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mp3" ContentType="audio/mp3"/>
  <Default Extension="rels" ContentType="application/vnd.openxmlformats-package.relationships+xml"/>
  <Override PartName="/customXml/itemProps3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6" r:id="rId3"/>
    <p:sldId id="258" r:id="rId5"/>
    <p:sldId id="259" r:id="rId6"/>
    <p:sldId id="300" r:id="rId7"/>
    <p:sldId id="302" r:id="rId8"/>
    <p:sldId id="312" r:id="rId9"/>
    <p:sldId id="304" r:id="rId10"/>
    <p:sldId id="307" r:id="rId11"/>
    <p:sldId id="315" r:id="rId12"/>
    <p:sldId id="314" r:id="rId13"/>
    <p:sldId id="313" r:id="rId14"/>
    <p:sldId id="324" r:id="rId15"/>
    <p:sldId id="297" r:id="rId16"/>
    <p:sldId id="325" r:id="rId17"/>
    <p:sldId id="326" r:id="rId18"/>
    <p:sldId id="327" r:id="rId19"/>
    <p:sldId id="328" r:id="rId20"/>
    <p:sldId id="329" r:id="rId21"/>
    <p:sldId id="330" r:id="rId22"/>
    <p:sldId id="303" r:id="rId23"/>
    <p:sldId id="308" r:id="rId24"/>
    <p:sldId id="298" r:id="rId25"/>
    <p:sldId id="270" r:id="rId26"/>
    <p:sldId id="271" r:id="rId27"/>
    <p:sldId id="332" r:id="rId28"/>
    <p:sldId id="299" r:id="rId29"/>
    <p:sldId id="322" r:id="rId30"/>
    <p:sldId id="331" r:id="rId31"/>
    <p:sldId id="25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37" Type="http://schemas.openxmlformats.org/officeDocument/2006/relationships/customXmlProps" Target="../customXml/itemProps34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8986b66c76deb6d2d98991d8ecdf3ef"/>
          <p:cNvPicPr>
            <a:picLocks noChangeAspect="1"/>
          </p:cNvPicPr>
          <p:nvPr/>
        </p:nvPicPr>
        <p:blipFill>
          <a:blip r:embed="rId1"/>
          <a:srcRect r="40426"/>
          <a:stretch>
            <a:fillRect/>
          </a:stretch>
        </p:blipFill>
        <p:spPr>
          <a:xfrm>
            <a:off x="-1270" y="-34290"/>
            <a:ext cx="12211685" cy="6939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80205" y="2753995"/>
            <a:ext cx="7498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现代汉语正反同义格式研究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0205" y="4093210"/>
            <a:ext cx="3230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</a:rPr>
              <a:t>报告人</a:t>
            </a: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</a:rPr>
              <a:t>：吴明哗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</a:rPr>
              <a:t>报告时间：</a:t>
            </a:r>
            <a:r>
              <a:rPr lang="en-US" altLang="zh-CN" sz="2400" dirty="0">
                <a:latin typeface="华文新魏" panose="02010800040101010101" charset="-122"/>
                <a:ea typeface="华文新魏" panose="02010800040101010101" charset="-122"/>
              </a:rPr>
              <a:t>2020/10/22</a:t>
            </a:r>
            <a:endParaRPr lang="en-US" altLang="zh-CN" sz="2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工作汇报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31900" y="2449195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246505" y="2577465"/>
            <a:ext cx="9178290" cy="1437640"/>
            <a:chOff x="1963" y="4059"/>
            <a:chExt cx="14454" cy="2264"/>
          </a:xfrm>
        </p:grpSpPr>
        <p:grpSp>
          <p:nvGrpSpPr>
            <p:cNvPr id="2" name="Group 23"/>
            <p:cNvGrpSpPr/>
            <p:nvPr/>
          </p:nvGrpSpPr>
          <p:grpSpPr>
            <a:xfrm>
              <a:off x="1963" y="4108"/>
              <a:ext cx="3289" cy="2215"/>
              <a:chOff x="2789" y="1625"/>
              <a:chExt cx="907" cy="907"/>
            </a:xfrm>
          </p:grpSpPr>
          <p:sp>
            <p:nvSpPr>
              <p:cNvPr id="3" name="Oval 24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" name="Oval 25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Oval 26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Oval 27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Oval 28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8" cy="708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9" name="Group 29"/>
              <p:cNvGrpSpPr/>
              <p:nvPr/>
            </p:nvGrpSpPr>
            <p:grpSpPr>
              <a:xfrm>
                <a:off x="2899" y="1734"/>
                <a:ext cx="688" cy="689"/>
                <a:chOff x="4166" y="1705"/>
                <a:chExt cx="1253" cy="1254"/>
              </a:xfrm>
            </p:grpSpPr>
            <p:sp>
              <p:nvSpPr>
                <p:cNvPr id="10" name="Oval 30"/>
                <p:cNvSpPr>
                  <a:spLocks noChangeArrowheads="1"/>
                </p:cNvSpPr>
                <p:nvPr/>
              </p:nvSpPr>
              <p:spPr bwMode="gray">
                <a:xfrm>
                  <a:off x="4166" y="1705"/>
                  <a:ext cx="1253" cy="12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Oval 31"/>
                <p:cNvSpPr>
                  <a:spLocks noChangeArrowheads="1"/>
                </p:cNvSpPr>
                <p:nvPr/>
              </p:nvSpPr>
              <p:spPr bwMode="gray">
                <a:xfrm>
                  <a:off x="4181" y="1713"/>
                  <a:ext cx="1225" cy="12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Oval 32"/>
                <p:cNvSpPr>
                  <a:spLocks noChangeArrowheads="1"/>
                </p:cNvSpPr>
                <p:nvPr/>
              </p:nvSpPr>
              <p:spPr bwMode="gray">
                <a:xfrm>
                  <a:off x="4194" y="1724"/>
                  <a:ext cx="1164" cy="1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6" name="文本框 15"/>
            <p:cNvSpPr txBox="1"/>
            <p:nvPr/>
          </p:nvSpPr>
          <p:spPr>
            <a:xfrm>
              <a:off x="2569" y="4879"/>
              <a:ext cx="31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新魏" panose="02010800040101010101" charset="-122"/>
                  <a:sym typeface="+mn-ea"/>
                </a:rPr>
                <a:t>理论价值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endParaRPr>
            </a:p>
          </p:txBody>
        </p:sp>
        <p:grpSp>
          <p:nvGrpSpPr>
            <p:cNvPr id="19" name="Group 23"/>
            <p:cNvGrpSpPr/>
            <p:nvPr/>
          </p:nvGrpSpPr>
          <p:grpSpPr>
            <a:xfrm>
              <a:off x="7385" y="4108"/>
              <a:ext cx="3289" cy="2215"/>
              <a:chOff x="2789" y="1625"/>
              <a:chExt cx="907" cy="907"/>
            </a:xfrm>
          </p:grpSpPr>
          <p:sp>
            <p:nvSpPr>
              <p:cNvPr id="20" name="Oval 24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Oval 25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Oval 27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8" cy="708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2899" y="1734"/>
                <a:ext cx="688" cy="689"/>
                <a:chOff x="4166" y="1705"/>
                <a:chExt cx="1253" cy="1254"/>
              </a:xfrm>
            </p:grpSpPr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gray">
                <a:xfrm>
                  <a:off x="4166" y="1705"/>
                  <a:ext cx="1253" cy="12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gray">
                <a:xfrm>
                  <a:off x="4181" y="1713"/>
                  <a:ext cx="1225" cy="12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gray">
                <a:xfrm>
                  <a:off x="4194" y="1724"/>
                  <a:ext cx="1164" cy="1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7987" y="4877"/>
              <a:ext cx="24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新魏" panose="02010800040101010101" charset="-122"/>
                  <a:sym typeface="+mn-ea"/>
                </a:rPr>
                <a:t>机器翻译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endParaRPr>
            </a:p>
          </p:txBody>
        </p:sp>
        <p:grpSp>
          <p:nvGrpSpPr>
            <p:cNvPr id="29" name="Group 23"/>
            <p:cNvGrpSpPr/>
            <p:nvPr/>
          </p:nvGrpSpPr>
          <p:grpSpPr>
            <a:xfrm>
              <a:off x="13128" y="4059"/>
              <a:ext cx="3289" cy="2215"/>
              <a:chOff x="2789" y="1625"/>
              <a:chExt cx="907" cy="907"/>
            </a:xfrm>
          </p:grpSpPr>
          <p:sp>
            <p:nvSpPr>
              <p:cNvPr id="30" name="Oval 24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Oval 26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Oval 27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Oval 28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8" cy="708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5" name="Group 29"/>
              <p:cNvGrpSpPr/>
              <p:nvPr/>
            </p:nvGrpSpPr>
            <p:grpSpPr>
              <a:xfrm>
                <a:off x="2899" y="1734"/>
                <a:ext cx="688" cy="689"/>
                <a:chOff x="4166" y="1705"/>
                <a:chExt cx="1253" cy="1254"/>
              </a:xfrm>
            </p:grpSpPr>
            <p:sp>
              <p:nvSpPr>
                <p:cNvPr id="36" name="Oval 30"/>
                <p:cNvSpPr>
                  <a:spLocks noChangeArrowheads="1"/>
                </p:cNvSpPr>
                <p:nvPr/>
              </p:nvSpPr>
              <p:spPr bwMode="gray">
                <a:xfrm>
                  <a:off x="4166" y="1705"/>
                  <a:ext cx="1253" cy="12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Oval 31"/>
                <p:cNvSpPr>
                  <a:spLocks noChangeArrowheads="1"/>
                </p:cNvSpPr>
                <p:nvPr/>
              </p:nvSpPr>
              <p:spPr bwMode="gray">
                <a:xfrm>
                  <a:off x="4181" y="1713"/>
                  <a:ext cx="1225" cy="12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Oval 32"/>
                <p:cNvSpPr>
                  <a:spLocks noChangeArrowheads="1"/>
                </p:cNvSpPr>
                <p:nvPr/>
              </p:nvSpPr>
              <p:spPr bwMode="gray">
                <a:xfrm>
                  <a:off x="4194" y="1724"/>
                  <a:ext cx="1164" cy="1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13487" y="4815"/>
              <a:ext cx="243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新魏" panose="02010800040101010101" charset="-122"/>
                  <a:sym typeface="+mn-ea"/>
                </a:rPr>
                <a:t>二语教学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388745" y="4397375"/>
            <a:ext cx="1809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1400" noProof="0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形式和意义的匹配关系研究</a:t>
            </a:r>
            <a:endParaRPr lang="zh-CN" altLang="en-US" sz="1400" noProof="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31715" y="4397375"/>
            <a:ext cx="1809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2495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1400" noProof="0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这类构式在机器翻译中的表现不是很理想</a:t>
            </a:r>
            <a:endParaRPr lang="zh-CN" altLang="en-US" sz="1400" noProof="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78520" y="4397375"/>
            <a:ext cx="1809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2495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1400" noProof="0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帮助汉语学习者正确理解汉语语义</a:t>
            </a:r>
            <a:endParaRPr lang="zh-CN" altLang="en-US" sz="1400" noProof="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研究价值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6" grpId="0"/>
      <p:bldP spid="39" grpId="0"/>
      <p:bldP spid="4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10795"/>
            <a:ext cx="12230100" cy="6879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75635" y="2552700"/>
            <a:ext cx="64439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+mn-ea"/>
                <a:sym typeface="+mn-ea"/>
              </a:rPr>
              <a:t>造成极性对立消失的句法语义和语用环境是什么？</a:t>
            </a:r>
            <a:endParaRPr lang="zh-CN" altLang="en-US" sz="20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r>
              <a:rPr lang="zh-CN" altLang="en-US" sz="2000" dirty="0">
                <a:latin typeface="+mn-ea"/>
                <a:sym typeface="+mn-ea"/>
              </a:rPr>
              <a:t>亦即这些正反同义构式之间有哪些共同特征？</a:t>
            </a:r>
            <a:endParaRPr lang="zh-CN" altLang="en-US" sz="20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endParaRPr lang="zh-CN" altLang="en-US" sz="20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75635" y="3746500"/>
            <a:ext cx="4698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+mn-ea"/>
                <a:sym typeface="+mn-ea"/>
              </a:rPr>
              <a:t>在语义标注中如何处理极性对立？（待定</a:t>
            </a:r>
            <a:r>
              <a:rPr lang="zh-CN" altLang="en-US" sz="2000" dirty="0">
                <a:latin typeface="+mn-ea"/>
                <a:sym typeface="+mn-ea"/>
              </a:rPr>
              <a:t>）</a:t>
            </a:r>
            <a:endParaRPr lang="zh-CN" altLang="en-US" sz="2000" dirty="0">
              <a:latin typeface="+mn-ea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99335" y="2428875"/>
            <a:ext cx="735965" cy="1809750"/>
            <a:chOff x="3621" y="3825"/>
            <a:chExt cx="1159" cy="2850"/>
          </a:xfrm>
        </p:grpSpPr>
        <p:pic>
          <p:nvPicPr>
            <p:cNvPr id="3" name="图片 2" descr="15e677e90ba92a896ddb1cfc990a8118"/>
            <p:cNvPicPr>
              <a:picLocks noChangeAspect="1"/>
            </p:cNvPicPr>
            <p:nvPr/>
          </p:nvPicPr>
          <p:blipFill>
            <a:blip r:embed="rId2"/>
            <a:srcRect l="10771" t="54825" r="58163" b="11246"/>
            <a:stretch>
              <a:fillRect/>
            </a:stretch>
          </p:blipFill>
          <p:spPr>
            <a:xfrm>
              <a:off x="3621" y="3825"/>
              <a:ext cx="1159" cy="970"/>
            </a:xfrm>
            <a:prstGeom prst="rect">
              <a:avLst/>
            </a:prstGeom>
          </p:spPr>
        </p:pic>
        <p:pic>
          <p:nvPicPr>
            <p:cNvPr id="17" name="图片 16" descr="15e677e90ba92a896ddb1cfc990a8118"/>
            <p:cNvPicPr>
              <a:picLocks noChangeAspect="1"/>
            </p:cNvPicPr>
            <p:nvPr/>
          </p:nvPicPr>
          <p:blipFill>
            <a:blip r:embed="rId2"/>
            <a:srcRect l="10771" t="54825" r="58163" b="11246"/>
            <a:stretch>
              <a:fillRect/>
            </a:stretch>
          </p:blipFill>
          <p:spPr>
            <a:xfrm>
              <a:off x="3621" y="5705"/>
              <a:ext cx="1159" cy="970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研究问题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" grpId="0"/>
      <p:bldP spid="1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24765"/>
            <a:ext cx="12230100" cy="68795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2835" y="4968240"/>
            <a:ext cx="1809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常项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变项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2835" y="4307840"/>
            <a:ext cx="2301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词汇语义特征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0135" y="4307840"/>
            <a:ext cx="1809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句法结构</a:t>
            </a:r>
            <a:endParaRPr lang="en-US" altLang="zh-CN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语义关系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20135" y="3647440"/>
            <a:ext cx="205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内部结构关系</a:t>
            </a: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：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25235" y="2831465"/>
            <a:ext cx="203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外部句法环境</a:t>
            </a: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：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92835" y="759460"/>
            <a:ext cx="9536430" cy="3221355"/>
            <a:chOff x="1721" y="1196"/>
            <a:chExt cx="15018" cy="5073"/>
          </a:xfrm>
        </p:grpSpPr>
        <p:pic>
          <p:nvPicPr>
            <p:cNvPr id="3" name="图片 2" descr="15e677e90ba92a896ddb1cfc990a8118"/>
            <p:cNvPicPr>
              <a:picLocks noChangeAspect="1"/>
            </p:cNvPicPr>
            <p:nvPr/>
          </p:nvPicPr>
          <p:blipFill>
            <a:blip r:embed="rId2"/>
            <a:srcRect l="10771" t="54825" r="58163" b="11246"/>
            <a:stretch>
              <a:fillRect/>
            </a:stretch>
          </p:blipFill>
          <p:spPr>
            <a:xfrm>
              <a:off x="1721" y="4481"/>
              <a:ext cx="2138" cy="1789"/>
            </a:xfrm>
            <a:prstGeom prst="rect">
              <a:avLst/>
            </a:prstGeom>
          </p:spPr>
        </p:pic>
        <p:pic>
          <p:nvPicPr>
            <p:cNvPr id="9" name="图片 8" descr="15e677e90ba92a896ddb1cfc990a8118"/>
            <p:cNvPicPr>
              <a:picLocks noChangeAspect="1"/>
            </p:cNvPicPr>
            <p:nvPr/>
          </p:nvPicPr>
          <p:blipFill>
            <a:blip r:embed="rId2"/>
            <a:srcRect l="10771" t="54825" r="58163" b="11246"/>
            <a:stretch>
              <a:fillRect/>
            </a:stretch>
          </p:blipFill>
          <p:spPr>
            <a:xfrm>
              <a:off x="5701" y="3441"/>
              <a:ext cx="2138" cy="1789"/>
            </a:xfrm>
            <a:prstGeom prst="rect">
              <a:avLst/>
            </a:prstGeom>
          </p:spPr>
        </p:pic>
        <p:pic>
          <p:nvPicPr>
            <p:cNvPr id="14" name="图片 13" descr="15e677e90ba92a896ddb1cfc990a8118"/>
            <p:cNvPicPr>
              <a:picLocks noChangeAspect="1"/>
            </p:cNvPicPr>
            <p:nvPr/>
          </p:nvPicPr>
          <p:blipFill>
            <a:blip r:embed="rId2"/>
            <a:srcRect l="10771" t="54825" r="58163" b="11246"/>
            <a:stretch>
              <a:fillRect/>
            </a:stretch>
          </p:blipFill>
          <p:spPr>
            <a:xfrm>
              <a:off x="9961" y="2156"/>
              <a:ext cx="2138" cy="1789"/>
            </a:xfrm>
            <a:prstGeom prst="rect">
              <a:avLst/>
            </a:prstGeom>
          </p:spPr>
        </p:pic>
        <p:pic>
          <p:nvPicPr>
            <p:cNvPr id="17" name="图片 16" descr="15e677e90ba92a896ddb1cfc990a8118"/>
            <p:cNvPicPr>
              <a:picLocks noChangeAspect="1"/>
            </p:cNvPicPr>
            <p:nvPr/>
          </p:nvPicPr>
          <p:blipFill>
            <a:blip r:embed="rId2"/>
            <a:srcRect l="10771" t="54825" r="58163" b="11246"/>
            <a:stretch>
              <a:fillRect/>
            </a:stretch>
          </p:blipFill>
          <p:spPr>
            <a:xfrm>
              <a:off x="14601" y="1196"/>
              <a:ext cx="2138" cy="1789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9271635" y="2221865"/>
            <a:ext cx="2041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外部语用环境</a:t>
            </a: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：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研究思路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  <p:bldP spid="13" grpId="0"/>
      <p:bldP spid="16" grpId="0"/>
      <p:bldP spid="1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8986b66c76deb6d2d98991d8ecdf3ef"/>
          <p:cNvPicPr>
            <a:picLocks noChangeAspect="1"/>
          </p:cNvPicPr>
          <p:nvPr/>
        </p:nvPicPr>
        <p:blipFill>
          <a:blip r:embed="rId1"/>
          <a:srcRect r="40426"/>
          <a:stretch>
            <a:fillRect/>
          </a:stretch>
        </p:blipFill>
        <p:spPr>
          <a:xfrm flipH="1">
            <a:off x="-19050" y="-40640"/>
            <a:ext cx="12342495" cy="6939280"/>
          </a:xfrm>
          <a:prstGeom prst="rect">
            <a:avLst/>
          </a:prstGeom>
        </p:spPr>
      </p:pic>
      <p:pic>
        <p:nvPicPr>
          <p:cNvPr id="3" name="图片 2" descr="f8986b66c76deb6d2d98991d8ecdf3ef"/>
          <p:cNvPicPr>
            <a:picLocks noChangeAspect="1"/>
          </p:cNvPicPr>
          <p:nvPr/>
        </p:nvPicPr>
        <p:blipFill>
          <a:blip r:embed="rId1"/>
          <a:srcRect r="69205"/>
          <a:stretch>
            <a:fillRect/>
          </a:stretch>
        </p:blipFill>
        <p:spPr>
          <a:xfrm>
            <a:off x="-19685" y="-40640"/>
            <a:ext cx="6380480" cy="6939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17875" y="2552700"/>
            <a:ext cx="56692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02</a:t>
            </a: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、已有</a:t>
            </a: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研究</a:t>
            </a:r>
            <a:endParaRPr lang="zh-CN" altLang="en-US" sz="72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3048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常项的词汇</a:t>
            </a:r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语义特征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5980" y="2393950"/>
            <a:ext cx="673989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差点儿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VP”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袁毓林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隐性否定：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词语的构成成分中没有否定语素，但他直接或间接地包含了某种否定性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意义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差点儿：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接近vp但是没有vp</a:t>
            </a:r>
            <a:endParaRPr lang="en-US" altLang="zh-CN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endParaRPr lang="en-US" altLang="zh-CN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差点儿中的隐性否定可以和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VP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中的显性否定相互抵消或者相互叠加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，实现肯定理解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相互抵消：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差点儿不及格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相互叠加：差点儿没摔倒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隐性否定，袁毓林</a:t>
            </a:r>
            <a:r>
              <a:rPr lang="en-US" altLang="zh-CN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2012</a:t>
            </a:r>
            <a:endParaRPr lang="en-US" altLang="zh-CN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15" y="2018665"/>
            <a:ext cx="7665085" cy="3899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12985" y="2571115"/>
            <a:ext cx="198691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语义溢出：</a:t>
            </a:r>
            <a:endParaRPr lang="zh-CN" altLang="en-US" sz="2400" b="1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隐性否定意义转移到表层结构的有关句法成分上，并且用否定词语显性地表达出来。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隐性否定，袁毓林</a:t>
            </a:r>
            <a:r>
              <a:rPr lang="en-US" altLang="zh-CN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2012</a:t>
            </a:r>
            <a:endParaRPr lang="en-US" altLang="zh-CN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15" y="2018665"/>
            <a:ext cx="7665085" cy="38995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2450" y="6044565"/>
            <a:ext cx="7664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文章注释：关于这类冗余否定句的合格性，不同学者和被试有相当大的争议，但是真实文本语料中有一批这样的用例。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089515" y="2924810"/>
            <a:ext cx="1986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真实语料中的病句和自拟句子，作为验证材料，是否具有说服力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89515" y="1725930"/>
            <a:ext cx="1097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21815" y="2467610"/>
            <a:ext cx="709549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差点儿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VP”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从变项的语义特征角度，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朱德熙（1980）总结出两条规律：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凡是说话人企望发生的事情：肯定形式表示否定意义，否定形式表示肯定意义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凡是说话人不企望发生的事情：不管是肯定形式还是否定形式，意思都是否定的。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变项的词汇</a:t>
            </a:r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特征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35560"/>
            <a:ext cx="12230100" cy="68795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21815" y="2667000"/>
            <a:ext cx="83229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差点儿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VP”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从构式内部各成分之间的关系角度，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石毓智（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1993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）指出：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积极成分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差点儿+没+（动补）=差点儿+{动+（没+补）}=动+{差点儿+（没+补）}=动补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“差点儿”和“没”双重否定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消极成分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（差点儿+没）+动补=（差点儿+动补）+（没+动补）=差点儿+动补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“差点儿”和“没”只能用其中一个来否定，因此其中一个必然失去否定的功能，只能加强否定语气的作用。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内部句法结构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42545"/>
            <a:ext cx="12230100" cy="68795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64030" y="4367530"/>
            <a:ext cx="71989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孙蕾（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2018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基于个案，分别从疑问、祈使和反语语境三个角度论述肯定形式作否定识解的原因</a:t>
            </a:r>
            <a:r>
              <a:rPr lang="zh-CN" altLang="en-US" dirty="0">
                <a:latin typeface="+mn-ea"/>
                <a:sym typeface="+mn-ea"/>
              </a:rPr>
              <a:t>。</a:t>
            </a:r>
            <a:endParaRPr lang="zh-CN" altLang="en-US" dirty="0">
              <a:latin typeface="+mn-ea"/>
              <a:sym typeface="+mn-ea"/>
            </a:endParaRPr>
          </a:p>
          <a:p>
            <a:pPr algn="l"/>
            <a:endParaRPr lang="zh-CN" altLang="en-US" dirty="0">
              <a:latin typeface="+mn-ea"/>
              <a:sym typeface="+mn-ea"/>
            </a:endParaRPr>
          </a:p>
          <a:p>
            <a:pPr algn="l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疑问：管他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VP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祈使：小心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VP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反语：你敢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VP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1815" y="2662555"/>
            <a:ext cx="69716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话语被识解为肯定还是否定范畴，一方面是话语本身传递的含义，另一方面则是依赖语境，语境限制或激发了言者语义的表达和听者语义的识解，除了狭义的上下文语境，对话双方的共享的背景、语气、感情、态度、动作等都可以帮助听者正确识解言者的真实意图。沈家煊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2015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外部语用环境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8986b66c76deb6d2d98991d8ecdf3ef"/>
          <p:cNvPicPr>
            <a:picLocks noChangeAspect="1"/>
          </p:cNvPicPr>
          <p:nvPr/>
        </p:nvPicPr>
        <p:blipFill>
          <a:blip r:embed="rId1"/>
          <a:srcRect r="40426"/>
          <a:stretch>
            <a:fillRect/>
          </a:stretch>
        </p:blipFill>
        <p:spPr>
          <a:xfrm>
            <a:off x="-1270" y="-34290"/>
            <a:ext cx="12211685" cy="6939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32810" y="1506220"/>
            <a:ext cx="10972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</a:rPr>
              <a:t>目</a:t>
            </a:r>
            <a:endParaRPr lang="zh-CN" altLang="en-US" sz="7200">
              <a:latin typeface="华文新魏" panose="02010800040101010101" charset="-122"/>
              <a:ea typeface="华文新魏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</a:rPr>
              <a:t>录</a:t>
            </a:r>
            <a:endParaRPr lang="zh-CN" altLang="en-US" sz="7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30090" y="1957705"/>
            <a:ext cx="1013460" cy="29552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5400">
                <a:latin typeface="华文宋体" panose="02010600040101010101" charset="-122"/>
                <a:ea typeface="华文宋体" panose="02010600040101010101" charset="-122"/>
              </a:rPr>
              <a:t>contents</a:t>
            </a:r>
            <a:endParaRPr lang="en-US" altLang="zh-CN" sz="5400">
              <a:latin typeface="华文宋体" panose="02010600040101010101" charset="-122"/>
              <a:ea typeface="华文宋体" panose="0201060004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193790" y="1957705"/>
            <a:ext cx="3194685" cy="3111500"/>
            <a:chOff x="9754" y="4553"/>
            <a:chExt cx="5031" cy="4900"/>
          </a:xfrm>
        </p:grpSpPr>
        <p:sp>
          <p:nvSpPr>
            <p:cNvPr id="4" name="文本框 3"/>
            <p:cNvSpPr txBox="1"/>
            <p:nvPr/>
          </p:nvSpPr>
          <p:spPr>
            <a:xfrm>
              <a:off x="9754" y="4553"/>
              <a:ext cx="49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华文新魏" panose="02010800040101010101" charset="-122"/>
                  <a:ea typeface="华文新魏" panose="02010800040101010101" charset="-122"/>
                </a:rPr>
                <a:t>01</a:t>
              </a:r>
              <a:r>
                <a:rPr lang="zh-CN" altLang="en-US" sz="3600">
                  <a:latin typeface="华文新魏" panose="02010800040101010101" charset="-122"/>
                  <a:ea typeface="华文新魏" panose="02010800040101010101" charset="-122"/>
                </a:rPr>
                <a:t>： 研究问题</a:t>
              </a:r>
              <a:endParaRPr lang="zh-CN" altLang="en-US" sz="360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774" y="5807"/>
              <a:ext cx="49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华文新魏" panose="02010800040101010101" charset="-122"/>
                  <a:ea typeface="华文新魏" panose="02010800040101010101" charset="-122"/>
                </a:rPr>
                <a:t>02</a:t>
              </a:r>
              <a:r>
                <a:rPr lang="zh-CN" altLang="en-US" sz="3600">
                  <a:latin typeface="华文新魏" panose="02010800040101010101" charset="-122"/>
                  <a:ea typeface="华文新魏" panose="02010800040101010101" charset="-122"/>
                </a:rPr>
                <a:t>： 已有研究</a:t>
              </a:r>
              <a:endParaRPr lang="zh-CN" altLang="en-US" sz="360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817" y="7183"/>
              <a:ext cx="49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华文新魏" panose="02010800040101010101" charset="-122"/>
                  <a:ea typeface="华文新魏" panose="02010800040101010101" charset="-122"/>
                </a:rPr>
                <a:t>03</a:t>
              </a:r>
              <a:r>
                <a:rPr lang="zh-CN" altLang="en-US" sz="3600">
                  <a:latin typeface="华文新魏" panose="02010800040101010101" charset="-122"/>
                  <a:ea typeface="华文新魏" panose="02010800040101010101" charset="-122"/>
                </a:rPr>
                <a:t>： 研究方案</a:t>
              </a:r>
              <a:endParaRPr lang="zh-CN" altLang="en-US" sz="360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837" y="8437"/>
              <a:ext cx="352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600">
                  <a:latin typeface="华文新魏" panose="02010800040101010101" charset="-122"/>
                  <a:ea typeface="华文新魏" panose="02010800040101010101" charset="-122"/>
                </a:rPr>
                <a:t>04</a:t>
              </a:r>
              <a:r>
                <a:rPr lang="zh-CN" altLang="en-US" sz="3600">
                  <a:latin typeface="华文新魏" panose="02010800040101010101" charset="-122"/>
                  <a:ea typeface="华文新魏" panose="02010800040101010101" charset="-122"/>
                </a:rPr>
                <a:t>： 结语</a:t>
              </a:r>
              <a:endParaRPr lang="zh-CN" altLang="en-US" sz="360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研究特点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2249170"/>
            <a:ext cx="783780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研究内容：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个案分析和系统研究相结合，其中以个案分析为主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个案分析中聚焦在某几个格式上，如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差点儿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VP”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好不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AP”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系统研究主要侧重在否定格式的肯定识解上，对肯定格式的否定识解研究较少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研究视角：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历时和共时相结合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从历时角度分析构式的产生来源和语义生成机制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从共时角度描写格式的语义特点，分析极性对立消失的限制条件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研究理论：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结构主义语言学，认知语言学，互动语言学理论，其中以认知语言学的研究为主流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存在的问题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2720340"/>
            <a:ext cx="78441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latin typeface="+mn-ea"/>
                <a:sym typeface="+mn-ea"/>
              </a:rPr>
              <a:t>侧重于分析单个构式的形义相悖原因，对每个构式之间极性对立消失的共性原因探讨较少。</a:t>
            </a:r>
            <a:endParaRPr lang="zh-CN" altLang="en-US" sz="2000" dirty="0">
              <a:latin typeface="+mn-ea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  <a:p>
            <a:pPr algn="l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吉林大学博士论文《现代汉语否定形式的肯定识解研究》（闫冰，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2018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）意图通过大量的个案研究发现否定形式肯定识解的共性，得到了一些基本的结论，如：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主观情态、词句省略、语用推理、心理视点、语形糅合、语音轻重等因素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；但仍需进一步挖掘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8986b66c76deb6d2d98991d8ecdf3ef"/>
          <p:cNvPicPr>
            <a:picLocks noChangeAspect="1"/>
          </p:cNvPicPr>
          <p:nvPr/>
        </p:nvPicPr>
        <p:blipFill>
          <a:blip r:embed="rId1"/>
          <a:srcRect r="40426"/>
          <a:stretch>
            <a:fillRect/>
          </a:stretch>
        </p:blipFill>
        <p:spPr>
          <a:xfrm flipH="1">
            <a:off x="-19050" y="-40640"/>
            <a:ext cx="12342495" cy="6939280"/>
          </a:xfrm>
          <a:prstGeom prst="rect">
            <a:avLst/>
          </a:prstGeom>
        </p:spPr>
      </p:pic>
      <p:pic>
        <p:nvPicPr>
          <p:cNvPr id="3" name="图片 2" descr="f8986b66c76deb6d2d98991d8ecdf3ef"/>
          <p:cNvPicPr>
            <a:picLocks noChangeAspect="1"/>
          </p:cNvPicPr>
          <p:nvPr/>
        </p:nvPicPr>
        <p:blipFill>
          <a:blip r:embed="rId1"/>
          <a:srcRect r="69205"/>
          <a:stretch>
            <a:fillRect/>
          </a:stretch>
        </p:blipFill>
        <p:spPr>
          <a:xfrm>
            <a:off x="-19685" y="-40640"/>
            <a:ext cx="6380480" cy="6939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17875" y="2552700"/>
            <a:ext cx="56692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03</a:t>
            </a: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、研究方案</a:t>
            </a:r>
            <a:endParaRPr lang="zh-CN" altLang="en-US" sz="72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pic>
        <p:nvPicPr>
          <p:cNvPr id="3" name="图片 2" descr="09cb1c7f44c4b84e2e037684209597a9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-19685" y="1538605"/>
            <a:ext cx="5401310" cy="54013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98340" y="2966720"/>
            <a:ext cx="385318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现代汉语构式数据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库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1630" indent="-341630" defTabSz="913130">
              <a:lnSpc>
                <a:spcPct val="80000"/>
              </a:lnSpc>
              <a:buNone/>
            </a:pP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8340" y="3665220"/>
            <a:ext cx="385318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2.ccl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语料库和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bcc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语料库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98340" y="4358640"/>
            <a:ext cx="5440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3.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以往研究中的语料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8340" y="5057140"/>
            <a:ext cx="544068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4.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自拟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语料来源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14" grpId="0"/>
      <p:bldP spid="41" grpId="0"/>
      <p:bldP spid="42" grpId="0"/>
      <p:bldP spid="4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1815" y="2633980"/>
            <a:ext cx="38531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在个案研究的基础上寻找共性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1815" y="3332480"/>
            <a:ext cx="385318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对构式进行充分的描写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1815" y="5545455"/>
            <a:ext cx="5440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3.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对比肯定式和否定式的句法语义特征，挖掘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异同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	</a:t>
            </a:r>
            <a:endParaRPr lang="en-US" altLang="zh-CN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1815" y="4328160"/>
            <a:ext cx="544068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2.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对比不同构式之间的异同，寻找共有特征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>
              <a:lnSpc>
                <a:spcPct val="80000"/>
              </a:lnSpc>
              <a:buNone/>
            </a:pP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比如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差点儿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VP”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和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险些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VP”</a:t>
            </a:r>
            <a:endParaRPr lang="en-US" altLang="zh-CN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2" name="图片 1" descr="H:\绿色\中国风粉色\5722b350a3fbd.png5722b350a3fbd"/>
          <p:cNvPicPr>
            <a:picLocks noChangeAspect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>
          <a:xfrm>
            <a:off x="5920423" y="1000760"/>
            <a:ext cx="4011930" cy="4633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研究方法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2312035"/>
            <a:ext cx="544068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</a:t>
            </a:r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的【否定义】和【阻止义】：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endParaRPr lang="zh-CN" altLang="en-US" u="sng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对大量的肯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定：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1a).</a:t>
            </a:r>
            <a:r>
              <a:rPr lang="zh-CN" altLang="en-US" u="sng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杀过鸡，连人都杀过。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【阻止义】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1b).</a:t>
            </a:r>
            <a:r>
              <a:rPr lang="zh-CN" altLang="en-US" u="sng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没杀过鸡，连人都杀过。【否定义】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对大量的否定：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2a.)*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别说杀过鸡，连人都没杀过。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2b).*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没杀过鸡，连人都没杀过。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对小量的否定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3a).</a:t>
            </a:r>
            <a:r>
              <a:rPr lang="zh-CN" altLang="en-US" u="sng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杀过人，连鸡都没杀过。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【否定义】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3b).</a:t>
            </a:r>
            <a:r>
              <a:rPr lang="zh-CN" altLang="en-US" u="sng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没杀过人，连鸡都没杀过。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【阻止义】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  <a:sym typeface="+mn-ea"/>
              </a:rPr>
              <a:t>对小量的肯定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4a).*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别说杀过人，连鸡都杀过。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indent="-341630" defTabSz="913130"/>
            <a:r>
              <a:rPr lang="en-US" altLang="zh-CN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4b).*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别说没</a:t>
            </a:r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杀过人，连鸡都杀过。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2" name="图片 1" descr="H:\绿色\中国风粉色\5722b350a3fbd.png5722b350a3fbd"/>
          <p:cNvPicPr>
            <a:picLocks noChangeAspect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>
          <a:xfrm>
            <a:off x="5920423" y="1000760"/>
            <a:ext cx="4011930" cy="4633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研究方法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8986b66c76deb6d2d98991d8ecdf3ef"/>
          <p:cNvPicPr>
            <a:picLocks noChangeAspect="1"/>
          </p:cNvPicPr>
          <p:nvPr/>
        </p:nvPicPr>
        <p:blipFill>
          <a:blip r:embed="rId1"/>
          <a:srcRect r="40426"/>
          <a:stretch>
            <a:fillRect/>
          </a:stretch>
        </p:blipFill>
        <p:spPr>
          <a:xfrm flipH="1">
            <a:off x="-19050" y="-40640"/>
            <a:ext cx="12342495" cy="6939280"/>
          </a:xfrm>
          <a:prstGeom prst="rect">
            <a:avLst/>
          </a:prstGeom>
        </p:spPr>
      </p:pic>
      <p:pic>
        <p:nvPicPr>
          <p:cNvPr id="3" name="图片 2" descr="f8986b66c76deb6d2d98991d8ecdf3ef"/>
          <p:cNvPicPr>
            <a:picLocks noChangeAspect="1"/>
          </p:cNvPicPr>
          <p:nvPr/>
        </p:nvPicPr>
        <p:blipFill>
          <a:blip r:embed="rId1"/>
          <a:srcRect r="69205"/>
          <a:stretch>
            <a:fillRect/>
          </a:stretch>
        </p:blipFill>
        <p:spPr>
          <a:xfrm>
            <a:off x="-19685" y="-40640"/>
            <a:ext cx="6380480" cy="6939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17875" y="2552700"/>
            <a:ext cx="38404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04</a:t>
            </a: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、结语</a:t>
            </a:r>
            <a:endParaRPr lang="zh-CN" altLang="en-US" sz="72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1815" y="2633980"/>
            <a:ext cx="3853180" cy="82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戴耀晶，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2004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1630" indent="-341630" algn="l" defTabSz="913130">
              <a:lnSpc>
                <a:spcPct val="80000"/>
              </a:lnSpc>
              <a:buNone/>
            </a:pP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lvl="0" indent="-341630" algn="l" defTabSz="913130">
              <a:lnSpc>
                <a:spcPct val="80000"/>
              </a:lnSpc>
              <a:buNone/>
            </a:pP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2" name="图片 1" descr="H:\绿色\中国风粉色\5722b350a3fbd.png5722b350a3fbd"/>
          <p:cNvPicPr>
            <a:picLocks noChangeAspect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>
          <a:xfrm>
            <a:off x="5920423" y="1000760"/>
            <a:ext cx="4011930" cy="4633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预期结果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815" y="3232150"/>
            <a:ext cx="484187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“小心别”的冗余否定所受的限制：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句类：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祈使句，表示未来事件。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与VP之间的语义关系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：提醒说话人注意（动宾结构），不用于描写（偏正结构）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小心过马路，小心别过马路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VP：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非可控词语或可控动词组成含有动作结果义的非可控用法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慢点吃，小心（别）噎着。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1815" y="2633980"/>
            <a:ext cx="3853180" cy="82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0" indent="-341630" defTabSz="913130">
              <a:lnSpc>
                <a:spcPct val="8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戴耀晶，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2004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1630" indent="-341630" algn="l" defTabSz="913130">
              <a:lnSpc>
                <a:spcPct val="80000"/>
              </a:lnSpc>
              <a:buNone/>
            </a:pP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marL="341630" lvl="0" indent="-341630" algn="l" defTabSz="913130">
              <a:lnSpc>
                <a:spcPct val="80000"/>
              </a:lnSpc>
              <a:buNone/>
            </a:pPr>
            <a:endParaRPr lang="zh-CN" altLang="en-US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2" name="图片 1" descr="H:\绿色\中国风粉色\5722b350a3fbd.png5722b350a3fbd"/>
          <p:cNvPicPr>
            <a:picLocks noChangeAspect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>
          <a:xfrm>
            <a:off x="5920423" y="1000760"/>
            <a:ext cx="4011930" cy="4633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预期结果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35810" y="3310890"/>
            <a:ext cx="374523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1630" lvl="0" indent="-341630" algn="l" defTabSz="913130">
              <a:lnSpc>
                <a:spcPct val="8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冗余否定现象是具体语言中的习惯用法，对汉语中的冗余否定现象只能进行具体的个案分析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……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1630" indent="-341630" algn="l" defTabSz="913130">
              <a:lnSpc>
                <a:spcPct val="8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这些冗余否定现象的产生都有一定的理据，在使用上不能任意类推，他们都要受到较为严格的语义和句法条件的制约。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2495" y="5959475"/>
            <a:ext cx="3538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是否能够得到一个统一的构式，用以取消肯定和否定的极性对立？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6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8986b66c76deb6d2d98991d8ecdf3ef"/>
          <p:cNvPicPr>
            <a:picLocks noChangeAspect="1"/>
          </p:cNvPicPr>
          <p:nvPr/>
        </p:nvPicPr>
        <p:blipFill>
          <a:blip r:embed="rId1"/>
          <a:srcRect r="40426"/>
          <a:stretch>
            <a:fillRect/>
          </a:stretch>
        </p:blipFill>
        <p:spPr>
          <a:xfrm>
            <a:off x="-1270" y="-34290"/>
            <a:ext cx="12211685" cy="6939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70805" y="2600960"/>
            <a:ext cx="5669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</a:rPr>
              <a:t>欢迎批评指正</a:t>
            </a:r>
            <a:endParaRPr lang="zh-CN" altLang="en-US" sz="72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8986b66c76deb6d2d98991d8ecdf3ef"/>
          <p:cNvPicPr>
            <a:picLocks noChangeAspect="1"/>
          </p:cNvPicPr>
          <p:nvPr/>
        </p:nvPicPr>
        <p:blipFill>
          <a:blip r:embed="rId1"/>
          <a:srcRect r="40426"/>
          <a:stretch>
            <a:fillRect/>
          </a:stretch>
        </p:blipFill>
        <p:spPr>
          <a:xfrm flipH="1">
            <a:off x="-19050" y="-40640"/>
            <a:ext cx="12342495" cy="6939280"/>
          </a:xfrm>
          <a:prstGeom prst="rect">
            <a:avLst/>
          </a:prstGeom>
        </p:spPr>
      </p:pic>
      <p:pic>
        <p:nvPicPr>
          <p:cNvPr id="3" name="图片 2" descr="f8986b66c76deb6d2d98991d8ecdf3ef"/>
          <p:cNvPicPr>
            <a:picLocks noChangeAspect="1"/>
          </p:cNvPicPr>
          <p:nvPr/>
        </p:nvPicPr>
        <p:blipFill>
          <a:blip r:embed="rId1"/>
          <a:srcRect r="69205"/>
          <a:stretch>
            <a:fillRect/>
          </a:stretch>
        </p:blipFill>
        <p:spPr>
          <a:xfrm>
            <a:off x="-19685" y="-40640"/>
            <a:ext cx="6380480" cy="6939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17875" y="2552700"/>
            <a:ext cx="56692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01</a:t>
            </a: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、</a:t>
            </a:r>
            <a:r>
              <a:rPr lang="zh-CN" altLang="en-US" sz="7200">
                <a:latin typeface="华文新魏" panose="02010800040101010101" charset="-122"/>
                <a:ea typeface="华文新魏" panose="02010800040101010101" charset="-122"/>
                <a:sym typeface="+mn-ea"/>
              </a:rPr>
              <a:t>研究问题</a:t>
            </a:r>
            <a:endParaRPr lang="zh-CN" altLang="en-US" sz="72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研究缘起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815" y="3424555"/>
            <a:ext cx="548195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  <a:defRPr/>
            </a:pPr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a. 下雨天，别说</a:t>
            </a:r>
            <a:r>
              <a:rPr lang="en-US" sz="2000" u="sng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打不到车</a:t>
            </a:r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，就连地铁都会挤爆</a:t>
            </a:r>
            <a:endParaRPr 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</a:pPr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b. 下雨天，别说</a:t>
            </a:r>
            <a:r>
              <a:rPr lang="en-US" sz="2000" u="sng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打到车</a:t>
            </a:r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，就连地铁都会挤爆。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endParaRPr lang="zh-CN" altLang="en-US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49850" y="5147310"/>
            <a:ext cx="3743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+mn-ea"/>
                <a:sym typeface="+mn-ea"/>
              </a:rPr>
              <a:t>消失条件：别说</a:t>
            </a:r>
            <a:r>
              <a:rPr lang="en-US" altLang="zh-CN" sz="2000" dirty="0">
                <a:latin typeface="+mn-ea"/>
                <a:sym typeface="+mn-ea"/>
              </a:rPr>
              <a:t>X</a:t>
            </a:r>
            <a:r>
              <a:rPr lang="zh-CN" altLang="en-US" sz="2000" dirty="0">
                <a:latin typeface="+mn-ea"/>
                <a:sym typeface="+mn-ea"/>
              </a:rPr>
              <a:t>，就连</a:t>
            </a:r>
            <a:r>
              <a:rPr lang="en-US" altLang="zh-CN" sz="2000" dirty="0">
                <a:latin typeface="+mn-ea"/>
                <a:sym typeface="+mn-ea"/>
              </a:rPr>
              <a:t>Y</a:t>
            </a:r>
            <a:r>
              <a:rPr lang="zh-CN" altLang="en-US" sz="2000" dirty="0">
                <a:latin typeface="+mn-ea"/>
                <a:sym typeface="+mn-ea"/>
              </a:rPr>
              <a:t>都</a:t>
            </a:r>
            <a:r>
              <a:rPr lang="en-US" altLang="zh-CN" sz="2000" dirty="0">
                <a:latin typeface="+mn-ea"/>
                <a:sym typeface="+mn-ea"/>
              </a:rPr>
              <a:t>Z</a:t>
            </a:r>
            <a:endParaRPr lang="en-US" altLang="zh-CN" sz="2000" dirty="0">
              <a:latin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21815" y="2905125"/>
            <a:ext cx="1592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latin typeface="+mn-ea"/>
                <a:cs typeface="+mn-ea"/>
                <a:sym typeface="+mn-ea"/>
              </a:rPr>
              <a:t>例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1</a:t>
            </a: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：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4839335"/>
            <a:ext cx="29978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latin typeface="+mn-ea"/>
                <a:sym typeface="+mn-ea"/>
              </a:rPr>
              <a:t>形式上：肯定和否定对立</a:t>
            </a:r>
            <a:endParaRPr lang="zh-CN" altLang="en-US" sz="2000" dirty="0">
              <a:latin typeface="+mn-ea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  <a:p>
            <a:pPr algn="l"/>
            <a:r>
              <a:rPr lang="zh-CN" altLang="en-US" sz="2000" dirty="0">
                <a:latin typeface="+mn-ea"/>
                <a:sym typeface="+mn-ea"/>
              </a:rPr>
              <a:t>意义上：极性</a:t>
            </a:r>
            <a:r>
              <a:rPr lang="zh-CN" altLang="en-US" sz="2000" dirty="0">
                <a:latin typeface="+mn-ea"/>
                <a:sym typeface="+mn-ea"/>
              </a:rPr>
              <a:t>对立消失</a:t>
            </a:r>
            <a:endParaRPr lang="zh-CN" altLang="en-US" sz="2000" dirty="0">
              <a:latin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  <p:bldP spid="10" grpId="0"/>
      <p:bldP spid="12" grpId="0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研究对象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2720340"/>
            <a:ext cx="6087745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latin typeface="+mn-ea"/>
                <a:sym typeface="+mn-ea"/>
              </a:rPr>
              <a:t>正反同义结构（江蓝生，</a:t>
            </a:r>
            <a:r>
              <a:rPr lang="en-US" altLang="zh-CN" sz="2000" dirty="0">
                <a:latin typeface="+mn-ea"/>
                <a:sym typeface="+mn-ea"/>
              </a:rPr>
              <a:t>2008</a:t>
            </a:r>
            <a:r>
              <a:rPr lang="zh-CN" altLang="en-US" sz="2000" dirty="0">
                <a:latin typeface="+mn-ea"/>
                <a:sym typeface="+mn-ea"/>
              </a:rPr>
              <a:t>）</a:t>
            </a:r>
            <a:endParaRPr lang="zh-CN" altLang="en-US" sz="2000" dirty="0">
              <a:latin typeface="+mn-ea"/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en-US" sz="2000">
                <a:solidFill>
                  <a:srgbClr val="676B6F"/>
                </a:solidFill>
                <a:latin typeface="+mn-ea"/>
                <a:cs typeface="+mn-ea"/>
                <a:sym typeface="+mn-ea"/>
              </a:rPr>
              <a:t>肯定式和否定式的意思基本相同，可以互换。</a:t>
            </a:r>
            <a:endParaRPr lang="zh-CN" altLang="en-US" sz="2000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  <a:p>
            <a:pPr algn="l"/>
            <a:r>
              <a:rPr lang="zh-CN" altLang="en-US" sz="2000" dirty="0">
                <a:latin typeface="+mn-ea"/>
                <a:sym typeface="+mn-ea"/>
              </a:rPr>
              <a:t>悖义结构（马黎明，</a:t>
            </a:r>
            <a:r>
              <a:rPr lang="en-US" altLang="zh-CN" sz="2000" dirty="0">
                <a:latin typeface="+mn-ea"/>
                <a:sym typeface="+mn-ea"/>
              </a:rPr>
              <a:t>2000</a:t>
            </a:r>
            <a:r>
              <a:rPr lang="zh-CN" altLang="en-US" sz="2000" dirty="0">
                <a:latin typeface="+mn-ea"/>
                <a:sym typeface="+mn-ea"/>
              </a:rPr>
              <a:t>）</a:t>
            </a:r>
            <a:endParaRPr lang="zh-CN" altLang="en-US" sz="2000" dirty="0">
              <a:latin typeface="+mn-ea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+mn-ea"/>
                <a:cs typeface="+mn-ea"/>
                <a:sym typeface="+mn-ea"/>
              </a:rPr>
              <a:t>形式和意义相悖</a:t>
            </a:r>
            <a:endParaRPr lang="en-US" sz="2000">
              <a:solidFill>
                <a:srgbClr val="676B6F"/>
              </a:solidFill>
              <a:latin typeface="+mn-ea"/>
              <a:cs typeface="+mn-ea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  <a:p>
            <a:pPr algn="l"/>
            <a:r>
              <a:rPr lang="zh-CN" altLang="en-US" sz="2000" dirty="0">
                <a:latin typeface="+mn-ea"/>
                <a:sym typeface="+mn-ea"/>
              </a:rPr>
              <a:t>两种说法侧重点不同</a:t>
            </a:r>
            <a:endParaRPr lang="zh-CN" altLang="en-US" sz="2000" dirty="0">
              <a:latin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-1397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研究对象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pic>
        <p:nvPicPr>
          <p:cNvPr id="4" name="C9F754DE-2CAD-44b6-B708-469DEB6407EB-2" descr="qt_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15" y="2163445"/>
            <a:ext cx="5919470" cy="4174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1397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研究对象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28800" y="1905000"/>
          <a:ext cx="791464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0220"/>
                <a:gridCol w="2251710"/>
                <a:gridCol w="2539534"/>
                <a:gridCol w="1363261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构式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肯定式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否定式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语义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差点儿</a:t>
                      </a: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差点儿摔一跟头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差点儿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没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摔一跟头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row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否定义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就差</a:t>
                      </a: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好大的风和雨，就差下雪了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好大的风和雨，就差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没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下雪了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险些</a:t>
                      </a: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险些掉到沟里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险些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没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掉到沟里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几乎</a:t>
                      </a: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几乎摔倒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几乎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没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摔倒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（在）</a:t>
                      </a:r>
                      <a:r>
                        <a:rPr lang="en-US" altLang="zh-CN"/>
                        <a:t>VP</a:t>
                      </a:r>
                      <a:r>
                        <a:rPr lang="zh-CN" altLang="en-US"/>
                        <a:t>之前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毕业之前我不会结婚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没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毕业之前我不会结婚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好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AP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好容易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容易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小心</a:t>
                      </a: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小心摔倒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小心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别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摔倒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难免</a:t>
                      </a: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一个人难免犯错误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一个人难免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犯错误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肯定义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看我</a:t>
                      </a: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看我把你打成肉酱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看我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把你打成肉酱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好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AP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好热闹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</a:t>
                      </a:r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热闹</a:t>
                      </a:r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594860" y="1386205"/>
            <a:ext cx="3412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表</a:t>
            </a:r>
            <a:r>
              <a:rPr lang="en-US" altLang="zh-CN"/>
              <a:t>1</a:t>
            </a:r>
            <a:r>
              <a:rPr lang="zh-CN" altLang="en-US"/>
              <a:t>：否定变项的</a:t>
            </a:r>
            <a:r>
              <a:rPr lang="zh-CN" altLang="en-US"/>
              <a:t>正反同义构式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12230100" cy="6879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研究对象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2720340"/>
            <a:ext cx="60877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ym typeface="+mn-ea"/>
              </a:rPr>
              <a:t>否定常项的</a:t>
            </a:r>
            <a:r>
              <a:rPr lang="zh-CN" altLang="en-US" sz="2000">
                <a:sym typeface="+mn-ea"/>
              </a:rPr>
              <a:t>正反同义</a:t>
            </a:r>
            <a:r>
              <a:rPr lang="zh-CN" altLang="en-US" sz="2000">
                <a:sym typeface="+mn-ea"/>
              </a:rPr>
              <a:t>构式：</a:t>
            </a:r>
            <a:endParaRPr lang="zh-CN" altLang="en-US" sz="2000">
              <a:sym typeface="+mn-ea"/>
            </a:endParaRPr>
          </a:p>
          <a:p>
            <a:pPr algn="l"/>
            <a:endParaRPr lang="zh-CN" altLang="en-US" sz="2000"/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有什么好笑的=没什么好笑的；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有什么看头=没什么看头；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有半毛钱关系=没半毛钱关系；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一会儿=不一会儿；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果然=果不然；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别是VP=别不是VP；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怕是VP=怕不是VP；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撑不死你=撑死你；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sz="2000">
                <a:solidFill>
                  <a:srgbClr val="676B6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关你什么事=不关你什么事；</a:t>
            </a:r>
            <a:endParaRPr lang="en-US" sz="2000">
              <a:solidFill>
                <a:srgbClr val="676B6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000" dirty="0">
              <a:latin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28575"/>
            <a:ext cx="12230100" cy="68795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21815" y="1278255"/>
            <a:ext cx="900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latin typeface="ClassInFont" panose="020B07090202040A0204" charset="0"/>
                <a:ea typeface="华文新魏" panose="02010800040101010101" charset="-122"/>
                <a:sym typeface="+mn-ea"/>
              </a:rPr>
              <a:t>研究价值</a:t>
            </a:r>
            <a:endParaRPr lang="zh-CN" altLang="en-US" sz="3200" b="1" dirty="0">
              <a:latin typeface="ClassInFont" panose="020B07090202040A0204" charset="0"/>
              <a:ea typeface="华文新魏" panose="02010800040101010101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4352290"/>
            <a:ext cx="9588500" cy="15367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75" y="2411095"/>
            <a:ext cx="9137650" cy="1892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  <p:bldLst>
      <p:bldP spid="13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UNIT_TABLE_BEAUTIFY" val="smartTable{878f2249-bf98-47dd-a1f1-2bea47a29f5f}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2">
      <extobjdata type="C9F754DE-2CAD-44b6-B708-469DEB6407EB" data="ewogICAiRmlsZUlkIiA6ICI4OTU5MjgyMjg1NyIsCiAgICJHcm91cElkIiA6ICI2MDgzODU4NTYiLAogICAiSW1hZ2UiIDogImlWQk9SdzBLR2dvQUFBQU5TVWhFVWdBQUF4TUFBQUlyQ0FZQUFBQ1VCTVFrQUFBQUNYQklXWE1BQUFzVEFBQUxFd0VBbXB3WUFBQWdBRWxFUVZSNG5PemRkMWhUOS80SDhIZElHQUdDN0JXR01oUnhJODRxRGh4VmNNOXF0ZFphVzdXOTEwNXZkL3RyYlcvdDFYcnJ0YlhXS3JYT3V2ZmVlNkhpQWhrT05naUlqRENTbk44ZnRHbXBvQkFnSjhENzlUdzg1bnpQK3NRQ3pkdnpIWkxrNUdRQlJFUkVSRVJFVDZCVUtpVi9iek1Sb3hBaUlpSWlJcXIvR0NhSWlJaUlpRWd2REJORVJFUkVSS1FYaGdraUlpSWlJdElMd3dRUkVSRVJFZW1GWVlLSWlJaUlpUFRDTUVGRVJFUkVSSHBobUNBaUlpSWlJcjB3VEJBUkVSRVJrVjRZSm9pSWlJaUlTQzhNRTBSRVJFUkVwQmVHQ1NJaUlpSWkwZ3ZEQkJFUkVSRVI2WVZoZ29pSWlJaUk5TUl3UVVSRVJFUkVlbUdZSUNJaUlpSWl2VEJNRUJFUkVSR1JYaGdtaUlpSWlJaElMd3dUUkVSRVJFU2tGNFlKSWlJaUlpTFNDOE1FRVJFUkVSSHBoV0dDaUlpSWlJajB3akJCUkVSRVJFUjZZWmdnSWlJaUlpSzlNRXdRRVJFUkVaRmVHQ2FJaUlpSWlFZ3ZEQk5FUkVSRVJLUVhoZ2tpSWlJaUl0SUx3d1FSRVJFUkVlbUZZWUtJaUlpSWlQVENNRUZFUkVSRVJIcGhtQ0FpSWlJaUlyMHdUQkFSRVJFUmtWNFlKb2lJaUlpSVNDOE1FMFJFUkVSRXBCZUdDU0lpSWlJaTBndkRCQkVSRVJFUjZZVmhnb2lJaUlpSTlNSXdRVVJFUkVSRWVtR1lJQ0lpSWlJaXZUQk1FQkVSRVJHUlhoZ21pSWlJaUloSUx3d1RSRVJFUkVTa0Y0WUpJaUlpSWlMU0M4TUVFUkVSRVJIcGhXR0NpSWlJaUlqMHdqQkJSRVJFUkVSNllaZ2dJaUlpSWlLOU1Fd1FFUkVSRVpGZUdDYUlpSWlJaUVndkRCTkVSRVJFUktRWGhna2lJaUlpSXRJTHd3UVJFUkVSRWVtRllZS0lpSWlJaVBUQ01FRkVSRVJFUkhwaG1DQWlJaUtpV2xWYVVvU2l3dnpIMnE5Zk9JNURXMyt0OEp5Q3ZJY29WaFhXZFdsVXkyUmlGMEJFUkVSRURjdnV0VXVSbnBTQVo4ZE5oNWRmb0s3OVh1d04zTDUyQWFIREo1VTdQdWxPREhhdC9oN09TbStNZVBITkt0MURWWkNIN016VWF0V2xiTnE4V3NmVDB6Rk1FQkVSRVZHdDZqbDRETGF2WElSTnk3NUJ0LzRqMERWMGFJWEhhVFVhbk42L0dSZU83WWJjU29GT3ZRYVgyMzgvOWthbDk4aC85QkI3Zi91cFduVzkrWFZFdFk2bnAyT1lJQ0lpSXFKYVplL2toZ216UHNMdXRVdGdZK2Y0eEdQVEVoT2diTllDWVJOZWhaWEN0dHkramN1K3FmUzg2UjhzeE1UWFB5blhGbmNqRXVjTzcwQndyMEZvMGJhei9tK0Fxa3lTbkp3c2lGMEVFUkVSRWRWL0MrWk1xWlhydE80VWdnR2pweUk5Nlk2dWJmV2l6K0FiR0lTdW9VTUFBQzdLcG9CRVV1NjhmUnVXNGNiRms1ZzArM000dVhuV1NpMzBKNlZTS2ZsN0c1OU1FQkVSRVZHdDhmQUpRTXNPM2ZRKy84Q21GYnJYTGg3Tnl1MlRXMW1YYTB1K2U3dmMvc1Q0V3pBMU0wZEprZXF4ZlJ3dlVUY1lKb2lJaUlpbzF0Zzd1YUZONTE1Nm4vL1hNUEUwNjMvNHN1TDJKWSszYzd4RTNXQ1lJQ0lpYWtBRVFVQmFSZ1ppNCs4Z0pUVU5LV25wU0V2UFFLRktCWldxQ0VYRlJkQm90R0tYYVZCU3FRa3N6QzBnbDF2QVVpNkhxNHN6M0YxZDRPN21Dbi9mWm5CMWRvWkU4bGp2RGRLRGwxOGc3SjNkQU9qWDVlbk5yeVBnNVJjSUJ4ZjNLcC9qMzdvak92Y0pyM1QvK1NNN0VYdjlVclZyb2FwaG1DQWlJcXJuU2t0TEVYbjFHaTVkaWNMMW05R1FtY3JRdGxVZ3ZMMDgwYUZkVzNnbzNhRlFXTU5TTG9lbDNCSXltVlRza2cxS3JkYWdVRldJUXBVS2VYbjVTRXBPd2Yya1pOeU9TOERHYlR1aFZtdlF1bVVMZEd6ZkZrSHQyc0RVMUZUc2t1dXQwUysvVzI0N01PZ1pkTzViK1FmOVA1dy92Qk0zSTA5VmVJMm5rVnZabE92NmRQN29Mamk1ZWFKWmk3YTYvVlIzR0NhSWlJanFxWVM3OTNENCtFbWN1WEFKTFp2N28zZlBIcGd4N1VVbzNkM0VMczJveUdSUzJDZ1VzRkVvNE9yc0RIOWZuM0w3azFOU2NlbEtGSTZlT0ltZlZxNUcxK0FnOUEzcEFaK20zaUpWM0hCWVdGckIzdW5wMzQ4V2xsYTFkcytUZXphZ2RhY1FYWmlndXNVd1FVUkVWTTlFeDhaaHk0NDlTTXZJd0lnaFlaajU4a3R3ZExBWHU2eDZTK251QnFXN0c0WU9Ib2pNckN6c1AzUVUvMTJ5REc0dXpoZ2VQZ2dCL241aWwxaHZSWjdjajhpVCs4VXVnK29Rd3dRUkVWRTlrWjZSaVlnMTY1R1psWTJKWTBmajJYNTlJSlUycmk1TGRjM0p3UUVUeDQ3QytGSERzZmZnRVN4YnVRWk9EdmFZTW1FY1hKeWR4QzZ2M3ZsN042Zmp1OVlqNGRZVlRIbjdxM0xIL2JXYlUyM2dHQmpEWVpnZ0lpSXljbXExR2x0MjdzR0JJOGN4NmJreEdETjhLRXhNVE1RdXEwR1RTcVVJRzlnUGcvcjN4WWF0Mi9IUjNIbm8zeWNFSThJSFFTYmp4NmVxbVBIeElzaE16V0JxWnE1ck03ZVFBOEJqWFo5Q1IweEdyL0R4TmI1bmFVa1JBRUFxNDdnWFErRlBBeEVSa1JGTHo4akV0OTh2aFplSEJ5S1dMR0ozSmdNek1USEJ1SkhERWRvckJOOHVYb0tQNXM3RDdKblQ0ZUwwNUZXZEc3UFUrL0Y0bUpWZTRiN2M3RXdBd0szTHB5czkzOWJCQlc1ZXZucmRPeTgzQndCZ1pjMUIxNGJDTUVGRVJHU2t6bDJNeFBKVmF6RjE4a1NNQ0I4c2RqbU5tcU9EUGVaKy9ENjI3TmlGVCtiT3c0dlBqMGVYNENDeHl6SksxODRmdy9VTHg1OTR6SjUxU3l2ZDE3cFRTS1ZoSWpjN0U2ZjNiMFppZkRROGZGbzh0ai9sYmh3QXdNbmRxeG9WVTAwd1RCQVJFUm1oWGZzT1l2K1JZMWp3MWVlUHpUNUU0aGt4SkF5dEExdmkvYy9tNGtGMk5zSUc5Qk83SktOVjBTSnhlOWI5aUZ1WHoxUzZnTnhmMTZZb0xsTGhUdlJWcENVbUlPVnVMSUN5RmE0VDQyL0J4czRCVmphMjVVOFdCRnc3Zi9UM2wwSXR2QU9xQ29ZSklpSWlJNklWQkt6WnNCblhiMGJqK3dYejRPVG9JSFpKOURmK3ZqNzRmc0U4dlBuK3g4aDVtSXNKWTBiQ2hBTithKzczQVBESDRPblM0aUxzWHJzRUFLQ3dkVUJneHg3dzlBbUFwMjhBYk96S3VwbVZGQmZCK2ZlbkVPZVA3VWJxL1hqSVpLYlk5c3QvNGRjcUNMMkhUSVJmNnlEWTJMTmJXbDFobUNBaUlqSWlhelpzUmx6Q1hTeWUvelVVQ211eHk2RktPRGs2NFB2NVgrT3REejdCMmcxYk1ISHNTTEZMcXBkeXN6T1JsWkVDbWFrWjBoSVRBQUJtdncvU3RtNWloN0FKTStEcTZZTW05aFhQcE5XNWR4ZzBHaldPNzFxUGk4ZjN3TkhWQTZOZmZoY1hqKzNCcFpQN2NQZjJkWFFOSFlyZ1hvTU05cDRhRzRZSklpSWlJN0ZyMzBGY3Z4bk5JRkZQS0JUV21ELzNNOHg4YXc1czl4OWtseWM5UEhxWWhhMHJ2dFZ0eTYwVWFOTXBSTGZkb2wyWFNzL1Zhalc0SFhVQlp3NXNRYzZEZENpYk5zZlF5YTlEYnFWQVNOZzRCTFR2aW4wYmY4Ykp2UnNSYy9VY25oMzdNc2RTMUFGSmNuSXlPNVVSRVJHSjdOekZTS3padUlWZG0rcWh6QWRabVBIR081ZzRaaVFIWlFONGxKTUZWY0VqdUhnMGUyemYzOGRNYURScVpLYmNoeUFJa0VwbHNIZHhoNndLMDdxZVA3SVRWMDRmUlA2amg3Q1FXNkZMNkZBRVBkTWZrcjlObWF4UnEzRjg5M3BjUG5VQWx0WTJtUGF2LzBCbWFsWXI3N014VWlxVmovWG40NU1KSWlJaWthVm5aR0w1cXJWWThOWG5EQkwxa0pPakE3NzY5RU84OWQ3SGFPcnQxZWluamJXeGM0Q05YY1hmeDM2dGcySHI0S0xibGtwbGNQV3MvZ1FEMWphMk1MT3dSSytRUVdqVEtVVFhOZXJ2cERJWitneWRDRy8vVmhBRWdVR2lEdkRKQkJFUmtZalVhalUrbWpzUHc0Y001dlN2OWR5V0hidXdkZWNlZlA3QnUxellqaHFraXA1TWNQbE1JaUlpRVczWnVRZWVTaVdEUkFNd1lrZ1lQSlR1MkxwcnI5aWxFQmtNd3dRUkVaRkkwak15Y2VESWNjeWU5WXJZcFZBdGVXUFdLOWgvK0JqU014K0lYUXFSUVRCTUVCRVJpU1JpelhwTWVtNE1IQjNzeFM2RmFvbWpnd01talIrRGlOWHJ4QzZGeUNBWUpvaUlpRVFRZlRzV21WblpHRE44cU5pbFVDMGJNMklvTXJPeUVSMGJKM1lwUkhXT280T0lpSWhFc0dYblhrd2NPeG9tSnZ4M3ZZYkd4TVFFRThlT3d0YWRlL0N2TjE0WHV4eG9CUUZ4OFhjUUc1OEFWVkdSMk9YVVM2T0hoWXRkZ3RGaW1DQWlJakt3K0R2M2tKYVJnV2Y3OVJHN0ZLb2pBL3YxeFlwVmE1Rnc5eDU4bW5xTFZzZTl4Q1FzL21rRjdpY2xpMVpEUThBd1VUbUdDU0lpSWdNN2N1SWtSZ3dKZzFRcUZic1VxaU15cVJRamhvVGgwTEdUb29XSmcwZFBZTVhxdGZCVUtqRjc1blEwOC9hQ2s2TURUQ1NQemU1SnBEYytXeVVpSWpLZzB0SlNuTGx3Q1FQNjloYTdGS3BqQTBKNzQ5eWxTSlNXbGhyODN2Y1NrN0JpOVZxRWh2VEVGeC85QzEyRGcrRGk1TWdnUWJXT1lZS0lpTWlBSXE5ZVE4dm0vcHpCcVJGd2NuQkFDejgvUkY2OVp0RDdhZ1VCM3krTGdLZFNpY2tUeGtMR0oyQlVoeGdtaUlpSURPalNsU2owN3RsRDdESWFKYTFHWS9CNzlnbDVCcGV1UmhuMG5uSHhkM0F2TVFuRHd3Y3hTRkNkWTVnZ0lpSXlFRUVRY1AxbU5EcTJieXQyS1RXaVVhdHg2c0EyUkN6OEZHcTE0YnZ3QU1DdTlUL2o4STZxcitWdzhlUUJ6SGx4TUg2WSt6YTBXbTBkVmxaZVVMdTJ1SDR6Qm9JZ0dPeWVzZkVKQUlCbTNsNEd1eWMxWGh5QVRVUkVaQ0JwR1Jrd05UT0YwdDFONzJ0OC9lN1VXcXlvVE5qWWw5QTYrSmtxSDE5WWtJZERPOWJoVVU0VzF2ODBIeE5uL0t2V2EzcWFJenZYbzRtZEkvb09HZi9VWSsvRjNjVEdueGRDWm1xR1ljL1BNT2gwdkI1S2Q4aGtVcVJuWk1MVnhka2c5L3hqK2xjblJ3ZUQzSThhTjRZSklpSWlBNG1OdjRNMmdTMXJkSTNNMUtSYXF1WlBLbFZCdFk1WE5MSER4Sm52WWNtWDd5RCsxbFZrcGliQnljMmoxdXVxRGZmaWJ1S25iejdRUFVGWjhPR01wNTRUL3R6TDZEMTRUSzNWMExaVklHN0hKeGdzVFB5Qmc2M0pFQmdtaUlpSURDUWxOUTNlWHA0MXVzWi9mdDMvMUdPUzc4Ymg1L2tmSXYvUlE3ejA5aGRvMFNhNFd2ZDRlOUtBS2gvN0tDZnJxVTlMSEp6ZDhkNzhDS2dLOC9IUkt5T2ZlczNYUC9rdnZQMXFGcm9BSURycUFuNWQ5QVUwYWpYNmozZ2U1aGJ5U285TlM3eUxpeWNQUUNxVFFlbnRWK043LzVXWHB3ZFMwOUpyOVpwRXhvSmhnb2lJeUVCUzB0TFJvVjNkanBlNGN2WW9mbHUyQUtVbHhSajM4dHZWRGhKL2tFcGxzSGQyclhFOWYzMlNZbUlpZmVJVGpOenNCeWdwTG9KRVVyTnVTSUlnNE9EVzFkaS81VmRZV0ZwaDZwdi9COStXN1NvOS91N3RHemkwYlMwczVKYVlNdnRUK0FXMnI5SDkvODdMUTRrYnQ2SnI5WnBFeG9KaGdvaUl5RURTMGpQZ29YU3ZrMnVYbGhSaisrb2ZjZWJ3VHNoa3BoQUVBWHMycklCLzZ3NVlQdjlqOUJ3NEFrSFBoRlo1dklDdGd6UG16RnRlNDdyKytwVEQzRUwreEd2KzkrUFhrSGpuTm13ZG5LbzBOaVR2VVk3dXVFNDlCNkR2a1BISVRFM0NodVhmSWlHNmJEcFd2NWJ0RVIxMUVkRlJGeXU4aGxhanh1bERPMUZhVW95QWRwMFFjKzBTWXE1ZEtuZE0yTGlYbmxyTGszZ28zWkdXbmxHamF4QVpLNFlKSWlJaUF5bFVxYUJRV05mNmRlL0VYTWY2WmZQeElDMFo5azZ1bVB6NlIxajQ4U3dBWlYyZXNqUFRzRzdwTnppeWN6M0N4azlEWUlldXRWNURWV1ZscE9EQTF0VVlQWFUyWkRMVDh2c3lVeUczc29hTnJYMlZ4b1pvTlJyZGNYbTVPYmdUY3gwLy9udE91Um1tcmwwOFdlWGFvcTllUVBUVkM0KzExelJNMkNnVUtDeFUxZWdhUk1hS1lZS0lpTWhBVktvaVdNb3I3N2RmWFhtNTJkaTlmamt1bmp3QVFSRFF0bk5QakhucERjZ3Qvd3dzZ1IyNjRyMzVFZGk3NlJlY1Bid0x5eGQ4RE4rVzdUQjA0aXVWamczb04yd0NMSzF0YXFYR1B1SGpZS1g0ODFwbkQrL0d4Uk1Ib0doaVgrNUQrc09zREJUbTU4RXZzS3c3MHRQR2hydzlhUUNhMkRuaW8rL1c2Tm8wYWpYOEF0dWpkOWhZTFBucUhRVDM3SS94MDkrcDhQemZsaTNBK1dONzhmYS9mNEtyMHZ1Sng5U1VwVnl1bTJHSnFLRmhtQ0Fpb2taRG85RkFWVlFFbGFvSWhTb1ZWQ29WQ2xWRlVLbFVVQlVWb2FCUWhlTGlZcFNXcWxGU1d2TDduNlVvTFMxRmNYRUpTdFdsS0NrcDIvNmpYYVBSUXF2VlFBQ2cxV2loMVdxaEZiUVFCS0ZzV3hES1htdTFBQVJZeWkxci9ENVVoZms0dm1jVGp1M1poSkxpSWxncm1tREVDNitoWFpkZUZSNXZhVzJEa1MrOGpxNjlCMk5UeENMRTM3cUtoUi9OUXRjK1lSZzA1a1ZZV2lzQUFObVphZmpwbS9kMTU1MDV2TFBHdGY2aDR6UDlvR2hpaHdFakp5SHF3a2tjMjcwQmJZS2ZnWmR2QUFEZ1huelptSUptTGRyb2ZRK3BUSVpwNzh4OTZuSDVlYm00ZXU0WVBIMWFWQm9rYXBQY1VvNkN3a0tNbi9wcW5kK0x5TkFZSm9pSXFONFJCQUdxb2lMazVlVWp2NkFBZWZuNWVQUW92K3pQL0h6azVlWGpVVjRlOG41Ly9VZGdLQzRwRWJYdW1zN1VtWmVialpQN3QrSFV3ZTBvS2l5QWlZa0p1dlVOeDdPalg0Q1Zvc2xUejNmMzlzVnJIMytMczBkMllkZTZaVGh6ZUNldVhUaUJJUk5mUWNkbitrRmRXbG9uVTg4Q2Y2NCtiV3BtanJIVDNzQ1NyOTdGdXFYZjRNMHZmb0RNMUF3eFVXWGRpM3dEeWdhb1A4ckp3dlkxUDZMak02Rm8yYjZMWHZlOGVPSUFMcDQ0VU9uK3hJU1lhczFjVlNNU0FZRXRtaHZrVmplamJ4dmtQa1FBd3dRUkVSbVo0dUppWkQ5OGlKeUh1Y2pPemtGT2JpNnljeDRpSitlaHJqM25ZUzdVYXJYWXBWYWJpVVNLUWxVaGJCUUt2YzdmdVhZWkxwMDZDQUFJYU5jSlllT213YzJ6V2JXdUlaRkkwSzF2T0FJN2RNWEdueGZpMXRYejJCeXhDTDRCYmVIczdsbWxxV2YvOFBha0FiQ3d0TUlYUDI2cFZnMitMZHVoYTUvQk9ITjRGL1p1L0FXRHg3MkVXMWZPdzlKYUFaL2ZuMHlrcDl6SGxiTkhjVGYyQnQ3NTk3SW5UdXRhR1ZlUHB1V0RpQ0RnL1BGOUtNakxoVjlnTzNqNkJEengvT2lyRjVDYW1GRHQrLzZkcWxBRks3a1ZQbjczelJwZnF5bzJidHVKamR0cTc2a1MwWk13VEJBUmtVRVZGcXFROGVBQk1qSWZJRE1yQ3htWlphOGZaR1VqS3pzSGhhcTZHNmhxSXBIQVFtNEJTN2tjY2dzTFdGcktZU21YdzhMQzR2Yy96V0ZoYmc0elUxT1ltWm5CMU5RVVptYS92NWJKZm0rVGxkc3ZOVEdCaWRRRUpoSUpKQktUc20wVEUwQUMzV3VKU2RuK2Y4ejVFSVVxbGQ1aFl2amttUkFFTFhvT0hBRlBueFpQUE5iZHl3ZldUZXdxM2QvRXpoRXZ2ZjBGemgzZEF5dHJHOWc2Vkx5Z1d2VFZDMmhpN3dnWHBYZXRyaHdkTm00YWJsdytpMk43TmtJcWt5RXZOd2VkZWc2QWlWUUtBUEJ2MVFGdGdudmcyc1dUMkxuMko0eDY4Ui9WdXY3Z3NWUGg1dGxNRnlaUzdzVmo2NnJ2VVpDWEN3RG9Gam9FN1RxSFBQRWEvb0h0b1JXMGVyeTc4Z3BWS3NndExHcDhIU0pqeERCQlJFUzFTaEFFNUQ1NmhKUzBkS1NrcGlNMVBSMlptVmxsQWVMQmcxcWIxVVp1WVFHRndob0s2N0l2bXo5ZUs2eWhzTGFDUW1FTkcydHJXRnRidzlyS0NuSUxjNWlabVVFaTRxckFsbkk1OHZMeTRlcXMzMHJJY2t0clRKanhMd0RBNHMvZlJIN2V3eWNlbi9NZy9ZbFRyTTZadHh4ZGVnK3FkTDlXcThXS2J6K0JWcXZCRjB1MzZ2VjBvRElXbGxZWTljTHJXTEh3VXh6YXZoWUFIcXRsNk1SWEVCMTFBV2VQN0VMbjNzL0NzMW5WdXduMUhUSWVhblVwcmw4OGhiTkhkeU1tNmlJa0VnbDZEaHlCKy9IUldQUDl2NkZWcTlHaGU5L0h6bzI3ZVFVbjltM0J6Y3RuOGRMYlg5VHNqUUo0bEpjSFM4dmErN3NqTWlZTUUwUkVwQmUxV28zVTlBeWtwS1loSlMwZHFXbnBTRTVOUTBwYUdsUXEvV2V1TVRNMWhaMmRMUnpzN0dCbjJ3UzJ0azEwcjh1K2JHRm5ad3N6VTlPblg4ekl1TG80SXlrNUJmNitQalcrMW9QMFpPVGw1dFJDVlpYTFNMa1BqVVlOV3dmbldnMFNmMmpWc1R2YWRRN0IxZlBINGVpcVJOUG1yY3J0dDNOMFFjK0JJM0I0eHpwc1hia1lyMzI4OElsaFVCQUVwQ1hkeFozYjF4RjcvVEp1WDcrRTRpSVZUS1JTdE8vV0I2RkR4cU9KblNNMkxQOFc5K0p1WWUzU2IyRHY3QVp2djViSXlrakI1VE5IRVhuNkVESlNFaUdSU09EYnNwMXVyRWROSkNXbndOVkZ2d0JKWk93WUpvaUk2SWtFUVVCV2RnN3VKeVhqWG1JUzdpY2w0MzVTTWxKVDA2QVZoR3BmVHk2M2dJdVRFNXdjSFhSZnpvNk9jSEowZ0tPOVBlUnlDMUdmSHRRbGQxY1gzRTlLcnRWclZtZU13eDgrLzhjRTVPWThlT3B4Q1RGbEM3OTVOSzE0Q2xrQUtDb3NlT29nNWsvK3R3NktKdllWN3Z0ajdFdFdlZ3J1eDhmQXk3ZDg5NjIrNGVOdzd1Z2VKTitOUThxOWVDaWZVRXZLL1hncy9HZ1doTisvTDkwOGZSRFV2UStDdW9mQ3hzNEJrYWNQWSttODkxQ1k5d2lEeHJ5SXd6dldZZVdpejlIRXpnSDM0Mk1BQUM1S2J3eDdmZ2JhZGVrRkc5dUthNjZ1KzBuSmNIZDFxWlZyRVJrYmhna2lJdElwTFMzRi9hUmszTG1YcUFzTjl4SVRxLzJrd1VhaGdMdWJLOXhkWGVEdTZnSVhaeWRkYUdqTTNUM2MzVnh4TzY3bUEzb041ZnJGVXdEK25HR3BJaEtKQkk2dXlpZGV4OFJFV21GNzNNMHJ1QkY1R21ibUZpZ3BMc0tHbnhkZzl1ZUxJWlgrK2ZIRXd0SUtFMmJNZ1pPYkord2RuL3lCWE9udGg4RmpwOEpjYm9tQXRwMWc3K1FLZFdrSnJwdzdoc003MWlFakpSRXU3bDZZK3NiL3djSFpEVkhuVHlENVhoeE16Y3dSL3R6TDJMZHBKU3prbHVneFlIaXRCdHI3aVVsbzdsZnpwMUZFeG9oaGdvaW9rZEpvTkVoSlMwZGN3aDNFSmR4Rnd0MTd1SitVQkkybWFnTk9wVklwWEYyY29YUjFoWnRiV1dqNEkwQllXZFo4TFlXR3lOKzNHVFp0M3lWMkdWWHlJRDBGc1RjdUF3QUtDL0lxUGM1Y2JvazU4NVpYKy9yRlJTcHMrUGxiQU1DRUdmL0NpYjJiRVI4ZGhTTTdmME8vWVJQS0hkdWlUWENWcjlzbmZCd0VRY0M5dUZzNHRuc2pJazhmaHFvd0g1YldOaGcrYVNhNmh3NUI4cjA0TFBod0JuS3pNd0VBamk3dTZEMTRERXFMaTdGdjgwcGNPbmtRd1QzN1YvczlWU2JxeGsyRUQreFhhOWNqTWlZTUUwUkVqY1NEckd6Y2prOUFYTUlkSk55NWh6djM3bGQ1M1FWN1cxdDRlM25BeTBNSlQ2VTd2TDA4NGVicUFwbTA0bjl4cG9xNU9qdWp0S1FVeVNtcFVMcTdpVjNPRXgzWXNrclhYZWp3anZYd2J4VUVud0Q5RjVUN3U2MHJGeU1ySXhVdDIzVkc2NDdkNGVMdWhmbnZ2NEtEVzFlalhlY1FPTGw1VlB1YWFuVXBOa2Q4aDV1Ulo1SC8rNnhOenU2ZUdEVDJSWFRxT1FDbEpTWFlzWFlwVGgvY0FabXBLYWJNL2d6cmxuNkRsSHZ4QUlEZVlXTnc2ZFJCYklyNHJtd01oMzlnamQ5blVuSUsxR29OWEp5ZGFud3RJbVBFTUVGRTFBQnBCUUhKS2FtNGRUc1dNYmZqRUIwYmg2enNwdy9XbFVxbDhGUzZ3NmVwTjd3OGxQRHlWTUxMUXdsckt5c0RWTjN3U1NRU3RBNE13S1VyVVVZZEptSnZSQ0x5OUNFQXdQanA3MkR6TDR2dzgvd1A4ZHlyYzlDNlkvY2FYLy9FM3MyNGNHSS9yQlJOTUdaYTJkb0xUbTRlQ0IzNkhQWnRYb21OeXhmaTFmZS9xWFpYSTVuTUZJQUVrRWpRUFhRSTJuZnRqV1l0V3FPb3NBQW45Mi9GNFIzcm9Tck1oNmRQQzB4NGRRNmMzRHdndDdUR3crd01BR1VMNnIzNHhtZFk5TmsvOGZQOER6Rnh4bnNJYU5lcFJ1ODE4bW9VV2dlMmFMRGpnSWdZSm9pSUdnQzFXbzI0TzNjUmZUc08wYmZqY0RzKy9xbFRzRW9rRXJpN3VjSzNxVGQ4bXpXRlR6TnZlSHQ2MU10Wmt1cVRqdTNiNHVpSmt4ZzZlS0RZcFZRb0t5TUZxNy8vTndSQlFMc3V2UkRjc3orc2JXd1I4ZC9QRUxId1U3Um9FNHl1ZlFjL2NSekZrMFNkUDRFZGE1ZENJcEZnL1BTM3l3MXk3anRrUEM2ZlBZTDh2RnlvQ3ZKZ2FXMVQ0VFdLaThxK3R5VVZySHN4WXZJc2pKNDZHeVltSnJnZkg0UGZsaTNBbGJOSFVWcFNERVVUTzR5YzhqcTY5UTJIUkNLQklBakl5ODB1TjBiRFJlbU5GLzc1Q1NJV2ZvcGwvL2tBM2ZxR285K3dDV2hpNzZqWCt6MXkvQlJDdXV1M2dqZFJmY0F3UVVSVUQya0ZBZmZ1SitMNnJXaGN1eG1ONkpoWWxKU1dQdkdjSmpZS3RQRHpnNzlmTS9nMmE0cW1YcDZ3bERmZXdkQmlDV3JYQmt0L1dZVUhXZGx3ZEtqNWJFRlBtMG1wT3RKVDdtUFpOeDhnLzlGREtKcllZY1FMcndFb1cyMTcxb2Z6c2Y2bitZaTVkaEV4MXk3cXppbFdGZUtydDZhVUxkejNsNEhXV3EwR1dvMFdHazBwMUNVbDZCVTJCazR1U3F6Ni9rdG90Vm9NZVc1NitkV3BBVWhsTWt6NTU2ZXdjM1NHcVprNUFFQlZrSS9pb2tKWVdGckR6TndDcFNYRk9MeGpIUUE4TnR1U1JxUEczZGdidUJGNUZqY2p6eUQ3UVRvQXdQNzNLV2E3OWczVFhSY0FUaDNZaHBMaW9zZTZNL20zNm9EWFAvME9LeFo4akRPSGQrTGNzVDNvUC94NTlCOCtzVnAvbjVsWldZaUppOE1iTTErdTFubEU5UW5EQkJGUlBTQUlBdEl6TW5YaDRjYXRHT1FYRkR6eEhIZFhGN1R3OTBOQWN6KzA4UE9GaTdNVHUxb1lBVk5UVTNUcjFCSDdEeC9GaERFamEzeTlvQW9XWFh1YWF4ZFBvYlNrK0xIMkI2bEplSmlWQVptcEdhYk0vaFRXaWlhNmZaNCtMZkRXbHovaTFwVnp1SGJ4RkpMdnhpSXZOd2NseFVWNG1KMEJ6ZTlUdkZhbWVhc2dGT1RsUXF2Um9IZllHUFFhUExyQzQ1emRQY3R0MzQyN2laLy84MkdGeC83OXZTZmR1WTBmLzEyMnFKL00xQXp0T29jZ09HUUFBdHAyd3EwcjUvSHovSTlnYWFXQWlkUUVXZW1wU0x4ekd3QVFNbWpVWTlkMlZYcmo3YStXNHZqZXpUaC9iQitDZTFSL0FQWCtRMGZScFdNUVpESiszS0tHaTkvZFJFUkdxcmlrQkRkdXhlRFNsU2hjdlg0REQ3S3lLejFXSXBHZ21iY1hXamIzUjBCelB6VDM4MFVURzRVQnE2WHE2QnZTQS85ZHNnempSZzZEVk05QjdGNitBU2pJZjZSYkViczYxaTc1R3ZtUGNoOXJiOVd4TzhMR1Q0TkhVMzk0KzdWOGJMOUVJa0ZnaDY0STdOQzF3dXNLZ2dDdFZxTWJ1QzJCQkJLSkJCSVRFMTJRZmVudEw5Q3lYZWNxMStybTBReHlLMnNJZ2dCQnE0VkVJb0dOblFNNmhRekVNLzJIbFR2VzJ5OFFRNTZiamliMmptalp2a3U1aGZic25WMlJFQjBGcmJac3RqS3BWQVozYjEvMERSK0h0cDE2Vm5odlV6TnpoQTU5RG4ySGpLOTJFRmRyTk5peVl4ZG16K0JUQ1dyWUpNbkp5ZFZmY1lpSWlPcEVabFlXTGtkZFIrU1ZhN2dSSFlQU0ozUmRjbk54UWV2QUZtZ1QyQktCQWMwNVNMcWUrV3JCSWp6YlB4UmhuRExVNExSYUxVd3FHRzlSbTNidE80QjlCdy9qWDIrOFhxZjNxY2pHYlR1eGNkdE9yRnUreE9EM3BvWk5xVlErbHFyNVpJS0lTRVJhUVVCOHdoMWN2QktGeUt2WGtQaUUxWkh0Ykp1Z1RXQkx0RzRaZ05hQkxXQnZaMmZBU3FtMmpSZ3lDTXRXcnNHZy9uM3IvSU10bFZmWGY5OWFyUmFyZjl1RWx5ZFhiNHdGVVgzRU1FRkVaR0JhclJiUnNYRTRkekVTNXk5ZFJzN0R4N3ViQUdWZFN2eDltNkZEMnpZSWF0Y0dYaDVLam5sb1FBTDgvZURrWUk4Tlc3ZGozTWpoWXBkRHRXakRsdTF3Y3JCSEMzOWZzVXNocW5NTUUwUkVCcURSYUhIalZqVE9YYnFNQzVGWDhDaXY0aFdGTFMzbGFOKzZGVHEwYTRQMmJWcEJZVzF0NEVySmtLWk1HSWVQNXM1RGFLK1FXcG5aaWNUM0lDc0x2NjdiZ004L25DTjJLVVFHd1RCQlJGUkh0Rm90YmtUZnhxbXo1M0VoOGdvS0Nnc3JQTTdKMFFHZGd6b2d1RU03TlBmejBYdEFMdFUvTHM1TzZOOG5CTjh1WG9LNUg3OHZkamxVQzc1ZC9DTUc5TzBGRnlmOTFxVWdxbThZSm9pSWFwRWdDTGh6N3o1T25qMlAwK2N1NEdIdW93cVA4M0IzUTZlZ0RyMkQ1V2NBQUNBQVNVUkJWT2dTM0FIZW5oN3N2dFNJalFnZmhJL216c09XbmJzeElueXcyT1ZRRFd6WnNRdEp5U2w0WmNyellwZENaREFNRTBSRXRTQTlJeE9uejEvQWlkUG5rSktXWHVFeFBrMjkwU21vUGJwMDdBQjNOMWNEVjBqR1NpYVRZZmJNNmZoazdqeTBiaGtBZjE4ZnNVc2lQY1RHSjJERnIydngyUWZ2Y2wwSmFsVDQzVTVFcENlMVdvMXpGeU54NE9nSlJOK09yZkFZZDFjWDlPaldCYzkwN2N4dUQxUXBGeWRIdlBqOGVMei8yVng4djJBZW5Cd2R4QzZKcWlIelFSYmUrL1FMdlBqOGVQNmNQMFZtYWlKaXIxMUE5LzRqQUQ2UmJSQVlKb2lJcWlrOUl4TUhqNTdBMFpPbmtaZWYvOWgrMnlaTjBMMUxNSHAwN1l4bTNsN3N3a1JWMGlVNENBK3lzdkhXK3g5ajhmeXZvVkJ3OEgxOWtKZVhqemZmL3hnRFEzdWpTM0NRMk9VWXZXdm5qdUxLbVVPd1ZEUkIrMjZoTmJxV3FpQVAyWm1wMVRwSDJiUjVqZTVKajJPWUlDS3FBbzFHZzB0WG8zRHc2QWxFWGIvNTJINXpjM04wRFE1Q2oyNWQwQ3FnT2RjTklMMkVEZXlIbk54Y3ZQWEJKNWcvOXpNR0NpT1hsNWVQdHo3NEJHMERXeUpzQUJjZnJJcG5CbzVDVE5SNVhMOXdITzI3OW4zcTA0bjdzVGNxM1pmLzZDSDIvdlpUdGU3LzV0Y1IxVHFlbm80cllCTVJQVUYyVGc0T0hUdUp3OGRQVnJnZWhMZW5CL3IzQ1VIM0xwMWdLWmVMVUNFMU5GcEJ3Tm9OV3hCMTh4WVdmUGwvN1BKa3BESWZaT0hOOXo5RzI4Q1dlRzdNQ0pnWTBSTklNVmZBWGpCblNxMWRxMzIzVUZ3NWM2alMvZE0vV0lpQ1J6bmwydUp1Uk9MYzRSMEk3alVJTGRwMmZ1d2NGNDltdFZaZlk4UVZzSW1JcWtBckNJaTZmaE1Iang1SDVKVW9hSVh5LytaaWFtcUs3cDJEMGI5UEwvZzI4MlkzSnFwVkpoSUpKbzRkQ2R2OUJ6SGpqWGZ3MWFjZmNsQzJrWW1OVDhCN24zNkJaMFA3WVBDQW1uWFZhV2hDd3NaVjJCNTNJeElwZDJQTDdhK283YStjM2IzUktyaUhibnYxb3MvZ0d4aUVycUZEQUFEV2lpYXd0ckV0ZDg0ZjRhTmxoKzV3Y3ZPczBYdWhxbUdZSUNMNlhlNmpQQnc5ZVJxSGpwMUFSdWFEeC9ZcjNkM1FyMWRQaER6VEZWYVdsaUpVU0kxSjJJQitjTFMzeDV2dmZZU3BreVpneEpBd3NVc2lBSnUzNzhLS1ZXc3g5Zm54SENOUmdlQ1FRYnJYdWRtWlVOamF3OFJFaWtmWkQ1QnlON2JjL3IrM1BjeEtoNjJEeXhPdkw3ZXlMdmQwSWZudTdYTDdFK052d2RUTUhDVkZxc2YyY2J4RTNXQ1lJS0pHTHprbEZkdDI3OE9wYytlaDBXakw3Wk5KcGVnU0hJUit2VU1RME55UFR5SElvTG9FQjZHcGx5Y1cvdkFUTGw2K2lqZG12UUpIQjNaN0VzT0RyQ3g4dS9oSEpDV240UDgrZUplek5qMUZmbTRPMWkvNUVzcW16UkUyWWNaVGp6OTdjQnZPSDkyRjhPZG53U2VnWFpYdnMvNkhMeXR1WC9KNE84ZEwxQTJHQ1NKcXRCTHUzc1BXWFh0eElmSUtoTDkxWlhKeGNrUy9QaUhvOVV3MzJDZ1VJbFZJVkxaSzl1Y2Z2SXV0dS9aaXlxdi93S1R4WXpCbXhGQU84amNRclZhTERWdTI0OWQxR3pDZ2J5KzhNdVY1cmlQeEZFV3FBbXhlUGgvRnFrSUU5UmhRcFhQYWR3OUY3STFMMkw3eU93d2FOeDB0Mm5XcDh2MzhXM2RFNXo3aGxlNC9mMlFuWXE5ZnF2TDFxSHI0MDBCRWpZb2dDSWkrSFljdHUvWThOaXVUaVVTQzRBN3QwYjlQQ0ZvRkJoalZnRXBxM0dReUdVWVBDMGZQYmwwUXNXWTl0dTNlaTRsalIyRmd2NzZRU2FWaWw5Y2dxVFVhN0R0NEdLdC8yd1FuQjN0OC91RWNQbzJvZ2lKVkFUYjk5QTJ5TTFNeGZNcHN1SG41VnVrOEMwdHJqSGw1RGpiK05BKzcxLzBJclZhTGxoMjZWZWxjdVpWTnVhNVA1NC91Z3BPYko1cTFhS3ZiVDNXSFlZS0lHZ1ZCRUhEMStnMXMyYmtITWJIeDVmWkpwU2JvOVV4M0RCMDBBSzR1emlKVlNQUjBMczVPbURQN05VVEh4bUhyemoySVdMME93OE1IWTBCb2J6aXgrMU90eU16S3d2NURSN0ZseHk0bzNWeng4dVNKYU9GZnRRL0VqWjJxSUE4YmxuNk43TXhVaEUrY2hhYk4yMVRyZkF0TEs0eWE5amJXL1RBWGUzLzdDZVlXY3ZpMGJGL3RPazd1MllEV25VSjBZWUxxRnNNRUVUVm9XcTBXNXk5ZHhwYWRlM0F2TWFuY1BqTlRVL1RyRTRMd2dmMWdiMmNuVW9WRTFSZmc3NGQvdmZFNkV1N2V3NkZqSjdINnQ0MW80ZWVIUGlIUElLaGRXM2dvM2NVdXNWNUpTazVCNU5Vb0hEbCtDakZ4Y2VqU01RaXpaN3dNbjZiZVlwZFdyOGd0cmVFVDBBN2RCNHlFWDZ2eWc5TTc5d2xIbTg2OXlyVjE3VGNNN1o4cHZ6NkgzRXFCMGRQZXhla0RtemxndXA1Z21DQ2lCa210MGVERTZYUFl0bnN2MHRJenl1MlR5eTN3YkdnZkRPcmZsK01ocUY3emFlb05uNmJlbURKaExDS3ZYc1A1UzVGWS91dGF5R1JTdEcwVkNDOVBEM2g1S09HaGRJZU5RZ0ZMdVJ4eVN6bE1HMW1mLzFLMUdxcENGUXBWS2p6S3kwTlNjZ3J1SnlYamZtSVNvbTdjaEZxdFFldkFGZ2pwM2dXeloweURxYW1wMkNYWFR4SUplZ3dhQTBDLzlTYk1MZVNZOWRrUFVOamFZK0NZYVRVc2hkMVVEYVZ4L1RZaG9nYXZwTFFVaDQ2ZHdJNDlCNUNkVTM0eEl4dUZBbUVEUWpHZ2IyL0k1UmJpRkVoVUIweE5UZEVsT0FoZGdvTWdDQUxTTXpKeE96NEJxV25wdUhFckdtbnBHU2dzVkVGVlZBUlZrZXF4V2NzYU9xblVCSElMT2VRV0ZyQzBsTVBWeFJudXJpNW83dWVEOElIOTRPTHN4QStmdGF6dnNPY0JBQW5SVjNFMzVocGFkd3FCczd0WGhjZG1waWJpMnZsalQ1MFd0aXBLUzRvQUFGSVpBNkdoTUV3UVVZT2dGUVNjUEhNTzZ6ZHZRMVoyK1JEaFlHK0hJYzhPUUorUVoyQnVaaVpTaFVTR0laRkk0T3JpelBFL0pLcjIzY3U2THdXMDc0YVYzMzZBeFBoYjZEbG9ET1JXNVo4R1o2WW00dXloN2JDMHRrSDQ4N05xZk4rODNMTGYvMWJXSEhSdEtBd1RSRlR2M2JnVmcxVy9iY0tkZS9mTHRidTV1R0JZMkVEMDZOYUZNOTRRRVluQXd0SUtReWE5amcwLy9oc2JsMzJEVVMrOURjdmZQK2duM0xxQ1BldCtoSWxVaGpIVDU2Q0p2ZE5UcjVlYm5ZblQremNqTVQ0YUhqNHRIdHVmY2pjT0FPQlV5Vk1RcW4wTUUwUlVieVdscEdMMWI1dHdPZXA2dVhabkowZU1HemtNM1RwMTVGejhSRVFpYy9QeXhaREpyMlA3eXUrd2V0Rm5DQjB4R1FtM3JpRHEzRkhZTzdwaXhOUTNLd3dTeFVVcTNJbStpclRFQktUY2pRVlF0c0oxWXZ3dDJOZzV3TXJHdHZ3SmdvQnI1NC8rL2xJQUdRYkRCQkhWT3c5emM3Rmg2MDRjT1g0UzJyLzhEOFBLMGhLamhvWmhRTjllWEZTS2lNaUlOR3ZSRmtNbXZZNnRFUXV4ZGNXM1pXMEJiUkUrY1JaTXpjd3JQS2UwdUFpNzF5NEJBQ2hzSFJEWXNRYzhmUUxnNlJzQUc3dXlOVDlLaW90MFl6SE9IOXVOMVB2eGtNbE1zZTJYLzhLdlZSQjZENWtJdjlaQnNMSG5HaUYxaGYrM0phSjZvN2k0R0x2Mkg4SzIzZnRRWEZ5c2E1ZEpwUmpZcnc5R0Roa01LMHRMRVNza0lxSy9VcXRMY1QvdUptS3VuRVBzOVl1QUlNRFozUnNQMHBOd04rWWFkdno2UDdSbzF3Vk5XN1NCbGFKSnVYT3RtOWdoYk1JTXVIcjZWTm9GcW5Qdk1HZzBhaHpmdFI0WGorK0JvNnNIUnIvOExpNGUyNE5MSi9maDd1M3I2Qm82Rk1HOUJobmk3VFpLREJORVpQUzBXaTJPblRxTDM3WnNRODdEM0hMN3VuY094dmhSdytITWxXbUppRVJYckNwRWVzbzlwTjZMUS9LZDIwaTZFd04xYVFsa3BtYndieDJNOXQxRDRlYmxpN3lIV2Jod2REZHVYVG1EdTdldkFRQnNIWnpoclBTR3ZaTWJiT3ljME1UZUVTM2FkYW4wWGxxdEJyZWpMdURNZ1MzSWVaQU9aZFBtR0RyNWRjaXRGQWdKRzRlQTlsMnhiK1BQT0xsM0kyS3Vuc096WTEvbVdJbzZJRWxPVG1hbk1pSXlXbEhYYitMWDlSdVJtSnhTcmoyZ3VUOG1qUnNGMzJaTlJhbUxpTWhZYmR5MkV4dTM3Y1M2NVVzTWV0K0hXUmxZK2UySFVKZVdBQUFzNUZidzhtOEZ2MVpCOEduWkhtYm1qMC9KclZHcmtSQjlGWGVpcnlJeC9oWnlzek4xKy9vT2UxNDNLOVRmblQreUUxZE9IMFQrbzRld2tGdWhTK2hRQkQzVEg1Sy9qWlBUcU5VNHZuczlMcDg2QUV0ckcwejcxMzhnTStXc2Z2cFNLcFdQemFITUp4TkVaSlFlNXVZaVl2VjZuTDBZV2E3ZHpjVUZFOGVPUk1mMmJUa3ZQQkdSRWJGMWNNYkFNUytoSUM4WHltYk40ZXptOWRpSCs3K1R5bVR3YjkwUi9xMDdBZ0FLOHgvaFFXb2ljbk1lb0UybmtFclBzN2F4aFptRkpYcUZERUtiVGlFd3M1QlhldjArUXlmQzI3OFZCRUZna0tnRERCTkVaRlMwZ29BangwOWk5WWJOS0N4VTZkb1YxdFlZTTJJSVFrTjZRaXJsREUxRVJNYm9TZDJTcXNMUzJnWmUvcTJlZWx4Z3h4NEk3TmlqeXRmMWFkbStKbVhSRXpCTUVKSFJTRWxMeDArL3JNS3RtRmhkbTRsRWdtZjc5OFdZWVVPNGFqVVJFWkdSWVpnZ0l0R3BOUnBzMzcwUG03ZnZnbHFqMGJVMzlmTEV5eTg4RDk5bTNpSldSMFJFUkpWaG1DQWlVY1hHSjJCcHhLcHlBNnpOVEUweFpzUVFETzdmajEyYWlJaUlqQmpEQkJHSm9sQ2x3cnFOVzNIZzZQRnlLNVcyYWRVUzB5WlBoQXVuZWlVaUlqSjZEQk5FWkhBWElxOWd4YXAxeUg3NFVOZW1zTGJHNU9mR29FZlh6cHlsaVlpb0ZveWYrcXJZSlRRWWhwNW10ejVobUNBaWc4a3ZLTUN5WDFZL050MXJTUGV1bURSK05CVFcxaUpWUmtUVWNBUUdOTWRvaEl0ZEJqVVNYTFNPaUF6aVZrd3NGaTFkanV5Y0hGMmJpN01UcGsyZWlEYUJBU0pXUmtSRVJGWEJSZXVJeU9BMEdnMDI3OWlOTFR0MlEvdjcyQWlKUklJaHovYkhxR0hoTURmakFrSkVSRVQxRmNNRUVkV1p6S3dzL0cvcGNzVEV4dXZhN0cxdDhkb3JVeEhZb3JtSWxSRVJFVkZ0WUpnZ29qcHg5c0lsL0JqeEsxU3FJbDFiY0lkMmVQWEZ5YkMydGhLeE1pSWlJcW90REJORVZLdUtpNHNSc2VZM0hEbHhTdGRtYW1xS3llUEhvRi92bnB5cGlZaUlxQUZobUNDaVduUDNmaUsrVzdJTUtXbnB1alpQRHlYK01YMHFQRDJVSWxaR1JFUkVkWUZoZ29ocVRCQUU3RGx3R0dzMmJJWmFvOUcxRCtqYkc4K1BHd1V6VTFQeGlpTWlJcUk2d3pCQlJEV2lLaXJDOThzaWNDSHlpcTdOMnRvS002YStnSTd0MjRwWUdSRVJFZFUxaGdraTBsdDZSaWIrODc4bFNFeEsxclVGQmpUSGE5T253dDdXVnNUS2lJaUl5QkFZSm9oSUx6ZWpiMlBCNGgrUlgxQ2dheHM5TEJ3amh3eUdpWW1KaUpVUkVSR1JvVEJNRUZHMUNJS0FBMGVQSTJMMWVtaTFXZ0NBdWJrNVprMmJnczRkTzRoY0hSRVJFUmtTd3dRUlZabGFvMEhFNm5VNGVQU0VyczNKd1FIdi9ITW12RGhiRXhFUlVhUERNRUZFVmZJb0x3OExGaTlGOU8xWVhWdkxGdjU0WStaMDJDZ1VJbFpHUkVSRVltR1lJS0tudXBlWWhQOTg5d015czdKMGJmMTZoMkRLeEhHUVNhVWlWa1pFUkVSaVlwZ2dvaWM2ZHpFUzN5K0xRSEZKQ1FCQUtwVml5b1J4Nk44blJPVEtpSWlJU0d3TUUwUlVxUjE3OTJQMWI1dDEyOWJXVm5oejVpc0lER2d1WWxWRVJFUmtMQmdtaU9neGdpQmc3Y1l0Mkw1bnY2N04wME9KZDE2ZkFXY25SeEVySXlJaUltUENNRUZFNVdpMVdpeGJ1UWFIajUvVXRiVnRIWWczWms2SDNNSkN4TXFJaUlqSTJEQk1FSkdPV3EzR2R6LytqUE9YTHV2YXVuYnFpTmVtVCtWQWF5SWlJbm9Nd3dRUkFRQlVSVVdZdjJnSnJ0K0sxcldGOXVxSmx5WTl4eFd0aVlpSXFFSU1FMFNFdlB4OC9QdmIveUgremwxZDI0andRUmc3WWlna0VvbDRoUkVSRVpGUlk1Z2dhdVN5YzNJd2QvNTNTRTVKMWJWTkdqOGFZUVA2aVZnVkVSRVIxUWNNRTBTTldHcDZPdWIrNTc5NGtKVU5BRENSU1BESzFNbm85VXcza1NzaklpS2krb0JoZ3FpUlNreEt4dWZmTE1TanZEd0FnRXdtd3o5Zm5ZWk9RZTFGcm95SWlJanFDNFlKb2tZb0pTMGRYL3puenlCaFlXR09kLzh4aTR2UkVSRVJVYlV3VEJBMU11a1ptZmhpM3JmSWZWUVdKT1J5QzN6NDltejRObXNxYWwxRVJFUlUvM0MrUjZKRzVFRldOcjc0WmlHeUh6NEVVUFpFNHYyMy9za2dRVVJFUkhwaG1DQnFKSEllNXVMemI3NUZabFlXQU1ETTFCUnovdmthL0gyYWlWd1pFUkVSMVZjTUUwU05RTzZqUEh6eG40Vkl6OGdFQU1pa1VyenpqNWxvMmNKZjVNcUlpSWlvUG1PWUlHcmc4Z3NLOE9YOC8rcldrWkJLcFhoajFpdG8wNnFseUpVUkVSRlJmY2N3UWRTQXFWUkYrR3JCSXR4TFRBSlF0bzdFNjYrOGhJN3QyNHBjR1JFUkVUVUVEQk5FRFZSeGNUSCt2WEFSNHUvY0JRQklKQkxNbURZRlhZT0R4QzJNaUlpSUdneUdDYUlHU0t2Vll0SFM1WWlKamRlMXZUUnBBbnAyNnlKaVZVUkVSTlRRTUV3UU5VQ3JmdHVFaTVldjZyWmZlRzRzK3ZYdUtXSkZSRVJFMUJBeFRCQTFNUHNQSDhYdS9ZZDAyMkVEKzJGUS83NGlWa1JFUkVRTkZjTUVVUU55T2VvNklsYXYxMjEzRHVxQWlXTkhpVmdSRVJFUk5XUU1FMFFOeE4zN2lWajR3MC9RQ2dJQXdMZVpOMlpOZnhFbUVvbklsUkVSRVZGRHhUQkIxQUJrNStUZzY0WC9RM0Z4TVFEQTBjRWU3L3hqSnN6TnpFU3VqSWlJaUJveWhnbWllazVWVklTdkZ5NUd6c05jQUlEY3dnSnovamtMdGsyYWlGd1pFUkVSTlhRTUUwVDFtRWFqd1hkTGx2MjVLSjJKQ1diUGZCbWVIa3FSS3lNaUlxTEdnR0dDcUI1YnMyRUxMa2RkMTIxUGZmNDV0R3ZkU3NTS2lJaUlxREZobUNDcXA4NWZ1b3hkK3cvcXRzT2Y3YysxSklpSWlNaWdHQ2FJNnFHMDlBd3NXYjVTdDkyK1RTdE1HRE5TeElxSWlJaW9NV0tZSUtwblNrcExzV0R4anloVXFRQ1V6ZHowMnN0VE9RVXNFUkVSR1J6REJGRTlzMkxWV3R4UFNnWUF5S1JTdkRGek9xeXRyVVN1aW9pSWlCb2poZ21pZXVUSWlkTTRjdUswYnZ1RkNlUGcyNnlwYVBVUUVSRlI0OFl3UVZSUDNFdE13dkpWYTNYYlBidDE0WUJySWlJaUVoWERCRkU5b0ZJVlljSGlIMUZhV2dvQThGUzZZOXJrQ1pCd25BUVJFUkdKaUdHQ3lNZ0pnb0FsSzFZaVBTTVRRTmtLMTIvTWVnWG01dVlpVjBaRVJFU05IY01Fa1pFN2Z2b3N6bDJNMUcyL09uVXkzRjFkUkt5SWlJaUlxQXpEQkpFUnkzeVFoWWpWNjNYYkEwTjdvMHR3a0lnVkVSRVJFZjJKWVlMSVNHa0ZBVC84L0F0VVJVVUFBSGRYRjB3Y08wcmtxb2lJaUlqK3hEQkJaS1QySGppTW16RzNBUUFtSmlhWTlmS0xNRE0xRmJrcUlpSWlvajh4VEJBWm9jVGtGS3padUVXM1BTSjhFTmVUSUNJaUlxUERNRUZrWk5RYURSYi90QUpxdFJvQTBNemJDeU9IaElsY0ZSRVJFZEhqR0NhSWpNeW1iYnR3OTM0aUFFQW1rMkhtdENtUVN2bWpTa1JFUk1hSG4xQ0lqRWhzd2gxczI3Vkh0LzNjNk9Id1ZMcUxXQkVSRVJGUjVSZ21pSXlFV3FQQmo4dFhRaXNJQUlDV0xmd3hxSCtveUZVUkVSRVJWWTVoZ3NoSTdOcDdBRWtwcVFBQWMzTnp6Smo2QWt3a0VwR3JJaUlpSXFvY3d3U1JFY2g4a0lWTjIzZnB0c2VPR0FKbkowY1JLeUlpSWlKNk9vWUpJcEVKZ29BVnE5ZWhwTFFVQU9EbG9jU3pvWDFFcm9xSWlJam82V1JpRjBEVTJGMjhmQldSVjYvcHRsOStZU0trVXFtSUZSRVJVVU4xY1BNdnRYWXRiLzlXOEc4VFhHdlhvL3FKWVlKSVJFVkZ4WWhZczE2MzNhOTNUL2o3K29oWUVSRVJOV1JSNTQ3VTJyVk16YzBaSm9oaGdraE1tN2J2UWxaMkRnREFScUhBK0ZIRFJhNklpSWdhc2plL2puanFNWGRpb3JCbCtRSW9iTzB4NWEydllHcG1YdmVGVWIzRk1STkVJa2xNVHNHdS9RZDEyOCtQR3dWckt5c1JLeUlpb3NhdVNGV0FnNXNpQUFDaHd5Y3pTTkJUTVV3UWlVQVFCS3hZdFE1YXJSWUFFTmlpT1hwMjZ5SnlWVVJFMU5qdCsrMW41T1ZtSXpDb08zeGF0aGU3SEtvSEdDYUlSQkI1OVJwdXh0d0dBRWlsSnBnMmVRSWtYRk9DaUloRWRPN3dEc1RmaklUQzFnRjloazBTdXh5cUp4Z21pQXhNbzlGZzlZYk51dTBCZlh2RDNjMVZ2SUtJaUtqUmk3bDZEcWYyYjRhWmhSeDVEN093NW4rZkFRQUs4aDZpdEtSSTVPckltREZNRUJuWWtST25rSkthQmdDUXl5MHdha2lZeUJVUkVWRmpsaEI5Rlh2V0w0VlVLc1d3Ri82cGF4Y0VBVHRYZlkrSStSL2dUa3lVaUJXU01XT1lJRElnVlZFUk5temJxZHNlRVQ0WTF0WWNkRTFFUk9LSXZYWVJPMVl1Z2lBSUdEVHVGWGo2QkpUYjc5dXFBMVFGZWRpeWZBSDJyUHNScW9JOGtTb2xZOFdwWVlrTWFPZmVBOGpOZlFRQWNIU3d4NkIrWE9tYWlJakVjZm5VUVJ6ZHVRWW1FaE9FVDVqNTJKb1JFb2tFd1NHRDRCdllBWHZXTGNXdHkyZHc5L1oxOUJzNUJmNnRPNHBVTlJrYlBwa2dNcENIdVkrd2MrOEIzZmE0a2NOZ2Ftb3FZa1ZFUk5RWXFVdExzSC9qY2h6WnZnb3ltUm1HdmZEUEp5NCtaK2ZvaXZFelAwRFgwS0VvS3N6SGpsOFhZYys2cFNoV0ZScXdhakpXZkRKQlpDQzJUV3p3eTVMdnhDNkRpSWdhc1l5VWU5aXpiaW15MHBOaDYrQ0NZUy84QXc0dXlxZWVaMklpUmZjQkkrSGxGNGpkYTVmZzF1WFR5TTNPd1BpWkh4cWdhakptREJORVJFUkVqVUQ4elVqcytIVXh0Rm9OL0Z0M1JQL1JVMkVocjk2NFBRK2ZBRXlhL1RuMnJGK0t6bjNDNjZoU3FrOFlKb2lJaUlnYUFlL21iZURSckRrQ2czc2lNS2k3M3RlUld5a3djdXBidFZnWjFXY01FMFJFUkVTTmdFeG1pdEhUNTRoZEJqVXdISUJOUkVSRVJFUjZZWmdnSWlJaUlpSzlNRXdRRVJFUkVaRmVHQ2FJaUlpSVNNZld3UmsyZG81aWwwSDFoQ1E1T1ZrUXV3Z2lJaUlpSWpKdVNxVlM4dmMyUHBrZ0lpSWlJaUs5TUV3UUVSRVJFWkZlR0NhSWlJaUlpRWd2REJORVJFUkVSS1FYcm9CTlJFUkVKQ0t0SUNBdS9nNWk0eE9nS2lvU3V4eWpNSHBZdU5nbFVCVXhUQkFSRVJHSjVGNWlFaGIvdEFMM2s1TEZMc1dvTUV6VUh3d1RSRVJFUkNJNGVQUUVWcXhlQzArbEVyTm5Ua2N6Ynk4NE9UckFSUExZN0p0RVJvdGhnb2lJaU1qQTdpVW1ZY1hxdFFnTjZZbkpFOFpDSnBXS1hSS1JYamdBbTRpSWlNaUF0SUtBNzVkRndGT3BaSkNnZW85aGdvaUlpTWlBNHVMdjRGNWlFb2FIRDJLUW9IcVBZWUtJaUlqSWdHTGpFd0FBemJ5OVJLNkVxT1lZSm9pSWlJZ002SS9wWDUwY0hVU3VoS2ptR0NhSWlJaUlSTUJabTZnaFlKZ2dJaUlpSWlLOU1Fd1FFUkVSRVpGZUdDYUlpSWlJaUVndlhMU09pSWlvQVJFRUFXa1pHWWlOdjRPVTFEU2twS1VqTFQwRGhTb1ZWS29pRkJVWFFhUFJpbDFtT1ZLcENTek1MU0NYVzhCU0xvZXJpelBjWFYzZzd1WUtmOTltY0hWMmhvVGpDNGlNRXNNRUVSRlJQVmRhV29ySXE5ZHc2VW9VcnQrTWhzeFVocmF0QXVIdDVZa083ZHJDUStrT2hjSWFsbkk1TE9XV2tNbU1hMjBEdFZxRFFsVWhDbFVxNU9YbEl5azVCZmVUa25FN0xnRWJ0KzJFV3ExQjY1WXQwTEY5V3dTMWF3TlRVMU94U3lhaTN6Rk1FQkVSMVZNSmQrL2g4UEdUT0hQaEVsbzI5MGZ2bmowd1k5cUxVTHE3aVYxYXRjaGtVdGdvRkxCUktPRHE3QXgvWDU5eSs1TlRVbkhwU2hTT25qaUpuMWF1UnRmZ0lQUU42UUdmcHQ0aVZVeEVmMkNZSUNJaXFtZWlZK093WmNjZXBHVmtZTVNRTU14OCtTVTRPdGlMWFZhZFVicTdRZW51aHFHREJ5SXpLd3Y3RHgzRmY1Y3NnNXVMTTRhSEQwS0F2NS9ZSlJJMVdnd1RSRVJFOVVSNlJpWWkxcXhIWmxZMkpvNGRqV2Y3OVlGVWFseGRsdXFhazRNREpvNGRoZkdqaG1QdndTTll0bklObkJ6c01XWENPTGc0TzRsZEhsR2p3ekJCUkVSazVOUnFOYmJzM0lNRFI0NWowbk5qTUdiNFVKaVlOTzRKR2FWU0tjSUc5c09nL24yeFlldDJmRFIzSHZyM0NjR0k4RUdReWZqeGhzaFFHdmR2SWlJaUlpT1hucEdKRDcvNEdwa1BzaEd4WkJIR2pSemU2SVBFWDVtWW1HRGN5T0dJV0xJSUdRK3k4TkhjZVVqUGZDQjJXVVNOQm44YkVSRVJHYWx6RnlQeDhaZnpNR0pvR0w3NCtMMEdQUzZpcGh3ZDdESDM0L2N4UEh3UVBwazdEK2N1Um9wZEVsR2p3T2VBUkVSRVJtalh2b1BZZitRWUZuejErV096RzFIbFJnd0pRK3ZBbG5qL3M3bDRrSjJOc0FIOXhDNkpxRUhqa3draUlpSWpvaFVFclBwdEUwNmNPWWZ2Rjh4amtOQ0R2NjhQdmw4d0Q4ZFBuOE9xM3paQkt3aGlsMFRVWURGTUVCRVJHWkUxR3pZakx1RXVGcy8vR2s2T0RtS1hVMjg1T1RyZysvbGZJeTdoTHRadTJDSjJPVVFORnNNRUVSR1JrZGkxN3lDdTM0ekcvTG1mUWFHd0ZydWNlaytoc01iOHVaOGg2dVl0N05wL1VPeHlpQm9raGdraUlpSWpjTzVpSlBZZk9ZYjVYLzRmZzBRdFVpaXNzZURMLzhPK1EwYzVLSnVvRGpCTUVCRVJpU3c5SXhQTFY2M0ZsNTk4d0s1TmRjREowUUZmZmZvaFZxeGF4MmxqaVdvWnd3U1JBWldXRkNIcTNCRUlXcTFvTlNRbVJPdStpZ3J6cTMyK29OWGk2dG5EeU0zT3JJUHE2bzZxSUEvN055N1hmZDI2ZkxyUzQ0Z01TYTFXWStFUFAySHE1SWtjYkYySC9IMTk4T0trNTdEdys2VlFxOVZpbDBQVVlIQnFXS29UR3JVYUppWW1rSEJoSlFCQWthb0FsMDhld09WVEIxQ2tLb0NnMWFKZHQxQlJhdG53NDc5MXI0ZFBtUTJmbHUycmRYN2N6Y3M0dEdVbEFNRFIxUVA5UjcwSU55L2ZXcTJ4THFoTFMzSDl3bkhkdG9tSkNWcDI2Rjd1bUN0bkR1SGtuZzBZTVBvbE5HL2J5ZEFsVWlPMVplY2VlQ3FWR0JFK1dPeFNHcndSUThKdzhmSlZiTjIxRjZPSGhZdGREbEdEd0RCQjFhTFZhS0FxeklPcUlCOEZqeDRpLzFFTzhuTnprSmViZy94SE9jakx6VVorYmc1VWhma1lQUDRWQkxUdktuYkpScUdvTUIvbmp1eUFWcU1CQUp6YXZ3VXQybmVGaGR4SzVNcXE3OHJwUHdjeEZ1VGx3dEhWUThScXFrNHFLLy9yVHZqYlZKSFJWODdpOExaVmdDQmc1K3JGQ0xvM0FDRmg0MkJpSWpWa21kVElwR2RrNHNDUjQ0aFlza2pzVWhxTk4yYTlnaW12L2dNOXUzZUZpNU9qMk9VUTFYc01FdzJjSUFqUWFqVFFhdFhRcURYUWFqWFFxTlZRbDVhZ3BGaUZrdUlpbEpZVW82UzRxT3gxY1JGS1NvcFFVcVNDcWlBUHFzSjhxQXJ5ZGE5TGlsUlZ2dmV0eU5OUERCUDNZMjlnNDdKdmF1TnQxcXJKYjN4UjdRL0lEN015WUNHM2hJVmx4WU1tYlIxYzBLWnpiMXc5Y3doQVdiZzRlM0FiZWcrWlVPVjdKTWJmZ3JXTkhXd2RYU0NSU0twVlgyM0pTazlHWXZ3dDNYYVh2a05nYW1ZdVNpM1ZKWlUrT1V4WVdpbGdabTZoK3g2UFBMa2ZHY24zTUhUeTY1WCtkeVdxcVlnMTZ6SHB1VEZjMmRxQUhCMGNNR244R0VTc1hvYzVzMThUdXh5aWVvOWhvZ0xmdmpkVjFEN3RUL1BtMXhGUDNQKy9qMStGVnFPQlJxc1I5WDNjaTcyQnd2eEhzTFMyRWEyR3VxUldseUwyMmdWY1AzOGNpWGRpTUdEVVZMVHUxTFBTNDd2MUc0WWJGMDlBWFZvQ0FMaDY1akRhZCs4SFd3Zm5LdDF2NStydm9TcklnOHpVREc1ZXZoZ3pmVTZ0dkkvcU9IOWtsKzYxbmFNTDJvdlVWVXNmVDNzeTRlWGZDdU5lZlI5YlZpeEFmbTRPQUNEcFRneldMdjRjdzE5OEUzYU9MZ2FybFJxSDZOdXh5TXpLeHBqaFE4VXVwZEVaTTJJb3R1M2VpK2pZT0FUNCs0bGREbEc5eGpEUkFKVVVGeG4wZmxLWkRISkxhOGl0RkgvN3NrWnhrYXJCaG9tQ1J3K3haOTFTM1haaS9NMG5oZ2xMYXh0MDZONFBGNDd0QmdCb05HcWMzTHNCNFJOblBmVmVxb0k4M2NCZ2RXa0pOT3JTR2xaZmZRL1NraEI5NVl4dU8rZEJPaGErLy8vczNYZFlsR2ZXQnZCN0NtWG92WU1LSW9pQUNpaFdST3lpc2NWdUVvMG1NWFZUTisxTDNTU2JzcVp1M0JSampMSDMzcnNpaUJGTTFRQUFJQUJKUkVGVUZrUnBLdElVQWFuU3BFLzUva0JIUm9ZK01KVDdkMTFleTF2bllCWjh6L3M4enptTG0zMC9KMWRQekhydUhVMkUxaWhpc1k3SzlvTXBaelZaMnp0ajdnc2ZZTnZLWmNqTFNnZFEvWDJ1Ly9sVFRIbnlIM0RzMGF0TllxV3VZZnVlQTVnLzYzRUl1YmFzelFtRlFzeWZOUU03OXV6SE82KzlyTzF3aURvMEpoTmRtRUFvaEk2T0xuUjA5YUNycHc4ZFBYM282dW8vL1ByQkgzMEo5Q1dHME5NM2dKN0VvUHByaVFIMDlBMmdiMkFBSFYxOWpjUVRPdTk1R0JpYmF1UmVUWkdmY3dkSHR2M1Y1T3RNTGF4aGFtR3RyR3BVYy9wUFhRWUVUMFRVdVdQS2hPOUc5RVZrQjkrQ2pXTzNlcS9MdmY5Zys0Q3RVNDhteDl0U1ovWnZydlUydjBNUkNDQVc2MEI2UHhHVHlkUW5aTVptRnBqMTNEdllzdUliNUdTa1Z1OVVBTHI2a3JhS2xMcUFwSlJieU16T3h2alJJN1VkU3BjMWJuUUkvbHl6SHNrM2I4RzFlLzIvZzRtb2Jrd20xQWllTkZlakQwMG5kcTlUZm0xaWJnbS9ZZU0wZHUrRytBOGZqOTc5QjBPc293T3hqbTcxSDNIMTEwSlIrMXBZYXUvaUJoUHp0bDhNcDl1Q09mL2QzUHNnK3Z3SkFNQzlvZ0xjemM2QWhZMURuZWZyR3hpaC85QXhPSDlzdDNKZjJNR3RtUGIwNi9WK2p2S2g5cjYyVGliU1V1S1JmRDJxVFQrek5ZaDFkQjhtRS9XVWhwUVlHbVBtczI5ajI0ci80RzdPSFV4Zi9BYXM3WjNiS2t6cUFvNmZQb05wazBNaGFtZS9oN3NTc1VpRWFaTkRjZlRrR1NZVFJDM0FaRUtOL2tQSGFQUitOWk1KUTJNeitBMGJxOUg3MThmVXdxckJ0OTdVZkM0OUh5WVRRSFhaMUlIMUpCTUE0RGRzTEM2ZFBxaGNPNUVTSDQwN3R4SmgzNjN1ZWJ2cEtmRXEyL1l1YlZlTFhpYVQxaHE1bWZ2aUIwMHVCM3RveTBxVjBxeU8zZDAxRWw5VGlIVjBnUHMxQk9wTEpnQkFYMktJeDUvNUovSnpNN1V5RWtTZFYxVlZGY0l2WHNJTHp6Ui9taUJweHRoUndWaTdhUXNXenBzRkhSMmRoaThnb2xxWVRCQzFRRGYzUGhDS1JNcjU5MGx4a1JnWUhGcnZOUkpEWS9RZEZJSkxwdzhvOTUwN3VxdmUwWW0wbEJ2S3I0M05MR0Z1WlZmdlo1U1ZGT04vbnpZOEQzakhxdS9WN3E5WjBlcjhzZDI0bTUyaGN2ekU3bldZKytJSERkNy9nZVJyVjFRU0NUTkxXd1NPVWwxMGVqZm5EbGI5NTkxRzM3T2xidDZJd2JkdkwyejI5UTBWUWlDcVMyUlVESHIzY21jRnAzYkEydElTSGoxN0lqSXFCb0VCZnRvT2g2aEQ0cW92b2hiUWt4akF4YzFMdVgzbmRqTHVGUlUwZUozLzhIRXEwOHhTNHFPUm01bW05dHk3MlJrcVhabTd1ZmRwUWNSTms1ZVZnWXMxS2pnOWNDYzFDVmN2blduVVBZcnk4M0J3OHg4UGR3Z0VHRDFqWWEwRjBVUmR4YVVyMFFnZVBremJZZEI5STRPRzRsSlV0TGJEYURNS2hVSTVNazZrQ1J5Wm9IYW51Q0FQVlczd2k4N0MybDRqOStucDdZK2JOMktxTnhRSzNJaSswT0JVTmlOVGMvVHVQeGh4RVdkZ2JtV0hvZU5uMU5uYkl2bWE2bHFGdGtvbVpESXBEbXo2SFRKWjlYUWdhM3RuT1Bid1VEYXRPNzVyTFp4Y2U4UEUzTExPZTFSVmxtUEhxdTlVa3FIQWtaUGc0dGE3ZFlNbmFxY1VDZ1ZpcjE3SDgwc1dhVHVVRnBGSnBUaDNmQzhTNGk1andVdnZOL25sUVBpeFBlZzdjQVFNakl4YktjTEc4K3ZyaTVWL3I0ZENvZEJhRDUrMmRIem5HcVRmU3NDVUovK2g5dmQzMk1HdDlWNXY1K3dLTjYvK3JSVWVkVUJNSnFqZDJiL3hkNlFsWDIvMXo5SFVOSldlZmZ4d2RQdGZ5a1g3Y1pmT05HcGR6SURnVU5pN3VNRjdRRkM5WFpadnhGeFVmaTBVaWhxVlRFZ01qUEQ4aDdVNzZ1Ym5abUhEOHMrVTJ4UG5MbFY3UDMySklVN3NXWStzdEpUcXp4V0pNSDdXTXpDMXNFWkN6RVdVRkJlaW9yd00remY4aXBuUHZxMTJNYjlNS3NYdU5UK3JqTGk0OVBUQ2tMSFQxY1pzYkdxQnFRdGZiZkI3YTRuazYxR0lQbmRjdVQzMjhjWHQ0bUdHdW83TTdHem82T3JBMGFINUx6TysrdWZUR295b1d1aXN4ZkFPR05ybzgwdExpbkYwOXdZVTVlZGg0Ky9MTVAvNXhwZDVEanV5Qzl2LytpOGlUaC9HMG5lL1ZqYStqTDV3R3Z1My9ObmsyQUhnN2E5WE51czZBSEJ5ZElCWUxFSldkZzdzYkJ2WDk2Y2pzM054UTh5RmsxajcwOGVZL01STGNPcmhvWEs4Wm9FUWRYd0RSektaSUJWTUpob3BPLzBXS2lvZWRuOTJkdlhVWWpUVW5oZ1ltY0RGdlE5dTNZZ0ZVRjE1S1NjakZkWU9MdlZlWjJGdDMrRG9TSEhCWFdUZWY2QUhBQmQzcjhaMVl4WUlJREdzL1pDY0VCT2hzcTJycDYvMnZNUzRTRndPTzZ6Y0hqaHlrdkw3R1ROamtYS3RSZnJOR3ppMFpTWEd6MzVHNVhxWlZJcmRmLytFbS9FeHluM21WcllJbmZkOG5XLytkSFQxNE5xN1g4UGZXd3VVbDVhb0pCUDJMbTZ3dEsxL3dUeVJKaVVrcGNESHEyVWpjemwzMUUrSmJJbXlzcEltblc5c2FvNzVMN3lMWDc1NEMwblhvcEJ6SnczVzl1cEhWeDhWTUd3TUlrNGZ4cTNFYS9qcngwL3g5R3VmUWlnU29hejBYcXQ4YjQzaDI4Y0xONUtTdTBReTRlVTNCRWFtNXRpMStrZHMrZjFyUFBiRXk3Vis5L29NSElFeE0ycVBuclZrblJsMVhrd21HdW5vanRXNGs1cWszTzRvaXkrUDdWeURZenZYdFBubkJrK2UxNlpWcTdUTk8yQzRNcGtBZ05pSVV4ajUySUlXMy9kNjFEbWdScGxpejc2QkxicmY3VWFNK0VpcktuRm95OE0xRG5aT1BUQW81T0ZpYWRmZS9kQi82R2hjRHF1ZTduUTFNZ3dHeGlZSW1qZ2JBRkJaWG9iZGEzOVcrZnN3TWpIRGpDVnZxVTFjMnBLZVJMVlhSRlZsMnpaNEpNcTRrNGx1TGkwck0veWZ2dzgxZUU3NnpVVDhzZXovY0srb0FJdmYvQXdlUGdGTitvdzNuMmo4NysraS9Md0dSMHNzYlJ6dzdySlZBQUE5ZlFrV3YvRXYvUFRKUDNBOTZpSTJyL3dlczU5NUE0SEJFeEFZUEtGSmNYNzF6NmMxa29DNE9EdmhUbVpXaSsvVFViaTQ5Y2FzNTk1QjJNR3RjS3d4TWxGU1hBaWcra1VUVVdNeG1hQjJweTI3SW10S3p6NyswRGN3UkhscDlkdTl1RXRoR0RwMlJvc2FuU2tVQ3BXMzZDS3hHRzU5L0ZzVXA3ckdlbFdWRmNwcEJrQjFMNGFoNDJiZzZQYlYwTlhUeDhSNXo5ZWF4alFpZEM1eU05T1Y5NHM0dVIvbHBmY3dJSGdTZHEzK0FYbFpENnMvU1F5Tk1XUEpXMXJwSWZJb1hYMERsZTNLOHJJNnppUnFIUm1aV2VqZjE3ZFZQK1BLdVJQWXRPSmJWRlZXWVBZemJ6WTVrWGhBSkJMRHdxYit5bkdOb2U1aDM4akVESXRlL3hRL2Zmd0tZaStGWWR6MEoyQm1xYjFSQVJjblI4UmRhLzNwdGUySmpVTTNURnVrV2tYd1d1UlpBUFgzTWxJbzVLMGFGM1U4VENhSU5FQWtGc1BMYnlnaXoxUy9NYXdzTDBQMGhSTUlDR3JhVzdhYWJzYkhLTHRyQTRDN2R3RDBXcENjNUdhbW9mUmVrY3ErakpzSk9MajVENHllOWhUY2F6eHc5QjBVZ3BLaUFwaFoyYW45QjE0b0VtSHlFeTloMHkvL1ZxNkppTDE0R25HWHdxQ1FQL3lIeHRqTUFqT1d2S1d4eGU0dDllamZYM2tUcDNZUXRWUm1WamFjSEZ0bmFsMVZaUVYycmYwVjRjZjJRQ3pXZ1VLaHdQN05mOExkdXo5V0x2c1F3OGROZzkvUVVSQUtHMWZJMGN6U3BrVnJFUjZvYTVURHpyRWI1ci93THN5dGJMV2FTQURWNnlZeXM3SzFHa05ieUxpWmdETUh0Mkw4ckNXMVh2RGNUcjZPczRlM3c4akVERDM3cUMrVHF5Y3hRR0pjSlBRTmpDQVVDbUhqMkIzdTNpMTd5VVVkSDVPSlRxNy8wREhvZWY4SFhTNlZZdnVxNzVROUVkeTgrc052dUdhNmNSL1k4QnVLQys4cXQ5dkRXK2kyMW0vSWFGd09PNnhjaUgzNXpHSDREUjNiN0U3ak5kY3NBQzF2cGhnZmRiN1d2Z3NucXN1KzdsbTNIT05uUFlQZS9RY3JqOVcxVVBvQmZZa2haajc3TmpiOStpWHlzdElCUUNXUk1MZTJ3K05MM29LeFdkM1ZudHFhM2lNakV3OUdrb2phU21sWkdZeU5HN0h1cVlsUzRtT3hjY1V5NUdhbXc4TGFEaysrL0FHKy8vQkZBTlZUbnU3bVpHTERiOS9nK0o2TkNKMnpCRjc5QjJrOGh1YW9HVWRUcGxZQndPZS83OVJZSENiR3hpZ3Q3ZndqbFhuWkdVaS9lUU5yZnZnSUUrY3VSWGNQSDBpbFZUaDNlQWNpVGgrQVVDREV4TGxMSWRiUlZYdjkwTEhUY2ViQUZseTgvMi9IZ0JFVG1Vd1FrNG5PenR6S1ZtV3h1TE9ySjI0bHhBRUFNbTRsWXRMOEZ5RVN0K3ovQmhrM0UxUVNDV016UzdpMThrTGE5c2pNMGdidTNnSEs2a3ZGaFhjUkczRUt2b0VqbTN5dmpGdUpEOHZOb25yZFFsTTdUajhxUHVwQ3JYMG01cFlveXMrRFFpN0hnWTIvUVNhVndudkE4RWJmODFaQ1hKMFA1TktxU3FURVI4TTdJS2paQ1pXbUdScWJxbXlYMWloWjIxNTgrdFczMmc2QldsRmhZVEVNSk0wZllYeFVjZUZkN051NEVoRm5xbDlrK0E0Y2pwbUxYNE9rUnFFR3IvNkQ4TzZ5VlRpdzlTK2NPN1lYSzcvOUVHNjkrK0t4K2MvQnNWdFB0ZmNkUFdVZURJeE1OQkxqeUVtellXamM4TDBhdTREN2djYU9zRFNHZ1VTQ3ZQeDh6SGw2cWNidTJSNzVEQndCUXhNejdGMjdITnYvL0JaQm9YUGdQMndzU3U0VndjakVEQlBuTElWRGQvYzZyKzgzWkRUNkRSbmRoaEZUUjhCa29vM2RTVTFxZGpXRXdhT25ZdkNZcVUyNzZKSEtPZTQrQWNwa29xeWtHUEhSRitEbE42Ulo4VHdRK2VnYjlDR2pJZERnTDNsTkxwTFYwVzNkUldVQkl5YW9sSElOUDd3VFhuNUQ2M3pMVTVkSDYzeTNkQVFwS3kwRkJYbTFGeGVPQ0oyTHFIUEhrSnA0RlFxRkFvZTJyb1JDSVlmUHdCSDEzaTgzTXczSGQ2NnBkMEYzY2NGZEhObjJGeTRjM3d1L1lXUFJ4MzhZOUNRR2RaNy9nRXdxaFZ3dWJmaWJhb0lILzkzRk9yclEwNWVnNHY1YWlkTDdpdzNiazZ2eE54bytpVG9zZ1FBd2FNVFBRVVBLU3UvaDFQNnRPTGwvS3lvcnltRmtiSXBwVDcyRXZvSHFmM1lOakV3dy9hbVhNU2g0SXJhdStnbEoxNkx3L1Fjdll0RElVRXlZdVVoWkl2bHVUaVorLytZOTVYWGh4L2EwT05ZSC9JZU94b205bTNEMXlzTlJVa3NiZXl4NTgzTUFMU3Z2MmxJU0F3bmtrTVBhcW0xR1VuTnk4OXJrYzlSeDlleUxtYysramUxL2ZsZjlna1Vnd0pqcEN4RWJjUnFGK1Rrb3pNOXA4QjUyenE0d3QycjVlaHJxSEpoTWRESTFwNWtBcU5XL3dNTTNFQ2QycjFkMnY0d0tQOXFpWktLNDhDNFNZeThwdDNWMDlScDhFRzJxbno3UTNKdWkxcTdDWmVmc2ltNjl2SldWakVxS0MzRHA5RUVFaGt4dTlEMXVKY1NwTEpTMnRIV0FSd3VyT0YyL2NnNUE5WUxLQjAzb2dPcTFIbE9lZWdXYmYvc2FtYmVUQVlVQ2g3ZXRxbjdER1JoYzZ6NzV1Vms0ZDJRSHJsODVwNXpPOVlCRGQzZDRCd3pIeFpQN2tKK1RxZHhmbEorTEU3dlg0Y3lCTGZEb094QWVmUVBoN05ZYklwSDZYeitIdHZ5QmE1ZkRXL1Q5UHFybWYzZERFM05sTW5HdnVPRnU1VVR0U1hIaFhadzV0Qk5oUjNhaHZMUUVRcUVRZzBNbVlmempUOVVhZVZQSG9ac2JYdnJ3TzV3N3ZoZDdONnhBK0xFOWlMbDRHcFBuUHdmL29hTWhyYXBxdGZLc2Nwa01oZm01V2l2LzJoQ1JRSWlmdnY2OFRUN3IwNisveGRYcjJudHhZT2ZzaWtWdi9sdFphbHdvRXVISXRsV052ajVreWdJbUU2VEVaS0tUcWZtZ0NBRGlSNll3NlVrTTBNdDNJSzVlT2dPZ2VxVGtUbXBTczZmUVJKemNCN2xjcHR6MjhodmFxTGZQbmRud0NUT3JSMy91UDJ4ZlBMRVhYdjVEWVd4cTBlQzFNcWtVeDNiOHJiSnZ5TmdaTGVyS1dsVlpqdGlMcHdCVTk2bEl1UjZ0Y2x4SFZ4L1RGcjJHRGNzL1EzNXVGcUJRb09pdTZwdXBuRHUzY2VuMFFWeTdmTFpXd2lveE5FYlF4Tm5vNHo4VUVBamc1VDhVVWVISEVINWtKOHBMN3luUGsxWlZJaTdpRE9JaXprQlBYNEx1SHI1d2R2V0VRM2QzV05vNnRsbm5XU05qVTl6TnJxNDJWWnl2dmJlRGRmbnc3ZGNiUG9rNnJHOStXSTdTc2xLWUdEZXZUUEtlOVN0dzZYNVpacysrQXhBNmV3bnNuZXV1dktPT1FDREE0SkJKOE9vL0NGdisrQjdYb2k1ZzI2cWY0T2JwQ3hzSDUwYVZubjNnelNmR1F0L0FFSi85dXIxUjV5OTQ4WDBzZVBGOTViWHFyUHZmbC9YZXc4VGNFcFBtUEZQdk9VMVZWbG9HU1FzS1hIUkVlaEpEbGUwWFAxNk9BNXRXSURYeEtoYSs4VGwwOVdyL2ZWdzh1UThYanUrQmZSM1Q0NmhyWWpMUnhrd3RyREZvMUpSbVhXdlRRQk0wQUpCS3ExUzJSV0tkV3VmNER4dXJUQ1lBNE9TZTlaanp3djgxT1o3Y3pEUkVoVDhzWFNyVzBjWEFrRWxOdms5blkrUFFEWjU5QTVXakFaVVY1VGk2ZlhXanVqdWZQNzRiK2JrUDMrcmJPdlZvOGVLMjJJdW5sVy9pM2IwRGFpVVRRSFZDTUgzeG0xai84Ny9RZitnWUJJWk1obHd1US9LMUtGdytjMGp0ZENheGppNzhobzNGZ0JFVFZSSklvVkNFL2tQSG9JLy9NRncrZXdTUlp3Nmg3SkcxQ1JYbFpZaVBPcTljRkQ1cTZoUG9PM2hVaTc3UHhqSTJmemlOb2FpZy9TVVRYaDY5dEIwQ3RTSkRRd09VbHBVMU81bVkrdVFMVUNqa0dENXVHcHhkUGVvOTE4SEZGVWFtNW5VZU56VzN3dUkzUDhQNUUvdGhhR1JTWjBXbDYxRVhZV3BoQlZ2SGJocGRwMUNYeUxQSDZqMXViZStrOFdTaXRLd01FdjJ1MDF0QkpwVmkxYkozMFcvSUtQZ1BIdytnK21Wai8yRmprSFExRXJFWFQ5ZWFWbDFXVW96bzh5Zmc3T29KVzhmdVdvaWEyaXNtRTIzTXdNZ0VmUUtHdGRyOXBWV3F5WVJZcDNZeVllM2dnaDRldmtpSnIzNm96TGlWaVBpbzgwMmVTbk44NXhxVlVZbUJJeWMxNnUxN1M0VE9lNzVKb3loM1VwT3dkOTMvV2pFaTlZYU5uNG5FdUVqbGRMTGthMWNhL0R2T3pVeFRWc2dBcXQ4ZWpwcjJaSXZpVUNnVXlxcFFBcUVRYmw3OTZ6elgxTUlhVDczK09RcnpjM0Y4MTFyRVI1MnZWVW9XcUo0cTVUTndCQUpIUFZidnRBcGRmUWtDUXliRGYvZzRSSjgvZ1N0bmo2QWdyM2JwUlYwOWZmVDJHNnJjRGd5WkRPOEdwc3BGbk55bmtoVE5iRUp2RWpOTFcrWFhaU1hGcUNndmExSEpYYUttTUpCSVVGeDhEM1kyelN1RktqRXd3cnpucS8vLy92Ty9YbTl3cWw1K2JsYTlEZVhlL25wbHZZM2k1SEk1L3Z6dUk4amxNbnoyMjQ0MisxbXh0bmRTdTRhaXFSV2ZHcXVvdUJnR0JsM245MEJxMGxVVTNzMUJTWkhxdWpFWHQ5N28zc3NIRjA3c2didFBBS3pzN2krS1Z5aHdaTnNxVkpTWEl2aXgrVnFJbU5vekpoT2R6S052Z0NXRzZpdG9EQms3RFNrM1lwUlRjVTd2M3dTM1BuNFFxeG5KVUNjKzZyeksyMm9UY3lzRWpHaCtUNFhHTWpBMmJWTFoyY0w4M0ZhTXBtNG01cFlZT25ZNlR1N2RvTngzZFB0cTJMdjBoSWw1N1FWK1ZaVVYyTE4yT1dUU2g5UFUrZzBaQmJ0NkdnYzFSa0pzaFBJQnZwdDdud1k3VUZkV2xHUER6NStwSklrUDZPcEw0QnNZREw5aDQyQmtZdGJvR0I2TVlQZ05IWU9iTjJJUmRlNFlVcTVIS3ovRDNXZUFTcmRWQ3hzSFdOalVYNGYvUVdPbEIycFdMR3ZJb3owdkNuSXo2MjNRUktSSmRyWTJTRXZQZ0x1YmE0dnZsWnVWanVMQ2ZBMUVWYmZzakZUSVpGS1lXZHAwNnFRN0xUMERkcmJhN1hYUmxwTGlJZ0VBdlh3SDFEbzJhdHFUV1BQRGg5aTEra2ZNZmZFRFNBeU5jWExmUmlURVhzTFFjVE5nYmQreUR1N1UrVENaNkdRZWZaUDhvRUxIbzJ5ZGVzQ3IveEJjalF3REFCVGw1K0hNL3MwSW5qeXZ3YzhveXMvRDBVZm05UWVGem01MEl0SlYrQTBiaSt0UjU1R1ZsZ0tndWtIYTNuWExNWHZwZTdWS3BSN2R2bG81ang4QWpFMHRNSFRjNHkzNmZMbGNockFERDZ0QytReG9lR0c4cVlVMStnUU1ROHlGazhwOUp1YVc2RHQ0Rkh3RFI3YnNZVUlnUUhjUEgzVDM4RUZaU1RFU1lpTVFmK1c4U3JPOHRtQnVyYnBvTURjem5ja0V0UmtITzF1a3BxVnI5SjVOV2VQd3dMOWVtZGVvbHkzSjhkVWxxcDI2MXoxSHZyeTBwTUVSZzQvK3U2SFZSNjViSWpVdEhRNTJ0ZzJmMkFrb0ZBb2t4a1hDMk13U2RzNjFrMXBUQzJ0TW1QTWNkcTMrQ1J2Lzl3WHNuSHZnYXVSWmVQWWJoTUNSbk1wTXRUR1o2R1JLNzZrT1dSb1kxVDBOWmZqRW1VaStka1haQlRqeXpDRTQ5ZkJRTnJsVFJ5cXR3dTYvZjFKWldPdm01WWRlUHJYZmJuUjFBcUVRNDJZdXhyci9mcXFjN25Rbk5RbkhkNi9EcUtsUEtNKzdjdmFJTXFsN2NOM0V1VXRWM3RZM1I4ejVFOHIxRndaR0p2Vk9jYXBwNE1oSnVIb3BETjE2ZWNOMzBFajA4UERWK09Kb2lhRXhmQU5ITnFzSFIwdVpXZGxDSUJRcUY1TG5adDV1OHhpbzYzS3d0OE9OeEdSdGg5Rm9zUkhWdjV2Y1BIM3JQRWNnRU1ES3pySGUrenhhV2JDOVNiMmRobDQ5V3o1YTFCR2twY1NqOUY0Ui9JYlZuUUM2OXU2SEFjRVRjZjdZYnR6TnVRTTdweDZZTVB2Wld1WG1pUUFtRTUxT2Z1N0RYZ0o2RW9ONkgwZ05qYzBRUEhrdURteGFvZHgzY1BNS1dEdTR3TlRDV3UwMXgzYXNSbGI2VGVXMmlia1Z4czFhM1BMQU95a3JPeWVFVEhrQ2g3YjhvZHdYRlg0VXhtWVdHQmdjaXNTNFNCemZ0VmJsbWlGanBzR3hSOHNXNFZaV2xDUDh5TVB1c0w2QndZMXVIR2RxWVkzblB2Z0IrdmNyZlRTM0wwcERXcnRNYjEzRVloMVkyVG9pNTA1MUVwRjVPMFVyY1ZEWDVPN1dBMXQzN1czNHhIWWdOeXNEQ1hHWEFkVGY0RkZQWXFEVkhoR2FFQjEzRlpQR2RZMW1iUEgzaTRQVTllSXdLLzBtTGg3Zml4c3hGKy8zNWpGQVpsb0t0cXo0Qm9HakhvT0xXKysyREpjNkFDWVRuVXpOK3Y2UHpnMVh4OHQvR0pLdlJTa2JyVldVbDJIWDZoOHg2N2wzYTVWNGpUaTVIN0VYVHl1M1JTSXhKaTE0VWZuUVNlcDVEeGlPOUp2eGlJdDRXRUhyelA3TnFDZ3R3ZVd6UjFUNk5mVHc5TlhJTVBLZDFDVGxsRGNkWGIxNjMwQ3AwOW4vbTlxN3VDbVRpYXowbTVETFpPMm1TemQxYm5ZMk5xaXFyRUo2eGgwNE9qVDhPMXFiRG05Zm8vejlkR3ozUnJqMzhZT3JwMCtiZkhiT25iUldXMno5cUxUMERFaWxNdGphcUgrSjFwbklaVExjaUltQXhOQVlqdDBlZHJvdUt5bEdRa3dFcmthR0llTldJaUFRd0tOdklJSW16b0t1bmdTbjltMUViTVJwM1A3dEs1aGIyYUZYMzRIbzd1NE5XK2Nlbk9KTVRDWTZtN3lzaDNOeExXd2E5dy9WMkptTGtaTjVXNW1JNU55NWpTMHJ2c0dNSlc4cUh5b3ZuTmlMTS9zM3Exd1hGRHFueFF1RXU0clIweGFpOEc0dTBtb3NXcjk0Y3AvS09iYU8zVEZwL2dzYUdVWjJkdk9FZ1pFSlN1OFZ3WGZRU0dWaklxcG01K3lHNlBNbkFGVDN2OGhNUzRFRDY2WlRHeEFJQlBEMjhzU2xLOUh0T3BsSWlJdEU1Tm1qQUlBNXo3NkZiWC85aEQrVy9SL21MbjBiM3Y3TmIzU3FUbFZsaGJLVDk4UloxWlduOUNVRzhPby9TTzM1Nm9wWXRFUmtWRFM4dlR6YXJOZU5OcVhFUjZHODlCNzZCQXlybnU2cFVHREhxdTl3TXo0R0NvVUNPcnA2OEI0UUJQL2g0MkZwKzdBUXhwZ1ppK0FmTkI0WFQreEYvSlh6T0g5MEY4NGYyNDJwQzErRnEyZGZMWDVIMUI0d21laEVLc3ZMVkpJSksxdW5SbDJucTZlUHFRdGZ4WWJsbnl1clFXV2xwV0RyNzk5Z3hqTnZJZXJzVVlRZDJxWnlUYi9CbzlCL2FOc1BDUmZuNStGdXpwMG1uZDhlVkhlYS9nYzIvZktGOG8xNFRhWVcxcGoyOU92UTBkVk1uWE9oVUlUZS9RZmphdVRaSm5YZmJzalFjVE1hdmZiaVVZbXhsM0QyY09NYVc3VTJ4Kzd1S3R1M2JzUXltYUEyNDkvUEZ5ZE9uOEZqRThkcE94UzE4ckl6c0hiNWwxQW9GT2diT0FJQnc4ZkF5TVFNcTM3NEJLdSsveGdlUGdFWUZES3gzblVVRFhuUUU2bTQ0QzYrZVAwcEZCZmVSYjlCd1FDQXdTR2hNRGExd05qcFQ5UnpCODA1ZmlvTVFVT2FWaHE5bytyV3l3ZVRGN3dFWTdQcXhmQUNnUUI5QjRWQUtCVEQzZHNmUGIzOTY1d2ViV0Z0ajNFemwyREVwTGxJaW91RVZGckZSSUlBTUpub1ZESlNFMVdtekRUbDRjamN5ZzVURjc2S3piOTlwVndzbkpWK0UzOHRleDhsajlReDl4azRBaUZURm1nbTZDWTZzT2wzclh5dUp1anBTK0R1SGFBMm1UQzN0bFBiWUxBbGVucjd3OUxXVWFOVGxveE16Qi9XSFcraU82bEpHb3VqcGN5dDdXQnFZWTNDKzUyK2s2NWRydFdnNlZIU3FrcEVuVHNPRDkrQjlUWUNJMnFJWDE4Zi9QYlhHdVRtM1lXVlpjc3JIR2x5T2xCV1JpcFdmUE0rN2hVVndOalVITk9lZWdsQWRiZnRGLzl2R1RiK3ZnenhNUkdJajRsUVhsTlJWb3AvdjdFUVFwRlFaYUcxWEM2RFhDYUhURllGYVdVbFJvVE94TWpRV1FDQTVHdlZmV0xLeTBwUlhsWUs3NENoZUd6K1VnREFqRVgvVUJ1YlFxRlFHVDJvS0M5RFVYNWVpNllvNXVUbElUNHhFYSs5b05rbWVPMlZXS3hUcTRLZWErOStjTzNkcjlIMzBKY1lvay9BY0UySFJoMFlrNGxPNUhiaU5lWFhZaDFkMkRoMWI5TDE5aTV1bUw3NERXeGYrUjJxS3NzQm9GWWk0ZVUzRktPbkwyUkZoeWFxS0MvRDBlMS9LYnRpUCtwbWZBeisvdjREakp1NUdNNGFXdHptMk0xZFpVNHNxZXJoMlJkWHpoNEJBR1NuMzBKQlhwWktRN3RIRmQ3Tnhjazk2M0Z5N3diWU9mWEEwTEhUMGEyWGQxdUZTNTJJam80T0JnL3d4NkZqSnpCdjV2UVczODl2U0VpVHI0bUpDRU5WWlVXdC9ibDMwbENRbHcyeGppNFd2dm94akdvMHBuUjI5Y0FiWC95S2ExZk9JeVlpRE9rM0UxQmNtSS9LaW5JVTNNMVc2Wk9qVHE4K2ZzcXZZKy8zaWpFd01zYjBwMTVCdjBFTmw2NitIblVCcTMvNkRCSkRJK2pvNktHczlCNHF5c3RncjZhOGFXTWRPbm9DZ2Y1K0VJdjVPRVRVWFB6cDZVUVNZaCsrS1hKd2NZTkkxUFQvdkU0OVBEQXdlR0t0YVUwQVlHeG1nWkFwQzdyRXZGSk5TcjUyQlVlMnJjSzlJdFhFVEt5anF4d0ZBb0NpL0Z4cy91MHJlUGtQUTlERVdUQXdVdDl3c05INDN3a0FJSk5LVVpDWGpmeWNPekF5czFDdTgzSHIzVStaVEFCQVhNUVpEQjAzbzg3N0ZONjkzNzFib1VEbTdlUjZxOXNRTlNRa2FCaCsrR1VGWmsrZkFsRXozNnk3dUhtaTVGNlJzaU4yVTZ6LzVTdmNlNlQ3TVFEMDhSK0MwRGxMNE5UZEhkMTYxbjZ4SVJBSTROVi9VSjNyR1JRS0JlUnltWEtVWEFBQkJBSUJCRUtoeXI4ZDQyY3NSRkhCWFV4NzRrV1lXalN1RWFtRGl4dWtWWlVvcWpGOTFkVENDbE1XUE4rbzZ4OGxsY213ZmZkZXZQcDgxeGlWSUdvdFRDWTZpZXlNVzhwT3h3RGcxcWZ1WGhGMUtiMVhoQk83MTlYNTlyeTQ0QzVXZmZzZWdpYk9obWMvOWYrUXRMYVp6NzNUcEc3SDJuUTNPd01uOXF6SHpmdE5uMnJ5R1RnQ1FhRnpjSHIvSmtTZk82NXk3T3FsTTBpSXVRai80ZU1RRURRQnVwMjQ2NnltS09SeUZCWGtJVDgzRXdXNVdjalB6VUorYmlieWN6SlJsSityZkxBSm1qaGJtVXk0OVBTQ3Naa0ZpZ3Z1QWdDaXo1OUFZTWhraUhWMDFYN0dvMnQxbWp2ZGl3Z0FYTHQzZzUyTkRRNGNPWTdRWnBZa1hmVGFKODMrL0xsTDM2N3pXUERFbWMyK3IwQWdhTlNMTEFNall5ejh4MGROdXJlcGhSVytXWDBRQUNDLzN5ZEdLQlEyUGNqN0RoNDVCZ2M3VzdoMjc5YnNleEFSazRsT0l5cjgyTU1OZ2FCSlhZWGxjaGxpTDU3Q21mMWJsQTNzSHQ1S29MSU80MTVoUHZhdC93VlI0Y2N3Wk56MER2TmczNVlLOHJKdzd1aHVYTHQ4VnRrWTdRRjlBeU9NbXZvRVBQcFdML1liUGUwcHVQVDB3dEh0cTVXTDM0SHE2aWJuanU3QzViREQ4QTBjaWY1RHgzVDVlZnFWRmVVb3lzOUY0ZDBjbFJMSUFQREQvejBEdVV6VzREMXFya3NSQ0lYd0hoQ0U4TU03QUZTWFJyeHk5aWdDUmt4UWUyMWUxc01PNVNLeEdKWTJEbXJQSTJxc2FaTW5ZTVhxZFpnd0pxUkZEOFZkVVV2L3Z1UnlPZFp1Mm9wbm5weXZvWWlJdWk0bUU1MWlYaTZZQUFBZ0FFbEVRVlJBZWVrOVhMc2NydHgyNnVFQkl4T3pCcStUeTJXNEZobU9jMGQzS2hlaTFtVG4xQVBqWnorRGpGdUpPTGxuUFNyS3k1VEgwbS9ld09aZnY0UzFnd3Y4aDQyRlI3OUJ6WnBXMVJqelgzNzQ5c3E4RWIwenRDVXpMUVdScHc4aVB2cENyU1FDQUhyNURNRElLUXRnYUd4YWE3OVREdysxbzBJVjVXVzRlSElmTHAwK0NGZXZmdkFkR0l4dXZidzc3VlN6bkR1M1VaU2ZpNkw4UEJRVjVLSTRQdytGK2Jrb3lzOVZTYlllMVpoRUFnQ0VJdFVIRUo4QkkzRGgrQjdsWE85engzYkJzLzlndFQ4LzJUV2FOVnJiT2JNdkJiV1lwM3RQV0Z0YVlQT09YWmc5dmY0Q0FLUlptN2Z2Z3JXbEJUemMzYlFkQ2xHSHgyU2loc2d6aCtvODl1aEM1UHJPclU5SmNVR3pyNjNKME5oVStYYjd3dkc5S25Qdit3K3BmOGk4cXJJQzE2K2N3OFVUKzFDUWwxWHJ1RkFrd3FDUXh6QXdaQktFUWhFc2JCelF2WmNQRG0vN0V5blhvMVhPemNsSXhZRk5LM0JxM3lhNCt3eUFleDgvT0xsNXFsVDBhQ25iVnU1bDBkZ0hVWFdrVlpXNEVYMEIwZWRQVkRmNlVjUFMxZ0VqSjgrSGkzdWZPdTlqWUdTQ2lYT1hvdStnRUJ6ZnZSYlo2YmRVWTVUTGtCaDdDWW14bDJCb2JJcGV2Z1BReTNjZ0hMcTVkNnJFWXZ1ZjMrSmVZWDZMNzZNdk1ZU1pwUTNNckd6di82OGR6QzF0WUdXdk9qWEp5TlFjL1llTVFjU3AvUUNxeXl2dlgvOExaanp6bHNyL2h5dkx5NUJibyt5eVhRc1dmQkxWdEhEZWJIencrZGNZTlNKSUk1V2RxR0c1ZVhuNGU4Tm0vT3YvNnA3cTFWYTI3TnlqN1JEYXJjZW50THlCSzdVTkpoTTFuTmk5cmxYT3Jha29QNi9aMTlaazcrSUdqNzZCS01qTHh1V3d3OHI5SnVhVzZGbWpZa1pOMmVtM0VIMytCSzVmQ1VkbFJibmFjeHg3OU1MSXgrYkR4a0YxRHFtUnFUbW1MWG9kQ1RFUkNEdTR0ZGI4OGRKN1JZZ0tQNHFvOEtQUWx4akN0WGMvT0x2MWhyMkxhM1VuN25iOHdKdVRxVnFxdGNFUkZvVUNhU254dUg3bEhPS2p6cXVNMk5Sa1pHcU93YU9ud2p0Z09BU05ISkozN05FTEMxNytHRGRpTGlMczBMWmEwM2tBb0tTNEVKZkRqdUJ5MkJIb0d4aWhoNGN2ZW5qNnd0bk5FNGJHRFk5SXRjUzlvbnprWnFZMTY5cVNSeGFncTJQcjJLUFJ5WVNldmdSbWxyWXdzN0tGdVpWdGRjSncvK3VtTk9rTERKbU0ySWhUS0MrdG51SjNPL2s2OXEzL0ZSUG1QS3Y4LzBMeTlTaVYwU2FIN3F5U1JacGhhMk9OTVNPRDhOM1B2K0R6RDkvVGRqaGR3bmMvLzRxeElTTmdhOTI0aGQrdGljbEUzWmhNZEJ4TUpqb3doVUtCdzF2L2hFejJzQnpmd0pHVFZCNWNzek51SVNudU1oTGpMcW50Yi9DQXViVWRoaytZVldjaThvQzdUd0I2OXZGRDNLVXdoQi9aZ2VLQzJrM2h5c3RLY0RVeURGY2p3d0FBdXZvUzJMdTRJWFR1MGpidnhKeVdFby84bkV3WUdCbERYMklFWFgwSmRQWDBJUktKb1ZESWtYazdCV2NQcVRaU2t4Z1oxN3FQUWk1SCtzMGJTSXlMUkVKTUJJb0w3OWI1bWNabWxoZ1FQQkhlQTRJZ2JrN3ZDSUVBdlh3SHd0MW5BQkppSTNEeCtGNWsxWmhpVTFQMUZMZXp1SGE1dXN5aXViVWRwanoxaitvRXJoV0VIZHlLc0lOYlcrWGVBR0RuMUIxSlZ5T1YyeUtSR0thV05yQ3d0cnVmTk5qQnd0b2U1dFoyTGE5MmRaK2V4QURqWmk3R3p0VS9BZmZYQjkySXZvRGlnanlNbkxJQXVycDZ0YjVuWnpldUZTTE5tVFpwQWo3NC9HdHMzN01QMHlaTjFIWTRuZHIyM1h1UmxwNkI1eFpxcDFmU0ExNGV2WEQxK2cxc1dQbUxWdU1nMGdRbUV4M1l4Uk43Y1R2cFlXOEpLenNuK0F5b3J0Vjk3WEk0emh6WW92Wmh2eVl6UzFzRUJJMkg5OENnUms5TnFsNjRPaHk5K3cvRzlTdmh1SEwyYUowUHUwRDFGQkU3cHg1dG5rZ0FRRUZ1Rmc1di9iUFI1MXZiTzlkcThsWmVXb0svdi8rZzNnVGl3YlgrdzhmQnM5OWdqY3luRndnRTZPVXpBTDE4QmlBOTVRWXVuejJDeExoTDlVN0xjdTNkcjlVU2liYmcxc2NQWWwxZG1GdmJ3OExhRHFibTFvMGUxV25SNTNyNUlYRGtKSncvdGx1NTcwNXFFdGI5Vkx0YWpwV2RVNnVQQUZIWEloYUw4ZW9MeitLano3K0dkMjlQdUx0eEdsMXJTRWhLeHA5L3I4Y243LytUZlNXSU5JZy9UVFc4L3RVcWJZZlFKR2twOFJDTGRTQ1ZWZ0VDQVlJbnoxTStlSFZ6NzROVGV6ZlVlYTJUcXlmOGg0K0ZhKy8relo1ekx4S0wwU2RnT1BvRURNZWQxQ1JjT1hzRUNURVIxZkhVNE5DdEo0YU1tZGFzejJpcFI2ZHIxVXNnd05EeGo5ZmFyVzlnaUVHanA2aE5Tb1JDRWR6NjlFZmZ3YVBnb3FGbWMrbzQ5dWdGeHg2OVVGSmNpS3VSWVlpTE9JTzcyUmtxNTNUMzhFSFF4Tm10RmtOYnNMSnowbHJKMVFjOUptb21GT3IwR3p5cUxjS2hMc2JXMmdxTEZzekJlNTk4anVYZmZnMXJLMHR0aDlTcDVPVG00ZDJQUDhPaUJYUGF4ZlFtb3M2RXlVUUg1dFREQXhQbUxzWHVOZitGMzlBeGNPbnBwVHhtWUdTQzhiT2Z4ZFkvL3FPY3VtRmtZb1pldmdQUngzOFlyQjFjTkJxTHZZc2I3RjNjTUdyYVUwaStkZ1VKTVJlUmNyKy93cmhaejdUSjIyVjFMR3pzYTVXM1ZjZkt6Z25EeGo4T1Y4Kythby83REJ5QmxQaG9KTVplQWdDWVc5bkN5MzhZdkFjRTFhck8xSm9NalUweFlNUkVEQmd4RVptM2szSDl5am5jaUxrSWtVaU1pWE9XdHZwaTdIRXpsNkJQd0xCbVhSdHo0V1NUUm9tMFllaTRHYkJ4Nklaak8vOUdTWEh0aGw0dWJyM1JaOEJ3TFVSR1hVRmdnQjl5OCs3aWpmYyt4TS9Mdm9LeGNkdVA1blpHeGNYMzhQcDdIMkxjcUdBRUJ0US9sWmVJbW83SlJBZm43dTJQQ2JPZlJTK2ZBYldPZFhQdmc4Q1JrMUJXVWd5UGZvUGcxTU9qMVI4MmRmWDA0ZGx2RUR6N0RZSzBxaElGZWRrd3Q3SlZlNjY1alQxQ3BqeWN0OW9hMDZERU9ycDQ2ZE5mSUsycWhMU3FDbEpwSmVReUdlUnlPUlJ5T1FSQ0lZeE16Q0F4ckwxTzRsR2pwajRKUTJNejlPNC9HQTdkZW1vODFxYXljM2FGbmJNcmdpZk5SWGw1YWEzcFdkUTg3ajRCNk5iTEc5ZXZoQ1A1V2hTSzhuT1ZSUVg2RFJuVmFpV1FpUUFnZE54bzVCY1c0bzMzUDhLeXp6OWhRdEZDeGNYMzhNYjdIOEhYcXpkQ3h6YXZPU0FSMVUrUW5wNWUveXRiSXVwVWFyNXgxNWNZUXRUQTNPR2kvRnpsMXhKREkram82amZyYzZzcXkxRldjays1YldMT3FRWkU2c2dWQ3F6ZnZCM1JWNi9oMnk4KzVaU25ac3JKemNQcjczMElYNi9lbUR0ekdvVHRxS3JnbHAxN3NHWG5IaTdBcGc3SDBkR3gxZzhTVzI0U2RUR0d4cWJLUHcwbEVrRDFRLytEUDgxTkpBQkFSMWRmNVY1RXBKNVFJTUQ4V2RNUk5DUVF6Ny8yRmhLU2tyVWRVb2VUa0pTTTUxOTdDeU9HRE1MOFdkUGJWU0pCMU5sd3ZKNklpS2dkQ2gwN0dsWVdGbmo5M1EvdzlCUHpNRzF5cUxaRDZoQzI3ZHFMUDllc3g5TUw1bkNOQkZFYllESkJSRVRVVGdVRytLRzdpek8rLzkvdmlMZ2NoZGRlZkE1V2xwejJwRTV1WGg2KysvbFhwS1ZuNE5QMy84bXFUVVJ0aE5PY2lJaUkyakZiRzJ2ODYvN0Q4Y0tscjJEajFoMlExK2pJM3RYSjVYSnMzTG9EQzVlK0FsdHJLK1hmRlJHMURZNU1FQkVSdFhOaXNSaVBUNW1FNFlNRHNXcmRSdXpjZHdEelo4M0F1TkVoRUd1Z1NXWkhKSlhKY1BESU1hemR0QlhXbGhiNDEvKzl6U1NDU0F1WVRCQVJFWFVRdGpiV2VQdlZsM0E5SVJFNzl1ekhxclViTUhYU1JJd2RGUXpyTGpMOUtTY3ZENGVPbnNEMjNYdmhhRytIWjU2Y0R3OTNOMjJIUmRSbE1aa2dJaUxxWUR6ZGUrS2QxMTVHOHMxYk9IcnlETlp1MmdLUG5qMHhNbWdvL1ByNndzblJRZHNoYWxSYWVnWWlvNkp4L0ZRWTRoTVRFZWp2aDFlZmZ3YXUzYnRwT3pTaUxvL0pCQkVSVVFmbDJyMGJYTHQzdzhKNXN4QVpGWU1MbHlLeDh1LzFFSXRGOE8zakJSZG5KN2c0T2NMSjBRRW14c1l3a0VnZ01aQkFweEZsb2R0U2xWU0tzdEl5bEphVm9haTRHR25wR1VoTlMwZnE3VFJFeDEyRlZDcUR0NWNIZ29ZRTR0WG5sMEJIUjBmYklSUFJmZTNydHdrUkVSRTFtWTZPRGdJRC9CQVk0QWVGUW9HczdCemNTRXJHbmN3c3hGMjdqc3lzYkpTV2xxR3N2QnhsNVdXUXlkclhBbTZSU0FpSnZnUVNmWDBZR0VoZ1oyc0RCenRiOU9ycGlrbmpSc1BXeGhvQzlvb2dhcGVZVEJBUkVYVWlBb0VBZHJZMnNMTzEwWFlvUk5RRnNEUXNFUkVSRVJFMUM1TUpJaUlpSWlKcUZpWVRSRVJFUkVUVUxFd21pSWlJaUlpb1daaE1FQkVSRVJGUnN6Q1pJQ0lpSWlLaVptRXlRVVJFUkVSRXpjSmtnb2lJaUlpSW1vWEpCQkVSRVJFUk5RdVRDU0lpSWlJaWFoWW1FMFJFUkVSRTFDeE1Kb2lJaUlpSXFGbVlUQkFSRVJFUlViTXdtU0FpSWlJaW9tWmhNa0ZFUkVSRVJNM0NaSUtJaUlpSWlKcUZ5UVFSRVJFUkVUVUxrd2tpSWlJaWFyU1RlemZnNHNsOTJnNkQyZ214dGdNZ0lpSWlvcmFUbWhEWDREbldEaTZRR0JxclBYYnAxQUdZVzl0aHdJaUptZzZOT2lBbUUwUkVSRVJkeUpZVjN6UjR6bU5Qdm9LZWZmd0FBQlZscFJBSWhkRFYwMi90MEtnRFlqSkJSRVJFMU1XNGUvdGo0TWhKYW8rdC9la1RsZTJmUDM0QjV0WjJXUFRtbDIwUkduVXdUQ2FJMnNEeDAySDQ5YysvQVFCR1JvYjQ4Y3ZQWUdBZzBYSlVSRVRVVlVrTVRXRHIxRVBiWVZBbndBWFlSRzBnYU1oZzJOcFlBd0R1M1N2QnpuMEh0QndSRVJFUlVjdHhaSUtvRFloRVFzeDdmQnErVy80YkFHRHZvYU1ZTTNJRXJDd3R0QndaRVJGMVJYblo2WWcrZDF6YllWQW53R1NDcUkwTTlPOFBkemRYSkNRbFF5cVZZdFAyWFhoaHlVSnRoMFZFUkYxUWVzb05wS2ZjMEhZWTFBa3dtU0JxSXdLQkFBdG16Y0JILzY2dW9uSHE3RGxNR0JPQ0h0MWN0QndaRVJGMUpRWkdKdkRzTndnOXZmMlJuNU1KZDI5L0NBUVBaNzcvK1o5M0lCYnJhREZDNmtpNFpvS29EWG00dTJHZ1gzL2w5cHBOVzZGUUtMUVlFUkVSZFRWTFAvZ1J3WlBuSVRIMkVnNXYvUk82ZWhMb1NReVVmNVorOENPNmUvaG9PMHpxSUpoTUVMV3h1VE9uUWlRU0FRRGlyc1VqS3JiaDVrRkVSRVNhVmxWWkFhRklCT0g5ZjVPSW1vUFRuSWphbUwydExVYU5HSTVEeDA0QUFOWnUyZ1lmcjk3S0JJT0lpS2kxclAvNVg3aVRtcVN5Nzl1M0Y5WTZiOGpZNlJnMDZyRTJpb282TWlZVFJGb3c0N0ZRbkQ1N0RtWGw1Ymlkbm9HRFIwOWc0dGhSMmc2TGlJZzZ1YjZEUjhIdGZtZnIyMG5YY090R0xBSkRKa1BuZm5mcml0SVNYRHk1ankrNHFOR1lUQkJwZ2FtSk1hWk5ub2gxbTdjQkFEYnQySVZCQS94Z1lXNnU1Y2lJaUtnejgvSWJvdnk2cENnZnFRbHhHRFI2Q2tTaTZrZkN3cnM1MWNrRUYyQlRJM0hOQkpHV2hJNGREV2RIQndCQWVYa0YvbHEvV2NzUkVSRlJWNUp4TXhFV052YktSS0ltc1k2dUZpS2lqb2pKQkpHV2lFUkNMSDVpcm5MN2ZFUWtMa2ZIYWpFaUlpTHFLbkl6MDVDVmZoUGRlL21xN0g4d0lxRjdmOW9UVVVPWVRCQnBrV2N2ZHdRUGV6amt2SExOZWxSVVZtb3hJaUlpNmdwTzd0MEFDQVR3R1Jpa3NsOVhWdzhBb0tkdm9OejMrbGVyc09qTkw5czBQdW80bUV3UWFkbjhXZE5oWkdnSUFNakp6Y1AyM2Z1MEhCRVJFWFZtWnc5dng2MGJzZkFPR0FZTEd3ZVZZN21aYVFBQVF4TlR0ZGVXbDVVQWdFcVRPK3JhdUFDYlNNdU1qWXd3YitZMC9MWnFEUUJnOTRGREdEWTRFRTRPOWxxT2pJaUlPaE81WEliVCt6ZmowcWtEc0xDMng0aEo4N0JyOVkvUTBkV0hycDQrWkRJcEV1TWlZV3htQVNzN0p3QkE2YjBpaEIvZUFUMkpBVVJpTVc0blhnTUFHSnRaYVBOYm9YYUV5UVJST3hBOGZDaU9uejZMaEtSa3lHUnkvUEgzT256d3o5Y2hGQWkwSFJvUkVYVVNPWGR1NDByWUVaaGIyV0hHa3JlZ3B5K0JYQzVIMHJYTGtGVlZRU0FVd3RyQkJhT21QQUdoc0xvMHJMNkJJV0lqVGtFbWxTcnZvNnVuajRFakoybnIyNkIyUnBDZW5xN1FkaEJFQktTbXBlT2RqeitIWEM0SEFEeTlZQTdHaGdSck5TWWlJdEs4TFR2M1lNdk9QZGl3OHBjMi8reWI4VEd3ZDNHRG5zU2c0WlB2eTdsekd6SnBGUlFLQllRaUVTeXM3YUNqeXdYYVhaR2pvMk90dDV5YzhFYlVUcmc0T1dMU3VOSEs3VFVidCtKT1ZwWVdJeUlpb3RZa1Y3VDkrOXp1SGo1TlNpUUF3TnJlR1hiT3JyQjNjWU90WTNjbUVxU0N5UVJST3pKejZtUTRPemtDQUNxcnFyRDg5MVdReVdSYWpvcUlpRFJKb2wvOU1KNlRtNmZsU0loYWpza0VVVHVpbzZPREY1Y3NoRWhVL2FPWmtKeUNYZnNQYVRrcUlpTFNKSGMzVndCQXlxMVVMVWRDMUhKTUpvamFtZTR1em5oOHltVGw5cGFkdTNFejliWVdJeUlpSWszcTZkWUQzWnlkc0dQUGZrZzUra3dkSEpNSm9uYm9zUWxqNGU3YUF3QWdrOG54ODRwVmtOYW9wRUZFUkIyWFVDREFDMHNXNG5aNk92NWF0NUVKQlhWb1RDYUkyaUdSU0lRWG4xa0VQVjFkQU1EdHRIUnMycjVMeTFFUkVaR21kSE4yd3RNTDV1TFlxVE40LzlOLzQ5ekZTOGpLenRIS29teWlsbUJwV0tKMjdQRHhVL2pqNzNVQUFJRkFnSS9lZVFPZTdqMjFIQlVSRVduS3JkdHBXTDVpRlc3ZFR0TjJLTzJLTnNybVVzUFVsWVpsTWtIVWppa1VDbno1M1g4UkZSc0hBTEMydE1TL1AzNFBSb2FHV282TWlJZzBSYTVRSUNrNUJUY1NrMUZXWHE3dGNOcUZ4NmV3S1Y1N3hHU0NxQVBLTHlqRW0vLzNDVXBLU3dFQS9YeTg4YzlYWDJSM2JDSWlJbXBUYkZwSDFBR1ptNW5paFNVTGxkdFhZbUt4Yys5KzdRVkVSRVJFZEIrVENhSU93TCtmTDZhRWpsZHViOXErR3pGWHIyc3hJaUlpSWlJbUUwUWR4cXlwaytIbDBRdEE5VnFLSDM5WmdidjUrVnFPaW9pSWlMb3lKaE5FSFlSSUpNSXJTeGZEek5RVUFGQjg3eDYrVy80NzY1TVRFUkdSMWpDWklPcEF6RXhOOGNyU3hjckYxd2xKeVZpN2NhdVdveUlpSXFLdWlza0VVUWZqNWRFTHMyZE1WVzd2UDNJTTRSY2l0QmdSRVJFUmRWVk1Kb2c2b01rVHhzSy9uNjl5KzVjLy84YnR0SFF0UmtSRVJFUmRFWk1Kb2c1SUtCRGdoU1VMWVcxbENRQ29xS2pBVnovOGpJTENRaTFIUmtSRVJGMEprd21pRHNyUXdBQnZ2TFFVZXJxNkFJRGN2THY0NXNmbHFLaXMxSEprUkVSRTFGVXdtU0Rxd0xxN09PT1ZwVXNndUw4Z095bmxGbjcrN1UvSUZXeHNUMFJFUksyUHlRUlJCK2ZmenhkUHpwMnAzTDRRZVJuck5tL1RZa1JFUkVUVVZUQ1pJT29FSm93T3dmalJJNVhiZXc0Y3hwRVRwN1FZRVJFUkVYVUZUQ2FJT29rbjU4eFVxZkMwY3MwR1JNWEdhVEVpSWlJaTZ1eVlUQkIxRWtLaEVDOC91eGpkWFp3QkFISzVITjh2L3gyMzB6TzBIQmtSRVJGMVZrd21pRG9SZlgwOXZQM3FTN0F3TndjQWxKV1g0OHZ2ZmtKK0FVdkdFaEVSa2VZeG1TRHFaTXpOVFBIT2F5OUJYMThQQUpCM054K2YvK2Q3RkJVWGF6a3lJaUlpNm15WVRCQjFRaTVPam5qMStXY2hGRmIvaUtkbDNNRVh5MzVFU1dtcGxpTWpJaUtpem9USkJGRW4xYytuRDE1Kzlta0k3L2VndUpsNkcxOHMreEdsWldWYWpveUlpSWc2Q3lZVFJKM1k0SUVCV1ByMFU4cnRwSlNiK1BxSDVhaW9xTkJpVkVSRVJOUlpNSmtnNnVTQ2hnN0NraWZuS2JldjMwakFmMzc2SDZxcXFyUVlGUkVSRVhVR1RDYUl1b0RSd1VGNGF1NHM1WGJNMWV2NDl1ZGZJWlhKdEJnVkVSRVJkWFJNSm9pNmlBbGpRakIzeGxUbDl1WG9XUHowNngrUU1hRWdJaUtpWm1JeVFkU0ZUQWtkanhtUGhTcTN6MGRFNG44clYwTXVsMnN4S2lJaUl1cW9tRXdRZFRHUFQ1bUV5ZVBIS3JmUGhKL0h6eXRXUVNaalFrRkVSRVJOdzJTQ3FJc1JDQVNZTjNNYXhvMEtWdTRMTzNjQi8vbHBPU29xSzdVWEdCRVJFWFU0VENhSXVpQ0JRSUNuNXMzR3hMR2psUHN1UjhmaTM4dCtSR2twKzFBUUVSRlI0ekNaSU9xaWhBSUJucGo5T0daUGYweTU3M3BDSWo3NWFoa0tDZ3UxR0JrUkVSRjFGRXdtaUxvd2dVQ0FhWk1tWXZFVDh5QzQzeW43MXUwMGZQVEZOOGpPeWRWeWRFUkVSTlRlTVprZ0lvd1pHWVNYbjFzTWtVZ0VBTWpLeWNWSC8vNEd0OVBTdFJ3WkVSRVJ0V2RNSm9nSUFEQmtZQURlZXVVRjZPbnFBZ0R5Q3dyeDhaZkxrSkNjb3VYSWlJaUlxTDFpTWtGRVN2MTgrdUQ5TjErRmdZRUVBRkJTV29yUHZ2a2VNWEhYdEJ3WkVSRVJ0VWRNSm9oSVJhK2VydmprM2JkZ1ptb0tBS2lvcU1DWDMvK0VrMkhoV282TWlJaUkyaHNtRTBSVWk3T2pBejU1OTAzWTJsZ0RBR1F5T2Y3M3gxOVl2V0V6WkRLWmxxTWpJaUtpOW9MSkJCR3BaV3RqalUvZWZSTnVQYm9yOSswN2RCUmYvZkF6U2twTHRSWVhFUkVSdFIrQzlQUjBoYmFESUtMMnE3S3FDcit2V29QVDRlZVYrK3h0YmZIV1AxNkFnNTJ0RmlNaklpS2l0dVRvNkNoNGRCK1RDU0pxa0VLaHdKNkRoN0Z1ODNZb0ZOVy9NZ3drRXJ6ODNHTDA5L1hXY25SRVJFVFVGcGhNRUZHTFhJbUp4WSsvL0lIU3NqSUExVTN2NXMrY2p0QnhvNVZONzRpSWlLaHpZakpCUkMyV2NTY1RYLys0SEpsWjJjcDlRVU1HNFptbjVrTkhSMGVMa1JFUkVWRnJZakpCUkJwUlVscUtIMy81QTFHeGNjcDliajI2NDgyWG40ZTVtYW4yQWlNaUlxSld3MlNDaURSR0pwTmgzWmJ0Mkh2d2lIS2ZtYWtwWG5wMkVieDdlMm94TWlJaUltb05UQ2FJU09OT2haM0RiNnYraHZSKy93bUJRSURISm96RnJHbFRJQkt4K2pRUkVWRm53V1NDaUZwRll2Sk4vUEMvMzVHVGw2ZmM1OWFqTzE1WnVnUzIxbGJhQzR5SWlJZzBoc2tFRWJXYTB0SXkvTDU2TGNJdlJDajNTZlQxOGZRVGN6RjhjS0FXSXlNaUlpSk5ZREpCUksxS29WRGd4Smx3ckZxN0FSV1ZsY3I5d3djSFl0R0NPVENRU0xRWUhSRVJFYlVFa3draWFoTVptVm40OFpjVnVKbDZXN25QMXNZYXJ6eTNHRzQ5dW1zdExpSWlJbW8rSmhORTFHYWtVaW5XYmRtT2ZZZU9LdmVKUkNMTW12WVlKazhZQ3lHYjNCRVJFWFVvVENhSXFNMWRpWW5ELy81WWhjS2lZdVUrNzk2ZWVQR1pSZXhKUVVSRTFJRXdtU0FpclNnb0xNVHlQLzVDZE94VjVUNkpSQi96Wjg1QXlJaGhIS1VnSWlMcUFKaE1FSkhXeUJVSzdEOTBGT3UyYklOTUpsZnU5M1R2aVdlZW1nOUhCM3N0UmtkRVJFUU5ZVEpCUkZwM00vVTJmbHUxQnNrM2J5bjNpVVVpVEowMEFWTkR4ME1zRm1zeE9pSWlJcW9Ma3draWFoZGtNaGtPSEQyT1RkdDJxWlNRZGJDM3c3TlB6WWRuTDNjdFJrZEVSRVRxTUprZ29uWWxKemNQZi95OURsZGk0bFQyanc0ZWpubVBUNGVCQWZ0U0VCRVJ0UmRNSm9pbzNWRW9GRGg3SVFKL3JkdUVvdUtIRlovTVRFMnhhUDVzRFBUdkR3RVhhQk1SRVdrZGt3a2lhcmZ1M1N2QjN4dTM0R1JZdU1wKy8zNitlSHJCWEZoYW1Hc3BNaUlpSWdLWVRCQlJCeEIzTFI2Ly9iVUdXZGs1eW4zNitucVlHam9CRThlT2dxNk9qaGFqSXlJaTZycVlUQkJSaDFCWlZZVnR1L1ppOTRIRGtNbGt5djJXRnVhWVBYMEtoZzBPWkc4S0lpS2lOc1prZ29nNmxOUzBkS3hZdlJZM0VwTlY5bmQzY2NhQzJUUGczZHRUUzVFUkVWRno3ZC93SzF4NmVxRlB3SENOM085ZVlUNHlVaFBSeTJlQVJ1NVhWVm1CcEt1WDRkbHZrRWJ1MTVtb1N5YUUyZ2lFaUtneFhKd2M4Y203YitHMUY1NkZyYldWY3YvTjFOdjQ3SnZ2OGRYMy84WHR0SFF0UmtoRVJPcmN1aEdMaUZQNzFSNjdkamtjZDFLVDFSNXJLcGxNaW8yL2ZJRTlhMzVHWE1RWmpkeno5TDVOMkxmK0Z5UmR2YXorQkFYZnc5ZkVaSUtJMmpXQlFJREFBRDhzKytJVFBEVnZGb3dNRFpYSExrZkg0dTJQUHNQdmY2MUZRV0dSRnFNa0lxS2E0cU12NE5UZWpYVWVMN2liamZpbzgyci9KRis3MHVqUEVZbkVHRGRyQ1FRQ0FjNGYyNFhLOHJJbXhYbnV5RTZzK2ZFamxYMERna01oRW90eGF0OUd5T1V5bFdORitibjQ3OGN2SU96ZzFpWjlUbWZHVnJORTFDR0lSU0pNR0IyQ0VVTUdZL3VlL2RoLytDaWtNaG5rQ2dXT25qeU5NK2N1WVBMNE1aZzBiZ3owOWZXMEhTNFJFZFVqTlNFT3FRbHhhbytabUZ2Q3RYYy81ZmFoTFNzUmUvRlVnL2NzeU12R2Z6OTZ2czdqWHY3RE1IN1dFcFY5UlFXNXlFNi9oY0s3T1RDMXNBWUFHSnRad0dmQUNGd0pQNHE0aURQd0dUaENlWDV1WmhvcXk4c2dGck1ZeUFOTUpvaW9RekV3a0dEK3JPa1lHeklDRzdidFJOaTVDd0NBaW9vS2JObTVCMGRPbk1iTXFaTVFQR3dJUkNLUmxxTWxJaUoxZkFOSFl2VDBwNXAwalgvUStHWi8zcVZUQjlUdTcrYnVqZGlMcDVGODdRcjZEeDJqM0Q4Z09CVFJGMDdnM05GZDZPTS9ETUw3LzU1azNFb0VBTmgzZDI5MkxKME5rd2tpNnBDc3JTeng4ck5QWStLWVVWaTdhU3V1eHQ4QUFCUVVGdUwzdjlaaTMrRmptQm82SGtNR0JqQ3BJQ0xxQkVhRXptbjJ0WFVsRXowOGZDRVNpNUVRZTBrbG1UQTJzMER2L29OeE55Y1RwU1hGTURJeEF3RGNUcm9Hc1k0dUhMc3htWGlBeVFRUmRXaHVQYnJoZzMrK2hzaW9HS3pkdEJVWm1Wa0FnUFNNTy9qNTl6K3hlY2R1UERaaExFWU1IUXdkOXFnZ0ltbzEzNzY5c0ZIN0FDRDYvSEZFbno5ZTcvMld2UE1mbUpoYlFXSm9EQk56eXhiRlptQmtBajE5U2EzOXV2b1NkTy9saTZScmwxR1Vud3NUODRmRlBrS21QQUVkM1lmVFp1OFY1dVBPN1dTNDllNFBrWmlQMEErd05Dd1JkUm95bVJ6SFRwM0IxbDE3YWkzSU5qTTF3ZVR4WXpGcXhIQ3VxYUJPVGFGUUlETTdHd2xKS2NpNGs0bU16Q3hrWm1XanRLd01aV1hsS0s4b2gwd20xM2FZYlVva0VrSmZUeDhTaVQ0TUpCTFkyZHJBd2M0V0R2WjJjSGZyQVRzYkd3all1NmJGWWk2YzFPajlQUHNGUWtkWFg2UDNWQ2N4TGhLN1Z2K0lBY0doR0Q1aFpwM25uVCsyRzJFSHR5SjAzdlB3NkJ2WTZuRzFSK3d6UVVSZFFsVlZGVTZHaFdQWC9rUEl6c2xWT1dab1lJQUpZMEl3ZnZSSWxjcFFSQjFaVlZVVklxTmljT2xLTkdLdlhvZFlSd3pmUGw3bzV1SU1GeWRIT0RrNndOallDQVlTQ1F3a0JoQ0x1OWJVUDZsVWh0S3lVcFNXbGFHNCtCN1Mwak9RbXBhT1c2bTNFUjEzRlZLcERONjlQZURmenhkK2ZYMDRpdG1PcENiRVljdUtielIydjdrdmZnQjdGemVWZlhLNURDdS8vaWNxeXN2d3pMdmZRbGV2ZGdJamswbXg4dXQvUWlhVjRwbjN2b1ZJMURWSEpwaE1FRkdYSXBQSkVINGhBanYzSGNUdDlBeVZZL3I2ZWhnZEhJUko0OGJBek5SRVN4RVN0VXp5elZzNGR1b013aTllUXU5ZTdnZ2VQZ3orL1h6aDZHQ3Y3ZEE2bFBTTU83aDBKUm9uVHAvQjlZUkVEQXJ3UTBqUU1MaDI3NmJ0MERxa3hsWmZVdWZSaGRrRmVWbUl1ZER3dlM2ZTJBdDlBMFA0REF5dTk3eCtnMGZCMk15aTF2N0xZWWR4Zk5kYURCcjFHSWFNblY3citKWHdvemkyNDI4TUdUTU5nMFpQYWZnYjZhU1lUQkJSbHlSWEtCQjVKUnJiOSt4SFVzcE5sV05pc1JqQnc0YmdzUWxqWVZPak1SNVJlM1k5SVJIYmQrOUhablkycGswT3hkaVFZRmhaMW41QW9xYkx5Y3ZEb2FNbnNHUFBQdGpiMm1EcXBBbndkTytwN2JBNmxBZkp4SmdaaTVwMDNlR3RmelpZNVNrci9TWk16Q3doTVRSVzJmL3Qyd3RoYm0ySFJXOSsyYXlZWlZJcFZuN3pOc3BLaXZIVTY1OHJ5OFFDUUZsSk1mNzh6N3NBZ0NWdmZ3TmROV3N2dWdwMXlVVFhIS01ob2k1RktCQWdvSDlmK1BmelJkejFlR3pmc3g5eDErSUJBRktwRkVkT25NS3hVMmN3Yk5CQVRCby9CaTVPamxxT21FaTlyT3djckZxM0VUbDVkekYvMXVNWVAzb2txNVZwbUtnQ09QNEFBQ0FBU1VSQlZMV2xKZWJQbW9FNU02Yml3SkhqV0xGNkhhd3RMYkJ3M216WTJsZzNmQU5TcXRtZm9URU9iLzJ6M3VNS3VSenIvL3N2T0x0NVlzYVN0MW9TV2kwaXNSZ2pRbWRqejlybE9MejFUOHhZOHBaeUhjM1JIYXRSWG5vUFkyWXM2dEtKUkYyWVRCQlJseUVRQ09EZDJ4UGV2VDJSa0p5Q0hYdjI0OUtWYUFDQVhDN0hxYlBuY09yc09iaTd1V0xNeUNBTUd1QVBYYzZkcG5aQUtwVmkrNTc5T0h6OEZKNllPeE16cHo0R29WQ283YkE2TlpGSWhOQnhvekZoVEFnMjc5aUZEejcvR21OR0JtSGFwQWtRczVKUG85ek51YVBSK3hYa1pVTXVsOEhLM2xudDhiS1NlM1YycGhZSWhSZ3labHE5OSsvbE94QTlvODRqTWZZU3poM1ppY0ZqcHVKeTJCSGNpTDRJRi9jKzhCa1ExT0x2b1RQaVR3TVJkVW51cmozdzFpc3Y0SFo2Qm5ic1BZRHc4eGNoVjFUUCtreElTa1pDVWpMK1dyY0pJNFlOeHVnUncrRmdiNmZsaUttcnlzck93WGZMZjRPTGt4TlcvZklUcHpPMU1hRlFpTm5UcDJMVWlDQjg5L012K09EenIvSHFDOC9DbHRNaUc3VHEvdFFnVFhuUU1NN1oxVlB0OGZMU2V6aC9iTGZhWTQxSkpnQmc3T05QSXljakZlRkhkcUNrdUJBeEYwL0N5TlFjRStjOEI3RGlsMXBNSm9pb1MzTjJkTURMeno2TldWTW40K0N4RXpoNUpod2xwYVVBZ0pMU1V1dzdkQlQ3RGgyRmwwY3ZqQmtaaEFIKy9TSG10QkpxSStjaklyRnl6WG84L2VSOFRKczBVZHZoZEdsV2xoYjQvTVAzc0gzM1huejArZGRZdEdBT0FnUDh0QjFXdS9iNlY2dWFkSDVkUFNrZVNMcDJHUUJxclpkNG9DVnJKaDdRbHhoaSt0TnZZTjEvUDBIMCtlTVFpY1dZdHVoMUdCaXhVRWRkbUV3UUVRR3d0YkhHazNObVlzNk1xVGgzOFJJT0h6dUpoT1FVNWZHcjhUZHdOZjRHVEl5Tk1YTDRFSVFFRGVQOGFXcFZldzhld2FIakovSHR2LzhGZHpkWGJZZEQ5MDJiSEFwdnI5NTQ3NVBQa1h2M0xrTEhqdFoyU08yV0pxYzVsZDRyUXNxMUtBREE2WDJiTVBPNWQxcWxONGhVV29Yb0N5ZFFVVkVPb0hwaGR2aVJIUmcxOVFrWUdwdHAvUE02QXlZVFJFUTE2T3JvSUdqSUlBUU5HWVNicWJkeDVNUnBuRGwzSHVYbEZRQ0FvdUppN054M0VEdjNIVVJmN3o0WUhUd2NmbjE5dUFpV05FYXVVR0RkNW0ySXZYb2R5Ny85R3RaV0xldjhTNXJuN3VhSzVkOStqZGZmK3hENUJZV1lOM002aEp3Q1U0c21wem1kUDdZTE1wa1UvUWFQd3BYd296aStjdzFDcGl6UTNOUWpoUUlKc1pkd2V2OG1GT1Jsdzg3WkZTTkM1K0RVL2sxSWpMMkUxSVE0K0E4ZmovNURSMFBmd0Vnem45bEpNSmtnSXFwRGR4ZG5MSGx5SHViUG1vNndjeGR3Nk5oSnBLYWxLNDlIeGNZaEtqWU81bWFtQ0FrYWhoRkRCN084TExYWXVzM2JrSmg4RXo4dit3ckd4bnhvYWErc3JTeXhmTmxYZU9QOWo3Qis4M2JNbjFXN04wRlhwNmxwVG5kdUplSksrREU0dVhvaVpPb1RVS0M2NzBOK1hoYUNKc3lDdFlOTHMyT3NxcXhBZk5SNVJKNDVoTnpNTk9qbzZpTm80bXo0RHg4SGdWQ0lPVXZmUTJUWVlZUWYyWUh3SXp0dzhlUSs5UElaZ041K1ErRHM1Z21oa0MrUzJHZUNpS2lSRkFvRkVsTnU0dkN4a3poN0lRSlNxYlRXT2IxNnVtTFk0RUFNSHVBUFl5TStDRkxUN0QxNEJLZkR6ek9SNkVDS2krL2hoVGZlUnRDUVFFNTV1dTlCbjRuNmtvbnkwbnNRQ0VYUTBkR0ZRQ0JBOHZVbzdQenJCL2dQSDQ4UmsrWW96eXZJeThMRy8vMGJaYVhGV1BES0o3Q3ljd0lVQ3B3N3Rodm5qdTZFWENhRG1hVU5Ddkt5b2FjdndmKzNkOTloVVYwSkc4RGZLY0FNdlhjRWxDWk5CWHZ2WGFNbWxsaXlta1FUMDc1VVRXS1NUZGxrMDl4c2R0T1ROVm1OR3FQR2JtellVUkFwQWdKU0xEVHBIUVlZWnViN1kzVFdrVUZ3UUFieC9UMlBEelBubm52dUdZTG12dHhUZkVQNjM3akJWeit4VUttVVVDcVZVQ29VVUNqazhQWVBSVUMvSWNqT1RFRjY0amxrSkoxSFkwTTl4RWJHQ0IwMEdnUEhUTmM1UDZLK3JnYm5UeDdBaGJNUmFLaVhBUUJNcEtidzlBbEM4SUNSOFBJUDZkRHZZVmZGVGV1SWlEcElUVzB0VGtaRzRmQ3hrN2hlV05qc3VFZ2tRbWhRYnd3Zk1najkrL1dCaWJHeEFYcEo5NVBvODNIWXRHMEhoemJkaDRwTFNySHlwZGV3YU80Y1RzcEcyOExFaVgyL0lmYmtnV2Jsanl4ZmhSNCtnWnIzVVVkMjRjemhIUmd6Y3hINkRadWdWYmVxdkFSSjUwNGdKeXNWVmVVbGFHeHNnS0pKRG9WQ0FhaDAzOTdPZStwMTFGWlhZdCttYndFQUZ0YTJDQjA0R3FHRHg3UTRzZnRXOHNaNnBNU2RRZks1a3lqTXV3cUpxVGtXdi9BdUxHMGVqS2ZTREJORVJCMU1wVkloSlMwZEo4NmNSVXhzQW1UMTljM3FtSmlZWUdCWVh3d2VFSTdRb040dzR0NFZkSnZDb21LODg5R25uR3g5SDh2SXVveFgzbmdINzYxWjljQXZHeHQ1NkEra0o1Njc0OHBLT1ZtcFNEcDNBcW9iTi8xR3hpYndDUTVIejRBK1d2VVVUVTFJT0J1QjhCR1Q3cTRUS2hXVUtpVnc4eTVYQUFnRVFzMms3WmdUKzJIdjdBNHYzMkFJOU55enBhd29IMDFOY2ppNmV1cDEvdjJJWVlLSTZCNXFsTXNSbDVDSVUyZWprWkIwVWYzYnNkdElKQ2JvR3hLTXdmM0QwQ2NrQ0ZLSnhBQTlwYTZrcWFrSmIzLzRLV2JObU1ybFgrOXpPL2Jzdzg2OWYrS0ROYXU0c1IxMVN3d1RSRVNkcEthbUZsSG5ZM0g2N0Rta1pXVHFyQ01XaTlFbk9CQ0R3c01RMWpjRTVtWm1uZHhMNmdxMjd0eUQ0cEl5L08yZGp0M2dpd3hqemZzZndjbkJIbzg4Tk4zUVhTSHFjQXdUUkVRR1VGeGFpbk94OFlnK0g0ZjB6TXM2NjRoRUl2ajc5RUpZbnhDRTlRbUJpN1BUUFZsRG5icVd3cUppdlAzaHA5elp1aHNwS1MzRjBxZGZ3QWR2clg3Z2h6dFI5OE13UVVSa1lHVVZGWWlKVFVEMCtUaWtwV2RBMmNJa1FTZEhCL1FMRFVaWWFBZ0NBL3c0WktLYit1U2ZYMkhvNElHWVAyZVdvYnRDSFdqTDlwMDRFMzBPcTE5OHp0QmRJZXBRREJORVJGMUlaVlUxWXVJU2NDNHVIaGRUMDZCUUtIWFdNekV4UVVoZ0FQcUdCQ01rcURjYzdlMzQxS0liU0V2UHdFOGJOdVBYSDcrQlVNOEpvTlExS1pWS0xGNytESjU4YkNFQ2ZIME0zUjJpRHNNd1FVVFVSY25xNjVGME1SWHhpVW1JUzB4R1pXVlZpM1VkN093UUhPaVA0TjRCQ09ydEQyc3JxMDdzS1hXVXYvL2ozNWc4WVJ5bVRlTGVCTjNSdm9PSGNmRElVYnorMHZPRzdncVVLaFV5czY0Z0krdXl6aFhueUREdXgzazFEQk5FUlBjQnBVcUZLMWV6RVorWWhQakVKR1JkdVhiSCtoNXVyZ2p1SFlEZ3dBRDA5dk9GcWFtMGszcEsrc3E2Y2czLyt2NG4vUGJ6RHhDSnVJTnVkOVNrVUdEQjB1VjRjZVZ5OVBReTNOS2gxM0p5OGZXUFB5TTdOODlnZlNEZGZsdjNuYUc3Y05jWUpvaUk3a01WbFZWSVNFcEdjdW9sSktla29hS3lzc1c2QW9FQUhtNnVDUEQxZ2I5dkwvajcrbkJpYnhmMDAvcU44T25WQ3d2bnpqRjBWK2dlMnZqN2RtUm1YY2J5dnl3eXlQV1BIRCtGbnpkdWhvZWJHMlpObndKdnp4NXdzTGVEa01Na1NVOE1FMFJFOXptVlNvVzg2d1ZJU2tsRmNrb2FVaTlsb0U0bXUrTTVkclkyNm5EaDU0TUFYeCs0dTdwd2pMNEJ5ZVZ5UFAzeWFtejQ0UnNHdlc2dXVMUVVmM25xT1h5Nzl1Tk8zNnp5V2s0dTNuei9JNHdiT1FLUExad0hNWitBVVFmUUZTYTRQQWdSMFgxRUlCREEzZFVGN3E0dW1ESitMQlFLQlM1ZnkwWnlTaG91cGw1Q3h1VXJhR2hvMERxbnRLd2NrZEV4aUl5T0FhRGVPTS9ic3dkNmVubkN4OXNMUGIwODRlaGd6MG5kblNUdVFoSjYrL2t5U0R3QUhPenM0Ty9qZzdnTFNSalVQNnpUcnF0VXFmRE5UNy9BdzgyTlFZTHVPWVlKSXFMN21FZ2tnbTlQYi9qMjlNYnM2Vk9nVUNoeE5Uc0hsekl5Y1NrekMybnBHYWlzcXRZNnA3NitBYW1YTXBCNktVTlRabTVtaHA3ZW51amw1WWxlM2w3bzZkVUROdGJXREJqM1FHeENJa2FQR0c3b2JsQW5HVE55R003RnhuVnFtTWpNdW9Kck9ibDQ4WmtWREJKMHp6Rk1FQkYxSXlLUkVMMjhQZEhMMnhOVEo0NkRTcVZDWVZFeDBqSXkxUUVqSXd2NUJZWE56cXVwclVWaWNnb1NrMU0wWldhbXB2RDBjRWNQRHpkNHVMbkMwOE1EN3E0dWtFaE1Pdk1qZFNzcWxRckpLV2xZK2VTeWRyVVJzWHN6K2c4ZkQyczd4dzdzWGR0Y3kwekIzczAvSVh6NGVBd2VNN1ZkYlczNTRYTzRlZmxnK01TTzMyZERxVlMyZVRqZjlwLy9oWXF5WWp6eHlnY2Qzbyt3UHFGWXQyRXpWQ3BWcDRYempDejE1cGplbmowNjVYcjBZR09ZSUNMcXhnUUNBWnlkSE9IczVJalJ3NGNDQUdTeWVseStlZzJaVjY2cXYxNitndEt5OG1ibjF0YlZJZVZTT2xJdXBXdTE1Mmh2QjA4UEQzaTR1OExkMVFXdUxzNXdkbktFaWJGeHAzMnUrMVZCVVJHTWpJM2c1dXFpZHh1UmgzZmh3TFpmY083RUFUeXo1bk5Ob0hoMXlVUzkyM3o1YjkvQzFiTlhzM0o1WXdPcXF5cGdhKytrS1ZNcWxMaVNub3ppZ2x6MEd6SUdKcExtcTRkbFoxMkNwYlV0ck8wY1dyeG1aa29DWWs0ZGdyVzk3a0IwZlA5V2xCYm10Nm4vYzVhK29MbFJsemMyWU11UG4wT2xBaFk5ODBhYkFrVm1hZ0tLcitlMjZWcDN5OTNORldLeENJVkZ4WEIyNnB6d2QzUDVWd2Q3dTA2NUhqM1lHQ2FJaUI0d1Vxa0VRYjM5RWRUYlgxTldXVm1Gckt2WGtIVWpZRnpOemtGNVJmTlZvMVFxRlFxTFMxQllYSUp6Y2ZGYXgrenRiT0hxNGd4WFp5ZjFueHV2T1Z6cWZ6S3lyaUFrc0hlNzJoZ3lianJTRW1PUWRpRUczM3o0S3A1WnN4YldkZzRJR3pxMldkMzRzOGNnTmJOQVFHai9PN1pwYW03UnJPeEtlakorK213TkF2b014SkxuMW1qS3ZmMkRFUkE2QUdtSk1Zall2UmxUNXozZTdOejEvLzRBRmFWRmVPM2pIK0hrcG50WjFFTTdOZ0FBaEFJaElnL3YwcFFIaHcrRGxhMDlrbVBQNEdyNnhUdjJHd0NFSWhFZVh2Wi9tdmNOOVRMa1hzbEFTV0UrQkFJQkZqM3poc0YvL2tLREFwR2VkYm5Ud3NSTlhMV0pPZ1BEQkJFUndjcktFbUY5UWhEV0owUlRWbDFUZzV6Y2ZGekx5VVYyYmk2eWMvT1FuWnNQdVZ5dXM0MlMwaktVbEpacERaVUMxRHQ0T3puWXc4SGVEbzcyNnE4My96amEyejlRKzJMa1h5K0FadytQZHJVaEVvbngyUE52NDlzUFgwWE9sWFI4KzlGcmVQYXR0Vmk0OG5XdGVuVTExWWc3Y3hUZWZrSE5qcldGcllNekd1cGxTRStPYlRaa2FNcmNaVWhMak1HcGd6c3djdkljbUZ0YWE0N1Z5K3BRVVZvRVUzTUxPTHJxSG1hVEhIc0dsOU9TQUFBSC8xaXZkY3pSMVFOV3R2WjQ3dTB2TkdXZnJYNFNSZGR6OE1rdmYycjE0N1BWVDZLaXJGanJmSE5MYTZ4WS9USCsvZDZMU0lnNkRtTVRDZVk5K1RLQTFwL2V0SFRjeXk5SXF6OTNxNGVITzY3ckdGNUkxQjB3VEJBUmtVNFc1dVlJRFBCRFlJQ2Zwa3lwVktLZ3FCalp1WG00bHAyTDZ3VUZ5QzhveFBYQ29oWkRSa05EdzQwZ29udlRMRk5UcVNaazJOdmF3c2JHR2piV1ZyQ3pzWUcxdFJWc3JLMGdsVWp1eVdmc2JQa0ZoZWpYSjdUZDdSaWJTTERzNWZmeDVUdlBvYUcrRHVXbFJiQzAwUjdTVWxxa0hpSms1Nmpma0NvckczczR1WG1pTU84YXNqTlQ0ZVVYcERubTV1V2plVHB4Yk4vdm1QSG9DczJ4cXhucXB3bmVmc0U2bndqVTE5Vml4L3F2WUd2dmhOYysrUWxHeGlab2tqZGk3WnRQbzZHK0R1N2VmbHIxbFVvbHlrb0tZV1BuMkd6SVVuMTlIYVJtNXMydVlldmdqQ2RlK1FCZi8rMWxuRHR4QU81ZXZoZzZmb2JPcHpjQWtCSWZoWHBaWFl2SEhWemFGd0I3dUx2aFltcGF1OW9nNnFvWUpvaUlxTTJFUXFGbUdOUGdXMWFuVWFwVUtDMHRROTcxQWx3dktFVGU5UUxrRjZoZjZ4b3VkYXU2T2htdVp1ZmdhblpPaTNXa0VnbHNySzFnZlNOazJGaGJ3Y3JTRWhibTVyQ3dNSWVsaFRuTXpjeGdZV0VPcVVSaThHRXRMU2tvTElLN20ydUh0R1ZwYll2SFgza2Y1aGJXc0xLMUI2Q2VTS3hRTkFFQUtrcUxBQUJYMGkvaTk1LyswV0lia3g5WjJ1STFnc09Ib2pEdkdsSXZuTk1LRXdBd1pzWjhwQ1hHNE1xbFpLM0p4Vm1waVFEVVlVS1hIZXUvUm1WWkNaYTkrQzZNak5XVCtRL3QrQlhGQmJuNHkvKzlBNm1wZGpqSVRFbUF2TEVCUGtGOXRjcFZLaFZxcTZ2ZzRPeXU4enJ1M3I1WXVISTFMc2FleGNEUmt3R2d4U2MwbjZ4NkhQV3lPcjJlNExTRnU1c3JDZ3FMN2tuYlJJYkdNRUZFUk8wbUZBZzBRNWY2aG1qZmRNcnE2MUZTV29haTRoSVVsWlNndUtSVS9icFkvZnJtWk5FN2tkWFhRMVpRcjNNbHF0dUpSRUoxeUxnWk5Nek5ZV1ptQm9uRUJLWlNLYVFTQ2FSU0tVeWxFdlY3cVJSU2lRbWtwdXBqSmlZbTkyeXNlWjFNQmd1TDVyOUoxNWVicDQvVys1aVRCOUhVcFAyRUtPZnlKZVJjdnFUemZBY1g5enVHaWRBQkl4Q3hlek5pSTQ5ZzBzTi8wWG95MENzZ0ZJKy8vRDU2OXgya0ZkNlNZeU1CQUg0aDRjM2Fpenl5RzdHUlIyQnI3NFNhNmtwRUgvOFRqUTMxT0w1L0s2enRIRkZYVTQzbzQzL0N0VWRQZVBUMGg3eXhBWHMzL3dDUlNJeVJVeDVCV1VraFRFd2trSnBaSU9uOGFUVEpHMkZqMy9Jazc1RCt3eEhTMy9ETDhGcGFXS0N1N3M2YlN4TGRyeGdtaUlqb25wSktKUEJ3YzRXSGp0L0lxMVFxMU5iVmFZSkZhVms1eWlzcVVWWlJnZkx5Q3MzWGhzYkdObDlQb1ZDaW9ySUtGWlZWZXZkWkxCTEJ5TmdJSnNZbU1ESVN3OWpZR0VaaU1ZeU5qV0JrWkFSakl5TVlHeHZEMk1nSVFxRVFRcUVRSXBFUWdFRDlXaWlFUUNpQVFDQzQ4Vm9Jb1VDQTZ1b2FtRXJ2M1J5UmozL2VwM205NWNlMWlEbDVFS3MvVzZmenQvZHRXZjNKemNzSHptNmVLTWk3aHBUNEtBU0hEOVU2SHRodnNOYjd2R3VaS0w2ZUN6ZFBIN2oyNk5tc1BSczdSOWc1dXFDMDZEcTIva2Q3RGtKRmFaR21iTXowK2JDeGQ4Si8vL1UrcnVkY3dkd25Yb0t6bXllMnJmc25vbzd0MXpvdk9MejFzS0JVS0xCcTZaUlc2OTNwZXpMN0w4OWgyUGlacmJhaGk2bFUycWJRVEhRL1lwZ2dJaUtERVFnRU1EY3pVMithNTZWNzFSK1ZTb1g2K2dhVWxaZWpyS0lTNVRjQ1JsVjFEYXByYWpSZnEydHFVRjFkMHlFM2JVMEtCWnBrQ3Noa0hYc0RLQkFBcGxKVHZjLy85ZXNQa1JCMVF2UGV3Y1VkcXo5ZHA3TnVTV0VlQkFJQmJPMmQ5YjRlQUF3YVBRVzdObjZIeU1PN200V0oyNTA1c2djQU1IRFVKSjNIQS9zTlJzK0FVTHkxWWhiR1RKK1BhZk9md0lGdHYrRElyazM0Zk1NaEFPb2Irc3F5WW56MituSW9sUW9zL2IrL0l1akdkVDE5ZWlNejlRS2E1STJRU0V3Uk5td2NCb3o4WHdEWXMrbDdwQ1JFYTExejlhZnJJQkFLdGVaRFZGZVd3OExLUnF1ZUNrQk5aVGxFSXJIVzZsWjVWek5SbUovZGJQalYzWkNhU2xGYlY0Y0Zqeit0ZHh0RVhSWERCQkVSZFdrQ2dRQlNxUVJ1VXBjMjdjL1ExTlNFNnBwYVZGVlhhd0pHYlowTTlmWDFtcTkxTWhsa3NodGY2MldvcTZ1SHJMNGVkWFYxYUd4aElubFhZR1ZqRHdjWDlWT0cxdlpGS0MzTWg1V3RBMFRpOXYydmZzQ295VGo0eDNwa3BzUWpQL3V5emljT0FGQlZVWWE0TTBjaEZoc2hiT2k0RnR1VHRDRk1XZGs2WU80VEw4SExMd2lKNTA3aXhKL2JNWERVSkF3WU9RbGJmbHdMQnhkM3ZQcnhqODNPcXl3djBmbDlFUWdFbXZrUUZhWEYrUHlONVhEejlNR0UyVXZnRTlnSGdIcC9pamVlbUFFWGo1NTQ4clVQTmVmKy90TmFkWmpRTWRIN3JnaFVDUFQzYTcxZUIwaEpTMis5RWxFSFlaZ2dJcUp1UlN3V3crYkdLbEQ2VUtwVWFHcHFRbU5qSStUeUpqVEs1V2hzYkVSam94enlKam5ralhJMHl1V1F5K1ZvYkpSRG9WUkNxVlJBcFZKQnFWSkJxVkRlZUsyRVVxbUVVcW1DVXFrdTI3WHZBT3BrZGJDMGFMNnZRMXZNV1BnVVppeDhDa0R6SVRtYnZ2MVk2MzFWUlJsTXpTMmJsZCtxdXFKTWM5elozUXRqWnl4b1ZrY2lOY1hROFROeGRNOXYyTFhoRzZ4Yzg3bk90bzdzM0FoNVl3T0dqcC9ScGh2dmtvSThKTWVlMGR6OEo4ZWUwVG9lSEQ1VXZkdjNyczJvcTYxdTAyN2JpNTlkZzhYUHF2ZkUrR1RWNHpxRGhabUZKY2JPV0lCamUzL0hkMzkvRFQ2QmZUSGowUlZ3ZEZXdjJIVDdkSm5xQ3ZXR2p1MTVNaUdyazhGTWFvWjNWcjJzZHh0M1k5dXV2ZGkyYTIrblhJdUlZWUtJaU9nV1FvRkFQU2ZDeUtqRDJ6NTY4alRxWkRLOXc4U2R4SjA1MnF5c3JxWktaL2xOOWJJNnpYSGZvSDQ2d3dRQWpKazJEMmVQN2tWV1dpSVNvazZnNytCUldzZHpyMlFnNnRnK1NFM05NZm5odjdTcHYwbm5UeVBwL0duTisxLysrVzZ6T2hrWDQxRlpYZ0lyRzN2czNmeURwcnltc2dMYmYvNVM4OTdKelJQREo4NXE5Wm94Snc5Q29WQmcxSlJITUdUc2RCejhZejJpanUySFhONEloVUlCUUwwSjNxM0d6bGlBc0dIajROaU81V0hyWkxKdXM3d3gwZTBZSm9pSWlEcUpxVlNLNnVvYU9EdDIvRTdJTitjYzNBdFNNM05NbXZNWWRtNzRCbnMyZncrLzRERE52SUltZVNPMi9MZ1dTcVVTRTJjdmhxbTVaWnZhSERGNURpYk9Yb3lJWFp0eGZQOVdmUEQ5SHdDQXQ1K2FvNmtUZldPeWRXVjVDYzRlL2Qva2NsbGRqZFo3LzVEK3JZWUpwVktKODZjT0l5c3RFVWQyYmNLa09VdncwT0tWbWo1WGxwY0FnR2E1MnB1OC9YVXZjWHMzcXFxckg2ak5HZW5Cd2pCQlJFVFVTWnlkSEpHYmx3L2ZYcnJuSFhSbHd5WThoUGl6eDNFdE13WHIvLzBCVnF6Nk80UWlFWFpzK0FiWGM5UnpLWVpPYVB0cVIyS3hFYVNtNWhEZmVBSjArekNpOHBKQ0pKMC9EUWRuZDZ6NjlEK2E1V2RmWFRMeGpoUFBXeUlVQ3JGeXplZElqajJEZlZ0K3dwWWYxeUk1OWd5V3ZmUWVBUFd3TUFBd05XdGJHTG9idVhuNWNIYnErQUJKMUJVd1RCQVJFWFVTVjJlbkZuY0M3eWgzbWlPaGk2V05IYVl2V041cVBZRkFnRVhQdm9FdjFxeEVaa29DZHY3NkRXenRuUkY5YkQvTUxLeXc5S1gzSUJKMTNHM0YwVDFib0ZRcU1XekN6QTdkaERBNGZDaDY5eDJJVXdkM3dPT1czYllMODY0QkFHd2QyN2Y2bFM3WnVYbHdkWGJxOEhhSnVnS0dDU0lpb2s3aTZ1S005TXpMOS9RYWQ1b2pvWXVEaTN1YndnUUEyTm83WWNsemEvQ2Z0VzlybG9FVmljUjQ3SVczWVd2ZnRwdGxwVklKQURpMmR3dU83ZDJpS2I5OVF2bXdDVE5oWkd5TWdhTW10Nm5kTzhtNWtvNHYzM211VFhWUEhmZ0Rwdzc4MGF4ODdoTXZZZERvMXZlcTBDVTdKeGQrUHZmZjB5aWl0bUNZSUNJaTZpUyt2Ynl4ZmZlKzFpdTJVMXVIQWJWbDQ3cmIrUVQxZzM5b09GTGkxZnM1dVBibzJlSnlzYm8weU9vQXFIZlg3dDF2RUpKaVRpTWxQZ3J6Vjd3S0FOanlnM3ExcU1qRHV3Q285NDY0M2UwVHNBRmc5bVBQTlpzOGZaT1p1YVhXUGhPM2E1TExrUmh6Q2tLaEVIMEhqOVpaeDk2cCthYUxiWlY0TVFYVEo0M1grM3lpcm94aGdvaUlxSk00T3pwQzNpaEhYdjcxTnUyWjBWWXFsUXBuSS9aaTZQZ1pIZGFtTGlVRmVkajgvV2U0bHBrQ3NaRXhCQUlCY3E2azQvUFhWMkRPMHVjUkZEYWsxVFpxYTlRN2svc0c5OE9BRVJOUldwaVBsUGdvREJpaERqWTN3OFN0RTZ4dmQvc0ViQUI0YVBIS0ZzT0VsYTA5K2d3YTFXTC9kcXovR2dCZzYraUNHUXRYd01MS3R0WFAwVmE1ZWZsb2FsTEF5ZEdodzlvazZrb1lKb2lJaURxSlFDQkFjR0FBWWhNU095eE1WSmFWWU5OM255QTdLKzJlaFlucXlqSWMzckVSMGNmL2hFTFJCQmNQYnl4NjlrMElCQUpzL1BvajVHZGZ4czlmL0JVOWV2bGp3cXpGQ09nenNNVjVEZ1U1VndBQU5xME1pMnBwZGFxN25ZQmRtSitOVGQ5K0RDTWo0Mlpob3FsSmp0Mi9mb2N6RVhzZ0VBaFFVcENIajE5ZGh0SFQ1bUgwMUVlYXJleWtqN2dMaVFnTzlPL1FlUjlFWFFuREJCRVJVU2NLN3h1SzQ2ZE9ZK2JVU1hxMzBWQXZBNkRlZE83ek4xZEFWbHVESVdPblFhVlNkVlEzQVFBNWx5L2h6SkU5aUk4NmppWjVJNHhOSkJqLzBFS01tVDRQWWlOakFNQUw3LzBiSi8vY2pvamRtNUdkZFFuL1dhdWVQeEUrZkR6Q2hvMkRnN083VnB0WE1pNENBTnc4ZlRxMHI3ZVQxVlFEQUw1NDZ4a29tdVFZTmVVUnpUR1ZTb1hrMkVqczM3SU94UVc1TUpGSXNmVEZ2NksydWdwN052K0FnOXYvaTZpait6QjEvaE1JR3pxMlhVSGcyTWxJakJ3NnFOMmZoNmlyWXBnZ0lpTHFSR0Y5UXZERGYzOUZTV2taN08zMEcwNXpjN2ZvZWxrZHJPMGM4Tmp6YjhFM0tFeHp2UGg2cmw3eklRQ2d0Q2dmaWVkT0lTSHFCUEt1WlFKUUwrTTZhTXhVVEpxOUJKWTJkbHIxeFdJampKMnhBQU5IVGNiUlBiOGgrdmlmS0NzcHhPR2RHM0Y0NTBiWU9ickNMemdNNGNQR3dkTTNFQmVpVDhERnd4c1dWamJOcnQwa2J3U0FkdjhXUCtuOGFkUlVWd0lBTEt4c01ILzVLL0FKN0l2S3NoTEVSeDFEOUxFL1VWeWczaDI3Unk5L3pGL3hHcHhjZXdBQUF2c054cEZkbTNEaXoyM1kvTjBuT0J1eEI3T1dQQXQzYjkrNzdrZHhhU2t1WldiaXBXZmFOc0dkNkg3RU1FRkVSTlNKakl5TU1HUkFPQTRkUFk2RmMrZTBmb0lPcFlYNUFOUTN2bzgrdFFwU00rMDlHaVJTVXdUMkc5eHFPN2V2L0pSOFBoSy9mUG1lNXIzVTFCeUR4MHpGaU1sellHbDk1K0JqYm1tTm1ZdWV4c1RaU3hCMWZEK2lqdTFIU1VFZVNvdnlFUjlWaVpHVDV5RG01Q0ZVbEJaajVPU0hOZWRObkwwRTliSTZITnorWCtSZHl3SUFXTnUxYjM2QmhaVXRoRUloK2d3YWhZZVh2b0RxeW5MODg1MW5rWGMxVS9QMHh0bk5FK05tUG9xK1E4Wm9oUmRqRXdtbXpuc2M0Y1BHWWR1NkwzRWxQUm4vZXZkNXJQcmtQN0IzZHJ1cmZoeUtPSTVCNFdFUWkzbTdSZDBYZjdxSmlJZzYyZGlSdy9IbGR6OWgvcHlISUdwaDB2Q2RqSisxQ0E3T2JzMXVoQUZBWW1vR0IyZDNMRno1ZXF2dHBDUkVReUkxMDd3UDdqOE1RV0ZEMFZCZmk0R2pwaUIwd0hETmNLYTJrcGlhWWZUVXVSZzlkUzZ5czlJUUd4a0IvNUQrY0hCeFIwVlpNYng4QXpGazdEUk5mYUZJaEt6VVJGelB1UXlSV0l6ZWZRY2hmRmo3Vmo3eThnM0UvNzMvbFdZb2xjVFVETFlPemlnckxrUncrQkNFRDUrQVhnR2hkMnpEeWMwVHo3eTFWdjJrcGJqZ3JvTkVrMEtCSFh2MjRjV1ZmQ3BCM1pzZ0x5K3ZZd2RZRWhFUlVhdisvbzkvWS9LRWNaald4WllNVmFsVVhYcXlzRktoQUFRQ0NJWEN1enF2U2Q0SW9VaDgxK2ZwYTkvQnd6aDQ1Q2hlZituNVRybmVyYmJ0Mm90dHUvYml0M1hmZGZxMXFYdHpjM05yOW85RDUveU5JaUlpSWkyelowekJ4dCszYVRaeDZ5cTZjcEFBMUU4eTlBa0VZaVBqVGdzU1NxVVNHMy9manRuVHAzYks5WWdNaVdHQ2lJaklBQUo4ZmVCZ1o0dXRPM2NidWl2VXdiYnUyQTBITzF2NCsvWXlkRmVJN2ptR0NTSWlJZ05adW5BK05temVpcExTTWtOM2hUcElTV2twTnZ5MkZVc1hMVEIwVjRnNkJjTUVFUkdSZ1RnNU9tRENtSkg0NG11T2JlOHV2dmo2ZTB3Y093cE9EdmFHN2dwUnAyQ1lJQ0lpTXFEWjA2Y2dOeThmTy9idU4zUlhxSjEyN05tSDNMeDh6Sm8yMmRCZEllbzBEQk5FUkVRR0pCYUw4ZUl6Sy9EeitrM0l5THBzNk82UW5qS3lMdVBuRFp2eDRqTXJ1SzhFUFZBWUpvaUlpQXpNeWNFZXl4WXZ3SnZ2ZllqaWtsSkRkNGZ1VW5GSktkNTQ5MjlZdG5nQmh6Y1pRRTFsT2RLVFlqcXNQWGxqQTlJU29qcXN2ZTZPMFptSWlLZ0xHTlEvRENXbFpYamx6WGZ3OWRwUFlHRmgzdnBKWkhEVjFUVjQrYzEzTUduY2FBenFIMmJvN2hoYzhmVWN5R3FxT3FTdEhyNUJVYTBZOHdBQURETkpSRUZVcmRaUktKcXc1YnVQVUZsV2pFbHpuMFJRLytIdHZ1NnAvYjhqNFd3RWpJeE4wQ3V3WC9NS0toWFF4WmRRN2t3TUUwUkVSRjNFdEVualVWNVppVmZXL0JWclAzeVBnYUtMcTY2dXdTdHIvb3JRd042WU5yRnJiVDVvS0pFSHR1Rnkyb1VPYWV2bFQzNXB0WTVJSk1ha2VVOWk2L2NmSS9yb2J2Z0doOE5ZSW0zek5hS083RUptU2h3V3YvQ2VwbXpBNkdsSWlqbUJrL3Uzd0RzZ0ZFTGgvM2FwcnlvdndmcC92bzErUThkajJLU0g3K3J6ZEZjTUUwUkVSRjNJd3JsenNIbnJEanp6eW1yODQ2UDM0V0J2WitndWtRN0ZKYVY0K2MxM0VCcllHNC9PblczbzduUVpvMmN1eEpBSnMxbzhYbHRkaWNQYmY0YXN0Z2FUNXkrSGpiMVRxMjBlMnJZT3lURW5XNjFYVVZxRXIvNjZzc1hqZ2VIRE1YbmVrMXBsVlJVbEtNcTdoc3F5WWxqWk9nQUFMS3h0RVRKZ0ZCTE9SdURpK2RNSUdUaEtVNytrSUJlTjlUS0l4VWF0OXVkQndUQkJSRVRVaFFnRkFpeWFOd2ZXaDQ1ZzVVdXY0ZS92dmdYZlhqME4zUzI2UlViV1pieng3dDh3ZWR3WVRKMDR6dERkNlZLczdWb09COFg1MllqWXVSNTFOVldZUEg4RkF2b092cXUydzBmcXYwcFc3TWtET3NzOWZZT1JISE1LbDFNVDBHL1lCRTM1Z05IVGtIanVPS0lpZGlNb2ZEaUVJdlhUaWZ4cm1RQUFGeTlmdmZ2UzNUQk1FQkVSZFVIVEpvNkh2YTB0WG43amJUeStaQ0ZtejVobTZDNFJnRDkyNzhQUHYyN0c0NHNYY0k1RVc2bFVpSXM4ak5NSHRrRW9Fa0dsVWlFcVloZU1qRTJRRUhrWXc2Zk1oYk5INjRGNTFEVDlOd0pzS1V4NCs0ZENKQllqSXpsV0sweFlXTnVpZDc4aEtDc3VRRjF0TmN3dHJRRUFPVm1wRUJzWnc4MlRZZUltaGdraUlxSXVhbEQvTUhqMThNQS92LzBSNStNdjRLVm5uNEs5SFljOUdVSkphU20rK1BwNzVPYmw0LzAxcTdocVV4dFZsaFhqOExaMXlNNUtoWU9MQjJZc2VRN3JQbDBOQUJBS2hTZ3ZMY1Ntcjk2SFg4Z0FqSmc2VHpQVTZGWlNNd3RZMnJUdjU5N1UzQkltT3VaU0dFdWs4UElMUlZacVBLcktTMkJwODcvL3JtTWZXZ0lqWXhQTis1cktjbHpQdVl4ZXZmdEJ4T1YvTmZpZElDSWk2c0tjSEIzd3dacFYyTG52QUpZKy9RS1dMSmlMdWJOblFpams2dTZkUWFsVVl1dU8zZGp3MjFaTUhEc0tUeTFkekgwazJxQ3hYb2JvbzNzUUYza0lDb1VDL1laTndJZ3BjeUUyTXRiVTZkbTdMM3I0QkNMNjJGNmNQNzRmV1NueENCcytFWVBIejRTUnNVUlRiOFNVdVJneFpXNjcrdlAwMi85cThWaFEvK0hJU29uRGhhaGpXdGU1TlVnQXdNWFkwNEJLaFlDK2c5clZsKzZHZnh1SWlJaTZPTEZZakVjZW1vNFJRd2JobDAxYnNHdi9BU3lhOXpBbWpSOExzVWpVZWdOMDE1b1VDaHc4Y2hRYmY5OE9CenRiZlBEV2FqNk5hSU9HZWhrdW5JMUE3S21Ea05WV3c5YkJCUk1lWGdZM2J6K2Q5Y1ZHeGhnMmNRNEMrdzNGa1Q5K1FjeUovVWhOT0l2Uk14YkNMMlFBc2pNdVl0dFBuM1ZZL3g1OTltMjQ5T2lsVmRhemR4OVkydGdoTWZvWUJvMmRBV01UU2JQekZJb21KRVlmZzZtNUpYeUN3enVzUDkwQnd3UVJFZEY5d3NuUkFhdGZmQTVwR1puWXVmZFAvTEx4Tjh5YVBoVVR4NDJHQTRjL2RZamkwbEljaWppT0hYdjJ3YzNGR2NzZld3Ui8zMTZ0bjBqSXU1S09IYjk4Z2NaNkdVeWtwaGcxL1ZIMEd6cGVNM241VG13Y25ERjN4V29rUmgvSHlmMWJzUGZYcnhFK1lqTDZEQm1EQWFOYm55OFVjM3dmSktabUNCazQrbzcxekMxdG1wVUpoU0tFajVpTVk3czM0dnlKL1JnNmNVNnpPa25uVHFDNm9neERKOHlHU01UYjUxdnh1MEZFUkhTZkNmRDF3ZXN2UFkvTFY2OGg0c1JwYlB4OUcveDlmREJtNURDRTlRbUZ1NXVyb2J0NFg4bk55MGZjaFVRY094bUpTNW1aR0JRZWhoZFhMa2RQTDA5RGQrMis0dXJwQTFkUEg3ajA2SVd3NFpOMHpsRUFBSkZZckh0cFZZRUFvWVBId05NdkdCRTcxeU5rNEVoWTJ6bHBEVDBxekxzS1MyczdTTTBzdEU2Tk9iNFBVak1MdllkRGhRNGFnL01uRCtEOHlRTUk2ajlDYSs2R3JMWWFadzd0Z01UVUhHSERKK3JWZm5jbXlNdkxVeG02RTBSRVJLUS91VnlPdUF0SmlMMlFpT1NVU3hDTFJRZ05Da1FQRDNmMGNIZUR1NXNyTEMwc1lDcVZRbW9xaGRFRE51WmYzdFFFV1owTWRUSVpxcXFya1p1WGoremNQR1RuNUNMeFlncWFtaFFJRHZSSGVKOVFoUFVKZ1pIUi9iMkh3TFpkZTdGdDExNzh0dTQ3Zy9VaE5mNHNHbVMxZXAzYmQ2anVEUUJWU2lXK1hMTWNIcjBDOFBDVHIya2QrOGZxcGJCeGNNYXlWei9XNjVvQWtKNTREbnMzZm9NZVBvRjQrTW5YSUxpeHkvWGVqVjhqUFRFR0V4NWVwclhueElQSXpjMnQyZGJmRDlhL0prUkVSTjJRa1pFUkJ2VVB3NkQrWVZDcFZDZ3NLa1o2MW1WY0x5akV4ZFEwRkJRV29hNU9CbGw5UFdUMU1pZ1VTa04zdVZPSlJFSklKVkpJSlJLWW1rcmg3T1FJVjJjbitQbjB4UFJKNCtIazZLQzVjYVNPRVJXeEMrWEZCWHFkMjFLWXFDZ3RnbEtwZ0wyTGg4N2pzdG9hUkI3Y3J2T1lRQ2pFMEFsMzNselFMM1FnZkM1RUl6TTVGbEZIZG1ISWhGbUlqenlDOU1RWTlQQU5Rc2lBa1hmM1FSNFFEQk5FUkVUZGlFQWdnTE9USTV5ZEhBM2RGU0k4LzBIYm40NzgrdVc3S0M5cE9ZRGMzRERPbzJlQXp1UDFkVFdJUHJwSDU3RzJoQWtBbVBqSTR5ak96OGJaSXp0UlcxMkpwSmdUTUxleXdkUUZUd0VNbkRveFRCQVJFUkhSUFhIckVxK3RhdVZlUFNzMUhnQ2F6WmU0cWIzRG5BQkFJalhEbk1kZndhYXYza05pOURHSXhHTE1Ydll5VE0wdDI5VnVkOFpGcW9tSWlJaW9TNnVycWNLVjFBc0FnRlA3ZjRkS2RXK20vRFkxeVpGNDdqZ2FHdW9CQUlxbXBodFBLU3J1eWZXNkE0WUpJaUlpSXVyU29vL3Voa0xSaEw1RHhpSDN5aVVjMi9VcjBKR0JRcVZDUnRKNXJQL0hHc1NlUEFCbmQyL01mL3BOdUhqNklETTVGajkvOWpyT0h0NkorcnFhanJ0bU44RmhUa1JFUkVSMFQxU1VGcmE1cmxLaDBGbCsvVm9tRXM0ZWhYdlBBSXlkdFFRcUFBbG5JMUJlV29pUlUrYkJ3YldIM3YyVE56Ymcwb1ZveEowK2hKS0NYQmdaU3pCeTZueUVqNWdFZ1ZDSUJVKy9pYmpJd3poN1pDZk9IdG1KbUJQNzRSY3lBTDNEaHNLalZ3Q0VRbTRheVRCQlJFUkVSUGZFdWs5WHQrdjhpdEpDN043d0ZRUUNBY1krdEJnQU1PNmh4VEN6c0VKVXhDNXMrUElkV051cEZ4dW9xNjdFb1czL3VYR0RyNTZBb1ZJcG9WUXFvVlFvb0ZESTRlMGZpb0IrUTVDZG1ZTDB4SFBJU0RxUHhvWjZpSTJNRVRaOElnYU9tYTQxUDBJZ0ZDSjh4Q1FFaFEvRCtaTUhjT0ZzQkZMaUlwRVNGd2tUcVNrOGZZSVFQR0FrdlB4RDJ2VTU3MmNNRTBSRVJFUjBUOHhhK21LYjYwYnNXSS9xeWpLdHNyVDRLTlJXVjJETXpFV3dkM1pYRndvRUdEeHVKZ0xEaGlMcDNBbmtaS1dpU2Q2SXhzWUdwTWFmaFVLaGFIRUlWTjhoNDVDWkhJdDltNzRGQUZoWTIyTEFxS2tJSFR5bXhZbmRBQ0F4TmNmd3lZOWcwTmpwU0lrN2crUnpKMUdZZHhYWldha1lPVzErbXo5amQ4UXdRVVJFUkVRZHl0M2JIMVkyRHVqWnUyK2J6N21XY1JFMVZlVmFaUU5HVDRPUmlRVDloazFvVnQvU3hoN0RKajJzdXpHVkNrcVZFcmlaS1FTQVFDRFU3Q2RTVlZFS2UyZDNlUGtHUXlCcyt4UmlJMk1KK2d3ZWl6NkR4NktzS0I5TlRYSlkydGkzK2Z6dWlEdGdFeEVSRVhValhXRUhiT3FlZE8yQXpkV2NpSWlJaUloSUx3d1RSRVJFUkVTa0Y0WUpJaUlpSWlMU0M4TUVFUkVSRVJIcGhhczVFUkVSRVhWREN4NS8ydEJkb0R2b0xoUGtHU2FJaUlpSXVwSEFBRDg4Z3VtRzdnWTlJTGcwTEJFUkVSRVJ0WXBMd3hJUkVSRVJVWWRobUNBaUlpSWlJcjB3VEJBUkVSRVJrVjRZSm9pSWlJaUlTQzhNRTBSRVJFUkVwQmVHQ1NJaUlpSWkwZ3ZEQkJFUkVSRVI2WVZoZ29pSWlJaUk5TUl3UVVSRVJFUkVlbUdZSUNJaUlpSWl2VEJNRUJFUkVSR1JYaGdtaUlpSWlJaElMd3dUUkVSRVJFU2tGNFlKSWlJaUlpTFNDOE1FRVJFUkVSSHBoV0dDaUlpSWlJajB3akJCUkVSRVJFUjZZWmdnSWlJaUlpSzlNRXdRRVJFUkVaRmVHQ2FJaUlpSWlFZ3ZEQk5FUkVSRVJLUVhoZ2tpSWlJaUl0SUx3d1FSRVJFUkVlbUZZWUtJaUlpSWlQVENNRUZFUkVSRVJIcGhtQ0FpSWlJaUlyMHdUQkFSRVJFUmtWNFlKb2lJaUlpSVNDOE1FMFJFUkVSRXBCZUdDU0lpSWlJaTBndkRCQkVSRVJFUjZZVmhnb2lJaUlpSTlNSXdRVVJFUkVSRWVtR1lJQ0lpSWlJaXZUQk1FQkVSRVJHUlhoZ21pSWlJaUloSUx3d1RSRVJFUkVTa0Y0WUpJaUlpSWlMU0M4TUVFUkVSRVJIcGhXR0NpSWlJaUlqMHdqQkJSRVJFUkVSNllaZ2dJaUlpSWlLOU1Fd1FFUkVSRVpGZUdDYUlpSWlJaUVndkRCTkVSRVJFUktRWGhna2lJaUlpSWlJaUlpSWlJaUlpSWlJaUlpSWlJaUlpSXVxTy9oOFc4MmRVZGNVWEtRQUFBQUJKUlU1RXJrSmdnZz09IiwKICAgIlR5cGUiIDogIm1pbmQiLAogICAiVmVyc2lvbiIgOiAiNyIKfQo="/>
    </extobj>
  </extobjs>
</s:customData>
</file>

<file path=customXml/itemProps34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2548</Words>
  <Application>WPS 演示</Application>
  <PresentationFormat>宽屏</PresentationFormat>
  <Paragraphs>357</Paragraphs>
  <Slides>29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8" baseType="lpstr">
      <vt:lpstr>Arial</vt:lpstr>
      <vt:lpstr>宋体</vt:lpstr>
      <vt:lpstr>Wingdings</vt:lpstr>
      <vt:lpstr>黑体</vt:lpstr>
      <vt:lpstr>华文新魏</vt:lpstr>
      <vt:lpstr>Calibri</vt:lpstr>
      <vt:lpstr>微软雅黑</vt:lpstr>
      <vt:lpstr>华文宋体</vt:lpstr>
      <vt:lpstr>Arial Unicode MS</vt:lpstr>
      <vt:lpstr>Meiryo</vt:lpstr>
      <vt:lpstr>Yu Gothic UI</vt:lpstr>
      <vt:lpstr>新宋体</vt:lpstr>
      <vt:lpstr>易往吴前</vt:lpstr>
      <vt:lpstr>ClassInFont</vt:lpstr>
      <vt:lpstr>微软雅黑 Light</vt:lpstr>
      <vt:lpstr>Sylfaen</vt:lpstr>
      <vt:lpstr>Symbol</vt:lpstr>
      <vt:lpstr>Sitka Text</vt:lpstr>
      <vt:lpstr>Segoe Script</vt:lpstr>
      <vt:lpstr>Microsoft Tai Le</vt:lpstr>
      <vt:lpstr>Mongolian Baiti</vt:lpstr>
      <vt:lpstr>Microsoft Sans Serif</vt:lpstr>
      <vt:lpstr>未来熒黑Normal</vt:lpstr>
      <vt:lpstr>sans-serif</vt:lpstr>
      <vt:lpstr>Segoe Print</vt:lpstr>
      <vt:lpstr>仿宋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吴明哗</cp:lastModifiedBy>
  <cp:revision>51</cp:revision>
  <dcterms:created xsi:type="dcterms:W3CDTF">2018-03-01T02:03:00Z</dcterms:created>
  <dcterms:modified xsi:type="dcterms:W3CDTF">2020-10-21T23:44:17Z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