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8" r:id="rId6"/>
    <p:sldId id="279" r:id="rId7"/>
    <p:sldId id="280" r:id="rId8"/>
    <p:sldId id="285" r:id="rId9"/>
    <p:sldId id="284" r:id="rId10"/>
    <p:sldId id="281" r:id="rId11"/>
    <p:sldId id="282" r:id="rId12"/>
    <p:sldId id="260" r:id="rId13"/>
    <p:sldId id="261" r:id="rId14"/>
    <p:sldId id="286" r:id="rId15"/>
    <p:sldId id="287" r:id="rId16"/>
    <p:sldId id="262" r:id="rId17"/>
    <p:sldId id="288" r:id="rId18"/>
    <p:sldId id="289" r:id="rId19"/>
    <p:sldId id="263" r:id="rId20"/>
    <p:sldId id="264" r:id="rId21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48898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7439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2762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6794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056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6193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0973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3185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2786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3774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986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319E6-6B09-784F-8E0A-B58553D881DB}" type="datetimeFigureOut">
              <a:rPr kumimoji="1" lang="zh-CN" altLang="en-US" smtClean="0"/>
              <a:t>18/3/29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7C0B6-CE00-624D-BA31-9DE2202995B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47464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1175" y="2130425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“了”的隐现条件与语义功能分析 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kumimoji="1" lang="zh-CN" altLang="en-US" dirty="0" smtClean="0"/>
              <a:t>报告人：夏雪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47960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zh-CN" dirty="0"/>
              <a:t>结果型动词是最倾向用“了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”的动词类</a:t>
            </a:r>
            <a:r>
              <a:rPr lang="zh-CN" altLang="zh-CN" dirty="0" smtClean="0"/>
              <a:t>。</a:t>
            </a:r>
            <a:r>
              <a:rPr lang="zh-CN" altLang="zh-CN" dirty="0"/>
              <a:t>不过，非自主的结果型动词在将来情态句</a:t>
            </a:r>
            <a:r>
              <a:rPr lang="zh-CN" altLang="zh-CN" dirty="0" smtClean="0"/>
              <a:t>里有些受限，</a:t>
            </a:r>
            <a:r>
              <a:rPr lang="zh-CN" altLang="zh-CN" dirty="0"/>
              <a:t>制取义动词在定语小句用“了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</a:t>
            </a:r>
            <a:r>
              <a:rPr lang="zh-CN" altLang="zh-CN" dirty="0" smtClean="0"/>
              <a:t>限于带宾语时，</a:t>
            </a:r>
            <a:r>
              <a:rPr lang="zh-CN" altLang="zh-CN" dirty="0"/>
              <a:t>可见，这类动词内部用“了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”的倾向性存在一定差异。</a:t>
            </a:r>
          </a:p>
          <a:p>
            <a:endParaRPr lang="en-US" altLang="zh-CN" dirty="0" smtClean="0"/>
          </a:p>
          <a:p>
            <a:r>
              <a:rPr lang="zh-CN" altLang="zh-CN" dirty="0" smtClean="0"/>
              <a:t>有持续段</a:t>
            </a:r>
            <a:r>
              <a:rPr lang="zh-CN" altLang="zh-CN" dirty="0"/>
              <a:t>（即完成、活动情状）的结果型动词拒绝“了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”的隐去，它们可以不用“了</a:t>
            </a:r>
            <a:r>
              <a:rPr lang="en-US" altLang="zh-CN" baseline="-25000" dirty="0"/>
              <a:t>1</a:t>
            </a:r>
            <a:r>
              <a:rPr lang="zh-CN" altLang="zh-CN" dirty="0" smtClean="0"/>
              <a:t>”，</a:t>
            </a:r>
            <a:r>
              <a:rPr lang="zh-CN" altLang="zh-CN" dirty="0"/>
              <a:t>但去掉“了</a:t>
            </a:r>
            <a:r>
              <a:rPr lang="en-US" altLang="zh-CN" baseline="-25000" dirty="0"/>
              <a:t>1</a:t>
            </a:r>
            <a:r>
              <a:rPr lang="zh-CN" altLang="zh-CN" dirty="0"/>
              <a:t>”必改变句子的词汇义，因为结果型动词的“了</a:t>
            </a:r>
            <a:r>
              <a:rPr lang="en-US" altLang="zh-CN" baseline="-25000" dirty="0"/>
              <a:t>1</a:t>
            </a:r>
            <a:r>
              <a:rPr lang="zh-CN" altLang="zh-CN" dirty="0"/>
              <a:t>”有结果达成义。</a:t>
            </a:r>
            <a:r>
              <a:rPr lang="zh-CN" altLang="zh-CN" dirty="0" smtClean="0">
                <a:effectLst/>
              </a:rPr>
              <a:t> </a:t>
            </a:r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482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4649"/>
          </a:xfrm>
        </p:spPr>
        <p:txBody>
          <a:bodyPr>
            <a:normAutofit fontScale="62500" lnSpcReduction="20000"/>
          </a:bodyPr>
          <a:lstStyle/>
          <a:p>
            <a:r>
              <a:rPr lang="zh-CN" altLang="zh-CN" dirty="0"/>
              <a:t>在所有能搭配“了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”的动词中，最排斥用“了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”的是状态型动词、终止型动词及位移型动词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状态型动词</a:t>
            </a:r>
            <a:r>
              <a:rPr lang="zh-CN" altLang="zh-CN" dirty="0"/>
              <a:t>是“有、知道、认识、同意”一类的静态动词，不包括“等于、希望</a:t>
            </a:r>
            <a:r>
              <a:rPr lang="en-US" altLang="zh-CN" dirty="0"/>
              <a:t>”</a:t>
            </a:r>
            <a:r>
              <a:rPr lang="zh-CN" altLang="zh-CN" dirty="0"/>
              <a:t>等不能搭配“了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”的静态动词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终止型动词</a:t>
            </a:r>
            <a:r>
              <a:rPr lang="zh-CN" altLang="zh-CN" dirty="0"/>
              <a:t>是“到、成”一类的达成动词，不包括“死、塌</a:t>
            </a:r>
            <a:r>
              <a:rPr lang="en-US" altLang="zh-CN" dirty="0"/>
              <a:t>”</a:t>
            </a:r>
            <a:r>
              <a:rPr lang="zh-CN" altLang="zh-CN" dirty="0"/>
              <a:t>等达成情状的结果型动词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位移型动词</a:t>
            </a:r>
            <a:r>
              <a:rPr lang="zh-CN" altLang="zh-CN" dirty="0"/>
              <a:t>只有</a:t>
            </a:r>
            <a:r>
              <a:rPr lang="en-US" altLang="zh-CN" dirty="0"/>
              <a:t>“</a:t>
            </a:r>
            <a:r>
              <a:rPr lang="zh-CN" altLang="zh-CN" dirty="0"/>
              <a:t>去、来、回、上</a:t>
            </a:r>
            <a:r>
              <a:rPr lang="zh-CN" altLang="zh-CN" baseline="-25000" dirty="0"/>
              <a:t>城里</a:t>
            </a:r>
            <a:r>
              <a:rPr lang="zh-CN" altLang="zh-CN" dirty="0"/>
              <a:t>、下</a:t>
            </a:r>
            <a:r>
              <a:rPr lang="zh-CN" altLang="zh-CN" baseline="-25000" dirty="0"/>
              <a:t>南洋</a:t>
            </a:r>
            <a:r>
              <a:rPr lang="zh-CN" altLang="zh-CN" dirty="0"/>
              <a:t>、进、出</a:t>
            </a:r>
            <a:r>
              <a:rPr lang="en-US" altLang="zh-CN" dirty="0"/>
              <a:t>”</a:t>
            </a:r>
            <a:r>
              <a:rPr lang="zh-CN" altLang="zh-CN" dirty="0"/>
              <a:t>，不包括“上去、出来”等复合趋向动词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这三类动词均易允准</a:t>
            </a:r>
            <a:r>
              <a:rPr lang="zh-CN" altLang="zh-CN" dirty="0"/>
              <a:t>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”的隐去，即使从属谓语里也是如</a:t>
            </a:r>
            <a:r>
              <a:rPr lang="zh-CN" altLang="zh-CN" dirty="0" smtClean="0"/>
              <a:t>此，</a:t>
            </a:r>
            <a:r>
              <a:rPr lang="zh-CN" altLang="zh-CN" dirty="0"/>
              <a:t>它们的语义共同点是动作绝不会改变客体的状态，表现为拒绝用结果补语（“</a:t>
            </a:r>
            <a:r>
              <a:rPr lang="en-US" altLang="zh-CN" dirty="0"/>
              <a:t>*</a:t>
            </a:r>
            <a:r>
              <a:rPr lang="zh-CN" altLang="zh-CN" dirty="0"/>
              <a:t>有成、</a:t>
            </a:r>
            <a:r>
              <a:rPr lang="en-US" altLang="zh-CN" dirty="0"/>
              <a:t>*</a:t>
            </a:r>
            <a:r>
              <a:rPr lang="zh-CN" altLang="zh-CN" dirty="0"/>
              <a:t>到成、</a:t>
            </a:r>
            <a:r>
              <a:rPr lang="en-US" altLang="zh-CN" dirty="0"/>
              <a:t>*</a:t>
            </a:r>
            <a:r>
              <a:rPr lang="zh-CN" altLang="zh-CN" dirty="0"/>
              <a:t>去到”）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>
                <a:effectLst/>
              </a:rPr>
              <a:t> </a:t>
            </a:r>
            <a:endParaRPr lang="en-US" altLang="zh-CN" dirty="0" smtClean="0">
              <a:effectLst/>
            </a:endParaRPr>
          </a:p>
          <a:p>
            <a:pPr lvl="0"/>
            <a:r>
              <a:rPr lang="zh-CN" altLang="en-US" dirty="0" smtClean="0"/>
              <a:t>例：</a:t>
            </a:r>
            <a:r>
              <a:rPr lang="zh-CN" altLang="zh-CN" dirty="0" smtClean="0"/>
              <a:t>状态型</a:t>
            </a:r>
            <a:r>
              <a:rPr lang="zh-CN" altLang="zh-CN" dirty="0"/>
              <a:t>、终止型、位移型动词允准“了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”的隐去：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状态型动词</a:t>
            </a:r>
            <a:r>
              <a:rPr lang="en-US" altLang="zh-CN" dirty="0"/>
              <a:t>] </a:t>
            </a:r>
            <a:r>
              <a:rPr lang="zh-CN" altLang="zh-CN" dirty="0"/>
              <a:t>他已经有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女朋友了。</a:t>
            </a:r>
            <a:r>
              <a:rPr lang="en-US" altLang="zh-CN" dirty="0"/>
              <a:t>/ </a:t>
            </a:r>
            <a:r>
              <a:rPr lang="zh-CN" altLang="zh-CN" dirty="0"/>
              <a:t>他有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女朋友以后就不理我了。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终止型动词</a:t>
            </a:r>
            <a:r>
              <a:rPr lang="en-US" altLang="zh-CN" dirty="0"/>
              <a:t>] </a:t>
            </a:r>
            <a:r>
              <a:rPr lang="zh-CN" altLang="zh-CN" dirty="0"/>
              <a:t>他已经到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北京了。</a:t>
            </a:r>
            <a:r>
              <a:rPr lang="en-US" altLang="zh-CN" dirty="0"/>
              <a:t>/ </a:t>
            </a:r>
            <a:r>
              <a:rPr lang="zh-CN" altLang="zh-CN" dirty="0"/>
              <a:t>他到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北京以后就不理我了。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位移型动词</a:t>
            </a:r>
            <a:r>
              <a:rPr lang="en-US" altLang="zh-CN" dirty="0"/>
              <a:t>] </a:t>
            </a:r>
            <a:r>
              <a:rPr lang="zh-CN" altLang="zh-CN" dirty="0"/>
              <a:t>他已经去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北京了。</a:t>
            </a:r>
            <a:r>
              <a:rPr lang="en-US" altLang="zh-CN" dirty="0"/>
              <a:t>/ </a:t>
            </a:r>
            <a:r>
              <a:rPr lang="zh-CN" altLang="zh-CN" dirty="0"/>
              <a:t>他去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北京以后就不理我了。</a:t>
            </a:r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482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9287"/>
          </a:xfrm>
        </p:spPr>
        <p:txBody>
          <a:bodyPr>
            <a:normAutofit fontScale="55000" lnSpcReduction="20000"/>
          </a:bodyPr>
          <a:lstStyle/>
          <a:p>
            <a:r>
              <a:rPr lang="zh-CN" altLang="zh-CN" dirty="0" smtClean="0"/>
              <a:t>能搭配</a:t>
            </a:r>
            <a:r>
              <a:rPr lang="zh-CN" altLang="zh-CN" dirty="0"/>
              <a:t>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”的其他动词都是有持续段的动态动词，它们用“了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”的倾向性居中，表现为其“了</a:t>
            </a:r>
            <a:r>
              <a:rPr lang="en-US" altLang="zh-CN" baseline="-25000" dirty="0"/>
              <a:t>1</a:t>
            </a:r>
            <a:r>
              <a:rPr lang="zh-CN" altLang="zh-CN" dirty="0"/>
              <a:t>”虽无关句子的词汇义，</a:t>
            </a:r>
            <a:r>
              <a:rPr lang="zh-CN" altLang="zh-CN" dirty="0" smtClean="0"/>
              <a:t>却排斥自由隐去，</a:t>
            </a:r>
            <a:r>
              <a:rPr lang="zh-CN" altLang="zh-CN" dirty="0"/>
              <a:t>因为它总会改变句子的语法义（即停止义或相对实现性）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zh-CN" altLang="zh-CN" dirty="0"/>
          </a:p>
          <a:p>
            <a:pPr lvl="0"/>
            <a:r>
              <a:rPr lang="zh-CN" altLang="en-US" dirty="0" smtClean="0"/>
              <a:t>例：</a:t>
            </a:r>
            <a:r>
              <a:rPr lang="zh-CN" altLang="zh-CN" dirty="0" smtClean="0"/>
              <a:t>其他动词</a:t>
            </a:r>
            <a:r>
              <a:rPr lang="zh-CN" altLang="zh-CN" dirty="0"/>
              <a:t>排斥“了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”的隐去：</a:t>
            </a:r>
          </a:p>
          <a:p>
            <a:pPr lvl="0"/>
            <a:r>
              <a:rPr lang="zh-CN" altLang="zh-CN" dirty="0"/>
              <a:t>他已经打</a:t>
            </a:r>
            <a:r>
              <a:rPr lang="en-US" altLang="zh-CN" dirty="0"/>
              <a:t>*(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老王了，但老王没受伤。</a:t>
            </a:r>
          </a:p>
          <a:p>
            <a:pPr lvl="0"/>
            <a:r>
              <a:rPr lang="zh-CN" altLang="zh-CN" dirty="0"/>
              <a:t>他已经看</a:t>
            </a:r>
            <a:r>
              <a:rPr lang="en-US" altLang="zh-CN" dirty="0"/>
              <a:t>*(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那本书了，但没看完。</a:t>
            </a:r>
          </a:p>
          <a:p>
            <a:pPr lvl="0"/>
            <a:r>
              <a:rPr lang="zh-CN" altLang="zh-CN" dirty="0"/>
              <a:t>他已经穿</a:t>
            </a:r>
            <a:r>
              <a:rPr lang="en-US" altLang="zh-CN" dirty="0"/>
              <a:t>*(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那件衬衫了，但衬衫不脏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0"/>
            <a:endParaRPr lang="zh-CN" altLang="zh-CN" dirty="0"/>
          </a:p>
          <a:p>
            <a:r>
              <a:rPr lang="zh-CN" altLang="zh-CN" dirty="0"/>
              <a:t>这些动词彼此也有差异，如</a:t>
            </a:r>
            <a:r>
              <a:rPr lang="en-US" altLang="zh-CN" dirty="0"/>
              <a:t>“</a:t>
            </a:r>
            <a:r>
              <a:rPr lang="zh-CN" altLang="zh-CN" dirty="0"/>
              <a:t>打、看、穿</a:t>
            </a:r>
            <a:r>
              <a:rPr lang="en-US" altLang="zh-CN" dirty="0"/>
              <a:t>”</a:t>
            </a:r>
            <a:r>
              <a:rPr lang="zh-CN" altLang="zh-CN" dirty="0"/>
              <a:t>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”的能力依次降低。这集中体现在把字句里，“打”可自由用“了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</a:t>
            </a:r>
            <a:r>
              <a:rPr lang="en-US" altLang="zh-CN" dirty="0"/>
              <a:t>“</a:t>
            </a:r>
            <a:r>
              <a:rPr lang="zh-CN" altLang="zh-CN" dirty="0"/>
              <a:t>看</a:t>
            </a:r>
            <a:r>
              <a:rPr lang="en-US" altLang="zh-CN" dirty="0"/>
              <a:t>”</a:t>
            </a:r>
            <a:r>
              <a:rPr lang="zh-CN" altLang="zh-CN" dirty="0"/>
              <a:t>带上时量宾语才能用“了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”，“穿”绝不用“了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”（例 </a:t>
            </a:r>
            <a:r>
              <a:rPr lang="en-US" altLang="zh-CN" dirty="0"/>
              <a:t>(35)</a:t>
            </a:r>
            <a:r>
              <a:rPr lang="zh-CN" altLang="zh-CN" dirty="0"/>
              <a:t>）。这三个动词均非必然改变客体的状态，但对</a:t>
            </a:r>
            <a:r>
              <a:rPr lang="zh-CN" altLang="zh-CN" dirty="0" smtClean="0"/>
              <a:t>客体的影响有差异。</a:t>
            </a:r>
            <a:endParaRPr lang="zh-CN" altLang="zh-CN" dirty="0"/>
          </a:p>
          <a:p>
            <a:pPr lvl="0"/>
            <a:r>
              <a:rPr lang="zh-CN" altLang="en-US" dirty="0" smtClean="0"/>
              <a:t> </a:t>
            </a:r>
            <a:endParaRPr lang="en-US" altLang="zh-CN" dirty="0" smtClean="0"/>
          </a:p>
          <a:p>
            <a:pPr lvl="0"/>
            <a:r>
              <a:rPr lang="zh-CN" altLang="en-US" dirty="0" smtClean="0"/>
              <a:t>例：</a:t>
            </a:r>
            <a:r>
              <a:rPr lang="zh-CN" altLang="zh-CN" dirty="0" smtClean="0"/>
              <a:t>其他动词</a:t>
            </a:r>
            <a:r>
              <a:rPr lang="zh-CN" altLang="zh-CN" dirty="0"/>
              <a:t>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”的倾向性有差异：</a:t>
            </a:r>
          </a:p>
          <a:p>
            <a:pPr lvl="0"/>
            <a:r>
              <a:rPr lang="zh-CN" altLang="zh-CN" dirty="0"/>
              <a:t>他把老王打</a:t>
            </a:r>
            <a:r>
              <a:rPr lang="zh-CN" altLang="zh-CN" u="sng" dirty="0"/>
              <a:t>了</a:t>
            </a:r>
            <a:r>
              <a:rPr lang="zh-CN" altLang="zh-CN" dirty="0"/>
              <a:t>。</a:t>
            </a:r>
            <a:r>
              <a:rPr lang="en-US" altLang="zh-CN" dirty="0"/>
              <a:t>/ </a:t>
            </a:r>
            <a:r>
              <a:rPr lang="zh-CN" altLang="zh-CN" dirty="0"/>
              <a:t>他把老王打</a:t>
            </a:r>
            <a:r>
              <a:rPr lang="zh-CN" altLang="zh-CN" u="sng" dirty="0"/>
              <a:t>了</a:t>
            </a:r>
            <a:r>
              <a:rPr lang="zh-CN" altLang="zh-CN" dirty="0"/>
              <a:t>一顿。</a:t>
            </a:r>
          </a:p>
          <a:p>
            <a:pPr lvl="0"/>
            <a:r>
              <a:rPr lang="en-US" altLang="zh-CN" dirty="0"/>
              <a:t>*</a:t>
            </a:r>
            <a:r>
              <a:rPr lang="zh-CN" altLang="zh-CN" dirty="0"/>
              <a:t>他把那本书看</a:t>
            </a:r>
            <a:r>
              <a:rPr lang="zh-CN" altLang="zh-CN" u="sng" dirty="0"/>
              <a:t>了</a:t>
            </a:r>
            <a:r>
              <a:rPr lang="zh-CN" altLang="zh-CN" dirty="0"/>
              <a:t>。</a:t>
            </a:r>
            <a:r>
              <a:rPr lang="en-US" altLang="zh-CN" dirty="0"/>
              <a:t>/ </a:t>
            </a:r>
            <a:r>
              <a:rPr lang="zh-CN" altLang="zh-CN" dirty="0"/>
              <a:t>他把那本书看</a:t>
            </a:r>
            <a:r>
              <a:rPr lang="zh-CN" altLang="zh-CN" u="sng" dirty="0"/>
              <a:t>了</a:t>
            </a:r>
            <a:r>
              <a:rPr lang="zh-CN" altLang="zh-CN" dirty="0"/>
              <a:t>两遍。</a:t>
            </a:r>
          </a:p>
          <a:p>
            <a:pPr lvl="0"/>
            <a:r>
              <a:rPr lang="en-US" altLang="zh-CN" dirty="0"/>
              <a:t>*</a:t>
            </a:r>
            <a:r>
              <a:rPr lang="zh-CN" altLang="zh-CN" dirty="0"/>
              <a:t>他把那件衣服穿</a:t>
            </a:r>
            <a:r>
              <a:rPr lang="zh-CN" altLang="zh-CN" u="sng" dirty="0"/>
              <a:t>了</a:t>
            </a:r>
            <a:r>
              <a:rPr lang="zh-CN" altLang="zh-CN" dirty="0"/>
              <a:t>。</a:t>
            </a:r>
            <a:r>
              <a:rPr lang="en-US" altLang="zh-CN" dirty="0"/>
              <a:t>/ *</a:t>
            </a:r>
            <a:r>
              <a:rPr lang="zh-CN" altLang="zh-CN" dirty="0"/>
              <a:t>他把那件衣裳穿</a:t>
            </a:r>
            <a:r>
              <a:rPr lang="zh-CN" altLang="zh-CN" u="sng" dirty="0"/>
              <a:t>了</a:t>
            </a:r>
            <a:r>
              <a:rPr lang="zh-CN" altLang="zh-CN" dirty="0"/>
              <a:t>三次。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3769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9528"/>
          </a:xfrm>
        </p:spPr>
        <p:txBody>
          <a:bodyPr>
            <a:normAutofit fontScale="70000" lnSpcReduction="20000"/>
          </a:bodyPr>
          <a:lstStyle/>
          <a:p>
            <a:r>
              <a:rPr lang="zh-CN" altLang="zh-CN" dirty="0"/>
              <a:t>综上所述，我们依据 </a:t>
            </a:r>
            <a:r>
              <a:rPr lang="en-US" altLang="zh-CN" dirty="0"/>
              <a:t>(36) </a:t>
            </a:r>
            <a:r>
              <a:rPr lang="zh-CN" altLang="zh-CN" dirty="0"/>
              <a:t>来界定动词用“了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”的倾向性，它们形成大致这样的梯度等级：丢</a:t>
            </a:r>
            <a:r>
              <a:rPr lang="zh-CN" altLang="zh-CN" baseline="-25000" dirty="0"/>
              <a:t>弃</a:t>
            </a:r>
            <a:r>
              <a:rPr lang="en-US" altLang="zh-CN" dirty="0"/>
              <a:t>&gt;</a:t>
            </a:r>
            <a:r>
              <a:rPr lang="zh-CN" altLang="zh-CN" dirty="0"/>
              <a:t>丢</a:t>
            </a:r>
            <a:r>
              <a:rPr lang="zh-CN" altLang="zh-CN" baseline="-25000" dirty="0"/>
              <a:t>失</a:t>
            </a:r>
            <a:r>
              <a:rPr lang="en-US" altLang="zh-CN" dirty="0"/>
              <a:t>&gt;</a:t>
            </a:r>
            <a:r>
              <a:rPr lang="zh-CN" altLang="zh-CN" dirty="0"/>
              <a:t>杀</a:t>
            </a:r>
            <a:r>
              <a:rPr lang="en-US" altLang="zh-CN" dirty="0"/>
              <a:t>=</a:t>
            </a:r>
            <a:r>
              <a:rPr lang="zh-CN" altLang="zh-CN" dirty="0"/>
              <a:t>吃</a:t>
            </a:r>
            <a:r>
              <a:rPr lang="en-US" altLang="zh-CN" dirty="0"/>
              <a:t>&gt;</a:t>
            </a:r>
            <a:r>
              <a:rPr lang="zh-CN" altLang="zh-CN" dirty="0"/>
              <a:t>打</a:t>
            </a:r>
            <a:r>
              <a:rPr lang="en-US" altLang="zh-CN" dirty="0"/>
              <a:t>&gt;</a:t>
            </a:r>
            <a:r>
              <a:rPr lang="zh-CN" altLang="zh-CN" dirty="0"/>
              <a:t>看</a:t>
            </a:r>
            <a:r>
              <a:rPr lang="en-US" altLang="zh-CN" dirty="0"/>
              <a:t>&gt;</a:t>
            </a:r>
            <a:r>
              <a:rPr lang="zh-CN" altLang="zh-CN" dirty="0"/>
              <a:t>穿</a:t>
            </a:r>
            <a:r>
              <a:rPr lang="en-US" altLang="zh-CN" dirty="0"/>
              <a:t>&gt;</a:t>
            </a:r>
            <a:r>
              <a:rPr lang="zh-CN" altLang="zh-CN" dirty="0"/>
              <a:t>有</a:t>
            </a:r>
            <a:r>
              <a:rPr lang="en-US" altLang="zh-CN" dirty="0"/>
              <a:t>&gt;</a:t>
            </a:r>
            <a:r>
              <a:rPr lang="zh-CN" altLang="zh-CN" dirty="0"/>
              <a:t>到</a:t>
            </a:r>
            <a:r>
              <a:rPr lang="en-US" altLang="zh-CN" dirty="0"/>
              <a:t>&gt;</a:t>
            </a:r>
            <a:r>
              <a:rPr lang="zh-CN" altLang="zh-CN" dirty="0"/>
              <a:t>去。那么，</a:t>
            </a:r>
            <a:r>
              <a:rPr lang="zh-CN" altLang="zh-CN" u="sng" dirty="0"/>
              <a:t>动词允准“了</a:t>
            </a:r>
            <a:r>
              <a:rPr lang="en-US" altLang="zh-CN" u="sng" baseline="-25000" dirty="0"/>
              <a:t>1</a:t>
            </a:r>
            <a:r>
              <a:rPr lang="zh-CN" altLang="zh-CN" u="sng" dirty="0"/>
              <a:t>”隐去的梯度等级应该是相反的：丢</a:t>
            </a:r>
            <a:r>
              <a:rPr lang="zh-CN" altLang="zh-CN" u="sng" baseline="-25000" dirty="0"/>
              <a:t>弃</a:t>
            </a:r>
            <a:r>
              <a:rPr lang="en-US" altLang="zh-CN" u="sng" dirty="0"/>
              <a:t>&lt;</a:t>
            </a:r>
            <a:r>
              <a:rPr lang="zh-CN" altLang="zh-CN" u="sng" dirty="0"/>
              <a:t>丢</a:t>
            </a:r>
            <a:r>
              <a:rPr lang="zh-CN" altLang="zh-CN" u="sng" baseline="-25000" dirty="0"/>
              <a:t>失</a:t>
            </a:r>
            <a:r>
              <a:rPr lang="en-US" altLang="zh-CN" u="sng" dirty="0"/>
              <a:t>&lt;</a:t>
            </a:r>
            <a:r>
              <a:rPr lang="zh-CN" altLang="zh-CN" u="sng" dirty="0"/>
              <a:t>杀</a:t>
            </a:r>
            <a:r>
              <a:rPr lang="en-US" altLang="zh-CN" u="sng" dirty="0"/>
              <a:t>=</a:t>
            </a:r>
            <a:r>
              <a:rPr lang="zh-CN" altLang="zh-CN" u="sng" dirty="0"/>
              <a:t>吃</a:t>
            </a:r>
            <a:r>
              <a:rPr lang="en-US" altLang="zh-CN" u="sng" dirty="0"/>
              <a:t>&lt;</a:t>
            </a:r>
            <a:r>
              <a:rPr lang="zh-CN" altLang="zh-CN" u="sng" dirty="0"/>
              <a:t>打</a:t>
            </a:r>
            <a:r>
              <a:rPr lang="en-US" altLang="zh-CN" u="sng" dirty="0"/>
              <a:t>&lt;</a:t>
            </a:r>
            <a:r>
              <a:rPr lang="zh-CN" altLang="zh-CN" u="sng" dirty="0"/>
              <a:t>看</a:t>
            </a:r>
            <a:r>
              <a:rPr lang="en-US" altLang="zh-CN" u="sng" dirty="0"/>
              <a:t>&lt;</a:t>
            </a:r>
            <a:r>
              <a:rPr lang="zh-CN" altLang="zh-CN" u="sng" dirty="0"/>
              <a:t>穿</a:t>
            </a:r>
            <a:r>
              <a:rPr lang="en-US" altLang="zh-CN" u="sng" dirty="0"/>
              <a:t>&lt;</a:t>
            </a:r>
            <a:r>
              <a:rPr lang="zh-CN" altLang="zh-CN" u="sng" dirty="0"/>
              <a:t>有</a:t>
            </a:r>
            <a:r>
              <a:rPr lang="en-US" altLang="zh-CN" u="sng" dirty="0"/>
              <a:t>&lt;</a:t>
            </a:r>
            <a:r>
              <a:rPr lang="zh-CN" altLang="zh-CN" u="sng" dirty="0"/>
              <a:t>到</a:t>
            </a:r>
            <a:r>
              <a:rPr lang="en-US" altLang="zh-CN" u="sng" dirty="0"/>
              <a:t>&lt;</a:t>
            </a:r>
            <a:r>
              <a:rPr lang="zh-CN" altLang="zh-CN" u="sng" dirty="0"/>
              <a:t>去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zh-CN" altLang="zh-CN" dirty="0"/>
          </a:p>
          <a:p>
            <a:pPr lvl="0"/>
            <a:r>
              <a:rPr lang="zh-CN" altLang="zh-CN" dirty="0"/>
              <a:t>动词用“了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”的倾向性的形式参数：</a:t>
            </a:r>
          </a:p>
          <a:p>
            <a:pPr lvl="0"/>
            <a:r>
              <a:rPr lang="zh-CN" altLang="zh-CN" dirty="0"/>
              <a:t>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”的环境自由度。某动词搭配“了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”适用的语法环境越多，表明它越倾向用“了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zh-CN" dirty="0"/>
              <a:t>对于搭配“了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”，任何环境里</a:t>
            </a:r>
            <a:r>
              <a:rPr lang="en-US" altLang="zh-CN" dirty="0"/>
              <a:t>“</a:t>
            </a:r>
            <a:r>
              <a:rPr lang="zh-CN" altLang="zh-CN" dirty="0"/>
              <a:t>丢</a:t>
            </a:r>
            <a:r>
              <a:rPr lang="zh-CN" altLang="zh-CN" baseline="-25000" dirty="0"/>
              <a:t>弃</a:t>
            </a:r>
            <a:r>
              <a:rPr lang="zh-CN" altLang="zh-CN" dirty="0"/>
              <a:t>、杀、吃”都可以；除将来情态句外</a:t>
            </a:r>
            <a:r>
              <a:rPr lang="en-US" altLang="zh-CN" dirty="0"/>
              <a:t>“</a:t>
            </a:r>
            <a:r>
              <a:rPr lang="zh-CN" altLang="zh-CN" dirty="0"/>
              <a:t>丢</a:t>
            </a:r>
            <a:r>
              <a:rPr lang="zh-CN" altLang="zh-CN" baseline="-25000" dirty="0"/>
              <a:t>失</a:t>
            </a:r>
            <a:r>
              <a:rPr lang="en-US" altLang="zh-CN" dirty="0"/>
              <a:t>”</a:t>
            </a:r>
            <a:r>
              <a:rPr lang="zh-CN" altLang="zh-CN" dirty="0"/>
              <a:t>都可以；把字句里，“打”是自由的，</a:t>
            </a:r>
            <a:r>
              <a:rPr lang="en-US" altLang="zh-CN" dirty="0"/>
              <a:t>“</a:t>
            </a:r>
            <a:r>
              <a:rPr lang="zh-CN" altLang="zh-CN" dirty="0"/>
              <a:t>看</a:t>
            </a:r>
            <a:r>
              <a:rPr lang="en-US" altLang="zh-CN" dirty="0"/>
              <a:t>”</a:t>
            </a:r>
            <a:r>
              <a:rPr lang="zh-CN" altLang="zh-CN" dirty="0"/>
              <a:t>受限，“穿”绝不能；定语小句里，</a:t>
            </a:r>
            <a:r>
              <a:rPr lang="en-US" altLang="zh-CN" dirty="0"/>
              <a:t>“</a:t>
            </a:r>
            <a:r>
              <a:rPr lang="zh-CN" altLang="zh-CN" dirty="0"/>
              <a:t>穿、有、到、去</a:t>
            </a:r>
            <a:r>
              <a:rPr lang="en-US" altLang="zh-CN" dirty="0"/>
              <a:t>”</a:t>
            </a:r>
            <a:r>
              <a:rPr lang="zh-CN" altLang="zh-CN" dirty="0"/>
              <a:t>可以但受限；连动式里，</a:t>
            </a:r>
            <a:r>
              <a:rPr lang="en-US" altLang="zh-CN" dirty="0"/>
              <a:t>“</a:t>
            </a:r>
            <a:r>
              <a:rPr lang="zh-CN" altLang="zh-CN" dirty="0"/>
              <a:t>去</a:t>
            </a:r>
            <a:r>
              <a:rPr lang="en-US" altLang="zh-CN" dirty="0"/>
              <a:t>”</a:t>
            </a:r>
            <a:r>
              <a:rPr lang="zh-CN" altLang="zh-CN" dirty="0"/>
              <a:t>往往不能。</a:t>
            </a:r>
          </a:p>
          <a:p>
            <a:pPr lvl="0"/>
            <a:r>
              <a:rPr lang="zh-CN" altLang="zh-CN" dirty="0"/>
              <a:t>允准“了</a:t>
            </a:r>
            <a:r>
              <a:rPr lang="en-US" altLang="zh-CN" baseline="-25000" dirty="0"/>
              <a:t>1</a:t>
            </a:r>
            <a:r>
              <a:rPr lang="zh-CN" altLang="zh-CN" dirty="0"/>
              <a:t>”隐去的自由度。在表变化的“了</a:t>
            </a:r>
            <a:r>
              <a:rPr lang="en-US" altLang="zh-CN" baseline="-25000" dirty="0"/>
              <a:t>2</a:t>
            </a:r>
            <a:r>
              <a:rPr lang="zh-CN" altLang="zh-CN" dirty="0"/>
              <a:t>”句里，某动词允准“了</a:t>
            </a:r>
            <a:r>
              <a:rPr lang="en-US" altLang="zh-CN" baseline="-25000" dirty="0"/>
              <a:t>1</a:t>
            </a:r>
            <a:r>
              <a:rPr lang="zh-CN" altLang="zh-CN" dirty="0"/>
              <a:t>”隐去的自由度越低，表明它越倾向用“了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zh-CN" dirty="0"/>
              <a:t>对于“了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”的隐去，</a:t>
            </a:r>
            <a:r>
              <a:rPr lang="en-US" altLang="zh-CN" dirty="0"/>
              <a:t>“</a:t>
            </a:r>
            <a:r>
              <a:rPr lang="zh-CN" altLang="zh-CN" dirty="0"/>
              <a:t>丢</a:t>
            </a:r>
            <a:r>
              <a:rPr lang="zh-CN" altLang="zh-CN" baseline="-25000" dirty="0"/>
              <a:t>弃</a:t>
            </a:r>
            <a:r>
              <a:rPr lang="zh-CN" altLang="zh-CN" dirty="0"/>
              <a:t>、丢</a:t>
            </a:r>
            <a:r>
              <a:rPr lang="zh-CN" altLang="zh-CN" baseline="-25000" dirty="0"/>
              <a:t>失</a:t>
            </a:r>
            <a:r>
              <a:rPr lang="zh-CN" altLang="zh-CN" dirty="0"/>
              <a:t>”是禁止，</a:t>
            </a:r>
            <a:r>
              <a:rPr lang="en-US" altLang="zh-CN" dirty="0"/>
              <a:t>“</a:t>
            </a:r>
            <a:r>
              <a:rPr lang="zh-CN" altLang="zh-CN" dirty="0"/>
              <a:t>杀、吃</a:t>
            </a:r>
            <a:r>
              <a:rPr lang="en-US" altLang="zh-CN" dirty="0"/>
              <a:t>”</a:t>
            </a:r>
            <a:r>
              <a:rPr lang="zh-CN" altLang="zh-CN" dirty="0"/>
              <a:t>是拒绝，“打、看、穿”是排斥，“有、到、去”是允准且自由度依次增高。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9742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3240" y="1604948"/>
            <a:ext cx="8530092" cy="4586245"/>
          </a:xfrm>
        </p:spPr>
        <p:txBody>
          <a:bodyPr>
            <a:normAutofit fontScale="70000" lnSpcReduction="20000"/>
          </a:bodyPr>
          <a:lstStyle/>
          <a:p>
            <a:r>
              <a:rPr lang="zh-CN" altLang="zh-CN" dirty="0" smtClean="0"/>
              <a:t>动趋式和动结式</a:t>
            </a:r>
            <a:r>
              <a:rPr lang="zh-CN" altLang="zh-CN" dirty="0"/>
              <a:t>，它们均属达成情状的</a:t>
            </a:r>
            <a:r>
              <a:rPr lang="en-US" altLang="zh-CN" dirty="0"/>
              <a:t>“</a:t>
            </a:r>
            <a:r>
              <a:rPr lang="zh-CN" altLang="zh-CN" dirty="0"/>
              <a:t>复合动词</a:t>
            </a:r>
            <a:r>
              <a:rPr lang="en-US" altLang="zh-CN" dirty="0"/>
              <a:t>”</a:t>
            </a:r>
            <a:r>
              <a:rPr lang="zh-CN" altLang="zh-CN" dirty="0"/>
              <a:t>，用“了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”的表现却不同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动趋式在</a:t>
            </a:r>
            <a:r>
              <a:rPr lang="zh-CN" altLang="zh-CN" dirty="0"/>
              <a:t>将来情态句里不能用“了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”，在从属性谓语里易用“了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”，但极易允准“了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”的隐去，并倾向不用“了</a:t>
            </a:r>
            <a:r>
              <a:rPr lang="en-US" altLang="zh-CN" baseline="-25000" dirty="0"/>
              <a:t>1</a:t>
            </a:r>
            <a:r>
              <a:rPr lang="zh-CN" altLang="zh-CN" dirty="0" smtClean="0"/>
              <a:t>” 。</a:t>
            </a:r>
            <a:r>
              <a:rPr lang="zh-CN" altLang="zh-CN" dirty="0"/>
              <a:t>这颇似位移型动词，语义上动趋式绝不会改变宾语的物质状态，只涉及主语或宾语的位置状态，属影响性较低的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zh-CN" altLang="zh-CN" dirty="0"/>
          </a:p>
          <a:p>
            <a:pPr lvl="0"/>
            <a:r>
              <a:rPr lang="zh-CN" altLang="en-US" dirty="0" smtClean="0"/>
              <a:t>例：</a:t>
            </a:r>
            <a:r>
              <a:rPr lang="zh-CN" altLang="zh-CN" dirty="0" smtClean="0"/>
              <a:t>动趋式用</a:t>
            </a:r>
            <a:r>
              <a:rPr lang="zh-CN" altLang="zh-CN" dirty="0"/>
              <a:t>“了</a:t>
            </a:r>
            <a:r>
              <a:rPr lang="en-US" altLang="zh-CN" baseline="-25000" dirty="0"/>
              <a:t>1</a:t>
            </a:r>
            <a:r>
              <a:rPr lang="zh-CN" altLang="zh-CN" dirty="0"/>
              <a:t>”颇似位移型动词：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将来情态句</a:t>
            </a:r>
            <a:r>
              <a:rPr lang="en-US" altLang="zh-CN" dirty="0"/>
              <a:t>] </a:t>
            </a:r>
            <a:r>
              <a:rPr lang="zh-CN" altLang="zh-CN" dirty="0"/>
              <a:t>赶紧把学费拿来</a:t>
            </a:r>
            <a:r>
              <a:rPr lang="en-US" altLang="zh-CN" dirty="0"/>
              <a:t>(*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！</a:t>
            </a:r>
            <a:r>
              <a:rPr lang="en-US" altLang="zh-CN" dirty="0"/>
              <a:t>/ </a:t>
            </a:r>
            <a:r>
              <a:rPr lang="zh-CN" altLang="zh-CN" dirty="0"/>
              <a:t>他可以跑回</a:t>
            </a:r>
            <a:r>
              <a:rPr lang="en-US" altLang="zh-CN" dirty="0"/>
              <a:t>(*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自己的房间。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从属性谓语</a:t>
            </a:r>
            <a:r>
              <a:rPr lang="en-US" altLang="zh-CN" dirty="0"/>
              <a:t>] </a:t>
            </a:r>
            <a:r>
              <a:rPr lang="zh-CN" altLang="zh-CN" dirty="0"/>
              <a:t>拿来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学费的孩子 </a:t>
            </a:r>
            <a:r>
              <a:rPr lang="en-US" altLang="zh-CN" dirty="0"/>
              <a:t>/ </a:t>
            </a:r>
            <a:r>
              <a:rPr lang="zh-CN" altLang="zh-CN" dirty="0"/>
              <a:t>他跑回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自己的房间就不出来了。</a:t>
            </a:r>
          </a:p>
          <a:p>
            <a:pPr lvl="0"/>
            <a:r>
              <a:rPr lang="en-US" altLang="zh-CN" dirty="0"/>
              <a:t>[“</a:t>
            </a:r>
            <a:r>
              <a:rPr lang="zh-CN" altLang="zh-CN" dirty="0"/>
              <a:t>了</a:t>
            </a:r>
            <a:r>
              <a:rPr lang="en-US" altLang="zh-CN" baseline="-25000" dirty="0"/>
              <a:t>2</a:t>
            </a:r>
            <a:r>
              <a:rPr lang="en-US" altLang="zh-CN" dirty="0"/>
              <a:t>”</a:t>
            </a:r>
            <a:r>
              <a:rPr lang="zh-CN" altLang="zh-CN" dirty="0"/>
              <a:t>句</a:t>
            </a:r>
            <a:r>
              <a:rPr lang="en-US" altLang="zh-CN" dirty="0"/>
              <a:t>] </a:t>
            </a:r>
            <a:r>
              <a:rPr lang="zh-CN" altLang="zh-CN" dirty="0"/>
              <a:t>他已经走上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一个高高的讲台了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lvl="0"/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310536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952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endParaRPr lang="zh-CN" altLang="zh-CN" dirty="0"/>
          </a:p>
          <a:p>
            <a:r>
              <a:rPr lang="zh-CN" altLang="zh-CN" dirty="0"/>
              <a:t>动结式在非现实句中可用“了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”，在从属性谓语里也易用“了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”，只是有宾语时倾向用把</a:t>
            </a:r>
            <a:r>
              <a:rPr lang="zh-CN" altLang="zh-CN" dirty="0" smtClean="0"/>
              <a:t>字句。</a:t>
            </a:r>
            <a:r>
              <a:rPr lang="zh-CN" altLang="zh-CN" dirty="0"/>
              <a:t>这颇似结果型动词（如</a:t>
            </a:r>
            <a:r>
              <a:rPr lang="en-US" altLang="zh-CN" dirty="0"/>
              <a:t>“</a:t>
            </a:r>
            <a:r>
              <a:rPr lang="zh-CN" altLang="zh-CN" dirty="0"/>
              <a:t>丢</a:t>
            </a:r>
            <a:r>
              <a:rPr lang="en-US" altLang="zh-CN" dirty="0"/>
              <a:t>”</a:t>
            </a:r>
            <a:r>
              <a:rPr lang="zh-CN" altLang="zh-CN" dirty="0"/>
              <a:t>），语义上动结式也是必然改变宾语的物质状态——即结果补语的所指，属影响性极高的。不过，动结式极易允准“了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”的隐去，这或有韵律原因：“动补</a:t>
            </a:r>
            <a:r>
              <a:rPr lang="en-US" altLang="zh-CN" dirty="0"/>
              <a:t>+</a:t>
            </a:r>
            <a:r>
              <a:rPr lang="zh-CN" altLang="zh-CN" dirty="0"/>
              <a:t>了</a:t>
            </a:r>
            <a:r>
              <a:rPr lang="en-US" altLang="zh-CN" baseline="-25000" dirty="0"/>
              <a:t>1</a:t>
            </a:r>
            <a:r>
              <a:rPr lang="zh-CN" altLang="zh-CN" dirty="0"/>
              <a:t>”至少是三音节，而普通话的谓词位置倾向于单音节，容纳双音节，排斥更多音节。该推测尚待论证。</a:t>
            </a:r>
          </a:p>
          <a:p>
            <a:pPr lvl="0"/>
            <a:r>
              <a:rPr lang="zh-CN" altLang="en-US" dirty="0" smtClean="0"/>
              <a:t>例：</a:t>
            </a:r>
            <a:r>
              <a:rPr lang="zh-CN" altLang="zh-CN" dirty="0" smtClean="0"/>
              <a:t>动结式用</a:t>
            </a:r>
            <a:r>
              <a:rPr lang="zh-CN" altLang="zh-CN" dirty="0"/>
              <a:t>“了</a:t>
            </a:r>
            <a:r>
              <a:rPr lang="en-US" altLang="zh-CN" baseline="-25000" dirty="0"/>
              <a:t>1</a:t>
            </a:r>
            <a:r>
              <a:rPr lang="zh-CN" altLang="zh-CN" dirty="0"/>
              <a:t>”颇似结果型动词：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非现实句</a:t>
            </a:r>
            <a:r>
              <a:rPr lang="en-US" altLang="zh-CN" dirty="0"/>
              <a:t>] </a:t>
            </a:r>
            <a:r>
              <a:rPr lang="zh-CN" altLang="zh-CN" dirty="0"/>
              <a:t>赶紧把那本书看完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！</a:t>
            </a:r>
            <a:r>
              <a:rPr lang="en-US" altLang="zh-CN" dirty="0"/>
              <a:t>/ </a:t>
            </a:r>
            <a:r>
              <a:rPr lang="zh-CN" altLang="zh-CN" dirty="0"/>
              <a:t>他终究没把这病治好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。</a:t>
            </a:r>
          </a:p>
          <a:p>
            <a:pPr lvl="0"/>
            <a:r>
              <a:rPr lang="en-US" altLang="zh-CN" dirty="0"/>
              <a:t>[</a:t>
            </a:r>
            <a:r>
              <a:rPr lang="zh-CN" altLang="zh-CN" dirty="0"/>
              <a:t>从属性谓语</a:t>
            </a:r>
            <a:r>
              <a:rPr lang="en-US" altLang="zh-CN" dirty="0"/>
              <a:t>] </a:t>
            </a:r>
            <a:r>
              <a:rPr lang="zh-CN" altLang="zh-CN" dirty="0"/>
              <a:t>看完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那本书的孩子 </a:t>
            </a:r>
            <a:r>
              <a:rPr lang="en-US" altLang="zh-CN" dirty="0"/>
              <a:t>/ </a:t>
            </a:r>
            <a:r>
              <a:rPr lang="zh-CN" altLang="zh-CN" dirty="0"/>
              <a:t>他治好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我的病就辞职了。</a:t>
            </a:r>
          </a:p>
          <a:p>
            <a:pPr lvl="0"/>
            <a:r>
              <a:rPr lang="en-US" altLang="zh-CN" dirty="0"/>
              <a:t>[“</a:t>
            </a:r>
            <a:r>
              <a:rPr lang="zh-CN" altLang="zh-CN" dirty="0"/>
              <a:t>了</a:t>
            </a:r>
            <a:r>
              <a:rPr lang="en-US" altLang="zh-CN" baseline="-25000" dirty="0"/>
              <a:t>2</a:t>
            </a:r>
            <a:r>
              <a:rPr lang="en-US" altLang="zh-CN" dirty="0"/>
              <a:t>”</a:t>
            </a:r>
            <a:r>
              <a:rPr lang="zh-CN" altLang="zh-CN" dirty="0"/>
              <a:t>句</a:t>
            </a:r>
            <a:r>
              <a:rPr lang="en-US" altLang="zh-CN" dirty="0"/>
              <a:t>] </a:t>
            </a:r>
            <a:r>
              <a:rPr lang="zh-CN" altLang="zh-CN" dirty="0"/>
              <a:t>他已经看完</a:t>
            </a:r>
            <a:r>
              <a:rPr lang="en-US" altLang="zh-CN" dirty="0"/>
              <a:t>(</a:t>
            </a:r>
            <a:r>
              <a:rPr lang="zh-CN" altLang="zh-CN" dirty="0"/>
              <a:t>了</a:t>
            </a:r>
            <a:r>
              <a:rPr lang="en-US" altLang="zh-CN" dirty="0"/>
              <a:t>)</a:t>
            </a:r>
            <a:r>
              <a:rPr lang="zh-CN" altLang="zh-CN" dirty="0"/>
              <a:t>两本书了。</a:t>
            </a:r>
          </a:p>
          <a:p>
            <a:pPr marL="0" indent="0">
              <a:buNone/>
            </a:pP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183008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”</a:t>
            </a:r>
            <a:r>
              <a:rPr kumimoji="1" lang="zh-CN" altLang="en-US" dirty="0" smtClean="0"/>
              <a:t>使用偏误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丁崇明（</a:t>
            </a:r>
            <a:r>
              <a:rPr kumimoji="1" lang="en-US" altLang="zh-CN" dirty="0" smtClean="0"/>
              <a:t>2012</a:t>
            </a:r>
            <a:r>
              <a:rPr kumimoji="1" lang="zh-CN" altLang="en-US" dirty="0" smtClean="0"/>
              <a:t>）：</a:t>
            </a:r>
            <a:endParaRPr kumimoji="1" lang="zh-CN" altLang="en-US" dirty="0"/>
          </a:p>
        </p:txBody>
      </p:sp>
      <p:pic>
        <p:nvPicPr>
          <p:cNvPr id="5" name="图片 4" descr="屏幕快照 2018-03-29 上午8.17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94" y="2201185"/>
            <a:ext cx="8887506" cy="445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15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”</a:t>
            </a:r>
            <a:r>
              <a:rPr kumimoji="1" lang="zh-CN" altLang="en-US" dirty="0" smtClean="0"/>
              <a:t>使用偏误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韩日留学生：</a:t>
            </a:r>
            <a:endParaRPr kumimoji="1" lang="zh-CN" altLang="en-US" dirty="0"/>
          </a:p>
        </p:txBody>
      </p:sp>
      <p:pic>
        <p:nvPicPr>
          <p:cNvPr id="4" name="图片 3" descr="屏幕快照 2018-03-29 上午8.18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300" y="2718403"/>
            <a:ext cx="7231183" cy="314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31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”</a:t>
            </a:r>
            <a:r>
              <a:rPr kumimoji="1" lang="zh-CN" altLang="en-US" dirty="0" smtClean="0"/>
              <a:t>使用偏误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越南留学生</a:t>
            </a:r>
            <a:endParaRPr kumimoji="1" lang="zh-CN" altLang="en-US" dirty="0"/>
          </a:p>
        </p:txBody>
      </p:sp>
      <p:pic>
        <p:nvPicPr>
          <p:cNvPr id="4" name="图片 3" descr="屏幕快照 2018-03-29 上午8.19.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663" y="2638261"/>
            <a:ext cx="7356667" cy="348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31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实验设计要点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4649"/>
          </a:xfrm>
        </p:spPr>
        <p:txBody>
          <a:bodyPr>
            <a:normAutofit fontScale="77500" lnSpcReduction="20000"/>
          </a:bodyPr>
          <a:lstStyle/>
          <a:p>
            <a:r>
              <a:rPr kumimoji="1" lang="zh-CN" altLang="en-US" dirty="0" smtClean="0"/>
              <a:t>每片测试控制试题长度：总时长</a:t>
            </a:r>
            <a:r>
              <a:rPr kumimoji="1" lang="en-US" altLang="zh-CN" dirty="0" smtClean="0"/>
              <a:t>20-30</a:t>
            </a:r>
            <a:r>
              <a:rPr kumimoji="1" lang="zh-CN" altLang="en-US" dirty="0" smtClean="0"/>
              <a:t>分钟左右，共</a:t>
            </a:r>
            <a:r>
              <a:rPr kumimoji="1" lang="en-US" altLang="zh-CN" dirty="0" smtClean="0"/>
              <a:t>30</a:t>
            </a:r>
            <a:r>
              <a:rPr kumimoji="1" lang="zh-CN" altLang="en-US" dirty="0" smtClean="0"/>
              <a:t>题左右，选择测试</a:t>
            </a:r>
            <a:r>
              <a:rPr kumimoji="1" lang="zh-CN" altLang="zh-CN" dirty="0" smtClean="0"/>
              <a:t>、</a:t>
            </a:r>
            <a:r>
              <a:rPr kumimoji="1" lang="zh-CN" altLang="en-US" dirty="0" smtClean="0"/>
              <a:t>添加测试、删除测试各</a:t>
            </a:r>
            <a:r>
              <a:rPr kumimoji="1" lang="en-US" altLang="zh-CN" dirty="0" smtClean="0"/>
              <a:t>10</a:t>
            </a:r>
            <a:r>
              <a:rPr kumimoji="1" lang="zh-CN" altLang="en-US" dirty="0" smtClean="0"/>
              <a:t>题左右。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控制条件：叙述句、了</a:t>
            </a:r>
            <a:r>
              <a:rPr kumimoji="1" lang="zh-CN" altLang="zh-CN" dirty="0" smtClean="0"/>
              <a:t>2</a:t>
            </a:r>
            <a:r>
              <a:rPr kumimoji="1" lang="zh-CN" altLang="en-US" dirty="0" smtClean="0"/>
              <a:t>出现、非序列事件（非连谓结构）、数量宾语或有界宾语。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动词分类：语义类、情状类型类、词频分组，等等。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单句</a:t>
            </a:r>
            <a:r>
              <a:rPr kumimoji="1" lang="en-US" altLang="zh-CN" dirty="0" smtClean="0"/>
              <a:t>OR</a:t>
            </a:r>
            <a:r>
              <a:rPr kumimoji="1" lang="zh-CN" altLang="en-US" dirty="0" smtClean="0"/>
              <a:t>短文？选择测试倾向于在单句或不超过三句的层面上进行测试，添加或删除测试设计短文。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时间控制：总时长、每题时长、添加或删除目标词的时间和先后顺序。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7569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简介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测试范围：双“了”句中“了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”的隐现情况，着重关注于“了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”隐现条件与句子情状类型之间的关联。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假设：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）汉语母语者的大脑中是存在着关于“了”隐现条件的相关知识的：缺乏关于“了”的隐现条件的知识会带来一定的后果，可以从机器翻译和对外汉语教学中</a:t>
            </a:r>
            <a:r>
              <a:rPr kumimoji="1" lang="zh-CN" altLang="zh-CN" dirty="0" smtClean="0"/>
              <a:t>“</a:t>
            </a:r>
            <a:r>
              <a:rPr kumimoji="1" lang="zh-CN" altLang="en-US" dirty="0" smtClean="0"/>
              <a:t>了”的使用偏误中看出。</a:t>
            </a:r>
            <a:endParaRPr kumimoji="1" lang="en-US" altLang="zh-CN" dirty="0" smtClean="0"/>
          </a:p>
          <a:p>
            <a:endParaRPr kumimoji="1" lang="en-US" altLang="zh-CN" dirty="0"/>
          </a:p>
          <a:p>
            <a:r>
              <a:rPr kumimoji="1" lang="zh-CN" altLang="en-US" dirty="0" smtClean="0"/>
              <a:t>测试手段：选择、添加、删除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63736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测试平台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设计试题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进行测试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查看答案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文本管理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用户管理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0359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7209"/>
          </a:xfrm>
        </p:spPr>
        <p:txBody>
          <a:bodyPr>
            <a:normAutofit fontScale="77500" lnSpcReduction="20000"/>
          </a:bodyPr>
          <a:lstStyle/>
          <a:p>
            <a:r>
              <a:rPr kumimoji="1" lang="zh-CN" altLang="en-US" dirty="0" smtClean="0"/>
              <a:t>前人研究中已有一些关于“了</a:t>
            </a:r>
            <a:r>
              <a:rPr kumimoji="1" lang="en-US" altLang="zh-CN" dirty="0" smtClean="0"/>
              <a:t>1</a:t>
            </a:r>
            <a:r>
              <a:rPr kumimoji="1" lang="zh-CN" altLang="en-US" dirty="0" smtClean="0"/>
              <a:t>”隐现相关制约因素的讨论，它们可以为本测试的测试问题设计提供一定的指导。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lang="zh-CN" altLang="is-IS" dirty="0"/>
              <a:t>吕叔湘</a:t>
            </a:r>
            <a:r>
              <a:rPr lang="is-IS" altLang="zh-CN" dirty="0"/>
              <a:t>(1980) </a:t>
            </a:r>
            <a:r>
              <a:rPr lang="zh-CN" altLang="en-US" dirty="0" smtClean="0"/>
              <a:t>：</a:t>
            </a:r>
            <a:r>
              <a:rPr lang="zh-CN" altLang="en-US" dirty="0" smtClean="0"/>
              <a:t>疑问句</a:t>
            </a:r>
            <a:r>
              <a:rPr lang="zh-CN" altLang="en-US" dirty="0" smtClean="0"/>
              <a:t>中</a:t>
            </a:r>
            <a:r>
              <a:rPr lang="zh-CN" altLang="en-US" dirty="0" smtClean="0"/>
              <a:t>两个</a:t>
            </a:r>
            <a:r>
              <a:rPr lang="zh-CN" altLang="en-US" dirty="0"/>
              <a:t>“了”</a:t>
            </a:r>
            <a:r>
              <a:rPr lang="zh-CN" altLang="en-US" dirty="0" smtClean="0"/>
              <a:t>往往可以互补出现</a:t>
            </a:r>
            <a:r>
              <a:rPr lang="zh-CN" altLang="en-US" dirty="0" smtClean="0"/>
              <a:t>，位置可以自由移动。</a:t>
            </a:r>
            <a:r>
              <a:rPr lang="zh-CN" altLang="en-US" dirty="0"/>
              <a:t>在“动</a:t>
            </a:r>
            <a:r>
              <a:rPr lang="en-US" altLang="zh-CN" dirty="0"/>
              <a:t>+</a:t>
            </a:r>
            <a:r>
              <a:rPr lang="zh-CN" altLang="en-US" dirty="0"/>
              <a:t>了</a:t>
            </a:r>
            <a:r>
              <a:rPr lang="en-US" altLang="zh-CN" dirty="0"/>
              <a:t>1+</a:t>
            </a:r>
            <a:r>
              <a:rPr lang="zh-CN" altLang="en-US" dirty="0"/>
              <a:t>宾</a:t>
            </a:r>
            <a:r>
              <a:rPr lang="en-US" altLang="zh-CN" dirty="0"/>
              <a:t>+</a:t>
            </a:r>
            <a:r>
              <a:rPr lang="zh-CN" altLang="en-US" dirty="0"/>
              <a:t>了</a:t>
            </a:r>
            <a:r>
              <a:rPr lang="en-US" altLang="zh-CN" dirty="0"/>
              <a:t>2</a:t>
            </a:r>
            <a:r>
              <a:rPr lang="zh-CN" altLang="en-US" dirty="0"/>
              <a:t>”中动词后的“了”往往可以省略</a:t>
            </a:r>
            <a:r>
              <a:rPr lang="en-US" altLang="zh-CN" dirty="0"/>
              <a:t>;</a:t>
            </a:r>
            <a:r>
              <a:rPr lang="zh-CN" altLang="en-US" dirty="0"/>
              <a:t>在“动</a:t>
            </a:r>
            <a:r>
              <a:rPr lang="en-US" altLang="zh-CN" dirty="0"/>
              <a:t>/ </a:t>
            </a:r>
            <a:r>
              <a:rPr lang="zh-CN" altLang="en-US" dirty="0"/>
              <a:t>形</a:t>
            </a:r>
            <a:r>
              <a:rPr lang="en-US" altLang="zh-CN" dirty="0"/>
              <a:t>+</a:t>
            </a:r>
            <a:r>
              <a:rPr lang="zh-CN" altLang="en-US" dirty="0"/>
              <a:t>了</a:t>
            </a:r>
            <a:r>
              <a:rPr lang="en-US" altLang="zh-CN" dirty="0"/>
              <a:t>1+</a:t>
            </a:r>
            <a:r>
              <a:rPr lang="zh-CN" altLang="en-US" dirty="0"/>
              <a:t>数量</a:t>
            </a:r>
            <a:r>
              <a:rPr lang="en-US" altLang="zh-CN" dirty="0"/>
              <a:t>+</a:t>
            </a:r>
            <a:r>
              <a:rPr lang="zh-CN" altLang="en-US" dirty="0"/>
              <a:t>了</a:t>
            </a:r>
            <a:r>
              <a:rPr lang="en-US" altLang="zh-CN" dirty="0"/>
              <a:t>2</a:t>
            </a:r>
            <a:r>
              <a:rPr lang="zh-CN" altLang="en-US" dirty="0"/>
              <a:t>”中，当动词是表示结束性动作时，其后的“了”常可以省略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句子类型：陈述句。</a:t>
            </a:r>
            <a:endParaRPr lang="en-US" altLang="zh-CN" dirty="0" smtClean="0"/>
          </a:p>
          <a:p>
            <a:r>
              <a:rPr lang="zh-CN" altLang="en-US" dirty="0" smtClean="0"/>
              <a:t>句末“了</a:t>
            </a:r>
            <a:r>
              <a:rPr lang="en-US" altLang="zh-CN" dirty="0" smtClean="0"/>
              <a:t>2</a:t>
            </a:r>
            <a:r>
              <a:rPr lang="zh-CN" altLang="en-US" dirty="0" smtClean="0"/>
              <a:t>”：出现。</a:t>
            </a:r>
            <a:endParaRPr lang="en-US" altLang="zh-CN" dirty="0" smtClean="0"/>
          </a:p>
          <a:p>
            <a:r>
              <a:rPr lang="zh-CN" altLang="en-US" dirty="0" smtClean="0"/>
              <a:t>动词类型：测试对象。</a:t>
            </a:r>
            <a:endParaRPr lang="en-US" altLang="zh-CN" dirty="0" smtClean="0"/>
          </a:p>
          <a:p>
            <a:r>
              <a:rPr lang="zh-CN" altLang="en-US" dirty="0" smtClean="0"/>
              <a:t>宾语类型：数量</a:t>
            </a:r>
            <a:r>
              <a:rPr lang="en-US" altLang="zh-CN" dirty="0" smtClean="0"/>
              <a:t>-</a:t>
            </a:r>
            <a:r>
              <a:rPr lang="zh-CN" altLang="en-US" dirty="0" smtClean="0"/>
              <a:t>非数量。</a:t>
            </a:r>
            <a:r>
              <a:rPr lang="zh-CN" altLang="en-US" dirty="0" smtClean="0"/>
              <a:t> </a:t>
            </a:r>
          </a:p>
          <a:p>
            <a:endParaRPr lang="zh-CN" altLang="en-US" dirty="0" smtClean="0"/>
          </a:p>
          <a:p>
            <a:endParaRPr lang="is-I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3774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2766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Li &amp; Thompson(1981</a:t>
            </a:r>
            <a:r>
              <a:rPr lang="en-US" altLang="zh-CN" dirty="0" smtClean="0"/>
              <a:t>)</a:t>
            </a:r>
            <a:r>
              <a:rPr lang="zh-CN" altLang="en-US" dirty="0" smtClean="0"/>
              <a:t>：</a:t>
            </a:r>
            <a:r>
              <a:rPr lang="zh-CN" altLang="en-US" dirty="0" smtClean="0"/>
              <a:t>有界</a:t>
            </a:r>
            <a:r>
              <a:rPr lang="zh-CN" altLang="en-US" dirty="0" smtClean="0"/>
              <a:t>往往</a:t>
            </a:r>
            <a:r>
              <a:rPr lang="zh-CN" altLang="en-US" dirty="0" smtClean="0"/>
              <a:t>事件中使用</a:t>
            </a:r>
            <a:r>
              <a:rPr lang="zh-CN" altLang="en-US" dirty="0"/>
              <a:t>“</a:t>
            </a:r>
            <a:r>
              <a:rPr lang="zh-CN" altLang="en-US" dirty="0" smtClean="0"/>
              <a:t>了</a:t>
            </a:r>
            <a:r>
              <a:rPr lang="en-US" altLang="zh-CN" dirty="0" smtClean="0"/>
              <a:t>1</a:t>
            </a:r>
            <a:r>
              <a:rPr lang="zh-CN" altLang="en-US" dirty="0" smtClean="0"/>
              <a:t>”。</a:t>
            </a:r>
            <a:r>
              <a:rPr lang="zh-CN" altLang="en-US" dirty="0" smtClean="0"/>
              <a:t>状态谓语</a:t>
            </a:r>
            <a:r>
              <a:rPr lang="zh-CN" altLang="en-US" dirty="0"/>
              <a:t>、进行时、经历体标记“过”、否定词“没”</a:t>
            </a:r>
            <a:r>
              <a:rPr lang="zh-CN" altLang="en-US" dirty="0" smtClean="0"/>
              <a:t>等则</a:t>
            </a:r>
            <a:r>
              <a:rPr lang="zh-CN" altLang="en-US" dirty="0"/>
              <a:t>不和“了 </a:t>
            </a:r>
            <a:r>
              <a:rPr lang="en-US" altLang="zh-CN" dirty="0"/>
              <a:t>1</a:t>
            </a:r>
            <a:r>
              <a:rPr lang="zh-CN" altLang="en-US" dirty="0"/>
              <a:t>”同时</a:t>
            </a:r>
            <a:r>
              <a:rPr lang="zh-CN" altLang="en-US" dirty="0" smtClean="0"/>
              <a:t>使用</a:t>
            </a:r>
            <a:r>
              <a:rPr lang="zh-CN" altLang="zh-CN" dirty="0" smtClean="0"/>
              <a:t>。</a:t>
            </a:r>
            <a:r>
              <a:rPr lang="zh-CN" altLang="en-US" dirty="0" smtClean="0"/>
              <a:t>部分</a:t>
            </a:r>
            <a:r>
              <a:rPr lang="zh-CN" altLang="en-US" dirty="0"/>
              <a:t>具有“完成”义的词语可以替代“了”的</a:t>
            </a:r>
            <a:r>
              <a:rPr lang="zh-CN" altLang="en-US" dirty="0" smtClean="0"/>
              <a:t>功能</a:t>
            </a:r>
            <a:r>
              <a:rPr lang="zh-CN" altLang="en-US" dirty="0"/>
              <a:t>，比如“给、到、在”等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is-IS" dirty="0"/>
              <a:t>陈忠</a:t>
            </a:r>
            <a:r>
              <a:rPr lang="is-IS" altLang="zh-CN" dirty="0"/>
              <a:t>(2002) </a:t>
            </a:r>
            <a:r>
              <a:rPr lang="zh-CN" altLang="en-US" dirty="0" smtClean="0"/>
              <a:t>：</a:t>
            </a:r>
            <a:r>
              <a:rPr lang="zh-CN" altLang="mr-IN" dirty="0" smtClean="0"/>
              <a:t>有界</a:t>
            </a:r>
            <a:r>
              <a:rPr lang="zh-CN" altLang="en-US" dirty="0" smtClean="0"/>
              <a:t> </a:t>
            </a:r>
            <a:r>
              <a:rPr lang="en-US" altLang="zh-CN" dirty="0" smtClean="0"/>
              <a:t>-</a:t>
            </a:r>
            <a:r>
              <a:rPr lang="zh-CN" altLang="en-US" dirty="0" smtClean="0"/>
              <a:t> </a:t>
            </a:r>
            <a:r>
              <a:rPr lang="zh-CN" altLang="mr-IN" dirty="0" smtClean="0"/>
              <a:t>无界</a:t>
            </a:r>
            <a:r>
              <a:rPr lang="zh-CN" altLang="en-US" dirty="0" smtClean="0"/>
              <a:t>，是否</a:t>
            </a:r>
            <a:r>
              <a:rPr lang="zh-CN" altLang="en-US" dirty="0" smtClean="0"/>
              <a:t>和同样表示界限</a:t>
            </a:r>
            <a:r>
              <a:rPr lang="zh-CN" altLang="en-US" dirty="0"/>
              <a:t>的“完、好、后、掉” 等同现 </a:t>
            </a:r>
            <a:r>
              <a:rPr lang="zh-CN" altLang="en-US" dirty="0" smtClean="0"/>
              <a:t>。</a:t>
            </a:r>
            <a:endParaRPr lang="zh-CN" altLang="en-US" dirty="0" smtClean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 smtClean="0"/>
              <a:t>句子情状类型：有界</a:t>
            </a:r>
            <a:r>
              <a:rPr lang="en-US" altLang="zh-CN" dirty="0" smtClean="0"/>
              <a:t>-</a:t>
            </a:r>
            <a:r>
              <a:rPr lang="zh-CN" altLang="en-US" dirty="0" smtClean="0"/>
              <a:t>无界</a:t>
            </a:r>
            <a:endParaRPr lang="en-US" altLang="zh-CN" dirty="0" smtClean="0"/>
          </a:p>
          <a:p>
            <a:r>
              <a:rPr lang="zh-CN" altLang="en-US" dirty="0" smtClean="0"/>
              <a:t>谓语类型：光杆动词</a:t>
            </a:r>
            <a:r>
              <a:rPr lang="en-US" altLang="zh-CN" dirty="0" smtClean="0"/>
              <a:t>-</a:t>
            </a:r>
            <a:r>
              <a:rPr lang="zh-CN" altLang="en-US" dirty="0" smtClean="0"/>
              <a:t>动补</a:t>
            </a:r>
            <a:endParaRPr lang="en-US" altLang="zh-CN" dirty="0" smtClean="0"/>
          </a:p>
          <a:p>
            <a:r>
              <a:rPr lang="zh-CN" altLang="en-US" dirty="0" smtClean="0"/>
              <a:t>其他体标记或否定词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5074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/>
              <a:t>李兴亚</a:t>
            </a:r>
            <a:r>
              <a:rPr lang="en-US" altLang="zh-CN" dirty="0"/>
              <a:t>(1989</a:t>
            </a:r>
            <a:r>
              <a:rPr lang="en-US" altLang="zh-CN" dirty="0" smtClean="0"/>
              <a:t>)</a:t>
            </a:r>
            <a:r>
              <a:rPr lang="zh-CN" altLang="en-US" dirty="0" smtClean="0"/>
              <a:t>：</a:t>
            </a:r>
            <a:r>
              <a:rPr lang="zh-CN" altLang="en-US" dirty="0" smtClean="0"/>
              <a:t>影响词</a:t>
            </a:r>
            <a:r>
              <a:rPr lang="zh-CN" altLang="en-US" dirty="0"/>
              <a:t>尾“了”隐现的因素</a:t>
            </a:r>
            <a:r>
              <a:rPr lang="en-US" altLang="zh-CN" dirty="0"/>
              <a:t>: </a:t>
            </a:r>
            <a:endParaRPr lang="zh-CN" altLang="en-US" dirty="0" smtClean="0"/>
          </a:p>
          <a:p>
            <a:r>
              <a:rPr lang="en-US" altLang="zh-CN" dirty="0"/>
              <a:t>A. </a:t>
            </a:r>
            <a:r>
              <a:rPr lang="zh-CN" altLang="en-US" dirty="0"/>
              <a:t>动词前面有表示过去时间</a:t>
            </a:r>
            <a:r>
              <a:rPr lang="zh-CN" altLang="en-US" dirty="0" smtClean="0"/>
              <a:t>的词语</a:t>
            </a:r>
            <a:endParaRPr lang="en-US" altLang="zh-CN" dirty="0" smtClean="0"/>
          </a:p>
          <a:p>
            <a:r>
              <a:rPr lang="en-US" altLang="zh-CN" dirty="0" smtClean="0"/>
              <a:t>B</a:t>
            </a:r>
            <a:r>
              <a:rPr lang="en-US" altLang="zh-CN" dirty="0"/>
              <a:t>. </a:t>
            </a:r>
            <a:r>
              <a:rPr lang="zh-CN" altLang="en-US" dirty="0"/>
              <a:t>动词后</a:t>
            </a:r>
            <a:r>
              <a:rPr lang="zh-CN" altLang="en-US" dirty="0" smtClean="0"/>
              <a:t>面有数量短语</a:t>
            </a:r>
            <a:endParaRPr lang="en-US" altLang="zh-CN" dirty="0" smtClean="0"/>
          </a:p>
          <a:p>
            <a:r>
              <a:rPr lang="en-US" altLang="zh-CN" dirty="0" smtClean="0"/>
              <a:t>C</a:t>
            </a:r>
            <a:r>
              <a:rPr lang="en-US" altLang="zh-CN" dirty="0"/>
              <a:t>. </a:t>
            </a:r>
            <a:r>
              <a:rPr lang="zh-CN" altLang="en-US" dirty="0"/>
              <a:t>有表示连续动</a:t>
            </a:r>
            <a:r>
              <a:rPr lang="zh-CN" altLang="en-US" dirty="0" smtClean="0"/>
              <a:t>作的后续小句</a:t>
            </a:r>
            <a:endParaRPr lang="en-US" altLang="zh-CN" dirty="0" smtClean="0"/>
          </a:p>
          <a:p>
            <a:r>
              <a:rPr lang="en-US" altLang="zh-CN" dirty="0" smtClean="0"/>
              <a:t>D</a:t>
            </a:r>
            <a:r>
              <a:rPr lang="en-US" altLang="zh-CN" dirty="0"/>
              <a:t>. </a:t>
            </a:r>
            <a:r>
              <a:rPr lang="zh-CN" altLang="en-US" dirty="0"/>
              <a:t>动词后面有结果意义</a:t>
            </a:r>
            <a:r>
              <a:rPr lang="zh-CN" altLang="en-US" dirty="0" smtClean="0"/>
              <a:t>的补语</a:t>
            </a:r>
            <a:endParaRPr lang="en-US" altLang="zh-CN" dirty="0" smtClean="0"/>
          </a:p>
          <a:p>
            <a:r>
              <a:rPr lang="en-US" altLang="zh-CN" dirty="0" smtClean="0"/>
              <a:t>E</a:t>
            </a:r>
            <a:r>
              <a:rPr lang="en-US" altLang="zh-CN" dirty="0"/>
              <a:t>. </a:t>
            </a:r>
            <a:r>
              <a:rPr lang="zh-CN" altLang="en-US" dirty="0"/>
              <a:t>句末有“</a:t>
            </a:r>
            <a:r>
              <a:rPr lang="zh-CN" altLang="en-US" dirty="0" smtClean="0"/>
              <a:t>了</a:t>
            </a:r>
            <a:r>
              <a:rPr lang="en-US" altLang="zh-CN" dirty="0" smtClean="0"/>
              <a:t>2</a:t>
            </a:r>
            <a:r>
              <a:rPr lang="zh-CN" altLang="en-US" dirty="0" smtClean="0"/>
              <a:t>”</a:t>
            </a:r>
            <a:endParaRPr lang="en-US" altLang="zh-CN" dirty="0" smtClean="0"/>
          </a:p>
          <a:p>
            <a:r>
              <a:rPr lang="zh-CN" altLang="en-US" dirty="0" smtClean="0"/>
              <a:t> </a:t>
            </a:r>
          </a:p>
          <a:p>
            <a:r>
              <a:rPr lang="zh-CN" altLang="en-US" dirty="0" smtClean="0"/>
              <a:t>其中</a:t>
            </a:r>
            <a:r>
              <a:rPr lang="en-US" altLang="zh-CN" dirty="0" smtClean="0"/>
              <a:t>C</a:t>
            </a:r>
            <a:r>
              <a:rPr lang="zh-CN" altLang="en-US" dirty="0" smtClean="0"/>
              <a:t>属于测试范围内的内容，其他均属于需要控制的因素：句末有“了</a:t>
            </a:r>
            <a:r>
              <a:rPr lang="en-US" altLang="zh-CN" dirty="0" smtClean="0"/>
              <a:t>2</a:t>
            </a:r>
            <a:r>
              <a:rPr lang="zh-CN" altLang="en-US" dirty="0" smtClean="0"/>
              <a:t>”，无后续小句，宾语类型分为数量短语和非数量短语，同一题目的测试句中包含相同的过去时间词语。</a:t>
            </a:r>
            <a:endParaRPr lang="en-US" altLang="zh-CN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48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朱庆祥</a:t>
            </a:r>
            <a:r>
              <a:rPr lang="en-US" altLang="zh-CN" dirty="0"/>
              <a:t>(2014</a:t>
            </a:r>
            <a:r>
              <a:rPr lang="en-US" altLang="zh-CN" dirty="0" smtClean="0"/>
              <a:t>)</a:t>
            </a:r>
            <a:r>
              <a:rPr lang="zh-CN" altLang="en-US" dirty="0" smtClean="0"/>
              <a:t>：</a:t>
            </a:r>
            <a:r>
              <a:rPr lang="zh-CN" altLang="en-US" dirty="0" smtClean="0"/>
              <a:t>完整体往往倾向用于</a:t>
            </a:r>
            <a:r>
              <a:rPr lang="zh-CN" altLang="en-US" dirty="0"/>
              <a:t>前景事件，而非完整体则用于</a:t>
            </a:r>
            <a:r>
              <a:rPr lang="zh-CN" altLang="en-US" dirty="0" smtClean="0"/>
              <a:t>背景事件</a:t>
            </a:r>
            <a:r>
              <a:rPr lang="zh-CN" altLang="en-US" dirty="0" smtClean="0"/>
              <a:t>。</a:t>
            </a:r>
            <a:r>
              <a:rPr lang="zh-CN" altLang="en-US" dirty="0" smtClean="0"/>
              <a:t>序列</a:t>
            </a:r>
            <a:r>
              <a:rPr lang="zh-CN" altLang="en-US" dirty="0"/>
              <a:t>事件的完整体小句倾向于具有</a:t>
            </a:r>
            <a:r>
              <a:rPr lang="en-US" altLang="zh-CN" dirty="0"/>
              <a:t>[+</a:t>
            </a:r>
            <a:r>
              <a:rPr lang="zh-CN" altLang="en-US" dirty="0"/>
              <a:t>完结有界</a:t>
            </a:r>
            <a:r>
              <a:rPr lang="en-US" altLang="zh-CN" dirty="0"/>
              <a:t>]</a:t>
            </a:r>
            <a:r>
              <a:rPr lang="zh-CN" altLang="en-US" dirty="0"/>
              <a:t>特征</a:t>
            </a:r>
            <a:r>
              <a:rPr lang="zh-CN" altLang="en-US" dirty="0" smtClean="0"/>
              <a:t>。在序列</a:t>
            </a:r>
            <a:r>
              <a:rPr lang="zh-CN" altLang="en-US" dirty="0"/>
              <a:t>事件完整体小句中，大部分动结式、动趋式完</a:t>
            </a:r>
            <a:r>
              <a:rPr lang="zh-CN" altLang="en-US" dirty="0" smtClean="0"/>
              <a:t>整体</a:t>
            </a:r>
            <a:r>
              <a:rPr lang="zh-CN" altLang="en-US" dirty="0"/>
              <a:t>小句不出现“</a:t>
            </a:r>
            <a:r>
              <a:rPr lang="zh-CN" altLang="en-US" dirty="0" smtClean="0"/>
              <a:t>了</a:t>
            </a:r>
            <a:r>
              <a:rPr lang="en-US" altLang="zh-CN" dirty="0" smtClean="0"/>
              <a:t>1</a:t>
            </a:r>
            <a:r>
              <a:rPr lang="zh-CN" altLang="en-US" dirty="0"/>
              <a:t>”，大部分动量式、动宾式完整体小句中出现“</a:t>
            </a:r>
            <a:r>
              <a:rPr lang="zh-CN" altLang="en-US" dirty="0" smtClean="0"/>
              <a:t>了</a:t>
            </a:r>
            <a:r>
              <a:rPr lang="en-US" altLang="zh-CN" dirty="0" smtClean="0"/>
              <a:t>1</a:t>
            </a:r>
            <a:r>
              <a:rPr lang="zh-CN" altLang="en-US" dirty="0" smtClean="0"/>
              <a:t>”。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序列事件：排除序列事件？</a:t>
            </a:r>
            <a:endParaRPr lang="en-US" altLang="zh-CN" dirty="0" smtClean="0"/>
          </a:p>
          <a:p>
            <a:r>
              <a:rPr lang="zh-CN" altLang="en-US" dirty="0" smtClean="0"/>
              <a:t>补语是否出现：跟句子的情状类型相关，属于测试范围内。</a:t>
            </a:r>
            <a:endParaRPr lang="zh-CN" altLang="en-US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48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5808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dirty="0" smtClean="0"/>
              <a:t>范晓蕾：</a:t>
            </a:r>
            <a:r>
              <a:rPr lang="zh-CN" altLang="en-US" dirty="0" smtClean="0"/>
              <a:t>“</a:t>
            </a:r>
            <a:r>
              <a:rPr lang="zh-CN" altLang="en-US" dirty="0"/>
              <a:t>了</a:t>
            </a:r>
            <a:r>
              <a:rPr lang="en-US" altLang="zh-CN" dirty="0"/>
              <a:t>1</a:t>
            </a:r>
            <a:r>
              <a:rPr lang="zh-CN" altLang="en-US" dirty="0"/>
              <a:t>”</a:t>
            </a:r>
            <a:r>
              <a:rPr lang="zh-CN" altLang="en-US" dirty="0" smtClean="0"/>
              <a:t>的分布分为两个</a:t>
            </a:r>
            <a:r>
              <a:rPr lang="zh-CN" altLang="en-US" dirty="0"/>
              <a:t>方面：一个是“了</a:t>
            </a:r>
            <a:r>
              <a:rPr lang="en-US" altLang="zh-CN" dirty="0"/>
              <a:t>1</a:t>
            </a:r>
            <a:r>
              <a:rPr lang="zh-CN" altLang="en-US" dirty="0"/>
              <a:t>”分布的基本格局，它取决于谓语整体属性，包括三个因素：谓语的现实性状况（取值：现实</a:t>
            </a:r>
            <a:r>
              <a:rPr lang="en-US" altLang="zh-CN" dirty="0"/>
              <a:t>/</a:t>
            </a:r>
            <a:r>
              <a:rPr lang="zh-CN" altLang="en-US" dirty="0"/>
              <a:t>非现实）、谓语的句法地位（取值：核心</a:t>
            </a:r>
            <a:r>
              <a:rPr lang="en-US" altLang="zh-CN" dirty="0"/>
              <a:t>/</a:t>
            </a:r>
            <a:r>
              <a:rPr lang="zh-CN" altLang="en-US" dirty="0"/>
              <a:t>从属）、句末助词的性质（了</a:t>
            </a:r>
            <a:r>
              <a:rPr lang="en-US" altLang="zh-CN" dirty="0"/>
              <a:t>2/∅</a:t>
            </a:r>
            <a:r>
              <a:rPr lang="zh-CN" altLang="en-US" dirty="0"/>
              <a:t>）</a:t>
            </a:r>
            <a:r>
              <a:rPr lang="zh-CN" altLang="en-US" dirty="0" smtClean="0"/>
              <a:t>。二</a:t>
            </a:r>
            <a:r>
              <a:rPr lang="zh-CN" altLang="en-US" dirty="0"/>
              <a:t>是“了</a:t>
            </a:r>
            <a:r>
              <a:rPr lang="en-US" altLang="zh-CN" dirty="0"/>
              <a:t>1</a:t>
            </a:r>
            <a:r>
              <a:rPr lang="zh-CN" altLang="en-US" dirty="0"/>
              <a:t>”隐去的允准条件，它取决于构件的属性，包括两个因素：宾语类型（取值：数量</a:t>
            </a:r>
            <a:r>
              <a:rPr lang="en-US" altLang="zh-CN" dirty="0"/>
              <a:t>/</a:t>
            </a:r>
            <a:r>
              <a:rPr lang="zh-CN" altLang="en-US" dirty="0"/>
              <a:t>非数量）、动词类型（取值：</a:t>
            </a:r>
            <a:r>
              <a:rPr lang="en-US" altLang="zh-CN" dirty="0"/>
              <a:t>……</a:t>
            </a:r>
            <a:r>
              <a:rPr lang="zh-CN" altLang="en-US" dirty="0"/>
              <a:t>）。这几个因素具有以下的序列等级：现实性</a:t>
            </a:r>
            <a:r>
              <a:rPr lang="en-US" altLang="zh-CN" dirty="0"/>
              <a:t>&gt;</a:t>
            </a:r>
            <a:r>
              <a:rPr lang="zh-CN" altLang="en-US" dirty="0"/>
              <a:t>句法地位</a:t>
            </a:r>
            <a:r>
              <a:rPr lang="en-US" altLang="zh-CN" dirty="0"/>
              <a:t>&gt;</a:t>
            </a:r>
            <a:r>
              <a:rPr lang="zh-CN" altLang="en-US" dirty="0"/>
              <a:t>句末助词</a:t>
            </a:r>
            <a:r>
              <a:rPr lang="en-US" altLang="zh-CN" dirty="0"/>
              <a:t>&gt;</a:t>
            </a:r>
            <a:r>
              <a:rPr lang="zh-CN" altLang="en-US" dirty="0"/>
              <a:t>宾语类型</a:t>
            </a:r>
            <a:r>
              <a:rPr lang="en-US" altLang="zh-CN" dirty="0"/>
              <a:t>&gt;</a:t>
            </a:r>
            <a:r>
              <a:rPr lang="zh-CN" altLang="en-US" dirty="0"/>
              <a:t>动词类型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zh-CN" dirty="0"/>
              <a:t>以往的“了</a:t>
            </a:r>
            <a:r>
              <a:rPr lang="en-US" altLang="zh-CN" baseline="-25000" dirty="0"/>
              <a:t>1</a:t>
            </a:r>
            <a:r>
              <a:rPr lang="zh-CN" altLang="zh-CN" dirty="0"/>
              <a:t>”研究常聚焦于动词因素（如</a:t>
            </a:r>
            <a:r>
              <a:rPr lang="en-US" altLang="zh-CN" dirty="0"/>
              <a:t>Smith 1997</a:t>
            </a:r>
            <a:r>
              <a:rPr lang="zh-CN" altLang="zh-CN" dirty="0"/>
              <a:t>），</a:t>
            </a:r>
            <a:r>
              <a:rPr lang="zh-CN" altLang="zh-CN" dirty="0" smtClean="0"/>
              <a:t>但动词类型是制约</a:t>
            </a:r>
            <a:r>
              <a:rPr lang="zh-CN" altLang="zh-CN" dirty="0"/>
              <a:t>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”的最次要的语法因素。前述因素的作用常牵涉到动词类型，例如，将来情态句要求影响性动词，从属性谓语倾向用静态动词和达成动词，数量宾语触发“了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”的持续义限于少数动词……这仅是这些因素制约“了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”的具体表现，没有哪个因素的制约效果能完全用动词类型来涵盖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3482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zh-CN" altLang="en-US" dirty="0"/>
          </a:p>
        </p:txBody>
      </p:sp>
      <p:pic>
        <p:nvPicPr>
          <p:cNvPr id="4" name="图片 3" descr="屏幕快照 2018-03-29 上午7.50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57" y="0"/>
            <a:ext cx="8614060" cy="676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04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“</a:t>
            </a:r>
            <a:r>
              <a:rPr kumimoji="1" lang="zh-CN" altLang="en-US" dirty="0" smtClean="0"/>
              <a:t>了</a:t>
            </a:r>
            <a:r>
              <a:rPr kumimoji="1" lang="en-US" altLang="zh-CN" dirty="0" smtClean="0"/>
              <a:t>1”</a:t>
            </a:r>
            <a:r>
              <a:rPr kumimoji="1" lang="zh-CN" altLang="en-US" dirty="0" smtClean="0"/>
              <a:t>隐现条件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54946"/>
            <a:ext cx="8229600" cy="5628173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r>
              <a:rPr lang="zh-CN" altLang="zh-CN" dirty="0" smtClean="0"/>
              <a:t> “</a:t>
            </a:r>
            <a:r>
              <a:rPr lang="zh-CN" altLang="zh-CN" dirty="0"/>
              <a:t>了</a:t>
            </a:r>
            <a:r>
              <a:rPr lang="en-US" altLang="zh-CN" baseline="-25000" dirty="0"/>
              <a:t>1</a:t>
            </a:r>
            <a:r>
              <a:rPr lang="zh-CN" altLang="zh-CN" dirty="0"/>
              <a:t>”的动词因素确实是最复杂的因素，以往分析多采用“</a:t>
            </a:r>
            <a:r>
              <a:rPr lang="en-US" altLang="zh-CN" dirty="0" err="1"/>
              <a:t>Vendler</a:t>
            </a:r>
            <a:r>
              <a:rPr lang="en-US" altLang="zh-CN" dirty="0"/>
              <a:t> (1967) </a:t>
            </a:r>
            <a:r>
              <a:rPr lang="zh-CN" altLang="zh-CN" dirty="0"/>
              <a:t>式情状类型</a:t>
            </a:r>
            <a:r>
              <a:rPr lang="en-US" altLang="zh-CN" dirty="0" smtClean="0"/>
              <a:t>”</a:t>
            </a:r>
            <a:r>
              <a:rPr lang="zh-CN" altLang="zh-CN" dirty="0" smtClean="0"/>
              <a:t> ，不足以</a:t>
            </a:r>
            <a:r>
              <a:rPr lang="zh-CN" altLang="zh-CN" dirty="0"/>
              <a:t>理清“了</a:t>
            </a:r>
            <a:r>
              <a:rPr lang="en-US" altLang="zh-CN" baseline="-25000" dirty="0"/>
              <a:t>1</a:t>
            </a:r>
            <a:r>
              <a:rPr lang="zh-CN" altLang="zh-CN" dirty="0"/>
              <a:t>”的使用，这集中体现在笔者 </a:t>
            </a:r>
            <a:r>
              <a:rPr lang="en-US" altLang="zh-CN" dirty="0"/>
              <a:t>(2018) </a:t>
            </a:r>
            <a:r>
              <a:rPr lang="zh-CN" altLang="zh-CN" dirty="0"/>
              <a:t>界定的</a:t>
            </a:r>
            <a:r>
              <a:rPr lang="en-US" altLang="zh-CN" dirty="0"/>
              <a:t>“</a:t>
            </a:r>
            <a:r>
              <a:rPr lang="zh-CN" altLang="zh-CN" dirty="0"/>
              <a:t>结果型动词</a:t>
            </a:r>
            <a:r>
              <a:rPr lang="en-US" altLang="zh-CN" dirty="0"/>
              <a:t>”</a:t>
            </a:r>
            <a:r>
              <a:rPr lang="zh-CN" altLang="zh-CN" dirty="0"/>
              <a:t>上，它杂糅了多种情状的动词，使用“了</a:t>
            </a:r>
            <a:r>
              <a:rPr lang="en-US" altLang="zh-CN" baseline="-25000" dirty="0"/>
              <a:t>1</a:t>
            </a:r>
            <a:r>
              <a:rPr lang="zh-CN" altLang="zh-CN" dirty="0"/>
              <a:t>”却有极高的一致性，并大异于相同情状的其他动词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zh-CN" dirty="0"/>
              <a:t>结果型动词表示动作必然改变客体的物质状态，蕴涵客体有“特定的结果性状态</a:t>
            </a:r>
            <a:r>
              <a:rPr lang="en-US" altLang="zh-CN" dirty="0"/>
              <a:t>”</a:t>
            </a:r>
            <a:r>
              <a:rPr lang="zh-CN" altLang="zh-CN" dirty="0"/>
              <a:t>，按照语法特征细分为表</a:t>
            </a:r>
            <a:r>
              <a:rPr lang="en-US" altLang="zh-CN" dirty="0"/>
              <a:t>6</a:t>
            </a:r>
            <a:r>
              <a:rPr lang="zh-CN" altLang="zh-CN" dirty="0"/>
              <a:t>的四种，典型成员是影响性动词。按照结果性状态的情况，这四种动词可归为制取义动词（甲组）和损失义动词（乙、丙、丁组）两大类。制取义动词表达制造或取得某物，即“客体从不存在到出现（于主体处）</a:t>
            </a:r>
            <a:r>
              <a:rPr lang="en-US" altLang="zh-CN" dirty="0"/>
              <a:t>”</a:t>
            </a:r>
            <a:r>
              <a:rPr lang="zh-CN" altLang="zh-CN" dirty="0"/>
              <a:t>，这包括客体由他处转移至主体处，如“买、领</a:t>
            </a:r>
            <a:r>
              <a:rPr lang="zh-CN" altLang="zh-CN" baseline="-25000" dirty="0"/>
              <a:t>取</a:t>
            </a:r>
            <a:r>
              <a:rPr lang="zh-CN" altLang="zh-CN" dirty="0"/>
              <a:t>、取、娶</a:t>
            </a:r>
            <a:r>
              <a:rPr lang="en-US" altLang="zh-CN" dirty="0"/>
              <a:t>”</a:t>
            </a:r>
            <a:r>
              <a:rPr lang="zh-CN" altLang="zh-CN" dirty="0"/>
              <a:t>的意义。损失义动词均是“客体受损或（从主体处）消失</a:t>
            </a:r>
            <a:r>
              <a:rPr lang="en-US" altLang="zh-CN" dirty="0"/>
              <a:t>”</a:t>
            </a:r>
            <a:r>
              <a:rPr lang="zh-CN" altLang="zh-CN" dirty="0"/>
              <a:t>，客体受损包括去除客体上的脏污，如“洗、刷、冲”的意义；客体消失包括客体从主体处转移到他处，如“卖、脱、开除、给</a:t>
            </a:r>
            <a:r>
              <a:rPr lang="en-US" altLang="zh-CN" dirty="0"/>
              <a:t>”</a:t>
            </a:r>
            <a:r>
              <a:rPr lang="zh-CN" altLang="zh-CN" dirty="0"/>
              <a:t>的意义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zh-CN" altLang="en-US" dirty="0" smtClean="0"/>
          </a:p>
          <a:p>
            <a:endParaRPr kumimoji="1" lang="zh-CN" altLang="en-US" dirty="0"/>
          </a:p>
        </p:txBody>
      </p:sp>
      <p:pic>
        <p:nvPicPr>
          <p:cNvPr id="4" name="图片 3" descr="屏幕快照 2018-03-29 上午7.57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67770"/>
            <a:ext cx="8463515" cy="378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63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1759</Words>
  <Application>Microsoft Macintosh PowerPoint</Application>
  <PresentationFormat>全屏显示(4:3)</PresentationFormat>
  <Paragraphs>128</Paragraphs>
  <Slides>20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</vt:lpstr>
      <vt:lpstr>“了”的隐现条件与语义功能分析  </vt:lpstr>
      <vt:lpstr>简介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“了1”隐现条件</vt:lpstr>
      <vt:lpstr>“了”使用偏误</vt:lpstr>
      <vt:lpstr>“了”使用偏误</vt:lpstr>
      <vt:lpstr>“了”使用偏误</vt:lpstr>
      <vt:lpstr>实验设计要点</vt:lpstr>
      <vt:lpstr>测试平台</vt:lpstr>
    </vt:vector>
  </TitlesOfParts>
  <Company>Peking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“了”的隐现条件与语义功能分析  </dc:title>
  <dc:creator>Crystal Xia</dc:creator>
  <cp:lastModifiedBy>Crystal Xia</cp:lastModifiedBy>
  <cp:revision>11</cp:revision>
  <dcterms:created xsi:type="dcterms:W3CDTF">2018-03-28T23:16:36Z</dcterms:created>
  <dcterms:modified xsi:type="dcterms:W3CDTF">2018-03-29T00:20:22Z</dcterms:modified>
</cp:coreProperties>
</file>