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66" r:id="rId3"/>
    <p:sldId id="267" r:id="rId4"/>
    <p:sldId id="269" r:id="rId5"/>
    <p:sldId id="274" r:id="rId6"/>
    <p:sldId id="270" r:id="rId7"/>
    <p:sldId id="273" r:id="rId8"/>
    <p:sldId id="268" r:id="rId9"/>
    <p:sldId id="275" r:id="rId10"/>
    <p:sldId id="288" r:id="rId11"/>
    <p:sldId id="276" r:id="rId12"/>
    <p:sldId id="281" r:id="rId13"/>
    <p:sldId id="282" r:id="rId14"/>
    <p:sldId id="284" r:id="rId15"/>
    <p:sldId id="285" r:id="rId16"/>
    <p:sldId id="286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0" d="100"/>
          <a:sy n="70" d="100"/>
        </p:scale>
        <p:origin x="3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5748-43B4-4C03-8D4D-F9A695308DD4}" type="datetimeFigureOut">
              <a:rPr lang="zh-CN" altLang="en-US" smtClean="0"/>
              <a:t>2017/9/25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C4F7-229F-4E14-BA97-F48F47246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50999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5748-43B4-4C03-8D4D-F9A695308DD4}" type="datetimeFigureOut">
              <a:rPr lang="zh-CN" altLang="en-US" smtClean="0"/>
              <a:t>2017/9/25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C4F7-229F-4E14-BA97-F48F47246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66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5748-43B4-4C03-8D4D-F9A695308DD4}" type="datetimeFigureOut">
              <a:rPr lang="zh-CN" altLang="en-US" smtClean="0"/>
              <a:t>2017/9/25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C4F7-229F-4E14-BA97-F48F47246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813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5748-43B4-4C03-8D4D-F9A695308DD4}" type="datetimeFigureOut">
              <a:rPr lang="zh-CN" altLang="en-US" smtClean="0"/>
              <a:t>2017/9/25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C4F7-229F-4E14-BA97-F48F47246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607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5748-43B4-4C03-8D4D-F9A695308DD4}" type="datetimeFigureOut">
              <a:rPr lang="zh-CN" altLang="en-US" smtClean="0"/>
              <a:t>2017/9/25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C4F7-229F-4E14-BA97-F48F47246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7156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5748-43B4-4C03-8D4D-F9A695308DD4}" type="datetimeFigureOut">
              <a:rPr lang="zh-CN" altLang="en-US" smtClean="0"/>
              <a:t>2017/9/25</a:t>
            </a:fld>
            <a:endParaRPr lang="zh-CN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C4F7-229F-4E14-BA97-F48F47246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6514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5748-43B4-4C03-8D4D-F9A695308DD4}" type="datetimeFigureOut">
              <a:rPr lang="zh-CN" altLang="en-US" smtClean="0"/>
              <a:t>2017/9/25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C4F7-229F-4E14-BA97-F48F4724633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610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5748-43B4-4C03-8D4D-F9A695308DD4}" type="datetimeFigureOut">
              <a:rPr lang="zh-CN" altLang="en-US" smtClean="0"/>
              <a:t>2017/9/25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C4F7-229F-4E14-BA97-F48F47246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664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5748-43B4-4C03-8D4D-F9A695308DD4}" type="datetimeFigureOut">
              <a:rPr lang="zh-CN" altLang="en-US" smtClean="0"/>
              <a:t>2017/9/25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C4F7-229F-4E14-BA97-F48F47246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6180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5748-43B4-4C03-8D4D-F9A695308DD4}" type="datetimeFigureOut">
              <a:rPr lang="zh-CN" altLang="en-US" smtClean="0"/>
              <a:t>2017/9/25</a:t>
            </a:fld>
            <a:endParaRPr lang="zh-CN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C4F7-229F-4E14-BA97-F48F47246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8436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DF9A5748-43B4-4C03-8D4D-F9A695308DD4}" type="datetimeFigureOut">
              <a:rPr lang="zh-CN" altLang="en-US" smtClean="0"/>
              <a:t>2017/9/25</a:t>
            </a:fld>
            <a:endParaRPr lang="zh-CN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C4F7-229F-4E14-BA97-F48F47246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300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F9A5748-43B4-4C03-8D4D-F9A695308DD4}" type="datetimeFigureOut">
              <a:rPr lang="zh-CN" altLang="en-US" smtClean="0"/>
              <a:t>2017/9/25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D22C4F7-229F-4E14-BA97-F48F472463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604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137648" cy="2387600"/>
          </a:xfrm>
        </p:spPr>
        <p:txBody>
          <a:bodyPr/>
          <a:lstStyle/>
          <a:p>
            <a:r>
              <a:rPr lang="zh-CN" altLang="en-US" dirty="0" smtClean="0"/>
              <a:t>“</a:t>
            </a:r>
            <a:r>
              <a:rPr lang="en-US" altLang="zh-CN" dirty="0" err="1" smtClean="0"/>
              <a:t>np+adv</a:t>
            </a:r>
            <a:r>
              <a:rPr lang="en-US" altLang="zh-CN" dirty="0" smtClean="0"/>
              <a:t>+</a:t>
            </a:r>
            <a:r>
              <a:rPr lang="zh-CN" altLang="en-US" dirty="0" smtClean="0"/>
              <a:t>是</a:t>
            </a:r>
            <a:r>
              <a:rPr lang="en-US" altLang="zh-CN" dirty="0" smtClean="0"/>
              <a:t>+np</a:t>
            </a:r>
            <a:r>
              <a:rPr lang="zh-CN" altLang="en-US" dirty="0" smtClean="0"/>
              <a:t>”名词同语式构式研究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66388" y="4453128"/>
            <a:ext cx="6801612" cy="1239894"/>
          </a:xfrm>
        </p:spPr>
        <p:txBody>
          <a:bodyPr>
            <a:normAutofit/>
          </a:bodyPr>
          <a:lstStyle/>
          <a:p>
            <a:pPr algn="r"/>
            <a:r>
              <a:rPr lang="zh-CN" altLang="en-US" sz="3200" dirty="0"/>
              <a:t>赵</a:t>
            </a:r>
            <a:r>
              <a:rPr lang="zh-CN" altLang="en-US" sz="3200" dirty="0" smtClean="0"/>
              <a:t>贤  </a:t>
            </a:r>
            <a:endParaRPr lang="en-US" altLang="zh-CN" sz="3200" dirty="0" smtClean="0"/>
          </a:p>
          <a:p>
            <a:pPr algn="r"/>
            <a:r>
              <a:rPr lang="en-US" altLang="zh-CN" sz="3200" dirty="0" smtClean="0"/>
              <a:t>2017.09.25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50243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52144" y="288036"/>
            <a:ext cx="9692640" cy="1188720"/>
          </a:xfrm>
        </p:spPr>
        <p:txBody>
          <a:bodyPr/>
          <a:lstStyle/>
          <a:p>
            <a:r>
              <a:rPr lang="zh-CN" altLang="en-US" dirty="0"/>
              <a:t>三、 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/>
              <a:t>”的句法构成</a:t>
            </a:r>
            <a:r>
              <a:rPr lang="zh-CN" altLang="en-US" dirty="0" smtClean="0"/>
              <a:t>：结构中的</a:t>
            </a:r>
            <a:r>
              <a:rPr lang="en-US" altLang="zh-CN" dirty="0" smtClean="0"/>
              <a:t>NP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6888" y="1476756"/>
            <a:ext cx="11375136" cy="528066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2.NP</a:t>
            </a:r>
            <a:r>
              <a:rPr lang="zh-CN" altLang="en-US" dirty="0" smtClean="0"/>
              <a:t>的语义特征</a:t>
            </a:r>
            <a:endParaRPr lang="en-US" altLang="zh-CN" dirty="0" smtClean="0"/>
          </a:p>
          <a:p>
            <a:r>
              <a:rPr lang="en-US" altLang="zh-CN" dirty="0" smtClean="0">
                <a:solidFill>
                  <a:schemeClr val="tx1"/>
                </a:solidFill>
              </a:rPr>
              <a:t>NP</a:t>
            </a:r>
            <a:r>
              <a:rPr lang="zh-CN" altLang="en-US" dirty="0" smtClean="0">
                <a:solidFill>
                  <a:schemeClr val="tx1"/>
                </a:solidFill>
              </a:rPr>
              <a:t>具有可评价性，认知上的典型性。（构式义对</a:t>
            </a:r>
            <a:r>
              <a:rPr lang="en-US" altLang="zh-CN" dirty="0" smtClean="0">
                <a:solidFill>
                  <a:schemeClr val="tx1"/>
                </a:solidFill>
              </a:rPr>
              <a:t>NP</a:t>
            </a:r>
            <a:r>
              <a:rPr lang="zh-CN" altLang="en-US" dirty="0" smtClean="0">
                <a:solidFill>
                  <a:schemeClr val="tx1"/>
                </a:solidFill>
              </a:rPr>
              <a:t>的压制  ）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木头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就是木头          ？桌子就是桌子     桌子就是桌子，怎么能当椅子？</a:t>
            </a:r>
            <a:endParaRPr lang="en-US" alt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     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中性词居多，有多种解读；褒义词或贬义词意义单一。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女人毕竟是女人</a:t>
            </a:r>
            <a:endParaRPr lang="en-US" altLang="zh-CN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经典毕竟是经典</a:t>
            </a:r>
            <a:endParaRPr lang="en-US" altLang="zh-CN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谣言</a:t>
            </a:r>
            <a:r>
              <a:rPr lang="zh-CN" altLang="en-US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毕竟是</a:t>
            </a:r>
            <a:r>
              <a:rPr lang="zh-CN" altLang="en-US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谣言</a:t>
            </a:r>
            <a:endParaRPr lang="en-US" altLang="zh-CN" dirty="0" smtClean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猜想：表人名词居多，消极意义居多（人类的可评价性较高；委婉含蓄地表达消极评价，符合礼貌原则）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583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07008" y="964692"/>
            <a:ext cx="8753856" cy="118872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三、 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/>
              <a:t>”的句法构成</a:t>
            </a:r>
            <a:r>
              <a:rPr lang="zh-CN" altLang="en-US" dirty="0" smtClean="0"/>
              <a:t>：</a:t>
            </a:r>
            <a:r>
              <a:rPr lang="zh-CN" altLang="en-US" dirty="0"/>
              <a:t>结构中的</a:t>
            </a:r>
            <a:r>
              <a:rPr lang="en-US" altLang="zh-CN" dirty="0" err="1"/>
              <a:t>adv</a:t>
            </a: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4904" y="2638044"/>
            <a:ext cx="10927080" cy="3726180"/>
          </a:xfrm>
        </p:spPr>
        <p:txBody>
          <a:bodyPr/>
          <a:lstStyle/>
          <a:p>
            <a:r>
              <a:rPr lang="zh-CN" altLang="en-US" dirty="0" smtClean="0"/>
              <a:t>语气副词、时间副词、范围副词、关联副词、否定副词</a:t>
            </a:r>
            <a:endParaRPr lang="en-US" altLang="zh-CN" dirty="0" smtClean="0"/>
          </a:p>
          <a:p>
            <a:r>
              <a:rPr lang="zh-CN" altLang="en-US" dirty="0" smtClean="0"/>
              <a:t>本文主要探讨</a:t>
            </a:r>
            <a:r>
              <a:rPr lang="en-US" altLang="zh-CN" dirty="0" err="1" smtClean="0"/>
              <a:t>adv</a:t>
            </a:r>
            <a:r>
              <a:rPr lang="zh-CN" altLang="en-US" dirty="0" smtClean="0"/>
              <a:t>为语气副词的情况。</a:t>
            </a:r>
            <a:endParaRPr lang="en-US" altLang="zh-CN" dirty="0" smtClean="0"/>
          </a:p>
          <a:p>
            <a:r>
              <a:rPr lang="zh-CN" altLang="en-US" dirty="0">
                <a:solidFill>
                  <a:srgbClr val="FF0000"/>
                </a:solidFill>
              </a:rPr>
              <a:t>语气</a:t>
            </a:r>
            <a:r>
              <a:rPr lang="zh-CN" altLang="en-US" dirty="0" smtClean="0">
                <a:solidFill>
                  <a:srgbClr val="FF0000"/>
                </a:solidFill>
              </a:rPr>
              <a:t>副词怎么定义？范围如何界定？标准是什么？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“</a:t>
            </a:r>
            <a:r>
              <a:rPr lang="zh-CN" altLang="en-US" dirty="0" smtClean="0">
                <a:solidFill>
                  <a:srgbClr val="FF0000"/>
                </a:solidFill>
              </a:rPr>
              <a:t>毕竟、到底、究竟、终究、终归、总归</a:t>
            </a:r>
            <a:r>
              <a:rPr lang="zh-CN" altLang="en-US" dirty="0">
                <a:solidFill>
                  <a:srgbClr val="FF0000"/>
                </a:solidFill>
              </a:rPr>
              <a:t>、</a:t>
            </a:r>
            <a:r>
              <a:rPr lang="zh-CN" altLang="en-US" dirty="0" smtClean="0">
                <a:solidFill>
                  <a:srgbClr val="FF0000"/>
                </a:solidFill>
              </a:rPr>
              <a:t>总</a:t>
            </a:r>
            <a:r>
              <a:rPr lang="zh-CN" altLang="en-US" dirty="0" smtClean="0"/>
              <a:t>、就、真、不愧、不过”等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“毕竟”类语气副词：强调事物的性质特点，突显预设，引出原因，吸引听者注意，表达说者强烈的感情态度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38231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四、“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/>
              <a:t>”的篇章分布</a:t>
            </a:r>
            <a:endParaRPr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单用和连用</a:t>
            </a:r>
            <a:endParaRPr lang="en-US" altLang="zh-CN" dirty="0" smtClean="0"/>
          </a:p>
          <a:p>
            <a:r>
              <a:rPr lang="zh-CN" altLang="en-US" dirty="0" smtClean="0"/>
              <a:t>标题、独立成句、分句、句子成分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27174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4752" y="397764"/>
            <a:ext cx="7729728" cy="1188720"/>
          </a:xfrm>
        </p:spPr>
        <p:txBody>
          <a:bodyPr/>
          <a:lstStyle/>
          <a:p>
            <a:r>
              <a:rPr lang="zh-CN" altLang="en-US" dirty="0" smtClean="0"/>
              <a:t>五、“</a:t>
            </a:r>
            <a:r>
              <a:rPr lang="en-US" altLang="zh-CN" dirty="0" err="1" smtClean="0"/>
              <a:t>np+adv</a:t>
            </a:r>
            <a:r>
              <a:rPr lang="en-US" altLang="zh-CN" dirty="0" smtClean="0"/>
              <a:t>+</a:t>
            </a:r>
            <a:r>
              <a:rPr lang="zh-CN" altLang="en-US" dirty="0" smtClean="0"/>
              <a:t>是</a:t>
            </a:r>
            <a:r>
              <a:rPr lang="en-US" altLang="zh-CN" dirty="0" smtClean="0"/>
              <a:t>+np</a:t>
            </a:r>
            <a:r>
              <a:rPr lang="zh-CN" altLang="en-US" dirty="0" smtClean="0"/>
              <a:t>”的语义语用分析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496" y="1755648"/>
            <a:ext cx="11100816" cy="4855464"/>
          </a:xfrm>
        </p:spPr>
        <p:txBody>
          <a:bodyPr/>
          <a:lstStyle/>
          <a:p>
            <a:r>
              <a:rPr lang="zh-CN" altLang="en-US" dirty="0"/>
              <a:t>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/>
              <a:t>”的语义分析</a:t>
            </a:r>
            <a:endParaRPr lang="en-US" altLang="zh-CN" dirty="0"/>
          </a:p>
          <a:p>
            <a:r>
              <a:rPr lang="zh-CN" altLang="en-US" dirty="0" smtClean="0"/>
              <a:t>基本构式义：对</a:t>
            </a:r>
            <a:r>
              <a:rPr lang="en-US" altLang="zh-CN" dirty="0" smtClean="0"/>
              <a:t>np</a:t>
            </a:r>
            <a:r>
              <a:rPr lang="zh-CN" altLang="en-US" dirty="0" smtClean="0"/>
              <a:t>做出主观判断与评价，即判断客观存在的</a:t>
            </a:r>
            <a:r>
              <a:rPr lang="en-US" altLang="zh-CN" dirty="0" smtClean="0"/>
              <a:t>np</a:t>
            </a:r>
            <a:r>
              <a:rPr lang="zh-CN" altLang="en-US" dirty="0" smtClean="0"/>
              <a:t>是否与主观世界中对其的理想认知模型相符合。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                                            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孩子</a:t>
            </a:r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毕竟是孩子</a:t>
            </a:r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  <a:p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9" name="圆角矩形 8"/>
          <p:cNvSpPr/>
          <p:nvPr/>
        </p:nvSpPr>
        <p:spPr>
          <a:xfrm>
            <a:off x="996696" y="4261104"/>
            <a:ext cx="2551176" cy="83210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现实存在域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孩子</a:t>
            </a:r>
            <a:r>
              <a:rPr lang="en-US" altLang="zh-CN" dirty="0" smtClean="0"/>
              <a:t>1</a:t>
            </a: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5903976" y="4261104"/>
            <a:ext cx="2883408" cy="83210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心理空间域（调皮、可爱、天真、任性等）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孩子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  <p:cxnSp>
        <p:nvCxnSpPr>
          <p:cNvPr id="12" name="直接连接符 11"/>
          <p:cNvCxnSpPr>
            <a:stCxn id="9" idx="3"/>
            <a:endCxn id="10" idx="1"/>
          </p:cNvCxnSpPr>
          <p:nvPr/>
        </p:nvCxnSpPr>
        <p:spPr>
          <a:xfrm>
            <a:off x="3547872" y="4677156"/>
            <a:ext cx="235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5866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8256" y="224028"/>
            <a:ext cx="7729728" cy="1188720"/>
          </a:xfrm>
        </p:spPr>
        <p:txBody>
          <a:bodyPr/>
          <a:lstStyle/>
          <a:p>
            <a:r>
              <a:rPr lang="zh-CN" altLang="en-US" dirty="0" smtClean="0"/>
              <a:t>五、“</a:t>
            </a:r>
            <a:r>
              <a:rPr lang="en-US" altLang="zh-CN" dirty="0" err="1" smtClean="0"/>
              <a:t>np+adv</a:t>
            </a:r>
            <a:r>
              <a:rPr lang="en-US" altLang="zh-CN" dirty="0" smtClean="0"/>
              <a:t>+</a:t>
            </a:r>
            <a:r>
              <a:rPr lang="zh-CN" altLang="en-US" dirty="0" smtClean="0"/>
              <a:t>是</a:t>
            </a:r>
            <a:r>
              <a:rPr lang="en-US" altLang="zh-CN" dirty="0" smtClean="0"/>
              <a:t>+np</a:t>
            </a:r>
            <a:r>
              <a:rPr lang="zh-CN" altLang="en-US" dirty="0" smtClean="0"/>
              <a:t>”的语义语用分析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412748"/>
            <a:ext cx="11192256" cy="5262372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/>
              <a:t>”的</a:t>
            </a:r>
            <a:r>
              <a:rPr lang="zh-CN" altLang="en-US" dirty="0" smtClean="0"/>
              <a:t>语用分析</a:t>
            </a:r>
            <a:endParaRPr lang="en-US" altLang="zh-CN" dirty="0" smtClean="0"/>
          </a:p>
          <a:p>
            <a:r>
              <a:rPr lang="zh-CN" altLang="en-US" dirty="0"/>
              <a:t>强调</a:t>
            </a:r>
            <a:r>
              <a:rPr lang="zh-CN" altLang="en-US" dirty="0" smtClean="0"/>
              <a:t>事物的客观性，与其他事物的不同，事物本质属性的不可改变，表达作者的主观态度</a:t>
            </a:r>
            <a:endParaRPr lang="en-US" altLang="zh-CN" dirty="0" smtClean="0"/>
          </a:p>
          <a:p>
            <a:r>
              <a:rPr lang="zh-CN" altLang="en-US" dirty="0" smtClean="0"/>
              <a:t>积极、消极、中立，是否有一定的倾向？</a:t>
            </a:r>
            <a:endParaRPr lang="en-US" altLang="zh-CN" dirty="0" smtClean="0"/>
          </a:p>
          <a:p>
            <a:r>
              <a:rPr lang="zh-CN" altLang="en-US" dirty="0" smtClean="0"/>
              <a:t>构式与一般表达的区别（构式表达含蓄委婉，符合礼貌原则。在共同社会知识背景下，交际双方不言自明。）</a:t>
            </a:r>
            <a:endParaRPr lang="en-US" altLang="zh-CN" dirty="0" smtClean="0"/>
          </a:p>
          <a:p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                  孩子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毕竟是孩子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dirty="0" smtClean="0"/>
              <a:t>积极：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孩子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毕竟是孩子，孩子都想学好，很少有要做坏蛋的。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/>
              <a:t>消极：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孩子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毕竟是孩子，懂得什么好歹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?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平时一天三顿地给他讲道理他还备不住要出点事，这回可好，大撒把没人管了，那他还不上房揭瓦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?</a:t>
            </a:r>
          </a:p>
          <a:p>
            <a:r>
              <a:rPr lang="zh-CN" altLang="en-US" dirty="0" smtClean="0"/>
              <a:t>中立：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孩子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毕竟是孩子，老舍教子深得顺其自然、因势利导之妙。</a:t>
            </a:r>
          </a:p>
        </p:txBody>
      </p:sp>
      <p:sp>
        <p:nvSpPr>
          <p:cNvPr id="4" name="圆角矩形 3"/>
          <p:cNvSpPr/>
          <p:nvPr/>
        </p:nvSpPr>
        <p:spPr>
          <a:xfrm>
            <a:off x="1708404" y="3835908"/>
            <a:ext cx="2378964" cy="83210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dirty="0" smtClean="0"/>
              <a:t>现实存在域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孩子</a:t>
            </a:r>
            <a:r>
              <a:rPr lang="en-US" altLang="zh-CN" dirty="0" smtClean="0"/>
              <a:t>1</a:t>
            </a:r>
            <a:endParaRPr lang="zh-CN" altLang="en-US" dirty="0"/>
          </a:p>
        </p:txBody>
      </p:sp>
      <p:sp>
        <p:nvSpPr>
          <p:cNvPr id="5" name="圆角矩形 4"/>
          <p:cNvSpPr/>
          <p:nvPr/>
        </p:nvSpPr>
        <p:spPr>
          <a:xfrm>
            <a:off x="6079998" y="3835908"/>
            <a:ext cx="3036570" cy="83210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dirty="0" smtClean="0"/>
              <a:t>心理</a:t>
            </a:r>
            <a:r>
              <a:rPr lang="zh-CN" altLang="en-US" dirty="0"/>
              <a:t>空间域（调皮、可爱、天真、任性等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孩子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  <p:cxnSp>
        <p:nvCxnSpPr>
          <p:cNvPr id="8" name="直接连接符 7"/>
          <p:cNvCxnSpPr>
            <a:stCxn id="4" idx="3"/>
            <a:endCxn id="5" idx="1"/>
          </p:cNvCxnSpPr>
          <p:nvPr/>
        </p:nvCxnSpPr>
        <p:spPr>
          <a:xfrm>
            <a:off x="4087368" y="4251960"/>
            <a:ext cx="1992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671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33600" y="0"/>
            <a:ext cx="7729728" cy="1188720"/>
          </a:xfrm>
        </p:spPr>
        <p:txBody>
          <a:bodyPr/>
          <a:lstStyle/>
          <a:p>
            <a:r>
              <a:rPr lang="zh-CN" altLang="en-US" dirty="0"/>
              <a:t>五、“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/>
              <a:t>”的语义语用分析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4592" y="1325880"/>
            <a:ext cx="11530584" cy="5257800"/>
          </a:xfrm>
        </p:spPr>
        <p:txBody>
          <a:bodyPr>
            <a:normAutofit/>
          </a:bodyPr>
          <a:lstStyle/>
          <a:p>
            <a:r>
              <a:rPr lang="zh-CN" altLang="en-US" dirty="0"/>
              <a:t>格式语义解读的</a:t>
            </a:r>
            <a:r>
              <a:rPr lang="zh-CN" altLang="en-US" dirty="0" smtClean="0"/>
              <a:t>影响因素：语境、名词、副词</a:t>
            </a:r>
            <a:endParaRPr lang="en-US" altLang="zh-CN" dirty="0" smtClean="0"/>
          </a:p>
          <a:p>
            <a:r>
              <a:rPr lang="en-US" altLang="zh-CN" dirty="0" smtClean="0"/>
              <a:t>a1</a:t>
            </a:r>
            <a:r>
              <a:rPr lang="zh-CN" altLang="en-US" dirty="0" smtClean="0"/>
              <a:t>表</a:t>
            </a:r>
            <a:r>
              <a:rPr lang="zh-CN" altLang="en-US" dirty="0"/>
              <a:t>人名词</a:t>
            </a:r>
            <a:r>
              <a:rPr lang="en-US" altLang="zh-CN" dirty="0"/>
              <a:t>+</a:t>
            </a:r>
            <a:r>
              <a:rPr lang="zh-CN" altLang="en-US" dirty="0" smtClean="0"/>
              <a:t>毕竟       </a:t>
            </a:r>
            <a:r>
              <a:rPr lang="en-US" altLang="zh-CN" dirty="0" smtClean="0"/>
              <a:t>a2</a:t>
            </a:r>
            <a:r>
              <a:rPr lang="zh-CN" altLang="en-US" dirty="0" smtClean="0"/>
              <a:t>抽象</a:t>
            </a:r>
            <a:r>
              <a:rPr lang="zh-CN" altLang="en-US" dirty="0"/>
              <a:t>名词</a:t>
            </a:r>
            <a:r>
              <a:rPr lang="en-US" altLang="zh-CN" dirty="0"/>
              <a:t>+</a:t>
            </a:r>
            <a:r>
              <a:rPr lang="zh-CN" altLang="en-US" dirty="0" smtClean="0"/>
              <a:t>毕竟     </a:t>
            </a:r>
            <a:r>
              <a:rPr lang="en-US" altLang="zh-CN" dirty="0" smtClean="0"/>
              <a:t>a3</a:t>
            </a:r>
            <a:r>
              <a:rPr lang="zh-CN" altLang="en-US" dirty="0" smtClean="0"/>
              <a:t> 具体名词</a:t>
            </a:r>
            <a:r>
              <a:rPr lang="en-US" altLang="zh-CN" dirty="0" smtClean="0"/>
              <a:t>+</a:t>
            </a:r>
            <a:r>
              <a:rPr lang="zh-CN" altLang="en-US" dirty="0" smtClean="0"/>
              <a:t>毕竟</a:t>
            </a:r>
            <a:endParaRPr lang="zh-CN" altLang="en-US" dirty="0"/>
          </a:p>
          <a:p>
            <a:r>
              <a:rPr lang="en-US" altLang="zh-CN" dirty="0" smtClean="0"/>
              <a:t>b1</a:t>
            </a:r>
            <a:r>
              <a:rPr lang="zh-CN" altLang="en-US" dirty="0" smtClean="0"/>
              <a:t>表</a:t>
            </a:r>
            <a:r>
              <a:rPr lang="zh-CN" altLang="en-US" dirty="0"/>
              <a:t>人名词</a:t>
            </a:r>
            <a:r>
              <a:rPr lang="en-US" altLang="zh-CN" dirty="0" smtClean="0"/>
              <a:t>+</a:t>
            </a:r>
            <a:r>
              <a:rPr lang="zh-CN" altLang="en-US" dirty="0" smtClean="0"/>
              <a:t>就          </a:t>
            </a:r>
            <a:r>
              <a:rPr lang="en-US" altLang="zh-CN" dirty="0" smtClean="0"/>
              <a:t>b2</a:t>
            </a:r>
            <a:r>
              <a:rPr lang="zh-CN" altLang="en-US" dirty="0" smtClean="0"/>
              <a:t>抽象</a:t>
            </a:r>
            <a:r>
              <a:rPr lang="zh-CN" altLang="en-US" dirty="0"/>
              <a:t>名词</a:t>
            </a:r>
            <a:r>
              <a:rPr lang="en-US" altLang="zh-CN" dirty="0" smtClean="0"/>
              <a:t>+</a:t>
            </a:r>
            <a:r>
              <a:rPr lang="zh-CN" altLang="en-US" dirty="0" smtClean="0"/>
              <a:t>就         </a:t>
            </a:r>
            <a:r>
              <a:rPr lang="en-US" altLang="zh-CN" dirty="0" smtClean="0"/>
              <a:t>b3</a:t>
            </a:r>
            <a:r>
              <a:rPr lang="zh-CN" altLang="en-US" dirty="0" smtClean="0"/>
              <a:t> 具体</a:t>
            </a:r>
            <a:r>
              <a:rPr lang="zh-CN" altLang="en-US" dirty="0"/>
              <a:t>名词</a:t>
            </a:r>
            <a:r>
              <a:rPr lang="en-US" altLang="zh-CN" dirty="0" smtClean="0"/>
              <a:t>+</a:t>
            </a:r>
            <a:r>
              <a:rPr lang="zh-CN" altLang="en-US" dirty="0" smtClean="0"/>
              <a:t>就</a:t>
            </a:r>
            <a:endParaRPr lang="zh-CN" altLang="en-US" dirty="0"/>
          </a:p>
          <a:p>
            <a:r>
              <a:rPr lang="en-US" altLang="zh-CN" dirty="0" smtClean="0"/>
              <a:t>c1</a:t>
            </a:r>
            <a:r>
              <a:rPr lang="zh-CN" altLang="en-US" dirty="0" smtClean="0"/>
              <a:t>表</a:t>
            </a:r>
            <a:r>
              <a:rPr lang="zh-CN" altLang="en-US" dirty="0"/>
              <a:t>人名词</a:t>
            </a:r>
            <a:r>
              <a:rPr lang="en-US" altLang="zh-CN" dirty="0"/>
              <a:t>+</a:t>
            </a:r>
            <a:r>
              <a:rPr lang="zh-CN" altLang="en-US" dirty="0" smtClean="0"/>
              <a:t>不愧      </a:t>
            </a:r>
            <a:r>
              <a:rPr lang="en-US" altLang="zh-CN" dirty="0" smtClean="0"/>
              <a:t>c2</a:t>
            </a:r>
            <a:r>
              <a:rPr lang="zh-CN" altLang="en-US" dirty="0" smtClean="0"/>
              <a:t>抽象名词</a:t>
            </a:r>
            <a:r>
              <a:rPr lang="en-US" altLang="zh-CN" dirty="0"/>
              <a:t>+</a:t>
            </a:r>
            <a:r>
              <a:rPr lang="zh-CN" altLang="en-US" dirty="0" smtClean="0"/>
              <a:t>不愧        </a:t>
            </a:r>
            <a:r>
              <a:rPr lang="en-US" altLang="zh-CN" dirty="0" smtClean="0"/>
              <a:t>c3</a:t>
            </a:r>
            <a:r>
              <a:rPr lang="zh-CN" altLang="en-US" dirty="0" smtClean="0"/>
              <a:t>具体名词</a:t>
            </a:r>
            <a:r>
              <a:rPr lang="en-US" altLang="zh-CN" dirty="0"/>
              <a:t>+</a:t>
            </a:r>
            <a:r>
              <a:rPr lang="zh-CN" altLang="en-US" dirty="0"/>
              <a:t>不愧    </a:t>
            </a:r>
          </a:p>
          <a:p>
            <a:r>
              <a:rPr lang="zh-CN" altLang="en-US" dirty="0" smtClean="0"/>
              <a:t>比较各种类型的情感表达</a:t>
            </a:r>
            <a:r>
              <a:rPr lang="zh-CN" altLang="en-US" dirty="0"/>
              <a:t>异同</a:t>
            </a:r>
            <a:r>
              <a:rPr lang="zh-CN" altLang="en-US" dirty="0" smtClean="0"/>
              <a:t>点、倾向性（统计语料比例，问卷调查？）</a:t>
            </a:r>
            <a:endParaRPr lang="zh-CN" altLang="en-US" dirty="0"/>
          </a:p>
          <a:p>
            <a:r>
              <a:rPr lang="zh-CN" altLang="en-US" dirty="0" smtClean="0"/>
              <a:t> 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>
                <a:solidFill>
                  <a:srgbClr val="00B050"/>
                </a:solidFill>
              </a:rPr>
              <a:t>Levinson 1983    </a:t>
            </a:r>
            <a:r>
              <a:rPr lang="zh-CN" altLang="en-US" dirty="0" smtClean="0">
                <a:solidFill>
                  <a:srgbClr val="00B050"/>
                </a:solidFill>
              </a:rPr>
              <a:t>语境</a:t>
            </a:r>
            <a:endParaRPr lang="en-US" altLang="zh-CN" dirty="0" smtClean="0">
              <a:solidFill>
                <a:srgbClr val="00B050"/>
              </a:solidFill>
            </a:endParaRPr>
          </a:p>
          <a:p>
            <a:r>
              <a:rPr lang="en-US" altLang="zh-CN" dirty="0" err="1" smtClean="0">
                <a:solidFill>
                  <a:srgbClr val="00B050"/>
                </a:solidFill>
              </a:rPr>
              <a:t>Wierzbicka</a:t>
            </a:r>
            <a:r>
              <a:rPr lang="en-US" altLang="zh-CN" dirty="0" smtClean="0">
                <a:solidFill>
                  <a:srgbClr val="00B050"/>
                </a:solidFill>
              </a:rPr>
              <a:t> 1987     </a:t>
            </a:r>
            <a:r>
              <a:rPr lang="zh-CN" altLang="en-US" dirty="0" smtClean="0">
                <a:solidFill>
                  <a:srgbClr val="00B050"/>
                </a:solidFill>
              </a:rPr>
              <a:t>名词和句法形式</a:t>
            </a:r>
            <a:endParaRPr lang="en-US" altLang="zh-CN" dirty="0" smtClean="0">
              <a:solidFill>
                <a:srgbClr val="00B050"/>
              </a:solidFill>
            </a:endParaRPr>
          </a:p>
          <a:p>
            <a:r>
              <a:rPr lang="en-US" altLang="zh-CN" dirty="0" smtClean="0">
                <a:solidFill>
                  <a:srgbClr val="00B050"/>
                </a:solidFill>
              </a:rPr>
              <a:t>Gibbs , Jr. , </a:t>
            </a:r>
            <a:r>
              <a:rPr lang="en-US" altLang="zh-CN" dirty="0" err="1" smtClean="0">
                <a:solidFill>
                  <a:srgbClr val="00B050"/>
                </a:solidFill>
              </a:rPr>
              <a:t>McCarrell</a:t>
            </a:r>
            <a:r>
              <a:rPr lang="en-US" altLang="zh-CN" dirty="0" smtClean="0">
                <a:solidFill>
                  <a:srgbClr val="00B050"/>
                </a:solidFill>
              </a:rPr>
              <a:t>    1990     </a:t>
            </a:r>
            <a:r>
              <a:rPr lang="zh-CN" altLang="en-US" dirty="0" smtClean="0">
                <a:solidFill>
                  <a:srgbClr val="00B050"/>
                </a:solidFill>
              </a:rPr>
              <a:t>语境、名词、句法形式三者互动</a:t>
            </a:r>
            <a:endParaRPr lang="en-US" altLang="zh-CN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00B050"/>
                </a:solidFill>
              </a:rPr>
              <a:t>人物角色在情态句型中，接受度最高</a:t>
            </a:r>
            <a:r>
              <a:rPr lang="zh-CN" altLang="en-US" dirty="0" smtClean="0">
                <a:solidFill>
                  <a:srgbClr val="00B050"/>
                </a:solidFill>
              </a:rPr>
              <a:t>，倾向于表达</a:t>
            </a:r>
            <a:r>
              <a:rPr lang="zh-CN" altLang="en-US" dirty="0">
                <a:solidFill>
                  <a:srgbClr val="00B050"/>
                </a:solidFill>
              </a:rPr>
              <a:t>消极     （汉语：人类</a:t>
            </a:r>
            <a:r>
              <a:rPr lang="en-US" altLang="zh-CN" dirty="0">
                <a:solidFill>
                  <a:srgbClr val="00B050"/>
                </a:solidFill>
              </a:rPr>
              <a:t>+</a:t>
            </a:r>
            <a:r>
              <a:rPr lang="zh-CN" altLang="en-US" dirty="0">
                <a:solidFill>
                  <a:srgbClr val="00B050"/>
                </a:solidFill>
              </a:rPr>
              <a:t>语气副词）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00B050"/>
                </a:solidFill>
              </a:rPr>
              <a:t>人们对人物角色都有一些常规的典型的看法；具体物体，人们对其没有典型的看法、态度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00B050"/>
                </a:solidFill>
              </a:rPr>
              <a:t>如果</a:t>
            </a:r>
            <a:r>
              <a:rPr lang="zh-CN" altLang="en-US" dirty="0">
                <a:solidFill>
                  <a:srgbClr val="00B050"/>
                </a:solidFill>
              </a:rPr>
              <a:t>评价性低，同语式表示名词类别内的各个个体没有差别；如果评价性较高，表示某个体的确属于整个类别</a:t>
            </a:r>
            <a:endParaRPr lang="en-US" altLang="zh-CN" dirty="0">
              <a:solidFill>
                <a:srgbClr val="00B050"/>
              </a:solidFill>
            </a:endParaRP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60769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65604" y="361188"/>
            <a:ext cx="7729728" cy="1188720"/>
          </a:xfrm>
        </p:spPr>
        <p:txBody>
          <a:bodyPr/>
          <a:lstStyle/>
          <a:p>
            <a:r>
              <a:rPr lang="zh-CN" altLang="en-US" dirty="0"/>
              <a:t>五、“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/>
              <a:t>”的语义语用分析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21208" y="2414016"/>
            <a:ext cx="11018520" cy="4169664"/>
          </a:xfrm>
        </p:spPr>
        <p:txBody>
          <a:bodyPr/>
          <a:lstStyle/>
          <a:p>
            <a:r>
              <a:rPr lang="zh-CN" altLang="en-US" dirty="0"/>
              <a:t>格式会话含义的产生</a:t>
            </a:r>
            <a:r>
              <a:rPr lang="zh-CN" altLang="en-US" dirty="0" smtClean="0"/>
              <a:t>机制：</a:t>
            </a:r>
            <a:endParaRPr lang="en-US" altLang="zh-CN" dirty="0" smtClean="0"/>
          </a:p>
          <a:p>
            <a:r>
              <a:rPr lang="zh-CN" altLang="en-US" dirty="0"/>
              <a:t>合作</a:t>
            </a:r>
            <a:r>
              <a:rPr lang="zh-CN" altLang="en-US" dirty="0" smtClean="0"/>
              <a:t>原则</a:t>
            </a:r>
            <a:endParaRPr lang="en-US" altLang="zh-CN" dirty="0" smtClean="0"/>
          </a:p>
          <a:p>
            <a:r>
              <a:rPr lang="zh-CN" altLang="en-US" dirty="0"/>
              <a:t>构式压制（指称</a:t>
            </a:r>
            <a:r>
              <a:rPr lang="en-US" altLang="zh-CN" dirty="0"/>
              <a:t>——</a:t>
            </a:r>
            <a:r>
              <a:rPr lang="zh-CN" altLang="en-US" dirty="0"/>
              <a:t>陈述转化）</a:t>
            </a:r>
          </a:p>
          <a:p>
            <a:r>
              <a:rPr lang="zh-CN" altLang="en-US" dirty="0" smtClean="0"/>
              <a:t>空间映射论（存在域</a:t>
            </a:r>
            <a:r>
              <a:rPr lang="en-US" altLang="zh-CN" dirty="0" smtClean="0"/>
              <a:t>-</a:t>
            </a:r>
            <a:r>
              <a:rPr lang="zh-CN" altLang="en-US" dirty="0" smtClean="0"/>
              <a:t>心理空间域）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81422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六、结论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21208" y="2638044"/>
            <a:ext cx="11091672" cy="3101983"/>
          </a:xfrm>
        </p:spPr>
        <p:txBody>
          <a:bodyPr/>
          <a:lstStyle/>
          <a:p>
            <a:r>
              <a:rPr lang="zh-CN" altLang="en-US" dirty="0" smtClean="0"/>
              <a:t>基本构式义：判断客观存在的</a:t>
            </a:r>
            <a:r>
              <a:rPr lang="en-US" altLang="zh-CN" dirty="0" smtClean="0"/>
              <a:t>np</a:t>
            </a:r>
            <a:r>
              <a:rPr lang="zh-CN" altLang="en-US" dirty="0" smtClean="0"/>
              <a:t>与主观世界中的理想认知模型是否相符合，表达了说者对</a:t>
            </a:r>
            <a:r>
              <a:rPr lang="en-US" altLang="zh-CN" dirty="0" smtClean="0"/>
              <a:t>np</a:t>
            </a:r>
            <a:r>
              <a:rPr lang="zh-CN" altLang="en-US" dirty="0" smtClean="0"/>
              <a:t>的主观态度和评价</a:t>
            </a:r>
            <a:endParaRPr lang="en-US" altLang="zh-CN" dirty="0" smtClean="0"/>
          </a:p>
          <a:p>
            <a:r>
              <a:rPr lang="zh-CN" altLang="en-US" dirty="0" smtClean="0"/>
              <a:t>构式解读影响因素：语境</a:t>
            </a:r>
            <a:r>
              <a:rPr lang="zh-CN" altLang="en-US" dirty="0" smtClean="0"/>
              <a:t>、名词、副词互动</a:t>
            </a:r>
            <a:r>
              <a:rPr lang="zh-CN" altLang="en-US" dirty="0" smtClean="0"/>
              <a:t>作用，语境</a:t>
            </a:r>
            <a:r>
              <a:rPr lang="zh-CN" altLang="en-US" dirty="0" smtClean="0"/>
              <a:t>是主导因素</a:t>
            </a:r>
            <a:endParaRPr lang="en-US" altLang="zh-CN" dirty="0" smtClean="0"/>
          </a:p>
          <a:p>
            <a:r>
              <a:rPr lang="zh-CN" altLang="en-US" dirty="0" smtClean="0"/>
              <a:t>构式情感倾向：消极评价</a:t>
            </a:r>
            <a:r>
              <a:rPr lang="zh-CN" altLang="en-US" dirty="0"/>
              <a:t>居多</a:t>
            </a:r>
            <a:r>
              <a:rPr lang="zh-CN" altLang="en-US" dirty="0" smtClean="0"/>
              <a:t>（</a:t>
            </a:r>
            <a:r>
              <a:rPr lang="zh-CN" altLang="en-US" dirty="0" smtClean="0"/>
              <a:t>礼貌原则）</a:t>
            </a:r>
            <a:endParaRPr lang="en-US" altLang="zh-CN" dirty="0" smtClean="0"/>
          </a:p>
          <a:p>
            <a:r>
              <a:rPr lang="zh-CN" altLang="en-US" dirty="0" smtClean="0"/>
              <a:t>进入构式的</a:t>
            </a:r>
            <a:r>
              <a:rPr lang="en-US" altLang="zh-CN" dirty="0" smtClean="0"/>
              <a:t>np</a:t>
            </a:r>
            <a:r>
              <a:rPr lang="zh-CN" altLang="en-US" smtClean="0"/>
              <a:t>：人类</a:t>
            </a:r>
            <a:r>
              <a:rPr lang="zh-CN" altLang="en-US" dirty="0" smtClean="0"/>
              <a:t>、抽象名词比具体名词多（可评价性层级）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6433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30552" y="141732"/>
            <a:ext cx="7729728" cy="836676"/>
          </a:xfrm>
        </p:spPr>
        <p:txBody>
          <a:bodyPr/>
          <a:lstStyle/>
          <a:p>
            <a:r>
              <a:rPr lang="en-US" altLang="zh-CN" dirty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0040" y="978408"/>
            <a:ext cx="11329416" cy="5879592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一、绪论</a:t>
            </a:r>
            <a:endParaRPr lang="en-US" altLang="zh-CN" dirty="0" smtClean="0"/>
          </a:p>
          <a:p>
            <a:r>
              <a:rPr lang="zh-CN" altLang="en-US" dirty="0" smtClean="0"/>
              <a:t>选题缘起、研究范围、研究理论及方法、语料来源</a:t>
            </a:r>
            <a:endParaRPr lang="en-US" altLang="zh-CN" dirty="0" smtClean="0"/>
          </a:p>
          <a:p>
            <a:r>
              <a:rPr lang="zh-CN" altLang="en-US" dirty="0" smtClean="0"/>
              <a:t>二、研究综述</a:t>
            </a:r>
            <a:endParaRPr lang="en-US" altLang="zh-CN" dirty="0" smtClean="0"/>
          </a:p>
          <a:p>
            <a:r>
              <a:rPr lang="zh-CN" altLang="en-US" dirty="0" smtClean="0"/>
              <a:t>三、</a:t>
            </a:r>
            <a:r>
              <a:rPr lang="zh-CN" altLang="en-US" dirty="0"/>
              <a:t> 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 smtClean="0"/>
              <a:t>”的句法构成</a:t>
            </a:r>
            <a:endParaRPr lang="en-US" altLang="zh-CN" dirty="0" smtClean="0"/>
          </a:p>
          <a:p>
            <a:r>
              <a:rPr lang="zh-CN" altLang="en-US" dirty="0" smtClean="0"/>
              <a:t>结构中的</a:t>
            </a:r>
            <a:r>
              <a:rPr lang="en-US" altLang="zh-CN" dirty="0" smtClean="0"/>
              <a:t>np</a:t>
            </a:r>
          </a:p>
          <a:p>
            <a:r>
              <a:rPr lang="zh-CN" altLang="en-US" dirty="0" smtClean="0"/>
              <a:t>结构中的</a:t>
            </a:r>
            <a:r>
              <a:rPr lang="en-US" altLang="zh-CN" dirty="0" err="1" smtClean="0"/>
              <a:t>adv</a:t>
            </a:r>
            <a:endParaRPr lang="en-US" altLang="zh-CN" dirty="0" smtClean="0"/>
          </a:p>
          <a:p>
            <a:r>
              <a:rPr lang="zh-CN" altLang="en-US" dirty="0" smtClean="0"/>
              <a:t>四、</a:t>
            </a:r>
            <a:r>
              <a:rPr lang="zh-CN" altLang="en-US" dirty="0"/>
              <a:t>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/>
              <a:t>”</a:t>
            </a:r>
            <a:r>
              <a:rPr lang="zh-CN" altLang="en-US" dirty="0" smtClean="0"/>
              <a:t>的篇章分布</a:t>
            </a:r>
            <a:endParaRPr lang="en-US" altLang="zh-CN" dirty="0" smtClean="0"/>
          </a:p>
          <a:p>
            <a:r>
              <a:rPr lang="zh-CN" altLang="en-US" dirty="0" smtClean="0"/>
              <a:t>五、</a:t>
            </a:r>
            <a:r>
              <a:rPr lang="zh-CN" altLang="en-US" dirty="0"/>
              <a:t>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/>
              <a:t>”</a:t>
            </a:r>
            <a:r>
              <a:rPr lang="zh-CN" altLang="en-US" dirty="0" smtClean="0"/>
              <a:t>的语义语用分析</a:t>
            </a:r>
            <a:endParaRPr lang="en-US" altLang="zh-CN" dirty="0" smtClean="0"/>
          </a:p>
          <a:p>
            <a:r>
              <a:rPr lang="zh-CN" altLang="en-US" dirty="0"/>
              <a:t>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/>
              <a:t>”</a:t>
            </a:r>
            <a:r>
              <a:rPr lang="zh-CN" altLang="en-US" dirty="0" smtClean="0"/>
              <a:t>的语义分析</a:t>
            </a:r>
            <a:endParaRPr lang="en-US" altLang="zh-CN" dirty="0" smtClean="0"/>
          </a:p>
          <a:p>
            <a:r>
              <a:rPr lang="zh-CN" altLang="en-US" dirty="0"/>
              <a:t>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/>
              <a:t>”</a:t>
            </a:r>
            <a:r>
              <a:rPr lang="zh-CN" altLang="en-US" dirty="0" smtClean="0"/>
              <a:t>的语用分析</a:t>
            </a:r>
            <a:endParaRPr lang="en-US" altLang="zh-CN" dirty="0" smtClean="0"/>
          </a:p>
          <a:p>
            <a:r>
              <a:rPr lang="zh-CN" altLang="en-US" dirty="0" smtClean="0"/>
              <a:t>格式语义解读的影响因素</a:t>
            </a:r>
            <a:endParaRPr lang="en-US" altLang="zh-CN" dirty="0" smtClean="0"/>
          </a:p>
          <a:p>
            <a:r>
              <a:rPr lang="zh-CN" altLang="en-US" dirty="0" smtClean="0"/>
              <a:t>格式会话含义的产生机制</a:t>
            </a:r>
            <a:endParaRPr lang="en-US" altLang="zh-CN" dirty="0" smtClean="0"/>
          </a:p>
          <a:p>
            <a:r>
              <a:rPr lang="zh-CN" altLang="en-US" dirty="0" smtClean="0"/>
              <a:t>六、结论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841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9016" y="110045"/>
            <a:ext cx="10515600" cy="1325563"/>
          </a:xfrm>
        </p:spPr>
        <p:txBody>
          <a:bodyPr/>
          <a:lstStyle/>
          <a:p>
            <a:r>
              <a:rPr lang="zh-CN" altLang="en-US" dirty="0" smtClean="0"/>
              <a:t>一、绪论：选题缘起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85216" y="1956816"/>
            <a:ext cx="10561320" cy="479145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在现代汉语中，经常见到“女人毕竟是女人”“高手就是高手”“生意终归是生意”等句子，这些句子可以形式化为“</a:t>
            </a:r>
            <a:r>
              <a:rPr lang="en-US" altLang="zh-CN" dirty="0" err="1" smtClean="0"/>
              <a:t>np+adv</a:t>
            </a:r>
            <a:r>
              <a:rPr lang="en-US" altLang="zh-CN" dirty="0" smtClean="0"/>
              <a:t>+</a:t>
            </a:r>
            <a:r>
              <a:rPr lang="zh-CN" altLang="en-US" dirty="0" smtClean="0"/>
              <a:t>是</a:t>
            </a:r>
            <a:r>
              <a:rPr lang="en-US" altLang="zh-CN" dirty="0" smtClean="0"/>
              <a:t>+np</a:t>
            </a:r>
            <a:r>
              <a:rPr lang="zh-CN" altLang="en-US" dirty="0" smtClean="0"/>
              <a:t>”，且主语和表语是同一词语。从形式上来看，其逻辑式“</a:t>
            </a:r>
            <a:r>
              <a:rPr lang="en-US" altLang="zh-CN" dirty="0" smtClean="0"/>
              <a:t>P=P</a:t>
            </a:r>
            <a:r>
              <a:rPr lang="zh-CN" altLang="en-US" dirty="0" smtClean="0"/>
              <a:t>”是永真式。这样的句子似乎是在说废话，并没有传达有用的信息。</a:t>
            </a:r>
            <a:endParaRPr lang="en-US" altLang="zh-CN" dirty="0" smtClean="0"/>
          </a:p>
          <a:p>
            <a:r>
              <a:rPr lang="zh-CN" altLang="en-US" dirty="0" smtClean="0"/>
              <a:t>事实上，这些句子有着丰富的言外之意，蕴含着说话者的主观态度。比如，对</a:t>
            </a:r>
            <a:r>
              <a:rPr lang="zh-CN" altLang="en-US" dirty="0"/>
              <a:t>汉语母语</a:t>
            </a:r>
            <a:r>
              <a:rPr lang="zh-CN" altLang="en-US" dirty="0" smtClean="0"/>
              <a:t>者来说， “女人毕竟是女人”这句话是非常自然且容易理解的，但是对这句话的解读却多种多样：女人和男人不一样，有温柔、顾家、细腻、爱美、小心眼等特征。总的来说，说话者对女人有三种情感倾向，即积极、消极或中立。那么，如何判断说话者是什么态度呢？对这些句子做出正面或反面的解读，其影响因素是什么？言外之意的产生机制是什么？</a:t>
            </a:r>
            <a:endParaRPr lang="en-US" altLang="zh-CN" dirty="0" smtClean="0"/>
          </a:p>
          <a:p>
            <a:r>
              <a:rPr lang="zh-CN" altLang="en-US" dirty="0" smtClean="0"/>
              <a:t>上面提到的实例是我们经常见到的，但诸如“桌子毕竟是桌子”“杯子终归是杯子”等，我们却很少见到，接受度也相当低。那么，什么样的句子含义丰富且接受度较高？什么样的句子意义单一或者接受度很低呢？      </a:t>
            </a:r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994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55064" y="288036"/>
            <a:ext cx="7729728" cy="1188720"/>
          </a:xfrm>
        </p:spPr>
        <p:txBody>
          <a:bodyPr/>
          <a:lstStyle/>
          <a:p>
            <a:r>
              <a:rPr lang="zh-CN" altLang="en-US" dirty="0"/>
              <a:t>一、绪论：研究</a:t>
            </a:r>
            <a:r>
              <a:rPr lang="zh-CN" altLang="en-US" dirty="0" smtClean="0"/>
              <a:t>范围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2920" y="1746504"/>
            <a:ext cx="10844784" cy="4919472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形式为</a:t>
            </a:r>
            <a:r>
              <a:rPr lang="zh-CN" altLang="en-US" dirty="0"/>
              <a:t>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 smtClean="0"/>
              <a:t>”的汉语名词同语式           </a:t>
            </a:r>
            <a:r>
              <a:rPr lang="en-US" altLang="zh-CN" dirty="0" smtClean="0"/>
              <a:t>np</a:t>
            </a:r>
            <a:r>
              <a:rPr lang="zh-CN" altLang="en-US" dirty="0" smtClean="0"/>
              <a:t>包括名词性词语及代词</a:t>
            </a:r>
            <a:endParaRPr lang="en-US" altLang="zh-CN" dirty="0" smtClean="0"/>
          </a:p>
          <a:p>
            <a:r>
              <a:rPr lang="zh-CN" altLang="en-US" dirty="0" smtClean="0"/>
              <a:t>注意：</a:t>
            </a:r>
            <a:r>
              <a:rPr lang="zh-CN" altLang="en-US" dirty="0"/>
              <a:t> “</a:t>
            </a:r>
            <a:r>
              <a:rPr lang="en-US" altLang="zh-CN" dirty="0" smtClean="0"/>
              <a:t>np+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 smtClean="0"/>
              <a:t>”和“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 smtClean="0"/>
              <a:t>”是不一样的同语式。在现代汉语中，前者主要构成“</a:t>
            </a:r>
            <a:r>
              <a:rPr lang="en-US" altLang="zh-CN" dirty="0" smtClean="0"/>
              <a:t>A</a:t>
            </a:r>
            <a:r>
              <a:rPr lang="zh-CN" altLang="en-US" dirty="0" smtClean="0"/>
              <a:t>是</a:t>
            </a:r>
            <a:r>
              <a:rPr lang="en-US" altLang="zh-CN" dirty="0" smtClean="0"/>
              <a:t>A</a:t>
            </a:r>
            <a:r>
              <a:rPr lang="zh-CN" altLang="en-US" dirty="0" smtClean="0"/>
              <a:t>，</a:t>
            </a:r>
            <a:r>
              <a:rPr lang="en-US" altLang="zh-CN" dirty="0" smtClean="0"/>
              <a:t>B</a:t>
            </a:r>
            <a:r>
              <a:rPr lang="zh-CN" altLang="en-US" dirty="0" smtClean="0"/>
              <a:t>是</a:t>
            </a:r>
            <a:r>
              <a:rPr lang="en-US" altLang="zh-CN" dirty="0" smtClean="0"/>
              <a:t>B……</a:t>
            </a:r>
            <a:r>
              <a:rPr lang="zh-CN" altLang="en-US" dirty="0" smtClean="0"/>
              <a:t>”的句联形式，表示</a:t>
            </a:r>
            <a:r>
              <a:rPr lang="en-US" altLang="zh-CN" dirty="0" smtClean="0"/>
              <a:t>A</a:t>
            </a:r>
            <a:r>
              <a:rPr lang="zh-CN" altLang="en-US" dirty="0" smtClean="0"/>
              <a:t>和</a:t>
            </a:r>
            <a:r>
              <a:rPr lang="en-US" altLang="zh-CN" dirty="0" smtClean="0"/>
              <a:t>B</a:t>
            </a:r>
            <a:r>
              <a:rPr lang="zh-CN" altLang="en-US" dirty="0" smtClean="0"/>
              <a:t>不一样，不能混淆；后者则表示说话人对</a:t>
            </a:r>
            <a:r>
              <a:rPr lang="en-US" altLang="zh-CN" dirty="0" smtClean="0"/>
              <a:t>np</a:t>
            </a:r>
            <a:r>
              <a:rPr lang="zh-CN" altLang="en-US" dirty="0" smtClean="0"/>
              <a:t>的主观判断和评价，即断定语境中提到的</a:t>
            </a:r>
            <a:r>
              <a:rPr lang="en-US" altLang="zh-CN" dirty="0" smtClean="0"/>
              <a:t>np</a:t>
            </a:r>
            <a:r>
              <a:rPr lang="zh-CN" altLang="en-US" dirty="0" smtClean="0"/>
              <a:t>与人们对该类事物的常规印象是否符合。本文要研究的就是后者。</a:t>
            </a:r>
            <a:endParaRPr lang="en-US" altLang="zh-CN" dirty="0" smtClean="0"/>
          </a:p>
          <a:p>
            <a:r>
              <a:rPr lang="zh-CN" altLang="en-US" dirty="0"/>
              <a:t>前者很少单独出现，如果单独出现</a:t>
            </a:r>
            <a:r>
              <a:rPr lang="zh-CN" altLang="en-US" dirty="0" smtClean="0"/>
              <a:t>，也是客观地平铺直叙，不包含说者的主观态度和评价。例如：</a:t>
            </a:r>
            <a:endParaRPr lang="en-US" altLang="zh-CN" dirty="0" smtClean="0"/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是不是天色阴沉的时候，总会发生不如意的事？是不是在天气清朗的时候，总有比较如意的事发生？不是。天气是天气。事是事。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人是人 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在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我们对于权利伦理的讨论中，我们已经提及了为什么我们能把权利加诸于人的理由是因为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人是人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 。</a:t>
            </a:r>
            <a:endParaRPr lang="en-US" alt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文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祥想起核子爆炸的事，便问道：“你们知道最近有人做核子试爆吗？”千奇是见怪不怪：“试爆算什么？在偏远一点的地区，还有武装冲突哩！”文祥惊问：“现在还有这种事？”千奇说：“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人就是人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！狗改不了吃屎！”百怪说：“胡说！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人是人 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与狗吃屎有什么关系？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但是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人毕竟是人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，有时候会有弱点的，会有软弱的时候，脆弱的时候，有可能会出问题的，这个时候我觉得应该宽容。</a:t>
            </a:r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091009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一、绪论：</a:t>
            </a:r>
            <a:r>
              <a:rPr lang="zh-CN" altLang="en-US" dirty="0" smtClean="0"/>
              <a:t>研究范围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6384" y="2505456"/>
            <a:ext cx="9174480" cy="3234571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副词范围该怎么界定和描写？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能进入结构的副词大多是语气副词，且语气副词内部又可细化分析，只研究语气副词可行么？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314" y="3502152"/>
            <a:ext cx="9257830" cy="335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962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一、绪论：研究</a:t>
            </a:r>
            <a:r>
              <a:rPr lang="zh-CN" altLang="en-US" dirty="0" smtClean="0"/>
              <a:t>理论及方法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合作原则、礼貌原则</a:t>
            </a:r>
            <a:endParaRPr lang="en-US" altLang="zh-CN" dirty="0" smtClean="0"/>
          </a:p>
          <a:p>
            <a:r>
              <a:rPr lang="zh-CN" altLang="en-US" dirty="0"/>
              <a:t>空间</a:t>
            </a:r>
            <a:r>
              <a:rPr lang="zh-CN" altLang="en-US" dirty="0" smtClean="0"/>
              <a:t>映射论</a:t>
            </a:r>
            <a:endParaRPr lang="en-US" altLang="zh-CN" dirty="0" smtClean="0"/>
          </a:p>
          <a:p>
            <a:r>
              <a:rPr lang="zh-CN" altLang="en-US" dirty="0"/>
              <a:t>构式压制</a:t>
            </a:r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dirty="0" smtClean="0"/>
              <a:t>语义、语用、语法、语篇相结合</a:t>
            </a:r>
            <a:endParaRPr lang="en-US" altLang="zh-CN" dirty="0" smtClean="0"/>
          </a:p>
          <a:p>
            <a:r>
              <a:rPr lang="zh-CN" altLang="en-US" dirty="0"/>
              <a:t>对比</a:t>
            </a:r>
            <a:r>
              <a:rPr lang="zh-CN" altLang="en-US" dirty="0" smtClean="0"/>
              <a:t>分析</a:t>
            </a:r>
            <a:endParaRPr lang="en-US" altLang="zh-CN" dirty="0" smtClean="0"/>
          </a:p>
          <a:p>
            <a:r>
              <a:rPr lang="zh-CN" altLang="en-US" dirty="0"/>
              <a:t>分类研究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53889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一、绪论：</a:t>
            </a:r>
            <a:r>
              <a:rPr lang="zh-CN" altLang="en-US" dirty="0" smtClean="0"/>
              <a:t>语料来源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20824" y="2871216"/>
            <a:ext cx="7940040" cy="2868811"/>
          </a:xfrm>
        </p:spPr>
        <p:txBody>
          <a:bodyPr/>
          <a:lstStyle/>
          <a:p>
            <a:r>
              <a:rPr lang="en-US" altLang="zh-CN" dirty="0" smtClean="0"/>
              <a:t>BBC</a:t>
            </a:r>
            <a:r>
              <a:rPr lang="zh-CN" altLang="en-US" dirty="0" smtClean="0"/>
              <a:t>语料库</a:t>
            </a:r>
            <a:endParaRPr lang="en-US" altLang="zh-CN" dirty="0" smtClean="0"/>
          </a:p>
          <a:p>
            <a:r>
              <a:rPr lang="en-US" altLang="zh-CN" dirty="0" smtClean="0"/>
              <a:t>CCL</a:t>
            </a:r>
            <a:r>
              <a:rPr lang="zh-CN" altLang="en-US" dirty="0" smtClean="0"/>
              <a:t>语料库</a:t>
            </a:r>
            <a:endParaRPr lang="en-US" altLang="zh-CN" dirty="0" smtClean="0"/>
          </a:p>
          <a:p>
            <a:r>
              <a:rPr lang="zh-CN" altLang="en-US" dirty="0" smtClean="0"/>
              <a:t>前人研究文献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83132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21408" y="169164"/>
            <a:ext cx="7729728" cy="1188720"/>
          </a:xfrm>
        </p:spPr>
        <p:txBody>
          <a:bodyPr/>
          <a:lstStyle/>
          <a:p>
            <a:r>
              <a:rPr lang="zh-CN" altLang="en-US" dirty="0" smtClean="0"/>
              <a:t>二、研究综述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8056" y="1700784"/>
            <a:ext cx="11192256" cy="5084064"/>
          </a:xfrm>
        </p:spPr>
        <p:txBody>
          <a:bodyPr>
            <a:normAutofit/>
          </a:bodyPr>
          <a:lstStyle/>
          <a:p>
            <a:r>
              <a:rPr lang="zh-CN" altLang="en-US" dirty="0"/>
              <a:t>英语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）激进语用学：强调语境对同语式解读的作用        </a:t>
            </a:r>
            <a:r>
              <a:rPr lang="en-US" altLang="zh-CN" dirty="0"/>
              <a:t>Grice1975,1978   Levinson1983</a:t>
            </a:r>
          </a:p>
          <a:p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）激进语义学：强调句法形式及名词对同语式解读的作用，主张分类描述各子类的语义</a:t>
            </a:r>
            <a:r>
              <a:rPr lang="en-US" altLang="zh-CN" dirty="0" smtClean="0"/>
              <a:t>Wierzbicka1987</a:t>
            </a:r>
            <a:endParaRPr lang="en-US" altLang="zh-CN" dirty="0"/>
          </a:p>
          <a:p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）其他：</a:t>
            </a:r>
            <a:r>
              <a:rPr lang="en-US" altLang="zh-CN" dirty="0" smtClean="0"/>
              <a:t>Fraser1988</a:t>
            </a:r>
            <a:r>
              <a:rPr lang="zh-CN" altLang="en-US" dirty="0" smtClean="0"/>
              <a:t>强调句法和推理（双方有相似的背景知识）对同语式解读的作用；</a:t>
            </a:r>
            <a:r>
              <a:rPr lang="en-US" altLang="zh-CN" dirty="0" smtClean="0"/>
              <a:t>Gibbs </a:t>
            </a:r>
            <a:r>
              <a:rPr lang="en-US" altLang="zh-CN" dirty="0"/>
              <a:t>, Jr. , </a:t>
            </a:r>
            <a:r>
              <a:rPr lang="en-US" altLang="zh-CN" dirty="0" err="1"/>
              <a:t>McCarrell</a:t>
            </a:r>
            <a:r>
              <a:rPr lang="en-US" altLang="zh-CN" dirty="0"/>
              <a:t>    1990     </a:t>
            </a:r>
            <a:r>
              <a:rPr lang="zh-CN" altLang="en-US" dirty="0"/>
              <a:t>语境、名词、句法形式三者互动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汉语</a:t>
            </a:r>
            <a:r>
              <a:rPr lang="zh-CN" altLang="en-US" dirty="0" smtClean="0"/>
              <a:t>：这种</a:t>
            </a:r>
            <a:r>
              <a:rPr lang="zh-CN" altLang="en-US" dirty="0"/>
              <a:t>格式被学界称为“同语式”“重言式”“同语反复”等，本文我们采用“同语式”这种说法。</a:t>
            </a:r>
            <a:endParaRPr lang="en-US" altLang="zh-CN" dirty="0"/>
          </a:p>
          <a:p>
            <a:r>
              <a:rPr lang="zh-CN" altLang="en-US" dirty="0" smtClean="0"/>
              <a:t>   同语式相关研究（命名、分类）</a:t>
            </a:r>
            <a:endParaRPr lang="en-US" altLang="zh-CN" dirty="0" smtClean="0"/>
          </a:p>
          <a:p>
            <a:r>
              <a:rPr lang="zh-CN" altLang="en-US" dirty="0" smtClean="0"/>
              <a:t>   带副词的名词同语式 专门研究          吴硕官</a:t>
            </a:r>
            <a:r>
              <a:rPr lang="en-US" altLang="zh-CN" dirty="0"/>
              <a:t>1985</a:t>
            </a:r>
            <a:r>
              <a:rPr lang="zh-CN" altLang="en-US" dirty="0"/>
              <a:t>；殷何</a:t>
            </a:r>
            <a:r>
              <a:rPr lang="zh-CN" altLang="en-US" dirty="0" smtClean="0"/>
              <a:t>辉</a:t>
            </a:r>
            <a:r>
              <a:rPr lang="en-US" altLang="zh-CN" dirty="0" smtClean="0"/>
              <a:t>2006</a:t>
            </a:r>
          </a:p>
          <a:p>
            <a:endParaRPr lang="en-US" altLang="zh-CN" dirty="0"/>
          </a:p>
          <a:p>
            <a:endParaRPr lang="zh-CN" altLang="en-US" dirty="0"/>
          </a:p>
          <a:p>
            <a:r>
              <a:rPr lang="en-US" altLang="zh-CN" dirty="0" smtClean="0"/>
              <a:t> </a:t>
            </a:r>
            <a:r>
              <a:rPr lang="zh-CN" altLang="en-US" dirty="0" smtClean="0">
                <a:solidFill>
                  <a:srgbClr val="FF0000"/>
                </a:solidFill>
              </a:rPr>
              <a:t>各语气副词之间有没有差异？意义解读影响因素只有语境吗？情感态度是否有倾向？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40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52144" y="288036"/>
            <a:ext cx="9692640" cy="1188720"/>
          </a:xfrm>
        </p:spPr>
        <p:txBody>
          <a:bodyPr/>
          <a:lstStyle/>
          <a:p>
            <a:r>
              <a:rPr lang="zh-CN" altLang="en-US" dirty="0"/>
              <a:t>三、 “</a:t>
            </a:r>
            <a:r>
              <a:rPr lang="en-US" altLang="zh-CN" dirty="0" err="1"/>
              <a:t>np+adv</a:t>
            </a:r>
            <a:r>
              <a:rPr lang="en-US" altLang="zh-CN" dirty="0"/>
              <a:t>+</a:t>
            </a:r>
            <a:r>
              <a:rPr lang="zh-CN" altLang="en-US" dirty="0"/>
              <a:t>是</a:t>
            </a:r>
            <a:r>
              <a:rPr lang="en-US" altLang="zh-CN" dirty="0"/>
              <a:t>+np</a:t>
            </a:r>
            <a:r>
              <a:rPr lang="zh-CN" altLang="en-US" dirty="0"/>
              <a:t>”的句法构成</a:t>
            </a:r>
            <a:r>
              <a:rPr lang="zh-CN" altLang="en-US" dirty="0" smtClean="0"/>
              <a:t>：结构中的</a:t>
            </a:r>
            <a:r>
              <a:rPr lang="en-US" altLang="zh-CN" dirty="0" smtClean="0"/>
              <a:t>NP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6888" y="1476756"/>
            <a:ext cx="11375136" cy="528066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可进入格式的</a:t>
            </a:r>
            <a:r>
              <a:rPr lang="en-US" altLang="zh-CN" dirty="0" smtClean="0"/>
              <a:t>NP</a:t>
            </a:r>
          </a:p>
          <a:p>
            <a:r>
              <a:rPr lang="zh-CN" altLang="en-US" dirty="0" smtClean="0"/>
              <a:t>人类：人名（说话双方都知道的）、亲属</a:t>
            </a:r>
            <a:r>
              <a:rPr lang="zh-CN" altLang="en-US" dirty="0"/>
              <a:t>称</a:t>
            </a:r>
            <a:r>
              <a:rPr lang="zh-CN" altLang="en-US" dirty="0" smtClean="0"/>
              <a:t>谓词、社会角色称谓词    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雷锋、父亲、女人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/>
              <a:t>动物              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怎么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回事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?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什么不是一般的狗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?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狗就是狗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，未必是条神犬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?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/>
              <a:t>国家、城市等专有名词       </a:t>
            </a: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北京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毕竟是北京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 ，规模、地位、政府支持度均非广州所比拟。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/>
              <a:t>品牌名称             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特仑苏不愧是特仑苏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/>
              <a:t>抽象</a:t>
            </a:r>
            <a:r>
              <a:rPr lang="zh-CN" altLang="en-US" dirty="0" smtClean="0"/>
              <a:t>名词              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小说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里的情节固然好看，但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现实毕竟是现实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	，别再不顾一切地痴心妄想了。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/>
              <a:t>具体物质          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木头就是木头          ？桌子就是桌子     桌子就是桌子，怎么能当椅子？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/>
              <a:t>“的”字结构           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假的总归是假的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/>
              <a:t>人称代词                 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我就是我，颜色不一样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的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烟火         大家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对天赐显着客气，都管他叫“先生”。他越对他们表示好感，他们越客气。他身上有股与他们不同的味儿，仿佛是。妇女们看他在院中便不好意思赤了背。他学着说他们的话，讨论他们的事，用他们的方法作事，用他们的推理断事；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他到底是他 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，他们不承认他是同类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16639466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包裹</Template>
  <TotalTime>3566</TotalTime>
  <Words>1736</Words>
  <Application>Microsoft Office PowerPoint</Application>
  <PresentationFormat>宽屏</PresentationFormat>
  <Paragraphs>139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2" baseType="lpstr">
      <vt:lpstr>华文中宋</vt:lpstr>
      <vt:lpstr>楷体</vt:lpstr>
      <vt:lpstr>Arial</vt:lpstr>
      <vt:lpstr>Gill Sans MT</vt:lpstr>
      <vt:lpstr>Parcel</vt:lpstr>
      <vt:lpstr>“np+adv+是+np”名词同语式构式研究</vt:lpstr>
      <vt:lpstr>outline</vt:lpstr>
      <vt:lpstr>一、绪论：选题缘起</vt:lpstr>
      <vt:lpstr>一、绪论：研究范围</vt:lpstr>
      <vt:lpstr>一、绪论：研究范围</vt:lpstr>
      <vt:lpstr>一、绪论：研究理论及方法</vt:lpstr>
      <vt:lpstr>一、绪论：语料来源</vt:lpstr>
      <vt:lpstr>二、研究综述</vt:lpstr>
      <vt:lpstr>三、 “np+adv+是+np”的句法构成：结构中的NP</vt:lpstr>
      <vt:lpstr>三、 “np+adv+是+np”的句法构成：结构中的NP</vt:lpstr>
      <vt:lpstr>三、 “np+adv+是+np”的句法构成：结构中的adv </vt:lpstr>
      <vt:lpstr>四、“np+adv+是+np”的篇章分布</vt:lpstr>
      <vt:lpstr>五、“np+adv+是+np”的语义语用分析 </vt:lpstr>
      <vt:lpstr>五、“np+adv+是+np”的语义语用分析 </vt:lpstr>
      <vt:lpstr>五、“np+adv+是+np”的语义语用分析</vt:lpstr>
      <vt:lpstr>五、“np+adv+是+np”的语义语用分析</vt:lpstr>
      <vt:lpstr>六、结论</vt:lpstr>
    </vt:vector>
  </TitlesOfParts>
  <Company>eeeeeee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zxzx</dc:creator>
  <cp:lastModifiedBy>zxzx</cp:lastModifiedBy>
  <cp:revision>75</cp:revision>
  <dcterms:created xsi:type="dcterms:W3CDTF">2017-09-20T12:02:40Z</dcterms:created>
  <dcterms:modified xsi:type="dcterms:W3CDTF">2017-09-25T04:41:49Z</dcterms:modified>
</cp:coreProperties>
</file>