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58" r:id="rId4"/>
    <p:sldId id="261" r:id="rId5"/>
    <p:sldId id="265" r:id="rId6"/>
    <p:sldId id="260" r:id="rId7"/>
    <p:sldId id="262" r:id="rId8"/>
    <p:sldId id="263" r:id="rId9"/>
    <p:sldId id="264" r:id="rId10"/>
    <p:sldId id="25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4"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29662-2ACB-4102-B8A3-C0CD31120CB1}" type="datetimeFigureOut">
              <a:rPr lang="zh-CN" altLang="en-US" smtClean="0"/>
              <a:t>2017/3/1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F3E2A-67DF-4AC9-BE3A-0E13F8161164}" type="slidenum">
              <a:rPr lang="zh-CN" altLang="en-US" smtClean="0"/>
              <a:t>‹#›</a:t>
            </a:fld>
            <a:endParaRPr lang="zh-CN" altLang="en-US"/>
          </a:p>
        </p:txBody>
      </p:sp>
    </p:spTree>
    <p:extLst>
      <p:ext uri="{BB962C8B-B14F-4D97-AF65-F5344CB8AC3E}">
        <p14:creationId xmlns:p14="http://schemas.microsoft.com/office/powerpoint/2010/main" val="191927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E3B5C3D6-A2CF-4BD9-BFDC-C6E11A78093A}" type="datetime1">
              <a:rPr lang="zh-CN" altLang="en-US" smtClean="0"/>
              <a:t>2017/3/1</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F8A7FF1A-3BB8-40DF-A95A-ACE5C621B4C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D8A576E-163F-4AE1-A2B3-06D2D1E7A4AF}" type="datetime1">
              <a:rPr lang="zh-CN" altLang="en-US" smtClean="0"/>
              <a:t>2017/3/1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A7FF1A-3BB8-40DF-A95A-ACE5C621B4C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E667B16-3B5A-4FAA-A243-A1CAC6AB85B6}" type="datetime1">
              <a:rPr lang="zh-CN" altLang="en-US" smtClean="0"/>
              <a:t>2017/3/1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A7FF1A-3BB8-40DF-A95A-ACE5C621B4C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80645B12-8F76-4902-9893-A36C2CC9A023}" type="datetime1">
              <a:rPr lang="zh-CN" altLang="en-US" smtClean="0"/>
              <a:t>2017/3/1</a:t>
            </a:fld>
            <a:endParaRPr lang="zh-CN" altLang="en-US"/>
          </a:p>
        </p:txBody>
      </p:sp>
      <p:sp>
        <p:nvSpPr>
          <p:cNvPr id="9" name="灯片编号占位符 8"/>
          <p:cNvSpPr>
            <a:spLocks noGrp="1"/>
          </p:cNvSpPr>
          <p:nvPr>
            <p:ph type="sldNum" sz="quarter" idx="15"/>
          </p:nvPr>
        </p:nvSpPr>
        <p:spPr/>
        <p:txBody>
          <a:bodyPr rtlCol="0"/>
          <a:lstStyle/>
          <a:p>
            <a:fld id="{F8A7FF1A-3BB8-40DF-A95A-ACE5C621B4C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A288C6E3-535A-405B-9AE0-9010554AF3D4}" type="datetime1">
              <a:rPr lang="zh-CN" altLang="en-US" smtClean="0"/>
              <a:t>2017/3/1</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F8A7FF1A-3BB8-40DF-A95A-ACE5C621B4C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2ADF77E0-CD93-4C8F-9F16-13DA520E5E3F}" type="datetime1">
              <a:rPr lang="zh-CN" altLang="en-US" smtClean="0"/>
              <a:t>2017/3/1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A7FF1A-3BB8-40DF-A95A-ACE5C621B4CB}" type="slidenum">
              <a:rPr lang="zh-CN" altLang="en-US" smtClean="0"/>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2CCEDFF0-60AD-49FA-BFFD-088553761B60}" type="datetime1">
              <a:rPr lang="zh-CN" altLang="en-US" smtClean="0"/>
              <a:t>2017/3/1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A7FF1A-3BB8-40DF-A95A-ACE5C621B4CB}" type="slidenum">
              <a:rPr lang="zh-CN" altLang="en-US" smtClean="0"/>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E041409B-F413-4E3D-B78A-AEE71EF4A588}" type="datetime1">
              <a:rPr lang="zh-CN" altLang="en-US" smtClean="0"/>
              <a:t>2017/3/1</a:t>
            </a:fld>
            <a:endParaRPr lang="zh-CN" altLang="en-US"/>
          </a:p>
        </p:txBody>
      </p:sp>
      <p:sp>
        <p:nvSpPr>
          <p:cNvPr id="7" name="灯片编号占位符 6"/>
          <p:cNvSpPr>
            <a:spLocks noGrp="1"/>
          </p:cNvSpPr>
          <p:nvPr>
            <p:ph type="sldNum" sz="quarter" idx="11"/>
          </p:nvPr>
        </p:nvSpPr>
        <p:spPr/>
        <p:txBody>
          <a:bodyPr rtlCol="0"/>
          <a:lstStyle/>
          <a:p>
            <a:fld id="{F8A7FF1A-3BB8-40DF-A95A-ACE5C621B4CB}" type="slidenum">
              <a:rPr lang="zh-CN" altLang="en-US" smtClean="0"/>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30DF3C-2CF1-4139-AB33-BC370038C1DD}" type="datetime1">
              <a:rPr lang="zh-CN" altLang="en-US" smtClean="0"/>
              <a:t>2017/3/1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A7FF1A-3BB8-40DF-A95A-ACE5C621B4C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C66B1EE0-E13C-47E7-9D18-28CCFED49595}" type="datetime1">
              <a:rPr lang="zh-CN" altLang="en-US" smtClean="0"/>
              <a:t>2017/3/1</a:t>
            </a:fld>
            <a:endParaRPr lang="zh-CN" altLang="en-US"/>
          </a:p>
        </p:txBody>
      </p:sp>
      <p:sp>
        <p:nvSpPr>
          <p:cNvPr id="22" name="灯片编号占位符 21"/>
          <p:cNvSpPr>
            <a:spLocks noGrp="1"/>
          </p:cNvSpPr>
          <p:nvPr>
            <p:ph type="sldNum" sz="quarter" idx="15"/>
          </p:nvPr>
        </p:nvSpPr>
        <p:spPr/>
        <p:txBody>
          <a:bodyPr rtlCol="0"/>
          <a:lstStyle/>
          <a:p>
            <a:fld id="{F8A7FF1A-3BB8-40DF-A95A-ACE5C621B4CB}" type="slidenum">
              <a:rPr lang="zh-CN" altLang="en-US" smtClean="0"/>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9C7D3126-B689-4236-A6D1-8EE979E3469F}" type="datetime1">
              <a:rPr lang="zh-CN" altLang="en-US" smtClean="0"/>
              <a:t>2017/3/1</a:t>
            </a:fld>
            <a:endParaRPr lang="zh-CN" altLang="en-US"/>
          </a:p>
        </p:txBody>
      </p:sp>
      <p:sp>
        <p:nvSpPr>
          <p:cNvPr id="18" name="灯片编号占位符 17"/>
          <p:cNvSpPr>
            <a:spLocks noGrp="1"/>
          </p:cNvSpPr>
          <p:nvPr>
            <p:ph type="sldNum" sz="quarter" idx="11"/>
          </p:nvPr>
        </p:nvSpPr>
        <p:spPr/>
        <p:txBody>
          <a:bodyPr rtlCol="0"/>
          <a:lstStyle/>
          <a:p>
            <a:fld id="{F8A7FF1A-3BB8-40DF-A95A-ACE5C621B4CB}" type="slidenum">
              <a:rPr lang="zh-CN" altLang="en-US" smtClean="0"/>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727F96F-1B77-4C84-B759-D71F8A13C0FA}" type="datetime1">
              <a:rPr lang="zh-CN" altLang="en-US" smtClean="0"/>
              <a:t>2017/3/1</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A7FF1A-3BB8-40DF-A95A-ACE5C621B4C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dirty="0"/>
              <a:t>汉语极义的构式语法</a:t>
            </a:r>
            <a:r>
              <a:rPr lang="zh-CN" altLang="en-US" dirty="0" smtClean="0"/>
              <a:t>化</a:t>
            </a:r>
            <a:r>
              <a:rPr lang="en-US" altLang="zh-CN" dirty="0" smtClean="0"/>
              <a:t/>
            </a:r>
            <a:br>
              <a:rPr lang="en-US" altLang="zh-CN" dirty="0" smtClean="0"/>
            </a:br>
            <a:r>
              <a:rPr lang="en-US" altLang="zh-CN" dirty="0" smtClean="0"/>
              <a:t>		</a:t>
            </a:r>
            <a:r>
              <a:rPr lang="zh-CN" altLang="en-US" dirty="0" smtClean="0"/>
              <a:t>及其</a:t>
            </a:r>
            <a:r>
              <a:rPr lang="en-US" altLang="zh-CN" dirty="0" smtClean="0"/>
              <a:t/>
            </a:r>
            <a:br>
              <a:rPr lang="en-US" altLang="zh-CN" dirty="0" smtClean="0"/>
            </a:br>
            <a:r>
              <a:rPr lang="en-US" altLang="zh-CN" dirty="0" smtClean="0"/>
              <a:t>		</a:t>
            </a:r>
            <a:r>
              <a:rPr lang="zh-CN" altLang="en-US" dirty="0" smtClean="0"/>
              <a:t>语义</a:t>
            </a:r>
            <a:r>
              <a:rPr lang="zh-CN" altLang="en-US" dirty="0"/>
              <a:t>主观性研究</a:t>
            </a:r>
            <a:br>
              <a:rPr lang="zh-CN" altLang="en-US" dirty="0"/>
            </a:br>
            <a:endParaRPr lang="zh-CN" altLang="en-US" dirty="0"/>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8A7FF1A-3BB8-40DF-A95A-ACE5C621B4CB}" type="slidenum">
              <a:rPr lang="zh-CN" altLang="en-US" smtClean="0"/>
              <a:t>1</a:t>
            </a:fld>
            <a:endParaRPr lang="zh-CN" altLang="en-US"/>
          </a:p>
        </p:txBody>
      </p:sp>
    </p:spTree>
    <p:extLst>
      <p:ext uri="{BB962C8B-B14F-4D97-AF65-F5344CB8AC3E}">
        <p14:creationId xmlns:p14="http://schemas.microsoft.com/office/powerpoint/2010/main" val="36887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四、构式分类</a:t>
            </a:r>
          </a:p>
        </p:txBody>
      </p:sp>
      <p:sp>
        <p:nvSpPr>
          <p:cNvPr id="3" name="内容占位符 2"/>
          <p:cNvSpPr>
            <a:spLocks noGrp="1"/>
          </p:cNvSpPr>
          <p:nvPr>
            <p:ph sz="quarter" idx="1"/>
          </p:nvPr>
        </p:nvSpPr>
        <p:spPr/>
        <p:txBody>
          <a:bodyPr/>
          <a:lstStyle/>
          <a:p>
            <a:r>
              <a:rPr lang="en-US" altLang="zh-CN" b="1" dirty="0" smtClean="0"/>
              <a:t>5</a:t>
            </a:r>
            <a:r>
              <a:rPr lang="zh-CN" altLang="en-US" b="1" dirty="0" smtClean="0"/>
              <a:t>）根据理据性：</a:t>
            </a:r>
            <a:endParaRPr lang="en-US" altLang="zh-CN" b="1" dirty="0" smtClean="0"/>
          </a:p>
          <a:p>
            <a:pPr lvl="1"/>
            <a:r>
              <a:rPr lang="zh-CN" altLang="en-US" b="1" dirty="0"/>
              <a:t>有理据</a:t>
            </a:r>
            <a:r>
              <a:rPr lang="zh-CN" altLang="en-US" b="1" dirty="0" smtClean="0"/>
              <a:t>性：</a:t>
            </a:r>
            <a:r>
              <a:rPr lang="zh-CN" altLang="zh-CN" dirty="0"/>
              <a:t>最</a:t>
            </a:r>
            <a:r>
              <a:rPr lang="en-US" altLang="zh-CN" dirty="0"/>
              <a:t>A</a:t>
            </a:r>
            <a:r>
              <a:rPr lang="zh-CN" altLang="zh-CN" dirty="0"/>
              <a:t>、最为</a:t>
            </a:r>
            <a:r>
              <a:rPr lang="en-US" altLang="zh-CN" dirty="0"/>
              <a:t>X</a:t>
            </a:r>
            <a:r>
              <a:rPr lang="zh-CN" altLang="zh-CN" dirty="0"/>
              <a:t>、最是</a:t>
            </a:r>
            <a:r>
              <a:rPr lang="en-US" altLang="zh-CN" dirty="0"/>
              <a:t>X</a:t>
            </a:r>
            <a:r>
              <a:rPr lang="zh-CN" altLang="zh-CN" dirty="0"/>
              <a:t>、极</a:t>
            </a:r>
            <a:r>
              <a:rPr lang="en-US" altLang="zh-CN" dirty="0"/>
              <a:t>A</a:t>
            </a:r>
            <a:r>
              <a:rPr lang="zh-CN" altLang="zh-CN" dirty="0"/>
              <a:t>、极为</a:t>
            </a:r>
            <a:r>
              <a:rPr lang="en-US" altLang="zh-CN" dirty="0"/>
              <a:t>X</a:t>
            </a:r>
            <a:r>
              <a:rPr lang="zh-CN" altLang="zh-CN" dirty="0"/>
              <a:t>、极其</a:t>
            </a:r>
            <a:r>
              <a:rPr lang="en-US" altLang="zh-CN" dirty="0"/>
              <a:t>A</a:t>
            </a:r>
            <a:r>
              <a:rPr lang="zh-CN" altLang="zh-CN" dirty="0"/>
              <a:t>、极尽</a:t>
            </a:r>
            <a:r>
              <a:rPr lang="en-US" altLang="zh-CN" dirty="0"/>
              <a:t>X</a:t>
            </a:r>
            <a:r>
              <a:rPr lang="zh-CN" altLang="zh-CN" dirty="0"/>
              <a:t>、</a:t>
            </a:r>
            <a:r>
              <a:rPr lang="en-US" altLang="zh-CN" dirty="0"/>
              <a:t>X</a:t>
            </a:r>
            <a:r>
              <a:rPr lang="zh-CN" altLang="zh-CN" dirty="0"/>
              <a:t>极了、极尽</a:t>
            </a:r>
            <a:r>
              <a:rPr lang="en-US" altLang="zh-CN" dirty="0"/>
              <a:t>X</a:t>
            </a:r>
            <a:r>
              <a:rPr lang="zh-CN" altLang="zh-CN" dirty="0"/>
              <a:t>之</a:t>
            </a:r>
            <a:r>
              <a:rPr lang="en-US" altLang="zh-CN" dirty="0"/>
              <a:t>A</a:t>
            </a:r>
            <a:r>
              <a:rPr lang="zh-CN" altLang="zh-CN" dirty="0"/>
              <a:t>、</a:t>
            </a:r>
            <a:r>
              <a:rPr lang="en-US" altLang="zh-CN" dirty="0"/>
              <a:t>A</a:t>
            </a:r>
            <a:r>
              <a:rPr lang="zh-CN" altLang="zh-CN" dirty="0"/>
              <a:t>至极、</a:t>
            </a:r>
            <a:r>
              <a:rPr lang="en-US" altLang="zh-CN" dirty="0"/>
              <a:t>A</a:t>
            </a:r>
            <a:r>
              <a:rPr lang="zh-CN" altLang="zh-CN" dirty="0"/>
              <a:t>之至</a:t>
            </a:r>
            <a:endParaRPr lang="en-US" altLang="zh-CN" dirty="0" smtClean="0"/>
          </a:p>
          <a:p>
            <a:pPr lvl="1"/>
            <a:r>
              <a:rPr lang="zh-CN" altLang="en-US" b="1" dirty="0" smtClean="0"/>
              <a:t>半</a:t>
            </a:r>
            <a:r>
              <a:rPr lang="zh-CN" altLang="en-US" b="1" dirty="0"/>
              <a:t>理据</a:t>
            </a:r>
            <a:r>
              <a:rPr lang="zh-CN" altLang="en-US" b="1" dirty="0" smtClean="0"/>
              <a:t>性：</a:t>
            </a:r>
            <a:r>
              <a:rPr lang="zh-CN" altLang="zh-CN" dirty="0"/>
              <a:t>更</a:t>
            </a:r>
            <a:r>
              <a:rPr lang="en-US" altLang="zh-CN" dirty="0"/>
              <a:t>/</a:t>
            </a:r>
            <a:r>
              <a:rPr lang="zh-CN" altLang="zh-CN" dirty="0"/>
              <a:t>再</a:t>
            </a:r>
            <a:r>
              <a:rPr lang="en-US" altLang="zh-CN" dirty="0"/>
              <a:t>X</a:t>
            </a:r>
            <a:r>
              <a:rPr lang="zh-CN" altLang="zh-CN" dirty="0"/>
              <a:t>不过、没</a:t>
            </a:r>
            <a:r>
              <a:rPr lang="en-US" altLang="zh-CN" dirty="0"/>
              <a:t>V</a:t>
            </a:r>
            <a:r>
              <a:rPr lang="zh-CN" altLang="zh-CN" dirty="0"/>
              <a:t>过比这更</a:t>
            </a:r>
            <a:r>
              <a:rPr lang="en-US" altLang="zh-CN" dirty="0"/>
              <a:t>/</a:t>
            </a:r>
            <a:r>
              <a:rPr lang="zh-CN" altLang="zh-CN" dirty="0"/>
              <a:t>再</a:t>
            </a:r>
            <a:r>
              <a:rPr lang="en-US" altLang="zh-CN" dirty="0"/>
              <a:t>X</a:t>
            </a:r>
            <a:r>
              <a:rPr lang="zh-CN" altLang="zh-CN" dirty="0"/>
              <a:t>的</a:t>
            </a:r>
            <a:r>
              <a:rPr lang="zh-CN" altLang="zh-CN" dirty="0" smtClean="0"/>
              <a:t>了、</a:t>
            </a:r>
            <a:r>
              <a:rPr lang="en-US" altLang="zh-CN" dirty="0"/>
              <a:t>(</a:t>
            </a:r>
            <a:r>
              <a:rPr lang="zh-CN" altLang="zh-CN" dirty="0"/>
              <a:t>再</a:t>
            </a:r>
            <a:r>
              <a:rPr lang="en-US" altLang="zh-CN" dirty="0"/>
              <a:t>)</a:t>
            </a:r>
            <a:r>
              <a:rPr lang="zh-CN" altLang="zh-CN" dirty="0"/>
              <a:t>没</a:t>
            </a:r>
            <a:r>
              <a:rPr lang="en-US" altLang="zh-CN" dirty="0"/>
              <a:t>V</a:t>
            </a:r>
            <a:r>
              <a:rPr lang="zh-CN" altLang="zh-CN" dirty="0"/>
              <a:t>过这么</a:t>
            </a:r>
            <a:r>
              <a:rPr lang="en-US" altLang="zh-CN" dirty="0"/>
              <a:t>A</a:t>
            </a:r>
            <a:r>
              <a:rPr lang="zh-CN" altLang="zh-CN" dirty="0"/>
              <a:t>的、</a:t>
            </a:r>
            <a:r>
              <a:rPr lang="en-US" altLang="zh-CN" dirty="0"/>
              <a:t>A</a:t>
            </a:r>
            <a:r>
              <a:rPr lang="zh-CN" altLang="zh-CN" dirty="0"/>
              <a:t>得不能再</a:t>
            </a:r>
            <a:r>
              <a:rPr lang="en-US" altLang="zh-CN" dirty="0"/>
              <a:t>A </a:t>
            </a:r>
            <a:r>
              <a:rPr lang="zh-CN" altLang="zh-CN" dirty="0"/>
              <a:t>了</a:t>
            </a:r>
            <a:endParaRPr lang="en-US" altLang="zh-CN" dirty="0" smtClean="0"/>
          </a:p>
          <a:p>
            <a:pPr lvl="1"/>
            <a:r>
              <a:rPr lang="zh-CN" altLang="en-US" b="1" dirty="0" smtClean="0"/>
              <a:t>无理</a:t>
            </a:r>
            <a:r>
              <a:rPr lang="zh-CN" altLang="en-US" b="1" dirty="0"/>
              <a:t>据</a:t>
            </a:r>
            <a:r>
              <a:rPr lang="zh-CN" altLang="en-US" b="1" dirty="0" smtClean="0"/>
              <a:t>性：</a:t>
            </a:r>
            <a:r>
              <a:rPr lang="en-US" altLang="zh-CN" dirty="0" smtClean="0"/>
              <a:t>A</a:t>
            </a:r>
            <a:r>
              <a:rPr lang="zh-CN" altLang="zh-CN" dirty="0"/>
              <a:t>到家了、</a:t>
            </a:r>
            <a:r>
              <a:rPr lang="en-US" altLang="zh-CN" dirty="0"/>
              <a:t>A</a:t>
            </a:r>
            <a:r>
              <a:rPr lang="zh-CN" altLang="zh-CN" dirty="0"/>
              <a:t>得不像样、</a:t>
            </a:r>
            <a:r>
              <a:rPr lang="en-US" altLang="zh-CN" dirty="0"/>
              <a:t>A</a:t>
            </a:r>
            <a:r>
              <a:rPr lang="zh-CN" altLang="zh-CN" dirty="0"/>
              <a:t>死了、要多</a:t>
            </a:r>
            <a:r>
              <a:rPr lang="en-US" altLang="zh-CN" dirty="0"/>
              <a:t>A</a:t>
            </a:r>
            <a:r>
              <a:rPr lang="zh-CN" altLang="zh-CN" dirty="0"/>
              <a:t>有多</a:t>
            </a:r>
            <a:r>
              <a:rPr lang="en-US" altLang="zh-CN" dirty="0"/>
              <a:t>A</a:t>
            </a:r>
            <a:r>
              <a:rPr lang="zh-CN" altLang="zh-CN" dirty="0" smtClean="0"/>
              <a:t>。</a:t>
            </a:r>
            <a:endParaRPr lang="en-US" altLang="zh-CN" dirty="0" smtClean="0"/>
          </a:p>
          <a:p>
            <a:r>
              <a:rPr lang="zh-CN" altLang="zh-CN" dirty="0"/>
              <a:t>这三类极义构式尽管构式形完全不同、语法化项也不尽</a:t>
            </a:r>
            <a:r>
              <a:rPr lang="zh-CN" altLang="zh-CN" dirty="0" smtClean="0"/>
              <a:t>相同</a:t>
            </a:r>
            <a:r>
              <a:rPr lang="zh-CN" altLang="en-US" dirty="0" smtClean="0"/>
              <a:t>，</a:t>
            </a:r>
            <a:r>
              <a:rPr lang="zh-CN" altLang="zh-CN" dirty="0" smtClean="0"/>
              <a:t>但</a:t>
            </a:r>
            <a:r>
              <a:rPr lang="zh-CN" altLang="zh-CN" dirty="0"/>
              <a:t>其表示的构式意义完全</a:t>
            </a:r>
            <a:r>
              <a:rPr lang="zh-CN" altLang="zh-CN" dirty="0" smtClean="0"/>
              <a:t>相同</a:t>
            </a:r>
            <a:r>
              <a:rPr lang="zh-CN" altLang="en-US" dirty="0" smtClean="0"/>
              <a:t>，</a:t>
            </a:r>
            <a:r>
              <a:rPr lang="zh-CN" altLang="zh-CN" dirty="0" smtClean="0"/>
              <a:t>即</a:t>
            </a:r>
            <a:r>
              <a:rPr lang="zh-CN" altLang="zh-CN" dirty="0"/>
              <a:t>都表示某人、某事、某物的情态、性状在一定范围或无范围内达到最大值。而它们的不同之处则体现在同构项、句法环境和语义语用环境中。</a:t>
            </a:r>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10</a:t>
            </a:fld>
            <a:endParaRPr lang="zh-CN" altLang="en-US"/>
          </a:p>
        </p:txBody>
      </p:sp>
    </p:spTree>
    <p:extLst>
      <p:ext uri="{BB962C8B-B14F-4D97-AF65-F5344CB8AC3E}">
        <p14:creationId xmlns:p14="http://schemas.microsoft.com/office/powerpoint/2010/main" val="190753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四、构式分类</a:t>
            </a:r>
          </a:p>
        </p:txBody>
      </p:sp>
      <p:sp>
        <p:nvSpPr>
          <p:cNvPr id="3" name="内容占位符 2"/>
          <p:cNvSpPr>
            <a:spLocks noGrp="1"/>
          </p:cNvSpPr>
          <p:nvPr>
            <p:ph sz="quarter" idx="1"/>
          </p:nvPr>
        </p:nvSpPr>
        <p:spPr/>
        <p:txBody>
          <a:bodyPr/>
          <a:lstStyle/>
          <a:p>
            <a:r>
              <a:rPr lang="zh-CN" altLang="zh-CN" dirty="0"/>
              <a:t>半理据极义构式的语法化项义同构式义有很大的不同</a:t>
            </a:r>
            <a:r>
              <a:rPr lang="en-US" altLang="zh-CN" dirty="0"/>
              <a:t>,</a:t>
            </a:r>
            <a:r>
              <a:rPr lang="zh-CN" altLang="zh-CN" dirty="0"/>
              <a:t>但语法化项中有表示程度义的词项“再”等。其表示极致的构式义也是通过语法化项传达出来的。</a:t>
            </a:r>
          </a:p>
          <a:p>
            <a:r>
              <a:rPr lang="zh-CN" altLang="zh-CN" dirty="0"/>
              <a:t>非理据极义构式语法化项义同构式义没有直接</a:t>
            </a:r>
            <a:r>
              <a:rPr lang="zh-CN" altLang="zh-CN" dirty="0" smtClean="0"/>
              <a:t>关系</a:t>
            </a:r>
            <a:r>
              <a:rPr lang="zh-CN" altLang="en-US" dirty="0" smtClean="0"/>
              <a:t>，</a:t>
            </a:r>
            <a:r>
              <a:rPr lang="zh-CN" altLang="zh-CN" dirty="0" smtClean="0"/>
              <a:t>是</a:t>
            </a:r>
            <a:r>
              <a:rPr lang="zh-CN" altLang="zh-CN" dirty="0"/>
              <a:t>人们认知加工的产物。语法化项是通过隐喻实现的极致意义。</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11</a:t>
            </a:fld>
            <a:endParaRPr lang="zh-CN" altLang="en-US"/>
          </a:p>
        </p:txBody>
      </p:sp>
    </p:spTree>
    <p:extLst>
      <p:ext uri="{BB962C8B-B14F-4D97-AF65-F5344CB8AC3E}">
        <p14:creationId xmlns:p14="http://schemas.microsoft.com/office/powerpoint/2010/main" val="54524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四、构式分类</a:t>
            </a:r>
          </a:p>
        </p:txBody>
      </p:sp>
      <p:sp>
        <p:nvSpPr>
          <p:cNvPr id="3" name="内容占位符 2"/>
          <p:cNvSpPr>
            <a:spLocks noGrp="1"/>
          </p:cNvSpPr>
          <p:nvPr>
            <p:ph sz="quarter" idx="1"/>
          </p:nvPr>
        </p:nvSpPr>
        <p:spPr/>
        <p:txBody>
          <a:bodyPr>
            <a:normAutofit/>
          </a:bodyPr>
          <a:lstStyle/>
          <a:p>
            <a:r>
              <a:rPr lang="en-US" altLang="zh-CN" b="1" dirty="0" smtClean="0"/>
              <a:t>6</a:t>
            </a:r>
            <a:r>
              <a:rPr lang="zh-CN" altLang="en-US" b="1" dirty="0"/>
              <a:t>）根据比量的有</a:t>
            </a:r>
            <a:r>
              <a:rPr lang="zh-CN" altLang="en-US" b="1" dirty="0" smtClean="0"/>
              <a:t>无（即描述物有没有与之相比较的背景）：</a:t>
            </a:r>
            <a:endParaRPr lang="en-US" altLang="zh-CN" b="1" dirty="0" smtClean="0"/>
          </a:p>
          <a:p>
            <a:pPr lvl="1"/>
            <a:r>
              <a:rPr lang="zh-CN" altLang="en-US" dirty="0" smtClean="0"/>
              <a:t>自比</a:t>
            </a:r>
            <a:r>
              <a:rPr lang="zh-CN" altLang="en-US" dirty="0"/>
              <a:t>、</a:t>
            </a:r>
            <a:r>
              <a:rPr lang="zh-CN" altLang="en-US" dirty="0" smtClean="0"/>
              <a:t>无比</a:t>
            </a:r>
            <a:r>
              <a:rPr lang="zh-CN" altLang="en-US" dirty="0"/>
              <a:t>、</a:t>
            </a:r>
            <a:r>
              <a:rPr lang="zh-CN" altLang="en-US" dirty="0" smtClean="0"/>
              <a:t>泛比</a:t>
            </a:r>
            <a:endParaRPr lang="en-US" altLang="zh-CN" dirty="0" smtClean="0"/>
          </a:p>
          <a:p>
            <a:r>
              <a:rPr lang="en-US" altLang="zh-CN" b="1" dirty="0" smtClean="0"/>
              <a:t>7</a:t>
            </a:r>
            <a:r>
              <a:rPr lang="zh-CN" altLang="en-US" b="1" dirty="0" smtClean="0"/>
              <a:t>）根据主体与心理时间的关系：</a:t>
            </a:r>
            <a:endParaRPr lang="en-US" altLang="zh-CN" b="1" dirty="0" smtClean="0"/>
          </a:p>
          <a:p>
            <a:pPr lvl="1"/>
            <a:r>
              <a:rPr lang="zh-CN" altLang="en-US" b="1" dirty="0" smtClean="0"/>
              <a:t>主体</a:t>
            </a:r>
            <a:r>
              <a:rPr lang="zh-CN" altLang="en-US" b="1" dirty="0"/>
              <a:t>在</a:t>
            </a:r>
            <a:r>
              <a:rPr lang="zh-CN" altLang="en-US" b="1" dirty="0" smtClean="0"/>
              <a:t>前：</a:t>
            </a:r>
            <a:r>
              <a:rPr lang="zh-CN" altLang="zh-CN" dirty="0" smtClean="0"/>
              <a:t>主体</a:t>
            </a:r>
            <a:r>
              <a:rPr lang="zh-CN" altLang="zh-CN" dirty="0"/>
              <a:t>达到最大程度不需要</a:t>
            </a:r>
            <a:r>
              <a:rPr lang="zh-CN" altLang="zh-CN" dirty="0" smtClean="0"/>
              <a:t>心理时间</a:t>
            </a:r>
            <a:r>
              <a:rPr lang="zh-CN" altLang="en-US" dirty="0" smtClean="0"/>
              <a:t>，</a:t>
            </a:r>
            <a:r>
              <a:rPr lang="zh-CN" altLang="zh-CN" dirty="0" smtClean="0"/>
              <a:t>但是</a:t>
            </a:r>
            <a:r>
              <a:rPr lang="zh-CN" altLang="zh-CN" dirty="0"/>
              <a:t>达到最大程度之后极致语义却是随着心理时间无限绵延</a:t>
            </a:r>
            <a:r>
              <a:rPr lang="zh-CN" altLang="zh-CN" dirty="0" smtClean="0"/>
              <a:t>的</a:t>
            </a:r>
            <a:r>
              <a:rPr lang="zh-CN" altLang="en-US" dirty="0" smtClean="0"/>
              <a:t>；</a:t>
            </a:r>
            <a:endParaRPr lang="en-US" altLang="zh-CN" dirty="0" smtClean="0"/>
          </a:p>
          <a:p>
            <a:pPr lvl="1"/>
            <a:r>
              <a:rPr lang="zh-CN" altLang="zh-CN" b="1" dirty="0" smtClean="0"/>
              <a:t>主体居中</a:t>
            </a:r>
            <a:r>
              <a:rPr lang="zh-CN" altLang="en-US" b="1" dirty="0" smtClean="0"/>
              <a:t>：</a:t>
            </a:r>
            <a:r>
              <a:rPr lang="zh-CN" altLang="zh-CN" dirty="0" smtClean="0"/>
              <a:t>主体</a:t>
            </a:r>
            <a:r>
              <a:rPr lang="zh-CN" altLang="zh-CN" dirty="0"/>
              <a:t>达到最大程度跟心理时间不成比例</a:t>
            </a:r>
            <a:r>
              <a:rPr lang="zh-CN" altLang="zh-CN" dirty="0" smtClean="0"/>
              <a:t>关系</a:t>
            </a:r>
            <a:r>
              <a:rPr lang="zh-CN" altLang="en-US" dirty="0"/>
              <a:t>，</a:t>
            </a:r>
            <a:r>
              <a:rPr lang="zh-CN" altLang="zh-CN" dirty="0" smtClean="0"/>
              <a:t>主体</a:t>
            </a:r>
            <a:r>
              <a:rPr lang="zh-CN" altLang="zh-CN" dirty="0"/>
              <a:t>一直处于最大</a:t>
            </a:r>
            <a:r>
              <a:rPr lang="zh-CN" altLang="zh-CN" dirty="0" smtClean="0"/>
              <a:t>程度</a:t>
            </a:r>
            <a:r>
              <a:rPr lang="zh-CN" altLang="en-US" dirty="0" smtClean="0"/>
              <a:t>；</a:t>
            </a:r>
            <a:endParaRPr lang="en-US" altLang="zh-CN" dirty="0" smtClean="0"/>
          </a:p>
          <a:p>
            <a:pPr lvl="1"/>
            <a:r>
              <a:rPr lang="zh-CN" altLang="zh-CN" b="1" dirty="0" smtClean="0"/>
              <a:t>主体</a:t>
            </a:r>
            <a:r>
              <a:rPr lang="zh-CN" altLang="zh-CN" b="1" dirty="0"/>
              <a:t>在</a:t>
            </a:r>
            <a:r>
              <a:rPr lang="zh-CN" altLang="zh-CN" b="1" dirty="0" smtClean="0"/>
              <a:t>后</a:t>
            </a:r>
            <a:r>
              <a:rPr lang="zh-CN" altLang="en-US" b="1" dirty="0" smtClean="0"/>
              <a:t>：</a:t>
            </a:r>
            <a:r>
              <a:rPr lang="zh-CN" altLang="zh-CN" dirty="0" smtClean="0"/>
              <a:t>主体</a:t>
            </a:r>
            <a:r>
              <a:rPr lang="zh-CN" altLang="zh-CN" dirty="0"/>
              <a:t>达到最大程度需要</a:t>
            </a:r>
            <a:r>
              <a:rPr lang="zh-CN" altLang="zh-CN" dirty="0" smtClean="0"/>
              <a:t>心理时间</a:t>
            </a:r>
            <a:r>
              <a:rPr lang="zh-CN" altLang="en-US" dirty="0" smtClean="0"/>
              <a:t>，</a:t>
            </a:r>
            <a:r>
              <a:rPr lang="zh-CN" altLang="zh-CN" dirty="0" smtClean="0"/>
              <a:t>跟</a:t>
            </a:r>
            <a:r>
              <a:rPr lang="zh-CN" altLang="zh-CN" dirty="0"/>
              <a:t>心理时间成正比</a:t>
            </a:r>
            <a:r>
              <a:rPr lang="zh-CN" altLang="zh-CN" dirty="0" smtClean="0"/>
              <a:t>。</a:t>
            </a:r>
            <a:endParaRPr lang="en-US" altLang="zh-CN" dirty="0" smtClean="0"/>
          </a:p>
          <a:p>
            <a:r>
              <a:rPr lang="zh-CN" altLang="en-US" dirty="0"/>
              <a:t>这两</a:t>
            </a:r>
            <a:r>
              <a:rPr lang="zh-CN" altLang="en-US" dirty="0" smtClean="0"/>
              <a:t>组分类标准是配对使用的。</a:t>
            </a:r>
            <a:endParaRPr lang="zh-CN" altLang="zh-CN" dirty="0"/>
          </a:p>
          <a:p>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12</a:t>
            </a:fld>
            <a:endParaRPr lang="zh-CN" altLang="en-US"/>
          </a:p>
        </p:txBody>
      </p:sp>
    </p:spTree>
    <p:extLst>
      <p:ext uri="{BB962C8B-B14F-4D97-AF65-F5344CB8AC3E}">
        <p14:creationId xmlns:p14="http://schemas.microsoft.com/office/powerpoint/2010/main" val="54524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四、构式分类</a:t>
            </a:r>
          </a:p>
        </p:txBody>
      </p:sp>
      <p:sp>
        <p:nvSpPr>
          <p:cNvPr id="3" name="内容占位符 2"/>
          <p:cNvSpPr>
            <a:spLocks noGrp="1"/>
          </p:cNvSpPr>
          <p:nvPr>
            <p:ph sz="quarter" idx="1"/>
          </p:nvPr>
        </p:nvSpPr>
        <p:spPr/>
        <p:txBody>
          <a:bodyPr>
            <a:normAutofit lnSpcReduction="10000"/>
          </a:bodyPr>
          <a:lstStyle/>
          <a:p>
            <a:r>
              <a:rPr lang="zh-CN" altLang="zh-CN" b="1" dirty="0"/>
              <a:t>自</a:t>
            </a:r>
            <a:r>
              <a:rPr lang="zh-CN" altLang="zh-CN" b="1" dirty="0" smtClean="0"/>
              <a:t>比</a:t>
            </a:r>
            <a:r>
              <a:rPr lang="en-US" altLang="zh-CN" b="1" dirty="0" smtClean="0"/>
              <a:t>——</a:t>
            </a:r>
            <a:r>
              <a:rPr lang="zh-CN" altLang="zh-CN" b="1" dirty="0" smtClean="0"/>
              <a:t>主体</a:t>
            </a:r>
            <a:r>
              <a:rPr lang="zh-CN" altLang="zh-CN" b="1" dirty="0"/>
              <a:t>居中构</a:t>
            </a:r>
            <a:r>
              <a:rPr lang="zh-CN" altLang="zh-CN" b="1" dirty="0" smtClean="0"/>
              <a:t>式</a:t>
            </a:r>
            <a:r>
              <a:rPr lang="zh-CN" altLang="en-US" b="1" dirty="0" smtClean="0"/>
              <a:t>：</a:t>
            </a:r>
            <a:r>
              <a:rPr lang="zh-CN" altLang="zh-CN" dirty="0" smtClean="0"/>
              <a:t>特点</a:t>
            </a:r>
            <a:r>
              <a:rPr lang="zh-CN" altLang="zh-CN" dirty="0"/>
              <a:t>是有相对程度副词</a:t>
            </a:r>
            <a:r>
              <a:rPr lang="zh-CN" altLang="zh-CN" dirty="0" smtClean="0"/>
              <a:t>“再”</a:t>
            </a:r>
            <a:r>
              <a:rPr lang="zh-CN" altLang="en-US" dirty="0" smtClean="0"/>
              <a:t>，</a:t>
            </a:r>
            <a:r>
              <a:rPr lang="zh-CN" altLang="zh-CN" dirty="0" smtClean="0"/>
              <a:t>构</a:t>
            </a:r>
            <a:r>
              <a:rPr lang="zh-CN" altLang="zh-CN" dirty="0"/>
              <a:t>式的话语者从内心里己经肯定了客体的极致程度</a:t>
            </a:r>
            <a:r>
              <a:rPr lang="en-US" altLang="zh-CN" dirty="0"/>
              <a:t>,</a:t>
            </a:r>
            <a:r>
              <a:rPr lang="zh-CN" altLang="zh-CN" dirty="0"/>
              <a:t>所谓的背景也只不过是他所认定的最大程度的主体自己</a:t>
            </a:r>
            <a:r>
              <a:rPr lang="zh-CN" altLang="zh-CN" dirty="0" smtClean="0"/>
              <a:t>。</a:t>
            </a:r>
            <a:r>
              <a:rPr lang="zh-CN" altLang="en-US" dirty="0" smtClean="0"/>
              <a:t>如：</a:t>
            </a:r>
            <a:r>
              <a:rPr lang="zh-CN" altLang="zh-CN" dirty="0"/>
              <a:t>更</a:t>
            </a:r>
            <a:r>
              <a:rPr lang="en-US" altLang="zh-CN" dirty="0"/>
              <a:t>/</a:t>
            </a:r>
            <a:r>
              <a:rPr lang="zh-CN" altLang="zh-CN" dirty="0"/>
              <a:t>再</a:t>
            </a:r>
            <a:r>
              <a:rPr lang="en-US" altLang="zh-CN" dirty="0"/>
              <a:t>X</a:t>
            </a:r>
            <a:r>
              <a:rPr lang="zh-CN" altLang="zh-CN" dirty="0"/>
              <a:t>不过、没有比</a:t>
            </a:r>
            <a:r>
              <a:rPr lang="en-US" altLang="zh-CN" dirty="0"/>
              <a:t>X</a:t>
            </a:r>
            <a:r>
              <a:rPr lang="zh-CN" altLang="zh-CN" dirty="0"/>
              <a:t>更</a:t>
            </a:r>
            <a:r>
              <a:rPr lang="en-US" altLang="zh-CN" dirty="0"/>
              <a:t>/</a:t>
            </a:r>
            <a:r>
              <a:rPr lang="zh-CN" altLang="zh-CN" dirty="0"/>
              <a:t>再</a:t>
            </a:r>
            <a:r>
              <a:rPr lang="en-US" altLang="zh-CN" dirty="0"/>
              <a:t>X</a:t>
            </a:r>
            <a:r>
              <a:rPr lang="zh-CN" altLang="zh-CN" dirty="0"/>
              <a:t>的、没</a:t>
            </a:r>
            <a:r>
              <a:rPr lang="en-US" altLang="zh-CN" dirty="0"/>
              <a:t>V</a:t>
            </a:r>
            <a:r>
              <a:rPr lang="zh-CN" altLang="zh-CN" dirty="0"/>
              <a:t>过这么</a:t>
            </a:r>
            <a:r>
              <a:rPr lang="en-US" altLang="zh-CN" dirty="0"/>
              <a:t>A</a:t>
            </a:r>
            <a:r>
              <a:rPr lang="zh-CN" altLang="zh-CN" dirty="0"/>
              <a:t>的、</a:t>
            </a:r>
            <a:r>
              <a:rPr lang="en-US" altLang="zh-CN" dirty="0"/>
              <a:t>A</a:t>
            </a:r>
            <a:r>
              <a:rPr lang="zh-CN" altLang="zh-CN" dirty="0"/>
              <a:t>得不能再</a:t>
            </a:r>
            <a:r>
              <a:rPr lang="en-US" altLang="zh-CN" dirty="0"/>
              <a:t>A </a:t>
            </a:r>
            <a:r>
              <a:rPr lang="zh-CN" altLang="zh-CN" dirty="0"/>
              <a:t>了</a:t>
            </a:r>
          </a:p>
          <a:p>
            <a:pPr lvl="1"/>
            <a:r>
              <a:rPr lang="zh-CN" altLang="zh-CN" dirty="0"/>
              <a:t>没见过比爷爷更纯粹的老农了</a:t>
            </a:r>
            <a:r>
              <a:rPr lang="zh-CN" altLang="zh-CN" dirty="0" smtClean="0"/>
              <a:t>。</a:t>
            </a:r>
            <a:endParaRPr lang="en-US" altLang="zh-CN" dirty="0" smtClean="0"/>
          </a:p>
          <a:p>
            <a:r>
              <a:rPr lang="zh-CN" altLang="zh-CN" b="1" dirty="0"/>
              <a:t>泛</a:t>
            </a:r>
            <a:r>
              <a:rPr lang="zh-CN" altLang="zh-CN" b="1" dirty="0" smtClean="0"/>
              <a:t>比</a:t>
            </a:r>
            <a:r>
              <a:rPr lang="en-US" altLang="zh-CN" b="1" dirty="0" smtClean="0"/>
              <a:t>——</a:t>
            </a:r>
            <a:r>
              <a:rPr lang="zh-CN" altLang="zh-CN" b="1" dirty="0" smtClean="0"/>
              <a:t>主体</a:t>
            </a:r>
            <a:r>
              <a:rPr lang="zh-CN" altLang="zh-CN" b="1" dirty="0"/>
              <a:t>在后构</a:t>
            </a:r>
            <a:r>
              <a:rPr lang="zh-CN" altLang="zh-CN" b="1" dirty="0" smtClean="0"/>
              <a:t>式</a:t>
            </a:r>
            <a:r>
              <a:rPr lang="zh-CN" altLang="en-US" b="1" dirty="0" smtClean="0"/>
              <a:t>：</a:t>
            </a:r>
            <a:r>
              <a:rPr lang="zh-CN" altLang="zh-CN" dirty="0" smtClean="0"/>
              <a:t>以</a:t>
            </a:r>
            <a:r>
              <a:rPr lang="zh-CN" altLang="zh-CN" dirty="0"/>
              <a:t>“最”为语法化项的极义构式。我们在表达“最”类构式</a:t>
            </a:r>
            <a:r>
              <a:rPr lang="zh-CN" altLang="zh-CN" dirty="0" smtClean="0"/>
              <a:t>时往往</a:t>
            </a:r>
            <a:r>
              <a:rPr lang="zh-CN" altLang="zh-CN" dirty="0"/>
              <a:t>有个</a:t>
            </a:r>
            <a:r>
              <a:rPr lang="zh-CN" altLang="zh-CN" dirty="0" smtClean="0"/>
              <a:t>心理时间</a:t>
            </a:r>
            <a:r>
              <a:rPr lang="zh-CN" altLang="en-US" dirty="0" smtClean="0"/>
              <a:t>，因为是</a:t>
            </a:r>
            <a:r>
              <a:rPr lang="zh-CN" altLang="zh-CN" dirty="0" smtClean="0"/>
              <a:t>某</a:t>
            </a:r>
            <a:r>
              <a:rPr lang="zh-CN" altLang="zh-CN" dirty="0"/>
              <a:t>事某物通过比较战胜了</a:t>
            </a:r>
            <a:r>
              <a:rPr lang="zh-CN" altLang="zh-CN" dirty="0" smtClean="0"/>
              <a:t>其它</a:t>
            </a:r>
            <a:r>
              <a:rPr lang="zh-CN" altLang="en-US" dirty="0" smtClean="0"/>
              <a:t>，而</a:t>
            </a:r>
            <a:r>
              <a:rPr lang="zh-CN" altLang="zh-CN" dirty="0" smtClean="0"/>
              <a:t>这</a:t>
            </a:r>
            <a:r>
              <a:rPr lang="zh-CN" altLang="zh-CN" dirty="0"/>
              <a:t>一过程需要</a:t>
            </a:r>
            <a:r>
              <a:rPr lang="zh-CN" altLang="zh-CN" dirty="0" smtClean="0"/>
              <a:t>时间。</a:t>
            </a:r>
            <a:r>
              <a:rPr lang="zh-CN" altLang="zh-CN" dirty="0"/>
              <a:t>这类构式的比较背景比较复杂</a:t>
            </a:r>
            <a:r>
              <a:rPr lang="en-US" altLang="zh-CN" dirty="0"/>
              <a:t>,</a:t>
            </a:r>
            <a:r>
              <a:rPr lang="zh-CN" altLang="zh-CN" dirty="0"/>
              <a:t>不再是单一的一个背景</a:t>
            </a:r>
            <a:r>
              <a:rPr lang="en-US" altLang="zh-CN" dirty="0"/>
              <a:t>,</a:t>
            </a:r>
            <a:r>
              <a:rPr lang="zh-CN" altLang="zh-CN" dirty="0"/>
              <a:t>而是无数个背景</a:t>
            </a:r>
            <a:r>
              <a:rPr lang="en-US" altLang="zh-CN" dirty="0"/>
              <a:t>,</a:t>
            </a:r>
            <a:r>
              <a:rPr lang="zh-CN" altLang="zh-CN" dirty="0"/>
              <a:t>这些比较背景是客观的</a:t>
            </a:r>
            <a:r>
              <a:rPr lang="en-US" altLang="zh-CN" dirty="0"/>
              <a:t>,</a:t>
            </a:r>
            <a:r>
              <a:rPr lang="zh-CN" altLang="zh-CN" dirty="0"/>
              <a:t>他们的程度不需要话语者重新认定</a:t>
            </a:r>
            <a:r>
              <a:rPr lang="zh-CN" altLang="zh-CN" dirty="0" smtClean="0"/>
              <a:t>。</a:t>
            </a:r>
            <a:endParaRPr lang="en-US" altLang="zh-CN" dirty="0" smtClean="0"/>
          </a:p>
          <a:p>
            <a:pPr lvl="1"/>
            <a:r>
              <a:rPr lang="zh-CN" altLang="zh-CN" dirty="0"/>
              <a:t>这里的</a:t>
            </a:r>
            <a:r>
              <a:rPr lang="zh-CN" altLang="zh-CN" dirty="0" smtClean="0"/>
              <a:t>人</a:t>
            </a:r>
            <a:r>
              <a:rPr lang="zh-CN" altLang="en-US" dirty="0" smtClean="0"/>
              <a:t>，</a:t>
            </a:r>
            <a:r>
              <a:rPr lang="zh-CN" altLang="zh-CN" dirty="0" smtClean="0"/>
              <a:t>你</a:t>
            </a:r>
            <a:r>
              <a:rPr lang="zh-CN" altLang="zh-CN" dirty="0"/>
              <a:t>是最热情的</a:t>
            </a:r>
            <a:r>
              <a:rPr lang="zh-CN" altLang="zh-CN" dirty="0" smtClean="0"/>
              <a:t>。</a:t>
            </a:r>
            <a:endParaRPr lang="en-US" altLang="zh-CN" dirty="0" smtClean="0"/>
          </a:p>
          <a:p>
            <a:endParaRPr lang="zh-CN" altLang="zh-CN" dirty="0"/>
          </a:p>
          <a:p>
            <a:endParaRPr lang="zh-CN" altLang="zh-CN"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13</a:t>
            </a:fld>
            <a:endParaRPr lang="zh-CN" altLang="en-US"/>
          </a:p>
        </p:txBody>
      </p:sp>
    </p:spTree>
    <p:extLst>
      <p:ext uri="{BB962C8B-B14F-4D97-AF65-F5344CB8AC3E}">
        <p14:creationId xmlns:p14="http://schemas.microsoft.com/office/powerpoint/2010/main" val="54524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四、构式分类</a:t>
            </a:r>
          </a:p>
        </p:txBody>
      </p:sp>
      <p:sp>
        <p:nvSpPr>
          <p:cNvPr id="3" name="内容占位符 2"/>
          <p:cNvSpPr>
            <a:spLocks noGrp="1"/>
          </p:cNvSpPr>
          <p:nvPr>
            <p:ph sz="quarter" idx="1"/>
          </p:nvPr>
        </p:nvSpPr>
        <p:spPr/>
        <p:txBody>
          <a:bodyPr/>
          <a:lstStyle/>
          <a:p>
            <a:r>
              <a:rPr lang="zh-CN" altLang="zh-CN" b="1" dirty="0"/>
              <a:t>无比</a:t>
            </a:r>
            <a:r>
              <a:rPr lang="en-US" altLang="zh-CN" b="1" dirty="0"/>
              <a:t>——</a:t>
            </a:r>
            <a:r>
              <a:rPr lang="zh-CN" altLang="zh-CN" b="1" dirty="0"/>
              <a:t>主体在前构式</a:t>
            </a:r>
            <a:r>
              <a:rPr lang="zh-CN" altLang="en-US" b="1" dirty="0"/>
              <a:t>：</a:t>
            </a:r>
            <a:r>
              <a:rPr lang="zh-CN" altLang="zh-CN" dirty="0"/>
              <a:t>最突出的特点是程度无限制。“极”是绝对程度副词</a:t>
            </a:r>
            <a:r>
              <a:rPr lang="en-US" altLang="zh-CN" dirty="0"/>
              <a:t>,</a:t>
            </a:r>
            <a:r>
              <a:rPr lang="zh-CN" altLang="zh-CN" dirty="0"/>
              <a:t>由它构成的语法化项也表示绝对的程度。这一程度是无法言语的，语义是无限绵延的。</a:t>
            </a:r>
            <a:r>
              <a:rPr lang="zh-CN" altLang="en-US" dirty="0"/>
              <a:t>如：</a:t>
            </a:r>
            <a:r>
              <a:rPr lang="zh-CN" altLang="zh-CN" dirty="0"/>
              <a:t>极尽</a:t>
            </a:r>
            <a:r>
              <a:rPr lang="en-US" altLang="zh-CN" dirty="0"/>
              <a:t>X</a:t>
            </a:r>
            <a:r>
              <a:rPr lang="zh-CN" altLang="zh-CN" dirty="0"/>
              <a:t>、那个</a:t>
            </a:r>
            <a:r>
              <a:rPr lang="en-US" altLang="zh-CN" dirty="0"/>
              <a:t>A</a:t>
            </a:r>
            <a:r>
              <a:rPr lang="zh-CN" altLang="zh-CN" dirty="0"/>
              <a:t>、极</a:t>
            </a:r>
            <a:r>
              <a:rPr lang="en-US" altLang="zh-CN" dirty="0"/>
              <a:t>A</a:t>
            </a:r>
            <a:r>
              <a:rPr lang="zh-CN" altLang="zh-CN" dirty="0" smtClean="0"/>
              <a:t>、极其</a:t>
            </a:r>
            <a:r>
              <a:rPr lang="en-US" altLang="zh-CN" dirty="0"/>
              <a:t>A</a:t>
            </a:r>
          </a:p>
          <a:p>
            <a:pPr lvl="1"/>
            <a:r>
              <a:rPr lang="zh-CN" altLang="zh-CN" dirty="0"/>
              <a:t>极尽奢华之</a:t>
            </a:r>
            <a:r>
              <a:rPr lang="zh-CN" altLang="zh-CN" dirty="0" smtClean="0"/>
              <a:t>能事</a:t>
            </a:r>
            <a:endParaRPr lang="en-US" altLang="zh-CN" dirty="0" smtClean="0"/>
          </a:p>
          <a:p>
            <a:r>
              <a:rPr lang="zh-CN" altLang="zh-CN" b="1" dirty="0"/>
              <a:t>无比——主体在后构</a:t>
            </a:r>
            <a:r>
              <a:rPr lang="zh-CN" altLang="zh-CN" b="1" dirty="0" smtClean="0"/>
              <a:t>式</a:t>
            </a:r>
            <a:r>
              <a:rPr lang="zh-CN" altLang="en-US" b="1" dirty="0" smtClean="0"/>
              <a:t>：</a:t>
            </a:r>
            <a:r>
              <a:rPr lang="zh-CN" altLang="zh-CN" dirty="0" smtClean="0"/>
              <a:t>背景</a:t>
            </a:r>
            <a:r>
              <a:rPr lang="zh-CN" altLang="zh-CN" dirty="0"/>
              <a:t>的存在与否值得讨论。有的构式的语法化项是用有限表示无限</a:t>
            </a:r>
            <a:r>
              <a:rPr lang="en-US" altLang="zh-CN" dirty="0"/>
              <a:t>,</a:t>
            </a:r>
            <a:r>
              <a:rPr lang="zh-CN" altLang="zh-CN" dirty="0" smtClean="0"/>
              <a:t>如</a:t>
            </a:r>
            <a:r>
              <a:rPr lang="zh-CN" altLang="en-US" dirty="0" smtClean="0"/>
              <a:t>：</a:t>
            </a:r>
            <a:r>
              <a:rPr lang="en-US" altLang="zh-CN" dirty="0" smtClean="0"/>
              <a:t>A</a:t>
            </a:r>
            <a:r>
              <a:rPr lang="zh-CN" altLang="zh-CN" dirty="0"/>
              <a:t>之至、</a:t>
            </a:r>
            <a:r>
              <a:rPr lang="en-US" altLang="zh-CN" dirty="0"/>
              <a:t>A</a:t>
            </a:r>
            <a:r>
              <a:rPr lang="zh-CN" altLang="zh-CN" dirty="0"/>
              <a:t>至极、</a:t>
            </a:r>
            <a:r>
              <a:rPr lang="en-US" altLang="zh-CN" dirty="0"/>
              <a:t>A</a:t>
            </a:r>
            <a:r>
              <a:rPr lang="zh-CN" altLang="zh-CN" dirty="0"/>
              <a:t>到家了、</a:t>
            </a:r>
            <a:r>
              <a:rPr lang="en-US" altLang="zh-CN" dirty="0"/>
              <a:t>A</a:t>
            </a:r>
            <a:r>
              <a:rPr lang="zh-CN" altLang="zh-CN" dirty="0"/>
              <a:t>得不像样、</a:t>
            </a:r>
            <a:r>
              <a:rPr lang="en-US" altLang="zh-CN" dirty="0"/>
              <a:t>A</a:t>
            </a:r>
            <a:r>
              <a:rPr lang="zh-CN" altLang="zh-CN" dirty="0"/>
              <a:t>死了等。语法化</a:t>
            </a:r>
            <a:r>
              <a:rPr lang="zh-CN" altLang="zh-CN" dirty="0" smtClean="0"/>
              <a:t>项</a:t>
            </a:r>
            <a:r>
              <a:rPr lang="zh-CN" altLang="en-US" dirty="0" smtClean="0"/>
              <a:t>似乎</a:t>
            </a:r>
            <a:r>
              <a:rPr lang="zh-CN" altLang="zh-CN" dirty="0" smtClean="0"/>
              <a:t>为</a:t>
            </a:r>
            <a:r>
              <a:rPr lang="zh-CN" altLang="zh-CN" dirty="0"/>
              <a:t>其设定了有限极致的状态</a:t>
            </a:r>
            <a:r>
              <a:rPr lang="en-US" altLang="zh-CN" dirty="0"/>
              <a:t>,</a:t>
            </a:r>
            <a:r>
              <a:rPr lang="zh-CN" altLang="zh-CN" dirty="0"/>
              <a:t>实则语义也是无限绵延的</a:t>
            </a:r>
            <a:r>
              <a:rPr lang="zh-CN" altLang="zh-CN" dirty="0" smtClean="0"/>
              <a:t>。</a:t>
            </a:r>
            <a:r>
              <a:rPr lang="zh-CN" altLang="en-US" dirty="0" smtClean="0"/>
              <a:t>与</a:t>
            </a:r>
            <a:r>
              <a:rPr lang="zh-CN" altLang="zh-CN" dirty="0" smtClean="0"/>
              <a:t>无比</a:t>
            </a:r>
            <a:r>
              <a:rPr lang="en-US" altLang="zh-CN" dirty="0" smtClean="0"/>
              <a:t>——</a:t>
            </a:r>
            <a:r>
              <a:rPr lang="zh-CN" altLang="zh-CN" dirty="0" smtClean="0"/>
              <a:t>主体</a:t>
            </a:r>
            <a:r>
              <a:rPr lang="zh-CN" altLang="zh-CN" dirty="0"/>
              <a:t>在前构式的区别在于它有一个虚化的比较背景</a:t>
            </a:r>
            <a:r>
              <a:rPr lang="zh-CN" altLang="zh-CN" dirty="0" smtClean="0"/>
              <a:t>。</a:t>
            </a:r>
            <a:endParaRPr lang="en-US" altLang="zh-CN" dirty="0" smtClean="0"/>
          </a:p>
          <a:p>
            <a:pPr lvl="1"/>
            <a:r>
              <a:rPr lang="zh-CN" altLang="zh-CN" dirty="0"/>
              <a:t>这杯咖啡苦到家了。</a:t>
            </a:r>
          </a:p>
          <a:p>
            <a:endParaRPr lang="zh-CN" altLang="zh-CN"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14</a:t>
            </a:fld>
            <a:endParaRPr lang="zh-CN" altLang="en-US"/>
          </a:p>
        </p:txBody>
      </p:sp>
    </p:spTree>
    <p:extLst>
      <p:ext uri="{BB962C8B-B14F-4D97-AF65-F5344CB8AC3E}">
        <p14:creationId xmlns:p14="http://schemas.microsoft.com/office/powerpoint/2010/main" val="545245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dirty="0"/>
              <a:t>文章认为，构式会发生语法</a:t>
            </a:r>
            <a:r>
              <a:rPr lang="zh-CN" altLang="en-US" dirty="0" smtClean="0"/>
              <a:t>化，而表示</a:t>
            </a:r>
            <a:r>
              <a:rPr lang="zh-CN" altLang="en-US" dirty="0"/>
              <a:t>“致使”义的聚合词类从典型的</a:t>
            </a:r>
            <a:r>
              <a:rPr lang="zh-CN" altLang="en-US" dirty="0" smtClean="0"/>
              <a:t>动词到非典型动词是</a:t>
            </a:r>
            <a:r>
              <a:rPr lang="zh-CN" altLang="en-US" dirty="0"/>
              <a:t>构式本身语法化的结果。而其中的发生</a:t>
            </a:r>
            <a:r>
              <a:rPr lang="zh-CN" altLang="en-US" dirty="0" smtClean="0"/>
              <a:t>机制是</a:t>
            </a:r>
            <a:r>
              <a:rPr lang="zh-CN" altLang="en-US" dirty="0"/>
              <a:t>隐喻或转喻</a:t>
            </a:r>
            <a:r>
              <a:rPr lang="zh-CN" altLang="en-US" dirty="0" smtClean="0"/>
              <a:t>。</a:t>
            </a:r>
            <a:endParaRPr lang="en-US" altLang="zh-CN" dirty="0" smtClean="0"/>
          </a:p>
          <a:p>
            <a:endParaRPr lang="en-US" altLang="zh-CN" dirty="0" smtClean="0"/>
          </a:p>
          <a:p>
            <a:r>
              <a:rPr lang="zh-CN" altLang="en-US" dirty="0" smtClean="0"/>
              <a:t>但是，</a:t>
            </a:r>
            <a:r>
              <a:rPr lang="zh-CN" altLang="zh-CN" b="1" dirty="0"/>
              <a:t>构式语法</a:t>
            </a:r>
            <a:r>
              <a:rPr lang="zh-CN" altLang="zh-CN" b="1" dirty="0" smtClean="0"/>
              <a:t>化</a:t>
            </a:r>
            <a:r>
              <a:rPr lang="zh-CN" altLang="en-US" b="1" dirty="0" smtClean="0"/>
              <a:t>和</a:t>
            </a:r>
            <a:r>
              <a:rPr lang="zh-CN" altLang="zh-CN" b="1" dirty="0" smtClean="0"/>
              <a:t>项</a:t>
            </a:r>
            <a:r>
              <a:rPr lang="zh-CN" altLang="zh-CN" b="1" dirty="0"/>
              <a:t>的语法化是有所不同的</a:t>
            </a:r>
            <a:r>
              <a:rPr lang="zh-CN" altLang="zh-CN" dirty="0" smtClean="0"/>
              <a:t>。</a:t>
            </a:r>
            <a:endParaRPr lang="en-US" altLang="zh-CN" dirty="0" smtClean="0"/>
          </a:p>
          <a:p>
            <a:r>
              <a:rPr lang="zh-CN" altLang="zh-CN" dirty="0"/>
              <a:t>构式作为一个不可分割的整体</a:t>
            </a:r>
            <a:r>
              <a:rPr lang="zh-CN" altLang="zh-CN" dirty="0" smtClean="0"/>
              <a:t>，</a:t>
            </a:r>
            <a:r>
              <a:rPr lang="zh-CN" altLang="en-US" dirty="0" smtClean="0"/>
              <a:t>应</a:t>
            </a:r>
            <a:r>
              <a:rPr lang="zh-CN" altLang="zh-CN" dirty="0" smtClean="0"/>
              <a:t>着重</a:t>
            </a:r>
            <a:r>
              <a:rPr lang="zh-CN" altLang="zh-CN" dirty="0"/>
              <a:t>从构式义的角度进行分析</a:t>
            </a:r>
            <a:r>
              <a:rPr lang="zh-CN" altLang="zh-CN" dirty="0" smtClean="0"/>
              <a:t>，寻找</a:t>
            </a:r>
            <a:r>
              <a:rPr lang="zh-CN" altLang="zh-CN" dirty="0"/>
              <a:t>出其隐喻转喻的</a:t>
            </a:r>
            <a:r>
              <a:rPr lang="zh-CN" altLang="zh-CN" dirty="0" smtClean="0"/>
              <a:t>源头</a:t>
            </a:r>
            <a:r>
              <a:rPr lang="zh-CN" altLang="en-US" dirty="0" smtClean="0"/>
              <a:t>，</a:t>
            </a:r>
            <a:r>
              <a:rPr lang="zh-CN" altLang="zh-CN" dirty="0" smtClean="0"/>
              <a:t>并</a:t>
            </a:r>
            <a:r>
              <a:rPr lang="zh-CN" altLang="zh-CN" dirty="0"/>
              <a:t>在此基础上探求同类构式的不同之处。</a:t>
            </a:r>
            <a:endParaRPr lang="zh-CN" altLang="en-US" dirty="0"/>
          </a:p>
          <a:p>
            <a:r>
              <a:rPr lang="zh-CN" altLang="zh-CN" dirty="0"/>
              <a:t>构式的语法化包括三方面的</a:t>
            </a:r>
            <a:r>
              <a:rPr lang="zh-CN" altLang="zh-CN" dirty="0" smtClean="0"/>
              <a:t>变化</a:t>
            </a:r>
            <a:r>
              <a:rPr lang="zh-CN" altLang="en-US" dirty="0" smtClean="0"/>
              <a:t>：</a:t>
            </a:r>
            <a:endParaRPr lang="en-US" altLang="zh-CN" dirty="0" smtClean="0"/>
          </a:p>
          <a:p>
            <a:pPr lvl="1"/>
            <a:r>
              <a:rPr lang="zh-CN" altLang="zh-CN" dirty="0" smtClean="0"/>
              <a:t>同构</a:t>
            </a:r>
            <a:r>
              <a:rPr lang="zh-CN" altLang="zh-CN" dirty="0"/>
              <a:t>项、句法环境、语义语用环境。</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15</a:t>
            </a:fld>
            <a:endParaRPr lang="zh-CN" altLang="en-US"/>
          </a:p>
        </p:txBody>
      </p:sp>
    </p:spTree>
    <p:extLst>
      <p:ext uri="{BB962C8B-B14F-4D97-AF65-F5344CB8AC3E}">
        <p14:creationId xmlns:p14="http://schemas.microsoft.com/office/powerpoint/2010/main" val="54524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dirty="0" err="1"/>
              <a:t>Diewald</a:t>
            </a:r>
            <a:r>
              <a:rPr lang="zh-CN" altLang="zh-CN" dirty="0"/>
              <a:t>把语法化环境阐释</a:t>
            </a:r>
            <a:r>
              <a:rPr lang="zh-CN" altLang="zh-CN" dirty="0" smtClean="0"/>
              <a:t>为</a:t>
            </a:r>
            <a:r>
              <a:rPr lang="zh-CN" altLang="en-US" dirty="0" smtClean="0"/>
              <a:t>：</a:t>
            </a:r>
            <a:endParaRPr lang="en-US" altLang="zh-CN" dirty="0" smtClean="0"/>
          </a:p>
          <a:p>
            <a:r>
              <a:rPr lang="en-US" altLang="zh-CN" dirty="0" smtClean="0"/>
              <a:t>1</a:t>
            </a:r>
            <a:r>
              <a:rPr lang="zh-CN" altLang="en-US" dirty="0" smtClean="0"/>
              <a:t>）</a:t>
            </a:r>
            <a:r>
              <a:rPr lang="zh-CN" altLang="zh-CN" b="1" dirty="0" smtClean="0"/>
              <a:t>非</a:t>
            </a:r>
            <a:r>
              <a:rPr lang="zh-CN" altLang="zh-CN" b="1" dirty="0"/>
              <a:t>典型</a:t>
            </a:r>
            <a:r>
              <a:rPr lang="zh-CN" altLang="zh-CN" b="1" dirty="0" smtClean="0"/>
              <a:t>环境</a:t>
            </a:r>
            <a:r>
              <a:rPr lang="zh-CN" altLang="en-US" b="1" dirty="0"/>
              <a:t>：</a:t>
            </a:r>
            <a:r>
              <a:rPr lang="zh-CN" altLang="zh-CN" dirty="0" smtClean="0"/>
              <a:t>目标</a:t>
            </a:r>
            <a:r>
              <a:rPr lang="zh-CN" altLang="zh-CN" dirty="0"/>
              <a:t>义开始出现</a:t>
            </a:r>
            <a:r>
              <a:rPr lang="en-US" altLang="zh-CN" dirty="0"/>
              <a:t>,</a:t>
            </a:r>
            <a:r>
              <a:rPr lang="zh-CN" altLang="zh-CN" dirty="0"/>
              <a:t>但只是在一定的语用环境中。</a:t>
            </a:r>
          </a:p>
          <a:p>
            <a:r>
              <a:rPr lang="en-US" altLang="zh-CN" b="1" dirty="0" smtClean="0"/>
              <a:t>2</a:t>
            </a:r>
            <a:r>
              <a:rPr lang="zh-CN" altLang="en-US" b="1" dirty="0" smtClean="0"/>
              <a:t>）</a:t>
            </a:r>
            <a:r>
              <a:rPr lang="zh-CN" altLang="zh-CN" b="1" dirty="0" smtClean="0"/>
              <a:t>临界环境</a:t>
            </a:r>
            <a:r>
              <a:rPr lang="zh-CN" altLang="en-US" b="1" dirty="0" smtClean="0"/>
              <a:t>：</a:t>
            </a:r>
            <a:r>
              <a:rPr lang="zh-CN" altLang="zh-CN" dirty="0" smtClean="0"/>
              <a:t>也就是</a:t>
            </a:r>
            <a:r>
              <a:rPr lang="zh-CN" altLang="zh-CN" dirty="0"/>
              <a:t>歧义环境</a:t>
            </a:r>
            <a:r>
              <a:rPr lang="en-US" altLang="zh-CN" dirty="0"/>
              <a:t>,</a:t>
            </a:r>
            <a:r>
              <a:rPr lang="zh-CN" altLang="zh-CN" dirty="0"/>
              <a:t>多种意义共现。</a:t>
            </a:r>
          </a:p>
          <a:p>
            <a:r>
              <a:rPr lang="en-US" altLang="zh-CN" b="1" dirty="0" smtClean="0"/>
              <a:t>3</a:t>
            </a:r>
            <a:r>
              <a:rPr lang="zh-CN" altLang="en-US" b="1" dirty="0" smtClean="0"/>
              <a:t>）</a:t>
            </a:r>
            <a:r>
              <a:rPr lang="zh-CN" altLang="zh-CN" b="1" dirty="0" smtClean="0"/>
              <a:t>孤立环境</a:t>
            </a:r>
            <a:r>
              <a:rPr lang="zh-CN" altLang="en-US" b="1" dirty="0"/>
              <a:t>：</a:t>
            </a:r>
            <a:r>
              <a:rPr lang="zh-CN" altLang="zh-CN" dirty="0" smtClean="0"/>
              <a:t>目标</a:t>
            </a:r>
            <a:r>
              <a:rPr lang="zh-CN" altLang="zh-CN" dirty="0"/>
              <a:t>义独立化</a:t>
            </a:r>
            <a:r>
              <a:rPr lang="en-US" altLang="zh-CN" dirty="0"/>
              <a:t>,</a:t>
            </a:r>
            <a:r>
              <a:rPr lang="zh-CN" altLang="zh-CN" dirty="0"/>
              <a:t>语用环境被扩展。</a:t>
            </a:r>
          </a:p>
          <a:p>
            <a:r>
              <a:rPr lang="zh-CN" altLang="zh-CN" dirty="0"/>
              <a:t>语法化只会发生</a:t>
            </a:r>
            <a:r>
              <a:rPr lang="zh-CN" altLang="zh-CN" dirty="0" smtClean="0"/>
              <a:t>于临界</a:t>
            </a:r>
            <a:r>
              <a:rPr lang="zh-CN" altLang="zh-CN" dirty="0"/>
              <a:t>环境</a:t>
            </a:r>
            <a:r>
              <a:rPr lang="zh-CN" altLang="zh-CN" dirty="0" smtClean="0"/>
              <a:t>之中</a:t>
            </a:r>
            <a:r>
              <a:rPr lang="zh-CN" altLang="en-US" dirty="0" smtClean="0"/>
              <a:t>，</a:t>
            </a:r>
            <a:r>
              <a:rPr lang="zh-CN" altLang="zh-CN" dirty="0" smtClean="0"/>
              <a:t>即</a:t>
            </a:r>
            <a:r>
              <a:rPr lang="zh-CN" altLang="zh-CN" dirty="0"/>
              <a:t>源义和目标义共现的语义环境之中</a:t>
            </a:r>
            <a:r>
              <a:rPr lang="zh-CN" altLang="zh-CN" dirty="0" smtClean="0"/>
              <a:t>。</a:t>
            </a:r>
            <a:endParaRPr lang="en-US" altLang="zh-CN" dirty="0" smtClean="0"/>
          </a:p>
          <a:p>
            <a:pPr lvl="1"/>
            <a:r>
              <a:rPr lang="zh-CN" altLang="zh-CN" dirty="0"/>
              <a:t>年轻的王后悲痛之极</a:t>
            </a:r>
            <a:r>
              <a:rPr lang="en-US" altLang="zh-CN" dirty="0"/>
              <a:t>,</a:t>
            </a:r>
            <a:r>
              <a:rPr lang="zh-CN" altLang="zh-CN" dirty="0"/>
              <a:t>极尽奢华</a:t>
            </a:r>
            <a:r>
              <a:rPr lang="en-US" altLang="zh-CN" dirty="0"/>
              <a:t>,</a:t>
            </a:r>
            <a:r>
              <a:rPr lang="zh-CN" altLang="zh-CN" dirty="0"/>
              <a:t>厚葬其夫</a:t>
            </a:r>
            <a:r>
              <a:rPr lang="en-US" altLang="zh-CN" dirty="0"/>
              <a:t>,</a:t>
            </a:r>
            <a:r>
              <a:rPr lang="zh-CN" altLang="zh-CN" dirty="0"/>
              <a:t>但时隔不久</a:t>
            </a:r>
            <a:r>
              <a:rPr lang="en-US" altLang="zh-CN" dirty="0"/>
              <a:t>,</a:t>
            </a:r>
            <a:r>
              <a:rPr lang="zh-CN" altLang="zh-CN" dirty="0"/>
              <a:t>王后也不知所踪。 </a:t>
            </a:r>
            <a:endParaRPr lang="en-US" altLang="zh-CN" dirty="0" smtClean="0"/>
          </a:p>
          <a:p>
            <a:r>
              <a:rPr lang="zh-CN" altLang="en-US" dirty="0"/>
              <a:t>这</a:t>
            </a:r>
            <a:r>
              <a:rPr lang="zh-CN" altLang="en-US" dirty="0" smtClean="0"/>
              <a:t>是构式的语法化。</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16</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zh-CN" dirty="0"/>
              <a:t>构式语法化同构式的语法化是截然不同的概念</a:t>
            </a:r>
            <a:r>
              <a:rPr lang="zh-CN" altLang="zh-CN" dirty="0" smtClean="0"/>
              <a:t>。</a:t>
            </a:r>
            <a:endParaRPr lang="en-US" altLang="zh-CN" dirty="0" smtClean="0"/>
          </a:p>
          <a:p>
            <a:r>
              <a:rPr lang="zh-CN" altLang="zh-CN" dirty="0" smtClean="0"/>
              <a:t>所谓</a:t>
            </a:r>
            <a:r>
              <a:rPr lang="zh-CN" altLang="zh-CN" dirty="0"/>
              <a:t>构式的语法</a:t>
            </a:r>
            <a:r>
              <a:rPr lang="zh-CN" altLang="zh-CN" dirty="0" smtClean="0"/>
              <a:t>化是</a:t>
            </a:r>
            <a:r>
              <a:rPr lang="zh-CN" altLang="zh-CN" dirty="0"/>
              <a:t>一个构式语法化为另外一个构</a:t>
            </a:r>
            <a:r>
              <a:rPr lang="zh-CN" altLang="zh-CN" dirty="0" smtClean="0"/>
              <a:t>式</a:t>
            </a:r>
            <a:r>
              <a:rPr lang="zh-CN" altLang="en-US" dirty="0" smtClean="0"/>
              <a:t>，而</a:t>
            </a:r>
            <a:r>
              <a:rPr lang="zh-CN" altLang="zh-CN" dirty="0" smtClean="0"/>
              <a:t>构</a:t>
            </a:r>
            <a:r>
              <a:rPr lang="zh-CN" altLang="zh-CN" dirty="0"/>
              <a:t>式语法化是构式内部的语法化</a:t>
            </a:r>
            <a:r>
              <a:rPr lang="zh-CN" altLang="zh-CN" dirty="0" smtClean="0"/>
              <a:t>。</a:t>
            </a:r>
            <a:endParaRPr lang="en-US" altLang="zh-CN" dirty="0" smtClean="0"/>
          </a:p>
          <a:p>
            <a:r>
              <a:rPr lang="zh-CN" altLang="zh-CN" dirty="0"/>
              <a:t>“极”经历了构式的语法</a:t>
            </a:r>
            <a:r>
              <a:rPr lang="zh-CN" altLang="zh-CN" dirty="0" smtClean="0"/>
              <a:t>化</a:t>
            </a:r>
            <a:r>
              <a:rPr lang="zh-CN" altLang="en-US" dirty="0" smtClean="0"/>
              <a:t>：</a:t>
            </a:r>
            <a:r>
              <a:rPr lang="zh-CN" altLang="zh-CN" dirty="0" smtClean="0"/>
              <a:t>“ </a:t>
            </a:r>
            <a:r>
              <a:rPr lang="zh-CN" altLang="zh-CN" dirty="0"/>
              <a:t>·极·”——“极</a:t>
            </a:r>
            <a:r>
              <a:rPr lang="en-US" altLang="zh-CN" dirty="0"/>
              <a:t>N</a:t>
            </a:r>
            <a:r>
              <a:rPr lang="zh-CN" altLang="zh-CN" dirty="0"/>
              <a:t>”——“极</a:t>
            </a:r>
            <a:r>
              <a:rPr lang="en-US" altLang="zh-CN" dirty="0"/>
              <a:t>X</a:t>
            </a:r>
            <a:r>
              <a:rPr lang="zh-CN" altLang="zh-CN" dirty="0"/>
              <a:t>”。构式义发生了</a:t>
            </a:r>
            <a:r>
              <a:rPr lang="zh-CN" altLang="zh-CN" dirty="0" smtClean="0"/>
              <a:t>变化</a:t>
            </a:r>
            <a:r>
              <a:rPr lang="zh-CN" altLang="en-US" dirty="0" smtClean="0"/>
              <a:t>，</a:t>
            </a:r>
            <a:r>
              <a:rPr lang="zh-CN" altLang="zh-CN" dirty="0" smtClean="0"/>
              <a:t>但</a:t>
            </a:r>
            <a:r>
              <a:rPr lang="zh-CN" altLang="zh-CN" dirty="0"/>
              <a:t>构式义的中心意义“最大程度”没有发生变化</a:t>
            </a:r>
            <a:r>
              <a:rPr lang="zh-CN" altLang="zh-CN" dirty="0" smtClean="0"/>
              <a:t>。</a:t>
            </a:r>
            <a:endParaRPr lang="en-US" altLang="zh-CN" dirty="0" smtClean="0"/>
          </a:p>
          <a:p>
            <a:r>
              <a:rPr lang="zh-CN" altLang="zh-CN" dirty="0" smtClean="0"/>
              <a:t>“</a:t>
            </a:r>
            <a:r>
              <a:rPr lang="zh-CN" altLang="zh-CN" dirty="0"/>
              <a:t>极</a:t>
            </a:r>
            <a:r>
              <a:rPr lang="en-US" altLang="zh-CN" dirty="0"/>
              <a:t>X</a:t>
            </a:r>
            <a:r>
              <a:rPr lang="zh-CN" altLang="zh-CN" dirty="0"/>
              <a:t>”则发生了构式语法</a:t>
            </a:r>
            <a:r>
              <a:rPr lang="zh-CN" altLang="zh-CN" dirty="0" smtClean="0"/>
              <a:t>化</a:t>
            </a:r>
            <a:r>
              <a:rPr lang="zh-CN" altLang="en-US" dirty="0" smtClean="0"/>
              <a:t>：</a:t>
            </a:r>
            <a:r>
              <a:rPr lang="zh-CN" altLang="zh-CN" dirty="0" smtClean="0"/>
              <a:t>“极美”</a:t>
            </a:r>
            <a:r>
              <a:rPr lang="zh-CN" altLang="zh-CN" dirty="0"/>
              <a:t>、“极配合”、“极有意义”三者对</a:t>
            </a:r>
            <a:r>
              <a:rPr lang="en-US" altLang="zh-CN" dirty="0"/>
              <a:t>X</a:t>
            </a:r>
            <a:r>
              <a:rPr lang="zh-CN" altLang="zh-CN" dirty="0" smtClean="0"/>
              <a:t>的</a:t>
            </a:r>
            <a:r>
              <a:rPr lang="zh-CN" altLang="en-US" dirty="0" smtClean="0"/>
              <a:t>诠释</a:t>
            </a:r>
            <a:r>
              <a:rPr lang="zh-CN" altLang="zh-CN" dirty="0" smtClean="0"/>
              <a:t>不同</a:t>
            </a:r>
            <a:r>
              <a:rPr lang="en-US" altLang="zh-CN" dirty="0"/>
              <a:t>,</a:t>
            </a:r>
            <a:r>
              <a:rPr lang="zh-CN" altLang="zh-CN" dirty="0"/>
              <a:t>但都具备某人或某物的某种特性到达最大程度</a:t>
            </a:r>
            <a:r>
              <a:rPr lang="zh-CN" altLang="zh-CN" dirty="0" smtClean="0"/>
              <a:t>”</a:t>
            </a:r>
            <a:r>
              <a:rPr lang="zh-CN" altLang="en-US" dirty="0" smtClean="0"/>
              <a:t>的</a:t>
            </a:r>
            <a:r>
              <a:rPr lang="zh-CN" altLang="zh-CN" dirty="0" smtClean="0"/>
              <a:t>构</a:t>
            </a:r>
            <a:r>
              <a:rPr lang="zh-CN" altLang="zh-CN" dirty="0"/>
              <a:t>式义</a:t>
            </a:r>
            <a:r>
              <a:rPr lang="zh-CN" altLang="zh-CN" dirty="0" smtClean="0"/>
              <a:t>。</a:t>
            </a:r>
            <a:endParaRPr lang="en-US" altLang="zh-CN" dirty="0" smtClean="0"/>
          </a:p>
          <a:p>
            <a:endParaRPr lang="en-US" altLang="zh-CN" dirty="0"/>
          </a:p>
          <a:p>
            <a:r>
              <a:rPr lang="zh-CN" altLang="zh-CN" dirty="0" smtClean="0"/>
              <a:t>本文认为</a:t>
            </a:r>
            <a:r>
              <a:rPr lang="zh-CN" altLang="en-US" dirty="0" smtClean="0"/>
              <a:t>，</a:t>
            </a:r>
            <a:r>
              <a:rPr lang="zh-CN" altLang="zh-CN" b="1" dirty="0" smtClean="0"/>
              <a:t>构</a:t>
            </a:r>
            <a:r>
              <a:rPr lang="zh-CN" altLang="zh-CN" b="1" dirty="0"/>
              <a:t>式的语法化发生之后必然会发生构式语法化</a:t>
            </a:r>
            <a:r>
              <a:rPr lang="zh-CN" altLang="zh-CN" dirty="0"/>
              <a:t>。</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17</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normAutofit fontScale="92500" lnSpcReduction="10000"/>
          </a:bodyPr>
          <a:lstStyle/>
          <a:p>
            <a:r>
              <a:rPr lang="zh-CN" altLang="en-US" dirty="0"/>
              <a:t>构式语法化的途径是隐喻。但是同项的语法化隐喻</a:t>
            </a:r>
            <a:r>
              <a:rPr lang="zh-CN" altLang="en-US" dirty="0" smtClean="0"/>
              <a:t>不同，构</a:t>
            </a:r>
            <a:r>
              <a:rPr lang="zh-CN" altLang="en-US" dirty="0"/>
              <a:t>式</a:t>
            </a:r>
            <a:r>
              <a:rPr lang="zh-CN" altLang="en-US" dirty="0" smtClean="0"/>
              <a:t>语法</a:t>
            </a:r>
            <a:r>
              <a:rPr lang="zh-CN" altLang="en-US" dirty="0"/>
              <a:t>化的隐喻是模式隐喻</a:t>
            </a:r>
            <a:r>
              <a:rPr lang="zh-CN" altLang="en-US" dirty="0" smtClean="0"/>
              <a:t>。</a:t>
            </a:r>
            <a:endParaRPr lang="en-US" altLang="zh-CN" dirty="0" smtClean="0"/>
          </a:p>
          <a:p>
            <a:pPr lvl="1"/>
            <a:r>
              <a:rPr lang="zh-CN" altLang="zh-CN" dirty="0"/>
              <a:t>“他打了</a:t>
            </a:r>
            <a:r>
              <a:rPr lang="zh-CN" altLang="zh-CN" dirty="0" smtClean="0"/>
              <a:t>我</a:t>
            </a:r>
            <a:r>
              <a:rPr lang="zh-CN" altLang="en-US" dirty="0" smtClean="0"/>
              <a:t>。</a:t>
            </a:r>
            <a:r>
              <a:rPr lang="zh-CN" altLang="zh-CN" dirty="0" smtClean="0"/>
              <a:t>”发力</a:t>
            </a:r>
            <a:r>
              <a:rPr lang="zh-CN" altLang="zh-CN" dirty="0"/>
              <a:t>者</a:t>
            </a:r>
            <a:r>
              <a:rPr lang="en-US" altLang="zh-CN" dirty="0"/>
              <a:t>:</a:t>
            </a:r>
            <a:r>
              <a:rPr lang="zh-CN" altLang="zh-CN" dirty="0"/>
              <a:t>他</a:t>
            </a:r>
            <a:r>
              <a:rPr lang="en-US" altLang="zh-CN" dirty="0"/>
              <a:t>(</a:t>
            </a:r>
            <a:r>
              <a:rPr lang="zh-CN" altLang="zh-CN" dirty="0"/>
              <a:t>他的手</a:t>
            </a:r>
            <a:r>
              <a:rPr lang="en-US" altLang="zh-CN" dirty="0"/>
              <a:t>)</a:t>
            </a:r>
            <a:r>
              <a:rPr lang="zh-CN" altLang="zh-CN" dirty="0"/>
              <a:t>、作用力点</a:t>
            </a:r>
            <a:r>
              <a:rPr lang="en-US" altLang="zh-CN" dirty="0"/>
              <a:t>:</a:t>
            </a:r>
            <a:r>
              <a:rPr lang="zh-CN" altLang="zh-CN" dirty="0"/>
              <a:t>同“我”接触的地方、受力者</a:t>
            </a:r>
            <a:r>
              <a:rPr lang="en-US" altLang="zh-CN" dirty="0"/>
              <a:t>:</a:t>
            </a:r>
            <a:r>
              <a:rPr lang="zh-CN" altLang="zh-CN" dirty="0"/>
              <a:t>他</a:t>
            </a:r>
          </a:p>
          <a:p>
            <a:pPr lvl="1"/>
            <a:r>
              <a:rPr lang="zh-CN" altLang="zh-CN" dirty="0"/>
              <a:t>“他刚才打了我一巴掌</a:t>
            </a:r>
            <a:r>
              <a:rPr lang="en-US" altLang="zh-CN" dirty="0"/>
              <a:t>,</a:t>
            </a:r>
            <a:r>
              <a:rPr lang="zh-CN" altLang="zh-CN" dirty="0"/>
              <a:t>打了我的心。”发力者</a:t>
            </a:r>
            <a:r>
              <a:rPr lang="en-US" altLang="zh-CN" dirty="0"/>
              <a:t>:</a:t>
            </a:r>
            <a:r>
              <a:rPr lang="zh-CN" altLang="zh-CN" dirty="0"/>
              <a:t>他</a:t>
            </a:r>
            <a:r>
              <a:rPr lang="en-US" altLang="zh-CN" dirty="0"/>
              <a:t>(</a:t>
            </a:r>
            <a:r>
              <a:rPr lang="zh-CN" altLang="zh-CN" dirty="0"/>
              <a:t>他的手</a:t>
            </a:r>
            <a:r>
              <a:rPr lang="en-US" altLang="zh-CN" dirty="0"/>
              <a:t>)</a:t>
            </a:r>
            <a:r>
              <a:rPr lang="zh-CN" altLang="zh-CN" dirty="0"/>
              <a:t>、作用力点</a:t>
            </a:r>
            <a:r>
              <a:rPr lang="en-US" altLang="zh-CN" dirty="0"/>
              <a:t>:</a:t>
            </a:r>
            <a:r>
              <a:rPr lang="zh-CN" altLang="zh-CN" dirty="0"/>
              <a:t>脸、受力者</a:t>
            </a:r>
            <a:r>
              <a:rPr lang="en-US" altLang="zh-CN" dirty="0"/>
              <a:t>:</a:t>
            </a:r>
            <a:r>
              <a:rPr lang="zh-CN" altLang="zh-CN" dirty="0"/>
              <a:t>我</a:t>
            </a:r>
            <a:r>
              <a:rPr lang="en-US" altLang="zh-CN" dirty="0"/>
              <a:t>(</a:t>
            </a:r>
            <a:r>
              <a:rPr lang="zh-CN" altLang="zh-CN" dirty="0"/>
              <a:t>我的心</a:t>
            </a:r>
            <a:r>
              <a:rPr lang="en-US" altLang="zh-CN" dirty="0"/>
              <a:t>)</a:t>
            </a:r>
            <a:r>
              <a:rPr lang="zh-CN" altLang="zh-CN" dirty="0"/>
              <a:t>。</a:t>
            </a:r>
          </a:p>
          <a:p>
            <a:pPr lvl="1"/>
            <a:r>
              <a:rPr lang="zh-CN" altLang="zh-CN" dirty="0"/>
              <a:t>“他的坚持移走了大山”。发力者</a:t>
            </a:r>
            <a:r>
              <a:rPr lang="en-US" altLang="zh-CN" dirty="0"/>
              <a:t>:</a:t>
            </a:r>
            <a:r>
              <a:rPr lang="zh-CN" altLang="zh-CN" dirty="0"/>
              <a:t>他的坚持、作用力点</a:t>
            </a:r>
            <a:r>
              <a:rPr lang="en-US" altLang="zh-CN" dirty="0"/>
              <a:t>:</a:t>
            </a:r>
            <a:r>
              <a:rPr lang="zh-CN" altLang="zh-CN" dirty="0"/>
              <a:t>大山、受力者</a:t>
            </a:r>
            <a:r>
              <a:rPr lang="en-US" altLang="zh-CN" dirty="0"/>
              <a:t>:</a:t>
            </a:r>
            <a:r>
              <a:rPr lang="zh-CN" altLang="zh-CN" dirty="0"/>
              <a:t>大山</a:t>
            </a:r>
          </a:p>
          <a:p>
            <a:pPr lvl="1"/>
            <a:r>
              <a:rPr lang="zh-CN" altLang="zh-CN" dirty="0"/>
              <a:t>“他的话打动了</a:t>
            </a:r>
            <a:r>
              <a:rPr lang="zh-CN" altLang="zh-CN" dirty="0" smtClean="0"/>
              <a:t>我</a:t>
            </a:r>
            <a:r>
              <a:rPr lang="zh-CN" altLang="en-US" dirty="0" smtClean="0"/>
              <a:t>。</a:t>
            </a:r>
            <a:r>
              <a:rPr lang="zh-CN" altLang="zh-CN" dirty="0" smtClean="0"/>
              <a:t>”发力</a:t>
            </a:r>
            <a:r>
              <a:rPr lang="zh-CN" altLang="zh-CN" dirty="0"/>
              <a:t>者</a:t>
            </a:r>
            <a:r>
              <a:rPr lang="en-US" altLang="zh-CN" dirty="0"/>
              <a:t>:</a:t>
            </a:r>
            <a:r>
              <a:rPr lang="zh-CN" altLang="zh-CN" dirty="0"/>
              <a:t>他的话、作用力点</a:t>
            </a:r>
            <a:r>
              <a:rPr lang="en-US" altLang="zh-CN" dirty="0"/>
              <a:t>:</a:t>
            </a:r>
            <a:r>
              <a:rPr lang="zh-CN" altLang="zh-CN" dirty="0"/>
              <a:t>我的心扉、受力者</a:t>
            </a:r>
            <a:r>
              <a:rPr lang="en-US" altLang="zh-CN" dirty="0"/>
              <a:t>:</a:t>
            </a:r>
            <a:r>
              <a:rPr lang="zh-CN" altLang="zh-CN" dirty="0"/>
              <a:t>我</a:t>
            </a:r>
          </a:p>
          <a:p>
            <a:pPr lvl="1"/>
            <a:r>
              <a:rPr lang="zh-CN" altLang="zh-CN" dirty="0"/>
              <a:t>“他的善良触动了我的</a:t>
            </a:r>
            <a:r>
              <a:rPr lang="zh-CN" altLang="zh-CN" dirty="0" smtClean="0"/>
              <a:t>灵魂</a:t>
            </a:r>
            <a:r>
              <a:rPr lang="zh-CN" altLang="en-US" dirty="0" smtClean="0"/>
              <a:t>。</a:t>
            </a:r>
            <a:r>
              <a:rPr lang="zh-CN" altLang="zh-CN" dirty="0" smtClean="0"/>
              <a:t>”发力</a:t>
            </a:r>
            <a:r>
              <a:rPr lang="zh-CN" altLang="zh-CN" dirty="0"/>
              <a:t>者</a:t>
            </a:r>
            <a:r>
              <a:rPr lang="en-US" altLang="zh-CN" dirty="0"/>
              <a:t>:</a:t>
            </a:r>
            <a:r>
              <a:rPr lang="zh-CN" altLang="zh-CN" dirty="0"/>
              <a:t>他的善良、作用力点</a:t>
            </a:r>
            <a:r>
              <a:rPr lang="en-US" altLang="zh-CN" dirty="0"/>
              <a:t>:</a:t>
            </a:r>
            <a:r>
              <a:rPr lang="zh-CN" altLang="zh-CN" dirty="0"/>
              <a:t>我的心扉、受力者</a:t>
            </a:r>
            <a:r>
              <a:rPr lang="en-US" altLang="zh-CN" dirty="0"/>
              <a:t>:</a:t>
            </a:r>
            <a:r>
              <a:rPr lang="zh-CN" altLang="zh-CN" dirty="0"/>
              <a:t>我的灵魂</a:t>
            </a:r>
            <a:r>
              <a:rPr lang="en-US" altLang="zh-CN" dirty="0"/>
              <a:t>(</a:t>
            </a:r>
            <a:r>
              <a:rPr lang="zh-CN" altLang="zh-CN" dirty="0"/>
              <a:t>我</a:t>
            </a:r>
            <a:r>
              <a:rPr lang="en-US" altLang="zh-CN" dirty="0"/>
              <a:t>)</a:t>
            </a:r>
            <a:r>
              <a:rPr lang="zh-CN" altLang="zh-CN" dirty="0" smtClean="0"/>
              <a:t>。</a:t>
            </a:r>
            <a:endParaRPr lang="en-US" altLang="zh-CN" dirty="0" smtClean="0"/>
          </a:p>
          <a:p>
            <a:r>
              <a:rPr lang="zh-CN" altLang="zh-CN" dirty="0"/>
              <a:t>由此我们得出</a:t>
            </a:r>
            <a:r>
              <a:rPr lang="zh-CN" altLang="zh-CN" b="1" dirty="0"/>
              <a:t>“力量”模式隐喻的语法化</a:t>
            </a:r>
            <a:r>
              <a:rPr lang="zh-CN" altLang="zh-CN" b="1" dirty="0" smtClean="0"/>
              <a:t>路径</a:t>
            </a:r>
            <a:r>
              <a:rPr lang="zh-CN" altLang="en-US" b="1" dirty="0" smtClean="0"/>
              <a:t>：</a:t>
            </a:r>
            <a:endParaRPr lang="en-US" altLang="zh-CN" b="1" dirty="0" smtClean="0"/>
          </a:p>
          <a:p>
            <a:pPr lvl="1"/>
            <a:r>
              <a:rPr lang="zh-CN" altLang="zh-CN" dirty="0" smtClean="0"/>
              <a:t>物理空间</a:t>
            </a:r>
            <a:r>
              <a:rPr lang="en-US" altLang="zh-CN" dirty="0" smtClean="0"/>
              <a:t>—</a:t>
            </a:r>
            <a:r>
              <a:rPr lang="zh-CN" altLang="zh-CN" dirty="0" smtClean="0"/>
              <a:t>物理空间</a:t>
            </a:r>
            <a:r>
              <a:rPr lang="zh-CN" altLang="en-US" dirty="0" smtClean="0"/>
              <a:t>→</a:t>
            </a:r>
            <a:r>
              <a:rPr lang="zh-CN" altLang="zh-CN" dirty="0" smtClean="0"/>
              <a:t>物理空间</a:t>
            </a:r>
            <a:r>
              <a:rPr lang="en-US" altLang="zh-CN" dirty="0" smtClean="0"/>
              <a:t>—</a:t>
            </a:r>
            <a:r>
              <a:rPr lang="zh-CN" altLang="zh-CN" dirty="0" smtClean="0"/>
              <a:t>心理空间</a:t>
            </a:r>
            <a:r>
              <a:rPr lang="zh-CN" altLang="en-US" dirty="0" smtClean="0"/>
              <a:t>→</a:t>
            </a:r>
            <a:r>
              <a:rPr lang="zh-CN" altLang="zh-CN" dirty="0" smtClean="0"/>
              <a:t>心理空间</a:t>
            </a:r>
            <a:r>
              <a:rPr lang="en-US" altLang="zh-CN" dirty="0" smtClean="0"/>
              <a:t>—</a:t>
            </a:r>
            <a:r>
              <a:rPr lang="zh-CN" altLang="zh-CN" dirty="0" smtClean="0"/>
              <a:t>物理空间</a:t>
            </a:r>
            <a:r>
              <a:rPr lang="zh-CN" altLang="en-US" dirty="0" smtClean="0"/>
              <a:t>→</a:t>
            </a:r>
            <a:r>
              <a:rPr lang="zh-CN" altLang="zh-CN" dirty="0" smtClean="0"/>
              <a:t>心理空间</a:t>
            </a:r>
            <a:r>
              <a:rPr lang="en-US" altLang="zh-CN" dirty="0" smtClean="0"/>
              <a:t>—</a:t>
            </a:r>
            <a:r>
              <a:rPr lang="zh-CN" altLang="zh-CN" dirty="0" smtClean="0"/>
              <a:t>心理</a:t>
            </a:r>
            <a:r>
              <a:rPr lang="zh-CN" altLang="zh-CN" dirty="0"/>
              <a:t>空间</a:t>
            </a:r>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18</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b="1" dirty="0" smtClean="0"/>
              <a:t>所以，</a:t>
            </a:r>
            <a:r>
              <a:rPr lang="zh-CN" altLang="zh-CN" b="1" dirty="0" smtClean="0"/>
              <a:t>本文</a:t>
            </a:r>
            <a:r>
              <a:rPr lang="zh-CN" altLang="zh-CN" b="1" dirty="0"/>
              <a:t>把构式语法</a:t>
            </a:r>
            <a:r>
              <a:rPr lang="zh-CN" altLang="zh-CN" b="1" dirty="0" smtClean="0"/>
              <a:t>化定义为</a:t>
            </a:r>
            <a:r>
              <a:rPr lang="zh-CN" altLang="en-US" b="1" dirty="0" smtClean="0"/>
              <a:t>：</a:t>
            </a:r>
            <a:endParaRPr lang="en-US" altLang="zh-CN" b="1" dirty="0" smtClean="0"/>
          </a:p>
          <a:p>
            <a:r>
              <a:rPr lang="zh-CN" altLang="zh-CN" dirty="0" smtClean="0"/>
              <a:t>人类</a:t>
            </a:r>
            <a:r>
              <a:rPr lang="zh-CN" altLang="zh-CN" dirty="0"/>
              <a:t>的认知经验以特定的模式固化在语言中形成语言构式</a:t>
            </a:r>
            <a:r>
              <a:rPr lang="en-US" altLang="zh-CN" dirty="0"/>
              <a:t>,</a:t>
            </a:r>
            <a:r>
              <a:rPr lang="zh-CN" altLang="zh-CN" dirty="0"/>
              <a:t>构式需要不断地被完形从而满足交际需求</a:t>
            </a:r>
            <a:r>
              <a:rPr lang="en-US" altLang="zh-CN" dirty="0"/>
              <a:t>,</a:t>
            </a:r>
            <a:r>
              <a:rPr lang="zh-CN" altLang="zh-CN" dirty="0"/>
              <a:t>人类经验模式的抽象性虚幻性客观上促成了这一特定模式从物理空间到心理空间的投射</a:t>
            </a:r>
            <a:r>
              <a:rPr lang="en-US" altLang="zh-CN" dirty="0"/>
              <a:t>,</a:t>
            </a:r>
            <a:r>
              <a:rPr lang="zh-CN" altLang="zh-CN" dirty="0"/>
              <a:t>从而使得进入构式的完形项逐步增多、构式环境逐渐扩展。</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19</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7416824" cy="167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一、研究核心</a:t>
            </a:r>
            <a:endParaRPr lang="zh-CN" altLang="en-US" dirty="0"/>
          </a:p>
        </p:txBody>
      </p:sp>
      <p:sp>
        <p:nvSpPr>
          <p:cNvPr id="3" name="内容占位符 2"/>
          <p:cNvSpPr>
            <a:spLocks noGrp="1"/>
          </p:cNvSpPr>
          <p:nvPr>
            <p:ph sz="quarter" idx="1"/>
          </p:nvPr>
        </p:nvSpPr>
        <p:spPr/>
        <p:txBody>
          <a:bodyPr>
            <a:normAutofit/>
          </a:bodyPr>
          <a:lstStyle/>
          <a:p>
            <a:r>
              <a:rPr lang="en-US" altLang="zh-CN" b="1" dirty="0" smtClean="0"/>
              <a:t>1</a:t>
            </a:r>
            <a:r>
              <a:rPr lang="zh-CN" altLang="en-US" b="1" dirty="0" smtClean="0"/>
              <a:t>）</a:t>
            </a:r>
            <a:r>
              <a:rPr lang="zh-CN" altLang="zh-CN" b="1" dirty="0" smtClean="0"/>
              <a:t>区分项</a:t>
            </a:r>
            <a:r>
              <a:rPr lang="zh-CN" altLang="zh-CN" b="1" dirty="0"/>
              <a:t>的语法</a:t>
            </a:r>
            <a:r>
              <a:rPr lang="zh-CN" altLang="zh-CN" b="1" dirty="0" smtClean="0"/>
              <a:t>化</a:t>
            </a:r>
            <a:r>
              <a:rPr lang="zh-CN" altLang="en-US" b="1" dirty="0" smtClean="0"/>
              <a:t>、</a:t>
            </a:r>
            <a:r>
              <a:rPr lang="zh-CN" altLang="zh-CN" b="1" dirty="0" smtClean="0"/>
              <a:t>构</a:t>
            </a:r>
            <a:r>
              <a:rPr lang="zh-CN" altLang="zh-CN" b="1" dirty="0"/>
              <a:t>式的语法化和构式语法</a:t>
            </a:r>
            <a:r>
              <a:rPr lang="zh-CN" altLang="zh-CN" b="1" dirty="0" smtClean="0"/>
              <a:t>化</a:t>
            </a:r>
            <a:r>
              <a:rPr lang="zh-CN" altLang="en-US" b="1" dirty="0" smtClean="0"/>
              <a:t>：</a:t>
            </a:r>
            <a:endParaRPr lang="en-US" altLang="zh-CN" b="1" dirty="0" smtClean="0"/>
          </a:p>
          <a:p>
            <a:pPr lvl="1"/>
            <a:r>
              <a:rPr lang="zh-CN" altLang="zh-CN" dirty="0"/>
              <a:t>项的语法化就是汉语传统的词的虚</a:t>
            </a:r>
            <a:r>
              <a:rPr lang="zh-CN" altLang="zh-CN" dirty="0" smtClean="0"/>
              <a:t>化</a:t>
            </a:r>
            <a:r>
              <a:rPr lang="zh-CN" altLang="en-US" dirty="0" smtClean="0"/>
              <a:t>；</a:t>
            </a:r>
            <a:endParaRPr lang="en-US" altLang="zh-CN" dirty="0" smtClean="0"/>
          </a:p>
          <a:p>
            <a:pPr lvl="1"/>
            <a:r>
              <a:rPr lang="zh-CN" altLang="zh-CN" dirty="0" smtClean="0"/>
              <a:t>构</a:t>
            </a:r>
            <a:r>
              <a:rPr lang="zh-CN" altLang="zh-CN" dirty="0"/>
              <a:t>式的语法</a:t>
            </a:r>
            <a:r>
              <a:rPr lang="zh-CN" altLang="zh-CN" dirty="0" smtClean="0"/>
              <a:t>化指</a:t>
            </a:r>
            <a:r>
              <a:rPr lang="zh-CN" altLang="zh-CN" dirty="0"/>
              <a:t>某一构式的演变</a:t>
            </a:r>
            <a:r>
              <a:rPr lang="zh-CN" altLang="zh-CN" dirty="0" smtClean="0"/>
              <a:t>历程</a:t>
            </a:r>
            <a:r>
              <a:rPr lang="zh-CN" altLang="en-US" dirty="0"/>
              <a:t>，</a:t>
            </a:r>
            <a:r>
              <a:rPr lang="zh-CN" altLang="zh-CN" dirty="0" smtClean="0"/>
              <a:t>包括</a:t>
            </a:r>
            <a:r>
              <a:rPr lang="zh-CN" altLang="zh-CN" dirty="0"/>
              <a:t>构式形的演变和构式义的</a:t>
            </a:r>
            <a:r>
              <a:rPr lang="zh-CN" altLang="zh-CN" dirty="0" smtClean="0"/>
              <a:t>演变</a:t>
            </a:r>
            <a:r>
              <a:rPr lang="zh-CN" altLang="en-US" dirty="0" smtClean="0"/>
              <a:t>，但</a:t>
            </a:r>
            <a:r>
              <a:rPr lang="zh-CN" altLang="zh-CN" dirty="0" smtClean="0"/>
              <a:t>演变</a:t>
            </a:r>
            <a:r>
              <a:rPr lang="zh-CN" altLang="en-US" dirty="0" smtClean="0"/>
              <a:t>前后</a:t>
            </a:r>
            <a:r>
              <a:rPr lang="zh-CN" altLang="zh-CN" dirty="0" smtClean="0"/>
              <a:t>核心</a:t>
            </a:r>
            <a:r>
              <a:rPr lang="zh-CN" altLang="zh-CN" dirty="0"/>
              <a:t>意义</a:t>
            </a:r>
            <a:r>
              <a:rPr lang="zh-CN" altLang="zh-CN" dirty="0" smtClean="0"/>
              <a:t>不变</a:t>
            </a:r>
            <a:r>
              <a:rPr lang="zh-CN" altLang="en-US" dirty="0" smtClean="0"/>
              <a:t>；</a:t>
            </a:r>
            <a:endParaRPr lang="en-US" altLang="zh-CN" dirty="0" smtClean="0"/>
          </a:p>
          <a:p>
            <a:pPr lvl="1"/>
            <a:r>
              <a:rPr lang="zh-CN" altLang="zh-CN" dirty="0" smtClean="0"/>
              <a:t>构</a:t>
            </a:r>
            <a:r>
              <a:rPr lang="zh-CN" altLang="zh-CN" dirty="0"/>
              <a:t>式语法化是指某一构式经过语法化形成新的构式形和构式</a:t>
            </a:r>
            <a:r>
              <a:rPr lang="zh-CN" altLang="zh-CN" dirty="0" smtClean="0"/>
              <a:t>义</a:t>
            </a:r>
            <a:r>
              <a:rPr lang="zh-CN" altLang="en-US" dirty="0"/>
              <a:t>，</a:t>
            </a:r>
            <a:r>
              <a:rPr lang="zh-CN" altLang="zh-CN" dirty="0" smtClean="0"/>
              <a:t>在</a:t>
            </a:r>
            <a:r>
              <a:rPr lang="zh-CN" altLang="zh-CN" dirty="0"/>
              <a:t>这一新的构式形和构式义保持不变的阶段发生的语法化</a:t>
            </a:r>
            <a:r>
              <a:rPr lang="zh-CN" altLang="zh-CN" dirty="0" smtClean="0"/>
              <a:t>。</a:t>
            </a:r>
            <a:endParaRPr lang="en-US" altLang="zh-CN" dirty="0" smtClean="0"/>
          </a:p>
          <a:p>
            <a:r>
              <a:rPr lang="en-US" altLang="zh-CN" b="1" dirty="0" smtClean="0"/>
              <a:t>2</a:t>
            </a:r>
            <a:r>
              <a:rPr lang="zh-CN" altLang="en-US" b="1" dirty="0" smtClean="0"/>
              <a:t>）</a:t>
            </a:r>
            <a:r>
              <a:rPr lang="zh-CN" altLang="zh-CN" b="1" dirty="0" smtClean="0"/>
              <a:t>共</a:t>
            </a:r>
            <a:r>
              <a:rPr lang="zh-CN" altLang="zh-CN" b="1" dirty="0"/>
              <a:t>时与</a:t>
            </a:r>
            <a:r>
              <a:rPr lang="zh-CN" altLang="zh-CN" b="1" dirty="0" smtClean="0"/>
              <a:t>历时结合</a:t>
            </a:r>
            <a:r>
              <a:rPr lang="zh-CN" altLang="en-US" b="1" dirty="0" smtClean="0"/>
              <a:t>，研究</a:t>
            </a:r>
            <a:r>
              <a:rPr lang="zh-CN" altLang="zh-CN" b="1" dirty="0" smtClean="0"/>
              <a:t>语义</a:t>
            </a:r>
            <a:r>
              <a:rPr lang="zh-CN" altLang="zh-CN" b="1" dirty="0"/>
              <a:t>主观性和</a:t>
            </a:r>
            <a:r>
              <a:rPr lang="zh-CN" altLang="zh-CN" b="1" dirty="0" smtClean="0"/>
              <a:t>主观化</a:t>
            </a:r>
            <a:endParaRPr lang="en-US" altLang="zh-CN" b="1" dirty="0" smtClean="0"/>
          </a:p>
          <a:p>
            <a:r>
              <a:rPr lang="en-US" altLang="zh-CN" b="1" dirty="0" smtClean="0"/>
              <a:t>3</a:t>
            </a:r>
            <a:r>
              <a:rPr lang="zh-CN" altLang="en-US" b="1" dirty="0" smtClean="0"/>
              <a:t>）</a:t>
            </a:r>
            <a:r>
              <a:rPr lang="zh-CN" altLang="zh-CN" b="1" dirty="0"/>
              <a:t>把极义构式结合起来进行</a:t>
            </a:r>
            <a:r>
              <a:rPr lang="zh-CN" altLang="zh-CN" b="1" dirty="0" smtClean="0"/>
              <a:t>研究</a:t>
            </a:r>
            <a:r>
              <a:rPr lang="zh-CN" altLang="en-US" b="1" dirty="0" smtClean="0"/>
              <a:t>，</a:t>
            </a:r>
            <a:r>
              <a:rPr lang="zh-CN" altLang="zh-CN" b="1" dirty="0" smtClean="0"/>
              <a:t>称为</a:t>
            </a:r>
            <a:r>
              <a:rPr lang="zh-CN" altLang="zh-CN" b="1" dirty="0"/>
              <a:t>类构</a:t>
            </a:r>
            <a:r>
              <a:rPr lang="zh-CN" altLang="zh-CN" b="1" dirty="0" smtClean="0"/>
              <a:t>式</a:t>
            </a:r>
            <a:r>
              <a:rPr lang="zh-CN" altLang="en-US" b="1" dirty="0" smtClean="0"/>
              <a:t>：</a:t>
            </a:r>
            <a:endParaRPr lang="en-US" altLang="zh-CN" b="1" dirty="0" smtClean="0"/>
          </a:p>
          <a:p>
            <a:pPr lvl="1"/>
            <a:r>
              <a:rPr lang="zh-CN" altLang="zh-CN" dirty="0" smtClean="0"/>
              <a:t>以</a:t>
            </a:r>
            <a:r>
              <a:rPr lang="zh-CN" altLang="zh-CN" dirty="0"/>
              <a:t>构式形为</a:t>
            </a:r>
            <a:r>
              <a:rPr lang="zh-CN" altLang="zh-CN" dirty="0" smtClean="0"/>
              <a:t>依据分为</a:t>
            </a:r>
            <a:r>
              <a:rPr lang="zh-CN" altLang="en-US" dirty="0"/>
              <a:t>：</a:t>
            </a:r>
            <a:r>
              <a:rPr lang="zh-CN" altLang="zh-CN" dirty="0" smtClean="0"/>
              <a:t>分裂</a:t>
            </a:r>
            <a:r>
              <a:rPr lang="zh-CN" altLang="zh-CN" dirty="0"/>
              <a:t>框架构式、修饰构式、补充构</a:t>
            </a:r>
            <a:r>
              <a:rPr lang="zh-CN" altLang="zh-CN" dirty="0" smtClean="0"/>
              <a:t>式</a:t>
            </a:r>
            <a:r>
              <a:rPr lang="zh-CN" altLang="en-US" dirty="0" smtClean="0"/>
              <a:t>；</a:t>
            </a:r>
            <a:r>
              <a:rPr lang="zh-CN" altLang="zh-CN" dirty="0" smtClean="0"/>
              <a:t>以</a:t>
            </a:r>
            <a:r>
              <a:rPr lang="zh-CN" altLang="zh-CN" dirty="0"/>
              <a:t>理据性为</a:t>
            </a:r>
            <a:r>
              <a:rPr lang="zh-CN" altLang="zh-CN" dirty="0" smtClean="0"/>
              <a:t>依据分为</a:t>
            </a:r>
            <a:r>
              <a:rPr lang="zh-CN" altLang="en-US" dirty="0" smtClean="0"/>
              <a:t>：</a:t>
            </a:r>
            <a:r>
              <a:rPr lang="zh-CN" altLang="zh-CN" dirty="0" smtClean="0"/>
              <a:t>理</a:t>
            </a:r>
            <a:r>
              <a:rPr lang="zh-CN" altLang="zh-CN" dirty="0"/>
              <a:t>据构式、半理据构式和无理据构</a:t>
            </a:r>
            <a:r>
              <a:rPr lang="zh-CN" altLang="zh-CN" dirty="0" smtClean="0"/>
              <a:t>式</a:t>
            </a:r>
            <a:r>
              <a:rPr lang="zh-CN" altLang="en-US" dirty="0" smtClean="0"/>
              <a:t>；</a:t>
            </a:r>
            <a:r>
              <a:rPr lang="zh-CN" altLang="zh-CN" dirty="0" smtClean="0"/>
              <a:t>以</a:t>
            </a:r>
            <a:r>
              <a:rPr lang="zh-CN" altLang="zh-CN" dirty="0"/>
              <a:t>构式义为</a:t>
            </a:r>
            <a:r>
              <a:rPr lang="zh-CN" altLang="zh-CN" dirty="0" smtClean="0"/>
              <a:t>依据分为</a:t>
            </a:r>
            <a:r>
              <a:rPr lang="zh-CN" altLang="en-US" dirty="0" smtClean="0"/>
              <a:t>：</a:t>
            </a:r>
            <a:r>
              <a:rPr lang="zh-CN" altLang="zh-CN" dirty="0" smtClean="0"/>
              <a:t>义</a:t>
            </a:r>
            <a:r>
              <a:rPr lang="zh-CN" altLang="zh-CN" dirty="0"/>
              <a:t>褒类构式、义艇类构式、中性类构式</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a:t>
            </a:fld>
            <a:endParaRPr lang="zh-CN" altLang="en-US"/>
          </a:p>
        </p:txBody>
      </p:sp>
    </p:spTree>
    <p:extLst>
      <p:ext uri="{BB962C8B-B14F-4D97-AF65-F5344CB8AC3E}">
        <p14:creationId xmlns:p14="http://schemas.microsoft.com/office/powerpoint/2010/main" val="3317153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zh-CN" dirty="0"/>
              <a:t>语言不仅要表达命题意义</a:t>
            </a:r>
            <a:r>
              <a:rPr lang="en-US" altLang="zh-CN" dirty="0"/>
              <a:t>,</a:t>
            </a:r>
            <a:r>
              <a:rPr lang="zh-CN" altLang="zh-CN" dirty="0"/>
              <a:t>还要表达</a:t>
            </a:r>
            <a:r>
              <a:rPr lang="zh-CN" altLang="zh-CN" dirty="0" smtClean="0"/>
              <a:t>“言者之意”</a:t>
            </a:r>
            <a:r>
              <a:rPr lang="zh-CN" altLang="en-US" dirty="0" smtClean="0"/>
              <a:t>，</a:t>
            </a:r>
            <a:r>
              <a:rPr lang="zh-CN" altLang="zh-CN" dirty="0" smtClean="0"/>
              <a:t>“言者之意”</a:t>
            </a:r>
            <a:r>
              <a:rPr lang="zh-CN" altLang="zh-CN" dirty="0"/>
              <a:t>就是语言的主观性</a:t>
            </a:r>
            <a:r>
              <a:rPr lang="zh-CN" altLang="zh-CN" dirty="0" smtClean="0"/>
              <a:t>。</a:t>
            </a:r>
            <a:endParaRPr lang="en-US" altLang="zh-CN" dirty="0" smtClean="0"/>
          </a:p>
          <a:p>
            <a:r>
              <a:rPr lang="zh-CN" altLang="zh-CN" b="1" dirty="0" smtClean="0"/>
              <a:t>主观性</a:t>
            </a:r>
            <a:r>
              <a:rPr lang="zh-CN" altLang="zh-CN" b="1" dirty="0"/>
              <a:t>与主观化的关系</a:t>
            </a:r>
            <a:r>
              <a:rPr lang="zh-CN" altLang="zh-CN" b="1" dirty="0" smtClean="0"/>
              <a:t>为</a:t>
            </a:r>
            <a:r>
              <a:rPr lang="zh-CN" altLang="en-US" b="1" dirty="0" smtClean="0"/>
              <a:t>：</a:t>
            </a:r>
            <a:r>
              <a:rPr lang="zh-CN" altLang="zh-CN" dirty="0" smtClean="0"/>
              <a:t>主观性</a:t>
            </a:r>
            <a:r>
              <a:rPr lang="zh-CN" altLang="zh-CN" dirty="0"/>
              <a:t>以明确的结构形式编码在语言</a:t>
            </a:r>
            <a:r>
              <a:rPr lang="zh-CN" altLang="zh-CN" dirty="0" smtClean="0"/>
              <a:t>中</a:t>
            </a:r>
            <a:r>
              <a:rPr lang="zh-CN" altLang="en-US" dirty="0" smtClean="0"/>
              <a:t>，</a:t>
            </a:r>
            <a:r>
              <a:rPr lang="zh-CN" altLang="zh-CN" dirty="0" smtClean="0"/>
              <a:t>但</a:t>
            </a:r>
            <a:r>
              <a:rPr lang="zh-CN" altLang="zh-CN" dirty="0"/>
              <a:t>这种编码方式不断被更新从而呈现新的结构</a:t>
            </a:r>
            <a:r>
              <a:rPr lang="zh-CN" altLang="zh-CN" dirty="0" smtClean="0"/>
              <a:t>形式</a:t>
            </a:r>
            <a:r>
              <a:rPr lang="zh-CN" altLang="en-US" dirty="0" smtClean="0"/>
              <a:t>，</a:t>
            </a:r>
            <a:r>
              <a:rPr lang="zh-CN" altLang="zh-CN" dirty="0" smtClean="0"/>
              <a:t>称之为</a:t>
            </a:r>
            <a:r>
              <a:rPr lang="zh-CN" altLang="zh-CN" dirty="0"/>
              <a:t>主观化。</a:t>
            </a:r>
          </a:p>
          <a:p>
            <a:r>
              <a:rPr lang="zh-CN" altLang="zh-CN" dirty="0"/>
              <a:t>视角同主观性是相对应</a:t>
            </a:r>
            <a:r>
              <a:rPr lang="zh-CN" altLang="zh-CN" dirty="0" smtClean="0"/>
              <a:t>的</a:t>
            </a:r>
            <a:r>
              <a:rPr lang="zh-CN" altLang="en-US" dirty="0" smtClean="0"/>
              <a:t>，</a:t>
            </a:r>
            <a:r>
              <a:rPr lang="zh-CN" altLang="zh-CN" dirty="0" smtClean="0"/>
              <a:t>视角</a:t>
            </a:r>
            <a:r>
              <a:rPr lang="zh-CN" altLang="zh-CN" dirty="0"/>
              <a:t>的转移说明主观化的程度。视角同言语场景是分不开</a:t>
            </a:r>
            <a:r>
              <a:rPr lang="zh-CN" altLang="zh-CN" dirty="0" smtClean="0"/>
              <a:t>的</a:t>
            </a:r>
            <a:r>
              <a:rPr lang="zh-CN" altLang="en-US" dirty="0" smtClean="0"/>
              <a:t>，</a:t>
            </a:r>
            <a:r>
              <a:rPr lang="zh-CN" altLang="zh-CN" dirty="0" smtClean="0"/>
              <a:t>如果</a:t>
            </a:r>
            <a:r>
              <a:rPr lang="zh-CN" altLang="zh-CN" dirty="0"/>
              <a:t>视角从言语场景之外转移到言语场景</a:t>
            </a:r>
            <a:r>
              <a:rPr lang="zh-CN" altLang="zh-CN" dirty="0" smtClean="0"/>
              <a:t>之内</a:t>
            </a:r>
            <a:r>
              <a:rPr lang="zh-CN" altLang="en-US" dirty="0" smtClean="0"/>
              <a:t>，</a:t>
            </a:r>
            <a:r>
              <a:rPr lang="zh-CN" altLang="zh-CN" dirty="0" smtClean="0"/>
              <a:t>会</a:t>
            </a:r>
            <a:r>
              <a:rPr lang="zh-CN" altLang="zh-CN" dirty="0"/>
              <a:t>发生</a:t>
            </a:r>
            <a:r>
              <a:rPr lang="zh-CN" altLang="zh-CN" dirty="0" smtClean="0"/>
              <a:t>主观化。</a:t>
            </a:r>
            <a:endParaRPr lang="zh-CN" altLang="zh-CN"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20</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b="1" dirty="0" smtClean="0"/>
              <a:t>1</a:t>
            </a:r>
            <a:r>
              <a:rPr lang="zh-CN" altLang="en-US" b="1" dirty="0"/>
              <a:t>）分裂框架构式语法</a:t>
            </a:r>
            <a:r>
              <a:rPr lang="zh-CN" altLang="en-US" b="1" dirty="0" smtClean="0"/>
              <a:t>化与主观化</a:t>
            </a:r>
            <a:endParaRPr lang="zh-CN" altLang="en-US" b="1" dirty="0"/>
          </a:p>
          <a:p>
            <a:r>
              <a:rPr lang="zh-CN" altLang="en-US" dirty="0"/>
              <a:t>经验整合是指认知经验以某种特定的模式在语言中形成</a:t>
            </a:r>
            <a:r>
              <a:rPr lang="zh-CN" altLang="en-US" dirty="0" smtClean="0"/>
              <a:t>不同的</a:t>
            </a:r>
            <a:r>
              <a:rPr lang="zh-CN" altLang="en-US" dirty="0"/>
              <a:t>构</a:t>
            </a:r>
            <a:r>
              <a:rPr lang="zh-CN" altLang="en-US" dirty="0" smtClean="0"/>
              <a:t>式，人们</a:t>
            </a:r>
            <a:r>
              <a:rPr lang="zh-CN" altLang="en-US" dirty="0"/>
              <a:t>通过一个或多个构式的套叠传递信息或情感。分裂框架构式就是</a:t>
            </a:r>
            <a:r>
              <a:rPr lang="zh-CN" altLang="en-US" dirty="0" smtClean="0"/>
              <a:t>运用</a:t>
            </a:r>
            <a:r>
              <a:rPr lang="zh-CN" altLang="en-US" dirty="0"/>
              <a:t>两种或三种模式的套叠形成极义构式。</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21</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84328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dirty="0" smtClean="0"/>
              <a:t>“</a:t>
            </a:r>
            <a:r>
              <a:rPr lang="en-US" altLang="zh-CN" dirty="0"/>
              <a:t>X</a:t>
            </a:r>
            <a:r>
              <a:rPr lang="zh-CN" altLang="en-US" dirty="0"/>
              <a:t>再</a:t>
            </a:r>
            <a:r>
              <a:rPr lang="en-US" altLang="zh-CN" dirty="0"/>
              <a:t>a</a:t>
            </a:r>
            <a:r>
              <a:rPr lang="zh-CN" altLang="en-US" dirty="0" smtClean="0"/>
              <a:t>不过”的 语法化过程：</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22</a:t>
            </a:fld>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6762750"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dirty="0"/>
              <a:t>X</a:t>
            </a:r>
            <a:r>
              <a:rPr lang="zh-CN" altLang="zh-CN" dirty="0"/>
              <a:t>再</a:t>
            </a:r>
            <a:r>
              <a:rPr lang="en-US" altLang="zh-CN" dirty="0" err="1"/>
              <a:t>adj</a:t>
            </a:r>
            <a:r>
              <a:rPr lang="zh-CN" altLang="zh-CN" dirty="0"/>
              <a:t>不过构式的形成是</a:t>
            </a:r>
            <a:r>
              <a:rPr lang="zh-CN" altLang="zh-CN" b="1" dirty="0"/>
              <a:t>构式的语法化</a:t>
            </a:r>
            <a:r>
              <a:rPr lang="zh-CN" altLang="zh-CN" dirty="0"/>
              <a:t>的</a:t>
            </a:r>
            <a:r>
              <a:rPr lang="zh-CN" altLang="zh-CN" dirty="0" smtClean="0"/>
              <a:t>结果</a:t>
            </a:r>
            <a:r>
              <a:rPr lang="zh-CN" altLang="en-US" dirty="0" smtClean="0"/>
              <a:t>，</a:t>
            </a:r>
            <a:r>
              <a:rPr lang="zh-CN" altLang="zh-CN" dirty="0" smtClean="0"/>
              <a:t>这</a:t>
            </a:r>
            <a:r>
              <a:rPr lang="zh-CN" altLang="zh-CN" dirty="0"/>
              <a:t>一构式的基本形式其后不再同构任何</a:t>
            </a:r>
            <a:r>
              <a:rPr lang="zh-CN" altLang="zh-CN" dirty="0" smtClean="0"/>
              <a:t>成分</a:t>
            </a:r>
            <a:r>
              <a:rPr lang="zh-CN" altLang="en-US" dirty="0" smtClean="0"/>
              <a:t>，</a:t>
            </a:r>
            <a:r>
              <a:rPr lang="zh-CN" altLang="zh-CN" dirty="0" smtClean="0"/>
              <a:t>即</a:t>
            </a:r>
            <a:r>
              <a:rPr lang="zh-CN" altLang="zh-CN" dirty="0"/>
              <a:t>就其突破模式而言</a:t>
            </a:r>
            <a:r>
              <a:rPr lang="en-US" altLang="zh-CN" dirty="0"/>
              <a:t>,</a:t>
            </a:r>
            <a:r>
              <a:rPr lang="zh-CN" altLang="zh-CN" dirty="0"/>
              <a:t>突破的对象由“它者”变成自己</a:t>
            </a:r>
            <a:r>
              <a:rPr lang="zh-CN" altLang="zh-CN" dirty="0" smtClean="0"/>
              <a:t>。</a:t>
            </a:r>
            <a:endParaRPr lang="en-US" altLang="zh-CN" dirty="0" smtClean="0"/>
          </a:p>
          <a:p>
            <a:r>
              <a:rPr lang="zh-CN" altLang="en-US" dirty="0"/>
              <a:t>但</a:t>
            </a:r>
            <a:r>
              <a:rPr lang="zh-CN" altLang="en-US" dirty="0" smtClean="0"/>
              <a:t>接下来，</a:t>
            </a:r>
            <a:r>
              <a:rPr lang="en-US" altLang="zh-CN" dirty="0"/>
              <a:t>X</a:t>
            </a:r>
            <a:r>
              <a:rPr lang="zh-CN" altLang="en-US" dirty="0"/>
              <a:t>再</a:t>
            </a:r>
            <a:r>
              <a:rPr lang="en-US" altLang="zh-CN" dirty="0" err="1"/>
              <a:t>adj</a:t>
            </a:r>
            <a:r>
              <a:rPr lang="zh-CN" altLang="en-US" dirty="0"/>
              <a:t>不过在同其他模式整合的过程</a:t>
            </a:r>
            <a:r>
              <a:rPr lang="zh-CN" altLang="en-US" dirty="0" smtClean="0"/>
              <a:t>中又产生了多种变体，变体</a:t>
            </a:r>
            <a:r>
              <a:rPr lang="zh-CN" altLang="en-US" dirty="0"/>
              <a:t>不具独立性。</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23</a:t>
            </a:fld>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662117"/>
            <a:ext cx="6947247" cy="286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标注 4"/>
          <p:cNvSpPr/>
          <p:nvPr/>
        </p:nvSpPr>
        <p:spPr>
          <a:xfrm>
            <a:off x="6516216" y="2204864"/>
            <a:ext cx="2304256" cy="12961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这一过程中，“</a:t>
            </a:r>
            <a:r>
              <a:rPr lang="en-US" altLang="zh-CN" dirty="0" smtClean="0"/>
              <a:t>X</a:t>
            </a:r>
            <a:r>
              <a:rPr lang="zh-CN" altLang="zh-CN" dirty="0" smtClean="0"/>
              <a:t>再</a:t>
            </a:r>
            <a:r>
              <a:rPr lang="en-US" altLang="zh-CN" dirty="0" smtClean="0"/>
              <a:t>a</a:t>
            </a:r>
            <a:r>
              <a:rPr lang="zh-CN" altLang="zh-CN" dirty="0" smtClean="0"/>
              <a:t>不过</a:t>
            </a:r>
            <a:r>
              <a:rPr lang="zh-CN" altLang="en-US" dirty="0" smtClean="0"/>
              <a:t>”</a:t>
            </a:r>
            <a:r>
              <a:rPr lang="en-US" altLang="zh-CN" dirty="0" smtClean="0"/>
              <a:t> </a:t>
            </a:r>
            <a:r>
              <a:rPr lang="zh-CN" altLang="zh-CN" dirty="0" smtClean="0"/>
              <a:t>发生</a:t>
            </a:r>
            <a:r>
              <a:rPr lang="zh-CN" altLang="zh-CN" dirty="0"/>
              <a:t>了</a:t>
            </a:r>
            <a:r>
              <a:rPr lang="zh-CN" altLang="zh-CN" b="1" dirty="0"/>
              <a:t>构式语法化</a:t>
            </a:r>
            <a:endParaRPr lang="zh-CN" altLang="en-US" b="1" dirty="0"/>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24</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30" y="2204864"/>
            <a:ext cx="84074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dirty="0"/>
              <a:t>X</a:t>
            </a:r>
            <a:r>
              <a:rPr lang="zh-CN" altLang="zh-CN" dirty="0"/>
              <a:t>再</a:t>
            </a:r>
            <a:r>
              <a:rPr lang="en-US" altLang="zh-CN" dirty="0" smtClean="0"/>
              <a:t>a</a:t>
            </a:r>
            <a:r>
              <a:rPr lang="zh-CN" altLang="zh-CN" dirty="0" smtClean="0"/>
              <a:t>不过</a:t>
            </a:r>
            <a:r>
              <a:rPr lang="en-US" altLang="zh-CN" dirty="0" smtClean="0"/>
              <a:t> </a:t>
            </a:r>
            <a:r>
              <a:rPr lang="zh-CN" altLang="zh-CN" b="1" dirty="0" smtClean="0"/>
              <a:t>在</a:t>
            </a:r>
            <a:r>
              <a:rPr lang="zh-CN" altLang="zh-CN" b="1" dirty="0"/>
              <a:t>语法化的过程</a:t>
            </a:r>
            <a:r>
              <a:rPr lang="zh-CN" altLang="zh-CN" b="1" dirty="0" smtClean="0"/>
              <a:t>中发生</a:t>
            </a:r>
            <a:r>
              <a:rPr lang="zh-CN" altLang="zh-CN" b="1" dirty="0"/>
              <a:t>了主观化</a:t>
            </a:r>
            <a:r>
              <a:rPr lang="zh-CN" altLang="zh-CN" dirty="0"/>
              <a:t>。极义构式的主观性包括两</a:t>
            </a:r>
            <a:r>
              <a:rPr lang="zh-CN" altLang="zh-CN" dirty="0" smtClean="0"/>
              <a:t>方面</a:t>
            </a:r>
            <a:r>
              <a:rPr lang="zh-CN" altLang="en-US" dirty="0" smtClean="0"/>
              <a:t>：</a:t>
            </a:r>
            <a:r>
              <a:rPr lang="zh-CN" altLang="zh-CN" dirty="0" smtClean="0"/>
              <a:t>语义</a:t>
            </a:r>
            <a:r>
              <a:rPr lang="zh-CN" altLang="zh-CN" dirty="0"/>
              <a:t>偏向</a:t>
            </a:r>
            <a:r>
              <a:rPr lang="en-US" altLang="zh-CN" dirty="0"/>
              <a:t>(</a:t>
            </a:r>
            <a:r>
              <a:rPr lang="zh-CN" altLang="zh-CN" dirty="0"/>
              <a:t>极度性质</a:t>
            </a:r>
            <a:r>
              <a:rPr lang="en-US" altLang="zh-CN" dirty="0"/>
              <a:t>)</a:t>
            </a:r>
            <a:r>
              <a:rPr lang="zh-CN" altLang="zh-CN" dirty="0"/>
              <a:t>和说话人参与度</a:t>
            </a:r>
            <a:r>
              <a:rPr lang="zh-CN" altLang="zh-CN" dirty="0" smtClean="0"/>
              <a:t>。</a:t>
            </a:r>
            <a:endParaRPr lang="en-US" altLang="zh-CN" dirty="0" smtClean="0"/>
          </a:p>
          <a:p>
            <a:r>
              <a:rPr lang="zh-CN" altLang="zh-CN" b="1" dirty="0" smtClean="0"/>
              <a:t>说话</a:t>
            </a:r>
            <a:r>
              <a:rPr lang="zh-CN" altLang="zh-CN" b="1" dirty="0"/>
              <a:t>人的参与度</a:t>
            </a:r>
            <a:r>
              <a:rPr lang="zh-CN" altLang="zh-CN" b="1" dirty="0" smtClean="0"/>
              <a:t>分为</a:t>
            </a:r>
            <a:r>
              <a:rPr lang="zh-CN" altLang="en-US" b="1" dirty="0" smtClean="0"/>
              <a:t>：</a:t>
            </a:r>
            <a:r>
              <a:rPr lang="zh-CN" altLang="zh-CN" dirty="0" smtClean="0"/>
              <a:t>感性</a:t>
            </a:r>
            <a:r>
              <a:rPr lang="zh-CN" altLang="zh-CN" dirty="0"/>
              <a:t>参与、事实参与、理性参与。同时，极义构式在进行模式整合的过程中极度语义会被其他模式磨损。</a:t>
            </a:r>
          </a:p>
          <a:p>
            <a:r>
              <a:rPr lang="zh-CN" altLang="zh-CN" b="1" dirty="0"/>
              <a:t>语义磨损度和说话人参与度的</a:t>
            </a:r>
            <a:r>
              <a:rPr lang="zh-CN" altLang="zh-CN" b="1" dirty="0" smtClean="0"/>
              <a:t>关系</a:t>
            </a:r>
            <a:r>
              <a:rPr lang="zh-CN" altLang="en-US" b="1" dirty="0" smtClean="0"/>
              <a:t>为：</a:t>
            </a:r>
            <a:endParaRPr lang="zh-CN" altLang="zh-CN" dirty="0"/>
          </a:p>
          <a:p>
            <a:pPr lvl="1"/>
            <a:r>
              <a:rPr lang="zh-CN" altLang="zh-CN" b="1" dirty="0"/>
              <a:t>事实</a:t>
            </a:r>
            <a:r>
              <a:rPr lang="zh-CN" altLang="zh-CN" b="1" dirty="0" smtClean="0"/>
              <a:t>参与</a:t>
            </a:r>
            <a:r>
              <a:rPr lang="zh-CN" altLang="en-US" b="1" dirty="0" smtClean="0"/>
              <a:t>：</a:t>
            </a:r>
            <a:r>
              <a:rPr lang="zh-CN" altLang="zh-CN" dirty="0" smtClean="0"/>
              <a:t>事实</a:t>
            </a:r>
            <a:r>
              <a:rPr lang="zh-CN" altLang="zh-CN" dirty="0"/>
              <a:t>是这样</a:t>
            </a:r>
            <a:r>
              <a:rPr lang="en-US" altLang="zh-CN" dirty="0"/>
              <a:t>,</a:t>
            </a:r>
            <a:r>
              <a:rPr lang="zh-CN" altLang="zh-CN" dirty="0"/>
              <a:t>说话人认同</a:t>
            </a:r>
            <a:r>
              <a:rPr lang="en-US" altLang="zh-CN" dirty="0"/>
              <a:t>,</a:t>
            </a:r>
            <a:r>
              <a:rPr lang="zh-CN" altLang="zh-CN" dirty="0"/>
              <a:t>语义未磨损</a:t>
            </a:r>
          </a:p>
          <a:p>
            <a:pPr lvl="1"/>
            <a:r>
              <a:rPr lang="zh-CN" altLang="zh-CN" b="1" dirty="0"/>
              <a:t>感性</a:t>
            </a:r>
            <a:r>
              <a:rPr lang="zh-CN" altLang="zh-CN" b="1" dirty="0" smtClean="0"/>
              <a:t>参与</a:t>
            </a:r>
            <a:r>
              <a:rPr lang="zh-CN" altLang="en-US" b="1" dirty="0" smtClean="0"/>
              <a:t>：</a:t>
            </a:r>
            <a:r>
              <a:rPr lang="zh-CN" altLang="zh-CN" dirty="0" smtClean="0"/>
              <a:t>事实</a:t>
            </a:r>
            <a:r>
              <a:rPr lang="zh-CN" altLang="zh-CN" dirty="0"/>
              <a:t>不一定这样</a:t>
            </a:r>
            <a:r>
              <a:rPr lang="en-US" altLang="zh-CN" dirty="0"/>
              <a:t>,</a:t>
            </a:r>
            <a:r>
              <a:rPr lang="zh-CN" altLang="zh-CN" dirty="0"/>
              <a:t>说话人认同</a:t>
            </a:r>
            <a:r>
              <a:rPr lang="en-US" altLang="zh-CN" dirty="0"/>
              <a:t>,</a:t>
            </a:r>
            <a:r>
              <a:rPr lang="zh-CN" altLang="zh-CN" dirty="0"/>
              <a:t>语义轻度磨损</a:t>
            </a:r>
          </a:p>
          <a:p>
            <a:pPr lvl="1"/>
            <a:r>
              <a:rPr lang="zh-CN" altLang="zh-CN" b="1" dirty="0"/>
              <a:t>理性</a:t>
            </a:r>
            <a:r>
              <a:rPr lang="zh-CN" altLang="zh-CN" b="1" dirty="0" smtClean="0"/>
              <a:t>参与</a:t>
            </a:r>
            <a:r>
              <a:rPr lang="zh-CN" altLang="en-US" b="1" dirty="0" smtClean="0"/>
              <a:t>：</a:t>
            </a:r>
            <a:r>
              <a:rPr lang="zh-CN" altLang="zh-CN" dirty="0" smtClean="0"/>
              <a:t>事实</a:t>
            </a:r>
            <a:r>
              <a:rPr lang="zh-CN" altLang="zh-CN" dirty="0"/>
              <a:t>很可能这样</a:t>
            </a:r>
            <a:r>
              <a:rPr lang="en-US" altLang="zh-CN" dirty="0"/>
              <a:t>,</a:t>
            </a:r>
            <a:r>
              <a:rPr lang="zh-CN" altLang="zh-CN" dirty="0"/>
              <a:t>说话人认同</a:t>
            </a:r>
            <a:r>
              <a:rPr lang="en-US" altLang="zh-CN" dirty="0"/>
              <a:t>,</a:t>
            </a:r>
            <a:r>
              <a:rPr lang="zh-CN" altLang="zh-CN" dirty="0"/>
              <a:t>语义未磨损</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25</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zh-CN" dirty="0" smtClean="0"/>
              <a:t>在</a:t>
            </a:r>
            <a:r>
              <a:rPr lang="en-US" altLang="zh-CN" dirty="0" smtClean="0"/>
              <a:t> X</a:t>
            </a:r>
            <a:r>
              <a:rPr lang="zh-CN" altLang="zh-CN" dirty="0"/>
              <a:t>再</a:t>
            </a:r>
            <a:r>
              <a:rPr lang="en-US" altLang="zh-CN" dirty="0" smtClean="0"/>
              <a:t>a</a:t>
            </a:r>
            <a:r>
              <a:rPr lang="zh-CN" altLang="zh-CN" dirty="0" smtClean="0"/>
              <a:t>不过</a:t>
            </a:r>
            <a:r>
              <a:rPr lang="en-US" altLang="zh-CN" dirty="0" smtClean="0"/>
              <a:t> </a:t>
            </a:r>
            <a:r>
              <a:rPr lang="zh-CN" altLang="zh-CN" dirty="0" smtClean="0"/>
              <a:t>构</a:t>
            </a:r>
            <a:r>
              <a:rPr lang="zh-CN" altLang="zh-CN" dirty="0"/>
              <a:t>式形成之初</a:t>
            </a:r>
            <a:r>
              <a:rPr lang="en-US" altLang="zh-CN" dirty="0"/>
              <a:t>,</a:t>
            </a:r>
            <a:r>
              <a:rPr lang="zh-CN" altLang="zh-CN" dirty="0"/>
              <a:t>说话人的主观性主要表现在事实参与</a:t>
            </a:r>
            <a:r>
              <a:rPr lang="zh-CN" altLang="zh-CN" dirty="0" smtClean="0"/>
              <a:t>。</a:t>
            </a:r>
            <a:endParaRPr lang="en-US" altLang="zh-CN" dirty="0" smtClean="0"/>
          </a:p>
          <a:p>
            <a:pPr lvl="1"/>
            <a:r>
              <a:rPr lang="zh-CN" altLang="zh-CN" dirty="0"/>
              <a:t>那边的酒要算是再好不过</a:t>
            </a:r>
            <a:r>
              <a:rPr lang="en-US" altLang="zh-CN" dirty="0"/>
              <a:t>,</a:t>
            </a:r>
            <a:r>
              <a:rPr lang="zh-CN" altLang="zh-CN" dirty="0"/>
              <a:t>走那酒店门口经过</a:t>
            </a:r>
            <a:r>
              <a:rPr lang="en-US" altLang="zh-CN" dirty="0"/>
              <a:t>,</a:t>
            </a:r>
            <a:r>
              <a:rPr lang="zh-CN" altLang="zh-CN" dirty="0"/>
              <a:t>真个连狗子都要</a:t>
            </a:r>
            <a:r>
              <a:rPr lang="zh-CN" altLang="zh-CN" dirty="0" smtClean="0"/>
              <a:t>垂涎</a:t>
            </a:r>
            <a:r>
              <a:rPr lang="zh-CN" altLang="en-US" dirty="0" smtClean="0"/>
              <a:t>。</a:t>
            </a:r>
            <a:endParaRPr lang="en-US" altLang="zh-CN" dirty="0" smtClean="0"/>
          </a:p>
          <a:p>
            <a:r>
              <a:rPr lang="zh-CN" altLang="zh-CN" dirty="0"/>
              <a:t>该构式在现代汉语中语法化为 </a:t>
            </a:r>
            <a:r>
              <a:rPr lang="en-US" altLang="zh-CN" dirty="0"/>
              <a:t>X(</a:t>
            </a:r>
            <a:r>
              <a:rPr lang="zh-CN" altLang="zh-CN" dirty="0"/>
              <a:t>是</a:t>
            </a:r>
            <a:r>
              <a:rPr lang="en-US" altLang="zh-CN" dirty="0"/>
              <a:t>)</a:t>
            </a:r>
            <a:r>
              <a:rPr lang="zh-CN" altLang="zh-CN" dirty="0"/>
              <a:t>再</a:t>
            </a:r>
            <a:r>
              <a:rPr lang="en-US" altLang="zh-CN" dirty="0"/>
              <a:t>a</a:t>
            </a:r>
            <a:r>
              <a:rPr lang="zh-CN" altLang="zh-CN" dirty="0"/>
              <a:t>不过</a:t>
            </a:r>
            <a:r>
              <a:rPr lang="en-US" altLang="zh-CN" dirty="0"/>
              <a:t>(</a:t>
            </a:r>
            <a:r>
              <a:rPr lang="zh-CN" altLang="zh-CN" dirty="0"/>
              <a:t>的</a:t>
            </a:r>
            <a:r>
              <a:rPr lang="en-US" altLang="zh-CN" dirty="0"/>
              <a:t>) </a:t>
            </a:r>
            <a:r>
              <a:rPr lang="zh-CN" altLang="zh-CN" dirty="0" smtClean="0"/>
              <a:t>之后</a:t>
            </a:r>
            <a:r>
              <a:rPr lang="zh-CN" altLang="en-US" dirty="0" smtClean="0"/>
              <a:t>，</a:t>
            </a:r>
            <a:r>
              <a:rPr lang="zh-CN" altLang="zh-CN" dirty="0" smtClean="0"/>
              <a:t>说话</a:t>
            </a:r>
            <a:r>
              <a:rPr lang="zh-CN" altLang="zh-CN" dirty="0"/>
              <a:t>人的参与多为感性参与</a:t>
            </a:r>
            <a:r>
              <a:rPr lang="zh-CN" altLang="zh-CN" dirty="0" smtClean="0"/>
              <a:t>。</a:t>
            </a:r>
            <a:endParaRPr lang="en-US" altLang="zh-CN" dirty="0" smtClean="0"/>
          </a:p>
          <a:p>
            <a:pPr lvl="1"/>
            <a:r>
              <a:rPr lang="zh-CN" altLang="zh-CN" dirty="0" smtClean="0"/>
              <a:t>以此描述</a:t>
            </a:r>
            <a:r>
              <a:rPr lang="zh-CN" altLang="zh-CN" dirty="0"/>
              <a:t>深圳旅游业</a:t>
            </a:r>
            <a:r>
              <a:rPr lang="zh-CN" altLang="zh-CN" dirty="0" smtClean="0"/>
              <a:t>神奇的发展</a:t>
            </a:r>
            <a:r>
              <a:rPr lang="zh-CN" altLang="en-US" dirty="0"/>
              <a:t>，</a:t>
            </a:r>
            <a:r>
              <a:rPr lang="zh-CN" altLang="zh-CN" dirty="0" smtClean="0"/>
              <a:t>恐怕</a:t>
            </a:r>
            <a:r>
              <a:rPr lang="zh-CN" altLang="zh-CN" dirty="0"/>
              <a:t>是再贴切不过了</a:t>
            </a:r>
            <a:r>
              <a:rPr lang="zh-CN" altLang="zh-CN" dirty="0" smtClean="0"/>
              <a:t>。</a:t>
            </a:r>
            <a:endParaRPr lang="en-US" altLang="zh-CN" dirty="0" smtClean="0"/>
          </a:p>
          <a:p>
            <a:r>
              <a:rPr lang="zh-CN" altLang="zh-CN" dirty="0"/>
              <a:t>到了 </a:t>
            </a:r>
            <a:r>
              <a:rPr lang="en-US" altLang="zh-CN" dirty="0" smtClean="0"/>
              <a:t> X</a:t>
            </a:r>
            <a:r>
              <a:rPr lang="zh-CN" altLang="zh-CN" dirty="0"/>
              <a:t>再</a:t>
            </a:r>
            <a:r>
              <a:rPr lang="en-US" altLang="zh-CN" dirty="0" smtClean="0"/>
              <a:t>a</a:t>
            </a:r>
            <a:r>
              <a:rPr lang="zh-CN" altLang="zh-CN" dirty="0" smtClean="0"/>
              <a:t>不过</a:t>
            </a:r>
            <a:r>
              <a:rPr lang="zh-CN" altLang="zh-CN" dirty="0"/>
              <a:t>地</a:t>
            </a:r>
            <a:r>
              <a:rPr lang="en-US" altLang="zh-CN" dirty="0" smtClean="0"/>
              <a:t>V  </a:t>
            </a:r>
            <a:r>
              <a:rPr lang="zh-CN" altLang="zh-CN" dirty="0" smtClean="0"/>
              <a:t>变体</a:t>
            </a:r>
            <a:r>
              <a:rPr lang="zh-CN" altLang="zh-CN" dirty="0"/>
              <a:t>构式中，主观性达到最强。说话人对某种可能事实进行理性分析得出结论。说话人的参与是理性参与</a:t>
            </a:r>
            <a:r>
              <a:rPr lang="zh-CN" altLang="zh-CN" dirty="0" smtClean="0"/>
              <a:t>。</a:t>
            </a:r>
            <a:endParaRPr lang="en-US" altLang="zh-CN" dirty="0" smtClean="0"/>
          </a:p>
          <a:p>
            <a:pPr lvl="1"/>
            <a:r>
              <a:rPr lang="en-US" altLang="zh-CN" dirty="0"/>
              <a:t>BBC</a:t>
            </a:r>
            <a:r>
              <a:rPr lang="zh-CN" altLang="zh-CN" dirty="0"/>
              <a:t>的下场再好不过地说明</a:t>
            </a:r>
            <a:r>
              <a:rPr lang="en-US" altLang="zh-CN" dirty="0"/>
              <a:t>,</a:t>
            </a:r>
            <a:r>
              <a:rPr lang="zh-CN" altLang="zh-CN" dirty="0"/>
              <a:t>在控制舆论方面</a:t>
            </a:r>
            <a:r>
              <a:rPr lang="en-US" altLang="zh-CN" dirty="0"/>
              <a:t>,</a:t>
            </a:r>
            <a:r>
              <a:rPr lang="zh-CN" altLang="zh-CN" dirty="0"/>
              <a:t>它们真是有过之而无不及。</a:t>
            </a:r>
            <a:endParaRPr lang="en-US" altLang="zh-CN" dirty="0" smtClean="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26</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dirty="0" smtClean="0"/>
              <a:t>以上可以表明，</a:t>
            </a:r>
            <a:r>
              <a:rPr lang="zh-CN" altLang="zh-CN" dirty="0" smtClean="0"/>
              <a:t>在 </a:t>
            </a:r>
            <a:r>
              <a:rPr lang="en-US" altLang="zh-CN" dirty="0"/>
              <a:t>X</a:t>
            </a:r>
            <a:r>
              <a:rPr lang="zh-CN" altLang="zh-CN" dirty="0"/>
              <a:t>再</a:t>
            </a:r>
            <a:r>
              <a:rPr lang="en-US" altLang="zh-CN" dirty="0" smtClean="0"/>
              <a:t>a</a:t>
            </a:r>
            <a:r>
              <a:rPr lang="zh-CN" altLang="zh-CN" dirty="0" smtClean="0"/>
              <a:t>不过 </a:t>
            </a:r>
            <a:r>
              <a:rPr lang="zh-CN" altLang="zh-CN" dirty="0"/>
              <a:t>语法化的同时也发生了主观化。即说话人的参与度越来越高</a:t>
            </a:r>
            <a:r>
              <a:rPr lang="zh-CN" altLang="zh-CN" dirty="0" smtClean="0"/>
              <a:t>。</a:t>
            </a:r>
            <a:endParaRPr lang="en-US" altLang="zh-CN" dirty="0" smtClean="0"/>
          </a:p>
          <a:p>
            <a:r>
              <a:rPr lang="zh-CN" altLang="zh-CN" dirty="0" smtClean="0"/>
              <a:t>极致</a:t>
            </a:r>
            <a:r>
              <a:rPr lang="zh-CN" altLang="zh-CN" dirty="0"/>
              <a:t>语义经历了从未磨损——轻度磨损——未磨损的转变</a:t>
            </a:r>
            <a:r>
              <a:rPr lang="zh-CN" altLang="zh-CN" dirty="0" smtClean="0"/>
              <a:t>。</a:t>
            </a:r>
            <a:endParaRPr lang="en-US" altLang="zh-CN" dirty="0" smtClean="0"/>
          </a:p>
          <a:p>
            <a:r>
              <a:rPr lang="zh-CN" altLang="zh-CN" dirty="0" smtClean="0"/>
              <a:t>主观化</a:t>
            </a:r>
            <a:r>
              <a:rPr lang="zh-CN" altLang="zh-CN" dirty="0"/>
              <a:t>经历了从对人、事的认同——对抽象事物、事情的认同——对逻辑推理关系的判定。</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27</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dirty="0" smtClean="0"/>
              <a:t>另一</a:t>
            </a:r>
            <a:r>
              <a:rPr lang="zh-CN" altLang="en-US" dirty="0"/>
              <a:t>个极义构</a:t>
            </a:r>
            <a:r>
              <a:rPr lang="zh-CN" altLang="en-US" dirty="0" smtClean="0"/>
              <a:t>式  要</a:t>
            </a:r>
            <a:r>
              <a:rPr lang="zh-CN" altLang="en-US" dirty="0"/>
              <a:t>多</a:t>
            </a:r>
            <a:r>
              <a:rPr lang="en-US" altLang="zh-CN" dirty="0"/>
              <a:t>X</a:t>
            </a:r>
            <a:r>
              <a:rPr lang="zh-CN" altLang="en-US" dirty="0"/>
              <a:t>有多</a:t>
            </a:r>
            <a:r>
              <a:rPr lang="en-US" altLang="zh-CN" dirty="0" smtClean="0"/>
              <a:t>X</a:t>
            </a:r>
            <a:r>
              <a:rPr lang="zh-CN" altLang="en-US" dirty="0" smtClean="0"/>
              <a:t>  是</a:t>
            </a:r>
            <a:r>
              <a:rPr lang="zh-CN" altLang="en-US" dirty="0"/>
              <a:t>由三种模式整合而成</a:t>
            </a:r>
            <a:r>
              <a:rPr lang="zh-CN" altLang="en-US" dirty="0" smtClean="0"/>
              <a:t>的：</a:t>
            </a:r>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zh-CN" dirty="0"/>
              <a:t>这一模式的意义是无论有多大的需求量都能实现</a:t>
            </a:r>
            <a:r>
              <a:rPr lang="en-US" altLang="zh-CN" dirty="0"/>
              <a:t>,</a:t>
            </a:r>
            <a:r>
              <a:rPr lang="zh-CN" altLang="zh-CN" dirty="0"/>
              <a:t>所以可以表示极致的语义。这一构式的形成经历了构式的语法化。隐喻在此起了重要</a:t>
            </a:r>
            <a:r>
              <a:rPr lang="zh-CN" altLang="zh-CN" dirty="0" smtClean="0"/>
              <a:t>作用</a:t>
            </a:r>
            <a:r>
              <a:rPr lang="zh-CN" altLang="en-US" dirty="0" smtClean="0"/>
              <a:t>，</a:t>
            </a:r>
            <a:r>
              <a:rPr lang="zh-CN" altLang="zh-CN" dirty="0" smtClean="0"/>
              <a:t>并且</a:t>
            </a:r>
            <a:r>
              <a:rPr lang="zh-CN" altLang="zh-CN" dirty="0"/>
              <a:t>实现了从量到力到度的虚化过程。</a:t>
            </a:r>
          </a:p>
          <a:p>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28</a:t>
            </a:fld>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77851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en-US" dirty="0"/>
              <a:t>这一构式的极度对象从物理空间向心里空间过渡</a:t>
            </a:r>
            <a:r>
              <a:rPr lang="en-US" altLang="zh-CN" dirty="0"/>
              <a:t>,</a:t>
            </a:r>
            <a:r>
              <a:rPr lang="zh-CN" altLang="en-US" dirty="0"/>
              <a:t>极度</a:t>
            </a:r>
            <a:r>
              <a:rPr lang="zh-CN" altLang="en-US" dirty="0" smtClean="0"/>
              <a:t>性质也</a:t>
            </a:r>
            <a:r>
              <a:rPr lang="zh-CN" altLang="en-US" dirty="0"/>
              <a:t>由量向度转变。隐喻</a:t>
            </a:r>
            <a:r>
              <a:rPr lang="zh-CN" altLang="en-US" dirty="0" smtClean="0"/>
              <a:t>使得构</a:t>
            </a:r>
            <a:r>
              <a:rPr lang="zh-CN" altLang="en-US" dirty="0"/>
              <a:t>式最终形成。</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29</a:t>
            </a:fld>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693711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一、研究核心</a:t>
            </a:r>
          </a:p>
        </p:txBody>
      </p:sp>
      <p:sp>
        <p:nvSpPr>
          <p:cNvPr id="3" name="内容占位符 2"/>
          <p:cNvSpPr>
            <a:spLocks noGrp="1"/>
          </p:cNvSpPr>
          <p:nvPr>
            <p:ph sz="quarter" idx="1"/>
          </p:nvPr>
        </p:nvSpPr>
        <p:spPr/>
        <p:txBody>
          <a:bodyPr>
            <a:normAutofit/>
          </a:bodyPr>
          <a:lstStyle/>
          <a:p>
            <a:r>
              <a:rPr lang="en-US" altLang="zh-CN" b="1" dirty="0" smtClean="0"/>
              <a:t>4</a:t>
            </a:r>
            <a:r>
              <a:rPr lang="zh-CN" altLang="en-US" b="1" dirty="0" smtClean="0"/>
              <a:t>）</a:t>
            </a:r>
            <a:r>
              <a:rPr lang="zh-CN" altLang="zh-CN" b="1" dirty="0" smtClean="0"/>
              <a:t>提出</a:t>
            </a:r>
            <a:r>
              <a:rPr lang="zh-CN" altLang="zh-CN" b="1" dirty="0"/>
              <a:t>了类构式、模式整合理论、说话人的参与度、原型构式、语义偏向等多个</a:t>
            </a:r>
            <a:r>
              <a:rPr lang="zh-CN" altLang="zh-CN" b="1" dirty="0" smtClean="0"/>
              <a:t>概念</a:t>
            </a:r>
            <a:r>
              <a:rPr lang="zh-CN" altLang="en-US" b="1" dirty="0" smtClean="0"/>
              <a:t>：</a:t>
            </a:r>
            <a:endParaRPr lang="en-US" altLang="zh-CN" b="1" dirty="0" smtClean="0"/>
          </a:p>
          <a:p>
            <a:pPr lvl="1"/>
            <a:r>
              <a:rPr lang="zh-CN" altLang="zh-CN" dirty="0" smtClean="0"/>
              <a:t>类</a:t>
            </a:r>
            <a:r>
              <a:rPr lang="zh-CN" altLang="zh-CN" dirty="0"/>
              <a:t>构式的提出于对极义构式语法化的规律性作出</a:t>
            </a:r>
            <a:r>
              <a:rPr lang="zh-CN" altLang="zh-CN" dirty="0" smtClean="0"/>
              <a:t>分析</a:t>
            </a:r>
            <a:r>
              <a:rPr lang="zh-CN" altLang="en-US" dirty="0" smtClean="0"/>
              <a:t>；</a:t>
            </a:r>
            <a:endParaRPr lang="en-US" altLang="zh-CN" dirty="0" smtClean="0"/>
          </a:p>
          <a:p>
            <a:pPr lvl="1"/>
            <a:r>
              <a:rPr lang="zh-CN" altLang="zh-CN" dirty="0" smtClean="0"/>
              <a:t>说话</a:t>
            </a:r>
            <a:r>
              <a:rPr lang="zh-CN" altLang="zh-CN" dirty="0"/>
              <a:t>人的参与度意在阐释同极义构式语法化相对应的</a:t>
            </a:r>
            <a:r>
              <a:rPr lang="zh-CN" altLang="zh-CN" dirty="0" smtClean="0"/>
              <a:t>主观化</a:t>
            </a:r>
            <a:r>
              <a:rPr lang="zh-CN" altLang="en-US" dirty="0" smtClean="0"/>
              <a:t>；</a:t>
            </a:r>
            <a:endParaRPr lang="en-US" altLang="zh-CN" dirty="0" smtClean="0"/>
          </a:p>
          <a:p>
            <a:pPr lvl="1"/>
            <a:r>
              <a:rPr lang="zh-CN" altLang="zh-CN" dirty="0" smtClean="0"/>
              <a:t>原型</a:t>
            </a:r>
            <a:r>
              <a:rPr lang="zh-CN" altLang="zh-CN" dirty="0"/>
              <a:t>构式则对同类极义构式语法化的同质性作出</a:t>
            </a:r>
            <a:r>
              <a:rPr lang="zh-CN" altLang="zh-CN" dirty="0" smtClean="0"/>
              <a:t>解释</a:t>
            </a:r>
            <a:r>
              <a:rPr lang="zh-CN" altLang="en-US" dirty="0" smtClean="0"/>
              <a:t>；</a:t>
            </a:r>
            <a:endParaRPr lang="en-US" altLang="zh-CN" dirty="0" smtClean="0"/>
          </a:p>
          <a:p>
            <a:pPr lvl="1"/>
            <a:r>
              <a:rPr lang="zh-CN" altLang="zh-CN" dirty="0" smtClean="0"/>
              <a:t>语义</a:t>
            </a:r>
            <a:r>
              <a:rPr lang="zh-CN" altLang="zh-CN" dirty="0"/>
              <a:t>偏向是汉语极义构式主观性的最重要体现</a:t>
            </a:r>
            <a:r>
              <a:rPr lang="zh-CN" altLang="zh-CN" dirty="0" smtClean="0"/>
              <a:t>。</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a:t>
            </a:fld>
            <a:endParaRPr lang="zh-CN" altLang="en-US"/>
          </a:p>
        </p:txBody>
      </p:sp>
    </p:spTree>
    <p:extLst>
      <p:ext uri="{BB962C8B-B14F-4D97-AF65-F5344CB8AC3E}">
        <p14:creationId xmlns:p14="http://schemas.microsoft.com/office/powerpoint/2010/main" val="4054760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zh-CN" altLang="zh-CN" dirty="0"/>
              <a:t>这一构式在语法化的过程中也表现了主观化</a:t>
            </a:r>
            <a:r>
              <a:rPr lang="en-US" altLang="zh-CN" dirty="0"/>
              <a:t>,</a:t>
            </a:r>
            <a:r>
              <a:rPr lang="zh-CN" altLang="zh-CN" dirty="0"/>
              <a:t>主观化表现在从事实参与到理性参与的转变：</a:t>
            </a:r>
          </a:p>
          <a:p>
            <a:r>
              <a:rPr lang="zh-CN" altLang="zh-CN" dirty="0" smtClean="0"/>
              <a:t>形成</a:t>
            </a:r>
            <a:r>
              <a:rPr lang="zh-CN" altLang="zh-CN" dirty="0"/>
              <a:t>的初期大都是事实参与：</a:t>
            </a:r>
          </a:p>
          <a:p>
            <a:pPr lvl="1"/>
            <a:r>
              <a:rPr lang="en-US" altLang="zh-CN" dirty="0"/>
              <a:t> </a:t>
            </a:r>
            <a:r>
              <a:rPr lang="zh-CN" altLang="zh-CN" dirty="0"/>
              <a:t>“他一听也就会唱。仗着他的喉呢</a:t>
            </a:r>
            <a:r>
              <a:rPr lang="en-US" altLang="zh-CN" dirty="0"/>
              <a:t>,</a:t>
            </a:r>
            <a:r>
              <a:rPr lang="zh-CN" altLang="zh-CN" dirty="0"/>
              <a:t>要多高有多高”</a:t>
            </a:r>
          </a:p>
          <a:p>
            <a:r>
              <a:rPr lang="zh-CN" altLang="en-US" dirty="0" smtClean="0"/>
              <a:t>接着出现</a:t>
            </a:r>
            <a:r>
              <a:rPr lang="zh-CN" altLang="zh-CN" dirty="0" smtClean="0"/>
              <a:t>了</a:t>
            </a:r>
            <a:r>
              <a:rPr lang="zh-CN" altLang="zh-CN" dirty="0"/>
              <a:t>感性参与</a:t>
            </a:r>
            <a:r>
              <a:rPr lang="en-US" altLang="zh-CN" dirty="0"/>
              <a:t>:</a:t>
            </a:r>
            <a:endParaRPr lang="zh-CN" altLang="zh-CN" dirty="0"/>
          </a:p>
          <a:p>
            <a:pPr lvl="1"/>
            <a:r>
              <a:rPr lang="en-US" altLang="zh-CN" dirty="0"/>
              <a:t> </a:t>
            </a:r>
            <a:r>
              <a:rPr lang="zh-CN" altLang="zh-CN" dirty="0"/>
              <a:t>“世界美女裤</a:t>
            </a:r>
            <a:r>
              <a:rPr lang="en-US" altLang="zh-CN" dirty="0"/>
              <a:t>,</a:t>
            </a:r>
            <a:r>
              <a:rPr lang="zh-CN" altLang="zh-CN" dirty="0"/>
              <a:t>要多美有多美。”</a:t>
            </a:r>
          </a:p>
          <a:p>
            <a:r>
              <a:rPr lang="zh-CN" altLang="en-US" dirty="0" smtClean="0"/>
              <a:t>最后进入理性参与：</a:t>
            </a:r>
            <a:endParaRPr lang="en-US" altLang="zh-CN" dirty="0" smtClean="0"/>
          </a:p>
          <a:p>
            <a:pPr lvl="1"/>
            <a:r>
              <a:rPr lang="en-US" altLang="zh-CN" dirty="0" smtClean="0"/>
              <a:t> </a:t>
            </a:r>
            <a:r>
              <a:rPr lang="zh-CN" altLang="zh-CN" dirty="0"/>
              <a:t>“要想白</a:t>
            </a:r>
            <a:r>
              <a:rPr lang="en-US" altLang="zh-CN" dirty="0"/>
              <a:t>,</a:t>
            </a:r>
            <a:r>
              <a:rPr lang="zh-CN" altLang="zh-CN" dirty="0"/>
              <a:t>多塾两层细箩</a:t>
            </a:r>
            <a:r>
              <a:rPr lang="en-US" altLang="zh-CN" dirty="0"/>
              <a:t>,</a:t>
            </a:r>
            <a:r>
              <a:rPr lang="zh-CN" altLang="zh-CN" dirty="0"/>
              <a:t>多磨几遍</a:t>
            </a:r>
            <a:r>
              <a:rPr lang="en-US" altLang="zh-CN" dirty="0"/>
              <a:t>,</a:t>
            </a:r>
            <a:r>
              <a:rPr lang="zh-CN" altLang="zh-CN" dirty="0"/>
              <a:t>要多白有多白。</a:t>
            </a:r>
            <a:r>
              <a:rPr lang="zh-CN" altLang="zh-CN" dirty="0" smtClean="0"/>
              <a:t>”</a:t>
            </a:r>
            <a:endParaRPr lang="en-US" altLang="zh-CN" dirty="0" smtClean="0"/>
          </a:p>
          <a:p>
            <a:r>
              <a:rPr lang="zh-CN" altLang="zh-CN" dirty="0"/>
              <a:t>这一构式在主观化的过程</a:t>
            </a:r>
            <a:r>
              <a:rPr lang="zh-CN" altLang="zh-CN" dirty="0" smtClean="0"/>
              <a:t>中</a:t>
            </a:r>
            <a:r>
              <a:rPr lang="zh-CN" altLang="en-US" dirty="0" smtClean="0"/>
              <a:t>，</a:t>
            </a:r>
            <a:r>
              <a:rPr lang="zh-CN" altLang="zh-CN" dirty="0" smtClean="0"/>
              <a:t>极致</a:t>
            </a:r>
            <a:r>
              <a:rPr lang="zh-CN" altLang="zh-CN" dirty="0"/>
              <a:t>语义并没有明显的</a:t>
            </a:r>
            <a:r>
              <a:rPr lang="zh-CN" altLang="zh-CN" dirty="0" smtClean="0"/>
              <a:t>磨损</a:t>
            </a:r>
            <a:r>
              <a:rPr lang="zh-CN" altLang="en-US" dirty="0" smtClean="0"/>
              <a:t>，</a:t>
            </a:r>
            <a:r>
              <a:rPr lang="zh-CN" altLang="zh-CN" dirty="0" smtClean="0"/>
              <a:t>但是</a:t>
            </a:r>
            <a:r>
              <a:rPr lang="zh-CN" altLang="zh-CN" dirty="0"/>
              <a:t>语势发生了变化。</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30</a:t>
            </a:fld>
            <a:endParaRPr lang="zh-CN" altLang="en-US"/>
          </a:p>
        </p:txBody>
      </p:sp>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b="1" dirty="0" smtClean="0"/>
              <a:t>2</a:t>
            </a:r>
            <a:r>
              <a:rPr lang="zh-CN" altLang="en-US" b="1" dirty="0" smtClean="0"/>
              <a:t>）“最”类构式语法化与主观化</a:t>
            </a:r>
            <a:endParaRPr lang="en-US" altLang="zh-CN" b="1" dirty="0" smtClean="0"/>
          </a:p>
          <a:p>
            <a:r>
              <a:rPr lang="zh-CN" altLang="en-US" dirty="0" smtClean="0"/>
              <a:t>最</a:t>
            </a:r>
            <a:r>
              <a:rPr lang="en-US" altLang="zh-CN" dirty="0"/>
              <a:t>X</a:t>
            </a:r>
            <a:r>
              <a:rPr lang="zh-CN" altLang="en-US" dirty="0"/>
              <a:t>、最是</a:t>
            </a:r>
            <a:r>
              <a:rPr lang="en-US" altLang="zh-CN" dirty="0"/>
              <a:t>X</a:t>
            </a:r>
            <a:r>
              <a:rPr lang="zh-CN" altLang="en-US" dirty="0"/>
              <a:t>、</a:t>
            </a:r>
            <a:r>
              <a:rPr lang="zh-CN" altLang="en-US" dirty="0" smtClean="0"/>
              <a:t>最为</a:t>
            </a:r>
            <a:r>
              <a:rPr lang="en-US" altLang="zh-CN" dirty="0" smtClean="0"/>
              <a:t>X </a:t>
            </a:r>
            <a:r>
              <a:rPr lang="zh-CN" altLang="en-US" dirty="0" smtClean="0"/>
              <a:t>的整合</a:t>
            </a:r>
            <a:r>
              <a:rPr lang="zh-CN" altLang="en-US" dirty="0"/>
              <a:t>模式和构式义不尽</a:t>
            </a:r>
            <a:r>
              <a:rPr lang="zh-CN" altLang="en-US" dirty="0" smtClean="0"/>
              <a:t>相同</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31</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026" y="2492896"/>
            <a:ext cx="6336704" cy="41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6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normAutofit fontScale="92500" lnSpcReduction="20000"/>
          </a:bodyPr>
          <a:lstStyle/>
          <a:p>
            <a:pPr lvl="1"/>
            <a:r>
              <a:rPr lang="zh-CN" altLang="zh-CN" dirty="0" smtClean="0"/>
              <a:t>市场</a:t>
            </a:r>
            <a:r>
              <a:rPr lang="zh-CN" altLang="zh-CN" dirty="0"/>
              <a:t>最无情</a:t>
            </a:r>
            <a:r>
              <a:rPr lang="en-US" altLang="zh-CN" dirty="0"/>
              <a:t>,</a:t>
            </a:r>
            <a:r>
              <a:rPr lang="zh-CN" altLang="zh-CN" dirty="0"/>
              <a:t>市场最公正</a:t>
            </a:r>
            <a:r>
              <a:rPr lang="zh-CN" altLang="zh-CN" dirty="0" smtClean="0"/>
              <a:t>。</a:t>
            </a:r>
            <a:endParaRPr lang="zh-CN" altLang="zh-CN" dirty="0"/>
          </a:p>
          <a:p>
            <a:pPr lvl="1"/>
            <a:r>
              <a:rPr lang="zh-CN" altLang="zh-CN" dirty="0" smtClean="0"/>
              <a:t>烦恼</a:t>
            </a:r>
            <a:r>
              <a:rPr lang="zh-CN" altLang="zh-CN" dirty="0"/>
              <a:t>最是无情</a:t>
            </a:r>
            <a:r>
              <a:rPr lang="zh-CN" altLang="zh-CN" dirty="0" smtClean="0"/>
              <a:t>。</a:t>
            </a:r>
            <a:endParaRPr lang="zh-CN" altLang="zh-CN" dirty="0"/>
          </a:p>
          <a:p>
            <a:pPr lvl="1"/>
            <a:r>
              <a:rPr lang="zh-CN" altLang="zh-CN" dirty="0" smtClean="0"/>
              <a:t>历史</a:t>
            </a:r>
            <a:r>
              <a:rPr lang="zh-CN" altLang="zh-CN" dirty="0"/>
              <a:t>最为无情</a:t>
            </a:r>
            <a:r>
              <a:rPr lang="en-US" altLang="zh-CN" dirty="0"/>
              <a:t>,</a:t>
            </a:r>
            <a:r>
              <a:rPr lang="zh-CN" altLang="zh-CN" dirty="0"/>
              <a:t>经过岁月的风风雨雨</a:t>
            </a:r>
            <a:r>
              <a:rPr lang="en-US" altLang="zh-CN" dirty="0"/>
              <a:t>,</a:t>
            </a:r>
            <a:r>
              <a:rPr lang="zh-CN" altLang="zh-CN" dirty="0"/>
              <a:t>早剥烛掉了那些强权的欺世盗名之碑</a:t>
            </a:r>
            <a:r>
              <a:rPr lang="zh-CN" altLang="zh-CN" dirty="0" smtClean="0"/>
              <a:t>。</a:t>
            </a:r>
            <a:endParaRPr lang="zh-CN" altLang="zh-CN" dirty="0"/>
          </a:p>
          <a:p>
            <a:r>
              <a:rPr lang="zh-CN" altLang="zh-CN" dirty="0"/>
              <a:t>极度性质都是</a:t>
            </a:r>
            <a:r>
              <a:rPr lang="zh-CN" altLang="zh-CN" dirty="0" smtClean="0"/>
              <a:t>“无情”</a:t>
            </a:r>
            <a:r>
              <a:rPr lang="zh-CN" altLang="en-US" dirty="0" smtClean="0"/>
              <a:t>，</a:t>
            </a:r>
            <a:r>
              <a:rPr lang="zh-CN" altLang="zh-CN" dirty="0" smtClean="0"/>
              <a:t>三</a:t>
            </a:r>
            <a:r>
              <a:rPr lang="zh-CN" altLang="zh-CN" dirty="0"/>
              <a:t>个例子的极度构式</a:t>
            </a:r>
            <a:r>
              <a:rPr lang="zh-CN" altLang="zh-CN" dirty="0" smtClean="0"/>
              <a:t>互换</a:t>
            </a:r>
            <a:r>
              <a:rPr lang="zh-CN" altLang="en-US" dirty="0" smtClean="0"/>
              <a:t>，</a:t>
            </a:r>
            <a:r>
              <a:rPr lang="zh-CN" altLang="zh-CN" dirty="0" smtClean="0"/>
              <a:t>仍</a:t>
            </a:r>
            <a:r>
              <a:rPr lang="zh-CN" altLang="zh-CN" dirty="0"/>
              <a:t>能表达完整的</a:t>
            </a:r>
            <a:r>
              <a:rPr lang="zh-CN" altLang="zh-CN" dirty="0" smtClean="0"/>
              <a:t>意义</a:t>
            </a:r>
            <a:r>
              <a:rPr lang="zh-CN" altLang="en-US" dirty="0" smtClean="0"/>
              <a:t>，</a:t>
            </a:r>
            <a:r>
              <a:rPr lang="zh-CN" altLang="zh-CN" dirty="0" smtClean="0"/>
              <a:t>但是</a:t>
            </a:r>
            <a:r>
              <a:rPr lang="zh-CN" altLang="zh-CN" dirty="0"/>
              <a:t>意义却不相同</a:t>
            </a:r>
            <a:r>
              <a:rPr lang="zh-CN" altLang="zh-CN" dirty="0" smtClean="0"/>
              <a:t>。</a:t>
            </a:r>
            <a:endParaRPr lang="en-US" altLang="zh-CN" dirty="0" smtClean="0"/>
          </a:p>
          <a:p>
            <a:pPr lvl="1"/>
            <a:r>
              <a:rPr lang="zh-CN" altLang="zh-CN" dirty="0"/>
              <a:t>“</a:t>
            </a:r>
            <a:r>
              <a:rPr lang="zh-CN" altLang="zh-CN" b="1" dirty="0"/>
              <a:t>最无情</a:t>
            </a:r>
            <a:r>
              <a:rPr lang="zh-CN" altLang="zh-CN" dirty="0"/>
              <a:t>”构式义为市场的无情达到</a:t>
            </a:r>
            <a:r>
              <a:rPr lang="zh-CN" altLang="zh-CN" dirty="0" smtClean="0"/>
              <a:t>极致</a:t>
            </a:r>
            <a:r>
              <a:rPr lang="zh-CN" altLang="en-US" dirty="0" smtClean="0"/>
              <a:t>，</a:t>
            </a:r>
            <a:r>
              <a:rPr lang="zh-CN" altLang="zh-CN" dirty="0" smtClean="0"/>
              <a:t>或者</a:t>
            </a:r>
            <a:r>
              <a:rPr lang="zh-CN" altLang="zh-CN" dirty="0"/>
              <a:t>说市场最具备无情的</a:t>
            </a:r>
            <a:r>
              <a:rPr lang="zh-CN" altLang="zh-CN" dirty="0" smtClean="0"/>
              <a:t>状态</a:t>
            </a:r>
            <a:r>
              <a:rPr lang="zh-CN" altLang="en-US" dirty="0" smtClean="0"/>
              <a:t>，</a:t>
            </a:r>
            <a:r>
              <a:rPr lang="zh-CN" altLang="zh-CN" dirty="0" smtClean="0"/>
              <a:t>而</a:t>
            </a:r>
            <a:r>
              <a:rPr lang="zh-CN" altLang="zh-CN" dirty="0"/>
              <a:t>非</a:t>
            </a:r>
            <a:r>
              <a:rPr lang="zh-CN" altLang="zh-CN" dirty="0" smtClean="0"/>
              <a:t>其他</a:t>
            </a:r>
            <a:r>
              <a:rPr lang="zh-CN" altLang="en-US" dirty="0" smtClean="0"/>
              <a:t>主体最有该状态；</a:t>
            </a:r>
            <a:endParaRPr lang="zh-CN" altLang="zh-CN" dirty="0"/>
          </a:p>
          <a:p>
            <a:pPr lvl="1"/>
            <a:r>
              <a:rPr lang="zh-CN" altLang="zh-CN" dirty="0"/>
              <a:t>“</a:t>
            </a:r>
            <a:r>
              <a:rPr lang="zh-CN" altLang="zh-CN" b="1" dirty="0"/>
              <a:t>最是无情</a:t>
            </a:r>
            <a:r>
              <a:rPr lang="zh-CN" altLang="zh-CN" dirty="0"/>
              <a:t>”构式义为“烦恼”同“无情”最相</a:t>
            </a:r>
            <a:r>
              <a:rPr lang="zh-CN" altLang="zh-CN" dirty="0" smtClean="0"/>
              <a:t>符合</a:t>
            </a:r>
            <a:r>
              <a:rPr lang="zh-CN" altLang="en-US" dirty="0" smtClean="0"/>
              <a:t>，</a:t>
            </a:r>
            <a:r>
              <a:rPr lang="zh-CN" altLang="zh-CN" dirty="0" smtClean="0"/>
              <a:t>而</a:t>
            </a:r>
            <a:r>
              <a:rPr lang="zh-CN" altLang="zh-CN" dirty="0"/>
              <a:t>非同</a:t>
            </a:r>
            <a:r>
              <a:rPr lang="zh-CN" altLang="zh-CN" dirty="0" smtClean="0"/>
              <a:t>其他</a:t>
            </a:r>
            <a:r>
              <a:rPr lang="zh-CN" altLang="en-US" dirty="0" smtClean="0"/>
              <a:t>属性相符；</a:t>
            </a:r>
            <a:endParaRPr lang="zh-CN" altLang="zh-CN" dirty="0"/>
          </a:p>
          <a:p>
            <a:pPr lvl="1"/>
            <a:r>
              <a:rPr lang="zh-CN" altLang="zh-CN" dirty="0" smtClean="0"/>
              <a:t>“</a:t>
            </a:r>
            <a:r>
              <a:rPr lang="zh-CN" altLang="zh-CN" b="1" dirty="0" smtClean="0"/>
              <a:t>最为无情</a:t>
            </a:r>
            <a:r>
              <a:rPr lang="zh-CN" altLang="zh-CN" dirty="0" smtClean="0"/>
              <a:t>”构</a:t>
            </a:r>
            <a:r>
              <a:rPr lang="zh-CN" altLang="zh-CN" dirty="0"/>
              <a:t>式义为“历史”最能达到一定程度呈现“无情”的</a:t>
            </a:r>
            <a:r>
              <a:rPr lang="zh-CN" altLang="zh-CN" dirty="0" smtClean="0"/>
              <a:t>状态</a:t>
            </a:r>
            <a:r>
              <a:rPr lang="zh-CN" altLang="en-US" dirty="0" smtClean="0"/>
              <a:t>，</a:t>
            </a:r>
            <a:r>
              <a:rPr lang="zh-CN" altLang="zh-CN" dirty="0" smtClean="0"/>
              <a:t>而</a:t>
            </a:r>
            <a:r>
              <a:rPr lang="zh-CN" altLang="zh-CN" dirty="0"/>
              <a:t>非呈现其他状态</a:t>
            </a:r>
            <a:r>
              <a:rPr lang="zh-CN" altLang="zh-CN" dirty="0" smtClean="0"/>
              <a:t>。</a:t>
            </a:r>
            <a:endParaRPr lang="en-US" altLang="zh-CN" dirty="0" smtClean="0"/>
          </a:p>
          <a:p>
            <a:r>
              <a:rPr lang="zh-CN" altLang="en-US" dirty="0"/>
              <a:t>根据构式</a:t>
            </a:r>
            <a:r>
              <a:rPr lang="zh-CN" altLang="en-US" dirty="0" smtClean="0"/>
              <a:t>义的</a:t>
            </a:r>
            <a:r>
              <a:rPr lang="zh-CN" altLang="en-US" dirty="0"/>
              <a:t>不同我们把这三个构式的主观性阐释为</a:t>
            </a:r>
            <a:r>
              <a:rPr lang="zh-CN" altLang="en-US" b="1" dirty="0" smtClean="0"/>
              <a:t>“具备”、“符合”、“达到”</a:t>
            </a:r>
            <a:r>
              <a:rPr lang="zh-CN" altLang="en-US" dirty="0"/>
              <a:t>的</a:t>
            </a:r>
            <a:r>
              <a:rPr lang="zh-CN" altLang="en-US" dirty="0" smtClean="0"/>
              <a:t>主观性。</a:t>
            </a:r>
            <a:endParaRPr lang="en-US" altLang="zh-CN" dirty="0" smtClean="0"/>
          </a:p>
          <a:p>
            <a:r>
              <a:rPr lang="zh-CN" altLang="zh-CN" dirty="0"/>
              <a:t>由此我们得出了</a:t>
            </a:r>
            <a:r>
              <a:rPr lang="zh-CN" altLang="zh-CN" b="1" dirty="0"/>
              <a:t>三个构式的主观性</a:t>
            </a:r>
            <a:r>
              <a:rPr lang="zh-CN" altLang="zh-CN" b="1" dirty="0" smtClean="0"/>
              <a:t>序列</a:t>
            </a:r>
            <a:r>
              <a:rPr lang="zh-CN" altLang="en-US" b="1" dirty="0" smtClean="0"/>
              <a:t>：</a:t>
            </a:r>
            <a:endParaRPr lang="en-US" altLang="zh-CN" b="1" dirty="0" smtClean="0"/>
          </a:p>
          <a:p>
            <a:pPr lvl="1"/>
            <a:r>
              <a:rPr lang="zh-CN" altLang="zh-CN" dirty="0" smtClean="0"/>
              <a:t>最是</a:t>
            </a:r>
            <a:r>
              <a:rPr lang="en-US" altLang="zh-CN" dirty="0" smtClean="0"/>
              <a:t>X &gt; </a:t>
            </a:r>
            <a:r>
              <a:rPr lang="zh-CN" altLang="zh-CN" dirty="0" smtClean="0"/>
              <a:t>最</a:t>
            </a:r>
            <a:r>
              <a:rPr lang="en-US" altLang="zh-CN" dirty="0" smtClean="0"/>
              <a:t>X &gt; </a:t>
            </a:r>
            <a:r>
              <a:rPr lang="zh-CN" altLang="zh-CN" dirty="0" smtClean="0"/>
              <a:t>最为</a:t>
            </a:r>
            <a:r>
              <a:rPr lang="en-US" altLang="zh-CN" dirty="0"/>
              <a:t>X</a:t>
            </a:r>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32</a:t>
            </a:fld>
            <a:endParaRPr lang="zh-CN" altLang="en-US"/>
          </a:p>
        </p:txBody>
      </p:sp>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lstStyle/>
          <a:p>
            <a:r>
              <a:rPr lang="en-US" altLang="zh-CN" b="1" dirty="0" smtClean="0"/>
              <a:t>3</a:t>
            </a:r>
            <a:r>
              <a:rPr lang="zh-CN" altLang="en-US" b="1" dirty="0" smtClean="0"/>
              <a:t>）“极”类构式语法化与主观化</a:t>
            </a:r>
            <a:endParaRPr lang="en-US" altLang="zh-CN" b="1" dirty="0" smtClean="0"/>
          </a:p>
          <a:p>
            <a:r>
              <a:rPr lang="zh-CN" altLang="en-US" dirty="0"/>
              <a:t>极尽</a:t>
            </a:r>
            <a:r>
              <a:rPr lang="en-US" altLang="zh-CN" dirty="0"/>
              <a:t>X</a:t>
            </a:r>
            <a:r>
              <a:rPr lang="zh-CN" altLang="en-US" dirty="0"/>
              <a:t>、极其</a:t>
            </a:r>
            <a:r>
              <a:rPr lang="en-US" altLang="zh-CN" dirty="0"/>
              <a:t>X</a:t>
            </a:r>
            <a:r>
              <a:rPr lang="zh-CN" altLang="en-US" dirty="0" smtClean="0"/>
              <a:t>、</a:t>
            </a:r>
            <a:r>
              <a:rPr lang="en-US" altLang="zh-CN" dirty="0" smtClean="0"/>
              <a:t>X</a:t>
            </a:r>
            <a:r>
              <a:rPr lang="zh-CN" altLang="en-US" dirty="0" smtClean="0"/>
              <a:t>极了的整合模式也有所区别：</a:t>
            </a:r>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33</a:t>
            </a:fld>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5256584" cy="120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5794028" cy="113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6137" y="3933056"/>
            <a:ext cx="288032" cy="307777"/>
          </a:xfrm>
          <a:prstGeom prst="rect">
            <a:avLst/>
          </a:prstGeom>
          <a:solidFill>
            <a:schemeClr val="bg1"/>
          </a:solidFill>
        </p:spPr>
        <p:txBody>
          <a:bodyPr wrap="square" rtlCol="0">
            <a:spAutoFit/>
          </a:bodyPr>
          <a:lstStyle/>
          <a:p>
            <a:r>
              <a:rPr lang="zh-CN" altLang="en-US" sz="1400" dirty="0" smtClean="0"/>
              <a:t>其</a:t>
            </a:r>
            <a:endParaRPr lang="zh-CN" altLang="en-US" sz="1400"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374" y="5301208"/>
            <a:ext cx="5472608" cy="119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normAutofit fontScale="92500" lnSpcReduction="20000"/>
          </a:bodyPr>
          <a:lstStyle/>
          <a:p>
            <a:r>
              <a:rPr lang="zh-CN" altLang="zh-CN" dirty="0"/>
              <a:t>极尽</a:t>
            </a:r>
            <a:r>
              <a:rPr lang="en-US" altLang="zh-CN" dirty="0"/>
              <a:t>X</a:t>
            </a:r>
            <a:r>
              <a:rPr lang="zh-CN" altLang="zh-CN" dirty="0"/>
              <a:t>、极其</a:t>
            </a:r>
            <a:r>
              <a:rPr lang="en-US" altLang="zh-CN" dirty="0"/>
              <a:t>X</a:t>
            </a:r>
            <a:r>
              <a:rPr lang="zh-CN" altLang="zh-CN" dirty="0" smtClean="0"/>
              <a:t>、</a:t>
            </a:r>
            <a:r>
              <a:rPr lang="en-US" altLang="zh-CN" dirty="0" smtClean="0"/>
              <a:t>X</a:t>
            </a:r>
            <a:r>
              <a:rPr lang="zh-CN" altLang="zh-CN" dirty="0" smtClean="0"/>
              <a:t>极了</a:t>
            </a:r>
            <a:r>
              <a:rPr lang="en-US" altLang="zh-CN" dirty="0" smtClean="0"/>
              <a:t> </a:t>
            </a:r>
            <a:r>
              <a:rPr lang="zh-CN" altLang="zh-CN" dirty="0" smtClean="0"/>
              <a:t>在</a:t>
            </a:r>
            <a:r>
              <a:rPr lang="zh-CN" altLang="zh-CN" dirty="0"/>
              <a:t>语法化的同时都经历了语言的主观化</a:t>
            </a:r>
            <a:r>
              <a:rPr lang="zh-CN" altLang="zh-CN" dirty="0" smtClean="0"/>
              <a:t>。</a:t>
            </a:r>
            <a:endParaRPr lang="en-US" altLang="zh-CN" dirty="0" smtClean="0"/>
          </a:p>
          <a:p>
            <a:r>
              <a:rPr lang="zh-CN" altLang="zh-CN" dirty="0"/>
              <a:t>当极尽</a:t>
            </a:r>
            <a:r>
              <a:rPr lang="en-US" altLang="zh-CN" dirty="0"/>
              <a:t>X</a:t>
            </a:r>
            <a:r>
              <a:rPr lang="zh-CN" altLang="zh-CN" dirty="0"/>
              <a:t>的构式义为某人某事某物把某种特性发挥到最大程度时</a:t>
            </a:r>
            <a:r>
              <a:rPr lang="en-US" altLang="zh-CN" dirty="0"/>
              <a:t>,</a:t>
            </a:r>
            <a:r>
              <a:rPr lang="zh-CN" altLang="zh-CN" dirty="0"/>
              <a:t>说话人的参与是事实</a:t>
            </a:r>
            <a:r>
              <a:rPr lang="zh-CN" altLang="zh-CN" dirty="0" smtClean="0"/>
              <a:t>参与</a:t>
            </a:r>
            <a:r>
              <a:rPr lang="zh-CN" altLang="en-US" dirty="0" smtClean="0"/>
              <a:t>，而当</a:t>
            </a:r>
            <a:r>
              <a:rPr lang="zh-CN" altLang="zh-CN" dirty="0" smtClean="0"/>
              <a:t>这</a:t>
            </a:r>
            <a:r>
              <a:rPr lang="zh-CN" altLang="zh-CN" dirty="0"/>
              <a:t>一构式语法化为某人某事某物或其某种特性达到最大程度</a:t>
            </a:r>
            <a:r>
              <a:rPr lang="zh-CN" altLang="zh-CN" dirty="0" smtClean="0"/>
              <a:t>时</a:t>
            </a:r>
            <a:r>
              <a:rPr lang="zh-CN" altLang="en-US" dirty="0" smtClean="0"/>
              <a:t>，</a:t>
            </a:r>
            <a:r>
              <a:rPr lang="zh-CN" altLang="zh-CN" dirty="0" smtClean="0"/>
              <a:t>主观性</a:t>
            </a:r>
            <a:r>
              <a:rPr lang="zh-CN" altLang="zh-CN" dirty="0"/>
              <a:t>增强</a:t>
            </a:r>
            <a:r>
              <a:rPr lang="zh-CN" altLang="zh-CN" dirty="0" smtClean="0"/>
              <a:t>。</a:t>
            </a:r>
            <a:endParaRPr lang="en-US" altLang="zh-CN" dirty="0" smtClean="0"/>
          </a:p>
          <a:p>
            <a:r>
              <a:rPr lang="zh-CN" altLang="zh-CN" dirty="0"/>
              <a:t>同极尽</a:t>
            </a:r>
            <a:r>
              <a:rPr lang="en-US" altLang="zh-CN" dirty="0"/>
              <a:t>X</a:t>
            </a:r>
            <a:r>
              <a:rPr lang="zh-CN" altLang="zh-CN" dirty="0"/>
              <a:t>相似</a:t>
            </a:r>
            <a:r>
              <a:rPr lang="en-US" altLang="zh-CN" dirty="0"/>
              <a:t>,</a:t>
            </a:r>
            <a:r>
              <a:rPr lang="zh-CN" altLang="zh-CN" dirty="0"/>
              <a:t>极其</a:t>
            </a:r>
            <a:r>
              <a:rPr lang="en-US" altLang="zh-CN" dirty="0"/>
              <a:t>X</a:t>
            </a:r>
            <a:r>
              <a:rPr lang="zh-CN" altLang="zh-CN" dirty="0"/>
              <a:t>的主观化历程也同其语法化密切相关。当其构式义为某人某事某物把某种特性发挥到最大程度</a:t>
            </a:r>
            <a:r>
              <a:rPr lang="zh-CN" altLang="zh-CN" dirty="0" smtClean="0"/>
              <a:t>时</a:t>
            </a:r>
            <a:r>
              <a:rPr lang="zh-CN" altLang="en-US" dirty="0" smtClean="0"/>
              <a:t>，</a:t>
            </a:r>
            <a:r>
              <a:rPr lang="zh-CN" altLang="zh-CN" dirty="0" smtClean="0"/>
              <a:t>主观性较弱</a:t>
            </a:r>
            <a:r>
              <a:rPr lang="zh-CN" altLang="en-US" dirty="0" smtClean="0"/>
              <a:t>，</a:t>
            </a:r>
            <a:r>
              <a:rPr lang="zh-CN" altLang="zh-CN" dirty="0" smtClean="0"/>
              <a:t>说话</a:t>
            </a:r>
            <a:r>
              <a:rPr lang="zh-CN" altLang="zh-CN" dirty="0"/>
              <a:t>人的参与是事实</a:t>
            </a:r>
            <a:r>
              <a:rPr lang="zh-CN" altLang="zh-CN" dirty="0" smtClean="0"/>
              <a:t>参与</a:t>
            </a:r>
            <a:r>
              <a:rPr lang="zh-CN" altLang="en-US" dirty="0" smtClean="0"/>
              <a:t>。</a:t>
            </a:r>
            <a:r>
              <a:rPr lang="zh-CN" altLang="zh-CN" dirty="0" smtClean="0"/>
              <a:t>语法</a:t>
            </a:r>
            <a:r>
              <a:rPr lang="zh-CN" altLang="zh-CN" dirty="0"/>
              <a:t>化后其构式义为某人某事某物或其某种特性达到最大</a:t>
            </a:r>
            <a:r>
              <a:rPr lang="zh-CN" altLang="zh-CN" dirty="0" smtClean="0"/>
              <a:t>程度</a:t>
            </a:r>
            <a:r>
              <a:rPr lang="zh-CN" altLang="en-US" dirty="0" smtClean="0"/>
              <a:t>，</a:t>
            </a:r>
            <a:r>
              <a:rPr lang="zh-CN" altLang="zh-CN" dirty="0" smtClean="0"/>
              <a:t>缺少了力量</a:t>
            </a:r>
            <a:r>
              <a:rPr lang="zh-CN" altLang="zh-CN" dirty="0"/>
              <a:t>的</a:t>
            </a:r>
            <a:r>
              <a:rPr lang="zh-CN" altLang="zh-CN" dirty="0" smtClean="0"/>
              <a:t>推动</a:t>
            </a:r>
            <a:r>
              <a:rPr lang="zh-CN" altLang="en-US" dirty="0" smtClean="0"/>
              <a:t>，</a:t>
            </a:r>
            <a:r>
              <a:rPr lang="zh-CN" altLang="zh-CN" dirty="0" smtClean="0"/>
              <a:t>极致</a:t>
            </a:r>
            <a:r>
              <a:rPr lang="zh-CN" altLang="zh-CN" dirty="0"/>
              <a:t>对象达到极点的现实基础消失</a:t>
            </a:r>
            <a:r>
              <a:rPr lang="zh-CN" altLang="zh-CN" dirty="0" smtClean="0"/>
              <a:t>了</a:t>
            </a:r>
            <a:r>
              <a:rPr lang="zh-CN" altLang="en-US" dirty="0" smtClean="0"/>
              <a:t>，</a:t>
            </a:r>
            <a:r>
              <a:rPr lang="zh-CN" altLang="zh-CN" dirty="0" smtClean="0"/>
              <a:t>说话</a:t>
            </a:r>
            <a:r>
              <a:rPr lang="zh-CN" altLang="zh-CN" dirty="0"/>
              <a:t>人对极致对象达到极致程度的认同是通过自己的主观</a:t>
            </a:r>
            <a:r>
              <a:rPr lang="zh-CN" altLang="zh-CN" dirty="0" smtClean="0"/>
              <a:t>感受</a:t>
            </a:r>
            <a:r>
              <a:rPr lang="zh-CN" altLang="en-US" dirty="0" smtClean="0"/>
              <a:t>。</a:t>
            </a:r>
            <a:endParaRPr lang="en-US" altLang="zh-CN" dirty="0" smtClean="0"/>
          </a:p>
          <a:p>
            <a:r>
              <a:rPr lang="zh-CN" altLang="zh-CN" dirty="0"/>
              <a:t>较之前两个构式，</a:t>
            </a:r>
            <a:r>
              <a:rPr lang="en-US" altLang="zh-CN" dirty="0"/>
              <a:t>X</a:t>
            </a:r>
            <a:r>
              <a:rPr lang="zh-CN" altLang="zh-CN" dirty="0"/>
              <a:t>极了构式的主观性和语义磨损程度</a:t>
            </a:r>
            <a:r>
              <a:rPr lang="zh-CN" altLang="zh-CN" dirty="0" smtClean="0"/>
              <a:t>最大</a:t>
            </a:r>
            <a:r>
              <a:rPr lang="zh-CN" altLang="en-US" dirty="0" smtClean="0"/>
              <a:t>，这是由</a:t>
            </a:r>
            <a:r>
              <a:rPr lang="zh-CN" altLang="zh-CN" dirty="0" smtClean="0"/>
              <a:t>其</a:t>
            </a:r>
            <a:r>
              <a:rPr lang="zh-CN" altLang="zh-CN" dirty="0"/>
              <a:t>模式整合所决定的。</a:t>
            </a:r>
            <a:r>
              <a:rPr lang="en-US" altLang="zh-CN" dirty="0"/>
              <a:t>X</a:t>
            </a:r>
            <a:r>
              <a:rPr lang="zh-CN" altLang="zh-CN" dirty="0"/>
              <a:t>极了构式是极度模式和肯定模式整合而成</a:t>
            </a:r>
            <a:r>
              <a:rPr lang="zh-CN" altLang="zh-CN" dirty="0" smtClean="0"/>
              <a:t>的</a:t>
            </a:r>
            <a:r>
              <a:rPr lang="zh-CN" altLang="en-US" dirty="0" smtClean="0"/>
              <a:t>，</a:t>
            </a:r>
            <a:r>
              <a:rPr lang="zh-CN" altLang="zh-CN" dirty="0" smtClean="0"/>
              <a:t>肯定</a:t>
            </a:r>
            <a:r>
              <a:rPr lang="zh-CN" altLang="zh-CN" dirty="0"/>
              <a:t>模式的参与使得这一构式的主观性增强。</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34</a:t>
            </a:fld>
            <a:endParaRPr lang="zh-CN" altLang="en-US"/>
          </a:p>
        </p:txBody>
      </p:sp>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normAutofit fontScale="85000" lnSpcReduction="10000"/>
          </a:bodyPr>
          <a:lstStyle/>
          <a:p>
            <a:r>
              <a:rPr lang="en-US" altLang="zh-CN" b="1" dirty="0" smtClean="0"/>
              <a:t>4</a:t>
            </a:r>
            <a:r>
              <a:rPr lang="zh-CN" altLang="en-US" b="1" dirty="0"/>
              <a:t>）补充无理据类构式语法化及主观化</a:t>
            </a:r>
          </a:p>
          <a:p>
            <a:r>
              <a:rPr lang="en-US" altLang="zh-CN" dirty="0"/>
              <a:t>X</a:t>
            </a:r>
            <a:r>
              <a:rPr lang="zh-CN" altLang="en-US" dirty="0"/>
              <a:t>得</a:t>
            </a:r>
            <a:r>
              <a:rPr lang="zh-CN" altLang="en-US" dirty="0" smtClean="0"/>
              <a:t>不像样：</a:t>
            </a:r>
            <a:endParaRPr lang="en-US" altLang="zh-CN" dirty="0" smtClean="0"/>
          </a:p>
          <a:p>
            <a:endParaRPr lang="en-US" altLang="zh-CN" dirty="0"/>
          </a:p>
          <a:p>
            <a:endParaRPr lang="en-US" altLang="zh-CN" dirty="0" smtClean="0"/>
          </a:p>
          <a:p>
            <a:endParaRPr lang="en-US" altLang="zh-CN" dirty="0" smtClean="0"/>
          </a:p>
          <a:p>
            <a:endParaRPr lang="en-US" altLang="zh-CN" dirty="0"/>
          </a:p>
          <a:p>
            <a:r>
              <a:rPr lang="zh-CN" altLang="zh-CN" dirty="0"/>
              <a:t>这一构式的构式义为某人某事某物的某种特性达到最大程度。如果把“像样”看成是极致性质的一般程度</a:t>
            </a:r>
            <a:r>
              <a:rPr lang="en-US" altLang="zh-CN" dirty="0"/>
              <a:t>,</a:t>
            </a:r>
            <a:r>
              <a:rPr lang="zh-CN" altLang="zh-CN" dirty="0"/>
              <a:t>“不像样”是对一般程度的</a:t>
            </a:r>
            <a:r>
              <a:rPr lang="zh-CN" altLang="zh-CN" dirty="0" smtClean="0"/>
              <a:t>否定</a:t>
            </a:r>
            <a:r>
              <a:rPr lang="zh-CN" altLang="en-US" dirty="0" smtClean="0"/>
              <a:t>。</a:t>
            </a:r>
            <a:endParaRPr lang="en-US" altLang="zh-CN" dirty="0" smtClean="0"/>
          </a:p>
          <a:p>
            <a:r>
              <a:rPr lang="zh-CN" altLang="zh-CN" dirty="0" smtClean="0"/>
              <a:t>在此</a:t>
            </a:r>
            <a:r>
              <a:rPr lang="zh-CN" altLang="zh-CN" dirty="0"/>
              <a:t>构式形成之初，</a:t>
            </a:r>
            <a:r>
              <a:rPr lang="en-US" altLang="zh-CN" dirty="0"/>
              <a:t>X</a:t>
            </a:r>
            <a:r>
              <a:rPr lang="zh-CN" altLang="zh-CN" dirty="0"/>
              <a:t>的性质是否定的，双重否定决定了这一构式的极致语义。现代汉语中极度性质和整合模式都得到了扩展。比如度的极度性质出现了 “美”，“美”是褒义的同“不像样”的贬义色彩，本来是不相容的，但是随着</a:t>
            </a:r>
            <a:r>
              <a:rPr lang="en-US" altLang="zh-CN" dirty="0"/>
              <a:t>X</a:t>
            </a:r>
            <a:r>
              <a:rPr lang="zh-CN" altLang="zh-CN" dirty="0"/>
              <a:t>得不像样构式极致语义的功能被不断强化，“美”出现在这一构式中也就合理了：它借助极端否定表示极端肯定。</a:t>
            </a:r>
            <a:endParaRPr lang="zh-CN" altLang="en-US" dirty="0"/>
          </a:p>
          <a:p>
            <a:endParaRPr lang="zh-CN" altLang="en-US" dirty="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35</a:t>
            </a:fld>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6192688" cy="124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构</a:t>
            </a:r>
            <a:r>
              <a:rPr lang="zh-CN" altLang="en-US" dirty="0" smtClean="0"/>
              <a:t>式</a:t>
            </a:r>
            <a:r>
              <a:rPr lang="zh-CN" altLang="en-US" dirty="0"/>
              <a:t>语法化</a:t>
            </a:r>
          </a:p>
        </p:txBody>
      </p:sp>
      <p:sp>
        <p:nvSpPr>
          <p:cNvPr id="3" name="内容占位符 2"/>
          <p:cNvSpPr>
            <a:spLocks noGrp="1"/>
          </p:cNvSpPr>
          <p:nvPr>
            <p:ph sz="quarter" idx="1"/>
          </p:nvPr>
        </p:nvSpPr>
        <p:spPr/>
        <p:txBody>
          <a:bodyPr>
            <a:normAutofit fontScale="92500"/>
          </a:bodyPr>
          <a:lstStyle/>
          <a:p>
            <a:r>
              <a:rPr lang="en-US" altLang="zh-CN" dirty="0"/>
              <a:t>X</a:t>
            </a:r>
            <a:r>
              <a:rPr lang="zh-CN" altLang="en-US" dirty="0" smtClean="0"/>
              <a:t>到家  也</a:t>
            </a:r>
            <a:r>
              <a:rPr lang="zh-CN" altLang="en-US" dirty="0"/>
              <a:t>经历了语法化</a:t>
            </a:r>
            <a:r>
              <a:rPr lang="zh-CN" altLang="en-US" dirty="0" smtClean="0"/>
              <a:t>历程：</a:t>
            </a:r>
            <a:endParaRPr lang="en-US" altLang="zh-CN" dirty="0" smtClean="0"/>
          </a:p>
          <a:p>
            <a:pPr lvl="1"/>
            <a:r>
              <a:rPr lang="zh-CN" altLang="en-US" dirty="0" smtClean="0"/>
              <a:t>你们俩</a:t>
            </a:r>
            <a:r>
              <a:rPr lang="zh-CN" altLang="en-US" dirty="0"/>
              <a:t>武学就算练到家了吗</a:t>
            </a:r>
            <a:r>
              <a:rPr lang="en-US" altLang="zh-CN" dirty="0"/>
              <a:t>?</a:t>
            </a:r>
          </a:p>
          <a:p>
            <a:pPr lvl="1"/>
            <a:r>
              <a:rPr lang="zh-CN" altLang="en-US" dirty="0"/>
              <a:t>要是精明到家</a:t>
            </a:r>
            <a:r>
              <a:rPr lang="zh-CN" altLang="en-US" dirty="0" smtClean="0"/>
              <a:t>了，要</a:t>
            </a:r>
            <a:r>
              <a:rPr lang="zh-CN" altLang="en-US" dirty="0"/>
              <a:t>说什么就说什么</a:t>
            </a:r>
          </a:p>
          <a:p>
            <a:r>
              <a:rPr lang="zh-CN" altLang="en-US" dirty="0"/>
              <a:t>显然，这一构式经历了极度性质从力到度的</a:t>
            </a:r>
            <a:r>
              <a:rPr lang="zh-CN" altLang="en-US" dirty="0" smtClean="0"/>
              <a:t>扩展。</a:t>
            </a:r>
            <a:endParaRPr lang="en-US" altLang="zh-CN" dirty="0" smtClean="0"/>
          </a:p>
          <a:p>
            <a:r>
              <a:rPr lang="zh-CN" altLang="zh-CN" dirty="0"/>
              <a:t>现代汉语中表力的极度性质不断扩展</a:t>
            </a:r>
            <a:r>
              <a:rPr lang="en-US" altLang="zh-CN" dirty="0"/>
              <a:t>,</a:t>
            </a:r>
            <a:r>
              <a:rPr lang="zh-CN" altLang="zh-CN" dirty="0"/>
              <a:t>如“背到家了”“服务到家了”“脸丢到家了”等。表示度的极致对象也有所</a:t>
            </a:r>
            <a:r>
              <a:rPr lang="zh-CN" altLang="zh-CN" dirty="0" smtClean="0"/>
              <a:t>扩展</a:t>
            </a:r>
            <a:r>
              <a:rPr lang="zh-CN" altLang="en-US" dirty="0" smtClean="0"/>
              <a:t>，</a:t>
            </a:r>
            <a:r>
              <a:rPr lang="zh-CN" altLang="zh-CN" dirty="0" smtClean="0"/>
              <a:t>如</a:t>
            </a:r>
            <a:r>
              <a:rPr lang="zh-CN" altLang="zh-CN" dirty="0"/>
              <a:t>“冷淡到家了” “慈到家了” “傻到家了”等。</a:t>
            </a:r>
          </a:p>
          <a:p>
            <a:endParaRPr lang="zh-CN" altLang="en-US" dirty="0"/>
          </a:p>
          <a:p>
            <a:r>
              <a:rPr lang="zh-CN" altLang="zh-CN" dirty="0"/>
              <a:t>无论</a:t>
            </a:r>
            <a:r>
              <a:rPr lang="zh-CN" altLang="zh-CN" dirty="0" smtClean="0"/>
              <a:t>是</a:t>
            </a:r>
            <a:r>
              <a:rPr lang="en-US" altLang="zh-CN" dirty="0" smtClean="0"/>
              <a:t> X</a:t>
            </a:r>
            <a:r>
              <a:rPr lang="zh-CN" altLang="zh-CN" dirty="0"/>
              <a:t>得</a:t>
            </a:r>
            <a:r>
              <a:rPr lang="zh-CN" altLang="zh-CN" dirty="0" smtClean="0"/>
              <a:t>不像样</a:t>
            </a:r>
            <a:r>
              <a:rPr lang="en-US" altLang="zh-CN" dirty="0" smtClean="0"/>
              <a:t> </a:t>
            </a:r>
            <a:r>
              <a:rPr lang="zh-CN" altLang="zh-CN" dirty="0" smtClean="0"/>
              <a:t>还是</a:t>
            </a:r>
            <a:r>
              <a:rPr lang="en-US" altLang="zh-CN" dirty="0" smtClean="0"/>
              <a:t> X</a:t>
            </a:r>
            <a:r>
              <a:rPr lang="zh-CN" altLang="zh-CN" dirty="0" smtClean="0"/>
              <a:t>到家</a:t>
            </a:r>
            <a:r>
              <a:rPr lang="en-US" altLang="zh-CN" dirty="0" smtClean="0"/>
              <a:t> </a:t>
            </a:r>
            <a:r>
              <a:rPr lang="zh-CN" altLang="zh-CN" dirty="0" smtClean="0"/>
              <a:t>了</a:t>
            </a:r>
            <a:r>
              <a:rPr lang="zh-CN" altLang="en-US" dirty="0" smtClean="0"/>
              <a:t>，</a:t>
            </a:r>
            <a:r>
              <a:rPr lang="zh-CN" altLang="zh-CN" dirty="0" smtClean="0"/>
              <a:t>因</a:t>
            </a:r>
            <a:r>
              <a:rPr lang="zh-CN" altLang="zh-CN" dirty="0"/>
              <a:t>其皆为无理据构</a:t>
            </a:r>
            <a:r>
              <a:rPr lang="zh-CN" altLang="zh-CN" dirty="0" smtClean="0"/>
              <a:t>式</a:t>
            </a:r>
            <a:r>
              <a:rPr lang="zh-CN" altLang="en-US" dirty="0" smtClean="0"/>
              <a:t>，</a:t>
            </a:r>
            <a:r>
              <a:rPr lang="zh-CN" altLang="zh-CN" dirty="0" smtClean="0"/>
              <a:t>所以</a:t>
            </a:r>
            <a:r>
              <a:rPr lang="zh-CN" altLang="zh-CN" dirty="0"/>
              <a:t>构式形成之初就包含着说话人的主观性。这两个构式的主观性比理据构式和半理据构式都强。这两个构式在构式语法化过程</a:t>
            </a:r>
            <a:r>
              <a:rPr lang="zh-CN" altLang="zh-CN" dirty="0" smtClean="0"/>
              <a:t>中</a:t>
            </a:r>
            <a:r>
              <a:rPr lang="zh-CN" altLang="en-US" dirty="0" smtClean="0"/>
              <a:t>，</a:t>
            </a:r>
            <a:r>
              <a:rPr lang="zh-CN" altLang="zh-CN" dirty="0" smtClean="0"/>
              <a:t>主观性</a:t>
            </a:r>
            <a:r>
              <a:rPr lang="zh-CN" altLang="zh-CN" dirty="0"/>
              <a:t>并没有明显的变化。</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36</a:t>
            </a:fld>
            <a:endParaRPr lang="zh-CN" altLang="en-US"/>
          </a:p>
        </p:txBody>
      </p:sp>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dirty="0" smtClean="0"/>
              <a:t>、小结</a:t>
            </a:r>
            <a:endParaRPr lang="zh-CN" altLang="en-US" dirty="0"/>
          </a:p>
        </p:txBody>
      </p:sp>
      <p:sp>
        <p:nvSpPr>
          <p:cNvPr id="3" name="内容占位符 2"/>
          <p:cNvSpPr>
            <a:spLocks noGrp="1"/>
          </p:cNvSpPr>
          <p:nvPr>
            <p:ph sz="quarter" idx="1"/>
          </p:nvPr>
        </p:nvSpPr>
        <p:spPr/>
        <p:txBody>
          <a:bodyPr/>
          <a:lstStyle/>
          <a:p>
            <a:r>
              <a:rPr lang="zh-CN" altLang="en-US" dirty="0"/>
              <a:t>构式的语法化体现为极度对象、极度性质和整合模式</a:t>
            </a:r>
            <a:r>
              <a:rPr lang="zh-CN" altLang="en-US" dirty="0" smtClean="0"/>
              <a:t>的扩展，并且伴有主观性的变化。</a:t>
            </a:r>
            <a:endParaRPr lang="en-US" altLang="zh-CN" dirty="0" smtClean="0"/>
          </a:p>
          <a:p>
            <a:r>
              <a:rPr lang="zh-CN" altLang="en-US" dirty="0" smtClean="0"/>
              <a:t>文章的</a:t>
            </a:r>
            <a:r>
              <a:rPr lang="zh-CN" altLang="en-US" dirty="0"/>
              <a:t>主要思路可以归纳</a:t>
            </a:r>
            <a:r>
              <a:rPr lang="zh-CN" altLang="en-US" dirty="0" smtClean="0"/>
              <a:t>如下：</a:t>
            </a:r>
            <a:endParaRPr lang="en-US" altLang="zh-CN" dirty="0" smtClean="0"/>
          </a:p>
          <a:p>
            <a:r>
              <a:rPr lang="en-US" altLang="zh-CN" dirty="0" smtClean="0"/>
              <a:t>1</a:t>
            </a:r>
            <a:r>
              <a:rPr lang="zh-CN" altLang="en-US" dirty="0" smtClean="0"/>
              <a:t>）</a:t>
            </a:r>
            <a:r>
              <a:rPr lang="zh-CN" altLang="zh-CN" b="1" dirty="0"/>
              <a:t>不同的模式整合成极度模式，每一个构式都同极度模式相对应</a:t>
            </a:r>
            <a:r>
              <a:rPr lang="zh-CN" altLang="zh-CN" dirty="0"/>
              <a:t>。一个极度构式包括极度对象、极度性质、参照点和范围四个参数，极度对象和极度性质为构式的完形项</a:t>
            </a:r>
            <a:r>
              <a:rPr lang="zh-CN" altLang="zh-CN" dirty="0" smtClean="0"/>
              <a:t>。</a:t>
            </a:r>
            <a:endParaRPr lang="en-US" altLang="zh-CN" dirty="0" smtClean="0"/>
          </a:p>
          <a:p>
            <a:r>
              <a:rPr lang="en-US" altLang="zh-CN" dirty="0" smtClean="0"/>
              <a:t>2</a:t>
            </a:r>
            <a:r>
              <a:rPr lang="zh-CN" altLang="en-US" dirty="0" smtClean="0"/>
              <a:t>）</a:t>
            </a:r>
            <a:r>
              <a:rPr lang="zh-CN" altLang="zh-CN" dirty="0"/>
              <a:t>极义构式在形成某种特定的形式之前先经历了</a:t>
            </a:r>
            <a:r>
              <a:rPr lang="zh-CN" altLang="zh-CN" b="1" dirty="0"/>
              <a:t>构式的语法化</a:t>
            </a:r>
            <a:r>
              <a:rPr lang="zh-CN" altLang="zh-CN" dirty="0"/>
              <a:t>的阶段，并在此后进入</a:t>
            </a:r>
            <a:r>
              <a:rPr lang="zh-CN" altLang="zh-CN" b="1" dirty="0"/>
              <a:t>构式语法化</a:t>
            </a:r>
            <a:r>
              <a:rPr lang="zh-CN" altLang="zh-CN" dirty="0"/>
              <a:t>阶段，二者</a:t>
            </a:r>
            <a:r>
              <a:rPr lang="zh-CN" altLang="zh-CN" dirty="0" smtClean="0"/>
              <a:t>相辅相成</a:t>
            </a:r>
            <a:endParaRPr lang="en-US" altLang="zh-CN" dirty="0" smtClean="0"/>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37</a:t>
            </a:fld>
            <a:endParaRPr lang="zh-CN" altLang="en-US"/>
          </a:p>
        </p:txBody>
      </p:sp>
    </p:spTree>
    <p:extLst>
      <p:ext uri="{BB962C8B-B14F-4D97-AF65-F5344CB8AC3E}">
        <p14:creationId xmlns:p14="http://schemas.microsoft.com/office/powerpoint/2010/main" val="70837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dirty="0" smtClean="0"/>
              <a:t>、小结</a:t>
            </a:r>
            <a:endParaRPr lang="zh-CN" altLang="en-US" dirty="0"/>
          </a:p>
        </p:txBody>
      </p:sp>
      <p:sp>
        <p:nvSpPr>
          <p:cNvPr id="3" name="内容占位符 2"/>
          <p:cNvSpPr>
            <a:spLocks noGrp="1"/>
          </p:cNvSpPr>
          <p:nvPr>
            <p:ph sz="quarter" idx="1"/>
          </p:nvPr>
        </p:nvSpPr>
        <p:spPr>
          <a:xfrm>
            <a:off x="457200" y="1600200"/>
            <a:ext cx="7715200" cy="4873752"/>
          </a:xfrm>
        </p:spPr>
        <p:txBody>
          <a:bodyPr>
            <a:normAutofit/>
          </a:bodyPr>
          <a:lstStyle/>
          <a:p>
            <a:r>
              <a:rPr lang="en-US" altLang="zh-CN" dirty="0" smtClean="0"/>
              <a:t>3</a:t>
            </a:r>
            <a:r>
              <a:rPr lang="zh-CN" altLang="en-US" dirty="0" smtClean="0"/>
              <a:t>）</a:t>
            </a:r>
            <a:r>
              <a:rPr lang="zh-CN" altLang="zh-CN" dirty="0" smtClean="0"/>
              <a:t>极</a:t>
            </a:r>
            <a:r>
              <a:rPr lang="zh-CN" altLang="zh-CN" dirty="0"/>
              <a:t>义构式的语法化表现为语法化的扩展效应。扩展效应表现在极度对象的扩展、极度性质的扩展、参照点的虚化和范围的变化以及同构模式的增多和语义到语用的扩展等。</a:t>
            </a:r>
          </a:p>
          <a:p>
            <a:pPr lvl="1"/>
            <a:r>
              <a:rPr lang="zh-CN" altLang="zh-CN" dirty="0" smtClean="0"/>
              <a:t>极度</a:t>
            </a:r>
            <a:r>
              <a:rPr lang="zh-CN" altLang="zh-CN" dirty="0"/>
              <a:t>对象的模式整合越来越复杂。</a:t>
            </a:r>
          </a:p>
          <a:p>
            <a:pPr lvl="1"/>
            <a:r>
              <a:rPr lang="zh-CN" altLang="zh-CN" dirty="0" smtClean="0"/>
              <a:t>对于</a:t>
            </a:r>
            <a:r>
              <a:rPr lang="zh-CN" altLang="zh-CN" dirty="0"/>
              <a:t>极度</a:t>
            </a:r>
            <a:r>
              <a:rPr lang="zh-CN" altLang="zh-CN" dirty="0" smtClean="0"/>
              <a:t>性质，</a:t>
            </a:r>
            <a:r>
              <a:rPr lang="zh-CN" altLang="zh-CN" dirty="0"/>
              <a:t>不仅表同类性质的完形项增多，而且模式整合越来越明显。</a:t>
            </a:r>
          </a:p>
          <a:p>
            <a:pPr lvl="1"/>
            <a:r>
              <a:rPr lang="zh-CN" altLang="zh-CN" dirty="0"/>
              <a:t>在构式形成之初，</a:t>
            </a:r>
            <a:r>
              <a:rPr lang="zh-CN" altLang="zh-CN" dirty="0" smtClean="0"/>
              <a:t>参照物比较具体</a:t>
            </a:r>
            <a:r>
              <a:rPr lang="zh-CN" altLang="en-US" dirty="0" smtClean="0"/>
              <a:t>（</a:t>
            </a:r>
            <a:r>
              <a:rPr lang="zh-CN" altLang="zh-CN" dirty="0"/>
              <a:t>如</a:t>
            </a:r>
            <a:r>
              <a:rPr lang="zh-CN" altLang="zh-CN" dirty="0" smtClean="0"/>
              <a:t>“远</a:t>
            </a:r>
            <a:r>
              <a:rPr lang="zh-CN" altLang="en-US" dirty="0" smtClean="0"/>
              <a:t>、</a:t>
            </a:r>
            <a:r>
              <a:rPr lang="zh-CN" altLang="zh-CN" dirty="0" smtClean="0"/>
              <a:t>高”</a:t>
            </a:r>
            <a:r>
              <a:rPr lang="zh-CN" altLang="en-US" dirty="0" smtClean="0"/>
              <a:t>），</a:t>
            </a:r>
            <a:r>
              <a:rPr lang="zh-CN" altLang="zh-CN" dirty="0" smtClean="0"/>
              <a:t>语法</a:t>
            </a:r>
            <a:r>
              <a:rPr lang="zh-CN" altLang="zh-CN" dirty="0"/>
              <a:t>化发生之后，参照物隐形或</a:t>
            </a:r>
            <a:r>
              <a:rPr lang="zh-CN" altLang="zh-CN" dirty="0" smtClean="0"/>
              <a:t>消失</a:t>
            </a:r>
            <a:r>
              <a:rPr lang="zh-CN" altLang="en-US" dirty="0" smtClean="0"/>
              <a:t>（</a:t>
            </a:r>
            <a:r>
              <a:rPr lang="zh-CN" altLang="zh-CN" dirty="0"/>
              <a:t>如</a:t>
            </a:r>
            <a:r>
              <a:rPr lang="zh-CN" altLang="zh-CN" dirty="0" smtClean="0"/>
              <a:t>“美丽</a:t>
            </a:r>
            <a:r>
              <a:rPr lang="zh-CN" altLang="en-US" dirty="0" smtClean="0"/>
              <a:t>、</a:t>
            </a:r>
            <a:r>
              <a:rPr lang="zh-CN" altLang="zh-CN" dirty="0" smtClean="0"/>
              <a:t>安静”</a:t>
            </a:r>
            <a:r>
              <a:rPr lang="zh-CN" altLang="en-US" dirty="0" smtClean="0"/>
              <a:t>）</a:t>
            </a:r>
            <a:r>
              <a:rPr lang="zh-CN" altLang="zh-CN" dirty="0" smtClean="0"/>
              <a:t>。</a:t>
            </a:r>
            <a:endParaRPr lang="zh-CN" altLang="zh-CN" dirty="0"/>
          </a:p>
          <a:p>
            <a:pPr lvl="1"/>
            <a:r>
              <a:rPr lang="zh-CN" altLang="zh-CN" dirty="0" smtClean="0"/>
              <a:t>范围的扩展表现为从</a:t>
            </a:r>
            <a:r>
              <a:rPr lang="zh-CN" altLang="zh-CN" dirty="0"/>
              <a:t>有范围到无范围，从空间范围到心理范围再到时间范围的演变。</a:t>
            </a:r>
          </a:p>
          <a:p>
            <a:pPr lvl="1"/>
            <a:r>
              <a:rPr lang="zh-CN" altLang="zh-CN" dirty="0"/>
              <a:t>整合模式有很多是相似的，如同判断模式、修饰模式、补充模式和情态模式的整合存在于很多极义构</a:t>
            </a:r>
            <a:r>
              <a:rPr lang="zh-CN" altLang="zh-CN" dirty="0" smtClean="0"/>
              <a:t>式</a:t>
            </a:r>
            <a:r>
              <a:rPr lang="zh-CN" altLang="en-US" dirty="0" smtClean="0"/>
              <a:t>中</a:t>
            </a:r>
            <a:r>
              <a:rPr lang="zh-CN" altLang="zh-CN" dirty="0" smtClean="0"/>
              <a:t>。</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38</a:t>
            </a:fld>
            <a:endParaRPr lang="zh-CN" altLang="en-US"/>
          </a:p>
        </p:txBody>
      </p:sp>
    </p:spTree>
    <p:extLst>
      <p:ext uri="{BB962C8B-B14F-4D97-AF65-F5344CB8AC3E}">
        <p14:creationId xmlns:p14="http://schemas.microsoft.com/office/powerpoint/2010/main" val="237801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dirty="0" smtClean="0"/>
              <a:t>、小结</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en-US" altLang="zh-CN" dirty="0"/>
              <a:t>4</a:t>
            </a:r>
            <a:r>
              <a:rPr lang="zh-CN" altLang="zh-CN" dirty="0"/>
              <a:t>）所有的极义构式语法化方式都是相同的，即</a:t>
            </a:r>
            <a:r>
              <a:rPr lang="zh-CN" altLang="zh-CN" b="1" dirty="0"/>
              <a:t>都是隐喻所致</a:t>
            </a:r>
            <a:r>
              <a:rPr lang="zh-CN" altLang="zh-CN" dirty="0"/>
              <a:t>。隐喻的路径为物理空间——事件空间——心理空间——时间</a:t>
            </a:r>
            <a:r>
              <a:rPr lang="zh-CN" altLang="zh-CN" dirty="0" smtClean="0"/>
              <a:t>。</a:t>
            </a:r>
            <a:endParaRPr lang="en-US" altLang="zh-CN" dirty="0" smtClean="0"/>
          </a:p>
          <a:p>
            <a:r>
              <a:rPr lang="en-US" altLang="zh-CN" dirty="0" smtClean="0"/>
              <a:t>5</a:t>
            </a:r>
            <a:r>
              <a:rPr lang="zh-CN" altLang="en-US" dirty="0" smtClean="0"/>
              <a:t>）</a:t>
            </a:r>
            <a:r>
              <a:rPr lang="zh-CN" altLang="zh-CN" dirty="0"/>
              <a:t>极义构式在语法化的过程中发生的主观化集中体现在</a:t>
            </a:r>
            <a:r>
              <a:rPr lang="zh-CN" altLang="zh-CN" b="1" dirty="0"/>
              <a:t>说话人的参与度</a:t>
            </a:r>
            <a:r>
              <a:rPr lang="zh-CN" altLang="zh-CN" dirty="0"/>
              <a:t>。说话人的参与度分为事实参与</a:t>
            </a:r>
            <a:r>
              <a:rPr lang="zh-CN" altLang="zh-CN" dirty="0" smtClean="0"/>
              <a:t>、感性</a:t>
            </a:r>
            <a:r>
              <a:rPr lang="zh-CN" altLang="zh-CN" dirty="0"/>
              <a:t>参与和理性参与，其参与度逐渐增高</a:t>
            </a:r>
            <a:r>
              <a:rPr lang="zh-CN" altLang="zh-CN" dirty="0" smtClean="0"/>
              <a:t>。</a:t>
            </a:r>
            <a:endParaRPr lang="en-US" altLang="zh-CN" dirty="0" smtClean="0"/>
          </a:p>
          <a:p>
            <a:r>
              <a:rPr lang="en-US" altLang="zh-CN" dirty="0" smtClean="0"/>
              <a:t>6</a:t>
            </a:r>
            <a:r>
              <a:rPr lang="zh-CN" altLang="en-US" dirty="0" smtClean="0"/>
              <a:t>）</a:t>
            </a:r>
            <a:r>
              <a:rPr lang="zh-CN" altLang="zh-CN" dirty="0"/>
              <a:t>极义构式分为</a:t>
            </a:r>
            <a:r>
              <a:rPr lang="zh-CN" altLang="zh-CN" b="1" dirty="0"/>
              <a:t>理据构式、半理据构式和无理据构式</a:t>
            </a:r>
            <a:r>
              <a:rPr lang="zh-CN" altLang="zh-CN" dirty="0"/>
              <a:t>。他们各自的构式的语法化历程不同。</a:t>
            </a:r>
          </a:p>
          <a:p>
            <a:pPr lvl="1"/>
            <a:r>
              <a:rPr lang="zh-CN" altLang="zh-CN" dirty="0"/>
              <a:t>半理据构式即分裂框架构式都经历了构式成形阶段。他们在形成极义构式之前有些并不表示极致的语义</a:t>
            </a:r>
            <a:r>
              <a:rPr lang="zh-CN" altLang="zh-CN" dirty="0" smtClean="0"/>
              <a:t>。</a:t>
            </a:r>
            <a:endParaRPr lang="en-US" altLang="zh-CN" dirty="0" smtClean="0"/>
          </a:p>
          <a:p>
            <a:pPr lvl="1"/>
            <a:r>
              <a:rPr lang="zh-CN" altLang="zh-CN" dirty="0"/>
              <a:t>无理据构式的口语色彩</a:t>
            </a:r>
            <a:r>
              <a:rPr lang="zh-CN" altLang="zh-CN" dirty="0" smtClean="0"/>
              <a:t>更浓厚</a:t>
            </a:r>
            <a:r>
              <a:rPr lang="zh-CN" altLang="zh-CN" dirty="0"/>
              <a:t>，</a:t>
            </a:r>
            <a:r>
              <a:rPr lang="zh-CN" altLang="zh-CN" dirty="0" smtClean="0"/>
              <a:t>出现时间</a:t>
            </a:r>
            <a:r>
              <a:rPr lang="zh-CN" altLang="zh-CN" dirty="0"/>
              <a:t>更晚，语法化历程最短。它没有构式成形前的语法化，应该是在临时语境中产生的。</a:t>
            </a:r>
          </a:p>
          <a:p>
            <a:pPr lvl="1"/>
            <a:r>
              <a:rPr lang="zh-CN" altLang="zh-CN" dirty="0"/>
              <a:t>理据构式都经历了漫长的构式的语法化历程。有些也经历了极义构式成形阶段，但成形早于半理据构式和无理据构式，语法化情况很复杂。</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39</a:t>
            </a:fld>
            <a:endParaRPr lang="zh-CN" altLang="en-US"/>
          </a:p>
        </p:txBody>
      </p:sp>
    </p:spTree>
    <p:extLst>
      <p:ext uri="{BB962C8B-B14F-4D97-AF65-F5344CB8AC3E}">
        <p14:creationId xmlns:p14="http://schemas.microsoft.com/office/powerpoint/2010/main" val="237801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二、关注的问题</a:t>
            </a:r>
            <a:endParaRPr lang="zh-CN" altLang="en-US" dirty="0"/>
          </a:p>
        </p:txBody>
      </p:sp>
      <p:sp>
        <p:nvSpPr>
          <p:cNvPr id="3" name="内容占位符 2"/>
          <p:cNvSpPr>
            <a:spLocks noGrp="1"/>
          </p:cNvSpPr>
          <p:nvPr>
            <p:ph sz="quarter" idx="1"/>
          </p:nvPr>
        </p:nvSpPr>
        <p:spPr/>
        <p:txBody>
          <a:bodyPr/>
          <a:lstStyle/>
          <a:p>
            <a:r>
              <a:rPr lang="en-US" altLang="zh-CN" b="1" dirty="0" smtClean="0"/>
              <a:t>1</a:t>
            </a:r>
            <a:r>
              <a:rPr lang="zh-CN" altLang="en-US" b="1" dirty="0" smtClean="0"/>
              <a:t>）</a:t>
            </a:r>
            <a:r>
              <a:rPr lang="zh-CN" altLang="zh-CN" b="1" dirty="0"/>
              <a:t>构式语法化同构式项的语法化</a:t>
            </a:r>
            <a:r>
              <a:rPr lang="zh-CN" altLang="zh-CN" b="1" dirty="0" smtClean="0"/>
              <a:t>不同</a:t>
            </a:r>
            <a:r>
              <a:rPr lang="zh-CN" altLang="en-US" b="1" dirty="0" smtClean="0"/>
              <a:t>：</a:t>
            </a:r>
            <a:endParaRPr lang="en-US" altLang="zh-CN" b="1" dirty="0" smtClean="0"/>
          </a:p>
          <a:p>
            <a:pPr lvl="1"/>
            <a:r>
              <a:rPr lang="zh-CN" altLang="zh-CN" dirty="0"/>
              <a:t>构式的语法化则</a:t>
            </a:r>
            <a:r>
              <a:rPr lang="zh-CN" altLang="zh-CN" dirty="0" smtClean="0"/>
              <a:t>遵循句法</a:t>
            </a:r>
            <a:r>
              <a:rPr lang="zh-CN" altLang="zh-CN" dirty="0"/>
              <a:t>环境的变化及语义语用环境的</a:t>
            </a:r>
            <a:r>
              <a:rPr lang="zh-CN" altLang="zh-CN" dirty="0" smtClean="0"/>
              <a:t>转移</a:t>
            </a:r>
            <a:r>
              <a:rPr lang="zh-CN" altLang="en-US" dirty="0" smtClean="0"/>
              <a:t>；</a:t>
            </a:r>
            <a:endParaRPr lang="en-US" altLang="zh-CN" dirty="0" smtClean="0"/>
          </a:p>
          <a:p>
            <a:r>
              <a:rPr lang="en-US" altLang="zh-CN" b="1" dirty="0" smtClean="0"/>
              <a:t>2</a:t>
            </a:r>
            <a:r>
              <a:rPr lang="zh-CN" altLang="en-US" b="1" dirty="0" smtClean="0"/>
              <a:t>）如何</a:t>
            </a:r>
            <a:r>
              <a:rPr lang="zh-CN" altLang="zh-CN" b="1" dirty="0"/>
              <a:t>寻找某一构式的源构</a:t>
            </a:r>
            <a:r>
              <a:rPr lang="zh-CN" altLang="zh-CN" b="1" dirty="0" smtClean="0"/>
              <a:t>式</a:t>
            </a:r>
            <a:r>
              <a:rPr lang="zh-CN" altLang="en-US" b="1" dirty="0" smtClean="0"/>
              <a:t>：</a:t>
            </a:r>
            <a:endParaRPr lang="en-US" altLang="zh-CN" b="1" dirty="0" smtClean="0"/>
          </a:p>
          <a:p>
            <a:pPr lvl="1"/>
            <a:r>
              <a:rPr lang="zh-CN" altLang="zh-CN" dirty="0"/>
              <a:t>汉语的极义构式尤其是分裂框架构式口语色彩比较</a:t>
            </a:r>
            <a:r>
              <a:rPr lang="zh-CN" altLang="zh-CN" dirty="0" smtClean="0"/>
              <a:t>浓厚</a:t>
            </a:r>
            <a:r>
              <a:rPr lang="zh-CN" altLang="en-US" dirty="0"/>
              <a:t>，</a:t>
            </a:r>
            <a:r>
              <a:rPr lang="zh-CN" altLang="zh-CN" dirty="0" smtClean="0"/>
              <a:t>其</a:t>
            </a:r>
            <a:r>
              <a:rPr lang="zh-CN" altLang="zh-CN" dirty="0"/>
              <a:t>演变历程很有可能遵循口语的发展模式而非</a:t>
            </a:r>
            <a:r>
              <a:rPr lang="zh-CN" altLang="zh-CN" dirty="0" smtClean="0"/>
              <a:t>书面语</a:t>
            </a:r>
            <a:r>
              <a:rPr lang="zh-CN" altLang="en-US" dirty="0" smtClean="0"/>
              <a:t>；</a:t>
            </a:r>
            <a:endParaRPr lang="en-US" altLang="zh-CN" dirty="0" smtClean="0"/>
          </a:p>
          <a:p>
            <a:r>
              <a:rPr lang="en-US" altLang="zh-CN" b="1" dirty="0" smtClean="0"/>
              <a:t>3</a:t>
            </a:r>
            <a:r>
              <a:rPr lang="zh-CN" altLang="en-US" b="1" dirty="0"/>
              <a:t>）历时与共</a:t>
            </a:r>
            <a:r>
              <a:rPr lang="zh-CN" altLang="en-US" b="1" dirty="0" smtClean="0"/>
              <a:t>时如何统一：</a:t>
            </a:r>
            <a:endParaRPr lang="zh-CN" altLang="en-US" b="1" dirty="0"/>
          </a:p>
          <a:p>
            <a:pPr lvl="1"/>
            <a:r>
              <a:rPr lang="zh-CN" altLang="en-US" dirty="0"/>
              <a:t>语法化是纵向的</a:t>
            </a:r>
            <a:r>
              <a:rPr lang="zh-CN" altLang="en-US" dirty="0" smtClean="0"/>
              <a:t>研究，构</a:t>
            </a:r>
            <a:r>
              <a:rPr lang="zh-CN" altLang="en-US" dirty="0"/>
              <a:t>式和语义主观性是</a:t>
            </a:r>
            <a:r>
              <a:rPr lang="zh-CN" altLang="en-US" dirty="0" smtClean="0"/>
              <a:t>横向的研究，两者互</a:t>
            </a:r>
            <a:r>
              <a:rPr lang="zh-CN" altLang="en-US" dirty="0"/>
              <a:t>为</a:t>
            </a:r>
            <a:r>
              <a:rPr lang="zh-CN" altLang="en-US" dirty="0" smtClean="0"/>
              <a:t>因果、互相</a:t>
            </a:r>
            <a:r>
              <a:rPr lang="zh-CN" altLang="en-US" dirty="0"/>
              <a:t>制约</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4</a:t>
            </a:fld>
            <a:endParaRPr lang="zh-CN" altLang="en-US"/>
          </a:p>
        </p:txBody>
      </p:sp>
    </p:spTree>
    <p:extLst>
      <p:ext uri="{BB962C8B-B14F-4D97-AF65-F5344CB8AC3E}">
        <p14:creationId xmlns:p14="http://schemas.microsoft.com/office/powerpoint/2010/main" val="366441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三、界定</a:t>
            </a:r>
            <a:endParaRPr lang="zh-CN" altLang="en-US" dirty="0"/>
          </a:p>
        </p:txBody>
      </p:sp>
      <p:sp>
        <p:nvSpPr>
          <p:cNvPr id="3" name="内容占位符 2"/>
          <p:cNvSpPr>
            <a:spLocks noGrp="1"/>
          </p:cNvSpPr>
          <p:nvPr>
            <p:ph sz="quarter" idx="1"/>
          </p:nvPr>
        </p:nvSpPr>
        <p:spPr/>
        <p:txBody>
          <a:bodyPr/>
          <a:lstStyle/>
          <a:p>
            <a:r>
              <a:rPr lang="zh-CN" altLang="en-US" b="1" dirty="0" smtClean="0"/>
              <a:t>极义构式：</a:t>
            </a:r>
            <a:endParaRPr lang="en-US" altLang="zh-CN" b="1" dirty="0" smtClean="0"/>
          </a:p>
          <a:p>
            <a:r>
              <a:rPr lang="zh-CN" altLang="en-US" dirty="0"/>
              <a:t>现代汉语表示绝对、极致的</a:t>
            </a:r>
            <a:r>
              <a:rPr lang="zh-CN" altLang="en-US" dirty="0" smtClean="0"/>
              <a:t>意义；</a:t>
            </a:r>
            <a:endParaRPr lang="en-US" altLang="zh-CN" dirty="0" smtClean="0"/>
          </a:p>
          <a:p>
            <a:r>
              <a:rPr lang="zh-CN" altLang="en-US" dirty="0" smtClean="0"/>
              <a:t>有</a:t>
            </a:r>
            <a:r>
              <a:rPr lang="zh-CN" altLang="en-US" dirty="0"/>
              <a:t>一个</a:t>
            </a:r>
            <a:r>
              <a:rPr lang="zh-CN" altLang="en-US" dirty="0" smtClean="0"/>
              <a:t>统一</a:t>
            </a:r>
            <a:r>
              <a:rPr lang="zh-CN" altLang="en-US" dirty="0"/>
              <a:t>、明确、强烈的语式</a:t>
            </a:r>
            <a:r>
              <a:rPr lang="zh-CN" altLang="en-US" dirty="0" smtClean="0"/>
              <a:t>指向；</a:t>
            </a:r>
            <a:endParaRPr lang="en-US" altLang="zh-CN" dirty="0" smtClean="0"/>
          </a:p>
          <a:p>
            <a:r>
              <a:rPr lang="zh-CN" altLang="en-US" dirty="0" smtClean="0"/>
              <a:t>构</a:t>
            </a:r>
            <a:r>
              <a:rPr lang="zh-CN" altLang="en-US" dirty="0"/>
              <a:t>式义的义值和色彩不能从构式形中预测</a:t>
            </a:r>
            <a:r>
              <a:rPr lang="zh-CN" altLang="en-US" dirty="0" smtClean="0"/>
              <a:t>出来；</a:t>
            </a:r>
            <a:endParaRPr lang="en-US" altLang="zh-CN" dirty="0" smtClean="0"/>
          </a:p>
          <a:p>
            <a:r>
              <a:rPr lang="zh-CN" altLang="en-US" dirty="0" smtClean="0"/>
              <a:t>是</a:t>
            </a:r>
            <a:r>
              <a:rPr lang="zh-CN" altLang="en-US" dirty="0"/>
              <a:t>个半固定的图式构</a:t>
            </a:r>
            <a:r>
              <a:rPr lang="zh-CN" altLang="en-US" dirty="0" smtClean="0"/>
              <a:t>式；</a:t>
            </a:r>
            <a:endParaRPr lang="en-US" altLang="zh-CN" dirty="0" smtClean="0"/>
          </a:p>
          <a:p>
            <a:r>
              <a:rPr lang="zh-CN" altLang="en-US" dirty="0" smtClean="0"/>
              <a:t>其演变有</a:t>
            </a:r>
            <a:r>
              <a:rPr lang="zh-CN" altLang="en-US" dirty="0"/>
              <a:t>历时的发展轨迹且变动不拘。</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5</a:t>
            </a:fld>
            <a:endParaRPr lang="zh-CN" altLang="en-US"/>
          </a:p>
        </p:txBody>
      </p:sp>
    </p:spTree>
    <p:extLst>
      <p:ext uri="{BB962C8B-B14F-4D97-AF65-F5344CB8AC3E}">
        <p14:creationId xmlns:p14="http://schemas.microsoft.com/office/powerpoint/2010/main" val="2440846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四、构式分类</a:t>
            </a:r>
            <a:endParaRPr lang="zh-CN" altLang="en-US" dirty="0"/>
          </a:p>
        </p:txBody>
      </p:sp>
      <p:sp>
        <p:nvSpPr>
          <p:cNvPr id="3" name="内容占位符 2"/>
          <p:cNvSpPr>
            <a:spLocks noGrp="1"/>
          </p:cNvSpPr>
          <p:nvPr>
            <p:ph sz="quarter" idx="1"/>
          </p:nvPr>
        </p:nvSpPr>
        <p:spPr/>
        <p:txBody>
          <a:bodyPr>
            <a:normAutofit/>
          </a:bodyPr>
          <a:lstStyle/>
          <a:p>
            <a:r>
              <a:rPr lang="en-US" altLang="zh-CN" b="1" dirty="0" smtClean="0"/>
              <a:t>1</a:t>
            </a:r>
            <a:r>
              <a:rPr lang="zh-CN" altLang="en-US" b="1" dirty="0" smtClean="0"/>
              <a:t>）根据</a:t>
            </a:r>
            <a:r>
              <a:rPr lang="zh-CN" altLang="zh-CN" b="1" dirty="0" smtClean="0"/>
              <a:t>构形</a:t>
            </a:r>
            <a:r>
              <a:rPr lang="zh-CN" altLang="en-US" b="1" dirty="0" smtClean="0"/>
              <a:t>：</a:t>
            </a:r>
            <a:endParaRPr lang="en-US" altLang="zh-CN" b="1" dirty="0" smtClean="0"/>
          </a:p>
          <a:p>
            <a:pPr lvl="1"/>
            <a:r>
              <a:rPr lang="zh-CN" altLang="zh-CN" b="1" dirty="0" smtClean="0"/>
              <a:t>分裂</a:t>
            </a:r>
            <a:r>
              <a:rPr lang="zh-CN" altLang="zh-CN" b="1" dirty="0"/>
              <a:t>框架构</a:t>
            </a:r>
            <a:r>
              <a:rPr lang="zh-CN" altLang="zh-CN" b="1" dirty="0" smtClean="0"/>
              <a:t>式</a:t>
            </a:r>
            <a:r>
              <a:rPr lang="zh-CN" altLang="en-US" b="1" dirty="0"/>
              <a:t>：</a:t>
            </a:r>
            <a:r>
              <a:rPr lang="zh-CN" altLang="zh-CN" dirty="0" smtClean="0"/>
              <a:t>更</a:t>
            </a:r>
            <a:r>
              <a:rPr lang="en-US" altLang="zh-CN" dirty="0"/>
              <a:t>/</a:t>
            </a:r>
            <a:r>
              <a:rPr lang="zh-CN" altLang="zh-CN" dirty="0"/>
              <a:t>再</a:t>
            </a:r>
            <a:r>
              <a:rPr lang="en-US" altLang="zh-CN" dirty="0"/>
              <a:t>X</a:t>
            </a:r>
            <a:r>
              <a:rPr lang="zh-CN" altLang="zh-CN" dirty="0"/>
              <a:t>不过、没</a:t>
            </a:r>
            <a:r>
              <a:rPr lang="en-US" altLang="zh-CN" dirty="0"/>
              <a:t>V</a:t>
            </a:r>
            <a:r>
              <a:rPr lang="zh-CN" altLang="zh-CN" dirty="0"/>
              <a:t>过比</a:t>
            </a:r>
            <a:r>
              <a:rPr lang="en-US" altLang="zh-CN" dirty="0"/>
              <a:t>X</a:t>
            </a:r>
            <a:r>
              <a:rPr lang="zh-CN" altLang="zh-CN" dirty="0"/>
              <a:t>更</a:t>
            </a:r>
            <a:r>
              <a:rPr lang="en-US" altLang="zh-CN" dirty="0"/>
              <a:t>/</a:t>
            </a:r>
            <a:r>
              <a:rPr lang="zh-CN" altLang="zh-CN" dirty="0"/>
              <a:t>再</a:t>
            </a:r>
            <a:r>
              <a:rPr lang="en-US" altLang="zh-CN" dirty="0"/>
              <a:t>X</a:t>
            </a:r>
            <a:r>
              <a:rPr lang="zh-CN" altLang="zh-CN" dirty="0" smtClean="0"/>
              <a:t>的、</a:t>
            </a:r>
            <a:r>
              <a:rPr lang="zh-CN" altLang="zh-CN" dirty="0"/>
              <a:t>没</a:t>
            </a:r>
            <a:r>
              <a:rPr lang="en-US" altLang="zh-CN" dirty="0"/>
              <a:t>V</a:t>
            </a:r>
            <a:r>
              <a:rPr lang="zh-CN" altLang="zh-CN" dirty="0"/>
              <a:t>过这么</a:t>
            </a:r>
            <a:r>
              <a:rPr lang="en-US" altLang="zh-CN" dirty="0"/>
              <a:t>A</a:t>
            </a:r>
            <a:r>
              <a:rPr lang="zh-CN" altLang="zh-CN" dirty="0"/>
              <a:t>的、要多</a:t>
            </a:r>
            <a:r>
              <a:rPr lang="en-US" altLang="zh-CN" dirty="0"/>
              <a:t>X</a:t>
            </a:r>
            <a:r>
              <a:rPr lang="zh-CN" altLang="zh-CN" dirty="0"/>
              <a:t>有多</a:t>
            </a:r>
            <a:r>
              <a:rPr lang="en-US" altLang="zh-CN" dirty="0"/>
              <a:t>X</a:t>
            </a:r>
            <a:r>
              <a:rPr lang="zh-CN" altLang="zh-CN" dirty="0"/>
              <a:t>、</a:t>
            </a:r>
            <a:r>
              <a:rPr lang="en-US" altLang="zh-CN" dirty="0"/>
              <a:t>X</a:t>
            </a:r>
            <a:r>
              <a:rPr lang="zh-CN" altLang="zh-CN" dirty="0"/>
              <a:t>得不能再</a:t>
            </a:r>
            <a:r>
              <a:rPr lang="en-US" altLang="zh-CN" dirty="0"/>
              <a:t>A </a:t>
            </a:r>
            <a:r>
              <a:rPr lang="zh-CN" altLang="zh-CN" dirty="0"/>
              <a:t>了、极尽</a:t>
            </a:r>
            <a:r>
              <a:rPr lang="en-US" altLang="zh-CN" dirty="0"/>
              <a:t>X</a:t>
            </a:r>
            <a:r>
              <a:rPr lang="zh-CN" altLang="zh-CN" dirty="0" smtClean="0"/>
              <a:t>之</a:t>
            </a:r>
            <a:r>
              <a:rPr lang="en-US" altLang="zh-CN" dirty="0" smtClean="0"/>
              <a:t>Y </a:t>
            </a:r>
            <a:r>
              <a:rPr lang="zh-CN" altLang="en-US" dirty="0" smtClean="0"/>
              <a:t>；</a:t>
            </a:r>
            <a:endParaRPr lang="en-US" altLang="zh-CN" dirty="0" smtClean="0"/>
          </a:p>
          <a:p>
            <a:pPr lvl="1"/>
            <a:r>
              <a:rPr lang="zh-CN" altLang="zh-CN" b="1" dirty="0" smtClean="0"/>
              <a:t>修饰</a:t>
            </a:r>
            <a:r>
              <a:rPr lang="zh-CN" altLang="zh-CN" b="1" dirty="0"/>
              <a:t>构</a:t>
            </a:r>
            <a:r>
              <a:rPr lang="zh-CN" altLang="zh-CN" b="1" dirty="0" smtClean="0"/>
              <a:t>式</a:t>
            </a:r>
            <a:r>
              <a:rPr lang="zh-CN" altLang="en-US" b="1" dirty="0" smtClean="0"/>
              <a:t>：</a:t>
            </a:r>
            <a:r>
              <a:rPr lang="zh-CN" altLang="zh-CN" dirty="0" smtClean="0"/>
              <a:t>最</a:t>
            </a:r>
            <a:r>
              <a:rPr lang="en-US" altLang="zh-CN" dirty="0"/>
              <a:t>A</a:t>
            </a:r>
            <a:r>
              <a:rPr lang="zh-CN" altLang="zh-CN" dirty="0"/>
              <a:t>、最为</a:t>
            </a:r>
            <a:r>
              <a:rPr lang="en-US" altLang="zh-CN" dirty="0"/>
              <a:t>X</a:t>
            </a:r>
            <a:r>
              <a:rPr lang="zh-CN" altLang="zh-CN" dirty="0"/>
              <a:t>、最是</a:t>
            </a:r>
            <a:r>
              <a:rPr lang="en-US" altLang="zh-CN" dirty="0"/>
              <a:t>X</a:t>
            </a:r>
            <a:r>
              <a:rPr lang="zh-CN" altLang="zh-CN" dirty="0"/>
              <a:t>、极</a:t>
            </a:r>
            <a:r>
              <a:rPr lang="en-US" altLang="zh-CN" dirty="0"/>
              <a:t>A</a:t>
            </a:r>
            <a:r>
              <a:rPr lang="zh-CN" altLang="zh-CN" dirty="0"/>
              <a:t>、极为</a:t>
            </a:r>
            <a:r>
              <a:rPr lang="en-US" altLang="zh-CN" dirty="0"/>
              <a:t>X</a:t>
            </a:r>
            <a:r>
              <a:rPr lang="zh-CN" altLang="zh-CN" dirty="0"/>
              <a:t>、极其</a:t>
            </a:r>
            <a:r>
              <a:rPr lang="en-US" altLang="zh-CN" dirty="0"/>
              <a:t>A</a:t>
            </a:r>
            <a:r>
              <a:rPr lang="zh-CN" altLang="zh-CN" dirty="0"/>
              <a:t>、极尽</a:t>
            </a:r>
            <a:r>
              <a:rPr lang="en-US" altLang="zh-CN" dirty="0"/>
              <a:t>X</a:t>
            </a:r>
            <a:r>
              <a:rPr lang="zh-CN" altLang="zh-CN" dirty="0"/>
              <a:t>、那个</a:t>
            </a:r>
            <a:r>
              <a:rPr lang="en-US" altLang="zh-CN" dirty="0" smtClean="0"/>
              <a:t>A</a:t>
            </a:r>
            <a:r>
              <a:rPr lang="zh-CN" altLang="en-US" dirty="0" smtClean="0"/>
              <a:t>；</a:t>
            </a:r>
            <a:endParaRPr lang="en-US" altLang="zh-CN" dirty="0" smtClean="0"/>
          </a:p>
          <a:p>
            <a:pPr lvl="1"/>
            <a:r>
              <a:rPr lang="zh-CN" altLang="zh-CN" b="1" dirty="0" smtClean="0"/>
              <a:t>补充</a:t>
            </a:r>
            <a:r>
              <a:rPr lang="zh-CN" altLang="en-US" b="1" dirty="0" smtClean="0"/>
              <a:t>构式：</a:t>
            </a:r>
            <a:r>
              <a:rPr lang="en-US" altLang="zh-CN" dirty="0" smtClean="0"/>
              <a:t>A</a:t>
            </a:r>
            <a:r>
              <a:rPr lang="zh-CN" altLang="zh-CN" dirty="0"/>
              <a:t>之至、</a:t>
            </a:r>
            <a:r>
              <a:rPr lang="en-US" altLang="zh-CN" dirty="0"/>
              <a:t>A</a:t>
            </a:r>
            <a:r>
              <a:rPr lang="zh-CN" altLang="zh-CN" dirty="0"/>
              <a:t>至极、</a:t>
            </a:r>
            <a:r>
              <a:rPr lang="en-US" altLang="zh-CN" dirty="0"/>
              <a:t>X</a:t>
            </a:r>
            <a:r>
              <a:rPr lang="zh-CN" altLang="zh-CN" dirty="0"/>
              <a:t>极了、</a:t>
            </a:r>
            <a:r>
              <a:rPr lang="en-US" altLang="zh-CN" dirty="0"/>
              <a:t>A</a:t>
            </a:r>
            <a:r>
              <a:rPr lang="zh-CN" altLang="zh-CN" dirty="0"/>
              <a:t>到家了、</a:t>
            </a:r>
            <a:r>
              <a:rPr lang="en-US" altLang="zh-CN" dirty="0"/>
              <a:t>A</a:t>
            </a:r>
            <a:r>
              <a:rPr lang="zh-CN" altLang="zh-CN" dirty="0"/>
              <a:t>得不像样、</a:t>
            </a:r>
            <a:r>
              <a:rPr lang="en-US" altLang="zh-CN" dirty="0"/>
              <a:t>A</a:t>
            </a:r>
            <a:r>
              <a:rPr lang="zh-CN" altLang="zh-CN" dirty="0"/>
              <a:t>死了</a:t>
            </a:r>
            <a:r>
              <a:rPr lang="zh-CN" altLang="zh-CN" dirty="0" smtClean="0"/>
              <a:t>。</a:t>
            </a:r>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6</a:t>
            </a:fld>
            <a:endParaRPr lang="zh-CN" altLang="en-US"/>
          </a:p>
        </p:txBody>
      </p:sp>
    </p:spTree>
    <p:extLst>
      <p:ext uri="{BB962C8B-B14F-4D97-AF65-F5344CB8AC3E}">
        <p14:creationId xmlns:p14="http://schemas.microsoft.com/office/powerpoint/2010/main" val="394164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四、构式分类</a:t>
            </a:r>
            <a:endParaRPr lang="zh-CN" altLang="en-US" dirty="0"/>
          </a:p>
        </p:txBody>
      </p:sp>
      <p:sp>
        <p:nvSpPr>
          <p:cNvPr id="3" name="内容占位符 2"/>
          <p:cNvSpPr>
            <a:spLocks noGrp="1"/>
          </p:cNvSpPr>
          <p:nvPr>
            <p:ph sz="quarter" idx="1"/>
          </p:nvPr>
        </p:nvSpPr>
        <p:spPr/>
        <p:txBody>
          <a:bodyPr/>
          <a:lstStyle/>
          <a:p>
            <a:r>
              <a:rPr lang="en-US" altLang="zh-CN" b="1" dirty="0" smtClean="0"/>
              <a:t>2</a:t>
            </a:r>
            <a:r>
              <a:rPr lang="zh-CN" altLang="en-US" b="1" dirty="0" smtClean="0"/>
              <a:t>）</a:t>
            </a:r>
            <a:r>
              <a:rPr lang="zh-CN" altLang="zh-CN" b="1" dirty="0"/>
              <a:t>根据极义构式的表现</a:t>
            </a:r>
            <a:r>
              <a:rPr lang="zh-CN" altLang="zh-CN" b="1" dirty="0" smtClean="0"/>
              <a:t>方式</a:t>
            </a:r>
            <a:r>
              <a:rPr lang="zh-CN" altLang="en-US" b="1" dirty="0" smtClean="0"/>
              <a:t>：</a:t>
            </a:r>
            <a:endParaRPr lang="en-US" altLang="zh-CN" b="1" dirty="0" smtClean="0"/>
          </a:p>
          <a:p>
            <a:pPr lvl="1"/>
            <a:r>
              <a:rPr lang="zh-CN" altLang="zh-CN" b="1" dirty="0" smtClean="0"/>
              <a:t>有界极</a:t>
            </a:r>
            <a:r>
              <a:rPr lang="zh-CN" altLang="zh-CN" b="1" dirty="0"/>
              <a:t>义构</a:t>
            </a:r>
            <a:r>
              <a:rPr lang="zh-CN" altLang="zh-CN" b="1" dirty="0" smtClean="0"/>
              <a:t>式</a:t>
            </a:r>
            <a:r>
              <a:rPr lang="zh-CN" altLang="en-US" b="1" dirty="0" smtClean="0"/>
              <a:t>：</a:t>
            </a:r>
            <a:r>
              <a:rPr lang="zh-CN" altLang="zh-CN" dirty="0" smtClean="0"/>
              <a:t>在</a:t>
            </a:r>
            <a:r>
              <a:rPr lang="zh-CN" altLang="zh-CN" dirty="0"/>
              <a:t>人的认知中预设了一个意义参照</a:t>
            </a:r>
            <a:r>
              <a:rPr lang="en-US" altLang="zh-CN" dirty="0"/>
              <a:t>,</a:t>
            </a:r>
            <a:r>
              <a:rPr lang="zh-CN" altLang="zh-CN" dirty="0"/>
              <a:t>只要到达这一</a:t>
            </a:r>
            <a:r>
              <a:rPr lang="zh-CN" altLang="zh-CN" dirty="0" smtClean="0"/>
              <a:t>参照点</a:t>
            </a:r>
            <a:r>
              <a:rPr lang="zh-CN" altLang="en-US" dirty="0"/>
              <a:t>，</a:t>
            </a:r>
            <a:r>
              <a:rPr lang="zh-CN" altLang="zh-CN" dirty="0" smtClean="0"/>
              <a:t>就</a:t>
            </a:r>
            <a:r>
              <a:rPr lang="zh-CN" altLang="zh-CN" dirty="0"/>
              <a:t>能表达极致的意义。</a:t>
            </a:r>
            <a:r>
              <a:rPr lang="zh-CN" altLang="zh-CN" dirty="0" smtClean="0"/>
              <a:t>如</a:t>
            </a:r>
            <a:r>
              <a:rPr lang="zh-CN" altLang="en-US" dirty="0"/>
              <a:t>：</a:t>
            </a:r>
            <a:r>
              <a:rPr lang="zh-CN" altLang="zh-CN" dirty="0" smtClean="0"/>
              <a:t>最为</a:t>
            </a:r>
            <a:r>
              <a:rPr lang="en-US" altLang="zh-CN" dirty="0"/>
              <a:t>A</a:t>
            </a:r>
            <a:r>
              <a:rPr lang="zh-CN" altLang="zh-CN" dirty="0"/>
              <a:t>、</a:t>
            </a:r>
            <a:r>
              <a:rPr lang="en-US" altLang="zh-CN" dirty="0"/>
              <a:t>A</a:t>
            </a:r>
            <a:r>
              <a:rPr lang="zh-CN" altLang="zh-CN" dirty="0"/>
              <a:t>得不能再</a:t>
            </a:r>
            <a:r>
              <a:rPr lang="en-US" altLang="zh-CN" dirty="0"/>
              <a:t>A </a:t>
            </a:r>
            <a:r>
              <a:rPr lang="zh-CN" altLang="zh-CN" dirty="0"/>
              <a:t>了等</a:t>
            </a:r>
            <a:r>
              <a:rPr lang="zh-CN" altLang="zh-CN" dirty="0" smtClean="0"/>
              <a:t>。</a:t>
            </a:r>
            <a:endParaRPr lang="en-US" altLang="zh-CN" dirty="0" smtClean="0"/>
          </a:p>
          <a:p>
            <a:pPr lvl="1"/>
            <a:r>
              <a:rPr lang="zh-CN" altLang="zh-CN" b="1" dirty="0" smtClean="0"/>
              <a:t>无界极</a:t>
            </a:r>
            <a:r>
              <a:rPr lang="zh-CN" altLang="zh-CN" b="1" dirty="0"/>
              <a:t>义构</a:t>
            </a:r>
            <a:r>
              <a:rPr lang="zh-CN" altLang="zh-CN" b="1" dirty="0" smtClean="0"/>
              <a:t>式</a:t>
            </a:r>
            <a:r>
              <a:rPr lang="zh-CN" altLang="en-US" b="1" dirty="0" smtClean="0"/>
              <a:t>：</a:t>
            </a:r>
            <a:r>
              <a:rPr lang="zh-CN" altLang="zh-CN" dirty="0" smtClean="0"/>
              <a:t>极致</a:t>
            </a:r>
            <a:r>
              <a:rPr lang="zh-CN" altLang="zh-CN" dirty="0"/>
              <a:t>的语义是无限扩大</a:t>
            </a:r>
            <a:r>
              <a:rPr lang="zh-CN" altLang="zh-CN" dirty="0" smtClean="0"/>
              <a:t>的</a:t>
            </a:r>
            <a:r>
              <a:rPr lang="zh-CN" altLang="en-US" dirty="0" smtClean="0"/>
              <a:t>，</a:t>
            </a:r>
            <a:r>
              <a:rPr lang="zh-CN" altLang="zh-CN" dirty="0" smtClean="0"/>
              <a:t>没有</a:t>
            </a:r>
            <a:r>
              <a:rPr lang="zh-CN" altLang="zh-CN" dirty="0"/>
              <a:t>任何的参照。</a:t>
            </a:r>
            <a:r>
              <a:rPr lang="zh-CN" altLang="zh-CN" dirty="0" smtClean="0"/>
              <a:t>如</a:t>
            </a:r>
            <a:r>
              <a:rPr lang="zh-CN" altLang="en-US" dirty="0"/>
              <a:t>：</a:t>
            </a:r>
            <a:r>
              <a:rPr lang="en-US" altLang="zh-CN" dirty="0" smtClean="0"/>
              <a:t>A</a:t>
            </a:r>
            <a:r>
              <a:rPr lang="zh-CN" altLang="zh-CN" dirty="0"/>
              <a:t>到家了、</a:t>
            </a:r>
            <a:r>
              <a:rPr lang="en-US" altLang="zh-CN" dirty="0"/>
              <a:t>A</a:t>
            </a:r>
            <a:r>
              <a:rPr lang="zh-CN" altLang="zh-CN" dirty="0"/>
              <a:t>得不像样、</a:t>
            </a:r>
            <a:r>
              <a:rPr lang="en-US" altLang="zh-CN" dirty="0"/>
              <a:t>A</a:t>
            </a:r>
            <a:r>
              <a:rPr lang="zh-CN" altLang="zh-CN" dirty="0"/>
              <a:t>死了、要多</a:t>
            </a:r>
            <a:r>
              <a:rPr lang="en-US" altLang="zh-CN" dirty="0"/>
              <a:t>A</a:t>
            </a:r>
            <a:r>
              <a:rPr lang="zh-CN" altLang="zh-CN" dirty="0"/>
              <a:t>有多</a:t>
            </a:r>
            <a:r>
              <a:rPr lang="en-US" altLang="zh-CN" dirty="0"/>
              <a:t>A</a:t>
            </a:r>
            <a:r>
              <a:rPr lang="zh-CN" altLang="zh-CN" dirty="0"/>
              <a:t>等</a:t>
            </a:r>
            <a:r>
              <a:rPr lang="zh-CN" altLang="zh-CN" dirty="0" smtClean="0"/>
              <a:t>。</a:t>
            </a:r>
            <a:endParaRPr lang="en-US" altLang="zh-CN" dirty="0" smtClean="0"/>
          </a:p>
          <a:p>
            <a:r>
              <a:rPr lang="zh-CN" altLang="zh-CN" dirty="0" smtClean="0"/>
              <a:t>有界</a:t>
            </a:r>
            <a:r>
              <a:rPr lang="zh-CN" altLang="zh-CN" dirty="0"/>
              <a:t>或是无界同语义范围或者语义环境没有绝对的关系。</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7</a:t>
            </a:fld>
            <a:endParaRPr lang="zh-CN" altLang="en-US"/>
          </a:p>
        </p:txBody>
      </p:sp>
    </p:spTree>
    <p:extLst>
      <p:ext uri="{BB962C8B-B14F-4D97-AF65-F5344CB8AC3E}">
        <p14:creationId xmlns:p14="http://schemas.microsoft.com/office/powerpoint/2010/main" val="92923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四、构式分类</a:t>
            </a:r>
            <a:endParaRPr lang="zh-CN" altLang="en-US" dirty="0"/>
          </a:p>
        </p:txBody>
      </p:sp>
      <p:sp>
        <p:nvSpPr>
          <p:cNvPr id="3" name="内容占位符 2"/>
          <p:cNvSpPr>
            <a:spLocks noGrp="1"/>
          </p:cNvSpPr>
          <p:nvPr>
            <p:ph sz="quarter" idx="1"/>
          </p:nvPr>
        </p:nvSpPr>
        <p:spPr/>
        <p:txBody>
          <a:bodyPr/>
          <a:lstStyle/>
          <a:p>
            <a:r>
              <a:rPr lang="en-US" altLang="zh-CN" b="1" dirty="0" smtClean="0"/>
              <a:t>3</a:t>
            </a:r>
            <a:r>
              <a:rPr lang="zh-CN" altLang="en-US" b="1" dirty="0" smtClean="0"/>
              <a:t>）根据</a:t>
            </a:r>
            <a:r>
              <a:rPr lang="zh-CN" altLang="zh-CN" b="1" dirty="0" smtClean="0"/>
              <a:t>语法</a:t>
            </a:r>
            <a:r>
              <a:rPr lang="zh-CN" altLang="zh-CN" b="1" dirty="0"/>
              <a:t>化</a:t>
            </a:r>
            <a:r>
              <a:rPr lang="zh-CN" altLang="zh-CN" b="1" dirty="0" smtClean="0"/>
              <a:t>项</a:t>
            </a:r>
            <a:r>
              <a:rPr lang="zh-CN" altLang="en-US" b="1" dirty="0" smtClean="0"/>
              <a:t>意义：</a:t>
            </a:r>
            <a:endParaRPr lang="en-US" altLang="zh-CN" b="1" dirty="0" smtClean="0"/>
          </a:p>
          <a:p>
            <a:pPr lvl="1"/>
            <a:r>
              <a:rPr lang="zh-CN" altLang="zh-CN" b="1" dirty="0" smtClean="0"/>
              <a:t>“最”</a:t>
            </a:r>
            <a:r>
              <a:rPr lang="zh-CN" altLang="zh-CN" b="1" dirty="0"/>
              <a:t>类构</a:t>
            </a:r>
            <a:r>
              <a:rPr lang="zh-CN" altLang="zh-CN" b="1" dirty="0" smtClean="0"/>
              <a:t>式</a:t>
            </a:r>
            <a:r>
              <a:rPr lang="zh-CN" altLang="en-US" b="1" dirty="0" smtClean="0"/>
              <a:t>：</a:t>
            </a:r>
            <a:r>
              <a:rPr lang="zh-CN" altLang="zh-CN" dirty="0" smtClean="0"/>
              <a:t>最</a:t>
            </a:r>
            <a:r>
              <a:rPr lang="en-US" altLang="zh-CN" dirty="0"/>
              <a:t>A</a:t>
            </a:r>
            <a:r>
              <a:rPr lang="zh-CN" altLang="zh-CN" dirty="0"/>
              <a:t>、最为</a:t>
            </a:r>
            <a:r>
              <a:rPr lang="en-US" altLang="zh-CN" dirty="0"/>
              <a:t>A</a:t>
            </a:r>
            <a:r>
              <a:rPr lang="zh-CN" altLang="zh-CN" dirty="0"/>
              <a:t>、最是</a:t>
            </a:r>
            <a:r>
              <a:rPr lang="en-US" altLang="zh-CN" dirty="0"/>
              <a:t>X</a:t>
            </a:r>
            <a:r>
              <a:rPr lang="en-US" altLang="zh-CN" dirty="0" smtClean="0"/>
              <a:t>;</a:t>
            </a:r>
            <a:r>
              <a:rPr lang="zh-CN" altLang="en-US" dirty="0" smtClean="0"/>
              <a:t>；</a:t>
            </a:r>
            <a:endParaRPr lang="en-US" altLang="zh-CN" dirty="0" smtClean="0"/>
          </a:p>
          <a:p>
            <a:pPr lvl="1"/>
            <a:r>
              <a:rPr lang="zh-CN" altLang="zh-CN" b="1" dirty="0" smtClean="0"/>
              <a:t>“极”</a:t>
            </a:r>
            <a:r>
              <a:rPr lang="zh-CN" altLang="zh-CN" b="1" dirty="0"/>
              <a:t>类构</a:t>
            </a:r>
            <a:r>
              <a:rPr lang="zh-CN" altLang="zh-CN" b="1" dirty="0" smtClean="0"/>
              <a:t>式</a:t>
            </a:r>
            <a:r>
              <a:rPr lang="zh-CN" altLang="en-US" b="1" dirty="0" smtClean="0"/>
              <a:t>：</a:t>
            </a:r>
            <a:r>
              <a:rPr lang="zh-CN" altLang="zh-CN" dirty="0" smtClean="0"/>
              <a:t>极</a:t>
            </a:r>
            <a:r>
              <a:rPr lang="zh-CN" altLang="zh-CN" dirty="0"/>
              <a:t>尽</a:t>
            </a:r>
            <a:r>
              <a:rPr lang="en-US" altLang="zh-CN" dirty="0"/>
              <a:t>X</a:t>
            </a:r>
            <a:r>
              <a:rPr lang="zh-CN" altLang="zh-CN" dirty="0"/>
              <a:t>之</a:t>
            </a:r>
            <a:r>
              <a:rPr lang="en-US" altLang="zh-CN" dirty="0"/>
              <a:t>X</a:t>
            </a:r>
            <a:r>
              <a:rPr lang="zh-CN" altLang="zh-CN" dirty="0"/>
              <a:t>、极为</a:t>
            </a:r>
            <a:r>
              <a:rPr lang="en-US" altLang="zh-CN" dirty="0"/>
              <a:t>X</a:t>
            </a:r>
            <a:r>
              <a:rPr lang="zh-CN" altLang="zh-CN" dirty="0"/>
              <a:t>、极其</a:t>
            </a:r>
            <a:r>
              <a:rPr lang="en-US" altLang="zh-CN" dirty="0"/>
              <a:t>A</a:t>
            </a:r>
            <a:r>
              <a:rPr lang="zh-CN" altLang="zh-CN" dirty="0"/>
              <a:t>、极尽</a:t>
            </a:r>
            <a:r>
              <a:rPr lang="en-US" altLang="zh-CN" dirty="0"/>
              <a:t>X</a:t>
            </a:r>
            <a:r>
              <a:rPr lang="zh-CN" altLang="zh-CN" dirty="0"/>
              <a:t>、</a:t>
            </a:r>
            <a:r>
              <a:rPr lang="en-US" altLang="zh-CN" dirty="0"/>
              <a:t>A</a:t>
            </a:r>
            <a:r>
              <a:rPr lang="zh-CN" altLang="zh-CN" dirty="0" smtClean="0"/>
              <a:t>至极</a:t>
            </a:r>
            <a:r>
              <a:rPr lang="zh-CN" altLang="en-US" dirty="0" smtClean="0"/>
              <a:t>；</a:t>
            </a:r>
            <a:endParaRPr lang="en-US" altLang="zh-CN" dirty="0" smtClean="0"/>
          </a:p>
          <a:p>
            <a:pPr lvl="1"/>
            <a:r>
              <a:rPr lang="zh-CN" altLang="zh-CN" b="1" dirty="0" smtClean="0"/>
              <a:t>“再”</a:t>
            </a:r>
            <a:r>
              <a:rPr lang="zh-CN" altLang="zh-CN" b="1" dirty="0"/>
              <a:t>类构</a:t>
            </a:r>
            <a:r>
              <a:rPr lang="zh-CN" altLang="zh-CN" b="1" dirty="0" smtClean="0"/>
              <a:t>式</a:t>
            </a:r>
            <a:r>
              <a:rPr lang="zh-CN" altLang="en-US" b="1" dirty="0" smtClean="0"/>
              <a:t>：</a:t>
            </a:r>
            <a:r>
              <a:rPr lang="zh-CN" altLang="zh-CN" dirty="0" smtClean="0"/>
              <a:t>更</a:t>
            </a:r>
            <a:r>
              <a:rPr lang="en-US" altLang="zh-CN" dirty="0"/>
              <a:t>/</a:t>
            </a:r>
            <a:r>
              <a:rPr lang="zh-CN" altLang="zh-CN" dirty="0"/>
              <a:t>再</a:t>
            </a:r>
            <a:r>
              <a:rPr lang="en-US" altLang="zh-CN" dirty="0"/>
              <a:t>X</a:t>
            </a:r>
            <a:r>
              <a:rPr lang="zh-CN" altLang="zh-CN" dirty="0"/>
              <a:t>不过、没</a:t>
            </a:r>
            <a:r>
              <a:rPr lang="en-US" altLang="zh-CN" dirty="0"/>
              <a:t>V</a:t>
            </a:r>
            <a:r>
              <a:rPr lang="zh-CN" altLang="zh-CN" dirty="0"/>
              <a:t>过比这更</a:t>
            </a:r>
            <a:r>
              <a:rPr lang="en-US" altLang="zh-CN" dirty="0"/>
              <a:t>/</a:t>
            </a:r>
            <a:r>
              <a:rPr lang="zh-CN" altLang="zh-CN" dirty="0"/>
              <a:t>再</a:t>
            </a:r>
            <a:r>
              <a:rPr lang="en-US" altLang="zh-CN" dirty="0"/>
              <a:t>X</a:t>
            </a:r>
            <a:r>
              <a:rPr lang="zh-CN" altLang="zh-CN" dirty="0" smtClean="0"/>
              <a:t>的、</a:t>
            </a:r>
            <a:r>
              <a:rPr lang="zh-CN" altLang="zh-CN" dirty="0"/>
              <a:t>没</a:t>
            </a:r>
            <a:r>
              <a:rPr lang="en-US" altLang="zh-CN" dirty="0"/>
              <a:t>V</a:t>
            </a:r>
            <a:r>
              <a:rPr lang="zh-CN" altLang="zh-CN" dirty="0"/>
              <a:t>过这么</a:t>
            </a:r>
            <a:r>
              <a:rPr lang="en-US" altLang="zh-CN" dirty="0"/>
              <a:t>X</a:t>
            </a:r>
            <a:r>
              <a:rPr lang="zh-CN" altLang="zh-CN" dirty="0"/>
              <a:t>的、</a:t>
            </a:r>
            <a:r>
              <a:rPr lang="en-US" altLang="zh-CN" dirty="0"/>
              <a:t>X</a:t>
            </a:r>
            <a:r>
              <a:rPr lang="zh-CN" altLang="zh-CN" dirty="0"/>
              <a:t>得不能再</a:t>
            </a:r>
            <a:r>
              <a:rPr lang="en-US" altLang="zh-CN" dirty="0"/>
              <a:t>A </a:t>
            </a:r>
            <a:r>
              <a:rPr lang="zh-CN" altLang="zh-CN" dirty="0" smtClean="0"/>
              <a:t>了</a:t>
            </a:r>
            <a:r>
              <a:rPr lang="zh-CN" altLang="en-US" dirty="0" smtClean="0"/>
              <a:t>；</a:t>
            </a:r>
            <a:endParaRPr lang="en-US" altLang="zh-CN" dirty="0" smtClean="0"/>
          </a:p>
          <a:p>
            <a:pPr lvl="1"/>
            <a:r>
              <a:rPr lang="zh-CN" altLang="zh-CN" b="1" dirty="0" smtClean="0"/>
              <a:t>比喻</a:t>
            </a:r>
            <a:r>
              <a:rPr lang="zh-CN" altLang="zh-CN" b="1" dirty="0"/>
              <a:t>类构</a:t>
            </a:r>
            <a:r>
              <a:rPr lang="zh-CN" altLang="zh-CN" b="1" dirty="0" smtClean="0"/>
              <a:t>式</a:t>
            </a:r>
            <a:r>
              <a:rPr lang="zh-CN" altLang="en-US" b="1" dirty="0" smtClean="0"/>
              <a:t>：</a:t>
            </a:r>
            <a:r>
              <a:rPr lang="en-US" altLang="zh-CN" dirty="0" smtClean="0"/>
              <a:t>A</a:t>
            </a:r>
            <a:r>
              <a:rPr lang="zh-CN" altLang="zh-CN" dirty="0"/>
              <a:t>到家、</a:t>
            </a:r>
            <a:r>
              <a:rPr lang="en-US" altLang="zh-CN" dirty="0"/>
              <a:t>A</a:t>
            </a:r>
            <a:r>
              <a:rPr lang="zh-CN" altLang="zh-CN" dirty="0"/>
              <a:t>得不像样、</a:t>
            </a:r>
            <a:r>
              <a:rPr lang="en-US" altLang="zh-CN" dirty="0"/>
              <a:t>A</a:t>
            </a:r>
            <a:r>
              <a:rPr lang="zh-CN" altLang="zh-CN" dirty="0"/>
              <a:t>死了等</a:t>
            </a:r>
            <a:r>
              <a:rPr lang="zh-CN" altLang="zh-CN" dirty="0" smtClean="0"/>
              <a:t>。</a:t>
            </a:r>
            <a:endParaRPr lang="en-US" altLang="zh-CN" dirty="0" smtClean="0"/>
          </a:p>
          <a:p>
            <a:r>
              <a:rPr lang="zh-CN" altLang="zh-CN" dirty="0" smtClean="0"/>
              <a:t>这样</a:t>
            </a:r>
            <a:r>
              <a:rPr lang="zh-CN" altLang="zh-CN" dirty="0"/>
              <a:t>划分的目的是为了便于对他们的语法化历程和主观性做出分析和阐释</a:t>
            </a:r>
            <a:r>
              <a:rPr lang="en-US" altLang="zh-CN" dirty="0"/>
              <a:t>,</a:t>
            </a:r>
            <a:r>
              <a:rPr lang="zh-CN" altLang="zh-CN" dirty="0"/>
              <a:t>从而针对性地探究导致同类构式不同语法化历程的内在原因。</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8</a:t>
            </a:fld>
            <a:endParaRPr lang="zh-CN" altLang="en-US"/>
          </a:p>
        </p:txBody>
      </p:sp>
    </p:spTree>
    <p:extLst>
      <p:ext uri="{BB962C8B-B14F-4D97-AF65-F5344CB8AC3E}">
        <p14:creationId xmlns:p14="http://schemas.microsoft.com/office/powerpoint/2010/main" val="92923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四、构式分类</a:t>
            </a:r>
            <a:endParaRPr lang="zh-CN" altLang="en-US" dirty="0"/>
          </a:p>
        </p:txBody>
      </p:sp>
      <p:sp>
        <p:nvSpPr>
          <p:cNvPr id="3" name="内容占位符 2"/>
          <p:cNvSpPr>
            <a:spLocks noGrp="1"/>
          </p:cNvSpPr>
          <p:nvPr>
            <p:ph sz="quarter" idx="1"/>
          </p:nvPr>
        </p:nvSpPr>
        <p:spPr/>
        <p:txBody>
          <a:bodyPr/>
          <a:lstStyle/>
          <a:p>
            <a:r>
              <a:rPr lang="en-US" altLang="zh-CN" b="1" dirty="0" smtClean="0"/>
              <a:t>4</a:t>
            </a:r>
            <a:r>
              <a:rPr lang="zh-CN" altLang="en-US" b="1" dirty="0" smtClean="0"/>
              <a:t>）根据</a:t>
            </a:r>
            <a:r>
              <a:rPr lang="zh-CN" altLang="zh-CN" b="1" dirty="0" smtClean="0"/>
              <a:t>语义</a:t>
            </a:r>
            <a:r>
              <a:rPr lang="zh-CN" altLang="zh-CN" b="1" dirty="0"/>
              <a:t>延展</a:t>
            </a:r>
            <a:r>
              <a:rPr lang="zh-CN" altLang="zh-CN" b="1" dirty="0" smtClean="0"/>
              <a:t>度</a:t>
            </a:r>
            <a:r>
              <a:rPr lang="zh-CN" altLang="en-US" b="1" dirty="0" smtClean="0"/>
              <a:t>：</a:t>
            </a:r>
            <a:endParaRPr lang="en-US" altLang="zh-CN" b="1" dirty="0" smtClean="0"/>
          </a:p>
          <a:p>
            <a:pPr lvl="1"/>
            <a:r>
              <a:rPr lang="zh-CN" altLang="zh-CN" dirty="0" smtClean="0"/>
              <a:t>延展</a:t>
            </a:r>
            <a:r>
              <a:rPr lang="zh-CN" altLang="zh-CN" dirty="0"/>
              <a:t>类构</a:t>
            </a:r>
            <a:r>
              <a:rPr lang="zh-CN" altLang="zh-CN" dirty="0" smtClean="0"/>
              <a:t>式</a:t>
            </a:r>
            <a:r>
              <a:rPr lang="zh-CN" altLang="en-US" dirty="0"/>
              <a:t>、</a:t>
            </a:r>
            <a:r>
              <a:rPr lang="zh-CN" altLang="zh-CN" dirty="0" smtClean="0"/>
              <a:t>非</a:t>
            </a:r>
            <a:r>
              <a:rPr lang="zh-CN" altLang="zh-CN" dirty="0"/>
              <a:t>延展类构</a:t>
            </a:r>
            <a:r>
              <a:rPr lang="zh-CN" altLang="zh-CN" dirty="0" smtClean="0"/>
              <a:t>式</a:t>
            </a:r>
            <a:endParaRPr lang="en-US" altLang="zh-CN" dirty="0" smtClean="0"/>
          </a:p>
          <a:p>
            <a:r>
              <a:rPr lang="zh-CN" altLang="en-US" dirty="0" smtClean="0"/>
              <a:t>此处</a:t>
            </a:r>
            <a:r>
              <a:rPr lang="zh-CN" altLang="zh-CN" dirty="0" smtClean="0"/>
              <a:t>延展</a:t>
            </a:r>
            <a:r>
              <a:rPr lang="zh-CN" altLang="zh-CN" dirty="0"/>
              <a:t>指的是构式从句义到语义语用的扩展</a:t>
            </a:r>
            <a:r>
              <a:rPr lang="zh-CN" altLang="zh-CN" dirty="0" smtClean="0"/>
              <a:t>。</a:t>
            </a:r>
            <a:endParaRPr lang="en-US" altLang="zh-CN" dirty="0" smtClean="0"/>
          </a:p>
          <a:p>
            <a:r>
              <a:rPr lang="zh-CN" altLang="zh-CN" dirty="0" smtClean="0"/>
              <a:t>有些</a:t>
            </a:r>
            <a:r>
              <a:rPr lang="zh-CN" altLang="zh-CN" dirty="0"/>
              <a:t>构式比如</a:t>
            </a:r>
            <a:r>
              <a:rPr lang="en-US" altLang="zh-CN" dirty="0"/>
              <a:t>A</a:t>
            </a:r>
            <a:r>
              <a:rPr lang="zh-CN" altLang="zh-CN" dirty="0"/>
              <a:t>到家了、</a:t>
            </a:r>
            <a:r>
              <a:rPr lang="en-US" altLang="zh-CN" dirty="0"/>
              <a:t>A</a:t>
            </a:r>
            <a:r>
              <a:rPr lang="zh-CN" altLang="zh-CN" dirty="0"/>
              <a:t>得不像样、</a:t>
            </a:r>
            <a:r>
              <a:rPr lang="en-US" altLang="zh-CN" dirty="0"/>
              <a:t>A</a:t>
            </a:r>
            <a:r>
              <a:rPr lang="zh-CN" altLang="zh-CN" dirty="0"/>
              <a:t>死了、没</a:t>
            </a:r>
            <a:r>
              <a:rPr lang="en-US" altLang="zh-CN" dirty="0"/>
              <a:t>V</a:t>
            </a:r>
            <a:r>
              <a:rPr lang="zh-CN" altLang="zh-CN" dirty="0"/>
              <a:t>过比这更</a:t>
            </a:r>
            <a:r>
              <a:rPr lang="en-US" altLang="zh-CN" dirty="0"/>
              <a:t>/</a:t>
            </a:r>
            <a:r>
              <a:rPr lang="zh-CN" altLang="zh-CN" dirty="0"/>
              <a:t>再</a:t>
            </a:r>
            <a:r>
              <a:rPr lang="en-US" altLang="zh-CN" dirty="0"/>
              <a:t>X</a:t>
            </a:r>
            <a:r>
              <a:rPr lang="zh-CN" altLang="zh-CN" dirty="0" smtClean="0"/>
              <a:t>的</a:t>
            </a:r>
            <a:r>
              <a:rPr lang="zh-CN" altLang="en-US" dirty="0" smtClean="0"/>
              <a:t>、</a:t>
            </a:r>
            <a:r>
              <a:rPr lang="zh-CN" altLang="zh-CN" dirty="0" smtClean="0"/>
              <a:t>没</a:t>
            </a:r>
            <a:r>
              <a:rPr lang="en-US" altLang="zh-CN" dirty="0"/>
              <a:t>V</a:t>
            </a:r>
            <a:r>
              <a:rPr lang="zh-CN" altLang="zh-CN" dirty="0"/>
              <a:t>过这么</a:t>
            </a:r>
            <a:r>
              <a:rPr lang="en-US" altLang="zh-CN" dirty="0"/>
              <a:t>X</a:t>
            </a:r>
            <a:r>
              <a:rPr lang="zh-CN" altLang="zh-CN" dirty="0"/>
              <a:t>的除了表示极度的意义外还一定程度上表示感叹</a:t>
            </a:r>
            <a:r>
              <a:rPr lang="zh-CN" altLang="zh-CN" dirty="0" smtClean="0"/>
              <a:t>义</a:t>
            </a:r>
            <a:r>
              <a:rPr lang="zh-CN" altLang="en-US" dirty="0" smtClean="0"/>
              <a:t>，</a:t>
            </a:r>
            <a:r>
              <a:rPr lang="zh-CN" altLang="zh-CN" dirty="0" smtClean="0"/>
              <a:t>在</a:t>
            </a:r>
            <a:r>
              <a:rPr lang="zh-CN" altLang="zh-CN" dirty="0"/>
              <a:t>更广阔的范围内可以加上感</a:t>
            </a:r>
            <a:r>
              <a:rPr lang="en-US" altLang="zh-CN" dirty="0"/>
              <a:t> </a:t>
            </a:r>
            <a:r>
              <a:rPr lang="zh-CN" altLang="zh-CN" dirty="0" smtClean="0"/>
              <a:t>叹词。</a:t>
            </a:r>
            <a:endParaRPr lang="en-US" altLang="zh-CN" dirty="0" smtClean="0"/>
          </a:p>
          <a:p>
            <a:r>
              <a:rPr lang="zh-CN" altLang="zh-CN" dirty="0" smtClean="0"/>
              <a:t>比如</a:t>
            </a:r>
            <a:r>
              <a:rPr lang="zh-CN" altLang="en-US" dirty="0" smtClean="0"/>
              <a:t>：</a:t>
            </a:r>
            <a:r>
              <a:rPr lang="zh-CN" altLang="zh-CN" dirty="0" smtClean="0"/>
              <a:t>这个</a:t>
            </a:r>
            <a:r>
              <a:rPr lang="zh-CN" altLang="zh-CN" dirty="0"/>
              <a:t>药苦到家</a:t>
            </a:r>
            <a:r>
              <a:rPr lang="zh-CN" altLang="zh-CN" dirty="0" smtClean="0"/>
              <a:t>啦</a:t>
            </a:r>
            <a:r>
              <a:rPr lang="zh-CN" altLang="en-US" dirty="0" smtClean="0"/>
              <a:t>！</a:t>
            </a:r>
            <a:r>
              <a:rPr lang="en-US" altLang="zh-CN" dirty="0" smtClean="0"/>
              <a:t>		</a:t>
            </a:r>
            <a:r>
              <a:rPr lang="zh-CN" altLang="zh-CN" dirty="0" smtClean="0"/>
              <a:t>没有</a:t>
            </a:r>
            <a:r>
              <a:rPr lang="zh-CN" altLang="zh-CN" dirty="0"/>
              <a:t>比这更好的</a:t>
            </a:r>
            <a:r>
              <a:rPr lang="zh-CN" altLang="zh-CN" dirty="0" smtClean="0"/>
              <a:t>啦</a:t>
            </a:r>
            <a:r>
              <a:rPr lang="zh-CN" altLang="en-US" dirty="0" smtClean="0"/>
              <a:t>！</a:t>
            </a:r>
            <a:endParaRPr lang="en-US" altLang="zh-CN" dirty="0" smtClean="0"/>
          </a:p>
          <a:p>
            <a:r>
              <a:rPr lang="zh-CN" altLang="zh-CN" dirty="0" smtClean="0"/>
              <a:t>我们</a:t>
            </a:r>
            <a:r>
              <a:rPr lang="zh-CN" altLang="zh-CN" dirty="0"/>
              <a:t>把这一类构式称为延展类构式</a:t>
            </a:r>
            <a:r>
              <a:rPr lang="en-US" altLang="zh-CN" dirty="0"/>
              <a:t>,</a:t>
            </a:r>
            <a:r>
              <a:rPr lang="zh-CN" altLang="zh-CN" dirty="0"/>
              <a:t>其他的称为非延展类构式。</a:t>
            </a:r>
          </a:p>
          <a:p>
            <a:endParaRPr lang="zh-CN" altLang="en-US" dirty="0"/>
          </a:p>
        </p:txBody>
      </p:sp>
      <p:sp>
        <p:nvSpPr>
          <p:cNvPr id="4" name="灯片编号占位符 3"/>
          <p:cNvSpPr>
            <a:spLocks noGrp="1"/>
          </p:cNvSpPr>
          <p:nvPr>
            <p:ph type="sldNum" sz="quarter" idx="15"/>
          </p:nvPr>
        </p:nvSpPr>
        <p:spPr/>
        <p:txBody>
          <a:bodyPr/>
          <a:lstStyle/>
          <a:p>
            <a:fld id="{F8A7FF1A-3BB8-40DF-A95A-ACE5C621B4CB}" type="slidenum">
              <a:rPr lang="zh-CN" altLang="en-US" smtClean="0"/>
              <a:t>9</a:t>
            </a:fld>
            <a:endParaRPr lang="zh-CN" altLang="en-US"/>
          </a:p>
        </p:txBody>
      </p:sp>
    </p:spTree>
    <p:extLst>
      <p:ext uri="{BB962C8B-B14F-4D97-AF65-F5344CB8AC3E}">
        <p14:creationId xmlns:p14="http://schemas.microsoft.com/office/powerpoint/2010/main" val="929239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255</TotalTime>
  <Words>4735</Words>
  <Application>Microsoft Office PowerPoint</Application>
  <PresentationFormat>全屏显示(4:3)</PresentationFormat>
  <Paragraphs>263</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凸显</vt:lpstr>
      <vt:lpstr>汉语极义的构式语法化   及其   语义主观性研究 </vt:lpstr>
      <vt:lpstr>一、研究核心</vt:lpstr>
      <vt:lpstr>一、研究核心</vt:lpstr>
      <vt:lpstr>二、关注的问题</vt:lpstr>
      <vt:lpstr>三、界定</vt:lpstr>
      <vt:lpstr>四、构式分类</vt:lpstr>
      <vt:lpstr>四、构式分类</vt:lpstr>
      <vt:lpstr>四、构式分类</vt:lpstr>
      <vt:lpstr>四、构式分类</vt:lpstr>
      <vt:lpstr>四、构式分类</vt:lpstr>
      <vt:lpstr>四、构式分类</vt:lpstr>
      <vt:lpstr>四、构式分类</vt:lpstr>
      <vt:lpstr>四、构式分类</vt:lpstr>
      <vt:lpstr>四、构式分类</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五、构式语法化</vt:lpstr>
      <vt:lpstr>六、小结</vt:lpstr>
      <vt:lpstr>六、小结</vt:lpstr>
      <vt:lpstr>六、小结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汉语极义的构式语法化   及其   语义主观性研究 </dc:title>
  <dc:creator>antao</dc:creator>
  <cp:lastModifiedBy>antao</cp:lastModifiedBy>
  <cp:revision>21</cp:revision>
  <dcterms:created xsi:type="dcterms:W3CDTF">2017-03-01T15:04:06Z</dcterms:created>
  <dcterms:modified xsi:type="dcterms:W3CDTF">2017-03-01T19:19:54Z</dcterms:modified>
</cp:coreProperties>
</file>