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97" r:id="rId4"/>
    <p:sldId id="278" r:id="rId5"/>
    <p:sldId id="294" r:id="rId6"/>
    <p:sldId id="298" r:id="rId7"/>
    <p:sldId id="301" r:id="rId8"/>
    <p:sldId id="302" r:id="rId9"/>
    <p:sldId id="303" r:id="rId10"/>
    <p:sldId id="290" r:id="rId11"/>
    <p:sldId id="291" r:id="rId12"/>
    <p:sldId id="258" r:id="rId13"/>
    <p:sldId id="259" r:id="rId14"/>
    <p:sldId id="261" r:id="rId15"/>
    <p:sldId id="262" r:id="rId16"/>
    <p:sldId id="263" r:id="rId17"/>
    <p:sldId id="305" r:id="rId18"/>
    <p:sldId id="306" r:id="rId19"/>
    <p:sldId id="264" r:id="rId20"/>
    <p:sldId id="292" r:id="rId21"/>
    <p:sldId id="307" r:id="rId22"/>
    <p:sldId id="310" r:id="rId23"/>
    <p:sldId id="308" r:id="rId24"/>
    <p:sldId id="309" r:id="rId25"/>
    <p:sldId id="266" r:id="rId26"/>
    <p:sldId id="267" r:id="rId27"/>
    <p:sldId id="268" r:id="rId28"/>
    <p:sldId id="269" r:id="rId29"/>
    <p:sldId id="311" r:id="rId30"/>
    <p:sldId id="312" r:id="rId31"/>
    <p:sldId id="270" r:id="rId32"/>
    <p:sldId id="314" r:id="rId33"/>
    <p:sldId id="271" r:id="rId34"/>
    <p:sldId id="315" r:id="rId35"/>
    <p:sldId id="272" r:id="rId36"/>
    <p:sldId id="273" r:id="rId37"/>
    <p:sldId id="279" r:id="rId38"/>
    <p:sldId id="280" r:id="rId39"/>
    <p:sldId id="274" r:id="rId40"/>
    <p:sldId id="331" r:id="rId41"/>
    <p:sldId id="333" r:id="rId42"/>
    <p:sldId id="334" r:id="rId43"/>
    <p:sldId id="327" r:id="rId44"/>
    <p:sldId id="329" r:id="rId45"/>
    <p:sldId id="330" r:id="rId46"/>
    <p:sldId id="328" r:id="rId47"/>
    <p:sldId id="320" r:id="rId48"/>
    <p:sldId id="318" r:id="rId49"/>
    <p:sldId id="317" r:id="rId50"/>
    <p:sldId id="281" r:id="rId51"/>
    <p:sldId id="319" r:id="rId52"/>
    <p:sldId id="275" r:id="rId53"/>
    <p:sldId id="282" r:id="rId54"/>
    <p:sldId id="323" r:id="rId55"/>
    <p:sldId id="284" r:id="rId56"/>
    <p:sldId id="285" r:id="rId57"/>
    <p:sldId id="283" r:id="rId58"/>
    <p:sldId id="286" r:id="rId59"/>
    <p:sldId id="321" r:id="rId60"/>
    <p:sldId id="322" r:id="rId61"/>
    <p:sldId id="287" r:id="rId62"/>
    <p:sldId id="288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265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287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46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095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0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84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509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89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670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1746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5565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19FAA6-4347-4878-8572-4E1D5CC88605}" type="datetimeFigureOut">
              <a:rPr lang="zh-CN" altLang="en-US" smtClean="0"/>
              <a:pPr/>
              <a:t>2015/5/28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4DE0F6-2C6B-400D-A6C0-FEA4C88D3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724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现代汉语对举型反复义构</a:t>
            </a:r>
            <a:r>
              <a:rPr lang="zh-CN" altLang="en-US" dirty="0"/>
              <a:t>式研究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By </a:t>
            </a:r>
            <a:r>
              <a:rPr lang="zh-CN" altLang="en-US" dirty="0" smtClean="0"/>
              <a:t>侯人渝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18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对举型反复义构式的特殊性：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构成成分：</a:t>
            </a:r>
            <a:r>
              <a:rPr lang="zh-CN" altLang="en-US" dirty="0" smtClean="0"/>
              <a:t>相对反义词</a:t>
            </a:r>
            <a:r>
              <a:rPr lang="zh-CN" altLang="en-US" dirty="0"/>
              <a:t>，本身不表数量、时间等与反复义相关</a:t>
            </a:r>
            <a:r>
              <a:rPr lang="zh-CN" altLang="en-US" dirty="0" smtClean="0"/>
              <a:t>概念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    ——</a:t>
            </a:r>
            <a:r>
              <a:rPr lang="zh-CN" altLang="en-US" dirty="0" smtClean="0"/>
              <a:t>通过对举获得主观大量义、周遍义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</a:t>
            </a:r>
            <a:r>
              <a:rPr lang="zh-CN" altLang="en-US" dirty="0" smtClean="0"/>
              <a:t>不限定反复动作的时长</a:t>
            </a:r>
            <a:endParaRPr lang="zh-CN" altLang="en-US" dirty="0"/>
          </a:p>
          <a:p>
            <a:r>
              <a:rPr lang="zh-CN" altLang="en-US" dirty="0"/>
              <a:t>嵌入成分：相同或近义语素</a:t>
            </a:r>
            <a:r>
              <a:rPr lang="zh-CN" altLang="en-US" dirty="0" smtClean="0"/>
              <a:t>，很少</a:t>
            </a:r>
            <a:r>
              <a:rPr lang="zh-CN" altLang="en-US" dirty="0"/>
              <a:t>嵌入反义</a:t>
            </a:r>
            <a:r>
              <a:rPr lang="zh-CN" altLang="en-US" dirty="0" smtClean="0"/>
              <a:t>语素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                         ——</a:t>
            </a:r>
            <a:r>
              <a:rPr lang="zh-CN" altLang="en-US" dirty="0" smtClean="0"/>
              <a:t>同一动作交替维度进行反复，为长时反复</a:t>
            </a:r>
            <a:endParaRPr lang="zh-CN" altLang="en-US" dirty="0"/>
          </a:p>
          <a:p>
            <a:r>
              <a:rPr lang="zh-CN" altLang="en-US" dirty="0"/>
              <a:t>汉语特有的对举形式：与汉语</a:t>
            </a:r>
            <a:r>
              <a:rPr lang="zh-CN" altLang="en-US" dirty="0" smtClean="0"/>
              <a:t>的对偶</a:t>
            </a:r>
            <a:r>
              <a:rPr lang="zh-CN" altLang="en-US" dirty="0"/>
              <a:t>、互</a:t>
            </a:r>
            <a:r>
              <a:rPr lang="zh-CN" altLang="en-US" dirty="0" smtClean="0"/>
              <a:t>文、反复修辞</a:t>
            </a:r>
            <a:r>
              <a:rPr lang="zh-CN" altLang="en-US" dirty="0"/>
              <a:t>手法</a:t>
            </a:r>
            <a:r>
              <a:rPr lang="zh-CN" altLang="en-US" dirty="0" smtClean="0"/>
              <a:t>相关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——</a:t>
            </a:r>
            <a:r>
              <a:rPr lang="zh-CN" altLang="en-US" dirty="0" smtClean="0"/>
              <a:t>意义、功能具有整体性，有</a:t>
            </a:r>
            <a:r>
              <a:rPr lang="zh-CN" altLang="en-US" dirty="0"/>
              <a:t>特殊的语用效果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014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为何将这类语言现象看做构式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29768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已有</a:t>
            </a:r>
            <a:r>
              <a:rPr lang="zh-CN" altLang="en-US" dirty="0" smtClean="0"/>
              <a:t>命名：    类固定短语（与固定短语界限不明，没有说明这类语言现象的本质特点）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zh-CN" altLang="en-US" dirty="0" smtClean="0"/>
              <a:t>四字格（仅从音韵角度出发命名，也有非四字形式）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构式：形式意义对，构式整体意义不能从部分推导。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对举</a:t>
            </a:r>
            <a:r>
              <a:rPr lang="zh-CN" altLang="en-US" dirty="0" smtClean="0"/>
              <a:t>型反复义构式的语义引申：</a:t>
            </a:r>
            <a:endParaRPr lang="en-US" altLang="zh-CN" dirty="0" smtClean="0"/>
          </a:p>
          <a:p>
            <a:r>
              <a:rPr lang="en-US" altLang="zh-CN" dirty="0" smtClean="0"/>
              <a:t>A.</a:t>
            </a:r>
            <a:r>
              <a:rPr lang="zh-CN" altLang="en-US" dirty="0" smtClean="0"/>
              <a:t>语义</a:t>
            </a:r>
            <a:r>
              <a:rPr lang="zh-CN" altLang="en-US" dirty="0"/>
              <a:t>增强</a:t>
            </a:r>
            <a:r>
              <a:rPr lang="zh-CN" altLang="en-US" dirty="0" smtClean="0"/>
              <a:t>：相对量</a:t>
            </a:r>
            <a:r>
              <a:rPr lang="en-US" altLang="zh-CN" dirty="0" smtClean="0"/>
              <a:t>-</a:t>
            </a:r>
            <a:r>
              <a:rPr lang="zh-CN" altLang="en-US" dirty="0" smtClean="0"/>
              <a:t>主观</a:t>
            </a:r>
            <a:r>
              <a:rPr lang="zh-CN" altLang="en-US" dirty="0"/>
              <a:t>大量</a:t>
            </a:r>
            <a:r>
              <a:rPr lang="en-US" altLang="zh-CN" dirty="0"/>
              <a:t>-</a:t>
            </a:r>
            <a:r>
              <a:rPr lang="zh-CN" altLang="en-US" dirty="0"/>
              <a:t>全量</a:t>
            </a:r>
          </a:p>
          <a:p>
            <a:r>
              <a:rPr lang="en-US" altLang="zh-CN" dirty="0" smtClean="0"/>
              <a:t>B.</a:t>
            </a:r>
            <a:r>
              <a:rPr lang="zh-CN" altLang="en-US" dirty="0" smtClean="0"/>
              <a:t>语义</a:t>
            </a:r>
            <a:r>
              <a:rPr lang="zh-CN" altLang="en-US" dirty="0"/>
              <a:t>增殖</a:t>
            </a:r>
            <a:r>
              <a:rPr lang="zh-CN" altLang="en-US" dirty="0" smtClean="0"/>
              <a:t>：增加动词义，还原被省略的动词（嵌入成分为“一</a:t>
            </a:r>
            <a:r>
              <a:rPr lang="en-US" altLang="zh-CN" dirty="0" smtClean="0"/>
              <a:t>+q</a:t>
            </a:r>
            <a:r>
              <a:rPr lang="zh-CN" altLang="en-US" dirty="0" smtClean="0"/>
              <a:t>”）</a:t>
            </a:r>
            <a:endParaRPr lang="zh-CN" altLang="en-US" dirty="0"/>
          </a:p>
          <a:p>
            <a:r>
              <a:rPr lang="en-US" altLang="zh-CN" dirty="0" smtClean="0"/>
              <a:t>C.</a:t>
            </a:r>
            <a:r>
              <a:rPr lang="zh-CN" altLang="en-US" dirty="0" smtClean="0"/>
              <a:t>语义</a:t>
            </a:r>
            <a:r>
              <a:rPr lang="zh-CN" altLang="en-US" dirty="0"/>
              <a:t>脱落</a:t>
            </a:r>
            <a:r>
              <a:rPr lang="zh-CN" altLang="en-US" dirty="0" smtClean="0"/>
              <a:t>：趋向动词丧失趋向义、方位词丧失</a:t>
            </a:r>
            <a:r>
              <a:rPr lang="zh-CN" altLang="en-US" dirty="0"/>
              <a:t>方位义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构</a:t>
            </a:r>
            <a:r>
              <a:rPr lang="zh-CN" altLang="en-US" dirty="0" smtClean="0"/>
              <a:t>式与成语的关系：有的成语为构式使用较多的语例，如呼来喝去；引用典故形成的成语</a:t>
            </a:r>
            <a:r>
              <a:rPr lang="zh-CN" altLang="en-US" dirty="0"/>
              <a:t>与构式仅为同形</a:t>
            </a:r>
            <a:r>
              <a:rPr lang="zh-CN" altLang="en-US" dirty="0" smtClean="0"/>
              <a:t>关系，如东食西寝，语义透明度比构式更低。</a:t>
            </a:r>
            <a:endParaRPr lang="zh-CN" altLang="en-US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17756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已有</a:t>
            </a:r>
            <a:r>
              <a:rPr lang="zh-CN" altLang="en-US" dirty="0" smtClean="0"/>
              <a:t>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“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去”构</a:t>
            </a:r>
            <a:r>
              <a:rPr lang="zh-CN" altLang="en-US" dirty="0" smtClean="0"/>
              <a:t>式研究较多，但也存在较大分歧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726003"/>
              </p:ext>
            </p:extLst>
          </p:nvPr>
        </p:nvGraphicFramePr>
        <p:xfrm>
          <a:off x="731520" y="2567710"/>
          <a:ext cx="7680960" cy="35837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68698"/>
                <a:gridCol w="5512262"/>
              </a:tblGrid>
              <a:tr h="447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文献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“V</a:t>
                      </a:r>
                      <a:r>
                        <a:rPr lang="zh-CN" sz="1800" kern="100">
                          <a:effectLst/>
                        </a:rPr>
                        <a:t>来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去</a:t>
                      </a:r>
                      <a:r>
                        <a:rPr lang="en-US" sz="1800" kern="100">
                          <a:effectLst/>
                        </a:rPr>
                        <a:t>”</a:t>
                      </a:r>
                      <a:r>
                        <a:rPr lang="zh-CN" sz="1800" kern="100">
                          <a:effectLst/>
                        </a:rPr>
                        <a:t>的构式义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刘月华（</a:t>
                      </a:r>
                      <a:r>
                        <a:rPr lang="en-US" sz="1800" kern="100" dirty="0">
                          <a:effectLst/>
                        </a:rPr>
                        <a:t>1998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动作反复进行或交替进行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戴莉（</a:t>
                      </a:r>
                      <a:r>
                        <a:rPr lang="en-US" sz="1800" kern="100" dirty="0">
                          <a:effectLst/>
                        </a:rPr>
                        <a:t>2000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相关动作的多次重复或持续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杉村博文（</a:t>
                      </a:r>
                      <a:r>
                        <a:rPr lang="en-US" sz="1800" kern="100" dirty="0">
                          <a:effectLst/>
                        </a:rPr>
                        <a:t>2006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两处位移、多处位移、动作不同内容或方式的重复、动作的多次重复、时间推移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刘宏珍（</a:t>
                      </a:r>
                      <a:r>
                        <a:rPr lang="en-US" sz="1800" kern="100">
                          <a:effectLst/>
                        </a:rPr>
                        <a:t>2009</a:t>
                      </a:r>
                      <a:r>
                        <a:rPr lang="zh-CN" sz="1800" kern="100">
                          <a:effectLst/>
                        </a:rPr>
                        <a:t>）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位移类反复、交替类反复（对象）、交互类反复和单纯的动作反复或持续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张娟（</a:t>
                      </a:r>
                      <a:r>
                        <a:rPr lang="en-US" sz="1800" kern="100">
                          <a:effectLst/>
                        </a:rPr>
                        <a:t>2013</a:t>
                      </a:r>
                      <a:r>
                        <a:rPr lang="zh-CN" sz="1800" kern="100">
                          <a:effectLst/>
                        </a:rPr>
                        <a:t>）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方向不同或对象、施事不同的不完全反复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4292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已有研究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对于</a:t>
            </a:r>
            <a:r>
              <a:rPr lang="zh-CN" altLang="en-US" dirty="0"/>
              <a:t>哪些成分能够嵌入“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去”构式，结论也存在一定分歧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戴莉</a:t>
            </a:r>
            <a:r>
              <a:rPr lang="zh-CN" altLang="en-US" dirty="0"/>
              <a:t>（</a:t>
            </a:r>
            <a:r>
              <a:rPr lang="en-US" altLang="zh-CN" dirty="0"/>
              <a:t>2000</a:t>
            </a:r>
            <a:r>
              <a:rPr lang="zh-CN" altLang="en-US" dirty="0"/>
              <a:t>）认为可持续、重复义的动作动词、心理动词能够嵌入；谭洁（</a:t>
            </a:r>
            <a:r>
              <a:rPr lang="en-US" altLang="zh-CN" dirty="0"/>
              <a:t>2008</a:t>
            </a:r>
            <a:r>
              <a:rPr lang="zh-CN" altLang="en-US" dirty="0"/>
              <a:t>）认为具有</a:t>
            </a:r>
            <a:r>
              <a:rPr lang="en-US" altLang="zh-CN" dirty="0"/>
              <a:t>[+</a:t>
            </a:r>
            <a:r>
              <a:rPr lang="zh-CN" altLang="en-US" dirty="0"/>
              <a:t>动作</a:t>
            </a:r>
            <a:r>
              <a:rPr lang="en-US" altLang="zh-CN" dirty="0"/>
              <a:t>][+</a:t>
            </a:r>
            <a:r>
              <a:rPr lang="zh-CN" altLang="en-US" dirty="0"/>
              <a:t>自主</a:t>
            </a:r>
            <a:r>
              <a:rPr lang="en-US" altLang="zh-CN" dirty="0"/>
              <a:t>]</a:t>
            </a:r>
            <a:r>
              <a:rPr lang="zh-CN" altLang="en-US" dirty="0"/>
              <a:t>的动词较易进入，以单音节动词为主；周宁（</a:t>
            </a:r>
            <a:r>
              <a:rPr lang="en-US" altLang="zh-CN" dirty="0"/>
              <a:t>2008</a:t>
            </a:r>
            <a:r>
              <a:rPr lang="zh-CN" altLang="en-US" dirty="0"/>
              <a:t>）认为嵌入动词应有</a:t>
            </a:r>
            <a:r>
              <a:rPr lang="en-US" altLang="zh-CN" dirty="0"/>
              <a:t>[+</a:t>
            </a:r>
            <a:r>
              <a:rPr lang="zh-CN" altLang="en-US" dirty="0"/>
              <a:t>持续</a:t>
            </a:r>
            <a:r>
              <a:rPr lang="en-US" altLang="zh-CN" dirty="0"/>
              <a:t>][+</a:t>
            </a:r>
            <a:r>
              <a:rPr lang="zh-CN" altLang="en-US" dirty="0"/>
              <a:t>反复</a:t>
            </a:r>
            <a:r>
              <a:rPr lang="en-US" altLang="zh-CN" dirty="0"/>
              <a:t>]</a:t>
            </a:r>
            <a:r>
              <a:rPr lang="zh-CN" altLang="en-US" dirty="0"/>
              <a:t>语义特征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以往</a:t>
            </a:r>
            <a:r>
              <a:rPr lang="zh-CN" altLang="en-US" dirty="0"/>
              <a:t>对于方位词对举构式的研究不够深入</a:t>
            </a:r>
            <a:r>
              <a:rPr lang="zh-CN" altLang="en-US" dirty="0" smtClean="0"/>
              <a:t>，一些</a:t>
            </a:r>
            <a:r>
              <a:rPr lang="zh-CN" altLang="en-US" dirty="0"/>
              <a:t>结论同样有待验证。范喜梅（</a:t>
            </a:r>
            <a:r>
              <a:rPr lang="en-US" altLang="zh-CN" dirty="0"/>
              <a:t>2009</a:t>
            </a:r>
            <a:r>
              <a:rPr lang="zh-CN" altLang="en-US" dirty="0"/>
              <a:t>）认为方位词对举构</a:t>
            </a:r>
            <a:r>
              <a:rPr lang="zh-CN" altLang="en-US" dirty="0" smtClean="0"/>
              <a:t>式可</a:t>
            </a:r>
            <a:r>
              <a:rPr lang="zh-CN" altLang="en-US" dirty="0"/>
              <a:t>表到处、重复、持续义。潘先军（</a:t>
            </a:r>
            <a:r>
              <a:rPr lang="en-US" altLang="zh-CN" dirty="0"/>
              <a:t>2007</a:t>
            </a:r>
            <a:r>
              <a:rPr lang="zh-CN" altLang="en-US" dirty="0"/>
              <a:t>）认为进入方位词对举构式的动词应具有</a:t>
            </a:r>
            <a:r>
              <a:rPr lang="en-US" altLang="zh-CN" dirty="0"/>
              <a:t>[+</a:t>
            </a:r>
            <a:r>
              <a:rPr lang="zh-CN" altLang="en-US" dirty="0"/>
              <a:t>自主</a:t>
            </a:r>
            <a:r>
              <a:rPr lang="en-US" altLang="zh-CN" dirty="0"/>
              <a:t>]</a:t>
            </a:r>
            <a:r>
              <a:rPr lang="zh-CN" altLang="en-US" dirty="0"/>
              <a:t>、</a:t>
            </a:r>
            <a:r>
              <a:rPr lang="en-US" altLang="zh-CN" dirty="0"/>
              <a:t>[-</a:t>
            </a:r>
            <a:r>
              <a:rPr lang="zh-CN" altLang="en-US" dirty="0"/>
              <a:t>持续</a:t>
            </a:r>
            <a:r>
              <a:rPr lang="en-US" altLang="zh-CN" dirty="0"/>
              <a:t>]</a:t>
            </a:r>
            <a:r>
              <a:rPr lang="zh-CN" altLang="en-US" dirty="0"/>
              <a:t>、</a:t>
            </a:r>
            <a:r>
              <a:rPr lang="en-US" altLang="zh-CN" dirty="0"/>
              <a:t>[+</a:t>
            </a:r>
            <a:r>
              <a:rPr lang="zh-CN" altLang="en-US" dirty="0"/>
              <a:t>动作</a:t>
            </a:r>
            <a:r>
              <a:rPr lang="en-US" altLang="zh-CN" dirty="0"/>
              <a:t>]</a:t>
            </a:r>
            <a:r>
              <a:rPr lang="zh-CN" altLang="en-US" dirty="0"/>
              <a:t>的语义</a:t>
            </a:r>
            <a:r>
              <a:rPr lang="zh-CN" altLang="en-US" dirty="0" smtClean="0"/>
              <a:t>特征。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以往</a:t>
            </a:r>
            <a:r>
              <a:rPr lang="zh-CN" altLang="en-US" dirty="0"/>
              <a:t>的对比研究</a:t>
            </a:r>
            <a:r>
              <a:rPr lang="zh-CN" altLang="en-US" dirty="0" smtClean="0"/>
              <a:t>往往是基于某</a:t>
            </a:r>
            <a:r>
              <a:rPr lang="zh-CN" altLang="en-US" dirty="0"/>
              <a:t>一个构</a:t>
            </a:r>
            <a:r>
              <a:rPr lang="zh-CN" altLang="en-US" dirty="0" smtClean="0"/>
              <a:t>式的研究，附带进行的</a:t>
            </a:r>
            <a:r>
              <a:rPr lang="zh-CN" altLang="en-US" dirty="0"/>
              <a:t>粗略</a:t>
            </a:r>
            <a:r>
              <a:rPr lang="zh-CN" altLang="en-US" dirty="0" smtClean="0"/>
              <a:t>比较，不够系统深入。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017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研究目的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从句法、语义、语用三个层面描述对举型反复义构式。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系统梳理实例构式之间的异同，构建构式网络，解释实例构式能产性的差异。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分析嵌入成分与构式之间的互动关系，包括论元互动和体貌互动。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26355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20"/>
            <a:ext cx="8052262" cy="3946698"/>
          </a:xfrm>
        </p:spPr>
        <p:txBody>
          <a:bodyPr numCol="2">
            <a:normAutofit/>
          </a:bodyPr>
          <a:lstStyle/>
          <a:p>
            <a:r>
              <a:rPr lang="zh-CN" altLang="en-US" b="1" dirty="0"/>
              <a:t>一、	绪论 </a:t>
            </a:r>
          </a:p>
          <a:p>
            <a:r>
              <a:rPr lang="zh-CN" altLang="en-US" b="1" dirty="0"/>
              <a:t>二、	对举型反复义构式的句法语义分析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2.1</a:t>
            </a:r>
            <a:r>
              <a:rPr lang="zh-CN" altLang="en-US" dirty="0"/>
              <a:t>对举型反复义构式的句法语义共性</a:t>
            </a:r>
          </a:p>
          <a:p>
            <a:r>
              <a:rPr lang="en-US" altLang="zh-CN" dirty="0"/>
              <a:t>2.2</a:t>
            </a:r>
            <a:r>
              <a:rPr lang="zh-CN" altLang="en-US" dirty="0"/>
              <a:t>反复义处所对举构式</a:t>
            </a:r>
          </a:p>
          <a:p>
            <a:r>
              <a:rPr lang="en-US" altLang="zh-CN" dirty="0"/>
              <a:t>2.3</a:t>
            </a:r>
            <a:r>
              <a:rPr lang="zh-CN" altLang="en-US" dirty="0"/>
              <a:t>反复义主体对举构式</a:t>
            </a:r>
          </a:p>
          <a:p>
            <a:r>
              <a:rPr lang="en-US" altLang="zh-CN" dirty="0"/>
              <a:t>2.4</a:t>
            </a:r>
            <a:r>
              <a:rPr lang="zh-CN" altLang="en-US" dirty="0"/>
              <a:t>反复义客体对举构式</a:t>
            </a:r>
          </a:p>
          <a:p>
            <a:r>
              <a:rPr lang="en-US" altLang="zh-CN" dirty="0"/>
              <a:t>2.5</a:t>
            </a:r>
            <a:r>
              <a:rPr lang="zh-CN" altLang="en-US" dirty="0"/>
              <a:t>反复义方式对举构式</a:t>
            </a:r>
          </a:p>
          <a:p>
            <a:r>
              <a:rPr lang="en-US" altLang="zh-CN" dirty="0"/>
              <a:t>2.6</a:t>
            </a:r>
            <a:r>
              <a:rPr lang="zh-CN" altLang="en-US" dirty="0"/>
              <a:t>对举型反复义构式的构式网络</a:t>
            </a:r>
          </a:p>
          <a:p>
            <a:r>
              <a:rPr lang="zh-CN" altLang="en-US" b="1" dirty="0"/>
              <a:t>三、	嵌入成分与构式</a:t>
            </a:r>
            <a:r>
              <a:rPr lang="zh-CN" altLang="en-US" b="1" dirty="0" smtClean="0"/>
              <a:t>的互动</a:t>
            </a:r>
            <a:endParaRPr lang="zh-CN" altLang="en-US" b="1" dirty="0"/>
          </a:p>
          <a:p>
            <a:r>
              <a:rPr lang="en-US" altLang="zh-CN" dirty="0" smtClean="0"/>
              <a:t>3.1</a:t>
            </a:r>
            <a:r>
              <a:rPr lang="zh-CN" altLang="en-US" dirty="0" smtClean="0"/>
              <a:t>嵌入成分与构式的论元互动</a:t>
            </a:r>
            <a:endParaRPr lang="en-US" altLang="zh-CN" dirty="0" smtClean="0"/>
          </a:p>
          <a:p>
            <a:r>
              <a:rPr lang="en-US" altLang="zh-CN" dirty="0" smtClean="0"/>
              <a:t>3.2</a:t>
            </a:r>
            <a:r>
              <a:rPr lang="zh-CN" altLang="en-US" dirty="0" smtClean="0"/>
              <a:t>嵌入成分与构式的体貌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zh-CN" altLang="en-US" b="1" dirty="0" smtClean="0"/>
              <a:t>四</a:t>
            </a:r>
            <a:r>
              <a:rPr lang="zh-CN" altLang="en-US" b="1" dirty="0"/>
              <a:t>、	对举型反复义构式的语用特征</a:t>
            </a:r>
          </a:p>
          <a:p>
            <a:r>
              <a:rPr lang="en-US" altLang="zh-CN" dirty="0"/>
              <a:t>4.1</a:t>
            </a:r>
            <a:r>
              <a:rPr lang="zh-CN" altLang="en-US" dirty="0"/>
              <a:t>语体色彩及感情色彩</a:t>
            </a:r>
          </a:p>
          <a:p>
            <a:r>
              <a:rPr lang="en-US" altLang="zh-CN" dirty="0"/>
              <a:t>4.2</a:t>
            </a:r>
            <a:r>
              <a:rPr lang="zh-CN" altLang="en-US" dirty="0"/>
              <a:t>篇章</a:t>
            </a:r>
            <a:r>
              <a:rPr lang="zh-CN" altLang="en-US" dirty="0" smtClean="0"/>
              <a:t>功能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/>
              <a:t>五、	</a:t>
            </a:r>
            <a:r>
              <a:rPr lang="zh-CN" altLang="en-US" b="1" dirty="0" smtClean="0"/>
              <a:t>结语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6255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	对举型反复义构式的句法</a:t>
            </a:r>
            <a:r>
              <a:rPr lang="zh-CN" altLang="en-US" dirty="0" smtClean="0"/>
              <a:t>语义分析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2.1</a:t>
            </a:r>
            <a:r>
              <a:rPr lang="zh-CN" altLang="en-US" dirty="0"/>
              <a:t>对举型反复义构式的句法语义</a:t>
            </a:r>
            <a:r>
              <a:rPr lang="zh-CN" altLang="en-US" dirty="0" smtClean="0"/>
              <a:t>共性</a:t>
            </a:r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句法结构：并列结构。</a:t>
            </a:r>
            <a:endParaRPr lang="en-US" altLang="zh-CN" dirty="0" smtClean="0"/>
          </a:p>
          <a:p>
            <a:r>
              <a:rPr lang="zh-CN" altLang="en-US" dirty="0" smtClean="0"/>
              <a:t>部分并列单元不合现汉语法：方位词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动词；方位词</a:t>
            </a:r>
            <a:r>
              <a:rPr lang="en-US" altLang="zh-CN" dirty="0" smtClean="0"/>
              <a:t>/</a:t>
            </a:r>
            <a:r>
              <a:rPr lang="zh-CN" altLang="en-US" dirty="0" smtClean="0"/>
              <a:t>代词</a:t>
            </a:r>
            <a:r>
              <a:rPr lang="en-US" altLang="zh-CN" dirty="0" smtClean="0"/>
              <a:t>/</a:t>
            </a:r>
            <a:r>
              <a:rPr lang="zh-CN" altLang="en-US" dirty="0" smtClean="0"/>
              <a:t>形容词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一</a:t>
            </a:r>
            <a:r>
              <a:rPr lang="en-US" altLang="zh-CN" dirty="0" smtClean="0"/>
              <a:t>+q</a:t>
            </a:r>
            <a:r>
              <a:rPr lang="zh-CN" altLang="en-US" dirty="0" smtClean="0"/>
              <a:t>；一些并列单元不自足：嵌入粘着语素，如奔来驰去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语序：对举成分和嵌入成分的顺序一般都是固定的（受语素义影响较大）。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句法功能：主要做</a:t>
            </a:r>
            <a:r>
              <a:rPr lang="zh-CN" altLang="en-US" dirty="0"/>
              <a:t>谓语</a:t>
            </a:r>
            <a:r>
              <a:rPr lang="zh-CN" altLang="en-US" dirty="0" smtClean="0"/>
              <a:t>或充当分句，一些构式也</a:t>
            </a:r>
            <a:r>
              <a:rPr lang="zh-CN" altLang="en-US" dirty="0"/>
              <a:t>可充当定语、状语和补语</a:t>
            </a:r>
            <a:r>
              <a:rPr lang="zh-CN" altLang="en-US" dirty="0" smtClean="0"/>
              <a:t>。不能带宾语，包括体宾、谓宾、准宾（时量宾语、动量宾语）。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构式义：表示同一动作有一定差异地反复</a:t>
            </a:r>
            <a:endParaRPr lang="zh-CN" altLang="en-US" dirty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凝固</a:t>
            </a:r>
            <a:r>
              <a:rPr lang="zh-CN" altLang="en-US" dirty="0"/>
              <a:t>度：比自由短语高，比成语低（语义透明度则反之）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027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对举</a:t>
            </a:r>
            <a:r>
              <a:rPr lang="zh-CN" altLang="en-US" dirty="0" smtClean="0"/>
              <a:t>型反复义构式的承继层级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14989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、构式子类</a:t>
            </a:r>
            <a:endParaRPr lang="en-US" altLang="zh-CN" b="1" dirty="0" smtClean="0"/>
          </a:p>
          <a:p>
            <a:r>
              <a:rPr lang="zh-CN" altLang="en-US" dirty="0" smtClean="0"/>
              <a:t>根据</a:t>
            </a:r>
            <a:r>
              <a:rPr lang="zh-CN" altLang="en-US" dirty="0"/>
              <a:t>对举</a:t>
            </a:r>
            <a:r>
              <a:rPr lang="zh-CN" altLang="en-US" dirty="0" smtClean="0"/>
              <a:t>成分关涉的论元角色我们</a:t>
            </a:r>
            <a:r>
              <a:rPr lang="zh-CN" altLang="en-US" dirty="0"/>
              <a:t>将对举型反复义构式分为四个构式子类</a:t>
            </a:r>
            <a:r>
              <a:rPr lang="zh-CN" altLang="en-US" dirty="0" smtClean="0"/>
              <a:t>：处所对举构式（</a:t>
            </a:r>
            <a:r>
              <a:rPr lang="zh-CN" altLang="en-US" dirty="0"/>
              <a:t>趋向动词、方位词、指示</a:t>
            </a:r>
            <a:r>
              <a:rPr lang="zh-CN" altLang="en-US" dirty="0" smtClean="0"/>
              <a:t>代词对举）</a:t>
            </a:r>
            <a:r>
              <a:rPr lang="zh-CN" altLang="en-US" dirty="0"/>
              <a:t>、</a:t>
            </a:r>
            <a:r>
              <a:rPr lang="zh-CN" altLang="en-US" dirty="0" smtClean="0"/>
              <a:t>主体对举构式（</a:t>
            </a:r>
            <a:r>
              <a:rPr lang="zh-CN" altLang="en-US" dirty="0"/>
              <a:t>人称代词、指示</a:t>
            </a:r>
            <a:r>
              <a:rPr lang="zh-CN" altLang="en-US" dirty="0" smtClean="0"/>
              <a:t>代词对举）</a:t>
            </a:r>
            <a:r>
              <a:rPr lang="zh-CN" altLang="en-US" dirty="0"/>
              <a:t>、</a:t>
            </a:r>
            <a:r>
              <a:rPr lang="zh-CN" altLang="en-US" dirty="0" smtClean="0"/>
              <a:t>客体对举构式（</a:t>
            </a:r>
            <a:r>
              <a:rPr lang="zh-CN" altLang="en-US" dirty="0"/>
              <a:t>指示代词、引申义</a:t>
            </a:r>
            <a:r>
              <a:rPr lang="zh-CN" altLang="en-US" dirty="0" smtClean="0"/>
              <a:t>方位词对举）</a:t>
            </a:r>
            <a:r>
              <a:rPr lang="zh-CN" altLang="en-US" dirty="0"/>
              <a:t>和</a:t>
            </a:r>
            <a:r>
              <a:rPr lang="zh-CN" altLang="en-US" dirty="0" smtClean="0"/>
              <a:t>方式对举构式（</a:t>
            </a:r>
            <a:r>
              <a:rPr lang="zh-CN" altLang="en-US" dirty="0"/>
              <a:t>形容词、指示</a:t>
            </a:r>
            <a:r>
              <a:rPr lang="zh-CN" altLang="en-US" dirty="0" smtClean="0"/>
              <a:t>代词对举）。这</a:t>
            </a:r>
            <a:r>
              <a:rPr lang="zh-CN" altLang="en-US" dirty="0"/>
              <a:t>四个构式子类仍然比较抽象，但各构式子类拥有比较一致的内部句法结构，构式义也</a:t>
            </a:r>
            <a:r>
              <a:rPr lang="zh-CN" altLang="en-US" dirty="0" smtClean="0"/>
              <a:t>较为一致。</a:t>
            </a:r>
            <a:endParaRPr lang="zh-CN" altLang="en-US" dirty="0"/>
          </a:p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、实例构式</a:t>
            </a:r>
            <a:endParaRPr lang="en-US" altLang="zh-CN" b="1" dirty="0" smtClean="0"/>
          </a:p>
          <a:p>
            <a:r>
              <a:rPr lang="zh-CN" altLang="en-US" dirty="0" smtClean="0"/>
              <a:t>各</a:t>
            </a:r>
            <a:r>
              <a:rPr lang="zh-CN" altLang="en-US" dirty="0"/>
              <a:t>构式子类和实例构式之间的关系是实例联接关系，如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去这一具体构式是处所对举构式的特殊实例，是处所对举构式的更完整的表述。实例构式的构成成分可以分为常项和变项两部分，常项为对举成分，变项则为嵌入的谓词性成分。实例构式的构式</a:t>
            </a:r>
            <a:r>
              <a:rPr lang="zh-CN" altLang="en-US" dirty="0" smtClean="0"/>
              <a:t>义较构式子类更明确，嵌入成分也具有一些共同特点。</a:t>
            </a:r>
            <a:endParaRPr lang="zh-CN" altLang="en-US" dirty="0"/>
          </a:p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、语例</a:t>
            </a:r>
            <a:endParaRPr lang="en-US" altLang="zh-CN" b="1" dirty="0" smtClean="0"/>
          </a:p>
          <a:p>
            <a:r>
              <a:rPr lang="zh-CN" altLang="en-US" dirty="0" smtClean="0"/>
              <a:t>各</a:t>
            </a:r>
            <a:r>
              <a:rPr lang="zh-CN" altLang="en-US" dirty="0"/>
              <a:t>实例构式嵌入不同的变项后又会产生大量的实际语料，我们称之为语例。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2930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520" y="541071"/>
            <a:ext cx="7680960" cy="1371600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2.1</a:t>
            </a:r>
            <a:r>
              <a:rPr lang="zh-CN" altLang="en-US" sz="2000" dirty="0" smtClean="0"/>
              <a:t>对</a:t>
            </a:r>
            <a:r>
              <a:rPr lang="zh-CN" altLang="en-US" sz="2000" dirty="0"/>
              <a:t>举型反复义构式实际上是由抽象到具体的“构式、构式子类、实例构式、语例”这四个层面的构式构成的构式群。我们将其承继关系绘制如下图，由于实例构式数量较多，图中仅展示了具有代表性的实例构</a:t>
            </a:r>
            <a:r>
              <a:rPr lang="zh-CN" altLang="en-US" sz="2000" dirty="0" smtClean="0"/>
              <a:t>式，语例则没有加以展示。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96" y="1722222"/>
            <a:ext cx="8911607" cy="46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2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5411" y="-160969"/>
            <a:ext cx="7680960" cy="1371600"/>
          </a:xfrm>
        </p:spPr>
        <p:txBody>
          <a:bodyPr/>
          <a:lstStyle/>
          <a:p>
            <a:r>
              <a:rPr lang="en-US" altLang="zh-CN" dirty="0"/>
              <a:t>2.2</a:t>
            </a:r>
            <a:r>
              <a:rPr lang="zh-CN" altLang="en-US" dirty="0"/>
              <a:t>反复义处所对举构式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047" y="726902"/>
            <a:ext cx="7680960" cy="3931920"/>
          </a:xfrm>
        </p:spPr>
        <p:txBody>
          <a:bodyPr/>
          <a:lstStyle/>
          <a:p>
            <a:r>
              <a:rPr lang="en-US" altLang="zh-CN" dirty="0"/>
              <a:t>2.2.1 </a:t>
            </a:r>
            <a:r>
              <a:rPr lang="zh-CN" altLang="en-US" dirty="0"/>
              <a:t>趋向动词对举构</a:t>
            </a:r>
            <a:r>
              <a:rPr lang="zh-CN" altLang="en-US" dirty="0" smtClean="0"/>
              <a:t>式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838781"/>
              </p:ext>
            </p:extLst>
          </p:nvPr>
        </p:nvGraphicFramePr>
        <p:xfrm>
          <a:off x="467358" y="1109029"/>
          <a:ext cx="8224059" cy="5328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956"/>
                <a:gridCol w="1923956"/>
                <a:gridCol w="1458129"/>
                <a:gridCol w="1459009"/>
                <a:gridCol w="1459009"/>
              </a:tblGrid>
              <a:tr h="266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来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过来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过去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进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出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上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下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43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嵌入成分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</a:rPr>
                        <a:t>位移动词，具有</a:t>
                      </a:r>
                      <a:r>
                        <a:rPr lang="en-US" sz="1600" kern="100" dirty="0" smtClean="0">
                          <a:effectLst/>
                        </a:rPr>
                        <a:t>[+</a:t>
                      </a:r>
                      <a:r>
                        <a:rPr lang="zh-CN" sz="1600" kern="100" dirty="0">
                          <a:effectLst/>
                        </a:rPr>
                        <a:t>自主</a:t>
                      </a:r>
                      <a:r>
                        <a:rPr lang="en-US" sz="1600" kern="100" dirty="0">
                          <a:effectLst/>
                        </a:rPr>
                        <a:t>][-</a:t>
                      </a:r>
                      <a:r>
                        <a:rPr lang="zh-CN" sz="1600" kern="100" dirty="0">
                          <a:effectLst/>
                        </a:rPr>
                        <a:t>单向路径</a:t>
                      </a:r>
                      <a:r>
                        <a:rPr lang="en-US" sz="1600" kern="100" dirty="0">
                          <a:effectLst/>
                        </a:rPr>
                        <a:t>][-</a:t>
                      </a:r>
                      <a:r>
                        <a:rPr lang="zh-CN" sz="1600" kern="100" dirty="0">
                          <a:effectLst/>
                        </a:rPr>
                        <a:t>一次性结果</a:t>
                      </a:r>
                      <a:r>
                        <a:rPr lang="en-US" sz="1600" kern="100" dirty="0" smtClean="0">
                          <a:effectLst/>
                        </a:rPr>
                        <a:t>]</a:t>
                      </a:r>
                      <a:r>
                        <a:rPr lang="zh-CN" altLang="en-US" sz="1600" kern="100" dirty="0" smtClean="0">
                          <a:effectLst/>
                        </a:rPr>
                        <a:t>语义特征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657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少数</a:t>
                      </a:r>
                      <a:r>
                        <a:rPr lang="en-US" sz="1600" kern="100">
                          <a:effectLst/>
                        </a:rPr>
                        <a:t>[-</a:t>
                      </a:r>
                      <a:r>
                        <a:rPr lang="zh-CN" sz="1600" kern="100">
                          <a:effectLst/>
                        </a:rPr>
                        <a:t>单向路径</a:t>
                      </a:r>
                      <a:r>
                        <a:rPr lang="en-US" sz="1600" kern="100">
                          <a:effectLst/>
                        </a:rPr>
                        <a:t>][-</a:t>
                      </a:r>
                      <a:r>
                        <a:rPr lang="zh-CN" sz="1600" kern="100">
                          <a:effectLst/>
                        </a:rPr>
                        <a:t>一次性结果</a:t>
                      </a:r>
                      <a:r>
                        <a:rPr lang="en-US" sz="1600" kern="100">
                          <a:effectLst/>
                        </a:rPr>
                        <a:t>]</a:t>
                      </a:r>
                      <a:r>
                        <a:rPr lang="zh-CN" sz="1600" kern="100">
                          <a:effectLst/>
                        </a:rPr>
                        <a:t>位移动词也可进入；领属转移类动词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位移路径较长，非垂直方向位移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位移可突破界限或无特定方向、领属转移类动词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垂直方向或无特定方向位移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交替维度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方向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98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构式义的意义结构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朝相对方向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朝多个方向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朝某个方向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朝相对方向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朝相对方向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单一主体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朝相对方向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位移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5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释义模板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一会儿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r>
                        <a:rPr lang="zh-CN" sz="1600" kern="100" dirty="0">
                          <a:effectLst/>
                        </a:rPr>
                        <a:t>来，一会儿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r>
                        <a:rPr lang="zh-CN" sz="1600" kern="100" dirty="0">
                          <a:effectLst/>
                        </a:rPr>
                        <a:t>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到处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r>
                        <a:rPr lang="zh-CN" sz="16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一会儿</a:t>
                      </a:r>
                      <a:r>
                        <a:rPr lang="en-US" sz="1600" kern="100">
                          <a:effectLst/>
                        </a:rPr>
                        <a:t>V </a:t>
                      </a:r>
                      <a:r>
                        <a:rPr lang="zh-CN" sz="1600" kern="100">
                          <a:effectLst/>
                        </a:rPr>
                        <a:t>过来，一会儿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过去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一会儿</a:t>
                      </a:r>
                      <a:r>
                        <a:rPr lang="en-US" sz="1600" kern="100">
                          <a:effectLst/>
                        </a:rPr>
                        <a:t>V </a:t>
                      </a:r>
                      <a:r>
                        <a:rPr lang="zh-CN" sz="1600" kern="100">
                          <a:effectLst/>
                        </a:rPr>
                        <a:t>进，一会儿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出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一会儿</a:t>
                      </a:r>
                      <a:r>
                        <a:rPr lang="en-US" sz="1600" kern="100">
                          <a:effectLst/>
                        </a:rPr>
                        <a:t>V </a:t>
                      </a:r>
                      <a:r>
                        <a:rPr lang="zh-CN" sz="1600" kern="100">
                          <a:effectLst/>
                        </a:rPr>
                        <a:t>上，一会儿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下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9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语例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飘来荡去；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走来走去；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吞来吞去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滑过来滑过去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搬进搬出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跳上跳下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908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研究对象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117531"/>
              </p:ext>
            </p:extLst>
          </p:nvPr>
        </p:nvGraphicFramePr>
        <p:xfrm>
          <a:off x="822037" y="1764145"/>
          <a:ext cx="7675418" cy="4908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842"/>
                <a:gridCol w="2339796"/>
                <a:gridCol w="2339796"/>
                <a:gridCol w="1980984"/>
              </a:tblGrid>
              <a:tr h="4359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常项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AXBX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XAXB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19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趋向动词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来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去；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来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往；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过来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过去；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出；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上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下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19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方位词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绝对方位词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东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西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；南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北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；里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外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；内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外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；上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下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东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西；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南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北；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里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外；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内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外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相对方位词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前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后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；左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右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前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后；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左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右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78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代词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指示代词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这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那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；这（个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里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样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么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儿）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那（个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里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样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么</a:t>
                      </a:r>
                      <a:r>
                        <a:rPr lang="en-US" sz="1800" kern="100" dirty="0">
                          <a:effectLst/>
                        </a:rPr>
                        <a:t>|</a:t>
                      </a:r>
                      <a:r>
                        <a:rPr lang="zh-CN" sz="1800" kern="100" dirty="0">
                          <a:effectLst/>
                        </a:rPr>
                        <a:t>儿）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；此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彼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这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那</a:t>
                      </a:r>
                      <a:r>
                        <a:rPr lang="en-US" sz="1800" kern="100" dirty="0">
                          <a:effectLst/>
                        </a:rPr>
                        <a:t>| V</a:t>
                      </a:r>
                      <a:r>
                        <a:rPr lang="zh-CN" sz="1800" kern="100" dirty="0">
                          <a:effectLst/>
                        </a:rPr>
                        <a:t>这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那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人称代词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你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r>
                        <a:rPr lang="zh-CN" sz="1800" kern="100">
                          <a:effectLst/>
                        </a:rPr>
                        <a:t>我</a:t>
                      </a:r>
                      <a:r>
                        <a:rPr lang="en-US" sz="1800" kern="100">
                          <a:effectLst/>
                        </a:rPr>
                        <a:t>X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无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9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形容词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，深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浅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，长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低，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深</a:t>
                      </a:r>
                      <a:r>
                        <a:rPr lang="en-US" altLang="zh-CN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8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浅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265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611" y="79176"/>
            <a:ext cx="7680960" cy="1371600"/>
          </a:xfrm>
        </p:spPr>
        <p:txBody>
          <a:bodyPr/>
          <a:lstStyle/>
          <a:p>
            <a:r>
              <a:rPr lang="en-US" altLang="zh-CN" dirty="0"/>
              <a:t>2.2.1 </a:t>
            </a:r>
            <a:r>
              <a:rPr lang="zh-CN" altLang="en-US" dirty="0"/>
              <a:t>趋向动词对举构式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2539249"/>
              </p:ext>
            </p:extLst>
          </p:nvPr>
        </p:nvGraphicFramePr>
        <p:xfrm>
          <a:off x="397162" y="840508"/>
          <a:ext cx="8534401" cy="5909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117"/>
                <a:gridCol w="3179564"/>
                <a:gridCol w="2133860"/>
                <a:gridCol w="2133860"/>
              </a:tblGrid>
              <a:tr h="1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X</a:t>
                      </a:r>
                      <a:r>
                        <a:rPr lang="zh-CN" sz="1400" kern="100">
                          <a:effectLst/>
                        </a:rPr>
                        <a:t>来</a:t>
                      </a:r>
                      <a:r>
                        <a:rPr lang="en-US" sz="1400" kern="100">
                          <a:effectLst/>
                        </a:rPr>
                        <a:t>X</a:t>
                      </a:r>
                      <a:r>
                        <a:rPr lang="zh-CN" sz="1400" kern="100">
                          <a:effectLst/>
                        </a:rPr>
                        <a:t>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X</a:t>
                      </a:r>
                      <a:r>
                        <a:rPr lang="zh-CN" sz="1400" kern="100">
                          <a:effectLst/>
                        </a:rPr>
                        <a:t>来</a:t>
                      </a:r>
                      <a:r>
                        <a:rPr lang="en-US" sz="1400" kern="100">
                          <a:effectLst/>
                        </a:rPr>
                        <a:t>X</a:t>
                      </a:r>
                      <a:r>
                        <a:rPr lang="zh-CN" sz="1400" kern="100">
                          <a:effectLst/>
                        </a:rPr>
                        <a:t>往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过来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过去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  <a:tr h="993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嵌入成分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非位移动词；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时间名词；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具体名词（位移主体、位移主体局部、工具名词、话语引用）；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可质变的形容词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时间名词；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具体名词（位移主体、位移主体局部、工具名词）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非位移动词</a:t>
                      </a:r>
                      <a:r>
                        <a:rPr lang="zh-CN" sz="1400" kern="100" dirty="0" smtClean="0">
                          <a:effectLst/>
                        </a:rPr>
                        <a:t>（动作历时较长的心理活动</a:t>
                      </a:r>
                      <a:r>
                        <a:rPr lang="zh-CN" sz="1400" kern="100" dirty="0">
                          <a:effectLst/>
                        </a:rPr>
                        <a:t>类、创造类和信息交流类动词）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  <a:tr h="366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交替维度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主体、客体、方式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主体、方式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  <a:tr h="2078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构式义的意义结构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多个主体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针对彼此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相互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+V</a:t>
                      </a:r>
                      <a:r>
                        <a:rPr lang="zh-CN" sz="1400" kern="100" dirty="0">
                          <a:effectLst/>
                        </a:rPr>
                        <a:t>；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多个主体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针对相同客体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交替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单一主体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针对不同客体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单一主体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针对相同客体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采用不同方式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（不及物用法）时间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持续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流逝；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（不及物用法）单一主体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来回；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（不及物用法）单一主体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状态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（不及物用法）时间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持续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流逝；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（不及物用法）单一主体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来回；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多个主体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针对彼此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相互</a:t>
                      </a:r>
                      <a:r>
                        <a:rPr lang="en-US" sz="1400" kern="100" dirty="0">
                          <a:effectLst/>
                        </a:rPr>
                        <a:t>+</a:t>
                      </a: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+V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多个主体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针对彼此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相互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+V</a:t>
                      </a:r>
                      <a:r>
                        <a:rPr lang="zh-CN" sz="1400" kern="10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单一主体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针对相同客体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采用不同方式</a:t>
                      </a:r>
                      <a:r>
                        <a:rPr lang="en-US" sz="1400" kern="100">
                          <a:effectLst/>
                        </a:rPr>
                        <a:t>+</a:t>
                      </a: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+V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  <a:tr h="1390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释义模板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反复相互</a:t>
                      </a:r>
                      <a:r>
                        <a:rPr lang="en-US" sz="1400" kern="100" dirty="0">
                          <a:effectLst/>
                        </a:rPr>
                        <a:t>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反复交替</a:t>
                      </a:r>
                      <a:r>
                        <a:rPr lang="en-US" sz="1400" kern="100" dirty="0">
                          <a:effectLst/>
                        </a:rPr>
                        <a:t>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</a:t>
                      </a:r>
                      <a:r>
                        <a:rPr lang="en-US" sz="1400" kern="100" dirty="0">
                          <a:effectLst/>
                        </a:rPr>
                        <a:t>V</a:t>
                      </a:r>
                      <a:r>
                        <a:rPr lang="zh-CN" sz="1400" kern="100" dirty="0">
                          <a:effectLst/>
                        </a:rPr>
                        <a:t>不同的东西；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用不同方式反复</a:t>
                      </a:r>
                      <a:r>
                        <a:rPr lang="en-US" sz="1400" kern="100" dirty="0">
                          <a:effectLst/>
                        </a:rPr>
                        <a:t>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时间持续流逝；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反复位移；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状态反复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时间持续流逝；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反复位移；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反复相互</a:t>
                      </a:r>
                      <a:r>
                        <a:rPr lang="en-US" sz="1400" kern="100" dirty="0">
                          <a:effectLst/>
                        </a:rPr>
                        <a:t>V</a:t>
                      </a:r>
                      <a:r>
                        <a:rPr lang="zh-CN" sz="1400" kern="100" dirty="0">
                          <a:effectLst/>
                        </a:rPr>
                        <a:t>；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反复相互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用不同方式反复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  <a:tr h="690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语例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看来看去；议来论去；说来说去；算来算去；春来秋去；人来车去；热来热去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寒来暑往；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车来人往；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拳来脚往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骂过来骂过去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想过来想过去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591" marR="44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126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2.2.1</a:t>
            </a:r>
            <a:r>
              <a:rPr lang="zh-CN" altLang="en-US" dirty="0" smtClean="0"/>
              <a:t>嵌入趋向动词的非位移动词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736435"/>
            <a:ext cx="7680960" cy="4599709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主要有感官动词、接触类动词、非位移身体活动动词、创造类动词、言语动词、使令动词、心理动词、变化类动词、泛义动词。</a:t>
            </a:r>
            <a:endParaRPr lang="en-US" altLang="zh-CN" sz="2000" dirty="0" smtClean="0"/>
          </a:p>
          <a:p>
            <a:endParaRPr lang="zh-CN" altLang="en-US" sz="2000" dirty="0" smtClean="0"/>
          </a:p>
          <a:p>
            <a:r>
              <a:rPr lang="en-US" altLang="zh-CN" sz="2000" dirty="0" smtClean="0"/>
              <a:t>A.</a:t>
            </a:r>
            <a:r>
              <a:rPr lang="zh-CN" altLang="en-US" sz="2000" dirty="0" smtClean="0"/>
              <a:t>感官</a:t>
            </a:r>
            <a:r>
              <a:rPr lang="zh-CN" altLang="en-US" sz="2000" dirty="0"/>
              <a:t>动词和接触类动词和位移动词比较相似，虽然动词本身不表位移，但蕴含了主体的位移运动。感官</a:t>
            </a:r>
            <a:r>
              <a:rPr lang="zh-CN" altLang="en-US" sz="2000" dirty="0" smtClean="0"/>
              <a:t>动作发生在有一定距离的主客体之间，因而构式整体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既可表动作多向度地交替反复，又可以单纯表示动作的反复</a:t>
            </a:r>
            <a:r>
              <a:rPr lang="zh-CN" altLang="en-US" sz="2000" dirty="0" smtClean="0"/>
              <a:t>，如看来看去，既可以表示到处看，也可以表示反复看同一物品；接触类动词本身不表示位移，但主客体相互接触需要经历一个位移的过程，因而一些发生在较大空间内的接触类动词嵌入时，构式也可以表示动作多向度的交替反复，如挨来挨去。当接触动作发生在较小的空间内，动作向度差异较小，往往只能表示动作的单纯反复，如捏来捏去。除进入“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来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去”构式外，这两类动词还可以进入“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过来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过去”、“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上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下”构式中，如看上看下、摸过来摸过去、缠上缠下。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9373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2.2.1</a:t>
            </a:r>
            <a:r>
              <a:rPr lang="zh-CN" altLang="en-US" dirty="0" smtClean="0"/>
              <a:t>嵌入趋向动词的非位移动词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736435"/>
            <a:ext cx="7680960" cy="4599709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B.</a:t>
            </a:r>
            <a:r>
              <a:rPr lang="zh-CN" altLang="en-US" dirty="0" smtClean="0"/>
              <a:t>部分</a:t>
            </a:r>
            <a:r>
              <a:rPr lang="zh-CN" altLang="en-US" dirty="0"/>
              <a:t>身体活动动词不涉及位移，包括不及物的面部表情动词和一些及物动词；创造类动词、言语动词、使令动词也都不涉及位移；心理动词、变化类动词较为抽象，不是发生在三维空间的具体动作；泛义动词可以替代许多具体动词，但一般不替代位移动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这些</a:t>
            </a:r>
            <a:r>
              <a:rPr lang="zh-CN" altLang="en-US" dirty="0"/>
              <a:t>动词进入“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去”构式时</a:t>
            </a:r>
            <a:r>
              <a:rPr lang="zh-CN" altLang="en-US" b="1" u="sng" dirty="0">
                <a:solidFill>
                  <a:srgbClr val="FF0000"/>
                </a:solidFill>
              </a:rPr>
              <a:t>不表动作有向度交替的反复，单纯表示动作结束后又开始，多次发生。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15032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2.2.1</a:t>
            </a:r>
            <a:r>
              <a:rPr lang="zh-CN" altLang="en-US" dirty="0" smtClean="0"/>
              <a:t>嵌入</a:t>
            </a:r>
            <a:r>
              <a:rPr lang="en-US" altLang="zh-CN" dirty="0" smtClean="0"/>
              <a:t>V</a:t>
            </a:r>
            <a:r>
              <a:rPr lang="zh-CN" altLang="en-US" dirty="0" smtClean="0"/>
              <a:t>来</a:t>
            </a:r>
            <a:r>
              <a:rPr lang="en-US" altLang="zh-CN" dirty="0" smtClean="0"/>
              <a:t>V</a:t>
            </a:r>
            <a:r>
              <a:rPr lang="zh-CN" altLang="en-US" dirty="0" smtClean="0"/>
              <a:t>去的双音节动词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进入</a:t>
            </a:r>
            <a:r>
              <a:rPr lang="zh-CN" altLang="en-US" dirty="0"/>
              <a:t>“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去”构</a:t>
            </a:r>
            <a:r>
              <a:rPr lang="zh-CN" altLang="en-US" dirty="0" smtClean="0"/>
              <a:t>式的双音节动词以</a:t>
            </a:r>
            <a:r>
              <a:rPr lang="zh-CN" altLang="en-US" dirty="0"/>
              <a:t>联合式动词</a:t>
            </a:r>
            <a:r>
              <a:rPr lang="zh-CN" altLang="en-US" dirty="0" smtClean="0"/>
              <a:t>为主。</a:t>
            </a:r>
            <a:endParaRPr lang="en-US" altLang="zh-CN" dirty="0" smtClean="0"/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联合式动词如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：测量、思考、讨论、调查、玩弄、维护、校勘、选择、询问、研究、议论、游荡、张望、镇压、追求等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也</a:t>
            </a:r>
            <a:r>
              <a:rPr lang="zh-CN" altLang="en-US" dirty="0"/>
              <a:t>有少数非联合式的双音节动词，包括偏正式、动宾式、动补式、主谓式动词和双音节单纯词，其中偏正式双音节动词稍多一些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偏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正式动词如：沉思、反思、飞驰、翻写、复印、合计、座谈等；动宾式动词如：推理、关心、怀疑；动补式动词如：挣脱、顾及；主谓式动词如：自学、心疼；双音节单纯词如：唠叨、咯吱、牢骚、徘徊、犹豫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705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2.2.1</a:t>
            </a:r>
            <a:r>
              <a:rPr lang="zh-CN" altLang="en-US" dirty="0" smtClean="0"/>
              <a:t>嵌入</a:t>
            </a:r>
            <a:r>
              <a:rPr lang="en-US" altLang="zh-CN" dirty="0" smtClean="0"/>
              <a:t>V</a:t>
            </a:r>
            <a:r>
              <a:rPr lang="zh-CN" altLang="en-US" dirty="0" smtClean="0"/>
              <a:t>来</a:t>
            </a:r>
            <a:r>
              <a:rPr lang="en-US" altLang="zh-CN" dirty="0" smtClean="0"/>
              <a:t>V</a:t>
            </a:r>
            <a:r>
              <a:rPr lang="zh-CN" altLang="en-US" dirty="0" smtClean="0"/>
              <a:t>去的双音节动词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390044"/>
          </a:xfrm>
        </p:spPr>
        <p:txBody>
          <a:bodyPr>
            <a:noAutofit/>
          </a:bodyPr>
          <a:lstStyle/>
          <a:p>
            <a:r>
              <a:rPr lang="zh-CN" altLang="en-US" sz="2000" dirty="0"/>
              <a:t>张虹</a:t>
            </a:r>
            <a:r>
              <a:rPr lang="en-US" altLang="zh-CN" sz="2000" dirty="0"/>
              <a:t>(2007)</a:t>
            </a:r>
            <a:r>
              <a:rPr lang="zh-CN" altLang="en-US" sz="2000" dirty="0"/>
              <a:t>认为，主谓式、动补式</a:t>
            </a:r>
            <a:r>
              <a:rPr lang="en-US" altLang="zh-CN" sz="2000" dirty="0"/>
              <a:t>(</a:t>
            </a:r>
            <a:r>
              <a:rPr lang="zh-CN" altLang="en-US" sz="2000" dirty="0"/>
              <a:t>补充式</a:t>
            </a:r>
            <a:r>
              <a:rPr lang="en-US" altLang="zh-CN" sz="2000" dirty="0"/>
              <a:t>)</a:t>
            </a:r>
            <a:r>
              <a:rPr lang="zh-CN" altLang="en-US" sz="2000" dirty="0"/>
              <a:t>、动宾式和偏正式动词一般不易出现在“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去”结构中。主谓式、动补式、动宾式动词表示的是一个有界的动作或行为，它们都表示一个“完结的事件”，与“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去”所表达的反复持续的语法意义相冲突；而偏正式动词侧重于描写性，与“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去”的动态性特征相悖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但</a:t>
            </a:r>
            <a:r>
              <a:rPr lang="zh-CN" altLang="en-US" sz="2000" dirty="0"/>
              <a:t>我们发现少数主谓式、动补式、动宾式动词也可以进入“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去”构式，这些双音节动词的表义重心为动词语素，其他语素有所弱化，并不表示一个有内在时间终结点的动作；而偏正式动词进入的语例并不少，“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去”除了表动态动作外，也具有描述性，因而偏正式动词和“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去”并不矛盾。</a:t>
            </a:r>
          </a:p>
        </p:txBody>
      </p:sp>
    </p:spTree>
    <p:extLst>
      <p:ext uri="{BB962C8B-B14F-4D97-AF65-F5344CB8AC3E}">
        <p14:creationId xmlns:p14="http://schemas.microsoft.com/office/powerpoint/2010/main" xmlns="" val="244422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2.2.2</a:t>
            </a:r>
            <a:r>
              <a:rPr lang="zh-CN" altLang="en-US" dirty="0" smtClean="0"/>
              <a:t>方位词对举构式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5455420"/>
              </p:ext>
            </p:extLst>
          </p:nvPr>
        </p:nvGraphicFramePr>
        <p:xfrm>
          <a:off x="866601" y="1683803"/>
          <a:ext cx="7695507" cy="3331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279"/>
                <a:gridCol w="2030553"/>
                <a:gridCol w="1538916"/>
                <a:gridCol w="1538916"/>
                <a:gridCol w="1539843"/>
              </a:tblGrid>
              <a:tr h="270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东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西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南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北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左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右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前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后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0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嵌入成分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</a:rPr>
                        <a:t>位移动词，具有</a:t>
                      </a:r>
                      <a:r>
                        <a:rPr lang="en-US" sz="1600" kern="100" dirty="0" smtClean="0">
                          <a:effectLst/>
                        </a:rPr>
                        <a:t>[+</a:t>
                      </a:r>
                      <a:r>
                        <a:rPr lang="zh-CN" sz="1600" kern="100" dirty="0">
                          <a:effectLst/>
                        </a:rPr>
                        <a:t>自主</a:t>
                      </a:r>
                      <a:r>
                        <a:rPr lang="en-US" sz="1600" kern="100" dirty="0">
                          <a:effectLst/>
                        </a:rPr>
                        <a:t>][-</a:t>
                      </a:r>
                      <a:r>
                        <a:rPr lang="zh-CN" sz="1600" kern="100" dirty="0">
                          <a:effectLst/>
                        </a:rPr>
                        <a:t>单向路径</a:t>
                      </a:r>
                      <a:r>
                        <a:rPr lang="en-US" sz="1600" kern="100" dirty="0">
                          <a:effectLst/>
                        </a:rPr>
                        <a:t>][-</a:t>
                      </a:r>
                      <a:r>
                        <a:rPr lang="zh-CN" sz="1600" kern="100" dirty="0">
                          <a:effectLst/>
                        </a:rPr>
                        <a:t>一次性结果</a:t>
                      </a:r>
                      <a:r>
                        <a:rPr lang="en-US" sz="1600" kern="100" dirty="0" smtClean="0">
                          <a:effectLst/>
                        </a:rPr>
                        <a:t>]</a:t>
                      </a:r>
                      <a:r>
                        <a:rPr lang="zh-CN" altLang="en-US" sz="1600" kern="100" dirty="0" smtClean="0">
                          <a:effectLst/>
                        </a:rPr>
                        <a:t>语义特征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0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交替维度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r>
                        <a:rPr lang="zh-CN" altLang="en-US" sz="1600" dirty="0" smtClean="0"/>
                        <a:t>方向</a:t>
                      </a:r>
                      <a:endParaRPr lang="zh-CN" altLang="en-US" sz="16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0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构式义的意义结构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朝多个方向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位移；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单一主体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朝相对方向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位移；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单一主体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朝多个方向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位移；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朝相对方向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位移；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释义模板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（大范围）到处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有时向南</a:t>
                      </a:r>
                      <a:r>
                        <a:rPr lang="en-US" sz="1600" kern="100" dirty="0" smtClean="0">
                          <a:effectLst/>
                        </a:rPr>
                        <a:t>V</a:t>
                      </a:r>
                      <a:r>
                        <a:rPr lang="zh-CN" sz="1600" kern="100" dirty="0" smtClean="0">
                          <a:effectLst/>
                        </a:rPr>
                        <a:t>，</a:t>
                      </a:r>
                      <a:r>
                        <a:rPr lang="zh-CN" sz="1600" kern="100" dirty="0">
                          <a:effectLst/>
                        </a:rPr>
                        <a:t>有时向北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（小范围）到处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一会儿向前</a:t>
                      </a:r>
                      <a:r>
                        <a:rPr lang="en-US" sz="1600" kern="100">
                          <a:effectLst/>
                        </a:rPr>
                        <a:t>V1</a:t>
                      </a:r>
                      <a:r>
                        <a:rPr lang="zh-CN" sz="1600" kern="100">
                          <a:effectLst/>
                        </a:rPr>
                        <a:t>，一会儿向后</a:t>
                      </a:r>
                      <a:r>
                        <a:rPr lang="en-US" sz="1600" kern="100">
                          <a:effectLst/>
                        </a:rPr>
                        <a:t>V2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语例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东奔西跑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南征北战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左蹦右跳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前俯后仰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84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174" y="282375"/>
            <a:ext cx="7680960" cy="1371600"/>
          </a:xfrm>
        </p:spPr>
        <p:txBody>
          <a:bodyPr/>
          <a:lstStyle/>
          <a:p>
            <a:r>
              <a:rPr lang="en-US" altLang="zh-CN" dirty="0"/>
              <a:t>2.2.2</a:t>
            </a:r>
            <a:r>
              <a:rPr lang="zh-CN" altLang="en-US" dirty="0"/>
              <a:t>方位词对举构式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6201066"/>
              </p:ext>
            </p:extLst>
          </p:nvPr>
        </p:nvGraphicFramePr>
        <p:xfrm>
          <a:off x="822036" y="1524667"/>
          <a:ext cx="7590444" cy="4936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611"/>
                <a:gridCol w="1897611"/>
                <a:gridCol w="1897611"/>
                <a:gridCol w="1897611"/>
              </a:tblGrid>
              <a:tr h="389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构式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东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r>
                        <a:rPr lang="zh-CN" sz="2000" kern="100">
                          <a:effectLst/>
                        </a:rPr>
                        <a:t>西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左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r>
                        <a:rPr lang="zh-CN" sz="2000" kern="100">
                          <a:effectLst/>
                        </a:rPr>
                        <a:t>右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altLang="zh-CN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后</a:t>
                      </a:r>
                      <a:r>
                        <a:rPr lang="en-US" altLang="zh-CN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嵌入成分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感官</a:t>
                      </a:r>
                      <a:r>
                        <a:rPr lang="zh-CN" sz="2000" kern="100" dirty="0" smtClean="0">
                          <a:effectLst/>
                        </a:rPr>
                        <a:t>动词</a:t>
                      </a:r>
                      <a:r>
                        <a:rPr lang="zh-CN" altLang="en-US" sz="2000" kern="100" dirty="0" smtClean="0">
                          <a:effectLst/>
                        </a:rPr>
                        <a:t>；</a:t>
                      </a:r>
                      <a:r>
                        <a:rPr lang="zh-CN" sz="2000" kern="100" dirty="0" smtClean="0">
                          <a:effectLst/>
                        </a:rPr>
                        <a:t>心理动词</a:t>
                      </a:r>
                      <a:r>
                        <a:rPr lang="zh-CN" altLang="en-US" sz="2000" kern="100" dirty="0">
                          <a:effectLst/>
                        </a:rPr>
                        <a:t>；</a:t>
                      </a:r>
                      <a:r>
                        <a:rPr lang="zh-CN" sz="2000" kern="100" dirty="0" smtClean="0">
                          <a:effectLst/>
                        </a:rPr>
                        <a:t>言语动词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7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交替维度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方向、客体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方向、方式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方向、方式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6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构式义的意义结构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单一主体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朝多个方向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反复</a:t>
                      </a:r>
                      <a:r>
                        <a:rPr lang="en-US" sz="2000" kern="100" dirty="0">
                          <a:effectLst/>
                        </a:rPr>
                        <a:t>+V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单一主体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针对不同客体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反复</a:t>
                      </a:r>
                      <a:r>
                        <a:rPr lang="en-US" sz="2000" kern="100" dirty="0">
                          <a:effectLst/>
                        </a:rPr>
                        <a:t>+V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单一主体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朝多个方向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反复</a:t>
                      </a:r>
                      <a:r>
                        <a:rPr lang="en-US" sz="2000" kern="100" dirty="0">
                          <a:effectLst/>
                        </a:rPr>
                        <a:t>+V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单一主体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针对相同客体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采用不同方式</a:t>
                      </a:r>
                      <a:r>
                        <a:rPr lang="en-US" sz="2000" kern="100" dirty="0">
                          <a:effectLst/>
                        </a:rPr>
                        <a:t>+</a:t>
                      </a:r>
                      <a:r>
                        <a:rPr lang="zh-CN" sz="2000" kern="100" dirty="0">
                          <a:effectLst/>
                        </a:rPr>
                        <a:t>反复</a:t>
                      </a:r>
                      <a:r>
                        <a:rPr lang="en-US" sz="2000" kern="100" dirty="0">
                          <a:effectLst/>
                        </a:rPr>
                        <a:t>+V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00" dirty="0" smtClean="0">
                          <a:effectLst/>
                        </a:rPr>
                        <a:t>单一主体</a:t>
                      </a:r>
                      <a:r>
                        <a:rPr lang="en-US" altLang="zh-CN" sz="2000" kern="100" dirty="0" smtClean="0">
                          <a:effectLst/>
                        </a:rPr>
                        <a:t>+</a:t>
                      </a:r>
                      <a:r>
                        <a:rPr lang="zh-CN" altLang="zh-CN" sz="2000" kern="100" dirty="0" smtClean="0">
                          <a:effectLst/>
                        </a:rPr>
                        <a:t>朝多个方向</a:t>
                      </a:r>
                      <a:r>
                        <a:rPr lang="en-US" altLang="zh-CN" sz="2000" kern="100" dirty="0" smtClean="0">
                          <a:effectLst/>
                        </a:rPr>
                        <a:t>+</a:t>
                      </a:r>
                      <a:r>
                        <a:rPr lang="zh-CN" altLang="zh-CN" sz="2000" kern="100" dirty="0" smtClean="0">
                          <a:effectLst/>
                        </a:rPr>
                        <a:t>反复</a:t>
                      </a:r>
                      <a:r>
                        <a:rPr lang="en-US" altLang="zh-CN" sz="2000" kern="100" dirty="0" smtClean="0">
                          <a:effectLst/>
                        </a:rPr>
                        <a:t>+V</a:t>
                      </a:r>
                      <a:r>
                        <a:rPr lang="zh-CN" altLang="zh-CN" sz="2000" kern="100" dirty="0" smtClean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00" dirty="0" smtClean="0">
                          <a:effectLst/>
                        </a:rPr>
                        <a:t>单一主体</a:t>
                      </a:r>
                      <a:r>
                        <a:rPr lang="en-US" altLang="zh-CN" sz="2000" kern="100" dirty="0" smtClean="0">
                          <a:effectLst/>
                        </a:rPr>
                        <a:t>+</a:t>
                      </a:r>
                      <a:r>
                        <a:rPr lang="zh-CN" altLang="zh-CN" sz="2000" kern="100" dirty="0" smtClean="0">
                          <a:effectLst/>
                        </a:rPr>
                        <a:t>针对相同客体</a:t>
                      </a:r>
                      <a:r>
                        <a:rPr lang="en-US" altLang="zh-CN" sz="2000" kern="100" dirty="0" smtClean="0">
                          <a:effectLst/>
                        </a:rPr>
                        <a:t>+</a:t>
                      </a:r>
                      <a:r>
                        <a:rPr lang="zh-CN" altLang="zh-CN" sz="2000" kern="100" dirty="0" smtClean="0">
                          <a:effectLst/>
                        </a:rPr>
                        <a:t>采用不同方式</a:t>
                      </a:r>
                      <a:r>
                        <a:rPr lang="en-US" altLang="zh-CN" sz="2000" kern="100" dirty="0" smtClean="0">
                          <a:effectLst/>
                        </a:rPr>
                        <a:t>+</a:t>
                      </a:r>
                      <a:r>
                        <a:rPr lang="zh-CN" altLang="zh-CN" sz="2000" kern="100" dirty="0" smtClean="0">
                          <a:effectLst/>
                        </a:rPr>
                        <a:t>反复</a:t>
                      </a:r>
                      <a:r>
                        <a:rPr lang="en-US" altLang="zh-CN" sz="2000" kern="100" dirty="0" smtClean="0">
                          <a:effectLst/>
                        </a:rPr>
                        <a:t>+V</a:t>
                      </a:r>
                      <a:endParaRPr lang="zh-CN" altLang="zh-CN" sz="2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3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释义模板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到处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r>
                        <a:rPr lang="zh-CN" sz="2000" kern="10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反复</a:t>
                      </a:r>
                      <a:r>
                        <a:rPr lang="en-US" sz="2000" kern="100">
                          <a:effectLst/>
                        </a:rPr>
                        <a:t>V</a:t>
                      </a:r>
                      <a:r>
                        <a:rPr lang="zh-CN" sz="2000" kern="100">
                          <a:effectLst/>
                        </a:rPr>
                        <a:t>不同的</a:t>
                      </a:r>
                      <a:r>
                        <a:rPr lang="en-US" sz="2000" kern="100">
                          <a:effectLst/>
                        </a:rPr>
                        <a:t>N</a:t>
                      </a:r>
                      <a:r>
                        <a:rPr lang="zh-CN" sz="2000" kern="100">
                          <a:effectLst/>
                        </a:rPr>
                        <a:t>；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到处</a:t>
                      </a:r>
                      <a:r>
                        <a:rPr lang="en-US" sz="2000" kern="100" dirty="0">
                          <a:effectLst/>
                        </a:rPr>
                        <a:t>V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用各种方法反复</a:t>
                      </a:r>
                      <a:r>
                        <a:rPr lang="en-US" sz="2000" kern="100" dirty="0">
                          <a:effectLst/>
                        </a:rPr>
                        <a:t>V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00" dirty="0" smtClean="0">
                          <a:effectLst/>
                        </a:rPr>
                        <a:t>到处</a:t>
                      </a:r>
                      <a:r>
                        <a:rPr lang="en-US" altLang="zh-CN" sz="2000" kern="100" dirty="0" smtClean="0">
                          <a:effectLst/>
                        </a:rPr>
                        <a:t>V</a:t>
                      </a:r>
                      <a:r>
                        <a:rPr lang="zh-CN" altLang="zh-CN" sz="2000" kern="100" dirty="0" smtClean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00" dirty="0" smtClean="0">
                          <a:effectLst/>
                        </a:rPr>
                        <a:t>用各种方法反复</a:t>
                      </a:r>
                      <a:r>
                        <a:rPr lang="en-US" altLang="zh-CN" sz="2000" kern="100" dirty="0" smtClean="0">
                          <a:effectLst/>
                        </a:rPr>
                        <a:t>V</a:t>
                      </a:r>
                      <a:r>
                        <a:rPr lang="zh-CN" altLang="zh-CN" sz="2000" kern="100" dirty="0" smtClean="0">
                          <a:effectLst/>
                        </a:rPr>
                        <a:t>；</a:t>
                      </a:r>
                      <a:endParaRPr lang="zh-CN" altLang="zh-CN" sz="2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0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语例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东张西望；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东说西说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左看右看；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左劝右劝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前瞻后顾；</a:t>
                      </a:r>
                      <a:endParaRPr lang="en-US" altLang="zh-CN" sz="2000" kern="100" dirty="0" smtClean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前思后想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019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2.2.2</a:t>
            </a:r>
            <a:r>
              <a:rPr lang="zh-CN" altLang="en-US" dirty="0"/>
              <a:t>方位词对举构式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东一</a:t>
            </a:r>
            <a:r>
              <a:rPr lang="en-US" altLang="zh-CN" dirty="0"/>
              <a:t>Q</a:t>
            </a:r>
            <a:r>
              <a:rPr lang="zh-CN" altLang="en-US" dirty="0"/>
              <a:t>西一</a:t>
            </a:r>
            <a:r>
              <a:rPr lang="en-US" altLang="zh-CN" dirty="0"/>
              <a:t>Q</a:t>
            </a:r>
            <a:r>
              <a:rPr lang="zh-CN" altLang="en-US" dirty="0"/>
              <a:t>、左一</a:t>
            </a:r>
            <a:r>
              <a:rPr lang="en-US" altLang="zh-CN" dirty="0"/>
              <a:t>Q</a:t>
            </a:r>
            <a:r>
              <a:rPr lang="zh-CN" altLang="en-US" dirty="0"/>
              <a:t>右一</a:t>
            </a:r>
            <a:r>
              <a:rPr lang="en-US" altLang="zh-CN" dirty="0"/>
              <a:t>Q</a:t>
            </a:r>
            <a:r>
              <a:rPr lang="zh-CN" altLang="en-US" dirty="0"/>
              <a:t>构</a:t>
            </a:r>
            <a:r>
              <a:rPr lang="zh-CN" altLang="en-US" dirty="0" smtClean="0"/>
              <a:t>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量词</a:t>
            </a:r>
            <a:r>
              <a:rPr lang="zh-CN" altLang="en-US" dirty="0" smtClean="0"/>
              <a:t>：专用</a:t>
            </a:r>
            <a:r>
              <a:rPr lang="zh-CN" altLang="en-US" dirty="0"/>
              <a:t>动</a:t>
            </a:r>
            <a:r>
              <a:rPr lang="zh-CN" altLang="en-US" dirty="0" smtClean="0"/>
              <a:t>量词：下</a:t>
            </a:r>
            <a:r>
              <a:rPr lang="zh-CN" altLang="en-US" dirty="0"/>
              <a:t>、次、</a:t>
            </a:r>
            <a:r>
              <a:rPr lang="zh-CN" altLang="en-US" dirty="0" smtClean="0"/>
              <a:t>遍；</a:t>
            </a:r>
            <a:endParaRPr lang="en-US" altLang="zh-CN" dirty="0" smtClean="0"/>
          </a:p>
          <a:p>
            <a:r>
              <a:rPr lang="zh-CN" altLang="en-US" dirty="0" smtClean="0"/>
              <a:t>           借用动量词：</a:t>
            </a:r>
            <a:r>
              <a:rPr lang="zh-CN" altLang="zh-CN" dirty="0" smtClean="0"/>
              <a:t>眼</a:t>
            </a:r>
            <a:r>
              <a:rPr lang="zh-CN" altLang="zh-CN" dirty="0"/>
              <a:t>、耳朵、掌、拳、脚等器官</a:t>
            </a:r>
            <a:r>
              <a:rPr lang="zh-CN" altLang="zh-CN" dirty="0" smtClean="0"/>
              <a:t>名词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</a:t>
            </a:r>
            <a:r>
              <a:rPr lang="zh-CN" altLang="zh-CN" dirty="0" smtClean="0"/>
              <a:t>刀</a:t>
            </a:r>
            <a:r>
              <a:rPr lang="zh-CN" altLang="zh-CN" dirty="0"/>
              <a:t>、筷子、针等工具</a:t>
            </a:r>
            <a:r>
              <a:rPr lang="zh-CN" altLang="zh-CN" dirty="0" smtClean="0"/>
              <a:t>名词</a:t>
            </a:r>
            <a:endParaRPr lang="en-US" altLang="zh-CN" dirty="0" smtClean="0"/>
          </a:p>
          <a:p>
            <a:r>
              <a:rPr lang="zh-CN" altLang="en-US" dirty="0" smtClean="0"/>
              <a:t>句法功能：构式整体常做状语，省略的动词与其修饰的动词一致。</a:t>
            </a:r>
            <a:endParaRPr lang="en-US" altLang="zh-CN" dirty="0" smtClean="0"/>
          </a:p>
          <a:p>
            <a:r>
              <a:rPr lang="zh-CN" altLang="en-US" dirty="0" smtClean="0"/>
              <a:t>构式义：东</a:t>
            </a:r>
            <a:r>
              <a:rPr lang="zh-CN" altLang="en-US" dirty="0"/>
              <a:t>一</a:t>
            </a:r>
            <a:r>
              <a:rPr lang="en-US" altLang="zh-CN" dirty="0"/>
              <a:t>Q</a:t>
            </a:r>
            <a:r>
              <a:rPr lang="zh-CN" altLang="en-US" dirty="0"/>
              <a:t>西一</a:t>
            </a:r>
            <a:r>
              <a:rPr lang="en-US" altLang="zh-CN" dirty="0" smtClean="0"/>
              <a:t>Q</a:t>
            </a:r>
            <a:r>
              <a:rPr lang="zh-CN" altLang="en-US" dirty="0" smtClean="0"/>
              <a:t>：</a:t>
            </a:r>
            <a:r>
              <a:rPr lang="zh-CN" altLang="zh-CN" dirty="0" smtClean="0"/>
              <a:t>动作</a:t>
            </a:r>
            <a:r>
              <a:rPr lang="zh-CN" altLang="zh-CN" dirty="0"/>
              <a:t>在较大空间范围内的随意地反复，如东看一眼西看一眼、东一下西一下、东一脚西一脚</a:t>
            </a:r>
            <a:r>
              <a:rPr lang="zh-CN" altLang="zh-CN" dirty="0" smtClean="0"/>
              <a:t>等</a:t>
            </a:r>
            <a:endParaRPr lang="en-US" altLang="zh-CN" dirty="0" smtClean="0"/>
          </a:p>
          <a:p>
            <a:r>
              <a:rPr lang="zh-CN" altLang="en-US" dirty="0" smtClean="0"/>
              <a:t>              左一</a:t>
            </a:r>
            <a:r>
              <a:rPr lang="en-US" altLang="zh-CN" dirty="0"/>
              <a:t>Q</a:t>
            </a:r>
            <a:r>
              <a:rPr lang="zh-CN" altLang="en-US" dirty="0"/>
              <a:t>右一</a:t>
            </a:r>
            <a:r>
              <a:rPr lang="en-US" altLang="zh-CN" dirty="0" smtClean="0"/>
              <a:t>Q</a:t>
            </a:r>
            <a:r>
              <a:rPr lang="zh-CN" altLang="en-US" dirty="0" smtClean="0"/>
              <a:t>：</a:t>
            </a:r>
            <a:r>
              <a:rPr lang="zh-CN" altLang="zh-CN" dirty="0" smtClean="0"/>
              <a:t>“左、右”</a:t>
            </a:r>
            <a:r>
              <a:rPr lang="zh-CN" altLang="zh-CN" dirty="0"/>
              <a:t>也是虚指的方位，表示动作在较小空间或较短时间内集中地</a:t>
            </a:r>
            <a:r>
              <a:rPr lang="zh-CN" altLang="zh-CN" dirty="0" smtClean="0"/>
              <a:t>反复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如</a:t>
            </a:r>
            <a:r>
              <a:rPr lang="zh-CN" altLang="zh-CN" dirty="0"/>
              <a:t>左翻一白眼右翻一白眼、左一次右一次、左一个电话右一个</a:t>
            </a:r>
            <a:r>
              <a:rPr lang="zh-CN" altLang="zh-CN" dirty="0" smtClean="0"/>
              <a:t>电话</a:t>
            </a:r>
            <a:r>
              <a:rPr lang="zh-CN" altLang="en-US" dirty="0"/>
              <a:t>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4262390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主体对举构式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284951"/>
              </p:ext>
            </p:extLst>
          </p:nvPr>
        </p:nvGraphicFramePr>
        <p:xfrm>
          <a:off x="731517" y="1754907"/>
          <a:ext cx="7812120" cy="471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4040"/>
                <a:gridCol w="2604040"/>
                <a:gridCol w="2604040"/>
              </a:tblGrid>
              <a:tr h="702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构式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你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我，我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你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我</a:t>
                      </a:r>
                      <a:r>
                        <a:rPr lang="en-US" sz="1800" kern="100" dirty="0">
                          <a:effectLst/>
                        </a:rPr>
                        <a:t>V</a:t>
                      </a:r>
                      <a:r>
                        <a:rPr lang="zh-CN" sz="1800" kern="100" dirty="0">
                          <a:effectLst/>
                        </a:rPr>
                        <a:t>；你</a:t>
                      </a:r>
                      <a:r>
                        <a:rPr lang="en-US" sz="1800" kern="100" dirty="0" smtClean="0">
                          <a:effectLst/>
                        </a:rPr>
                        <a:t>VP</a:t>
                      </a:r>
                      <a:r>
                        <a:rPr lang="zh-CN" altLang="en-US" sz="1800" kern="100" dirty="0" smtClean="0">
                          <a:effectLst/>
                        </a:rPr>
                        <a:t>，</a:t>
                      </a:r>
                      <a:r>
                        <a:rPr lang="zh-CN" sz="1800" kern="100" dirty="0" smtClean="0">
                          <a:effectLst/>
                        </a:rPr>
                        <a:t>我</a:t>
                      </a:r>
                      <a:r>
                        <a:rPr lang="en-US" sz="1800" kern="100" dirty="0">
                          <a:effectLst/>
                        </a:rPr>
                        <a:t>VP</a:t>
                      </a:r>
                      <a:r>
                        <a:rPr lang="zh-CN" sz="1800" kern="100" dirty="0">
                          <a:effectLst/>
                        </a:rPr>
                        <a:t>；你一</a:t>
                      </a:r>
                      <a:r>
                        <a:rPr lang="en-US" sz="1800" kern="100" dirty="0" smtClean="0">
                          <a:effectLst/>
                        </a:rPr>
                        <a:t>Q</a:t>
                      </a:r>
                      <a:r>
                        <a:rPr lang="zh-CN" altLang="en-US" sz="1800" kern="100" dirty="0" smtClean="0">
                          <a:effectLst/>
                        </a:rPr>
                        <a:t>，</a:t>
                      </a:r>
                      <a:r>
                        <a:rPr lang="zh-CN" sz="1800" kern="100" dirty="0" smtClean="0">
                          <a:effectLst/>
                        </a:rPr>
                        <a:t>我</a:t>
                      </a:r>
                      <a:r>
                        <a:rPr lang="zh-CN" sz="1800" kern="100" dirty="0">
                          <a:effectLst/>
                        </a:rPr>
                        <a:t>一</a:t>
                      </a:r>
                      <a:r>
                        <a:rPr lang="en-US" sz="1800" kern="100" dirty="0">
                          <a:effectLst/>
                        </a:rPr>
                        <a:t>Q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5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嵌入动词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单向动词（非相互动词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0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构式义的意义结构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多个主体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针对彼此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相互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反复</a:t>
                      </a:r>
                      <a:r>
                        <a:rPr lang="en-US" sz="1800" kern="100" dirty="0">
                          <a:effectLst/>
                        </a:rPr>
                        <a:t>+V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多个主体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针对彼此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相互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反复</a:t>
                      </a:r>
                      <a:r>
                        <a:rPr lang="en-US" sz="1800" kern="100" dirty="0">
                          <a:effectLst/>
                        </a:rPr>
                        <a:t>+V</a:t>
                      </a:r>
                      <a:r>
                        <a:rPr lang="zh-CN" sz="18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多个主体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针对</a:t>
                      </a:r>
                      <a:r>
                        <a:rPr lang="zh-CN" sz="1800" kern="100" dirty="0" smtClean="0">
                          <a:effectLst/>
                        </a:rPr>
                        <a:t>相同</a:t>
                      </a:r>
                      <a:r>
                        <a:rPr lang="zh-CN" altLang="en-US" sz="1800" kern="100" dirty="0" smtClean="0">
                          <a:effectLst/>
                        </a:rPr>
                        <a:t>客</a:t>
                      </a:r>
                      <a:r>
                        <a:rPr lang="zh-CN" sz="1800" kern="100" dirty="0" smtClean="0">
                          <a:effectLst/>
                        </a:rPr>
                        <a:t>体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CN" sz="1800" kern="100" dirty="0">
                          <a:effectLst/>
                        </a:rPr>
                        <a:t>反复</a:t>
                      </a:r>
                      <a:r>
                        <a:rPr lang="en-US" sz="1800" kern="100" dirty="0">
                          <a:effectLst/>
                        </a:rPr>
                        <a:t>+V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释义模板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反复相互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反复相互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r>
                        <a:rPr lang="zh-CN" sz="1800" kern="10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反复交替</a:t>
                      </a:r>
                      <a:r>
                        <a:rPr lang="en-US" sz="1800" kern="100">
                          <a:effectLst/>
                        </a:rPr>
                        <a:t>V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8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语例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你看我，我看你</a:t>
                      </a:r>
                      <a:endParaRPr lang="zh-CN" sz="1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你追我赶；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你打我一拳，我踢你一脚；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你一言，我一语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751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主体对举构式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2000" dirty="0"/>
              <a:t>刘阳（</a:t>
            </a:r>
            <a:r>
              <a:rPr lang="en-US" altLang="zh-CN" sz="2000" dirty="0"/>
              <a:t>2013</a:t>
            </a:r>
            <a:r>
              <a:rPr lang="zh-CN" altLang="zh-CN" sz="2000" dirty="0"/>
              <a:t>）结合了前人的研究成果，根据动词语义指向的单向性、双向性和同向性将相互动词分为四类：第一类，动词语义指向既可以是单向的，也可以是双向的“认识”类相互动词，如告别、碰见、配合、接触、勾搭、熟悉、疏远、搀和等；第二类，动词语义指向是双向的“来往”类相互动词，多为包含相互义语素“相、互、交、对”的动词，如相处、交界、互助、对立等， 也包括比赛、决裂等不包含相互义语素的动词；第三类，动词语义指向既可以是双向的，也可以是同向的“商量”类相互动词，如合作、讨论、团结等；第四类：动词语义指向是同向的“结婚”类相互动词，如订婚、亲热等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/>
              <a:t>一般来说</a:t>
            </a:r>
            <a:r>
              <a:rPr lang="zh-CN" altLang="zh-CN" sz="2000" dirty="0"/>
              <a:t>，相互义动词都不能进入“你</a:t>
            </a:r>
            <a:r>
              <a:rPr lang="en-US" altLang="zh-CN" sz="2000" dirty="0"/>
              <a:t>X</a:t>
            </a:r>
            <a:r>
              <a:rPr lang="zh-CN" altLang="zh-CN" sz="2000" dirty="0"/>
              <a:t>我</a:t>
            </a:r>
            <a:r>
              <a:rPr lang="en-US" altLang="zh-CN" sz="2000" dirty="0"/>
              <a:t>Y</a:t>
            </a:r>
            <a:r>
              <a:rPr lang="zh-CN" altLang="zh-CN" sz="2000" dirty="0"/>
              <a:t>构式”中，因为二者都表达相互义，为表达经济二者不共现</a:t>
            </a:r>
            <a:r>
              <a:rPr lang="zh-CN" altLang="zh-CN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5739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汉语表达</a:t>
            </a:r>
            <a:r>
              <a:rPr lang="zh-CN" altLang="en-US" dirty="0"/>
              <a:t>反复</a:t>
            </a:r>
            <a:r>
              <a:rPr lang="zh-CN" altLang="en-US" dirty="0" smtClean="0"/>
              <a:t>的词汇手段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7410"/>
          <a:stretch/>
        </p:blipFill>
        <p:spPr>
          <a:xfrm>
            <a:off x="129309" y="2724727"/>
            <a:ext cx="8829431" cy="35090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91491" y="201419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陈瑞琴（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741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</a:t>
            </a:r>
            <a:r>
              <a:rPr lang="zh-CN" altLang="en-US" dirty="0"/>
              <a:t>主体对举构式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/>
              <a:t>“</a:t>
            </a:r>
            <a:r>
              <a:rPr lang="zh-CN" altLang="zh-CN" dirty="0"/>
              <a:t>你</a:t>
            </a:r>
            <a:r>
              <a:rPr lang="en-US" altLang="zh-CN" dirty="0"/>
              <a:t>V</a:t>
            </a:r>
            <a:r>
              <a:rPr lang="zh-CN" altLang="zh-CN" dirty="0"/>
              <a:t>我，我</a:t>
            </a:r>
            <a:r>
              <a:rPr lang="en-US" altLang="zh-CN" dirty="0"/>
              <a:t>V</a:t>
            </a:r>
            <a:r>
              <a:rPr lang="zh-CN" altLang="zh-CN" dirty="0"/>
              <a:t>你”构式强制表达</a:t>
            </a:r>
            <a:r>
              <a:rPr lang="zh-CN" altLang="zh-CN" b="1" dirty="0">
                <a:solidFill>
                  <a:srgbClr val="FF0000"/>
                </a:solidFill>
              </a:rPr>
              <a:t>互为施受的相互义</a:t>
            </a:r>
            <a:r>
              <a:rPr lang="zh-CN" altLang="zh-CN" dirty="0"/>
              <a:t>，但</a:t>
            </a:r>
            <a:r>
              <a:rPr lang="zh-CN" altLang="zh-CN" b="1" dirty="0">
                <a:solidFill>
                  <a:srgbClr val="FF0000"/>
                </a:solidFill>
              </a:rPr>
              <a:t>不表达整体合作</a:t>
            </a:r>
            <a:r>
              <a:rPr lang="zh-CN" altLang="zh-CN" dirty="0"/>
              <a:t>的共同义，强调主体之间的分别性。双向、同向的相互动词都不能进入该构式，能进入的只有少数动词语义可为单向的认识类相互动词，如你疏远我，我疏远你等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/>
              <a:t>“你</a:t>
            </a:r>
            <a:r>
              <a:rPr lang="en-US" altLang="zh-CN" dirty="0"/>
              <a:t>V</a:t>
            </a:r>
            <a:r>
              <a:rPr lang="zh-CN" altLang="zh-CN" dirty="0"/>
              <a:t>我</a:t>
            </a:r>
            <a:r>
              <a:rPr lang="en-US" altLang="zh-CN" dirty="0"/>
              <a:t>V</a:t>
            </a:r>
            <a:r>
              <a:rPr lang="zh-CN" altLang="zh-CN" dirty="0"/>
              <a:t>”、“你</a:t>
            </a:r>
            <a:r>
              <a:rPr lang="en-US" altLang="zh-CN" dirty="0"/>
              <a:t>VP</a:t>
            </a:r>
            <a:r>
              <a:rPr lang="zh-CN" altLang="zh-CN" dirty="0"/>
              <a:t>我</a:t>
            </a:r>
            <a:r>
              <a:rPr lang="en-US" altLang="zh-CN" dirty="0"/>
              <a:t>VP</a:t>
            </a:r>
            <a:r>
              <a:rPr lang="zh-CN" altLang="zh-CN" dirty="0"/>
              <a:t>”构式也</a:t>
            </a:r>
            <a:r>
              <a:rPr lang="zh-CN" altLang="zh-CN" b="1" dirty="0">
                <a:solidFill>
                  <a:srgbClr val="FF0000"/>
                </a:solidFill>
              </a:rPr>
              <a:t>可以表达相互义</a:t>
            </a:r>
            <a:r>
              <a:rPr lang="zh-CN" altLang="zh-CN" dirty="0"/>
              <a:t>，但与“你</a:t>
            </a:r>
            <a:r>
              <a:rPr lang="en-US" altLang="zh-CN" dirty="0"/>
              <a:t>V</a:t>
            </a:r>
            <a:r>
              <a:rPr lang="zh-CN" altLang="zh-CN" dirty="0"/>
              <a:t>我，我</a:t>
            </a:r>
            <a:r>
              <a:rPr lang="en-US" altLang="zh-CN" dirty="0"/>
              <a:t>V</a:t>
            </a:r>
            <a:r>
              <a:rPr lang="zh-CN" altLang="zh-CN" dirty="0"/>
              <a:t>你”构式相比，这些构式并不强制表达相互义，</a:t>
            </a:r>
            <a:r>
              <a:rPr lang="zh-CN" altLang="zh-CN" b="1" dirty="0">
                <a:solidFill>
                  <a:srgbClr val="FF0000"/>
                </a:solidFill>
              </a:rPr>
              <a:t>也可以表达多主体交替进行</a:t>
            </a:r>
            <a:r>
              <a:rPr lang="zh-CN" altLang="zh-CN" b="1" dirty="0" smtClean="0">
                <a:solidFill>
                  <a:srgbClr val="FF0000"/>
                </a:solidFill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</a:rPr>
              <a:t>合作</a:t>
            </a:r>
            <a:r>
              <a:rPr lang="zh-CN" altLang="zh-CN" b="1" dirty="0" smtClean="0">
                <a:solidFill>
                  <a:srgbClr val="FF0000"/>
                </a:solidFill>
              </a:rPr>
              <a:t>行为</a:t>
            </a:r>
            <a:r>
              <a:rPr lang="zh-CN" altLang="zh-CN" dirty="0"/>
              <a:t>，其意义结构可分为两类：多个主体</a:t>
            </a:r>
            <a:r>
              <a:rPr lang="en-US" altLang="zh-CN" dirty="0"/>
              <a:t>+</a:t>
            </a:r>
            <a:r>
              <a:rPr lang="zh-CN" altLang="zh-CN" dirty="0"/>
              <a:t>针对彼此</a:t>
            </a:r>
            <a:r>
              <a:rPr lang="en-US" altLang="zh-CN" dirty="0"/>
              <a:t>+</a:t>
            </a:r>
            <a:r>
              <a:rPr lang="zh-CN" altLang="zh-CN" dirty="0"/>
              <a:t>相互</a:t>
            </a:r>
            <a:r>
              <a:rPr lang="en-US" altLang="zh-CN" dirty="0"/>
              <a:t>+</a:t>
            </a:r>
            <a:r>
              <a:rPr lang="zh-CN" altLang="zh-CN" dirty="0"/>
              <a:t>反复</a:t>
            </a:r>
            <a:r>
              <a:rPr lang="en-US" altLang="zh-CN" dirty="0"/>
              <a:t>+V</a:t>
            </a:r>
            <a:r>
              <a:rPr lang="zh-CN" altLang="zh-CN" dirty="0"/>
              <a:t>，如你追我赶，你一拳我一脚等；多个主体</a:t>
            </a:r>
            <a:r>
              <a:rPr lang="en-US" altLang="zh-CN" dirty="0"/>
              <a:t>+</a:t>
            </a:r>
            <a:r>
              <a:rPr lang="zh-CN" altLang="zh-CN" dirty="0"/>
              <a:t>针对相同主体</a:t>
            </a:r>
            <a:r>
              <a:rPr lang="en-US" altLang="zh-CN" dirty="0"/>
              <a:t>+</a:t>
            </a:r>
            <a:r>
              <a:rPr lang="zh-CN" altLang="zh-CN" dirty="0"/>
              <a:t>交替</a:t>
            </a:r>
            <a:r>
              <a:rPr lang="en-US" altLang="zh-CN" dirty="0"/>
              <a:t>+</a:t>
            </a:r>
            <a:r>
              <a:rPr lang="zh-CN" altLang="zh-CN" dirty="0"/>
              <a:t>反复</a:t>
            </a:r>
            <a:r>
              <a:rPr lang="en-US" altLang="zh-CN" dirty="0"/>
              <a:t>+V</a:t>
            </a:r>
            <a:r>
              <a:rPr lang="zh-CN" altLang="zh-CN" dirty="0"/>
              <a:t>，如你唱我和，你一言我一语等。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8275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</a:t>
            </a:r>
            <a:r>
              <a:rPr lang="zh-CN" altLang="en-US" dirty="0"/>
              <a:t>客体对举构式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9321012"/>
              </p:ext>
            </p:extLst>
          </p:nvPr>
        </p:nvGraphicFramePr>
        <p:xfrm>
          <a:off x="849746" y="2198255"/>
          <a:ext cx="7647708" cy="3980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236"/>
                <a:gridCol w="2549236"/>
                <a:gridCol w="2549236"/>
              </a:tblGrid>
              <a:tr h="39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构式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这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那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东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西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嵌入动词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及物动词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及物动词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96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构式义的意义结构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针对不同客体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+V</a:t>
                      </a:r>
                      <a:r>
                        <a:rPr lang="zh-CN" sz="1600" kern="100" dirty="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单一主体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针对不同客体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周遍</a:t>
                      </a:r>
                      <a:r>
                        <a:rPr lang="en-US" sz="1600" kern="100" dirty="0">
                          <a:effectLst/>
                        </a:rPr>
                        <a:t>+</a:t>
                      </a:r>
                      <a:r>
                        <a:rPr lang="zh-CN" sz="1600" kern="100" dirty="0">
                          <a:effectLst/>
                        </a:rPr>
                        <a:t>反复</a:t>
                      </a:r>
                      <a:r>
                        <a:rPr lang="en-US" sz="1600" kern="100" dirty="0">
                          <a:effectLst/>
                        </a:rPr>
                        <a:t>+V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单一主体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针对不同客体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周遍</a:t>
                      </a:r>
                      <a:r>
                        <a:rPr lang="en-US" sz="1600" kern="100">
                          <a:effectLst/>
                        </a:rPr>
                        <a:t>+</a:t>
                      </a: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+V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3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释义模板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不同的</a:t>
                      </a:r>
                      <a:r>
                        <a:rPr lang="en-US" sz="1600" kern="100">
                          <a:effectLst/>
                        </a:rPr>
                        <a:t>N</a:t>
                      </a:r>
                      <a:r>
                        <a:rPr lang="zh-CN" sz="1600" kern="100">
                          <a:effectLst/>
                        </a:rPr>
                        <a:t>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各种</a:t>
                      </a: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反复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各种</a:t>
                      </a:r>
                      <a:r>
                        <a:rPr lang="en-US" sz="1600" kern="100">
                          <a:effectLst/>
                        </a:rPr>
                        <a:t>N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0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语例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递这递那、信这信那；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想这想那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怨东怨西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144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</a:t>
            </a:r>
            <a:r>
              <a:rPr lang="zh-CN" altLang="en-US" dirty="0"/>
              <a:t>客体对举构式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19"/>
            <a:ext cx="7680960" cy="4528589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“</a:t>
            </a:r>
            <a:r>
              <a:rPr lang="en-US" altLang="zh-CN" dirty="0"/>
              <a:t>V</a:t>
            </a:r>
            <a:r>
              <a:rPr lang="zh-CN" altLang="en-US" dirty="0"/>
              <a:t>东</a:t>
            </a:r>
            <a:r>
              <a:rPr lang="en-US" altLang="zh-CN" dirty="0"/>
              <a:t>V</a:t>
            </a:r>
            <a:r>
              <a:rPr lang="zh-CN" altLang="en-US" dirty="0"/>
              <a:t>西”构式的能产性比“</a:t>
            </a:r>
            <a:r>
              <a:rPr lang="en-US" altLang="zh-CN" dirty="0"/>
              <a:t>V</a:t>
            </a:r>
            <a:r>
              <a:rPr lang="zh-CN" altLang="en-US" dirty="0"/>
              <a:t>这</a:t>
            </a:r>
            <a:r>
              <a:rPr lang="en-US" altLang="zh-CN" dirty="0"/>
              <a:t>V</a:t>
            </a:r>
            <a:r>
              <a:rPr lang="zh-CN" altLang="en-US" dirty="0"/>
              <a:t>那”构式</a:t>
            </a:r>
            <a:r>
              <a:rPr lang="zh-CN" altLang="en-US" dirty="0" smtClean="0"/>
              <a:t>低。</a:t>
            </a:r>
            <a:endParaRPr lang="en-US" altLang="zh-CN" dirty="0" smtClean="0"/>
          </a:p>
          <a:p>
            <a:r>
              <a:rPr lang="zh-CN" altLang="en-US" dirty="0" smtClean="0"/>
              <a:t>只能</a:t>
            </a:r>
            <a:r>
              <a:rPr lang="zh-CN" altLang="en-US" dirty="0"/>
              <a:t>进入“</a:t>
            </a:r>
            <a:r>
              <a:rPr lang="en-US" altLang="zh-CN" dirty="0"/>
              <a:t>V</a:t>
            </a:r>
            <a:r>
              <a:rPr lang="zh-CN" altLang="en-US" dirty="0"/>
              <a:t>这</a:t>
            </a:r>
            <a:r>
              <a:rPr lang="en-US" altLang="zh-CN" dirty="0"/>
              <a:t>V</a:t>
            </a:r>
            <a:r>
              <a:rPr lang="zh-CN" altLang="en-US" dirty="0"/>
              <a:t>那”不能进入“</a:t>
            </a:r>
            <a:r>
              <a:rPr lang="en-US" altLang="zh-CN" dirty="0"/>
              <a:t>V</a:t>
            </a:r>
            <a:r>
              <a:rPr lang="zh-CN" altLang="en-US" dirty="0"/>
              <a:t>东</a:t>
            </a:r>
            <a:r>
              <a:rPr lang="en-US" altLang="zh-CN" dirty="0"/>
              <a:t>V</a:t>
            </a:r>
            <a:r>
              <a:rPr lang="zh-CN" altLang="en-US" dirty="0"/>
              <a:t>西”构式的</a:t>
            </a:r>
            <a:r>
              <a:rPr lang="zh-CN" altLang="en-US" dirty="0" smtClean="0"/>
              <a:t>动词有：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心理动词：信、记、忌、盼</a:t>
            </a:r>
          </a:p>
          <a:p>
            <a:r>
              <a:rPr lang="zh-CN" altLang="en-US" dirty="0"/>
              <a:t>动作行为动词：拉、玩、招、补、等、帮、端、喝</a:t>
            </a:r>
          </a:p>
          <a:p>
            <a:r>
              <a:rPr lang="zh-CN" altLang="en-US" dirty="0"/>
              <a:t>领属转移动词：递、寄、争、论、拧、拍、埋、弄</a:t>
            </a:r>
          </a:p>
          <a:p>
            <a:r>
              <a:rPr lang="zh-CN" altLang="en-US" dirty="0"/>
              <a:t>创造类动词：炒、写、修、绣</a:t>
            </a:r>
          </a:p>
          <a:p>
            <a:r>
              <a:rPr lang="zh-CN" altLang="en-US" dirty="0"/>
              <a:t>变化类动词：变、改、</a:t>
            </a:r>
            <a:r>
              <a:rPr lang="zh-CN" altLang="en-US" dirty="0" smtClean="0"/>
              <a:t>减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dirty="0"/>
              <a:t>“东、西”通过引申指代所有事物，</a:t>
            </a:r>
            <a:r>
              <a:rPr lang="zh-CN" altLang="zh-CN" dirty="0" smtClean="0"/>
              <a:t>隐含周遍</a:t>
            </a:r>
            <a:r>
              <a:rPr lang="zh-CN" altLang="zh-CN" dirty="0"/>
              <a:t>义；“这、那”则可以指称上文出现的不同事物，但不一定是所有事物。如果只强调动作客体的区别性，但不强调客体的周遍性时，往往只能说“</a:t>
            </a:r>
            <a:r>
              <a:rPr lang="en-US" altLang="zh-CN" dirty="0"/>
              <a:t>V</a:t>
            </a:r>
            <a:r>
              <a:rPr lang="zh-CN" altLang="zh-CN" dirty="0"/>
              <a:t>这</a:t>
            </a:r>
            <a:r>
              <a:rPr lang="en-US" altLang="zh-CN" dirty="0"/>
              <a:t>V</a:t>
            </a:r>
            <a:r>
              <a:rPr lang="zh-CN" altLang="zh-CN" dirty="0"/>
              <a:t>那”，不能说“</a:t>
            </a:r>
            <a:r>
              <a:rPr lang="en-US" altLang="zh-CN" dirty="0"/>
              <a:t>V</a:t>
            </a:r>
            <a:r>
              <a:rPr lang="zh-CN" altLang="zh-CN" dirty="0"/>
              <a:t>东</a:t>
            </a:r>
            <a:r>
              <a:rPr lang="en-US" altLang="zh-CN" dirty="0"/>
              <a:t>V</a:t>
            </a:r>
            <a:r>
              <a:rPr lang="zh-CN" altLang="zh-CN" dirty="0"/>
              <a:t>西”。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594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</a:t>
            </a:r>
            <a:r>
              <a:rPr lang="zh-CN" altLang="en-US" dirty="0"/>
              <a:t>方式对举构式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形容词对举：“高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低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”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“深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浅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”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“长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短</a:t>
            </a:r>
            <a:r>
              <a:rPr lang="en-US" altLang="zh-CN" sz="2000" dirty="0" smtClean="0"/>
              <a:t>V</a:t>
            </a:r>
            <a:r>
              <a:rPr lang="zh-CN" altLang="en-US" sz="2000" dirty="0" smtClean="0"/>
              <a:t>”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方位词对举：“</a:t>
            </a:r>
            <a:r>
              <a:rPr lang="zh-CN" altLang="en-US" sz="2000" dirty="0"/>
              <a:t>左</a:t>
            </a:r>
            <a:r>
              <a:rPr lang="en-US" altLang="zh-CN" sz="2000" dirty="0"/>
              <a:t>V</a:t>
            </a:r>
            <a:r>
              <a:rPr lang="zh-CN" altLang="en-US" sz="2000" dirty="0"/>
              <a:t>右</a:t>
            </a:r>
            <a:r>
              <a:rPr lang="en-US" altLang="zh-CN" sz="2000" dirty="0"/>
              <a:t>V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，嵌入</a:t>
            </a:r>
            <a:r>
              <a:rPr lang="zh-CN" altLang="zh-CN" sz="2000" dirty="0"/>
              <a:t>创造类动词：写、描、修；言语动词：劝、说、哼；心理动词：想、盼、试等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/>
              <a:t>指示</a:t>
            </a:r>
            <a:r>
              <a:rPr lang="zh-CN" altLang="en-US" sz="2000" dirty="0" smtClean="0"/>
              <a:t>代词对举：</a:t>
            </a:r>
            <a:r>
              <a:rPr lang="zh-CN" altLang="zh-CN" sz="2000" dirty="0"/>
              <a:t> </a:t>
            </a:r>
            <a:r>
              <a:rPr lang="zh-CN" altLang="zh-CN" sz="2000" dirty="0" smtClean="0"/>
              <a:t>“这样</a:t>
            </a:r>
            <a:r>
              <a:rPr lang="en-US" altLang="zh-CN" sz="2000" dirty="0"/>
              <a:t>X</a:t>
            </a:r>
            <a:r>
              <a:rPr lang="zh-CN" altLang="zh-CN" sz="2000" dirty="0" smtClean="0"/>
              <a:t>那样</a:t>
            </a:r>
            <a:r>
              <a:rPr lang="en-US" altLang="zh-CN" sz="2000" dirty="0"/>
              <a:t>X</a:t>
            </a:r>
            <a:r>
              <a:rPr lang="en-US" altLang="zh-CN" sz="2000" dirty="0" smtClean="0"/>
              <a:t>”</a:t>
            </a:r>
            <a:r>
              <a:rPr lang="zh-CN" altLang="zh-CN" sz="2000" dirty="0"/>
              <a:t>，</a:t>
            </a:r>
            <a:r>
              <a:rPr lang="zh-CN" altLang="zh-CN" sz="2000" dirty="0" smtClean="0"/>
              <a:t>“这么</a:t>
            </a:r>
            <a:r>
              <a:rPr lang="en-US" altLang="zh-CN" sz="2000" dirty="0" smtClean="0"/>
              <a:t>X</a:t>
            </a:r>
            <a:r>
              <a:rPr lang="zh-CN" altLang="zh-CN" sz="2000" dirty="0" smtClean="0"/>
              <a:t>那么</a:t>
            </a:r>
            <a:r>
              <a:rPr lang="en-US" altLang="zh-CN" sz="2000" dirty="0" smtClean="0"/>
              <a:t>X”</a:t>
            </a:r>
            <a:r>
              <a:rPr lang="zh-CN" altLang="zh-CN" sz="2000" dirty="0" smtClean="0"/>
              <a:t> ，</a:t>
            </a:r>
            <a:r>
              <a:rPr lang="zh-CN" altLang="zh-CN" sz="2000" dirty="0"/>
              <a:t>嵌入动词、动词重叠式或动词性</a:t>
            </a:r>
            <a:r>
              <a:rPr lang="zh-CN" altLang="zh-CN" sz="2000" dirty="0" smtClean="0"/>
              <a:t>短语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48434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</a:t>
            </a:r>
            <a:r>
              <a:rPr lang="zh-CN" altLang="en-US" dirty="0"/>
              <a:t>方式对举构式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343862"/>
          </a:xfrm>
        </p:spPr>
        <p:txBody>
          <a:bodyPr>
            <a:noAutofit/>
          </a:bodyPr>
          <a:lstStyle/>
          <a:p>
            <a:endParaRPr lang="en-US" altLang="zh-CN" dirty="0"/>
          </a:p>
          <a:p>
            <a:r>
              <a:rPr lang="zh-CN" altLang="en-US" sz="2000" dirty="0" smtClean="0"/>
              <a:t>总的来说，方式对举构式的能产性都比较低。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/>
              <a:t>对举成分都指涉空间</a:t>
            </a:r>
            <a:r>
              <a:rPr lang="zh-CN" altLang="zh-CN" sz="2000" dirty="0" smtClean="0"/>
              <a:t>。“高、低”</a:t>
            </a:r>
            <a:r>
              <a:rPr lang="zh-CN" altLang="zh-CN" sz="2000" dirty="0"/>
              <a:t>、“深、浅”、“长、短”表示动作</a:t>
            </a:r>
            <a:r>
              <a:rPr lang="zh-CN" altLang="zh-CN" sz="2000" dirty="0" smtClean="0"/>
              <a:t>作用</a:t>
            </a:r>
            <a:r>
              <a:rPr lang="zh-CN" altLang="en-US" sz="2000" dirty="0" smtClean="0"/>
              <a:t>的</a:t>
            </a:r>
            <a:r>
              <a:rPr lang="zh-CN" altLang="zh-CN" sz="2000" dirty="0" smtClean="0"/>
              <a:t>范围</a:t>
            </a:r>
            <a:r>
              <a:rPr lang="zh-CN" altLang="en-US" sz="2000" dirty="0" smtClean="0"/>
              <a:t>，进一步引申为动作的程度；</a:t>
            </a:r>
            <a:r>
              <a:rPr lang="zh-CN" altLang="zh-CN" sz="2000" dirty="0" smtClean="0"/>
              <a:t>“左、右”表示</a:t>
            </a:r>
            <a:r>
              <a:rPr lang="zh-CN" altLang="en-US" sz="2000" dirty="0"/>
              <a:t>由</a:t>
            </a:r>
            <a:r>
              <a:rPr lang="zh-CN" altLang="zh-CN" sz="2000" dirty="0" smtClean="0"/>
              <a:t>不同角度</a:t>
            </a:r>
            <a:r>
              <a:rPr lang="zh-CN" altLang="en-US" sz="2000" dirty="0" smtClean="0"/>
              <a:t>引申而来的动作的不同方式</a:t>
            </a:r>
            <a:r>
              <a:rPr lang="zh-CN" altLang="en-US" sz="2000" dirty="0"/>
              <a:t>；</a:t>
            </a:r>
            <a:r>
              <a:rPr lang="zh-CN" altLang="zh-CN" sz="2000" dirty="0" smtClean="0"/>
              <a:t>指示</a:t>
            </a:r>
            <a:r>
              <a:rPr lang="zh-CN" altLang="zh-CN" sz="2000" dirty="0"/>
              <a:t>代词“这样、那样”和“这么、那么”表示心理距离远近不同的方式。方式</a:t>
            </a:r>
            <a:r>
              <a:rPr lang="zh-CN" altLang="zh-CN" sz="2000" dirty="0" smtClean="0"/>
              <a:t>是</a:t>
            </a:r>
            <a:r>
              <a:rPr lang="zh-CN" altLang="en-US" sz="2000" dirty="0"/>
              <a:t>非常</a:t>
            </a:r>
            <a:r>
              <a:rPr lang="zh-CN" altLang="zh-CN" sz="2000" dirty="0" smtClean="0"/>
              <a:t>抽象</a:t>
            </a:r>
            <a:r>
              <a:rPr lang="zh-CN" altLang="zh-CN" sz="2000" dirty="0"/>
              <a:t>的，借助包含空间义的词汇则可以将抽象的方式具体化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/>
              <a:t>但</a:t>
            </a:r>
            <a:r>
              <a:rPr lang="zh-CN" altLang="zh-CN" sz="2000" dirty="0" smtClean="0"/>
              <a:t>表</a:t>
            </a:r>
            <a:r>
              <a:rPr lang="zh-CN" altLang="zh-CN" sz="2000" dirty="0"/>
              <a:t>空间义的词汇往往会限制与之搭配成分，如“高、低”、“深、浅”用于表示脚步的空间范围变化、“高、低”、“长、短”用于表示话语的声音高低或长短</a:t>
            </a:r>
            <a:r>
              <a:rPr lang="zh-CN" altLang="zh-CN" sz="2000" dirty="0" smtClean="0"/>
              <a:t>。</a:t>
            </a:r>
            <a:r>
              <a:rPr lang="zh-CN" altLang="en-US" sz="2000" dirty="0"/>
              <a:t>构</a:t>
            </a:r>
            <a:r>
              <a:rPr lang="zh-CN" altLang="en-US" sz="2000" dirty="0" smtClean="0"/>
              <a:t>式的能产性因此受到影响。</a:t>
            </a:r>
            <a:endParaRPr lang="zh-CN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4312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</a:t>
            </a:r>
            <a:r>
              <a:rPr lang="zh-CN" altLang="zh-CN" dirty="0"/>
              <a:t>对举型反复义构式</a:t>
            </a:r>
            <a:r>
              <a:rPr lang="zh-CN" altLang="zh-CN" dirty="0" smtClean="0"/>
              <a:t>的</a:t>
            </a:r>
            <a:r>
              <a:rPr lang="zh-CN" altLang="en-US" dirty="0" smtClean="0"/>
              <a:t>构式</a:t>
            </a:r>
            <a:r>
              <a:rPr lang="zh-CN" altLang="zh-CN" dirty="0" smtClean="0"/>
              <a:t>网络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(1)</a:t>
            </a:r>
            <a:r>
              <a:rPr lang="zh-CN" altLang="en-US" sz="2800" dirty="0" smtClean="0"/>
              <a:t>、语法差异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0636462"/>
              </p:ext>
            </p:extLst>
          </p:nvPr>
        </p:nvGraphicFramePr>
        <p:xfrm>
          <a:off x="1163781" y="2096655"/>
          <a:ext cx="6899563" cy="333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589"/>
                <a:gridCol w="1379589"/>
                <a:gridCol w="1379589"/>
                <a:gridCol w="1380398"/>
                <a:gridCol w="1380398"/>
              </a:tblGrid>
              <a:tr h="476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构式子类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处所对举构式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主体对举构式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客体对举构式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方式对举构式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2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嵌入成分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动词、动词重叠式、动量短语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动词、动词重叠式、动量短语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动词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动词、动量短语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2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并列成分的句法结构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动趋、动结、状中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主谓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动宾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状中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2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句法功能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谓语、定语、状语、补语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谓语、状语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谓语、定语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谓语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5683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</a:t>
            </a:r>
            <a:r>
              <a:rPr lang="zh-CN" altLang="zh-CN" dirty="0"/>
              <a:t>对举型反复义构式</a:t>
            </a:r>
            <a:r>
              <a:rPr lang="zh-CN" altLang="zh-CN" dirty="0" smtClean="0"/>
              <a:t>的</a:t>
            </a:r>
            <a:r>
              <a:rPr lang="zh-CN" altLang="en-US" dirty="0"/>
              <a:t>构式</a:t>
            </a:r>
            <a:r>
              <a:rPr lang="zh-CN" altLang="zh-CN" dirty="0" smtClean="0"/>
              <a:t>网络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800" dirty="0" smtClean="0"/>
              <a:t>(2)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VAVB</a:t>
            </a:r>
            <a:r>
              <a:rPr lang="zh-CN" altLang="en-US" sz="2800" dirty="0" smtClean="0"/>
              <a:t>式的意义差异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5777545"/>
              </p:ext>
            </p:extLst>
          </p:nvPr>
        </p:nvGraphicFramePr>
        <p:xfrm>
          <a:off x="731520" y="1856511"/>
          <a:ext cx="7839824" cy="460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467"/>
                <a:gridCol w="870467"/>
                <a:gridCol w="871270"/>
                <a:gridCol w="871270"/>
                <a:gridCol w="871270"/>
                <a:gridCol w="871270"/>
                <a:gridCol w="871270"/>
                <a:gridCol w="871270"/>
                <a:gridCol w="871270"/>
              </a:tblGrid>
              <a:tr h="856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构式意义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一会儿</a:t>
                      </a:r>
                      <a:r>
                        <a:rPr lang="en-US" sz="1400" kern="100">
                          <a:effectLst/>
                        </a:rPr>
                        <a:t>VA</a:t>
                      </a:r>
                      <a:r>
                        <a:rPr lang="zh-CN" sz="1400" kern="100">
                          <a:effectLst/>
                        </a:rPr>
                        <a:t>，一会儿</a:t>
                      </a:r>
                      <a:r>
                        <a:rPr lang="en-US" sz="1400" kern="100">
                          <a:effectLst/>
                        </a:rPr>
                        <a:t>VB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到处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不同的</a:t>
                      </a:r>
                      <a:r>
                        <a:rPr lang="en-US" sz="1400" kern="100">
                          <a:effectLst/>
                        </a:rPr>
                        <a:t>N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各种</a:t>
                      </a:r>
                      <a:r>
                        <a:rPr lang="en-US" sz="1400" kern="100">
                          <a:effectLst/>
                        </a:rPr>
                        <a:t>N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相互反复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不同主体交替反复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用各种方式反复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一会儿</a:t>
                      </a:r>
                      <a:r>
                        <a:rPr lang="en-US" sz="1400" kern="100">
                          <a:effectLst/>
                        </a:rPr>
                        <a:t>V1</a:t>
                      </a:r>
                      <a:r>
                        <a:rPr lang="zh-CN" sz="1400" kern="100">
                          <a:effectLst/>
                        </a:rPr>
                        <a:t>，一会儿</a:t>
                      </a:r>
                      <a:r>
                        <a:rPr lang="en-US" sz="1400" kern="100">
                          <a:effectLst/>
                        </a:rPr>
                        <a:t>V2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交替维度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方向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周遍方向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周遍客体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主体、客体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方式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动作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来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摆来荡去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跑来跑去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看来看去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走来走去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想来想去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起来伏去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4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过来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过去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走过来走过去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打过来骂过去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议过来论过去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唱过来唱过去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进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出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搬进搬出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娶进嫁出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吃进抛出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上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下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爬上爬下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比上比下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东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西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飞东飞西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问东问西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南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北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走南闯北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左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右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奔左跑右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敲左诈右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后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瞻前顾后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想前想后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里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拱里拱外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彻里彻外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内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防内防外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highlight>
                            <a:srgbClr val="008B8B"/>
                          </a:highlight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这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那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擦这擦那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赶这赶那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信这信那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怪这怪那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880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</a:t>
            </a:r>
            <a:r>
              <a:rPr lang="zh-CN" altLang="zh-CN" dirty="0"/>
              <a:t>对举型反复义构式</a:t>
            </a:r>
            <a:r>
              <a:rPr lang="zh-CN" altLang="zh-CN" dirty="0" smtClean="0"/>
              <a:t>的</a:t>
            </a:r>
            <a:r>
              <a:rPr lang="zh-CN" altLang="en-US" dirty="0"/>
              <a:t>构式</a:t>
            </a:r>
            <a:r>
              <a:rPr lang="zh-CN" altLang="zh-CN" dirty="0" smtClean="0"/>
              <a:t>网络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800" dirty="0" smtClean="0"/>
              <a:t>(3)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AVBV</a:t>
            </a:r>
            <a:r>
              <a:rPr lang="zh-CN" altLang="en-US" sz="2800" dirty="0" smtClean="0"/>
              <a:t>式的意义差异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4802252"/>
              </p:ext>
            </p:extLst>
          </p:nvPr>
        </p:nvGraphicFramePr>
        <p:xfrm>
          <a:off x="350980" y="2085296"/>
          <a:ext cx="8386616" cy="423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1182"/>
                <a:gridCol w="931182"/>
                <a:gridCol w="932036"/>
                <a:gridCol w="932036"/>
                <a:gridCol w="932036"/>
                <a:gridCol w="932036"/>
                <a:gridCol w="932036"/>
                <a:gridCol w="932036"/>
                <a:gridCol w="932036"/>
              </a:tblGrid>
              <a:tr h="728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构式意义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一会儿</a:t>
                      </a:r>
                      <a:r>
                        <a:rPr lang="en-US" sz="1400" kern="100" dirty="0">
                          <a:effectLst/>
                        </a:rPr>
                        <a:t>VA</a:t>
                      </a:r>
                      <a:r>
                        <a:rPr lang="zh-CN" sz="1400" kern="100" dirty="0">
                          <a:effectLst/>
                        </a:rPr>
                        <a:t>，一会儿</a:t>
                      </a:r>
                      <a:r>
                        <a:rPr lang="en-US" sz="1400" kern="100" dirty="0">
                          <a:effectLst/>
                        </a:rPr>
                        <a:t>VB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到处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不同的</a:t>
                      </a:r>
                      <a:r>
                        <a:rPr lang="en-US" sz="1400" kern="100">
                          <a:effectLst/>
                        </a:rPr>
                        <a:t>N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各种</a:t>
                      </a:r>
                      <a:r>
                        <a:rPr lang="en-US" sz="1400" kern="100">
                          <a:effectLst/>
                        </a:rPr>
                        <a:t>N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相互反复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不同主体交替反复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用各种方式反复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一会儿</a:t>
                      </a:r>
                      <a:r>
                        <a:rPr lang="en-US" sz="1400" kern="100">
                          <a:effectLst/>
                        </a:rPr>
                        <a:t>V1</a:t>
                      </a:r>
                      <a:r>
                        <a:rPr lang="zh-CN" sz="1400" kern="100">
                          <a:effectLst/>
                        </a:rPr>
                        <a:t>，一会儿</a:t>
                      </a:r>
                      <a:r>
                        <a:rPr lang="en-US" sz="1400" kern="100">
                          <a:effectLst/>
                        </a:rPr>
                        <a:t>V2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交替维度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方向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周遍方向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周遍客体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主体、客体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主体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方式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动作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东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西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东奔西跑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0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南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北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南征北战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左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右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左避右闪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前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后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前伏后仰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前呼后应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前思后想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上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下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上窜下跳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上征下夺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里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外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里突外闯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里勾外连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内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外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内截外堵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内畅外连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这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那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这边瞧瞧那边瞧瞧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这找那找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这个喊那个叫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这么看那么看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你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r>
                        <a:rPr lang="zh-CN" sz="1400" kern="100">
                          <a:effectLst/>
                        </a:rPr>
                        <a:t>我</a:t>
                      </a:r>
                      <a:r>
                        <a:rPr lang="en-US" sz="1400" kern="100">
                          <a:effectLst/>
                        </a:rPr>
                        <a:t>V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你追我赶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你唱我和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8551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222" y="0"/>
            <a:ext cx="7680960" cy="1371600"/>
          </a:xfrm>
        </p:spPr>
        <p:txBody>
          <a:bodyPr/>
          <a:lstStyle/>
          <a:p>
            <a:r>
              <a:rPr lang="en-US" altLang="zh-CN" dirty="0"/>
              <a:t>2.6</a:t>
            </a:r>
            <a:r>
              <a:rPr lang="zh-CN" altLang="zh-CN" dirty="0"/>
              <a:t>对举型反复义构式</a:t>
            </a:r>
            <a:r>
              <a:rPr lang="zh-CN" altLang="zh-CN" dirty="0" smtClean="0"/>
              <a:t>的</a:t>
            </a:r>
            <a:r>
              <a:rPr lang="zh-CN" altLang="en-US" dirty="0"/>
              <a:t>构式</a:t>
            </a:r>
            <a:r>
              <a:rPr lang="zh-CN" altLang="zh-CN" dirty="0" smtClean="0"/>
              <a:t>网络</a:t>
            </a:r>
            <a:endParaRPr lang="zh-CN" altLang="en-US" dirty="0"/>
          </a:p>
        </p:txBody>
      </p:sp>
      <p:pic>
        <p:nvPicPr>
          <p:cNvPr id="55" name="内容占位符 5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8753"/>
          <a:stretch/>
        </p:blipFill>
        <p:spPr>
          <a:xfrm>
            <a:off x="731520" y="1062182"/>
            <a:ext cx="7662244" cy="3588038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565265" y="4650220"/>
            <a:ext cx="8255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“</a:t>
            </a:r>
            <a:r>
              <a:rPr lang="en-US" altLang="zh-CN" dirty="0" smtClean="0"/>
              <a:t>V</a:t>
            </a:r>
            <a:r>
              <a:rPr lang="zh-CN" altLang="en-US" dirty="0" smtClean="0"/>
              <a:t>来</a:t>
            </a:r>
            <a:r>
              <a:rPr lang="en-US" altLang="zh-CN" dirty="0" smtClean="0"/>
              <a:t>V</a:t>
            </a:r>
            <a:r>
              <a:rPr lang="zh-CN" altLang="en-US" dirty="0" smtClean="0"/>
              <a:t>去”构式位于这个构式网络的中心，它可以同时表示处所、主体、客体、方式交替形成的反复义，也可以单纯表示动作的反复；“东</a:t>
            </a:r>
            <a:r>
              <a:rPr lang="en-US" altLang="zh-CN" dirty="0" smtClean="0"/>
              <a:t>V</a:t>
            </a:r>
            <a:r>
              <a:rPr lang="zh-CN" altLang="en-US" dirty="0" smtClean="0"/>
              <a:t>西</a:t>
            </a:r>
            <a:r>
              <a:rPr lang="en-US" altLang="zh-CN" dirty="0" smtClean="0"/>
              <a:t>V”</a:t>
            </a:r>
            <a:r>
              <a:rPr lang="zh-CN" altLang="en-US" dirty="0" smtClean="0"/>
              <a:t>构式可同时表示处所交替反复义和客体交替反复义；“左</a:t>
            </a:r>
            <a:r>
              <a:rPr lang="en-US" altLang="zh-CN" dirty="0" smtClean="0"/>
              <a:t>V</a:t>
            </a:r>
            <a:r>
              <a:rPr lang="zh-CN" altLang="en-US" dirty="0" smtClean="0"/>
              <a:t>右</a:t>
            </a:r>
            <a:r>
              <a:rPr lang="en-US" altLang="zh-CN" dirty="0" smtClean="0"/>
              <a:t>V”</a:t>
            </a:r>
            <a:r>
              <a:rPr lang="zh-CN" altLang="en-US" dirty="0" smtClean="0"/>
              <a:t>可同时表示处所交替义和方式交替反复义。</a:t>
            </a:r>
            <a:endParaRPr lang="en-US" altLang="zh-CN" dirty="0" smtClean="0"/>
          </a:p>
          <a:p>
            <a:r>
              <a:rPr lang="zh-CN" altLang="en-US" dirty="0" smtClean="0"/>
              <a:t>这三个实例构式的能产性也是最高的，嵌入成分的类型最为丰富，句法功能最多；其他实例构式则只表示某一维度的交替反复，能产性较低，句法功能较单一。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7364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三、嵌入成分与对举型反复义构式</a:t>
            </a:r>
            <a:r>
              <a:rPr lang="zh-CN" altLang="en-US" dirty="0" smtClean="0"/>
              <a:t>的</a:t>
            </a:r>
            <a:r>
              <a:rPr lang="zh-CN" altLang="en-US" dirty="0"/>
              <a:t>互动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3.1</a:t>
            </a:r>
            <a:r>
              <a:rPr lang="zh-CN" altLang="en-US" sz="2400" dirty="0" smtClean="0"/>
              <a:t>嵌入</a:t>
            </a:r>
            <a:r>
              <a:rPr lang="zh-CN" altLang="en-US" sz="2400" dirty="0"/>
              <a:t>成分与对举型反复义构式</a:t>
            </a:r>
            <a:r>
              <a:rPr lang="zh-CN" altLang="en-US" sz="2400" dirty="0" smtClean="0"/>
              <a:t>的论元互动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对论元的抑制：不带受事宾语，需用“把”、“被”等引出受事。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成因：对举的基本单元不宜过长，因而需省略</a:t>
            </a:r>
            <a:r>
              <a:rPr lang="en-US" altLang="zh-CN" sz="2400" dirty="0" smtClean="0"/>
              <a:t>;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</a:t>
            </a:r>
            <a:r>
              <a:rPr lang="zh-CN" altLang="en-US" sz="2400" dirty="0" smtClean="0"/>
              <a:t>对举构式音节过长，为便于理解，在充当谓语时需利用</a:t>
            </a:r>
            <a:r>
              <a:rPr lang="zh-CN" altLang="en-US" sz="2400" dirty="0"/>
              <a:t>“把”、“被”</a:t>
            </a:r>
            <a:r>
              <a:rPr lang="zh-CN" altLang="en-US" sz="2400" dirty="0" smtClean="0"/>
              <a:t>等介词将宾语前置。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82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520" y="143831"/>
            <a:ext cx="7680960" cy="1371600"/>
          </a:xfrm>
        </p:spPr>
        <p:txBody>
          <a:bodyPr/>
          <a:lstStyle/>
          <a:p>
            <a:r>
              <a:rPr lang="zh-CN" altLang="en-US" dirty="0" smtClean="0"/>
              <a:t>汉语表反复的语法手段：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003252"/>
              </p:ext>
            </p:extLst>
          </p:nvPr>
        </p:nvGraphicFramePr>
        <p:xfrm>
          <a:off x="842356" y="1256813"/>
          <a:ext cx="7405715" cy="506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143"/>
                <a:gridCol w="1481143"/>
                <a:gridCol w="1481143"/>
                <a:gridCol w="1481143"/>
                <a:gridCol w="1481143"/>
              </a:tblGrid>
              <a:tr h="38708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表反复义形式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间接重叠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动词重叠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088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对</a:t>
                      </a:r>
                      <a:r>
                        <a:rPr lang="zh-CN" sz="1600" kern="100" dirty="0" smtClean="0">
                          <a:effectLst/>
                        </a:rPr>
                        <a:t>举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复现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加叠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典型构式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来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去、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这</a:t>
                      </a:r>
                      <a:r>
                        <a:rPr lang="en-US" sz="1600" kern="100">
                          <a:effectLst/>
                        </a:rPr>
                        <a:t>V</a:t>
                      </a:r>
                      <a:r>
                        <a:rPr lang="zh-CN" sz="1600" kern="100">
                          <a:effectLst/>
                        </a:rPr>
                        <a:t>那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一</a:t>
                      </a:r>
                      <a:r>
                        <a:rPr lang="en-US" sz="1600" kern="100" dirty="0">
                          <a:effectLst/>
                        </a:rPr>
                        <a:t>V</a:t>
                      </a:r>
                      <a:r>
                        <a:rPr lang="zh-CN" sz="1600" kern="100" dirty="0">
                          <a:effectLst/>
                        </a:rPr>
                        <a:t>一</a:t>
                      </a:r>
                      <a:r>
                        <a:rPr lang="en-US" sz="1600" kern="100" dirty="0" smtClean="0">
                          <a:effectLst/>
                        </a:rPr>
                        <a:t>V</a:t>
                      </a:r>
                      <a:r>
                        <a:rPr lang="zh-CN" altLang="en-US" sz="1600" kern="100" dirty="0" smtClean="0">
                          <a:effectLst/>
                        </a:rPr>
                        <a:t>、忽</a:t>
                      </a:r>
                      <a:r>
                        <a:rPr lang="en-US" altLang="zh-CN" sz="1600" kern="100" dirty="0" smtClean="0">
                          <a:effectLst/>
                        </a:rPr>
                        <a:t>V</a:t>
                      </a:r>
                      <a:r>
                        <a:rPr lang="zh-CN" altLang="en-US" sz="1600" kern="100" dirty="0" smtClean="0">
                          <a:effectLst/>
                        </a:rPr>
                        <a:t>忽</a:t>
                      </a:r>
                      <a:r>
                        <a:rPr lang="en-US" altLang="zh-CN" sz="1600" kern="100" dirty="0" smtClean="0">
                          <a:effectLst/>
                        </a:rPr>
                        <a:t>V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V1V1V2V2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VV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构式常项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反义趋向动词、方位词、代词、形容词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数词、副词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嵌入成分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同一动作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同一动作、不同动作（相反、伴随）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不同动作（相反、伴随）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同一动作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8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构式义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长时反复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短时反复、交替反复、并时反复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交替反复、并时反复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短时反复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8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语例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搬来搬去</a:t>
                      </a:r>
                      <a:r>
                        <a:rPr lang="zh-CN" sz="1600" kern="100" dirty="0" smtClean="0">
                          <a:effectLst/>
                        </a:rPr>
                        <a:t>、</a:t>
                      </a:r>
                      <a:r>
                        <a:rPr lang="zh-CN" altLang="en-US" sz="1600" kern="100" dirty="0" smtClean="0">
                          <a:effectLst/>
                        </a:rPr>
                        <a:t>想来想去；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effectLst/>
                        </a:rPr>
                        <a:t>看</a:t>
                      </a:r>
                      <a:r>
                        <a:rPr lang="zh-CN" sz="1600" kern="100" dirty="0">
                          <a:effectLst/>
                        </a:rPr>
                        <a:t>这看那</a:t>
                      </a:r>
                      <a:r>
                        <a:rPr lang="zh-CN" sz="1600" kern="100" dirty="0" smtClean="0">
                          <a:effectLst/>
                        </a:rPr>
                        <a:t>、</a:t>
                      </a:r>
                      <a:r>
                        <a:rPr lang="zh-CN" altLang="en-US" sz="1600" kern="100" dirty="0" smtClean="0">
                          <a:effectLst/>
                        </a:rPr>
                        <a:t>说这说那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一</a:t>
                      </a:r>
                      <a:r>
                        <a:rPr lang="zh-CN" sz="1600" kern="100" dirty="0" smtClean="0">
                          <a:effectLst/>
                        </a:rPr>
                        <a:t>闪一闪</a:t>
                      </a:r>
                      <a:r>
                        <a:rPr lang="zh-CN" altLang="en-US" sz="1600" kern="100" dirty="0" smtClean="0">
                          <a:effectLst/>
                        </a:rPr>
                        <a:t>、</a:t>
                      </a:r>
                      <a:r>
                        <a:rPr lang="zh-CN" sz="1600" kern="100" dirty="0" smtClean="0">
                          <a:effectLst/>
                        </a:rPr>
                        <a:t>一问一答</a:t>
                      </a:r>
                      <a:r>
                        <a:rPr lang="zh-CN" sz="1600" kern="100" dirty="0">
                          <a:effectLst/>
                        </a:rPr>
                        <a:t>、一起一伏、一走一</a:t>
                      </a:r>
                      <a:r>
                        <a:rPr lang="zh-CN" sz="1600" kern="100" dirty="0" smtClean="0">
                          <a:effectLst/>
                        </a:rPr>
                        <a:t>探头</a:t>
                      </a:r>
                      <a:r>
                        <a:rPr lang="zh-CN" altLang="en-US" sz="1600" kern="100" dirty="0" smtClean="0">
                          <a:effectLst/>
                        </a:rPr>
                        <a:t>；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</a:rPr>
                        <a:t>忽闪忽闪、忽升忽降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进进出出、说说笑笑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看看、想想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3563" y="6373091"/>
            <a:ext cx="760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根据重叠的操作对象：叠</a:t>
            </a:r>
            <a:r>
              <a:rPr lang="zh-CN" altLang="en-US" dirty="0"/>
              <a:t>音</a:t>
            </a:r>
            <a:r>
              <a:rPr lang="en-US" altLang="zh-CN" dirty="0"/>
              <a:t>&gt;(</a:t>
            </a:r>
            <a:r>
              <a:rPr lang="zh-CN" altLang="en-US" dirty="0"/>
              <a:t>语素和词</a:t>
            </a:r>
            <a:r>
              <a:rPr lang="en-US" altLang="zh-CN" dirty="0"/>
              <a:t>)</a:t>
            </a:r>
            <a:r>
              <a:rPr lang="zh-CN" altLang="en-US" dirty="0"/>
              <a:t>重叠</a:t>
            </a:r>
            <a:r>
              <a:rPr lang="en-US" altLang="zh-CN" dirty="0"/>
              <a:t>&gt;</a:t>
            </a:r>
            <a:r>
              <a:rPr lang="zh-CN" altLang="en-US" dirty="0"/>
              <a:t>短语重叠</a:t>
            </a:r>
            <a:r>
              <a:rPr lang="en-US" altLang="zh-CN" dirty="0"/>
              <a:t>&gt;</a:t>
            </a:r>
            <a:r>
              <a:rPr lang="zh-CN" altLang="en-US" dirty="0"/>
              <a:t>对称</a:t>
            </a:r>
            <a:r>
              <a:rPr lang="en-US" altLang="zh-CN" dirty="0"/>
              <a:t>&gt;</a:t>
            </a:r>
            <a:r>
              <a:rPr lang="zh-CN" altLang="en-US" dirty="0"/>
              <a:t>并列</a:t>
            </a:r>
            <a:r>
              <a:rPr lang="zh-CN" altLang="en-US" dirty="0" smtClean="0"/>
              <a:t>结构</a:t>
            </a:r>
            <a:endParaRPr lang="zh-CN" altLang="en-US" sz="1100" dirty="0"/>
          </a:p>
          <a:p>
            <a:r>
              <a:rPr lang="zh-CN" alt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26615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参考：能够组成把字句的动词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sz="2400" dirty="0" smtClean="0"/>
              <a:t>王力</a:t>
            </a:r>
            <a:r>
              <a:rPr lang="en-US" altLang="zh-CN" sz="2400" dirty="0" smtClean="0"/>
              <a:t>(1943)</a:t>
            </a:r>
            <a:r>
              <a:rPr lang="zh-CN" altLang="en-US" sz="2400" dirty="0" smtClean="0"/>
              <a:t>、赵元任</a:t>
            </a:r>
            <a:r>
              <a:rPr lang="en-US" altLang="zh-CN" sz="2400" dirty="0" smtClean="0"/>
              <a:t>(1979)</a:t>
            </a:r>
            <a:r>
              <a:rPr lang="zh-CN" altLang="en-US" sz="2400" dirty="0" smtClean="0"/>
              <a:t>：表</a:t>
            </a:r>
            <a:r>
              <a:rPr lang="zh-CN" altLang="en-US" sz="2400" dirty="0"/>
              <a:t>处置性质的</a:t>
            </a:r>
            <a:r>
              <a:rPr lang="zh-CN" altLang="en-US" sz="2400" dirty="0" smtClean="0"/>
              <a:t>动词</a:t>
            </a:r>
            <a:endParaRPr lang="en-US" altLang="zh-CN" sz="2400" dirty="0" smtClean="0"/>
          </a:p>
          <a:p>
            <a:r>
              <a:rPr lang="zh-CN" altLang="en-US" sz="2400" dirty="0" smtClean="0"/>
              <a:t>马真</a:t>
            </a:r>
            <a:r>
              <a:rPr lang="en-US" altLang="zh-CN" sz="2400" dirty="0" smtClean="0"/>
              <a:t>(1981)</a:t>
            </a:r>
            <a:r>
              <a:rPr lang="zh-CN" altLang="en-US" sz="2400" dirty="0" smtClean="0"/>
              <a:t>：动作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及物动词</a:t>
            </a:r>
            <a:endParaRPr lang="en-US" altLang="zh-CN" sz="2400" dirty="0" smtClean="0"/>
          </a:p>
          <a:p>
            <a:r>
              <a:rPr lang="zh-CN" altLang="en-US" sz="2400" dirty="0" smtClean="0"/>
              <a:t>崔希亮</a:t>
            </a:r>
            <a:r>
              <a:rPr lang="en-US" altLang="zh-CN" sz="2400" dirty="0" smtClean="0"/>
              <a:t>(1995)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:</a:t>
            </a:r>
            <a:r>
              <a:rPr lang="zh-CN" altLang="en-US" sz="2400" dirty="0" smtClean="0"/>
              <a:t>动态动词</a:t>
            </a:r>
            <a:endParaRPr lang="en-US" altLang="zh-CN" sz="2400" dirty="0" smtClean="0"/>
          </a:p>
          <a:p>
            <a:r>
              <a:rPr lang="zh-CN" altLang="en-US" sz="2400" dirty="0" smtClean="0"/>
              <a:t>金立鑫</a:t>
            </a:r>
            <a:r>
              <a:rPr lang="en-US" altLang="zh-CN" sz="2400" dirty="0" smtClean="0"/>
              <a:t>(1997):</a:t>
            </a:r>
            <a:r>
              <a:rPr lang="zh-CN" altLang="en-US" sz="2400" dirty="0" smtClean="0"/>
              <a:t>自主动词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预测：嵌入及物自主动作动词构成的对举型构式也具相同属性，因而能够进入把字句。</a:t>
            </a:r>
            <a:endParaRPr lang="en-US" altLang="zh-CN" sz="2400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8504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参考：能够组成把字句的动词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范晓（</a:t>
            </a:r>
            <a:r>
              <a:rPr lang="en-US" altLang="zh-CN" sz="2000" dirty="0" smtClean="0"/>
              <a:t>2001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一价动词：能带</a:t>
            </a:r>
            <a:r>
              <a:rPr lang="zh-CN" altLang="en-US" sz="2000" dirty="0"/>
              <a:t>使事宾语</a:t>
            </a:r>
            <a:r>
              <a:rPr lang="en-US" altLang="zh-CN" sz="2000" dirty="0"/>
              <a:t>(</a:t>
            </a:r>
            <a:r>
              <a:rPr lang="zh-CN" altLang="en-US" sz="2000" dirty="0"/>
              <a:t>有使动用</a:t>
            </a:r>
            <a:r>
              <a:rPr lang="zh-CN" altLang="en-US" sz="2000" dirty="0" smtClean="0"/>
              <a:t>法，如跑、累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二</a:t>
            </a:r>
            <a:r>
              <a:rPr lang="zh-CN" altLang="en-US" sz="2000" dirty="0"/>
              <a:t>价动词的最多，主要是及物的自主的二价动作</a:t>
            </a:r>
            <a:r>
              <a:rPr lang="zh-CN" altLang="en-US" sz="2000" dirty="0" smtClean="0"/>
              <a:t>动词</a:t>
            </a:r>
            <a:r>
              <a:rPr lang="zh-CN" altLang="en-US" sz="2000" dirty="0"/>
              <a:t>和</a:t>
            </a:r>
            <a:r>
              <a:rPr lang="zh-CN" altLang="en-US" sz="2000" dirty="0" smtClean="0"/>
              <a:t>个别</a:t>
            </a:r>
            <a:r>
              <a:rPr lang="zh-CN" altLang="en-US" sz="2000" dirty="0"/>
              <a:t>及物心理</a:t>
            </a:r>
            <a:r>
              <a:rPr lang="zh-CN" altLang="en-US" sz="2000" dirty="0" smtClean="0"/>
              <a:t>动词。二</a:t>
            </a:r>
            <a:r>
              <a:rPr lang="zh-CN" altLang="en-US" sz="2000" dirty="0"/>
              <a:t>价的定位动词、互向动词、针对动词、经验动词、性状动词、关系动词一般不能作把</a:t>
            </a:r>
            <a:r>
              <a:rPr lang="zh-CN" altLang="en-US" sz="2000" dirty="0" smtClean="0"/>
              <a:t>字句的</a:t>
            </a:r>
            <a:r>
              <a:rPr lang="zh-CN" altLang="en-US" sz="2000" dirty="0"/>
              <a:t>谓语中心词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（二价动词：受</a:t>
            </a:r>
            <a:r>
              <a:rPr lang="zh-CN" altLang="en-US" sz="2000" dirty="0"/>
              <a:t>动词如“吃、看”等</a:t>
            </a:r>
            <a:r>
              <a:rPr lang="zh-CN" altLang="en-US" sz="2000" dirty="0" smtClean="0"/>
              <a:t>，结果</a:t>
            </a:r>
            <a:r>
              <a:rPr lang="zh-CN" altLang="en-US" sz="2000" dirty="0"/>
              <a:t>动词如“造、织”等，致使动词如“美化、振兴”等，</a:t>
            </a:r>
            <a:r>
              <a:rPr lang="zh-CN" altLang="en-US" sz="2000" dirty="0">
                <a:solidFill>
                  <a:srgbClr val="FF0000"/>
                </a:solidFill>
              </a:rPr>
              <a:t>定位动词如“到、在”等，互向动词如</a:t>
            </a:r>
            <a:r>
              <a:rPr lang="zh-CN" altLang="en-US" sz="2000" dirty="0" smtClean="0">
                <a:solidFill>
                  <a:srgbClr val="FF0000"/>
                </a:solidFill>
              </a:rPr>
              <a:t>“结婚、约会”</a:t>
            </a:r>
            <a:r>
              <a:rPr lang="zh-CN" altLang="en-US" sz="2000" dirty="0">
                <a:solidFill>
                  <a:srgbClr val="FF0000"/>
                </a:solidFill>
              </a:rPr>
              <a:t>等，针对动词如“求婚、看齐”等，经验动词如“喜欢、知道、看见、遭遇”等，性状动词如</a:t>
            </a:r>
            <a:r>
              <a:rPr lang="zh-CN" altLang="en-US" sz="2000" dirty="0" smtClean="0">
                <a:solidFill>
                  <a:srgbClr val="FF0000"/>
                </a:solidFill>
              </a:rPr>
              <a:t>“陌生、生疏”</a:t>
            </a:r>
            <a:r>
              <a:rPr lang="zh-CN" altLang="en-US" sz="2000" dirty="0">
                <a:solidFill>
                  <a:srgbClr val="FF0000"/>
                </a:solidFill>
              </a:rPr>
              <a:t>等，关系动词如“是、属于”等</a:t>
            </a:r>
            <a:r>
              <a:rPr lang="zh-CN" altLang="en-US" sz="2000" dirty="0" smtClean="0">
                <a:solidFill>
                  <a:srgbClr val="FF0000"/>
                </a:solidFill>
              </a:rPr>
              <a:t>。）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6422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参考：能够组成把字句的动词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把字句中谓语中心词为三价动词也不少，主要是及物的、自主的三价动作动词，细分有六类</a:t>
            </a:r>
            <a:r>
              <a:rPr lang="en-US" altLang="zh-CN" sz="2000" dirty="0"/>
              <a:t>:</a:t>
            </a:r>
            <a:r>
              <a:rPr lang="zh-CN" altLang="en-US" sz="2000" dirty="0" smtClean="0"/>
              <a:t>一是</a:t>
            </a:r>
            <a:r>
              <a:rPr lang="zh-CN" altLang="en-US" sz="2000" dirty="0"/>
              <a:t>“给予”类，</a:t>
            </a:r>
            <a:r>
              <a:rPr lang="zh-CN" altLang="en-US" sz="2000" dirty="0" smtClean="0"/>
              <a:t>如 “给”</a:t>
            </a:r>
            <a:r>
              <a:rPr lang="en-US" altLang="zh-CN" sz="2000" dirty="0"/>
              <a:t>;</a:t>
            </a:r>
            <a:r>
              <a:rPr lang="zh-CN" altLang="en-US" sz="2000" dirty="0"/>
              <a:t>二是“宣告”类，</a:t>
            </a:r>
            <a:r>
              <a:rPr lang="zh-CN" altLang="en-US" sz="2000" dirty="0" smtClean="0"/>
              <a:t>如 “告诉”</a:t>
            </a:r>
            <a:r>
              <a:rPr lang="en-US" altLang="zh-CN" sz="2000" dirty="0"/>
              <a:t>;</a:t>
            </a:r>
            <a:r>
              <a:rPr lang="zh-CN" altLang="en-US" sz="2000" dirty="0"/>
              <a:t>三是“互向”类，</a:t>
            </a:r>
            <a:r>
              <a:rPr lang="zh-CN" altLang="en-US" sz="2000" dirty="0" smtClean="0"/>
              <a:t>如 “商量”</a:t>
            </a:r>
            <a:r>
              <a:rPr lang="en-US" altLang="zh-CN" sz="2000" dirty="0"/>
              <a:t>;</a:t>
            </a:r>
            <a:r>
              <a:rPr lang="zh-CN" altLang="en-US" sz="2000" dirty="0"/>
              <a:t>四是“使令”类，</a:t>
            </a:r>
            <a:r>
              <a:rPr lang="zh-CN" altLang="en-US" sz="2000" dirty="0" smtClean="0"/>
              <a:t>如 “派”</a:t>
            </a:r>
            <a:r>
              <a:rPr lang="en-US" altLang="zh-CN" sz="2000" dirty="0"/>
              <a:t>;</a:t>
            </a:r>
            <a:r>
              <a:rPr lang="zh-CN" altLang="en-US" sz="2000" dirty="0"/>
              <a:t>五是“认定”类，</a:t>
            </a:r>
            <a:r>
              <a:rPr lang="zh-CN" altLang="en-US" sz="2000" dirty="0" smtClean="0"/>
              <a:t>如 “称作”</a:t>
            </a:r>
            <a:r>
              <a:rPr lang="en-US" altLang="zh-CN" sz="2000" dirty="0"/>
              <a:t>;</a:t>
            </a:r>
            <a:r>
              <a:rPr lang="zh-CN" altLang="en-US" sz="2000" dirty="0"/>
              <a:t>六是“放置”类，</a:t>
            </a:r>
            <a:r>
              <a:rPr lang="zh-CN" altLang="en-US" sz="2000" dirty="0" smtClean="0"/>
              <a:t>如 “放”</a:t>
            </a:r>
            <a:r>
              <a:rPr lang="zh-CN" altLang="en-US" sz="2000" dirty="0"/>
              <a:t>。“取得”类</a:t>
            </a:r>
            <a:r>
              <a:rPr lang="en-US" altLang="zh-CN" sz="2000" dirty="0"/>
              <a:t>(“</a:t>
            </a:r>
            <a:r>
              <a:rPr lang="zh-CN" altLang="en-US" sz="2000" dirty="0"/>
              <a:t>接到、收受”等</a:t>
            </a:r>
            <a:r>
              <a:rPr lang="en-US" altLang="zh-CN" sz="2000" dirty="0"/>
              <a:t>)</a:t>
            </a:r>
            <a:r>
              <a:rPr lang="zh-CN" altLang="en-US" sz="2000" dirty="0"/>
              <a:t>三价动词一般不能作把字句的谓语中心词。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分析：所有一价动词嵌入对举构式都不能构成把字句，因为对举构式前有主语，且和致使宾语同指，不能用“把”引出受事宾语。</a:t>
            </a:r>
            <a:endParaRPr lang="en-US" altLang="zh-CN" sz="2000" dirty="0" smtClean="0"/>
          </a:p>
          <a:p>
            <a:r>
              <a:rPr lang="zh-CN" altLang="en-US" sz="2000" dirty="0"/>
              <a:t>二</a:t>
            </a:r>
            <a:r>
              <a:rPr lang="zh-CN" altLang="en-US" sz="2000" dirty="0" smtClean="0"/>
              <a:t>价、三价动词中不能构成把字句的也都不能进入对举构式，因同样要求动作的自主性、动态性。</a:t>
            </a:r>
            <a:endParaRPr lang="zh-CN" altLang="en-US" sz="2000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768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011" y="642594"/>
            <a:ext cx="530542" cy="6163018"/>
          </a:xfrm>
        </p:spPr>
        <p:txBody>
          <a:bodyPr vert="eaVert">
            <a:normAutofit fontScale="90000"/>
          </a:bodyPr>
          <a:lstStyle/>
          <a:p>
            <a:r>
              <a:rPr lang="zh-CN" altLang="en-US" sz="3600" dirty="0" smtClean="0"/>
              <a:t>参考：英汉双及物构式对比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eaVert"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Goldberg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1995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062" y="52387"/>
            <a:ext cx="66198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40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797" y="1067502"/>
            <a:ext cx="9820275" cy="585787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0684" y="143830"/>
            <a:ext cx="7680960" cy="1371600"/>
          </a:xfrm>
        </p:spPr>
        <p:txBody>
          <a:bodyPr/>
          <a:lstStyle/>
          <a:p>
            <a:r>
              <a:rPr lang="zh-CN" altLang="en-US" dirty="0"/>
              <a:t>参考：英汉双及物构式对比</a:t>
            </a:r>
          </a:p>
        </p:txBody>
      </p:sp>
    </p:spTree>
    <p:extLst>
      <p:ext uri="{BB962C8B-B14F-4D97-AF65-F5344CB8AC3E}">
        <p14:creationId xmlns:p14="http://schemas.microsoft.com/office/powerpoint/2010/main" xmlns="" val="2732428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20684" y="143830"/>
            <a:ext cx="7680960" cy="1371600"/>
          </a:xfrm>
        </p:spPr>
        <p:txBody>
          <a:bodyPr/>
          <a:lstStyle/>
          <a:p>
            <a:r>
              <a:rPr lang="zh-CN" altLang="en-US" dirty="0"/>
              <a:t>参考：英汉双及物构式对比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62" y="1145406"/>
            <a:ext cx="8945638" cy="55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041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参考：英汉双及物构式对比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Goldberg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1995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胡考峰（</a:t>
            </a:r>
            <a:r>
              <a:rPr lang="en-US" altLang="zh-CN" sz="2400" dirty="0" smtClean="0"/>
              <a:t>2007</a:t>
            </a:r>
            <a:r>
              <a:rPr lang="zh-CN" altLang="en-US" sz="2400" dirty="0" smtClean="0"/>
              <a:t>）英语</a:t>
            </a:r>
            <a:r>
              <a:rPr lang="zh-CN" altLang="en-US" sz="2400" dirty="0"/>
              <a:t>中是构式决定表达式的动作</a:t>
            </a:r>
            <a:r>
              <a:rPr lang="zh-CN" altLang="en-US" sz="2400" dirty="0" smtClean="0"/>
              <a:t>方，</a:t>
            </a:r>
            <a:r>
              <a:rPr lang="zh-CN" altLang="en-US" sz="2400" dirty="0"/>
              <a:t>汉语中是动词方向决定表达式的动作方向，因此，英语双及物</a:t>
            </a:r>
            <a:r>
              <a:rPr lang="zh-CN" altLang="en-US" sz="2400" dirty="0" smtClean="0"/>
              <a:t>构式</a:t>
            </a:r>
            <a:r>
              <a:rPr lang="zh-CN" altLang="en-US" sz="2400" dirty="0"/>
              <a:t>是强势构式，而汉语双及物构式是弱势构式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74060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三、嵌入成分与对举型反复义构式</a:t>
            </a:r>
            <a:r>
              <a:rPr lang="zh-CN" altLang="en-US" dirty="0" smtClean="0"/>
              <a:t>的</a:t>
            </a:r>
            <a:r>
              <a:rPr lang="zh-CN" altLang="en-US" dirty="0"/>
              <a:t>互动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3.2</a:t>
            </a:r>
            <a:r>
              <a:rPr lang="zh-CN" altLang="en-US" sz="2400" dirty="0"/>
              <a:t>嵌入成分与对举型反复义构式</a:t>
            </a:r>
            <a:r>
              <a:rPr lang="zh-CN" altLang="en-US" sz="2400" dirty="0" smtClean="0"/>
              <a:t>的体貌</a:t>
            </a:r>
            <a:endParaRPr lang="en-US" altLang="zh-CN" sz="2400" dirty="0" smtClean="0"/>
          </a:p>
          <a:p>
            <a:r>
              <a:rPr lang="en-US" altLang="zh-CN" sz="2400" dirty="0" smtClean="0"/>
              <a:t>3.2.1</a:t>
            </a:r>
            <a:r>
              <a:rPr lang="zh-CN" altLang="en-US" sz="2400" dirty="0" smtClean="0"/>
              <a:t>构式的体貌</a:t>
            </a:r>
            <a:endParaRPr lang="en-US" altLang="zh-CN" sz="2400" dirty="0" smtClean="0"/>
          </a:p>
          <a:p>
            <a:r>
              <a:rPr lang="zh-CN" altLang="en-US" sz="2400" dirty="0" smtClean="0"/>
              <a:t>反复</a:t>
            </a:r>
            <a:r>
              <a:rPr lang="zh-CN" altLang="en-US" sz="2400" dirty="0"/>
              <a:t>体与完成体、持续体密切相关。戴莉（</a:t>
            </a:r>
            <a:r>
              <a:rPr lang="en-US" altLang="zh-CN" sz="2400" dirty="0"/>
              <a:t>2000</a:t>
            </a:r>
            <a:r>
              <a:rPr lang="zh-CN" altLang="en-US" sz="2400" dirty="0"/>
              <a:t>）、刘宏珍（</a:t>
            </a:r>
            <a:r>
              <a:rPr lang="en-US" altLang="zh-CN" sz="2400" dirty="0"/>
              <a:t>2009</a:t>
            </a:r>
            <a:r>
              <a:rPr lang="zh-CN" altLang="en-US" sz="2400" dirty="0"/>
              <a:t>）都认为“</a:t>
            </a:r>
            <a:r>
              <a:rPr lang="en-US" altLang="zh-CN" sz="2400" dirty="0"/>
              <a:t>V</a:t>
            </a:r>
            <a:r>
              <a:rPr lang="zh-CN" altLang="en-US" sz="2400" dirty="0"/>
              <a:t>来</a:t>
            </a:r>
            <a:r>
              <a:rPr lang="en-US" altLang="zh-CN" sz="2400" dirty="0"/>
              <a:t>V</a:t>
            </a:r>
            <a:r>
              <a:rPr lang="zh-CN" altLang="en-US" sz="2400" dirty="0"/>
              <a:t>去”构式可以同时表反复和持续，杉村博文（</a:t>
            </a:r>
            <a:r>
              <a:rPr lang="en-US" altLang="zh-CN" sz="2400" dirty="0"/>
              <a:t>2006</a:t>
            </a:r>
            <a:r>
              <a:rPr lang="zh-CN" altLang="en-US" sz="2400" dirty="0"/>
              <a:t>）则认为“</a:t>
            </a:r>
            <a:r>
              <a:rPr lang="en-US" altLang="zh-CN" sz="2400" dirty="0"/>
              <a:t>V</a:t>
            </a:r>
            <a:r>
              <a:rPr lang="zh-CN" altLang="en-US" sz="2400" dirty="0"/>
              <a:t>来</a:t>
            </a:r>
            <a:r>
              <a:rPr lang="en-US" altLang="zh-CN" sz="2400" dirty="0"/>
              <a:t>V</a:t>
            </a:r>
            <a:r>
              <a:rPr lang="zh-CN" altLang="en-US" sz="2400" dirty="0"/>
              <a:t>去”构式可表时间推移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这</a:t>
            </a:r>
            <a:r>
              <a:rPr lang="zh-CN" altLang="en-US" sz="2400" dirty="0"/>
              <a:t>正体现了反复体“混合体”的特性。李宇明（</a:t>
            </a:r>
            <a:r>
              <a:rPr lang="en-US" altLang="zh-CN" sz="2400" dirty="0"/>
              <a:t>2002</a:t>
            </a:r>
            <a:r>
              <a:rPr lang="zh-CN" altLang="en-US" sz="2400" dirty="0"/>
              <a:t>）指出：反复的基本单元是完成性的，反复的过程则是持续性的，且反复的表意重点是持续性。陈前瑞（</a:t>
            </a:r>
            <a:r>
              <a:rPr lang="en-US" altLang="zh-CN" sz="2400" dirty="0"/>
              <a:t>2002</a:t>
            </a:r>
            <a:r>
              <a:rPr lang="zh-CN" altLang="en-US" sz="2400" dirty="0"/>
              <a:t>）认为持续体跟反复体的语义各有所侧重：持续体凸显情状的连续性，反复体凸显情状的离散性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7423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3.2.1</a:t>
            </a:r>
            <a:r>
              <a:rPr lang="zh-CN" altLang="en-US" dirty="0"/>
              <a:t>构式的体貌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我们</a:t>
            </a:r>
            <a:r>
              <a:rPr lang="zh-CN" altLang="en-US" sz="2400" dirty="0"/>
              <a:t>认为，“</a:t>
            </a:r>
            <a:r>
              <a:rPr lang="en-US" altLang="zh-CN" sz="2400" dirty="0"/>
              <a:t>V</a:t>
            </a:r>
            <a:r>
              <a:rPr lang="zh-CN" altLang="en-US" sz="2400" dirty="0"/>
              <a:t>来</a:t>
            </a:r>
            <a:r>
              <a:rPr lang="en-US" altLang="zh-CN" sz="2400" dirty="0"/>
              <a:t>V</a:t>
            </a:r>
            <a:r>
              <a:rPr lang="zh-CN" altLang="en-US" sz="2400" dirty="0"/>
              <a:t>去”等对举构式表示的是反复而非持续，因为活动之间有间歇，具有离散性</a:t>
            </a:r>
            <a:r>
              <a:rPr lang="zh-CN" altLang="en-US" sz="2400" dirty="0" smtClean="0"/>
              <a:t>。如果从整体的</a:t>
            </a:r>
            <a:r>
              <a:rPr lang="zh-CN" altLang="en-US" sz="2400" dirty="0"/>
              <a:t>视角</a:t>
            </a:r>
            <a:r>
              <a:rPr lang="zh-CN" altLang="en-US" sz="2400" dirty="0" smtClean="0"/>
              <a:t>来看一系列</a:t>
            </a:r>
            <a:r>
              <a:rPr lang="zh-CN" altLang="en-US" sz="2400" dirty="0"/>
              <a:t>反复单元，</a:t>
            </a:r>
            <a:r>
              <a:rPr lang="zh-CN" altLang="en-US" sz="2400" dirty="0" smtClean="0"/>
              <a:t>可以认为是持续，但基本单元仍是有界的。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由于</a:t>
            </a:r>
            <a:r>
              <a:rPr lang="zh-CN" altLang="en-US" sz="2400" dirty="0"/>
              <a:t>反复体具有无界性，因而可以引申表示时间的推移，但这并不影响反复基本单元的有界性。如“看来看去”可以表示随着“看”这一动作时间往前推移，但仍凸显“看”这一动作的离散性，表示动作结束后又开始，如此多次反复。</a:t>
            </a:r>
          </a:p>
        </p:txBody>
      </p:sp>
    </p:spTree>
    <p:extLst>
      <p:ext uri="{BB962C8B-B14F-4D97-AF65-F5344CB8AC3E}">
        <p14:creationId xmlns:p14="http://schemas.microsoft.com/office/powerpoint/2010/main" xmlns="" val="3600669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反复体与构式的句法功能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王芳（</a:t>
            </a:r>
            <a:r>
              <a:rPr lang="en-US" altLang="zh-CN" dirty="0"/>
              <a:t>2012</a:t>
            </a:r>
            <a:r>
              <a:rPr lang="zh-CN" altLang="en-US" dirty="0"/>
              <a:t>）以</a:t>
            </a:r>
            <a:r>
              <a:rPr lang="zh-CN" altLang="en-US" dirty="0" smtClean="0"/>
              <a:t>“反复”</a:t>
            </a:r>
            <a:r>
              <a:rPr lang="zh-CN" altLang="en-US" dirty="0"/>
              <a:t>义为核心的重叠式的</a:t>
            </a:r>
            <a:r>
              <a:rPr lang="zh-CN" altLang="en-US" dirty="0" smtClean="0"/>
              <a:t>功能图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 smtClean="0"/>
              <a:t>可作谓语、状语、补语、定语；可充当分句；不能带宾语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95" y="2617209"/>
            <a:ext cx="4616595" cy="2647517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514764" y="2780145"/>
            <a:ext cx="2262909" cy="3879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88509" y="4193307"/>
            <a:ext cx="701964" cy="107141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4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不同反复义的形象化表示：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061" y="3276056"/>
            <a:ext cx="8514957" cy="25613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1520" y="3435927"/>
            <a:ext cx="1202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短时反复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长时反复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交替反复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并时反复</a:t>
            </a:r>
            <a:endParaRPr lang="zh-CN" altLang="en-US" dirty="0"/>
          </a:p>
        </p:txBody>
      </p:sp>
      <p:sp>
        <p:nvSpPr>
          <p:cNvPr id="6" name="等腰三角形 5"/>
          <p:cNvSpPr/>
          <p:nvPr/>
        </p:nvSpPr>
        <p:spPr>
          <a:xfrm rot="16200000" flipH="1" flipV="1">
            <a:off x="6340765" y="4124039"/>
            <a:ext cx="221670" cy="1015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 flipV="1">
            <a:off x="6340764" y="4789059"/>
            <a:ext cx="221670" cy="1015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 flipV="1">
            <a:off x="6340764" y="5416453"/>
            <a:ext cx="221670" cy="1015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6200000" flipH="1" flipV="1">
            <a:off x="2530761" y="3565237"/>
            <a:ext cx="286331" cy="8312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166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5411" y="0"/>
            <a:ext cx="7680960" cy="1371600"/>
          </a:xfrm>
        </p:spPr>
        <p:txBody>
          <a:bodyPr/>
          <a:lstStyle/>
          <a:p>
            <a:r>
              <a:rPr lang="en-US" altLang="zh-CN" dirty="0"/>
              <a:t>3.2.1</a:t>
            </a:r>
            <a:r>
              <a:rPr lang="zh-CN" altLang="en-US" dirty="0"/>
              <a:t>构式的体貌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209964"/>
            <a:ext cx="7680960" cy="4825076"/>
          </a:xfrm>
        </p:spPr>
        <p:txBody>
          <a:bodyPr>
            <a:noAutofit/>
          </a:bodyPr>
          <a:lstStyle/>
          <a:p>
            <a:r>
              <a:rPr lang="zh-CN" altLang="en-US" sz="2000" dirty="0" smtClean="0"/>
              <a:t>短</a:t>
            </a:r>
            <a:r>
              <a:rPr lang="zh-CN" altLang="en-US" sz="2000" dirty="0"/>
              <a:t>时</a:t>
            </a:r>
            <a:r>
              <a:rPr lang="zh-CN" altLang="en-US" sz="2000" dirty="0" smtClean="0"/>
              <a:t>体与反复体</a:t>
            </a:r>
            <a:endParaRPr lang="en-US" altLang="zh-CN" sz="2000" dirty="0" smtClean="0"/>
          </a:p>
          <a:p>
            <a:r>
              <a:rPr lang="zh-CN" altLang="en-US" sz="2000" dirty="0" smtClean="0"/>
              <a:t>钱乃荣</a:t>
            </a:r>
            <a:r>
              <a:rPr lang="zh-CN" altLang="en-US" sz="2000" dirty="0"/>
              <a:t>（</a:t>
            </a:r>
            <a:r>
              <a:rPr lang="en-US" altLang="zh-CN" sz="2000" dirty="0"/>
              <a:t>2000</a:t>
            </a:r>
            <a:r>
              <a:rPr lang="zh-CN" altLang="en-US" sz="2000" dirty="0"/>
              <a:t>）将短时体也看做反复体的一种，而陈前瑞（</a:t>
            </a:r>
            <a:r>
              <a:rPr lang="en-US" altLang="zh-CN" sz="2000" dirty="0"/>
              <a:t>2002</a:t>
            </a:r>
            <a:r>
              <a:rPr lang="zh-CN" altLang="en-US" sz="2000" dirty="0"/>
              <a:t>）也认为反复体与短时体在意义和形式上的联系密切，短时包括动作的短暂持续或少量重复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关于</a:t>
            </a:r>
            <a:r>
              <a:rPr lang="zh-CN" altLang="en-US" sz="2000" dirty="0"/>
              <a:t>哪些动词能够构成短时体，以往的研究也有许多结论。吕叔湘（</a:t>
            </a:r>
            <a:r>
              <a:rPr lang="en-US" altLang="zh-CN" sz="2000" dirty="0"/>
              <a:t>1979</a:t>
            </a:r>
            <a:r>
              <a:rPr lang="zh-CN" altLang="en-US" sz="2000" dirty="0"/>
              <a:t>）指出不能或者难于加“了”“过”的动词大多数不能重叠或难以重叠。刘月华（</a:t>
            </a:r>
            <a:r>
              <a:rPr lang="en-US" altLang="zh-CN" sz="2000" dirty="0"/>
              <a:t>1983</a:t>
            </a:r>
            <a:r>
              <a:rPr lang="zh-CN" altLang="en-US" sz="2000" dirty="0"/>
              <a:t>）认为只有动作动词可以重叠</a:t>
            </a:r>
            <a:r>
              <a:rPr lang="en-US" altLang="zh-CN" sz="2000" dirty="0"/>
              <a:t>,</a:t>
            </a:r>
            <a:r>
              <a:rPr lang="zh-CN" altLang="en-US" sz="2000" dirty="0"/>
              <a:t>而且动作必须是可以持续或可以反复进行的，是动作者主观上可以控制的。马庆株（</a:t>
            </a:r>
            <a:r>
              <a:rPr lang="en-US" altLang="zh-CN" sz="2000" dirty="0"/>
              <a:t>1988</a:t>
            </a:r>
            <a:r>
              <a:rPr lang="zh-CN" altLang="en-US" sz="2000" dirty="0"/>
              <a:t>）也认为自主的持续性动词可以重叠</a:t>
            </a:r>
            <a:r>
              <a:rPr lang="en-US" altLang="zh-CN" sz="2000" dirty="0"/>
              <a:t>,</a:t>
            </a:r>
            <a:r>
              <a:rPr lang="zh-CN" altLang="en-US" sz="2000" dirty="0"/>
              <a:t>非自主动词和非持续性动词一般不能重叠”。朱景松（</a:t>
            </a:r>
            <a:r>
              <a:rPr lang="en-US" altLang="zh-CN" sz="2000" dirty="0"/>
              <a:t>1998</a:t>
            </a:r>
            <a:r>
              <a:rPr lang="zh-CN" altLang="en-US" sz="2000" dirty="0"/>
              <a:t>）认为自主动词重叠的语义条件是：动作行为可以延续；动词词义较轻</a:t>
            </a:r>
            <a:r>
              <a:rPr lang="en-US" altLang="zh-CN" sz="2000" dirty="0"/>
              <a:t>,</a:t>
            </a:r>
            <a:r>
              <a:rPr lang="zh-CN" altLang="en-US" sz="2000" dirty="0"/>
              <a:t>没有庄重色彩；动词表示的动作行为</a:t>
            </a:r>
            <a:r>
              <a:rPr lang="en-US" altLang="zh-CN" sz="2000" dirty="0"/>
              <a:t>,</a:t>
            </a:r>
            <a:r>
              <a:rPr lang="zh-CN" altLang="en-US" sz="2000" dirty="0"/>
              <a:t>具有情景特征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93333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5411" y="258618"/>
            <a:ext cx="7680960" cy="1371600"/>
          </a:xfrm>
        </p:spPr>
        <p:txBody>
          <a:bodyPr/>
          <a:lstStyle/>
          <a:p>
            <a:r>
              <a:rPr lang="en-US" altLang="zh-CN" dirty="0"/>
              <a:t>3.2.1</a:t>
            </a:r>
            <a:r>
              <a:rPr lang="zh-CN" altLang="en-US" dirty="0"/>
              <a:t>构式的体貌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209964"/>
            <a:ext cx="7680960" cy="4825076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sz="2400" dirty="0" smtClean="0"/>
              <a:t>这些</a:t>
            </a:r>
            <a:r>
              <a:rPr lang="zh-CN" altLang="en-US" sz="2400" dirty="0"/>
              <a:t>概括基本也适用于反复体对动词的选择限制。但我们应该注意到，短时体是有界性的，这一点将它和无界的反复体区分开来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zh-CN" altLang="en-US" sz="2400" dirty="0" smtClean="0"/>
              <a:t>因而</a:t>
            </a:r>
            <a:r>
              <a:rPr lang="zh-CN" altLang="en-US" sz="2400" dirty="0"/>
              <a:t>心理动词如：爱、恨、迷、盼、烦、瞒等，表示的是较长时间的状态，不能重叠构成短时体，但可以进入</a:t>
            </a:r>
            <a:r>
              <a:rPr lang="en-US" altLang="zh-CN" sz="2400" dirty="0"/>
              <a:t>V</a:t>
            </a:r>
            <a:r>
              <a:rPr lang="zh-CN" altLang="en-US" sz="2400" dirty="0"/>
              <a:t>来</a:t>
            </a:r>
            <a:r>
              <a:rPr lang="en-US" altLang="zh-CN" sz="2400" dirty="0"/>
              <a:t>V</a:t>
            </a:r>
            <a:r>
              <a:rPr lang="zh-CN" altLang="en-US" sz="2400" dirty="0"/>
              <a:t>去等构式中构成反复体。</a:t>
            </a:r>
          </a:p>
        </p:txBody>
      </p:sp>
    </p:spTree>
    <p:extLst>
      <p:ext uri="{BB962C8B-B14F-4D97-AF65-F5344CB8AC3E}">
        <p14:creationId xmlns:p14="http://schemas.microsoft.com/office/powerpoint/2010/main" xmlns="" val="3498461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</a:t>
            </a:r>
            <a:r>
              <a:rPr lang="zh-CN" altLang="en-US" dirty="0" smtClean="0"/>
              <a:t>嵌入</a:t>
            </a:r>
            <a:r>
              <a:rPr lang="zh-CN" altLang="en-US" dirty="0"/>
              <a:t>动词的情状及过程结构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Smith (1991)</a:t>
            </a:r>
            <a:r>
              <a:rPr lang="zh-CN" altLang="en-US" dirty="0"/>
              <a:t>将动词基本的情状类型分为五类：状态</a:t>
            </a:r>
            <a:r>
              <a:rPr lang="en-US" altLang="zh-CN" dirty="0"/>
              <a:t>(state)</a:t>
            </a:r>
            <a:r>
              <a:rPr lang="zh-CN" altLang="en-US" dirty="0"/>
              <a:t>、活动</a:t>
            </a:r>
            <a:r>
              <a:rPr lang="en-US" altLang="zh-CN" dirty="0"/>
              <a:t>(activity)</a:t>
            </a:r>
            <a:r>
              <a:rPr lang="zh-CN" altLang="en-US" dirty="0"/>
              <a:t>、结束</a:t>
            </a:r>
            <a:r>
              <a:rPr lang="en-US" altLang="zh-CN" dirty="0"/>
              <a:t>(accomplishment)</a:t>
            </a:r>
            <a:r>
              <a:rPr lang="zh-CN" altLang="en-US" dirty="0"/>
              <a:t>、达成</a:t>
            </a:r>
            <a:r>
              <a:rPr lang="en-US" altLang="zh-CN" dirty="0"/>
              <a:t>(achievement)</a:t>
            </a:r>
            <a:r>
              <a:rPr lang="zh-CN" altLang="en-US" dirty="0"/>
              <a:t>和一次性情状</a:t>
            </a:r>
            <a:r>
              <a:rPr lang="en-US" altLang="zh-CN" dirty="0"/>
              <a:t>(</a:t>
            </a:r>
            <a:r>
              <a:rPr lang="en-US" altLang="zh-CN" dirty="0" err="1"/>
              <a:t>semelfactive</a:t>
            </a:r>
            <a:r>
              <a:rPr lang="en-US" altLang="zh-CN" dirty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五</a:t>
            </a:r>
            <a:r>
              <a:rPr lang="zh-CN" altLang="en-US" dirty="0"/>
              <a:t>种情状类型的动词中，状态动词是静态的，不可反复，因而不能进入对举型反复义构式；活动情状、结束情状（有结果指向无结果实现）则可以进入对举型反复义构式的各个子类，这两类动词自身是无界的，需借助对举成分表示动作的结束，从而形成反复的基本单元；一次性情状的主要特点在于持续时间短暂，易于反复进行。但其动作范围往往较小，主体客体单一，一般只能进入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去构式；达成情状本身包含时间终结点，当不同主体发出或针对不同客体时才能进行反复，因而只能进入主体对举构式和客体对举构式中。</a:t>
            </a:r>
          </a:p>
        </p:txBody>
      </p:sp>
    </p:spTree>
    <p:extLst>
      <p:ext uri="{BB962C8B-B14F-4D97-AF65-F5344CB8AC3E}">
        <p14:creationId xmlns:p14="http://schemas.microsoft.com/office/powerpoint/2010/main" xmlns="" val="214993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</a:t>
            </a:r>
            <a:r>
              <a:rPr lang="zh-CN" altLang="en-US" dirty="0" smtClean="0"/>
              <a:t>嵌入</a:t>
            </a:r>
            <a:r>
              <a:rPr lang="zh-CN" altLang="en-US" dirty="0"/>
              <a:t>动词的情状及过程结构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郭锐（</a:t>
            </a:r>
            <a:r>
              <a:rPr lang="en-US" altLang="zh-CN" dirty="0"/>
              <a:t>1993</a:t>
            </a:r>
            <a:r>
              <a:rPr lang="zh-CN" altLang="en-US" dirty="0"/>
              <a:t>）根据动词内在时间性的对动词进行分类。该分类不同于情状类型的分类，主要根据能否带了、时量宾语、着、在</a:t>
            </a:r>
            <a:r>
              <a:rPr lang="en-US" altLang="zh-CN" dirty="0"/>
              <a:t>/</a:t>
            </a:r>
            <a:r>
              <a:rPr lang="zh-CN" altLang="en-US" dirty="0"/>
              <a:t>正在、过、可否表持续中这六条标准把动词的过程分为五大类：无限结构、前限结构、双限结构、后限结构和点结构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基于起点、终点、续段的有无和强弱对动词的过程结构进行分类。该分类与动词的情状类型有交叉对应关系，但在说明哪些动词能够构成反复体时更为简洁明了。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6847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</a:t>
            </a:r>
            <a:r>
              <a:rPr lang="zh-CN" altLang="en-US" dirty="0" smtClean="0"/>
              <a:t>嵌入</a:t>
            </a:r>
            <a:r>
              <a:rPr lang="zh-CN" altLang="en-US" dirty="0"/>
              <a:t>动词的情状及过程结构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1717963"/>
            <a:ext cx="7680960" cy="4913745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该</a:t>
            </a:r>
            <a:r>
              <a:rPr lang="zh-CN" altLang="en-US" sz="2000" dirty="0"/>
              <a:t>分类能很好地预测动词可否反复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CN" sz="2000" dirty="0" smtClean="0"/>
              <a:t>1</a:t>
            </a:r>
            <a:r>
              <a:rPr lang="zh-CN" altLang="en-US" sz="2000" dirty="0"/>
              <a:t>）无限结构表示一种属性或关系，不能反复。周宁（</a:t>
            </a:r>
            <a:r>
              <a:rPr lang="en-US" altLang="zh-CN" sz="2000" dirty="0"/>
              <a:t>2008</a:t>
            </a:r>
            <a:r>
              <a:rPr lang="zh-CN" altLang="en-US" sz="2000" dirty="0"/>
              <a:t>）归纳的不能进入</a:t>
            </a:r>
            <a:r>
              <a:rPr lang="en-US" altLang="zh-CN" sz="2000" dirty="0"/>
              <a:t>V</a:t>
            </a:r>
            <a:r>
              <a:rPr lang="zh-CN" altLang="en-US" sz="2000" dirty="0"/>
              <a:t>来</a:t>
            </a:r>
            <a:r>
              <a:rPr lang="en-US" altLang="zh-CN" sz="2000" dirty="0"/>
              <a:t>V</a:t>
            </a:r>
            <a:r>
              <a:rPr lang="zh-CN" altLang="en-US" sz="2000" dirty="0"/>
              <a:t>去构式的动词主要有：判断动词、存现动词、粘宾动词、能愿动词、关系动词。这几类动词都属于静态关系动词，动词机构为无限结构，因而不能反复进行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2</a:t>
            </a:r>
            <a:r>
              <a:rPr lang="zh-CN" altLang="en-US" sz="2000" dirty="0"/>
              <a:t>）前限结构多为不包含动态过程的认知类心理动词，动态性较弱，与无限结构一样不具备反复的动力因素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3</a:t>
            </a:r>
            <a:r>
              <a:rPr lang="zh-CN" altLang="en-US" sz="2000" dirty="0"/>
              <a:t>）后限结构和点结构都带有变化意义，即动作结束时产生某种性质的突变，二者的区别在于达到突变之前是否有渐变的动态过程。后限结构和点结构包含了动作结果的实现，性质改变之后动作永久地或短时间内无法再次进行，因而动作本身无法反复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en-US" altLang="zh-CN" sz="2000" dirty="0" smtClean="0"/>
              <a:t>4</a:t>
            </a:r>
            <a:r>
              <a:rPr lang="zh-CN" altLang="en-US" sz="2000" dirty="0"/>
              <a:t>）双限结构动词具有自主性且不包含性质的突变，因而能够比较自由地反复。</a:t>
            </a:r>
          </a:p>
        </p:txBody>
      </p:sp>
    </p:spTree>
    <p:extLst>
      <p:ext uri="{BB962C8B-B14F-4D97-AF65-F5344CB8AC3E}">
        <p14:creationId xmlns:p14="http://schemas.microsoft.com/office/powerpoint/2010/main" xmlns="" val="1143367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</a:t>
            </a:r>
            <a:r>
              <a:rPr lang="zh-CN" altLang="en-US" dirty="0" smtClean="0"/>
              <a:t>嵌入</a:t>
            </a:r>
            <a:r>
              <a:rPr lang="zh-CN" altLang="en-US" dirty="0"/>
              <a:t>动词的情状及过程结构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双限结构动词举例：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896021"/>
              </p:ext>
            </p:extLst>
          </p:nvPr>
        </p:nvGraphicFramePr>
        <p:xfrm>
          <a:off x="1043710" y="2466105"/>
          <a:ext cx="6973454" cy="392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672"/>
                <a:gridCol w="5510782"/>
              </a:tblGrid>
              <a:tr h="322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动词语义类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例词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位移动词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走、跑、飞、踢</a:t>
                      </a:r>
                      <a:r>
                        <a:rPr lang="zh-CN" sz="1400" kern="100" dirty="0" smtClean="0">
                          <a:effectLst/>
                        </a:rPr>
                        <a:t>、搬</a:t>
                      </a:r>
                      <a:r>
                        <a:rPr lang="zh-CN" sz="1400" kern="100" dirty="0">
                          <a:effectLst/>
                        </a:rPr>
                        <a:t>、背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身体活动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喊、笑、哭、瞄、瞟、瞧、吃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领属转移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抱、传、递、钓、罚、封、供、还、</a:t>
                      </a:r>
                      <a:r>
                        <a:rPr lang="zh-CN" sz="1400" kern="100" dirty="0" smtClean="0">
                          <a:effectLst/>
                        </a:rPr>
                        <a:t>寄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创造消耗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编、唱、抄、炒、写、画、架、修、花、饮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6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接触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挨、绊、</a:t>
                      </a:r>
                      <a:r>
                        <a:rPr lang="zh-CN" sz="1400" kern="100" dirty="0" smtClean="0">
                          <a:effectLst/>
                        </a:rPr>
                        <a:t>缠、</a:t>
                      </a:r>
                      <a:r>
                        <a:rPr lang="zh-CN" sz="1400" kern="100" dirty="0">
                          <a:effectLst/>
                        </a:rPr>
                        <a:t>搅</a:t>
                      </a:r>
                      <a:r>
                        <a:rPr lang="zh-CN" sz="1400" kern="100" dirty="0" smtClean="0">
                          <a:effectLst/>
                        </a:rPr>
                        <a:t>、摸</a:t>
                      </a:r>
                      <a:r>
                        <a:rPr lang="zh-CN" sz="1400" kern="100" dirty="0">
                          <a:effectLst/>
                        </a:rPr>
                        <a:t>、捏、碰、揉、</a:t>
                      </a:r>
                      <a:r>
                        <a:rPr lang="zh-CN" sz="1400" kern="100" dirty="0" smtClean="0">
                          <a:effectLst/>
                        </a:rPr>
                        <a:t>旋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使令动词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请、求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心理活动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爱、猜、怪、怕、盼、思、算、想</a:t>
                      </a:r>
                      <a:r>
                        <a:rPr lang="zh-CN" sz="1400" kern="100" dirty="0" smtClean="0">
                          <a:effectLst/>
                        </a:rPr>
                        <a:t>、怨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变化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改、删、烫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感官动词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看</a:t>
                      </a:r>
                      <a:r>
                        <a:rPr lang="zh-CN" sz="1400" kern="100" dirty="0" smtClean="0">
                          <a:effectLst/>
                        </a:rPr>
                        <a:t>、</a:t>
                      </a:r>
                      <a:r>
                        <a:rPr lang="zh-CN" altLang="en-US" sz="1400" kern="100" dirty="0">
                          <a:effectLst/>
                        </a:rPr>
                        <a:t>望</a:t>
                      </a:r>
                      <a:r>
                        <a:rPr lang="zh-CN" sz="1400" kern="100" dirty="0" smtClean="0">
                          <a:effectLst/>
                        </a:rPr>
                        <a:t>、听、</a:t>
                      </a:r>
                      <a:r>
                        <a:rPr lang="zh-CN" sz="1400" kern="100" dirty="0">
                          <a:effectLst/>
                        </a:rPr>
                        <a:t>闻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言说动词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</a:rPr>
                        <a:t>讲</a:t>
                      </a:r>
                      <a:r>
                        <a:rPr lang="zh-CN" sz="1400" kern="100" dirty="0">
                          <a:effectLst/>
                        </a:rPr>
                        <a:t>、夸、聊、论、骂、批、说、谈、谢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泛义动词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搞、试、忙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598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3.2.2</a:t>
            </a:r>
            <a:r>
              <a:rPr lang="zh-CN" altLang="en-US" dirty="0" smtClean="0"/>
              <a:t>嵌入</a:t>
            </a:r>
            <a:r>
              <a:rPr lang="zh-CN" altLang="en-US" dirty="0"/>
              <a:t>动词的情状及过程结构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一些非双限结构动词能够进入“</a:t>
            </a:r>
            <a:r>
              <a:rPr lang="en-US" altLang="zh-CN" dirty="0"/>
              <a:t>V</a:t>
            </a:r>
            <a:r>
              <a:rPr lang="zh-CN" altLang="en-US" dirty="0"/>
              <a:t>这</a:t>
            </a:r>
            <a:r>
              <a:rPr lang="en-US" altLang="zh-CN" dirty="0"/>
              <a:t>V</a:t>
            </a:r>
            <a:r>
              <a:rPr lang="zh-CN" altLang="en-US" dirty="0"/>
              <a:t>那”构式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包括</a:t>
            </a:r>
            <a:r>
              <a:rPr lang="zh-CN" altLang="en-US" dirty="0"/>
              <a:t>过程为无限结构动词“缺”；前限结构动词“信、防、记、忘”；点结构动词“到、停”；后限结构动词“埋”等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这些</a:t>
            </a:r>
            <a:r>
              <a:rPr lang="zh-CN" altLang="en-US" dirty="0"/>
              <a:t>动词本身不能反复，因而不能进入“</a:t>
            </a:r>
            <a:r>
              <a:rPr lang="en-US" altLang="zh-CN" dirty="0"/>
              <a:t>V</a:t>
            </a:r>
            <a:r>
              <a:rPr lang="zh-CN" altLang="en-US" dirty="0"/>
              <a:t>来</a:t>
            </a:r>
            <a:r>
              <a:rPr lang="en-US" altLang="zh-CN" dirty="0"/>
              <a:t>V</a:t>
            </a:r>
            <a:r>
              <a:rPr lang="zh-CN" altLang="en-US" dirty="0"/>
              <a:t>去”构式。但这些动词都是及物动词，可以通过客体的交替实现动作的反复，能够进入“</a:t>
            </a:r>
            <a:r>
              <a:rPr lang="en-US" altLang="zh-CN" dirty="0"/>
              <a:t>V</a:t>
            </a:r>
            <a:r>
              <a:rPr lang="zh-CN" altLang="en-US" dirty="0"/>
              <a:t>这</a:t>
            </a:r>
            <a:r>
              <a:rPr lang="en-US" altLang="zh-CN" dirty="0"/>
              <a:t>V</a:t>
            </a:r>
            <a:r>
              <a:rPr lang="zh-CN" altLang="en-US" dirty="0"/>
              <a:t>那”构式中。</a:t>
            </a:r>
          </a:p>
        </p:txBody>
      </p:sp>
    </p:spTree>
    <p:extLst>
      <p:ext uri="{BB962C8B-B14F-4D97-AF65-F5344CB8AC3E}">
        <p14:creationId xmlns:p14="http://schemas.microsoft.com/office/powerpoint/2010/main" xmlns="" val="2484000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3.2.3</a:t>
            </a:r>
            <a:r>
              <a:rPr lang="zh-CN" altLang="en-US" dirty="0"/>
              <a:t>其他谓词性嵌入成分的体貌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短时</a:t>
            </a:r>
            <a:r>
              <a:rPr lang="zh-CN" altLang="en-US" dirty="0"/>
              <a:t>体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动词重叠式：主要是</a:t>
            </a:r>
            <a:r>
              <a:rPr lang="zh-CN" altLang="zh-CN" dirty="0"/>
              <a:t>视觉</a:t>
            </a:r>
            <a:r>
              <a:rPr lang="zh-CN" altLang="zh-CN" dirty="0" smtClean="0"/>
              <a:t>动词</a:t>
            </a:r>
            <a:r>
              <a:rPr lang="zh-CN" altLang="en-US" dirty="0" smtClean="0"/>
              <a:t>（</a:t>
            </a:r>
            <a:r>
              <a:rPr lang="zh-CN" altLang="en-US" dirty="0"/>
              <a:t>看、瞄、瞧、瞅、望</a:t>
            </a:r>
            <a:r>
              <a:rPr lang="zh-CN" altLang="en-US" dirty="0" smtClean="0"/>
              <a:t>）、</a:t>
            </a:r>
            <a:r>
              <a:rPr lang="zh-CN" altLang="en-US" dirty="0"/>
              <a:t>心理</a:t>
            </a:r>
            <a:r>
              <a:rPr lang="zh-CN" altLang="en-US" dirty="0" smtClean="0"/>
              <a:t>动词（想）、</a:t>
            </a:r>
            <a:r>
              <a:rPr lang="zh-CN" altLang="en-US" dirty="0"/>
              <a:t>能在短时间内结束的动作</a:t>
            </a:r>
            <a:r>
              <a:rPr lang="zh-CN" altLang="en-US" dirty="0" smtClean="0"/>
              <a:t>动词（翻</a:t>
            </a:r>
            <a:r>
              <a:rPr lang="zh-CN" altLang="en-US" dirty="0"/>
              <a:t>、摸、</a:t>
            </a:r>
            <a:r>
              <a:rPr lang="zh-CN" altLang="en-US" dirty="0" smtClean="0"/>
              <a:t>指）</a:t>
            </a:r>
            <a:endParaRPr lang="en-US" altLang="zh-CN" dirty="0" smtClean="0"/>
          </a:p>
          <a:p>
            <a:r>
              <a:rPr lang="en-US" altLang="zh-CN" dirty="0" smtClean="0"/>
              <a:t>V</a:t>
            </a:r>
            <a:r>
              <a:rPr lang="zh-CN" altLang="en-US" dirty="0"/>
              <a:t>一量短语：进入这</a:t>
            </a:r>
            <a:r>
              <a:rPr lang="en-US" altLang="zh-CN" dirty="0"/>
              <a:t>X</a:t>
            </a:r>
            <a:r>
              <a:rPr lang="zh-CN" altLang="en-US" dirty="0"/>
              <a:t>那</a:t>
            </a:r>
            <a:r>
              <a:rPr lang="en-US" altLang="zh-CN" dirty="0"/>
              <a:t>X</a:t>
            </a:r>
            <a:r>
              <a:rPr lang="zh-CN" altLang="en-US" dirty="0"/>
              <a:t>构式的多为</a:t>
            </a:r>
            <a:r>
              <a:rPr lang="en-US" altLang="zh-CN" dirty="0"/>
              <a:t>V</a:t>
            </a:r>
            <a:r>
              <a:rPr lang="zh-CN" altLang="en-US" dirty="0"/>
              <a:t>一</a:t>
            </a:r>
            <a:r>
              <a:rPr lang="en-US" altLang="zh-CN" dirty="0"/>
              <a:t>Q</a:t>
            </a:r>
            <a:r>
              <a:rPr lang="zh-CN" altLang="en-US" dirty="0"/>
              <a:t>形式，量词多为专用动量词；进入东</a:t>
            </a:r>
            <a:r>
              <a:rPr lang="en-US" altLang="zh-CN" dirty="0"/>
              <a:t>X</a:t>
            </a:r>
            <a:r>
              <a:rPr lang="zh-CN" altLang="en-US" dirty="0"/>
              <a:t>西</a:t>
            </a:r>
            <a:r>
              <a:rPr lang="en-US" altLang="zh-CN" dirty="0"/>
              <a:t>X</a:t>
            </a:r>
            <a:r>
              <a:rPr lang="zh-CN" altLang="en-US" dirty="0"/>
              <a:t>、左</a:t>
            </a:r>
            <a:r>
              <a:rPr lang="en-US" altLang="zh-CN" dirty="0"/>
              <a:t>X</a:t>
            </a:r>
            <a:r>
              <a:rPr lang="zh-CN" altLang="en-US" dirty="0"/>
              <a:t>右</a:t>
            </a:r>
            <a:r>
              <a:rPr lang="en-US" altLang="zh-CN" dirty="0"/>
              <a:t>X</a:t>
            </a:r>
            <a:r>
              <a:rPr lang="zh-CN" altLang="en-US" dirty="0"/>
              <a:t>构式的有专用动量词和借用动量词，其中借用动量词主要借用的是人体器官名词和工具名词，以一</a:t>
            </a:r>
            <a:r>
              <a:rPr lang="en-US" altLang="zh-CN" dirty="0"/>
              <a:t>Q</a:t>
            </a:r>
            <a:r>
              <a:rPr lang="zh-CN" altLang="en-US" dirty="0"/>
              <a:t>形式居多，动词常常隐含；进入你</a:t>
            </a:r>
            <a:r>
              <a:rPr lang="en-US" altLang="zh-CN" dirty="0"/>
              <a:t>X</a:t>
            </a:r>
            <a:r>
              <a:rPr lang="zh-CN" altLang="en-US" dirty="0"/>
              <a:t>我</a:t>
            </a:r>
            <a:r>
              <a:rPr lang="en-US" altLang="zh-CN" dirty="0"/>
              <a:t>X</a:t>
            </a:r>
            <a:r>
              <a:rPr lang="zh-CN" altLang="en-US" dirty="0"/>
              <a:t>构式的量词则既包括借用动量词，也包括名量词，如你一个疑问，我一个难题。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持续体：</a:t>
            </a:r>
            <a:endParaRPr lang="en-US" altLang="zh-CN" dirty="0" smtClean="0"/>
          </a:p>
          <a:p>
            <a:r>
              <a:rPr lang="en-US" altLang="zh-CN" dirty="0" smtClean="0"/>
              <a:t>V</a:t>
            </a:r>
            <a:r>
              <a:rPr lang="zh-CN" altLang="en-US" dirty="0" smtClean="0"/>
              <a:t>着：进入</a:t>
            </a:r>
            <a:r>
              <a:rPr lang="zh-CN" altLang="zh-CN" dirty="0" smtClean="0"/>
              <a:t>你</a:t>
            </a:r>
            <a:r>
              <a:rPr lang="en-US" altLang="zh-CN" dirty="0"/>
              <a:t>X</a:t>
            </a:r>
            <a:r>
              <a:rPr lang="zh-CN" altLang="zh-CN" dirty="0"/>
              <a:t>我，我</a:t>
            </a:r>
            <a:r>
              <a:rPr lang="en-US" altLang="zh-CN" dirty="0"/>
              <a:t>X</a:t>
            </a:r>
            <a:r>
              <a:rPr lang="zh-CN" altLang="zh-CN" dirty="0"/>
              <a:t>你构</a:t>
            </a:r>
            <a:r>
              <a:rPr lang="zh-CN" altLang="zh-CN" dirty="0" smtClean="0"/>
              <a:t>式</a:t>
            </a:r>
            <a:r>
              <a:rPr lang="zh-CN" altLang="en-US" dirty="0" smtClean="0"/>
              <a:t>，主要有</a:t>
            </a:r>
            <a:r>
              <a:rPr lang="zh-CN" altLang="zh-CN" dirty="0"/>
              <a:t>视觉类动词：看、望、瞧；心理动词：想、瞒；接触类动词：靠、挽、接、压等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1217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四、对举型反复义构式的语用</a:t>
            </a:r>
            <a:r>
              <a:rPr lang="zh-CN" altLang="en-US" dirty="0" smtClean="0"/>
              <a:t>特点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100" dirty="0" smtClean="0"/>
              <a:t>4.1</a:t>
            </a:r>
            <a:r>
              <a:rPr lang="zh-CN" altLang="en-US" sz="3100" dirty="0" smtClean="0"/>
              <a:t>语体色彩及感情色彩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语体色彩：</a:t>
            </a:r>
            <a:r>
              <a:rPr lang="zh-CN" altLang="zh-CN" dirty="0"/>
              <a:t>多出现在口语语体中，以散文、小说等文学作品为主，较少出现在新华社、人民日报社报道等比较正式的书面语体中</a:t>
            </a:r>
            <a:r>
              <a:rPr lang="zh-CN" altLang="zh-CN" dirty="0" smtClean="0"/>
              <a:t>。</a:t>
            </a:r>
            <a:r>
              <a:rPr lang="zh-CN" altLang="en-US" dirty="0"/>
              <a:t>当嵌入构式的动词性语素为粘着语素式，构式整体凝固性较高，出现在口语语体和书面语语体中的数量比较接近</a:t>
            </a:r>
            <a:r>
              <a:rPr lang="zh-CN" altLang="en-US" dirty="0" smtClean="0"/>
              <a:t>，如上窜下跳</a:t>
            </a:r>
            <a:r>
              <a:rPr lang="zh-CN" altLang="en-US" dirty="0"/>
              <a:t>、你争我夺、长吁短叹等语例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感情色彩：</a:t>
            </a:r>
            <a:endParaRPr lang="en-US" altLang="zh-CN" dirty="0" smtClean="0"/>
          </a:p>
          <a:p>
            <a:r>
              <a:rPr lang="zh-CN" altLang="en-US" dirty="0" smtClean="0"/>
              <a:t>贬义：</a:t>
            </a:r>
            <a:r>
              <a:rPr lang="zh-CN" altLang="zh-CN" dirty="0" smtClean="0"/>
              <a:t>跟</a:t>
            </a:r>
            <a:r>
              <a:rPr lang="zh-CN" altLang="zh-CN" dirty="0"/>
              <a:t>动作结果时多带消极否定义。强调反复多次才出现积极结果，或出现的仍是消极结果或非预期结果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中性：更多的情况下是中性的，主要是对动作状态进行描摹，具有生动形象的特点。相较于反复</a:t>
            </a:r>
            <a:r>
              <a:rPr lang="en-US" altLang="zh-CN" dirty="0"/>
              <a:t>V</a:t>
            </a:r>
            <a:r>
              <a:rPr lang="zh-CN" altLang="en-US" dirty="0"/>
              <a:t>等一般短语结构，该构式对动作交替维度的描述十分具体，因而构式整体表达的意义更为生动。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8631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520" y="0"/>
            <a:ext cx="7680960" cy="13716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4.2</a:t>
            </a:r>
            <a:r>
              <a:rPr lang="zh-CN" altLang="en-US" sz="3600" dirty="0"/>
              <a:t>篇章功能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914400"/>
            <a:ext cx="7680960" cy="512064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对</a:t>
            </a:r>
            <a:r>
              <a:rPr lang="zh-CN" altLang="en-US" dirty="0"/>
              <a:t>举型反复义构式的上下文有时会出现与构式嵌入的动词相同、相关的动词，包括同一个动词、近义词、具有上下位关系的动词、有顺接关系的动词等。上文中有相同或相关动词的语句如：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13</a:t>
            </a:r>
            <a:r>
              <a:rPr lang="zh-CN" altLang="en-US" dirty="0"/>
              <a:t>）我和启明很喜欢去那散步，走来走去，走的全是老路，却又感觉不是。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14</a:t>
            </a:r>
            <a:r>
              <a:rPr lang="zh-CN" altLang="en-US" dirty="0"/>
              <a:t>）大夫不让下车看。就在车上看吧，东看西看，四周的景色都看够了。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15</a:t>
            </a:r>
            <a:r>
              <a:rPr lang="zh-CN" altLang="en-US" dirty="0"/>
              <a:t>）男女老少挤做一团，你争我夺，把本就很少的水洒得满地都是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以上例句中，对举型反复义构式的下文或者是对动作本身的评价，或者是描述动作的</a:t>
            </a:r>
            <a:r>
              <a:rPr lang="zh-CN" altLang="en-US" dirty="0" smtClean="0"/>
              <a:t>结果。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238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重叠形式的功能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Bybee</a:t>
            </a:r>
            <a:r>
              <a:rPr lang="en-US" altLang="zh-CN" dirty="0"/>
              <a:t> (</a:t>
            </a:r>
            <a:r>
              <a:rPr lang="en-US" altLang="zh-CN" dirty="0" smtClean="0"/>
              <a:t>1994)</a:t>
            </a:r>
            <a:r>
              <a:rPr lang="zh-CN" altLang="en-US" dirty="0"/>
              <a:t>对</a:t>
            </a:r>
            <a:r>
              <a:rPr lang="en-US" altLang="zh-CN" dirty="0"/>
              <a:t>16</a:t>
            </a:r>
            <a:r>
              <a:rPr lang="zh-CN" altLang="en-US" dirty="0"/>
              <a:t>种语言中重叠式负载的体意义进行了考察，根据不同</a:t>
            </a:r>
            <a:r>
              <a:rPr lang="zh-CN" altLang="en-US" dirty="0" smtClean="0"/>
              <a:t>语言</a:t>
            </a:r>
            <a:r>
              <a:rPr lang="zh-CN" altLang="en-US" dirty="0"/>
              <a:t>中部分重叠和完全重叠的功能的不同</a:t>
            </a:r>
            <a:r>
              <a:rPr lang="en-US" altLang="zh-CN" dirty="0"/>
              <a:t>(</a:t>
            </a:r>
            <a:r>
              <a:rPr lang="zh-CN" altLang="en-US" dirty="0"/>
              <a:t>基于完全重叠表达更为具体的、</a:t>
            </a:r>
            <a:r>
              <a:rPr lang="zh-CN" altLang="en-US" dirty="0" smtClean="0"/>
              <a:t>部分重叠</a:t>
            </a:r>
            <a:r>
              <a:rPr lang="zh-CN" altLang="en-US" dirty="0"/>
              <a:t>表达更为抽象的意义的认识</a:t>
            </a:r>
            <a:r>
              <a:rPr lang="en-US" altLang="zh-CN" dirty="0"/>
              <a:t>)</a:t>
            </a:r>
            <a:r>
              <a:rPr lang="zh-CN" altLang="en-US" dirty="0"/>
              <a:t>，构拟出重叠形态表达体意义时的语义演化</a:t>
            </a:r>
            <a:r>
              <a:rPr lang="zh-CN" altLang="en-US" dirty="0" smtClean="0"/>
              <a:t>路径</a:t>
            </a:r>
            <a:r>
              <a:rPr lang="en-US" altLang="zh-CN" dirty="0" smtClean="0"/>
              <a:t>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zh-CN" dirty="0"/>
              <a:t>反复指的动作或行为的多次反复发生。在具体语言中多是通过重叠、附缀</a:t>
            </a:r>
            <a:r>
              <a:rPr lang="zh-CN" altLang="zh-CN" dirty="0" smtClean="0"/>
              <a:t>和助动词</a:t>
            </a:r>
            <a:r>
              <a:rPr lang="en-US" altLang="zh-CN" dirty="0"/>
              <a:t>(</a:t>
            </a:r>
            <a:r>
              <a:rPr lang="zh-CN" altLang="zh-CN" dirty="0"/>
              <a:t>多源于“返回”义动词</a:t>
            </a:r>
            <a:r>
              <a:rPr lang="en-US" altLang="zh-CN" dirty="0"/>
              <a:t>)</a:t>
            </a:r>
            <a:r>
              <a:rPr lang="zh-CN" altLang="zh-CN" dirty="0"/>
              <a:t>来实现</a:t>
            </a:r>
            <a:r>
              <a:rPr lang="en-US" altLang="zh-CN" dirty="0"/>
              <a:t>(</a:t>
            </a:r>
            <a:r>
              <a:rPr lang="en-US" altLang="zh-CN" dirty="0" err="1"/>
              <a:t>Bybee</a:t>
            </a:r>
            <a:r>
              <a:rPr lang="en-US" altLang="zh-CN" dirty="0"/>
              <a:t> et al., 1994; Heine &amp; </a:t>
            </a:r>
            <a:r>
              <a:rPr lang="en-US" altLang="zh-CN" dirty="0" err="1"/>
              <a:t>Kuteva</a:t>
            </a:r>
            <a:r>
              <a:rPr lang="en-US" altLang="zh-CN" dirty="0"/>
              <a:t>, 2007 )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035" y="3347011"/>
            <a:ext cx="6955930" cy="14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038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520" y="0"/>
            <a:ext cx="7680960" cy="13716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4.2</a:t>
            </a:r>
            <a:r>
              <a:rPr lang="zh-CN" altLang="en-US" sz="3600" dirty="0"/>
              <a:t>篇章功能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520" y="914400"/>
            <a:ext cx="7680960" cy="512064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当</a:t>
            </a:r>
            <a:r>
              <a:rPr lang="zh-CN" altLang="en-US" dirty="0"/>
              <a:t>相关动作出现在下文时，对举型反复义构式具有总括性，下文多为对构式的详述，有时也会引出动作的目的，例如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（</a:t>
            </a:r>
            <a:r>
              <a:rPr lang="en-US" altLang="zh-CN" dirty="0"/>
              <a:t>16</a:t>
            </a:r>
            <a:r>
              <a:rPr lang="zh-CN" altLang="en-US" dirty="0"/>
              <a:t>）你问东问西，问了个大半天，我们把所有的事都告诉你了，你现在到底帮不帮忙？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17</a:t>
            </a:r>
            <a:r>
              <a:rPr lang="zh-CN" altLang="en-US" dirty="0"/>
              <a:t>）有时候，她孩子似地要求我们干这干那，干我们办不到的事情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18</a:t>
            </a:r>
            <a:r>
              <a:rPr lang="zh-CN" altLang="en-US" dirty="0"/>
              <a:t>）唐左思右想，考虑了半年多，准备为自己留一点余地。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19</a:t>
            </a:r>
            <a:r>
              <a:rPr lang="zh-CN" altLang="en-US" dirty="0"/>
              <a:t>）整天在那里长吁短叹，发发牢骚，说说怪话，以此来满足心理平衡。</a:t>
            </a:r>
          </a:p>
          <a:p>
            <a:endParaRPr lang="en-US" altLang="zh-CN" dirty="0" smtClean="0"/>
          </a:p>
          <a:p>
            <a:r>
              <a:rPr lang="zh-CN" altLang="zh-CN" dirty="0"/>
              <a:t>对举型反复义构式</a:t>
            </a:r>
            <a:r>
              <a:rPr lang="zh-CN" altLang="zh-CN" dirty="0" smtClean="0"/>
              <a:t>与</a:t>
            </a:r>
            <a:r>
              <a:rPr lang="zh-CN" altLang="en-US" dirty="0" smtClean="0"/>
              <a:t>后续句</a:t>
            </a:r>
            <a:r>
              <a:rPr lang="zh-CN" altLang="zh-CN" dirty="0" smtClean="0"/>
              <a:t>的</a:t>
            </a:r>
            <a:r>
              <a:rPr lang="zh-CN" altLang="zh-CN" dirty="0"/>
              <a:t>关系较为复杂，既有承接关系，也有因果关系</a:t>
            </a:r>
            <a:r>
              <a:rPr lang="zh-CN" altLang="zh-CN" dirty="0" smtClean="0"/>
              <a:t>、目的</a:t>
            </a:r>
            <a:r>
              <a:rPr lang="zh-CN" altLang="zh-CN" dirty="0"/>
              <a:t>关系、转折关系等。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8617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</a:t>
            </a:r>
            <a:r>
              <a:rPr lang="zh-CN" altLang="en-US" dirty="0"/>
              <a:t>篇章功能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“说来说去”</a:t>
            </a:r>
            <a:r>
              <a:rPr lang="zh-CN" altLang="en-US" dirty="0"/>
              <a:t>作为话语标记表示的是“无论如何、总之”的总归义，其中的“说”已经虚化，上下文并没有出现与说相关的实际行为。我们发现，除了“说来说去”，对举型反复义构式的其他一些语例也有承上启下的篇章功能，但嵌入的动词没有发生虚化。</a:t>
            </a:r>
            <a:r>
              <a:rPr lang="zh-CN" altLang="en-US" dirty="0" smtClean="0"/>
              <a:t>“说来说去”同时</a:t>
            </a:r>
            <a:r>
              <a:rPr lang="zh-CN" altLang="en-US" dirty="0"/>
              <a:t>有话语标记和非话语标记的</a:t>
            </a:r>
            <a:r>
              <a:rPr lang="zh-CN" altLang="en-US" dirty="0" smtClean="0"/>
              <a:t>用法。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11</a:t>
            </a:r>
            <a:r>
              <a:rPr lang="zh-CN" altLang="zh-CN" dirty="0"/>
              <a:t>）改革开放迈不开步子，不敢闯，说来说去就是怕资本主义的东西多了。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12</a:t>
            </a:r>
            <a:r>
              <a:rPr lang="zh-CN" altLang="zh-CN" dirty="0"/>
              <a:t>）其实咱们说来说去，还是在谈中国文化里面一个很重要的元素。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38554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79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重叠形式的功能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王芳（</a:t>
            </a:r>
            <a:r>
              <a:rPr lang="en-US" altLang="zh-CN" dirty="0"/>
              <a:t>2012</a:t>
            </a:r>
            <a:r>
              <a:rPr lang="zh-CN" altLang="en-US" dirty="0"/>
              <a:t>）以“复数”义为核心的重叠式的功能图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182" y="2508689"/>
            <a:ext cx="5698836" cy="34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79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重叠形式的功能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王芳（</a:t>
            </a:r>
            <a:r>
              <a:rPr lang="en-US" altLang="zh-CN" dirty="0"/>
              <a:t>2012</a:t>
            </a:r>
            <a:r>
              <a:rPr lang="zh-CN" altLang="en-US" dirty="0"/>
              <a:t>）以</a:t>
            </a:r>
            <a:r>
              <a:rPr lang="zh-CN" altLang="en-US" dirty="0" smtClean="0"/>
              <a:t>“反复”</a:t>
            </a:r>
            <a:r>
              <a:rPr lang="zh-CN" altLang="en-US" dirty="0"/>
              <a:t>义为核心的重叠式的功能图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96" y="2617210"/>
            <a:ext cx="6417686" cy="38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3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对举</a:t>
            </a:r>
            <a:r>
              <a:rPr lang="zh-CN" altLang="en-US" dirty="0" smtClean="0"/>
              <a:t>型反复义构式的功能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基于王</a:t>
            </a:r>
            <a:r>
              <a:rPr lang="zh-CN" altLang="en-US" dirty="0"/>
              <a:t>芳（</a:t>
            </a:r>
            <a:r>
              <a:rPr lang="en-US" altLang="zh-CN" dirty="0"/>
              <a:t>2012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5818" y="2536398"/>
            <a:ext cx="4775200" cy="2964007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73" y="2536398"/>
            <a:ext cx="4405745" cy="2964007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129309" y="2660073"/>
            <a:ext cx="9060873" cy="2789382"/>
          </a:xfrm>
          <a:custGeom>
            <a:avLst/>
            <a:gdLst>
              <a:gd name="connsiteX0" fmla="*/ 979055 w 9060873"/>
              <a:gd name="connsiteY0" fmla="*/ 314036 h 2789382"/>
              <a:gd name="connsiteX1" fmla="*/ 979055 w 9060873"/>
              <a:gd name="connsiteY1" fmla="*/ 314036 h 2789382"/>
              <a:gd name="connsiteX2" fmla="*/ 877455 w 9060873"/>
              <a:gd name="connsiteY2" fmla="*/ 304800 h 2789382"/>
              <a:gd name="connsiteX3" fmla="*/ 849746 w 9060873"/>
              <a:gd name="connsiteY3" fmla="*/ 295563 h 2789382"/>
              <a:gd name="connsiteX4" fmla="*/ 766618 w 9060873"/>
              <a:gd name="connsiteY4" fmla="*/ 286327 h 2789382"/>
              <a:gd name="connsiteX5" fmla="*/ 609600 w 9060873"/>
              <a:gd name="connsiteY5" fmla="*/ 295563 h 2789382"/>
              <a:gd name="connsiteX6" fmla="*/ 544946 w 9060873"/>
              <a:gd name="connsiteY6" fmla="*/ 314036 h 2789382"/>
              <a:gd name="connsiteX7" fmla="*/ 517236 w 9060873"/>
              <a:gd name="connsiteY7" fmla="*/ 323272 h 2789382"/>
              <a:gd name="connsiteX8" fmla="*/ 480291 w 9060873"/>
              <a:gd name="connsiteY8" fmla="*/ 341745 h 2789382"/>
              <a:gd name="connsiteX9" fmla="*/ 443346 w 9060873"/>
              <a:gd name="connsiteY9" fmla="*/ 350982 h 2789382"/>
              <a:gd name="connsiteX10" fmla="*/ 387927 w 9060873"/>
              <a:gd name="connsiteY10" fmla="*/ 369454 h 2789382"/>
              <a:gd name="connsiteX11" fmla="*/ 360218 w 9060873"/>
              <a:gd name="connsiteY11" fmla="*/ 378691 h 2789382"/>
              <a:gd name="connsiteX12" fmla="*/ 295564 w 9060873"/>
              <a:gd name="connsiteY12" fmla="*/ 406400 h 2789382"/>
              <a:gd name="connsiteX13" fmla="*/ 240146 w 9060873"/>
              <a:gd name="connsiteY13" fmla="*/ 424872 h 2789382"/>
              <a:gd name="connsiteX14" fmla="*/ 175491 w 9060873"/>
              <a:gd name="connsiteY14" fmla="*/ 443345 h 2789382"/>
              <a:gd name="connsiteX15" fmla="*/ 110836 w 9060873"/>
              <a:gd name="connsiteY15" fmla="*/ 452582 h 2789382"/>
              <a:gd name="connsiteX16" fmla="*/ 83127 w 9060873"/>
              <a:gd name="connsiteY16" fmla="*/ 461818 h 2789382"/>
              <a:gd name="connsiteX17" fmla="*/ 36946 w 9060873"/>
              <a:gd name="connsiteY17" fmla="*/ 471054 h 2789382"/>
              <a:gd name="connsiteX18" fmla="*/ 18473 w 9060873"/>
              <a:gd name="connsiteY18" fmla="*/ 498763 h 2789382"/>
              <a:gd name="connsiteX19" fmla="*/ 0 w 9060873"/>
              <a:gd name="connsiteY19" fmla="*/ 563418 h 2789382"/>
              <a:gd name="connsiteX20" fmla="*/ 9236 w 9060873"/>
              <a:gd name="connsiteY20" fmla="*/ 674254 h 2789382"/>
              <a:gd name="connsiteX21" fmla="*/ 27709 w 9060873"/>
              <a:gd name="connsiteY21" fmla="*/ 701963 h 2789382"/>
              <a:gd name="connsiteX22" fmla="*/ 64655 w 9060873"/>
              <a:gd name="connsiteY22" fmla="*/ 748145 h 2789382"/>
              <a:gd name="connsiteX23" fmla="*/ 92364 w 9060873"/>
              <a:gd name="connsiteY23" fmla="*/ 775854 h 2789382"/>
              <a:gd name="connsiteX24" fmla="*/ 110836 w 9060873"/>
              <a:gd name="connsiteY24" fmla="*/ 803563 h 2789382"/>
              <a:gd name="connsiteX25" fmla="*/ 166255 w 9060873"/>
              <a:gd name="connsiteY25" fmla="*/ 840509 h 2789382"/>
              <a:gd name="connsiteX26" fmla="*/ 193964 w 9060873"/>
              <a:gd name="connsiteY26" fmla="*/ 858982 h 2789382"/>
              <a:gd name="connsiteX27" fmla="*/ 286327 w 9060873"/>
              <a:gd name="connsiteY27" fmla="*/ 886691 h 2789382"/>
              <a:gd name="connsiteX28" fmla="*/ 554182 w 9060873"/>
              <a:gd name="connsiteY28" fmla="*/ 877454 h 2789382"/>
              <a:gd name="connsiteX29" fmla="*/ 942109 w 9060873"/>
              <a:gd name="connsiteY29" fmla="*/ 886691 h 2789382"/>
              <a:gd name="connsiteX30" fmla="*/ 997527 w 9060873"/>
              <a:gd name="connsiteY30" fmla="*/ 905163 h 2789382"/>
              <a:gd name="connsiteX31" fmla="*/ 1025236 w 9060873"/>
              <a:gd name="connsiteY31" fmla="*/ 923636 h 2789382"/>
              <a:gd name="connsiteX32" fmla="*/ 1043709 w 9060873"/>
              <a:gd name="connsiteY32" fmla="*/ 951345 h 2789382"/>
              <a:gd name="connsiteX33" fmla="*/ 1071418 w 9060873"/>
              <a:gd name="connsiteY33" fmla="*/ 960582 h 2789382"/>
              <a:gd name="connsiteX34" fmla="*/ 1099127 w 9060873"/>
              <a:gd name="connsiteY34" fmla="*/ 988291 h 2789382"/>
              <a:gd name="connsiteX35" fmla="*/ 1154546 w 9060873"/>
              <a:gd name="connsiteY35" fmla="*/ 1025236 h 2789382"/>
              <a:gd name="connsiteX36" fmla="*/ 1182255 w 9060873"/>
              <a:gd name="connsiteY36" fmla="*/ 1043709 h 2789382"/>
              <a:gd name="connsiteX37" fmla="*/ 1237673 w 9060873"/>
              <a:gd name="connsiteY37" fmla="*/ 1089891 h 2789382"/>
              <a:gd name="connsiteX38" fmla="*/ 1265382 w 9060873"/>
              <a:gd name="connsiteY38" fmla="*/ 1099127 h 2789382"/>
              <a:gd name="connsiteX39" fmla="*/ 1293091 w 9060873"/>
              <a:gd name="connsiteY39" fmla="*/ 1126836 h 2789382"/>
              <a:gd name="connsiteX40" fmla="*/ 1320800 w 9060873"/>
              <a:gd name="connsiteY40" fmla="*/ 1145309 h 2789382"/>
              <a:gd name="connsiteX41" fmla="*/ 1385455 w 9060873"/>
              <a:gd name="connsiteY41" fmla="*/ 1219200 h 2789382"/>
              <a:gd name="connsiteX42" fmla="*/ 1422400 w 9060873"/>
              <a:gd name="connsiteY42" fmla="*/ 1274618 h 2789382"/>
              <a:gd name="connsiteX43" fmla="*/ 1477818 w 9060873"/>
              <a:gd name="connsiteY43" fmla="*/ 1320800 h 2789382"/>
              <a:gd name="connsiteX44" fmla="*/ 1505527 w 9060873"/>
              <a:gd name="connsiteY44" fmla="*/ 1339272 h 2789382"/>
              <a:gd name="connsiteX45" fmla="*/ 1533236 w 9060873"/>
              <a:gd name="connsiteY45" fmla="*/ 1366982 h 2789382"/>
              <a:gd name="connsiteX46" fmla="*/ 1560946 w 9060873"/>
              <a:gd name="connsiteY46" fmla="*/ 1385454 h 2789382"/>
              <a:gd name="connsiteX47" fmla="*/ 1616364 w 9060873"/>
              <a:gd name="connsiteY47" fmla="*/ 1431636 h 2789382"/>
              <a:gd name="connsiteX48" fmla="*/ 1634836 w 9060873"/>
              <a:gd name="connsiteY48" fmla="*/ 1459345 h 2789382"/>
              <a:gd name="connsiteX49" fmla="*/ 1690255 w 9060873"/>
              <a:gd name="connsiteY49" fmla="*/ 1477818 h 2789382"/>
              <a:gd name="connsiteX50" fmla="*/ 1754909 w 9060873"/>
              <a:gd name="connsiteY50" fmla="*/ 1505527 h 2789382"/>
              <a:gd name="connsiteX51" fmla="*/ 1810327 w 9060873"/>
              <a:gd name="connsiteY51" fmla="*/ 1533236 h 2789382"/>
              <a:gd name="connsiteX52" fmla="*/ 1995055 w 9060873"/>
              <a:gd name="connsiteY52" fmla="*/ 1542472 h 2789382"/>
              <a:gd name="connsiteX53" fmla="*/ 2124364 w 9060873"/>
              <a:gd name="connsiteY53" fmla="*/ 1551709 h 2789382"/>
              <a:gd name="connsiteX54" fmla="*/ 2392218 w 9060873"/>
              <a:gd name="connsiteY54" fmla="*/ 1542472 h 2789382"/>
              <a:gd name="connsiteX55" fmla="*/ 2447636 w 9060873"/>
              <a:gd name="connsiteY55" fmla="*/ 1524000 h 2789382"/>
              <a:gd name="connsiteX56" fmla="*/ 2484582 w 9060873"/>
              <a:gd name="connsiteY56" fmla="*/ 1514763 h 2789382"/>
              <a:gd name="connsiteX57" fmla="*/ 2512291 w 9060873"/>
              <a:gd name="connsiteY57" fmla="*/ 1505527 h 2789382"/>
              <a:gd name="connsiteX58" fmla="*/ 2669309 w 9060873"/>
              <a:gd name="connsiteY58" fmla="*/ 1487054 h 2789382"/>
              <a:gd name="connsiteX59" fmla="*/ 2817091 w 9060873"/>
              <a:gd name="connsiteY59" fmla="*/ 1477818 h 2789382"/>
              <a:gd name="connsiteX60" fmla="*/ 2863273 w 9060873"/>
              <a:gd name="connsiteY60" fmla="*/ 1468582 h 2789382"/>
              <a:gd name="connsiteX61" fmla="*/ 3001818 w 9060873"/>
              <a:gd name="connsiteY61" fmla="*/ 1450109 h 2789382"/>
              <a:gd name="connsiteX62" fmla="*/ 3269673 w 9060873"/>
              <a:gd name="connsiteY62" fmla="*/ 1422400 h 2789382"/>
              <a:gd name="connsiteX63" fmla="*/ 3509818 w 9060873"/>
              <a:gd name="connsiteY63" fmla="*/ 1422400 h 2789382"/>
              <a:gd name="connsiteX64" fmla="*/ 3666836 w 9060873"/>
              <a:gd name="connsiteY64" fmla="*/ 1431636 h 2789382"/>
              <a:gd name="connsiteX65" fmla="*/ 4110182 w 9060873"/>
              <a:gd name="connsiteY65" fmla="*/ 1450109 h 2789382"/>
              <a:gd name="connsiteX66" fmla="*/ 4184073 w 9060873"/>
              <a:gd name="connsiteY66" fmla="*/ 1468582 h 2789382"/>
              <a:gd name="connsiteX67" fmla="*/ 4221018 w 9060873"/>
              <a:gd name="connsiteY67" fmla="*/ 1477818 h 2789382"/>
              <a:gd name="connsiteX68" fmla="*/ 4285673 w 9060873"/>
              <a:gd name="connsiteY68" fmla="*/ 1487054 h 2789382"/>
              <a:gd name="connsiteX69" fmla="*/ 4350327 w 9060873"/>
              <a:gd name="connsiteY69" fmla="*/ 1505527 h 2789382"/>
              <a:gd name="connsiteX70" fmla="*/ 4378036 w 9060873"/>
              <a:gd name="connsiteY70" fmla="*/ 1524000 h 2789382"/>
              <a:gd name="connsiteX71" fmla="*/ 4498109 w 9060873"/>
              <a:gd name="connsiteY71" fmla="*/ 1551709 h 2789382"/>
              <a:gd name="connsiteX72" fmla="*/ 4627418 w 9060873"/>
              <a:gd name="connsiteY72" fmla="*/ 1570182 h 2789382"/>
              <a:gd name="connsiteX73" fmla="*/ 4747491 w 9060873"/>
              <a:gd name="connsiteY73" fmla="*/ 1588654 h 2789382"/>
              <a:gd name="connsiteX74" fmla="*/ 4858327 w 9060873"/>
              <a:gd name="connsiteY74" fmla="*/ 1607127 h 2789382"/>
              <a:gd name="connsiteX75" fmla="*/ 5006109 w 9060873"/>
              <a:gd name="connsiteY75" fmla="*/ 1616363 h 2789382"/>
              <a:gd name="connsiteX76" fmla="*/ 5172364 w 9060873"/>
              <a:gd name="connsiteY76" fmla="*/ 1644072 h 2789382"/>
              <a:gd name="connsiteX77" fmla="*/ 5301673 w 9060873"/>
              <a:gd name="connsiteY77" fmla="*/ 1681018 h 2789382"/>
              <a:gd name="connsiteX78" fmla="*/ 5412509 w 9060873"/>
              <a:gd name="connsiteY78" fmla="*/ 1690254 h 2789382"/>
              <a:gd name="connsiteX79" fmla="*/ 5440218 w 9060873"/>
              <a:gd name="connsiteY79" fmla="*/ 1699491 h 2789382"/>
              <a:gd name="connsiteX80" fmla="*/ 5680364 w 9060873"/>
              <a:gd name="connsiteY80" fmla="*/ 1727200 h 2789382"/>
              <a:gd name="connsiteX81" fmla="*/ 5892800 w 9060873"/>
              <a:gd name="connsiteY81" fmla="*/ 1717963 h 2789382"/>
              <a:gd name="connsiteX82" fmla="*/ 5966691 w 9060873"/>
              <a:gd name="connsiteY82" fmla="*/ 1708727 h 2789382"/>
              <a:gd name="connsiteX83" fmla="*/ 6031346 w 9060873"/>
              <a:gd name="connsiteY83" fmla="*/ 1690254 h 2789382"/>
              <a:gd name="connsiteX84" fmla="*/ 6132946 w 9060873"/>
              <a:gd name="connsiteY84" fmla="*/ 1681018 h 2789382"/>
              <a:gd name="connsiteX85" fmla="*/ 6354618 w 9060873"/>
              <a:gd name="connsiteY85" fmla="*/ 1662545 h 2789382"/>
              <a:gd name="connsiteX86" fmla="*/ 6456218 w 9060873"/>
              <a:gd name="connsiteY86" fmla="*/ 1653309 h 2789382"/>
              <a:gd name="connsiteX87" fmla="*/ 6705600 w 9060873"/>
              <a:gd name="connsiteY87" fmla="*/ 1662545 h 2789382"/>
              <a:gd name="connsiteX88" fmla="*/ 6761018 w 9060873"/>
              <a:gd name="connsiteY88" fmla="*/ 1699491 h 2789382"/>
              <a:gd name="connsiteX89" fmla="*/ 6788727 w 9060873"/>
              <a:gd name="connsiteY89" fmla="*/ 1717963 h 2789382"/>
              <a:gd name="connsiteX90" fmla="*/ 6816436 w 9060873"/>
              <a:gd name="connsiteY90" fmla="*/ 1736436 h 2789382"/>
              <a:gd name="connsiteX91" fmla="*/ 6844146 w 9060873"/>
              <a:gd name="connsiteY91" fmla="*/ 1754909 h 2789382"/>
              <a:gd name="connsiteX92" fmla="*/ 6881091 w 9060873"/>
              <a:gd name="connsiteY92" fmla="*/ 1810327 h 2789382"/>
              <a:gd name="connsiteX93" fmla="*/ 6899564 w 9060873"/>
              <a:gd name="connsiteY93" fmla="*/ 1838036 h 2789382"/>
              <a:gd name="connsiteX94" fmla="*/ 6918036 w 9060873"/>
              <a:gd name="connsiteY94" fmla="*/ 1893454 h 2789382"/>
              <a:gd name="connsiteX95" fmla="*/ 6936509 w 9060873"/>
              <a:gd name="connsiteY95" fmla="*/ 1921163 h 2789382"/>
              <a:gd name="connsiteX96" fmla="*/ 6954982 w 9060873"/>
              <a:gd name="connsiteY96" fmla="*/ 1976582 h 2789382"/>
              <a:gd name="connsiteX97" fmla="*/ 6964218 w 9060873"/>
              <a:gd name="connsiteY97" fmla="*/ 2004291 h 2789382"/>
              <a:gd name="connsiteX98" fmla="*/ 6973455 w 9060873"/>
              <a:gd name="connsiteY98" fmla="*/ 2050472 h 2789382"/>
              <a:gd name="connsiteX99" fmla="*/ 6991927 w 9060873"/>
              <a:gd name="connsiteY99" fmla="*/ 2105891 h 2789382"/>
              <a:gd name="connsiteX100" fmla="*/ 7001164 w 9060873"/>
              <a:gd name="connsiteY100" fmla="*/ 2133600 h 2789382"/>
              <a:gd name="connsiteX101" fmla="*/ 7019636 w 9060873"/>
              <a:gd name="connsiteY101" fmla="*/ 2198254 h 2789382"/>
              <a:gd name="connsiteX102" fmla="*/ 7028873 w 9060873"/>
              <a:gd name="connsiteY102" fmla="*/ 2235200 h 2789382"/>
              <a:gd name="connsiteX103" fmla="*/ 7047346 w 9060873"/>
              <a:gd name="connsiteY103" fmla="*/ 2290618 h 2789382"/>
              <a:gd name="connsiteX104" fmla="*/ 7075055 w 9060873"/>
              <a:gd name="connsiteY104" fmla="*/ 2373745 h 2789382"/>
              <a:gd name="connsiteX105" fmla="*/ 7084291 w 9060873"/>
              <a:gd name="connsiteY105" fmla="*/ 2401454 h 2789382"/>
              <a:gd name="connsiteX106" fmla="*/ 7093527 w 9060873"/>
              <a:gd name="connsiteY106" fmla="*/ 2429163 h 2789382"/>
              <a:gd name="connsiteX107" fmla="*/ 7102764 w 9060873"/>
              <a:gd name="connsiteY107" fmla="*/ 2484582 h 2789382"/>
              <a:gd name="connsiteX108" fmla="*/ 7121236 w 9060873"/>
              <a:gd name="connsiteY108" fmla="*/ 2540000 h 2789382"/>
              <a:gd name="connsiteX109" fmla="*/ 7130473 w 9060873"/>
              <a:gd name="connsiteY109" fmla="*/ 2576945 h 2789382"/>
              <a:gd name="connsiteX110" fmla="*/ 7148946 w 9060873"/>
              <a:gd name="connsiteY110" fmla="*/ 2632363 h 2789382"/>
              <a:gd name="connsiteX111" fmla="*/ 7158182 w 9060873"/>
              <a:gd name="connsiteY111" fmla="*/ 2660072 h 2789382"/>
              <a:gd name="connsiteX112" fmla="*/ 7213600 w 9060873"/>
              <a:gd name="connsiteY112" fmla="*/ 2706254 h 2789382"/>
              <a:gd name="connsiteX113" fmla="*/ 7222836 w 9060873"/>
              <a:gd name="connsiteY113" fmla="*/ 2733963 h 2789382"/>
              <a:gd name="connsiteX114" fmla="*/ 7278255 w 9060873"/>
              <a:gd name="connsiteY114" fmla="*/ 2752436 h 2789382"/>
              <a:gd name="connsiteX115" fmla="*/ 7342909 w 9060873"/>
              <a:gd name="connsiteY115" fmla="*/ 2770909 h 2789382"/>
              <a:gd name="connsiteX116" fmla="*/ 7444509 w 9060873"/>
              <a:gd name="connsiteY116" fmla="*/ 2780145 h 2789382"/>
              <a:gd name="connsiteX117" fmla="*/ 7656946 w 9060873"/>
              <a:gd name="connsiteY117" fmla="*/ 2789382 h 2789382"/>
              <a:gd name="connsiteX118" fmla="*/ 7860146 w 9060873"/>
              <a:gd name="connsiteY118" fmla="*/ 2780145 h 2789382"/>
              <a:gd name="connsiteX119" fmla="*/ 7906327 w 9060873"/>
              <a:gd name="connsiteY119" fmla="*/ 2770909 h 2789382"/>
              <a:gd name="connsiteX120" fmla="*/ 7961746 w 9060873"/>
              <a:gd name="connsiteY120" fmla="*/ 2724727 h 2789382"/>
              <a:gd name="connsiteX121" fmla="*/ 8017164 w 9060873"/>
              <a:gd name="connsiteY121" fmla="*/ 2706254 h 2789382"/>
              <a:gd name="connsiteX122" fmla="*/ 8044873 w 9060873"/>
              <a:gd name="connsiteY122" fmla="*/ 2697018 h 2789382"/>
              <a:gd name="connsiteX123" fmla="*/ 8072582 w 9060873"/>
              <a:gd name="connsiteY123" fmla="*/ 2678545 h 2789382"/>
              <a:gd name="connsiteX124" fmla="*/ 8192655 w 9060873"/>
              <a:gd name="connsiteY124" fmla="*/ 2650836 h 2789382"/>
              <a:gd name="connsiteX125" fmla="*/ 8238836 w 9060873"/>
              <a:gd name="connsiteY125" fmla="*/ 2641600 h 2789382"/>
              <a:gd name="connsiteX126" fmla="*/ 8294255 w 9060873"/>
              <a:gd name="connsiteY126" fmla="*/ 2623127 h 2789382"/>
              <a:gd name="connsiteX127" fmla="*/ 8321964 w 9060873"/>
              <a:gd name="connsiteY127" fmla="*/ 2604654 h 2789382"/>
              <a:gd name="connsiteX128" fmla="*/ 8414327 w 9060873"/>
              <a:gd name="connsiteY128" fmla="*/ 2576945 h 2789382"/>
              <a:gd name="connsiteX129" fmla="*/ 8469746 w 9060873"/>
              <a:gd name="connsiteY129" fmla="*/ 2558472 h 2789382"/>
              <a:gd name="connsiteX130" fmla="*/ 8497455 w 9060873"/>
              <a:gd name="connsiteY130" fmla="*/ 2549236 h 2789382"/>
              <a:gd name="connsiteX131" fmla="*/ 8525164 w 9060873"/>
              <a:gd name="connsiteY131" fmla="*/ 2530763 h 2789382"/>
              <a:gd name="connsiteX132" fmla="*/ 8562109 w 9060873"/>
              <a:gd name="connsiteY132" fmla="*/ 2521527 h 2789382"/>
              <a:gd name="connsiteX133" fmla="*/ 8793018 w 9060873"/>
              <a:gd name="connsiteY133" fmla="*/ 2512291 h 2789382"/>
              <a:gd name="connsiteX134" fmla="*/ 8820727 w 9060873"/>
              <a:gd name="connsiteY134" fmla="*/ 2503054 h 2789382"/>
              <a:gd name="connsiteX135" fmla="*/ 8866909 w 9060873"/>
              <a:gd name="connsiteY135" fmla="*/ 2493818 h 2789382"/>
              <a:gd name="connsiteX136" fmla="*/ 8950036 w 9060873"/>
              <a:gd name="connsiteY136" fmla="*/ 2456872 h 2789382"/>
              <a:gd name="connsiteX137" fmla="*/ 9005455 w 9060873"/>
              <a:gd name="connsiteY137" fmla="*/ 2401454 h 2789382"/>
              <a:gd name="connsiteX138" fmla="*/ 9042400 w 9060873"/>
              <a:gd name="connsiteY138" fmla="*/ 2318327 h 2789382"/>
              <a:gd name="connsiteX139" fmla="*/ 9060873 w 9060873"/>
              <a:gd name="connsiteY139" fmla="*/ 2198254 h 2789382"/>
              <a:gd name="connsiteX140" fmla="*/ 9051636 w 9060873"/>
              <a:gd name="connsiteY140" fmla="*/ 2096654 h 2789382"/>
              <a:gd name="connsiteX141" fmla="*/ 9023927 w 9060873"/>
              <a:gd name="connsiteY141" fmla="*/ 1884218 h 2789382"/>
              <a:gd name="connsiteX142" fmla="*/ 9014691 w 9060873"/>
              <a:gd name="connsiteY142" fmla="*/ 1856509 h 2789382"/>
              <a:gd name="connsiteX143" fmla="*/ 8931564 w 9060873"/>
              <a:gd name="connsiteY143" fmla="*/ 1810327 h 2789382"/>
              <a:gd name="connsiteX144" fmla="*/ 8903855 w 9060873"/>
              <a:gd name="connsiteY144" fmla="*/ 1801091 h 2789382"/>
              <a:gd name="connsiteX145" fmla="*/ 8820727 w 9060873"/>
              <a:gd name="connsiteY145" fmla="*/ 1764145 h 2789382"/>
              <a:gd name="connsiteX146" fmla="*/ 8793018 w 9060873"/>
              <a:gd name="connsiteY146" fmla="*/ 1754909 h 2789382"/>
              <a:gd name="connsiteX147" fmla="*/ 8700655 w 9060873"/>
              <a:gd name="connsiteY147" fmla="*/ 1736436 h 2789382"/>
              <a:gd name="connsiteX148" fmla="*/ 8386618 w 9060873"/>
              <a:gd name="connsiteY148" fmla="*/ 1754909 h 2789382"/>
              <a:gd name="connsiteX149" fmla="*/ 8331200 w 9060873"/>
              <a:gd name="connsiteY149" fmla="*/ 1764145 h 2789382"/>
              <a:gd name="connsiteX150" fmla="*/ 8257309 w 9060873"/>
              <a:gd name="connsiteY150" fmla="*/ 1782618 h 2789382"/>
              <a:gd name="connsiteX151" fmla="*/ 8017164 w 9060873"/>
              <a:gd name="connsiteY151" fmla="*/ 1773382 h 2789382"/>
              <a:gd name="connsiteX152" fmla="*/ 7961746 w 9060873"/>
              <a:gd name="connsiteY152" fmla="*/ 1764145 h 2789382"/>
              <a:gd name="connsiteX153" fmla="*/ 7924800 w 9060873"/>
              <a:gd name="connsiteY153" fmla="*/ 1754909 h 2789382"/>
              <a:gd name="connsiteX154" fmla="*/ 7638473 w 9060873"/>
              <a:gd name="connsiteY154" fmla="*/ 1745672 h 2789382"/>
              <a:gd name="connsiteX155" fmla="*/ 7564582 w 9060873"/>
              <a:gd name="connsiteY155" fmla="*/ 1736436 h 2789382"/>
              <a:gd name="connsiteX156" fmla="*/ 7499927 w 9060873"/>
              <a:gd name="connsiteY156" fmla="*/ 1727200 h 2789382"/>
              <a:gd name="connsiteX157" fmla="*/ 7481455 w 9060873"/>
              <a:gd name="connsiteY157" fmla="*/ 1699491 h 2789382"/>
              <a:gd name="connsiteX158" fmla="*/ 7499927 w 9060873"/>
              <a:gd name="connsiteY158" fmla="*/ 1634836 h 2789382"/>
              <a:gd name="connsiteX159" fmla="*/ 7527636 w 9060873"/>
              <a:gd name="connsiteY159" fmla="*/ 1616363 h 2789382"/>
              <a:gd name="connsiteX160" fmla="*/ 7536873 w 9060873"/>
              <a:gd name="connsiteY160" fmla="*/ 1588654 h 2789382"/>
              <a:gd name="connsiteX161" fmla="*/ 7592291 w 9060873"/>
              <a:gd name="connsiteY161" fmla="*/ 1551709 h 2789382"/>
              <a:gd name="connsiteX162" fmla="*/ 7610764 w 9060873"/>
              <a:gd name="connsiteY162" fmla="*/ 1524000 h 2789382"/>
              <a:gd name="connsiteX163" fmla="*/ 7666182 w 9060873"/>
              <a:gd name="connsiteY163" fmla="*/ 1487054 h 2789382"/>
              <a:gd name="connsiteX164" fmla="*/ 7712364 w 9060873"/>
              <a:gd name="connsiteY164" fmla="*/ 1431636 h 2789382"/>
              <a:gd name="connsiteX165" fmla="*/ 7758546 w 9060873"/>
              <a:gd name="connsiteY165" fmla="*/ 1385454 h 2789382"/>
              <a:gd name="connsiteX166" fmla="*/ 7795491 w 9060873"/>
              <a:gd name="connsiteY166" fmla="*/ 1330036 h 2789382"/>
              <a:gd name="connsiteX167" fmla="*/ 7804727 w 9060873"/>
              <a:gd name="connsiteY167" fmla="*/ 1302327 h 2789382"/>
              <a:gd name="connsiteX168" fmla="*/ 7832436 w 9060873"/>
              <a:gd name="connsiteY168" fmla="*/ 1283854 h 2789382"/>
              <a:gd name="connsiteX169" fmla="*/ 7823200 w 9060873"/>
              <a:gd name="connsiteY169" fmla="*/ 1182254 h 2789382"/>
              <a:gd name="connsiteX170" fmla="*/ 7795491 w 9060873"/>
              <a:gd name="connsiteY170" fmla="*/ 1173018 h 2789382"/>
              <a:gd name="connsiteX171" fmla="*/ 7777018 w 9060873"/>
              <a:gd name="connsiteY171" fmla="*/ 1145309 h 2789382"/>
              <a:gd name="connsiteX172" fmla="*/ 7767782 w 9060873"/>
              <a:gd name="connsiteY172" fmla="*/ 1117600 h 2789382"/>
              <a:gd name="connsiteX173" fmla="*/ 7777018 w 9060873"/>
              <a:gd name="connsiteY173" fmla="*/ 1062182 h 2789382"/>
              <a:gd name="connsiteX174" fmla="*/ 7832436 w 9060873"/>
              <a:gd name="connsiteY174" fmla="*/ 1016000 h 2789382"/>
              <a:gd name="connsiteX175" fmla="*/ 7860146 w 9060873"/>
              <a:gd name="connsiteY175" fmla="*/ 1006763 h 2789382"/>
              <a:gd name="connsiteX176" fmla="*/ 7915564 w 9060873"/>
              <a:gd name="connsiteY176" fmla="*/ 979054 h 2789382"/>
              <a:gd name="connsiteX177" fmla="*/ 7970982 w 9060873"/>
              <a:gd name="connsiteY177" fmla="*/ 942109 h 2789382"/>
              <a:gd name="connsiteX178" fmla="*/ 7998691 w 9060873"/>
              <a:gd name="connsiteY178" fmla="*/ 914400 h 2789382"/>
              <a:gd name="connsiteX179" fmla="*/ 8026400 w 9060873"/>
              <a:gd name="connsiteY179" fmla="*/ 905163 h 2789382"/>
              <a:gd name="connsiteX180" fmla="*/ 8063346 w 9060873"/>
              <a:gd name="connsiteY180" fmla="*/ 886691 h 2789382"/>
              <a:gd name="connsiteX181" fmla="*/ 8091055 w 9060873"/>
              <a:gd name="connsiteY181" fmla="*/ 858982 h 2789382"/>
              <a:gd name="connsiteX182" fmla="*/ 8118764 w 9060873"/>
              <a:gd name="connsiteY182" fmla="*/ 840509 h 2789382"/>
              <a:gd name="connsiteX183" fmla="*/ 8164946 w 9060873"/>
              <a:gd name="connsiteY183" fmla="*/ 794327 h 2789382"/>
              <a:gd name="connsiteX184" fmla="*/ 8192655 w 9060873"/>
              <a:gd name="connsiteY184" fmla="*/ 757382 h 2789382"/>
              <a:gd name="connsiteX185" fmla="*/ 8201891 w 9060873"/>
              <a:gd name="connsiteY185" fmla="*/ 701963 h 2789382"/>
              <a:gd name="connsiteX186" fmla="*/ 8211127 w 9060873"/>
              <a:gd name="connsiteY186" fmla="*/ 665018 h 2789382"/>
              <a:gd name="connsiteX187" fmla="*/ 8211127 w 9060873"/>
              <a:gd name="connsiteY187" fmla="*/ 471054 h 2789382"/>
              <a:gd name="connsiteX188" fmla="*/ 8201891 w 9060873"/>
              <a:gd name="connsiteY188" fmla="*/ 443345 h 2789382"/>
              <a:gd name="connsiteX189" fmla="*/ 8174182 w 9060873"/>
              <a:gd name="connsiteY189" fmla="*/ 424872 h 2789382"/>
              <a:gd name="connsiteX190" fmla="*/ 8155709 w 9060873"/>
              <a:gd name="connsiteY190" fmla="*/ 397163 h 2789382"/>
              <a:gd name="connsiteX191" fmla="*/ 8146473 w 9060873"/>
              <a:gd name="connsiteY191" fmla="*/ 369454 h 2789382"/>
              <a:gd name="connsiteX192" fmla="*/ 8118764 w 9060873"/>
              <a:gd name="connsiteY192" fmla="*/ 350982 h 2789382"/>
              <a:gd name="connsiteX193" fmla="*/ 8091055 w 9060873"/>
              <a:gd name="connsiteY193" fmla="*/ 323272 h 2789382"/>
              <a:gd name="connsiteX194" fmla="*/ 8072582 w 9060873"/>
              <a:gd name="connsiteY194" fmla="*/ 295563 h 2789382"/>
              <a:gd name="connsiteX195" fmla="*/ 8035636 w 9060873"/>
              <a:gd name="connsiteY195" fmla="*/ 277091 h 2789382"/>
              <a:gd name="connsiteX196" fmla="*/ 8007927 w 9060873"/>
              <a:gd name="connsiteY196" fmla="*/ 258618 h 2789382"/>
              <a:gd name="connsiteX197" fmla="*/ 7989455 w 9060873"/>
              <a:gd name="connsiteY197" fmla="*/ 230909 h 2789382"/>
              <a:gd name="connsiteX198" fmla="*/ 7934036 w 9060873"/>
              <a:gd name="connsiteY198" fmla="*/ 193963 h 2789382"/>
              <a:gd name="connsiteX199" fmla="*/ 7887855 w 9060873"/>
              <a:gd name="connsiteY199" fmla="*/ 157018 h 2789382"/>
              <a:gd name="connsiteX200" fmla="*/ 7795491 w 9060873"/>
              <a:gd name="connsiteY200" fmla="*/ 92363 h 2789382"/>
              <a:gd name="connsiteX201" fmla="*/ 7767782 w 9060873"/>
              <a:gd name="connsiteY201" fmla="*/ 83127 h 2789382"/>
              <a:gd name="connsiteX202" fmla="*/ 7703127 w 9060873"/>
              <a:gd name="connsiteY202" fmla="*/ 64654 h 2789382"/>
              <a:gd name="connsiteX203" fmla="*/ 7638473 w 9060873"/>
              <a:gd name="connsiteY203" fmla="*/ 27709 h 2789382"/>
              <a:gd name="connsiteX204" fmla="*/ 7610764 w 9060873"/>
              <a:gd name="connsiteY204" fmla="*/ 18472 h 2789382"/>
              <a:gd name="connsiteX205" fmla="*/ 7509164 w 9060873"/>
              <a:gd name="connsiteY205" fmla="*/ 0 h 2789382"/>
              <a:gd name="connsiteX206" fmla="*/ 7213600 w 9060873"/>
              <a:gd name="connsiteY206" fmla="*/ 9236 h 2789382"/>
              <a:gd name="connsiteX207" fmla="*/ 7093527 w 9060873"/>
              <a:gd name="connsiteY207" fmla="*/ 27709 h 2789382"/>
              <a:gd name="connsiteX208" fmla="*/ 7019636 w 9060873"/>
              <a:gd name="connsiteY208" fmla="*/ 36945 h 2789382"/>
              <a:gd name="connsiteX209" fmla="*/ 6982691 w 9060873"/>
              <a:gd name="connsiteY209" fmla="*/ 46182 h 2789382"/>
              <a:gd name="connsiteX210" fmla="*/ 6114473 w 9060873"/>
              <a:gd name="connsiteY210" fmla="*/ 46182 h 2789382"/>
              <a:gd name="connsiteX211" fmla="*/ 5449455 w 9060873"/>
              <a:gd name="connsiteY211" fmla="*/ 46182 h 2789382"/>
              <a:gd name="connsiteX212" fmla="*/ 5080000 w 9060873"/>
              <a:gd name="connsiteY212" fmla="*/ 36945 h 2789382"/>
              <a:gd name="connsiteX213" fmla="*/ 4858327 w 9060873"/>
              <a:gd name="connsiteY213" fmla="*/ 46182 h 2789382"/>
              <a:gd name="connsiteX214" fmla="*/ 4830618 w 9060873"/>
              <a:gd name="connsiteY214" fmla="*/ 55418 h 2789382"/>
              <a:gd name="connsiteX215" fmla="*/ 4775200 w 9060873"/>
              <a:gd name="connsiteY215" fmla="*/ 92363 h 2789382"/>
              <a:gd name="connsiteX216" fmla="*/ 4756727 w 9060873"/>
              <a:gd name="connsiteY216" fmla="*/ 120072 h 2789382"/>
              <a:gd name="connsiteX217" fmla="*/ 4729018 w 9060873"/>
              <a:gd name="connsiteY217" fmla="*/ 147782 h 2789382"/>
              <a:gd name="connsiteX218" fmla="*/ 4719782 w 9060873"/>
              <a:gd name="connsiteY218" fmla="*/ 184727 h 2789382"/>
              <a:gd name="connsiteX219" fmla="*/ 4701309 w 9060873"/>
              <a:gd name="connsiteY219" fmla="*/ 212436 h 2789382"/>
              <a:gd name="connsiteX220" fmla="*/ 4682836 w 9060873"/>
              <a:gd name="connsiteY220" fmla="*/ 267854 h 2789382"/>
              <a:gd name="connsiteX221" fmla="*/ 4692073 w 9060873"/>
              <a:gd name="connsiteY221" fmla="*/ 424872 h 2789382"/>
              <a:gd name="connsiteX222" fmla="*/ 4701309 w 9060873"/>
              <a:gd name="connsiteY222" fmla="*/ 461818 h 2789382"/>
              <a:gd name="connsiteX223" fmla="*/ 4719782 w 9060873"/>
              <a:gd name="connsiteY223" fmla="*/ 544945 h 2789382"/>
              <a:gd name="connsiteX224" fmla="*/ 4729018 w 9060873"/>
              <a:gd name="connsiteY224" fmla="*/ 572654 h 2789382"/>
              <a:gd name="connsiteX225" fmla="*/ 4747491 w 9060873"/>
              <a:gd name="connsiteY225" fmla="*/ 692727 h 2789382"/>
              <a:gd name="connsiteX226" fmla="*/ 4756727 w 9060873"/>
              <a:gd name="connsiteY226" fmla="*/ 766618 h 2789382"/>
              <a:gd name="connsiteX227" fmla="*/ 4765964 w 9060873"/>
              <a:gd name="connsiteY227" fmla="*/ 803563 h 2789382"/>
              <a:gd name="connsiteX228" fmla="*/ 4747491 w 9060873"/>
              <a:gd name="connsiteY228" fmla="*/ 1006763 h 2789382"/>
              <a:gd name="connsiteX229" fmla="*/ 4738255 w 9060873"/>
              <a:gd name="connsiteY229" fmla="*/ 1043709 h 2789382"/>
              <a:gd name="connsiteX230" fmla="*/ 4692073 w 9060873"/>
              <a:gd name="connsiteY230" fmla="*/ 1099127 h 2789382"/>
              <a:gd name="connsiteX231" fmla="*/ 4664364 w 9060873"/>
              <a:gd name="connsiteY231" fmla="*/ 1108363 h 2789382"/>
              <a:gd name="connsiteX232" fmla="*/ 4572000 w 9060873"/>
              <a:gd name="connsiteY232" fmla="*/ 1163782 h 2789382"/>
              <a:gd name="connsiteX233" fmla="*/ 4544291 w 9060873"/>
              <a:gd name="connsiteY233" fmla="*/ 1182254 h 2789382"/>
              <a:gd name="connsiteX234" fmla="*/ 4488873 w 9060873"/>
              <a:gd name="connsiteY234" fmla="*/ 1200727 h 2789382"/>
              <a:gd name="connsiteX235" fmla="*/ 4461164 w 9060873"/>
              <a:gd name="connsiteY235" fmla="*/ 1209963 h 2789382"/>
              <a:gd name="connsiteX236" fmla="*/ 4433455 w 9060873"/>
              <a:gd name="connsiteY236" fmla="*/ 1228436 h 2789382"/>
              <a:gd name="connsiteX237" fmla="*/ 4257964 w 9060873"/>
              <a:gd name="connsiteY237" fmla="*/ 1228436 h 2789382"/>
              <a:gd name="connsiteX238" fmla="*/ 4202546 w 9060873"/>
              <a:gd name="connsiteY238" fmla="*/ 1209963 h 2789382"/>
              <a:gd name="connsiteX239" fmla="*/ 4128655 w 9060873"/>
              <a:gd name="connsiteY239" fmla="*/ 1191491 h 2789382"/>
              <a:gd name="connsiteX240" fmla="*/ 4100946 w 9060873"/>
              <a:gd name="connsiteY240" fmla="*/ 1182254 h 2789382"/>
              <a:gd name="connsiteX241" fmla="*/ 4073236 w 9060873"/>
              <a:gd name="connsiteY241" fmla="*/ 1163782 h 2789382"/>
              <a:gd name="connsiteX242" fmla="*/ 4017818 w 9060873"/>
              <a:gd name="connsiteY242" fmla="*/ 1145309 h 2789382"/>
              <a:gd name="connsiteX243" fmla="*/ 3962400 w 9060873"/>
              <a:gd name="connsiteY243" fmla="*/ 1126836 h 2789382"/>
              <a:gd name="connsiteX244" fmla="*/ 3870036 w 9060873"/>
              <a:gd name="connsiteY244" fmla="*/ 1108363 h 2789382"/>
              <a:gd name="connsiteX245" fmla="*/ 3722255 w 9060873"/>
              <a:gd name="connsiteY245" fmla="*/ 1089891 h 2789382"/>
              <a:gd name="connsiteX246" fmla="*/ 3676073 w 9060873"/>
              <a:gd name="connsiteY246" fmla="*/ 1080654 h 2789382"/>
              <a:gd name="connsiteX247" fmla="*/ 3620655 w 9060873"/>
              <a:gd name="connsiteY247" fmla="*/ 1062182 h 2789382"/>
              <a:gd name="connsiteX248" fmla="*/ 3556000 w 9060873"/>
              <a:gd name="connsiteY248" fmla="*/ 1052945 h 2789382"/>
              <a:gd name="connsiteX249" fmla="*/ 3491346 w 9060873"/>
              <a:gd name="connsiteY249" fmla="*/ 1034472 h 2789382"/>
              <a:gd name="connsiteX250" fmla="*/ 3435927 w 9060873"/>
              <a:gd name="connsiteY250" fmla="*/ 1016000 h 2789382"/>
              <a:gd name="connsiteX251" fmla="*/ 3232727 w 9060873"/>
              <a:gd name="connsiteY251" fmla="*/ 988291 h 2789382"/>
              <a:gd name="connsiteX252" fmla="*/ 2401455 w 9060873"/>
              <a:gd name="connsiteY252" fmla="*/ 979054 h 2789382"/>
              <a:gd name="connsiteX253" fmla="*/ 2355273 w 9060873"/>
              <a:gd name="connsiteY253" fmla="*/ 969818 h 2789382"/>
              <a:gd name="connsiteX254" fmla="*/ 2299855 w 9060873"/>
              <a:gd name="connsiteY254" fmla="*/ 942109 h 2789382"/>
              <a:gd name="connsiteX255" fmla="*/ 2170546 w 9060873"/>
              <a:gd name="connsiteY255" fmla="*/ 923636 h 2789382"/>
              <a:gd name="connsiteX256" fmla="*/ 2115127 w 9060873"/>
              <a:gd name="connsiteY256" fmla="*/ 905163 h 2789382"/>
              <a:gd name="connsiteX257" fmla="*/ 2087418 w 9060873"/>
              <a:gd name="connsiteY257" fmla="*/ 895927 h 2789382"/>
              <a:gd name="connsiteX258" fmla="*/ 2059709 w 9060873"/>
              <a:gd name="connsiteY258" fmla="*/ 877454 h 2789382"/>
              <a:gd name="connsiteX259" fmla="*/ 2032000 w 9060873"/>
              <a:gd name="connsiteY259" fmla="*/ 868218 h 2789382"/>
              <a:gd name="connsiteX260" fmla="*/ 1976582 w 9060873"/>
              <a:gd name="connsiteY260" fmla="*/ 831272 h 2789382"/>
              <a:gd name="connsiteX261" fmla="*/ 1948873 w 9060873"/>
              <a:gd name="connsiteY261" fmla="*/ 803563 h 2789382"/>
              <a:gd name="connsiteX262" fmla="*/ 1911927 w 9060873"/>
              <a:gd name="connsiteY262" fmla="*/ 794327 h 2789382"/>
              <a:gd name="connsiteX263" fmla="*/ 1856509 w 9060873"/>
              <a:gd name="connsiteY263" fmla="*/ 757382 h 2789382"/>
              <a:gd name="connsiteX264" fmla="*/ 1801091 w 9060873"/>
              <a:gd name="connsiteY264" fmla="*/ 720436 h 2789382"/>
              <a:gd name="connsiteX265" fmla="*/ 1736436 w 9060873"/>
              <a:gd name="connsiteY265" fmla="*/ 701963 h 2789382"/>
              <a:gd name="connsiteX266" fmla="*/ 1708727 w 9060873"/>
              <a:gd name="connsiteY266" fmla="*/ 683491 h 2789382"/>
              <a:gd name="connsiteX267" fmla="*/ 1653309 w 9060873"/>
              <a:gd name="connsiteY267" fmla="*/ 665018 h 2789382"/>
              <a:gd name="connsiteX268" fmla="*/ 1625600 w 9060873"/>
              <a:gd name="connsiteY268" fmla="*/ 655782 h 2789382"/>
              <a:gd name="connsiteX269" fmla="*/ 1542473 w 9060873"/>
              <a:gd name="connsiteY269" fmla="*/ 600363 h 2789382"/>
              <a:gd name="connsiteX270" fmla="*/ 1514764 w 9060873"/>
              <a:gd name="connsiteY270" fmla="*/ 581891 h 2789382"/>
              <a:gd name="connsiteX271" fmla="*/ 1440873 w 9060873"/>
              <a:gd name="connsiteY271" fmla="*/ 526472 h 2789382"/>
              <a:gd name="connsiteX272" fmla="*/ 1385455 w 9060873"/>
              <a:gd name="connsiteY272" fmla="*/ 489527 h 2789382"/>
              <a:gd name="connsiteX273" fmla="*/ 1357746 w 9060873"/>
              <a:gd name="connsiteY273" fmla="*/ 471054 h 2789382"/>
              <a:gd name="connsiteX274" fmla="*/ 1339273 w 9060873"/>
              <a:gd name="connsiteY274" fmla="*/ 443345 h 2789382"/>
              <a:gd name="connsiteX275" fmla="*/ 1311564 w 9060873"/>
              <a:gd name="connsiteY275" fmla="*/ 434109 h 2789382"/>
              <a:gd name="connsiteX276" fmla="*/ 1256146 w 9060873"/>
              <a:gd name="connsiteY276" fmla="*/ 406400 h 2789382"/>
              <a:gd name="connsiteX277" fmla="*/ 1200727 w 9060873"/>
              <a:gd name="connsiteY277" fmla="*/ 369454 h 2789382"/>
              <a:gd name="connsiteX278" fmla="*/ 1108364 w 9060873"/>
              <a:gd name="connsiteY278" fmla="*/ 341745 h 2789382"/>
              <a:gd name="connsiteX279" fmla="*/ 1052946 w 9060873"/>
              <a:gd name="connsiteY279" fmla="*/ 332509 h 2789382"/>
              <a:gd name="connsiteX280" fmla="*/ 979055 w 9060873"/>
              <a:gd name="connsiteY280" fmla="*/ 314036 h 278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9060873" h="2789382">
                <a:moveTo>
                  <a:pt x="979055" y="314036"/>
                </a:moveTo>
                <a:lnTo>
                  <a:pt x="979055" y="314036"/>
                </a:lnTo>
                <a:cubicBezTo>
                  <a:pt x="945188" y="310957"/>
                  <a:pt x="911120" y="309609"/>
                  <a:pt x="877455" y="304800"/>
                </a:cubicBezTo>
                <a:cubicBezTo>
                  <a:pt x="867817" y="303423"/>
                  <a:pt x="859350" y="297164"/>
                  <a:pt x="849746" y="295563"/>
                </a:cubicBezTo>
                <a:cubicBezTo>
                  <a:pt x="822246" y="290980"/>
                  <a:pt x="794327" y="289406"/>
                  <a:pt x="766618" y="286327"/>
                </a:cubicBezTo>
                <a:cubicBezTo>
                  <a:pt x="714279" y="289406"/>
                  <a:pt x="661625" y="289060"/>
                  <a:pt x="609600" y="295563"/>
                </a:cubicBezTo>
                <a:cubicBezTo>
                  <a:pt x="587359" y="298343"/>
                  <a:pt x="566415" y="307595"/>
                  <a:pt x="544946" y="314036"/>
                </a:cubicBezTo>
                <a:cubicBezTo>
                  <a:pt x="535620" y="316834"/>
                  <a:pt x="526185" y="319437"/>
                  <a:pt x="517236" y="323272"/>
                </a:cubicBezTo>
                <a:cubicBezTo>
                  <a:pt x="504581" y="328696"/>
                  <a:pt x="493183" y="336910"/>
                  <a:pt x="480291" y="341745"/>
                </a:cubicBezTo>
                <a:cubicBezTo>
                  <a:pt x="468405" y="346202"/>
                  <a:pt x="455505" y="347334"/>
                  <a:pt x="443346" y="350982"/>
                </a:cubicBezTo>
                <a:cubicBezTo>
                  <a:pt x="424695" y="356577"/>
                  <a:pt x="406400" y="363296"/>
                  <a:pt x="387927" y="369454"/>
                </a:cubicBezTo>
                <a:cubicBezTo>
                  <a:pt x="378691" y="372533"/>
                  <a:pt x="368319" y="373291"/>
                  <a:pt x="360218" y="378691"/>
                </a:cubicBezTo>
                <a:cubicBezTo>
                  <a:pt x="316259" y="407996"/>
                  <a:pt x="349782" y="390134"/>
                  <a:pt x="295564" y="406400"/>
                </a:cubicBezTo>
                <a:cubicBezTo>
                  <a:pt x="276913" y="411995"/>
                  <a:pt x="258619" y="418715"/>
                  <a:pt x="240146" y="424872"/>
                </a:cubicBezTo>
                <a:cubicBezTo>
                  <a:pt x="216400" y="432787"/>
                  <a:pt x="201013" y="438705"/>
                  <a:pt x="175491" y="443345"/>
                </a:cubicBezTo>
                <a:cubicBezTo>
                  <a:pt x="154072" y="447239"/>
                  <a:pt x="132388" y="449503"/>
                  <a:pt x="110836" y="452582"/>
                </a:cubicBezTo>
                <a:cubicBezTo>
                  <a:pt x="101600" y="455661"/>
                  <a:pt x="92572" y="459457"/>
                  <a:pt x="83127" y="461818"/>
                </a:cubicBezTo>
                <a:cubicBezTo>
                  <a:pt x="67897" y="465625"/>
                  <a:pt x="50576" y="463265"/>
                  <a:pt x="36946" y="471054"/>
                </a:cubicBezTo>
                <a:cubicBezTo>
                  <a:pt x="27308" y="476561"/>
                  <a:pt x="23438" y="488834"/>
                  <a:pt x="18473" y="498763"/>
                </a:cubicBezTo>
                <a:cubicBezTo>
                  <a:pt x="11845" y="512018"/>
                  <a:pt x="2961" y="551575"/>
                  <a:pt x="0" y="563418"/>
                </a:cubicBezTo>
                <a:cubicBezTo>
                  <a:pt x="3079" y="600363"/>
                  <a:pt x="1965" y="637901"/>
                  <a:pt x="9236" y="674254"/>
                </a:cubicBezTo>
                <a:cubicBezTo>
                  <a:pt x="11413" y="685139"/>
                  <a:pt x="22744" y="692034"/>
                  <a:pt x="27709" y="701963"/>
                </a:cubicBezTo>
                <a:cubicBezTo>
                  <a:pt x="55869" y="758281"/>
                  <a:pt x="11272" y="703659"/>
                  <a:pt x="64655" y="748145"/>
                </a:cubicBezTo>
                <a:cubicBezTo>
                  <a:pt x="74690" y="756507"/>
                  <a:pt x="84002" y="765819"/>
                  <a:pt x="92364" y="775854"/>
                </a:cubicBezTo>
                <a:cubicBezTo>
                  <a:pt x="99470" y="784382"/>
                  <a:pt x="102482" y="796253"/>
                  <a:pt x="110836" y="803563"/>
                </a:cubicBezTo>
                <a:cubicBezTo>
                  <a:pt x="127545" y="818183"/>
                  <a:pt x="147782" y="828194"/>
                  <a:pt x="166255" y="840509"/>
                </a:cubicBezTo>
                <a:cubicBezTo>
                  <a:pt x="175491" y="846667"/>
                  <a:pt x="183433" y="855472"/>
                  <a:pt x="193964" y="858982"/>
                </a:cubicBezTo>
                <a:cubicBezTo>
                  <a:pt x="261425" y="881468"/>
                  <a:pt x="230492" y="872731"/>
                  <a:pt x="286327" y="886691"/>
                </a:cubicBezTo>
                <a:cubicBezTo>
                  <a:pt x="375612" y="883612"/>
                  <a:pt x="464844" y="877454"/>
                  <a:pt x="554182" y="877454"/>
                </a:cubicBezTo>
                <a:cubicBezTo>
                  <a:pt x="683528" y="877454"/>
                  <a:pt x="813015" y="878623"/>
                  <a:pt x="942109" y="886691"/>
                </a:cubicBezTo>
                <a:cubicBezTo>
                  <a:pt x="961543" y="887906"/>
                  <a:pt x="997527" y="905163"/>
                  <a:pt x="997527" y="905163"/>
                </a:cubicBezTo>
                <a:cubicBezTo>
                  <a:pt x="1006763" y="911321"/>
                  <a:pt x="1017387" y="915787"/>
                  <a:pt x="1025236" y="923636"/>
                </a:cubicBezTo>
                <a:cubicBezTo>
                  <a:pt x="1033085" y="931485"/>
                  <a:pt x="1035041" y="944410"/>
                  <a:pt x="1043709" y="951345"/>
                </a:cubicBezTo>
                <a:cubicBezTo>
                  <a:pt x="1051312" y="957427"/>
                  <a:pt x="1062182" y="957503"/>
                  <a:pt x="1071418" y="960582"/>
                </a:cubicBezTo>
                <a:cubicBezTo>
                  <a:pt x="1080654" y="969818"/>
                  <a:pt x="1088816" y="980272"/>
                  <a:pt x="1099127" y="988291"/>
                </a:cubicBezTo>
                <a:cubicBezTo>
                  <a:pt x="1116652" y="1001921"/>
                  <a:pt x="1136073" y="1012921"/>
                  <a:pt x="1154546" y="1025236"/>
                </a:cubicBezTo>
                <a:cubicBezTo>
                  <a:pt x="1163782" y="1031394"/>
                  <a:pt x="1174406" y="1035860"/>
                  <a:pt x="1182255" y="1043709"/>
                </a:cubicBezTo>
                <a:cubicBezTo>
                  <a:pt x="1202681" y="1064135"/>
                  <a:pt x="1211956" y="1077032"/>
                  <a:pt x="1237673" y="1089891"/>
                </a:cubicBezTo>
                <a:cubicBezTo>
                  <a:pt x="1246381" y="1094245"/>
                  <a:pt x="1256146" y="1096048"/>
                  <a:pt x="1265382" y="1099127"/>
                </a:cubicBezTo>
                <a:cubicBezTo>
                  <a:pt x="1274618" y="1108363"/>
                  <a:pt x="1283056" y="1118474"/>
                  <a:pt x="1293091" y="1126836"/>
                </a:cubicBezTo>
                <a:cubicBezTo>
                  <a:pt x="1301619" y="1133943"/>
                  <a:pt x="1313490" y="1136955"/>
                  <a:pt x="1320800" y="1145309"/>
                </a:cubicBezTo>
                <a:cubicBezTo>
                  <a:pt x="1396231" y="1231515"/>
                  <a:pt x="1323110" y="1177636"/>
                  <a:pt x="1385455" y="1219200"/>
                </a:cubicBezTo>
                <a:cubicBezTo>
                  <a:pt x="1397770" y="1237673"/>
                  <a:pt x="1403927" y="1262303"/>
                  <a:pt x="1422400" y="1274618"/>
                </a:cubicBezTo>
                <a:cubicBezTo>
                  <a:pt x="1491203" y="1320487"/>
                  <a:pt x="1406693" y="1261530"/>
                  <a:pt x="1477818" y="1320800"/>
                </a:cubicBezTo>
                <a:cubicBezTo>
                  <a:pt x="1486346" y="1327906"/>
                  <a:pt x="1496999" y="1332166"/>
                  <a:pt x="1505527" y="1339272"/>
                </a:cubicBezTo>
                <a:cubicBezTo>
                  <a:pt x="1515562" y="1347634"/>
                  <a:pt x="1523201" y="1358620"/>
                  <a:pt x="1533236" y="1366982"/>
                </a:cubicBezTo>
                <a:cubicBezTo>
                  <a:pt x="1541764" y="1374089"/>
                  <a:pt x="1552418" y="1378348"/>
                  <a:pt x="1560946" y="1385454"/>
                </a:cubicBezTo>
                <a:cubicBezTo>
                  <a:pt x="1632077" y="1444728"/>
                  <a:pt x="1547556" y="1385763"/>
                  <a:pt x="1616364" y="1431636"/>
                </a:cubicBezTo>
                <a:cubicBezTo>
                  <a:pt x="1622521" y="1440872"/>
                  <a:pt x="1625423" y="1453462"/>
                  <a:pt x="1634836" y="1459345"/>
                </a:cubicBezTo>
                <a:cubicBezTo>
                  <a:pt x="1651348" y="1469665"/>
                  <a:pt x="1690255" y="1477818"/>
                  <a:pt x="1690255" y="1477818"/>
                </a:cubicBezTo>
                <a:cubicBezTo>
                  <a:pt x="1759820" y="1524196"/>
                  <a:pt x="1671409" y="1469741"/>
                  <a:pt x="1754909" y="1505527"/>
                </a:cubicBezTo>
                <a:cubicBezTo>
                  <a:pt x="1784234" y="1518095"/>
                  <a:pt x="1777775" y="1530405"/>
                  <a:pt x="1810327" y="1533236"/>
                </a:cubicBezTo>
                <a:cubicBezTo>
                  <a:pt x="1871748" y="1538577"/>
                  <a:pt x="1933508" y="1538852"/>
                  <a:pt x="1995055" y="1542472"/>
                </a:cubicBezTo>
                <a:cubicBezTo>
                  <a:pt x="2038193" y="1545010"/>
                  <a:pt x="2081261" y="1548630"/>
                  <a:pt x="2124364" y="1551709"/>
                </a:cubicBezTo>
                <a:cubicBezTo>
                  <a:pt x="2213649" y="1548630"/>
                  <a:pt x="2303207" y="1550102"/>
                  <a:pt x="2392218" y="1542472"/>
                </a:cubicBezTo>
                <a:cubicBezTo>
                  <a:pt x="2411619" y="1540809"/>
                  <a:pt x="2428746" y="1528723"/>
                  <a:pt x="2447636" y="1524000"/>
                </a:cubicBezTo>
                <a:cubicBezTo>
                  <a:pt x="2459951" y="1520921"/>
                  <a:pt x="2472376" y="1518250"/>
                  <a:pt x="2484582" y="1514763"/>
                </a:cubicBezTo>
                <a:cubicBezTo>
                  <a:pt x="2493943" y="1512088"/>
                  <a:pt x="2502787" y="1507639"/>
                  <a:pt x="2512291" y="1505527"/>
                </a:cubicBezTo>
                <a:cubicBezTo>
                  <a:pt x="2560363" y="1494845"/>
                  <a:pt x="2623308" y="1490462"/>
                  <a:pt x="2669309" y="1487054"/>
                </a:cubicBezTo>
                <a:cubicBezTo>
                  <a:pt x="2718531" y="1483408"/>
                  <a:pt x="2767830" y="1480897"/>
                  <a:pt x="2817091" y="1477818"/>
                </a:cubicBezTo>
                <a:cubicBezTo>
                  <a:pt x="2832485" y="1474739"/>
                  <a:pt x="2847788" y="1471163"/>
                  <a:pt x="2863273" y="1468582"/>
                </a:cubicBezTo>
                <a:cubicBezTo>
                  <a:pt x="2913841" y="1460154"/>
                  <a:pt x="2950403" y="1457120"/>
                  <a:pt x="3001818" y="1450109"/>
                </a:cubicBezTo>
                <a:cubicBezTo>
                  <a:pt x="3193269" y="1424002"/>
                  <a:pt x="3070332" y="1435689"/>
                  <a:pt x="3269673" y="1422400"/>
                </a:cubicBezTo>
                <a:cubicBezTo>
                  <a:pt x="3384770" y="1403216"/>
                  <a:pt x="3310121" y="1411605"/>
                  <a:pt x="3509818" y="1422400"/>
                </a:cubicBezTo>
                <a:lnTo>
                  <a:pt x="3666836" y="1431636"/>
                </a:lnTo>
                <a:cubicBezTo>
                  <a:pt x="3955663" y="1450890"/>
                  <a:pt x="3582246" y="1435024"/>
                  <a:pt x="4110182" y="1450109"/>
                </a:cubicBezTo>
                <a:cubicBezTo>
                  <a:pt x="4159695" y="1466613"/>
                  <a:pt x="4117201" y="1453721"/>
                  <a:pt x="4184073" y="1468582"/>
                </a:cubicBezTo>
                <a:cubicBezTo>
                  <a:pt x="4196465" y="1471336"/>
                  <a:pt x="4208529" y="1475547"/>
                  <a:pt x="4221018" y="1477818"/>
                </a:cubicBezTo>
                <a:cubicBezTo>
                  <a:pt x="4242437" y="1481712"/>
                  <a:pt x="4264254" y="1483160"/>
                  <a:pt x="4285673" y="1487054"/>
                </a:cubicBezTo>
                <a:cubicBezTo>
                  <a:pt x="4311180" y="1491692"/>
                  <a:pt x="4326592" y="1497616"/>
                  <a:pt x="4350327" y="1505527"/>
                </a:cubicBezTo>
                <a:cubicBezTo>
                  <a:pt x="4359563" y="1511685"/>
                  <a:pt x="4367892" y="1519492"/>
                  <a:pt x="4378036" y="1524000"/>
                </a:cubicBezTo>
                <a:cubicBezTo>
                  <a:pt x="4430108" y="1547143"/>
                  <a:pt x="4441011" y="1542192"/>
                  <a:pt x="4498109" y="1551709"/>
                </a:cubicBezTo>
                <a:cubicBezTo>
                  <a:pt x="4648945" y="1576849"/>
                  <a:pt x="4391383" y="1540677"/>
                  <a:pt x="4627418" y="1570182"/>
                </a:cubicBezTo>
                <a:cubicBezTo>
                  <a:pt x="4660628" y="1574333"/>
                  <a:pt x="4713596" y="1582491"/>
                  <a:pt x="4747491" y="1588654"/>
                </a:cubicBezTo>
                <a:cubicBezTo>
                  <a:pt x="4793894" y="1597091"/>
                  <a:pt x="4807428" y="1602701"/>
                  <a:pt x="4858327" y="1607127"/>
                </a:cubicBezTo>
                <a:cubicBezTo>
                  <a:pt x="4907498" y="1611403"/>
                  <a:pt x="4956848" y="1613284"/>
                  <a:pt x="5006109" y="1616363"/>
                </a:cubicBezTo>
                <a:cubicBezTo>
                  <a:pt x="5061543" y="1624282"/>
                  <a:pt x="5118379" y="1627877"/>
                  <a:pt x="5172364" y="1644072"/>
                </a:cubicBezTo>
                <a:cubicBezTo>
                  <a:pt x="5209361" y="1655171"/>
                  <a:pt x="5264313" y="1677905"/>
                  <a:pt x="5301673" y="1681018"/>
                </a:cubicBezTo>
                <a:lnTo>
                  <a:pt x="5412509" y="1690254"/>
                </a:lnTo>
                <a:cubicBezTo>
                  <a:pt x="5421745" y="1693333"/>
                  <a:pt x="5430671" y="1697582"/>
                  <a:pt x="5440218" y="1699491"/>
                </a:cubicBezTo>
                <a:cubicBezTo>
                  <a:pt x="5553884" y="1722224"/>
                  <a:pt x="5559608" y="1718574"/>
                  <a:pt x="5680364" y="1727200"/>
                </a:cubicBezTo>
                <a:cubicBezTo>
                  <a:pt x="5751176" y="1724121"/>
                  <a:pt x="5822068" y="1722526"/>
                  <a:pt x="5892800" y="1717963"/>
                </a:cubicBezTo>
                <a:cubicBezTo>
                  <a:pt x="5917570" y="1716365"/>
                  <a:pt x="5942269" y="1713167"/>
                  <a:pt x="5966691" y="1708727"/>
                </a:cubicBezTo>
                <a:cubicBezTo>
                  <a:pt x="6045049" y="1694481"/>
                  <a:pt x="5934618" y="1703151"/>
                  <a:pt x="6031346" y="1690254"/>
                </a:cubicBezTo>
                <a:cubicBezTo>
                  <a:pt x="6065054" y="1685760"/>
                  <a:pt x="6099079" y="1684097"/>
                  <a:pt x="6132946" y="1681018"/>
                </a:cubicBezTo>
                <a:cubicBezTo>
                  <a:pt x="6232883" y="1656034"/>
                  <a:pt x="6141766" y="1676278"/>
                  <a:pt x="6354618" y="1662545"/>
                </a:cubicBezTo>
                <a:cubicBezTo>
                  <a:pt x="6388554" y="1660356"/>
                  <a:pt x="6422351" y="1656388"/>
                  <a:pt x="6456218" y="1653309"/>
                </a:cubicBezTo>
                <a:cubicBezTo>
                  <a:pt x="6539345" y="1656388"/>
                  <a:pt x="6623354" y="1650083"/>
                  <a:pt x="6705600" y="1662545"/>
                </a:cubicBezTo>
                <a:cubicBezTo>
                  <a:pt x="6727551" y="1665871"/>
                  <a:pt x="6742545" y="1687176"/>
                  <a:pt x="6761018" y="1699491"/>
                </a:cubicBezTo>
                <a:lnTo>
                  <a:pt x="6788727" y="1717963"/>
                </a:lnTo>
                <a:lnTo>
                  <a:pt x="6816436" y="1736436"/>
                </a:lnTo>
                <a:lnTo>
                  <a:pt x="6844146" y="1754909"/>
                </a:lnTo>
                <a:lnTo>
                  <a:pt x="6881091" y="1810327"/>
                </a:lnTo>
                <a:lnTo>
                  <a:pt x="6899564" y="1838036"/>
                </a:lnTo>
                <a:cubicBezTo>
                  <a:pt x="6905721" y="1856509"/>
                  <a:pt x="6907235" y="1877253"/>
                  <a:pt x="6918036" y="1893454"/>
                </a:cubicBezTo>
                <a:cubicBezTo>
                  <a:pt x="6924194" y="1902690"/>
                  <a:pt x="6932001" y="1911019"/>
                  <a:pt x="6936509" y="1921163"/>
                </a:cubicBezTo>
                <a:cubicBezTo>
                  <a:pt x="6944417" y="1938957"/>
                  <a:pt x="6948824" y="1958109"/>
                  <a:pt x="6954982" y="1976582"/>
                </a:cubicBezTo>
                <a:cubicBezTo>
                  <a:pt x="6958061" y="1985818"/>
                  <a:pt x="6962308" y="1994744"/>
                  <a:pt x="6964218" y="2004291"/>
                </a:cubicBezTo>
                <a:cubicBezTo>
                  <a:pt x="6967297" y="2019685"/>
                  <a:pt x="6969324" y="2035327"/>
                  <a:pt x="6973455" y="2050472"/>
                </a:cubicBezTo>
                <a:cubicBezTo>
                  <a:pt x="6978578" y="2069258"/>
                  <a:pt x="6985769" y="2087418"/>
                  <a:pt x="6991927" y="2105891"/>
                </a:cubicBezTo>
                <a:cubicBezTo>
                  <a:pt x="6995006" y="2115127"/>
                  <a:pt x="6998803" y="2124155"/>
                  <a:pt x="7001164" y="2133600"/>
                </a:cubicBezTo>
                <a:cubicBezTo>
                  <a:pt x="7030028" y="2249058"/>
                  <a:pt x="6993143" y="2105529"/>
                  <a:pt x="7019636" y="2198254"/>
                </a:cubicBezTo>
                <a:cubicBezTo>
                  <a:pt x="7023123" y="2210460"/>
                  <a:pt x="7025225" y="2223041"/>
                  <a:pt x="7028873" y="2235200"/>
                </a:cubicBezTo>
                <a:cubicBezTo>
                  <a:pt x="7034468" y="2253851"/>
                  <a:pt x="7041188" y="2272145"/>
                  <a:pt x="7047346" y="2290618"/>
                </a:cubicBezTo>
                <a:lnTo>
                  <a:pt x="7075055" y="2373745"/>
                </a:lnTo>
                <a:lnTo>
                  <a:pt x="7084291" y="2401454"/>
                </a:lnTo>
                <a:cubicBezTo>
                  <a:pt x="7087370" y="2410690"/>
                  <a:pt x="7091926" y="2419560"/>
                  <a:pt x="7093527" y="2429163"/>
                </a:cubicBezTo>
                <a:cubicBezTo>
                  <a:pt x="7096606" y="2447636"/>
                  <a:pt x="7098222" y="2466413"/>
                  <a:pt x="7102764" y="2484582"/>
                </a:cubicBezTo>
                <a:cubicBezTo>
                  <a:pt x="7107487" y="2503472"/>
                  <a:pt x="7116513" y="2521110"/>
                  <a:pt x="7121236" y="2540000"/>
                </a:cubicBezTo>
                <a:cubicBezTo>
                  <a:pt x="7124315" y="2552315"/>
                  <a:pt x="7126825" y="2564786"/>
                  <a:pt x="7130473" y="2576945"/>
                </a:cubicBezTo>
                <a:cubicBezTo>
                  <a:pt x="7136068" y="2595596"/>
                  <a:pt x="7142788" y="2613890"/>
                  <a:pt x="7148946" y="2632363"/>
                </a:cubicBezTo>
                <a:cubicBezTo>
                  <a:pt x="7152025" y="2641599"/>
                  <a:pt x="7151298" y="2653188"/>
                  <a:pt x="7158182" y="2660072"/>
                </a:cubicBezTo>
                <a:cubicBezTo>
                  <a:pt x="7193740" y="2695631"/>
                  <a:pt x="7175022" y="2680536"/>
                  <a:pt x="7213600" y="2706254"/>
                </a:cubicBezTo>
                <a:cubicBezTo>
                  <a:pt x="7216679" y="2715490"/>
                  <a:pt x="7214914" y="2728304"/>
                  <a:pt x="7222836" y="2733963"/>
                </a:cubicBezTo>
                <a:cubicBezTo>
                  <a:pt x="7238681" y="2745281"/>
                  <a:pt x="7259782" y="2746278"/>
                  <a:pt x="7278255" y="2752436"/>
                </a:cubicBezTo>
                <a:cubicBezTo>
                  <a:pt x="7297246" y="2758766"/>
                  <a:pt x="7323587" y="2768333"/>
                  <a:pt x="7342909" y="2770909"/>
                </a:cubicBezTo>
                <a:cubicBezTo>
                  <a:pt x="7376617" y="2775403"/>
                  <a:pt x="7410561" y="2778148"/>
                  <a:pt x="7444509" y="2780145"/>
                </a:cubicBezTo>
                <a:cubicBezTo>
                  <a:pt x="7515266" y="2784307"/>
                  <a:pt x="7586134" y="2786303"/>
                  <a:pt x="7656946" y="2789382"/>
                </a:cubicBezTo>
                <a:cubicBezTo>
                  <a:pt x="7724679" y="2786303"/>
                  <a:pt x="7792528" y="2785154"/>
                  <a:pt x="7860146" y="2780145"/>
                </a:cubicBezTo>
                <a:cubicBezTo>
                  <a:pt x="7875802" y="2778985"/>
                  <a:pt x="7891628" y="2776421"/>
                  <a:pt x="7906327" y="2770909"/>
                </a:cubicBezTo>
                <a:cubicBezTo>
                  <a:pt x="7956966" y="2751919"/>
                  <a:pt x="7911993" y="2752367"/>
                  <a:pt x="7961746" y="2724727"/>
                </a:cubicBezTo>
                <a:cubicBezTo>
                  <a:pt x="7978768" y="2715271"/>
                  <a:pt x="7998691" y="2712412"/>
                  <a:pt x="8017164" y="2706254"/>
                </a:cubicBezTo>
                <a:lnTo>
                  <a:pt x="8044873" y="2697018"/>
                </a:lnTo>
                <a:cubicBezTo>
                  <a:pt x="8054109" y="2690860"/>
                  <a:pt x="8062438" y="2683054"/>
                  <a:pt x="8072582" y="2678545"/>
                </a:cubicBezTo>
                <a:cubicBezTo>
                  <a:pt x="8124660" y="2655399"/>
                  <a:pt x="8135549" y="2660353"/>
                  <a:pt x="8192655" y="2650836"/>
                </a:cubicBezTo>
                <a:cubicBezTo>
                  <a:pt x="8208140" y="2648255"/>
                  <a:pt x="8223691" y="2645731"/>
                  <a:pt x="8238836" y="2641600"/>
                </a:cubicBezTo>
                <a:cubicBezTo>
                  <a:pt x="8257622" y="2636477"/>
                  <a:pt x="8294255" y="2623127"/>
                  <a:pt x="8294255" y="2623127"/>
                </a:cubicBezTo>
                <a:cubicBezTo>
                  <a:pt x="8303491" y="2616969"/>
                  <a:pt x="8311820" y="2609162"/>
                  <a:pt x="8321964" y="2604654"/>
                </a:cubicBezTo>
                <a:cubicBezTo>
                  <a:pt x="8367166" y="2584564"/>
                  <a:pt x="8373002" y="2589343"/>
                  <a:pt x="8414327" y="2576945"/>
                </a:cubicBezTo>
                <a:cubicBezTo>
                  <a:pt x="8432978" y="2571350"/>
                  <a:pt x="8451273" y="2564630"/>
                  <a:pt x="8469746" y="2558472"/>
                </a:cubicBezTo>
                <a:lnTo>
                  <a:pt x="8497455" y="2549236"/>
                </a:lnTo>
                <a:cubicBezTo>
                  <a:pt x="8506691" y="2543078"/>
                  <a:pt x="8514961" y="2535136"/>
                  <a:pt x="8525164" y="2530763"/>
                </a:cubicBezTo>
                <a:cubicBezTo>
                  <a:pt x="8536832" y="2525763"/>
                  <a:pt x="8549445" y="2522400"/>
                  <a:pt x="8562109" y="2521527"/>
                </a:cubicBezTo>
                <a:cubicBezTo>
                  <a:pt x="8638958" y="2516227"/>
                  <a:pt x="8716048" y="2515370"/>
                  <a:pt x="8793018" y="2512291"/>
                </a:cubicBezTo>
                <a:cubicBezTo>
                  <a:pt x="8802254" y="2509212"/>
                  <a:pt x="8811282" y="2505415"/>
                  <a:pt x="8820727" y="2503054"/>
                </a:cubicBezTo>
                <a:cubicBezTo>
                  <a:pt x="8835957" y="2499246"/>
                  <a:pt x="8851763" y="2497949"/>
                  <a:pt x="8866909" y="2493818"/>
                </a:cubicBezTo>
                <a:cubicBezTo>
                  <a:pt x="8898593" y="2485177"/>
                  <a:pt x="8925659" y="2478540"/>
                  <a:pt x="8950036" y="2456872"/>
                </a:cubicBezTo>
                <a:cubicBezTo>
                  <a:pt x="8969562" y="2439516"/>
                  <a:pt x="9005455" y="2401454"/>
                  <a:pt x="9005455" y="2401454"/>
                </a:cubicBezTo>
                <a:cubicBezTo>
                  <a:pt x="9027437" y="2335505"/>
                  <a:pt x="9013126" y="2362237"/>
                  <a:pt x="9042400" y="2318327"/>
                </a:cubicBezTo>
                <a:cubicBezTo>
                  <a:pt x="9058209" y="2270898"/>
                  <a:pt x="9060873" y="2269687"/>
                  <a:pt x="9060873" y="2198254"/>
                </a:cubicBezTo>
                <a:cubicBezTo>
                  <a:pt x="9060873" y="2164248"/>
                  <a:pt x="9054244" y="2130560"/>
                  <a:pt x="9051636" y="2096654"/>
                </a:cubicBezTo>
                <a:cubicBezTo>
                  <a:pt x="9043939" y="1996593"/>
                  <a:pt x="9051855" y="1968006"/>
                  <a:pt x="9023927" y="1884218"/>
                </a:cubicBezTo>
                <a:cubicBezTo>
                  <a:pt x="9020848" y="1874982"/>
                  <a:pt x="9020091" y="1864610"/>
                  <a:pt x="9014691" y="1856509"/>
                </a:cubicBezTo>
                <a:cubicBezTo>
                  <a:pt x="8990990" y="1820957"/>
                  <a:pt x="8972874" y="1824097"/>
                  <a:pt x="8931564" y="1810327"/>
                </a:cubicBezTo>
                <a:lnTo>
                  <a:pt x="8903855" y="1801091"/>
                </a:lnTo>
                <a:cubicBezTo>
                  <a:pt x="8859945" y="1771817"/>
                  <a:pt x="8886676" y="1786128"/>
                  <a:pt x="8820727" y="1764145"/>
                </a:cubicBezTo>
                <a:cubicBezTo>
                  <a:pt x="8811491" y="1761066"/>
                  <a:pt x="8802565" y="1756818"/>
                  <a:pt x="8793018" y="1754909"/>
                </a:cubicBezTo>
                <a:lnTo>
                  <a:pt x="8700655" y="1736436"/>
                </a:lnTo>
                <a:cubicBezTo>
                  <a:pt x="8598436" y="1741082"/>
                  <a:pt x="8489559" y="1743471"/>
                  <a:pt x="8386618" y="1754909"/>
                </a:cubicBezTo>
                <a:cubicBezTo>
                  <a:pt x="8368005" y="1756977"/>
                  <a:pt x="8349512" y="1760221"/>
                  <a:pt x="8331200" y="1764145"/>
                </a:cubicBezTo>
                <a:cubicBezTo>
                  <a:pt x="8306375" y="1769465"/>
                  <a:pt x="8257309" y="1782618"/>
                  <a:pt x="8257309" y="1782618"/>
                </a:cubicBezTo>
                <a:cubicBezTo>
                  <a:pt x="8177261" y="1779539"/>
                  <a:pt x="8097116" y="1778379"/>
                  <a:pt x="8017164" y="1773382"/>
                </a:cubicBezTo>
                <a:cubicBezTo>
                  <a:pt x="7998473" y="1772214"/>
                  <a:pt x="7980110" y="1767818"/>
                  <a:pt x="7961746" y="1764145"/>
                </a:cubicBezTo>
                <a:cubicBezTo>
                  <a:pt x="7949298" y="1761655"/>
                  <a:pt x="7937474" y="1755633"/>
                  <a:pt x="7924800" y="1754909"/>
                </a:cubicBezTo>
                <a:cubicBezTo>
                  <a:pt x="7829464" y="1749461"/>
                  <a:pt x="7733915" y="1748751"/>
                  <a:pt x="7638473" y="1745672"/>
                </a:cubicBezTo>
                <a:lnTo>
                  <a:pt x="7564582" y="1736436"/>
                </a:lnTo>
                <a:cubicBezTo>
                  <a:pt x="7543003" y="1733559"/>
                  <a:pt x="7519821" y="1736042"/>
                  <a:pt x="7499927" y="1727200"/>
                </a:cubicBezTo>
                <a:cubicBezTo>
                  <a:pt x="7489783" y="1722692"/>
                  <a:pt x="7487612" y="1708727"/>
                  <a:pt x="7481455" y="1699491"/>
                </a:cubicBezTo>
                <a:cubicBezTo>
                  <a:pt x="7482058" y="1697078"/>
                  <a:pt x="7495109" y="1640859"/>
                  <a:pt x="7499927" y="1634836"/>
                </a:cubicBezTo>
                <a:cubicBezTo>
                  <a:pt x="7506862" y="1626168"/>
                  <a:pt x="7518400" y="1622521"/>
                  <a:pt x="7527636" y="1616363"/>
                </a:cubicBezTo>
                <a:cubicBezTo>
                  <a:pt x="7530715" y="1607127"/>
                  <a:pt x="7529989" y="1595538"/>
                  <a:pt x="7536873" y="1588654"/>
                </a:cubicBezTo>
                <a:cubicBezTo>
                  <a:pt x="7552572" y="1572955"/>
                  <a:pt x="7592291" y="1551709"/>
                  <a:pt x="7592291" y="1551709"/>
                </a:cubicBezTo>
                <a:cubicBezTo>
                  <a:pt x="7598449" y="1542473"/>
                  <a:pt x="7602410" y="1531310"/>
                  <a:pt x="7610764" y="1524000"/>
                </a:cubicBezTo>
                <a:cubicBezTo>
                  <a:pt x="7627472" y="1509380"/>
                  <a:pt x="7666182" y="1487054"/>
                  <a:pt x="7666182" y="1487054"/>
                </a:cubicBezTo>
                <a:cubicBezTo>
                  <a:pt x="7712051" y="1418251"/>
                  <a:pt x="7653094" y="1502761"/>
                  <a:pt x="7712364" y="1431636"/>
                </a:cubicBezTo>
                <a:cubicBezTo>
                  <a:pt x="7750849" y="1385454"/>
                  <a:pt x="7707744" y="1419321"/>
                  <a:pt x="7758546" y="1385454"/>
                </a:cubicBezTo>
                <a:cubicBezTo>
                  <a:pt x="7770861" y="1366981"/>
                  <a:pt x="7788471" y="1351098"/>
                  <a:pt x="7795491" y="1330036"/>
                </a:cubicBezTo>
                <a:cubicBezTo>
                  <a:pt x="7798570" y="1320800"/>
                  <a:pt x="7798645" y="1309930"/>
                  <a:pt x="7804727" y="1302327"/>
                </a:cubicBezTo>
                <a:cubicBezTo>
                  <a:pt x="7811662" y="1293659"/>
                  <a:pt x="7823200" y="1290012"/>
                  <a:pt x="7832436" y="1283854"/>
                </a:cubicBezTo>
                <a:cubicBezTo>
                  <a:pt x="7829357" y="1249987"/>
                  <a:pt x="7833954" y="1214515"/>
                  <a:pt x="7823200" y="1182254"/>
                </a:cubicBezTo>
                <a:cubicBezTo>
                  <a:pt x="7820121" y="1173018"/>
                  <a:pt x="7803094" y="1179100"/>
                  <a:pt x="7795491" y="1173018"/>
                </a:cubicBezTo>
                <a:cubicBezTo>
                  <a:pt x="7786823" y="1166083"/>
                  <a:pt x="7783176" y="1154545"/>
                  <a:pt x="7777018" y="1145309"/>
                </a:cubicBezTo>
                <a:cubicBezTo>
                  <a:pt x="7773939" y="1136073"/>
                  <a:pt x="7767782" y="1127336"/>
                  <a:pt x="7767782" y="1117600"/>
                </a:cubicBezTo>
                <a:cubicBezTo>
                  <a:pt x="7767782" y="1098873"/>
                  <a:pt x="7769412" y="1079295"/>
                  <a:pt x="7777018" y="1062182"/>
                </a:cubicBezTo>
                <a:cubicBezTo>
                  <a:pt x="7782855" y="1049048"/>
                  <a:pt x="7819116" y="1022660"/>
                  <a:pt x="7832436" y="1016000"/>
                </a:cubicBezTo>
                <a:cubicBezTo>
                  <a:pt x="7841144" y="1011646"/>
                  <a:pt x="7851438" y="1011117"/>
                  <a:pt x="7860146" y="1006763"/>
                </a:cubicBezTo>
                <a:cubicBezTo>
                  <a:pt x="7931770" y="970952"/>
                  <a:pt x="7845913" y="1002273"/>
                  <a:pt x="7915564" y="979054"/>
                </a:cubicBezTo>
                <a:cubicBezTo>
                  <a:pt x="8003959" y="890659"/>
                  <a:pt x="7890780" y="995576"/>
                  <a:pt x="7970982" y="942109"/>
                </a:cubicBezTo>
                <a:cubicBezTo>
                  <a:pt x="7981850" y="934863"/>
                  <a:pt x="7987823" y="921646"/>
                  <a:pt x="7998691" y="914400"/>
                </a:cubicBezTo>
                <a:cubicBezTo>
                  <a:pt x="8006792" y="908999"/>
                  <a:pt x="8017451" y="908998"/>
                  <a:pt x="8026400" y="905163"/>
                </a:cubicBezTo>
                <a:cubicBezTo>
                  <a:pt x="8039056" y="899739"/>
                  <a:pt x="8051031" y="892848"/>
                  <a:pt x="8063346" y="886691"/>
                </a:cubicBezTo>
                <a:cubicBezTo>
                  <a:pt x="8072582" y="877455"/>
                  <a:pt x="8081020" y="867344"/>
                  <a:pt x="8091055" y="858982"/>
                </a:cubicBezTo>
                <a:cubicBezTo>
                  <a:pt x="8099583" y="851875"/>
                  <a:pt x="8110915" y="848359"/>
                  <a:pt x="8118764" y="840509"/>
                </a:cubicBezTo>
                <a:cubicBezTo>
                  <a:pt x="8180337" y="778935"/>
                  <a:pt x="8091055" y="843587"/>
                  <a:pt x="8164946" y="794327"/>
                </a:cubicBezTo>
                <a:cubicBezTo>
                  <a:pt x="8174182" y="782012"/>
                  <a:pt x="8186938" y="771675"/>
                  <a:pt x="8192655" y="757382"/>
                </a:cubicBezTo>
                <a:cubicBezTo>
                  <a:pt x="8199610" y="739994"/>
                  <a:pt x="8198218" y="720327"/>
                  <a:pt x="8201891" y="701963"/>
                </a:cubicBezTo>
                <a:cubicBezTo>
                  <a:pt x="8204380" y="689515"/>
                  <a:pt x="8208048" y="677333"/>
                  <a:pt x="8211127" y="665018"/>
                </a:cubicBezTo>
                <a:cubicBezTo>
                  <a:pt x="8222089" y="566364"/>
                  <a:pt x="8225830" y="581323"/>
                  <a:pt x="8211127" y="471054"/>
                </a:cubicBezTo>
                <a:cubicBezTo>
                  <a:pt x="8209840" y="461403"/>
                  <a:pt x="8207973" y="450948"/>
                  <a:pt x="8201891" y="443345"/>
                </a:cubicBezTo>
                <a:cubicBezTo>
                  <a:pt x="8194956" y="434677"/>
                  <a:pt x="8183418" y="431030"/>
                  <a:pt x="8174182" y="424872"/>
                </a:cubicBezTo>
                <a:cubicBezTo>
                  <a:pt x="8168024" y="415636"/>
                  <a:pt x="8160673" y="407092"/>
                  <a:pt x="8155709" y="397163"/>
                </a:cubicBezTo>
                <a:cubicBezTo>
                  <a:pt x="8151355" y="388455"/>
                  <a:pt x="8152555" y="377056"/>
                  <a:pt x="8146473" y="369454"/>
                </a:cubicBezTo>
                <a:cubicBezTo>
                  <a:pt x="8139539" y="360786"/>
                  <a:pt x="8127292" y="358088"/>
                  <a:pt x="8118764" y="350982"/>
                </a:cubicBezTo>
                <a:cubicBezTo>
                  <a:pt x="8108729" y="342620"/>
                  <a:pt x="8099417" y="333307"/>
                  <a:pt x="8091055" y="323272"/>
                </a:cubicBezTo>
                <a:cubicBezTo>
                  <a:pt x="8083949" y="314744"/>
                  <a:pt x="8081110" y="302669"/>
                  <a:pt x="8072582" y="295563"/>
                </a:cubicBezTo>
                <a:cubicBezTo>
                  <a:pt x="8062004" y="286749"/>
                  <a:pt x="8047591" y="283922"/>
                  <a:pt x="8035636" y="277091"/>
                </a:cubicBezTo>
                <a:cubicBezTo>
                  <a:pt x="8025998" y="271584"/>
                  <a:pt x="8017163" y="264776"/>
                  <a:pt x="8007927" y="258618"/>
                </a:cubicBezTo>
                <a:cubicBezTo>
                  <a:pt x="8001770" y="249382"/>
                  <a:pt x="7997809" y="238219"/>
                  <a:pt x="7989455" y="230909"/>
                </a:cubicBezTo>
                <a:cubicBezTo>
                  <a:pt x="7972746" y="216289"/>
                  <a:pt x="7934036" y="193963"/>
                  <a:pt x="7934036" y="193963"/>
                </a:cubicBezTo>
                <a:cubicBezTo>
                  <a:pt x="7896262" y="137301"/>
                  <a:pt x="7938287" y="188053"/>
                  <a:pt x="7887855" y="157018"/>
                </a:cubicBezTo>
                <a:cubicBezTo>
                  <a:pt x="7855848" y="137322"/>
                  <a:pt x="7831144" y="104247"/>
                  <a:pt x="7795491" y="92363"/>
                </a:cubicBezTo>
                <a:cubicBezTo>
                  <a:pt x="7786255" y="89284"/>
                  <a:pt x="7777143" y="85802"/>
                  <a:pt x="7767782" y="83127"/>
                </a:cubicBezTo>
                <a:cubicBezTo>
                  <a:pt x="7753964" y="79179"/>
                  <a:pt x="7717896" y="72039"/>
                  <a:pt x="7703127" y="64654"/>
                </a:cubicBezTo>
                <a:cubicBezTo>
                  <a:pt x="7680926" y="53553"/>
                  <a:pt x="7660674" y="38810"/>
                  <a:pt x="7638473" y="27709"/>
                </a:cubicBezTo>
                <a:cubicBezTo>
                  <a:pt x="7629765" y="23355"/>
                  <a:pt x="7620284" y="20512"/>
                  <a:pt x="7610764" y="18472"/>
                </a:cubicBezTo>
                <a:cubicBezTo>
                  <a:pt x="7577106" y="11260"/>
                  <a:pt x="7543031" y="6157"/>
                  <a:pt x="7509164" y="0"/>
                </a:cubicBezTo>
                <a:lnTo>
                  <a:pt x="7213600" y="9236"/>
                </a:lnTo>
                <a:cubicBezTo>
                  <a:pt x="6946609" y="21949"/>
                  <a:pt x="7202489" y="7897"/>
                  <a:pt x="7093527" y="27709"/>
                </a:cubicBezTo>
                <a:cubicBezTo>
                  <a:pt x="7069105" y="32149"/>
                  <a:pt x="7044266" y="33866"/>
                  <a:pt x="7019636" y="36945"/>
                </a:cubicBezTo>
                <a:cubicBezTo>
                  <a:pt x="7007321" y="40024"/>
                  <a:pt x="6995083" y="43428"/>
                  <a:pt x="6982691" y="46182"/>
                </a:cubicBezTo>
                <a:cubicBezTo>
                  <a:pt x="6697791" y="109494"/>
                  <a:pt x="6428717" y="49713"/>
                  <a:pt x="6114473" y="46182"/>
                </a:cubicBezTo>
                <a:cubicBezTo>
                  <a:pt x="5784775" y="20819"/>
                  <a:pt x="6163454" y="46182"/>
                  <a:pt x="5449455" y="46182"/>
                </a:cubicBezTo>
                <a:cubicBezTo>
                  <a:pt x="5326265" y="46182"/>
                  <a:pt x="5203152" y="40024"/>
                  <a:pt x="5080000" y="36945"/>
                </a:cubicBezTo>
                <a:cubicBezTo>
                  <a:pt x="5006109" y="40024"/>
                  <a:pt x="4932080" y="40719"/>
                  <a:pt x="4858327" y="46182"/>
                </a:cubicBezTo>
                <a:cubicBezTo>
                  <a:pt x="4848618" y="46901"/>
                  <a:pt x="4839129" y="50690"/>
                  <a:pt x="4830618" y="55418"/>
                </a:cubicBezTo>
                <a:cubicBezTo>
                  <a:pt x="4811210" y="66200"/>
                  <a:pt x="4775200" y="92363"/>
                  <a:pt x="4775200" y="92363"/>
                </a:cubicBezTo>
                <a:cubicBezTo>
                  <a:pt x="4769042" y="101599"/>
                  <a:pt x="4763833" y="111544"/>
                  <a:pt x="4756727" y="120072"/>
                </a:cubicBezTo>
                <a:cubicBezTo>
                  <a:pt x="4748365" y="130107"/>
                  <a:pt x="4735499" y="136441"/>
                  <a:pt x="4729018" y="147782"/>
                </a:cubicBezTo>
                <a:cubicBezTo>
                  <a:pt x="4722720" y="158804"/>
                  <a:pt x="4724782" y="173059"/>
                  <a:pt x="4719782" y="184727"/>
                </a:cubicBezTo>
                <a:cubicBezTo>
                  <a:pt x="4715409" y="194930"/>
                  <a:pt x="4707467" y="203200"/>
                  <a:pt x="4701309" y="212436"/>
                </a:cubicBezTo>
                <a:cubicBezTo>
                  <a:pt x="4695151" y="230909"/>
                  <a:pt x="4681692" y="248416"/>
                  <a:pt x="4682836" y="267854"/>
                </a:cubicBezTo>
                <a:cubicBezTo>
                  <a:pt x="4685915" y="320193"/>
                  <a:pt x="4687102" y="372678"/>
                  <a:pt x="4692073" y="424872"/>
                </a:cubicBezTo>
                <a:cubicBezTo>
                  <a:pt x="4693277" y="437509"/>
                  <a:pt x="4698555" y="449426"/>
                  <a:pt x="4701309" y="461818"/>
                </a:cubicBezTo>
                <a:cubicBezTo>
                  <a:pt x="4710830" y="504661"/>
                  <a:pt x="4708522" y="505535"/>
                  <a:pt x="4719782" y="544945"/>
                </a:cubicBezTo>
                <a:cubicBezTo>
                  <a:pt x="4722457" y="554306"/>
                  <a:pt x="4726906" y="563150"/>
                  <a:pt x="4729018" y="572654"/>
                </a:cubicBezTo>
                <a:cubicBezTo>
                  <a:pt x="4733725" y="593835"/>
                  <a:pt x="4745034" y="674297"/>
                  <a:pt x="4747491" y="692727"/>
                </a:cubicBezTo>
                <a:cubicBezTo>
                  <a:pt x="4750771" y="717331"/>
                  <a:pt x="4752646" y="742134"/>
                  <a:pt x="4756727" y="766618"/>
                </a:cubicBezTo>
                <a:cubicBezTo>
                  <a:pt x="4758814" y="779139"/>
                  <a:pt x="4762885" y="791248"/>
                  <a:pt x="4765964" y="803563"/>
                </a:cubicBezTo>
                <a:cubicBezTo>
                  <a:pt x="4750826" y="1091157"/>
                  <a:pt x="4776146" y="906466"/>
                  <a:pt x="4747491" y="1006763"/>
                </a:cubicBezTo>
                <a:cubicBezTo>
                  <a:pt x="4744004" y="1018969"/>
                  <a:pt x="4743255" y="1032041"/>
                  <a:pt x="4738255" y="1043709"/>
                </a:cubicBezTo>
                <a:cubicBezTo>
                  <a:pt x="4731440" y="1059611"/>
                  <a:pt x="4705388" y="1090251"/>
                  <a:pt x="4692073" y="1099127"/>
                </a:cubicBezTo>
                <a:cubicBezTo>
                  <a:pt x="4683972" y="1104527"/>
                  <a:pt x="4673600" y="1105284"/>
                  <a:pt x="4664364" y="1108363"/>
                </a:cubicBezTo>
                <a:cubicBezTo>
                  <a:pt x="4528823" y="1198725"/>
                  <a:pt x="4671389" y="1106989"/>
                  <a:pt x="4572000" y="1163782"/>
                </a:cubicBezTo>
                <a:cubicBezTo>
                  <a:pt x="4562362" y="1169289"/>
                  <a:pt x="4554435" y="1177746"/>
                  <a:pt x="4544291" y="1182254"/>
                </a:cubicBezTo>
                <a:cubicBezTo>
                  <a:pt x="4526497" y="1190162"/>
                  <a:pt x="4507346" y="1194569"/>
                  <a:pt x="4488873" y="1200727"/>
                </a:cubicBezTo>
                <a:lnTo>
                  <a:pt x="4461164" y="1209963"/>
                </a:lnTo>
                <a:cubicBezTo>
                  <a:pt x="4451928" y="1216121"/>
                  <a:pt x="4443986" y="1224926"/>
                  <a:pt x="4433455" y="1228436"/>
                </a:cubicBezTo>
                <a:cubicBezTo>
                  <a:pt x="4377042" y="1247240"/>
                  <a:pt x="4313968" y="1232744"/>
                  <a:pt x="4257964" y="1228436"/>
                </a:cubicBezTo>
                <a:cubicBezTo>
                  <a:pt x="4239491" y="1222278"/>
                  <a:pt x="4221437" y="1214685"/>
                  <a:pt x="4202546" y="1209963"/>
                </a:cubicBezTo>
                <a:cubicBezTo>
                  <a:pt x="4177916" y="1203806"/>
                  <a:pt x="4152740" y="1199520"/>
                  <a:pt x="4128655" y="1191491"/>
                </a:cubicBezTo>
                <a:cubicBezTo>
                  <a:pt x="4119419" y="1188412"/>
                  <a:pt x="4109654" y="1186608"/>
                  <a:pt x="4100946" y="1182254"/>
                </a:cubicBezTo>
                <a:cubicBezTo>
                  <a:pt x="4091017" y="1177290"/>
                  <a:pt x="4083380" y="1168290"/>
                  <a:pt x="4073236" y="1163782"/>
                </a:cubicBezTo>
                <a:cubicBezTo>
                  <a:pt x="4055442" y="1155874"/>
                  <a:pt x="4036291" y="1151467"/>
                  <a:pt x="4017818" y="1145309"/>
                </a:cubicBezTo>
                <a:lnTo>
                  <a:pt x="3962400" y="1126836"/>
                </a:lnTo>
                <a:cubicBezTo>
                  <a:pt x="3931612" y="1120678"/>
                  <a:pt x="3901242" y="1111830"/>
                  <a:pt x="3870036" y="1108363"/>
                </a:cubicBezTo>
                <a:cubicBezTo>
                  <a:pt x="3815914" y="1102350"/>
                  <a:pt x="3774964" y="1098676"/>
                  <a:pt x="3722255" y="1089891"/>
                </a:cubicBezTo>
                <a:cubicBezTo>
                  <a:pt x="3706770" y="1087310"/>
                  <a:pt x="3691219" y="1084785"/>
                  <a:pt x="3676073" y="1080654"/>
                </a:cubicBezTo>
                <a:cubicBezTo>
                  <a:pt x="3657287" y="1075531"/>
                  <a:pt x="3639931" y="1064936"/>
                  <a:pt x="3620655" y="1062182"/>
                </a:cubicBezTo>
                <a:lnTo>
                  <a:pt x="3556000" y="1052945"/>
                </a:lnTo>
                <a:cubicBezTo>
                  <a:pt x="3462887" y="1021908"/>
                  <a:pt x="3607311" y="1069261"/>
                  <a:pt x="3491346" y="1034472"/>
                </a:cubicBezTo>
                <a:cubicBezTo>
                  <a:pt x="3472695" y="1028877"/>
                  <a:pt x="3455021" y="1019819"/>
                  <a:pt x="3435927" y="1016000"/>
                </a:cubicBezTo>
                <a:cubicBezTo>
                  <a:pt x="3349727" y="998760"/>
                  <a:pt x="3324650" y="990093"/>
                  <a:pt x="3232727" y="988291"/>
                </a:cubicBezTo>
                <a:lnTo>
                  <a:pt x="2401455" y="979054"/>
                </a:lnTo>
                <a:cubicBezTo>
                  <a:pt x="2386061" y="975975"/>
                  <a:pt x="2369972" y="975330"/>
                  <a:pt x="2355273" y="969818"/>
                </a:cubicBezTo>
                <a:cubicBezTo>
                  <a:pt x="2299588" y="948936"/>
                  <a:pt x="2355527" y="952231"/>
                  <a:pt x="2299855" y="942109"/>
                </a:cubicBezTo>
                <a:cubicBezTo>
                  <a:pt x="2259777" y="934822"/>
                  <a:pt x="2210917" y="933729"/>
                  <a:pt x="2170546" y="923636"/>
                </a:cubicBezTo>
                <a:cubicBezTo>
                  <a:pt x="2151655" y="918913"/>
                  <a:pt x="2133600" y="911321"/>
                  <a:pt x="2115127" y="905163"/>
                </a:cubicBezTo>
                <a:lnTo>
                  <a:pt x="2087418" y="895927"/>
                </a:lnTo>
                <a:cubicBezTo>
                  <a:pt x="2078182" y="889769"/>
                  <a:pt x="2069638" y="882418"/>
                  <a:pt x="2059709" y="877454"/>
                </a:cubicBezTo>
                <a:cubicBezTo>
                  <a:pt x="2051001" y="873100"/>
                  <a:pt x="2040511" y="872946"/>
                  <a:pt x="2032000" y="868218"/>
                </a:cubicBezTo>
                <a:cubicBezTo>
                  <a:pt x="2012592" y="857436"/>
                  <a:pt x="1992281" y="846971"/>
                  <a:pt x="1976582" y="831272"/>
                </a:cubicBezTo>
                <a:cubicBezTo>
                  <a:pt x="1967346" y="822036"/>
                  <a:pt x="1960214" y="810044"/>
                  <a:pt x="1948873" y="803563"/>
                </a:cubicBezTo>
                <a:cubicBezTo>
                  <a:pt x="1937851" y="797265"/>
                  <a:pt x="1924242" y="797406"/>
                  <a:pt x="1911927" y="794327"/>
                </a:cubicBezTo>
                <a:cubicBezTo>
                  <a:pt x="1850431" y="732831"/>
                  <a:pt x="1916662" y="790801"/>
                  <a:pt x="1856509" y="757382"/>
                </a:cubicBezTo>
                <a:cubicBezTo>
                  <a:pt x="1837101" y="746600"/>
                  <a:pt x="1822630" y="725821"/>
                  <a:pt x="1801091" y="720436"/>
                </a:cubicBezTo>
                <a:cubicBezTo>
                  <a:pt x="1789249" y="717475"/>
                  <a:pt x="1749690" y="708590"/>
                  <a:pt x="1736436" y="701963"/>
                </a:cubicBezTo>
                <a:cubicBezTo>
                  <a:pt x="1726507" y="696999"/>
                  <a:pt x="1718871" y="687999"/>
                  <a:pt x="1708727" y="683491"/>
                </a:cubicBezTo>
                <a:cubicBezTo>
                  <a:pt x="1690933" y="675583"/>
                  <a:pt x="1671782" y="671176"/>
                  <a:pt x="1653309" y="665018"/>
                </a:cubicBezTo>
                <a:lnTo>
                  <a:pt x="1625600" y="655782"/>
                </a:lnTo>
                <a:lnTo>
                  <a:pt x="1542473" y="600363"/>
                </a:lnTo>
                <a:cubicBezTo>
                  <a:pt x="1533237" y="594206"/>
                  <a:pt x="1522613" y="589740"/>
                  <a:pt x="1514764" y="581891"/>
                </a:cubicBezTo>
                <a:cubicBezTo>
                  <a:pt x="1470187" y="537314"/>
                  <a:pt x="1503992" y="566639"/>
                  <a:pt x="1440873" y="526472"/>
                </a:cubicBezTo>
                <a:cubicBezTo>
                  <a:pt x="1422143" y="514553"/>
                  <a:pt x="1403928" y="501842"/>
                  <a:pt x="1385455" y="489527"/>
                </a:cubicBezTo>
                <a:lnTo>
                  <a:pt x="1357746" y="471054"/>
                </a:lnTo>
                <a:cubicBezTo>
                  <a:pt x="1351588" y="461818"/>
                  <a:pt x="1347941" y="450280"/>
                  <a:pt x="1339273" y="443345"/>
                </a:cubicBezTo>
                <a:cubicBezTo>
                  <a:pt x="1331670" y="437263"/>
                  <a:pt x="1320272" y="438463"/>
                  <a:pt x="1311564" y="434109"/>
                </a:cubicBezTo>
                <a:cubicBezTo>
                  <a:pt x="1239945" y="398299"/>
                  <a:pt x="1325793" y="429615"/>
                  <a:pt x="1256146" y="406400"/>
                </a:cubicBezTo>
                <a:cubicBezTo>
                  <a:pt x="1237673" y="394085"/>
                  <a:pt x="1221790" y="376475"/>
                  <a:pt x="1200727" y="369454"/>
                </a:cubicBezTo>
                <a:cubicBezTo>
                  <a:pt x="1165398" y="357678"/>
                  <a:pt x="1143252" y="348723"/>
                  <a:pt x="1108364" y="341745"/>
                </a:cubicBezTo>
                <a:cubicBezTo>
                  <a:pt x="1090000" y="338072"/>
                  <a:pt x="1071419" y="335588"/>
                  <a:pt x="1052946" y="332509"/>
                </a:cubicBezTo>
                <a:cubicBezTo>
                  <a:pt x="998949" y="314509"/>
                  <a:pt x="991370" y="317115"/>
                  <a:pt x="979055" y="314036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297382" y="3906982"/>
            <a:ext cx="1727200" cy="1754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024582" y="2798618"/>
            <a:ext cx="443345" cy="2216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229003" y="2798617"/>
            <a:ext cx="929179" cy="2216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96728" y="4424218"/>
            <a:ext cx="655782" cy="10252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991</TotalTime>
  <Words>8064</Words>
  <Application>Microsoft Office PowerPoint</Application>
  <PresentationFormat>全屏显示(4:3)</PresentationFormat>
  <Paragraphs>812</Paragraphs>
  <Slides>62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Savon</vt:lpstr>
      <vt:lpstr>现代汉语对举型反复义构式研究</vt:lpstr>
      <vt:lpstr>研究对象</vt:lpstr>
      <vt:lpstr>汉语表达反复的词汇手段</vt:lpstr>
      <vt:lpstr>汉语表反复的语法手段：</vt:lpstr>
      <vt:lpstr>不同反复义的形象化表示：</vt:lpstr>
      <vt:lpstr>重叠形式的功能</vt:lpstr>
      <vt:lpstr>重叠形式的功能</vt:lpstr>
      <vt:lpstr>重叠形式的功能</vt:lpstr>
      <vt:lpstr>对举型反复义构式的功能</vt:lpstr>
      <vt:lpstr>对举型反复义构式的特殊性：</vt:lpstr>
      <vt:lpstr>为何将这类语言现象看做构式</vt:lpstr>
      <vt:lpstr>已有研究</vt:lpstr>
      <vt:lpstr>已有研究</vt:lpstr>
      <vt:lpstr>研究目的</vt:lpstr>
      <vt:lpstr>目录</vt:lpstr>
      <vt:lpstr>二、 对举型反复义构式的句法语义分析</vt:lpstr>
      <vt:lpstr>对举型反复义构式的承继层级</vt:lpstr>
      <vt:lpstr>2.1对举型反复义构式实际上是由抽象到具体的“构式、构式子类、实例构式、语例”这四个层面的构式构成的构式群。我们将其承继关系绘制如下图，由于实例构式数量较多，图中仅展示了具有代表性的实例构式，语例则没有加以展示。 </vt:lpstr>
      <vt:lpstr>2.2反复义处所对举构式</vt:lpstr>
      <vt:lpstr>2.2.1 趋向动词对举构式 </vt:lpstr>
      <vt:lpstr>2.2.1嵌入趋向动词的非位移动词</vt:lpstr>
      <vt:lpstr>2.2.1嵌入趋向动词的非位移动词</vt:lpstr>
      <vt:lpstr>2.2.1嵌入V来V去的双音节动词</vt:lpstr>
      <vt:lpstr>2.2.1嵌入V来V去的双音节动词</vt:lpstr>
      <vt:lpstr>2.2.2方位词对举构式</vt:lpstr>
      <vt:lpstr>2.2.2方位词对举构式</vt:lpstr>
      <vt:lpstr>2.2.2方位词对举构式</vt:lpstr>
      <vt:lpstr>2.3主体对举构式</vt:lpstr>
      <vt:lpstr>2.3主体对举构式</vt:lpstr>
      <vt:lpstr>2.3主体对举构式</vt:lpstr>
      <vt:lpstr>2.4客体对举构式</vt:lpstr>
      <vt:lpstr>2.4客体对举构式</vt:lpstr>
      <vt:lpstr>2.5方式对举构式</vt:lpstr>
      <vt:lpstr>2.5方式对举构式</vt:lpstr>
      <vt:lpstr>2.6对举型反复义构式的构式网络 (1)、语法差异</vt:lpstr>
      <vt:lpstr>2.6对举型反复义构式的构式网络 (2)、VAVB式的意义差异</vt:lpstr>
      <vt:lpstr>2.6对举型反复义构式的构式网络 (3)、AVBV式的意义差异</vt:lpstr>
      <vt:lpstr>2.6对举型反复义构式的构式网络</vt:lpstr>
      <vt:lpstr>三、嵌入成分与对举型反复义构式的互动</vt:lpstr>
      <vt:lpstr>参考：能够组成把字句的动词</vt:lpstr>
      <vt:lpstr>参考：能够组成把字句的动词</vt:lpstr>
      <vt:lpstr>参考：能够组成把字句的动词</vt:lpstr>
      <vt:lpstr>参考：英汉双及物构式对比</vt:lpstr>
      <vt:lpstr>参考：英汉双及物构式对比</vt:lpstr>
      <vt:lpstr>参考：英汉双及物构式对比</vt:lpstr>
      <vt:lpstr>参考：英汉双及物构式对比</vt:lpstr>
      <vt:lpstr>三、嵌入成分与对举型反复义构式的互动</vt:lpstr>
      <vt:lpstr>3.2.1构式的体貌</vt:lpstr>
      <vt:lpstr>反复体与构式的句法功能</vt:lpstr>
      <vt:lpstr>3.2.1构式的体貌</vt:lpstr>
      <vt:lpstr>3.2.1构式的体貌</vt:lpstr>
      <vt:lpstr>3.2.2嵌入动词的情状及过程结构</vt:lpstr>
      <vt:lpstr>3.2.2嵌入动词的情状及过程结构</vt:lpstr>
      <vt:lpstr>3.2.2嵌入动词的情状及过程结构</vt:lpstr>
      <vt:lpstr>3.2.2嵌入动词的情状及过程结构</vt:lpstr>
      <vt:lpstr>3.2.2嵌入动词的情状及过程结构</vt:lpstr>
      <vt:lpstr>3.2.3其他谓词性嵌入成分的体貌</vt:lpstr>
      <vt:lpstr>四、对举型反复义构式的语用特点 4.1语体色彩及感情色彩</vt:lpstr>
      <vt:lpstr>4.2篇章功能</vt:lpstr>
      <vt:lpstr>4.2篇章功能</vt:lpstr>
      <vt:lpstr>4.2篇章功能 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Melissa</dc:creator>
  <cp:lastModifiedBy>Administrator</cp:lastModifiedBy>
  <cp:revision>87</cp:revision>
  <dcterms:created xsi:type="dcterms:W3CDTF">2015-05-25T01:46:42Z</dcterms:created>
  <dcterms:modified xsi:type="dcterms:W3CDTF">2015-05-28T03:30:52Z</dcterms:modified>
</cp:coreProperties>
</file>