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94" r:id="rId19"/>
    <p:sldId id="295" r:id="rId20"/>
    <p:sldId id="273" r:id="rId21"/>
    <p:sldId id="296" r:id="rId22"/>
    <p:sldId id="297" r:id="rId23"/>
    <p:sldId id="298" r:id="rId24"/>
    <p:sldId id="274" r:id="rId25"/>
    <p:sldId id="275" r:id="rId26"/>
    <p:sldId id="299" r:id="rId27"/>
    <p:sldId id="300" r:id="rId28"/>
    <p:sldId id="276" r:id="rId29"/>
    <p:sldId id="301" r:id="rId30"/>
    <p:sldId id="302" r:id="rId31"/>
    <p:sldId id="303" r:id="rId32"/>
    <p:sldId id="278" r:id="rId33"/>
    <p:sldId id="304" r:id="rId34"/>
    <p:sldId id="305" r:id="rId35"/>
    <p:sldId id="279" r:id="rId36"/>
    <p:sldId id="280" r:id="rId37"/>
    <p:sldId id="306" r:id="rId38"/>
    <p:sldId id="307" r:id="rId39"/>
    <p:sldId id="282" r:id="rId40"/>
    <p:sldId id="310" r:id="rId41"/>
    <p:sldId id="281" r:id="rId42"/>
    <p:sldId id="308" r:id="rId43"/>
    <p:sldId id="311" r:id="rId44"/>
    <p:sldId id="312" r:id="rId45"/>
    <p:sldId id="283" r:id="rId46"/>
    <p:sldId id="313" r:id="rId47"/>
    <p:sldId id="314" r:id="rId48"/>
    <p:sldId id="284" r:id="rId49"/>
    <p:sldId id="315" r:id="rId50"/>
    <p:sldId id="285" r:id="rId51"/>
    <p:sldId id="286" r:id="rId52"/>
    <p:sldId id="316" r:id="rId53"/>
    <p:sldId id="287" r:id="rId54"/>
    <p:sldId id="317" r:id="rId55"/>
    <p:sldId id="318" r:id="rId56"/>
    <p:sldId id="319" r:id="rId57"/>
    <p:sldId id="288" r:id="rId58"/>
    <p:sldId id="320" r:id="rId59"/>
    <p:sldId id="289" r:id="rId60"/>
    <p:sldId id="321" r:id="rId61"/>
    <p:sldId id="322" r:id="rId62"/>
    <p:sldId id="293" r:id="rId6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2AFCBC9C-6E44-43B9-A2F0-087329A21E94}" type="datetimeFigureOut">
              <a:rPr lang="zh-CN" altLang="en-US" smtClean="0"/>
              <a:pPr/>
              <a:t>2014/11/27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FFFA4F-6AE1-45E2-A060-FF3CF3FD5F89}"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AFCBC9C-6E44-43B9-A2F0-087329A21E94}" type="datetimeFigureOut">
              <a:rPr lang="zh-CN" altLang="en-US" smtClean="0"/>
              <a:pPr/>
              <a:t>2014/11/27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FFFA4F-6AE1-45E2-A060-FF3CF3FD5F8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9"/>
            <a:ext cx="661513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AFCBC9C-6E44-43B9-A2F0-087329A21E94}" type="datetimeFigureOut">
              <a:rPr lang="zh-CN" altLang="en-US" smtClean="0"/>
              <a:pPr/>
              <a:t>2014/11/27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FFFA4F-6AE1-45E2-A060-FF3CF3FD5F8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AFCBC9C-6E44-43B9-A2F0-087329A21E94}" type="datetimeFigureOut">
              <a:rPr lang="zh-CN" altLang="en-US" smtClean="0"/>
              <a:pPr/>
              <a:t>2014/11/27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FFFA4F-6AE1-45E2-A060-FF3CF3FD5F8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AFCBC9C-6E44-43B9-A2F0-087329A21E94}" type="datetimeFigureOut">
              <a:rPr lang="zh-CN" altLang="en-US" smtClean="0"/>
              <a:pPr/>
              <a:t>2014/11/27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FFFA4F-6AE1-45E2-A060-FF3CF3FD5F89}"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2AFCBC9C-6E44-43B9-A2F0-087329A21E94}" type="datetimeFigureOut">
              <a:rPr lang="zh-CN" altLang="en-US" smtClean="0"/>
              <a:pPr/>
              <a:t>2014/11/27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FFFA4F-6AE1-45E2-A060-FF3CF3FD5F8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2AFCBC9C-6E44-43B9-A2F0-087329A21E94}" type="datetimeFigureOut">
              <a:rPr lang="zh-CN" altLang="en-US" smtClean="0"/>
              <a:pPr/>
              <a:t>2014/11/27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FFFA4F-6AE1-45E2-A060-FF3CF3FD5F8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2AFCBC9C-6E44-43B9-A2F0-087329A21E94}" type="datetimeFigureOut">
              <a:rPr lang="zh-CN" altLang="en-US" smtClean="0"/>
              <a:pPr/>
              <a:t>2014/11/27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FFFA4F-6AE1-45E2-A060-FF3CF3FD5F8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AFCBC9C-6E44-43B9-A2F0-087329A21E94}" type="datetimeFigureOut">
              <a:rPr lang="zh-CN" altLang="en-US" smtClean="0"/>
              <a:pPr/>
              <a:t>2014/11/27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FFFA4F-6AE1-45E2-A060-FF3CF3FD5F8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2AFCBC9C-6E44-43B9-A2F0-087329A21E94}" type="datetimeFigureOut">
              <a:rPr lang="zh-CN" altLang="en-US" smtClean="0"/>
              <a:pPr/>
              <a:t>2014/11/27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FFFA4F-6AE1-45E2-A060-FF3CF3FD5F89}" type="slidenum">
              <a:rPr lang="zh-CN" altLang="en-US" smtClean="0"/>
              <a:pPr/>
              <a:t>‹#›</a:t>
            </a:fld>
            <a:endParaRPr lang="zh-CN" altLang="en-US"/>
          </a:p>
        </p:txBody>
      </p:sp>
      <p:sp>
        <p:nvSpPr>
          <p:cNvPr id="2" name="标题 1"/>
          <p:cNvSpPr>
            <a:spLocks noGrp="1"/>
          </p:cNvSpPr>
          <p:nvPr>
            <p:ph type="title"/>
          </p:nvPr>
        </p:nvSpPr>
        <p:spPr>
          <a:xfrm>
            <a:off x="457205" y="285728"/>
            <a:ext cx="8230993" cy="696626"/>
          </a:xfrm>
        </p:spPr>
        <p:txBody>
          <a:bodyPr anchor="ctr"/>
          <a:lstStyle>
            <a:lvl1pPr algn="ctr">
              <a:defRPr sz="3600" b="0"/>
            </a:lvl1pPr>
          </a:lstStyle>
          <a:p>
            <a:r>
              <a:rPr kumimoji="0" lang="zh-CN" altLang="en-US" smtClean="0"/>
              <a:t>单击此处编辑母版标题样式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2AFCBC9C-6E44-43B9-A2F0-087329A21E94}" type="datetimeFigureOut">
              <a:rPr lang="zh-CN" altLang="en-US" smtClean="0"/>
              <a:pPr/>
              <a:t>2014/11/27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FFFA4F-6AE1-45E2-A060-FF3CF3FD5F8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3" cstate="print">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图片 8"/>
          <p:cNvPicPr>
            <a:picLocks noChangeAspect="1"/>
          </p:cNvPicPr>
          <p:nvPr/>
        </p:nvPicPr>
        <p:blipFill>
          <a:blip r:embed="rId14"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2AFCBC9C-6E44-43B9-A2F0-087329A21E94}" type="datetimeFigureOut">
              <a:rPr lang="zh-CN" altLang="en-US" smtClean="0"/>
              <a:pPr/>
              <a:t>2014/11/27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81FFFA4F-6AE1-45E2-A060-FF3CF3FD5F8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sz="4000" dirty="0" smtClean="0"/>
              <a:t>Sign-Based </a:t>
            </a:r>
            <a:r>
              <a:rPr lang="en-US" altLang="zh-CN" sz="4000" dirty="0"/>
              <a:t>C</a:t>
            </a:r>
            <a:r>
              <a:rPr lang="en-US" altLang="zh-CN" sz="4000" dirty="0" smtClean="0"/>
              <a:t>onstruction </a:t>
            </a:r>
            <a:r>
              <a:rPr lang="en-US" altLang="zh-CN" sz="4000" dirty="0"/>
              <a:t>G</a:t>
            </a:r>
            <a:r>
              <a:rPr lang="en-US" altLang="zh-CN" sz="4000" dirty="0" smtClean="0"/>
              <a:t>rammar</a:t>
            </a:r>
            <a:endParaRPr lang="zh-CN" altLang="en-US" sz="4000" dirty="0"/>
          </a:p>
        </p:txBody>
      </p:sp>
      <p:sp>
        <p:nvSpPr>
          <p:cNvPr id="3" name="副标题 2"/>
          <p:cNvSpPr>
            <a:spLocks noGrp="1"/>
          </p:cNvSpPr>
          <p:nvPr>
            <p:ph type="subTitle" idx="1"/>
          </p:nvPr>
        </p:nvSpPr>
        <p:spPr/>
        <p:txBody>
          <a:bodyPr/>
          <a:lstStyle/>
          <a:p>
            <a:r>
              <a:rPr lang="zh-CN" altLang="en-US" dirty="0" smtClean="0"/>
              <a:t>报告人：苗宇晶</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类型的组织</a:t>
            </a:r>
            <a:endParaRPr lang="zh-CN" altLang="en-US" dirty="0"/>
          </a:p>
        </p:txBody>
      </p:sp>
      <p:sp>
        <p:nvSpPr>
          <p:cNvPr id="3" name="内容占位符 2"/>
          <p:cNvSpPr>
            <a:spLocks noGrp="1"/>
          </p:cNvSpPr>
          <p:nvPr>
            <p:ph idx="1"/>
          </p:nvPr>
        </p:nvSpPr>
        <p:spPr/>
        <p:txBody>
          <a:bodyPr/>
          <a:lstStyle/>
          <a:p>
            <a:r>
              <a:rPr lang="zh-CN" altLang="en-US" sz="2400" dirty="0" smtClean="0"/>
              <a:t>所有特征结构都必须示例化一个最大化类型</a:t>
            </a:r>
            <a:r>
              <a:rPr lang="en-US" altLang="zh-CN" sz="2400" dirty="0" smtClean="0"/>
              <a:t>(maximal type),</a:t>
            </a:r>
            <a:r>
              <a:rPr lang="zh-CN" altLang="en-US" sz="2400" dirty="0" smtClean="0"/>
              <a:t>满足这个类型的所有约束，以及这个类型的父类</a:t>
            </a:r>
            <a:r>
              <a:rPr lang="en-US" altLang="zh-CN" sz="2400" dirty="0" smtClean="0"/>
              <a:t>(</a:t>
            </a:r>
            <a:r>
              <a:rPr lang="en-US" altLang="zh-CN" sz="2400" dirty="0" err="1" smtClean="0"/>
              <a:t>supertypes</a:t>
            </a:r>
            <a:r>
              <a:rPr lang="en-US" altLang="zh-CN" sz="2400" dirty="0" smtClean="0"/>
              <a:t>)</a:t>
            </a:r>
            <a:r>
              <a:rPr lang="zh-CN" altLang="en-US" sz="2400" dirty="0" smtClean="0"/>
              <a:t>的所有约束。</a:t>
            </a:r>
            <a:endParaRPr lang="en-US" altLang="zh-CN" sz="2400" dirty="0" smtClean="0"/>
          </a:p>
          <a:p>
            <a:r>
              <a:rPr lang="zh-CN" altLang="en-US" sz="2400" dirty="0" smtClean="0"/>
              <a:t>比如（</a:t>
            </a:r>
            <a:r>
              <a:rPr lang="en-US" altLang="zh-CN" sz="2400" dirty="0" smtClean="0"/>
              <a:t>7</a:t>
            </a:r>
            <a:r>
              <a:rPr lang="zh-CN" altLang="en-US" sz="2400" dirty="0" smtClean="0"/>
              <a:t>）中，每个句子都示例化一种构体类型，它们都是</a:t>
            </a:r>
            <a:r>
              <a:rPr lang="en-US" altLang="zh-CN" sz="2400" dirty="0" smtClean="0"/>
              <a:t>auxiliary-initial construct</a:t>
            </a:r>
            <a:r>
              <a:rPr lang="zh-CN" altLang="en-US" sz="2400" dirty="0" smtClean="0"/>
              <a:t>的子类，每个子类只需要指定它特有的性质即可。</a:t>
            </a:r>
            <a:endParaRPr lang="en-US" altLang="zh-CN" sz="2400" dirty="0" smtClean="0"/>
          </a:p>
          <a:p>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395536" y="4293096"/>
            <a:ext cx="4276725" cy="116205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932040" y="4509120"/>
            <a:ext cx="3743325" cy="8572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 </a:t>
            </a:r>
            <a:r>
              <a:rPr lang="zh-CN" altLang="en-US" dirty="0" smtClean="0"/>
              <a:t>符号（</a:t>
            </a:r>
            <a:r>
              <a:rPr lang="en-US" altLang="zh-CN" dirty="0" smtClean="0"/>
              <a:t>signs</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dirty="0" smtClean="0"/>
              <a:t>这一小节介绍符号的各种特征。</a:t>
            </a:r>
            <a:endParaRPr lang="en-US" altLang="zh-CN" dirty="0" smtClean="0"/>
          </a:p>
          <a:p>
            <a:r>
              <a:rPr lang="zh-CN" altLang="en-US" dirty="0" smtClean="0"/>
              <a:t>包括音节和形式、论元结构、句法、语义和语境等特征。</a:t>
            </a:r>
            <a:endParaRPr lang="en-US" altLang="zh-CN" dirty="0" smtClean="0"/>
          </a:p>
          <a:p>
            <a:r>
              <a:rPr lang="zh-CN" altLang="en-US" dirty="0" smtClean="0"/>
              <a:t>通过为这些特征指定不同的值，从而区分不同的符号。</a:t>
            </a:r>
            <a:endParaRPr lang="en-US" altLang="zh-CN" dirty="0" smtClean="0"/>
          </a:p>
          <a:p>
            <a:r>
              <a:rPr lang="zh-CN" altLang="en-US" dirty="0" smtClean="0"/>
              <a:t>所有的特征都用大写，类型用小写。</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 </a:t>
            </a:r>
            <a:r>
              <a:rPr lang="zh-CN" altLang="en-US" dirty="0" smtClean="0"/>
              <a:t>音节和形式</a:t>
            </a:r>
            <a:endParaRPr lang="zh-CN" altLang="en-US" dirty="0"/>
          </a:p>
        </p:txBody>
      </p:sp>
      <p:sp>
        <p:nvSpPr>
          <p:cNvPr id="3" name="内容占位符 2"/>
          <p:cNvSpPr>
            <a:spLocks noGrp="1"/>
          </p:cNvSpPr>
          <p:nvPr>
            <p:ph idx="1"/>
          </p:nvPr>
        </p:nvSpPr>
        <p:spPr/>
        <p:txBody>
          <a:bodyPr>
            <a:normAutofit fontScale="77500" lnSpcReduction="20000"/>
          </a:bodyPr>
          <a:lstStyle/>
          <a:p>
            <a:r>
              <a:rPr lang="en-US" altLang="zh-CN" dirty="0" smtClean="0"/>
              <a:t>PHONOLOGY and FORM</a:t>
            </a:r>
          </a:p>
          <a:p>
            <a:endParaRPr lang="en-US" altLang="zh-CN" dirty="0" smtClean="0"/>
          </a:p>
          <a:p>
            <a:r>
              <a:rPr lang="zh-CN" altLang="en-US" dirty="0" smtClean="0"/>
              <a:t>特征</a:t>
            </a:r>
            <a:r>
              <a:rPr lang="en-US" altLang="zh-CN" dirty="0" smtClean="0"/>
              <a:t>PHON</a:t>
            </a:r>
            <a:r>
              <a:rPr lang="zh-CN" altLang="en-US" dirty="0" smtClean="0"/>
              <a:t>的值是一个音节结构，</a:t>
            </a:r>
            <a:r>
              <a:rPr lang="en-US" altLang="zh-CN" dirty="0" smtClean="0"/>
              <a:t>a FS of type phonological-object</a:t>
            </a:r>
          </a:p>
          <a:p>
            <a:r>
              <a:rPr lang="en-US" altLang="zh-CN" dirty="0" smtClean="0"/>
              <a:t>sign: [PHNO </a:t>
            </a:r>
            <a:r>
              <a:rPr lang="en-US" altLang="zh-CN" dirty="0" err="1" smtClean="0"/>
              <a:t>phon-obj</a:t>
            </a:r>
            <a:r>
              <a:rPr lang="en-US" altLang="zh-CN" dirty="0" smtClean="0"/>
              <a:t>]</a:t>
            </a:r>
          </a:p>
          <a:p>
            <a:endParaRPr lang="en-US" altLang="zh-CN" dirty="0" smtClean="0"/>
          </a:p>
          <a:p>
            <a:r>
              <a:rPr lang="zh-CN" altLang="en-US" dirty="0" smtClean="0"/>
              <a:t>特征</a:t>
            </a:r>
            <a:r>
              <a:rPr lang="en-US" altLang="zh-CN" dirty="0" smtClean="0"/>
              <a:t>FORM</a:t>
            </a:r>
            <a:r>
              <a:rPr lang="zh-CN" altLang="en-US" dirty="0" smtClean="0"/>
              <a:t>的值是一个形态对象类型的特征结构，在音节上被实现为特征</a:t>
            </a:r>
            <a:r>
              <a:rPr lang="en-US" altLang="zh-CN" dirty="0" smtClean="0"/>
              <a:t>PHNO</a:t>
            </a:r>
            <a:r>
              <a:rPr lang="zh-CN" altLang="en-US" dirty="0" smtClean="0"/>
              <a:t>的值。</a:t>
            </a:r>
            <a:endParaRPr lang="en-US" altLang="zh-CN" dirty="0" smtClean="0"/>
          </a:p>
          <a:p>
            <a:r>
              <a:rPr lang="en-US" altLang="zh-CN" dirty="0" smtClean="0"/>
              <a:t>sign: [FORM morph-</a:t>
            </a:r>
            <a:r>
              <a:rPr lang="en-US" altLang="zh-CN" dirty="0" err="1" smtClean="0"/>
              <a:t>obj</a:t>
            </a:r>
            <a:r>
              <a:rPr lang="en-US" altLang="zh-CN" dirty="0" smtClean="0"/>
              <a:t>]</a:t>
            </a:r>
          </a:p>
          <a:p>
            <a:endParaRPr lang="en-US" altLang="zh-CN" dirty="0" smtClean="0"/>
          </a:p>
          <a:p>
            <a:r>
              <a:rPr lang="zh-CN" altLang="en-US" dirty="0" smtClean="0"/>
              <a:t>特征</a:t>
            </a:r>
            <a:r>
              <a:rPr lang="en-US" altLang="zh-CN" dirty="0" smtClean="0"/>
              <a:t>FORM</a:t>
            </a:r>
            <a:r>
              <a:rPr lang="zh-CN" altLang="en-US" dirty="0" smtClean="0"/>
              <a:t>为刻画单词和短语的组合结构提供了一种方便的速记描写。</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 </a:t>
            </a:r>
            <a:r>
              <a:rPr lang="zh-CN" altLang="en-US" dirty="0" smtClean="0"/>
              <a:t>论元结构</a:t>
            </a:r>
            <a:endParaRPr lang="zh-CN" altLang="en-US" dirty="0"/>
          </a:p>
        </p:txBody>
      </p:sp>
      <p:sp>
        <p:nvSpPr>
          <p:cNvPr id="3" name="内容占位符 2"/>
          <p:cNvSpPr>
            <a:spLocks noGrp="1"/>
          </p:cNvSpPr>
          <p:nvPr>
            <p:ph idx="1"/>
          </p:nvPr>
        </p:nvSpPr>
        <p:spPr/>
        <p:txBody>
          <a:bodyPr>
            <a:normAutofit/>
          </a:bodyPr>
          <a:lstStyle/>
          <a:p>
            <a:r>
              <a:rPr lang="en-US" altLang="zh-CN" sz="2400" dirty="0" smtClean="0"/>
              <a:t>ARG-ST</a:t>
            </a:r>
            <a:r>
              <a:rPr lang="zh-CN" altLang="en-US" sz="2400" dirty="0" smtClean="0"/>
              <a:t>特征的目的是用来来编码词汇符号的组合可能性信息。</a:t>
            </a:r>
            <a:endParaRPr lang="en-US" altLang="zh-CN" sz="2400" dirty="0" smtClean="0"/>
          </a:p>
          <a:p>
            <a:r>
              <a:rPr lang="zh-CN" altLang="en-US" sz="2400" dirty="0" smtClean="0"/>
              <a:t>特征论元结构（</a:t>
            </a:r>
            <a:r>
              <a:rPr lang="en-US" altLang="zh-CN" sz="2400" dirty="0" smtClean="0"/>
              <a:t>ARG-ST</a:t>
            </a:r>
            <a:r>
              <a:rPr lang="zh-CN" altLang="en-US" sz="2400" dirty="0" smtClean="0"/>
              <a:t>）的值是一个列表，列出一个词汇符号的所有潜在论元。</a:t>
            </a:r>
            <a:endParaRPr lang="en-US" altLang="zh-CN" sz="2400" dirty="0" smtClean="0"/>
          </a:p>
          <a:p>
            <a:r>
              <a:rPr lang="zh-CN" altLang="en-US" sz="2400" dirty="0" smtClean="0"/>
              <a:t>在</a:t>
            </a:r>
            <a:r>
              <a:rPr lang="en-US" altLang="zh-CN" sz="2400" dirty="0" smtClean="0"/>
              <a:t>ARG-ST</a:t>
            </a:r>
            <a:r>
              <a:rPr lang="zh-CN" altLang="en-US" sz="2400" dirty="0" smtClean="0"/>
              <a:t>的值的列表上，元素的顺序是对应可得性层级（</a:t>
            </a:r>
            <a:r>
              <a:rPr lang="en-US" altLang="zh-CN" sz="2400" dirty="0" smtClean="0"/>
              <a:t>Accessibility Hierarchy</a:t>
            </a:r>
            <a:r>
              <a:rPr lang="zh-CN" altLang="en-US" sz="2400" dirty="0" smtClean="0"/>
              <a:t>），比如一个及物动词的</a:t>
            </a:r>
            <a:r>
              <a:rPr lang="en-US" altLang="zh-CN" sz="2400" dirty="0" smtClean="0"/>
              <a:t>ARG-ST</a:t>
            </a:r>
            <a:r>
              <a:rPr lang="zh-CN" altLang="en-US" sz="2400" dirty="0" smtClean="0"/>
              <a:t>值列表中，第一个元素是动词的主语，第二个元素是动词的直接宾语等等。</a:t>
            </a:r>
            <a:endParaRPr lang="en-US" altLang="zh-CN" sz="2400" dirty="0" smtClean="0"/>
          </a:p>
          <a:p>
            <a:r>
              <a:rPr lang="zh-CN" altLang="en-US" sz="2400" dirty="0" smtClean="0"/>
              <a:t>论元结构特征的值列表中，包括被抽取的</a:t>
            </a:r>
            <a:r>
              <a:rPr lang="en-US" altLang="zh-CN" sz="2400" dirty="0" smtClean="0"/>
              <a:t>(extracted)</a:t>
            </a:r>
            <a:r>
              <a:rPr lang="zh-CN" altLang="en-US" sz="2400" dirty="0" smtClean="0"/>
              <a:t>和未表达</a:t>
            </a:r>
            <a:r>
              <a:rPr lang="en-US" altLang="zh-CN" sz="2400" dirty="0" smtClean="0"/>
              <a:t>(unexpressed)</a:t>
            </a:r>
            <a:r>
              <a:rPr lang="zh-CN" altLang="en-US" sz="2400" dirty="0" smtClean="0"/>
              <a:t>的论元，而</a:t>
            </a:r>
            <a:r>
              <a:rPr lang="en-US" altLang="zh-CN" sz="2400" dirty="0" smtClean="0"/>
              <a:t>VALENCE</a:t>
            </a:r>
            <a:r>
              <a:rPr lang="zh-CN" altLang="en-US" sz="2400" dirty="0" smtClean="0"/>
              <a:t>特征的值列表中则不包括。</a:t>
            </a:r>
            <a:endParaRPr lang="en-US" altLang="zh-CN" sz="2400" dirty="0" smtClean="0"/>
          </a:p>
          <a:p>
            <a:endParaRPr lang="en-US" altLang="zh-CN" sz="2400" dirty="0" smtClean="0"/>
          </a:p>
          <a:p>
            <a:endParaRPr lang="zh-CN" alt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 </a:t>
            </a:r>
            <a:r>
              <a:rPr lang="zh-CN" altLang="en-US" dirty="0" smtClean="0"/>
              <a:t>论元结构</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下面是一些词类的论元结构特征的值列表。</a:t>
            </a:r>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r>
              <a:rPr lang="zh-CN" altLang="en-US" sz="2400" dirty="0" smtClean="0"/>
              <a:t>通过对论元结构列表的长度以及对论元的约束，语类（</a:t>
            </a:r>
            <a:r>
              <a:rPr lang="en-US" altLang="zh-CN" sz="2400" dirty="0" smtClean="0"/>
              <a:t>lexeme</a:t>
            </a:r>
            <a:r>
              <a:rPr lang="zh-CN" altLang="en-US" sz="2400" dirty="0" smtClean="0"/>
              <a:t>）被分为不同的类。</a:t>
            </a:r>
            <a:endParaRPr lang="en-US" altLang="zh-CN" sz="2400" dirty="0" smtClean="0"/>
          </a:p>
          <a:p>
            <a:r>
              <a:rPr lang="zh-CN" altLang="en-US" sz="2400" dirty="0" smtClean="0"/>
              <a:t>只有词汇符号才能为特征结构</a:t>
            </a:r>
            <a:r>
              <a:rPr lang="en-US" altLang="zh-CN" sz="2400" dirty="0" smtClean="0"/>
              <a:t>ARG-ST</a:t>
            </a:r>
            <a:r>
              <a:rPr lang="zh-CN" altLang="en-US" sz="2400" dirty="0" smtClean="0"/>
              <a:t>指定值。</a:t>
            </a:r>
            <a:endParaRPr lang="zh-CN" altLang="en-US" sz="2400" dirty="0"/>
          </a:p>
        </p:txBody>
      </p:sp>
      <p:pic>
        <p:nvPicPr>
          <p:cNvPr id="2050" name="Picture 2"/>
          <p:cNvPicPr>
            <a:picLocks noChangeAspect="1" noChangeArrowheads="1"/>
          </p:cNvPicPr>
          <p:nvPr/>
        </p:nvPicPr>
        <p:blipFill>
          <a:blip r:embed="rId2" cstate="print"/>
          <a:srcRect/>
          <a:stretch>
            <a:fillRect/>
          </a:stretch>
        </p:blipFill>
        <p:spPr bwMode="auto">
          <a:xfrm>
            <a:off x="755576" y="2564904"/>
            <a:ext cx="4914900" cy="109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 </a:t>
            </a:r>
            <a:r>
              <a:rPr lang="zh-CN" altLang="en-US" dirty="0" smtClean="0"/>
              <a:t>句法</a:t>
            </a:r>
            <a:endParaRPr lang="zh-CN" altLang="en-US" dirty="0"/>
          </a:p>
        </p:txBody>
      </p:sp>
      <p:sp>
        <p:nvSpPr>
          <p:cNvPr id="3" name="内容占位符 2"/>
          <p:cNvSpPr>
            <a:spLocks noGrp="1"/>
          </p:cNvSpPr>
          <p:nvPr>
            <p:ph idx="1"/>
          </p:nvPr>
        </p:nvSpPr>
        <p:spPr/>
        <p:txBody>
          <a:bodyPr/>
          <a:lstStyle/>
          <a:p>
            <a:r>
              <a:rPr lang="zh-CN" altLang="en-US" dirty="0" smtClean="0"/>
              <a:t>特征</a:t>
            </a:r>
            <a:r>
              <a:rPr lang="en-US" altLang="zh-CN" dirty="0" smtClean="0"/>
              <a:t>SYNTAX</a:t>
            </a:r>
            <a:r>
              <a:rPr lang="zh-CN" altLang="en-US" dirty="0" smtClean="0"/>
              <a:t>的值是句法对象</a:t>
            </a:r>
            <a:r>
              <a:rPr lang="en-US" altLang="zh-CN" dirty="0" smtClean="0"/>
              <a:t>(syntax-object)</a:t>
            </a:r>
            <a:r>
              <a:rPr lang="zh-CN" altLang="en-US" dirty="0" smtClean="0"/>
              <a:t>类型的一个特征结构。</a:t>
            </a:r>
            <a:endParaRPr lang="en-US" altLang="zh-CN" dirty="0" smtClean="0"/>
          </a:p>
          <a:p>
            <a:r>
              <a:rPr lang="en-US" altLang="zh-CN" dirty="0" smtClean="0"/>
              <a:t>sign:[SYN   </a:t>
            </a:r>
            <a:r>
              <a:rPr lang="en-US" altLang="zh-CN" dirty="0" err="1" smtClean="0"/>
              <a:t>syn-obj</a:t>
            </a:r>
            <a:r>
              <a:rPr lang="en-US" altLang="zh-CN" dirty="0" smtClean="0"/>
              <a:t> ]</a:t>
            </a:r>
          </a:p>
          <a:p>
            <a:endParaRPr lang="en-US" altLang="zh-CN" dirty="0" smtClean="0"/>
          </a:p>
          <a:p>
            <a:r>
              <a:rPr lang="zh-CN" altLang="en-US" dirty="0" smtClean="0"/>
              <a:t>这种类型的特征结构的特征包括句法范畴</a:t>
            </a:r>
            <a:r>
              <a:rPr lang="en-US" altLang="zh-CN" dirty="0" smtClean="0"/>
              <a:t>(CATEGORY)</a:t>
            </a:r>
            <a:r>
              <a:rPr lang="zh-CN" altLang="en-US" dirty="0" smtClean="0"/>
              <a:t>，价</a:t>
            </a:r>
            <a:r>
              <a:rPr lang="en-US" altLang="zh-CN" dirty="0" smtClean="0"/>
              <a:t>(VALENCE)</a:t>
            </a:r>
            <a:r>
              <a:rPr lang="zh-CN" altLang="en-US" dirty="0" smtClean="0"/>
              <a:t>，标记</a:t>
            </a:r>
            <a:r>
              <a:rPr lang="en-US" altLang="zh-CN" dirty="0" smtClean="0"/>
              <a:t>(MARKING)</a:t>
            </a:r>
            <a:r>
              <a:rPr lang="zh-CN" altLang="en-US" dirty="0" smtClean="0"/>
              <a:t>等。</a:t>
            </a:r>
            <a:endParaRPr lang="en-US" altLang="zh-CN" dirty="0" smtClean="0"/>
          </a:p>
          <a:p>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句法范畴</a:t>
            </a:r>
            <a:r>
              <a:rPr lang="en-US" altLang="zh-CN" dirty="0" smtClean="0"/>
              <a:t>(CATEGORY)</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特征</a:t>
            </a:r>
            <a:r>
              <a:rPr lang="en-US" altLang="zh-CN" sz="2400" dirty="0" smtClean="0"/>
              <a:t>CATEGORY</a:t>
            </a:r>
            <a:r>
              <a:rPr lang="zh-CN" altLang="en-US" sz="2400" dirty="0" smtClean="0"/>
              <a:t>的值是复杂的语法范畴，是类型</a:t>
            </a:r>
            <a:r>
              <a:rPr lang="en-US" altLang="zh-CN" sz="2400" i="1" dirty="0" smtClean="0"/>
              <a:t>category</a:t>
            </a:r>
            <a:r>
              <a:rPr lang="zh-CN" altLang="en-US" sz="2400" dirty="0" smtClean="0"/>
              <a:t>的特征结构，类型</a:t>
            </a:r>
            <a:r>
              <a:rPr lang="en-US" altLang="zh-CN" sz="2400" i="1" dirty="0" smtClean="0"/>
              <a:t>category </a:t>
            </a:r>
            <a:r>
              <a:rPr lang="zh-CN" altLang="en-US" sz="2400" dirty="0" smtClean="0"/>
              <a:t>下有还有不同的子类型。</a:t>
            </a:r>
            <a:endParaRPr lang="en-US" altLang="zh-CN" sz="2400" dirty="0" smtClean="0"/>
          </a:p>
          <a:p>
            <a:r>
              <a:rPr lang="en-US" altLang="zh-CN" sz="2400" i="1" dirty="0" smtClean="0"/>
              <a:t>category</a:t>
            </a:r>
            <a:r>
              <a:rPr lang="zh-CN" altLang="en-US" sz="2400" dirty="0" smtClean="0"/>
              <a:t>类型的子类型如下</a:t>
            </a:r>
            <a:r>
              <a:rPr lang="en-US" altLang="zh-CN" sz="2400" dirty="0" smtClean="0"/>
              <a:t>:</a:t>
            </a:r>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r>
              <a:rPr lang="zh-CN" altLang="en-US" sz="2400" dirty="0" smtClean="0"/>
              <a:t>不同的子类型为各自的特征指定了不同的值。</a:t>
            </a:r>
            <a:endParaRPr lang="zh-CN" altLang="en-US" sz="2400" dirty="0"/>
          </a:p>
        </p:txBody>
      </p:sp>
      <p:pic>
        <p:nvPicPr>
          <p:cNvPr id="3074" name="Picture 2"/>
          <p:cNvPicPr>
            <a:picLocks noChangeAspect="1" noChangeArrowheads="1"/>
          </p:cNvPicPr>
          <p:nvPr/>
        </p:nvPicPr>
        <p:blipFill>
          <a:blip r:embed="rId2" cstate="print"/>
          <a:srcRect/>
          <a:stretch>
            <a:fillRect/>
          </a:stretch>
        </p:blipFill>
        <p:spPr bwMode="auto">
          <a:xfrm>
            <a:off x="1331640" y="2780928"/>
            <a:ext cx="4762500" cy="22193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一些特征的说明</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sz="2400" dirty="0" smtClean="0"/>
              <a:t>CASE</a:t>
            </a:r>
            <a:r>
              <a:rPr lang="zh-CN" altLang="en-US" sz="2400" dirty="0" smtClean="0"/>
              <a:t>，适用于</a:t>
            </a:r>
            <a:r>
              <a:rPr lang="en-US" altLang="zh-CN" sz="2400" i="1" dirty="0" smtClean="0"/>
              <a:t>noun</a:t>
            </a:r>
            <a:r>
              <a:rPr lang="zh-CN" altLang="en-US" sz="2400" dirty="0" smtClean="0"/>
              <a:t>类型的特征结构，可能值包括</a:t>
            </a:r>
            <a:r>
              <a:rPr lang="en-US" altLang="zh-CN" sz="2400" i="1" dirty="0" smtClean="0"/>
              <a:t>nominative</a:t>
            </a:r>
            <a:r>
              <a:rPr lang="zh-CN" altLang="en-US" sz="2400" dirty="0" smtClean="0"/>
              <a:t>和</a:t>
            </a:r>
            <a:r>
              <a:rPr lang="en-US" altLang="zh-CN" sz="2400" i="1" dirty="0" smtClean="0"/>
              <a:t>accusative</a:t>
            </a:r>
            <a:r>
              <a:rPr lang="zh-CN" altLang="en-US" sz="2400" dirty="0" smtClean="0"/>
              <a:t>等。</a:t>
            </a:r>
            <a:endParaRPr lang="en-US" altLang="zh-CN" sz="2400" dirty="0" smtClean="0"/>
          </a:p>
          <a:p>
            <a:r>
              <a:rPr lang="en-US" altLang="zh-CN" sz="2400" dirty="0" smtClean="0"/>
              <a:t>VERB-FORM(VF)</a:t>
            </a:r>
            <a:r>
              <a:rPr lang="zh-CN" altLang="en-US" sz="2400" dirty="0" smtClean="0"/>
              <a:t>，适用于</a:t>
            </a:r>
            <a:r>
              <a:rPr lang="en-US" altLang="zh-CN" sz="2400" dirty="0" smtClean="0"/>
              <a:t>verbal</a:t>
            </a:r>
            <a:r>
              <a:rPr lang="zh-CN" altLang="en-US" sz="2400" dirty="0" smtClean="0"/>
              <a:t>类型的特征 结构，可能的值包括</a:t>
            </a:r>
            <a:r>
              <a:rPr lang="en-US" altLang="zh-CN" sz="2400" i="1" dirty="0" smtClean="0"/>
              <a:t>finite</a:t>
            </a:r>
            <a:r>
              <a:rPr lang="en-US" altLang="zh-CN" sz="2400" dirty="0" smtClean="0"/>
              <a:t>, </a:t>
            </a:r>
            <a:r>
              <a:rPr lang="en-US" altLang="zh-CN" sz="2400" i="1" dirty="0" smtClean="0"/>
              <a:t>infinitive</a:t>
            </a:r>
            <a:r>
              <a:rPr lang="en-US" altLang="zh-CN" sz="2400" dirty="0" smtClean="0"/>
              <a:t>, </a:t>
            </a:r>
            <a:r>
              <a:rPr lang="en-US" altLang="zh-CN" sz="2400" i="1" dirty="0" smtClean="0"/>
              <a:t>past-</a:t>
            </a:r>
            <a:r>
              <a:rPr lang="en-US" altLang="zh-CN" sz="2400" i="1" dirty="0" err="1" smtClean="0"/>
              <a:t>particple</a:t>
            </a:r>
            <a:r>
              <a:rPr lang="zh-CN" altLang="en-US" sz="2400" dirty="0" smtClean="0"/>
              <a:t>等。</a:t>
            </a:r>
            <a:endParaRPr lang="en-US" altLang="zh-CN" sz="2400" dirty="0" smtClean="0"/>
          </a:p>
          <a:p>
            <a:r>
              <a:rPr lang="en-US" altLang="zh-CN" sz="2400" dirty="0" smtClean="0"/>
              <a:t>AUXILIARY(AUX)</a:t>
            </a:r>
            <a:r>
              <a:rPr lang="zh-CN" altLang="en-US" sz="2400" dirty="0" smtClean="0"/>
              <a:t>，用于指定一个动词能否出现在助动词的句法环境中，值是</a:t>
            </a:r>
            <a:r>
              <a:rPr lang="en-US" altLang="zh-CN" sz="2400" i="1" dirty="0" err="1" smtClean="0"/>
              <a:t>boolean</a:t>
            </a:r>
            <a:r>
              <a:rPr lang="zh-CN" altLang="en-US" sz="2400" dirty="0" smtClean="0"/>
              <a:t>类型的一个原子，</a:t>
            </a:r>
            <a:r>
              <a:rPr lang="en-US" altLang="zh-CN" sz="2400" dirty="0" smtClean="0"/>
              <a:t>+</a:t>
            </a:r>
            <a:r>
              <a:rPr lang="zh-CN" altLang="en-US" sz="2400" dirty="0" smtClean="0"/>
              <a:t>或</a:t>
            </a:r>
            <a:r>
              <a:rPr lang="en-US" altLang="zh-CN" sz="2400" dirty="0" smtClean="0"/>
              <a:t>-</a:t>
            </a:r>
            <a:r>
              <a:rPr lang="zh-CN" altLang="en-US" sz="2400" dirty="0" smtClean="0"/>
              <a:t>。</a:t>
            </a:r>
            <a:endParaRPr lang="en-US" altLang="zh-CN" sz="2400" dirty="0" smtClean="0"/>
          </a:p>
          <a:p>
            <a:r>
              <a:rPr lang="en-US" altLang="zh-CN" sz="2400" dirty="0" smtClean="0"/>
              <a:t>INVERTED(INV)</a:t>
            </a:r>
            <a:r>
              <a:rPr lang="zh-CN" altLang="en-US" sz="2400" dirty="0" smtClean="0"/>
              <a:t>，用于指定一个动词是否出现在拒收位置，值是</a:t>
            </a:r>
            <a:r>
              <a:rPr lang="en-US" altLang="zh-CN" sz="2400" dirty="0" smtClean="0"/>
              <a:t>+</a:t>
            </a:r>
            <a:r>
              <a:rPr lang="zh-CN" altLang="en-US" sz="2400" dirty="0" smtClean="0"/>
              <a:t>或</a:t>
            </a:r>
            <a:r>
              <a:rPr lang="en-US" altLang="zh-CN" sz="2400" dirty="0" smtClean="0"/>
              <a:t>-</a:t>
            </a:r>
            <a:r>
              <a:rPr lang="zh-CN" altLang="en-US" sz="2400" dirty="0" smtClean="0"/>
              <a:t>。</a:t>
            </a:r>
            <a:endParaRPr lang="en-US" altLang="zh-CN" sz="2400" dirty="0" smtClean="0"/>
          </a:p>
          <a:p>
            <a:r>
              <a:rPr lang="en-US" altLang="zh-CN" sz="2400" dirty="0" smtClean="0"/>
              <a:t>SELECT</a:t>
            </a:r>
            <a:r>
              <a:rPr lang="zh-CN" altLang="en-US" sz="2400" dirty="0" smtClean="0"/>
              <a:t>，用于指定一个表达式可以修饰或限定的值，值是</a:t>
            </a:r>
            <a:r>
              <a:rPr lang="en-US" altLang="zh-CN" sz="2400" i="1" dirty="0" smtClean="0"/>
              <a:t>none</a:t>
            </a:r>
            <a:r>
              <a:rPr lang="zh-CN" altLang="en-US" sz="2400" dirty="0" smtClean="0"/>
              <a:t>或是一个符号。</a:t>
            </a:r>
            <a:endParaRPr lang="en-US" altLang="zh-CN" sz="2400" dirty="0" smtClean="0"/>
          </a:p>
          <a:p>
            <a:r>
              <a:rPr lang="en-US" altLang="zh-CN" sz="2400" dirty="0" smtClean="0"/>
              <a:t>EXTERNAL-ARGUMEN(XARG)</a:t>
            </a:r>
            <a:r>
              <a:rPr lang="zh-CN" altLang="en-US" sz="2400" dirty="0" smtClean="0"/>
              <a:t>，用于指定一个表达式的外部论元，值是</a:t>
            </a:r>
            <a:r>
              <a:rPr lang="en-US" altLang="zh-CN" sz="2400" i="1" dirty="0" smtClean="0"/>
              <a:t>none</a:t>
            </a:r>
            <a:r>
              <a:rPr lang="zh-CN" altLang="en-US" sz="2400" dirty="0" smtClean="0"/>
              <a:t>或是一个符号。比如，一个从句的外部论元是它的主语。</a:t>
            </a:r>
            <a:endParaRPr lang="en-US" altLang="zh-CN" sz="2400" dirty="0" smtClean="0"/>
          </a:p>
          <a:p>
            <a:r>
              <a:rPr lang="en-US" altLang="zh-CN" sz="2400" dirty="0" smtClean="0"/>
              <a:t>LEXICAL-IDENTIFIER(LID)</a:t>
            </a:r>
            <a:r>
              <a:rPr lang="zh-CN" altLang="en-US" sz="2400" dirty="0" smtClean="0"/>
              <a:t>，用来在语义上个性化区分词项。值是一个语义框架的列表。</a:t>
            </a:r>
            <a:endParaRPr lang="en-US" altLang="zh-CN" sz="24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价</a:t>
            </a:r>
            <a:r>
              <a:rPr lang="en-US" altLang="zh-CN" dirty="0" smtClean="0"/>
              <a:t>(VALENCE)</a:t>
            </a:r>
            <a:endParaRPr lang="zh-CN" altLang="en-US" dirty="0"/>
          </a:p>
        </p:txBody>
      </p:sp>
      <p:sp>
        <p:nvSpPr>
          <p:cNvPr id="3" name="内容占位符 2"/>
          <p:cNvSpPr>
            <a:spLocks noGrp="1"/>
          </p:cNvSpPr>
          <p:nvPr>
            <p:ph idx="1"/>
          </p:nvPr>
        </p:nvSpPr>
        <p:spPr/>
        <p:txBody>
          <a:bodyPr>
            <a:normAutofit fontScale="92500"/>
          </a:bodyPr>
          <a:lstStyle/>
          <a:p>
            <a:r>
              <a:rPr lang="zh-CN" altLang="en-US" sz="2400" dirty="0" smtClean="0"/>
              <a:t>特征</a:t>
            </a:r>
            <a:r>
              <a:rPr lang="en-US" altLang="zh-CN" sz="2400" dirty="0" smtClean="0"/>
              <a:t>VALENCE</a:t>
            </a:r>
            <a:r>
              <a:rPr lang="zh-CN" altLang="en-US" sz="2400" dirty="0" smtClean="0"/>
              <a:t>的基本功能是为了指定一个表达式所带的句法语义论元。和特征</a:t>
            </a:r>
            <a:r>
              <a:rPr lang="en-US" altLang="zh-CN" sz="2400" dirty="0" smtClean="0"/>
              <a:t>ARG-ST</a:t>
            </a:r>
            <a:r>
              <a:rPr lang="zh-CN" altLang="en-US" sz="2400" dirty="0" smtClean="0"/>
              <a:t>相关。不同的是，</a:t>
            </a:r>
            <a:r>
              <a:rPr lang="en-US" altLang="zh-CN" sz="2400" dirty="0" smtClean="0"/>
              <a:t>VAL</a:t>
            </a:r>
            <a:r>
              <a:rPr lang="zh-CN" altLang="en-US" sz="2400" dirty="0" smtClean="0"/>
              <a:t>的值列表中只包括在单词所处的句法环境下出现的论元。</a:t>
            </a:r>
            <a:endParaRPr lang="en-US" altLang="zh-CN" sz="2400" dirty="0" smtClean="0"/>
          </a:p>
          <a:p>
            <a:r>
              <a:rPr lang="zh-CN" altLang="en-US" sz="2400" dirty="0" smtClean="0"/>
              <a:t>当没有未表达论元或非局部论元时，一个单词的</a:t>
            </a:r>
            <a:r>
              <a:rPr lang="en-US" altLang="zh-CN" sz="2400" dirty="0" smtClean="0"/>
              <a:t>VAL</a:t>
            </a:r>
            <a:r>
              <a:rPr lang="zh-CN" altLang="en-US" sz="2400" dirty="0" smtClean="0"/>
              <a:t>的值列表和</a:t>
            </a:r>
            <a:r>
              <a:rPr lang="en-US" altLang="zh-CN" sz="2400" dirty="0" smtClean="0"/>
              <a:t>ARG-ST</a:t>
            </a:r>
            <a:r>
              <a:rPr lang="zh-CN" altLang="en-US" sz="2400" dirty="0" smtClean="0"/>
              <a:t>的值是一致的。</a:t>
            </a:r>
            <a:endParaRPr lang="en-US" altLang="zh-CN" sz="2400" dirty="0" smtClean="0"/>
          </a:p>
          <a:p>
            <a:r>
              <a:rPr lang="zh-CN" altLang="en-US" sz="2400" dirty="0" smtClean="0"/>
              <a:t>尽管短语没有</a:t>
            </a:r>
            <a:r>
              <a:rPr lang="en-US" altLang="zh-CN" sz="2400" dirty="0" smtClean="0"/>
              <a:t>ARG-ST</a:t>
            </a:r>
            <a:r>
              <a:rPr lang="zh-CN" altLang="en-US" sz="2400" dirty="0" smtClean="0"/>
              <a:t>特征，但是动词短语</a:t>
            </a:r>
            <a:r>
              <a:rPr lang="en-US" altLang="zh-CN" sz="2400" dirty="0" smtClean="0"/>
              <a:t>persuaded me to go</a:t>
            </a:r>
            <a:r>
              <a:rPr lang="zh-CN" altLang="en-US" sz="2400" dirty="0" smtClean="0"/>
              <a:t>，动词和除了主语之外的其它论元结合，它的</a:t>
            </a:r>
            <a:r>
              <a:rPr lang="en-US" altLang="zh-CN" sz="2400" dirty="0" smtClean="0"/>
              <a:t>VAL</a:t>
            </a:r>
            <a:r>
              <a:rPr lang="zh-CN" altLang="en-US" sz="2400" dirty="0" smtClean="0"/>
              <a:t>列表就指定如下： </a:t>
            </a:r>
            <a:r>
              <a:rPr lang="en-US" altLang="zh-CN" sz="2400" dirty="0" smtClean="0"/>
              <a:t>[SYN [VAL &lt;NP&gt;]]</a:t>
            </a:r>
            <a:r>
              <a:rPr lang="zh-CN" altLang="en-US" sz="2400" dirty="0" smtClean="0"/>
              <a:t>，而</a:t>
            </a:r>
            <a:r>
              <a:rPr lang="en-US" altLang="zh-CN" sz="2400" dirty="0" smtClean="0"/>
              <a:t>mu dad persuaded me to go,</a:t>
            </a:r>
            <a:r>
              <a:rPr lang="zh-CN" altLang="en-US" sz="2400" dirty="0" smtClean="0"/>
              <a:t>它的</a:t>
            </a:r>
            <a:r>
              <a:rPr lang="en-US" altLang="zh-CN" sz="2400" dirty="0" smtClean="0"/>
              <a:t>VAL</a:t>
            </a:r>
            <a:r>
              <a:rPr lang="zh-CN" altLang="en-US" sz="2400" dirty="0" smtClean="0"/>
              <a:t>值列表就是空的</a:t>
            </a:r>
            <a:r>
              <a:rPr lang="en-US" altLang="zh-CN" sz="2400" dirty="0" smtClean="0"/>
              <a:t>,</a:t>
            </a:r>
            <a:r>
              <a:rPr lang="zh-CN" altLang="en-US" sz="2400" dirty="0" smtClean="0"/>
              <a:t> </a:t>
            </a:r>
            <a:r>
              <a:rPr lang="en-US" altLang="zh-CN" sz="2400" dirty="0" smtClean="0"/>
              <a:t>[SYN [VAL  &lt;&gt;]]</a:t>
            </a:r>
          </a:p>
          <a:p>
            <a:r>
              <a:rPr lang="zh-CN" altLang="en-US" sz="2400" dirty="0" smtClean="0"/>
              <a:t>一个单词的</a:t>
            </a:r>
            <a:r>
              <a:rPr lang="en-US" altLang="zh-CN" sz="2400" dirty="0" smtClean="0"/>
              <a:t>ARG-ST</a:t>
            </a:r>
            <a:r>
              <a:rPr lang="zh-CN" altLang="en-US" sz="2400" dirty="0" smtClean="0"/>
              <a:t>和</a:t>
            </a:r>
            <a:r>
              <a:rPr lang="en-US" altLang="zh-CN" sz="2400" dirty="0" smtClean="0"/>
              <a:t>VAL</a:t>
            </a:r>
            <a:r>
              <a:rPr lang="zh-CN" altLang="en-US" sz="2400" dirty="0" smtClean="0"/>
              <a:t>的值列表不一致的情况包括，非局部实现</a:t>
            </a:r>
            <a:r>
              <a:rPr lang="en-US" altLang="zh-CN" sz="2400" dirty="0" smtClean="0"/>
              <a:t>(nonlocal realization)</a:t>
            </a:r>
            <a:r>
              <a:rPr lang="zh-CN" altLang="en-US" sz="2400" dirty="0" smtClean="0"/>
              <a:t>，空指代（</a:t>
            </a:r>
            <a:r>
              <a:rPr lang="en-US" altLang="zh-CN" sz="2400" dirty="0" smtClean="0"/>
              <a:t>null instantiation</a:t>
            </a:r>
            <a:r>
              <a:rPr lang="zh-CN" altLang="en-US" sz="2400" dirty="0" smtClean="0"/>
              <a:t>），还有形态学实现</a:t>
            </a:r>
            <a:r>
              <a:rPr lang="en-US" altLang="zh-CN" sz="2400" dirty="0" smtClean="0"/>
              <a:t>(morphological realization)</a:t>
            </a:r>
            <a:r>
              <a:rPr lang="zh-CN" altLang="en-US" sz="2400" dirty="0" smtClean="0"/>
              <a:t>等。</a:t>
            </a:r>
            <a:endParaRPr lang="en-US" altLang="zh-CN" sz="2400" dirty="0" smtClean="0"/>
          </a:p>
          <a:p>
            <a:endParaRPr lang="zh-CN" alt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标记</a:t>
            </a:r>
            <a:r>
              <a:rPr lang="en-US" altLang="zh-CN" dirty="0" smtClean="0"/>
              <a:t>(MARKING)</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特征</a:t>
            </a:r>
            <a:r>
              <a:rPr lang="en-US" altLang="zh-CN" sz="2400" dirty="0" smtClean="0"/>
              <a:t>MARKING(MRKG)</a:t>
            </a:r>
            <a:r>
              <a:rPr lang="zh-CN" altLang="en-US" sz="2400" dirty="0" smtClean="0"/>
              <a:t>是为了区分像</a:t>
            </a:r>
            <a:r>
              <a:rPr lang="en-US" altLang="zh-CN" sz="2400" i="1" dirty="0" smtClean="0"/>
              <a:t>than Kim read</a:t>
            </a:r>
            <a:r>
              <a:rPr lang="en-US" altLang="zh-CN" sz="2400" dirty="0" smtClean="0"/>
              <a:t> </a:t>
            </a:r>
            <a:r>
              <a:rPr lang="zh-CN" altLang="en-US" sz="2400" dirty="0" smtClean="0"/>
              <a:t>和</a:t>
            </a:r>
            <a:r>
              <a:rPr lang="en-US" altLang="zh-CN" sz="2400" i="1" dirty="0" smtClean="0"/>
              <a:t>Kim read</a:t>
            </a:r>
            <a:r>
              <a:rPr lang="en-US" altLang="zh-CN" sz="2400" dirty="0" smtClean="0"/>
              <a:t>, </a:t>
            </a:r>
            <a:r>
              <a:rPr lang="en-US" altLang="zh-CN" sz="2400" i="1" dirty="0" smtClean="0"/>
              <a:t>the book</a:t>
            </a:r>
            <a:r>
              <a:rPr lang="zh-CN" altLang="en-US" sz="2400" dirty="0" smtClean="0"/>
              <a:t>和</a:t>
            </a:r>
            <a:r>
              <a:rPr lang="en-US" altLang="zh-CN" sz="2400" i="1" dirty="0" smtClean="0"/>
              <a:t>book</a:t>
            </a:r>
            <a:r>
              <a:rPr lang="zh-CN" altLang="en-US" sz="2400" dirty="0" smtClean="0"/>
              <a:t>的，对于没被标记的符号，</a:t>
            </a:r>
            <a:r>
              <a:rPr lang="en-US" altLang="zh-CN" sz="2400" dirty="0" smtClean="0"/>
              <a:t>MARK</a:t>
            </a:r>
            <a:r>
              <a:rPr lang="zh-CN" altLang="en-US" sz="2400" dirty="0" smtClean="0"/>
              <a:t>特征值是</a:t>
            </a:r>
            <a:r>
              <a:rPr lang="en-US" altLang="zh-CN" sz="2400" dirty="0" smtClean="0"/>
              <a:t>unmarked</a:t>
            </a:r>
            <a:r>
              <a:rPr lang="zh-CN" altLang="en-US" sz="2400" dirty="0" smtClean="0"/>
              <a:t>（</a:t>
            </a:r>
            <a:r>
              <a:rPr lang="en-US" altLang="zh-CN" sz="2400" dirty="0" err="1" smtClean="0"/>
              <a:t>unmk</a:t>
            </a:r>
            <a:r>
              <a:rPr lang="zh-CN" altLang="en-US" sz="2400" dirty="0" smtClean="0"/>
              <a:t>）</a:t>
            </a:r>
            <a:r>
              <a:rPr lang="en-US" altLang="zh-CN" sz="2400" dirty="0" smtClean="0"/>
              <a:t>,</a:t>
            </a:r>
            <a:r>
              <a:rPr lang="zh-CN" altLang="en-US" sz="2400" dirty="0" smtClean="0"/>
              <a:t>还有一些符号（被称作</a:t>
            </a:r>
            <a:r>
              <a:rPr lang="en-US" altLang="zh-CN" sz="2400" dirty="0" smtClean="0"/>
              <a:t>”</a:t>
            </a:r>
            <a:r>
              <a:rPr lang="zh-CN" altLang="en-US" sz="2400" dirty="0" smtClean="0"/>
              <a:t>标记符</a:t>
            </a:r>
            <a:r>
              <a:rPr lang="en-US" altLang="zh-CN" sz="2400" dirty="0" smtClean="0"/>
              <a:t>marker”</a:t>
            </a:r>
            <a:r>
              <a:rPr lang="zh-CN" altLang="en-US" sz="2400" dirty="0" smtClean="0"/>
              <a:t>）有其他可能的值。</a:t>
            </a:r>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endParaRPr lang="zh-CN" altLang="en-US" sz="2400" dirty="0"/>
          </a:p>
        </p:txBody>
      </p:sp>
      <p:pic>
        <p:nvPicPr>
          <p:cNvPr id="1026" name="Picture 2"/>
          <p:cNvPicPr>
            <a:picLocks noChangeAspect="1" noChangeArrowheads="1"/>
          </p:cNvPicPr>
          <p:nvPr/>
        </p:nvPicPr>
        <p:blipFill>
          <a:blip r:embed="rId2" cstate="print"/>
          <a:srcRect/>
          <a:stretch>
            <a:fillRect/>
          </a:stretch>
        </p:blipFill>
        <p:spPr bwMode="auto">
          <a:xfrm>
            <a:off x="899592" y="3429000"/>
            <a:ext cx="4743450" cy="14001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404664"/>
            <a:ext cx="7772400" cy="1143000"/>
          </a:xfrm>
        </p:spPr>
        <p:txBody>
          <a:bodyPr/>
          <a:lstStyle/>
          <a:p>
            <a:r>
              <a:rPr lang="zh-CN" altLang="en-US" dirty="0" smtClean="0"/>
              <a:t>大纲</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smtClean="0"/>
              <a:t>1 </a:t>
            </a:r>
            <a:r>
              <a:rPr lang="zh-CN" altLang="en-US" dirty="0" smtClean="0"/>
              <a:t>简介</a:t>
            </a:r>
            <a:endParaRPr lang="en-US" altLang="zh-CN" dirty="0" smtClean="0"/>
          </a:p>
          <a:p>
            <a:r>
              <a:rPr lang="en-US" altLang="zh-CN" dirty="0" smtClean="0"/>
              <a:t>2</a:t>
            </a:r>
            <a:r>
              <a:rPr lang="zh-CN" altLang="en-US" dirty="0" smtClean="0"/>
              <a:t>特征结构</a:t>
            </a:r>
            <a:endParaRPr lang="en-US" altLang="zh-CN" dirty="0" smtClean="0"/>
          </a:p>
          <a:p>
            <a:r>
              <a:rPr lang="en-US" altLang="zh-CN" dirty="0" smtClean="0"/>
              <a:t>3 </a:t>
            </a:r>
            <a:r>
              <a:rPr lang="zh-CN" altLang="en-US" dirty="0" smtClean="0"/>
              <a:t>符号</a:t>
            </a:r>
            <a:endParaRPr lang="en-US" altLang="zh-CN" dirty="0" smtClean="0"/>
          </a:p>
          <a:p>
            <a:r>
              <a:rPr lang="en-US" altLang="zh-CN" dirty="0" smtClean="0"/>
              <a:t>4 </a:t>
            </a:r>
            <a:r>
              <a:rPr lang="zh-CN" altLang="en-US" dirty="0" smtClean="0"/>
              <a:t>合式特征结构</a:t>
            </a:r>
            <a:endParaRPr lang="en-US" altLang="zh-CN" dirty="0" smtClean="0"/>
          </a:p>
          <a:p>
            <a:r>
              <a:rPr lang="en-US" altLang="zh-CN" dirty="0" smtClean="0"/>
              <a:t>5</a:t>
            </a:r>
            <a:r>
              <a:rPr lang="zh-CN" altLang="en-US" dirty="0" smtClean="0"/>
              <a:t>构体和构式</a:t>
            </a:r>
            <a:endParaRPr lang="en-US" altLang="zh-CN" dirty="0" smtClean="0"/>
          </a:p>
          <a:p>
            <a:r>
              <a:rPr lang="en-US" altLang="zh-CN" dirty="0" smtClean="0"/>
              <a:t>6 </a:t>
            </a:r>
            <a:r>
              <a:rPr lang="zh-CN" altLang="en-US" dirty="0" smtClean="0"/>
              <a:t>允准单词</a:t>
            </a:r>
            <a:endParaRPr lang="en-US" altLang="zh-CN" dirty="0" smtClean="0"/>
          </a:p>
          <a:p>
            <a:r>
              <a:rPr lang="en-US" altLang="zh-CN" dirty="0" smtClean="0"/>
              <a:t>7 </a:t>
            </a:r>
            <a:r>
              <a:rPr lang="zh-CN" altLang="en-US" dirty="0" smtClean="0"/>
              <a:t>允准短语</a:t>
            </a:r>
            <a:endParaRPr lang="en-US" altLang="zh-CN" dirty="0" smtClean="0"/>
          </a:p>
          <a:p>
            <a:r>
              <a:rPr lang="en-US" altLang="zh-CN" dirty="0" smtClean="0"/>
              <a:t>8</a:t>
            </a:r>
            <a:r>
              <a:rPr lang="en-US" altLang="zh-CN" dirty="0" smtClean="0"/>
              <a:t> </a:t>
            </a:r>
            <a:r>
              <a:rPr lang="zh-CN" altLang="en-US" dirty="0" smtClean="0"/>
              <a:t>结语</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3.4 </a:t>
            </a:r>
            <a:r>
              <a:rPr lang="zh-CN" altLang="en-US" dirty="0" smtClean="0"/>
              <a:t>语义（</a:t>
            </a:r>
            <a:r>
              <a:rPr lang="en-US" altLang="zh-CN" dirty="0" smtClean="0"/>
              <a:t>SEMANTICS</a:t>
            </a:r>
            <a:r>
              <a:rPr lang="zh-CN" altLang="en-US" dirty="0" smtClean="0"/>
              <a:t>）</a:t>
            </a:r>
            <a:endParaRPr lang="zh-CN" altLang="en-US" dirty="0"/>
          </a:p>
        </p:txBody>
      </p:sp>
      <p:sp>
        <p:nvSpPr>
          <p:cNvPr id="3" name="内容占位符 2"/>
          <p:cNvSpPr>
            <a:spLocks noGrp="1"/>
          </p:cNvSpPr>
          <p:nvPr>
            <p:ph idx="1"/>
          </p:nvPr>
        </p:nvSpPr>
        <p:spPr/>
        <p:txBody>
          <a:bodyPr>
            <a:normAutofit fontScale="77500" lnSpcReduction="20000"/>
          </a:bodyPr>
          <a:lstStyle/>
          <a:p>
            <a:r>
              <a:rPr lang="zh-CN" altLang="en-US" dirty="0" smtClean="0"/>
              <a:t>构式语法的一个核心论点就是“构式可以具有意义”，但是，在“构式是否一定具有意义”的问题上有分歧。</a:t>
            </a:r>
            <a:endParaRPr lang="en-US" altLang="zh-CN" dirty="0" smtClean="0"/>
          </a:p>
          <a:p>
            <a:r>
              <a:rPr lang="en-US" altLang="zh-CN" dirty="0" err="1" smtClean="0"/>
              <a:t>GoldBerg</a:t>
            </a:r>
            <a:r>
              <a:rPr lang="zh-CN" altLang="en-US" dirty="0" smtClean="0"/>
              <a:t>曾经指出更一般的</a:t>
            </a:r>
            <a:r>
              <a:rPr lang="en-US" altLang="zh-CN" dirty="0" smtClean="0"/>
              <a:t>SAI</a:t>
            </a:r>
            <a:r>
              <a:rPr lang="zh-CN" altLang="en-US" dirty="0" smtClean="0"/>
              <a:t>构式有语义性质。但是</a:t>
            </a:r>
            <a:r>
              <a:rPr lang="en-US" altLang="zh-CN" dirty="0" err="1" smtClean="0"/>
              <a:t>FillMore</a:t>
            </a:r>
            <a:r>
              <a:rPr lang="zh-CN" altLang="en-US" dirty="0" smtClean="0"/>
              <a:t>等人指出，构式不需要包含意义。</a:t>
            </a:r>
            <a:endParaRPr lang="en-US" altLang="zh-CN" dirty="0" smtClean="0"/>
          </a:p>
          <a:p>
            <a:endParaRPr lang="en-US" altLang="zh-CN" dirty="0" smtClean="0"/>
          </a:p>
          <a:p>
            <a:r>
              <a:rPr lang="zh-CN" altLang="en-US" dirty="0" smtClean="0"/>
              <a:t>在</a:t>
            </a:r>
            <a:r>
              <a:rPr lang="en-US" altLang="zh-CN" dirty="0" smtClean="0"/>
              <a:t>HPSG</a:t>
            </a:r>
            <a:r>
              <a:rPr lang="zh-CN" altLang="en-US" dirty="0" smtClean="0"/>
              <a:t>和</a:t>
            </a:r>
            <a:r>
              <a:rPr lang="en-US" altLang="zh-CN" dirty="0" smtClean="0"/>
              <a:t>BCG</a:t>
            </a:r>
            <a:r>
              <a:rPr lang="zh-CN" altLang="en-US" dirty="0" smtClean="0"/>
              <a:t>中，可以假定有一个构式涵盖了所有的核心构式</a:t>
            </a:r>
            <a:r>
              <a:rPr lang="en-US" altLang="zh-CN" dirty="0" smtClean="0"/>
              <a:t>(headed constructs)</a:t>
            </a:r>
            <a:r>
              <a:rPr lang="zh-CN" altLang="en-US" dirty="0" smtClean="0"/>
              <a:t>的性质，即它们的父类，但是似乎不可能为所有的核心构式指定共同的语义，而且这些语义是只适用于核心构式的。</a:t>
            </a:r>
            <a:endParaRPr lang="en-US" altLang="zh-CN" dirty="0" smtClean="0"/>
          </a:p>
          <a:p>
            <a:r>
              <a:rPr lang="zh-CN" altLang="en-US" dirty="0" smtClean="0"/>
              <a:t>所以说，语法中有些概括是不植根于意义，并且可以被看做构式的。在</a:t>
            </a:r>
            <a:r>
              <a:rPr lang="en-US" altLang="zh-CN" dirty="0" smtClean="0"/>
              <a:t>SBCG</a:t>
            </a:r>
            <a:r>
              <a:rPr lang="zh-CN" altLang="en-US" dirty="0" smtClean="0"/>
              <a:t>中，一个构式也不一定具有意义。</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语义框架</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特征</a:t>
            </a:r>
            <a:r>
              <a:rPr lang="en-US" altLang="zh-CN" sz="2400" dirty="0" smtClean="0"/>
              <a:t>SEM</a:t>
            </a:r>
            <a:r>
              <a:rPr lang="zh-CN" altLang="en-US" sz="2400" dirty="0" smtClean="0"/>
              <a:t>的值是一个语义框架的列表，不是层级结构的。这些语义框架之间的嵌套关系则是通过标签</a:t>
            </a:r>
            <a:r>
              <a:rPr lang="en-US" altLang="zh-CN" sz="2400" dirty="0" smtClean="0"/>
              <a:t>(label)</a:t>
            </a:r>
            <a:r>
              <a:rPr lang="zh-CN" altLang="en-US" sz="2400" dirty="0" smtClean="0"/>
              <a:t>来确定的。</a:t>
            </a:r>
            <a:endParaRPr lang="en-US" altLang="zh-CN" sz="2400" dirty="0" smtClean="0"/>
          </a:p>
          <a:p>
            <a:r>
              <a:rPr lang="zh-CN" altLang="en-US" sz="2400" dirty="0" smtClean="0"/>
              <a:t>例如：</a:t>
            </a:r>
            <a:r>
              <a:rPr lang="en-US" altLang="zh-CN" sz="2400" i="1" dirty="0" smtClean="0"/>
              <a:t>Lee says that </a:t>
            </a:r>
            <a:r>
              <a:rPr lang="en-US" altLang="zh-CN" sz="2400" i="1" dirty="0" err="1" smtClean="0"/>
              <a:t>Garfiels</a:t>
            </a:r>
            <a:r>
              <a:rPr lang="en-US" altLang="zh-CN" sz="2400" i="1" dirty="0" smtClean="0"/>
              <a:t> ate Mighty Mouse.</a:t>
            </a:r>
            <a:endParaRPr lang="zh-CN" altLang="en-US" sz="2400" i="1" dirty="0"/>
          </a:p>
        </p:txBody>
      </p:sp>
      <p:pic>
        <p:nvPicPr>
          <p:cNvPr id="2050" name="Picture 2"/>
          <p:cNvPicPr>
            <a:picLocks noChangeAspect="1" noChangeArrowheads="1"/>
          </p:cNvPicPr>
          <p:nvPr/>
        </p:nvPicPr>
        <p:blipFill>
          <a:blip r:embed="rId2" cstate="print"/>
          <a:srcRect/>
          <a:stretch>
            <a:fillRect/>
          </a:stretch>
        </p:blipFill>
        <p:spPr bwMode="auto">
          <a:xfrm>
            <a:off x="1835696" y="3429000"/>
            <a:ext cx="4829175" cy="30003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语义框架</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每一个语义框架都被分配到了一个特征结构类型里，而类型是通过多重承继层级组织的，所以</a:t>
            </a:r>
            <a:r>
              <a:rPr lang="en-US" altLang="zh-CN" sz="2400" i="1" dirty="0" smtClean="0"/>
              <a:t>saying-</a:t>
            </a:r>
            <a:r>
              <a:rPr lang="en-US" altLang="zh-CN" sz="2400" i="1" dirty="0" err="1" smtClean="0"/>
              <a:t>fr</a:t>
            </a:r>
            <a:r>
              <a:rPr lang="zh-CN" altLang="en-US" sz="2400" dirty="0" smtClean="0"/>
              <a:t>是</a:t>
            </a:r>
            <a:r>
              <a:rPr lang="en-US" altLang="zh-CN" sz="2400" i="1" dirty="0" err="1" smtClean="0"/>
              <a:t>statemant-fr</a:t>
            </a:r>
            <a:r>
              <a:rPr lang="zh-CN" altLang="en-US" sz="2400" dirty="0" smtClean="0"/>
              <a:t>的子类型，这种语义框架层级还可以用来解释词汇蕴涵。</a:t>
            </a:r>
            <a:endParaRPr lang="en-US" altLang="zh-CN" sz="2400" dirty="0" smtClean="0"/>
          </a:p>
          <a:p>
            <a:r>
              <a:rPr lang="zh-CN" altLang="en-US" sz="2400" dirty="0" smtClean="0"/>
              <a:t>一些特征：</a:t>
            </a:r>
            <a:endParaRPr lang="en-US" altLang="zh-CN" sz="2400" dirty="0" smtClean="0"/>
          </a:p>
          <a:p>
            <a:r>
              <a:rPr lang="en-US" altLang="zh-CN" sz="2400" dirty="0" smtClean="0"/>
              <a:t>INDEX</a:t>
            </a:r>
            <a:r>
              <a:rPr lang="zh-CN" altLang="en-US" sz="2400" dirty="0" smtClean="0"/>
              <a:t>：用于指定一个表达式的所指</a:t>
            </a:r>
            <a:endParaRPr lang="en-US" altLang="zh-CN" sz="24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语义框架</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每一个语义框架都被分配到了一个特征结构类型里，而类型是通过多重承继层级组织的，所以</a:t>
            </a:r>
            <a:r>
              <a:rPr lang="en-US" altLang="zh-CN" sz="2400" i="1" dirty="0" smtClean="0"/>
              <a:t>saying-</a:t>
            </a:r>
            <a:r>
              <a:rPr lang="en-US" altLang="zh-CN" sz="2400" i="1" dirty="0" err="1" smtClean="0"/>
              <a:t>fr</a:t>
            </a:r>
            <a:r>
              <a:rPr lang="zh-CN" altLang="en-US" sz="2400" dirty="0" smtClean="0"/>
              <a:t>是</a:t>
            </a:r>
            <a:r>
              <a:rPr lang="en-US" altLang="zh-CN" sz="2400" i="1" dirty="0" err="1" smtClean="0"/>
              <a:t>statemant-fr</a:t>
            </a:r>
            <a:r>
              <a:rPr lang="zh-CN" altLang="en-US" sz="2400" dirty="0" smtClean="0"/>
              <a:t>的子类型，这种语义框架层级还可以用来解释词汇蕴涵。</a:t>
            </a:r>
            <a:endParaRPr lang="en-US" altLang="zh-CN" sz="2400" dirty="0" smtClean="0"/>
          </a:p>
          <a:p>
            <a:r>
              <a:rPr lang="zh-CN" altLang="en-US" sz="2400" dirty="0" smtClean="0"/>
              <a:t>一些特征：</a:t>
            </a:r>
            <a:endParaRPr lang="en-US" altLang="zh-CN" sz="2400" dirty="0" smtClean="0"/>
          </a:p>
          <a:p>
            <a:r>
              <a:rPr lang="en-US" altLang="zh-CN" sz="2400" dirty="0" smtClean="0"/>
              <a:t>INDEX</a:t>
            </a:r>
            <a:r>
              <a:rPr lang="zh-CN" altLang="en-US" sz="2400" dirty="0" smtClean="0"/>
              <a:t>：用于指定一个表达式的所指对象，值是一个索引。</a:t>
            </a:r>
            <a:endParaRPr lang="en-US" altLang="zh-CN" sz="2400" dirty="0" smtClean="0"/>
          </a:p>
          <a:p>
            <a:r>
              <a:rPr lang="en-US" altLang="zh-CN" sz="2400" dirty="0" smtClean="0"/>
              <a:t>LTOP</a:t>
            </a:r>
            <a:r>
              <a:rPr lang="zh-CN" altLang="en-US" sz="2400" dirty="0" smtClean="0"/>
              <a:t>（</a:t>
            </a:r>
            <a:r>
              <a:rPr lang="en-US" altLang="zh-CN" sz="2400" dirty="0" smtClean="0"/>
              <a:t>LOCAL-TOP</a:t>
            </a:r>
            <a:r>
              <a:rPr lang="zh-CN" altLang="en-US" sz="2400" dirty="0" smtClean="0"/>
              <a:t>），值是一个标签</a:t>
            </a:r>
            <a:r>
              <a:rPr lang="en-US" altLang="zh-CN" sz="2400" dirty="0" smtClean="0"/>
              <a:t>(label)</a:t>
            </a:r>
            <a:r>
              <a:rPr lang="zh-CN" altLang="en-US" sz="2400" dirty="0" smtClean="0"/>
              <a:t>，这个标签指向一个符号的完全解析的语义。</a:t>
            </a:r>
            <a:endParaRPr lang="en-US" altLang="zh-CN" sz="2400" dirty="0" smtClean="0"/>
          </a:p>
          <a:p>
            <a:r>
              <a:rPr lang="en-US" altLang="zh-CN" sz="2400" dirty="0" smtClean="0"/>
              <a:t>FRAME</a:t>
            </a:r>
            <a:r>
              <a:rPr lang="zh-CN" altLang="en-US" sz="2400" dirty="0" smtClean="0"/>
              <a:t>：值是一系列的框架，共同确定一个符号的意义。</a:t>
            </a:r>
            <a:endParaRPr lang="en-US" altLang="zh-CN" sz="24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3.5 </a:t>
            </a:r>
            <a:r>
              <a:rPr lang="zh-CN" altLang="en-US" dirty="0" smtClean="0"/>
              <a:t>语境</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语境特征</a:t>
            </a:r>
            <a:r>
              <a:rPr lang="en-US" altLang="zh-CN" sz="2400" dirty="0" smtClean="0"/>
              <a:t>CONTEXT</a:t>
            </a:r>
            <a:r>
              <a:rPr lang="zh-CN" altLang="en-US" sz="2400" dirty="0" smtClean="0"/>
              <a:t>的值是</a:t>
            </a:r>
            <a:r>
              <a:rPr lang="en-US" altLang="zh-CN" sz="2400" i="1" dirty="0" smtClean="0"/>
              <a:t>context</a:t>
            </a:r>
            <a:r>
              <a:rPr lang="zh-CN" altLang="en-US" sz="2400" dirty="0" smtClean="0"/>
              <a:t>类型的特征结构，相关的特征包括</a:t>
            </a:r>
            <a:r>
              <a:rPr lang="en-US" altLang="zh-CN" sz="2400" dirty="0" smtClean="0"/>
              <a:t>BACKGROUND(BCKGRND)</a:t>
            </a:r>
            <a:r>
              <a:rPr lang="zh-CN" altLang="en-US" sz="2400" dirty="0" smtClean="0"/>
              <a:t>和</a:t>
            </a:r>
            <a:r>
              <a:rPr lang="en-US" altLang="zh-CN" sz="2400" dirty="0" smtClean="0"/>
              <a:t>CONTEXTUAL-INDICES(C-INDS),</a:t>
            </a:r>
            <a:r>
              <a:rPr lang="zh-CN" altLang="en-US" sz="2400" dirty="0" smtClean="0"/>
              <a:t>后者的值中还包括</a:t>
            </a:r>
            <a:r>
              <a:rPr lang="en-US" altLang="zh-CN" sz="2400" dirty="0" smtClean="0"/>
              <a:t>SPEAKER(SPKR), ADDRESSEE(ADDR) </a:t>
            </a:r>
            <a:r>
              <a:rPr lang="zh-CN" altLang="en-US" sz="2400" dirty="0" smtClean="0"/>
              <a:t>和 </a:t>
            </a:r>
            <a:r>
              <a:rPr lang="en-US" altLang="zh-CN" sz="2400" dirty="0" smtClean="0"/>
              <a:t>UTTERANCE-LOCATION(UTT-LOC)</a:t>
            </a:r>
            <a:r>
              <a:rPr lang="zh-CN" altLang="en-US" sz="2400" dirty="0" smtClean="0"/>
              <a:t>等。</a:t>
            </a:r>
            <a:endParaRPr lang="zh-CN" altLang="en-US" sz="2400" dirty="0"/>
          </a:p>
        </p:txBody>
      </p:sp>
      <p:pic>
        <p:nvPicPr>
          <p:cNvPr id="3074" name="Picture 2"/>
          <p:cNvPicPr>
            <a:picLocks noChangeAspect="1" noChangeArrowheads="1"/>
          </p:cNvPicPr>
          <p:nvPr/>
        </p:nvPicPr>
        <p:blipFill>
          <a:blip r:embed="rId2" cstate="print"/>
          <a:srcRect/>
          <a:stretch>
            <a:fillRect/>
          </a:stretch>
        </p:blipFill>
        <p:spPr bwMode="auto">
          <a:xfrm>
            <a:off x="1475656" y="3933056"/>
            <a:ext cx="3486150" cy="16668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3.6 </a:t>
            </a:r>
            <a:r>
              <a:rPr lang="zh-CN" altLang="en-US" dirty="0" smtClean="0"/>
              <a:t>符号</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因此，一个符号被分析为指定以下特征的值的特征结构。</a:t>
            </a:r>
            <a:endParaRPr lang="en-US" altLang="zh-CN" sz="2400" dirty="0" smtClean="0"/>
          </a:p>
          <a:p>
            <a:endParaRPr lang="en-US" altLang="zh-CN" sz="2400" dirty="0" smtClean="0"/>
          </a:p>
          <a:p>
            <a:endParaRPr lang="en-US" altLang="zh-CN" sz="2400" dirty="0" smtClean="0"/>
          </a:p>
          <a:p>
            <a:pPr>
              <a:buNone/>
            </a:pPr>
            <a:endParaRPr lang="en-US" altLang="zh-CN" sz="2400" dirty="0" smtClean="0"/>
          </a:p>
          <a:p>
            <a:r>
              <a:rPr lang="en-US" altLang="zh-CN" sz="2400" dirty="0" smtClean="0"/>
              <a:t>Sign</a:t>
            </a:r>
            <a:r>
              <a:rPr lang="zh-CN" altLang="en-US" sz="2400" dirty="0" smtClean="0"/>
              <a:t>的多重承继层级如下所示，其中</a:t>
            </a:r>
            <a:r>
              <a:rPr lang="en-US" altLang="zh-CN" sz="2400" i="1" dirty="0" smtClean="0"/>
              <a:t>word</a:t>
            </a:r>
            <a:r>
              <a:rPr lang="zh-CN" altLang="en-US" sz="2400" dirty="0" smtClean="0"/>
              <a:t>有两个父类，</a:t>
            </a:r>
            <a:r>
              <a:rPr lang="en-US" altLang="zh-CN" sz="2400" i="1" dirty="0" smtClean="0"/>
              <a:t>overt-</a:t>
            </a:r>
            <a:r>
              <a:rPr lang="en-US" altLang="zh-CN" sz="2400" i="1" dirty="0" err="1" smtClean="0"/>
              <a:t>expr</a:t>
            </a:r>
            <a:r>
              <a:rPr lang="zh-CN" altLang="en-US" sz="2400" dirty="0" smtClean="0"/>
              <a:t>和</a:t>
            </a:r>
            <a:r>
              <a:rPr lang="en-US" altLang="zh-CN" sz="2400" i="1" dirty="0" err="1" smtClean="0"/>
              <a:t>lex</a:t>
            </a:r>
            <a:r>
              <a:rPr lang="en-US" altLang="zh-CN" sz="2400" i="1" dirty="0" smtClean="0"/>
              <a:t>-sign</a:t>
            </a:r>
            <a:r>
              <a:rPr lang="zh-CN" altLang="en-US" sz="2400" dirty="0" smtClean="0"/>
              <a:t>，因为它既能参与构建短语类型的构体，也拥有一个</a:t>
            </a:r>
            <a:r>
              <a:rPr lang="en-US" altLang="zh-CN" sz="2400" dirty="0" smtClean="0"/>
              <a:t>ARG-ST</a:t>
            </a:r>
            <a:r>
              <a:rPr lang="zh-CN" altLang="en-US" sz="2400" dirty="0" smtClean="0"/>
              <a:t>列表。</a:t>
            </a:r>
            <a:endParaRPr lang="zh-CN" altLang="en-US" sz="2400" dirty="0"/>
          </a:p>
        </p:txBody>
      </p:sp>
      <p:pic>
        <p:nvPicPr>
          <p:cNvPr id="4098" name="Picture 2"/>
          <p:cNvPicPr>
            <a:picLocks noChangeAspect="1" noChangeArrowheads="1"/>
          </p:cNvPicPr>
          <p:nvPr/>
        </p:nvPicPr>
        <p:blipFill>
          <a:blip r:embed="rId2" cstate="print"/>
          <a:srcRect/>
          <a:stretch>
            <a:fillRect/>
          </a:stretch>
        </p:blipFill>
        <p:spPr bwMode="auto">
          <a:xfrm>
            <a:off x="1619672" y="1988840"/>
            <a:ext cx="2390775" cy="136207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971600" y="4581128"/>
            <a:ext cx="3790950" cy="18764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符号示例</a:t>
            </a:r>
            <a:endParaRPr lang="zh-CN" altLang="en-US" dirty="0"/>
          </a:p>
        </p:txBody>
      </p:sp>
      <p:sp>
        <p:nvSpPr>
          <p:cNvPr id="5" name="内容占位符 4"/>
          <p:cNvSpPr>
            <a:spLocks noGrp="1"/>
          </p:cNvSpPr>
          <p:nvPr>
            <p:ph sz="half" idx="1"/>
          </p:nvPr>
        </p:nvSpPr>
        <p:spPr/>
        <p:txBody>
          <a:bodyPr>
            <a:normAutofit/>
          </a:bodyPr>
          <a:lstStyle/>
          <a:p>
            <a:endParaRPr lang="zh-CN" altLang="en-US"/>
          </a:p>
        </p:txBody>
      </p:sp>
      <p:sp>
        <p:nvSpPr>
          <p:cNvPr id="6" name="内容占位符 5"/>
          <p:cNvSpPr>
            <a:spLocks noGrp="1"/>
          </p:cNvSpPr>
          <p:nvPr>
            <p:ph sz="half" idx="2"/>
          </p:nvPr>
        </p:nvSpPr>
        <p:spPr/>
        <p:txBody>
          <a:bodyPr>
            <a:normAutofit/>
          </a:bodyPr>
          <a:lstStyle/>
          <a:p>
            <a:r>
              <a:rPr lang="zh-CN" altLang="en-US" sz="2400" dirty="0" smtClean="0"/>
              <a:t>如图左就是一个符号，符号被模型化为特征结构，并且每个特征都有确定的值</a:t>
            </a:r>
            <a:r>
              <a:rPr lang="en-US" altLang="zh-CN" sz="2400" dirty="0" smtClean="0"/>
              <a:t>.</a:t>
            </a:r>
          </a:p>
          <a:p>
            <a:r>
              <a:rPr lang="zh-CN" altLang="en-US" sz="2400" dirty="0" smtClean="0"/>
              <a:t>每个特征结构示例化一个最大化类型</a:t>
            </a:r>
            <a:r>
              <a:rPr lang="en-US" altLang="zh-CN" sz="2400" dirty="0" smtClean="0"/>
              <a:t>(maximal type)</a:t>
            </a:r>
          </a:p>
          <a:p>
            <a:endParaRPr lang="en-US" altLang="zh-CN" sz="2400" dirty="0" smtClean="0"/>
          </a:p>
        </p:txBody>
      </p:sp>
      <p:pic>
        <p:nvPicPr>
          <p:cNvPr id="5122" name="Picture 2"/>
          <p:cNvPicPr>
            <a:picLocks noChangeAspect="1" noChangeArrowheads="1"/>
          </p:cNvPicPr>
          <p:nvPr/>
        </p:nvPicPr>
        <p:blipFill>
          <a:blip r:embed="rId2" cstate="print"/>
          <a:srcRect/>
          <a:stretch>
            <a:fillRect/>
          </a:stretch>
        </p:blipFill>
        <p:spPr bwMode="auto">
          <a:xfrm>
            <a:off x="539552" y="1052736"/>
            <a:ext cx="3562350" cy="56388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normAutofit lnSpcReduction="10000"/>
          </a:bodyPr>
          <a:lstStyle/>
          <a:p>
            <a:endParaRPr lang="zh-CN" altLang="en-US"/>
          </a:p>
        </p:txBody>
      </p:sp>
      <p:sp>
        <p:nvSpPr>
          <p:cNvPr id="4" name="内容占位符 3"/>
          <p:cNvSpPr>
            <a:spLocks noGrp="1"/>
          </p:cNvSpPr>
          <p:nvPr>
            <p:ph sz="half" idx="2"/>
          </p:nvPr>
        </p:nvSpPr>
        <p:spPr>
          <a:xfrm>
            <a:off x="5004048" y="1600200"/>
            <a:ext cx="3682752" cy="4525963"/>
          </a:xfrm>
        </p:spPr>
        <p:txBody>
          <a:bodyPr>
            <a:normAutofit lnSpcReduction="10000"/>
          </a:bodyPr>
          <a:lstStyle/>
          <a:p>
            <a:r>
              <a:rPr lang="zh-CN" altLang="en-US" sz="2400" dirty="0" smtClean="0"/>
              <a:t>如图左，这是一个对应于短语</a:t>
            </a:r>
            <a:r>
              <a:rPr lang="en-US" altLang="zh-CN" sz="2400" i="1" dirty="0" smtClean="0"/>
              <a:t>Pat laughed</a:t>
            </a:r>
            <a:r>
              <a:rPr lang="zh-CN" altLang="en-US" sz="2400" dirty="0" smtClean="0"/>
              <a:t>的符号。</a:t>
            </a:r>
            <a:endParaRPr lang="en-US" altLang="zh-CN" sz="2400" dirty="0" smtClean="0"/>
          </a:p>
          <a:p>
            <a:r>
              <a:rPr lang="en-US" altLang="zh-CN" sz="2400" dirty="0" smtClean="0"/>
              <a:t>SBCG</a:t>
            </a:r>
            <a:r>
              <a:rPr lang="zh-CN" altLang="en-US" sz="2400" dirty="0" smtClean="0"/>
              <a:t>为语言中的所有表达式都提供的模型都是</a:t>
            </a:r>
            <a:r>
              <a:rPr lang="en-US" altLang="zh-CN" sz="2400" dirty="0" smtClean="0"/>
              <a:t>sign</a:t>
            </a:r>
            <a:r>
              <a:rPr lang="zh-CN" altLang="en-US" sz="2400" dirty="0" smtClean="0"/>
              <a:t>。</a:t>
            </a:r>
            <a:endParaRPr lang="en-US" altLang="zh-CN" sz="2400" dirty="0" smtClean="0"/>
          </a:p>
          <a:p>
            <a:r>
              <a:rPr lang="zh-CN" altLang="en-US" sz="2400" dirty="0" smtClean="0"/>
              <a:t>如果这个</a:t>
            </a:r>
            <a:r>
              <a:rPr lang="en-US" altLang="zh-CN" sz="2400" dirty="0" smtClean="0"/>
              <a:t>sign</a:t>
            </a:r>
            <a:r>
              <a:rPr lang="zh-CN" altLang="en-US" sz="2400" dirty="0" smtClean="0"/>
              <a:t>不是被例项允准的，那么对它的分析就是一个构体，构体的母节点就是它本身，还有其它符号充当子节点。</a:t>
            </a:r>
          </a:p>
          <a:p>
            <a:endParaRPr lang="zh-CN" altLang="en-US" dirty="0"/>
          </a:p>
        </p:txBody>
      </p:sp>
      <p:pic>
        <p:nvPicPr>
          <p:cNvPr id="6146" name="Picture 2"/>
          <p:cNvPicPr>
            <a:picLocks noChangeAspect="1" noChangeArrowheads="1"/>
          </p:cNvPicPr>
          <p:nvPr/>
        </p:nvPicPr>
        <p:blipFill>
          <a:blip r:embed="rId2" cstate="print"/>
          <a:srcRect/>
          <a:stretch>
            <a:fillRect/>
          </a:stretch>
        </p:blipFill>
        <p:spPr bwMode="auto">
          <a:xfrm>
            <a:off x="0" y="0"/>
            <a:ext cx="5124450" cy="72580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4 </a:t>
            </a:r>
            <a:r>
              <a:rPr lang="zh-CN" altLang="en-US" dirty="0" smtClean="0"/>
              <a:t>合式特征结构</a:t>
            </a:r>
            <a:r>
              <a:rPr lang="en-US" altLang="zh-CN" dirty="0" smtClean="0"/>
              <a:t/>
            </a:r>
            <a:br>
              <a:rPr lang="en-US" altLang="zh-CN" dirty="0" smtClean="0"/>
            </a:br>
            <a:r>
              <a:rPr lang="en-US" altLang="zh-CN" dirty="0" smtClean="0"/>
              <a:t>well-Formed Feature Structure</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一个特征结构</a:t>
            </a:r>
            <a:r>
              <a:rPr lang="en-US" altLang="zh-CN" sz="2400" dirty="0" smtClean="0"/>
              <a:t>F</a:t>
            </a:r>
            <a:r>
              <a:rPr lang="zh-CN" altLang="en-US" sz="2400" dirty="0" smtClean="0"/>
              <a:t>要合式，至少要先满足以下三个基本条件。</a:t>
            </a:r>
            <a:endParaRPr lang="en-US" altLang="zh-CN" sz="2400" dirty="0" smtClean="0"/>
          </a:p>
          <a:p>
            <a:r>
              <a:rPr lang="en-US" altLang="zh-CN" sz="2400" dirty="0" smtClean="0">
                <a:latin typeface="+mn-ea"/>
              </a:rPr>
              <a:t>1.F</a:t>
            </a:r>
            <a:r>
              <a:rPr lang="zh-CN" altLang="en-US" sz="2400" dirty="0" smtClean="0">
                <a:latin typeface="+mn-ea"/>
              </a:rPr>
              <a:t>示例化一个最大化类型。</a:t>
            </a:r>
            <a:endParaRPr lang="en-US" altLang="zh-CN" sz="2400" dirty="0" smtClean="0">
              <a:latin typeface="+mn-ea"/>
            </a:endParaRPr>
          </a:p>
          <a:p>
            <a:r>
              <a:rPr lang="en-US" altLang="zh-CN" sz="2400" dirty="0" smtClean="0">
                <a:latin typeface="+mn-ea"/>
              </a:rPr>
              <a:t>2.F</a:t>
            </a:r>
            <a:r>
              <a:rPr lang="zh-CN" altLang="en-US" sz="2400" dirty="0" smtClean="0">
                <a:latin typeface="+mn-ea"/>
              </a:rPr>
              <a:t>是一个原子或是一个全函数（特征域和值都由类型指定）</a:t>
            </a:r>
            <a:endParaRPr lang="en-US" altLang="zh-CN" sz="2400" dirty="0" smtClean="0">
              <a:latin typeface="+mn-ea"/>
            </a:endParaRPr>
          </a:p>
          <a:p>
            <a:r>
              <a:rPr lang="en-US" altLang="zh-CN" sz="2400" dirty="0" smtClean="0">
                <a:latin typeface="+mn-ea"/>
              </a:rPr>
              <a:t>3.F</a:t>
            </a:r>
            <a:r>
              <a:rPr lang="zh-CN" altLang="en-US" sz="2400" dirty="0" smtClean="0">
                <a:latin typeface="+mn-ea"/>
              </a:rPr>
              <a:t>满足语法加在类型及其父类上的所有约束</a:t>
            </a:r>
            <a:r>
              <a:rPr lang="en-US" altLang="zh-CN" sz="2400" dirty="0" smtClean="0">
                <a:latin typeface="+mn-ea"/>
              </a:rPr>
              <a:t>.</a:t>
            </a:r>
          </a:p>
          <a:p>
            <a:r>
              <a:rPr lang="zh-CN" altLang="en-US" sz="2400" dirty="0" smtClean="0"/>
              <a:t>但是，如果对特征结构上的约束仅限于对它的特征和特征值的指定，那么语法会允准许多不合式的特征结构。例如，图</a:t>
            </a:r>
            <a:r>
              <a:rPr lang="en-US" altLang="zh-CN" sz="2400" dirty="0" smtClean="0"/>
              <a:t>8</a:t>
            </a:r>
            <a:r>
              <a:rPr lang="zh-CN" altLang="en-US" sz="2400" dirty="0" smtClean="0"/>
              <a:t>。</a:t>
            </a:r>
            <a:endParaRPr lang="zh-CN" alt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endParaRPr lang="zh-CN" altLang="en-US"/>
          </a:p>
        </p:txBody>
      </p:sp>
      <p:sp>
        <p:nvSpPr>
          <p:cNvPr id="10" name="内容占位符 9"/>
          <p:cNvSpPr>
            <a:spLocks noGrp="1"/>
          </p:cNvSpPr>
          <p:nvPr>
            <p:ph sz="half" idx="1"/>
          </p:nvPr>
        </p:nvSpPr>
        <p:spPr/>
        <p:txBody>
          <a:bodyPr>
            <a:normAutofit lnSpcReduction="10000"/>
          </a:bodyPr>
          <a:lstStyle/>
          <a:p>
            <a:endParaRPr lang="zh-CN" altLang="en-US"/>
          </a:p>
        </p:txBody>
      </p:sp>
      <p:sp>
        <p:nvSpPr>
          <p:cNvPr id="11" name="内容占位符 10"/>
          <p:cNvSpPr>
            <a:spLocks noGrp="1"/>
          </p:cNvSpPr>
          <p:nvPr>
            <p:ph sz="half" idx="2"/>
          </p:nvPr>
        </p:nvSpPr>
        <p:spPr/>
        <p:txBody>
          <a:bodyPr>
            <a:normAutofit lnSpcReduction="10000"/>
          </a:bodyPr>
          <a:lstStyle/>
          <a:p>
            <a:r>
              <a:rPr lang="zh-CN" altLang="en-US" sz="2400" dirty="0" smtClean="0"/>
              <a:t>根据目前的条件，图</a:t>
            </a:r>
            <a:r>
              <a:rPr lang="en-US" altLang="zh-CN" sz="2400" dirty="0" smtClean="0"/>
              <a:t>8 </a:t>
            </a:r>
            <a:r>
              <a:rPr lang="zh-CN" altLang="en-US" sz="2400" dirty="0" smtClean="0"/>
              <a:t>是一个合式的特征结构，因为它的每个特征都拥有一个合适的值，这些特征值也是一个合式的特征结构。但图</a:t>
            </a:r>
            <a:r>
              <a:rPr lang="en-US" altLang="zh-CN" sz="2400" dirty="0" smtClean="0"/>
              <a:t>8</a:t>
            </a:r>
            <a:r>
              <a:rPr lang="zh-CN" altLang="en-US" sz="2400" dirty="0" smtClean="0"/>
              <a:t>存在很多问题。</a:t>
            </a:r>
            <a:endParaRPr lang="en-US" altLang="zh-CN" sz="2400" dirty="0" smtClean="0"/>
          </a:p>
          <a:p>
            <a:r>
              <a:rPr lang="en-US" altLang="zh-CN" sz="2400" dirty="0" smtClean="0"/>
              <a:t>1 Kim the</a:t>
            </a:r>
            <a:r>
              <a:rPr lang="zh-CN" altLang="en-US" sz="2400" dirty="0" smtClean="0"/>
              <a:t>不是一个合法的表达式。</a:t>
            </a:r>
            <a:endParaRPr lang="en-US" altLang="zh-CN" sz="2400" dirty="0" smtClean="0"/>
          </a:p>
          <a:p>
            <a:r>
              <a:rPr lang="en-US" altLang="zh-CN" sz="2400" dirty="0" smtClean="0"/>
              <a:t>2 FORM</a:t>
            </a:r>
            <a:r>
              <a:rPr lang="zh-CN" altLang="en-US" sz="2400" dirty="0" smtClean="0"/>
              <a:t>的值在语音上不能实现为</a:t>
            </a:r>
            <a:r>
              <a:rPr lang="en-US" altLang="zh-CN" sz="2400" dirty="0" smtClean="0"/>
              <a:t>PHON</a:t>
            </a:r>
            <a:r>
              <a:rPr lang="zh-CN" altLang="en-US" sz="2400" dirty="0" smtClean="0"/>
              <a:t>的值。</a:t>
            </a:r>
            <a:endParaRPr lang="en-US" altLang="zh-CN" sz="2400" dirty="0" smtClean="0"/>
          </a:p>
          <a:p>
            <a:r>
              <a:rPr lang="en-US" altLang="zh-CN" sz="2400" dirty="0" smtClean="0"/>
              <a:t>3 </a:t>
            </a:r>
            <a:r>
              <a:rPr lang="zh-CN" altLang="en-US" sz="2400" dirty="0" smtClean="0"/>
              <a:t>表达式的语义不能通过语音</a:t>
            </a:r>
            <a:r>
              <a:rPr lang="en-US" altLang="zh-CN" sz="2400" dirty="0" smtClean="0"/>
              <a:t>             </a:t>
            </a:r>
            <a:r>
              <a:rPr lang="zh-CN" altLang="en-US" sz="2400" dirty="0" smtClean="0"/>
              <a:t>表达。</a:t>
            </a:r>
            <a:endParaRPr lang="zh-CN" altLang="en-US" sz="2400" dirty="0"/>
          </a:p>
        </p:txBody>
      </p:sp>
      <p:pic>
        <p:nvPicPr>
          <p:cNvPr id="8194" name="Picture 2"/>
          <p:cNvPicPr>
            <a:picLocks noChangeAspect="1" noChangeArrowheads="1"/>
          </p:cNvPicPr>
          <p:nvPr/>
        </p:nvPicPr>
        <p:blipFill>
          <a:blip r:embed="rId2" cstate="print"/>
          <a:srcRect/>
          <a:stretch>
            <a:fillRect/>
          </a:stretch>
        </p:blipFill>
        <p:spPr bwMode="auto">
          <a:xfrm>
            <a:off x="179512" y="692696"/>
            <a:ext cx="3952875" cy="567690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868144" y="5517232"/>
            <a:ext cx="714375"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1.1 Preliminaries</a:t>
            </a:r>
            <a:endParaRPr lang="zh-CN" altLang="en-US" dirty="0"/>
          </a:p>
        </p:txBody>
      </p:sp>
      <p:sp>
        <p:nvSpPr>
          <p:cNvPr id="3" name="内容占位符 2"/>
          <p:cNvSpPr>
            <a:spLocks noGrp="1"/>
          </p:cNvSpPr>
          <p:nvPr>
            <p:ph idx="1"/>
          </p:nvPr>
        </p:nvSpPr>
        <p:spPr/>
        <p:txBody>
          <a:bodyPr>
            <a:normAutofit fontScale="77500" lnSpcReduction="20000"/>
          </a:bodyPr>
          <a:lstStyle/>
          <a:p>
            <a:r>
              <a:rPr lang="zh-CN" altLang="en-US" b="1" dirty="0" smtClean="0"/>
              <a:t>历史起源</a:t>
            </a:r>
            <a:endParaRPr lang="en-US" altLang="zh-CN" b="1" dirty="0" smtClean="0"/>
          </a:p>
          <a:p>
            <a:r>
              <a:rPr lang="en-US" altLang="zh-CN" dirty="0" smtClean="0"/>
              <a:t>SBCG</a:t>
            </a:r>
            <a:r>
              <a:rPr lang="zh-CN" altLang="en-US" dirty="0" smtClean="0"/>
              <a:t>是在</a:t>
            </a:r>
            <a:r>
              <a:rPr lang="en-US" altLang="zh-CN" dirty="0" smtClean="0"/>
              <a:t>HPSG</a:t>
            </a:r>
            <a:r>
              <a:rPr lang="zh-CN" altLang="en-US" dirty="0" smtClean="0"/>
              <a:t>和</a:t>
            </a:r>
            <a:r>
              <a:rPr lang="en-US" altLang="zh-CN" dirty="0" smtClean="0"/>
              <a:t>BCG</a:t>
            </a:r>
            <a:r>
              <a:rPr lang="zh-CN" altLang="en-US" dirty="0" smtClean="0"/>
              <a:t>的基础上发展的理论。</a:t>
            </a:r>
            <a:endParaRPr lang="en-US" altLang="zh-CN" dirty="0" smtClean="0"/>
          </a:p>
          <a:p>
            <a:r>
              <a:rPr lang="zh-CN" altLang="en-US" b="1" dirty="0" smtClean="0"/>
              <a:t>目标</a:t>
            </a:r>
            <a:endParaRPr lang="en-US" altLang="zh-CN" b="1" dirty="0" smtClean="0"/>
          </a:p>
          <a:p>
            <a:r>
              <a:rPr lang="zh-CN" altLang="en-US" dirty="0" smtClean="0"/>
              <a:t>为所有的人类语言提供一个描述体系。（构式语法就是处理单词、词类概括和复杂表达式被构建的模式等问题的）</a:t>
            </a:r>
            <a:endParaRPr lang="en-US" altLang="zh-CN" dirty="0" smtClean="0"/>
          </a:p>
          <a:p>
            <a:r>
              <a:rPr lang="zh-CN" altLang="en-US" dirty="0" smtClean="0"/>
              <a:t>一个基于构式语法的形式化表述体系应该能够满足下列需求：</a:t>
            </a:r>
            <a:endParaRPr lang="en-US" altLang="zh-CN" dirty="0" smtClean="0"/>
          </a:p>
          <a:p>
            <a:r>
              <a:rPr lang="en-US" altLang="zh-CN" dirty="0" smtClean="0"/>
              <a:t>1 </a:t>
            </a:r>
            <a:r>
              <a:rPr lang="zh-CN" altLang="en-US" dirty="0" smtClean="0"/>
              <a:t>没有矛盾。</a:t>
            </a:r>
            <a:endParaRPr lang="en-US" altLang="zh-CN" dirty="0" smtClean="0"/>
          </a:p>
          <a:p>
            <a:r>
              <a:rPr lang="en-US" altLang="zh-CN" dirty="0" smtClean="0"/>
              <a:t>2 </a:t>
            </a:r>
            <a:r>
              <a:rPr lang="zh-CN" altLang="en-US" dirty="0" smtClean="0"/>
              <a:t>与其他知识体系有连贯性（兼容）</a:t>
            </a:r>
            <a:endParaRPr lang="en-US" altLang="zh-CN" dirty="0" smtClean="0"/>
          </a:p>
          <a:p>
            <a:r>
              <a:rPr lang="en-US" altLang="zh-CN" dirty="0" smtClean="0"/>
              <a:t>3 </a:t>
            </a:r>
            <a:r>
              <a:rPr lang="zh-CN" altLang="en-US" dirty="0" smtClean="0"/>
              <a:t>对已知的数据能最大化覆盖</a:t>
            </a:r>
            <a:endParaRPr lang="en-US" altLang="zh-CN" dirty="0" smtClean="0"/>
          </a:p>
          <a:p>
            <a:r>
              <a:rPr lang="en-US" altLang="zh-CN" dirty="0" smtClean="0"/>
              <a:t>4 </a:t>
            </a:r>
            <a:r>
              <a:rPr lang="zh-CN" altLang="en-US" dirty="0" smtClean="0"/>
              <a:t>优雅的表述。</a:t>
            </a:r>
            <a:endParaRPr lang="en-US" altLang="zh-CN"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符号的描述</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为了排除不合法的构式，</a:t>
            </a:r>
            <a:r>
              <a:rPr lang="en-US" altLang="zh-CN" sz="2400" dirty="0" smtClean="0"/>
              <a:t>SBCG</a:t>
            </a:r>
            <a:r>
              <a:rPr lang="zh-CN" altLang="en-US" sz="2400" dirty="0" smtClean="0"/>
              <a:t>中用</a:t>
            </a:r>
            <a:r>
              <a:rPr lang="en-US" altLang="zh-CN" sz="2400" dirty="0" err="1" smtClean="0"/>
              <a:t>listemes</a:t>
            </a:r>
            <a:r>
              <a:rPr lang="zh-CN" altLang="en-US" sz="2400" dirty="0" smtClean="0"/>
              <a:t>和</a:t>
            </a:r>
            <a:r>
              <a:rPr lang="en-US" altLang="zh-CN" sz="2400" dirty="0" smtClean="0"/>
              <a:t>constructions </a:t>
            </a:r>
            <a:r>
              <a:rPr lang="zh-CN" altLang="en-US" sz="2400" dirty="0" smtClean="0"/>
              <a:t>对特征结构进行描述，定义某一给定类型的特征结构的性质。</a:t>
            </a:r>
            <a:endParaRPr lang="en-US" altLang="zh-CN" sz="2400" dirty="0" smtClean="0"/>
          </a:p>
          <a:p>
            <a:r>
              <a:rPr lang="zh-CN" altLang="en-US" sz="2400" dirty="0" smtClean="0"/>
              <a:t>因此，一个构式的表示如下所示：</a:t>
            </a:r>
            <a:endParaRPr lang="en-US" altLang="zh-CN" sz="2400" dirty="0" smtClean="0"/>
          </a:p>
          <a:p>
            <a:endParaRPr lang="en-US" altLang="zh-CN" sz="2400" dirty="0" smtClean="0"/>
          </a:p>
          <a:p>
            <a:endParaRPr lang="en-US" altLang="zh-CN" sz="2400" dirty="0" smtClean="0"/>
          </a:p>
          <a:p>
            <a:r>
              <a:rPr lang="zh-CN" altLang="en-US" sz="2400" dirty="0" smtClean="0"/>
              <a:t>语法中则会包含词库</a:t>
            </a:r>
            <a:r>
              <a:rPr lang="en-US" altLang="zh-CN" sz="2400" dirty="0" smtClean="0"/>
              <a:t>(lexicon)</a:t>
            </a:r>
            <a:r>
              <a:rPr lang="zh-CN" altLang="en-US" sz="2400" dirty="0" smtClean="0"/>
              <a:t>和构式库</a:t>
            </a:r>
            <a:r>
              <a:rPr lang="en-US" altLang="zh-CN" sz="2400" dirty="0" smtClean="0"/>
              <a:t>(</a:t>
            </a:r>
            <a:r>
              <a:rPr lang="en-US" altLang="zh-CN" sz="2400" dirty="0" err="1" smtClean="0"/>
              <a:t>constructicon</a:t>
            </a:r>
            <a:r>
              <a:rPr lang="en-US" altLang="zh-CN" sz="2400" dirty="0" smtClean="0"/>
              <a:t>),</a:t>
            </a:r>
            <a:r>
              <a:rPr lang="zh-CN" altLang="en-US" sz="2400" dirty="0" smtClean="0"/>
              <a:t>词库包含例项</a:t>
            </a:r>
            <a:r>
              <a:rPr lang="en-US" altLang="zh-CN" sz="2400" dirty="0" smtClean="0"/>
              <a:t>(</a:t>
            </a:r>
            <a:r>
              <a:rPr lang="en-US" altLang="zh-CN" sz="2400" dirty="0" err="1" smtClean="0"/>
              <a:t>listeme</a:t>
            </a:r>
            <a:r>
              <a:rPr lang="en-US" altLang="zh-CN" sz="2400" dirty="0" smtClean="0"/>
              <a:t>)</a:t>
            </a:r>
            <a:r>
              <a:rPr lang="zh-CN" altLang="en-US" sz="2400" dirty="0" smtClean="0"/>
              <a:t>的集合，构式库包含构式的集合。</a:t>
            </a:r>
            <a:endParaRPr lang="en-US" altLang="zh-CN" sz="2400" dirty="0" smtClean="0"/>
          </a:p>
          <a:p>
            <a:r>
              <a:rPr lang="zh-CN" altLang="en-US" sz="2400" dirty="0" smtClean="0"/>
              <a:t>因此，合式特征结构的定义采用</a:t>
            </a:r>
            <a:r>
              <a:rPr lang="en-US" altLang="zh-CN" sz="2400" dirty="0" smtClean="0"/>
              <a:t>The Sign Principle</a:t>
            </a:r>
            <a:r>
              <a:rPr lang="zh-CN" altLang="en-US" sz="2400" dirty="0" smtClean="0"/>
              <a:t>：</a:t>
            </a:r>
            <a:endParaRPr lang="en-US" altLang="zh-CN" sz="2400" dirty="0" smtClean="0"/>
          </a:p>
          <a:p>
            <a:endParaRPr lang="zh-CN" altLang="en-US" sz="2400" dirty="0"/>
          </a:p>
        </p:txBody>
      </p:sp>
      <p:pic>
        <p:nvPicPr>
          <p:cNvPr id="9218" name="Picture 2"/>
          <p:cNvPicPr>
            <a:picLocks noChangeAspect="1" noChangeArrowheads="1"/>
          </p:cNvPicPr>
          <p:nvPr/>
        </p:nvPicPr>
        <p:blipFill>
          <a:blip r:embed="rId2" cstate="print"/>
          <a:srcRect/>
          <a:stretch>
            <a:fillRect/>
          </a:stretch>
        </p:blipFill>
        <p:spPr bwMode="auto">
          <a:xfrm>
            <a:off x="1475656" y="3284984"/>
            <a:ext cx="2838450" cy="5429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Sign Principle</a:t>
            </a:r>
            <a:endParaRPr lang="zh-CN" altLang="en-US" dirty="0"/>
          </a:p>
        </p:txBody>
      </p:sp>
      <p:sp>
        <p:nvSpPr>
          <p:cNvPr id="3" name="内容占位符 2"/>
          <p:cNvSpPr>
            <a:spLocks noGrp="1"/>
          </p:cNvSpPr>
          <p:nvPr>
            <p:ph idx="1"/>
          </p:nvPr>
        </p:nvSpPr>
        <p:spPr/>
        <p:txBody>
          <a:bodyPr/>
          <a:lstStyle/>
          <a:p>
            <a:r>
              <a:rPr lang="zh-CN" altLang="en-US" sz="2400" dirty="0" smtClean="0"/>
              <a:t>每一个符号都必须被例项允准或被构式允准。</a:t>
            </a:r>
            <a:endParaRPr lang="en-US" altLang="zh-CN" sz="2400" dirty="0" smtClean="0"/>
          </a:p>
          <a:p>
            <a:r>
              <a:rPr lang="en-US" altLang="zh-CN" sz="2400" dirty="0" smtClean="0"/>
              <a:t>a. </a:t>
            </a:r>
            <a:r>
              <a:rPr lang="zh-CN" altLang="en-US" sz="2400" dirty="0" smtClean="0"/>
              <a:t>一个符号如果满足某个例项，那么它就是被例项允准的。</a:t>
            </a:r>
            <a:endParaRPr lang="en-US" altLang="zh-CN" sz="2400" dirty="0" smtClean="0"/>
          </a:p>
          <a:p>
            <a:r>
              <a:rPr lang="en-US" altLang="zh-CN" sz="2400" dirty="0" smtClean="0"/>
              <a:t>b.</a:t>
            </a:r>
            <a:r>
              <a:rPr lang="zh-CN" altLang="en-US" sz="2400" dirty="0" smtClean="0"/>
              <a:t>一个符号如果是某个合式构体的母节点，那么它就是被构式允准的。</a:t>
            </a:r>
            <a:endParaRPr lang="en-US" altLang="zh-CN" sz="2400" dirty="0" smtClean="0"/>
          </a:p>
          <a:p>
            <a:r>
              <a:rPr lang="zh-CN" altLang="en-US" sz="2400" dirty="0" smtClean="0"/>
              <a:t>上述</a:t>
            </a:r>
            <a:r>
              <a:rPr lang="zh-CN" altLang="en-US" sz="2400" dirty="0" smtClean="0">
                <a:solidFill>
                  <a:srgbClr val="FF0000"/>
                </a:solidFill>
              </a:rPr>
              <a:t>符号原则</a:t>
            </a:r>
            <a:r>
              <a:rPr lang="zh-CN" altLang="en-US" sz="2400" dirty="0" smtClean="0"/>
              <a:t>和</a:t>
            </a:r>
            <a:r>
              <a:rPr lang="zh-CN" altLang="en-US" sz="2400" dirty="0" smtClean="0">
                <a:solidFill>
                  <a:srgbClr val="FF0000"/>
                </a:solidFill>
              </a:rPr>
              <a:t>词库</a:t>
            </a:r>
            <a:r>
              <a:rPr lang="zh-CN" altLang="en-US" sz="2400" dirty="0" smtClean="0"/>
              <a:t>，</a:t>
            </a:r>
            <a:r>
              <a:rPr lang="zh-CN" altLang="en-US" sz="2400" dirty="0" smtClean="0">
                <a:solidFill>
                  <a:srgbClr val="FF0000"/>
                </a:solidFill>
              </a:rPr>
              <a:t>构式库</a:t>
            </a:r>
            <a:r>
              <a:rPr lang="zh-CN" altLang="en-US" sz="2400" dirty="0" smtClean="0"/>
              <a:t>以及之前提到的</a:t>
            </a:r>
            <a:r>
              <a:rPr lang="zh-CN" altLang="en-US" sz="2400" dirty="0" smtClean="0">
                <a:solidFill>
                  <a:srgbClr val="FF0000"/>
                </a:solidFill>
              </a:rPr>
              <a:t>基本约束条件</a:t>
            </a:r>
            <a:r>
              <a:rPr lang="zh-CN" altLang="en-US" sz="2400" dirty="0" smtClean="0"/>
              <a:t>共同工作，确定不同类型的特征结构的合式与否，包括</a:t>
            </a:r>
            <a:r>
              <a:rPr lang="en-US" altLang="zh-CN" sz="2400" i="1" dirty="0" smtClean="0"/>
              <a:t>lexemes</a:t>
            </a:r>
            <a:r>
              <a:rPr lang="en-US" altLang="zh-CN" sz="2400" dirty="0" smtClean="0"/>
              <a:t>, </a:t>
            </a:r>
            <a:r>
              <a:rPr lang="en-US" altLang="zh-CN" sz="2400" i="1" dirty="0" smtClean="0"/>
              <a:t>words</a:t>
            </a:r>
            <a:r>
              <a:rPr lang="zh-CN" altLang="en-US" sz="2400" dirty="0" smtClean="0"/>
              <a:t>和</a:t>
            </a:r>
            <a:r>
              <a:rPr lang="en-US" altLang="zh-CN" sz="2400" i="1" dirty="0" smtClean="0"/>
              <a:t>phrases</a:t>
            </a:r>
            <a:r>
              <a:rPr lang="zh-CN" altLang="en-US" sz="2400" dirty="0" smtClean="0"/>
              <a:t>。</a:t>
            </a:r>
            <a:endParaRPr lang="en-US" altLang="zh-CN" sz="2400" dirty="0" smtClean="0"/>
          </a:p>
          <a:p>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 </a:t>
            </a:r>
            <a:r>
              <a:rPr lang="zh-CN" altLang="en-US" dirty="0" smtClean="0"/>
              <a:t>构体和构式</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构式语法一般将构式定义为“形式与意义的约定俗成的结合体”，在</a:t>
            </a:r>
            <a:r>
              <a:rPr lang="en-US" altLang="zh-CN" sz="2400" dirty="0" smtClean="0"/>
              <a:t>SBCG</a:t>
            </a:r>
            <a:r>
              <a:rPr lang="zh-CN" altLang="en-US" sz="2400" dirty="0" smtClean="0"/>
              <a:t>中，保留了这个本质，但是有所改进。</a:t>
            </a:r>
            <a:endParaRPr lang="en-US" altLang="zh-CN" sz="2400" dirty="0" smtClean="0"/>
          </a:p>
          <a:p>
            <a:endParaRPr lang="en-US" altLang="zh-CN" sz="2400" dirty="0" smtClean="0"/>
          </a:p>
          <a:p>
            <a:r>
              <a:rPr lang="zh-CN" altLang="en-US" sz="2400" b="1" dirty="0" smtClean="0"/>
              <a:t>例项</a:t>
            </a:r>
            <a:r>
              <a:rPr lang="en-US" altLang="zh-CN" sz="2400" b="1" dirty="0" smtClean="0"/>
              <a:t>(</a:t>
            </a:r>
            <a:r>
              <a:rPr lang="en-US" altLang="zh-CN" sz="2400" b="1" dirty="0" err="1" smtClean="0"/>
              <a:t>Listeme</a:t>
            </a:r>
            <a:r>
              <a:rPr lang="en-US" altLang="zh-CN" sz="2400" b="1" dirty="0" smtClean="0"/>
              <a:t>):</a:t>
            </a:r>
            <a:r>
              <a:rPr lang="zh-CN" altLang="en-US" sz="2400" dirty="0" smtClean="0"/>
              <a:t>对一个特定的形式意义结合体的复杂约束。</a:t>
            </a:r>
            <a:endParaRPr lang="en-US" altLang="zh-CN" sz="2400" dirty="0" smtClean="0"/>
          </a:p>
          <a:p>
            <a:r>
              <a:rPr lang="zh-CN" altLang="en-US" sz="2400" b="1" dirty="0" smtClean="0"/>
              <a:t>词类构式</a:t>
            </a:r>
            <a:r>
              <a:rPr lang="en-US" altLang="zh-CN" sz="2400" b="1" dirty="0" smtClean="0"/>
              <a:t>(Lexical construction):</a:t>
            </a:r>
            <a:r>
              <a:rPr lang="zh-CN" altLang="en-US" sz="2400" dirty="0" smtClean="0"/>
              <a:t>定义了一类的</a:t>
            </a:r>
            <a:r>
              <a:rPr lang="en-US" altLang="zh-CN" sz="2400" dirty="0" smtClean="0"/>
              <a:t>lexeme</a:t>
            </a:r>
            <a:r>
              <a:rPr lang="zh-CN" altLang="en-US" sz="2400" dirty="0" smtClean="0"/>
              <a:t>或单词的一般性质，将形式和更抽象的语义信息联系起来。</a:t>
            </a:r>
            <a:endParaRPr lang="en-US" altLang="zh-CN" sz="2400" dirty="0" smtClean="0"/>
          </a:p>
          <a:p>
            <a:r>
              <a:rPr lang="zh-CN" altLang="en-US" sz="2400" b="1" dirty="0" smtClean="0"/>
              <a:t>组合构式</a:t>
            </a:r>
            <a:r>
              <a:rPr lang="en-US" altLang="zh-CN" sz="2400" b="1" dirty="0" smtClean="0"/>
              <a:t>(</a:t>
            </a:r>
            <a:r>
              <a:rPr lang="en-US" altLang="zh-CN" sz="2400" b="1" dirty="0" err="1" smtClean="0"/>
              <a:t>Combinatoric</a:t>
            </a:r>
            <a:r>
              <a:rPr lang="en-US" altLang="zh-CN" sz="2400" b="1" dirty="0" smtClean="0"/>
              <a:t> construction)</a:t>
            </a:r>
            <a:r>
              <a:rPr lang="zh-CN" altLang="en-US" sz="2400" dirty="0" smtClean="0"/>
              <a:t>：定义了一些符号组合成更复杂的符号的方式，限定了一个构体的母节点和子节点的形式和意义。</a:t>
            </a:r>
            <a:endParaRPr lang="en-US" altLang="zh-CN" sz="24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构体和构式</a:t>
            </a:r>
            <a:endParaRPr lang="zh-CN" altLang="en-US" dirty="0"/>
          </a:p>
        </p:txBody>
      </p:sp>
      <p:sp>
        <p:nvSpPr>
          <p:cNvPr id="3" name="内容占位符 2"/>
          <p:cNvSpPr>
            <a:spLocks noGrp="1"/>
          </p:cNvSpPr>
          <p:nvPr>
            <p:ph idx="1"/>
          </p:nvPr>
        </p:nvSpPr>
        <p:spPr/>
        <p:txBody>
          <a:bodyPr/>
          <a:lstStyle/>
          <a:p>
            <a:r>
              <a:rPr lang="zh-CN" altLang="en-US" sz="2400" dirty="0" smtClean="0"/>
              <a:t>构体：</a:t>
            </a:r>
            <a:endParaRPr lang="en-US" altLang="zh-CN" sz="2400" dirty="0" smtClean="0"/>
          </a:p>
          <a:p>
            <a:endParaRPr lang="en-US" altLang="zh-CN" sz="2400" dirty="0" smtClean="0"/>
          </a:p>
          <a:p>
            <a:r>
              <a:rPr lang="zh-CN" altLang="en-US" sz="2400" dirty="0" smtClean="0"/>
              <a:t>其中特征</a:t>
            </a:r>
            <a:r>
              <a:rPr lang="en-US" altLang="zh-CN" sz="2400" dirty="0" smtClean="0"/>
              <a:t>MTR</a:t>
            </a:r>
            <a:r>
              <a:rPr lang="zh-CN" altLang="en-US" sz="2400" dirty="0" smtClean="0"/>
              <a:t>对被给定构体允准的符号集施加限制。</a:t>
            </a:r>
            <a:endParaRPr lang="en-US" altLang="zh-CN" sz="2400" dirty="0" smtClean="0"/>
          </a:p>
          <a:p>
            <a:r>
              <a:rPr lang="en-US" altLang="zh-CN" sz="2400" dirty="0" smtClean="0"/>
              <a:t>DTR</a:t>
            </a:r>
            <a:r>
              <a:rPr lang="zh-CN" altLang="en-US" sz="2400" dirty="0" smtClean="0"/>
              <a:t>特征的值是一个非空符号列表，这些符号共同组成了母节点中的符号。</a:t>
            </a:r>
            <a:endParaRPr lang="en-US" altLang="zh-CN" sz="2400" dirty="0" smtClean="0"/>
          </a:p>
          <a:p>
            <a:r>
              <a:rPr lang="zh-CN" altLang="en-US" sz="2400" dirty="0" smtClean="0"/>
              <a:t>总结来讲，就是构式决定了构体是否合式，而构体则允准符号集。</a:t>
            </a:r>
          </a:p>
          <a:p>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1763688" y="1844824"/>
            <a:ext cx="2647950" cy="6953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构体的类型层级</a:t>
            </a:r>
            <a:endParaRPr lang="zh-CN" altLang="en-US" dirty="0"/>
          </a:p>
        </p:txBody>
      </p:sp>
      <p:sp>
        <p:nvSpPr>
          <p:cNvPr id="3" name="内容占位符 2"/>
          <p:cNvSpPr>
            <a:spLocks noGrp="1"/>
          </p:cNvSpPr>
          <p:nvPr>
            <p:ph idx="1"/>
          </p:nvPr>
        </p:nvSpPr>
        <p:spPr/>
        <p:txBody>
          <a:bodyPr/>
          <a:lstStyle/>
          <a:p>
            <a:endParaRPr lang="en-US" altLang="zh-CN" dirty="0" smtClean="0"/>
          </a:p>
          <a:p>
            <a:endParaRPr lang="en-US" altLang="zh-CN" dirty="0" smtClean="0"/>
          </a:p>
          <a:p>
            <a:endParaRPr lang="en-US" altLang="zh-CN" dirty="0" smtClean="0"/>
          </a:p>
          <a:p>
            <a:endParaRPr lang="en-US" altLang="zh-CN" sz="2400" dirty="0" smtClean="0"/>
          </a:p>
          <a:p>
            <a:r>
              <a:rPr lang="zh-CN" altLang="en-US" sz="2400" dirty="0" smtClean="0"/>
              <a:t>对于每个类型的构体，构式将包括类型和组合构式描述。它们是一对一的关系，共同定义某类特征结构。</a:t>
            </a:r>
            <a:endParaRPr lang="zh-CN" altLang="en-US" sz="2400" dirty="0"/>
          </a:p>
        </p:txBody>
      </p:sp>
      <p:pic>
        <p:nvPicPr>
          <p:cNvPr id="11266" name="Picture 2"/>
          <p:cNvPicPr>
            <a:picLocks noChangeAspect="1" noChangeArrowheads="1"/>
          </p:cNvPicPr>
          <p:nvPr/>
        </p:nvPicPr>
        <p:blipFill>
          <a:blip r:embed="rId2" cstate="print"/>
          <a:srcRect/>
          <a:stretch>
            <a:fillRect/>
          </a:stretch>
        </p:blipFill>
        <p:spPr bwMode="auto">
          <a:xfrm>
            <a:off x="755576" y="1628800"/>
            <a:ext cx="4248150" cy="19621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6 </a:t>
            </a:r>
            <a:r>
              <a:rPr lang="zh-CN" altLang="en-US" dirty="0" smtClean="0"/>
              <a:t>允准单词</a:t>
            </a:r>
            <a:r>
              <a:rPr lang="en-US" altLang="zh-CN" dirty="0" smtClean="0"/>
              <a:t/>
            </a:r>
            <a:br>
              <a:rPr lang="en-US" altLang="zh-CN" dirty="0" smtClean="0"/>
            </a:br>
            <a:r>
              <a:rPr lang="en-US" altLang="zh-CN" dirty="0" smtClean="0"/>
              <a:t>Licensing Words</a:t>
            </a:r>
            <a:endParaRPr lang="zh-CN" altLang="en-US" dirty="0"/>
          </a:p>
        </p:txBody>
      </p:sp>
      <p:sp>
        <p:nvSpPr>
          <p:cNvPr id="3" name="内容占位符 2"/>
          <p:cNvSpPr>
            <a:spLocks noGrp="1"/>
          </p:cNvSpPr>
          <p:nvPr>
            <p:ph idx="1"/>
          </p:nvPr>
        </p:nvSpPr>
        <p:spPr/>
        <p:txBody>
          <a:bodyPr/>
          <a:lstStyle/>
          <a:p>
            <a:r>
              <a:rPr lang="zh-CN" altLang="en-US" sz="2400" dirty="0" smtClean="0"/>
              <a:t>允准单词有三种方式：</a:t>
            </a:r>
            <a:endParaRPr lang="en-US" altLang="zh-CN" sz="2400" dirty="0" smtClean="0"/>
          </a:p>
          <a:p>
            <a:r>
              <a:rPr lang="en-US" altLang="zh-CN" sz="2400" dirty="0" smtClean="0"/>
              <a:t>1</a:t>
            </a:r>
            <a:r>
              <a:rPr lang="zh-CN" altLang="en-US" sz="2400" dirty="0" smtClean="0"/>
              <a:t>例项允准</a:t>
            </a:r>
            <a:endParaRPr lang="en-US" altLang="zh-CN" sz="2400" dirty="0" smtClean="0"/>
          </a:p>
          <a:p>
            <a:r>
              <a:rPr lang="en-US" altLang="zh-CN" sz="2400" dirty="0" smtClean="0"/>
              <a:t>2</a:t>
            </a:r>
            <a:r>
              <a:rPr lang="zh-CN" altLang="en-US" sz="2400" dirty="0" smtClean="0"/>
              <a:t>词类构式允准</a:t>
            </a:r>
            <a:endParaRPr lang="en-US" altLang="zh-CN" sz="2400" dirty="0" smtClean="0"/>
          </a:p>
          <a:p>
            <a:r>
              <a:rPr lang="en-US" altLang="zh-CN" sz="2400" dirty="0" smtClean="0"/>
              <a:t>3</a:t>
            </a:r>
            <a:r>
              <a:rPr lang="zh-CN" altLang="en-US" sz="2400" dirty="0" smtClean="0"/>
              <a:t>派生</a:t>
            </a:r>
            <a:r>
              <a:rPr lang="en-US" altLang="zh-CN" sz="2400" dirty="0" smtClean="0"/>
              <a:t>/</a:t>
            </a:r>
            <a:r>
              <a:rPr lang="zh-CN" altLang="en-US" sz="2400" dirty="0" smtClean="0"/>
              <a:t>屈折构式允准，派生构式定义了一个词位是如何通过其它词位构建的，屈折构式定义了单词是如何通过词位构建的。</a:t>
            </a:r>
            <a:endParaRPr lang="en-US" altLang="zh-CN" sz="2400" dirty="0" smtClean="0"/>
          </a:p>
          <a:p>
            <a:endParaRPr lang="zh-CN" altLang="en-US" dirty="0"/>
          </a:p>
        </p:txBody>
      </p:sp>
      <p:pic>
        <p:nvPicPr>
          <p:cNvPr id="4" name="Picture 3"/>
          <p:cNvPicPr>
            <a:picLocks noChangeAspect="1" noChangeArrowheads="1"/>
          </p:cNvPicPr>
          <p:nvPr/>
        </p:nvPicPr>
        <p:blipFill>
          <a:blip r:embed="rId2" cstate="print"/>
          <a:srcRect/>
          <a:stretch>
            <a:fillRect/>
          </a:stretch>
        </p:blipFill>
        <p:spPr bwMode="auto">
          <a:xfrm>
            <a:off x="1403648" y="4365104"/>
            <a:ext cx="3790950" cy="18764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6.1 </a:t>
            </a:r>
            <a:r>
              <a:rPr lang="zh-CN" altLang="en-US" dirty="0" smtClean="0"/>
              <a:t>例项和词类构式</a:t>
            </a:r>
            <a:endParaRPr lang="zh-CN" altLang="en-US" dirty="0"/>
          </a:p>
        </p:txBody>
      </p:sp>
      <p:sp>
        <p:nvSpPr>
          <p:cNvPr id="3" name="内容占位符 2"/>
          <p:cNvSpPr>
            <a:spLocks noGrp="1"/>
          </p:cNvSpPr>
          <p:nvPr>
            <p:ph idx="1"/>
          </p:nvPr>
        </p:nvSpPr>
        <p:spPr/>
        <p:txBody>
          <a:bodyPr>
            <a:normAutofit/>
          </a:bodyPr>
          <a:lstStyle/>
          <a:p>
            <a:r>
              <a:rPr lang="zh-CN" altLang="en-US" sz="2000" dirty="0" smtClean="0"/>
              <a:t>例项</a:t>
            </a:r>
            <a:r>
              <a:rPr lang="en-US" altLang="zh-CN" sz="2000" dirty="0" smtClean="0"/>
              <a:t>(</a:t>
            </a:r>
            <a:r>
              <a:rPr lang="en-US" altLang="zh-CN" sz="2000" dirty="0" err="1" smtClean="0"/>
              <a:t>Listemes</a:t>
            </a:r>
            <a:r>
              <a:rPr lang="en-US" altLang="zh-CN" sz="2000" dirty="0" smtClean="0"/>
              <a:t>)</a:t>
            </a:r>
            <a:r>
              <a:rPr lang="zh-CN" altLang="en-US" sz="2000" dirty="0" smtClean="0"/>
              <a:t>包含了词位的各方面的信息，通常用来描述</a:t>
            </a:r>
            <a:r>
              <a:rPr lang="en-US" altLang="zh-CN" sz="2000" i="1" dirty="0" smtClean="0"/>
              <a:t>lexeme</a:t>
            </a:r>
            <a:r>
              <a:rPr lang="zh-CN" altLang="en-US" sz="2000" dirty="0" smtClean="0"/>
              <a:t>或</a:t>
            </a:r>
            <a:r>
              <a:rPr lang="en-US" altLang="zh-CN" sz="2000" i="1" dirty="0" smtClean="0"/>
              <a:t>word</a:t>
            </a:r>
            <a:r>
              <a:rPr lang="zh-CN" altLang="en-US" sz="2000" dirty="0" smtClean="0"/>
              <a:t>类型的特征结构。</a:t>
            </a:r>
            <a:endParaRPr lang="en-US" altLang="zh-CN" sz="2000" dirty="0" smtClean="0"/>
          </a:p>
          <a:p>
            <a:r>
              <a:rPr lang="zh-CN" altLang="en-US" sz="2000" dirty="0" smtClean="0"/>
              <a:t>词类构式则一劳永逸地定义了某一类词的所有性质，和其它词类区别开来。比如下图的专有名词构式。</a:t>
            </a:r>
            <a:endParaRPr lang="zh-CN" altLang="en-US" sz="2000" dirty="0"/>
          </a:p>
        </p:txBody>
      </p:sp>
      <p:pic>
        <p:nvPicPr>
          <p:cNvPr id="12290" name="Picture 2"/>
          <p:cNvPicPr>
            <a:picLocks noChangeAspect="1" noChangeArrowheads="1"/>
          </p:cNvPicPr>
          <p:nvPr/>
        </p:nvPicPr>
        <p:blipFill>
          <a:blip r:embed="rId2" cstate="print"/>
          <a:srcRect/>
          <a:stretch>
            <a:fillRect/>
          </a:stretch>
        </p:blipFill>
        <p:spPr bwMode="auto">
          <a:xfrm>
            <a:off x="107504" y="3105150"/>
            <a:ext cx="4810125" cy="37528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例项</a:t>
            </a:r>
            <a:endParaRPr lang="zh-CN" altLang="en-US" dirty="0"/>
          </a:p>
        </p:txBody>
      </p:sp>
      <p:sp>
        <p:nvSpPr>
          <p:cNvPr id="3" name="内容占位符 2"/>
          <p:cNvSpPr>
            <a:spLocks noGrp="1"/>
          </p:cNvSpPr>
          <p:nvPr>
            <p:ph sz="half" idx="1"/>
          </p:nvPr>
        </p:nvSpPr>
        <p:spPr/>
        <p:txBody>
          <a:bodyPr>
            <a:normAutofit/>
          </a:bodyPr>
          <a:lstStyle/>
          <a:p>
            <a:r>
              <a:rPr lang="zh-CN" altLang="en-US" sz="2400" dirty="0" smtClean="0"/>
              <a:t>当专有名词的构式确定以后，一个专有名词的例项就可以简化，只需要指定（</a:t>
            </a:r>
            <a:r>
              <a:rPr lang="en-US" altLang="zh-CN" sz="2400" dirty="0" smtClean="0"/>
              <a:t>1</a:t>
            </a:r>
            <a:r>
              <a:rPr lang="zh-CN" altLang="en-US" sz="2400" dirty="0" smtClean="0"/>
              <a:t>）特征</a:t>
            </a:r>
            <a:r>
              <a:rPr lang="en-US" altLang="zh-CN" sz="2400" dirty="0" smtClean="0"/>
              <a:t>FORM</a:t>
            </a:r>
            <a:r>
              <a:rPr lang="zh-CN" altLang="en-US" sz="2400" dirty="0" smtClean="0"/>
              <a:t>的值。</a:t>
            </a:r>
            <a:endParaRPr lang="en-US" altLang="zh-CN" sz="2400" dirty="0" smtClean="0"/>
          </a:p>
          <a:p>
            <a:r>
              <a:rPr lang="zh-CN" altLang="en-US" sz="2400" dirty="0" smtClean="0"/>
              <a:t>（</a:t>
            </a:r>
            <a:r>
              <a:rPr lang="en-US" altLang="zh-CN" sz="2400" dirty="0" smtClean="0"/>
              <a:t>2</a:t>
            </a:r>
            <a:r>
              <a:rPr lang="zh-CN" altLang="en-US" sz="2400" dirty="0" smtClean="0"/>
              <a:t>）相关的词类。</a:t>
            </a:r>
            <a:endParaRPr lang="en-US" altLang="zh-CN" sz="2400" dirty="0" smtClean="0"/>
          </a:p>
          <a:p>
            <a:r>
              <a:rPr lang="zh-CN" altLang="en-US" sz="2400" dirty="0" smtClean="0"/>
              <a:t>（</a:t>
            </a:r>
            <a:r>
              <a:rPr lang="en-US" altLang="zh-CN" sz="2400" dirty="0" smtClean="0"/>
              <a:t>3</a:t>
            </a:r>
            <a:r>
              <a:rPr lang="zh-CN" altLang="en-US" sz="2400" dirty="0" smtClean="0"/>
              <a:t>）其它性质。</a:t>
            </a:r>
            <a:endParaRPr lang="en-US" altLang="zh-CN" sz="2400" dirty="0" smtClean="0"/>
          </a:p>
          <a:p>
            <a:r>
              <a:rPr lang="zh-CN" altLang="en-US" sz="2400" dirty="0" smtClean="0"/>
              <a:t>例如，下面的例项就允准了图</a:t>
            </a:r>
            <a:r>
              <a:rPr lang="en-US" altLang="zh-CN" sz="2400" dirty="0" smtClean="0"/>
              <a:t>9</a:t>
            </a:r>
            <a:r>
              <a:rPr lang="zh-CN" altLang="en-US" sz="2400" dirty="0" smtClean="0"/>
              <a:t>所示的特征结构。</a:t>
            </a:r>
            <a:endParaRPr lang="en-US" altLang="zh-CN" sz="2400" dirty="0" smtClean="0"/>
          </a:p>
          <a:p>
            <a:r>
              <a:rPr lang="zh-CN" altLang="en-US" sz="2400" dirty="0" smtClean="0"/>
              <a:t>图</a:t>
            </a:r>
            <a:r>
              <a:rPr lang="en-US" altLang="zh-CN" sz="2400" dirty="0" smtClean="0"/>
              <a:t>9 </a:t>
            </a:r>
            <a:r>
              <a:rPr lang="zh-CN" altLang="en-US" sz="2400" dirty="0" smtClean="0"/>
              <a:t>中的特征结构必须满足专有名词词类构式中的类型约束。</a:t>
            </a:r>
            <a:endParaRPr lang="zh-CN" altLang="en-US" sz="2400" dirty="0"/>
          </a:p>
        </p:txBody>
      </p:sp>
      <p:sp>
        <p:nvSpPr>
          <p:cNvPr id="6" name="内容占位符 5"/>
          <p:cNvSpPr>
            <a:spLocks noGrp="1"/>
          </p:cNvSpPr>
          <p:nvPr>
            <p:ph sz="half" idx="2"/>
          </p:nvPr>
        </p:nvSpPr>
        <p:spPr/>
        <p:txBody>
          <a:bodyPr/>
          <a:lstStyle/>
          <a:p>
            <a:endParaRPr lang="zh-CN" altLang="en-US"/>
          </a:p>
        </p:txBody>
      </p:sp>
      <p:pic>
        <p:nvPicPr>
          <p:cNvPr id="13314" name="Picture 2"/>
          <p:cNvPicPr>
            <a:picLocks noChangeAspect="1" noChangeArrowheads="1"/>
          </p:cNvPicPr>
          <p:nvPr/>
        </p:nvPicPr>
        <p:blipFill>
          <a:blip r:embed="rId2" cstate="print"/>
          <a:srcRect/>
          <a:stretch>
            <a:fillRect/>
          </a:stretch>
        </p:blipFill>
        <p:spPr bwMode="auto">
          <a:xfrm>
            <a:off x="2987824" y="5877272"/>
            <a:ext cx="1276350" cy="638175"/>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4932040" y="1628800"/>
            <a:ext cx="3324225" cy="46577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例项允准</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满足一个例项的词条是无穷的。</a:t>
            </a:r>
            <a:endParaRPr lang="en-US" altLang="zh-CN" sz="2400" dirty="0" smtClean="0"/>
          </a:p>
          <a:p>
            <a:r>
              <a:rPr lang="zh-CN" altLang="en-US" sz="2400" dirty="0" smtClean="0"/>
              <a:t>以专有名词为例，图</a:t>
            </a:r>
            <a:r>
              <a:rPr lang="en-US" altLang="zh-CN" sz="2400" dirty="0" smtClean="0"/>
              <a:t>9</a:t>
            </a:r>
            <a:r>
              <a:rPr lang="zh-CN" altLang="en-US" sz="2400" dirty="0" smtClean="0"/>
              <a:t>中的</a:t>
            </a:r>
            <a:r>
              <a:rPr lang="en-US" altLang="zh-CN" sz="2400" dirty="0" smtClean="0"/>
              <a:t>INDEX</a:t>
            </a:r>
            <a:r>
              <a:rPr lang="zh-CN" altLang="en-US" sz="2400" dirty="0" smtClean="0"/>
              <a:t>特征的值有无穷多个，对应于无穷多个叫</a:t>
            </a:r>
            <a:r>
              <a:rPr lang="en-US" altLang="zh-CN" sz="2400" dirty="0" smtClean="0"/>
              <a:t>Kim</a:t>
            </a:r>
            <a:r>
              <a:rPr lang="zh-CN" altLang="en-US" sz="2400" dirty="0" smtClean="0"/>
              <a:t>的人，不过这在语法上没有区别，在语法上有区别的特征只有</a:t>
            </a:r>
            <a:r>
              <a:rPr lang="en-US" altLang="zh-CN" sz="2400" dirty="0" smtClean="0"/>
              <a:t>CASE</a:t>
            </a:r>
            <a:r>
              <a:rPr lang="zh-CN" altLang="en-US" sz="2400" dirty="0" smtClean="0"/>
              <a:t>，可以是主格或宾格等。</a:t>
            </a:r>
            <a:endParaRPr lang="en-US" altLang="zh-CN" sz="2400" dirty="0" smtClean="0"/>
          </a:p>
          <a:p>
            <a:r>
              <a:rPr lang="zh-CN" altLang="en-US" sz="2400" dirty="0" smtClean="0"/>
              <a:t>在其它环境中，一个给定的构式或例项也可以允准无限个不同的特征结构。</a:t>
            </a:r>
            <a:endParaRPr lang="zh-CN" alt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内容占位符 3"/>
          <p:cNvSpPr>
            <a:spLocks noGrp="1"/>
          </p:cNvSpPr>
          <p:nvPr>
            <p:ph sz="half" idx="1"/>
          </p:nvPr>
        </p:nvSpPr>
        <p:spPr/>
        <p:txBody>
          <a:bodyPr/>
          <a:lstStyle/>
          <a:p>
            <a:r>
              <a:rPr lang="zh-CN" altLang="en-US" dirty="0" smtClean="0"/>
              <a:t>如图</a:t>
            </a:r>
            <a:r>
              <a:rPr lang="en-US" altLang="zh-CN" dirty="0" smtClean="0"/>
              <a:t>51</a:t>
            </a:r>
            <a:r>
              <a:rPr lang="zh-CN" altLang="en-US" dirty="0" smtClean="0"/>
              <a:t>的例项，允准图</a:t>
            </a:r>
            <a:r>
              <a:rPr lang="en-US" altLang="zh-CN" dirty="0" smtClean="0"/>
              <a:t>10</a:t>
            </a:r>
            <a:r>
              <a:rPr lang="zh-CN" altLang="en-US" dirty="0" smtClean="0"/>
              <a:t>中的特征结构，其中</a:t>
            </a:r>
            <a:r>
              <a:rPr lang="en-US" altLang="zh-CN" dirty="0" smtClean="0"/>
              <a:t>ARG-ST</a:t>
            </a:r>
            <a:r>
              <a:rPr lang="zh-CN" altLang="en-US" dirty="0" smtClean="0"/>
              <a:t>的取值</a:t>
            </a:r>
            <a:r>
              <a:rPr lang="en-US" altLang="zh-CN" dirty="0" err="1" smtClean="0"/>
              <a:t>NPi</a:t>
            </a:r>
            <a:r>
              <a:rPr lang="zh-CN" altLang="en-US" dirty="0" smtClean="0"/>
              <a:t>就有无穷多个，对应于句子‘</a:t>
            </a:r>
            <a:r>
              <a:rPr lang="en-US" altLang="zh-CN" dirty="0" smtClean="0"/>
              <a:t>NP laugh / laughed /laughs</a:t>
            </a:r>
            <a:r>
              <a:rPr lang="zh-CN" altLang="en-US" dirty="0" smtClean="0"/>
              <a:t>’</a:t>
            </a:r>
            <a:endParaRPr lang="zh-CN" altLang="en-US" dirty="0"/>
          </a:p>
        </p:txBody>
      </p:sp>
      <p:sp>
        <p:nvSpPr>
          <p:cNvPr id="5" name="内容占位符 4"/>
          <p:cNvSpPr>
            <a:spLocks noGrp="1"/>
          </p:cNvSpPr>
          <p:nvPr>
            <p:ph sz="half" idx="2"/>
          </p:nvPr>
        </p:nvSpPr>
        <p:spPr/>
        <p:txBody>
          <a:bodyPr/>
          <a:lstStyle/>
          <a:p>
            <a:endParaRPr lang="zh-CN" altLang="en-US" dirty="0"/>
          </a:p>
        </p:txBody>
      </p:sp>
      <p:pic>
        <p:nvPicPr>
          <p:cNvPr id="6" name="Picture 3"/>
          <p:cNvPicPr>
            <a:picLocks noChangeAspect="1" noChangeArrowheads="1"/>
          </p:cNvPicPr>
          <p:nvPr/>
        </p:nvPicPr>
        <p:blipFill>
          <a:blip r:embed="rId2" cstate="print"/>
          <a:srcRect/>
          <a:stretch>
            <a:fillRect/>
          </a:stretch>
        </p:blipFill>
        <p:spPr bwMode="auto">
          <a:xfrm>
            <a:off x="5220072" y="1438275"/>
            <a:ext cx="3686175" cy="5419725"/>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971600" y="4653136"/>
            <a:ext cx="2619375" cy="9525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1.2 Preview</a:t>
            </a:r>
            <a:endParaRPr lang="zh-CN" altLang="en-US" dirty="0"/>
          </a:p>
        </p:txBody>
      </p:sp>
      <p:sp>
        <p:nvSpPr>
          <p:cNvPr id="3" name="内容占位符 2"/>
          <p:cNvSpPr>
            <a:spLocks noGrp="1"/>
          </p:cNvSpPr>
          <p:nvPr>
            <p:ph idx="1"/>
          </p:nvPr>
        </p:nvSpPr>
        <p:spPr/>
        <p:txBody>
          <a:bodyPr>
            <a:normAutofit fontScale="92500"/>
          </a:bodyPr>
          <a:lstStyle/>
          <a:p>
            <a:r>
              <a:rPr lang="zh-CN" altLang="en-US" b="1" dirty="0" smtClean="0"/>
              <a:t>符号（</a:t>
            </a:r>
            <a:r>
              <a:rPr lang="en-US" altLang="zh-CN" b="1" dirty="0" smtClean="0"/>
              <a:t>sign</a:t>
            </a:r>
            <a:r>
              <a:rPr lang="zh-CN" altLang="en-US" b="1" dirty="0" smtClean="0"/>
              <a:t>）</a:t>
            </a:r>
            <a:endParaRPr lang="en-US" altLang="zh-CN" b="1" dirty="0" smtClean="0"/>
          </a:p>
          <a:p>
            <a:r>
              <a:rPr lang="zh-CN" altLang="en-US" sz="2600" dirty="0" smtClean="0"/>
              <a:t>符号的概念最早来源于索绪尔，是指声音和意义的结合体。</a:t>
            </a:r>
            <a:endParaRPr lang="en-US" altLang="zh-CN" sz="2600" dirty="0" smtClean="0"/>
          </a:p>
          <a:p>
            <a:r>
              <a:rPr lang="zh-CN" altLang="en-US" sz="2600" dirty="0" smtClean="0"/>
              <a:t>在</a:t>
            </a:r>
            <a:r>
              <a:rPr lang="en-US" altLang="zh-CN" sz="2600" dirty="0" smtClean="0"/>
              <a:t>SBCG</a:t>
            </a:r>
            <a:r>
              <a:rPr lang="zh-CN" altLang="en-US" sz="2600" dirty="0" smtClean="0"/>
              <a:t>中，</a:t>
            </a:r>
            <a:r>
              <a:rPr lang="en-US" altLang="zh-CN" sz="2600" dirty="0" smtClean="0"/>
              <a:t>sign</a:t>
            </a:r>
            <a:r>
              <a:rPr lang="zh-CN" altLang="en-US" sz="2600" dirty="0" smtClean="0"/>
              <a:t>包含更多的内容，包括音韵结构、形式、语法范畴、语义和背景因素等。</a:t>
            </a:r>
            <a:endParaRPr lang="en-US" altLang="zh-CN" sz="2600" dirty="0" smtClean="0"/>
          </a:p>
          <a:p>
            <a:r>
              <a:rPr lang="zh-CN" altLang="en-US" sz="2600" dirty="0" smtClean="0"/>
              <a:t>在</a:t>
            </a:r>
            <a:r>
              <a:rPr lang="en-US" altLang="zh-CN" sz="2600" dirty="0" smtClean="0"/>
              <a:t>SBCG</a:t>
            </a:r>
            <a:r>
              <a:rPr lang="zh-CN" altLang="en-US" sz="2600" dirty="0" smtClean="0"/>
              <a:t>中，符号被模型化为</a:t>
            </a:r>
            <a:r>
              <a:rPr lang="zh-CN" altLang="en-US" sz="2600" b="1" dirty="0" smtClean="0"/>
              <a:t>特征结构</a:t>
            </a:r>
            <a:r>
              <a:rPr lang="en-US" altLang="zh-CN" sz="2600" b="1" dirty="0" smtClean="0"/>
              <a:t>(FSs)</a:t>
            </a:r>
          </a:p>
          <a:p>
            <a:r>
              <a:rPr lang="zh-CN" altLang="en-US" b="1" dirty="0" smtClean="0"/>
              <a:t>特征结构（</a:t>
            </a:r>
            <a:r>
              <a:rPr lang="en-US" altLang="zh-CN" b="1" dirty="0" smtClean="0"/>
              <a:t>Feature structure</a:t>
            </a:r>
            <a:r>
              <a:rPr lang="zh-CN" altLang="en-US" b="1" dirty="0" smtClean="0"/>
              <a:t>）</a:t>
            </a:r>
            <a:endParaRPr lang="en-US" altLang="zh-CN" b="1" dirty="0" smtClean="0"/>
          </a:p>
          <a:p>
            <a:r>
              <a:rPr lang="zh-CN" altLang="en-US" sz="2600" dirty="0" smtClean="0"/>
              <a:t>包含两种类型：</a:t>
            </a:r>
            <a:endParaRPr lang="en-US" altLang="zh-CN" sz="2600" dirty="0" smtClean="0"/>
          </a:p>
          <a:p>
            <a:r>
              <a:rPr lang="en-US" altLang="zh-CN" sz="2600" dirty="0" smtClean="0"/>
              <a:t>1</a:t>
            </a:r>
            <a:r>
              <a:rPr lang="zh-CN" altLang="en-US" sz="2600" dirty="0" smtClean="0"/>
              <a:t>原子 </a:t>
            </a:r>
            <a:r>
              <a:rPr lang="en-US" altLang="zh-CN" sz="2600" dirty="0" smtClean="0"/>
              <a:t>,</a:t>
            </a:r>
            <a:r>
              <a:rPr lang="zh-CN" altLang="en-US" sz="2600" dirty="0" smtClean="0"/>
              <a:t>例如</a:t>
            </a:r>
            <a:r>
              <a:rPr lang="en-US" altLang="zh-CN" sz="2600" dirty="0" smtClean="0"/>
              <a:t>(</a:t>
            </a:r>
            <a:r>
              <a:rPr lang="en-US" altLang="zh-CN" sz="2600" dirty="0" err="1" smtClean="0"/>
              <a:t>accusative,+,finite</a:t>
            </a:r>
            <a:r>
              <a:rPr lang="en-US" altLang="zh-CN" sz="2600" dirty="0" smtClean="0"/>
              <a:t>)</a:t>
            </a:r>
          </a:p>
          <a:p>
            <a:r>
              <a:rPr lang="en-US" altLang="zh-CN" sz="2600" dirty="0" smtClean="0"/>
              <a:t>2</a:t>
            </a:r>
            <a:r>
              <a:rPr lang="zh-CN" altLang="en-US" sz="2600" dirty="0" smtClean="0"/>
              <a:t>函数</a:t>
            </a:r>
            <a:r>
              <a:rPr lang="en-US" altLang="zh-CN" sz="2600" dirty="0" smtClean="0"/>
              <a:t>,</a:t>
            </a:r>
            <a:r>
              <a:rPr lang="zh-CN" altLang="en-US" sz="2600" dirty="0" smtClean="0"/>
              <a:t>（从特征到特征结构的映射，为域里的每个特征映射到一个合适的值）</a:t>
            </a:r>
            <a:endParaRPr lang="en-US" altLang="zh-CN" sz="2600" dirty="0" smtClean="0"/>
          </a:p>
          <a:p>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词位的组织</a:t>
            </a:r>
            <a:endParaRPr lang="zh-CN" altLang="en-US" dirty="0"/>
          </a:p>
        </p:txBody>
      </p:sp>
      <p:sp>
        <p:nvSpPr>
          <p:cNvPr id="6" name="内容占位符 5"/>
          <p:cNvSpPr>
            <a:spLocks noGrp="1"/>
          </p:cNvSpPr>
          <p:nvPr>
            <p:ph idx="1"/>
          </p:nvPr>
        </p:nvSpPr>
        <p:spPr/>
        <p:txBody>
          <a:bodyPr>
            <a:normAutofit/>
          </a:bodyPr>
          <a:lstStyle/>
          <a:p>
            <a:r>
              <a:rPr lang="zh-CN" altLang="en-US" sz="2400" dirty="0" smtClean="0"/>
              <a:t>不同词位是通过词位类型层级来组织的，下图是一个部分词位层级。</a:t>
            </a:r>
            <a:endParaRPr lang="en-US" altLang="zh-CN" sz="2400" dirty="0" smtClean="0"/>
          </a:p>
          <a:p>
            <a:r>
              <a:rPr lang="zh-CN" altLang="en-US" sz="2400" dirty="0" smtClean="0"/>
              <a:t>因此，一个给定的词位除了要满足允准它的例项的约束，还要满足所有相关的词类构式。比如，所有的动词词位都必须满足动词词位构式。</a:t>
            </a:r>
            <a:endParaRPr lang="zh-CN" altLang="en-US" sz="2400" dirty="0"/>
          </a:p>
        </p:txBody>
      </p:sp>
      <p:pic>
        <p:nvPicPr>
          <p:cNvPr id="15362" name="Picture 2"/>
          <p:cNvPicPr>
            <a:picLocks noChangeAspect="1" noChangeArrowheads="1"/>
          </p:cNvPicPr>
          <p:nvPr/>
        </p:nvPicPr>
        <p:blipFill>
          <a:blip r:embed="rId2" cstate="print"/>
          <a:srcRect/>
          <a:stretch>
            <a:fillRect/>
          </a:stretch>
        </p:blipFill>
        <p:spPr bwMode="auto">
          <a:xfrm>
            <a:off x="611560" y="3645024"/>
            <a:ext cx="5619750" cy="30575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6.2 </a:t>
            </a:r>
            <a:r>
              <a:rPr lang="zh-CN" altLang="en-US" dirty="0" smtClean="0"/>
              <a:t>形态学函数</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对于屈折构式和派生构式，一个核心部分就是形态学函数，它决定了一个给定的词位或单词的构词形态。其中，屈折构式是关于词位的形式和由词位实现的单词的形式之间的关系。派生构式是关于两个词位的形式之间的关系。</a:t>
            </a:r>
            <a:endParaRPr lang="en-US" altLang="zh-CN" sz="2400" dirty="0" smtClean="0"/>
          </a:p>
          <a:p>
            <a:r>
              <a:rPr lang="zh-CN" altLang="en-US" sz="2400" dirty="0" smtClean="0"/>
              <a:t>以动词的过去时为例，被过去时构式允准的构体包括一个</a:t>
            </a:r>
            <a:r>
              <a:rPr lang="en-US" altLang="zh-CN" sz="2400" dirty="0" smtClean="0"/>
              <a:t>word</a:t>
            </a:r>
            <a:r>
              <a:rPr lang="zh-CN" altLang="en-US" sz="2400" dirty="0" smtClean="0"/>
              <a:t>类型的母节点和</a:t>
            </a:r>
            <a:r>
              <a:rPr lang="en-US" altLang="zh-CN" sz="2400" dirty="0" smtClean="0"/>
              <a:t>lexeme</a:t>
            </a:r>
            <a:r>
              <a:rPr lang="zh-CN" altLang="en-US" sz="2400" dirty="0" smtClean="0"/>
              <a:t>类型的子节点，子节点的</a:t>
            </a:r>
            <a:r>
              <a:rPr lang="en-US" altLang="zh-CN" sz="2400" dirty="0" smtClean="0"/>
              <a:t>FORM</a:t>
            </a:r>
            <a:r>
              <a:rPr lang="zh-CN" altLang="en-US" sz="2400" dirty="0" smtClean="0"/>
              <a:t>特征值是词干</a:t>
            </a:r>
            <a:r>
              <a:rPr lang="en-US" altLang="zh-CN" sz="2400" dirty="0" smtClean="0"/>
              <a:t>(stem)</a:t>
            </a:r>
            <a:r>
              <a:rPr lang="zh-CN" altLang="en-US" sz="2400" dirty="0" smtClean="0"/>
              <a:t>，而母节点的</a:t>
            </a:r>
            <a:r>
              <a:rPr lang="en-US" altLang="zh-CN" sz="2400" dirty="0" smtClean="0"/>
              <a:t>FORM</a:t>
            </a:r>
            <a:r>
              <a:rPr lang="zh-CN" altLang="en-US" sz="2400" dirty="0" smtClean="0"/>
              <a:t>值是词干的函数</a:t>
            </a:r>
            <a:r>
              <a:rPr lang="en-US" altLang="zh-CN" sz="2400" dirty="0" err="1" smtClean="0"/>
              <a:t>Fpret</a:t>
            </a:r>
            <a:r>
              <a:rPr lang="zh-CN" altLang="en-US" sz="2400" dirty="0" smtClean="0"/>
              <a:t>。</a:t>
            </a:r>
            <a:endParaRPr lang="en-US" altLang="zh-CN" sz="2400" dirty="0" smtClean="0"/>
          </a:p>
          <a:p>
            <a:r>
              <a:rPr lang="zh-CN" altLang="en-US" sz="2400" dirty="0" smtClean="0"/>
              <a:t>这种形态学函数还可以处理不规则现象。</a:t>
            </a:r>
            <a:endParaRPr lang="en-US" altLang="zh-CN" sz="2400" dirty="0" smtClean="0"/>
          </a:p>
        </p:txBody>
      </p:sp>
      <p:pic>
        <p:nvPicPr>
          <p:cNvPr id="16386" name="Picture 2"/>
          <p:cNvPicPr>
            <a:picLocks noChangeAspect="1" noChangeArrowheads="1"/>
          </p:cNvPicPr>
          <p:nvPr/>
        </p:nvPicPr>
        <p:blipFill>
          <a:blip r:embed="rId2" cstate="print"/>
          <a:srcRect/>
          <a:stretch>
            <a:fillRect/>
          </a:stretch>
        </p:blipFill>
        <p:spPr bwMode="auto">
          <a:xfrm>
            <a:off x="6934200" y="4293096"/>
            <a:ext cx="2209800" cy="23050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6.3 </a:t>
            </a:r>
            <a:r>
              <a:rPr lang="zh-CN" altLang="en-US" dirty="0" smtClean="0"/>
              <a:t>屈折构式</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词汇构体的类型声明如下：</a:t>
            </a:r>
            <a:endParaRPr lang="en-US" altLang="zh-CN" sz="2400" dirty="0" smtClean="0"/>
          </a:p>
          <a:p>
            <a:endParaRPr lang="en-US" altLang="zh-CN" sz="2400" dirty="0" smtClean="0"/>
          </a:p>
          <a:p>
            <a:pPr>
              <a:buNone/>
            </a:pPr>
            <a:endParaRPr lang="en-US" altLang="zh-CN" sz="2400" dirty="0" smtClean="0"/>
          </a:p>
          <a:p>
            <a:r>
              <a:rPr lang="zh-CN" altLang="en-US" sz="2400" dirty="0" smtClean="0"/>
              <a:t>屈折构式的类型声明则是在词汇构式的基础上，指定了更具体的性质。母节点必须是</a:t>
            </a:r>
            <a:r>
              <a:rPr lang="en-US" altLang="zh-CN" sz="2400" i="1" dirty="0" smtClean="0"/>
              <a:t>word</a:t>
            </a:r>
            <a:r>
              <a:rPr lang="zh-CN" altLang="en-US" sz="2400" dirty="0" smtClean="0"/>
              <a:t>类型的符号，子节点必须是</a:t>
            </a:r>
            <a:r>
              <a:rPr lang="en-US" altLang="zh-CN" sz="2400" i="1" dirty="0" smtClean="0"/>
              <a:t>lexeme</a:t>
            </a:r>
            <a:r>
              <a:rPr lang="zh-CN" altLang="en-US" sz="2400" dirty="0" smtClean="0"/>
              <a:t>类型的符号。</a:t>
            </a:r>
            <a:endParaRPr lang="en-US" altLang="zh-CN" sz="2400" dirty="0" smtClean="0"/>
          </a:p>
          <a:p>
            <a:r>
              <a:rPr lang="zh-CN" altLang="en-US" sz="2400" dirty="0" smtClean="0"/>
              <a:t>屈折构式定义了从词位构建单词的方式。</a:t>
            </a:r>
            <a:endParaRPr lang="en-US" altLang="zh-CN" sz="2400" dirty="0" smtClean="0"/>
          </a:p>
        </p:txBody>
      </p:sp>
      <p:pic>
        <p:nvPicPr>
          <p:cNvPr id="17410" name="Picture 2"/>
          <p:cNvPicPr>
            <a:picLocks noChangeAspect="1" noChangeArrowheads="1"/>
          </p:cNvPicPr>
          <p:nvPr/>
        </p:nvPicPr>
        <p:blipFill>
          <a:blip r:embed="rId2" cstate="print"/>
          <a:srcRect/>
          <a:stretch>
            <a:fillRect/>
          </a:stretch>
        </p:blipFill>
        <p:spPr bwMode="auto">
          <a:xfrm>
            <a:off x="971600" y="2060848"/>
            <a:ext cx="5648325" cy="876300"/>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1403648" y="4869160"/>
            <a:ext cx="2162175" cy="6953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6.3</a:t>
            </a:r>
            <a:r>
              <a:rPr lang="zh-CN" altLang="en-US" dirty="0" smtClean="0"/>
              <a:t>过去时构式</a:t>
            </a:r>
            <a:endParaRPr lang="zh-CN" altLang="en-US" dirty="0"/>
          </a:p>
        </p:txBody>
      </p:sp>
      <p:sp>
        <p:nvSpPr>
          <p:cNvPr id="5" name="内容占位符 4"/>
          <p:cNvSpPr>
            <a:spLocks noGrp="1"/>
          </p:cNvSpPr>
          <p:nvPr>
            <p:ph sz="half" idx="1"/>
          </p:nvPr>
        </p:nvSpPr>
        <p:spPr>
          <a:xfrm>
            <a:off x="0" y="1700808"/>
            <a:ext cx="3563888" cy="4425355"/>
          </a:xfrm>
        </p:spPr>
        <p:txBody>
          <a:bodyPr>
            <a:normAutofit/>
          </a:bodyPr>
          <a:lstStyle/>
          <a:p>
            <a:r>
              <a:rPr lang="zh-CN" altLang="en-US" sz="2400" dirty="0" smtClean="0"/>
              <a:t>单词的</a:t>
            </a:r>
            <a:r>
              <a:rPr lang="en-US" altLang="zh-CN" sz="2400" dirty="0" smtClean="0"/>
              <a:t>VF</a:t>
            </a:r>
            <a:r>
              <a:rPr lang="zh-CN" altLang="en-US" sz="2400" dirty="0" smtClean="0"/>
              <a:t>值是</a:t>
            </a:r>
            <a:r>
              <a:rPr lang="en-US" altLang="zh-CN" sz="2400" dirty="0" smtClean="0"/>
              <a:t>finite</a:t>
            </a:r>
          </a:p>
          <a:p>
            <a:r>
              <a:rPr lang="zh-CN" altLang="en-US" sz="2400" dirty="0" smtClean="0"/>
              <a:t>单词和词位的</a:t>
            </a:r>
            <a:r>
              <a:rPr lang="en-US" altLang="zh-CN" sz="2400" dirty="0" smtClean="0"/>
              <a:t>FORM</a:t>
            </a:r>
            <a:r>
              <a:rPr lang="zh-CN" altLang="en-US" sz="2400" dirty="0" smtClean="0"/>
              <a:t>值通过函数</a:t>
            </a:r>
            <a:r>
              <a:rPr lang="en-US" altLang="zh-CN" sz="2400" dirty="0" err="1" smtClean="0"/>
              <a:t>Fpret</a:t>
            </a:r>
            <a:r>
              <a:rPr lang="zh-CN" altLang="en-US" sz="2400" dirty="0" smtClean="0"/>
              <a:t>联系。</a:t>
            </a:r>
            <a:endParaRPr lang="en-US" altLang="zh-CN" sz="2400" dirty="0" smtClean="0"/>
          </a:p>
          <a:p>
            <a:r>
              <a:rPr lang="zh-CN" altLang="en-US" sz="2400" dirty="0" smtClean="0"/>
              <a:t>单词和词位的</a:t>
            </a:r>
            <a:r>
              <a:rPr lang="en-US" altLang="zh-CN" sz="2400" dirty="0" smtClean="0"/>
              <a:t>SYN</a:t>
            </a:r>
            <a:r>
              <a:rPr lang="zh-CN" altLang="en-US" sz="2400" dirty="0" smtClean="0"/>
              <a:t>和</a:t>
            </a:r>
            <a:r>
              <a:rPr lang="en-US" altLang="zh-CN" sz="2400" dirty="0" smtClean="0"/>
              <a:t>ARG-ST</a:t>
            </a:r>
            <a:r>
              <a:rPr lang="zh-CN" altLang="en-US" sz="2400" dirty="0" smtClean="0"/>
              <a:t>值相同。</a:t>
            </a:r>
            <a:endParaRPr lang="en-US" altLang="zh-CN" sz="2400" dirty="0" smtClean="0"/>
          </a:p>
          <a:p>
            <a:r>
              <a:rPr lang="zh-CN" altLang="en-US" sz="2400" dirty="0" smtClean="0"/>
              <a:t>单词的</a:t>
            </a:r>
            <a:r>
              <a:rPr lang="en-US" altLang="zh-CN" sz="2400" dirty="0" smtClean="0"/>
              <a:t>FRAMES</a:t>
            </a:r>
            <a:r>
              <a:rPr lang="zh-CN" altLang="en-US" sz="2400" dirty="0" smtClean="0"/>
              <a:t>列表包含但不限于词位的列表。</a:t>
            </a:r>
            <a:endParaRPr lang="zh-CN" altLang="en-US" sz="2400" dirty="0"/>
          </a:p>
        </p:txBody>
      </p:sp>
      <p:sp>
        <p:nvSpPr>
          <p:cNvPr id="6" name="内容占位符 5"/>
          <p:cNvSpPr>
            <a:spLocks noGrp="1"/>
          </p:cNvSpPr>
          <p:nvPr>
            <p:ph sz="half" idx="2"/>
          </p:nvPr>
        </p:nvSpPr>
        <p:spPr/>
        <p:txBody>
          <a:bodyPr/>
          <a:lstStyle/>
          <a:p>
            <a:endParaRPr lang="zh-CN" altLang="en-US"/>
          </a:p>
        </p:txBody>
      </p:sp>
      <p:pic>
        <p:nvPicPr>
          <p:cNvPr id="18434" name="Picture 2"/>
          <p:cNvPicPr>
            <a:picLocks noChangeAspect="1" noChangeArrowheads="1"/>
          </p:cNvPicPr>
          <p:nvPr/>
        </p:nvPicPr>
        <p:blipFill>
          <a:blip r:embed="rId2" cstate="print"/>
          <a:srcRect/>
          <a:stretch>
            <a:fillRect/>
          </a:stretch>
        </p:blipFill>
        <p:spPr bwMode="auto">
          <a:xfrm>
            <a:off x="3543300" y="2060848"/>
            <a:ext cx="5600700"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57200" y="274638"/>
            <a:ext cx="5050904" cy="1143000"/>
          </a:xfrm>
        </p:spPr>
        <p:txBody>
          <a:bodyPr>
            <a:normAutofit/>
          </a:bodyPr>
          <a:lstStyle/>
          <a:p>
            <a:r>
              <a:rPr lang="zh-CN" altLang="en-US" dirty="0" smtClean="0"/>
              <a:t>过去时构体</a:t>
            </a:r>
            <a:endParaRPr lang="zh-CN" altLang="en-US" dirty="0"/>
          </a:p>
        </p:txBody>
      </p:sp>
      <p:sp>
        <p:nvSpPr>
          <p:cNvPr id="8" name="内容占位符 7"/>
          <p:cNvSpPr>
            <a:spLocks noGrp="1"/>
          </p:cNvSpPr>
          <p:nvPr>
            <p:ph sz="half" idx="1"/>
          </p:nvPr>
        </p:nvSpPr>
        <p:spPr/>
        <p:txBody>
          <a:bodyPr/>
          <a:lstStyle/>
          <a:p>
            <a:r>
              <a:rPr lang="zh-CN" altLang="en-US" dirty="0" smtClean="0"/>
              <a:t>如图是一个过去时构体类型的特征结构，它的母节点是被构式允准的符号。</a:t>
            </a:r>
            <a:endParaRPr lang="zh-CN" altLang="en-US" dirty="0"/>
          </a:p>
        </p:txBody>
      </p:sp>
      <p:sp>
        <p:nvSpPr>
          <p:cNvPr id="9" name="内容占位符 8"/>
          <p:cNvSpPr>
            <a:spLocks noGrp="1"/>
          </p:cNvSpPr>
          <p:nvPr>
            <p:ph sz="half" idx="2"/>
          </p:nvPr>
        </p:nvSpPr>
        <p:spPr/>
        <p:txBody>
          <a:bodyPr/>
          <a:lstStyle/>
          <a:p>
            <a:endParaRPr lang="zh-CN" altLang="en-US"/>
          </a:p>
        </p:txBody>
      </p:sp>
      <p:pic>
        <p:nvPicPr>
          <p:cNvPr id="19458" name="Picture 2"/>
          <p:cNvPicPr>
            <a:picLocks noChangeAspect="1" noChangeArrowheads="1"/>
          </p:cNvPicPr>
          <p:nvPr/>
        </p:nvPicPr>
        <p:blipFill>
          <a:blip r:embed="rId2" cstate="print"/>
          <a:srcRect/>
          <a:stretch>
            <a:fillRect/>
          </a:stretch>
        </p:blipFill>
        <p:spPr bwMode="auto">
          <a:xfrm>
            <a:off x="4644008" y="162297"/>
            <a:ext cx="4298798" cy="66957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6.4 </a:t>
            </a:r>
            <a:r>
              <a:rPr lang="zh-CN" altLang="en-US" dirty="0" smtClean="0"/>
              <a:t>派生构式</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派生构式的类型声明如下：</a:t>
            </a:r>
            <a:endParaRPr lang="en-US" altLang="zh-CN" sz="2400" dirty="0" smtClean="0"/>
          </a:p>
          <a:p>
            <a:endParaRPr lang="en-US" altLang="zh-CN" sz="2400" dirty="0" smtClean="0"/>
          </a:p>
          <a:p>
            <a:r>
              <a:rPr lang="zh-CN" altLang="en-US" sz="2400" dirty="0" smtClean="0"/>
              <a:t>母节点是</a:t>
            </a:r>
            <a:r>
              <a:rPr lang="en-US" altLang="zh-CN" sz="2400" i="1" dirty="0" smtClean="0"/>
              <a:t>lexeme</a:t>
            </a:r>
            <a:r>
              <a:rPr lang="zh-CN" altLang="en-US" sz="2400" dirty="0" smtClean="0"/>
              <a:t>类型的符号，子节点是词汇符号（</a:t>
            </a:r>
            <a:r>
              <a:rPr lang="en-US" altLang="zh-CN" sz="2400" i="1" dirty="0" smtClean="0"/>
              <a:t>lexeme or word</a:t>
            </a:r>
            <a:r>
              <a:rPr lang="zh-CN" altLang="en-US" sz="2400" dirty="0" smtClean="0"/>
              <a:t>）列表。允许一个或多个词汇符号构建一个新的词位。</a:t>
            </a:r>
            <a:endParaRPr lang="zh-CN" altLang="en-US" sz="2400" dirty="0"/>
          </a:p>
        </p:txBody>
      </p:sp>
      <p:pic>
        <p:nvPicPr>
          <p:cNvPr id="1026" name="Picture 2"/>
          <p:cNvPicPr>
            <a:picLocks noChangeAspect="1" noChangeArrowheads="1"/>
          </p:cNvPicPr>
          <p:nvPr/>
        </p:nvPicPr>
        <p:blipFill>
          <a:blip r:embed="rId2" cstate="print"/>
          <a:srcRect/>
          <a:stretch>
            <a:fillRect/>
          </a:stretch>
        </p:blipFill>
        <p:spPr bwMode="auto">
          <a:xfrm>
            <a:off x="4572000" y="1700808"/>
            <a:ext cx="2466975" cy="67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Un-verb</a:t>
            </a:r>
            <a:r>
              <a:rPr lang="zh-CN" altLang="en-US" dirty="0" smtClean="0"/>
              <a:t>构式</a:t>
            </a:r>
            <a:endParaRPr lang="zh-CN" altLang="en-US" dirty="0"/>
          </a:p>
        </p:txBody>
      </p:sp>
      <p:sp>
        <p:nvSpPr>
          <p:cNvPr id="4" name="内容占位符 3"/>
          <p:cNvSpPr>
            <a:spLocks noGrp="1"/>
          </p:cNvSpPr>
          <p:nvPr>
            <p:ph sz="half" idx="1"/>
          </p:nvPr>
        </p:nvSpPr>
        <p:spPr/>
        <p:txBody>
          <a:bodyPr>
            <a:normAutofit fontScale="92500" lnSpcReduction="10000"/>
          </a:bodyPr>
          <a:lstStyle/>
          <a:p>
            <a:r>
              <a:rPr lang="zh-CN" altLang="en-US" dirty="0" smtClean="0"/>
              <a:t>如图，</a:t>
            </a:r>
            <a:r>
              <a:rPr lang="en-US" altLang="zh-CN" dirty="0" smtClean="0"/>
              <a:t>un-verb</a:t>
            </a:r>
            <a:r>
              <a:rPr lang="zh-CN" altLang="en-US" dirty="0" smtClean="0"/>
              <a:t>构式允许一个严格及物词位产生一个</a:t>
            </a:r>
            <a:r>
              <a:rPr lang="en-US" altLang="zh-CN" dirty="0" smtClean="0"/>
              <a:t>un-verb</a:t>
            </a:r>
            <a:r>
              <a:rPr lang="zh-CN" altLang="en-US" dirty="0" smtClean="0"/>
              <a:t>词位。</a:t>
            </a:r>
            <a:endParaRPr lang="en-US" altLang="zh-CN" dirty="0" smtClean="0"/>
          </a:p>
          <a:p>
            <a:r>
              <a:rPr lang="zh-CN" altLang="en-US" dirty="0" smtClean="0"/>
              <a:t>这个构式不够完善，不能处理</a:t>
            </a:r>
            <a:endParaRPr lang="en-US" altLang="zh-CN" dirty="0" smtClean="0"/>
          </a:p>
          <a:p>
            <a:r>
              <a:rPr lang="en-US" altLang="zh-CN" dirty="0" smtClean="0"/>
              <a:t>1 </a:t>
            </a:r>
            <a:r>
              <a:rPr lang="en-US" altLang="zh-CN" dirty="0" err="1" smtClean="0"/>
              <a:t>uncrush</a:t>
            </a:r>
            <a:r>
              <a:rPr lang="zh-CN" altLang="en-US" dirty="0" smtClean="0"/>
              <a:t>或</a:t>
            </a:r>
            <a:r>
              <a:rPr lang="en-US" altLang="zh-CN" dirty="0" err="1" smtClean="0"/>
              <a:t>unlift</a:t>
            </a:r>
            <a:r>
              <a:rPr lang="zh-CN" altLang="en-US" dirty="0" smtClean="0"/>
              <a:t>的不合法</a:t>
            </a:r>
            <a:endParaRPr lang="en-US" altLang="zh-CN" dirty="0" smtClean="0"/>
          </a:p>
          <a:p>
            <a:r>
              <a:rPr lang="en-US" altLang="zh-CN" dirty="0" smtClean="0"/>
              <a:t>2 unroll</a:t>
            </a:r>
            <a:r>
              <a:rPr lang="zh-CN" altLang="en-US" dirty="0" smtClean="0"/>
              <a:t>，</a:t>
            </a:r>
            <a:r>
              <a:rPr lang="en-US" altLang="zh-CN" dirty="0" err="1" smtClean="0"/>
              <a:t>unshine</a:t>
            </a:r>
            <a:r>
              <a:rPr lang="zh-CN" altLang="en-US" dirty="0" smtClean="0"/>
              <a:t>的合法</a:t>
            </a:r>
            <a:endParaRPr lang="en-US" altLang="zh-CN" dirty="0" smtClean="0"/>
          </a:p>
          <a:p>
            <a:r>
              <a:rPr lang="zh-CN" altLang="en-US" dirty="0" smtClean="0"/>
              <a:t>所以，此构式还有改进的空间</a:t>
            </a:r>
            <a:endParaRPr lang="zh-CN" altLang="en-US" dirty="0"/>
          </a:p>
        </p:txBody>
      </p:sp>
      <p:sp>
        <p:nvSpPr>
          <p:cNvPr id="5" name="内容占位符 4"/>
          <p:cNvSpPr>
            <a:spLocks noGrp="1"/>
          </p:cNvSpPr>
          <p:nvPr>
            <p:ph sz="half" idx="2"/>
          </p:nvPr>
        </p:nvSpPr>
        <p:spPr/>
        <p:txBody>
          <a:bodyPr>
            <a:normAutofit fontScale="92500" lnSpcReduction="10000"/>
          </a:bodyPr>
          <a:lstStyle/>
          <a:p>
            <a:endParaRPr lang="zh-CN" altLang="en-US"/>
          </a:p>
        </p:txBody>
      </p:sp>
      <p:pic>
        <p:nvPicPr>
          <p:cNvPr id="2050" name="Picture 2"/>
          <p:cNvPicPr>
            <a:picLocks noChangeAspect="1" noChangeArrowheads="1"/>
          </p:cNvPicPr>
          <p:nvPr/>
        </p:nvPicPr>
        <p:blipFill>
          <a:blip r:embed="rId2" cstate="print"/>
          <a:srcRect/>
          <a:stretch>
            <a:fillRect/>
          </a:stretch>
        </p:blipFill>
        <p:spPr bwMode="auto">
          <a:xfrm>
            <a:off x="4619625" y="1844824"/>
            <a:ext cx="4524375" cy="32956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Feeding </a:t>
            </a:r>
            <a:r>
              <a:rPr lang="zh-CN" altLang="en-US" dirty="0" smtClean="0"/>
              <a:t>关系</a:t>
            </a:r>
            <a:endParaRPr lang="zh-CN" altLang="en-US" dirty="0"/>
          </a:p>
        </p:txBody>
      </p:sp>
      <p:sp>
        <p:nvSpPr>
          <p:cNvPr id="3" name="内容占位符 2"/>
          <p:cNvSpPr>
            <a:spLocks noGrp="1"/>
          </p:cNvSpPr>
          <p:nvPr>
            <p:ph idx="1"/>
          </p:nvPr>
        </p:nvSpPr>
        <p:spPr/>
        <p:txBody>
          <a:bodyPr/>
          <a:lstStyle/>
          <a:p>
            <a:r>
              <a:rPr lang="zh-CN" altLang="en-US" dirty="0" smtClean="0"/>
              <a:t>派生构式产生的构体的母节点还可以充当屈折构式的子节点。</a:t>
            </a:r>
            <a:endParaRPr lang="en-US" altLang="zh-CN" dirty="0" smtClean="0"/>
          </a:p>
          <a:p>
            <a:r>
              <a:rPr lang="zh-CN" altLang="en-US" dirty="0" smtClean="0"/>
              <a:t>此外，派生构式还可以</a:t>
            </a:r>
            <a:r>
              <a:rPr lang="en-US" altLang="zh-CN" dirty="0" smtClean="0"/>
              <a:t>feed</a:t>
            </a:r>
            <a:r>
              <a:rPr lang="zh-CN" altLang="en-US" dirty="0" smtClean="0"/>
              <a:t>派生构式。</a:t>
            </a:r>
            <a:endParaRPr lang="en-US" altLang="zh-CN" dirty="0" smtClean="0"/>
          </a:p>
          <a:p>
            <a:r>
              <a:rPr lang="zh-CN" altLang="en-US" dirty="0" smtClean="0"/>
              <a:t>屈折构式也可以</a:t>
            </a:r>
            <a:r>
              <a:rPr lang="en-US" altLang="zh-CN" dirty="0" smtClean="0"/>
              <a:t>feed</a:t>
            </a:r>
            <a:r>
              <a:rPr lang="zh-CN" altLang="en-US" dirty="0" smtClean="0"/>
              <a:t>派生构式，比如</a:t>
            </a:r>
            <a:r>
              <a:rPr lang="en-US" altLang="zh-CN" i="1" dirty="0" smtClean="0"/>
              <a:t>grants secretary, weapons specialist</a:t>
            </a:r>
            <a:endParaRPr lang="zh-CN" altLang="en-US" i="1" dirty="0"/>
          </a:p>
        </p:txBody>
      </p:sp>
      <p:pic>
        <p:nvPicPr>
          <p:cNvPr id="5" name="Picture 2"/>
          <p:cNvPicPr>
            <a:picLocks noChangeAspect="1" noChangeArrowheads="1"/>
          </p:cNvPicPr>
          <p:nvPr/>
        </p:nvPicPr>
        <p:blipFill>
          <a:blip r:embed="rId2" cstate="print"/>
          <a:srcRect/>
          <a:stretch>
            <a:fillRect/>
          </a:stretch>
        </p:blipFill>
        <p:spPr bwMode="auto">
          <a:xfrm>
            <a:off x="5004048" y="4869160"/>
            <a:ext cx="2466975" cy="67627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1763688" y="4797152"/>
            <a:ext cx="2162175" cy="69532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6.5 </a:t>
            </a:r>
            <a:r>
              <a:rPr lang="en-US" altLang="zh-CN" dirty="0" err="1" smtClean="0"/>
              <a:t>postinflectional</a:t>
            </a:r>
            <a:r>
              <a:rPr lang="en-US" altLang="zh-CN" dirty="0" smtClean="0"/>
              <a:t> </a:t>
            </a:r>
            <a:r>
              <a:rPr lang="zh-CN" altLang="en-US" dirty="0" smtClean="0"/>
              <a:t>构式</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后屈折构式的类型声明如下：</a:t>
            </a:r>
            <a:endParaRPr lang="en-US" altLang="zh-CN" sz="2400" dirty="0" smtClean="0"/>
          </a:p>
          <a:p>
            <a:pPr>
              <a:buNone/>
            </a:pPr>
            <a:endParaRPr lang="en-US" altLang="zh-CN" sz="2400" dirty="0" smtClean="0"/>
          </a:p>
          <a:p>
            <a:r>
              <a:rPr lang="zh-CN" altLang="en-US" sz="2400" dirty="0" smtClean="0"/>
              <a:t>允许单词派生出新的单词。</a:t>
            </a:r>
            <a:endParaRPr lang="en-US" altLang="zh-CN" sz="2400" dirty="0" smtClean="0"/>
          </a:p>
          <a:p>
            <a:r>
              <a:rPr lang="zh-CN" altLang="en-US" sz="2400" dirty="0" smtClean="0"/>
              <a:t>后屈折构式是为了解释用词汇规则创建选择副词的助动词，如</a:t>
            </a:r>
            <a:r>
              <a:rPr lang="en-US" altLang="zh-CN" sz="2400" dirty="0" smtClean="0"/>
              <a:t>(will </a:t>
            </a:r>
            <a:r>
              <a:rPr lang="zh-CN" altLang="en-US" sz="2400" dirty="0" smtClean="0"/>
              <a:t>的一个变体必须和</a:t>
            </a:r>
            <a:r>
              <a:rPr lang="en-US" altLang="zh-CN" sz="2400" dirty="0" smtClean="0"/>
              <a:t>not </a:t>
            </a:r>
            <a:r>
              <a:rPr lang="zh-CN" altLang="en-US" sz="2400" dirty="0" smtClean="0"/>
              <a:t>结合</a:t>
            </a:r>
            <a:r>
              <a:rPr lang="en-US" altLang="zh-CN" sz="2400" dirty="0" smtClean="0"/>
              <a:t>)</a:t>
            </a:r>
            <a:r>
              <a:rPr lang="zh-CN" altLang="en-US" sz="2400" dirty="0" smtClean="0"/>
              <a:t>，即有限否定的分析包含一个限定的助动词必须可以带一个副词</a:t>
            </a:r>
            <a:r>
              <a:rPr lang="en-US" altLang="zh-CN" sz="2400" dirty="0" smtClean="0"/>
              <a:t>not</a:t>
            </a:r>
            <a:r>
              <a:rPr lang="zh-CN" altLang="en-US" sz="2400" dirty="0" smtClean="0"/>
              <a:t>作补语。</a:t>
            </a:r>
            <a:endParaRPr lang="en-US" altLang="zh-CN" sz="2400" dirty="0" smtClean="0"/>
          </a:p>
        </p:txBody>
      </p:sp>
      <p:pic>
        <p:nvPicPr>
          <p:cNvPr id="3074" name="Picture 2"/>
          <p:cNvPicPr>
            <a:picLocks noChangeAspect="1" noChangeArrowheads="1"/>
          </p:cNvPicPr>
          <p:nvPr/>
        </p:nvPicPr>
        <p:blipFill>
          <a:blip r:embed="rId2" cstate="print"/>
          <a:srcRect/>
          <a:stretch>
            <a:fillRect/>
          </a:stretch>
        </p:blipFill>
        <p:spPr bwMode="auto">
          <a:xfrm>
            <a:off x="4788024" y="1628800"/>
            <a:ext cx="2314575" cy="78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否定助动词构式</a:t>
            </a:r>
            <a:endParaRPr lang="zh-CN" altLang="en-US" dirty="0"/>
          </a:p>
        </p:txBody>
      </p:sp>
      <p:sp>
        <p:nvSpPr>
          <p:cNvPr id="5" name="内容占位符 4"/>
          <p:cNvSpPr>
            <a:spLocks noGrp="1"/>
          </p:cNvSpPr>
          <p:nvPr>
            <p:ph sz="half" idx="1"/>
          </p:nvPr>
        </p:nvSpPr>
        <p:spPr/>
        <p:txBody>
          <a:bodyPr>
            <a:normAutofit fontScale="92500" lnSpcReduction="10000"/>
          </a:bodyPr>
          <a:lstStyle/>
          <a:p>
            <a:r>
              <a:rPr lang="zh-CN" altLang="en-US" dirty="0" smtClean="0"/>
              <a:t>非助动词都被指定为</a:t>
            </a:r>
            <a:r>
              <a:rPr lang="en-US" altLang="zh-CN" dirty="0" smtClean="0"/>
              <a:t>[AUX - ]</a:t>
            </a:r>
            <a:r>
              <a:rPr lang="zh-CN" altLang="en-US" dirty="0" smtClean="0"/>
              <a:t>，不能被这个构式允准。</a:t>
            </a:r>
            <a:endParaRPr lang="en-US" altLang="zh-CN" dirty="0" smtClean="0"/>
          </a:p>
          <a:p>
            <a:r>
              <a:rPr lang="zh-CN" altLang="en-US" dirty="0" smtClean="0"/>
              <a:t>这个构式产生的母节点不能再次充当否定助动词构式的子节点，从而排除了双重限定否定的情况。</a:t>
            </a:r>
            <a:endParaRPr lang="en-US" altLang="zh-CN" dirty="0" smtClean="0"/>
          </a:p>
          <a:p>
            <a:r>
              <a:rPr lang="zh-CN" altLang="en-US" dirty="0" smtClean="0"/>
              <a:t>例如</a:t>
            </a:r>
            <a:endParaRPr lang="en-US" altLang="zh-CN" dirty="0" smtClean="0"/>
          </a:p>
          <a:p>
            <a:r>
              <a:rPr lang="en-US" altLang="zh-CN" dirty="0" smtClean="0"/>
              <a:t>Kim {VP [will] [not] [sign the letter]}</a:t>
            </a:r>
          </a:p>
        </p:txBody>
      </p:sp>
      <p:sp>
        <p:nvSpPr>
          <p:cNvPr id="6" name="内容占位符 5"/>
          <p:cNvSpPr>
            <a:spLocks noGrp="1"/>
          </p:cNvSpPr>
          <p:nvPr>
            <p:ph sz="half" idx="2"/>
          </p:nvPr>
        </p:nvSpPr>
        <p:spPr/>
        <p:txBody>
          <a:bodyPr>
            <a:normAutofit fontScale="92500" lnSpcReduction="10000"/>
          </a:bodyPr>
          <a:lstStyle/>
          <a:p>
            <a:endParaRPr lang="zh-CN" altLang="en-US"/>
          </a:p>
        </p:txBody>
      </p:sp>
      <p:pic>
        <p:nvPicPr>
          <p:cNvPr id="4098" name="Picture 2"/>
          <p:cNvPicPr>
            <a:picLocks noChangeAspect="1" noChangeArrowheads="1"/>
          </p:cNvPicPr>
          <p:nvPr/>
        </p:nvPicPr>
        <p:blipFill>
          <a:blip r:embed="rId2" cstate="print"/>
          <a:srcRect/>
          <a:stretch>
            <a:fillRect/>
          </a:stretch>
        </p:blipFill>
        <p:spPr bwMode="auto">
          <a:xfrm>
            <a:off x="4152900" y="3068960"/>
            <a:ext cx="4991100" cy="33909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语言模型对象及描述</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dirty="0" smtClean="0"/>
              <a:t>语言模型对象</a:t>
            </a:r>
            <a:r>
              <a:rPr lang="en-US" altLang="zh-CN" dirty="0" smtClean="0"/>
              <a:t>(model object)</a:t>
            </a:r>
            <a:r>
              <a:rPr lang="zh-CN" altLang="en-US" dirty="0" smtClean="0"/>
              <a:t>：</a:t>
            </a:r>
            <a:endParaRPr lang="en-US" altLang="zh-CN" dirty="0" smtClean="0"/>
          </a:p>
          <a:p>
            <a:r>
              <a:rPr lang="en-US" altLang="zh-CN" sz="2600" dirty="0" smtClean="0"/>
              <a:t>signs :</a:t>
            </a:r>
            <a:r>
              <a:rPr lang="zh-CN" altLang="en-US" sz="2600" dirty="0" smtClean="0"/>
              <a:t>单词、短语包括句子等的形式化表示</a:t>
            </a:r>
            <a:endParaRPr lang="en-US" altLang="zh-CN" sz="2600" dirty="0" smtClean="0"/>
          </a:p>
          <a:p>
            <a:r>
              <a:rPr lang="en-US" altLang="zh-CN" sz="2600" dirty="0" smtClean="0"/>
              <a:t>constructs:</a:t>
            </a:r>
            <a:r>
              <a:rPr lang="zh-CN" altLang="en-US" sz="2600" dirty="0" smtClean="0"/>
              <a:t>被组合构式允准的局部树，有</a:t>
            </a:r>
            <a:r>
              <a:rPr lang="en-US" altLang="zh-CN" sz="2600" dirty="0" smtClean="0"/>
              <a:t>MTR</a:t>
            </a:r>
            <a:r>
              <a:rPr lang="zh-CN" altLang="en-US" sz="2600" dirty="0" smtClean="0"/>
              <a:t>特征和</a:t>
            </a:r>
            <a:r>
              <a:rPr lang="en-US" altLang="zh-CN" sz="2600" dirty="0" smtClean="0"/>
              <a:t>DTR</a:t>
            </a:r>
            <a:r>
              <a:rPr lang="zh-CN" altLang="en-US" sz="2600" dirty="0" smtClean="0"/>
              <a:t>特征。</a:t>
            </a:r>
            <a:endParaRPr lang="en-US" altLang="zh-CN" sz="2600" dirty="0" smtClean="0"/>
          </a:p>
          <a:p>
            <a:r>
              <a:rPr lang="en-US" altLang="zh-CN" sz="2600" dirty="0" smtClean="0"/>
              <a:t>signs</a:t>
            </a:r>
            <a:r>
              <a:rPr lang="zh-CN" altLang="en-US" sz="2600" dirty="0" smtClean="0"/>
              <a:t>和</a:t>
            </a:r>
            <a:r>
              <a:rPr lang="en-US" altLang="zh-CN" sz="2600" dirty="0" smtClean="0"/>
              <a:t>constructs</a:t>
            </a:r>
            <a:r>
              <a:rPr lang="zh-CN" altLang="en-US" sz="2600" dirty="0" smtClean="0"/>
              <a:t>都是特征结构，是语言模型的一部分。</a:t>
            </a:r>
            <a:endParaRPr lang="en-US" altLang="zh-CN" sz="2600" dirty="0" smtClean="0"/>
          </a:p>
          <a:p>
            <a:endParaRPr lang="en-US" altLang="zh-CN" sz="2600" dirty="0" smtClean="0"/>
          </a:p>
          <a:p>
            <a:r>
              <a:rPr lang="zh-CN" altLang="en-US" dirty="0" smtClean="0"/>
              <a:t>语言模型对象的描述</a:t>
            </a:r>
            <a:r>
              <a:rPr lang="en-US" altLang="zh-CN" dirty="0" smtClean="0"/>
              <a:t>(description)</a:t>
            </a:r>
            <a:r>
              <a:rPr lang="zh-CN" altLang="en-US" dirty="0" smtClean="0"/>
              <a:t>：</a:t>
            </a:r>
            <a:endParaRPr lang="en-US" altLang="zh-CN" dirty="0" smtClean="0"/>
          </a:p>
          <a:p>
            <a:r>
              <a:rPr lang="en-US" altLang="zh-CN" sz="2600" dirty="0" err="1" smtClean="0"/>
              <a:t>listeme</a:t>
            </a:r>
            <a:r>
              <a:rPr lang="zh-CN" altLang="en-US" sz="2600" dirty="0" smtClean="0"/>
              <a:t>：对单词或短语的描述。</a:t>
            </a:r>
            <a:endParaRPr lang="en-US" altLang="zh-CN" sz="2600" dirty="0" smtClean="0"/>
          </a:p>
          <a:p>
            <a:r>
              <a:rPr lang="en-US" altLang="zh-CN" sz="2600" dirty="0" smtClean="0"/>
              <a:t>construction</a:t>
            </a:r>
            <a:r>
              <a:rPr lang="zh-CN" altLang="en-US" sz="2600" dirty="0" smtClean="0"/>
              <a:t>：对符号或构体的描述。</a:t>
            </a:r>
            <a:endParaRPr lang="en-US" altLang="zh-CN" sz="2600" dirty="0" smtClean="0"/>
          </a:p>
          <a:p>
            <a:r>
              <a:rPr lang="en-US" altLang="zh-CN" sz="2600" dirty="0" err="1" smtClean="0"/>
              <a:t>Listeme</a:t>
            </a:r>
            <a:r>
              <a:rPr lang="zh-CN" altLang="en-US" sz="2600" dirty="0" smtClean="0"/>
              <a:t>和</a:t>
            </a:r>
            <a:r>
              <a:rPr lang="en-US" altLang="zh-CN" sz="2600" dirty="0" smtClean="0"/>
              <a:t>Construction</a:t>
            </a:r>
            <a:r>
              <a:rPr lang="zh-CN" altLang="en-US" sz="2600" dirty="0" smtClean="0"/>
              <a:t>允准不同类的语言对象，是语法的一部分。</a:t>
            </a:r>
            <a:endParaRPr lang="zh-CN" altLang="en-US" sz="2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 </a:t>
            </a:r>
            <a:r>
              <a:rPr lang="zh-CN" altLang="en-US" dirty="0" smtClean="0"/>
              <a:t>允准短语</a:t>
            </a:r>
            <a:endParaRPr lang="zh-CN" altLang="en-US" dirty="0"/>
          </a:p>
        </p:txBody>
      </p:sp>
      <p:sp>
        <p:nvSpPr>
          <p:cNvPr id="3" name="内容占位符 2"/>
          <p:cNvSpPr>
            <a:spLocks noGrp="1"/>
          </p:cNvSpPr>
          <p:nvPr>
            <p:ph idx="1"/>
          </p:nvPr>
        </p:nvSpPr>
        <p:spPr/>
        <p:txBody>
          <a:bodyPr/>
          <a:lstStyle/>
          <a:p>
            <a:r>
              <a:rPr lang="zh-CN" altLang="en-US" sz="2400" dirty="0" smtClean="0"/>
              <a:t>短语构体的声明如下：</a:t>
            </a:r>
            <a:endParaRPr lang="en-US" altLang="zh-CN" sz="2400" dirty="0" smtClean="0"/>
          </a:p>
          <a:p>
            <a:endParaRPr lang="en-US" altLang="zh-CN" sz="2400" dirty="0" smtClean="0"/>
          </a:p>
          <a:p>
            <a:r>
              <a:rPr lang="zh-CN" altLang="en-US" sz="2400" dirty="0" smtClean="0"/>
              <a:t>定义了从单词或短语类型的符号构建短语的模式。母节点是短语类型的符号。</a:t>
            </a:r>
            <a:endParaRPr lang="en-US" altLang="zh-CN" sz="2400" dirty="0" smtClean="0"/>
          </a:p>
          <a:p>
            <a:r>
              <a:rPr lang="zh-CN" altLang="en-US" sz="2400" dirty="0" smtClean="0"/>
              <a:t>它的一种重要子类型是中心构式</a:t>
            </a:r>
            <a:r>
              <a:rPr lang="en-US" altLang="zh-CN" sz="2400" dirty="0" smtClean="0"/>
              <a:t>(headed-construct)</a:t>
            </a:r>
            <a:r>
              <a:rPr lang="zh-CN" altLang="en-US" sz="2400" dirty="0" smtClean="0"/>
              <a:t>，它的子节点中包含一个中心子节点，引入特征</a:t>
            </a:r>
            <a:r>
              <a:rPr lang="en-US" altLang="zh-CN" sz="2400" dirty="0" smtClean="0"/>
              <a:t>HEAD-DAUGHTER(HD-DTR)</a:t>
            </a:r>
          </a:p>
          <a:p>
            <a:endParaRPr lang="en-US" altLang="zh-CN" sz="2400" dirty="0" smtClean="0"/>
          </a:p>
          <a:p>
            <a:endParaRPr lang="en-US" altLang="zh-CN" dirty="0" smtClean="0"/>
          </a:p>
          <a:p>
            <a:r>
              <a:rPr lang="zh-CN" altLang="en-US" dirty="0" smtClean="0"/>
              <a:t>下面我们来看一些具体的构式</a:t>
            </a:r>
            <a:endParaRPr lang="zh-CN" altLang="en-US" dirty="0"/>
          </a:p>
        </p:txBody>
      </p:sp>
      <p:pic>
        <p:nvPicPr>
          <p:cNvPr id="5122" name="Picture 2"/>
          <p:cNvPicPr>
            <a:picLocks noChangeAspect="1" noChangeArrowheads="1"/>
          </p:cNvPicPr>
          <p:nvPr/>
        </p:nvPicPr>
        <p:blipFill>
          <a:blip r:embed="rId2" cstate="print"/>
          <a:srcRect/>
          <a:stretch>
            <a:fillRect/>
          </a:stretch>
        </p:blipFill>
        <p:spPr bwMode="auto">
          <a:xfrm>
            <a:off x="3923928" y="1772816"/>
            <a:ext cx="2581275" cy="70485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043608" y="4581128"/>
            <a:ext cx="5057775"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7.1 </a:t>
            </a:r>
            <a:r>
              <a:rPr lang="zh-CN" altLang="en-US" dirty="0" smtClean="0"/>
              <a:t>主谓构式</a:t>
            </a:r>
            <a:endParaRPr lang="zh-CN" altLang="en-US" dirty="0"/>
          </a:p>
        </p:txBody>
      </p:sp>
      <p:sp>
        <p:nvSpPr>
          <p:cNvPr id="3" name="内容占位符 2"/>
          <p:cNvSpPr>
            <a:spLocks noGrp="1"/>
          </p:cNvSpPr>
          <p:nvPr>
            <p:ph idx="1"/>
          </p:nvPr>
        </p:nvSpPr>
        <p:spPr/>
        <p:txBody>
          <a:bodyPr>
            <a:normAutofit/>
          </a:bodyPr>
          <a:lstStyle/>
          <a:p>
            <a:r>
              <a:rPr lang="zh-CN" altLang="en-US" sz="2000" dirty="0" smtClean="0"/>
              <a:t>这个构式说明只要两个符号可以结合只要第二个符号是</a:t>
            </a:r>
            <a:r>
              <a:rPr lang="en-US" altLang="zh-CN" sz="2000" dirty="0" smtClean="0"/>
              <a:t>finite</a:t>
            </a:r>
            <a:r>
              <a:rPr lang="zh-CN" altLang="en-US" sz="2000" dirty="0" smtClean="0"/>
              <a:t>，并且可以通过</a:t>
            </a:r>
            <a:r>
              <a:rPr lang="en-US" altLang="zh-CN" sz="2000" dirty="0" smtClean="0"/>
              <a:t>VAL</a:t>
            </a:r>
            <a:r>
              <a:rPr lang="zh-CN" altLang="en-US" sz="2000" dirty="0" smtClean="0"/>
              <a:t>信息选择第一个符号。</a:t>
            </a:r>
            <a:endParaRPr lang="en-US" altLang="zh-CN" sz="2000" dirty="0" smtClean="0"/>
          </a:p>
          <a:p>
            <a:r>
              <a:rPr lang="zh-CN" altLang="en-US" sz="2000" dirty="0" smtClean="0"/>
              <a:t>其中中心子节点和母节点除了</a:t>
            </a:r>
            <a:r>
              <a:rPr lang="en-US" altLang="zh-CN" sz="2000" dirty="0" smtClean="0"/>
              <a:t>VAL</a:t>
            </a:r>
            <a:r>
              <a:rPr lang="zh-CN" altLang="en-US" sz="2000" dirty="0" smtClean="0"/>
              <a:t>外，其余</a:t>
            </a:r>
            <a:r>
              <a:rPr lang="en-US" altLang="zh-CN" sz="2000" dirty="0" smtClean="0"/>
              <a:t>SYN</a:t>
            </a:r>
            <a:r>
              <a:rPr lang="zh-CN" altLang="en-US" sz="2000" dirty="0" smtClean="0"/>
              <a:t>的值都是一致的。</a:t>
            </a:r>
            <a:endParaRPr lang="en-US" altLang="zh-CN" sz="2000" dirty="0" smtClean="0"/>
          </a:p>
          <a:p>
            <a:r>
              <a:rPr lang="zh-CN" altLang="en-US" sz="2000" dirty="0" smtClean="0"/>
              <a:t>其中</a:t>
            </a:r>
            <a:r>
              <a:rPr lang="en-US" altLang="zh-CN" sz="2000" dirty="0" smtClean="0"/>
              <a:t>[INV -]</a:t>
            </a:r>
            <a:r>
              <a:rPr lang="zh-CN" altLang="en-US" sz="2000" dirty="0" smtClean="0"/>
              <a:t>排除了“</a:t>
            </a:r>
            <a:r>
              <a:rPr lang="en-US" altLang="zh-CN" sz="2000" dirty="0" smtClean="0"/>
              <a:t>I  aren’t included</a:t>
            </a:r>
            <a:r>
              <a:rPr lang="zh-CN" altLang="en-US" sz="2000" dirty="0" smtClean="0"/>
              <a:t>”等句子。</a:t>
            </a:r>
            <a:endParaRPr lang="en-US" altLang="zh-CN" sz="2000" dirty="0" smtClean="0"/>
          </a:p>
          <a:p>
            <a:r>
              <a:rPr lang="en-US" altLang="zh-CN" sz="2000" dirty="0" smtClean="0"/>
              <a:t>[AUX -]</a:t>
            </a:r>
            <a:r>
              <a:rPr lang="zh-CN" altLang="en-US" sz="2000" dirty="0" smtClean="0"/>
              <a:t>排除了 </a:t>
            </a:r>
            <a:r>
              <a:rPr lang="en-US" altLang="zh-CN" sz="2000" dirty="0" smtClean="0"/>
              <a:t>” I do listen to you ”</a:t>
            </a:r>
            <a:r>
              <a:rPr lang="zh-CN" altLang="en-US" sz="2000" dirty="0" smtClean="0"/>
              <a:t>的句子。</a:t>
            </a:r>
            <a:endParaRPr lang="en-US" altLang="zh-CN" sz="2000" dirty="0" smtClean="0"/>
          </a:p>
          <a:p>
            <a:r>
              <a:rPr lang="zh-CN" altLang="en-US" sz="2000" dirty="0" smtClean="0"/>
              <a:t>母节点的</a:t>
            </a:r>
            <a:r>
              <a:rPr lang="en-US" altLang="zh-CN" sz="2000" dirty="0" smtClean="0"/>
              <a:t>VAL</a:t>
            </a:r>
            <a:r>
              <a:rPr lang="zh-CN" altLang="en-US" sz="2000" dirty="0" smtClean="0"/>
              <a:t>特征值必须为空，说明这种构式构建的句子都一定是限定的，动词短语的中心动词的所有价都已满足。</a:t>
            </a:r>
            <a:endParaRPr lang="en-US" altLang="zh-CN" sz="2000" dirty="0" smtClean="0"/>
          </a:p>
        </p:txBody>
      </p:sp>
      <p:pic>
        <p:nvPicPr>
          <p:cNvPr id="6146" name="Picture 2"/>
          <p:cNvPicPr>
            <a:picLocks noChangeAspect="1" noChangeArrowheads="1"/>
          </p:cNvPicPr>
          <p:nvPr/>
        </p:nvPicPr>
        <p:blipFill>
          <a:blip r:embed="rId2" cstate="print"/>
          <a:srcRect/>
          <a:stretch>
            <a:fillRect/>
          </a:stretch>
        </p:blipFill>
        <p:spPr bwMode="auto">
          <a:xfrm>
            <a:off x="3524250" y="4333875"/>
            <a:ext cx="5619750" cy="252412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组合性原则</a:t>
            </a:r>
            <a:endParaRPr lang="zh-CN" altLang="en-US" dirty="0"/>
          </a:p>
        </p:txBody>
      </p:sp>
      <p:sp>
        <p:nvSpPr>
          <p:cNvPr id="3" name="内容占位符 2"/>
          <p:cNvSpPr>
            <a:spLocks noGrp="1"/>
          </p:cNvSpPr>
          <p:nvPr>
            <p:ph idx="1"/>
          </p:nvPr>
        </p:nvSpPr>
        <p:spPr/>
        <p:txBody>
          <a:bodyPr/>
          <a:lstStyle/>
          <a:p>
            <a:r>
              <a:rPr lang="zh-CN" altLang="en-US" sz="2400" dirty="0" smtClean="0"/>
              <a:t>主谓构式中没有涉及到语义特征，是因为有组合性原则，它要求在一个给定的构体中，所有子节点的语义框架列表都被合并到母节点的语义框架列表中去。</a:t>
            </a:r>
            <a:endParaRPr lang="en-US" altLang="zh-CN" sz="2400" dirty="0" smtClean="0"/>
          </a:p>
          <a:p>
            <a:r>
              <a:rPr lang="zh-CN" altLang="en-US" sz="2400" dirty="0" smtClean="0"/>
              <a:t>比如</a:t>
            </a:r>
            <a:r>
              <a:rPr lang="en-US" altLang="zh-CN" sz="2400" dirty="0" smtClean="0"/>
              <a:t>Pat laughed.</a:t>
            </a:r>
          </a:p>
          <a:p>
            <a:r>
              <a:rPr lang="zh-CN" altLang="en-US" sz="2400" dirty="0" smtClean="0"/>
              <a:t>母节点</a:t>
            </a:r>
          </a:p>
          <a:p>
            <a:endParaRPr lang="en-US" altLang="zh-CN" dirty="0" smtClean="0"/>
          </a:p>
          <a:p>
            <a:endParaRPr lang="en-US" altLang="zh-CN" dirty="0" smtClean="0"/>
          </a:p>
          <a:p>
            <a:endParaRPr lang="en-US" altLang="zh-CN" dirty="0" smtClean="0"/>
          </a:p>
          <a:p>
            <a:r>
              <a:rPr lang="zh-CN" altLang="en-US" sz="2400" dirty="0" smtClean="0"/>
              <a:t>子节点</a:t>
            </a:r>
            <a:endParaRPr lang="zh-CN" altLang="en-US" sz="2400" dirty="0"/>
          </a:p>
        </p:txBody>
      </p:sp>
      <p:pic>
        <p:nvPicPr>
          <p:cNvPr id="7170" name="Picture 2"/>
          <p:cNvPicPr>
            <a:picLocks noChangeAspect="1" noChangeArrowheads="1"/>
          </p:cNvPicPr>
          <p:nvPr/>
        </p:nvPicPr>
        <p:blipFill>
          <a:blip r:embed="rId2" cstate="print"/>
          <a:srcRect/>
          <a:stretch>
            <a:fillRect/>
          </a:stretch>
        </p:blipFill>
        <p:spPr bwMode="auto">
          <a:xfrm>
            <a:off x="2339752" y="3356992"/>
            <a:ext cx="4676775" cy="151447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2411760" y="5229200"/>
            <a:ext cx="1666875" cy="72390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5148064" y="5157192"/>
            <a:ext cx="1552575" cy="8953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7.2 </a:t>
            </a:r>
            <a:r>
              <a:rPr lang="zh-CN" altLang="en-US" dirty="0" smtClean="0"/>
              <a:t>局部性问题</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在</a:t>
            </a:r>
            <a:r>
              <a:rPr lang="en-US" altLang="zh-CN" sz="2400" dirty="0" smtClean="0"/>
              <a:t>SBCG</a:t>
            </a:r>
            <a:r>
              <a:rPr lang="zh-CN" altLang="en-US" sz="2400" dirty="0" smtClean="0"/>
              <a:t>中的构式，只能涉及到母节点和子节点，但也能处理长距离约束问题，借用</a:t>
            </a:r>
            <a:r>
              <a:rPr lang="en-US" altLang="zh-CN" sz="2400" dirty="0" smtClean="0"/>
              <a:t>GPSG/HPSG</a:t>
            </a:r>
            <a:r>
              <a:rPr lang="zh-CN" altLang="en-US" sz="2400" dirty="0" smtClean="0"/>
              <a:t>中的特征指定的方法。</a:t>
            </a:r>
            <a:endParaRPr lang="en-US" altLang="zh-CN" sz="2400" dirty="0" smtClean="0"/>
          </a:p>
          <a:p>
            <a:r>
              <a:rPr lang="en-US" altLang="zh-CN" sz="2400" dirty="0" smtClean="0"/>
              <a:t>GAP</a:t>
            </a:r>
            <a:r>
              <a:rPr lang="zh-CN" altLang="en-US" sz="2400" dirty="0" smtClean="0"/>
              <a:t>特征编码了一个给定短语缺失某个元素，出现空位的性质。</a:t>
            </a:r>
            <a:endParaRPr lang="en-US" altLang="zh-CN" sz="2400" dirty="0" smtClean="0"/>
          </a:p>
          <a:p>
            <a:r>
              <a:rPr lang="zh-CN" altLang="en-US" sz="2400" dirty="0" smtClean="0"/>
              <a:t>通过对</a:t>
            </a:r>
            <a:r>
              <a:rPr lang="en-US" altLang="zh-CN" sz="2400" dirty="0" smtClean="0"/>
              <a:t>GAP</a:t>
            </a:r>
            <a:r>
              <a:rPr lang="zh-CN" altLang="en-US" sz="2400" dirty="0" smtClean="0"/>
              <a:t>特征的指定以及相关的短语构式，可以在更高层次的结构上选择非局部信息。</a:t>
            </a:r>
            <a:endParaRPr lang="zh-CN" altLang="en-US"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选择局部性</a:t>
            </a:r>
            <a:r>
              <a:rPr lang="en-US" altLang="zh-CN" dirty="0" smtClean="0"/>
              <a:t/>
            </a:r>
            <a:br>
              <a:rPr lang="en-US" altLang="zh-CN" dirty="0" smtClean="0"/>
            </a:br>
            <a:r>
              <a:rPr lang="en-US" altLang="zh-CN" dirty="0" err="1" smtClean="0"/>
              <a:t>Selectional</a:t>
            </a:r>
            <a:r>
              <a:rPr lang="en-US" altLang="zh-CN" dirty="0" smtClean="0"/>
              <a:t> Locality</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选择局部性：</a:t>
            </a:r>
            <a:endParaRPr lang="en-US" altLang="zh-CN" sz="2400" dirty="0" smtClean="0"/>
          </a:p>
          <a:p>
            <a:r>
              <a:rPr lang="zh-CN" altLang="en-US" sz="2400" dirty="0" smtClean="0"/>
              <a:t>一个核心词汇只能和那些在它的</a:t>
            </a:r>
            <a:r>
              <a:rPr lang="en-US" altLang="zh-CN" sz="2400" dirty="0" smtClean="0"/>
              <a:t>ARG-ST</a:t>
            </a:r>
            <a:r>
              <a:rPr lang="zh-CN" altLang="en-US" sz="2400" dirty="0" smtClean="0"/>
              <a:t>或</a:t>
            </a:r>
            <a:r>
              <a:rPr lang="en-US" altLang="zh-CN" sz="2400" dirty="0" smtClean="0"/>
              <a:t>SELECT</a:t>
            </a:r>
            <a:r>
              <a:rPr lang="zh-CN" altLang="en-US" sz="2400" dirty="0" smtClean="0"/>
              <a:t>列表上的元素发生联系。</a:t>
            </a:r>
            <a:endParaRPr lang="en-US" altLang="zh-CN" sz="2400" dirty="0" smtClean="0"/>
          </a:p>
          <a:p>
            <a:r>
              <a:rPr lang="en-US" altLang="zh-CN" sz="2400" dirty="0" smtClean="0"/>
              <a:t>A lexical head has access only to those elements that are on its ARG-ST or SELECT list.</a:t>
            </a:r>
          </a:p>
          <a:p>
            <a:r>
              <a:rPr lang="zh-CN" altLang="en-US" sz="2400" dirty="0" smtClean="0"/>
              <a:t>因此，一个非局部元素如果想要被选择，就必须把它的语法信息编码到包含它们的短语中。</a:t>
            </a:r>
            <a:endParaRPr lang="en-US" altLang="zh-CN" sz="2400" dirty="0" smtClean="0"/>
          </a:p>
          <a:p>
            <a:r>
              <a:rPr lang="zh-CN" altLang="en-US" sz="2400" dirty="0" smtClean="0"/>
              <a:t>比如，一个动词可以要求它所接的名词必须是宾格的，因为宾格是包含名词的名词短语所具有的性质。</a:t>
            </a:r>
            <a:endParaRPr lang="en-US" altLang="zh-CN" sz="2400"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构式局部性</a:t>
            </a:r>
            <a:r>
              <a:rPr lang="en-US" altLang="zh-CN" dirty="0" smtClean="0"/>
              <a:t/>
            </a:r>
            <a:br>
              <a:rPr lang="en-US" altLang="zh-CN" dirty="0" smtClean="0"/>
            </a:br>
            <a:r>
              <a:rPr lang="en-US" altLang="zh-CN" dirty="0" smtClean="0"/>
              <a:t>Constructional Locality</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构式局部性：</a:t>
            </a:r>
            <a:endParaRPr lang="en-US" altLang="zh-CN" sz="2400" dirty="0" smtClean="0"/>
          </a:p>
          <a:p>
            <a:r>
              <a:rPr lang="zh-CN" altLang="en-US" sz="2400" dirty="0" smtClean="0"/>
              <a:t>构式允准母节点</a:t>
            </a:r>
            <a:r>
              <a:rPr lang="en-US" altLang="zh-CN" sz="2400" dirty="0" smtClean="0"/>
              <a:t>-</a:t>
            </a:r>
            <a:r>
              <a:rPr lang="zh-CN" altLang="en-US" sz="2400" dirty="0" smtClean="0"/>
              <a:t>子节点结构，但不能指向嵌入成分。</a:t>
            </a:r>
            <a:endParaRPr lang="en-US" altLang="zh-CN" sz="2400" dirty="0" smtClean="0"/>
          </a:p>
          <a:p>
            <a:r>
              <a:rPr lang="en-US" altLang="zh-CN" sz="2400" dirty="0" smtClean="0"/>
              <a:t>Constructions license mother-daughter configurations without reference to embedding or embedded contexts.</a:t>
            </a:r>
          </a:p>
          <a:p>
            <a:r>
              <a:rPr lang="zh-CN" altLang="en-US" sz="2400" dirty="0" smtClean="0"/>
              <a:t>构式局部性并不妨碍解决语法中的非局部依赖问题，它要求这种非局部依赖的信息被局部编码到符号中</a:t>
            </a:r>
            <a:r>
              <a:rPr lang="en-US" altLang="zh-CN" sz="2400" dirty="0" smtClean="0"/>
              <a:t>(it requires that all such dependencies be locally encoded in signs)</a:t>
            </a:r>
            <a:r>
              <a:rPr lang="zh-CN" altLang="en-US" sz="2400" dirty="0" smtClean="0"/>
              <a:t>，这样，在更高层次的结构中，我们可以获得远离中心的元素的信息</a:t>
            </a:r>
            <a:endParaRPr lang="zh-CN" alt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例子</a:t>
            </a:r>
            <a:r>
              <a:rPr lang="en-US" altLang="zh-CN" dirty="0" smtClean="0"/>
              <a:t>-</a:t>
            </a:r>
            <a:r>
              <a:rPr lang="zh-CN" altLang="en-US" dirty="0" smtClean="0"/>
              <a:t>非局部依赖</a:t>
            </a:r>
            <a:endParaRPr lang="zh-CN" altLang="en-US" dirty="0"/>
          </a:p>
        </p:txBody>
      </p:sp>
      <p:sp>
        <p:nvSpPr>
          <p:cNvPr id="3" name="内容占位符 2"/>
          <p:cNvSpPr>
            <a:spLocks noGrp="1"/>
          </p:cNvSpPr>
          <p:nvPr>
            <p:ph idx="1"/>
          </p:nvPr>
        </p:nvSpPr>
        <p:spPr/>
        <p:txBody>
          <a:bodyPr>
            <a:normAutofit/>
          </a:bodyPr>
          <a:lstStyle/>
          <a:p>
            <a:r>
              <a:rPr lang="zh-CN" altLang="en-US" sz="2000" dirty="0" smtClean="0"/>
              <a:t>例：</a:t>
            </a:r>
            <a:r>
              <a:rPr lang="en-US" altLang="zh-CN" sz="2000" dirty="0" smtClean="0"/>
              <a:t>Sears is open, aren’t they?</a:t>
            </a:r>
            <a:r>
              <a:rPr lang="zh-CN" altLang="en-US" sz="2000" dirty="0" smtClean="0"/>
              <a:t>（</a:t>
            </a:r>
            <a:r>
              <a:rPr lang="en-US" altLang="zh-CN" sz="2000" dirty="0" smtClean="0"/>
              <a:t>Sears</a:t>
            </a:r>
            <a:r>
              <a:rPr lang="zh-CN" altLang="en-US" sz="2000" dirty="0" smtClean="0"/>
              <a:t>和</a:t>
            </a:r>
            <a:r>
              <a:rPr lang="en-US" altLang="zh-CN" sz="2000" dirty="0" smtClean="0"/>
              <a:t>they</a:t>
            </a:r>
            <a:r>
              <a:rPr lang="zh-CN" altLang="en-US" sz="2000" dirty="0" smtClean="0"/>
              <a:t>是一致的，这是一个非局部信息）。</a:t>
            </a:r>
            <a:endParaRPr lang="en-US" altLang="zh-CN" sz="2000" dirty="0" smtClean="0"/>
          </a:p>
          <a:p>
            <a:r>
              <a:rPr lang="zh-CN" altLang="en-US" sz="2000" dirty="0" smtClean="0"/>
              <a:t>通过</a:t>
            </a:r>
            <a:r>
              <a:rPr lang="en-US" altLang="zh-CN" sz="2000" dirty="0" smtClean="0"/>
              <a:t>XARG</a:t>
            </a:r>
            <a:r>
              <a:rPr lang="zh-CN" altLang="en-US" sz="2000" dirty="0" smtClean="0"/>
              <a:t>特征，非局部信息被编码为局部化信息。主句的</a:t>
            </a:r>
            <a:r>
              <a:rPr lang="en-US" altLang="zh-CN" sz="2000" dirty="0" smtClean="0"/>
              <a:t>XARG</a:t>
            </a:r>
            <a:r>
              <a:rPr lang="zh-CN" altLang="en-US" sz="2000" dirty="0" smtClean="0"/>
              <a:t>特征和从句的</a:t>
            </a:r>
            <a:r>
              <a:rPr lang="en-US" altLang="zh-CN" sz="2000" dirty="0" smtClean="0"/>
              <a:t>XARG</a:t>
            </a:r>
            <a:r>
              <a:rPr lang="zh-CN" altLang="en-US" sz="2000" dirty="0" smtClean="0"/>
              <a:t>特征是相同的。</a:t>
            </a:r>
            <a:endParaRPr lang="en-US" altLang="zh-CN" sz="2000" dirty="0" smtClean="0"/>
          </a:p>
        </p:txBody>
      </p:sp>
      <p:pic>
        <p:nvPicPr>
          <p:cNvPr id="8194" name="Picture 2"/>
          <p:cNvPicPr>
            <a:picLocks noChangeAspect="1" noChangeArrowheads="1"/>
          </p:cNvPicPr>
          <p:nvPr/>
        </p:nvPicPr>
        <p:blipFill>
          <a:blip r:embed="rId2" cstate="print"/>
          <a:srcRect/>
          <a:stretch>
            <a:fillRect/>
          </a:stretch>
        </p:blipFill>
        <p:spPr bwMode="auto">
          <a:xfrm>
            <a:off x="3143250" y="3068960"/>
            <a:ext cx="6000750"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7.3 </a:t>
            </a:r>
            <a:r>
              <a:rPr lang="zh-CN" altLang="en-US" dirty="0" smtClean="0"/>
              <a:t>中心</a:t>
            </a:r>
            <a:r>
              <a:rPr lang="en-US" altLang="zh-CN" dirty="0" smtClean="0"/>
              <a:t>-</a:t>
            </a:r>
            <a:r>
              <a:rPr lang="zh-CN" altLang="en-US" dirty="0" smtClean="0"/>
              <a:t>补足语构式</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现在讨论</a:t>
            </a:r>
            <a:r>
              <a:rPr lang="en-US" altLang="zh-CN" sz="2400" dirty="0" smtClean="0"/>
              <a:t>VP</a:t>
            </a:r>
            <a:r>
              <a:rPr lang="zh-CN" altLang="en-US" sz="2400" dirty="0" smtClean="0"/>
              <a:t>短语，</a:t>
            </a:r>
            <a:r>
              <a:rPr lang="en-US" altLang="zh-CN" sz="2400" dirty="0" smtClean="0"/>
              <a:t>AP</a:t>
            </a:r>
            <a:r>
              <a:rPr lang="zh-CN" altLang="en-US" sz="2400" dirty="0" smtClean="0"/>
              <a:t>短语，</a:t>
            </a:r>
            <a:r>
              <a:rPr lang="en-US" altLang="zh-CN" sz="2400" dirty="0" smtClean="0"/>
              <a:t>PP</a:t>
            </a:r>
            <a:r>
              <a:rPr lang="zh-CN" altLang="en-US" sz="2400" dirty="0" smtClean="0"/>
              <a:t>短语和名词短语的内部分析。</a:t>
            </a:r>
            <a:endParaRPr lang="en-US" altLang="zh-CN" sz="2400" dirty="0" smtClean="0"/>
          </a:p>
          <a:p>
            <a:r>
              <a:rPr lang="zh-CN" altLang="en-US" sz="2400" dirty="0" smtClean="0"/>
              <a:t>关于补足语的实现，有两种方式。</a:t>
            </a:r>
            <a:endParaRPr lang="en-US" altLang="zh-CN" sz="2400" dirty="0" smtClean="0"/>
          </a:p>
          <a:p>
            <a:r>
              <a:rPr lang="zh-CN" altLang="en-US" sz="2400" dirty="0" smtClean="0"/>
              <a:t>一是所有范畴的谓词性表达式，它要求除主语外的所有补足语可以在中心</a:t>
            </a:r>
            <a:r>
              <a:rPr lang="en-US" altLang="zh-CN" sz="2400" dirty="0" smtClean="0"/>
              <a:t>-</a:t>
            </a:r>
            <a:r>
              <a:rPr lang="zh-CN" altLang="en-US" sz="2400" dirty="0" smtClean="0"/>
              <a:t>补足语构式中实现。</a:t>
            </a:r>
            <a:endParaRPr lang="en-US" altLang="zh-CN" sz="2400" dirty="0" smtClean="0"/>
          </a:p>
          <a:p>
            <a:r>
              <a:rPr lang="zh-CN" altLang="en-US" sz="2400" dirty="0" smtClean="0"/>
              <a:t>二是格标记介词</a:t>
            </a:r>
            <a:r>
              <a:rPr lang="en-US" altLang="zh-CN" sz="2400" dirty="0" smtClean="0"/>
              <a:t>(case-marking preposition)</a:t>
            </a:r>
            <a:r>
              <a:rPr lang="zh-CN" altLang="en-US" sz="2400" dirty="0" smtClean="0"/>
              <a:t>短语，它的价都被实现为它的姐妹节点，是一种饱和实现。</a:t>
            </a:r>
            <a:endParaRPr lang="en-US" altLang="zh-CN" sz="2400" dirty="0" smtClean="0"/>
          </a:p>
          <a:p>
            <a:endParaRPr lang="zh-CN" altLang="en-US"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两个构式</a:t>
            </a:r>
            <a:endParaRPr lang="zh-CN" altLang="en-US" dirty="0"/>
          </a:p>
        </p:txBody>
      </p:sp>
      <p:sp>
        <p:nvSpPr>
          <p:cNvPr id="6" name="内容占位符 5"/>
          <p:cNvSpPr>
            <a:spLocks noGrp="1"/>
          </p:cNvSpPr>
          <p:nvPr>
            <p:ph sz="half" idx="1"/>
          </p:nvPr>
        </p:nvSpPr>
        <p:spPr>
          <a:xfrm>
            <a:off x="0" y="1628800"/>
            <a:ext cx="3563888" cy="4525963"/>
          </a:xfrm>
        </p:spPr>
        <p:txBody>
          <a:bodyPr>
            <a:normAutofit fontScale="77500" lnSpcReduction="20000"/>
          </a:bodyPr>
          <a:lstStyle/>
          <a:p>
            <a:r>
              <a:rPr lang="zh-CN" altLang="en-US" dirty="0" smtClean="0"/>
              <a:t>（</a:t>
            </a:r>
            <a:r>
              <a:rPr lang="en-US" altLang="zh-CN" dirty="0" smtClean="0"/>
              <a:t>114</a:t>
            </a:r>
            <a:r>
              <a:rPr lang="zh-CN" altLang="en-US" dirty="0" smtClean="0"/>
              <a:t>）允许一个有外部论元的单词可以和它所有的价（除了第一个）结合，从而组成短语。</a:t>
            </a:r>
            <a:endParaRPr lang="en-US" altLang="zh-CN" dirty="0" smtClean="0"/>
          </a:p>
          <a:p>
            <a:endParaRPr lang="en-US" altLang="zh-CN" dirty="0" smtClean="0"/>
          </a:p>
          <a:p>
            <a:r>
              <a:rPr lang="zh-CN" altLang="en-US" dirty="0" smtClean="0"/>
              <a:t>（</a:t>
            </a:r>
            <a:r>
              <a:rPr lang="en-US" altLang="zh-CN" dirty="0" smtClean="0"/>
              <a:t>115</a:t>
            </a:r>
            <a:r>
              <a:rPr lang="zh-CN" altLang="en-US" dirty="0" smtClean="0"/>
              <a:t>）允许一个缺少外部论元的介词和它所有的价结合，组成短语。</a:t>
            </a:r>
            <a:endParaRPr lang="en-US" altLang="zh-CN" dirty="0" smtClean="0"/>
          </a:p>
          <a:p>
            <a:pPr>
              <a:buNone/>
            </a:pPr>
            <a:endParaRPr lang="en-US" altLang="zh-CN" dirty="0" smtClean="0"/>
          </a:p>
          <a:p>
            <a:r>
              <a:rPr lang="zh-CN" altLang="en-US" dirty="0" smtClean="0"/>
              <a:t>两个构式中的母节点的</a:t>
            </a:r>
            <a:r>
              <a:rPr lang="en-US" altLang="zh-CN" dirty="0" smtClean="0"/>
              <a:t>SYN</a:t>
            </a:r>
            <a:r>
              <a:rPr lang="zh-CN" altLang="en-US" dirty="0" smtClean="0"/>
              <a:t>值和中心子节点的</a:t>
            </a:r>
            <a:r>
              <a:rPr lang="en-US" altLang="zh-CN" dirty="0" smtClean="0"/>
              <a:t>SYN</a:t>
            </a:r>
            <a:r>
              <a:rPr lang="zh-CN" altLang="en-US" dirty="0" smtClean="0"/>
              <a:t>值一致，除了</a:t>
            </a:r>
            <a:r>
              <a:rPr lang="en-US" altLang="zh-CN" dirty="0" smtClean="0"/>
              <a:t>VAL</a:t>
            </a:r>
            <a:r>
              <a:rPr lang="zh-CN" altLang="en-US" dirty="0" smtClean="0"/>
              <a:t>值</a:t>
            </a:r>
            <a:endParaRPr lang="zh-CN" altLang="en-US" dirty="0"/>
          </a:p>
        </p:txBody>
      </p:sp>
      <p:sp>
        <p:nvSpPr>
          <p:cNvPr id="7" name="内容占位符 6"/>
          <p:cNvSpPr>
            <a:spLocks noGrp="1"/>
          </p:cNvSpPr>
          <p:nvPr>
            <p:ph sz="half" idx="2"/>
          </p:nvPr>
        </p:nvSpPr>
        <p:spPr/>
        <p:txBody>
          <a:bodyPr>
            <a:normAutofit fontScale="77500" lnSpcReduction="20000"/>
          </a:bodyPr>
          <a:lstStyle/>
          <a:p>
            <a:endParaRPr lang="zh-CN" altLang="en-US"/>
          </a:p>
        </p:txBody>
      </p:sp>
      <p:pic>
        <p:nvPicPr>
          <p:cNvPr id="9218" name="Picture 2"/>
          <p:cNvPicPr>
            <a:picLocks noChangeAspect="1" noChangeArrowheads="1"/>
          </p:cNvPicPr>
          <p:nvPr/>
        </p:nvPicPr>
        <p:blipFill>
          <a:blip r:embed="rId2" cstate="print"/>
          <a:srcRect/>
          <a:stretch>
            <a:fillRect/>
          </a:stretch>
        </p:blipFill>
        <p:spPr bwMode="auto">
          <a:xfrm>
            <a:off x="3571875" y="1412776"/>
            <a:ext cx="5572125" cy="1952625"/>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476625" y="4293096"/>
            <a:ext cx="5667375" cy="233362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7.4 </a:t>
            </a:r>
            <a:r>
              <a:rPr lang="zh-CN" altLang="en-US" dirty="0" smtClean="0"/>
              <a:t>中心</a:t>
            </a:r>
            <a:r>
              <a:rPr lang="en-US" altLang="zh-CN" dirty="0" smtClean="0"/>
              <a:t>-</a:t>
            </a:r>
            <a:r>
              <a:rPr lang="zh-CN" altLang="en-US" dirty="0" smtClean="0"/>
              <a:t>功能词构式</a:t>
            </a:r>
            <a:r>
              <a:rPr lang="en-US" altLang="zh-CN" dirty="0" smtClean="0"/>
              <a:t/>
            </a:r>
            <a:br>
              <a:rPr lang="en-US" altLang="zh-CN" dirty="0" smtClean="0"/>
            </a:br>
            <a:r>
              <a:rPr lang="en-US" altLang="zh-CN" dirty="0" smtClean="0"/>
              <a:t>Head-</a:t>
            </a:r>
            <a:r>
              <a:rPr lang="en-US" altLang="zh-CN" dirty="0" err="1" smtClean="0"/>
              <a:t>Funtor</a:t>
            </a:r>
            <a:r>
              <a:rPr lang="zh-CN" altLang="en-US" dirty="0" smtClean="0"/>
              <a:t>构式</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中心功能词构式把功能词表达式和它所选择的中心词通过</a:t>
            </a:r>
            <a:r>
              <a:rPr lang="en-US" altLang="zh-CN" sz="2400" dirty="0" smtClean="0"/>
              <a:t>SELECT</a:t>
            </a:r>
            <a:r>
              <a:rPr lang="zh-CN" altLang="en-US" sz="2400" dirty="0" smtClean="0"/>
              <a:t>特征联系起来，统一处理标识符</a:t>
            </a:r>
            <a:r>
              <a:rPr lang="en-US" altLang="zh-CN" sz="2400" dirty="0" smtClean="0"/>
              <a:t>(marker)</a:t>
            </a:r>
            <a:r>
              <a:rPr lang="zh-CN" altLang="en-US" sz="2400" dirty="0" smtClean="0"/>
              <a:t>和修饰符</a:t>
            </a:r>
            <a:r>
              <a:rPr lang="en-US" altLang="zh-CN" sz="2400" dirty="0" smtClean="0"/>
              <a:t>(modifier)</a:t>
            </a:r>
            <a:r>
              <a:rPr lang="zh-CN" altLang="en-US" sz="2400" dirty="0" smtClean="0"/>
              <a:t>的问题。</a:t>
            </a:r>
            <a:endParaRPr lang="en-US" altLang="zh-CN" sz="2400" dirty="0" smtClean="0"/>
          </a:p>
          <a:p>
            <a:r>
              <a:rPr lang="en-US" altLang="zh-CN" sz="2400" dirty="0" smtClean="0"/>
              <a:t>SELECT</a:t>
            </a:r>
            <a:r>
              <a:rPr lang="zh-CN" altLang="en-US" sz="2400" dirty="0" smtClean="0"/>
              <a:t>特征的值和</a:t>
            </a:r>
            <a:r>
              <a:rPr lang="en-US" altLang="zh-CN" sz="2400" dirty="0" smtClean="0"/>
              <a:t>MRKG</a:t>
            </a:r>
            <a:r>
              <a:rPr lang="zh-CN" altLang="en-US" sz="2400" dirty="0" smtClean="0"/>
              <a:t>特征值</a:t>
            </a:r>
            <a:endParaRPr lang="en-US" altLang="zh-CN" sz="2400" dirty="0" smtClean="0"/>
          </a:p>
          <a:p>
            <a:r>
              <a:rPr lang="zh-CN" altLang="en-US" sz="2400" dirty="0" smtClean="0"/>
              <a:t>所有范畴都会指定</a:t>
            </a:r>
            <a:r>
              <a:rPr lang="en-US" altLang="zh-CN" sz="2400" dirty="0" smtClean="0"/>
              <a:t>SELECT</a:t>
            </a:r>
            <a:r>
              <a:rPr lang="zh-CN" altLang="en-US" sz="2400" dirty="0" smtClean="0"/>
              <a:t>特征的值，例如，对于限定动词</a:t>
            </a:r>
            <a:r>
              <a:rPr lang="en-US" altLang="zh-CN" sz="2400" dirty="0" smtClean="0"/>
              <a:t>(finite verbs)</a:t>
            </a:r>
            <a:r>
              <a:rPr lang="zh-CN" altLang="en-US" sz="2400" dirty="0" smtClean="0"/>
              <a:t>，</a:t>
            </a:r>
            <a:r>
              <a:rPr lang="en-US" altLang="zh-CN" sz="2400" dirty="0" smtClean="0"/>
              <a:t>SELECT</a:t>
            </a:r>
            <a:r>
              <a:rPr lang="zh-CN" altLang="en-US" sz="2400" dirty="0" smtClean="0"/>
              <a:t>值是</a:t>
            </a:r>
            <a:r>
              <a:rPr lang="en-US" altLang="zh-CN" sz="2400" dirty="0" smtClean="0"/>
              <a:t>none</a:t>
            </a:r>
            <a:r>
              <a:rPr lang="zh-CN" altLang="en-US" sz="2400" dirty="0" smtClean="0"/>
              <a:t>。定语形容词的</a:t>
            </a:r>
            <a:r>
              <a:rPr lang="en-US" altLang="zh-CN" sz="2400" dirty="0" smtClean="0"/>
              <a:t>SELECT</a:t>
            </a:r>
            <a:r>
              <a:rPr lang="zh-CN" altLang="en-US" sz="2400" dirty="0" smtClean="0"/>
              <a:t>值是</a:t>
            </a:r>
            <a:r>
              <a:rPr lang="en-US" altLang="zh-CN" sz="2400" dirty="0" smtClean="0"/>
              <a:t>noun</a:t>
            </a:r>
            <a:r>
              <a:rPr lang="zh-CN" altLang="en-US" sz="2400" dirty="0" smtClean="0"/>
              <a:t>，限定词还会指定</a:t>
            </a:r>
            <a:r>
              <a:rPr lang="en-US" altLang="zh-CN" sz="2400" dirty="0" smtClean="0"/>
              <a:t>MRKG</a:t>
            </a:r>
            <a:r>
              <a:rPr lang="zh-CN" altLang="en-US" sz="2400" dirty="0" smtClean="0"/>
              <a:t>特征值。</a:t>
            </a:r>
            <a:endParaRPr lang="zh-CN" altLang="en-US" sz="2400" dirty="0"/>
          </a:p>
        </p:txBody>
      </p:sp>
      <p:pic>
        <p:nvPicPr>
          <p:cNvPr id="10242" name="Picture 2"/>
          <p:cNvPicPr>
            <a:picLocks noChangeAspect="1" noChangeArrowheads="1"/>
          </p:cNvPicPr>
          <p:nvPr/>
        </p:nvPicPr>
        <p:blipFill>
          <a:blip r:embed="rId2" cstate="print"/>
          <a:srcRect/>
          <a:stretch>
            <a:fillRect/>
          </a:stretch>
        </p:blipFill>
        <p:spPr bwMode="auto">
          <a:xfrm>
            <a:off x="0" y="4869160"/>
            <a:ext cx="4591050" cy="165735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4476750" y="4943475"/>
            <a:ext cx="4667250"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类型</a:t>
            </a:r>
            <a:endParaRPr lang="zh-CN" altLang="en-US" dirty="0"/>
          </a:p>
        </p:txBody>
      </p:sp>
      <p:sp>
        <p:nvSpPr>
          <p:cNvPr id="3" name="内容占位符 2"/>
          <p:cNvSpPr>
            <a:spLocks noGrp="1"/>
          </p:cNvSpPr>
          <p:nvPr>
            <p:ph idx="1"/>
          </p:nvPr>
        </p:nvSpPr>
        <p:spPr/>
        <p:txBody>
          <a:bodyPr>
            <a:normAutofit/>
          </a:bodyPr>
          <a:lstStyle/>
          <a:p>
            <a:r>
              <a:rPr lang="zh-CN" altLang="en-US" sz="2600" dirty="0" smtClean="0"/>
              <a:t>在</a:t>
            </a:r>
            <a:r>
              <a:rPr lang="en-US" altLang="zh-CN" sz="2600" dirty="0" smtClean="0"/>
              <a:t>SBCG</a:t>
            </a:r>
            <a:r>
              <a:rPr lang="zh-CN" altLang="en-US" sz="2600" dirty="0" smtClean="0"/>
              <a:t>中，语言对象是根据</a:t>
            </a:r>
            <a:r>
              <a:rPr lang="zh-CN" altLang="en-US" sz="2600" b="1" dirty="0" smtClean="0"/>
              <a:t>类型</a:t>
            </a:r>
            <a:r>
              <a:rPr lang="en-US" altLang="zh-CN" sz="2600" dirty="0" smtClean="0"/>
              <a:t>(types)</a:t>
            </a:r>
            <a:r>
              <a:rPr lang="zh-CN" altLang="en-US" sz="2600" dirty="0" smtClean="0"/>
              <a:t>进行分类的。</a:t>
            </a:r>
            <a:endParaRPr lang="en-US" altLang="zh-CN" sz="2600" dirty="0" smtClean="0"/>
          </a:p>
          <a:p>
            <a:r>
              <a:rPr lang="zh-CN" altLang="en-US" sz="2600" dirty="0" smtClean="0"/>
              <a:t>每个构体都必须满足它所属的类及它所有超类</a:t>
            </a:r>
            <a:r>
              <a:rPr lang="en-US" altLang="zh-CN" sz="2600" dirty="0" smtClean="0"/>
              <a:t>(</a:t>
            </a:r>
            <a:r>
              <a:rPr lang="en-US" altLang="zh-CN" sz="2600" dirty="0" err="1" smtClean="0"/>
              <a:t>supertype</a:t>
            </a:r>
            <a:r>
              <a:rPr lang="en-US" altLang="zh-CN" sz="2600" dirty="0" smtClean="0"/>
              <a:t>)</a:t>
            </a:r>
            <a:r>
              <a:rPr lang="zh-CN" altLang="en-US" sz="2600" dirty="0" smtClean="0"/>
              <a:t>的性质约束。</a:t>
            </a:r>
            <a:endParaRPr lang="en-US" altLang="zh-CN" sz="2600" dirty="0" smtClean="0"/>
          </a:p>
          <a:p>
            <a:endParaRPr lang="en-US" altLang="zh-CN" dirty="0" smtClean="0"/>
          </a:p>
          <a:p>
            <a:r>
              <a:rPr lang="zh-CN" altLang="en-US" sz="2600" dirty="0" smtClean="0"/>
              <a:t>在</a:t>
            </a:r>
            <a:r>
              <a:rPr lang="en-US" altLang="zh-CN" sz="2600" dirty="0" smtClean="0"/>
              <a:t>SBCG</a:t>
            </a:r>
            <a:r>
              <a:rPr lang="zh-CN" altLang="en-US" sz="2600" dirty="0" smtClean="0"/>
              <a:t>中，包含一个</a:t>
            </a:r>
            <a:r>
              <a:rPr lang="zh-CN" altLang="en-US" sz="2600" dirty="0" smtClean="0">
                <a:solidFill>
                  <a:srgbClr val="FF0000"/>
                </a:solidFill>
              </a:rPr>
              <a:t>说明</a:t>
            </a:r>
            <a:r>
              <a:rPr lang="en-US" altLang="zh-CN" sz="2600" dirty="0" smtClean="0"/>
              <a:t>(signature)</a:t>
            </a:r>
            <a:r>
              <a:rPr lang="zh-CN" altLang="en-US" sz="2600" dirty="0" smtClean="0"/>
              <a:t>，列出了类型层级，并对每个类型的特征结构的性质进行了描述。</a:t>
            </a:r>
            <a:endParaRPr lang="en-US" altLang="zh-CN" sz="2600" dirty="0" smtClean="0"/>
          </a:p>
          <a:p>
            <a:r>
              <a:rPr lang="zh-CN" altLang="en-US" sz="2600" dirty="0" smtClean="0"/>
              <a:t>对每个函数式特征结构的类型，指定了它的域（特征集），对域中的每个特征，分配了合适的值</a:t>
            </a:r>
            <a:r>
              <a:rPr lang="en-US" altLang="zh-CN" sz="2600" dirty="0" smtClean="0"/>
              <a:t>(</a:t>
            </a:r>
            <a:r>
              <a:rPr lang="zh-CN" altLang="en-US" sz="2600" dirty="0" smtClean="0"/>
              <a:t>也是类型</a:t>
            </a:r>
            <a:r>
              <a:rPr lang="en-US" altLang="zh-CN" sz="2600" dirty="0" smtClean="0"/>
              <a:t>)</a:t>
            </a:r>
          </a:p>
          <a:p>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2627784" y="5661248"/>
            <a:ext cx="2257425"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中心</a:t>
            </a:r>
            <a:r>
              <a:rPr lang="en-US" altLang="zh-CN" dirty="0" smtClean="0"/>
              <a:t>-</a:t>
            </a:r>
            <a:r>
              <a:rPr lang="zh-CN" altLang="en-US" dirty="0" smtClean="0"/>
              <a:t>功能词构式</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这个构式允许构建被修饰的短语和被限定的短语，例如，</a:t>
            </a:r>
            <a:r>
              <a:rPr lang="en-US" altLang="zh-CN" sz="2400" dirty="0" smtClean="0"/>
              <a:t>happy puppy, the puppy.</a:t>
            </a:r>
          </a:p>
          <a:p>
            <a:r>
              <a:rPr lang="zh-CN" altLang="en-US" sz="2400" dirty="0" smtClean="0"/>
              <a:t>不合法的短语如</a:t>
            </a:r>
            <a:r>
              <a:rPr lang="en-US" altLang="zh-CN" sz="2400" dirty="0" smtClean="0"/>
              <a:t>*happy the puppy</a:t>
            </a:r>
            <a:r>
              <a:rPr lang="zh-CN" altLang="en-US" sz="2400" dirty="0" smtClean="0"/>
              <a:t>也被排除，因为定语形容词</a:t>
            </a:r>
            <a:r>
              <a:rPr lang="en-US" altLang="zh-CN" sz="2400" dirty="0" smtClean="0"/>
              <a:t>happy</a:t>
            </a:r>
            <a:r>
              <a:rPr lang="zh-CN" altLang="en-US" sz="2400" dirty="0" smtClean="0"/>
              <a:t>只能选择修饰未标记的名词。</a:t>
            </a:r>
            <a:endParaRPr lang="en-US" altLang="zh-CN" sz="2400" dirty="0" smtClean="0"/>
          </a:p>
          <a:p>
            <a:r>
              <a:rPr lang="zh-CN" altLang="en-US" sz="2400" dirty="0" smtClean="0"/>
              <a:t>母节点的</a:t>
            </a:r>
            <a:r>
              <a:rPr lang="en-US" altLang="zh-CN" sz="2400" dirty="0" smtClean="0"/>
              <a:t>SELECT</a:t>
            </a:r>
            <a:r>
              <a:rPr lang="zh-CN" altLang="en-US" sz="2400" dirty="0" smtClean="0"/>
              <a:t>特征是从中心子节点继承的。</a:t>
            </a:r>
            <a:endParaRPr lang="zh-CN" altLang="en-US" sz="2400" dirty="0"/>
          </a:p>
        </p:txBody>
      </p:sp>
      <p:pic>
        <p:nvPicPr>
          <p:cNvPr id="11266" name="Picture 2"/>
          <p:cNvPicPr>
            <a:picLocks noChangeAspect="1" noChangeArrowheads="1"/>
          </p:cNvPicPr>
          <p:nvPr/>
        </p:nvPicPr>
        <p:blipFill>
          <a:blip r:embed="rId2" cstate="print"/>
          <a:srcRect/>
          <a:stretch>
            <a:fillRect/>
          </a:stretch>
        </p:blipFill>
        <p:spPr bwMode="auto">
          <a:xfrm>
            <a:off x="467544" y="4941168"/>
            <a:ext cx="5886450" cy="173355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例子</a:t>
            </a:r>
            <a:r>
              <a:rPr lang="en-US" altLang="zh-CN" dirty="0" smtClean="0"/>
              <a:t>-happy puppy</a:t>
            </a:r>
            <a:endParaRPr lang="zh-CN" altLang="en-US" dirty="0"/>
          </a:p>
        </p:txBody>
      </p:sp>
      <p:sp>
        <p:nvSpPr>
          <p:cNvPr id="3" name="内容占位符 2"/>
          <p:cNvSpPr>
            <a:spLocks noGrp="1"/>
          </p:cNvSpPr>
          <p:nvPr>
            <p:ph idx="1"/>
          </p:nvPr>
        </p:nvSpPr>
        <p:spPr/>
        <p:txBody>
          <a:bodyPr/>
          <a:lstStyle/>
          <a:p>
            <a:r>
              <a:rPr lang="zh-CN" altLang="en-US" dirty="0" smtClean="0"/>
              <a:t>母节点的</a:t>
            </a:r>
            <a:r>
              <a:rPr lang="en-US" altLang="zh-CN" dirty="0" smtClean="0"/>
              <a:t>SELECT</a:t>
            </a:r>
            <a:r>
              <a:rPr lang="zh-CN" altLang="en-US" dirty="0" smtClean="0"/>
              <a:t>特征和中心子节点的一致。</a:t>
            </a:r>
            <a:endParaRPr lang="en-US" altLang="zh-CN" dirty="0" smtClean="0"/>
          </a:p>
          <a:p>
            <a:r>
              <a:rPr lang="zh-CN" altLang="en-US" dirty="0" smtClean="0"/>
              <a:t>功能词的</a:t>
            </a:r>
            <a:r>
              <a:rPr lang="en-US" altLang="zh-CN" dirty="0" smtClean="0"/>
              <a:t>SELECT</a:t>
            </a:r>
            <a:r>
              <a:rPr lang="zh-CN" altLang="en-US" dirty="0" smtClean="0"/>
              <a:t>特征值是中心子节点</a:t>
            </a:r>
            <a:endParaRPr lang="zh-CN" altLang="en-US" dirty="0"/>
          </a:p>
        </p:txBody>
      </p:sp>
      <p:pic>
        <p:nvPicPr>
          <p:cNvPr id="12290" name="Picture 2"/>
          <p:cNvPicPr>
            <a:picLocks noChangeAspect="1" noChangeArrowheads="1"/>
          </p:cNvPicPr>
          <p:nvPr/>
        </p:nvPicPr>
        <p:blipFill>
          <a:blip r:embed="rId2" cstate="print"/>
          <a:srcRect/>
          <a:stretch>
            <a:fillRect/>
          </a:stretch>
        </p:blipFill>
        <p:spPr bwMode="auto">
          <a:xfrm>
            <a:off x="1763688" y="3057525"/>
            <a:ext cx="5743575" cy="3800475"/>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a:t>
            </a:r>
            <a:r>
              <a:rPr lang="en-US" altLang="zh-CN" dirty="0" smtClean="0"/>
              <a:t> </a:t>
            </a:r>
            <a:r>
              <a:rPr lang="zh-CN" altLang="en-US" dirty="0" smtClean="0"/>
              <a:t>结语</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这篇文献主要包括两个部分，一是解释了</a:t>
            </a:r>
            <a:r>
              <a:rPr lang="en-US" altLang="zh-CN" sz="2400" dirty="0" smtClean="0"/>
              <a:t>SBCG</a:t>
            </a:r>
            <a:r>
              <a:rPr lang="zh-CN" altLang="en-US" sz="2400" dirty="0" smtClean="0"/>
              <a:t>的形式化体系；二是描述了</a:t>
            </a:r>
            <a:r>
              <a:rPr lang="en-US" altLang="zh-CN" sz="2400" dirty="0" smtClean="0"/>
              <a:t>SBCG</a:t>
            </a:r>
            <a:r>
              <a:rPr lang="zh-CN" altLang="en-US" sz="2400" dirty="0" smtClean="0"/>
              <a:t>在应用于其他语法体系提出的问题时，强大的描述能力。</a:t>
            </a:r>
            <a:endParaRPr lang="en-US" altLang="zh-CN" sz="2400" dirty="0" smtClean="0"/>
          </a:p>
          <a:p>
            <a:r>
              <a:rPr lang="zh-CN" altLang="en-US" sz="2400" dirty="0" smtClean="0"/>
              <a:t>作者认为</a:t>
            </a:r>
            <a:r>
              <a:rPr lang="en-US" altLang="zh-CN" sz="2400" dirty="0" smtClean="0"/>
              <a:t>SBCG</a:t>
            </a:r>
            <a:r>
              <a:rPr lang="zh-CN" altLang="en-US" sz="2400" dirty="0" smtClean="0"/>
              <a:t>可以提供一个一致的，容易理解的语言描述，并且其他构式语法中的想法和问题也可以被容纳到</a:t>
            </a:r>
            <a:r>
              <a:rPr lang="en-US" altLang="zh-CN" sz="2400" dirty="0" smtClean="0"/>
              <a:t>SBCG</a:t>
            </a:r>
            <a:r>
              <a:rPr lang="zh-CN" altLang="en-US" sz="2400" dirty="0" smtClean="0"/>
              <a:t>的描述体系中，比如，对于非局部依赖问题的处理。</a:t>
            </a:r>
            <a:endParaRPr lang="zh-CN" alt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 </a:t>
            </a:r>
            <a:r>
              <a:rPr lang="zh-CN" altLang="en-US" dirty="0" smtClean="0"/>
              <a:t>特征结构</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在</a:t>
            </a:r>
            <a:r>
              <a:rPr lang="en-US" altLang="zh-CN" sz="2400" dirty="0" smtClean="0"/>
              <a:t>SBCG</a:t>
            </a:r>
            <a:r>
              <a:rPr lang="zh-CN" altLang="en-US" sz="2400" dirty="0" smtClean="0"/>
              <a:t>中，所有的语法对象都被模型化为特征结构。</a:t>
            </a:r>
            <a:endParaRPr lang="en-US" altLang="zh-CN" sz="2400" dirty="0" smtClean="0"/>
          </a:p>
          <a:p>
            <a:r>
              <a:rPr lang="zh-CN" altLang="en-US" sz="2400" dirty="0" smtClean="0"/>
              <a:t>在特征结构中，特征的值可以是一个原子或是一个函数</a:t>
            </a:r>
            <a:r>
              <a:rPr lang="en-US" altLang="zh-CN" sz="2400" dirty="0" smtClean="0"/>
              <a:t>(another complex FS)</a:t>
            </a:r>
            <a:r>
              <a:rPr lang="zh-CN" altLang="en-US" sz="2400" dirty="0" smtClean="0"/>
              <a:t>，从而允许特征结构的</a:t>
            </a:r>
            <a:r>
              <a:rPr lang="zh-CN" altLang="en-US" sz="2400" b="1" dirty="0" smtClean="0"/>
              <a:t>递归嵌套</a:t>
            </a:r>
            <a:r>
              <a:rPr lang="zh-CN" altLang="en-US" sz="2400" dirty="0" smtClean="0"/>
              <a:t>。</a:t>
            </a:r>
            <a:endParaRPr lang="en-US" altLang="zh-CN" sz="2400" dirty="0" smtClean="0"/>
          </a:p>
          <a:p>
            <a:r>
              <a:rPr lang="zh-CN" altLang="en-US" sz="2400" dirty="0" smtClean="0"/>
              <a:t>函数式特征结构是</a:t>
            </a:r>
            <a:r>
              <a:rPr lang="zh-CN" altLang="en-US" sz="2400" b="1" dirty="0" smtClean="0"/>
              <a:t>全函数</a:t>
            </a:r>
            <a:r>
              <a:rPr lang="zh-CN" altLang="en-US" sz="2400" dirty="0" smtClean="0"/>
              <a:t>，即一旦某个类型的特征结构的特征域确定了，那么这个类型的每个特征结构就为域中的每个特征分配一个合适的确定的值（原子或函数）。也就是说，函数的域中的每个特征都被分配了一个合适的值。</a:t>
            </a:r>
            <a:endParaRPr lang="en-US" altLang="zh-CN" sz="2400" dirty="0" smtClean="0"/>
          </a:p>
          <a:p>
            <a:r>
              <a:rPr lang="zh-CN" altLang="en-US" sz="2400" b="1" dirty="0" smtClean="0"/>
              <a:t>特征结构描述</a:t>
            </a:r>
            <a:r>
              <a:rPr lang="zh-CN" altLang="en-US" sz="2400" dirty="0" smtClean="0"/>
              <a:t>是部分</a:t>
            </a:r>
            <a:r>
              <a:rPr lang="en-US" altLang="zh-CN" sz="2400" dirty="0" smtClean="0"/>
              <a:t>(partial)</a:t>
            </a:r>
            <a:r>
              <a:rPr lang="zh-CN" altLang="en-US" sz="2400" dirty="0" smtClean="0"/>
              <a:t>的，但需要保证能够允准合法的符号，排除不合法的符号。</a:t>
            </a:r>
            <a:endParaRPr lang="en-US" altLang="zh-CN" sz="24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特征结构和类型</a:t>
            </a:r>
            <a:endParaRPr lang="zh-CN" altLang="en-US" dirty="0"/>
          </a:p>
        </p:txBody>
      </p:sp>
      <p:sp>
        <p:nvSpPr>
          <p:cNvPr id="3" name="内容占位符 2"/>
          <p:cNvSpPr>
            <a:spLocks noGrp="1"/>
          </p:cNvSpPr>
          <p:nvPr>
            <p:ph idx="1"/>
          </p:nvPr>
        </p:nvSpPr>
        <p:spPr/>
        <p:txBody>
          <a:bodyPr>
            <a:normAutofit/>
          </a:bodyPr>
          <a:lstStyle/>
          <a:p>
            <a:r>
              <a:rPr lang="en-US" altLang="zh-CN" sz="2400" dirty="0" smtClean="0"/>
              <a:t>SBCG</a:t>
            </a:r>
            <a:r>
              <a:rPr lang="zh-CN" altLang="en-US" sz="2400" dirty="0" smtClean="0"/>
              <a:t>中的特征结构是根据</a:t>
            </a:r>
            <a:r>
              <a:rPr lang="zh-CN" altLang="en-US" sz="2400" b="1" dirty="0" smtClean="0"/>
              <a:t>类型</a:t>
            </a:r>
            <a:r>
              <a:rPr lang="zh-CN" altLang="en-US" sz="2400" dirty="0" smtClean="0"/>
              <a:t>进行分类组织的。</a:t>
            </a:r>
            <a:endParaRPr lang="en-US" altLang="zh-CN" sz="2400" dirty="0" smtClean="0"/>
          </a:p>
          <a:p>
            <a:r>
              <a:rPr lang="zh-CN" altLang="en-US" sz="2400" b="1" dirty="0" smtClean="0"/>
              <a:t>类型</a:t>
            </a:r>
            <a:r>
              <a:rPr lang="zh-CN" altLang="en-US" sz="2400" dirty="0" smtClean="0"/>
              <a:t>是对一组拥有某些共同性质的特征结构的集合的一种分类。通过这种分类，可以简化对特征结构的描述，更清晰地组织不同类特征结构的性质。比如，我们不需要知道一个动词的格是什么。</a:t>
            </a:r>
            <a:endParaRPr lang="en-US" altLang="zh-CN" sz="2400" dirty="0" smtClean="0"/>
          </a:p>
          <a:p>
            <a:r>
              <a:rPr lang="zh-CN" altLang="en-US" sz="2400" dirty="0" smtClean="0"/>
              <a:t>每个特征结构示例化一个最大化类型，根据合适的特征条件，为这个类型的特征结构选定合适的特征子集</a:t>
            </a:r>
            <a:r>
              <a:rPr lang="en-US" altLang="zh-CN" sz="2400" dirty="0" smtClean="0"/>
              <a:t>(subset of features)</a:t>
            </a:r>
            <a:r>
              <a:rPr lang="zh-CN" altLang="en-US" sz="2400" dirty="0" smtClean="0"/>
              <a:t>，从而排除不必要的特征。比如，在动词范畴中，不需要指定</a:t>
            </a:r>
            <a:r>
              <a:rPr lang="en-US" altLang="zh-CN" sz="2400" dirty="0" smtClean="0"/>
              <a:t>CASE</a:t>
            </a:r>
            <a:r>
              <a:rPr lang="zh-CN" altLang="en-US" sz="2400" dirty="0" smtClean="0"/>
              <a:t>特征的值。</a:t>
            </a:r>
            <a:endParaRPr lang="en-US" altLang="zh-CN" sz="2400" dirty="0" smtClean="0"/>
          </a:p>
          <a:p>
            <a:endParaRPr lang="en-US" altLang="zh-CN" sz="2400" dirty="0" smtClean="0"/>
          </a:p>
          <a:p>
            <a:endParaRPr lang="en-US" altLang="zh-CN" sz="2400" dirty="0" smtClean="0"/>
          </a:p>
          <a:p>
            <a:pPr>
              <a:buNone/>
            </a:pP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类型的组织</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类型是层级结构的，不同的类型之间是根据</a:t>
            </a:r>
            <a:r>
              <a:rPr lang="zh-CN" altLang="en-US" sz="2400" b="1" dirty="0" smtClean="0"/>
              <a:t>多重承继层级</a:t>
            </a:r>
            <a:r>
              <a:rPr lang="zh-CN" altLang="en-US" sz="2400" dirty="0" smtClean="0"/>
              <a:t>进行交互的。如果一个类型</a:t>
            </a:r>
            <a:r>
              <a:rPr lang="en-US" altLang="zh-CN" sz="2400" dirty="0" smtClean="0"/>
              <a:t>B</a:t>
            </a:r>
            <a:r>
              <a:rPr lang="zh-CN" altLang="en-US" sz="2400" dirty="0" smtClean="0"/>
              <a:t>是类型</a:t>
            </a:r>
            <a:r>
              <a:rPr lang="en-US" altLang="zh-CN" sz="2400" dirty="0" smtClean="0"/>
              <a:t>A</a:t>
            </a:r>
            <a:r>
              <a:rPr lang="zh-CN" altLang="en-US" sz="2400" dirty="0" smtClean="0"/>
              <a:t>的子类，那么在</a:t>
            </a:r>
            <a:r>
              <a:rPr lang="en-US" altLang="zh-CN" sz="2400" dirty="0" smtClean="0"/>
              <a:t>BCG</a:t>
            </a:r>
            <a:r>
              <a:rPr lang="zh-CN" altLang="en-US" sz="2400" dirty="0" smtClean="0"/>
              <a:t>中，称为“类型</a:t>
            </a:r>
            <a:r>
              <a:rPr lang="en-US" altLang="zh-CN" sz="2400" dirty="0" smtClean="0"/>
              <a:t>B</a:t>
            </a:r>
            <a:r>
              <a:rPr lang="zh-CN" altLang="en-US" sz="2400" dirty="0" smtClean="0"/>
              <a:t>继承类型</a:t>
            </a:r>
            <a:r>
              <a:rPr lang="en-US" altLang="zh-CN" sz="2400" dirty="0" smtClean="0"/>
              <a:t>A</a:t>
            </a:r>
            <a:r>
              <a:rPr lang="zh-CN" altLang="en-US" sz="2400" dirty="0" smtClean="0"/>
              <a:t>”，在</a:t>
            </a:r>
            <a:r>
              <a:rPr lang="en-US" altLang="zh-CN" sz="2400" dirty="0" smtClean="0"/>
              <a:t>SBCG</a:t>
            </a:r>
            <a:r>
              <a:rPr lang="zh-CN" altLang="en-US" sz="2400" dirty="0" smtClean="0"/>
              <a:t>中，则采用类型层级的概念来表达构式承继现象。</a:t>
            </a:r>
            <a:endParaRPr lang="en-US" altLang="zh-CN" sz="2400" dirty="0" smtClean="0"/>
          </a:p>
          <a:p>
            <a:endParaRPr lang="zh-CN" altLang="en-US" sz="2400" dirty="0"/>
          </a:p>
        </p:txBody>
      </p:sp>
      <p:pic>
        <p:nvPicPr>
          <p:cNvPr id="1028" name="Picture 4"/>
          <p:cNvPicPr>
            <a:picLocks noChangeAspect="1" noChangeArrowheads="1"/>
          </p:cNvPicPr>
          <p:nvPr/>
        </p:nvPicPr>
        <p:blipFill>
          <a:blip r:embed="rId2" cstate="print"/>
          <a:srcRect/>
          <a:stretch>
            <a:fillRect/>
          </a:stretch>
        </p:blipFill>
        <p:spPr bwMode="auto">
          <a:xfrm>
            <a:off x="1691680" y="3789040"/>
            <a:ext cx="5495925"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龙腾四海">
  <a:themeElements>
    <a:clrScheme name="龙腾四海">
      <a:dk1>
        <a:sysClr val="windowText" lastClr="000000"/>
      </a:dk1>
      <a:lt1>
        <a:sysClr val="window" lastClr="CCE8C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1252</TotalTime>
  <Words>4801</Words>
  <Application>Microsoft Office PowerPoint</Application>
  <PresentationFormat>全屏显示(4:3)</PresentationFormat>
  <Paragraphs>324</Paragraphs>
  <Slides>62</Slides>
  <Notes>0</Notes>
  <HiddenSlides>0</HiddenSlides>
  <MMClips>0</MMClips>
  <ScaleCrop>false</ScaleCrop>
  <HeadingPairs>
    <vt:vector size="4" baseType="variant">
      <vt:variant>
        <vt:lpstr>主题</vt:lpstr>
      </vt:variant>
      <vt:variant>
        <vt:i4>1</vt:i4>
      </vt:variant>
      <vt:variant>
        <vt:lpstr>幻灯片标题</vt:lpstr>
      </vt:variant>
      <vt:variant>
        <vt:i4>62</vt:i4>
      </vt:variant>
    </vt:vector>
  </HeadingPairs>
  <TitlesOfParts>
    <vt:vector size="63" baseType="lpstr">
      <vt:lpstr>龙腾四海</vt:lpstr>
      <vt:lpstr>Sign-Based Construction Grammar</vt:lpstr>
      <vt:lpstr>大纲</vt:lpstr>
      <vt:lpstr>1.1 Preliminaries</vt:lpstr>
      <vt:lpstr>1.2 Preview</vt:lpstr>
      <vt:lpstr>语言模型对象及描述</vt:lpstr>
      <vt:lpstr>类型</vt:lpstr>
      <vt:lpstr>2 特征结构</vt:lpstr>
      <vt:lpstr>特征结构和类型</vt:lpstr>
      <vt:lpstr>类型的组织</vt:lpstr>
      <vt:lpstr>类型的组织</vt:lpstr>
      <vt:lpstr>3 符号（signs）</vt:lpstr>
      <vt:lpstr>3.1 音节和形式</vt:lpstr>
      <vt:lpstr>3.2 论元结构</vt:lpstr>
      <vt:lpstr>3.2 论元结构</vt:lpstr>
      <vt:lpstr>3.3 句法</vt:lpstr>
      <vt:lpstr>句法范畴(CATEGORY)</vt:lpstr>
      <vt:lpstr>一些特征的说明</vt:lpstr>
      <vt:lpstr>价(VALENCE)</vt:lpstr>
      <vt:lpstr>标记(MARKING)</vt:lpstr>
      <vt:lpstr>3.4 语义（SEMANTICS）</vt:lpstr>
      <vt:lpstr>语义框架</vt:lpstr>
      <vt:lpstr>语义框架</vt:lpstr>
      <vt:lpstr>语义框架</vt:lpstr>
      <vt:lpstr>3.5 语境</vt:lpstr>
      <vt:lpstr>3.6 符号</vt:lpstr>
      <vt:lpstr>符号示例</vt:lpstr>
      <vt:lpstr>幻灯片 27</vt:lpstr>
      <vt:lpstr>4 合式特征结构 well-Formed Feature Structure</vt:lpstr>
      <vt:lpstr>幻灯片 29</vt:lpstr>
      <vt:lpstr>符号的描述</vt:lpstr>
      <vt:lpstr>The Sign Principle</vt:lpstr>
      <vt:lpstr>5 构体和构式</vt:lpstr>
      <vt:lpstr>构体和构式</vt:lpstr>
      <vt:lpstr>构体的类型层级</vt:lpstr>
      <vt:lpstr>6 允准单词 Licensing Words</vt:lpstr>
      <vt:lpstr>6.1 例项和词类构式</vt:lpstr>
      <vt:lpstr>例项</vt:lpstr>
      <vt:lpstr>例项允准</vt:lpstr>
      <vt:lpstr>幻灯片 39</vt:lpstr>
      <vt:lpstr>词位的组织</vt:lpstr>
      <vt:lpstr>6.2 形态学函数</vt:lpstr>
      <vt:lpstr>6.3 屈折构式</vt:lpstr>
      <vt:lpstr>6.3过去时构式</vt:lpstr>
      <vt:lpstr>过去时构体</vt:lpstr>
      <vt:lpstr>6.4 派生构式</vt:lpstr>
      <vt:lpstr>Un-verb构式</vt:lpstr>
      <vt:lpstr>Feeding 关系</vt:lpstr>
      <vt:lpstr>6.5 postinflectional 构式</vt:lpstr>
      <vt:lpstr>否定助动词构式</vt:lpstr>
      <vt:lpstr>7 允准短语</vt:lpstr>
      <vt:lpstr>7.1 主谓构式</vt:lpstr>
      <vt:lpstr>组合性原则</vt:lpstr>
      <vt:lpstr>7.2 局部性问题</vt:lpstr>
      <vt:lpstr>选择局部性 Selectional Locality</vt:lpstr>
      <vt:lpstr>构式局部性 Constructional Locality</vt:lpstr>
      <vt:lpstr>例子-非局部依赖</vt:lpstr>
      <vt:lpstr>7.3 中心-补足语构式</vt:lpstr>
      <vt:lpstr>两个构式</vt:lpstr>
      <vt:lpstr>7.4 中心-功能词构式 Head-Funtor构式</vt:lpstr>
      <vt:lpstr>中心-功能词构式</vt:lpstr>
      <vt:lpstr>例子-happy puppy</vt:lpstr>
      <vt:lpstr>8 结语</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myj</dc:creator>
  <cp:lastModifiedBy>myj</cp:lastModifiedBy>
  <cp:revision>178</cp:revision>
  <dcterms:created xsi:type="dcterms:W3CDTF">2014-11-24T07:36:22Z</dcterms:created>
  <dcterms:modified xsi:type="dcterms:W3CDTF">2014-11-27T03:48:32Z</dcterms:modified>
</cp:coreProperties>
</file>