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heme/theme3.xml" ContentType="application/vnd.openxmlformats-officedocument.them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heme/themeOverride1.xml" ContentType="application/vnd.openxmlformats-officedocument.themeOverr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2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.xml" ContentType="application/vnd.openxmlformats-officedocument.presentationml.notesSlide+xml"/>
  <Override PartName="/ppt/tags/tag291.xml" ContentType="application/vnd.openxmlformats-officedocument.presentationml.tags+xml"/>
  <Override PartName="/ppt/notesSlides/notesSlide3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3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45"/>
  </p:notesMasterIdLst>
  <p:sldIdLst>
    <p:sldId id="409" r:id="rId3"/>
    <p:sldId id="529" r:id="rId4"/>
    <p:sldId id="480" r:id="rId5"/>
    <p:sldId id="410" r:id="rId6"/>
    <p:sldId id="527" r:id="rId7"/>
    <p:sldId id="528" r:id="rId8"/>
    <p:sldId id="414" r:id="rId9"/>
    <p:sldId id="422" r:id="rId10"/>
    <p:sldId id="423" r:id="rId11"/>
    <p:sldId id="424" r:id="rId12"/>
    <p:sldId id="442" r:id="rId13"/>
    <p:sldId id="444" r:id="rId14"/>
    <p:sldId id="426" r:id="rId15"/>
    <p:sldId id="446" r:id="rId16"/>
    <p:sldId id="425" r:id="rId17"/>
    <p:sldId id="445" r:id="rId18"/>
    <p:sldId id="443" r:id="rId19"/>
    <p:sldId id="449" r:id="rId20"/>
    <p:sldId id="427" r:id="rId21"/>
    <p:sldId id="428" r:id="rId22"/>
    <p:sldId id="450" r:id="rId23"/>
    <p:sldId id="451" r:id="rId24"/>
    <p:sldId id="531" r:id="rId25"/>
    <p:sldId id="448" r:id="rId26"/>
    <p:sldId id="430" r:id="rId27"/>
    <p:sldId id="452" r:id="rId28"/>
    <p:sldId id="453" r:id="rId29"/>
    <p:sldId id="432" r:id="rId30"/>
    <p:sldId id="433" r:id="rId31"/>
    <p:sldId id="434" r:id="rId32"/>
    <p:sldId id="454" r:id="rId33"/>
    <p:sldId id="456" r:id="rId34"/>
    <p:sldId id="458" r:id="rId35"/>
    <p:sldId id="461" r:id="rId36"/>
    <p:sldId id="460" r:id="rId37"/>
    <p:sldId id="462" r:id="rId38"/>
    <p:sldId id="463" r:id="rId39"/>
    <p:sldId id="464" r:id="rId40"/>
    <p:sldId id="438" r:id="rId41"/>
    <p:sldId id="465" r:id="rId42"/>
    <p:sldId id="435" r:id="rId43"/>
    <p:sldId id="420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traces</a:t>
            </a:r>
            <a:r>
              <a:rPr lang="zh-CN" altLang="en-US"/>
              <a:t>是什么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重点思考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lvl="2"/>
            <a:r>
              <a:rPr>
                <a:sym typeface="+mn-ea"/>
              </a:rPr>
              <a:t>（</a:t>
            </a:r>
            <a:r>
              <a:rPr lang="zh-CN" altLang="en-US">
                <a:sym typeface="+mn-ea"/>
              </a:rPr>
              <a:t>思考</a:t>
            </a:r>
            <a:r>
              <a:rPr>
                <a:sym typeface="+mn-ea"/>
              </a:rPr>
              <a:t>The CI-II model和</a:t>
            </a:r>
            <a:r>
              <a:rPr lang="en-US" altLang="zh-CN">
                <a:sym typeface="+mn-ea"/>
              </a:rPr>
              <a:t>Topic</a:t>
            </a:r>
            <a:r>
              <a:rPr>
                <a:sym typeface="+mn-ea"/>
              </a:rPr>
              <a:t>之间的关系，如何在不使用</a:t>
            </a:r>
            <a:r>
              <a:rPr lang="en-US" altLang="zh-CN">
                <a:sym typeface="+mn-ea"/>
              </a:rPr>
              <a:t>Topic</a:t>
            </a:r>
            <a:r>
              <a:rPr>
                <a:sym typeface="+mn-ea"/>
              </a:rPr>
              <a:t>的情况下使用The CI-II model？）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jpeg"/><Relationship Id="rId5" Type="http://schemas.openxmlformats.org/officeDocument/2006/relationships/tags" Target="../tags/tag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.png"/><Relationship Id="rId5" Type="http://schemas.openxmlformats.org/officeDocument/2006/relationships/tags" Target="../tags/tag1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1.jpeg"/><Relationship Id="rId5" Type="http://schemas.openxmlformats.org/officeDocument/2006/relationships/tags" Target="../tags/tag13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34.xml"/><Relationship Id="rId9" Type="http://schemas.openxmlformats.org/officeDocument/2006/relationships/tags" Target="../tags/tag13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4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2.png"/><Relationship Id="rId4" Type="http://schemas.openxmlformats.org/officeDocument/2006/relationships/tags" Target="../tags/tag160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.jpe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3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1.jpe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2.png"/><Relationship Id="rId5" Type="http://schemas.openxmlformats.org/officeDocument/2006/relationships/tags" Target="../tags/tag2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7.xml"/><Relationship Id="rId9" Type="http://schemas.openxmlformats.org/officeDocument/2006/relationships/tags" Target="../tags/tag24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2.png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 rot="245821">
            <a:off x="1744345" y="188087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 rot="21380745">
            <a:off x="1756410" y="190119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756410" y="1900057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>
            <p:custDataLst>
              <p:tags r:id="rId4"/>
            </p:custDataLst>
          </p:nvPr>
        </p:nvCxnSpPr>
        <p:spPr>
          <a:xfrm>
            <a:off x="5779167" y="37488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26367" y="2438402"/>
            <a:ext cx="7704222" cy="117615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426367" y="3870121"/>
            <a:ext cx="7704222" cy="80111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1744578" y="1880787"/>
            <a:ext cx="9336506" cy="3449203"/>
            <a:chOff x="1744578" y="1880787"/>
            <a:chExt cx="9336506" cy="3449203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 rot="245821">
              <a:off x="1744578" y="1880787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 rot="21380745">
              <a:off x="1756611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1744578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266167" y="2599827"/>
            <a:ext cx="6371319" cy="117957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3266168" y="3991669"/>
            <a:ext cx="6371318" cy="973138"/>
          </a:xfrm>
        </p:spPr>
        <p:txBody>
          <a:bodyPr lIns="90000" rIns="90000" bIns="46800"/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cxnSp>
        <p:nvCxnSpPr>
          <p:cNvPr id="14" name="直接连接符 13"/>
          <p:cNvCxnSpPr/>
          <p:nvPr>
            <p:custDataLst>
              <p:tags r:id="rId7"/>
            </p:custDataLst>
          </p:nvPr>
        </p:nvCxnSpPr>
        <p:spPr>
          <a:xfrm>
            <a:off x="5779167" y="38631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47334"/>
            <a:ext cx="12192000" cy="36933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70144"/>
            <a:ext cx="10976400" cy="648512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68643"/>
            <a:ext cx="3960000" cy="279180"/>
          </a:xfrm>
        </p:spPr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382991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1980158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1046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237490"/>
            <a:ext cx="11037570" cy="565150"/>
          </a:xfrm>
        </p:spPr>
        <p:txBody>
          <a:bodyPr wrap="square" lIns="90000" tIns="46800" rIns="90000" bIns="46800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 rot="245821">
            <a:off x="1744345" y="188087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 rot="21380745">
            <a:off x="1756410" y="1901190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3"/>
            </p:custDataLst>
          </p:nvPr>
        </p:nvSpPr>
        <p:spPr>
          <a:xfrm>
            <a:off x="1756410" y="1900057"/>
            <a:ext cx="9324340" cy="3429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 userDrawn="1">
            <p:custDataLst>
              <p:tags r:id="rId4"/>
            </p:custDataLst>
          </p:nvPr>
        </p:nvCxnSpPr>
        <p:spPr>
          <a:xfrm>
            <a:off x="5779167" y="37488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426367" y="2438402"/>
            <a:ext cx="7704222" cy="1176155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426367" y="3870121"/>
            <a:ext cx="7704222" cy="80111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08184" y="4084721"/>
            <a:ext cx="4567816" cy="79345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08179" y="4956280"/>
            <a:ext cx="456781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>
            <a:off x="5237746" y="3998543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324678" y="294859"/>
            <a:ext cx="11542644" cy="6268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  <a:t>2021/1/14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1583670" y="5733415"/>
            <a:ext cx="498475" cy="1082675"/>
            <a:chOff x="17775" y="8015"/>
            <a:chExt cx="1252" cy="2719"/>
          </a:xfrm>
        </p:grpSpPr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18152" y="9860"/>
              <a:ext cx="875" cy="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8"/>
              </p:custDataLst>
            </p:nvPr>
          </p:nvSpPr>
          <p:spPr>
            <a:xfrm>
              <a:off x="17775" y="9140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18401" y="8687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0"/>
              </p:custDataLst>
            </p:nvPr>
          </p:nvSpPr>
          <p:spPr>
            <a:xfrm>
              <a:off x="17883" y="8015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744578" y="1880787"/>
            <a:ext cx="9336506" cy="3449203"/>
            <a:chOff x="1744578" y="1880787"/>
            <a:chExt cx="9336506" cy="3449203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 rot="245821">
              <a:off x="1744578" y="1880787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 rot="21380745">
              <a:off x="1756611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1744578" y="1900990"/>
              <a:ext cx="9324473" cy="3429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266167" y="2599827"/>
            <a:ext cx="6371319" cy="117957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3266168" y="3991669"/>
            <a:ext cx="6371318" cy="973138"/>
          </a:xfrm>
        </p:spPr>
        <p:txBody>
          <a:bodyPr lIns="90000" rIns="90000" bIns="46800"/>
          <a:lstStyle>
            <a:lvl1pPr marL="0" indent="0" algn="ctr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cxnSp>
        <p:nvCxnSpPr>
          <p:cNvPr id="14" name="直接连接符 13"/>
          <p:cNvCxnSpPr/>
          <p:nvPr userDrawn="1">
            <p:custDataLst>
              <p:tags r:id="rId7"/>
            </p:custDataLst>
          </p:nvPr>
        </p:nvCxnSpPr>
        <p:spPr>
          <a:xfrm>
            <a:off x="5779167" y="3863139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508184" y="4084721"/>
            <a:ext cx="4567816" cy="79345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08179" y="4956280"/>
            <a:ext cx="4567816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>
            <a:off x="5237746" y="3998543"/>
            <a:ext cx="99862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1147334"/>
            <a:ext cx="12192000" cy="36933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70144"/>
            <a:ext cx="10976400" cy="648512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68643"/>
            <a:ext cx="3960000" cy="279180"/>
          </a:xfrm>
        </p:spPr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68643"/>
            <a:ext cx="2700000" cy="279180"/>
          </a:xfrm>
        </p:spPr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382991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1980158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11046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237490"/>
            <a:ext cx="11037570" cy="565150"/>
          </a:xfrm>
        </p:spPr>
        <p:txBody>
          <a:bodyPr wrap="square" lIns="90000" tIns="46800" rIns="90000" bIns="46800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>
            <a:norm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24678" y="294859"/>
            <a:ext cx="11542644" cy="6268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  <a:t>2021/1/14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11583670" y="5733415"/>
            <a:ext cx="498475" cy="1082675"/>
            <a:chOff x="17775" y="8015"/>
            <a:chExt cx="1252" cy="2719"/>
          </a:xfrm>
        </p:grpSpPr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18152" y="9860"/>
              <a:ext cx="875" cy="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8"/>
              </p:custDataLst>
            </p:nvPr>
          </p:nvSpPr>
          <p:spPr>
            <a:xfrm>
              <a:off x="17775" y="9140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18401" y="8687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>
              <p:custDataLst>
                <p:tags r:id="rId10"/>
              </p:custDataLst>
            </p:nvPr>
          </p:nvSpPr>
          <p:spPr>
            <a:xfrm>
              <a:off x="17883" y="8015"/>
              <a:ext cx="626" cy="6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26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30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2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28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hemeOverride" Target="../theme/themeOverride2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0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1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hemeOverride" Target="../theme/themeOverride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9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hemeOverride" Target="../theme/themeOverride1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sa.colorado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The construction of meaning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60000" lnSpcReduction="20000"/>
          </a:bodyPr>
          <a:lstStyle/>
          <a:p>
            <a:r>
              <a:rPr lang="zh-CN" altLang="en-US"/>
              <a:t>W. Kintsch, P. Mangalath ⁄ Topics in Cognitive Science 3 (2011)</a:t>
            </a:r>
          </a:p>
          <a:p>
            <a:r>
              <a:rPr lang="zh-CN" altLang="en-US"/>
              <a:t>报告人：吴明哗 </a:t>
            </a:r>
            <a:r>
              <a:rPr lang="en-US" altLang="zh-CN"/>
              <a:t>2021/1/14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the Topic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文档：话题的分布</a:t>
            </a:r>
          </a:p>
          <a:p>
            <a:r>
              <a:rPr lang="zh-CN" altLang="en-US"/>
              <a:t>话题：单词的概率分布</a:t>
            </a:r>
          </a:p>
          <a:p>
            <a:r>
              <a:rPr lang="en-US" altLang="zh-CN">
                <a:sym typeface="+mn-ea"/>
              </a:rPr>
              <a:t>“</a:t>
            </a:r>
            <a:r>
              <a:rPr>
                <a:sym typeface="+mn-ea"/>
              </a:rPr>
              <a:t>printing</a:t>
            </a:r>
            <a:r>
              <a:rPr lang="en-US" altLang="zh-CN">
                <a:sym typeface="+mn-ea"/>
              </a:rPr>
              <a:t>”</a:t>
            </a:r>
            <a:r>
              <a:rPr>
                <a:sym typeface="+mn-ea"/>
              </a:rPr>
              <a:t>：printing, paper, press, type, process, ink, etc.</a:t>
            </a:r>
            <a:endParaRPr lang="zh-CN" altLang="en-US"/>
          </a:p>
          <a:p>
            <a:r>
              <a:rPr lang="en-US" altLang="zh-CN">
                <a:sym typeface="+mn-ea"/>
              </a:rPr>
              <a:t>“</a:t>
            </a:r>
            <a:r>
              <a:rPr>
                <a:sym typeface="+mn-ea"/>
              </a:rPr>
              <a:t>experiment</a:t>
            </a:r>
            <a:r>
              <a:rPr lang="en-US" altLang="zh-CN">
                <a:sym typeface="+mn-ea"/>
              </a:rPr>
              <a:t>”</a:t>
            </a:r>
            <a:r>
              <a:rPr>
                <a:sym typeface="+mn-ea"/>
              </a:rPr>
              <a:t>：hypothesis, experiment, scientific, observation,test</a:t>
            </a:r>
            <a:r>
              <a:rPr lang="en-US" altLang="zh-CN">
                <a:sym typeface="+mn-ea"/>
              </a:rPr>
              <a:t>,</a:t>
            </a:r>
            <a:r>
              <a:rPr>
                <a:sym typeface="+mn-ea"/>
              </a:rPr>
              <a:t> etc.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文本的生成</a:t>
            </a:r>
            <a:r>
              <a:rPr lang="en-US" altLang="zh-CN"/>
              <a:t>:</a:t>
            </a:r>
          </a:p>
          <a:p>
            <a:pPr lvl="1"/>
            <a:r>
              <a:rPr lang="zh-CN" altLang="en-US"/>
              <a:t>先从表征文本要点的话题集中选择一个话题，</a:t>
            </a:r>
          </a:p>
          <a:p>
            <a:pPr lvl="1"/>
            <a:r>
              <a:rPr lang="zh-CN" altLang="en-US"/>
              <a:t>然后在和该话题相关的单词概率分布中选择单词</a:t>
            </a:r>
          </a:p>
          <a:p>
            <a:r>
              <a:rPr lang="zh-CN" altLang="en-US"/>
              <a:t>文本的理解：上述程序颠倒过来，可以推断文本中的话题分布和话题相关的单词分布</a:t>
            </a:r>
          </a:p>
          <a:p>
            <a:endParaRPr>
              <a:sym typeface="+mn-ea"/>
            </a:endParaRPr>
          </a:p>
          <a:p>
            <a:r>
              <a:rPr>
                <a:sym typeface="+mn-ea"/>
              </a:rPr>
              <a:t>一个单词的不同词义可能指派到不同的话题，</a:t>
            </a:r>
            <a:r>
              <a:rPr lang="en-US" altLang="zh-CN">
                <a:sym typeface="+mn-ea"/>
              </a:rPr>
              <a:t>play: theater, sports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9925" y="6440170"/>
            <a:ext cx="9631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ym typeface="+mn-ea"/>
              </a:rPr>
              <a:t>Griffiths &amp; Steyvers, 2004; Griffiths, Steyvers, &amp; Tenenbaum,2007; Steyvers &amp; Griffiths, 2007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Table1</a:t>
            </a:r>
            <a:r>
              <a:t>：</a:t>
            </a:r>
            <a:r>
              <a:rPr lang="zh-CN" altLang="en-US"/>
              <a:t>和</a:t>
            </a:r>
            <a:r>
              <a:rPr lang="en-US" altLang="zh-CN"/>
              <a:t>play</a:t>
            </a:r>
            <a:r>
              <a:t>语义距离最小的</a:t>
            </a:r>
            <a:r>
              <a:rPr lang="en-US" altLang="zh-CN"/>
              <a:t>20</a:t>
            </a:r>
            <a:r>
              <a:t>个词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9743"/>
          <a:stretch>
            <a:fillRect/>
          </a:stretch>
        </p:blipFill>
        <p:spPr>
          <a:xfrm>
            <a:off x="2033270" y="1022350"/>
            <a:ext cx="8125460" cy="5723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7735" y="2651760"/>
            <a:ext cx="9829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LSA</a:t>
            </a:r>
            <a:r>
              <a:rPr lang="zh-CN" altLang="en-US">
                <a:sym typeface="+mn-ea"/>
              </a:rPr>
              <a:t>：</a:t>
            </a:r>
          </a:p>
          <a:p>
            <a:r>
              <a:rPr lang="en-US" altLang="zh-CN">
                <a:sym typeface="+mn-ea"/>
              </a:rPr>
              <a:t>theater</a:t>
            </a:r>
          </a:p>
          <a:p>
            <a:r>
              <a:rPr lang="en-US" altLang="zh-CN">
                <a:sym typeface="+mn-ea"/>
              </a:rPr>
              <a:t>sports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284460" y="2651760"/>
            <a:ext cx="21259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the Topic model</a:t>
            </a:r>
            <a:r>
              <a:rPr lang="zh-CN" altLang="en-US">
                <a:sym typeface="+mn-ea"/>
              </a:rPr>
              <a:t>：</a:t>
            </a:r>
          </a:p>
          <a:p>
            <a:r>
              <a:rPr lang="en-US" altLang="zh-CN">
                <a:sym typeface="+mn-ea"/>
              </a:rPr>
              <a:t>theater</a:t>
            </a:r>
          </a:p>
          <a:p>
            <a:r>
              <a:rPr lang="en-US" altLang="zh-CN">
                <a:sym typeface="+mn-ea"/>
              </a:rPr>
              <a:t>sports</a:t>
            </a:r>
          </a:p>
          <a:p>
            <a:r>
              <a:rPr lang="en-US" altLang="zh-CN">
                <a:sym typeface="+mn-ea"/>
              </a:rPr>
              <a:t>children-play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HAL</a:t>
            </a:r>
            <a:r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ym typeface="+mn-ea"/>
              </a:rPr>
              <a:t> the Hyperspace Analogue to Language (HAL) </a:t>
            </a:r>
          </a:p>
          <a:p>
            <a:r>
              <a:rPr>
                <a:sym typeface="+mn-ea"/>
              </a:rPr>
              <a:t>没有降维</a:t>
            </a:r>
            <a:endParaRPr lang="zh-CN" altLang="en-US"/>
          </a:p>
          <a:p>
            <a:r>
              <a:rPr lang="zh-CN" altLang="en-US"/>
              <a:t>共现频率的权重由词间距离决定</a:t>
            </a:r>
          </a:p>
          <a:p>
            <a:endParaRPr lang="zh-CN" altLang="en-US"/>
          </a:p>
          <a:p>
            <a:r>
              <a:rPr lang="en-US" altLang="zh-CN"/>
              <a:t>The horse raced past the barn fell.</a:t>
            </a:r>
            <a:endParaRPr lang="zh-CN" altLang="en-US"/>
          </a:p>
          <a:p>
            <a:r>
              <a:rPr lang="zh-CN" altLang="en-US"/>
              <a:t>图中 </a:t>
            </a:r>
            <a:r>
              <a:rPr lang="en-US" altLang="zh-CN"/>
              <a:t>5</a:t>
            </a:r>
            <a:r>
              <a:t>个长度的移动窗口，列右行左</a:t>
            </a:r>
          </a:p>
          <a:p>
            <a:endParaRPr/>
          </a:p>
          <a:p>
            <a:r>
              <a:t>实际</a:t>
            </a:r>
            <a:r>
              <a:rPr lang="en-US" altLang="zh-CN"/>
              <a:t>10</a:t>
            </a:r>
            <a:r>
              <a:t>个长度在</a:t>
            </a:r>
            <a:r>
              <a:rPr lang="en-US" altLang="zh-CN"/>
              <a:t>300m</a:t>
            </a:r>
            <a:r>
              <a:t>的语料库中移动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00" y="2115185"/>
            <a:ext cx="4806950" cy="4019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925" y="6412230"/>
            <a:ext cx="2519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1600">
                <a:sym typeface="+mn-ea"/>
              </a:rPr>
              <a:t>Burgess and Lund (2000)</a:t>
            </a:r>
            <a:endParaRPr lang="zh-CN" altLang="en-US" sz="16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</a:t>
            </a:r>
            <a:r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 the Syntagmatic-Paradigmatic model（Dennis</a:t>
            </a:r>
            <a:r>
              <a:rPr lang="en-US" altLang="zh-CN"/>
              <a:t>, </a:t>
            </a:r>
            <a:r>
              <a:rPr lang="zh-CN" altLang="en-US"/>
              <a:t>2005)</a:t>
            </a:r>
          </a:p>
          <a:p>
            <a:r>
              <a:rPr lang="zh-CN" altLang="en-US"/>
              <a:t>抽取出句法模式和语义两种类型的信息</a:t>
            </a:r>
          </a:p>
          <a:p>
            <a:r>
              <a:rPr lang="zh-CN" altLang="en-US"/>
              <a:t>句法信息：sequential structures </a:t>
            </a:r>
            <a:r>
              <a:rPr lang="en-US" altLang="zh-CN"/>
              <a:t>by </a:t>
            </a:r>
            <a:r>
              <a:rPr lang="zh-CN" altLang="en-US"/>
              <a:t>syntagmatic associations（drive-fast, deep-water）</a:t>
            </a:r>
          </a:p>
          <a:p>
            <a:r>
              <a:rPr lang="zh-CN" altLang="en-US"/>
              <a:t>语义信息：</a:t>
            </a:r>
            <a:r>
              <a:rPr>
                <a:sym typeface="+mn-ea"/>
              </a:rPr>
              <a:t>relational structures </a:t>
            </a:r>
            <a:r>
              <a:rPr lang="en-US" altLang="zh-CN">
                <a:sym typeface="+mn-ea"/>
              </a:rPr>
              <a:t>by </a:t>
            </a:r>
            <a:r>
              <a:rPr lang="zh-CN" altLang="en-US"/>
              <a:t>paradigmatic associations（fast-slow, deep-shallow）</a:t>
            </a:r>
          </a:p>
          <a:p>
            <a:endParaRPr lang="zh-CN" altLang="en-US"/>
          </a:p>
          <a:p>
            <a:r>
              <a:rPr lang="zh-CN" altLang="en-US"/>
              <a:t>综合句法语义可以得到句子命题义，基于理解回答简单的问题，</a:t>
            </a:r>
          </a:p>
          <a:p>
            <a:pPr lvl="1"/>
            <a:r>
              <a:rPr lang="zh-CN" altLang="en-US"/>
              <a:t>比如学习和职业网球相关的文章后能够回答谁赢得了比赛：</a:t>
            </a:r>
          </a:p>
          <a:p>
            <a:pPr lvl="2"/>
            <a:r>
              <a:rPr lang="zh-CN" altLang="en-US"/>
              <a:t>只有序列结构，正确率为</a:t>
            </a:r>
            <a:r>
              <a:rPr lang="en-US" altLang="zh-CN"/>
              <a:t>8%</a:t>
            </a:r>
            <a:r>
              <a:t>；</a:t>
            </a:r>
          </a:p>
          <a:p>
            <a:pPr lvl="2"/>
            <a:r>
              <a:t>综合序列结构和关联结构，正确率为</a:t>
            </a:r>
            <a:r>
              <a:rPr lang="en-US" altLang="zh-CN"/>
              <a:t>67%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</a:t>
            </a:r>
            <a:r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>
              <a:sym typeface="+mn-ea"/>
            </a:endParaRPr>
          </a:p>
          <a:p>
            <a:r>
              <a:rPr>
                <a:sym typeface="+mn-ea"/>
              </a:rPr>
              <a:t>通过推理得出</a:t>
            </a:r>
            <a:r>
              <a:rPr lang="zh-CN" altLang="en-US"/>
              <a:t>命题义</a:t>
            </a:r>
            <a:r>
              <a:rPr>
                <a:sym typeface="+mn-ea"/>
              </a:rPr>
              <a:t>Dennis and Kintsch (2008)</a:t>
            </a:r>
          </a:p>
          <a:p>
            <a:r>
              <a:rPr>
                <a:sym typeface="+mn-ea"/>
              </a:rPr>
              <a:t>相似句子之间的对齐：</a:t>
            </a:r>
            <a:endParaRPr lang="zh-CN" altLang="en-US"/>
          </a:p>
          <a:p>
            <a:r>
              <a:rPr lang="en-US" altLang="zh-CN">
                <a:sym typeface="+mn-ea"/>
              </a:rPr>
              <a:t>1. </a:t>
            </a:r>
            <a:r>
              <a:rPr>
                <a:sym typeface="+mn-ea"/>
              </a:rPr>
              <a:t>Charlie bought the lemonade from Lucy</a:t>
            </a:r>
            <a:r>
              <a:rPr lang="en-US" altLang="zh-CN">
                <a:sym typeface="+mn-ea"/>
              </a:rPr>
              <a:t>——A buy B from C</a:t>
            </a:r>
          </a:p>
          <a:p>
            <a:r>
              <a:rPr lang="en-US" altLang="zh-CN">
                <a:sym typeface="+mn-ea"/>
              </a:rPr>
              <a:t>2. Lucy sells the lemonade to Charlie——</a:t>
            </a:r>
            <a:r>
              <a:rPr>
                <a:sym typeface="+mn-ea"/>
              </a:rPr>
              <a:t>C sells B to A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3. Charlie owns the lemonade——</a:t>
            </a:r>
            <a:r>
              <a:rPr>
                <a:sym typeface="+mn-ea"/>
              </a:rPr>
              <a:t>A owns B</a:t>
            </a:r>
          </a:p>
          <a:p>
            <a:r>
              <a:rPr lang="en-US" altLang="zh-CN"/>
              <a:t>A</a:t>
            </a:r>
            <a:r>
              <a:t> is a set of buyers, B is a set of objects bought and sold, and C is a set of sellers</a:t>
            </a:r>
          </a:p>
          <a:p>
            <a:r>
              <a:t>模型得到可以担任同一个语义角色的单词列表，但是施事受事这些语义角色标签并不会显性标注出来</a:t>
            </a: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其他模型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BEAGLE</a:t>
            </a:r>
            <a:r>
              <a:t>模型</a:t>
            </a:r>
            <a:r>
              <a:rPr lang="en-US" altLang="zh-CN"/>
              <a:t>Bound Encoding of the Aggregate L</a:t>
            </a:r>
            <a:r>
              <a:rPr lang="zh-CN" altLang="en-US"/>
              <a:t>anguage </a:t>
            </a:r>
            <a:r>
              <a:rPr lang="en-US" altLang="zh-CN"/>
              <a:t>E</a:t>
            </a:r>
            <a:r>
              <a:rPr lang="zh-CN" altLang="en-US"/>
              <a:t>nvironment </a:t>
            </a:r>
            <a:r>
              <a:rPr lang="en-US" altLang="zh-CN"/>
              <a:t>(</a:t>
            </a:r>
            <a:r>
              <a:rPr lang="zh-CN" altLang="en-US"/>
              <a:t>Jones and Mewhort</a:t>
            </a:r>
            <a:r>
              <a:rPr lang="en-US" altLang="zh-CN"/>
              <a:t>, </a:t>
            </a:r>
            <a:r>
              <a:rPr lang="zh-CN" altLang="en-US"/>
              <a:t>2007)</a:t>
            </a:r>
          </a:p>
          <a:p>
            <a:pPr lvl="1"/>
            <a:r>
              <a:rPr lang="zh-CN" altLang="en-US"/>
              <a:t>参照Murdock’s (1982)的情景记忆模型，</a:t>
            </a:r>
            <a:r>
              <a:rPr>
                <a:sym typeface="+mn-ea"/>
              </a:rPr>
              <a:t>a single holographic trace </a:t>
            </a:r>
          </a:p>
          <a:p>
            <a:pPr lvl="1"/>
            <a:endParaRPr lang="zh-CN" altLang="en-US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 context model of semantic memory（ Kwantes</a:t>
            </a:r>
            <a:r>
              <a:rPr lang="en-US" altLang="zh-CN"/>
              <a:t>, </a:t>
            </a:r>
            <a:r>
              <a:rPr lang="zh-CN" altLang="en-US"/>
              <a:t>2005)</a:t>
            </a:r>
          </a:p>
          <a:p>
            <a:pPr lvl="1"/>
            <a:r>
              <a:rPr lang="zh-CN" altLang="en-US"/>
              <a:t>Hintzman (1984)的情境记忆模型，</a:t>
            </a:r>
            <a:r>
              <a:rPr>
                <a:sym typeface="+mn-ea"/>
              </a:rPr>
              <a:t>multiple traces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	</a:t>
            </a:r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heavy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1</a:t>
            </a:r>
            <a:r>
              <a:rPr>
                <a:sym typeface="+mn-ea"/>
              </a:rPr>
              <a:t>、语料库类型决定了所能得到的信息表示的本质（比如</a:t>
            </a:r>
            <a:r>
              <a:rPr lang="en-US" altLang="zh-CN">
                <a:sym typeface="+mn-ea"/>
              </a:rPr>
              <a:t>LSA</a:t>
            </a:r>
            <a:r>
              <a:rPr>
                <a:sym typeface="+mn-ea"/>
              </a:rPr>
              <a:t>语义空间根据不同语料库得到）</a:t>
            </a:r>
          </a:p>
          <a:p>
            <a:pPr lvl="1"/>
            <a:r>
              <a:rPr>
                <a:sym typeface="+mn-ea"/>
              </a:rPr>
              <a:t>语料库</a:t>
            </a:r>
            <a:r>
              <a:rPr lang="en-US" altLang="zh-CN">
                <a:sym typeface="+mn-ea"/>
              </a:rPr>
              <a:t>TASA</a:t>
            </a:r>
            <a:r>
              <a:rPr>
                <a:sym typeface="+mn-ea"/>
              </a:rPr>
              <a:t>（ Quesada, 2007）：一个典型的美国高中生在毕业之前所能读到的文本</a:t>
            </a:r>
          </a:p>
          <a:p>
            <a:pPr lvl="1"/>
            <a:endParaRPr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>
                <a:sym typeface="+mn-ea"/>
              </a:rPr>
              <a:t>、通过无监督算法从语料库中自动抽取语义表示可以有多个方法，不同方法意图解决的问题不同，没有直接优劣之分</a:t>
            </a:r>
          </a:p>
          <a:p>
            <a:pPr lvl="1"/>
            <a:r>
              <a:rPr lang="en-US" altLang="zh-CN">
                <a:sym typeface="+mn-ea"/>
              </a:rPr>
              <a:t>Topic model</a:t>
            </a:r>
            <a:r>
              <a:rPr>
                <a:sym typeface="+mn-ea"/>
              </a:rPr>
              <a:t>能够捕捉不对称的语义信息，比如相似度的计算</a:t>
            </a:r>
          </a:p>
          <a:p>
            <a:pPr lvl="1"/>
            <a:r>
              <a:rPr lang="en-US" altLang="zh-CN">
                <a:sym typeface="+mn-ea"/>
              </a:rPr>
              <a:t>LSA</a:t>
            </a:r>
            <a:r>
              <a:rPr>
                <a:sym typeface="+mn-ea"/>
              </a:rPr>
              <a:t>能够生成文本摘要，进行文章评分</a:t>
            </a:r>
          </a:p>
          <a:p>
            <a:pPr lvl="1"/>
            <a:endParaRPr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3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、以上模型大都是词袋模型，都是依据单词在文档或句子中的共现信息来抽取语义知识</a:t>
            </a:r>
            <a:endParaRPr>
              <a:sym typeface="+mn-ea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加入词序和句法结构信息能够增强模型的解释力</a:t>
            </a:r>
            <a:endParaRPr lang="zh-CN" altLang="en-US"/>
          </a:p>
          <a:p>
            <a:pPr lvl="2"/>
            <a:r>
              <a:rPr>
                <a:sym typeface="+mn-ea"/>
              </a:rPr>
              <a:t>词序：</a:t>
            </a:r>
            <a:r>
              <a:rPr lang="en-US" altLang="zh-CN">
                <a:sym typeface="+mn-ea"/>
              </a:rPr>
              <a:t>BEAGLE</a:t>
            </a:r>
            <a:r>
              <a:rPr>
                <a:sym typeface="+mn-ea"/>
              </a:rPr>
              <a:t>模型</a:t>
            </a:r>
          </a:p>
          <a:p>
            <a:pPr lvl="2"/>
            <a:r>
              <a:rPr>
                <a:sym typeface="+mn-ea"/>
              </a:rPr>
              <a:t>句法结构：</a:t>
            </a:r>
            <a:r>
              <a:rPr lang="en-US" altLang="zh-CN">
                <a:sym typeface="+mn-ea"/>
              </a:rPr>
              <a:t>SP</a:t>
            </a:r>
            <a:r>
              <a:rPr>
                <a:sym typeface="+mn-ea"/>
              </a:rPr>
              <a:t>模型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4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、上述模型都是去语境化的抽象的语义表征，长时记忆中存储的信息，并不能真正反映词义</a:t>
            </a:r>
            <a:endParaRPr lang="zh-CN" altLang="en-US"/>
          </a:p>
          <a:p>
            <a:pPr marL="457200" lvl="1" indent="0">
              <a:buNone/>
            </a:pPr>
            <a:endParaRPr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6180" y="4282440"/>
            <a:ext cx="6714490" cy="79375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The construction of word meaning in working memory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ym typeface="+mn-ea"/>
              </a:rPr>
              <a:t>多义问题polysemous</a:t>
            </a:r>
            <a:r>
              <a:rPr lang="zh-CN" altLang="en-US"/>
              <a:t/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sym typeface="+mn-ea"/>
              </a:rPr>
              <a:t>bark</a:t>
            </a:r>
            <a:r>
              <a:rPr>
                <a:sym typeface="+mn-ea"/>
              </a:rPr>
              <a:t>（</a:t>
            </a:r>
            <a:r>
              <a:rPr lang="en-US" altLang="zh-CN">
                <a:sym typeface="+mn-ea"/>
              </a:rPr>
              <a:t>WordNet</a:t>
            </a:r>
            <a:r>
              <a:rPr>
                <a:sym typeface="+mn-ea"/>
              </a:rPr>
              <a:t>）：</a:t>
            </a:r>
          </a:p>
          <a:p>
            <a:r>
              <a:rPr lang="en-US" altLang="zh-CN">
                <a:sym typeface="+mn-ea"/>
              </a:rPr>
              <a:t>three unrelated meaning: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the tree-related bark：</a:t>
            </a:r>
            <a:r>
              <a:rPr lang="en-US" altLang="zh-CN">
                <a:sym typeface="+mn-ea"/>
              </a:rPr>
              <a:t>four senses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the dog-related bark：</a:t>
            </a:r>
            <a:r>
              <a:rPr lang="en-US" altLang="zh-CN">
                <a:sym typeface="+mn-ea"/>
              </a:rPr>
              <a:t>four senses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the ship-related bark：a single sense</a:t>
            </a:r>
          </a:p>
          <a:p>
            <a:pPr lvl="1"/>
            <a:endParaRPr>
              <a:sym typeface="+mn-ea"/>
            </a:endParaRPr>
          </a:p>
          <a:p>
            <a:pPr lvl="2"/>
            <a:endParaRPr>
              <a:sym typeface="+mn-ea"/>
            </a:endParaRPr>
          </a:p>
          <a:p>
            <a:pPr marL="0" lvl="0" indent="0">
              <a:buNone/>
            </a:pPr>
            <a:r>
              <a:rPr lang="en-US" altLang="zh-CN">
                <a:sym typeface="+mn-ea"/>
              </a:rPr>
              <a:t>LSA</a:t>
            </a:r>
            <a:r>
              <a:rPr>
                <a:sym typeface="+mn-ea"/>
              </a:rPr>
              <a:t>不区分多义词，</a:t>
            </a:r>
          </a:p>
          <a:p>
            <a:pPr marL="0" lvl="0" indent="0">
              <a:buNone/>
            </a:pPr>
            <a:r>
              <a:rPr lang="en-US" altLang="zh-CN">
                <a:sym typeface="+mn-ea"/>
              </a:rPr>
              <a:t>bark</a:t>
            </a:r>
            <a:r>
              <a:rPr>
                <a:sym typeface="+mn-ea"/>
              </a:rPr>
              <a:t>的所有意义在</a:t>
            </a:r>
            <a:r>
              <a:rPr lang="en-US" altLang="zh-CN">
                <a:sym typeface="+mn-ea"/>
              </a:rPr>
              <a:t>LSA</a:t>
            </a:r>
            <a:r>
              <a:rPr>
                <a:sym typeface="+mn-ea"/>
              </a:rPr>
              <a:t>中用一个向量来表示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235" y="952500"/>
            <a:ext cx="6628765" cy="5250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The </a:t>
            </a:r>
            <a:r>
              <a:rPr lang="en-US" altLang="zh-CN"/>
              <a:t>Prediction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生成符合语境的词义</a:t>
            </a:r>
          </a:p>
          <a:p>
            <a:r>
              <a:t>激活扩散程序（</a:t>
            </a:r>
            <a:r>
              <a:rPr lang="en-US" altLang="zh-CN">
                <a:sym typeface="+mn-ea"/>
              </a:rPr>
              <a:t>a spreading activation process</a:t>
            </a:r>
            <a:r>
              <a:t>）</a:t>
            </a:r>
            <a:endParaRPr lang="en-US" altLang="zh-CN"/>
          </a:p>
          <a:p>
            <a:pPr lvl="1"/>
            <a:r>
              <a:t>构建语义网络，包括目标词和相近词</a:t>
            </a:r>
            <a:r>
              <a:rPr lang="en-US" altLang="zh-CN"/>
              <a:t>(</a:t>
            </a:r>
            <a:r>
              <a:t>语义</a:t>
            </a:r>
            <a:r>
              <a:rPr lang="en-US" altLang="zh-CN"/>
              <a:t>)</a:t>
            </a:r>
            <a:r>
              <a:t>，然后关联到语境，分别计算邻近词与目标词和语境词之间的余弦值，激活网络中和语境相关的词语，调整目标词的原始向量</a:t>
            </a:r>
          </a:p>
          <a:p>
            <a:pPr lvl="1"/>
            <a:endParaRPr/>
          </a:p>
          <a:p>
            <a:r>
              <a:t> 以</a:t>
            </a:r>
            <a:r>
              <a:rPr lang="en-US" altLang="zh-CN"/>
              <a:t>bark</a:t>
            </a:r>
            <a:r>
              <a:t>为例</a:t>
            </a:r>
          </a:p>
          <a:p>
            <a:r>
              <a:t>构建网络：</a:t>
            </a:r>
            <a:r>
              <a:rPr lang="en-US" altLang="zh-CN"/>
              <a:t>bark,kennel( the dog-meaning),lumber( the tree-meaning)</a:t>
            </a:r>
          </a:p>
          <a:p>
            <a:r>
              <a:t>生成</a:t>
            </a:r>
            <a:r>
              <a:rPr lang="en-US" altLang="zh-CN"/>
              <a:t>bark</a:t>
            </a:r>
            <a:r>
              <a:t>在</a:t>
            </a:r>
            <a:r>
              <a:rPr lang="en-US" altLang="zh-CN"/>
              <a:t>dog</a:t>
            </a:r>
            <a:r>
              <a:t>语境下的意义：</a:t>
            </a:r>
          </a:p>
          <a:p>
            <a:pPr lvl="1"/>
            <a:r>
              <a:t>分别计算邻近词和</a:t>
            </a:r>
            <a:r>
              <a:rPr lang="en-US" altLang="zh-CN"/>
              <a:t>dog</a:t>
            </a:r>
            <a:r>
              <a:t>与</a:t>
            </a:r>
            <a:r>
              <a:rPr lang="en-US" altLang="zh-CN"/>
              <a:t>bark</a:t>
            </a:r>
            <a:r>
              <a:t>的余弦值，最终，网络中和语境相关的词</a:t>
            </a:r>
            <a:r>
              <a:rPr lang="en-US" altLang="zh-CN"/>
              <a:t>(kennel)</a:t>
            </a:r>
            <a:r>
              <a:t>被激活，不相关的词</a:t>
            </a:r>
            <a:r>
              <a:rPr lang="en-US" altLang="zh-CN"/>
              <a:t>(lumber)</a:t>
            </a:r>
            <a:r>
              <a:t>被抑制，最终生成语境义。</a:t>
            </a:r>
          </a:p>
          <a:p>
            <a:r>
              <a:rPr lang="en-US" altLang="zh-CN"/>
              <a:t>bark</a:t>
            </a:r>
            <a:r>
              <a:rPr lang="en-US" altLang="zh-CN" baseline="-25000"/>
              <a:t>dog</a:t>
            </a:r>
            <a:r>
              <a:t>和</a:t>
            </a:r>
            <a:r>
              <a:rPr lang="en-US" altLang="zh-CN"/>
              <a:t>bark</a:t>
            </a:r>
            <a:r>
              <a:rPr lang="en-US" altLang="zh-CN" baseline="-25000"/>
              <a:t>tree</a:t>
            </a:r>
            <a:r>
              <a:t>之间的余弦值是</a:t>
            </a:r>
            <a:r>
              <a:rPr lang="en-US" altLang="zh-CN"/>
              <a:t>0.03</a:t>
            </a:r>
            <a:r>
              <a:t>；</a:t>
            </a:r>
            <a:r>
              <a:rPr lang="en-US" altLang="zh-CN">
                <a:sym typeface="+mn-ea"/>
              </a:rPr>
              <a:t>bark</a:t>
            </a:r>
            <a:r>
              <a:rPr lang="en-US" altLang="zh-CN" baseline="-25000">
                <a:sym typeface="+mn-ea"/>
              </a:rPr>
              <a:t>dog</a:t>
            </a:r>
            <a:r>
              <a:rPr>
                <a:sym typeface="+mn-ea"/>
              </a:rPr>
              <a:t>和</a:t>
            </a:r>
            <a:r>
              <a:rPr lang="en-US" altLang="zh-CN">
                <a:sym typeface="+mn-ea"/>
              </a:rPr>
              <a:t>tree</a:t>
            </a:r>
            <a:r>
              <a:rPr>
                <a:sym typeface="+mn-ea"/>
              </a:rPr>
              <a:t>之间的余弦值是</a:t>
            </a:r>
            <a:r>
              <a:rPr lang="en-US" altLang="zh-CN">
                <a:sym typeface="+mn-ea"/>
              </a:rPr>
              <a:t>-0.04</a:t>
            </a:r>
            <a:r>
              <a:rPr>
                <a:sym typeface="+mn-ea"/>
              </a:rPr>
              <a:t>；</a:t>
            </a:r>
            <a:r>
              <a:rPr lang="en-US" altLang="zh-CN">
                <a:sym typeface="+mn-ea"/>
              </a:rPr>
              <a:t>bark</a:t>
            </a:r>
            <a:r>
              <a:rPr lang="en-US" altLang="zh-CN" baseline="-25000">
                <a:sym typeface="+mn-ea"/>
              </a:rPr>
              <a:t>tree</a:t>
            </a:r>
            <a:r>
              <a:rPr>
                <a:sym typeface="+mn-ea"/>
              </a:rPr>
              <a:t>和</a:t>
            </a:r>
            <a:r>
              <a:rPr lang="en-US" altLang="zh-CN">
                <a:sym typeface="+mn-ea"/>
              </a:rPr>
              <a:t>dog</a:t>
            </a:r>
            <a:r>
              <a:rPr>
                <a:sym typeface="+mn-ea"/>
              </a:rPr>
              <a:t>之间的余弦值是</a:t>
            </a:r>
            <a:r>
              <a:rPr lang="en-US" altLang="zh-CN">
                <a:sym typeface="+mn-ea"/>
              </a:rPr>
              <a:t>0.02</a:t>
            </a:r>
          </a:p>
          <a:p>
            <a:endParaRPr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9925" y="6447155"/>
            <a:ext cx="31292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ym typeface="+mn-ea"/>
              </a:rPr>
              <a:t>Kintsch (2001, 2007, 2008a,b)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921250" y="2823210"/>
            <a:ext cx="1790700" cy="11988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引言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隐喻问题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  <a:p>
            <a:r>
              <a:rPr lang="en-US" altLang="zh-CN"/>
              <a:t>My lawyer is a </a:t>
            </a:r>
            <a:r>
              <a:rPr lang="en-US" altLang="zh-CN">
                <a:solidFill>
                  <a:srgbClr val="FF0000"/>
                </a:solidFill>
              </a:rPr>
              <a:t>shark</a:t>
            </a:r>
            <a:r>
              <a:rPr>
                <a:sym typeface="+mn-ea"/>
              </a:rPr>
              <a:t>(Kintsch,2008</a:t>
            </a:r>
            <a:r>
              <a:rPr lang="en-US" altLang="zh-CN">
                <a:sym typeface="+mn-ea"/>
              </a:rPr>
              <a:t>b</a:t>
            </a:r>
            <a:r>
              <a:rPr>
                <a:sym typeface="+mn-ea"/>
              </a:rPr>
              <a:t>)</a:t>
            </a:r>
            <a:endParaRPr lang="en-US" altLang="zh-CN"/>
          </a:p>
          <a:p>
            <a:r>
              <a:t>在</a:t>
            </a:r>
            <a:r>
              <a:rPr lang="en-US" altLang="zh-CN"/>
              <a:t>lawyer</a:t>
            </a:r>
            <a:r>
              <a:t>语境下：</a:t>
            </a:r>
          </a:p>
          <a:p>
            <a:pPr lvl="1"/>
            <a:r>
              <a:t>原本词义 fishiness被弱化</a:t>
            </a:r>
          </a:p>
          <a:p>
            <a:pPr lvl="1"/>
            <a:r>
              <a:t>dangerous特征被加强</a:t>
            </a:r>
          </a:p>
          <a:p>
            <a:r>
              <a:t>和</a:t>
            </a:r>
            <a:r>
              <a:rPr lang="en-US" altLang="zh-CN"/>
              <a:t>shark</a:t>
            </a:r>
            <a:r>
              <a:rPr lang="en-US" altLang="zh-CN" baseline="-25000"/>
              <a:t>lawyer</a:t>
            </a:r>
            <a:r>
              <a:t>最相近的词：</a:t>
            </a:r>
          </a:p>
          <a:p>
            <a:r>
              <a:t>danger, killer, frighten, grounds,killing, and victims</a:t>
            </a:r>
          </a:p>
          <a:p>
            <a:endParaRPr lang="en-US" altLang="zh-CN"/>
          </a:p>
          <a:p>
            <a:r>
              <a:t>有些复杂的隐喻包含类比推理，并不仅仅是意义的转移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05" y="1578610"/>
            <a:ext cx="4546600" cy="4762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32750" y="6341110"/>
            <a:ext cx="3268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>
                <a:sym typeface="+mn-ea"/>
              </a:rPr>
              <a:t>激活扩散网络(Kintsch,2008a)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Prediction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激活扩散程序：网络计算复杂，需要自由参数（比如需要搜索多少个相近词？激活阈值是多少？）</a:t>
            </a:r>
          </a:p>
          <a:p>
            <a:r>
              <a:rPr lang="zh-CN" altLang="en-US"/>
              <a:t>概率模型：可以避免上述问题，用</a:t>
            </a:r>
            <a:r>
              <a:rPr lang="en-US" altLang="zh-CN"/>
              <a:t>the Topic model</a:t>
            </a:r>
            <a:r>
              <a:t>取代</a:t>
            </a:r>
            <a:r>
              <a:rPr lang="en-US" altLang="zh-CN"/>
              <a:t>LSA</a:t>
            </a:r>
            <a:r>
              <a:t>模型</a:t>
            </a:r>
          </a:p>
          <a:p>
            <a:r>
              <a:rPr lang="en-US" altLang="zh-CN"/>
              <a:t>the Topic model</a:t>
            </a:r>
          </a:p>
          <a:p>
            <a:pPr lvl="1"/>
            <a:r>
              <a:rPr>
                <a:sym typeface="+mn-ea"/>
              </a:rPr>
              <a:t>词向量：</a:t>
            </a:r>
            <a:r>
              <a:rPr lang="en-US" altLang="zh-CN">
                <a:sym typeface="+mn-ea"/>
              </a:rPr>
              <a:t>the word topic matrix</a:t>
            </a:r>
            <a:r>
              <a:rPr>
                <a:sym typeface="+mn-ea"/>
              </a:rPr>
              <a:t>的静态行</a:t>
            </a:r>
          </a:p>
          <a:p>
            <a:pPr lvl="1"/>
            <a:r>
              <a:t>意义表征对语境是敏感的，比如</a:t>
            </a:r>
            <a:r>
              <a:rPr lang="en-US" altLang="zh-CN"/>
              <a:t>play</a:t>
            </a:r>
            <a:r>
              <a:t>在</a:t>
            </a:r>
            <a:r>
              <a:rPr lang="en-US" altLang="zh-CN"/>
              <a:t>theater</a:t>
            </a:r>
            <a:r>
              <a:t>和</a:t>
            </a:r>
            <a:r>
              <a:rPr lang="en-US" altLang="zh-CN"/>
              <a:t>baseball</a:t>
            </a:r>
            <a:r>
              <a:t>文档中被指派到不同的话题之下</a:t>
            </a:r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2530" y="0"/>
            <a:ext cx="6696075" cy="6857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2160" y="1548130"/>
            <a:ext cx="375221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根据条件概率找到和play语义距离最相近的前20个词，</a:t>
            </a:r>
          </a:p>
          <a:p>
            <a:r>
              <a:rPr lang="zh-CN" altLang="en-US" sz="16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Shakespeare：theater-related和其他相关词（只有18个）</a:t>
            </a:r>
          </a:p>
          <a:p>
            <a:r>
              <a:rPr lang="zh-CN" altLang="en-US" sz="16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baseball：sports-related和其他相关词</a:t>
            </a:r>
          </a:p>
          <a:p>
            <a:endParaRPr lang="zh-CN" altLang="en-US" sz="1600" spc="1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1600" spc="15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为什么表格中不对齐？</a:t>
            </a:r>
          </a:p>
          <a:p>
            <a:endParaRPr lang="zh-CN" altLang="en-US" sz="1600" spc="1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 sz="1600" spc="15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Prediction</a:t>
            </a:r>
            <a:r>
              <a:rPr lang="zh-CN" altLang="en-US"/>
              <a:t>模型特点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ym typeface="+mn-ea"/>
              </a:rPr>
              <a:t>以前的模型：</a:t>
            </a:r>
            <a:r>
              <a:rPr lang="en-US" altLang="zh-CN">
                <a:sym typeface="+mn-ea"/>
              </a:rPr>
              <a:t>context-free</a:t>
            </a:r>
            <a:r>
              <a:rPr>
                <a:sym typeface="+mn-ea"/>
              </a:rPr>
              <a:t>，</a:t>
            </a:r>
            <a:r>
              <a:rPr lang="en-US" altLang="zh-CN">
                <a:sym typeface="+mn-ea"/>
              </a:rPr>
              <a:t>long-term memory</a:t>
            </a:r>
            <a:endParaRPr lang="en-US" altLang="zh-CN"/>
          </a:p>
          <a:p>
            <a:r>
              <a:rPr lang="en-US" altLang="zh-CN">
                <a:sym typeface="+mn-ea"/>
              </a:rPr>
              <a:t>the prediction model: context-appropriate: working memory</a:t>
            </a:r>
          </a:p>
          <a:p>
            <a:pPr lvl="1"/>
            <a:r>
              <a:rPr lang="en-US" altLang="zh-CN">
                <a:sym typeface="+mn-ea"/>
              </a:rPr>
              <a:t>a generative lexicon</a:t>
            </a:r>
            <a:r>
              <a:rPr>
                <a:sym typeface="+mn-ea"/>
              </a:rPr>
              <a:t>，生成的词义根据语境不断变化</a:t>
            </a:r>
          </a:p>
          <a:p>
            <a:pPr lvl="1"/>
            <a:r>
              <a:rPr>
                <a:sym typeface="+mn-ea"/>
              </a:rPr>
              <a:t>语境义变化有大有小：</a:t>
            </a:r>
            <a:r>
              <a:rPr lang="en-US" altLang="zh-CN">
                <a:sym typeface="+mn-ea"/>
              </a:rPr>
              <a:t>shark</a:t>
            </a:r>
            <a:r>
              <a:rPr>
                <a:sym typeface="+mn-ea"/>
              </a:rPr>
              <a:t>：</a:t>
            </a:r>
            <a:r>
              <a:rPr lang="en-US" altLang="zh-CN">
                <a:sym typeface="+mn-ea"/>
              </a:rPr>
              <a:t>swim&lt;soup&lt;lawyer</a:t>
            </a:r>
            <a:endParaRPr lang="en-US" altLang="zh-CN"/>
          </a:p>
          <a:p>
            <a:pPr lvl="1"/>
            <a:endParaRPr lang="en-US" altLang="zh-CN"/>
          </a:p>
          <a:p>
            <a:endParaRPr lang="en-US" altLang="zh-CN"/>
          </a:p>
          <a:p>
            <a:r>
              <a:rPr>
                <a:sym typeface="+mn-ea"/>
              </a:rPr>
              <a:t>这里的</a:t>
            </a:r>
            <a:r>
              <a:rPr lang="en-US" altLang="zh-CN">
                <a:sym typeface="+mn-ea"/>
              </a:rPr>
              <a:t>context</a:t>
            </a:r>
            <a:r>
              <a:rPr>
                <a:sym typeface="+mn-ea"/>
              </a:rPr>
              <a:t>都是单个词，需要放在更大的语言环境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句子中，此时考虑影响语义的句子结构和句法</a:t>
            </a:r>
          </a:p>
          <a:p>
            <a:r>
              <a:rPr>
                <a:sym typeface="+mn-ea"/>
              </a:rPr>
              <a:t>将</a:t>
            </a:r>
            <a:r>
              <a:rPr lang="en-US" altLang="zh-CN">
                <a:sym typeface="+mn-ea"/>
              </a:rPr>
              <a:t>the prediction model</a:t>
            </a:r>
            <a:r>
              <a:rPr>
                <a:sym typeface="+mn-ea"/>
              </a:rPr>
              <a:t>扩展到句子里</a:t>
            </a: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21250" y="2823210"/>
            <a:ext cx="1790700" cy="11988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61160" y="4232275"/>
            <a:ext cx="8430895" cy="793750"/>
          </a:xfrm>
        </p:spPr>
        <p:txBody>
          <a:bodyPr>
            <a:norm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新模型</a:t>
            </a:r>
            <a:r>
              <a:rPr lang="zh-CN" altLang="en-US">
                <a:sym typeface="+mn-ea"/>
              </a:rPr>
              <a:t> The CI-II model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模型内容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  <a:p>
            <a:r>
              <a:rPr lang="zh-CN" altLang="en-US"/>
              <a:t>主要内容包括以下五个方面:</a:t>
            </a:r>
          </a:p>
          <a:p>
            <a:pPr lvl="1"/>
            <a:r>
              <a:rPr lang="zh-CN" altLang="en-US"/>
              <a:t>1. 意义：依据长时记忆的信息在工作记忆的语境下构建意义 </a:t>
            </a:r>
          </a:p>
          <a:p>
            <a:pPr lvl="1"/>
            <a:r>
              <a:rPr lang="zh-CN" altLang="en-US"/>
              <a:t>2. 整体框架：the Topic model.</a:t>
            </a:r>
          </a:p>
          <a:p>
            <a:pPr lvl="1"/>
            <a:r>
              <a:rPr lang="zh-CN" altLang="en-US"/>
              <a:t>3. 根据</a:t>
            </a:r>
            <a:r>
              <a:rPr lang="en-US" altLang="zh-CN"/>
              <a:t>SP</a:t>
            </a:r>
            <a:r>
              <a:t>模型区分组合信息和聚合信息</a:t>
            </a:r>
          </a:p>
          <a:p>
            <a:pPr lvl="1"/>
            <a:r>
              <a:rPr lang="zh-CN" altLang="en-US"/>
              <a:t>4. 使用依存语法分析得到句法结构</a:t>
            </a:r>
          </a:p>
          <a:p>
            <a:pPr lvl="1"/>
            <a:r>
              <a:rPr lang="zh-CN" altLang="en-US"/>
              <a:t>5. 区分不同层次的表达：粗粒度的概括层（</a:t>
            </a:r>
            <a:r>
              <a:rPr lang="en-US" altLang="zh-CN"/>
              <a:t>gist level</a:t>
            </a:r>
            <a:r>
              <a:rPr lang="zh-CN" altLang="en-US"/>
              <a:t>）和细粒度的表象层（</a:t>
            </a:r>
            <a:r>
              <a:rPr lang="en-US" altLang="zh-CN"/>
              <a:t>explicit level</a:t>
            </a:r>
            <a:r>
              <a:rPr lang="zh-CN" altLang="en-US"/>
              <a:t>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句法信息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句法的重要性：</a:t>
            </a:r>
          </a:p>
          <a:p>
            <a:pPr lvl="1"/>
            <a:r>
              <a:rPr lang="zh-CN" altLang="en-US"/>
              <a:t>语言学理论：整体趋势是结合句法语义信息分析词项，比如词汇功能语法（</a:t>
            </a:r>
            <a:r>
              <a:rPr>
                <a:sym typeface="+mn-ea"/>
              </a:rPr>
              <a:t>Bresnan &amp; Kaplan, 1982</a:t>
            </a:r>
            <a:r>
              <a:rPr lang="zh-CN" altLang="en-US"/>
              <a:t>），组合范畴语法（</a:t>
            </a:r>
            <a:r>
              <a:rPr>
                <a:sym typeface="+mn-ea"/>
              </a:rPr>
              <a:t>Steedman, 1996</a:t>
            </a:r>
            <a:r>
              <a:rPr lang="zh-CN" altLang="en-US"/>
              <a:t>），树邻接语法（</a:t>
            </a:r>
            <a:r>
              <a:rPr>
                <a:sym typeface="+mn-ea"/>
              </a:rPr>
              <a:t>Joshi, 2004</a:t>
            </a:r>
            <a:r>
              <a:rPr lang="zh-CN" altLang="en-US"/>
              <a:t>），构式语法（</a:t>
            </a:r>
            <a:r>
              <a:rPr>
                <a:sym typeface="+mn-ea"/>
              </a:rPr>
              <a:t>Goldberg, 2006</a:t>
            </a:r>
            <a:r>
              <a:rPr lang="zh-CN" altLang="en-US"/>
              <a:t>） </a:t>
            </a:r>
          </a:p>
          <a:p>
            <a:pPr lvl="1"/>
            <a:r>
              <a:rPr lang="zh-CN" altLang="en-US"/>
              <a:t>心理语言学：认识到句法语义和语篇特征在语言处理和习得中的重要性</a:t>
            </a:r>
          </a:p>
          <a:p>
            <a:pPr lvl="1"/>
            <a:endParaRPr lang="zh-CN" altLang="en-US"/>
          </a:p>
          <a:p>
            <a:pPr marL="0" lvl="1"/>
            <a:r>
              <a:rPr>
                <a:sym typeface="+mn-ea"/>
              </a:rPr>
              <a:t>需要什么样的句法信息：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The good enough approach (Ferreira &amp; Patson, 2007)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人类对语言的分析比语言学的分析浅显，真实的心理表征是不完整和不准确的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将局部信息拼接起来</a:t>
            </a:r>
          </a:p>
          <a:p>
            <a:endParaRPr>
              <a:sym typeface="+mn-ea"/>
            </a:endParaRPr>
          </a:p>
          <a:p>
            <a:r>
              <a:rPr>
                <a:sym typeface="+mn-ea"/>
              </a:rPr>
              <a:t>如何获得并使用这些句法信息：</a:t>
            </a:r>
            <a:endParaRPr lang="zh-CN" altLang="en-US"/>
          </a:p>
          <a:p>
            <a:pPr lvl="1"/>
            <a:r>
              <a:rPr lang="zh-CN" altLang="en-US"/>
              <a:t> The CI-II model只解决使用问题，不负责学习</a:t>
            </a:r>
          </a:p>
          <a:p>
            <a:pPr lvl="1"/>
            <a:r>
              <a:rPr lang="zh-CN" altLang="en-US"/>
              <a:t>依存语法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依存语法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理想情况：模型在无监督的条件下从语料库中学到潜在语义结构和句法结构</a:t>
            </a:r>
          </a:p>
          <a:p>
            <a:endParaRPr lang="zh-CN" altLang="en-US"/>
          </a:p>
          <a:p>
            <a:r>
              <a:rPr lang="zh-CN" altLang="en-US"/>
              <a:t>和其他语法理论比较，依存语法是朴素的，不需要借助像名词短语和动词短语这样的中介符号，也不需要施事和受事这样的语义角色标签，只需要指出句中单词的依存关系和词类范畴。</a:t>
            </a:r>
          </a:p>
          <a:p>
            <a:r>
              <a:rPr lang="zh-CN" altLang="en-US"/>
              <a:t>通过分析依存结构得到句子的命题结构，命题结构对于理解句义至关重要</a:t>
            </a:r>
          </a:p>
          <a:p>
            <a:endParaRPr lang="zh-CN" altLang="en-US"/>
          </a:p>
          <a:p>
            <a:r>
              <a:rPr lang="zh-CN" altLang="en-US"/>
              <a:t> Kintsch (1974, 1998)包含命题分析的依存树：</a:t>
            </a:r>
          </a:p>
          <a:p>
            <a:r>
              <a:rPr>
                <a:sym typeface="+mn-ea"/>
              </a:rPr>
              <a:t>依存关系：RIVER ⬅ FLOOD， FLOOD ⬅ TOWN.</a:t>
            </a:r>
          </a:p>
          <a:p>
            <a:r>
              <a:rPr lang="zh-CN" altLang="en-US"/>
              <a:t>命题：FLOOD[RIVER,TOWN]</a:t>
            </a:r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3429000"/>
            <a:ext cx="4076700" cy="30626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3530" y="6491605"/>
            <a:ext cx="67519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Mel’cuk, 1988; Sgall,Hajicova, &amp; Panevova, 1986; Tesniere, 1959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表达层次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粗粒度（</a:t>
            </a:r>
            <a:r>
              <a:rPr lang="en-US" altLang="zh-CN"/>
              <a:t>gist-level topic representation</a:t>
            </a:r>
            <a:r>
              <a:t>）</a:t>
            </a:r>
            <a:r>
              <a:rPr lang="en-US" altLang="zh-CN"/>
              <a:t>:</a:t>
            </a:r>
          </a:p>
          <a:p>
            <a:pPr lvl="1"/>
            <a:r>
              <a:rPr>
                <a:sym typeface="+mn-ea"/>
              </a:rPr>
              <a:t>本文采用</a:t>
            </a:r>
            <a:r>
              <a:rPr lang="en-US" altLang="zh-CN">
                <a:sym typeface="+mn-ea"/>
              </a:rPr>
              <a:t>1195</a:t>
            </a:r>
            <a:r>
              <a:rPr>
                <a:sym typeface="+mn-ea"/>
              </a:rPr>
              <a:t>个话题，</a:t>
            </a:r>
            <a:r>
              <a:rPr lang="en-US" altLang="zh-CN"/>
              <a:t>LSA</a:t>
            </a:r>
            <a:r>
              <a:rPr lang="en-US" altLang="zh-CN">
                <a:sym typeface="+mn-ea"/>
              </a:rPr>
              <a:t>(300</a:t>
            </a:r>
            <a:r>
              <a:rPr>
                <a:sym typeface="+mn-ea"/>
              </a:rPr>
              <a:t>个维度</a:t>
            </a:r>
            <a:r>
              <a:rPr lang="en-US" altLang="zh-CN">
                <a:sym typeface="+mn-ea"/>
              </a:rPr>
              <a:t>)</a:t>
            </a:r>
            <a:r>
              <a:rPr>
                <a:sym typeface="+mn-ea"/>
              </a:rPr>
              <a:t>，</a:t>
            </a:r>
            <a:r>
              <a:rPr lang="en-US" altLang="zh-CN">
                <a:sym typeface="+mn-ea"/>
              </a:rPr>
              <a:t> the Topic model</a:t>
            </a:r>
            <a:r>
              <a:rPr>
                <a:sym typeface="+mn-ea"/>
              </a:rPr>
              <a:t>（</a:t>
            </a:r>
            <a:r>
              <a:rPr lang="en-US" altLang="zh-CN">
                <a:sym typeface="+mn-ea"/>
              </a:rPr>
              <a:t>500-1700</a:t>
            </a:r>
            <a:r>
              <a:rPr>
                <a:sym typeface="+mn-ea"/>
              </a:rPr>
              <a:t>个话题）</a:t>
            </a:r>
          </a:p>
          <a:p>
            <a:pPr lvl="1"/>
            <a:r>
              <a:rPr>
                <a:sym typeface="+mn-ea"/>
              </a:rPr>
              <a:t>该层面的表达能够捕捉到单词在语义空间中的聚合结构（潜在的语义结构）</a:t>
            </a:r>
          </a:p>
          <a:p>
            <a:pPr lvl="1"/>
            <a:r>
              <a:rPr lang="en-US" altLang="zh-CN">
                <a:sym typeface="+mn-ea"/>
              </a:rPr>
              <a:t>river</a:t>
            </a:r>
            <a:r>
              <a:rPr>
                <a:sym typeface="+mn-ea"/>
              </a:rPr>
              <a:t>一共关联</a:t>
            </a:r>
            <a:r>
              <a:rPr lang="en-US" altLang="zh-CN">
                <a:sym typeface="+mn-ea"/>
              </a:rPr>
              <a:t>18</a:t>
            </a:r>
            <a:r>
              <a:rPr>
                <a:sym typeface="+mn-ea"/>
              </a:rPr>
              <a:t>个话题，在</a:t>
            </a:r>
            <a:r>
              <a:rPr lang="en-US" altLang="zh-CN">
                <a:sym typeface="+mn-ea"/>
              </a:rPr>
              <a:t>flood</a:t>
            </a:r>
            <a:r>
              <a:rPr>
                <a:sym typeface="+mn-ea"/>
              </a:rPr>
              <a:t>语境下只关联</a:t>
            </a:r>
            <a:r>
              <a:rPr lang="en-US" altLang="zh-CN">
                <a:sym typeface="+mn-ea"/>
              </a:rPr>
              <a:t>4</a:t>
            </a:r>
            <a:r>
              <a:rPr>
                <a:sym typeface="+mn-ea"/>
              </a:rPr>
              <a:t>个话题，过于稀疏，需要补充单词使用的细节信息</a:t>
            </a:r>
          </a:p>
          <a:p>
            <a:r>
              <a:rPr>
                <a:sym typeface="+mn-ea"/>
              </a:rPr>
              <a:t>细粒度（</a:t>
            </a:r>
            <a:r>
              <a:rPr lang="en-US" altLang="zh-CN">
                <a:sym typeface="+mn-ea"/>
              </a:rPr>
              <a:t>explicit relational and sequential representation</a:t>
            </a:r>
            <a:r>
              <a:rPr>
                <a:sym typeface="+mn-ea"/>
              </a:rPr>
              <a:t>）</a:t>
            </a:r>
            <a:r>
              <a:rPr lang="en-US" altLang="zh-CN">
                <a:sym typeface="+mn-ea"/>
              </a:rPr>
              <a:t>:</a:t>
            </a:r>
          </a:p>
          <a:p>
            <a:pPr lvl="1"/>
            <a:r>
              <a:rPr lang="en-US" altLang="zh-CN">
                <a:sym typeface="+mn-ea"/>
              </a:rPr>
              <a:t>word-by-wordmatrix</a:t>
            </a:r>
            <a:r>
              <a:rPr>
                <a:sym typeface="+mn-ea"/>
              </a:rPr>
              <a:t>：</a:t>
            </a:r>
            <a:r>
              <a:rPr lang="en-US" altLang="zh-CN">
                <a:sym typeface="+mn-ea"/>
              </a:rPr>
              <a:t>TASA</a:t>
            </a:r>
            <a:r>
              <a:rPr>
                <a:sym typeface="+mn-ea"/>
              </a:rPr>
              <a:t>语料库</a:t>
            </a:r>
            <a:r>
              <a:rPr lang="en-US" altLang="zh-CN">
                <a:sym typeface="+mn-ea"/>
              </a:rPr>
              <a:t>58k</a:t>
            </a:r>
            <a:r>
              <a:rPr>
                <a:sym typeface="+mn-ea"/>
              </a:rPr>
              <a:t>×</a:t>
            </a:r>
            <a:r>
              <a:rPr lang="en-US" altLang="zh-CN">
                <a:sym typeface="+mn-ea"/>
              </a:rPr>
              <a:t>58k</a:t>
            </a:r>
          </a:p>
          <a:p>
            <a:pPr lvl="2"/>
            <a:r>
              <a:rPr lang="en-US" altLang="zh-CN">
                <a:sym typeface="+mn-ea"/>
              </a:rPr>
              <a:t>relational information: </a:t>
            </a:r>
            <a:r>
              <a:rPr>
                <a:sym typeface="+mn-ea"/>
              </a:rPr>
              <a:t>单词在文档中的共现次数 </a:t>
            </a:r>
            <a:r>
              <a:rPr lang="en-US" altLang="zh-CN">
                <a:sym typeface="+mn-ea"/>
              </a:rPr>
              <a:t>river</a:t>
            </a:r>
            <a:r>
              <a:rPr>
                <a:sym typeface="+mn-ea"/>
              </a:rPr>
              <a:t>有</a:t>
            </a:r>
            <a:r>
              <a:rPr lang="en-US" altLang="zh-CN">
                <a:sym typeface="+mn-ea"/>
              </a:rPr>
              <a:t>2730</a:t>
            </a:r>
            <a:r>
              <a:rPr>
                <a:sym typeface="+mn-ea"/>
              </a:rPr>
              <a:t>个非零词项</a:t>
            </a:r>
          </a:p>
          <a:p>
            <a:pPr lvl="2"/>
            <a:r>
              <a:rPr lang="en-US" altLang="zh-CN">
                <a:sym typeface="+mn-ea"/>
              </a:rPr>
              <a:t>sequential information</a:t>
            </a:r>
            <a:r>
              <a:rPr>
                <a:sym typeface="+mn-ea"/>
              </a:rPr>
              <a:t>：单词在同一个依存单元中共现的频率矩阵 </a:t>
            </a:r>
            <a:r>
              <a:rPr lang="en-US" altLang="zh-CN">
                <a:sym typeface="+mn-ea"/>
              </a:rPr>
              <a:t>river</a:t>
            </a:r>
            <a:r>
              <a:rPr>
                <a:sym typeface="+mn-ea"/>
              </a:rPr>
              <a:t>：</a:t>
            </a:r>
            <a:r>
              <a:rPr lang="en-US" altLang="zh-CN">
                <a:sym typeface="+mn-ea"/>
              </a:rPr>
              <a:t>132</a:t>
            </a:r>
            <a:r>
              <a:rPr>
                <a:sym typeface="+mn-ea"/>
              </a:rPr>
              <a:t>个词项</a:t>
            </a:r>
          </a:p>
          <a:p>
            <a:pPr marL="914400" lvl="2" indent="0">
              <a:buNone/>
            </a:pPr>
            <a:endParaRPr>
              <a:sym typeface="+mn-ea"/>
            </a:endParaRPr>
          </a:p>
          <a:p>
            <a:endParaRPr lang="en-US" altLang="zh-CN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长时记忆中的信息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信息来源：语料库</a:t>
            </a:r>
          </a:p>
          <a:p>
            <a:r>
              <a:t>三种分析语料库的方法：</a:t>
            </a:r>
          </a:p>
          <a:p>
            <a:pPr lvl="1"/>
            <a:r>
              <a:rPr lang="en-US" altLang="zh-CN"/>
              <a:t>1</a:t>
            </a:r>
            <a:r>
              <a:t>、</a:t>
            </a:r>
            <a:r>
              <a:rPr lang="en-US" altLang="zh-CN"/>
              <a:t>a word-by-document matrix </a:t>
            </a:r>
            <a:r>
              <a:t>：</a:t>
            </a:r>
          </a:p>
          <a:p>
            <a:pPr lvl="2"/>
            <a:r>
              <a:t>单词出现在文档中的次数</a:t>
            </a:r>
          </a:p>
          <a:p>
            <a:pPr lvl="2"/>
            <a:r>
              <a:rPr>
                <a:sym typeface="+mn-ea"/>
              </a:rPr>
              <a:t>降维操作之后可以表达单词的概括义</a:t>
            </a:r>
          </a:p>
          <a:p>
            <a:pPr lvl="2"/>
            <a:r>
              <a:rPr lang="en-US" altLang="zh-CN">
                <a:sym typeface="+mn-ea"/>
              </a:rPr>
              <a:t>the 300-dimensional LSA vector, or the 1,195-dimensional topics vector</a:t>
            </a:r>
            <a:endParaRPr lang="en-US" altLang="zh-CN"/>
          </a:p>
          <a:p>
            <a:pPr lvl="1"/>
            <a:r>
              <a:rPr lang="en-US" altLang="zh-CN"/>
              <a:t>2</a:t>
            </a:r>
            <a:r>
              <a:t>、</a:t>
            </a:r>
            <a:r>
              <a:rPr lang="en-US" altLang="zh-CN">
                <a:sym typeface="+mn-ea"/>
              </a:rPr>
              <a:t>a word-by-word matrix</a:t>
            </a:r>
          </a:p>
          <a:p>
            <a:pPr lvl="2"/>
            <a:r>
              <a:t>单词在文档或句中共现的次数</a:t>
            </a:r>
          </a:p>
          <a:p>
            <a:pPr lvl="2"/>
            <a:r>
              <a:rPr lang="en-US" altLang="zh-CN"/>
              <a:t>relational information</a:t>
            </a:r>
          </a:p>
          <a:p>
            <a:pPr lvl="1"/>
            <a:r>
              <a:rPr lang="en-US" altLang="zh-CN"/>
              <a:t>3</a:t>
            </a:r>
            <a:r>
              <a:t>、</a:t>
            </a:r>
            <a:r>
              <a:rPr lang="en-US" altLang="zh-CN"/>
              <a:t> a dependency grammar parser</a:t>
            </a:r>
          </a:p>
          <a:p>
            <a:pPr lvl="2"/>
            <a:r>
              <a:t>同一个依存单元中单词的关联概率</a:t>
            </a:r>
            <a:endParaRPr lang="en-US" altLang="zh-CN"/>
          </a:p>
          <a:p>
            <a:pPr lvl="2"/>
            <a:r>
              <a:rPr lang="en-US" altLang="zh-CN"/>
              <a:t>sequential information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研究对象：</a:t>
            </a:r>
            <a:r>
              <a:rPr lang="en-US" altLang="zh-CN"/>
              <a:t>meaning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For a large class of cases—though not for all—in which we employ the word </a:t>
            </a:r>
            <a:r>
              <a:rPr lang="en-US" altLang="zh-CN"/>
              <a:t>“</a:t>
            </a:r>
            <a:r>
              <a:rPr lang="zh-CN" altLang="en-US"/>
              <a:t>meaning</a:t>
            </a:r>
            <a:r>
              <a:rPr lang="en-US" altLang="zh-CN"/>
              <a:t>” </a:t>
            </a:r>
            <a:r>
              <a:rPr lang="zh-CN" altLang="en-US"/>
              <a:t>it can be defined thus: the meaning of a word is</a:t>
            </a:r>
            <a:r>
              <a:rPr lang="zh-CN" altLang="en-US">
                <a:solidFill>
                  <a:srgbClr val="FF0000"/>
                </a:solidFill>
              </a:rPr>
              <a:t> its use</a:t>
            </a:r>
            <a:r>
              <a:rPr lang="zh-CN" altLang="en-US"/>
              <a:t> in language.</a:t>
            </a:r>
          </a:p>
          <a:p>
            <a:pPr marL="0" indent="0" algn="r">
              <a:buNone/>
            </a:pPr>
            <a:r>
              <a:rPr lang="zh-CN" altLang="en-US"/>
              <a:t>—Wittgenstein (1953)</a:t>
            </a:r>
          </a:p>
          <a:p>
            <a:r>
              <a:rPr lang="zh-CN" altLang="en-US"/>
              <a:t>A word is characterized by</a:t>
            </a:r>
            <a:r>
              <a:rPr lang="zh-CN" altLang="en-US">
                <a:solidFill>
                  <a:srgbClr val="FF0000"/>
                </a:solidFill>
              </a:rPr>
              <a:t> the company</a:t>
            </a:r>
            <a:r>
              <a:rPr lang="zh-CN" altLang="en-US"/>
              <a:t> it keeps.</a:t>
            </a:r>
          </a:p>
          <a:p>
            <a:pPr marL="0" indent="0" algn="r">
              <a:buNone/>
            </a:pPr>
            <a:r>
              <a:rPr lang="zh-CN" altLang="en-US"/>
              <a:t>—Firth (1957)</a:t>
            </a:r>
          </a:p>
          <a:p>
            <a:r>
              <a:rPr lang="zh-CN" altLang="en-US"/>
              <a:t>Language is a system of interdependent terms in which the value of each term results solely from the</a:t>
            </a:r>
            <a:r>
              <a:rPr lang="zh-CN" altLang="en-US">
                <a:solidFill>
                  <a:srgbClr val="FF0000"/>
                </a:solidFill>
              </a:rPr>
              <a:t> simultaneous presence </a:t>
            </a:r>
            <a:r>
              <a:rPr lang="zh-CN" altLang="en-US"/>
              <a:t>of the others.</a:t>
            </a:r>
          </a:p>
          <a:p>
            <a:pPr marL="0" indent="0" algn="r">
              <a:buNone/>
            </a:pPr>
            <a:r>
              <a:rPr lang="zh-CN" altLang="en-US"/>
              <a:t>—Saussure (1915)</a:t>
            </a:r>
          </a:p>
          <a:p>
            <a:pPr marL="0" indent="0" algn="l">
              <a:buNone/>
            </a:pPr>
            <a:r>
              <a:rPr lang="zh-CN" altLang="en-US"/>
              <a:t>研究对象：通过使用来定义语义，</a:t>
            </a:r>
          </a:p>
          <a:p>
            <a:pPr marL="0" indent="0" algn="l">
              <a:buNone/>
            </a:pPr>
            <a:r>
              <a:rPr lang="zh-CN" altLang="en-US"/>
              <a:t>语料库反映了单词在语言中的使用方式，</a:t>
            </a:r>
          </a:p>
          <a:p>
            <a:pPr marL="0" indent="0" algn="l">
              <a:buNone/>
            </a:pPr>
            <a:r>
              <a:rPr lang="zh-CN" altLang="en-US"/>
              <a:t>机器学习算法的进步使得自动抽取成为可能</a:t>
            </a:r>
          </a:p>
          <a:p>
            <a:pPr marL="0" indent="0" algn="l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工作记忆中的意义构建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特征：在 the explicit relational vector中的其他单词</a:t>
            </a:r>
          </a:p>
          <a:p>
            <a:endParaRPr/>
          </a:p>
          <a:p>
            <a:r>
              <a:t>特征采样程序（</a:t>
            </a:r>
            <a:r>
              <a:rPr lang="en-US" altLang="zh-CN"/>
              <a:t>the feature sampling procedure</a:t>
            </a:r>
            <a:r>
              <a:t>）在如下四个场景的应用：</a:t>
            </a:r>
          </a:p>
          <a:p>
            <a:pPr lvl="1"/>
            <a:r>
              <a:t>脱离语境的单词（</a:t>
            </a:r>
            <a:r>
              <a:rPr lang="en-US" altLang="zh-CN">
                <a:sym typeface="+mn-ea"/>
              </a:rPr>
              <a:t>words out of context</a:t>
            </a:r>
            <a:r>
              <a:t>）</a:t>
            </a:r>
          </a:p>
          <a:p>
            <a:pPr lvl="1"/>
            <a:r>
              <a:t>其他词充当语境下的单词（</a:t>
            </a:r>
            <a:r>
              <a:rPr lang="en-US" altLang="zh-CN">
                <a:sym typeface="+mn-ea"/>
              </a:rPr>
              <a:t>words in the context of other words</a:t>
            </a:r>
            <a:r>
              <a:t>）</a:t>
            </a:r>
          </a:p>
          <a:p>
            <a:pPr lvl="1"/>
            <a:r>
              <a:t>依存单元（</a:t>
            </a:r>
            <a:r>
              <a:rPr lang="en-US" altLang="zh-CN">
                <a:sym typeface="+mn-ea"/>
              </a:rPr>
              <a:t>dependency units</a:t>
            </a:r>
            <a:r>
              <a:t>）</a:t>
            </a:r>
          </a:p>
          <a:p>
            <a:pPr lvl="1"/>
            <a:r>
              <a:t>句义（</a:t>
            </a:r>
            <a:r>
              <a:rPr lang="en-US" altLang="zh-CN">
                <a:sym typeface="+mn-ea"/>
              </a:rPr>
              <a:t>sentences</a:t>
            </a:r>
            <a:r>
              <a:t>）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脱离语境的单词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ym typeface="+mn-ea"/>
              </a:rPr>
              <a:t>噪声太多： the explicit relational </a:t>
            </a:r>
            <a:r>
              <a:rPr lang="en-US" altLang="zh-CN">
                <a:sym typeface="+mn-ea"/>
              </a:rPr>
              <a:t>trace</a:t>
            </a:r>
            <a:r>
              <a:rPr>
                <a:sym typeface="+mn-ea"/>
              </a:rPr>
              <a:t>中包含许多语义不相关的词，需要采样相关语境词</a:t>
            </a:r>
          </a:p>
          <a:p>
            <a:r>
              <a:rPr>
                <a:sym typeface="+mn-ea"/>
              </a:rPr>
              <a:t>使用该单词的</a:t>
            </a:r>
            <a:r>
              <a:rPr lang="en-US" altLang="zh-CN">
                <a:sym typeface="+mn-ea"/>
              </a:rPr>
              <a:t>topic representation</a:t>
            </a:r>
            <a:r>
              <a:rPr>
                <a:sym typeface="+mn-ea"/>
              </a:rPr>
              <a:t>来指导采样程序：</a:t>
            </a:r>
          </a:p>
          <a:p>
            <a:pPr lvl="1"/>
            <a:r>
              <a:rPr>
                <a:sym typeface="+mn-ea"/>
              </a:rPr>
              <a:t>随机选择一个</a:t>
            </a:r>
            <a:r>
              <a:rPr lang="en-US" altLang="zh-CN">
                <a:sym typeface="+mn-ea"/>
              </a:rPr>
              <a:t>topic</a:t>
            </a:r>
            <a:r>
              <a:rPr>
                <a:sym typeface="+mn-ea"/>
              </a:rPr>
              <a:t>，</a:t>
            </a:r>
          </a:p>
          <a:p>
            <a:pPr lvl="1"/>
            <a:r>
              <a:rPr>
                <a:sym typeface="+mn-ea"/>
              </a:rPr>
              <a:t>然后依据explicit relational </a:t>
            </a:r>
            <a:r>
              <a:rPr lang="en-US" altLang="zh-CN">
                <a:sym typeface="+mn-ea"/>
              </a:rPr>
              <a:t>trace</a:t>
            </a:r>
            <a:r>
              <a:rPr>
                <a:sym typeface="+mn-ea"/>
              </a:rPr>
              <a:t>中的单词在该话题下的概率抽取语境词，被选中词的权重取决于以下三个方面：</a:t>
            </a:r>
          </a:p>
          <a:p>
            <a:pPr lvl="2"/>
            <a:r>
              <a:rPr>
                <a:sym typeface="+mn-ea"/>
              </a:rPr>
              <a:t>特定话题被选中的概率（本文中话题均匀分布）</a:t>
            </a:r>
          </a:p>
          <a:p>
            <a:pPr lvl="2"/>
            <a:r>
              <a:rPr>
                <a:sym typeface="+mn-ea"/>
              </a:rPr>
              <a:t>被选中词在该话题下的概率</a:t>
            </a:r>
          </a:p>
          <a:p>
            <a:pPr lvl="2"/>
            <a:r>
              <a:rPr>
                <a:sym typeface="+mn-ea"/>
              </a:rPr>
              <a:t>被选中词在该词的 the explicit relational </a:t>
            </a:r>
            <a:r>
              <a:rPr lang="en-US" altLang="zh-CN">
                <a:sym typeface="+mn-ea"/>
              </a:rPr>
              <a:t>trace</a:t>
            </a:r>
            <a:r>
              <a:rPr>
                <a:sym typeface="+mn-ea"/>
              </a:rPr>
              <a:t>中的概率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重复采样程序</a:t>
            </a:r>
            <a:r>
              <a:rPr>
                <a:solidFill>
                  <a:schemeClr val="tx1"/>
                </a:solidFill>
                <a:sym typeface="+mn-ea"/>
              </a:rPr>
              <a:t>生成特征向量，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>
                <a:solidFill>
                  <a:schemeClr val="tx1"/>
                </a:solidFill>
                <a:sym typeface="+mn-ea"/>
              </a:rPr>
              <a:t>特征就是这些被选中的词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730" y="4232275"/>
            <a:ext cx="5589270" cy="26257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语境中的单词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提取</a:t>
            </a:r>
            <a:r>
              <a:rPr lang="en-US" altLang="zh-CN"/>
              <a:t>kill</a:t>
            </a:r>
            <a:r>
              <a:t>在</a:t>
            </a:r>
            <a:r>
              <a:rPr lang="en-US" altLang="zh-CN"/>
              <a:t>hunter</a:t>
            </a:r>
            <a:r>
              <a:t>话题限制下的特征，</a:t>
            </a:r>
            <a:r>
              <a:rPr lang="zh-CN" altLang="en-US"/>
              <a:t>整个语料库还是特定话题下</a:t>
            </a:r>
          </a:p>
          <a:p>
            <a:r>
              <a:rPr lang="en-US" altLang="zh-CN"/>
              <a:t>kill</a:t>
            </a:r>
            <a:r>
              <a:rPr lang="en-US" altLang="zh-CN" baseline="-25000"/>
              <a:t>hunter</a:t>
            </a:r>
            <a:r>
              <a:rPr lang="zh-CN" altLang="en-US"/>
              <a:t>的语义表示，与上一张的区别在于话题选择的范围，一个是单词本身的话题分布，一个是单词所在语境词的话题分布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Bright</a:t>
            </a:r>
            <a:r>
              <a:t>在</a:t>
            </a:r>
            <a:r>
              <a:rPr lang="en-US" altLang="zh-CN"/>
              <a:t>light</a:t>
            </a:r>
            <a:r>
              <a:t>和</a:t>
            </a:r>
            <a:r>
              <a:rPr lang="en-US" altLang="zh-CN"/>
              <a:t>smart</a:t>
            </a:r>
            <a:r>
              <a:t>两个话题下：</a:t>
            </a:r>
          </a:p>
          <a:p>
            <a:pPr lvl="1"/>
            <a:r>
              <a:rPr lang="zh-CN" altLang="en-US"/>
              <a:t>Bright</a:t>
            </a:r>
            <a:r>
              <a:rPr lang="zh-CN" altLang="en-US" baseline="-25000"/>
              <a:t>light</a:t>
            </a:r>
            <a:r>
              <a:rPr lang="zh-CN" altLang="en-US"/>
              <a:t> 有</a:t>
            </a:r>
            <a:r>
              <a:rPr lang="en-US" altLang="zh-CN"/>
              <a:t>1143</a:t>
            </a:r>
            <a:r>
              <a:t>个特征，</a:t>
            </a:r>
            <a:r>
              <a:rPr>
                <a:sym typeface="+mn-ea"/>
              </a:rPr>
              <a:t> bright</a:t>
            </a:r>
            <a:r>
              <a:rPr baseline="-25000">
                <a:sym typeface="+mn-ea"/>
              </a:rPr>
              <a:t>smart</a:t>
            </a:r>
            <a:r>
              <a:rPr>
                <a:sym typeface="+mn-ea"/>
              </a:rPr>
              <a:t> </a:t>
            </a:r>
            <a:r>
              <a:rPr lang="en-US" altLang="zh-CN">
                <a:sym typeface="+mn-ea"/>
              </a:rPr>
              <a:t>1016</a:t>
            </a:r>
            <a:r>
              <a:rPr>
                <a:sym typeface="+mn-ea"/>
              </a:rPr>
              <a:t>个特征，且重合度很低</a:t>
            </a:r>
            <a:endParaRPr lang="en-US" altLang="zh-CN"/>
          </a:p>
          <a:p>
            <a:pPr lvl="1"/>
            <a:r>
              <a:rPr lang="en-US" altLang="zh-CN"/>
              <a:t>light</a:t>
            </a:r>
            <a:r>
              <a:t>在两个话题之下与</a:t>
            </a:r>
            <a:r>
              <a:rPr lang="en-US" altLang="zh-CN"/>
              <a:t>bright</a:t>
            </a:r>
            <a:r>
              <a:t>的相关性：</a:t>
            </a:r>
            <a:r>
              <a:rPr lang="zh-CN" altLang="en-US"/>
              <a:t> P(light </a:t>
            </a:r>
            <a:r>
              <a:rPr lang="en-US" altLang="zh-CN"/>
              <a:t>|</a:t>
            </a:r>
            <a:r>
              <a:rPr lang="zh-CN" altLang="en-US"/>
              <a:t>bright</a:t>
            </a:r>
            <a:r>
              <a:rPr lang="zh-CN" altLang="en-US" baseline="-25000"/>
              <a:t>light</a:t>
            </a:r>
            <a:r>
              <a:rPr lang="zh-CN" altLang="en-US"/>
              <a:t>) = 0.44, P(light</a:t>
            </a:r>
            <a:r>
              <a:rPr lang="en-US" altLang="zh-CN"/>
              <a:t>|</a:t>
            </a:r>
            <a:r>
              <a:rPr lang="zh-CN" altLang="en-US"/>
              <a:t>bright</a:t>
            </a:r>
            <a:r>
              <a:rPr lang="zh-CN" altLang="en-US" baseline="-25000"/>
              <a:t>smart</a:t>
            </a:r>
            <a:r>
              <a:rPr lang="zh-CN" altLang="en-US"/>
              <a:t>) = 0.004.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065" y="1863090"/>
            <a:ext cx="6703060" cy="3270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句子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1246485" cy="5388610"/>
          </a:xfrm>
        </p:spPr>
        <p:txBody>
          <a:bodyPr/>
          <a:lstStyle/>
          <a:p>
            <a:r>
              <a:rPr>
                <a:sym typeface="+mn-ea"/>
              </a:rPr>
              <a:t>单位层级：句子单元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命题单元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依存单元</a:t>
            </a:r>
            <a:r>
              <a:rPr lang="en-US" altLang="zh-CN">
                <a:sym typeface="+mn-ea"/>
              </a:rPr>
              <a:t>——</a:t>
            </a:r>
            <a:r>
              <a:rPr>
                <a:sym typeface="+mn-ea"/>
              </a:rPr>
              <a:t>词单元</a:t>
            </a:r>
          </a:p>
          <a:p>
            <a:r>
              <a:rPr lang="zh-CN" altLang="en-US"/>
              <a:t>句子中包含几个相互关联的命题，使用依存分析器将句子切分成几个独立的命题，命题中包含一个或两个依存单元</a:t>
            </a:r>
          </a:p>
          <a:p>
            <a:r>
              <a:rPr lang="zh-CN" altLang="en-US"/>
              <a:t>命题单元表达成一个有向图，节点表示单词（</a:t>
            </a:r>
            <a:r>
              <a:rPr lang="en-US" altLang="zh-CN"/>
              <a:t>relational</a:t>
            </a:r>
            <a:r>
              <a:rPr lang="zh-CN" altLang="en-US"/>
              <a:t>），边表示转移概率（</a:t>
            </a:r>
            <a:r>
              <a:rPr lang="en-US" altLang="zh-CN"/>
              <a:t>sequential</a:t>
            </a:r>
            <a:r>
              <a:rPr lang="zh-CN" altLang="en-US"/>
              <a:t>）</a:t>
            </a:r>
          </a:p>
          <a:p>
            <a:endParaRPr lang="zh-CN" altLang="en-US"/>
          </a:p>
          <a:p>
            <a:r>
              <a:rPr lang="en-US" altLang="zh-CN"/>
              <a:t>The hunter killed the deer. </a:t>
            </a:r>
            <a:r>
              <a:t>初始化：Hunter-&gt;Killed-&gt;Deer</a:t>
            </a:r>
          </a:p>
          <a:p>
            <a:r>
              <a:t>特征采样程序：hunter</a:t>
            </a:r>
            <a:r>
              <a:rPr baseline="-25000"/>
              <a:t>killed</a:t>
            </a:r>
            <a:r>
              <a:t>, killed</a:t>
            </a:r>
            <a:r>
              <a:rPr baseline="-25000"/>
              <a:t>hunter,deer</a:t>
            </a:r>
            <a:r>
              <a:t>, and deer</a:t>
            </a:r>
            <a:r>
              <a:rPr baseline="-25000"/>
              <a:t>killed</a:t>
            </a:r>
          </a:p>
          <a:p>
            <a:r>
              <a:rPr>
                <a:sym typeface="+mn-ea"/>
              </a:rPr>
              <a:t>特征链：计算转移概率积（</a:t>
            </a:r>
            <a:r>
              <a:rPr lang="en-US" altLang="zh-CN">
                <a:sym typeface="+mn-ea"/>
              </a:rPr>
              <a:t>explicit sequential trace</a:t>
            </a:r>
            <a:r>
              <a:rPr>
                <a:sym typeface="+mn-ea"/>
              </a:rPr>
              <a:t>）</a:t>
            </a:r>
          </a:p>
          <a:p>
            <a:pPr lvl="1"/>
            <a:r>
              <a:rPr>
                <a:sym typeface="+mn-ea"/>
              </a:rPr>
              <a:t> (shot-&gt;bear)是killed</a:t>
            </a:r>
            <a:r>
              <a:rPr baseline="-25000">
                <a:sym typeface="+mn-ea"/>
              </a:rPr>
              <a:t>hunter,deer</a:t>
            </a:r>
            <a:r>
              <a:rPr>
                <a:sym typeface="+mn-ea"/>
              </a:rPr>
              <a:t>, and deer</a:t>
            </a:r>
            <a:r>
              <a:rPr baseline="-25000">
                <a:sym typeface="+mn-ea"/>
              </a:rPr>
              <a:t>killed</a:t>
            </a:r>
            <a:r>
              <a:rPr>
                <a:sym typeface="+mn-ea"/>
              </a:rPr>
              <a:t>的次特征链（</a:t>
            </a:r>
            <a:r>
              <a:rPr lang="en-US" altLang="zh-CN">
                <a:sym typeface="+mn-ea"/>
              </a:rPr>
              <a:t>feature subchain</a:t>
            </a:r>
            <a:r>
              <a:rPr>
                <a:sym typeface="+mn-ea"/>
              </a:rPr>
              <a:t>）</a:t>
            </a:r>
            <a:endParaRPr baseline="-25000"/>
          </a:p>
          <a:p>
            <a:pPr lvl="1"/>
            <a:r>
              <a:t> (deer, kill, sportsman)是</a:t>
            </a:r>
            <a:r>
              <a:rPr lang="en-US" altLang="zh-CN"/>
              <a:t>hunter</a:t>
            </a:r>
            <a:r>
              <a:t>的特征，</a:t>
            </a:r>
          </a:p>
          <a:p>
            <a:pPr lvl="1"/>
            <a:r>
              <a:t>(deer-&gt;shot-&gt;bear), (kill-&gt;shot-&gt;bear), and </a:t>
            </a:r>
            <a:r>
              <a:rPr>
                <a:solidFill>
                  <a:srgbClr val="FF0000"/>
                </a:solidFill>
              </a:rPr>
              <a:t>(sportsman-&gt;shot-&gt;bear)</a:t>
            </a:r>
          </a:p>
          <a:p>
            <a:r>
              <a:rPr>
                <a:sym typeface="+mn-ea"/>
              </a:rPr>
              <a:t>Agent{hunter, sportsman,hunters} -&gt; killed{shot, kill,kills, shoot} -&gt; Patient{deer, bear, lion, wolves}</a:t>
            </a:r>
          </a:p>
          <a:p>
            <a:pPr marL="0" indent="0">
              <a:buNone/>
            </a:pPr>
            <a:endParaRPr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句子相似度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特征的权重，聚合概率（横向替换），组合概率（纵向替换的可能性）</a:t>
            </a:r>
          </a:p>
          <a:p>
            <a:r>
              <a:rPr lang="zh-CN" altLang="en-US"/>
              <a:t>句子相似度的计算：权重的和（权重指在两个句子中重叠特征的权重），不像余弦值和条件概率一样符合直觉，但的确能够反映两个句子之间是否关联以及关联的程度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10" y="2448560"/>
            <a:ext cx="7473950" cy="3892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模型评估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通过评估对比，说明双层记忆假设的正确性</a:t>
            </a:r>
          </a:p>
          <a:p>
            <a:r>
              <a:rPr lang="zh-CN" altLang="en-US"/>
              <a:t>两个基准，评价语义统计模型（人类表现和模型数据之间的对比）：</a:t>
            </a:r>
          </a:p>
          <a:p>
            <a:pPr marL="457200" lvl="1" indent="0">
              <a:buFont typeface="+mj-ea"/>
              <a:buNone/>
            </a:pPr>
            <a:r>
              <a:rPr lang="en-US" altLang="zh-CN"/>
              <a:t>1</a:t>
            </a:r>
            <a:r>
              <a:t>、</a:t>
            </a:r>
            <a:r>
              <a:rPr lang="zh-CN" altLang="en-US"/>
              <a:t>the free association norms of Nelson： human ratings for 42,922 cue-target pairs</a:t>
            </a:r>
          </a:p>
          <a:p>
            <a:pPr lvl="2"/>
            <a:r>
              <a:rPr lang="zh-CN" altLang="en-US"/>
              <a:t>模型给出的关联度最高的词和人类给出的相一致的频率：</a:t>
            </a:r>
            <a:r>
              <a:rPr lang="en-US" altLang="zh-CN"/>
              <a:t>LSA</a:t>
            </a:r>
            <a:r>
              <a:rPr lang="zh-CN" altLang="en-US"/>
              <a:t> 9% and </a:t>
            </a:r>
            <a:r>
              <a:rPr lang="en-US" altLang="zh-CN"/>
              <a:t>Topic</a:t>
            </a:r>
            <a:r>
              <a:rPr lang="zh-CN" altLang="en-US"/>
              <a:t>14%，The CI-II model</a:t>
            </a:r>
            <a:r>
              <a:rPr lang="en-US" altLang="zh-CN"/>
              <a:t>14%</a:t>
            </a:r>
            <a:r>
              <a:t>，</a:t>
            </a:r>
            <a:r>
              <a:rPr lang="en-US" altLang="zh-CN"/>
              <a:t>Topic</a:t>
            </a:r>
            <a:r>
              <a:t>和</a:t>
            </a:r>
            <a:r>
              <a:rPr lang="en-US" altLang="zh-CN"/>
              <a:t>CI-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t>相结合</a:t>
            </a:r>
            <a:r>
              <a:rPr lang="en-US" altLang="zh-CN"/>
              <a:t>22%</a:t>
            </a:r>
            <a:r>
              <a:t>双层记忆假设，相互补充</a:t>
            </a:r>
          </a:p>
          <a:p>
            <a:pPr lvl="2"/>
            <a:r>
              <a:rPr lang="zh-CN" altLang="en-US"/>
              <a:t>排名前五的中位秩</a:t>
            </a:r>
          </a:p>
          <a:p>
            <a:pPr lvl="2"/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25" y="3743325"/>
            <a:ext cx="7651750" cy="2533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+mj-ea"/>
              <a:buNone/>
            </a:pPr>
            <a:r>
              <a:rPr lang="en-US" altLang="zh-CN">
                <a:sym typeface="+mn-ea"/>
              </a:rPr>
              <a:t>2</a:t>
            </a:r>
            <a:r>
              <a:rPr>
                <a:sym typeface="+mn-ea"/>
              </a:rPr>
              <a:t>、</a:t>
            </a:r>
            <a:r>
              <a:rPr lang="en-US" altLang="zh-CN">
                <a:sym typeface="+mn-ea"/>
              </a:rPr>
              <a:t>the TOEFL test</a:t>
            </a:r>
            <a:r>
              <a:rPr>
                <a:sym typeface="+mn-ea"/>
              </a:rPr>
              <a:t> (Landauer &amp; Dumais, 1997)， 包含四个选项的同义词识别任务</a:t>
            </a:r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2349500"/>
            <a:ext cx="8477250" cy="215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结合语境信息的评估任务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BEAGLE</a:t>
            </a:r>
            <a:r>
              <a:rPr>
                <a:sym typeface="+mn-ea"/>
              </a:rPr>
              <a:t>模型</a:t>
            </a:r>
            <a:r>
              <a:rPr lang="zh-CN" altLang="en-US"/>
              <a:t>Jones and Mewhort (2007)</a:t>
            </a:r>
            <a:r>
              <a:rPr>
                <a:sym typeface="+mn-ea"/>
              </a:rPr>
              <a:t>可以解决下列问题：</a:t>
            </a:r>
            <a:endParaRPr lang="zh-CN" altLang="en-US"/>
          </a:p>
          <a:p>
            <a:r>
              <a:rPr lang="zh-CN" altLang="en-US"/>
              <a:t> Thomas_______, </a:t>
            </a:r>
            <a:r>
              <a:rPr>
                <a:sym typeface="+mn-ea"/>
              </a:rPr>
              <a:t>Jefferson</a:t>
            </a:r>
            <a:r>
              <a:rPr lang="en-US" altLang="zh-CN">
                <a:sym typeface="+mn-ea"/>
              </a:rPr>
              <a:t>/</a:t>
            </a:r>
            <a:r>
              <a:rPr>
                <a:sym typeface="+mn-ea"/>
              </a:rPr>
              <a:t>Edison，（made the first phonograph）</a:t>
            </a:r>
            <a:endParaRPr lang="zh-CN" altLang="en-US"/>
          </a:p>
          <a:p>
            <a:r>
              <a:rPr lang="en-US" altLang="zh-CN"/>
              <a:t>the CI-II</a:t>
            </a:r>
            <a:r>
              <a:t>模型也可以实现：</a:t>
            </a:r>
            <a:r>
              <a:rPr>
                <a:sym typeface="+mn-ea"/>
              </a:rPr>
              <a:t>Thomas ________，共</a:t>
            </a:r>
            <a:r>
              <a:rPr lang="en-US" altLang="zh-CN">
                <a:sym typeface="+mn-ea"/>
              </a:rPr>
              <a:t>143</a:t>
            </a:r>
            <a:r>
              <a:rPr>
                <a:sym typeface="+mn-ea"/>
              </a:rPr>
              <a:t>个词，在made phonograph语境下只有Edison</a:t>
            </a:r>
            <a:endParaRPr lang="zh-CN" altLang="en-US"/>
          </a:p>
          <a:p>
            <a:r>
              <a:rPr>
                <a:sym typeface="+mn-ea"/>
              </a:rPr>
              <a:t>模型对比：最高选择的正确性（LSA </a:t>
            </a:r>
            <a:r>
              <a:rPr lang="en-US" altLang="zh-CN">
                <a:sym typeface="+mn-ea"/>
              </a:rPr>
              <a:t>3</a:t>
            </a:r>
            <a:r>
              <a:rPr>
                <a:sym typeface="+mn-ea"/>
              </a:rPr>
              <a:t>个错误；Topic </a:t>
            </a:r>
            <a:r>
              <a:rPr lang="en-US" altLang="zh-CN">
                <a:sym typeface="+mn-ea"/>
              </a:rPr>
              <a:t>4</a:t>
            </a:r>
            <a:r>
              <a:rPr>
                <a:sym typeface="+mn-ea"/>
              </a:rPr>
              <a:t>个），最高和次高之间的距离，</a:t>
            </a:r>
            <a:r>
              <a:rPr lang="en-US" altLang="zh-CN">
                <a:sym typeface="+mn-ea"/>
              </a:rPr>
              <a:t>0.69/0.21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70" y="2660650"/>
            <a:ext cx="8585200" cy="41973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198</a:t>
            </a:r>
            <a:r>
              <a:t>个完形填空任务 （Hamberger,</a:t>
            </a:r>
            <a:r>
              <a:rPr lang="en-US" altLang="zh-CN"/>
              <a:t>Friedman, and Rosen</a:t>
            </a:r>
            <a:r>
              <a:t>，</a:t>
            </a:r>
            <a:r>
              <a:rPr lang="en-US" altLang="zh-CN"/>
              <a:t>1996)</a:t>
            </a:r>
          </a:p>
          <a:p>
            <a:r>
              <a:t>去除</a:t>
            </a:r>
            <a:r>
              <a:rPr lang="en-US" altLang="zh-CN"/>
              <a:t>12</a:t>
            </a:r>
            <a:r>
              <a:t>个语料库中没有的题，剩余</a:t>
            </a:r>
            <a:r>
              <a:rPr lang="en-US" altLang="zh-CN"/>
              <a:t>186</a:t>
            </a:r>
            <a:r>
              <a:t>个，改进为多项选择任务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25" y="2372995"/>
            <a:ext cx="8616950" cy="1758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21250" y="2823210"/>
            <a:ext cx="1790700" cy="11988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61160" y="4232275"/>
            <a:ext cx="8430895" cy="793750"/>
          </a:xfrm>
        </p:spPr>
        <p:txBody>
          <a:bodyPr>
            <a:norm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Conclusion</a:t>
            </a: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研究问题：意义是如何构建的？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b="1">
                <a:sym typeface="+mn-ea"/>
              </a:rPr>
              <a:t>静态存储：</a:t>
            </a:r>
            <a:r>
              <a:rPr>
                <a:sym typeface="+mn-ea"/>
              </a:rPr>
              <a:t>心理词库（</a:t>
            </a:r>
            <a:r>
              <a:rPr lang="en-US" altLang="zh-CN">
                <a:sym typeface="+mn-ea"/>
              </a:rPr>
              <a:t>mental lexicon</a:t>
            </a:r>
            <a:r>
              <a:rPr>
                <a:sym typeface="+mn-ea"/>
              </a:rPr>
              <a:t>）</a:t>
            </a:r>
            <a:endParaRPr b="1">
              <a:sym typeface="+mn-ea"/>
            </a:endParaRPr>
          </a:p>
          <a:p>
            <a:pPr marL="0" lvl="1" indent="0">
              <a:buNone/>
            </a:pPr>
            <a:r>
              <a:rPr b="1">
                <a:sym typeface="+mn-ea"/>
              </a:rPr>
              <a:t>动态生成：</a:t>
            </a:r>
            <a:endParaRPr lang="en-US" altLang="zh-CN" b="1">
              <a:sym typeface="+mn-ea"/>
            </a:endParaRPr>
          </a:p>
          <a:p>
            <a:pPr marL="0" lvl="1"/>
            <a:r>
              <a:rPr lang="en-US" altLang="zh-CN">
                <a:sym typeface="+mn-ea"/>
              </a:rPr>
              <a:t>Barclay, Bransford, Franks, McCarrell, and Nitsch</a:t>
            </a:r>
            <a:r>
              <a:rPr>
                <a:sym typeface="+mn-ea"/>
              </a:rPr>
              <a:t>（</a:t>
            </a:r>
            <a:r>
              <a:rPr lang="en-US" altLang="zh-CN">
                <a:sym typeface="+mn-ea"/>
              </a:rPr>
              <a:t>1974)</a:t>
            </a:r>
            <a:endParaRPr lang="en-US" altLang="zh-CN"/>
          </a:p>
          <a:p>
            <a:pPr lvl="1"/>
            <a:r>
              <a:rPr lang="en-US" altLang="zh-CN"/>
              <a:t>moving furniture: The pianos are heavy</a:t>
            </a:r>
          </a:p>
          <a:p>
            <a:pPr lvl="1"/>
            <a:r>
              <a:rPr>
                <a:sym typeface="+mn-ea"/>
              </a:rPr>
              <a:t>Arthur Rubenstein</a:t>
            </a:r>
            <a:r>
              <a:rPr lang="en-US" altLang="zh-CN">
                <a:sym typeface="+mn-ea"/>
              </a:rPr>
              <a:t>: The pianos</a:t>
            </a:r>
            <a:r>
              <a:t> are musical</a:t>
            </a:r>
            <a:endParaRPr lang="en-US" altLang="zh-CN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Barsalou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1987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r>
              <a:t>意义是在和语境的互动中生成的</a:t>
            </a:r>
            <a:endParaRPr lang="en-US" altLang="zh-CN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Balota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</a:rPr>
              <a:t>1990</a:t>
            </a: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r>
              <a:t>意义没有固定数量，新的意义根据使用需要随时出现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altLang="zh-CN"/>
              <a:t>Klein &amp; Murphy</a:t>
            </a:r>
            <a:r>
              <a:t>（</a:t>
            </a:r>
            <a:r>
              <a:rPr lang="en-US" altLang="zh-CN"/>
              <a:t>2001</a:t>
            </a:r>
            <a:r>
              <a:t>）如果预先存储了所有意义，那就会加重记忆负担，记忆理论无法解释为何能够迅速高效地抽取出正确的词义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b="1">
              <a:sym typeface="+mn-ea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b="1">
                <a:sym typeface="+mn-ea"/>
              </a:rPr>
              <a:t>结论：</a:t>
            </a:r>
            <a:r>
              <a:rPr>
                <a:sym typeface="+mn-ea"/>
              </a:rPr>
              <a:t>静态存储在心理词库的意义并不是词语的全部意义，</a:t>
            </a:r>
            <a:r>
              <a:t>意义是在语境中动态生成的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/>
          </a:p>
          <a:p>
            <a:pPr marL="0" lvl="0" indent="0">
              <a:buFont typeface="Arial" panose="020B0604020202020204" pitchFamily="34" charset="0"/>
              <a:buNone/>
            </a:pPr>
            <a:r>
              <a:rPr b="1"/>
              <a:t>问题：</a:t>
            </a:r>
            <a:r>
              <a:t>如何建模意义在语境中动态生成的过程？ 模拟人类认知加工语言的过程</a:t>
            </a:r>
          </a:p>
          <a:p>
            <a:pPr lvl="1"/>
            <a:endParaRPr/>
          </a:p>
          <a:p>
            <a:pPr marL="457200" lvl="1" indent="0">
              <a:buNone/>
            </a:pP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结论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t>、意义都是语境化的，是在长时记忆痕迹和存在于工作记忆的瞬时语境的交互中产生的，这种交互包括句法和语义限制</a:t>
            </a:r>
          </a:p>
          <a:p>
            <a:endParaRPr/>
          </a:p>
          <a:p>
            <a:r>
              <a:rPr lang="en-US" altLang="zh-CN"/>
              <a:t>2</a:t>
            </a:r>
            <a:r>
              <a:t>、</a:t>
            </a:r>
            <a:r>
              <a:rPr>
                <a:sym typeface="+mn-ea"/>
              </a:rPr>
              <a:t>不同模型各有优劣，不需要对其进行全面系统的对比。</a:t>
            </a:r>
          </a:p>
          <a:p>
            <a:endParaRPr>
              <a:sym typeface="+mn-ea"/>
            </a:endParaRPr>
          </a:p>
          <a:p>
            <a:r>
              <a:rPr lang="en-US" altLang="zh-CN">
                <a:sym typeface="+mn-ea"/>
              </a:rPr>
              <a:t>3</a:t>
            </a:r>
            <a:r>
              <a:rPr>
                <a:sym typeface="+mn-ea"/>
              </a:rPr>
              <a:t>、</a:t>
            </a:r>
            <a:r>
              <a:t>不同方法生成相似的结果，说明得到的表示是真正的语义表示，而不是某种特定于方法的人造物</a:t>
            </a:r>
          </a:p>
          <a:p>
            <a:endParaRPr/>
          </a:p>
          <a:p>
            <a:r>
              <a:rPr lang="en-US" altLang="zh-CN"/>
              <a:t>4</a:t>
            </a:r>
            <a:r>
              <a:t>、除了考虑共现信息，加入句法信息后</a:t>
            </a:r>
            <a:r>
              <a:rPr/>
              <a:t>，</a:t>
            </a:r>
            <a:r>
              <a:rPr smtClean="0"/>
              <a:t>不同模型之间的区别就会显现出来</a:t>
            </a:r>
            <a:endParaRPr lang="en-US" smtClean="0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     BEAGLE</a:t>
            </a:r>
            <a:r>
              <a:rPr/>
              <a:t>说明了词序的重要</a:t>
            </a:r>
            <a:r>
              <a:rPr smtClean="0"/>
              <a:t>；</a:t>
            </a:r>
            <a:endParaRPr lang="en-US" smtClean="0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     SP</a:t>
            </a:r>
            <a:r>
              <a:t>模型和</a:t>
            </a:r>
            <a:r>
              <a:rPr lang="en-US" altLang="zh-CN"/>
              <a:t>CI-2</a:t>
            </a:r>
            <a:r>
              <a:t>模型在语义统计模型中加入了句法信息</a:t>
            </a: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Future 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模型改进：</a:t>
            </a:r>
          </a:p>
          <a:p>
            <a:pPr lvl="1"/>
            <a:r>
              <a:t>复杂句式；</a:t>
            </a:r>
          </a:p>
          <a:p>
            <a:pPr lvl="1"/>
            <a:r>
              <a:t>应用研究，文本理解相关的简答题评分</a:t>
            </a:r>
          </a:p>
          <a:p>
            <a:r>
              <a:t>超出模型范畴的问题：</a:t>
            </a:r>
          </a:p>
          <a:p>
            <a:pPr lvl="1"/>
            <a:r>
              <a:rPr lang="en-US" altLang="zh-CN"/>
              <a:t>1</a:t>
            </a:r>
            <a:r>
              <a:t>、语法信息的无监督学习（发展迅速）</a:t>
            </a:r>
          </a:p>
          <a:p>
            <a:pPr lvl="2"/>
            <a:r>
              <a:t>The ADIOS model of Solan, Horn, Ruppin, and Edelman (2005)使用图论，使用统计信息学习规则</a:t>
            </a:r>
          </a:p>
          <a:p>
            <a:pPr lvl="2"/>
            <a:r>
              <a:rPr lang="en-US" altLang="zh-CN"/>
              <a:t>SP</a:t>
            </a:r>
            <a:r>
              <a:t>模型（Dennis，2005)，推断句法语义结构</a:t>
            </a:r>
          </a:p>
          <a:p>
            <a:pPr lvl="1"/>
            <a:r>
              <a:rPr lang="en-US" altLang="zh-CN"/>
              <a:t>2</a:t>
            </a:r>
            <a:r>
              <a:t>、局限在符号层面，忽略了意义的具体化（</a:t>
            </a:r>
            <a:r>
              <a:rPr lang="en-US" altLang="zh-CN"/>
              <a:t>embodiment of meaning</a:t>
            </a:r>
            <a:r>
              <a:t>）综合感知和符号层面的表征</a:t>
            </a:r>
            <a:endParaRPr lang="en-US" altLang="zh-CN"/>
          </a:p>
          <a:p>
            <a:pPr lvl="1"/>
            <a:r>
              <a:rPr lang="en-US" altLang="zh-CN"/>
              <a:t>3</a:t>
            </a:r>
            <a:r>
              <a:t>、世界知识，当前难以解决</a:t>
            </a:r>
          </a:p>
          <a:p>
            <a:pPr lvl="2"/>
            <a:r>
              <a:t>篇章理解需要三个层面的表征: 字词层面the surface or verbatim level, 命题层面the propositional textbase, and情境模型 the situation model (Kintsch, 1998)，本文只关注前两个层面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感谢聆听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单击此处添加副标题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记忆理论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6390" y="1744345"/>
            <a:ext cx="8997950" cy="3803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706995" y="3909695"/>
            <a:ext cx="2983865" cy="2971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7742555" y="2011680"/>
            <a:ext cx="2878455" cy="28194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记忆理论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1103630"/>
            <a:ext cx="6340475" cy="4650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730" y="5822315"/>
            <a:ext cx="1130427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    </a:t>
            </a:r>
            <a:r>
              <a:rPr lang="zh-CN" altLang="en-US"/>
              <a:t>Baddeley的四成分工作记忆模型</a:t>
            </a:r>
            <a:r>
              <a:rPr lang="en-US" altLang="zh-CN" baseline="30000"/>
              <a:t>1</a:t>
            </a:r>
            <a:endParaRPr lang="zh-CN" altLang="en-US"/>
          </a:p>
          <a:p>
            <a:endParaRPr lang="zh-CN" altLang="en-US"/>
          </a:p>
          <a:p>
            <a:r>
              <a:rPr lang="en-US" altLang="zh-CN" sz="1600"/>
              <a:t>1.</a:t>
            </a:r>
            <a:r>
              <a:rPr lang="zh-CN" altLang="en-US" sz="1600"/>
              <a:t>Baddeley, A., Working memory: looking back and looking forward. Nat Rev Neurosci, 2003. 4(10): p. 829-39.</a:t>
            </a:r>
          </a:p>
          <a:p>
            <a:r>
              <a:rPr lang="en-US" altLang="zh-CN" sz="1600"/>
              <a:t>2.Baddeley, A., Working memory. Science, 1992. 255(5044): p. 556-559.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06995" y="1997710"/>
            <a:ext cx="411289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工作记忆(working memory)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个体在执行认知任务中, 对信息暂时储存与操作的能力。它是语言理解、学习与记忆、推理和计划等复杂认知能力的基础</a:t>
            </a:r>
            <a:r>
              <a:rPr lang="en-US" altLang="zh-CN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长时记忆</a:t>
            </a:r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(long-term memory)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>
                <a:sym typeface="+mn-ea"/>
              </a:rPr>
              <a:t>去语境化义，是一个有结构、有组织的表示</a:t>
            </a:r>
            <a:r>
              <a:rPr lang="en-US">
                <a:sym typeface="+mn-ea"/>
              </a:rPr>
              <a:t>.</a:t>
            </a: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使用长时记忆中的信息在工作记忆中构建符合符合语境的语义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研究内容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/>
            <a:endParaRPr>
              <a:sym typeface="+mn-ea"/>
            </a:endParaRPr>
          </a:p>
          <a:p>
            <a:pPr marL="0" lvl="1"/>
            <a:r>
              <a:rPr>
                <a:sym typeface="+mn-ea"/>
              </a:rPr>
              <a:t>研究目标：意义生成模型</a:t>
            </a:r>
          </a:p>
          <a:p>
            <a:pPr marL="457200" lvl="2"/>
            <a:r>
              <a:rPr>
                <a:sym typeface="+mn-ea"/>
              </a:rPr>
              <a:t>结合句法语义构建句子的意义</a:t>
            </a:r>
          </a:p>
          <a:p>
            <a:pPr marL="457200" lvl="2"/>
            <a:r>
              <a:rPr>
                <a:sym typeface="+mn-ea"/>
              </a:rPr>
              <a:t>区分下列两个层次：</a:t>
            </a:r>
            <a:endParaRPr lang="en-US" altLang="zh-CN">
              <a:sym typeface="+mn-ea"/>
            </a:endParaRPr>
          </a:p>
          <a:p>
            <a:pPr lvl="1"/>
            <a:r>
              <a:rPr>
                <a:sym typeface="+mn-ea"/>
              </a:rPr>
              <a:t>长时记忆：来自语料库的抽象语义表征</a:t>
            </a:r>
            <a:endParaRPr lang="en-US" altLang="zh-CN"/>
          </a:p>
          <a:p>
            <a:pPr lvl="1"/>
            <a:r>
              <a:rPr>
                <a:sym typeface="+mn-ea"/>
              </a:rPr>
              <a:t>工作记忆：使用上述表征创建适合的语境义</a:t>
            </a:r>
          </a:p>
          <a:p>
            <a:pPr lvl="1"/>
            <a:endParaRPr>
              <a:sym typeface="+mn-ea"/>
            </a:endParaRPr>
          </a:p>
          <a:p>
            <a:pPr marL="457200" lvl="1" indent="0">
              <a:buNone/>
            </a:pPr>
            <a:endParaRPr>
              <a:sym typeface="+mn-ea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研究内容：</a:t>
            </a:r>
          </a:p>
          <a:p>
            <a:pPr lvl="1"/>
            <a:r>
              <a:rPr>
                <a:sym typeface="+mn-ea"/>
              </a:rPr>
              <a:t>回顾已有模型</a:t>
            </a:r>
            <a:endParaRPr lang="en-US" altLang="zh-CN"/>
          </a:p>
          <a:p>
            <a:pPr lvl="1"/>
            <a:r>
              <a:rPr>
                <a:sym typeface="+mn-ea"/>
              </a:rPr>
              <a:t>介绍新的模型</a:t>
            </a:r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pPr lvl="1"/>
            <a:endParaRPr lang="en-US" altLang="zh-CN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921250" y="2823210"/>
            <a:ext cx="1790700" cy="11988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61160" y="4232275"/>
            <a:ext cx="8430895" cy="793750"/>
          </a:xfrm>
        </p:spPr>
        <p:txBody>
          <a:bodyPr>
            <a:norm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已有模型</a:t>
            </a: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LSA</a:t>
            </a:r>
            <a:r>
              <a:t>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词义：高维语义空间中的点</a:t>
            </a:r>
          </a:p>
          <a:p>
            <a:endParaRPr lang="zh-CN" altLang="en-US"/>
          </a:p>
          <a:p>
            <a:r>
              <a:rPr lang="zh-CN" altLang="en-US"/>
              <a:t>构建步骤：</a:t>
            </a:r>
          </a:p>
          <a:p>
            <a:pPr lvl="1"/>
            <a:r>
              <a:rPr lang="en-US" altLang="zh-CN"/>
              <a:t>word-by-document</a:t>
            </a:r>
            <a:r>
              <a:t>矩阵</a:t>
            </a:r>
          </a:p>
          <a:p>
            <a:pPr lvl="1"/>
            <a:r>
              <a:rPr lang="zh-CN" altLang="en-US"/>
              <a:t>奇异值分解降维</a:t>
            </a:r>
          </a:p>
          <a:p>
            <a:pPr lvl="1"/>
            <a:r>
              <a:t>每个单词被表征成一个</a:t>
            </a:r>
            <a:r>
              <a:rPr lang="en-US" altLang="zh-CN"/>
              <a:t>300</a:t>
            </a:r>
            <a:r>
              <a:t>维的向量</a:t>
            </a:r>
          </a:p>
          <a:p>
            <a:pPr lvl="1"/>
            <a:endParaRPr lang="zh-CN" altLang="en-US"/>
          </a:p>
          <a:p>
            <a:r>
              <a:rPr lang="zh-CN" altLang="en-US"/>
              <a:t>应用：</a:t>
            </a:r>
          </a:p>
          <a:p>
            <a:pPr lvl="1"/>
            <a:r>
              <a:t>单词、短语、句子、文章的语义计算（假设文本的意义是文本中单词的向量之和）</a:t>
            </a:r>
          </a:p>
          <a:p>
            <a:pPr lvl="1"/>
            <a:r>
              <a:t>计算语义距离</a:t>
            </a:r>
          </a:p>
          <a:p>
            <a:pPr lvl="1"/>
            <a:r>
              <a:rPr lang="zh-CN" altLang="en-US">
                <a:hlinkClick r:id="rId3"/>
              </a:rPr>
              <a:t>http://lsa.colorado.edu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9925" y="6453505"/>
            <a:ext cx="4754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ym typeface="+mn-ea"/>
              </a:rPr>
              <a:t>Landauer &amp; Dumais, 1997；Martin &amp; Berry, 2007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8"/>
  <p:tag name="KSO_WM_TAG_VERSION" val="1.0"/>
  <p:tag name="KSO_WM_BEAUTIFY_FLAG" val="#wm#"/>
  <p:tag name="KSO_WM_TEMPLATE_CATEGORY" val="custom"/>
  <p:tag name="KSO_WM_TEMPLATE_INDEX" val="20202824"/>
  <p:tag name="KSO_WM_TEMPLATE_THUMBS_INDEX" val="1、4、5、6、7、8、9、10、11、12、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824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24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824"/>
  <p:tag name="KSO_WM_SLIDE_LAYOUT" val="a_b_e"/>
  <p:tag name="KSO_WM_SLIDE_LAYOUT_CNT" val="1_1_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824_5*e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5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24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824"/>
  <p:tag name="KSO_WM_SLIDE_LAYOUT" val="a_b_e"/>
  <p:tag name="KSO_WM_SLIDE_LAYOUT_CNT" val="1_1_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824_5*e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5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24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824"/>
  <p:tag name="KSO_WM_SLIDE_LAYOUT" val="a_b_e"/>
  <p:tag name="KSO_WM_SLIDE_LAYOUT_CNT" val="1_1_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824_5*e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5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24_5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5"/>
  <p:tag name="KSO_WM_TAG_VERSION" val="1.0"/>
  <p:tag name="KSO_WM_BEAUTIFY_FLAG" val="#wm#"/>
  <p:tag name="KSO_WM_TEMPLATE_CATEGORY" val="custom"/>
  <p:tag name="KSO_WM_TEMPLATE_INDEX" val="20202824"/>
  <p:tag name="KSO_WM_SLIDE_LAYOUT" val="a_b_e"/>
  <p:tag name="KSO_WM_SLIDE_LAYOUT_CNT" val="1_1_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824_5*e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5*a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824_13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824"/>
  <p:tag name="KSO_WM_SLIDE_LAYOUT" val="a_b"/>
  <p:tag name="KSO_WM_SLIDE_LAYOUT_CNT" val="1_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24_13*a*1"/>
  <p:tag name="KSO_WM_TEMPLATE_CATEGORY" val="custom"/>
  <p:tag name="KSO_WM_TEMPLATE_INDEX" val="20202824"/>
  <p:tag name="KSO_WM_UNIT_LAYERLEVEL" val="1"/>
  <p:tag name="KSO_WM_TAG_VERSION" val="1.0"/>
  <p:tag name="KSO_WM_BEAUTIFY_FLAG" val="#wm#"/>
  <p:tag name="KSO_WM_UNIT_PRESET_TEXT" val="感谢聆听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24_13*b*1"/>
  <p:tag name="KSO_WM_TEMPLATE_CATEGORY" val="custom"/>
  <p:tag name="KSO_WM_TEMPLATE_INDEX" val="20202824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8"/>
  <p:tag name="KSO_WM_TAG_VERSION" val="1.0"/>
  <p:tag name="KSO_WM_BEAUTIFY_FLAG" val="#wm#"/>
  <p:tag name="KSO_WM_TEMPLATE_CATEGORY" val="custom"/>
  <p:tag name="KSO_WM_TEMPLATE_INDEX" val="20202824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5EAF2"/>
      </a:dk2>
      <a:lt2>
        <a:srgbClr val="FFFFFF"/>
      </a:lt2>
      <a:accent1>
        <a:srgbClr val="5F769F"/>
      </a:accent1>
      <a:accent2>
        <a:srgbClr val="71729B"/>
      </a:accent2>
      <a:accent3>
        <a:srgbClr val="7E6B95"/>
      </a:accent3>
      <a:accent4>
        <a:srgbClr val="8A668D"/>
      </a:accent4>
      <a:accent5>
        <a:srgbClr val="955F82"/>
      </a:accent5>
      <a:accent6>
        <a:srgbClr val="9B5B75"/>
      </a:accent6>
      <a:hlink>
        <a:srgbClr val="292BBB"/>
      </a:hlink>
      <a:folHlink>
        <a:srgbClr val="580C6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5EAF2"/>
      </a:dk2>
      <a:lt2>
        <a:srgbClr val="FFFFFF"/>
      </a:lt2>
      <a:accent1>
        <a:srgbClr val="5F769F"/>
      </a:accent1>
      <a:accent2>
        <a:srgbClr val="71729B"/>
      </a:accent2>
      <a:accent3>
        <a:srgbClr val="7E6B95"/>
      </a:accent3>
      <a:accent4>
        <a:srgbClr val="8A668D"/>
      </a:accent4>
      <a:accent5>
        <a:srgbClr val="955F82"/>
      </a:accent5>
      <a:accent6>
        <a:srgbClr val="9B5B75"/>
      </a:accent6>
      <a:hlink>
        <a:srgbClr val="292BBB"/>
      </a:hlink>
      <a:folHlink>
        <a:srgbClr val="580C6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5EAF2"/>
    </a:dk2>
    <a:lt2>
      <a:srgbClr val="FFFFFF"/>
    </a:lt2>
    <a:accent1>
      <a:srgbClr val="5F769F"/>
    </a:accent1>
    <a:accent2>
      <a:srgbClr val="71729B"/>
    </a:accent2>
    <a:accent3>
      <a:srgbClr val="7E6B95"/>
    </a:accent3>
    <a:accent4>
      <a:srgbClr val="8A668D"/>
    </a:accent4>
    <a:accent5>
      <a:srgbClr val="955F82"/>
    </a:accent5>
    <a:accent6>
      <a:srgbClr val="9B5B75"/>
    </a:accent6>
    <a:hlink>
      <a:srgbClr val="292BBB"/>
    </a:hlink>
    <a:folHlink>
      <a:srgbClr val="580C6F"/>
    </a:folHlink>
  </a:clrScheme>
</a:themeOverride>
</file>

<file path=ppt/theme/themeOverride2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5EAF2"/>
    </a:dk2>
    <a:lt2>
      <a:srgbClr val="FFFFFF"/>
    </a:lt2>
    <a:accent1>
      <a:srgbClr val="5F769F"/>
    </a:accent1>
    <a:accent2>
      <a:srgbClr val="71729B"/>
    </a:accent2>
    <a:accent3>
      <a:srgbClr val="7E6B95"/>
    </a:accent3>
    <a:accent4>
      <a:srgbClr val="8A668D"/>
    </a:accent4>
    <a:accent5>
      <a:srgbClr val="955F82"/>
    </a:accent5>
    <a:accent6>
      <a:srgbClr val="9B5B75"/>
    </a:accent6>
    <a:hlink>
      <a:srgbClr val="292BBB"/>
    </a:hlink>
    <a:folHlink>
      <a:srgbClr val="580C6F"/>
    </a:folHlink>
  </a:clrScheme>
</a:themeOverride>
</file>

<file path=ppt/theme/themeOverride3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5EAF2"/>
    </a:dk2>
    <a:lt2>
      <a:srgbClr val="FFFFFF"/>
    </a:lt2>
    <a:accent1>
      <a:srgbClr val="5F769F"/>
    </a:accent1>
    <a:accent2>
      <a:srgbClr val="71729B"/>
    </a:accent2>
    <a:accent3>
      <a:srgbClr val="7E6B95"/>
    </a:accent3>
    <a:accent4>
      <a:srgbClr val="8A668D"/>
    </a:accent4>
    <a:accent5>
      <a:srgbClr val="955F82"/>
    </a:accent5>
    <a:accent6>
      <a:srgbClr val="9B5B75"/>
    </a:accent6>
    <a:hlink>
      <a:srgbClr val="292BBB"/>
    </a:hlink>
    <a:folHlink>
      <a:srgbClr val="580C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2419</Words>
  <Application>Microsoft Office PowerPoint</Application>
  <PresentationFormat>宽屏</PresentationFormat>
  <Paragraphs>352</Paragraphs>
  <Slides>42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汉仪旗黑-85S</vt:lpstr>
      <vt:lpstr>隶书</vt:lpstr>
      <vt:lpstr>宋体</vt:lpstr>
      <vt:lpstr>微软雅黑</vt:lpstr>
      <vt:lpstr>Arial</vt:lpstr>
      <vt:lpstr>Calibri</vt:lpstr>
      <vt:lpstr>Franklin Gothic Book</vt:lpstr>
      <vt:lpstr>Times New Roman</vt:lpstr>
      <vt:lpstr>1_Office 主题​​</vt:lpstr>
      <vt:lpstr>2_Office 主题​​</vt:lpstr>
      <vt:lpstr>The construction of meaning</vt:lpstr>
      <vt:lpstr>引言</vt:lpstr>
      <vt:lpstr>研究对象：meaning</vt:lpstr>
      <vt:lpstr>研究问题：意义是如何构建的？</vt:lpstr>
      <vt:lpstr>记忆理论</vt:lpstr>
      <vt:lpstr>记忆理论</vt:lpstr>
      <vt:lpstr>研究内容</vt:lpstr>
      <vt:lpstr>已有模型</vt:lpstr>
      <vt:lpstr>LSA模型</vt:lpstr>
      <vt:lpstr> the Topic model</vt:lpstr>
      <vt:lpstr>Table1：和play语义距离最小的20个词</vt:lpstr>
      <vt:lpstr>HAL模型</vt:lpstr>
      <vt:lpstr>SP模型</vt:lpstr>
      <vt:lpstr>SP模型</vt:lpstr>
      <vt:lpstr>其他模型</vt:lpstr>
      <vt:lpstr>小结</vt:lpstr>
      <vt:lpstr>The construction of word meaning in working memory</vt:lpstr>
      <vt:lpstr>多义问题polysemous </vt:lpstr>
      <vt:lpstr> The Prediction model</vt:lpstr>
      <vt:lpstr>隐喻问题</vt:lpstr>
      <vt:lpstr>the Prediction model</vt:lpstr>
      <vt:lpstr>PowerPoint 演示文稿</vt:lpstr>
      <vt:lpstr>Prediction模型特点</vt:lpstr>
      <vt:lpstr>新模型 The CI-II model</vt:lpstr>
      <vt:lpstr>模型内容</vt:lpstr>
      <vt:lpstr>句法信息</vt:lpstr>
      <vt:lpstr>依存语法</vt:lpstr>
      <vt:lpstr>表达层次</vt:lpstr>
      <vt:lpstr>长时记忆中的信息</vt:lpstr>
      <vt:lpstr>工作记忆中的意义构建</vt:lpstr>
      <vt:lpstr>脱离语境的单词</vt:lpstr>
      <vt:lpstr>语境中的单词</vt:lpstr>
      <vt:lpstr>句子</vt:lpstr>
      <vt:lpstr>句子相似度</vt:lpstr>
      <vt:lpstr>模型评估</vt:lpstr>
      <vt:lpstr>PowerPoint 演示文稿</vt:lpstr>
      <vt:lpstr>结合语境信息的评估任务</vt:lpstr>
      <vt:lpstr>PowerPoint 演示文稿</vt:lpstr>
      <vt:lpstr>Conclusion</vt:lpstr>
      <vt:lpstr>结论</vt:lpstr>
      <vt:lpstr>Future work</vt:lpstr>
      <vt:lpstr>感谢聆听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construction of meaning</dc:title>
  <dc:creator/>
  <cp:lastModifiedBy>123</cp:lastModifiedBy>
  <cp:revision>267</cp:revision>
  <dcterms:created xsi:type="dcterms:W3CDTF">2019-06-19T02:08:00Z</dcterms:created>
  <dcterms:modified xsi:type="dcterms:W3CDTF">2021-01-14T03:16:44Z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