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617" r:id="rId2"/>
    <p:sldId id="567" r:id="rId3"/>
    <p:sldId id="419" r:id="rId4"/>
    <p:sldId id="640" r:id="rId5"/>
    <p:sldId id="682" r:id="rId6"/>
    <p:sldId id="641" r:id="rId7"/>
    <p:sldId id="680" r:id="rId8"/>
    <p:sldId id="681" r:id="rId9"/>
    <p:sldId id="654" r:id="rId10"/>
    <p:sldId id="637" r:id="rId11"/>
    <p:sldId id="655" r:id="rId12"/>
    <p:sldId id="656" r:id="rId13"/>
    <p:sldId id="657" r:id="rId14"/>
    <p:sldId id="658" r:id="rId15"/>
    <p:sldId id="659" r:id="rId16"/>
    <p:sldId id="660" r:id="rId17"/>
    <p:sldId id="661" r:id="rId18"/>
    <p:sldId id="676" r:id="rId19"/>
    <p:sldId id="677" r:id="rId20"/>
    <p:sldId id="678" r:id="rId21"/>
    <p:sldId id="679" r:id="rId22"/>
    <p:sldId id="663" r:id="rId23"/>
    <p:sldId id="664" r:id="rId24"/>
    <p:sldId id="665" r:id="rId25"/>
    <p:sldId id="667" r:id="rId26"/>
    <p:sldId id="666" r:id="rId27"/>
    <p:sldId id="668" r:id="rId28"/>
    <p:sldId id="674" r:id="rId29"/>
    <p:sldId id="638" r:id="rId30"/>
    <p:sldId id="671" r:id="rId31"/>
    <p:sldId id="648" r:id="rId32"/>
    <p:sldId id="669" r:id="rId33"/>
    <p:sldId id="650" r:id="rId34"/>
    <p:sldId id="651" r:id="rId35"/>
    <p:sldId id="652" r:id="rId36"/>
    <p:sldId id="672" r:id="rId37"/>
    <p:sldId id="673" r:id="rId38"/>
    <p:sldId id="670" r:id="rId39"/>
    <p:sldId id="653" r:id="rId40"/>
    <p:sldId id="687" r:id="rId41"/>
    <p:sldId id="689" r:id="rId42"/>
    <p:sldId id="688"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0D0A"/>
    <a:srgbClr val="9A0001"/>
    <a:srgbClr val="8B0012"/>
    <a:srgbClr val="037D34"/>
    <a:srgbClr val="0168B3"/>
    <a:srgbClr val="1E262E"/>
    <a:srgbClr val="24272B"/>
    <a:srgbClr val="029B46"/>
    <a:srgbClr val="B95334"/>
    <a:srgbClr val="8F00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中度样式 1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2" autoAdjust="0"/>
    <p:restoredTop sz="87050" autoAdjust="0"/>
  </p:normalViewPr>
  <p:slideViewPr>
    <p:cSldViewPr snapToGrid="0" showGuides="1">
      <p:cViewPr varScale="1">
        <p:scale>
          <a:sx n="65" d="100"/>
          <a:sy n="65" d="100"/>
        </p:scale>
        <p:origin x="204"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C3A316-6A2B-48F3-99C1-8BB614AD6446}" type="datetimeFigureOut">
              <a:rPr lang="zh-CN" altLang="en-US" smtClean="0"/>
              <a:t>2020/3/10 Tuesday</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C61345-6DBB-438F-B9AF-2974EC8DF312}" type="slidenum">
              <a:rPr lang="zh-CN" altLang="en-US" smtClean="0"/>
              <a:t>‹#›</a:t>
            </a:fld>
            <a:endParaRPr lang="zh-CN" altLang="en-US"/>
          </a:p>
        </p:txBody>
      </p:sp>
    </p:spTree>
    <p:extLst>
      <p:ext uri="{BB962C8B-B14F-4D97-AF65-F5344CB8AC3E}">
        <p14:creationId xmlns:p14="http://schemas.microsoft.com/office/powerpoint/2010/main" val="832316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大家好，今天我来汇报一下博士论文开题的进展。</a:t>
            </a:r>
            <a:endParaRPr lang="en-US" altLang="zh-CN" dirty="0" smtClean="0"/>
          </a:p>
          <a:p>
            <a:r>
              <a:rPr lang="zh-CN" altLang="en-US" dirty="0" smtClean="0"/>
              <a:t>题目暂定。</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1</a:t>
            </a:fld>
            <a:endParaRPr lang="zh-CN" altLang="en-US"/>
          </a:p>
        </p:txBody>
      </p:sp>
    </p:spTree>
    <p:extLst>
      <p:ext uri="{BB962C8B-B14F-4D97-AF65-F5344CB8AC3E}">
        <p14:creationId xmlns:p14="http://schemas.microsoft.com/office/powerpoint/2010/main" val="1754700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28</a:t>
            </a:fld>
            <a:endParaRPr lang="zh-CN" altLang="en-US"/>
          </a:p>
        </p:txBody>
      </p:sp>
    </p:spTree>
    <p:extLst>
      <p:ext uri="{BB962C8B-B14F-4D97-AF65-F5344CB8AC3E}">
        <p14:creationId xmlns:p14="http://schemas.microsoft.com/office/powerpoint/2010/main" val="3328707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indent="266700" algn="just">
              <a:lnSpc>
                <a:spcPct val="150000"/>
              </a:lnSpc>
              <a:spcAft>
                <a:spcPts val="0"/>
              </a:spcAft>
            </a:pPr>
            <a:r>
              <a:rPr lang="zh-CN" altLang="zh-CN" sz="1200" kern="100" dirty="0" smtClean="0">
                <a:latin typeface="Calibri" panose="020F0502020204030204" pitchFamily="34" charset="0"/>
                <a:cs typeface="Times New Roman" panose="02020603050405020304" pitchFamily="18" charset="0"/>
              </a:rPr>
              <a:t>含有</a:t>
            </a:r>
            <a:r>
              <a:rPr lang="en-US" altLang="zh-CN" sz="1200" kern="100" dirty="0" smtClean="0">
                <a:latin typeface="Calibri" panose="020F0502020204030204" pitchFamily="34" charset="0"/>
                <a:cs typeface="Times New Roman" panose="02020603050405020304" pitchFamily="18" charset="0"/>
              </a:rPr>
              <a:t>NP2</a:t>
            </a:r>
            <a:r>
              <a:rPr lang="zh-CN" altLang="zh-CN" sz="1200" kern="100" dirty="0" smtClean="0">
                <a:latin typeface="Calibri" panose="020F0502020204030204" pitchFamily="34" charset="0"/>
                <a:cs typeface="Times New Roman" panose="02020603050405020304" pitchFamily="18" charset="0"/>
              </a:rPr>
              <a:t>的部分是一个形式完整、语义完整的命题，记为</a:t>
            </a:r>
            <a:r>
              <a:rPr lang="en-US" altLang="zh-CN" sz="1200" kern="100" dirty="0" smtClean="0">
                <a:latin typeface="Calibri" panose="020F0502020204030204" pitchFamily="34" charset="0"/>
                <a:cs typeface="Times New Roman" panose="02020603050405020304" pitchFamily="18" charset="0"/>
              </a:rPr>
              <a:t>P</a:t>
            </a:r>
            <a:r>
              <a:rPr lang="zh-CN" altLang="zh-CN" sz="1200" kern="100" dirty="0" smtClean="0">
                <a:latin typeface="Calibri" panose="020F0502020204030204" pitchFamily="34" charset="0"/>
                <a:cs typeface="Times New Roman" panose="02020603050405020304" pitchFamily="18" charset="0"/>
              </a:rPr>
              <a:t>（</a:t>
            </a:r>
            <a:r>
              <a:rPr lang="en-US" altLang="zh-CN" sz="1200" kern="100" dirty="0" smtClean="0">
                <a:latin typeface="Calibri" panose="020F0502020204030204" pitchFamily="34" charset="0"/>
                <a:cs typeface="Times New Roman" panose="02020603050405020304" pitchFamily="18" charset="0"/>
              </a:rPr>
              <a:t>NP2</a:t>
            </a:r>
            <a:r>
              <a:rPr lang="zh-CN" altLang="zh-CN" sz="1200" kern="100" dirty="0" smtClean="0">
                <a:latin typeface="Calibri" panose="020F0502020204030204" pitchFamily="34" charset="0"/>
                <a:cs typeface="Times New Roman" panose="02020603050405020304" pitchFamily="18" charset="0"/>
              </a:rPr>
              <a:t>）。其中</a:t>
            </a:r>
            <a:r>
              <a:rPr lang="en-US" altLang="zh-CN" sz="1200" kern="100" dirty="0" smtClean="0">
                <a:latin typeface="Calibri" panose="020F0502020204030204" pitchFamily="34" charset="0"/>
                <a:cs typeface="Times New Roman" panose="02020603050405020304" pitchFamily="18" charset="0"/>
              </a:rPr>
              <a:t>P</a:t>
            </a:r>
            <a:r>
              <a:rPr lang="zh-CN" altLang="zh-CN" sz="1200" kern="100" dirty="0" smtClean="0">
                <a:latin typeface="Calibri" panose="020F0502020204030204" pitchFamily="34" charset="0"/>
                <a:cs typeface="Times New Roman" panose="02020603050405020304" pitchFamily="18" charset="0"/>
              </a:rPr>
              <a:t>（</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）是将原语句中对比项设为变量</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，在例</a:t>
            </a:r>
            <a:r>
              <a:rPr lang="zh-CN" altLang="zh-CN" sz="1200" kern="0" dirty="0" smtClean="0">
                <a:latin typeface="Calibri" panose="020F0502020204030204" pitchFamily="34" charset="0"/>
                <a:cs typeface="宋体" panose="02010600030101010101" pitchFamily="2" charset="-122"/>
              </a:rPr>
              <a:t>（</a:t>
            </a:r>
            <a:r>
              <a:rPr lang="en-US" altLang="zh-CN" sz="1200" kern="0" dirty="0" smtClean="0">
                <a:latin typeface="Calibri" panose="020F0502020204030204" pitchFamily="34" charset="0"/>
                <a:cs typeface="宋体" panose="02010600030101010101" pitchFamily="2" charset="-122"/>
              </a:rPr>
              <a:t>31</a:t>
            </a:r>
            <a:r>
              <a:rPr lang="zh-CN" altLang="zh-CN" sz="1200" kern="0" dirty="0" smtClean="0">
                <a:latin typeface="Calibri" panose="020F0502020204030204" pitchFamily="34" charset="0"/>
                <a:cs typeface="宋体" panose="02010600030101010101" pitchFamily="2" charset="-122"/>
              </a:rPr>
              <a:t>）</a:t>
            </a:r>
            <a:r>
              <a:rPr lang="zh-CN" altLang="zh-CN" sz="1200" kern="100" dirty="0" smtClean="0">
                <a:latin typeface="Calibri" panose="020F0502020204030204" pitchFamily="34" charset="0"/>
                <a:cs typeface="Times New Roman" panose="02020603050405020304" pitchFamily="18" charset="0"/>
              </a:rPr>
              <a:t>中，</a:t>
            </a:r>
            <a:r>
              <a:rPr lang="en-US" altLang="zh-CN" sz="1200" kern="100" dirty="0" smtClean="0">
                <a:latin typeface="Calibri" panose="020F0502020204030204" pitchFamily="34" charset="0"/>
                <a:cs typeface="Times New Roman" panose="02020603050405020304" pitchFamily="18" charset="0"/>
              </a:rPr>
              <a:t>P</a:t>
            </a:r>
            <a:r>
              <a:rPr lang="zh-CN" altLang="zh-CN" sz="1200" kern="100" dirty="0" smtClean="0">
                <a:latin typeface="Calibri" panose="020F0502020204030204" pitchFamily="34" charset="0"/>
                <a:cs typeface="Times New Roman" panose="02020603050405020304" pitchFamily="18" charset="0"/>
              </a:rPr>
              <a:t>（</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）：他没过英语</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，在例</a:t>
            </a:r>
            <a:r>
              <a:rPr lang="zh-CN" altLang="zh-CN" sz="1200" kern="0" dirty="0" smtClean="0">
                <a:latin typeface="Calibri" panose="020F0502020204030204" pitchFamily="34" charset="0"/>
                <a:cs typeface="宋体" panose="02010600030101010101" pitchFamily="2" charset="-122"/>
              </a:rPr>
              <a:t>（</a:t>
            </a:r>
            <a:r>
              <a:rPr lang="en-US" altLang="zh-CN" sz="1200" kern="0" dirty="0" smtClean="0">
                <a:latin typeface="Calibri" panose="020F0502020204030204" pitchFamily="34" charset="0"/>
                <a:cs typeface="宋体" panose="02010600030101010101" pitchFamily="2" charset="-122"/>
              </a:rPr>
              <a:t>32</a:t>
            </a:r>
            <a:r>
              <a:rPr lang="zh-CN" altLang="zh-CN" sz="1200" kern="0" dirty="0" smtClean="0">
                <a:latin typeface="Calibri" panose="020F0502020204030204" pitchFamily="34" charset="0"/>
                <a:cs typeface="宋体" panose="02010600030101010101" pitchFamily="2" charset="-122"/>
              </a:rPr>
              <a:t>）</a:t>
            </a:r>
            <a:r>
              <a:rPr lang="zh-CN" altLang="zh-CN" sz="1200" kern="100" dirty="0" smtClean="0">
                <a:latin typeface="Calibri" panose="020F0502020204030204" pitchFamily="34" charset="0"/>
                <a:cs typeface="Times New Roman" panose="02020603050405020304" pitchFamily="18" charset="0"/>
              </a:rPr>
              <a:t>中，</a:t>
            </a:r>
            <a:r>
              <a:rPr lang="en-US" altLang="zh-CN" sz="1200" kern="100" dirty="0" smtClean="0">
                <a:latin typeface="Calibri" panose="020F0502020204030204" pitchFamily="34" charset="0"/>
                <a:cs typeface="Times New Roman" panose="02020603050405020304" pitchFamily="18" charset="0"/>
              </a:rPr>
              <a:t>P</a:t>
            </a:r>
            <a:r>
              <a:rPr lang="zh-CN" altLang="zh-CN" sz="1200" kern="100" dirty="0" smtClean="0">
                <a:latin typeface="Calibri" panose="020F0502020204030204" pitchFamily="34" charset="0"/>
                <a:cs typeface="Times New Roman" panose="02020603050405020304" pitchFamily="18" charset="0"/>
              </a:rPr>
              <a:t>（</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）：他过英语</a:t>
            </a:r>
            <a:r>
              <a:rPr lang="en-US" altLang="zh-CN" sz="1200" kern="100" dirty="0" smtClean="0">
                <a:latin typeface="Calibri" panose="020F0502020204030204" pitchFamily="34" charset="0"/>
                <a:cs typeface="Times New Roman" panose="02020603050405020304" pitchFamily="18" charset="0"/>
              </a:rPr>
              <a:t>X</a:t>
            </a:r>
            <a:r>
              <a:rPr lang="zh-CN" altLang="zh-CN" sz="1200" kern="100" dirty="0" smtClean="0">
                <a:latin typeface="Calibri" panose="020F0502020204030204" pitchFamily="34" charset="0"/>
                <a:cs typeface="Times New Roman" panose="02020603050405020304" pitchFamily="18" charset="0"/>
              </a:rPr>
              <a:t>了。</a:t>
            </a:r>
            <a:endParaRPr lang="en-US" altLang="zh-CN" sz="1200" kern="100" dirty="0" smtClean="0">
              <a:latin typeface="Calibri" panose="020F0502020204030204" pitchFamily="34" charset="0"/>
              <a:cs typeface="Times New Roman" panose="02020603050405020304" pitchFamily="18" charset="0"/>
            </a:endParaRPr>
          </a:p>
          <a:p>
            <a:pPr indent="266700" algn="just">
              <a:lnSpc>
                <a:spcPct val="150000"/>
              </a:lnSpc>
            </a:pPr>
            <a:r>
              <a:rPr lang="zh-CN" altLang="zh-CN" sz="1200" dirty="0" smtClean="0"/>
              <a:t>“还</a:t>
            </a:r>
            <a:r>
              <a:rPr lang="en-US" altLang="zh-CN" sz="1200" dirty="0" smtClean="0"/>
              <a:t>NP1</a:t>
            </a:r>
            <a:r>
              <a:rPr lang="zh-CN" altLang="zh-CN" sz="1200" dirty="0" smtClean="0"/>
              <a:t>呢”是回应上文中关于</a:t>
            </a:r>
            <a:r>
              <a:rPr lang="en-US" altLang="zh-CN" sz="1200" dirty="0" smtClean="0"/>
              <a:t>NP1</a:t>
            </a:r>
            <a:r>
              <a:rPr lang="zh-CN" altLang="zh-CN" sz="1200" dirty="0" smtClean="0"/>
              <a:t>的命题，只引述了</a:t>
            </a:r>
            <a:r>
              <a:rPr lang="en-US" altLang="zh-CN" sz="1200" dirty="0" smtClean="0"/>
              <a:t>NP1</a:t>
            </a:r>
            <a:r>
              <a:rPr lang="zh-CN" altLang="zh-CN" sz="1200" dirty="0" smtClean="0"/>
              <a:t>，形式上有缺省，省略的动词是上下文中的一般行为动词，语义上不太完整，这部分的语义解释要根据上下文重新构建，用</a:t>
            </a:r>
            <a:r>
              <a:rPr lang="en-US" altLang="zh-CN" sz="1200" dirty="0" smtClean="0"/>
              <a:t>NP1</a:t>
            </a:r>
            <a:r>
              <a:rPr lang="zh-CN" altLang="zh-CN" sz="1200" dirty="0" smtClean="0"/>
              <a:t>替换</a:t>
            </a:r>
            <a:r>
              <a:rPr lang="en-US" altLang="zh-CN" sz="1200" dirty="0" smtClean="0"/>
              <a:t>P</a:t>
            </a:r>
            <a:r>
              <a:rPr lang="zh-CN" altLang="zh-CN" sz="1200" dirty="0" smtClean="0"/>
              <a:t>（</a:t>
            </a:r>
            <a:r>
              <a:rPr lang="en-US" altLang="zh-CN" sz="1200" dirty="0" smtClean="0"/>
              <a:t>NP2</a:t>
            </a:r>
            <a:r>
              <a:rPr lang="zh-CN" altLang="zh-CN" sz="1200" dirty="0" smtClean="0"/>
              <a:t>）中的</a:t>
            </a:r>
            <a:r>
              <a:rPr lang="en-US" altLang="zh-CN" sz="1200" dirty="0" smtClean="0"/>
              <a:t>NP2</a:t>
            </a:r>
            <a:r>
              <a:rPr lang="zh-CN" altLang="zh-CN" sz="1200" dirty="0" smtClean="0"/>
              <a:t>构成一个形式和语义都完整的命题</a:t>
            </a:r>
            <a:r>
              <a:rPr lang="en-US" altLang="zh-CN" sz="1200" dirty="0" smtClean="0"/>
              <a:t>P</a:t>
            </a:r>
            <a:r>
              <a:rPr lang="zh-CN" altLang="zh-CN" sz="1200" dirty="0" smtClean="0"/>
              <a:t>（</a:t>
            </a:r>
            <a:r>
              <a:rPr lang="en-US" altLang="zh-CN" sz="1200" dirty="0" smtClean="0"/>
              <a:t>NP1</a:t>
            </a:r>
            <a:r>
              <a:rPr lang="zh-CN" altLang="zh-CN" sz="1200" dirty="0" smtClean="0"/>
              <a:t>）。在例（</a:t>
            </a:r>
            <a:r>
              <a:rPr lang="en-US" altLang="zh-CN" sz="1200" dirty="0" smtClean="0"/>
              <a:t>31</a:t>
            </a:r>
            <a:r>
              <a:rPr lang="zh-CN" altLang="zh-CN" sz="1200" dirty="0" smtClean="0"/>
              <a:t>）中，</a:t>
            </a:r>
            <a:r>
              <a:rPr lang="en-US" altLang="zh-CN" sz="1200" dirty="0" smtClean="0"/>
              <a:t>P</a:t>
            </a:r>
            <a:r>
              <a:rPr lang="zh-CN" altLang="zh-CN" sz="1200" dirty="0" smtClean="0"/>
              <a:t>（</a:t>
            </a:r>
            <a:r>
              <a:rPr lang="en-US" altLang="zh-CN" sz="1200" dirty="0" smtClean="0"/>
              <a:t>NP1</a:t>
            </a:r>
            <a:r>
              <a:rPr lang="zh-CN" altLang="zh-CN" sz="1200" dirty="0" smtClean="0"/>
              <a:t>）</a:t>
            </a:r>
            <a:r>
              <a:rPr lang="en-US" altLang="zh-CN" sz="1200" dirty="0" smtClean="0"/>
              <a:t>=</a:t>
            </a:r>
            <a:r>
              <a:rPr lang="zh-CN" altLang="zh-CN" sz="1200" dirty="0" smtClean="0"/>
              <a:t>他没过英语六级，</a:t>
            </a:r>
            <a:r>
              <a:rPr lang="en-US" altLang="zh-CN" sz="1200" dirty="0" smtClean="0"/>
              <a:t>P</a:t>
            </a:r>
            <a:r>
              <a:rPr lang="zh-CN" altLang="zh-CN" sz="1200" dirty="0" smtClean="0"/>
              <a:t>（</a:t>
            </a:r>
            <a:r>
              <a:rPr lang="en-US" altLang="zh-CN" sz="1200" dirty="0" smtClean="0"/>
              <a:t>NP2</a:t>
            </a:r>
            <a:r>
              <a:rPr lang="zh-CN" altLang="zh-CN" sz="1200" dirty="0" smtClean="0"/>
              <a:t>）</a:t>
            </a:r>
            <a:r>
              <a:rPr lang="en-US" altLang="zh-CN" sz="1200" dirty="0" smtClean="0"/>
              <a:t>=</a:t>
            </a:r>
            <a:r>
              <a:rPr lang="zh-CN" altLang="zh-CN" sz="1200" dirty="0" smtClean="0"/>
              <a:t>他没过英语四级。在例（</a:t>
            </a:r>
            <a:r>
              <a:rPr lang="en-US" altLang="zh-CN" sz="1200" dirty="0" smtClean="0"/>
              <a:t>32</a:t>
            </a:r>
            <a:r>
              <a:rPr lang="zh-CN" altLang="zh-CN" sz="1200" dirty="0" smtClean="0"/>
              <a:t>）中，</a:t>
            </a:r>
            <a:r>
              <a:rPr lang="en-US" altLang="zh-CN" sz="1200" dirty="0" smtClean="0"/>
              <a:t>P</a:t>
            </a:r>
            <a:r>
              <a:rPr lang="zh-CN" altLang="zh-CN" sz="1200" dirty="0" smtClean="0"/>
              <a:t>（</a:t>
            </a:r>
            <a:r>
              <a:rPr lang="en-US" altLang="zh-CN" sz="1200" dirty="0" smtClean="0"/>
              <a:t>NP1</a:t>
            </a:r>
            <a:r>
              <a:rPr lang="zh-CN" altLang="zh-CN" sz="1200" dirty="0" smtClean="0"/>
              <a:t>）</a:t>
            </a:r>
            <a:r>
              <a:rPr lang="en-US" altLang="zh-CN" sz="1200" dirty="0" smtClean="0"/>
              <a:t>=</a:t>
            </a:r>
            <a:r>
              <a:rPr lang="zh-CN" altLang="zh-CN" sz="1200" dirty="0" smtClean="0"/>
              <a:t>他过英语四级了，</a:t>
            </a:r>
            <a:r>
              <a:rPr lang="en-US" altLang="zh-CN" sz="1200" dirty="0" smtClean="0"/>
              <a:t>P</a:t>
            </a:r>
            <a:r>
              <a:rPr lang="zh-CN" altLang="zh-CN" sz="1200" dirty="0" smtClean="0"/>
              <a:t>（</a:t>
            </a:r>
            <a:r>
              <a:rPr lang="en-US" altLang="zh-CN" sz="1200" dirty="0" smtClean="0"/>
              <a:t>NP2</a:t>
            </a:r>
            <a:r>
              <a:rPr lang="zh-CN" altLang="zh-CN" sz="1200" dirty="0" smtClean="0"/>
              <a:t>）</a:t>
            </a:r>
            <a:r>
              <a:rPr lang="en-US" altLang="zh-CN" sz="1200" dirty="0" smtClean="0"/>
              <a:t>=</a:t>
            </a:r>
            <a:r>
              <a:rPr lang="zh-CN" altLang="zh-CN" sz="1200" dirty="0" smtClean="0"/>
              <a:t>他过英语六级了</a:t>
            </a:r>
            <a:r>
              <a:rPr lang="zh-CN" altLang="en-US" sz="1200" dirty="0" smtClean="0"/>
              <a:t>。</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31</a:t>
            </a:fld>
            <a:endParaRPr lang="zh-CN" altLang="en-US"/>
          </a:p>
        </p:txBody>
      </p:sp>
    </p:spTree>
    <p:extLst>
      <p:ext uri="{BB962C8B-B14F-4D97-AF65-F5344CB8AC3E}">
        <p14:creationId xmlns:p14="http://schemas.microsoft.com/office/powerpoint/2010/main" val="3537352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在例（</a:t>
            </a:r>
            <a:r>
              <a:rPr lang="en-US" altLang="zh-CN" sz="1200" kern="1200" dirty="0" smtClean="0">
                <a:solidFill>
                  <a:schemeClr val="tx1"/>
                </a:solidFill>
                <a:effectLst/>
                <a:latin typeface="+mn-lt"/>
                <a:ea typeface="+mn-ea"/>
                <a:cs typeface="+mn-cs"/>
              </a:rPr>
              <a:t>32</a:t>
            </a:r>
            <a:r>
              <a:rPr lang="zh-CN" altLang="zh-CN" sz="1200" kern="1200" dirty="0" smtClean="0">
                <a:solidFill>
                  <a:schemeClr val="tx1"/>
                </a:solidFill>
                <a:effectLst/>
                <a:latin typeface="+mn-lt"/>
                <a:ea typeface="+mn-ea"/>
                <a:cs typeface="+mn-cs"/>
              </a:rPr>
              <a:t>）中，</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他过英语六级了，</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他过英语四级了，我们知道英语六级比英语四级难，因此过英语六级的可能性比过英语四级的小。如果将</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）表示为可能性量级上的两个点，那么</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）应该在量级的较高点，即</a:t>
            </a:r>
            <a:r>
              <a:rPr lang="en-US" altLang="zh-CN" sz="1200" kern="1200" dirty="0" smtClean="0">
                <a:solidFill>
                  <a:schemeClr val="tx1"/>
                </a:solidFill>
                <a:effectLst/>
                <a:latin typeface="+mn-lt"/>
                <a:ea typeface="+mn-ea"/>
                <a:cs typeface="+mn-cs"/>
              </a:rPr>
              <a:t>LIKELIHOOD[P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zh-CN" altLang="zh-CN" sz="1200" b="1"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。当命题表达否定意义时，以例（</a:t>
            </a:r>
            <a:r>
              <a:rPr lang="en-US" altLang="zh-CN" sz="1200" kern="1200" dirty="0" smtClean="0">
                <a:solidFill>
                  <a:schemeClr val="tx1"/>
                </a:solidFill>
                <a:effectLst/>
                <a:latin typeface="+mn-lt"/>
                <a:ea typeface="+mn-ea"/>
                <a:cs typeface="+mn-cs"/>
              </a:rPr>
              <a:t>31</a:t>
            </a:r>
            <a:r>
              <a:rPr lang="zh-CN" altLang="zh-CN" sz="1200" kern="1200" dirty="0" smtClean="0">
                <a:solidFill>
                  <a:schemeClr val="tx1"/>
                </a:solidFill>
                <a:effectLst/>
                <a:latin typeface="+mn-lt"/>
                <a:ea typeface="+mn-ea"/>
                <a:cs typeface="+mn-cs"/>
              </a:rPr>
              <a:t>）为例，</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他没过英语四级，</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他没过英语六级。因为英语四级的难度低于六级，所以没过英语四级的可能性小于没过英语六级的，可以表示为</a:t>
            </a:r>
            <a:r>
              <a:rPr lang="en-US" altLang="zh-CN" sz="1200" kern="1200" dirty="0" smtClean="0">
                <a:solidFill>
                  <a:schemeClr val="tx1"/>
                </a:solidFill>
                <a:effectLst/>
                <a:latin typeface="+mn-lt"/>
                <a:ea typeface="+mn-ea"/>
                <a:cs typeface="+mn-cs"/>
              </a:rPr>
              <a:t>LIKELIHOOD[P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zh-CN" altLang="zh-CN" sz="1200" b="1"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33</a:t>
            </a:fld>
            <a:endParaRPr lang="zh-CN" altLang="en-US"/>
          </a:p>
        </p:txBody>
      </p:sp>
    </p:spTree>
    <p:extLst>
      <p:ext uri="{BB962C8B-B14F-4D97-AF65-F5344CB8AC3E}">
        <p14:creationId xmlns:p14="http://schemas.microsoft.com/office/powerpoint/2010/main" val="3823170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以例（</a:t>
            </a:r>
            <a:r>
              <a:rPr lang="en-US" altLang="zh-CN" sz="1200" kern="1200" dirty="0" smtClean="0">
                <a:solidFill>
                  <a:schemeClr val="tx1"/>
                </a:solidFill>
                <a:effectLst/>
                <a:latin typeface="+mn-lt"/>
                <a:ea typeface="+mn-ea"/>
                <a:cs typeface="+mn-cs"/>
              </a:rPr>
              <a:t>31</a:t>
            </a:r>
            <a:r>
              <a:rPr lang="zh-CN" altLang="zh-CN" sz="1200" kern="1200" dirty="0" smtClean="0">
                <a:solidFill>
                  <a:schemeClr val="tx1"/>
                </a:solidFill>
                <a:effectLst/>
                <a:latin typeface="+mn-lt"/>
                <a:ea typeface="+mn-ea"/>
                <a:cs typeface="+mn-cs"/>
              </a:rPr>
              <a:t>）为例，</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他没过英语四级，</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他没过英语六级。当“他没过英语四级”为真时，可以推出“他没过英语六级”为真，即</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b="1" kern="1200" dirty="0" smtClean="0">
                <a:solidFill>
                  <a:schemeClr val="tx1"/>
                </a:solidFill>
                <a:effectLst/>
                <a:latin typeface="+mn-lt"/>
                <a:ea typeface="+mn-ea"/>
                <a:cs typeface="+mn-cs"/>
              </a:rPr>
              <a:t>—&gt;</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）。但当“他没过英语六级”为真时，不能推出“他没过英语四级”为真。</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）单向衍推</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）。以例（</a:t>
            </a:r>
            <a:r>
              <a:rPr lang="en-US" altLang="zh-CN" sz="1200" kern="1200" dirty="0" smtClean="0">
                <a:solidFill>
                  <a:schemeClr val="tx1"/>
                </a:solidFill>
                <a:effectLst/>
                <a:latin typeface="+mn-lt"/>
                <a:ea typeface="+mn-ea"/>
                <a:cs typeface="+mn-cs"/>
              </a:rPr>
              <a:t>32</a:t>
            </a:r>
            <a:r>
              <a:rPr lang="zh-CN" altLang="zh-CN" sz="1200" kern="1200" dirty="0" smtClean="0">
                <a:solidFill>
                  <a:schemeClr val="tx1"/>
                </a:solidFill>
                <a:effectLst/>
                <a:latin typeface="+mn-lt"/>
                <a:ea typeface="+mn-ea"/>
                <a:cs typeface="+mn-cs"/>
              </a:rPr>
              <a:t>）为例，</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他过英语六级了，</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他过英语四级了，当我们知道他过了英语六级时，可以推出他过了英语四级，即</a:t>
            </a:r>
            <a:r>
              <a:rPr lang="en-US" altLang="zh-CN" sz="1200" kern="1200" dirty="0" smtClean="0">
                <a:solidFill>
                  <a:schemeClr val="tx1"/>
                </a:solidFill>
                <a:effectLst/>
                <a:latin typeface="+mn-lt"/>
                <a:ea typeface="+mn-ea"/>
                <a:cs typeface="+mn-cs"/>
              </a:rPr>
              <a:t>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NP2</a:t>
            </a:r>
            <a:r>
              <a:rPr lang="zh-CN" altLang="zh-CN" sz="1200" kern="1200" dirty="0" smtClean="0">
                <a:solidFill>
                  <a:schemeClr val="tx1"/>
                </a:solidFill>
                <a:effectLst/>
                <a:latin typeface="+mn-lt"/>
                <a:ea typeface="+mn-ea"/>
                <a:cs typeface="+mn-cs"/>
              </a:rPr>
              <a:t>）</a:t>
            </a:r>
            <a:r>
              <a:rPr lang="en-US" altLang="zh-CN" sz="1200" b="1" kern="1200" dirty="0" smtClean="0">
                <a:solidFill>
                  <a:schemeClr val="tx1"/>
                </a:solidFill>
                <a:effectLst/>
                <a:latin typeface="+mn-lt"/>
                <a:ea typeface="+mn-ea"/>
                <a:cs typeface="+mn-cs"/>
              </a:rPr>
              <a:t>—&gt;</a:t>
            </a:r>
            <a:r>
              <a:rPr lang="en-US" altLang="zh-CN" sz="1200" kern="1200" dirty="0" smtClean="0">
                <a:solidFill>
                  <a:schemeClr val="tx1"/>
                </a:solidFill>
                <a:effectLst/>
                <a:latin typeface="+mn-lt"/>
                <a:ea typeface="+mn-ea"/>
                <a:cs typeface="+mn-cs"/>
              </a:rPr>
              <a:t> P</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NP1</a:t>
            </a:r>
            <a:r>
              <a:rPr lang="zh-CN" altLang="zh-CN" sz="1200" kern="1200" dirty="0" smtClean="0">
                <a:solidFill>
                  <a:schemeClr val="tx1"/>
                </a:solidFill>
                <a:effectLst/>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34</a:t>
            </a:fld>
            <a:endParaRPr lang="zh-CN" altLang="en-US"/>
          </a:p>
        </p:txBody>
      </p:sp>
    </p:spTree>
    <p:extLst>
      <p:ext uri="{BB962C8B-B14F-4D97-AF65-F5344CB8AC3E}">
        <p14:creationId xmlns:p14="http://schemas.microsoft.com/office/powerpoint/2010/main" val="3527796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mtClean="0"/>
              <a:t>这里还是有很多问题，关于选题可行性、操作性，关于研究思路、研究方法，希望大家多提意见和建议。谢谢！</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40</a:t>
            </a:fld>
            <a:endParaRPr lang="zh-CN" altLang="en-US"/>
          </a:p>
        </p:txBody>
      </p:sp>
    </p:spTree>
    <p:extLst>
      <p:ext uri="{BB962C8B-B14F-4D97-AF65-F5344CB8AC3E}">
        <p14:creationId xmlns:p14="http://schemas.microsoft.com/office/powerpoint/2010/main" val="1448271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“他刚到中国的时候，连‘你好’都不会说。” 学生知道语句字面含义：他刚到中国的时候，不会说“你好”。</a:t>
            </a:r>
            <a:r>
              <a:rPr lang="zh-CN" altLang="en-US" sz="1200" kern="1200" dirty="0" smtClean="0">
                <a:solidFill>
                  <a:schemeClr val="tx1"/>
                </a:solidFill>
                <a:effectLst/>
                <a:latin typeface="+mn-lt"/>
                <a:ea typeface="+mn-ea"/>
                <a:cs typeface="+mn-cs"/>
              </a:rPr>
              <a:t>但是字面含义之外的意义，比如，什么汉语都不会说，他汉语水平是零起点等等，他们就无法读出。</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“大中午的，我让他们先回家吃饭去了。”</a:t>
            </a:r>
            <a:r>
              <a:rPr lang="zh-CN" altLang="en-US" sz="1200" kern="1200" dirty="0" smtClean="0">
                <a:solidFill>
                  <a:schemeClr val="tx1"/>
                </a:solidFill>
                <a:effectLst/>
                <a:latin typeface="+mn-lt"/>
                <a:ea typeface="+mn-ea"/>
                <a:cs typeface="+mn-cs"/>
              </a:rPr>
              <a:t>这是口语教材中的一句话，学生无法理解什么是“大中午的”。</a:t>
            </a:r>
            <a:endParaRPr lang="zh-CN"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3</a:t>
            </a:fld>
            <a:endParaRPr lang="zh-CN" altLang="en-US"/>
          </a:p>
        </p:txBody>
      </p:sp>
    </p:spTree>
    <p:extLst>
      <p:ext uri="{BB962C8B-B14F-4D97-AF65-F5344CB8AC3E}">
        <p14:creationId xmlns:p14="http://schemas.microsoft.com/office/powerpoint/2010/main" val="1526475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a:t>
            </a:r>
            <a:r>
              <a:rPr lang="en-US" altLang="zh-CN" dirty="0" err="1" smtClean="0"/>
              <a:t>Baidu</a:t>
            </a:r>
            <a:r>
              <a:rPr lang="zh-CN" altLang="en-US" dirty="0" smtClean="0"/>
              <a:t>翻译中，“连</a:t>
            </a:r>
            <a:r>
              <a:rPr lang="en-US" altLang="zh-CN" dirty="0" smtClean="0"/>
              <a:t>…….</a:t>
            </a:r>
            <a:r>
              <a:rPr lang="zh-CN" altLang="en-US" dirty="0" smtClean="0"/>
              <a:t>都</a:t>
            </a:r>
            <a:r>
              <a:rPr lang="en-US" altLang="zh-CN" dirty="0" smtClean="0"/>
              <a:t>…….</a:t>
            </a:r>
            <a:r>
              <a:rPr lang="zh-CN" altLang="en-US" dirty="0" smtClean="0"/>
              <a:t>” 翻译为“</a:t>
            </a:r>
            <a:r>
              <a:rPr lang="en-US" altLang="zh-CN" dirty="0" smtClean="0"/>
              <a:t>even</a:t>
            </a:r>
            <a:r>
              <a:rPr lang="zh-CN" altLang="en-US" dirty="0" smtClean="0"/>
              <a:t>”，我觉得翻译出结构的意思了。</a:t>
            </a:r>
            <a:endParaRPr lang="en-US" altLang="zh-CN" dirty="0" smtClean="0"/>
          </a:p>
          <a:p>
            <a:r>
              <a:rPr lang="zh-CN" altLang="en-US" dirty="0" smtClean="0"/>
              <a:t>“大中午的”直接翻译为“</a:t>
            </a:r>
            <a:r>
              <a:rPr lang="en-US" altLang="zh-CN" dirty="0" smtClean="0"/>
              <a:t>at noon</a:t>
            </a:r>
            <a:r>
              <a:rPr lang="zh-CN" altLang="en-US" dirty="0" smtClean="0"/>
              <a:t>”，没有体现出“大</a:t>
            </a:r>
            <a:r>
              <a:rPr lang="en-US" altLang="zh-CN" dirty="0" smtClean="0"/>
              <a:t>+</a:t>
            </a:r>
            <a:r>
              <a:rPr lang="zh-CN" altLang="en-US" dirty="0" smtClean="0"/>
              <a:t>时间词</a:t>
            </a:r>
            <a:r>
              <a:rPr lang="en-US" altLang="zh-CN" dirty="0" smtClean="0"/>
              <a:t>+</a:t>
            </a:r>
            <a:r>
              <a:rPr lang="zh-CN" altLang="en-US" dirty="0" smtClean="0"/>
              <a:t>的”的意义。</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4</a:t>
            </a:fld>
            <a:endParaRPr lang="zh-CN" altLang="en-US"/>
          </a:p>
        </p:txBody>
      </p:sp>
    </p:spTree>
    <p:extLst>
      <p:ext uri="{BB962C8B-B14F-4D97-AF65-F5344CB8AC3E}">
        <p14:creationId xmlns:p14="http://schemas.microsoft.com/office/powerpoint/2010/main" val="3710966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a:t>
            </a:r>
            <a:r>
              <a:rPr lang="en-US" altLang="zh-CN" dirty="0" smtClean="0"/>
              <a:t>Google</a:t>
            </a:r>
            <a:r>
              <a:rPr lang="zh-CN" altLang="en-US" dirty="0" smtClean="0"/>
              <a:t>翻译中，“连</a:t>
            </a:r>
            <a:r>
              <a:rPr lang="en-US" altLang="zh-CN" dirty="0" smtClean="0"/>
              <a:t>…….</a:t>
            </a:r>
            <a:r>
              <a:rPr lang="zh-CN" altLang="en-US" dirty="0" smtClean="0"/>
              <a:t>都</a:t>
            </a:r>
            <a:r>
              <a:rPr lang="en-US" altLang="zh-CN" dirty="0" smtClean="0"/>
              <a:t>…….</a:t>
            </a:r>
            <a:r>
              <a:rPr lang="zh-CN" altLang="en-US" dirty="0" smtClean="0"/>
              <a:t>” 翻译为“</a:t>
            </a:r>
            <a:r>
              <a:rPr lang="en-US" altLang="zh-CN" dirty="0" smtClean="0"/>
              <a:t>even</a:t>
            </a:r>
            <a:r>
              <a:rPr lang="zh-CN" altLang="en-US" dirty="0" smtClean="0"/>
              <a:t>”，我觉得翻译出结构的意思了。</a:t>
            </a:r>
            <a:endParaRPr lang="en-US" altLang="zh-CN" dirty="0" smtClean="0"/>
          </a:p>
          <a:p>
            <a:r>
              <a:rPr lang="zh-CN" altLang="en-US" dirty="0" smtClean="0"/>
              <a:t>“大中午的”直接翻译为“</a:t>
            </a:r>
            <a:r>
              <a:rPr lang="en-US" altLang="zh-CN" dirty="0" smtClean="0"/>
              <a:t>at noon</a:t>
            </a:r>
            <a:r>
              <a:rPr lang="zh-CN" altLang="en-US" dirty="0" smtClean="0"/>
              <a:t>”，没有体现出“大</a:t>
            </a:r>
            <a:r>
              <a:rPr lang="en-US" altLang="zh-CN" dirty="0" smtClean="0"/>
              <a:t>+</a:t>
            </a:r>
            <a:r>
              <a:rPr lang="zh-CN" altLang="en-US" dirty="0" smtClean="0"/>
              <a:t>时间词</a:t>
            </a:r>
            <a:r>
              <a:rPr lang="en-US" altLang="zh-CN" dirty="0" smtClean="0"/>
              <a:t>+</a:t>
            </a:r>
            <a:r>
              <a:rPr lang="zh-CN" altLang="en-US" dirty="0" smtClean="0"/>
              <a:t>的”的意义。</a:t>
            </a:r>
          </a:p>
          <a:p>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5</a:t>
            </a:fld>
            <a:endParaRPr lang="zh-CN" altLang="en-US"/>
          </a:p>
        </p:txBody>
      </p:sp>
    </p:spTree>
    <p:extLst>
      <p:ext uri="{BB962C8B-B14F-4D97-AF65-F5344CB8AC3E}">
        <p14:creationId xmlns:p14="http://schemas.microsoft.com/office/powerpoint/2010/main" val="3686719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关于研究对象，我还没有界定好，目前还没有确定出形式标准或者意义标准。</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7</a:t>
            </a:fld>
            <a:endParaRPr lang="zh-CN" altLang="en-US"/>
          </a:p>
        </p:txBody>
      </p:sp>
    </p:spTree>
    <p:extLst>
      <p:ext uri="{BB962C8B-B14F-4D97-AF65-F5344CB8AC3E}">
        <p14:creationId xmlns:p14="http://schemas.microsoft.com/office/powerpoint/2010/main" val="3593067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研究思路：输入一个语句，可以根据句法分析出字面义（意义</a:t>
            </a:r>
            <a:r>
              <a:rPr lang="en-US" altLang="zh-CN" dirty="0" smtClean="0"/>
              <a:t>1</a:t>
            </a:r>
            <a:r>
              <a:rPr lang="zh-CN" altLang="en-US" dirty="0" smtClean="0"/>
              <a:t>），然后根据该语句与语句的隐含命题（如，预设、背景命题）或语境命题（上下文中的显性命题）之间的对立关系（等值对立、否定对立、级次对立），推出关于语句内容的意义</a:t>
            </a:r>
            <a:r>
              <a:rPr lang="en-US" altLang="zh-CN" dirty="0" smtClean="0"/>
              <a:t>2</a:t>
            </a:r>
            <a:r>
              <a:rPr lang="zh-CN" altLang="en-US" dirty="0" smtClean="0"/>
              <a:t>，言者对语句的主观认识（意义</a:t>
            </a:r>
            <a:r>
              <a:rPr lang="en-US" altLang="zh-CN" dirty="0" smtClean="0"/>
              <a:t>3</a:t>
            </a:r>
            <a:r>
              <a:rPr lang="zh-CN" altLang="en-US" dirty="0" smtClean="0"/>
              <a:t>），言者对某一参与者的主观评价（意义</a:t>
            </a:r>
            <a:r>
              <a:rPr lang="en-US" altLang="zh-CN" dirty="0" smtClean="0"/>
              <a:t>4</a:t>
            </a:r>
            <a:r>
              <a:rPr lang="zh-CN" altLang="en-US" dirty="0" smtClean="0"/>
              <a:t>）</a:t>
            </a:r>
            <a:r>
              <a:rPr lang="en-US" altLang="zh-CN" dirty="0" smtClean="0"/>
              <a:t>…….</a:t>
            </a:r>
          </a:p>
          <a:p>
            <a:endParaRPr lang="en-US" altLang="zh-CN" dirty="0" smtClean="0"/>
          </a:p>
          <a:p>
            <a:r>
              <a:rPr lang="zh-CN" altLang="en-US" dirty="0" smtClean="0"/>
              <a:t>其中，对立关系的分类采用俄国语言学家在</a:t>
            </a:r>
            <a:r>
              <a:rPr lang="en-US" altLang="zh-CN" dirty="0" smtClean="0"/>
              <a:t>《</a:t>
            </a:r>
            <a:r>
              <a:rPr lang="zh-CN" altLang="en-US" dirty="0" smtClean="0"/>
              <a:t>音位学基础</a:t>
            </a:r>
            <a:r>
              <a:rPr lang="en-US" altLang="zh-CN" dirty="0" smtClean="0"/>
              <a:t>》</a:t>
            </a:r>
            <a:r>
              <a:rPr lang="zh-CN" altLang="en-US" dirty="0" smtClean="0"/>
              <a:t>以对立成分之间的关系为分类标准的这三种对立类型</a:t>
            </a:r>
            <a:r>
              <a:rPr lang="zh-CN" altLang="en-US" baseline="0" dirty="0" smtClean="0"/>
              <a:t>。</a:t>
            </a:r>
            <a:endParaRPr lang="en-US" altLang="zh-CN" baseline="0" dirty="0" smtClean="0"/>
          </a:p>
          <a:p>
            <a:endParaRPr lang="en-US" altLang="zh-CN" baseline="0" dirty="0" smtClean="0"/>
          </a:p>
          <a:p>
            <a:r>
              <a:rPr lang="zh-CN" altLang="en-US" baseline="0" dirty="0" smtClean="0"/>
              <a:t>关于两个命题之间的关系，我也考虑了追加关系（</a:t>
            </a:r>
            <a:r>
              <a:rPr lang="en-US" altLang="zh-CN" baseline="0" dirty="0" smtClean="0"/>
              <a:t>additive</a:t>
            </a:r>
            <a:r>
              <a:rPr lang="zh-CN" altLang="en-US" baseline="0" dirty="0" smtClean="0"/>
              <a:t>）、对立关系、因果（</a:t>
            </a:r>
            <a:r>
              <a:rPr lang="en-US" altLang="zh-CN" baseline="0" dirty="0" smtClean="0"/>
              <a:t>causal</a:t>
            </a:r>
            <a:r>
              <a:rPr lang="zh-CN" altLang="en-US" baseline="0" dirty="0" smtClean="0"/>
              <a:t>）关系等。至于如何更好地描述两个命题之间的关系，哪种关系分类更适合句义分析，我希望听听大家的建议。</a:t>
            </a:r>
            <a:endParaRPr lang="en-US" altLang="zh-CN" dirty="0" smtClean="0"/>
          </a:p>
        </p:txBody>
      </p:sp>
      <p:sp>
        <p:nvSpPr>
          <p:cNvPr id="4" name="灯片编号占位符 3"/>
          <p:cNvSpPr>
            <a:spLocks noGrp="1"/>
          </p:cNvSpPr>
          <p:nvPr>
            <p:ph type="sldNum" sz="quarter" idx="10"/>
          </p:nvPr>
        </p:nvSpPr>
        <p:spPr/>
        <p:txBody>
          <a:bodyPr/>
          <a:lstStyle/>
          <a:p>
            <a:fld id="{7BC61345-6DBB-438F-B9AF-2974EC8DF312}" type="slidenum">
              <a:rPr lang="zh-CN" altLang="en-US" smtClean="0"/>
              <a:t>8</a:t>
            </a:fld>
            <a:endParaRPr lang="zh-CN" altLang="en-US"/>
          </a:p>
        </p:txBody>
      </p:sp>
    </p:spTree>
    <p:extLst>
      <p:ext uri="{BB962C8B-B14F-4D97-AF65-F5344CB8AC3E}">
        <p14:creationId xmlns:p14="http://schemas.microsoft.com/office/powerpoint/2010/main" val="3486948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根据语句与两种类型的命题（隐含命题和语境命题）的三种对立关系类型，列举了一些句法结构，下面将以“放着</a:t>
            </a:r>
            <a:r>
              <a:rPr lang="en-US" altLang="zh-CN" dirty="0" smtClean="0"/>
              <a:t>NP</a:t>
            </a:r>
            <a:r>
              <a:rPr lang="zh-CN" altLang="en-US" dirty="0" smtClean="0"/>
              <a:t>不</a:t>
            </a:r>
            <a:r>
              <a:rPr lang="en-US" altLang="zh-CN" dirty="0" smtClean="0"/>
              <a:t>VP</a:t>
            </a:r>
            <a:r>
              <a:rPr lang="zh-CN" altLang="en-US" dirty="0" smtClean="0"/>
              <a:t>”、“还</a:t>
            </a:r>
            <a:r>
              <a:rPr lang="en-US" altLang="zh-CN" dirty="0" smtClean="0"/>
              <a:t>NP1</a:t>
            </a:r>
            <a:r>
              <a:rPr lang="zh-CN" altLang="en-US" dirty="0" smtClean="0"/>
              <a:t>呢，</a:t>
            </a:r>
            <a:r>
              <a:rPr lang="en-US" altLang="zh-CN" dirty="0" smtClean="0"/>
              <a:t>…NP2….</a:t>
            </a:r>
            <a:r>
              <a:rPr lang="zh-CN" altLang="en-US" dirty="0" smtClean="0"/>
              <a:t>”为案例，进行具体的语义分析和语义表示。</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9</a:t>
            </a:fld>
            <a:endParaRPr lang="zh-CN" altLang="en-US"/>
          </a:p>
        </p:txBody>
      </p:sp>
    </p:spTree>
    <p:extLst>
      <p:ext uri="{BB962C8B-B14F-4D97-AF65-F5344CB8AC3E}">
        <p14:creationId xmlns:p14="http://schemas.microsoft.com/office/powerpoint/2010/main" val="1673270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a:t>
            </a:r>
            <a:r>
              <a:rPr lang="en-US" altLang="zh-CN" dirty="0" smtClean="0"/>
              <a:t>CCL</a:t>
            </a:r>
            <a:r>
              <a:rPr lang="zh-CN" altLang="en-US" dirty="0" smtClean="0"/>
              <a:t>语料库中以“放着</a:t>
            </a:r>
            <a:r>
              <a:rPr lang="en-US" altLang="zh-CN" dirty="0" smtClean="0"/>
              <a:t>$10</a:t>
            </a:r>
            <a:r>
              <a:rPr lang="zh-CN" altLang="en-US" dirty="0" smtClean="0"/>
              <a:t>不” 为检索项，在现代汉语中搜索出</a:t>
            </a:r>
            <a:r>
              <a:rPr lang="en-US" altLang="zh-CN" dirty="0" smtClean="0"/>
              <a:t>494</a:t>
            </a:r>
            <a:r>
              <a:rPr lang="zh-CN" altLang="en-US" dirty="0" smtClean="0"/>
              <a:t>条语料，经过人工筛选，符合放着</a:t>
            </a:r>
            <a:r>
              <a:rPr lang="en-US" altLang="zh-CN" dirty="0" smtClean="0"/>
              <a:t>np</a:t>
            </a:r>
            <a:r>
              <a:rPr lang="zh-CN" altLang="en-US" dirty="0" smtClean="0"/>
              <a:t>不</a:t>
            </a:r>
            <a:r>
              <a:rPr lang="en-US" altLang="zh-CN" dirty="0" err="1" smtClean="0"/>
              <a:t>vp</a:t>
            </a:r>
            <a:r>
              <a:rPr lang="zh-CN" altLang="en-US" dirty="0" smtClean="0"/>
              <a:t>的有</a:t>
            </a:r>
            <a:r>
              <a:rPr lang="en-US" altLang="zh-CN" dirty="0" smtClean="0"/>
              <a:t>219</a:t>
            </a:r>
            <a:r>
              <a:rPr lang="zh-CN" altLang="en-US" dirty="0" smtClean="0"/>
              <a:t>条。</a:t>
            </a:r>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11</a:t>
            </a:fld>
            <a:endParaRPr lang="zh-CN" altLang="en-US"/>
          </a:p>
        </p:txBody>
      </p:sp>
    </p:spTree>
    <p:extLst>
      <p:ext uri="{BB962C8B-B14F-4D97-AF65-F5344CB8AC3E}">
        <p14:creationId xmlns:p14="http://schemas.microsoft.com/office/powerpoint/2010/main" val="3702338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在理想化认知模型中，一般人会选择做赚钱的生意，而不是赔本的买卖。</a:t>
            </a:r>
            <a:endParaRPr lang="en-US" altLang="zh-CN" dirty="0" smtClean="0"/>
          </a:p>
          <a:p>
            <a:r>
              <a:rPr lang="zh-CN" altLang="en-US" dirty="0" smtClean="0"/>
              <a:t>做赚钱的生意，情理值较高。</a:t>
            </a:r>
            <a:endParaRPr lang="en-US" altLang="zh-CN" dirty="0" smtClean="0"/>
          </a:p>
          <a:p>
            <a:r>
              <a:rPr lang="zh-CN" altLang="en-US" dirty="0" smtClean="0"/>
              <a:t>做赔本的买卖，情理值较低。</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7BC61345-6DBB-438F-B9AF-2974EC8DF312}" type="slidenum">
              <a:rPr lang="zh-CN" altLang="en-US" smtClean="0"/>
              <a:t>16</a:t>
            </a:fld>
            <a:endParaRPr lang="zh-CN" altLang="en-US"/>
          </a:p>
        </p:txBody>
      </p:sp>
    </p:spTree>
    <p:extLst>
      <p:ext uri="{BB962C8B-B14F-4D97-AF65-F5344CB8AC3E}">
        <p14:creationId xmlns:p14="http://schemas.microsoft.com/office/powerpoint/2010/main" val="418559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C7B4B51-0F86-4966-B24B-41359977379A}"/>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xmlns="" id="{E4CA84E2-37EE-47D5-BA8B-6B48C8A443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345DE782-3936-4F11-A726-F97EEE2B1FBE}"/>
              </a:ext>
            </a:extLst>
          </p:cNvPr>
          <p:cNvSpPr>
            <a:spLocks noGrp="1"/>
          </p:cNvSpPr>
          <p:nvPr>
            <p:ph type="dt" sz="half" idx="10"/>
          </p:nvPr>
        </p:nvSpPr>
        <p:spPr/>
        <p:txBody>
          <a:bodyPr/>
          <a:lstStyle/>
          <a:p>
            <a:fld id="{D1F0EA53-C371-4775-9531-AE3A07D7B14F}"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B04BE710-5176-4E91-8435-B88BC107E4B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CE30BFBC-8C8B-4749-B847-5B155C7F3795}"/>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25073887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7333A23-AE12-4963-B08E-71A88377C7C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xmlns="" id="{9CD4162B-D9F1-4944-9BA5-8A01B32E5CC2}"/>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BE46499D-D42F-47D2-B946-4AEDB740468D}"/>
              </a:ext>
            </a:extLst>
          </p:cNvPr>
          <p:cNvSpPr>
            <a:spLocks noGrp="1"/>
          </p:cNvSpPr>
          <p:nvPr>
            <p:ph type="dt" sz="half" idx="10"/>
          </p:nvPr>
        </p:nvSpPr>
        <p:spPr/>
        <p:txBody>
          <a:bodyPr/>
          <a:lstStyle/>
          <a:p>
            <a:fld id="{49286994-5AC5-436E-8F52-38F0DCDE1DD3}"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E8EBEDD9-1885-41ED-8844-158466F9245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83432E7D-5265-41CB-B52C-92B51701627E}"/>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169505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xmlns="" id="{636E274C-0ED0-46D0-A343-360DE8B7C73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xmlns="" id="{2EBFD94B-50DE-4544-8C87-B541784807B9}"/>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21761C8D-475C-47D8-BD01-8310FB417940}"/>
              </a:ext>
            </a:extLst>
          </p:cNvPr>
          <p:cNvSpPr>
            <a:spLocks noGrp="1"/>
          </p:cNvSpPr>
          <p:nvPr>
            <p:ph type="dt" sz="half" idx="10"/>
          </p:nvPr>
        </p:nvSpPr>
        <p:spPr/>
        <p:txBody>
          <a:bodyPr/>
          <a:lstStyle/>
          <a:p>
            <a:fld id="{ACC14E04-5DA4-44C1-BB05-5BC414C30C55}"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EDBB868B-9D7B-42E7-8AA0-D5D64A6008D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B6C59C53-DDC9-4ED3-A537-3F232651083C}"/>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245033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DF3B757-47AA-4BCA-81ED-474622A665E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EA70B36A-1A31-419F-B107-FD772495FE6B}"/>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30337AA3-7B46-4AC3-944B-962A2720E8B7}"/>
              </a:ext>
            </a:extLst>
          </p:cNvPr>
          <p:cNvSpPr>
            <a:spLocks noGrp="1"/>
          </p:cNvSpPr>
          <p:nvPr>
            <p:ph type="dt" sz="half" idx="10"/>
          </p:nvPr>
        </p:nvSpPr>
        <p:spPr/>
        <p:txBody>
          <a:bodyPr/>
          <a:lstStyle/>
          <a:p>
            <a:fld id="{E3138DAA-3E12-4BBE-9AF8-57DF3D052745}"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354D78D1-39C9-41D1-BCB4-F9DA2F613F5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D17A9E27-853E-4E6C-8A64-EDA4771026AE}"/>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8849276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149F24D-E371-49D9-B498-C937BE0EF418}"/>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xmlns="" id="{AA5864C8-A27E-4C3F-B181-BF47CA3C2A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xmlns="" id="{754F8553-AD6C-4D87-AC71-85F823E80E11}"/>
              </a:ext>
            </a:extLst>
          </p:cNvPr>
          <p:cNvSpPr>
            <a:spLocks noGrp="1"/>
          </p:cNvSpPr>
          <p:nvPr>
            <p:ph type="dt" sz="half" idx="10"/>
          </p:nvPr>
        </p:nvSpPr>
        <p:spPr/>
        <p:txBody>
          <a:bodyPr/>
          <a:lstStyle/>
          <a:p>
            <a:fld id="{242FA452-5FF7-48E4-94E1-5D851E79D33F}"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F2DDDEFD-91E1-4147-8719-81A52938000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973BC6FE-7230-4397-978D-4FFA686A286F}"/>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1590892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8426842-40E0-4FE3-AC43-6A87E93817F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B01EA0BE-B1B6-4744-A701-AE8DA9502AA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xmlns="" id="{0169787A-74BB-4940-9C7B-E5E9E362A45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xmlns="" id="{BF483A36-807F-461A-A7CF-E201D3536608}"/>
              </a:ext>
            </a:extLst>
          </p:cNvPr>
          <p:cNvSpPr>
            <a:spLocks noGrp="1"/>
          </p:cNvSpPr>
          <p:nvPr>
            <p:ph type="dt" sz="half" idx="10"/>
          </p:nvPr>
        </p:nvSpPr>
        <p:spPr/>
        <p:txBody>
          <a:bodyPr/>
          <a:lstStyle/>
          <a:p>
            <a:fld id="{125B4331-0148-456E-A138-88EB6327440C}" type="datetime1">
              <a:rPr lang="zh-CN" altLang="en-US" smtClean="0"/>
              <a:t>2020/3/10 Tuesday</a:t>
            </a:fld>
            <a:endParaRPr lang="zh-CN" altLang="en-US"/>
          </a:p>
        </p:txBody>
      </p:sp>
      <p:sp>
        <p:nvSpPr>
          <p:cNvPr id="6" name="页脚占位符 5">
            <a:extLst>
              <a:ext uri="{FF2B5EF4-FFF2-40B4-BE49-F238E27FC236}">
                <a16:creationId xmlns:a16="http://schemas.microsoft.com/office/drawing/2014/main" xmlns="" id="{421465CC-2665-420A-BBC0-0C92DA6B877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0359248A-E402-4554-B301-55B291C38DE0}"/>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2730553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4C27FD2-F1C0-4607-A66D-C47B69ACE5D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xmlns="" id="{67517143-3253-4783-8F74-0E2647785A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xmlns="" id="{8CF27954-FB69-4E56-BBCD-C9FBD78E2554}"/>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xmlns="" id="{E6A5DA06-0A3F-4926-864A-D087BF5DF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xmlns="" id="{396EFDD1-ADEB-44EB-8D44-FAE71E2B79FC}"/>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xmlns="" id="{4EE3A36C-2072-4DC5-8D2D-6D75F994AD4F}"/>
              </a:ext>
            </a:extLst>
          </p:cNvPr>
          <p:cNvSpPr>
            <a:spLocks noGrp="1"/>
          </p:cNvSpPr>
          <p:nvPr>
            <p:ph type="dt" sz="half" idx="10"/>
          </p:nvPr>
        </p:nvSpPr>
        <p:spPr/>
        <p:txBody>
          <a:bodyPr/>
          <a:lstStyle/>
          <a:p>
            <a:fld id="{2BD16C91-D5AB-4F09-A218-96A411A5873A}" type="datetime1">
              <a:rPr lang="zh-CN" altLang="en-US" smtClean="0"/>
              <a:t>2020/3/10 Tuesday</a:t>
            </a:fld>
            <a:endParaRPr lang="zh-CN" altLang="en-US"/>
          </a:p>
        </p:txBody>
      </p:sp>
      <p:sp>
        <p:nvSpPr>
          <p:cNvPr id="8" name="页脚占位符 7">
            <a:extLst>
              <a:ext uri="{FF2B5EF4-FFF2-40B4-BE49-F238E27FC236}">
                <a16:creationId xmlns:a16="http://schemas.microsoft.com/office/drawing/2014/main" xmlns="" id="{0E96124B-A0CA-4A01-ADF8-FF381B2DCC4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xmlns="" id="{32BEDC81-4D66-4101-862B-FAC982820A6C}"/>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4091287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E62B85C-B022-4459-90A8-45BD20E6E7DD}"/>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xmlns="" id="{1BC70687-A9E2-4B65-9BAA-B3FCC788FD67}"/>
              </a:ext>
            </a:extLst>
          </p:cNvPr>
          <p:cNvSpPr>
            <a:spLocks noGrp="1"/>
          </p:cNvSpPr>
          <p:nvPr>
            <p:ph type="dt" sz="half" idx="10"/>
          </p:nvPr>
        </p:nvSpPr>
        <p:spPr/>
        <p:txBody>
          <a:bodyPr/>
          <a:lstStyle/>
          <a:p>
            <a:fld id="{EBA86565-F8A7-4305-B458-5251BBC0E8D8}" type="datetime1">
              <a:rPr lang="zh-CN" altLang="en-US" smtClean="0"/>
              <a:t>2020/3/10 Tuesday</a:t>
            </a:fld>
            <a:endParaRPr lang="zh-CN" altLang="en-US"/>
          </a:p>
        </p:txBody>
      </p:sp>
      <p:sp>
        <p:nvSpPr>
          <p:cNvPr id="4" name="页脚占位符 3">
            <a:extLst>
              <a:ext uri="{FF2B5EF4-FFF2-40B4-BE49-F238E27FC236}">
                <a16:creationId xmlns:a16="http://schemas.microsoft.com/office/drawing/2014/main" xmlns="" id="{C0891B7B-84FD-417C-A315-31689527D44B}"/>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xmlns="" id="{CE6DFC07-A83C-4110-B13D-1C708D9AEC33}"/>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38906488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grpSp>
        <p:nvGrpSpPr>
          <p:cNvPr id="5" name="组合 4">
            <a:extLst>
              <a:ext uri="{FF2B5EF4-FFF2-40B4-BE49-F238E27FC236}">
                <a16:creationId xmlns:a16="http://schemas.microsoft.com/office/drawing/2014/main" xmlns="" id="{72A844AB-BB20-4BA3-ADBB-1D788FD94F00}"/>
              </a:ext>
            </a:extLst>
          </p:cNvPr>
          <p:cNvGrpSpPr/>
          <p:nvPr userDrawn="1"/>
        </p:nvGrpSpPr>
        <p:grpSpPr>
          <a:xfrm>
            <a:off x="0" y="0"/>
            <a:ext cx="12192000" cy="723899"/>
            <a:chOff x="0" y="0"/>
            <a:chExt cx="12192000" cy="841829"/>
          </a:xfrm>
        </p:grpSpPr>
        <p:sp>
          <p:nvSpPr>
            <p:cNvPr id="6" name="矩形 5">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7" name="图片 6">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8" name="椭圆 7">
            <a:extLst>
              <a:ext uri="{FF2B5EF4-FFF2-40B4-BE49-F238E27FC236}">
                <a16:creationId xmlns="" xmlns:a16="http://schemas.microsoft.com/office/drawing/2014/main" id="{09E5F437-008E-46D6-8B4E-47D016692EFD}"/>
              </a:ext>
            </a:extLst>
          </p:cNvPr>
          <p:cNvSpPr/>
          <p:nvPr userDrawn="1"/>
        </p:nvSpPr>
        <p:spPr>
          <a:xfrm>
            <a:off x="10827579" y="6261100"/>
            <a:ext cx="818321" cy="485775"/>
          </a:xfrm>
          <a:prstGeom prst="ellipse">
            <a:avLst/>
          </a:prstGeom>
          <a:solidFill>
            <a:srgbClr val="8F171C"/>
          </a:solidFill>
          <a:ln>
            <a:solidFill>
              <a:srgbClr val="9018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866BE746-B4F2-4923-B6A6-1BE6FC221044}" type="slidenum">
              <a:rPr lang="zh-CN" altLang="en-US" sz="2400" b="1" smtClean="0"/>
              <a:t>‹#›</a:t>
            </a:fld>
            <a:endParaRPr lang="zh-CN" altLang="en-US" sz="2400" b="1" dirty="0"/>
          </a:p>
        </p:txBody>
      </p:sp>
    </p:spTree>
    <p:extLst>
      <p:ext uri="{BB962C8B-B14F-4D97-AF65-F5344CB8AC3E}">
        <p14:creationId xmlns:p14="http://schemas.microsoft.com/office/powerpoint/2010/main" val="19223102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D6E463A-4F91-4514-A82C-45CFEC1D8A8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xmlns="" id="{E26C0FCB-7809-4B11-A410-AC9E8C1D77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xmlns="" id="{868B64DA-053E-4BD8-9589-48E34758A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xmlns="" id="{0EF9C007-2E09-4A98-AC07-A410D0D04DE8}"/>
              </a:ext>
            </a:extLst>
          </p:cNvPr>
          <p:cNvSpPr>
            <a:spLocks noGrp="1"/>
          </p:cNvSpPr>
          <p:nvPr>
            <p:ph type="dt" sz="half" idx="10"/>
          </p:nvPr>
        </p:nvSpPr>
        <p:spPr/>
        <p:txBody>
          <a:bodyPr/>
          <a:lstStyle/>
          <a:p>
            <a:fld id="{E6299D68-F68F-4B0F-9C1F-D9D110B4A564}" type="datetime1">
              <a:rPr lang="zh-CN" altLang="en-US" smtClean="0"/>
              <a:t>2020/3/10 Tuesday</a:t>
            </a:fld>
            <a:endParaRPr lang="zh-CN" altLang="en-US"/>
          </a:p>
        </p:txBody>
      </p:sp>
      <p:sp>
        <p:nvSpPr>
          <p:cNvPr id="6" name="页脚占位符 5">
            <a:extLst>
              <a:ext uri="{FF2B5EF4-FFF2-40B4-BE49-F238E27FC236}">
                <a16:creationId xmlns:a16="http://schemas.microsoft.com/office/drawing/2014/main" xmlns="" id="{FC93EBBE-0E46-4C1A-9066-252DB12BFFD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0D0CF6A2-4DAA-4665-9B09-B71DB7AAD95C}"/>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173671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FAB2295-66CB-4F85-B1F7-7BCDE0BF5F8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xmlns="" id="{5E68C11A-E4A4-4AB1-A189-F90308D769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xmlns="" id="{EEAB1B90-977E-48F0-971F-E44353319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xmlns="" id="{7107502F-0ED1-4140-AA7C-BA9DAB471335}"/>
              </a:ext>
            </a:extLst>
          </p:cNvPr>
          <p:cNvSpPr>
            <a:spLocks noGrp="1"/>
          </p:cNvSpPr>
          <p:nvPr>
            <p:ph type="dt" sz="half" idx="10"/>
          </p:nvPr>
        </p:nvSpPr>
        <p:spPr/>
        <p:txBody>
          <a:bodyPr/>
          <a:lstStyle/>
          <a:p>
            <a:fld id="{535316D5-74B5-4BDC-830F-8836C097F68B}" type="datetime1">
              <a:rPr lang="zh-CN" altLang="en-US" smtClean="0"/>
              <a:t>2020/3/10 Tuesday</a:t>
            </a:fld>
            <a:endParaRPr lang="zh-CN" altLang="en-US"/>
          </a:p>
        </p:txBody>
      </p:sp>
      <p:sp>
        <p:nvSpPr>
          <p:cNvPr id="6" name="页脚占位符 5">
            <a:extLst>
              <a:ext uri="{FF2B5EF4-FFF2-40B4-BE49-F238E27FC236}">
                <a16:creationId xmlns:a16="http://schemas.microsoft.com/office/drawing/2014/main" xmlns="" id="{CF73EC4A-B91F-4A46-B37A-342B53FE148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xmlns="" id="{F1DFE566-33CD-411C-B57F-E624072A8E9D}"/>
              </a:ext>
            </a:extLst>
          </p:cNvPr>
          <p:cNvSpPr>
            <a:spLocks noGrp="1"/>
          </p:cNvSpPr>
          <p:nvPr>
            <p:ph type="sldNum" sz="quarter" idx="12"/>
          </p:nvPr>
        </p:nvSpPr>
        <p:spPr/>
        <p:txBody>
          <a:body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367030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xmlns="" id="{827C32BE-9594-4620-B9A4-D3993BA153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xmlns="" id="{83279BC4-E6CE-470B-913C-8E46ACBC5B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64A2B7DC-0E9E-403C-8464-99AF06C33E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EEAE7-8702-4928-ADDC-F3F6DBE1DF3E}" type="datetime1">
              <a:rPr lang="zh-CN" altLang="en-US" smtClean="0"/>
              <a:t>2020/3/10 Tuesday</a:t>
            </a:fld>
            <a:endParaRPr lang="zh-CN" altLang="en-US"/>
          </a:p>
        </p:txBody>
      </p:sp>
      <p:sp>
        <p:nvSpPr>
          <p:cNvPr id="5" name="页脚占位符 4">
            <a:extLst>
              <a:ext uri="{FF2B5EF4-FFF2-40B4-BE49-F238E27FC236}">
                <a16:creationId xmlns:a16="http://schemas.microsoft.com/office/drawing/2014/main" xmlns="" id="{1DEE8601-B05A-4814-B328-27CD2D6C20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xmlns="" id="{7D31DB9B-5A48-4F4F-954E-9E74FF52DA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A96D6-2794-42F2-825E-06CB8FD7F0AC}" type="slidenum">
              <a:rPr lang="zh-CN" altLang="en-US" smtClean="0"/>
              <a:t>‹#›</a:t>
            </a:fld>
            <a:endParaRPr lang="zh-CN" altLang="en-US"/>
          </a:p>
        </p:txBody>
      </p:sp>
    </p:spTree>
    <p:extLst>
      <p:ext uri="{BB962C8B-B14F-4D97-AF65-F5344CB8AC3E}">
        <p14:creationId xmlns:p14="http://schemas.microsoft.com/office/powerpoint/2010/main" val="471287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矩形 30">
            <a:extLst>
              <a:ext uri="{FF2B5EF4-FFF2-40B4-BE49-F238E27FC236}">
                <a16:creationId xmlns:a16="http://schemas.microsoft.com/office/drawing/2014/main" xmlns="" id="{CFD835EC-0DF1-48EF-849A-579FE3D18E9E}"/>
              </a:ext>
            </a:extLst>
          </p:cNvPr>
          <p:cNvSpPr/>
          <p:nvPr/>
        </p:nvSpPr>
        <p:spPr>
          <a:xfrm>
            <a:off x="0" y="6609687"/>
            <a:ext cx="12192000" cy="248313"/>
          </a:xfrm>
          <a:prstGeom prst="rect">
            <a:avLst/>
          </a:prstGeom>
          <a:solidFill>
            <a:srgbClr val="9A0001"/>
          </a:solid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5" name="矩形 34">
            <a:extLst>
              <a:ext uri="{FF2B5EF4-FFF2-40B4-BE49-F238E27FC236}">
                <a16:creationId xmlns:a16="http://schemas.microsoft.com/office/drawing/2014/main" xmlns="" id="{00609156-92BA-4E9C-9E46-219AEC7B4063}"/>
              </a:ext>
            </a:extLst>
          </p:cNvPr>
          <p:cNvSpPr/>
          <p:nvPr/>
        </p:nvSpPr>
        <p:spPr>
          <a:xfrm>
            <a:off x="1290596" y="1100400"/>
            <a:ext cx="8944132" cy="668837"/>
          </a:xfrm>
          <a:prstGeom prst="rect">
            <a:avLst/>
          </a:prstGeom>
          <a:effectLst>
            <a:outerShdw blurRad="63500" sx="102000" sy="102000" algn="ctr" rotWithShape="0">
              <a:prstClr val="black">
                <a:alpha val="40000"/>
              </a:prstClr>
            </a:outerShdw>
          </a:effectLst>
        </p:spPr>
        <p:txBody>
          <a:bodyPr wrap="square">
            <a:spAutoFit/>
          </a:bodyPr>
          <a:lstStyle/>
          <a:p>
            <a:pPr algn="ctr">
              <a:lnSpc>
                <a:spcPct val="120000"/>
              </a:lnSpc>
              <a:defRPr/>
            </a:pPr>
            <a:r>
              <a:rPr lang="zh-CN" altLang="en-US" sz="3600" b="1" spc="300" dirty="0" smtClean="0">
                <a:solidFill>
                  <a:srgbClr val="9A0001"/>
                </a:solidFill>
                <a:latin typeface="+mj-ea"/>
                <a:ea typeface="+mj-ea"/>
                <a:cs typeface="经典圆体简" panose="02010609000101010101" pitchFamily="49" charset="-122"/>
                <a:sym typeface="微软雅黑" pitchFamily="34" charset="-122"/>
              </a:rPr>
              <a:t>博士论文开题汇报</a:t>
            </a:r>
            <a:endParaRPr lang="zh-CN" altLang="en-US" sz="3600" b="1" spc="300" dirty="0">
              <a:solidFill>
                <a:srgbClr val="9A0001"/>
              </a:solidFill>
              <a:latin typeface="+mj-ea"/>
              <a:ea typeface="+mj-ea"/>
              <a:cs typeface="经典圆体简" panose="02010609000101010101" pitchFamily="49" charset="-122"/>
              <a:sym typeface="微软雅黑" pitchFamily="34" charset="-122"/>
            </a:endParaRPr>
          </a:p>
        </p:txBody>
      </p:sp>
      <p:sp>
        <p:nvSpPr>
          <p:cNvPr id="96" name="矩形 95">
            <a:extLst>
              <a:ext uri="{FF2B5EF4-FFF2-40B4-BE49-F238E27FC236}">
                <a16:creationId xmlns:a16="http://schemas.microsoft.com/office/drawing/2014/main" xmlns="" id="{00609156-92BA-4E9C-9E46-219AEC7B4063}"/>
              </a:ext>
            </a:extLst>
          </p:cNvPr>
          <p:cNvSpPr/>
          <p:nvPr/>
        </p:nvSpPr>
        <p:spPr>
          <a:xfrm>
            <a:off x="334851" y="2729766"/>
            <a:ext cx="11603864" cy="830997"/>
          </a:xfrm>
          <a:prstGeom prst="rect">
            <a:avLst/>
          </a:prstGeom>
          <a:effectLst>
            <a:outerShdw blurRad="63500" sx="102000" sy="102000" algn="ctr" rotWithShape="0">
              <a:prstClr val="black">
                <a:alpha val="40000"/>
              </a:prstClr>
            </a:outerShdw>
          </a:effectLst>
        </p:spPr>
        <p:txBody>
          <a:bodyPr wrap="square">
            <a:spAutoFit/>
          </a:bodyPr>
          <a:lstStyle/>
          <a:p>
            <a:pPr algn="ctr">
              <a:lnSpc>
                <a:spcPct val="120000"/>
              </a:lnSpc>
              <a:defRPr/>
            </a:pPr>
            <a:r>
              <a:rPr lang="zh-CN" altLang="en-US" sz="4000" b="1" spc="300" dirty="0" smtClean="0">
                <a:solidFill>
                  <a:srgbClr val="9A0001"/>
                </a:solidFill>
                <a:latin typeface="微软雅黑" panose="020B0503020204020204" pitchFamily="34" charset="-122"/>
                <a:ea typeface="微软雅黑" panose="020B0503020204020204" pitchFamily="34" charset="-122"/>
                <a:cs typeface="经典圆体简" panose="02010609000101010101" pitchFamily="49" charset="-122"/>
                <a:sym typeface="微软雅黑" pitchFamily="34" charset="-122"/>
              </a:rPr>
              <a:t>现代汉语主观量结构的语义分析</a:t>
            </a:r>
            <a:endParaRPr lang="zh-CN" altLang="en-US" sz="4000" b="1" spc="300" dirty="0">
              <a:solidFill>
                <a:srgbClr val="9A0001"/>
              </a:solidFill>
              <a:latin typeface="微软雅黑" panose="020B0503020204020204" pitchFamily="34" charset="-122"/>
              <a:ea typeface="微软雅黑" panose="020B0503020204020204" pitchFamily="34" charset="-122"/>
              <a:cs typeface="经典圆体简" panose="02010609000101010101" pitchFamily="49" charset="-122"/>
              <a:sym typeface="微软雅黑" pitchFamily="34" charset="-122"/>
            </a:endParaRPr>
          </a:p>
        </p:txBody>
      </p:sp>
      <p:sp>
        <p:nvSpPr>
          <p:cNvPr id="97" name="矩形 96">
            <a:extLst>
              <a:ext uri="{FF2B5EF4-FFF2-40B4-BE49-F238E27FC236}">
                <a16:creationId xmlns:a16="http://schemas.microsoft.com/office/drawing/2014/main" xmlns="" id="{00609156-92BA-4E9C-9E46-219AEC7B4063}"/>
              </a:ext>
            </a:extLst>
          </p:cNvPr>
          <p:cNvSpPr/>
          <p:nvPr/>
        </p:nvSpPr>
        <p:spPr>
          <a:xfrm>
            <a:off x="3196107" y="4634721"/>
            <a:ext cx="7309078" cy="1495794"/>
          </a:xfrm>
          <a:prstGeom prst="rect">
            <a:avLst/>
          </a:prstGeom>
          <a:effectLst>
            <a:outerShdw blurRad="63500" sx="102000" sy="102000" algn="ctr" rotWithShape="0">
              <a:prstClr val="black">
                <a:alpha val="40000"/>
              </a:prstClr>
            </a:outerShdw>
          </a:effectLst>
        </p:spPr>
        <p:txBody>
          <a:bodyPr wrap="square">
            <a:spAutoFit/>
          </a:bodyPr>
          <a:lstStyle/>
          <a:p>
            <a:pPr>
              <a:lnSpc>
                <a:spcPct val="120000"/>
              </a:lnSpc>
              <a:defRPr/>
            </a:pPr>
            <a:r>
              <a:rPr lang="zh-CN" altLang="en-US" sz="4000" b="1"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 </a:t>
            </a:r>
            <a:r>
              <a:rPr lang="zh-CN" altLang="en-US"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报 告 人：曹晓玉</a:t>
            </a:r>
            <a:endParaRPr lang="en-US" altLang="zh-CN"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endParaRPr>
          </a:p>
          <a:p>
            <a:pPr>
              <a:lnSpc>
                <a:spcPct val="120000"/>
              </a:lnSpc>
              <a:defRPr/>
            </a:pPr>
            <a:r>
              <a:rPr lang="zh-CN" altLang="en-US"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 报告日期：</a:t>
            </a:r>
            <a:r>
              <a:rPr lang="en-US" altLang="zh-CN"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2020</a:t>
            </a:r>
            <a:r>
              <a:rPr lang="zh-CN" altLang="en-US"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年</a:t>
            </a:r>
            <a:r>
              <a:rPr lang="en-US" altLang="zh-CN"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3</a:t>
            </a:r>
            <a:r>
              <a:rPr lang="zh-CN" altLang="en-US"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月</a:t>
            </a:r>
            <a:r>
              <a:rPr lang="en-US" altLang="zh-CN"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10</a:t>
            </a:r>
            <a:r>
              <a:rPr lang="zh-CN" altLang="en-US" sz="3600" spc="300" dirty="0" smtClean="0">
                <a:latin typeface="楷体" panose="02010609060101010101" pitchFamily="49" charset="-122"/>
                <a:ea typeface="楷体" panose="02010609060101010101" pitchFamily="49" charset="-122"/>
                <a:cs typeface="经典圆体简" panose="02010609000101010101" pitchFamily="49" charset="-122"/>
                <a:sym typeface="微软雅黑" pitchFamily="34" charset="-122"/>
              </a:rPr>
              <a:t>日</a:t>
            </a:r>
            <a:endParaRPr lang="zh-CN" altLang="en-US" sz="3600" spc="300" dirty="0">
              <a:latin typeface="楷体" panose="02010609060101010101" pitchFamily="49" charset="-122"/>
              <a:ea typeface="楷体" panose="02010609060101010101" pitchFamily="49" charset="-122"/>
              <a:cs typeface="经典圆体简" panose="02010609000101010101" pitchFamily="49" charset="-122"/>
              <a:sym typeface="微软雅黑" pitchFamily="34" charset="-122"/>
            </a:endParaRPr>
          </a:p>
        </p:txBody>
      </p:sp>
      <p:grpSp>
        <p:nvGrpSpPr>
          <p:cNvPr id="7" name="组合 6">
            <a:extLst>
              <a:ext uri="{FF2B5EF4-FFF2-40B4-BE49-F238E27FC236}">
                <a16:creationId xmlns:a16="http://schemas.microsoft.com/office/drawing/2014/main" xmlns="" id="{72A844AB-BB20-4BA3-ADBB-1D788FD94F00}"/>
              </a:ext>
            </a:extLst>
          </p:cNvPr>
          <p:cNvGrpSpPr/>
          <p:nvPr/>
        </p:nvGrpSpPr>
        <p:grpSpPr>
          <a:xfrm>
            <a:off x="0" y="0"/>
            <a:ext cx="12192000" cy="1004552"/>
            <a:chOff x="0" y="0"/>
            <a:chExt cx="12192000" cy="841829"/>
          </a:xfrm>
        </p:grpSpPr>
        <p:sp>
          <p:nvSpPr>
            <p:cNvPr id="8" name="矩形 7">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9" name="图片 8">
              <a:extLst>
                <a:ext uri="{FF2B5EF4-FFF2-40B4-BE49-F238E27FC236}">
                  <a16:creationId xmlns:a16="http://schemas.microsoft.com/office/drawing/2014/main" xmlns="" id="{DE34C683-1904-4BEB-8789-4C3D83462A0B}"/>
                </a:ext>
              </a:extLst>
            </p:cNvPr>
            <p:cNvPicPr>
              <a:picLocks noChangeAspect="1"/>
            </p:cNvPicPr>
            <p:nvPr/>
          </p:nvPicPr>
          <p:blipFill>
            <a:blip r:embed="rId3"/>
            <a:stretch>
              <a:fillRect/>
            </a:stretch>
          </p:blipFill>
          <p:spPr>
            <a:xfrm>
              <a:off x="4595964" y="1"/>
              <a:ext cx="7596036" cy="841828"/>
            </a:xfrm>
            <a:prstGeom prst="rect">
              <a:avLst/>
            </a:prstGeom>
            <a:solidFill>
              <a:srgbClr val="8B0012"/>
            </a:solidFill>
          </p:spPr>
        </p:pic>
      </p:grpSp>
    </p:spTree>
    <p:extLst>
      <p:ext uri="{BB962C8B-B14F-4D97-AF65-F5344CB8AC3E}">
        <p14:creationId xmlns:p14="http://schemas.microsoft.com/office/powerpoint/2010/main" val="3907308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4" y="168969"/>
            <a:ext cx="6507940" cy="523220"/>
          </a:xfrm>
          <a:prstGeom prst="rect">
            <a:avLst/>
          </a:prstGeom>
          <a:noFill/>
        </p:spPr>
        <p:txBody>
          <a:bodyPr wrap="square" rtlCol="0">
            <a:spAutoFit/>
          </a:bodyPr>
          <a:lstStyle/>
          <a:p>
            <a:pPr lvl="0">
              <a:defRPr/>
            </a:pP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个案</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674384" y="1365394"/>
            <a:ext cx="8035638" cy="738664"/>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1. </a:t>
            </a:r>
            <a:r>
              <a:rPr lang="zh-CN" altLang="en-US" sz="2800" b="1" kern="0" spc="300" dirty="0" smtClean="0">
                <a:effectLst>
                  <a:outerShdw blurRad="38100" dist="38100" dir="2700000" algn="tl">
                    <a:srgbClr val="000000">
                      <a:alpha val="43137"/>
                    </a:srgbClr>
                  </a:outerShdw>
                </a:effectLst>
                <a:cs typeface="+mn-ea"/>
                <a:sym typeface="+mn-lt"/>
              </a:rPr>
              <a:t>“放</a:t>
            </a:r>
            <a:r>
              <a:rPr lang="zh-CN" altLang="en-US" sz="2800" b="1" kern="0" spc="300" dirty="0">
                <a:effectLst>
                  <a:outerShdw blurRad="38100" dist="38100" dir="2700000" algn="tl">
                    <a:srgbClr val="000000">
                      <a:alpha val="43137"/>
                    </a:srgbClr>
                  </a:outerShdw>
                </a:effectLst>
                <a:cs typeface="+mn-ea"/>
                <a:sym typeface="+mn-lt"/>
              </a:rPr>
              <a:t>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”的句法分析</a:t>
            </a:r>
            <a:r>
              <a:rPr lang="en-US" altLang="zh-CN" sz="2800" dirty="0" smtClean="0">
                <a:effectLst>
                  <a:outerShdw blurRad="38100" dist="38100" dir="2700000" algn="tl">
                    <a:srgbClr val="000000">
                      <a:alpha val="43137"/>
                    </a:srgbClr>
                  </a:outerShdw>
                </a:effectLst>
                <a:cs typeface="+mn-ea"/>
                <a:sym typeface="+mn-lt"/>
              </a:rPr>
              <a:t> </a:t>
            </a:r>
            <a:endParaRPr lang="zh-CN" altLang="en-US" sz="2800" dirty="0">
              <a:effectLst>
                <a:outerShdw blurRad="38100" dist="38100" dir="2700000" algn="tl">
                  <a:srgbClr val="000000">
                    <a:alpha val="43137"/>
                  </a:srgbClr>
                </a:outerShdw>
              </a:effectLst>
              <a:cs typeface="+mn-ea"/>
              <a:sym typeface="+mn-lt"/>
            </a:endParaRPr>
          </a:p>
        </p:txBody>
      </p:sp>
      <p:sp>
        <p:nvSpPr>
          <p:cNvPr id="7" name="矩形 6">
            <a:extLst>
              <a:ext uri="{FF2B5EF4-FFF2-40B4-BE49-F238E27FC236}">
                <a16:creationId xmlns:a16="http://schemas.microsoft.com/office/drawing/2014/main" xmlns="" id="{5D8C1C21-0209-43FD-A3CE-BD40EA703D95}"/>
              </a:ext>
            </a:extLst>
          </p:cNvPr>
          <p:cNvSpPr/>
          <p:nvPr/>
        </p:nvSpPr>
        <p:spPr>
          <a:xfrm>
            <a:off x="674384" y="2393558"/>
            <a:ext cx="8035638" cy="738664"/>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2. </a:t>
            </a:r>
            <a:r>
              <a:rPr lang="zh-CN" altLang="en-US" sz="2800" b="1" kern="0" spc="300" dirty="0" smtClean="0">
                <a:effectLst>
                  <a:outerShdw blurRad="38100" dist="38100" dir="2700000" algn="tl">
                    <a:srgbClr val="000000">
                      <a:alpha val="43137"/>
                    </a:srgbClr>
                  </a:outerShdw>
                </a:effectLst>
                <a:cs typeface="+mn-ea"/>
                <a:sym typeface="+mn-lt"/>
              </a:rPr>
              <a:t>“放</a:t>
            </a:r>
            <a:r>
              <a:rPr lang="zh-CN" altLang="en-US" sz="2800" b="1" kern="0" spc="300" dirty="0">
                <a:effectLst>
                  <a:outerShdw blurRad="38100" dist="38100" dir="2700000" algn="tl">
                    <a:srgbClr val="000000">
                      <a:alpha val="43137"/>
                    </a:srgbClr>
                  </a:outerShdw>
                </a:effectLst>
                <a:cs typeface="+mn-ea"/>
                <a:sym typeface="+mn-lt"/>
              </a:rPr>
              <a:t>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”的语义分析</a:t>
            </a:r>
            <a:r>
              <a:rPr lang="en-US" altLang="zh-CN" sz="2800" dirty="0" smtClean="0">
                <a:effectLst>
                  <a:outerShdw blurRad="38100" dist="38100" dir="2700000" algn="tl">
                    <a:srgbClr val="000000">
                      <a:alpha val="43137"/>
                    </a:srgbClr>
                  </a:outerShdw>
                </a:effectLst>
                <a:cs typeface="+mn-ea"/>
                <a:sym typeface="+mn-lt"/>
              </a:rPr>
              <a:t> </a:t>
            </a:r>
            <a:endParaRPr lang="zh-CN" altLang="en-US" sz="2800" dirty="0">
              <a:effectLst>
                <a:outerShdw blurRad="38100" dist="38100" dir="2700000" algn="tl">
                  <a:srgbClr val="000000">
                    <a:alpha val="43137"/>
                  </a:srgbClr>
                </a:outerShdw>
              </a:effectLst>
              <a:cs typeface="+mn-ea"/>
              <a:sym typeface="+mn-lt"/>
            </a:endParaRPr>
          </a:p>
        </p:txBody>
      </p:sp>
      <p:sp>
        <p:nvSpPr>
          <p:cNvPr id="9" name="矩形 8">
            <a:extLst>
              <a:ext uri="{FF2B5EF4-FFF2-40B4-BE49-F238E27FC236}">
                <a16:creationId xmlns:a16="http://schemas.microsoft.com/office/drawing/2014/main" xmlns="" id="{5D8C1C21-0209-43FD-A3CE-BD40EA703D95}"/>
              </a:ext>
            </a:extLst>
          </p:cNvPr>
          <p:cNvSpPr/>
          <p:nvPr/>
        </p:nvSpPr>
        <p:spPr>
          <a:xfrm>
            <a:off x="1264665" y="3174368"/>
            <a:ext cx="8035638" cy="664862"/>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2.1 </a:t>
            </a:r>
            <a:r>
              <a:rPr lang="zh-CN" altLang="en-US" sz="2800" b="1" kern="0" spc="300" dirty="0">
                <a:effectLst>
                  <a:outerShdw blurRad="38100" dist="38100" dir="2700000" algn="tl">
                    <a:srgbClr val="000000">
                      <a:alpha val="43137"/>
                    </a:srgbClr>
                  </a:outerShdw>
                </a:effectLst>
                <a:cs typeface="+mn-ea"/>
                <a:sym typeface="+mn-lt"/>
              </a:rPr>
              <a:t>“放着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”的字面义</a:t>
            </a:r>
            <a:r>
              <a:rPr lang="en-US" altLang="zh-CN" sz="2800" dirty="0" smtClean="0">
                <a:effectLst>
                  <a:outerShdw blurRad="38100" dist="38100" dir="2700000" algn="tl">
                    <a:srgbClr val="000000">
                      <a:alpha val="43137"/>
                    </a:srgbClr>
                  </a:outerShdw>
                </a:effectLst>
                <a:cs typeface="+mn-ea"/>
                <a:sym typeface="+mn-lt"/>
              </a:rPr>
              <a:t> </a:t>
            </a:r>
            <a:endParaRPr lang="zh-CN" altLang="en-US" sz="2800" dirty="0">
              <a:effectLst>
                <a:outerShdw blurRad="38100" dist="38100" dir="2700000" algn="tl">
                  <a:srgbClr val="000000">
                    <a:alpha val="43137"/>
                  </a:srgbClr>
                </a:outerShdw>
              </a:effectLst>
              <a:cs typeface="+mn-ea"/>
              <a:sym typeface="+mn-lt"/>
            </a:endParaRPr>
          </a:p>
        </p:txBody>
      </p:sp>
      <p:sp>
        <p:nvSpPr>
          <p:cNvPr id="10" name="矩形 9">
            <a:extLst>
              <a:ext uri="{FF2B5EF4-FFF2-40B4-BE49-F238E27FC236}">
                <a16:creationId xmlns:a16="http://schemas.microsoft.com/office/drawing/2014/main" xmlns="" id="{5D8C1C21-0209-43FD-A3CE-BD40EA703D95}"/>
              </a:ext>
            </a:extLst>
          </p:cNvPr>
          <p:cNvSpPr/>
          <p:nvPr/>
        </p:nvSpPr>
        <p:spPr>
          <a:xfrm>
            <a:off x="1264665" y="3839230"/>
            <a:ext cx="8035638" cy="738664"/>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2.2 </a:t>
            </a:r>
            <a:r>
              <a:rPr lang="zh-CN" altLang="en-US" sz="2800" b="1" kern="0" spc="300" dirty="0">
                <a:effectLst>
                  <a:outerShdw blurRad="38100" dist="38100" dir="2700000" algn="tl">
                    <a:srgbClr val="000000">
                      <a:alpha val="43137"/>
                    </a:srgbClr>
                  </a:outerShdw>
                </a:effectLst>
                <a:cs typeface="+mn-ea"/>
                <a:sym typeface="+mn-lt"/>
              </a:rPr>
              <a:t>“放着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”的使用条件分析</a:t>
            </a:r>
            <a:r>
              <a:rPr lang="en-US" altLang="zh-CN" sz="2800" dirty="0" smtClean="0">
                <a:effectLst>
                  <a:outerShdw blurRad="38100" dist="38100" dir="2700000" algn="tl">
                    <a:srgbClr val="000000">
                      <a:alpha val="43137"/>
                    </a:srgbClr>
                  </a:outerShdw>
                </a:effectLst>
                <a:cs typeface="+mn-ea"/>
                <a:sym typeface="+mn-lt"/>
              </a:rPr>
              <a:t> </a:t>
            </a:r>
            <a:endParaRPr lang="zh-CN" altLang="en-US" sz="2800" dirty="0">
              <a:effectLst>
                <a:outerShdw blurRad="38100" dist="38100" dir="2700000" algn="tl">
                  <a:srgbClr val="000000">
                    <a:alpha val="43137"/>
                  </a:srgbClr>
                </a:outerShdw>
              </a:effectLst>
              <a:cs typeface="+mn-ea"/>
              <a:sym typeface="+mn-lt"/>
            </a:endParaRPr>
          </a:p>
        </p:txBody>
      </p:sp>
      <p:sp>
        <p:nvSpPr>
          <p:cNvPr id="11" name="矩形 10">
            <a:extLst>
              <a:ext uri="{FF2B5EF4-FFF2-40B4-BE49-F238E27FC236}">
                <a16:creationId xmlns:a16="http://schemas.microsoft.com/office/drawing/2014/main" xmlns="" id="{5D8C1C21-0209-43FD-A3CE-BD40EA703D95}"/>
              </a:ext>
            </a:extLst>
          </p:cNvPr>
          <p:cNvSpPr/>
          <p:nvPr/>
        </p:nvSpPr>
        <p:spPr>
          <a:xfrm>
            <a:off x="1264665" y="4488479"/>
            <a:ext cx="5458107" cy="738664"/>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2.3 </a:t>
            </a:r>
            <a:r>
              <a:rPr lang="zh-CN" altLang="en-US" sz="2800" b="1" kern="0" spc="300" dirty="0">
                <a:effectLst>
                  <a:outerShdw blurRad="38100" dist="38100" dir="2700000" algn="tl">
                    <a:srgbClr val="000000">
                      <a:alpha val="43137"/>
                    </a:srgbClr>
                  </a:outerShdw>
                </a:effectLst>
                <a:cs typeface="+mn-ea"/>
                <a:sym typeface="+mn-lt"/>
              </a:rPr>
              <a:t>“放着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”的推断义</a:t>
            </a:r>
            <a:endParaRPr lang="zh-CN" altLang="en-US" sz="2800" dirty="0">
              <a:effectLst>
                <a:outerShdw blurRad="38100" dist="38100" dir="2700000" algn="tl">
                  <a:srgbClr val="000000">
                    <a:alpha val="43137"/>
                  </a:srgbClr>
                </a:outerShdw>
              </a:effectLst>
              <a:cs typeface="+mn-ea"/>
              <a:sym typeface="+mn-lt"/>
            </a:endParaRPr>
          </a:p>
        </p:txBody>
      </p:sp>
      <p:sp>
        <p:nvSpPr>
          <p:cNvPr id="12" name="矩形 11">
            <a:extLst>
              <a:ext uri="{FF2B5EF4-FFF2-40B4-BE49-F238E27FC236}">
                <a16:creationId xmlns:a16="http://schemas.microsoft.com/office/drawing/2014/main" xmlns="" id="{5D8C1C21-0209-43FD-A3CE-BD40EA703D95}"/>
              </a:ext>
            </a:extLst>
          </p:cNvPr>
          <p:cNvSpPr/>
          <p:nvPr/>
        </p:nvSpPr>
        <p:spPr>
          <a:xfrm>
            <a:off x="674384" y="5443705"/>
            <a:ext cx="8035638" cy="738664"/>
          </a:xfrm>
          <a:prstGeom prst="rect">
            <a:avLst/>
          </a:prstGeom>
        </p:spPr>
        <p:txBody>
          <a:bodyPr wrap="square">
            <a:spAutoFit/>
          </a:bodyPr>
          <a:lstStyle/>
          <a:p>
            <a:pPr>
              <a:lnSpc>
                <a:spcPct val="150000"/>
              </a:lnSpc>
            </a:pPr>
            <a:r>
              <a:rPr lang="en-US" altLang="zh-CN" sz="2800" dirty="0" smtClean="0">
                <a:effectLst>
                  <a:outerShdw blurRad="38100" dist="38100" dir="2700000" algn="tl">
                    <a:srgbClr val="000000">
                      <a:alpha val="43137"/>
                    </a:srgbClr>
                  </a:outerShdw>
                </a:effectLst>
                <a:cs typeface="+mn-ea"/>
                <a:sym typeface="+mn-lt"/>
              </a:rPr>
              <a:t>3. </a:t>
            </a:r>
            <a:r>
              <a:rPr lang="zh-CN" altLang="en-US" sz="2800" b="1" kern="0" spc="300" dirty="0" smtClean="0">
                <a:effectLst>
                  <a:outerShdw blurRad="38100" dist="38100" dir="2700000" algn="tl">
                    <a:srgbClr val="000000">
                      <a:alpha val="43137"/>
                    </a:srgbClr>
                  </a:outerShdw>
                </a:effectLst>
                <a:cs typeface="+mn-ea"/>
                <a:sym typeface="+mn-lt"/>
              </a:rPr>
              <a:t>“放</a:t>
            </a:r>
            <a:r>
              <a:rPr lang="zh-CN" altLang="en-US" sz="2800" b="1" kern="0" spc="300" dirty="0">
                <a:effectLst>
                  <a:outerShdw blurRad="38100" dist="38100" dir="2700000" algn="tl">
                    <a:srgbClr val="000000">
                      <a:alpha val="43137"/>
                    </a:srgbClr>
                  </a:outerShdw>
                </a:effectLst>
                <a:cs typeface="+mn-ea"/>
                <a:sym typeface="+mn-lt"/>
              </a:rPr>
              <a:t>着</a:t>
            </a:r>
            <a:r>
              <a:rPr lang="en-US" altLang="zh-CN" sz="2800" b="1" kern="0" spc="300" dirty="0">
                <a:effectLst>
                  <a:outerShdw blurRad="38100" dist="38100" dir="2700000" algn="tl">
                    <a:srgbClr val="000000">
                      <a:alpha val="43137"/>
                    </a:srgbClr>
                  </a:outerShdw>
                </a:effectLst>
                <a:cs typeface="+mn-ea"/>
                <a:sym typeface="+mn-lt"/>
              </a:rPr>
              <a:t>NP</a:t>
            </a:r>
            <a:r>
              <a:rPr lang="zh-CN" altLang="en-US" sz="2800" b="1" kern="0" spc="300" dirty="0">
                <a:effectLst>
                  <a:outerShdw blurRad="38100" dist="38100" dir="2700000" algn="tl">
                    <a:srgbClr val="000000">
                      <a:alpha val="43137"/>
                    </a:srgbClr>
                  </a:outerShdw>
                </a:effectLst>
                <a:cs typeface="+mn-ea"/>
                <a:sym typeface="+mn-lt"/>
              </a:rPr>
              <a:t>不</a:t>
            </a:r>
            <a:r>
              <a:rPr lang="en-US" altLang="zh-CN" sz="2800" b="1" kern="0" spc="300" dirty="0">
                <a:effectLst>
                  <a:outerShdw blurRad="38100" dist="38100" dir="2700000" algn="tl">
                    <a:srgbClr val="000000">
                      <a:alpha val="43137"/>
                    </a:srgbClr>
                  </a:outerShdw>
                </a:effectLst>
                <a:cs typeface="+mn-ea"/>
                <a:sym typeface="+mn-lt"/>
              </a:rPr>
              <a:t>VP</a:t>
            </a:r>
            <a:r>
              <a:rPr lang="zh-CN" altLang="en-US" sz="2800" b="1" kern="0" spc="300" dirty="0" smtClean="0">
                <a:effectLst>
                  <a:outerShdw blurRad="38100" dist="38100" dir="2700000" algn="tl">
                    <a:srgbClr val="000000">
                      <a:alpha val="43137"/>
                    </a:srgbClr>
                  </a:outerShdw>
                </a:effectLst>
                <a:cs typeface="+mn-ea"/>
                <a:sym typeface="+mn-lt"/>
              </a:rPr>
              <a:t>”的语义表示</a:t>
            </a:r>
            <a:endParaRPr lang="zh-CN" altLang="en-US" sz="2800" dirty="0">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878555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a:t>
            </a:r>
            <a:r>
              <a:rPr lang="en-US" altLang="zh-CN" sz="2800" b="1" kern="0" spc="300" dirty="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”的句法分析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10" y="1525966"/>
            <a:ext cx="7267793" cy="646331"/>
          </a:xfrm>
          <a:prstGeom prst="rect">
            <a:avLst/>
          </a:prstGeom>
        </p:spPr>
        <p:txBody>
          <a:bodyPr wrap="square">
            <a:spAutoFit/>
          </a:bodyPr>
          <a:lstStyle/>
          <a:p>
            <a:pPr>
              <a:lnSpc>
                <a:spcPct val="150000"/>
              </a:lnSpc>
            </a:pPr>
            <a:r>
              <a:rPr lang="zh-CN" altLang="en-US" sz="2400" dirty="0" smtClean="0">
                <a:latin typeface="+mn-ea"/>
              </a:rPr>
              <a:t>“</a:t>
            </a:r>
            <a:r>
              <a:rPr lang="zh-CN" altLang="en-US" sz="2400" dirty="0">
                <a:latin typeface="+mn-ea"/>
              </a:rPr>
              <a:t>放着</a:t>
            </a:r>
            <a:r>
              <a:rPr lang="en-US" altLang="zh-CN" sz="2400" dirty="0">
                <a:latin typeface="+mn-ea"/>
              </a:rPr>
              <a:t>NP</a:t>
            </a:r>
            <a:r>
              <a:rPr lang="zh-CN" altLang="en-US" sz="2400" dirty="0">
                <a:latin typeface="+mn-ea"/>
              </a:rPr>
              <a:t>不</a:t>
            </a:r>
            <a:r>
              <a:rPr lang="en-US" altLang="zh-CN" sz="2400" dirty="0">
                <a:latin typeface="+mn-ea"/>
              </a:rPr>
              <a:t>VP</a:t>
            </a:r>
            <a:r>
              <a:rPr lang="zh-CN" altLang="en-US" sz="2400" dirty="0" smtClean="0">
                <a:latin typeface="+mn-ea"/>
              </a:rPr>
              <a:t>” 是</a:t>
            </a:r>
            <a:r>
              <a:rPr lang="zh-CN" altLang="en-US" sz="2400" dirty="0">
                <a:latin typeface="+mn-ea"/>
              </a:rPr>
              <a:t>连谓结构，放着</a:t>
            </a:r>
            <a:r>
              <a:rPr lang="en-US" altLang="zh-CN" sz="2400" dirty="0">
                <a:latin typeface="+mn-ea"/>
              </a:rPr>
              <a:t>NP</a:t>
            </a:r>
            <a:r>
              <a:rPr lang="en-US" altLang="zh-CN" sz="2400" b="1" dirty="0">
                <a:effectLst>
                  <a:outerShdw blurRad="38100" dist="38100" dir="2700000" algn="tl">
                    <a:srgbClr val="000000">
                      <a:alpha val="43137"/>
                    </a:srgbClr>
                  </a:outerShdw>
                </a:effectLst>
                <a:latin typeface="+mn-ea"/>
              </a:rPr>
              <a:t>/</a:t>
            </a:r>
            <a:r>
              <a:rPr lang="en-US" altLang="zh-CN" sz="2400" dirty="0">
                <a:latin typeface="+mn-ea"/>
              </a:rPr>
              <a:t> </a:t>
            </a:r>
            <a:r>
              <a:rPr lang="zh-CN" altLang="en-US" sz="2400" dirty="0">
                <a:latin typeface="+mn-ea"/>
              </a:rPr>
              <a:t>不</a:t>
            </a:r>
            <a:r>
              <a:rPr lang="en-US" altLang="zh-CN" sz="2400" dirty="0">
                <a:latin typeface="+mn-ea"/>
              </a:rPr>
              <a:t>VP</a:t>
            </a:r>
            <a:r>
              <a:rPr lang="zh-CN" altLang="en-US" sz="2400" dirty="0" smtClean="0">
                <a:latin typeface="+mn-ea"/>
              </a:rPr>
              <a:t>。</a:t>
            </a:r>
            <a:endParaRPr lang="en-US" altLang="zh-CN" sz="2400" dirty="0" smtClean="0">
              <a:latin typeface="+mn-ea"/>
            </a:endParaRPr>
          </a:p>
        </p:txBody>
      </p:sp>
      <p:sp>
        <p:nvSpPr>
          <p:cNvPr id="4" name="矩形 3"/>
          <p:cNvSpPr/>
          <p:nvPr/>
        </p:nvSpPr>
        <p:spPr>
          <a:xfrm>
            <a:off x="751452" y="2413452"/>
            <a:ext cx="10749382" cy="1200329"/>
          </a:xfrm>
          <a:prstGeom prst="rect">
            <a:avLst/>
          </a:prstGeom>
        </p:spPr>
        <p:txBody>
          <a:bodyPr wrap="square">
            <a:spAutoFit/>
          </a:bodyPr>
          <a:lstStyle/>
          <a:p>
            <a:r>
              <a:rPr lang="zh-CN" altLang="en-US" sz="2400" dirty="0" smtClean="0">
                <a:latin typeface="+mn-ea"/>
              </a:rPr>
              <a:t>出现</a:t>
            </a:r>
            <a:r>
              <a:rPr lang="zh-CN" altLang="en-US" sz="2400" dirty="0">
                <a:latin typeface="+mn-ea"/>
              </a:rPr>
              <a:t>在</a:t>
            </a:r>
            <a:r>
              <a:rPr lang="en-US" altLang="zh-CN" sz="2400" b="1" dirty="0">
                <a:effectLst>
                  <a:outerShdw blurRad="38100" dist="38100" dir="2700000" algn="tl">
                    <a:srgbClr val="000000">
                      <a:alpha val="43137"/>
                    </a:srgbClr>
                  </a:outerShdw>
                </a:effectLst>
                <a:latin typeface="+mn-ea"/>
              </a:rPr>
              <a:t>VP</a:t>
            </a:r>
            <a:r>
              <a:rPr lang="zh-CN" altLang="en-US" sz="2400" dirty="0">
                <a:latin typeface="+mn-ea"/>
              </a:rPr>
              <a:t>位置上的多为单音节动词，占</a:t>
            </a:r>
            <a:r>
              <a:rPr lang="en-US" altLang="zh-CN" sz="2400" dirty="0">
                <a:latin typeface="+mn-ea"/>
              </a:rPr>
              <a:t>89</a:t>
            </a:r>
            <a:r>
              <a:rPr lang="en-US" altLang="zh-CN" sz="2400" dirty="0" smtClean="0">
                <a:latin typeface="+mn-ea"/>
              </a:rPr>
              <a:t>%</a:t>
            </a:r>
            <a:r>
              <a:rPr lang="zh-CN" altLang="en-US" sz="2400" dirty="0">
                <a:latin typeface="+mn-ea"/>
              </a:rPr>
              <a:t>，</a:t>
            </a:r>
            <a:r>
              <a:rPr lang="zh-CN" altLang="en-US" sz="2400" dirty="0" smtClean="0">
                <a:latin typeface="+mn-ea"/>
              </a:rPr>
              <a:t>也</a:t>
            </a:r>
            <a:r>
              <a:rPr lang="zh-CN" altLang="en-US" sz="2400" dirty="0">
                <a:latin typeface="+mn-ea"/>
              </a:rPr>
              <a:t>有一些由“会”、“想”、“知”、“去”与动词组成的动词短语。其中出现次数较多的动词有“走、过、做、管、享、干、当、用、吃、坐、赚、住、要”等</a:t>
            </a:r>
            <a:r>
              <a:rPr lang="zh-CN" altLang="en-US" sz="2400" dirty="0" smtClean="0">
                <a:latin typeface="+mn-ea"/>
              </a:rPr>
              <a:t>。</a:t>
            </a:r>
            <a:endParaRPr lang="zh-CN" altLang="en-US" sz="2400" dirty="0">
              <a:latin typeface="+mn-ea"/>
            </a:endParaRPr>
          </a:p>
        </p:txBody>
      </p:sp>
      <p:sp>
        <p:nvSpPr>
          <p:cNvPr id="5" name="矩形 4"/>
          <p:cNvSpPr/>
          <p:nvPr/>
        </p:nvSpPr>
        <p:spPr>
          <a:xfrm>
            <a:off x="751452" y="3939096"/>
            <a:ext cx="10916807" cy="1569660"/>
          </a:xfrm>
          <a:prstGeom prst="rect">
            <a:avLst/>
          </a:prstGeom>
        </p:spPr>
        <p:txBody>
          <a:bodyPr wrap="square">
            <a:spAutoFit/>
          </a:bodyPr>
          <a:lstStyle/>
          <a:p>
            <a:r>
              <a:rPr lang="zh-CN" altLang="en-US" sz="2400" dirty="0" smtClean="0">
                <a:latin typeface="+mn-ea"/>
              </a:rPr>
              <a:t>出现</a:t>
            </a:r>
            <a:r>
              <a:rPr lang="zh-CN" altLang="en-US" sz="2400" dirty="0">
                <a:latin typeface="+mn-ea"/>
              </a:rPr>
              <a:t>在</a:t>
            </a:r>
            <a:r>
              <a:rPr lang="en-US" altLang="zh-CN" sz="2400" b="1" dirty="0">
                <a:effectLst>
                  <a:outerShdw blurRad="38100" dist="38100" dir="2700000" algn="tl">
                    <a:srgbClr val="000000">
                      <a:alpha val="43137"/>
                    </a:srgbClr>
                  </a:outerShdw>
                </a:effectLst>
                <a:latin typeface="+mn-ea"/>
              </a:rPr>
              <a:t>NP</a:t>
            </a:r>
            <a:r>
              <a:rPr lang="zh-CN" altLang="en-US" sz="2400" dirty="0">
                <a:latin typeface="+mn-ea"/>
              </a:rPr>
              <a:t>位置上的词语，多为带有</a:t>
            </a:r>
            <a:r>
              <a:rPr lang="zh-CN" altLang="en-US" sz="2400" dirty="0" smtClean="0">
                <a:latin typeface="+mn-ea"/>
              </a:rPr>
              <a:t>修饰语或限定语的</a:t>
            </a:r>
            <a:r>
              <a:rPr lang="zh-CN" altLang="en-US" sz="2400" dirty="0">
                <a:latin typeface="+mn-ea"/>
              </a:rPr>
              <a:t>名词短语</a:t>
            </a:r>
            <a:r>
              <a:rPr lang="zh-CN" altLang="en-US" sz="2400" dirty="0" smtClean="0">
                <a:latin typeface="+mn-ea"/>
              </a:rPr>
              <a:t>，占</a:t>
            </a:r>
            <a:r>
              <a:rPr lang="en-US" altLang="zh-CN" sz="2400" dirty="0" smtClean="0">
                <a:latin typeface="+mn-ea"/>
              </a:rPr>
              <a:t>71.23%</a:t>
            </a:r>
            <a:r>
              <a:rPr lang="zh-CN" altLang="en-US" sz="2400" dirty="0" smtClean="0">
                <a:latin typeface="+mn-ea"/>
              </a:rPr>
              <a:t>，其中形容词</a:t>
            </a:r>
            <a:r>
              <a:rPr lang="zh-CN" altLang="en-US" sz="2400" dirty="0">
                <a:latin typeface="+mn-ea"/>
              </a:rPr>
              <a:t>修饰语多</a:t>
            </a:r>
            <a:r>
              <a:rPr lang="zh-CN" altLang="en-US" sz="2400" dirty="0" smtClean="0">
                <a:latin typeface="+mn-ea"/>
              </a:rPr>
              <a:t>为正向形容词</a:t>
            </a:r>
            <a:r>
              <a:rPr lang="zh-CN" altLang="en-US" sz="2400" dirty="0">
                <a:latin typeface="+mn-ea"/>
              </a:rPr>
              <a:t>，比如“大、好、近、现成的、清闲、美、正、熟、便宜”等。出现在</a:t>
            </a:r>
            <a:r>
              <a:rPr lang="en-US" altLang="zh-CN" sz="2400" dirty="0">
                <a:latin typeface="+mn-ea"/>
              </a:rPr>
              <a:t>NP</a:t>
            </a:r>
            <a:r>
              <a:rPr lang="zh-CN" altLang="en-US" sz="2400" dirty="0">
                <a:latin typeface="+mn-ea"/>
              </a:rPr>
              <a:t>位置上的也有普通名词（</a:t>
            </a:r>
            <a:r>
              <a:rPr lang="en-US" altLang="zh-CN" sz="2400" dirty="0">
                <a:latin typeface="+mn-ea"/>
              </a:rPr>
              <a:t>50</a:t>
            </a:r>
            <a:r>
              <a:rPr lang="zh-CN" altLang="en-US" sz="2400" dirty="0">
                <a:latin typeface="+mn-ea"/>
              </a:rPr>
              <a:t>例）、专有名词（</a:t>
            </a:r>
            <a:r>
              <a:rPr lang="en-US" altLang="zh-CN" sz="2400" dirty="0">
                <a:latin typeface="+mn-ea"/>
              </a:rPr>
              <a:t>4</a:t>
            </a:r>
            <a:r>
              <a:rPr lang="zh-CN" altLang="en-US" sz="2400" dirty="0">
                <a:latin typeface="+mn-ea"/>
              </a:rPr>
              <a:t>例），共占</a:t>
            </a:r>
            <a:r>
              <a:rPr lang="en-US" altLang="zh-CN" sz="2400" dirty="0">
                <a:latin typeface="+mn-ea"/>
              </a:rPr>
              <a:t>24.66%</a:t>
            </a:r>
            <a:r>
              <a:rPr lang="zh-CN" altLang="en-US" sz="2400" dirty="0">
                <a:latin typeface="+mn-ea"/>
              </a:rPr>
              <a:t>。</a:t>
            </a:r>
          </a:p>
        </p:txBody>
      </p:sp>
      <p:sp>
        <p:nvSpPr>
          <p:cNvPr id="6" name="矩形 5"/>
          <p:cNvSpPr/>
          <p:nvPr/>
        </p:nvSpPr>
        <p:spPr>
          <a:xfrm>
            <a:off x="751452" y="5668171"/>
            <a:ext cx="9869509" cy="830997"/>
          </a:xfrm>
          <a:prstGeom prst="rect">
            <a:avLst/>
          </a:prstGeom>
        </p:spPr>
        <p:txBody>
          <a:bodyPr wrap="square">
            <a:spAutoFit/>
          </a:bodyPr>
          <a:lstStyle/>
          <a:p>
            <a:r>
              <a:rPr lang="en-US" altLang="zh-CN" sz="2400" dirty="0">
                <a:latin typeface="Calibri" panose="020F0502020204030204" pitchFamily="34" charset="0"/>
                <a:cs typeface="Times New Roman" panose="02020603050405020304" pitchFamily="18" charset="0"/>
              </a:rPr>
              <a:t>VP</a:t>
            </a:r>
            <a:r>
              <a:rPr lang="zh-CN" altLang="zh-CN" sz="2400" dirty="0">
                <a:latin typeface="Calibri" panose="020F0502020204030204" pitchFamily="34" charset="0"/>
                <a:cs typeface="Times New Roman" panose="02020603050405020304" pitchFamily="18" charset="0"/>
              </a:rPr>
              <a:t>能带</a:t>
            </a:r>
            <a:r>
              <a:rPr lang="en-US" altLang="zh-CN" sz="2400" dirty="0">
                <a:latin typeface="Calibri" panose="020F0502020204030204" pitchFamily="34" charset="0"/>
                <a:cs typeface="Times New Roman" panose="02020603050405020304" pitchFamily="18" charset="0"/>
              </a:rPr>
              <a:t>NP</a:t>
            </a:r>
            <a:r>
              <a:rPr lang="zh-CN" altLang="zh-CN" sz="2400" dirty="0">
                <a:latin typeface="Calibri" panose="020F0502020204030204" pitchFamily="34" charset="0"/>
                <a:cs typeface="Times New Roman" panose="02020603050405020304" pitchFamily="18" charset="0"/>
              </a:rPr>
              <a:t>作宾语的有</a:t>
            </a:r>
            <a:r>
              <a:rPr lang="en-US" altLang="zh-CN" sz="2400" dirty="0">
                <a:latin typeface="Calibri" panose="020F0502020204030204" pitchFamily="34" charset="0"/>
                <a:cs typeface="Times New Roman" panose="02020603050405020304" pitchFamily="18" charset="0"/>
              </a:rPr>
              <a:t>211</a:t>
            </a:r>
            <a:r>
              <a:rPr lang="zh-CN" altLang="zh-CN" sz="2400" dirty="0">
                <a:latin typeface="Calibri" panose="020F0502020204030204" pitchFamily="34" charset="0"/>
                <a:cs typeface="Times New Roman" panose="02020603050405020304" pitchFamily="18" charset="0"/>
              </a:rPr>
              <a:t>例，占</a:t>
            </a:r>
            <a:r>
              <a:rPr lang="zh-CN" altLang="zh-CN" sz="2400" dirty="0">
                <a:ea typeface="Calibri" panose="020F0502020204030204" pitchFamily="34" charset="0"/>
                <a:cs typeface="Times New Roman" panose="02020603050405020304" pitchFamily="18" charset="0"/>
              </a:rPr>
              <a:t> </a:t>
            </a:r>
            <a:r>
              <a:rPr lang="en-US" altLang="zh-CN" sz="2400" dirty="0">
                <a:ea typeface="Calibri" panose="020F0502020204030204" pitchFamily="34" charset="0"/>
                <a:cs typeface="Times New Roman" panose="02020603050405020304" pitchFamily="18" charset="0"/>
              </a:rPr>
              <a:t>96.35%</a:t>
            </a:r>
            <a:r>
              <a:rPr lang="zh-CN" altLang="zh-CN" sz="2400" dirty="0">
                <a:latin typeface="Calibri" panose="020F0502020204030204" pitchFamily="34" charset="0"/>
                <a:cs typeface="Times New Roman" panose="02020603050405020304" pitchFamily="18" charset="0"/>
              </a:rPr>
              <a:t>，而</a:t>
            </a:r>
            <a:r>
              <a:rPr lang="en-US" altLang="zh-CN" sz="2400" dirty="0">
                <a:latin typeface="Calibri" panose="020F0502020204030204" pitchFamily="34" charset="0"/>
                <a:cs typeface="Times New Roman" panose="02020603050405020304" pitchFamily="18" charset="0"/>
              </a:rPr>
              <a:t>VP</a:t>
            </a:r>
            <a:r>
              <a:rPr lang="zh-CN" altLang="zh-CN" sz="2400" dirty="0">
                <a:latin typeface="Calibri" panose="020F0502020204030204" pitchFamily="34" charset="0"/>
                <a:cs typeface="Times New Roman" panose="02020603050405020304" pitchFamily="18" charset="0"/>
              </a:rPr>
              <a:t>不能带</a:t>
            </a:r>
            <a:r>
              <a:rPr lang="en-US" altLang="zh-CN" sz="2400" dirty="0">
                <a:latin typeface="Calibri" panose="020F0502020204030204" pitchFamily="34" charset="0"/>
                <a:cs typeface="Times New Roman" panose="02020603050405020304" pitchFamily="18" charset="0"/>
              </a:rPr>
              <a:t>NP</a:t>
            </a:r>
            <a:r>
              <a:rPr lang="zh-CN" altLang="zh-CN" sz="2400" dirty="0">
                <a:latin typeface="Calibri" panose="020F0502020204030204" pitchFamily="34" charset="0"/>
                <a:cs typeface="Times New Roman" panose="02020603050405020304" pitchFamily="18" charset="0"/>
              </a:rPr>
              <a:t>作宾语的有</a:t>
            </a:r>
            <a:r>
              <a:rPr lang="en-US" altLang="zh-CN" sz="2400" dirty="0">
                <a:latin typeface="Calibri" panose="020F0502020204030204" pitchFamily="34" charset="0"/>
                <a:cs typeface="Times New Roman" panose="02020603050405020304" pitchFamily="18" charset="0"/>
              </a:rPr>
              <a:t>8</a:t>
            </a:r>
            <a:r>
              <a:rPr lang="zh-CN" altLang="zh-CN" sz="2400" dirty="0">
                <a:latin typeface="Calibri" panose="020F0502020204030204" pitchFamily="34" charset="0"/>
                <a:cs typeface="Times New Roman" panose="02020603050405020304" pitchFamily="18" charset="0"/>
              </a:rPr>
              <a:t>例，仅占</a:t>
            </a:r>
            <a:r>
              <a:rPr lang="en-US" altLang="zh-CN" sz="2400" dirty="0">
                <a:latin typeface="Calibri" panose="020F0502020204030204" pitchFamily="34" charset="0"/>
                <a:cs typeface="Times New Roman" panose="02020603050405020304" pitchFamily="18" charset="0"/>
              </a:rPr>
              <a:t>3.65%</a:t>
            </a:r>
            <a:r>
              <a:rPr lang="zh-CN" altLang="zh-CN" sz="2400" dirty="0">
                <a:latin typeface="Calibri" panose="020F0502020204030204" pitchFamily="34" charset="0"/>
                <a:cs typeface="Times New Roman" panose="02020603050405020304" pitchFamily="18" charset="0"/>
              </a:rPr>
              <a:t>。</a:t>
            </a:r>
            <a:endParaRPr lang="zh-CN" altLang="en-US" sz="2400" dirty="0"/>
          </a:p>
        </p:txBody>
      </p:sp>
      <p:sp>
        <p:nvSpPr>
          <p:cNvPr id="7" name="矩形 6"/>
          <p:cNvSpPr/>
          <p:nvPr/>
        </p:nvSpPr>
        <p:spPr>
          <a:xfrm>
            <a:off x="624809" y="743538"/>
            <a:ext cx="7267793" cy="559769"/>
          </a:xfrm>
          <a:prstGeom prst="rect">
            <a:avLst/>
          </a:prstGeom>
        </p:spPr>
        <p:txBody>
          <a:bodyPr wrap="square">
            <a:spAutoFit/>
          </a:bodyPr>
          <a:lstStyle/>
          <a:p>
            <a:pPr>
              <a:lnSpc>
                <a:spcPct val="150000"/>
              </a:lnSpc>
            </a:pP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 构式内部句法分析：</a:t>
            </a:r>
            <a:endParaRPr lang="en-US" altLang="zh-CN" sz="2400" b="1" dirty="0" smtClean="0">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436368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a:t>
            </a:r>
            <a:r>
              <a:rPr lang="en-US" altLang="zh-CN" sz="2800" b="1" kern="0" spc="300" dirty="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”的句法分析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10" y="1525966"/>
            <a:ext cx="10876024" cy="461665"/>
          </a:xfrm>
          <a:prstGeom prst="rect">
            <a:avLst/>
          </a:prstGeom>
        </p:spPr>
        <p:txBody>
          <a:bodyPr wrap="square">
            <a:spAutoFit/>
          </a:bodyPr>
          <a:lstStyle/>
          <a:p>
            <a:r>
              <a:rPr lang="zh-CN" altLang="zh-CN" sz="2400" dirty="0"/>
              <a:t>“放着</a:t>
            </a:r>
            <a:r>
              <a:rPr lang="en-US" altLang="zh-CN" sz="2400" dirty="0"/>
              <a:t>NP</a:t>
            </a:r>
            <a:r>
              <a:rPr lang="zh-CN" altLang="zh-CN" sz="2400" dirty="0"/>
              <a:t>不</a:t>
            </a:r>
            <a:r>
              <a:rPr lang="en-US" altLang="zh-CN" sz="2400" dirty="0"/>
              <a:t>VP</a:t>
            </a:r>
            <a:r>
              <a:rPr lang="zh-CN" altLang="zh-CN" sz="2400" dirty="0"/>
              <a:t>”绝大多数作谓语，也可作定语</a:t>
            </a:r>
            <a:r>
              <a:rPr lang="zh-CN" altLang="zh-CN" sz="2400" dirty="0" smtClean="0"/>
              <a:t>，</a:t>
            </a:r>
            <a:r>
              <a:rPr lang="zh-CN" altLang="en-US" sz="2400" dirty="0" smtClean="0"/>
              <a:t>在语料中，</a:t>
            </a:r>
            <a:r>
              <a:rPr lang="zh-CN" altLang="zh-CN" sz="2400" dirty="0" smtClean="0"/>
              <a:t>仅有</a:t>
            </a:r>
            <a:r>
              <a:rPr lang="en-US" altLang="zh-CN" sz="2400" dirty="0" smtClean="0"/>
              <a:t>3</a:t>
            </a:r>
            <a:r>
              <a:rPr lang="zh-CN" altLang="zh-CN" sz="2400" dirty="0" smtClean="0"/>
              <a:t>例</a:t>
            </a:r>
            <a:r>
              <a:rPr lang="zh-CN" altLang="en-US" sz="2400" dirty="0" smtClean="0"/>
              <a:t>，占</a:t>
            </a:r>
            <a:r>
              <a:rPr lang="en-US" altLang="zh-CN" sz="2400" dirty="0" smtClean="0"/>
              <a:t>1.37%</a:t>
            </a:r>
            <a:r>
              <a:rPr lang="zh-CN" altLang="en-US" sz="2400" dirty="0" smtClean="0"/>
              <a:t>。</a:t>
            </a:r>
            <a:endParaRPr lang="zh-CN" altLang="zh-CN" sz="2400" dirty="0"/>
          </a:p>
        </p:txBody>
      </p:sp>
      <p:sp>
        <p:nvSpPr>
          <p:cNvPr id="5" name="矩形 4"/>
          <p:cNvSpPr/>
          <p:nvPr/>
        </p:nvSpPr>
        <p:spPr>
          <a:xfrm>
            <a:off x="835164" y="2458643"/>
            <a:ext cx="10916807" cy="830997"/>
          </a:xfrm>
          <a:prstGeom prst="rect">
            <a:avLst/>
          </a:prstGeom>
        </p:spPr>
        <p:txBody>
          <a:bodyPr wrap="square">
            <a:spAutoFit/>
          </a:bodyPr>
          <a:lstStyle/>
          <a:p>
            <a:r>
              <a:rPr lang="zh-CN" altLang="zh-CN" sz="2400" dirty="0" smtClean="0"/>
              <a:t>“</a:t>
            </a:r>
            <a:r>
              <a:rPr lang="zh-CN" altLang="zh-CN" sz="2400" dirty="0"/>
              <a:t>放着</a:t>
            </a:r>
            <a:r>
              <a:rPr lang="en-US" altLang="zh-CN" sz="2400" dirty="0"/>
              <a:t>NP</a:t>
            </a:r>
            <a:r>
              <a:rPr lang="zh-CN" altLang="zh-CN" sz="2400" dirty="0"/>
              <a:t>不</a:t>
            </a:r>
            <a:r>
              <a:rPr lang="en-US" altLang="zh-CN" sz="2400" dirty="0"/>
              <a:t>VP</a:t>
            </a:r>
            <a:r>
              <a:rPr lang="zh-CN" altLang="zh-CN" sz="2400" dirty="0" smtClean="0"/>
              <a:t>”</a:t>
            </a:r>
            <a:r>
              <a:rPr lang="zh-CN" altLang="en-US" sz="2400" dirty="0" smtClean="0"/>
              <a:t>作谓语时，其主语</a:t>
            </a:r>
            <a:r>
              <a:rPr lang="zh-CN" altLang="zh-CN" sz="2400" dirty="0" smtClean="0"/>
              <a:t>主要</a:t>
            </a:r>
            <a:r>
              <a:rPr lang="zh-CN" altLang="zh-CN" sz="2400" dirty="0"/>
              <a:t>是高生命度的表人</a:t>
            </a:r>
            <a:r>
              <a:rPr lang="zh-CN" altLang="zh-CN" sz="2400" dirty="0" smtClean="0"/>
              <a:t>词语</a:t>
            </a:r>
            <a:r>
              <a:rPr lang="zh-CN" altLang="en-US" sz="2400" dirty="0" smtClean="0"/>
              <a:t>，有定指，如例（</a:t>
            </a:r>
            <a:r>
              <a:rPr lang="en-US" altLang="zh-CN" sz="2400" dirty="0" smtClean="0"/>
              <a:t>1</a:t>
            </a:r>
            <a:r>
              <a:rPr lang="zh-CN" altLang="en-US" sz="2400" dirty="0" smtClean="0"/>
              <a:t>）中的“这个好心的女人”，也有任指，如例（</a:t>
            </a:r>
            <a:r>
              <a:rPr lang="en-US" altLang="zh-CN" sz="2400" dirty="0" smtClean="0"/>
              <a:t>2</a:t>
            </a:r>
            <a:r>
              <a:rPr lang="zh-CN" altLang="en-US" sz="2400" dirty="0" smtClean="0"/>
              <a:t>）中“谁”。</a:t>
            </a:r>
            <a:endParaRPr lang="zh-CN" altLang="en-US" sz="2400" dirty="0">
              <a:latin typeface="+mn-ea"/>
            </a:endParaRPr>
          </a:p>
        </p:txBody>
      </p:sp>
      <p:sp>
        <p:nvSpPr>
          <p:cNvPr id="6" name="矩形 5"/>
          <p:cNvSpPr/>
          <p:nvPr/>
        </p:nvSpPr>
        <p:spPr>
          <a:xfrm>
            <a:off x="835164" y="3887402"/>
            <a:ext cx="9869509" cy="1667764"/>
          </a:xfrm>
          <a:prstGeom prst="rect">
            <a:avLst/>
          </a:prstGeom>
        </p:spPr>
        <p:txBody>
          <a:bodyPr wrap="square">
            <a:spAutoFit/>
          </a:bodyPr>
          <a:lstStyle/>
          <a:p>
            <a:pPr>
              <a:lnSpc>
                <a:spcPct val="150000"/>
              </a:lnSpc>
            </a:pPr>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a:t>
            </a:r>
            <a:r>
              <a:rPr lang="zh-CN" altLang="zh-CN" sz="2400" dirty="0" smtClean="0">
                <a:latin typeface="楷体" panose="02010609060101010101" pitchFamily="49" charset="-122"/>
                <a:ea typeface="楷体" panose="02010609060101010101" pitchFamily="49" charset="-122"/>
              </a:rPr>
              <a:t>）</a:t>
            </a:r>
            <a:r>
              <a:rPr lang="zh-CN" altLang="zh-CN" sz="2400" b="1" dirty="0">
                <a:latin typeface="楷体" panose="02010609060101010101" pitchFamily="49" charset="-122"/>
                <a:ea typeface="楷体" panose="02010609060101010101" pitchFamily="49" charset="-122"/>
              </a:rPr>
              <a:t>这个好心的女人</a:t>
            </a:r>
            <a:r>
              <a:rPr lang="zh-CN" altLang="zh-CN" sz="2400" dirty="0">
                <a:latin typeface="楷体" panose="02010609060101010101" pitchFamily="49" charset="-122"/>
                <a:ea typeface="楷体" panose="02010609060101010101" pitchFamily="49" charset="-122"/>
              </a:rPr>
              <a:t>，</a:t>
            </a:r>
            <a:r>
              <a:rPr lang="zh-CN" altLang="zh-CN" sz="2400" u="sng" dirty="0">
                <a:latin typeface="楷体" panose="02010609060101010101" pitchFamily="49" charset="-122"/>
                <a:ea typeface="楷体" panose="02010609060101010101" pitchFamily="49" charset="-122"/>
              </a:rPr>
              <a:t>放着清福不享</a:t>
            </a:r>
            <a:r>
              <a:rPr lang="zh-CN" altLang="zh-CN" sz="2400" dirty="0">
                <a:latin typeface="楷体" panose="02010609060101010101" pitchFamily="49" charset="-122"/>
                <a:ea typeface="楷体" panose="02010609060101010101" pitchFamily="49" charset="-122"/>
              </a:rPr>
              <a:t>，却自找苦吃。</a:t>
            </a:r>
          </a:p>
          <a:p>
            <a:pPr>
              <a:lnSpc>
                <a:spcPct val="150000"/>
              </a:lnSpc>
            </a:pPr>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生产适合平民百姓的“大众车”不赚钱，远不如生产高档豪华车，</a:t>
            </a:r>
            <a:r>
              <a:rPr lang="zh-CN" altLang="zh-CN" sz="2400" b="1" dirty="0">
                <a:latin typeface="楷体" panose="02010609060101010101" pitchFamily="49" charset="-122"/>
                <a:ea typeface="楷体" panose="02010609060101010101" pitchFamily="49" charset="-122"/>
              </a:rPr>
              <a:t>谁</a:t>
            </a:r>
            <a:r>
              <a:rPr lang="zh-CN" altLang="zh-CN" sz="2400" u="sng" dirty="0">
                <a:latin typeface="楷体" panose="02010609060101010101" pitchFamily="49" charset="-122"/>
                <a:ea typeface="楷体" panose="02010609060101010101" pitchFamily="49" charset="-122"/>
              </a:rPr>
              <a:t>放着肥肉不吃</a:t>
            </a:r>
            <a:r>
              <a:rPr lang="zh-CN" altLang="zh-CN" sz="2400" dirty="0">
                <a:latin typeface="楷体" panose="02010609060101010101" pitchFamily="49" charset="-122"/>
                <a:ea typeface="楷体" panose="02010609060101010101" pitchFamily="49" charset="-122"/>
              </a:rPr>
              <a:t>去啃骨头呢？</a:t>
            </a:r>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 构式外部句法分析：</a:t>
            </a:r>
            <a:endParaRPr lang="en-US" altLang="zh-CN" sz="2400" b="1" dirty="0" smtClean="0">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1095698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a:t>
            </a:r>
            <a:r>
              <a:rPr lang="en-US" altLang="zh-CN" sz="2800" b="1" kern="0" spc="300" dirty="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”的句法分析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09" y="1389869"/>
            <a:ext cx="10876024" cy="2308324"/>
          </a:xfrm>
          <a:prstGeom prst="rect">
            <a:avLst/>
          </a:prstGeom>
        </p:spPr>
        <p:txBody>
          <a:bodyPr wrap="square">
            <a:spAutoFit/>
          </a:bodyPr>
          <a:lstStyle/>
          <a:p>
            <a:pPr>
              <a:lnSpc>
                <a:spcPct val="150000"/>
              </a:lnSpc>
            </a:pPr>
            <a:r>
              <a:rPr lang="zh-CN" altLang="zh-CN" sz="2400" dirty="0"/>
              <a:t>在实际语料</a:t>
            </a:r>
            <a:r>
              <a:rPr lang="zh-CN" altLang="zh-CN" sz="2400" dirty="0" smtClean="0"/>
              <a:t>中</a:t>
            </a:r>
            <a:r>
              <a:rPr lang="zh-CN" altLang="en-US" sz="2400" dirty="0" smtClean="0"/>
              <a:t>，</a:t>
            </a:r>
            <a:r>
              <a:rPr lang="zh-CN" altLang="zh-CN" sz="2400" dirty="0" smtClean="0"/>
              <a:t>“</a:t>
            </a:r>
            <a:r>
              <a:rPr lang="zh-CN" altLang="zh-CN" sz="2400" dirty="0"/>
              <a:t>放着</a:t>
            </a:r>
            <a:r>
              <a:rPr lang="en-US" altLang="zh-CN" sz="2400" dirty="0"/>
              <a:t>NP</a:t>
            </a:r>
            <a:r>
              <a:rPr lang="zh-CN" altLang="zh-CN" sz="2400" dirty="0"/>
              <a:t>不</a:t>
            </a:r>
            <a:r>
              <a:rPr lang="en-US" altLang="zh-CN" sz="2400" dirty="0"/>
              <a:t>VP</a:t>
            </a:r>
            <a:r>
              <a:rPr lang="zh-CN" altLang="zh-CN" sz="2400" dirty="0"/>
              <a:t>”构式的</a:t>
            </a:r>
            <a:r>
              <a:rPr lang="zh-CN" altLang="zh-CN" sz="2400" dirty="0" smtClean="0"/>
              <a:t>主语</a:t>
            </a:r>
            <a:r>
              <a:rPr lang="zh-CN" altLang="en-US" sz="2400" dirty="0" smtClean="0"/>
              <a:t>除了</a:t>
            </a:r>
            <a:r>
              <a:rPr lang="zh-CN" altLang="zh-CN" sz="2400" dirty="0" smtClean="0"/>
              <a:t>高</a:t>
            </a:r>
            <a:r>
              <a:rPr lang="zh-CN" altLang="zh-CN" sz="2400" dirty="0"/>
              <a:t>生命度的表人词语</a:t>
            </a:r>
            <a:r>
              <a:rPr lang="zh-CN" altLang="zh-CN" sz="2400" dirty="0" smtClean="0"/>
              <a:t>，也</a:t>
            </a:r>
            <a:r>
              <a:rPr lang="zh-CN" altLang="zh-CN" sz="2400" dirty="0"/>
              <a:t>有一些表示单位机构组织的词语（宗守云、张素玲，</a:t>
            </a:r>
            <a:r>
              <a:rPr lang="en-US" altLang="zh-CN" sz="2400" dirty="0"/>
              <a:t>2014</a:t>
            </a:r>
            <a:r>
              <a:rPr lang="zh-CN" altLang="zh-CN" sz="2400" dirty="0"/>
              <a:t>），以此转喻其高生命度的组织者、管理者，如例</a:t>
            </a:r>
            <a:r>
              <a:rPr lang="zh-CN" altLang="zh-CN" sz="2400" dirty="0" smtClean="0"/>
              <a:t>（</a:t>
            </a:r>
            <a:r>
              <a:rPr lang="en-US" altLang="zh-CN" sz="2400" dirty="0" smtClean="0"/>
              <a:t>3</a:t>
            </a:r>
            <a:r>
              <a:rPr lang="zh-CN" altLang="zh-CN" sz="2400" dirty="0" smtClean="0"/>
              <a:t>）</a:t>
            </a:r>
            <a:r>
              <a:rPr lang="zh-CN" altLang="zh-CN" sz="2400" dirty="0"/>
              <a:t>和例</a:t>
            </a:r>
            <a:r>
              <a:rPr lang="zh-CN" altLang="zh-CN" sz="2400" dirty="0" smtClean="0"/>
              <a:t>（</a:t>
            </a:r>
            <a:r>
              <a:rPr lang="en-US" altLang="zh-CN" sz="2400" dirty="0" smtClean="0"/>
              <a:t>4</a:t>
            </a:r>
            <a:r>
              <a:rPr lang="zh-CN" altLang="zh-CN" sz="2400" dirty="0" smtClean="0"/>
              <a:t>）</a:t>
            </a:r>
            <a:r>
              <a:rPr lang="zh-CN" altLang="zh-CN" sz="2400" dirty="0"/>
              <a:t>。例</a:t>
            </a:r>
            <a:r>
              <a:rPr lang="zh-CN" altLang="zh-CN" sz="2400" dirty="0" smtClean="0"/>
              <a:t>（</a:t>
            </a:r>
            <a:r>
              <a:rPr lang="en-US" altLang="zh-CN" sz="2400" dirty="0" smtClean="0"/>
              <a:t>5</a:t>
            </a:r>
            <a:r>
              <a:rPr lang="zh-CN" altLang="zh-CN" sz="2400" dirty="0" smtClean="0"/>
              <a:t>）</a:t>
            </a:r>
            <a:r>
              <a:rPr lang="zh-CN" altLang="zh-CN" sz="2400" dirty="0"/>
              <a:t>中的“中巴车”不是指中巴车这个交通工具，而是指“开中巴车的（人）”，用工具转喻工具的使用者。</a:t>
            </a:r>
          </a:p>
        </p:txBody>
      </p:sp>
      <p:sp>
        <p:nvSpPr>
          <p:cNvPr id="4" name="矩形 3"/>
          <p:cNvSpPr/>
          <p:nvPr/>
        </p:nvSpPr>
        <p:spPr>
          <a:xfrm>
            <a:off x="624809" y="3793771"/>
            <a:ext cx="11182180" cy="2492990"/>
          </a:xfrm>
          <a:prstGeom prst="rect">
            <a:avLst/>
          </a:prstGeom>
        </p:spPr>
        <p:txBody>
          <a:bodyPr wrap="square">
            <a:spAutoFit/>
          </a:bodyPr>
          <a:lstStyle/>
          <a:p>
            <a:pPr>
              <a:lnSpc>
                <a:spcPct val="130000"/>
              </a:lnSpc>
            </a:pPr>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3</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是啊，有什么理由让</a:t>
            </a:r>
            <a:r>
              <a:rPr lang="zh-CN" altLang="zh-CN" sz="2400" b="1" dirty="0">
                <a:latin typeface="楷体" panose="02010609060101010101" pitchFamily="49" charset="-122"/>
                <a:ea typeface="楷体" panose="02010609060101010101" pitchFamily="49" charset="-122"/>
              </a:rPr>
              <a:t>一个企业</a:t>
            </a:r>
            <a:r>
              <a:rPr lang="zh-CN" altLang="zh-CN" sz="2400" u="sng" dirty="0">
                <a:latin typeface="楷体" panose="02010609060101010101" pitchFamily="49" charset="-122"/>
                <a:ea typeface="楷体" panose="02010609060101010101" pitchFamily="49" charset="-122"/>
              </a:rPr>
              <a:t>放着赚钱的生意不做</a:t>
            </a:r>
            <a:r>
              <a:rPr lang="zh-CN" altLang="zh-CN" sz="2400" dirty="0">
                <a:latin typeface="楷体" panose="02010609060101010101" pitchFamily="49" charset="-122"/>
                <a:ea typeface="楷体" panose="02010609060101010101" pitchFamily="49" charset="-122"/>
              </a:rPr>
              <a:t>，专做赔本的买卖呢？</a:t>
            </a:r>
          </a:p>
          <a:p>
            <a:pPr>
              <a:lnSpc>
                <a:spcPct val="130000"/>
              </a:lnSpc>
            </a:pPr>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4</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值得注意的是，</a:t>
            </a:r>
            <a:r>
              <a:rPr lang="zh-CN" altLang="zh-CN" sz="2400" b="1" dirty="0">
                <a:latin typeface="楷体" panose="02010609060101010101" pitchFamily="49" charset="-122"/>
                <a:ea typeface="楷体" panose="02010609060101010101" pitchFamily="49" charset="-122"/>
              </a:rPr>
              <a:t>有些地方</a:t>
            </a:r>
            <a:r>
              <a:rPr lang="zh-CN" altLang="zh-CN" sz="2400" dirty="0">
                <a:latin typeface="楷体" panose="02010609060101010101" pitchFamily="49" charset="-122"/>
                <a:ea typeface="楷体" panose="02010609060101010101" pitchFamily="49" charset="-122"/>
              </a:rPr>
              <a:t>没有正确处理经济发展与改善生态环境的关系，</a:t>
            </a:r>
            <a:r>
              <a:rPr lang="zh-CN" altLang="zh-CN" sz="2400" u="sng" dirty="0">
                <a:latin typeface="楷体" panose="02010609060101010101" pitchFamily="49" charset="-122"/>
                <a:ea typeface="楷体" panose="02010609060101010101" pitchFamily="49" charset="-122"/>
              </a:rPr>
              <a:t>放着大量宜林荒山不造林</a:t>
            </a:r>
            <a:r>
              <a:rPr lang="zh-CN" altLang="zh-CN" sz="2400" dirty="0">
                <a:latin typeface="楷体" panose="02010609060101010101" pitchFamily="49" charset="-122"/>
                <a:ea typeface="楷体" panose="02010609060101010101" pitchFamily="49" charset="-122"/>
              </a:rPr>
              <a:t>，有的地方放松了对林地的保护，出现了随意侵占破坏和乱砍滥伐林木的现象。</a:t>
            </a:r>
          </a:p>
          <a:p>
            <a:pPr>
              <a:lnSpc>
                <a:spcPct val="130000"/>
              </a:lnSpc>
            </a:pPr>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5</a:t>
            </a:r>
            <a:r>
              <a:rPr lang="zh-CN" altLang="zh-CN" sz="2400" dirty="0" smtClean="0">
                <a:latin typeface="楷体" panose="02010609060101010101" pitchFamily="49" charset="-122"/>
                <a:ea typeface="楷体" panose="02010609060101010101" pitchFamily="49" charset="-122"/>
              </a:rPr>
              <a:t>）</a:t>
            </a:r>
            <a:r>
              <a:rPr lang="zh-CN" altLang="zh-CN" sz="2400" b="1" dirty="0">
                <a:latin typeface="楷体" panose="02010609060101010101" pitchFamily="49" charset="-122"/>
                <a:ea typeface="楷体" panose="02010609060101010101" pitchFamily="49" charset="-122"/>
              </a:rPr>
              <a:t>中巴车</a:t>
            </a:r>
            <a:r>
              <a:rPr lang="zh-CN" altLang="zh-CN" sz="2400" dirty="0">
                <a:latin typeface="楷体" panose="02010609060101010101" pitchFamily="49" charset="-122"/>
                <a:ea typeface="楷体" panose="02010609060101010101" pitchFamily="49" charset="-122"/>
              </a:rPr>
              <a:t>为了逃避收费，</a:t>
            </a:r>
            <a:r>
              <a:rPr lang="zh-CN" altLang="zh-CN" sz="2400" u="sng" dirty="0">
                <a:latin typeface="楷体" panose="02010609060101010101" pitchFamily="49" charset="-122"/>
                <a:ea typeface="楷体" panose="02010609060101010101" pitchFamily="49" charset="-122"/>
              </a:rPr>
              <a:t>放着宽阔平坦的高速公路不走</a:t>
            </a:r>
            <a:r>
              <a:rPr lang="zh-CN" altLang="zh-CN" sz="2400" dirty="0">
                <a:latin typeface="楷体" panose="02010609060101010101" pitchFamily="49" charset="-122"/>
                <a:ea typeface="楷体" panose="02010609060101010101" pitchFamily="49" charset="-122"/>
              </a:rPr>
              <a:t>，专走早已废弃的老路。</a:t>
            </a:r>
          </a:p>
        </p:txBody>
      </p:sp>
      <p:sp>
        <p:nvSpPr>
          <p:cNvPr id="7" name="矩形 6"/>
          <p:cNvSpPr/>
          <p:nvPr/>
        </p:nvSpPr>
        <p:spPr>
          <a:xfrm>
            <a:off x="512514" y="743538"/>
            <a:ext cx="7267793" cy="646331"/>
          </a:xfrm>
          <a:prstGeom prst="rect">
            <a:avLst/>
          </a:prstGeom>
        </p:spPr>
        <p:txBody>
          <a:bodyPr wrap="square">
            <a:spAutoFit/>
          </a:bodyPr>
          <a:lstStyle/>
          <a:p>
            <a:pPr>
              <a:lnSpc>
                <a:spcPct val="150000"/>
              </a:lnSpc>
            </a:pP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 构式外部句法分析：</a:t>
            </a:r>
            <a:endParaRPr lang="en-US" altLang="zh-CN" sz="2400" b="1" dirty="0" smtClean="0">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33901159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a:t>
            </a:r>
            <a:r>
              <a:rPr lang="en-US" altLang="zh-CN" sz="2800" b="1" kern="0" spc="300" dirty="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”的句法分析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45201" y="1518219"/>
            <a:ext cx="10876024" cy="461665"/>
          </a:xfrm>
          <a:prstGeom prst="rect">
            <a:avLst/>
          </a:prstGeom>
        </p:spPr>
        <p:txBody>
          <a:bodyPr wrap="square">
            <a:spAutoFit/>
          </a:bodyPr>
          <a:lstStyle/>
          <a:p>
            <a:r>
              <a:rPr lang="zh-CN" altLang="zh-CN" sz="2400" dirty="0" smtClean="0"/>
              <a:t>“</a:t>
            </a:r>
            <a:r>
              <a:rPr lang="zh-CN" altLang="zh-CN" sz="2400" dirty="0"/>
              <a:t>放着</a:t>
            </a:r>
            <a:r>
              <a:rPr lang="en-US" altLang="zh-CN" sz="2400" dirty="0"/>
              <a:t>NP</a:t>
            </a:r>
            <a:r>
              <a:rPr lang="zh-CN" altLang="zh-CN" sz="2400" dirty="0"/>
              <a:t>不</a:t>
            </a:r>
            <a:r>
              <a:rPr lang="en-US" altLang="zh-CN" sz="2400" dirty="0"/>
              <a:t>VP</a:t>
            </a:r>
            <a:r>
              <a:rPr lang="zh-CN" altLang="zh-CN" sz="2400" dirty="0"/>
              <a:t>”构</a:t>
            </a:r>
            <a:r>
              <a:rPr lang="zh-CN" altLang="zh-CN" sz="2400" dirty="0" smtClean="0"/>
              <a:t>式</a:t>
            </a:r>
            <a:r>
              <a:rPr lang="zh-CN" altLang="en-US" sz="2400" dirty="0" smtClean="0"/>
              <a:t>常常出现</a:t>
            </a:r>
            <a:r>
              <a:rPr lang="zh-CN" altLang="en-US" sz="2400" dirty="0" smtClean="0"/>
              <a:t>在</a:t>
            </a:r>
            <a:r>
              <a:rPr lang="zh-CN" altLang="en-US" sz="2400" dirty="0" smtClean="0"/>
              <a:t>疑问句中，也出现在假设</a:t>
            </a:r>
            <a:r>
              <a:rPr lang="zh-CN" altLang="en-US" sz="2400" dirty="0" smtClean="0"/>
              <a:t>句、否定</a:t>
            </a:r>
            <a:r>
              <a:rPr lang="zh-CN" altLang="en-US" sz="2400" dirty="0" smtClean="0"/>
              <a:t>句中。</a:t>
            </a:r>
            <a:endParaRPr lang="zh-CN" altLang="zh-CN" sz="2400" dirty="0"/>
          </a:p>
        </p:txBody>
      </p:sp>
      <p:sp>
        <p:nvSpPr>
          <p:cNvPr id="4" name="矩形 3"/>
          <p:cNvSpPr/>
          <p:nvPr/>
        </p:nvSpPr>
        <p:spPr>
          <a:xfrm>
            <a:off x="771843" y="2108234"/>
            <a:ext cx="10749382" cy="4524315"/>
          </a:xfrm>
          <a:prstGeom prst="rect">
            <a:avLst/>
          </a:prstGeom>
        </p:spPr>
        <p:txBody>
          <a:bodyPr wrap="square">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6</a:t>
            </a:r>
            <a:r>
              <a:rPr lang="zh-CN" altLang="en-US" sz="2400" dirty="0" smtClean="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有些好心的同志也对我说：“你</a:t>
            </a:r>
            <a:r>
              <a:rPr lang="zh-CN" altLang="en-US" sz="2400" b="1" dirty="0">
                <a:latin typeface="楷体" panose="02010609060101010101" pitchFamily="49" charset="-122"/>
                <a:ea typeface="楷体" panose="02010609060101010101" pitchFamily="49" charset="-122"/>
              </a:rPr>
              <a:t>为什么</a:t>
            </a:r>
            <a:r>
              <a:rPr lang="zh-CN" altLang="en-US" sz="2400" u="sng" dirty="0">
                <a:latin typeface="楷体" panose="02010609060101010101" pitchFamily="49" charset="-122"/>
                <a:ea typeface="楷体" panose="02010609060101010101" pitchFamily="49" charset="-122"/>
              </a:rPr>
              <a:t>放着太平日子不过</a:t>
            </a:r>
            <a:r>
              <a:rPr lang="zh-CN" altLang="en-US" sz="2400" dirty="0">
                <a:latin typeface="楷体" panose="02010609060101010101" pitchFamily="49" charset="-122"/>
                <a:ea typeface="楷体" panose="02010609060101010101" pitchFamily="49" charset="-122"/>
              </a:rPr>
              <a:t>，去冒这么大的风险呢？”</a:t>
            </a: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7</a:t>
            </a:r>
            <a:r>
              <a:rPr lang="zh-CN" altLang="en-US" sz="2400" dirty="0" smtClean="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有的战士劝他：“如今，你是英雄了，</a:t>
            </a:r>
            <a:r>
              <a:rPr lang="zh-CN" altLang="en-US" sz="2400" b="1" dirty="0">
                <a:latin typeface="楷体" panose="02010609060101010101" pitchFamily="49" charset="-122"/>
                <a:ea typeface="楷体" panose="02010609060101010101" pitchFamily="49" charset="-122"/>
              </a:rPr>
              <a:t>何必</a:t>
            </a:r>
            <a:r>
              <a:rPr lang="zh-CN" altLang="en-US" sz="2400" u="sng" dirty="0">
                <a:latin typeface="楷体" panose="02010609060101010101" pitchFamily="49" charset="-122"/>
                <a:ea typeface="楷体" panose="02010609060101010101" pitchFamily="49" charset="-122"/>
              </a:rPr>
              <a:t>放着‘首长客房’不住</a:t>
            </a:r>
            <a:r>
              <a:rPr lang="zh-CN" altLang="en-US" sz="2400" dirty="0">
                <a:latin typeface="楷体" panose="02010609060101010101" pitchFamily="49" charset="-122"/>
                <a:ea typeface="楷体" panose="02010609060101010101" pitchFamily="49" charset="-122"/>
              </a:rPr>
              <a:t>，跟咱们来挤大房间？”</a:t>
            </a: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8</a:t>
            </a:r>
            <a:r>
              <a:rPr lang="zh-CN" altLang="en-US" sz="2400" dirty="0" smtClean="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加上他的人格也十分地成熟，具有相当的声望，</a:t>
            </a:r>
            <a:r>
              <a:rPr lang="zh-CN" altLang="en-US" sz="2400" b="1" dirty="0">
                <a:latin typeface="楷体" panose="02010609060101010101" pitchFamily="49" charset="-122"/>
                <a:ea typeface="楷体" panose="02010609060101010101" pitchFamily="49" charset="-122"/>
              </a:rPr>
              <a:t>如果</a:t>
            </a:r>
            <a:r>
              <a:rPr lang="zh-CN" altLang="en-US" sz="2400" u="sng" dirty="0">
                <a:latin typeface="楷体" panose="02010609060101010101" pitchFamily="49" charset="-122"/>
                <a:ea typeface="楷体" panose="02010609060101010101" pitchFamily="49" charset="-122"/>
              </a:rPr>
              <a:t>放着他不管</a:t>
            </a:r>
            <a:r>
              <a:rPr lang="zh-CN" altLang="en-US" sz="2400" b="1" dirty="0">
                <a:latin typeface="楷体" panose="02010609060101010101" pitchFamily="49" charset="-122"/>
                <a:ea typeface="楷体" panose="02010609060101010101" pitchFamily="49" charset="-122"/>
              </a:rPr>
              <a:t>的话</a:t>
            </a:r>
            <a:r>
              <a:rPr lang="zh-CN" altLang="en-US" sz="2400" dirty="0">
                <a:latin typeface="楷体" panose="02010609060101010101" pitchFamily="49" charset="-122"/>
                <a:ea typeface="楷体" panose="02010609060101010101" pitchFamily="49" charset="-122"/>
              </a:rPr>
              <a:t>，那么权威是自然会靠向石达开那一边的。</a:t>
            </a: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9</a:t>
            </a:r>
            <a:r>
              <a:rPr lang="zh-CN" altLang="en-US" sz="2400" dirty="0" smtClean="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“过去我们只参加广交会。现在华交会的影响越来越大，我们</a:t>
            </a:r>
            <a:r>
              <a:rPr lang="zh-CN" altLang="en-US" sz="2400" b="1" dirty="0">
                <a:latin typeface="楷体" panose="02010609060101010101" pitchFamily="49" charset="-122"/>
                <a:ea typeface="楷体" panose="02010609060101010101" pitchFamily="49" charset="-122"/>
              </a:rPr>
              <a:t>不能</a:t>
            </a:r>
            <a:r>
              <a:rPr lang="zh-CN" altLang="en-US" sz="2400" u="sng" dirty="0">
                <a:latin typeface="楷体" panose="02010609060101010101" pitchFamily="49" charset="-122"/>
                <a:ea typeface="楷体" panose="02010609060101010101" pitchFamily="49" charset="-122"/>
              </a:rPr>
              <a:t>放着送上门来的生意不做</a:t>
            </a:r>
            <a:r>
              <a:rPr lang="zh-CN" altLang="en-US" sz="2400" dirty="0">
                <a:latin typeface="楷体" panose="02010609060101010101" pitchFamily="49" charset="-122"/>
                <a:ea typeface="楷体" panose="02010609060101010101" pitchFamily="49" charset="-122"/>
              </a:rPr>
              <a:t>！”公司进出口部的倪志华说。</a:t>
            </a:r>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 构式外部句法分析：</a:t>
            </a:r>
            <a:endParaRPr lang="en-US" altLang="zh-CN" sz="2400" b="1" dirty="0" smtClean="0">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27780717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549591" y="2924392"/>
            <a:ext cx="10876024" cy="1200329"/>
          </a:xfrm>
          <a:prstGeom prst="rect">
            <a:avLst/>
          </a:prstGeom>
        </p:spPr>
        <p:txBody>
          <a:bodyPr wrap="square">
            <a:spAutoFit/>
          </a:bodyPr>
          <a:lstStyle/>
          <a:p>
            <a:pPr>
              <a:lnSpc>
                <a:spcPct val="150000"/>
              </a:lnSpc>
            </a:pPr>
            <a:r>
              <a:rPr lang="zh-CN" altLang="zh-CN" sz="2400" dirty="0"/>
              <a:t>当</a:t>
            </a:r>
            <a:r>
              <a:rPr lang="en-US" altLang="zh-CN" sz="2400" dirty="0"/>
              <a:t>VP</a:t>
            </a:r>
            <a:r>
              <a:rPr lang="zh-CN" altLang="zh-CN" sz="2400" dirty="0"/>
              <a:t>不能带</a:t>
            </a:r>
            <a:r>
              <a:rPr lang="en-US" altLang="zh-CN" sz="2400" dirty="0"/>
              <a:t>NP</a:t>
            </a:r>
            <a:r>
              <a:rPr lang="zh-CN" altLang="zh-CN" sz="2400" dirty="0"/>
              <a:t>作宾语，“放着</a:t>
            </a:r>
            <a:r>
              <a:rPr lang="en-US" altLang="zh-CN" sz="2400" dirty="0"/>
              <a:t>NP</a:t>
            </a:r>
            <a:r>
              <a:rPr lang="zh-CN" altLang="zh-CN" sz="2400" dirty="0"/>
              <a:t>不</a:t>
            </a:r>
            <a:r>
              <a:rPr lang="en-US" altLang="zh-CN" sz="2400" dirty="0"/>
              <a:t>VP</a:t>
            </a:r>
            <a:r>
              <a:rPr lang="zh-CN" altLang="zh-CN" sz="2400" dirty="0"/>
              <a:t>”的释义模板是：主动选择</a:t>
            </a:r>
            <a:r>
              <a:rPr lang="en-US" altLang="zh-CN" sz="2400" dirty="0"/>
              <a:t>NP</a:t>
            </a:r>
            <a:r>
              <a:rPr lang="zh-CN" altLang="zh-CN" sz="2400" dirty="0"/>
              <a:t>不</a:t>
            </a:r>
            <a:r>
              <a:rPr lang="en-US" altLang="zh-CN" sz="2400" dirty="0"/>
              <a:t>VP</a:t>
            </a:r>
            <a:endParaRPr lang="zh-CN" altLang="zh-CN" sz="2400" dirty="0"/>
          </a:p>
          <a:p>
            <a:pPr>
              <a:lnSpc>
                <a:spcPct val="150000"/>
              </a:lnSpc>
            </a:pPr>
            <a:r>
              <a:rPr lang="zh-CN" altLang="zh-CN" sz="2400" dirty="0"/>
              <a:t>例如： 放着礼拜天不休息</a:t>
            </a:r>
            <a:r>
              <a:rPr lang="en-US" altLang="zh-CN" sz="2400" dirty="0"/>
              <a:t> = </a:t>
            </a:r>
            <a:r>
              <a:rPr lang="zh-CN" altLang="zh-CN" sz="2400" dirty="0"/>
              <a:t>主动</a:t>
            </a:r>
            <a:r>
              <a:rPr lang="zh-CN" altLang="zh-CN" sz="2400" dirty="0" smtClean="0"/>
              <a:t>选择礼拜天</a:t>
            </a:r>
            <a:r>
              <a:rPr lang="zh-CN" altLang="zh-CN" sz="2400" dirty="0"/>
              <a:t>不休息</a:t>
            </a:r>
          </a:p>
        </p:txBody>
      </p:sp>
      <p:sp>
        <p:nvSpPr>
          <p:cNvPr id="4" name="矩形 3"/>
          <p:cNvSpPr/>
          <p:nvPr/>
        </p:nvSpPr>
        <p:spPr>
          <a:xfrm>
            <a:off x="549591" y="1518492"/>
            <a:ext cx="10749382" cy="1200329"/>
          </a:xfrm>
          <a:prstGeom prst="rect">
            <a:avLst/>
          </a:prstGeom>
        </p:spPr>
        <p:txBody>
          <a:bodyPr wrap="square">
            <a:spAutoFit/>
          </a:bodyPr>
          <a:lstStyle/>
          <a:p>
            <a:pPr>
              <a:lnSpc>
                <a:spcPct val="150000"/>
              </a:lnSpc>
            </a:pPr>
            <a:r>
              <a:rPr lang="zh-CN" altLang="zh-CN" sz="2400" dirty="0"/>
              <a:t>当</a:t>
            </a:r>
            <a:r>
              <a:rPr lang="en-US" altLang="zh-CN" sz="2400" dirty="0"/>
              <a:t>VP</a:t>
            </a:r>
            <a:r>
              <a:rPr lang="zh-CN" altLang="zh-CN" sz="2400" dirty="0"/>
              <a:t>能带</a:t>
            </a:r>
            <a:r>
              <a:rPr lang="en-US" altLang="zh-CN" sz="2400" dirty="0"/>
              <a:t>NP</a:t>
            </a:r>
            <a:r>
              <a:rPr lang="zh-CN" altLang="zh-CN" sz="2400" dirty="0"/>
              <a:t>作宾语时，“放着</a:t>
            </a:r>
            <a:r>
              <a:rPr lang="en-US" altLang="zh-CN" sz="2400" dirty="0"/>
              <a:t>NP</a:t>
            </a:r>
            <a:r>
              <a:rPr lang="zh-CN" altLang="zh-CN" sz="2400" dirty="0"/>
              <a:t>不</a:t>
            </a:r>
            <a:r>
              <a:rPr lang="en-US" altLang="zh-CN" sz="2400" dirty="0"/>
              <a:t>VP</a:t>
            </a:r>
            <a:r>
              <a:rPr lang="zh-CN" altLang="zh-CN" sz="2400" dirty="0"/>
              <a:t>”的释义模板是：</a:t>
            </a:r>
            <a:r>
              <a:rPr lang="zh-CN" altLang="zh-CN" sz="2400" dirty="0" smtClean="0"/>
              <a:t>主动选择</a:t>
            </a:r>
            <a:r>
              <a:rPr lang="zh-CN" altLang="zh-CN" sz="2400" dirty="0"/>
              <a:t>不</a:t>
            </a:r>
            <a:r>
              <a:rPr lang="en-US" altLang="zh-CN" sz="2400" dirty="0"/>
              <a:t>VP NP</a:t>
            </a:r>
            <a:endParaRPr lang="zh-CN" altLang="zh-CN" sz="2400" dirty="0"/>
          </a:p>
          <a:p>
            <a:pPr>
              <a:lnSpc>
                <a:spcPct val="150000"/>
              </a:lnSpc>
            </a:pPr>
            <a:r>
              <a:rPr lang="zh-CN" altLang="zh-CN" sz="2400" dirty="0"/>
              <a:t>例如：放着大门不走</a:t>
            </a:r>
            <a:r>
              <a:rPr lang="en-US" altLang="zh-CN" sz="2400" dirty="0"/>
              <a:t> = </a:t>
            </a:r>
            <a:r>
              <a:rPr lang="zh-CN" altLang="zh-CN" sz="2400" dirty="0"/>
              <a:t>主动</a:t>
            </a:r>
            <a:r>
              <a:rPr lang="zh-CN" altLang="zh-CN" sz="2400" dirty="0" smtClean="0"/>
              <a:t>选择不</a:t>
            </a:r>
            <a:r>
              <a:rPr lang="zh-CN" altLang="zh-CN" sz="2400" dirty="0"/>
              <a:t>走大门</a:t>
            </a:r>
          </a:p>
        </p:txBody>
      </p:sp>
      <p:sp>
        <p:nvSpPr>
          <p:cNvPr id="7" name="矩形 6"/>
          <p:cNvSpPr/>
          <p:nvPr/>
        </p:nvSpPr>
        <p:spPr>
          <a:xfrm>
            <a:off x="549591" y="769375"/>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2.1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”的断言义</a:t>
            </a:r>
            <a:endParaRPr lang="en-US" altLang="zh-CN" sz="2400" b="1" dirty="0" smtClean="0">
              <a:effectLst>
                <a:outerShdw blurRad="38100" dist="38100" dir="2700000" algn="tl">
                  <a:srgbClr val="000000">
                    <a:alpha val="43137"/>
                  </a:srgbClr>
                </a:outerShdw>
              </a:effectLst>
              <a:latin typeface="+mn-ea"/>
            </a:endParaRPr>
          </a:p>
        </p:txBody>
      </p:sp>
      <p:sp>
        <p:nvSpPr>
          <p:cNvPr id="5" name="矩形 4"/>
          <p:cNvSpPr/>
          <p:nvPr/>
        </p:nvSpPr>
        <p:spPr>
          <a:xfrm>
            <a:off x="506752" y="4496547"/>
            <a:ext cx="10165632" cy="1754326"/>
          </a:xfrm>
          <a:prstGeom prst="rect">
            <a:avLst/>
          </a:prstGeom>
        </p:spPr>
        <p:txBody>
          <a:bodyPr wrap="square">
            <a:spAutoFit/>
          </a:bodyPr>
          <a:lstStyle/>
          <a:p>
            <a:pPr>
              <a:lnSpc>
                <a:spcPct val="150000"/>
              </a:lnSpc>
              <a:spcAft>
                <a:spcPts val="0"/>
              </a:spcAft>
            </a:pPr>
            <a:r>
              <a:rPr lang="zh-CN" altLang="zh-CN" sz="2400" kern="100" dirty="0">
                <a:latin typeface="Calibri" panose="020F0502020204030204" pitchFamily="34" charset="0"/>
                <a:cs typeface="Times New Roman" panose="02020603050405020304" pitchFamily="18" charset="0"/>
              </a:rPr>
              <a:t>“放着</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VP</a:t>
            </a:r>
            <a:r>
              <a:rPr lang="zh-CN" altLang="zh-CN" sz="2400" kern="100" dirty="0" smtClean="0">
                <a:latin typeface="Calibri" panose="020F0502020204030204" pitchFamily="34" charset="0"/>
                <a:cs typeface="Times New Roman" panose="02020603050405020304" pitchFamily="18" charset="0"/>
              </a:rPr>
              <a:t>”作</a:t>
            </a:r>
            <a:r>
              <a:rPr lang="zh-CN" altLang="zh-CN" sz="2400" kern="100" dirty="0">
                <a:latin typeface="Calibri" panose="020F0502020204030204" pitchFamily="34" charset="0"/>
                <a:cs typeface="Times New Roman" panose="02020603050405020304" pitchFamily="18" charset="0"/>
              </a:rPr>
              <a:t>谓语时，形式为“</a:t>
            </a:r>
            <a:r>
              <a:rPr lang="en-US" altLang="zh-CN" sz="2400" kern="100" dirty="0">
                <a:latin typeface="Calibri" panose="020F0502020204030204" pitchFamily="34" charset="0"/>
                <a:cs typeface="Times New Roman" panose="02020603050405020304" pitchFamily="18" charset="0"/>
              </a:rPr>
              <a:t>X </a:t>
            </a:r>
            <a:r>
              <a:rPr lang="zh-CN" altLang="zh-CN" sz="2400" kern="100" dirty="0">
                <a:latin typeface="Calibri" panose="020F0502020204030204" pitchFamily="34" charset="0"/>
                <a:cs typeface="Times New Roman" panose="02020603050405020304" pitchFamily="18" charset="0"/>
              </a:rPr>
              <a:t>放着</a:t>
            </a:r>
            <a:r>
              <a:rPr lang="en-US" altLang="zh-CN" sz="2400" kern="100" dirty="0">
                <a:latin typeface="Calibri" panose="020F0502020204030204" pitchFamily="34" charset="0"/>
                <a:cs typeface="Times New Roman" panose="02020603050405020304" pitchFamily="18" charset="0"/>
              </a:rPr>
              <a:t> NP </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 VP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X</a:t>
            </a:r>
            <a:r>
              <a:rPr lang="zh-CN" altLang="zh-CN" sz="2400" kern="100" dirty="0">
                <a:latin typeface="Calibri" panose="020F0502020204030204" pitchFamily="34" charset="0"/>
                <a:cs typeface="Times New Roman" panose="02020603050405020304" pitchFamily="18" charset="0"/>
              </a:rPr>
              <a:t>是主语。</a:t>
            </a:r>
          </a:p>
          <a:p>
            <a:pPr>
              <a:lnSpc>
                <a:spcPct val="150000"/>
              </a:lnSpc>
              <a:spcAft>
                <a:spcPts val="0"/>
              </a:spcAft>
            </a:pPr>
            <a:r>
              <a:rPr lang="zh-CN" altLang="zh-CN" sz="2400" kern="100" dirty="0">
                <a:latin typeface="Calibri" panose="020F0502020204030204" pitchFamily="34" charset="0"/>
                <a:cs typeface="Times New Roman" panose="02020603050405020304" pitchFamily="18" charset="0"/>
              </a:rPr>
              <a:t>当</a:t>
            </a:r>
            <a:r>
              <a:rPr lang="en-US" altLang="zh-CN" sz="2400" kern="100" dirty="0">
                <a:latin typeface="Calibri" panose="020F0502020204030204" pitchFamily="34" charset="0"/>
                <a:cs typeface="Times New Roman" panose="02020603050405020304" pitchFamily="18" charset="0"/>
              </a:rPr>
              <a:t>VP</a:t>
            </a:r>
            <a:r>
              <a:rPr lang="zh-CN" altLang="zh-CN" sz="2400" kern="100" dirty="0">
                <a:latin typeface="Calibri" panose="020F0502020204030204" pitchFamily="34" charset="0"/>
                <a:cs typeface="Times New Roman" panose="02020603050405020304" pitchFamily="18" charset="0"/>
              </a:rPr>
              <a:t>能带</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作宾语时，</a:t>
            </a:r>
            <a:r>
              <a:rPr lang="zh-CN" altLang="zh-CN" sz="2400" kern="100" dirty="0" smtClean="0">
                <a:latin typeface="Calibri" panose="020F0502020204030204" pitchFamily="34" charset="0"/>
                <a:cs typeface="Times New Roman" panose="02020603050405020304" pitchFamily="18" charset="0"/>
              </a:rPr>
              <a:t>句子</a:t>
            </a:r>
            <a:r>
              <a:rPr lang="zh-CN" altLang="en-US" sz="2400" kern="100" dirty="0">
                <a:latin typeface="Calibri" panose="020F0502020204030204" pitchFamily="34" charset="0"/>
                <a:cs typeface="Times New Roman" panose="02020603050405020304" pitchFamily="18" charset="0"/>
              </a:rPr>
              <a:t>的</a:t>
            </a:r>
            <a:r>
              <a:rPr lang="zh-CN" altLang="zh-CN" sz="2400" kern="100" dirty="0" smtClean="0">
                <a:latin typeface="Calibri" panose="020F0502020204030204" pitchFamily="34" charset="0"/>
                <a:cs typeface="Times New Roman" panose="02020603050405020304" pitchFamily="18" charset="0"/>
              </a:rPr>
              <a:t>断言义为</a:t>
            </a:r>
            <a:r>
              <a:rPr lang="zh-CN" altLang="zh-CN" sz="2400" kern="100" dirty="0">
                <a:latin typeface="Calibri" panose="020F0502020204030204" pitchFamily="34" charset="0"/>
                <a:cs typeface="Times New Roman" panose="02020603050405020304" pitchFamily="18" charset="0"/>
              </a:rPr>
              <a:t>： </a:t>
            </a:r>
            <a:r>
              <a:rPr lang="en-US" altLang="zh-CN" sz="2400" kern="100" dirty="0">
                <a:latin typeface="Calibri" panose="020F0502020204030204" pitchFamily="34" charset="0"/>
                <a:cs typeface="Times New Roman" panose="02020603050405020304" pitchFamily="18" charset="0"/>
              </a:rPr>
              <a:t>X </a:t>
            </a:r>
            <a:r>
              <a:rPr lang="zh-CN" altLang="zh-CN" sz="2400" kern="100" dirty="0">
                <a:latin typeface="Calibri" panose="020F0502020204030204" pitchFamily="34" charset="0"/>
                <a:cs typeface="Times New Roman" panose="02020603050405020304" pitchFamily="18" charset="0"/>
              </a:rPr>
              <a:t>主动选择不</a:t>
            </a:r>
            <a:r>
              <a:rPr lang="en-US" altLang="zh-CN" sz="2400" kern="100" dirty="0">
                <a:latin typeface="Calibri" panose="020F0502020204030204" pitchFamily="34" charset="0"/>
                <a:cs typeface="Times New Roman" panose="02020603050405020304" pitchFamily="18" charset="0"/>
              </a:rPr>
              <a:t>VP NP </a:t>
            </a:r>
            <a:r>
              <a:rPr lang="zh-CN" altLang="zh-CN" sz="2400" kern="100" dirty="0">
                <a:latin typeface="Calibri" panose="020F0502020204030204" pitchFamily="34" charset="0"/>
                <a:cs typeface="Times New Roman" panose="02020603050405020304" pitchFamily="18" charset="0"/>
              </a:rPr>
              <a:t>。</a:t>
            </a:r>
          </a:p>
          <a:p>
            <a:pPr>
              <a:lnSpc>
                <a:spcPct val="150000"/>
              </a:lnSpc>
              <a:spcAft>
                <a:spcPts val="0"/>
              </a:spcAft>
            </a:pPr>
            <a:r>
              <a:rPr lang="zh-CN" altLang="zh-CN" sz="2400" kern="100" dirty="0">
                <a:latin typeface="Calibri" panose="020F0502020204030204" pitchFamily="34" charset="0"/>
                <a:cs typeface="Times New Roman" panose="02020603050405020304" pitchFamily="18" charset="0"/>
              </a:rPr>
              <a:t>当</a:t>
            </a:r>
            <a:r>
              <a:rPr lang="en-US" altLang="zh-CN" sz="2400" kern="100" dirty="0">
                <a:latin typeface="Calibri" panose="020F0502020204030204" pitchFamily="34" charset="0"/>
                <a:cs typeface="Times New Roman" panose="02020603050405020304" pitchFamily="18" charset="0"/>
              </a:rPr>
              <a:t>VP</a:t>
            </a:r>
            <a:r>
              <a:rPr lang="zh-CN" altLang="zh-CN" sz="2400" kern="100" dirty="0">
                <a:latin typeface="Calibri" panose="020F0502020204030204" pitchFamily="34" charset="0"/>
                <a:cs typeface="Times New Roman" panose="02020603050405020304" pitchFamily="18" charset="0"/>
              </a:rPr>
              <a:t>不能带</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作宾语时，</a:t>
            </a:r>
            <a:r>
              <a:rPr lang="zh-CN" altLang="zh-CN" sz="2400" kern="100" dirty="0" smtClean="0">
                <a:latin typeface="Calibri" panose="020F0502020204030204" pitchFamily="34" charset="0"/>
                <a:cs typeface="Times New Roman" panose="02020603050405020304" pitchFamily="18" charset="0"/>
              </a:rPr>
              <a:t>句子</a:t>
            </a:r>
            <a:r>
              <a:rPr lang="zh-CN" altLang="en-US" sz="2400" kern="100" dirty="0">
                <a:latin typeface="Calibri" panose="020F0502020204030204" pitchFamily="34" charset="0"/>
                <a:cs typeface="Times New Roman" panose="02020603050405020304" pitchFamily="18" charset="0"/>
              </a:rPr>
              <a:t>的</a:t>
            </a:r>
            <a:r>
              <a:rPr lang="zh-CN" altLang="zh-CN" sz="2400" kern="100" dirty="0" smtClean="0">
                <a:latin typeface="Calibri" panose="020F0502020204030204" pitchFamily="34" charset="0"/>
                <a:cs typeface="Times New Roman" panose="02020603050405020304" pitchFamily="18" charset="0"/>
              </a:rPr>
              <a:t>断言义为</a:t>
            </a:r>
            <a:r>
              <a:rPr lang="zh-CN" altLang="zh-CN" sz="2400" kern="100" dirty="0">
                <a:latin typeface="Calibri" panose="020F0502020204030204" pitchFamily="34" charset="0"/>
                <a:cs typeface="Times New Roman" panose="02020603050405020304" pitchFamily="18" charset="0"/>
              </a:rPr>
              <a:t>： </a:t>
            </a:r>
            <a:r>
              <a:rPr lang="en-US" altLang="zh-CN" sz="2400" kern="100" dirty="0">
                <a:latin typeface="Calibri" panose="020F0502020204030204" pitchFamily="34" charset="0"/>
                <a:cs typeface="Times New Roman" panose="02020603050405020304" pitchFamily="18" charset="0"/>
              </a:rPr>
              <a:t>X </a:t>
            </a:r>
            <a:r>
              <a:rPr lang="zh-CN" altLang="zh-CN" sz="2400" kern="100" dirty="0">
                <a:latin typeface="Calibri" panose="020F0502020204030204" pitchFamily="34" charset="0"/>
                <a:cs typeface="Times New Roman" panose="02020603050405020304" pitchFamily="18" charset="0"/>
              </a:rPr>
              <a:t>主动选择</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VP </a:t>
            </a:r>
            <a:r>
              <a:rPr lang="zh-CN" altLang="zh-CN" sz="2400" kern="100" dirty="0">
                <a:latin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149435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468792" y="2924759"/>
            <a:ext cx="11342602" cy="830997"/>
          </a:xfrm>
          <a:prstGeom prst="rect">
            <a:avLst/>
          </a:prstGeom>
        </p:spPr>
        <p:txBody>
          <a:bodyPr wrap="square">
            <a:spAutoFit/>
          </a:bodyPr>
          <a:lstStyle/>
          <a:p>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10a</a:t>
            </a:r>
            <a:r>
              <a:rPr lang="zh-CN" altLang="en-US" sz="2400" dirty="0" smtClean="0">
                <a:latin typeface="楷体" panose="02010609060101010101" pitchFamily="49" charset="-122"/>
                <a:ea typeface="楷体" panose="02010609060101010101" pitchFamily="49" charset="-122"/>
              </a:rPr>
              <a:t>）</a:t>
            </a:r>
            <a:r>
              <a:rPr lang="zh-CN" altLang="zh-CN" sz="2400" dirty="0" smtClean="0">
                <a:latin typeface="楷体" panose="02010609060101010101" pitchFamily="49" charset="-122"/>
                <a:ea typeface="楷体" panose="02010609060101010101" pitchFamily="49" charset="-122"/>
              </a:rPr>
              <a:t>有</a:t>
            </a:r>
            <a:r>
              <a:rPr lang="zh-CN" altLang="zh-CN" sz="2400" dirty="0">
                <a:latin typeface="楷体" panose="02010609060101010101" pitchFamily="49" charset="-122"/>
                <a:ea typeface="楷体" panose="02010609060101010101" pitchFamily="49" charset="-122"/>
              </a:rPr>
              <a:t>什么理由让一个企业放着赚钱的生意不做，专做赔本的买卖呢？（</a:t>
            </a:r>
            <a:r>
              <a:rPr lang="en-US" altLang="zh-CN" sz="2400" dirty="0">
                <a:latin typeface="楷体" panose="02010609060101010101" pitchFamily="49" charset="-122"/>
                <a:ea typeface="楷体" panose="02010609060101010101" pitchFamily="49" charset="-122"/>
              </a:rPr>
              <a:t>CCL</a:t>
            </a:r>
            <a:r>
              <a:rPr lang="zh-CN" altLang="zh-CN" sz="2400" dirty="0">
                <a:latin typeface="楷体" panose="02010609060101010101" pitchFamily="49" charset="-122"/>
                <a:ea typeface="楷体" panose="02010609060101010101" pitchFamily="49" charset="-122"/>
              </a:rPr>
              <a:t>）</a:t>
            </a:r>
          </a:p>
          <a:p>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10b</a:t>
            </a:r>
            <a:r>
              <a:rPr lang="zh-CN" altLang="en-US" sz="2400" dirty="0" smtClean="0">
                <a:latin typeface="楷体" panose="02010609060101010101" pitchFamily="49" charset="-122"/>
                <a:ea typeface="楷体" panose="02010609060101010101" pitchFamily="49" charset="-122"/>
              </a:rPr>
              <a:t>）</a:t>
            </a:r>
            <a:r>
              <a:rPr lang="zh-CN" altLang="zh-CN" sz="2400" dirty="0" smtClean="0">
                <a:latin typeface="楷体" panose="02010609060101010101" pitchFamily="49" charset="-122"/>
                <a:ea typeface="楷体" panose="02010609060101010101" pitchFamily="49" charset="-122"/>
              </a:rPr>
              <a:t>有</a:t>
            </a:r>
            <a:r>
              <a:rPr lang="zh-CN" altLang="zh-CN" sz="2400" dirty="0">
                <a:latin typeface="楷体" panose="02010609060101010101" pitchFamily="49" charset="-122"/>
                <a:ea typeface="楷体" panose="02010609060101010101" pitchFamily="49" charset="-122"/>
              </a:rPr>
              <a:t>什么理由让一个企业放着赔本的买卖不做，专做赚钱的生意呢？（自拟）</a:t>
            </a:r>
          </a:p>
        </p:txBody>
      </p:sp>
      <p:sp>
        <p:nvSpPr>
          <p:cNvPr id="4" name="矩形 3"/>
          <p:cNvSpPr/>
          <p:nvPr/>
        </p:nvSpPr>
        <p:spPr>
          <a:xfrm>
            <a:off x="468792" y="1549640"/>
            <a:ext cx="11186585" cy="1200329"/>
          </a:xfrm>
          <a:prstGeom prst="rect">
            <a:avLst/>
          </a:prstGeom>
        </p:spPr>
        <p:txBody>
          <a:bodyPr wrap="square">
            <a:spAutoFit/>
          </a:bodyPr>
          <a:lstStyle/>
          <a:p>
            <a:r>
              <a:rPr lang="en-US" altLang="zh-CN" sz="2400" dirty="0" smtClean="0"/>
              <a:t>         </a:t>
            </a:r>
            <a:r>
              <a:rPr lang="zh-CN" altLang="zh-CN" sz="2400" dirty="0" smtClean="0"/>
              <a:t>一家</a:t>
            </a:r>
            <a:r>
              <a:rPr lang="zh-CN" altLang="zh-CN" sz="2400" dirty="0"/>
              <a:t>企业</a:t>
            </a:r>
            <a:r>
              <a:rPr lang="zh-CN" altLang="zh-CN" sz="2400" dirty="0" smtClean="0"/>
              <a:t>可以</a:t>
            </a:r>
            <a:r>
              <a:rPr lang="zh-CN" altLang="en-US" sz="2400" dirty="0" smtClean="0"/>
              <a:t>主动</a:t>
            </a:r>
            <a:r>
              <a:rPr lang="zh-CN" altLang="zh-CN" sz="2400" dirty="0" smtClean="0"/>
              <a:t>选择</a:t>
            </a:r>
            <a:r>
              <a:rPr lang="zh-CN" altLang="en-US" sz="2400" dirty="0" smtClean="0"/>
              <a:t>（不）</a:t>
            </a:r>
            <a:r>
              <a:rPr lang="zh-CN" altLang="zh-CN" sz="2400" dirty="0" smtClean="0"/>
              <a:t>做</a:t>
            </a:r>
            <a:r>
              <a:rPr lang="zh-CN" altLang="zh-CN" sz="2400" dirty="0"/>
              <a:t>赚钱的生意，也</a:t>
            </a:r>
            <a:r>
              <a:rPr lang="zh-CN" altLang="zh-CN" sz="2400" dirty="0" smtClean="0"/>
              <a:t>可以</a:t>
            </a:r>
            <a:r>
              <a:rPr lang="zh-CN" altLang="en-US" sz="2400" dirty="0" smtClean="0"/>
              <a:t>主动</a:t>
            </a:r>
            <a:r>
              <a:rPr lang="zh-CN" altLang="zh-CN" sz="2400" dirty="0" smtClean="0"/>
              <a:t>选择</a:t>
            </a:r>
            <a:r>
              <a:rPr lang="zh-CN" altLang="en-US" sz="2400" dirty="0" smtClean="0"/>
              <a:t>（不）</a:t>
            </a:r>
            <a:r>
              <a:rPr lang="zh-CN" altLang="zh-CN" sz="2400" dirty="0" smtClean="0"/>
              <a:t>做</a:t>
            </a:r>
            <a:r>
              <a:rPr lang="zh-CN" altLang="zh-CN" sz="2400" dirty="0"/>
              <a:t>赔本的买卖</a:t>
            </a:r>
            <a:r>
              <a:rPr lang="zh-CN" altLang="zh-CN" sz="2400" dirty="0" smtClean="0"/>
              <a:t>。</a:t>
            </a:r>
            <a:r>
              <a:rPr lang="zh-CN" altLang="en-US" sz="2400" dirty="0" smtClean="0"/>
              <a:t>但是在汉语中，“放着赚钱的生意不做”可以说，而“放着赔本的买卖不做”却不能说。</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”的使用条件分析</a:t>
            </a:r>
            <a:endParaRPr lang="en-US" altLang="zh-CN" sz="2400" b="1" dirty="0" smtClean="0">
              <a:effectLst>
                <a:outerShdw blurRad="38100" dist="38100" dir="2700000" algn="tl">
                  <a:srgbClr val="000000">
                    <a:alpha val="43137"/>
                  </a:srgbClr>
                </a:outerShdw>
              </a:effectLst>
              <a:latin typeface="+mn-ea"/>
            </a:endParaRPr>
          </a:p>
        </p:txBody>
      </p:sp>
      <p:sp>
        <p:nvSpPr>
          <p:cNvPr id="5" name="矩形 4"/>
          <p:cNvSpPr/>
          <p:nvPr/>
        </p:nvSpPr>
        <p:spPr>
          <a:xfrm>
            <a:off x="624808" y="3870493"/>
            <a:ext cx="7267793" cy="646331"/>
          </a:xfrm>
          <a:prstGeom prst="rect">
            <a:avLst/>
          </a:prstGeom>
        </p:spPr>
        <p:txBody>
          <a:bodyPr wrap="square">
            <a:spAutoFit/>
          </a:bodyPr>
          <a:lstStyle/>
          <a:p>
            <a:pPr>
              <a:lnSpc>
                <a:spcPct val="150000"/>
              </a:lnSpc>
              <a:spcAft>
                <a:spcPts val="0"/>
              </a:spcAft>
            </a:pPr>
            <a:r>
              <a:rPr lang="zh-CN" altLang="en-US" sz="2400" kern="100" dirty="0" smtClean="0">
                <a:latin typeface="Calibri" panose="020F0502020204030204" pitchFamily="34" charset="0"/>
                <a:cs typeface="Times New Roman" panose="02020603050405020304" pitchFamily="18" charset="0"/>
              </a:rPr>
              <a:t>这说明</a:t>
            </a:r>
            <a:r>
              <a:rPr lang="zh-CN" altLang="zh-CN" sz="2400" kern="100" dirty="0" smtClean="0">
                <a:latin typeface="Calibri" panose="020F0502020204030204" pitchFamily="34" charset="0"/>
                <a:cs typeface="Times New Roman" panose="02020603050405020304" pitchFamily="18" charset="0"/>
              </a:rPr>
              <a:t>“</a:t>
            </a:r>
            <a:r>
              <a:rPr lang="zh-CN" altLang="zh-CN" sz="2400" kern="100" dirty="0">
                <a:latin typeface="Calibri" panose="020F0502020204030204" pitchFamily="34" charset="0"/>
                <a:cs typeface="Times New Roman" panose="02020603050405020304" pitchFamily="18" charset="0"/>
              </a:rPr>
              <a:t>放着</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VP</a:t>
            </a:r>
            <a:r>
              <a:rPr lang="zh-CN" altLang="zh-CN" sz="2400" kern="100" dirty="0" smtClean="0">
                <a:latin typeface="Calibri" panose="020F0502020204030204" pitchFamily="34" charset="0"/>
                <a:cs typeface="Times New Roman" panose="02020603050405020304" pitchFamily="18" charset="0"/>
              </a:rPr>
              <a:t>”</a:t>
            </a:r>
            <a:r>
              <a:rPr lang="zh-CN" altLang="en-US" sz="2400" kern="100" dirty="0" smtClean="0">
                <a:latin typeface="Calibri" panose="020F0502020204030204" pitchFamily="34" charset="0"/>
                <a:cs typeface="Times New Roman" panose="02020603050405020304" pitchFamily="18" charset="0"/>
              </a:rPr>
              <a:t>构式的使用是有前提条件的。</a:t>
            </a:r>
            <a:endParaRPr lang="zh-CN" altLang="zh-CN" sz="2400" kern="100" dirty="0">
              <a:latin typeface="Calibri" panose="020F0502020204030204" pitchFamily="34" charset="0"/>
              <a:cs typeface="Times New Roman" panose="02020603050405020304" pitchFamily="18" charset="0"/>
            </a:endParaRPr>
          </a:p>
        </p:txBody>
      </p:sp>
      <p:sp>
        <p:nvSpPr>
          <p:cNvPr id="6" name="矩形 5"/>
          <p:cNvSpPr/>
          <p:nvPr/>
        </p:nvSpPr>
        <p:spPr>
          <a:xfrm>
            <a:off x="624807" y="4669210"/>
            <a:ext cx="11030573" cy="1938992"/>
          </a:xfrm>
          <a:prstGeom prst="rect">
            <a:avLst/>
          </a:prstGeom>
        </p:spPr>
        <p:txBody>
          <a:bodyPr wrap="square">
            <a:spAutoFit/>
          </a:bodyPr>
          <a:lstStyle/>
          <a:p>
            <a:pPr indent="200025" algn="just">
              <a:spcAft>
                <a:spcPts val="0"/>
              </a:spcAft>
            </a:pPr>
            <a:r>
              <a:rPr lang="en-US" altLang="zh-CN" sz="2400" kern="100" dirty="0">
                <a:latin typeface="Calibri" panose="020F0502020204030204" pitchFamily="34" charset="0"/>
                <a:cs typeface="Times New Roman" panose="02020603050405020304" pitchFamily="18" charset="0"/>
              </a:rPr>
              <a:t> </a:t>
            </a:r>
            <a:r>
              <a:rPr lang="en-US" altLang="zh-CN" sz="2400" kern="100" dirty="0" smtClean="0">
                <a:latin typeface="Calibri" panose="020F0502020204030204" pitchFamily="34" charset="0"/>
                <a:cs typeface="Times New Roman" panose="02020603050405020304" pitchFamily="18" charset="0"/>
              </a:rPr>
              <a:t>     </a:t>
            </a:r>
            <a:r>
              <a:rPr lang="zh-CN" altLang="en-US" sz="2400" kern="100" dirty="0" smtClean="0">
                <a:latin typeface="Calibri" panose="020F0502020204030204" pitchFamily="34" charset="0"/>
                <a:cs typeface="Times New Roman" panose="02020603050405020304" pitchFamily="18" charset="0"/>
              </a:rPr>
              <a:t>前人研究</a:t>
            </a:r>
            <a:r>
              <a:rPr lang="zh-CN" altLang="en-US" sz="2400" kern="100" dirty="0">
                <a:latin typeface="Calibri" panose="020F0502020204030204" pitchFamily="34" charset="0"/>
                <a:cs typeface="Times New Roman" panose="02020603050405020304" pitchFamily="18" charset="0"/>
              </a:rPr>
              <a:t>认为</a:t>
            </a:r>
            <a:r>
              <a:rPr lang="zh-CN" altLang="zh-CN" sz="2400" kern="100" dirty="0" smtClean="0">
                <a:latin typeface="Calibri" panose="020F0502020204030204" pitchFamily="34" charset="0"/>
                <a:cs typeface="Times New Roman" panose="02020603050405020304" pitchFamily="18" charset="0"/>
              </a:rPr>
              <a:t>“</a:t>
            </a:r>
            <a:r>
              <a:rPr lang="zh-CN" altLang="zh-CN" sz="2400" kern="100" dirty="0">
                <a:latin typeface="Calibri" panose="020F0502020204030204" pitchFamily="34" charset="0"/>
                <a:cs typeface="Times New Roman" panose="02020603050405020304" pitchFamily="18" charset="0"/>
              </a:rPr>
              <a:t>放着</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VP</a:t>
            </a:r>
            <a:r>
              <a:rPr lang="zh-CN" altLang="zh-CN" sz="2400" kern="100" dirty="0">
                <a:latin typeface="Calibri" panose="020F0502020204030204" pitchFamily="34" charset="0"/>
                <a:cs typeface="Times New Roman" panose="02020603050405020304" pitchFamily="18" charset="0"/>
              </a:rPr>
              <a:t>”有说话人的主观预设（</a:t>
            </a:r>
            <a:r>
              <a:rPr lang="en-US" altLang="zh-CN" sz="2400" kern="100" dirty="0">
                <a:latin typeface="Calibri" panose="020F0502020204030204" pitchFamily="34" charset="0"/>
                <a:cs typeface="Times New Roman" panose="02020603050405020304" pitchFamily="18" charset="0"/>
              </a:rPr>
              <a:t>presupposition</a:t>
            </a:r>
            <a:r>
              <a:rPr lang="zh-CN" altLang="zh-CN" sz="2400" kern="100" dirty="0" smtClean="0">
                <a:latin typeface="Calibri" panose="020F0502020204030204" pitchFamily="34" charset="0"/>
                <a:cs typeface="Times New Roman" panose="02020603050405020304" pitchFamily="18" charset="0"/>
              </a:rPr>
              <a:t>），</a:t>
            </a:r>
            <a:r>
              <a:rPr lang="zh-CN" altLang="en-US" sz="2400" kern="100" dirty="0" smtClean="0">
                <a:latin typeface="Calibri" panose="020F0502020204030204" pitchFamily="34" charset="0"/>
                <a:cs typeface="Times New Roman" panose="02020603050405020304" pitchFamily="18" charset="0"/>
              </a:rPr>
              <a:t>说话人认为</a:t>
            </a:r>
            <a:r>
              <a:rPr lang="zh-CN" altLang="zh-CN" sz="2400" kern="100" dirty="0" smtClean="0">
                <a:latin typeface="Calibri" panose="020F0502020204030204" pitchFamily="34" charset="0"/>
                <a:cs typeface="Times New Roman" panose="02020603050405020304" pitchFamily="18" charset="0"/>
              </a:rPr>
              <a:t>这</a:t>
            </a:r>
            <a:r>
              <a:rPr lang="zh-CN" altLang="zh-CN" sz="2400" kern="100" dirty="0">
                <a:latin typeface="Calibri" panose="020F0502020204030204" pitchFamily="34" charset="0"/>
                <a:cs typeface="Times New Roman" panose="02020603050405020304" pitchFamily="18" charset="0"/>
              </a:rPr>
              <a:t>件事</a:t>
            </a:r>
            <a:r>
              <a:rPr lang="en-US" altLang="zh-CN" sz="2400" kern="100" dirty="0">
                <a:latin typeface="Calibri" panose="020F0502020204030204" pitchFamily="34" charset="0"/>
                <a:cs typeface="Times New Roman" panose="02020603050405020304" pitchFamily="18" charset="0"/>
              </a:rPr>
              <a:t>VP-NP</a:t>
            </a:r>
            <a:r>
              <a:rPr lang="zh-CN" altLang="zh-CN" sz="2400" kern="100" dirty="0">
                <a:latin typeface="Calibri" panose="020F0502020204030204" pitchFamily="34" charset="0"/>
                <a:cs typeface="Times New Roman" panose="02020603050405020304" pitchFamily="18" charset="0"/>
              </a:rPr>
              <a:t>是应该做的，应该出现的（吕叔湘</a:t>
            </a:r>
            <a:r>
              <a:rPr lang="en-US" altLang="zh-CN" sz="2400" kern="100" dirty="0">
                <a:latin typeface="Calibri" panose="020F0502020204030204" pitchFamily="34" charset="0"/>
                <a:cs typeface="Times New Roman" panose="02020603050405020304" pitchFamily="18" charset="0"/>
              </a:rPr>
              <a:t>1999</a:t>
            </a:r>
            <a:r>
              <a:rPr lang="zh-CN" altLang="zh-CN" sz="2400" kern="100" dirty="0">
                <a:latin typeface="Calibri" panose="020F0502020204030204" pitchFamily="34" charset="0"/>
                <a:cs typeface="Times New Roman" panose="02020603050405020304" pitchFamily="18" charset="0"/>
              </a:rPr>
              <a:t>、刘静敏</a:t>
            </a:r>
            <a:r>
              <a:rPr lang="en-US" altLang="zh-CN" sz="2400" kern="100" dirty="0">
                <a:latin typeface="Calibri" panose="020F0502020204030204" pitchFamily="34" charset="0"/>
                <a:cs typeface="Times New Roman" panose="02020603050405020304" pitchFamily="18" charset="0"/>
              </a:rPr>
              <a:t>2013</a:t>
            </a:r>
            <a:r>
              <a:rPr lang="zh-CN" altLang="zh-CN" sz="2400" kern="100" dirty="0">
                <a:latin typeface="Calibri" panose="020F0502020204030204" pitchFamily="34" charset="0"/>
                <a:cs typeface="Times New Roman" panose="02020603050405020304" pitchFamily="18" charset="0"/>
              </a:rPr>
              <a:t>）、更值得做的（高增霞，</a:t>
            </a:r>
            <a:r>
              <a:rPr lang="en-US" altLang="zh-CN" sz="2400" kern="100" dirty="0">
                <a:latin typeface="Calibri" panose="020F0502020204030204" pitchFamily="34" charset="0"/>
                <a:cs typeface="Times New Roman" panose="02020603050405020304" pitchFamily="18" charset="0"/>
              </a:rPr>
              <a:t>2017b</a:t>
            </a:r>
            <a:r>
              <a:rPr lang="zh-CN" altLang="zh-CN" sz="2400" kern="100" dirty="0">
                <a:latin typeface="Calibri" panose="020F0502020204030204" pitchFamily="34" charset="0"/>
                <a:cs typeface="Times New Roman" panose="02020603050405020304" pitchFamily="18" charset="0"/>
              </a:rPr>
              <a:t>），认为该事件是社会固有模式中的高价值行为（宗守云、张素玲，</a:t>
            </a:r>
            <a:r>
              <a:rPr lang="en-US" altLang="zh-CN" sz="2400" kern="100" dirty="0">
                <a:latin typeface="Calibri" panose="020F0502020204030204" pitchFamily="34" charset="0"/>
                <a:cs typeface="Times New Roman" panose="02020603050405020304" pitchFamily="18" charset="0"/>
              </a:rPr>
              <a:t>2014</a:t>
            </a:r>
            <a:r>
              <a:rPr lang="zh-CN" altLang="zh-CN" sz="2400" kern="100" dirty="0">
                <a:latin typeface="Calibri" panose="020F0502020204030204" pitchFamily="34" charset="0"/>
                <a:cs typeface="Times New Roman" panose="02020603050405020304" pitchFamily="18" charset="0"/>
              </a:rPr>
              <a:t>），这种行为的“某种状态十分正常或条件十分优越”（张建新，</a:t>
            </a:r>
            <a:r>
              <a:rPr lang="en-US" altLang="zh-CN" sz="2400" kern="100" dirty="0">
                <a:latin typeface="Calibri" panose="020F0502020204030204" pitchFamily="34" charset="0"/>
                <a:cs typeface="Times New Roman" panose="02020603050405020304" pitchFamily="18" charset="0"/>
              </a:rPr>
              <a:t>2008</a:t>
            </a:r>
            <a:r>
              <a:rPr lang="zh-CN" altLang="zh-CN" sz="2400" kern="100" dirty="0">
                <a:latin typeface="Calibri" panose="020F0502020204030204" pitchFamily="34" charset="0"/>
                <a:cs typeface="Times New Roman" panose="02020603050405020304" pitchFamily="18" charset="0"/>
              </a:rPr>
              <a:t>）。本文</a:t>
            </a:r>
            <a:r>
              <a:rPr lang="zh-CN" altLang="zh-CN" sz="2400" kern="100" dirty="0" smtClean="0">
                <a:latin typeface="Calibri" panose="020F0502020204030204" pitchFamily="34" charset="0"/>
                <a:cs typeface="Times New Roman" panose="02020603050405020304" pitchFamily="18" charset="0"/>
              </a:rPr>
              <a:t>认为</a:t>
            </a:r>
            <a:r>
              <a:rPr lang="en-US" altLang="zh-CN" sz="2400" kern="100" dirty="0" smtClean="0">
                <a:latin typeface="Calibri" panose="020F0502020204030204" pitchFamily="34" charset="0"/>
                <a:cs typeface="Times New Roman" panose="02020603050405020304" pitchFamily="18" charset="0"/>
              </a:rPr>
              <a:t>VP-NP</a:t>
            </a:r>
            <a:r>
              <a:rPr lang="zh-CN" altLang="zh-CN" sz="2400" kern="100" dirty="0" smtClean="0">
                <a:latin typeface="Calibri" panose="020F0502020204030204" pitchFamily="34" charset="0"/>
                <a:cs typeface="Times New Roman" panose="02020603050405020304" pitchFamily="18" charset="0"/>
              </a:rPr>
              <a:t>符合</a:t>
            </a:r>
            <a:r>
              <a:rPr lang="zh-CN" altLang="zh-CN" sz="2400" kern="100" dirty="0">
                <a:latin typeface="Calibri" panose="020F0502020204030204" pitchFamily="34" charset="0"/>
                <a:cs typeface="Times New Roman" panose="02020603050405020304" pitchFamily="18" charset="0"/>
              </a:rPr>
              <a:t>“理想化的认知模型”，具有高情理</a:t>
            </a:r>
            <a:r>
              <a:rPr lang="zh-CN" altLang="zh-CN" sz="2400" kern="100" dirty="0" smtClean="0">
                <a:latin typeface="Calibri" panose="020F0502020204030204" pitchFamily="34" charset="0"/>
                <a:cs typeface="Times New Roman" panose="02020603050405020304" pitchFamily="18" charset="0"/>
              </a:rPr>
              <a:t>值。</a:t>
            </a:r>
            <a:endParaRPr lang="zh-CN" altLang="zh-CN" sz="24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49470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09" y="3302067"/>
            <a:ext cx="10876024" cy="2308324"/>
          </a:xfrm>
          <a:prstGeom prst="rect">
            <a:avLst/>
          </a:prstGeom>
        </p:spPr>
        <p:txBody>
          <a:bodyPr wrap="square">
            <a:spAutoFit/>
          </a:bodyPr>
          <a:lstStyle/>
          <a:p>
            <a:pPr>
              <a:lnSpc>
                <a:spcPct val="150000"/>
              </a:lnSpc>
            </a:pPr>
            <a:r>
              <a:rPr lang="zh-CN" altLang="zh-CN" sz="2400" dirty="0"/>
              <a:t>以“理想化的认知模型”为基点，我们便有了观察和把握外部世界事物或事件内在关联性的基本尺度。我们把这种外部世界事物或事件内在关联性的大小叫做“</a:t>
            </a:r>
            <a:r>
              <a:rPr lang="zh-CN" altLang="zh-CN" sz="2400" b="1" dirty="0">
                <a:solidFill>
                  <a:srgbClr val="B70D0A"/>
                </a:solidFill>
              </a:rPr>
              <a:t>情理值</a:t>
            </a:r>
            <a:r>
              <a:rPr lang="zh-CN" altLang="zh-CN" sz="2400" dirty="0"/>
              <a:t>”</a:t>
            </a:r>
            <a:r>
              <a:rPr lang="zh-CN" altLang="zh-CN" sz="2400" dirty="0" smtClean="0"/>
              <a:t>。符合</a:t>
            </a:r>
            <a:r>
              <a:rPr lang="zh-CN" altLang="zh-CN" sz="2400" dirty="0"/>
              <a:t>人们“理想化的认知模型”的事物或事件具有较高的情理值；反之，则具有较低的情理值</a:t>
            </a:r>
            <a:r>
              <a:rPr lang="zh-CN" altLang="zh-CN" sz="2400" dirty="0"/>
              <a:t>。（张旺熹，</a:t>
            </a:r>
            <a:r>
              <a:rPr lang="en-US" altLang="zh-CN" sz="2400" dirty="0"/>
              <a:t>2005</a:t>
            </a:r>
            <a:r>
              <a:rPr lang="zh-CN" altLang="zh-CN" sz="2400" dirty="0"/>
              <a:t>）</a:t>
            </a:r>
            <a:endParaRPr lang="zh-CN" altLang="zh-CN" sz="2400" dirty="0"/>
          </a:p>
        </p:txBody>
      </p:sp>
      <p:sp>
        <p:nvSpPr>
          <p:cNvPr id="4" name="矩形 3"/>
          <p:cNvSpPr/>
          <p:nvPr/>
        </p:nvSpPr>
        <p:spPr>
          <a:xfrm>
            <a:off x="624809" y="1389869"/>
            <a:ext cx="11005717" cy="1754326"/>
          </a:xfrm>
          <a:prstGeom prst="rect">
            <a:avLst/>
          </a:prstGeom>
        </p:spPr>
        <p:txBody>
          <a:bodyPr wrap="square">
            <a:spAutoFit/>
          </a:bodyPr>
          <a:lstStyle/>
          <a:p>
            <a:pPr>
              <a:lnSpc>
                <a:spcPct val="150000"/>
              </a:lnSpc>
            </a:pPr>
            <a:r>
              <a:rPr lang="en-US" altLang="zh-CN" sz="2400" dirty="0" err="1" smtClean="0"/>
              <a:t>Lakoff</a:t>
            </a:r>
            <a:r>
              <a:rPr lang="zh-CN" altLang="en-US" sz="2400" dirty="0" smtClean="0"/>
              <a:t>（</a:t>
            </a:r>
            <a:r>
              <a:rPr lang="en-US" altLang="zh-CN" sz="2400" dirty="0" smtClean="0"/>
              <a:t>1987</a:t>
            </a:r>
            <a:r>
              <a:rPr lang="zh-CN" altLang="en-US" sz="2400" dirty="0" smtClean="0"/>
              <a:t>）“</a:t>
            </a:r>
            <a:r>
              <a:rPr lang="zh-CN" altLang="en-US" sz="2400" b="1" dirty="0" smtClean="0">
                <a:solidFill>
                  <a:srgbClr val="B70D0A"/>
                </a:solidFill>
              </a:rPr>
              <a:t>理想化的认知模型</a:t>
            </a:r>
            <a:r>
              <a:rPr lang="zh-CN" altLang="en-US" sz="2400" dirty="0" smtClean="0"/>
              <a:t>（</a:t>
            </a:r>
            <a:r>
              <a:rPr lang="en-US" altLang="zh-CN" sz="2400" dirty="0" smtClean="0"/>
              <a:t>Idealized cognitive models</a:t>
            </a:r>
            <a:r>
              <a:rPr lang="zh-CN" altLang="en-US" sz="2400" dirty="0" smtClean="0"/>
              <a:t>，简称</a:t>
            </a:r>
            <a:r>
              <a:rPr lang="en-US" altLang="zh-CN" sz="2400" dirty="0" smtClean="0"/>
              <a:t>ICM</a:t>
            </a:r>
            <a:r>
              <a:rPr lang="zh-CN" altLang="en-US" sz="2400" dirty="0" smtClean="0"/>
              <a:t>）”</a:t>
            </a:r>
            <a:endParaRPr lang="en-US" altLang="zh-CN" sz="2400" dirty="0" smtClean="0"/>
          </a:p>
          <a:p>
            <a:pPr>
              <a:lnSpc>
                <a:spcPct val="150000"/>
              </a:lnSpc>
            </a:pPr>
            <a:r>
              <a:rPr lang="en-US" altLang="zh-CN" sz="2400" dirty="0" smtClean="0"/>
              <a:t>ICM</a:t>
            </a:r>
            <a:r>
              <a:rPr lang="zh-CN" altLang="en-US" sz="2400" dirty="0" smtClean="0"/>
              <a:t>反映了特定社会文化环境中的说话人对某个或某些领域里经验的统一的理想化的理解。（张敏</a:t>
            </a:r>
            <a:r>
              <a:rPr lang="en-US" altLang="zh-CN" sz="2400" dirty="0" smtClean="0"/>
              <a:t>1998</a:t>
            </a:r>
            <a:r>
              <a:rPr lang="en-US" altLang="zh-CN" sz="2400" dirty="0" smtClean="0"/>
              <a:t>:59</a:t>
            </a:r>
            <a:r>
              <a:rPr lang="zh-CN" altLang="en-US" sz="2400" dirty="0" smtClean="0"/>
              <a:t>）</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496472" y="5912642"/>
            <a:ext cx="9652534" cy="461665"/>
          </a:xfrm>
          <a:prstGeom prst="rect">
            <a:avLst/>
          </a:prstGeom>
        </p:spPr>
        <p:txBody>
          <a:bodyPr wrap="square">
            <a:spAutoFit/>
          </a:bodyPr>
          <a:lstStyle/>
          <a:p>
            <a:pPr indent="200025" algn="just">
              <a:spcAft>
                <a:spcPts val="0"/>
              </a:spcAft>
            </a:pPr>
            <a:r>
              <a:rPr lang="zh-CN" altLang="en-US"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本文认为</a:t>
            </a:r>
            <a:r>
              <a:rPr lang="zh-CN" altLang="en-US"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构</a:t>
            </a:r>
            <a:r>
              <a:rPr lang="zh-CN" altLang="en-US" sz="2400" b="1" kern="100" dirty="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式“放着</a:t>
            </a:r>
            <a:r>
              <a:rPr lang="en-US" altLang="zh-CN" sz="2400" b="1" kern="100" dirty="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NP</a:t>
            </a:r>
            <a:r>
              <a:rPr lang="zh-CN" altLang="en-US" sz="2400" b="1" kern="100" dirty="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不</a:t>
            </a:r>
            <a:r>
              <a:rPr lang="en-US" altLang="zh-CN"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VP</a:t>
            </a:r>
            <a:r>
              <a:rPr lang="zh-CN" altLang="en-US"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”中</a:t>
            </a:r>
            <a:r>
              <a:rPr lang="en-US" altLang="zh-CN"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NP-VP</a:t>
            </a:r>
            <a:r>
              <a:rPr lang="zh-CN" altLang="en-US" sz="24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关联性大，具有高情理值</a:t>
            </a:r>
            <a:r>
              <a:rPr lang="zh-CN" altLang="en-US" sz="2400" kern="100" dirty="0" smtClean="0">
                <a:latin typeface="Calibri" panose="020F0502020204030204" pitchFamily="34" charset="0"/>
                <a:cs typeface="Times New Roman" panose="02020603050405020304" pitchFamily="18" charset="0"/>
              </a:rPr>
              <a:t>。</a:t>
            </a:r>
            <a:endParaRPr lang="zh-CN" altLang="zh-CN" sz="24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0464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09" y="2800909"/>
            <a:ext cx="10876024" cy="1200329"/>
          </a:xfrm>
          <a:prstGeom prst="rect">
            <a:avLst/>
          </a:prstGeom>
        </p:spPr>
        <p:txBody>
          <a:bodyPr wrap="square">
            <a:spAutoFit/>
          </a:bodyPr>
          <a:lstStyle/>
          <a:p>
            <a:r>
              <a:rPr lang="zh-CN" altLang="en-US" sz="2400" b="1" dirty="0" smtClean="0">
                <a:solidFill>
                  <a:srgbClr val="B70D0A"/>
                </a:solidFill>
                <a:effectLst>
                  <a:outerShdw blurRad="38100" dist="38100" dir="2700000" algn="tl">
                    <a:srgbClr val="000000">
                      <a:alpha val="43137"/>
                    </a:srgbClr>
                  </a:outerShdw>
                </a:effectLst>
              </a:rPr>
              <a:t>（</a:t>
            </a:r>
            <a:r>
              <a:rPr lang="en-US" altLang="zh-CN" sz="2400" b="1" dirty="0" smtClean="0">
                <a:solidFill>
                  <a:srgbClr val="B70D0A"/>
                </a:solidFill>
                <a:effectLst>
                  <a:outerShdw blurRad="38100" dist="38100" dir="2700000" algn="tl">
                    <a:srgbClr val="000000">
                      <a:alpha val="43137"/>
                    </a:srgbClr>
                  </a:outerShdw>
                </a:effectLst>
              </a:rPr>
              <a:t>1</a:t>
            </a:r>
            <a:r>
              <a:rPr lang="zh-CN" altLang="en-US" sz="2400" b="1" dirty="0" smtClean="0">
                <a:solidFill>
                  <a:srgbClr val="B70D0A"/>
                </a:solidFill>
                <a:effectLst>
                  <a:outerShdw blurRad="38100" dist="38100" dir="2700000" algn="tl">
                    <a:srgbClr val="000000">
                      <a:alpha val="43137"/>
                    </a:srgbClr>
                  </a:outerShdw>
                </a:effectLst>
              </a:rPr>
              <a:t>）</a:t>
            </a:r>
            <a:r>
              <a:rPr lang="en-US" altLang="zh-CN" sz="2400" dirty="0" smtClean="0"/>
              <a:t>VP</a:t>
            </a:r>
            <a:r>
              <a:rPr lang="zh-CN" altLang="zh-CN" sz="2400" dirty="0"/>
              <a:t>是</a:t>
            </a:r>
            <a:r>
              <a:rPr lang="en-US" altLang="zh-CN" sz="2400" dirty="0"/>
              <a:t>NP</a:t>
            </a:r>
            <a:r>
              <a:rPr lang="zh-CN" altLang="zh-CN" sz="2400" dirty="0"/>
              <a:t>中核心名词</a:t>
            </a:r>
            <a:r>
              <a:rPr lang="en-US" altLang="zh-CN" sz="2400" dirty="0"/>
              <a:t>N</a:t>
            </a:r>
            <a:r>
              <a:rPr lang="zh-CN" altLang="zh-CN" sz="2400" dirty="0"/>
              <a:t>的</a:t>
            </a:r>
            <a:r>
              <a:rPr lang="zh-CN" altLang="zh-CN" sz="2400" b="1" dirty="0">
                <a:solidFill>
                  <a:srgbClr val="B70D0A"/>
                </a:solidFill>
                <a:effectLst>
                  <a:outerShdw blurRad="38100" dist="38100" dir="2700000" algn="tl">
                    <a:srgbClr val="000000">
                      <a:alpha val="43137"/>
                    </a:srgbClr>
                  </a:outerShdw>
                </a:effectLst>
              </a:rPr>
              <a:t>功用角色</a:t>
            </a:r>
            <a:r>
              <a:rPr lang="zh-CN" altLang="zh-CN" sz="2400" dirty="0"/>
              <a:t>时，名词</a:t>
            </a:r>
            <a:r>
              <a:rPr lang="en-US" altLang="zh-CN" sz="2400" dirty="0"/>
              <a:t>N</a:t>
            </a:r>
            <a:r>
              <a:rPr lang="zh-CN" altLang="zh-CN" sz="2400" dirty="0"/>
              <a:t>本身具有</a:t>
            </a:r>
            <a:r>
              <a:rPr lang="en-US" altLang="zh-CN" sz="2400" dirty="0"/>
              <a:t>VP</a:t>
            </a:r>
            <a:r>
              <a:rPr lang="zh-CN" altLang="zh-CN" sz="2400" dirty="0"/>
              <a:t>的功能，即“能</a:t>
            </a:r>
            <a:r>
              <a:rPr lang="en-US" altLang="zh-CN" sz="2400" dirty="0"/>
              <a:t>VP</a:t>
            </a:r>
            <a:r>
              <a:rPr lang="zh-CN" altLang="zh-CN" sz="2400" dirty="0"/>
              <a:t>”的固有属性</a:t>
            </a:r>
            <a:r>
              <a:rPr lang="zh-CN" altLang="zh-CN" sz="2400" dirty="0" smtClean="0"/>
              <a:t>，</a:t>
            </a:r>
            <a:r>
              <a:rPr lang="en-US" altLang="zh-CN" sz="2400" dirty="0"/>
              <a:t>NP-VP</a:t>
            </a:r>
            <a:r>
              <a:rPr lang="zh-CN" altLang="zh-CN" sz="2400" dirty="0"/>
              <a:t>内在关联度很高</a:t>
            </a:r>
            <a:r>
              <a:rPr lang="zh-CN" altLang="zh-CN" sz="2400" dirty="0" smtClean="0"/>
              <a:t>。核心</a:t>
            </a:r>
            <a:r>
              <a:rPr lang="zh-CN" altLang="zh-CN" sz="2400" dirty="0"/>
              <a:t>名词</a:t>
            </a:r>
            <a:r>
              <a:rPr lang="en-US" altLang="zh-CN" sz="2400" dirty="0"/>
              <a:t>N</a:t>
            </a:r>
            <a:r>
              <a:rPr lang="zh-CN" altLang="zh-CN" sz="2400" dirty="0"/>
              <a:t>的修饰语“好好的”、“好端端的”等</a:t>
            </a:r>
            <a:r>
              <a:rPr lang="zh-CN" altLang="zh-CN" sz="2400" dirty="0" smtClean="0"/>
              <a:t>，</a:t>
            </a:r>
            <a:r>
              <a:rPr lang="zh-CN" altLang="en-US" sz="2400" dirty="0" smtClean="0"/>
              <a:t>也能</a:t>
            </a:r>
            <a:r>
              <a:rPr lang="zh-CN" altLang="zh-CN" sz="2400" dirty="0" smtClean="0"/>
              <a:t>增强</a:t>
            </a:r>
            <a:r>
              <a:rPr lang="en-US" altLang="zh-CN" sz="2400" dirty="0" smtClean="0"/>
              <a:t>N</a:t>
            </a:r>
            <a:r>
              <a:rPr lang="zh-CN" altLang="en-US" sz="2400" dirty="0" smtClean="0"/>
              <a:t>与</a:t>
            </a:r>
            <a:r>
              <a:rPr lang="en-US" altLang="zh-CN" sz="2400" dirty="0" smtClean="0"/>
              <a:t>VP</a:t>
            </a:r>
            <a:r>
              <a:rPr lang="zh-CN" altLang="en-US" sz="2400" dirty="0" smtClean="0"/>
              <a:t>之间的关联</a:t>
            </a:r>
            <a:r>
              <a:rPr lang="zh-CN" altLang="zh-CN" sz="2400" dirty="0" smtClean="0"/>
              <a:t>。</a:t>
            </a:r>
            <a:endParaRPr lang="zh-CN" altLang="zh-CN" sz="2400" dirty="0"/>
          </a:p>
        </p:txBody>
      </p:sp>
      <p:sp>
        <p:nvSpPr>
          <p:cNvPr id="4" name="矩形 3"/>
          <p:cNvSpPr/>
          <p:nvPr/>
        </p:nvSpPr>
        <p:spPr>
          <a:xfrm>
            <a:off x="624809" y="1518492"/>
            <a:ext cx="10749382" cy="830997"/>
          </a:xfrm>
          <a:prstGeom prst="rect">
            <a:avLst/>
          </a:prstGeom>
        </p:spPr>
        <p:txBody>
          <a:bodyPr wrap="square">
            <a:spAutoFit/>
          </a:bodyPr>
          <a:lstStyle/>
          <a:p>
            <a:r>
              <a:rPr lang="zh-CN" altLang="zh-CN" sz="2400" dirty="0" smtClean="0"/>
              <a:t>通过</a:t>
            </a:r>
            <a:r>
              <a:rPr lang="zh-CN" altLang="zh-CN" sz="2400" dirty="0"/>
              <a:t>语料调查，发现“放着</a:t>
            </a:r>
            <a:r>
              <a:rPr lang="en-US" altLang="zh-CN" sz="2400" dirty="0"/>
              <a:t>NP</a:t>
            </a:r>
            <a:r>
              <a:rPr lang="zh-CN" altLang="zh-CN" sz="2400" dirty="0"/>
              <a:t>不</a:t>
            </a:r>
            <a:r>
              <a:rPr lang="en-US" altLang="zh-CN" sz="2400" dirty="0"/>
              <a:t>VP</a:t>
            </a:r>
            <a:r>
              <a:rPr lang="zh-CN" altLang="zh-CN" sz="2400" dirty="0"/>
              <a:t>”构式中</a:t>
            </a:r>
            <a:r>
              <a:rPr lang="en-US" altLang="zh-CN" sz="2400" dirty="0"/>
              <a:t>VP</a:t>
            </a:r>
            <a:r>
              <a:rPr lang="zh-CN" altLang="zh-CN" sz="2400" dirty="0"/>
              <a:t>可以是</a:t>
            </a:r>
            <a:r>
              <a:rPr lang="en-US" altLang="zh-CN" sz="2400" dirty="0"/>
              <a:t>NP</a:t>
            </a:r>
            <a:r>
              <a:rPr lang="zh-CN" altLang="zh-CN" sz="2400" dirty="0"/>
              <a:t>核心名词</a:t>
            </a:r>
            <a:r>
              <a:rPr lang="en-US" altLang="zh-CN" sz="2400" dirty="0"/>
              <a:t>N</a:t>
            </a:r>
            <a:r>
              <a:rPr lang="zh-CN" altLang="zh-CN" sz="2400" dirty="0"/>
              <a:t>的功用</a:t>
            </a:r>
            <a:r>
              <a:rPr lang="zh-CN" altLang="zh-CN" sz="2400" dirty="0" smtClean="0"/>
              <a:t>角色、</a:t>
            </a:r>
            <a:r>
              <a:rPr lang="zh-CN" altLang="zh-CN" sz="2400" dirty="0"/>
              <a:t>处置角色，以及</a:t>
            </a:r>
            <a:r>
              <a:rPr lang="en-US" altLang="zh-CN" sz="2400" dirty="0" smtClean="0"/>
              <a:t>N</a:t>
            </a:r>
            <a:r>
              <a:rPr lang="zh-CN" altLang="zh-CN" sz="2400" dirty="0"/>
              <a:t>继承其定位角色“在”后的行为</a:t>
            </a:r>
            <a:r>
              <a:rPr lang="zh-CN" altLang="zh-CN" sz="2400" dirty="0" smtClean="0"/>
              <a:t>角色。</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624809" y="4360694"/>
            <a:ext cx="11101970" cy="1754326"/>
          </a:xfrm>
          <a:prstGeom prst="rect">
            <a:avLst/>
          </a:prstGeom>
        </p:spPr>
        <p:txBody>
          <a:bodyPr wrap="square">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11</a:t>
            </a:r>
            <a:r>
              <a:rPr lang="zh-CN" altLang="en-US" sz="2400" dirty="0" smtClean="0">
                <a:latin typeface="楷体" panose="02010609060101010101" pitchFamily="49" charset="-122"/>
                <a:ea typeface="楷体" panose="02010609060101010101" pitchFamily="49" charset="-122"/>
              </a:rPr>
              <a:t>）</a:t>
            </a:r>
            <a:r>
              <a:rPr lang="zh-CN" altLang="zh-CN" sz="2400" dirty="0" smtClean="0">
                <a:latin typeface="楷体" panose="02010609060101010101" pitchFamily="49" charset="-122"/>
                <a:ea typeface="楷体" panose="02010609060101010101" pitchFamily="49" charset="-122"/>
              </a:rPr>
              <a:t>张</a:t>
            </a:r>
            <a:r>
              <a:rPr lang="zh-CN" altLang="zh-CN" sz="2400" dirty="0">
                <a:latin typeface="楷体" panose="02010609060101010101" pitchFamily="49" charset="-122"/>
                <a:ea typeface="楷体" panose="02010609060101010101" pitchFamily="49" charset="-122"/>
              </a:rPr>
              <a:t>福龙很纳闷：“</a:t>
            </a:r>
            <a:r>
              <a:rPr lang="zh-CN" altLang="zh-CN" sz="2400" u="sng" dirty="0">
                <a:latin typeface="楷体" panose="02010609060101010101" pitchFamily="49" charset="-122"/>
                <a:ea typeface="楷体" panose="02010609060101010101" pitchFamily="49" charset="-122"/>
              </a:rPr>
              <a:t>放着好好的电影不看</a:t>
            </a:r>
            <a:r>
              <a:rPr lang="zh-CN" altLang="zh-CN" sz="2400" dirty="0">
                <a:latin typeface="楷体" panose="02010609060101010101" pitchFamily="49" charset="-122"/>
                <a:ea typeface="楷体" panose="02010609060101010101" pitchFamily="49" charset="-122"/>
              </a:rPr>
              <a:t>，怎么跑出来摇头叹气呢</a:t>
            </a:r>
            <a:r>
              <a:rPr lang="en-US" altLang="zh-CN" sz="2400" dirty="0">
                <a:latin typeface="楷体" panose="02010609060101010101" pitchFamily="49" charset="-122"/>
                <a:ea typeface="楷体" panose="02010609060101010101" pitchFamily="49" charset="-122"/>
              </a:rPr>
              <a:t>?</a:t>
            </a:r>
            <a:r>
              <a:rPr lang="zh-CN" altLang="zh-CN" sz="2400" dirty="0" smtClean="0">
                <a:latin typeface="楷体" panose="02010609060101010101" pitchFamily="49" charset="-122"/>
                <a:ea typeface="楷体" panose="02010609060101010101" pitchFamily="49" charset="-122"/>
              </a:rPr>
              <a:t>”</a:t>
            </a:r>
            <a:endParaRPr lang="zh-CN" altLang="zh-CN" sz="2400" dirty="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12</a:t>
            </a:r>
            <a:r>
              <a:rPr lang="zh-CN" altLang="en-US" sz="2400" dirty="0" smtClean="0">
                <a:latin typeface="楷体" panose="02010609060101010101" pitchFamily="49" charset="-122"/>
                <a:ea typeface="楷体" panose="02010609060101010101" pitchFamily="49" charset="-122"/>
              </a:rPr>
              <a:t>）</a:t>
            </a:r>
            <a:r>
              <a:rPr lang="zh-CN" altLang="zh-CN" sz="2400" dirty="0" smtClean="0">
                <a:latin typeface="楷体" panose="02010609060101010101" pitchFamily="49" charset="-122"/>
                <a:ea typeface="楷体" panose="02010609060101010101" pitchFamily="49" charset="-122"/>
              </a:rPr>
              <a:t>他们</a:t>
            </a:r>
            <a:r>
              <a:rPr lang="zh-CN" altLang="zh-CN" sz="2400" u="sng" dirty="0">
                <a:latin typeface="楷体" panose="02010609060101010101" pitchFamily="49" charset="-122"/>
                <a:ea typeface="楷体" panose="02010609060101010101" pitchFamily="49" charset="-122"/>
              </a:rPr>
              <a:t>放着洋房不住</a:t>
            </a:r>
            <a:r>
              <a:rPr lang="zh-CN" altLang="zh-CN" sz="2400" dirty="0">
                <a:latin typeface="楷体" panose="02010609060101010101" pitchFamily="49" charset="-122"/>
                <a:ea typeface="楷体" panose="02010609060101010101" pitchFamily="49" charset="-122"/>
              </a:rPr>
              <a:t>，住在一栋普通的农村平房，里面工作用的桌子是用砖头垒起，桌面用一块箱盖板做成的，休息用的是几只几乎被坐塌了的老沙发</a:t>
            </a:r>
            <a:r>
              <a:rPr lang="zh-CN" altLang="zh-CN" sz="2400" dirty="0" smtClean="0">
                <a:latin typeface="楷体" panose="02010609060101010101" pitchFamily="49" charset="-122"/>
                <a:ea typeface="楷体" panose="02010609060101010101" pitchFamily="49" charset="-122"/>
              </a:rPr>
              <a:t>。</a:t>
            </a:r>
            <a:endParaRPr lang="zh-CN" altLang="zh-CN" sz="24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745269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496472" y="1518492"/>
            <a:ext cx="10876024" cy="2245102"/>
          </a:xfrm>
          <a:prstGeom prst="rect">
            <a:avLst/>
          </a:prstGeom>
        </p:spPr>
        <p:txBody>
          <a:bodyPr wrap="square">
            <a:spAutoFit/>
          </a:bodyPr>
          <a:lstStyle/>
          <a:p>
            <a:pPr>
              <a:lnSpc>
                <a:spcPct val="150000"/>
              </a:lnSpc>
            </a:pPr>
            <a:r>
              <a:rPr lang="zh-CN" altLang="en-US" sz="2400" b="1" dirty="0" smtClean="0">
                <a:solidFill>
                  <a:srgbClr val="B70D0A"/>
                </a:solidFill>
                <a:effectLst>
                  <a:outerShdw blurRad="38100" dist="38100" dir="2700000" algn="tl">
                    <a:srgbClr val="000000">
                      <a:alpha val="43137"/>
                    </a:srgbClr>
                  </a:outerShdw>
                </a:effectLst>
              </a:rPr>
              <a:t>（</a:t>
            </a:r>
            <a:r>
              <a:rPr lang="en-US" altLang="zh-CN" sz="2400" b="1" dirty="0" smtClean="0">
                <a:solidFill>
                  <a:srgbClr val="B70D0A"/>
                </a:solidFill>
                <a:effectLst>
                  <a:outerShdw blurRad="38100" dist="38100" dir="2700000" algn="tl">
                    <a:srgbClr val="000000">
                      <a:alpha val="43137"/>
                    </a:srgbClr>
                  </a:outerShdw>
                </a:effectLst>
              </a:rPr>
              <a:t>2</a:t>
            </a:r>
            <a:r>
              <a:rPr lang="zh-CN" altLang="en-US" sz="2400" b="1" dirty="0" smtClean="0">
                <a:solidFill>
                  <a:srgbClr val="B70D0A"/>
                </a:solidFill>
                <a:effectLst>
                  <a:outerShdw blurRad="38100" dist="38100" dir="2700000" algn="tl">
                    <a:srgbClr val="000000">
                      <a:alpha val="43137"/>
                    </a:srgbClr>
                  </a:outerShdw>
                </a:effectLst>
              </a:rPr>
              <a:t>）</a:t>
            </a:r>
            <a:r>
              <a:rPr lang="en-US" altLang="zh-CN" sz="2400" dirty="0" smtClean="0"/>
              <a:t>VP</a:t>
            </a:r>
            <a:r>
              <a:rPr lang="zh-CN" altLang="zh-CN" sz="2400" dirty="0"/>
              <a:t>是</a:t>
            </a:r>
            <a:r>
              <a:rPr lang="en-US" altLang="zh-CN" sz="2400" dirty="0"/>
              <a:t>NP</a:t>
            </a:r>
            <a:r>
              <a:rPr lang="zh-CN" altLang="zh-CN" sz="2400" dirty="0"/>
              <a:t>中核心名词</a:t>
            </a:r>
            <a:r>
              <a:rPr lang="en-US" altLang="zh-CN" sz="2400" dirty="0"/>
              <a:t>N</a:t>
            </a:r>
            <a:r>
              <a:rPr lang="zh-CN" altLang="zh-CN" sz="2400" dirty="0"/>
              <a:t>的</a:t>
            </a:r>
            <a:r>
              <a:rPr lang="zh-CN" altLang="zh-CN" sz="2400" b="1" dirty="0">
                <a:solidFill>
                  <a:srgbClr val="B70D0A"/>
                </a:solidFill>
                <a:effectLst>
                  <a:outerShdw blurRad="38100" dist="38100" dir="2700000" algn="tl">
                    <a:srgbClr val="000000">
                      <a:alpha val="43137"/>
                    </a:srgbClr>
                  </a:outerShdw>
                </a:effectLst>
              </a:rPr>
              <a:t>处置角色</a:t>
            </a:r>
            <a:r>
              <a:rPr lang="zh-CN" altLang="zh-CN" sz="2400" dirty="0"/>
              <a:t>时，</a:t>
            </a:r>
            <a:r>
              <a:rPr lang="en-US" altLang="zh-CN" sz="2400" dirty="0"/>
              <a:t>VP</a:t>
            </a:r>
            <a:r>
              <a:rPr lang="zh-CN" altLang="zh-CN" sz="2400" dirty="0"/>
              <a:t>是对名词所指事物的惯常性的动作、行为、影响，</a:t>
            </a:r>
            <a:r>
              <a:rPr lang="en-US" altLang="zh-CN" sz="2400" dirty="0"/>
              <a:t>VP-NP</a:t>
            </a:r>
            <a:r>
              <a:rPr lang="zh-CN" altLang="zh-CN" sz="2400" dirty="0"/>
              <a:t>是惯常行为</a:t>
            </a:r>
            <a:r>
              <a:rPr lang="zh-CN" altLang="zh-CN" sz="2400" dirty="0" smtClean="0"/>
              <a:t>，</a:t>
            </a:r>
            <a:r>
              <a:rPr lang="zh-CN" altLang="en-US" sz="2400" dirty="0" smtClean="0"/>
              <a:t>关联性大，</a:t>
            </a:r>
            <a:r>
              <a:rPr lang="zh-CN" altLang="zh-CN" sz="2400" dirty="0" smtClean="0"/>
              <a:t>而</a:t>
            </a:r>
            <a:r>
              <a:rPr lang="zh-CN" altLang="zh-CN" sz="2400" dirty="0"/>
              <a:t>核心名词</a:t>
            </a:r>
            <a:r>
              <a:rPr lang="en-US" altLang="zh-CN" sz="2400" dirty="0"/>
              <a:t>N</a:t>
            </a:r>
            <a:r>
              <a:rPr lang="zh-CN" altLang="zh-CN" sz="2400" dirty="0"/>
              <a:t>的修饰语“好好的”、“现成的”、“近”、“熟”等</a:t>
            </a:r>
            <a:r>
              <a:rPr lang="zh-CN" altLang="zh-CN" sz="2400" dirty="0" smtClean="0"/>
              <a:t>，</a:t>
            </a:r>
            <a:r>
              <a:rPr lang="zh-CN" altLang="en-US" sz="2400" dirty="0" smtClean="0"/>
              <a:t>也能</a:t>
            </a:r>
            <a:r>
              <a:rPr lang="zh-CN" altLang="zh-CN" sz="2400" dirty="0" smtClean="0"/>
              <a:t>增强</a:t>
            </a:r>
            <a:r>
              <a:rPr lang="en-US" altLang="zh-CN" sz="2400" dirty="0" smtClean="0"/>
              <a:t>VP-NP</a:t>
            </a:r>
            <a:r>
              <a:rPr lang="zh-CN" altLang="en-US" sz="2400" dirty="0" smtClean="0"/>
              <a:t>之间的关联</a:t>
            </a:r>
            <a:r>
              <a:rPr lang="zh-CN" altLang="zh-CN" sz="2400" dirty="0" smtClean="0"/>
              <a:t>。</a:t>
            </a:r>
            <a:endParaRPr lang="en-US" altLang="zh-CN" sz="2400" dirty="0"/>
          </a:p>
          <a:p>
            <a:pPr>
              <a:lnSpc>
                <a:spcPct val="150000"/>
              </a:lnSpc>
            </a:pPr>
            <a:r>
              <a:rPr lang="en-US" altLang="zh-CN" sz="2400" dirty="0" smtClean="0"/>
              <a:t>  </a:t>
            </a:r>
            <a:r>
              <a:rPr lang="zh-CN" altLang="zh-CN" sz="2400" dirty="0" smtClean="0"/>
              <a:t>离合</a:t>
            </a:r>
            <a:r>
              <a:rPr lang="zh-CN" altLang="zh-CN" sz="2400" dirty="0"/>
              <a:t>词</a:t>
            </a:r>
            <a:r>
              <a:rPr lang="en-US" altLang="zh-CN" sz="2400" dirty="0"/>
              <a:t>V-N</a:t>
            </a:r>
            <a:r>
              <a:rPr lang="zh-CN" altLang="zh-CN" sz="2400" dirty="0"/>
              <a:t>之间的关系比较近</a:t>
            </a:r>
            <a:r>
              <a:rPr lang="zh-CN" altLang="zh-CN" sz="2400" dirty="0" smtClean="0"/>
              <a:t>，</a:t>
            </a:r>
            <a:r>
              <a:rPr lang="zh-CN" altLang="en-US" sz="2400" dirty="0" smtClean="0"/>
              <a:t>比如</a:t>
            </a:r>
            <a:r>
              <a:rPr lang="zh-CN" altLang="zh-CN" sz="2400" dirty="0" smtClean="0"/>
              <a:t>“睡觉”</a:t>
            </a:r>
            <a:r>
              <a:rPr lang="zh-CN" altLang="zh-CN" sz="2400" dirty="0"/>
              <a:t>、</a:t>
            </a:r>
            <a:r>
              <a:rPr lang="zh-CN" altLang="zh-CN" sz="2400" dirty="0" smtClean="0"/>
              <a:t>“享福”</a:t>
            </a:r>
            <a:r>
              <a:rPr lang="zh-CN" altLang="en-US" sz="2400" dirty="0" smtClean="0"/>
              <a:t>，</a:t>
            </a:r>
            <a:r>
              <a:rPr lang="en-US" altLang="zh-CN" sz="2400" dirty="0" smtClean="0"/>
              <a:t>N</a:t>
            </a:r>
            <a:r>
              <a:rPr lang="zh-CN" altLang="en-US" sz="2400" dirty="0" smtClean="0"/>
              <a:t>与</a:t>
            </a:r>
            <a:r>
              <a:rPr lang="en-US" altLang="zh-CN" sz="2400" dirty="0" smtClean="0"/>
              <a:t>V</a:t>
            </a:r>
            <a:r>
              <a:rPr lang="zh-CN" altLang="en-US" sz="2400" dirty="0" smtClean="0"/>
              <a:t>的关联性很强。</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496472" y="4087979"/>
            <a:ext cx="11101970" cy="2308324"/>
          </a:xfrm>
          <a:prstGeom prst="rect">
            <a:avLst/>
          </a:prstGeom>
        </p:spPr>
        <p:txBody>
          <a:bodyPr wrap="square">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13</a:t>
            </a:r>
            <a:r>
              <a:rPr lang="zh-CN" altLang="en-US" sz="2400" dirty="0" smtClean="0">
                <a:latin typeface="楷体" panose="02010609060101010101" pitchFamily="49" charset="-122"/>
                <a:ea typeface="楷体" panose="02010609060101010101" pitchFamily="49" charset="-122"/>
              </a:rPr>
              <a:t>）有人</a:t>
            </a:r>
            <a:r>
              <a:rPr lang="zh-CN" altLang="en-US" sz="2400" dirty="0">
                <a:latin typeface="楷体" panose="02010609060101010101" pitchFamily="49" charset="-122"/>
                <a:ea typeface="楷体" panose="02010609060101010101" pitchFamily="49" charset="-122"/>
              </a:rPr>
              <a:t>说程晓鸣太傻了，放着大把的钱不赚</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14</a:t>
            </a:r>
            <a:r>
              <a:rPr lang="zh-CN" altLang="en-US" sz="2400" dirty="0" smtClean="0">
                <a:latin typeface="楷体" panose="02010609060101010101" pitchFamily="49" charset="-122"/>
                <a:ea typeface="楷体" panose="02010609060101010101" pitchFamily="49" charset="-122"/>
              </a:rPr>
              <a:t>）村</a:t>
            </a:r>
            <a:r>
              <a:rPr lang="zh-CN" altLang="en-US" sz="2400" dirty="0">
                <a:latin typeface="楷体" panose="02010609060101010101" pitchFamily="49" charset="-122"/>
                <a:ea typeface="楷体" panose="02010609060101010101" pitchFamily="49" charset="-122"/>
              </a:rPr>
              <a:t>上人也说：“这老哥俩疯了咋的？放着清福不去享，偏去找那个罪受。</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15</a:t>
            </a:r>
            <a:r>
              <a:rPr lang="zh-CN" altLang="en-US" sz="2400" dirty="0" smtClean="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管闲事，落闲事，放着觉不睡，深更半夜的，领个外路人去？” 老人说着就要上炕睡觉。　</a:t>
            </a:r>
            <a:endParaRPr lang="zh-CN" altLang="zh-CN" sz="24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26336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xmlns="" id="{4869898A-18FC-4FAD-88A6-3AEC1C88EC53}"/>
              </a:ext>
            </a:extLst>
          </p:cNvPr>
          <p:cNvSpPr/>
          <p:nvPr/>
        </p:nvSpPr>
        <p:spPr>
          <a:xfrm>
            <a:off x="558391" y="994005"/>
            <a:ext cx="11075218" cy="5757302"/>
          </a:xfrm>
          <a:prstGeom prst="rect">
            <a:avLst/>
          </a:prstGeom>
          <a:solidFill>
            <a:schemeClr val="bg1"/>
          </a:solidFill>
          <a:ln>
            <a:noFill/>
          </a:ln>
          <a:effectLst>
            <a:glow rad="101600">
              <a:schemeClr val="tx1">
                <a:alpha val="1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sp>
        <p:nvSpPr>
          <p:cNvPr id="4" name="矩形 3">
            <a:extLst>
              <a:ext uri="{FF2B5EF4-FFF2-40B4-BE49-F238E27FC236}">
                <a16:creationId xmlns:a16="http://schemas.microsoft.com/office/drawing/2014/main" xmlns="" id="{94E5926A-67EF-4FCB-A9B4-9C9963E536BE}"/>
              </a:ext>
            </a:extLst>
          </p:cNvPr>
          <p:cNvSpPr/>
          <p:nvPr/>
        </p:nvSpPr>
        <p:spPr>
          <a:xfrm>
            <a:off x="8287365" y="1421417"/>
            <a:ext cx="1826405" cy="5763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400" dirty="0" smtClean="0">
                <a:solidFill>
                  <a:schemeClr val="tx1"/>
                </a:solidFill>
                <a:cs typeface="+mn-ea"/>
                <a:sym typeface="+mn-lt"/>
              </a:rPr>
              <a:t>选题缘起</a:t>
            </a:r>
            <a:endParaRPr kumimoji="1" lang="zh-CN" altLang="en-US" sz="1600" i="0" u="none" strike="noStrike" kern="1200" cap="none" spc="0" normalizeH="0" baseline="0" noProof="0" dirty="0">
              <a:ln>
                <a:noFill/>
              </a:ln>
              <a:solidFill>
                <a:schemeClr val="tx1"/>
              </a:solidFill>
              <a:effectLst/>
              <a:uLnTx/>
              <a:uFillTx/>
              <a:cs typeface="+mn-ea"/>
              <a:sym typeface="+mn-lt"/>
            </a:endParaRPr>
          </a:p>
        </p:txBody>
      </p:sp>
      <p:sp>
        <p:nvSpPr>
          <p:cNvPr id="7" name="矩形 6">
            <a:extLst>
              <a:ext uri="{FF2B5EF4-FFF2-40B4-BE49-F238E27FC236}">
                <a16:creationId xmlns:a16="http://schemas.microsoft.com/office/drawing/2014/main" xmlns="" id="{56EC4631-552B-44B1-8596-8D2D1357561D}"/>
              </a:ext>
            </a:extLst>
          </p:cNvPr>
          <p:cNvSpPr/>
          <p:nvPr/>
        </p:nvSpPr>
        <p:spPr>
          <a:xfrm>
            <a:off x="8367027" y="3954073"/>
            <a:ext cx="1826405" cy="7008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400" dirty="0" smtClean="0">
                <a:solidFill>
                  <a:prstClr val="black">
                    <a:lumMod val="75000"/>
                    <a:lumOff val="25000"/>
                  </a:prstClr>
                </a:solidFill>
                <a:cs typeface="+mn-ea"/>
                <a:sym typeface="+mn-lt"/>
              </a:rPr>
              <a:t>个案研究</a:t>
            </a:r>
            <a:endParaRPr kumimoji="1" lang="zh-CN" altLang="en-US" sz="1600" b="0" i="0" u="none" strike="noStrike" kern="1200" cap="none" spc="0" normalizeH="0" baseline="0" noProof="0" dirty="0">
              <a:ln>
                <a:noFill/>
              </a:ln>
              <a:solidFill>
                <a:prstClr val="black">
                  <a:lumMod val="75000"/>
                  <a:lumOff val="25000"/>
                </a:prstClr>
              </a:solidFill>
              <a:effectLst/>
              <a:uLnTx/>
              <a:uFillTx/>
              <a:cs typeface="+mn-ea"/>
              <a:sym typeface="+mn-lt"/>
            </a:endParaRPr>
          </a:p>
        </p:txBody>
      </p:sp>
      <p:sp>
        <p:nvSpPr>
          <p:cNvPr id="15" name="文本框 14">
            <a:extLst>
              <a:ext uri="{FF2B5EF4-FFF2-40B4-BE49-F238E27FC236}">
                <a16:creationId xmlns:a16="http://schemas.microsoft.com/office/drawing/2014/main" xmlns="" id="{241BF283-B44E-4825-9060-0EACE74DFAB8}"/>
              </a:ext>
            </a:extLst>
          </p:cNvPr>
          <p:cNvSpPr txBox="1"/>
          <p:nvPr/>
        </p:nvSpPr>
        <p:spPr>
          <a:xfrm>
            <a:off x="7566604" y="1469397"/>
            <a:ext cx="889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i="0" u="none" strike="noStrike" kern="1200" cap="none" spc="0" normalizeH="0" baseline="0" noProof="0" dirty="0">
                <a:ln>
                  <a:noFill/>
                </a:ln>
                <a:effectLst/>
                <a:uLnTx/>
                <a:uFillTx/>
                <a:cs typeface="+mn-ea"/>
                <a:sym typeface="+mn-lt"/>
              </a:rPr>
              <a:t>01</a:t>
            </a:r>
            <a:endParaRPr kumimoji="0" lang="zh-CN" altLang="en-US" sz="2800" i="0" u="none" strike="noStrike" kern="1200" cap="none" spc="0" normalizeH="0" baseline="0" noProof="0" dirty="0">
              <a:ln>
                <a:noFill/>
              </a:ln>
              <a:effectLst/>
              <a:uLnTx/>
              <a:uFillTx/>
              <a:cs typeface="+mn-ea"/>
              <a:sym typeface="+mn-lt"/>
            </a:endParaRPr>
          </a:p>
        </p:txBody>
      </p:sp>
      <p:grpSp>
        <p:nvGrpSpPr>
          <p:cNvPr id="31" name="组合 30">
            <a:extLst>
              <a:ext uri="{FF2B5EF4-FFF2-40B4-BE49-F238E27FC236}">
                <a16:creationId xmlns:a16="http://schemas.microsoft.com/office/drawing/2014/main" xmlns="" id="{FCADCCE2-AE2A-4A43-B345-F655F67EF513}"/>
              </a:ext>
            </a:extLst>
          </p:cNvPr>
          <p:cNvGrpSpPr/>
          <p:nvPr/>
        </p:nvGrpSpPr>
        <p:grpSpPr>
          <a:xfrm>
            <a:off x="7566604" y="2309948"/>
            <a:ext cx="2828680" cy="734362"/>
            <a:chOff x="5308600" y="2187963"/>
            <a:chExt cx="2547170" cy="734362"/>
          </a:xfrm>
        </p:grpSpPr>
        <p:sp>
          <p:nvSpPr>
            <p:cNvPr id="6" name="矩形 5">
              <a:extLst>
                <a:ext uri="{FF2B5EF4-FFF2-40B4-BE49-F238E27FC236}">
                  <a16:creationId xmlns:a16="http://schemas.microsoft.com/office/drawing/2014/main" xmlns="" id="{EE5FD0CF-A6BD-456E-BBFB-3ADBB8A2BC3E}"/>
                </a:ext>
              </a:extLst>
            </p:cNvPr>
            <p:cNvSpPr/>
            <p:nvPr/>
          </p:nvSpPr>
          <p:spPr>
            <a:xfrm>
              <a:off x="6029365" y="2209925"/>
              <a:ext cx="1826405" cy="71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400" dirty="0" smtClean="0">
                  <a:solidFill>
                    <a:prstClr val="black">
                      <a:lumMod val="75000"/>
                      <a:lumOff val="25000"/>
                    </a:prstClr>
                  </a:solidFill>
                  <a:cs typeface="+mn-ea"/>
                  <a:sym typeface="+mn-lt"/>
                </a:rPr>
                <a:t>拟回答的问题</a:t>
              </a:r>
              <a:endParaRPr kumimoji="1" lang="zh-CN" altLang="en-US" sz="2400" b="0" i="0" u="none" strike="noStrike" kern="1200" cap="none" spc="0" normalizeH="0" baseline="0" noProof="0" dirty="0">
                <a:ln>
                  <a:noFill/>
                </a:ln>
                <a:solidFill>
                  <a:prstClr val="black">
                    <a:lumMod val="75000"/>
                    <a:lumOff val="25000"/>
                  </a:prstClr>
                </a:solidFill>
                <a:effectLst/>
                <a:uLnTx/>
                <a:uFillTx/>
                <a:cs typeface="+mn-ea"/>
                <a:sym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CN" sz="1600" b="0" i="0" u="none" strike="noStrike" kern="1200" cap="none" spc="0" normalizeH="0" baseline="0" noProof="0" dirty="0">
                <a:ln>
                  <a:noFill/>
                </a:ln>
                <a:solidFill>
                  <a:prstClr val="black">
                    <a:lumMod val="75000"/>
                    <a:lumOff val="25000"/>
                  </a:prstClr>
                </a:solidFill>
                <a:effectLst/>
                <a:uLnTx/>
                <a:uFillTx/>
                <a:cs typeface="+mn-ea"/>
                <a:sym typeface="+mn-lt"/>
              </a:endParaRPr>
            </a:p>
          </p:txBody>
        </p:sp>
        <p:sp>
          <p:nvSpPr>
            <p:cNvPr id="16" name="文本框 15">
              <a:extLst>
                <a:ext uri="{FF2B5EF4-FFF2-40B4-BE49-F238E27FC236}">
                  <a16:creationId xmlns:a16="http://schemas.microsoft.com/office/drawing/2014/main" xmlns="" id="{B39E6E70-0C95-4A5A-9129-75B4E4D7D166}"/>
                </a:ext>
              </a:extLst>
            </p:cNvPr>
            <p:cNvSpPr txBox="1"/>
            <p:nvPr/>
          </p:nvSpPr>
          <p:spPr>
            <a:xfrm>
              <a:off x="5308600" y="2187963"/>
              <a:ext cx="9906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cs typeface="+mn-ea"/>
                  <a:sym typeface="+mn-lt"/>
                </a:rPr>
                <a:t>02</a:t>
              </a:r>
              <a:endParaRPr kumimoji="0" lang="zh-CN" altLang="en-US" sz="2800" b="0" i="0" u="none" strike="noStrike" kern="1200" cap="none" spc="0" normalizeH="0" baseline="0" noProof="0" dirty="0">
                <a:ln>
                  <a:noFill/>
                </a:ln>
                <a:solidFill>
                  <a:prstClr val="black">
                    <a:lumMod val="75000"/>
                    <a:lumOff val="25000"/>
                  </a:prstClr>
                </a:solidFill>
                <a:effectLst/>
                <a:uLnTx/>
                <a:uFillTx/>
                <a:cs typeface="+mn-ea"/>
                <a:sym typeface="+mn-lt"/>
              </a:endParaRPr>
            </a:p>
          </p:txBody>
        </p:sp>
      </p:grpSp>
      <p:grpSp>
        <p:nvGrpSpPr>
          <p:cNvPr id="32" name="组合 31">
            <a:extLst>
              <a:ext uri="{FF2B5EF4-FFF2-40B4-BE49-F238E27FC236}">
                <a16:creationId xmlns:a16="http://schemas.microsoft.com/office/drawing/2014/main" xmlns="" id="{0383EB31-3763-4DB3-AC43-440BFE5158EB}"/>
              </a:ext>
            </a:extLst>
          </p:cNvPr>
          <p:cNvGrpSpPr/>
          <p:nvPr/>
        </p:nvGrpSpPr>
        <p:grpSpPr>
          <a:xfrm>
            <a:off x="7566604" y="3125332"/>
            <a:ext cx="3775164" cy="766252"/>
            <a:chOff x="5308600" y="3003347"/>
            <a:chExt cx="2672070" cy="766252"/>
          </a:xfrm>
        </p:grpSpPr>
        <p:sp>
          <p:nvSpPr>
            <p:cNvPr id="5" name="矩形 4">
              <a:extLst>
                <a:ext uri="{FF2B5EF4-FFF2-40B4-BE49-F238E27FC236}">
                  <a16:creationId xmlns:a16="http://schemas.microsoft.com/office/drawing/2014/main" xmlns="" id="{D32EFC48-A4EC-4ED2-8698-C8C9AF066DBB}"/>
                </a:ext>
              </a:extLst>
            </p:cNvPr>
            <p:cNvSpPr/>
            <p:nvPr/>
          </p:nvSpPr>
          <p:spPr>
            <a:xfrm>
              <a:off x="5875141" y="3003347"/>
              <a:ext cx="2105529" cy="766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400" b="0" i="0" u="none" strike="noStrike" kern="1200" cap="none" spc="0" normalizeH="0" baseline="0" noProof="0" dirty="0" smtClean="0">
                  <a:ln>
                    <a:noFill/>
                  </a:ln>
                  <a:solidFill>
                    <a:prstClr val="black">
                      <a:lumMod val="75000"/>
                      <a:lumOff val="25000"/>
                    </a:prstClr>
                  </a:solidFill>
                  <a:effectLst/>
                  <a:uLnTx/>
                  <a:uFillTx/>
                  <a:cs typeface="+mn-ea"/>
                  <a:sym typeface="+mn-lt"/>
                </a:rPr>
                <a:t>研究对象及研究思路</a:t>
              </a:r>
              <a:endParaRPr kumimoji="1" lang="zh-CN" altLang="en-US" sz="1400" b="0" i="0" u="none" strike="noStrike" kern="1200" cap="none" spc="0" normalizeH="0" baseline="0" noProof="0" dirty="0">
                <a:ln>
                  <a:noFill/>
                </a:ln>
                <a:solidFill>
                  <a:prstClr val="black">
                    <a:lumMod val="75000"/>
                    <a:lumOff val="25000"/>
                  </a:prstClr>
                </a:solidFill>
                <a:effectLst/>
                <a:uLnTx/>
                <a:uFillTx/>
                <a:cs typeface="+mn-ea"/>
                <a:sym typeface="+mn-lt"/>
              </a:endParaRPr>
            </a:p>
          </p:txBody>
        </p:sp>
        <p:sp>
          <p:nvSpPr>
            <p:cNvPr id="17" name="文本框 16">
              <a:extLst>
                <a:ext uri="{FF2B5EF4-FFF2-40B4-BE49-F238E27FC236}">
                  <a16:creationId xmlns:a16="http://schemas.microsoft.com/office/drawing/2014/main" xmlns="" id="{1662C96E-213D-4202-B2DF-B68B4F591AC2}"/>
                </a:ext>
              </a:extLst>
            </p:cNvPr>
            <p:cNvSpPr txBox="1"/>
            <p:nvPr/>
          </p:nvSpPr>
          <p:spPr>
            <a:xfrm>
              <a:off x="5308600" y="3028515"/>
              <a:ext cx="889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cs typeface="+mn-ea"/>
                  <a:sym typeface="+mn-lt"/>
                </a:rPr>
                <a:t>03</a:t>
              </a:r>
              <a:endParaRPr kumimoji="0" lang="zh-CN" altLang="en-US" sz="2800" b="0" i="0" u="none" strike="noStrike" kern="1200" cap="none" spc="0" normalizeH="0" baseline="0" noProof="0" dirty="0">
                <a:ln>
                  <a:noFill/>
                </a:ln>
                <a:solidFill>
                  <a:prstClr val="black">
                    <a:lumMod val="75000"/>
                    <a:lumOff val="25000"/>
                  </a:prstClr>
                </a:solidFill>
                <a:effectLst/>
                <a:uLnTx/>
                <a:uFillTx/>
                <a:cs typeface="+mn-ea"/>
                <a:sym typeface="+mn-lt"/>
              </a:endParaRPr>
            </a:p>
          </p:txBody>
        </p:sp>
      </p:grpSp>
      <p:sp>
        <p:nvSpPr>
          <p:cNvPr id="18" name="文本框 17">
            <a:extLst>
              <a:ext uri="{FF2B5EF4-FFF2-40B4-BE49-F238E27FC236}">
                <a16:creationId xmlns:a16="http://schemas.microsoft.com/office/drawing/2014/main" xmlns="" id="{5F94398C-BC36-4B4A-8647-33366903071C}"/>
              </a:ext>
            </a:extLst>
          </p:cNvPr>
          <p:cNvSpPr txBox="1"/>
          <p:nvPr/>
        </p:nvSpPr>
        <p:spPr>
          <a:xfrm>
            <a:off x="7566604" y="3991052"/>
            <a:ext cx="889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cs typeface="+mn-ea"/>
                <a:sym typeface="+mn-lt"/>
              </a:rPr>
              <a:t>04</a:t>
            </a:r>
            <a:endParaRPr kumimoji="0" lang="zh-CN" altLang="en-US" sz="2800" b="0" i="0" u="none" strike="noStrike" kern="1200" cap="none" spc="0" normalizeH="0" baseline="0" noProof="0" dirty="0">
              <a:ln>
                <a:noFill/>
              </a:ln>
              <a:solidFill>
                <a:prstClr val="black">
                  <a:lumMod val="75000"/>
                  <a:lumOff val="25000"/>
                </a:prstClr>
              </a:solidFill>
              <a:effectLst/>
              <a:uLnTx/>
              <a:uFillTx/>
              <a:cs typeface="+mn-ea"/>
              <a:sym typeface="+mn-lt"/>
            </a:endParaRPr>
          </a:p>
        </p:txBody>
      </p:sp>
      <p:grpSp>
        <p:nvGrpSpPr>
          <p:cNvPr id="20" name="组合 19">
            <a:extLst>
              <a:ext uri="{FF2B5EF4-FFF2-40B4-BE49-F238E27FC236}">
                <a16:creationId xmlns:a16="http://schemas.microsoft.com/office/drawing/2014/main" xmlns="" id="{1ABED458-B668-4B30-90A6-58E98BDED6E1}"/>
              </a:ext>
            </a:extLst>
          </p:cNvPr>
          <p:cNvGrpSpPr/>
          <p:nvPr/>
        </p:nvGrpSpPr>
        <p:grpSpPr>
          <a:xfrm>
            <a:off x="7566604" y="4762392"/>
            <a:ext cx="3358070" cy="803833"/>
            <a:chOff x="5308600" y="4640407"/>
            <a:chExt cx="3358070" cy="803833"/>
          </a:xfrm>
        </p:grpSpPr>
        <p:sp>
          <p:nvSpPr>
            <p:cNvPr id="8" name="矩形 7">
              <a:extLst>
                <a:ext uri="{FF2B5EF4-FFF2-40B4-BE49-F238E27FC236}">
                  <a16:creationId xmlns:a16="http://schemas.microsoft.com/office/drawing/2014/main" xmlns="" id="{1E2A85D9-A75E-4910-A5E4-42AADEF51FF5}"/>
                </a:ext>
              </a:extLst>
            </p:cNvPr>
            <p:cNvSpPr/>
            <p:nvPr/>
          </p:nvSpPr>
          <p:spPr>
            <a:xfrm>
              <a:off x="6029362" y="4640407"/>
              <a:ext cx="2637308" cy="803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400" dirty="0" smtClean="0">
                  <a:solidFill>
                    <a:prstClr val="black">
                      <a:lumMod val="75000"/>
                      <a:lumOff val="25000"/>
                    </a:prstClr>
                  </a:solidFill>
                  <a:cs typeface="+mn-ea"/>
                  <a:sym typeface="+mn-lt"/>
                </a:rPr>
                <a:t>研究中遇到的问题</a:t>
              </a:r>
              <a:endParaRPr kumimoji="1" lang="zh-CN" altLang="en-US" sz="1400" b="0" i="0" u="none" strike="noStrike" kern="1200" cap="none" spc="0" normalizeH="0" baseline="0" noProof="0" dirty="0">
                <a:ln>
                  <a:noFill/>
                </a:ln>
                <a:solidFill>
                  <a:prstClr val="black">
                    <a:lumMod val="75000"/>
                    <a:lumOff val="25000"/>
                  </a:prstClr>
                </a:solidFill>
                <a:effectLst/>
                <a:uLnTx/>
                <a:uFillTx/>
                <a:cs typeface="+mn-ea"/>
                <a:sym typeface="+mn-lt"/>
              </a:endParaRPr>
            </a:p>
          </p:txBody>
        </p:sp>
        <p:sp>
          <p:nvSpPr>
            <p:cNvPr id="19" name="文本框 18">
              <a:extLst>
                <a:ext uri="{FF2B5EF4-FFF2-40B4-BE49-F238E27FC236}">
                  <a16:creationId xmlns:a16="http://schemas.microsoft.com/office/drawing/2014/main" xmlns="" id="{883D38F5-211D-46A0-9887-3DC9E1DF2BEC}"/>
                </a:ext>
              </a:extLst>
            </p:cNvPr>
            <p:cNvSpPr txBox="1"/>
            <p:nvPr/>
          </p:nvSpPr>
          <p:spPr>
            <a:xfrm>
              <a:off x="5308600" y="4709618"/>
              <a:ext cx="72076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black">
                      <a:lumMod val="75000"/>
                      <a:lumOff val="25000"/>
                    </a:prstClr>
                  </a:solidFill>
                  <a:effectLst/>
                  <a:uLnTx/>
                  <a:uFillTx/>
                  <a:cs typeface="+mn-ea"/>
                  <a:sym typeface="+mn-lt"/>
                </a:rPr>
                <a:t>05</a:t>
              </a:r>
              <a:endParaRPr kumimoji="0" lang="zh-CN" altLang="en-US" sz="2800" b="0" i="0" u="none" strike="noStrike" kern="1200" cap="none" spc="0" normalizeH="0" baseline="0" noProof="0" dirty="0">
                <a:ln>
                  <a:noFill/>
                </a:ln>
                <a:solidFill>
                  <a:prstClr val="black">
                    <a:lumMod val="75000"/>
                    <a:lumOff val="25000"/>
                  </a:prstClr>
                </a:solidFill>
                <a:effectLst/>
                <a:uLnTx/>
                <a:uFillTx/>
                <a:cs typeface="+mn-ea"/>
                <a:sym typeface="+mn-lt"/>
              </a:endParaRPr>
            </a:p>
          </p:txBody>
        </p:sp>
      </p:grpSp>
      <p:grpSp>
        <p:nvGrpSpPr>
          <p:cNvPr id="49" name="组合 48">
            <a:extLst>
              <a:ext uri="{FF2B5EF4-FFF2-40B4-BE49-F238E27FC236}">
                <a16:creationId xmlns:a16="http://schemas.microsoft.com/office/drawing/2014/main" xmlns="" id="{B6D40D3E-61B4-4F67-A872-B2430E2F5223}"/>
              </a:ext>
            </a:extLst>
          </p:cNvPr>
          <p:cNvGrpSpPr/>
          <p:nvPr/>
        </p:nvGrpSpPr>
        <p:grpSpPr>
          <a:xfrm>
            <a:off x="1425286" y="2028710"/>
            <a:ext cx="2997593" cy="2243579"/>
            <a:chOff x="1449406" y="2375555"/>
            <a:chExt cx="3578891" cy="2243579"/>
          </a:xfrm>
        </p:grpSpPr>
        <p:sp>
          <p:nvSpPr>
            <p:cNvPr id="53" name="文本框 52">
              <a:extLst>
                <a:ext uri="{FF2B5EF4-FFF2-40B4-BE49-F238E27FC236}">
                  <a16:creationId xmlns:a16="http://schemas.microsoft.com/office/drawing/2014/main" xmlns="" id="{D9115A89-063F-4420-A6CB-3B834BF905D8}"/>
                </a:ext>
              </a:extLst>
            </p:cNvPr>
            <p:cNvSpPr txBox="1"/>
            <p:nvPr/>
          </p:nvSpPr>
          <p:spPr>
            <a:xfrm>
              <a:off x="1449406" y="2791529"/>
              <a:ext cx="3578891"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8000" b="1" i="0" u="none" strike="noStrike" kern="1200" cap="none" spc="1600" normalizeH="0" baseline="0" noProof="0" dirty="0">
                  <a:ln>
                    <a:noFill/>
                  </a:ln>
                  <a:solidFill>
                    <a:srgbClr val="9A0001"/>
                  </a:solidFill>
                  <a:effectLst/>
                  <a:uLnTx/>
                  <a:uFillTx/>
                  <a:cs typeface="+mn-ea"/>
                  <a:sym typeface="+mn-lt"/>
                </a:rPr>
                <a:t>目录</a:t>
              </a:r>
            </a:p>
          </p:txBody>
        </p:sp>
        <p:cxnSp>
          <p:nvCxnSpPr>
            <p:cNvPr id="51" name="直接连接符 50">
              <a:extLst>
                <a:ext uri="{FF2B5EF4-FFF2-40B4-BE49-F238E27FC236}">
                  <a16:creationId xmlns:a16="http://schemas.microsoft.com/office/drawing/2014/main" xmlns="" id="{CF30E565-BC4F-4BD0-BB63-6E7D10117032}"/>
                </a:ext>
              </a:extLst>
            </p:cNvPr>
            <p:cNvCxnSpPr/>
            <p:nvPr/>
          </p:nvCxnSpPr>
          <p:spPr>
            <a:xfrm>
              <a:off x="1575681" y="2375555"/>
              <a:ext cx="2673650" cy="0"/>
            </a:xfrm>
            <a:prstGeom prst="line">
              <a:avLst/>
            </a:prstGeom>
            <a:ln>
              <a:solidFill>
                <a:srgbClr val="9A0001"/>
              </a:solidFill>
            </a:ln>
          </p:spPr>
          <p:style>
            <a:lnRef idx="1">
              <a:schemeClr val="accent1"/>
            </a:lnRef>
            <a:fillRef idx="0">
              <a:schemeClr val="accent1"/>
            </a:fillRef>
            <a:effectRef idx="0">
              <a:schemeClr val="accent1"/>
            </a:effectRef>
            <a:fontRef idx="minor">
              <a:schemeClr val="tx1"/>
            </a:fontRef>
          </p:style>
        </p:cxnSp>
        <p:cxnSp>
          <p:nvCxnSpPr>
            <p:cNvPr id="52" name="直接连接符 51">
              <a:extLst>
                <a:ext uri="{FF2B5EF4-FFF2-40B4-BE49-F238E27FC236}">
                  <a16:creationId xmlns:a16="http://schemas.microsoft.com/office/drawing/2014/main" xmlns="" id="{75E406EB-A792-4F3A-96F0-03702F72E88D}"/>
                </a:ext>
              </a:extLst>
            </p:cNvPr>
            <p:cNvCxnSpPr/>
            <p:nvPr/>
          </p:nvCxnSpPr>
          <p:spPr>
            <a:xfrm>
              <a:off x="1575681" y="4619134"/>
              <a:ext cx="2673650" cy="0"/>
            </a:xfrm>
            <a:prstGeom prst="line">
              <a:avLst/>
            </a:prstGeom>
            <a:ln>
              <a:solidFill>
                <a:srgbClr val="9A0001"/>
              </a:solidFill>
            </a:ln>
          </p:spPr>
          <p:style>
            <a:lnRef idx="1">
              <a:schemeClr val="accent1"/>
            </a:lnRef>
            <a:fillRef idx="0">
              <a:schemeClr val="accent1"/>
            </a:fillRef>
            <a:effectRef idx="0">
              <a:schemeClr val="accent1"/>
            </a:effectRef>
            <a:fontRef idx="minor">
              <a:schemeClr val="tx1"/>
            </a:fontRef>
          </p:style>
        </p:cxnSp>
      </p:grpSp>
      <p:grpSp>
        <p:nvGrpSpPr>
          <p:cNvPr id="56" name="组合 55">
            <a:extLst>
              <a:ext uri="{FF2B5EF4-FFF2-40B4-BE49-F238E27FC236}">
                <a16:creationId xmlns:a16="http://schemas.microsoft.com/office/drawing/2014/main" xmlns="" id="{72A844AB-BB20-4BA3-ADBB-1D788FD94F00}"/>
              </a:ext>
            </a:extLst>
          </p:cNvPr>
          <p:cNvGrpSpPr/>
          <p:nvPr/>
        </p:nvGrpSpPr>
        <p:grpSpPr>
          <a:xfrm>
            <a:off x="0" y="1"/>
            <a:ext cx="12192000" cy="549568"/>
            <a:chOff x="0" y="0"/>
            <a:chExt cx="12192000" cy="841829"/>
          </a:xfrm>
        </p:grpSpPr>
        <p:sp>
          <p:nvSpPr>
            <p:cNvPr id="57" name="矩形 56">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58" name="图片 57">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Tree>
    <p:extLst>
      <p:ext uri="{BB962C8B-B14F-4D97-AF65-F5344CB8AC3E}">
        <p14:creationId xmlns:p14="http://schemas.microsoft.com/office/powerpoint/2010/main" val="8280472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368135" y="1448529"/>
            <a:ext cx="11823865" cy="2308324"/>
          </a:xfrm>
          <a:prstGeom prst="rect">
            <a:avLst/>
          </a:prstGeom>
        </p:spPr>
        <p:txBody>
          <a:bodyPr wrap="square">
            <a:spAutoFit/>
          </a:bodyPr>
          <a:lstStyle/>
          <a:p>
            <a:pPr>
              <a:lnSpc>
                <a:spcPct val="150000"/>
              </a:lnSpc>
            </a:pPr>
            <a:r>
              <a:rPr lang="zh-CN" altLang="en-US" sz="2400" b="1" dirty="0" smtClean="0">
                <a:solidFill>
                  <a:srgbClr val="B70D0A"/>
                </a:solidFill>
              </a:rPr>
              <a:t>（</a:t>
            </a:r>
            <a:r>
              <a:rPr lang="en-US" altLang="zh-CN" sz="2400" b="1" dirty="0" smtClean="0">
                <a:solidFill>
                  <a:srgbClr val="B70D0A"/>
                </a:solidFill>
              </a:rPr>
              <a:t>3</a:t>
            </a:r>
            <a:r>
              <a:rPr lang="zh-CN" altLang="en-US" sz="2400" b="1" dirty="0" smtClean="0">
                <a:solidFill>
                  <a:srgbClr val="B70D0A"/>
                </a:solidFill>
              </a:rPr>
              <a:t>）</a:t>
            </a:r>
            <a:r>
              <a:rPr lang="en-US" altLang="zh-CN" sz="2400" dirty="0" smtClean="0"/>
              <a:t>VP</a:t>
            </a:r>
            <a:r>
              <a:rPr lang="zh-CN" altLang="zh-CN" sz="2400" dirty="0"/>
              <a:t>是</a:t>
            </a:r>
            <a:r>
              <a:rPr lang="en-US" altLang="zh-CN" sz="2400" dirty="0"/>
              <a:t>NP</a:t>
            </a:r>
            <a:r>
              <a:rPr lang="zh-CN" altLang="zh-CN" sz="2400" dirty="0"/>
              <a:t>中核心名词</a:t>
            </a:r>
            <a:r>
              <a:rPr lang="en-US" altLang="zh-CN" sz="2400" dirty="0"/>
              <a:t>N</a:t>
            </a:r>
            <a:r>
              <a:rPr lang="zh-CN" altLang="zh-CN" sz="2400" dirty="0"/>
              <a:t>继承其定位角色“在”后的</a:t>
            </a:r>
            <a:r>
              <a:rPr lang="zh-CN" altLang="zh-CN" sz="2400" b="1" dirty="0">
                <a:solidFill>
                  <a:srgbClr val="B70D0A"/>
                </a:solidFill>
                <a:effectLst>
                  <a:outerShdw blurRad="38100" dist="38100" dir="2700000" algn="tl">
                    <a:srgbClr val="000000">
                      <a:alpha val="43137"/>
                    </a:srgbClr>
                  </a:outerShdw>
                </a:effectLst>
              </a:rPr>
              <a:t>行为角色</a:t>
            </a:r>
            <a:r>
              <a:rPr lang="zh-CN" altLang="zh-CN" sz="2400" dirty="0"/>
              <a:t>时，“在</a:t>
            </a:r>
            <a:r>
              <a:rPr lang="en-US" altLang="zh-CN" sz="2400" dirty="0"/>
              <a:t>NP</a:t>
            </a:r>
            <a:r>
              <a:rPr lang="zh-CN" altLang="zh-CN" sz="2400" dirty="0"/>
              <a:t>”可以</a:t>
            </a:r>
            <a:r>
              <a:rPr lang="en-US" altLang="zh-CN" sz="2400" dirty="0"/>
              <a:t>VP</a:t>
            </a:r>
            <a:r>
              <a:rPr lang="zh-CN" altLang="zh-CN" sz="2400" dirty="0"/>
              <a:t>，但之间的</a:t>
            </a:r>
            <a:r>
              <a:rPr lang="zh-CN" altLang="zh-CN" sz="2400" dirty="0" smtClean="0"/>
              <a:t>关联</a:t>
            </a:r>
            <a:r>
              <a:rPr lang="zh-CN" altLang="en-US" sz="2400" dirty="0" smtClean="0"/>
              <a:t>不及前两类那么</a:t>
            </a:r>
            <a:r>
              <a:rPr lang="zh-CN" altLang="zh-CN" sz="2400" dirty="0" smtClean="0"/>
              <a:t>强。</a:t>
            </a:r>
            <a:r>
              <a:rPr lang="zh-CN" altLang="en-US" sz="2400" dirty="0" smtClean="0"/>
              <a:t>这一类的语料也比较少，有</a:t>
            </a:r>
            <a:r>
              <a:rPr lang="en-US" altLang="zh-CN" sz="2400" dirty="0" smtClean="0"/>
              <a:t>7</a:t>
            </a:r>
            <a:r>
              <a:rPr lang="zh-CN" altLang="en-US" sz="2400" dirty="0" smtClean="0"/>
              <a:t>例，占</a:t>
            </a:r>
            <a:r>
              <a:rPr lang="en-US" altLang="zh-CN" sz="2400" dirty="0" smtClean="0"/>
              <a:t>3.2%</a:t>
            </a:r>
            <a:r>
              <a:rPr lang="zh-CN" altLang="en-US" sz="2400" dirty="0" smtClean="0"/>
              <a:t>。</a:t>
            </a:r>
            <a:endParaRPr lang="en-US" altLang="zh-CN" sz="2400" dirty="0" smtClean="0"/>
          </a:p>
          <a:p>
            <a:pPr>
              <a:lnSpc>
                <a:spcPct val="150000"/>
              </a:lnSpc>
            </a:pPr>
            <a:r>
              <a:rPr lang="zh-CN" altLang="en-US" sz="2400" dirty="0" smtClean="0"/>
              <a:t>其中</a:t>
            </a:r>
            <a:r>
              <a:rPr lang="zh-CN" altLang="zh-CN" sz="2400" dirty="0" smtClean="0"/>
              <a:t> </a:t>
            </a:r>
            <a:r>
              <a:rPr lang="en-US" altLang="zh-CN" sz="2400" dirty="0" smtClean="0"/>
              <a:t>NP</a:t>
            </a:r>
            <a:r>
              <a:rPr lang="zh-CN" altLang="en-US" sz="2400" dirty="0" smtClean="0"/>
              <a:t>为</a:t>
            </a:r>
            <a:r>
              <a:rPr lang="en-US" altLang="zh-CN" sz="2400" dirty="0" smtClean="0"/>
              <a:t>VP</a:t>
            </a:r>
            <a:r>
              <a:rPr lang="zh-CN" altLang="en-US" sz="2400" dirty="0" smtClean="0"/>
              <a:t>的时间、处所，当</a:t>
            </a:r>
            <a:r>
              <a:rPr lang="en-US" altLang="zh-CN" sz="2400" dirty="0" smtClean="0"/>
              <a:t>VP</a:t>
            </a:r>
            <a:r>
              <a:rPr lang="zh-CN" altLang="en-US" sz="2400" dirty="0" smtClean="0"/>
              <a:t>与时所</a:t>
            </a:r>
            <a:r>
              <a:rPr lang="en-US" altLang="zh-CN" sz="2400" dirty="0" smtClean="0"/>
              <a:t>NP</a:t>
            </a:r>
            <a:r>
              <a:rPr lang="zh-CN" altLang="en-US" sz="2400" dirty="0" smtClean="0"/>
              <a:t>是约定俗成的，两者之间的关联性比较强，如，例（</a:t>
            </a:r>
            <a:r>
              <a:rPr lang="en-US" altLang="zh-CN" sz="2400" dirty="0" smtClean="0"/>
              <a:t>18</a:t>
            </a:r>
            <a:r>
              <a:rPr lang="zh-CN" altLang="en-US" sz="2400" dirty="0" smtClean="0"/>
              <a:t>）中，“礼拜天”与“休息”，人们一般会在礼拜天休息。</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368135" y="3815513"/>
            <a:ext cx="11101970" cy="2862322"/>
          </a:xfrm>
          <a:prstGeom prst="rect">
            <a:avLst/>
          </a:prstGeom>
        </p:spPr>
        <p:txBody>
          <a:bodyPr wrap="square">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16</a:t>
            </a:r>
            <a:r>
              <a:rPr lang="zh-CN" altLang="en-US" sz="2400" dirty="0" smtClean="0">
                <a:latin typeface="楷体" panose="02010609060101010101" pitchFamily="49" charset="-122"/>
                <a:ea typeface="楷体" panose="02010609060101010101" pitchFamily="49" charset="-122"/>
              </a:rPr>
              <a:t>）值得</a:t>
            </a:r>
            <a:r>
              <a:rPr lang="zh-CN" altLang="en-US" sz="2400" dirty="0">
                <a:latin typeface="楷体" panose="02010609060101010101" pitchFamily="49" charset="-122"/>
                <a:ea typeface="楷体" panose="02010609060101010101" pitchFamily="49" charset="-122"/>
              </a:rPr>
              <a:t>注意的是，有些地方没有正确处理经济发展与改善生态环境的关系，</a:t>
            </a:r>
            <a:r>
              <a:rPr lang="zh-CN" altLang="en-US" sz="2400" u="sng" dirty="0">
                <a:latin typeface="楷体" panose="02010609060101010101" pitchFamily="49" charset="-122"/>
                <a:ea typeface="楷体" panose="02010609060101010101" pitchFamily="49" charset="-122"/>
              </a:rPr>
              <a:t>放着大量宜林荒山不造林</a:t>
            </a:r>
            <a:r>
              <a:rPr lang="zh-CN" altLang="en-US" sz="2400" dirty="0">
                <a:latin typeface="楷体" panose="02010609060101010101" pitchFamily="49" charset="-122"/>
                <a:ea typeface="楷体" panose="02010609060101010101" pitchFamily="49" charset="-122"/>
              </a:rPr>
              <a:t>，有的地方放松了对林地的保护，出现了随意侵占破坏和乱砍滥伐林木的现象</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17</a:t>
            </a:r>
            <a:r>
              <a:rPr lang="zh-CN" altLang="en-US" sz="2400" dirty="0" smtClean="0">
                <a:latin typeface="楷体" panose="02010609060101010101" pitchFamily="49" charset="-122"/>
                <a:ea typeface="楷体" panose="02010609060101010101" pitchFamily="49" charset="-122"/>
              </a:rPr>
              <a:t>）既然</a:t>
            </a:r>
            <a:r>
              <a:rPr lang="zh-CN" altLang="en-US" sz="2400" dirty="0">
                <a:latin typeface="楷体" panose="02010609060101010101" pitchFamily="49" charset="-122"/>
                <a:ea typeface="楷体" panose="02010609060101010101" pitchFamily="49" charset="-122"/>
              </a:rPr>
              <a:t>省长指名把面子搁在自己头上，为什么</a:t>
            </a:r>
            <a:r>
              <a:rPr lang="zh-CN" altLang="en-US" sz="2400" u="sng" dirty="0">
                <a:latin typeface="楷体" panose="02010609060101010101" pitchFamily="49" charset="-122"/>
                <a:ea typeface="楷体" panose="02010609060101010101" pitchFamily="49" charset="-122"/>
              </a:rPr>
              <a:t>放着河水不行船</a:t>
            </a:r>
            <a:r>
              <a:rPr lang="zh-CN" altLang="en-US" sz="2400" dirty="0">
                <a:latin typeface="楷体" panose="02010609060101010101" pitchFamily="49" charset="-122"/>
                <a:ea typeface="楷体" panose="02010609060101010101" pitchFamily="49" charset="-122"/>
              </a:rPr>
              <a:t>呢</a:t>
            </a:r>
            <a:r>
              <a:rPr lang="zh-CN" altLang="en-US" sz="2400" dirty="0" smtClean="0">
                <a:latin typeface="楷体" panose="02010609060101010101" pitchFamily="49" charset="-122"/>
                <a:ea typeface="楷体" panose="02010609060101010101" pitchFamily="49" charset="-122"/>
              </a:rPr>
              <a:t>。</a:t>
            </a:r>
            <a:endParaRPr lang="zh-CN" altLang="en-US" sz="2400" dirty="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18</a:t>
            </a:r>
            <a:r>
              <a:rPr lang="zh-CN" altLang="en-US" sz="2400" dirty="0" smtClean="0">
                <a:latin typeface="楷体" panose="02010609060101010101" pitchFamily="49" charset="-122"/>
                <a:ea typeface="楷体" panose="02010609060101010101" pitchFamily="49" charset="-122"/>
              </a:rPr>
              <a:t>）他</a:t>
            </a:r>
            <a:r>
              <a:rPr lang="zh-CN" altLang="en-US" sz="2400" dirty="0">
                <a:latin typeface="楷体" panose="02010609060101010101" pitchFamily="49" charset="-122"/>
                <a:ea typeface="楷体" panose="02010609060101010101" pitchFamily="49" charset="-122"/>
              </a:rPr>
              <a:t>能够为别人牺牲自己，</a:t>
            </a:r>
            <a:r>
              <a:rPr lang="zh-CN" altLang="en-US" sz="2400" u="sng" dirty="0">
                <a:latin typeface="楷体" panose="02010609060101010101" pitchFamily="49" charset="-122"/>
                <a:ea typeface="楷体" panose="02010609060101010101" pitchFamily="49" charset="-122"/>
              </a:rPr>
              <a:t>放着礼拜天不休息</a:t>
            </a:r>
            <a:r>
              <a:rPr lang="zh-CN" altLang="en-US" sz="2400" dirty="0">
                <a:latin typeface="楷体" panose="02010609060101010101" pitchFamily="49" charset="-122"/>
                <a:ea typeface="楷体" panose="02010609060101010101" pitchFamily="49" charset="-122"/>
              </a:rPr>
              <a:t>，帮人家干活。</a:t>
            </a:r>
            <a:endParaRPr lang="zh-CN" altLang="zh-CN" sz="24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8013163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24809" y="1725528"/>
            <a:ext cx="10829254" cy="3046988"/>
          </a:xfrm>
          <a:prstGeom prst="rect">
            <a:avLst/>
          </a:prstGeom>
        </p:spPr>
        <p:txBody>
          <a:bodyPr wrap="square">
            <a:spAutoFit/>
          </a:bodyPr>
          <a:lstStyle/>
          <a:p>
            <a:pPr>
              <a:lnSpc>
                <a:spcPct val="200000"/>
              </a:lnSpc>
            </a:pPr>
            <a:r>
              <a:rPr lang="zh-CN" altLang="en-US" sz="2400" dirty="0" smtClean="0"/>
              <a:t>       “</a:t>
            </a:r>
            <a:r>
              <a:rPr lang="zh-CN" altLang="en-US" sz="2400" dirty="0"/>
              <a:t>放着</a:t>
            </a:r>
            <a:r>
              <a:rPr lang="en-US" altLang="zh-CN" sz="2400" dirty="0"/>
              <a:t>NP</a:t>
            </a:r>
            <a:r>
              <a:rPr lang="zh-CN" altLang="en-US" sz="2400" dirty="0"/>
              <a:t>不</a:t>
            </a:r>
            <a:r>
              <a:rPr lang="en-US" altLang="zh-CN" sz="2400" dirty="0"/>
              <a:t>VP</a:t>
            </a:r>
            <a:r>
              <a:rPr lang="zh-CN" altLang="en-US" sz="2400" dirty="0"/>
              <a:t>”构</a:t>
            </a:r>
            <a:r>
              <a:rPr lang="zh-CN" altLang="en-US" sz="2400" dirty="0" smtClean="0"/>
              <a:t>式中</a:t>
            </a:r>
            <a:r>
              <a:rPr lang="en-US" altLang="zh-CN" sz="2400" dirty="0" smtClean="0"/>
              <a:t>NP-VP</a:t>
            </a:r>
            <a:r>
              <a:rPr lang="zh-CN" altLang="en-US" sz="2400" dirty="0" smtClean="0"/>
              <a:t>符合“理想化的认知模型”，</a:t>
            </a:r>
            <a:r>
              <a:rPr lang="en-US" altLang="zh-CN" sz="2400" dirty="0" smtClean="0"/>
              <a:t>NP</a:t>
            </a:r>
            <a:r>
              <a:rPr lang="zh-CN" altLang="en-US" sz="2400" dirty="0" smtClean="0"/>
              <a:t>与</a:t>
            </a:r>
            <a:r>
              <a:rPr lang="en-US" altLang="zh-CN" sz="2400" dirty="0" smtClean="0"/>
              <a:t>VP</a:t>
            </a:r>
            <a:r>
              <a:rPr lang="zh-CN" altLang="en-US" sz="2400" dirty="0" smtClean="0"/>
              <a:t>之间的关联性大，具有高情理值。</a:t>
            </a:r>
            <a:endParaRPr lang="en-US" altLang="zh-CN" sz="2400" dirty="0" smtClean="0"/>
          </a:p>
          <a:p>
            <a:pPr>
              <a:lnSpc>
                <a:spcPct val="200000"/>
              </a:lnSpc>
            </a:pPr>
            <a:r>
              <a:rPr lang="zh-CN" altLang="en-US" sz="2400" dirty="0" smtClean="0"/>
              <a:t>        说话人在使用“放着</a:t>
            </a:r>
            <a:r>
              <a:rPr lang="en-US" altLang="zh-CN" sz="2400" dirty="0" smtClean="0"/>
              <a:t>NP</a:t>
            </a:r>
            <a:r>
              <a:rPr lang="zh-CN" altLang="en-US" sz="2400" dirty="0" smtClean="0"/>
              <a:t>不</a:t>
            </a:r>
            <a:r>
              <a:rPr lang="en-US" altLang="zh-CN" sz="2400" dirty="0" smtClean="0"/>
              <a:t>VP</a:t>
            </a:r>
            <a:r>
              <a:rPr lang="zh-CN" altLang="en-US" sz="2400" dirty="0" smtClean="0"/>
              <a:t>”构式时有一个主观预设：一般人应该选择高情理值的</a:t>
            </a:r>
            <a:r>
              <a:rPr lang="en-US" altLang="zh-CN" sz="2400" dirty="0" smtClean="0"/>
              <a:t>VP-NP/NP VP</a:t>
            </a:r>
            <a:r>
              <a:rPr lang="zh-CN" altLang="en-US" sz="2400" dirty="0" smtClean="0"/>
              <a:t>。</a:t>
            </a:r>
            <a:endParaRPr lang="zh-CN" altLang="zh-CN" sz="2400" dirty="0"/>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2.2 </a:t>
            </a:r>
            <a:r>
              <a:rPr lang="zh-CN" altLang="en-US" sz="2400" b="1" dirty="0" smtClean="0">
                <a:effectLst>
                  <a:outerShdw blurRad="38100" dist="38100" dir="2700000" algn="tl">
                    <a:srgbClr val="000000">
                      <a:alpha val="43137"/>
                    </a:srgbClr>
                  </a:outerShdw>
                </a:effectLst>
                <a:latin typeface="+mn-ea"/>
              </a:rPr>
              <a:t>“</a:t>
            </a:r>
            <a:r>
              <a:rPr lang="zh-CN" altLang="en-US" sz="2400" b="1" dirty="0">
                <a:effectLst>
                  <a:outerShdw blurRad="38100" dist="38100" dir="2700000" algn="tl">
                    <a:srgbClr val="000000">
                      <a:alpha val="43137"/>
                    </a:srgbClr>
                  </a:outerShdw>
                </a:effectLst>
                <a:latin typeface="+mn-ea"/>
              </a:rPr>
              <a:t>放着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”的使用条件</a:t>
            </a:r>
            <a:endParaRPr lang="en-US" altLang="zh-CN" sz="2400" b="1" dirty="0" smtClean="0">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11563324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2.3 </a:t>
            </a:r>
            <a:r>
              <a:rPr lang="zh-CN" altLang="en-US" sz="2400" b="1" dirty="0" smtClean="0">
                <a:effectLst>
                  <a:outerShdw blurRad="38100" dist="38100" dir="2700000" algn="tl">
                    <a:srgbClr val="000000">
                      <a:alpha val="43137"/>
                    </a:srgbClr>
                  </a:outerShdw>
                </a:effectLst>
                <a:latin typeface="+mn-ea"/>
              </a:rPr>
              <a:t>“</a:t>
            </a:r>
            <a:r>
              <a:rPr lang="en-US" altLang="zh-CN" sz="2400" b="1" dirty="0" smtClean="0">
                <a:effectLst>
                  <a:outerShdw blurRad="38100" dist="38100" dir="2700000" algn="tl">
                    <a:srgbClr val="000000">
                      <a:alpha val="43137"/>
                    </a:srgbClr>
                  </a:outerShdw>
                </a:effectLst>
                <a:latin typeface="+mn-ea"/>
              </a:rPr>
              <a:t>X</a:t>
            </a:r>
            <a:r>
              <a:rPr lang="zh-CN" altLang="en-US" sz="2400" b="1" dirty="0" smtClean="0">
                <a:effectLst>
                  <a:outerShdw blurRad="38100" dist="38100" dir="2700000" algn="tl">
                    <a:srgbClr val="000000">
                      <a:alpha val="43137"/>
                    </a:srgbClr>
                  </a:outerShdw>
                </a:effectLst>
                <a:latin typeface="+mn-ea"/>
              </a:rPr>
              <a:t>放</a:t>
            </a:r>
            <a:r>
              <a:rPr lang="zh-CN" altLang="en-US" sz="2400" b="1" dirty="0">
                <a:effectLst>
                  <a:outerShdw blurRad="38100" dist="38100" dir="2700000" algn="tl">
                    <a:srgbClr val="000000">
                      <a:alpha val="43137"/>
                    </a:srgbClr>
                  </a:outerShdw>
                </a:effectLst>
                <a:latin typeface="+mn-ea"/>
              </a:rPr>
              <a:t>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”的推断义</a:t>
            </a:r>
            <a:endParaRPr lang="en-US" altLang="zh-CN" sz="2400" b="1" dirty="0" smtClean="0">
              <a:effectLst>
                <a:outerShdw blurRad="38100" dist="38100" dir="2700000" algn="tl">
                  <a:srgbClr val="000000">
                    <a:alpha val="43137"/>
                  </a:srgbClr>
                </a:outerShdw>
              </a:effectLst>
              <a:latin typeface="+mn-ea"/>
            </a:endParaRPr>
          </a:p>
        </p:txBody>
      </p:sp>
      <p:sp>
        <p:nvSpPr>
          <p:cNvPr id="8" name="矩形 7"/>
          <p:cNvSpPr/>
          <p:nvPr/>
        </p:nvSpPr>
        <p:spPr>
          <a:xfrm>
            <a:off x="608653" y="1518492"/>
            <a:ext cx="8655999" cy="5078313"/>
          </a:xfrm>
          <a:prstGeom prst="rect">
            <a:avLst/>
          </a:prstGeom>
        </p:spPr>
        <p:txBody>
          <a:bodyPr wrap="square">
            <a:spAutoFit/>
          </a:bodyPr>
          <a:lstStyle/>
          <a:p>
            <a:pPr>
              <a:lnSpc>
                <a:spcPct val="200000"/>
              </a:lnSpc>
            </a:pPr>
            <a:r>
              <a:rPr lang="zh-CN" altLang="en-US" sz="2400" dirty="0" smtClean="0"/>
              <a:t>“</a:t>
            </a:r>
            <a:r>
              <a:rPr lang="en-US" altLang="zh-CN" sz="2400" dirty="0" smtClean="0"/>
              <a:t>X</a:t>
            </a:r>
            <a:r>
              <a:rPr lang="zh-CN" altLang="en-US" sz="2400" dirty="0" smtClean="0"/>
              <a:t>放着</a:t>
            </a:r>
            <a:r>
              <a:rPr lang="en-US" altLang="zh-CN" sz="2400" dirty="0" smtClean="0"/>
              <a:t>NP</a:t>
            </a:r>
            <a:r>
              <a:rPr lang="zh-CN" altLang="en-US" sz="2400" dirty="0" smtClean="0"/>
              <a:t>不</a:t>
            </a:r>
            <a:r>
              <a:rPr lang="en-US" altLang="zh-CN" sz="2400" dirty="0" smtClean="0"/>
              <a:t>VP</a:t>
            </a:r>
            <a:r>
              <a:rPr lang="zh-CN" altLang="en-US" sz="2400" dirty="0" smtClean="0"/>
              <a:t>”的断言义是“</a:t>
            </a:r>
            <a:r>
              <a:rPr lang="en-US" altLang="zh-CN" sz="2400" dirty="0"/>
              <a:t>X</a:t>
            </a:r>
            <a:r>
              <a:rPr lang="zh-CN" altLang="en-US" sz="2400" dirty="0"/>
              <a:t>主动选择不</a:t>
            </a:r>
            <a:r>
              <a:rPr lang="en-US" altLang="zh-CN" sz="2400" dirty="0"/>
              <a:t>VP-NP/NP</a:t>
            </a:r>
            <a:r>
              <a:rPr lang="zh-CN" altLang="en-US" sz="2400" dirty="0"/>
              <a:t>不</a:t>
            </a:r>
            <a:r>
              <a:rPr lang="en-US" altLang="zh-CN" sz="2400" dirty="0"/>
              <a:t>VP</a:t>
            </a:r>
            <a:r>
              <a:rPr lang="zh-CN" altLang="en-US" sz="2400" dirty="0" smtClean="0"/>
              <a:t>”，</a:t>
            </a:r>
            <a:endParaRPr lang="en-US" altLang="zh-CN" sz="2400" dirty="0" smtClean="0"/>
          </a:p>
          <a:p>
            <a:pPr>
              <a:lnSpc>
                <a:spcPct val="200000"/>
              </a:lnSpc>
            </a:pPr>
            <a:r>
              <a:rPr lang="zh-CN" altLang="en-US" sz="2400" dirty="0" smtClean="0"/>
              <a:t>而 说话人认为“</a:t>
            </a:r>
            <a:r>
              <a:rPr lang="en-US" altLang="zh-CN" sz="2400" dirty="0"/>
              <a:t>X</a:t>
            </a:r>
            <a:r>
              <a:rPr lang="zh-CN" altLang="en-US" sz="2400" dirty="0"/>
              <a:t>应该选择高情理值的</a:t>
            </a:r>
            <a:r>
              <a:rPr lang="en-US" altLang="zh-CN" sz="2400" dirty="0"/>
              <a:t>VP-NP /NP</a:t>
            </a:r>
            <a:r>
              <a:rPr lang="zh-CN" altLang="en-US" sz="2400" dirty="0"/>
              <a:t> </a:t>
            </a:r>
            <a:r>
              <a:rPr lang="en-US" altLang="zh-CN" sz="2400" dirty="0"/>
              <a:t>VP</a:t>
            </a:r>
            <a:r>
              <a:rPr lang="zh-CN" altLang="en-US" sz="2400" dirty="0" smtClean="0"/>
              <a:t>”，</a:t>
            </a:r>
            <a:endParaRPr lang="en-US" altLang="zh-CN" sz="2400" dirty="0" smtClean="0"/>
          </a:p>
          <a:p>
            <a:pPr>
              <a:lnSpc>
                <a:spcPct val="200000"/>
              </a:lnSpc>
            </a:pPr>
            <a:r>
              <a:rPr lang="zh-CN" altLang="en-US" sz="2400" dirty="0" smtClean="0"/>
              <a:t>两者之间是否定对立关系，因而可以推出：</a:t>
            </a:r>
            <a:endParaRPr lang="en-US" altLang="zh-CN" sz="2400" dirty="0" smtClean="0"/>
          </a:p>
          <a:p>
            <a:pPr>
              <a:lnSpc>
                <a:spcPct val="200000"/>
              </a:lnSpc>
            </a:pPr>
            <a:r>
              <a:rPr lang="zh-CN" altLang="en-US" sz="2400" dirty="0" smtClean="0"/>
              <a:t>（</a:t>
            </a:r>
            <a:r>
              <a:rPr lang="en-US" altLang="zh-CN" sz="2400" dirty="0" err="1" smtClean="0"/>
              <a:t>i</a:t>
            </a:r>
            <a:r>
              <a:rPr lang="zh-CN" altLang="en-US" sz="2400" dirty="0" smtClean="0"/>
              <a:t>）“</a:t>
            </a:r>
            <a:r>
              <a:rPr lang="en-US" altLang="zh-CN" sz="2400" dirty="0"/>
              <a:t>X</a:t>
            </a:r>
            <a:r>
              <a:rPr lang="zh-CN" altLang="en-US" sz="2400" dirty="0"/>
              <a:t>放着</a:t>
            </a:r>
            <a:r>
              <a:rPr lang="en-US" altLang="zh-CN" sz="2400" dirty="0"/>
              <a:t>NP</a:t>
            </a:r>
            <a:r>
              <a:rPr lang="zh-CN" altLang="en-US" sz="2400" dirty="0"/>
              <a:t>不</a:t>
            </a:r>
            <a:r>
              <a:rPr lang="en-US" altLang="zh-CN" sz="2400" dirty="0"/>
              <a:t>VP</a:t>
            </a:r>
            <a:r>
              <a:rPr lang="zh-CN" altLang="en-US" sz="2400" dirty="0" smtClean="0"/>
              <a:t>”这件事是违反常理的。</a:t>
            </a:r>
            <a:endParaRPr lang="en-US" altLang="zh-CN" sz="2400" dirty="0" smtClean="0"/>
          </a:p>
          <a:p>
            <a:pPr>
              <a:lnSpc>
                <a:spcPct val="200000"/>
              </a:lnSpc>
            </a:pPr>
            <a:r>
              <a:rPr lang="zh-CN" altLang="en-US" sz="2400" dirty="0" smtClean="0"/>
              <a:t>（</a:t>
            </a:r>
            <a:r>
              <a:rPr lang="en-US" altLang="zh-CN" sz="2400" dirty="0"/>
              <a:t>ii</a:t>
            </a:r>
            <a:r>
              <a:rPr lang="zh-CN" altLang="en-US" sz="2400" dirty="0" smtClean="0"/>
              <a:t>）说话人对这件反常理事件的主观态度：不解。</a:t>
            </a:r>
            <a:endParaRPr lang="en-US" altLang="zh-CN" sz="2400" dirty="0" smtClean="0"/>
          </a:p>
          <a:p>
            <a:pPr>
              <a:lnSpc>
                <a:spcPct val="200000"/>
              </a:lnSpc>
            </a:pPr>
            <a:r>
              <a:rPr lang="zh-CN" altLang="en-US" sz="2400" dirty="0" smtClean="0"/>
              <a:t>（</a:t>
            </a:r>
            <a:r>
              <a:rPr lang="en-US" altLang="zh-CN" sz="2400" dirty="0" smtClean="0"/>
              <a:t>iii</a:t>
            </a:r>
            <a:r>
              <a:rPr lang="zh-CN" altLang="en-US" sz="2400" dirty="0" smtClean="0"/>
              <a:t>）</a:t>
            </a:r>
            <a:r>
              <a:rPr lang="zh-CN" altLang="en-US" sz="2400" dirty="0"/>
              <a:t>由行为的反常理</a:t>
            </a:r>
            <a:r>
              <a:rPr lang="zh-CN" altLang="en-US" sz="2400" dirty="0" smtClean="0"/>
              <a:t>，可推出施事</a:t>
            </a:r>
            <a:r>
              <a:rPr lang="en-US" altLang="zh-CN" sz="2400" dirty="0" smtClean="0"/>
              <a:t>X</a:t>
            </a:r>
            <a:r>
              <a:rPr lang="zh-CN" altLang="en-US" sz="2400" dirty="0" smtClean="0"/>
              <a:t>的属性义：傻、不懂事等</a:t>
            </a:r>
            <a:endParaRPr lang="en-US" altLang="zh-CN" sz="2400" dirty="0" smtClean="0"/>
          </a:p>
          <a:p>
            <a:pPr>
              <a:lnSpc>
                <a:spcPct val="150000"/>
              </a:lnSpc>
            </a:pPr>
            <a:r>
              <a:rPr lang="en-US" altLang="zh-CN" sz="2400" dirty="0"/>
              <a:t> </a:t>
            </a:r>
            <a:r>
              <a:rPr lang="en-US" altLang="zh-CN" sz="2400" dirty="0" smtClean="0"/>
              <a:t>           </a:t>
            </a:r>
            <a:endParaRPr lang="zh-CN" altLang="zh-CN" sz="2400" dirty="0"/>
          </a:p>
        </p:txBody>
      </p:sp>
    </p:spTree>
    <p:extLst>
      <p:ext uri="{BB962C8B-B14F-4D97-AF65-F5344CB8AC3E}">
        <p14:creationId xmlns:p14="http://schemas.microsoft.com/office/powerpoint/2010/main" val="2823547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4" name="矩形 3"/>
          <p:cNvSpPr/>
          <p:nvPr/>
        </p:nvSpPr>
        <p:spPr>
          <a:xfrm>
            <a:off x="483140" y="1624989"/>
            <a:ext cx="11099257" cy="830997"/>
          </a:xfrm>
          <a:prstGeom prst="rect">
            <a:avLst/>
          </a:prstGeom>
        </p:spPr>
        <p:txBody>
          <a:bodyPr wrap="square">
            <a:spAutoFit/>
          </a:bodyPr>
          <a:lstStyle/>
          <a:p>
            <a:r>
              <a:rPr lang="zh-CN" altLang="zh-CN" sz="2400" dirty="0"/>
              <a:t>“放着</a:t>
            </a:r>
            <a:r>
              <a:rPr lang="en-US" altLang="zh-CN" sz="2400" dirty="0"/>
              <a:t>NP</a:t>
            </a:r>
            <a:r>
              <a:rPr lang="zh-CN" altLang="zh-CN" sz="2400" dirty="0"/>
              <a:t>不</a:t>
            </a:r>
            <a:r>
              <a:rPr lang="en-US" altLang="zh-CN" sz="2400" dirty="0"/>
              <a:t>VP</a:t>
            </a:r>
            <a:r>
              <a:rPr lang="zh-CN" altLang="zh-CN" sz="2400" dirty="0"/>
              <a:t>”构式的</a:t>
            </a:r>
            <a:r>
              <a:rPr lang="zh-CN" altLang="zh-CN" sz="2400" dirty="0" smtClean="0"/>
              <a:t>断言</a:t>
            </a:r>
            <a:r>
              <a:rPr lang="zh-CN" altLang="en-US" sz="2400" dirty="0" smtClean="0"/>
              <a:t>义</a:t>
            </a:r>
            <a:r>
              <a:rPr lang="zh-CN" altLang="zh-CN" sz="2400" dirty="0" smtClean="0"/>
              <a:t>与</a:t>
            </a:r>
            <a:r>
              <a:rPr lang="zh-CN" altLang="zh-CN" sz="2400" dirty="0"/>
              <a:t>说话人</a:t>
            </a:r>
            <a:r>
              <a:rPr lang="zh-CN" altLang="zh-CN" sz="2400" dirty="0" smtClean="0"/>
              <a:t>的</a:t>
            </a:r>
            <a:r>
              <a:rPr lang="zh-CN" altLang="en-US" sz="2400" dirty="0" smtClean="0"/>
              <a:t>主观</a:t>
            </a:r>
            <a:r>
              <a:rPr lang="zh-CN" altLang="zh-CN" sz="2400" dirty="0" smtClean="0"/>
              <a:t>预</a:t>
            </a:r>
            <a:r>
              <a:rPr lang="zh-CN" altLang="zh-CN" sz="2400" dirty="0"/>
              <a:t>设不符，表达一种反预期信息，出乎说话人的意料，令说话人不解。</a:t>
            </a:r>
          </a:p>
        </p:txBody>
      </p:sp>
      <p:sp>
        <p:nvSpPr>
          <p:cNvPr id="7" name="矩形 6"/>
          <p:cNvSpPr/>
          <p:nvPr/>
        </p:nvSpPr>
        <p:spPr>
          <a:xfrm>
            <a:off x="624809" y="743538"/>
            <a:ext cx="7334335"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2.3 </a:t>
            </a:r>
            <a:r>
              <a:rPr lang="zh-CN" altLang="en-US" sz="2400" b="1" dirty="0" smtClean="0">
                <a:effectLst>
                  <a:outerShdw blurRad="38100" dist="38100" dir="2700000" algn="tl">
                    <a:srgbClr val="000000">
                      <a:alpha val="43137"/>
                    </a:srgbClr>
                  </a:outerShdw>
                </a:effectLst>
                <a:latin typeface="+mn-ea"/>
              </a:rPr>
              <a:t>“</a:t>
            </a:r>
            <a:r>
              <a:rPr lang="en-US" altLang="zh-CN" sz="2400" b="1" dirty="0" smtClean="0">
                <a:effectLst>
                  <a:outerShdw blurRad="38100" dist="38100" dir="2700000" algn="tl">
                    <a:srgbClr val="000000">
                      <a:alpha val="43137"/>
                    </a:srgbClr>
                  </a:outerShdw>
                </a:effectLst>
                <a:latin typeface="+mn-ea"/>
              </a:rPr>
              <a:t>X</a:t>
            </a:r>
            <a:r>
              <a:rPr lang="zh-CN" altLang="en-US" sz="2400" b="1" dirty="0" smtClean="0">
                <a:effectLst>
                  <a:outerShdw blurRad="38100" dist="38100" dir="2700000" algn="tl">
                    <a:srgbClr val="000000">
                      <a:alpha val="43137"/>
                    </a:srgbClr>
                  </a:outerShdw>
                </a:effectLst>
                <a:latin typeface="+mn-ea"/>
              </a:rPr>
              <a:t>放</a:t>
            </a:r>
            <a:r>
              <a:rPr lang="zh-CN" altLang="en-US" sz="2400" b="1" dirty="0">
                <a:effectLst>
                  <a:outerShdw blurRad="38100" dist="38100" dir="2700000" algn="tl">
                    <a:srgbClr val="000000">
                      <a:alpha val="43137"/>
                    </a:srgbClr>
                  </a:outerShdw>
                </a:effectLst>
                <a:latin typeface="+mn-ea"/>
              </a:rPr>
              <a:t>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”的推断义</a:t>
            </a:r>
            <a:r>
              <a:rPr lang="en-US" altLang="zh-CN" sz="2400" b="1" dirty="0" smtClean="0">
                <a:effectLst>
                  <a:outerShdw blurRad="38100" dist="38100" dir="2700000" algn="tl">
                    <a:srgbClr val="000000">
                      <a:alpha val="43137"/>
                    </a:srgbClr>
                  </a:outerShdw>
                </a:effectLst>
                <a:latin typeface="+mn-ea"/>
              </a:rPr>
              <a:t>——</a:t>
            </a:r>
            <a:r>
              <a:rPr lang="zh-CN" altLang="en-US" sz="2400" b="1" dirty="0" smtClean="0">
                <a:effectLst>
                  <a:outerShdw blurRad="38100" dist="38100" dir="2700000" algn="tl">
                    <a:srgbClr val="000000">
                      <a:alpha val="43137"/>
                    </a:srgbClr>
                  </a:outerShdw>
                </a:effectLst>
                <a:latin typeface="+mn-ea"/>
              </a:rPr>
              <a:t>事件反常理</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483140" y="2901481"/>
            <a:ext cx="11313907" cy="830997"/>
          </a:xfrm>
          <a:prstGeom prst="rect">
            <a:avLst/>
          </a:prstGeom>
        </p:spPr>
        <p:txBody>
          <a:bodyPr wrap="square">
            <a:spAutoFit/>
          </a:bodyPr>
          <a:lstStyle/>
          <a:p>
            <a:r>
              <a:rPr lang="zh-CN" altLang="zh-CN" sz="2400" dirty="0"/>
              <a:t>构式的推断义也会显性地出现在上下文中。“放着</a:t>
            </a:r>
            <a:r>
              <a:rPr lang="en-US" altLang="zh-CN" sz="2400" dirty="0"/>
              <a:t>NP</a:t>
            </a:r>
            <a:r>
              <a:rPr lang="zh-CN" altLang="zh-CN" sz="2400" dirty="0"/>
              <a:t>不</a:t>
            </a:r>
            <a:r>
              <a:rPr lang="en-US" altLang="zh-CN" sz="2400" dirty="0"/>
              <a:t>VP</a:t>
            </a:r>
            <a:r>
              <a:rPr lang="zh-CN" altLang="zh-CN" sz="2400" dirty="0"/>
              <a:t>”构式常与表示意外的词语共现，比如“没想到”、“偏偏”。</a:t>
            </a:r>
          </a:p>
        </p:txBody>
      </p:sp>
      <p:sp>
        <p:nvSpPr>
          <p:cNvPr id="8" name="矩形 7"/>
          <p:cNvSpPr/>
          <p:nvPr/>
        </p:nvSpPr>
        <p:spPr>
          <a:xfrm>
            <a:off x="483140" y="4295166"/>
            <a:ext cx="11482405" cy="1569660"/>
          </a:xfrm>
          <a:prstGeom prst="rect">
            <a:avLst/>
          </a:prstGeom>
        </p:spPr>
        <p:txBody>
          <a:bodyPr wrap="square">
            <a:spAutoFit/>
          </a:bodyPr>
          <a:lstStyle/>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19</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他</a:t>
            </a:r>
            <a:r>
              <a:rPr lang="zh-CN" altLang="zh-CN" sz="2400" b="1" dirty="0">
                <a:latin typeface="楷体" panose="02010609060101010101" pitchFamily="49" charset="-122"/>
                <a:ea typeface="楷体" panose="02010609060101010101" pitchFamily="49" charset="-122"/>
              </a:rPr>
              <a:t>没想到</a:t>
            </a:r>
            <a:r>
              <a:rPr lang="zh-CN" altLang="zh-CN" sz="2400" dirty="0">
                <a:latin typeface="楷体" panose="02010609060101010101" pitchFamily="49" charset="-122"/>
                <a:ea typeface="楷体" panose="02010609060101010101" pitchFamily="49" charset="-122"/>
              </a:rPr>
              <a:t>郝老汉对贪官竟会这么仇恨，</a:t>
            </a:r>
            <a:r>
              <a:rPr lang="zh-CN" altLang="zh-CN" sz="2400" u="sng" dirty="0">
                <a:latin typeface="楷体" panose="02010609060101010101" pitchFamily="49" charset="-122"/>
                <a:ea typeface="楷体" panose="02010609060101010101" pitchFamily="49" charset="-122"/>
              </a:rPr>
              <a:t>放着花花绿绿的三千块钱不要</a:t>
            </a:r>
            <a:r>
              <a:rPr lang="zh-CN" altLang="zh-CN" sz="2400" dirty="0">
                <a:latin typeface="楷体" panose="02010609060101010101" pitchFamily="49" charset="-122"/>
                <a:ea typeface="楷体" panose="02010609060101010101" pitchFamily="49" charset="-122"/>
              </a:rPr>
              <a:t>，偏把猪给宰了……</a:t>
            </a:r>
          </a:p>
          <a:p>
            <a:r>
              <a:rPr lang="zh-CN" altLang="zh-CN" sz="2400" dirty="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20</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但梁大牙</a:t>
            </a:r>
            <a:r>
              <a:rPr lang="zh-CN" altLang="zh-CN" sz="2400" b="1" dirty="0">
                <a:latin typeface="楷体" panose="02010609060101010101" pitchFamily="49" charset="-122"/>
                <a:ea typeface="楷体" panose="02010609060101010101" pitchFamily="49" charset="-122"/>
              </a:rPr>
              <a:t>偏偏</a:t>
            </a:r>
            <a:r>
              <a:rPr lang="zh-CN" altLang="zh-CN" sz="2400" u="sng" dirty="0">
                <a:latin typeface="楷体" panose="02010609060101010101" pitchFamily="49" charset="-122"/>
                <a:ea typeface="楷体" panose="02010609060101010101" pitchFamily="49" charset="-122"/>
              </a:rPr>
              <a:t>放着嘴边的肉不吃</a:t>
            </a:r>
            <a:r>
              <a:rPr lang="zh-CN" altLang="zh-CN" sz="2400" dirty="0">
                <a:latin typeface="楷体" panose="02010609060101010101" pitchFamily="49" charset="-122"/>
                <a:ea typeface="楷体" panose="02010609060101010101" pitchFamily="49" charset="-122"/>
              </a:rPr>
              <a:t>，硬是绕道迂回，从刘汉英手下马梓威部队的地盘宋家店伸出去。</a:t>
            </a:r>
          </a:p>
        </p:txBody>
      </p:sp>
    </p:spTree>
    <p:extLst>
      <p:ext uri="{BB962C8B-B14F-4D97-AF65-F5344CB8AC3E}">
        <p14:creationId xmlns:p14="http://schemas.microsoft.com/office/powerpoint/2010/main" val="5869559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2.3 </a:t>
            </a:r>
            <a:r>
              <a:rPr lang="zh-CN" altLang="en-US" sz="2400" b="1" dirty="0" smtClean="0">
                <a:effectLst>
                  <a:outerShdw blurRad="38100" dist="38100" dir="2700000" algn="tl">
                    <a:srgbClr val="000000">
                      <a:alpha val="43137"/>
                    </a:srgbClr>
                  </a:outerShdw>
                </a:effectLst>
                <a:latin typeface="+mn-ea"/>
              </a:rPr>
              <a:t>“</a:t>
            </a:r>
            <a:r>
              <a:rPr lang="en-US" altLang="zh-CN" sz="2400" b="1" dirty="0" smtClean="0">
                <a:effectLst>
                  <a:outerShdw blurRad="38100" dist="38100" dir="2700000" algn="tl">
                    <a:srgbClr val="000000">
                      <a:alpha val="43137"/>
                    </a:srgbClr>
                  </a:outerShdw>
                </a:effectLst>
                <a:latin typeface="+mn-ea"/>
              </a:rPr>
              <a:t>X</a:t>
            </a:r>
            <a:r>
              <a:rPr lang="zh-CN" altLang="en-US" sz="2400" b="1" dirty="0" smtClean="0">
                <a:effectLst>
                  <a:outerShdw blurRad="38100" dist="38100" dir="2700000" algn="tl">
                    <a:srgbClr val="000000">
                      <a:alpha val="43137"/>
                    </a:srgbClr>
                  </a:outerShdw>
                </a:effectLst>
                <a:latin typeface="+mn-ea"/>
              </a:rPr>
              <a:t>放</a:t>
            </a:r>
            <a:r>
              <a:rPr lang="zh-CN" altLang="en-US" sz="2400" b="1" dirty="0">
                <a:effectLst>
                  <a:outerShdw blurRad="38100" dist="38100" dir="2700000" algn="tl">
                    <a:srgbClr val="000000">
                      <a:alpha val="43137"/>
                    </a:srgbClr>
                  </a:outerShdw>
                </a:effectLst>
                <a:latin typeface="+mn-ea"/>
              </a:rPr>
              <a:t>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”的推断义</a:t>
            </a:r>
            <a:r>
              <a:rPr lang="en-US" altLang="zh-CN" sz="2400" b="1" dirty="0" smtClean="0">
                <a:effectLst>
                  <a:outerShdw blurRad="38100" dist="38100" dir="2700000" algn="tl">
                    <a:srgbClr val="000000">
                      <a:alpha val="43137"/>
                    </a:srgbClr>
                  </a:outerShdw>
                </a:effectLst>
                <a:latin typeface="+mn-ea"/>
              </a:rPr>
              <a:t>——</a:t>
            </a:r>
            <a:r>
              <a:rPr lang="zh-CN" altLang="en-US" sz="2400" b="1" dirty="0" smtClean="0">
                <a:effectLst>
                  <a:outerShdw blurRad="38100" dist="38100" dir="2700000" algn="tl">
                    <a:srgbClr val="000000">
                      <a:alpha val="43137"/>
                    </a:srgbClr>
                  </a:outerShdw>
                </a:effectLst>
                <a:latin typeface="+mn-ea"/>
              </a:rPr>
              <a:t>言者的态度</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483140" y="1518492"/>
            <a:ext cx="11313907" cy="830997"/>
          </a:xfrm>
          <a:prstGeom prst="rect">
            <a:avLst/>
          </a:prstGeom>
        </p:spPr>
        <p:txBody>
          <a:bodyPr wrap="square">
            <a:spAutoFit/>
          </a:bodyPr>
          <a:lstStyle/>
          <a:p>
            <a:r>
              <a:rPr lang="zh-CN" altLang="zh-CN" sz="2400" dirty="0"/>
              <a:t>“放着</a:t>
            </a:r>
            <a:r>
              <a:rPr lang="en-US" altLang="zh-CN" sz="2400" dirty="0"/>
              <a:t>NP</a:t>
            </a:r>
            <a:r>
              <a:rPr lang="zh-CN" altLang="zh-CN" sz="2400" dirty="0"/>
              <a:t>不</a:t>
            </a:r>
            <a:r>
              <a:rPr lang="en-US" altLang="zh-CN" sz="2400" dirty="0"/>
              <a:t>VP</a:t>
            </a:r>
            <a:r>
              <a:rPr lang="zh-CN" altLang="zh-CN" sz="2400" dirty="0"/>
              <a:t>”构式常与表示不解的词语共现，比如“不理解”、“不明白”、“奇怪”、“纳闷”等。</a:t>
            </a:r>
          </a:p>
        </p:txBody>
      </p:sp>
      <p:sp>
        <p:nvSpPr>
          <p:cNvPr id="8" name="矩形 7"/>
          <p:cNvSpPr/>
          <p:nvPr/>
        </p:nvSpPr>
        <p:spPr>
          <a:xfrm>
            <a:off x="483140" y="2478112"/>
            <a:ext cx="11482405" cy="2308324"/>
          </a:xfrm>
          <a:prstGeom prst="rect">
            <a:avLst/>
          </a:prstGeom>
        </p:spPr>
        <p:txBody>
          <a:bodyPr wrap="square">
            <a:spAutoFit/>
          </a:bodyPr>
          <a:lstStyle/>
          <a:p>
            <a:pPr>
              <a:lnSpc>
                <a:spcPct val="150000"/>
              </a:lnSpc>
            </a:pPr>
            <a:r>
              <a:rPr lang="zh-CN" altLang="zh-CN" sz="2400" dirty="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21</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朋友们都觉得</a:t>
            </a:r>
            <a:r>
              <a:rPr lang="zh-CN" altLang="zh-CN" sz="2400" b="1" dirty="0">
                <a:latin typeface="楷体" panose="02010609060101010101" pitchFamily="49" charset="-122"/>
                <a:ea typeface="楷体" panose="02010609060101010101" pitchFamily="49" charset="-122"/>
              </a:rPr>
              <a:t>奇怪</a:t>
            </a:r>
            <a:r>
              <a:rPr lang="zh-CN" altLang="zh-CN" sz="2400" dirty="0">
                <a:latin typeface="楷体" panose="02010609060101010101" pitchFamily="49" charset="-122"/>
                <a:ea typeface="楷体" panose="02010609060101010101" pitchFamily="49" charset="-122"/>
              </a:rPr>
              <a:t>，每次问她为什么</a:t>
            </a:r>
            <a:r>
              <a:rPr lang="zh-CN" altLang="zh-CN" sz="2400" u="sng" dirty="0">
                <a:latin typeface="楷体" panose="02010609060101010101" pitchFamily="49" charset="-122"/>
                <a:ea typeface="楷体" panose="02010609060101010101" pitchFamily="49" charset="-122"/>
              </a:rPr>
              <a:t>放着现成的好日子不过</a:t>
            </a:r>
            <a:r>
              <a:rPr lang="zh-CN" altLang="zh-CN" sz="2400" dirty="0">
                <a:latin typeface="楷体" panose="02010609060101010101" pitchFamily="49" charset="-122"/>
                <a:ea typeface="楷体" panose="02010609060101010101" pitchFamily="49" charset="-122"/>
              </a:rPr>
              <a:t>，千方百计到外面找罪受，她都只是不好意思地笑笑。</a:t>
            </a:r>
          </a:p>
          <a:p>
            <a:pPr>
              <a:lnSpc>
                <a:spcPct val="150000"/>
              </a:lnSpc>
            </a:pPr>
            <a:r>
              <a:rPr lang="zh-CN" altLang="zh-CN" sz="2400" dirty="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22</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张福龙很</a:t>
            </a:r>
            <a:r>
              <a:rPr lang="zh-CN" altLang="zh-CN" sz="2400" b="1" dirty="0">
                <a:latin typeface="楷体" panose="02010609060101010101" pitchFamily="49" charset="-122"/>
                <a:ea typeface="楷体" panose="02010609060101010101" pitchFamily="49" charset="-122"/>
              </a:rPr>
              <a:t>纳闷</a:t>
            </a:r>
            <a:r>
              <a:rPr lang="zh-CN" altLang="zh-CN" sz="2400" dirty="0">
                <a:latin typeface="楷体" panose="02010609060101010101" pitchFamily="49" charset="-122"/>
                <a:ea typeface="楷体" panose="02010609060101010101" pitchFamily="49" charset="-122"/>
              </a:rPr>
              <a:t>：“</a:t>
            </a:r>
            <a:r>
              <a:rPr lang="zh-CN" altLang="zh-CN" sz="2400" u="sng" dirty="0">
                <a:latin typeface="楷体" panose="02010609060101010101" pitchFamily="49" charset="-122"/>
                <a:ea typeface="楷体" panose="02010609060101010101" pitchFamily="49" charset="-122"/>
              </a:rPr>
              <a:t>放着好好的电影不看</a:t>
            </a:r>
            <a:r>
              <a:rPr lang="zh-CN" altLang="zh-CN" sz="2400" dirty="0">
                <a:latin typeface="楷体" panose="02010609060101010101" pitchFamily="49" charset="-122"/>
                <a:ea typeface="楷体" panose="02010609060101010101" pitchFamily="49" charset="-122"/>
              </a:rPr>
              <a:t>，怎么跑出来摇头叹气呢</a:t>
            </a:r>
            <a:r>
              <a:rPr lang="en-US" altLang="zh-CN" sz="2400" dirty="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a:t>
            </a:r>
          </a:p>
          <a:p>
            <a:pPr>
              <a:lnSpc>
                <a:spcPct val="150000"/>
              </a:lnSpc>
            </a:pPr>
            <a:r>
              <a:rPr lang="zh-CN" altLang="zh-CN" sz="2400" dirty="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23</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城里人</a:t>
            </a:r>
            <a:r>
              <a:rPr lang="zh-CN" altLang="zh-CN" sz="2400" b="1" dirty="0">
                <a:latin typeface="楷体" panose="02010609060101010101" pitchFamily="49" charset="-122"/>
                <a:ea typeface="楷体" panose="02010609060101010101" pitchFamily="49" charset="-122"/>
              </a:rPr>
              <a:t>不理解</a:t>
            </a:r>
            <a:r>
              <a:rPr lang="zh-CN" altLang="zh-CN" sz="2400" dirty="0">
                <a:latin typeface="楷体" panose="02010609060101010101" pitchFamily="49" charset="-122"/>
                <a:ea typeface="楷体" panose="02010609060101010101" pitchFamily="49" charset="-122"/>
              </a:rPr>
              <a:t>，山里人更</a:t>
            </a:r>
            <a:r>
              <a:rPr lang="zh-CN" altLang="zh-CN" sz="2400" b="1" dirty="0">
                <a:latin typeface="楷体" panose="02010609060101010101" pitchFamily="49" charset="-122"/>
                <a:ea typeface="楷体" panose="02010609060101010101" pitchFamily="49" charset="-122"/>
              </a:rPr>
              <a:t>不理解</a:t>
            </a:r>
            <a:r>
              <a:rPr lang="zh-CN" altLang="zh-CN" sz="2400" dirty="0">
                <a:latin typeface="楷体" panose="02010609060101010101" pitchFamily="49" charset="-122"/>
                <a:ea typeface="楷体" panose="02010609060101010101" pitchFamily="49" charset="-122"/>
              </a:rPr>
              <a:t>：</a:t>
            </a:r>
            <a:r>
              <a:rPr lang="zh-CN" altLang="zh-CN" sz="2400" u="sng" dirty="0">
                <a:latin typeface="楷体" panose="02010609060101010101" pitchFamily="49" charset="-122"/>
                <a:ea typeface="楷体" panose="02010609060101010101" pitchFamily="49" charset="-122"/>
              </a:rPr>
              <a:t>放着清福不会享</a:t>
            </a:r>
            <a:r>
              <a:rPr lang="zh-CN" altLang="zh-CN" sz="2400" dirty="0">
                <a:latin typeface="楷体" panose="02010609060101010101" pitchFamily="49" charset="-122"/>
                <a:ea typeface="楷体" panose="02010609060101010101" pitchFamily="49" charset="-122"/>
              </a:rPr>
              <a:t>，回这老山沟干啥？</a:t>
            </a:r>
          </a:p>
        </p:txBody>
      </p:sp>
      <p:sp>
        <p:nvSpPr>
          <p:cNvPr id="3" name="矩形 2"/>
          <p:cNvSpPr/>
          <p:nvPr/>
        </p:nvSpPr>
        <p:spPr>
          <a:xfrm>
            <a:off x="535426" y="5156744"/>
            <a:ext cx="10476780" cy="830997"/>
          </a:xfrm>
          <a:prstGeom prst="rect">
            <a:avLst/>
          </a:prstGeom>
        </p:spPr>
        <p:txBody>
          <a:bodyPr wrap="square">
            <a:spAutoFit/>
          </a:bodyPr>
          <a:lstStyle/>
          <a:p>
            <a:r>
              <a:rPr lang="en-US" altLang="zh-CN" sz="2400" kern="100" dirty="0">
                <a:latin typeface="Calibri" panose="020F0502020204030204" pitchFamily="34" charset="0"/>
                <a:cs typeface="Times New Roman" panose="02020603050405020304" pitchFamily="18" charset="0"/>
              </a:rPr>
              <a:t> </a:t>
            </a:r>
            <a:r>
              <a:rPr lang="zh-CN" altLang="zh-CN" sz="2400" kern="100" dirty="0">
                <a:latin typeface="Calibri" panose="020F0502020204030204" pitchFamily="34" charset="0"/>
                <a:cs typeface="Times New Roman" panose="02020603050405020304" pitchFamily="18" charset="0"/>
              </a:rPr>
              <a:t>因为心存不解，所以“放着</a:t>
            </a:r>
            <a:r>
              <a:rPr lang="en-US" altLang="zh-CN" sz="2400" kern="100" dirty="0">
                <a:latin typeface="Calibri" panose="020F0502020204030204" pitchFamily="34" charset="0"/>
                <a:cs typeface="Times New Roman" panose="02020603050405020304" pitchFamily="18" charset="0"/>
              </a:rPr>
              <a:t>NP</a:t>
            </a:r>
            <a:r>
              <a:rPr lang="zh-CN" altLang="zh-CN" sz="2400" kern="100" dirty="0">
                <a:latin typeface="Calibri" panose="020F0502020204030204" pitchFamily="34" charset="0"/>
                <a:cs typeface="Times New Roman" panose="02020603050405020304" pitchFamily="18" charset="0"/>
              </a:rPr>
              <a:t>不</a:t>
            </a:r>
            <a:r>
              <a:rPr lang="en-US" altLang="zh-CN" sz="2400" kern="100" dirty="0">
                <a:latin typeface="Calibri" panose="020F0502020204030204" pitchFamily="34" charset="0"/>
                <a:cs typeface="Times New Roman" panose="02020603050405020304" pitchFamily="18" charset="0"/>
              </a:rPr>
              <a:t>VP</a:t>
            </a:r>
            <a:r>
              <a:rPr lang="zh-CN" altLang="zh-CN" sz="2400" kern="100" dirty="0">
                <a:latin typeface="Calibri" panose="020F0502020204030204" pitchFamily="34" charset="0"/>
                <a:cs typeface="Times New Roman" panose="02020603050405020304" pitchFamily="18" charset="0"/>
              </a:rPr>
              <a:t>”构式常出现在疑问句中，与“为什么”、“为何”、“为啥”“怎么”、“何必”、“凭什么”“干嘛”等共现。</a:t>
            </a:r>
            <a:endParaRPr lang="zh-CN" altLang="en-US" sz="2400" dirty="0"/>
          </a:p>
        </p:txBody>
      </p:sp>
    </p:spTree>
    <p:extLst>
      <p:ext uri="{BB962C8B-B14F-4D97-AF65-F5344CB8AC3E}">
        <p14:creationId xmlns:p14="http://schemas.microsoft.com/office/powerpoint/2010/main" val="17128459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7" name="矩形 6"/>
          <p:cNvSpPr/>
          <p:nvPr/>
        </p:nvSpPr>
        <p:spPr>
          <a:xfrm>
            <a:off x="624809" y="743538"/>
            <a:ext cx="7913884"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2.3 </a:t>
            </a:r>
            <a:r>
              <a:rPr lang="zh-CN" altLang="en-US" sz="2400" b="1" dirty="0" smtClean="0">
                <a:effectLst>
                  <a:outerShdw blurRad="38100" dist="38100" dir="2700000" algn="tl">
                    <a:srgbClr val="000000">
                      <a:alpha val="43137"/>
                    </a:srgbClr>
                  </a:outerShdw>
                </a:effectLst>
                <a:latin typeface="+mn-ea"/>
              </a:rPr>
              <a:t>“</a:t>
            </a:r>
            <a:r>
              <a:rPr lang="en-US" altLang="zh-CN" sz="2400" b="1" dirty="0" smtClean="0">
                <a:effectLst>
                  <a:outerShdw blurRad="38100" dist="38100" dir="2700000" algn="tl">
                    <a:srgbClr val="000000">
                      <a:alpha val="43137"/>
                    </a:srgbClr>
                  </a:outerShdw>
                </a:effectLst>
                <a:latin typeface="+mn-ea"/>
              </a:rPr>
              <a:t>X</a:t>
            </a:r>
            <a:r>
              <a:rPr lang="zh-CN" altLang="en-US" sz="2400" b="1" dirty="0" smtClean="0">
                <a:effectLst>
                  <a:outerShdw blurRad="38100" dist="38100" dir="2700000" algn="tl">
                    <a:srgbClr val="000000">
                      <a:alpha val="43137"/>
                    </a:srgbClr>
                  </a:outerShdw>
                </a:effectLst>
                <a:latin typeface="+mn-ea"/>
              </a:rPr>
              <a:t>放</a:t>
            </a:r>
            <a:r>
              <a:rPr lang="zh-CN" altLang="en-US" sz="2400" b="1" dirty="0">
                <a:effectLst>
                  <a:outerShdw blurRad="38100" dist="38100" dir="2700000" algn="tl">
                    <a:srgbClr val="000000">
                      <a:alpha val="43137"/>
                    </a:srgbClr>
                  </a:outerShdw>
                </a:effectLst>
                <a:latin typeface="+mn-ea"/>
              </a:rPr>
              <a:t>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”的推断义</a:t>
            </a:r>
            <a:r>
              <a:rPr lang="en-US" altLang="zh-CN" sz="2400" b="1" dirty="0" smtClean="0">
                <a:effectLst>
                  <a:outerShdw blurRad="38100" dist="38100" dir="2700000" algn="tl">
                    <a:srgbClr val="000000">
                      <a:alpha val="43137"/>
                    </a:srgbClr>
                  </a:outerShdw>
                </a:effectLst>
                <a:latin typeface="+mn-ea"/>
              </a:rPr>
              <a:t>——</a:t>
            </a:r>
            <a:r>
              <a:rPr lang="zh-CN" altLang="en-US" sz="2400" b="1" dirty="0" smtClean="0">
                <a:effectLst>
                  <a:outerShdw blurRad="38100" dist="38100" dir="2700000" algn="tl">
                    <a:srgbClr val="000000">
                      <a:alpha val="43137"/>
                    </a:srgbClr>
                  </a:outerShdw>
                </a:effectLst>
                <a:latin typeface="+mn-ea"/>
              </a:rPr>
              <a:t>对施事的属性评价</a:t>
            </a:r>
            <a:endParaRPr lang="en-US" altLang="zh-CN" sz="2400" b="1" dirty="0" smtClean="0">
              <a:effectLst>
                <a:outerShdw blurRad="38100" dist="38100" dir="2700000" algn="tl">
                  <a:srgbClr val="000000">
                    <a:alpha val="43137"/>
                  </a:srgbClr>
                </a:outerShdw>
              </a:effectLst>
              <a:latin typeface="+mn-ea"/>
            </a:endParaRPr>
          </a:p>
        </p:txBody>
      </p:sp>
      <p:sp>
        <p:nvSpPr>
          <p:cNvPr id="6" name="矩形 5"/>
          <p:cNvSpPr/>
          <p:nvPr/>
        </p:nvSpPr>
        <p:spPr>
          <a:xfrm>
            <a:off x="467098" y="2014061"/>
            <a:ext cx="11120725" cy="2308324"/>
          </a:xfrm>
          <a:prstGeom prst="rect">
            <a:avLst/>
          </a:prstGeom>
        </p:spPr>
        <p:txBody>
          <a:bodyPr wrap="square">
            <a:spAutoFit/>
          </a:bodyPr>
          <a:lstStyle/>
          <a:p>
            <a:pPr>
              <a:lnSpc>
                <a:spcPct val="150000"/>
              </a:lnSpc>
            </a:pPr>
            <a:r>
              <a:rPr lang="en-US" altLang="zh-CN" sz="2400" dirty="0" smtClean="0"/>
              <a:t>      </a:t>
            </a:r>
            <a:r>
              <a:rPr lang="zh-CN" altLang="zh-CN" sz="2400" dirty="0" smtClean="0"/>
              <a:t>“</a:t>
            </a:r>
            <a:r>
              <a:rPr lang="zh-CN" altLang="zh-CN" sz="2400" dirty="0"/>
              <a:t>放着</a:t>
            </a:r>
            <a:r>
              <a:rPr lang="en-US" altLang="zh-CN" sz="2400" dirty="0"/>
              <a:t>NP</a:t>
            </a:r>
            <a:r>
              <a:rPr lang="zh-CN" altLang="zh-CN" sz="2400" dirty="0"/>
              <a:t>不</a:t>
            </a:r>
            <a:r>
              <a:rPr lang="en-US" altLang="zh-CN" sz="2400" dirty="0"/>
              <a:t>VP</a:t>
            </a:r>
            <a:r>
              <a:rPr lang="zh-CN" altLang="zh-CN" sz="2400" dirty="0"/>
              <a:t>”构式表达了言者的主观评价，认为这一事态与言者</a:t>
            </a:r>
            <a:r>
              <a:rPr lang="zh-CN" altLang="zh-CN" sz="2400" dirty="0" smtClean="0"/>
              <a:t>的</a:t>
            </a:r>
            <a:r>
              <a:rPr lang="zh-CN" altLang="en-US" sz="2400" dirty="0" smtClean="0"/>
              <a:t>主观</a:t>
            </a:r>
            <a:r>
              <a:rPr lang="zh-CN" altLang="zh-CN" sz="2400" dirty="0" smtClean="0"/>
              <a:t>预</a:t>
            </a:r>
            <a:r>
              <a:rPr lang="zh-CN" altLang="zh-CN" sz="2400" dirty="0"/>
              <a:t>设不符，出乎意料，令人不解。言者通过对事态的评价，进而评价了</a:t>
            </a:r>
            <a:r>
              <a:rPr lang="zh-CN" altLang="zh-CN" sz="2400" dirty="0" smtClean="0"/>
              <a:t>行为</a:t>
            </a:r>
            <a:r>
              <a:rPr lang="zh-CN" altLang="en-US" sz="2400" dirty="0" smtClean="0"/>
              <a:t>施事</a:t>
            </a:r>
            <a:r>
              <a:rPr lang="zh-CN" altLang="zh-CN" sz="2400" dirty="0" smtClean="0"/>
              <a:t>的</a:t>
            </a:r>
            <a:r>
              <a:rPr lang="zh-CN" altLang="zh-CN" sz="2400" dirty="0"/>
              <a:t>属性</a:t>
            </a:r>
            <a:r>
              <a:rPr lang="zh-CN" altLang="zh-CN" sz="2400" dirty="0" smtClean="0"/>
              <a:t>。</a:t>
            </a:r>
            <a:r>
              <a:rPr lang="zh-CN" altLang="en-US" sz="2400" dirty="0" smtClean="0"/>
              <a:t>施事</a:t>
            </a:r>
            <a:r>
              <a:rPr lang="zh-CN" altLang="zh-CN" sz="2400" dirty="0" smtClean="0"/>
              <a:t>的</a:t>
            </a:r>
            <a:r>
              <a:rPr lang="zh-CN" altLang="zh-CN" sz="2400" dirty="0"/>
              <a:t>属性义有一定的语境依赖性，既有“能做而不做”的“傻”，又有“应做而不做”的“不懂事”。</a:t>
            </a:r>
          </a:p>
        </p:txBody>
      </p:sp>
    </p:spTree>
    <p:extLst>
      <p:ext uri="{BB962C8B-B14F-4D97-AF65-F5344CB8AC3E}">
        <p14:creationId xmlns:p14="http://schemas.microsoft.com/office/powerpoint/2010/main" val="3593639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7" name="矩形 6"/>
          <p:cNvSpPr/>
          <p:nvPr/>
        </p:nvSpPr>
        <p:spPr>
          <a:xfrm>
            <a:off x="624809" y="743538"/>
            <a:ext cx="7267793" cy="646331"/>
          </a:xfrm>
          <a:prstGeom prst="rect">
            <a:avLst/>
          </a:prstGeom>
        </p:spPr>
        <p:txBody>
          <a:bodyPr wrap="square">
            <a:spAutoFit/>
          </a:bodyPr>
          <a:lstStyle/>
          <a:p>
            <a:pPr>
              <a:lnSpc>
                <a:spcPct val="150000"/>
              </a:lnSpc>
            </a:pPr>
            <a:r>
              <a:rPr lang="en-US" altLang="zh-CN" sz="2400" b="1" dirty="0" smtClean="0">
                <a:effectLst>
                  <a:outerShdw blurRad="38100" dist="38100" dir="2700000" algn="tl">
                    <a:srgbClr val="000000">
                      <a:alpha val="43137"/>
                    </a:srgbClr>
                  </a:outerShdw>
                </a:effectLst>
                <a:latin typeface="+mn-ea"/>
              </a:rPr>
              <a:t>2.3 </a:t>
            </a:r>
            <a:r>
              <a:rPr lang="zh-CN" altLang="en-US" sz="2400" b="1" dirty="0" smtClean="0">
                <a:effectLst>
                  <a:outerShdw blurRad="38100" dist="38100" dir="2700000" algn="tl">
                    <a:srgbClr val="000000">
                      <a:alpha val="43137"/>
                    </a:srgbClr>
                  </a:outerShdw>
                </a:effectLst>
                <a:latin typeface="+mn-ea"/>
              </a:rPr>
              <a:t>“</a:t>
            </a:r>
            <a:r>
              <a:rPr lang="en-US" altLang="zh-CN" sz="2400" b="1" dirty="0" smtClean="0">
                <a:effectLst>
                  <a:outerShdw blurRad="38100" dist="38100" dir="2700000" algn="tl">
                    <a:srgbClr val="000000">
                      <a:alpha val="43137"/>
                    </a:srgbClr>
                  </a:outerShdw>
                </a:effectLst>
                <a:latin typeface="+mn-ea"/>
              </a:rPr>
              <a:t>X</a:t>
            </a:r>
            <a:r>
              <a:rPr lang="zh-CN" altLang="en-US" sz="2400" b="1" dirty="0" smtClean="0">
                <a:effectLst>
                  <a:outerShdw blurRad="38100" dist="38100" dir="2700000" algn="tl">
                    <a:srgbClr val="000000">
                      <a:alpha val="43137"/>
                    </a:srgbClr>
                  </a:outerShdw>
                </a:effectLst>
                <a:latin typeface="+mn-ea"/>
              </a:rPr>
              <a:t>放</a:t>
            </a:r>
            <a:r>
              <a:rPr lang="zh-CN" altLang="en-US" sz="2400" b="1" dirty="0">
                <a:effectLst>
                  <a:outerShdw blurRad="38100" dist="38100" dir="2700000" algn="tl">
                    <a:srgbClr val="000000">
                      <a:alpha val="43137"/>
                    </a:srgbClr>
                  </a:outerShdw>
                </a:effectLst>
                <a:latin typeface="+mn-ea"/>
              </a:rPr>
              <a:t>着</a:t>
            </a:r>
            <a:r>
              <a:rPr lang="en-US" altLang="zh-CN" sz="2400" b="1" dirty="0">
                <a:effectLst>
                  <a:outerShdw blurRad="38100" dist="38100" dir="2700000" algn="tl">
                    <a:srgbClr val="000000">
                      <a:alpha val="43137"/>
                    </a:srgbClr>
                  </a:outerShdw>
                </a:effectLst>
                <a:latin typeface="+mn-ea"/>
              </a:rPr>
              <a:t>NP</a:t>
            </a:r>
            <a:r>
              <a:rPr lang="zh-CN" altLang="en-US" sz="2400" b="1" dirty="0">
                <a:effectLst>
                  <a:outerShdw blurRad="38100" dist="38100" dir="2700000" algn="tl">
                    <a:srgbClr val="000000">
                      <a:alpha val="43137"/>
                    </a:srgbClr>
                  </a:outerShdw>
                </a:effectLst>
                <a:latin typeface="+mn-ea"/>
              </a:rPr>
              <a:t>不</a:t>
            </a:r>
            <a:r>
              <a:rPr lang="en-US" altLang="zh-CN" sz="2400" b="1" dirty="0">
                <a:effectLst>
                  <a:outerShdw blurRad="38100" dist="38100" dir="2700000" algn="tl">
                    <a:srgbClr val="000000">
                      <a:alpha val="43137"/>
                    </a:srgbClr>
                  </a:outerShdw>
                </a:effectLst>
                <a:latin typeface="+mn-ea"/>
              </a:rPr>
              <a:t>VP</a:t>
            </a:r>
            <a:r>
              <a:rPr lang="zh-CN" altLang="en-US" sz="2400" b="1" dirty="0" smtClean="0">
                <a:effectLst>
                  <a:outerShdw blurRad="38100" dist="38100" dir="2700000" algn="tl">
                    <a:srgbClr val="000000">
                      <a:alpha val="43137"/>
                    </a:srgbClr>
                  </a:outerShdw>
                </a:effectLst>
                <a:latin typeface="+mn-ea"/>
              </a:rPr>
              <a:t>”的推断义</a:t>
            </a:r>
            <a:endParaRPr lang="en-US" altLang="zh-CN" sz="2400" b="1" dirty="0" smtClean="0">
              <a:effectLst>
                <a:outerShdw blurRad="38100" dist="38100" dir="2700000" algn="tl">
                  <a:srgbClr val="000000">
                    <a:alpha val="43137"/>
                  </a:srgbClr>
                </a:outerShdw>
              </a:effectLst>
              <a:latin typeface="+mn-ea"/>
            </a:endParaRPr>
          </a:p>
        </p:txBody>
      </p:sp>
      <p:sp>
        <p:nvSpPr>
          <p:cNvPr id="8" name="矩形 7"/>
          <p:cNvSpPr/>
          <p:nvPr/>
        </p:nvSpPr>
        <p:spPr>
          <a:xfrm>
            <a:off x="624810" y="2847444"/>
            <a:ext cx="10811630" cy="3416320"/>
          </a:xfrm>
          <a:prstGeom prst="rect">
            <a:avLst/>
          </a:prstGeom>
        </p:spPr>
        <p:txBody>
          <a:bodyPr wrap="square">
            <a:spAutoFit/>
          </a:bodyPr>
          <a:lstStyle/>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24</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“这人真</a:t>
            </a:r>
            <a:r>
              <a:rPr lang="zh-CN" altLang="zh-CN" sz="2400" b="1" dirty="0">
                <a:latin typeface="楷体" panose="02010609060101010101" pitchFamily="49" charset="-122"/>
                <a:ea typeface="楷体" panose="02010609060101010101" pitchFamily="49" charset="-122"/>
              </a:rPr>
              <a:t>傻</a:t>
            </a:r>
            <a:r>
              <a:rPr lang="zh-CN" altLang="zh-CN" sz="2400" dirty="0">
                <a:latin typeface="楷体" panose="02010609060101010101" pitchFamily="49" charset="-122"/>
                <a:ea typeface="楷体" panose="02010609060101010101" pitchFamily="49" charset="-122"/>
              </a:rPr>
              <a:t>，</a:t>
            </a:r>
            <a:r>
              <a:rPr lang="zh-CN" altLang="zh-CN" sz="2400" u="sng" dirty="0">
                <a:latin typeface="楷体" panose="02010609060101010101" pitchFamily="49" charset="-122"/>
                <a:ea typeface="楷体" panose="02010609060101010101" pitchFamily="49" charset="-122"/>
              </a:rPr>
              <a:t>放着仕途不走</a:t>
            </a:r>
            <a:r>
              <a:rPr lang="zh-CN" altLang="zh-CN" sz="2400" dirty="0">
                <a:latin typeface="楷体" panose="02010609060101010101" pitchFamily="49" charset="-122"/>
                <a:ea typeface="楷体" panose="02010609060101010101" pitchFamily="49" charset="-122"/>
              </a:rPr>
              <a:t>，偏找罪受。</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25</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a:t>
            </a:r>
            <a:r>
              <a:rPr lang="zh-CN" altLang="zh-CN" sz="2400" b="1" dirty="0">
                <a:latin typeface="楷体" panose="02010609060101010101" pitchFamily="49" charset="-122"/>
                <a:ea typeface="楷体" panose="02010609060101010101" pitchFamily="49" charset="-122"/>
              </a:rPr>
              <a:t>傻瓜</a:t>
            </a:r>
            <a:r>
              <a:rPr lang="zh-CN" altLang="zh-CN" sz="2400" dirty="0">
                <a:latin typeface="楷体" panose="02010609060101010101" pitchFamily="49" charset="-122"/>
                <a:ea typeface="楷体" panose="02010609060101010101" pitchFamily="49" charset="-122"/>
              </a:rPr>
              <a:t>！一个人</a:t>
            </a:r>
            <a:r>
              <a:rPr lang="zh-CN" altLang="zh-CN" sz="2400" u="sng" dirty="0">
                <a:latin typeface="楷体" panose="02010609060101010101" pitchFamily="49" charset="-122"/>
                <a:ea typeface="楷体" panose="02010609060101010101" pitchFamily="49" charset="-122"/>
              </a:rPr>
              <a:t>放着安闲的日子不享受</a:t>
            </a:r>
            <a:r>
              <a:rPr lang="zh-CN" altLang="zh-CN" sz="2400" dirty="0">
                <a:latin typeface="楷体" panose="02010609060101010101" pitchFamily="49" charset="-122"/>
                <a:ea typeface="楷体" panose="02010609060101010101" pitchFamily="49" charset="-122"/>
              </a:rPr>
              <a:t>，为什么要到处乱跑？</a:t>
            </a:r>
          </a:p>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26</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所以，当后来塞罕坝的工人们撅着屁股挖坑种树时，牧场的工人们都不理解：</a:t>
            </a:r>
            <a:r>
              <a:rPr lang="zh-CN" altLang="zh-CN" sz="2400" u="sng" dirty="0">
                <a:latin typeface="楷体" panose="02010609060101010101" pitchFamily="49" charset="-122"/>
                <a:ea typeface="楷体" panose="02010609060101010101" pitchFamily="49" charset="-122"/>
              </a:rPr>
              <a:t>放着现成的草不去放牧</a:t>
            </a:r>
            <a:r>
              <a:rPr lang="zh-CN" altLang="zh-CN" sz="2400" dirty="0">
                <a:latin typeface="楷体" panose="02010609060101010101" pitchFamily="49" charset="-122"/>
                <a:ea typeface="楷体" panose="02010609060101010101" pitchFamily="49" charset="-122"/>
              </a:rPr>
              <a:t>，却去费力气栽树，真是</a:t>
            </a:r>
            <a:r>
              <a:rPr lang="zh-CN" altLang="zh-CN" sz="2400" b="1" dirty="0">
                <a:latin typeface="楷体" panose="02010609060101010101" pitchFamily="49" charset="-122"/>
                <a:ea typeface="楷体" panose="02010609060101010101" pitchFamily="49" charset="-122"/>
              </a:rPr>
              <a:t>冒傻气</a:t>
            </a:r>
            <a:r>
              <a:rPr lang="zh-CN" altLang="zh-CN" sz="2400" dirty="0">
                <a:latin typeface="楷体" panose="02010609060101010101" pitchFamily="49" charset="-122"/>
                <a:ea typeface="楷体" panose="02010609060101010101" pitchFamily="49" charset="-122"/>
              </a:rPr>
              <a:t>！</a:t>
            </a:r>
          </a:p>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27</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偏偏这个</a:t>
            </a:r>
            <a:r>
              <a:rPr lang="zh-CN" altLang="zh-CN" sz="2400" b="1" dirty="0">
                <a:latin typeface="楷体" panose="02010609060101010101" pitchFamily="49" charset="-122"/>
                <a:ea typeface="楷体" panose="02010609060101010101" pitchFamily="49" charset="-122"/>
              </a:rPr>
              <a:t>不懂事</a:t>
            </a:r>
            <a:r>
              <a:rPr lang="zh-CN" altLang="zh-CN" sz="2400" dirty="0">
                <a:latin typeface="楷体" panose="02010609060101010101" pitchFamily="49" charset="-122"/>
                <a:ea typeface="楷体" panose="02010609060101010101" pitchFamily="49" charset="-122"/>
              </a:rPr>
              <a:t>的</a:t>
            </a:r>
            <a:r>
              <a:rPr lang="zh-CN" altLang="zh-CN" sz="2400" b="1" dirty="0">
                <a:latin typeface="楷体" panose="02010609060101010101" pitchFamily="49" charset="-122"/>
                <a:ea typeface="楷体" panose="02010609060101010101" pitchFamily="49" charset="-122"/>
              </a:rPr>
              <a:t>傻</a:t>
            </a:r>
            <a:r>
              <a:rPr lang="zh-CN" altLang="zh-CN" sz="2400" dirty="0">
                <a:latin typeface="楷体" panose="02010609060101010101" pitchFamily="49" charset="-122"/>
                <a:ea typeface="楷体" panose="02010609060101010101" pitchFamily="49" charset="-122"/>
              </a:rPr>
              <a:t>丫头，</a:t>
            </a:r>
            <a:r>
              <a:rPr lang="zh-CN" altLang="zh-CN" sz="2400" u="sng" dirty="0">
                <a:latin typeface="楷体" panose="02010609060101010101" pitchFamily="49" charset="-122"/>
                <a:ea typeface="楷体" panose="02010609060101010101" pitchFamily="49" charset="-122"/>
              </a:rPr>
              <a:t>放着送上门来的好福气不要</a:t>
            </a:r>
            <a:r>
              <a:rPr lang="zh-CN" altLang="zh-CN" sz="2400" dirty="0">
                <a:latin typeface="楷体" panose="02010609060101010101" pitchFamily="49" charset="-122"/>
                <a:ea typeface="楷体" panose="02010609060101010101" pitchFamily="49" charset="-122"/>
              </a:rPr>
              <a:t>，说什么“我不要结婚”、“我不懂恋爱”、“我年纪太小”、“请你原谅我”</a:t>
            </a:r>
          </a:p>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28</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唉！林秀玉啊林秀玉，你怎么就是这么</a:t>
            </a:r>
            <a:r>
              <a:rPr lang="zh-CN" altLang="zh-CN" sz="2400" b="1" dirty="0">
                <a:latin typeface="楷体" panose="02010609060101010101" pitchFamily="49" charset="-122"/>
                <a:ea typeface="楷体" panose="02010609060101010101" pitchFamily="49" charset="-122"/>
              </a:rPr>
              <a:t>不食人间烟火世事不懂</a:t>
            </a:r>
            <a:r>
              <a:rPr lang="zh-CN" altLang="zh-CN" sz="2400" dirty="0">
                <a:latin typeface="楷体" panose="02010609060101010101" pitchFamily="49" charset="-122"/>
                <a:ea typeface="楷体" panose="02010609060101010101" pitchFamily="49" charset="-122"/>
              </a:rPr>
              <a:t>呢？</a:t>
            </a:r>
            <a:r>
              <a:rPr lang="zh-CN" altLang="zh-CN" sz="2400" u="sng" dirty="0">
                <a:latin typeface="楷体" panose="02010609060101010101" pitchFamily="49" charset="-122"/>
                <a:ea typeface="楷体" panose="02010609060101010101" pitchFamily="49" charset="-122"/>
              </a:rPr>
              <a:t>放着眼前的好日子不过</a:t>
            </a:r>
            <a:r>
              <a:rPr lang="zh-CN" altLang="zh-CN" sz="2400" dirty="0">
                <a:latin typeface="楷体" panose="02010609060101010101" pitchFamily="49" charset="-122"/>
                <a:ea typeface="楷体" panose="02010609060101010101" pitchFamily="49" charset="-122"/>
              </a:rPr>
              <a:t>，偏要去找过去的旧账跟自己算个没完，何苦呢！</a:t>
            </a:r>
          </a:p>
          <a:p>
            <a:r>
              <a:rPr lang="zh-CN" altLang="zh-CN"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29</a:t>
            </a: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有人说我真是</a:t>
            </a:r>
            <a:r>
              <a:rPr lang="zh-CN" altLang="zh-CN" sz="2400" b="1" dirty="0">
                <a:latin typeface="楷体" panose="02010609060101010101" pitchFamily="49" charset="-122"/>
                <a:ea typeface="楷体" panose="02010609060101010101" pitchFamily="49" charset="-122"/>
              </a:rPr>
              <a:t>昏了头</a:t>
            </a:r>
            <a:r>
              <a:rPr lang="zh-CN" altLang="zh-CN" sz="2400" dirty="0">
                <a:latin typeface="楷体" panose="02010609060101010101" pitchFamily="49" charset="-122"/>
                <a:ea typeface="楷体" panose="02010609060101010101" pitchFamily="49" charset="-122"/>
              </a:rPr>
              <a:t>，</a:t>
            </a:r>
            <a:r>
              <a:rPr lang="zh-CN" altLang="zh-CN" sz="2400" u="sng" dirty="0">
                <a:latin typeface="楷体" panose="02010609060101010101" pitchFamily="49" charset="-122"/>
                <a:ea typeface="楷体" panose="02010609060101010101" pitchFamily="49" charset="-122"/>
              </a:rPr>
              <a:t>放着汽车不养</a:t>
            </a:r>
            <a:r>
              <a:rPr lang="zh-CN" altLang="zh-CN" sz="2400" dirty="0">
                <a:latin typeface="楷体" panose="02010609060101010101" pitchFamily="49" charset="-122"/>
                <a:ea typeface="楷体" panose="02010609060101010101" pitchFamily="49" charset="-122"/>
              </a:rPr>
              <a:t>，偏要干这费力不讨好的事。</a:t>
            </a:r>
          </a:p>
        </p:txBody>
      </p:sp>
      <p:sp>
        <p:nvSpPr>
          <p:cNvPr id="3" name="矩形 2"/>
          <p:cNvSpPr/>
          <p:nvPr/>
        </p:nvSpPr>
        <p:spPr>
          <a:xfrm>
            <a:off x="624809" y="1518492"/>
            <a:ext cx="11030571" cy="1200329"/>
          </a:xfrm>
          <a:prstGeom prst="rect">
            <a:avLst/>
          </a:prstGeom>
        </p:spPr>
        <p:txBody>
          <a:bodyPr wrap="square">
            <a:spAutoFit/>
          </a:bodyPr>
          <a:lstStyle/>
          <a:p>
            <a:r>
              <a:rPr lang="zh-CN" altLang="en-US" sz="2400" dirty="0" smtClean="0"/>
              <a:t>施事</a:t>
            </a:r>
            <a:r>
              <a:rPr lang="en-US" altLang="zh-CN" sz="2400" dirty="0" smtClean="0"/>
              <a:t>X</a:t>
            </a:r>
            <a:r>
              <a:rPr lang="zh-CN" altLang="zh-CN" sz="2400" dirty="0" smtClean="0"/>
              <a:t>的</a:t>
            </a:r>
            <a:r>
              <a:rPr lang="zh-CN" altLang="zh-CN" sz="2400" dirty="0"/>
              <a:t>属性义也会显性地出现在上下文中，“放着</a:t>
            </a:r>
            <a:r>
              <a:rPr lang="en-US" altLang="zh-CN" sz="2400" dirty="0"/>
              <a:t>NP</a:t>
            </a:r>
            <a:r>
              <a:rPr lang="zh-CN" altLang="zh-CN" sz="2400" dirty="0"/>
              <a:t>不</a:t>
            </a:r>
            <a:r>
              <a:rPr lang="en-US" altLang="zh-CN" sz="2400" dirty="0"/>
              <a:t>VP</a:t>
            </a:r>
            <a:r>
              <a:rPr lang="zh-CN" altLang="zh-CN" sz="2400" dirty="0"/>
              <a:t>”构式常与评价对象的属性义“傻”、“执迷不悟”、“不知好歹”、“不懂事”、“世事不懂”、“昏了头”共现。</a:t>
            </a:r>
          </a:p>
        </p:txBody>
      </p:sp>
    </p:spTree>
    <p:extLst>
      <p:ext uri="{BB962C8B-B14F-4D97-AF65-F5344CB8AC3E}">
        <p14:creationId xmlns:p14="http://schemas.microsoft.com/office/powerpoint/2010/main" val="629328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X</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”的语义表示</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6" name="矩形 5"/>
          <p:cNvSpPr/>
          <p:nvPr/>
        </p:nvSpPr>
        <p:spPr>
          <a:xfrm>
            <a:off x="509832" y="3938025"/>
            <a:ext cx="5342020" cy="830997"/>
          </a:xfrm>
          <a:prstGeom prst="rect">
            <a:avLst/>
          </a:prstGeom>
        </p:spPr>
        <p:txBody>
          <a:bodyPr wrap="square">
            <a:spAutoFit/>
          </a:bodyPr>
          <a:lstStyle/>
          <a:p>
            <a:r>
              <a:rPr lang="zh-CN" altLang="en-US" sz="2400" b="1" dirty="0" smtClean="0"/>
              <a:t>说话人的预设：</a:t>
            </a:r>
            <a:endParaRPr lang="en-US" altLang="zh-CN" sz="2400" b="1" dirty="0" smtClean="0"/>
          </a:p>
          <a:p>
            <a:r>
              <a:rPr lang="zh-CN" altLang="en-US" sz="2400" dirty="0" smtClean="0"/>
              <a:t>一般人会选择高情理值的</a:t>
            </a:r>
            <a:r>
              <a:rPr lang="en-US" altLang="zh-CN" sz="2400" dirty="0" smtClean="0"/>
              <a:t>VP-NP/NP-VP</a:t>
            </a:r>
            <a:endParaRPr lang="zh-CN" altLang="zh-CN" sz="2400" dirty="0"/>
          </a:p>
        </p:txBody>
      </p:sp>
      <p:sp>
        <p:nvSpPr>
          <p:cNvPr id="3" name="矩形 2"/>
          <p:cNvSpPr/>
          <p:nvPr/>
        </p:nvSpPr>
        <p:spPr>
          <a:xfrm>
            <a:off x="509832" y="2135106"/>
            <a:ext cx="5134681" cy="461665"/>
          </a:xfrm>
          <a:prstGeom prst="rect">
            <a:avLst/>
          </a:prstGeom>
        </p:spPr>
        <p:txBody>
          <a:bodyPr wrap="square">
            <a:spAutoFit/>
          </a:bodyPr>
          <a:lstStyle/>
          <a:p>
            <a:r>
              <a:rPr lang="zh-CN" altLang="en-US" sz="2400" b="1" kern="100" dirty="0" smtClean="0">
                <a:latin typeface="Calibri" panose="020F0502020204030204" pitchFamily="34" charset="0"/>
                <a:cs typeface="Times New Roman" panose="02020603050405020304" pitchFamily="18" charset="0"/>
              </a:rPr>
              <a:t>断言义：</a:t>
            </a:r>
            <a:r>
              <a:rPr lang="en-US" altLang="zh-CN" sz="2400" b="1" kern="100" dirty="0" smtClean="0">
                <a:latin typeface="Calibri" panose="020F0502020204030204" pitchFamily="34" charset="0"/>
                <a:cs typeface="Times New Roman" panose="02020603050405020304" pitchFamily="18" charset="0"/>
              </a:rPr>
              <a:t>X</a:t>
            </a:r>
            <a:r>
              <a:rPr lang="zh-CN" altLang="en-US" sz="2400" b="1" kern="100" dirty="0" smtClean="0">
                <a:latin typeface="Calibri" panose="020F0502020204030204" pitchFamily="34" charset="0"/>
                <a:cs typeface="Times New Roman" panose="02020603050405020304" pitchFamily="18" charset="0"/>
              </a:rPr>
              <a:t>主动选择不</a:t>
            </a:r>
            <a:r>
              <a:rPr lang="en-US" altLang="zh-CN" sz="2400" b="1" kern="100" dirty="0" smtClean="0">
                <a:latin typeface="Calibri" panose="020F0502020204030204" pitchFamily="34" charset="0"/>
                <a:cs typeface="Times New Roman" panose="02020603050405020304" pitchFamily="18" charset="0"/>
              </a:rPr>
              <a:t>VP-NP/NP</a:t>
            </a:r>
            <a:r>
              <a:rPr lang="zh-CN" altLang="en-US" sz="2400" b="1" kern="100" dirty="0" smtClean="0">
                <a:latin typeface="Calibri" panose="020F0502020204030204" pitchFamily="34" charset="0"/>
                <a:cs typeface="Times New Roman" panose="02020603050405020304" pitchFamily="18" charset="0"/>
              </a:rPr>
              <a:t>不</a:t>
            </a:r>
            <a:r>
              <a:rPr lang="en-US" altLang="zh-CN" sz="2400" b="1" kern="100" dirty="0" smtClean="0">
                <a:latin typeface="Calibri" panose="020F0502020204030204" pitchFamily="34" charset="0"/>
                <a:cs typeface="Times New Roman" panose="02020603050405020304" pitchFamily="18" charset="0"/>
              </a:rPr>
              <a:t>VP</a:t>
            </a:r>
            <a:endParaRPr lang="zh-CN" altLang="en-US" sz="2400" b="1" dirty="0"/>
          </a:p>
        </p:txBody>
      </p:sp>
      <p:sp>
        <p:nvSpPr>
          <p:cNvPr id="9" name="矩形 8"/>
          <p:cNvSpPr/>
          <p:nvPr/>
        </p:nvSpPr>
        <p:spPr>
          <a:xfrm>
            <a:off x="481264" y="983844"/>
            <a:ext cx="2087888" cy="461665"/>
          </a:xfrm>
          <a:prstGeom prst="rect">
            <a:avLst/>
          </a:prstGeom>
        </p:spPr>
        <p:txBody>
          <a:bodyPr wrap="square">
            <a:spAutoFit/>
          </a:bodyPr>
          <a:lstStyle/>
          <a:p>
            <a:r>
              <a:rPr lang="en-US" altLang="zh-CN" sz="2400" b="1" kern="100" dirty="0" smtClean="0">
                <a:latin typeface="Calibri" panose="020F0502020204030204" pitchFamily="34" charset="0"/>
                <a:cs typeface="Times New Roman" panose="02020603050405020304" pitchFamily="18" charset="0"/>
              </a:rPr>
              <a:t>X </a:t>
            </a:r>
            <a:r>
              <a:rPr lang="zh-CN" altLang="en-US" sz="2400" b="1" kern="100" dirty="0" smtClean="0">
                <a:latin typeface="Calibri" panose="020F0502020204030204" pitchFamily="34" charset="0"/>
                <a:cs typeface="Times New Roman" panose="02020603050405020304" pitchFamily="18" charset="0"/>
              </a:rPr>
              <a:t>放着</a:t>
            </a:r>
            <a:r>
              <a:rPr lang="en-US" altLang="zh-CN" sz="2400" b="1" kern="100" dirty="0" smtClean="0">
                <a:latin typeface="Calibri" panose="020F0502020204030204" pitchFamily="34" charset="0"/>
                <a:cs typeface="Times New Roman" panose="02020603050405020304" pitchFamily="18" charset="0"/>
              </a:rPr>
              <a:t>NP</a:t>
            </a:r>
            <a:r>
              <a:rPr lang="zh-CN" altLang="en-US" sz="2400" b="1" kern="100" dirty="0" smtClean="0">
                <a:latin typeface="Calibri" panose="020F0502020204030204" pitchFamily="34" charset="0"/>
                <a:cs typeface="Times New Roman" panose="02020603050405020304" pitchFamily="18" charset="0"/>
              </a:rPr>
              <a:t>不</a:t>
            </a:r>
            <a:r>
              <a:rPr lang="en-US" altLang="zh-CN" sz="2400" b="1" kern="100" dirty="0" smtClean="0">
                <a:latin typeface="Calibri" panose="020F0502020204030204" pitchFamily="34" charset="0"/>
                <a:cs typeface="Times New Roman" panose="02020603050405020304" pitchFamily="18" charset="0"/>
              </a:rPr>
              <a:t>VP</a:t>
            </a:r>
            <a:endParaRPr lang="zh-CN" altLang="en-US" sz="2400" b="1" dirty="0"/>
          </a:p>
        </p:txBody>
      </p:sp>
      <p:sp>
        <p:nvSpPr>
          <p:cNvPr id="11" name="文本框 10"/>
          <p:cNvSpPr txBox="1"/>
          <p:nvPr/>
        </p:nvSpPr>
        <p:spPr>
          <a:xfrm>
            <a:off x="6482211" y="2567700"/>
            <a:ext cx="519786" cy="1754326"/>
          </a:xfrm>
          <a:prstGeom prst="rect">
            <a:avLst/>
          </a:prstGeom>
          <a:noFill/>
        </p:spPr>
        <p:txBody>
          <a:bodyPr wrap="square" rtlCol="0">
            <a:spAutoFit/>
          </a:bodyPr>
          <a:lstStyle/>
          <a:p>
            <a:r>
              <a:rPr lang="zh-CN" altLang="en-US" b="1" dirty="0" smtClean="0"/>
              <a:t>否</a:t>
            </a:r>
            <a:endParaRPr lang="en-US" altLang="zh-CN" b="1" dirty="0" smtClean="0"/>
          </a:p>
          <a:p>
            <a:r>
              <a:rPr lang="zh-CN" altLang="en-US" b="1" dirty="0" smtClean="0"/>
              <a:t>定</a:t>
            </a:r>
            <a:endParaRPr lang="en-US" altLang="zh-CN" b="1" dirty="0" smtClean="0"/>
          </a:p>
          <a:p>
            <a:r>
              <a:rPr lang="zh-CN" altLang="en-US" b="1" dirty="0" smtClean="0"/>
              <a:t>对</a:t>
            </a:r>
            <a:endParaRPr lang="en-US" altLang="zh-CN" b="1" dirty="0" smtClean="0"/>
          </a:p>
          <a:p>
            <a:r>
              <a:rPr lang="zh-CN" altLang="en-US" b="1" dirty="0" smtClean="0"/>
              <a:t>立</a:t>
            </a:r>
            <a:endParaRPr lang="en-US" altLang="zh-CN" b="1" dirty="0" smtClean="0"/>
          </a:p>
          <a:p>
            <a:r>
              <a:rPr lang="zh-CN" altLang="en-US" b="1" dirty="0"/>
              <a:t>关系</a:t>
            </a:r>
          </a:p>
        </p:txBody>
      </p:sp>
      <p:sp>
        <p:nvSpPr>
          <p:cNvPr id="12" name="矩形 11"/>
          <p:cNvSpPr/>
          <p:nvPr/>
        </p:nvSpPr>
        <p:spPr>
          <a:xfrm>
            <a:off x="8637470" y="2095457"/>
            <a:ext cx="1918236" cy="461665"/>
          </a:xfrm>
          <a:prstGeom prst="rect">
            <a:avLst/>
          </a:prstGeom>
        </p:spPr>
        <p:txBody>
          <a:bodyPr wrap="square">
            <a:spAutoFit/>
          </a:bodyPr>
          <a:lstStyle/>
          <a:p>
            <a:r>
              <a:rPr lang="zh-CN" altLang="en-US" sz="2400" b="1" dirty="0" smtClean="0">
                <a:solidFill>
                  <a:srgbClr val="9A0001"/>
                </a:solidFill>
              </a:rPr>
              <a:t>行为</a:t>
            </a:r>
            <a:r>
              <a:rPr lang="zh-CN" altLang="en-US" sz="2400" b="1" dirty="0" smtClean="0"/>
              <a:t>反常理</a:t>
            </a:r>
            <a:endParaRPr lang="zh-CN" altLang="en-US" sz="2400" b="1" dirty="0"/>
          </a:p>
        </p:txBody>
      </p:sp>
      <p:sp>
        <p:nvSpPr>
          <p:cNvPr id="13" name="矩形 12"/>
          <p:cNvSpPr/>
          <p:nvPr/>
        </p:nvSpPr>
        <p:spPr>
          <a:xfrm>
            <a:off x="8623187" y="4538189"/>
            <a:ext cx="2624090" cy="461665"/>
          </a:xfrm>
          <a:prstGeom prst="rect">
            <a:avLst/>
          </a:prstGeom>
        </p:spPr>
        <p:txBody>
          <a:bodyPr wrap="square">
            <a:spAutoFit/>
          </a:bodyPr>
          <a:lstStyle/>
          <a:p>
            <a:r>
              <a:rPr lang="zh-CN" altLang="en-US" sz="2400" b="1" dirty="0" smtClean="0">
                <a:solidFill>
                  <a:srgbClr val="9A0001"/>
                </a:solidFill>
              </a:rPr>
              <a:t>言者</a:t>
            </a:r>
            <a:r>
              <a:rPr lang="zh-CN" altLang="en-US" sz="2400" b="1" dirty="0" smtClean="0"/>
              <a:t>态度：不解</a:t>
            </a:r>
            <a:endParaRPr lang="zh-CN" altLang="en-US" sz="2400" b="1" dirty="0"/>
          </a:p>
        </p:txBody>
      </p:sp>
      <p:sp>
        <p:nvSpPr>
          <p:cNvPr id="14" name="矩形 13"/>
          <p:cNvSpPr/>
          <p:nvPr/>
        </p:nvSpPr>
        <p:spPr>
          <a:xfrm>
            <a:off x="8623187" y="3444863"/>
            <a:ext cx="3156886" cy="461665"/>
          </a:xfrm>
          <a:prstGeom prst="rect">
            <a:avLst/>
          </a:prstGeom>
        </p:spPr>
        <p:txBody>
          <a:bodyPr wrap="square">
            <a:spAutoFit/>
          </a:bodyPr>
          <a:lstStyle/>
          <a:p>
            <a:r>
              <a:rPr lang="en-US" altLang="zh-CN" sz="2400" b="1" dirty="0" smtClean="0">
                <a:solidFill>
                  <a:srgbClr val="9A0001"/>
                </a:solidFill>
              </a:rPr>
              <a:t>X</a:t>
            </a:r>
            <a:r>
              <a:rPr lang="zh-CN" altLang="en-US" sz="2400" b="1" dirty="0" smtClean="0"/>
              <a:t>的属性义（主观评价）</a:t>
            </a:r>
            <a:endParaRPr lang="zh-CN" altLang="en-US" sz="2400" b="1" dirty="0"/>
          </a:p>
        </p:txBody>
      </p:sp>
      <p:sp>
        <p:nvSpPr>
          <p:cNvPr id="15" name="矩形 14"/>
          <p:cNvSpPr/>
          <p:nvPr/>
        </p:nvSpPr>
        <p:spPr>
          <a:xfrm>
            <a:off x="495547" y="1956169"/>
            <a:ext cx="5163249" cy="830594"/>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9832" y="3703943"/>
            <a:ext cx="5163249" cy="1391492"/>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flipV="1">
            <a:off x="5622670" y="2333497"/>
            <a:ext cx="1069023" cy="5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V="1">
            <a:off x="5673081" y="4550702"/>
            <a:ext cx="1069023" cy="552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691693" y="2317346"/>
            <a:ext cx="0" cy="279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6685807" y="4271277"/>
            <a:ext cx="0" cy="27942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8623187" y="2001539"/>
            <a:ext cx="1895367" cy="649500"/>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矩形 30"/>
          <p:cNvSpPr/>
          <p:nvPr/>
        </p:nvSpPr>
        <p:spPr>
          <a:xfrm>
            <a:off x="8609576" y="4538189"/>
            <a:ext cx="2405526" cy="557246"/>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8609575" y="3364132"/>
            <a:ext cx="3357835" cy="557246"/>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3" name="直接连接符 32"/>
          <p:cNvCxnSpPr/>
          <p:nvPr/>
        </p:nvCxnSpPr>
        <p:spPr>
          <a:xfrm>
            <a:off x="6691134" y="2331817"/>
            <a:ext cx="1404683" cy="1680"/>
          </a:xfrm>
          <a:prstGeom prst="line">
            <a:avLst/>
          </a:prstGeom>
        </p:spPr>
        <p:style>
          <a:lnRef idx="1">
            <a:schemeClr val="accent1"/>
          </a:lnRef>
          <a:fillRef idx="0">
            <a:schemeClr val="accent1"/>
          </a:fillRef>
          <a:effectRef idx="0">
            <a:schemeClr val="accent1"/>
          </a:effectRef>
          <a:fontRef idx="minor">
            <a:schemeClr val="tx1"/>
          </a:fontRef>
        </p:style>
      </p:cxnSp>
      <p:sp>
        <p:nvSpPr>
          <p:cNvPr id="35" name="左中括号 34"/>
          <p:cNvSpPr/>
          <p:nvPr/>
        </p:nvSpPr>
        <p:spPr>
          <a:xfrm>
            <a:off x="8081533" y="2291234"/>
            <a:ext cx="513758" cy="2477787"/>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27342844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343621" y="91695"/>
            <a:ext cx="6507940"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X</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放着</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不</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VP</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”的语义表示</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6" name="矩形 5"/>
          <p:cNvSpPr/>
          <p:nvPr/>
        </p:nvSpPr>
        <p:spPr>
          <a:xfrm>
            <a:off x="509832" y="3938025"/>
            <a:ext cx="5342020" cy="830997"/>
          </a:xfrm>
          <a:prstGeom prst="rect">
            <a:avLst/>
          </a:prstGeom>
        </p:spPr>
        <p:txBody>
          <a:bodyPr wrap="square">
            <a:spAutoFit/>
          </a:bodyPr>
          <a:lstStyle/>
          <a:p>
            <a:r>
              <a:rPr lang="zh-CN" altLang="en-US" sz="2400" b="1" dirty="0" smtClean="0"/>
              <a:t>说话人的预设：</a:t>
            </a:r>
            <a:endParaRPr lang="en-US" altLang="zh-CN" sz="2400" b="1" dirty="0" smtClean="0"/>
          </a:p>
          <a:p>
            <a:r>
              <a:rPr lang="zh-CN" altLang="en-US" sz="2400" dirty="0" smtClean="0"/>
              <a:t>一般人会选择高情理值的</a:t>
            </a:r>
            <a:r>
              <a:rPr lang="en-US" altLang="zh-CN" sz="2400" dirty="0" smtClean="0"/>
              <a:t>VP-NP/NP-VP</a:t>
            </a:r>
            <a:endParaRPr lang="zh-CN" altLang="zh-CN" sz="2400" dirty="0"/>
          </a:p>
        </p:txBody>
      </p:sp>
      <p:sp>
        <p:nvSpPr>
          <p:cNvPr id="3" name="矩形 2"/>
          <p:cNvSpPr/>
          <p:nvPr/>
        </p:nvSpPr>
        <p:spPr>
          <a:xfrm>
            <a:off x="509832" y="2135106"/>
            <a:ext cx="5134681" cy="461665"/>
          </a:xfrm>
          <a:prstGeom prst="rect">
            <a:avLst/>
          </a:prstGeom>
        </p:spPr>
        <p:txBody>
          <a:bodyPr wrap="square">
            <a:spAutoFit/>
          </a:bodyPr>
          <a:lstStyle/>
          <a:p>
            <a:r>
              <a:rPr lang="zh-CN" altLang="en-US" sz="2400" b="1" kern="100" dirty="0" smtClean="0">
                <a:latin typeface="Calibri" panose="020F0502020204030204" pitchFamily="34" charset="0"/>
                <a:cs typeface="Times New Roman" panose="02020603050405020304" pitchFamily="18" charset="0"/>
              </a:rPr>
              <a:t>断言义：</a:t>
            </a:r>
            <a:r>
              <a:rPr lang="en-US" altLang="zh-CN" sz="2400" b="1" kern="100" dirty="0" smtClean="0">
                <a:latin typeface="Calibri" panose="020F0502020204030204" pitchFamily="34" charset="0"/>
                <a:cs typeface="Times New Roman" panose="02020603050405020304" pitchFamily="18" charset="0"/>
              </a:rPr>
              <a:t>X</a:t>
            </a:r>
            <a:r>
              <a:rPr lang="zh-CN" altLang="en-US" sz="2400" b="1" kern="100" dirty="0" smtClean="0">
                <a:latin typeface="Calibri" panose="020F0502020204030204" pitchFamily="34" charset="0"/>
                <a:cs typeface="Times New Roman" panose="02020603050405020304" pitchFamily="18" charset="0"/>
              </a:rPr>
              <a:t>主动选择不</a:t>
            </a:r>
            <a:r>
              <a:rPr lang="en-US" altLang="zh-CN" sz="2400" b="1" kern="100" dirty="0" smtClean="0">
                <a:latin typeface="Calibri" panose="020F0502020204030204" pitchFamily="34" charset="0"/>
                <a:cs typeface="Times New Roman" panose="02020603050405020304" pitchFamily="18" charset="0"/>
              </a:rPr>
              <a:t>VP-NP/NP</a:t>
            </a:r>
            <a:r>
              <a:rPr lang="zh-CN" altLang="en-US" sz="2400" b="1" kern="100" dirty="0" smtClean="0">
                <a:latin typeface="Calibri" panose="020F0502020204030204" pitchFamily="34" charset="0"/>
                <a:cs typeface="Times New Roman" panose="02020603050405020304" pitchFamily="18" charset="0"/>
              </a:rPr>
              <a:t>不</a:t>
            </a:r>
            <a:r>
              <a:rPr lang="en-US" altLang="zh-CN" sz="2400" b="1" kern="100" dirty="0" smtClean="0">
                <a:latin typeface="Calibri" panose="020F0502020204030204" pitchFamily="34" charset="0"/>
                <a:cs typeface="Times New Roman" panose="02020603050405020304" pitchFamily="18" charset="0"/>
              </a:rPr>
              <a:t>VP</a:t>
            </a:r>
            <a:endParaRPr lang="zh-CN" altLang="en-US" sz="2400" b="1" dirty="0"/>
          </a:p>
        </p:txBody>
      </p:sp>
      <p:sp>
        <p:nvSpPr>
          <p:cNvPr id="9" name="矩形 8"/>
          <p:cNvSpPr/>
          <p:nvPr/>
        </p:nvSpPr>
        <p:spPr>
          <a:xfrm>
            <a:off x="495547" y="851799"/>
            <a:ext cx="2871536" cy="523220"/>
          </a:xfrm>
          <a:prstGeom prst="rect">
            <a:avLst/>
          </a:prstGeom>
        </p:spPr>
        <p:txBody>
          <a:bodyPr wrap="square">
            <a:spAutoFit/>
          </a:bodyPr>
          <a:lstStyle/>
          <a:p>
            <a:r>
              <a:rPr lang="en-US" altLang="zh-CN" sz="28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X </a:t>
            </a:r>
            <a:r>
              <a:rPr lang="zh-CN" altLang="en-US" sz="28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放着</a:t>
            </a:r>
            <a:r>
              <a:rPr lang="en-US" altLang="zh-CN" sz="28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NP</a:t>
            </a:r>
            <a:r>
              <a:rPr lang="zh-CN" altLang="en-US" sz="28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不</a:t>
            </a:r>
            <a:r>
              <a:rPr lang="en-US" altLang="zh-CN" sz="2800" b="1" kern="100" dirty="0" smtClean="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VP</a:t>
            </a:r>
            <a:endParaRPr lang="zh-CN" altLang="en-US" sz="2800" b="1" dirty="0">
              <a:effectLst>
                <a:outerShdw blurRad="38100" dist="38100" dir="2700000" algn="tl">
                  <a:srgbClr val="000000">
                    <a:alpha val="43137"/>
                  </a:srgbClr>
                </a:outerShdw>
              </a:effectLst>
            </a:endParaRPr>
          </a:p>
        </p:txBody>
      </p:sp>
      <p:sp>
        <p:nvSpPr>
          <p:cNvPr id="11" name="文本框 10"/>
          <p:cNvSpPr txBox="1"/>
          <p:nvPr/>
        </p:nvSpPr>
        <p:spPr>
          <a:xfrm>
            <a:off x="6482211" y="2567700"/>
            <a:ext cx="519786" cy="1754326"/>
          </a:xfrm>
          <a:prstGeom prst="rect">
            <a:avLst/>
          </a:prstGeom>
          <a:noFill/>
        </p:spPr>
        <p:txBody>
          <a:bodyPr wrap="square" rtlCol="0">
            <a:spAutoFit/>
          </a:bodyPr>
          <a:lstStyle/>
          <a:p>
            <a:r>
              <a:rPr lang="zh-CN" altLang="en-US" b="1" dirty="0" smtClean="0"/>
              <a:t>否</a:t>
            </a:r>
            <a:endParaRPr lang="en-US" altLang="zh-CN" b="1" dirty="0" smtClean="0"/>
          </a:p>
          <a:p>
            <a:r>
              <a:rPr lang="zh-CN" altLang="en-US" b="1" dirty="0" smtClean="0"/>
              <a:t>定</a:t>
            </a:r>
            <a:endParaRPr lang="en-US" altLang="zh-CN" b="1" dirty="0" smtClean="0"/>
          </a:p>
          <a:p>
            <a:r>
              <a:rPr lang="zh-CN" altLang="en-US" b="1" dirty="0" smtClean="0"/>
              <a:t>对</a:t>
            </a:r>
            <a:endParaRPr lang="en-US" altLang="zh-CN" b="1" dirty="0" smtClean="0"/>
          </a:p>
          <a:p>
            <a:r>
              <a:rPr lang="zh-CN" altLang="en-US" b="1" dirty="0" smtClean="0"/>
              <a:t>立</a:t>
            </a:r>
            <a:endParaRPr lang="en-US" altLang="zh-CN" b="1" dirty="0" smtClean="0"/>
          </a:p>
          <a:p>
            <a:r>
              <a:rPr lang="zh-CN" altLang="en-US" b="1" dirty="0"/>
              <a:t>关系</a:t>
            </a:r>
          </a:p>
        </p:txBody>
      </p:sp>
      <p:sp>
        <p:nvSpPr>
          <p:cNvPr id="12" name="矩形 11"/>
          <p:cNvSpPr/>
          <p:nvPr/>
        </p:nvSpPr>
        <p:spPr>
          <a:xfrm>
            <a:off x="8637470" y="1827467"/>
            <a:ext cx="3167061" cy="830997"/>
          </a:xfrm>
          <a:prstGeom prst="rect">
            <a:avLst/>
          </a:prstGeom>
        </p:spPr>
        <p:txBody>
          <a:bodyPr wrap="square">
            <a:spAutoFit/>
          </a:bodyPr>
          <a:lstStyle/>
          <a:p>
            <a:r>
              <a:rPr lang="en-US" altLang="zh-CN" sz="2400" b="1" dirty="0" smtClean="0">
                <a:solidFill>
                  <a:srgbClr val="9A0001"/>
                </a:solidFill>
              </a:rPr>
              <a:t>X</a:t>
            </a:r>
            <a:r>
              <a:rPr lang="zh-CN" altLang="en-US" sz="2400" b="1" dirty="0" smtClean="0">
                <a:solidFill>
                  <a:srgbClr val="9A0001"/>
                </a:solidFill>
              </a:rPr>
              <a:t>主动选择不</a:t>
            </a:r>
            <a:r>
              <a:rPr lang="en-US" altLang="zh-CN" sz="2400" b="1" dirty="0" smtClean="0">
                <a:solidFill>
                  <a:srgbClr val="9A0001"/>
                </a:solidFill>
              </a:rPr>
              <a:t>VP-NP/NP</a:t>
            </a:r>
            <a:r>
              <a:rPr lang="zh-CN" altLang="en-US" sz="2400" b="1" dirty="0" smtClean="0">
                <a:solidFill>
                  <a:srgbClr val="9A0001"/>
                </a:solidFill>
              </a:rPr>
              <a:t>不</a:t>
            </a:r>
            <a:r>
              <a:rPr lang="en-US" altLang="zh-CN" sz="2400" b="1" dirty="0" smtClean="0">
                <a:solidFill>
                  <a:srgbClr val="9A0001"/>
                </a:solidFill>
              </a:rPr>
              <a:t>VP</a:t>
            </a:r>
            <a:r>
              <a:rPr lang="zh-CN" altLang="en-US" sz="2400" b="1" dirty="0" smtClean="0"/>
              <a:t>违反常理</a:t>
            </a:r>
            <a:endParaRPr lang="zh-CN" altLang="en-US" sz="2400" b="1" dirty="0"/>
          </a:p>
        </p:txBody>
      </p:sp>
      <p:sp>
        <p:nvSpPr>
          <p:cNvPr id="13" name="矩形 12"/>
          <p:cNvSpPr/>
          <p:nvPr/>
        </p:nvSpPr>
        <p:spPr>
          <a:xfrm>
            <a:off x="8595291" y="4624761"/>
            <a:ext cx="3286610" cy="461665"/>
          </a:xfrm>
          <a:prstGeom prst="rect">
            <a:avLst/>
          </a:prstGeom>
        </p:spPr>
        <p:txBody>
          <a:bodyPr wrap="square">
            <a:spAutoFit/>
          </a:bodyPr>
          <a:lstStyle/>
          <a:p>
            <a:r>
              <a:rPr lang="zh-CN" altLang="en-US" sz="2400" b="1" dirty="0" smtClean="0">
                <a:solidFill>
                  <a:srgbClr val="8B0012"/>
                </a:solidFill>
              </a:rPr>
              <a:t>说话人</a:t>
            </a:r>
            <a:r>
              <a:rPr lang="zh-CN" altLang="en-US" sz="2400" b="1" dirty="0" smtClean="0"/>
              <a:t>对这一行为不解</a:t>
            </a:r>
            <a:endParaRPr lang="zh-CN" altLang="en-US" sz="2400" b="1" dirty="0"/>
          </a:p>
        </p:txBody>
      </p:sp>
      <p:sp>
        <p:nvSpPr>
          <p:cNvPr id="14" name="矩形 13"/>
          <p:cNvSpPr/>
          <p:nvPr/>
        </p:nvSpPr>
        <p:spPr>
          <a:xfrm>
            <a:off x="8623186" y="3267850"/>
            <a:ext cx="3282165" cy="830997"/>
          </a:xfrm>
          <a:prstGeom prst="rect">
            <a:avLst/>
          </a:prstGeom>
        </p:spPr>
        <p:txBody>
          <a:bodyPr wrap="square">
            <a:spAutoFit/>
          </a:bodyPr>
          <a:lstStyle/>
          <a:p>
            <a:r>
              <a:rPr lang="zh-CN" altLang="en-US" sz="2400" b="1" dirty="0" smtClean="0"/>
              <a:t>说话人认为 </a:t>
            </a:r>
            <a:r>
              <a:rPr lang="en-US" altLang="zh-CN" sz="2400" b="1" dirty="0" smtClean="0">
                <a:solidFill>
                  <a:srgbClr val="9A0001"/>
                </a:solidFill>
              </a:rPr>
              <a:t>X</a:t>
            </a:r>
            <a:r>
              <a:rPr lang="zh-CN" altLang="en-US" sz="2400" b="1" dirty="0">
                <a:solidFill>
                  <a:srgbClr val="9A0001"/>
                </a:solidFill>
              </a:rPr>
              <a:t>“不懂事”</a:t>
            </a:r>
            <a:endParaRPr lang="zh-CN" altLang="en-US" sz="2400" b="1" dirty="0"/>
          </a:p>
          <a:p>
            <a:r>
              <a:rPr lang="zh-CN" altLang="en-US" sz="2400" b="1" dirty="0" smtClean="0">
                <a:solidFill>
                  <a:srgbClr val="9A0001"/>
                </a:solidFill>
              </a:rPr>
              <a:t>、“傻”等。</a:t>
            </a:r>
            <a:endParaRPr lang="zh-CN" altLang="en-US" sz="2400" b="1" dirty="0"/>
          </a:p>
        </p:txBody>
      </p:sp>
      <p:sp>
        <p:nvSpPr>
          <p:cNvPr id="15" name="矩形 14"/>
          <p:cNvSpPr/>
          <p:nvPr/>
        </p:nvSpPr>
        <p:spPr>
          <a:xfrm>
            <a:off x="495547" y="1956169"/>
            <a:ext cx="5163249" cy="830594"/>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9832" y="3703943"/>
            <a:ext cx="5163249" cy="1391492"/>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flipV="1">
            <a:off x="5622670" y="2333497"/>
            <a:ext cx="1069023" cy="5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V="1">
            <a:off x="5673081" y="4550702"/>
            <a:ext cx="1069023" cy="5528"/>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691693" y="2317346"/>
            <a:ext cx="0" cy="279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6685807" y="4271277"/>
            <a:ext cx="0" cy="27942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8623187" y="1812758"/>
            <a:ext cx="3344223" cy="838281"/>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矩形 30"/>
          <p:cNvSpPr/>
          <p:nvPr/>
        </p:nvSpPr>
        <p:spPr>
          <a:xfrm>
            <a:off x="8609575" y="4538189"/>
            <a:ext cx="3295777" cy="675496"/>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8609575" y="3247068"/>
            <a:ext cx="3357835" cy="816147"/>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3" name="直接连接符 32"/>
          <p:cNvCxnSpPr/>
          <p:nvPr/>
        </p:nvCxnSpPr>
        <p:spPr>
          <a:xfrm>
            <a:off x="6691134" y="2331817"/>
            <a:ext cx="1404683" cy="1680"/>
          </a:xfrm>
          <a:prstGeom prst="line">
            <a:avLst/>
          </a:prstGeom>
        </p:spPr>
        <p:style>
          <a:lnRef idx="1">
            <a:schemeClr val="accent1"/>
          </a:lnRef>
          <a:fillRef idx="0">
            <a:schemeClr val="accent1"/>
          </a:fillRef>
          <a:effectRef idx="0">
            <a:schemeClr val="accent1"/>
          </a:effectRef>
          <a:fontRef idx="minor">
            <a:schemeClr val="tx1"/>
          </a:fontRef>
        </p:style>
      </p:cxnSp>
      <p:sp>
        <p:nvSpPr>
          <p:cNvPr id="35" name="左中括号 34"/>
          <p:cNvSpPr/>
          <p:nvPr/>
        </p:nvSpPr>
        <p:spPr>
          <a:xfrm>
            <a:off x="8081533" y="2291234"/>
            <a:ext cx="513758" cy="2477787"/>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椭圆 4"/>
          <p:cNvSpPr/>
          <p:nvPr/>
        </p:nvSpPr>
        <p:spPr>
          <a:xfrm>
            <a:off x="343621" y="1520232"/>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1</a:t>
            </a:r>
            <a:endParaRPr lang="zh-CN" altLang="en-US" dirty="0"/>
          </a:p>
        </p:txBody>
      </p:sp>
      <p:sp>
        <p:nvSpPr>
          <p:cNvPr id="23" name="椭圆 22"/>
          <p:cNvSpPr/>
          <p:nvPr/>
        </p:nvSpPr>
        <p:spPr>
          <a:xfrm>
            <a:off x="8450912" y="1397082"/>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2</a:t>
            </a:r>
            <a:endParaRPr lang="zh-CN" altLang="en-US" dirty="0"/>
          </a:p>
        </p:txBody>
      </p:sp>
      <p:sp>
        <p:nvSpPr>
          <p:cNvPr id="24" name="椭圆 23"/>
          <p:cNvSpPr/>
          <p:nvPr/>
        </p:nvSpPr>
        <p:spPr>
          <a:xfrm>
            <a:off x="8468303" y="2844520"/>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4</a:t>
            </a:r>
            <a:endParaRPr lang="zh-CN" altLang="en-US" dirty="0"/>
          </a:p>
        </p:txBody>
      </p:sp>
      <p:sp>
        <p:nvSpPr>
          <p:cNvPr id="25" name="椭圆 24"/>
          <p:cNvSpPr/>
          <p:nvPr/>
        </p:nvSpPr>
        <p:spPr>
          <a:xfrm>
            <a:off x="8507373" y="4139857"/>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3</a:t>
            </a:r>
            <a:endParaRPr lang="zh-CN" altLang="en-US" dirty="0"/>
          </a:p>
        </p:txBody>
      </p:sp>
    </p:spTree>
    <p:extLst>
      <p:ext uri="{BB962C8B-B14F-4D97-AF65-F5344CB8AC3E}">
        <p14:creationId xmlns:p14="http://schemas.microsoft.com/office/powerpoint/2010/main" val="13924818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个案</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a:t>
            </a:r>
            <a:r>
              <a:rPr lang="zh-CN" altLang="en-US" sz="2800" b="1" kern="0" spc="300" dirty="0">
                <a:solidFill>
                  <a:prstClr val="white"/>
                </a:solidFill>
                <a:effectLst>
                  <a:outerShdw blurRad="38100" dist="38100" dir="2700000" algn="tl">
                    <a:srgbClr val="000000">
                      <a:alpha val="43137"/>
                    </a:srgbClr>
                  </a:outerShdw>
                </a:effectLst>
                <a:cs typeface="+mn-ea"/>
                <a:sym typeface="+mn-lt"/>
              </a:rPr>
              <a:t>：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a:solidFill>
                  <a:prstClr val="white"/>
                </a:solidFill>
                <a:effectLst>
                  <a:outerShdw blurRad="38100" dist="38100" dir="2700000" algn="tl">
                    <a:srgbClr val="000000">
                      <a:alpha val="43137"/>
                    </a:srgbClr>
                  </a:outerShdw>
                </a:effectLst>
                <a:cs typeface="+mn-ea"/>
                <a:sym typeface="+mn-lt"/>
              </a:rPr>
              <a:t>……NP2</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498167" y="1990808"/>
            <a:ext cx="11290090" cy="738664"/>
          </a:xfrm>
          <a:prstGeom prst="rect">
            <a:avLst/>
          </a:prstGeom>
        </p:spPr>
        <p:txBody>
          <a:bodyPr wrap="square">
            <a:spAutoFit/>
          </a:bodyPr>
          <a:lstStyle/>
          <a:p>
            <a:pPr>
              <a:lnSpc>
                <a:spcPct val="150000"/>
              </a:lnSpc>
            </a:pPr>
            <a:r>
              <a:rPr lang="en-US" altLang="zh-CN" sz="2800" b="1" dirty="0" smtClean="0">
                <a:latin typeface="宋体" panose="02010600030101010101" pitchFamily="2" charset="-122"/>
                <a:ea typeface="宋体" panose="02010600030101010101" pitchFamily="2" charset="-122"/>
              </a:rPr>
              <a:t>1.</a:t>
            </a:r>
            <a:r>
              <a:rPr lang="zh-CN" altLang="en-US" sz="2800" b="1" kern="0" spc="300" dirty="0">
                <a:solidFill>
                  <a:prstClr val="white"/>
                </a:solidFill>
                <a:effectLst>
                  <a:outerShdw blurRad="38100" dist="38100" dir="2700000" algn="tl">
                    <a:srgbClr val="000000">
                      <a:alpha val="43137"/>
                    </a:srgbClr>
                  </a:outerShdw>
                </a:effectLst>
                <a:cs typeface="+mn-ea"/>
                <a:sym typeface="+mn-lt"/>
              </a:rPr>
              <a:t> </a:t>
            </a:r>
            <a:r>
              <a:rPr lang="zh-CN" altLang="en-US" sz="2800" b="1" kern="0" spc="300" dirty="0">
                <a:effectLst>
                  <a:outerShdw blurRad="38100" dist="38100" dir="2700000" algn="tl">
                    <a:srgbClr val="000000">
                      <a:alpha val="43137"/>
                    </a:srgbClr>
                  </a:outerShdw>
                </a:effectLst>
                <a:cs typeface="+mn-ea"/>
                <a:sym typeface="+mn-lt"/>
              </a:rPr>
              <a:t>“还</a:t>
            </a:r>
            <a:r>
              <a:rPr lang="en-US" altLang="zh-CN" sz="2800" b="1" kern="0" spc="300" dirty="0">
                <a:effectLst>
                  <a:outerShdw blurRad="38100" dist="38100" dir="2700000" algn="tl">
                    <a:srgbClr val="000000">
                      <a:alpha val="43137"/>
                    </a:srgbClr>
                  </a:outerShdw>
                </a:effectLst>
                <a:cs typeface="+mn-ea"/>
                <a:sym typeface="+mn-lt"/>
              </a:rPr>
              <a:t>NP1</a:t>
            </a:r>
            <a:r>
              <a:rPr lang="zh-CN" altLang="en-US" sz="2800" b="1" kern="0" spc="300" dirty="0" smtClean="0">
                <a:effectLst>
                  <a:outerShdw blurRad="38100" dist="38100" dir="2700000" algn="tl">
                    <a:srgbClr val="000000">
                      <a:alpha val="43137"/>
                    </a:srgbClr>
                  </a:outerShdw>
                </a:effectLst>
                <a:cs typeface="+mn-ea"/>
                <a:sym typeface="+mn-lt"/>
              </a:rPr>
              <a:t>呢</a:t>
            </a:r>
            <a:r>
              <a:rPr lang="zh-CN" altLang="en-US" sz="2800" b="1" kern="0" spc="300" dirty="0">
                <a:effectLst>
                  <a:outerShdw blurRad="38100" dist="38100" dir="2700000" algn="tl">
                    <a:srgbClr val="000000">
                      <a:alpha val="43137"/>
                    </a:srgbClr>
                  </a:outerShdw>
                </a:effectLst>
                <a:cs typeface="+mn-ea"/>
                <a:sym typeface="+mn-lt"/>
              </a:rPr>
              <a:t>，</a:t>
            </a:r>
            <a:r>
              <a:rPr lang="zh-CN" altLang="zh-CN" sz="2800" b="1" kern="100" dirty="0" smtClean="0">
                <a:effectLst>
                  <a:outerShdw blurRad="38100" dist="38100" dir="2700000" algn="tl">
                    <a:srgbClr val="000000">
                      <a:alpha val="43137"/>
                    </a:srgbClr>
                  </a:outerShdw>
                </a:effectLst>
                <a:latin typeface="+mn-ea"/>
                <a:cs typeface="Times New Roman" panose="02020603050405020304" pitchFamily="18" charset="0"/>
              </a:rPr>
              <a:t>……</a:t>
            </a:r>
            <a:r>
              <a:rPr lang="en-US" altLang="zh-CN" sz="2800" b="1" kern="100" dirty="0">
                <a:effectLst>
                  <a:outerShdw blurRad="38100" dist="38100" dir="2700000" algn="tl">
                    <a:srgbClr val="000000">
                      <a:alpha val="43137"/>
                    </a:srgbClr>
                  </a:outerShdw>
                </a:effectLst>
                <a:latin typeface="+mn-ea"/>
                <a:cs typeface="Times New Roman" panose="02020603050405020304" pitchFamily="18" charset="0"/>
              </a:rPr>
              <a:t>NP2</a:t>
            </a:r>
            <a:r>
              <a:rPr lang="zh-CN" altLang="zh-CN" sz="2800" b="1" kern="100" dirty="0">
                <a:effectLst>
                  <a:outerShdw blurRad="38100" dist="38100" dir="2700000" algn="tl">
                    <a:srgbClr val="000000">
                      <a:alpha val="43137"/>
                    </a:srgbClr>
                  </a:outerShdw>
                </a:effectLst>
                <a:latin typeface="+mn-ea"/>
                <a:cs typeface="Times New Roman" panose="02020603050405020304" pitchFamily="18" charset="0"/>
              </a:rPr>
              <a:t>……</a:t>
            </a:r>
            <a:r>
              <a:rPr lang="zh-CN" altLang="en-US" sz="2800" b="1" kern="0" spc="300" dirty="0" smtClean="0">
                <a:effectLst>
                  <a:outerShdw blurRad="38100" dist="38100" dir="2700000" algn="tl">
                    <a:srgbClr val="000000">
                      <a:alpha val="43137"/>
                    </a:srgbClr>
                  </a:outerShdw>
                </a:effectLst>
                <a:cs typeface="+mn-ea"/>
                <a:sym typeface="+mn-lt"/>
              </a:rPr>
              <a:t>”的语义分析</a:t>
            </a:r>
            <a:endParaRPr lang="en-US" altLang="zh-CN" sz="2800" dirty="0">
              <a:latin typeface="宋体" panose="02010600030101010101" pitchFamily="2" charset="-122"/>
              <a:ea typeface="宋体" panose="02010600030101010101" pitchFamily="2" charset="-122"/>
            </a:endParaRPr>
          </a:p>
        </p:txBody>
      </p:sp>
      <p:sp>
        <p:nvSpPr>
          <p:cNvPr id="11" name="矩形 10">
            <a:extLst>
              <a:ext uri="{FF2B5EF4-FFF2-40B4-BE49-F238E27FC236}">
                <a16:creationId xmlns:a16="http://schemas.microsoft.com/office/drawing/2014/main" xmlns="" id="{5D8C1C21-0209-43FD-A3CE-BD40EA703D95}"/>
              </a:ext>
            </a:extLst>
          </p:cNvPr>
          <p:cNvSpPr/>
          <p:nvPr/>
        </p:nvSpPr>
        <p:spPr>
          <a:xfrm>
            <a:off x="545379" y="4045785"/>
            <a:ext cx="11290090" cy="738664"/>
          </a:xfrm>
          <a:prstGeom prst="rect">
            <a:avLst/>
          </a:prstGeom>
        </p:spPr>
        <p:txBody>
          <a:bodyPr wrap="square">
            <a:spAutoFit/>
          </a:bodyPr>
          <a:lstStyle/>
          <a:p>
            <a:pPr>
              <a:lnSpc>
                <a:spcPct val="150000"/>
              </a:lnSpc>
            </a:pPr>
            <a:r>
              <a:rPr lang="en-US" altLang="zh-CN" sz="2800" b="1" dirty="0" smtClean="0">
                <a:latin typeface="宋体" panose="02010600030101010101" pitchFamily="2" charset="-122"/>
                <a:ea typeface="宋体" panose="02010600030101010101" pitchFamily="2" charset="-122"/>
              </a:rPr>
              <a:t>3.</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 </a:t>
            </a:r>
            <a:r>
              <a:rPr lang="zh-CN" altLang="en-US" sz="2800" b="1" kern="0" spc="300" dirty="0">
                <a:effectLst>
                  <a:outerShdw blurRad="38100" dist="38100" dir="2700000" algn="tl">
                    <a:srgbClr val="000000">
                      <a:alpha val="43137"/>
                    </a:srgbClr>
                  </a:outerShdw>
                </a:effectLst>
                <a:cs typeface="+mn-ea"/>
                <a:sym typeface="+mn-lt"/>
              </a:rPr>
              <a:t>“还</a:t>
            </a:r>
            <a:r>
              <a:rPr lang="en-US" altLang="zh-CN" sz="2800" b="1" kern="0" spc="300" dirty="0">
                <a:effectLst>
                  <a:outerShdw blurRad="38100" dist="38100" dir="2700000" algn="tl">
                    <a:srgbClr val="000000">
                      <a:alpha val="43137"/>
                    </a:srgbClr>
                  </a:outerShdw>
                </a:effectLst>
                <a:cs typeface="+mn-ea"/>
                <a:sym typeface="+mn-lt"/>
              </a:rPr>
              <a:t>NP1</a:t>
            </a:r>
            <a:r>
              <a:rPr lang="zh-CN" altLang="en-US" sz="2800" b="1" kern="0" spc="300" dirty="0" smtClean="0">
                <a:effectLst>
                  <a:outerShdw blurRad="38100" dist="38100" dir="2700000" algn="tl">
                    <a:srgbClr val="000000">
                      <a:alpha val="43137"/>
                    </a:srgbClr>
                  </a:outerShdw>
                </a:effectLst>
                <a:cs typeface="+mn-ea"/>
                <a:sym typeface="+mn-lt"/>
              </a:rPr>
              <a:t>呢</a:t>
            </a:r>
            <a:r>
              <a:rPr lang="zh-CN" altLang="en-US" sz="2800" b="1" kern="0" spc="300" dirty="0">
                <a:effectLst>
                  <a:outerShdw blurRad="38100" dist="38100" dir="2700000" algn="tl">
                    <a:srgbClr val="000000">
                      <a:alpha val="43137"/>
                    </a:srgbClr>
                  </a:outerShdw>
                </a:effectLst>
                <a:cs typeface="+mn-ea"/>
                <a:sym typeface="+mn-lt"/>
              </a:rPr>
              <a:t>，</a:t>
            </a:r>
            <a:r>
              <a:rPr lang="zh-CN" altLang="zh-CN" sz="2800" b="1" kern="100" dirty="0" smtClean="0">
                <a:effectLst>
                  <a:outerShdw blurRad="38100" dist="38100" dir="2700000" algn="tl">
                    <a:srgbClr val="000000">
                      <a:alpha val="43137"/>
                    </a:srgbClr>
                  </a:outerShdw>
                </a:effectLst>
                <a:latin typeface="+mn-ea"/>
                <a:cs typeface="Times New Roman" panose="02020603050405020304" pitchFamily="18" charset="0"/>
              </a:rPr>
              <a:t>……</a:t>
            </a:r>
            <a:r>
              <a:rPr lang="en-US" altLang="zh-CN" sz="2800" b="1" kern="100" dirty="0">
                <a:effectLst>
                  <a:outerShdw blurRad="38100" dist="38100" dir="2700000" algn="tl">
                    <a:srgbClr val="000000">
                      <a:alpha val="43137"/>
                    </a:srgbClr>
                  </a:outerShdw>
                </a:effectLst>
                <a:latin typeface="+mn-ea"/>
                <a:cs typeface="Times New Roman" panose="02020603050405020304" pitchFamily="18" charset="0"/>
              </a:rPr>
              <a:t>NP2</a:t>
            </a:r>
            <a:r>
              <a:rPr lang="zh-CN" altLang="zh-CN" sz="2800" b="1" kern="100" dirty="0">
                <a:effectLst>
                  <a:outerShdw blurRad="38100" dist="38100" dir="2700000" algn="tl">
                    <a:srgbClr val="000000">
                      <a:alpha val="43137"/>
                    </a:srgbClr>
                  </a:outerShdw>
                </a:effectLst>
                <a:latin typeface="+mn-ea"/>
                <a:cs typeface="Times New Roman" panose="02020603050405020304" pitchFamily="18" charset="0"/>
              </a:rPr>
              <a:t>……</a:t>
            </a:r>
            <a:r>
              <a:rPr lang="zh-CN" altLang="en-US" sz="2800" b="1" kern="0" spc="300" dirty="0" smtClean="0">
                <a:effectLst>
                  <a:outerShdw blurRad="38100" dist="38100" dir="2700000" algn="tl">
                    <a:srgbClr val="000000">
                      <a:alpha val="43137"/>
                    </a:srgbClr>
                  </a:outerShdw>
                </a:effectLst>
                <a:cs typeface="+mn-ea"/>
                <a:sym typeface="+mn-lt"/>
              </a:rPr>
              <a:t>”的语义表征</a:t>
            </a:r>
            <a:endParaRPr lang="en-US" altLang="zh-CN" sz="2800" dirty="0">
              <a:latin typeface="宋体" panose="02010600030101010101" pitchFamily="2" charset="-122"/>
              <a:ea typeface="宋体" panose="02010600030101010101" pitchFamily="2" charset="-122"/>
            </a:endParaRPr>
          </a:p>
        </p:txBody>
      </p:sp>
      <p:sp>
        <p:nvSpPr>
          <p:cNvPr id="12" name="矩形 11">
            <a:extLst>
              <a:ext uri="{FF2B5EF4-FFF2-40B4-BE49-F238E27FC236}">
                <a16:creationId xmlns:a16="http://schemas.microsoft.com/office/drawing/2014/main" xmlns="" id="{5D8C1C21-0209-43FD-A3CE-BD40EA703D95}"/>
              </a:ext>
            </a:extLst>
          </p:cNvPr>
          <p:cNvSpPr/>
          <p:nvPr/>
        </p:nvSpPr>
        <p:spPr>
          <a:xfrm>
            <a:off x="498167" y="3018296"/>
            <a:ext cx="11290090" cy="738664"/>
          </a:xfrm>
          <a:prstGeom prst="rect">
            <a:avLst/>
          </a:prstGeom>
        </p:spPr>
        <p:txBody>
          <a:bodyPr wrap="square">
            <a:spAutoFit/>
          </a:bodyPr>
          <a:lstStyle/>
          <a:p>
            <a:pPr>
              <a:lnSpc>
                <a:spcPct val="150000"/>
              </a:lnSpc>
            </a:pPr>
            <a:r>
              <a:rPr lang="en-US" altLang="zh-CN" sz="2800" b="1" dirty="0" smtClean="0">
                <a:latin typeface="宋体" panose="02010600030101010101" pitchFamily="2" charset="-122"/>
                <a:ea typeface="宋体" panose="02010600030101010101" pitchFamily="2" charset="-122"/>
              </a:rPr>
              <a:t>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  </a:t>
            </a:r>
            <a:r>
              <a:rPr lang="zh-CN" altLang="en-US" sz="2800" b="1" kern="0" spc="300" dirty="0" smtClean="0">
                <a:effectLst>
                  <a:outerShdw blurRad="38100" dist="38100" dir="2700000" algn="tl">
                    <a:srgbClr val="000000">
                      <a:alpha val="43137"/>
                    </a:srgbClr>
                  </a:outerShdw>
                </a:effectLst>
                <a:cs typeface="+mn-ea"/>
                <a:sym typeface="+mn-lt"/>
              </a:rPr>
              <a:t>推理工具</a:t>
            </a:r>
            <a:r>
              <a:rPr lang="en-US" altLang="zh-CN" sz="2800" b="1" kern="0" spc="300" dirty="0" smtClean="0">
                <a:effectLst>
                  <a:outerShdw blurRad="38100" dist="38100" dir="2700000" algn="tl">
                    <a:srgbClr val="000000">
                      <a:alpha val="43137"/>
                    </a:srgbClr>
                  </a:outerShdw>
                </a:effectLst>
                <a:cs typeface="+mn-ea"/>
                <a:sym typeface="+mn-lt"/>
              </a:rPr>
              <a:t>——</a:t>
            </a:r>
            <a:r>
              <a:rPr lang="zh-CN" altLang="en-US" sz="2800" b="1" kern="0" spc="300" dirty="0" smtClean="0">
                <a:effectLst>
                  <a:outerShdw blurRad="38100" dist="38100" dir="2700000" algn="tl">
                    <a:srgbClr val="000000">
                      <a:alpha val="43137"/>
                    </a:srgbClr>
                  </a:outerShdw>
                </a:effectLst>
                <a:cs typeface="+mn-ea"/>
                <a:sym typeface="+mn-lt"/>
              </a:rPr>
              <a:t>量级</a:t>
            </a:r>
            <a:r>
              <a:rPr lang="zh-CN" altLang="en-US" sz="2800" b="1" kern="0" spc="300" dirty="0">
                <a:effectLst>
                  <a:outerShdw blurRad="38100" dist="38100" dir="2700000" algn="tl">
                    <a:srgbClr val="000000">
                      <a:alpha val="43137"/>
                    </a:srgbClr>
                  </a:outerShdw>
                </a:effectLst>
                <a:cs typeface="+mn-ea"/>
                <a:sym typeface="+mn-lt"/>
              </a:rPr>
              <a:t>结构</a:t>
            </a:r>
            <a:endParaRPr lang="en-US" altLang="zh-CN" sz="2800"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2022494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3"/>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367036" y="169832"/>
            <a:ext cx="5005198"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选题缘起</a:t>
            </a:r>
            <a:endParaRPr lang="zh-CN" altLang="en-US" sz="2800" b="1" kern="0" spc="300" dirty="0">
              <a:solidFill>
                <a:prstClr val="white"/>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367036" y="1133574"/>
            <a:ext cx="11017888" cy="5262979"/>
          </a:xfrm>
          <a:prstGeom prst="rect">
            <a:avLst/>
          </a:prstGeom>
        </p:spPr>
        <p:txBody>
          <a:bodyPr wrap="square">
            <a:spAutoFit/>
          </a:bodyPr>
          <a:lstStyle/>
          <a:p>
            <a:pPr>
              <a:lnSpc>
                <a:spcPct val="150000"/>
              </a:lnSpc>
            </a:pP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a:t>
            </a: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1</a:t>
            </a: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）对外汉语教学</a:t>
            </a:r>
            <a:endPar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endParaRPr>
          </a:p>
          <a:p>
            <a:pPr>
              <a:lnSpc>
                <a:spcPct val="150000"/>
              </a:lnSpc>
            </a:pPr>
            <a:r>
              <a:rPr lang="zh-CN" altLang="en-US" sz="2800" b="1" dirty="0" smtClean="0">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a.</a:t>
            </a:r>
            <a:r>
              <a:rPr lang="zh-CN" altLang="en-US" sz="2800" b="1" dirty="0" smtClean="0">
                <a:latin typeface="宋体" panose="02010600030101010101" pitchFamily="2" charset="-122"/>
                <a:ea typeface="宋体" panose="02010600030101010101" pitchFamily="2" charset="-122"/>
                <a:cs typeface="+mn-ea"/>
                <a:sym typeface="+mn-lt"/>
              </a:rPr>
              <a:t> “连”字句  </a:t>
            </a:r>
            <a:r>
              <a:rPr lang="en-US" altLang="zh-CN" sz="2800" b="1" dirty="0">
                <a:latin typeface="宋体" panose="02010600030101010101" pitchFamily="2" charset="-122"/>
                <a:ea typeface="宋体" panose="02010600030101010101" pitchFamily="2" charset="-122"/>
                <a:cs typeface="+mn-ea"/>
                <a:sym typeface="+mn-lt"/>
              </a:rPr>
              <a:t> </a:t>
            </a:r>
            <a:r>
              <a:rPr lang="en-US" altLang="zh-CN" sz="2800" dirty="0" smtClean="0">
                <a:latin typeface="宋体" panose="02010600030101010101" pitchFamily="2" charset="-122"/>
                <a:ea typeface="宋体" panose="02010600030101010101" pitchFamily="2" charset="-122"/>
                <a:cs typeface="+mn-ea"/>
                <a:sym typeface="+mn-lt"/>
              </a:rPr>
              <a:t> </a:t>
            </a:r>
            <a:r>
              <a:rPr lang="zh-CN" altLang="en-US" sz="2800" dirty="0" smtClean="0">
                <a:latin typeface="宋体" panose="02010600030101010101" pitchFamily="2" charset="-122"/>
                <a:ea typeface="宋体" panose="02010600030101010101" pitchFamily="2" charset="-122"/>
                <a:cs typeface="+mn-ea"/>
                <a:sym typeface="+mn-lt"/>
              </a:rPr>
              <a:t>二语学习者无法理解“连”字句的多重信息。</a:t>
            </a:r>
            <a:endParaRPr lang="en-US" altLang="zh-CN" sz="2800" dirty="0" smtClean="0">
              <a:latin typeface="宋体" panose="02010600030101010101" pitchFamily="2" charset="-122"/>
              <a:ea typeface="宋体" panose="02010600030101010101" pitchFamily="2" charset="-122"/>
              <a:cs typeface="+mn-ea"/>
              <a:sym typeface="+mn-lt"/>
            </a:endParaRPr>
          </a:p>
          <a:p>
            <a:pPr>
              <a:lnSpc>
                <a:spcPct val="150000"/>
              </a:lnSpc>
            </a:pP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b. </a:t>
            </a:r>
            <a:r>
              <a:rPr lang="zh-CN" altLang="en-US" sz="2800" b="1" dirty="0" smtClean="0">
                <a:latin typeface="宋体" panose="02010600030101010101" pitchFamily="2" charset="-122"/>
                <a:ea typeface="宋体" panose="02010600030101010101" pitchFamily="2" charset="-122"/>
                <a:cs typeface="+mn-ea"/>
                <a:sym typeface="+mn-lt"/>
              </a:rPr>
              <a:t>“大</a:t>
            </a:r>
            <a:r>
              <a:rPr lang="en-US" altLang="zh-CN" sz="2800" b="1" dirty="0" smtClean="0">
                <a:latin typeface="宋体" panose="02010600030101010101" pitchFamily="2" charset="-122"/>
                <a:ea typeface="宋体" panose="02010600030101010101" pitchFamily="2" charset="-122"/>
                <a:cs typeface="+mn-ea"/>
                <a:sym typeface="+mn-lt"/>
              </a:rPr>
              <a:t>+</a:t>
            </a:r>
            <a:r>
              <a:rPr lang="zh-CN" altLang="en-US" sz="2800" b="1" dirty="0" smtClean="0">
                <a:latin typeface="宋体" panose="02010600030101010101" pitchFamily="2" charset="-122"/>
                <a:ea typeface="宋体" panose="02010600030101010101" pitchFamily="2" charset="-122"/>
                <a:cs typeface="+mn-ea"/>
                <a:sym typeface="+mn-lt"/>
              </a:rPr>
              <a:t>时间词</a:t>
            </a:r>
            <a:r>
              <a:rPr lang="en-US" altLang="zh-CN" sz="2800" b="1" dirty="0" smtClean="0">
                <a:latin typeface="宋体" panose="02010600030101010101" pitchFamily="2" charset="-122"/>
                <a:ea typeface="宋体" panose="02010600030101010101" pitchFamily="2" charset="-122"/>
                <a:cs typeface="+mn-ea"/>
                <a:sym typeface="+mn-lt"/>
              </a:rPr>
              <a:t>+</a:t>
            </a:r>
            <a:r>
              <a:rPr lang="zh-CN" altLang="en-US" sz="2800" b="1" dirty="0" smtClean="0">
                <a:latin typeface="宋体" panose="02010600030101010101" pitchFamily="2" charset="-122"/>
                <a:ea typeface="宋体" panose="02010600030101010101" pitchFamily="2" charset="-122"/>
                <a:cs typeface="+mn-ea"/>
                <a:sym typeface="+mn-lt"/>
              </a:rPr>
              <a:t>的”  </a:t>
            </a:r>
            <a:r>
              <a:rPr lang="zh-CN" altLang="en-US" sz="2800" dirty="0" smtClean="0">
                <a:latin typeface="宋体" panose="02010600030101010101" pitchFamily="2" charset="-122"/>
                <a:cs typeface="+mn-ea"/>
                <a:sym typeface="+mn-lt"/>
              </a:rPr>
              <a:t>二</a:t>
            </a:r>
            <a:r>
              <a:rPr lang="zh-CN" altLang="en-US" sz="2800" dirty="0">
                <a:latin typeface="宋体" panose="02010600030101010101" pitchFamily="2" charset="-122"/>
                <a:cs typeface="+mn-ea"/>
                <a:sym typeface="+mn-lt"/>
              </a:rPr>
              <a:t>语学习者无法</a:t>
            </a:r>
            <a:r>
              <a:rPr lang="zh-CN" altLang="en-US" sz="2800" dirty="0" smtClean="0">
                <a:latin typeface="宋体" panose="02010600030101010101" pitchFamily="2" charset="-122"/>
                <a:cs typeface="+mn-ea"/>
                <a:sym typeface="+mn-lt"/>
              </a:rPr>
              <a:t>理解这个结构的意思。</a:t>
            </a:r>
            <a:endParaRPr lang="en-US" altLang="zh-CN" sz="2800" b="1" dirty="0">
              <a:latin typeface="宋体" panose="02010600030101010101" pitchFamily="2" charset="-122"/>
              <a:ea typeface="宋体" panose="02010600030101010101" pitchFamily="2" charset="-122"/>
              <a:cs typeface="+mn-ea"/>
              <a:sym typeface="+mn-lt"/>
            </a:endParaRPr>
          </a:p>
          <a:p>
            <a:pPr>
              <a:lnSpc>
                <a:spcPct val="150000"/>
              </a:lnSpc>
            </a:pPr>
            <a:r>
              <a:rPr lang="zh-CN" altLang="en-US" sz="2800" dirty="0" smtClean="0">
                <a:latin typeface="宋体" panose="02010600030101010101" pitchFamily="2" charset="-122"/>
                <a:ea typeface="宋体" panose="02010600030101010101" pitchFamily="2" charset="-122"/>
              </a:rPr>
              <a:t>    </a:t>
            </a:r>
            <a:endParaRPr lang="en-US" altLang="zh-CN" sz="2800" dirty="0" smtClean="0">
              <a:latin typeface="宋体" panose="02010600030101010101" pitchFamily="2" charset="-122"/>
              <a:ea typeface="宋体" panose="02010600030101010101" pitchFamily="2" charset="-122"/>
            </a:endParaRPr>
          </a:p>
          <a:p>
            <a:pPr>
              <a:lnSpc>
                <a:spcPct val="150000"/>
              </a:lnSpc>
            </a:pPr>
            <a:r>
              <a:rPr lang="en-US" altLang="zh-CN" sz="2800" dirty="0">
                <a:latin typeface="宋体" panose="02010600030101010101" pitchFamily="2" charset="-122"/>
                <a:ea typeface="宋体" panose="02010600030101010101" pitchFamily="2" charset="-122"/>
              </a:rPr>
              <a:t> </a:t>
            </a:r>
            <a:r>
              <a:rPr lang="en-US" altLang="zh-CN" sz="2800" dirty="0" smtClean="0">
                <a:latin typeface="宋体" panose="02010600030101010101" pitchFamily="2" charset="-122"/>
                <a:ea typeface="宋体" panose="02010600030101010101" pitchFamily="2" charset="-122"/>
              </a:rPr>
              <a:t>   </a:t>
            </a:r>
            <a:r>
              <a:rPr lang="zh-CN" altLang="en-US" sz="2800" dirty="0" smtClean="0">
                <a:latin typeface="宋体" panose="02010600030101010101" pitchFamily="2" charset="-122"/>
                <a:ea typeface="宋体" panose="02010600030101010101" pitchFamily="2" charset="-122"/>
              </a:rPr>
              <a:t>在</a:t>
            </a:r>
            <a:r>
              <a:rPr lang="zh-CN" altLang="en-US" sz="2800" dirty="0">
                <a:latin typeface="宋体" panose="02010600030101010101" pitchFamily="2" charset="-122"/>
                <a:ea typeface="宋体" panose="02010600030101010101" pitchFamily="2" charset="-122"/>
              </a:rPr>
              <a:t>对外汉语语法教学中，要使学生掌握汉语语法的特点，一项重要的工作是设法使学生体会到汉语</a:t>
            </a:r>
            <a:r>
              <a:rPr lang="zh-CN" altLang="en-US" sz="2800" b="1" u="sng" dirty="0">
                <a:solidFill>
                  <a:srgbClr val="0070C0"/>
                </a:solidFill>
                <a:latin typeface="宋体" panose="02010600030101010101" pitchFamily="2" charset="-122"/>
                <a:ea typeface="宋体" panose="02010600030101010101" pitchFamily="2" charset="-122"/>
              </a:rPr>
              <a:t>一些重要的句式所包含的主观意义</a:t>
            </a:r>
            <a:r>
              <a:rPr lang="zh-CN" altLang="en-US" sz="2800" dirty="0">
                <a:latin typeface="宋体" panose="02010600030101010101" pitchFamily="2" charset="-122"/>
                <a:ea typeface="宋体" panose="02010600030101010101" pitchFamily="2" charset="-122"/>
              </a:rPr>
              <a:t>。（沈家煊，</a:t>
            </a:r>
            <a:r>
              <a:rPr lang="en-US" altLang="zh-CN" sz="2800" dirty="0">
                <a:latin typeface="宋体" panose="02010600030101010101" pitchFamily="2" charset="-122"/>
                <a:ea typeface="宋体" panose="02010600030101010101" pitchFamily="2" charset="-122"/>
              </a:rPr>
              <a:t>2009</a:t>
            </a:r>
            <a:r>
              <a:rPr lang="zh-CN" altLang="en-US" sz="2800" dirty="0" smtClean="0">
                <a:latin typeface="宋体" panose="02010600030101010101" pitchFamily="2" charset="-122"/>
                <a:ea typeface="宋体" panose="02010600030101010101" pitchFamily="2" charset="-122"/>
              </a:rPr>
              <a:t>）</a:t>
            </a:r>
            <a:endParaRPr lang="en-US" altLang="zh-CN" sz="2800" dirty="0" smtClean="0">
              <a:latin typeface="宋体" panose="02010600030101010101" pitchFamily="2" charset="-122"/>
              <a:ea typeface="宋体" panose="02010600030101010101" pitchFamily="2" charset="-122"/>
            </a:endParaRPr>
          </a:p>
          <a:p>
            <a:pPr>
              <a:lnSpc>
                <a:spcPct val="150000"/>
              </a:lnSpc>
            </a:pPr>
            <a:endParaRPr lang="zh-CN" altLang="en-US" sz="2800" dirty="0">
              <a:latin typeface="宋体" panose="02010600030101010101" pitchFamily="2" charset="-122"/>
              <a:ea typeface="宋体" panose="02010600030101010101" pitchFamily="2" charset="-122"/>
              <a:cs typeface="+mn-ea"/>
              <a:sym typeface="+mn-lt"/>
            </a:endParaRPr>
          </a:p>
        </p:txBody>
      </p:sp>
    </p:spTree>
    <p:extLst>
      <p:ext uri="{BB962C8B-B14F-4D97-AF65-F5344CB8AC3E}">
        <p14:creationId xmlns:p14="http://schemas.microsoft.com/office/powerpoint/2010/main" val="42536494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450955" y="1300997"/>
            <a:ext cx="11290090" cy="2031325"/>
          </a:xfrm>
          <a:prstGeom prst="rect">
            <a:avLst/>
          </a:prstGeom>
        </p:spPr>
        <p:txBody>
          <a:bodyPr wrap="square">
            <a:spAutoFit/>
          </a:bodyPr>
          <a:lstStyle/>
          <a:p>
            <a:pPr>
              <a:lnSpc>
                <a:spcPct val="150000"/>
              </a:lnSpc>
            </a:pPr>
            <a:r>
              <a:rPr lang="zh-CN" altLang="zh-CN" sz="2800" dirty="0" smtClean="0">
                <a:latin typeface="宋体" panose="02010600030101010101" pitchFamily="2" charset="-122"/>
                <a:ea typeface="宋体" panose="02010600030101010101" pitchFamily="2" charset="-122"/>
              </a:rPr>
              <a:t>（</a:t>
            </a:r>
            <a:r>
              <a:rPr lang="en-US" altLang="zh-CN" sz="2800" dirty="0" smtClean="0">
                <a:latin typeface="宋体" panose="02010600030101010101" pitchFamily="2" charset="-122"/>
                <a:ea typeface="宋体" panose="02010600030101010101" pitchFamily="2" charset="-122"/>
              </a:rPr>
              <a:t>30</a:t>
            </a:r>
            <a:r>
              <a:rPr lang="zh-CN" altLang="zh-CN" sz="2800" dirty="0" smtClean="0">
                <a:latin typeface="宋体" panose="02010600030101010101" pitchFamily="2" charset="-122"/>
                <a:ea typeface="宋体" panose="02010600030101010101" pitchFamily="2" charset="-122"/>
              </a:rPr>
              <a:t>）</a:t>
            </a:r>
            <a:r>
              <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S1</a:t>
            </a:r>
            <a:r>
              <a:rPr lang="zh-CN" altLang="zh-CN" sz="2800" dirty="0">
                <a:latin typeface="宋体" panose="02010600030101010101" pitchFamily="2" charset="-122"/>
                <a:ea typeface="宋体" panose="02010600030101010101" pitchFamily="2" charset="-122"/>
              </a:rPr>
              <a:t>：这辆</a:t>
            </a:r>
            <a:r>
              <a:rPr lang="zh-CN" altLang="zh-CN" sz="2800" u="heavy" dirty="0">
                <a:latin typeface="宋体" panose="02010600030101010101" pitchFamily="2" charset="-122"/>
                <a:ea typeface="宋体" panose="02010600030101010101" pitchFamily="2" charset="-122"/>
              </a:rPr>
              <a:t>大卡车</a:t>
            </a:r>
            <a:r>
              <a:rPr lang="zh-CN" altLang="zh-CN" sz="2800" dirty="0">
                <a:latin typeface="宋体" panose="02010600030101010101" pitchFamily="2" charset="-122"/>
                <a:ea typeface="宋体" panose="02010600030101010101" pitchFamily="2" charset="-122"/>
              </a:rPr>
              <a:t>能</a:t>
            </a:r>
            <a:r>
              <a:rPr lang="zh-CN" altLang="zh-CN" sz="2800" b="1" dirty="0">
                <a:solidFill>
                  <a:srgbClr val="FF0000"/>
                </a:solidFill>
                <a:latin typeface="宋体" panose="02010600030101010101" pitchFamily="2" charset="-122"/>
                <a:ea typeface="宋体" panose="02010600030101010101" pitchFamily="2" charset="-122"/>
              </a:rPr>
              <a:t>过</a:t>
            </a:r>
            <a:r>
              <a:rPr lang="zh-CN" altLang="zh-CN" sz="2800" dirty="0">
                <a:latin typeface="宋体" panose="02010600030101010101" pitchFamily="2" charset="-122"/>
                <a:ea typeface="宋体" panose="02010600030101010101" pitchFamily="2" charset="-122"/>
              </a:rPr>
              <a:t>那个桥吗？</a:t>
            </a:r>
          </a:p>
          <a:p>
            <a:pPr>
              <a:lnSpc>
                <a:spcPct val="150000"/>
              </a:lnSpc>
            </a:pPr>
            <a:r>
              <a:rPr lang="en-US" altLang="zh-CN" sz="2800" dirty="0">
                <a:latin typeface="宋体" panose="02010600030101010101" pitchFamily="2" charset="-122"/>
                <a:ea typeface="宋体" panose="02010600030101010101" pitchFamily="2" charset="-122"/>
              </a:rPr>
              <a:t>     </a:t>
            </a:r>
            <a:r>
              <a:rPr lang="en-US" altLang="zh-CN" sz="2800" dirty="0" smtClean="0">
                <a:latin typeface="宋体" panose="02010600030101010101" pitchFamily="2" charset="-122"/>
                <a:ea typeface="宋体" panose="02010600030101010101" pitchFamily="2" charset="-122"/>
              </a:rPr>
              <a:t> </a:t>
            </a: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S2</a:t>
            </a:r>
            <a:r>
              <a:rPr lang="zh-CN" altLang="zh-CN" sz="2800" dirty="0">
                <a:latin typeface="宋体" panose="02010600030101010101" pitchFamily="2" charset="-122"/>
                <a:ea typeface="宋体" panose="02010600030101010101" pitchFamily="2" charset="-122"/>
              </a:rPr>
              <a:t>：连小汽车都不能过，还</a:t>
            </a:r>
            <a:r>
              <a:rPr lang="zh-CN" altLang="zh-CN" sz="2800" u="heavy" dirty="0">
                <a:latin typeface="宋体" panose="02010600030101010101" pitchFamily="2" charset="-122"/>
                <a:ea typeface="宋体" panose="02010600030101010101" pitchFamily="2" charset="-122"/>
              </a:rPr>
              <a:t>大卡车</a:t>
            </a:r>
            <a:r>
              <a:rPr lang="zh-CN" altLang="zh-CN" sz="2800" dirty="0">
                <a:latin typeface="宋体" panose="02010600030101010101" pitchFamily="2" charset="-122"/>
                <a:ea typeface="宋体" panose="02010600030101010101" pitchFamily="2" charset="-122"/>
              </a:rPr>
              <a:t>呢</a:t>
            </a:r>
            <a:r>
              <a:rPr lang="zh-CN" altLang="zh-CN" sz="2800" dirty="0" smtClean="0">
                <a:latin typeface="宋体" panose="02010600030101010101" pitchFamily="2" charset="-122"/>
                <a:ea typeface="宋体" panose="02010600030101010101" pitchFamily="2" charset="-122"/>
              </a:rPr>
              <a:t>。</a:t>
            </a:r>
            <a:endParaRPr lang="en-US" altLang="zh-CN" sz="2800" dirty="0" smtClean="0">
              <a:latin typeface="宋体" panose="02010600030101010101" pitchFamily="2" charset="-122"/>
              <a:ea typeface="宋体" panose="02010600030101010101" pitchFamily="2" charset="-122"/>
            </a:endParaRPr>
          </a:p>
          <a:p>
            <a:pPr>
              <a:lnSpc>
                <a:spcPct val="150000"/>
              </a:lnSpc>
            </a:pPr>
            <a:r>
              <a:rPr lang="en-US" altLang="zh-CN" sz="2800" dirty="0">
                <a:latin typeface="宋体" panose="02010600030101010101" pitchFamily="2" charset="-122"/>
                <a:ea typeface="宋体" panose="02010600030101010101" pitchFamily="2" charset="-122"/>
              </a:rPr>
              <a:t> </a:t>
            </a:r>
            <a:r>
              <a:rPr lang="en-US" altLang="zh-CN" sz="2800" dirty="0" smtClean="0">
                <a:latin typeface="宋体" panose="02010600030101010101" pitchFamily="2" charset="-122"/>
                <a:ea typeface="宋体" panose="02010600030101010101" pitchFamily="2" charset="-122"/>
              </a:rPr>
              <a:t>       </a:t>
            </a:r>
            <a:r>
              <a:rPr lang="zh-CN" altLang="en-US" sz="2800" dirty="0" smtClean="0">
                <a:latin typeface="宋体" panose="02010600030101010101" pitchFamily="2" charset="-122"/>
                <a:ea typeface="宋体" panose="02010600030101010101" pitchFamily="2" charset="-122"/>
              </a:rPr>
              <a:t>（</a:t>
            </a:r>
            <a:r>
              <a:rPr lang="zh-CN" altLang="zh-CN" sz="2800" dirty="0">
                <a:latin typeface="楷体" panose="02010609060101010101" pitchFamily="49" charset="-122"/>
                <a:ea typeface="楷体" panose="02010609060101010101" pitchFamily="49" charset="-122"/>
              </a:rPr>
              <a:t>例子根据沈家煊</a:t>
            </a:r>
            <a:r>
              <a:rPr lang="en-US" altLang="zh-CN" sz="2800" dirty="0">
                <a:latin typeface="楷体" panose="02010609060101010101" pitchFamily="49" charset="-122"/>
                <a:ea typeface="楷体" panose="02010609060101010101" pitchFamily="49" charset="-122"/>
              </a:rPr>
              <a:t>2001</a:t>
            </a:r>
            <a:r>
              <a:rPr lang="zh-CN" altLang="zh-CN" sz="2800" dirty="0">
                <a:latin typeface="楷体" panose="02010609060101010101" pitchFamily="49" charset="-122"/>
                <a:ea typeface="楷体" panose="02010609060101010101" pitchFamily="49" charset="-122"/>
              </a:rPr>
              <a:t>用例改编而成</a:t>
            </a:r>
            <a:r>
              <a:rPr lang="zh-CN" altLang="en-US" sz="2800" dirty="0">
                <a:latin typeface="宋体" panose="02010600030101010101" pitchFamily="2" charset="-122"/>
                <a:ea typeface="宋体" panose="02010600030101010101" pitchFamily="2" charset="-122"/>
              </a:rPr>
              <a:t>）</a:t>
            </a:r>
            <a:endParaRPr lang="en-US" altLang="zh-CN" sz="2800" dirty="0">
              <a:latin typeface="宋体" panose="02010600030101010101" pitchFamily="2" charset="-122"/>
              <a:ea typeface="宋体" panose="02010600030101010101" pitchFamily="2" charset="-122"/>
            </a:endParaRPr>
          </a:p>
        </p:txBody>
      </p:sp>
      <p:sp>
        <p:nvSpPr>
          <p:cNvPr id="2" name="矩形 1"/>
          <p:cNvSpPr/>
          <p:nvPr/>
        </p:nvSpPr>
        <p:spPr>
          <a:xfrm>
            <a:off x="646089" y="3657715"/>
            <a:ext cx="10899821" cy="2308324"/>
          </a:xfrm>
          <a:prstGeom prst="rect">
            <a:avLst/>
          </a:prstGeom>
        </p:spPr>
        <p:txBody>
          <a:bodyPr wrap="square">
            <a:spAutoFit/>
          </a:bodyPr>
          <a:lstStyle/>
          <a:p>
            <a:pPr indent="266700" algn="just">
              <a:lnSpc>
                <a:spcPct val="150000"/>
              </a:lnSpc>
              <a:spcAft>
                <a:spcPts val="0"/>
              </a:spcAft>
            </a:pPr>
            <a:r>
              <a:rPr lang="en-US" altLang="zh-CN" sz="2400" kern="100" dirty="0" smtClean="0">
                <a:latin typeface="+mn-ea"/>
                <a:cs typeface="Times New Roman" panose="02020603050405020304" pitchFamily="18" charset="0"/>
              </a:rPr>
              <a:t>  </a:t>
            </a:r>
            <a:r>
              <a:rPr lang="zh-CN" altLang="zh-CN" sz="2400" kern="100" dirty="0" smtClean="0">
                <a:latin typeface="+mn-ea"/>
                <a:cs typeface="Times New Roman" panose="02020603050405020304" pitchFamily="18" charset="0"/>
              </a:rPr>
              <a:t>根据</a:t>
            </a:r>
            <a:r>
              <a:rPr lang="zh-CN" altLang="zh-CN" sz="2400" kern="100" dirty="0">
                <a:latin typeface="+mn-ea"/>
                <a:cs typeface="Times New Roman" panose="02020603050405020304" pitchFamily="18" charset="0"/>
              </a:rPr>
              <a:t>上面的例子，可以看到“还</a:t>
            </a:r>
            <a:r>
              <a:rPr lang="en-US" altLang="zh-CN" sz="2400" kern="100" dirty="0">
                <a:latin typeface="+mn-ea"/>
                <a:cs typeface="Times New Roman" panose="02020603050405020304" pitchFamily="18" charset="0"/>
              </a:rPr>
              <a:t>NP1</a:t>
            </a:r>
            <a:r>
              <a:rPr lang="zh-CN" altLang="zh-CN" sz="2400" kern="100" dirty="0">
                <a:latin typeface="+mn-ea"/>
                <a:cs typeface="Times New Roman" panose="02020603050405020304" pitchFamily="18" charset="0"/>
              </a:rPr>
              <a:t>呢，……</a:t>
            </a:r>
            <a:r>
              <a:rPr lang="en-US" altLang="zh-CN" sz="2400" kern="100" dirty="0">
                <a:latin typeface="+mn-ea"/>
                <a:cs typeface="Times New Roman" panose="02020603050405020304" pitchFamily="18" charset="0"/>
              </a:rPr>
              <a:t>NP2</a:t>
            </a:r>
            <a:r>
              <a:rPr lang="zh-CN" altLang="zh-CN" sz="2400" kern="100" dirty="0">
                <a:latin typeface="+mn-ea"/>
                <a:cs typeface="Times New Roman" panose="02020603050405020304" pitchFamily="18" charset="0"/>
              </a:rPr>
              <a:t>……”中“还</a:t>
            </a:r>
            <a:r>
              <a:rPr lang="en-US" altLang="zh-CN" sz="2400" kern="100" dirty="0">
                <a:latin typeface="+mn-ea"/>
                <a:cs typeface="Times New Roman" panose="02020603050405020304" pitchFamily="18" charset="0"/>
              </a:rPr>
              <a:t>NP1</a:t>
            </a:r>
            <a:r>
              <a:rPr lang="zh-CN" altLang="zh-CN" sz="2400" kern="100" dirty="0">
                <a:latin typeface="+mn-ea"/>
                <a:cs typeface="Times New Roman" panose="02020603050405020304" pitchFamily="18" charset="0"/>
              </a:rPr>
              <a:t>呢”引述并回应上文中关于</a:t>
            </a:r>
            <a:r>
              <a:rPr lang="en-US" altLang="zh-CN" sz="2400" kern="100" dirty="0">
                <a:latin typeface="+mn-ea"/>
                <a:cs typeface="Times New Roman" panose="02020603050405020304" pitchFamily="18" charset="0"/>
              </a:rPr>
              <a:t>NP1</a:t>
            </a:r>
            <a:r>
              <a:rPr lang="zh-CN" altLang="zh-CN" sz="2400" kern="100" dirty="0">
                <a:latin typeface="+mn-ea"/>
                <a:cs typeface="Times New Roman" panose="02020603050405020304" pitchFamily="18" charset="0"/>
              </a:rPr>
              <a:t>的命题，另一部分是关于</a:t>
            </a:r>
            <a:r>
              <a:rPr lang="en-US" altLang="zh-CN" sz="2400" kern="100" dirty="0">
                <a:latin typeface="+mn-ea"/>
                <a:cs typeface="Times New Roman" panose="02020603050405020304" pitchFamily="18" charset="0"/>
              </a:rPr>
              <a:t>NP2</a:t>
            </a:r>
            <a:r>
              <a:rPr lang="zh-CN" altLang="zh-CN" sz="2400" kern="100" dirty="0">
                <a:latin typeface="+mn-ea"/>
                <a:cs typeface="Times New Roman" panose="02020603050405020304" pitchFamily="18" charset="0"/>
              </a:rPr>
              <a:t>的一个命题，这两部分中</a:t>
            </a:r>
            <a:r>
              <a:rPr lang="en-US" altLang="zh-CN" sz="2400" kern="100" dirty="0">
                <a:latin typeface="+mn-ea"/>
                <a:cs typeface="Times New Roman" panose="02020603050405020304" pitchFamily="18" charset="0"/>
              </a:rPr>
              <a:t>NP1</a:t>
            </a:r>
            <a:r>
              <a:rPr lang="zh-CN" altLang="zh-CN" sz="2400" kern="100" dirty="0">
                <a:latin typeface="+mn-ea"/>
                <a:cs typeface="Times New Roman" panose="02020603050405020304" pitchFamily="18" charset="0"/>
              </a:rPr>
              <a:t>和</a:t>
            </a:r>
            <a:r>
              <a:rPr lang="en-US" altLang="zh-CN" sz="2400" kern="100" dirty="0">
                <a:latin typeface="+mn-ea"/>
                <a:cs typeface="Times New Roman" panose="02020603050405020304" pitchFamily="18" charset="0"/>
              </a:rPr>
              <a:t>NP2</a:t>
            </a:r>
            <a:r>
              <a:rPr lang="zh-CN" altLang="zh-CN" sz="2400" kern="100" dirty="0">
                <a:latin typeface="+mn-ea"/>
                <a:cs typeface="Times New Roman" panose="02020603050405020304" pitchFamily="18" charset="0"/>
              </a:rPr>
              <a:t>是对比成分。</a:t>
            </a:r>
            <a:r>
              <a:rPr lang="zh-CN" altLang="zh-CN" sz="2400" kern="0" dirty="0">
                <a:latin typeface="+mn-ea"/>
                <a:cs typeface="宋体" panose="02010600030101010101" pitchFamily="2" charset="-122"/>
              </a:rPr>
              <a:t>这两部分之间的顺序可以调换，且不影响语义，为了</a:t>
            </a:r>
            <a:r>
              <a:rPr lang="zh-CN" altLang="zh-CN" sz="2400" kern="100" dirty="0">
                <a:latin typeface="+mn-ea"/>
                <a:cs typeface="Times New Roman" panose="02020603050405020304" pitchFamily="18" charset="0"/>
              </a:rPr>
              <a:t>便于分析，将这类结构表示为</a:t>
            </a:r>
            <a:r>
              <a:rPr lang="zh-CN" altLang="zh-CN" sz="2400" b="1" kern="100" dirty="0">
                <a:effectLst>
                  <a:outerShdw blurRad="38100" dist="38100" dir="2700000" algn="tl">
                    <a:srgbClr val="000000">
                      <a:alpha val="43137"/>
                    </a:srgbClr>
                  </a:outerShdw>
                </a:effectLst>
                <a:latin typeface="+mn-ea"/>
                <a:cs typeface="Times New Roman" panose="02020603050405020304" pitchFamily="18" charset="0"/>
              </a:rPr>
              <a:t>“还</a:t>
            </a:r>
            <a:r>
              <a:rPr lang="en-US" altLang="zh-CN" sz="2400" b="1" kern="100" dirty="0">
                <a:effectLst>
                  <a:outerShdw blurRad="38100" dist="38100" dir="2700000" algn="tl">
                    <a:srgbClr val="000000">
                      <a:alpha val="43137"/>
                    </a:srgbClr>
                  </a:outerShdw>
                </a:effectLst>
                <a:latin typeface="+mn-ea"/>
                <a:cs typeface="Times New Roman" panose="02020603050405020304" pitchFamily="18" charset="0"/>
              </a:rPr>
              <a:t>NP1</a:t>
            </a:r>
            <a:r>
              <a:rPr lang="zh-CN" altLang="zh-CN" sz="2400" b="1" kern="100" dirty="0">
                <a:effectLst>
                  <a:outerShdw blurRad="38100" dist="38100" dir="2700000" algn="tl">
                    <a:srgbClr val="000000">
                      <a:alpha val="43137"/>
                    </a:srgbClr>
                  </a:outerShdw>
                </a:effectLst>
                <a:latin typeface="+mn-ea"/>
                <a:cs typeface="Times New Roman" panose="02020603050405020304" pitchFamily="18" charset="0"/>
              </a:rPr>
              <a:t>呢，……</a:t>
            </a:r>
            <a:r>
              <a:rPr lang="en-US" altLang="zh-CN" sz="2400" b="1" kern="100" dirty="0">
                <a:effectLst>
                  <a:outerShdw blurRad="38100" dist="38100" dir="2700000" algn="tl">
                    <a:srgbClr val="000000">
                      <a:alpha val="43137"/>
                    </a:srgbClr>
                  </a:outerShdw>
                </a:effectLst>
                <a:latin typeface="+mn-ea"/>
                <a:cs typeface="Times New Roman" panose="02020603050405020304" pitchFamily="18" charset="0"/>
              </a:rPr>
              <a:t>NP2</a:t>
            </a:r>
            <a:r>
              <a:rPr lang="zh-CN" altLang="zh-CN" sz="2400" b="1" kern="100" dirty="0">
                <a:effectLst>
                  <a:outerShdw blurRad="38100" dist="38100" dir="2700000" algn="tl">
                    <a:srgbClr val="000000">
                      <a:alpha val="43137"/>
                    </a:srgbClr>
                  </a:outerShdw>
                </a:effectLst>
                <a:latin typeface="+mn-ea"/>
                <a:cs typeface="Times New Roman" panose="02020603050405020304" pitchFamily="18" charset="0"/>
              </a:rPr>
              <a:t>……”</a:t>
            </a:r>
            <a:r>
              <a:rPr lang="zh-CN" altLang="zh-CN" sz="2400" kern="100" dirty="0">
                <a:latin typeface="+mn-ea"/>
                <a:cs typeface="Times New Roman" panose="02020603050405020304" pitchFamily="18" charset="0"/>
              </a:rPr>
              <a:t>。</a:t>
            </a:r>
          </a:p>
        </p:txBody>
      </p:sp>
    </p:spTree>
    <p:extLst>
      <p:ext uri="{BB962C8B-B14F-4D97-AF65-F5344CB8AC3E}">
        <p14:creationId xmlns:p14="http://schemas.microsoft.com/office/powerpoint/2010/main" val="10139455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p:cNvSpPr txBox="1">
            <a:spLocks/>
          </p:cNvSpPr>
          <p:nvPr/>
        </p:nvSpPr>
        <p:spPr>
          <a:xfrm>
            <a:off x="634108" y="812615"/>
            <a:ext cx="9720071" cy="1969477"/>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None/>
            </a:pPr>
            <a:r>
              <a:rPr lang="zh-CN" altLang="zh-CN" sz="9600" dirty="0" smtClean="0"/>
              <a:t>（</a:t>
            </a:r>
            <a:r>
              <a:rPr lang="en-US" altLang="zh-CN" sz="9600" dirty="0" smtClean="0"/>
              <a:t>31</a:t>
            </a:r>
            <a:r>
              <a:rPr lang="zh-CN" altLang="zh-CN" sz="9600" dirty="0" smtClean="0"/>
              <a:t>）</a:t>
            </a:r>
            <a:r>
              <a:rPr lang="en-US" altLang="zh-CN" sz="9600" dirty="0" smtClean="0"/>
              <a:t>S1</a:t>
            </a:r>
            <a:r>
              <a:rPr lang="zh-CN" altLang="en-US" sz="9600" dirty="0" smtClean="0"/>
              <a:t>：</a:t>
            </a:r>
            <a:r>
              <a:rPr lang="zh-CN" altLang="zh-CN" sz="9600" dirty="0" smtClean="0"/>
              <a:t>王涛过</a:t>
            </a:r>
            <a:r>
              <a:rPr lang="zh-CN" altLang="zh-CN" sz="9600" b="1" dirty="0" smtClean="0">
                <a:solidFill>
                  <a:srgbClr val="00B050"/>
                </a:solidFill>
              </a:rPr>
              <a:t>六级</a:t>
            </a:r>
            <a:r>
              <a:rPr lang="zh-CN" altLang="zh-CN" sz="9600" dirty="0" smtClean="0"/>
              <a:t>了吗？</a:t>
            </a:r>
          </a:p>
          <a:p>
            <a:pPr marL="0" indent="0">
              <a:lnSpc>
                <a:spcPts val="3000"/>
              </a:lnSpc>
              <a:buNone/>
            </a:pPr>
            <a:r>
              <a:rPr lang="en-US" altLang="zh-CN" sz="9600" dirty="0"/>
              <a:t> </a:t>
            </a:r>
            <a:r>
              <a:rPr lang="en-US" altLang="zh-CN" sz="9600" dirty="0" smtClean="0"/>
              <a:t>          S2</a:t>
            </a:r>
            <a:r>
              <a:rPr lang="zh-CN" altLang="en-US" sz="9600" dirty="0" smtClean="0"/>
              <a:t>：</a:t>
            </a:r>
            <a:r>
              <a:rPr lang="zh-CN" altLang="zh-CN" sz="9600" dirty="0" smtClean="0"/>
              <a:t>他连英语</a:t>
            </a:r>
            <a:r>
              <a:rPr lang="zh-CN" altLang="zh-CN" sz="9600" u="sng" dirty="0" smtClean="0"/>
              <a:t>四级</a:t>
            </a:r>
            <a:r>
              <a:rPr lang="zh-CN" altLang="zh-CN" sz="9600" dirty="0" smtClean="0"/>
              <a:t>都没过，</a:t>
            </a:r>
            <a:r>
              <a:rPr lang="zh-CN" altLang="zh-CN" sz="9600" b="1" dirty="0" smtClean="0"/>
              <a:t>还</a:t>
            </a:r>
            <a:r>
              <a:rPr lang="zh-CN" altLang="zh-CN" sz="9600" b="1" u="sng" dirty="0" smtClean="0">
                <a:solidFill>
                  <a:srgbClr val="00B050"/>
                </a:solidFill>
              </a:rPr>
              <a:t>六级</a:t>
            </a:r>
            <a:r>
              <a:rPr lang="zh-CN" altLang="zh-CN" sz="9600" b="1" dirty="0" smtClean="0"/>
              <a:t>呢</a:t>
            </a:r>
            <a:r>
              <a:rPr lang="zh-CN" altLang="zh-CN" sz="9600" dirty="0" smtClean="0"/>
              <a:t>。（</a:t>
            </a:r>
            <a:r>
              <a:rPr lang="zh-CN" altLang="zh-CN" sz="9600" dirty="0" smtClean="0">
                <a:latin typeface="楷体" panose="02010609060101010101" pitchFamily="49" charset="-122"/>
                <a:ea typeface="楷体" panose="02010609060101010101" pitchFamily="49" charset="-122"/>
              </a:rPr>
              <a:t>例子引自胡峰</a:t>
            </a:r>
            <a:r>
              <a:rPr lang="en-US" altLang="zh-CN" sz="9600" dirty="0" smtClean="0">
                <a:latin typeface="楷体" panose="02010609060101010101" pitchFamily="49" charset="-122"/>
                <a:ea typeface="楷体" panose="02010609060101010101" pitchFamily="49" charset="-122"/>
              </a:rPr>
              <a:t>2011</a:t>
            </a:r>
            <a:r>
              <a:rPr lang="zh-CN" altLang="zh-CN" sz="9600" dirty="0" smtClean="0"/>
              <a:t>）</a:t>
            </a:r>
          </a:p>
          <a:p>
            <a:pPr marL="0" indent="0">
              <a:lnSpc>
                <a:spcPts val="3000"/>
              </a:lnSpc>
              <a:buNone/>
            </a:pPr>
            <a:r>
              <a:rPr lang="zh-CN" altLang="zh-CN" sz="9600" dirty="0" smtClean="0"/>
              <a:t>（</a:t>
            </a:r>
            <a:r>
              <a:rPr lang="en-US" altLang="zh-CN" sz="9600" dirty="0" smtClean="0"/>
              <a:t>32</a:t>
            </a:r>
            <a:r>
              <a:rPr lang="zh-CN" altLang="zh-CN" sz="9600" dirty="0" smtClean="0"/>
              <a:t>）</a:t>
            </a:r>
            <a:r>
              <a:rPr lang="en-US" altLang="zh-CN" sz="9600" dirty="0" smtClean="0"/>
              <a:t>S1</a:t>
            </a:r>
            <a:r>
              <a:rPr lang="zh-CN" altLang="en-US" sz="9600" dirty="0" smtClean="0"/>
              <a:t>：</a:t>
            </a:r>
            <a:r>
              <a:rPr lang="zh-CN" altLang="zh-CN" sz="9600" dirty="0" smtClean="0"/>
              <a:t>王涛过</a:t>
            </a:r>
            <a:r>
              <a:rPr lang="zh-CN" altLang="zh-CN" sz="9600" b="1" dirty="0" smtClean="0">
                <a:solidFill>
                  <a:srgbClr val="7030A0"/>
                </a:solidFill>
              </a:rPr>
              <a:t>四级</a:t>
            </a:r>
            <a:r>
              <a:rPr lang="zh-CN" altLang="zh-CN" sz="9600" dirty="0" smtClean="0"/>
              <a:t>了吗？</a:t>
            </a:r>
          </a:p>
          <a:p>
            <a:pPr marL="0" indent="0">
              <a:lnSpc>
                <a:spcPts val="3000"/>
              </a:lnSpc>
              <a:buNone/>
            </a:pPr>
            <a:r>
              <a:rPr lang="en-US" altLang="zh-CN" sz="9600" dirty="0" smtClean="0"/>
              <a:t>           S2</a:t>
            </a:r>
            <a:r>
              <a:rPr lang="zh-CN" altLang="en-US" sz="9600" dirty="0" smtClean="0"/>
              <a:t>：</a:t>
            </a:r>
            <a:r>
              <a:rPr lang="zh-CN" altLang="zh-CN" sz="9600" b="1" dirty="0" smtClean="0"/>
              <a:t>还</a:t>
            </a:r>
            <a:r>
              <a:rPr lang="zh-CN" altLang="zh-CN" sz="9600" b="1" u="sng" dirty="0" smtClean="0">
                <a:solidFill>
                  <a:srgbClr val="7030A0"/>
                </a:solidFill>
              </a:rPr>
              <a:t>四级</a:t>
            </a:r>
            <a:r>
              <a:rPr lang="zh-CN" altLang="zh-CN" sz="9600" b="1" dirty="0" smtClean="0"/>
              <a:t>呢</a:t>
            </a:r>
            <a:r>
              <a:rPr lang="zh-CN" altLang="zh-CN" sz="9600" dirty="0" smtClean="0"/>
              <a:t>，他英语</a:t>
            </a:r>
            <a:r>
              <a:rPr lang="zh-CN" altLang="zh-CN" sz="9600" u="sng" dirty="0" smtClean="0"/>
              <a:t>六级</a:t>
            </a:r>
            <a:r>
              <a:rPr lang="zh-CN" altLang="zh-CN" sz="9600" dirty="0" smtClean="0"/>
              <a:t>都过了。（</a:t>
            </a:r>
            <a:r>
              <a:rPr lang="zh-CN" altLang="zh-CN" sz="9600" dirty="0" smtClean="0">
                <a:latin typeface="楷体" panose="02010609060101010101" pitchFamily="49" charset="-122"/>
                <a:ea typeface="楷体" panose="02010609060101010101" pitchFamily="49" charset="-122"/>
              </a:rPr>
              <a:t>自拟</a:t>
            </a:r>
            <a:r>
              <a:rPr lang="zh-CN" altLang="zh-CN" sz="9600" dirty="0" smtClean="0"/>
              <a:t>）</a:t>
            </a:r>
          </a:p>
          <a:p>
            <a:endParaRPr lang="zh-CN" altLang="en-US" dirty="0"/>
          </a:p>
        </p:txBody>
      </p:sp>
      <p:sp>
        <p:nvSpPr>
          <p:cNvPr id="3" name="矩形 2"/>
          <p:cNvSpPr/>
          <p:nvPr/>
        </p:nvSpPr>
        <p:spPr>
          <a:xfrm>
            <a:off x="2330722" y="3238405"/>
            <a:ext cx="3921266" cy="271869"/>
          </a:xfrm>
          <a:prstGeom prst="rect">
            <a:avLst/>
          </a:prstGeom>
        </p:spPr>
        <p:txBody>
          <a:bodyPr wrap="square">
            <a:spAutoFit/>
          </a:bodyPr>
          <a:lstStyle/>
          <a:p>
            <a:pPr indent="266700" algn="just">
              <a:lnSpc>
                <a:spcPts val="1400"/>
              </a:lnSpc>
              <a:spcAft>
                <a:spcPts val="0"/>
              </a:spcAft>
            </a:pPr>
            <a:r>
              <a:rPr lang="zh-CN"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还</a:t>
            </a:r>
            <a:r>
              <a:rPr lang="en-US"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NP1</a:t>
            </a:r>
            <a:r>
              <a:rPr lang="zh-CN"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呢，</a:t>
            </a:r>
            <a:r>
              <a:rPr lang="en-US"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     </a:t>
            </a:r>
            <a:r>
              <a:rPr lang="zh-CN"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r>
              <a:rPr lang="en-US"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NP2</a:t>
            </a:r>
            <a:r>
              <a:rPr lang="zh-CN" altLang="zh-CN" sz="2400" b="1" kern="100"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endParaRPr lang="zh-CN" altLang="zh-CN" sz="2400" b="1" kern="100" dirty="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4" name="文本框 3"/>
          <p:cNvSpPr txBox="1"/>
          <p:nvPr/>
        </p:nvSpPr>
        <p:spPr>
          <a:xfrm>
            <a:off x="2214098" y="3777126"/>
            <a:ext cx="1969820" cy="461665"/>
          </a:xfrm>
          <a:prstGeom prst="rect">
            <a:avLst/>
          </a:prstGeom>
          <a:noFill/>
        </p:spPr>
        <p:txBody>
          <a:bodyPr wrap="square" rtlCol="0">
            <a:spAutoFit/>
          </a:bodyPr>
          <a:lstStyle/>
          <a:p>
            <a:r>
              <a:rPr lang="zh-CN" altLang="en-US" sz="2400" b="1" dirty="0" smtClean="0"/>
              <a:t>构造 </a:t>
            </a:r>
            <a:r>
              <a:rPr lang="en-US" altLang="zh-CN" sz="2400" b="1" dirty="0" smtClean="0"/>
              <a:t>P(NP1)  </a:t>
            </a:r>
            <a:endParaRPr lang="zh-CN" altLang="en-US" sz="2400" b="1" dirty="0"/>
          </a:p>
        </p:txBody>
      </p:sp>
      <p:sp>
        <p:nvSpPr>
          <p:cNvPr id="5" name="文本框 4"/>
          <p:cNvSpPr txBox="1"/>
          <p:nvPr/>
        </p:nvSpPr>
        <p:spPr>
          <a:xfrm>
            <a:off x="1597934" y="4690832"/>
            <a:ext cx="2549042" cy="461665"/>
          </a:xfrm>
          <a:prstGeom prst="rect">
            <a:avLst/>
          </a:prstGeom>
          <a:noFill/>
        </p:spPr>
        <p:txBody>
          <a:bodyPr wrap="square" rtlCol="0">
            <a:spAutoFit/>
          </a:bodyPr>
          <a:lstStyle/>
          <a:p>
            <a:r>
              <a:rPr lang="zh-CN" altLang="en-US" sz="2400" b="1" dirty="0" smtClean="0"/>
              <a:t>  </a:t>
            </a:r>
            <a:r>
              <a:rPr lang="zh-CN" altLang="en-US" sz="2400" dirty="0" smtClean="0"/>
              <a:t>他</a:t>
            </a:r>
            <a:r>
              <a:rPr lang="zh-CN" altLang="en-US" sz="2400" dirty="0"/>
              <a:t>没过</a:t>
            </a:r>
            <a:r>
              <a:rPr lang="zh-CN" altLang="en-US" sz="2400" dirty="0" smtClean="0"/>
              <a:t>英语六级</a:t>
            </a:r>
            <a:endParaRPr lang="zh-CN" altLang="en-US" sz="2400" dirty="0"/>
          </a:p>
        </p:txBody>
      </p:sp>
      <p:sp>
        <p:nvSpPr>
          <p:cNvPr id="6" name="文本框 5"/>
          <p:cNvSpPr txBox="1"/>
          <p:nvPr/>
        </p:nvSpPr>
        <p:spPr>
          <a:xfrm>
            <a:off x="4914938" y="3791416"/>
            <a:ext cx="1158410" cy="461665"/>
          </a:xfrm>
          <a:prstGeom prst="rect">
            <a:avLst/>
          </a:prstGeom>
          <a:noFill/>
        </p:spPr>
        <p:txBody>
          <a:bodyPr wrap="square" rtlCol="0">
            <a:spAutoFit/>
          </a:bodyPr>
          <a:lstStyle/>
          <a:p>
            <a:r>
              <a:rPr lang="en-US" altLang="zh-CN" sz="2400" b="1" dirty="0" smtClean="0"/>
              <a:t>P(NP2)</a:t>
            </a:r>
            <a:endParaRPr lang="zh-CN" altLang="en-US" sz="2400" b="1" dirty="0"/>
          </a:p>
        </p:txBody>
      </p:sp>
      <p:sp>
        <p:nvSpPr>
          <p:cNvPr id="7" name="文本框 6"/>
          <p:cNvSpPr txBox="1"/>
          <p:nvPr/>
        </p:nvSpPr>
        <p:spPr>
          <a:xfrm>
            <a:off x="4554029" y="4690832"/>
            <a:ext cx="2382574" cy="461665"/>
          </a:xfrm>
          <a:prstGeom prst="rect">
            <a:avLst/>
          </a:prstGeom>
          <a:noFill/>
        </p:spPr>
        <p:txBody>
          <a:bodyPr wrap="square" rtlCol="0">
            <a:spAutoFit/>
          </a:bodyPr>
          <a:lstStyle/>
          <a:p>
            <a:r>
              <a:rPr lang="zh-CN" altLang="en-US" sz="2400" dirty="0" smtClean="0"/>
              <a:t>他没过英语</a:t>
            </a:r>
            <a:r>
              <a:rPr lang="zh-CN" altLang="en-US" sz="2400" dirty="0"/>
              <a:t>四</a:t>
            </a:r>
            <a:r>
              <a:rPr lang="zh-CN" altLang="en-US" sz="2400" dirty="0" smtClean="0"/>
              <a:t>级</a:t>
            </a:r>
            <a:endParaRPr lang="zh-CN" altLang="en-US" sz="2400" dirty="0"/>
          </a:p>
        </p:txBody>
      </p:sp>
      <p:sp>
        <p:nvSpPr>
          <p:cNvPr id="8" name="右箭头 7"/>
          <p:cNvSpPr/>
          <p:nvPr/>
        </p:nvSpPr>
        <p:spPr>
          <a:xfrm flipH="1">
            <a:off x="4183918" y="3941455"/>
            <a:ext cx="505314" cy="20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366805" y="4741576"/>
            <a:ext cx="1000539" cy="369332"/>
          </a:xfrm>
          <a:prstGeom prst="rect">
            <a:avLst/>
          </a:prstGeom>
          <a:noFill/>
        </p:spPr>
        <p:txBody>
          <a:bodyPr wrap="square" rtlCol="0">
            <a:spAutoFit/>
          </a:bodyPr>
          <a:lstStyle/>
          <a:p>
            <a:r>
              <a:rPr lang="zh-CN" altLang="en-US" dirty="0" smtClean="0"/>
              <a:t>例（</a:t>
            </a:r>
            <a:r>
              <a:rPr lang="en-US" altLang="zh-CN" dirty="0" smtClean="0"/>
              <a:t>31</a:t>
            </a:r>
            <a:r>
              <a:rPr lang="zh-CN" altLang="en-US" dirty="0" smtClean="0"/>
              <a:t>）</a:t>
            </a:r>
            <a:endParaRPr lang="zh-CN" altLang="en-US" dirty="0"/>
          </a:p>
        </p:txBody>
      </p:sp>
      <p:sp>
        <p:nvSpPr>
          <p:cNvPr id="13" name="文本框 12"/>
          <p:cNvSpPr txBox="1"/>
          <p:nvPr/>
        </p:nvSpPr>
        <p:spPr>
          <a:xfrm>
            <a:off x="1597934" y="5468725"/>
            <a:ext cx="2549042" cy="461665"/>
          </a:xfrm>
          <a:prstGeom prst="rect">
            <a:avLst/>
          </a:prstGeom>
          <a:noFill/>
        </p:spPr>
        <p:txBody>
          <a:bodyPr wrap="square" rtlCol="0">
            <a:spAutoFit/>
          </a:bodyPr>
          <a:lstStyle/>
          <a:p>
            <a:r>
              <a:rPr lang="zh-CN" altLang="en-US" sz="2400" b="1" dirty="0" smtClean="0"/>
              <a:t>  </a:t>
            </a:r>
            <a:r>
              <a:rPr lang="zh-CN" altLang="en-US" sz="2400" dirty="0" smtClean="0"/>
              <a:t>他过了英语四级</a:t>
            </a:r>
            <a:endParaRPr lang="zh-CN" altLang="en-US" sz="2400" dirty="0"/>
          </a:p>
        </p:txBody>
      </p:sp>
      <p:sp>
        <p:nvSpPr>
          <p:cNvPr id="14" name="文本框 13"/>
          <p:cNvSpPr txBox="1"/>
          <p:nvPr/>
        </p:nvSpPr>
        <p:spPr>
          <a:xfrm>
            <a:off x="4554029" y="5468725"/>
            <a:ext cx="2382574" cy="461665"/>
          </a:xfrm>
          <a:prstGeom prst="rect">
            <a:avLst/>
          </a:prstGeom>
          <a:noFill/>
        </p:spPr>
        <p:txBody>
          <a:bodyPr wrap="square" rtlCol="0">
            <a:spAutoFit/>
          </a:bodyPr>
          <a:lstStyle/>
          <a:p>
            <a:r>
              <a:rPr lang="zh-CN" altLang="en-US" sz="2400" dirty="0" smtClean="0"/>
              <a:t>他过了英语六级</a:t>
            </a:r>
            <a:endParaRPr lang="zh-CN" altLang="en-US" sz="2400" dirty="0"/>
          </a:p>
        </p:txBody>
      </p:sp>
      <p:sp>
        <p:nvSpPr>
          <p:cNvPr id="15" name="文本框 14"/>
          <p:cNvSpPr txBox="1"/>
          <p:nvPr/>
        </p:nvSpPr>
        <p:spPr>
          <a:xfrm>
            <a:off x="366805" y="5519469"/>
            <a:ext cx="1000539" cy="369332"/>
          </a:xfrm>
          <a:prstGeom prst="rect">
            <a:avLst/>
          </a:prstGeom>
          <a:noFill/>
        </p:spPr>
        <p:txBody>
          <a:bodyPr wrap="square" rtlCol="0">
            <a:spAutoFit/>
          </a:bodyPr>
          <a:lstStyle/>
          <a:p>
            <a:r>
              <a:rPr lang="zh-CN" altLang="en-US" dirty="0" smtClean="0"/>
              <a:t>例（</a:t>
            </a:r>
            <a:r>
              <a:rPr lang="en-US" altLang="zh-CN" dirty="0" smtClean="0"/>
              <a:t>32</a:t>
            </a:r>
            <a:r>
              <a:rPr lang="zh-CN" altLang="en-US" dirty="0" smtClean="0"/>
              <a:t>）</a:t>
            </a:r>
            <a:endParaRPr lang="zh-CN" altLang="en-US" dirty="0"/>
          </a:p>
        </p:txBody>
      </p:sp>
      <p:sp>
        <p:nvSpPr>
          <p:cNvPr id="16" name="文本框 15">
            <a:extLst>
              <a:ext uri="{FF2B5EF4-FFF2-40B4-BE49-F238E27FC236}">
                <a16:creationId xmlns:a16="http://schemas.microsoft.com/office/drawing/2014/main" xmlns="" id="{9122A640-7F1A-4A91-89E7-8CA7E0BA688E}"/>
              </a:ext>
            </a:extLst>
          </p:cNvPr>
          <p:cNvSpPr txBox="1"/>
          <p:nvPr/>
        </p:nvSpPr>
        <p:spPr>
          <a:xfrm>
            <a:off x="469672" y="61239"/>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36888810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p:cNvSpPr txBox="1">
            <a:spLocks/>
          </p:cNvSpPr>
          <p:nvPr/>
        </p:nvSpPr>
        <p:spPr>
          <a:xfrm>
            <a:off x="498167" y="1069289"/>
            <a:ext cx="11372991" cy="5235258"/>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70000"/>
              </a:lnSpc>
              <a:buNone/>
            </a:pPr>
            <a:r>
              <a:rPr lang="en-US" altLang="zh-CN" sz="9600" b="1" dirty="0"/>
              <a:t>P</a:t>
            </a:r>
            <a:r>
              <a:rPr lang="zh-CN" altLang="en-US" sz="9600" b="1" dirty="0"/>
              <a:t>（</a:t>
            </a:r>
            <a:r>
              <a:rPr lang="en-US" altLang="zh-CN" sz="9600" b="1" dirty="0"/>
              <a:t>NP1</a:t>
            </a:r>
            <a:r>
              <a:rPr lang="zh-CN" altLang="en-US" sz="9600" b="1" dirty="0"/>
              <a:t>）、</a:t>
            </a:r>
            <a:r>
              <a:rPr lang="en-US" altLang="zh-CN" sz="9600" b="1" dirty="0"/>
              <a:t>P</a:t>
            </a:r>
            <a:r>
              <a:rPr lang="zh-CN" altLang="en-US" sz="9600" b="1" dirty="0"/>
              <a:t>（</a:t>
            </a:r>
            <a:r>
              <a:rPr lang="en-US" altLang="zh-CN" sz="9600" b="1" dirty="0"/>
              <a:t>NP2</a:t>
            </a:r>
            <a:r>
              <a:rPr lang="zh-CN" altLang="en-US" sz="9600" b="1" dirty="0"/>
              <a:t>）这两个命题之间是什么关系呢？</a:t>
            </a:r>
          </a:p>
          <a:p>
            <a:pPr marL="0" indent="0">
              <a:lnSpc>
                <a:spcPct val="170000"/>
              </a:lnSpc>
              <a:buNone/>
            </a:pPr>
            <a:r>
              <a:rPr lang="zh-CN" altLang="en-US" sz="9600" dirty="0" smtClean="0"/>
              <a:t>如果</a:t>
            </a:r>
            <a:r>
              <a:rPr lang="zh-CN" altLang="en-US" sz="9600" dirty="0"/>
              <a:t>将例</a:t>
            </a:r>
            <a:r>
              <a:rPr lang="zh-CN" altLang="en-US" sz="9600" dirty="0" smtClean="0"/>
              <a:t>（</a:t>
            </a:r>
            <a:r>
              <a:rPr lang="en-US" altLang="zh-CN" sz="9600" dirty="0" smtClean="0"/>
              <a:t>31</a:t>
            </a:r>
            <a:r>
              <a:rPr lang="zh-CN" altLang="en-US" sz="9600" dirty="0" smtClean="0"/>
              <a:t>）</a:t>
            </a:r>
            <a:r>
              <a:rPr lang="zh-CN" altLang="en-US" sz="9600" dirty="0"/>
              <a:t>中这两个命题用并列连接词“和”连接，这句话解读为“他英语四级和六级都没过”，那就忽略了两个事实</a:t>
            </a:r>
            <a:r>
              <a:rPr lang="zh-CN" altLang="en-US" sz="9600" dirty="0" smtClean="0"/>
              <a:t>：</a:t>
            </a:r>
            <a:endParaRPr lang="en-US" altLang="zh-CN" sz="9600" dirty="0" smtClean="0"/>
          </a:p>
          <a:p>
            <a:pPr marL="0" indent="0">
              <a:lnSpc>
                <a:spcPct val="170000"/>
              </a:lnSpc>
              <a:buNone/>
            </a:pPr>
            <a:r>
              <a:rPr lang="zh-CN" altLang="en-US" sz="9600" dirty="0" smtClean="0"/>
              <a:t>（</a:t>
            </a:r>
            <a:r>
              <a:rPr lang="en-US" altLang="zh-CN" sz="9600" dirty="0"/>
              <a:t>1</a:t>
            </a:r>
            <a:r>
              <a:rPr lang="zh-CN" altLang="en-US" sz="9600" dirty="0" smtClean="0"/>
              <a:t>）</a:t>
            </a:r>
            <a:r>
              <a:rPr lang="en-US" altLang="zh-CN" sz="9600" dirty="0"/>
              <a:t> </a:t>
            </a:r>
            <a:r>
              <a:rPr lang="en-US" altLang="zh-CN" sz="9600" b="1" dirty="0"/>
              <a:t>P(NP1) </a:t>
            </a:r>
            <a:r>
              <a:rPr lang="zh-CN" altLang="en-US" sz="9600" b="1" dirty="0"/>
              <a:t>、</a:t>
            </a:r>
            <a:r>
              <a:rPr lang="en-US" altLang="zh-CN" sz="9600" b="1" dirty="0"/>
              <a:t>P(NP2)</a:t>
            </a:r>
            <a:r>
              <a:rPr lang="zh-CN" altLang="en-US" sz="9600" b="1" dirty="0"/>
              <a:t>这两个事件发生的可能性</a:t>
            </a:r>
            <a:r>
              <a:rPr lang="zh-CN" altLang="en-US" sz="9600" b="1" dirty="0" smtClean="0"/>
              <a:t>不同。</a:t>
            </a:r>
            <a:endParaRPr lang="en-US" altLang="zh-CN" sz="9600" b="1" dirty="0" smtClean="0"/>
          </a:p>
          <a:p>
            <a:pPr marL="0" indent="0">
              <a:lnSpc>
                <a:spcPct val="170000"/>
              </a:lnSpc>
              <a:buNone/>
            </a:pPr>
            <a:r>
              <a:rPr lang="en-US" altLang="zh-CN" sz="9600" dirty="0"/>
              <a:t> </a:t>
            </a:r>
            <a:r>
              <a:rPr lang="en-US" altLang="zh-CN" sz="9600" dirty="0" smtClean="0"/>
              <a:t>      </a:t>
            </a:r>
            <a:r>
              <a:rPr lang="zh-CN" altLang="en-US" sz="9600" dirty="0" smtClean="0"/>
              <a:t>“</a:t>
            </a:r>
            <a:r>
              <a:rPr lang="zh-CN" altLang="en-US" sz="9600" dirty="0"/>
              <a:t>他没过英语四级”和“他没过英语六级”这两个事件发生的可能性不一样；（</a:t>
            </a:r>
            <a:r>
              <a:rPr lang="en-US" altLang="zh-CN" sz="9600" dirty="0"/>
              <a:t>2</a:t>
            </a:r>
            <a:r>
              <a:rPr lang="zh-CN" altLang="en-US" sz="9600" dirty="0" smtClean="0"/>
              <a:t>）</a:t>
            </a:r>
            <a:r>
              <a:rPr lang="en-US" altLang="zh-CN" sz="9600" b="1" dirty="0"/>
              <a:t>P(NP1)</a:t>
            </a:r>
            <a:r>
              <a:rPr lang="zh-CN" altLang="en-US" sz="9600" b="1" dirty="0"/>
              <a:t>是根据</a:t>
            </a:r>
            <a:r>
              <a:rPr lang="en-US" altLang="zh-CN" sz="9600" b="1" dirty="0"/>
              <a:t>P(NP2)</a:t>
            </a:r>
            <a:r>
              <a:rPr lang="zh-CN" altLang="en-US" sz="9600" b="1" dirty="0"/>
              <a:t>推出来的，不一定是事实</a:t>
            </a:r>
            <a:r>
              <a:rPr lang="zh-CN" altLang="en-US" sz="9600" dirty="0"/>
              <a:t>。</a:t>
            </a:r>
          </a:p>
          <a:p>
            <a:pPr marL="0" indent="0">
              <a:lnSpc>
                <a:spcPct val="170000"/>
              </a:lnSpc>
              <a:buNone/>
            </a:pPr>
            <a:r>
              <a:rPr lang="zh-CN" altLang="en-US" sz="9600" dirty="0" smtClean="0"/>
              <a:t>“</a:t>
            </a:r>
            <a:r>
              <a:rPr lang="zh-CN" altLang="en-US" sz="9600" dirty="0"/>
              <a:t>他没过英语六级”是可以根据“他没过英语四级”推论出来的，不一定是事实。</a:t>
            </a:r>
          </a:p>
          <a:p>
            <a:endParaRPr lang="zh-CN" altLang="en-US" dirty="0"/>
          </a:p>
        </p:txBody>
      </p:sp>
      <p:sp>
        <p:nvSpPr>
          <p:cNvPr id="12" name="文本框 11">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21559603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2"/>
          <p:cNvSpPr txBox="1">
            <a:spLocks/>
          </p:cNvSpPr>
          <p:nvPr/>
        </p:nvSpPr>
        <p:spPr>
          <a:xfrm>
            <a:off x="128771" y="1666481"/>
            <a:ext cx="12428129" cy="3999819"/>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zh-CN" altLang="en-US" b="1" dirty="0" smtClean="0"/>
              <a:t>在肯定情况下，</a:t>
            </a:r>
            <a:r>
              <a:rPr lang="zh-CN" altLang="zh-CN" b="1" dirty="0" smtClean="0"/>
              <a:t>例（</a:t>
            </a:r>
            <a:r>
              <a:rPr lang="en-US" altLang="zh-CN" b="1" dirty="0" smtClean="0"/>
              <a:t>32</a:t>
            </a:r>
            <a:r>
              <a:rPr lang="zh-CN" altLang="zh-CN" b="1" dirty="0" smtClean="0"/>
              <a:t>）中，</a:t>
            </a:r>
            <a:r>
              <a:rPr lang="en-US" altLang="zh-CN" b="1" dirty="0" smtClean="0"/>
              <a:t>P</a:t>
            </a:r>
            <a:r>
              <a:rPr lang="zh-CN" altLang="zh-CN" b="1" dirty="0" smtClean="0"/>
              <a:t>（</a:t>
            </a:r>
            <a:r>
              <a:rPr lang="en-US" altLang="zh-CN" b="1" dirty="0" smtClean="0"/>
              <a:t>NP2</a:t>
            </a:r>
            <a:r>
              <a:rPr lang="zh-CN" altLang="zh-CN" b="1" dirty="0" smtClean="0"/>
              <a:t>）</a:t>
            </a:r>
            <a:r>
              <a:rPr lang="en-US" altLang="zh-CN" b="1" dirty="0" smtClean="0"/>
              <a:t>=</a:t>
            </a:r>
            <a:r>
              <a:rPr lang="zh-CN" altLang="zh-CN" b="1" dirty="0" smtClean="0"/>
              <a:t>他过英语六级了</a:t>
            </a:r>
            <a:r>
              <a:rPr lang="en-US" altLang="zh-CN" b="1" dirty="0" smtClean="0"/>
              <a:t>          P</a:t>
            </a:r>
            <a:r>
              <a:rPr lang="zh-CN" altLang="zh-CN" b="1" dirty="0" smtClean="0"/>
              <a:t>（</a:t>
            </a:r>
            <a:r>
              <a:rPr lang="en-US" altLang="zh-CN" b="1" dirty="0" smtClean="0"/>
              <a:t>NP1</a:t>
            </a:r>
            <a:r>
              <a:rPr lang="zh-CN" altLang="zh-CN" b="1" dirty="0" smtClean="0"/>
              <a:t>）</a:t>
            </a:r>
            <a:r>
              <a:rPr lang="en-US" altLang="zh-CN" b="1" dirty="0" smtClean="0"/>
              <a:t>=</a:t>
            </a:r>
            <a:r>
              <a:rPr lang="zh-CN" altLang="zh-CN" b="1" dirty="0" smtClean="0"/>
              <a:t>他过英语四级了</a:t>
            </a:r>
            <a:r>
              <a:rPr lang="zh-CN" altLang="en-US" b="1" dirty="0" smtClean="0"/>
              <a:t>。</a:t>
            </a:r>
            <a:endParaRPr lang="en-US" altLang="zh-CN" b="1" dirty="0" smtClean="0"/>
          </a:p>
          <a:p>
            <a:pPr marL="0" indent="0">
              <a:lnSpc>
                <a:spcPct val="150000"/>
              </a:lnSpc>
              <a:buNone/>
            </a:pPr>
            <a:r>
              <a:rPr lang="zh-CN" altLang="en-US" b="1" dirty="0" smtClean="0"/>
              <a:t>在否定情况下</a:t>
            </a:r>
            <a:r>
              <a:rPr lang="zh-CN" altLang="zh-CN" b="1" dirty="0" smtClean="0"/>
              <a:t>，例（</a:t>
            </a:r>
            <a:r>
              <a:rPr lang="en-US" altLang="zh-CN" b="1" dirty="0" smtClean="0"/>
              <a:t>31</a:t>
            </a:r>
            <a:r>
              <a:rPr lang="zh-CN" altLang="zh-CN" b="1" dirty="0" smtClean="0"/>
              <a:t>）</a:t>
            </a:r>
            <a:r>
              <a:rPr lang="zh-CN" altLang="en-US" b="1" dirty="0" smtClean="0"/>
              <a:t>中</a:t>
            </a:r>
            <a:r>
              <a:rPr lang="zh-CN" altLang="zh-CN" b="1" dirty="0" smtClean="0"/>
              <a:t>，</a:t>
            </a:r>
            <a:r>
              <a:rPr lang="en-US" altLang="zh-CN" b="1" dirty="0" smtClean="0"/>
              <a:t>P</a:t>
            </a:r>
            <a:r>
              <a:rPr lang="zh-CN" altLang="zh-CN" b="1" dirty="0" smtClean="0"/>
              <a:t>（</a:t>
            </a:r>
            <a:r>
              <a:rPr lang="en-US" altLang="zh-CN" b="1" dirty="0" smtClean="0"/>
              <a:t>NP2</a:t>
            </a:r>
            <a:r>
              <a:rPr lang="zh-CN" altLang="zh-CN" b="1" dirty="0" smtClean="0"/>
              <a:t>）</a:t>
            </a:r>
            <a:r>
              <a:rPr lang="en-US" altLang="zh-CN" b="1" dirty="0" smtClean="0"/>
              <a:t>=</a:t>
            </a:r>
            <a:r>
              <a:rPr lang="zh-CN" altLang="zh-CN" b="1" dirty="0" smtClean="0"/>
              <a:t>他没过英语四级</a:t>
            </a:r>
            <a:r>
              <a:rPr lang="en-US" altLang="zh-CN" b="1" dirty="0" smtClean="0"/>
              <a:t>          P</a:t>
            </a:r>
            <a:r>
              <a:rPr lang="zh-CN" altLang="zh-CN" b="1" dirty="0" smtClean="0"/>
              <a:t>（</a:t>
            </a:r>
            <a:r>
              <a:rPr lang="en-US" altLang="zh-CN" b="1" dirty="0" smtClean="0"/>
              <a:t>NP1</a:t>
            </a:r>
            <a:r>
              <a:rPr lang="zh-CN" altLang="zh-CN" b="1" dirty="0" smtClean="0"/>
              <a:t>）</a:t>
            </a:r>
            <a:r>
              <a:rPr lang="en-US" altLang="zh-CN" b="1" dirty="0" smtClean="0"/>
              <a:t>=</a:t>
            </a:r>
            <a:r>
              <a:rPr lang="zh-CN" altLang="zh-CN" b="1" dirty="0" smtClean="0"/>
              <a:t>他没过英语六级。</a:t>
            </a:r>
            <a:endParaRPr lang="en-US" altLang="zh-CN" b="1" dirty="0" smtClean="0"/>
          </a:p>
          <a:p>
            <a:pPr>
              <a:lnSpc>
                <a:spcPct val="150000"/>
              </a:lnSpc>
            </a:pPr>
            <a:endParaRPr lang="en-US" altLang="zh-CN" b="1" dirty="0" smtClean="0"/>
          </a:p>
          <a:p>
            <a:pPr marL="0" indent="0">
              <a:lnSpc>
                <a:spcPct val="150000"/>
              </a:lnSpc>
              <a:buNone/>
            </a:pPr>
            <a:r>
              <a:rPr lang="en-US" altLang="zh-CN" dirty="0" smtClean="0"/>
              <a:t>                                                               </a:t>
            </a:r>
            <a:r>
              <a:rPr lang="en-US" altLang="zh-CN" b="1" dirty="0" smtClean="0">
                <a:effectLst>
                  <a:outerShdw blurRad="38100" dist="38100" dir="2700000" algn="tl">
                    <a:srgbClr val="000000">
                      <a:alpha val="43137"/>
                    </a:srgbClr>
                  </a:outerShdw>
                </a:effectLst>
              </a:rPr>
              <a:t>LIKELIHOOD [P</a:t>
            </a:r>
            <a:r>
              <a:rPr lang="zh-CN" altLang="zh-CN" b="1" dirty="0" smtClean="0">
                <a:effectLst>
                  <a:outerShdw blurRad="38100" dist="38100" dir="2700000" algn="tl">
                    <a:srgbClr val="000000">
                      <a:alpha val="43137"/>
                    </a:srgbClr>
                  </a:outerShdw>
                </a:effectLst>
              </a:rPr>
              <a:t>（</a:t>
            </a:r>
            <a:r>
              <a:rPr lang="en-US" altLang="zh-CN" b="1" dirty="0" smtClean="0">
                <a:effectLst>
                  <a:outerShdw blurRad="38100" dist="38100" dir="2700000" algn="tl">
                    <a:srgbClr val="000000">
                      <a:alpha val="43137"/>
                    </a:srgbClr>
                  </a:outerShdw>
                </a:effectLst>
              </a:rPr>
              <a:t>NP2</a:t>
            </a:r>
            <a:r>
              <a:rPr lang="zh-CN" altLang="zh-CN" b="1" dirty="0" smtClean="0">
                <a:effectLst>
                  <a:outerShdw blurRad="38100" dist="38100" dir="2700000" algn="tl">
                    <a:srgbClr val="000000">
                      <a:alpha val="43137"/>
                    </a:srgbClr>
                  </a:outerShdw>
                </a:effectLst>
              </a:rPr>
              <a:t>）</a:t>
            </a:r>
            <a:r>
              <a:rPr lang="en-US" altLang="zh-CN" b="1" dirty="0" smtClean="0">
                <a:effectLst>
                  <a:outerShdw blurRad="38100" dist="38100" dir="2700000" algn="tl">
                    <a:srgbClr val="000000">
                      <a:alpha val="43137"/>
                    </a:srgbClr>
                  </a:outerShdw>
                </a:effectLst>
              </a:rPr>
              <a:t>] </a:t>
            </a:r>
            <a:r>
              <a:rPr lang="zh-CN" altLang="zh-CN" b="1" dirty="0" smtClean="0">
                <a:solidFill>
                  <a:srgbClr val="FF0000"/>
                </a:solidFill>
                <a:effectLst>
                  <a:outerShdw blurRad="38100" dist="38100" dir="2700000" algn="tl">
                    <a:srgbClr val="000000">
                      <a:alpha val="43137"/>
                    </a:srgbClr>
                  </a:outerShdw>
                </a:effectLst>
              </a:rPr>
              <a:t>＜</a:t>
            </a:r>
            <a:r>
              <a:rPr lang="en-US" altLang="zh-CN" b="1" dirty="0" smtClean="0">
                <a:solidFill>
                  <a:srgbClr val="FF0000"/>
                </a:solidFill>
                <a:effectLst>
                  <a:outerShdw blurRad="38100" dist="38100" dir="2700000" algn="tl">
                    <a:srgbClr val="000000">
                      <a:alpha val="43137"/>
                    </a:srgbClr>
                  </a:outerShdw>
                </a:effectLst>
              </a:rPr>
              <a:t> </a:t>
            </a:r>
            <a:r>
              <a:rPr lang="en-US" altLang="zh-CN" b="1" dirty="0" smtClean="0">
                <a:effectLst>
                  <a:outerShdw blurRad="38100" dist="38100" dir="2700000" algn="tl">
                    <a:srgbClr val="000000">
                      <a:alpha val="43137"/>
                    </a:srgbClr>
                  </a:outerShdw>
                </a:effectLst>
              </a:rPr>
              <a:t>LIKELIHOOD [P</a:t>
            </a:r>
            <a:r>
              <a:rPr lang="zh-CN" altLang="zh-CN" b="1" dirty="0" smtClean="0">
                <a:effectLst>
                  <a:outerShdw blurRad="38100" dist="38100" dir="2700000" algn="tl">
                    <a:srgbClr val="000000">
                      <a:alpha val="43137"/>
                    </a:srgbClr>
                  </a:outerShdw>
                </a:effectLst>
              </a:rPr>
              <a:t>（</a:t>
            </a:r>
            <a:r>
              <a:rPr lang="en-US" altLang="zh-CN" b="1" dirty="0" smtClean="0">
                <a:effectLst>
                  <a:outerShdw blurRad="38100" dist="38100" dir="2700000" algn="tl">
                    <a:srgbClr val="000000">
                      <a:alpha val="43137"/>
                    </a:srgbClr>
                  </a:outerShdw>
                </a:effectLst>
              </a:rPr>
              <a:t>NP1</a:t>
            </a:r>
            <a:r>
              <a:rPr lang="zh-CN" altLang="zh-CN" b="1" dirty="0" smtClean="0">
                <a:effectLst>
                  <a:outerShdw blurRad="38100" dist="38100" dir="2700000" algn="tl">
                    <a:srgbClr val="000000">
                      <a:alpha val="43137"/>
                    </a:srgbClr>
                  </a:outerShdw>
                </a:effectLst>
              </a:rPr>
              <a:t>）</a:t>
            </a:r>
            <a:r>
              <a:rPr lang="en-US" altLang="zh-CN" b="1" dirty="0" smtClean="0">
                <a:effectLst>
                  <a:outerShdw blurRad="38100" dist="38100" dir="2700000" algn="tl">
                    <a:srgbClr val="000000">
                      <a:alpha val="43137"/>
                    </a:srgbClr>
                  </a:outerShdw>
                </a:effectLst>
              </a:rPr>
              <a:t>]</a:t>
            </a:r>
          </a:p>
          <a:p>
            <a:pPr marL="0" indent="0">
              <a:lnSpc>
                <a:spcPct val="150000"/>
              </a:lnSpc>
              <a:buNone/>
            </a:pPr>
            <a:r>
              <a:rPr lang="zh-CN" altLang="en-US" b="1" dirty="0" smtClean="0"/>
              <a:t>                                             </a:t>
            </a:r>
            <a:endParaRPr lang="en-US" altLang="zh-CN" b="1" dirty="0" smtClean="0"/>
          </a:p>
          <a:p>
            <a:pPr marL="0" indent="0">
              <a:lnSpc>
                <a:spcPct val="150000"/>
              </a:lnSpc>
              <a:buNone/>
            </a:pPr>
            <a:r>
              <a:rPr lang="en-US" altLang="zh-CN" b="1" dirty="0"/>
              <a:t> </a:t>
            </a:r>
            <a:r>
              <a:rPr lang="en-US" altLang="zh-CN" b="1" dirty="0" smtClean="0"/>
              <a:t>                                                          </a:t>
            </a:r>
            <a:r>
              <a:rPr lang="zh-CN" altLang="en-US" b="1" dirty="0" smtClean="0"/>
              <a:t> </a:t>
            </a:r>
            <a:r>
              <a:rPr lang="zh-CN" altLang="zh-CN" b="1" dirty="0" smtClean="0"/>
              <a:t>“还</a:t>
            </a:r>
            <a:r>
              <a:rPr lang="en-US" altLang="zh-CN" b="1" dirty="0" smtClean="0"/>
              <a:t>NP1</a:t>
            </a:r>
            <a:r>
              <a:rPr lang="zh-CN" altLang="zh-CN" b="1" dirty="0" smtClean="0"/>
              <a:t>呢”所对应的命题发生的可能性比较大</a:t>
            </a:r>
            <a:endParaRPr lang="en-US" altLang="zh-CN" b="1" dirty="0" smtClean="0"/>
          </a:p>
          <a:p>
            <a:endParaRPr lang="zh-CN" altLang="en-US" dirty="0"/>
          </a:p>
        </p:txBody>
      </p:sp>
      <p:sp>
        <p:nvSpPr>
          <p:cNvPr id="12" name="矩形 11"/>
          <p:cNvSpPr/>
          <p:nvPr/>
        </p:nvSpPr>
        <p:spPr>
          <a:xfrm>
            <a:off x="2291665" y="1509745"/>
            <a:ext cx="5536882" cy="1660003"/>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8267377" y="1509744"/>
            <a:ext cx="3924623" cy="1660003"/>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2671699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2"/>
          <p:cNvSpPr txBox="1">
            <a:spLocks/>
          </p:cNvSpPr>
          <p:nvPr/>
        </p:nvSpPr>
        <p:spPr>
          <a:xfrm>
            <a:off x="0" y="1499781"/>
            <a:ext cx="11983453" cy="456413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zh-CN" altLang="en-US" sz="2200" b="1" dirty="0" smtClean="0"/>
              <a:t>在肯定情况下，</a:t>
            </a:r>
            <a:r>
              <a:rPr lang="zh-CN" altLang="zh-CN" sz="2200" b="1" dirty="0" smtClean="0"/>
              <a:t>例（</a:t>
            </a:r>
            <a:r>
              <a:rPr lang="en-US" altLang="zh-CN" sz="2200" b="1" dirty="0" smtClean="0"/>
              <a:t>32</a:t>
            </a:r>
            <a:r>
              <a:rPr lang="zh-CN" altLang="zh-CN" sz="2200" b="1" dirty="0" smtClean="0"/>
              <a:t>）中，</a:t>
            </a:r>
            <a:r>
              <a:rPr lang="en-US" altLang="zh-CN" sz="2200" b="1" dirty="0" smtClean="0"/>
              <a:t>P</a:t>
            </a:r>
            <a:r>
              <a:rPr lang="zh-CN" altLang="zh-CN" sz="2200" b="1" dirty="0" smtClean="0"/>
              <a:t>（</a:t>
            </a:r>
            <a:r>
              <a:rPr lang="en-US" altLang="zh-CN" sz="2200" b="1" dirty="0" smtClean="0"/>
              <a:t>NP2</a:t>
            </a:r>
            <a:r>
              <a:rPr lang="zh-CN" altLang="zh-CN" sz="2200" b="1" dirty="0" smtClean="0"/>
              <a:t>）</a:t>
            </a:r>
            <a:r>
              <a:rPr lang="en-US" altLang="zh-CN" sz="2200" b="1" dirty="0" smtClean="0"/>
              <a:t>=</a:t>
            </a:r>
            <a:r>
              <a:rPr lang="zh-CN" altLang="zh-CN" sz="2200" b="1" dirty="0" smtClean="0"/>
              <a:t>他过英语六级了</a:t>
            </a:r>
            <a:r>
              <a:rPr lang="en-US" altLang="zh-CN" sz="2200" b="1" dirty="0" smtClean="0"/>
              <a:t>          P</a:t>
            </a:r>
            <a:r>
              <a:rPr lang="zh-CN" altLang="zh-CN" sz="2200" b="1" dirty="0" smtClean="0"/>
              <a:t>（</a:t>
            </a:r>
            <a:r>
              <a:rPr lang="en-US" altLang="zh-CN" sz="2200" b="1" dirty="0" smtClean="0"/>
              <a:t>NP1</a:t>
            </a:r>
            <a:r>
              <a:rPr lang="zh-CN" altLang="zh-CN" sz="2200" b="1" dirty="0" smtClean="0"/>
              <a:t>）</a:t>
            </a:r>
            <a:r>
              <a:rPr lang="en-US" altLang="zh-CN" sz="2200" b="1" dirty="0" smtClean="0"/>
              <a:t>=</a:t>
            </a:r>
            <a:r>
              <a:rPr lang="zh-CN" altLang="zh-CN" sz="2200" b="1" dirty="0" smtClean="0"/>
              <a:t>他过英语四级了</a:t>
            </a:r>
            <a:r>
              <a:rPr lang="zh-CN" altLang="en-US" sz="2200" b="1" dirty="0" smtClean="0"/>
              <a:t>。</a:t>
            </a:r>
            <a:endParaRPr lang="en-US" altLang="zh-CN" sz="2200" b="1" dirty="0" smtClean="0"/>
          </a:p>
          <a:p>
            <a:pPr marL="0" indent="0">
              <a:lnSpc>
                <a:spcPct val="150000"/>
              </a:lnSpc>
              <a:buNone/>
            </a:pPr>
            <a:r>
              <a:rPr lang="zh-CN" altLang="en-US" sz="2200" b="1" dirty="0" smtClean="0"/>
              <a:t>在否定情况下</a:t>
            </a:r>
            <a:r>
              <a:rPr lang="zh-CN" altLang="zh-CN" sz="2200" b="1" dirty="0" smtClean="0"/>
              <a:t>，例（</a:t>
            </a:r>
            <a:r>
              <a:rPr lang="en-US" altLang="zh-CN" sz="2200" b="1" dirty="0" smtClean="0"/>
              <a:t>31</a:t>
            </a:r>
            <a:r>
              <a:rPr lang="zh-CN" altLang="zh-CN" sz="2200" b="1" dirty="0" smtClean="0"/>
              <a:t>）</a:t>
            </a:r>
            <a:r>
              <a:rPr lang="zh-CN" altLang="en-US" sz="2200" b="1" dirty="0" smtClean="0"/>
              <a:t>中</a:t>
            </a:r>
            <a:r>
              <a:rPr lang="zh-CN" altLang="zh-CN" sz="2200" b="1" dirty="0" smtClean="0"/>
              <a:t>，</a:t>
            </a:r>
            <a:r>
              <a:rPr lang="en-US" altLang="zh-CN" sz="2200" b="1" dirty="0" smtClean="0"/>
              <a:t>P</a:t>
            </a:r>
            <a:r>
              <a:rPr lang="zh-CN" altLang="zh-CN" sz="2200" b="1" dirty="0" smtClean="0"/>
              <a:t>（</a:t>
            </a:r>
            <a:r>
              <a:rPr lang="en-US" altLang="zh-CN" sz="2200" b="1" dirty="0" smtClean="0"/>
              <a:t>NP2</a:t>
            </a:r>
            <a:r>
              <a:rPr lang="zh-CN" altLang="zh-CN" sz="2200" b="1" dirty="0" smtClean="0"/>
              <a:t>）</a:t>
            </a:r>
            <a:r>
              <a:rPr lang="en-US" altLang="zh-CN" sz="2200" b="1" dirty="0" smtClean="0"/>
              <a:t>=</a:t>
            </a:r>
            <a:r>
              <a:rPr lang="zh-CN" altLang="zh-CN" sz="2200" b="1" dirty="0" smtClean="0"/>
              <a:t>他没过英语四级</a:t>
            </a:r>
            <a:r>
              <a:rPr lang="en-US" altLang="zh-CN" sz="2200" b="1" dirty="0" smtClean="0"/>
              <a:t>          P</a:t>
            </a:r>
            <a:r>
              <a:rPr lang="zh-CN" altLang="zh-CN" sz="2200" b="1" dirty="0" smtClean="0"/>
              <a:t>（</a:t>
            </a:r>
            <a:r>
              <a:rPr lang="en-US" altLang="zh-CN" sz="2200" b="1" dirty="0" smtClean="0"/>
              <a:t>NP1</a:t>
            </a:r>
            <a:r>
              <a:rPr lang="zh-CN" altLang="zh-CN" sz="2200" b="1" dirty="0" smtClean="0"/>
              <a:t>）</a:t>
            </a:r>
            <a:r>
              <a:rPr lang="en-US" altLang="zh-CN" sz="2200" b="1" dirty="0" smtClean="0"/>
              <a:t>=</a:t>
            </a:r>
            <a:r>
              <a:rPr lang="zh-CN" altLang="zh-CN" sz="2200" b="1" dirty="0" smtClean="0"/>
              <a:t>他没过英语六级。</a:t>
            </a:r>
            <a:endParaRPr lang="en-US" altLang="zh-CN" sz="2200" b="1" dirty="0" smtClean="0"/>
          </a:p>
          <a:p>
            <a:pPr>
              <a:lnSpc>
                <a:spcPct val="150000"/>
              </a:lnSpc>
            </a:pPr>
            <a:endParaRPr lang="en-US" altLang="zh-CN" sz="2200" b="1" dirty="0" smtClean="0"/>
          </a:p>
          <a:p>
            <a:pPr marL="0" indent="0">
              <a:lnSpc>
                <a:spcPct val="150000"/>
              </a:lnSpc>
              <a:buNone/>
            </a:pPr>
            <a:r>
              <a:rPr lang="en-US" altLang="zh-CN" sz="2400" dirty="0" smtClean="0"/>
              <a:t>                                                                             </a:t>
            </a:r>
            <a:r>
              <a:rPr lang="en-US" altLang="zh-CN" sz="2400" b="1" dirty="0">
                <a:effectLst>
                  <a:outerShdw blurRad="38100" dist="38100" dir="2700000" algn="tl">
                    <a:srgbClr val="000000">
                      <a:alpha val="43137"/>
                    </a:srgbClr>
                  </a:outerShdw>
                </a:effectLst>
              </a:rPr>
              <a:t>P</a:t>
            </a:r>
            <a:r>
              <a:rPr lang="zh-CN" altLang="en-US" sz="2400" b="1" dirty="0">
                <a:effectLst>
                  <a:outerShdw blurRad="38100" dist="38100" dir="2700000" algn="tl">
                    <a:srgbClr val="000000">
                      <a:alpha val="43137"/>
                    </a:srgbClr>
                  </a:outerShdw>
                </a:effectLst>
              </a:rPr>
              <a:t>（</a:t>
            </a:r>
            <a:r>
              <a:rPr lang="en-US" altLang="zh-CN" sz="2400" b="1" dirty="0">
                <a:effectLst>
                  <a:outerShdw blurRad="38100" dist="38100" dir="2700000" algn="tl">
                    <a:srgbClr val="000000">
                      <a:alpha val="43137"/>
                    </a:srgbClr>
                  </a:outerShdw>
                </a:effectLst>
              </a:rPr>
              <a:t>NP2</a:t>
            </a:r>
            <a:r>
              <a:rPr lang="zh-CN" altLang="en-US" sz="2400" b="1" dirty="0">
                <a:effectLst>
                  <a:outerShdw blurRad="38100" dist="38100" dir="2700000" algn="tl">
                    <a:srgbClr val="000000">
                      <a:alpha val="43137"/>
                    </a:srgbClr>
                  </a:outerShdw>
                </a:effectLst>
              </a:rPr>
              <a:t>）     </a:t>
            </a:r>
            <a:r>
              <a:rPr lang="en-US" altLang="zh-CN" sz="2400" b="1" dirty="0">
                <a:solidFill>
                  <a:srgbClr val="FF0000"/>
                </a:solidFill>
                <a:effectLst>
                  <a:outerShdw blurRad="38100" dist="38100" dir="2700000" algn="tl">
                    <a:srgbClr val="000000">
                      <a:alpha val="43137"/>
                    </a:srgbClr>
                  </a:outerShdw>
                </a:effectLst>
              </a:rPr>
              <a:t>—&gt;</a:t>
            </a:r>
            <a:r>
              <a:rPr lang="en-US" altLang="zh-CN" sz="2400" b="1" dirty="0">
                <a:effectLst>
                  <a:outerShdw blurRad="38100" dist="38100" dir="2700000" algn="tl">
                    <a:srgbClr val="000000">
                      <a:alpha val="43137"/>
                    </a:srgbClr>
                  </a:outerShdw>
                </a:effectLst>
              </a:rPr>
              <a:t>          P</a:t>
            </a:r>
            <a:r>
              <a:rPr lang="zh-CN" altLang="en-US" sz="2400" b="1" dirty="0">
                <a:effectLst>
                  <a:outerShdw blurRad="38100" dist="38100" dir="2700000" algn="tl">
                    <a:srgbClr val="000000">
                      <a:alpha val="43137"/>
                    </a:srgbClr>
                  </a:outerShdw>
                </a:effectLst>
              </a:rPr>
              <a:t>（</a:t>
            </a:r>
            <a:r>
              <a:rPr lang="en-US" altLang="zh-CN" sz="2400" b="1" dirty="0">
                <a:effectLst>
                  <a:outerShdw blurRad="38100" dist="38100" dir="2700000" algn="tl">
                    <a:srgbClr val="000000">
                      <a:alpha val="43137"/>
                    </a:srgbClr>
                  </a:outerShdw>
                </a:effectLst>
              </a:rPr>
              <a:t>NP1</a:t>
            </a:r>
            <a:r>
              <a:rPr lang="zh-CN" altLang="en-US" sz="2400" b="1" dirty="0">
                <a:effectLst>
                  <a:outerShdw blurRad="38100" dist="38100" dir="2700000" algn="tl">
                    <a:srgbClr val="000000">
                      <a:alpha val="43137"/>
                    </a:srgbClr>
                  </a:outerShdw>
                </a:effectLst>
              </a:rPr>
              <a:t>）</a:t>
            </a:r>
          </a:p>
          <a:p>
            <a:pPr marL="0" indent="0">
              <a:lnSpc>
                <a:spcPct val="150000"/>
              </a:lnSpc>
              <a:buNone/>
            </a:pPr>
            <a:endParaRPr lang="en-US" altLang="zh-CN" sz="2200" b="1" dirty="0">
              <a:effectLst>
                <a:outerShdw blurRad="38100" dist="38100" dir="2700000" algn="tl">
                  <a:srgbClr val="000000">
                    <a:alpha val="43137"/>
                  </a:srgbClr>
                </a:outerShdw>
              </a:effectLst>
            </a:endParaRPr>
          </a:p>
          <a:p>
            <a:pPr marL="0" indent="0">
              <a:lnSpc>
                <a:spcPct val="150000"/>
              </a:lnSpc>
              <a:buNone/>
            </a:pPr>
            <a:r>
              <a:rPr lang="en-US" altLang="zh-CN" sz="2400" b="1" dirty="0" smtClean="0"/>
              <a:t>        P</a:t>
            </a:r>
            <a:r>
              <a:rPr lang="zh-CN" altLang="zh-CN" sz="2400" b="1" dirty="0"/>
              <a:t>（</a:t>
            </a:r>
            <a:r>
              <a:rPr lang="en-US" altLang="zh-CN" sz="2400" b="1" dirty="0"/>
              <a:t>NP1</a:t>
            </a:r>
            <a:r>
              <a:rPr lang="zh-CN" altLang="zh-CN" sz="2400" b="1" dirty="0"/>
              <a:t>）、</a:t>
            </a:r>
            <a:r>
              <a:rPr lang="en-US" altLang="zh-CN" sz="2400" b="1" dirty="0"/>
              <a:t>P</a:t>
            </a:r>
            <a:r>
              <a:rPr lang="zh-CN" altLang="zh-CN" sz="2400" b="1" dirty="0"/>
              <a:t>（</a:t>
            </a:r>
            <a:r>
              <a:rPr lang="en-US" altLang="zh-CN" sz="2400" b="1" dirty="0"/>
              <a:t>NP2</a:t>
            </a:r>
            <a:r>
              <a:rPr lang="zh-CN" altLang="zh-CN" sz="2400" b="1" dirty="0"/>
              <a:t>）这两个命题之间是衍推关系，</a:t>
            </a:r>
            <a:r>
              <a:rPr lang="en-US" altLang="zh-CN" sz="2400" b="1" dirty="0"/>
              <a:t>P</a:t>
            </a:r>
            <a:r>
              <a:rPr lang="zh-CN" altLang="zh-CN" sz="2400" b="1" dirty="0"/>
              <a:t>（</a:t>
            </a:r>
            <a:r>
              <a:rPr lang="en-US" altLang="zh-CN" sz="2400" b="1" dirty="0"/>
              <a:t>NP2</a:t>
            </a:r>
            <a:r>
              <a:rPr lang="zh-CN" altLang="zh-CN" sz="2400" b="1" dirty="0"/>
              <a:t>）单向衍推出</a:t>
            </a:r>
            <a:r>
              <a:rPr lang="en-US" altLang="zh-CN" sz="2400" b="1" dirty="0"/>
              <a:t>P</a:t>
            </a:r>
            <a:r>
              <a:rPr lang="zh-CN" altLang="zh-CN" sz="2400" b="1" dirty="0"/>
              <a:t>（</a:t>
            </a:r>
            <a:r>
              <a:rPr lang="en-US" altLang="zh-CN" sz="2400" b="1" dirty="0"/>
              <a:t>NP1</a:t>
            </a:r>
            <a:r>
              <a:rPr lang="zh-CN" altLang="zh-CN" sz="2400" b="1" dirty="0"/>
              <a:t>），</a:t>
            </a:r>
            <a:r>
              <a:rPr lang="en-US" altLang="zh-CN" sz="2400" b="1" dirty="0"/>
              <a:t>                           </a:t>
            </a:r>
            <a:r>
              <a:rPr lang="en-US" altLang="zh-CN" sz="2400" b="1" dirty="0" smtClean="0"/>
              <a:t>  </a:t>
            </a:r>
            <a:r>
              <a:rPr lang="zh-CN" altLang="zh-CN" sz="2400" b="1" dirty="0" smtClean="0"/>
              <a:t>“</a:t>
            </a:r>
            <a:r>
              <a:rPr lang="zh-CN" altLang="zh-CN" sz="2400" b="1" dirty="0"/>
              <a:t>还</a:t>
            </a:r>
            <a:r>
              <a:rPr lang="en-US" altLang="zh-CN" sz="2400" b="1" dirty="0"/>
              <a:t>NP1</a:t>
            </a:r>
            <a:r>
              <a:rPr lang="zh-CN" altLang="zh-CN" sz="2400" b="1" dirty="0"/>
              <a:t>呢”命题处于衍推序列的较低点。</a:t>
            </a:r>
            <a:endParaRPr lang="zh-CN" altLang="en-US" sz="2400" dirty="0"/>
          </a:p>
        </p:txBody>
      </p:sp>
      <p:sp>
        <p:nvSpPr>
          <p:cNvPr id="12" name="矩形 11"/>
          <p:cNvSpPr/>
          <p:nvPr/>
        </p:nvSpPr>
        <p:spPr>
          <a:xfrm>
            <a:off x="2034087" y="1499781"/>
            <a:ext cx="5049293" cy="1660003"/>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1105" y="1491603"/>
            <a:ext cx="3924623" cy="1660003"/>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4265818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69378" y="1164366"/>
            <a:ext cx="11084685" cy="3785652"/>
          </a:xfrm>
          <a:prstGeom prst="rect">
            <a:avLst/>
          </a:prstGeom>
          <a:noFill/>
        </p:spPr>
        <p:txBody>
          <a:bodyPr wrap="square" rtlCol="0">
            <a:spAutoFit/>
          </a:bodyPr>
          <a:lstStyle/>
          <a:p>
            <a:pPr>
              <a:lnSpc>
                <a:spcPct val="150000"/>
              </a:lnSpc>
            </a:pPr>
            <a:r>
              <a:rPr lang="zh-CN" altLang="zh-CN" sz="2400" dirty="0"/>
              <a:t>在“还</a:t>
            </a:r>
            <a:r>
              <a:rPr lang="en-US" altLang="zh-CN" sz="2400" dirty="0"/>
              <a:t>NP1</a:t>
            </a:r>
            <a:r>
              <a:rPr lang="zh-CN" altLang="zh-CN" sz="2400" dirty="0"/>
              <a:t>呢，……</a:t>
            </a:r>
            <a:r>
              <a:rPr lang="en-US" altLang="zh-CN" sz="2400" dirty="0"/>
              <a:t>NP2</a:t>
            </a:r>
            <a:r>
              <a:rPr lang="zh-CN" altLang="zh-CN" sz="2400" dirty="0"/>
              <a:t>……”的语义解释中，包括两个命题</a:t>
            </a:r>
            <a:r>
              <a:rPr lang="en-US" altLang="zh-CN" sz="2400" dirty="0"/>
              <a:t>P</a:t>
            </a:r>
            <a:r>
              <a:rPr lang="zh-CN" altLang="zh-CN" sz="2400" dirty="0"/>
              <a:t>（</a:t>
            </a:r>
            <a:r>
              <a:rPr lang="en-US" altLang="zh-CN" sz="2400" dirty="0"/>
              <a:t>NP1</a:t>
            </a:r>
            <a:r>
              <a:rPr lang="zh-CN" altLang="zh-CN" sz="2400" dirty="0"/>
              <a:t>）和</a:t>
            </a:r>
            <a:r>
              <a:rPr lang="en-US" altLang="zh-CN" sz="2400" dirty="0"/>
              <a:t>P</a:t>
            </a:r>
            <a:r>
              <a:rPr lang="zh-CN" altLang="zh-CN" sz="2400" dirty="0"/>
              <a:t>（</a:t>
            </a:r>
            <a:r>
              <a:rPr lang="en-US" altLang="zh-CN" sz="2400" dirty="0"/>
              <a:t>NP2</a:t>
            </a:r>
            <a:r>
              <a:rPr lang="zh-CN" altLang="zh-CN" sz="2400" dirty="0" smtClean="0"/>
              <a:t>），</a:t>
            </a:r>
            <a:r>
              <a:rPr lang="en-US" altLang="zh-CN" sz="2400" dirty="0" smtClean="0"/>
              <a:t>P</a:t>
            </a:r>
            <a:r>
              <a:rPr lang="zh-CN" altLang="zh-CN" sz="2400" dirty="0" smtClean="0"/>
              <a:t>（</a:t>
            </a:r>
            <a:r>
              <a:rPr lang="en-US" altLang="zh-CN" sz="2400" dirty="0"/>
              <a:t>NP1</a:t>
            </a:r>
            <a:r>
              <a:rPr lang="zh-CN" altLang="zh-CN" sz="2400" dirty="0" smtClean="0"/>
              <a:t>）</a:t>
            </a:r>
            <a:r>
              <a:rPr lang="zh-CN" altLang="en-US" sz="2400" dirty="0" smtClean="0"/>
              <a:t>比 </a:t>
            </a:r>
            <a:r>
              <a:rPr lang="en-US" altLang="zh-CN" sz="2400" dirty="0" smtClean="0"/>
              <a:t>P</a:t>
            </a:r>
            <a:r>
              <a:rPr lang="zh-CN" altLang="zh-CN" sz="2400" dirty="0" smtClean="0"/>
              <a:t>（</a:t>
            </a:r>
            <a:r>
              <a:rPr lang="en-US" altLang="zh-CN" sz="2400" dirty="0"/>
              <a:t>NP2</a:t>
            </a:r>
            <a:r>
              <a:rPr lang="zh-CN" altLang="zh-CN" sz="2400" dirty="0" smtClean="0"/>
              <a:t>）</a:t>
            </a:r>
            <a:r>
              <a:rPr lang="zh-CN" altLang="en-US" sz="2400" dirty="0" smtClean="0"/>
              <a:t>发生的可能性大，</a:t>
            </a:r>
            <a:r>
              <a:rPr lang="zh-CN" altLang="zh-CN" sz="2400" dirty="0" smtClean="0"/>
              <a:t>而且</a:t>
            </a:r>
            <a:r>
              <a:rPr lang="zh-CN" altLang="zh-CN" sz="2400" dirty="0"/>
              <a:t>这两个命题之间是衍推关系，</a:t>
            </a:r>
            <a:r>
              <a:rPr lang="en-US" altLang="zh-CN" sz="2400" dirty="0"/>
              <a:t>P</a:t>
            </a:r>
            <a:r>
              <a:rPr lang="zh-CN" altLang="zh-CN" sz="2400" dirty="0"/>
              <a:t>（</a:t>
            </a:r>
            <a:r>
              <a:rPr lang="en-US" altLang="zh-CN" sz="2400" dirty="0"/>
              <a:t>NP2</a:t>
            </a:r>
            <a:r>
              <a:rPr lang="zh-CN" altLang="zh-CN" sz="2400" dirty="0"/>
              <a:t>）单向衍推出</a:t>
            </a:r>
            <a:r>
              <a:rPr lang="en-US" altLang="zh-CN" sz="2400" dirty="0"/>
              <a:t>P</a:t>
            </a:r>
            <a:r>
              <a:rPr lang="zh-CN" altLang="zh-CN" sz="2400" dirty="0"/>
              <a:t>（</a:t>
            </a:r>
            <a:r>
              <a:rPr lang="en-US" altLang="zh-CN" sz="2400" dirty="0"/>
              <a:t>NP1</a:t>
            </a:r>
            <a:r>
              <a:rPr lang="zh-CN" altLang="zh-CN" sz="2400" dirty="0"/>
              <a:t>）</a:t>
            </a:r>
            <a:r>
              <a:rPr lang="zh-CN" altLang="zh-CN" sz="2400" dirty="0" smtClean="0"/>
              <a:t>。</a:t>
            </a:r>
            <a:endParaRPr lang="en-US" altLang="zh-CN" sz="2400" dirty="0" smtClean="0"/>
          </a:p>
          <a:p>
            <a:pPr>
              <a:lnSpc>
                <a:spcPct val="150000"/>
              </a:lnSpc>
            </a:pPr>
            <a:endParaRPr lang="en-US" altLang="zh-CN" sz="2400" dirty="0" smtClean="0"/>
          </a:p>
          <a:p>
            <a:pPr>
              <a:lnSpc>
                <a:spcPct val="150000"/>
              </a:lnSpc>
            </a:pPr>
            <a:r>
              <a:rPr lang="zh-CN" altLang="zh-CN" sz="2400" dirty="0" smtClean="0"/>
              <a:t>这种</a:t>
            </a:r>
            <a:r>
              <a:rPr lang="zh-CN" altLang="zh-CN" sz="2400" dirty="0"/>
              <a:t>语义解释可以形式化为：</a:t>
            </a:r>
            <a:r>
              <a:rPr lang="en-US" altLang="zh-CN" sz="2400" b="1" dirty="0"/>
              <a:t>{P</a:t>
            </a:r>
            <a:r>
              <a:rPr lang="zh-CN" altLang="zh-CN" sz="2400" b="1" dirty="0"/>
              <a:t>（</a:t>
            </a:r>
            <a:r>
              <a:rPr lang="en-US" altLang="zh-CN" sz="2400" b="1" dirty="0"/>
              <a:t>NP2</a:t>
            </a:r>
            <a:r>
              <a:rPr lang="zh-CN" altLang="zh-CN" sz="2400" b="1" dirty="0"/>
              <a:t>），</a:t>
            </a:r>
            <a:r>
              <a:rPr lang="en-US" altLang="zh-CN" sz="2400" b="1" dirty="0"/>
              <a:t>P</a:t>
            </a:r>
            <a:r>
              <a:rPr lang="zh-CN" altLang="zh-CN" sz="2400" b="1" dirty="0"/>
              <a:t>（</a:t>
            </a:r>
            <a:r>
              <a:rPr lang="en-US" altLang="zh-CN" sz="2400" b="1" dirty="0"/>
              <a:t>NP1</a:t>
            </a:r>
            <a:r>
              <a:rPr lang="zh-CN" altLang="zh-CN" sz="2400" b="1" dirty="0"/>
              <a:t>）</a:t>
            </a:r>
            <a:r>
              <a:rPr lang="en-US" altLang="zh-CN" sz="2400" b="1" dirty="0"/>
              <a:t>}</a:t>
            </a:r>
            <a:r>
              <a:rPr lang="zh-CN" altLang="zh-CN" sz="2400" b="1" dirty="0"/>
              <a:t>，</a:t>
            </a:r>
            <a:r>
              <a:rPr lang="zh-CN" altLang="zh-CN" sz="2400" b="1" dirty="0" smtClean="0"/>
              <a:t>且</a:t>
            </a:r>
            <a:r>
              <a:rPr lang="en-US" altLang="zh-CN" sz="2400" b="1" dirty="0"/>
              <a:t>LIKELIHOOD[P</a:t>
            </a:r>
            <a:r>
              <a:rPr lang="zh-CN" altLang="zh-CN" sz="2400" b="1" dirty="0"/>
              <a:t>（</a:t>
            </a:r>
            <a:r>
              <a:rPr lang="en-US" altLang="zh-CN" sz="2400" b="1" dirty="0"/>
              <a:t>NP2</a:t>
            </a:r>
            <a:r>
              <a:rPr lang="zh-CN" altLang="zh-CN" sz="2400" b="1" dirty="0"/>
              <a:t>）＜</a:t>
            </a:r>
            <a:r>
              <a:rPr lang="en-US" altLang="zh-CN" sz="2400" b="1" dirty="0"/>
              <a:t>P</a:t>
            </a:r>
            <a:r>
              <a:rPr lang="zh-CN" altLang="zh-CN" sz="2400" b="1" dirty="0"/>
              <a:t>（</a:t>
            </a:r>
            <a:r>
              <a:rPr lang="en-US" altLang="zh-CN" sz="2400" b="1" dirty="0"/>
              <a:t>NP1</a:t>
            </a:r>
            <a:r>
              <a:rPr lang="zh-CN" altLang="zh-CN" sz="2400" b="1" dirty="0"/>
              <a:t>）</a:t>
            </a:r>
            <a:r>
              <a:rPr lang="en-US" altLang="zh-CN" sz="2400" b="1" dirty="0" smtClean="0"/>
              <a:t>]</a:t>
            </a:r>
            <a:r>
              <a:rPr lang="zh-CN" altLang="en-US" sz="2400" b="1" dirty="0" smtClean="0"/>
              <a:t>，</a:t>
            </a:r>
            <a:r>
              <a:rPr lang="en-US" altLang="zh-CN" sz="2400" b="1" dirty="0" smtClean="0"/>
              <a:t>P</a:t>
            </a:r>
            <a:r>
              <a:rPr lang="zh-CN" altLang="zh-CN" sz="2400" b="1" dirty="0"/>
              <a:t>（</a:t>
            </a:r>
            <a:r>
              <a:rPr lang="en-US" altLang="zh-CN" sz="2400" b="1" dirty="0"/>
              <a:t>NP2</a:t>
            </a:r>
            <a:r>
              <a:rPr lang="zh-CN" altLang="zh-CN" sz="2400" b="1" dirty="0"/>
              <a:t>）</a:t>
            </a:r>
            <a:r>
              <a:rPr lang="en-US" altLang="zh-CN" sz="2400" b="1" dirty="0"/>
              <a:t>—&gt;P</a:t>
            </a:r>
            <a:r>
              <a:rPr lang="zh-CN" altLang="zh-CN" sz="2400" b="1" dirty="0"/>
              <a:t>（</a:t>
            </a:r>
            <a:r>
              <a:rPr lang="en-US" altLang="zh-CN" sz="2400" b="1" dirty="0"/>
              <a:t>NP1</a:t>
            </a:r>
            <a:r>
              <a:rPr lang="zh-CN" altLang="zh-CN" sz="2400" b="1" dirty="0" smtClean="0"/>
              <a:t>）</a:t>
            </a:r>
            <a:r>
              <a:rPr lang="zh-CN" altLang="zh-CN" sz="2400" dirty="0" smtClean="0"/>
              <a:t>。</a:t>
            </a:r>
            <a:endParaRPr lang="zh-CN" altLang="zh-CN" sz="2400" dirty="0"/>
          </a:p>
          <a:p>
            <a:endParaRPr lang="zh-CN" altLang="zh-CN" sz="2400" dirty="0"/>
          </a:p>
        </p:txBody>
      </p:sp>
      <p:sp>
        <p:nvSpPr>
          <p:cNvPr id="5" name="矩形 4"/>
          <p:cNvSpPr/>
          <p:nvPr/>
        </p:nvSpPr>
        <p:spPr>
          <a:xfrm>
            <a:off x="100084" y="5421332"/>
            <a:ext cx="12091916" cy="461665"/>
          </a:xfrm>
          <a:prstGeom prst="rect">
            <a:avLst/>
          </a:prstGeom>
        </p:spPr>
        <p:txBody>
          <a:bodyPr wrap="square">
            <a:spAutoFit/>
          </a:bodyPr>
          <a:lstStyle/>
          <a:p>
            <a:r>
              <a:rPr lang="en-US"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P</a:t>
            </a:r>
            <a:r>
              <a:rPr lang="zh-CN"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r>
              <a:rPr lang="en-US"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NP1</a:t>
            </a:r>
            <a:r>
              <a:rPr lang="zh-CN"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r>
              <a:rPr lang="en-US"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P</a:t>
            </a:r>
            <a:r>
              <a:rPr lang="zh-CN"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r>
              <a:rPr lang="en-US"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NP2</a:t>
            </a:r>
            <a:r>
              <a:rPr lang="zh-CN" altLang="zh-CN" sz="2400" b="1" u="sng"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r>
              <a:rPr lang="zh-CN" altLang="zh-CN" sz="2400" b="1" dirty="0" smtClean="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两个命题激活了</a:t>
            </a:r>
            <a:r>
              <a:rPr lang="zh-CN" altLang="zh-CN" sz="2400" b="1"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可能性</a:t>
            </a:r>
            <a:r>
              <a:rPr lang="zh-CN" altLang="zh-CN" sz="2400" b="1" dirty="0" smtClean="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量级，并按事件发生的可能性大小进行</a:t>
            </a:r>
            <a:r>
              <a:rPr lang="zh-CN" altLang="zh-CN" sz="2400" b="1" dirty="0" smtClean="0">
                <a:solidFill>
                  <a:srgbClr val="002060"/>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排序</a:t>
            </a:r>
            <a:r>
              <a:rPr lang="zh-CN" altLang="en-US" sz="2400" b="1" dirty="0" smtClean="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a:t>
            </a:r>
            <a:endParaRPr lang="zh-CN" altLang="en-US" sz="2400" b="1" dirty="0">
              <a:effectLst>
                <a:outerShdw blurRad="38100" dist="38100" dir="2700000" algn="tl">
                  <a:srgbClr val="000000">
                    <a:alpha val="43137"/>
                  </a:srgbClr>
                </a:outerShdw>
              </a:effectLst>
            </a:endParaRPr>
          </a:p>
        </p:txBody>
      </p:sp>
      <p:sp>
        <p:nvSpPr>
          <p:cNvPr id="6" name="文本框 5">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”的语义分析</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329403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推理工具</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量级结构</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320843" y="1010705"/>
            <a:ext cx="11373852" cy="5632311"/>
          </a:xfrm>
          <a:prstGeom prst="rect">
            <a:avLst/>
          </a:prstGeom>
        </p:spPr>
        <p:txBody>
          <a:bodyPr wrap="square">
            <a:spAutoFit/>
          </a:bodyPr>
          <a:lstStyle/>
          <a:p>
            <a:pPr>
              <a:lnSpc>
                <a:spcPct val="150000"/>
              </a:lnSpc>
            </a:pPr>
            <a:r>
              <a:rPr lang="zh-CN" altLang="en-US" sz="2400" dirty="0" smtClean="0"/>
              <a:t>            量</a:t>
            </a:r>
            <a:r>
              <a:rPr lang="zh-CN" altLang="en-US" sz="2400" dirty="0"/>
              <a:t>级结构（</a:t>
            </a:r>
            <a:r>
              <a:rPr lang="en-US" altLang="zh-CN" sz="2400" dirty="0"/>
              <a:t>scale structure</a:t>
            </a:r>
            <a:r>
              <a:rPr lang="zh-CN" altLang="en-US" sz="2400" dirty="0"/>
              <a:t>）这一工具可以形式化地表征语义结构。</a:t>
            </a:r>
            <a:r>
              <a:rPr lang="en-US" altLang="zh-CN" sz="2400" dirty="0" err="1"/>
              <a:t>Fauconnier</a:t>
            </a:r>
            <a:r>
              <a:rPr lang="zh-CN" altLang="en-US" sz="2400" dirty="0"/>
              <a:t>（</a:t>
            </a:r>
            <a:r>
              <a:rPr lang="en-US" altLang="zh-CN" sz="2400" dirty="0"/>
              <a:t>1975</a:t>
            </a:r>
            <a:r>
              <a:rPr lang="zh-CN" altLang="en-US" sz="2400" dirty="0"/>
              <a:t>）用一维的语用量级（</a:t>
            </a:r>
            <a:r>
              <a:rPr lang="en-US" altLang="zh-CN" sz="2400" dirty="0"/>
              <a:t>pragmatic </a:t>
            </a:r>
            <a:r>
              <a:rPr lang="en-US" altLang="zh-CN" sz="2400" dirty="0" smtClean="0"/>
              <a:t>scale</a:t>
            </a:r>
            <a:r>
              <a:rPr lang="zh-CN" altLang="en-US" sz="2400" dirty="0" smtClean="0"/>
              <a:t>）</a:t>
            </a:r>
            <a:r>
              <a:rPr lang="zh-CN" altLang="en-US" sz="2400" dirty="0"/>
              <a:t>解释了英语中形容词最高级为什么能够表达全称量化。郭锐（</a:t>
            </a:r>
            <a:r>
              <a:rPr lang="en-US" altLang="zh-CN" sz="2400" dirty="0"/>
              <a:t>2006</a:t>
            </a:r>
            <a:r>
              <a:rPr lang="zh-CN" altLang="en-US" sz="2400" dirty="0"/>
              <a:t>）运用</a:t>
            </a:r>
            <a:r>
              <a:rPr lang="en-US" altLang="zh-CN" sz="2400" dirty="0" err="1"/>
              <a:t>Fauconnier</a:t>
            </a:r>
            <a:r>
              <a:rPr lang="zh-CN" altLang="en-US" sz="2400" dirty="0"/>
              <a:t>（</a:t>
            </a:r>
            <a:r>
              <a:rPr lang="en-US" altLang="zh-CN" sz="2400" dirty="0"/>
              <a:t>1975</a:t>
            </a:r>
            <a:r>
              <a:rPr lang="zh-CN" altLang="en-US" sz="2400" dirty="0"/>
              <a:t>）的语用量级解释了汉语中与衍推有关的现象，比如“连”字句。</a:t>
            </a:r>
            <a:r>
              <a:rPr lang="en-US" altLang="zh-CN" sz="2400" dirty="0"/>
              <a:t>Fillmore et al</a:t>
            </a:r>
            <a:r>
              <a:rPr lang="zh-CN" altLang="en-US" sz="2400" dirty="0"/>
              <a:t>（</a:t>
            </a:r>
            <a:r>
              <a:rPr lang="en-US" altLang="zh-CN" sz="2400" dirty="0"/>
              <a:t>1988</a:t>
            </a:r>
            <a:r>
              <a:rPr lang="zh-CN" altLang="en-US" sz="2400" dirty="0"/>
              <a:t>）运用量级模型（</a:t>
            </a:r>
            <a:r>
              <a:rPr lang="en-US" altLang="zh-CN" sz="2400" dirty="0"/>
              <a:t>scalar model</a:t>
            </a:r>
            <a:r>
              <a:rPr lang="zh-CN" altLang="en-US" sz="2400" dirty="0"/>
              <a:t>）来解释</a:t>
            </a:r>
            <a:r>
              <a:rPr lang="en-US" altLang="zh-CN" sz="2400" dirty="0"/>
              <a:t>let alone</a:t>
            </a:r>
            <a:r>
              <a:rPr lang="zh-CN" altLang="en-US" sz="2400" dirty="0"/>
              <a:t>语句。他们认为量级模型是具有一定结构的一组命题的集合，这种结构可以被认为是</a:t>
            </a:r>
            <a:r>
              <a:rPr lang="en-US" altLang="zh-CN" sz="2400" dirty="0"/>
              <a:t>n</a:t>
            </a:r>
            <a:r>
              <a:rPr lang="zh-CN" altLang="en-US" sz="2400" dirty="0"/>
              <a:t>维度的广义上的社会心理学格特曼量表（</a:t>
            </a:r>
            <a:r>
              <a:rPr lang="en-US" altLang="zh-CN" sz="2400" dirty="0" err="1"/>
              <a:t>Guttman</a:t>
            </a:r>
            <a:r>
              <a:rPr lang="en-US" altLang="zh-CN" sz="2400" dirty="0"/>
              <a:t> scale</a:t>
            </a:r>
            <a:r>
              <a:rPr lang="zh-CN" altLang="en-US" sz="2400" dirty="0"/>
              <a:t>）。沈家煊（</a:t>
            </a:r>
            <a:r>
              <a:rPr lang="en-US" altLang="zh-CN" sz="2400" dirty="0"/>
              <a:t>2001</a:t>
            </a:r>
            <a:r>
              <a:rPr lang="zh-CN" altLang="en-US" sz="2400" dirty="0"/>
              <a:t>）运用</a:t>
            </a:r>
            <a:r>
              <a:rPr lang="en-US" altLang="zh-CN" sz="2400" dirty="0"/>
              <a:t>Fillmore et al</a:t>
            </a:r>
            <a:r>
              <a:rPr lang="zh-CN" altLang="en-US" sz="2400" dirty="0"/>
              <a:t>（</a:t>
            </a:r>
            <a:r>
              <a:rPr lang="en-US" altLang="zh-CN" sz="2400" dirty="0"/>
              <a:t>1988</a:t>
            </a:r>
            <a:r>
              <a:rPr lang="zh-CN" altLang="en-US" sz="2400" dirty="0"/>
              <a:t>）提出的量级模型，解释了汉语中与“还”相关的两个句式。</a:t>
            </a:r>
            <a:r>
              <a:rPr lang="en-US" altLang="zh-CN" sz="2400" dirty="0"/>
              <a:t>Kennedy et al</a:t>
            </a:r>
            <a:r>
              <a:rPr lang="zh-CN" altLang="en-US" sz="2400" dirty="0"/>
              <a:t>（</a:t>
            </a:r>
            <a:r>
              <a:rPr lang="en-US" altLang="zh-CN" sz="2400" dirty="0"/>
              <a:t>2005</a:t>
            </a:r>
            <a:r>
              <a:rPr lang="zh-CN" altLang="en-US" sz="2400" dirty="0"/>
              <a:t>）分析了等级形容词的量级结构。罗琼鹏（</a:t>
            </a:r>
            <a:r>
              <a:rPr lang="en-US" altLang="zh-CN" sz="2400" dirty="0"/>
              <a:t>2016</a:t>
            </a:r>
            <a:r>
              <a:rPr lang="zh-CN" altLang="en-US" sz="2400" dirty="0"/>
              <a:t>，</a:t>
            </a:r>
            <a:r>
              <a:rPr lang="en-US" altLang="zh-CN" sz="2400" dirty="0"/>
              <a:t>2018</a:t>
            </a:r>
            <a:r>
              <a:rPr lang="zh-CN" altLang="en-US" sz="2400" dirty="0"/>
              <a:t>）从程度语义学的视角，运用量级结构分析了汉语中的形容词等级性、名词的等级性等问题。</a:t>
            </a:r>
          </a:p>
        </p:txBody>
      </p:sp>
    </p:spTree>
    <p:extLst>
      <p:ext uri="{BB962C8B-B14F-4D97-AF65-F5344CB8AC3E}">
        <p14:creationId xmlns:p14="http://schemas.microsoft.com/office/powerpoint/2010/main" val="8902748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498167" y="169832"/>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推理工具</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量级结构</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矩形 2"/>
          <p:cNvSpPr/>
          <p:nvPr/>
        </p:nvSpPr>
        <p:spPr>
          <a:xfrm>
            <a:off x="690672" y="1467159"/>
            <a:ext cx="6143265" cy="3970318"/>
          </a:xfrm>
          <a:prstGeom prst="rect">
            <a:avLst/>
          </a:prstGeom>
        </p:spPr>
        <p:txBody>
          <a:bodyPr wrap="square">
            <a:spAutoFit/>
          </a:bodyPr>
          <a:lstStyle/>
          <a:p>
            <a:pPr>
              <a:lnSpc>
                <a:spcPct val="150000"/>
              </a:lnSpc>
            </a:pPr>
            <a:r>
              <a:rPr lang="zh-CN" altLang="zh-CN" sz="2800" dirty="0"/>
              <a:t>量级结构将命题集合中的命题按照一定的维度进行排序</a:t>
            </a:r>
            <a:r>
              <a:rPr lang="zh-CN" altLang="zh-CN" sz="2800" dirty="0" smtClean="0"/>
              <a:t>。</a:t>
            </a:r>
            <a:endParaRPr lang="en-US" altLang="zh-CN" sz="2800" dirty="0" smtClean="0"/>
          </a:p>
          <a:p>
            <a:pPr>
              <a:lnSpc>
                <a:spcPct val="150000"/>
              </a:lnSpc>
            </a:pPr>
            <a:endParaRPr lang="en-US" altLang="zh-CN" sz="2800" dirty="0"/>
          </a:p>
          <a:p>
            <a:pPr>
              <a:lnSpc>
                <a:spcPct val="150000"/>
              </a:lnSpc>
            </a:pPr>
            <a:r>
              <a:rPr lang="zh-CN" altLang="zh-CN" sz="2800" dirty="0" smtClean="0"/>
              <a:t>量</a:t>
            </a:r>
            <a:r>
              <a:rPr lang="zh-CN" altLang="zh-CN" sz="2800" dirty="0"/>
              <a:t>级</a:t>
            </a:r>
            <a:r>
              <a:rPr lang="zh-CN" altLang="zh-CN" sz="2800" dirty="0" smtClean="0"/>
              <a:t>结构是</a:t>
            </a:r>
            <a:r>
              <a:rPr lang="zh-CN" altLang="zh-CN" sz="2800" dirty="0" smtClean="0"/>
              <a:t>由命题</a:t>
            </a:r>
            <a:r>
              <a:rPr lang="zh-CN" altLang="zh-CN" sz="2800" dirty="0"/>
              <a:t>集合</a:t>
            </a:r>
            <a:r>
              <a:rPr lang="zh-CN" altLang="zh-CN" sz="2800" dirty="0" smtClean="0"/>
              <a:t>、维度</a:t>
            </a:r>
            <a:r>
              <a:rPr lang="zh-CN" altLang="zh-CN" sz="2800" dirty="0"/>
              <a:t>（如，高度、程度、确信度等）</a:t>
            </a:r>
            <a:r>
              <a:rPr lang="zh-CN" altLang="zh-CN" sz="2800" dirty="0" smtClean="0"/>
              <a:t>、排序</a:t>
            </a:r>
            <a:r>
              <a:rPr lang="zh-CN" altLang="zh-CN" sz="2800" dirty="0"/>
              <a:t>关系等组成，</a:t>
            </a:r>
            <a:r>
              <a:rPr lang="zh-CN" altLang="zh-CN" sz="2800" dirty="0" smtClean="0"/>
              <a:t>如</a:t>
            </a:r>
            <a:r>
              <a:rPr lang="zh-CN" altLang="en-US" sz="2800" dirty="0"/>
              <a:t>右</a:t>
            </a:r>
            <a:r>
              <a:rPr lang="zh-CN" altLang="zh-CN" sz="2800" dirty="0" smtClean="0"/>
              <a:t>图所示</a:t>
            </a:r>
            <a:r>
              <a:rPr lang="zh-CN" altLang="en-US" sz="2800" dirty="0" smtClean="0"/>
              <a:t>。</a:t>
            </a:r>
            <a:endParaRPr lang="zh-CN" altLang="zh-CN" sz="2800" dirty="0"/>
          </a:p>
        </p:txBody>
      </p:sp>
      <p:grpSp>
        <p:nvGrpSpPr>
          <p:cNvPr id="5" name="组合 4"/>
          <p:cNvGrpSpPr/>
          <p:nvPr/>
        </p:nvGrpSpPr>
        <p:grpSpPr>
          <a:xfrm>
            <a:off x="8852043" y="1269204"/>
            <a:ext cx="2218961" cy="4679412"/>
            <a:chOff x="2915477" y="1874115"/>
            <a:chExt cx="2218961" cy="4679412"/>
          </a:xfrm>
        </p:grpSpPr>
        <p:sp>
          <p:nvSpPr>
            <p:cNvPr id="6" name="上箭头 5"/>
            <p:cNvSpPr/>
            <p:nvPr/>
          </p:nvSpPr>
          <p:spPr>
            <a:xfrm>
              <a:off x="3075708" y="2291936"/>
              <a:ext cx="368135" cy="3752603"/>
            </a:xfrm>
            <a:prstGeom prs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2915477" y="1874115"/>
              <a:ext cx="1882153" cy="369332"/>
            </a:xfrm>
            <a:prstGeom prst="rect">
              <a:avLst/>
            </a:prstGeom>
            <a:noFill/>
          </p:spPr>
          <p:txBody>
            <a:bodyPr wrap="square" rtlCol="0">
              <a:spAutoFit/>
            </a:bodyPr>
            <a:lstStyle/>
            <a:p>
              <a:r>
                <a:rPr lang="en-US" altLang="zh-CN" b="1" dirty="0" smtClean="0"/>
                <a:t>SCALE</a:t>
              </a:r>
              <a:endParaRPr lang="zh-CN" altLang="en-US" b="1" dirty="0"/>
            </a:p>
          </p:txBody>
        </p:sp>
        <p:sp>
          <p:nvSpPr>
            <p:cNvPr id="8" name="文本框 7"/>
            <p:cNvSpPr txBox="1"/>
            <p:nvPr/>
          </p:nvSpPr>
          <p:spPr>
            <a:xfrm>
              <a:off x="3843516" y="2291936"/>
              <a:ext cx="954113" cy="461665"/>
            </a:xfrm>
            <a:prstGeom prst="rect">
              <a:avLst/>
            </a:prstGeom>
            <a:noFill/>
          </p:spPr>
          <p:txBody>
            <a:bodyPr wrap="square" rtlCol="0">
              <a:spAutoFit/>
            </a:bodyPr>
            <a:lstStyle/>
            <a:p>
              <a:r>
                <a:rPr lang="en-US" altLang="zh-CN" sz="2400" b="1" dirty="0" smtClean="0"/>
                <a:t>P(</a:t>
              </a:r>
              <a:r>
                <a:rPr lang="en-US" altLang="zh-CN" sz="2400" b="1" dirty="0" err="1" smtClean="0"/>
                <a:t>x</a:t>
              </a:r>
              <a:r>
                <a:rPr lang="en-US" altLang="zh-CN" sz="2400" b="1" baseline="-25000" dirty="0" err="1" smtClean="0"/>
                <a:t>n</a:t>
              </a:r>
              <a:r>
                <a:rPr lang="en-US" altLang="zh-CN" sz="2400" b="1" dirty="0" smtClean="0"/>
                <a:t>)</a:t>
              </a:r>
              <a:endParaRPr lang="zh-CN" altLang="en-US" sz="2400" b="1" baseline="-25000" dirty="0"/>
            </a:p>
          </p:txBody>
        </p:sp>
        <p:sp>
          <p:nvSpPr>
            <p:cNvPr id="9" name="文本框 8"/>
            <p:cNvSpPr txBox="1"/>
            <p:nvPr/>
          </p:nvSpPr>
          <p:spPr>
            <a:xfrm>
              <a:off x="3769118" y="5693709"/>
              <a:ext cx="1365320" cy="461665"/>
            </a:xfrm>
            <a:prstGeom prst="rect">
              <a:avLst/>
            </a:prstGeom>
            <a:noFill/>
          </p:spPr>
          <p:txBody>
            <a:bodyPr wrap="square" rtlCol="0">
              <a:spAutoFit/>
            </a:bodyPr>
            <a:lstStyle/>
            <a:p>
              <a:r>
                <a:rPr lang="en-US" altLang="zh-CN" sz="2400" b="1" dirty="0" smtClean="0"/>
                <a:t>P(</a:t>
              </a:r>
              <a:r>
                <a:rPr lang="en-US" altLang="zh-CN" b="1" dirty="0" smtClean="0"/>
                <a:t>X1</a:t>
              </a:r>
              <a:r>
                <a:rPr lang="en-US" altLang="zh-CN" sz="2400" b="1" dirty="0" smtClean="0"/>
                <a:t>)</a:t>
              </a:r>
              <a:endParaRPr lang="zh-CN" altLang="en-US" sz="2400" b="1" baseline="-25000" dirty="0"/>
            </a:p>
          </p:txBody>
        </p:sp>
        <p:cxnSp>
          <p:nvCxnSpPr>
            <p:cNvPr id="10" name="直接连接符 9"/>
            <p:cNvCxnSpPr/>
            <p:nvPr/>
          </p:nvCxnSpPr>
          <p:spPr>
            <a:xfrm>
              <a:off x="3175529" y="3198249"/>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3075708" y="6153417"/>
              <a:ext cx="634211" cy="400110"/>
            </a:xfrm>
            <a:prstGeom prst="rect">
              <a:avLst/>
            </a:prstGeom>
            <a:noFill/>
          </p:spPr>
          <p:txBody>
            <a:bodyPr wrap="square" rtlCol="0">
              <a:spAutoFit/>
            </a:bodyPr>
            <a:lstStyle/>
            <a:p>
              <a:r>
                <a:rPr lang="en-US" altLang="zh-CN" sz="2000" b="1" dirty="0" smtClean="0"/>
                <a:t>P(X)</a:t>
              </a:r>
              <a:endParaRPr lang="zh-CN" altLang="en-US" sz="2000" b="1" dirty="0"/>
            </a:p>
          </p:txBody>
        </p:sp>
        <p:cxnSp>
          <p:nvCxnSpPr>
            <p:cNvPr id="12" name="直接连接符 11"/>
            <p:cNvCxnSpPr/>
            <p:nvPr/>
          </p:nvCxnSpPr>
          <p:spPr>
            <a:xfrm>
              <a:off x="3175529" y="3764526"/>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3176648" y="4947535"/>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3175529" y="4351616"/>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3175529" y="5546032"/>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3175529" y="6042388"/>
              <a:ext cx="534390" cy="0"/>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3159436" y="2591145"/>
              <a:ext cx="640668" cy="8608"/>
            </a:xfrm>
            <a:prstGeom prst="line">
              <a:avLst/>
            </a:prstGeom>
            <a:ln w="31750" cmpd="sng">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sp>
        <p:nvSpPr>
          <p:cNvPr id="18" name="文本框 17"/>
          <p:cNvSpPr txBox="1"/>
          <p:nvPr/>
        </p:nvSpPr>
        <p:spPr>
          <a:xfrm>
            <a:off x="9736670" y="2849322"/>
            <a:ext cx="954113" cy="461665"/>
          </a:xfrm>
          <a:prstGeom prst="rect">
            <a:avLst/>
          </a:prstGeom>
          <a:noFill/>
        </p:spPr>
        <p:txBody>
          <a:bodyPr wrap="square" rtlCol="0">
            <a:spAutoFit/>
          </a:bodyPr>
          <a:lstStyle/>
          <a:p>
            <a:r>
              <a:rPr lang="en-US" altLang="zh-CN" sz="2400" b="1" dirty="0" smtClean="0"/>
              <a:t>……</a:t>
            </a:r>
            <a:endParaRPr lang="zh-CN" altLang="en-US" sz="2400" b="1" baseline="-25000" dirty="0"/>
          </a:p>
        </p:txBody>
      </p:sp>
      <p:sp>
        <p:nvSpPr>
          <p:cNvPr id="19" name="文本框 18"/>
          <p:cNvSpPr txBox="1"/>
          <p:nvPr/>
        </p:nvSpPr>
        <p:spPr>
          <a:xfrm>
            <a:off x="9723148" y="4011619"/>
            <a:ext cx="954113" cy="461665"/>
          </a:xfrm>
          <a:prstGeom prst="rect">
            <a:avLst/>
          </a:prstGeom>
          <a:noFill/>
        </p:spPr>
        <p:txBody>
          <a:bodyPr wrap="square" rtlCol="0">
            <a:spAutoFit/>
          </a:bodyPr>
          <a:lstStyle/>
          <a:p>
            <a:r>
              <a:rPr lang="en-US" altLang="zh-CN" sz="2400" b="1" dirty="0" smtClean="0"/>
              <a:t>P(x</a:t>
            </a:r>
            <a:r>
              <a:rPr lang="en-US" altLang="zh-CN" sz="2400" b="1" baseline="-25000" dirty="0"/>
              <a:t>3</a:t>
            </a:r>
            <a:r>
              <a:rPr lang="en-US" altLang="zh-CN" sz="2400" b="1" dirty="0" smtClean="0"/>
              <a:t>)</a:t>
            </a:r>
            <a:endParaRPr lang="zh-CN" altLang="en-US" sz="2400" b="1" baseline="-25000" dirty="0"/>
          </a:p>
        </p:txBody>
      </p:sp>
    </p:spTree>
    <p:extLst>
      <p:ext uri="{BB962C8B-B14F-4D97-AF65-F5344CB8AC3E}">
        <p14:creationId xmlns:p14="http://schemas.microsoft.com/office/powerpoint/2010/main" val="41319690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5840" y="1423543"/>
            <a:ext cx="8543254" cy="5078313"/>
          </a:xfrm>
          <a:prstGeom prst="rect">
            <a:avLst/>
          </a:prstGeom>
        </p:spPr>
        <p:txBody>
          <a:bodyPr wrap="square">
            <a:spAutoFit/>
          </a:bodyPr>
          <a:lstStyle/>
          <a:p>
            <a:pPr indent="266700" algn="just">
              <a:lnSpc>
                <a:spcPct val="150000"/>
              </a:lnSpc>
              <a:spcAft>
                <a:spcPts val="0"/>
              </a:spcAft>
            </a:pPr>
            <a:r>
              <a:rPr lang="zh-CN" altLang="zh-CN" sz="2400" kern="100" dirty="0" smtClean="0">
                <a:latin typeface="Calibri" panose="020F0502020204030204" pitchFamily="34" charset="0"/>
                <a:cs typeface="Times New Roman" panose="02020603050405020304" pitchFamily="18" charset="0"/>
              </a:rPr>
              <a:t>“</a:t>
            </a:r>
            <a:r>
              <a:rPr lang="zh-CN" altLang="zh-CN" sz="2400" kern="100" dirty="0">
                <a:latin typeface="Calibri" panose="020F0502020204030204" pitchFamily="34" charset="0"/>
                <a:cs typeface="Times New Roman" panose="02020603050405020304" pitchFamily="18" charset="0"/>
              </a:rPr>
              <a:t>还</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呢，……</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……”激活的维度是事件发生的可能性。可能性量级上的刻度对应着命题</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）发生的可能性，从</a:t>
            </a:r>
            <a:r>
              <a:rPr lang="en-US" altLang="zh-CN" sz="2400" kern="100" dirty="0">
                <a:latin typeface="Calibri" panose="020F0502020204030204" pitchFamily="34" charset="0"/>
                <a:cs typeface="Times New Roman" panose="02020603050405020304" pitchFamily="18" charset="0"/>
              </a:rPr>
              <a:t>0%</a:t>
            </a:r>
            <a:r>
              <a:rPr lang="zh-CN" altLang="zh-CN" sz="2400" kern="100" dirty="0">
                <a:latin typeface="Calibri" panose="020F0502020204030204" pitchFamily="34" charset="0"/>
                <a:cs typeface="Times New Roman" panose="02020603050405020304" pitchFamily="18" charset="0"/>
              </a:rPr>
              <a:t>到</a:t>
            </a:r>
            <a:r>
              <a:rPr lang="en-US" altLang="zh-CN" sz="2400" kern="100" dirty="0">
                <a:latin typeface="Calibri" panose="020F0502020204030204" pitchFamily="34" charset="0"/>
                <a:cs typeface="Times New Roman" panose="02020603050405020304" pitchFamily="18" charset="0"/>
              </a:rPr>
              <a:t>100%</a:t>
            </a:r>
            <a:r>
              <a:rPr lang="zh-CN" altLang="zh-CN" sz="2400" kern="100" dirty="0">
                <a:latin typeface="Calibri" panose="020F0502020204030204" pitchFamily="34" charset="0"/>
                <a:cs typeface="Times New Roman" panose="02020603050405020304" pitchFamily="18" charset="0"/>
              </a:rPr>
              <a:t>。沿着箭头方向，命题发生的可能性越来越大。因为</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）发生的可能性大于</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），所以</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）在可能性量级上的位置高于</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）。由于可能性小的</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）都发生了，因此我们更有理由确信可能性比较大的</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）能够发生。</a:t>
            </a:r>
            <a:r>
              <a:rPr lang="en-US" altLang="zh-CN" sz="2400" kern="100" dirty="0">
                <a:latin typeface="Calibri" panose="020F0502020204030204" pitchFamily="34" charset="0"/>
                <a:cs typeface="Times New Roman" panose="02020603050405020304" pitchFamily="18" charset="0"/>
              </a:rPr>
              <a:t>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）能衍推出</a:t>
            </a:r>
            <a:r>
              <a:rPr lang="en-US" altLang="zh-CN" sz="2400" kern="100" dirty="0">
                <a:latin typeface="Calibri" panose="020F0502020204030204" pitchFamily="34" charset="0"/>
                <a:cs typeface="Times New Roman" panose="02020603050405020304" pitchFamily="18" charset="0"/>
              </a:rPr>
              <a:t> P</a:t>
            </a:r>
            <a:r>
              <a:rPr lang="zh-CN" altLang="zh-CN" sz="2400" kern="100" dirty="0">
                <a:latin typeface="Calibri" panose="020F0502020204030204" pitchFamily="34" charset="0"/>
                <a:cs typeface="Times New Roman" panose="02020603050405020304" pitchFamily="18" charset="0"/>
              </a:rPr>
              <a:t>（</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），衍推方向跟箭头的方向一致。下面将“还</a:t>
            </a:r>
            <a:r>
              <a:rPr lang="en-US" altLang="zh-CN" sz="2400" kern="100" dirty="0">
                <a:latin typeface="Calibri" panose="020F0502020204030204" pitchFamily="34" charset="0"/>
                <a:cs typeface="Times New Roman" panose="02020603050405020304" pitchFamily="18" charset="0"/>
              </a:rPr>
              <a:t>NP1</a:t>
            </a:r>
            <a:r>
              <a:rPr lang="zh-CN" altLang="zh-CN" sz="2400" kern="100" dirty="0">
                <a:latin typeface="Calibri" panose="020F0502020204030204" pitchFamily="34" charset="0"/>
                <a:cs typeface="Times New Roman" panose="02020603050405020304" pitchFamily="18" charset="0"/>
              </a:rPr>
              <a:t>呢，……</a:t>
            </a:r>
            <a:r>
              <a:rPr lang="en-US" altLang="zh-CN" sz="2400" kern="100" dirty="0">
                <a:latin typeface="Calibri" panose="020F0502020204030204" pitchFamily="34" charset="0"/>
                <a:cs typeface="Times New Roman" panose="02020603050405020304" pitchFamily="18" charset="0"/>
              </a:rPr>
              <a:t>NP2</a:t>
            </a:r>
            <a:r>
              <a:rPr lang="zh-CN" altLang="zh-CN" sz="2400" kern="100" dirty="0">
                <a:latin typeface="Calibri" panose="020F0502020204030204" pitchFamily="34" charset="0"/>
                <a:cs typeface="Times New Roman" panose="02020603050405020304" pitchFamily="18" charset="0"/>
              </a:rPr>
              <a:t>……”中的两个命题以及命题之间的语义关系都表示在量级结构上，</a:t>
            </a:r>
            <a:r>
              <a:rPr lang="zh-CN" altLang="zh-CN" sz="2400" kern="100" dirty="0" smtClean="0">
                <a:latin typeface="Calibri" panose="020F0502020204030204" pitchFamily="34" charset="0"/>
                <a:cs typeface="Times New Roman" panose="02020603050405020304" pitchFamily="18" charset="0"/>
              </a:rPr>
              <a:t>如</a:t>
            </a:r>
            <a:r>
              <a:rPr lang="zh-CN" altLang="en-US" sz="2400" kern="100" dirty="0" smtClean="0">
                <a:latin typeface="Calibri" panose="020F0502020204030204" pitchFamily="34" charset="0"/>
                <a:cs typeface="Times New Roman" panose="02020603050405020304" pitchFamily="18" charset="0"/>
              </a:rPr>
              <a:t>右</a:t>
            </a:r>
            <a:r>
              <a:rPr lang="zh-CN" altLang="zh-CN" sz="2400" kern="100" dirty="0" smtClean="0">
                <a:latin typeface="Calibri" panose="020F0502020204030204" pitchFamily="34" charset="0"/>
                <a:cs typeface="Times New Roman" panose="02020603050405020304" pitchFamily="18" charset="0"/>
              </a:rPr>
              <a:t>图。</a:t>
            </a:r>
            <a:endParaRPr lang="zh-CN" altLang="zh-CN" sz="2400" kern="100" dirty="0">
              <a:latin typeface="Calibri" panose="020F0502020204030204" pitchFamily="34" charset="0"/>
              <a:cs typeface="Times New Roman" panose="02020603050405020304" pitchFamily="18" charset="0"/>
            </a:endParaRPr>
          </a:p>
        </p:txBody>
      </p:sp>
      <p:sp>
        <p:nvSpPr>
          <p:cNvPr id="4" name="矩形 3"/>
          <p:cNvSpPr/>
          <p:nvPr/>
        </p:nvSpPr>
        <p:spPr>
          <a:xfrm>
            <a:off x="134338" y="777212"/>
            <a:ext cx="8890531" cy="646331"/>
          </a:xfrm>
          <a:prstGeom prst="rect">
            <a:avLst/>
          </a:prstGeom>
        </p:spPr>
        <p:txBody>
          <a:bodyPr wrap="square">
            <a:spAutoFit/>
          </a:bodyPr>
          <a:lstStyle/>
          <a:p>
            <a:pPr indent="267970" algn="just">
              <a:lnSpc>
                <a:spcPct val="150000"/>
              </a:lnSpc>
              <a:spcAft>
                <a:spcPts val="0"/>
              </a:spcAft>
            </a:pPr>
            <a:r>
              <a:rPr lang="zh-CN" altLang="zh-CN" sz="2400" b="1" kern="100" dirty="0">
                <a:latin typeface="Calibri" panose="020F0502020204030204" pitchFamily="34" charset="0"/>
                <a:cs typeface="Times New Roman" panose="02020603050405020304" pitchFamily="18" charset="0"/>
              </a:rPr>
              <a:t>如何在量级结构上表征“还</a:t>
            </a:r>
            <a:r>
              <a:rPr lang="en-US" altLang="zh-CN" sz="2400" b="1" kern="100" dirty="0">
                <a:latin typeface="Calibri" panose="020F0502020204030204" pitchFamily="34" charset="0"/>
                <a:cs typeface="Times New Roman" panose="02020603050405020304" pitchFamily="18" charset="0"/>
              </a:rPr>
              <a:t>NP1</a:t>
            </a:r>
            <a:r>
              <a:rPr lang="zh-CN" altLang="zh-CN" sz="2400" b="1" kern="100" dirty="0">
                <a:latin typeface="Calibri" panose="020F0502020204030204" pitchFamily="34" charset="0"/>
                <a:cs typeface="Times New Roman" panose="02020603050405020304" pitchFamily="18" charset="0"/>
              </a:rPr>
              <a:t>呢，……</a:t>
            </a:r>
            <a:r>
              <a:rPr lang="en-US" altLang="zh-CN" sz="2400" b="1" kern="100" dirty="0">
                <a:latin typeface="Calibri" panose="020F0502020204030204" pitchFamily="34" charset="0"/>
                <a:cs typeface="Times New Roman" panose="02020603050405020304" pitchFamily="18" charset="0"/>
              </a:rPr>
              <a:t>NP2</a:t>
            </a:r>
            <a:r>
              <a:rPr lang="zh-CN" altLang="zh-CN" sz="2400" b="1" kern="100" dirty="0">
                <a:latin typeface="Calibri" panose="020F0502020204030204" pitchFamily="34" charset="0"/>
                <a:cs typeface="Times New Roman" panose="02020603050405020304" pitchFamily="18" charset="0"/>
              </a:rPr>
              <a:t>……”的语义呢？</a:t>
            </a:r>
            <a:endParaRPr lang="zh-CN" altLang="zh-CN" sz="2400" kern="100" dirty="0">
              <a:latin typeface="Calibri" panose="020F0502020204030204" pitchFamily="34" charset="0"/>
              <a:cs typeface="Times New Roman" panose="02020603050405020304" pitchFamily="18" charset="0"/>
            </a:endParaRPr>
          </a:p>
        </p:txBody>
      </p:sp>
      <p:pic>
        <p:nvPicPr>
          <p:cNvPr id="5" name="图片 4"/>
          <p:cNvPicPr/>
          <p:nvPr/>
        </p:nvPicPr>
        <p:blipFill>
          <a:blip r:embed="rId2"/>
          <a:stretch>
            <a:fillRect/>
          </a:stretch>
        </p:blipFill>
        <p:spPr>
          <a:xfrm>
            <a:off x="9250644" y="1401582"/>
            <a:ext cx="2652597" cy="4421702"/>
          </a:xfrm>
          <a:prstGeom prst="rect">
            <a:avLst/>
          </a:prstGeom>
        </p:spPr>
      </p:pic>
      <p:sp>
        <p:nvSpPr>
          <p:cNvPr id="6" name="文本框 5">
            <a:extLst>
              <a:ext uri="{FF2B5EF4-FFF2-40B4-BE49-F238E27FC236}">
                <a16:creationId xmlns:a16="http://schemas.microsoft.com/office/drawing/2014/main" xmlns="" id="{9122A640-7F1A-4A91-89E7-8CA7E0BA688E}"/>
              </a:ext>
            </a:extLst>
          </p:cNvPr>
          <p:cNvSpPr txBox="1"/>
          <p:nvPr/>
        </p:nvSpPr>
        <p:spPr>
          <a:xfrm>
            <a:off x="472409" y="186375"/>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”的语义表示</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140181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内容占位符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0921" y="998144"/>
            <a:ext cx="2964004" cy="4458054"/>
          </a:xfrm>
          <a:prstGeom prst="rect">
            <a:avLst/>
          </a:prstGeom>
        </p:spPr>
      </p:pic>
      <p:pic>
        <p:nvPicPr>
          <p:cNvPr id="4" name="图片 3"/>
          <p:cNvPicPr>
            <a:picLocks noChangeAspect="1"/>
          </p:cNvPicPr>
          <p:nvPr/>
        </p:nvPicPr>
        <p:blipFill>
          <a:blip r:embed="rId3"/>
          <a:stretch>
            <a:fillRect/>
          </a:stretch>
        </p:blipFill>
        <p:spPr>
          <a:xfrm>
            <a:off x="7406727" y="1006641"/>
            <a:ext cx="3175130" cy="4558236"/>
          </a:xfrm>
          <a:prstGeom prst="rect">
            <a:avLst/>
          </a:prstGeom>
        </p:spPr>
      </p:pic>
      <p:sp>
        <p:nvSpPr>
          <p:cNvPr id="5" name="内容占位符 2"/>
          <p:cNvSpPr txBox="1">
            <a:spLocks/>
          </p:cNvSpPr>
          <p:nvPr/>
        </p:nvSpPr>
        <p:spPr>
          <a:xfrm>
            <a:off x="472409" y="5527444"/>
            <a:ext cx="5586048" cy="997227"/>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zh-CN" altLang="zh-CN" dirty="0" smtClean="0"/>
              <a:t>（</a:t>
            </a:r>
            <a:r>
              <a:rPr lang="en-US" altLang="zh-CN" dirty="0" smtClean="0"/>
              <a:t>6</a:t>
            </a:r>
            <a:r>
              <a:rPr lang="zh-CN" altLang="zh-CN" dirty="0" smtClean="0"/>
              <a:t>）</a:t>
            </a:r>
            <a:r>
              <a:rPr lang="en-US" altLang="zh-CN" dirty="0" smtClean="0"/>
              <a:t>S1</a:t>
            </a:r>
            <a:r>
              <a:rPr lang="zh-CN" altLang="en-US" dirty="0" smtClean="0"/>
              <a:t>：</a:t>
            </a:r>
            <a:r>
              <a:rPr lang="zh-CN" altLang="zh-CN" dirty="0" smtClean="0"/>
              <a:t>王涛过</a:t>
            </a:r>
            <a:r>
              <a:rPr lang="zh-CN" altLang="zh-CN" b="1" dirty="0" smtClean="0">
                <a:solidFill>
                  <a:srgbClr val="00B050"/>
                </a:solidFill>
              </a:rPr>
              <a:t>六级</a:t>
            </a:r>
            <a:r>
              <a:rPr lang="zh-CN" altLang="zh-CN" dirty="0" smtClean="0"/>
              <a:t>了吗？</a:t>
            </a:r>
          </a:p>
          <a:p>
            <a:r>
              <a:rPr lang="en-US" altLang="zh-CN" dirty="0" smtClean="0"/>
              <a:t>           S2</a:t>
            </a:r>
            <a:r>
              <a:rPr lang="zh-CN" altLang="en-US" dirty="0" smtClean="0"/>
              <a:t>：</a:t>
            </a:r>
            <a:r>
              <a:rPr lang="zh-CN" altLang="zh-CN" dirty="0" smtClean="0"/>
              <a:t>他连英语</a:t>
            </a:r>
            <a:r>
              <a:rPr lang="zh-CN" altLang="zh-CN" u="sng" dirty="0" smtClean="0"/>
              <a:t>四级</a:t>
            </a:r>
            <a:r>
              <a:rPr lang="zh-CN" altLang="zh-CN" dirty="0" smtClean="0"/>
              <a:t>都没过，</a:t>
            </a:r>
            <a:r>
              <a:rPr lang="zh-CN" altLang="zh-CN" b="1" dirty="0" smtClean="0"/>
              <a:t>还</a:t>
            </a:r>
            <a:r>
              <a:rPr lang="zh-CN" altLang="zh-CN" b="1" u="sng" dirty="0" smtClean="0">
                <a:solidFill>
                  <a:srgbClr val="00B050"/>
                </a:solidFill>
              </a:rPr>
              <a:t>六级</a:t>
            </a:r>
            <a:r>
              <a:rPr lang="zh-CN" altLang="zh-CN" b="1" dirty="0" smtClean="0"/>
              <a:t>呢</a:t>
            </a:r>
            <a:r>
              <a:rPr lang="zh-CN" altLang="zh-CN" dirty="0" smtClean="0"/>
              <a:t>。</a:t>
            </a:r>
            <a:endParaRPr lang="zh-CN" altLang="en-US" dirty="0"/>
          </a:p>
        </p:txBody>
      </p:sp>
      <p:sp>
        <p:nvSpPr>
          <p:cNvPr id="6" name="内容占位符 2"/>
          <p:cNvSpPr txBox="1">
            <a:spLocks/>
          </p:cNvSpPr>
          <p:nvPr/>
        </p:nvSpPr>
        <p:spPr>
          <a:xfrm>
            <a:off x="6493274" y="5085079"/>
            <a:ext cx="5363649" cy="1571055"/>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endParaRPr lang="zh-CN" altLang="zh-CN" dirty="0" smtClean="0"/>
          </a:p>
          <a:p>
            <a:r>
              <a:rPr lang="zh-CN" altLang="zh-CN" dirty="0" smtClean="0"/>
              <a:t>（</a:t>
            </a:r>
            <a:r>
              <a:rPr lang="en-US" altLang="zh-CN" dirty="0" smtClean="0"/>
              <a:t>7</a:t>
            </a:r>
            <a:r>
              <a:rPr lang="zh-CN" altLang="zh-CN" dirty="0" smtClean="0"/>
              <a:t>）</a:t>
            </a:r>
            <a:r>
              <a:rPr lang="en-US" altLang="zh-CN" dirty="0" smtClean="0"/>
              <a:t>S1</a:t>
            </a:r>
            <a:r>
              <a:rPr lang="zh-CN" altLang="en-US" dirty="0" smtClean="0"/>
              <a:t>：</a:t>
            </a:r>
            <a:r>
              <a:rPr lang="zh-CN" altLang="zh-CN" dirty="0" smtClean="0"/>
              <a:t>王涛过</a:t>
            </a:r>
            <a:r>
              <a:rPr lang="zh-CN" altLang="zh-CN" b="1" dirty="0" smtClean="0">
                <a:solidFill>
                  <a:srgbClr val="7030A0"/>
                </a:solidFill>
              </a:rPr>
              <a:t>四级</a:t>
            </a:r>
            <a:r>
              <a:rPr lang="zh-CN" altLang="zh-CN" dirty="0" smtClean="0"/>
              <a:t>了吗？</a:t>
            </a:r>
          </a:p>
          <a:p>
            <a:r>
              <a:rPr lang="en-US" altLang="zh-CN" dirty="0" smtClean="0"/>
              <a:t>            S2</a:t>
            </a:r>
            <a:r>
              <a:rPr lang="zh-CN" altLang="en-US" dirty="0" smtClean="0"/>
              <a:t>：</a:t>
            </a:r>
            <a:r>
              <a:rPr lang="zh-CN" altLang="zh-CN" b="1" dirty="0" smtClean="0"/>
              <a:t>还</a:t>
            </a:r>
            <a:r>
              <a:rPr lang="zh-CN" altLang="zh-CN" b="1" u="sng" dirty="0" smtClean="0">
                <a:solidFill>
                  <a:srgbClr val="7030A0"/>
                </a:solidFill>
              </a:rPr>
              <a:t>四级</a:t>
            </a:r>
            <a:r>
              <a:rPr lang="zh-CN" altLang="zh-CN" b="1" dirty="0" smtClean="0"/>
              <a:t>呢</a:t>
            </a:r>
            <a:r>
              <a:rPr lang="zh-CN" altLang="zh-CN" dirty="0" smtClean="0"/>
              <a:t>，他英语</a:t>
            </a:r>
            <a:r>
              <a:rPr lang="zh-CN" altLang="zh-CN" u="sng" dirty="0" smtClean="0"/>
              <a:t>六级</a:t>
            </a:r>
            <a:r>
              <a:rPr lang="zh-CN" altLang="zh-CN" dirty="0" smtClean="0"/>
              <a:t>都过了。</a:t>
            </a:r>
          </a:p>
          <a:p>
            <a:endParaRPr lang="zh-CN" altLang="en-US" dirty="0"/>
          </a:p>
        </p:txBody>
      </p:sp>
      <p:sp>
        <p:nvSpPr>
          <p:cNvPr id="7" name="文本框 6">
            <a:extLst>
              <a:ext uri="{FF2B5EF4-FFF2-40B4-BE49-F238E27FC236}">
                <a16:creationId xmlns:a16="http://schemas.microsoft.com/office/drawing/2014/main" xmlns="" id="{9122A640-7F1A-4A91-89E7-8CA7E0BA688E}"/>
              </a:ext>
            </a:extLst>
          </p:cNvPr>
          <p:cNvSpPr txBox="1"/>
          <p:nvPr/>
        </p:nvSpPr>
        <p:spPr>
          <a:xfrm>
            <a:off x="472409" y="177691"/>
            <a:ext cx="8890531"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“还</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NP1</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呢，</a:t>
            </a: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……NP2……</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”的语义表示</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30450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3"/>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4" y="168969"/>
            <a:ext cx="5005198"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选题缘起</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367036" y="1133574"/>
            <a:ext cx="11017888" cy="3323987"/>
          </a:xfrm>
          <a:prstGeom prst="rect">
            <a:avLst/>
          </a:prstGeom>
        </p:spPr>
        <p:txBody>
          <a:bodyPr wrap="square">
            <a:spAutoFit/>
          </a:bodyPr>
          <a:lstStyle/>
          <a:p>
            <a:pPr>
              <a:lnSpc>
                <a:spcPct val="150000"/>
              </a:lnSpc>
            </a:pP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a:t>
            </a: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2</a:t>
            </a: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）机器理解</a:t>
            </a:r>
            <a:endPar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endParaRPr>
          </a:p>
          <a:p>
            <a:pPr>
              <a:lnSpc>
                <a:spcPct val="150000"/>
              </a:lnSpc>
            </a:pPr>
            <a:r>
              <a:rPr lang="zh-CN" altLang="en-US" sz="2800" b="1" dirty="0" smtClean="0">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a.</a:t>
            </a:r>
            <a:r>
              <a:rPr lang="zh-CN" altLang="en-US" sz="2800" b="1" dirty="0" smtClean="0">
                <a:latin typeface="宋体" panose="02010600030101010101" pitchFamily="2" charset="-122"/>
                <a:ea typeface="宋体" panose="02010600030101010101" pitchFamily="2" charset="-122"/>
                <a:cs typeface="+mn-ea"/>
                <a:sym typeface="+mn-lt"/>
              </a:rPr>
              <a:t> “连”字句    </a:t>
            </a:r>
            <a:r>
              <a:rPr lang="zh-CN" altLang="en-US" sz="2800" dirty="0">
                <a:latin typeface="宋体" panose="02010600030101010101" pitchFamily="2" charset="-122"/>
                <a:ea typeface="宋体" panose="02010600030101010101" pitchFamily="2" charset="-122"/>
                <a:cs typeface="+mn-ea"/>
                <a:sym typeface="+mn-lt"/>
              </a:rPr>
              <a:t> </a:t>
            </a:r>
            <a:endParaRPr lang="en-US" altLang="zh-CN" sz="2800" dirty="0" smtClean="0">
              <a:latin typeface="宋体" panose="02010600030101010101" pitchFamily="2" charset="-122"/>
              <a:ea typeface="宋体" panose="02010600030101010101" pitchFamily="2" charset="-122"/>
              <a:cs typeface="+mn-ea"/>
              <a:sym typeface="+mn-lt"/>
            </a:endParaRPr>
          </a:p>
          <a:p>
            <a:pPr>
              <a:lnSpc>
                <a:spcPct val="150000"/>
              </a:lnSpc>
            </a:pP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b. </a:t>
            </a:r>
            <a:r>
              <a:rPr lang="zh-CN" altLang="en-US" sz="2800" b="1" dirty="0">
                <a:latin typeface="宋体" panose="02010600030101010101" pitchFamily="2" charset="-122"/>
                <a:cs typeface="+mn-ea"/>
                <a:sym typeface="+mn-lt"/>
              </a:rPr>
              <a:t>“大</a:t>
            </a:r>
            <a:r>
              <a:rPr lang="en-US" altLang="zh-CN" sz="2800" b="1" dirty="0">
                <a:latin typeface="宋体" panose="02010600030101010101" pitchFamily="2" charset="-122"/>
                <a:cs typeface="+mn-ea"/>
                <a:sym typeface="+mn-lt"/>
              </a:rPr>
              <a:t>+</a:t>
            </a:r>
            <a:r>
              <a:rPr lang="zh-CN" altLang="en-US" sz="2800" b="1" dirty="0">
                <a:latin typeface="宋体" panose="02010600030101010101" pitchFamily="2" charset="-122"/>
                <a:cs typeface="+mn-ea"/>
                <a:sym typeface="+mn-lt"/>
              </a:rPr>
              <a:t>时间词</a:t>
            </a:r>
            <a:r>
              <a:rPr lang="en-US" altLang="zh-CN" sz="2800" b="1" dirty="0">
                <a:latin typeface="宋体" panose="02010600030101010101" pitchFamily="2" charset="-122"/>
                <a:cs typeface="+mn-ea"/>
                <a:sym typeface="+mn-lt"/>
              </a:rPr>
              <a:t>+</a:t>
            </a:r>
            <a:r>
              <a:rPr lang="zh-CN" altLang="en-US" sz="2800" b="1" dirty="0">
                <a:latin typeface="宋体" panose="02010600030101010101" pitchFamily="2" charset="-122"/>
                <a:cs typeface="+mn-ea"/>
                <a:sym typeface="+mn-lt"/>
              </a:rPr>
              <a:t>的”</a:t>
            </a:r>
            <a:endParaRPr lang="en-US" altLang="zh-CN" sz="2800" b="1" dirty="0">
              <a:latin typeface="宋体" panose="02010600030101010101" pitchFamily="2" charset="-122"/>
              <a:ea typeface="宋体" panose="02010600030101010101" pitchFamily="2" charset="-122"/>
              <a:cs typeface="+mn-ea"/>
              <a:sym typeface="+mn-lt"/>
            </a:endParaRPr>
          </a:p>
          <a:p>
            <a:pPr>
              <a:lnSpc>
                <a:spcPct val="150000"/>
              </a:lnSpc>
            </a:pPr>
            <a:r>
              <a:rPr lang="zh-CN" altLang="en-US" sz="2800" dirty="0" smtClean="0">
                <a:latin typeface="宋体" panose="02010600030101010101" pitchFamily="2" charset="-122"/>
                <a:ea typeface="宋体" panose="02010600030101010101" pitchFamily="2" charset="-122"/>
              </a:rPr>
              <a:t>    </a:t>
            </a:r>
            <a:endParaRPr lang="en-US" altLang="zh-CN" sz="2800" dirty="0" smtClean="0">
              <a:latin typeface="宋体" panose="02010600030101010101" pitchFamily="2" charset="-122"/>
              <a:ea typeface="宋体" panose="02010600030101010101" pitchFamily="2" charset="-122"/>
            </a:endParaRPr>
          </a:p>
          <a:p>
            <a:pPr>
              <a:lnSpc>
                <a:spcPct val="150000"/>
              </a:lnSpc>
            </a:pPr>
            <a:r>
              <a:rPr lang="en-US" altLang="zh-CN" sz="2800" dirty="0">
                <a:latin typeface="宋体" panose="02010600030101010101" pitchFamily="2" charset="-122"/>
                <a:ea typeface="宋体" panose="02010600030101010101" pitchFamily="2" charset="-122"/>
              </a:rPr>
              <a:t> </a:t>
            </a:r>
            <a:r>
              <a:rPr lang="en-US" altLang="zh-CN" sz="2800" dirty="0" smtClean="0">
                <a:latin typeface="宋体" panose="02010600030101010101" pitchFamily="2" charset="-122"/>
                <a:ea typeface="宋体" panose="02010600030101010101" pitchFamily="2" charset="-122"/>
              </a:rPr>
              <a:t>   </a:t>
            </a:r>
            <a:endParaRPr lang="zh-CN" altLang="en-US" sz="2800" dirty="0">
              <a:latin typeface="宋体" panose="02010600030101010101" pitchFamily="2" charset="-122"/>
              <a:ea typeface="宋体" panose="02010600030101010101" pitchFamily="2" charset="-122"/>
              <a:cs typeface="+mn-ea"/>
              <a:sym typeface="+mn-lt"/>
            </a:endParaRPr>
          </a:p>
        </p:txBody>
      </p:sp>
      <p:pic>
        <p:nvPicPr>
          <p:cNvPr id="2" name="图片 1"/>
          <p:cNvPicPr>
            <a:picLocks noChangeAspect="1"/>
          </p:cNvPicPr>
          <p:nvPr/>
        </p:nvPicPr>
        <p:blipFill rotWithShape="1">
          <a:blip r:embed="rId4"/>
          <a:srcRect t="7693"/>
          <a:stretch/>
        </p:blipFill>
        <p:spPr>
          <a:xfrm>
            <a:off x="0" y="3673642"/>
            <a:ext cx="11975041" cy="2342147"/>
          </a:xfrm>
          <a:prstGeom prst="rect">
            <a:avLst/>
          </a:prstGeom>
        </p:spPr>
      </p:pic>
      <p:cxnSp>
        <p:nvCxnSpPr>
          <p:cNvPr id="7" name="直接连接符 6"/>
          <p:cNvCxnSpPr/>
          <p:nvPr/>
        </p:nvCxnSpPr>
        <p:spPr>
          <a:xfrm flipV="1">
            <a:off x="9336505" y="4820653"/>
            <a:ext cx="529390" cy="24062"/>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4" name="直接连接符 13"/>
          <p:cNvCxnSpPr/>
          <p:nvPr/>
        </p:nvCxnSpPr>
        <p:spPr>
          <a:xfrm>
            <a:off x="6096000" y="5224644"/>
            <a:ext cx="657726" cy="0"/>
          </a:xfrm>
          <a:prstGeom prst="line">
            <a:avLst/>
          </a:prstGeom>
          <a:ln w="3810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783914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3"/>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4" y="168969"/>
            <a:ext cx="8375376" cy="584775"/>
          </a:xfrm>
          <a:prstGeom prst="rect">
            <a:avLst/>
          </a:prstGeom>
          <a:noFill/>
        </p:spPr>
        <p:txBody>
          <a:bodyPr wrap="square" rtlCol="0">
            <a:spAutoFit/>
          </a:bodyPr>
          <a:lstStyle/>
          <a:p>
            <a:pPr lvl="0">
              <a:defRPr/>
            </a:pPr>
            <a:r>
              <a:rPr lang="en-US" altLang="zh-CN" sz="3200" b="1" kern="0" spc="300" dirty="0" smtClean="0">
                <a:solidFill>
                  <a:prstClr val="white"/>
                </a:solidFill>
                <a:effectLst>
                  <a:outerShdw blurRad="38100" dist="38100" dir="2700000" algn="tl">
                    <a:srgbClr val="000000">
                      <a:alpha val="43137"/>
                    </a:srgbClr>
                  </a:outerShdw>
                </a:effectLst>
                <a:cs typeface="+mn-ea"/>
                <a:sym typeface="+mn-lt"/>
              </a:rPr>
              <a:t>5</a:t>
            </a:r>
            <a:r>
              <a:rPr lang="en-US" altLang="zh-CN" sz="3200" b="1" kern="0" spc="300" dirty="0" smtClean="0">
                <a:solidFill>
                  <a:prstClr val="white"/>
                </a:solidFill>
                <a:effectLst>
                  <a:outerShdw blurRad="38100" dist="38100" dir="2700000" algn="tl">
                    <a:srgbClr val="000000">
                      <a:alpha val="43137"/>
                    </a:srgbClr>
                  </a:outerShdw>
                </a:effectLst>
                <a:cs typeface="+mn-ea"/>
                <a:sym typeface="+mn-lt"/>
              </a:rPr>
              <a:t>.</a:t>
            </a:r>
            <a:r>
              <a:rPr lang="zh-CN" altLang="en-US" sz="3200" b="1" kern="0" spc="300" dirty="0">
                <a:solidFill>
                  <a:prstClr val="white"/>
                </a:solidFill>
                <a:effectLst>
                  <a:outerShdw blurRad="38100" dist="38100" dir="2700000" algn="tl">
                    <a:srgbClr val="000000">
                      <a:alpha val="43137"/>
                    </a:srgbClr>
                  </a:outerShdw>
                </a:effectLst>
                <a:cs typeface="+mn-ea"/>
                <a:sym typeface="+mn-lt"/>
              </a:rPr>
              <a:t>研究中遇到的问题</a:t>
            </a:r>
            <a:endParaRPr lang="zh-CN" altLang="en-US" sz="32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536804" y="922712"/>
            <a:ext cx="10067028" cy="4524315"/>
          </a:xfrm>
          <a:prstGeom prst="rect">
            <a:avLst/>
          </a:prstGeom>
        </p:spPr>
        <p:txBody>
          <a:bodyPr wrap="square">
            <a:spAutoFit/>
          </a:bodyPr>
          <a:lstStyle/>
          <a:p>
            <a:pPr>
              <a:lnSpc>
                <a:spcPct val="150000"/>
              </a:lnSpc>
            </a:pPr>
            <a:r>
              <a:rPr lang="zh-CN" altLang="en-US" sz="3200" b="1" dirty="0" smtClean="0">
                <a:effectLst>
                  <a:outerShdw blurRad="38100" dist="38100" dir="2700000" algn="tl">
                    <a:srgbClr val="000000">
                      <a:alpha val="43137"/>
                    </a:srgbClr>
                  </a:outerShdw>
                </a:effectLst>
                <a:cs typeface="+mn-ea"/>
                <a:sym typeface="+mn-lt"/>
              </a:rPr>
              <a:t>问题</a:t>
            </a:r>
            <a:r>
              <a:rPr lang="zh-CN" altLang="en-US" sz="3200" b="1" dirty="0" smtClean="0">
                <a:effectLst>
                  <a:outerShdw blurRad="38100" dist="38100" dir="2700000" algn="tl">
                    <a:srgbClr val="000000">
                      <a:alpha val="43137"/>
                    </a:srgbClr>
                  </a:outerShdw>
                </a:effectLst>
                <a:cs typeface="+mn-ea"/>
                <a:sym typeface="+mn-lt"/>
              </a:rPr>
              <a:t>：</a:t>
            </a:r>
            <a:endParaRPr lang="en-US" altLang="zh-CN" sz="3200" b="1" dirty="0" smtClean="0">
              <a:effectLst>
                <a:outerShdw blurRad="38100" dist="38100" dir="2700000" algn="tl">
                  <a:srgbClr val="000000">
                    <a:alpha val="43137"/>
                  </a:srgbClr>
                </a:outerShdw>
              </a:effectLst>
              <a:cs typeface="+mn-ea"/>
              <a:sym typeface="+mn-lt"/>
            </a:endParaRPr>
          </a:p>
          <a:p>
            <a:pPr>
              <a:lnSpc>
                <a:spcPct val="150000"/>
              </a:lnSpc>
            </a:pPr>
            <a:r>
              <a:rPr lang="zh-CN" altLang="en-US" sz="3200" dirty="0" smtClean="0">
                <a:cs typeface="+mn-ea"/>
                <a:sym typeface="+mn-lt"/>
              </a:rPr>
              <a:t>（</a:t>
            </a:r>
            <a:r>
              <a:rPr lang="en-US" altLang="zh-CN" sz="3200" dirty="0" smtClean="0">
                <a:cs typeface="+mn-ea"/>
                <a:sym typeface="+mn-lt"/>
              </a:rPr>
              <a:t>1</a:t>
            </a:r>
            <a:r>
              <a:rPr lang="zh-CN" altLang="en-US" sz="3200" dirty="0">
                <a:cs typeface="+mn-ea"/>
                <a:sym typeface="+mn-lt"/>
              </a:rPr>
              <a:t>）</a:t>
            </a:r>
            <a:r>
              <a:rPr lang="zh-CN" altLang="en-US" sz="3200" dirty="0" smtClean="0">
                <a:cs typeface="+mn-ea"/>
                <a:sym typeface="+mn-lt"/>
              </a:rPr>
              <a:t>选题是否合适？</a:t>
            </a:r>
            <a:endParaRPr lang="en-US" altLang="zh-CN" sz="3200" dirty="0" smtClean="0">
              <a:cs typeface="+mn-ea"/>
              <a:sym typeface="+mn-lt"/>
            </a:endParaRPr>
          </a:p>
          <a:p>
            <a:pPr>
              <a:lnSpc>
                <a:spcPct val="150000"/>
              </a:lnSpc>
            </a:pPr>
            <a:r>
              <a:rPr lang="zh-CN" altLang="en-US" sz="3200" dirty="0" smtClean="0">
                <a:cs typeface="+mn-ea"/>
                <a:sym typeface="+mn-lt"/>
              </a:rPr>
              <a:t>（</a:t>
            </a:r>
            <a:r>
              <a:rPr lang="en-US" altLang="zh-CN" sz="3200" dirty="0">
                <a:cs typeface="+mn-ea"/>
                <a:sym typeface="+mn-lt"/>
              </a:rPr>
              <a:t>2</a:t>
            </a:r>
            <a:r>
              <a:rPr lang="zh-CN" altLang="en-US" sz="3200" dirty="0">
                <a:cs typeface="+mn-ea"/>
                <a:sym typeface="+mn-lt"/>
              </a:rPr>
              <a:t>）这种分析主观义</a:t>
            </a:r>
            <a:r>
              <a:rPr lang="zh-CN" altLang="en-US" sz="3200" dirty="0" smtClean="0">
                <a:cs typeface="+mn-ea"/>
                <a:sym typeface="+mn-lt"/>
              </a:rPr>
              <a:t>的方法是否</a:t>
            </a:r>
            <a:r>
              <a:rPr lang="zh-CN" altLang="en-US" sz="3200" dirty="0">
                <a:cs typeface="+mn-ea"/>
                <a:sym typeface="+mn-lt"/>
              </a:rPr>
              <a:t>可行？</a:t>
            </a:r>
            <a:endParaRPr lang="en-US" altLang="zh-CN" sz="3200" dirty="0">
              <a:cs typeface="+mn-ea"/>
              <a:sym typeface="+mn-lt"/>
            </a:endParaRPr>
          </a:p>
          <a:p>
            <a:pPr>
              <a:lnSpc>
                <a:spcPct val="150000"/>
              </a:lnSpc>
            </a:pPr>
            <a:r>
              <a:rPr lang="zh-CN" altLang="en-US" sz="3200" dirty="0" smtClean="0">
                <a:cs typeface="+mn-ea"/>
                <a:sym typeface="+mn-lt"/>
              </a:rPr>
              <a:t>（</a:t>
            </a:r>
            <a:r>
              <a:rPr lang="en-US" altLang="zh-CN" sz="3200" dirty="0" smtClean="0">
                <a:cs typeface="+mn-ea"/>
                <a:sym typeface="+mn-lt"/>
              </a:rPr>
              <a:t>3</a:t>
            </a:r>
            <a:r>
              <a:rPr lang="zh-CN" altLang="en-US" sz="3200" dirty="0" smtClean="0">
                <a:cs typeface="+mn-ea"/>
                <a:sym typeface="+mn-lt"/>
              </a:rPr>
              <a:t>）研究对象不太明确。研究</a:t>
            </a:r>
            <a:r>
              <a:rPr lang="zh-CN" altLang="en-US" sz="3200" dirty="0">
                <a:cs typeface="+mn-ea"/>
                <a:sym typeface="+mn-lt"/>
              </a:rPr>
              <a:t>对象该如何确定，应该包括哪些句法结构</a:t>
            </a:r>
            <a:r>
              <a:rPr lang="zh-CN" altLang="en-US" sz="3200" dirty="0" smtClean="0">
                <a:cs typeface="+mn-ea"/>
                <a:sym typeface="+mn-lt"/>
              </a:rPr>
              <a:t>？</a:t>
            </a:r>
            <a:endParaRPr lang="en-US" altLang="zh-CN" sz="3200" dirty="0" smtClean="0">
              <a:cs typeface="+mn-ea"/>
              <a:sym typeface="+mn-lt"/>
            </a:endParaRPr>
          </a:p>
          <a:p>
            <a:pPr>
              <a:lnSpc>
                <a:spcPct val="150000"/>
              </a:lnSpc>
            </a:pPr>
            <a:r>
              <a:rPr lang="zh-CN" altLang="en-US" sz="3200" dirty="0" smtClean="0">
                <a:cs typeface="+mn-ea"/>
                <a:sym typeface="+mn-lt"/>
              </a:rPr>
              <a:t>（</a:t>
            </a:r>
            <a:r>
              <a:rPr lang="en-US" altLang="zh-CN" sz="3200" dirty="0" smtClean="0">
                <a:cs typeface="+mn-ea"/>
                <a:sym typeface="+mn-lt"/>
              </a:rPr>
              <a:t>4</a:t>
            </a:r>
            <a:r>
              <a:rPr lang="zh-CN" altLang="en-US" sz="3200" dirty="0" smtClean="0">
                <a:cs typeface="+mn-ea"/>
                <a:sym typeface="+mn-lt"/>
              </a:rPr>
              <a:t>）整体研究框架不清晰。</a:t>
            </a:r>
            <a:endParaRPr lang="en-US" altLang="zh-CN" sz="3200" dirty="0" smtClean="0">
              <a:cs typeface="+mn-ea"/>
              <a:sym typeface="+mn-lt"/>
            </a:endParaRPr>
          </a:p>
        </p:txBody>
      </p:sp>
    </p:spTree>
    <p:extLst>
      <p:ext uri="{BB962C8B-B14F-4D97-AF65-F5344CB8AC3E}">
        <p14:creationId xmlns:p14="http://schemas.microsoft.com/office/powerpoint/2010/main" val="8814181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536804" y="136885"/>
            <a:ext cx="2591407" cy="584775"/>
          </a:xfrm>
          <a:prstGeom prst="rect">
            <a:avLst/>
          </a:prstGeom>
          <a:noFill/>
        </p:spPr>
        <p:txBody>
          <a:bodyPr wrap="square" rtlCol="0">
            <a:spAutoFit/>
          </a:bodyPr>
          <a:lstStyle/>
          <a:p>
            <a:pPr lvl="0">
              <a:defRPr/>
            </a:pPr>
            <a:r>
              <a:rPr lang="en-US" altLang="zh-CN" sz="3200" b="1" kern="0" spc="300" dirty="0" smtClean="0">
                <a:solidFill>
                  <a:prstClr val="white"/>
                </a:solidFill>
                <a:effectLst>
                  <a:outerShdw blurRad="38100" dist="38100" dir="2700000" algn="tl">
                    <a:srgbClr val="000000">
                      <a:alpha val="43137"/>
                    </a:srgbClr>
                  </a:outerShdw>
                </a:effectLst>
                <a:cs typeface="+mn-ea"/>
                <a:sym typeface="+mn-lt"/>
              </a:rPr>
              <a:t>6.</a:t>
            </a:r>
            <a:r>
              <a:rPr lang="zh-CN" altLang="en-US" sz="3200" b="1" kern="0" spc="300" dirty="0" smtClean="0">
                <a:solidFill>
                  <a:prstClr val="white"/>
                </a:solidFill>
                <a:effectLst>
                  <a:outerShdw blurRad="38100" dist="38100" dir="2700000" algn="tl">
                    <a:srgbClr val="000000">
                      <a:alpha val="43137"/>
                    </a:srgbClr>
                  </a:outerShdw>
                </a:effectLst>
                <a:cs typeface="+mn-ea"/>
                <a:sym typeface="+mn-lt"/>
              </a:rPr>
              <a:t>参考文献</a:t>
            </a:r>
            <a:endParaRPr lang="zh-CN" altLang="en-US" sz="3200" b="1" kern="0" spc="300" dirty="0">
              <a:solidFill>
                <a:prstClr val="white"/>
              </a:solidFill>
              <a:effectLst>
                <a:outerShdw blurRad="38100" dist="38100" dir="2700000" algn="tl">
                  <a:srgbClr val="000000">
                    <a:alpha val="43137"/>
                  </a:srgbClr>
                </a:outerShdw>
              </a:effectLst>
              <a:cs typeface="+mn-ea"/>
              <a:sym typeface="+mn-lt"/>
            </a:endParaRPr>
          </a:p>
        </p:txBody>
      </p:sp>
      <p:sp>
        <p:nvSpPr>
          <p:cNvPr id="3" name="文本框 2">
            <a:extLst>
              <a:ext uri="{FF2B5EF4-FFF2-40B4-BE49-F238E27FC236}">
                <a16:creationId xmlns:a16="http://schemas.microsoft.com/office/drawing/2014/main" xmlns="" id="{9122A640-7F1A-4A91-89E7-8CA7E0BA688E}"/>
              </a:ext>
            </a:extLst>
          </p:cNvPr>
          <p:cNvSpPr txBox="1"/>
          <p:nvPr/>
        </p:nvSpPr>
        <p:spPr>
          <a:xfrm>
            <a:off x="1034109" y="1315980"/>
            <a:ext cx="810733" cy="584775"/>
          </a:xfrm>
          <a:prstGeom prst="rect">
            <a:avLst/>
          </a:prstGeom>
          <a:noFill/>
        </p:spPr>
        <p:txBody>
          <a:bodyPr wrap="square" rtlCol="0">
            <a:spAutoFit/>
          </a:bodyPr>
          <a:lstStyle/>
          <a:p>
            <a:pPr lvl="0">
              <a:defRPr/>
            </a:pPr>
            <a:r>
              <a:rPr lang="zh-CN" altLang="en-US" sz="3200" b="1" kern="0" spc="300" dirty="0" smtClean="0">
                <a:solidFill>
                  <a:srgbClr val="B70D0A"/>
                </a:solidFill>
                <a:effectLst>
                  <a:outerShdw blurRad="38100" dist="38100" dir="2700000" algn="tl">
                    <a:srgbClr val="000000">
                      <a:alpha val="43137"/>
                    </a:srgbClr>
                  </a:outerShdw>
                </a:effectLst>
                <a:cs typeface="+mn-ea"/>
                <a:sym typeface="+mn-lt"/>
              </a:rPr>
              <a:t>略</a:t>
            </a:r>
            <a:endParaRPr lang="zh-CN" altLang="en-US" sz="3200" b="1" kern="0" spc="300" dirty="0">
              <a:solidFill>
                <a:srgbClr val="B70D0A"/>
              </a:solidFill>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5268717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xmlns="" id="{4869898A-18FC-4FAD-88A6-3AEC1C88EC53}"/>
              </a:ext>
            </a:extLst>
          </p:cNvPr>
          <p:cNvSpPr/>
          <p:nvPr/>
        </p:nvSpPr>
        <p:spPr>
          <a:xfrm>
            <a:off x="1601128" y="1106301"/>
            <a:ext cx="9516051" cy="4716984"/>
          </a:xfrm>
          <a:prstGeom prst="rect">
            <a:avLst/>
          </a:prstGeom>
          <a:solidFill>
            <a:schemeClr val="bg1"/>
          </a:solidFill>
          <a:ln>
            <a:noFill/>
          </a:ln>
          <a:effectLst>
            <a:glow rad="101600">
              <a:schemeClr val="tx1">
                <a:alpha val="1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cs typeface="+mn-ea"/>
              <a:sym typeface="+mn-lt"/>
            </a:endParaRPr>
          </a:p>
        </p:txBody>
      </p:sp>
      <p:grpSp>
        <p:nvGrpSpPr>
          <p:cNvPr id="56" name="组合 55">
            <a:extLst>
              <a:ext uri="{FF2B5EF4-FFF2-40B4-BE49-F238E27FC236}">
                <a16:creationId xmlns:a16="http://schemas.microsoft.com/office/drawing/2014/main" xmlns="" id="{72A844AB-BB20-4BA3-ADBB-1D788FD94F00}"/>
              </a:ext>
            </a:extLst>
          </p:cNvPr>
          <p:cNvGrpSpPr/>
          <p:nvPr/>
        </p:nvGrpSpPr>
        <p:grpSpPr>
          <a:xfrm>
            <a:off x="0" y="1"/>
            <a:ext cx="12192000" cy="549568"/>
            <a:chOff x="0" y="0"/>
            <a:chExt cx="12192000" cy="841829"/>
          </a:xfrm>
        </p:grpSpPr>
        <p:sp>
          <p:nvSpPr>
            <p:cNvPr id="57" name="矩形 56">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58" name="图片 57">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23" name="Rounded Rectangle 8">
            <a:extLst>
              <a:ext uri="{FF2B5EF4-FFF2-40B4-BE49-F238E27FC236}">
                <a16:creationId xmlns:a16="http://schemas.microsoft.com/office/drawing/2014/main" xmlns="" id="{FF1E459B-8924-944B-8D58-BFCF5D1AA98B}"/>
              </a:ext>
            </a:extLst>
          </p:cNvPr>
          <p:cNvSpPr>
            <a:spLocks noChangeAspect="1"/>
          </p:cNvSpPr>
          <p:nvPr/>
        </p:nvSpPr>
        <p:spPr>
          <a:xfrm>
            <a:off x="3155221" y="1850899"/>
            <a:ext cx="6486084" cy="3227787"/>
          </a:xfrm>
          <a:prstGeom prst="roundRect">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pPr>
            <a:endParaRPr lang="en-US" altLang="zh-CN" sz="7200" b="1" dirty="0" smtClean="0">
              <a:solidFill>
                <a:srgbClr val="9A0001"/>
              </a:solidFill>
              <a:latin typeface="楷体" panose="02010609060101010101" pitchFamily="49" charset="-122"/>
              <a:ea typeface="楷体" panose="02010609060101010101" pitchFamily="49" charset="-122"/>
            </a:endParaRPr>
          </a:p>
          <a:p>
            <a:pPr algn="ctr">
              <a:lnSpc>
                <a:spcPct val="125000"/>
              </a:lnSpc>
            </a:pPr>
            <a:r>
              <a:rPr lang="zh-CN" altLang="en-US" sz="7200" b="1" dirty="0" smtClean="0">
                <a:solidFill>
                  <a:srgbClr val="9A0001"/>
                </a:solidFill>
                <a:latin typeface="楷体" panose="02010609060101010101" pitchFamily="49" charset="-122"/>
                <a:ea typeface="楷体" panose="02010609060101010101" pitchFamily="49" charset="-122"/>
              </a:rPr>
              <a:t>敬请批评指正！</a:t>
            </a:r>
            <a:endParaRPr lang="en-US" altLang="zh-CN" sz="7200" b="1" dirty="0" smtClean="0">
              <a:solidFill>
                <a:srgbClr val="9A0001"/>
              </a:solidFill>
              <a:latin typeface="楷体" panose="02010609060101010101" pitchFamily="49" charset="-122"/>
              <a:ea typeface="楷体" panose="02010609060101010101" pitchFamily="49" charset="-122"/>
            </a:endParaRPr>
          </a:p>
          <a:p>
            <a:pPr algn="ctr">
              <a:lnSpc>
                <a:spcPct val="125000"/>
              </a:lnSpc>
            </a:pPr>
            <a:r>
              <a:rPr lang="zh-CN" altLang="en-US" sz="7200" b="1" dirty="0" smtClean="0">
                <a:solidFill>
                  <a:srgbClr val="9A0001"/>
                </a:solidFill>
                <a:latin typeface="楷体" panose="02010609060101010101" pitchFamily="49" charset="-122"/>
                <a:ea typeface="楷体" panose="02010609060101010101" pitchFamily="49" charset="-122"/>
              </a:rPr>
              <a:t>谢谢</a:t>
            </a:r>
            <a:r>
              <a:rPr lang="zh-CN" altLang="en-US" sz="7200" b="1" dirty="0">
                <a:solidFill>
                  <a:srgbClr val="9A0001"/>
                </a:solidFill>
                <a:latin typeface="楷体" panose="02010609060101010101" pitchFamily="49" charset="-122"/>
                <a:ea typeface="楷体" panose="02010609060101010101" pitchFamily="49" charset="-122"/>
              </a:rPr>
              <a:t>大家！</a:t>
            </a:r>
            <a:endParaRPr lang="en-US" altLang="zh-CN" sz="7200" b="1" dirty="0">
              <a:solidFill>
                <a:srgbClr val="9A0001"/>
              </a:solidFill>
              <a:latin typeface="楷体" panose="02010609060101010101" pitchFamily="49" charset="-122"/>
              <a:ea typeface="楷体" panose="02010609060101010101" pitchFamily="49" charset="-122"/>
            </a:endParaRPr>
          </a:p>
          <a:p>
            <a:pPr algn="ctr">
              <a:lnSpc>
                <a:spcPct val="125000"/>
              </a:lnSpc>
            </a:pPr>
            <a:endParaRPr lang="en-US" altLang="zh-CN" sz="3938" dirty="0">
              <a:solidFill>
                <a:schemeClr val="tx1"/>
              </a:solidFill>
              <a:latin typeface="Microsoft YaHei" panose="020B0503020204020204" pitchFamily="34" charset="-122"/>
              <a:ea typeface="Microsoft YaHei" panose="020B0503020204020204" pitchFamily="34" charset="-122"/>
            </a:endParaRPr>
          </a:p>
          <a:p>
            <a:pPr algn="ctr">
              <a:lnSpc>
                <a:spcPct val="125000"/>
              </a:lnSpc>
            </a:pPr>
            <a:endParaRPr lang="en-US" sz="189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301904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a:stretch>
            <a:fillRect/>
          </a:stretch>
        </p:blipFill>
        <p:spPr>
          <a:xfrm>
            <a:off x="0" y="3640543"/>
            <a:ext cx="12192000" cy="1997129"/>
          </a:xfrm>
          <a:prstGeom prst="rect">
            <a:avLst/>
          </a:prstGeom>
        </p:spPr>
      </p:pic>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4"/>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4" y="168969"/>
            <a:ext cx="5005198"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1.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选题缘起</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367036" y="1133574"/>
            <a:ext cx="11017888" cy="3323987"/>
          </a:xfrm>
          <a:prstGeom prst="rect">
            <a:avLst/>
          </a:prstGeom>
        </p:spPr>
        <p:txBody>
          <a:bodyPr wrap="square">
            <a:spAutoFit/>
          </a:bodyPr>
          <a:lstStyle/>
          <a:p>
            <a:pPr>
              <a:lnSpc>
                <a:spcPct val="150000"/>
              </a:lnSpc>
            </a:pP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a:t>
            </a: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2</a:t>
            </a: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）机器理解</a:t>
            </a:r>
            <a:endPar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endParaRPr>
          </a:p>
          <a:p>
            <a:pPr>
              <a:lnSpc>
                <a:spcPct val="150000"/>
              </a:lnSpc>
            </a:pPr>
            <a:r>
              <a:rPr lang="zh-CN" altLang="en-US" sz="2800" b="1" dirty="0" smtClean="0">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a.</a:t>
            </a:r>
            <a:r>
              <a:rPr lang="zh-CN" altLang="en-US" sz="2800" b="1" dirty="0" smtClean="0">
                <a:latin typeface="宋体" panose="02010600030101010101" pitchFamily="2" charset="-122"/>
                <a:ea typeface="宋体" panose="02010600030101010101" pitchFamily="2" charset="-122"/>
                <a:cs typeface="+mn-ea"/>
                <a:sym typeface="+mn-lt"/>
              </a:rPr>
              <a:t> “连”字句    </a:t>
            </a:r>
            <a:r>
              <a:rPr lang="zh-CN" altLang="en-US" sz="2800" dirty="0">
                <a:latin typeface="宋体" panose="02010600030101010101" pitchFamily="2" charset="-122"/>
                <a:ea typeface="宋体" panose="02010600030101010101" pitchFamily="2" charset="-122"/>
                <a:cs typeface="+mn-ea"/>
                <a:sym typeface="+mn-lt"/>
              </a:rPr>
              <a:t> </a:t>
            </a:r>
            <a:endParaRPr lang="en-US" altLang="zh-CN" sz="2800" dirty="0" smtClean="0">
              <a:latin typeface="宋体" panose="02010600030101010101" pitchFamily="2" charset="-122"/>
              <a:ea typeface="宋体" panose="02010600030101010101" pitchFamily="2" charset="-122"/>
              <a:cs typeface="+mn-ea"/>
              <a:sym typeface="+mn-lt"/>
            </a:endParaRPr>
          </a:p>
          <a:p>
            <a:pPr>
              <a:lnSpc>
                <a:spcPct val="150000"/>
              </a:lnSpc>
            </a:pPr>
            <a:r>
              <a:rPr lang="en-US" altLang="zh-CN"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ea"/>
                <a:sym typeface="+mn-lt"/>
              </a:rPr>
              <a:t>     </a:t>
            </a:r>
            <a:r>
              <a:rPr lang="en-US" altLang="zh-CN" sz="2800" b="1" dirty="0" smtClean="0">
                <a:latin typeface="宋体" panose="02010600030101010101" pitchFamily="2" charset="-122"/>
                <a:ea typeface="宋体" panose="02010600030101010101" pitchFamily="2" charset="-122"/>
                <a:cs typeface="+mn-ea"/>
                <a:sym typeface="+mn-lt"/>
              </a:rPr>
              <a:t>b. </a:t>
            </a:r>
            <a:r>
              <a:rPr lang="zh-CN" altLang="en-US" sz="2800" b="1" dirty="0">
                <a:latin typeface="宋体" panose="02010600030101010101" pitchFamily="2" charset="-122"/>
                <a:cs typeface="+mn-ea"/>
                <a:sym typeface="+mn-lt"/>
              </a:rPr>
              <a:t>“大</a:t>
            </a:r>
            <a:r>
              <a:rPr lang="en-US" altLang="zh-CN" sz="2800" b="1" dirty="0">
                <a:latin typeface="宋体" panose="02010600030101010101" pitchFamily="2" charset="-122"/>
                <a:cs typeface="+mn-ea"/>
                <a:sym typeface="+mn-lt"/>
              </a:rPr>
              <a:t>+</a:t>
            </a:r>
            <a:r>
              <a:rPr lang="zh-CN" altLang="en-US" sz="2800" b="1" dirty="0">
                <a:latin typeface="宋体" panose="02010600030101010101" pitchFamily="2" charset="-122"/>
                <a:cs typeface="+mn-ea"/>
                <a:sym typeface="+mn-lt"/>
              </a:rPr>
              <a:t>时间词</a:t>
            </a:r>
            <a:r>
              <a:rPr lang="en-US" altLang="zh-CN" sz="2800" b="1" dirty="0">
                <a:latin typeface="宋体" panose="02010600030101010101" pitchFamily="2" charset="-122"/>
                <a:cs typeface="+mn-ea"/>
                <a:sym typeface="+mn-lt"/>
              </a:rPr>
              <a:t>+</a:t>
            </a:r>
            <a:r>
              <a:rPr lang="zh-CN" altLang="en-US" sz="2800" b="1" dirty="0">
                <a:latin typeface="宋体" panose="02010600030101010101" pitchFamily="2" charset="-122"/>
                <a:cs typeface="+mn-ea"/>
                <a:sym typeface="+mn-lt"/>
              </a:rPr>
              <a:t>的”</a:t>
            </a:r>
            <a:endParaRPr lang="en-US" altLang="zh-CN" sz="2800" b="1" dirty="0">
              <a:latin typeface="宋体" panose="02010600030101010101" pitchFamily="2" charset="-122"/>
              <a:ea typeface="宋体" panose="02010600030101010101" pitchFamily="2" charset="-122"/>
              <a:cs typeface="+mn-ea"/>
              <a:sym typeface="+mn-lt"/>
            </a:endParaRPr>
          </a:p>
          <a:p>
            <a:pPr>
              <a:lnSpc>
                <a:spcPct val="150000"/>
              </a:lnSpc>
            </a:pPr>
            <a:r>
              <a:rPr lang="zh-CN" altLang="en-US" sz="2800" dirty="0" smtClean="0">
                <a:latin typeface="宋体" panose="02010600030101010101" pitchFamily="2" charset="-122"/>
                <a:ea typeface="宋体" panose="02010600030101010101" pitchFamily="2" charset="-122"/>
              </a:rPr>
              <a:t>    </a:t>
            </a:r>
            <a:endParaRPr lang="en-US" altLang="zh-CN" sz="2800" dirty="0" smtClean="0">
              <a:latin typeface="宋体" panose="02010600030101010101" pitchFamily="2" charset="-122"/>
              <a:ea typeface="宋体" panose="02010600030101010101" pitchFamily="2" charset="-122"/>
            </a:endParaRPr>
          </a:p>
          <a:p>
            <a:pPr>
              <a:lnSpc>
                <a:spcPct val="150000"/>
              </a:lnSpc>
            </a:pPr>
            <a:r>
              <a:rPr lang="en-US" altLang="zh-CN" sz="2800" dirty="0">
                <a:latin typeface="宋体" panose="02010600030101010101" pitchFamily="2" charset="-122"/>
                <a:ea typeface="宋体" panose="02010600030101010101" pitchFamily="2" charset="-122"/>
              </a:rPr>
              <a:t> </a:t>
            </a:r>
            <a:r>
              <a:rPr lang="en-US" altLang="zh-CN" sz="2800" dirty="0" smtClean="0">
                <a:latin typeface="宋体" panose="02010600030101010101" pitchFamily="2" charset="-122"/>
                <a:ea typeface="宋体" panose="02010600030101010101" pitchFamily="2" charset="-122"/>
              </a:rPr>
              <a:t>   </a:t>
            </a:r>
            <a:endParaRPr lang="zh-CN" altLang="en-US" sz="2800" dirty="0">
              <a:latin typeface="宋体" panose="02010600030101010101" pitchFamily="2" charset="-122"/>
              <a:ea typeface="宋体" panose="02010600030101010101" pitchFamily="2" charset="-122"/>
              <a:cs typeface="+mn-ea"/>
              <a:sym typeface="+mn-lt"/>
            </a:endParaRPr>
          </a:p>
        </p:txBody>
      </p:sp>
      <p:cxnSp>
        <p:nvCxnSpPr>
          <p:cNvPr id="7" name="直接连接符 6"/>
          <p:cNvCxnSpPr/>
          <p:nvPr/>
        </p:nvCxnSpPr>
        <p:spPr>
          <a:xfrm flipV="1">
            <a:off x="10459452" y="4582960"/>
            <a:ext cx="529390" cy="24062"/>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4" name="直接连接符 13"/>
          <p:cNvCxnSpPr/>
          <p:nvPr/>
        </p:nvCxnSpPr>
        <p:spPr>
          <a:xfrm>
            <a:off x="6400800" y="5224644"/>
            <a:ext cx="657726" cy="0"/>
          </a:xfrm>
          <a:prstGeom prst="line">
            <a:avLst/>
          </a:prstGeom>
          <a:ln w="3810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71924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2"/>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4" y="168969"/>
            <a:ext cx="5005198"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2.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拟回答的问题</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358344" y="2446144"/>
            <a:ext cx="8035638" cy="3093154"/>
          </a:xfrm>
          <a:prstGeom prst="rect">
            <a:avLst/>
          </a:prstGeom>
        </p:spPr>
        <p:txBody>
          <a:bodyPr wrap="square">
            <a:spAutoFit/>
          </a:bodyPr>
          <a:lstStyle/>
          <a:p>
            <a:pPr>
              <a:lnSpc>
                <a:spcPct val="200000"/>
              </a:lnSpc>
            </a:pP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a:t>
            </a:r>
            <a:r>
              <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1</a:t>
            </a:r>
            <a:r>
              <a:rPr lang="zh-CN" altLang="en-US" sz="2800" b="1" dirty="0" smtClean="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）句子的主观</a:t>
            </a: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义是什么？（描写）</a:t>
            </a:r>
            <a:endPar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endParaRPr>
          </a:p>
          <a:p>
            <a:pPr>
              <a:lnSpc>
                <a:spcPct val="200000"/>
              </a:lnSpc>
            </a:pP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a:t>
            </a:r>
            <a:r>
              <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2</a:t>
            </a: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）主观义是怎么来的？（解释）</a:t>
            </a:r>
            <a:endPar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endParaRPr>
          </a:p>
          <a:p>
            <a:pPr>
              <a:lnSpc>
                <a:spcPct val="200000"/>
              </a:lnSpc>
            </a:pP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a:t>
            </a:r>
            <a:r>
              <a:rPr lang="en-US" altLang="zh-CN"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3</a:t>
            </a:r>
            <a:r>
              <a:rPr lang="zh-CN" altLang="en-US" sz="2800" b="1" dirty="0">
                <a:effectLst>
                  <a:outerShdw blurRad="38100" dist="38100" dir="2700000" algn="tl">
                    <a:srgbClr val="000000">
                      <a:alpha val="43137"/>
                    </a:srgbClr>
                  </a:outerShdw>
                </a:effectLst>
                <a:latin typeface="宋体" panose="02010600030101010101" pitchFamily="2" charset="-122"/>
                <a:ea typeface="宋体" panose="02010600030101010101" pitchFamily="2" charset="-122"/>
              </a:rPr>
              <a:t>）主观义如何表征？（表征）</a:t>
            </a:r>
          </a:p>
          <a:p>
            <a:pPr>
              <a:lnSpc>
                <a:spcPct val="150000"/>
              </a:lnSpc>
            </a:pPr>
            <a:endParaRPr lang="zh-CN" altLang="en-US" dirty="0">
              <a:cs typeface="+mn-ea"/>
              <a:sym typeface="+mn-lt"/>
            </a:endParaRPr>
          </a:p>
        </p:txBody>
      </p:sp>
      <p:sp>
        <p:nvSpPr>
          <p:cNvPr id="9" name="矩形 8">
            <a:extLst>
              <a:ext uri="{FF2B5EF4-FFF2-40B4-BE49-F238E27FC236}">
                <a16:creationId xmlns:a16="http://schemas.microsoft.com/office/drawing/2014/main" xmlns="" id="{5D8C1C21-0209-43FD-A3CE-BD40EA703D95}"/>
              </a:ext>
            </a:extLst>
          </p:cNvPr>
          <p:cNvSpPr/>
          <p:nvPr/>
        </p:nvSpPr>
        <p:spPr>
          <a:xfrm>
            <a:off x="536804" y="1240266"/>
            <a:ext cx="8035638" cy="746743"/>
          </a:xfrm>
          <a:prstGeom prst="rect">
            <a:avLst/>
          </a:prstGeom>
        </p:spPr>
        <p:txBody>
          <a:bodyPr wrap="square">
            <a:spAutoFit/>
          </a:bodyPr>
          <a:lstStyle/>
          <a:p>
            <a:pPr>
              <a:lnSpc>
                <a:spcPct val="150000"/>
              </a:lnSpc>
            </a:pPr>
            <a:r>
              <a:rPr lang="zh-CN" altLang="en-US" sz="3200" b="1" dirty="0" smtClean="0">
                <a:effectLst>
                  <a:outerShdw blurRad="38100" dist="38100" dir="2700000" algn="tl">
                    <a:srgbClr val="000000">
                      <a:alpha val="43137"/>
                    </a:srgbClr>
                  </a:outerShdw>
                </a:effectLst>
                <a:cs typeface="+mn-ea"/>
                <a:sym typeface="+mn-lt"/>
              </a:rPr>
              <a:t>我们该如何理解一句话的意义？</a:t>
            </a:r>
            <a:endParaRPr lang="zh-CN" altLang="en-US" sz="3200" b="1" dirty="0">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3315597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xmlns="" id="{72A844AB-BB20-4BA3-ADBB-1D788FD94F00}"/>
              </a:ext>
            </a:extLst>
          </p:cNvPr>
          <p:cNvGrpSpPr/>
          <p:nvPr/>
        </p:nvGrpSpPr>
        <p:grpSpPr>
          <a:xfrm>
            <a:off x="0" y="0"/>
            <a:ext cx="12192000" cy="862885"/>
            <a:chOff x="0" y="0"/>
            <a:chExt cx="12192000" cy="841829"/>
          </a:xfrm>
        </p:grpSpPr>
        <p:sp>
          <p:nvSpPr>
            <p:cNvPr id="3" name="矩形 2">
              <a:extLst>
                <a:ext uri="{FF2B5EF4-FFF2-40B4-BE49-F238E27FC236}">
                  <a16:creationId xmlns:a16="http://schemas.microsoft.com/office/drawing/2014/main" xmlns="" id="{4800A655-0EA5-4AD4-8BD1-51C3E3C255B4}"/>
                </a:ext>
              </a:extLst>
            </p:cNvPr>
            <p:cNvSpPr/>
            <p:nvPr/>
          </p:nvSpPr>
          <p:spPr>
            <a:xfrm>
              <a:off x="0" y="0"/>
              <a:ext cx="12192000" cy="841829"/>
            </a:xfrm>
            <a:prstGeom prst="rect">
              <a:avLst/>
            </a:prstGeom>
            <a:solidFill>
              <a:srgbClr val="9A000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cs typeface="+mn-ea"/>
                <a:sym typeface="+mn-lt"/>
              </a:endParaRPr>
            </a:p>
          </p:txBody>
        </p:sp>
        <p:pic>
          <p:nvPicPr>
            <p:cNvPr id="4" name="图片 3">
              <a:extLst>
                <a:ext uri="{FF2B5EF4-FFF2-40B4-BE49-F238E27FC236}">
                  <a16:creationId xmlns:a16="http://schemas.microsoft.com/office/drawing/2014/main" xmlns="" id="{DE34C683-1904-4BEB-8789-4C3D83462A0B}"/>
                </a:ext>
              </a:extLst>
            </p:cNvPr>
            <p:cNvPicPr>
              <a:picLocks noChangeAspect="1"/>
            </p:cNvPicPr>
            <p:nvPr/>
          </p:nvPicPr>
          <p:blipFill>
            <a:blip r:embed="rId3"/>
            <a:stretch>
              <a:fillRect/>
            </a:stretch>
          </p:blipFill>
          <p:spPr>
            <a:xfrm>
              <a:off x="4595964" y="1"/>
              <a:ext cx="7596036" cy="841828"/>
            </a:xfrm>
            <a:prstGeom prst="rect">
              <a:avLst/>
            </a:prstGeom>
            <a:solidFill>
              <a:srgbClr val="8B0012"/>
            </a:solidFill>
          </p:spPr>
        </p:pic>
      </p:grpSp>
      <p:sp>
        <p:nvSpPr>
          <p:cNvPr id="6" name="文本框 5">
            <a:extLst>
              <a:ext uri="{FF2B5EF4-FFF2-40B4-BE49-F238E27FC236}">
                <a16:creationId xmlns:a16="http://schemas.microsoft.com/office/drawing/2014/main" xmlns="" id="{9122A640-7F1A-4A91-89E7-8CA7E0BA688E}"/>
              </a:ext>
            </a:extLst>
          </p:cNvPr>
          <p:cNvSpPr txBox="1"/>
          <p:nvPr/>
        </p:nvSpPr>
        <p:spPr>
          <a:xfrm>
            <a:off x="536803" y="168969"/>
            <a:ext cx="7035973"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研究对象及研究</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思路</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115" name="矩形 114">
            <a:extLst>
              <a:ext uri="{FF2B5EF4-FFF2-40B4-BE49-F238E27FC236}">
                <a16:creationId xmlns:a16="http://schemas.microsoft.com/office/drawing/2014/main" xmlns="" id="{5D8C1C21-0209-43FD-A3CE-BD40EA703D95}"/>
              </a:ext>
            </a:extLst>
          </p:cNvPr>
          <p:cNvSpPr/>
          <p:nvPr/>
        </p:nvSpPr>
        <p:spPr>
          <a:xfrm>
            <a:off x="536803" y="1349352"/>
            <a:ext cx="11405321" cy="1569660"/>
          </a:xfrm>
          <a:prstGeom prst="rect">
            <a:avLst/>
          </a:prstGeom>
        </p:spPr>
        <p:txBody>
          <a:bodyPr wrap="square">
            <a:spAutoFit/>
          </a:bodyPr>
          <a:lstStyle/>
          <a:p>
            <a:pPr>
              <a:lnSpc>
                <a:spcPct val="150000"/>
              </a:lnSpc>
            </a:pPr>
            <a:r>
              <a:rPr lang="zh-CN" altLang="en-US" sz="3200" b="1" dirty="0" smtClean="0">
                <a:effectLst>
                  <a:outerShdw blurRad="38100" dist="38100" dir="2700000" algn="tl">
                    <a:srgbClr val="000000">
                      <a:alpha val="43137"/>
                    </a:srgbClr>
                  </a:outerShdw>
                </a:effectLst>
                <a:cs typeface="+mn-ea"/>
                <a:sym typeface="+mn-lt"/>
              </a:rPr>
              <a:t>研究对象</a:t>
            </a:r>
            <a:r>
              <a:rPr lang="zh-CN" altLang="en-US" sz="3200" b="1" dirty="0" smtClean="0">
                <a:effectLst>
                  <a:outerShdw blurRad="38100" dist="38100" dir="2700000" algn="tl">
                    <a:srgbClr val="000000">
                      <a:alpha val="43137"/>
                    </a:srgbClr>
                  </a:outerShdw>
                </a:effectLst>
                <a:cs typeface="+mn-ea"/>
                <a:sym typeface="+mn-lt"/>
              </a:rPr>
              <a:t>：</a:t>
            </a:r>
            <a:endParaRPr lang="en-US" altLang="zh-CN" sz="3200" b="1" dirty="0" smtClean="0">
              <a:effectLst>
                <a:outerShdw blurRad="38100" dist="38100" dir="2700000" algn="tl">
                  <a:srgbClr val="000000">
                    <a:alpha val="43137"/>
                  </a:srgbClr>
                </a:outerShdw>
              </a:effectLst>
              <a:cs typeface="+mn-ea"/>
              <a:sym typeface="+mn-lt"/>
            </a:endParaRPr>
          </a:p>
          <a:p>
            <a:pPr>
              <a:lnSpc>
                <a:spcPct val="150000"/>
              </a:lnSpc>
            </a:pPr>
            <a:r>
              <a:rPr lang="zh-CN" altLang="en-US" sz="3200" b="1" dirty="0">
                <a:effectLst>
                  <a:outerShdw blurRad="38100" dist="38100" dir="2700000" algn="tl">
                    <a:srgbClr val="000000">
                      <a:alpha val="43137"/>
                    </a:srgbClr>
                  </a:outerShdw>
                </a:effectLst>
                <a:cs typeface="+mn-ea"/>
                <a:sym typeface="+mn-lt"/>
              </a:rPr>
              <a:t>这句</a:t>
            </a:r>
            <a:r>
              <a:rPr lang="zh-CN" altLang="en-US" sz="3200" b="1" dirty="0" smtClean="0">
                <a:effectLst>
                  <a:outerShdw blurRad="38100" dist="38100" dir="2700000" algn="tl">
                    <a:srgbClr val="000000">
                      <a:alpha val="43137"/>
                    </a:srgbClr>
                  </a:outerShdw>
                </a:effectLst>
                <a:cs typeface="+mn-ea"/>
                <a:sym typeface="+mn-lt"/>
              </a:rPr>
              <a:t>话有显性的比较项或者能触发（</a:t>
            </a:r>
            <a:r>
              <a:rPr lang="en-US" altLang="zh-CN" sz="3200" b="1" dirty="0" smtClean="0">
                <a:effectLst>
                  <a:outerShdw blurRad="38100" dist="38100" dir="2700000" algn="tl">
                    <a:srgbClr val="000000">
                      <a:alpha val="43137"/>
                    </a:srgbClr>
                  </a:outerShdw>
                </a:effectLst>
                <a:cs typeface="+mn-ea"/>
                <a:sym typeface="+mn-lt"/>
              </a:rPr>
              <a:t>trigger</a:t>
            </a:r>
            <a:r>
              <a:rPr lang="zh-CN" altLang="en-US" sz="3200" b="1" dirty="0" smtClean="0">
                <a:effectLst>
                  <a:outerShdw blurRad="38100" dist="38100" dir="2700000" algn="tl">
                    <a:srgbClr val="000000">
                      <a:alpha val="43137"/>
                    </a:srgbClr>
                  </a:outerShdw>
                </a:effectLst>
                <a:cs typeface="+mn-ea"/>
                <a:sym typeface="+mn-lt"/>
              </a:rPr>
              <a:t>）隐性的比较项</a:t>
            </a:r>
            <a:endParaRPr lang="zh-CN" altLang="en-US" sz="3200" b="1" dirty="0">
              <a:effectLst>
                <a:outerShdw blurRad="38100" dist="38100" dir="2700000" algn="tl">
                  <a:srgbClr val="000000">
                    <a:alpha val="43137"/>
                  </a:srgbClr>
                </a:outerShdw>
              </a:effectLst>
              <a:cs typeface="+mn-ea"/>
              <a:sym typeface="+mn-lt"/>
            </a:endParaRPr>
          </a:p>
        </p:txBody>
      </p:sp>
    </p:spTree>
    <p:extLst>
      <p:ext uri="{BB962C8B-B14F-4D97-AF65-F5344CB8AC3E}">
        <p14:creationId xmlns:p14="http://schemas.microsoft.com/office/powerpoint/2010/main" val="1490095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509832" y="3950098"/>
            <a:ext cx="1816273" cy="461665"/>
          </a:xfrm>
          <a:prstGeom prst="rect">
            <a:avLst/>
          </a:prstGeom>
        </p:spPr>
        <p:txBody>
          <a:bodyPr wrap="square">
            <a:spAutoFit/>
          </a:bodyPr>
          <a:lstStyle/>
          <a:p>
            <a:r>
              <a:rPr lang="en-US" altLang="zh-CN" sz="2400" b="1" dirty="0" smtClean="0">
                <a:effectLst>
                  <a:outerShdw blurRad="38100" dist="38100" dir="2700000" algn="tl">
                    <a:srgbClr val="000000">
                      <a:alpha val="43137"/>
                    </a:srgbClr>
                  </a:outerShdw>
                </a:effectLst>
              </a:rPr>
              <a:t>a. </a:t>
            </a:r>
            <a:r>
              <a:rPr lang="zh-CN" altLang="en-US" sz="2400" b="1" dirty="0">
                <a:effectLst>
                  <a:outerShdw blurRad="38100" dist="38100" dir="2700000" algn="tl">
                    <a:srgbClr val="000000">
                      <a:alpha val="43137"/>
                    </a:srgbClr>
                  </a:outerShdw>
                </a:effectLst>
              </a:rPr>
              <a:t>隐含</a:t>
            </a:r>
            <a:r>
              <a:rPr lang="zh-CN" altLang="en-US" sz="2400" b="1" dirty="0" smtClean="0">
                <a:effectLst>
                  <a:outerShdw blurRad="38100" dist="38100" dir="2700000" algn="tl">
                    <a:srgbClr val="000000">
                      <a:alpha val="43137"/>
                    </a:srgbClr>
                  </a:outerShdw>
                </a:effectLst>
              </a:rPr>
              <a:t>命题</a:t>
            </a:r>
            <a:endParaRPr lang="zh-CN" altLang="zh-CN" sz="2400" b="1" dirty="0">
              <a:effectLst>
                <a:outerShdw blurRad="38100" dist="38100" dir="2700000" algn="tl">
                  <a:srgbClr val="000000">
                    <a:alpha val="43137"/>
                  </a:srgbClr>
                </a:outerShdw>
              </a:effectLst>
            </a:endParaRPr>
          </a:p>
        </p:txBody>
      </p:sp>
      <p:sp>
        <p:nvSpPr>
          <p:cNvPr id="3" name="矩形 2"/>
          <p:cNvSpPr/>
          <p:nvPr/>
        </p:nvSpPr>
        <p:spPr>
          <a:xfrm>
            <a:off x="678928" y="2135732"/>
            <a:ext cx="1273380" cy="461665"/>
          </a:xfrm>
          <a:prstGeom prst="rect">
            <a:avLst/>
          </a:prstGeom>
        </p:spPr>
        <p:txBody>
          <a:bodyPr wrap="square">
            <a:spAutoFit/>
          </a:bodyPr>
          <a:lstStyle/>
          <a:p>
            <a:r>
              <a:rPr lang="zh-CN" altLang="en-US" sz="2400" b="1" dirty="0" smtClean="0"/>
              <a:t>语句</a:t>
            </a:r>
            <a:endParaRPr lang="zh-CN" altLang="en-US" sz="2400" b="1" dirty="0"/>
          </a:p>
        </p:txBody>
      </p:sp>
      <p:sp>
        <p:nvSpPr>
          <p:cNvPr id="11" name="文本框 10"/>
          <p:cNvSpPr txBox="1"/>
          <p:nvPr/>
        </p:nvSpPr>
        <p:spPr>
          <a:xfrm>
            <a:off x="4716763" y="3026768"/>
            <a:ext cx="1995032" cy="923330"/>
          </a:xfrm>
          <a:prstGeom prst="rect">
            <a:avLst/>
          </a:prstGeom>
          <a:noFill/>
        </p:spPr>
        <p:txBody>
          <a:bodyPr wrap="square" rtlCol="0">
            <a:spAutoFit/>
          </a:bodyPr>
          <a:lstStyle/>
          <a:p>
            <a:pPr marL="400050" indent="-400050">
              <a:buAutoNum type="romanUcPeriod"/>
            </a:pPr>
            <a:r>
              <a:rPr lang="zh-CN" altLang="en-US" b="1" dirty="0" smtClean="0"/>
              <a:t>等值对立</a:t>
            </a:r>
            <a:endParaRPr lang="en-US" altLang="zh-CN" b="1" dirty="0" smtClean="0"/>
          </a:p>
          <a:p>
            <a:pPr marL="400050" indent="-400050">
              <a:buAutoNum type="romanUcPeriod"/>
            </a:pPr>
            <a:r>
              <a:rPr lang="zh-CN" altLang="en-US" b="1" dirty="0" smtClean="0"/>
              <a:t>否定对立 </a:t>
            </a:r>
            <a:endParaRPr lang="en-US" altLang="zh-CN" b="1" dirty="0" smtClean="0"/>
          </a:p>
          <a:p>
            <a:pPr marL="400050" indent="-400050">
              <a:buAutoNum type="romanUcPeriod"/>
            </a:pPr>
            <a:r>
              <a:rPr lang="zh-CN" altLang="en-US" b="1" dirty="0"/>
              <a:t>级次</a:t>
            </a:r>
            <a:r>
              <a:rPr lang="zh-CN" altLang="en-US" b="1" dirty="0" smtClean="0"/>
              <a:t>对立</a:t>
            </a:r>
            <a:endParaRPr lang="en-US" altLang="zh-CN" b="1" dirty="0" smtClean="0"/>
          </a:p>
        </p:txBody>
      </p:sp>
      <p:sp>
        <p:nvSpPr>
          <p:cNvPr id="12" name="矩形 11"/>
          <p:cNvSpPr/>
          <p:nvPr/>
        </p:nvSpPr>
        <p:spPr>
          <a:xfrm>
            <a:off x="8090518" y="1090791"/>
            <a:ext cx="3167061" cy="461665"/>
          </a:xfrm>
          <a:prstGeom prst="rect">
            <a:avLst/>
          </a:prstGeom>
        </p:spPr>
        <p:txBody>
          <a:bodyPr wrap="square">
            <a:spAutoFit/>
          </a:bodyPr>
          <a:lstStyle/>
          <a:p>
            <a:r>
              <a:rPr lang="zh-CN" altLang="en-US" sz="2400" b="1" dirty="0" smtClean="0"/>
              <a:t>关于语句的内容</a:t>
            </a:r>
            <a:endParaRPr lang="zh-CN" altLang="en-US" sz="2400" b="1" dirty="0"/>
          </a:p>
        </p:txBody>
      </p:sp>
      <p:sp>
        <p:nvSpPr>
          <p:cNvPr id="13" name="矩形 12"/>
          <p:cNvSpPr/>
          <p:nvPr/>
        </p:nvSpPr>
        <p:spPr>
          <a:xfrm>
            <a:off x="7904902" y="3743760"/>
            <a:ext cx="3286610" cy="830997"/>
          </a:xfrm>
          <a:prstGeom prst="rect">
            <a:avLst/>
          </a:prstGeom>
        </p:spPr>
        <p:txBody>
          <a:bodyPr wrap="square">
            <a:spAutoFit/>
          </a:bodyPr>
          <a:lstStyle/>
          <a:p>
            <a:r>
              <a:rPr lang="zh-CN" altLang="en-US" sz="2400" b="1" dirty="0" smtClean="0"/>
              <a:t>言者对某一参与者的主观评价</a:t>
            </a:r>
            <a:endParaRPr lang="zh-CN" altLang="en-US" sz="2400" b="1" dirty="0"/>
          </a:p>
        </p:txBody>
      </p:sp>
      <p:sp>
        <p:nvSpPr>
          <p:cNvPr id="14" name="矩形 13"/>
          <p:cNvSpPr/>
          <p:nvPr/>
        </p:nvSpPr>
        <p:spPr>
          <a:xfrm>
            <a:off x="7976616" y="2497477"/>
            <a:ext cx="3282165" cy="461665"/>
          </a:xfrm>
          <a:prstGeom prst="rect">
            <a:avLst/>
          </a:prstGeom>
        </p:spPr>
        <p:txBody>
          <a:bodyPr wrap="square">
            <a:spAutoFit/>
          </a:bodyPr>
          <a:lstStyle/>
          <a:p>
            <a:r>
              <a:rPr lang="zh-CN" altLang="en-US" sz="2400" b="1" dirty="0" smtClean="0"/>
              <a:t>言者对语句的主观认识</a:t>
            </a:r>
            <a:endParaRPr lang="zh-CN" altLang="en-US" sz="2400" b="1" dirty="0"/>
          </a:p>
        </p:txBody>
      </p:sp>
      <p:sp>
        <p:nvSpPr>
          <p:cNvPr id="15" name="矩形 14"/>
          <p:cNvSpPr/>
          <p:nvPr/>
        </p:nvSpPr>
        <p:spPr>
          <a:xfrm>
            <a:off x="495547" y="1956169"/>
            <a:ext cx="2375989" cy="830594"/>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9833" y="3703942"/>
            <a:ext cx="2473327" cy="1707451"/>
          </a:xfrm>
          <a:prstGeom prst="rect">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a:off x="2914579" y="2315221"/>
            <a:ext cx="3819294" cy="165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3011785" y="4504131"/>
            <a:ext cx="1600716" cy="1577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612501" y="3233793"/>
            <a:ext cx="1" cy="127033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7919138" y="1077604"/>
            <a:ext cx="3344223" cy="838281"/>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矩形 30"/>
          <p:cNvSpPr/>
          <p:nvPr/>
        </p:nvSpPr>
        <p:spPr>
          <a:xfrm>
            <a:off x="7943360" y="3734137"/>
            <a:ext cx="3295777" cy="906106"/>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7948414" y="2378689"/>
            <a:ext cx="3357835" cy="816147"/>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3" name="直接连接符 32"/>
          <p:cNvCxnSpPr/>
          <p:nvPr/>
        </p:nvCxnSpPr>
        <p:spPr>
          <a:xfrm>
            <a:off x="6691134" y="2331817"/>
            <a:ext cx="1404683" cy="1680"/>
          </a:xfrm>
          <a:prstGeom prst="line">
            <a:avLst/>
          </a:prstGeom>
        </p:spPr>
        <p:style>
          <a:lnRef idx="1">
            <a:schemeClr val="accent1"/>
          </a:lnRef>
          <a:fillRef idx="0">
            <a:schemeClr val="accent1"/>
          </a:fillRef>
          <a:effectRef idx="0">
            <a:schemeClr val="accent1"/>
          </a:effectRef>
          <a:fontRef idx="minor">
            <a:schemeClr val="tx1"/>
          </a:fontRef>
        </p:style>
      </p:cxnSp>
      <p:sp>
        <p:nvSpPr>
          <p:cNvPr id="35" name="左中括号 34"/>
          <p:cNvSpPr/>
          <p:nvPr/>
        </p:nvSpPr>
        <p:spPr>
          <a:xfrm>
            <a:off x="7278873" y="1124367"/>
            <a:ext cx="513758" cy="4089318"/>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椭圆 4"/>
          <p:cNvSpPr/>
          <p:nvPr/>
        </p:nvSpPr>
        <p:spPr>
          <a:xfrm>
            <a:off x="357502" y="1390589"/>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1</a:t>
            </a:r>
            <a:endParaRPr lang="zh-CN" altLang="en-US" dirty="0"/>
          </a:p>
        </p:txBody>
      </p:sp>
      <p:sp>
        <p:nvSpPr>
          <p:cNvPr id="23" name="椭圆 22"/>
          <p:cNvSpPr/>
          <p:nvPr/>
        </p:nvSpPr>
        <p:spPr>
          <a:xfrm>
            <a:off x="7746863" y="661928"/>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2</a:t>
            </a:r>
            <a:endParaRPr lang="zh-CN" altLang="en-US" dirty="0"/>
          </a:p>
        </p:txBody>
      </p:sp>
      <p:sp>
        <p:nvSpPr>
          <p:cNvPr id="24" name="椭圆 23"/>
          <p:cNvSpPr/>
          <p:nvPr/>
        </p:nvSpPr>
        <p:spPr>
          <a:xfrm>
            <a:off x="7818896" y="2034110"/>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3</a:t>
            </a:r>
            <a:endParaRPr lang="zh-CN" altLang="en-US" dirty="0"/>
          </a:p>
        </p:txBody>
      </p:sp>
      <p:sp>
        <p:nvSpPr>
          <p:cNvPr id="25" name="椭圆 24"/>
          <p:cNvSpPr/>
          <p:nvPr/>
        </p:nvSpPr>
        <p:spPr>
          <a:xfrm>
            <a:off x="7896892" y="3339732"/>
            <a:ext cx="1122947" cy="38004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zh-CN" altLang="en-US" dirty="0" smtClean="0"/>
              <a:t>意义</a:t>
            </a:r>
            <a:r>
              <a:rPr lang="en-US" altLang="zh-CN" dirty="0" smtClean="0"/>
              <a:t>4</a:t>
            </a:r>
            <a:endParaRPr lang="zh-CN" altLang="en-US" dirty="0"/>
          </a:p>
        </p:txBody>
      </p:sp>
      <p:sp>
        <p:nvSpPr>
          <p:cNvPr id="26" name="文本框 25">
            <a:extLst>
              <a:ext uri="{FF2B5EF4-FFF2-40B4-BE49-F238E27FC236}">
                <a16:creationId xmlns:a16="http://schemas.microsoft.com/office/drawing/2014/main" xmlns="" id="{9122A640-7F1A-4A91-89E7-8CA7E0BA688E}"/>
              </a:ext>
            </a:extLst>
          </p:cNvPr>
          <p:cNvSpPr txBox="1"/>
          <p:nvPr/>
        </p:nvSpPr>
        <p:spPr>
          <a:xfrm>
            <a:off x="357502" y="120140"/>
            <a:ext cx="4254999"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3.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研究对象及研究</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思路</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sp>
        <p:nvSpPr>
          <p:cNvPr id="29" name="矩形 28"/>
          <p:cNvSpPr/>
          <p:nvPr/>
        </p:nvSpPr>
        <p:spPr>
          <a:xfrm>
            <a:off x="495547" y="4752020"/>
            <a:ext cx="1816273" cy="461665"/>
          </a:xfrm>
          <a:prstGeom prst="rect">
            <a:avLst/>
          </a:prstGeom>
        </p:spPr>
        <p:txBody>
          <a:bodyPr wrap="square">
            <a:spAutoFit/>
          </a:bodyPr>
          <a:lstStyle/>
          <a:p>
            <a:r>
              <a:rPr lang="en-US" altLang="zh-CN" sz="2400" b="1" dirty="0" smtClean="0">
                <a:effectLst>
                  <a:outerShdw blurRad="38100" dist="38100" dir="2700000" algn="tl">
                    <a:srgbClr val="000000">
                      <a:alpha val="43137"/>
                    </a:srgbClr>
                  </a:outerShdw>
                </a:effectLst>
              </a:rPr>
              <a:t>b. </a:t>
            </a:r>
            <a:r>
              <a:rPr lang="zh-CN" altLang="en-US" sz="2400" b="1" dirty="0">
                <a:effectLst>
                  <a:outerShdw blurRad="38100" dist="38100" dir="2700000" algn="tl">
                    <a:srgbClr val="000000">
                      <a:alpha val="43137"/>
                    </a:srgbClr>
                  </a:outerShdw>
                </a:effectLst>
              </a:rPr>
              <a:t>语境</a:t>
            </a:r>
            <a:r>
              <a:rPr lang="zh-CN" altLang="en-US" sz="2400" b="1" dirty="0" smtClean="0">
                <a:effectLst>
                  <a:outerShdw blurRad="38100" dist="38100" dir="2700000" algn="tl">
                    <a:srgbClr val="000000">
                      <a:alpha val="43137"/>
                    </a:srgbClr>
                  </a:outerShdw>
                </a:effectLst>
              </a:rPr>
              <a:t>命题</a:t>
            </a:r>
            <a:endParaRPr lang="zh-CN" altLang="zh-CN" sz="2400" b="1" dirty="0">
              <a:effectLst>
                <a:outerShdw blurRad="38100" dist="38100" dir="2700000" algn="tl">
                  <a:srgbClr val="000000">
                    <a:alpha val="43137"/>
                  </a:srgbClr>
                </a:outerShdw>
              </a:effectLst>
            </a:endParaRPr>
          </a:p>
        </p:txBody>
      </p:sp>
      <p:cxnSp>
        <p:nvCxnSpPr>
          <p:cNvPr id="42" name="直接箭头连接符 41"/>
          <p:cNvCxnSpPr/>
          <p:nvPr/>
        </p:nvCxnSpPr>
        <p:spPr>
          <a:xfrm flipV="1">
            <a:off x="4614824" y="2331817"/>
            <a:ext cx="1533" cy="1107231"/>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46" name="矩形 45"/>
          <p:cNvSpPr/>
          <p:nvPr/>
        </p:nvSpPr>
        <p:spPr>
          <a:xfrm>
            <a:off x="7943360" y="4949728"/>
            <a:ext cx="3295777" cy="675496"/>
          </a:xfrm>
          <a:prstGeom prst="rect">
            <a:avLst/>
          </a:prstGeom>
          <a:noFill/>
          <a:ln w="2857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7943360" y="4949728"/>
            <a:ext cx="3286610" cy="461665"/>
          </a:xfrm>
          <a:prstGeom prst="rect">
            <a:avLst/>
          </a:prstGeom>
        </p:spPr>
        <p:txBody>
          <a:bodyPr wrap="square">
            <a:spAutoFit/>
          </a:bodyPr>
          <a:lstStyle/>
          <a:p>
            <a:r>
              <a:rPr lang="en-US" altLang="zh-CN" sz="2400" b="1" dirty="0" smtClean="0"/>
              <a:t>……</a:t>
            </a:r>
            <a:endParaRPr lang="zh-CN" altLang="en-US" sz="2400" b="1" dirty="0"/>
          </a:p>
        </p:txBody>
      </p:sp>
    </p:spTree>
    <p:extLst>
      <p:ext uri="{BB962C8B-B14F-4D97-AF65-F5344CB8AC3E}">
        <p14:creationId xmlns:p14="http://schemas.microsoft.com/office/powerpoint/2010/main" val="639289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9122A640-7F1A-4A91-89E7-8CA7E0BA688E}"/>
              </a:ext>
            </a:extLst>
          </p:cNvPr>
          <p:cNvSpPr txBox="1"/>
          <p:nvPr/>
        </p:nvSpPr>
        <p:spPr>
          <a:xfrm>
            <a:off x="536804" y="168969"/>
            <a:ext cx="5005198" cy="523220"/>
          </a:xfrm>
          <a:prstGeom prst="rect">
            <a:avLst/>
          </a:prstGeom>
          <a:noFill/>
        </p:spPr>
        <p:txBody>
          <a:bodyPr wrap="square" rtlCol="0">
            <a:spAutoFit/>
          </a:bodyPr>
          <a:lstStyle/>
          <a:p>
            <a:pPr lvl="0">
              <a:defRPr/>
            </a:pPr>
            <a:r>
              <a:rPr lang="en-US" altLang="zh-CN" sz="2800" b="1" kern="0" spc="300" dirty="0" smtClean="0">
                <a:solidFill>
                  <a:prstClr val="white"/>
                </a:solidFill>
                <a:effectLst>
                  <a:outerShdw blurRad="38100" dist="38100" dir="2700000" algn="tl">
                    <a:srgbClr val="000000">
                      <a:alpha val="43137"/>
                    </a:srgbClr>
                  </a:outerShdw>
                </a:effectLst>
                <a:cs typeface="+mn-ea"/>
                <a:sym typeface="+mn-lt"/>
              </a:rPr>
              <a:t>4. </a:t>
            </a:r>
            <a:r>
              <a:rPr lang="zh-CN" altLang="en-US" sz="2800" b="1" kern="0" spc="300" dirty="0" smtClean="0">
                <a:solidFill>
                  <a:prstClr val="white"/>
                </a:solidFill>
                <a:effectLst>
                  <a:outerShdw blurRad="38100" dist="38100" dir="2700000" algn="tl">
                    <a:srgbClr val="000000">
                      <a:alpha val="43137"/>
                    </a:srgbClr>
                  </a:outerShdw>
                </a:effectLst>
                <a:cs typeface="+mn-ea"/>
                <a:sym typeface="+mn-lt"/>
              </a:rPr>
              <a:t>个案研究</a:t>
            </a:r>
            <a:endParaRPr lang="zh-CN" altLang="en-US" sz="2800" b="1" kern="0" spc="300" dirty="0">
              <a:solidFill>
                <a:prstClr val="white"/>
              </a:solidFill>
              <a:effectLst>
                <a:outerShdw blurRad="38100" dist="38100" dir="2700000" algn="tl">
                  <a:srgbClr val="000000">
                    <a:alpha val="43137"/>
                  </a:srgbClr>
                </a:outerShdw>
              </a:effectLst>
              <a:cs typeface="+mn-ea"/>
              <a:sym typeface="+mn-lt"/>
            </a:endParaRPr>
          </a:p>
        </p:txBody>
      </p:sp>
      <p:graphicFrame>
        <p:nvGraphicFramePr>
          <p:cNvPr id="3" name="表格 2"/>
          <p:cNvGraphicFramePr>
            <a:graphicFrameLocks noGrp="1"/>
          </p:cNvGraphicFramePr>
          <p:nvPr>
            <p:extLst>
              <p:ext uri="{D42A27DB-BD31-4B8C-83A1-F6EECF244321}">
                <p14:modId xmlns:p14="http://schemas.microsoft.com/office/powerpoint/2010/main" val="2534444805"/>
              </p:ext>
            </p:extLst>
          </p:nvPr>
        </p:nvGraphicFramePr>
        <p:xfrm>
          <a:off x="536804" y="1216971"/>
          <a:ext cx="10352507" cy="4897873"/>
        </p:xfrm>
        <a:graphic>
          <a:graphicData uri="http://schemas.openxmlformats.org/drawingml/2006/table">
            <a:tbl>
              <a:tblPr firstRow="1" bandRow="1">
                <a:tableStyleId>{5C22544A-7EE6-4342-B048-85BDC9FD1C3A}</a:tableStyleId>
              </a:tblPr>
              <a:tblGrid>
                <a:gridCol w="2588127"/>
                <a:gridCol w="2588127"/>
                <a:gridCol w="2427348"/>
                <a:gridCol w="2748905"/>
              </a:tblGrid>
              <a:tr h="10277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smtClean="0">
                          <a:solidFill>
                            <a:schemeClr val="tx1"/>
                          </a:solidFill>
                        </a:rPr>
                        <a:t>语句</a:t>
                      </a:r>
                    </a:p>
                    <a:p>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等值对立</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否定对立</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级次对立</a:t>
                      </a:r>
                      <a:endParaRPr lang="zh-CN" altLang="en-US" sz="2400" dirty="0">
                        <a:solidFill>
                          <a:schemeClr val="tx1"/>
                        </a:solidFill>
                      </a:endParaRPr>
                    </a:p>
                  </a:txBody>
                  <a:tcPr>
                    <a:solidFill>
                      <a:schemeClr val="bg2"/>
                    </a:solidFill>
                  </a:tcPr>
                </a:tc>
              </a:tr>
              <a:tr h="1862082">
                <a:tc>
                  <a:txBody>
                    <a:bodyPr/>
                    <a:lstStyle/>
                    <a:p>
                      <a:r>
                        <a:rPr lang="zh-CN" altLang="en-US" sz="2400" dirty="0" smtClean="0">
                          <a:solidFill>
                            <a:schemeClr val="tx1"/>
                          </a:solidFill>
                        </a:rPr>
                        <a:t>隐含命题</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还</a:t>
                      </a:r>
                      <a:r>
                        <a:rPr lang="en-US" altLang="zh-CN" sz="2400" dirty="0" smtClean="0">
                          <a:solidFill>
                            <a:schemeClr val="tx1"/>
                          </a:solidFill>
                        </a:rPr>
                        <a:t>NP</a:t>
                      </a:r>
                      <a:r>
                        <a:rPr lang="zh-CN" altLang="en-US" sz="2400" dirty="0" smtClean="0">
                          <a:solidFill>
                            <a:schemeClr val="tx1"/>
                          </a:solidFill>
                        </a:rPr>
                        <a:t>呢</a:t>
                      </a:r>
                      <a:endParaRPr lang="en-US" altLang="zh-CN" sz="2400" dirty="0" smtClean="0">
                        <a:solidFill>
                          <a:schemeClr val="tx1"/>
                        </a:solidFill>
                      </a:endParaRPr>
                    </a:p>
                    <a:p>
                      <a:r>
                        <a:rPr lang="zh-CN" altLang="en-US" sz="2400" dirty="0" smtClean="0">
                          <a:solidFill>
                            <a:schemeClr val="tx1"/>
                          </a:solidFill>
                        </a:rPr>
                        <a:t>什么</a:t>
                      </a:r>
                      <a:r>
                        <a:rPr lang="en-US" altLang="zh-CN" sz="2400" dirty="0" smtClean="0">
                          <a:solidFill>
                            <a:schemeClr val="tx1"/>
                          </a:solidFill>
                        </a:rPr>
                        <a:t>XP</a:t>
                      </a:r>
                    </a:p>
                    <a:p>
                      <a:r>
                        <a:rPr lang="zh-CN" altLang="en-US" sz="2400" dirty="0" smtClean="0">
                          <a:solidFill>
                            <a:schemeClr val="tx1"/>
                          </a:solidFill>
                        </a:rPr>
                        <a:t>（引述类）</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大</a:t>
                      </a:r>
                      <a:r>
                        <a:rPr lang="en-US" altLang="zh-CN" sz="2400" dirty="0" smtClean="0">
                          <a:solidFill>
                            <a:schemeClr val="tx1"/>
                          </a:solidFill>
                        </a:rPr>
                        <a:t>…..</a:t>
                      </a:r>
                      <a:r>
                        <a:rPr lang="zh-CN" altLang="en-US" sz="2400" dirty="0" smtClean="0">
                          <a:solidFill>
                            <a:schemeClr val="tx1"/>
                          </a:solidFill>
                        </a:rPr>
                        <a:t>的，</a:t>
                      </a:r>
                      <a:r>
                        <a:rPr lang="en-US" altLang="zh-CN" sz="2400" dirty="0" smtClean="0">
                          <a:solidFill>
                            <a:schemeClr val="tx1"/>
                          </a:solidFill>
                        </a:rPr>
                        <a:t>VP</a:t>
                      </a:r>
                    </a:p>
                    <a:p>
                      <a:r>
                        <a:rPr lang="zh-CN" altLang="en-US" sz="2400" dirty="0" smtClean="0">
                          <a:solidFill>
                            <a:schemeClr val="tx1"/>
                          </a:solidFill>
                        </a:rPr>
                        <a:t>都</a:t>
                      </a:r>
                      <a:r>
                        <a:rPr lang="en-US" altLang="zh-CN" sz="2400" dirty="0" smtClean="0">
                          <a:solidFill>
                            <a:schemeClr val="tx1"/>
                          </a:solidFill>
                        </a:rPr>
                        <a:t>……</a:t>
                      </a:r>
                      <a:r>
                        <a:rPr lang="zh-CN" altLang="en-US" sz="2400" dirty="0" smtClean="0">
                          <a:solidFill>
                            <a:schemeClr val="tx1"/>
                          </a:solidFill>
                        </a:rPr>
                        <a:t>了，</a:t>
                      </a:r>
                      <a:r>
                        <a:rPr lang="en-US" altLang="zh-CN" sz="2400" dirty="0" smtClean="0">
                          <a:solidFill>
                            <a:schemeClr val="tx1"/>
                          </a:solidFill>
                        </a:rPr>
                        <a:t>VP</a:t>
                      </a:r>
                    </a:p>
                    <a:p>
                      <a:r>
                        <a:rPr lang="zh-CN" altLang="en-US" sz="2400" b="1" dirty="0" smtClean="0">
                          <a:solidFill>
                            <a:srgbClr val="9A0001"/>
                          </a:solidFill>
                          <a:effectLst>
                            <a:outerShdw blurRad="38100" dist="38100" dir="2700000" algn="tl">
                              <a:srgbClr val="000000">
                                <a:alpha val="43137"/>
                              </a:srgbClr>
                            </a:outerShdw>
                          </a:effectLst>
                        </a:rPr>
                        <a:t>放着</a:t>
                      </a:r>
                      <a:r>
                        <a:rPr lang="en-US" altLang="zh-CN" sz="2400" b="1" dirty="0" smtClean="0">
                          <a:solidFill>
                            <a:srgbClr val="9A0001"/>
                          </a:solidFill>
                          <a:effectLst>
                            <a:outerShdw blurRad="38100" dist="38100" dir="2700000" algn="tl">
                              <a:srgbClr val="000000">
                                <a:alpha val="43137"/>
                              </a:srgbClr>
                            </a:outerShdw>
                          </a:effectLst>
                        </a:rPr>
                        <a:t>NP</a:t>
                      </a:r>
                      <a:r>
                        <a:rPr lang="zh-CN" altLang="en-US" sz="2400" b="1" dirty="0" smtClean="0">
                          <a:solidFill>
                            <a:srgbClr val="9A0001"/>
                          </a:solidFill>
                          <a:effectLst>
                            <a:outerShdw blurRad="38100" dist="38100" dir="2700000" algn="tl">
                              <a:srgbClr val="000000">
                                <a:alpha val="43137"/>
                              </a:srgbClr>
                            </a:outerShdw>
                          </a:effectLst>
                        </a:rPr>
                        <a:t>不</a:t>
                      </a:r>
                      <a:r>
                        <a:rPr lang="en-US" altLang="zh-CN" sz="2400" b="1" dirty="0" smtClean="0">
                          <a:solidFill>
                            <a:srgbClr val="9A0001"/>
                          </a:solidFill>
                          <a:effectLst>
                            <a:outerShdw blurRad="38100" dist="38100" dir="2700000" algn="tl">
                              <a:srgbClr val="000000">
                                <a:alpha val="43137"/>
                              </a:srgbClr>
                            </a:outerShdw>
                          </a:effectLst>
                        </a:rPr>
                        <a:t>VP</a:t>
                      </a:r>
                    </a:p>
                    <a:p>
                      <a:r>
                        <a:rPr lang="zh-CN" altLang="en-US" sz="2400" b="1" dirty="0" smtClean="0">
                          <a:solidFill>
                            <a:srgbClr val="9A0001"/>
                          </a:solidFill>
                          <a:effectLst>
                            <a:outerShdw blurRad="38100" dist="38100" dir="2700000" algn="tl">
                              <a:srgbClr val="000000">
                                <a:alpha val="43137"/>
                              </a:srgbClr>
                            </a:outerShdw>
                          </a:effectLst>
                        </a:rPr>
                        <a:t>（个案</a:t>
                      </a:r>
                      <a:r>
                        <a:rPr lang="en-US" altLang="zh-CN" sz="2400" b="1" dirty="0" smtClean="0">
                          <a:solidFill>
                            <a:srgbClr val="9A0001"/>
                          </a:solidFill>
                          <a:effectLst>
                            <a:outerShdw blurRad="38100" dist="38100" dir="2700000" algn="tl">
                              <a:srgbClr val="000000">
                                <a:alpha val="43137"/>
                              </a:srgbClr>
                            </a:outerShdw>
                          </a:effectLst>
                        </a:rPr>
                        <a:t>1</a:t>
                      </a:r>
                      <a:r>
                        <a:rPr lang="zh-CN" altLang="en-US" sz="2400" b="1" dirty="0" smtClean="0">
                          <a:solidFill>
                            <a:srgbClr val="9A0001"/>
                          </a:solidFill>
                          <a:effectLst>
                            <a:outerShdw blurRad="38100" dist="38100" dir="2700000" algn="tl">
                              <a:srgbClr val="000000">
                                <a:alpha val="43137"/>
                              </a:srgbClr>
                            </a:outerShdw>
                          </a:effectLst>
                        </a:rPr>
                        <a:t>）</a:t>
                      </a:r>
                      <a:endParaRPr lang="en-US" altLang="zh-CN" sz="2400" b="1" dirty="0" smtClean="0">
                        <a:solidFill>
                          <a:srgbClr val="9A0001"/>
                        </a:solidFill>
                        <a:effectLst>
                          <a:outerShdw blurRad="38100" dist="38100" dir="2700000" algn="tl">
                            <a:srgbClr val="000000">
                              <a:alpha val="43137"/>
                            </a:srgbClr>
                          </a:outerShdw>
                        </a:effectLst>
                      </a:endParaRPr>
                    </a:p>
                  </a:txBody>
                  <a:tcPr>
                    <a:solidFill>
                      <a:schemeClr val="bg2"/>
                    </a:solidFill>
                  </a:tcPr>
                </a:tc>
                <a:tc>
                  <a:txBody>
                    <a:bodyPr/>
                    <a:lstStyle/>
                    <a:p>
                      <a:r>
                        <a:rPr lang="zh-CN" altLang="en-US" sz="2400" dirty="0" smtClean="0">
                          <a:solidFill>
                            <a:schemeClr val="tx1"/>
                          </a:solidFill>
                        </a:rPr>
                        <a:t>连</a:t>
                      </a:r>
                      <a:r>
                        <a:rPr lang="en-US" altLang="zh-CN" sz="2400" dirty="0" smtClean="0">
                          <a:solidFill>
                            <a:schemeClr val="tx1"/>
                          </a:solidFill>
                        </a:rPr>
                        <a:t>NP</a:t>
                      </a:r>
                      <a:r>
                        <a:rPr lang="zh-CN" altLang="en-US" sz="2400" dirty="0" smtClean="0">
                          <a:solidFill>
                            <a:schemeClr val="tx1"/>
                          </a:solidFill>
                        </a:rPr>
                        <a:t>都</a:t>
                      </a:r>
                      <a:r>
                        <a:rPr lang="en-US" altLang="zh-CN" sz="2400" dirty="0" smtClean="0">
                          <a:solidFill>
                            <a:schemeClr val="tx1"/>
                          </a:solidFill>
                        </a:rPr>
                        <a:t>VP</a:t>
                      </a:r>
                      <a:endParaRPr lang="zh-CN" altLang="en-US" sz="2400" dirty="0">
                        <a:solidFill>
                          <a:schemeClr val="tx1"/>
                        </a:solidFill>
                      </a:endParaRPr>
                    </a:p>
                  </a:txBody>
                  <a:tcPr>
                    <a:solidFill>
                      <a:schemeClr val="bg2"/>
                    </a:solidFill>
                  </a:tcPr>
                </a:tc>
              </a:tr>
              <a:tr h="2008065">
                <a:tc>
                  <a:txBody>
                    <a:bodyPr/>
                    <a:lstStyle/>
                    <a:p>
                      <a:r>
                        <a:rPr lang="zh-CN" altLang="en-US" sz="2400" dirty="0" smtClean="0">
                          <a:solidFill>
                            <a:schemeClr val="tx1"/>
                          </a:solidFill>
                        </a:rPr>
                        <a:t>语境命题</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除了</a:t>
                      </a:r>
                      <a:r>
                        <a:rPr lang="en-US" altLang="zh-CN" sz="2400" dirty="0" smtClean="0">
                          <a:solidFill>
                            <a:schemeClr val="tx1"/>
                          </a:solidFill>
                        </a:rPr>
                        <a:t>NP</a:t>
                      </a:r>
                      <a:r>
                        <a:rPr lang="zh-CN" altLang="en-US" sz="2400" dirty="0" smtClean="0">
                          <a:solidFill>
                            <a:schemeClr val="tx1"/>
                          </a:solidFill>
                        </a:rPr>
                        <a:t>，还是</a:t>
                      </a:r>
                      <a:r>
                        <a:rPr lang="en-US" altLang="zh-CN" sz="2400" dirty="0" smtClean="0">
                          <a:solidFill>
                            <a:schemeClr val="tx1"/>
                          </a:solidFill>
                        </a:rPr>
                        <a:t>NP</a:t>
                      </a:r>
                      <a:endParaRPr lang="zh-CN" altLang="en-US" sz="2400" dirty="0">
                        <a:solidFill>
                          <a:schemeClr val="tx1"/>
                        </a:solidFill>
                      </a:endParaRPr>
                    </a:p>
                  </a:txBody>
                  <a:tcPr>
                    <a:solidFill>
                      <a:schemeClr val="bg2"/>
                    </a:solidFill>
                  </a:tcPr>
                </a:tc>
                <a:tc>
                  <a:txBody>
                    <a:bodyPr/>
                    <a:lstStyle/>
                    <a:p>
                      <a:r>
                        <a:rPr lang="zh-CN" altLang="en-US" sz="2400" dirty="0" smtClean="0">
                          <a:solidFill>
                            <a:schemeClr val="tx1"/>
                          </a:solidFill>
                        </a:rPr>
                        <a:t>不是</a:t>
                      </a:r>
                      <a:r>
                        <a:rPr lang="en-US" altLang="zh-CN" sz="2400" dirty="0" smtClean="0">
                          <a:solidFill>
                            <a:schemeClr val="tx1"/>
                          </a:solidFill>
                        </a:rPr>
                        <a:t>NP1</a:t>
                      </a:r>
                      <a:r>
                        <a:rPr lang="zh-CN" altLang="en-US" sz="2400" dirty="0" smtClean="0">
                          <a:solidFill>
                            <a:schemeClr val="tx1"/>
                          </a:solidFill>
                        </a:rPr>
                        <a:t>，而是</a:t>
                      </a:r>
                      <a:r>
                        <a:rPr lang="en-US" altLang="zh-CN" sz="2400" dirty="0" smtClean="0">
                          <a:solidFill>
                            <a:schemeClr val="tx1"/>
                          </a:solidFill>
                        </a:rPr>
                        <a:t>NP2</a:t>
                      </a:r>
                    </a:p>
                    <a:p>
                      <a:endParaRPr lang="zh-CN" altLang="en-US" sz="2400" dirty="0">
                        <a:solidFill>
                          <a:schemeClr val="tx1"/>
                        </a:solidFill>
                      </a:endParaRPr>
                    </a:p>
                  </a:txBody>
                  <a:tcPr>
                    <a:solidFill>
                      <a:schemeClr val="bg2"/>
                    </a:solidFill>
                  </a:tcPr>
                </a:tc>
                <a:tc>
                  <a:txBody>
                    <a:bodyPr/>
                    <a:lstStyle/>
                    <a:p>
                      <a:r>
                        <a:rPr lang="zh-CN" altLang="en-US" sz="2400" b="1" dirty="0" smtClean="0">
                          <a:solidFill>
                            <a:srgbClr val="9A0001"/>
                          </a:solidFill>
                          <a:effectLst>
                            <a:outerShdw blurRad="38100" dist="38100" dir="2700000" algn="tl">
                              <a:srgbClr val="000000">
                                <a:alpha val="43137"/>
                              </a:srgbClr>
                            </a:outerShdw>
                          </a:effectLst>
                        </a:rPr>
                        <a:t>还</a:t>
                      </a:r>
                      <a:r>
                        <a:rPr lang="en-US" altLang="zh-CN" sz="2400" b="1" dirty="0" smtClean="0">
                          <a:solidFill>
                            <a:srgbClr val="9A0001"/>
                          </a:solidFill>
                          <a:effectLst>
                            <a:outerShdw blurRad="38100" dist="38100" dir="2700000" algn="tl">
                              <a:srgbClr val="000000">
                                <a:alpha val="43137"/>
                              </a:srgbClr>
                            </a:outerShdw>
                          </a:effectLst>
                        </a:rPr>
                        <a:t>NP1</a:t>
                      </a:r>
                      <a:r>
                        <a:rPr lang="zh-CN" altLang="en-US" sz="2400" b="1" dirty="0" smtClean="0">
                          <a:solidFill>
                            <a:srgbClr val="9A0001"/>
                          </a:solidFill>
                          <a:effectLst>
                            <a:outerShdw blurRad="38100" dist="38100" dir="2700000" algn="tl">
                              <a:srgbClr val="000000">
                                <a:alpha val="43137"/>
                              </a:srgbClr>
                            </a:outerShdw>
                          </a:effectLst>
                        </a:rPr>
                        <a:t>呢，</a:t>
                      </a:r>
                      <a:r>
                        <a:rPr lang="en-US" altLang="zh-CN" sz="2400" b="1" dirty="0" smtClean="0">
                          <a:solidFill>
                            <a:srgbClr val="9A0001"/>
                          </a:solidFill>
                          <a:effectLst>
                            <a:outerShdw blurRad="38100" dist="38100" dir="2700000" algn="tl">
                              <a:srgbClr val="000000">
                                <a:alpha val="43137"/>
                              </a:srgbClr>
                            </a:outerShdw>
                          </a:effectLst>
                        </a:rPr>
                        <a:t>…NP2…</a:t>
                      </a:r>
                    </a:p>
                    <a:p>
                      <a:r>
                        <a:rPr lang="zh-CN" altLang="en-US" sz="2400" b="1" dirty="0" smtClean="0">
                          <a:solidFill>
                            <a:srgbClr val="9A0001"/>
                          </a:solidFill>
                          <a:effectLst>
                            <a:outerShdw blurRad="38100" dist="38100" dir="2700000" algn="tl">
                              <a:srgbClr val="000000">
                                <a:alpha val="43137"/>
                              </a:srgbClr>
                            </a:outerShdw>
                          </a:effectLst>
                        </a:rPr>
                        <a:t>（个案</a:t>
                      </a:r>
                      <a:r>
                        <a:rPr lang="en-US" altLang="zh-CN" sz="2400" b="1" dirty="0" smtClean="0">
                          <a:solidFill>
                            <a:srgbClr val="9A0001"/>
                          </a:solidFill>
                          <a:effectLst>
                            <a:outerShdw blurRad="38100" dist="38100" dir="2700000" algn="tl">
                              <a:srgbClr val="000000">
                                <a:alpha val="43137"/>
                              </a:srgbClr>
                            </a:outerShdw>
                          </a:effectLst>
                        </a:rPr>
                        <a:t>2</a:t>
                      </a:r>
                      <a:r>
                        <a:rPr lang="zh-CN" altLang="en-US" sz="2400" b="1" dirty="0" smtClean="0">
                          <a:solidFill>
                            <a:srgbClr val="9A0001"/>
                          </a:solidFill>
                          <a:effectLst>
                            <a:outerShdw blurRad="38100" dist="38100" dir="2700000" algn="tl">
                              <a:srgbClr val="000000">
                                <a:alpha val="43137"/>
                              </a:srgbClr>
                            </a:outerShdw>
                          </a:effectLst>
                        </a:rPr>
                        <a:t>）</a:t>
                      </a:r>
                      <a:endParaRPr lang="zh-CN" altLang="en-US" sz="2400" b="1" dirty="0">
                        <a:solidFill>
                          <a:srgbClr val="9A0001"/>
                        </a:solidFill>
                        <a:effectLst>
                          <a:outerShdw blurRad="38100" dist="38100" dir="2700000" algn="tl">
                            <a:srgbClr val="000000">
                              <a:alpha val="43137"/>
                            </a:srgbClr>
                          </a:outerShdw>
                        </a:effectLst>
                      </a:endParaRPr>
                    </a:p>
                  </a:txBody>
                  <a:tcPr>
                    <a:solidFill>
                      <a:schemeClr val="bg2"/>
                    </a:solidFill>
                  </a:tcPr>
                </a:tc>
              </a:tr>
            </a:tbl>
          </a:graphicData>
        </a:graphic>
      </p:graphicFrame>
    </p:spTree>
    <p:extLst>
      <p:ext uri="{BB962C8B-B14F-4D97-AF65-F5344CB8AC3E}">
        <p14:creationId xmlns:p14="http://schemas.microsoft.com/office/powerpoint/2010/main" val="1776080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3014</TotalTime>
  <Words>6166</Words>
  <Application>Microsoft Office PowerPoint</Application>
  <PresentationFormat>宽屏</PresentationFormat>
  <Paragraphs>337</Paragraphs>
  <Slides>42</Slides>
  <Notes>14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42</vt:i4>
      </vt:variant>
    </vt:vector>
  </HeadingPairs>
  <TitlesOfParts>
    <vt:vector size="54" baseType="lpstr">
      <vt:lpstr>等线</vt:lpstr>
      <vt:lpstr>经典圆体简</vt:lpstr>
      <vt:lpstr>楷体</vt:lpstr>
      <vt:lpstr>宋体</vt:lpstr>
      <vt:lpstr>微软雅黑</vt:lpstr>
      <vt:lpstr>微软雅黑</vt:lpstr>
      <vt:lpstr>Arial</vt:lpstr>
      <vt:lpstr>Calibri</vt:lpstr>
      <vt:lpstr>Calibri Light</vt:lpstr>
      <vt:lpstr>Times New Roman</vt:lpstr>
      <vt:lpstr>Tw Cen MT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Cao Xiaoyu</dc:creator>
  <cp:lastModifiedBy>CaoXiaoyu</cp:lastModifiedBy>
  <cp:revision>222</cp:revision>
  <dcterms:created xsi:type="dcterms:W3CDTF">2018-05-07T13:13:43Z</dcterms:created>
  <dcterms:modified xsi:type="dcterms:W3CDTF">2020-03-09T23:24:58Z</dcterms:modified>
</cp:coreProperties>
</file>