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76" r:id="rId3"/>
    <p:sldId id="567" r:id="rId4"/>
    <p:sldId id="690" r:id="rId5"/>
    <p:sldId id="718" r:id="rId6"/>
    <p:sldId id="720" r:id="rId7"/>
    <p:sldId id="738" r:id="rId8"/>
    <p:sldId id="693" r:id="rId9"/>
    <p:sldId id="722" r:id="rId10"/>
    <p:sldId id="714" r:id="rId11"/>
    <p:sldId id="729" r:id="rId12"/>
    <p:sldId id="739" r:id="rId13"/>
    <p:sldId id="740" r:id="rId14"/>
    <p:sldId id="741" r:id="rId15"/>
    <p:sldId id="705" r:id="rId16"/>
    <p:sldId id="706" r:id="rId17"/>
    <p:sldId id="707" r:id="rId18"/>
    <p:sldId id="742" r:id="rId19"/>
    <p:sldId id="721" r:id="rId20"/>
    <p:sldId id="731" r:id="rId21"/>
    <p:sldId id="732" r:id="rId22"/>
    <p:sldId id="734" r:id="rId23"/>
    <p:sldId id="735" r:id="rId24"/>
    <p:sldId id="708" r:id="rId25"/>
    <p:sldId id="703" r:id="rId26"/>
    <p:sldId id="709" r:id="rId27"/>
    <p:sldId id="695" r:id="rId28"/>
    <p:sldId id="701" r:id="rId29"/>
    <p:sldId id="710" r:id="rId30"/>
    <p:sldId id="711" r:id="rId31"/>
    <p:sldId id="712" r:id="rId32"/>
    <p:sldId id="691" r:id="rId33"/>
    <p:sldId id="289" r:id="rId34"/>
    <p:sldId id="624"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1"/>
    <a:srgbClr val="8F000B"/>
    <a:srgbClr val="8B0012"/>
    <a:srgbClr val="037D34"/>
    <a:srgbClr val="0168B3"/>
    <a:srgbClr val="1E262E"/>
    <a:srgbClr val="24272B"/>
    <a:srgbClr val="029B46"/>
    <a:srgbClr val="B95334"/>
    <a:srgbClr val="B70D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4" autoAdjust="0"/>
    <p:restoredTop sz="70524" autoAdjust="0"/>
  </p:normalViewPr>
  <p:slideViewPr>
    <p:cSldViewPr snapToGrid="0" showGuides="1">
      <p:cViewPr>
        <p:scale>
          <a:sx n="50" d="100"/>
          <a:sy n="50" d="100"/>
        </p:scale>
        <p:origin x="1524" y="-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4:22:19.683"/>
    </inkml:context>
    <inkml:brush xml:id="br0">
      <inkml:brushProperty name="width" value="0.05" units="cm"/>
      <inkml:brushProperty name="height" value="0.05" units="cm"/>
      <inkml:brushProperty name="color" value="#E71224"/>
    </inkml:brush>
  </inkml:definitions>
  <inkml:trace contextRef="#ctx0" brushRef="#br0">973 239 24575,'-4'-17'0,"3"-1"0,-11 4 0,6 0 0,-8 5 0,0-1 0,4 1 0,-13-9 0,12 6 0,-16-10 0,16 12 0,-11-4 0,16 6 0,-6 3 0,7 1 0,-4 0 0,-4 3 0,3-7 0,-2 7 0,3-3 0,4 0 0,-3 3 0,3-3 0,-4 4 0,4-4 0,-3 3 0,3-3 0,-4 4 0,4-4 0,-8 3 0,8-3 0,-14 4 0,9-4 0,-4 3 0,5-3 0,0 4 0,0 0 0,-4 0 0,3 0 0,-4 0 0,5 0 0,0 0 0,0 0 0,-5 0 0,4 0 0,-4 0 0,5 0 0,0 0 0,-4 0 0,3 0 0,-4 0 0,5 0 0,0 0 0,0 0 0,0 0 0,0 0 0,0 0 0,1 0 0,-1 0 0,0 0 0,0 0 0,0 0 0,1 0 0,-1 0 0,0 0 0,0 0 0,0 0 0,1 0 0,-1 0 0,0 0 0,0 0 0,4 4 0,-3 1 0,3 3 0,-4-3 0,0 3 0,0-3 0,0 4 0,4 0 0,-3 0 0,3 0 0,-4-1 0,4 1 0,-3 0 0,3 0 0,-4 0 0,0 0 0,0-1 0,4 1 0,-3 0 0,3 0 0,0 0 0,-3 0 0,3-1 0,0 1 0,-2 0 0,6 0 0,-3 0 0,0-4 0,3 2 0,-7-2 0,7 4 0,-7 0 0,7-1 0,-7 1 0,3 0 0,0 0 0,-3 0 0,7-1 0,-3 6 0,0-4 0,3 4 0,-7-6 0,7 1 0,-3 0 0,4 0 0,-4 0 0,3-1 0,-3 1 0,4-1 0,0 0 0,0 1 0,0 0 0,0 0 0,0 0 0,0-1 0,0 1 0,0 5 0,0-4 0,0 3 0,0-4 0,0 0 0,0 0 0,0 0 0,0 0 0,0-1 0,0 0 0,4 1 0,-3-1 0,7-3 0,-3 3 0,3-3 0,-3 4 0,3-4 0,-7 3 0,7-7 0,-7 6 0,7-6 0,-3 7 0,3-3 0,1 3 0,-1-3 0,-3 3 0,3-4 0,-3 5 0,3 0 0,1 0 0,0-1 0,0-3 0,-4 3 0,2-3 0,-2 0 0,4 3 0,0-8 0,-5 8 0,4-7 0,-7 7 0,7-7 0,-3 3 0,4 0 0,-1-4 0,-3 8 0,2-7 0,-2 3 0,0 0 0,3-3 0,-3 7 0,4-8 0,-1 8 0,1-7 0,-1 2 0,-3 1 0,3-3 0,-4 3 0,5-4 0,-1 0 0,0 0 0,1 0 0,0 0 0,-1 0 0,1 0 0,0 0 0,0 0 0,0 0 0,0 0 0,-1 0 0,1 0 0,-1 0 0,0 0 0,1 0 0,5 0 0,1 0 0,-1 0 0,0 0 0,0 0 0,-4 0 0,3 0 0,1 0 0,-4 0 0,3 0 0,1 0 0,-4 0 0,12-4 0,-11-1 0,12-1 0,-14-1 0,5 6 0,-5-7 0,0 7 0,4-3 0,-3 0 0,4 3 0,-5-7 0,-1 7 0,6-7 0,-4 3 0,3-1 0,1-2 0,-4 7 0,4-8 0,-6 8 0,1-7 0,0 7 0,0-7 0,0 3 0,-1-4 0,1 4 0,-4-2 0,3 2 0,-3-4 0,4 0 0,-4 0 0,6-4 0,-9 3 0,10-3 0,-11 4 0,7 0 0,-3 0 0,4-5 0,0 4 0,-4-4 0,4 1 0,-8 2 0,7-2 0,-7 4 0,3 0 0,0 0 0,-3 0 0,3 0 0,-4 1 0,0-1 0,0 1 0,0 0 0,0 0 0,0-1 0,0-4 0,0 3 0,0-4 0,0 1 0,0 2 0,0-2 0,0-1 0,0 4 0,0-4 0,0 5 0,0 0 0,0 0 0,0 0 0,0 0 0,0 0 0,0 1 0,0 0 0,-4 3 0,3 1 0,-3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4:00:45.286"/>
    </inkml:context>
    <inkml:brush xml:id="br0">
      <inkml:brushProperty name="width" value="0.05" units="cm"/>
      <inkml:brushProperty name="height" value="0.05" units="cm"/>
      <inkml:brushProperty name="color" value="#E71224"/>
    </inkml:brush>
  </inkml:definitions>
  <inkml:trace contextRef="#ctx0" brushRef="#br0">632 8 24575,'-8'0'0,"0"0"0,-5 0 0,4 0 0,-4 0 0,5 0 0,-1 0 0,1 0 0,0 0 0,0 0 0,0 0 0,0 0 0,0 0 0,0 0 0,0 0 0,0 0 0,-1 0 0,1 0 0,0 0 0,0 0 0,0 0 0,-1 0 0,1 0 0,0 0 0,0 0 0,0 0 0,-1 0 0,1 0 0,0 0 0,0 0 0,-1 0 0,1 0 0,0 0 0,0 0 0,0 0 0,0 0 0,0 0 0,-1 0 0,2 0 0,-1 0 0,4-4 0,-3 4 0,3-4 0,-8 4 0,3 0 0,-3 0 0,0 0 0,-2 0 0,0 0 0,-3 0 0,8 0 0,-9 4 0,9-3 0,-3 7 0,3-8 0,5 7 0,1-3 0,3 4 0,0-1 0,0 1 0,-4 0 0,3-1 0,-6 1 0,3 1 0,-9-1 0,3 0 0,-2 1 0,3-1 0,1 0 0,0 1 0,-1-1 0,1 0 0,0 0 0,0 0 0,3 0 0,-2 1 0,6-1 0,-3 0 0,7-4 0,-2 3 0,6-6 0,-6 6 0,2-3 0,-3 5 0,0-1 0,0 0 0,0 0 0,0 0 0,4-3 0,-3 2 0,3-2 0,-4 3 0,3-4 0,1 0 0,0-1 0,3-2 0,-6 6 0,2-2 0,-3 3 0,4 0 0,-3 0 0,6 0 0,-6 0 0,6-3 0,-3-2 0,3-3 0,1 3 0,0 2 0,-4 3 0,3-4 0,-2 4 0,-1-4 0,4 1 0,-7 2 0,6-6 0,-3 2 0,3-3 0,1 0 0,0 0 0,0 0 0,0 4 0,0-4 0,0 8 0,0-7 0,1 2 0,-1 1 0,0-3 0,0 6 0,0-6 0,4 6 0,-3-6 0,3 3 0,-5-4 0,1 0 0,0 0 0,-1 0 0,1 0 0,0 0 0,0 0 0,0 0 0,1 0 0,-1 0 0,4 0 0,-2 0 0,2 0 0,-4 0 0,1 0 0,-1 0 0,0 0 0,0 0 0,0 0 0,0 0 0,4 0 0,-3 0 0,3 0 0,-4 0 0,1 0 0,-1 0 0,0 0 0,0 0 0,0 0 0,0 0 0,0 0 0,0 0 0,0 0 0,0 0 0,0 0 0,1 0 0,-1 0 0,0 0 0,0 0 0,4 0 0,-2 0 0,7 0 0,-8 0 0,3 0 0,1 0 0,-4 0 0,8-4 0,-8 3 0,8-8 0,-7 8 0,2-6 0,1 6 0,-4-7 0,4 7 0,-5-6 0,8 2 0,-6-3 0,7 3 0,-9-3 0,0 7 0,0-6 0,0 3 0,-3-5 0,-2 2 0,-3-1 0,0 0 0,0 0 0,0 0 0,0 0 0,0 0 0,0 0 0,0 1 0,0-1 0,-4 3 0,-1-7 0,-3 7 0,-1-12 0,0 7 0,0-7 0,1 3 0,-1 0 0,4-3 0,-3 8 0,7-4 0,-6 5 0,6 0 0,-6 3 0,6-2 0,-6 6 0,3-3 0,-4 4 0,1 0 0,-1 0 0,0 0 0,0 0 0,1 0 0,-1 0 0,0-3 0,0 2 0,-1-3 0,1 0 0,0 3 0,-5-6 0,4 6 0,-4-3 0,5 0 0,0 3 0,-1-3 0,5 1 0,-3 2 0,6-6 0,-2 2 0,3-2 0,0-1 0,0 1 0,0-1 0,0 0 0,0 0 0,0 0 0,-4 4 0,6 0 0,-1 8 0,3-3 0,0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4:01:43.531"/>
    </inkml:context>
    <inkml:brush xml:id="br0">
      <inkml:brushProperty name="width" value="0.05" units="cm"/>
      <inkml:brushProperty name="height" value="0.05" units="cm"/>
      <inkml:brushProperty name="color" value="#E71224"/>
    </inkml:brush>
  </inkml:definitions>
  <inkml:trace contextRef="#ctx0" brushRef="#br0">545 125 24575,'-16'0'0,"-9"0"0,-20-17 0,2 7 0,-2-14 0,14 11 0,6 1 0,0-1 0,6 6 0,-4-4 0,10 10 0,-4-5 0,6 6 0,5-5 0,-3 4 0,3-4 0,-4 5 0,-1 0 0,1 0 0,-2 0 0,2 0 0,-1 0 0,0 0 0,5 5 0,2 0 0,4 6 0,0-1 0,-5-5 0,4 5 0,-4-5 0,5 6 0,-5-1 0,-1 1 0,-5 1 0,0-1 0,-1 0 0,1 0 0,0 0 0,5 0 0,-4 0 0,8 0 0,-3 0 0,5-1 0,0 0 0,0 0 0,0 0 0,0 0 0,0 1 0,0-1 0,0 1 0,0 1 0,0-1 0,0 0 0,0 0 0,0 0 0,0 6 0,0-4 0,0 4 0,0-6 0,0 0 0,0 0 0,0 0 0,5-5 0,0-2 0,5-4 0,1 0 0,-1 0 0,0 0 0,0 0 0,0 0 0,1 0 0,0 0 0,0 0 0,-1 0 0,1 0 0,0 0 0,0 0 0,0 0 0,-1 0 0,0 0 0,0 0 0,1 0 0,0 0 0,0 5 0,0-3 0,0 8 0,0-9 0,0 4 0,0 0 0,0-4 0,0 4 0,0-5 0,5 0 0,-4 0 0,11 0 0,-10 0 0,4 0 0,-6 0 0,0 0 0,0 0 0,0 0 0,0 0 0,0 0 0,-1-5 0,1 4 0,-1-8 0,2 7 0,-1-8 0,0 4 0,0-5 0,0 0 0,-1 5 0,-4-4 0,-1 4 0,-5-5 0,0 1 0,0-1 0,0 0 0,0 0 0,0 1 0,0-1 0,0 0 0,0 0 0,0 1 0,0 0 0,0-1 0,0 1 0,0-5 0,0 4 0,-11-10 0,8 8 0,-8-4 0,6 6 0,4-1 0,-9 1 0,9 0 0,-4 0 0,0 4 0,3-3 0,-3 4 0,5-4 0,0-1 0,-5 5 0,4 2 0,-4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4:34:26.910"/>
    </inkml:context>
    <inkml:brush xml:id="br0">
      <inkml:brushProperty name="width" value="0.05" units="cm"/>
      <inkml:brushProperty name="height" value="0.05" units="cm"/>
      <inkml:brushProperty name="color" value="#E71224"/>
    </inkml:brush>
  </inkml:definitions>
  <inkml:trace contextRef="#ctx0" brushRef="#br0">671 55 24575,'-9'0'0,"-4"0"0,-2 0 0,-5 0 0,-3-4 0,2 3 0,2-4 0,1 1 0,3 3 0,0-4 0,1 1 0,0 3 0,4-3 0,-8 4 0,11-3 0,-10 2 0,11-3 0,-8 4 0,6 0 0,-1-4 0,0 3 0,0-3 0,0 4 0,1 0 0,-1 0 0,0-4 0,0 3 0,0-3 0,0 4 0,0 0 0,0 0 0,1 0 0,-1 0 0,0 0 0,0 0 0,0 0 0,-5 0 0,4 0 0,-4 0 0,6 0 0,-1 0 0,0 0 0,0 0 0,0 0 0,1 0 0,-1 0 0,0 0 0,1 0 0,3 4 0,-3 1 0,3 0 0,0 3 0,-3-3 0,3 0 0,0 2 0,-3-2 0,3 4 0,0 0 0,-3 0 0,3 0 0,-4 0 0,4-1 0,-3 1 0,7 0 0,-7 0 0,7 0 0,-3 0 0,0 0 0,3-1 0,-3 1 0,4-1 0,0 0 0,0 1 0,0-1 0,0 1 0,0 5 0,0-4 0,0 8 0,0-3 0,0 5 0,0-6 0,-5 5 0,4-9 0,-3 8 0,4-8 0,0 4 0,0-5 0,0-1 0,0 1 0,0 0 0,0-1 0,0 1 0,0-1 0,0 1 0,0 0 0,0-1 0,0 1 0,0 0 0,0 0 0,0 0 0,0-1 0,4-3 0,-3 3 0,6-7 0,-2 3 0,3-4 0,0 0 0,0 4 0,1-3 0,-4 7 0,3-7 0,-3 6 0,0-2 0,6 0 0,-5 3 0,6-7 0,-3 2 0,-5 1 0,4-3 0,-3 7 0,4-3 0,-1 0 0,1-2 0,-1-3 0,0 0 0,0 0 0,0 4 0,1-3 0,0 3 0,0 0 0,0-3 0,-1 3 0,1-4 0,0 3 0,0-2 0,0 3 0,0-4 0,0 0 0,-1 0 0,1 0 0,0 4 0,0-3 0,0 3 0,-1-4 0,1 0 0,0 0 0,0 0 0,-1 0 0,1 0 0,0 0 0,0 0 0,0 0 0,0 0 0,0 0 0,-1 0 0,1 0 0,0 0 0,0 0 0,0 0 0,0 0 0,0 0 0,-1 0 0,6 0 0,-4 0 0,3-4 0,-4-1 0,4-4 0,-3 4 0,3-3 0,-5 3 0,1-4 0,0 4 0,0-2 0,0 2 0,-1-4 0,2-5 0,-1 4 0,0-4 0,0 5 0,-5-5 0,4 4 0,-2-8 0,2 8 0,-2-9 0,2 9 0,-3-8 0,4 3 0,-3-5 0,3-5 0,-4 8 0,6-16 0,-2 15 0,-3-11 0,3 9 0,-8 0 0,3 6 0,0-5 0,-3 9 0,4-9 0,-5 9 0,0-4 0,0 5 0,0 1 0,0-1 0,0 1 0,-4 3 0,0 2 0,-5 3 0,1 0 0,0 0 0,-1 0 0,1 0 0,-1 0 0,1 0 0,-1 0 0,1 0 0,4-4 0,0 3 0,4-2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3A316-6A2B-48F3-99C1-8BB614AD6446}" type="datetimeFigureOut">
              <a:rPr lang="zh-CN" altLang="en-US" smtClean="0"/>
              <a:t>2020/3/25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61345-6DBB-438F-B9AF-2974EC8DF312}" type="slidenum">
              <a:rPr lang="zh-CN" altLang="en-US" smtClean="0"/>
              <a:t>‹#›</a:t>
            </a:fld>
            <a:endParaRPr lang="zh-CN" altLang="en-US"/>
          </a:p>
        </p:txBody>
      </p:sp>
    </p:spTree>
    <p:extLst>
      <p:ext uri="{BB962C8B-B14F-4D97-AF65-F5344CB8AC3E}">
        <p14:creationId xmlns:p14="http://schemas.microsoft.com/office/powerpoint/2010/main" val="83231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aurenceanthony.net/software/antcon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mtClean="0"/>
              <a:t>//zwd:</a:t>
            </a:r>
            <a:r>
              <a:rPr kumimoji="1" lang="en-US" altLang="zh-CN" baseline="0" smtClean="0"/>
              <a:t>  </a:t>
            </a:r>
            <a:r>
              <a:rPr kumimoji="1" lang="zh-CN" altLang="en-US" baseline="0" smtClean="0"/>
              <a:t>“汉语近义词在线学习资源库” （ “汉语近义词学习在线资源库”）  优于 “在线汉语近义词学习资源库”</a:t>
            </a:r>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a:t>
            </a:fld>
            <a:endParaRPr lang="zh-CN" altLang="en-US"/>
          </a:p>
        </p:txBody>
      </p:sp>
    </p:spTree>
    <p:extLst>
      <p:ext uri="{BB962C8B-B14F-4D97-AF65-F5344CB8AC3E}">
        <p14:creationId xmlns:p14="http://schemas.microsoft.com/office/powerpoint/2010/main" val="34003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表格内容整理自</a:t>
            </a:r>
            <a:r>
              <a:rPr kumimoji="1" lang="en-US" altLang="zh-CN" dirty="0"/>
              <a:t>《</a:t>
            </a:r>
            <a:r>
              <a:rPr kumimoji="1" lang="zh-CN" altLang="en-US" dirty="0"/>
              <a:t>现代汉语虚词散论</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10</a:t>
            </a:fld>
            <a:endParaRPr lang="zh-CN" altLang="en-US"/>
          </a:p>
        </p:txBody>
      </p:sp>
    </p:spTree>
    <p:extLst>
      <p:ext uri="{BB962C8B-B14F-4D97-AF65-F5344CB8AC3E}">
        <p14:creationId xmlns:p14="http://schemas.microsoft.com/office/powerpoint/2010/main" val="7301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表格内容整理自</a:t>
            </a:r>
            <a:r>
              <a:rPr kumimoji="1" lang="en-US" altLang="zh-CN" dirty="0"/>
              <a:t>《</a:t>
            </a:r>
            <a:r>
              <a:rPr kumimoji="1" lang="zh-CN" altLang="en-US" dirty="0"/>
              <a:t>现代汉语虚词散论</a:t>
            </a:r>
            <a:r>
              <a:rPr kumimoji="1" lang="en-US" altLang="zh-CN" dirty="0"/>
              <a:t>》</a:t>
            </a:r>
            <a:endParaRPr kumimoji="1" lang="zh-CN" altLang="en-US" dirty="0"/>
          </a:p>
          <a:p>
            <a:r>
              <a:rPr kumimoji="1" lang="en-US" altLang="zh-CN" smtClean="0"/>
              <a:t>//zwd:   </a:t>
            </a:r>
            <a:r>
              <a:rPr kumimoji="1" lang="zh-CN" altLang="en-US" smtClean="0"/>
              <a:t>轻重音是口语中的特征。书面语中没有轻重音的特征。要区别对待。</a:t>
            </a:r>
            <a:endParaRPr kumimoji="1" lang="en-US" altLang="zh-CN" smtClean="0"/>
          </a:p>
          <a:p>
            <a:endParaRPr kumimoji="1" lang="en-US" altLang="zh-CN" smtClean="0"/>
          </a:p>
          <a:p>
            <a:r>
              <a:rPr kumimoji="1" lang="en-US" altLang="zh-CN" smtClean="0"/>
              <a:t> </a:t>
            </a:r>
            <a:r>
              <a:rPr kumimoji="1" lang="zh-CN" altLang="en-US" smtClean="0"/>
              <a:t>“都”跟“已经”对比中，“都”的</a:t>
            </a:r>
            <a:r>
              <a:rPr kumimoji="1" lang="en-US" altLang="zh-CN" smtClean="0"/>
              <a:t>3</a:t>
            </a:r>
            <a:r>
              <a:rPr kumimoji="1" lang="zh-CN" altLang="en-US" smtClean="0"/>
              <a:t>个例子，重音分别在哪里？没有标出来，例（</a:t>
            </a:r>
            <a:r>
              <a:rPr kumimoji="1" lang="en-US" altLang="zh-CN" smtClean="0"/>
              <a:t>1</a:t>
            </a:r>
            <a:r>
              <a:rPr kumimoji="1" lang="zh-CN" altLang="en-US" smtClean="0"/>
              <a:t>）</a:t>
            </a:r>
            <a:r>
              <a:rPr kumimoji="1" lang="en-US" altLang="zh-CN" smtClean="0"/>
              <a:t>-</a:t>
            </a:r>
            <a:r>
              <a:rPr kumimoji="1" lang="zh-CN" altLang="en-US" smtClean="0"/>
              <a:t>（</a:t>
            </a:r>
            <a:r>
              <a:rPr kumimoji="1" lang="en-US" altLang="zh-CN" smtClean="0"/>
              <a:t>3</a:t>
            </a:r>
            <a:r>
              <a:rPr kumimoji="1" lang="zh-CN" altLang="en-US" smtClean="0"/>
              <a:t>）就很费解。</a:t>
            </a:r>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11</a:t>
            </a:fld>
            <a:endParaRPr lang="zh-CN" altLang="en-US"/>
          </a:p>
        </p:txBody>
      </p:sp>
    </p:spTree>
    <p:extLst>
      <p:ext uri="{BB962C8B-B14F-4D97-AF65-F5344CB8AC3E}">
        <p14:creationId xmlns:p14="http://schemas.microsoft.com/office/powerpoint/2010/main" val="363303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表格内容整理自</a:t>
            </a:r>
            <a:r>
              <a:rPr kumimoji="1" lang="en-US" altLang="zh-CN" dirty="0"/>
              <a:t>《</a:t>
            </a:r>
            <a:r>
              <a:rPr kumimoji="1" lang="zh-CN" altLang="en-US" dirty="0"/>
              <a:t>现代汉语虚词散论</a:t>
            </a:r>
            <a:r>
              <a:rPr kumimoji="1" lang="en-US" altLang="zh-CN" dirty="0"/>
              <a:t>》</a:t>
            </a:r>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12</a:t>
            </a:fld>
            <a:endParaRPr lang="zh-CN" altLang="en-US"/>
          </a:p>
        </p:txBody>
      </p:sp>
    </p:spTree>
    <p:extLst>
      <p:ext uri="{BB962C8B-B14F-4D97-AF65-F5344CB8AC3E}">
        <p14:creationId xmlns:p14="http://schemas.microsoft.com/office/powerpoint/2010/main" val="301244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13</a:t>
            </a:fld>
            <a:endParaRPr lang="zh-CN" altLang="en-US"/>
          </a:p>
        </p:txBody>
      </p:sp>
    </p:spTree>
    <p:extLst>
      <p:ext uri="{BB962C8B-B14F-4D97-AF65-F5344CB8AC3E}">
        <p14:creationId xmlns:p14="http://schemas.microsoft.com/office/powerpoint/2010/main" val="319442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//zwd: </a:t>
            </a:r>
            <a:r>
              <a:rPr lang="zh-CN" altLang="en-US" smtClean="0"/>
              <a:t>前两个维度都有示例，第</a:t>
            </a:r>
            <a:r>
              <a:rPr lang="en-US" altLang="zh-CN" smtClean="0"/>
              <a:t>3</a:t>
            </a:r>
            <a:r>
              <a:rPr lang="zh-CN" altLang="en-US" smtClean="0"/>
              <a:t>个维度没有示例。要注意保持局部体例一致，全文体例一致。</a:t>
            </a:r>
            <a:endParaRPr lang="zh-CN" altLang="en-US"/>
          </a:p>
        </p:txBody>
      </p:sp>
      <p:sp>
        <p:nvSpPr>
          <p:cNvPr id="4" name="灯片编号占位符 3"/>
          <p:cNvSpPr>
            <a:spLocks noGrp="1"/>
          </p:cNvSpPr>
          <p:nvPr>
            <p:ph type="sldNum" sz="quarter" idx="10"/>
          </p:nvPr>
        </p:nvSpPr>
        <p:spPr/>
        <p:txBody>
          <a:bodyPr/>
          <a:lstStyle/>
          <a:p>
            <a:fld id="{7BC61345-6DBB-438F-B9AF-2974EC8DF312}" type="slidenum">
              <a:rPr lang="zh-CN" altLang="en-US" smtClean="0"/>
              <a:t>14</a:t>
            </a:fld>
            <a:endParaRPr lang="zh-CN" altLang="en-US"/>
          </a:p>
        </p:txBody>
      </p:sp>
    </p:spTree>
    <p:extLst>
      <p:ext uri="{BB962C8B-B14F-4D97-AF65-F5344CB8AC3E}">
        <p14:creationId xmlns:p14="http://schemas.microsoft.com/office/powerpoint/2010/main" val="232829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16</a:t>
            </a:fld>
            <a:endParaRPr lang="zh-CN" altLang="en-US"/>
          </a:p>
        </p:txBody>
      </p:sp>
    </p:spTree>
    <p:extLst>
      <p:ext uri="{BB962C8B-B14F-4D97-AF65-F5344CB8AC3E}">
        <p14:creationId xmlns:p14="http://schemas.microsoft.com/office/powerpoint/2010/main" val="388923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17</a:t>
            </a:fld>
            <a:endParaRPr lang="zh-CN" altLang="en-US"/>
          </a:p>
        </p:txBody>
      </p:sp>
    </p:spTree>
    <p:extLst>
      <p:ext uri="{BB962C8B-B14F-4D97-AF65-F5344CB8AC3E}">
        <p14:creationId xmlns:p14="http://schemas.microsoft.com/office/powerpoint/2010/main" val="243120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AntConc</a:t>
            </a:r>
            <a:r>
              <a:rPr kumimoji="1" lang="en-US" altLang="zh-CN" dirty="0"/>
              <a:t>:</a:t>
            </a:r>
            <a:r>
              <a:rPr kumimoji="1" lang="zh-CN" altLang="en-US" dirty="0"/>
              <a:t> </a:t>
            </a:r>
            <a:r>
              <a:rPr lang="en" altLang="zh-CN" dirty="0">
                <a:hlinkClick r:id="rId3"/>
              </a:rPr>
              <a:t>http://www.laurenceanthony.net/software/antconc/</a:t>
            </a:r>
            <a:endParaRPr lang="en" altLang="zh-CN" dirty="0"/>
          </a:p>
          <a:p>
            <a:r>
              <a:rPr kumimoji="1" lang="en-US" altLang="zh-CN" dirty="0"/>
              <a:t>1.</a:t>
            </a:r>
            <a:r>
              <a:rPr kumimoji="1" lang="zh-CN" altLang="en" dirty="0"/>
              <a:t>自建</a:t>
            </a:r>
            <a:r>
              <a:rPr kumimoji="1" lang="en-US" altLang="zh-CN" dirty="0"/>
              <a:t>corpus,</a:t>
            </a:r>
            <a:r>
              <a:rPr kumimoji="1" lang="zh-CN" altLang="en-US" dirty="0"/>
              <a:t>从</a:t>
            </a:r>
            <a:r>
              <a:rPr kumimoji="1" lang="en-US" altLang="zh-CN" dirty="0"/>
              <a:t>CCL</a:t>
            </a:r>
            <a:r>
              <a:rPr kumimoji="1" lang="zh-CN" altLang="en-US" dirty="0"/>
              <a:t>语料库分别下载含有</a:t>
            </a:r>
            <a:r>
              <a:rPr lang="zh-CN" altLang="en-US" dirty="0"/>
              <a:t>“穿”、“戴”的句子各</a:t>
            </a:r>
            <a:r>
              <a:rPr lang="en-US" altLang="zh-CN" dirty="0"/>
              <a:t>1000</a:t>
            </a:r>
            <a:r>
              <a:rPr lang="zh-CN" altLang="en-US" dirty="0"/>
              <a:t>句，保存为穿</a:t>
            </a:r>
            <a:r>
              <a:rPr lang="en-US" altLang="zh-CN" dirty="0"/>
              <a:t>.txt,</a:t>
            </a:r>
            <a:r>
              <a:rPr lang="zh-CN" altLang="en-US" dirty="0"/>
              <a:t>戴</a:t>
            </a:r>
            <a:r>
              <a:rPr lang="en-US" altLang="zh-CN" dirty="0"/>
              <a:t>.txt</a:t>
            </a:r>
            <a:r>
              <a:rPr lang="zh-CN" altLang="en-US" dirty="0"/>
              <a:t>。</a:t>
            </a:r>
            <a:endParaRPr lang="en-US" altLang="zh-CN" dirty="0"/>
          </a:p>
          <a:p>
            <a:r>
              <a:rPr kumimoji="1" lang="en-US" altLang="zh-CN" dirty="0"/>
              <a:t>2.</a:t>
            </a:r>
            <a:r>
              <a:rPr kumimoji="1" lang="zh-CN" altLang="en-US" dirty="0"/>
              <a:t>预处理</a:t>
            </a:r>
            <a:r>
              <a:rPr lang="zh-CN" altLang="en-US" dirty="0"/>
              <a:t>穿</a:t>
            </a:r>
            <a:r>
              <a:rPr lang="en-US" altLang="zh-CN" dirty="0"/>
              <a:t>.txt,</a:t>
            </a:r>
            <a:r>
              <a:rPr lang="zh-CN" altLang="en-US" dirty="0"/>
              <a:t>戴</a:t>
            </a:r>
            <a:r>
              <a:rPr lang="en-US" altLang="zh-CN" dirty="0"/>
              <a:t>.txt</a:t>
            </a:r>
            <a:r>
              <a:rPr lang="zh-CN" altLang="en-US" dirty="0"/>
              <a:t>，对文档进行分词处理。</a:t>
            </a:r>
            <a:endParaRPr lang="en-US" altLang="zh-CN" dirty="0"/>
          </a:p>
          <a:p>
            <a:r>
              <a:rPr kumimoji="1" lang="en-US" altLang="zh-CN" dirty="0"/>
              <a:t>3.</a:t>
            </a:r>
            <a:r>
              <a:rPr kumimoji="1" lang="zh-CN" altLang="en-US" dirty="0"/>
              <a:t>运行</a:t>
            </a:r>
            <a:r>
              <a:rPr kumimoji="1" lang="en-US" altLang="zh-CN" dirty="0" err="1"/>
              <a:t>AntConc</a:t>
            </a:r>
            <a:r>
              <a:rPr kumimoji="1" lang="en-US" altLang="zh-CN" dirty="0"/>
              <a:t>,</a:t>
            </a:r>
            <a:r>
              <a:rPr kumimoji="1" lang="zh-CN" altLang="en-US" dirty="0"/>
              <a:t>导入</a:t>
            </a:r>
            <a:r>
              <a:rPr lang="zh-CN" altLang="en-US" dirty="0"/>
              <a:t>穿</a:t>
            </a:r>
            <a:r>
              <a:rPr lang="en-US" altLang="zh-CN" dirty="0"/>
              <a:t>.txt,</a:t>
            </a:r>
            <a:r>
              <a:rPr lang="zh-CN" altLang="en-US" dirty="0"/>
              <a:t>戴</a:t>
            </a:r>
            <a:r>
              <a:rPr lang="en-US" altLang="zh-CN" dirty="0"/>
              <a:t>.txt</a:t>
            </a:r>
            <a:r>
              <a:rPr lang="zh-CN" altLang="en-US" dirty="0"/>
              <a:t>，点选</a:t>
            </a:r>
            <a:r>
              <a:rPr lang="zh-CN" altLang="en-US" sz="1200" b="0" i="0" kern="1200" dirty="0">
                <a:solidFill>
                  <a:schemeClr val="tx1"/>
                </a:solidFill>
                <a:effectLst/>
                <a:latin typeface="+mn-lt"/>
                <a:ea typeface="+mn-ea"/>
                <a:cs typeface="+mn-cs"/>
              </a:rPr>
              <a:t>功能按钮，如</a:t>
            </a:r>
            <a:r>
              <a:rPr lang="en" altLang="zh-CN" sz="1200" b="0" i="0" kern="1200" dirty="0">
                <a:solidFill>
                  <a:schemeClr val="tx1"/>
                </a:solidFill>
                <a:effectLst/>
                <a:latin typeface="+mn-lt"/>
                <a:ea typeface="+mn-ea"/>
                <a:cs typeface="+mn-cs"/>
              </a:rPr>
              <a:t>concordance</a:t>
            </a:r>
            <a:r>
              <a:rPr lang="zh-CN" altLang="en-US" sz="1200" b="0" i="0" kern="1200" dirty="0">
                <a:solidFill>
                  <a:schemeClr val="tx1"/>
                </a:solidFill>
                <a:effectLst/>
                <a:latin typeface="+mn-lt"/>
                <a:ea typeface="+mn-ea"/>
                <a:cs typeface="+mn-cs"/>
              </a:rPr>
              <a:t>，</a:t>
            </a:r>
            <a:r>
              <a:rPr lang="zh-CN" altLang="en-US" dirty="0"/>
              <a:t>在</a:t>
            </a:r>
            <a:r>
              <a:rPr lang="en-US" altLang="zh-CN" dirty="0"/>
              <a:t>search</a:t>
            </a:r>
            <a:r>
              <a:rPr lang="zh-CN" altLang="en-US" dirty="0"/>
              <a:t> </a:t>
            </a:r>
            <a:r>
              <a:rPr lang="en-US" altLang="zh-CN" dirty="0"/>
              <a:t>term</a:t>
            </a:r>
            <a:r>
              <a:rPr lang="zh-CN" altLang="en-US" dirty="0"/>
              <a:t> 行输入想要查询的索引词，点</a:t>
            </a:r>
            <a:r>
              <a:rPr lang="en-US" altLang="zh-CN" dirty="0"/>
              <a:t>Start</a:t>
            </a:r>
            <a:r>
              <a:rPr lang="zh-CN" altLang="en-US" dirty="0"/>
              <a:t>后呈现索引词的上下文。</a:t>
            </a:r>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19</a:t>
            </a:fld>
            <a:endParaRPr lang="zh-CN" altLang="en-US"/>
          </a:p>
        </p:txBody>
      </p:sp>
    </p:spTree>
    <p:extLst>
      <p:ext uri="{BB962C8B-B14F-4D97-AF65-F5344CB8AC3E}">
        <p14:creationId xmlns:p14="http://schemas.microsoft.com/office/powerpoint/2010/main" val="247711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词语搭配的显著性通常可以用</a:t>
            </a:r>
            <a:r>
              <a:rPr lang="en-US" altLang="zh-CN" sz="1200" kern="1200" dirty="0">
                <a:solidFill>
                  <a:schemeClr val="tx1"/>
                </a:solidFill>
                <a:effectLst/>
                <a:latin typeface="+mn-lt"/>
                <a:ea typeface="+mn-ea"/>
                <a:cs typeface="+mn-cs"/>
              </a:rPr>
              <a:t>MI</a:t>
            </a:r>
            <a:r>
              <a:rPr lang="zh-CN" altLang="en-US" sz="1200" kern="1200" dirty="0">
                <a:solidFill>
                  <a:schemeClr val="tx1"/>
                </a:solidFill>
                <a:effectLst/>
                <a:latin typeface="+mn-lt"/>
                <a:ea typeface="+mn-ea"/>
                <a:cs typeface="+mn-cs"/>
              </a:rPr>
              <a:t>值</a:t>
            </a:r>
            <a:r>
              <a:rPr lang="en-US" altLang="zh-CN" sz="1200" kern="1200" dirty="0">
                <a:solidFill>
                  <a:schemeClr val="tx1"/>
                </a:solidFill>
                <a:effectLst/>
                <a:latin typeface="+mn-lt"/>
                <a:ea typeface="+mn-ea"/>
                <a:cs typeface="+mn-cs"/>
              </a:rPr>
              <a:t>(Mutual Information Score , </a:t>
            </a:r>
            <a:r>
              <a:rPr lang="zh-CN" altLang="en-US" sz="1200" kern="1200" dirty="0">
                <a:solidFill>
                  <a:schemeClr val="tx1"/>
                </a:solidFill>
                <a:effectLst/>
                <a:latin typeface="+mn-lt"/>
                <a:ea typeface="+mn-ea"/>
                <a:cs typeface="+mn-cs"/>
              </a:rPr>
              <a:t>互信息值</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测量。</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这种方法通过比较共现词的观察频数</a:t>
            </a:r>
            <a:r>
              <a:rPr lang="en-US" altLang="zh-CN" sz="1200"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observed frequency)</a:t>
            </a:r>
            <a:r>
              <a:rPr lang="zh-CN" altLang="en-US" sz="1200" kern="1200" dirty="0">
                <a:solidFill>
                  <a:schemeClr val="tx1"/>
                </a:solidFill>
                <a:effectLst/>
                <a:latin typeface="+mn-lt"/>
                <a:ea typeface="+mn-ea"/>
                <a:cs typeface="+mn-cs"/>
              </a:rPr>
              <a:t>和期望频数</a:t>
            </a:r>
            <a:r>
              <a:rPr lang="en-US" altLang="zh-CN" sz="1200"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expected frequency)</a:t>
            </a:r>
            <a:r>
              <a:rPr lang="zh-CN" altLang="en-US" sz="1200" kern="1200" dirty="0">
                <a:solidFill>
                  <a:schemeClr val="tx1"/>
                </a:solidFill>
                <a:effectLst/>
                <a:latin typeface="+mn-lt"/>
                <a:ea typeface="+mn-ea"/>
                <a:cs typeface="+mn-cs"/>
              </a:rPr>
              <a:t>的差异来确定搭配序列在语料库中出现概率的显著程度。</a:t>
            </a:r>
          </a:p>
          <a:p>
            <a:r>
              <a:rPr lang="en-US" altLang="zh-CN" sz="1200" kern="1200" dirty="0">
                <a:solidFill>
                  <a:schemeClr val="tx1"/>
                </a:solidFill>
                <a:effectLst/>
                <a:latin typeface="+mn-lt"/>
                <a:ea typeface="+mn-ea"/>
                <a:cs typeface="+mn-cs"/>
              </a:rPr>
              <a:t>MI</a:t>
            </a:r>
            <a:r>
              <a:rPr lang="zh-CN" altLang="en-US" sz="1200" kern="1200" dirty="0">
                <a:solidFill>
                  <a:schemeClr val="tx1"/>
                </a:solidFill>
                <a:effectLst/>
                <a:latin typeface="+mn-lt"/>
                <a:ea typeface="+mn-ea"/>
                <a:cs typeface="+mn-cs"/>
              </a:rPr>
              <a:t>值表示的是互相共现的两个词中</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一个词对另一个词的影响程度或者说一个词在语料库中出现的频数所能提供的关于另一个词出现的概率信息。</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MI</a:t>
            </a:r>
            <a:r>
              <a:rPr lang="zh-CN" altLang="en-US" sz="1200" kern="1200" dirty="0">
                <a:solidFill>
                  <a:schemeClr val="tx1"/>
                </a:solidFill>
                <a:effectLst/>
                <a:latin typeface="+mn-lt"/>
                <a:ea typeface="+mn-ea"/>
                <a:cs typeface="+mn-cs"/>
              </a:rPr>
              <a:t>值越大</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说明节点词对其词汇环境影响越大</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对其共现词吸引力越强。因此</a:t>
            </a:r>
            <a:r>
              <a:rPr lang="en-US" altLang="zh-CN" sz="1200" kern="1200" dirty="0">
                <a:solidFill>
                  <a:schemeClr val="tx1"/>
                </a:solidFill>
                <a:effectLst/>
                <a:latin typeface="+mn-lt"/>
                <a:ea typeface="+mn-ea"/>
                <a:cs typeface="+mn-cs"/>
              </a:rPr>
              <a:t>,MI </a:t>
            </a:r>
            <a:r>
              <a:rPr lang="zh-CN" altLang="en-US" sz="1200" kern="1200" dirty="0">
                <a:solidFill>
                  <a:schemeClr val="tx1"/>
                </a:solidFill>
                <a:effectLst/>
                <a:latin typeface="+mn-lt"/>
                <a:ea typeface="+mn-ea"/>
                <a:cs typeface="+mn-cs"/>
              </a:rPr>
              <a:t>值表示的是词语间的搭配强度。</a:t>
            </a:r>
            <a:endParaRPr lang="en-US" altLang="zh-CN"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a:p>
            <a:endParaRPr kumimoji="1" lang="en-US" altLang="zh-CN"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20</a:t>
            </a:fld>
            <a:endParaRPr lang="zh-CN" altLang="en-US"/>
          </a:p>
        </p:txBody>
      </p:sp>
    </p:spTree>
    <p:extLst>
      <p:ext uri="{BB962C8B-B14F-4D97-AF65-F5344CB8AC3E}">
        <p14:creationId xmlns:p14="http://schemas.microsoft.com/office/powerpoint/2010/main" val="65381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语料库规模太小，所以会出现 穿 年年 搭配的可能性较高的结果</a:t>
            </a:r>
          </a:p>
        </p:txBody>
      </p:sp>
      <p:sp>
        <p:nvSpPr>
          <p:cNvPr id="4" name="灯片编号占位符 3"/>
          <p:cNvSpPr>
            <a:spLocks noGrp="1"/>
          </p:cNvSpPr>
          <p:nvPr>
            <p:ph type="sldNum" sz="quarter" idx="5"/>
          </p:nvPr>
        </p:nvSpPr>
        <p:spPr/>
        <p:txBody>
          <a:bodyPr/>
          <a:lstStyle/>
          <a:p>
            <a:fld id="{7BC61345-6DBB-438F-B9AF-2974EC8DF312}" type="slidenum">
              <a:rPr lang="zh-CN" altLang="en-US" smtClean="0"/>
              <a:t>21</a:t>
            </a:fld>
            <a:endParaRPr lang="zh-CN" altLang="en-US"/>
          </a:p>
        </p:txBody>
      </p:sp>
    </p:spTree>
    <p:extLst>
      <p:ext uri="{BB962C8B-B14F-4D97-AF65-F5344CB8AC3E}">
        <p14:creationId xmlns:p14="http://schemas.microsoft.com/office/powerpoint/2010/main" val="168143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mtClean="0"/>
              <a:t>//zwd: 3.1 </a:t>
            </a:r>
            <a:r>
              <a:rPr kumimoji="1" lang="zh-CN" altLang="en-US" smtClean="0"/>
              <a:t>和 </a:t>
            </a:r>
            <a:r>
              <a:rPr kumimoji="1" lang="en-US" altLang="zh-CN" smtClean="0"/>
              <a:t>3.2 </a:t>
            </a:r>
            <a:r>
              <a:rPr kumimoji="1" lang="zh-CN" altLang="en-US" smtClean="0"/>
              <a:t>在后面的正文</a:t>
            </a:r>
            <a:r>
              <a:rPr kumimoji="1" lang="en-US" altLang="zh-CN" smtClean="0"/>
              <a:t>ppt</a:t>
            </a:r>
            <a:r>
              <a:rPr kumimoji="1" lang="zh-CN" altLang="en-US" smtClean="0"/>
              <a:t>幻灯片中都没有</a:t>
            </a:r>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2</a:t>
            </a:fld>
            <a:endParaRPr lang="zh-CN" altLang="en-US"/>
          </a:p>
        </p:txBody>
      </p:sp>
    </p:spTree>
    <p:extLst>
      <p:ext uri="{BB962C8B-B14F-4D97-AF65-F5344CB8AC3E}">
        <p14:creationId xmlns:p14="http://schemas.microsoft.com/office/powerpoint/2010/main" val="3177323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22</a:t>
            </a:fld>
            <a:endParaRPr lang="zh-CN" altLang="en-US"/>
          </a:p>
        </p:txBody>
      </p:sp>
    </p:spTree>
    <p:extLst>
      <p:ext uri="{BB962C8B-B14F-4D97-AF65-F5344CB8AC3E}">
        <p14:creationId xmlns:p14="http://schemas.microsoft.com/office/powerpoint/2010/main" val="2752243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23</a:t>
            </a:fld>
            <a:endParaRPr lang="zh-CN" altLang="en-US"/>
          </a:p>
        </p:txBody>
      </p:sp>
    </p:spTree>
    <p:extLst>
      <p:ext uri="{BB962C8B-B14F-4D97-AF65-F5344CB8AC3E}">
        <p14:creationId xmlns:p14="http://schemas.microsoft.com/office/powerpoint/2010/main" val="2203421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dirty="0"/>
              <a:t>雍和明（</a:t>
            </a:r>
            <a:r>
              <a:rPr lang="en-US" altLang="zh-CN" dirty="0"/>
              <a:t>2003</a:t>
            </a:r>
            <a:r>
              <a:rPr lang="zh-CN" altLang="zh-CN" dirty="0"/>
              <a:t>）指出目前大多数词典的例证配置遵循两个基本原则：意义中心原则和用法中心原则。意义中心原则将例证根据它们所展示的词目意思来排列，用法中心原则根据词目与其它词项组合时所显示的词法或句法特点来安排例证。从</a:t>
            </a:r>
            <a:r>
              <a:rPr lang="zh-CN" altLang="en-US" dirty="0"/>
              <a:t>近义词</a:t>
            </a:r>
            <a:r>
              <a:rPr lang="zh-CN" altLang="zh-CN" dirty="0"/>
              <a:t>辨析的角度来看，</a:t>
            </a:r>
            <a:r>
              <a:rPr lang="zh-CN" altLang="en-US" dirty="0"/>
              <a:t>以例句呈现的</a:t>
            </a:r>
            <a:r>
              <a:rPr lang="zh-CN" altLang="zh-CN" dirty="0"/>
              <a:t>用法中心原则应是知识库构建遵循的最佳原则。</a:t>
            </a:r>
          </a:p>
        </p:txBody>
      </p:sp>
      <p:sp>
        <p:nvSpPr>
          <p:cNvPr id="4" name="灯片编号占位符 3"/>
          <p:cNvSpPr>
            <a:spLocks noGrp="1"/>
          </p:cNvSpPr>
          <p:nvPr>
            <p:ph type="sldNum" sz="quarter" idx="5"/>
          </p:nvPr>
        </p:nvSpPr>
        <p:spPr/>
        <p:txBody>
          <a:bodyPr/>
          <a:lstStyle/>
          <a:p>
            <a:fld id="{7BC61345-6DBB-438F-B9AF-2974EC8DF312}" type="slidenum">
              <a:rPr lang="zh-CN" altLang="en-US" smtClean="0"/>
              <a:t>25</a:t>
            </a:fld>
            <a:endParaRPr lang="zh-CN" altLang="en-US"/>
          </a:p>
        </p:txBody>
      </p:sp>
    </p:spTree>
    <p:extLst>
      <p:ext uri="{BB962C8B-B14F-4D97-AF65-F5344CB8AC3E}">
        <p14:creationId xmlns:p14="http://schemas.microsoft.com/office/powerpoint/2010/main" val="1347831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近义词的搭配特点提供保证</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使用词频分布来辨析近义词</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26</a:t>
            </a:fld>
            <a:endParaRPr lang="zh-CN" altLang="en-US"/>
          </a:p>
        </p:txBody>
      </p:sp>
    </p:spTree>
    <p:extLst>
      <p:ext uri="{BB962C8B-B14F-4D97-AF65-F5344CB8AC3E}">
        <p14:creationId xmlns:p14="http://schemas.microsoft.com/office/powerpoint/2010/main" val="343686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CCL</a:t>
            </a:r>
            <a:r>
              <a:rPr kumimoji="1" lang="zh-CN" altLang="en-US" dirty="0"/>
              <a:t>语料库中的缺少相当于</a:t>
            </a:r>
            <a:r>
              <a:rPr kumimoji="1" lang="en-US" altLang="zh-CN" dirty="0"/>
              <a:t>HSK1-2</a:t>
            </a:r>
            <a:r>
              <a:rPr kumimoji="1" lang="zh-CN" altLang="en-US" dirty="0"/>
              <a:t>级难度的例句，从</a:t>
            </a:r>
            <a:r>
              <a:rPr kumimoji="1" lang="en-US" altLang="zh-CN" dirty="0"/>
              <a:t>HSK</a:t>
            </a:r>
            <a:r>
              <a:rPr kumimoji="1" lang="zh-CN" altLang="en-US" dirty="0"/>
              <a:t>真题及对外汉语教材中收集一定量的</a:t>
            </a:r>
            <a:r>
              <a:rPr kumimoji="1" lang="en-US" altLang="zh-CN" dirty="0"/>
              <a:t>HSK1-2</a:t>
            </a:r>
            <a:r>
              <a:rPr kumimoji="1" lang="zh-CN" altLang="en-US" dirty="0"/>
              <a:t>级难度的例句。</a:t>
            </a:r>
          </a:p>
        </p:txBody>
      </p:sp>
      <p:sp>
        <p:nvSpPr>
          <p:cNvPr id="4" name="灯片编号占位符 3"/>
          <p:cNvSpPr>
            <a:spLocks noGrp="1"/>
          </p:cNvSpPr>
          <p:nvPr>
            <p:ph type="sldNum" sz="quarter" idx="5"/>
          </p:nvPr>
        </p:nvSpPr>
        <p:spPr/>
        <p:txBody>
          <a:bodyPr/>
          <a:lstStyle/>
          <a:p>
            <a:fld id="{7BC61345-6DBB-438F-B9AF-2974EC8DF312}" type="slidenum">
              <a:rPr lang="zh-CN" altLang="en-US" smtClean="0"/>
              <a:t>27</a:t>
            </a:fld>
            <a:endParaRPr lang="zh-CN" altLang="en-US"/>
          </a:p>
        </p:txBody>
      </p:sp>
    </p:spTree>
    <p:extLst>
      <p:ext uri="{BB962C8B-B14F-4D97-AF65-F5344CB8AC3E}">
        <p14:creationId xmlns:p14="http://schemas.microsoft.com/office/powerpoint/2010/main" val="180471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测试题自动生成</a:t>
            </a:r>
            <a:endParaRPr lang="en-US" altLang="zh-CN" sz="1200" dirty="0"/>
          </a:p>
          <a:p>
            <a:r>
              <a:rPr lang="zh-CN" altLang="zh-CN" sz="1200" kern="1200" dirty="0">
                <a:solidFill>
                  <a:schemeClr val="tx1"/>
                </a:solidFill>
                <a:effectLst/>
                <a:latin typeface="+mn-lt"/>
                <a:ea typeface="+mn-ea"/>
                <a:cs typeface="+mn-cs"/>
              </a:rPr>
              <a:t>虽然近义词集中的词具有相似的含义，但由于它们的特定用法和搭配限制，在实际使用中不一定可以互换。</a:t>
            </a:r>
            <a:r>
              <a:rPr lang="zh-CN" altLang="zh-CN" dirty="0">
                <a:effectLst/>
              </a:rPr>
              <a:t> </a:t>
            </a:r>
            <a:endParaRPr kumimoji="1" lang="en-US" altLang="zh-CN" dirty="0"/>
          </a:p>
          <a:p>
            <a:r>
              <a:rPr kumimoji="1" lang="zh-CN" altLang="en-US" dirty="0"/>
              <a:t>本义的区别：还是有</a:t>
            </a:r>
            <a:r>
              <a:rPr kumimoji="1" lang="en-US" altLang="zh-CN" dirty="0"/>
              <a:t>still</a:t>
            </a:r>
            <a:r>
              <a:rPr kumimoji="1" lang="zh-CN" altLang="en-US" dirty="0"/>
              <a:t>的意思，或者没有。</a:t>
            </a:r>
            <a:endParaRPr kumimoji="1" lang="en-US" altLang="zh-CN" dirty="0"/>
          </a:p>
          <a:p>
            <a:r>
              <a:rPr kumimoji="1" lang="zh-CN" altLang="en-US" dirty="0"/>
              <a:t>句式的区别：还是可以用于陈述句和疑问句，或者只能用于陈述句。</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29</a:t>
            </a:fld>
            <a:endParaRPr lang="zh-CN" altLang="en-US"/>
          </a:p>
        </p:txBody>
      </p:sp>
    </p:spTree>
    <p:extLst>
      <p:ext uri="{BB962C8B-B14F-4D97-AF65-F5344CB8AC3E}">
        <p14:creationId xmlns:p14="http://schemas.microsoft.com/office/powerpoint/2010/main" val="538144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从含有检索词的语料中随机选择一个句子，给句子分词并打乱词语的顺序，用户将词语组合成句子，当句子的原始顺序被恢复，答题正确。</a:t>
            </a:r>
            <a:endParaRPr kumimoji="1" lang="en-US" altLang="zh-CN" dirty="0"/>
          </a:p>
          <a:p>
            <a:r>
              <a:rPr kumimoji="1" lang="en-US" altLang="zh-CN" dirty="0"/>
              <a:t>POS</a:t>
            </a:r>
            <a:r>
              <a:rPr kumimoji="1" lang="zh-CN" altLang="en-US" dirty="0"/>
              <a:t>标记可以帮助用户更好地推断原句的结构，所以我们提供了词语的</a:t>
            </a:r>
            <a:r>
              <a:rPr kumimoji="1" lang="en-US" altLang="zh-CN" dirty="0"/>
              <a:t>POS</a:t>
            </a:r>
            <a:r>
              <a:rPr kumimoji="1" lang="zh-CN" altLang="en-US" dirty="0"/>
              <a:t>标记。</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dirty="0">
                <a:latin typeface="Times New Roman" panose="02020603050405020304" pitchFamily="18" charset="0"/>
                <a:ea typeface="Kaiti SC" panose="02010600040101010101" pitchFamily="2" charset="-122"/>
                <a:cs typeface="Times New Roman" panose="02020603050405020304" pitchFamily="18" charset="0"/>
              </a:rPr>
              <a:t>他们要选择家庭</a:t>
            </a:r>
            <a:r>
              <a:rPr lang="zh-CN" altLang="en-US" dirty="0">
                <a:latin typeface="Times New Roman" panose="02020603050405020304" pitchFamily="18" charset="0"/>
                <a:ea typeface="Kaiti SC" panose="02010600040101010101" pitchFamily="2" charset="-122"/>
                <a:cs typeface="Times New Roman" panose="02020603050405020304" pitchFamily="18" charset="0"/>
              </a:rPr>
              <a:t>还是</a:t>
            </a:r>
            <a:r>
              <a:rPr lang="zh-CN" altLang="zh-CN" dirty="0">
                <a:latin typeface="Times New Roman" panose="02020603050405020304" pitchFamily="18" charset="0"/>
                <a:ea typeface="Kaiti SC" panose="02010600040101010101" pitchFamily="2" charset="-122"/>
                <a:cs typeface="Times New Roman" panose="02020603050405020304" pitchFamily="18" charset="0"/>
              </a:rPr>
              <a:t>工作？</a:t>
            </a:r>
            <a:r>
              <a:rPr lang="zh-CN" altLang="en-US" dirty="0">
                <a:latin typeface="Times New Roman" panose="02020603050405020304" pitchFamily="18" charset="0"/>
                <a:ea typeface="Kaiti SC" panose="02010600040101010101" pitchFamily="2" charset="-122"/>
                <a:cs typeface="Times New Roman" panose="02020603050405020304" pitchFamily="18" charset="0"/>
              </a:rPr>
              <a:t>也正确</a:t>
            </a:r>
            <a:endParaRPr lang="en-US" altLang="zh-CN" dirty="0">
              <a:latin typeface="Times New Roman" panose="02020603050405020304" pitchFamily="18" charset="0"/>
              <a:ea typeface="Kaiti SC" panose="0201060004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30</a:t>
            </a:fld>
            <a:endParaRPr lang="zh-CN" altLang="en-US"/>
          </a:p>
        </p:txBody>
      </p:sp>
    </p:spTree>
    <p:extLst>
      <p:ext uri="{BB962C8B-B14F-4D97-AF65-F5344CB8AC3E}">
        <p14:creationId xmlns:p14="http://schemas.microsoft.com/office/powerpoint/2010/main" val="67561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//zwd: </a:t>
            </a:r>
            <a:r>
              <a:rPr lang="zh-CN" altLang="en-US" smtClean="0"/>
              <a:t>最好通过具体例子来展示研究背景。同时要注意概括表达，提炼要点。</a:t>
            </a:r>
            <a:endParaRPr lang="zh-CN" altLang="en-US"/>
          </a:p>
        </p:txBody>
      </p:sp>
      <p:sp>
        <p:nvSpPr>
          <p:cNvPr id="4" name="灯片编号占位符 3"/>
          <p:cNvSpPr>
            <a:spLocks noGrp="1"/>
          </p:cNvSpPr>
          <p:nvPr>
            <p:ph type="sldNum" sz="quarter" idx="10"/>
          </p:nvPr>
        </p:nvSpPr>
        <p:spPr/>
        <p:txBody>
          <a:bodyPr/>
          <a:lstStyle/>
          <a:p>
            <a:fld id="{7BC61345-6DBB-438F-B9AF-2974EC8DF312}" type="slidenum">
              <a:rPr lang="zh-CN" altLang="en-US" smtClean="0"/>
              <a:t>3</a:t>
            </a:fld>
            <a:endParaRPr lang="zh-CN" altLang="en-US"/>
          </a:p>
        </p:txBody>
      </p:sp>
    </p:spTree>
    <p:extLst>
      <p:ext uri="{BB962C8B-B14F-4D97-AF65-F5344CB8AC3E}">
        <p14:creationId xmlns:p14="http://schemas.microsoft.com/office/powerpoint/2010/main" val="326015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n-ea"/>
                <a:cs typeface="+mn-cs"/>
              </a:rPr>
              <a:t>//zwd:</a:t>
            </a:r>
            <a:r>
              <a:rPr lang="en-US" altLang="zh-CN" sz="1200" kern="1200" baseline="0" smtClean="0">
                <a:solidFill>
                  <a:schemeClr val="tx1"/>
                </a:solidFill>
                <a:effectLst/>
                <a:latin typeface="+mn-lt"/>
                <a:ea typeface="+mn-ea"/>
                <a:cs typeface="+mn-cs"/>
              </a:rPr>
              <a:t> </a:t>
            </a:r>
            <a:r>
              <a:rPr lang="zh-CN" altLang="en-US" sz="1200" kern="1200" baseline="0" smtClean="0">
                <a:solidFill>
                  <a:schemeClr val="tx1"/>
                </a:solidFill>
                <a:effectLst/>
                <a:latin typeface="+mn-lt"/>
                <a:ea typeface="+mn-ea"/>
                <a:cs typeface="+mn-cs"/>
              </a:rPr>
              <a:t>需要补充例子，以帮助理解。另外，这种分类带有明显的本体研究色彩。在对外汉语教学领域，是否适用，是否需要调整，或补充其他的类别？是否有其他分类角度？</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7BC61345-6DBB-438F-B9AF-2974EC8DF312}" type="slidenum">
              <a:rPr lang="zh-CN" altLang="en-US" smtClean="0"/>
              <a:t>4</a:t>
            </a:fld>
            <a:endParaRPr lang="zh-CN" altLang="en-US"/>
          </a:p>
        </p:txBody>
      </p:sp>
    </p:spTree>
    <p:extLst>
      <p:ext uri="{BB962C8B-B14F-4D97-AF65-F5344CB8AC3E}">
        <p14:creationId xmlns:p14="http://schemas.microsoft.com/office/powerpoint/2010/main" val="263806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mtClean="0"/>
              <a:t>//zwd: </a:t>
            </a:r>
            <a:r>
              <a:rPr kumimoji="1" lang="zh-CN" altLang="en-US" smtClean="0"/>
              <a:t>为何语义差异、语用差异难以通过计量手段展示？这里的说法有什么证据支持？</a:t>
            </a:r>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5</a:t>
            </a:fld>
            <a:endParaRPr lang="zh-CN" altLang="en-US"/>
          </a:p>
        </p:txBody>
      </p:sp>
    </p:spTree>
    <p:extLst>
      <p:ext uri="{BB962C8B-B14F-4D97-AF65-F5344CB8AC3E}">
        <p14:creationId xmlns:p14="http://schemas.microsoft.com/office/powerpoint/2010/main" val="159855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smtClean="0"/>
              <a:t>//zwd</a:t>
            </a:r>
            <a:r>
              <a:rPr lang="zh-CN" altLang="en-US" b="1" smtClean="0">
                <a:sym typeface="Wingdings" panose="05000000000000000000" pitchFamily="2" charset="2"/>
              </a:rPr>
              <a:t>：  （</a:t>
            </a:r>
            <a:r>
              <a:rPr lang="en-US" altLang="zh-CN" b="1" smtClean="0">
                <a:sym typeface="Wingdings" panose="05000000000000000000" pitchFamily="2" charset="2"/>
              </a:rPr>
              <a:t>1</a:t>
            </a:r>
            <a:r>
              <a:rPr lang="zh-CN" altLang="en-US" b="1" smtClean="0">
                <a:sym typeface="Wingdings" panose="05000000000000000000" pitchFamily="2" charset="2"/>
              </a:rPr>
              <a:t>） </a:t>
            </a:r>
            <a:r>
              <a:rPr lang="zh-CN" altLang="zh-CN" b="1" smtClean="0"/>
              <a:t>《</a:t>
            </a:r>
            <a:r>
              <a:rPr lang="en-US" altLang="zh-CN" b="1" smtClean="0"/>
              <a:t>1700</a:t>
            </a:r>
            <a:r>
              <a:rPr lang="zh-CN" altLang="zh-CN" b="1" smtClean="0"/>
              <a:t>对近义词语用法对比》</a:t>
            </a:r>
            <a:r>
              <a:rPr lang="en-US" altLang="zh-CN" b="1" smtClean="0"/>
              <a:t>  </a:t>
            </a:r>
            <a:r>
              <a:rPr lang="zh-CN" altLang="en-US" b="1" smtClean="0"/>
              <a:t>应先作扼要说明。    （</a:t>
            </a:r>
            <a:r>
              <a:rPr lang="en-US" altLang="zh-CN" b="1" smtClean="0"/>
              <a:t>2</a:t>
            </a:r>
            <a:r>
              <a:rPr lang="zh-CN" altLang="en-US" b="1" smtClean="0"/>
              <a:t>） </a:t>
            </a:r>
            <a:r>
              <a:rPr lang="en-US" altLang="zh-CN" b="1" smtClean="0"/>
              <a:t>1558</a:t>
            </a:r>
            <a:r>
              <a:rPr lang="zh-CN" altLang="en-US" b="1" smtClean="0"/>
              <a:t>组词是怎么筛选的？一共涉及多少词语？ 为什么依据这两部词典来选？</a:t>
            </a:r>
            <a:endParaRPr lang="zh-CN" altLang="zh-CN" sz="1200" b="1"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7BC61345-6DBB-438F-B9AF-2974EC8DF312}" type="slidenum">
              <a:rPr lang="zh-CN" altLang="en-US" smtClean="0"/>
              <a:t>6</a:t>
            </a:fld>
            <a:endParaRPr lang="zh-CN" altLang="en-US"/>
          </a:p>
        </p:txBody>
      </p:sp>
    </p:spTree>
    <p:extLst>
      <p:ext uri="{BB962C8B-B14F-4D97-AF65-F5344CB8AC3E}">
        <p14:creationId xmlns:p14="http://schemas.microsoft.com/office/powerpoint/2010/main" val="315340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7</a:t>
            </a:fld>
            <a:endParaRPr lang="zh-CN" altLang="en-US"/>
          </a:p>
        </p:txBody>
      </p:sp>
    </p:spTree>
    <p:extLst>
      <p:ext uri="{BB962C8B-B14F-4D97-AF65-F5344CB8AC3E}">
        <p14:creationId xmlns:p14="http://schemas.microsoft.com/office/powerpoint/2010/main" val="127911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目前的同义词辨析主要是从以下角度来进行的</a:t>
            </a:r>
            <a:r>
              <a:rPr lang="en-US" altLang="zh-CN" sz="1200" kern="1200" dirty="0">
                <a:solidFill>
                  <a:schemeClr val="tx1"/>
                </a:solidFill>
                <a:effectLst/>
                <a:latin typeface="+mn-lt"/>
                <a:ea typeface="+mn-ea"/>
                <a:cs typeface="+mn-cs"/>
              </a:rPr>
              <a:t>: ( 1) </a:t>
            </a:r>
            <a:r>
              <a:rPr lang="zh-CN" altLang="zh-CN" sz="1200" kern="1200" dirty="0">
                <a:solidFill>
                  <a:schemeClr val="tx1"/>
                </a:solidFill>
                <a:effectLst/>
                <a:latin typeface="+mn-lt"/>
                <a:ea typeface="+mn-ea"/>
                <a:cs typeface="+mn-cs"/>
              </a:rPr>
              <a:t>词义的侧重点、轻重、范围</a:t>
            </a:r>
            <a:r>
              <a:rPr lang="en-US" altLang="zh-CN" sz="1200" kern="1200" dirty="0">
                <a:solidFill>
                  <a:schemeClr val="tx1"/>
                </a:solidFill>
                <a:effectLst/>
                <a:latin typeface="+mn-lt"/>
                <a:ea typeface="+mn-ea"/>
                <a:cs typeface="+mn-cs"/>
              </a:rPr>
              <a:t>; ( 2) </a:t>
            </a:r>
            <a:r>
              <a:rPr lang="zh-CN" altLang="zh-CN" sz="1200" kern="1200" dirty="0">
                <a:solidFill>
                  <a:schemeClr val="tx1"/>
                </a:solidFill>
                <a:effectLst/>
                <a:latin typeface="+mn-lt"/>
                <a:ea typeface="+mn-ea"/>
                <a:cs typeface="+mn-cs"/>
              </a:rPr>
              <a:t>词义的褒贬色彩</a:t>
            </a:r>
            <a:r>
              <a:rPr lang="en-US" altLang="zh-CN" sz="1200" kern="1200" dirty="0">
                <a:solidFill>
                  <a:schemeClr val="tx1"/>
                </a:solidFill>
                <a:effectLst/>
                <a:latin typeface="+mn-lt"/>
                <a:ea typeface="+mn-ea"/>
                <a:cs typeface="+mn-cs"/>
              </a:rPr>
              <a:t>;( 3) </a:t>
            </a:r>
            <a:r>
              <a:rPr lang="zh-CN" altLang="zh-CN" sz="1200" kern="1200" dirty="0">
                <a:solidFill>
                  <a:schemeClr val="tx1"/>
                </a:solidFill>
                <a:effectLst/>
                <a:latin typeface="+mn-lt"/>
                <a:ea typeface="+mn-ea"/>
                <a:cs typeface="+mn-cs"/>
              </a:rPr>
              <a:t>与该词时常搭配使用的词</a:t>
            </a:r>
            <a:r>
              <a:rPr lang="en-US" altLang="zh-CN" sz="1200" kern="1200" dirty="0">
                <a:solidFill>
                  <a:schemeClr val="tx1"/>
                </a:solidFill>
                <a:effectLst/>
                <a:latin typeface="+mn-lt"/>
                <a:ea typeface="+mn-ea"/>
                <a:cs typeface="+mn-cs"/>
              </a:rPr>
              <a:t>; ( 4) </a:t>
            </a:r>
            <a:r>
              <a:rPr lang="zh-CN" altLang="zh-CN" sz="1200" kern="1200" dirty="0">
                <a:solidFill>
                  <a:schemeClr val="tx1"/>
                </a:solidFill>
                <a:effectLst/>
                <a:latin typeface="+mn-lt"/>
                <a:ea typeface="+mn-ea"/>
                <a:cs typeface="+mn-cs"/>
              </a:rPr>
              <a:t>语体</a:t>
            </a:r>
            <a:r>
              <a:rPr lang="zh-CN" altLang="zh-CN" sz="1200" kern="1200">
                <a:solidFill>
                  <a:schemeClr val="tx1"/>
                </a:solidFill>
                <a:effectLst/>
                <a:latin typeface="+mn-lt"/>
                <a:ea typeface="+mn-ea"/>
                <a:cs typeface="+mn-cs"/>
              </a:rPr>
              <a:t>差异</a:t>
            </a:r>
            <a:r>
              <a:rPr lang="zh-CN" altLang="zh-CN" sz="1200" kern="1200" smtClean="0">
                <a:solidFill>
                  <a:schemeClr val="tx1"/>
                </a:solidFill>
                <a:effectLst/>
                <a:latin typeface="+mn-lt"/>
                <a:ea typeface="+mn-ea"/>
                <a:cs typeface="+mn-cs"/>
              </a:rPr>
              <a:t>。</a:t>
            </a:r>
            <a:r>
              <a:rPr lang="en-US" altLang="zh-CN" sz="1200" kern="120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n-ea"/>
                <a:cs typeface="+mn-cs"/>
              </a:rPr>
              <a:t>//zwd:</a:t>
            </a:r>
            <a:r>
              <a:rPr lang="en-US" altLang="zh-CN" sz="1200" kern="1200" baseline="0" smtClean="0">
                <a:solidFill>
                  <a:schemeClr val="tx1"/>
                </a:solidFill>
                <a:effectLst/>
                <a:latin typeface="+mn-lt"/>
                <a:ea typeface="+mn-ea"/>
                <a:cs typeface="+mn-cs"/>
              </a:rPr>
              <a:t>   “</a:t>
            </a:r>
            <a:r>
              <a:rPr lang="zh-CN" altLang="zh-CN" smtClean="0"/>
              <a:t>《</a:t>
            </a:r>
            <a:r>
              <a:rPr lang="en-US" altLang="zh-CN" smtClean="0"/>
              <a:t>1700</a:t>
            </a:r>
            <a:r>
              <a:rPr lang="zh-CN" altLang="zh-CN" smtClean="0"/>
              <a:t>对近义词语用法对比》还提供近义词使用的错误例句。</a:t>
            </a:r>
            <a:r>
              <a:rPr lang="en-US" altLang="zh-CN" smtClean="0"/>
              <a:t>”  </a:t>
            </a:r>
            <a:r>
              <a:rPr lang="en-US" altLang="zh-CN" baseline="0" smtClean="0"/>
              <a:t> </a:t>
            </a:r>
            <a:r>
              <a:rPr lang="zh-CN" altLang="en-US" baseline="0" smtClean="0"/>
              <a:t>错误例句来源是什么？</a:t>
            </a:r>
            <a:endParaRPr lang="zh-CN" altLang="zh-CN"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8</a:t>
            </a:fld>
            <a:endParaRPr lang="zh-CN" altLang="en-US"/>
          </a:p>
        </p:txBody>
      </p:sp>
    </p:spTree>
    <p:extLst>
      <p:ext uri="{BB962C8B-B14F-4D97-AF65-F5344CB8AC3E}">
        <p14:creationId xmlns:p14="http://schemas.microsoft.com/office/powerpoint/2010/main" val="114982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学习一个词语应该掌握哪些</a:t>
            </a:r>
            <a:r>
              <a:rPr lang="zh-CN" altLang="en-US" sz="1200" dirty="0">
                <a:solidFill>
                  <a:srgbClr val="000000"/>
                </a:solidFill>
                <a:effectLst/>
                <a:latin typeface="Helvetica Neue" panose="02000503000000020004" pitchFamily="2" charset="0"/>
              </a:rPr>
              <a:t>词汇知识</a:t>
            </a:r>
            <a:endParaRPr lang="en" altLang="zh-CN" sz="1200" dirty="0">
              <a:effectLst/>
            </a:endParaRPr>
          </a:p>
          <a:p>
            <a:endParaRPr kumimoji="1" lang="zh-CN" altLang="en-US" dirty="0"/>
          </a:p>
        </p:txBody>
      </p:sp>
      <p:sp>
        <p:nvSpPr>
          <p:cNvPr id="4" name="灯片编号占位符 3"/>
          <p:cNvSpPr>
            <a:spLocks noGrp="1"/>
          </p:cNvSpPr>
          <p:nvPr>
            <p:ph type="sldNum" sz="quarter" idx="5"/>
          </p:nvPr>
        </p:nvSpPr>
        <p:spPr/>
        <p:txBody>
          <a:bodyPr/>
          <a:lstStyle/>
          <a:p>
            <a:fld id="{7BC61345-6DBB-438F-B9AF-2974EC8DF312}" type="slidenum">
              <a:rPr lang="zh-CN" altLang="en-US" smtClean="0"/>
              <a:t>9</a:t>
            </a:fld>
            <a:endParaRPr lang="zh-CN" altLang="en-US"/>
          </a:p>
        </p:txBody>
      </p:sp>
    </p:spTree>
    <p:extLst>
      <p:ext uri="{BB962C8B-B14F-4D97-AF65-F5344CB8AC3E}">
        <p14:creationId xmlns:p14="http://schemas.microsoft.com/office/powerpoint/2010/main" val="44134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7B4B51-0F86-4966-B24B-4135997737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4CA84E2-37EE-47D5-BA8B-6B48C8A44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45DE782-3936-4F11-A726-F97EEE2B1FBE}"/>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5" name="页脚占位符 4">
            <a:extLst>
              <a:ext uri="{FF2B5EF4-FFF2-40B4-BE49-F238E27FC236}">
                <a16:creationId xmlns:a16="http://schemas.microsoft.com/office/drawing/2014/main" id="{B04BE710-5176-4E91-8435-B88BC107E4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30BFBC-8C8B-4749-B847-5B155C7F3795}"/>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250738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33A23-AE12-4963-B08E-71A88377C7C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CD4162B-D9F1-4944-9BA5-8A01B32E5CC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46499D-D42F-47D2-B946-4AEDB740468D}"/>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5" name="页脚占位符 4">
            <a:extLst>
              <a:ext uri="{FF2B5EF4-FFF2-40B4-BE49-F238E27FC236}">
                <a16:creationId xmlns:a16="http://schemas.microsoft.com/office/drawing/2014/main" id="{E8EBEDD9-1885-41ED-8844-158466F924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432E7D-5265-41CB-B52C-92B51701627E}"/>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69505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36E274C-0ED0-46D0-A343-360DE8B7C73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EBFD94B-50DE-4544-8C87-B541784807B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761C8D-475C-47D8-BD01-8310FB417940}"/>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5" name="页脚占位符 4">
            <a:extLst>
              <a:ext uri="{FF2B5EF4-FFF2-40B4-BE49-F238E27FC236}">
                <a16:creationId xmlns:a16="http://schemas.microsoft.com/office/drawing/2014/main" id="{EDBB868B-9D7B-42E7-8AA0-D5D64A6008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C59C53-DDC9-4ED3-A537-3F232651083C}"/>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245033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281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7B4B51-0F86-4966-B24B-4135997737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4CA84E2-37EE-47D5-BA8B-6B48C8A44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45DE782-3936-4F11-A726-F97EEE2B1FBE}"/>
              </a:ext>
            </a:extLst>
          </p:cNvPr>
          <p:cNvSpPr>
            <a:spLocks noGrp="1"/>
          </p:cNvSpPr>
          <p:nvPr>
            <p:ph type="dt" sz="half" idx="10"/>
          </p:nvPr>
        </p:nvSpPr>
        <p:spPr/>
        <p:txBody>
          <a:bodyPr/>
          <a:lstStyle/>
          <a:p>
            <a:fld id="{D1F0EA53-C371-4775-9531-AE3A07D7B14F}" type="datetime1">
              <a:rPr lang="zh-CN" altLang="en-US" smtClean="0"/>
              <a:t>2020/3/25</a:t>
            </a:fld>
            <a:endParaRPr lang="zh-CN" altLang="en-US"/>
          </a:p>
        </p:txBody>
      </p:sp>
      <p:sp>
        <p:nvSpPr>
          <p:cNvPr id="5" name="页脚占位符 4">
            <a:extLst>
              <a:ext uri="{FF2B5EF4-FFF2-40B4-BE49-F238E27FC236}">
                <a16:creationId xmlns:a16="http://schemas.microsoft.com/office/drawing/2014/main" id="{B04BE710-5176-4E91-8435-B88BC107E4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30BFBC-8C8B-4749-B847-5B155C7F3795}"/>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294365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3B757-47AA-4BCA-81ED-474622A665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70B36A-1A31-419F-B107-FD772495FE6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0337AA3-7B46-4AC3-944B-962A2720E8B7}"/>
              </a:ext>
            </a:extLst>
          </p:cNvPr>
          <p:cNvSpPr>
            <a:spLocks noGrp="1"/>
          </p:cNvSpPr>
          <p:nvPr>
            <p:ph type="dt" sz="half" idx="10"/>
          </p:nvPr>
        </p:nvSpPr>
        <p:spPr/>
        <p:txBody>
          <a:bodyPr/>
          <a:lstStyle/>
          <a:p>
            <a:fld id="{E3138DAA-3E12-4BBE-9AF8-57DF3D052745}" type="datetime1">
              <a:rPr lang="zh-CN" altLang="en-US" smtClean="0"/>
              <a:t>2020/3/25</a:t>
            </a:fld>
            <a:endParaRPr lang="zh-CN" altLang="en-US"/>
          </a:p>
        </p:txBody>
      </p:sp>
      <p:sp>
        <p:nvSpPr>
          <p:cNvPr id="5" name="页脚占位符 4">
            <a:extLst>
              <a:ext uri="{FF2B5EF4-FFF2-40B4-BE49-F238E27FC236}">
                <a16:creationId xmlns:a16="http://schemas.microsoft.com/office/drawing/2014/main" id="{354D78D1-39C9-41D1-BCB4-F9DA2F613F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7A9E27-853E-4E6C-8A64-EDA4771026AE}"/>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11346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49F24D-E371-49D9-B498-C937BE0EF41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5864C8-A27E-4C3F-B181-BF47CA3C2A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54F8553-AD6C-4D87-AC71-85F823E80E11}"/>
              </a:ext>
            </a:extLst>
          </p:cNvPr>
          <p:cNvSpPr>
            <a:spLocks noGrp="1"/>
          </p:cNvSpPr>
          <p:nvPr>
            <p:ph type="dt" sz="half" idx="10"/>
          </p:nvPr>
        </p:nvSpPr>
        <p:spPr/>
        <p:txBody>
          <a:bodyPr/>
          <a:lstStyle/>
          <a:p>
            <a:fld id="{242FA452-5FF7-48E4-94E1-5D851E79D33F}" type="datetime1">
              <a:rPr lang="zh-CN" altLang="en-US" smtClean="0"/>
              <a:t>2020/3/25</a:t>
            </a:fld>
            <a:endParaRPr lang="zh-CN" altLang="en-US"/>
          </a:p>
        </p:txBody>
      </p:sp>
      <p:sp>
        <p:nvSpPr>
          <p:cNvPr id="5" name="页脚占位符 4">
            <a:extLst>
              <a:ext uri="{FF2B5EF4-FFF2-40B4-BE49-F238E27FC236}">
                <a16:creationId xmlns:a16="http://schemas.microsoft.com/office/drawing/2014/main" id="{F2DDDEFD-91E1-4147-8719-81A5293800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3BC6FE-7230-4397-978D-4FFA686A286F}"/>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04892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26842-40E0-4FE3-AC43-6A87E93817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1EA0BE-B1B6-4744-A701-AE8DA9502AA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169787A-74BB-4940-9C7B-E5E9E362A45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483A36-807F-461A-A7CF-E201D3536608}"/>
              </a:ext>
            </a:extLst>
          </p:cNvPr>
          <p:cNvSpPr>
            <a:spLocks noGrp="1"/>
          </p:cNvSpPr>
          <p:nvPr>
            <p:ph type="dt" sz="half" idx="10"/>
          </p:nvPr>
        </p:nvSpPr>
        <p:spPr/>
        <p:txBody>
          <a:bodyPr/>
          <a:lstStyle/>
          <a:p>
            <a:fld id="{125B4331-0148-456E-A138-88EB6327440C}" type="datetime1">
              <a:rPr lang="zh-CN" altLang="en-US" smtClean="0"/>
              <a:t>2020/3/25</a:t>
            </a:fld>
            <a:endParaRPr lang="zh-CN" altLang="en-US"/>
          </a:p>
        </p:txBody>
      </p:sp>
      <p:sp>
        <p:nvSpPr>
          <p:cNvPr id="6" name="页脚占位符 5">
            <a:extLst>
              <a:ext uri="{FF2B5EF4-FFF2-40B4-BE49-F238E27FC236}">
                <a16:creationId xmlns:a16="http://schemas.microsoft.com/office/drawing/2014/main" id="{421465CC-2665-420A-BBC0-0C92DA6B87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59248A-E402-4554-B301-55B291C38DE0}"/>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399739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27FD2-F1C0-4607-A66D-C47B69ACE5D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7517143-3253-4783-8F74-0E2647785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CF27954-FB69-4E56-BBCD-C9FBD78E255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6A5DA06-0A3F-4926-864A-D087BF5DF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96EFDD1-ADEB-44EB-8D44-FAE71E2B79F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EE3A36C-2072-4DC5-8D2D-6D75F994AD4F}"/>
              </a:ext>
            </a:extLst>
          </p:cNvPr>
          <p:cNvSpPr>
            <a:spLocks noGrp="1"/>
          </p:cNvSpPr>
          <p:nvPr>
            <p:ph type="dt" sz="half" idx="10"/>
          </p:nvPr>
        </p:nvSpPr>
        <p:spPr/>
        <p:txBody>
          <a:bodyPr/>
          <a:lstStyle/>
          <a:p>
            <a:fld id="{2BD16C91-D5AB-4F09-A218-96A411A5873A}" type="datetime1">
              <a:rPr lang="zh-CN" altLang="en-US" smtClean="0"/>
              <a:t>2020/3/25</a:t>
            </a:fld>
            <a:endParaRPr lang="zh-CN" altLang="en-US"/>
          </a:p>
        </p:txBody>
      </p:sp>
      <p:sp>
        <p:nvSpPr>
          <p:cNvPr id="8" name="页脚占位符 7">
            <a:extLst>
              <a:ext uri="{FF2B5EF4-FFF2-40B4-BE49-F238E27FC236}">
                <a16:creationId xmlns:a16="http://schemas.microsoft.com/office/drawing/2014/main" id="{0E96124B-A0CA-4A01-ADF8-FF381B2DCC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BEDC81-4D66-4101-862B-FAC982820A6C}"/>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68702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2B85C-B022-4459-90A8-45BD20E6E7D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BC70687-A9E2-4B65-9BAA-B3FCC788FD67}"/>
              </a:ext>
            </a:extLst>
          </p:cNvPr>
          <p:cNvSpPr>
            <a:spLocks noGrp="1"/>
          </p:cNvSpPr>
          <p:nvPr>
            <p:ph type="dt" sz="half" idx="10"/>
          </p:nvPr>
        </p:nvSpPr>
        <p:spPr/>
        <p:txBody>
          <a:bodyPr/>
          <a:lstStyle/>
          <a:p>
            <a:fld id="{EBA86565-F8A7-4305-B458-5251BBC0E8D8}" type="datetime1">
              <a:rPr lang="zh-CN" altLang="en-US" smtClean="0"/>
              <a:t>2020/3/25</a:t>
            </a:fld>
            <a:endParaRPr lang="zh-CN" altLang="en-US"/>
          </a:p>
        </p:txBody>
      </p:sp>
      <p:sp>
        <p:nvSpPr>
          <p:cNvPr id="4" name="页脚占位符 3">
            <a:extLst>
              <a:ext uri="{FF2B5EF4-FFF2-40B4-BE49-F238E27FC236}">
                <a16:creationId xmlns:a16="http://schemas.microsoft.com/office/drawing/2014/main" id="{C0891B7B-84FD-417C-A315-31689527D44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E6DFC07-A83C-4110-B13D-1C708D9AEC33}"/>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30087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72A844AB-BB20-4BA3-ADBB-1D788FD94F00}"/>
              </a:ext>
            </a:extLst>
          </p:cNvPr>
          <p:cNvGrpSpPr/>
          <p:nvPr userDrawn="1"/>
        </p:nvGrpSpPr>
        <p:grpSpPr>
          <a:xfrm>
            <a:off x="0" y="0"/>
            <a:ext cx="12192000" cy="723899"/>
            <a:chOff x="0" y="0"/>
            <a:chExt cx="12192000" cy="841829"/>
          </a:xfrm>
        </p:grpSpPr>
        <p:sp>
          <p:nvSpPr>
            <p:cNvPr id="6" name="矩形 5">
              <a:extLst>
                <a:ext uri="{FF2B5EF4-FFF2-40B4-BE49-F238E27FC236}">
                  <a16:creationId xmlns:a16="http://schemas.microsoft.com/office/drawing/2014/main" id="{4800A655-0EA5-4AD4-8BD1-51C3E3C255B4}"/>
                </a:ext>
              </a:extLst>
            </p:cNvPr>
            <p:cNvSpPr/>
            <p:nvPr/>
          </p:nvSpPr>
          <p:spPr>
            <a:xfrm>
              <a:off x="0" y="0"/>
              <a:ext cx="12192000" cy="841829"/>
            </a:xfrm>
            <a:prstGeom prst="rect">
              <a:avLst/>
            </a:prstGeom>
            <a:solidFill>
              <a:srgbClr val="9A000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7" name="图片 6">
              <a:extLst>
                <a:ext uri="{FF2B5EF4-FFF2-40B4-BE49-F238E27FC236}">
                  <a16:creationId xmlns:a16="http://schemas.microsoft.com/office/drawing/2014/main" id="{DE34C683-1904-4BEB-8789-4C3D83462A0B}"/>
                </a:ext>
              </a:extLst>
            </p:cNvPr>
            <p:cNvPicPr>
              <a:picLocks noChangeAspect="1"/>
            </p:cNvPicPr>
            <p:nvPr/>
          </p:nvPicPr>
          <p:blipFill>
            <a:blip r:embed="rId2"/>
            <a:stretch>
              <a:fillRect/>
            </a:stretch>
          </p:blipFill>
          <p:spPr>
            <a:xfrm>
              <a:off x="4595964" y="1"/>
              <a:ext cx="7596036" cy="841828"/>
            </a:xfrm>
            <a:prstGeom prst="rect">
              <a:avLst/>
            </a:prstGeom>
            <a:solidFill>
              <a:srgbClr val="8B0012"/>
            </a:solidFill>
          </p:spPr>
        </p:pic>
      </p:grpSp>
      <p:sp>
        <p:nvSpPr>
          <p:cNvPr id="8" name="椭圆 7">
            <a:extLst>
              <a:ext uri="{FF2B5EF4-FFF2-40B4-BE49-F238E27FC236}">
                <a16:creationId xmlns:a16="http://schemas.microsoft.com/office/drawing/2014/main" id="{09E5F437-008E-46D6-8B4E-47D016692EFD}"/>
              </a:ext>
            </a:extLst>
          </p:cNvPr>
          <p:cNvSpPr/>
          <p:nvPr userDrawn="1"/>
        </p:nvSpPr>
        <p:spPr>
          <a:xfrm>
            <a:off x="10827579" y="6261100"/>
            <a:ext cx="818321" cy="485775"/>
          </a:xfrm>
          <a:prstGeom prst="ellipse">
            <a:avLst/>
          </a:prstGeom>
          <a:solidFill>
            <a:srgbClr val="8F171C"/>
          </a:solidFill>
          <a:ln>
            <a:solidFill>
              <a:srgbClr val="901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66BE746-B4F2-4923-B6A6-1BE6FC221044}" type="slidenum">
              <a:rPr lang="zh-CN" altLang="en-US" sz="2400" b="1" smtClean="0"/>
              <a:t>‹#›</a:t>
            </a:fld>
            <a:endParaRPr lang="zh-CN" altLang="en-US" sz="2400" b="1" dirty="0"/>
          </a:p>
        </p:txBody>
      </p:sp>
    </p:spTree>
    <p:extLst>
      <p:ext uri="{BB962C8B-B14F-4D97-AF65-F5344CB8AC3E}">
        <p14:creationId xmlns:p14="http://schemas.microsoft.com/office/powerpoint/2010/main" val="329986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3B757-47AA-4BCA-81ED-474622A665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70B36A-1A31-419F-B107-FD772495FE6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0337AA3-7B46-4AC3-944B-962A2720E8B7}"/>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5" name="页脚占位符 4">
            <a:extLst>
              <a:ext uri="{FF2B5EF4-FFF2-40B4-BE49-F238E27FC236}">
                <a16:creationId xmlns:a16="http://schemas.microsoft.com/office/drawing/2014/main" id="{354D78D1-39C9-41D1-BCB4-F9DA2F613F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7A9E27-853E-4E6C-8A64-EDA4771026AE}"/>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88492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6E463A-4F91-4514-A82C-45CFEC1D8A8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26C0FCB-7809-4B11-A410-AC9E8C1D7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68B64DA-053E-4BD8-9589-48E34758A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EF9C007-2E09-4A98-AC07-A410D0D04DE8}"/>
              </a:ext>
            </a:extLst>
          </p:cNvPr>
          <p:cNvSpPr>
            <a:spLocks noGrp="1"/>
          </p:cNvSpPr>
          <p:nvPr>
            <p:ph type="dt" sz="half" idx="10"/>
          </p:nvPr>
        </p:nvSpPr>
        <p:spPr/>
        <p:txBody>
          <a:bodyPr/>
          <a:lstStyle/>
          <a:p>
            <a:fld id="{E6299D68-F68F-4B0F-9C1F-D9D110B4A564}" type="datetime1">
              <a:rPr lang="zh-CN" altLang="en-US" smtClean="0"/>
              <a:t>2020/3/25</a:t>
            </a:fld>
            <a:endParaRPr lang="zh-CN" altLang="en-US"/>
          </a:p>
        </p:txBody>
      </p:sp>
      <p:sp>
        <p:nvSpPr>
          <p:cNvPr id="6" name="页脚占位符 5">
            <a:extLst>
              <a:ext uri="{FF2B5EF4-FFF2-40B4-BE49-F238E27FC236}">
                <a16:creationId xmlns:a16="http://schemas.microsoft.com/office/drawing/2014/main" id="{FC93EBBE-0E46-4C1A-9066-252DB12BFF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0CF6A2-4DAA-4665-9B09-B71DB7AAD95C}"/>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254003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AB2295-66CB-4F85-B1F7-7BCDE0BF5F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E68C11A-E4A4-4AB1-A189-F90308D76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EAB1B90-977E-48F0-971F-E44353319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107502F-0ED1-4140-AA7C-BA9DAB471335}"/>
              </a:ext>
            </a:extLst>
          </p:cNvPr>
          <p:cNvSpPr>
            <a:spLocks noGrp="1"/>
          </p:cNvSpPr>
          <p:nvPr>
            <p:ph type="dt" sz="half" idx="10"/>
          </p:nvPr>
        </p:nvSpPr>
        <p:spPr/>
        <p:txBody>
          <a:bodyPr/>
          <a:lstStyle/>
          <a:p>
            <a:fld id="{535316D5-74B5-4BDC-830F-8836C097F68B}" type="datetime1">
              <a:rPr lang="zh-CN" altLang="en-US" smtClean="0"/>
              <a:t>2020/3/25</a:t>
            </a:fld>
            <a:endParaRPr lang="zh-CN" altLang="en-US"/>
          </a:p>
        </p:txBody>
      </p:sp>
      <p:sp>
        <p:nvSpPr>
          <p:cNvPr id="6" name="页脚占位符 5">
            <a:extLst>
              <a:ext uri="{FF2B5EF4-FFF2-40B4-BE49-F238E27FC236}">
                <a16:creationId xmlns:a16="http://schemas.microsoft.com/office/drawing/2014/main" id="{CF73EC4A-B91F-4A46-B37A-342B53FE14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DFE566-33CD-411C-B57F-E624072A8E9D}"/>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3113344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33A23-AE12-4963-B08E-71A88377C7C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CD4162B-D9F1-4944-9BA5-8A01B32E5CC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46499D-D42F-47D2-B946-4AEDB740468D}"/>
              </a:ext>
            </a:extLst>
          </p:cNvPr>
          <p:cNvSpPr>
            <a:spLocks noGrp="1"/>
          </p:cNvSpPr>
          <p:nvPr>
            <p:ph type="dt" sz="half" idx="10"/>
          </p:nvPr>
        </p:nvSpPr>
        <p:spPr/>
        <p:txBody>
          <a:bodyPr/>
          <a:lstStyle/>
          <a:p>
            <a:fld id="{49286994-5AC5-436E-8F52-38F0DCDE1DD3}" type="datetime1">
              <a:rPr lang="zh-CN" altLang="en-US" smtClean="0"/>
              <a:t>2020/3/25</a:t>
            </a:fld>
            <a:endParaRPr lang="zh-CN" altLang="en-US"/>
          </a:p>
        </p:txBody>
      </p:sp>
      <p:sp>
        <p:nvSpPr>
          <p:cNvPr id="5" name="页脚占位符 4">
            <a:extLst>
              <a:ext uri="{FF2B5EF4-FFF2-40B4-BE49-F238E27FC236}">
                <a16:creationId xmlns:a16="http://schemas.microsoft.com/office/drawing/2014/main" id="{E8EBEDD9-1885-41ED-8844-158466F924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432E7D-5265-41CB-B52C-92B51701627E}"/>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318108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36E274C-0ED0-46D0-A343-360DE8B7C73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EBFD94B-50DE-4544-8C87-B541784807B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761C8D-475C-47D8-BD01-8310FB417940}"/>
              </a:ext>
            </a:extLst>
          </p:cNvPr>
          <p:cNvSpPr>
            <a:spLocks noGrp="1"/>
          </p:cNvSpPr>
          <p:nvPr>
            <p:ph type="dt" sz="half" idx="10"/>
          </p:nvPr>
        </p:nvSpPr>
        <p:spPr/>
        <p:txBody>
          <a:bodyPr/>
          <a:lstStyle/>
          <a:p>
            <a:fld id="{ACC14E04-5DA4-44C1-BB05-5BC414C30C55}" type="datetime1">
              <a:rPr lang="zh-CN" altLang="en-US" smtClean="0"/>
              <a:t>2020/3/25</a:t>
            </a:fld>
            <a:endParaRPr lang="zh-CN" altLang="en-US"/>
          </a:p>
        </p:txBody>
      </p:sp>
      <p:sp>
        <p:nvSpPr>
          <p:cNvPr id="5" name="页脚占位符 4">
            <a:extLst>
              <a:ext uri="{FF2B5EF4-FFF2-40B4-BE49-F238E27FC236}">
                <a16:creationId xmlns:a16="http://schemas.microsoft.com/office/drawing/2014/main" id="{EDBB868B-9D7B-42E7-8AA0-D5D64A6008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C59C53-DDC9-4ED3-A537-3F232651083C}"/>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53347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49F24D-E371-49D9-B498-C937BE0EF41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5864C8-A27E-4C3F-B181-BF47CA3C2A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54F8553-AD6C-4D87-AC71-85F823E80E11}"/>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5" name="页脚占位符 4">
            <a:extLst>
              <a:ext uri="{FF2B5EF4-FFF2-40B4-BE49-F238E27FC236}">
                <a16:creationId xmlns:a16="http://schemas.microsoft.com/office/drawing/2014/main" id="{F2DDDEFD-91E1-4147-8719-81A5293800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3BC6FE-7230-4397-978D-4FFA686A286F}"/>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59089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26842-40E0-4FE3-AC43-6A87E93817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1EA0BE-B1B6-4744-A701-AE8DA9502AA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169787A-74BB-4940-9C7B-E5E9E362A45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483A36-807F-461A-A7CF-E201D3536608}"/>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6" name="页脚占位符 5">
            <a:extLst>
              <a:ext uri="{FF2B5EF4-FFF2-40B4-BE49-F238E27FC236}">
                <a16:creationId xmlns:a16="http://schemas.microsoft.com/office/drawing/2014/main" id="{421465CC-2665-420A-BBC0-0C92DA6B87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59248A-E402-4554-B301-55B291C38DE0}"/>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273055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27FD2-F1C0-4607-A66D-C47B69ACE5D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7517143-3253-4783-8F74-0E2647785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CF27954-FB69-4E56-BBCD-C9FBD78E255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6A5DA06-0A3F-4926-864A-D087BF5DF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96EFDD1-ADEB-44EB-8D44-FAE71E2B79F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EE3A36C-2072-4DC5-8D2D-6D75F994AD4F}"/>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8" name="页脚占位符 7">
            <a:extLst>
              <a:ext uri="{FF2B5EF4-FFF2-40B4-BE49-F238E27FC236}">
                <a16:creationId xmlns:a16="http://schemas.microsoft.com/office/drawing/2014/main" id="{0E96124B-A0CA-4A01-ADF8-FF381B2DCC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BEDC81-4D66-4101-862B-FAC982820A6C}"/>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409128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2B85C-B022-4459-90A8-45BD20E6E7D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BC70687-A9E2-4B65-9BAA-B3FCC788FD67}"/>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4" name="页脚占位符 3">
            <a:extLst>
              <a:ext uri="{FF2B5EF4-FFF2-40B4-BE49-F238E27FC236}">
                <a16:creationId xmlns:a16="http://schemas.microsoft.com/office/drawing/2014/main" id="{C0891B7B-84FD-417C-A315-31689527D44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E6DFC07-A83C-4110-B13D-1C708D9AEC33}"/>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389064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7E5F7D6-9357-4E6F-A9CE-CCF4D35E0FE9}"/>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3" name="页脚占位符 2">
            <a:extLst>
              <a:ext uri="{FF2B5EF4-FFF2-40B4-BE49-F238E27FC236}">
                <a16:creationId xmlns:a16="http://schemas.microsoft.com/office/drawing/2014/main" id="{7FC48A72-1841-41E5-80A2-AA1E1A3D1E5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D770B50-A88A-4344-877B-9A955926246D}"/>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92231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6E463A-4F91-4514-A82C-45CFEC1D8A8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26C0FCB-7809-4B11-A410-AC9E8C1D7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68B64DA-053E-4BD8-9589-48E34758A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EF9C007-2E09-4A98-AC07-A410D0D04DE8}"/>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6" name="页脚占位符 5">
            <a:extLst>
              <a:ext uri="{FF2B5EF4-FFF2-40B4-BE49-F238E27FC236}">
                <a16:creationId xmlns:a16="http://schemas.microsoft.com/office/drawing/2014/main" id="{FC93EBBE-0E46-4C1A-9066-252DB12BFF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0CF6A2-4DAA-4665-9B09-B71DB7AAD95C}"/>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17367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AB2295-66CB-4F85-B1F7-7BCDE0BF5F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E68C11A-E4A4-4AB1-A189-F90308D76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EAB1B90-977E-48F0-971F-E44353319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107502F-0ED1-4140-AA7C-BA9DAB471335}"/>
              </a:ext>
            </a:extLst>
          </p:cNvPr>
          <p:cNvSpPr>
            <a:spLocks noGrp="1"/>
          </p:cNvSpPr>
          <p:nvPr>
            <p:ph type="dt" sz="half" idx="10"/>
          </p:nvPr>
        </p:nvSpPr>
        <p:spPr/>
        <p:txBody>
          <a:bodyPr/>
          <a:lstStyle/>
          <a:p>
            <a:fld id="{530128F8-5F12-43C6-8FDA-2F60754E00F2}" type="datetimeFigureOut">
              <a:rPr lang="zh-CN" altLang="en-US" smtClean="0"/>
              <a:t>2020/3/25</a:t>
            </a:fld>
            <a:endParaRPr lang="zh-CN" altLang="en-US"/>
          </a:p>
        </p:txBody>
      </p:sp>
      <p:sp>
        <p:nvSpPr>
          <p:cNvPr id="6" name="页脚占位符 5">
            <a:extLst>
              <a:ext uri="{FF2B5EF4-FFF2-40B4-BE49-F238E27FC236}">
                <a16:creationId xmlns:a16="http://schemas.microsoft.com/office/drawing/2014/main" id="{CF73EC4A-B91F-4A46-B37A-342B53FE14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DFE566-33CD-411C-B57F-E624072A8E9D}"/>
              </a:ext>
            </a:extLst>
          </p:cNvPr>
          <p:cNvSpPr>
            <a:spLocks noGrp="1"/>
          </p:cNvSpPr>
          <p:nvPr>
            <p:ph type="sldNum" sz="quarter" idx="12"/>
          </p:nvPr>
        </p:nvSpPr>
        <p:spPr/>
        <p:txBody>
          <a:body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367030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27C32BE-9594-4620-B9A4-D3993BA15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279BC4-E6CE-470B-913C-8E46ACBC5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A2B7DC-0E9E-403C-8464-99AF06C33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128F8-5F12-43C6-8FDA-2F60754E00F2}" type="datetimeFigureOut">
              <a:rPr lang="zh-CN" altLang="en-US" smtClean="0"/>
              <a:t>2020/3/25</a:t>
            </a:fld>
            <a:endParaRPr lang="zh-CN" altLang="en-US"/>
          </a:p>
        </p:txBody>
      </p:sp>
      <p:sp>
        <p:nvSpPr>
          <p:cNvPr id="5" name="页脚占位符 4">
            <a:extLst>
              <a:ext uri="{FF2B5EF4-FFF2-40B4-BE49-F238E27FC236}">
                <a16:creationId xmlns:a16="http://schemas.microsoft.com/office/drawing/2014/main" id="{1DEE8601-B05A-4814-B328-27CD2D6C2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31DB9B-5A48-4F4F-954E-9E74FF52D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471287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27C32BE-9594-4620-B9A4-D3993BA15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279BC4-E6CE-470B-913C-8E46ACBC5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A2B7DC-0E9E-403C-8464-99AF06C33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EEAE7-8702-4928-ADDC-F3F6DBE1DF3E}" type="datetime1">
              <a:rPr lang="zh-CN" altLang="en-US" smtClean="0"/>
              <a:t>2020/3/25</a:t>
            </a:fld>
            <a:endParaRPr lang="zh-CN" altLang="en-US"/>
          </a:p>
        </p:txBody>
      </p:sp>
      <p:sp>
        <p:nvSpPr>
          <p:cNvPr id="5" name="页脚占位符 4">
            <a:extLst>
              <a:ext uri="{FF2B5EF4-FFF2-40B4-BE49-F238E27FC236}">
                <a16:creationId xmlns:a16="http://schemas.microsoft.com/office/drawing/2014/main" id="{1DEE8601-B05A-4814-B328-27CD2D6C2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31DB9B-5A48-4F4F-954E-9E74FF52D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A96D6-2794-42F2-825E-06CB8FD7F0AC}" type="slidenum">
              <a:rPr lang="zh-CN" altLang="en-US" smtClean="0"/>
              <a:t>‹#›</a:t>
            </a:fld>
            <a:endParaRPr lang="zh-CN" altLang="en-US"/>
          </a:p>
        </p:txBody>
      </p:sp>
    </p:spTree>
    <p:extLst>
      <p:ext uri="{BB962C8B-B14F-4D97-AF65-F5344CB8AC3E}">
        <p14:creationId xmlns:p14="http://schemas.microsoft.com/office/powerpoint/2010/main" val="37389140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customXml" Target="../ink/ink3.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customXml" Target="../ink/ink2.xml"/><Relationship Id="rId10" Type="http://schemas.openxmlformats.org/officeDocument/2006/relationships/customXml" Target="../ink/ink4.xml"/><Relationship Id="rId4" Type="http://schemas.openxmlformats.org/officeDocument/2006/relationships/image" Target="../media/image7.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sie.ntu.edu.tw/~cjlin/libsvm/"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E77ADF5-4F9E-46DF-8E31-397924063C4A}"/>
              </a:ext>
            </a:extLst>
          </p:cNvPr>
          <p:cNvSpPr/>
          <p:nvPr/>
        </p:nvSpPr>
        <p:spPr>
          <a:xfrm>
            <a:off x="586708" y="2822525"/>
            <a:ext cx="11428576" cy="835998"/>
          </a:xfrm>
          <a:prstGeom prst="rect">
            <a:avLst/>
          </a:prstGeom>
        </p:spPr>
        <p:txBody>
          <a:bodyPr wrap="square">
            <a:spAutoFit/>
          </a:bodyPr>
          <a:lstStyle/>
          <a:p>
            <a:pPr algn="ctr">
              <a:lnSpc>
                <a:spcPct val="120000"/>
              </a:lnSpc>
              <a:defRPr/>
            </a:pPr>
            <a:r>
              <a:rPr lang="zh-CN" altLang="en-US" sz="4400" b="1" spc="300" dirty="0">
                <a:solidFill>
                  <a:srgbClr val="9A0001"/>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在线汉语近义词学习资源库构建方案研究</a:t>
            </a:r>
          </a:p>
        </p:txBody>
      </p:sp>
      <p:grpSp>
        <p:nvGrpSpPr>
          <p:cNvPr id="148" name="组合 147">
            <a:extLst>
              <a:ext uri="{FF2B5EF4-FFF2-40B4-BE49-F238E27FC236}">
                <a16:creationId xmlns:a16="http://schemas.microsoft.com/office/drawing/2014/main" id="{CE56136E-7A1A-4484-8B3A-2E9BEDA0F77B}"/>
              </a:ext>
            </a:extLst>
          </p:cNvPr>
          <p:cNvGrpSpPr/>
          <p:nvPr/>
        </p:nvGrpSpPr>
        <p:grpSpPr>
          <a:xfrm>
            <a:off x="3339487" y="4395141"/>
            <a:ext cx="8003811" cy="660765"/>
            <a:chOff x="1485092" y="6235768"/>
            <a:chExt cx="9213388" cy="660765"/>
          </a:xfrm>
        </p:grpSpPr>
        <p:cxnSp>
          <p:nvCxnSpPr>
            <p:cNvPr id="149" name="直接连接符 148">
              <a:extLst>
                <a:ext uri="{FF2B5EF4-FFF2-40B4-BE49-F238E27FC236}">
                  <a16:creationId xmlns:a16="http://schemas.microsoft.com/office/drawing/2014/main" id="{52AC87AA-7AC8-4159-B830-594750E41A2D}"/>
                </a:ext>
              </a:extLst>
            </p:cNvPr>
            <p:cNvCxnSpPr>
              <a:cxnSpLocks/>
            </p:cNvCxnSpPr>
            <p:nvPr/>
          </p:nvCxnSpPr>
          <p:spPr>
            <a:xfrm>
              <a:off x="1485092" y="6235768"/>
              <a:ext cx="9213388" cy="0"/>
            </a:xfrm>
            <a:prstGeom prst="line">
              <a:avLst/>
            </a:prstGeom>
            <a:ln>
              <a:solidFill>
                <a:srgbClr val="8B0012">
                  <a:alpha val="79000"/>
                </a:srgbClr>
              </a:solidFill>
            </a:ln>
          </p:spPr>
          <p:style>
            <a:lnRef idx="1">
              <a:schemeClr val="accent1"/>
            </a:lnRef>
            <a:fillRef idx="0">
              <a:schemeClr val="accent1"/>
            </a:fillRef>
            <a:effectRef idx="0">
              <a:schemeClr val="accent1"/>
            </a:effectRef>
            <a:fontRef idx="minor">
              <a:schemeClr val="tx1"/>
            </a:fontRef>
          </p:style>
        </p:cxnSp>
        <p:sp>
          <p:nvSpPr>
            <p:cNvPr id="150" name="文本框 149">
              <a:extLst>
                <a:ext uri="{FF2B5EF4-FFF2-40B4-BE49-F238E27FC236}">
                  <a16:creationId xmlns:a16="http://schemas.microsoft.com/office/drawing/2014/main" id="{19CA23E2-4EA7-4FB0-9393-5D3638567CD3}"/>
                </a:ext>
              </a:extLst>
            </p:cNvPr>
            <p:cNvSpPr txBox="1"/>
            <p:nvPr/>
          </p:nvSpPr>
          <p:spPr>
            <a:xfrm>
              <a:off x="2466880" y="6373313"/>
              <a:ext cx="3036109" cy="523220"/>
            </a:xfrm>
            <a:prstGeom prst="rect">
              <a:avLst/>
            </a:prstGeom>
            <a:noFill/>
          </p:spPr>
          <p:txBody>
            <a:bodyPr wrap="square" rtlCol="0">
              <a:spAutoFit/>
            </a:bodyPr>
            <a:lstStyle/>
            <a:p>
              <a:r>
                <a:rPr lang="zh-CN" altLang="en-US" sz="2800" dirty="0">
                  <a:solidFill>
                    <a:srgbClr val="9A0001"/>
                  </a:solidFill>
                  <a:latin typeface="华文中宋" panose="02010600040101010101" pitchFamily="2" charset="-122"/>
                  <a:ea typeface="华文中宋" panose="02010600040101010101" pitchFamily="2" charset="-122"/>
                </a:rPr>
                <a:t>               李娟</a:t>
              </a:r>
            </a:p>
          </p:txBody>
        </p:sp>
        <p:sp>
          <p:nvSpPr>
            <p:cNvPr id="151" name="文本框 150">
              <a:extLst>
                <a:ext uri="{FF2B5EF4-FFF2-40B4-BE49-F238E27FC236}">
                  <a16:creationId xmlns:a16="http://schemas.microsoft.com/office/drawing/2014/main" id="{8390C954-8584-4065-A401-9485ACFD25E5}"/>
                </a:ext>
              </a:extLst>
            </p:cNvPr>
            <p:cNvSpPr txBox="1"/>
            <p:nvPr/>
          </p:nvSpPr>
          <p:spPr>
            <a:xfrm>
              <a:off x="6419976" y="6373313"/>
              <a:ext cx="3430979" cy="523220"/>
            </a:xfrm>
            <a:prstGeom prst="rect">
              <a:avLst/>
            </a:prstGeom>
            <a:noFill/>
          </p:spPr>
          <p:txBody>
            <a:bodyPr wrap="square" rtlCol="0">
              <a:spAutoFit/>
            </a:bodyPr>
            <a:lstStyle/>
            <a:p>
              <a:pPr algn="ctr"/>
              <a:r>
                <a:rPr lang="en-US" altLang="zh-CN" sz="2800" dirty="0">
                  <a:solidFill>
                    <a:srgbClr val="9A0001"/>
                  </a:solidFill>
                  <a:latin typeface="华文中宋" panose="02010600040101010101" pitchFamily="2" charset="-122"/>
                  <a:ea typeface="华文中宋" panose="02010600040101010101" pitchFamily="2" charset="-122"/>
                </a:rPr>
                <a:t>2020</a:t>
              </a:r>
              <a:r>
                <a:rPr lang="zh-CN" altLang="en-US" sz="2800" dirty="0">
                  <a:solidFill>
                    <a:srgbClr val="9A0001"/>
                  </a:solidFill>
                  <a:latin typeface="华文中宋" panose="02010600040101010101" pitchFamily="2" charset="-122"/>
                  <a:ea typeface="华文中宋" panose="02010600040101010101" pitchFamily="2" charset="-122"/>
                </a:rPr>
                <a:t>年</a:t>
              </a:r>
              <a:r>
                <a:rPr lang="en-US" altLang="zh-CN" sz="2800" dirty="0">
                  <a:solidFill>
                    <a:srgbClr val="9A0001"/>
                  </a:solidFill>
                  <a:latin typeface="华文中宋" panose="02010600040101010101" pitchFamily="2" charset="-122"/>
                  <a:ea typeface="华文中宋" panose="02010600040101010101" pitchFamily="2" charset="-122"/>
                </a:rPr>
                <a:t>3</a:t>
              </a:r>
              <a:r>
                <a:rPr lang="zh-CN" altLang="en-US" sz="2800" dirty="0">
                  <a:solidFill>
                    <a:srgbClr val="9A0001"/>
                  </a:solidFill>
                  <a:latin typeface="华文中宋" panose="02010600040101010101" pitchFamily="2" charset="-122"/>
                  <a:ea typeface="华文中宋" panose="02010600040101010101" pitchFamily="2" charset="-122"/>
                </a:rPr>
                <a:t>月</a:t>
              </a:r>
              <a:r>
                <a:rPr lang="en-US" altLang="zh-CN" sz="2800" dirty="0">
                  <a:solidFill>
                    <a:srgbClr val="9A0001"/>
                  </a:solidFill>
                  <a:latin typeface="华文中宋" panose="02010600040101010101" pitchFamily="2" charset="-122"/>
                  <a:ea typeface="华文中宋" panose="02010600040101010101" pitchFamily="2" charset="-122"/>
                </a:rPr>
                <a:t>24</a:t>
              </a:r>
              <a:r>
                <a:rPr lang="zh-CN" altLang="en-US" sz="2800" dirty="0">
                  <a:solidFill>
                    <a:srgbClr val="9A0001"/>
                  </a:solidFill>
                  <a:latin typeface="华文中宋" panose="02010600040101010101" pitchFamily="2" charset="-122"/>
                  <a:ea typeface="华文中宋" panose="02010600040101010101" pitchFamily="2" charset="-122"/>
                </a:rPr>
                <a:t>日</a:t>
              </a:r>
            </a:p>
          </p:txBody>
        </p:sp>
      </p:grpSp>
      <p:grpSp>
        <p:nvGrpSpPr>
          <p:cNvPr id="65" name="组合 64">
            <a:extLst>
              <a:ext uri="{FF2B5EF4-FFF2-40B4-BE49-F238E27FC236}">
                <a16:creationId xmlns:a16="http://schemas.microsoft.com/office/drawing/2014/main" id="{52354783-58CB-8548-AC4B-3F0BF0798130}"/>
              </a:ext>
            </a:extLst>
          </p:cNvPr>
          <p:cNvGrpSpPr/>
          <p:nvPr/>
        </p:nvGrpSpPr>
        <p:grpSpPr>
          <a:xfrm>
            <a:off x="0" y="0"/>
            <a:ext cx="12192000" cy="1004552"/>
            <a:chOff x="0" y="0"/>
            <a:chExt cx="12192000" cy="841829"/>
          </a:xfrm>
        </p:grpSpPr>
        <p:sp>
          <p:nvSpPr>
            <p:cNvPr id="66" name="矩形 65">
              <a:extLst>
                <a:ext uri="{FF2B5EF4-FFF2-40B4-BE49-F238E27FC236}">
                  <a16:creationId xmlns:a16="http://schemas.microsoft.com/office/drawing/2014/main" id="{76BEEF9A-D707-6647-A2B0-ACA5CF35A9F6}"/>
                </a:ext>
              </a:extLst>
            </p:cNvPr>
            <p:cNvSpPr/>
            <p:nvPr/>
          </p:nvSpPr>
          <p:spPr>
            <a:xfrm>
              <a:off x="0" y="0"/>
              <a:ext cx="12192000" cy="841829"/>
            </a:xfrm>
            <a:prstGeom prst="rect">
              <a:avLst/>
            </a:prstGeom>
            <a:solidFill>
              <a:srgbClr val="9A000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67" name="图片 66">
              <a:extLst>
                <a:ext uri="{FF2B5EF4-FFF2-40B4-BE49-F238E27FC236}">
                  <a16:creationId xmlns:a16="http://schemas.microsoft.com/office/drawing/2014/main" id="{D2835E38-9273-4445-B921-0AEF4B233060}"/>
                </a:ext>
              </a:extLst>
            </p:cNvPr>
            <p:cNvPicPr>
              <a:picLocks noChangeAspect="1"/>
            </p:cNvPicPr>
            <p:nvPr/>
          </p:nvPicPr>
          <p:blipFill>
            <a:blip r:embed="rId3"/>
            <a:stretch>
              <a:fillRect/>
            </a:stretch>
          </p:blipFill>
          <p:spPr>
            <a:xfrm>
              <a:off x="4595964" y="1"/>
              <a:ext cx="7596036" cy="841828"/>
            </a:xfrm>
            <a:prstGeom prst="rect">
              <a:avLst/>
            </a:prstGeom>
            <a:solidFill>
              <a:srgbClr val="8B0012"/>
            </a:solidFill>
          </p:spPr>
        </p:pic>
      </p:grpSp>
      <p:sp>
        <p:nvSpPr>
          <p:cNvPr id="68" name="矩形 67">
            <a:extLst>
              <a:ext uri="{FF2B5EF4-FFF2-40B4-BE49-F238E27FC236}">
                <a16:creationId xmlns:a16="http://schemas.microsoft.com/office/drawing/2014/main" id="{BD08430A-C88B-E442-B9F6-59B782756599}"/>
              </a:ext>
            </a:extLst>
          </p:cNvPr>
          <p:cNvSpPr/>
          <p:nvPr/>
        </p:nvSpPr>
        <p:spPr>
          <a:xfrm>
            <a:off x="0" y="6609687"/>
            <a:ext cx="12192000" cy="248313"/>
          </a:xfrm>
          <a:prstGeom prst="rect">
            <a:avLst/>
          </a:prstGeom>
          <a:solidFill>
            <a:srgbClr val="9A0001"/>
          </a:solid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Tree>
    <p:extLst>
      <p:ext uri="{BB962C8B-B14F-4D97-AF65-F5344CB8AC3E}">
        <p14:creationId xmlns:p14="http://schemas.microsoft.com/office/powerpoint/2010/main" val="722184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336580" y="717145"/>
            <a:ext cx="10140043" cy="460382"/>
          </a:xfrm>
          <a:prstGeom prst="rect">
            <a:avLst/>
          </a:prstGeom>
        </p:spPr>
        <p:txBody>
          <a:bodyPr wrap="square">
            <a:spAutoFit/>
          </a:bodyPr>
          <a:lstStyle/>
          <a:p>
            <a:pPr>
              <a:lnSpc>
                <a:spcPct val="150000"/>
              </a:lnSpc>
            </a:pPr>
            <a:r>
              <a:rPr lang="zh-CN" altLang="en-US" dirty="0"/>
              <a:t>从哪些维度可以清晰描述近义词的区别？</a:t>
            </a:r>
            <a:endParaRPr lang="en-US" altLang="zh-CN" dirty="0"/>
          </a:p>
        </p:txBody>
      </p:sp>
      <p:graphicFrame>
        <p:nvGraphicFramePr>
          <p:cNvPr id="4" name="表格 3">
            <a:extLst>
              <a:ext uri="{FF2B5EF4-FFF2-40B4-BE49-F238E27FC236}">
                <a16:creationId xmlns:a16="http://schemas.microsoft.com/office/drawing/2014/main" id="{46229247-B342-3C46-8493-39F363E1B46E}"/>
              </a:ext>
            </a:extLst>
          </p:cNvPr>
          <p:cNvGraphicFramePr>
            <a:graphicFrameLocks noGrp="1"/>
          </p:cNvGraphicFramePr>
          <p:nvPr>
            <p:extLst>
              <p:ext uri="{D42A27DB-BD31-4B8C-83A1-F6EECF244321}">
                <p14:modId xmlns:p14="http://schemas.microsoft.com/office/powerpoint/2010/main" val="3523812910"/>
              </p:ext>
            </p:extLst>
          </p:nvPr>
        </p:nvGraphicFramePr>
        <p:xfrm>
          <a:off x="485300" y="1430677"/>
          <a:ext cx="9991323" cy="5070866"/>
        </p:xfrm>
        <a:graphic>
          <a:graphicData uri="http://schemas.openxmlformats.org/drawingml/2006/table">
            <a:tbl>
              <a:tblPr firstRow="1" firstCol="1" bandRow="1">
                <a:tableStyleId>{5C22544A-7EE6-4342-B048-85BDC9FD1C3A}</a:tableStyleId>
              </a:tblPr>
              <a:tblGrid>
                <a:gridCol w="1037603">
                  <a:extLst>
                    <a:ext uri="{9D8B030D-6E8A-4147-A177-3AD203B41FA5}">
                      <a16:colId xmlns:a16="http://schemas.microsoft.com/office/drawing/2014/main" val="2895174114"/>
                    </a:ext>
                  </a:extLst>
                </a:gridCol>
                <a:gridCol w="832245">
                  <a:extLst>
                    <a:ext uri="{9D8B030D-6E8A-4147-A177-3AD203B41FA5}">
                      <a16:colId xmlns:a16="http://schemas.microsoft.com/office/drawing/2014/main" val="772130779"/>
                    </a:ext>
                  </a:extLst>
                </a:gridCol>
                <a:gridCol w="713352">
                  <a:extLst>
                    <a:ext uri="{9D8B030D-6E8A-4147-A177-3AD203B41FA5}">
                      <a16:colId xmlns:a16="http://schemas.microsoft.com/office/drawing/2014/main" val="436032756"/>
                    </a:ext>
                  </a:extLst>
                </a:gridCol>
                <a:gridCol w="2230847">
                  <a:extLst>
                    <a:ext uri="{9D8B030D-6E8A-4147-A177-3AD203B41FA5}">
                      <a16:colId xmlns:a16="http://schemas.microsoft.com/office/drawing/2014/main" val="1814105642"/>
                    </a:ext>
                  </a:extLst>
                </a:gridCol>
                <a:gridCol w="5177276">
                  <a:extLst>
                    <a:ext uri="{9D8B030D-6E8A-4147-A177-3AD203B41FA5}">
                      <a16:colId xmlns:a16="http://schemas.microsoft.com/office/drawing/2014/main" val="1265827871"/>
                    </a:ext>
                  </a:extLst>
                </a:gridCol>
              </a:tblGrid>
              <a:tr h="451114">
                <a:tc>
                  <a:txBody>
                    <a:bodyPr/>
                    <a:lstStyle/>
                    <a:p>
                      <a:pPr>
                        <a:spcAft>
                          <a:spcPts val="0"/>
                        </a:spcAft>
                      </a:pPr>
                      <a:r>
                        <a:rPr lang="zh-CN" sz="1400" dirty="0">
                          <a:effectLst/>
                        </a:rPr>
                        <a:t>区分</a:t>
                      </a:r>
                      <a:r>
                        <a:rPr lang="zh-CN" altLang="en-US" sz="1400" dirty="0">
                          <a:effectLst/>
                        </a:rPr>
                        <a:t>维度</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gridSpan="2">
                  <a:txBody>
                    <a:bodyPr/>
                    <a:lstStyle/>
                    <a:p>
                      <a:pPr>
                        <a:spcAft>
                          <a:spcPts val="0"/>
                        </a:spcAft>
                      </a:pPr>
                      <a:r>
                        <a:rPr lang="zh-CN" sz="1400" dirty="0">
                          <a:effectLst/>
                        </a:rPr>
                        <a:t>实例</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hMerge="1">
                  <a:txBody>
                    <a:bodyPr/>
                    <a:lstStyle/>
                    <a:p>
                      <a:endParaRPr lang="zh-CN" altLang="en-US"/>
                    </a:p>
                  </a:txBody>
                  <a:tcPr/>
                </a:tc>
                <a:tc>
                  <a:txBody>
                    <a:bodyPr/>
                    <a:lstStyle/>
                    <a:p>
                      <a:pPr>
                        <a:spcAft>
                          <a:spcPts val="0"/>
                        </a:spcAft>
                      </a:pPr>
                      <a:r>
                        <a:rPr lang="zh-CN" sz="1400" dirty="0">
                          <a:effectLst/>
                        </a:rPr>
                        <a:t>同</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400" dirty="0">
                          <a:effectLst/>
                        </a:rPr>
                        <a:t>异</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extLst>
                  <a:ext uri="{0D108BD9-81ED-4DB2-BD59-A6C34878D82A}">
                    <a16:rowId xmlns:a16="http://schemas.microsoft.com/office/drawing/2014/main" val="1279481208"/>
                  </a:ext>
                </a:extLst>
              </a:tr>
              <a:tr h="672852">
                <a:tc>
                  <a:txBody>
                    <a:bodyPr/>
                    <a:lstStyle/>
                    <a:p>
                      <a:pPr>
                        <a:spcAft>
                          <a:spcPts val="0"/>
                        </a:spcAft>
                      </a:pPr>
                      <a:r>
                        <a:rPr lang="en-US" sz="1400" dirty="0">
                          <a:effectLst/>
                        </a:rPr>
                        <a:t>1.</a:t>
                      </a:r>
                      <a:r>
                        <a:rPr lang="zh-CN" sz="1400" dirty="0">
                          <a:effectLst/>
                        </a:rPr>
                        <a:t>句类</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400" dirty="0">
                          <a:effectLst/>
                        </a:rPr>
                        <a:t>或者</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还是</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a:effectLst/>
                        </a:rPr>
                        <a:t>都是连词，都能在表示选择关系的复句中起连接作用</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a:effectLst/>
                        </a:rPr>
                        <a:t>或者只用于陈述句；</a:t>
                      </a:r>
                    </a:p>
                    <a:p>
                      <a:pPr>
                        <a:spcAft>
                          <a:spcPts val="0"/>
                        </a:spcAft>
                      </a:pPr>
                      <a:r>
                        <a:rPr lang="zh-CN" sz="1400">
                          <a:effectLst/>
                        </a:rPr>
                        <a:t>还是则用于疑问句</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958883802"/>
                  </a:ext>
                </a:extLst>
              </a:tr>
              <a:tr h="1074269">
                <a:tc>
                  <a:txBody>
                    <a:bodyPr/>
                    <a:lstStyle/>
                    <a:p>
                      <a:pPr>
                        <a:spcAft>
                          <a:spcPts val="0"/>
                        </a:spcAft>
                      </a:pPr>
                      <a:r>
                        <a:rPr lang="en-US" sz="1400">
                          <a:effectLst/>
                        </a:rPr>
                        <a:t> </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400" dirty="0">
                          <a:effectLst/>
                        </a:rPr>
                        <a:t>吗</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a:effectLst/>
                        </a:rPr>
                        <a:t>呢</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都能用在疑问句里</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a:effectLst/>
                        </a:rPr>
                        <a:t>吗只能用在问句里；</a:t>
                      </a:r>
                    </a:p>
                    <a:p>
                      <a:pPr>
                        <a:spcAft>
                          <a:spcPts val="0"/>
                        </a:spcAft>
                      </a:pPr>
                      <a:r>
                        <a:rPr lang="zh-CN" sz="1400">
                          <a:effectLst/>
                        </a:rPr>
                        <a:t>呢则既能用在疑问句里也能用于陈述句</a:t>
                      </a:r>
                    </a:p>
                    <a:p>
                      <a:pPr>
                        <a:spcAft>
                          <a:spcPts val="0"/>
                        </a:spcAft>
                      </a:pPr>
                      <a:r>
                        <a:rPr lang="zh-CN" sz="1400">
                          <a:effectLst/>
                        </a:rPr>
                        <a:t>吗只能是是非问；</a:t>
                      </a:r>
                    </a:p>
                    <a:p>
                      <a:pPr>
                        <a:spcAft>
                          <a:spcPts val="0"/>
                        </a:spcAft>
                      </a:pPr>
                      <a:r>
                        <a:rPr lang="zh-CN" sz="1400">
                          <a:effectLst/>
                        </a:rPr>
                        <a:t>呢只能用于非是非问句</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978458453"/>
                  </a:ext>
                </a:extLst>
              </a:tr>
              <a:tr h="864767">
                <a:tc>
                  <a:txBody>
                    <a:bodyPr/>
                    <a:lstStyle/>
                    <a:p>
                      <a:pPr>
                        <a:spcAft>
                          <a:spcPts val="0"/>
                        </a:spcAft>
                      </a:pPr>
                      <a:r>
                        <a:rPr lang="en-US" sz="1400">
                          <a:effectLst/>
                        </a:rPr>
                        <a:t> </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400" dirty="0">
                          <a:effectLst/>
                        </a:rPr>
                        <a:t>更</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最</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都能用于比较，都表示程度高</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更可以用在比字句里（小张的成绩比我们更好）；</a:t>
                      </a:r>
                    </a:p>
                    <a:p>
                      <a:pPr>
                        <a:spcAft>
                          <a:spcPts val="0"/>
                        </a:spcAft>
                      </a:pPr>
                      <a:r>
                        <a:rPr lang="zh-CN" sz="1400" dirty="0">
                          <a:effectLst/>
                        </a:rPr>
                        <a:t>最不能用在比字句里（</a:t>
                      </a:r>
                      <a:r>
                        <a:rPr lang="en-US" sz="1400" dirty="0">
                          <a:effectLst/>
                        </a:rPr>
                        <a:t>*</a:t>
                      </a:r>
                      <a:r>
                        <a:rPr lang="zh-CN" sz="1400" dirty="0">
                          <a:effectLst/>
                        </a:rPr>
                        <a:t>小张的成绩比我们最好）</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958978618"/>
                  </a:ext>
                </a:extLst>
              </a:tr>
              <a:tr h="864767">
                <a:tc>
                  <a:txBody>
                    <a:bodyPr/>
                    <a:lstStyle/>
                    <a:p>
                      <a:pPr>
                        <a:spcAft>
                          <a:spcPts val="0"/>
                        </a:spcAft>
                      </a:pPr>
                      <a:r>
                        <a:rPr lang="en-US" sz="1400">
                          <a:effectLst/>
                        </a:rPr>
                        <a:t> </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400">
                          <a:effectLst/>
                        </a:rPr>
                        <a:t>稍</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a:effectLst/>
                        </a:rPr>
                        <a:t>较</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都是能用于比较、表示程度浅的程度副词</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稍可以用于比字句（我比他稍高一点儿）；</a:t>
                      </a:r>
                    </a:p>
                    <a:p>
                      <a:pPr>
                        <a:spcAft>
                          <a:spcPts val="0"/>
                        </a:spcAft>
                      </a:pPr>
                      <a:r>
                        <a:rPr lang="zh-CN" sz="1400" dirty="0">
                          <a:effectLst/>
                        </a:rPr>
                        <a:t>较不能用于比字句（</a:t>
                      </a:r>
                      <a:r>
                        <a:rPr lang="en-US" sz="1400" dirty="0">
                          <a:effectLst/>
                        </a:rPr>
                        <a:t>*</a:t>
                      </a:r>
                      <a:r>
                        <a:rPr lang="zh-CN" sz="1400" dirty="0">
                          <a:effectLst/>
                        </a:rPr>
                        <a:t>我比他较高一点儿）</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722600777"/>
                  </a:ext>
                </a:extLst>
              </a:tr>
              <a:tr h="1074269">
                <a:tc>
                  <a:txBody>
                    <a:bodyPr/>
                    <a:lstStyle/>
                    <a:p>
                      <a:pPr>
                        <a:spcAft>
                          <a:spcPts val="0"/>
                        </a:spcAft>
                      </a:pPr>
                      <a:r>
                        <a:rPr lang="en-US" sz="1400" dirty="0">
                          <a:effectLst/>
                        </a:rPr>
                        <a:t>2.</a:t>
                      </a:r>
                      <a:r>
                        <a:rPr lang="zh-CN" sz="1400" dirty="0">
                          <a:effectLst/>
                        </a:rPr>
                        <a:t>词类</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400">
                          <a:effectLst/>
                        </a:rPr>
                        <a:t>和</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a:effectLst/>
                        </a:rPr>
                        <a:t>并</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都能用来连接词或词组</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400" dirty="0">
                          <a:effectLst/>
                        </a:rPr>
                        <a:t>和主要用来连接名词性词语，也可以有条件地用来连接动词或形容词性词语；</a:t>
                      </a:r>
                    </a:p>
                    <a:p>
                      <a:pPr>
                        <a:spcAft>
                          <a:spcPts val="0"/>
                        </a:spcAft>
                      </a:pPr>
                      <a:r>
                        <a:rPr lang="zh-CN" sz="1400" dirty="0">
                          <a:effectLst/>
                        </a:rPr>
                        <a:t>并只能用来连接动词或形容词性词语</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113994338"/>
                  </a:ext>
                </a:extLst>
              </a:tr>
            </a:tbl>
          </a:graphicData>
        </a:graphic>
      </p:graphicFrame>
      <p:sp>
        <p:nvSpPr>
          <p:cNvPr id="5" name="文本框 4">
            <a:extLst>
              <a:ext uri="{FF2B5EF4-FFF2-40B4-BE49-F238E27FC236}">
                <a16:creationId xmlns:a16="http://schemas.microsoft.com/office/drawing/2014/main" id="{3725B2BE-FB47-8343-BA7D-F38155222B58}"/>
              </a:ext>
            </a:extLst>
          </p:cNvPr>
          <p:cNvSpPr txBox="1"/>
          <p:nvPr/>
        </p:nvSpPr>
        <p:spPr>
          <a:xfrm>
            <a:off x="9477632" y="6178378"/>
            <a:ext cx="998991" cy="646331"/>
          </a:xfrm>
          <a:prstGeom prst="rect">
            <a:avLst/>
          </a:prstGeom>
          <a:noFill/>
        </p:spPr>
        <p:txBody>
          <a:bodyPr wrap="none" rtlCol="0">
            <a:spAutoFit/>
          </a:bodyPr>
          <a:lstStyle/>
          <a:p>
            <a:endParaRPr kumimoji="1" lang="en-US" altLang="zh-CN" dirty="0"/>
          </a:p>
          <a:p>
            <a:r>
              <a:rPr kumimoji="1" lang="zh-CN" altLang="en-US" dirty="0"/>
              <a:t>下接</a:t>
            </a:r>
            <a:r>
              <a:rPr kumimoji="1" lang="en-US" altLang="zh-CN" dirty="0"/>
              <a:t>P11</a:t>
            </a:r>
            <a:endParaRPr kumimoji="1" lang="zh-CN" altLang="en-US" dirty="0"/>
          </a:p>
        </p:txBody>
      </p:sp>
    </p:spTree>
    <p:extLst>
      <p:ext uri="{BB962C8B-B14F-4D97-AF65-F5344CB8AC3E}">
        <p14:creationId xmlns:p14="http://schemas.microsoft.com/office/powerpoint/2010/main" val="1976591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386007" y="709871"/>
            <a:ext cx="10140043" cy="460382"/>
          </a:xfrm>
          <a:prstGeom prst="rect">
            <a:avLst/>
          </a:prstGeom>
        </p:spPr>
        <p:txBody>
          <a:bodyPr wrap="square">
            <a:spAutoFit/>
          </a:bodyPr>
          <a:lstStyle/>
          <a:p>
            <a:pPr>
              <a:lnSpc>
                <a:spcPct val="150000"/>
              </a:lnSpc>
            </a:pPr>
            <a:r>
              <a:rPr lang="zh-CN" altLang="en-US" dirty="0"/>
              <a:t>从哪些维度可以清晰描述近义词的区别？</a:t>
            </a:r>
            <a:endParaRPr lang="en-US" altLang="zh-CN" dirty="0"/>
          </a:p>
        </p:txBody>
      </p:sp>
      <p:graphicFrame>
        <p:nvGraphicFramePr>
          <p:cNvPr id="5" name="表格 4">
            <a:extLst>
              <a:ext uri="{FF2B5EF4-FFF2-40B4-BE49-F238E27FC236}">
                <a16:creationId xmlns:a16="http://schemas.microsoft.com/office/drawing/2014/main" id="{77DEEF3E-C185-2444-8080-F4367FF71C6E}"/>
              </a:ext>
            </a:extLst>
          </p:cNvPr>
          <p:cNvGraphicFramePr>
            <a:graphicFrameLocks noGrp="1"/>
          </p:cNvGraphicFramePr>
          <p:nvPr>
            <p:extLst>
              <p:ext uri="{D42A27DB-BD31-4B8C-83A1-F6EECF244321}">
                <p14:modId xmlns:p14="http://schemas.microsoft.com/office/powerpoint/2010/main" val="3112628069"/>
              </p:ext>
            </p:extLst>
          </p:nvPr>
        </p:nvGraphicFramePr>
        <p:xfrm>
          <a:off x="628617" y="1170253"/>
          <a:ext cx="10708706" cy="5152105"/>
        </p:xfrm>
        <a:graphic>
          <a:graphicData uri="http://schemas.openxmlformats.org/drawingml/2006/table">
            <a:tbl>
              <a:tblPr firstRow="1" firstCol="1" bandRow="1">
                <a:tableStyleId>{5C22544A-7EE6-4342-B048-85BDC9FD1C3A}</a:tableStyleId>
              </a:tblPr>
              <a:tblGrid>
                <a:gridCol w="1939028">
                  <a:extLst>
                    <a:ext uri="{9D8B030D-6E8A-4147-A177-3AD203B41FA5}">
                      <a16:colId xmlns:a16="http://schemas.microsoft.com/office/drawing/2014/main" val="264872710"/>
                    </a:ext>
                  </a:extLst>
                </a:gridCol>
                <a:gridCol w="1565681">
                  <a:extLst>
                    <a:ext uri="{9D8B030D-6E8A-4147-A177-3AD203B41FA5}">
                      <a16:colId xmlns:a16="http://schemas.microsoft.com/office/drawing/2014/main" val="1820246106"/>
                    </a:ext>
                  </a:extLst>
                </a:gridCol>
                <a:gridCol w="1399881">
                  <a:extLst>
                    <a:ext uri="{9D8B030D-6E8A-4147-A177-3AD203B41FA5}">
                      <a16:colId xmlns:a16="http://schemas.microsoft.com/office/drawing/2014/main" val="613560682"/>
                    </a:ext>
                  </a:extLst>
                </a:gridCol>
                <a:gridCol w="1363538">
                  <a:extLst>
                    <a:ext uri="{9D8B030D-6E8A-4147-A177-3AD203B41FA5}">
                      <a16:colId xmlns:a16="http://schemas.microsoft.com/office/drawing/2014/main" val="2191671860"/>
                    </a:ext>
                  </a:extLst>
                </a:gridCol>
                <a:gridCol w="4440578">
                  <a:extLst>
                    <a:ext uri="{9D8B030D-6E8A-4147-A177-3AD203B41FA5}">
                      <a16:colId xmlns:a16="http://schemas.microsoft.com/office/drawing/2014/main" val="2813755922"/>
                    </a:ext>
                  </a:extLst>
                </a:gridCol>
              </a:tblGrid>
              <a:tr h="1643819">
                <a:tc>
                  <a:txBody>
                    <a:bodyPr/>
                    <a:lstStyle/>
                    <a:p>
                      <a:pPr>
                        <a:spcAft>
                          <a:spcPts val="0"/>
                        </a:spcAft>
                      </a:pPr>
                      <a:r>
                        <a:rPr lang="en-US" sz="1400" dirty="0">
                          <a:effectLst/>
                        </a:rPr>
                        <a:t>3.</a:t>
                      </a:r>
                      <a:r>
                        <a:rPr lang="zh-CN" sz="1400" dirty="0">
                          <a:effectLst/>
                        </a:rPr>
                        <a:t>音节</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solidFill>
                      <a:srgbClr val="9A0001"/>
                    </a:solidFill>
                  </a:tcPr>
                </a:tc>
                <a:tc>
                  <a:txBody>
                    <a:bodyPr/>
                    <a:lstStyle/>
                    <a:p>
                      <a:pPr marL="0" algn="l" defTabSz="914400" rtl="0" eaLnBrk="1" latinLnBrk="0" hangingPunct="1">
                        <a:spcAft>
                          <a:spcPts val="0"/>
                        </a:spcAft>
                      </a:pPr>
                      <a:r>
                        <a:rPr lang="zh-CN" altLang="en-US" sz="1400" kern="1200" dirty="0">
                          <a:solidFill>
                            <a:schemeClr val="dk1"/>
                          </a:solidFill>
                          <a:effectLst/>
                          <a:latin typeface="+mn-lt"/>
                          <a:ea typeface="+mn-ea"/>
                          <a:cs typeface="+mn-cs"/>
                        </a:rPr>
                        <a:t>过</a:t>
                      </a:r>
                    </a:p>
                  </a:txBody>
                  <a:tcPr marL="43881" marR="43881" marT="43881" marB="43881">
                    <a:solidFill>
                      <a:schemeClr val="tx2">
                        <a:lumMod val="20000"/>
                        <a:lumOff val="80000"/>
                      </a:schemeClr>
                    </a:solidFill>
                  </a:tcPr>
                </a:tc>
                <a:tc>
                  <a:txBody>
                    <a:bodyPr/>
                    <a:lstStyle/>
                    <a:p>
                      <a:pPr marL="0" algn="l" defTabSz="914400" rtl="0" eaLnBrk="1" latinLnBrk="0" hangingPunct="1">
                        <a:spcAft>
                          <a:spcPts val="0"/>
                        </a:spcAft>
                      </a:pPr>
                      <a:r>
                        <a:rPr lang="zh-CN" altLang="en-US" sz="1400" kern="1200" dirty="0">
                          <a:solidFill>
                            <a:schemeClr val="dk1"/>
                          </a:solidFill>
                          <a:effectLst/>
                          <a:latin typeface="+mn-lt"/>
                          <a:ea typeface="+mn-ea"/>
                          <a:cs typeface="+mn-cs"/>
                        </a:rPr>
                        <a:t>过于</a:t>
                      </a:r>
                    </a:p>
                  </a:txBody>
                  <a:tcPr marL="43881" marR="43881" marT="43881" marB="43881">
                    <a:solidFill>
                      <a:schemeClr val="tx2">
                        <a:lumMod val="20000"/>
                        <a:lumOff val="80000"/>
                      </a:schemeClr>
                    </a:solidFill>
                  </a:tcPr>
                </a:tc>
                <a:tc>
                  <a:txBody>
                    <a:bodyPr/>
                    <a:lstStyle/>
                    <a:p>
                      <a:pPr marL="0" algn="l" defTabSz="914400" rtl="0" eaLnBrk="1" latinLnBrk="0" hangingPunct="1">
                        <a:spcAft>
                          <a:spcPts val="0"/>
                        </a:spcAft>
                      </a:pPr>
                      <a:r>
                        <a:rPr lang="zh-CN" altLang="en-US" sz="1400" kern="1200" dirty="0">
                          <a:solidFill>
                            <a:schemeClr val="dk1"/>
                          </a:solidFill>
                          <a:effectLst/>
                          <a:latin typeface="+mn-lt"/>
                          <a:ea typeface="+mn-ea"/>
                          <a:cs typeface="+mn-cs"/>
                        </a:rPr>
                        <a:t>都是副词</a:t>
                      </a:r>
                    </a:p>
                  </a:txBody>
                  <a:tcPr marL="43881" marR="43881" marT="43881" marB="43881">
                    <a:solidFill>
                      <a:schemeClr val="tx2">
                        <a:lumMod val="20000"/>
                        <a:lumOff val="80000"/>
                      </a:schemeClr>
                    </a:solidFill>
                  </a:tcPr>
                </a:tc>
                <a:tc>
                  <a:txBody>
                    <a:bodyPr/>
                    <a:lstStyle/>
                    <a:p>
                      <a:pPr marL="0" algn="l" defTabSz="914400" rtl="0" eaLnBrk="1" latinLnBrk="0" hangingPunct="1">
                        <a:spcAft>
                          <a:spcPts val="0"/>
                        </a:spcAft>
                      </a:pPr>
                      <a:r>
                        <a:rPr lang="en-US" sz="1400" kern="1200" dirty="0">
                          <a:solidFill>
                            <a:schemeClr val="dk1"/>
                          </a:solidFill>
                          <a:effectLst/>
                          <a:latin typeface="+mn-lt"/>
                          <a:ea typeface="+mn-ea"/>
                          <a:cs typeface="+mn-cs"/>
                        </a:rPr>
                        <a:t>“</a:t>
                      </a:r>
                      <a:r>
                        <a:rPr lang="zh-CN" altLang="en-US" sz="1400" kern="1200" dirty="0">
                          <a:solidFill>
                            <a:schemeClr val="dk1"/>
                          </a:solidFill>
                          <a:effectLst/>
                          <a:latin typeface="+mn-lt"/>
                          <a:ea typeface="+mn-ea"/>
                          <a:cs typeface="+mn-cs"/>
                        </a:rPr>
                        <a:t>过</a:t>
                      </a:r>
                      <a:r>
                        <a:rPr lang="en-US" sz="1400" kern="1200" dirty="0">
                          <a:solidFill>
                            <a:schemeClr val="dk1"/>
                          </a:solidFill>
                          <a:effectLst/>
                          <a:latin typeface="+mn-lt"/>
                          <a:ea typeface="+mn-ea"/>
                          <a:cs typeface="+mn-cs"/>
                        </a:rPr>
                        <a:t>”</a:t>
                      </a:r>
                      <a:r>
                        <a:rPr lang="zh-CN" altLang="en-US" sz="1400" kern="1200" dirty="0">
                          <a:solidFill>
                            <a:schemeClr val="dk1"/>
                          </a:solidFill>
                          <a:effectLst/>
                          <a:latin typeface="+mn-lt"/>
                          <a:ea typeface="+mn-ea"/>
                          <a:cs typeface="+mn-cs"/>
                        </a:rPr>
                        <a:t>所修饰的成分必须是单音节词（过静，过难，过密；</a:t>
                      </a:r>
                      <a:r>
                        <a:rPr lang="en-US" sz="1400" kern="1200" dirty="0">
                          <a:solidFill>
                            <a:schemeClr val="dk1"/>
                          </a:solidFill>
                          <a:effectLst/>
                          <a:latin typeface="+mn-lt"/>
                          <a:ea typeface="+mn-ea"/>
                          <a:cs typeface="+mn-cs"/>
                        </a:rPr>
                        <a:t>*</a:t>
                      </a:r>
                      <a:r>
                        <a:rPr lang="zh-CN" altLang="en-US" sz="1400" kern="1200" dirty="0">
                          <a:solidFill>
                            <a:schemeClr val="dk1"/>
                          </a:solidFill>
                          <a:effectLst/>
                          <a:latin typeface="+mn-lt"/>
                          <a:ea typeface="+mn-ea"/>
                          <a:cs typeface="+mn-cs"/>
                        </a:rPr>
                        <a:t>过安静，</a:t>
                      </a:r>
                      <a:r>
                        <a:rPr lang="en-US" sz="1400" kern="1200" dirty="0">
                          <a:solidFill>
                            <a:schemeClr val="dk1"/>
                          </a:solidFill>
                          <a:effectLst/>
                          <a:latin typeface="+mn-lt"/>
                          <a:ea typeface="+mn-ea"/>
                          <a:cs typeface="+mn-cs"/>
                        </a:rPr>
                        <a:t>*</a:t>
                      </a:r>
                      <a:r>
                        <a:rPr lang="zh-CN" altLang="en-US" sz="1400" kern="1200" dirty="0">
                          <a:solidFill>
                            <a:schemeClr val="dk1"/>
                          </a:solidFill>
                          <a:effectLst/>
                          <a:latin typeface="+mn-lt"/>
                          <a:ea typeface="+mn-ea"/>
                          <a:cs typeface="+mn-cs"/>
                        </a:rPr>
                        <a:t>过困难，</a:t>
                      </a:r>
                      <a:r>
                        <a:rPr lang="en-US" sz="1400" kern="1200" dirty="0">
                          <a:solidFill>
                            <a:schemeClr val="dk1"/>
                          </a:solidFill>
                          <a:effectLst/>
                          <a:latin typeface="+mn-lt"/>
                          <a:ea typeface="+mn-ea"/>
                          <a:cs typeface="+mn-cs"/>
                        </a:rPr>
                        <a:t>*</a:t>
                      </a:r>
                      <a:r>
                        <a:rPr lang="zh-CN" altLang="en-US" sz="1400" kern="1200" dirty="0">
                          <a:solidFill>
                            <a:schemeClr val="dk1"/>
                          </a:solidFill>
                          <a:effectLst/>
                          <a:latin typeface="+mn-lt"/>
                          <a:ea typeface="+mn-ea"/>
                          <a:cs typeface="+mn-cs"/>
                        </a:rPr>
                        <a:t>过密切）</a:t>
                      </a:r>
                      <a:r>
                        <a:rPr lang="en-US" sz="1400" kern="1200" dirty="0">
                          <a:solidFill>
                            <a:schemeClr val="dk1"/>
                          </a:solidFill>
                          <a:effectLst/>
                          <a:latin typeface="+mn-lt"/>
                          <a:ea typeface="+mn-ea"/>
                          <a:cs typeface="+mn-cs"/>
                        </a:rPr>
                        <a:t>;</a:t>
                      </a:r>
                      <a:endParaRPr lang="zh-CN" altLang="en-US" sz="1400" kern="1200" dirty="0">
                        <a:solidFill>
                          <a:schemeClr val="dk1"/>
                        </a:solidFill>
                        <a:effectLst/>
                        <a:latin typeface="+mn-lt"/>
                        <a:ea typeface="+mn-ea"/>
                        <a:cs typeface="+mn-cs"/>
                      </a:endParaRPr>
                    </a:p>
                    <a:p>
                      <a:pPr marL="0" algn="l" defTabSz="914400" rtl="0" eaLnBrk="1" latinLnBrk="0" hangingPunct="1">
                        <a:spcAft>
                          <a:spcPts val="0"/>
                        </a:spcAft>
                      </a:pPr>
                      <a:r>
                        <a:rPr lang="en-US" sz="1400" kern="1200" dirty="0">
                          <a:solidFill>
                            <a:schemeClr val="dk1"/>
                          </a:solidFill>
                          <a:effectLst/>
                          <a:latin typeface="+mn-lt"/>
                          <a:ea typeface="+mn-ea"/>
                          <a:cs typeface="+mn-cs"/>
                        </a:rPr>
                        <a:t>“</a:t>
                      </a:r>
                      <a:r>
                        <a:rPr lang="zh-CN" altLang="en-US" sz="1400" kern="1200" dirty="0">
                          <a:solidFill>
                            <a:schemeClr val="dk1"/>
                          </a:solidFill>
                          <a:effectLst/>
                          <a:latin typeface="+mn-lt"/>
                          <a:ea typeface="+mn-ea"/>
                          <a:cs typeface="+mn-cs"/>
                        </a:rPr>
                        <a:t>过于</a:t>
                      </a:r>
                      <a:r>
                        <a:rPr lang="en-US" sz="1400" kern="1200" dirty="0">
                          <a:solidFill>
                            <a:schemeClr val="dk1"/>
                          </a:solidFill>
                          <a:effectLst/>
                          <a:latin typeface="+mn-lt"/>
                          <a:ea typeface="+mn-ea"/>
                          <a:cs typeface="+mn-cs"/>
                        </a:rPr>
                        <a:t>”</a:t>
                      </a:r>
                      <a:r>
                        <a:rPr lang="zh-CN" altLang="en-US" sz="1400" kern="1200" dirty="0">
                          <a:solidFill>
                            <a:schemeClr val="dk1"/>
                          </a:solidFill>
                          <a:effectLst/>
                          <a:latin typeface="+mn-lt"/>
                          <a:ea typeface="+mn-ea"/>
                          <a:cs typeface="+mn-cs"/>
                        </a:rPr>
                        <a:t>既可以修饰单音节词，也可以修饰双音节词（过于静，过于难，过于密；过于安静，过于困难，过于密切）</a:t>
                      </a:r>
                    </a:p>
                  </a:txBody>
                  <a:tcPr marL="43881" marR="43881" marT="43881" marB="43881">
                    <a:solidFill>
                      <a:schemeClr val="tx2">
                        <a:lumMod val="20000"/>
                        <a:lumOff val="80000"/>
                      </a:schemeClr>
                    </a:solidFill>
                  </a:tcPr>
                </a:tc>
                <a:extLst>
                  <a:ext uri="{0D108BD9-81ED-4DB2-BD59-A6C34878D82A}">
                    <a16:rowId xmlns:a16="http://schemas.microsoft.com/office/drawing/2014/main" val="3891373091"/>
                  </a:ext>
                </a:extLst>
              </a:tr>
              <a:tr h="1311365">
                <a:tc>
                  <a:txBody>
                    <a:bodyPr/>
                    <a:lstStyle/>
                    <a:p>
                      <a:pPr>
                        <a:spcAft>
                          <a:spcPts val="0"/>
                        </a:spcAft>
                      </a:pPr>
                      <a:r>
                        <a:rPr lang="en-US" sz="1400" dirty="0">
                          <a:effectLst/>
                        </a:rPr>
                        <a:t> </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solidFill>
                      <a:srgbClr val="9A0001"/>
                    </a:solidFill>
                  </a:tcPr>
                </a:tc>
                <a:tc>
                  <a:txBody>
                    <a:bodyPr/>
                    <a:lstStyle/>
                    <a:p>
                      <a:pPr>
                        <a:spcAft>
                          <a:spcPts val="0"/>
                        </a:spcAft>
                      </a:pPr>
                      <a:r>
                        <a:rPr lang="zh-CN" sz="1400">
                          <a:effectLst/>
                        </a:rPr>
                        <a:t>足</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tc>
                  <a:txBody>
                    <a:bodyPr/>
                    <a:lstStyle/>
                    <a:p>
                      <a:pPr>
                        <a:spcAft>
                          <a:spcPts val="0"/>
                        </a:spcAft>
                      </a:pPr>
                      <a:r>
                        <a:rPr lang="zh-CN" sz="1400" dirty="0">
                          <a:effectLst/>
                        </a:rPr>
                        <a:t>足足</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tc>
                  <a:txBody>
                    <a:bodyPr/>
                    <a:lstStyle/>
                    <a:p>
                      <a:pPr>
                        <a:spcAft>
                          <a:spcPts val="0"/>
                        </a:spcAft>
                      </a:pPr>
                      <a:r>
                        <a:rPr lang="zh-CN" sz="1400">
                          <a:effectLst/>
                        </a:rPr>
                        <a:t>都是副词</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tc>
                  <a:txBody>
                    <a:bodyPr/>
                    <a:lstStyle/>
                    <a:p>
                      <a:pPr>
                        <a:spcAft>
                          <a:spcPts val="0"/>
                        </a:spcAft>
                      </a:pPr>
                      <a:r>
                        <a:rPr lang="en-US" sz="1400">
                          <a:effectLst/>
                        </a:rPr>
                        <a:t>“</a:t>
                      </a:r>
                      <a:r>
                        <a:rPr lang="zh-CN" sz="1400">
                          <a:effectLst/>
                        </a:rPr>
                        <a:t>足</a:t>
                      </a:r>
                      <a:r>
                        <a:rPr lang="en-US" sz="1400">
                          <a:effectLst/>
                        </a:rPr>
                        <a:t>”</a:t>
                      </a:r>
                      <a:r>
                        <a:rPr lang="zh-CN" sz="1400">
                          <a:effectLst/>
                        </a:rPr>
                        <a:t>只能修饰单音节词（足等了两个小时，</a:t>
                      </a:r>
                      <a:r>
                        <a:rPr lang="en-US" sz="1400">
                          <a:effectLst/>
                        </a:rPr>
                        <a:t>*</a:t>
                      </a:r>
                      <a:r>
                        <a:rPr lang="zh-CN" sz="1400">
                          <a:effectLst/>
                        </a:rPr>
                        <a:t>足等候了两个小时）；</a:t>
                      </a:r>
                    </a:p>
                    <a:p>
                      <a:pPr>
                        <a:spcAft>
                          <a:spcPts val="0"/>
                        </a:spcAft>
                      </a:pPr>
                      <a:r>
                        <a:rPr lang="en-US" sz="1400">
                          <a:effectLst/>
                        </a:rPr>
                        <a:t>“</a:t>
                      </a:r>
                      <a:r>
                        <a:rPr lang="zh-CN" sz="1400">
                          <a:effectLst/>
                        </a:rPr>
                        <a:t>足足</a:t>
                      </a:r>
                      <a:r>
                        <a:rPr lang="en-US" sz="1400">
                          <a:effectLst/>
                        </a:rPr>
                        <a:t>”</a:t>
                      </a:r>
                      <a:r>
                        <a:rPr lang="zh-CN" sz="1400">
                          <a:effectLst/>
                        </a:rPr>
                        <a:t>既可以修饰单音节词，也可以修饰双音节词（足足等了两个小时，足足等候了两个小时）</a:t>
                      </a:r>
                      <a:endParaRPr lang="zh-CN"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extLst>
                  <a:ext uri="{0D108BD9-81ED-4DB2-BD59-A6C34878D82A}">
                    <a16:rowId xmlns:a16="http://schemas.microsoft.com/office/drawing/2014/main" val="377530594"/>
                  </a:ext>
                </a:extLst>
              </a:tr>
              <a:tr h="2196921">
                <a:tc>
                  <a:txBody>
                    <a:bodyPr/>
                    <a:lstStyle/>
                    <a:p>
                      <a:pPr>
                        <a:spcAft>
                          <a:spcPts val="0"/>
                        </a:spcAft>
                      </a:pPr>
                      <a:r>
                        <a:rPr lang="en-US" sz="1400" dirty="0">
                          <a:effectLst/>
                        </a:rPr>
                        <a:t>4.</a:t>
                      </a:r>
                      <a:r>
                        <a:rPr lang="zh-CN" sz="1400" dirty="0">
                          <a:effectLst/>
                        </a:rPr>
                        <a:t>轻重音</a:t>
                      </a:r>
                    </a:p>
                    <a:p>
                      <a:pPr>
                        <a:spcAft>
                          <a:spcPts val="0"/>
                        </a:spcAft>
                      </a:pPr>
                      <a:r>
                        <a:rPr lang="zh-CN" sz="1400" dirty="0">
                          <a:effectLst/>
                        </a:rPr>
                        <a:t>虚词的多种语法意义是通过轻重音来表示的</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solidFill>
                      <a:srgbClr val="9A0001"/>
                    </a:solidFill>
                  </a:tcPr>
                </a:tc>
                <a:tc>
                  <a:txBody>
                    <a:bodyPr/>
                    <a:lstStyle/>
                    <a:p>
                      <a:pPr>
                        <a:spcAft>
                          <a:spcPts val="0"/>
                        </a:spcAft>
                      </a:pPr>
                      <a:r>
                        <a:rPr lang="zh-CN" sz="1400" dirty="0">
                          <a:effectLst/>
                        </a:rPr>
                        <a:t>都</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tc>
                  <a:txBody>
                    <a:bodyPr/>
                    <a:lstStyle/>
                    <a:p>
                      <a:pPr>
                        <a:spcAft>
                          <a:spcPts val="0"/>
                        </a:spcAft>
                      </a:pPr>
                      <a:r>
                        <a:rPr lang="zh-CN" sz="1400" dirty="0">
                          <a:effectLst/>
                        </a:rPr>
                        <a:t>已经</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tc>
                  <a:txBody>
                    <a:bodyPr/>
                    <a:lstStyle/>
                    <a:p>
                      <a:pPr>
                        <a:spcAft>
                          <a:spcPts val="0"/>
                        </a:spcAft>
                      </a:pPr>
                      <a:r>
                        <a:rPr lang="zh-CN" sz="1400" dirty="0">
                          <a:effectLst/>
                        </a:rPr>
                        <a:t>都是副词</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tc>
                  <a:txBody>
                    <a:bodyPr/>
                    <a:lstStyle/>
                    <a:p>
                      <a:pPr>
                        <a:spcAft>
                          <a:spcPts val="0"/>
                        </a:spcAft>
                      </a:pPr>
                      <a:r>
                        <a:rPr lang="zh-CN" sz="1400" dirty="0">
                          <a:effectLst/>
                        </a:rPr>
                        <a:t>（1）我们都看完了。“都”总括主语所指的全范围</a:t>
                      </a:r>
                    </a:p>
                    <a:p>
                      <a:pPr>
                        <a:spcAft>
                          <a:spcPts val="0"/>
                        </a:spcAft>
                      </a:pPr>
                      <a:r>
                        <a:rPr lang="zh-CN" sz="1400" dirty="0">
                          <a:effectLst/>
                        </a:rPr>
                        <a:t>（2）我们都看完了。</a:t>
                      </a:r>
                      <a:r>
                        <a:rPr lang="en-US" sz="1400" dirty="0">
                          <a:effectLst/>
                        </a:rPr>
                        <a:t>“</a:t>
                      </a:r>
                      <a:r>
                        <a:rPr lang="zh-CN" sz="1400" dirty="0">
                          <a:effectLst/>
                        </a:rPr>
                        <a:t>都</a:t>
                      </a:r>
                      <a:r>
                        <a:rPr lang="en-US" sz="1400" dirty="0">
                          <a:effectLst/>
                        </a:rPr>
                        <a:t>”</a:t>
                      </a:r>
                      <a:r>
                        <a:rPr lang="zh-CN" sz="1400" dirty="0">
                          <a:effectLst/>
                        </a:rPr>
                        <a:t>虽然仍表示总括，但全句含有“甚至”的意思（我们甚至都看完了）</a:t>
                      </a:r>
                    </a:p>
                    <a:p>
                      <a:pPr>
                        <a:spcAft>
                          <a:spcPts val="0"/>
                        </a:spcAft>
                      </a:pPr>
                      <a:r>
                        <a:rPr lang="zh-CN" sz="1400" dirty="0">
                          <a:effectLst/>
                        </a:rPr>
                        <a:t>（3）我们都看完了。（</a:t>
                      </a:r>
                      <a:r>
                        <a:rPr lang="en-US" sz="1400" dirty="0">
                          <a:effectLst/>
                        </a:rPr>
                        <a:t>“</a:t>
                      </a:r>
                      <a:r>
                        <a:rPr lang="zh-CN" sz="1400" dirty="0">
                          <a:effectLst/>
                        </a:rPr>
                        <a:t>都</a:t>
                      </a:r>
                      <a:r>
                        <a:rPr lang="en-US" sz="1400" dirty="0">
                          <a:effectLst/>
                        </a:rPr>
                        <a:t>”</a:t>
                      </a:r>
                      <a:r>
                        <a:rPr lang="zh-CN" sz="1400" dirty="0">
                          <a:effectLst/>
                        </a:rPr>
                        <a:t>是“已经”的意思）</a:t>
                      </a:r>
                    </a:p>
                    <a:p>
                      <a:pPr>
                        <a:spcAft>
                          <a:spcPts val="0"/>
                        </a:spcAft>
                      </a:pPr>
                      <a:r>
                        <a:rPr lang="zh-CN" sz="1400" dirty="0">
                          <a:effectLst/>
                        </a:rPr>
                        <a:t>（1）已经三个了，言够</a:t>
                      </a:r>
                    </a:p>
                    <a:p>
                      <a:pPr>
                        <a:spcAft>
                          <a:spcPts val="0"/>
                        </a:spcAft>
                      </a:pPr>
                      <a:r>
                        <a:rPr lang="zh-CN" sz="1400" dirty="0">
                          <a:effectLst/>
                        </a:rPr>
                        <a:t>（2）已经三个了，言多</a:t>
                      </a:r>
                    </a:p>
                    <a:p>
                      <a:pPr>
                        <a:spcAft>
                          <a:spcPts val="0"/>
                        </a:spcAft>
                      </a:pPr>
                      <a:r>
                        <a:rPr lang="zh-CN" sz="1400" dirty="0">
                          <a:effectLst/>
                        </a:rPr>
                        <a:t>已经修饰数量词时，既可以言够，也可以言多</a:t>
                      </a:r>
                      <a:endParaRPr lang="zh-CN"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3881" marR="43881" marT="43881" marB="43881"/>
                </a:tc>
                <a:extLst>
                  <a:ext uri="{0D108BD9-81ED-4DB2-BD59-A6C34878D82A}">
                    <a16:rowId xmlns:a16="http://schemas.microsoft.com/office/drawing/2014/main" val="3347264052"/>
                  </a:ext>
                </a:extLst>
              </a:tr>
            </a:tbl>
          </a:graphicData>
        </a:graphic>
      </p:graphicFrame>
      <p:sp>
        <p:nvSpPr>
          <p:cNvPr id="6" name="文本框 5">
            <a:extLst>
              <a:ext uri="{FF2B5EF4-FFF2-40B4-BE49-F238E27FC236}">
                <a16:creationId xmlns:a16="http://schemas.microsoft.com/office/drawing/2014/main" id="{FAB48A4B-D374-2945-B22F-639AD8DC838D}"/>
              </a:ext>
            </a:extLst>
          </p:cNvPr>
          <p:cNvSpPr txBox="1"/>
          <p:nvPr/>
        </p:nvSpPr>
        <p:spPr>
          <a:xfrm>
            <a:off x="9527059" y="6391968"/>
            <a:ext cx="998991" cy="369332"/>
          </a:xfrm>
          <a:prstGeom prst="rect">
            <a:avLst/>
          </a:prstGeom>
          <a:noFill/>
        </p:spPr>
        <p:txBody>
          <a:bodyPr wrap="none" rtlCol="0">
            <a:spAutoFit/>
          </a:bodyPr>
          <a:lstStyle/>
          <a:p>
            <a:r>
              <a:rPr kumimoji="1" lang="zh-CN" altLang="en-US" dirty="0"/>
              <a:t>下接</a:t>
            </a:r>
            <a:r>
              <a:rPr kumimoji="1" lang="en-US" altLang="zh-CN" dirty="0"/>
              <a:t>P12</a:t>
            </a:r>
            <a:endParaRPr kumimoji="1" lang="zh-CN" altLang="en-US" dirty="0"/>
          </a:p>
        </p:txBody>
      </p:sp>
    </p:spTree>
    <p:extLst>
      <p:ext uri="{BB962C8B-B14F-4D97-AF65-F5344CB8AC3E}">
        <p14:creationId xmlns:p14="http://schemas.microsoft.com/office/powerpoint/2010/main" val="4283066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914400" y="1000618"/>
            <a:ext cx="10140043" cy="460382"/>
          </a:xfrm>
          <a:prstGeom prst="rect">
            <a:avLst/>
          </a:prstGeom>
        </p:spPr>
        <p:txBody>
          <a:bodyPr wrap="square">
            <a:spAutoFit/>
          </a:bodyPr>
          <a:lstStyle/>
          <a:p>
            <a:pPr>
              <a:lnSpc>
                <a:spcPct val="150000"/>
              </a:lnSpc>
            </a:pPr>
            <a:r>
              <a:rPr lang="zh-CN" altLang="en-US" dirty="0"/>
              <a:t>从哪些维度可以清晰描述近义词的区别？</a:t>
            </a:r>
            <a:endParaRPr lang="en-US" altLang="zh-CN" dirty="0"/>
          </a:p>
        </p:txBody>
      </p:sp>
      <p:graphicFrame>
        <p:nvGraphicFramePr>
          <p:cNvPr id="4" name="表格 3">
            <a:extLst>
              <a:ext uri="{FF2B5EF4-FFF2-40B4-BE49-F238E27FC236}">
                <a16:creationId xmlns:a16="http://schemas.microsoft.com/office/drawing/2014/main" id="{19FC172B-FBAC-0D4D-A21B-942C769FF943}"/>
              </a:ext>
            </a:extLst>
          </p:cNvPr>
          <p:cNvGraphicFramePr>
            <a:graphicFrameLocks noGrp="1"/>
          </p:cNvGraphicFramePr>
          <p:nvPr>
            <p:extLst>
              <p:ext uri="{D42A27DB-BD31-4B8C-83A1-F6EECF244321}">
                <p14:modId xmlns:p14="http://schemas.microsoft.com/office/powerpoint/2010/main" val="3825348835"/>
              </p:ext>
            </p:extLst>
          </p:nvPr>
        </p:nvGraphicFramePr>
        <p:xfrm>
          <a:off x="914400" y="1498138"/>
          <a:ext cx="9576486" cy="2792092"/>
        </p:xfrm>
        <a:graphic>
          <a:graphicData uri="http://schemas.openxmlformats.org/drawingml/2006/table">
            <a:tbl>
              <a:tblPr firstRow="1" firstCol="1" bandRow="1">
                <a:tableStyleId>{5C22544A-7EE6-4342-B048-85BDC9FD1C3A}</a:tableStyleId>
              </a:tblPr>
              <a:tblGrid>
                <a:gridCol w="1729945">
                  <a:extLst>
                    <a:ext uri="{9D8B030D-6E8A-4147-A177-3AD203B41FA5}">
                      <a16:colId xmlns:a16="http://schemas.microsoft.com/office/drawing/2014/main" val="63413305"/>
                    </a:ext>
                  </a:extLst>
                </a:gridCol>
                <a:gridCol w="790833">
                  <a:extLst>
                    <a:ext uri="{9D8B030D-6E8A-4147-A177-3AD203B41FA5}">
                      <a16:colId xmlns:a16="http://schemas.microsoft.com/office/drawing/2014/main" val="264867553"/>
                    </a:ext>
                  </a:extLst>
                </a:gridCol>
                <a:gridCol w="840259">
                  <a:extLst>
                    <a:ext uri="{9D8B030D-6E8A-4147-A177-3AD203B41FA5}">
                      <a16:colId xmlns:a16="http://schemas.microsoft.com/office/drawing/2014/main" val="3810982061"/>
                    </a:ext>
                  </a:extLst>
                </a:gridCol>
                <a:gridCol w="951471">
                  <a:extLst>
                    <a:ext uri="{9D8B030D-6E8A-4147-A177-3AD203B41FA5}">
                      <a16:colId xmlns:a16="http://schemas.microsoft.com/office/drawing/2014/main" val="1248965773"/>
                    </a:ext>
                  </a:extLst>
                </a:gridCol>
                <a:gridCol w="5263978">
                  <a:extLst>
                    <a:ext uri="{9D8B030D-6E8A-4147-A177-3AD203B41FA5}">
                      <a16:colId xmlns:a16="http://schemas.microsoft.com/office/drawing/2014/main" val="3210841897"/>
                    </a:ext>
                  </a:extLst>
                </a:gridCol>
              </a:tblGrid>
              <a:tr h="432488">
                <a:tc>
                  <a:txBody>
                    <a:bodyPr/>
                    <a:lstStyle/>
                    <a:p>
                      <a:pPr>
                        <a:spcAft>
                          <a:spcPts val="0"/>
                        </a:spcAft>
                      </a:pPr>
                      <a:r>
                        <a:rPr lang="en-US" sz="1000" dirty="0">
                          <a:effectLst/>
                        </a:rPr>
                        <a:t>5.</a:t>
                      </a:r>
                      <a:r>
                        <a:rPr lang="zh-CN" sz="1000" dirty="0">
                          <a:effectLst/>
                        </a:rPr>
                        <a:t>肯定与否定</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rgbClr val="9A0001"/>
                    </a:solidFill>
                  </a:tcPr>
                </a:tc>
                <a:tc>
                  <a:txBody>
                    <a:bodyPr/>
                    <a:lstStyle/>
                    <a:p>
                      <a:pPr>
                        <a:spcAft>
                          <a:spcPts val="0"/>
                        </a:spcAft>
                      </a:pPr>
                      <a:r>
                        <a:rPr lang="zh-CN" sz="1000" dirty="0">
                          <a:solidFill>
                            <a:schemeClr val="tx1">
                              <a:lumMod val="75000"/>
                              <a:lumOff val="25000"/>
                            </a:schemeClr>
                          </a:solidFill>
                          <a:effectLst/>
                        </a:rPr>
                        <a:t>从</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chemeClr val="accent1">
                        <a:lumMod val="20000"/>
                        <a:lumOff val="80000"/>
                      </a:schemeClr>
                    </a:solidFill>
                  </a:tcPr>
                </a:tc>
                <a:tc>
                  <a:txBody>
                    <a:bodyPr/>
                    <a:lstStyle/>
                    <a:p>
                      <a:pPr>
                        <a:spcAft>
                          <a:spcPts val="0"/>
                        </a:spcAft>
                      </a:pPr>
                      <a:r>
                        <a:rPr lang="zh-CN" sz="1000" dirty="0">
                          <a:solidFill>
                            <a:schemeClr val="tx1">
                              <a:lumMod val="75000"/>
                              <a:lumOff val="25000"/>
                            </a:schemeClr>
                          </a:solidFill>
                          <a:effectLst/>
                        </a:rPr>
                        <a:t>从来</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chemeClr val="accent1">
                        <a:lumMod val="20000"/>
                        <a:lumOff val="80000"/>
                      </a:schemeClr>
                    </a:solidFill>
                  </a:tcPr>
                </a:tc>
                <a:tc>
                  <a:txBody>
                    <a:bodyPr/>
                    <a:lstStyle/>
                    <a:p>
                      <a:pPr>
                        <a:spcAft>
                          <a:spcPts val="0"/>
                        </a:spcAft>
                      </a:pPr>
                      <a:r>
                        <a:rPr lang="zh-CN" sz="1000" dirty="0">
                          <a:solidFill>
                            <a:schemeClr val="tx1">
                              <a:lumMod val="75000"/>
                              <a:lumOff val="25000"/>
                            </a:schemeClr>
                          </a:solidFill>
                          <a:effectLst/>
                        </a:rPr>
                        <a:t>都是副词</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chemeClr val="accent1">
                        <a:lumMod val="20000"/>
                        <a:lumOff val="80000"/>
                      </a:schemeClr>
                    </a:solidFill>
                  </a:tcPr>
                </a:tc>
                <a:tc>
                  <a:txBody>
                    <a:bodyPr/>
                    <a:lstStyle/>
                    <a:p>
                      <a:pPr>
                        <a:spcAft>
                          <a:spcPts val="0"/>
                        </a:spcAft>
                      </a:pPr>
                      <a:r>
                        <a:rPr lang="en-US" sz="1000" dirty="0">
                          <a:solidFill>
                            <a:schemeClr val="tx1">
                              <a:lumMod val="75000"/>
                              <a:lumOff val="25000"/>
                            </a:schemeClr>
                          </a:solidFill>
                          <a:effectLst/>
                        </a:rPr>
                        <a:t>“</a:t>
                      </a:r>
                      <a:r>
                        <a:rPr lang="zh-CN" sz="1000" dirty="0">
                          <a:solidFill>
                            <a:schemeClr val="tx1">
                              <a:lumMod val="75000"/>
                              <a:lumOff val="25000"/>
                            </a:schemeClr>
                          </a:solidFill>
                          <a:effectLst/>
                        </a:rPr>
                        <a:t>从</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只能</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否定形式（从不说谎，从没有听说过，</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从就很规矩）；</a:t>
                      </a:r>
                    </a:p>
                    <a:p>
                      <a:pPr>
                        <a:spcAft>
                          <a:spcPts val="0"/>
                        </a:spcAft>
                      </a:pPr>
                      <a:r>
                        <a:rPr lang="en-US" sz="1000" dirty="0">
                          <a:solidFill>
                            <a:schemeClr val="tx1">
                              <a:lumMod val="75000"/>
                              <a:lumOff val="25000"/>
                            </a:schemeClr>
                          </a:solidFill>
                          <a:effectLst/>
                        </a:rPr>
                        <a:t>“</a:t>
                      </a:r>
                      <a:r>
                        <a:rPr lang="zh-CN" sz="1000" dirty="0">
                          <a:solidFill>
                            <a:schemeClr val="tx1">
                              <a:lumMod val="75000"/>
                              <a:lumOff val="25000"/>
                            </a:schemeClr>
                          </a:solidFill>
                          <a:effectLst/>
                        </a:rPr>
                        <a:t>从来</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既可以</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肯定形式，也可以</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否定形式（从来不说谎，从来就很规矩）</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chemeClr val="accent1">
                        <a:lumMod val="20000"/>
                        <a:lumOff val="80000"/>
                      </a:schemeClr>
                    </a:solidFill>
                  </a:tcPr>
                </a:tc>
                <a:extLst>
                  <a:ext uri="{0D108BD9-81ED-4DB2-BD59-A6C34878D82A}">
                    <a16:rowId xmlns:a16="http://schemas.microsoft.com/office/drawing/2014/main" val="3439163855"/>
                  </a:ext>
                </a:extLst>
              </a:tr>
              <a:tr h="469556">
                <a:tc>
                  <a:txBody>
                    <a:bodyPr/>
                    <a:lstStyle/>
                    <a:p>
                      <a:pPr>
                        <a:spcAft>
                          <a:spcPts val="0"/>
                        </a:spcAft>
                      </a:pPr>
                      <a:r>
                        <a:rPr lang="en-US" sz="1000" dirty="0">
                          <a:effectLst/>
                        </a:rPr>
                        <a:t> </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rgbClr val="9A0001"/>
                    </a:solidFill>
                  </a:tcPr>
                </a:tc>
                <a:tc>
                  <a:txBody>
                    <a:bodyPr/>
                    <a:lstStyle/>
                    <a:p>
                      <a:pPr>
                        <a:spcAft>
                          <a:spcPts val="0"/>
                        </a:spcAft>
                      </a:pPr>
                      <a:r>
                        <a:rPr lang="zh-CN" sz="1000">
                          <a:effectLst/>
                        </a:rPr>
                        <a:t>万万</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a:effectLst/>
                        </a:rPr>
                        <a:t>千万</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dirty="0">
                          <a:effectLst/>
                        </a:rPr>
                        <a:t>都是副词</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en-US" sz="1000">
                          <a:effectLst/>
                        </a:rPr>
                        <a:t>“</a:t>
                      </a:r>
                      <a:r>
                        <a:rPr lang="zh-CN" sz="1000">
                          <a:effectLst/>
                        </a:rPr>
                        <a:t>万万</a:t>
                      </a:r>
                      <a:r>
                        <a:rPr lang="en-US" sz="1000">
                          <a:effectLst/>
                        </a:rPr>
                        <a:t>”</a:t>
                      </a:r>
                      <a:r>
                        <a:rPr lang="zh-CN" sz="1000">
                          <a:effectLst/>
                        </a:rPr>
                        <a:t>只能</a:t>
                      </a:r>
                      <a:r>
                        <a:rPr lang="en-US" sz="1000">
                          <a:effectLst/>
                        </a:rPr>
                        <a:t>+</a:t>
                      </a:r>
                      <a:r>
                        <a:rPr lang="zh-CN" sz="1000">
                          <a:effectLst/>
                        </a:rPr>
                        <a:t>否定形式（万万不可粗心大意，万万没有想到，</a:t>
                      </a:r>
                      <a:r>
                        <a:rPr lang="en-US" sz="1000">
                          <a:effectLst/>
                        </a:rPr>
                        <a:t>*</a:t>
                      </a:r>
                      <a:r>
                        <a:rPr lang="zh-CN" sz="1000">
                          <a:effectLst/>
                        </a:rPr>
                        <a:t>万万小心）；</a:t>
                      </a:r>
                    </a:p>
                    <a:p>
                      <a:pPr>
                        <a:spcAft>
                          <a:spcPts val="0"/>
                        </a:spcAft>
                      </a:pPr>
                      <a:r>
                        <a:rPr lang="en-US" sz="1000">
                          <a:effectLst/>
                        </a:rPr>
                        <a:t>“</a:t>
                      </a:r>
                      <a:r>
                        <a:rPr lang="zh-CN" sz="1000">
                          <a:effectLst/>
                        </a:rPr>
                        <a:t>千万</a:t>
                      </a:r>
                      <a:r>
                        <a:rPr lang="en-US" sz="1000">
                          <a:effectLst/>
                        </a:rPr>
                        <a:t>”</a:t>
                      </a:r>
                      <a:r>
                        <a:rPr lang="zh-CN" sz="1000">
                          <a:effectLst/>
                        </a:rPr>
                        <a:t>既可以</a:t>
                      </a:r>
                      <a:r>
                        <a:rPr lang="en-US" sz="1000">
                          <a:effectLst/>
                        </a:rPr>
                        <a:t>+</a:t>
                      </a:r>
                      <a:r>
                        <a:rPr lang="zh-CN" sz="1000">
                          <a:effectLst/>
                        </a:rPr>
                        <a:t>否定形式，也可以</a:t>
                      </a:r>
                      <a:r>
                        <a:rPr lang="en-US" sz="1000">
                          <a:effectLst/>
                        </a:rPr>
                        <a:t>+</a:t>
                      </a:r>
                      <a:r>
                        <a:rPr lang="zh-CN" sz="1000">
                          <a:effectLst/>
                        </a:rPr>
                        <a:t>肯定形式（千万不可粗心大意，千万要小心）</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extLst>
                  <a:ext uri="{0D108BD9-81ED-4DB2-BD59-A6C34878D82A}">
                    <a16:rowId xmlns:a16="http://schemas.microsoft.com/office/drawing/2014/main" val="2277552840"/>
                  </a:ext>
                </a:extLst>
              </a:tr>
              <a:tr h="444844">
                <a:tc>
                  <a:txBody>
                    <a:bodyPr/>
                    <a:lstStyle/>
                    <a:p>
                      <a:pPr>
                        <a:spcAft>
                          <a:spcPts val="0"/>
                        </a:spcAft>
                      </a:pPr>
                      <a:r>
                        <a:rPr lang="en-US" sz="1000" dirty="0">
                          <a:effectLst/>
                        </a:rPr>
                        <a:t> </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rgbClr val="9A0001"/>
                    </a:solidFill>
                  </a:tcPr>
                </a:tc>
                <a:tc>
                  <a:txBody>
                    <a:bodyPr/>
                    <a:lstStyle/>
                    <a:p>
                      <a:pPr>
                        <a:spcAft>
                          <a:spcPts val="0"/>
                        </a:spcAft>
                      </a:pPr>
                      <a:r>
                        <a:rPr lang="zh-CN" sz="1000">
                          <a:effectLst/>
                        </a:rPr>
                        <a:t>万分</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a:effectLst/>
                        </a:rPr>
                        <a:t>非常</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a:effectLst/>
                        </a:rPr>
                        <a:t>都是副词</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en-US" sz="1000">
                          <a:effectLst/>
                        </a:rPr>
                        <a:t>“</a:t>
                      </a:r>
                      <a:r>
                        <a:rPr lang="zh-CN" sz="1000">
                          <a:effectLst/>
                        </a:rPr>
                        <a:t>万分</a:t>
                      </a:r>
                      <a:r>
                        <a:rPr lang="en-US" sz="1000">
                          <a:effectLst/>
                        </a:rPr>
                        <a:t>”</a:t>
                      </a:r>
                      <a:r>
                        <a:rPr lang="zh-CN" sz="1000">
                          <a:effectLst/>
                        </a:rPr>
                        <a:t>只能</a:t>
                      </a:r>
                      <a:r>
                        <a:rPr lang="en-US" sz="1000">
                          <a:effectLst/>
                        </a:rPr>
                        <a:t>+</a:t>
                      </a:r>
                      <a:r>
                        <a:rPr lang="zh-CN" sz="1000">
                          <a:effectLst/>
                        </a:rPr>
                        <a:t>肯定形式（万分高兴，</a:t>
                      </a:r>
                      <a:r>
                        <a:rPr lang="en-US" sz="1000">
                          <a:effectLst/>
                        </a:rPr>
                        <a:t>*</a:t>
                      </a:r>
                      <a:r>
                        <a:rPr lang="zh-CN" sz="1000">
                          <a:effectLst/>
                        </a:rPr>
                        <a:t>万分不愉快）；</a:t>
                      </a:r>
                    </a:p>
                    <a:p>
                      <a:pPr>
                        <a:spcAft>
                          <a:spcPts val="0"/>
                        </a:spcAft>
                      </a:pPr>
                      <a:r>
                        <a:rPr lang="en-US" sz="1000">
                          <a:effectLst/>
                        </a:rPr>
                        <a:t>“</a:t>
                      </a:r>
                      <a:r>
                        <a:rPr lang="zh-CN" sz="1000">
                          <a:effectLst/>
                        </a:rPr>
                        <a:t>非常</a:t>
                      </a:r>
                      <a:r>
                        <a:rPr lang="en-US" sz="1000">
                          <a:effectLst/>
                        </a:rPr>
                        <a:t>”</a:t>
                      </a:r>
                      <a:r>
                        <a:rPr lang="zh-CN" sz="1000">
                          <a:effectLst/>
                        </a:rPr>
                        <a:t>既可以</a:t>
                      </a:r>
                      <a:r>
                        <a:rPr lang="en-US" sz="1000">
                          <a:effectLst/>
                        </a:rPr>
                        <a:t>+</a:t>
                      </a:r>
                      <a:r>
                        <a:rPr lang="zh-CN" sz="1000">
                          <a:effectLst/>
                        </a:rPr>
                        <a:t>肯定形式，也可以</a:t>
                      </a:r>
                      <a:r>
                        <a:rPr lang="en-US" sz="1000">
                          <a:effectLst/>
                        </a:rPr>
                        <a:t>+</a:t>
                      </a:r>
                      <a:r>
                        <a:rPr lang="zh-CN" sz="1000">
                          <a:effectLst/>
                        </a:rPr>
                        <a:t>否定形式（非常愉快，</a:t>
                      </a:r>
                      <a:r>
                        <a:rPr lang="en-US" sz="1000">
                          <a:effectLst/>
                        </a:rPr>
                        <a:t>*</a:t>
                      </a:r>
                      <a:r>
                        <a:rPr lang="zh-CN" sz="1000">
                          <a:effectLst/>
                        </a:rPr>
                        <a:t>非常不愉快）</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extLst>
                  <a:ext uri="{0D108BD9-81ED-4DB2-BD59-A6C34878D82A}">
                    <a16:rowId xmlns:a16="http://schemas.microsoft.com/office/drawing/2014/main" val="3399741630"/>
                  </a:ext>
                </a:extLst>
              </a:tr>
              <a:tr h="605481">
                <a:tc>
                  <a:txBody>
                    <a:bodyPr/>
                    <a:lstStyle/>
                    <a:p>
                      <a:pPr>
                        <a:spcAft>
                          <a:spcPts val="0"/>
                        </a:spcAft>
                      </a:pPr>
                      <a:r>
                        <a:rPr lang="en-US" sz="1000" dirty="0">
                          <a:effectLst/>
                        </a:rPr>
                        <a:t>6.</a:t>
                      </a:r>
                      <a:r>
                        <a:rPr lang="zh-CN" sz="1000" dirty="0">
                          <a:effectLst/>
                        </a:rPr>
                        <a:t>简单与复杂（复杂形式如述宾结构，动补结构）</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rgbClr val="9A0001"/>
                    </a:solidFill>
                  </a:tcPr>
                </a:tc>
                <a:tc>
                  <a:txBody>
                    <a:bodyPr/>
                    <a:lstStyle/>
                    <a:p>
                      <a:pPr>
                        <a:spcAft>
                          <a:spcPts val="0"/>
                        </a:spcAft>
                      </a:pPr>
                      <a:r>
                        <a:rPr lang="zh-CN" sz="1000">
                          <a:effectLst/>
                        </a:rPr>
                        <a:t>终究</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a:effectLst/>
                        </a:rPr>
                        <a:t>必将</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a:effectLst/>
                        </a:rPr>
                        <a:t>都是副词</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en-US" sz="1000">
                          <a:effectLst/>
                        </a:rPr>
                        <a:t>“</a:t>
                      </a:r>
                      <a:r>
                        <a:rPr lang="zh-CN" sz="1000">
                          <a:effectLst/>
                        </a:rPr>
                        <a:t>终究</a:t>
                      </a:r>
                      <a:r>
                        <a:rPr lang="en-US" sz="1000">
                          <a:effectLst/>
                        </a:rPr>
                        <a:t>”</a:t>
                      </a:r>
                      <a:r>
                        <a:rPr lang="zh-CN" sz="1000">
                          <a:effectLst/>
                        </a:rPr>
                        <a:t>只能</a:t>
                      </a:r>
                      <a:r>
                        <a:rPr lang="en-US" sz="1000">
                          <a:effectLst/>
                        </a:rPr>
                        <a:t>+</a:t>
                      </a:r>
                      <a:r>
                        <a:rPr lang="zh-CN" sz="1000">
                          <a:effectLst/>
                        </a:rPr>
                        <a:t>复杂形式（终究要灭亡，终究会取得胜利，</a:t>
                      </a:r>
                      <a:r>
                        <a:rPr lang="en-US" sz="1000">
                          <a:effectLst/>
                        </a:rPr>
                        <a:t>*</a:t>
                      </a:r>
                      <a:r>
                        <a:rPr lang="zh-CN" sz="1000">
                          <a:effectLst/>
                        </a:rPr>
                        <a:t>终究灭亡，</a:t>
                      </a:r>
                      <a:r>
                        <a:rPr lang="en-US" sz="1000">
                          <a:effectLst/>
                        </a:rPr>
                        <a:t>*</a:t>
                      </a:r>
                      <a:r>
                        <a:rPr lang="zh-CN" sz="1000">
                          <a:effectLst/>
                        </a:rPr>
                        <a:t>终究胜利）；</a:t>
                      </a:r>
                    </a:p>
                    <a:p>
                      <a:pPr>
                        <a:spcAft>
                          <a:spcPts val="0"/>
                        </a:spcAft>
                      </a:pPr>
                      <a:r>
                        <a:rPr lang="en-US" sz="1000">
                          <a:effectLst/>
                        </a:rPr>
                        <a:t>“</a:t>
                      </a:r>
                      <a:r>
                        <a:rPr lang="zh-CN" sz="1000">
                          <a:effectLst/>
                        </a:rPr>
                        <a:t>毕将</a:t>
                      </a:r>
                      <a:r>
                        <a:rPr lang="en-US" sz="1000">
                          <a:effectLst/>
                        </a:rPr>
                        <a:t>”</a:t>
                      </a:r>
                      <a:r>
                        <a:rPr lang="zh-CN" sz="1000">
                          <a:effectLst/>
                        </a:rPr>
                        <a:t>既可以</a:t>
                      </a:r>
                      <a:r>
                        <a:rPr lang="en-US" sz="1000">
                          <a:effectLst/>
                        </a:rPr>
                        <a:t>+</a:t>
                      </a:r>
                      <a:r>
                        <a:rPr lang="zh-CN" sz="1000">
                          <a:effectLst/>
                        </a:rPr>
                        <a:t>复杂形式，也可以</a:t>
                      </a:r>
                      <a:r>
                        <a:rPr lang="en-US" sz="1000">
                          <a:effectLst/>
                        </a:rPr>
                        <a:t>+</a:t>
                      </a:r>
                      <a:r>
                        <a:rPr lang="zh-CN" sz="1000">
                          <a:effectLst/>
                        </a:rPr>
                        <a:t>简单形式（必将要灭亡，必将取得胜利，必将灭亡，必将胜利）</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extLst>
                  <a:ext uri="{0D108BD9-81ED-4DB2-BD59-A6C34878D82A}">
                    <a16:rowId xmlns:a16="http://schemas.microsoft.com/office/drawing/2014/main" val="1576120821"/>
                  </a:ext>
                </a:extLst>
              </a:tr>
              <a:tr h="839723">
                <a:tc>
                  <a:txBody>
                    <a:bodyPr/>
                    <a:lstStyle/>
                    <a:p>
                      <a:pPr>
                        <a:spcAft>
                          <a:spcPts val="0"/>
                        </a:spcAft>
                      </a:pPr>
                      <a:r>
                        <a:rPr lang="en-US" sz="1000" dirty="0">
                          <a:effectLst/>
                        </a:rPr>
                        <a:t> </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solidFill>
                      <a:srgbClr val="9A0001"/>
                    </a:solidFill>
                  </a:tcPr>
                </a:tc>
                <a:tc>
                  <a:txBody>
                    <a:bodyPr/>
                    <a:lstStyle/>
                    <a:p>
                      <a:pPr>
                        <a:spcAft>
                          <a:spcPts val="0"/>
                        </a:spcAft>
                      </a:pPr>
                      <a:r>
                        <a:rPr lang="zh-CN" sz="1000">
                          <a:effectLst/>
                        </a:rPr>
                        <a:t>往往</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a:effectLst/>
                        </a:rPr>
                        <a:t>常常</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zh-CN" sz="1000" dirty="0">
                          <a:effectLst/>
                        </a:rPr>
                        <a:t>都是副词</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tc>
                  <a:txBody>
                    <a:bodyPr/>
                    <a:lstStyle/>
                    <a:p>
                      <a:pPr>
                        <a:spcAft>
                          <a:spcPts val="0"/>
                        </a:spcAft>
                      </a:pPr>
                      <a:r>
                        <a:rPr lang="en-US" sz="1000" dirty="0">
                          <a:effectLst/>
                        </a:rPr>
                        <a:t>“</a:t>
                      </a:r>
                      <a:r>
                        <a:rPr lang="zh-CN" sz="1000" dirty="0">
                          <a:effectLst/>
                        </a:rPr>
                        <a:t>往往</a:t>
                      </a:r>
                      <a:r>
                        <a:rPr lang="en-US" sz="1000" dirty="0">
                          <a:effectLst/>
                        </a:rPr>
                        <a:t>”</a:t>
                      </a:r>
                      <a:r>
                        <a:rPr lang="zh-CN" sz="1000" dirty="0">
                          <a:effectLst/>
                        </a:rPr>
                        <a:t>只能</a:t>
                      </a:r>
                      <a:r>
                        <a:rPr lang="en-US" sz="1000" dirty="0">
                          <a:effectLst/>
                        </a:rPr>
                        <a:t>+</a:t>
                      </a:r>
                      <a:r>
                        <a:rPr lang="zh-CN" sz="1000" dirty="0">
                          <a:effectLst/>
                        </a:rPr>
                        <a:t>复杂形式（每到星期天，他往往去颐和园，</a:t>
                      </a:r>
                      <a:r>
                        <a:rPr lang="en-US" sz="1000" dirty="0">
                          <a:effectLst/>
                        </a:rPr>
                        <a:t>*</a:t>
                      </a:r>
                      <a:r>
                        <a:rPr lang="zh-CN" sz="1000" dirty="0">
                          <a:effectLst/>
                        </a:rPr>
                        <a:t>故宫他往往去）；</a:t>
                      </a:r>
                    </a:p>
                    <a:p>
                      <a:pPr>
                        <a:spcAft>
                          <a:spcPts val="0"/>
                        </a:spcAft>
                      </a:pPr>
                      <a:r>
                        <a:rPr lang="en-US" sz="1000" dirty="0">
                          <a:effectLst/>
                        </a:rPr>
                        <a:t>“</a:t>
                      </a:r>
                      <a:r>
                        <a:rPr lang="zh-CN" sz="1000" dirty="0">
                          <a:effectLst/>
                        </a:rPr>
                        <a:t>常常</a:t>
                      </a:r>
                      <a:r>
                        <a:rPr lang="en-US" sz="1000" dirty="0">
                          <a:effectLst/>
                        </a:rPr>
                        <a:t>”</a:t>
                      </a:r>
                      <a:r>
                        <a:rPr lang="zh-CN" sz="1000" dirty="0">
                          <a:effectLst/>
                        </a:rPr>
                        <a:t>既可以</a:t>
                      </a:r>
                      <a:r>
                        <a:rPr lang="en-US" sz="1000" dirty="0">
                          <a:effectLst/>
                        </a:rPr>
                        <a:t>+</a:t>
                      </a:r>
                      <a:r>
                        <a:rPr lang="zh-CN" sz="1000" dirty="0">
                          <a:effectLst/>
                        </a:rPr>
                        <a:t>复杂形式，也可以</a:t>
                      </a:r>
                      <a:r>
                        <a:rPr lang="en-US" sz="1000" dirty="0">
                          <a:effectLst/>
                        </a:rPr>
                        <a:t>+</a:t>
                      </a:r>
                      <a:r>
                        <a:rPr lang="zh-CN" sz="1000" dirty="0">
                          <a:effectLst/>
                        </a:rPr>
                        <a:t>简单形式（他常常去颐和园，故宫他常常去）</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666" marR="39666" marT="39666" marB="39666"/>
                </a:tc>
                <a:extLst>
                  <a:ext uri="{0D108BD9-81ED-4DB2-BD59-A6C34878D82A}">
                    <a16:rowId xmlns:a16="http://schemas.microsoft.com/office/drawing/2014/main" val="851273251"/>
                  </a:ext>
                </a:extLst>
              </a:tr>
            </a:tbl>
          </a:graphicData>
        </a:graphic>
      </p:graphicFrame>
      <p:graphicFrame>
        <p:nvGraphicFramePr>
          <p:cNvPr id="6" name="表格 5">
            <a:extLst>
              <a:ext uri="{FF2B5EF4-FFF2-40B4-BE49-F238E27FC236}">
                <a16:creationId xmlns:a16="http://schemas.microsoft.com/office/drawing/2014/main" id="{8A963DD9-8C80-B848-B5F8-79CB0E809D7E}"/>
              </a:ext>
            </a:extLst>
          </p:cNvPr>
          <p:cNvGraphicFramePr>
            <a:graphicFrameLocks noGrp="1"/>
          </p:cNvGraphicFramePr>
          <p:nvPr>
            <p:extLst>
              <p:ext uri="{D42A27DB-BD31-4B8C-83A1-F6EECF244321}">
                <p14:modId xmlns:p14="http://schemas.microsoft.com/office/powerpoint/2010/main" val="1669611061"/>
              </p:ext>
            </p:extLst>
          </p:nvPr>
        </p:nvGraphicFramePr>
        <p:xfrm>
          <a:off x="926757" y="4250724"/>
          <a:ext cx="9514703" cy="1545520"/>
        </p:xfrm>
        <a:graphic>
          <a:graphicData uri="http://schemas.openxmlformats.org/drawingml/2006/table">
            <a:tbl>
              <a:tblPr firstRow="1" firstCol="1" bandRow="1">
                <a:tableStyleId>{5C22544A-7EE6-4342-B048-85BDC9FD1C3A}</a:tableStyleId>
              </a:tblPr>
              <a:tblGrid>
                <a:gridCol w="1729946">
                  <a:extLst>
                    <a:ext uri="{9D8B030D-6E8A-4147-A177-3AD203B41FA5}">
                      <a16:colId xmlns:a16="http://schemas.microsoft.com/office/drawing/2014/main" val="185956691"/>
                    </a:ext>
                  </a:extLst>
                </a:gridCol>
                <a:gridCol w="766119">
                  <a:extLst>
                    <a:ext uri="{9D8B030D-6E8A-4147-A177-3AD203B41FA5}">
                      <a16:colId xmlns:a16="http://schemas.microsoft.com/office/drawing/2014/main" val="1103246550"/>
                    </a:ext>
                  </a:extLst>
                </a:gridCol>
                <a:gridCol w="827902">
                  <a:extLst>
                    <a:ext uri="{9D8B030D-6E8A-4147-A177-3AD203B41FA5}">
                      <a16:colId xmlns:a16="http://schemas.microsoft.com/office/drawing/2014/main" val="2842606032"/>
                    </a:ext>
                  </a:extLst>
                </a:gridCol>
                <a:gridCol w="1000898">
                  <a:extLst>
                    <a:ext uri="{9D8B030D-6E8A-4147-A177-3AD203B41FA5}">
                      <a16:colId xmlns:a16="http://schemas.microsoft.com/office/drawing/2014/main" val="542464678"/>
                    </a:ext>
                  </a:extLst>
                </a:gridCol>
                <a:gridCol w="5189838">
                  <a:extLst>
                    <a:ext uri="{9D8B030D-6E8A-4147-A177-3AD203B41FA5}">
                      <a16:colId xmlns:a16="http://schemas.microsoft.com/office/drawing/2014/main" val="4127113084"/>
                    </a:ext>
                  </a:extLst>
                </a:gridCol>
              </a:tblGrid>
              <a:tr h="595560">
                <a:tc>
                  <a:txBody>
                    <a:bodyPr/>
                    <a:lstStyle/>
                    <a:p>
                      <a:pPr>
                        <a:spcAft>
                          <a:spcPts val="0"/>
                        </a:spcAft>
                      </a:pPr>
                      <a:r>
                        <a:rPr lang="en-US" sz="1000" dirty="0">
                          <a:effectLst/>
                        </a:rPr>
                        <a:t>7.</a:t>
                      </a:r>
                      <a:r>
                        <a:rPr lang="zh-CN" sz="1000" dirty="0">
                          <a:effectLst/>
                        </a:rPr>
                        <a:t>位置</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000" dirty="0">
                          <a:solidFill>
                            <a:schemeClr val="tx1">
                              <a:lumMod val="75000"/>
                              <a:lumOff val="25000"/>
                            </a:schemeClr>
                          </a:solidFill>
                          <a:effectLst/>
                        </a:rPr>
                        <a:t>关于</a:t>
                      </a:r>
                      <a:r>
                        <a:rPr lang="en-US" sz="1000" dirty="0">
                          <a:solidFill>
                            <a:schemeClr val="tx1">
                              <a:lumMod val="75000"/>
                              <a:lumOff val="25000"/>
                            </a:schemeClr>
                          </a:solidFill>
                          <a:effectLst/>
                        </a:rPr>
                        <a:t>……</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chemeClr val="tx2">
                        <a:lumMod val="40000"/>
                        <a:lumOff val="60000"/>
                      </a:schemeClr>
                    </a:solidFill>
                  </a:tcPr>
                </a:tc>
                <a:tc>
                  <a:txBody>
                    <a:bodyPr/>
                    <a:lstStyle/>
                    <a:p>
                      <a:pPr>
                        <a:spcAft>
                          <a:spcPts val="0"/>
                        </a:spcAft>
                      </a:pPr>
                      <a:r>
                        <a:rPr lang="zh-CN" sz="1000" dirty="0">
                          <a:solidFill>
                            <a:schemeClr val="tx1">
                              <a:lumMod val="75000"/>
                              <a:lumOff val="25000"/>
                            </a:schemeClr>
                          </a:solidFill>
                          <a:effectLst/>
                        </a:rPr>
                        <a:t>对于</a:t>
                      </a:r>
                      <a:r>
                        <a:rPr lang="en-US" sz="1000" dirty="0">
                          <a:solidFill>
                            <a:schemeClr val="tx1">
                              <a:lumMod val="75000"/>
                              <a:lumOff val="25000"/>
                            </a:schemeClr>
                          </a:solidFill>
                          <a:effectLst/>
                        </a:rPr>
                        <a:t>……</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chemeClr val="tx2">
                        <a:lumMod val="40000"/>
                        <a:lumOff val="60000"/>
                      </a:schemeClr>
                    </a:solidFill>
                  </a:tcPr>
                </a:tc>
                <a:tc>
                  <a:txBody>
                    <a:bodyPr/>
                    <a:lstStyle/>
                    <a:p>
                      <a:pPr>
                        <a:spcAft>
                          <a:spcPts val="0"/>
                        </a:spcAft>
                      </a:pPr>
                      <a:r>
                        <a:rPr lang="zh-CN" sz="1000" dirty="0">
                          <a:solidFill>
                            <a:schemeClr val="tx1">
                              <a:lumMod val="75000"/>
                              <a:lumOff val="25000"/>
                            </a:schemeClr>
                          </a:solidFill>
                          <a:effectLst/>
                        </a:rPr>
                        <a:t>都是介词结构</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chemeClr val="tx2">
                        <a:lumMod val="40000"/>
                        <a:lumOff val="60000"/>
                      </a:schemeClr>
                    </a:solidFill>
                  </a:tcPr>
                </a:tc>
                <a:tc>
                  <a:txBody>
                    <a:bodyPr/>
                    <a:lstStyle/>
                    <a:p>
                      <a:pPr>
                        <a:spcAft>
                          <a:spcPts val="0"/>
                        </a:spcAft>
                      </a:pPr>
                      <a:r>
                        <a:rPr lang="en-US" sz="1000" dirty="0">
                          <a:solidFill>
                            <a:schemeClr val="tx1">
                              <a:lumMod val="75000"/>
                              <a:lumOff val="25000"/>
                            </a:schemeClr>
                          </a:solidFill>
                          <a:effectLst/>
                        </a:rPr>
                        <a:t>“</a:t>
                      </a:r>
                      <a:r>
                        <a:rPr lang="zh-CN" sz="1000" dirty="0">
                          <a:solidFill>
                            <a:schemeClr val="tx1">
                              <a:lumMod val="75000"/>
                              <a:lumOff val="25000"/>
                            </a:schemeClr>
                          </a:solidFill>
                          <a:effectLst/>
                        </a:rPr>
                        <a:t>关于</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只能放在主语前面；</a:t>
                      </a:r>
                    </a:p>
                    <a:p>
                      <a:pPr>
                        <a:spcAft>
                          <a:spcPts val="0"/>
                        </a:spcAft>
                      </a:pPr>
                      <a:r>
                        <a:rPr lang="en-US" sz="1000" dirty="0">
                          <a:solidFill>
                            <a:schemeClr val="tx1">
                              <a:lumMod val="75000"/>
                              <a:lumOff val="25000"/>
                            </a:schemeClr>
                          </a:solidFill>
                          <a:effectLst/>
                        </a:rPr>
                        <a:t>“</a:t>
                      </a:r>
                      <a:r>
                        <a:rPr lang="zh-CN" sz="1000" dirty="0">
                          <a:solidFill>
                            <a:schemeClr val="tx1">
                              <a:lumMod val="75000"/>
                              <a:lumOff val="25000"/>
                            </a:schemeClr>
                          </a:solidFill>
                          <a:effectLst/>
                        </a:rPr>
                        <a:t>对于</a:t>
                      </a:r>
                      <a:r>
                        <a:rPr lang="en-US" sz="1000" dirty="0">
                          <a:solidFill>
                            <a:schemeClr val="tx1">
                              <a:lumMod val="75000"/>
                              <a:lumOff val="25000"/>
                            </a:schemeClr>
                          </a:solidFill>
                          <a:effectLst/>
                        </a:rPr>
                        <a:t>”</a:t>
                      </a:r>
                      <a:r>
                        <a:rPr lang="zh-CN" sz="1000" dirty="0">
                          <a:solidFill>
                            <a:schemeClr val="tx1">
                              <a:lumMod val="75000"/>
                              <a:lumOff val="25000"/>
                            </a:schemeClr>
                          </a:solidFill>
                          <a:effectLst/>
                        </a:rPr>
                        <a:t>可以放主语前面也可以放主语后面</a:t>
                      </a:r>
                      <a:endParaRPr lang="zh-CN" sz="10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chemeClr val="tx2">
                        <a:lumMod val="40000"/>
                        <a:lumOff val="60000"/>
                      </a:schemeClr>
                    </a:solidFill>
                  </a:tcPr>
                </a:tc>
                <a:extLst>
                  <a:ext uri="{0D108BD9-81ED-4DB2-BD59-A6C34878D82A}">
                    <a16:rowId xmlns:a16="http://schemas.microsoft.com/office/drawing/2014/main" val="994486619"/>
                  </a:ext>
                </a:extLst>
              </a:tr>
              <a:tr h="362585">
                <a:tc>
                  <a:txBody>
                    <a:bodyPr/>
                    <a:lstStyle/>
                    <a:p>
                      <a:pPr>
                        <a:spcAft>
                          <a:spcPts val="0"/>
                        </a:spcAft>
                      </a:pPr>
                      <a:r>
                        <a:rPr lang="en-US" sz="1000">
                          <a:effectLst/>
                        </a:rPr>
                        <a:t>8.</a:t>
                      </a:r>
                      <a:r>
                        <a:rPr lang="zh-CN" sz="1000">
                          <a:effectLst/>
                        </a:rPr>
                        <a:t>跟其他词语的搭配</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000">
                          <a:effectLst/>
                        </a:rPr>
                        <a:t>只有</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000">
                          <a:effectLst/>
                        </a:rPr>
                        <a:t>只要</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000">
                          <a:effectLst/>
                        </a:rPr>
                        <a:t>都是连词</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000">
                          <a:effectLst/>
                        </a:rPr>
                        <a:t>“</a:t>
                      </a:r>
                      <a:r>
                        <a:rPr lang="zh-CN" sz="1000">
                          <a:effectLst/>
                        </a:rPr>
                        <a:t>只有</a:t>
                      </a:r>
                      <a:r>
                        <a:rPr lang="en-US" sz="1000">
                          <a:effectLst/>
                        </a:rPr>
                        <a:t>”+“</a:t>
                      </a:r>
                      <a:r>
                        <a:rPr lang="zh-CN" sz="1000">
                          <a:effectLst/>
                        </a:rPr>
                        <a:t>才</a:t>
                      </a:r>
                      <a:r>
                        <a:rPr lang="en-US" sz="1000">
                          <a:effectLst/>
                        </a:rPr>
                        <a:t>”</a:t>
                      </a:r>
                      <a:r>
                        <a:rPr lang="zh-CN" sz="1000">
                          <a:effectLst/>
                        </a:rPr>
                        <a:t>；</a:t>
                      </a:r>
                    </a:p>
                    <a:p>
                      <a:pPr>
                        <a:spcAft>
                          <a:spcPts val="0"/>
                        </a:spcAft>
                      </a:pPr>
                      <a:r>
                        <a:rPr lang="en-US" sz="1000">
                          <a:effectLst/>
                        </a:rPr>
                        <a:t>“</a:t>
                      </a:r>
                      <a:r>
                        <a:rPr lang="zh-CN" sz="1000">
                          <a:effectLst/>
                        </a:rPr>
                        <a:t>只要</a:t>
                      </a:r>
                      <a:r>
                        <a:rPr lang="en-US" sz="1000">
                          <a:effectLst/>
                        </a:rPr>
                        <a:t>”+“</a:t>
                      </a:r>
                      <a:r>
                        <a:rPr lang="zh-CN" sz="1000">
                          <a:effectLst/>
                        </a:rPr>
                        <a:t>就</a:t>
                      </a:r>
                      <a:r>
                        <a:rPr lang="en-US" sz="1000">
                          <a:effectLst/>
                        </a:rPr>
                        <a:t>”</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2674178128"/>
                  </a:ext>
                </a:extLst>
              </a:tr>
              <a:tr h="543560">
                <a:tc>
                  <a:txBody>
                    <a:bodyPr/>
                    <a:lstStyle/>
                    <a:p>
                      <a:pPr>
                        <a:spcAft>
                          <a:spcPts val="0"/>
                        </a:spcAft>
                      </a:pPr>
                      <a:r>
                        <a:rPr lang="en-US" sz="1100" dirty="0">
                          <a:effectLst/>
                        </a:rPr>
                        <a:t> </a:t>
                      </a:r>
                      <a:endParaRPr lang="zh-CN"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solidFill>
                      <a:srgbClr val="9A0001"/>
                    </a:solidFill>
                  </a:tcPr>
                </a:tc>
                <a:tc>
                  <a:txBody>
                    <a:bodyPr/>
                    <a:lstStyle/>
                    <a:p>
                      <a:pPr>
                        <a:spcAft>
                          <a:spcPts val="0"/>
                        </a:spcAft>
                      </a:pPr>
                      <a:r>
                        <a:rPr lang="zh-CN" sz="1000">
                          <a:effectLst/>
                        </a:rPr>
                        <a:t>怪</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000">
                          <a:effectLst/>
                        </a:rPr>
                        <a:t>很</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zh-CN" sz="1000">
                          <a:effectLst/>
                        </a:rPr>
                        <a:t>都是程度副词</a:t>
                      </a:r>
                      <a:endParaRPr lang="zh-CN" sz="10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000" dirty="0">
                          <a:effectLst/>
                        </a:rPr>
                        <a:t>“</a:t>
                      </a:r>
                      <a:r>
                        <a:rPr lang="zh-CN" sz="1000" dirty="0">
                          <a:effectLst/>
                        </a:rPr>
                        <a:t>怪</a:t>
                      </a:r>
                      <a:r>
                        <a:rPr lang="en-US" sz="1000" dirty="0">
                          <a:effectLst/>
                        </a:rPr>
                        <a:t>“</a:t>
                      </a:r>
                      <a:r>
                        <a:rPr lang="zh-CN" sz="1000" dirty="0">
                          <a:effectLst/>
                        </a:rPr>
                        <a:t>要求后面由</a:t>
                      </a:r>
                      <a:r>
                        <a:rPr lang="en-US" sz="1000" dirty="0">
                          <a:effectLst/>
                        </a:rPr>
                        <a:t>“</a:t>
                      </a:r>
                      <a:r>
                        <a:rPr lang="zh-CN" sz="1000" dirty="0">
                          <a:effectLst/>
                        </a:rPr>
                        <a:t>的</a:t>
                      </a:r>
                      <a:r>
                        <a:rPr lang="en-US" sz="1000" dirty="0">
                          <a:effectLst/>
                        </a:rPr>
                        <a:t>”</a:t>
                      </a:r>
                      <a:r>
                        <a:rPr lang="zh-CN" sz="1000" dirty="0">
                          <a:effectLst/>
                        </a:rPr>
                        <a:t>与之搭配（怪可爱的，</a:t>
                      </a:r>
                      <a:r>
                        <a:rPr lang="en-US" sz="1000" dirty="0">
                          <a:effectLst/>
                        </a:rPr>
                        <a:t>*</a:t>
                      </a:r>
                      <a:r>
                        <a:rPr lang="zh-CN" sz="1000" dirty="0">
                          <a:effectLst/>
                        </a:rPr>
                        <a:t>怪可爱）；</a:t>
                      </a:r>
                    </a:p>
                    <a:p>
                      <a:pPr>
                        <a:spcAft>
                          <a:spcPts val="0"/>
                        </a:spcAft>
                      </a:pPr>
                      <a:r>
                        <a:rPr lang="en-US" sz="1000" dirty="0">
                          <a:effectLst/>
                        </a:rPr>
                        <a:t>“</a:t>
                      </a:r>
                      <a:r>
                        <a:rPr lang="zh-CN" sz="1000" dirty="0">
                          <a:effectLst/>
                        </a:rPr>
                        <a:t>很</a:t>
                      </a:r>
                      <a:r>
                        <a:rPr lang="en-US" sz="1000" dirty="0">
                          <a:effectLst/>
                        </a:rPr>
                        <a:t>”</a:t>
                      </a:r>
                      <a:r>
                        <a:rPr lang="zh-CN" sz="1000" dirty="0">
                          <a:effectLst/>
                        </a:rPr>
                        <a:t>后面不必须加</a:t>
                      </a:r>
                      <a:r>
                        <a:rPr lang="en-US" sz="1000" dirty="0">
                          <a:effectLst/>
                        </a:rPr>
                        <a:t>“</a:t>
                      </a:r>
                      <a:r>
                        <a:rPr lang="zh-CN" sz="1000" dirty="0">
                          <a:effectLst/>
                        </a:rPr>
                        <a:t>的</a:t>
                      </a:r>
                      <a:r>
                        <a:rPr lang="en-US" sz="1000" dirty="0">
                          <a:effectLst/>
                        </a:rPr>
                        <a:t>”</a:t>
                      </a:r>
                      <a:endParaRPr lang="zh-CN" sz="1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889520188"/>
                  </a:ext>
                </a:extLst>
              </a:tr>
            </a:tbl>
          </a:graphicData>
        </a:graphic>
      </p:graphicFrame>
    </p:spTree>
    <p:extLst>
      <p:ext uri="{BB962C8B-B14F-4D97-AF65-F5344CB8AC3E}">
        <p14:creationId xmlns:p14="http://schemas.microsoft.com/office/powerpoint/2010/main" val="4260727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287420" y="907628"/>
            <a:ext cx="10140043" cy="2660728"/>
          </a:xfrm>
          <a:prstGeom prst="rect">
            <a:avLst/>
          </a:prstGeom>
        </p:spPr>
        <p:txBody>
          <a:bodyPr wrap="square">
            <a:spAutoFit/>
          </a:bodyPr>
          <a:lstStyle/>
          <a:p>
            <a:pPr>
              <a:lnSpc>
                <a:spcPct val="150000"/>
              </a:lnSpc>
            </a:pPr>
            <a:r>
              <a:rPr lang="zh-CN" altLang="en-US" sz="2000" dirty="0"/>
              <a:t>从哪些维度可以清晰描述近义词的区别？</a:t>
            </a:r>
            <a:endParaRPr lang="en-US" altLang="zh-CN" sz="2000" dirty="0"/>
          </a:p>
          <a:p>
            <a:pPr>
              <a:lnSpc>
                <a:spcPct val="150000"/>
              </a:lnSpc>
            </a:pPr>
            <a:endParaRPr lang="en-US" altLang="zh-CN" sz="2000" dirty="0"/>
          </a:p>
          <a:p>
            <a:r>
              <a:rPr lang="zh-CN" altLang="en-US" sz="2000" dirty="0"/>
              <a:t>我们希望</a:t>
            </a:r>
            <a:r>
              <a:rPr lang="zh-CN" altLang="zh-CN" sz="2000" dirty="0"/>
              <a:t>从语法、语义、语用学角度透析近义词的意义关系，综合使用语言学知识和丰富的辨析手段，提取出系统而有效的近义词辨析维度。</a:t>
            </a:r>
            <a:endParaRPr lang="en-US" altLang="zh-CN" sz="2000" dirty="0"/>
          </a:p>
          <a:p>
            <a:endParaRPr lang="zh-CN" altLang="zh-CN" sz="2000" dirty="0"/>
          </a:p>
          <a:p>
            <a:endParaRPr lang="en-US" altLang="zh-CN" sz="2000" dirty="0"/>
          </a:p>
          <a:p>
            <a:pPr>
              <a:lnSpc>
                <a:spcPct val="150000"/>
              </a:lnSpc>
            </a:pPr>
            <a:endParaRPr lang="en-US" altLang="zh-CN" sz="2000" dirty="0"/>
          </a:p>
        </p:txBody>
      </p:sp>
    </p:spTree>
    <p:extLst>
      <p:ext uri="{BB962C8B-B14F-4D97-AF65-F5344CB8AC3E}">
        <p14:creationId xmlns:p14="http://schemas.microsoft.com/office/powerpoint/2010/main" val="18077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3887014"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287421" y="1015513"/>
            <a:ext cx="10226259" cy="5035353"/>
          </a:xfrm>
          <a:prstGeom prst="rect">
            <a:avLst/>
          </a:prstGeom>
        </p:spPr>
        <p:txBody>
          <a:bodyPr wrap="square">
            <a:spAutoFit/>
          </a:bodyPr>
          <a:lstStyle/>
          <a:p>
            <a:pPr>
              <a:lnSpc>
                <a:spcPct val="150000"/>
              </a:lnSpc>
            </a:pPr>
            <a:r>
              <a:rPr lang="en-US" altLang="zh-CN" b="1" dirty="0"/>
              <a:t>3.1</a:t>
            </a:r>
            <a:r>
              <a:rPr lang="zh-CN" altLang="en-US" b="1" dirty="0"/>
              <a:t> 近义词辨析维度</a:t>
            </a:r>
            <a:endParaRPr lang="en-US" altLang="zh-CN" b="1" dirty="0"/>
          </a:p>
          <a:p>
            <a:pPr>
              <a:lnSpc>
                <a:spcPct val="150000"/>
              </a:lnSpc>
            </a:pPr>
            <a:r>
              <a:rPr lang="en-US" altLang="zh-CN" b="1" dirty="0"/>
              <a:t>3.1.1</a:t>
            </a:r>
            <a:r>
              <a:rPr lang="zh-CN" altLang="en-US" b="1" dirty="0"/>
              <a:t> </a:t>
            </a:r>
            <a:r>
              <a:rPr lang="zh-CN" altLang="zh-CN" b="1" dirty="0"/>
              <a:t>语法信息辨析维度</a:t>
            </a:r>
            <a:endParaRPr lang="zh-CN" altLang="zh-CN" dirty="0"/>
          </a:p>
          <a:p>
            <a:pPr>
              <a:lnSpc>
                <a:spcPct val="150000"/>
              </a:lnSpc>
            </a:pPr>
            <a:endParaRPr lang="en-US" altLang="zh-CN" dirty="0"/>
          </a:p>
          <a:p>
            <a:pPr>
              <a:lnSpc>
                <a:spcPct val="150000"/>
              </a:lnSpc>
            </a:pPr>
            <a:r>
              <a:rPr lang="zh-CN" altLang="zh-CN" dirty="0"/>
              <a:t>近义词在语法信息维度的差异主要有</a:t>
            </a:r>
            <a:r>
              <a:rPr lang="zh-CN" altLang="en-US" dirty="0"/>
              <a:t>：</a:t>
            </a:r>
            <a:endParaRPr lang="en-US" altLang="zh-CN" dirty="0"/>
          </a:p>
          <a:p>
            <a:pPr>
              <a:lnSpc>
                <a:spcPct val="150000"/>
              </a:lnSpc>
            </a:pPr>
            <a:r>
              <a:rPr lang="zh-CN" altLang="zh-CN" dirty="0"/>
              <a:t>（</a:t>
            </a:r>
            <a:r>
              <a:rPr lang="en-US" altLang="zh-CN" dirty="0"/>
              <a:t>1</a:t>
            </a:r>
            <a:r>
              <a:rPr lang="zh-CN" altLang="zh-CN" dirty="0"/>
              <a:t>）词性差异，例如“经常”和“常常”，一个是形容词，一个是副词；</a:t>
            </a:r>
            <a:endParaRPr lang="en-US" altLang="zh-CN" dirty="0"/>
          </a:p>
          <a:p>
            <a:pPr>
              <a:lnSpc>
                <a:spcPct val="150000"/>
              </a:lnSpc>
            </a:pPr>
            <a:r>
              <a:rPr lang="zh-CN" altLang="zh-CN" dirty="0"/>
              <a:t>（</a:t>
            </a:r>
            <a:r>
              <a:rPr lang="en-US" altLang="zh-CN" dirty="0"/>
              <a:t>2</a:t>
            </a:r>
            <a:r>
              <a:rPr lang="zh-CN" altLang="zh-CN" dirty="0"/>
              <a:t>）语法功能差异，如“怎么”和“怎么样”， 二者都是疑问代词，意思相近，用于询问人或事物的状态或动作行为方式，“前者”多充当状语，而后者多充当谓语；</a:t>
            </a:r>
            <a:endParaRPr lang="en-US" altLang="zh-CN" dirty="0"/>
          </a:p>
          <a:p>
            <a:pPr>
              <a:lnSpc>
                <a:spcPct val="150000"/>
              </a:lnSpc>
            </a:pPr>
            <a:r>
              <a:rPr lang="zh-CN" altLang="zh-CN" dirty="0"/>
              <a:t>（</a:t>
            </a:r>
            <a:r>
              <a:rPr lang="en-US" altLang="zh-CN" dirty="0"/>
              <a:t>3</a:t>
            </a:r>
            <a:r>
              <a:rPr lang="zh-CN" altLang="zh-CN" dirty="0"/>
              <a:t>）组合分布差异，近义词的搭配经常不同。</a:t>
            </a:r>
          </a:p>
          <a:p>
            <a:pPr>
              <a:lnSpc>
                <a:spcPct val="150000"/>
              </a:lnSpc>
            </a:pPr>
            <a:endParaRPr lang="zh-CN"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 </a:t>
            </a:r>
            <a:endParaRPr lang="zh-CN" altLang="en-US" dirty="0">
              <a:cs typeface="+mn-ea"/>
              <a:sym typeface="+mn-lt"/>
            </a:endParaRPr>
          </a:p>
        </p:txBody>
      </p:sp>
    </p:spTree>
    <p:extLst>
      <p:ext uri="{BB962C8B-B14F-4D97-AF65-F5344CB8AC3E}">
        <p14:creationId xmlns:p14="http://schemas.microsoft.com/office/powerpoint/2010/main" val="2140792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3887014"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287421" y="1015513"/>
            <a:ext cx="10226259" cy="5727850"/>
          </a:xfrm>
          <a:prstGeom prst="rect">
            <a:avLst/>
          </a:prstGeom>
        </p:spPr>
        <p:txBody>
          <a:bodyPr wrap="square">
            <a:spAutoFit/>
          </a:bodyPr>
          <a:lstStyle/>
          <a:p>
            <a:pPr>
              <a:lnSpc>
                <a:spcPct val="150000"/>
              </a:lnSpc>
            </a:pPr>
            <a:r>
              <a:rPr lang="en-US" altLang="zh-CN" b="1" dirty="0"/>
              <a:t>3.1</a:t>
            </a:r>
            <a:r>
              <a:rPr lang="zh-CN" altLang="en-US" b="1" dirty="0"/>
              <a:t> 近义词辨析维度</a:t>
            </a:r>
            <a:endParaRPr lang="en-US" altLang="zh-CN" b="1" dirty="0"/>
          </a:p>
          <a:p>
            <a:pPr>
              <a:lnSpc>
                <a:spcPct val="150000"/>
              </a:lnSpc>
            </a:pPr>
            <a:r>
              <a:rPr lang="en-US" altLang="zh-CN" b="1" dirty="0"/>
              <a:t>3.1.2</a:t>
            </a:r>
            <a:r>
              <a:rPr lang="zh-CN" altLang="en-US" b="1" dirty="0"/>
              <a:t> </a:t>
            </a:r>
            <a:r>
              <a:rPr lang="zh-CN" altLang="zh-CN" b="1" dirty="0"/>
              <a:t>语</a:t>
            </a:r>
            <a:r>
              <a:rPr lang="zh-CN" altLang="en-US" b="1" dirty="0"/>
              <a:t>义</a:t>
            </a:r>
            <a:r>
              <a:rPr lang="zh-CN" altLang="zh-CN" b="1" dirty="0"/>
              <a:t>信息辨析维度</a:t>
            </a:r>
            <a:endParaRPr lang="zh-CN" altLang="zh-CN" dirty="0"/>
          </a:p>
          <a:p>
            <a:endParaRPr lang="en-US" altLang="zh-CN" b="1" dirty="0"/>
          </a:p>
          <a:p>
            <a:pPr>
              <a:lnSpc>
                <a:spcPct val="150000"/>
              </a:lnSpc>
            </a:pPr>
            <a:r>
              <a:rPr lang="zh-CN" altLang="zh-CN" dirty="0"/>
              <a:t>近义词辨析的语义角度主要有以下</a:t>
            </a:r>
            <a:r>
              <a:rPr lang="en-US" altLang="zh-CN" dirty="0"/>
              <a:t>4</a:t>
            </a:r>
            <a:r>
              <a:rPr lang="zh-CN" altLang="zh-CN" dirty="0"/>
              <a:t>点：</a:t>
            </a:r>
            <a:endParaRPr lang="en-US" altLang="zh-CN" dirty="0"/>
          </a:p>
          <a:p>
            <a:pPr marL="342900" indent="-342900">
              <a:lnSpc>
                <a:spcPct val="150000"/>
              </a:lnSpc>
              <a:buAutoNum type="arabicParenBoth"/>
            </a:pPr>
            <a:r>
              <a:rPr lang="zh-CN" altLang="zh-CN" dirty="0"/>
              <a:t>近义词词义的侧重点，如“理想”和“幻想”，二者兼属于名词与动词，均指对未来的想象，但</a:t>
            </a:r>
            <a:r>
              <a:rPr lang="en-US" altLang="zh-CN" dirty="0"/>
              <a:t>“</a:t>
            </a:r>
            <a:r>
              <a:rPr lang="zh-CN" altLang="zh-CN" dirty="0"/>
              <a:t>理想</a:t>
            </a:r>
            <a:r>
              <a:rPr lang="en-US" altLang="zh-CN" dirty="0"/>
              <a:t>”</a:t>
            </a:r>
            <a:r>
              <a:rPr lang="zh-CN" altLang="zh-CN" dirty="0"/>
              <a:t>侧重指有根据的、合理的想象；</a:t>
            </a:r>
            <a:r>
              <a:rPr lang="en-US" altLang="zh-CN" dirty="0"/>
              <a:t>“</a:t>
            </a:r>
            <a:r>
              <a:rPr lang="zh-CN" altLang="zh-CN" dirty="0"/>
              <a:t>幻想</a:t>
            </a:r>
            <a:r>
              <a:rPr lang="en-US" altLang="zh-CN" dirty="0"/>
              <a:t>”</a:t>
            </a:r>
            <a:r>
              <a:rPr lang="zh-CN" altLang="zh-CN" dirty="0"/>
              <a:t>侧重指不合实际的、虚幻的想象；</a:t>
            </a:r>
            <a:endParaRPr lang="en-US" altLang="zh-CN" dirty="0"/>
          </a:p>
          <a:p>
            <a:pPr>
              <a:lnSpc>
                <a:spcPct val="150000"/>
              </a:lnSpc>
            </a:pPr>
            <a:r>
              <a:rPr lang="en-US" altLang="zh-CN" dirty="0"/>
              <a:t>(2) </a:t>
            </a:r>
            <a:r>
              <a:rPr lang="zh-CN" altLang="zh-CN" dirty="0"/>
              <a:t>近义词义项差异，如</a:t>
            </a:r>
            <a:r>
              <a:rPr lang="en-US" altLang="zh-CN" dirty="0"/>
              <a:t>“</a:t>
            </a:r>
            <a:r>
              <a:rPr lang="zh-CN" altLang="zh-CN" dirty="0"/>
              <a:t>意思</a:t>
            </a:r>
            <a:r>
              <a:rPr lang="en-US" altLang="zh-CN" dirty="0"/>
              <a:t>”</a:t>
            </a:r>
            <a:r>
              <a:rPr lang="zh-CN" altLang="zh-CN" dirty="0"/>
              <a:t>和</a:t>
            </a:r>
            <a:r>
              <a:rPr lang="en-US" altLang="zh-CN" dirty="0"/>
              <a:t>“</a:t>
            </a:r>
            <a:r>
              <a:rPr lang="zh-CN" altLang="zh-CN" dirty="0"/>
              <a:t>意义</a:t>
            </a:r>
            <a:r>
              <a:rPr lang="en-US" altLang="zh-CN" dirty="0"/>
              <a:t>”</a:t>
            </a:r>
            <a:r>
              <a:rPr lang="zh-CN" altLang="zh-CN" dirty="0"/>
              <a:t>都可以指语言文字或其他信号所表示的内容，在此义项上二者意思相近。但</a:t>
            </a:r>
            <a:r>
              <a:rPr lang="en-US" altLang="zh-CN" dirty="0"/>
              <a:t>“</a:t>
            </a:r>
            <a:r>
              <a:rPr lang="zh-CN" altLang="zh-CN" dirty="0"/>
              <a:t>意义</a:t>
            </a:r>
            <a:r>
              <a:rPr lang="en-US" altLang="zh-CN" dirty="0"/>
              <a:t>”</a:t>
            </a:r>
            <a:r>
              <a:rPr lang="zh-CN" altLang="zh-CN" dirty="0"/>
              <a:t>还可以表示价值、作用，如：</a:t>
            </a:r>
            <a:r>
              <a:rPr lang="en-US" altLang="zh-CN" dirty="0"/>
              <a:t>“</a:t>
            </a:r>
            <a:r>
              <a:rPr lang="zh-CN" altLang="zh-CN" dirty="0"/>
              <a:t>探讨人生的意义</a:t>
            </a:r>
            <a:r>
              <a:rPr lang="en-US" altLang="zh-CN" dirty="0"/>
              <a:t>”</a:t>
            </a:r>
            <a:r>
              <a:rPr lang="zh-CN" altLang="zh-CN" dirty="0"/>
              <a:t>、</a:t>
            </a:r>
            <a:r>
              <a:rPr lang="en-US" altLang="zh-CN" dirty="0"/>
              <a:t>“</a:t>
            </a:r>
            <a:r>
              <a:rPr lang="zh-CN" altLang="zh-CN" dirty="0"/>
              <a:t>一部富有教育意义的影片</a:t>
            </a:r>
            <a:r>
              <a:rPr lang="en-US" altLang="zh-CN" dirty="0"/>
              <a:t>”</a:t>
            </a:r>
            <a:r>
              <a:rPr lang="zh-CN" altLang="zh-CN" dirty="0"/>
              <a:t>等，</a:t>
            </a:r>
            <a:r>
              <a:rPr lang="en-US" altLang="zh-CN" dirty="0"/>
              <a:t>“</a:t>
            </a:r>
            <a:r>
              <a:rPr lang="zh-CN" altLang="zh-CN" dirty="0"/>
              <a:t>意思</a:t>
            </a:r>
            <a:r>
              <a:rPr lang="en-US" altLang="zh-CN" dirty="0"/>
              <a:t>”</a:t>
            </a:r>
            <a:r>
              <a:rPr lang="zh-CN" altLang="zh-CN" dirty="0"/>
              <a:t>则没有此义项；</a:t>
            </a:r>
            <a:endParaRPr lang="en-US" altLang="zh-CN" dirty="0"/>
          </a:p>
          <a:p>
            <a:pPr>
              <a:lnSpc>
                <a:spcPct val="150000"/>
              </a:lnSpc>
            </a:pPr>
            <a:r>
              <a:rPr lang="en-US" altLang="zh-CN" dirty="0"/>
              <a:t>(3) </a:t>
            </a:r>
            <a:r>
              <a:rPr lang="zh-CN" altLang="zh-CN" dirty="0"/>
              <a:t>近义词语义轻重差异，“失望”和“绝望”，二者属于动词， 均指丧失希望，但</a:t>
            </a:r>
            <a:r>
              <a:rPr lang="en-US" altLang="zh-CN" dirty="0"/>
              <a:t>“</a:t>
            </a:r>
            <a:r>
              <a:rPr lang="zh-CN" altLang="zh-CN" dirty="0"/>
              <a:t>绝望</a:t>
            </a:r>
            <a:r>
              <a:rPr lang="en-US" altLang="zh-CN" dirty="0"/>
              <a:t>”</a:t>
            </a:r>
            <a:r>
              <a:rPr lang="zh-CN" altLang="zh-CN" dirty="0"/>
              <a:t>表示失望之极，程度远重于</a:t>
            </a:r>
            <a:r>
              <a:rPr lang="en-US" altLang="zh-CN" dirty="0"/>
              <a:t> “</a:t>
            </a:r>
            <a:r>
              <a:rPr lang="zh-CN" altLang="zh-CN" dirty="0"/>
              <a:t>失望</a:t>
            </a:r>
            <a:r>
              <a:rPr lang="en-US" altLang="zh-CN" dirty="0"/>
              <a:t>”</a:t>
            </a:r>
            <a:r>
              <a:rPr lang="zh-CN" altLang="zh-CN" dirty="0"/>
              <a:t>；</a:t>
            </a:r>
            <a:endParaRPr lang="en-US" altLang="zh-CN" dirty="0"/>
          </a:p>
          <a:p>
            <a:pPr>
              <a:lnSpc>
                <a:spcPct val="150000"/>
              </a:lnSpc>
            </a:pPr>
            <a:r>
              <a:rPr lang="en-US" altLang="zh-CN" dirty="0"/>
              <a:t>(4) </a:t>
            </a:r>
            <a:r>
              <a:rPr lang="zh-CN" altLang="zh-CN" dirty="0"/>
              <a:t>近义词语义范围差异，如</a:t>
            </a:r>
            <a:r>
              <a:rPr lang="en-US" altLang="zh-CN" dirty="0"/>
              <a:t> “</a:t>
            </a:r>
            <a:r>
              <a:rPr lang="zh-CN" altLang="zh-CN" dirty="0"/>
              <a:t>事情</a:t>
            </a:r>
            <a:r>
              <a:rPr lang="en-US" altLang="zh-CN" dirty="0"/>
              <a:t>”</a:t>
            </a:r>
            <a:r>
              <a:rPr lang="zh-CN" altLang="zh-CN" dirty="0"/>
              <a:t>和</a:t>
            </a:r>
            <a:r>
              <a:rPr lang="en-US" altLang="zh-CN" dirty="0"/>
              <a:t>“</a:t>
            </a:r>
            <a:r>
              <a:rPr lang="zh-CN" altLang="zh-CN" dirty="0"/>
              <a:t>事件</a:t>
            </a:r>
            <a:r>
              <a:rPr lang="en-US" altLang="zh-CN" dirty="0"/>
              <a:t>”</a:t>
            </a:r>
            <a:r>
              <a:rPr lang="zh-CN" altLang="zh-CN" dirty="0"/>
              <a:t>作名词时均指事，但所指范围不同，</a:t>
            </a:r>
            <a:r>
              <a:rPr lang="en-US" altLang="zh-CN" dirty="0"/>
              <a:t>“</a:t>
            </a:r>
            <a:r>
              <a:rPr lang="zh-CN" altLang="zh-CN" dirty="0"/>
              <a:t>事情</a:t>
            </a:r>
            <a:r>
              <a:rPr lang="en-US" altLang="zh-CN" dirty="0"/>
              <a:t>”</a:t>
            </a:r>
            <a:r>
              <a:rPr lang="zh-CN" altLang="zh-CN" dirty="0"/>
              <a:t>统称所有事，</a:t>
            </a:r>
            <a:r>
              <a:rPr lang="en-US" altLang="zh-CN" dirty="0"/>
              <a:t>“</a:t>
            </a:r>
            <a:r>
              <a:rPr lang="zh-CN" altLang="zh-CN" dirty="0"/>
              <a:t>事件</a:t>
            </a:r>
            <a:r>
              <a:rPr lang="en-US" altLang="zh-CN" dirty="0"/>
              <a:t>”</a:t>
            </a:r>
            <a:r>
              <a:rPr lang="zh-CN" altLang="zh-CN" dirty="0"/>
              <a:t>则指因为特殊原因所引起的重大事情。</a:t>
            </a:r>
            <a:endParaRPr lang="en-US" altLang="zh-CN" dirty="0"/>
          </a:p>
          <a:p>
            <a:pPr>
              <a:lnSpc>
                <a:spcPct val="150000"/>
              </a:lnSpc>
            </a:pPr>
            <a:endParaRPr lang="en-US" altLang="zh-CN" dirty="0"/>
          </a:p>
        </p:txBody>
      </p:sp>
    </p:spTree>
    <p:extLst>
      <p:ext uri="{BB962C8B-B14F-4D97-AF65-F5344CB8AC3E}">
        <p14:creationId xmlns:p14="http://schemas.microsoft.com/office/powerpoint/2010/main" val="832960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3887014"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287421" y="806150"/>
            <a:ext cx="10226259" cy="4194610"/>
          </a:xfrm>
          <a:prstGeom prst="rect">
            <a:avLst/>
          </a:prstGeom>
        </p:spPr>
        <p:txBody>
          <a:bodyPr wrap="square">
            <a:spAutoFit/>
          </a:bodyPr>
          <a:lstStyle/>
          <a:p>
            <a:pPr>
              <a:lnSpc>
                <a:spcPct val="150000"/>
              </a:lnSpc>
            </a:pPr>
            <a:r>
              <a:rPr lang="en-US" altLang="zh-CN" sz="2000" b="1" dirty="0"/>
              <a:t>3.1</a:t>
            </a:r>
            <a:r>
              <a:rPr lang="zh-CN" altLang="en-US" sz="2000" b="1" dirty="0"/>
              <a:t> 近义词辨析维度</a:t>
            </a:r>
            <a:endParaRPr lang="en-US" altLang="zh-CN" sz="2000" b="1" dirty="0"/>
          </a:p>
          <a:p>
            <a:pPr>
              <a:lnSpc>
                <a:spcPct val="150000"/>
              </a:lnSpc>
            </a:pPr>
            <a:r>
              <a:rPr lang="en-US" altLang="zh-CN" sz="2000" b="1" dirty="0"/>
              <a:t>3.1.3</a:t>
            </a:r>
            <a:r>
              <a:rPr lang="zh-CN" altLang="en-US" sz="2000" b="1" dirty="0"/>
              <a:t>  </a:t>
            </a:r>
            <a:r>
              <a:rPr lang="zh-CN" altLang="zh-CN" sz="2000" b="1" dirty="0"/>
              <a:t>语</a:t>
            </a:r>
            <a:r>
              <a:rPr lang="zh-CN" altLang="en-US" sz="2000" b="1" dirty="0"/>
              <a:t>用</a:t>
            </a:r>
            <a:r>
              <a:rPr lang="zh-CN" altLang="zh-CN" sz="2000" b="1" dirty="0"/>
              <a:t>信息辨析维度</a:t>
            </a:r>
            <a:endParaRPr lang="en-US" altLang="zh-CN" sz="2000" b="1" dirty="0"/>
          </a:p>
          <a:p>
            <a:pPr>
              <a:lnSpc>
                <a:spcPct val="150000"/>
              </a:lnSpc>
            </a:pPr>
            <a:endParaRPr lang="en-US" altLang="zh-CN" sz="2000" dirty="0"/>
          </a:p>
          <a:p>
            <a:pPr>
              <a:lnSpc>
                <a:spcPct val="150000"/>
              </a:lnSpc>
            </a:pPr>
            <a:r>
              <a:rPr lang="zh-CN" altLang="zh-CN" sz="2000" dirty="0"/>
              <a:t>语用信息划分为以下五类，可以较好地覆盖</a:t>
            </a:r>
            <a:r>
              <a:rPr lang="zh-CN" altLang="en-US" sz="2000" dirty="0"/>
              <a:t>差异</a:t>
            </a:r>
            <a:r>
              <a:rPr lang="zh-CN" altLang="zh-CN" sz="2000" dirty="0"/>
              <a:t>点，较全面地展示近义词的用法及特征。</a:t>
            </a:r>
            <a:endParaRPr lang="en-US" altLang="zh-CN" sz="2000" dirty="0"/>
          </a:p>
          <a:p>
            <a:pPr>
              <a:lnSpc>
                <a:spcPct val="150000"/>
              </a:lnSpc>
            </a:pPr>
            <a:endParaRPr lang="zh-CN" altLang="zh-CN" sz="2000" dirty="0"/>
          </a:p>
          <a:p>
            <a:pPr>
              <a:lnSpc>
                <a:spcPct val="150000"/>
              </a:lnSpc>
            </a:pPr>
            <a:r>
              <a:rPr lang="en-US" altLang="zh-CN" sz="2000" dirty="0"/>
              <a:t>1.</a:t>
            </a:r>
            <a:r>
              <a:rPr lang="zh-CN" altLang="zh-CN" sz="2000" dirty="0"/>
              <a:t>会话参与者语用信息。</a:t>
            </a:r>
          </a:p>
          <a:p>
            <a:pPr>
              <a:lnSpc>
                <a:spcPct val="150000"/>
              </a:lnSpc>
            </a:pPr>
            <a:r>
              <a:rPr lang="zh-CN" altLang="en-US" sz="2000" dirty="0"/>
              <a:t>（</a:t>
            </a:r>
            <a:r>
              <a:rPr lang="en-US" altLang="zh-CN" sz="2000" dirty="0"/>
              <a:t>1</a:t>
            </a:r>
            <a:r>
              <a:rPr lang="zh-CN" altLang="en-US" sz="2000" dirty="0"/>
              <a:t>）</a:t>
            </a:r>
            <a:r>
              <a:rPr lang="zh-CN" altLang="zh-CN" sz="2000" dirty="0"/>
              <a:t>会话参与者基本信息：年龄、身份、职业、性别、社会地位、文化水平；</a:t>
            </a:r>
          </a:p>
          <a:p>
            <a:pPr>
              <a:lnSpc>
                <a:spcPct val="150000"/>
              </a:lnSpc>
            </a:pPr>
            <a:r>
              <a:rPr lang="zh-CN" altLang="en-US" sz="2000" dirty="0"/>
              <a:t>（</a:t>
            </a:r>
            <a:r>
              <a:rPr lang="en-US" altLang="zh-CN" sz="2000" dirty="0"/>
              <a:t>2</a:t>
            </a:r>
            <a:r>
              <a:rPr lang="zh-CN" altLang="en-US" sz="2000" dirty="0"/>
              <a:t>）</a:t>
            </a:r>
            <a:r>
              <a:rPr lang="zh-CN" altLang="zh-CN" sz="2000" dirty="0"/>
              <a:t>会话参与者关系：亲人、朋友、师生、主客、长幼、上下级等。</a:t>
            </a:r>
          </a:p>
          <a:p>
            <a:pPr>
              <a:lnSpc>
                <a:spcPct val="150000"/>
              </a:lnSpc>
            </a:pPr>
            <a:r>
              <a:rPr lang="en-US" altLang="zh-CN" sz="2000" dirty="0"/>
              <a:t>2.</a:t>
            </a:r>
            <a:r>
              <a:rPr lang="zh-CN" altLang="zh-CN" sz="2000" dirty="0"/>
              <a:t>情感态度信息，包括褒、贬、中。</a:t>
            </a:r>
          </a:p>
        </p:txBody>
      </p:sp>
    </p:spTree>
    <p:extLst>
      <p:ext uri="{BB962C8B-B14F-4D97-AF65-F5344CB8AC3E}">
        <p14:creationId xmlns:p14="http://schemas.microsoft.com/office/powerpoint/2010/main" val="2145238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3887014"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287421" y="806150"/>
            <a:ext cx="10226259" cy="5117940"/>
          </a:xfrm>
          <a:prstGeom prst="rect">
            <a:avLst/>
          </a:prstGeom>
        </p:spPr>
        <p:txBody>
          <a:bodyPr wrap="square">
            <a:spAutoFit/>
          </a:bodyPr>
          <a:lstStyle/>
          <a:p>
            <a:pPr>
              <a:lnSpc>
                <a:spcPct val="150000"/>
              </a:lnSpc>
            </a:pPr>
            <a:endParaRPr lang="en-US" altLang="zh-CN" sz="2000" dirty="0"/>
          </a:p>
          <a:p>
            <a:pPr>
              <a:lnSpc>
                <a:spcPct val="150000"/>
              </a:lnSpc>
            </a:pPr>
            <a:r>
              <a:rPr lang="en-US" altLang="zh-CN" sz="2000" dirty="0"/>
              <a:t>3.</a:t>
            </a:r>
            <a:r>
              <a:rPr lang="zh-CN" altLang="zh-CN" sz="2000" dirty="0"/>
              <a:t>社交信息：</a:t>
            </a:r>
          </a:p>
          <a:p>
            <a:pPr>
              <a:lnSpc>
                <a:spcPct val="150000"/>
              </a:lnSpc>
            </a:pPr>
            <a:r>
              <a:rPr lang="zh-CN" altLang="en-US" sz="2000" dirty="0"/>
              <a:t>（</a:t>
            </a:r>
            <a:r>
              <a:rPr lang="en-US" altLang="zh-CN" sz="2000" dirty="0"/>
              <a:t>1</a:t>
            </a:r>
            <a:r>
              <a:rPr lang="zh-CN" altLang="en-US" sz="2000" dirty="0"/>
              <a:t>）</a:t>
            </a:r>
            <a:r>
              <a:rPr lang="zh-CN" altLang="zh-CN" sz="2000" dirty="0"/>
              <a:t>礼貌：尊称、敬辞、谦辞、婉辞、客套话；</a:t>
            </a:r>
          </a:p>
          <a:p>
            <a:pPr>
              <a:lnSpc>
                <a:spcPct val="150000"/>
              </a:lnSpc>
            </a:pPr>
            <a:r>
              <a:rPr lang="zh-CN" altLang="en-US" sz="2000" dirty="0"/>
              <a:t>（</a:t>
            </a:r>
            <a:r>
              <a:rPr lang="en-US" altLang="zh-CN" sz="2000" dirty="0"/>
              <a:t>2</a:t>
            </a:r>
            <a:r>
              <a:rPr lang="zh-CN" altLang="en-US" sz="2000" dirty="0"/>
              <a:t>）</a:t>
            </a:r>
            <a:r>
              <a:rPr lang="zh-CN" altLang="zh-CN" sz="2000" dirty="0"/>
              <a:t>场合：正式、非正式；</a:t>
            </a:r>
          </a:p>
          <a:p>
            <a:pPr>
              <a:lnSpc>
                <a:spcPct val="150000"/>
              </a:lnSpc>
            </a:pPr>
            <a:r>
              <a:rPr lang="zh-CN" altLang="en-US" sz="2000" dirty="0"/>
              <a:t>（</a:t>
            </a:r>
            <a:r>
              <a:rPr lang="en-US" altLang="zh-CN" sz="2000" dirty="0"/>
              <a:t>3</a:t>
            </a:r>
            <a:r>
              <a:rPr lang="zh-CN" altLang="en-US" sz="2000" dirty="0"/>
              <a:t>）</a:t>
            </a:r>
            <a:r>
              <a:rPr lang="zh-CN" altLang="zh-CN" sz="2000" dirty="0"/>
              <a:t>语气：陈述、疑问、祈使、感叹，语气强、语气弱；</a:t>
            </a:r>
          </a:p>
          <a:p>
            <a:pPr>
              <a:lnSpc>
                <a:spcPct val="150000"/>
              </a:lnSpc>
            </a:pPr>
            <a:r>
              <a:rPr lang="zh-CN" altLang="en-US" sz="2000" dirty="0"/>
              <a:t>（</a:t>
            </a:r>
            <a:r>
              <a:rPr lang="en-US" altLang="zh-CN" sz="2000" dirty="0"/>
              <a:t>4</a:t>
            </a:r>
            <a:r>
              <a:rPr lang="zh-CN" altLang="en-US" sz="2000" dirty="0"/>
              <a:t>）</a:t>
            </a:r>
            <a:r>
              <a:rPr lang="zh-CN" altLang="zh-CN" sz="2000" dirty="0"/>
              <a:t>言语行为</a:t>
            </a:r>
            <a:r>
              <a:rPr lang="en-US" altLang="zh-CN" sz="2000" dirty="0"/>
              <a:t>:</a:t>
            </a:r>
            <a:r>
              <a:rPr lang="zh-CN" altLang="zh-CN" sz="2000" dirty="0"/>
              <a:t>招呼问候、送别与告辞、祝颂、致歉、致谢、请求帮助、劝诫、催促、推测与估计、提醒、商量与建议、认可与同意、否定与拒绝、批评与斥责、赞扬、补充说明、话语标记、夸张；</a:t>
            </a:r>
          </a:p>
          <a:p>
            <a:pPr>
              <a:lnSpc>
                <a:spcPct val="150000"/>
              </a:lnSpc>
            </a:pPr>
            <a:r>
              <a:rPr lang="zh-CN" altLang="en-US" sz="2000" dirty="0"/>
              <a:t>（</a:t>
            </a:r>
            <a:r>
              <a:rPr lang="en-US" altLang="zh-CN" sz="2000" dirty="0"/>
              <a:t>5</a:t>
            </a:r>
            <a:r>
              <a:rPr lang="zh-CN" altLang="en-US" sz="2000" dirty="0"/>
              <a:t>）</a:t>
            </a:r>
            <a:r>
              <a:rPr lang="zh-CN" altLang="zh-CN" sz="2000" dirty="0"/>
              <a:t>语体</a:t>
            </a:r>
            <a:r>
              <a:rPr lang="en-US" altLang="zh-CN" sz="2000" dirty="0"/>
              <a:t>:</a:t>
            </a:r>
            <a:r>
              <a:rPr lang="zh-CN" altLang="zh-CN" sz="2000" dirty="0"/>
              <a:t>口语、书面语。</a:t>
            </a:r>
          </a:p>
          <a:p>
            <a:pPr>
              <a:lnSpc>
                <a:spcPct val="150000"/>
              </a:lnSpc>
            </a:pPr>
            <a:r>
              <a:rPr lang="en-US" altLang="zh-CN" sz="2000" dirty="0"/>
              <a:t>4.</a:t>
            </a:r>
            <a:r>
              <a:rPr lang="zh-CN" altLang="zh-CN" sz="2000" dirty="0"/>
              <a:t>语句信息：</a:t>
            </a:r>
            <a:r>
              <a:rPr lang="en-US" altLang="zh-CN" sz="2000" dirty="0"/>
              <a:t>1.</a:t>
            </a:r>
            <a:r>
              <a:rPr lang="zh-CN" altLang="zh-CN" sz="2000" dirty="0"/>
              <a:t>指示：人称指示、时间指示；</a:t>
            </a:r>
            <a:r>
              <a:rPr lang="en-US" altLang="zh-CN" sz="2000" dirty="0"/>
              <a:t>2.</a:t>
            </a:r>
            <a:r>
              <a:rPr lang="zh-CN" altLang="zh-CN" sz="2000" dirty="0"/>
              <a:t>预设。</a:t>
            </a:r>
          </a:p>
          <a:p>
            <a:pPr>
              <a:lnSpc>
                <a:spcPct val="150000"/>
              </a:lnSpc>
            </a:pPr>
            <a:r>
              <a:rPr lang="en-US" altLang="zh-CN" sz="2000" dirty="0"/>
              <a:t>5.</a:t>
            </a:r>
            <a:r>
              <a:rPr lang="zh-CN" altLang="zh-CN" sz="2000" dirty="0"/>
              <a:t>时空信息。</a:t>
            </a:r>
            <a:r>
              <a:rPr lang="en-US" altLang="zh-CN" sz="2000" dirty="0"/>
              <a:t>1.</a:t>
            </a:r>
            <a:r>
              <a:rPr lang="zh-CN" altLang="zh-CN" sz="2000" dirty="0"/>
              <a:t>时代性：古汉语、旧时用法、用于白话。</a:t>
            </a:r>
            <a:r>
              <a:rPr lang="en-US" altLang="zh-CN" sz="2000" dirty="0"/>
              <a:t>2.</a:t>
            </a:r>
            <a:r>
              <a:rPr lang="zh-CN" altLang="zh-CN" sz="2000" dirty="0"/>
              <a:t>空间性：方言。</a:t>
            </a:r>
          </a:p>
        </p:txBody>
      </p:sp>
    </p:spTree>
    <p:extLst>
      <p:ext uri="{BB962C8B-B14F-4D97-AF65-F5344CB8AC3E}">
        <p14:creationId xmlns:p14="http://schemas.microsoft.com/office/powerpoint/2010/main" val="341586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573437" y="1120676"/>
            <a:ext cx="10140043" cy="5122941"/>
          </a:xfrm>
          <a:prstGeom prst="rect">
            <a:avLst/>
          </a:prstGeom>
        </p:spPr>
        <p:txBody>
          <a:bodyPr wrap="square">
            <a:spAutoFit/>
          </a:bodyPr>
          <a:lstStyle/>
          <a:p>
            <a:pPr>
              <a:lnSpc>
                <a:spcPct val="150000"/>
              </a:lnSpc>
            </a:pPr>
            <a:r>
              <a:rPr lang="en-US" altLang="zh-CN" sz="2000" dirty="0"/>
              <a:t> 3.2</a:t>
            </a:r>
            <a:r>
              <a:rPr lang="zh-CN" altLang="en-US" sz="2000" dirty="0"/>
              <a:t>   </a:t>
            </a:r>
            <a:r>
              <a:rPr lang="zh-CN" altLang="zh-CN" sz="2000" dirty="0"/>
              <a:t>基于</a:t>
            </a:r>
            <a:r>
              <a:rPr lang="zh-CN" altLang="en-US" sz="2000" dirty="0"/>
              <a:t>语料库</a:t>
            </a:r>
            <a:r>
              <a:rPr lang="zh-CN" altLang="zh-CN" sz="2000" dirty="0"/>
              <a:t>的</a:t>
            </a:r>
            <a:r>
              <a:rPr lang="zh-CN" altLang="en-US" sz="2000" dirty="0"/>
              <a:t>定量</a:t>
            </a:r>
            <a:r>
              <a:rPr lang="zh-CN" altLang="zh-CN" sz="2000" dirty="0"/>
              <a:t>分析</a:t>
            </a:r>
          </a:p>
          <a:p>
            <a:pPr>
              <a:lnSpc>
                <a:spcPct val="150000"/>
              </a:lnSpc>
            </a:pPr>
            <a:endParaRPr lang="en-US" altLang="zh-CN" sz="2000" dirty="0"/>
          </a:p>
          <a:p>
            <a:pPr>
              <a:lnSpc>
                <a:spcPct val="150000"/>
              </a:lnSpc>
            </a:pPr>
            <a:r>
              <a:rPr lang="zh-CN" altLang="en-US" sz="2000" dirty="0"/>
              <a:t>除了定性分析，检索语料时，从索引行数据（如搭配、类连接等）中发现语言中反复出现的现象，从而可以揭示词语使用时的模式。</a:t>
            </a:r>
            <a:endParaRPr lang="en-US" altLang="zh-CN" sz="2000" dirty="0"/>
          </a:p>
          <a:p>
            <a:pPr>
              <a:lnSpc>
                <a:spcPct val="150000"/>
              </a:lnSpc>
            </a:pPr>
            <a:endParaRPr lang="en-US" altLang="zh-CN" sz="2000" dirty="0"/>
          </a:p>
          <a:p>
            <a:pPr>
              <a:lnSpc>
                <a:spcPct val="150000"/>
              </a:lnSpc>
            </a:pPr>
            <a:r>
              <a:rPr lang="zh-CN" altLang="zh-CN" sz="2000" dirty="0"/>
              <a:t>频数</a:t>
            </a:r>
            <a:r>
              <a:rPr lang="zh-CN" altLang="en-US" sz="2000" dirty="0"/>
              <a:t>、</a:t>
            </a:r>
            <a:r>
              <a:rPr lang="zh-CN" altLang="zh-CN" sz="2000" dirty="0"/>
              <a:t>语域分布</a:t>
            </a:r>
            <a:r>
              <a:rPr lang="zh-CN" altLang="en-US" sz="2000" dirty="0"/>
              <a:t>、</a:t>
            </a:r>
            <a:r>
              <a:rPr lang="en-US" altLang="zh-CN" sz="2000" dirty="0"/>
              <a:t> MI</a:t>
            </a:r>
            <a:r>
              <a:rPr lang="zh-CN" altLang="en-US" sz="2000" dirty="0"/>
              <a:t> </a:t>
            </a:r>
            <a:r>
              <a:rPr lang="zh-CN" altLang="zh-CN" sz="2000" dirty="0"/>
              <a:t>值</a:t>
            </a:r>
            <a:r>
              <a:rPr lang="zh-CN" altLang="en-US" sz="2000" dirty="0"/>
              <a:t>等统计数据也可以展示词语的用法信息。</a:t>
            </a:r>
            <a:endParaRPr lang="en-US" altLang="zh-CN" sz="2000" dirty="0"/>
          </a:p>
          <a:p>
            <a:pPr>
              <a:lnSpc>
                <a:spcPct val="150000"/>
              </a:lnSpc>
            </a:pPr>
            <a:endParaRPr lang="en-US" altLang="zh-CN" sz="2000" dirty="0"/>
          </a:p>
          <a:p>
            <a:pPr>
              <a:lnSpc>
                <a:spcPct val="150000"/>
              </a:lnSpc>
            </a:pPr>
            <a:r>
              <a:rPr lang="zh-CN" altLang="en-US" sz="2000" dirty="0"/>
              <a:t>定量分析的统计结果可以便于学习者通过数据驱动的学习方法（</a:t>
            </a:r>
            <a:r>
              <a:rPr lang="en-US" altLang="zh-CN" sz="2000" dirty="0"/>
              <a:t>DDL)</a:t>
            </a:r>
            <a:r>
              <a:rPr lang="zh-CN" altLang="en-US" sz="2000" dirty="0"/>
              <a:t>自己归纳出近义词的异同。</a:t>
            </a:r>
            <a:endParaRPr lang="en-US" altLang="zh-CN" sz="2000" dirty="0"/>
          </a:p>
          <a:p>
            <a:pPr>
              <a:lnSpc>
                <a:spcPct val="150000"/>
              </a:lnSpc>
            </a:pPr>
            <a:endParaRPr lang="en-US" altLang="zh-CN" sz="2000" dirty="0"/>
          </a:p>
          <a:p>
            <a:pPr>
              <a:lnSpc>
                <a:spcPct val="150000"/>
              </a:lnSpc>
            </a:pPr>
            <a:endParaRPr lang="en-US" altLang="zh-CN" sz="2000" dirty="0"/>
          </a:p>
        </p:txBody>
      </p:sp>
    </p:spTree>
    <p:extLst>
      <p:ext uri="{BB962C8B-B14F-4D97-AF65-F5344CB8AC3E}">
        <p14:creationId xmlns:p14="http://schemas.microsoft.com/office/powerpoint/2010/main" val="2217299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近义词应该呈现哪些信息</a:t>
            </a:r>
          </a:p>
        </p:txBody>
      </p:sp>
      <p:sp>
        <p:nvSpPr>
          <p:cNvPr id="3" name="矩形 2">
            <a:extLst>
              <a:ext uri="{FF2B5EF4-FFF2-40B4-BE49-F238E27FC236}">
                <a16:creationId xmlns:a16="http://schemas.microsoft.com/office/drawing/2014/main" id="{3401F323-246F-D94E-A6B0-D1221825FF2D}"/>
              </a:ext>
            </a:extLst>
          </p:cNvPr>
          <p:cNvSpPr/>
          <p:nvPr/>
        </p:nvSpPr>
        <p:spPr>
          <a:xfrm>
            <a:off x="287420" y="739361"/>
            <a:ext cx="10140043" cy="2585323"/>
          </a:xfrm>
          <a:prstGeom prst="rect">
            <a:avLst/>
          </a:prstGeom>
        </p:spPr>
        <p:txBody>
          <a:bodyPr wrap="square">
            <a:spAutoFit/>
          </a:bodyPr>
          <a:lstStyle/>
          <a:p>
            <a:r>
              <a:rPr lang="en-US" altLang="zh-CN" dirty="0"/>
              <a:t>3.2</a:t>
            </a:r>
            <a:r>
              <a:rPr lang="zh-CN" altLang="en-US" dirty="0"/>
              <a:t>   </a:t>
            </a:r>
            <a:r>
              <a:rPr lang="zh-CN" altLang="zh-CN" dirty="0"/>
              <a:t>基于</a:t>
            </a:r>
            <a:r>
              <a:rPr lang="zh-CN" altLang="en-US" dirty="0"/>
              <a:t>语料库</a:t>
            </a:r>
            <a:r>
              <a:rPr lang="zh-CN" altLang="zh-CN" dirty="0"/>
              <a:t>的</a:t>
            </a:r>
            <a:r>
              <a:rPr lang="zh-CN" altLang="en-US" dirty="0"/>
              <a:t>定量</a:t>
            </a:r>
            <a:r>
              <a:rPr lang="zh-CN" altLang="zh-CN" dirty="0"/>
              <a:t>分析</a:t>
            </a:r>
          </a:p>
          <a:p>
            <a:r>
              <a:rPr lang="en-US" altLang="zh-CN" dirty="0"/>
              <a:t> </a:t>
            </a:r>
          </a:p>
          <a:p>
            <a:r>
              <a:rPr lang="zh-CN" altLang="en-US" dirty="0"/>
              <a:t>分别以“穿”、“戴”为索引词，利用语料库检索工具</a:t>
            </a:r>
            <a:r>
              <a:rPr kumimoji="1" lang="en-US" altLang="zh-CN" dirty="0" err="1"/>
              <a:t>AntConc</a:t>
            </a:r>
            <a:r>
              <a:rPr kumimoji="1" lang="zh-CN" altLang="en-US" dirty="0"/>
              <a:t>呈现</a:t>
            </a:r>
            <a:r>
              <a:rPr lang="zh-CN" altLang="en-US" dirty="0"/>
              <a:t>“穿”、“戴”的搭配信息</a:t>
            </a:r>
            <a:endParaRPr lang="en-US" altLang="zh-CN" dirty="0"/>
          </a:p>
          <a:p>
            <a:endParaRPr lang="en-US" altLang="zh-CN" dirty="0"/>
          </a:p>
          <a:p>
            <a:endParaRPr lang="en-US" altLang="zh-CN" dirty="0"/>
          </a:p>
          <a:p>
            <a:endParaRPr lang="en-US" altLang="zh-CN" dirty="0"/>
          </a:p>
          <a:p>
            <a:endParaRPr lang="zh-CN" altLang="zh-CN" dirty="0"/>
          </a:p>
          <a:p>
            <a:r>
              <a:rPr lang="en-US" altLang="zh-CN" dirty="0"/>
              <a:t> </a:t>
            </a:r>
            <a:endParaRPr lang="zh-CN" altLang="zh-CN" dirty="0"/>
          </a:p>
          <a:p>
            <a:endParaRPr lang="en-US" altLang="zh-CN" dirty="0"/>
          </a:p>
        </p:txBody>
      </p:sp>
      <p:pic>
        <p:nvPicPr>
          <p:cNvPr id="5" name="图片 4">
            <a:extLst>
              <a:ext uri="{FF2B5EF4-FFF2-40B4-BE49-F238E27FC236}">
                <a16:creationId xmlns:a16="http://schemas.microsoft.com/office/drawing/2014/main" id="{8E00C2C5-D814-6E4D-99E6-DD8EE7475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096" y="1757507"/>
            <a:ext cx="6205407" cy="5015112"/>
          </a:xfrm>
          <a:prstGeom prst="rect">
            <a:avLst/>
          </a:prstGeom>
        </p:spPr>
      </p:pic>
      <p:pic>
        <p:nvPicPr>
          <p:cNvPr id="7" name="图片 6">
            <a:extLst>
              <a:ext uri="{FF2B5EF4-FFF2-40B4-BE49-F238E27FC236}">
                <a16:creationId xmlns:a16="http://schemas.microsoft.com/office/drawing/2014/main" id="{619218FE-238A-644C-A7B1-3A569EB7B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97" y="1757507"/>
            <a:ext cx="5358637" cy="5100493"/>
          </a:xfrm>
          <a:prstGeom prst="rect">
            <a:avLst/>
          </a:prstGeom>
        </p:spPr>
      </p:pic>
    </p:spTree>
    <p:extLst>
      <p:ext uri="{BB962C8B-B14F-4D97-AF65-F5344CB8AC3E}">
        <p14:creationId xmlns:p14="http://schemas.microsoft.com/office/powerpoint/2010/main" val="1956411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FE5C8F-9C2A-48DF-AA31-F0B58EB5C740}"/>
              </a:ext>
            </a:extLst>
          </p:cNvPr>
          <p:cNvSpPr/>
          <p:nvPr/>
        </p:nvSpPr>
        <p:spPr>
          <a:xfrm>
            <a:off x="0" y="0"/>
            <a:ext cx="4557486" cy="6858000"/>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矩形 2">
            <a:extLst>
              <a:ext uri="{FF2B5EF4-FFF2-40B4-BE49-F238E27FC236}">
                <a16:creationId xmlns:a16="http://schemas.microsoft.com/office/drawing/2014/main" id="{4869898A-18FC-4FAD-88A6-3AEC1C88EC53}"/>
              </a:ext>
            </a:extLst>
          </p:cNvPr>
          <p:cNvSpPr/>
          <p:nvPr/>
        </p:nvSpPr>
        <p:spPr>
          <a:xfrm>
            <a:off x="899886" y="476251"/>
            <a:ext cx="10638971"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标题 1">
            <a:extLst>
              <a:ext uri="{FF2B5EF4-FFF2-40B4-BE49-F238E27FC236}">
                <a16:creationId xmlns:a16="http://schemas.microsoft.com/office/drawing/2014/main" id="{773B74BA-A941-4D5C-B864-61041C3EF75F}"/>
              </a:ext>
            </a:extLst>
          </p:cNvPr>
          <p:cNvSpPr txBox="1">
            <a:spLocks/>
          </p:cNvSpPr>
          <p:nvPr/>
        </p:nvSpPr>
        <p:spPr>
          <a:xfrm>
            <a:off x="2174796" y="1160448"/>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rgbClr val="9A0001"/>
                </a:solidFill>
                <a:effectLst/>
                <a:uLnTx/>
                <a:uFillTx/>
                <a:latin typeface="+mn-lt"/>
                <a:ea typeface="+mn-ea"/>
                <a:cs typeface="+mn-ea"/>
                <a:sym typeface="+mn-lt"/>
              </a:rPr>
              <a:t>目  录</a:t>
            </a:r>
            <a:endParaRPr kumimoji="0" lang="en-US" altLang="zh-CN" sz="5400" b="1" i="0" u="none" strike="noStrike" kern="2200" cap="none" spc="0" normalizeH="0" baseline="0" noProof="0" dirty="0">
              <a:ln>
                <a:noFill/>
              </a:ln>
              <a:solidFill>
                <a:srgbClr val="9A0001"/>
              </a:solidFill>
              <a:effectLst/>
              <a:uLnTx/>
              <a:uFillTx/>
              <a:latin typeface="+mn-lt"/>
              <a:ea typeface="+mn-ea"/>
              <a:cs typeface="+mn-ea"/>
              <a:sym typeface="+mn-lt"/>
            </a:endParaRPr>
          </a:p>
        </p:txBody>
      </p:sp>
      <p:sp>
        <p:nvSpPr>
          <p:cNvPr id="15" name="文本框 14">
            <a:extLst>
              <a:ext uri="{FF2B5EF4-FFF2-40B4-BE49-F238E27FC236}">
                <a16:creationId xmlns:a16="http://schemas.microsoft.com/office/drawing/2014/main" id="{241BF283-B44E-4825-9060-0EACE74DFAB8}"/>
              </a:ext>
            </a:extLst>
          </p:cNvPr>
          <p:cNvSpPr txBox="1"/>
          <p:nvPr/>
        </p:nvSpPr>
        <p:spPr>
          <a:xfrm>
            <a:off x="6927741" y="1037190"/>
            <a:ext cx="3717147" cy="5693866"/>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lain"/>
              <a:tabLst/>
              <a:defRPr/>
            </a:pPr>
            <a:r>
              <a:rPr kumimoji="0" lang="zh-CN" altLang="en-US" sz="2800" i="0" u="none" strike="noStrike" kern="1200" cap="none" spc="0" normalizeH="0" baseline="0" noProof="0" dirty="0">
                <a:ln>
                  <a:noFill/>
                </a:ln>
                <a:effectLst/>
                <a:uLnTx/>
                <a:uFillTx/>
                <a:cs typeface="+mn-ea"/>
                <a:sym typeface="+mn-lt"/>
              </a:rPr>
              <a:t>研究背景及意义</a:t>
            </a:r>
            <a:endParaRPr kumimoji="0" lang="en-US" altLang="zh-CN" sz="2800" i="0" u="none" strike="noStrike" kern="1200" cap="none" spc="0" normalizeH="0" baseline="0" noProof="0" dirty="0">
              <a:ln>
                <a:noFill/>
              </a:ln>
              <a:effectLst/>
              <a:uLnTx/>
              <a:uFillTx/>
              <a:cs typeface="+mn-ea"/>
              <a:sym typeface="+mn-lt"/>
            </a:endParaRPr>
          </a:p>
          <a:p>
            <a:pPr marL="514350" marR="0" lvl="0" indent="-514350" algn="l" defTabSz="914400" rtl="0" eaLnBrk="1" fontAlgn="auto" latinLnBrk="0" hangingPunct="1">
              <a:lnSpc>
                <a:spcPct val="100000"/>
              </a:lnSpc>
              <a:spcBef>
                <a:spcPts val="0"/>
              </a:spcBef>
              <a:spcAft>
                <a:spcPts val="0"/>
              </a:spcAft>
              <a:buClrTx/>
              <a:buSzTx/>
              <a:buFontTx/>
              <a:buAutoNum type="arabicPlain"/>
              <a:tabLst/>
              <a:defRPr/>
            </a:pPr>
            <a:endParaRPr kumimoji="0" lang="en-US" altLang="zh-CN" sz="2800" i="0" u="none" strike="noStrike" kern="1200" cap="none" spc="0" normalizeH="0" baseline="0" noProof="0" dirty="0">
              <a:ln>
                <a:noFill/>
              </a:ln>
              <a:effectLst/>
              <a:uLnTx/>
              <a:uFillTx/>
              <a:cs typeface="+mn-ea"/>
              <a:sym typeface="+mn-lt"/>
            </a:endParaRPr>
          </a:p>
          <a:p>
            <a:pPr marL="514350" marR="0" lvl="0" indent="-514350" algn="l" defTabSz="914400" rtl="0" eaLnBrk="1" fontAlgn="auto" latinLnBrk="0" hangingPunct="1">
              <a:lnSpc>
                <a:spcPct val="100000"/>
              </a:lnSpc>
              <a:spcBef>
                <a:spcPts val="0"/>
              </a:spcBef>
              <a:spcAft>
                <a:spcPts val="0"/>
              </a:spcAft>
              <a:buClrTx/>
              <a:buSzTx/>
              <a:buFontTx/>
              <a:buAutoNum type="arabicPlain"/>
              <a:tabLst/>
              <a:defRPr/>
            </a:pPr>
            <a:r>
              <a:rPr lang="zh-CN" altLang="en-US" sz="2800" dirty="0">
                <a:cs typeface="+mn-ea"/>
                <a:sym typeface="+mn-lt"/>
              </a:rPr>
              <a:t>研究对象</a:t>
            </a:r>
            <a:endParaRPr lang="en-US" altLang="zh-CN" sz="2800" dirty="0">
              <a:cs typeface="+mn-ea"/>
              <a:sym typeface="+mn-lt"/>
            </a:endParaRPr>
          </a:p>
          <a:p>
            <a:pPr marL="514350" marR="0" lvl="0" indent="-514350" algn="l" defTabSz="914400" rtl="0" eaLnBrk="1" fontAlgn="auto" latinLnBrk="0" hangingPunct="1">
              <a:lnSpc>
                <a:spcPct val="100000"/>
              </a:lnSpc>
              <a:spcBef>
                <a:spcPts val="0"/>
              </a:spcBef>
              <a:spcAft>
                <a:spcPts val="0"/>
              </a:spcAft>
              <a:buClrTx/>
              <a:buSzTx/>
              <a:buFontTx/>
              <a:buAutoNum type="arabicPlain"/>
              <a:tabLst/>
              <a:defRPr/>
            </a:pPr>
            <a:endParaRPr lang="en-US" altLang="zh-CN" sz="2800" dirty="0">
              <a:cs typeface="+mn-ea"/>
              <a:sym typeface="+mn-lt"/>
            </a:endParaRPr>
          </a:p>
          <a:p>
            <a:pPr marL="514350" marR="0" lvl="0" indent="-514350" algn="l" defTabSz="914400" rtl="0" eaLnBrk="1" fontAlgn="auto" latinLnBrk="0" hangingPunct="1">
              <a:lnSpc>
                <a:spcPct val="100000"/>
              </a:lnSpc>
              <a:spcBef>
                <a:spcPts val="0"/>
              </a:spcBef>
              <a:spcAft>
                <a:spcPts val="0"/>
              </a:spcAft>
              <a:buClrTx/>
              <a:buSzTx/>
              <a:buFontTx/>
              <a:buAutoNum type="arabicPlain"/>
              <a:tabLst/>
              <a:defRPr/>
            </a:pPr>
            <a:r>
              <a:rPr lang="zh-CN" altLang="en-US" sz="2800" dirty="0">
                <a:cs typeface="+mn-ea"/>
                <a:sym typeface="+mn-lt"/>
              </a:rPr>
              <a:t>研究方法</a:t>
            </a:r>
            <a:endParaRPr lang="en-US" altLang="zh-CN" sz="2800" dirty="0">
              <a:cs typeface="+mn-ea"/>
              <a:sym typeface="+mn-lt"/>
            </a:endParaRPr>
          </a:p>
          <a:p>
            <a:pPr marR="0" lvl="0" algn="l" defTabSz="914400" rtl="0" eaLnBrk="1" fontAlgn="auto" latinLnBrk="0" hangingPunct="1">
              <a:lnSpc>
                <a:spcPct val="100000"/>
              </a:lnSpc>
              <a:spcBef>
                <a:spcPts val="0"/>
              </a:spcBef>
              <a:spcAft>
                <a:spcPts val="0"/>
              </a:spcAft>
              <a:buClrTx/>
              <a:buSzTx/>
              <a:tabLst/>
              <a:defRPr/>
            </a:pPr>
            <a:r>
              <a:rPr lang="en-US" altLang="zh-CN" sz="2800" dirty="0">
                <a:cs typeface="+mn-ea"/>
                <a:sym typeface="+mn-lt"/>
              </a:rPr>
              <a:t>3.1</a:t>
            </a:r>
            <a:r>
              <a:rPr lang="zh-CN" altLang="en-US" sz="2800" dirty="0">
                <a:cs typeface="+mn-ea"/>
                <a:sym typeface="+mn-lt"/>
              </a:rPr>
              <a:t> 语言学内省的方法</a:t>
            </a:r>
            <a:endParaRPr lang="en-US" altLang="zh-CN" sz="2800" dirty="0">
              <a:cs typeface="+mn-ea"/>
              <a:sym typeface="+mn-lt"/>
            </a:endParaRPr>
          </a:p>
          <a:p>
            <a:pPr marR="0" lvl="0" algn="l" defTabSz="914400" rtl="0" eaLnBrk="1" fontAlgn="auto" latinLnBrk="0" hangingPunct="1">
              <a:lnSpc>
                <a:spcPct val="100000"/>
              </a:lnSpc>
              <a:spcBef>
                <a:spcPts val="0"/>
              </a:spcBef>
              <a:spcAft>
                <a:spcPts val="0"/>
              </a:spcAft>
              <a:buClrTx/>
              <a:buSzTx/>
              <a:tabLst/>
              <a:defRPr/>
            </a:pPr>
            <a:r>
              <a:rPr lang="en-US" altLang="zh-CN" sz="2800" dirty="0">
                <a:cs typeface="+mn-ea"/>
                <a:sym typeface="+mn-lt"/>
              </a:rPr>
              <a:t>3.2</a:t>
            </a:r>
            <a:r>
              <a:rPr lang="zh-CN" altLang="en-US" sz="2800" dirty="0">
                <a:cs typeface="+mn-ea"/>
                <a:sym typeface="+mn-lt"/>
              </a:rPr>
              <a:t> 统计计量方法</a:t>
            </a:r>
            <a:endParaRPr lang="en-US" altLang="zh-CN" sz="2800" dirty="0">
              <a:cs typeface="+mn-ea"/>
              <a:sym typeface="+mn-lt"/>
            </a:endParaRPr>
          </a:p>
          <a:p>
            <a:pPr marR="0" lvl="0" algn="l" defTabSz="914400" rtl="0" eaLnBrk="1" fontAlgn="auto" latinLnBrk="0" hangingPunct="1">
              <a:lnSpc>
                <a:spcPct val="100000"/>
              </a:lnSpc>
              <a:spcBef>
                <a:spcPts val="0"/>
              </a:spcBef>
              <a:spcAft>
                <a:spcPts val="0"/>
              </a:spcAft>
              <a:buClrTx/>
              <a:buSzTx/>
              <a:tabLst/>
              <a:defRPr/>
            </a:pPr>
            <a:endParaRPr lang="en-US" altLang="zh-CN" sz="2800" dirty="0">
              <a:cs typeface="+mn-ea"/>
              <a:sym typeface="+mn-lt"/>
            </a:endParaRPr>
          </a:p>
          <a:p>
            <a:pPr marR="0" lvl="0" algn="l" defTabSz="914400" rtl="0" eaLnBrk="1" fontAlgn="auto" latinLnBrk="0" hangingPunct="1">
              <a:lnSpc>
                <a:spcPct val="100000"/>
              </a:lnSpc>
              <a:spcBef>
                <a:spcPts val="0"/>
              </a:spcBef>
              <a:spcAft>
                <a:spcPts val="0"/>
              </a:spcAft>
              <a:buClrTx/>
              <a:buSzTx/>
              <a:tabLst/>
              <a:defRPr/>
            </a:pPr>
            <a:r>
              <a:rPr lang="en-US" altLang="zh-CN" sz="2800" dirty="0">
                <a:cs typeface="+mn-ea"/>
                <a:sym typeface="+mn-lt"/>
              </a:rPr>
              <a:t>4</a:t>
            </a:r>
            <a:r>
              <a:rPr lang="zh-CN" altLang="en-US" sz="2800" dirty="0">
                <a:cs typeface="+mn-ea"/>
                <a:sym typeface="+mn-lt"/>
              </a:rPr>
              <a:t>   在线汉语近义词学习资源库</a:t>
            </a:r>
            <a:endParaRPr lang="en-US" altLang="zh-CN" sz="2800" dirty="0">
              <a:cs typeface="+mn-ea"/>
              <a:sym typeface="+mn-lt"/>
            </a:endParaRPr>
          </a:p>
          <a:p>
            <a:pPr marR="0" lvl="0" algn="l" defTabSz="914400" rtl="0" eaLnBrk="1" fontAlgn="auto" latinLnBrk="0" hangingPunct="1">
              <a:lnSpc>
                <a:spcPct val="100000"/>
              </a:lnSpc>
              <a:spcBef>
                <a:spcPts val="0"/>
              </a:spcBef>
              <a:spcAft>
                <a:spcPts val="0"/>
              </a:spcAft>
              <a:buClrTx/>
              <a:buSzTx/>
              <a:tabLst/>
              <a:defRPr/>
            </a:pPr>
            <a:endParaRPr lang="en-US" altLang="zh-CN" sz="2800" dirty="0">
              <a:cs typeface="+mn-ea"/>
              <a:sym typeface="+mn-lt"/>
            </a:endParaRPr>
          </a:p>
          <a:p>
            <a:pPr marR="0" lvl="0" algn="l" defTabSz="914400" rtl="0" eaLnBrk="1" fontAlgn="auto" latinLnBrk="0" hangingPunct="1">
              <a:lnSpc>
                <a:spcPct val="100000"/>
              </a:lnSpc>
              <a:spcBef>
                <a:spcPts val="0"/>
              </a:spcBef>
              <a:spcAft>
                <a:spcPts val="0"/>
              </a:spcAft>
              <a:buClrTx/>
              <a:buSzTx/>
              <a:tabLst/>
              <a:defRPr/>
            </a:pPr>
            <a:r>
              <a:rPr lang="en-US" altLang="zh-CN" sz="2800" dirty="0">
                <a:cs typeface="+mn-ea"/>
                <a:sym typeface="+mn-lt"/>
              </a:rPr>
              <a:t>5</a:t>
            </a:r>
            <a:r>
              <a:rPr lang="zh-CN" altLang="en-US" sz="2800" dirty="0">
                <a:cs typeface="+mn-ea"/>
                <a:sym typeface="+mn-lt"/>
              </a:rPr>
              <a:t>    总结</a:t>
            </a:r>
            <a:endParaRPr lang="en-US" altLang="zh-CN" sz="2800" dirty="0">
              <a:cs typeface="+mn-ea"/>
              <a:sym typeface="+mn-lt"/>
            </a:endParaRPr>
          </a:p>
          <a:p>
            <a:pPr marR="0" lvl="0" algn="l" defTabSz="914400" rtl="0" eaLnBrk="1" fontAlgn="auto" latinLnBrk="0" hangingPunct="1">
              <a:lnSpc>
                <a:spcPct val="100000"/>
              </a:lnSpc>
              <a:spcBef>
                <a:spcPts val="0"/>
              </a:spcBef>
              <a:spcAft>
                <a:spcPts val="0"/>
              </a:spcAft>
              <a:buClrTx/>
              <a:buSzTx/>
              <a:tabLst/>
              <a:defRPr/>
            </a:pPr>
            <a:endParaRPr lang="en-US" altLang="zh-CN" sz="2800" dirty="0">
              <a:cs typeface="+mn-ea"/>
              <a:sym typeface="+mn-lt"/>
            </a:endParaRPr>
          </a:p>
        </p:txBody>
      </p:sp>
      <p:grpSp>
        <p:nvGrpSpPr>
          <p:cNvPr id="23" name="组合 22">
            <a:extLst>
              <a:ext uri="{FF2B5EF4-FFF2-40B4-BE49-F238E27FC236}">
                <a16:creationId xmlns:a16="http://schemas.microsoft.com/office/drawing/2014/main" id="{92C092D1-5E9B-443C-8CDC-742C143A051C}"/>
              </a:ext>
            </a:extLst>
          </p:cNvPr>
          <p:cNvGrpSpPr/>
          <p:nvPr/>
        </p:nvGrpSpPr>
        <p:grpSpPr>
          <a:xfrm>
            <a:off x="2238478" y="2997603"/>
            <a:ext cx="2319008" cy="2313600"/>
            <a:chOff x="2105799" y="20055838"/>
            <a:chExt cx="6748090" cy="6732363"/>
          </a:xfrm>
          <a:solidFill>
            <a:srgbClr val="9A0001"/>
          </a:solidFill>
        </p:grpSpPr>
        <p:sp>
          <p:nvSpPr>
            <p:cNvPr id="24" name="Freeform 8">
              <a:extLst>
                <a:ext uri="{FF2B5EF4-FFF2-40B4-BE49-F238E27FC236}">
                  <a16:creationId xmlns:a16="http://schemas.microsoft.com/office/drawing/2014/main" id="{AA4854DB-09A7-4F35-885A-DEAAA0A0D47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5" name="Freeform 42">
              <a:extLst>
                <a:ext uri="{FF2B5EF4-FFF2-40B4-BE49-F238E27FC236}">
                  <a16:creationId xmlns:a16="http://schemas.microsoft.com/office/drawing/2014/main" id="{E1E0911B-CB70-47C4-AE31-E35985878037}"/>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6" name="Freeform 43">
              <a:extLst>
                <a:ext uri="{FF2B5EF4-FFF2-40B4-BE49-F238E27FC236}">
                  <a16:creationId xmlns:a16="http://schemas.microsoft.com/office/drawing/2014/main" id="{2FC0E59D-1718-49F3-901D-E7A705DFD86D}"/>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7" name="Freeform 44">
              <a:extLst>
                <a:ext uri="{FF2B5EF4-FFF2-40B4-BE49-F238E27FC236}">
                  <a16:creationId xmlns:a16="http://schemas.microsoft.com/office/drawing/2014/main" id="{58AC137A-286D-43FC-9CBB-798D73BA8F1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8" name="Freeform 45">
              <a:extLst>
                <a:ext uri="{FF2B5EF4-FFF2-40B4-BE49-F238E27FC236}">
                  <a16:creationId xmlns:a16="http://schemas.microsoft.com/office/drawing/2014/main" id="{7138EBB3-6FC8-4A30-BAAF-3155E14C187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9" name="Freeform 46">
              <a:extLst>
                <a:ext uri="{FF2B5EF4-FFF2-40B4-BE49-F238E27FC236}">
                  <a16:creationId xmlns:a16="http://schemas.microsoft.com/office/drawing/2014/main" id="{4A58666F-3075-4FC2-91E9-5F2124B7AA3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0" name="Freeform 47">
              <a:extLst>
                <a:ext uri="{FF2B5EF4-FFF2-40B4-BE49-F238E27FC236}">
                  <a16:creationId xmlns:a16="http://schemas.microsoft.com/office/drawing/2014/main" id="{6E8707F8-9579-416E-90B7-F45089E8C1FA}"/>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3" name="Freeform 48">
              <a:extLst>
                <a:ext uri="{FF2B5EF4-FFF2-40B4-BE49-F238E27FC236}">
                  <a16:creationId xmlns:a16="http://schemas.microsoft.com/office/drawing/2014/main" id="{485403A9-B9D9-4656-8A72-1BADA9F067BE}"/>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4" name="Freeform 49">
              <a:extLst>
                <a:ext uri="{FF2B5EF4-FFF2-40B4-BE49-F238E27FC236}">
                  <a16:creationId xmlns:a16="http://schemas.microsoft.com/office/drawing/2014/main" id="{80B67977-488A-4CD7-ADE9-F3621FBA4659}"/>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5" name="Freeform 50">
              <a:extLst>
                <a:ext uri="{FF2B5EF4-FFF2-40B4-BE49-F238E27FC236}">
                  <a16:creationId xmlns:a16="http://schemas.microsoft.com/office/drawing/2014/main" id="{7825C64C-9AC7-437E-942A-FB8F4951D9C0}"/>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6" name="Freeform 51">
              <a:extLst>
                <a:ext uri="{FF2B5EF4-FFF2-40B4-BE49-F238E27FC236}">
                  <a16:creationId xmlns:a16="http://schemas.microsoft.com/office/drawing/2014/main" id="{08425746-45E8-462E-B424-3006B548B2C7}"/>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7" name="Freeform 52">
              <a:extLst>
                <a:ext uri="{FF2B5EF4-FFF2-40B4-BE49-F238E27FC236}">
                  <a16:creationId xmlns:a16="http://schemas.microsoft.com/office/drawing/2014/main" id="{098743B0-40EB-43FD-BB11-58DAF68DE5A1}"/>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8" name="Freeform 53">
              <a:extLst>
                <a:ext uri="{FF2B5EF4-FFF2-40B4-BE49-F238E27FC236}">
                  <a16:creationId xmlns:a16="http://schemas.microsoft.com/office/drawing/2014/main" id="{6B581547-7842-4107-85D3-C7DE0B4B072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9" name="Freeform 54">
              <a:extLst>
                <a:ext uri="{FF2B5EF4-FFF2-40B4-BE49-F238E27FC236}">
                  <a16:creationId xmlns:a16="http://schemas.microsoft.com/office/drawing/2014/main" id="{440B4F60-ADD3-4194-900F-D2AF25B1D669}"/>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0" name="Freeform 55">
              <a:extLst>
                <a:ext uri="{FF2B5EF4-FFF2-40B4-BE49-F238E27FC236}">
                  <a16:creationId xmlns:a16="http://schemas.microsoft.com/office/drawing/2014/main" id="{B0DD232B-3E02-4199-BF56-879BABE636B5}"/>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1" name="Freeform 56">
              <a:extLst>
                <a:ext uri="{FF2B5EF4-FFF2-40B4-BE49-F238E27FC236}">
                  <a16:creationId xmlns:a16="http://schemas.microsoft.com/office/drawing/2014/main" id="{732BDB57-DF6F-4D5F-8E6D-547FD824D34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2" name="Freeform 57">
              <a:extLst>
                <a:ext uri="{FF2B5EF4-FFF2-40B4-BE49-F238E27FC236}">
                  <a16:creationId xmlns:a16="http://schemas.microsoft.com/office/drawing/2014/main" id="{B40B4C07-C730-4E36-9D10-F2F6FAF67925}"/>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3" name="Freeform 58">
              <a:extLst>
                <a:ext uri="{FF2B5EF4-FFF2-40B4-BE49-F238E27FC236}">
                  <a16:creationId xmlns:a16="http://schemas.microsoft.com/office/drawing/2014/main" id="{BEA77FA6-3278-466A-A67D-561D7051BF4F}"/>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4" name="Freeform 59">
              <a:extLst>
                <a:ext uri="{FF2B5EF4-FFF2-40B4-BE49-F238E27FC236}">
                  <a16:creationId xmlns:a16="http://schemas.microsoft.com/office/drawing/2014/main" id="{CF117F20-683E-47AF-96E1-927B6013366C}"/>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5" name="Freeform 60">
              <a:extLst>
                <a:ext uri="{FF2B5EF4-FFF2-40B4-BE49-F238E27FC236}">
                  <a16:creationId xmlns:a16="http://schemas.microsoft.com/office/drawing/2014/main" id="{0F6444AF-AFEA-4D88-9526-2F7ECC44168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6" name="Freeform 61">
              <a:extLst>
                <a:ext uri="{FF2B5EF4-FFF2-40B4-BE49-F238E27FC236}">
                  <a16:creationId xmlns:a16="http://schemas.microsoft.com/office/drawing/2014/main" id="{0BAB0CDC-A1D7-4138-9187-B625DE30443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7" name="Freeform 62">
              <a:extLst>
                <a:ext uri="{FF2B5EF4-FFF2-40B4-BE49-F238E27FC236}">
                  <a16:creationId xmlns:a16="http://schemas.microsoft.com/office/drawing/2014/main" id="{3D5A870A-CDDE-4FF7-88DF-64C31124671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48" name="Freeform 71">
              <a:extLst>
                <a:ext uri="{FF2B5EF4-FFF2-40B4-BE49-F238E27FC236}">
                  <a16:creationId xmlns:a16="http://schemas.microsoft.com/office/drawing/2014/main" id="{D2D90196-B0EB-491E-8E53-9F2F3538571F}"/>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grpSp>
    </p:spTree>
    <p:extLst>
      <p:ext uri="{BB962C8B-B14F-4D97-AF65-F5344CB8AC3E}">
        <p14:creationId xmlns:p14="http://schemas.microsoft.com/office/powerpoint/2010/main" val="828047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近义词应该呈现哪些信息</a:t>
            </a:r>
          </a:p>
        </p:txBody>
      </p:sp>
      <p:sp>
        <p:nvSpPr>
          <p:cNvPr id="3" name="矩形 2">
            <a:extLst>
              <a:ext uri="{FF2B5EF4-FFF2-40B4-BE49-F238E27FC236}">
                <a16:creationId xmlns:a16="http://schemas.microsoft.com/office/drawing/2014/main" id="{3401F323-246F-D94E-A6B0-D1221825FF2D}"/>
              </a:ext>
            </a:extLst>
          </p:cNvPr>
          <p:cNvSpPr/>
          <p:nvPr/>
        </p:nvSpPr>
        <p:spPr>
          <a:xfrm>
            <a:off x="98854" y="734214"/>
            <a:ext cx="10140043" cy="2031325"/>
          </a:xfrm>
          <a:prstGeom prst="rect">
            <a:avLst/>
          </a:prstGeom>
        </p:spPr>
        <p:txBody>
          <a:bodyPr wrap="square">
            <a:spAutoFit/>
          </a:bodyPr>
          <a:lstStyle/>
          <a:p>
            <a:r>
              <a:rPr lang="en-US" altLang="zh-CN" dirty="0"/>
              <a:t>3.2</a:t>
            </a:r>
            <a:r>
              <a:rPr lang="zh-CN" altLang="en-US" dirty="0"/>
              <a:t>  </a:t>
            </a:r>
            <a:r>
              <a:rPr lang="zh-CN" altLang="zh-CN" dirty="0"/>
              <a:t>基于</a:t>
            </a:r>
            <a:r>
              <a:rPr lang="zh-CN" altLang="en-US" dirty="0"/>
              <a:t>语料库</a:t>
            </a:r>
            <a:r>
              <a:rPr lang="zh-CN" altLang="zh-CN" dirty="0"/>
              <a:t>的</a:t>
            </a:r>
            <a:r>
              <a:rPr lang="zh-CN" altLang="en-US" dirty="0"/>
              <a:t>定量</a:t>
            </a:r>
            <a:r>
              <a:rPr lang="zh-CN" altLang="zh-CN" dirty="0"/>
              <a:t>分析</a:t>
            </a:r>
          </a:p>
          <a:p>
            <a:r>
              <a:rPr lang="en-US" altLang="zh-CN" dirty="0"/>
              <a:t> </a:t>
            </a:r>
          </a:p>
          <a:p>
            <a:endParaRPr lang="en-US" altLang="zh-CN" dirty="0"/>
          </a:p>
          <a:p>
            <a:endParaRPr lang="en-US" altLang="zh-CN" dirty="0"/>
          </a:p>
          <a:p>
            <a:endParaRPr lang="zh-CN" altLang="zh-CN" dirty="0"/>
          </a:p>
          <a:p>
            <a:r>
              <a:rPr lang="en-US" altLang="zh-CN" dirty="0"/>
              <a:t> </a:t>
            </a:r>
            <a:endParaRPr lang="zh-CN" altLang="zh-CN" dirty="0"/>
          </a:p>
          <a:p>
            <a:endParaRPr lang="en-US" altLang="zh-CN" dirty="0"/>
          </a:p>
        </p:txBody>
      </p:sp>
      <p:pic>
        <p:nvPicPr>
          <p:cNvPr id="7" name="图片 6">
            <a:extLst>
              <a:ext uri="{FF2B5EF4-FFF2-40B4-BE49-F238E27FC236}">
                <a16:creationId xmlns:a16="http://schemas.microsoft.com/office/drawing/2014/main" id="{F2B9DCDA-A58E-1B40-A904-9DC33AA8D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10" y="1177871"/>
            <a:ext cx="7168820" cy="5680129"/>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墨迹 8">
                <a:extLst>
                  <a:ext uri="{FF2B5EF4-FFF2-40B4-BE49-F238E27FC236}">
                    <a16:creationId xmlns:a16="http://schemas.microsoft.com/office/drawing/2014/main" id="{FF89CCD1-C495-AC45-96E2-26BFD8344F29}"/>
                  </a:ext>
                </a:extLst>
              </p14:cNvPr>
              <p14:cNvContentPartPr/>
              <p14:nvPr/>
            </p14:nvContentPartPr>
            <p14:xfrm>
              <a:off x="3160430" y="5990118"/>
              <a:ext cx="363960" cy="294840"/>
            </p14:xfrm>
          </p:contentPart>
        </mc:Choice>
        <mc:Fallback xmlns="">
          <p:pic>
            <p:nvPicPr>
              <p:cNvPr id="9" name="墨迹 8">
                <a:extLst>
                  <a:ext uri="{FF2B5EF4-FFF2-40B4-BE49-F238E27FC236}">
                    <a16:creationId xmlns:a16="http://schemas.microsoft.com/office/drawing/2014/main" id="{FF89CCD1-C495-AC45-96E2-26BFD8344F29}"/>
                  </a:ext>
                </a:extLst>
              </p:cNvPr>
              <p:cNvPicPr/>
              <p:nvPr/>
            </p:nvPicPr>
            <p:blipFill>
              <a:blip r:embed="rId5"/>
              <a:stretch>
                <a:fillRect/>
              </a:stretch>
            </p:blipFill>
            <p:spPr>
              <a:xfrm>
                <a:off x="3151790" y="5981478"/>
                <a:ext cx="381600" cy="312480"/>
              </a:xfrm>
              <a:prstGeom prst="rect">
                <a:avLst/>
              </a:prstGeom>
            </p:spPr>
          </p:pic>
        </mc:Fallback>
      </mc:AlternateContent>
      <p:sp>
        <p:nvSpPr>
          <p:cNvPr id="10" name="文本框 9">
            <a:extLst>
              <a:ext uri="{FF2B5EF4-FFF2-40B4-BE49-F238E27FC236}">
                <a16:creationId xmlns:a16="http://schemas.microsoft.com/office/drawing/2014/main" id="{66522BB6-5CAB-0C46-854C-5FFC2FE15B1F}"/>
              </a:ext>
            </a:extLst>
          </p:cNvPr>
          <p:cNvSpPr txBox="1"/>
          <p:nvPr/>
        </p:nvSpPr>
        <p:spPr>
          <a:xfrm>
            <a:off x="287420" y="3244334"/>
            <a:ext cx="2152855" cy="369332"/>
          </a:xfrm>
          <a:prstGeom prst="rect">
            <a:avLst/>
          </a:prstGeom>
          <a:noFill/>
        </p:spPr>
        <p:txBody>
          <a:bodyPr wrap="square" rtlCol="0">
            <a:spAutoFit/>
          </a:bodyPr>
          <a:lstStyle/>
          <a:p>
            <a:r>
              <a:rPr kumimoji="1" lang="zh-CN" altLang="en-US" dirty="0"/>
              <a:t>“戴”的搭配词</a:t>
            </a:r>
          </a:p>
        </p:txBody>
      </p:sp>
    </p:spTree>
    <p:extLst>
      <p:ext uri="{BB962C8B-B14F-4D97-AF65-F5344CB8AC3E}">
        <p14:creationId xmlns:p14="http://schemas.microsoft.com/office/powerpoint/2010/main" val="2400345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近义词应该呈现哪些信息</a:t>
            </a:r>
          </a:p>
        </p:txBody>
      </p:sp>
      <p:sp>
        <p:nvSpPr>
          <p:cNvPr id="3" name="矩形 2">
            <a:extLst>
              <a:ext uri="{FF2B5EF4-FFF2-40B4-BE49-F238E27FC236}">
                <a16:creationId xmlns:a16="http://schemas.microsoft.com/office/drawing/2014/main" id="{3401F323-246F-D94E-A6B0-D1221825FF2D}"/>
              </a:ext>
            </a:extLst>
          </p:cNvPr>
          <p:cNvSpPr/>
          <p:nvPr/>
        </p:nvSpPr>
        <p:spPr>
          <a:xfrm>
            <a:off x="83672" y="864877"/>
            <a:ext cx="10140043" cy="2031325"/>
          </a:xfrm>
          <a:prstGeom prst="rect">
            <a:avLst/>
          </a:prstGeom>
        </p:spPr>
        <p:txBody>
          <a:bodyPr wrap="square">
            <a:spAutoFit/>
          </a:bodyPr>
          <a:lstStyle/>
          <a:p>
            <a:r>
              <a:rPr lang="en-US" altLang="zh-CN" dirty="0"/>
              <a:t>3.2</a:t>
            </a:r>
            <a:r>
              <a:rPr lang="zh-CN" altLang="en-US" dirty="0"/>
              <a:t>  </a:t>
            </a:r>
            <a:r>
              <a:rPr lang="zh-CN" altLang="zh-CN" dirty="0"/>
              <a:t>基于</a:t>
            </a:r>
            <a:r>
              <a:rPr lang="zh-CN" altLang="en-US" dirty="0"/>
              <a:t>语料库</a:t>
            </a:r>
            <a:r>
              <a:rPr lang="zh-CN" altLang="zh-CN" dirty="0"/>
              <a:t>的</a:t>
            </a:r>
            <a:r>
              <a:rPr lang="zh-CN" altLang="en-US" dirty="0"/>
              <a:t>定量</a:t>
            </a:r>
            <a:r>
              <a:rPr lang="zh-CN" altLang="zh-CN" dirty="0"/>
              <a:t>分析</a:t>
            </a:r>
          </a:p>
          <a:p>
            <a:r>
              <a:rPr lang="en-US" altLang="zh-CN" dirty="0"/>
              <a:t> </a:t>
            </a:r>
          </a:p>
          <a:p>
            <a:endParaRPr lang="en-US" altLang="zh-CN" dirty="0"/>
          </a:p>
          <a:p>
            <a:endParaRPr lang="en-US" altLang="zh-CN" dirty="0"/>
          </a:p>
          <a:p>
            <a:endParaRPr lang="zh-CN" altLang="zh-CN" dirty="0"/>
          </a:p>
          <a:p>
            <a:r>
              <a:rPr lang="en-US" altLang="zh-CN" dirty="0"/>
              <a:t> </a:t>
            </a:r>
            <a:endParaRPr lang="zh-CN" altLang="zh-CN" dirty="0"/>
          </a:p>
          <a:p>
            <a:endParaRPr lang="en-US" altLang="zh-CN" dirty="0"/>
          </a:p>
        </p:txBody>
      </p:sp>
      <p:pic>
        <p:nvPicPr>
          <p:cNvPr id="5" name="图片 4">
            <a:extLst>
              <a:ext uri="{FF2B5EF4-FFF2-40B4-BE49-F238E27FC236}">
                <a16:creationId xmlns:a16="http://schemas.microsoft.com/office/drawing/2014/main" id="{4EB4AB78-2887-CC43-A8D4-98F151015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2" y="1340495"/>
            <a:ext cx="6591075" cy="5408707"/>
          </a:xfrm>
          <a:prstGeom prst="rect">
            <a:avLst/>
          </a:prstGeom>
        </p:spPr>
      </p:pic>
      <p:pic>
        <p:nvPicPr>
          <p:cNvPr id="6" name="图片 5">
            <a:extLst>
              <a:ext uri="{FF2B5EF4-FFF2-40B4-BE49-F238E27FC236}">
                <a16:creationId xmlns:a16="http://schemas.microsoft.com/office/drawing/2014/main" id="{3D0BAFB0-28C5-164C-9DF2-BCC45D81D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142" y="2234778"/>
            <a:ext cx="6945178" cy="1137042"/>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墨迹 9">
                <a:extLst>
                  <a:ext uri="{FF2B5EF4-FFF2-40B4-BE49-F238E27FC236}">
                    <a16:creationId xmlns:a16="http://schemas.microsoft.com/office/drawing/2014/main" id="{0C794915-32FD-E14C-A1F4-AEC924170CD1}"/>
                  </a:ext>
                </a:extLst>
              </p14:cNvPr>
              <p14:cNvContentPartPr/>
              <p14:nvPr/>
            </p14:nvContentPartPr>
            <p14:xfrm>
              <a:off x="3055140" y="2518560"/>
              <a:ext cx="315720" cy="160200"/>
            </p14:xfrm>
          </p:contentPart>
        </mc:Choice>
        <mc:Fallback xmlns="">
          <p:pic>
            <p:nvPicPr>
              <p:cNvPr id="10" name="墨迹 9">
                <a:extLst>
                  <a:ext uri="{FF2B5EF4-FFF2-40B4-BE49-F238E27FC236}">
                    <a16:creationId xmlns:a16="http://schemas.microsoft.com/office/drawing/2014/main" id="{0C794915-32FD-E14C-A1F4-AEC924170CD1}"/>
                  </a:ext>
                </a:extLst>
              </p:cNvPr>
              <p:cNvPicPr/>
              <p:nvPr/>
            </p:nvPicPr>
            <p:blipFill>
              <a:blip r:embed="rId6"/>
              <a:stretch>
                <a:fillRect/>
              </a:stretch>
            </p:blipFill>
            <p:spPr>
              <a:xfrm>
                <a:off x="3046500" y="2509560"/>
                <a:ext cx="333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墨迹 10">
                <a:extLst>
                  <a:ext uri="{FF2B5EF4-FFF2-40B4-BE49-F238E27FC236}">
                    <a16:creationId xmlns:a16="http://schemas.microsoft.com/office/drawing/2014/main" id="{2AC772DB-FDEB-E148-9DAA-06A5E81E0DD0}"/>
                  </a:ext>
                </a:extLst>
              </p14:cNvPr>
              <p14:cNvContentPartPr/>
              <p14:nvPr/>
            </p14:nvContentPartPr>
            <p14:xfrm>
              <a:off x="3044477" y="2970092"/>
              <a:ext cx="203400" cy="164520"/>
            </p14:xfrm>
          </p:contentPart>
        </mc:Choice>
        <mc:Fallback xmlns="">
          <p:pic>
            <p:nvPicPr>
              <p:cNvPr id="11" name="墨迹 10">
                <a:extLst>
                  <a:ext uri="{FF2B5EF4-FFF2-40B4-BE49-F238E27FC236}">
                    <a16:creationId xmlns:a16="http://schemas.microsoft.com/office/drawing/2014/main" id="{2AC772DB-FDEB-E148-9DAA-06A5E81E0DD0}"/>
                  </a:ext>
                </a:extLst>
              </p:cNvPr>
              <p:cNvPicPr/>
              <p:nvPr/>
            </p:nvPicPr>
            <p:blipFill>
              <a:blip r:embed="rId8"/>
              <a:stretch>
                <a:fillRect/>
              </a:stretch>
            </p:blipFill>
            <p:spPr>
              <a:xfrm>
                <a:off x="3035477" y="2961092"/>
                <a:ext cx="221040" cy="182160"/>
              </a:xfrm>
              <a:prstGeom prst="rect">
                <a:avLst/>
              </a:prstGeom>
            </p:spPr>
          </p:pic>
        </mc:Fallback>
      </mc:AlternateContent>
      <p:pic>
        <p:nvPicPr>
          <p:cNvPr id="13" name="图片 12">
            <a:extLst>
              <a:ext uri="{FF2B5EF4-FFF2-40B4-BE49-F238E27FC236}">
                <a16:creationId xmlns:a16="http://schemas.microsoft.com/office/drawing/2014/main" id="{B95A6525-4755-E44F-A8C0-EC087BF83D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0582" y="3835305"/>
            <a:ext cx="7641418" cy="1225206"/>
          </a:xfrm>
          <a:prstGeom prst="rect">
            <a:avLst/>
          </a:prstGeom>
        </p:spPr>
      </p:pic>
      <mc:AlternateContent xmlns:mc="http://schemas.openxmlformats.org/markup-compatibility/2006" xmlns:p14="http://schemas.microsoft.com/office/powerpoint/2010/main">
        <mc:Choice Requires="p14">
          <p:contentPart p14:bwMode="auto" r:id="rId10">
            <p14:nvContentPartPr>
              <p14:cNvPr id="14" name="墨迹 13">
                <a:extLst>
                  <a:ext uri="{FF2B5EF4-FFF2-40B4-BE49-F238E27FC236}">
                    <a16:creationId xmlns:a16="http://schemas.microsoft.com/office/drawing/2014/main" id="{75398D9F-7A2B-314B-AB3D-1FC6921DC833}"/>
                  </a:ext>
                </a:extLst>
              </p14:cNvPr>
              <p14:cNvContentPartPr/>
              <p14:nvPr/>
            </p14:nvContentPartPr>
            <p14:xfrm>
              <a:off x="1080350" y="5923878"/>
              <a:ext cx="284760" cy="225000"/>
            </p14:xfrm>
          </p:contentPart>
        </mc:Choice>
        <mc:Fallback xmlns="">
          <p:pic>
            <p:nvPicPr>
              <p:cNvPr id="14" name="墨迹 13">
                <a:extLst>
                  <a:ext uri="{FF2B5EF4-FFF2-40B4-BE49-F238E27FC236}">
                    <a16:creationId xmlns:a16="http://schemas.microsoft.com/office/drawing/2014/main" id="{75398D9F-7A2B-314B-AB3D-1FC6921DC833}"/>
                  </a:ext>
                </a:extLst>
              </p:cNvPr>
              <p:cNvPicPr/>
              <p:nvPr/>
            </p:nvPicPr>
            <p:blipFill>
              <a:blip r:embed="rId11"/>
              <a:stretch>
                <a:fillRect/>
              </a:stretch>
            </p:blipFill>
            <p:spPr>
              <a:xfrm>
                <a:off x="1071710" y="5914878"/>
                <a:ext cx="302400" cy="242640"/>
              </a:xfrm>
              <a:prstGeom prst="rect">
                <a:avLst/>
              </a:prstGeom>
            </p:spPr>
          </p:pic>
        </mc:Fallback>
      </mc:AlternateContent>
    </p:spTree>
    <p:extLst>
      <p:ext uri="{BB962C8B-B14F-4D97-AF65-F5344CB8AC3E}">
        <p14:creationId xmlns:p14="http://schemas.microsoft.com/office/powerpoint/2010/main" val="3432356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近义词应该呈现哪些信息</a:t>
            </a:r>
          </a:p>
        </p:txBody>
      </p:sp>
      <p:sp>
        <p:nvSpPr>
          <p:cNvPr id="3" name="矩形 2">
            <a:extLst>
              <a:ext uri="{FF2B5EF4-FFF2-40B4-BE49-F238E27FC236}">
                <a16:creationId xmlns:a16="http://schemas.microsoft.com/office/drawing/2014/main" id="{3401F323-246F-D94E-A6B0-D1221825FF2D}"/>
              </a:ext>
            </a:extLst>
          </p:cNvPr>
          <p:cNvSpPr/>
          <p:nvPr/>
        </p:nvSpPr>
        <p:spPr>
          <a:xfrm>
            <a:off x="914400" y="1000618"/>
            <a:ext cx="10140043" cy="3693319"/>
          </a:xfrm>
          <a:prstGeom prst="rect">
            <a:avLst/>
          </a:prstGeom>
        </p:spPr>
        <p:txBody>
          <a:bodyPr wrap="square">
            <a:spAutoFit/>
          </a:bodyPr>
          <a:lstStyle/>
          <a:p>
            <a:r>
              <a:rPr lang="en-US" altLang="zh-CN" dirty="0"/>
              <a:t>3.2</a:t>
            </a:r>
            <a:r>
              <a:rPr lang="zh-CN" altLang="en-US" dirty="0"/>
              <a:t>    </a:t>
            </a:r>
            <a:r>
              <a:rPr lang="zh-CN" altLang="zh-CN" dirty="0"/>
              <a:t>基于</a:t>
            </a:r>
            <a:r>
              <a:rPr lang="zh-CN" altLang="en-US" dirty="0"/>
              <a:t>语料库</a:t>
            </a:r>
            <a:r>
              <a:rPr lang="zh-CN" altLang="zh-CN" dirty="0"/>
              <a:t>的</a:t>
            </a:r>
            <a:r>
              <a:rPr lang="zh-CN" altLang="en-US" dirty="0"/>
              <a:t>定量</a:t>
            </a:r>
            <a:r>
              <a:rPr lang="zh-CN" altLang="zh-CN" dirty="0"/>
              <a:t>分析</a:t>
            </a:r>
          </a:p>
          <a:p>
            <a:r>
              <a:rPr lang="en-US" altLang="zh-CN" dirty="0"/>
              <a:t> </a:t>
            </a:r>
          </a:p>
          <a:p>
            <a:r>
              <a:rPr lang="zh-CN" altLang="en-US" dirty="0"/>
              <a:t>定量分析结果方便二语学习者从真实语料出发，通过数据驱动学习的方法自己归纳近义词的差异。</a:t>
            </a:r>
            <a:endParaRPr lang="en-US" altLang="zh-CN" dirty="0"/>
          </a:p>
          <a:p>
            <a:endParaRPr lang="en-US" altLang="zh-CN" dirty="0"/>
          </a:p>
          <a:p>
            <a:r>
              <a:rPr lang="zh-CN" altLang="en-US" dirty="0"/>
              <a:t>比如根据</a:t>
            </a:r>
            <a:r>
              <a:rPr kumimoji="1" lang="zh-CN" altLang="en-US" dirty="0"/>
              <a:t>“戴”的搭配词，学习者可以归纳出释义</a:t>
            </a:r>
            <a:r>
              <a:rPr kumimoji="1" lang="en-US" altLang="zh-CN" dirty="0"/>
              <a:t>1</a:t>
            </a:r>
            <a:r>
              <a:rPr kumimoji="1" lang="zh-CN" altLang="en-US" dirty="0"/>
              <a:t>。</a:t>
            </a:r>
          </a:p>
          <a:p>
            <a:r>
              <a:rPr lang="zh-CN" altLang="en-US" dirty="0"/>
              <a:t> </a:t>
            </a:r>
            <a:endParaRPr lang="en-US" altLang="zh-CN" dirty="0"/>
          </a:p>
          <a:p>
            <a:endParaRPr lang="en-US" altLang="zh-CN" dirty="0"/>
          </a:p>
          <a:p>
            <a:endParaRPr lang="en-US" altLang="zh-CN" dirty="0"/>
          </a:p>
          <a:p>
            <a:endParaRPr lang="en-US" altLang="zh-CN" dirty="0"/>
          </a:p>
          <a:p>
            <a:endParaRPr lang="en-US" altLang="zh-CN" dirty="0"/>
          </a:p>
          <a:p>
            <a:endParaRPr lang="zh-CN" altLang="zh-CN" dirty="0"/>
          </a:p>
          <a:p>
            <a:r>
              <a:rPr lang="en-US" altLang="zh-CN" dirty="0"/>
              <a:t> </a:t>
            </a:r>
            <a:endParaRPr lang="zh-CN" altLang="zh-CN" dirty="0"/>
          </a:p>
          <a:p>
            <a:endParaRPr lang="en-US" altLang="zh-CN" dirty="0"/>
          </a:p>
        </p:txBody>
      </p:sp>
      <p:pic>
        <p:nvPicPr>
          <p:cNvPr id="7" name="图片 6">
            <a:extLst>
              <a:ext uri="{FF2B5EF4-FFF2-40B4-BE49-F238E27FC236}">
                <a16:creationId xmlns:a16="http://schemas.microsoft.com/office/drawing/2014/main" id="{679DEFD2-C84F-3642-9B3E-42E7A77A7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941637"/>
            <a:ext cx="7251700" cy="2120900"/>
          </a:xfrm>
          <a:prstGeom prst="rect">
            <a:avLst/>
          </a:prstGeom>
        </p:spPr>
      </p:pic>
    </p:spTree>
    <p:extLst>
      <p:ext uri="{BB962C8B-B14F-4D97-AF65-F5344CB8AC3E}">
        <p14:creationId xmlns:p14="http://schemas.microsoft.com/office/powerpoint/2010/main" val="3626646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5539942" cy="954107"/>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在线汉语近义词学习资源库</a:t>
            </a:r>
          </a:p>
          <a:p>
            <a:pPr>
              <a:defRPr/>
            </a:pP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a:t>
            </a:r>
          </a:p>
        </p:txBody>
      </p:sp>
      <p:sp>
        <p:nvSpPr>
          <p:cNvPr id="4" name="内容占位符 2">
            <a:extLst>
              <a:ext uri="{FF2B5EF4-FFF2-40B4-BE49-F238E27FC236}">
                <a16:creationId xmlns:a16="http://schemas.microsoft.com/office/drawing/2014/main" id="{DBAA1ED5-ADBF-7043-9F85-33C2630100B0}"/>
              </a:ext>
            </a:extLst>
          </p:cNvPr>
          <p:cNvSpPr txBox="1">
            <a:spLocks/>
          </p:cNvSpPr>
          <p:nvPr/>
        </p:nvSpPr>
        <p:spPr>
          <a:xfrm>
            <a:off x="767812" y="1040929"/>
            <a:ext cx="10656375" cy="5686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1600" dirty="0"/>
              <a:t>现有的语料库的检索系统大多单纯提供目标字词所在例句，缺乏更多相关的语言学知识（词语搭配、语法点）</a:t>
            </a:r>
            <a:r>
              <a:rPr lang="zh-CN" altLang="en-US" sz="1600" dirty="0"/>
              <a:t>呈现</a:t>
            </a:r>
            <a:r>
              <a:rPr lang="zh-CN" altLang="zh-CN" sz="1600" dirty="0"/>
              <a:t>。而这些语言信息不仅可以为教师编纂教材、备课提供参考，还能使学习者在数据驱动学习模式下更有效地提高语言能力。</a:t>
            </a:r>
          </a:p>
          <a:p>
            <a:pPr marL="0" indent="0">
              <a:lnSpc>
                <a:spcPct val="150000"/>
              </a:lnSpc>
              <a:buNone/>
            </a:pPr>
            <a:r>
              <a:rPr lang="zh-CN" altLang="zh-CN" sz="1600" dirty="0"/>
              <a:t>所以，</a:t>
            </a:r>
            <a:r>
              <a:rPr lang="zh-CN" altLang="en-US" sz="1600" dirty="0"/>
              <a:t>我们希望构建一个在线汉语近义词学习资源库</a:t>
            </a:r>
            <a:r>
              <a:rPr lang="zh-CN" altLang="zh-CN" sz="1600" dirty="0"/>
              <a:t>，</a:t>
            </a:r>
            <a:r>
              <a:rPr lang="zh-CN" altLang="en-US" sz="1600" dirty="0"/>
              <a:t>它具有</a:t>
            </a:r>
            <a:r>
              <a:rPr lang="zh-CN" altLang="zh-CN" sz="1600" dirty="0"/>
              <a:t>以下检索功能</a:t>
            </a:r>
            <a:r>
              <a:rPr lang="zh-CN" altLang="en-US" sz="1600" dirty="0"/>
              <a:t>：</a:t>
            </a:r>
            <a:endParaRPr lang="zh-CN" altLang="zh-CN" sz="1600" dirty="0"/>
          </a:p>
          <a:p>
            <a:pPr>
              <a:lnSpc>
                <a:spcPct val="150000"/>
              </a:lnSpc>
            </a:pPr>
            <a:r>
              <a:rPr lang="zh-CN" altLang="zh-CN" sz="1600" dirty="0"/>
              <a:t>（</a:t>
            </a:r>
            <a:r>
              <a:rPr lang="en-US" altLang="zh-CN" sz="1600" dirty="0"/>
              <a:t>1</a:t>
            </a:r>
            <a:r>
              <a:rPr lang="zh-CN" altLang="zh-CN" sz="1600" dirty="0"/>
              <a:t>）近义词例句</a:t>
            </a:r>
            <a:r>
              <a:rPr lang="zh-CN" altLang="en-US" sz="1600" dirty="0"/>
              <a:t>推荐</a:t>
            </a:r>
            <a:endParaRPr lang="en-US" altLang="zh-CN" sz="1600" dirty="0"/>
          </a:p>
          <a:p>
            <a:pPr marL="0" indent="0">
              <a:lnSpc>
                <a:spcPct val="150000"/>
              </a:lnSpc>
              <a:buNone/>
            </a:pPr>
            <a:r>
              <a:rPr lang="zh-CN" altLang="en-US" sz="1600" dirty="0"/>
              <a:t>       </a:t>
            </a:r>
            <a:r>
              <a:rPr lang="en-US" altLang="zh-CN" sz="1600" dirty="0"/>
              <a:t>a.</a:t>
            </a:r>
            <a:r>
              <a:rPr lang="zh-CN" altLang="zh-CN" sz="1600" dirty="0"/>
              <a:t>提供包含目标汉语近义词的例句。</a:t>
            </a:r>
            <a:r>
              <a:rPr lang="en-US" altLang="zh-CN" sz="1600" dirty="0"/>
              <a:t> </a:t>
            </a:r>
            <a:endParaRPr lang="zh-CN" altLang="zh-CN" sz="1600" dirty="0"/>
          </a:p>
          <a:p>
            <a:pPr marL="0" indent="0">
              <a:lnSpc>
                <a:spcPct val="150000"/>
              </a:lnSpc>
              <a:buNone/>
            </a:pPr>
            <a:r>
              <a:rPr lang="zh-CN" altLang="en-US" sz="1600" dirty="0"/>
              <a:t>        </a:t>
            </a:r>
            <a:r>
              <a:rPr lang="en-US" altLang="zh-CN" sz="1600" dirty="0"/>
              <a:t>b.</a:t>
            </a:r>
            <a:r>
              <a:rPr lang="zh-CN" altLang="en-US" sz="1600" dirty="0"/>
              <a:t>例句应该怎么排列？</a:t>
            </a:r>
            <a:endParaRPr lang="zh-CN" altLang="zh-CN" sz="1600" dirty="0"/>
          </a:p>
          <a:p>
            <a:pPr marL="0" indent="0">
              <a:lnSpc>
                <a:spcPct val="150000"/>
              </a:lnSpc>
              <a:buNone/>
            </a:pPr>
            <a:r>
              <a:rPr lang="zh-CN" altLang="en-US" sz="1600" dirty="0"/>
              <a:t>        </a:t>
            </a:r>
            <a:r>
              <a:rPr lang="zh-CN" altLang="zh-CN" sz="1600" dirty="0"/>
              <a:t>例句</a:t>
            </a:r>
            <a:r>
              <a:rPr lang="zh-CN" altLang="en-US" sz="1600" dirty="0"/>
              <a:t>经过难度等级分类</a:t>
            </a:r>
            <a:r>
              <a:rPr lang="zh-CN" altLang="zh-CN" sz="1600" dirty="0"/>
              <a:t>，用户可</a:t>
            </a:r>
            <a:r>
              <a:rPr lang="zh-CN" altLang="en-US" sz="1600" dirty="0"/>
              <a:t>按照</a:t>
            </a:r>
            <a:r>
              <a:rPr lang="zh-CN" altLang="zh-CN" sz="1600" dirty="0"/>
              <a:t>自己的语言水平</a:t>
            </a:r>
            <a:r>
              <a:rPr lang="zh-CN" altLang="en-US" sz="1600" dirty="0"/>
              <a:t>选取适合自己学习水平的例句</a:t>
            </a:r>
            <a:r>
              <a:rPr lang="zh-CN" altLang="zh-CN" sz="1600" dirty="0"/>
              <a:t>。</a:t>
            </a:r>
          </a:p>
          <a:p>
            <a:pPr>
              <a:lnSpc>
                <a:spcPct val="150000"/>
              </a:lnSpc>
            </a:pPr>
            <a:r>
              <a:rPr lang="zh-CN" altLang="zh-CN" sz="1600" dirty="0"/>
              <a:t>（</a:t>
            </a:r>
            <a:r>
              <a:rPr lang="en-US" altLang="zh-CN" sz="1600" dirty="0"/>
              <a:t>2</a:t>
            </a:r>
            <a:r>
              <a:rPr lang="zh-CN" altLang="zh-CN" sz="1600" dirty="0"/>
              <a:t>）近义词对比</a:t>
            </a:r>
            <a:endParaRPr lang="en-US" altLang="zh-CN" sz="1600" dirty="0"/>
          </a:p>
          <a:p>
            <a:pPr marL="0" indent="0">
              <a:lnSpc>
                <a:spcPct val="150000"/>
              </a:lnSpc>
              <a:buNone/>
            </a:pPr>
            <a:r>
              <a:rPr lang="zh-CN" altLang="en-US" sz="1600" dirty="0"/>
              <a:t>        提供近义词的差异信息</a:t>
            </a:r>
            <a:endParaRPr lang="zh-CN" altLang="zh-CN" sz="1600" dirty="0"/>
          </a:p>
          <a:p>
            <a:pPr>
              <a:lnSpc>
                <a:spcPct val="150000"/>
              </a:lnSpc>
            </a:pPr>
            <a:r>
              <a:rPr lang="zh-CN" altLang="zh-CN" sz="1600" dirty="0"/>
              <a:t>（</a:t>
            </a:r>
            <a:r>
              <a:rPr lang="en-US" altLang="zh-CN" sz="1600" dirty="0"/>
              <a:t>3</a:t>
            </a:r>
            <a:r>
              <a:rPr lang="zh-CN" altLang="zh-CN" sz="1600" dirty="0"/>
              <a:t>）</a:t>
            </a:r>
            <a:r>
              <a:rPr lang="zh-CN" altLang="en-US" sz="1600" dirty="0"/>
              <a:t>练习</a:t>
            </a:r>
            <a:endParaRPr lang="en-US" altLang="zh-CN" sz="1600" dirty="0"/>
          </a:p>
          <a:p>
            <a:pPr marL="0" indent="0">
              <a:lnSpc>
                <a:spcPct val="150000"/>
              </a:lnSpc>
              <a:buNone/>
            </a:pPr>
            <a:r>
              <a:rPr lang="zh-CN" altLang="en-US" sz="1600" dirty="0"/>
              <a:t>       </a:t>
            </a:r>
            <a:r>
              <a:rPr lang="zh-CN" altLang="zh-CN" sz="1600" dirty="0"/>
              <a:t>自动</a:t>
            </a:r>
            <a:r>
              <a:rPr lang="zh-CN" altLang="zh-CN" sz="1600"/>
              <a:t>生成测试</a:t>
            </a:r>
            <a:r>
              <a:rPr kumimoji="1" lang="zh-CN" altLang="en-US" sz="1600"/>
              <a:t>题目</a:t>
            </a:r>
            <a:endParaRPr lang="zh-CN" altLang="zh-CN" sz="1600" dirty="0"/>
          </a:p>
        </p:txBody>
      </p:sp>
    </p:spTree>
    <p:extLst>
      <p:ext uri="{BB962C8B-B14F-4D97-AF65-F5344CB8AC3E}">
        <p14:creationId xmlns:p14="http://schemas.microsoft.com/office/powerpoint/2010/main" val="3532678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808579"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在线汉语近义词学习资源库</a:t>
            </a:r>
          </a:p>
        </p:txBody>
      </p:sp>
      <p:sp>
        <p:nvSpPr>
          <p:cNvPr id="3" name="矩形 2">
            <a:extLst>
              <a:ext uri="{FF2B5EF4-FFF2-40B4-BE49-F238E27FC236}">
                <a16:creationId xmlns:a16="http://schemas.microsoft.com/office/drawing/2014/main" id="{3401F323-246F-D94E-A6B0-D1221825FF2D}"/>
              </a:ext>
            </a:extLst>
          </p:cNvPr>
          <p:cNvSpPr/>
          <p:nvPr/>
        </p:nvSpPr>
        <p:spPr>
          <a:xfrm>
            <a:off x="960894" y="1118927"/>
            <a:ext cx="9733171" cy="4573688"/>
          </a:xfrm>
          <a:prstGeom prst="rect">
            <a:avLst/>
          </a:prstGeom>
        </p:spPr>
        <p:txBody>
          <a:bodyPr wrap="square">
            <a:spAutoFit/>
          </a:bodyPr>
          <a:lstStyle/>
          <a:p>
            <a:pPr>
              <a:lnSpc>
                <a:spcPct val="150000"/>
              </a:lnSpc>
            </a:pPr>
            <a:r>
              <a:rPr lang="zh-CN" altLang="zh-CN" sz="2000" dirty="0"/>
              <a:t>（</a:t>
            </a:r>
            <a:r>
              <a:rPr lang="en-US" altLang="zh-CN" sz="2000" dirty="0"/>
              <a:t>1</a:t>
            </a:r>
            <a:r>
              <a:rPr lang="zh-CN" altLang="zh-CN" sz="2000" dirty="0"/>
              <a:t>）近义词例句</a:t>
            </a:r>
            <a:r>
              <a:rPr lang="zh-CN" altLang="en-US" sz="2000" dirty="0"/>
              <a:t>推荐</a:t>
            </a:r>
            <a:endParaRPr lang="en-US" altLang="zh-CN" sz="2000" dirty="0"/>
          </a:p>
          <a:p>
            <a:pPr>
              <a:lnSpc>
                <a:spcPct val="150000"/>
              </a:lnSpc>
            </a:pPr>
            <a:r>
              <a:rPr lang="en-US" altLang="zh-CN" sz="2000" dirty="0"/>
              <a:t>McCarthy (1990) </a:t>
            </a:r>
            <a:r>
              <a:rPr lang="zh-CN" altLang="zh-CN" sz="2000" dirty="0"/>
              <a:t>提出有意义的语境是学习和记忆词汇最有效的方式。</a:t>
            </a:r>
            <a:endParaRPr lang="en" altLang="zh-CN" sz="2000" dirty="0"/>
          </a:p>
          <a:p>
            <a:pPr>
              <a:lnSpc>
                <a:spcPct val="150000"/>
              </a:lnSpc>
            </a:pPr>
            <a:r>
              <a:rPr lang="en" altLang="zh-CN" sz="2000" dirty="0"/>
              <a:t>Paul Nation </a:t>
            </a:r>
            <a:r>
              <a:rPr lang="zh-CN" altLang="en" sz="2000" dirty="0"/>
              <a:t>认为</a:t>
            </a:r>
            <a:r>
              <a:rPr lang="zh-CN" altLang="en-US" sz="2000" dirty="0"/>
              <a:t>学习外语时，</a:t>
            </a:r>
            <a:r>
              <a:rPr lang="en-US" altLang="zh-CN" sz="2000" dirty="0"/>
              <a:t>25%</a:t>
            </a:r>
            <a:r>
              <a:rPr lang="zh-CN" altLang="en-US" sz="2000" dirty="0"/>
              <a:t>的时间应该通过意义为中心的输入来学习单词（</a:t>
            </a:r>
            <a:r>
              <a:rPr lang="en-US" altLang="zh-CN" sz="2000" dirty="0"/>
              <a:t>meaning-focused input</a:t>
            </a:r>
            <a:r>
              <a:rPr lang="zh-CN" altLang="en-US" sz="2000" dirty="0"/>
              <a:t>），输入的语料要符合学生目前的语言水平，才能达成最好的学习效果 。</a:t>
            </a:r>
            <a:endParaRPr lang="en-US" altLang="zh-CN" sz="2000" dirty="0"/>
          </a:p>
          <a:p>
            <a:pPr>
              <a:lnSpc>
                <a:spcPct val="150000"/>
              </a:lnSpc>
            </a:pPr>
            <a:r>
              <a:rPr lang="zh-CN" altLang="en-US" sz="2000" dirty="0"/>
              <a:t>所以，提供的例句要满足两个条件：</a:t>
            </a:r>
            <a:endParaRPr lang="en-US" altLang="zh-CN" sz="2000" dirty="0"/>
          </a:p>
          <a:p>
            <a:pPr>
              <a:lnSpc>
                <a:spcPct val="150000"/>
              </a:lnSpc>
            </a:pPr>
            <a:r>
              <a:rPr lang="en-US" altLang="zh-CN" sz="2000" dirty="0"/>
              <a:t>1.</a:t>
            </a:r>
            <a:r>
              <a:rPr lang="zh-CN" altLang="en-US" sz="2000" dirty="0"/>
              <a:t>例句可以比较明显的</a:t>
            </a:r>
            <a:r>
              <a:rPr kumimoji="1" lang="zh-CN" altLang="en-US" sz="2000" dirty="0"/>
              <a:t>展示近义词之间的差异。</a:t>
            </a:r>
            <a:endParaRPr lang="en-US" altLang="zh-CN" sz="2000" dirty="0"/>
          </a:p>
          <a:p>
            <a:pPr>
              <a:lnSpc>
                <a:spcPct val="150000"/>
              </a:lnSpc>
            </a:pPr>
            <a:r>
              <a:rPr lang="en-US" altLang="zh-CN" sz="2000" dirty="0"/>
              <a:t>2.</a:t>
            </a:r>
            <a:r>
              <a:rPr lang="zh-CN" altLang="en-US" sz="2000" dirty="0"/>
              <a:t>例句的难度要符合查询者的语言水平。</a:t>
            </a:r>
            <a:endParaRPr lang="en-US" altLang="zh-CN" sz="2000" dirty="0"/>
          </a:p>
          <a:p>
            <a:pPr>
              <a:lnSpc>
                <a:spcPct val="150000"/>
              </a:lnSpc>
            </a:pPr>
            <a:endParaRPr lang="en-US" altLang="zh-CN" dirty="0"/>
          </a:p>
          <a:p>
            <a:pPr>
              <a:lnSpc>
                <a:spcPct val="150000"/>
              </a:lnSpc>
            </a:pPr>
            <a:endParaRPr lang="en-US" altLang="zh-CN" dirty="0"/>
          </a:p>
        </p:txBody>
      </p:sp>
    </p:spTree>
    <p:extLst>
      <p:ext uri="{BB962C8B-B14F-4D97-AF65-F5344CB8AC3E}">
        <p14:creationId xmlns:p14="http://schemas.microsoft.com/office/powerpoint/2010/main" val="3547715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5555440"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在线汉语近义词学习资源库</a:t>
            </a:r>
          </a:p>
        </p:txBody>
      </p:sp>
      <p:sp>
        <p:nvSpPr>
          <p:cNvPr id="3" name="矩形 2">
            <a:extLst>
              <a:ext uri="{FF2B5EF4-FFF2-40B4-BE49-F238E27FC236}">
                <a16:creationId xmlns:a16="http://schemas.microsoft.com/office/drawing/2014/main" id="{3401F323-246F-D94E-A6B0-D1221825FF2D}"/>
              </a:ext>
            </a:extLst>
          </p:cNvPr>
          <p:cNvSpPr/>
          <p:nvPr/>
        </p:nvSpPr>
        <p:spPr>
          <a:xfrm>
            <a:off x="287421" y="1015513"/>
            <a:ext cx="11359147" cy="3373359"/>
          </a:xfrm>
          <a:prstGeom prst="rect">
            <a:avLst/>
          </a:prstGeom>
        </p:spPr>
        <p:txBody>
          <a:bodyPr wrap="square">
            <a:spAutoFit/>
          </a:bodyPr>
          <a:lstStyle/>
          <a:p>
            <a:r>
              <a:rPr lang="zh-CN" altLang="zh-CN" dirty="0"/>
              <a:t>（</a:t>
            </a:r>
            <a:r>
              <a:rPr lang="en-US" altLang="zh-CN" dirty="0"/>
              <a:t>1</a:t>
            </a:r>
            <a:r>
              <a:rPr lang="zh-CN" altLang="zh-CN" dirty="0"/>
              <a:t>）近义词例句</a:t>
            </a:r>
            <a:r>
              <a:rPr lang="zh-CN" altLang="en-US" dirty="0"/>
              <a:t>推荐</a:t>
            </a:r>
            <a:endParaRPr lang="zh-CN" altLang="zh-CN" dirty="0"/>
          </a:p>
          <a:p>
            <a:r>
              <a:rPr lang="zh-CN" altLang="zh-CN" dirty="0"/>
              <a:t>该功能针对易混淆的近义词的使用差异难以具体描述这一难点，在语境中呈现近义词的具体用法，用户可以检索某一个词的近义词、检索包含输入词语的所有例句。</a:t>
            </a:r>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 </a:t>
            </a:r>
            <a:endParaRPr lang="zh-CN" altLang="en-US" dirty="0">
              <a:cs typeface="+mn-ea"/>
              <a:sym typeface="+mn-lt"/>
            </a:endParaRPr>
          </a:p>
        </p:txBody>
      </p:sp>
      <p:pic>
        <p:nvPicPr>
          <p:cNvPr id="4" name="图片 3">
            <a:extLst>
              <a:ext uri="{FF2B5EF4-FFF2-40B4-BE49-F238E27FC236}">
                <a16:creationId xmlns:a16="http://schemas.microsoft.com/office/drawing/2014/main" id="{BDB77812-A6BB-D34C-BE31-4675E10954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24463" y="2053389"/>
            <a:ext cx="6288505" cy="4363453"/>
          </a:xfrm>
          <a:prstGeom prst="rect">
            <a:avLst/>
          </a:prstGeom>
          <a:noFill/>
          <a:ln>
            <a:noFill/>
          </a:ln>
        </p:spPr>
      </p:pic>
    </p:spTree>
    <p:extLst>
      <p:ext uri="{BB962C8B-B14F-4D97-AF65-F5344CB8AC3E}">
        <p14:creationId xmlns:p14="http://schemas.microsoft.com/office/powerpoint/2010/main" val="3743821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32475" y="108798"/>
            <a:ext cx="5863525"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在线汉语近义词学习资源库</a:t>
            </a:r>
          </a:p>
        </p:txBody>
      </p:sp>
      <p:sp>
        <p:nvSpPr>
          <p:cNvPr id="5" name="文本框 4">
            <a:extLst>
              <a:ext uri="{FF2B5EF4-FFF2-40B4-BE49-F238E27FC236}">
                <a16:creationId xmlns:a16="http://schemas.microsoft.com/office/drawing/2014/main" id="{9F78BE0B-CDDB-A34E-B0A2-213C0B676E64}"/>
              </a:ext>
            </a:extLst>
          </p:cNvPr>
          <p:cNvSpPr txBox="1"/>
          <p:nvPr/>
        </p:nvSpPr>
        <p:spPr>
          <a:xfrm>
            <a:off x="867905" y="1140644"/>
            <a:ext cx="9944688" cy="5324535"/>
          </a:xfrm>
          <a:prstGeom prst="rect">
            <a:avLst/>
          </a:prstGeom>
          <a:noFill/>
        </p:spPr>
        <p:txBody>
          <a:bodyPr wrap="square" rtlCol="0">
            <a:spAutoFit/>
          </a:bodyPr>
          <a:lstStyle/>
          <a:p>
            <a:r>
              <a:rPr lang="zh-CN" altLang="zh-CN" sz="2800" dirty="0"/>
              <a:t>（</a:t>
            </a:r>
            <a:r>
              <a:rPr lang="en-US" altLang="zh-CN" sz="2800" dirty="0"/>
              <a:t>1</a:t>
            </a:r>
            <a:r>
              <a:rPr lang="zh-CN" altLang="zh-CN" sz="2800" dirty="0"/>
              <a:t>）近义词例句</a:t>
            </a:r>
            <a:r>
              <a:rPr lang="zh-CN" altLang="en-US" sz="2800" dirty="0"/>
              <a:t>推荐</a:t>
            </a:r>
            <a:endParaRPr lang="zh-CN" altLang="zh-CN" sz="2800" dirty="0"/>
          </a:p>
          <a:p>
            <a:endParaRPr kumimoji="1" lang="en-US" altLang="zh-CN" sz="2800" dirty="0"/>
          </a:p>
          <a:p>
            <a:r>
              <a:rPr kumimoji="1" lang="zh-CN" altLang="en-US" sz="2800" dirty="0"/>
              <a:t>任务定义：</a:t>
            </a:r>
            <a:endParaRPr kumimoji="1" lang="en-US" altLang="zh-CN" sz="2800" dirty="0"/>
          </a:p>
          <a:p>
            <a:endParaRPr kumimoji="1" lang="en-US" altLang="zh-CN" sz="2800" dirty="0"/>
          </a:p>
          <a:p>
            <a:pPr marL="285750" indent="-285750">
              <a:buFont typeface="Arial" panose="020B0604020202020204" pitchFamily="34" charset="0"/>
              <a:buChar char="•"/>
            </a:pPr>
            <a:r>
              <a:rPr kumimoji="1" lang="zh-CN" altLang="en-US" sz="2400" dirty="0"/>
              <a:t>给定近义词词集</a:t>
            </a:r>
            <a:r>
              <a:rPr kumimoji="1" lang="en-US" altLang="zh-CN" sz="2400" dirty="0"/>
              <a:t>W = {w</a:t>
            </a:r>
            <a:r>
              <a:rPr kumimoji="1" lang="en-US" altLang="zh-CN" sz="2400" baseline="-25000" dirty="0"/>
              <a:t>1</a:t>
            </a:r>
            <a:r>
              <a:rPr kumimoji="1" lang="en-US" altLang="zh-CN" sz="2400" dirty="0"/>
              <a:t>, w</a:t>
            </a:r>
            <a:r>
              <a:rPr kumimoji="1" lang="en-US" altLang="zh-CN" sz="2400" baseline="-25000" dirty="0"/>
              <a:t>2</a:t>
            </a:r>
            <a:r>
              <a:rPr kumimoji="1" lang="en-US" altLang="zh-CN" sz="2400" dirty="0"/>
              <a:t> , … ,</a:t>
            </a:r>
            <a:r>
              <a:rPr kumimoji="1" lang="zh-CN" altLang="en-US" sz="2400" dirty="0"/>
              <a:t> </a:t>
            </a:r>
            <a:r>
              <a:rPr kumimoji="1" lang="en-US" altLang="zh-CN" sz="2400" dirty="0" err="1"/>
              <a:t>w</a:t>
            </a:r>
            <a:r>
              <a:rPr kumimoji="1" lang="en-US" altLang="zh-CN" sz="2400" baseline="-25000" dirty="0" err="1"/>
              <a:t>n</a:t>
            </a:r>
            <a:r>
              <a:rPr kumimoji="1" lang="en-US" altLang="zh-CN" sz="2400" dirty="0"/>
              <a:t>}</a:t>
            </a:r>
            <a:r>
              <a:rPr kumimoji="1" lang="zh-CN" altLang="en-US" sz="2400" dirty="0"/>
              <a:t>及其对应的例句</a:t>
            </a:r>
            <a:r>
              <a:rPr kumimoji="1" lang="en-US" altLang="zh-CN" sz="2400" dirty="0"/>
              <a:t>S={S</a:t>
            </a:r>
            <a:r>
              <a:rPr kumimoji="1" lang="en-US" altLang="zh-CN" sz="2400" baseline="-25000" dirty="0"/>
              <a:t>1</a:t>
            </a:r>
            <a:r>
              <a:rPr kumimoji="1" lang="en-US" altLang="zh-CN" sz="2400" dirty="0"/>
              <a:t>, S</a:t>
            </a:r>
            <a:r>
              <a:rPr kumimoji="1" lang="en-US" altLang="zh-CN" sz="2400" baseline="-25000" dirty="0"/>
              <a:t>2</a:t>
            </a:r>
            <a:r>
              <a:rPr kumimoji="1" lang="en-US" altLang="zh-CN" sz="2400" dirty="0"/>
              <a:t>,</a:t>
            </a:r>
            <a:r>
              <a:rPr kumimoji="1" lang="zh-CN" altLang="en-US" sz="2400" dirty="0"/>
              <a:t> </a:t>
            </a:r>
            <a:r>
              <a:rPr kumimoji="1" lang="en-US" altLang="zh-CN" sz="2400" dirty="0"/>
              <a:t>…, S</a:t>
            </a:r>
            <a:r>
              <a:rPr kumimoji="1" lang="en-US" altLang="zh-CN" sz="2400" baseline="-25000" dirty="0"/>
              <a:t>n</a:t>
            </a:r>
            <a:r>
              <a:rPr kumimoji="1" lang="en-US" altLang="zh-CN" sz="2400" dirty="0"/>
              <a:t>}</a:t>
            </a:r>
            <a:r>
              <a:rPr kumimoji="1" lang="zh-CN" altLang="en-US" sz="2400" dirty="0"/>
              <a:t>，每个例句集包含一组句子</a:t>
            </a:r>
            <a:r>
              <a:rPr kumimoji="1" lang="en-US" altLang="zh-CN" sz="2400" dirty="0"/>
              <a:t>S</a:t>
            </a:r>
            <a:r>
              <a:rPr kumimoji="1" lang="en-US" altLang="zh-CN" sz="2400" baseline="-25000" dirty="0"/>
              <a:t>t</a:t>
            </a:r>
            <a:r>
              <a:rPr kumimoji="1" lang="en-US" altLang="zh-CN" sz="2400" dirty="0"/>
              <a:t> = {s</a:t>
            </a:r>
            <a:r>
              <a:rPr kumimoji="1" lang="en-US" altLang="zh-CN" sz="2400" baseline="-25000" dirty="0"/>
              <a:t>t1</a:t>
            </a:r>
            <a:r>
              <a:rPr kumimoji="1" lang="en-US" altLang="zh-CN" sz="2400" dirty="0"/>
              <a:t>, s</a:t>
            </a:r>
            <a:r>
              <a:rPr kumimoji="1" lang="en-US" altLang="zh-CN" sz="2400" baseline="-25000" dirty="0"/>
              <a:t>t2</a:t>
            </a:r>
            <a:r>
              <a:rPr kumimoji="1" lang="en-US" altLang="zh-CN" sz="2400" dirty="0"/>
              <a:t>,</a:t>
            </a:r>
            <a:r>
              <a:rPr kumimoji="1" lang="zh-CN" altLang="en-US" sz="2400" dirty="0"/>
              <a:t> </a:t>
            </a:r>
            <a:r>
              <a:rPr kumimoji="1" lang="en-US" altLang="zh-CN" sz="2400" dirty="0"/>
              <a:t>…,</a:t>
            </a:r>
            <a:r>
              <a:rPr kumimoji="1" lang="zh-CN" altLang="en-US" sz="2400" dirty="0"/>
              <a:t> </a:t>
            </a:r>
            <a:r>
              <a:rPr kumimoji="1" lang="en-US" altLang="zh-CN" sz="2400" dirty="0" err="1"/>
              <a:t>s</a:t>
            </a:r>
            <a:r>
              <a:rPr kumimoji="1" lang="en-US" altLang="zh-CN" sz="2400" baseline="-25000" dirty="0" err="1"/>
              <a:t>tm</a:t>
            </a:r>
            <a:r>
              <a:rPr kumimoji="1" lang="en-US" altLang="zh-CN" sz="2400" dirty="0"/>
              <a:t>}</a:t>
            </a:r>
            <a:r>
              <a:rPr kumimoji="1" lang="zh-CN" altLang="en-US" sz="2400" dirty="0"/>
              <a:t>。</a:t>
            </a:r>
            <a:endParaRPr kumimoji="1" lang="en-US" altLang="zh-CN" sz="2400" dirty="0"/>
          </a:p>
          <a:p>
            <a:pPr marL="285750" indent="-285750">
              <a:buFont typeface="Arial" panose="020B0604020202020204" pitchFamily="34" charset="0"/>
              <a:buChar char="•"/>
            </a:pPr>
            <a:r>
              <a:rPr kumimoji="1" lang="zh-CN" altLang="en-US" sz="2400" dirty="0"/>
              <a:t>目标是从每个句子集中选择</a:t>
            </a:r>
            <a:r>
              <a:rPr kumimoji="1" lang="en-US" altLang="zh-CN" sz="2400" dirty="0"/>
              <a:t>k</a:t>
            </a:r>
            <a:r>
              <a:rPr kumimoji="1" lang="zh-CN" altLang="en-US" sz="2400" dirty="0"/>
              <a:t>个句子来展示近义词词集中的词之间的差异。</a:t>
            </a:r>
            <a:endParaRPr kumimoji="1" lang="en-US" altLang="zh-CN" sz="2400" dirty="0"/>
          </a:p>
          <a:p>
            <a:pPr marL="285750" indent="-285750">
              <a:buFont typeface="Arial" panose="020B0604020202020204" pitchFamily="34" charset="0"/>
              <a:buChar char="•"/>
            </a:pPr>
            <a:r>
              <a:rPr kumimoji="1" lang="zh-CN" altLang="en-US" sz="2400" dirty="0"/>
              <a:t>期望得到的结果是可以展示</a:t>
            </a:r>
            <a:r>
              <a:rPr kumimoji="1" lang="en-US" altLang="zh-CN" sz="2400" dirty="0"/>
              <a:t>W</a:t>
            </a:r>
            <a:r>
              <a:rPr kumimoji="1" lang="zh-CN" altLang="en-US" sz="2400" dirty="0"/>
              <a:t>区别的例句集</a:t>
            </a:r>
            <a:r>
              <a:rPr kumimoji="1" lang="en-US" altLang="zh-CN" sz="2400" dirty="0"/>
              <a:t>S ’ = {S</a:t>
            </a:r>
            <a:r>
              <a:rPr kumimoji="1" lang="en-US" altLang="zh-CN" sz="2400" baseline="-25000" dirty="0"/>
              <a:t>1</a:t>
            </a:r>
            <a:r>
              <a:rPr kumimoji="1" lang="en-US" altLang="zh-CN" sz="2400" dirty="0"/>
              <a:t> ‘, S</a:t>
            </a:r>
            <a:r>
              <a:rPr kumimoji="1" lang="en-US" altLang="zh-CN" sz="2400" baseline="-25000" dirty="0"/>
              <a:t>2</a:t>
            </a:r>
            <a:r>
              <a:rPr kumimoji="1" lang="en-US" altLang="zh-CN" sz="2400" dirty="0"/>
              <a:t> ’,</a:t>
            </a:r>
            <a:r>
              <a:rPr kumimoji="1" lang="zh-CN" altLang="en-US" sz="2400" dirty="0"/>
              <a:t> </a:t>
            </a:r>
            <a:r>
              <a:rPr kumimoji="1" lang="en-US" altLang="zh-CN" sz="2400" dirty="0"/>
              <a:t>…, S</a:t>
            </a:r>
            <a:r>
              <a:rPr kumimoji="1" lang="en-US" altLang="zh-CN" sz="2400" baseline="-25000" dirty="0"/>
              <a:t>n</a:t>
            </a:r>
            <a:r>
              <a:rPr kumimoji="1" lang="en-US" altLang="zh-CN" sz="2400" dirty="0"/>
              <a:t>‘} </a:t>
            </a:r>
            <a:r>
              <a:rPr kumimoji="1" lang="zh-CN" altLang="en-US" sz="2400" dirty="0"/>
              <a:t>，例句集包含的一组句子为</a:t>
            </a:r>
            <a:r>
              <a:rPr kumimoji="1" lang="en-US" altLang="zh-CN" sz="2400" dirty="0"/>
              <a:t>S</a:t>
            </a:r>
            <a:r>
              <a:rPr kumimoji="1" lang="en-US" altLang="zh-CN" sz="2400" baseline="-25000" dirty="0"/>
              <a:t>t</a:t>
            </a:r>
            <a:r>
              <a:rPr kumimoji="1" lang="en-US" altLang="zh-CN" sz="2400" dirty="0"/>
              <a:t> ’ = {s</a:t>
            </a:r>
            <a:r>
              <a:rPr kumimoji="1" lang="en-US" altLang="zh-CN" sz="2400" baseline="-25000" dirty="0"/>
              <a:t>t1</a:t>
            </a:r>
            <a:r>
              <a:rPr kumimoji="1" lang="en-US" altLang="zh-CN" sz="2400" dirty="0"/>
              <a:t> ‘, s</a:t>
            </a:r>
            <a:r>
              <a:rPr kumimoji="1" lang="en-US" altLang="zh-CN" sz="2400" baseline="-25000" dirty="0"/>
              <a:t>t2</a:t>
            </a:r>
            <a:r>
              <a:rPr kumimoji="1" lang="en-US" altLang="zh-CN" sz="2400" dirty="0"/>
              <a:t> ’,</a:t>
            </a:r>
            <a:r>
              <a:rPr kumimoji="1" lang="zh-CN" altLang="en-US" sz="2400" dirty="0"/>
              <a:t> </a:t>
            </a:r>
            <a:r>
              <a:rPr kumimoji="1" lang="en-US" altLang="zh-CN" sz="2400" dirty="0"/>
              <a:t>…,</a:t>
            </a:r>
            <a:r>
              <a:rPr kumimoji="1" lang="zh-CN" altLang="en-US" sz="2400" dirty="0"/>
              <a:t> </a:t>
            </a:r>
            <a:r>
              <a:rPr kumimoji="1" lang="en-US" altLang="zh-CN" sz="2400" dirty="0" err="1"/>
              <a:t>s</a:t>
            </a:r>
            <a:r>
              <a:rPr kumimoji="1" lang="en-US" altLang="zh-CN" sz="2400" baseline="-25000" dirty="0" err="1"/>
              <a:t>tm</a:t>
            </a:r>
            <a:r>
              <a:rPr kumimoji="1" lang="en-US" altLang="zh-CN" sz="2400" dirty="0"/>
              <a:t>’}</a:t>
            </a:r>
            <a:r>
              <a:rPr kumimoji="1" lang="zh-CN" altLang="en-US" sz="2400" dirty="0"/>
              <a:t>。</a:t>
            </a:r>
            <a:endParaRPr kumimoji="1" lang="en-US" altLang="zh-CN" sz="2400" dirty="0"/>
          </a:p>
          <a:p>
            <a:pPr marL="285750" indent="-285750">
              <a:buFont typeface="Arial" panose="020B0604020202020204" pitchFamily="34" charset="0"/>
              <a:buChar char="•"/>
            </a:pPr>
            <a:endParaRPr kumimoji="1" lang="en-US" altLang="zh-CN" sz="2400" dirty="0"/>
          </a:p>
          <a:p>
            <a:pPr marL="285750" indent="-285750">
              <a:buFont typeface="Arial" panose="020B0604020202020204" pitchFamily="34" charset="0"/>
              <a:buChar char="•"/>
            </a:pPr>
            <a:r>
              <a:rPr kumimoji="1" lang="zh-CN" altLang="en-US" sz="2400" dirty="0"/>
              <a:t>句子打分需要考虑句长、语料类型</a:t>
            </a:r>
            <a:r>
              <a:rPr kumimoji="1" lang="en-US" altLang="zh-CN" sz="2400" dirty="0"/>
              <a:t>……</a:t>
            </a:r>
          </a:p>
          <a:p>
            <a:endParaRPr kumimoji="1" lang="en-US" altLang="zh-CN" dirty="0"/>
          </a:p>
          <a:p>
            <a:endParaRPr kumimoji="1" lang="zh-CN" altLang="en-US" dirty="0"/>
          </a:p>
        </p:txBody>
      </p:sp>
    </p:spTree>
    <p:extLst>
      <p:ext uri="{BB962C8B-B14F-4D97-AF65-F5344CB8AC3E}">
        <p14:creationId xmlns:p14="http://schemas.microsoft.com/office/powerpoint/2010/main" val="3649925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586437"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在线汉语近义词学习资源库</a:t>
            </a:r>
          </a:p>
        </p:txBody>
      </p:sp>
      <p:sp>
        <p:nvSpPr>
          <p:cNvPr id="5" name="文本框 4">
            <a:extLst>
              <a:ext uri="{FF2B5EF4-FFF2-40B4-BE49-F238E27FC236}">
                <a16:creationId xmlns:a16="http://schemas.microsoft.com/office/drawing/2014/main" id="{9F78BE0B-CDDB-A34E-B0A2-213C0B676E64}"/>
              </a:ext>
            </a:extLst>
          </p:cNvPr>
          <p:cNvSpPr txBox="1"/>
          <p:nvPr/>
        </p:nvSpPr>
        <p:spPr>
          <a:xfrm>
            <a:off x="874644" y="944218"/>
            <a:ext cx="4681330" cy="4893647"/>
          </a:xfrm>
          <a:prstGeom prst="rect">
            <a:avLst/>
          </a:prstGeom>
          <a:noFill/>
        </p:spPr>
        <p:txBody>
          <a:bodyPr wrap="square" rtlCol="0">
            <a:spAutoFit/>
          </a:bodyPr>
          <a:lstStyle/>
          <a:p>
            <a:r>
              <a:rPr kumimoji="1" lang="zh-CN" altLang="en-US" sz="2400" dirty="0"/>
              <a:t>例句难度分级：</a:t>
            </a:r>
            <a:endParaRPr kumimoji="1" lang="en-US" altLang="zh-CN" sz="2400" dirty="0"/>
          </a:p>
          <a:p>
            <a:endParaRPr kumimoji="1" lang="en-US" altLang="zh-CN" dirty="0"/>
          </a:p>
          <a:p>
            <a:r>
              <a:rPr lang="zh-CN" altLang="en-US" dirty="0"/>
              <a:t>     </a:t>
            </a:r>
            <a:r>
              <a:rPr lang="zh-CN" altLang="zh-CN" dirty="0"/>
              <a:t>我们把句子难度分析的任务看作是一个文本分类问题。</a:t>
            </a:r>
            <a:endParaRPr lang="en-US" altLang="zh-CN" dirty="0"/>
          </a:p>
          <a:p>
            <a:endParaRPr lang="zh-CN" altLang="zh-CN" dirty="0"/>
          </a:p>
          <a:p>
            <a:r>
              <a:rPr lang="zh-CN" altLang="en-US" dirty="0"/>
              <a:t>     </a:t>
            </a:r>
            <a:r>
              <a:rPr lang="zh-CN" altLang="zh-CN" dirty="0"/>
              <a:t>支持向量机</a:t>
            </a:r>
            <a:r>
              <a:rPr lang="en-US" altLang="zh-CN" dirty="0"/>
              <a:t>(SVM)</a:t>
            </a:r>
            <a:r>
              <a:rPr lang="zh-CN" altLang="zh-CN" dirty="0"/>
              <a:t>是近几十年来最常用、最有效的分类器之一。其优点是在小样本训练集上可以获得优于其他算法的分类结果。</a:t>
            </a:r>
            <a:endParaRPr lang="en-US" altLang="zh-CN" dirty="0"/>
          </a:p>
          <a:p>
            <a:endParaRPr lang="en-US" altLang="zh-CN" dirty="0"/>
          </a:p>
          <a:p>
            <a:r>
              <a:rPr lang="zh-CN" altLang="en-US" dirty="0"/>
              <a:t>     </a:t>
            </a:r>
            <a:r>
              <a:rPr lang="zh-CN" altLang="zh-CN" dirty="0"/>
              <a:t>使用开源</a:t>
            </a:r>
            <a:r>
              <a:rPr lang="zh-CN" altLang="en-US" dirty="0"/>
              <a:t>工具包</a:t>
            </a:r>
            <a:r>
              <a:rPr lang="en" altLang="zh-CN" dirty="0" err="1"/>
              <a:t>libsvm</a:t>
            </a:r>
            <a:r>
              <a:rPr lang="zh-CN" altLang="en-US" dirty="0"/>
              <a:t>（</a:t>
            </a:r>
            <a:r>
              <a:rPr lang="en" altLang="zh-CN" dirty="0">
                <a:hlinkClick r:id="rId3"/>
              </a:rPr>
              <a:t> https://www.csie.ntu.edu.tw/~cjlin/libsvm/ </a:t>
            </a:r>
            <a:r>
              <a:rPr lang="zh-CN" altLang="en-US" dirty="0"/>
              <a:t>）支持向量机</a:t>
            </a:r>
            <a:r>
              <a:rPr lang="en-US" altLang="zh-CN" dirty="0"/>
              <a:t>C-SVC</a:t>
            </a:r>
            <a:r>
              <a:rPr lang="zh-CN" altLang="en-US" dirty="0"/>
              <a:t>和默认参数，基于自建数据集，选取</a:t>
            </a:r>
            <a:r>
              <a:rPr lang="zh-CN" altLang="zh-CN" dirty="0"/>
              <a:t>特征构造一个</a:t>
            </a:r>
            <a:r>
              <a:rPr lang="en-US" altLang="zh-CN" dirty="0"/>
              <a:t>SVM</a:t>
            </a:r>
            <a:r>
              <a:rPr lang="zh-CN" altLang="zh-CN" dirty="0"/>
              <a:t>多分类器，反映句子的</a:t>
            </a:r>
            <a:r>
              <a:rPr lang="zh-CN" altLang="en-US" dirty="0"/>
              <a:t>难度等级</a:t>
            </a:r>
            <a:r>
              <a:rPr lang="zh-CN" altLang="zh-CN" dirty="0"/>
              <a:t>。</a:t>
            </a:r>
            <a:r>
              <a:rPr lang="zh-CN" altLang="en-US" dirty="0"/>
              <a:t>（略）</a:t>
            </a:r>
            <a:endParaRPr lang="zh-CN" altLang="zh-CN" dirty="0"/>
          </a:p>
          <a:p>
            <a:endParaRPr kumimoji="1" lang="en-US" altLang="zh-CN" dirty="0"/>
          </a:p>
          <a:p>
            <a:endParaRPr kumimoji="1" lang="en-US" altLang="zh-CN" dirty="0"/>
          </a:p>
          <a:p>
            <a:endParaRPr kumimoji="1" lang="zh-CN" altLang="en-US" dirty="0"/>
          </a:p>
        </p:txBody>
      </p:sp>
      <p:sp>
        <p:nvSpPr>
          <p:cNvPr id="3" name="矩形 2">
            <a:extLst>
              <a:ext uri="{FF2B5EF4-FFF2-40B4-BE49-F238E27FC236}">
                <a16:creationId xmlns:a16="http://schemas.microsoft.com/office/drawing/2014/main" id="{F01EE812-533C-6142-BC16-003B17245EF3}"/>
              </a:ext>
            </a:extLst>
          </p:cNvPr>
          <p:cNvSpPr/>
          <p:nvPr/>
        </p:nvSpPr>
        <p:spPr>
          <a:xfrm>
            <a:off x="7265504" y="1068000"/>
            <a:ext cx="6142383" cy="5632311"/>
          </a:xfrm>
          <a:prstGeom prst="rect">
            <a:avLst/>
          </a:prstGeom>
        </p:spPr>
        <p:txBody>
          <a:bodyPr wrap="square">
            <a:spAutoFit/>
          </a:bodyPr>
          <a:lstStyle/>
          <a:p>
            <a:endParaRPr kumimoji="1" lang="en-US" altLang="zh-CN" dirty="0"/>
          </a:p>
          <a:p>
            <a:r>
              <a:rPr kumimoji="1" lang="zh-CN" altLang="en-US" dirty="0"/>
              <a:t>例句集</a:t>
            </a:r>
            <a:r>
              <a:rPr kumimoji="1" lang="en-US" altLang="zh-CN" dirty="0"/>
              <a:t>S ’</a:t>
            </a:r>
            <a:r>
              <a:rPr kumimoji="1" lang="zh-CN" altLang="en-US" dirty="0"/>
              <a:t>的难度分级特征：</a:t>
            </a:r>
            <a:endParaRPr kumimoji="1" lang="en-US" altLang="zh-CN" dirty="0"/>
          </a:p>
          <a:p>
            <a:endParaRPr kumimoji="1" lang="en-US" altLang="zh-CN" dirty="0"/>
          </a:p>
          <a:p>
            <a:pPr marL="285750" indent="-285750">
              <a:buFont typeface="Wingdings" pitchFamily="2" charset="2"/>
              <a:buChar char="Ø"/>
            </a:pPr>
            <a:r>
              <a:rPr kumimoji="1" lang="en-US" altLang="zh-CN" dirty="0"/>
              <a:t>1.</a:t>
            </a:r>
            <a:r>
              <a:rPr kumimoji="1" lang="zh-CN" altLang="en-US" dirty="0"/>
              <a:t> 字词数量信息：</a:t>
            </a:r>
            <a:endParaRPr kumimoji="1" lang="en-US" altLang="zh-CN" dirty="0"/>
          </a:p>
          <a:p>
            <a:pPr marL="742950" lvl="1" indent="-285750">
              <a:buFont typeface="Arial" panose="020B0604020202020204" pitchFamily="34" charset="0"/>
              <a:buChar char="•"/>
            </a:pPr>
            <a:r>
              <a:rPr kumimoji="1" lang="zh-CN" altLang="en-US" dirty="0"/>
              <a:t>每句中汉字数量</a:t>
            </a:r>
            <a:endParaRPr kumimoji="1" lang="en-US" altLang="zh-CN" dirty="0"/>
          </a:p>
          <a:p>
            <a:pPr marL="742950" lvl="1" indent="-285750">
              <a:buFont typeface="Arial" panose="020B0604020202020204" pitchFamily="34" charset="0"/>
              <a:buChar char="•"/>
            </a:pPr>
            <a:r>
              <a:rPr kumimoji="1" lang="zh-CN" altLang="en-US" dirty="0"/>
              <a:t>每句中</a:t>
            </a:r>
            <a:r>
              <a:rPr kumimoji="1" lang="en-US" altLang="zh-CN" dirty="0"/>
              <a:t>token</a:t>
            </a:r>
            <a:r>
              <a:rPr kumimoji="1" lang="zh-CN" altLang="en-US" dirty="0"/>
              <a:t>数量</a:t>
            </a:r>
            <a:endParaRPr kumimoji="1" lang="en-US" altLang="zh-CN" dirty="0"/>
          </a:p>
          <a:p>
            <a:pPr marL="742950" lvl="1" indent="-285750">
              <a:buFont typeface="Arial" panose="020B0604020202020204" pitchFamily="34" charset="0"/>
              <a:buChar char="•"/>
            </a:pPr>
            <a:r>
              <a:rPr kumimoji="1" lang="zh-CN" altLang="en-US" dirty="0"/>
              <a:t>每句中</a:t>
            </a:r>
            <a:r>
              <a:rPr kumimoji="1" lang="en-US" altLang="zh-CN" dirty="0"/>
              <a:t>type</a:t>
            </a:r>
            <a:r>
              <a:rPr kumimoji="1" lang="zh-CN" altLang="en-US" dirty="0"/>
              <a:t>数量</a:t>
            </a:r>
            <a:endParaRPr kumimoji="1" lang="en-US" altLang="zh-CN" dirty="0"/>
          </a:p>
          <a:p>
            <a:pPr marL="742950" lvl="1" indent="-285750">
              <a:buFont typeface="Arial" panose="020B0604020202020204" pitchFamily="34" charset="0"/>
              <a:buChar char="•"/>
            </a:pPr>
            <a:r>
              <a:rPr lang="zh-CN" altLang="zh-CN" dirty="0"/>
              <a:t>非重复字平均笔画数</a:t>
            </a:r>
            <a:endParaRPr lang="en-US" altLang="zh-CN" dirty="0"/>
          </a:p>
          <a:p>
            <a:pPr marL="285750" indent="-285750">
              <a:buFont typeface="Wingdings" pitchFamily="2" charset="2"/>
              <a:buChar char="Ø"/>
            </a:pPr>
            <a:r>
              <a:rPr lang="en-US" altLang="zh-CN" dirty="0"/>
              <a:t>2.</a:t>
            </a:r>
            <a:r>
              <a:rPr lang="zh-CN" altLang="en-US" dirty="0"/>
              <a:t> 词语等级信息：</a:t>
            </a:r>
            <a:endParaRPr lang="en-US" altLang="zh-CN" dirty="0"/>
          </a:p>
          <a:p>
            <a:pPr marL="742950" lvl="1" indent="-285750">
              <a:buFont typeface="Arial" panose="020B0604020202020204" pitchFamily="34" charset="0"/>
              <a:buChar char="•"/>
            </a:pPr>
            <a:r>
              <a:rPr lang="zh-CN" altLang="en-US" dirty="0"/>
              <a:t>简单词占总词数的比率</a:t>
            </a:r>
            <a:endParaRPr lang="en-US" altLang="zh-CN" dirty="0"/>
          </a:p>
          <a:p>
            <a:pPr marL="742950" lvl="1" indent="-285750">
              <a:buFont typeface="Arial" panose="020B0604020202020204" pitchFamily="34" charset="0"/>
              <a:buChar char="•"/>
            </a:pPr>
            <a:r>
              <a:rPr kumimoji="1" lang="zh-CN" altLang="en-US" dirty="0"/>
              <a:t>超纲词占总词数比率</a:t>
            </a:r>
            <a:endParaRPr kumimoji="1" lang="en-US" altLang="zh-CN" dirty="0"/>
          </a:p>
          <a:p>
            <a:pPr marL="285750" indent="-285750">
              <a:buFont typeface="Wingdings" pitchFamily="2" charset="2"/>
              <a:buChar char="Ø"/>
            </a:pPr>
            <a:r>
              <a:rPr lang="en-US" altLang="zh-CN" dirty="0"/>
              <a:t>3.</a:t>
            </a:r>
            <a:r>
              <a:rPr lang="zh-CN" altLang="en-US" dirty="0"/>
              <a:t> </a:t>
            </a:r>
            <a:r>
              <a:rPr lang="zh-CN" altLang="zh-CN" dirty="0"/>
              <a:t>词类的使用</a:t>
            </a:r>
            <a:r>
              <a:rPr lang="zh-CN" altLang="en-US" dirty="0"/>
              <a:t>信息：</a:t>
            </a:r>
            <a:r>
              <a:rPr lang="zh-CN" altLang="zh-CN" dirty="0"/>
              <a:t> </a:t>
            </a:r>
            <a:endParaRPr kumimoji="1" lang="en-US" altLang="zh-CN" dirty="0"/>
          </a:p>
          <a:p>
            <a:pPr marL="800100" lvl="1" indent="-342900">
              <a:buFont typeface="Arial" panose="020B0604020202020204" pitchFamily="34" charset="0"/>
              <a:buChar char="•"/>
            </a:pPr>
            <a:r>
              <a:rPr lang="zh-CN" altLang="en-US" dirty="0"/>
              <a:t>虚词的数量</a:t>
            </a:r>
            <a:endParaRPr lang="en-US" altLang="zh-CN" dirty="0"/>
          </a:p>
          <a:p>
            <a:pPr marL="800100" lvl="1" indent="-342900">
              <a:buFont typeface="Arial" panose="020B0604020202020204" pitchFamily="34" charset="0"/>
              <a:buChar char="•"/>
            </a:pPr>
            <a:r>
              <a:rPr lang="zh-CN" altLang="zh-CN" dirty="0"/>
              <a:t>实</a:t>
            </a:r>
            <a:r>
              <a:rPr lang="zh-CN" altLang="en-US" dirty="0"/>
              <a:t>词</a:t>
            </a:r>
            <a:r>
              <a:rPr lang="zh-CN" altLang="zh-CN" dirty="0"/>
              <a:t>与虚词的比例</a:t>
            </a:r>
            <a:endParaRPr lang="en-US" altLang="zh-CN" dirty="0"/>
          </a:p>
          <a:p>
            <a:pPr marL="800100" lvl="1" indent="-342900">
              <a:buFont typeface="Arial" panose="020B0604020202020204" pitchFamily="34" charset="0"/>
              <a:buChar char="•"/>
            </a:pPr>
            <a:r>
              <a:rPr lang="zh-CN" altLang="en-US" dirty="0"/>
              <a:t>介词的数量</a:t>
            </a:r>
            <a:endParaRPr lang="en-US" altLang="zh-CN" dirty="0"/>
          </a:p>
          <a:p>
            <a:pPr marL="800100" lvl="1" indent="-342900">
              <a:buFont typeface="Arial" panose="020B0604020202020204" pitchFamily="34" charset="0"/>
              <a:buChar char="•"/>
            </a:pPr>
            <a:r>
              <a:rPr lang="zh-CN" altLang="zh-CN" dirty="0"/>
              <a:t>代词的数量</a:t>
            </a:r>
            <a:endParaRPr lang="en-US" altLang="zh-CN" dirty="0"/>
          </a:p>
          <a:p>
            <a:pPr marL="285750" indent="-285750">
              <a:buFont typeface="Wingdings" pitchFamily="2" charset="2"/>
              <a:buChar char="Ø"/>
            </a:pPr>
            <a:r>
              <a:rPr lang="en-US" altLang="zh-CN" dirty="0"/>
              <a:t>4.</a:t>
            </a:r>
            <a:r>
              <a:rPr lang="zh-CN" altLang="en-US" dirty="0"/>
              <a:t> 词频信息</a:t>
            </a:r>
            <a:endParaRPr lang="en-US" altLang="zh-CN" dirty="0"/>
          </a:p>
          <a:p>
            <a:pPr marL="742950" lvl="1" indent="-285750">
              <a:buFont typeface="Arial" panose="020B0604020202020204" pitchFamily="34" charset="0"/>
              <a:buChar char="•"/>
            </a:pPr>
            <a:r>
              <a:rPr lang="zh-CN" altLang="zh-CN" dirty="0"/>
              <a:t>低频词</a:t>
            </a:r>
            <a:r>
              <a:rPr lang="zh-CN" altLang="en-US" dirty="0"/>
              <a:t>的数量</a:t>
            </a:r>
            <a:endParaRPr lang="en-US" altLang="zh-CN" dirty="0"/>
          </a:p>
          <a:p>
            <a:pPr marL="285750" indent="-285750">
              <a:buFont typeface="Wingdings" pitchFamily="2" charset="2"/>
              <a:buChar char="Ø"/>
            </a:pPr>
            <a:r>
              <a:rPr lang="en-US" altLang="zh-CN" dirty="0"/>
              <a:t>5.</a:t>
            </a:r>
            <a:r>
              <a:rPr lang="zh-CN" altLang="en-US" dirty="0"/>
              <a:t> 含有构式（习用语）数量</a:t>
            </a:r>
            <a:endParaRPr kumimoji="1" lang="en-US" altLang="zh-CN" dirty="0"/>
          </a:p>
          <a:p>
            <a:endParaRPr kumimoji="1" lang="zh-CN" altLang="en-US" dirty="0"/>
          </a:p>
        </p:txBody>
      </p:sp>
      <p:sp>
        <p:nvSpPr>
          <p:cNvPr id="4" name="文本框 3">
            <a:extLst>
              <a:ext uri="{FF2B5EF4-FFF2-40B4-BE49-F238E27FC236}">
                <a16:creationId xmlns:a16="http://schemas.microsoft.com/office/drawing/2014/main" id="{4FFC3780-2A52-2B41-87E3-F8D1A3C426A7}"/>
              </a:ext>
            </a:extLst>
          </p:cNvPr>
          <p:cNvSpPr txBox="1"/>
          <p:nvPr/>
        </p:nvSpPr>
        <p:spPr>
          <a:xfrm>
            <a:off x="6020880" y="771165"/>
            <a:ext cx="461665" cy="6225982"/>
          </a:xfrm>
          <a:prstGeom prst="rect">
            <a:avLst/>
          </a:prstGeom>
          <a:noFill/>
        </p:spPr>
        <p:txBody>
          <a:bodyPr vert="eaVert" wrap="square" rtlCol="0">
            <a:spAutoFit/>
          </a:bodyPr>
          <a:lstStyle/>
          <a:p>
            <a:r>
              <a:rPr kumimoji="1" lang="en-US" altLang="zh-CN" dirty="0"/>
              <a:t>---------------------------------------------------------------------------------------</a:t>
            </a:r>
            <a:endParaRPr kumimoji="1" lang="zh-CN" altLang="en-US" dirty="0"/>
          </a:p>
        </p:txBody>
      </p:sp>
    </p:spTree>
    <p:extLst>
      <p:ext uri="{BB962C8B-B14F-4D97-AF65-F5344CB8AC3E}">
        <p14:creationId xmlns:p14="http://schemas.microsoft.com/office/powerpoint/2010/main" val="2879688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5555440"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在线汉语近义词学习资源库</a:t>
            </a:r>
          </a:p>
        </p:txBody>
      </p:sp>
      <p:sp>
        <p:nvSpPr>
          <p:cNvPr id="3" name="矩形 2">
            <a:extLst>
              <a:ext uri="{FF2B5EF4-FFF2-40B4-BE49-F238E27FC236}">
                <a16:creationId xmlns:a16="http://schemas.microsoft.com/office/drawing/2014/main" id="{3401F323-246F-D94E-A6B0-D1221825FF2D}"/>
              </a:ext>
            </a:extLst>
          </p:cNvPr>
          <p:cNvSpPr/>
          <p:nvPr/>
        </p:nvSpPr>
        <p:spPr>
          <a:xfrm>
            <a:off x="287421" y="1015513"/>
            <a:ext cx="11359147" cy="3373359"/>
          </a:xfrm>
          <a:prstGeom prst="rect">
            <a:avLst/>
          </a:prstGeom>
        </p:spPr>
        <p:txBody>
          <a:bodyPr wrap="square">
            <a:spAutoFit/>
          </a:bodyPr>
          <a:lstStyle/>
          <a:p>
            <a:r>
              <a:rPr lang="zh-CN" altLang="zh-CN" dirty="0"/>
              <a:t>（</a:t>
            </a:r>
            <a:r>
              <a:rPr lang="en-US" altLang="zh-CN" dirty="0"/>
              <a:t>2</a:t>
            </a:r>
            <a:r>
              <a:rPr lang="zh-CN" altLang="zh-CN" dirty="0"/>
              <a:t>）近义词对比功能</a:t>
            </a:r>
          </a:p>
          <a:p>
            <a:r>
              <a:rPr lang="zh-CN" altLang="zh-CN" dirty="0"/>
              <a:t>该功能显示输入的两个近义词的使用差异，输出近义词的差异，如表所示，输出虚词类近义词的差异有：词性、例句、句式、预设、语体等。</a:t>
            </a:r>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 </a:t>
            </a:r>
            <a:endParaRPr lang="zh-CN" altLang="en-US" dirty="0">
              <a:cs typeface="+mn-ea"/>
              <a:sym typeface="+mn-lt"/>
            </a:endParaRPr>
          </a:p>
        </p:txBody>
      </p:sp>
      <p:pic>
        <p:nvPicPr>
          <p:cNvPr id="5" name="Image1">
            <a:extLst>
              <a:ext uri="{FF2B5EF4-FFF2-40B4-BE49-F238E27FC236}">
                <a16:creationId xmlns:a16="http://schemas.microsoft.com/office/drawing/2014/main" id="{8AD249B9-3D32-D943-8E4F-0E9911DBB4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52338" y="2229853"/>
            <a:ext cx="8005010" cy="3737809"/>
          </a:xfrm>
          <a:prstGeom prst="rect">
            <a:avLst/>
          </a:prstGeom>
          <a:noFill/>
          <a:ln>
            <a:noFill/>
          </a:ln>
        </p:spPr>
      </p:pic>
    </p:spTree>
    <p:extLst>
      <p:ext uri="{BB962C8B-B14F-4D97-AF65-F5344CB8AC3E}">
        <p14:creationId xmlns:p14="http://schemas.microsoft.com/office/powerpoint/2010/main" val="3380030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5477948"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在线汉语近义词学习资源库</a:t>
            </a:r>
          </a:p>
        </p:txBody>
      </p:sp>
      <p:sp>
        <p:nvSpPr>
          <p:cNvPr id="3" name="矩形 2">
            <a:extLst>
              <a:ext uri="{FF2B5EF4-FFF2-40B4-BE49-F238E27FC236}">
                <a16:creationId xmlns:a16="http://schemas.microsoft.com/office/drawing/2014/main" id="{3401F323-246F-D94E-A6B0-D1221825FF2D}"/>
              </a:ext>
            </a:extLst>
          </p:cNvPr>
          <p:cNvSpPr/>
          <p:nvPr/>
        </p:nvSpPr>
        <p:spPr>
          <a:xfrm>
            <a:off x="287421" y="1015513"/>
            <a:ext cx="11359147" cy="3096360"/>
          </a:xfrm>
          <a:prstGeom prst="rect">
            <a:avLst/>
          </a:prstGeom>
        </p:spPr>
        <p:txBody>
          <a:bodyPr wrap="square">
            <a:spAutoFit/>
          </a:bodyPr>
          <a:lstStyle/>
          <a:p>
            <a:r>
              <a:rPr lang="zh-CN" altLang="zh-CN" dirty="0"/>
              <a:t>（</a:t>
            </a:r>
            <a:r>
              <a:rPr lang="en-US" altLang="zh-CN" dirty="0"/>
              <a:t>3</a:t>
            </a:r>
            <a:r>
              <a:rPr lang="zh-CN" altLang="zh-CN" dirty="0"/>
              <a:t>）</a:t>
            </a:r>
            <a:r>
              <a:rPr lang="zh-CN" altLang="en-US" dirty="0"/>
              <a:t>练习</a:t>
            </a:r>
            <a:r>
              <a:rPr lang="en-US" altLang="zh-CN" dirty="0"/>
              <a:t>:</a:t>
            </a:r>
            <a:r>
              <a:rPr lang="zh-CN" altLang="zh-CN" dirty="0"/>
              <a:t>我们提供针对检索词</a:t>
            </a:r>
            <a:r>
              <a:rPr lang="zh-CN" altLang="en-US" dirty="0"/>
              <a:t>练习</a:t>
            </a:r>
            <a:r>
              <a:rPr lang="zh-CN" altLang="zh-CN" dirty="0"/>
              <a:t>的练习材料。</a:t>
            </a:r>
            <a:endParaRPr lang="en-US" altLang="zh-CN" dirty="0"/>
          </a:p>
          <a:p>
            <a:r>
              <a:rPr lang="zh-CN" altLang="en-US" dirty="0"/>
              <a:t>          </a:t>
            </a:r>
            <a:r>
              <a:rPr lang="en-US" altLang="zh-CN" dirty="0"/>
              <a:t>(</a:t>
            </a:r>
            <a:r>
              <a:rPr lang="zh-CN" altLang="zh-CN" dirty="0"/>
              <a:t>说明</a:t>
            </a:r>
            <a:r>
              <a:rPr lang="en-US" altLang="zh-CN" dirty="0"/>
              <a:t>:“</a:t>
            </a:r>
            <a:r>
              <a:rPr lang="zh-CN" altLang="zh-CN" dirty="0"/>
              <a:t>请填写所需要的单词，使句子完整</a:t>
            </a:r>
            <a:r>
              <a:rPr lang="en-US" altLang="zh-CN" dirty="0"/>
              <a:t>”)</a:t>
            </a:r>
            <a:endParaRPr lang="zh-CN"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 </a:t>
            </a:r>
            <a:endParaRPr lang="zh-CN" altLang="en-US" dirty="0">
              <a:cs typeface="+mn-ea"/>
              <a:sym typeface="+mn-lt"/>
            </a:endParaRPr>
          </a:p>
        </p:txBody>
      </p:sp>
      <p:pic>
        <p:nvPicPr>
          <p:cNvPr id="6" name="图片 5">
            <a:extLst>
              <a:ext uri="{FF2B5EF4-FFF2-40B4-BE49-F238E27FC236}">
                <a16:creationId xmlns:a16="http://schemas.microsoft.com/office/drawing/2014/main" id="{E9BE7342-05EC-074D-8316-E416868D9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746" y="1796337"/>
            <a:ext cx="8964195" cy="4952865"/>
          </a:xfrm>
          <a:prstGeom prst="rect">
            <a:avLst/>
          </a:prstGeom>
        </p:spPr>
      </p:pic>
    </p:spTree>
    <p:extLst>
      <p:ext uri="{BB962C8B-B14F-4D97-AF65-F5344CB8AC3E}">
        <p14:creationId xmlns:p14="http://schemas.microsoft.com/office/powerpoint/2010/main" val="4050926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3936709" cy="523220"/>
          </a:xfrm>
          <a:prstGeom prst="rect">
            <a:avLst/>
          </a:prstGeom>
        </p:spPr>
        <p:txBody>
          <a:bodyPr wrap="square">
            <a:spAutoFit/>
          </a:bodyPr>
          <a:lstStyle/>
          <a:p>
            <a:pPr lvl="0">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1.</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研究背景与意义</a:t>
            </a:r>
          </a:p>
        </p:txBody>
      </p:sp>
      <p:sp>
        <p:nvSpPr>
          <p:cNvPr id="3" name="矩形 2">
            <a:extLst>
              <a:ext uri="{FF2B5EF4-FFF2-40B4-BE49-F238E27FC236}">
                <a16:creationId xmlns:a16="http://schemas.microsoft.com/office/drawing/2014/main" id="{3401F323-246F-D94E-A6B0-D1221825FF2D}"/>
              </a:ext>
            </a:extLst>
          </p:cNvPr>
          <p:cNvSpPr/>
          <p:nvPr/>
        </p:nvSpPr>
        <p:spPr>
          <a:xfrm>
            <a:off x="528034" y="991650"/>
            <a:ext cx="10960548" cy="4851456"/>
          </a:xfrm>
          <a:prstGeom prst="rect">
            <a:avLst/>
          </a:prstGeom>
        </p:spPr>
        <p:txBody>
          <a:bodyPr wrap="square">
            <a:spAutoFit/>
          </a:bodyPr>
          <a:lstStyle/>
          <a:p>
            <a:pPr>
              <a:lnSpc>
                <a:spcPct val="150000"/>
              </a:lnSpc>
            </a:pPr>
            <a:r>
              <a:rPr lang="zh-CN" altLang="en-US" sz="1600" dirty="0"/>
              <a:t>         </a:t>
            </a:r>
            <a:r>
              <a:rPr lang="zh-CN" altLang="zh-CN" sz="1600" dirty="0"/>
              <a:t>近义词的研究是汉语词汇语义研究的重要内容，也是</a:t>
            </a:r>
            <a:r>
              <a:rPr lang="zh-CN" altLang="en-US" sz="1600" dirty="0"/>
              <a:t>对外</a:t>
            </a:r>
            <a:r>
              <a:rPr lang="zh-CN" altLang="zh-CN" sz="1600" dirty="0"/>
              <a:t>汉语教学的重要内容。</a:t>
            </a:r>
            <a:endParaRPr lang="en-US" altLang="zh-CN" sz="1600" dirty="0"/>
          </a:p>
          <a:p>
            <a:pPr>
              <a:lnSpc>
                <a:spcPct val="150000"/>
              </a:lnSpc>
            </a:pPr>
            <a:r>
              <a:rPr lang="zh-CN" altLang="en-US" sz="1600" dirty="0"/>
              <a:t>         </a:t>
            </a:r>
            <a:r>
              <a:rPr lang="zh-CN" altLang="zh-CN" sz="1600" dirty="0"/>
              <a:t>然而，对于第二语言学习者来说，很难</a:t>
            </a:r>
            <a:r>
              <a:rPr lang="zh-CN" altLang="en-US" sz="1600" dirty="0"/>
              <a:t>准确</a:t>
            </a:r>
            <a:r>
              <a:rPr lang="zh-CN" altLang="zh-CN" sz="1600" dirty="0"/>
              <a:t>掌握</a:t>
            </a:r>
            <a:r>
              <a:rPr lang="zh-CN" altLang="en-US" sz="1600" dirty="0"/>
              <a:t>汉语</a:t>
            </a:r>
            <a:r>
              <a:rPr lang="zh-CN" altLang="zh-CN" sz="1600" dirty="0"/>
              <a:t>近义词的区别。为了区分近义词，学习者</a:t>
            </a:r>
            <a:r>
              <a:rPr lang="zh-CN" altLang="en-US" sz="1600" dirty="0"/>
              <a:t>会诉诸于词典查询和网络查阅 。</a:t>
            </a:r>
            <a:endParaRPr lang="en-US" altLang="zh-CN" sz="1600" dirty="0"/>
          </a:p>
          <a:p>
            <a:pPr>
              <a:lnSpc>
                <a:spcPct val="150000"/>
              </a:lnSpc>
            </a:pPr>
            <a:r>
              <a:rPr lang="zh-CN" altLang="en-US" sz="1600" dirty="0"/>
              <a:t>         但是</a:t>
            </a:r>
            <a:r>
              <a:rPr lang="zh-CN" altLang="zh-CN" sz="1600" dirty="0"/>
              <a:t>学习词典很难为学习者提供恰当、</a:t>
            </a:r>
            <a:r>
              <a:rPr lang="zh-CN" altLang="en-US" sz="1600" dirty="0"/>
              <a:t>足量</a:t>
            </a:r>
            <a:r>
              <a:rPr lang="zh-CN" altLang="zh-CN" sz="1600" dirty="0"/>
              <a:t>的</a:t>
            </a:r>
            <a:r>
              <a:rPr lang="zh-CN" altLang="en-US" sz="1600" dirty="0"/>
              <a:t>例句来展示近义词的用法差异；同时，</a:t>
            </a:r>
            <a:r>
              <a:rPr lang="zh-CN" altLang="zh-CN" sz="1600" dirty="0"/>
              <a:t>马真（</a:t>
            </a:r>
            <a:r>
              <a:rPr lang="en-US" altLang="zh-CN" sz="1600" dirty="0"/>
              <a:t>2019</a:t>
            </a:r>
            <a:r>
              <a:rPr lang="zh-CN" altLang="zh-CN" sz="1600" dirty="0"/>
              <a:t>） </a:t>
            </a:r>
            <a:r>
              <a:rPr lang="zh-CN" altLang="en-US" sz="1600" dirty="0"/>
              <a:t>指出</a:t>
            </a:r>
            <a:r>
              <a:rPr lang="zh-CN" altLang="zh-CN" sz="1600" dirty="0"/>
              <a:t>受</a:t>
            </a:r>
            <a:r>
              <a:rPr lang="zh-CN" altLang="en-US" sz="1600" dirty="0"/>
              <a:t>词典</a:t>
            </a:r>
            <a:r>
              <a:rPr lang="zh-CN" altLang="zh-CN" sz="1600" dirty="0"/>
              <a:t>释义的影响，</a:t>
            </a:r>
            <a:r>
              <a:rPr lang="zh-CN" altLang="en-US" sz="1600" dirty="0"/>
              <a:t>学习者经常会</a:t>
            </a:r>
            <a:r>
              <a:rPr lang="zh-CN" altLang="zh-CN" sz="1600" dirty="0"/>
              <a:t>根据释义条目的片段错误推出词语的使用语境</a:t>
            </a:r>
            <a:r>
              <a:rPr lang="zh-CN" altLang="en-US" sz="1600" dirty="0"/>
              <a:t>，所以学习词典不能很好地满足学习者学习近义词的需求。</a:t>
            </a:r>
            <a:endParaRPr lang="en-US" altLang="zh-CN" sz="1600" dirty="0"/>
          </a:p>
          <a:p>
            <a:pPr>
              <a:lnSpc>
                <a:spcPct val="150000"/>
              </a:lnSpc>
            </a:pPr>
            <a:r>
              <a:rPr lang="zh-CN" altLang="en-US" sz="1600" dirty="0"/>
              <a:t>         互联网和通用语料库虽然可以提供海量例句，但二语学习者受限于语言水平很难从中筛选出有效信息。</a:t>
            </a:r>
            <a:r>
              <a:rPr lang="en-US" altLang="zh-CN" sz="1600" dirty="0"/>
              <a:t> </a:t>
            </a:r>
            <a:r>
              <a:rPr lang="zh-CN" altLang="en-US" sz="1600" dirty="0"/>
              <a:t>目前</a:t>
            </a:r>
            <a:r>
              <a:rPr lang="zh-CN" altLang="zh-CN" sz="1600" dirty="0"/>
              <a:t>有一</a:t>
            </a:r>
            <a:r>
              <a:rPr lang="zh-CN" altLang="en-US" sz="1600" dirty="0"/>
              <a:t>些</a:t>
            </a:r>
            <a:r>
              <a:rPr lang="zh-CN" altLang="zh-CN" sz="1600" dirty="0"/>
              <a:t>基于网络的语言学习平台</a:t>
            </a:r>
            <a:r>
              <a:rPr lang="zh-CN" altLang="en-US" sz="1600" dirty="0"/>
              <a:t>很受欢迎</a:t>
            </a:r>
            <a:r>
              <a:rPr lang="zh-CN" altLang="zh-CN" sz="1600" dirty="0"/>
              <a:t>，</a:t>
            </a:r>
            <a:r>
              <a:rPr lang="zh-CN" altLang="en-US" sz="1600" dirty="0"/>
              <a:t>如</a:t>
            </a:r>
            <a:r>
              <a:rPr lang="zh-CN" altLang="zh-CN" sz="1600" dirty="0"/>
              <a:t>拥有</a:t>
            </a:r>
            <a:r>
              <a:rPr lang="en-US" altLang="zh-CN" sz="1600" dirty="0"/>
              <a:t>1.5</a:t>
            </a:r>
            <a:r>
              <a:rPr lang="zh-CN" altLang="zh-CN" sz="1600" dirty="0"/>
              <a:t>亿用户的</a:t>
            </a:r>
            <a:r>
              <a:rPr lang="en-US" altLang="zh-CN" sz="1600" dirty="0"/>
              <a:t>Duolingo</a:t>
            </a:r>
            <a:r>
              <a:rPr lang="zh-CN" altLang="en-US" sz="1600" dirty="0"/>
              <a:t> </a:t>
            </a:r>
            <a:r>
              <a:rPr lang="en-US" altLang="zh-CN" sz="1600" dirty="0"/>
              <a:t> (</a:t>
            </a:r>
            <a:r>
              <a:rPr lang="en-US" altLang="zh-CN" sz="1600" dirty="0" err="1"/>
              <a:t>Guliani</a:t>
            </a:r>
            <a:r>
              <a:rPr lang="en-US" altLang="zh-CN" sz="1600" dirty="0"/>
              <a:t>, 2016)</a:t>
            </a:r>
            <a:r>
              <a:rPr lang="zh-CN" altLang="zh-CN" sz="1600" dirty="0"/>
              <a:t>和拥有</a:t>
            </a:r>
            <a:r>
              <a:rPr lang="en-US" altLang="zh-CN" sz="1600" dirty="0"/>
              <a:t>7000</a:t>
            </a:r>
            <a:r>
              <a:rPr lang="zh-CN" altLang="zh-CN" sz="1600" dirty="0"/>
              <a:t>万用户的</a:t>
            </a:r>
            <a:r>
              <a:rPr lang="en-US" altLang="zh-CN" sz="1600" dirty="0" err="1"/>
              <a:t>Busuu</a:t>
            </a:r>
            <a:r>
              <a:rPr lang="en-US" altLang="zh-CN" sz="1600" dirty="0"/>
              <a:t> (Salter, 2017)</a:t>
            </a:r>
            <a:r>
              <a:rPr lang="zh-CN" altLang="en-US" sz="1600" dirty="0"/>
              <a:t>，但是</a:t>
            </a:r>
            <a:r>
              <a:rPr lang="zh-CN" altLang="zh-CN" sz="1600" dirty="0"/>
              <a:t>，</a:t>
            </a:r>
            <a:r>
              <a:rPr lang="zh-CN" altLang="en-US" sz="1600" dirty="0"/>
              <a:t>目前还</a:t>
            </a:r>
            <a:r>
              <a:rPr lang="zh-CN" altLang="zh-CN" sz="1600" dirty="0"/>
              <a:t>没有</a:t>
            </a:r>
            <a:r>
              <a:rPr lang="zh-CN" altLang="en-US" sz="1600" dirty="0"/>
              <a:t>专门的</a:t>
            </a:r>
            <a:r>
              <a:rPr lang="zh-CN" altLang="zh-CN" sz="1600" dirty="0"/>
              <a:t>语言学习平台来满足汉语</a:t>
            </a:r>
            <a:r>
              <a:rPr lang="zh-CN" altLang="en-US" sz="1600" dirty="0"/>
              <a:t>二语学习者学习汉语</a:t>
            </a:r>
            <a:r>
              <a:rPr lang="zh-CN" altLang="zh-CN" sz="1600" dirty="0"/>
              <a:t>近义词的</a:t>
            </a:r>
            <a:r>
              <a:rPr lang="zh-CN" altLang="en-US" sz="1600" dirty="0"/>
              <a:t>需求</a:t>
            </a:r>
            <a:r>
              <a:rPr lang="zh-CN" altLang="zh-CN" sz="1600" dirty="0"/>
              <a:t>。</a:t>
            </a:r>
            <a:endParaRPr lang="en-US" altLang="zh-CN" sz="1600" dirty="0"/>
          </a:p>
          <a:p>
            <a:pPr>
              <a:lnSpc>
                <a:spcPct val="150000"/>
              </a:lnSpc>
            </a:pPr>
            <a:r>
              <a:rPr lang="zh-CN" altLang="en-US" sz="1600" dirty="0"/>
              <a:t>        </a:t>
            </a:r>
            <a:r>
              <a:rPr lang="zh-CN" altLang="zh-CN" sz="1600" dirty="0"/>
              <a:t>基于语言学知识和语料分析技术，我们希望</a:t>
            </a:r>
            <a:r>
              <a:rPr lang="zh-CN" altLang="en-US" sz="1600" dirty="0"/>
              <a:t>构建</a:t>
            </a:r>
            <a:r>
              <a:rPr lang="zh-CN" altLang="zh-CN" sz="1600" dirty="0"/>
              <a:t>一个在线的</a:t>
            </a:r>
            <a:r>
              <a:rPr lang="zh-CN" altLang="en-US" sz="1600" dirty="0"/>
              <a:t>汉语</a:t>
            </a:r>
            <a:r>
              <a:rPr lang="zh-CN" altLang="zh-CN" sz="1600" dirty="0"/>
              <a:t>近义词</a:t>
            </a:r>
            <a:r>
              <a:rPr lang="zh-CN" altLang="en-US" sz="1600" dirty="0"/>
              <a:t>辨析</a:t>
            </a:r>
            <a:r>
              <a:rPr lang="zh-CN" altLang="zh-CN" sz="1600" dirty="0"/>
              <a:t>资源</a:t>
            </a:r>
            <a:r>
              <a:rPr lang="zh-CN" altLang="en-US" sz="1600" dirty="0"/>
              <a:t>库，通过</a:t>
            </a:r>
            <a:r>
              <a:rPr lang="zh-CN" altLang="zh-CN" sz="1600" dirty="0"/>
              <a:t>数据驱动的</a:t>
            </a:r>
            <a:r>
              <a:rPr lang="zh-CN" altLang="en-US" sz="1600" dirty="0"/>
              <a:t>学习和</a:t>
            </a:r>
            <a:r>
              <a:rPr lang="zh-CN" altLang="zh-CN" sz="1600" dirty="0"/>
              <a:t>练习</a:t>
            </a:r>
            <a:r>
              <a:rPr lang="zh-CN" altLang="en-US" sz="1600" dirty="0"/>
              <a:t>模块，</a:t>
            </a:r>
            <a:r>
              <a:rPr lang="zh-CN" altLang="zh-CN" sz="1600" dirty="0"/>
              <a:t>用户可以</a:t>
            </a:r>
            <a:r>
              <a:rPr lang="zh-CN" altLang="en-US" sz="1600" dirty="0"/>
              <a:t>掌握</a:t>
            </a:r>
            <a:r>
              <a:rPr lang="zh-CN" altLang="zh-CN" sz="1600" dirty="0"/>
              <a:t>各种近义词的不同用法。</a:t>
            </a:r>
            <a:endParaRPr lang="en-US" altLang="zh-CN" sz="1600" dirty="0"/>
          </a:p>
          <a:p>
            <a:pPr>
              <a:lnSpc>
                <a:spcPct val="150000"/>
              </a:lnSpc>
            </a:pPr>
            <a:r>
              <a:rPr lang="zh-CN" altLang="en-US" sz="1600" dirty="0"/>
              <a:t>        </a:t>
            </a:r>
            <a:r>
              <a:rPr lang="zh-CN" altLang="zh-CN" sz="1600" dirty="0"/>
              <a:t>本研究对汉语学习者和汉语教学都有一定的参考价值，学习者可以利用</a:t>
            </a:r>
            <a:r>
              <a:rPr lang="zh-CN" altLang="en-US" sz="1600" dirty="0"/>
              <a:t>资源库</a:t>
            </a:r>
            <a:r>
              <a:rPr lang="zh-CN" altLang="zh-CN" sz="1600" dirty="0"/>
              <a:t>自主学习近义词</a:t>
            </a:r>
            <a:r>
              <a:rPr lang="zh-CN" altLang="en-US" sz="1600" dirty="0"/>
              <a:t>，教师可以从资源库获取教学素材</a:t>
            </a:r>
            <a:r>
              <a:rPr lang="zh-CN" altLang="zh-CN" sz="1600" dirty="0"/>
              <a:t>。</a:t>
            </a:r>
          </a:p>
        </p:txBody>
      </p:sp>
    </p:spTree>
    <p:extLst>
      <p:ext uri="{BB962C8B-B14F-4D97-AF65-F5344CB8AC3E}">
        <p14:creationId xmlns:p14="http://schemas.microsoft.com/office/powerpoint/2010/main" val="332828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6314857"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4.</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在线汉语近义词学习资源库</a:t>
            </a:r>
          </a:p>
        </p:txBody>
      </p:sp>
      <p:sp>
        <p:nvSpPr>
          <p:cNvPr id="3" name="矩形 2">
            <a:extLst>
              <a:ext uri="{FF2B5EF4-FFF2-40B4-BE49-F238E27FC236}">
                <a16:creationId xmlns:a16="http://schemas.microsoft.com/office/drawing/2014/main" id="{3401F323-246F-D94E-A6B0-D1221825FF2D}"/>
              </a:ext>
            </a:extLst>
          </p:cNvPr>
          <p:cNvSpPr/>
          <p:nvPr/>
        </p:nvSpPr>
        <p:spPr>
          <a:xfrm>
            <a:off x="287421" y="1015513"/>
            <a:ext cx="11359147" cy="3096360"/>
          </a:xfrm>
          <a:prstGeom prst="rect">
            <a:avLst/>
          </a:prstGeom>
        </p:spPr>
        <p:txBody>
          <a:bodyPr wrap="square">
            <a:spAutoFit/>
          </a:bodyPr>
          <a:lstStyle/>
          <a:p>
            <a:r>
              <a:rPr lang="zh-CN" altLang="zh-CN" dirty="0"/>
              <a:t>（</a:t>
            </a:r>
            <a:r>
              <a:rPr lang="en-US" altLang="zh-CN" dirty="0"/>
              <a:t>3</a:t>
            </a:r>
            <a:r>
              <a:rPr lang="zh-CN" altLang="zh-CN" dirty="0"/>
              <a:t>）</a:t>
            </a:r>
            <a:r>
              <a:rPr lang="zh-CN" altLang="en-US" dirty="0"/>
              <a:t>练习</a:t>
            </a:r>
            <a:r>
              <a:rPr lang="en-US" altLang="zh-CN" dirty="0"/>
              <a:t>:</a:t>
            </a:r>
            <a:r>
              <a:rPr lang="zh-CN" altLang="zh-CN" dirty="0"/>
              <a:t>我们提供针对检索词</a:t>
            </a:r>
            <a:r>
              <a:rPr lang="zh-CN" altLang="en-US" dirty="0"/>
              <a:t>练习</a:t>
            </a:r>
            <a:r>
              <a:rPr lang="zh-CN" altLang="zh-CN" dirty="0"/>
              <a:t>的练习材料。</a:t>
            </a:r>
            <a:endParaRPr lang="en-US" altLang="zh-CN" dirty="0"/>
          </a:p>
          <a:p>
            <a:r>
              <a:rPr lang="zh-CN" altLang="en-US" dirty="0"/>
              <a:t>           </a:t>
            </a:r>
            <a:r>
              <a:rPr lang="en-US" altLang="zh-CN" dirty="0"/>
              <a:t>(</a:t>
            </a:r>
            <a:r>
              <a:rPr lang="zh-CN" altLang="zh-CN" dirty="0"/>
              <a:t>说明</a:t>
            </a:r>
            <a:r>
              <a:rPr lang="en-US" altLang="zh-CN" dirty="0"/>
              <a:t>:“</a:t>
            </a:r>
            <a:r>
              <a:rPr lang="zh-CN" altLang="zh-CN" dirty="0"/>
              <a:t>请填写所需要的单词，使句子完整</a:t>
            </a:r>
            <a:r>
              <a:rPr lang="en-US" altLang="zh-CN" dirty="0"/>
              <a:t>”)</a:t>
            </a:r>
            <a:endParaRPr lang="zh-CN"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 </a:t>
            </a:r>
            <a:endParaRPr lang="zh-CN" altLang="en-US" dirty="0">
              <a:cs typeface="+mn-ea"/>
              <a:sym typeface="+mn-lt"/>
            </a:endParaRPr>
          </a:p>
        </p:txBody>
      </p:sp>
      <p:pic>
        <p:nvPicPr>
          <p:cNvPr id="5" name="图片 4">
            <a:extLst>
              <a:ext uri="{FF2B5EF4-FFF2-40B4-BE49-F238E27FC236}">
                <a16:creationId xmlns:a16="http://schemas.microsoft.com/office/drawing/2014/main" id="{61F2B0C7-FE92-DC47-B37F-DF08D541C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600" y="1909011"/>
            <a:ext cx="7942230" cy="4647686"/>
          </a:xfrm>
          <a:prstGeom prst="rect">
            <a:avLst/>
          </a:prstGeom>
        </p:spPr>
      </p:pic>
    </p:spTree>
    <p:extLst>
      <p:ext uri="{BB962C8B-B14F-4D97-AF65-F5344CB8AC3E}">
        <p14:creationId xmlns:p14="http://schemas.microsoft.com/office/powerpoint/2010/main" val="3791954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1" y="108798"/>
            <a:ext cx="3449692" cy="523220"/>
          </a:xfrm>
          <a:prstGeom prst="rect">
            <a:avLst/>
          </a:prstGeom>
        </p:spPr>
        <p:txBody>
          <a:bodyPr wrap="square">
            <a:spAutoFit/>
          </a:bodyPr>
          <a:lstStyle/>
          <a:p>
            <a:pPr lvl="0">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5.</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总结</a:t>
            </a:r>
          </a:p>
        </p:txBody>
      </p:sp>
      <p:sp>
        <p:nvSpPr>
          <p:cNvPr id="5" name="矩形 4">
            <a:extLst>
              <a:ext uri="{FF2B5EF4-FFF2-40B4-BE49-F238E27FC236}">
                <a16:creationId xmlns:a16="http://schemas.microsoft.com/office/drawing/2014/main" id="{2B612E51-315E-604A-8DD6-CFB7F6D20F39}"/>
              </a:ext>
            </a:extLst>
          </p:cNvPr>
          <p:cNvSpPr/>
          <p:nvPr/>
        </p:nvSpPr>
        <p:spPr>
          <a:xfrm>
            <a:off x="457200" y="1082841"/>
            <a:ext cx="10242884" cy="5632311"/>
          </a:xfrm>
          <a:prstGeom prst="rect">
            <a:avLst/>
          </a:prstGeom>
        </p:spPr>
        <p:txBody>
          <a:bodyPr wrap="square">
            <a:spAutoFit/>
          </a:bodyPr>
          <a:lstStyle/>
          <a:p>
            <a:endParaRPr lang="en-US" altLang="zh-CN" sz="2400" dirty="0"/>
          </a:p>
          <a:p>
            <a:r>
              <a:rPr lang="zh-CN" altLang="zh-CN" sz="2400" dirty="0"/>
              <a:t>本文提出一个汉语近义词学习资源库</a:t>
            </a:r>
            <a:r>
              <a:rPr lang="zh-CN" altLang="en-US" sz="2400" dirty="0"/>
              <a:t>的</a:t>
            </a:r>
            <a:r>
              <a:rPr lang="zh-CN" altLang="zh-CN" sz="2400" dirty="0"/>
              <a:t>构建</a:t>
            </a:r>
            <a:r>
              <a:rPr lang="zh-CN" altLang="en-US" sz="2400" dirty="0"/>
              <a:t>方案</a:t>
            </a:r>
            <a:r>
              <a:rPr lang="zh-CN" altLang="zh-CN" sz="2400" dirty="0"/>
              <a:t>，资源库收录常用且易混淆的近义词，提供</a:t>
            </a:r>
            <a:endParaRPr lang="en-US" altLang="zh-CN" sz="2400" dirty="0"/>
          </a:p>
          <a:p>
            <a:r>
              <a:rPr lang="en-US" altLang="zh-CN" sz="2400" dirty="0"/>
              <a:t>1.</a:t>
            </a:r>
            <a:r>
              <a:rPr lang="zh-CN" altLang="en-US" sz="2400" dirty="0"/>
              <a:t> </a:t>
            </a:r>
            <a:r>
              <a:rPr lang="zh-CN" altLang="zh-CN" sz="2400" dirty="0"/>
              <a:t>检索功能，</a:t>
            </a:r>
            <a:r>
              <a:rPr lang="zh-CN" altLang="en-US" sz="2400" dirty="0"/>
              <a:t>包括：</a:t>
            </a:r>
            <a:endParaRPr lang="en-US" altLang="zh-CN" sz="2400" dirty="0"/>
          </a:p>
          <a:p>
            <a:r>
              <a:rPr lang="zh-CN" altLang="zh-CN" sz="2400" dirty="0"/>
              <a:t>（</a:t>
            </a:r>
            <a:r>
              <a:rPr lang="en-US" altLang="zh-CN" sz="2400" dirty="0"/>
              <a:t>1</a:t>
            </a:r>
            <a:r>
              <a:rPr lang="zh-CN" altLang="zh-CN" sz="2400" dirty="0"/>
              <a:t>）检索某一个词的近义词是什么，可以为二语学习者的写作提供可替换的近义词</a:t>
            </a:r>
            <a:endParaRPr lang="en-US" altLang="zh-CN" sz="2400" dirty="0"/>
          </a:p>
          <a:p>
            <a:r>
              <a:rPr lang="zh-CN" altLang="zh-CN" sz="2400" dirty="0"/>
              <a:t>（</a:t>
            </a:r>
            <a:r>
              <a:rPr lang="en-US" altLang="zh-CN" sz="2400" dirty="0"/>
              <a:t>2</a:t>
            </a:r>
            <a:r>
              <a:rPr lang="zh-CN" altLang="zh-CN" sz="2400" dirty="0"/>
              <a:t>）检索含有目标词真实语料，方便二语学习者从真实语料出发，采用数据驱动学习的方法自己归纳近义词的差异</a:t>
            </a:r>
            <a:endParaRPr lang="en-US" altLang="zh-CN" sz="2400" dirty="0"/>
          </a:p>
          <a:p>
            <a:r>
              <a:rPr lang="zh-CN" altLang="zh-CN" sz="2400" dirty="0"/>
              <a:t>（</a:t>
            </a:r>
            <a:r>
              <a:rPr lang="en-US" altLang="zh-CN" sz="2400" dirty="0"/>
              <a:t>3</a:t>
            </a:r>
            <a:r>
              <a:rPr lang="zh-CN" altLang="zh-CN" sz="2400" dirty="0"/>
              <a:t>）检索两个近义词的差异，通过描写句法、语义、语用等语言学特征，和基于语料库的定量分析结果，方便二语学习者对比学习两个近义词的差异。</a:t>
            </a:r>
            <a:endParaRPr lang="en-US" altLang="zh-CN" sz="2400" dirty="0"/>
          </a:p>
          <a:p>
            <a:endParaRPr lang="en-US" altLang="zh-CN" sz="2400" dirty="0"/>
          </a:p>
          <a:p>
            <a:r>
              <a:rPr lang="en-US" altLang="zh-CN" sz="2400" dirty="0"/>
              <a:t>2.</a:t>
            </a:r>
            <a:r>
              <a:rPr lang="zh-CN" altLang="zh-CN" sz="2400" dirty="0"/>
              <a:t>练习板块，帮助学习者检测词语掌握效果。</a:t>
            </a:r>
          </a:p>
          <a:p>
            <a:endParaRPr lang="zh-CN" altLang="en-US" sz="2400" dirty="0"/>
          </a:p>
          <a:p>
            <a:r>
              <a:rPr lang="zh-CN" altLang="en-US" sz="2400" dirty="0"/>
              <a:t> </a:t>
            </a:r>
          </a:p>
          <a:p>
            <a:endParaRPr lang="zh-CN" altLang="en-US" sz="2400" dirty="0"/>
          </a:p>
        </p:txBody>
      </p:sp>
    </p:spTree>
    <p:extLst>
      <p:ext uri="{BB962C8B-B14F-4D97-AF65-F5344CB8AC3E}">
        <p14:creationId xmlns:p14="http://schemas.microsoft.com/office/powerpoint/2010/main" val="1724440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536CAFAB-8DDF-44D2-A56D-84762377CE0C}"/>
              </a:ext>
            </a:extLst>
          </p:cNvPr>
          <p:cNvCxnSpPr>
            <a:cxnSpLocks/>
          </p:cNvCxnSpPr>
          <p:nvPr/>
        </p:nvCxnSpPr>
        <p:spPr>
          <a:xfrm>
            <a:off x="0" y="85725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0AD0F92B-2B9E-4B56-BDB2-0F8F84F85970}"/>
              </a:ext>
            </a:extLst>
          </p:cNvPr>
          <p:cNvSpPr txBox="1"/>
          <p:nvPr/>
        </p:nvSpPr>
        <p:spPr>
          <a:xfrm>
            <a:off x="374090" y="164272"/>
            <a:ext cx="2853771" cy="584775"/>
          </a:xfrm>
          <a:prstGeom prst="rect">
            <a:avLst/>
          </a:prstGeom>
          <a:noFill/>
        </p:spPr>
        <p:txBody>
          <a:bodyPr wrap="square" rtlCol="0">
            <a:spAutoFit/>
          </a:bodyPr>
          <a:lstStyle/>
          <a:p>
            <a:r>
              <a:rPr lang="zh-CN" altLang="en-US" sz="3200" spc="200" dirty="0">
                <a:solidFill>
                  <a:srgbClr val="9A0001"/>
                </a:solidFill>
                <a:cs typeface="+mn-ea"/>
                <a:sym typeface="+mn-lt"/>
              </a:rPr>
              <a:t>参考文献</a:t>
            </a:r>
          </a:p>
        </p:txBody>
      </p:sp>
      <p:sp>
        <p:nvSpPr>
          <p:cNvPr id="91" name="矩形 90">
            <a:extLst>
              <a:ext uri="{FF2B5EF4-FFF2-40B4-BE49-F238E27FC236}">
                <a16:creationId xmlns:a16="http://schemas.microsoft.com/office/drawing/2014/main" id="{7915B37B-E2D8-4BB3-ABD8-241AD733B116}"/>
              </a:ext>
            </a:extLst>
          </p:cNvPr>
          <p:cNvSpPr/>
          <p:nvPr/>
        </p:nvSpPr>
        <p:spPr>
          <a:xfrm>
            <a:off x="693560" y="1457624"/>
            <a:ext cx="10804880" cy="4420662"/>
          </a:xfrm>
          <a:prstGeom prst="rect">
            <a:avLst/>
          </a:prstGeom>
          <a:solidFill>
            <a:schemeClr val="bg1">
              <a:lumMod val="95000"/>
            </a:schemeClr>
          </a:solidFill>
          <a:ln>
            <a:noFill/>
          </a:ln>
          <a:effectLst>
            <a:outerShdw blurRad="152400" dist="635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2" name="矩形 91">
            <a:extLst>
              <a:ext uri="{FF2B5EF4-FFF2-40B4-BE49-F238E27FC236}">
                <a16:creationId xmlns:a16="http://schemas.microsoft.com/office/drawing/2014/main" id="{A7CDDEB4-6F52-4387-A3D1-ED9155570881}"/>
              </a:ext>
            </a:extLst>
          </p:cNvPr>
          <p:cNvSpPr/>
          <p:nvPr/>
        </p:nvSpPr>
        <p:spPr>
          <a:xfrm>
            <a:off x="1103087" y="1666533"/>
            <a:ext cx="9144000" cy="3832331"/>
          </a:xfrm>
          <a:prstGeom prst="rect">
            <a:avLst/>
          </a:prstGeom>
        </p:spPr>
        <p:txBody>
          <a:bodyPr wrap="square">
            <a:spAutoFit/>
          </a:bodyPr>
          <a:lstStyle/>
          <a:p>
            <a:pPr marL="342900" indent="-342900">
              <a:lnSpc>
                <a:spcPct val="150000"/>
              </a:lnSpc>
              <a:buFont typeface="+mj-lt"/>
              <a:buAutoNum type="arabicPeriod"/>
            </a:pPr>
            <a:r>
              <a:rPr lang="en" altLang="zh-CN" sz="1600" dirty="0" err="1"/>
              <a:t>Guliani</a:t>
            </a:r>
            <a:r>
              <a:rPr lang="en" altLang="zh-CN" sz="1600" dirty="0"/>
              <a:t>, P. (2016). Duolingo Looks to Dominate the Mobile Education Market with New Flashcard App </a:t>
            </a:r>
            <a:r>
              <a:rPr lang="en" altLang="zh-CN" sz="1600" dirty="0" err="1"/>
              <a:t>TinyCards</a:t>
            </a:r>
            <a:r>
              <a:rPr lang="en" altLang="zh-CN" sz="1600" dirty="0"/>
              <a:t>. Retrieved from https://</a:t>
            </a:r>
            <a:r>
              <a:rPr lang="en" altLang="zh-CN" sz="1600" dirty="0" err="1"/>
              <a:t>www.forbes.com</a:t>
            </a:r>
            <a:r>
              <a:rPr lang="en" altLang="zh-CN" sz="1600" dirty="0"/>
              <a:t>/sites/</a:t>
            </a:r>
            <a:r>
              <a:rPr lang="en" altLang="zh-CN" sz="1600" dirty="0" err="1"/>
              <a:t>parulguliani</a:t>
            </a:r>
            <a:r>
              <a:rPr lang="en" altLang="zh-CN" sz="1600" dirty="0"/>
              <a:t>/2016/07/22/</a:t>
            </a:r>
            <a:r>
              <a:rPr lang="en" altLang="zh-CN" sz="1600" dirty="0" err="1"/>
              <a:t>duolingo</a:t>
            </a:r>
            <a:r>
              <a:rPr lang="en" altLang="zh-CN" sz="1600" dirty="0"/>
              <a:t>-looks-to-dominate-t he- mobile-education-market-with-new-flashcard-app </a:t>
            </a:r>
            <a:endParaRPr lang="en-US" altLang="zh-CN" sz="1600" dirty="0"/>
          </a:p>
          <a:p>
            <a:pPr marL="342900" indent="-342900">
              <a:lnSpc>
                <a:spcPct val="150000"/>
              </a:lnSpc>
              <a:buFont typeface="+mj-lt"/>
              <a:buAutoNum type="arabicPeriod"/>
            </a:pPr>
            <a:r>
              <a:rPr lang="en" altLang="zh-CN" sz="1600" dirty="0"/>
              <a:t>Salter, P. (2017). </a:t>
            </a:r>
            <a:r>
              <a:rPr lang="en" altLang="zh-CN" sz="1600" dirty="0" err="1"/>
              <a:t>Busuu</a:t>
            </a:r>
            <a:r>
              <a:rPr lang="en" altLang="zh-CN" sz="1600" dirty="0"/>
              <a:t> is breaking down language barriers in nearly every country across the world. Retrieved from http://</a:t>
            </a:r>
            <a:r>
              <a:rPr lang="en" altLang="zh-CN" sz="1600" dirty="0" err="1"/>
              <a:t>www.cityam.com</a:t>
            </a:r>
            <a:r>
              <a:rPr lang="en" altLang="zh-CN" sz="1600" dirty="0"/>
              <a:t>/268678/</a:t>
            </a:r>
            <a:r>
              <a:rPr lang="en" altLang="zh-CN" sz="1600" dirty="0" err="1"/>
              <a:t>busuu</a:t>
            </a:r>
            <a:r>
              <a:rPr lang="en" altLang="zh-CN" sz="1600" dirty="0"/>
              <a:t>-breaking-down-</a:t>
            </a:r>
            <a:r>
              <a:rPr lang="en" altLang="zh-CN" sz="1600" dirty="0" err="1"/>
              <a:t>languagebarriers</a:t>
            </a:r>
            <a:r>
              <a:rPr lang="en" altLang="zh-CN" sz="1600" dirty="0"/>
              <a:t>-nearly-ever y-</a:t>
            </a:r>
            <a:r>
              <a:rPr lang="en" altLang="zh-CN" sz="1600" dirty="0" err="1"/>
              <a:t>countr</a:t>
            </a:r>
            <a:endParaRPr lang="en" altLang="zh-CN" sz="1600" dirty="0"/>
          </a:p>
          <a:p>
            <a:pPr marL="342900" indent="-342900">
              <a:lnSpc>
                <a:spcPct val="150000"/>
              </a:lnSpc>
              <a:buFont typeface="+mj-lt"/>
              <a:buAutoNum type="arabicPeriod"/>
            </a:pPr>
            <a:r>
              <a:rPr lang="en" altLang="zh-CN" sz="1600" dirty="0"/>
              <a:t>Nation P. What should every ESL teacher know? Seoul[J]. Korea: Compass Publishing, 2013</a:t>
            </a:r>
            <a:r>
              <a:rPr lang="en-US" altLang="zh-CN" sz="1600" dirty="0"/>
              <a:t>,</a:t>
            </a:r>
            <a:r>
              <a:rPr lang="zh-CN" altLang="en-US" sz="1600" dirty="0"/>
              <a:t> </a:t>
            </a:r>
            <a:r>
              <a:rPr lang="en-US" altLang="zh-CN" sz="1600" dirty="0"/>
              <a:t>P81</a:t>
            </a:r>
            <a:r>
              <a:rPr lang="en" altLang="zh-CN" sz="1600" dirty="0"/>
              <a:t>.</a:t>
            </a:r>
            <a:r>
              <a:rPr lang="zh-CN" altLang="en-US" sz="1600" dirty="0"/>
              <a:t/>
            </a:r>
            <a:br>
              <a:rPr lang="zh-CN" altLang="en-US" sz="1600" dirty="0"/>
            </a:br>
            <a:endParaRPr lang="zh-CN" altLang="zh-CN" sz="1600" dirty="0"/>
          </a:p>
        </p:txBody>
      </p:sp>
      <p:sp>
        <p:nvSpPr>
          <p:cNvPr id="93" name="矩形 92">
            <a:extLst>
              <a:ext uri="{FF2B5EF4-FFF2-40B4-BE49-F238E27FC236}">
                <a16:creationId xmlns:a16="http://schemas.microsoft.com/office/drawing/2014/main" id="{825856D7-0432-4723-95F0-9EEE23DAE797}"/>
              </a:ext>
            </a:extLst>
          </p:cNvPr>
          <p:cNvSpPr/>
          <p:nvPr/>
        </p:nvSpPr>
        <p:spPr>
          <a:xfrm>
            <a:off x="693560" y="1457624"/>
            <a:ext cx="10804880" cy="45719"/>
          </a:xfrm>
          <a:prstGeom prst="rect">
            <a:avLst/>
          </a:prstGeom>
          <a:solidFill>
            <a:srgbClr val="9A0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7" name="矩形 96">
            <a:extLst>
              <a:ext uri="{FF2B5EF4-FFF2-40B4-BE49-F238E27FC236}">
                <a16:creationId xmlns:a16="http://schemas.microsoft.com/office/drawing/2014/main" id="{4A9B8F61-882D-42F2-949A-089BA61E3F39}"/>
              </a:ext>
            </a:extLst>
          </p:cNvPr>
          <p:cNvSpPr/>
          <p:nvPr/>
        </p:nvSpPr>
        <p:spPr>
          <a:xfrm>
            <a:off x="0" y="6462793"/>
            <a:ext cx="12192000" cy="395207"/>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4" name="组合 93">
            <a:extLst>
              <a:ext uri="{FF2B5EF4-FFF2-40B4-BE49-F238E27FC236}">
                <a16:creationId xmlns:a16="http://schemas.microsoft.com/office/drawing/2014/main" id="{9316D77B-B078-4A72-BADD-9198232DB65B}"/>
              </a:ext>
            </a:extLst>
          </p:cNvPr>
          <p:cNvGrpSpPr/>
          <p:nvPr/>
        </p:nvGrpSpPr>
        <p:grpSpPr>
          <a:xfrm>
            <a:off x="10247087" y="198041"/>
            <a:ext cx="1628382" cy="479135"/>
            <a:chOff x="4774665" y="527202"/>
            <a:chExt cx="2642671" cy="777580"/>
          </a:xfrm>
          <a:solidFill>
            <a:srgbClr val="9A0001"/>
          </a:solidFill>
        </p:grpSpPr>
        <p:grpSp>
          <p:nvGrpSpPr>
            <p:cNvPr id="95" name="组合 94">
              <a:extLst>
                <a:ext uri="{FF2B5EF4-FFF2-40B4-BE49-F238E27FC236}">
                  <a16:creationId xmlns:a16="http://schemas.microsoft.com/office/drawing/2014/main" id="{B8FB20B7-D993-4F38-A481-9B993C568EF8}"/>
                </a:ext>
              </a:extLst>
            </p:cNvPr>
            <p:cNvGrpSpPr/>
            <p:nvPr/>
          </p:nvGrpSpPr>
          <p:grpSpPr>
            <a:xfrm>
              <a:off x="5680139" y="1151206"/>
              <a:ext cx="1733210" cy="127574"/>
              <a:chOff x="4616246" y="3878362"/>
              <a:chExt cx="5571416" cy="410087"/>
            </a:xfrm>
            <a:grpFill/>
          </p:grpSpPr>
          <p:sp>
            <p:nvSpPr>
              <p:cNvPr id="135" name="Freeform 17">
                <a:extLst>
                  <a:ext uri="{FF2B5EF4-FFF2-40B4-BE49-F238E27FC236}">
                    <a16:creationId xmlns:a16="http://schemas.microsoft.com/office/drawing/2014/main" id="{49843BF6-4D08-4C94-B078-F448098C5E72}"/>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8">
                <a:extLst>
                  <a:ext uri="{FF2B5EF4-FFF2-40B4-BE49-F238E27FC236}">
                    <a16:creationId xmlns:a16="http://schemas.microsoft.com/office/drawing/2014/main" id="{A1AA2CD4-7D7F-4D96-876F-614F364FC5B9}"/>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19">
                <a:extLst>
                  <a:ext uri="{FF2B5EF4-FFF2-40B4-BE49-F238E27FC236}">
                    <a16:creationId xmlns:a16="http://schemas.microsoft.com/office/drawing/2014/main" id="{E277E5B6-849A-4013-9C08-8F049A61433D}"/>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20">
                <a:extLst>
                  <a:ext uri="{FF2B5EF4-FFF2-40B4-BE49-F238E27FC236}">
                    <a16:creationId xmlns:a16="http://schemas.microsoft.com/office/drawing/2014/main" id="{CF350036-8839-4BC9-B6C5-1C598BC2A9F7}"/>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21">
                <a:extLst>
                  <a:ext uri="{FF2B5EF4-FFF2-40B4-BE49-F238E27FC236}">
                    <a16:creationId xmlns:a16="http://schemas.microsoft.com/office/drawing/2014/main" id="{969DC6C0-99A9-4AB3-AA6E-12ED0A22A431}"/>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22">
                <a:extLst>
                  <a:ext uri="{FF2B5EF4-FFF2-40B4-BE49-F238E27FC236}">
                    <a16:creationId xmlns:a16="http://schemas.microsoft.com/office/drawing/2014/main" id="{40A9D019-02A6-4BDD-968A-0E80CDE8EE1D}"/>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Freeform 23">
                <a:extLst>
                  <a:ext uri="{FF2B5EF4-FFF2-40B4-BE49-F238E27FC236}">
                    <a16:creationId xmlns:a16="http://schemas.microsoft.com/office/drawing/2014/main" id="{F9B6AFD4-82D3-47B1-9881-A78340A27258}"/>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25">
                <a:extLst>
                  <a:ext uri="{FF2B5EF4-FFF2-40B4-BE49-F238E27FC236}">
                    <a16:creationId xmlns:a16="http://schemas.microsoft.com/office/drawing/2014/main" id="{3C9AC306-EBDB-4746-8DFE-914B9B07E448}"/>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Freeform 27">
                <a:extLst>
                  <a:ext uri="{FF2B5EF4-FFF2-40B4-BE49-F238E27FC236}">
                    <a16:creationId xmlns:a16="http://schemas.microsoft.com/office/drawing/2014/main" id="{86BF621D-D2B2-4C71-8C97-84A2C6122D95}"/>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29">
                <a:extLst>
                  <a:ext uri="{FF2B5EF4-FFF2-40B4-BE49-F238E27FC236}">
                    <a16:creationId xmlns:a16="http://schemas.microsoft.com/office/drawing/2014/main" id="{000D3E5E-6EBB-43EC-8385-AE25ABAEF97A}"/>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Freeform 30">
                <a:extLst>
                  <a:ext uri="{FF2B5EF4-FFF2-40B4-BE49-F238E27FC236}">
                    <a16:creationId xmlns:a16="http://schemas.microsoft.com/office/drawing/2014/main" id="{70385F1B-2470-49DD-A09B-09473E67EC14}"/>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31">
                <a:extLst>
                  <a:ext uri="{FF2B5EF4-FFF2-40B4-BE49-F238E27FC236}">
                    <a16:creationId xmlns:a16="http://schemas.microsoft.com/office/drawing/2014/main" id="{5D471CE3-AA97-49DA-B49C-4F369BF5226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32">
                <a:extLst>
                  <a:ext uri="{FF2B5EF4-FFF2-40B4-BE49-F238E27FC236}">
                    <a16:creationId xmlns:a16="http://schemas.microsoft.com/office/drawing/2014/main" id="{5E771F8A-66A0-48A2-A490-3DAA648A3FE1}"/>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33">
                <a:extLst>
                  <a:ext uri="{FF2B5EF4-FFF2-40B4-BE49-F238E27FC236}">
                    <a16:creationId xmlns:a16="http://schemas.microsoft.com/office/drawing/2014/main" id="{84338150-6761-4299-A31F-AFB3AB292E2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Freeform 34">
                <a:extLst>
                  <a:ext uri="{FF2B5EF4-FFF2-40B4-BE49-F238E27FC236}">
                    <a16:creationId xmlns:a16="http://schemas.microsoft.com/office/drawing/2014/main" id="{BBAC2C65-A3A9-4BAA-B9C2-9E0D00D36FE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35">
                <a:extLst>
                  <a:ext uri="{FF2B5EF4-FFF2-40B4-BE49-F238E27FC236}">
                    <a16:creationId xmlns:a16="http://schemas.microsoft.com/office/drawing/2014/main" id="{E5D8EDB3-E05A-429D-A5D5-2107D1C612B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98" name="组合 97">
              <a:extLst>
                <a:ext uri="{FF2B5EF4-FFF2-40B4-BE49-F238E27FC236}">
                  <a16:creationId xmlns:a16="http://schemas.microsoft.com/office/drawing/2014/main" id="{CB27C7F3-B5F4-4B6E-8F5C-25C768242205}"/>
                </a:ext>
              </a:extLst>
            </p:cNvPr>
            <p:cNvGrpSpPr/>
            <p:nvPr/>
          </p:nvGrpSpPr>
          <p:grpSpPr>
            <a:xfrm>
              <a:off x="5677149" y="582107"/>
              <a:ext cx="1740187" cy="497339"/>
              <a:chOff x="4606634" y="2048989"/>
              <a:chExt cx="5593843" cy="1598699"/>
            </a:xfrm>
            <a:grpFill/>
          </p:grpSpPr>
          <p:sp>
            <p:nvSpPr>
              <p:cNvPr id="123" name="Freeform 9">
                <a:extLst>
                  <a:ext uri="{FF2B5EF4-FFF2-40B4-BE49-F238E27FC236}">
                    <a16:creationId xmlns:a16="http://schemas.microsoft.com/office/drawing/2014/main" id="{25760DE7-5944-4F68-827B-ACD1E81394AA}"/>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0">
                <a:extLst>
                  <a:ext uri="{FF2B5EF4-FFF2-40B4-BE49-F238E27FC236}">
                    <a16:creationId xmlns:a16="http://schemas.microsoft.com/office/drawing/2014/main" id="{B22ED86A-E145-46F4-A9B0-5680E23B69EF}"/>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Freeform 11">
                <a:extLst>
                  <a:ext uri="{FF2B5EF4-FFF2-40B4-BE49-F238E27FC236}">
                    <a16:creationId xmlns:a16="http://schemas.microsoft.com/office/drawing/2014/main" id="{CB95AE0E-6D10-4CD8-880B-74C34AF1F8DB}"/>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12">
                <a:extLst>
                  <a:ext uri="{FF2B5EF4-FFF2-40B4-BE49-F238E27FC236}">
                    <a16:creationId xmlns:a16="http://schemas.microsoft.com/office/drawing/2014/main" id="{AC82DABD-E6D6-47AE-886C-4CBB88450836}"/>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13">
                <a:extLst>
                  <a:ext uri="{FF2B5EF4-FFF2-40B4-BE49-F238E27FC236}">
                    <a16:creationId xmlns:a16="http://schemas.microsoft.com/office/drawing/2014/main" id="{E34ED9A7-6AF3-4758-B09D-3B41F4F63A93}"/>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14">
                <a:extLst>
                  <a:ext uri="{FF2B5EF4-FFF2-40B4-BE49-F238E27FC236}">
                    <a16:creationId xmlns:a16="http://schemas.microsoft.com/office/drawing/2014/main" id="{DD3FDB5B-3813-41DB-96C2-54F92D8C746B}"/>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Freeform 15">
                <a:extLst>
                  <a:ext uri="{FF2B5EF4-FFF2-40B4-BE49-F238E27FC236}">
                    <a16:creationId xmlns:a16="http://schemas.microsoft.com/office/drawing/2014/main" id="{CCCFF946-AF47-4441-BEC0-2763527DB4A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6">
                <a:extLst>
                  <a:ext uri="{FF2B5EF4-FFF2-40B4-BE49-F238E27FC236}">
                    <a16:creationId xmlns:a16="http://schemas.microsoft.com/office/drawing/2014/main" id="{4372582A-6ED3-42A7-818A-DDFC566FA4C0}"/>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24">
                <a:extLst>
                  <a:ext uri="{FF2B5EF4-FFF2-40B4-BE49-F238E27FC236}">
                    <a16:creationId xmlns:a16="http://schemas.microsoft.com/office/drawing/2014/main" id="{4ED48AC0-37A5-4699-B46F-F1CFCF37456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26">
                <a:extLst>
                  <a:ext uri="{FF2B5EF4-FFF2-40B4-BE49-F238E27FC236}">
                    <a16:creationId xmlns:a16="http://schemas.microsoft.com/office/drawing/2014/main" id="{69CC7F4D-D5BE-4C27-A62B-33C326F1F906}"/>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Freeform 28">
                <a:extLst>
                  <a:ext uri="{FF2B5EF4-FFF2-40B4-BE49-F238E27FC236}">
                    <a16:creationId xmlns:a16="http://schemas.microsoft.com/office/drawing/2014/main" id="{A7D3D50E-A3CA-4E15-AD82-11D06C251891}"/>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36">
                <a:extLst>
                  <a:ext uri="{FF2B5EF4-FFF2-40B4-BE49-F238E27FC236}">
                    <a16:creationId xmlns:a16="http://schemas.microsoft.com/office/drawing/2014/main" id="{BE99E327-1A0A-4404-AFF8-FD4740968160}"/>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99" name="组合 98">
              <a:extLst>
                <a:ext uri="{FF2B5EF4-FFF2-40B4-BE49-F238E27FC236}">
                  <a16:creationId xmlns:a16="http://schemas.microsoft.com/office/drawing/2014/main" id="{38B64A36-D213-4C25-8F85-60AC5EE45023}"/>
                </a:ext>
              </a:extLst>
            </p:cNvPr>
            <p:cNvGrpSpPr/>
            <p:nvPr/>
          </p:nvGrpSpPr>
          <p:grpSpPr>
            <a:xfrm>
              <a:off x="4774665" y="527202"/>
              <a:ext cx="779396" cy="777580"/>
              <a:chOff x="2105799" y="20055838"/>
              <a:chExt cx="6748090" cy="6732363"/>
            </a:xfrm>
            <a:grpFill/>
          </p:grpSpPr>
          <p:sp>
            <p:nvSpPr>
              <p:cNvPr id="100" name="Freeform 8">
                <a:extLst>
                  <a:ext uri="{FF2B5EF4-FFF2-40B4-BE49-F238E27FC236}">
                    <a16:creationId xmlns:a16="http://schemas.microsoft.com/office/drawing/2014/main" id="{4F8B19F3-1F26-420B-B8FF-A6CD0C22FE9E}"/>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1" name="Freeform 42">
                <a:extLst>
                  <a:ext uri="{FF2B5EF4-FFF2-40B4-BE49-F238E27FC236}">
                    <a16:creationId xmlns:a16="http://schemas.microsoft.com/office/drawing/2014/main" id="{9CE249D8-67BA-4B5A-B30B-2E350AB955D3}"/>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2" name="Freeform 43">
                <a:extLst>
                  <a:ext uri="{FF2B5EF4-FFF2-40B4-BE49-F238E27FC236}">
                    <a16:creationId xmlns:a16="http://schemas.microsoft.com/office/drawing/2014/main" id="{E33CE3A6-E4D7-4915-80FE-A09A171DD908}"/>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3" name="Freeform 44">
                <a:extLst>
                  <a:ext uri="{FF2B5EF4-FFF2-40B4-BE49-F238E27FC236}">
                    <a16:creationId xmlns:a16="http://schemas.microsoft.com/office/drawing/2014/main" id="{75141B5D-C450-473D-A9FA-71F7F98F4A19}"/>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4" name="Freeform 45">
                <a:extLst>
                  <a:ext uri="{FF2B5EF4-FFF2-40B4-BE49-F238E27FC236}">
                    <a16:creationId xmlns:a16="http://schemas.microsoft.com/office/drawing/2014/main" id="{7C9DCE2B-E703-41AD-A758-5BDA5F12B585}"/>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5" name="Freeform 46">
                <a:extLst>
                  <a:ext uri="{FF2B5EF4-FFF2-40B4-BE49-F238E27FC236}">
                    <a16:creationId xmlns:a16="http://schemas.microsoft.com/office/drawing/2014/main" id="{530D48E4-0B6F-455C-B917-DAD3D628E2D7}"/>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6" name="Freeform 47">
                <a:extLst>
                  <a:ext uri="{FF2B5EF4-FFF2-40B4-BE49-F238E27FC236}">
                    <a16:creationId xmlns:a16="http://schemas.microsoft.com/office/drawing/2014/main" id="{2FC7BFAD-A430-47F5-8310-66B67EF3CED2}"/>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7" name="Freeform 48">
                <a:extLst>
                  <a:ext uri="{FF2B5EF4-FFF2-40B4-BE49-F238E27FC236}">
                    <a16:creationId xmlns:a16="http://schemas.microsoft.com/office/drawing/2014/main" id="{1269ED56-523D-455A-A633-053978383975}"/>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8" name="Freeform 49">
                <a:extLst>
                  <a:ext uri="{FF2B5EF4-FFF2-40B4-BE49-F238E27FC236}">
                    <a16:creationId xmlns:a16="http://schemas.microsoft.com/office/drawing/2014/main" id="{19D14615-467B-43F6-B87A-D4B53290A62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09" name="Freeform 50">
                <a:extLst>
                  <a:ext uri="{FF2B5EF4-FFF2-40B4-BE49-F238E27FC236}">
                    <a16:creationId xmlns:a16="http://schemas.microsoft.com/office/drawing/2014/main" id="{C64805AB-E797-4477-A006-036A5687136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0" name="Freeform 51">
                <a:extLst>
                  <a:ext uri="{FF2B5EF4-FFF2-40B4-BE49-F238E27FC236}">
                    <a16:creationId xmlns:a16="http://schemas.microsoft.com/office/drawing/2014/main" id="{CF5A940B-48F0-4970-B1EB-589FB0B13A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1" name="Freeform 52">
                <a:extLst>
                  <a:ext uri="{FF2B5EF4-FFF2-40B4-BE49-F238E27FC236}">
                    <a16:creationId xmlns:a16="http://schemas.microsoft.com/office/drawing/2014/main" id="{27B9DB6D-CBDA-47C8-8BFC-B76358169EC6}"/>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2" name="Freeform 53">
                <a:extLst>
                  <a:ext uri="{FF2B5EF4-FFF2-40B4-BE49-F238E27FC236}">
                    <a16:creationId xmlns:a16="http://schemas.microsoft.com/office/drawing/2014/main" id="{117DDD40-4CBC-4A8A-84CC-EFF0D1F7598A}"/>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3" name="Freeform 54">
                <a:extLst>
                  <a:ext uri="{FF2B5EF4-FFF2-40B4-BE49-F238E27FC236}">
                    <a16:creationId xmlns:a16="http://schemas.microsoft.com/office/drawing/2014/main" id="{C8D35B21-CE03-4F1F-86F9-01D0FF99E40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4" name="Freeform 55">
                <a:extLst>
                  <a:ext uri="{FF2B5EF4-FFF2-40B4-BE49-F238E27FC236}">
                    <a16:creationId xmlns:a16="http://schemas.microsoft.com/office/drawing/2014/main" id="{AC4AEFC7-0B03-4A6C-BCF1-9FA7D50C91E4}"/>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5" name="Freeform 56">
                <a:extLst>
                  <a:ext uri="{FF2B5EF4-FFF2-40B4-BE49-F238E27FC236}">
                    <a16:creationId xmlns:a16="http://schemas.microsoft.com/office/drawing/2014/main" id="{7E4CE0B0-C571-4D51-B05C-3854DE3275B2}"/>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6" name="Freeform 57">
                <a:extLst>
                  <a:ext uri="{FF2B5EF4-FFF2-40B4-BE49-F238E27FC236}">
                    <a16:creationId xmlns:a16="http://schemas.microsoft.com/office/drawing/2014/main" id="{408E0B91-BCE1-47B2-ABAF-D3FBD2DC89D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7" name="Freeform 58">
                <a:extLst>
                  <a:ext uri="{FF2B5EF4-FFF2-40B4-BE49-F238E27FC236}">
                    <a16:creationId xmlns:a16="http://schemas.microsoft.com/office/drawing/2014/main" id="{358E9B30-D601-4456-B170-706F319CCF08}"/>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8" name="Freeform 59">
                <a:extLst>
                  <a:ext uri="{FF2B5EF4-FFF2-40B4-BE49-F238E27FC236}">
                    <a16:creationId xmlns:a16="http://schemas.microsoft.com/office/drawing/2014/main" id="{5316200F-41E1-40ED-B7A1-749ABA2AB3DD}"/>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19" name="Freeform 60">
                <a:extLst>
                  <a:ext uri="{FF2B5EF4-FFF2-40B4-BE49-F238E27FC236}">
                    <a16:creationId xmlns:a16="http://schemas.microsoft.com/office/drawing/2014/main" id="{B2993CB1-214E-41AA-A80B-F0C28766C90D}"/>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20" name="Freeform 61">
                <a:extLst>
                  <a:ext uri="{FF2B5EF4-FFF2-40B4-BE49-F238E27FC236}">
                    <a16:creationId xmlns:a16="http://schemas.microsoft.com/office/drawing/2014/main" id="{04C75837-1843-45A0-B396-EB15F49FB00F}"/>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21" name="Freeform 62">
                <a:extLst>
                  <a:ext uri="{FF2B5EF4-FFF2-40B4-BE49-F238E27FC236}">
                    <a16:creationId xmlns:a16="http://schemas.microsoft.com/office/drawing/2014/main" id="{332AD80A-A97C-4764-8FD6-1C4651EFF917}"/>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22" name="Freeform 71">
                <a:extLst>
                  <a:ext uri="{FF2B5EF4-FFF2-40B4-BE49-F238E27FC236}">
                    <a16:creationId xmlns:a16="http://schemas.microsoft.com/office/drawing/2014/main" id="{495C47EA-029E-4D1A-954A-8CDED9330688}"/>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grpSp>
      </p:grpSp>
    </p:spTree>
    <p:extLst>
      <p:ext uri="{BB962C8B-B14F-4D97-AF65-F5344CB8AC3E}">
        <p14:creationId xmlns:p14="http://schemas.microsoft.com/office/powerpoint/2010/main" val="2127033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4A167A3-E80E-4ED3-A67F-D900181E81C8}"/>
              </a:ext>
            </a:extLst>
          </p:cNvPr>
          <p:cNvSpPr/>
          <p:nvPr/>
        </p:nvSpPr>
        <p:spPr>
          <a:xfrm>
            <a:off x="0" y="1515573"/>
            <a:ext cx="12192000" cy="382685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id="{4262A2A6-6764-4650-AE75-A0A2F3B72049}"/>
              </a:ext>
            </a:extLst>
          </p:cNvPr>
          <p:cNvSpPr txBox="1"/>
          <p:nvPr/>
        </p:nvSpPr>
        <p:spPr>
          <a:xfrm>
            <a:off x="2248522" y="2670712"/>
            <a:ext cx="7723981" cy="2051267"/>
          </a:xfrm>
          <a:prstGeom prst="rect">
            <a:avLst/>
          </a:prstGeom>
          <a:noFill/>
        </p:spPr>
        <p:txBody>
          <a:bodyPr wrap="square" rtlCol="0">
            <a:spAutoFit/>
          </a:bodyPr>
          <a:lstStyle/>
          <a:p>
            <a:pPr lvl="0" algn="ctr">
              <a:lnSpc>
                <a:spcPct val="110000"/>
              </a:lnSpc>
              <a:defRPr/>
            </a:pPr>
            <a:r>
              <a:rPr lang="zh-CN" altLang="en-US" sz="6000" b="1" spc="400" dirty="0">
                <a:solidFill>
                  <a:prstClr val="white"/>
                </a:solidFill>
                <a:cs typeface="+mn-ea"/>
                <a:sym typeface="+mn-lt"/>
              </a:rPr>
              <a:t>敬请大家提出意见，谢谢！</a:t>
            </a:r>
          </a:p>
        </p:txBody>
      </p:sp>
      <p:grpSp>
        <p:nvGrpSpPr>
          <p:cNvPr id="2" name="组合 1">
            <a:extLst>
              <a:ext uri="{FF2B5EF4-FFF2-40B4-BE49-F238E27FC236}">
                <a16:creationId xmlns:a16="http://schemas.microsoft.com/office/drawing/2014/main" id="{EA7E6379-397E-4650-B498-590B0693CF00}"/>
              </a:ext>
            </a:extLst>
          </p:cNvPr>
          <p:cNvGrpSpPr/>
          <p:nvPr/>
        </p:nvGrpSpPr>
        <p:grpSpPr>
          <a:xfrm>
            <a:off x="5197121" y="602182"/>
            <a:ext cx="1826782" cy="1826782"/>
            <a:chOff x="5197121" y="602182"/>
            <a:chExt cx="1826782" cy="1826782"/>
          </a:xfrm>
        </p:grpSpPr>
        <p:sp>
          <p:nvSpPr>
            <p:cNvPr id="6" name="椭圆 5">
              <a:extLst>
                <a:ext uri="{FF2B5EF4-FFF2-40B4-BE49-F238E27FC236}">
                  <a16:creationId xmlns:a16="http://schemas.microsoft.com/office/drawing/2014/main" id="{0F8B02C2-C055-4B58-ADE3-F225E1BD55D6}"/>
                </a:ext>
              </a:extLst>
            </p:cNvPr>
            <p:cNvSpPr/>
            <p:nvPr/>
          </p:nvSpPr>
          <p:spPr>
            <a:xfrm>
              <a:off x="5197121" y="602182"/>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3" name="组合 12">
              <a:extLst>
                <a:ext uri="{FF2B5EF4-FFF2-40B4-BE49-F238E27FC236}">
                  <a16:creationId xmlns:a16="http://schemas.microsoft.com/office/drawing/2014/main" id="{1D433142-9DF7-4A48-AA01-043DE9AC29CB}"/>
                </a:ext>
              </a:extLst>
            </p:cNvPr>
            <p:cNvGrpSpPr/>
            <p:nvPr/>
          </p:nvGrpSpPr>
          <p:grpSpPr>
            <a:xfrm>
              <a:off x="5317814" y="718939"/>
              <a:ext cx="1614432" cy="1610666"/>
              <a:chOff x="2105799" y="20055838"/>
              <a:chExt cx="6748090" cy="6732363"/>
            </a:xfrm>
            <a:solidFill>
              <a:srgbClr val="9A0001"/>
            </a:solidFill>
          </p:grpSpPr>
          <p:sp>
            <p:nvSpPr>
              <p:cNvPr id="14" name="Freeform 8">
                <a:extLst>
                  <a:ext uri="{FF2B5EF4-FFF2-40B4-BE49-F238E27FC236}">
                    <a16:creationId xmlns:a16="http://schemas.microsoft.com/office/drawing/2014/main" id="{AFB48508-A56E-46D9-A9CF-5CBF306C0DF9}"/>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5" name="Freeform 42">
                <a:extLst>
                  <a:ext uri="{FF2B5EF4-FFF2-40B4-BE49-F238E27FC236}">
                    <a16:creationId xmlns:a16="http://schemas.microsoft.com/office/drawing/2014/main" id="{30AD55C6-F255-4D4C-A404-73497A1E994D}"/>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6" name="Freeform 43">
                <a:extLst>
                  <a:ext uri="{FF2B5EF4-FFF2-40B4-BE49-F238E27FC236}">
                    <a16:creationId xmlns:a16="http://schemas.microsoft.com/office/drawing/2014/main" id="{9FF2ADF9-F15F-47C4-B3F4-FDEB024E804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7" name="Freeform 44">
                <a:extLst>
                  <a:ext uri="{FF2B5EF4-FFF2-40B4-BE49-F238E27FC236}">
                    <a16:creationId xmlns:a16="http://schemas.microsoft.com/office/drawing/2014/main" id="{77753E9E-C3A8-46F8-9E32-80582A244006}"/>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8" name="Freeform 45">
                <a:extLst>
                  <a:ext uri="{FF2B5EF4-FFF2-40B4-BE49-F238E27FC236}">
                    <a16:creationId xmlns:a16="http://schemas.microsoft.com/office/drawing/2014/main" id="{DDCC5860-8B56-45FC-BBA3-0EEE522A2247}"/>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19" name="Freeform 46">
                <a:extLst>
                  <a:ext uri="{FF2B5EF4-FFF2-40B4-BE49-F238E27FC236}">
                    <a16:creationId xmlns:a16="http://schemas.microsoft.com/office/drawing/2014/main" id="{5C504FEB-54D5-4E9B-950E-86D86A154959}"/>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0" name="Freeform 47">
                <a:extLst>
                  <a:ext uri="{FF2B5EF4-FFF2-40B4-BE49-F238E27FC236}">
                    <a16:creationId xmlns:a16="http://schemas.microsoft.com/office/drawing/2014/main" id="{D192F389-3CA8-48C7-B5E8-E9A872AB8A64}"/>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1" name="Freeform 48">
                <a:extLst>
                  <a:ext uri="{FF2B5EF4-FFF2-40B4-BE49-F238E27FC236}">
                    <a16:creationId xmlns:a16="http://schemas.microsoft.com/office/drawing/2014/main" id="{6A3CDB31-CC07-42F2-B582-483078329AA8}"/>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2" name="Freeform 49">
                <a:extLst>
                  <a:ext uri="{FF2B5EF4-FFF2-40B4-BE49-F238E27FC236}">
                    <a16:creationId xmlns:a16="http://schemas.microsoft.com/office/drawing/2014/main" id="{C9C902C7-E572-41C9-BCAB-2F86C14B897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3" name="Freeform 50">
                <a:extLst>
                  <a:ext uri="{FF2B5EF4-FFF2-40B4-BE49-F238E27FC236}">
                    <a16:creationId xmlns:a16="http://schemas.microsoft.com/office/drawing/2014/main" id="{576357AC-98F1-4F72-B6E2-EA4BDA6ED8C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4" name="Freeform 51">
                <a:extLst>
                  <a:ext uri="{FF2B5EF4-FFF2-40B4-BE49-F238E27FC236}">
                    <a16:creationId xmlns:a16="http://schemas.microsoft.com/office/drawing/2014/main" id="{59E9F59A-197F-482A-B573-A9294A1A2A8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5" name="Freeform 52">
                <a:extLst>
                  <a:ext uri="{FF2B5EF4-FFF2-40B4-BE49-F238E27FC236}">
                    <a16:creationId xmlns:a16="http://schemas.microsoft.com/office/drawing/2014/main" id="{4EFCB31D-85FC-41CC-A0D5-1C6D611076F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6" name="Freeform 53">
                <a:extLst>
                  <a:ext uri="{FF2B5EF4-FFF2-40B4-BE49-F238E27FC236}">
                    <a16:creationId xmlns:a16="http://schemas.microsoft.com/office/drawing/2014/main" id="{2D86E934-8246-4467-BC93-E32046DB3A43}"/>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7" name="Freeform 54">
                <a:extLst>
                  <a:ext uri="{FF2B5EF4-FFF2-40B4-BE49-F238E27FC236}">
                    <a16:creationId xmlns:a16="http://schemas.microsoft.com/office/drawing/2014/main" id="{BA0DB3FD-4A33-4388-8638-9ECA1DF2BE2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8" name="Freeform 55">
                <a:extLst>
                  <a:ext uri="{FF2B5EF4-FFF2-40B4-BE49-F238E27FC236}">
                    <a16:creationId xmlns:a16="http://schemas.microsoft.com/office/drawing/2014/main" id="{F2E60573-5576-4943-BCAE-6705D7CED84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29" name="Freeform 56">
                <a:extLst>
                  <a:ext uri="{FF2B5EF4-FFF2-40B4-BE49-F238E27FC236}">
                    <a16:creationId xmlns:a16="http://schemas.microsoft.com/office/drawing/2014/main" id="{9FEABDA7-AC14-49FD-B585-C1085A57DF0C}"/>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0" name="Freeform 57">
                <a:extLst>
                  <a:ext uri="{FF2B5EF4-FFF2-40B4-BE49-F238E27FC236}">
                    <a16:creationId xmlns:a16="http://schemas.microsoft.com/office/drawing/2014/main" id="{0F42A0AB-E272-4259-9BDE-ACC8CAC0D9A2}"/>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1" name="Freeform 58">
                <a:extLst>
                  <a:ext uri="{FF2B5EF4-FFF2-40B4-BE49-F238E27FC236}">
                    <a16:creationId xmlns:a16="http://schemas.microsoft.com/office/drawing/2014/main" id="{8389868A-1940-40B4-B652-B85AFFDBC57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2" name="Freeform 59">
                <a:extLst>
                  <a:ext uri="{FF2B5EF4-FFF2-40B4-BE49-F238E27FC236}">
                    <a16:creationId xmlns:a16="http://schemas.microsoft.com/office/drawing/2014/main" id="{2E43B1DD-8F2C-438C-83C2-E1EC0519C12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3" name="Freeform 60">
                <a:extLst>
                  <a:ext uri="{FF2B5EF4-FFF2-40B4-BE49-F238E27FC236}">
                    <a16:creationId xmlns:a16="http://schemas.microsoft.com/office/drawing/2014/main" id="{498C3487-FE88-43C7-BB72-F4F5005381F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4" name="Freeform 61">
                <a:extLst>
                  <a:ext uri="{FF2B5EF4-FFF2-40B4-BE49-F238E27FC236}">
                    <a16:creationId xmlns:a16="http://schemas.microsoft.com/office/drawing/2014/main" id="{ADDA50CE-91B2-4A94-91AF-680EDE0671E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5" name="Freeform 62">
                <a:extLst>
                  <a:ext uri="{FF2B5EF4-FFF2-40B4-BE49-F238E27FC236}">
                    <a16:creationId xmlns:a16="http://schemas.microsoft.com/office/drawing/2014/main" id="{98F87416-C3EC-47F0-8F76-439B39862769}"/>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sp>
            <p:nvSpPr>
              <p:cNvPr id="36" name="Freeform 71">
                <a:extLst>
                  <a:ext uri="{FF2B5EF4-FFF2-40B4-BE49-F238E27FC236}">
                    <a16:creationId xmlns:a16="http://schemas.microsoft.com/office/drawing/2014/main" id="{F9C10838-9DE2-4218-A89F-1E05D768A7C0}"/>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cs typeface="+mn-ea"/>
                  <a:sym typeface="+mn-lt"/>
                </a:endParaRPr>
              </a:p>
            </p:txBody>
          </p:sp>
        </p:grpSp>
      </p:grpSp>
    </p:spTree>
    <p:extLst>
      <p:ext uri="{BB962C8B-B14F-4D97-AF65-F5344CB8AC3E}">
        <p14:creationId xmlns:p14="http://schemas.microsoft.com/office/powerpoint/2010/main" val="203290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3936709"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2.</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研究对象</a:t>
            </a:r>
          </a:p>
        </p:txBody>
      </p:sp>
      <p:sp>
        <p:nvSpPr>
          <p:cNvPr id="3" name="矩形 2">
            <a:extLst>
              <a:ext uri="{FF2B5EF4-FFF2-40B4-BE49-F238E27FC236}">
                <a16:creationId xmlns:a16="http://schemas.microsoft.com/office/drawing/2014/main" id="{3401F323-246F-D94E-A6B0-D1221825FF2D}"/>
              </a:ext>
            </a:extLst>
          </p:cNvPr>
          <p:cNvSpPr/>
          <p:nvPr/>
        </p:nvSpPr>
        <p:spPr>
          <a:xfrm>
            <a:off x="477234" y="1296450"/>
            <a:ext cx="10960548" cy="4570482"/>
          </a:xfrm>
          <a:prstGeom prst="rect">
            <a:avLst/>
          </a:prstGeom>
        </p:spPr>
        <p:txBody>
          <a:bodyPr wrap="square">
            <a:spAutoFit/>
          </a:bodyPr>
          <a:lstStyle/>
          <a:p>
            <a:pPr>
              <a:lnSpc>
                <a:spcPct val="150000"/>
              </a:lnSpc>
            </a:pPr>
            <a:r>
              <a:rPr lang="zh-CN" altLang="en-US" sz="2000" dirty="0"/>
              <a:t> </a:t>
            </a:r>
            <a:r>
              <a:rPr lang="en-US" altLang="zh-CN" sz="2000" dirty="0"/>
              <a:t>2.1</a:t>
            </a:r>
            <a:r>
              <a:rPr lang="zh-CN" altLang="en-US" sz="2000" dirty="0"/>
              <a:t>   </a:t>
            </a:r>
            <a:r>
              <a:rPr lang="zh-CN" altLang="en-US" kern="0" spc="300" dirty="0">
                <a:latin typeface="Microsoft YaHei" panose="020B0503020204020204" pitchFamily="34" charset="-122"/>
                <a:ea typeface="Microsoft YaHei" panose="020B0503020204020204" pitchFamily="34" charset="-122"/>
                <a:cs typeface="+mn-ea"/>
                <a:sym typeface="+mn-lt"/>
              </a:rPr>
              <a:t>近义词的分类</a:t>
            </a:r>
            <a:endParaRPr lang="en-US" altLang="zh-CN" kern="0" spc="300" dirty="0">
              <a:latin typeface="Microsoft YaHei" panose="020B0503020204020204" pitchFamily="34" charset="-122"/>
              <a:ea typeface="Microsoft YaHei" panose="020B0503020204020204" pitchFamily="34" charset="-122"/>
              <a:cs typeface="+mn-ea"/>
              <a:sym typeface="+mn-lt"/>
            </a:endParaRPr>
          </a:p>
          <a:p>
            <a:pPr>
              <a:lnSpc>
                <a:spcPct val="150000"/>
              </a:lnSpc>
            </a:pPr>
            <a:endParaRPr lang="en-US" altLang="zh-CN" dirty="0"/>
          </a:p>
          <a:p>
            <a:pPr>
              <a:lnSpc>
                <a:spcPct val="150000"/>
              </a:lnSpc>
            </a:pPr>
            <a:r>
              <a:rPr lang="zh-CN" altLang="en-US" sz="2000" dirty="0"/>
              <a:t>近义词大概可以分为句法差异较明显的近义词、语义差异较明显的近义词、语用差异较明显的近义词及具有多项差异的近义词</a:t>
            </a:r>
            <a:endParaRPr lang="en-US" altLang="zh-CN" sz="2000" dirty="0"/>
          </a:p>
          <a:p>
            <a:pPr>
              <a:lnSpc>
                <a:spcPct val="150000"/>
              </a:lnSpc>
            </a:pPr>
            <a:endParaRPr lang="en-US" altLang="zh-CN" sz="2000" dirty="0"/>
          </a:p>
          <a:p>
            <a:pPr>
              <a:lnSpc>
                <a:spcPct val="150000"/>
              </a:lnSpc>
            </a:pPr>
            <a:r>
              <a:rPr lang="zh-CN" altLang="zh-CN" sz="2000" dirty="0"/>
              <a:t>句法差异</a:t>
            </a:r>
            <a:r>
              <a:rPr lang="zh-CN" altLang="en-US" sz="2000" dirty="0"/>
              <a:t>：</a:t>
            </a:r>
            <a:r>
              <a:rPr lang="zh-CN" altLang="zh-CN" sz="2000" dirty="0"/>
              <a:t>词性与句法功能差异、组合分布差异</a:t>
            </a:r>
            <a:endParaRPr lang="en-US" altLang="zh-CN" sz="2000" dirty="0"/>
          </a:p>
          <a:p>
            <a:pPr>
              <a:lnSpc>
                <a:spcPct val="150000"/>
              </a:lnSpc>
            </a:pPr>
            <a:r>
              <a:rPr lang="zh-CN" altLang="zh-CN" sz="2000" dirty="0"/>
              <a:t>语义差异</a:t>
            </a:r>
            <a:r>
              <a:rPr lang="zh-CN" altLang="en-US" sz="2000" dirty="0"/>
              <a:t>：</a:t>
            </a:r>
            <a:r>
              <a:rPr lang="zh-CN" altLang="zh-CN" sz="2000" dirty="0"/>
              <a:t>语义重点和适用对象差异则</a:t>
            </a:r>
            <a:endParaRPr lang="en-US" altLang="zh-CN" sz="2000" dirty="0"/>
          </a:p>
          <a:p>
            <a:pPr>
              <a:lnSpc>
                <a:spcPct val="150000"/>
              </a:lnSpc>
            </a:pPr>
            <a:r>
              <a:rPr lang="zh-CN" altLang="zh-CN" sz="2000" dirty="0"/>
              <a:t>语</a:t>
            </a:r>
            <a:r>
              <a:rPr lang="zh-CN" altLang="en-US" sz="2000" dirty="0"/>
              <a:t>用</a:t>
            </a:r>
            <a:r>
              <a:rPr lang="zh-CN" altLang="zh-CN" sz="2000" dirty="0"/>
              <a:t>差异</a:t>
            </a:r>
            <a:r>
              <a:rPr lang="zh-CN" altLang="en-US" sz="2000" dirty="0"/>
              <a:t>：感情色彩、语体色彩等</a:t>
            </a:r>
            <a:endParaRPr lang="en-US" altLang="zh-CN" sz="2000"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830741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2.</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研究对象</a:t>
            </a:r>
          </a:p>
        </p:txBody>
      </p:sp>
      <p:sp>
        <p:nvSpPr>
          <p:cNvPr id="3" name="矩形 2">
            <a:extLst>
              <a:ext uri="{FF2B5EF4-FFF2-40B4-BE49-F238E27FC236}">
                <a16:creationId xmlns:a16="http://schemas.microsoft.com/office/drawing/2014/main" id="{3401F323-246F-D94E-A6B0-D1221825FF2D}"/>
              </a:ext>
            </a:extLst>
          </p:cNvPr>
          <p:cNvSpPr/>
          <p:nvPr/>
        </p:nvSpPr>
        <p:spPr>
          <a:xfrm>
            <a:off x="914400" y="1000618"/>
            <a:ext cx="10140043" cy="1434367"/>
          </a:xfrm>
          <a:prstGeom prst="rect">
            <a:avLst/>
          </a:prstGeom>
        </p:spPr>
        <p:txBody>
          <a:bodyPr wrap="square">
            <a:spAutoFit/>
          </a:bodyPr>
          <a:lstStyle/>
          <a:p>
            <a:pPr>
              <a:lnSpc>
                <a:spcPct val="150000"/>
              </a:lnSpc>
            </a:pPr>
            <a:endParaRPr lang="zh-CN" altLang="zh-CN" dirty="0"/>
          </a:p>
          <a:p>
            <a:endParaRPr lang="en-US" altLang="zh-CN" dirty="0"/>
          </a:p>
          <a:p>
            <a:pPr marL="285750" indent="-285750">
              <a:buFont typeface="Arial" panose="020B0604020202020204" pitchFamily="34" charset="0"/>
              <a:buChar char="•"/>
            </a:pPr>
            <a:endParaRPr lang="en-US" altLang="zh-CN" dirty="0"/>
          </a:p>
          <a:p>
            <a:pPr>
              <a:lnSpc>
                <a:spcPct val="150000"/>
              </a:lnSpc>
            </a:pPr>
            <a:endParaRPr lang="en-US" altLang="zh-CN" dirty="0"/>
          </a:p>
        </p:txBody>
      </p:sp>
      <p:graphicFrame>
        <p:nvGraphicFramePr>
          <p:cNvPr id="4" name="表格 3">
            <a:extLst>
              <a:ext uri="{FF2B5EF4-FFF2-40B4-BE49-F238E27FC236}">
                <a16:creationId xmlns:a16="http://schemas.microsoft.com/office/drawing/2014/main" id="{7C3F5449-608C-2644-8FAB-9ACDCA44520D}"/>
              </a:ext>
            </a:extLst>
          </p:cNvPr>
          <p:cNvGraphicFramePr>
            <a:graphicFrameLocks noGrp="1"/>
          </p:cNvGraphicFramePr>
          <p:nvPr>
            <p:extLst>
              <p:ext uri="{D42A27DB-BD31-4B8C-83A1-F6EECF244321}">
                <p14:modId xmlns:p14="http://schemas.microsoft.com/office/powerpoint/2010/main" val="4145291810"/>
              </p:ext>
            </p:extLst>
          </p:nvPr>
        </p:nvGraphicFramePr>
        <p:xfrm>
          <a:off x="3448462" y="3062950"/>
          <a:ext cx="4434840" cy="2794432"/>
        </p:xfrm>
        <a:graphic>
          <a:graphicData uri="http://schemas.openxmlformats.org/drawingml/2006/table">
            <a:tbl>
              <a:tblPr firstRow="1" bandRow="1">
                <a:tableStyleId>{6E25E649-3F16-4E02-A733-19D2CDBF48F0}</a:tableStyleId>
              </a:tblPr>
              <a:tblGrid>
                <a:gridCol w="2183130">
                  <a:extLst>
                    <a:ext uri="{9D8B030D-6E8A-4147-A177-3AD203B41FA5}">
                      <a16:colId xmlns:a16="http://schemas.microsoft.com/office/drawing/2014/main" val="3435937927"/>
                    </a:ext>
                  </a:extLst>
                </a:gridCol>
                <a:gridCol w="2251710">
                  <a:extLst>
                    <a:ext uri="{9D8B030D-6E8A-4147-A177-3AD203B41FA5}">
                      <a16:colId xmlns:a16="http://schemas.microsoft.com/office/drawing/2014/main" val="44101898"/>
                    </a:ext>
                  </a:extLst>
                </a:gridCol>
              </a:tblGrid>
              <a:tr h="208397">
                <a:tc>
                  <a:txBody>
                    <a:bodyPr/>
                    <a:lstStyle/>
                    <a:p>
                      <a:r>
                        <a:rPr lang="zh-CN" altLang="en-US" dirty="0"/>
                        <a:t>知识库描述</a:t>
                      </a:r>
                    </a:p>
                  </a:txBody>
                  <a:tcPr>
                    <a:solidFill>
                      <a:srgbClr val="9A0001"/>
                    </a:solidFill>
                  </a:tcPr>
                </a:tc>
                <a:tc>
                  <a:txBody>
                    <a:bodyPr/>
                    <a:lstStyle/>
                    <a:p>
                      <a:r>
                        <a:rPr lang="zh-CN" altLang="en-US" dirty="0"/>
                        <a:t>定量分析</a:t>
                      </a:r>
                    </a:p>
                  </a:txBody>
                  <a:tcPr>
                    <a:solidFill>
                      <a:srgbClr val="9A0001"/>
                    </a:solidFill>
                  </a:tcPr>
                </a:tc>
                <a:extLst>
                  <a:ext uri="{0D108BD9-81ED-4DB2-BD59-A6C34878D82A}">
                    <a16:rowId xmlns:a16="http://schemas.microsoft.com/office/drawing/2014/main" val="3134019448"/>
                  </a:ext>
                </a:extLst>
              </a:tr>
              <a:tr h="2428672">
                <a:tc>
                  <a:txBody>
                    <a:bodyPr/>
                    <a:lstStyle/>
                    <a:p>
                      <a:pPr marL="285750" indent="-285750">
                        <a:buFont typeface="Arial" panose="020B0604020202020204" pitchFamily="34" charset="0"/>
                        <a:buChar char="•"/>
                      </a:pPr>
                      <a:r>
                        <a:rPr lang="zh-CN" altLang="zh-CN" sz="1800" dirty="0"/>
                        <a:t>词性</a:t>
                      </a:r>
                      <a:endParaRPr lang="en-US" altLang="zh-CN" sz="1800" dirty="0"/>
                    </a:p>
                    <a:p>
                      <a:pPr marL="285750" indent="-285750">
                        <a:buFont typeface="Arial" panose="020B0604020202020204" pitchFamily="34" charset="0"/>
                        <a:buChar char="•"/>
                      </a:pPr>
                      <a:r>
                        <a:rPr lang="zh-CN" altLang="zh-CN" sz="1800" dirty="0"/>
                        <a:t>义项差异</a:t>
                      </a:r>
                    </a:p>
                    <a:p>
                      <a:pPr marL="285750" indent="-285750">
                        <a:buFont typeface="Arial" panose="020B0604020202020204" pitchFamily="34" charset="0"/>
                        <a:buChar char="•"/>
                      </a:pPr>
                      <a:r>
                        <a:rPr lang="zh-CN" altLang="zh-CN" sz="1800" dirty="0"/>
                        <a:t>句法功能差异</a:t>
                      </a:r>
                    </a:p>
                    <a:p>
                      <a:pPr marL="285750" indent="-285750">
                        <a:buFont typeface="Arial" panose="020B0604020202020204" pitchFamily="34" charset="0"/>
                        <a:buChar char="•"/>
                      </a:pPr>
                      <a:r>
                        <a:rPr lang="zh-CN" altLang="zh-CN" sz="1800" dirty="0"/>
                        <a:t>组合分布差异</a:t>
                      </a:r>
                    </a:p>
                    <a:p>
                      <a:pPr marL="285750" indent="-285750">
                        <a:buFont typeface="Arial" panose="020B0604020202020204" pitchFamily="34" charset="0"/>
                        <a:buChar char="•"/>
                      </a:pPr>
                      <a:r>
                        <a:rPr lang="zh-CN" altLang="zh-CN" sz="1800" dirty="0"/>
                        <a:t>语义重点差异</a:t>
                      </a:r>
                      <a:r>
                        <a:rPr lang="en-US" altLang="zh-CN" sz="1800" dirty="0"/>
                        <a:t>   </a:t>
                      </a:r>
                    </a:p>
                    <a:p>
                      <a:pPr marL="285750" indent="-285750">
                        <a:buFont typeface="Arial" panose="020B0604020202020204" pitchFamily="34" charset="0"/>
                        <a:buChar char="•"/>
                      </a:pPr>
                      <a:r>
                        <a:rPr lang="zh-CN" altLang="zh-CN" dirty="0"/>
                        <a:t>语义轻重差异</a:t>
                      </a:r>
                    </a:p>
                    <a:p>
                      <a:pPr marL="285750" indent="-285750">
                        <a:buFont typeface="Arial" panose="020B0604020202020204" pitchFamily="34" charset="0"/>
                        <a:buChar char="•"/>
                      </a:pPr>
                      <a:r>
                        <a:rPr lang="zh-CN" altLang="zh-CN" dirty="0"/>
                        <a:t>语义范围差异</a:t>
                      </a:r>
                      <a:endParaRPr lang="en-US" altLang="zh-CN" dirty="0"/>
                    </a:p>
                    <a:p>
                      <a:pPr marL="285750" indent="-285750">
                        <a:buFont typeface="Arial" panose="020B0604020202020204" pitchFamily="34" charset="0"/>
                        <a:buChar char="•"/>
                      </a:pPr>
                      <a:r>
                        <a:rPr lang="en-US" altLang="zh-CN" dirty="0"/>
                        <a:t>……</a:t>
                      </a:r>
                      <a:endParaRPr lang="zh-CN" altLang="zh-CN" dirty="0"/>
                    </a:p>
                  </a:txBody>
                  <a:tcPr/>
                </a:tc>
                <a:tc>
                  <a:txBody>
                    <a:bodyPr/>
                    <a:lstStyle/>
                    <a:p>
                      <a:pPr marL="285750" indent="-285750">
                        <a:buFont typeface="Arial" panose="020B0604020202020204" pitchFamily="34" charset="0"/>
                        <a:buChar char="•"/>
                      </a:pPr>
                      <a:r>
                        <a:rPr lang="zh-CN" altLang="zh-CN" dirty="0"/>
                        <a:t>感情色彩</a:t>
                      </a:r>
                    </a:p>
                    <a:p>
                      <a:pPr marL="285750" indent="-285750">
                        <a:buFont typeface="Arial" panose="020B0604020202020204" pitchFamily="34" charset="0"/>
                        <a:buChar char="•"/>
                      </a:pPr>
                      <a:r>
                        <a:rPr lang="zh-CN" altLang="zh-CN" dirty="0"/>
                        <a:t>语体差异</a:t>
                      </a:r>
                    </a:p>
                    <a:p>
                      <a:pPr marL="285750" indent="-285750">
                        <a:buFont typeface="Arial" panose="020B0604020202020204" pitchFamily="34" charset="0"/>
                        <a:buChar char="•"/>
                      </a:pPr>
                      <a:r>
                        <a:rPr lang="zh-CN" altLang="en-US" sz="1800" dirty="0"/>
                        <a:t>搭配（</a:t>
                      </a:r>
                      <a:r>
                        <a:rPr lang="zh-CN" altLang="zh-CN" sz="1800" dirty="0"/>
                        <a:t>适用对象</a:t>
                      </a:r>
                      <a:r>
                        <a:rPr lang="zh-CN" altLang="en-US" sz="1800" dirty="0"/>
                        <a:t>）</a:t>
                      </a:r>
                      <a:r>
                        <a:rPr lang="zh-CN" altLang="zh-CN" sz="1800" dirty="0"/>
                        <a:t>差异</a:t>
                      </a:r>
                      <a:endParaRPr lang="en-US" altLang="zh-CN" sz="1800" dirty="0"/>
                    </a:p>
                    <a:p>
                      <a:pPr marL="285750" indent="-285750">
                        <a:buFont typeface="Arial" panose="020B0604020202020204" pitchFamily="34" charset="0"/>
                        <a:buChar char="•"/>
                      </a:pPr>
                      <a:r>
                        <a:rPr lang="zh-CN" altLang="en-US" sz="1800" dirty="0"/>
                        <a:t>频率</a:t>
                      </a:r>
                      <a:endParaRPr lang="en-US" altLang="zh-CN" sz="1800" dirty="0"/>
                    </a:p>
                    <a:p>
                      <a:pPr marL="285750" indent="-285750">
                        <a:buFont typeface="Arial" panose="020B0604020202020204" pitchFamily="34" charset="0"/>
                        <a:buChar char="•"/>
                      </a:pPr>
                      <a:r>
                        <a:rPr lang="en-US" altLang="zh-CN" sz="1800" dirty="0"/>
                        <a:t>……</a:t>
                      </a:r>
                      <a:endParaRPr lang="zh-CN" altLang="zh-CN" sz="1800" dirty="0"/>
                    </a:p>
                    <a:p>
                      <a:endParaRPr lang="zh-CN" altLang="en-US" dirty="0"/>
                    </a:p>
                  </a:txBody>
                  <a:tcPr/>
                </a:tc>
                <a:extLst>
                  <a:ext uri="{0D108BD9-81ED-4DB2-BD59-A6C34878D82A}">
                    <a16:rowId xmlns:a16="http://schemas.microsoft.com/office/drawing/2014/main" val="2604240470"/>
                  </a:ext>
                </a:extLst>
              </a:tr>
            </a:tbl>
          </a:graphicData>
        </a:graphic>
      </p:graphicFrame>
      <p:sp>
        <p:nvSpPr>
          <p:cNvPr id="5" name="矩形 4">
            <a:extLst>
              <a:ext uri="{FF2B5EF4-FFF2-40B4-BE49-F238E27FC236}">
                <a16:creationId xmlns:a16="http://schemas.microsoft.com/office/drawing/2014/main" id="{20B0D6C6-2305-934F-9857-BA6488C5084C}"/>
              </a:ext>
            </a:extLst>
          </p:cNvPr>
          <p:cNvSpPr/>
          <p:nvPr/>
        </p:nvSpPr>
        <p:spPr>
          <a:xfrm>
            <a:off x="694266" y="1326257"/>
            <a:ext cx="10803467" cy="1754326"/>
          </a:xfrm>
          <a:prstGeom prst="rect">
            <a:avLst/>
          </a:prstGeom>
        </p:spPr>
        <p:txBody>
          <a:bodyPr wrap="square">
            <a:spAutoFit/>
          </a:bodyPr>
          <a:lstStyle/>
          <a:p>
            <a:r>
              <a:rPr lang="zh-CN" altLang="zh-CN" dirty="0"/>
              <a:t>相对于语义范畴差异而言，句法范畴的差异具有更显性的外在特征，凸显度更高，因此容易</a:t>
            </a:r>
            <a:r>
              <a:rPr lang="zh-CN" altLang="en-US" dirty="0"/>
              <a:t>通过计量分析的手段展示他们的差异。</a:t>
            </a:r>
            <a:endParaRPr lang="en-US" altLang="zh-CN" dirty="0"/>
          </a:p>
          <a:p>
            <a:endParaRPr lang="en-US" altLang="zh-CN" dirty="0"/>
          </a:p>
          <a:p>
            <a:r>
              <a:rPr lang="zh-CN" altLang="en-US" dirty="0"/>
              <a:t>对于语义差异和语用差异较难通过计量手段展示的，我们将把这些词语收入知识库，制定辨析维度，通过构建近义词知识库细致描述这些近义词语言学信息，从而展示近义词之间的区别。</a:t>
            </a:r>
            <a:endParaRPr kumimoji="1" lang="zh-CN" altLang="en-US" dirty="0"/>
          </a:p>
          <a:p>
            <a:r>
              <a:rPr lang="en-US" altLang="zh-CN" dirty="0"/>
              <a:t> </a:t>
            </a:r>
            <a:endParaRPr lang="zh-CN" altLang="zh-CN" dirty="0"/>
          </a:p>
        </p:txBody>
      </p:sp>
    </p:spTree>
    <p:extLst>
      <p:ext uri="{BB962C8B-B14F-4D97-AF65-F5344CB8AC3E}">
        <p14:creationId xmlns:p14="http://schemas.microsoft.com/office/powerpoint/2010/main" val="251357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3936709"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2.</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研究对象</a:t>
            </a:r>
          </a:p>
        </p:txBody>
      </p:sp>
      <p:sp>
        <p:nvSpPr>
          <p:cNvPr id="3" name="矩形 2">
            <a:extLst>
              <a:ext uri="{FF2B5EF4-FFF2-40B4-BE49-F238E27FC236}">
                <a16:creationId xmlns:a16="http://schemas.microsoft.com/office/drawing/2014/main" id="{3401F323-246F-D94E-A6B0-D1221825FF2D}"/>
              </a:ext>
            </a:extLst>
          </p:cNvPr>
          <p:cNvSpPr/>
          <p:nvPr/>
        </p:nvSpPr>
        <p:spPr>
          <a:xfrm>
            <a:off x="528034" y="991650"/>
            <a:ext cx="10960548" cy="5824993"/>
          </a:xfrm>
          <a:prstGeom prst="rect">
            <a:avLst/>
          </a:prstGeom>
        </p:spPr>
        <p:txBody>
          <a:bodyPr wrap="square">
            <a:spAutoFit/>
          </a:bodyPr>
          <a:lstStyle/>
          <a:p>
            <a:pPr>
              <a:lnSpc>
                <a:spcPct val="150000"/>
              </a:lnSpc>
            </a:pPr>
            <a:r>
              <a:rPr lang="zh-CN" altLang="en-US" sz="2000" dirty="0"/>
              <a:t> </a:t>
            </a:r>
            <a:r>
              <a:rPr lang="en-US" altLang="zh-CN" sz="2000" dirty="0"/>
              <a:t>2.2</a:t>
            </a:r>
            <a:r>
              <a:rPr lang="zh-CN" altLang="en-US" sz="2000" dirty="0"/>
              <a:t>  </a:t>
            </a:r>
            <a:r>
              <a:rPr lang="zh-CN" altLang="en-US" sz="2000" kern="0" spc="300" dirty="0">
                <a:latin typeface="Microsoft YaHei" panose="020B0503020204020204" pitchFamily="34" charset="-122"/>
                <a:ea typeface="Microsoft YaHei" panose="020B0503020204020204" pitchFamily="34" charset="-122"/>
                <a:cs typeface="+mn-ea"/>
                <a:sym typeface="+mn-lt"/>
              </a:rPr>
              <a:t>近义词的选择</a:t>
            </a:r>
            <a:endParaRPr lang="en-US" altLang="zh-CN" sz="2000" kern="0" spc="300" dirty="0">
              <a:latin typeface="Microsoft YaHei" panose="020B0503020204020204" pitchFamily="34" charset="-122"/>
              <a:ea typeface="Microsoft YaHei" panose="020B0503020204020204" pitchFamily="34" charset="-122"/>
              <a:cs typeface="+mn-ea"/>
              <a:sym typeface="+mn-lt"/>
            </a:endParaRPr>
          </a:p>
          <a:p>
            <a:pPr>
              <a:lnSpc>
                <a:spcPct val="150000"/>
              </a:lnSpc>
            </a:pPr>
            <a:endParaRPr lang="en-US" altLang="zh-CN" dirty="0"/>
          </a:p>
          <a:p>
            <a:pPr>
              <a:lnSpc>
                <a:spcPct val="150000"/>
              </a:lnSpc>
            </a:pPr>
            <a:r>
              <a:rPr lang="zh-CN" altLang="en-US" dirty="0"/>
              <a:t>        </a:t>
            </a:r>
            <a:r>
              <a:rPr lang="zh-CN" altLang="zh-CN" dirty="0"/>
              <a:t>《对外汉语常用词语对比例释》</a:t>
            </a:r>
            <a:r>
              <a:rPr lang="en-US" altLang="zh-CN" dirty="0"/>
              <a:t>(</a:t>
            </a:r>
            <a:r>
              <a:rPr lang="zh-CN" altLang="zh-CN" dirty="0"/>
              <a:t>卢福波，</a:t>
            </a:r>
            <a:r>
              <a:rPr lang="en-US" altLang="zh-CN" dirty="0"/>
              <a:t>2000)</a:t>
            </a:r>
            <a:r>
              <a:rPr lang="zh-CN" altLang="zh-CN" dirty="0"/>
              <a:t>把汉语作为外语或第二语言的学习者在学习汉语中最常用的、意义或用法易混淆的词语为对比对象和选词范围，包括对比的词语组例</a:t>
            </a:r>
            <a:r>
              <a:rPr lang="en-US" altLang="zh-CN" dirty="0"/>
              <a:t>254</a:t>
            </a:r>
            <a:r>
              <a:rPr lang="zh-CN" altLang="zh-CN" dirty="0"/>
              <a:t>例，涉及</a:t>
            </a:r>
            <a:r>
              <a:rPr lang="en-US" altLang="zh-CN" dirty="0"/>
              <a:t>630</a:t>
            </a:r>
            <a:r>
              <a:rPr lang="zh-CN" altLang="zh-CN" dirty="0"/>
              <a:t>多个词。作者发现外国学生发生的问题并不限于同一词性、一对一的范围之内，因此在选词的时候从概念出发对近义词进行聚类观察，将不同词性，甚至将词和词组、构式放在一起，比如“等、等等、什么的”、对、“对于、对</a:t>
            </a:r>
            <a:r>
              <a:rPr lang="en-US" altLang="zh-CN" dirty="0"/>
              <a:t>/</a:t>
            </a:r>
            <a:r>
              <a:rPr lang="zh-CN" altLang="zh-CN" dirty="0"/>
              <a:t>对于…来说”。</a:t>
            </a:r>
            <a:endParaRPr lang="en-US" altLang="zh-CN" dirty="0"/>
          </a:p>
          <a:p>
            <a:pPr>
              <a:lnSpc>
                <a:spcPct val="150000"/>
              </a:lnSpc>
            </a:pPr>
            <a:endParaRPr lang="en-US" altLang="zh-CN" dirty="0"/>
          </a:p>
          <a:p>
            <a:pPr>
              <a:lnSpc>
                <a:spcPct val="150000"/>
              </a:lnSpc>
            </a:pPr>
            <a:r>
              <a:rPr lang="zh-CN" altLang="en-US" dirty="0"/>
              <a:t>          综合考虑，我们先</a:t>
            </a:r>
            <a:r>
              <a:rPr lang="zh-CN" altLang="zh-CN" dirty="0"/>
              <a:t>从《</a:t>
            </a:r>
            <a:r>
              <a:rPr lang="en-US" altLang="zh-CN" dirty="0"/>
              <a:t>1700</a:t>
            </a:r>
            <a:r>
              <a:rPr lang="zh-CN" altLang="zh-CN" dirty="0"/>
              <a:t>对近义词语用法对比》和《对外汉语常用词语对比例释》这两本词典中筛选了</a:t>
            </a:r>
            <a:r>
              <a:rPr lang="en-US" altLang="zh-CN" dirty="0"/>
              <a:t>1558</a:t>
            </a:r>
            <a:r>
              <a:rPr lang="zh-CN" altLang="zh-CN" dirty="0"/>
              <a:t>组常用近义词</a:t>
            </a:r>
            <a:r>
              <a:rPr lang="zh-CN" altLang="en-US" dirty="0"/>
              <a:t>作为考察对象，总结这些近义词的辨析维度。</a:t>
            </a:r>
            <a:endParaRPr lang="en-US" altLang="zh-CN" dirty="0"/>
          </a:p>
          <a:p>
            <a:pPr>
              <a:lnSpc>
                <a:spcPct val="150000"/>
              </a:lnSpc>
            </a:pPr>
            <a:endParaRPr lang="zh-CN" altLang="zh-CN" dirty="0"/>
          </a:p>
          <a:p>
            <a:pPr>
              <a:lnSpc>
                <a:spcPct val="150000"/>
              </a:lnSpc>
            </a:pPr>
            <a:endParaRPr lang="en-US" altLang="zh-CN" dirty="0"/>
          </a:p>
          <a:p>
            <a:pPr>
              <a:lnSpc>
                <a:spcPct val="150000"/>
              </a:lnSpc>
            </a:pPr>
            <a:endParaRPr lang="en-US" altLang="zh-CN" dirty="0"/>
          </a:p>
          <a:p>
            <a:pPr>
              <a:lnSpc>
                <a:spcPct val="150000"/>
              </a:lnSpc>
            </a:pPr>
            <a:r>
              <a:rPr lang="zh-CN" altLang="en-US" sz="1600" dirty="0"/>
              <a:t> </a:t>
            </a:r>
            <a:endParaRPr lang="en-US" altLang="zh-CN" dirty="0"/>
          </a:p>
        </p:txBody>
      </p:sp>
    </p:spTree>
    <p:extLst>
      <p:ext uri="{BB962C8B-B14F-4D97-AF65-F5344CB8AC3E}">
        <p14:creationId xmlns:p14="http://schemas.microsoft.com/office/powerpoint/2010/main" val="3955122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626533" y="1915018"/>
            <a:ext cx="10140043" cy="1697068"/>
          </a:xfrm>
          <a:prstGeom prst="rect">
            <a:avLst/>
          </a:prstGeom>
        </p:spPr>
        <p:txBody>
          <a:bodyPr wrap="square">
            <a:spAutoFit/>
          </a:bodyPr>
          <a:lstStyle/>
          <a:p>
            <a:pPr>
              <a:lnSpc>
                <a:spcPct val="150000"/>
              </a:lnSpc>
            </a:pPr>
            <a:r>
              <a:rPr lang="zh-CN" altLang="en-US" sz="2400" dirty="0"/>
              <a:t>应该呈现近义词的哪些信息？</a:t>
            </a:r>
            <a:endParaRPr lang="en-US" altLang="zh-CN" sz="2400" dirty="0"/>
          </a:p>
          <a:p>
            <a:pPr>
              <a:lnSpc>
                <a:spcPct val="150000"/>
              </a:lnSpc>
            </a:pPr>
            <a:r>
              <a:rPr lang="zh-CN" altLang="en-US" sz="2400" dirty="0"/>
              <a:t>从哪些维度可以清晰描述近义词的区别？</a:t>
            </a:r>
            <a:endParaRPr lang="en-US" altLang="zh-CN" sz="2400" dirty="0"/>
          </a:p>
          <a:p>
            <a:pPr>
              <a:lnSpc>
                <a:spcPct val="150000"/>
              </a:lnSpc>
            </a:pPr>
            <a:endParaRPr lang="en-US" altLang="zh-CN" sz="2400" dirty="0"/>
          </a:p>
        </p:txBody>
      </p:sp>
    </p:spTree>
    <p:extLst>
      <p:ext uri="{BB962C8B-B14F-4D97-AF65-F5344CB8AC3E}">
        <p14:creationId xmlns:p14="http://schemas.microsoft.com/office/powerpoint/2010/main" val="3127328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研究方法</a:t>
            </a:r>
          </a:p>
        </p:txBody>
      </p:sp>
      <p:sp>
        <p:nvSpPr>
          <p:cNvPr id="3" name="矩形 2">
            <a:extLst>
              <a:ext uri="{FF2B5EF4-FFF2-40B4-BE49-F238E27FC236}">
                <a16:creationId xmlns:a16="http://schemas.microsoft.com/office/drawing/2014/main" id="{3401F323-246F-D94E-A6B0-D1221825FF2D}"/>
              </a:ext>
            </a:extLst>
          </p:cNvPr>
          <p:cNvSpPr/>
          <p:nvPr/>
        </p:nvSpPr>
        <p:spPr>
          <a:xfrm>
            <a:off x="914400" y="1000618"/>
            <a:ext cx="10140043" cy="4619854"/>
          </a:xfrm>
          <a:prstGeom prst="rect">
            <a:avLst/>
          </a:prstGeom>
        </p:spPr>
        <p:txBody>
          <a:bodyPr wrap="square">
            <a:spAutoFit/>
          </a:bodyPr>
          <a:lstStyle/>
          <a:p>
            <a:pPr>
              <a:lnSpc>
                <a:spcPct val="150000"/>
              </a:lnSpc>
            </a:pPr>
            <a:r>
              <a:rPr lang="zh-CN" altLang="en-US" dirty="0"/>
              <a:t>应该呈现近义词的哪些信息？</a:t>
            </a:r>
            <a:endParaRPr lang="en-US" altLang="zh-CN" dirty="0"/>
          </a:p>
          <a:p>
            <a:pPr marL="285750" indent="-285750">
              <a:lnSpc>
                <a:spcPct val="150000"/>
              </a:lnSpc>
              <a:buFont typeface="Wingdings" pitchFamily="2" charset="2"/>
              <a:buChar char="Ø"/>
            </a:pPr>
            <a:r>
              <a:rPr lang="en-US" altLang="zh-CN" dirty="0"/>
              <a:t>Dictionary of the English Language(1755) </a:t>
            </a:r>
            <a:r>
              <a:rPr lang="zh-CN" altLang="zh-CN" dirty="0"/>
              <a:t>最早展示了学习词典中的语法信息，包括（</a:t>
            </a:r>
            <a:r>
              <a:rPr lang="en-US" altLang="zh-CN" dirty="0"/>
              <a:t>1</a:t>
            </a:r>
            <a:r>
              <a:rPr lang="zh-CN" altLang="zh-CN" dirty="0"/>
              <a:t>）词类（</a:t>
            </a:r>
            <a:r>
              <a:rPr lang="en-US" altLang="zh-CN" dirty="0"/>
              <a:t>2</a:t>
            </a:r>
            <a:r>
              <a:rPr lang="zh-CN" altLang="zh-CN" dirty="0"/>
              <a:t>）不规则名词复数形式（</a:t>
            </a:r>
            <a:r>
              <a:rPr lang="en-US" altLang="zh-CN" dirty="0"/>
              <a:t>3</a:t>
            </a:r>
            <a:r>
              <a:rPr lang="zh-CN" altLang="zh-CN" dirty="0"/>
              <a:t>）不规则动词过去式和过去分词（</a:t>
            </a:r>
            <a:r>
              <a:rPr lang="en-US" altLang="zh-CN" dirty="0"/>
              <a:t>4</a:t>
            </a:r>
            <a:r>
              <a:rPr lang="zh-CN" altLang="zh-CN" dirty="0"/>
              <a:t>）其他不规则动词和助动词形式（</a:t>
            </a:r>
            <a:r>
              <a:rPr lang="en-US" altLang="zh-CN" dirty="0"/>
              <a:t>5</a:t>
            </a:r>
            <a:r>
              <a:rPr lang="zh-CN" altLang="zh-CN" dirty="0"/>
              <a:t>）不规则比较级（</a:t>
            </a:r>
            <a:r>
              <a:rPr lang="en-US" altLang="zh-CN" dirty="0"/>
              <a:t>6</a:t>
            </a:r>
            <a:r>
              <a:rPr lang="zh-CN" altLang="zh-CN" dirty="0"/>
              <a:t>）及物动词、不及物动词的标示（胡美华，</a:t>
            </a:r>
            <a:r>
              <a:rPr lang="en-US" altLang="zh-CN" dirty="0"/>
              <a:t>1996</a:t>
            </a:r>
            <a:r>
              <a:rPr lang="zh-CN" altLang="zh-CN" dirty="0"/>
              <a:t>）。</a:t>
            </a:r>
            <a:endParaRPr lang="en-US" altLang="zh-CN" dirty="0"/>
          </a:p>
          <a:p>
            <a:pPr marL="285750" indent="-285750">
              <a:lnSpc>
                <a:spcPct val="150000"/>
              </a:lnSpc>
              <a:buFont typeface="Wingdings" pitchFamily="2" charset="2"/>
              <a:buChar char="Ø"/>
            </a:pPr>
            <a:r>
              <a:rPr lang="en-US" altLang="zh-CN" dirty="0"/>
              <a:t>Collins </a:t>
            </a:r>
            <a:r>
              <a:rPr lang="en-US" altLang="zh-CN" dirty="0" err="1"/>
              <a:t>Cobuild</a:t>
            </a:r>
            <a:r>
              <a:rPr lang="en-US" altLang="zh-CN" dirty="0"/>
              <a:t> English Language Dictionary</a:t>
            </a:r>
            <a:r>
              <a:rPr lang="zh-CN" altLang="zh-CN" dirty="0"/>
              <a:t>（《柯林斯合作英语词典》）</a:t>
            </a:r>
            <a:r>
              <a:rPr lang="zh-CN" altLang="en-US" dirty="0"/>
              <a:t>呈现如下信息：</a:t>
            </a:r>
            <a:r>
              <a:rPr lang="zh-CN" altLang="zh-CN" dirty="0"/>
              <a:t>（</a:t>
            </a:r>
            <a:r>
              <a:rPr lang="en-US" altLang="zh-CN" dirty="0"/>
              <a:t>1</a:t>
            </a:r>
            <a:r>
              <a:rPr lang="zh-CN" altLang="zh-CN" dirty="0"/>
              <a:t>）词目词的发音（</a:t>
            </a:r>
            <a:r>
              <a:rPr lang="en-US" altLang="zh-CN" dirty="0"/>
              <a:t>2</a:t>
            </a:r>
            <a:r>
              <a:rPr lang="zh-CN" altLang="zh-CN" dirty="0"/>
              <a:t>）词目词的词性（</a:t>
            </a:r>
            <a:r>
              <a:rPr lang="en-US" altLang="zh-CN" dirty="0"/>
              <a:t>3</a:t>
            </a:r>
            <a:r>
              <a:rPr lang="zh-CN" altLang="zh-CN" dirty="0"/>
              <a:t>）含有词目词的例句（</a:t>
            </a:r>
            <a:r>
              <a:rPr lang="en-US" altLang="zh-CN" dirty="0"/>
              <a:t>4</a:t>
            </a:r>
            <a:r>
              <a:rPr lang="zh-CN" altLang="zh-CN" dirty="0"/>
              <a:t>）词目词的近义词（</a:t>
            </a:r>
            <a:r>
              <a:rPr lang="en-US" altLang="zh-CN" dirty="0"/>
              <a:t>5</a:t>
            </a:r>
            <a:r>
              <a:rPr lang="zh-CN" altLang="zh-CN" dirty="0"/>
              <a:t>）词目词的反义词（</a:t>
            </a:r>
            <a:r>
              <a:rPr lang="en-US" altLang="zh-CN" dirty="0"/>
              <a:t>6</a:t>
            </a:r>
            <a:r>
              <a:rPr lang="zh-CN" altLang="zh-CN" dirty="0"/>
              <a:t>）词目词的词频，最常用的标注五星，较少使用</a:t>
            </a:r>
            <a:r>
              <a:rPr lang="zh-CN" altLang="en-US" dirty="0"/>
              <a:t>的</a:t>
            </a:r>
            <a:r>
              <a:rPr lang="zh-CN" altLang="zh-CN" dirty="0"/>
              <a:t>标注一星（</a:t>
            </a:r>
            <a:r>
              <a:rPr lang="en-US" altLang="zh-CN" dirty="0"/>
              <a:t>7</a:t>
            </a:r>
            <a:r>
              <a:rPr lang="zh-CN" altLang="zh-CN" dirty="0"/>
              <a:t>）附加栏中提供词目词的搭配结构（</a:t>
            </a:r>
            <a:r>
              <a:rPr lang="en-US" altLang="zh-CN" dirty="0"/>
              <a:t>8</a:t>
            </a:r>
            <a:r>
              <a:rPr lang="zh-CN" altLang="zh-CN" dirty="0"/>
              <a:t>）附加栏中提供词目词的用法信息。</a:t>
            </a:r>
          </a:p>
          <a:p>
            <a:pPr marL="285750" indent="-285750">
              <a:lnSpc>
                <a:spcPct val="150000"/>
              </a:lnSpc>
              <a:buFont typeface="Wingdings" pitchFamily="2" charset="2"/>
              <a:buChar char="Ø"/>
            </a:pPr>
            <a:r>
              <a:rPr lang="zh-CN" altLang="en-US" dirty="0"/>
              <a:t>目前汉语外向型</a:t>
            </a:r>
            <a:r>
              <a:rPr lang="zh-CN" altLang="zh-CN" dirty="0"/>
              <a:t>词典中近义词辨析主要通过表格法、规则法以及综合语境法呈现近义词的基本义、词性、词语搭配、例句，《</a:t>
            </a:r>
            <a:r>
              <a:rPr lang="en-US" altLang="zh-CN" dirty="0"/>
              <a:t>1700</a:t>
            </a:r>
            <a:r>
              <a:rPr lang="zh-CN" altLang="zh-CN" dirty="0"/>
              <a:t>对近义词语用法对比》还提供近义词使用的错误例句。</a:t>
            </a:r>
          </a:p>
          <a:p>
            <a:pPr>
              <a:lnSpc>
                <a:spcPct val="150000"/>
              </a:lnSpc>
            </a:pPr>
            <a:endParaRPr lang="en-US" altLang="zh-CN" dirty="0"/>
          </a:p>
        </p:txBody>
      </p:sp>
    </p:spTree>
    <p:extLst>
      <p:ext uri="{BB962C8B-B14F-4D97-AF65-F5344CB8AC3E}">
        <p14:creationId xmlns:p14="http://schemas.microsoft.com/office/powerpoint/2010/main" val="3926347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D5474-EBF0-3A4E-AD33-5EB7D257136C}"/>
              </a:ext>
            </a:extLst>
          </p:cNvPr>
          <p:cNvSpPr/>
          <p:nvPr/>
        </p:nvSpPr>
        <p:spPr>
          <a:xfrm>
            <a:off x="287420" y="108798"/>
            <a:ext cx="5989811" cy="523220"/>
          </a:xfrm>
          <a:prstGeom prst="rect">
            <a:avLst/>
          </a:prstGeom>
        </p:spPr>
        <p:txBody>
          <a:bodyPr wrap="square">
            <a:spAutoFit/>
          </a:bodyPr>
          <a:lstStyle/>
          <a:p>
            <a:pPr>
              <a:defRPr/>
            </a:pPr>
            <a:r>
              <a:rPr lang="en-US" altLang="zh-CN" sz="2800" kern="0" spc="300" dirty="0">
                <a:solidFill>
                  <a:prstClr val="white"/>
                </a:solidFill>
                <a:latin typeface="Microsoft YaHei" panose="020B0503020204020204" pitchFamily="34" charset="-122"/>
                <a:ea typeface="Microsoft YaHei" panose="020B0503020204020204" pitchFamily="34" charset="-122"/>
                <a:cs typeface="+mn-ea"/>
                <a:sym typeface="+mn-lt"/>
              </a:rPr>
              <a:t>3.</a:t>
            </a:r>
            <a:r>
              <a:rPr lang="zh-CN" altLang="en-US" sz="2800" kern="0" spc="300" dirty="0">
                <a:solidFill>
                  <a:prstClr val="white"/>
                </a:solidFill>
                <a:latin typeface="Microsoft YaHei" panose="020B0503020204020204" pitchFamily="34" charset="-122"/>
                <a:ea typeface="Microsoft YaHei" panose="020B0503020204020204" pitchFamily="34" charset="-122"/>
                <a:cs typeface="+mn-ea"/>
                <a:sym typeface="+mn-lt"/>
              </a:rPr>
              <a:t> 研究方法</a:t>
            </a:r>
          </a:p>
        </p:txBody>
      </p:sp>
      <p:graphicFrame>
        <p:nvGraphicFramePr>
          <p:cNvPr id="4" name="表格 3">
            <a:extLst>
              <a:ext uri="{FF2B5EF4-FFF2-40B4-BE49-F238E27FC236}">
                <a16:creationId xmlns:a16="http://schemas.microsoft.com/office/drawing/2014/main" id="{13ECAE8F-015F-5E42-8EFA-56C864ACD0FD}"/>
              </a:ext>
            </a:extLst>
          </p:cNvPr>
          <p:cNvGraphicFramePr>
            <a:graphicFrameLocks noGrp="1"/>
          </p:cNvGraphicFramePr>
          <p:nvPr>
            <p:extLst>
              <p:ext uri="{D42A27DB-BD31-4B8C-83A1-F6EECF244321}">
                <p14:modId xmlns:p14="http://schemas.microsoft.com/office/powerpoint/2010/main" val="1819395695"/>
              </p:ext>
            </p:extLst>
          </p:nvPr>
        </p:nvGraphicFramePr>
        <p:xfrm>
          <a:off x="1020354" y="811531"/>
          <a:ext cx="8466546" cy="5770893"/>
        </p:xfrm>
        <a:graphic>
          <a:graphicData uri="http://schemas.openxmlformats.org/drawingml/2006/table">
            <a:tbl>
              <a:tblPr/>
              <a:tblGrid>
                <a:gridCol w="645077">
                  <a:extLst>
                    <a:ext uri="{9D8B030D-6E8A-4147-A177-3AD203B41FA5}">
                      <a16:colId xmlns:a16="http://schemas.microsoft.com/office/drawing/2014/main" val="2726986309"/>
                    </a:ext>
                  </a:extLst>
                </a:gridCol>
                <a:gridCol w="1752139">
                  <a:extLst>
                    <a:ext uri="{9D8B030D-6E8A-4147-A177-3AD203B41FA5}">
                      <a16:colId xmlns:a16="http://schemas.microsoft.com/office/drawing/2014/main" val="243383348"/>
                    </a:ext>
                  </a:extLst>
                </a:gridCol>
                <a:gridCol w="2263140">
                  <a:extLst>
                    <a:ext uri="{9D8B030D-6E8A-4147-A177-3AD203B41FA5}">
                      <a16:colId xmlns:a16="http://schemas.microsoft.com/office/drawing/2014/main" val="1398253006"/>
                    </a:ext>
                  </a:extLst>
                </a:gridCol>
                <a:gridCol w="3806190">
                  <a:extLst>
                    <a:ext uri="{9D8B030D-6E8A-4147-A177-3AD203B41FA5}">
                      <a16:colId xmlns:a16="http://schemas.microsoft.com/office/drawing/2014/main" val="227791463"/>
                    </a:ext>
                  </a:extLst>
                </a:gridCol>
              </a:tblGrid>
              <a:tr h="401479">
                <a:tc>
                  <a:txBody>
                    <a:bodyPr/>
                    <a:lstStyle/>
                    <a:p>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 sz="1400">
                          <a:solidFill>
                            <a:srgbClr val="000000"/>
                          </a:solidFill>
                          <a:effectLst/>
                          <a:latin typeface="Helvetica Neue" panose="02000503000000020004" pitchFamily="2" charset="0"/>
                        </a:rPr>
                        <a:t>Aspects</a:t>
                      </a:r>
                      <a:endParaRPr lang="en"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 sz="1400" dirty="0">
                          <a:solidFill>
                            <a:srgbClr val="000000"/>
                          </a:solidFill>
                          <a:effectLst/>
                          <a:latin typeface="Helvetica Neue" panose="02000503000000020004" pitchFamily="2" charset="0"/>
                        </a:rPr>
                        <a:t>Receptive or Productive</a:t>
                      </a:r>
                      <a:endParaRPr lang="en"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400" dirty="0">
                          <a:effectLst/>
                          <a:latin typeface="Helvetica" pitchFamily="2" charset="0"/>
                        </a:rPr>
                        <a:t/>
                      </a:r>
                      <a:br>
                        <a:rPr lang="zh-CN" altLang="en-US" sz="1400" dirty="0">
                          <a:effectLst/>
                          <a:latin typeface="Helvetica" pitchFamily="2" charset="0"/>
                        </a:rPr>
                      </a:br>
                      <a:endParaRPr lang="zh-CN" altLang="en-US" sz="1400" dirty="0">
                        <a:effectLst/>
                        <a:latin typeface="Helvetica" pitchFamily="2" charset="0"/>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586956"/>
                  </a:ext>
                </a:extLst>
              </a:tr>
              <a:tr h="782343">
                <a:tc rowSpan="3">
                  <a:txBody>
                    <a:bodyPr/>
                    <a:lstStyle/>
                    <a:p>
                      <a:r>
                        <a:rPr lang="zh-CN" altLang="en-US" sz="1400" dirty="0">
                          <a:effectLst/>
                          <a:latin typeface="Helvetica" pitchFamily="2" charset="0"/>
                        </a:rPr>
                        <a:t/>
                      </a:r>
                      <a:br>
                        <a:rPr lang="zh-CN" altLang="en-US" sz="1400" dirty="0">
                          <a:effectLst/>
                          <a:latin typeface="Helvetica" pitchFamily="2" charset="0"/>
                        </a:rPr>
                      </a:br>
                      <a:endParaRPr lang="zh-CN" altLang="en-US" sz="1400" dirty="0">
                        <a:effectLst/>
                        <a:latin typeface="Helvetica" pitchFamily="2" charset="0"/>
                      </a:endParaRPr>
                    </a:p>
                    <a:p>
                      <a:r>
                        <a:rPr lang="zh-CN" altLang="en-US" sz="1400" dirty="0">
                          <a:solidFill>
                            <a:srgbClr val="000000"/>
                          </a:solidFill>
                          <a:effectLst/>
                          <a:latin typeface="Helvetica Neue" panose="02000503000000020004" pitchFamily="2" charset="0"/>
                        </a:rPr>
                        <a:t/>
                      </a:r>
                      <a:br>
                        <a:rPr lang="zh-CN" altLang="en-US" sz="1400" dirty="0">
                          <a:solidFill>
                            <a:srgbClr val="000000"/>
                          </a:solidFill>
                          <a:effectLst/>
                          <a:latin typeface="Helvetica Neue" panose="02000503000000020004" pitchFamily="2" charset="0"/>
                        </a:rPr>
                      </a:br>
                      <a:endParaRPr lang="en-US" altLang="zh-CN" sz="1400" dirty="0">
                        <a:solidFill>
                          <a:srgbClr val="000000"/>
                        </a:solidFill>
                        <a:effectLst/>
                        <a:latin typeface="Helvetica Neue" panose="02000503000000020004" pitchFamily="2" charset="0"/>
                      </a:endParaRPr>
                    </a:p>
                    <a:p>
                      <a:r>
                        <a:rPr lang="zh-CN" altLang="en-US" sz="1400" dirty="0">
                          <a:solidFill>
                            <a:srgbClr val="000000"/>
                          </a:solidFill>
                          <a:effectLst/>
                          <a:latin typeface="PingFang SC" panose="020B0400000000000000" pitchFamily="34" charset="-122"/>
                          <a:ea typeface="PingFang SC" panose="020B0400000000000000" pitchFamily="34" charset="-122"/>
                        </a:rPr>
                        <a:t>形式</a:t>
                      </a:r>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口语的</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a:r>
                        <a:rPr lang="en" altLang="zh-CN" sz="1400" dirty="0">
                          <a:solidFill>
                            <a:srgbClr val="000000"/>
                          </a:solidFill>
                          <a:effectLst/>
                          <a:latin typeface="Helvetica Neue" panose="02000503000000020004" pitchFamily="2" charset="0"/>
                        </a:rPr>
                        <a:t>R=Receptive Knowledge </a:t>
                      </a:r>
                    </a:p>
                    <a:p>
                      <a:pPr algn="l"/>
                      <a:r>
                        <a:rPr lang="zh-CN" altLang="en-US" sz="1400" dirty="0">
                          <a:solidFill>
                            <a:srgbClr val="000000"/>
                          </a:solidFill>
                          <a:effectLst/>
                          <a:latin typeface="PingFang SC" panose="020B0400000000000000" pitchFamily="34" charset="-122"/>
                          <a:ea typeface="PingFang SC" panose="020B0400000000000000" pitchFamily="34" charset="-122"/>
                        </a:rPr>
                        <a:t>接受性词汇知识</a:t>
                      </a:r>
                      <a:endParaRPr lang="zh-CN" altLang="en-US" sz="1400" dirty="0">
                        <a:effectLst/>
                      </a:endParaRPr>
                    </a:p>
                    <a:p>
                      <a:pPr algn="l"/>
                      <a:r>
                        <a:rPr lang="en" altLang="zh-CN" sz="1400" dirty="0">
                          <a:solidFill>
                            <a:srgbClr val="000000"/>
                          </a:solidFill>
                          <a:effectLst/>
                          <a:latin typeface="Helvetica Neue" panose="02000503000000020004" pitchFamily="2" charset="0"/>
                        </a:rPr>
                        <a:t>P=</a:t>
                      </a:r>
                      <a:r>
                        <a:rPr lang="en" altLang="zh-CN" sz="1400" dirty="0" err="1">
                          <a:solidFill>
                            <a:srgbClr val="000000"/>
                          </a:solidFill>
                          <a:effectLst/>
                          <a:latin typeface="Helvetica Neue" panose="02000503000000020004" pitchFamily="2" charset="0"/>
                        </a:rPr>
                        <a:t>Peceptive</a:t>
                      </a:r>
                      <a:r>
                        <a:rPr lang="en" altLang="zh-CN" sz="1400" dirty="0">
                          <a:solidFill>
                            <a:srgbClr val="000000"/>
                          </a:solidFill>
                          <a:effectLst/>
                          <a:latin typeface="Helvetica Neue" panose="02000503000000020004" pitchFamily="2" charset="0"/>
                        </a:rPr>
                        <a:t> knowledge </a:t>
                      </a:r>
                    </a:p>
                    <a:p>
                      <a:pPr algn="l"/>
                      <a:r>
                        <a:rPr lang="zh-CN" altLang="en-US" sz="1400" dirty="0">
                          <a:solidFill>
                            <a:srgbClr val="000000"/>
                          </a:solidFill>
                          <a:effectLst/>
                          <a:latin typeface="PingFang SC" panose="020B0400000000000000" pitchFamily="34" charset="-122"/>
                          <a:ea typeface="PingFang SC" panose="020B0400000000000000" pitchFamily="34" charset="-122"/>
                        </a:rPr>
                        <a:t>产出性词汇知识</a:t>
                      </a:r>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zh-CN" altLang="en-US" sz="1400" dirty="0">
                          <a:solidFill>
                            <a:srgbClr val="000000"/>
                          </a:solidFill>
                          <a:effectLst/>
                          <a:latin typeface="PingFang SC" panose="020B0400000000000000" pitchFamily="34" charset="-122"/>
                          <a:ea typeface="PingFang SC" panose="020B0400000000000000" pitchFamily="34" charset="-122"/>
                        </a:rPr>
                        <a:t>这个词听起来像什么？</a:t>
                      </a:r>
                      <a:endParaRPr lang="zh-CN" altLang="en-US" sz="1400" dirty="0">
                        <a:effectLst/>
                      </a:endParaRPr>
                    </a:p>
                    <a:p>
                      <a:endParaRPr lang="en-US" altLang="zh-CN" sz="1400" dirty="0">
                        <a:solidFill>
                          <a:srgbClr val="000000"/>
                        </a:solidFill>
                        <a:effectLst/>
                        <a:latin typeface="PingFang SC" panose="020B0400000000000000" pitchFamily="34" charset="-122"/>
                        <a:ea typeface="PingFang SC" panose="020B0400000000000000" pitchFamily="34" charset="-122"/>
                      </a:endParaRPr>
                    </a:p>
                    <a:p>
                      <a:r>
                        <a:rPr lang="zh-CN" altLang="en-US" sz="1400" dirty="0">
                          <a:solidFill>
                            <a:srgbClr val="000000"/>
                          </a:solidFill>
                          <a:effectLst/>
                          <a:latin typeface="PingFang SC" panose="020B0400000000000000" pitchFamily="34" charset="-122"/>
                          <a:ea typeface="PingFang SC" panose="020B0400000000000000" pitchFamily="34" charset="-122"/>
                        </a:rPr>
                        <a:t>这个词怎样发音？</a:t>
                      </a:r>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474141923"/>
                  </a:ext>
                </a:extLst>
              </a:tr>
              <a:tr h="401479">
                <a:tc vMerge="1">
                  <a:txBody>
                    <a:bodyPr/>
                    <a:lstStyle/>
                    <a:p>
                      <a:endParaRPr lang="zh-CN" altLang="en-US"/>
                    </a:p>
                  </a:txBody>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书面的</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 sz="1400" dirty="0">
                          <a:solidFill>
                            <a:srgbClr val="000000"/>
                          </a:solidFill>
                          <a:effectLst/>
                          <a:latin typeface="Helvetica Neue" panose="02000503000000020004" pitchFamily="2" charset="0"/>
                        </a:rPr>
                        <a:t>R</a:t>
                      </a:r>
                      <a:endParaRPr lang="en" sz="1400" dirty="0">
                        <a:effectLst/>
                      </a:endParaRPr>
                    </a:p>
                    <a:p>
                      <a:r>
                        <a:rPr lang="en" sz="1400" dirty="0">
                          <a:solidFill>
                            <a:srgbClr val="000000"/>
                          </a:solidFill>
                          <a:effectLst/>
                          <a:latin typeface="Helvetica Neue" panose="02000503000000020004" pitchFamily="2" charset="0"/>
                        </a:rPr>
                        <a:t>P</a:t>
                      </a:r>
                      <a:endParaRPr lang="en"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这个词看起来像什么？</a:t>
                      </a:r>
                      <a:endParaRPr lang="zh-CN" altLang="en-US" sz="1400">
                        <a:effectLst/>
                      </a:endParaRPr>
                    </a:p>
                    <a:p>
                      <a:r>
                        <a:rPr lang="zh-CN" altLang="en-US" sz="1400">
                          <a:solidFill>
                            <a:srgbClr val="000000"/>
                          </a:solidFill>
                          <a:effectLst/>
                          <a:latin typeface="PingFang SC" panose="020B0400000000000000" pitchFamily="34" charset="-122"/>
                          <a:ea typeface="PingFang SC" panose="020B0400000000000000" pitchFamily="34" charset="-122"/>
                        </a:rPr>
                        <a:t>这个词怎么写怎么拼？</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69405"/>
                  </a:ext>
                </a:extLst>
              </a:tr>
              <a:tr h="401479">
                <a:tc vMerge="1">
                  <a:txBody>
                    <a:bodyPr/>
                    <a:lstStyle/>
                    <a:p>
                      <a:endParaRPr lang="zh-CN" altLang="en-US"/>
                    </a:p>
                  </a:txBody>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词的构成部分</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en" sz="1400" dirty="0">
                          <a:solidFill>
                            <a:srgbClr val="000000"/>
                          </a:solidFill>
                          <a:effectLst/>
                          <a:latin typeface="Helvetica Neue" panose="02000503000000020004" pitchFamily="2" charset="0"/>
                        </a:rPr>
                        <a:t>R</a:t>
                      </a:r>
                      <a:endParaRPr lang="en" sz="1400" dirty="0">
                        <a:effectLst/>
                      </a:endParaRPr>
                    </a:p>
                    <a:p>
                      <a:r>
                        <a:rPr lang="en" sz="1400" dirty="0">
                          <a:solidFill>
                            <a:srgbClr val="000000"/>
                          </a:solidFill>
                          <a:effectLst/>
                          <a:latin typeface="Helvetica Neue" panose="02000503000000020004" pitchFamily="2" charset="0"/>
                        </a:rPr>
                        <a:t>P</a:t>
                      </a: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zh-CN" altLang="en-US" sz="1400" dirty="0">
                          <a:solidFill>
                            <a:srgbClr val="000000"/>
                          </a:solidFill>
                          <a:effectLst/>
                          <a:latin typeface="PingFang SC" panose="020B0400000000000000" pitchFamily="34" charset="-122"/>
                          <a:ea typeface="PingFang SC" panose="020B0400000000000000" pitchFamily="34" charset="-122"/>
                        </a:rPr>
                        <a:t>在这个词中哪部分是可以识别的？</a:t>
                      </a:r>
                      <a:endParaRPr lang="zh-CN" altLang="en-US" sz="1400" dirty="0">
                        <a:effectLst/>
                      </a:endParaRPr>
                    </a:p>
                    <a:p>
                      <a:r>
                        <a:rPr lang="zh-CN" altLang="en-US" sz="1400" dirty="0">
                          <a:solidFill>
                            <a:srgbClr val="000000"/>
                          </a:solidFill>
                          <a:effectLst/>
                          <a:latin typeface="PingFang SC" panose="020B0400000000000000" pitchFamily="34" charset="-122"/>
                          <a:ea typeface="PingFang SC" panose="020B0400000000000000" pitchFamily="34" charset="-122"/>
                        </a:rPr>
                        <a:t>哪一部分是表达意义所必需存在的？</a:t>
                      </a:r>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2685641140"/>
                  </a:ext>
                </a:extLst>
              </a:tr>
              <a:tr h="591911">
                <a:tc rowSpan="3">
                  <a:txBody>
                    <a:bodyPr/>
                    <a:lstStyle/>
                    <a:p>
                      <a:r>
                        <a:rPr lang="zh-CN" altLang="en-US" sz="1400" dirty="0">
                          <a:effectLst/>
                          <a:latin typeface="Helvetica" pitchFamily="2" charset="0"/>
                        </a:rPr>
                        <a:t/>
                      </a:r>
                      <a:br>
                        <a:rPr lang="zh-CN" altLang="en-US" sz="1400" dirty="0">
                          <a:effectLst/>
                          <a:latin typeface="Helvetica" pitchFamily="2" charset="0"/>
                        </a:rPr>
                      </a:br>
                      <a:endParaRPr lang="zh-CN" altLang="en-US" sz="1400" dirty="0">
                        <a:effectLst/>
                        <a:latin typeface="Helvetica" pitchFamily="2" charset="0"/>
                      </a:endParaRPr>
                    </a:p>
                    <a:p>
                      <a:r>
                        <a:rPr lang="zh-CN" altLang="en-US" sz="1400" dirty="0">
                          <a:solidFill>
                            <a:srgbClr val="000000"/>
                          </a:solidFill>
                          <a:effectLst/>
                          <a:latin typeface="Helvetica Neue" panose="02000503000000020004" pitchFamily="2" charset="0"/>
                        </a:rPr>
                        <a:t/>
                      </a:r>
                      <a:br>
                        <a:rPr lang="zh-CN" altLang="en-US" sz="1400" dirty="0">
                          <a:solidFill>
                            <a:srgbClr val="000000"/>
                          </a:solidFill>
                          <a:effectLst/>
                          <a:latin typeface="Helvetica Neue" panose="02000503000000020004" pitchFamily="2" charset="0"/>
                        </a:rPr>
                      </a:br>
                      <a:r>
                        <a:rPr lang="zh-CN" altLang="en-US" sz="1400" dirty="0">
                          <a:solidFill>
                            <a:srgbClr val="000000"/>
                          </a:solidFill>
                          <a:effectLst/>
                          <a:latin typeface="PingFang SC" panose="020B0400000000000000" pitchFamily="34" charset="-122"/>
                          <a:ea typeface="PingFang SC" panose="020B0400000000000000" pitchFamily="34" charset="-122"/>
                        </a:rPr>
                        <a:t>意义</a:t>
                      </a:r>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形式和意义</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 sz="1400">
                          <a:solidFill>
                            <a:srgbClr val="000000"/>
                          </a:solidFill>
                          <a:effectLst/>
                          <a:latin typeface="Helvetica Neue" panose="02000503000000020004" pitchFamily="2" charset="0"/>
                        </a:rPr>
                        <a:t>R</a:t>
                      </a:r>
                      <a:endParaRPr lang="en" sz="1400">
                        <a:effectLst/>
                      </a:endParaRPr>
                    </a:p>
                    <a:p>
                      <a:r>
                        <a:rPr lang="en" sz="1400">
                          <a:solidFill>
                            <a:srgbClr val="000000"/>
                          </a:solidFill>
                          <a:effectLst/>
                          <a:latin typeface="Helvetica Neue" panose="02000503000000020004" pitchFamily="2" charset="0"/>
                        </a:rPr>
                        <a:t>P</a:t>
                      </a:r>
                      <a:endParaRPr lang="en"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这个词形表示什么意思？</a:t>
                      </a:r>
                      <a:endParaRPr lang="zh-CN" altLang="en-US" sz="1400">
                        <a:effectLst/>
                      </a:endParaRPr>
                    </a:p>
                    <a:p>
                      <a:r>
                        <a:rPr lang="zh-CN" altLang="en-US" sz="1400">
                          <a:solidFill>
                            <a:srgbClr val="000000"/>
                          </a:solidFill>
                          <a:effectLst/>
                          <a:latin typeface="PingFang SC" panose="020B0400000000000000" pitchFamily="34" charset="-122"/>
                          <a:ea typeface="PingFang SC" panose="020B0400000000000000" pitchFamily="34" charset="-122"/>
                        </a:rPr>
                        <a:t>什么词形可以用来表达这个意思？</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07858"/>
                  </a:ext>
                </a:extLst>
              </a:tr>
              <a:tr h="401479">
                <a:tc vMerge="1">
                  <a:txBody>
                    <a:bodyPr/>
                    <a:lstStyle/>
                    <a:p>
                      <a:endParaRPr lang="zh-CN" altLang="en-US"/>
                    </a:p>
                  </a:txBody>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概念和参照物</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en" sz="1400">
                          <a:solidFill>
                            <a:srgbClr val="000000"/>
                          </a:solidFill>
                          <a:effectLst/>
                          <a:latin typeface="Helvetica Neue" panose="02000503000000020004" pitchFamily="2" charset="0"/>
                        </a:rPr>
                        <a:t>R</a:t>
                      </a:r>
                      <a:endParaRPr lang="en" sz="1400">
                        <a:effectLst/>
                      </a:endParaRPr>
                    </a:p>
                    <a:p>
                      <a:r>
                        <a:rPr lang="en" sz="1400">
                          <a:solidFill>
                            <a:srgbClr val="000000"/>
                          </a:solidFill>
                          <a:effectLst/>
                          <a:latin typeface="Helvetica Neue" panose="02000503000000020004" pitchFamily="2" charset="0"/>
                        </a:rPr>
                        <a:t>P</a:t>
                      </a:r>
                      <a:endParaRPr lang="en"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这个概念包括什么？</a:t>
                      </a:r>
                      <a:endParaRPr lang="zh-CN" altLang="en-US" sz="1400">
                        <a:effectLst/>
                      </a:endParaRPr>
                    </a:p>
                    <a:p>
                      <a:r>
                        <a:rPr lang="zh-CN" altLang="en-US" sz="1400">
                          <a:solidFill>
                            <a:srgbClr val="000000"/>
                          </a:solidFill>
                          <a:effectLst/>
                          <a:latin typeface="PingFang SC" panose="020B0400000000000000" pitchFamily="34" charset="-122"/>
                          <a:ea typeface="PingFang SC" panose="020B0400000000000000" pitchFamily="34" charset="-122"/>
                        </a:rPr>
                        <a:t>这个概念指的是什么？</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3359371966"/>
                  </a:ext>
                </a:extLst>
              </a:tr>
              <a:tr h="401479">
                <a:tc vMerge="1">
                  <a:txBody>
                    <a:bodyPr/>
                    <a:lstStyle/>
                    <a:p>
                      <a:endParaRPr lang="zh-CN" altLang="en-US"/>
                    </a:p>
                  </a:txBody>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关联</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 sz="1400">
                          <a:solidFill>
                            <a:srgbClr val="000000"/>
                          </a:solidFill>
                          <a:effectLst/>
                          <a:latin typeface="Helvetica Neue" panose="02000503000000020004" pitchFamily="2" charset="0"/>
                        </a:rPr>
                        <a:t>R</a:t>
                      </a:r>
                      <a:endParaRPr lang="en" sz="1400">
                        <a:effectLst/>
                      </a:endParaRPr>
                    </a:p>
                    <a:p>
                      <a:r>
                        <a:rPr lang="en" sz="1400">
                          <a:solidFill>
                            <a:srgbClr val="000000"/>
                          </a:solidFill>
                          <a:effectLst/>
                          <a:latin typeface="Helvetica Neue" panose="02000503000000020004" pitchFamily="2" charset="0"/>
                        </a:rPr>
                        <a:t>P</a:t>
                      </a:r>
                      <a:endParaRPr lang="en"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这个词让我们想到了其他的什么词？</a:t>
                      </a:r>
                      <a:endParaRPr lang="zh-CN" altLang="en-US" sz="1400">
                        <a:effectLst/>
                      </a:endParaRPr>
                    </a:p>
                    <a:p>
                      <a:r>
                        <a:rPr lang="zh-CN" altLang="en-US" sz="1400">
                          <a:solidFill>
                            <a:srgbClr val="000000"/>
                          </a:solidFill>
                          <a:effectLst/>
                          <a:latin typeface="PingFang SC" panose="020B0400000000000000" pitchFamily="34" charset="-122"/>
                          <a:ea typeface="PingFang SC" panose="020B0400000000000000" pitchFamily="34" charset="-122"/>
                        </a:rPr>
                        <a:t>我们还能用其他的什么词来替换这个词？</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515082"/>
                  </a:ext>
                </a:extLst>
              </a:tr>
              <a:tr h="591911">
                <a:tc rowSpan="3">
                  <a:txBody>
                    <a:bodyPr/>
                    <a:lstStyle/>
                    <a:p>
                      <a:r>
                        <a:rPr lang="zh-CN" altLang="en-US" sz="1400" dirty="0">
                          <a:effectLst/>
                          <a:latin typeface="Helvetica" pitchFamily="2" charset="0"/>
                        </a:rPr>
                        <a:t/>
                      </a:r>
                      <a:br>
                        <a:rPr lang="zh-CN" altLang="en-US" sz="1400" dirty="0">
                          <a:effectLst/>
                          <a:latin typeface="Helvetica" pitchFamily="2" charset="0"/>
                        </a:rPr>
                      </a:br>
                      <a:endParaRPr lang="zh-CN" altLang="en-US" sz="1400" dirty="0">
                        <a:effectLst/>
                        <a:latin typeface="Helvetica" pitchFamily="2" charset="0"/>
                      </a:endParaRPr>
                    </a:p>
                    <a:p>
                      <a:r>
                        <a:rPr lang="zh-CN" altLang="en-US" sz="1400" dirty="0">
                          <a:solidFill>
                            <a:srgbClr val="000000"/>
                          </a:solidFill>
                          <a:effectLst/>
                          <a:latin typeface="Helvetica Neue" panose="02000503000000020004" pitchFamily="2" charset="0"/>
                        </a:rPr>
                        <a:t/>
                      </a:r>
                      <a:br>
                        <a:rPr lang="zh-CN" altLang="en-US" sz="1400" dirty="0">
                          <a:solidFill>
                            <a:srgbClr val="000000"/>
                          </a:solidFill>
                          <a:effectLst/>
                          <a:latin typeface="Helvetica Neue" panose="02000503000000020004" pitchFamily="2" charset="0"/>
                        </a:rPr>
                      </a:br>
                      <a:r>
                        <a:rPr lang="zh-CN" altLang="en-US" sz="1400" dirty="0">
                          <a:solidFill>
                            <a:srgbClr val="000000"/>
                          </a:solidFill>
                          <a:effectLst/>
                          <a:latin typeface="PingFang SC" panose="020B0400000000000000" pitchFamily="34" charset="-122"/>
                          <a:ea typeface="PingFang SC" panose="020B0400000000000000" pitchFamily="34" charset="-122"/>
                        </a:rPr>
                        <a:t>使用</a:t>
                      </a:r>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语法功能</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en" sz="1400">
                          <a:solidFill>
                            <a:srgbClr val="000000"/>
                          </a:solidFill>
                          <a:effectLst/>
                          <a:latin typeface="Helvetica Neue" panose="02000503000000020004" pitchFamily="2" charset="0"/>
                        </a:rPr>
                        <a:t>R</a:t>
                      </a:r>
                      <a:endParaRPr lang="en" sz="1400">
                        <a:effectLst/>
                      </a:endParaRPr>
                    </a:p>
                    <a:p>
                      <a:r>
                        <a:rPr lang="en" sz="1400">
                          <a:solidFill>
                            <a:srgbClr val="000000"/>
                          </a:solidFill>
                          <a:effectLst/>
                          <a:latin typeface="Helvetica Neue" panose="02000503000000020004" pitchFamily="2" charset="0"/>
                        </a:rPr>
                        <a:t>P</a:t>
                      </a:r>
                      <a:endParaRPr lang="en"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这个词是在什么模式（</a:t>
                      </a:r>
                      <a:r>
                        <a:rPr lang="en-US" altLang="zh-CN" sz="1400">
                          <a:solidFill>
                            <a:srgbClr val="000000"/>
                          </a:solidFill>
                          <a:effectLst/>
                          <a:latin typeface="Helvetica Neue" panose="02000503000000020004" pitchFamily="2" charset="0"/>
                        </a:rPr>
                        <a:t>patterns</a:t>
                      </a:r>
                      <a:r>
                        <a:rPr lang="zh-CN" altLang="en-US" sz="1400">
                          <a:solidFill>
                            <a:srgbClr val="000000"/>
                          </a:solidFill>
                          <a:effectLst/>
                          <a:latin typeface="PingFang SC" panose="020B0400000000000000" pitchFamily="34" charset="-122"/>
                          <a:ea typeface="PingFang SC" panose="020B0400000000000000" pitchFamily="34" charset="-122"/>
                        </a:rPr>
                        <a:t>）下出现的？</a:t>
                      </a:r>
                      <a:endParaRPr lang="zh-CN" altLang="en-US" sz="1400">
                        <a:effectLst/>
                      </a:endParaRPr>
                    </a:p>
                    <a:p>
                      <a:r>
                        <a:rPr lang="zh-CN" altLang="en-US" sz="1400">
                          <a:solidFill>
                            <a:srgbClr val="000000"/>
                          </a:solidFill>
                          <a:effectLst/>
                          <a:latin typeface="PingFang SC" panose="020B0400000000000000" pitchFamily="34" charset="-122"/>
                          <a:ea typeface="PingFang SC" panose="020B0400000000000000" pitchFamily="34" charset="-122"/>
                        </a:rPr>
                        <a:t>哪种模式下我们必须用这个词？</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2212665001"/>
                  </a:ext>
                </a:extLst>
              </a:tr>
              <a:tr h="591911">
                <a:tc vMerge="1">
                  <a:txBody>
                    <a:bodyPr/>
                    <a:lstStyle/>
                    <a:p>
                      <a:endParaRPr lang="zh-CN" altLang="en-US"/>
                    </a:p>
                  </a:txBody>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搭配</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 sz="1400">
                          <a:solidFill>
                            <a:srgbClr val="000000"/>
                          </a:solidFill>
                          <a:effectLst/>
                          <a:latin typeface="Helvetica Neue" panose="02000503000000020004" pitchFamily="2" charset="0"/>
                        </a:rPr>
                        <a:t>R</a:t>
                      </a:r>
                      <a:endParaRPr lang="en" sz="1400">
                        <a:effectLst/>
                      </a:endParaRPr>
                    </a:p>
                    <a:p>
                      <a:r>
                        <a:rPr lang="en" sz="1400">
                          <a:solidFill>
                            <a:srgbClr val="000000"/>
                          </a:solidFill>
                          <a:effectLst/>
                          <a:latin typeface="Helvetica Neue" panose="02000503000000020004" pitchFamily="2" charset="0"/>
                        </a:rPr>
                        <a:t>P</a:t>
                      </a:r>
                      <a:endParaRPr lang="en"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哪个词或哪类词经常跟这个词一起出现？</a:t>
                      </a:r>
                      <a:endParaRPr lang="zh-CN" altLang="en-US" sz="1400">
                        <a:effectLst/>
                      </a:endParaRPr>
                    </a:p>
                    <a:p>
                      <a:r>
                        <a:rPr lang="zh-CN" altLang="en-US" sz="1400">
                          <a:solidFill>
                            <a:srgbClr val="000000"/>
                          </a:solidFill>
                          <a:effectLst/>
                          <a:latin typeface="PingFang SC" panose="020B0400000000000000" pitchFamily="34" charset="-122"/>
                          <a:ea typeface="PingFang SC" panose="020B0400000000000000" pitchFamily="34" charset="-122"/>
                        </a:rPr>
                        <a:t>使用这个词时必须一起使用哪个词或哪类词？</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15720"/>
                  </a:ext>
                </a:extLst>
              </a:tr>
              <a:tr h="468065">
                <a:tc vMerge="1">
                  <a:txBody>
                    <a:bodyPr/>
                    <a:lstStyle/>
                    <a:p>
                      <a:endParaRPr lang="zh-CN" altLang="en-US"/>
                    </a:p>
                  </a:txBody>
                  <a:tcPr/>
                </a:tc>
                <a:tc>
                  <a:txBody>
                    <a:bodyPr/>
                    <a:lstStyle/>
                    <a:p>
                      <a:r>
                        <a:rPr lang="zh-CN" altLang="en-US" sz="1400">
                          <a:solidFill>
                            <a:srgbClr val="000000"/>
                          </a:solidFill>
                          <a:effectLst/>
                          <a:latin typeface="PingFang SC" panose="020B0400000000000000" pitchFamily="34" charset="-122"/>
                          <a:ea typeface="PingFang SC" panose="020B0400000000000000" pitchFamily="34" charset="-122"/>
                        </a:rPr>
                        <a:t>使用限制（语体风格、频率</a:t>
                      </a:r>
                      <a:r>
                        <a:rPr lang="en-US" altLang="zh-CN" sz="1400">
                          <a:solidFill>
                            <a:srgbClr val="000000"/>
                          </a:solidFill>
                          <a:effectLst/>
                          <a:latin typeface="Helvetica Neue" panose="02000503000000020004" pitchFamily="2" charset="0"/>
                        </a:rPr>
                        <a:t>…</a:t>
                      </a:r>
                      <a:r>
                        <a:rPr lang="zh-CN" altLang="en-US" sz="1400">
                          <a:solidFill>
                            <a:srgbClr val="000000"/>
                          </a:solidFill>
                          <a:effectLst/>
                          <a:latin typeface="PingFang SC" panose="020B0400000000000000" pitchFamily="34" charset="-122"/>
                          <a:ea typeface="PingFang SC" panose="020B0400000000000000" pitchFamily="34" charset="-122"/>
                        </a:rPr>
                        <a:t>）</a:t>
                      </a:r>
                      <a:endParaRPr lang="zh-CN" altLang="en-US"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en" sz="1400">
                          <a:solidFill>
                            <a:srgbClr val="000000"/>
                          </a:solidFill>
                          <a:effectLst/>
                          <a:latin typeface="Helvetica Neue" panose="02000503000000020004" pitchFamily="2" charset="0"/>
                        </a:rPr>
                        <a:t>R</a:t>
                      </a:r>
                      <a:endParaRPr lang="en" sz="1400">
                        <a:effectLst/>
                      </a:endParaRPr>
                    </a:p>
                    <a:p>
                      <a:r>
                        <a:rPr lang="en" sz="1400">
                          <a:solidFill>
                            <a:srgbClr val="000000"/>
                          </a:solidFill>
                          <a:effectLst/>
                          <a:latin typeface="Helvetica Neue" panose="02000503000000020004" pitchFamily="2" charset="0"/>
                        </a:rPr>
                        <a:t>P</a:t>
                      </a:r>
                      <a:endParaRPr lang="en" sz="140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r>
                        <a:rPr lang="zh-CN" altLang="en-US" sz="1400" dirty="0">
                          <a:solidFill>
                            <a:srgbClr val="000000"/>
                          </a:solidFill>
                          <a:effectLst/>
                          <a:latin typeface="PingFang SC" panose="020B0400000000000000" pitchFamily="34" charset="-122"/>
                          <a:ea typeface="PingFang SC" panose="020B0400000000000000" pitchFamily="34" charset="-122"/>
                        </a:rPr>
                        <a:t>我们期望在哪里，何时，以及多久见到这个词？</a:t>
                      </a:r>
                      <a:endParaRPr lang="zh-CN" altLang="en-US" sz="1400" dirty="0">
                        <a:effectLst/>
                      </a:endParaRPr>
                    </a:p>
                    <a:p>
                      <a:r>
                        <a:rPr lang="zh-CN" altLang="en-US" sz="1400" dirty="0">
                          <a:solidFill>
                            <a:srgbClr val="000000"/>
                          </a:solidFill>
                          <a:effectLst/>
                          <a:latin typeface="PingFang SC" panose="020B0400000000000000" pitchFamily="34" charset="-122"/>
                          <a:ea typeface="PingFang SC" panose="020B0400000000000000" pitchFamily="34" charset="-122"/>
                        </a:rPr>
                        <a:t>我们在哪里，何时，以及多久可以使用这个词？</a:t>
                      </a:r>
                      <a:endParaRPr lang="zh-CN" altLang="en-US"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459945420"/>
                  </a:ext>
                </a:extLst>
              </a:tr>
              <a:tr h="401479">
                <a:tc gridSpan="4">
                  <a:txBody>
                    <a:bodyPr/>
                    <a:lstStyle/>
                    <a:p>
                      <a:r>
                        <a:rPr lang="zh-CN" altLang="en-US" sz="1400" dirty="0">
                          <a:solidFill>
                            <a:srgbClr val="000000"/>
                          </a:solidFill>
                          <a:effectLst/>
                          <a:latin typeface="Arial Narrow" panose="020B0604020202020204" pitchFamily="34" charset="0"/>
                        </a:rPr>
                        <a:t>                             </a:t>
                      </a:r>
                      <a:r>
                        <a:rPr lang="zh-CN" altLang="en-US" sz="1400" dirty="0">
                          <a:solidFill>
                            <a:srgbClr val="000000"/>
                          </a:solidFill>
                          <a:effectLst/>
                          <a:latin typeface="PingFang SC" panose="020B0400000000000000" pitchFamily="34" charset="-122"/>
                          <a:ea typeface="PingFang SC" panose="020B0400000000000000" pitchFamily="34" charset="-122"/>
                        </a:rPr>
                        <a:t>本表来自于</a:t>
                      </a:r>
                      <a:r>
                        <a:rPr lang="zh-CN" altLang="en-US" sz="1400" dirty="0">
                          <a:solidFill>
                            <a:srgbClr val="000000"/>
                          </a:solidFill>
                          <a:effectLst/>
                          <a:latin typeface="Arial Narrow" panose="020B0604020202020204" pitchFamily="34" charset="0"/>
                        </a:rPr>
                        <a:t> “</a:t>
                      </a:r>
                      <a:r>
                        <a:rPr lang="en" sz="1400" dirty="0">
                          <a:solidFill>
                            <a:srgbClr val="000000"/>
                          </a:solidFill>
                          <a:effectLst/>
                          <a:latin typeface="Arial Narrow" panose="020B0604020202020204" pitchFamily="34" charset="0"/>
                        </a:rPr>
                        <a:t>What is Involved in Knowing a Word” (Nation, 2013, p49) </a:t>
                      </a:r>
                      <a:endParaRPr lang="en" sz="1400" dirty="0">
                        <a:effectLst/>
                      </a:endParaRPr>
                    </a:p>
                  </a:txBody>
                  <a:tcPr marL="11548" marR="11548" marT="11548" marB="11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24108808"/>
                  </a:ext>
                </a:extLst>
              </a:tr>
            </a:tbl>
          </a:graphicData>
        </a:graphic>
      </p:graphicFrame>
    </p:spTree>
    <p:extLst>
      <p:ext uri="{BB962C8B-B14F-4D97-AF65-F5344CB8AC3E}">
        <p14:creationId xmlns:p14="http://schemas.microsoft.com/office/powerpoint/2010/main" val="1932792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yg5zehd">
      <a:majorFont>
        <a:latin typeface="Arial" panose="020F0302020204030204"/>
        <a:ea typeface="Microsoft YaHei"/>
        <a:cs typeface=""/>
      </a:majorFont>
      <a:minorFont>
        <a:latin typeface="Arial"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TotalTime>
  <Words>4671</Words>
  <Application>Microsoft Office PowerPoint</Application>
  <PresentationFormat>宽屏</PresentationFormat>
  <Paragraphs>510</Paragraphs>
  <Slides>33</Slides>
  <Notes>26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33</vt:i4>
      </vt:variant>
    </vt:vector>
  </HeadingPairs>
  <TitlesOfParts>
    <vt:vector size="51" baseType="lpstr">
      <vt:lpstr>Helvetica Neue</vt:lpstr>
      <vt:lpstr>Kaiti SC</vt:lpstr>
      <vt:lpstr>PingFang SC</vt:lpstr>
      <vt:lpstr>等线</vt:lpstr>
      <vt:lpstr>华文中宋</vt:lpstr>
      <vt:lpstr>经典圆体简</vt:lpstr>
      <vt:lpstr>宋体</vt:lpstr>
      <vt:lpstr>Microsoft YaHei</vt:lpstr>
      <vt:lpstr>Microsoft YaHei</vt:lpstr>
      <vt:lpstr>Arial</vt:lpstr>
      <vt:lpstr>Arial Narrow</vt:lpstr>
      <vt:lpstr>Calibri</vt:lpstr>
      <vt:lpstr>Calibri Light</vt:lpstr>
      <vt:lpstr>Helvetica</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lj</dc:creator>
  <cp:keywords/>
  <dc:description/>
  <cp:lastModifiedBy>123</cp:lastModifiedBy>
  <cp:revision>249</cp:revision>
  <dcterms:created xsi:type="dcterms:W3CDTF">2018-05-07T13:13:43Z</dcterms:created>
  <dcterms:modified xsi:type="dcterms:W3CDTF">2020-03-25T15:17:51Z</dcterms:modified>
  <cp:category/>
</cp:coreProperties>
</file>