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6" r:id="rId30"/>
    <p:sldId id="284" r:id="rId31"/>
    <p:sldId id="285" r:id="rId32"/>
    <p:sldId id="288" r:id="rId33"/>
    <p:sldId id="287" r:id="rId34"/>
    <p:sldId id="289" r:id="rId3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72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10AF1B-DF6D-4829-A939-CF1FAE4AB010}" type="datetimeFigureOut">
              <a:rPr lang="zh-CN" altLang="en-US" smtClean="0"/>
              <a:t>2020/4/6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B762CA-A1AD-45B5-90C3-348062E672BE}" type="slidenum">
              <a:rPr lang="zh-CN" altLang="en-US" smtClean="0"/>
              <a:t>‹#›</a:t>
            </a:fld>
            <a:endParaRPr lang="zh-CN" altLang="en-US"/>
          </a:p>
        </p:txBody>
      </p:sp>
    </p:spTree>
    <p:extLst>
      <p:ext uri="{BB962C8B-B14F-4D97-AF65-F5344CB8AC3E}">
        <p14:creationId xmlns:p14="http://schemas.microsoft.com/office/powerpoint/2010/main" val="3270042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github.com/amrisi/amr-guidelines/blob/master/amr.md"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大家好，我给大家报告的是使用</a:t>
            </a:r>
            <a:r>
              <a:rPr lang="en-US" altLang="zh-CN" dirty="0" smtClean="0"/>
              <a:t>AMR</a:t>
            </a:r>
            <a:r>
              <a:rPr lang="zh-CN" altLang="en-US" dirty="0" smtClean="0"/>
              <a:t>表示方法的构式语义的表示，内容主要基于</a:t>
            </a:r>
            <a:r>
              <a:rPr lang="en-US" altLang="zh-CN" dirty="0" smtClean="0"/>
              <a:t>Abstract…Representation</a:t>
            </a:r>
            <a:r>
              <a:rPr lang="zh-CN" altLang="en-US" dirty="0" smtClean="0"/>
              <a:t>这一篇论文</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a:t>
            </a:fld>
            <a:endParaRPr lang="zh-CN" altLang="en-US"/>
          </a:p>
        </p:txBody>
      </p:sp>
    </p:spTree>
    <p:extLst>
      <p:ext uri="{BB962C8B-B14F-4D97-AF65-F5344CB8AC3E}">
        <p14:creationId xmlns:p14="http://schemas.microsoft.com/office/powerpoint/2010/main" val="2557131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这个构式采用的是另一个策略，增加了</a:t>
            </a:r>
            <a:r>
              <a:rPr lang="en-US" altLang="zh-CN" dirty="0" smtClean="0"/>
              <a:t>cause</a:t>
            </a:r>
            <a:r>
              <a:rPr lang="zh-CN" altLang="en-US" dirty="0" smtClean="0"/>
              <a:t>和</a:t>
            </a:r>
            <a:r>
              <a:rPr lang="en-US" altLang="zh-CN" dirty="0" smtClean="0"/>
              <a:t>move</a:t>
            </a:r>
            <a:r>
              <a:rPr lang="zh-CN" altLang="en-US" dirty="0" smtClean="0"/>
              <a:t>两个谓词，而不是直接给“</a:t>
            </a:r>
            <a:r>
              <a:rPr lang="en-US" altLang="zh-CN" dirty="0" smtClean="0"/>
              <a:t>off his eyelashes</a:t>
            </a:r>
            <a:r>
              <a:rPr lang="zh-CN" altLang="en-US" dirty="0" smtClean="0"/>
              <a:t>”安排一个</a:t>
            </a:r>
            <a:r>
              <a:rPr lang="en-US" altLang="zh-CN" dirty="0" smtClean="0"/>
              <a:t>source</a:t>
            </a:r>
            <a:r>
              <a:rPr lang="zh-CN" altLang="en-US" dirty="0" smtClean="0"/>
              <a:t>标签</a:t>
            </a:r>
            <a:endParaRPr lang="en-US" altLang="zh-CN" dirty="0" smtClean="0"/>
          </a:p>
          <a:p>
            <a:r>
              <a:rPr lang="zh-CN" altLang="en-US" dirty="0" smtClean="0"/>
              <a:t>这个句子的表示方式和斜体的句子是相同的</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10</a:t>
            </a:fld>
            <a:endParaRPr lang="zh-CN" altLang="en-US"/>
          </a:p>
        </p:txBody>
      </p:sp>
    </p:spTree>
    <p:extLst>
      <p:ext uri="{BB962C8B-B14F-4D97-AF65-F5344CB8AC3E}">
        <p14:creationId xmlns:p14="http://schemas.microsoft.com/office/powerpoint/2010/main" val="18505171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文章里提到了可以这么处理，没具体举例，我</a:t>
            </a:r>
            <a:r>
              <a:rPr lang="zh-CN" altLang="en-US" dirty="0" smtClean="0"/>
              <a:t>猜测比如双宾语</a:t>
            </a:r>
            <a:r>
              <a:rPr lang="zh-CN" altLang="en-US" dirty="0" smtClean="0"/>
              <a:t>构式里面可以直接加个“</a:t>
            </a:r>
            <a:r>
              <a:rPr lang="en-US" altLang="zh-CN" dirty="0" smtClean="0"/>
              <a:t>beneficiary</a:t>
            </a:r>
            <a:r>
              <a:rPr lang="zh-CN" altLang="en-US" dirty="0" smtClean="0"/>
              <a:t>”标签，也可以加入</a:t>
            </a:r>
            <a:r>
              <a:rPr lang="en-US" altLang="zh-CN" dirty="0" smtClean="0"/>
              <a:t>cause</a:t>
            </a:r>
            <a:r>
              <a:rPr lang="zh-CN" altLang="en-US" dirty="0" smtClean="0"/>
              <a:t>和</a:t>
            </a:r>
            <a:r>
              <a:rPr lang="en-US" altLang="zh-CN" dirty="0" smtClean="0"/>
              <a:t>receive</a:t>
            </a:r>
            <a:r>
              <a:rPr lang="zh-CN" altLang="en-US" dirty="0" smtClean="0"/>
              <a:t>两个动词</a:t>
            </a:r>
            <a:endParaRPr lang="en-US" altLang="zh-CN" dirty="0" smtClean="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11</a:t>
            </a:fld>
            <a:endParaRPr lang="zh-CN" altLang="en-US"/>
          </a:p>
        </p:txBody>
      </p:sp>
    </p:spTree>
    <p:extLst>
      <p:ext uri="{BB962C8B-B14F-4D97-AF65-F5344CB8AC3E}">
        <p14:creationId xmlns:p14="http://schemas.microsoft.com/office/powerpoint/2010/main" val="3330442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zh-CN" altLang="en-US" dirty="0" smtClean="0"/>
              <a:t>其实</a:t>
            </a:r>
            <a:r>
              <a:rPr lang="zh-CN" altLang="en-US" dirty="0" smtClean="0"/>
              <a:t>本质原因我觉得是这些构式的核心都是形容词，但</a:t>
            </a:r>
            <a:r>
              <a:rPr lang="en-US" altLang="zh-CN" dirty="0" err="1" smtClean="0"/>
              <a:t>PropBank</a:t>
            </a:r>
            <a:r>
              <a:rPr lang="zh-CN" altLang="en-US" dirty="0" smtClean="0"/>
              <a:t>词库里没有形容词</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12</a:t>
            </a:fld>
            <a:endParaRPr lang="zh-CN" altLang="en-US"/>
          </a:p>
        </p:txBody>
      </p:sp>
    </p:spTree>
    <p:extLst>
      <p:ext uri="{BB962C8B-B14F-4D97-AF65-F5344CB8AC3E}">
        <p14:creationId xmlns:p14="http://schemas.microsoft.com/office/powerpoint/2010/main" val="3334367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程度</a:t>
            </a:r>
            <a:r>
              <a:rPr lang="en-US" altLang="zh-CN" dirty="0" smtClean="0"/>
              <a:t>-</a:t>
            </a:r>
            <a:r>
              <a:rPr lang="zh-CN" altLang="en-US" dirty="0" smtClean="0"/>
              <a:t>后果构式是“</a:t>
            </a:r>
            <a:r>
              <a:rPr lang="en-US" altLang="zh-CN" dirty="0" smtClean="0"/>
              <a:t>too a to </a:t>
            </a:r>
            <a:r>
              <a:rPr lang="en-US" altLang="zh-CN" dirty="0" err="1" smtClean="0"/>
              <a:t>vp</a:t>
            </a:r>
            <a:r>
              <a:rPr lang="zh-CN" altLang="en-US" dirty="0" smtClean="0"/>
              <a:t>”这个构式</a:t>
            </a:r>
            <a:endParaRPr lang="en-US" altLang="zh-CN" dirty="0" smtClean="0"/>
          </a:p>
          <a:p>
            <a:r>
              <a:rPr lang="en-US" altLang="zh-CN" dirty="0" smtClean="0"/>
              <a:t>AMR</a:t>
            </a:r>
            <a:r>
              <a:rPr lang="zh-CN" altLang="en-US" dirty="0" smtClean="0"/>
              <a:t>里有</a:t>
            </a:r>
            <a:r>
              <a:rPr lang="en-US" altLang="zh-CN" dirty="0" smtClean="0"/>
              <a:t>degree</a:t>
            </a:r>
            <a:r>
              <a:rPr lang="zh-CN" altLang="en-US" dirty="0" smtClean="0"/>
              <a:t>这个标签，但主要用于程度副词</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13</a:t>
            </a:fld>
            <a:endParaRPr lang="zh-CN" altLang="en-US"/>
          </a:p>
        </p:txBody>
      </p:sp>
    </p:spTree>
    <p:extLst>
      <p:ext uri="{BB962C8B-B14F-4D97-AF65-F5344CB8AC3E}">
        <p14:creationId xmlns:p14="http://schemas.microsoft.com/office/powerpoint/2010/main" val="3426416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Arg1-3</a:t>
            </a:r>
            <a:r>
              <a:rPr lang="zh-CN" altLang="en-US" dirty="0" smtClean="0"/>
              <a:t>是每个程度构式都会有的，分别是实体、属性和属性的程度（比较级还是最高级还是相等（</a:t>
            </a:r>
            <a:r>
              <a:rPr lang="en-US" altLang="zh-CN" dirty="0" smtClean="0"/>
              <a:t>as</a:t>
            </a:r>
            <a:r>
              <a:rPr lang="en-US" altLang="zh-CN" baseline="0" dirty="0" smtClean="0"/>
              <a:t> tall </a:t>
            </a:r>
            <a:r>
              <a:rPr lang="en-US" altLang="zh-CN" dirty="0" smtClean="0"/>
              <a:t>as)</a:t>
            </a:r>
            <a:r>
              <a:rPr lang="zh-CN" altLang="en-US" dirty="0" smtClean="0"/>
              <a:t>）；比较级构式有</a:t>
            </a:r>
            <a:r>
              <a:rPr lang="en-US" altLang="zh-CN" dirty="0" smtClean="0"/>
              <a:t>Arg4</a:t>
            </a:r>
            <a:r>
              <a:rPr lang="zh-CN" altLang="en-US" dirty="0" smtClean="0"/>
              <a:t>比较对象</a:t>
            </a:r>
            <a:endParaRPr lang="en-US" altLang="zh-CN" dirty="0" smtClean="0"/>
          </a:p>
          <a:p>
            <a:r>
              <a:rPr lang="zh-CN" altLang="en-US" dirty="0" smtClean="0"/>
              <a:t>原本在</a:t>
            </a:r>
            <a:r>
              <a:rPr lang="en-US" altLang="zh-CN" dirty="0" smtClean="0"/>
              <a:t>AMR</a:t>
            </a:r>
            <a:r>
              <a:rPr lang="zh-CN" altLang="en-US" dirty="0" smtClean="0"/>
              <a:t>中比较对象由“</a:t>
            </a:r>
            <a:r>
              <a:rPr lang="en-US" altLang="zh-CN" dirty="0" smtClean="0"/>
              <a:t>Compared-to</a:t>
            </a:r>
            <a:r>
              <a:rPr lang="zh-CN" altLang="en-US" dirty="0" smtClean="0"/>
              <a:t>”标签来表示，但文章说这个标签不直观，对标注者不友好，而且不能反映两个东西在比较（虽然我觉得这些都不是什么问题），所以替换成上述的</a:t>
            </a:r>
            <a:r>
              <a:rPr lang="en-US" altLang="zh-CN" dirty="0" smtClean="0"/>
              <a:t>Arg4</a:t>
            </a:r>
            <a:r>
              <a:rPr lang="zh-CN" altLang="en-US" dirty="0" smtClean="0"/>
              <a:t>了</a:t>
            </a:r>
            <a:endParaRPr lang="en-US" altLang="zh-CN" dirty="0" smtClean="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14</a:t>
            </a:fld>
            <a:endParaRPr lang="zh-CN" altLang="en-US"/>
          </a:p>
        </p:txBody>
      </p:sp>
    </p:spTree>
    <p:extLst>
      <p:ext uri="{BB962C8B-B14F-4D97-AF65-F5344CB8AC3E}">
        <p14:creationId xmlns:p14="http://schemas.microsoft.com/office/powerpoint/2010/main" val="38331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Arg5</a:t>
            </a:r>
            <a:r>
              <a:rPr lang="zh-CN" altLang="en-US" dirty="0" smtClean="0"/>
              <a:t>是最高级的范围，在原先的</a:t>
            </a:r>
            <a:r>
              <a:rPr lang="en-US" altLang="zh-CN" dirty="0" smtClean="0"/>
              <a:t>AMR</a:t>
            </a:r>
            <a:r>
              <a:rPr lang="zh-CN" altLang="en-US" dirty="0" smtClean="0"/>
              <a:t>中，最高级的范围同样用“</a:t>
            </a:r>
            <a:r>
              <a:rPr lang="en-US" altLang="zh-CN" dirty="0" smtClean="0"/>
              <a:t>Compared-to</a:t>
            </a:r>
            <a:r>
              <a:rPr lang="zh-CN" altLang="en-US" dirty="0" smtClean="0"/>
              <a:t>”来表示，这就不够精确，像上面的句子的</a:t>
            </a:r>
            <a:r>
              <a:rPr lang="en-US" altLang="zh-CN" dirty="0" smtClean="0"/>
              <a:t>team</a:t>
            </a:r>
            <a:r>
              <a:rPr lang="zh-CN" altLang="en-US" dirty="0" smtClean="0"/>
              <a:t>是</a:t>
            </a:r>
            <a:r>
              <a:rPr lang="en-US" altLang="zh-CN" dirty="0" smtClean="0"/>
              <a:t>compared-to</a:t>
            </a:r>
            <a:r>
              <a:rPr lang="zh-CN" altLang="en-US" dirty="0" smtClean="0"/>
              <a:t>，看起来会像</a:t>
            </a:r>
            <a:r>
              <a:rPr lang="en-US" altLang="zh-CN" dirty="0" smtClean="0"/>
              <a:t>she</a:t>
            </a:r>
            <a:r>
              <a:rPr lang="zh-CN" altLang="en-US" dirty="0" smtClean="0"/>
              <a:t>在和</a:t>
            </a:r>
            <a:r>
              <a:rPr lang="en-US" altLang="zh-CN" dirty="0" smtClean="0"/>
              <a:t>team</a:t>
            </a:r>
            <a:r>
              <a:rPr lang="zh-CN" altLang="en-US" dirty="0" smtClean="0"/>
              <a:t>比较一样</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15</a:t>
            </a:fld>
            <a:endParaRPr lang="zh-CN" altLang="en-US"/>
          </a:p>
        </p:txBody>
      </p:sp>
    </p:spTree>
    <p:extLst>
      <p:ext uri="{BB962C8B-B14F-4D97-AF65-F5344CB8AC3E}">
        <p14:creationId xmlns:p14="http://schemas.microsoft.com/office/powerpoint/2010/main" val="33774306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Arg6</a:t>
            </a:r>
            <a:r>
              <a:rPr lang="zh-CN" altLang="en-US" dirty="0" smtClean="0"/>
              <a:t>是后果，这里标注者自己加了一个谓词</a:t>
            </a:r>
            <a:r>
              <a:rPr lang="en-US" altLang="zh-CN" dirty="0" smtClean="0"/>
              <a:t>fit</a:t>
            </a:r>
            <a:r>
              <a:rPr lang="zh-CN" altLang="en-US" dirty="0" smtClean="0"/>
              <a:t>，这句话就相当于</a:t>
            </a:r>
            <a:r>
              <a:rPr lang="en-US" altLang="zh-CN" dirty="0" smtClean="0"/>
              <a:t>The watch is too wide to fit my wrist</a:t>
            </a:r>
          </a:p>
          <a:p>
            <a:r>
              <a:rPr lang="zh-CN" altLang="en-US" dirty="0" smtClean="0"/>
              <a:t>在原先的</a:t>
            </a:r>
            <a:r>
              <a:rPr lang="en-US" altLang="zh-CN" dirty="0" smtClean="0"/>
              <a:t>AMR</a:t>
            </a:r>
            <a:r>
              <a:rPr lang="zh-CN" altLang="en-US" dirty="0" smtClean="0"/>
              <a:t>标注中是无法体现出</a:t>
            </a:r>
            <a:r>
              <a:rPr lang="en-US" altLang="zh-CN" dirty="0" smtClean="0"/>
              <a:t>wide</a:t>
            </a:r>
            <a:r>
              <a:rPr lang="zh-CN" altLang="en-US" dirty="0" smtClean="0"/>
              <a:t>和不</a:t>
            </a:r>
            <a:r>
              <a:rPr lang="en-US" altLang="zh-CN" dirty="0" smtClean="0"/>
              <a:t>fit</a:t>
            </a:r>
            <a:r>
              <a:rPr lang="zh-CN" altLang="en-US" dirty="0" smtClean="0"/>
              <a:t>之间的关系的</a:t>
            </a:r>
            <a:endParaRPr lang="en-US" altLang="zh-CN" dirty="0" smtClean="0"/>
          </a:p>
          <a:p>
            <a:r>
              <a:rPr lang="zh-CN" altLang="en-US" dirty="0" smtClean="0"/>
              <a:t>这里的</a:t>
            </a:r>
            <a:r>
              <a:rPr lang="en-US" altLang="zh-CN" dirty="0" smtClean="0"/>
              <a:t>AMR</a:t>
            </a:r>
            <a:r>
              <a:rPr lang="zh-CN" altLang="en-US" dirty="0" smtClean="0"/>
              <a:t>表示中还有一个细节，</a:t>
            </a:r>
            <a:r>
              <a:rPr lang="en-US" altLang="zh-CN" dirty="0" smtClean="0"/>
              <a:t>watch</a:t>
            </a:r>
            <a:r>
              <a:rPr lang="zh-CN" altLang="en-US" dirty="0" smtClean="0"/>
              <a:t>成为了</a:t>
            </a:r>
            <a:r>
              <a:rPr lang="en-US" altLang="zh-CN" dirty="0" smtClean="0"/>
              <a:t>wide</a:t>
            </a:r>
            <a:r>
              <a:rPr lang="zh-CN" altLang="en-US" dirty="0" smtClean="0"/>
              <a:t>的</a:t>
            </a:r>
            <a:r>
              <a:rPr lang="en-US" altLang="zh-CN" dirty="0" smtClean="0"/>
              <a:t>Arg1</a:t>
            </a:r>
            <a:r>
              <a:rPr lang="zh-CN" altLang="en-US" dirty="0" smtClean="0"/>
              <a:t>，这是因为词库里碰巧有</a:t>
            </a:r>
            <a:r>
              <a:rPr lang="en-US" altLang="zh-CN" dirty="0" smtClean="0"/>
              <a:t>wide</a:t>
            </a:r>
            <a:r>
              <a:rPr lang="zh-CN" altLang="en-US" dirty="0" smtClean="0"/>
              <a:t>这个词，之前的</a:t>
            </a:r>
            <a:r>
              <a:rPr lang="en-US" altLang="zh-CN" dirty="0" smtClean="0"/>
              <a:t>tall</a:t>
            </a:r>
            <a:r>
              <a:rPr lang="zh-CN" altLang="en-US" dirty="0" smtClean="0"/>
              <a:t>不在</a:t>
            </a:r>
            <a:r>
              <a:rPr lang="en-US" altLang="zh-CN" dirty="0" err="1" smtClean="0"/>
              <a:t>PropBank</a:t>
            </a:r>
            <a:r>
              <a:rPr lang="zh-CN" altLang="en-US" dirty="0" smtClean="0"/>
              <a:t>的</a:t>
            </a:r>
            <a:r>
              <a:rPr lang="en-US" altLang="zh-CN" dirty="0" err="1" smtClean="0"/>
              <a:t>roleset</a:t>
            </a:r>
            <a:r>
              <a:rPr lang="zh-CN" altLang="en-US" dirty="0" smtClean="0"/>
              <a:t>里，所以没法有</a:t>
            </a:r>
            <a:r>
              <a:rPr lang="en-US" altLang="zh-CN" dirty="0" smtClean="0"/>
              <a:t>Arg1</a:t>
            </a:r>
            <a:endParaRPr lang="en-US" altLang="zh-CN" dirty="0" smtClean="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16</a:t>
            </a:fld>
            <a:endParaRPr lang="zh-CN" altLang="en-US"/>
          </a:p>
        </p:txBody>
      </p:sp>
    </p:spTree>
    <p:extLst>
      <p:ext uri="{BB962C8B-B14F-4D97-AF65-F5344CB8AC3E}">
        <p14:creationId xmlns:p14="http://schemas.microsoft.com/office/powerpoint/2010/main" val="37466012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和程度构式非常相似</a:t>
            </a:r>
            <a:r>
              <a:rPr lang="zh-CN" altLang="en-US" dirty="0" smtClean="0"/>
              <a:t>，</a:t>
            </a:r>
            <a:r>
              <a:rPr lang="en-US" altLang="zh-CN" dirty="0" smtClean="0"/>
              <a:t>Arg4-6</a:t>
            </a:r>
            <a:r>
              <a:rPr lang="zh-CN" altLang="en-US" dirty="0" smtClean="0"/>
              <a:t>完全一样，</a:t>
            </a:r>
            <a:r>
              <a:rPr lang="zh-CN" altLang="en-US" dirty="0" smtClean="0"/>
              <a:t>只有</a:t>
            </a:r>
            <a:r>
              <a:rPr lang="en-US" altLang="zh-CN" dirty="0" smtClean="0"/>
              <a:t>Arg2</a:t>
            </a:r>
            <a:r>
              <a:rPr lang="zh-CN" altLang="en-US" dirty="0" smtClean="0"/>
              <a:t>从程度变成了数量。在我看来程度构式和数量构式完全可以合并，叫度量构式</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17</a:t>
            </a:fld>
            <a:endParaRPr lang="zh-CN" altLang="en-US"/>
          </a:p>
        </p:txBody>
      </p:sp>
    </p:spTree>
    <p:extLst>
      <p:ext uri="{BB962C8B-B14F-4D97-AF65-F5344CB8AC3E}">
        <p14:creationId xmlns:p14="http://schemas.microsoft.com/office/powerpoint/2010/main" val="21142375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这里的比较对象在文本里是</a:t>
            </a:r>
            <a:r>
              <a:rPr lang="en-US" altLang="zh-CN" dirty="0" smtClean="0"/>
              <a:t>his competitor</a:t>
            </a:r>
            <a:r>
              <a:rPr lang="zh-CN" altLang="en-US" dirty="0" smtClean="0"/>
              <a:t>，实际上是</a:t>
            </a:r>
            <a:r>
              <a:rPr lang="en-US" altLang="zh-CN" dirty="0" smtClean="0"/>
              <a:t>competitor</a:t>
            </a:r>
            <a:r>
              <a:rPr lang="zh-CN" altLang="en-US" dirty="0" smtClean="0"/>
              <a:t>卖的车，在</a:t>
            </a:r>
            <a:r>
              <a:rPr lang="en-US" altLang="zh-CN" dirty="0" smtClean="0"/>
              <a:t>Arg4</a:t>
            </a:r>
            <a:r>
              <a:rPr lang="zh-CN" altLang="en-US" dirty="0" smtClean="0"/>
              <a:t>里把</a:t>
            </a:r>
            <a:r>
              <a:rPr lang="en-US" altLang="zh-CN" dirty="0" smtClean="0"/>
              <a:t>sell</a:t>
            </a:r>
            <a:r>
              <a:rPr lang="zh-CN" altLang="en-US" dirty="0" smtClean="0"/>
              <a:t>和</a:t>
            </a:r>
            <a:r>
              <a:rPr lang="en-US" altLang="zh-CN" dirty="0" smtClean="0"/>
              <a:t>car</a:t>
            </a:r>
            <a:r>
              <a:rPr lang="zh-CN" altLang="en-US" dirty="0" smtClean="0"/>
              <a:t>都补出来了</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18</a:t>
            </a:fld>
            <a:endParaRPr lang="zh-CN" altLang="en-US"/>
          </a:p>
        </p:txBody>
      </p:sp>
    </p:spTree>
    <p:extLst>
      <p:ext uri="{BB962C8B-B14F-4D97-AF65-F5344CB8AC3E}">
        <p14:creationId xmlns:p14="http://schemas.microsoft.com/office/powerpoint/2010/main" val="20854653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和程度</a:t>
            </a:r>
            <a:r>
              <a:rPr lang="en-US" altLang="zh-CN" dirty="0" smtClean="0"/>
              <a:t>-</a:t>
            </a:r>
            <a:r>
              <a:rPr lang="zh-CN" altLang="en-US" dirty="0" smtClean="0"/>
              <a:t>结果构式非常相似</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19</a:t>
            </a:fld>
            <a:endParaRPr lang="zh-CN" altLang="en-US"/>
          </a:p>
        </p:txBody>
      </p:sp>
    </p:spTree>
    <p:extLst>
      <p:ext uri="{BB962C8B-B14F-4D97-AF65-F5344CB8AC3E}">
        <p14:creationId xmlns:p14="http://schemas.microsoft.com/office/powerpoint/2010/main" val="1038514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前</a:t>
            </a:r>
            <a:r>
              <a:rPr lang="en-US" altLang="zh-CN" dirty="0" smtClean="0"/>
              <a:t>7</a:t>
            </a:r>
            <a:r>
              <a:rPr lang="zh-CN" altLang="en-US" dirty="0" smtClean="0"/>
              <a:t>个是文章的结构</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2</a:t>
            </a:fld>
            <a:endParaRPr lang="zh-CN" altLang="en-US"/>
          </a:p>
        </p:txBody>
      </p:sp>
    </p:spTree>
    <p:extLst>
      <p:ext uri="{BB962C8B-B14F-4D97-AF65-F5344CB8AC3E}">
        <p14:creationId xmlns:p14="http://schemas.microsoft.com/office/powerpoint/2010/main" val="42341725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Arg1-3</a:t>
            </a:r>
            <a:r>
              <a:rPr lang="zh-CN" altLang="en-US" dirty="0" smtClean="0"/>
              <a:t>分别是</a:t>
            </a:r>
            <a:r>
              <a:rPr lang="en-US" altLang="zh-CN" dirty="0" smtClean="0"/>
              <a:t>XV</a:t>
            </a:r>
            <a:r>
              <a:rPr lang="zh-CN" altLang="en-US" dirty="0" smtClean="0"/>
              <a:t>，</a:t>
            </a:r>
            <a:r>
              <a:rPr lang="en-US" altLang="zh-CN" dirty="0" smtClean="0"/>
              <a:t>YV</a:t>
            </a:r>
            <a:r>
              <a:rPr lang="zh-CN" altLang="en-US" dirty="0" smtClean="0"/>
              <a:t>和</a:t>
            </a:r>
            <a:r>
              <a:rPr lang="en-US" altLang="zh-CN" dirty="0" smtClean="0"/>
              <a:t>ZV</a:t>
            </a:r>
          </a:p>
        </p:txBody>
      </p:sp>
      <p:sp>
        <p:nvSpPr>
          <p:cNvPr id="4" name="灯片编号占位符 3"/>
          <p:cNvSpPr>
            <a:spLocks noGrp="1"/>
          </p:cNvSpPr>
          <p:nvPr>
            <p:ph type="sldNum" sz="quarter" idx="10"/>
          </p:nvPr>
        </p:nvSpPr>
        <p:spPr/>
        <p:txBody>
          <a:bodyPr/>
          <a:lstStyle/>
          <a:p>
            <a:fld id="{AEB762CA-A1AD-45B5-90C3-348062E672BE}" type="slidenum">
              <a:rPr lang="zh-CN" altLang="en-US" smtClean="0"/>
              <a:t>20</a:t>
            </a:fld>
            <a:endParaRPr lang="zh-CN" altLang="en-US"/>
          </a:p>
        </p:txBody>
      </p:sp>
    </p:spTree>
    <p:extLst>
      <p:ext uri="{BB962C8B-B14F-4D97-AF65-F5344CB8AC3E}">
        <p14:creationId xmlns:p14="http://schemas.microsoft.com/office/powerpoint/2010/main" val="17759222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两个</a:t>
            </a:r>
            <a:r>
              <a:rPr lang="en-US" altLang="zh-CN" dirty="0" err="1" smtClean="0"/>
              <a:t>Arg</a:t>
            </a:r>
            <a:r>
              <a:rPr lang="zh-CN" altLang="en-US" dirty="0" smtClean="0"/>
              <a:t>就是构式的两个变项</a:t>
            </a:r>
            <a:endParaRPr lang="en-US" altLang="zh-CN" dirty="0" smtClean="0"/>
          </a:p>
          <a:p>
            <a:r>
              <a:rPr lang="zh-CN" altLang="en-US" dirty="0" smtClean="0"/>
              <a:t>这么看来似乎可以容易地将</a:t>
            </a:r>
            <a:r>
              <a:rPr lang="en-US" altLang="zh-CN" dirty="0" err="1" smtClean="0"/>
              <a:t>Framenet</a:t>
            </a:r>
            <a:r>
              <a:rPr lang="en-US" altLang="zh-CN" dirty="0" smtClean="0"/>
              <a:t> </a:t>
            </a:r>
            <a:r>
              <a:rPr lang="en-US" altLang="zh-CN" dirty="0" err="1" smtClean="0"/>
              <a:t>constructicon</a:t>
            </a:r>
            <a:r>
              <a:rPr lang="zh-CN" altLang="en-US" dirty="0" smtClean="0"/>
              <a:t>翻译成</a:t>
            </a:r>
            <a:r>
              <a:rPr lang="en-US" altLang="zh-CN" dirty="0" smtClean="0"/>
              <a:t>AMR</a:t>
            </a:r>
            <a:r>
              <a:rPr lang="zh-CN" altLang="en-US" dirty="0" smtClean="0"/>
              <a:t>需要的</a:t>
            </a:r>
            <a:r>
              <a:rPr lang="en-US" altLang="zh-CN" dirty="0" err="1" smtClean="0"/>
              <a:t>roleset</a:t>
            </a:r>
            <a:r>
              <a:rPr lang="zh-CN" altLang="en-US" dirty="0" smtClean="0"/>
              <a:t>，只要把常项和变项都贴个</a:t>
            </a:r>
            <a:r>
              <a:rPr lang="en-US" altLang="zh-CN" dirty="0" err="1" smtClean="0"/>
              <a:t>Arg</a:t>
            </a:r>
            <a:r>
              <a:rPr lang="en-US" altLang="zh-CN" dirty="0" smtClean="0"/>
              <a:t>-x</a:t>
            </a:r>
            <a:r>
              <a:rPr lang="zh-CN" altLang="en-US" dirty="0" smtClean="0"/>
              <a:t>的标签就行了</a:t>
            </a:r>
            <a:endParaRPr lang="en-US" altLang="zh-CN" dirty="0" smtClean="0"/>
          </a:p>
          <a:p>
            <a:r>
              <a:rPr lang="zh-CN" altLang="en-US" dirty="0" smtClean="0"/>
              <a:t>文章里讨论了一下如何确定</a:t>
            </a:r>
            <a:r>
              <a:rPr lang="en-US" altLang="zh-CN" dirty="0" smtClean="0"/>
              <a:t>Arg1</a:t>
            </a:r>
            <a:r>
              <a:rPr lang="zh-CN" altLang="en-US" dirty="0" smtClean="0"/>
              <a:t>和</a:t>
            </a:r>
            <a:r>
              <a:rPr lang="en-US" altLang="zh-CN" dirty="0" smtClean="0"/>
              <a:t>Arg2</a:t>
            </a:r>
            <a:r>
              <a:rPr lang="zh-CN" altLang="en-US" dirty="0" smtClean="0"/>
              <a:t>的中心语是谁。以图中例句为例，</a:t>
            </a:r>
            <a:r>
              <a:rPr lang="en-US" altLang="zh-CN" dirty="0" smtClean="0"/>
              <a:t>Arg1</a:t>
            </a:r>
            <a:r>
              <a:rPr lang="zh-CN" altLang="en-US" dirty="0" smtClean="0"/>
              <a:t>是</a:t>
            </a:r>
            <a:r>
              <a:rPr lang="en-US" altLang="zh-CN" dirty="0" smtClean="0"/>
              <a:t>The longer he is around</a:t>
            </a:r>
            <a:r>
              <a:rPr lang="zh-CN" altLang="en-US" dirty="0" smtClean="0"/>
              <a:t>，那么中心语可以是</a:t>
            </a:r>
            <a:r>
              <a:rPr lang="en-US" altLang="zh-CN" dirty="0" smtClean="0"/>
              <a:t>he, </a:t>
            </a:r>
            <a:r>
              <a:rPr lang="zh-CN" altLang="en-US" dirty="0" smtClean="0"/>
              <a:t>可以是</a:t>
            </a:r>
            <a:r>
              <a:rPr lang="en-US" altLang="zh-CN" dirty="0" smtClean="0"/>
              <a:t>be around</a:t>
            </a:r>
            <a:r>
              <a:rPr lang="zh-CN" altLang="en-US" dirty="0" smtClean="0"/>
              <a:t>，也可以是</a:t>
            </a:r>
            <a:r>
              <a:rPr lang="en-US" altLang="zh-CN" dirty="0" smtClean="0"/>
              <a:t>long</a:t>
            </a:r>
            <a:r>
              <a:rPr lang="zh-CN" altLang="en-US" dirty="0" smtClean="0"/>
              <a:t>，也可以是</a:t>
            </a:r>
            <a:r>
              <a:rPr lang="en-US" altLang="zh-CN" dirty="0" smtClean="0"/>
              <a:t>more</a:t>
            </a:r>
            <a:r>
              <a:rPr lang="zh-CN" altLang="en-US" dirty="0" smtClean="0"/>
              <a:t>。最后确定是表示程度的词</a:t>
            </a:r>
            <a:r>
              <a:rPr lang="en-US" altLang="zh-CN" dirty="0" smtClean="0"/>
              <a:t>more</a:t>
            </a:r>
            <a:r>
              <a:rPr lang="zh-CN" altLang="en-US" dirty="0" smtClean="0"/>
              <a:t>，因为这个构式的语义是一个程度和另一个程度的相关性</a:t>
            </a:r>
            <a:r>
              <a:rPr lang="zh-CN" altLang="en-US" dirty="0" smtClean="0"/>
              <a:t>。我觉得把</a:t>
            </a:r>
            <a:r>
              <a:rPr lang="en-US" altLang="zh-CN" dirty="0" smtClean="0"/>
              <a:t>have-degree/quant</a:t>
            </a:r>
            <a:r>
              <a:rPr lang="zh-CN" altLang="en-US" dirty="0" smtClean="0"/>
              <a:t>构式的</a:t>
            </a:r>
            <a:r>
              <a:rPr lang="en-US" altLang="zh-CN" dirty="0" err="1" smtClean="0"/>
              <a:t>roleset</a:t>
            </a:r>
            <a:r>
              <a:rPr lang="zh-CN" altLang="en-US" dirty="0" smtClean="0"/>
              <a:t>作为</a:t>
            </a:r>
            <a:r>
              <a:rPr lang="en-US" altLang="zh-CN" dirty="0" smtClean="0"/>
              <a:t>Arg1</a:t>
            </a:r>
            <a:r>
              <a:rPr lang="zh-CN" altLang="en-US" dirty="0" smtClean="0"/>
              <a:t>和</a:t>
            </a:r>
            <a:r>
              <a:rPr lang="en-US" altLang="zh-CN" dirty="0" smtClean="0"/>
              <a:t>Arg2</a:t>
            </a:r>
            <a:r>
              <a:rPr lang="zh-CN" altLang="en-US" dirty="0" smtClean="0"/>
              <a:t>的</a:t>
            </a:r>
            <a:r>
              <a:rPr lang="zh-CN" altLang="en-US" dirty="0" smtClean="0"/>
              <a:t>类型也不是不可以。</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21</a:t>
            </a:fld>
            <a:endParaRPr lang="zh-CN" altLang="en-US"/>
          </a:p>
        </p:txBody>
      </p:sp>
    </p:spTree>
    <p:extLst>
      <p:ext uri="{BB962C8B-B14F-4D97-AF65-F5344CB8AC3E}">
        <p14:creationId xmlns:p14="http://schemas.microsoft.com/office/powerpoint/2010/main" val="24682095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en-US" altLang="zh-CN" dirty="0" err="1" smtClean="0"/>
              <a:t>smatch</a:t>
            </a:r>
            <a:r>
              <a:rPr lang="zh-CN" altLang="en-US" dirty="0" smtClean="0"/>
              <a:t>是一种评价标注正确率</a:t>
            </a:r>
            <a:r>
              <a:rPr lang="en-US" altLang="zh-CN" dirty="0" smtClean="0"/>
              <a:t>/</a:t>
            </a:r>
            <a:r>
              <a:rPr lang="zh-CN" altLang="en-US" dirty="0" smtClean="0"/>
              <a:t>一致性的指标，方法是把</a:t>
            </a:r>
            <a:r>
              <a:rPr lang="en-US" altLang="zh-CN" dirty="0" smtClean="0"/>
              <a:t>AMR</a:t>
            </a:r>
            <a:r>
              <a:rPr lang="zh-CN" altLang="en-US" dirty="0" smtClean="0"/>
              <a:t>的图的每个节点和边都转换为三元组，然后比较两个</a:t>
            </a:r>
            <a:r>
              <a:rPr lang="en-US" altLang="zh-CN" dirty="0" smtClean="0"/>
              <a:t>AMR</a:t>
            </a:r>
            <a:r>
              <a:rPr lang="zh-CN" altLang="en-US" dirty="0" smtClean="0"/>
              <a:t>图转换成的三元组里面有多少是重合的；把两个</a:t>
            </a:r>
            <a:r>
              <a:rPr lang="en-US" altLang="zh-CN" dirty="0" smtClean="0"/>
              <a:t>AMR</a:t>
            </a:r>
            <a:r>
              <a:rPr lang="zh-CN" altLang="en-US" dirty="0" smtClean="0"/>
              <a:t>图中的一个看成标准答案，就可以计算</a:t>
            </a:r>
            <a:r>
              <a:rPr lang="en-US" altLang="zh-CN" dirty="0" smtClean="0"/>
              <a:t>precision</a:t>
            </a:r>
            <a:r>
              <a:rPr lang="zh-CN" altLang="en-US" dirty="0" smtClean="0"/>
              <a:t>和</a:t>
            </a:r>
            <a:r>
              <a:rPr lang="en-US" altLang="zh-CN" dirty="0" smtClean="0"/>
              <a:t>recall</a:t>
            </a:r>
            <a:r>
              <a:rPr lang="zh-CN" altLang="en-US" dirty="0" smtClean="0"/>
              <a:t>了，也就可以计算</a:t>
            </a:r>
            <a:r>
              <a:rPr lang="en-US" altLang="zh-CN" dirty="0" smtClean="0"/>
              <a:t>f</a:t>
            </a:r>
            <a:r>
              <a:rPr lang="zh-CN" altLang="en-US" dirty="0" smtClean="0"/>
              <a:t>值了。这里的</a:t>
            </a:r>
            <a:r>
              <a:rPr lang="en-US" altLang="zh-CN" dirty="0" smtClean="0"/>
              <a:t>88.6%</a:t>
            </a:r>
            <a:r>
              <a:rPr lang="zh-CN" altLang="en-US" dirty="0" smtClean="0"/>
              <a:t>应该就是</a:t>
            </a:r>
            <a:r>
              <a:rPr lang="en-US" altLang="zh-CN" dirty="0" smtClean="0"/>
              <a:t>f</a:t>
            </a:r>
            <a:r>
              <a:rPr lang="zh-CN" altLang="en-US" dirty="0" smtClean="0"/>
              <a:t>值</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22</a:t>
            </a:fld>
            <a:endParaRPr lang="zh-CN" altLang="en-US"/>
          </a:p>
        </p:txBody>
      </p:sp>
    </p:spTree>
    <p:extLst>
      <p:ext uri="{BB962C8B-B14F-4D97-AF65-F5344CB8AC3E}">
        <p14:creationId xmlns:p14="http://schemas.microsoft.com/office/powerpoint/2010/main" val="27280021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zh-CN" altLang="en-US" dirty="0" smtClean="0"/>
              <a:t>文章</a:t>
            </a:r>
            <a:r>
              <a:rPr lang="zh-CN" altLang="en-US" dirty="0" smtClean="0"/>
              <a:t>里没有举例子，我猜测大概是比如对于句子“</a:t>
            </a:r>
            <a:r>
              <a:rPr lang="en-US" altLang="zh-CN" dirty="0" smtClean="0"/>
              <a:t>A runs faster than B</a:t>
            </a:r>
            <a:r>
              <a:rPr lang="zh-CN" altLang="en-US" dirty="0" smtClean="0"/>
              <a:t>”，一个人把根节点标成程度构式，另一个把根节点标成</a:t>
            </a:r>
            <a:r>
              <a:rPr lang="en-US" altLang="zh-CN" dirty="0" smtClean="0"/>
              <a:t>run</a:t>
            </a:r>
            <a:r>
              <a:rPr lang="zh-CN" altLang="en-US" dirty="0" smtClean="0"/>
              <a:t>，这个</a:t>
            </a:r>
            <a:r>
              <a:rPr lang="en-US" altLang="zh-CN" dirty="0" smtClean="0"/>
              <a:t>run</a:t>
            </a:r>
            <a:r>
              <a:rPr lang="zh-CN" altLang="en-US" dirty="0" smtClean="0"/>
              <a:t>是</a:t>
            </a:r>
            <a:r>
              <a:rPr lang="en-US" altLang="zh-CN" dirty="0" smtClean="0"/>
              <a:t>Arg2-of</a:t>
            </a:r>
            <a:r>
              <a:rPr lang="zh-CN" altLang="en-US" dirty="0" smtClean="0"/>
              <a:t>程度构式</a:t>
            </a:r>
            <a:endParaRPr lang="en-US" altLang="zh-CN" dirty="0" smtClean="0"/>
          </a:p>
          <a:p>
            <a:r>
              <a:rPr lang="en-US" altLang="zh-CN" dirty="0" err="1" smtClean="0"/>
              <a:t>Arg</a:t>
            </a:r>
            <a:r>
              <a:rPr lang="en-US" altLang="zh-CN" dirty="0" smtClean="0"/>
              <a:t>-of</a:t>
            </a:r>
            <a:r>
              <a:rPr lang="zh-CN" altLang="en-US" dirty="0" smtClean="0"/>
              <a:t>标签表达的是</a:t>
            </a:r>
            <a:r>
              <a:rPr lang="en-US" altLang="zh-CN" dirty="0" err="1" smtClean="0"/>
              <a:t>Arg</a:t>
            </a:r>
            <a:r>
              <a:rPr lang="zh-CN" altLang="en-US" dirty="0" smtClean="0"/>
              <a:t>标签表达的关系的反关系，比如</a:t>
            </a:r>
            <a:r>
              <a:rPr lang="en-US" altLang="zh-CN" dirty="0" smtClean="0"/>
              <a:t>A</a:t>
            </a:r>
            <a:r>
              <a:rPr lang="zh-CN" altLang="en-US" dirty="0" smtClean="0"/>
              <a:t>和</a:t>
            </a:r>
            <a:r>
              <a:rPr lang="en-US" altLang="zh-CN" dirty="0" smtClean="0"/>
              <a:t>B</a:t>
            </a:r>
            <a:r>
              <a:rPr lang="zh-CN" altLang="en-US" dirty="0" smtClean="0"/>
              <a:t>构成一个词组，</a:t>
            </a:r>
            <a:r>
              <a:rPr lang="en-US" altLang="zh-CN" dirty="0" smtClean="0"/>
              <a:t>B</a:t>
            </a:r>
            <a:r>
              <a:rPr lang="zh-CN" altLang="en-US" dirty="0" smtClean="0"/>
              <a:t>是</a:t>
            </a:r>
            <a:r>
              <a:rPr lang="en-US" altLang="zh-CN" dirty="0" smtClean="0"/>
              <a:t>A</a:t>
            </a:r>
            <a:r>
              <a:rPr lang="zh-CN" altLang="en-US" dirty="0" smtClean="0"/>
              <a:t>的</a:t>
            </a:r>
            <a:r>
              <a:rPr lang="en-US" altLang="zh-CN" dirty="0" smtClean="0"/>
              <a:t>Arg1</a:t>
            </a:r>
            <a:r>
              <a:rPr lang="zh-CN" altLang="en-US" dirty="0" smtClean="0"/>
              <a:t>，那么如果</a:t>
            </a:r>
            <a:r>
              <a:rPr lang="en-US" altLang="zh-CN" dirty="0" smtClean="0"/>
              <a:t>A</a:t>
            </a:r>
            <a:r>
              <a:rPr lang="zh-CN" altLang="en-US" dirty="0" smtClean="0"/>
              <a:t>是中心语，则根为</a:t>
            </a:r>
            <a:r>
              <a:rPr lang="en-US" altLang="zh-CN" dirty="0" smtClean="0"/>
              <a:t>A</a:t>
            </a:r>
            <a:r>
              <a:rPr lang="zh-CN" altLang="en-US" dirty="0" smtClean="0"/>
              <a:t>，它的</a:t>
            </a:r>
            <a:r>
              <a:rPr lang="en-US" altLang="zh-CN" dirty="0" smtClean="0"/>
              <a:t>Arg1</a:t>
            </a:r>
            <a:r>
              <a:rPr lang="zh-CN" altLang="en-US" dirty="0" smtClean="0"/>
              <a:t>是</a:t>
            </a:r>
            <a:r>
              <a:rPr lang="en-US" altLang="zh-CN" dirty="0" smtClean="0"/>
              <a:t>B</a:t>
            </a:r>
            <a:r>
              <a:rPr lang="zh-CN" altLang="en-US" dirty="0" smtClean="0"/>
              <a:t>；如果</a:t>
            </a:r>
            <a:r>
              <a:rPr lang="en-US" altLang="zh-CN" dirty="0" smtClean="0"/>
              <a:t>B</a:t>
            </a:r>
            <a:r>
              <a:rPr lang="zh-CN" altLang="en-US" dirty="0" smtClean="0"/>
              <a:t>是中心语，则根为</a:t>
            </a:r>
            <a:r>
              <a:rPr lang="en-US" altLang="zh-CN" dirty="0" smtClean="0"/>
              <a:t>B</a:t>
            </a:r>
            <a:r>
              <a:rPr lang="zh-CN" altLang="en-US" dirty="0" smtClean="0"/>
              <a:t>，它的</a:t>
            </a:r>
            <a:r>
              <a:rPr lang="en-US" altLang="zh-CN" dirty="0" smtClean="0"/>
              <a:t>Arg1-of</a:t>
            </a:r>
            <a:r>
              <a:rPr lang="zh-CN" altLang="en-US" dirty="0" smtClean="0"/>
              <a:t>是</a:t>
            </a:r>
            <a:r>
              <a:rPr lang="en-US" altLang="zh-CN" dirty="0" smtClean="0"/>
              <a:t>A</a:t>
            </a:r>
            <a:r>
              <a:rPr lang="zh-CN" altLang="en-US" dirty="0" smtClean="0"/>
              <a:t>。普通的结构很容易确定或定义中心语，但构式里并不一定有明显的中心和从属的差异，因此在标注上可能会出现困惑。</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23</a:t>
            </a:fld>
            <a:endParaRPr lang="zh-CN" altLang="en-US"/>
          </a:p>
        </p:txBody>
      </p:sp>
    </p:spTree>
    <p:extLst>
      <p:ext uri="{BB962C8B-B14F-4D97-AF65-F5344CB8AC3E}">
        <p14:creationId xmlns:p14="http://schemas.microsoft.com/office/powerpoint/2010/main" val="905115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zh-CN" dirty="0" smtClean="0"/>
              <a:t>1 </a:t>
            </a:r>
            <a:r>
              <a:rPr lang="zh-CN" altLang="en-US" dirty="0" smtClean="0"/>
              <a:t>一</a:t>
            </a:r>
            <a:r>
              <a:rPr lang="zh-CN" altLang="en-US" dirty="0" smtClean="0"/>
              <a:t>个好的语义表示手段，应该不仅能准确表示出合理的语义，也应该能排除掉不合理的语义。就像句法树作为一种句法表示手段，对于不合语法的句子，是画不出句法树，或者直接能在画出来的树上发现问题的。</a:t>
            </a:r>
            <a:r>
              <a:rPr lang="en-US" altLang="zh-CN" dirty="0" smtClean="0"/>
              <a:t>AMR</a:t>
            </a:r>
            <a:r>
              <a:rPr lang="zh-CN" altLang="en-US" dirty="0" smtClean="0"/>
              <a:t>这个语义表示机制本来就在排除错误语义方面能力较弱，如果再摆脱</a:t>
            </a:r>
            <a:r>
              <a:rPr lang="en-US" altLang="zh-CN" dirty="0" err="1" smtClean="0"/>
              <a:t>PropBank</a:t>
            </a:r>
            <a:r>
              <a:rPr lang="zh-CN" altLang="en-US" dirty="0" smtClean="0"/>
              <a:t>词库这一约束，就更不能排除错误语义了。比如</a:t>
            </a:r>
            <a:r>
              <a:rPr lang="en-US" altLang="zh-CN" dirty="0" smtClean="0"/>
              <a:t>They</a:t>
            </a:r>
            <a:r>
              <a:rPr lang="en-US" altLang="zh-CN" baseline="0" dirty="0" smtClean="0"/>
              <a:t> slept along the main road</a:t>
            </a:r>
            <a:r>
              <a:rPr lang="zh-CN" altLang="en-US" baseline="0" dirty="0" smtClean="0"/>
              <a:t>，因为</a:t>
            </a:r>
            <a:r>
              <a:rPr lang="en-US" altLang="zh-CN" baseline="0" dirty="0" smtClean="0"/>
              <a:t>along the main road</a:t>
            </a:r>
            <a:r>
              <a:rPr lang="zh-CN" altLang="en-US" baseline="0" dirty="0" smtClean="0"/>
              <a:t>不满足</a:t>
            </a:r>
            <a:r>
              <a:rPr lang="en-US" altLang="zh-CN" baseline="0" dirty="0" err="1" smtClean="0"/>
              <a:t>PropBank</a:t>
            </a:r>
            <a:r>
              <a:rPr lang="zh-CN" altLang="en-US" baseline="0" dirty="0" smtClean="0"/>
              <a:t>的词库里</a:t>
            </a:r>
            <a:r>
              <a:rPr lang="en-US" altLang="zh-CN" baseline="0" dirty="0" smtClean="0"/>
              <a:t>sleep</a:t>
            </a:r>
            <a:r>
              <a:rPr lang="zh-CN" altLang="en-US" baseline="0" dirty="0" smtClean="0"/>
              <a:t>的每个</a:t>
            </a:r>
            <a:r>
              <a:rPr lang="en-US" altLang="zh-CN" baseline="0" dirty="0" err="1" smtClean="0"/>
              <a:t>Arg</a:t>
            </a:r>
            <a:r>
              <a:rPr lang="zh-CN" altLang="en-US" baseline="0" dirty="0" smtClean="0"/>
              <a:t>的语义，所以是画不出</a:t>
            </a:r>
            <a:r>
              <a:rPr lang="en-US" altLang="zh-CN" baseline="0" dirty="0" smtClean="0"/>
              <a:t>AMR</a:t>
            </a:r>
            <a:r>
              <a:rPr lang="zh-CN" altLang="en-US" baseline="0" dirty="0" smtClean="0"/>
              <a:t>表示的。如果允许添加</a:t>
            </a:r>
            <a:r>
              <a:rPr lang="en-US" altLang="zh-CN" baseline="0" dirty="0" smtClean="0"/>
              <a:t>path</a:t>
            </a:r>
            <a:r>
              <a:rPr lang="zh-CN" altLang="en-US" baseline="0" dirty="0" smtClean="0"/>
              <a:t>，</a:t>
            </a:r>
            <a:r>
              <a:rPr lang="zh-CN" altLang="en-US" baseline="0" dirty="0" smtClean="0"/>
              <a:t>这个不合</a:t>
            </a:r>
            <a:r>
              <a:rPr lang="zh-CN" altLang="en-US" baseline="0" dirty="0" smtClean="0"/>
              <a:t>语义的句子就也能画出来了。所以我认为直接加外围论元的做法弊大于利。</a:t>
            </a:r>
            <a:endParaRPr lang="zh-CN" altLang="en-US" dirty="0" smtClean="0"/>
          </a:p>
        </p:txBody>
      </p:sp>
      <p:sp>
        <p:nvSpPr>
          <p:cNvPr id="4" name="灯片编号占位符 3"/>
          <p:cNvSpPr>
            <a:spLocks noGrp="1"/>
          </p:cNvSpPr>
          <p:nvPr>
            <p:ph type="sldNum" sz="quarter" idx="10"/>
          </p:nvPr>
        </p:nvSpPr>
        <p:spPr/>
        <p:txBody>
          <a:bodyPr/>
          <a:lstStyle/>
          <a:p>
            <a:fld id="{AEB762CA-A1AD-45B5-90C3-348062E672BE}" type="slidenum">
              <a:rPr lang="zh-CN" altLang="en-US" smtClean="0"/>
              <a:t>26</a:t>
            </a:fld>
            <a:endParaRPr lang="zh-CN" altLang="en-US"/>
          </a:p>
        </p:txBody>
      </p:sp>
    </p:spTree>
    <p:extLst>
      <p:ext uri="{BB962C8B-B14F-4D97-AF65-F5344CB8AC3E}">
        <p14:creationId xmlns:p14="http://schemas.microsoft.com/office/powerpoint/2010/main" val="2382465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虽然工程上没什么区别，但和其他构式的处理方式保持一致在我看来更加优雅</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27</a:t>
            </a:fld>
            <a:endParaRPr lang="zh-CN" altLang="en-US"/>
          </a:p>
        </p:txBody>
      </p:sp>
    </p:spTree>
    <p:extLst>
      <p:ext uri="{BB962C8B-B14F-4D97-AF65-F5344CB8AC3E}">
        <p14:creationId xmlns:p14="http://schemas.microsoft.com/office/powerpoint/2010/main" val="202889905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zh-CN" altLang="en-US" dirty="0" smtClean="0"/>
              <a:t>后果</a:t>
            </a:r>
            <a:r>
              <a:rPr lang="en-US" altLang="zh-CN" dirty="0" smtClean="0"/>
              <a:t>/</a:t>
            </a:r>
            <a:r>
              <a:rPr lang="zh-CN" altLang="en-US" dirty="0" smtClean="0"/>
              <a:t>结果是否更适合充当一个外围论元（在</a:t>
            </a:r>
            <a:r>
              <a:rPr lang="en-US" altLang="zh-CN" dirty="0" smtClean="0"/>
              <a:t>AMR</a:t>
            </a:r>
            <a:r>
              <a:rPr lang="zh-CN" altLang="en-US" dirty="0" smtClean="0"/>
              <a:t>的规范里目前没有这个外围论元）</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28</a:t>
            </a:fld>
            <a:endParaRPr lang="zh-CN" altLang="en-US"/>
          </a:p>
        </p:txBody>
      </p:sp>
    </p:spTree>
    <p:extLst>
      <p:ext uri="{BB962C8B-B14F-4D97-AF65-F5344CB8AC3E}">
        <p14:creationId xmlns:p14="http://schemas.microsoft.com/office/powerpoint/2010/main" val="36606666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zh-CN" altLang="en-US" dirty="0" smtClean="0"/>
              <a:t>连字句语义：基本命题（由</a:t>
            </a:r>
            <a:r>
              <a:rPr lang="en-US" altLang="zh-CN" dirty="0" smtClean="0"/>
              <a:t>XYZ</a:t>
            </a:r>
            <a:r>
              <a:rPr lang="zh-CN" altLang="en-US" dirty="0" smtClean="0"/>
              <a:t>表达）、基本命题的推论（与</a:t>
            </a:r>
            <a:r>
              <a:rPr lang="en-US" altLang="zh-CN" dirty="0" smtClean="0"/>
              <a:t>X</a:t>
            </a:r>
            <a:r>
              <a:rPr lang="zh-CN" altLang="en-US" dirty="0" smtClean="0"/>
              <a:t>或</a:t>
            </a:r>
            <a:r>
              <a:rPr lang="en-US" altLang="zh-CN" dirty="0" smtClean="0"/>
              <a:t>Z</a:t>
            </a:r>
            <a:r>
              <a:rPr lang="zh-CN" altLang="en-US" dirty="0" smtClean="0"/>
              <a:t>或它们的一部分相关）</a:t>
            </a:r>
            <a:endParaRPr lang="en-US" altLang="zh-CN" dirty="0" smtClean="0"/>
          </a:p>
          <a:p>
            <a:r>
              <a:rPr lang="en-US" altLang="zh-CN" dirty="0" smtClean="0"/>
              <a:t>2 </a:t>
            </a:r>
            <a:r>
              <a:rPr lang="zh-CN" altLang="en-US" dirty="0" smtClean="0"/>
              <a:t>方案</a:t>
            </a:r>
            <a:r>
              <a:rPr lang="en-US" altLang="zh-CN" dirty="0" smtClean="0"/>
              <a:t>1</a:t>
            </a:r>
            <a:r>
              <a:rPr lang="zh-CN" altLang="en-US" dirty="0" smtClean="0"/>
              <a:t>不可行，因为</a:t>
            </a:r>
            <a:r>
              <a:rPr lang="en-US" altLang="zh-CN" dirty="0" smtClean="0"/>
              <a:t>XYZ</a:t>
            </a:r>
            <a:r>
              <a:rPr lang="zh-CN" altLang="en-US" dirty="0" smtClean="0"/>
              <a:t>的语义不明确，而且表示不出推论</a:t>
            </a:r>
            <a:endParaRPr lang="en-US" altLang="zh-CN" dirty="0" smtClean="0"/>
          </a:p>
          <a:p>
            <a:r>
              <a:rPr lang="en-US" altLang="zh-CN" dirty="0" smtClean="0"/>
              <a:t>3 </a:t>
            </a:r>
            <a:r>
              <a:rPr lang="zh-CN" altLang="en-US" dirty="0" smtClean="0"/>
              <a:t>方案</a:t>
            </a:r>
            <a:r>
              <a:rPr lang="en-US" altLang="zh-CN" dirty="0" smtClean="0"/>
              <a:t>2</a:t>
            </a:r>
            <a:r>
              <a:rPr lang="zh-CN" altLang="en-US" dirty="0" smtClean="0"/>
              <a:t>相对可行，不过在连字句做定语、状语等非中心语位置的时候表示起来会有点绕（比如做定语的时候中心语往往也是基本命题的一部分，那么中心语作为</a:t>
            </a:r>
            <a:r>
              <a:rPr lang="en-US" altLang="zh-CN" dirty="0" smtClean="0"/>
              <a:t>head</a:t>
            </a:r>
            <a:r>
              <a:rPr lang="zh-CN" altLang="en-US" dirty="0" smtClean="0"/>
              <a:t>的话连字句是它的</a:t>
            </a:r>
            <a:r>
              <a:rPr lang="en-US" altLang="zh-CN" dirty="0" smtClean="0"/>
              <a:t>Arg1-of</a:t>
            </a:r>
            <a:r>
              <a:rPr lang="zh-CN" altLang="en-US" dirty="0" smtClean="0"/>
              <a:t>属性的</a:t>
            </a:r>
            <a:r>
              <a:rPr lang="en-US" altLang="zh-CN" dirty="0" smtClean="0"/>
              <a:t>Arg1-of</a:t>
            </a:r>
            <a:r>
              <a:rPr lang="zh-CN" altLang="en-US" dirty="0" smtClean="0"/>
              <a:t>属性</a:t>
            </a:r>
            <a:endParaRPr lang="en-US" altLang="zh-CN" dirty="0" smtClean="0"/>
          </a:p>
          <a:p>
            <a:r>
              <a:rPr lang="en-US" altLang="zh-CN" dirty="0" smtClean="0"/>
              <a:t>4 </a:t>
            </a:r>
            <a:r>
              <a:rPr lang="zh-CN" altLang="en-US" dirty="0" smtClean="0"/>
              <a:t>方案</a:t>
            </a:r>
            <a:r>
              <a:rPr lang="en-US" altLang="zh-CN" dirty="0" smtClean="0"/>
              <a:t>3</a:t>
            </a:r>
            <a:r>
              <a:rPr lang="zh-CN" altLang="en-US" dirty="0" smtClean="0"/>
              <a:t>可能可行，不过如果</a:t>
            </a:r>
            <a:r>
              <a:rPr lang="en-US" altLang="zh-CN" dirty="0" smtClean="0"/>
              <a:t>inference</a:t>
            </a:r>
            <a:r>
              <a:rPr lang="zh-CN" altLang="en-US" dirty="0" smtClean="0"/>
              <a:t>标签不常用的话为这个构式单独加一个关系标签可能不太合适</a:t>
            </a:r>
            <a:endParaRPr lang="en-US" altLang="zh-CN" dirty="0" smtClean="0"/>
          </a:p>
          <a:p>
            <a:r>
              <a:rPr lang="en-US" altLang="zh-CN" dirty="0" smtClean="0"/>
              <a:t>5 </a:t>
            </a:r>
            <a:r>
              <a:rPr lang="zh-CN" altLang="en-US" dirty="0" smtClean="0"/>
              <a:t>现在的处理中把“都”当成方式令人困惑</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32</a:t>
            </a:fld>
            <a:endParaRPr lang="zh-CN" altLang="en-US"/>
          </a:p>
        </p:txBody>
      </p:sp>
    </p:spTree>
    <p:extLst>
      <p:ext uri="{BB962C8B-B14F-4D97-AF65-F5344CB8AC3E}">
        <p14:creationId xmlns:p14="http://schemas.microsoft.com/office/powerpoint/2010/main" val="33124145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zh-CN" altLang="en-US" dirty="0" smtClean="0"/>
              <a:t>看起来很简单，不过需要满足两个要求：</a:t>
            </a:r>
            <a:r>
              <a:rPr lang="en-US" altLang="zh-CN" dirty="0" smtClean="0"/>
              <a:t>1.</a:t>
            </a:r>
            <a:r>
              <a:rPr lang="zh-CN" altLang="en-US" dirty="0" smtClean="0"/>
              <a:t>释义模板是普通的句法结构；</a:t>
            </a:r>
            <a:r>
              <a:rPr lang="en-US" altLang="zh-CN" dirty="0" smtClean="0"/>
              <a:t>2.</a:t>
            </a:r>
            <a:r>
              <a:rPr lang="zh-CN" altLang="en-US" dirty="0" smtClean="0"/>
              <a:t>释义模板的意义和构式意义足够接近</a:t>
            </a:r>
            <a:endParaRPr lang="en-US" altLang="zh-CN" dirty="0" smtClean="0"/>
          </a:p>
          <a:p>
            <a:r>
              <a:rPr lang="zh-CN" altLang="en-US" dirty="0" smtClean="0"/>
              <a:t>这两点并不总是容易满足，比如我们的构式数据库里的连字句的释义模板要么意思不准确，要么也是连字句。</a:t>
            </a:r>
            <a:endParaRPr lang="en-US" altLang="zh-CN" dirty="0" smtClean="0"/>
          </a:p>
          <a:p>
            <a:r>
              <a:rPr lang="en-US" altLang="zh-CN" smtClean="0"/>
              <a:t>2</a:t>
            </a:r>
            <a:r>
              <a:rPr lang="zh-CN" altLang="en-US" smtClean="0"/>
              <a:t>构</a:t>
            </a:r>
            <a:r>
              <a:rPr lang="zh-CN" altLang="en-US" dirty="0" smtClean="0"/>
              <a:t>式库里没有这个构式</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33</a:t>
            </a:fld>
            <a:endParaRPr lang="zh-CN" altLang="en-US"/>
          </a:p>
        </p:txBody>
      </p:sp>
    </p:spTree>
    <p:extLst>
      <p:ext uri="{BB962C8B-B14F-4D97-AF65-F5344CB8AC3E}">
        <p14:creationId xmlns:p14="http://schemas.microsoft.com/office/powerpoint/2010/main" val="2717975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zh-CN" altLang="en-US" dirty="0" smtClean="0"/>
              <a:t>关于</a:t>
            </a:r>
            <a:r>
              <a:rPr lang="zh-CN" altLang="en-US" dirty="0" smtClean="0"/>
              <a:t>构式很多概念大家都很清楚，就不多介绍了</a:t>
            </a:r>
            <a:endParaRPr lang="en-US" altLang="zh-CN" dirty="0" smtClean="0"/>
          </a:p>
          <a:p>
            <a:r>
              <a:rPr lang="zh-CN" altLang="en-US" dirty="0" smtClean="0"/>
              <a:t>从文章里的说法来看他们跟我们一样也是主要把构式看成是非常规用法的</a:t>
            </a:r>
            <a:endParaRPr lang="en-US" altLang="zh-CN" dirty="0" smtClean="0"/>
          </a:p>
          <a:p>
            <a:r>
              <a:rPr lang="en-US" altLang="zh-CN" dirty="0" smtClean="0"/>
              <a:t>2 </a:t>
            </a:r>
            <a:r>
              <a:rPr lang="zh-CN" altLang="en-US" dirty="0" smtClean="0"/>
              <a:t>这</a:t>
            </a:r>
            <a:r>
              <a:rPr lang="zh-CN" altLang="en-US" dirty="0" smtClean="0"/>
              <a:t>两种表示策略的理论层面的探讨我在上学期介绍过了</a:t>
            </a:r>
            <a:endParaRPr lang="en-US" altLang="zh-CN" dirty="0" smtClean="0"/>
          </a:p>
        </p:txBody>
      </p:sp>
      <p:sp>
        <p:nvSpPr>
          <p:cNvPr id="4" name="灯片编号占位符 3"/>
          <p:cNvSpPr>
            <a:spLocks noGrp="1"/>
          </p:cNvSpPr>
          <p:nvPr>
            <p:ph type="sldNum" sz="quarter" idx="10"/>
          </p:nvPr>
        </p:nvSpPr>
        <p:spPr/>
        <p:txBody>
          <a:bodyPr/>
          <a:lstStyle/>
          <a:p>
            <a:fld id="{AEB762CA-A1AD-45B5-90C3-348062E672BE}" type="slidenum">
              <a:rPr lang="zh-CN" altLang="en-US" smtClean="0"/>
              <a:t>3</a:t>
            </a:fld>
            <a:endParaRPr lang="zh-CN" altLang="en-US"/>
          </a:p>
        </p:txBody>
      </p:sp>
    </p:spTree>
    <p:extLst>
      <p:ext uri="{BB962C8B-B14F-4D97-AF65-F5344CB8AC3E}">
        <p14:creationId xmlns:p14="http://schemas.microsoft.com/office/powerpoint/2010/main" val="1092986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err="1" smtClean="0"/>
              <a:t>Framenet</a:t>
            </a:r>
            <a:r>
              <a:rPr lang="zh-CN" altLang="en-US" dirty="0" smtClean="0"/>
              <a:t>构式库大家都有所了解；</a:t>
            </a:r>
            <a:r>
              <a:rPr lang="en-US" altLang="zh-CN" dirty="0" err="1" smtClean="0"/>
              <a:t>PropBank</a:t>
            </a:r>
            <a:r>
              <a:rPr lang="zh-CN" altLang="en-US" dirty="0" smtClean="0"/>
              <a:t>的做法和</a:t>
            </a:r>
            <a:r>
              <a:rPr lang="en-US" altLang="zh-CN" dirty="0" err="1" smtClean="0"/>
              <a:t>amr</a:t>
            </a:r>
            <a:r>
              <a:rPr lang="zh-CN" altLang="en-US" dirty="0" smtClean="0"/>
              <a:t>是相关的，所以会在后面结合</a:t>
            </a:r>
            <a:r>
              <a:rPr lang="en-US" altLang="zh-CN" dirty="0" err="1" smtClean="0"/>
              <a:t>amr</a:t>
            </a:r>
            <a:r>
              <a:rPr lang="zh-CN" altLang="en-US" dirty="0" smtClean="0"/>
              <a:t>的做法一起介绍</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4</a:t>
            </a:fld>
            <a:endParaRPr lang="zh-CN" altLang="en-US"/>
          </a:p>
        </p:txBody>
      </p:sp>
    </p:spTree>
    <p:extLst>
      <p:ext uri="{BB962C8B-B14F-4D97-AF65-F5344CB8AC3E}">
        <p14:creationId xmlns:p14="http://schemas.microsoft.com/office/powerpoint/2010/main" val="1634638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左边是一种叫</a:t>
            </a:r>
            <a:r>
              <a:rPr lang="en-US" altLang="zh-CN" dirty="0" smtClean="0"/>
              <a:t>PENMAN</a:t>
            </a:r>
            <a:r>
              <a:rPr lang="zh-CN" altLang="en-US" dirty="0" smtClean="0"/>
              <a:t>表示法的格式，和右边的图是等价的，都能反映词之间的关系</a:t>
            </a:r>
            <a:endParaRPr lang="en-US" altLang="zh-CN" dirty="0" smtClean="0"/>
          </a:p>
          <a:p>
            <a:r>
              <a:rPr lang="zh-CN" altLang="en-US" dirty="0" smtClean="0"/>
              <a:t>这里面</a:t>
            </a:r>
            <a:r>
              <a:rPr lang="en-US" altLang="zh-CN" dirty="0" smtClean="0"/>
              <a:t>want-01</a:t>
            </a:r>
            <a:r>
              <a:rPr lang="zh-CN" altLang="en-US" dirty="0" smtClean="0"/>
              <a:t>是</a:t>
            </a:r>
            <a:r>
              <a:rPr lang="en-US" altLang="zh-CN" dirty="0" err="1" smtClean="0"/>
              <a:t>PropBank</a:t>
            </a:r>
            <a:r>
              <a:rPr lang="zh-CN" altLang="en-US" dirty="0" smtClean="0"/>
              <a:t>的词库的词条</a:t>
            </a:r>
            <a:r>
              <a:rPr lang="zh-CN" altLang="en-US" dirty="0" smtClean="0"/>
              <a:t>，</a:t>
            </a:r>
            <a:r>
              <a:rPr lang="en-US" altLang="zh-CN" dirty="0" smtClean="0"/>
              <a:t>want</a:t>
            </a:r>
            <a:r>
              <a:rPr lang="zh-CN" altLang="en-US" dirty="0" smtClean="0"/>
              <a:t>有很多义项，这是第一个义项，它有一个</a:t>
            </a:r>
            <a:r>
              <a:rPr lang="en-US" altLang="zh-CN" dirty="0" smtClean="0"/>
              <a:t>Arg0</a:t>
            </a:r>
            <a:r>
              <a:rPr lang="zh-CN" altLang="en-US" dirty="0" smtClean="0"/>
              <a:t>（主体）和一个</a:t>
            </a:r>
            <a:r>
              <a:rPr lang="en-US" altLang="zh-CN" dirty="0" smtClean="0"/>
              <a:t>Arg1</a:t>
            </a:r>
            <a:r>
              <a:rPr lang="zh-CN" altLang="en-US" dirty="0" smtClean="0"/>
              <a:t>（客体），</a:t>
            </a:r>
            <a:r>
              <a:rPr lang="en-US" altLang="zh-CN" dirty="0" smtClean="0"/>
              <a:t>believe-01</a:t>
            </a:r>
            <a:r>
              <a:rPr lang="zh-CN" altLang="en-US" dirty="0" smtClean="0"/>
              <a:t>也是类似</a:t>
            </a:r>
            <a:endParaRPr lang="en-US" altLang="zh-CN" dirty="0" smtClean="0"/>
          </a:p>
          <a:p>
            <a:r>
              <a:rPr lang="en-US" altLang="zh-CN" dirty="0" smtClean="0"/>
              <a:t>Boy</a:t>
            </a:r>
            <a:r>
              <a:rPr lang="zh-CN" altLang="en-US" dirty="0" smtClean="0"/>
              <a:t>是一个概念，直接用词来表达了；</a:t>
            </a:r>
            <a:r>
              <a:rPr lang="en-US" altLang="zh-CN" dirty="0" smtClean="0"/>
              <a:t>b,b2,w,g</a:t>
            </a:r>
            <a:r>
              <a:rPr lang="zh-CN" altLang="en-US" dirty="0" smtClean="0"/>
              <a:t>这些都是相应的概念的代号</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5</a:t>
            </a:fld>
            <a:endParaRPr lang="zh-CN" altLang="en-US"/>
          </a:p>
        </p:txBody>
      </p:sp>
    </p:spTree>
    <p:extLst>
      <p:ext uri="{BB962C8B-B14F-4D97-AF65-F5344CB8AC3E}">
        <p14:creationId xmlns:p14="http://schemas.microsoft.com/office/powerpoint/2010/main" val="2759384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zh-CN" altLang="en-US" dirty="0" smtClean="0"/>
              <a:t>关于</a:t>
            </a:r>
            <a:r>
              <a:rPr lang="en-US" altLang="zh-CN" dirty="0" smtClean="0"/>
              <a:t>caused-motion</a:t>
            </a:r>
            <a:r>
              <a:rPr lang="zh-CN" altLang="en-US" dirty="0" smtClean="0"/>
              <a:t>构式后文中有例子</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6</a:t>
            </a:fld>
            <a:endParaRPr lang="zh-CN" altLang="en-US"/>
          </a:p>
        </p:txBody>
      </p:sp>
    </p:spTree>
    <p:extLst>
      <p:ext uri="{BB962C8B-B14F-4D97-AF65-F5344CB8AC3E}">
        <p14:creationId xmlns:p14="http://schemas.microsoft.com/office/powerpoint/2010/main" val="3253883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en-US" altLang="zh-CN" dirty="0" err="1" smtClean="0"/>
              <a:t>PropBank</a:t>
            </a:r>
            <a:r>
              <a:rPr lang="zh-CN" altLang="en-US" dirty="0" smtClean="0"/>
              <a:t>中给动词设立了论元集合（</a:t>
            </a:r>
            <a:r>
              <a:rPr lang="en-US" altLang="zh-CN" dirty="0" err="1" smtClean="0"/>
              <a:t>Roleset</a:t>
            </a:r>
            <a:r>
              <a:rPr lang="zh-CN" altLang="en-US" dirty="0" smtClean="0"/>
              <a:t>），一个动词的一个义项对应于一个</a:t>
            </a:r>
            <a:r>
              <a:rPr lang="en-US" altLang="zh-CN" dirty="0" err="1" smtClean="0"/>
              <a:t>roleset</a:t>
            </a:r>
            <a:r>
              <a:rPr lang="zh-CN" altLang="en-US" dirty="0" smtClean="0"/>
              <a:t>，</a:t>
            </a:r>
            <a:r>
              <a:rPr lang="en-US" altLang="zh-CN" dirty="0" err="1" smtClean="0"/>
              <a:t>roleset</a:t>
            </a:r>
            <a:r>
              <a:rPr lang="zh-CN" altLang="en-US" dirty="0" smtClean="0"/>
              <a:t>中列出了动词的论元及其具体（其实也不那么具体）</a:t>
            </a:r>
            <a:r>
              <a:rPr lang="zh-CN" altLang="en-US" dirty="0" smtClean="0"/>
              <a:t>的用自然语言描述的语义</a:t>
            </a:r>
            <a:endParaRPr lang="en-US" altLang="zh-CN" dirty="0" smtClean="0"/>
          </a:p>
          <a:p>
            <a:r>
              <a:rPr lang="en-US" altLang="zh-CN" dirty="0" smtClean="0"/>
              <a:t>2 Sneeze</a:t>
            </a:r>
            <a:r>
              <a:rPr lang="zh-CN" altLang="en-US" dirty="0" smtClean="0"/>
              <a:t>的例子是我自己举的，文中没有举例子，从后文来看他们也并不是这么处理的</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7</a:t>
            </a:fld>
            <a:endParaRPr lang="zh-CN" altLang="en-US"/>
          </a:p>
        </p:txBody>
      </p:sp>
    </p:spTree>
    <p:extLst>
      <p:ext uri="{BB962C8B-B14F-4D97-AF65-F5344CB8AC3E}">
        <p14:creationId xmlns:p14="http://schemas.microsoft.com/office/powerpoint/2010/main" val="34796839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1 </a:t>
            </a:r>
            <a:r>
              <a:rPr lang="zh-CN" altLang="en-US" dirty="0" smtClean="0"/>
              <a:t>我</a:t>
            </a:r>
            <a:r>
              <a:rPr lang="zh-CN" altLang="en-US" dirty="0" smtClean="0"/>
              <a:t>也不知道为什么，既然都认定了第二种更好，为什么还要兼顾一下第一种</a:t>
            </a:r>
            <a:endParaRPr lang="zh-CN" altLang="en-US" dirty="0"/>
          </a:p>
        </p:txBody>
      </p:sp>
      <p:sp>
        <p:nvSpPr>
          <p:cNvPr id="4" name="灯片编号占位符 3"/>
          <p:cNvSpPr>
            <a:spLocks noGrp="1"/>
          </p:cNvSpPr>
          <p:nvPr>
            <p:ph type="sldNum" sz="quarter" idx="10"/>
          </p:nvPr>
        </p:nvSpPr>
        <p:spPr/>
        <p:txBody>
          <a:bodyPr/>
          <a:lstStyle/>
          <a:p>
            <a:fld id="{AEB762CA-A1AD-45B5-90C3-348062E672BE}" type="slidenum">
              <a:rPr lang="zh-CN" altLang="en-US" smtClean="0"/>
              <a:t>8</a:t>
            </a:fld>
            <a:endParaRPr lang="zh-CN" altLang="en-US"/>
          </a:p>
        </p:txBody>
      </p:sp>
    </p:spTree>
    <p:extLst>
      <p:ext uri="{BB962C8B-B14F-4D97-AF65-F5344CB8AC3E}">
        <p14:creationId xmlns:p14="http://schemas.microsoft.com/office/powerpoint/2010/main" val="594646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在</a:t>
            </a:r>
            <a:r>
              <a:rPr lang="en-US" altLang="zh-CN" dirty="0" err="1" smtClean="0"/>
              <a:t>PropBank</a:t>
            </a:r>
            <a:r>
              <a:rPr lang="zh-CN" altLang="en-US" dirty="0" smtClean="0"/>
              <a:t>中，动词的</a:t>
            </a:r>
            <a:r>
              <a:rPr lang="en-US" altLang="zh-CN" dirty="0" err="1" smtClean="0"/>
              <a:t>roleset</a:t>
            </a:r>
            <a:r>
              <a:rPr lang="zh-CN" altLang="en-US" dirty="0" smtClean="0"/>
              <a:t>里有核心论元，同时也会包括一些常和它搭配的外围论元，比如</a:t>
            </a:r>
            <a:r>
              <a:rPr lang="en-US" altLang="zh-CN" dirty="0" smtClean="0"/>
              <a:t>walk</a:t>
            </a:r>
            <a:r>
              <a:rPr lang="zh-CN" altLang="en-US" dirty="0" smtClean="0"/>
              <a:t>的第一个义项的</a:t>
            </a:r>
            <a:r>
              <a:rPr lang="en-US" altLang="zh-CN" dirty="0" smtClean="0"/>
              <a:t>Arg1</a:t>
            </a:r>
            <a:r>
              <a:rPr lang="zh-CN" altLang="en-US" dirty="0" smtClean="0"/>
              <a:t>就是</a:t>
            </a:r>
            <a:r>
              <a:rPr lang="en-US" altLang="zh-CN" dirty="0" smtClean="0"/>
              <a:t>path</a:t>
            </a:r>
          </a:p>
          <a:p>
            <a:r>
              <a:rPr lang="en-US" altLang="zh-CN" dirty="0" smtClean="0"/>
              <a:t>Rumble</a:t>
            </a:r>
            <a:r>
              <a:rPr lang="zh-CN" altLang="en-US" dirty="0" smtClean="0"/>
              <a:t>不是位移类的动词，</a:t>
            </a:r>
            <a:r>
              <a:rPr lang="en-US" altLang="zh-CN" dirty="0" err="1" smtClean="0"/>
              <a:t>roleset</a:t>
            </a:r>
            <a:r>
              <a:rPr lang="zh-CN" altLang="en-US" dirty="0" smtClean="0"/>
              <a:t>中是没有</a:t>
            </a:r>
            <a:r>
              <a:rPr lang="en-US" altLang="zh-CN" dirty="0" smtClean="0"/>
              <a:t>path</a:t>
            </a:r>
            <a:r>
              <a:rPr lang="zh-CN" altLang="en-US" dirty="0" smtClean="0"/>
              <a:t>论元的，但是</a:t>
            </a:r>
            <a:r>
              <a:rPr lang="en-US" altLang="zh-CN" dirty="0" smtClean="0"/>
              <a:t>AMR</a:t>
            </a:r>
            <a:r>
              <a:rPr lang="zh-CN" altLang="en-US" dirty="0" smtClean="0"/>
              <a:t>有很多外围论元的标签，其中包括</a:t>
            </a:r>
            <a:r>
              <a:rPr lang="en-US" altLang="zh-CN" dirty="0" smtClean="0"/>
              <a:t>path</a:t>
            </a:r>
            <a:r>
              <a:rPr lang="zh-CN" altLang="en-US" dirty="0" smtClean="0"/>
              <a:t>，所以这里直接拿过来标就可以了</a:t>
            </a:r>
            <a:endParaRPr lang="en-US" altLang="zh-CN" dirty="0" smtClean="0"/>
          </a:p>
          <a:p>
            <a:r>
              <a:rPr lang="en-US" altLang="zh-CN" dirty="0" smtClean="0"/>
              <a:t>AMR</a:t>
            </a:r>
            <a:r>
              <a:rPr lang="zh-CN" altLang="en-US" dirty="0" smtClean="0"/>
              <a:t>的标签和标注示例可以在</a:t>
            </a:r>
            <a:r>
              <a:rPr lang="en-US" altLang="zh-CN" dirty="0" smtClean="0">
                <a:hlinkClick r:id="rId3"/>
              </a:rPr>
              <a:t>https://github.com/amrisi/amr-guidelines/blob/master/amr.md</a:t>
            </a:r>
            <a:r>
              <a:rPr lang="zh-CN" altLang="en-US" dirty="0" smtClean="0"/>
              <a:t>上找到</a:t>
            </a:r>
            <a:endParaRPr lang="en-US" altLang="zh-CN" dirty="0" smtClean="0"/>
          </a:p>
        </p:txBody>
      </p:sp>
      <p:sp>
        <p:nvSpPr>
          <p:cNvPr id="4" name="灯片编号占位符 3"/>
          <p:cNvSpPr>
            <a:spLocks noGrp="1"/>
          </p:cNvSpPr>
          <p:nvPr>
            <p:ph type="sldNum" sz="quarter" idx="10"/>
          </p:nvPr>
        </p:nvSpPr>
        <p:spPr/>
        <p:txBody>
          <a:bodyPr/>
          <a:lstStyle/>
          <a:p>
            <a:fld id="{AEB762CA-A1AD-45B5-90C3-348062E672BE}" type="slidenum">
              <a:rPr lang="zh-CN" altLang="en-US" smtClean="0"/>
              <a:t>9</a:t>
            </a:fld>
            <a:endParaRPr lang="zh-CN" altLang="en-US"/>
          </a:p>
        </p:txBody>
      </p:sp>
    </p:spTree>
    <p:extLst>
      <p:ext uri="{BB962C8B-B14F-4D97-AF65-F5344CB8AC3E}">
        <p14:creationId xmlns:p14="http://schemas.microsoft.com/office/powerpoint/2010/main" val="28515515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pic>
        <p:nvPicPr>
          <p:cNvPr id="4" name="Picture 2"/>
          <p:cNvPicPr preferRelativeResize="0">
            <a:picLocks noChangeAspect="1" noChangeArrowheads="1"/>
          </p:cNvPicPr>
          <p:nvPr/>
        </p:nvPicPr>
        <p:blipFill>
          <a:blip r:embed="rId2"/>
          <a:srcRect/>
          <a:stretch>
            <a:fillRect/>
          </a:stretch>
        </p:blipFill>
        <p:spPr bwMode="auto">
          <a:xfrm>
            <a:off x="0" y="5562600"/>
            <a:ext cx="12192000" cy="1295400"/>
          </a:xfrm>
          <a:prstGeom prst="rect">
            <a:avLst/>
          </a:prstGeom>
          <a:noFill/>
          <a:ln w="9525">
            <a:noFill/>
            <a:miter lim="800000"/>
            <a:headEnd/>
            <a:tailEnd/>
          </a:ln>
        </p:spPr>
      </p:pic>
      <p:pic>
        <p:nvPicPr>
          <p:cNvPr id="5" name="Picture 5"/>
          <p:cNvPicPr preferRelativeResize="0">
            <a:picLocks noChangeAspect="1" noChangeArrowheads="1"/>
          </p:cNvPicPr>
          <p:nvPr/>
        </p:nvPicPr>
        <p:blipFill>
          <a:blip r:embed="rId3"/>
          <a:srcRect/>
          <a:stretch>
            <a:fillRect/>
          </a:stretch>
        </p:blipFill>
        <p:spPr bwMode="auto">
          <a:xfrm>
            <a:off x="0" y="0"/>
            <a:ext cx="3860800" cy="692150"/>
          </a:xfrm>
          <a:prstGeom prst="rect">
            <a:avLst/>
          </a:prstGeom>
          <a:noFill/>
          <a:ln w="9525">
            <a:noFill/>
            <a:miter lim="800000"/>
            <a:headEnd/>
            <a:tailEnd/>
          </a:ln>
        </p:spPr>
      </p:pic>
      <p:sp>
        <p:nvSpPr>
          <p:cNvPr id="236547" name="Rectangle 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zh-CN" altLang="en-US" smtClean="0"/>
              <a:t>单击以编辑母版副标题样式</a:t>
            </a:r>
            <a:endParaRPr lang="zh-CN" altLang="en-US"/>
          </a:p>
        </p:txBody>
      </p:sp>
      <p:sp>
        <p:nvSpPr>
          <p:cNvPr id="236550" name="Rectangle 6"/>
          <p:cNvSpPr>
            <a:spLocks noGrp="1" noChangeArrowheads="1"/>
          </p:cNvSpPr>
          <p:nvPr>
            <p:ph type="ctrTitle"/>
          </p:nvPr>
        </p:nvSpPr>
        <p:spPr>
          <a:xfrm>
            <a:off x="914400" y="2130426"/>
            <a:ext cx="10363200" cy="1470025"/>
          </a:xfrm>
        </p:spPr>
        <p:txBody>
          <a:bodyPr/>
          <a:lstStyle>
            <a:lvl1pPr>
              <a:defRPr/>
            </a:lvl1pPr>
          </a:lstStyle>
          <a:p>
            <a:r>
              <a:rPr lang="zh-CN" altLang="en-US" smtClean="0"/>
              <a:t>单击此处编辑母版标题样式</a:t>
            </a:r>
            <a:endParaRPr lang="zh-CN" altLang="en-US"/>
          </a:p>
        </p:txBody>
      </p:sp>
      <p:sp>
        <p:nvSpPr>
          <p:cNvPr id="6" name="Rectangle 4"/>
          <p:cNvSpPr>
            <a:spLocks noGrp="1" noChangeArrowheads="1"/>
          </p:cNvSpPr>
          <p:nvPr>
            <p:ph type="sldNum" sz="quarter" idx="10"/>
          </p:nvPr>
        </p:nvSpPr>
        <p:spPr>
          <a:xfrm>
            <a:off x="8737600" y="6245225"/>
            <a:ext cx="2844800" cy="476250"/>
          </a:xfrm>
          <a:prstGeom prst="rect">
            <a:avLst/>
          </a:prstGeom>
        </p:spPr>
        <p:txBody>
          <a:bodyPr/>
          <a:lstStyle>
            <a:lvl1pPr>
              <a:defRPr/>
            </a:lvl1pPr>
          </a:lstStyle>
          <a:p>
            <a:fld id="{68A44E0D-E2C7-4D06-B86D-994E42FFA31B}" type="slidenum">
              <a:rPr lang="zh-CN" altLang="en-US" smtClean="0"/>
              <a:t>‹#›</a:t>
            </a:fld>
            <a:endParaRPr lang="zh-CN" altLang="en-US"/>
          </a:p>
        </p:txBody>
      </p:sp>
    </p:spTree>
    <p:extLst>
      <p:ext uri="{BB962C8B-B14F-4D97-AF65-F5344CB8AC3E}">
        <p14:creationId xmlns:p14="http://schemas.microsoft.com/office/powerpoint/2010/main" val="62633498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25973819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277352" y="0"/>
            <a:ext cx="2914649" cy="5949950"/>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527051" y="0"/>
            <a:ext cx="8547100" cy="5949950"/>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332520979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2387600" y="1"/>
            <a:ext cx="9804400" cy="823913"/>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527051" y="981076"/>
            <a:ext cx="5082116" cy="4968875"/>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5812367" y="981076"/>
            <a:ext cx="5084233" cy="4968875"/>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411269084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标题和四项内容">
    <p:spTree>
      <p:nvGrpSpPr>
        <p:cNvPr id="1" name=""/>
        <p:cNvGrpSpPr/>
        <p:nvPr/>
      </p:nvGrpSpPr>
      <p:grpSpPr>
        <a:xfrm>
          <a:off x="0" y="0"/>
          <a:ext cx="0" cy="0"/>
          <a:chOff x="0" y="0"/>
          <a:chExt cx="0" cy="0"/>
        </a:xfrm>
      </p:grpSpPr>
      <p:sp>
        <p:nvSpPr>
          <p:cNvPr id="2" name="标题 1"/>
          <p:cNvSpPr>
            <a:spLocks noGrp="1"/>
          </p:cNvSpPr>
          <p:nvPr>
            <p:ph type="title" sz="quarter"/>
          </p:nvPr>
        </p:nvSpPr>
        <p:spPr>
          <a:xfrm>
            <a:off x="2387600" y="1"/>
            <a:ext cx="9804400" cy="823913"/>
          </a:xfrm>
        </p:spPr>
        <p:txBody>
          <a:bodyPr/>
          <a:lstStyle/>
          <a:p>
            <a:r>
              <a:rPr lang="zh-CN" altLang="en-US" smtClean="0"/>
              <a:t>单击此处编辑母版标题样式</a:t>
            </a:r>
            <a:endParaRPr lang="zh-CN" altLang="en-US"/>
          </a:p>
        </p:txBody>
      </p:sp>
      <p:sp>
        <p:nvSpPr>
          <p:cNvPr id="3" name="内容占位符 2"/>
          <p:cNvSpPr>
            <a:spLocks noGrp="1"/>
          </p:cNvSpPr>
          <p:nvPr>
            <p:ph sz="quarter" idx="1"/>
          </p:nvPr>
        </p:nvSpPr>
        <p:spPr>
          <a:xfrm>
            <a:off x="527051" y="981075"/>
            <a:ext cx="5082116" cy="24082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5812367" y="981075"/>
            <a:ext cx="5084233" cy="24082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527051" y="3541714"/>
            <a:ext cx="5082116" cy="2408237"/>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内容占位符 5"/>
          <p:cNvSpPr>
            <a:spLocks noGrp="1"/>
          </p:cNvSpPr>
          <p:nvPr>
            <p:ph sz="quarter" idx="4"/>
          </p:nvPr>
        </p:nvSpPr>
        <p:spPr>
          <a:xfrm>
            <a:off x="5812367" y="3541714"/>
            <a:ext cx="5084233" cy="2408237"/>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34082403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53149972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编辑母版文本样式</a:t>
            </a:r>
          </a:p>
        </p:txBody>
      </p:sp>
    </p:spTree>
    <p:extLst>
      <p:ext uri="{BB962C8B-B14F-4D97-AF65-F5344CB8AC3E}">
        <p14:creationId xmlns:p14="http://schemas.microsoft.com/office/powerpoint/2010/main" val="37350017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527051" y="981076"/>
            <a:ext cx="5082116"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5812367" y="981076"/>
            <a:ext cx="5084233" cy="4968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341314142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339011273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extLst>
      <p:ext uri="{BB962C8B-B14F-4D97-AF65-F5344CB8AC3E}">
        <p14:creationId xmlns:p14="http://schemas.microsoft.com/office/powerpoint/2010/main" val="7475124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90022295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编辑母版文本样式</a:t>
            </a:r>
          </a:p>
        </p:txBody>
      </p:sp>
    </p:spTree>
    <p:extLst>
      <p:ext uri="{BB962C8B-B14F-4D97-AF65-F5344CB8AC3E}">
        <p14:creationId xmlns:p14="http://schemas.microsoft.com/office/powerpoint/2010/main" val="111210777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编辑母版文本样式</a:t>
            </a:r>
          </a:p>
        </p:txBody>
      </p:sp>
    </p:spTree>
    <p:extLst>
      <p:ext uri="{BB962C8B-B14F-4D97-AF65-F5344CB8AC3E}">
        <p14:creationId xmlns:p14="http://schemas.microsoft.com/office/powerpoint/2010/main" val="307367962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p:cNvPicPr preferRelativeResize="0">
            <a:picLocks noChangeAspect="1" noChangeArrowheads="1"/>
          </p:cNvPicPr>
          <p:nvPr/>
        </p:nvPicPr>
        <p:blipFill>
          <a:blip r:embed="rId15"/>
          <a:srcRect/>
          <a:stretch>
            <a:fillRect/>
          </a:stretch>
        </p:blipFill>
        <p:spPr bwMode="auto">
          <a:xfrm>
            <a:off x="0" y="5562600"/>
            <a:ext cx="12192000" cy="1295400"/>
          </a:xfrm>
          <a:prstGeom prst="rect">
            <a:avLst/>
          </a:prstGeom>
          <a:noFill/>
          <a:ln w="9525">
            <a:noFill/>
            <a:miter lim="800000"/>
            <a:headEnd/>
            <a:tailEnd/>
          </a:ln>
        </p:spPr>
      </p:pic>
      <p:sp>
        <p:nvSpPr>
          <p:cNvPr id="1027" name="Rectangle 3"/>
          <p:cNvSpPr>
            <a:spLocks noGrp="1" noChangeArrowheads="1"/>
          </p:cNvSpPr>
          <p:nvPr>
            <p:ph type="body" idx="1"/>
          </p:nvPr>
        </p:nvSpPr>
        <p:spPr bwMode="auto">
          <a:xfrm>
            <a:off x="527051" y="981076"/>
            <a:ext cx="10369549" cy="4968875"/>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pic>
        <p:nvPicPr>
          <p:cNvPr id="1029" name="Picture 8"/>
          <p:cNvPicPr preferRelativeResize="0">
            <a:picLocks noChangeAspect="1" noChangeArrowheads="1"/>
          </p:cNvPicPr>
          <p:nvPr/>
        </p:nvPicPr>
        <p:blipFill>
          <a:blip r:embed="rId16"/>
          <a:srcRect/>
          <a:stretch>
            <a:fillRect/>
          </a:stretch>
        </p:blipFill>
        <p:spPr bwMode="auto">
          <a:xfrm>
            <a:off x="0" y="0"/>
            <a:ext cx="3860800" cy="692150"/>
          </a:xfrm>
          <a:prstGeom prst="rect">
            <a:avLst/>
          </a:prstGeom>
          <a:noFill/>
          <a:ln w="9525">
            <a:noFill/>
            <a:miter lim="800000"/>
            <a:headEnd/>
            <a:tailEnd/>
          </a:ln>
        </p:spPr>
      </p:pic>
      <p:sp>
        <p:nvSpPr>
          <p:cNvPr id="2" name="Rectangle 2"/>
          <p:cNvSpPr>
            <a:spLocks noGrp="1" noChangeArrowheads="1"/>
          </p:cNvSpPr>
          <p:nvPr>
            <p:ph type="title"/>
          </p:nvPr>
        </p:nvSpPr>
        <p:spPr bwMode="auto">
          <a:xfrm>
            <a:off x="2387600" y="1"/>
            <a:ext cx="9804400" cy="823913"/>
          </a:xfrm>
          <a:prstGeom prst="rect">
            <a:avLst/>
          </a:prstGeom>
          <a:noFill/>
          <a:ln w="9525">
            <a:noFill/>
            <a:miter lim="800000"/>
            <a:headEnd/>
            <a:tailEnd/>
          </a:ln>
        </p:spPr>
        <p:txBody>
          <a:bodyPr vert="horz" wrap="none" lIns="0" tIns="45720" rIns="0" bIns="45720" numCol="1" anchor="ctr" anchorCtr="0" compatLnSpc="1">
            <a:prstTxWarp prst="textNoShape">
              <a:avLst/>
            </a:prstTxWarp>
          </a:bodyPr>
          <a:lstStyle/>
          <a:p>
            <a:pPr lvl="0"/>
            <a:r>
              <a:rPr lang="zh-CN" altLang="en-US" dirty="0" smtClean="0"/>
              <a:t>单击此处编辑母版标题样式</a:t>
            </a:r>
          </a:p>
        </p:txBody>
      </p:sp>
    </p:spTree>
    <p:extLst>
      <p:ext uri="{BB962C8B-B14F-4D97-AF65-F5344CB8AC3E}">
        <p14:creationId xmlns:p14="http://schemas.microsoft.com/office/powerpoint/2010/main" val="36509950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iming>
    <p:tnLst>
      <p:par>
        <p:cTn id="1" dur="indefinite" restart="never" nodeType="tmRoot"/>
      </p:par>
    </p:tnLst>
  </p:timing>
  <p:txStyles>
    <p:titleStyle>
      <a:lvl1pPr algn="ctr" rtl="0" eaLnBrk="1" fontAlgn="base" hangingPunct="1">
        <a:spcBef>
          <a:spcPct val="0"/>
        </a:spcBef>
        <a:spcAft>
          <a:spcPct val="0"/>
        </a:spcAft>
        <a:defRPr kumimoji="1" sz="4000" b="1">
          <a:solidFill>
            <a:srgbClr val="FF3300"/>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2pPr>
      <a:lvl3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3pPr>
      <a:lvl4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4pPr>
      <a:lvl5pPr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5pPr>
      <a:lvl6pPr marL="4572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6pPr>
      <a:lvl7pPr marL="9144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7pPr>
      <a:lvl8pPr marL="13716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8pPr>
      <a:lvl9pPr marL="1828800" algn="ctr" rtl="0" eaLnBrk="1" fontAlgn="base" hangingPunct="1">
        <a:spcBef>
          <a:spcPct val="0"/>
        </a:spcBef>
        <a:spcAft>
          <a:spcPct val="0"/>
        </a:spcAft>
        <a:defRPr kumimoji="1" sz="4000" b="1">
          <a:solidFill>
            <a:srgbClr val="FF3300"/>
          </a:solidFill>
          <a:latin typeface="Times New Roman" pitchFamily="18" charset="0"/>
          <a:ea typeface="华文新魏" pitchFamily="2" charset="-122"/>
        </a:defRPr>
      </a:lvl9pPr>
    </p:titleStyle>
    <p:bodyStyle>
      <a:lvl1pPr marL="342900" indent="-342900" algn="l" rtl="0" eaLnBrk="1" fontAlgn="base" hangingPunct="1">
        <a:lnSpc>
          <a:spcPct val="110000"/>
        </a:lnSpc>
        <a:spcBef>
          <a:spcPct val="20000"/>
        </a:spcBef>
        <a:spcAft>
          <a:spcPct val="0"/>
        </a:spcAft>
        <a:buClr>
          <a:schemeClr val="tx1"/>
        </a:buClr>
        <a:buSzPct val="70000"/>
        <a:buFont typeface="Wingdings" pitchFamily="2" charset="2"/>
        <a:buChar char="l"/>
        <a:defRPr kumimoji="1" sz="3200" b="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lnSpc>
          <a:spcPct val="110000"/>
        </a:lnSpc>
        <a:spcBef>
          <a:spcPct val="20000"/>
        </a:spcBef>
        <a:spcAft>
          <a:spcPct val="0"/>
        </a:spcAft>
        <a:buClr>
          <a:schemeClr val="tx1"/>
        </a:buClr>
        <a:buSzPct val="70000"/>
        <a:buFont typeface="Wingdings" pitchFamily="2" charset="2"/>
        <a:buChar char="Ø"/>
        <a:defRPr kumimoji="1" sz="2800" b="0">
          <a:solidFill>
            <a:schemeClr val="tx1"/>
          </a:solidFill>
          <a:latin typeface="微软雅黑" panose="020B0503020204020204" pitchFamily="34" charset="-122"/>
          <a:ea typeface="微软雅黑" panose="020B0503020204020204" pitchFamily="34" charset="-122"/>
        </a:defRPr>
      </a:lvl2pPr>
      <a:lvl3pPr marL="1143000" indent="-228600" algn="l" rtl="0" eaLnBrk="1" fontAlgn="base" hangingPunct="1">
        <a:lnSpc>
          <a:spcPct val="110000"/>
        </a:lnSpc>
        <a:spcBef>
          <a:spcPct val="20000"/>
        </a:spcBef>
        <a:spcAft>
          <a:spcPct val="0"/>
        </a:spcAft>
        <a:buClr>
          <a:schemeClr val="tx1"/>
        </a:buClr>
        <a:buChar char="•"/>
        <a:defRPr kumimoji="1" sz="2400" b="0">
          <a:solidFill>
            <a:schemeClr val="tx1"/>
          </a:solidFill>
          <a:latin typeface="微软雅黑" panose="020B0503020204020204" pitchFamily="34" charset="-122"/>
          <a:ea typeface="微软雅黑" panose="020B0503020204020204" pitchFamily="34" charset="-122"/>
        </a:defRPr>
      </a:lvl3pPr>
      <a:lvl4pPr marL="1600200" indent="-228600" algn="l" rtl="0" eaLnBrk="1" fontAlgn="base" hangingPunct="1">
        <a:lnSpc>
          <a:spcPct val="110000"/>
        </a:lnSpc>
        <a:spcBef>
          <a:spcPct val="20000"/>
        </a:spcBef>
        <a:spcAft>
          <a:spcPct val="0"/>
        </a:spcAft>
        <a:buClr>
          <a:schemeClr val="tx1"/>
        </a:buClr>
        <a:buSzPct val="70000"/>
        <a:buFont typeface="Wingdings" pitchFamily="2" charset="2"/>
        <a:buChar char="p"/>
        <a:defRPr kumimoji="1" sz="2000" b="0">
          <a:solidFill>
            <a:schemeClr val="tx1"/>
          </a:solidFill>
          <a:latin typeface="微软雅黑" panose="020B0503020204020204" pitchFamily="34" charset="-122"/>
          <a:ea typeface="微软雅黑" panose="020B0503020204020204" pitchFamily="34" charset="-122"/>
        </a:defRPr>
      </a:lvl4pPr>
      <a:lvl5pPr marL="2057400" indent="-228600" algn="l" rtl="0" eaLnBrk="1" fontAlgn="base" hangingPunct="1">
        <a:lnSpc>
          <a:spcPct val="110000"/>
        </a:lnSpc>
        <a:spcBef>
          <a:spcPct val="20000"/>
        </a:spcBef>
        <a:spcAft>
          <a:spcPct val="0"/>
        </a:spcAft>
        <a:buClr>
          <a:srgbClr val="A50021"/>
        </a:buClr>
        <a:buFont typeface="Wingdings" pitchFamily="2" charset="2"/>
        <a:buChar char="Ø"/>
        <a:defRPr kumimoji="1" sz="2000" b="0">
          <a:solidFill>
            <a:schemeClr val="tx1"/>
          </a:solidFill>
          <a:latin typeface="微软雅黑" panose="020B0503020204020204" pitchFamily="34" charset="-122"/>
          <a:ea typeface="微软雅黑" panose="020B0503020204020204" pitchFamily="34" charset="-122"/>
        </a:defRPr>
      </a:lvl5pPr>
      <a:lvl6pPr marL="25146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6pPr>
      <a:lvl7pPr marL="29718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7pPr>
      <a:lvl8pPr marL="34290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8pPr>
      <a:lvl9pPr marL="3886200" indent="-228600" algn="l" rtl="0" eaLnBrk="1" fontAlgn="base" hangingPunct="1">
        <a:lnSpc>
          <a:spcPct val="110000"/>
        </a:lnSpc>
        <a:spcBef>
          <a:spcPct val="20000"/>
        </a:spcBef>
        <a:spcAft>
          <a:spcPct val="0"/>
        </a:spcAft>
        <a:buClr>
          <a:srgbClr val="A50021"/>
        </a:buClr>
        <a:buFont typeface="Wingdings" pitchFamily="2" charset="2"/>
        <a:buChar char="Ø"/>
        <a:defRPr kumimoji="1" sz="2000" b="1">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www1.icsi.berkeley.edu/~hsato/cxn00/21colorTag/index.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p:cNvSpPr>
            <a:spLocks noGrp="1"/>
          </p:cNvSpPr>
          <p:nvPr>
            <p:ph type="subTitle" idx="1"/>
          </p:nvPr>
        </p:nvSpPr>
        <p:spPr/>
        <p:txBody>
          <a:bodyPr/>
          <a:lstStyle/>
          <a:p>
            <a:r>
              <a:rPr lang="en-US" altLang="zh-CN" dirty="0" smtClean="0"/>
              <a:t>——</a:t>
            </a:r>
            <a:r>
              <a:rPr lang="zh-CN" altLang="en-US" dirty="0" smtClean="0"/>
              <a:t>使用</a:t>
            </a:r>
            <a:r>
              <a:rPr lang="en-US" altLang="zh-CN" dirty="0" smtClean="0"/>
              <a:t>AMR</a:t>
            </a:r>
            <a:r>
              <a:rPr lang="zh-CN" altLang="en-US" dirty="0" smtClean="0"/>
              <a:t>的框架表示构式</a:t>
            </a:r>
            <a:endParaRPr lang="en-US" altLang="zh-CN" dirty="0" smtClean="0"/>
          </a:p>
          <a:p>
            <a:pPr algn="r"/>
            <a:r>
              <a:rPr lang="en-US" altLang="zh-CN" sz="2000" dirty="0" smtClean="0"/>
              <a:t>Abstract Meaning Representation of Constructions: The More We Include, the Better the Representation</a:t>
            </a:r>
            <a:r>
              <a:rPr lang="zh-CN" altLang="en-US" sz="2000" dirty="0" smtClean="0"/>
              <a:t>（</a:t>
            </a:r>
            <a:r>
              <a:rPr lang="en-US" altLang="zh-CN" sz="2000" dirty="0" smtClean="0"/>
              <a:t>LREC 2018</a:t>
            </a:r>
            <a:r>
              <a:rPr lang="zh-CN" altLang="en-US" sz="2000" dirty="0" smtClean="0"/>
              <a:t>）</a:t>
            </a:r>
            <a:endParaRPr lang="zh-CN" altLang="en-US" sz="2000" dirty="0"/>
          </a:p>
        </p:txBody>
      </p:sp>
      <p:sp>
        <p:nvSpPr>
          <p:cNvPr id="2" name="标题 1"/>
          <p:cNvSpPr>
            <a:spLocks noGrp="1"/>
          </p:cNvSpPr>
          <p:nvPr>
            <p:ph type="ctrTitle"/>
          </p:nvPr>
        </p:nvSpPr>
        <p:spPr/>
        <p:txBody>
          <a:bodyPr/>
          <a:lstStyle/>
          <a:p>
            <a:r>
              <a:rPr lang="zh-CN" altLang="en-US" dirty="0" smtClean="0"/>
              <a:t>构式的语义表示</a:t>
            </a:r>
            <a:endParaRPr lang="zh-CN" altLang="en-US" dirty="0"/>
          </a:p>
        </p:txBody>
      </p:sp>
    </p:spTree>
    <p:extLst>
      <p:ext uri="{BB962C8B-B14F-4D97-AF65-F5344CB8AC3E}">
        <p14:creationId xmlns:p14="http://schemas.microsoft.com/office/powerpoint/2010/main" val="19137602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基于组合的方法</a:t>
            </a:r>
            <a:endParaRPr lang="zh-CN" altLang="en-US" dirty="0"/>
          </a:p>
        </p:txBody>
      </p:sp>
      <p:sp>
        <p:nvSpPr>
          <p:cNvPr id="3" name="内容占位符 2"/>
          <p:cNvSpPr>
            <a:spLocks noGrp="1"/>
          </p:cNvSpPr>
          <p:nvPr>
            <p:ph idx="1"/>
          </p:nvPr>
        </p:nvSpPr>
        <p:spPr/>
        <p:txBody>
          <a:bodyPr/>
          <a:lstStyle/>
          <a:p>
            <a:r>
              <a:rPr lang="zh-CN" altLang="en-US" dirty="0"/>
              <a:t>利用</a:t>
            </a:r>
            <a:r>
              <a:rPr lang="en-US" altLang="zh-CN" dirty="0" err="1"/>
              <a:t>PropBank</a:t>
            </a:r>
            <a:r>
              <a:rPr lang="zh-CN" altLang="en-US" dirty="0"/>
              <a:t>的</a:t>
            </a:r>
            <a:r>
              <a:rPr lang="zh-CN" altLang="en-US" dirty="0" smtClean="0"/>
              <a:t>动词</a:t>
            </a:r>
            <a:r>
              <a:rPr lang="en-US" altLang="zh-CN" dirty="0" err="1" smtClean="0"/>
              <a:t>roleset</a:t>
            </a:r>
            <a:r>
              <a:rPr lang="zh-CN" altLang="en-US" dirty="0" smtClean="0"/>
              <a:t>和</a:t>
            </a:r>
            <a:r>
              <a:rPr lang="en-US" altLang="zh-CN" dirty="0"/>
              <a:t>AMR</a:t>
            </a:r>
            <a:r>
              <a:rPr lang="zh-CN" altLang="en-US" dirty="0"/>
              <a:t>的修饰语角色</a:t>
            </a:r>
            <a:endParaRPr lang="en-US" altLang="zh-CN" dirty="0"/>
          </a:p>
          <a:p>
            <a:pPr lvl="1"/>
            <a:r>
              <a:rPr lang="en-US" altLang="zh-CN" dirty="0" smtClean="0"/>
              <a:t>caused-motion</a:t>
            </a:r>
            <a:r>
              <a:rPr lang="zh-CN" altLang="en-US" dirty="0" smtClean="0"/>
              <a:t>构式</a:t>
            </a:r>
            <a:endParaRPr lang="zh-CN" altLang="en-US" dirty="0"/>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1265" y="2235564"/>
            <a:ext cx="4860996" cy="3494908"/>
          </a:xfrm>
          <a:prstGeom prst="rect">
            <a:avLst/>
          </a:prstGeom>
        </p:spPr>
      </p:pic>
    </p:spTree>
    <p:extLst>
      <p:ext uri="{BB962C8B-B14F-4D97-AF65-F5344CB8AC3E}">
        <p14:creationId xmlns:p14="http://schemas.microsoft.com/office/powerpoint/2010/main" val="291294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基于组合的方法</a:t>
            </a:r>
            <a:endParaRPr lang="zh-CN" altLang="en-US" dirty="0"/>
          </a:p>
        </p:txBody>
      </p:sp>
      <p:sp>
        <p:nvSpPr>
          <p:cNvPr id="3" name="内容占位符 2"/>
          <p:cNvSpPr>
            <a:spLocks noGrp="1"/>
          </p:cNvSpPr>
          <p:nvPr>
            <p:ph idx="1"/>
          </p:nvPr>
        </p:nvSpPr>
        <p:spPr/>
        <p:txBody>
          <a:bodyPr/>
          <a:lstStyle/>
          <a:p>
            <a:r>
              <a:rPr lang="zh-CN" altLang="en-US" dirty="0"/>
              <a:t>利用</a:t>
            </a:r>
            <a:r>
              <a:rPr lang="en-US" altLang="zh-CN" dirty="0" err="1"/>
              <a:t>PropBank</a:t>
            </a:r>
            <a:r>
              <a:rPr lang="zh-CN" altLang="en-US" dirty="0"/>
              <a:t>的</a:t>
            </a:r>
            <a:r>
              <a:rPr lang="zh-CN" altLang="en-US" dirty="0" smtClean="0"/>
              <a:t>动词</a:t>
            </a:r>
            <a:r>
              <a:rPr lang="en-US" altLang="zh-CN" dirty="0" err="1" smtClean="0"/>
              <a:t>roleset</a:t>
            </a:r>
            <a:r>
              <a:rPr lang="zh-CN" altLang="en-US" dirty="0" smtClean="0"/>
              <a:t>和</a:t>
            </a:r>
            <a:r>
              <a:rPr lang="en-US" altLang="zh-CN" dirty="0"/>
              <a:t>AMR</a:t>
            </a:r>
            <a:r>
              <a:rPr lang="zh-CN" altLang="en-US" dirty="0"/>
              <a:t>的修饰语角色</a:t>
            </a:r>
            <a:endParaRPr lang="en-US" altLang="zh-CN" dirty="0"/>
          </a:p>
          <a:p>
            <a:pPr lvl="1"/>
            <a:r>
              <a:rPr lang="zh-CN" altLang="en-US" dirty="0" smtClean="0"/>
              <a:t>双宾语构式</a:t>
            </a:r>
            <a:endParaRPr lang="en-US" altLang="zh-CN" dirty="0" smtClean="0"/>
          </a:p>
          <a:p>
            <a:pPr lvl="2"/>
            <a:r>
              <a:rPr lang="en-US" altLang="zh-CN" dirty="0" smtClean="0"/>
              <a:t>He baked him a cake.</a:t>
            </a:r>
          </a:p>
          <a:p>
            <a:pPr lvl="1"/>
            <a:r>
              <a:rPr lang="zh-CN" altLang="en-US" dirty="0"/>
              <a:t>述补</a:t>
            </a:r>
            <a:r>
              <a:rPr lang="zh-CN" altLang="en-US" dirty="0" smtClean="0"/>
              <a:t>结构</a:t>
            </a:r>
            <a:endParaRPr lang="en-US" altLang="zh-CN" dirty="0" smtClean="0"/>
          </a:p>
          <a:p>
            <a:pPr lvl="2"/>
            <a:r>
              <a:rPr lang="en-US" altLang="zh-CN" dirty="0" smtClean="0"/>
              <a:t>Sandra kissed him unconscious.</a:t>
            </a:r>
          </a:p>
          <a:p>
            <a:pPr lvl="1"/>
            <a:r>
              <a:rPr lang="en-US" altLang="zh-CN" dirty="0" smtClean="0"/>
              <a:t>……</a:t>
            </a:r>
            <a:endParaRPr lang="zh-CN" altLang="en-US" dirty="0"/>
          </a:p>
        </p:txBody>
      </p:sp>
    </p:spTree>
    <p:extLst>
      <p:ext uri="{BB962C8B-B14F-4D97-AF65-F5344CB8AC3E}">
        <p14:creationId xmlns:p14="http://schemas.microsoft.com/office/powerpoint/2010/main" val="1266639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3" name="内容占位符 2"/>
          <p:cNvSpPr>
            <a:spLocks noGrp="1"/>
          </p:cNvSpPr>
          <p:nvPr>
            <p:ph idx="1"/>
          </p:nvPr>
        </p:nvSpPr>
        <p:spPr/>
        <p:txBody>
          <a:bodyPr/>
          <a:lstStyle/>
          <a:p>
            <a:r>
              <a:rPr lang="zh-CN" altLang="en-US" dirty="0" smtClean="0"/>
              <a:t>向词库中增加构式</a:t>
            </a:r>
            <a:endParaRPr lang="en-US" altLang="zh-CN" dirty="0" smtClean="0"/>
          </a:p>
          <a:p>
            <a:pPr lvl="1"/>
            <a:r>
              <a:rPr lang="zh-CN" altLang="en-US" dirty="0" smtClean="0"/>
              <a:t>用于和程度、量相关的构式</a:t>
            </a:r>
            <a:endParaRPr lang="en-US" altLang="zh-CN" dirty="0" smtClean="0"/>
          </a:p>
          <a:p>
            <a:pPr lvl="1"/>
            <a:r>
              <a:rPr lang="zh-CN" altLang="en-US" dirty="0" smtClean="0"/>
              <a:t>原因</a:t>
            </a:r>
            <a:r>
              <a:rPr lang="en-US" altLang="zh-CN" baseline="30000" dirty="0" smtClean="0"/>
              <a:t>1</a:t>
            </a:r>
            <a:endParaRPr lang="en-US" altLang="zh-CN" dirty="0" smtClean="0"/>
          </a:p>
          <a:p>
            <a:pPr lvl="2"/>
            <a:r>
              <a:rPr lang="zh-CN" altLang="en-US" dirty="0" smtClean="0"/>
              <a:t>这些构式使用频率高、比较能产</a:t>
            </a:r>
            <a:endParaRPr lang="en-US" altLang="zh-CN" dirty="0" smtClean="0"/>
          </a:p>
          <a:p>
            <a:pPr lvl="2"/>
            <a:r>
              <a:rPr lang="zh-CN" altLang="en-US" dirty="0" smtClean="0"/>
              <a:t>现有的</a:t>
            </a:r>
            <a:r>
              <a:rPr lang="en-US" altLang="zh-CN" dirty="0" err="1" smtClean="0"/>
              <a:t>PropBank</a:t>
            </a:r>
            <a:r>
              <a:rPr lang="zh-CN" altLang="en-US" dirty="0" smtClean="0"/>
              <a:t>的</a:t>
            </a:r>
            <a:r>
              <a:rPr lang="en-US" altLang="zh-CN" dirty="0" err="1" smtClean="0"/>
              <a:t>roleset</a:t>
            </a:r>
            <a:r>
              <a:rPr lang="zh-CN" altLang="en-US" dirty="0" smtClean="0"/>
              <a:t>和</a:t>
            </a:r>
            <a:r>
              <a:rPr lang="en-US" altLang="zh-CN" dirty="0" smtClean="0"/>
              <a:t>AMR</a:t>
            </a:r>
            <a:r>
              <a:rPr lang="zh-CN" altLang="en-US" dirty="0" smtClean="0"/>
              <a:t>修饰语角色不能准确刻画它们的意义</a:t>
            </a:r>
            <a:endParaRPr lang="zh-CN" altLang="en-US" dirty="0"/>
          </a:p>
        </p:txBody>
      </p:sp>
    </p:spTree>
    <p:extLst>
      <p:ext uri="{BB962C8B-B14F-4D97-AF65-F5344CB8AC3E}">
        <p14:creationId xmlns:p14="http://schemas.microsoft.com/office/powerpoint/2010/main" val="1998547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3" name="内容占位符 2"/>
          <p:cNvSpPr>
            <a:spLocks noGrp="1"/>
          </p:cNvSpPr>
          <p:nvPr>
            <p:ph idx="1"/>
          </p:nvPr>
        </p:nvSpPr>
        <p:spPr/>
        <p:txBody>
          <a:bodyPr/>
          <a:lstStyle/>
          <a:p>
            <a:r>
              <a:rPr lang="zh-CN" altLang="en-US" dirty="0" smtClean="0"/>
              <a:t>向词库中添加构式</a:t>
            </a:r>
            <a:endParaRPr lang="en-US" altLang="zh-CN" dirty="0" smtClean="0"/>
          </a:p>
          <a:p>
            <a:pPr lvl="1"/>
            <a:r>
              <a:rPr lang="zh-CN" altLang="en-US" dirty="0" smtClean="0"/>
              <a:t>程度构式</a:t>
            </a:r>
            <a:endParaRPr lang="en-US" altLang="zh-CN" dirty="0" smtClean="0"/>
          </a:p>
          <a:p>
            <a:pPr lvl="2"/>
            <a:r>
              <a:rPr lang="zh-CN" altLang="en-US" dirty="0" smtClean="0"/>
              <a:t>比较级、最高级、程度</a:t>
            </a:r>
            <a:r>
              <a:rPr lang="en-US" altLang="zh-CN" dirty="0" smtClean="0"/>
              <a:t>-</a:t>
            </a:r>
            <a:r>
              <a:rPr lang="zh-CN" altLang="en-US" dirty="0" smtClean="0"/>
              <a:t>后果构式（</a:t>
            </a:r>
            <a:r>
              <a:rPr lang="en-US" altLang="zh-CN" dirty="0" smtClean="0"/>
              <a:t>degree-consequence</a:t>
            </a:r>
            <a:r>
              <a:rPr lang="zh-CN" altLang="en-US" dirty="0" smtClean="0"/>
              <a:t>）</a:t>
            </a:r>
            <a:endParaRPr lang="en-US" altLang="zh-CN" dirty="0" smtClean="0"/>
          </a:p>
          <a:p>
            <a:pPr lvl="1"/>
            <a:endParaRPr lang="zh-CN" altLang="en-US" dirty="0"/>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254" y="2800809"/>
            <a:ext cx="5871730" cy="2089244"/>
          </a:xfrm>
          <a:prstGeom prst="rect">
            <a:avLst/>
          </a:prstGeom>
        </p:spPr>
      </p:pic>
    </p:spTree>
    <p:extLst>
      <p:ext uri="{BB962C8B-B14F-4D97-AF65-F5344CB8AC3E}">
        <p14:creationId xmlns:p14="http://schemas.microsoft.com/office/powerpoint/2010/main" val="3848985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3" name="内容占位符 2"/>
          <p:cNvSpPr>
            <a:spLocks noGrp="1"/>
          </p:cNvSpPr>
          <p:nvPr>
            <p:ph idx="1"/>
          </p:nvPr>
        </p:nvSpPr>
        <p:spPr/>
        <p:txBody>
          <a:bodyPr/>
          <a:lstStyle/>
          <a:p>
            <a:r>
              <a:rPr lang="zh-CN" altLang="en-US" dirty="0" smtClean="0"/>
              <a:t>程度构式</a:t>
            </a:r>
            <a:endParaRPr lang="en-US" altLang="zh-CN" dirty="0" smtClean="0"/>
          </a:p>
          <a:p>
            <a:pPr lvl="1"/>
            <a:r>
              <a:rPr lang="zh-CN" altLang="en-US" dirty="0" smtClean="0"/>
              <a:t>比较级</a:t>
            </a:r>
            <a:endParaRPr lang="en-US" altLang="zh-CN" dirty="0" smtClean="0"/>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7056" y="2724952"/>
            <a:ext cx="4905825" cy="2224735"/>
          </a:xfrm>
          <a:prstGeom prst="rect">
            <a:avLst/>
          </a:prstGeom>
        </p:spPr>
      </p:pic>
      <p:pic>
        <p:nvPicPr>
          <p:cNvPr id="5" name="图片 4"/>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694875" y="2792697"/>
            <a:ext cx="5871730" cy="2089244"/>
          </a:xfrm>
          <a:prstGeom prst="rect">
            <a:avLst/>
          </a:prstGeom>
        </p:spPr>
      </p:pic>
    </p:spTree>
    <p:extLst>
      <p:ext uri="{BB962C8B-B14F-4D97-AF65-F5344CB8AC3E}">
        <p14:creationId xmlns:p14="http://schemas.microsoft.com/office/powerpoint/2010/main" val="2885258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3" name="内容占位符 2"/>
          <p:cNvSpPr>
            <a:spLocks noGrp="1"/>
          </p:cNvSpPr>
          <p:nvPr>
            <p:ph idx="1"/>
          </p:nvPr>
        </p:nvSpPr>
        <p:spPr/>
        <p:txBody>
          <a:bodyPr/>
          <a:lstStyle/>
          <a:p>
            <a:r>
              <a:rPr lang="zh-CN" altLang="en-US" dirty="0" smtClean="0"/>
              <a:t>程度构式</a:t>
            </a:r>
            <a:endParaRPr lang="en-US" altLang="zh-CN" dirty="0" smtClean="0"/>
          </a:p>
          <a:p>
            <a:pPr lvl="1"/>
            <a:r>
              <a:rPr lang="zh-CN" altLang="en-US" dirty="0" smtClean="0"/>
              <a:t>最高级</a:t>
            </a:r>
            <a:endParaRPr lang="zh-CN" altLang="en-US" dirty="0"/>
          </a:p>
        </p:txBody>
      </p:sp>
      <p:pic>
        <p:nvPicPr>
          <p:cNvPr id="5" name="图片 4"/>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694875" y="2792697"/>
            <a:ext cx="5871730" cy="2089244"/>
          </a:xfrm>
          <a:prstGeom prst="rect">
            <a:avLst/>
          </a:prstGeom>
        </p:spPr>
      </p:pic>
      <p:pic>
        <p:nvPicPr>
          <p:cNvPr id="6" name="图片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40965" y="2792697"/>
            <a:ext cx="4753910" cy="2199400"/>
          </a:xfrm>
          <a:prstGeom prst="rect">
            <a:avLst/>
          </a:prstGeom>
        </p:spPr>
      </p:pic>
    </p:spTree>
    <p:extLst>
      <p:ext uri="{BB962C8B-B14F-4D97-AF65-F5344CB8AC3E}">
        <p14:creationId xmlns:p14="http://schemas.microsoft.com/office/powerpoint/2010/main" val="267357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3" name="内容占位符 2"/>
          <p:cNvSpPr>
            <a:spLocks noGrp="1"/>
          </p:cNvSpPr>
          <p:nvPr>
            <p:ph idx="1"/>
          </p:nvPr>
        </p:nvSpPr>
        <p:spPr/>
        <p:txBody>
          <a:bodyPr/>
          <a:lstStyle/>
          <a:p>
            <a:r>
              <a:rPr lang="zh-CN" altLang="en-US" dirty="0" smtClean="0"/>
              <a:t>程度构式</a:t>
            </a:r>
            <a:endParaRPr lang="en-US" altLang="zh-CN" dirty="0" smtClean="0"/>
          </a:p>
          <a:p>
            <a:pPr lvl="1"/>
            <a:r>
              <a:rPr lang="zh-CN" altLang="en-US" dirty="0" smtClean="0"/>
              <a:t>程度</a:t>
            </a:r>
            <a:r>
              <a:rPr lang="en-US" altLang="zh-CN" dirty="0" smtClean="0"/>
              <a:t>-</a:t>
            </a:r>
            <a:r>
              <a:rPr lang="zh-CN" altLang="en-US" dirty="0" smtClean="0"/>
              <a:t>后果构式</a:t>
            </a:r>
            <a:endParaRPr lang="en-US" altLang="zh-CN" dirty="0" smtClean="0"/>
          </a:p>
          <a:p>
            <a:pPr lvl="1"/>
            <a:endParaRPr lang="zh-CN" altLang="en-US" dirty="0"/>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1037" y="2547557"/>
            <a:ext cx="4368593" cy="2471704"/>
          </a:xfrm>
          <a:prstGeom prst="rect">
            <a:avLst/>
          </a:prstGeom>
        </p:spPr>
      </p:pic>
      <p:pic>
        <p:nvPicPr>
          <p:cNvPr id="5" name="图片 4"/>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678856" y="2547557"/>
            <a:ext cx="5871730" cy="2089244"/>
          </a:xfrm>
          <a:prstGeom prst="rect">
            <a:avLst/>
          </a:prstGeom>
        </p:spPr>
      </p:pic>
    </p:spTree>
    <p:extLst>
      <p:ext uri="{BB962C8B-B14F-4D97-AF65-F5344CB8AC3E}">
        <p14:creationId xmlns:p14="http://schemas.microsoft.com/office/powerpoint/2010/main" val="12748484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3" name="内容占位符 2"/>
          <p:cNvSpPr>
            <a:spLocks noGrp="1"/>
          </p:cNvSpPr>
          <p:nvPr>
            <p:ph idx="1"/>
          </p:nvPr>
        </p:nvSpPr>
        <p:spPr/>
        <p:txBody>
          <a:bodyPr/>
          <a:lstStyle/>
          <a:p>
            <a:r>
              <a:rPr lang="zh-CN" altLang="en-US" dirty="0" smtClean="0"/>
              <a:t>向词库中添加构式</a:t>
            </a:r>
            <a:endParaRPr lang="en-US" altLang="zh-CN" dirty="0" smtClean="0"/>
          </a:p>
          <a:p>
            <a:pPr lvl="1"/>
            <a:r>
              <a:rPr lang="zh-CN" altLang="en-US" dirty="0"/>
              <a:t>数</a:t>
            </a:r>
            <a:r>
              <a:rPr lang="zh-CN" altLang="en-US" dirty="0" smtClean="0"/>
              <a:t>量构式</a:t>
            </a:r>
            <a:endParaRPr lang="en-US" altLang="zh-CN" dirty="0" smtClean="0"/>
          </a:p>
          <a:p>
            <a:pPr lvl="2"/>
            <a:r>
              <a:rPr lang="zh-CN" altLang="en-US" dirty="0" smtClean="0"/>
              <a:t>等量构式、数量</a:t>
            </a:r>
            <a:r>
              <a:rPr lang="en-US" altLang="zh-CN" dirty="0" smtClean="0"/>
              <a:t>-</a:t>
            </a:r>
            <a:r>
              <a:rPr lang="zh-CN" altLang="en-US" dirty="0" smtClean="0"/>
              <a:t>后果构式（</a:t>
            </a:r>
            <a:r>
              <a:rPr lang="en-US" altLang="zh-CN" dirty="0" smtClean="0"/>
              <a:t>quantity-consequence</a:t>
            </a:r>
            <a:r>
              <a:rPr lang="zh-CN" altLang="en-US" dirty="0" smtClean="0"/>
              <a:t>）</a:t>
            </a:r>
            <a:endParaRPr lang="zh-CN" altLang="en-US" dirty="0"/>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15510" y="2821169"/>
            <a:ext cx="6078451" cy="2277605"/>
          </a:xfrm>
          <a:prstGeom prst="rect">
            <a:avLst/>
          </a:prstGeom>
        </p:spPr>
      </p:pic>
    </p:spTree>
    <p:extLst>
      <p:ext uri="{BB962C8B-B14F-4D97-AF65-F5344CB8AC3E}">
        <p14:creationId xmlns:p14="http://schemas.microsoft.com/office/powerpoint/2010/main" val="3900665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3" name="内容占位符 2"/>
          <p:cNvSpPr>
            <a:spLocks noGrp="1"/>
          </p:cNvSpPr>
          <p:nvPr>
            <p:ph idx="1"/>
          </p:nvPr>
        </p:nvSpPr>
        <p:spPr/>
        <p:txBody>
          <a:bodyPr/>
          <a:lstStyle/>
          <a:p>
            <a:r>
              <a:rPr lang="zh-CN" altLang="en-US" dirty="0" smtClean="0"/>
              <a:t>数量构式</a:t>
            </a:r>
            <a:endParaRPr lang="en-US" altLang="zh-CN" dirty="0" smtClean="0"/>
          </a:p>
          <a:p>
            <a:pPr lvl="1"/>
            <a:r>
              <a:rPr lang="zh-CN" altLang="en-US" dirty="0" smtClean="0"/>
              <a:t>等量构式</a:t>
            </a:r>
            <a:endParaRPr lang="zh-CN" altLang="en-US" dirty="0"/>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0939" y="2301974"/>
            <a:ext cx="4454260" cy="2438991"/>
          </a:xfrm>
          <a:prstGeom prst="rect">
            <a:avLst/>
          </a:prstGeom>
        </p:spPr>
      </p:pic>
      <p:pic>
        <p:nvPicPr>
          <p:cNvPr id="5" name="图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5199" y="2301974"/>
            <a:ext cx="6078451" cy="2277605"/>
          </a:xfrm>
          <a:prstGeom prst="rect">
            <a:avLst/>
          </a:prstGeom>
        </p:spPr>
      </p:pic>
    </p:spTree>
    <p:extLst>
      <p:ext uri="{BB962C8B-B14F-4D97-AF65-F5344CB8AC3E}">
        <p14:creationId xmlns:p14="http://schemas.microsoft.com/office/powerpoint/2010/main" val="96897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3" name="内容占位符 2"/>
          <p:cNvSpPr>
            <a:spLocks noGrp="1"/>
          </p:cNvSpPr>
          <p:nvPr>
            <p:ph idx="1"/>
          </p:nvPr>
        </p:nvSpPr>
        <p:spPr/>
        <p:txBody>
          <a:bodyPr/>
          <a:lstStyle/>
          <a:p>
            <a:r>
              <a:rPr lang="zh-CN" altLang="en-US" dirty="0" smtClean="0"/>
              <a:t>数量构式</a:t>
            </a:r>
            <a:endParaRPr lang="en-US" altLang="zh-CN" dirty="0" smtClean="0"/>
          </a:p>
          <a:p>
            <a:pPr lvl="1"/>
            <a:r>
              <a:rPr lang="zh-CN" altLang="en-US" dirty="0" smtClean="0"/>
              <a:t>数量</a:t>
            </a:r>
            <a:r>
              <a:rPr lang="en-US" altLang="zh-CN" dirty="0" smtClean="0"/>
              <a:t>-</a:t>
            </a:r>
            <a:r>
              <a:rPr lang="zh-CN" altLang="en-US" dirty="0" smtClean="0"/>
              <a:t>后果构式</a:t>
            </a:r>
            <a:endParaRPr lang="zh-CN" altLang="en-US" dirty="0"/>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55199" y="2301974"/>
            <a:ext cx="6078451" cy="2277605"/>
          </a:xfrm>
          <a:prstGeom prst="rect">
            <a:avLst/>
          </a:prstGeom>
        </p:spPr>
      </p:pic>
      <p:pic>
        <p:nvPicPr>
          <p:cNvPr id="5" name="图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81073" y="2301973"/>
            <a:ext cx="3827031" cy="2583549"/>
          </a:xfrm>
          <a:prstGeom prst="rect">
            <a:avLst/>
          </a:prstGeom>
        </p:spPr>
      </p:pic>
    </p:spTree>
    <p:extLst>
      <p:ext uri="{BB962C8B-B14F-4D97-AF65-F5344CB8AC3E}">
        <p14:creationId xmlns:p14="http://schemas.microsoft.com/office/powerpoint/2010/main" val="2733560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目录</a:t>
            </a:r>
            <a:endParaRPr lang="zh-CN" altLang="en-US" dirty="0"/>
          </a:p>
        </p:txBody>
      </p:sp>
      <p:sp>
        <p:nvSpPr>
          <p:cNvPr id="3" name="内容占位符 2"/>
          <p:cNvSpPr>
            <a:spLocks noGrp="1"/>
          </p:cNvSpPr>
          <p:nvPr>
            <p:ph idx="1"/>
          </p:nvPr>
        </p:nvSpPr>
        <p:spPr/>
        <p:txBody>
          <a:bodyPr/>
          <a:lstStyle/>
          <a:p>
            <a:r>
              <a:rPr lang="en-US" altLang="zh-CN" dirty="0" smtClean="0"/>
              <a:t>1 </a:t>
            </a:r>
            <a:r>
              <a:rPr lang="zh-CN" altLang="en-US" dirty="0" smtClean="0"/>
              <a:t>引言</a:t>
            </a:r>
            <a:endParaRPr lang="en-US" altLang="zh-CN" dirty="0" smtClean="0"/>
          </a:p>
          <a:p>
            <a:r>
              <a:rPr lang="en-US" altLang="zh-CN" dirty="0" smtClean="0"/>
              <a:t>2 </a:t>
            </a:r>
            <a:r>
              <a:rPr lang="zh-CN" altLang="en-US" dirty="0" smtClean="0"/>
              <a:t>背景和相关工作</a:t>
            </a:r>
            <a:endParaRPr lang="en-US" altLang="zh-CN" dirty="0" smtClean="0"/>
          </a:p>
          <a:p>
            <a:r>
              <a:rPr lang="en-US" altLang="zh-CN" dirty="0" smtClean="0"/>
              <a:t>3 </a:t>
            </a:r>
            <a:r>
              <a:rPr lang="zh-CN" altLang="en-US" dirty="0" smtClean="0"/>
              <a:t>如何用</a:t>
            </a:r>
            <a:r>
              <a:rPr lang="en-US" altLang="zh-CN" dirty="0" smtClean="0"/>
              <a:t>AMR</a:t>
            </a:r>
            <a:r>
              <a:rPr lang="zh-CN" altLang="en-US" dirty="0"/>
              <a:t>表示</a:t>
            </a:r>
            <a:r>
              <a:rPr lang="zh-CN" altLang="en-US" dirty="0" smtClean="0"/>
              <a:t>构式语义</a:t>
            </a:r>
            <a:endParaRPr lang="en-US" altLang="zh-CN" dirty="0" smtClean="0"/>
          </a:p>
          <a:p>
            <a:r>
              <a:rPr lang="en-US" altLang="zh-CN" dirty="0" smtClean="0"/>
              <a:t>4 </a:t>
            </a:r>
            <a:r>
              <a:rPr lang="zh-CN" altLang="en-US" dirty="0" smtClean="0"/>
              <a:t>基于组合的表示方法</a:t>
            </a:r>
            <a:endParaRPr lang="en-US" altLang="zh-CN" dirty="0" smtClean="0"/>
          </a:p>
          <a:p>
            <a:r>
              <a:rPr lang="en-US" altLang="zh-CN" dirty="0" smtClean="0"/>
              <a:t>5 </a:t>
            </a:r>
            <a:r>
              <a:rPr lang="zh-CN" altLang="en-US" dirty="0" smtClean="0"/>
              <a:t>基于构式的表示方法</a:t>
            </a:r>
            <a:endParaRPr lang="en-US" altLang="zh-CN" dirty="0" smtClean="0"/>
          </a:p>
          <a:p>
            <a:r>
              <a:rPr lang="en-US" altLang="zh-CN" dirty="0" smtClean="0"/>
              <a:t>6 </a:t>
            </a:r>
            <a:r>
              <a:rPr lang="zh-CN" altLang="en-US" dirty="0" smtClean="0"/>
              <a:t>标注的实施与评价</a:t>
            </a:r>
            <a:endParaRPr lang="en-US" altLang="zh-CN" dirty="0" smtClean="0"/>
          </a:p>
          <a:p>
            <a:r>
              <a:rPr lang="en-US" altLang="zh-CN" dirty="0" smtClean="0"/>
              <a:t>7 </a:t>
            </a:r>
            <a:r>
              <a:rPr lang="zh-CN" altLang="en-US" dirty="0" smtClean="0"/>
              <a:t>结语和后续工作的展望</a:t>
            </a:r>
            <a:endParaRPr lang="en-US" altLang="zh-CN" dirty="0" smtClean="0"/>
          </a:p>
          <a:p>
            <a:r>
              <a:rPr lang="en-US" altLang="zh-CN" dirty="0" smtClean="0"/>
              <a:t>8 </a:t>
            </a:r>
            <a:r>
              <a:rPr lang="zh-CN" altLang="en-US" dirty="0" smtClean="0"/>
              <a:t>我的看法</a:t>
            </a:r>
            <a:endParaRPr lang="zh-CN" altLang="en-US" dirty="0"/>
          </a:p>
        </p:txBody>
      </p:sp>
    </p:spTree>
    <p:extLst>
      <p:ext uri="{BB962C8B-B14F-4D97-AF65-F5344CB8AC3E}">
        <p14:creationId xmlns:p14="http://schemas.microsoft.com/office/powerpoint/2010/main" val="4006349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3" name="内容占位符 2"/>
          <p:cNvSpPr>
            <a:spLocks noGrp="1"/>
          </p:cNvSpPr>
          <p:nvPr>
            <p:ph idx="1"/>
          </p:nvPr>
        </p:nvSpPr>
        <p:spPr/>
        <p:txBody>
          <a:bodyPr/>
          <a:lstStyle/>
          <a:p>
            <a:r>
              <a:rPr lang="zh-CN" altLang="en-US" dirty="0" smtClean="0"/>
              <a:t>向词库中添加构式</a:t>
            </a:r>
            <a:endParaRPr lang="en-US" altLang="zh-CN" dirty="0" smtClean="0"/>
          </a:p>
          <a:p>
            <a:pPr lvl="1"/>
            <a:r>
              <a:rPr lang="zh-CN" altLang="en-US" dirty="0" smtClean="0"/>
              <a:t>相似比较构式（</a:t>
            </a:r>
            <a:r>
              <a:rPr lang="en-US" altLang="zh-CN" dirty="0" smtClean="0"/>
              <a:t>comparing resemblance</a:t>
            </a:r>
            <a:r>
              <a:rPr lang="zh-CN" altLang="en-US" dirty="0" smtClean="0"/>
              <a:t>）</a:t>
            </a:r>
            <a:endParaRPr lang="en-US" altLang="zh-CN" dirty="0" smtClean="0"/>
          </a:p>
          <a:p>
            <a:pPr lvl="1"/>
            <a:r>
              <a:rPr lang="zh-CN" altLang="en-US" dirty="0" smtClean="0"/>
              <a:t>形式：</a:t>
            </a:r>
            <a:r>
              <a:rPr lang="en-US" altLang="zh-CN" dirty="0" smtClean="0"/>
              <a:t>X </a:t>
            </a:r>
            <a:r>
              <a:rPr lang="en-US" altLang="zh-CN" dirty="0"/>
              <a:t>(</a:t>
            </a:r>
            <a:r>
              <a:rPr lang="en-US" altLang="zh-CN" dirty="0" smtClean="0"/>
              <a:t>Verb )more/less like Y than Z</a:t>
            </a:r>
          </a:p>
          <a:p>
            <a:pPr lvl="1"/>
            <a:r>
              <a:rPr lang="zh-CN" altLang="en-US" dirty="0"/>
              <a:t>比</a:t>
            </a:r>
            <a:r>
              <a:rPr lang="zh-CN" altLang="en-US" dirty="0" smtClean="0"/>
              <a:t>起</a:t>
            </a:r>
            <a:r>
              <a:rPr lang="en-US" altLang="zh-CN" dirty="0" smtClean="0"/>
              <a:t>Y</a:t>
            </a:r>
            <a:r>
              <a:rPr lang="zh-CN" altLang="en-US" dirty="0" smtClean="0"/>
              <a:t>，</a:t>
            </a:r>
            <a:r>
              <a:rPr lang="en-US" altLang="zh-CN" dirty="0" smtClean="0"/>
              <a:t>X(V</a:t>
            </a:r>
            <a:r>
              <a:rPr lang="zh-CN" altLang="en-US" dirty="0" smtClean="0"/>
              <a:t>得</a:t>
            </a:r>
            <a:r>
              <a:rPr lang="en-US" altLang="zh-CN" dirty="0" smtClean="0"/>
              <a:t>)</a:t>
            </a:r>
            <a:r>
              <a:rPr lang="zh-CN" altLang="en-US" dirty="0" smtClean="0"/>
              <a:t>更像</a:t>
            </a:r>
            <a:r>
              <a:rPr lang="en-US" altLang="zh-CN" dirty="0" smtClean="0"/>
              <a:t>Z</a:t>
            </a:r>
            <a:endParaRPr lang="zh-CN" altLang="en-US" dirty="0"/>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7987" y="3441384"/>
            <a:ext cx="6624244" cy="1865540"/>
          </a:xfrm>
          <a:prstGeom prst="rect">
            <a:avLst/>
          </a:prstGeom>
        </p:spPr>
      </p:pic>
      <p:pic>
        <p:nvPicPr>
          <p:cNvPr id="5" name="图片 4"/>
          <p:cNvPicPr>
            <a:picLocks noChangeAspect="1"/>
          </p:cNvPicPr>
          <p:nvPr/>
        </p:nvPicPr>
        <p:blipFill>
          <a:blip r:embed="rId4">
            <a:clrChange>
              <a:clrFrom>
                <a:srgbClr val="FFFFFF"/>
              </a:clrFrom>
              <a:clrTo>
                <a:srgbClr val="FFFFFF">
                  <a:alpha val="0"/>
                </a:srgbClr>
              </a:clrTo>
            </a:clrChange>
          </a:blip>
          <a:stretch>
            <a:fillRect/>
          </a:stretch>
        </p:blipFill>
        <p:spPr>
          <a:xfrm>
            <a:off x="1057206" y="3380808"/>
            <a:ext cx="3981450" cy="2838450"/>
          </a:xfrm>
          <a:prstGeom prst="rect">
            <a:avLst/>
          </a:prstGeom>
        </p:spPr>
      </p:pic>
    </p:spTree>
    <p:extLst>
      <p:ext uri="{BB962C8B-B14F-4D97-AF65-F5344CB8AC3E}">
        <p14:creationId xmlns:p14="http://schemas.microsoft.com/office/powerpoint/2010/main" val="2589724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基于构式的方法</a:t>
            </a:r>
            <a:endParaRPr lang="zh-CN" altLang="en-US" dirty="0"/>
          </a:p>
        </p:txBody>
      </p:sp>
      <p:sp>
        <p:nvSpPr>
          <p:cNvPr id="5" name="内容占位符 4"/>
          <p:cNvSpPr>
            <a:spLocks noGrp="1"/>
          </p:cNvSpPr>
          <p:nvPr>
            <p:ph idx="1"/>
          </p:nvPr>
        </p:nvSpPr>
        <p:spPr/>
        <p:txBody>
          <a:bodyPr/>
          <a:lstStyle/>
          <a:p>
            <a:r>
              <a:rPr lang="zh-CN" altLang="en-US" dirty="0" smtClean="0"/>
              <a:t>向词库中添加构式</a:t>
            </a:r>
            <a:endParaRPr lang="en-US" altLang="zh-CN" dirty="0" smtClean="0"/>
          </a:p>
          <a:p>
            <a:pPr lvl="1"/>
            <a:r>
              <a:rPr lang="en-US" altLang="zh-CN" dirty="0" smtClean="0"/>
              <a:t>The X-</a:t>
            </a:r>
            <a:r>
              <a:rPr lang="en-US" altLang="zh-CN" dirty="0" err="1" smtClean="0"/>
              <a:t>er</a:t>
            </a:r>
            <a:r>
              <a:rPr lang="en-US" altLang="zh-CN" dirty="0" smtClean="0"/>
              <a:t>, the Y-</a:t>
            </a:r>
            <a:r>
              <a:rPr lang="en-US" altLang="zh-CN" dirty="0" err="1" smtClean="0"/>
              <a:t>er</a:t>
            </a:r>
            <a:r>
              <a:rPr lang="zh-CN" altLang="en-US" dirty="0" smtClean="0"/>
              <a:t>构式</a:t>
            </a:r>
            <a:endParaRPr lang="zh-CN" altLang="en-US" dirty="0"/>
          </a:p>
        </p:txBody>
      </p:sp>
      <p:pic>
        <p:nvPicPr>
          <p:cNvPr id="6" name="图片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33770" y="2504720"/>
            <a:ext cx="6395622" cy="2100490"/>
          </a:xfrm>
          <a:prstGeom prst="rect">
            <a:avLst/>
          </a:prstGeom>
        </p:spPr>
      </p:pic>
      <p:pic>
        <p:nvPicPr>
          <p:cNvPr id="7" name="图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5866" y="2504720"/>
            <a:ext cx="4101995" cy="3010028"/>
          </a:xfrm>
          <a:prstGeom prst="rect">
            <a:avLst/>
          </a:prstGeom>
        </p:spPr>
      </p:pic>
    </p:spTree>
    <p:extLst>
      <p:ext uri="{BB962C8B-B14F-4D97-AF65-F5344CB8AC3E}">
        <p14:creationId xmlns:p14="http://schemas.microsoft.com/office/powerpoint/2010/main" val="39816440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标注的实施与评价</a:t>
            </a:r>
            <a:endParaRPr lang="zh-CN" altLang="en-US" dirty="0"/>
          </a:p>
        </p:txBody>
      </p:sp>
      <p:sp>
        <p:nvSpPr>
          <p:cNvPr id="3" name="内容占位符 2"/>
          <p:cNvSpPr>
            <a:spLocks noGrp="1"/>
          </p:cNvSpPr>
          <p:nvPr>
            <p:ph idx="1"/>
          </p:nvPr>
        </p:nvSpPr>
        <p:spPr/>
        <p:txBody>
          <a:bodyPr/>
          <a:lstStyle/>
          <a:p>
            <a:r>
              <a:rPr lang="zh-CN" altLang="en-US" dirty="0" smtClean="0"/>
              <a:t>评价方法</a:t>
            </a:r>
            <a:endParaRPr lang="en-US" altLang="zh-CN" dirty="0" smtClean="0"/>
          </a:p>
          <a:p>
            <a:pPr lvl="1"/>
            <a:r>
              <a:rPr lang="zh-CN" altLang="en-US" dirty="0" smtClean="0"/>
              <a:t>从</a:t>
            </a:r>
            <a:r>
              <a:rPr lang="en-US" altLang="zh-CN" dirty="0" smtClean="0"/>
              <a:t>AMR</a:t>
            </a:r>
            <a:r>
              <a:rPr lang="zh-CN" altLang="en-US" dirty="0" smtClean="0"/>
              <a:t>标注语料库中找出</a:t>
            </a:r>
            <a:r>
              <a:rPr lang="en-US" altLang="zh-CN" dirty="0" smtClean="0"/>
              <a:t>50</a:t>
            </a:r>
            <a:r>
              <a:rPr lang="zh-CN" altLang="en-US" dirty="0" smtClean="0"/>
              <a:t>个包含程度构式或数量构式的句子给</a:t>
            </a:r>
            <a:r>
              <a:rPr lang="en-US" altLang="zh-CN" dirty="0" smtClean="0"/>
              <a:t>2</a:t>
            </a:r>
            <a:r>
              <a:rPr lang="zh-CN" altLang="en-US" dirty="0" smtClean="0"/>
              <a:t>个人分别标注</a:t>
            </a:r>
            <a:endParaRPr lang="en-US" altLang="zh-CN" dirty="0" smtClean="0"/>
          </a:p>
          <a:p>
            <a:pPr lvl="2"/>
            <a:r>
              <a:rPr lang="zh-CN" altLang="en-US" dirty="0" smtClean="0"/>
              <a:t>其中有一些句子在过去的标注中存在不一致现象</a:t>
            </a:r>
            <a:endParaRPr lang="en-US" altLang="zh-CN" dirty="0" smtClean="0"/>
          </a:p>
          <a:p>
            <a:r>
              <a:rPr lang="zh-CN" altLang="en-US" dirty="0" smtClean="0"/>
              <a:t>评价结果</a:t>
            </a:r>
            <a:endParaRPr lang="en-US" altLang="zh-CN" dirty="0" smtClean="0"/>
          </a:p>
          <a:p>
            <a:pPr lvl="1"/>
            <a:r>
              <a:rPr lang="en-US" altLang="zh-CN" dirty="0" err="1" smtClean="0"/>
              <a:t>smatch</a:t>
            </a:r>
            <a:r>
              <a:rPr lang="zh-CN" altLang="en-US" dirty="0" smtClean="0"/>
              <a:t>分数为</a:t>
            </a:r>
            <a:r>
              <a:rPr lang="en-US" altLang="zh-CN" dirty="0" smtClean="0"/>
              <a:t>88.6%</a:t>
            </a:r>
            <a:r>
              <a:rPr lang="en-US" altLang="zh-CN" baseline="30000" dirty="0" smtClean="0"/>
              <a:t>1</a:t>
            </a:r>
            <a:endParaRPr lang="en-US" altLang="zh-CN" dirty="0" smtClean="0"/>
          </a:p>
          <a:p>
            <a:pPr lvl="1"/>
            <a:r>
              <a:rPr lang="zh-CN" altLang="en-US" dirty="0" smtClean="0"/>
              <a:t>虽然没有以前的标注的</a:t>
            </a:r>
            <a:r>
              <a:rPr lang="en-US" altLang="zh-CN" dirty="0" err="1" smtClean="0"/>
              <a:t>smatch</a:t>
            </a:r>
            <a:r>
              <a:rPr lang="zh-CN" altLang="en-US" dirty="0" smtClean="0"/>
              <a:t>分数，但是可以观察到标注一致性提高了</a:t>
            </a:r>
            <a:endParaRPr lang="en-US" altLang="zh-CN" dirty="0" smtClean="0"/>
          </a:p>
        </p:txBody>
      </p:sp>
    </p:spTree>
    <p:extLst>
      <p:ext uri="{BB962C8B-B14F-4D97-AF65-F5344CB8AC3E}">
        <p14:creationId xmlns:p14="http://schemas.microsoft.com/office/powerpoint/2010/main" val="1528154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标注的实施与评价</a:t>
            </a:r>
            <a:endParaRPr lang="zh-CN" altLang="en-US" dirty="0"/>
          </a:p>
        </p:txBody>
      </p:sp>
      <p:sp>
        <p:nvSpPr>
          <p:cNvPr id="3" name="内容占位符 2"/>
          <p:cNvSpPr>
            <a:spLocks noGrp="1"/>
          </p:cNvSpPr>
          <p:nvPr>
            <p:ph idx="1"/>
          </p:nvPr>
        </p:nvSpPr>
        <p:spPr/>
        <p:txBody>
          <a:bodyPr/>
          <a:lstStyle/>
          <a:p>
            <a:r>
              <a:rPr lang="zh-CN" altLang="en-US" dirty="0" smtClean="0"/>
              <a:t>标注不一致之处</a:t>
            </a:r>
            <a:endParaRPr lang="en-US" altLang="zh-CN" dirty="0" smtClean="0"/>
          </a:p>
          <a:p>
            <a:pPr lvl="1"/>
            <a:r>
              <a:rPr lang="zh-CN" altLang="en-US" dirty="0"/>
              <a:t>构</a:t>
            </a:r>
            <a:r>
              <a:rPr lang="zh-CN" altLang="en-US" dirty="0" smtClean="0"/>
              <a:t>式的地位：一位标注者将句子的根节点标为构式，另一位选取其他词为根，构式标为该词的</a:t>
            </a:r>
            <a:r>
              <a:rPr lang="en-US" altLang="zh-CN" dirty="0" err="1" smtClean="0"/>
              <a:t>Argx</a:t>
            </a:r>
            <a:r>
              <a:rPr lang="en-US" altLang="zh-CN" dirty="0" smtClean="0"/>
              <a:t>-of</a:t>
            </a:r>
            <a:r>
              <a:rPr lang="zh-CN" altLang="en-US" dirty="0" smtClean="0"/>
              <a:t>元素</a:t>
            </a:r>
            <a:r>
              <a:rPr lang="en-US" altLang="zh-CN" baseline="30000" dirty="0" smtClean="0"/>
              <a:t>1</a:t>
            </a:r>
            <a:endParaRPr lang="en-US" altLang="zh-CN" dirty="0" smtClean="0"/>
          </a:p>
          <a:p>
            <a:pPr lvl="1"/>
            <a:r>
              <a:rPr lang="zh-CN" altLang="en-US" dirty="0" smtClean="0"/>
              <a:t>解决方案：规定一般将构式标为句子的根节点</a:t>
            </a:r>
            <a:endParaRPr lang="zh-CN" altLang="en-US" dirty="0"/>
          </a:p>
        </p:txBody>
      </p:sp>
    </p:spTree>
    <p:extLst>
      <p:ext uri="{BB962C8B-B14F-4D97-AF65-F5344CB8AC3E}">
        <p14:creationId xmlns:p14="http://schemas.microsoft.com/office/powerpoint/2010/main" val="36822073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结语和后续工作的展望</a:t>
            </a:r>
            <a:endParaRPr lang="zh-CN" altLang="en-US" dirty="0"/>
          </a:p>
        </p:txBody>
      </p:sp>
      <p:sp>
        <p:nvSpPr>
          <p:cNvPr id="3" name="内容占位符 2"/>
          <p:cNvSpPr>
            <a:spLocks noGrp="1"/>
          </p:cNvSpPr>
          <p:nvPr>
            <p:ph idx="1"/>
          </p:nvPr>
        </p:nvSpPr>
        <p:spPr/>
        <p:txBody>
          <a:bodyPr/>
          <a:lstStyle/>
          <a:p>
            <a:r>
              <a:rPr lang="zh-CN" altLang="en-US" dirty="0" smtClean="0"/>
              <a:t>贡献</a:t>
            </a:r>
            <a:endParaRPr lang="en-US" altLang="zh-CN" dirty="0" smtClean="0"/>
          </a:p>
          <a:p>
            <a:pPr lvl="1"/>
            <a:r>
              <a:rPr lang="zh-CN" altLang="en-US" dirty="0" smtClean="0"/>
              <a:t>更新</a:t>
            </a:r>
            <a:r>
              <a:rPr lang="en-US" altLang="zh-CN" dirty="0" smtClean="0"/>
              <a:t>AMR</a:t>
            </a:r>
            <a:r>
              <a:rPr lang="zh-CN" altLang="en-US" dirty="0" smtClean="0"/>
              <a:t>标注语料库，包括修改原有的对程度</a:t>
            </a:r>
            <a:r>
              <a:rPr lang="en-US" altLang="zh-CN" dirty="0" smtClean="0"/>
              <a:t>/</a:t>
            </a:r>
            <a:r>
              <a:rPr lang="zh-CN" altLang="en-US" dirty="0" smtClean="0"/>
              <a:t>数量构式的标注并增加新的标注语料</a:t>
            </a:r>
            <a:endParaRPr lang="en-US" altLang="zh-CN" dirty="0" smtClean="0"/>
          </a:p>
          <a:p>
            <a:pPr lvl="2"/>
            <a:r>
              <a:rPr lang="zh-CN" altLang="en-US" dirty="0" smtClean="0"/>
              <a:t>程度构式的语料</a:t>
            </a:r>
            <a:r>
              <a:rPr lang="en-US" altLang="zh-CN" dirty="0" smtClean="0"/>
              <a:t>4943</a:t>
            </a:r>
            <a:r>
              <a:rPr lang="zh-CN" altLang="en-US" dirty="0" smtClean="0"/>
              <a:t>句</a:t>
            </a:r>
            <a:endParaRPr lang="en-US" altLang="zh-CN" dirty="0" smtClean="0"/>
          </a:p>
          <a:p>
            <a:pPr lvl="2"/>
            <a:r>
              <a:rPr lang="zh-CN" altLang="en-US" dirty="0" smtClean="0"/>
              <a:t>数量构式的语料</a:t>
            </a:r>
            <a:r>
              <a:rPr lang="en-US" altLang="zh-CN" dirty="0" smtClean="0"/>
              <a:t>1122</a:t>
            </a:r>
            <a:r>
              <a:rPr lang="zh-CN" altLang="en-US" dirty="0" smtClean="0"/>
              <a:t>句</a:t>
            </a:r>
            <a:endParaRPr lang="en-US" altLang="zh-CN" dirty="0" smtClean="0"/>
          </a:p>
          <a:p>
            <a:pPr lvl="2"/>
            <a:r>
              <a:rPr lang="zh-CN" altLang="en-US" dirty="0" smtClean="0"/>
              <a:t>相似比较构式的语料</a:t>
            </a:r>
            <a:r>
              <a:rPr lang="en-US" altLang="zh-CN" dirty="0" smtClean="0"/>
              <a:t>9</a:t>
            </a:r>
            <a:r>
              <a:rPr lang="zh-CN" altLang="en-US" dirty="0" smtClean="0"/>
              <a:t>句</a:t>
            </a:r>
            <a:endParaRPr lang="en-US" altLang="zh-CN" dirty="0" smtClean="0"/>
          </a:p>
          <a:p>
            <a:pPr lvl="2"/>
            <a:r>
              <a:rPr lang="en-US" altLang="zh-CN" dirty="0" smtClean="0"/>
              <a:t>The X-</a:t>
            </a:r>
            <a:r>
              <a:rPr lang="en-US" altLang="zh-CN" dirty="0" err="1" smtClean="0"/>
              <a:t>er</a:t>
            </a:r>
            <a:r>
              <a:rPr lang="en-US" altLang="zh-CN" dirty="0" smtClean="0"/>
              <a:t>, the Y-</a:t>
            </a:r>
            <a:r>
              <a:rPr lang="en-US" altLang="zh-CN" dirty="0" err="1" smtClean="0"/>
              <a:t>er</a:t>
            </a:r>
            <a:r>
              <a:rPr lang="zh-CN" altLang="en-US" dirty="0" smtClean="0"/>
              <a:t>构式的语料</a:t>
            </a:r>
            <a:r>
              <a:rPr lang="en-US" altLang="zh-CN" dirty="0" smtClean="0"/>
              <a:t>38</a:t>
            </a:r>
            <a:r>
              <a:rPr lang="zh-CN" altLang="en-US" dirty="0" smtClean="0"/>
              <a:t>句</a:t>
            </a:r>
            <a:endParaRPr lang="en-US" altLang="zh-CN" dirty="0" smtClean="0"/>
          </a:p>
          <a:p>
            <a:pPr lvl="1"/>
            <a:r>
              <a:rPr lang="zh-CN" altLang="en-US" dirty="0" smtClean="0"/>
              <a:t>增加标注的深度，提高标注一致性</a:t>
            </a:r>
            <a:endParaRPr lang="zh-CN" altLang="en-US" dirty="0"/>
          </a:p>
        </p:txBody>
      </p:sp>
    </p:spTree>
    <p:extLst>
      <p:ext uri="{BB962C8B-B14F-4D97-AF65-F5344CB8AC3E}">
        <p14:creationId xmlns:p14="http://schemas.microsoft.com/office/powerpoint/2010/main" val="29809393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结语和后续工作的展望</a:t>
            </a:r>
          </a:p>
        </p:txBody>
      </p:sp>
      <p:sp>
        <p:nvSpPr>
          <p:cNvPr id="3" name="内容占位符 2"/>
          <p:cNvSpPr>
            <a:spLocks noGrp="1"/>
          </p:cNvSpPr>
          <p:nvPr>
            <p:ph idx="1"/>
          </p:nvPr>
        </p:nvSpPr>
        <p:spPr/>
        <p:txBody>
          <a:bodyPr/>
          <a:lstStyle/>
          <a:p>
            <a:r>
              <a:rPr lang="zh-CN" altLang="en-US" dirty="0" smtClean="0"/>
              <a:t>可能的后续工作</a:t>
            </a:r>
            <a:endParaRPr lang="en-US" altLang="zh-CN" dirty="0" smtClean="0"/>
          </a:p>
          <a:p>
            <a:pPr lvl="1"/>
            <a:r>
              <a:rPr lang="zh-CN" altLang="en-US" dirty="0" smtClean="0"/>
              <a:t>标注更多信息，包括时体、情态等</a:t>
            </a:r>
            <a:endParaRPr lang="zh-CN" altLang="en-US" dirty="0"/>
          </a:p>
        </p:txBody>
      </p:sp>
    </p:spTree>
    <p:extLst>
      <p:ext uri="{BB962C8B-B14F-4D97-AF65-F5344CB8AC3E}">
        <p14:creationId xmlns:p14="http://schemas.microsoft.com/office/powerpoint/2010/main" val="42062691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我的看法</a:t>
            </a:r>
            <a:endParaRPr lang="zh-CN" altLang="en-US" dirty="0"/>
          </a:p>
        </p:txBody>
      </p:sp>
      <p:sp>
        <p:nvSpPr>
          <p:cNvPr id="3" name="内容占位符 2"/>
          <p:cNvSpPr>
            <a:spLocks noGrp="1"/>
          </p:cNvSpPr>
          <p:nvPr>
            <p:ph idx="1"/>
          </p:nvPr>
        </p:nvSpPr>
        <p:spPr/>
        <p:txBody>
          <a:bodyPr/>
          <a:lstStyle/>
          <a:p>
            <a:r>
              <a:rPr lang="en-US" altLang="zh-CN" dirty="0" smtClean="0"/>
              <a:t>intransitive motion</a:t>
            </a:r>
            <a:r>
              <a:rPr lang="zh-CN" altLang="en-US" dirty="0" smtClean="0"/>
              <a:t>构式的处理方式</a:t>
            </a:r>
            <a:endParaRPr lang="en-US" altLang="zh-CN" dirty="0" smtClean="0"/>
          </a:p>
          <a:p>
            <a:pPr lvl="1"/>
            <a:r>
              <a:rPr lang="en-US" altLang="zh-CN" dirty="0" smtClean="0"/>
              <a:t>rumble</a:t>
            </a:r>
            <a:r>
              <a:rPr lang="zh-CN" altLang="en-US" dirty="0" smtClean="0"/>
              <a:t>并不是位移动词，和</a:t>
            </a:r>
            <a:r>
              <a:rPr lang="en-US" altLang="zh-CN" dirty="0" smtClean="0"/>
              <a:t>path</a:t>
            </a:r>
            <a:r>
              <a:rPr lang="zh-CN" altLang="en-US" dirty="0" smtClean="0"/>
              <a:t>论元是不匹配的，所以如果一个不懂英语的人看到这个表示</a:t>
            </a:r>
            <a:r>
              <a:rPr lang="en-US" altLang="zh-CN" dirty="0" smtClean="0"/>
              <a:t>AMR</a:t>
            </a:r>
            <a:r>
              <a:rPr lang="zh-CN" altLang="en-US" dirty="0" smtClean="0"/>
              <a:t>和</a:t>
            </a:r>
            <a:r>
              <a:rPr lang="en-US" altLang="zh-CN" dirty="0" smtClean="0"/>
              <a:t>rumble</a:t>
            </a:r>
            <a:r>
              <a:rPr lang="zh-CN" altLang="en-US" dirty="0" smtClean="0"/>
              <a:t>的释义，应该还是不明白这个句子的意思的。机器就更不可能理解了。</a:t>
            </a:r>
            <a:endParaRPr lang="en-US" altLang="zh-CN" dirty="0" smtClean="0"/>
          </a:p>
          <a:p>
            <a:pPr lvl="1"/>
            <a:r>
              <a:rPr lang="zh-CN" altLang="en-US" dirty="0" smtClean="0"/>
              <a:t>强行给</a:t>
            </a:r>
            <a:r>
              <a:rPr lang="en-US" altLang="zh-CN" dirty="0" smtClean="0"/>
              <a:t>rumble</a:t>
            </a:r>
            <a:r>
              <a:rPr lang="zh-CN" altLang="en-US" dirty="0" smtClean="0"/>
              <a:t>加</a:t>
            </a:r>
            <a:r>
              <a:rPr lang="en-US" altLang="zh-CN" dirty="0" smtClean="0"/>
              <a:t>path</a:t>
            </a:r>
            <a:r>
              <a:rPr lang="zh-CN" altLang="en-US" dirty="0" smtClean="0"/>
              <a:t>论元，是摆脱了</a:t>
            </a:r>
            <a:r>
              <a:rPr lang="en-US" altLang="zh-CN" dirty="0" err="1" smtClean="0"/>
              <a:t>PropBank</a:t>
            </a:r>
            <a:r>
              <a:rPr lang="zh-CN" altLang="en-US" dirty="0" smtClean="0"/>
              <a:t>的词库的约束，这样的后果是可以产生大量不合理的表示，比如将那个例句的</a:t>
            </a:r>
            <a:r>
              <a:rPr lang="en-US" altLang="zh-CN" dirty="0" smtClean="0"/>
              <a:t>rumble</a:t>
            </a:r>
            <a:r>
              <a:rPr lang="zh-CN" altLang="en-US" dirty="0" smtClean="0"/>
              <a:t>改成任意一个动词，如</a:t>
            </a:r>
            <a:r>
              <a:rPr lang="en-US" altLang="zh-CN" dirty="0" smtClean="0"/>
              <a:t>eat, see, sleep</a:t>
            </a:r>
            <a:r>
              <a:rPr lang="zh-CN" altLang="en-US" dirty="0" smtClean="0"/>
              <a:t>，都能不受限制地画出</a:t>
            </a:r>
            <a:r>
              <a:rPr lang="en-US" altLang="zh-CN" dirty="0" smtClean="0"/>
              <a:t>AMR</a:t>
            </a:r>
            <a:r>
              <a:rPr lang="zh-CN" altLang="en-US" dirty="0" smtClean="0"/>
              <a:t>表示</a:t>
            </a:r>
            <a:r>
              <a:rPr lang="zh-CN" altLang="en-US" dirty="0" smtClean="0"/>
              <a:t>。</a:t>
            </a:r>
            <a:r>
              <a:rPr lang="en-US" altLang="zh-CN" baseline="30000" dirty="0" smtClean="0"/>
              <a:t>1</a:t>
            </a:r>
            <a:endParaRPr lang="en-US" altLang="zh-CN" dirty="0" smtClean="0"/>
          </a:p>
          <a:p>
            <a:pPr lvl="1"/>
            <a:r>
              <a:rPr lang="zh-CN" altLang="en-US" dirty="0" smtClean="0"/>
              <a:t>即使不考虑不合理的表示的问题，用这种方法表示体现不出这是个构式，以及它和</a:t>
            </a:r>
            <a:r>
              <a:rPr lang="en-US" altLang="zh-CN" dirty="0" smtClean="0"/>
              <a:t>walk along the main road</a:t>
            </a:r>
            <a:r>
              <a:rPr lang="zh-CN" altLang="en-US" dirty="0" smtClean="0"/>
              <a:t>的区别。</a:t>
            </a:r>
            <a:endParaRPr lang="zh-CN" altLang="en-US" dirty="0"/>
          </a:p>
        </p:txBody>
      </p:sp>
    </p:spTree>
    <p:extLst>
      <p:ext uri="{BB962C8B-B14F-4D97-AF65-F5344CB8AC3E}">
        <p14:creationId xmlns:p14="http://schemas.microsoft.com/office/powerpoint/2010/main" val="42379241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我的看法</a:t>
            </a:r>
            <a:endParaRPr lang="zh-CN" altLang="en-US" dirty="0"/>
          </a:p>
        </p:txBody>
      </p:sp>
      <p:sp>
        <p:nvSpPr>
          <p:cNvPr id="3" name="内容占位符 2"/>
          <p:cNvSpPr>
            <a:spLocks noGrp="1"/>
          </p:cNvSpPr>
          <p:nvPr>
            <p:ph idx="1"/>
          </p:nvPr>
        </p:nvSpPr>
        <p:spPr/>
        <p:txBody>
          <a:bodyPr/>
          <a:lstStyle/>
          <a:p>
            <a:r>
              <a:rPr lang="en-US" altLang="zh-CN" dirty="0" smtClean="0"/>
              <a:t>caused-motion</a:t>
            </a:r>
            <a:r>
              <a:rPr lang="zh-CN" altLang="en-US" dirty="0" smtClean="0"/>
              <a:t>构式的处理</a:t>
            </a:r>
            <a:r>
              <a:rPr lang="zh-CN" altLang="en-US" dirty="0"/>
              <a:t>方式</a:t>
            </a:r>
            <a:endParaRPr lang="en-US" altLang="zh-CN" dirty="0" smtClean="0"/>
          </a:p>
          <a:p>
            <a:pPr lvl="1"/>
            <a:r>
              <a:rPr lang="zh-CN" altLang="en-US" dirty="0" smtClean="0"/>
              <a:t>添加</a:t>
            </a:r>
            <a:r>
              <a:rPr lang="en-US" altLang="zh-CN" dirty="0" smtClean="0"/>
              <a:t>cause</a:t>
            </a:r>
            <a:r>
              <a:rPr lang="zh-CN" altLang="en-US" dirty="0" smtClean="0"/>
              <a:t>和</a:t>
            </a:r>
            <a:r>
              <a:rPr lang="en-US" altLang="zh-CN" dirty="0" smtClean="0"/>
              <a:t>move</a:t>
            </a:r>
            <a:r>
              <a:rPr lang="zh-CN" altLang="en-US" dirty="0" smtClean="0"/>
              <a:t>这两个动词本来没什么问题，但是换成基于构式的方法也一样行得通，为何不和程度</a:t>
            </a:r>
            <a:r>
              <a:rPr lang="en-US" altLang="zh-CN" dirty="0" smtClean="0"/>
              <a:t>/</a:t>
            </a:r>
            <a:r>
              <a:rPr lang="zh-CN" altLang="en-US" dirty="0" smtClean="0"/>
              <a:t>数量构式保持一致的处理方式？</a:t>
            </a:r>
            <a:endParaRPr lang="zh-CN" altLang="en-US" dirty="0"/>
          </a:p>
        </p:txBody>
      </p:sp>
    </p:spTree>
    <p:extLst>
      <p:ext uri="{BB962C8B-B14F-4D97-AF65-F5344CB8AC3E}">
        <p14:creationId xmlns:p14="http://schemas.microsoft.com/office/powerpoint/2010/main" val="11408733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我的看法</a:t>
            </a:r>
            <a:endParaRPr lang="zh-CN" altLang="en-US" dirty="0"/>
          </a:p>
        </p:txBody>
      </p:sp>
      <p:sp>
        <p:nvSpPr>
          <p:cNvPr id="3" name="内容占位符 2"/>
          <p:cNvSpPr>
            <a:spLocks noGrp="1"/>
          </p:cNvSpPr>
          <p:nvPr>
            <p:ph idx="1"/>
          </p:nvPr>
        </p:nvSpPr>
        <p:spPr/>
        <p:txBody>
          <a:bodyPr/>
          <a:lstStyle/>
          <a:p>
            <a:r>
              <a:rPr lang="zh-CN" altLang="en-US" dirty="0" smtClean="0"/>
              <a:t>三个程度构式共用一个</a:t>
            </a:r>
            <a:r>
              <a:rPr lang="en-US" altLang="zh-CN" dirty="0" err="1" smtClean="0"/>
              <a:t>roleset</a:t>
            </a:r>
            <a:endParaRPr lang="en-US" altLang="zh-CN" dirty="0" smtClean="0"/>
          </a:p>
          <a:p>
            <a:pPr lvl="1"/>
            <a:r>
              <a:rPr lang="zh-CN" altLang="en-US" dirty="0" smtClean="0"/>
              <a:t>看起来是三个</a:t>
            </a:r>
            <a:r>
              <a:rPr lang="en-US" altLang="zh-CN" dirty="0" err="1" smtClean="0"/>
              <a:t>roleset</a:t>
            </a:r>
            <a:r>
              <a:rPr lang="zh-CN" altLang="en-US" dirty="0" smtClean="0"/>
              <a:t>合并同类项的结果，</a:t>
            </a:r>
            <a:r>
              <a:rPr lang="en-US" altLang="zh-CN" dirty="0" smtClean="0"/>
              <a:t>Arg1-3</a:t>
            </a:r>
            <a:r>
              <a:rPr lang="zh-CN" altLang="en-US" dirty="0" smtClean="0"/>
              <a:t>完全一样，</a:t>
            </a:r>
            <a:r>
              <a:rPr lang="en-US" altLang="zh-CN" dirty="0" smtClean="0"/>
              <a:t>Arg4</a:t>
            </a:r>
            <a:r>
              <a:rPr lang="zh-CN" altLang="en-US" dirty="0" smtClean="0"/>
              <a:t>、</a:t>
            </a:r>
            <a:r>
              <a:rPr lang="en-US" altLang="zh-CN" dirty="0" smtClean="0"/>
              <a:t>Arg5</a:t>
            </a:r>
            <a:r>
              <a:rPr lang="zh-CN" altLang="en-US" dirty="0" smtClean="0"/>
              <a:t>、</a:t>
            </a:r>
            <a:r>
              <a:rPr lang="en-US" altLang="zh-CN" dirty="0" smtClean="0"/>
              <a:t>Arg6</a:t>
            </a:r>
            <a:r>
              <a:rPr lang="zh-CN" altLang="en-US" dirty="0" smtClean="0"/>
              <a:t>不会共现。</a:t>
            </a:r>
            <a:endParaRPr lang="en-US" altLang="zh-CN" dirty="0" smtClean="0"/>
          </a:p>
          <a:p>
            <a:pPr lvl="1"/>
            <a:r>
              <a:rPr lang="en-US" altLang="zh-CN" dirty="0" smtClean="0"/>
              <a:t>Arg6</a:t>
            </a:r>
            <a:r>
              <a:rPr lang="zh-CN" altLang="en-US" dirty="0" smtClean="0"/>
              <a:t>（后果）和</a:t>
            </a:r>
            <a:r>
              <a:rPr lang="en-US" altLang="zh-CN" dirty="0" smtClean="0"/>
              <a:t>Arg4-5</a:t>
            </a:r>
            <a:r>
              <a:rPr lang="zh-CN" altLang="en-US" dirty="0" smtClean="0"/>
              <a:t>（比较级</a:t>
            </a:r>
            <a:r>
              <a:rPr lang="en-US" altLang="zh-CN" dirty="0" smtClean="0"/>
              <a:t>/</a:t>
            </a:r>
            <a:r>
              <a:rPr lang="zh-CN" altLang="en-US" dirty="0" smtClean="0"/>
              <a:t>最高级的比较对象）似乎不是同一类，放在同一个构式里是否合理</a:t>
            </a:r>
            <a:r>
              <a:rPr lang="zh-CN" altLang="en-US" dirty="0" smtClean="0"/>
              <a:t>？</a:t>
            </a:r>
            <a:r>
              <a:rPr lang="en-US" altLang="zh-CN" baseline="30000" dirty="0" smtClean="0"/>
              <a:t>1</a:t>
            </a:r>
            <a:endParaRPr lang="en-US" altLang="zh-CN" dirty="0" smtClean="0"/>
          </a:p>
          <a:p>
            <a:pPr lvl="1"/>
            <a:r>
              <a:rPr lang="zh-CN" altLang="en-US" dirty="0" smtClean="0"/>
              <a:t>程度构式和数量构式为何不进一步合并同类项？</a:t>
            </a:r>
            <a:endParaRPr lang="zh-CN" altLang="en-US" dirty="0"/>
          </a:p>
        </p:txBody>
      </p:sp>
    </p:spTree>
    <p:extLst>
      <p:ext uri="{BB962C8B-B14F-4D97-AF65-F5344CB8AC3E}">
        <p14:creationId xmlns:p14="http://schemas.microsoft.com/office/powerpoint/2010/main" val="11515826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我的看法</a:t>
            </a:r>
            <a:endParaRPr lang="zh-CN" altLang="en-US" dirty="0"/>
          </a:p>
        </p:txBody>
      </p:sp>
      <p:sp>
        <p:nvSpPr>
          <p:cNvPr id="3" name="内容占位符 2"/>
          <p:cNvSpPr>
            <a:spLocks noGrp="1"/>
          </p:cNvSpPr>
          <p:nvPr>
            <p:ph idx="1"/>
          </p:nvPr>
        </p:nvSpPr>
        <p:spPr/>
        <p:txBody>
          <a:bodyPr/>
          <a:lstStyle/>
          <a:p>
            <a:r>
              <a:rPr lang="zh-CN" altLang="en-US" dirty="0" smtClean="0"/>
              <a:t>程度</a:t>
            </a:r>
            <a:r>
              <a:rPr lang="en-US" altLang="zh-CN" dirty="0" smtClean="0"/>
              <a:t>-</a:t>
            </a:r>
            <a:r>
              <a:rPr lang="zh-CN" altLang="en-US" dirty="0" smtClean="0"/>
              <a:t>后果构式不标注否定和情态</a:t>
            </a:r>
            <a:endParaRPr lang="en-US" altLang="zh-CN" dirty="0" smtClean="0"/>
          </a:p>
          <a:p>
            <a:pPr lvl="1"/>
            <a:r>
              <a:rPr lang="en-US" altLang="zh-CN" dirty="0" smtClean="0"/>
              <a:t>He is too tired to drive</a:t>
            </a:r>
            <a:r>
              <a:rPr lang="zh-CN" altLang="en-US" dirty="0" smtClean="0"/>
              <a:t>的意义和</a:t>
            </a:r>
            <a:r>
              <a:rPr lang="en-US" altLang="zh-CN" dirty="0" smtClean="0"/>
              <a:t>He is so tired that he cannot drive</a:t>
            </a:r>
            <a:r>
              <a:rPr lang="zh-CN" altLang="en-US" dirty="0" smtClean="0"/>
              <a:t>是接近的，按照</a:t>
            </a:r>
            <a:r>
              <a:rPr lang="en-US" altLang="zh-CN" dirty="0" smtClean="0"/>
              <a:t>AMR</a:t>
            </a:r>
            <a:r>
              <a:rPr lang="zh-CN" altLang="en-US" dirty="0" smtClean="0"/>
              <a:t>的原则，这两个句子对应的</a:t>
            </a:r>
            <a:r>
              <a:rPr lang="en-US" altLang="zh-CN" dirty="0" smtClean="0"/>
              <a:t>AMR</a:t>
            </a:r>
            <a:r>
              <a:rPr lang="zh-CN" altLang="en-US" dirty="0" smtClean="0"/>
              <a:t>表示应该相同。文章没有提及</a:t>
            </a:r>
            <a:r>
              <a:rPr lang="en-US" altLang="zh-CN" dirty="0" smtClean="0"/>
              <a:t>so…that</a:t>
            </a:r>
            <a:r>
              <a:rPr lang="zh-CN" altLang="en-US" dirty="0"/>
              <a:t>构</a:t>
            </a:r>
            <a:r>
              <a:rPr lang="zh-CN" altLang="en-US" dirty="0" smtClean="0"/>
              <a:t>式的标注方式，但显然其中的否定和情态是不会</a:t>
            </a:r>
            <a:r>
              <a:rPr lang="zh-CN" altLang="en-US" dirty="0" smtClean="0"/>
              <a:t>被忽视的</a:t>
            </a:r>
            <a:r>
              <a:rPr lang="zh-CN" altLang="en-US" dirty="0" smtClean="0"/>
              <a:t>，那么程度</a:t>
            </a:r>
            <a:r>
              <a:rPr lang="en-US" altLang="zh-CN" dirty="0" smtClean="0"/>
              <a:t>-</a:t>
            </a:r>
            <a:r>
              <a:rPr lang="zh-CN" altLang="en-US" dirty="0" smtClean="0"/>
              <a:t>后果构式也应该标注否定和情态。</a:t>
            </a:r>
            <a:endParaRPr lang="en-US" altLang="zh-CN" dirty="0" smtClean="0"/>
          </a:p>
          <a:p>
            <a:pPr lvl="1"/>
            <a:r>
              <a:rPr lang="zh-CN" altLang="en-US" dirty="0"/>
              <a:t>文</a:t>
            </a:r>
            <a:r>
              <a:rPr lang="zh-CN" altLang="en-US" dirty="0" smtClean="0"/>
              <a:t>中给出的理由是即使说了</a:t>
            </a:r>
            <a:r>
              <a:rPr lang="en-US" altLang="zh-CN" dirty="0" smtClean="0"/>
              <a:t>He is too tired to drive</a:t>
            </a:r>
            <a:r>
              <a:rPr lang="zh-CN" altLang="en-US" dirty="0" smtClean="0"/>
              <a:t>，但现实中</a:t>
            </a:r>
            <a:r>
              <a:rPr lang="en-US" altLang="zh-CN" dirty="0" smtClean="0"/>
              <a:t>he</a:t>
            </a:r>
            <a:r>
              <a:rPr lang="zh-CN" altLang="en-US" dirty="0" smtClean="0"/>
              <a:t>还是可能</a:t>
            </a:r>
            <a:r>
              <a:rPr lang="en-US" altLang="zh-CN" dirty="0" smtClean="0"/>
              <a:t>drive</a:t>
            </a:r>
            <a:r>
              <a:rPr lang="zh-CN" altLang="en-US" dirty="0" smtClean="0"/>
              <a:t>了，所以极性是不能判断的。但是这个构</a:t>
            </a:r>
            <a:r>
              <a:rPr lang="zh-CN" altLang="en-US" dirty="0" smtClean="0"/>
              <a:t>式里</a:t>
            </a:r>
            <a:r>
              <a:rPr lang="en-US" altLang="zh-CN" dirty="0" smtClean="0"/>
              <a:t>to drive</a:t>
            </a:r>
            <a:r>
              <a:rPr lang="zh-CN" altLang="en-US" dirty="0" smtClean="0"/>
              <a:t>根本不是现实句，</a:t>
            </a:r>
            <a:r>
              <a:rPr lang="zh-CN" altLang="en-US" dirty="0" smtClean="0"/>
              <a:t>不管</a:t>
            </a:r>
            <a:r>
              <a:rPr lang="en-US" altLang="zh-CN" dirty="0" smtClean="0"/>
              <a:t>he</a:t>
            </a:r>
            <a:r>
              <a:rPr lang="zh-CN" altLang="en-US" dirty="0" smtClean="0"/>
              <a:t>有没有</a:t>
            </a:r>
            <a:r>
              <a:rPr lang="en-US" altLang="zh-CN" dirty="0" smtClean="0"/>
              <a:t>drive</a:t>
            </a:r>
            <a:r>
              <a:rPr lang="zh-CN" altLang="en-US" dirty="0" smtClean="0"/>
              <a:t>，情态和极性</a:t>
            </a:r>
            <a:r>
              <a:rPr lang="zh-CN" altLang="en-US" dirty="0" smtClean="0"/>
              <a:t>总是“不能”。</a:t>
            </a:r>
            <a:endParaRPr lang="zh-CN" altLang="en-US" dirty="0"/>
          </a:p>
        </p:txBody>
      </p:sp>
    </p:spTree>
    <p:extLst>
      <p:ext uri="{BB962C8B-B14F-4D97-AF65-F5344CB8AC3E}">
        <p14:creationId xmlns:p14="http://schemas.microsoft.com/office/powerpoint/2010/main" val="801258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引言、背景和相关工作</a:t>
            </a:r>
            <a:endParaRPr lang="zh-CN" altLang="en-US" dirty="0"/>
          </a:p>
        </p:txBody>
      </p:sp>
      <p:sp>
        <p:nvSpPr>
          <p:cNvPr id="3" name="内容占位符 2"/>
          <p:cNvSpPr>
            <a:spLocks noGrp="1"/>
          </p:cNvSpPr>
          <p:nvPr>
            <p:ph idx="1"/>
          </p:nvPr>
        </p:nvSpPr>
        <p:spPr/>
        <p:txBody>
          <a:bodyPr/>
          <a:lstStyle/>
          <a:p>
            <a:r>
              <a:rPr lang="zh-CN" altLang="en-US" dirty="0"/>
              <a:t>构</a:t>
            </a:r>
            <a:r>
              <a:rPr lang="zh-CN" altLang="en-US" dirty="0" smtClean="0"/>
              <a:t>式</a:t>
            </a:r>
            <a:r>
              <a:rPr lang="en-US" altLang="zh-CN" baseline="30000" dirty="0" smtClean="0"/>
              <a:t>1</a:t>
            </a:r>
            <a:endParaRPr lang="en-US" altLang="zh-CN" dirty="0" smtClean="0"/>
          </a:p>
          <a:p>
            <a:pPr lvl="1"/>
            <a:r>
              <a:rPr lang="zh-CN" altLang="en-US" dirty="0" smtClean="0"/>
              <a:t>语言中罕见的结构，处于语言的长尾效应的尾部（</a:t>
            </a:r>
            <a:r>
              <a:rPr lang="en-US" altLang="zh-CN" dirty="0" smtClean="0"/>
              <a:t>some of the rarer structures found in the long tail of language</a:t>
            </a:r>
            <a:r>
              <a:rPr lang="zh-CN" altLang="en-US" dirty="0" smtClean="0"/>
              <a:t>）</a:t>
            </a:r>
            <a:endParaRPr lang="en-US" altLang="zh-CN" dirty="0" smtClean="0"/>
          </a:p>
          <a:p>
            <a:pPr lvl="1"/>
            <a:r>
              <a:rPr lang="zh-CN" altLang="en-US" dirty="0" smtClean="0"/>
              <a:t>不同的表示</a:t>
            </a:r>
            <a:r>
              <a:rPr lang="zh-CN" altLang="en-US" dirty="0" smtClean="0"/>
              <a:t>策略</a:t>
            </a:r>
            <a:r>
              <a:rPr lang="en-US" altLang="zh-CN" baseline="30000" dirty="0" smtClean="0"/>
              <a:t>2</a:t>
            </a:r>
            <a:r>
              <a:rPr lang="zh-CN" altLang="en-US" dirty="0" smtClean="0"/>
              <a:t>：</a:t>
            </a:r>
            <a:endParaRPr lang="en-US" altLang="zh-CN" dirty="0" smtClean="0"/>
          </a:p>
          <a:p>
            <a:pPr lvl="2"/>
            <a:r>
              <a:rPr lang="en-US" altLang="zh-CN" dirty="0" smtClean="0"/>
              <a:t>John sneezed the napkin off the table.</a:t>
            </a:r>
          </a:p>
          <a:p>
            <a:pPr lvl="2"/>
            <a:r>
              <a:rPr lang="zh-CN" altLang="en-US" dirty="0" smtClean="0"/>
              <a:t>基于组合的表示方法（</a:t>
            </a:r>
            <a:r>
              <a:rPr lang="en-US" altLang="zh-CN" dirty="0" smtClean="0"/>
              <a:t>lexicosemantic approach)</a:t>
            </a:r>
          </a:p>
          <a:p>
            <a:pPr lvl="3"/>
            <a:r>
              <a:rPr lang="zh-CN" altLang="en-US" dirty="0" smtClean="0"/>
              <a:t>认为</a:t>
            </a:r>
            <a:r>
              <a:rPr lang="en-US" altLang="zh-CN" dirty="0" smtClean="0"/>
              <a:t>sneeze</a:t>
            </a:r>
            <a:r>
              <a:rPr lang="zh-CN" altLang="en-US" dirty="0" smtClean="0"/>
              <a:t>允准了两个新的论元</a:t>
            </a:r>
            <a:endParaRPr lang="en-US" altLang="zh-CN" dirty="0" smtClean="0"/>
          </a:p>
          <a:p>
            <a:pPr lvl="2"/>
            <a:r>
              <a:rPr lang="zh-CN" altLang="en-US" dirty="0" smtClean="0"/>
              <a:t>基于构式的表示方法</a:t>
            </a:r>
            <a:endParaRPr lang="en-US" altLang="zh-CN" dirty="0" smtClean="0"/>
          </a:p>
          <a:p>
            <a:pPr lvl="3"/>
            <a:r>
              <a:rPr lang="zh-CN" altLang="en-US" dirty="0" smtClean="0"/>
              <a:t>认为构式也有论元结构</a:t>
            </a:r>
            <a:endParaRPr lang="en-US" altLang="zh-CN" dirty="0" smtClean="0"/>
          </a:p>
        </p:txBody>
      </p:sp>
    </p:spTree>
    <p:extLst>
      <p:ext uri="{BB962C8B-B14F-4D97-AF65-F5344CB8AC3E}">
        <p14:creationId xmlns:p14="http://schemas.microsoft.com/office/powerpoint/2010/main" val="25970213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我的看法</a:t>
            </a:r>
            <a:endParaRPr lang="zh-CN" altLang="en-US" dirty="0"/>
          </a:p>
        </p:txBody>
      </p:sp>
      <p:sp>
        <p:nvSpPr>
          <p:cNvPr id="3" name="内容占位符 2"/>
          <p:cNvSpPr>
            <a:spLocks noGrp="1"/>
          </p:cNvSpPr>
          <p:nvPr>
            <p:ph idx="1"/>
          </p:nvPr>
        </p:nvSpPr>
        <p:spPr/>
        <p:txBody>
          <a:bodyPr/>
          <a:lstStyle/>
          <a:p>
            <a:r>
              <a:rPr lang="zh-CN" altLang="en-US" dirty="0" smtClean="0"/>
              <a:t>相似比较构式和</a:t>
            </a:r>
            <a:r>
              <a:rPr lang="en-US" altLang="zh-CN" dirty="0" smtClean="0"/>
              <a:t>the X-</a:t>
            </a:r>
            <a:r>
              <a:rPr lang="en-US" altLang="zh-CN" dirty="0" err="1" smtClean="0"/>
              <a:t>er</a:t>
            </a:r>
            <a:r>
              <a:rPr lang="en-US" altLang="zh-CN" dirty="0" smtClean="0"/>
              <a:t>, the Y-</a:t>
            </a:r>
            <a:r>
              <a:rPr lang="en-US" altLang="zh-CN" dirty="0" err="1" smtClean="0"/>
              <a:t>er</a:t>
            </a:r>
            <a:r>
              <a:rPr lang="zh-CN" altLang="en-US" dirty="0" smtClean="0"/>
              <a:t>构式为何不用程度</a:t>
            </a:r>
            <a:r>
              <a:rPr lang="en-US" altLang="zh-CN" dirty="0" smtClean="0"/>
              <a:t>/</a:t>
            </a:r>
            <a:r>
              <a:rPr lang="zh-CN" altLang="en-US" dirty="0" smtClean="0"/>
              <a:t>数量构式的框架描写</a:t>
            </a:r>
            <a:endParaRPr lang="en-US" altLang="zh-CN" dirty="0" smtClean="0"/>
          </a:p>
          <a:p>
            <a:pPr lvl="1"/>
            <a:r>
              <a:rPr lang="zh-CN" altLang="en-US" dirty="0" smtClean="0"/>
              <a:t>相似比较构式完全</a:t>
            </a:r>
            <a:r>
              <a:rPr lang="zh-CN" altLang="en-US" dirty="0"/>
              <a:t>可以用之前的程度</a:t>
            </a:r>
            <a:r>
              <a:rPr lang="en-US" altLang="zh-CN" dirty="0"/>
              <a:t>/</a:t>
            </a:r>
            <a:r>
              <a:rPr lang="zh-CN" altLang="en-US" dirty="0"/>
              <a:t>数量构式的</a:t>
            </a:r>
            <a:r>
              <a:rPr lang="en-US" altLang="zh-CN" dirty="0" err="1"/>
              <a:t>roleset</a:t>
            </a:r>
            <a:r>
              <a:rPr lang="zh-CN" altLang="en-US" dirty="0"/>
              <a:t>来描述这个构式，比较主体是</a:t>
            </a:r>
            <a:r>
              <a:rPr lang="en-US" altLang="zh-CN" dirty="0"/>
              <a:t>XV</a:t>
            </a:r>
            <a:r>
              <a:rPr lang="zh-CN" altLang="en-US" dirty="0"/>
              <a:t>和</a:t>
            </a:r>
            <a:r>
              <a:rPr lang="en-US" altLang="zh-CN" dirty="0"/>
              <a:t>YV</a:t>
            </a:r>
            <a:r>
              <a:rPr lang="zh-CN" altLang="en-US" dirty="0"/>
              <a:t>的相似度，比较对象是</a:t>
            </a:r>
            <a:r>
              <a:rPr lang="en-US" altLang="zh-CN" dirty="0"/>
              <a:t>XV</a:t>
            </a:r>
            <a:r>
              <a:rPr lang="zh-CN" altLang="en-US" dirty="0"/>
              <a:t>和</a:t>
            </a:r>
            <a:r>
              <a:rPr lang="en-US" altLang="zh-CN" dirty="0"/>
              <a:t>ZV</a:t>
            </a:r>
            <a:r>
              <a:rPr lang="zh-CN" altLang="en-US" dirty="0"/>
              <a:t>的相似度。</a:t>
            </a:r>
            <a:r>
              <a:rPr lang="zh-CN" altLang="en-US" dirty="0" smtClean="0"/>
              <a:t>按目前的相似比较构式的</a:t>
            </a:r>
            <a:r>
              <a:rPr lang="en-US" altLang="zh-CN" dirty="0" err="1" smtClean="0"/>
              <a:t>roleset</a:t>
            </a:r>
            <a:r>
              <a:rPr lang="zh-CN" altLang="en-US" dirty="0"/>
              <a:t>来描述，搞得</a:t>
            </a:r>
            <a:r>
              <a:rPr lang="zh-CN" altLang="en-US" dirty="0" smtClean="0"/>
              <a:t>好像这里的“比较”涉及</a:t>
            </a:r>
            <a:r>
              <a:rPr lang="zh-CN" altLang="en-US" dirty="0"/>
              <a:t>三个东西一样。</a:t>
            </a:r>
            <a:r>
              <a:rPr lang="zh-CN" altLang="en-US" dirty="0" smtClean="0"/>
              <a:t>事实上“比较”都是</a:t>
            </a:r>
            <a:r>
              <a:rPr lang="zh-CN" altLang="en-US" dirty="0"/>
              <a:t>只涉及两个东西的，只是这个构式在形式上有</a:t>
            </a:r>
            <a:r>
              <a:rPr lang="en-US" altLang="zh-CN" dirty="0"/>
              <a:t>XYZ</a:t>
            </a:r>
            <a:r>
              <a:rPr lang="zh-CN" altLang="en-US" dirty="0"/>
              <a:t>三个变项</a:t>
            </a:r>
            <a:r>
              <a:rPr lang="zh-CN" altLang="en-US" dirty="0" smtClean="0"/>
              <a:t>。</a:t>
            </a:r>
            <a:endParaRPr lang="en-US" altLang="zh-CN" dirty="0" smtClean="0"/>
          </a:p>
          <a:p>
            <a:pPr lvl="1"/>
            <a:r>
              <a:rPr lang="en-US" altLang="zh-CN" dirty="0" smtClean="0"/>
              <a:t>the X-</a:t>
            </a:r>
            <a:r>
              <a:rPr lang="en-US" altLang="zh-CN" dirty="0" err="1" smtClean="0"/>
              <a:t>er</a:t>
            </a:r>
            <a:r>
              <a:rPr lang="en-US" altLang="zh-CN" dirty="0" smtClean="0"/>
              <a:t>, the Y-</a:t>
            </a:r>
            <a:r>
              <a:rPr lang="en-US" altLang="zh-CN" dirty="0" err="1" smtClean="0"/>
              <a:t>er</a:t>
            </a:r>
            <a:r>
              <a:rPr lang="zh-CN" altLang="en-US" dirty="0" smtClean="0"/>
              <a:t>构式我认为也可以看作一类程度</a:t>
            </a:r>
            <a:r>
              <a:rPr lang="en-US" altLang="zh-CN" dirty="0" smtClean="0"/>
              <a:t>-</a:t>
            </a:r>
            <a:r>
              <a:rPr lang="zh-CN" altLang="en-US" dirty="0" smtClean="0"/>
              <a:t>后果构式，</a:t>
            </a:r>
            <a:r>
              <a:rPr lang="en-US" altLang="zh-CN" dirty="0" smtClean="0"/>
              <a:t>the Y-</a:t>
            </a:r>
            <a:r>
              <a:rPr lang="en-US" altLang="zh-CN" dirty="0" err="1" smtClean="0"/>
              <a:t>er</a:t>
            </a:r>
            <a:r>
              <a:rPr lang="zh-CN" altLang="en-US" dirty="0" smtClean="0"/>
              <a:t>是后果，这个后果也是一个程度构式。</a:t>
            </a:r>
            <a:endParaRPr lang="en-US" altLang="zh-CN" dirty="0" smtClean="0"/>
          </a:p>
          <a:p>
            <a:pPr lvl="1"/>
            <a:endParaRPr lang="zh-CN" altLang="en-US" dirty="0"/>
          </a:p>
        </p:txBody>
      </p:sp>
    </p:spTree>
    <p:extLst>
      <p:ext uri="{BB962C8B-B14F-4D97-AF65-F5344CB8AC3E}">
        <p14:creationId xmlns:p14="http://schemas.microsoft.com/office/powerpoint/2010/main" val="6202804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我的看法</a:t>
            </a:r>
            <a:endParaRPr lang="zh-CN" altLang="en-US" dirty="0"/>
          </a:p>
        </p:txBody>
      </p:sp>
      <p:sp>
        <p:nvSpPr>
          <p:cNvPr id="3" name="内容占位符 2"/>
          <p:cNvSpPr>
            <a:spLocks noGrp="1"/>
          </p:cNvSpPr>
          <p:nvPr>
            <p:ph idx="1"/>
          </p:nvPr>
        </p:nvSpPr>
        <p:spPr/>
        <p:txBody>
          <a:bodyPr/>
          <a:lstStyle/>
          <a:p>
            <a:r>
              <a:rPr lang="zh-CN" altLang="en-US" dirty="0" smtClean="0"/>
              <a:t>如何评价一个构式的语义表示</a:t>
            </a:r>
            <a:endParaRPr lang="en-US" altLang="zh-CN" dirty="0" smtClean="0"/>
          </a:p>
          <a:p>
            <a:pPr lvl="1"/>
            <a:r>
              <a:rPr lang="zh-CN" altLang="en-US" dirty="0" smtClean="0"/>
              <a:t>在</a:t>
            </a:r>
            <a:r>
              <a:rPr lang="en-US" altLang="zh-CN" dirty="0" smtClean="0"/>
              <a:t>AMR</a:t>
            </a:r>
            <a:r>
              <a:rPr lang="zh-CN" altLang="en-US" dirty="0" smtClean="0"/>
              <a:t>的框架下，一个构式的语义似乎可以用多种不同的形式来表示，那么不同的表示方式有没有优劣之分</a:t>
            </a:r>
            <a:endParaRPr lang="en-US" altLang="zh-CN" dirty="0" smtClean="0"/>
          </a:p>
          <a:p>
            <a:pPr lvl="1"/>
            <a:r>
              <a:rPr lang="zh-CN" altLang="en-US" dirty="0" smtClean="0"/>
              <a:t>可能的评价指标</a:t>
            </a:r>
            <a:endParaRPr lang="en-US" altLang="zh-CN" dirty="0" smtClean="0"/>
          </a:p>
          <a:p>
            <a:pPr lvl="2"/>
            <a:r>
              <a:rPr lang="zh-CN" altLang="en-US" dirty="0" smtClean="0"/>
              <a:t>准确性</a:t>
            </a:r>
            <a:endParaRPr lang="en-US" altLang="zh-CN" dirty="0" smtClean="0"/>
          </a:p>
          <a:p>
            <a:pPr lvl="2"/>
            <a:r>
              <a:rPr lang="zh-CN" altLang="en-US" dirty="0" smtClean="0"/>
              <a:t>覆盖面</a:t>
            </a:r>
            <a:endParaRPr lang="en-US" altLang="zh-CN" dirty="0" smtClean="0"/>
          </a:p>
          <a:p>
            <a:pPr lvl="2"/>
            <a:r>
              <a:rPr lang="en-US" altLang="zh-CN" dirty="0" err="1" smtClean="0"/>
              <a:t>Arg</a:t>
            </a:r>
            <a:r>
              <a:rPr lang="zh-CN" altLang="en-US" dirty="0" smtClean="0"/>
              <a:t>的数量</a:t>
            </a:r>
            <a:endParaRPr lang="zh-CN" altLang="en-US" dirty="0"/>
          </a:p>
        </p:txBody>
      </p:sp>
    </p:spTree>
    <p:extLst>
      <p:ext uri="{BB962C8B-B14F-4D97-AF65-F5344CB8AC3E}">
        <p14:creationId xmlns:p14="http://schemas.microsoft.com/office/powerpoint/2010/main" val="31734790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我的看法</a:t>
            </a:r>
            <a:endParaRPr lang="zh-CN" altLang="en-US" dirty="0"/>
          </a:p>
        </p:txBody>
      </p:sp>
      <p:sp>
        <p:nvSpPr>
          <p:cNvPr id="3" name="内容占位符 2"/>
          <p:cNvSpPr>
            <a:spLocks noGrp="1"/>
          </p:cNvSpPr>
          <p:nvPr>
            <p:ph idx="1"/>
          </p:nvPr>
        </p:nvSpPr>
        <p:spPr/>
        <p:txBody>
          <a:bodyPr/>
          <a:lstStyle/>
          <a:p>
            <a:r>
              <a:rPr lang="zh-CN" altLang="en-US" dirty="0" smtClean="0"/>
              <a:t>如何用</a:t>
            </a:r>
            <a:r>
              <a:rPr lang="en-US" altLang="zh-CN" dirty="0" smtClean="0"/>
              <a:t>AMR</a:t>
            </a:r>
            <a:r>
              <a:rPr lang="zh-CN" altLang="en-US" dirty="0" smtClean="0"/>
              <a:t>描写连字句“</a:t>
            </a:r>
            <a:r>
              <a:rPr lang="en-US" altLang="zh-CN" dirty="0" smtClean="0"/>
              <a:t>X</a:t>
            </a:r>
            <a:r>
              <a:rPr lang="zh-CN" altLang="en-US" dirty="0" smtClean="0"/>
              <a:t>连</a:t>
            </a:r>
            <a:r>
              <a:rPr lang="en-US" altLang="zh-CN" dirty="0" smtClean="0"/>
              <a:t>Y</a:t>
            </a:r>
            <a:r>
              <a:rPr lang="zh-CN" altLang="en-US" dirty="0" smtClean="0"/>
              <a:t>都</a:t>
            </a:r>
            <a:r>
              <a:rPr lang="en-US" altLang="zh-CN" dirty="0" smtClean="0"/>
              <a:t>Z</a:t>
            </a:r>
            <a:r>
              <a:rPr lang="zh-CN" altLang="en-US" dirty="0" smtClean="0"/>
              <a:t>”</a:t>
            </a:r>
            <a:r>
              <a:rPr lang="en-US" altLang="zh-CN" baseline="30000" dirty="0" smtClean="0"/>
              <a:t>1</a:t>
            </a:r>
            <a:endParaRPr lang="en-US" altLang="zh-CN" dirty="0" smtClean="0"/>
          </a:p>
          <a:p>
            <a:pPr lvl="1"/>
            <a:r>
              <a:rPr lang="zh-CN" altLang="en-US" dirty="0" smtClean="0"/>
              <a:t>方案</a:t>
            </a:r>
            <a:r>
              <a:rPr lang="en-US" altLang="zh-CN" dirty="0" smtClean="0"/>
              <a:t>1</a:t>
            </a:r>
            <a:r>
              <a:rPr lang="zh-CN" altLang="en-US" dirty="0" smtClean="0"/>
              <a:t>：将</a:t>
            </a:r>
            <a:r>
              <a:rPr lang="en-US" altLang="zh-CN" dirty="0" smtClean="0"/>
              <a:t>X</a:t>
            </a:r>
            <a:r>
              <a:rPr lang="zh-CN" altLang="en-US" dirty="0" smtClean="0"/>
              <a:t>、</a:t>
            </a:r>
            <a:r>
              <a:rPr lang="en-US" altLang="zh-CN" dirty="0" smtClean="0"/>
              <a:t>Y</a:t>
            </a:r>
            <a:r>
              <a:rPr lang="zh-CN" altLang="en-US" dirty="0" smtClean="0"/>
              <a:t>、</a:t>
            </a:r>
            <a:r>
              <a:rPr lang="en-US" altLang="zh-CN" dirty="0" smtClean="0"/>
              <a:t>Z</a:t>
            </a:r>
            <a:r>
              <a:rPr lang="zh-CN" altLang="en-US" dirty="0" smtClean="0"/>
              <a:t>分别设为</a:t>
            </a:r>
            <a:r>
              <a:rPr lang="en-US" altLang="zh-CN" dirty="0" smtClean="0"/>
              <a:t>Arg1-3</a:t>
            </a:r>
            <a:r>
              <a:rPr lang="en-US" altLang="zh-CN" baseline="30000" dirty="0" smtClean="0"/>
              <a:t>2</a:t>
            </a:r>
            <a:endParaRPr lang="en-US" altLang="zh-CN" dirty="0" smtClean="0"/>
          </a:p>
          <a:p>
            <a:pPr lvl="1"/>
            <a:r>
              <a:rPr lang="zh-CN" altLang="en-US" dirty="0" smtClean="0"/>
              <a:t>方案</a:t>
            </a:r>
            <a:r>
              <a:rPr lang="en-US" altLang="zh-CN" dirty="0" smtClean="0"/>
              <a:t>2</a:t>
            </a:r>
            <a:r>
              <a:rPr lang="zh-CN" altLang="en-US" dirty="0" smtClean="0"/>
              <a:t>：将基本命题作为</a:t>
            </a:r>
            <a:r>
              <a:rPr lang="en-US" altLang="zh-CN" dirty="0" smtClean="0"/>
              <a:t>Arg1</a:t>
            </a:r>
            <a:r>
              <a:rPr lang="zh-CN" altLang="en-US" dirty="0" smtClean="0"/>
              <a:t>，推论作为</a:t>
            </a:r>
            <a:r>
              <a:rPr lang="en-US" altLang="zh-CN" dirty="0" smtClean="0"/>
              <a:t>Arg2</a:t>
            </a:r>
            <a:r>
              <a:rPr lang="en-US" altLang="zh-CN" baseline="30000" dirty="0" smtClean="0"/>
              <a:t>3</a:t>
            </a:r>
            <a:endParaRPr lang="en-US" altLang="zh-CN" dirty="0" smtClean="0"/>
          </a:p>
          <a:p>
            <a:pPr lvl="1"/>
            <a:r>
              <a:rPr lang="zh-CN" altLang="en-US" dirty="0" smtClean="0"/>
              <a:t>方案</a:t>
            </a:r>
            <a:r>
              <a:rPr lang="en-US" altLang="zh-CN" dirty="0" smtClean="0"/>
              <a:t>3</a:t>
            </a:r>
            <a:r>
              <a:rPr lang="zh-CN" altLang="en-US" dirty="0" smtClean="0"/>
              <a:t>：添加关系标签“</a:t>
            </a:r>
            <a:r>
              <a:rPr lang="en-US" altLang="zh-CN" dirty="0" smtClean="0"/>
              <a:t>inference</a:t>
            </a:r>
            <a:r>
              <a:rPr lang="zh-CN" altLang="en-US" dirty="0" smtClean="0"/>
              <a:t>”，分别标注基本命题和推论之后用该标签将它们关联起来</a:t>
            </a:r>
            <a:r>
              <a:rPr lang="en-US" altLang="zh-CN" baseline="30000" dirty="0" smtClean="0"/>
              <a:t>4</a:t>
            </a:r>
            <a:endParaRPr lang="en-US" altLang="zh-CN" dirty="0" smtClean="0"/>
          </a:p>
          <a:p>
            <a:pPr lvl="1"/>
            <a:r>
              <a:rPr lang="zh-CN" altLang="en-US" dirty="0" smtClean="0"/>
              <a:t>现在的中文</a:t>
            </a:r>
            <a:r>
              <a:rPr lang="en-US" altLang="zh-CN" dirty="0" smtClean="0"/>
              <a:t>AMR</a:t>
            </a:r>
            <a:r>
              <a:rPr lang="zh-CN" altLang="en-US" dirty="0" smtClean="0"/>
              <a:t>语料库中的处理：</a:t>
            </a:r>
            <a:endParaRPr lang="en-US" altLang="zh-CN" dirty="0" smtClean="0"/>
          </a:p>
          <a:p>
            <a:pPr lvl="2"/>
            <a:r>
              <a:rPr lang="zh-CN" altLang="en-US" dirty="0" smtClean="0"/>
              <a:t>只标注基本命题</a:t>
            </a:r>
            <a:endParaRPr lang="en-US" altLang="zh-CN" dirty="0" smtClean="0"/>
          </a:p>
          <a:p>
            <a:pPr lvl="2"/>
            <a:r>
              <a:rPr lang="zh-CN" altLang="en-US" dirty="0" smtClean="0"/>
              <a:t>无视“连”</a:t>
            </a:r>
            <a:endParaRPr lang="en-US" altLang="zh-CN" dirty="0" smtClean="0"/>
          </a:p>
          <a:p>
            <a:pPr lvl="2"/>
            <a:r>
              <a:rPr lang="zh-CN" altLang="en-US" dirty="0" smtClean="0"/>
              <a:t>将“都”标为基本命题的</a:t>
            </a:r>
            <a:r>
              <a:rPr lang="en-US" altLang="zh-CN" dirty="0" smtClean="0"/>
              <a:t>manner</a:t>
            </a:r>
            <a:r>
              <a:rPr lang="en-US" altLang="zh-CN" baseline="30000" dirty="0" smtClean="0"/>
              <a:t>5</a:t>
            </a:r>
            <a:endParaRPr lang="en-US" altLang="zh-CN" dirty="0" smtClean="0"/>
          </a:p>
        </p:txBody>
      </p:sp>
    </p:spTree>
    <p:extLst>
      <p:ext uri="{BB962C8B-B14F-4D97-AF65-F5344CB8AC3E}">
        <p14:creationId xmlns:p14="http://schemas.microsoft.com/office/powerpoint/2010/main" val="24981496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我的看法</a:t>
            </a:r>
            <a:endParaRPr lang="zh-CN" altLang="en-US" dirty="0"/>
          </a:p>
        </p:txBody>
      </p:sp>
      <p:sp>
        <p:nvSpPr>
          <p:cNvPr id="3" name="内容占位符 2"/>
          <p:cNvSpPr>
            <a:spLocks noGrp="1"/>
          </p:cNvSpPr>
          <p:nvPr>
            <p:ph idx="1"/>
          </p:nvPr>
        </p:nvSpPr>
        <p:spPr/>
        <p:txBody>
          <a:bodyPr/>
          <a:lstStyle/>
          <a:p>
            <a:r>
              <a:rPr lang="zh-CN" altLang="en-US" dirty="0" smtClean="0"/>
              <a:t>用</a:t>
            </a:r>
            <a:r>
              <a:rPr lang="en-US" altLang="zh-CN" dirty="0" smtClean="0"/>
              <a:t>AMR</a:t>
            </a:r>
            <a:r>
              <a:rPr lang="zh-CN" altLang="en-US" dirty="0" smtClean="0"/>
              <a:t>能否描写所有构</a:t>
            </a:r>
            <a:r>
              <a:rPr lang="zh-CN" altLang="en-US" dirty="0" smtClean="0"/>
              <a:t>式</a:t>
            </a:r>
            <a:endParaRPr lang="en-US" altLang="zh-CN" dirty="0" smtClean="0"/>
          </a:p>
          <a:p>
            <a:pPr lvl="1"/>
            <a:r>
              <a:rPr lang="zh-CN" altLang="en-US" dirty="0"/>
              <a:t>似乎</a:t>
            </a:r>
            <a:r>
              <a:rPr lang="zh-CN" altLang="en-US" dirty="0" smtClean="0"/>
              <a:t>只要把构式的释义模板翻译成</a:t>
            </a:r>
            <a:r>
              <a:rPr lang="en-US" altLang="zh-CN" dirty="0" smtClean="0"/>
              <a:t>AMR</a:t>
            </a:r>
            <a:r>
              <a:rPr lang="zh-CN" altLang="en-US" dirty="0"/>
              <a:t>就</a:t>
            </a:r>
            <a:r>
              <a:rPr lang="zh-CN" altLang="en-US" dirty="0" smtClean="0"/>
              <a:t>行了</a:t>
            </a:r>
            <a:r>
              <a:rPr lang="en-US" altLang="zh-CN" baseline="30000" dirty="0" smtClean="0"/>
              <a:t>1</a:t>
            </a:r>
            <a:endParaRPr lang="en-US" altLang="zh-CN" dirty="0" smtClean="0"/>
          </a:p>
          <a:p>
            <a:pPr lvl="1"/>
            <a:r>
              <a:rPr lang="zh-CN" altLang="en-US" dirty="0" smtClean="0"/>
              <a:t>如何描写“去</a:t>
            </a:r>
            <a:r>
              <a:rPr lang="en-US" altLang="zh-CN" dirty="0" smtClean="0"/>
              <a:t>+v/</a:t>
            </a:r>
            <a:r>
              <a:rPr lang="en-US" altLang="zh-CN" dirty="0" err="1" smtClean="0"/>
              <a:t>a+v</a:t>
            </a:r>
            <a:r>
              <a:rPr lang="en-US" altLang="zh-CN" dirty="0" smtClean="0"/>
              <a:t>/a</a:t>
            </a:r>
            <a:r>
              <a:rPr lang="zh-CN" altLang="en-US" dirty="0" smtClean="0"/>
              <a:t>”构式</a:t>
            </a:r>
            <a:r>
              <a:rPr lang="en-US" altLang="zh-CN" baseline="30000" dirty="0" smtClean="0"/>
              <a:t>2</a:t>
            </a:r>
            <a:endParaRPr lang="en-US" altLang="zh-CN" dirty="0" smtClean="0"/>
          </a:p>
          <a:p>
            <a:pPr lvl="2"/>
            <a:r>
              <a:rPr lang="zh-CN" altLang="en-US" dirty="0" smtClean="0"/>
              <a:t>我去学习学习</a:t>
            </a:r>
            <a:r>
              <a:rPr lang="en-US" altLang="zh-CN" dirty="0" smtClean="0"/>
              <a:t>/</a:t>
            </a:r>
            <a:r>
              <a:rPr lang="zh-CN" altLang="en-US" dirty="0" smtClean="0"/>
              <a:t>高兴高兴</a:t>
            </a:r>
            <a:endParaRPr lang="en-US" altLang="zh-CN" dirty="0" smtClean="0"/>
          </a:p>
          <a:p>
            <a:pPr lvl="2"/>
            <a:r>
              <a:rPr lang="zh-CN" altLang="en-US" dirty="0" smtClean="0"/>
              <a:t>这里的“我”变成了“高兴”的施事，意思和“高兴”的</a:t>
            </a:r>
            <a:r>
              <a:rPr lang="en-US" altLang="zh-CN" dirty="0" smtClean="0"/>
              <a:t>Arg0</a:t>
            </a:r>
            <a:r>
              <a:rPr lang="zh-CN" altLang="en-US" dirty="0" smtClean="0"/>
              <a:t>冲突了，但是它不是外围论元不能硬加。</a:t>
            </a:r>
            <a:endParaRPr lang="en-US" altLang="zh-CN" dirty="0" smtClean="0"/>
          </a:p>
        </p:txBody>
      </p:sp>
    </p:spTree>
    <p:extLst>
      <p:ext uri="{BB962C8B-B14F-4D97-AF65-F5344CB8AC3E}">
        <p14:creationId xmlns:p14="http://schemas.microsoft.com/office/powerpoint/2010/main" val="41057100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副标题 1"/>
          <p:cNvSpPr>
            <a:spLocks noGrp="1"/>
          </p:cNvSpPr>
          <p:nvPr>
            <p:ph type="subTitle" idx="1"/>
          </p:nvPr>
        </p:nvSpPr>
        <p:spPr/>
        <p:txBody>
          <a:bodyPr/>
          <a:lstStyle/>
          <a:p>
            <a:endParaRPr lang="zh-CN" altLang="en-US"/>
          </a:p>
        </p:txBody>
      </p:sp>
      <p:sp>
        <p:nvSpPr>
          <p:cNvPr id="3" name="标题 2"/>
          <p:cNvSpPr>
            <a:spLocks noGrp="1"/>
          </p:cNvSpPr>
          <p:nvPr>
            <p:ph type="ctrTitle"/>
          </p:nvPr>
        </p:nvSpPr>
        <p:spPr/>
        <p:txBody>
          <a:bodyPr/>
          <a:lstStyle/>
          <a:p>
            <a:r>
              <a:rPr lang="zh-CN" altLang="en-US" dirty="0" smtClean="0"/>
              <a:t>请大家提出意见</a:t>
            </a:r>
            <a:endParaRPr lang="zh-CN" altLang="en-US" dirty="0"/>
          </a:p>
        </p:txBody>
      </p:sp>
    </p:spTree>
    <p:extLst>
      <p:ext uri="{BB962C8B-B14F-4D97-AF65-F5344CB8AC3E}">
        <p14:creationId xmlns:p14="http://schemas.microsoft.com/office/powerpoint/2010/main" val="1016805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引言、背景和相关工作</a:t>
            </a:r>
            <a:endParaRPr lang="zh-CN" altLang="en-US" dirty="0"/>
          </a:p>
        </p:txBody>
      </p:sp>
      <p:sp>
        <p:nvSpPr>
          <p:cNvPr id="3" name="内容占位符 2"/>
          <p:cNvSpPr>
            <a:spLocks noGrp="1"/>
          </p:cNvSpPr>
          <p:nvPr>
            <p:ph idx="1"/>
          </p:nvPr>
        </p:nvSpPr>
        <p:spPr/>
        <p:txBody>
          <a:bodyPr/>
          <a:lstStyle/>
          <a:p>
            <a:r>
              <a:rPr lang="zh-CN" altLang="en-US" dirty="0" smtClean="0"/>
              <a:t>与构式相关的语言资源</a:t>
            </a:r>
            <a:endParaRPr lang="en-US" altLang="zh-CN" dirty="0" smtClean="0"/>
          </a:p>
          <a:p>
            <a:pPr lvl="1"/>
            <a:r>
              <a:rPr lang="en-US" altLang="zh-CN" dirty="0" err="1" smtClean="0"/>
              <a:t>Framenet</a:t>
            </a:r>
            <a:r>
              <a:rPr lang="en-US" altLang="zh-CN" dirty="0" smtClean="0"/>
              <a:t> </a:t>
            </a:r>
            <a:r>
              <a:rPr lang="en-US" altLang="zh-CN" dirty="0" err="1" smtClean="0"/>
              <a:t>constructicon</a:t>
            </a:r>
            <a:endParaRPr lang="en-US" altLang="zh-CN" dirty="0" smtClean="0"/>
          </a:p>
          <a:p>
            <a:pPr lvl="2"/>
            <a:r>
              <a:rPr lang="en-US" altLang="zh-CN" dirty="0" smtClean="0">
                <a:hlinkClick r:id="rId3"/>
              </a:rPr>
              <a:t>http://www1.icsi.berkeley.edu/~hsato/cxn00/21colorTag/index.html</a:t>
            </a:r>
            <a:endParaRPr lang="en-US" altLang="zh-CN" dirty="0" smtClean="0"/>
          </a:p>
          <a:p>
            <a:pPr lvl="1"/>
            <a:r>
              <a:rPr lang="en-US" altLang="zh-CN" dirty="0" err="1" smtClean="0"/>
              <a:t>PropBank</a:t>
            </a:r>
            <a:endParaRPr lang="zh-CN" altLang="en-US" dirty="0" smtClean="0"/>
          </a:p>
        </p:txBody>
      </p:sp>
    </p:spTree>
    <p:extLst>
      <p:ext uri="{BB962C8B-B14F-4D97-AF65-F5344CB8AC3E}">
        <p14:creationId xmlns:p14="http://schemas.microsoft.com/office/powerpoint/2010/main" val="2378866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引言、背景和相关工作</a:t>
            </a:r>
            <a:endParaRPr lang="zh-CN" altLang="en-US" dirty="0"/>
          </a:p>
        </p:txBody>
      </p:sp>
      <p:sp>
        <p:nvSpPr>
          <p:cNvPr id="3" name="内容占位符 2"/>
          <p:cNvSpPr>
            <a:spLocks noGrp="1"/>
          </p:cNvSpPr>
          <p:nvPr>
            <p:ph idx="1"/>
          </p:nvPr>
        </p:nvSpPr>
        <p:spPr/>
        <p:txBody>
          <a:bodyPr/>
          <a:lstStyle/>
          <a:p>
            <a:r>
              <a:rPr lang="en-US" altLang="zh-CN" dirty="0" smtClean="0"/>
              <a:t>AMR</a:t>
            </a:r>
          </a:p>
          <a:p>
            <a:pPr lvl="1"/>
            <a:r>
              <a:rPr lang="zh-CN" altLang="en-US" dirty="0" smtClean="0"/>
              <a:t>一种以有向无环图来表示句子意义的方式</a:t>
            </a:r>
            <a:endParaRPr lang="en-US" altLang="zh-CN" dirty="0" smtClean="0"/>
          </a:p>
          <a:p>
            <a:pPr lvl="1"/>
            <a:r>
              <a:rPr lang="zh-CN" altLang="en-US" dirty="0" smtClean="0"/>
              <a:t>节点是实体</a:t>
            </a:r>
            <a:r>
              <a:rPr lang="en-US" altLang="zh-CN" dirty="0" smtClean="0"/>
              <a:t>/</a:t>
            </a:r>
            <a:r>
              <a:rPr lang="zh-CN" altLang="en-US" dirty="0" smtClean="0"/>
              <a:t>事件</a:t>
            </a:r>
            <a:r>
              <a:rPr lang="en-US" altLang="zh-CN" dirty="0" smtClean="0"/>
              <a:t>/</a:t>
            </a:r>
            <a:r>
              <a:rPr lang="zh-CN" altLang="en-US" dirty="0" smtClean="0"/>
              <a:t>状态，</a:t>
            </a:r>
            <a:r>
              <a:rPr lang="zh-CN" altLang="en-US" dirty="0" smtClean="0"/>
              <a:t>边是关系</a:t>
            </a:r>
            <a:endParaRPr lang="en-US" altLang="zh-CN" dirty="0" smtClean="0"/>
          </a:p>
          <a:p>
            <a:pPr lvl="1"/>
            <a:endParaRPr lang="zh-CN" altLang="en-US" dirty="0"/>
          </a:p>
        </p:txBody>
      </p:sp>
      <p:pic>
        <p:nvPicPr>
          <p:cNvPr id="4" name="图片 3"/>
          <p:cNvPicPr>
            <a:picLocks noChangeAspect="1"/>
          </p:cNvPicPr>
          <p:nvPr/>
        </p:nvPicPr>
        <p:blipFill>
          <a:blip r:embed="rId3"/>
          <a:stretch>
            <a:fillRect/>
          </a:stretch>
        </p:blipFill>
        <p:spPr>
          <a:xfrm>
            <a:off x="6803359" y="3226855"/>
            <a:ext cx="4409282" cy="2793552"/>
          </a:xfrm>
          <a:prstGeom prst="rect">
            <a:avLst/>
          </a:prstGeom>
        </p:spPr>
      </p:pic>
      <p:pic>
        <p:nvPicPr>
          <p:cNvPr id="5" name="图片 4"/>
          <p:cNvPicPr>
            <a:picLocks noChangeAspect="1"/>
          </p:cNvPicPr>
          <p:nvPr/>
        </p:nvPicPr>
        <p:blipFill>
          <a:blip r:embed="rId4">
            <a:clrChange>
              <a:clrFrom>
                <a:srgbClr val="FFFFFF"/>
              </a:clrFrom>
              <a:clrTo>
                <a:srgbClr val="FFFFFF">
                  <a:alpha val="0"/>
                </a:srgbClr>
              </a:clrTo>
            </a:clrChange>
          </a:blip>
          <a:stretch>
            <a:fillRect/>
          </a:stretch>
        </p:blipFill>
        <p:spPr>
          <a:xfrm>
            <a:off x="838200" y="3226855"/>
            <a:ext cx="6388637" cy="2663601"/>
          </a:xfrm>
          <a:prstGeom prst="rect">
            <a:avLst/>
          </a:prstGeom>
        </p:spPr>
      </p:pic>
    </p:spTree>
    <p:extLst>
      <p:ext uri="{BB962C8B-B14F-4D97-AF65-F5344CB8AC3E}">
        <p14:creationId xmlns:p14="http://schemas.microsoft.com/office/powerpoint/2010/main" val="1075458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引言、背景和相关工作</a:t>
            </a:r>
            <a:endParaRPr lang="zh-CN" altLang="en-US" dirty="0"/>
          </a:p>
        </p:txBody>
      </p:sp>
      <p:sp>
        <p:nvSpPr>
          <p:cNvPr id="3" name="内容占位符 2"/>
          <p:cNvSpPr>
            <a:spLocks noGrp="1"/>
          </p:cNvSpPr>
          <p:nvPr>
            <p:ph idx="1"/>
          </p:nvPr>
        </p:nvSpPr>
        <p:spPr/>
        <p:txBody>
          <a:bodyPr/>
          <a:lstStyle/>
          <a:p>
            <a:r>
              <a:rPr lang="en-US" altLang="zh-CN" dirty="0" smtClean="0"/>
              <a:t>AMR</a:t>
            </a:r>
          </a:p>
          <a:p>
            <a:pPr lvl="1"/>
            <a:r>
              <a:rPr lang="zh-CN" altLang="en-US" dirty="0" smtClean="0"/>
              <a:t>理念：从特定语言和特定句法现象中抽象出来，两个不同结构的语言单位，如果基本意义相同，那么它们的</a:t>
            </a:r>
            <a:r>
              <a:rPr lang="en-US" altLang="zh-CN" dirty="0" smtClean="0"/>
              <a:t>AMR</a:t>
            </a:r>
            <a:r>
              <a:rPr lang="zh-CN" altLang="en-US" dirty="0" smtClean="0"/>
              <a:t>表示相同</a:t>
            </a:r>
            <a:endParaRPr lang="en-US" altLang="zh-CN" dirty="0" smtClean="0"/>
          </a:p>
          <a:p>
            <a:pPr lvl="1"/>
            <a:endParaRPr lang="en-US" altLang="zh-CN" dirty="0"/>
          </a:p>
          <a:p>
            <a:pPr lvl="1"/>
            <a:endParaRPr lang="en-US" altLang="zh-CN" dirty="0" smtClean="0"/>
          </a:p>
          <a:p>
            <a:pPr lvl="1"/>
            <a:endParaRPr lang="en-US" altLang="zh-CN" dirty="0" smtClean="0"/>
          </a:p>
          <a:p>
            <a:pPr marL="457200" lvl="1" indent="0">
              <a:buNone/>
            </a:pPr>
            <a:endParaRPr lang="en-US" altLang="zh-CN" dirty="0" smtClean="0"/>
          </a:p>
          <a:p>
            <a:pPr lvl="1"/>
            <a:r>
              <a:rPr lang="zh-CN" altLang="en-US" dirty="0" smtClean="0"/>
              <a:t>好处：不受句子中的词汇项的约束，所以有机会引入构式意义</a:t>
            </a:r>
            <a:endParaRPr lang="en-US" altLang="zh-CN" dirty="0" smtClean="0"/>
          </a:p>
          <a:p>
            <a:pPr lvl="2"/>
            <a:r>
              <a:rPr lang="en-US" altLang="zh-CN" dirty="0" smtClean="0"/>
              <a:t>caused-motion</a:t>
            </a:r>
            <a:r>
              <a:rPr lang="zh-CN" altLang="en-US" dirty="0" smtClean="0"/>
              <a:t>构式中可以加入</a:t>
            </a:r>
            <a:r>
              <a:rPr lang="en-US" altLang="zh-CN" dirty="0" smtClean="0"/>
              <a:t>cause-01</a:t>
            </a:r>
            <a:r>
              <a:rPr lang="zh-CN" altLang="en-US" dirty="0" smtClean="0"/>
              <a:t>和</a:t>
            </a:r>
            <a:r>
              <a:rPr lang="en-US" altLang="zh-CN" dirty="0" smtClean="0"/>
              <a:t>move-01</a:t>
            </a:r>
            <a:r>
              <a:rPr lang="en-US" altLang="zh-CN" baseline="30000" dirty="0" smtClean="0"/>
              <a:t>1</a:t>
            </a:r>
            <a:endParaRPr lang="en-US" altLang="zh-CN" dirty="0" smtClean="0"/>
          </a:p>
        </p:txBody>
      </p:sp>
      <p:pic>
        <p:nvPicPr>
          <p:cNvPr id="5" name="图片 4"/>
          <p:cNvPicPr>
            <a:picLocks noChangeAspect="1"/>
          </p:cNvPicPr>
          <p:nvPr/>
        </p:nvPicPr>
        <p:blipFill>
          <a:blip r:embed="rId3"/>
          <a:stretch>
            <a:fillRect/>
          </a:stretch>
        </p:blipFill>
        <p:spPr>
          <a:xfrm>
            <a:off x="1262270" y="2605737"/>
            <a:ext cx="3111983" cy="1915531"/>
          </a:xfrm>
          <a:prstGeom prst="rect">
            <a:avLst/>
          </a:prstGeom>
        </p:spPr>
      </p:pic>
    </p:spTree>
    <p:extLst>
      <p:ext uri="{BB962C8B-B14F-4D97-AF65-F5344CB8AC3E}">
        <p14:creationId xmlns:p14="http://schemas.microsoft.com/office/powerpoint/2010/main" val="3246470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如何用</a:t>
            </a:r>
            <a:r>
              <a:rPr lang="en-US" altLang="zh-CN" dirty="0" smtClean="0"/>
              <a:t>AMR</a:t>
            </a:r>
            <a:r>
              <a:rPr lang="zh-CN" altLang="en-US" smtClean="0"/>
              <a:t>表示构式语义</a:t>
            </a:r>
            <a:endParaRPr lang="zh-CN" altLang="en-US"/>
          </a:p>
        </p:txBody>
      </p:sp>
      <p:sp>
        <p:nvSpPr>
          <p:cNvPr id="3" name="内容占位符 2"/>
          <p:cNvSpPr>
            <a:spLocks noGrp="1"/>
          </p:cNvSpPr>
          <p:nvPr>
            <p:ph idx="1"/>
          </p:nvPr>
        </p:nvSpPr>
        <p:spPr/>
        <p:txBody>
          <a:bodyPr/>
          <a:lstStyle/>
          <a:p>
            <a:r>
              <a:rPr lang="zh-CN" altLang="en-US" dirty="0" smtClean="0"/>
              <a:t>构式的不同表示策略的比较</a:t>
            </a:r>
            <a:endParaRPr lang="en-US" altLang="zh-CN" dirty="0" smtClean="0"/>
          </a:p>
          <a:p>
            <a:pPr lvl="1"/>
            <a:r>
              <a:rPr lang="zh-CN" altLang="en-US" dirty="0" smtClean="0"/>
              <a:t>用</a:t>
            </a:r>
            <a:r>
              <a:rPr lang="en-US" altLang="zh-CN" dirty="0" err="1" smtClean="0"/>
              <a:t>PropBank</a:t>
            </a:r>
            <a:r>
              <a:rPr lang="zh-CN" altLang="en-US" dirty="0" smtClean="0"/>
              <a:t>进行语义角色标注</a:t>
            </a:r>
            <a:endParaRPr lang="en-US" altLang="zh-CN" dirty="0" smtClean="0"/>
          </a:p>
          <a:p>
            <a:pPr lvl="2"/>
            <a:r>
              <a:rPr lang="zh-CN" altLang="en-US" dirty="0" smtClean="0"/>
              <a:t>在构式中，往往会出现动词的论元</a:t>
            </a:r>
            <a:r>
              <a:rPr lang="zh-CN" altLang="en-US" dirty="0" smtClean="0"/>
              <a:t>不在</a:t>
            </a:r>
            <a:r>
              <a:rPr lang="zh-CN" altLang="en-US" dirty="0"/>
              <a:t>论</a:t>
            </a:r>
            <a:r>
              <a:rPr lang="zh-CN" altLang="en-US" dirty="0" smtClean="0"/>
              <a:t>元集合</a:t>
            </a:r>
            <a:r>
              <a:rPr lang="zh-CN" altLang="en-US" dirty="0" smtClean="0"/>
              <a:t>中</a:t>
            </a:r>
            <a:r>
              <a:rPr lang="zh-CN" altLang="en-US" dirty="0" smtClean="0"/>
              <a:t>的</a:t>
            </a:r>
            <a:r>
              <a:rPr lang="zh-CN" altLang="en-US" dirty="0" smtClean="0"/>
              <a:t>现象</a:t>
            </a:r>
            <a:r>
              <a:rPr lang="en-US" altLang="zh-CN" baseline="30000" dirty="0" smtClean="0"/>
              <a:t>1</a:t>
            </a:r>
            <a:endParaRPr lang="en-US" altLang="zh-CN" dirty="0" smtClean="0"/>
          </a:p>
          <a:p>
            <a:pPr lvl="3"/>
            <a:r>
              <a:rPr lang="zh-CN" altLang="en-US" dirty="0" smtClean="0"/>
              <a:t>比如</a:t>
            </a:r>
            <a:r>
              <a:rPr lang="en-US" altLang="zh-CN" dirty="0" smtClean="0"/>
              <a:t>sneeze</a:t>
            </a:r>
            <a:r>
              <a:rPr lang="zh-CN" altLang="en-US" dirty="0" smtClean="0"/>
              <a:t>只有</a:t>
            </a:r>
            <a:r>
              <a:rPr lang="en-US" altLang="zh-CN" dirty="0" smtClean="0"/>
              <a:t>Arg0</a:t>
            </a:r>
            <a:r>
              <a:rPr lang="zh-CN" altLang="en-US" dirty="0" smtClean="0"/>
              <a:t>，但是在</a:t>
            </a:r>
            <a:r>
              <a:rPr lang="en-US" altLang="zh-CN" dirty="0" smtClean="0"/>
              <a:t>John sneezed the napkin off the table</a:t>
            </a:r>
            <a:r>
              <a:rPr lang="zh-CN" altLang="en-US" dirty="0" smtClean="0"/>
              <a:t>中还有其他论元，其他论元并没有在框架集合里列出，就无法标注</a:t>
            </a:r>
            <a:endParaRPr lang="en-US" altLang="zh-CN" dirty="0" smtClean="0"/>
          </a:p>
          <a:p>
            <a:pPr lvl="1"/>
            <a:r>
              <a:rPr lang="zh-CN" altLang="en-US" dirty="0" smtClean="0"/>
              <a:t>基于组合的表示方法</a:t>
            </a:r>
            <a:endParaRPr lang="en-US" altLang="zh-CN" dirty="0" smtClean="0"/>
          </a:p>
          <a:p>
            <a:pPr lvl="2"/>
            <a:r>
              <a:rPr lang="zh-CN" altLang="en-US" dirty="0" smtClean="0"/>
              <a:t>为动词增加框架集合中的条目</a:t>
            </a:r>
            <a:endParaRPr lang="en-US" altLang="zh-CN" dirty="0" smtClean="0"/>
          </a:p>
          <a:p>
            <a:pPr lvl="3"/>
            <a:r>
              <a:rPr lang="zh-CN" altLang="en-US" dirty="0" smtClean="0"/>
              <a:t>比如上述的</a:t>
            </a:r>
            <a:r>
              <a:rPr lang="en-US" altLang="zh-CN" dirty="0" smtClean="0"/>
              <a:t>sneeze</a:t>
            </a:r>
            <a:r>
              <a:rPr lang="zh-CN" altLang="en-US" dirty="0" smtClean="0"/>
              <a:t>，就增加一个义项</a:t>
            </a:r>
            <a:r>
              <a:rPr lang="en-US" altLang="zh-CN" dirty="0" smtClean="0"/>
              <a:t>sneeze-02</a:t>
            </a:r>
            <a:r>
              <a:rPr lang="zh-CN" altLang="en-US" dirty="0" smtClean="0"/>
              <a:t>，里面有</a:t>
            </a:r>
            <a:r>
              <a:rPr lang="en-US" altLang="zh-CN" dirty="0" smtClean="0"/>
              <a:t>Arg1</a:t>
            </a:r>
            <a:r>
              <a:rPr lang="zh-CN" altLang="en-US" dirty="0" smtClean="0"/>
              <a:t>是受事，</a:t>
            </a:r>
            <a:r>
              <a:rPr lang="en-US" altLang="zh-CN" dirty="0" smtClean="0"/>
              <a:t>Arg2</a:t>
            </a:r>
            <a:r>
              <a:rPr lang="zh-CN" altLang="en-US" dirty="0" smtClean="0"/>
              <a:t>是</a:t>
            </a:r>
            <a:r>
              <a:rPr lang="zh-CN" altLang="en-US" dirty="0" smtClean="0"/>
              <a:t>空间</a:t>
            </a:r>
            <a:r>
              <a:rPr lang="en-US" altLang="zh-CN" baseline="30000" dirty="0" smtClean="0"/>
              <a:t>2</a:t>
            </a:r>
            <a:endParaRPr lang="en-US" altLang="zh-CN" dirty="0" smtClean="0"/>
          </a:p>
        </p:txBody>
      </p:sp>
    </p:spTree>
    <p:extLst>
      <p:ext uri="{BB962C8B-B14F-4D97-AF65-F5344CB8AC3E}">
        <p14:creationId xmlns:p14="http://schemas.microsoft.com/office/powerpoint/2010/main" val="2507796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如何用</a:t>
            </a:r>
            <a:r>
              <a:rPr lang="en-US" altLang="zh-CN" dirty="0" smtClean="0"/>
              <a:t>AMR</a:t>
            </a:r>
            <a:r>
              <a:rPr lang="zh-CN" altLang="en-US" dirty="0" smtClean="0"/>
              <a:t>表示语义</a:t>
            </a:r>
            <a:endParaRPr lang="zh-CN" altLang="en-US" dirty="0"/>
          </a:p>
        </p:txBody>
      </p:sp>
      <p:sp>
        <p:nvSpPr>
          <p:cNvPr id="3" name="内容占位符 2"/>
          <p:cNvSpPr>
            <a:spLocks noGrp="1"/>
          </p:cNvSpPr>
          <p:nvPr>
            <p:ph idx="1"/>
          </p:nvPr>
        </p:nvSpPr>
        <p:spPr/>
        <p:txBody>
          <a:bodyPr/>
          <a:lstStyle/>
          <a:p>
            <a:r>
              <a:rPr lang="zh-CN" altLang="en-US" dirty="0" smtClean="0"/>
              <a:t>构式的不同表示策略的比较</a:t>
            </a:r>
            <a:endParaRPr lang="en-US" altLang="zh-CN" dirty="0" smtClean="0"/>
          </a:p>
          <a:p>
            <a:pPr lvl="1"/>
            <a:r>
              <a:rPr lang="zh-CN" altLang="en-US" dirty="0"/>
              <a:t>基于构式的表示方法</a:t>
            </a:r>
            <a:endParaRPr lang="en-US" altLang="zh-CN" dirty="0"/>
          </a:p>
          <a:p>
            <a:pPr lvl="2"/>
            <a:r>
              <a:rPr lang="zh-CN" altLang="en-US" dirty="0"/>
              <a:t>增加构式条目</a:t>
            </a:r>
            <a:endParaRPr lang="en-US" altLang="zh-CN" dirty="0"/>
          </a:p>
          <a:p>
            <a:pPr lvl="3"/>
            <a:r>
              <a:rPr lang="zh-CN" altLang="en-US" dirty="0"/>
              <a:t>比如增加一</a:t>
            </a:r>
            <a:r>
              <a:rPr lang="zh-CN" altLang="en-US" dirty="0" smtClean="0"/>
              <a:t>个</a:t>
            </a:r>
            <a:r>
              <a:rPr lang="en-US" altLang="zh-CN" dirty="0" smtClean="0"/>
              <a:t>caused-motion</a:t>
            </a:r>
            <a:r>
              <a:rPr lang="zh-CN" altLang="en-US" dirty="0" smtClean="0"/>
              <a:t>构</a:t>
            </a:r>
            <a:r>
              <a:rPr lang="zh-CN" altLang="en-US" dirty="0"/>
              <a:t>式的框架集合，它有它的论</a:t>
            </a:r>
            <a:r>
              <a:rPr lang="zh-CN" altLang="en-US" dirty="0" smtClean="0"/>
              <a:t>元</a:t>
            </a:r>
            <a:endParaRPr lang="en-US" altLang="zh-CN" dirty="0" smtClean="0"/>
          </a:p>
          <a:p>
            <a:pPr lvl="1"/>
            <a:r>
              <a:rPr lang="zh-CN" altLang="en-US" dirty="0" smtClean="0"/>
              <a:t>比较结果：工程上第二种方法（基于构式的方法）更好</a:t>
            </a:r>
            <a:endParaRPr lang="en-US" altLang="zh-CN" dirty="0" smtClean="0"/>
          </a:p>
          <a:p>
            <a:pPr lvl="2"/>
            <a:r>
              <a:rPr lang="zh-CN" altLang="en-US" dirty="0" smtClean="0"/>
              <a:t>人工增加大量动词条目费时费力</a:t>
            </a:r>
            <a:endParaRPr lang="en-US" altLang="zh-CN" dirty="0" smtClean="0"/>
          </a:p>
          <a:p>
            <a:r>
              <a:rPr lang="en-US" altLang="zh-CN" dirty="0" smtClean="0"/>
              <a:t>AMR</a:t>
            </a:r>
            <a:r>
              <a:rPr lang="zh-CN" altLang="en-US" dirty="0" smtClean="0"/>
              <a:t>的表示策略</a:t>
            </a:r>
            <a:endParaRPr lang="en-US" altLang="zh-CN" dirty="0" smtClean="0"/>
          </a:p>
          <a:p>
            <a:pPr lvl="1"/>
            <a:r>
              <a:rPr lang="zh-CN" altLang="en-US" dirty="0" smtClean="0"/>
              <a:t>两种方法</a:t>
            </a:r>
            <a:r>
              <a:rPr lang="zh-CN" altLang="en-US" dirty="0" smtClean="0"/>
              <a:t>兼顾</a:t>
            </a:r>
            <a:r>
              <a:rPr lang="en-US" altLang="zh-CN" baseline="30000" dirty="0" smtClean="0"/>
              <a:t>1</a:t>
            </a:r>
            <a:endParaRPr lang="zh-CN" altLang="en-US" dirty="0"/>
          </a:p>
        </p:txBody>
      </p:sp>
    </p:spTree>
    <p:extLst>
      <p:ext uri="{BB962C8B-B14F-4D97-AF65-F5344CB8AC3E}">
        <p14:creationId xmlns:p14="http://schemas.microsoft.com/office/powerpoint/2010/main" val="27259769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基于组合的方法</a:t>
            </a:r>
            <a:endParaRPr lang="zh-CN" altLang="en-US" dirty="0"/>
          </a:p>
        </p:txBody>
      </p:sp>
      <p:sp>
        <p:nvSpPr>
          <p:cNvPr id="3" name="内容占位符 2"/>
          <p:cNvSpPr>
            <a:spLocks noGrp="1"/>
          </p:cNvSpPr>
          <p:nvPr>
            <p:ph idx="1"/>
          </p:nvPr>
        </p:nvSpPr>
        <p:spPr/>
        <p:txBody>
          <a:bodyPr/>
          <a:lstStyle/>
          <a:p>
            <a:r>
              <a:rPr lang="zh-CN" altLang="en-US" dirty="0" smtClean="0"/>
              <a:t>利用</a:t>
            </a:r>
            <a:r>
              <a:rPr lang="en-US" altLang="zh-CN" dirty="0" err="1" smtClean="0"/>
              <a:t>PropBank</a:t>
            </a:r>
            <a:r>
              <a:rPr lang="zh-CN" altLang="en-US" dirty="0" smtClean="0"/>
              <a:t>的动词</a:t>
            </a:r>
            <a:r>
              <a:rPr lang="en-US" altLang="zh-CN" dirty="0" err="1" smtClean="0"/>
              <a:t>roleset</a:t>
            </a:r>
            <a:r>
              <a:rPr lang="zh-CN" altLang="en-US" dirty="0" smtClean="0"/>
              <a:t>和</a:t>
            </a:r>
            <a:r>
              <a:rPr lang="en-US" altLang="zh-CN" dirty="0" smtClean="0"/>
              <a:t>AMR</a:t>
            </a:r>
            <a:r>
              <a:rPr lang="zh-CN" altLang="en-US" dirty="0" smtClean="0"/>
              <a:t>的修饰语角色</a:t>
            </a:r>
            <a:endParaRPr lang="en-US" altLang="zh-CN" dirty="0" smtClean="0"/>
          </a:p>
          <a:p>
            <a:pPr lvl="1"/>
            <a:r>
              <a:rPr lang="en-US" altLang="zh-CN" dirty="0"/>
              <a:t>i</a:t>
            </a:r>
            <a:r>
              <a:rPr lang="en-US" altLang="zh-CN" dirty="0" smtClean="0"/>
              <a:t>ntransitive motion</a:t>
            </a:r>
            <a:r>
              <a:rPr lang="zh-CN" altLang="en-US" dirty="0" smtClean="0"/>
              <a:t>构式</a:t>
            </a:r>
            <a:endParaRPr lang="zh-CN" altLang="en-US" dirty="0"/>
          </a:p>
        </p:txBody>
      </p:sp>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50524" y="2374723"/>
            <a:ext cx="5389424" cy="3051844"/>
          </a:xfrm>
          <a:prstGeom prst="rect">
            <a:avLst/>
          </a:prstGeom>
        </p:spPr>
      </p:pic>
    </p:spTree>
    <p:extLst>
      <p:ext uri="{BB962C8B-B14F-4D97-AF65-F5344CB8AC3E}">
        <p14:creationId xmlns:p14="http://schemas.microsoft.com/office/powerpoint/2010/main" val="1934066282"/>
      </p:ext>
    </p:extLst>
  </p:cSld>
  <p:clrMapOvr>
    <a:masterClrMapping/>
  </p:clrMapOvr>
</p:sld>
</file>

<file path=ppt/theme/theme1.xml><?xml version="1.0" encoding="utf-8"?>
<a:theme xmlns:a="http://schemas.openxmlformats.org/drawingml/2006/main" name="香港城大-20180316">
  <a:themeElements>
    <a:clrScheme name="默认设计模板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默认设计模板">
      <a:majorFont>
        <a:latin typeface="Times New Roman"/>
        <a:ea typeface="华文新魏"/>
        <a:cs typeface=""/>
      </a:majorFont>
      <a:minorFont>
        <a:latin typeface="Times New Roman"/>
        <a:ea typeface="幼圆"/>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rgbClr val="FF6600"/>
            </a:gs>
            <a:gs pos="50000">
              <a:srgbClr val="FF6600">
                <a:gamma/>
                <a:tint val="9412"/>
                <a:invGamma/>
              </a:srgbClr>
            </a:gs>
            <a:gs pos="100000">
              <a:srgbClr val="FF6600"/>
            </a:gs>
          </a:gsLst>
          <a:lin ang="0" scaled="1"/>
        </a:gradFill>
        <a:ln w="9525" cap="flat" cmpd="sng" algn="ctr">
          <a:solidFill>
            <a:srgbClr val="FF6600"/>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altLang="en-US" sz="2400" b="1" i="0" u="none" strike="noStrike" cap="none" normalizeH="0" baseline="0" smtClean="0">
            <a:ln>
              <a:noFill/>
            </a:ln>
            <a:solidFill>
              <a:schemeClr val="accent2"/>
            </a:solidFill>
            <a:effectLst/>
            <a:latin typeface="Times New Roman" pitchFamily="18" charset="0"/>
            <a:ea typeface="仿宋_GB2312" pitchFamily="49" charset="-122"/>
          </a:defRPr>
        </a:defPPr>
      </a:lstStyle>
    </a:spDef>
    <a:lnDef>
      <a:spPr bwMode="auto">
        <a:xfrm>
          <a:off x="0" y="0"/>
          <a:ext cx="1" cy="1"/>
        </a:xfrm>
        <a:custGeom>
          <a:avLst/>
          <a:gdLst/>
          <a:ahLst/>
          <a:cxnLst/>
          <a:rect l="0" t="0" r="0" b="0"/>
          <a:pathLst/>
        </a:custGeom>
        <a:gradFill rotWithShape="1">
          <a:gsLst>
            <a:gs pos="0">
              <a:srgbClr val="FF6600"/>
            </a:gs>
            <a:gs pos="50000">
              <a:srgbClr val="FF6600">
                <a:gamma/>
                <a:tint val="9412"/>
                <a:invGamma/>
              </a:srgbClr>
            </a:gs>
            <a:gs pos="100000">
              <a:srgbClr val="FF6600"/>
            </a:gs>
          </a:gsLst>
          <a:lin ang="0" scaled="1"/>
        </a:gradFill>
        <a:ln w="9525" cap="flat" cmpd="sng" algn="ctr">
          <a:solidFill>
            <a:srgbClr val="FF6600"/>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CN" altLang="en-US" sz="2400" b="1" i="0" u="none" strike="noStrike" cap="none" normalizeH="0" baseline="0" smtClean="0">
            <a:ln>
              <a:noFill/>
            </a:ln>
            <a:solidFill>
              <a:schemeClr val="accent2"/>
            </a:solidFill>
            <a:effectLst/>
            <a:latin typeface="Times New Roman" pitchFamily="18" charset="0"/>
            <a:ea typeface="仿宋_GB2312" pitchFamily="49" charset="-122"/>
          </a:defRPr>
        </a:defPPr>
      </a:lstStyle>
    </a:lnDef>
  </a:objectDefaults>
  <a:extraClrSchemeLst>
    <a:extraClrScheme>
      <a:clrScheme name="默认设计模板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默认设计模板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默认设计模板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讨论班报告</Template>
  <TotalTime>1757</TotalTime>
  <Words>3392</Words>
  <Application>Microsoft Office PowerPoint</Application>
  <PresentationFormat>宽屏</PresentationFormat>
  <Paragraphs>249</Paragraphs>
  <Slides>34</Slides>
  <Notes>28</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34</vt:i4>
      </vt:variant>
    </vt:vector>
  </HeadingPairs>
  <TitlesOfParts>
    <vt:vector size="41" baseType="lpstr">
      <vt:lpstr>等线</vt:lpstr>
      <vt:lpstr>华文新魏</vt:lpstr>
      <vt:lpstr>微软雅黑</vt:lpstr>
      <vt:lpstr>幼圆</vt:lpstr>
      <vt:lpstr>Times New Roman</vt:lpstr>
      <vt:lpstr>Wingdings</vt:lpstr>
      <vt:lpstr>香港城大-20180316</vt:lpstr>
      <vt:lpstr>构式的语义表示</vt:lpstr>
      <vt:lpstr>目录</vt:lpstr>
      <vt:lpstr>引言、背景和相关工作</vt:lpstr>
      <vt:lpstr>引言、背景和相关工作</vt:lpstr>
      <vt:lpstr>引言、背景和相关工作</vt:lpstr>
      <vt:lpstr>引言、背景和相关工作</vt:lpstr>
      <vt:lpstr>如何用AMR表示构式语义</vt:lpstr>
      <vt:lpstr>如何用AMR表示语义</vt:lpstr>
      <vt:lpstr>基于组合的方法</vt:lpstr>
      <vt:lpstr>基于组合的方法</vt:lpstr>
      <vt:lpstr>基于组合的方法</vt:lpstr>
      <vt:lpstr>基于构式的方法</vt:lpstr>
      <vt:lpstr>基于构式的方法</vt:lpstr>
      <vt:lpstr>基于构式的方法</vt:lpstr>
      <vt:lpstr>基于构式的方法</vt:lpstr>
      <vt:lpstr>基于构式的方法</vt:lpstr>
      <vt:lpstr>基于构式的方法</vt:lpstr>
      <vt:lpstr>基于构式的方法</vt:lpstr>
      <vt:lpstr>基于构式的方法</vt:lpstr>
      <vt:lpstr>基于构式的方法</vt:lpstr>
      <vt:lpstr>基于构式的方法</vt:lpstr>
      <vt:lpstr>标注的实施与评价</vt:lpstr>
      <vt:lpstr>标注的实施与评价</vt:lpstr>
      <vt:lpstr>结语和后续工作的展望</vt:lpstr>
      <vt:lpstr>结语和后续工作的展望</vt:lpstr>
      <vt:lpstr>我的看法</vt:lpstr>
      <vt:lpstr>我的看法</vt:lpstr>
      <vt:lpstr>我的看法</vt:lpstr>
      <vt:lpstr>我的看法</vt:lpstr>
      <vt:lpstr>我的看法</vt:lpstr>
      <vt:lpstr>我的看法</vt:lpstr>
      <vt:lpstr>我的看法</vt:lpstr>
      <vt:lpstr>我的看法</vt:lpstr>
      <vt:lpstr>请大家提出意见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构式的语义表示</dc:title>
  <dc:creator>Long Chen</dc:creator>
  <cp:lastModifiedBy>Long Chen</cp:lastModifiedBy>
  <cp:revision>87</cp:revision>
  <dcterms:created xsi:type="dcterms:W3CDTF">2020-03-13T14:05:43Z</dcterms:created>
  <dcterms:modified xsi:type="dcterms:W3CDTF">2020-04-06T15:14:18Z</dcterms:modified>
</cp:coreProperties>
</file>