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5"/>
  </p:notesMasterIdLst>
  <p:sldIdLst>
    <p:sldId id="256" r:id="rId4"/>
    <p:sldId id="276" r:id="rId6"/>
    <p:sldId id="257" r:id="rId7"/>
    <p:sldId id="297" r:id="rId8"/>
    <p:sldId id="286" r:id="rId9"/>
    <p:sldId id="294" r:id="rId10"/>
    <p:sldId id="293" r:id="rId11"/>
    <p:sldId id="288" r:id="rId12"/>
    <p:sldId id="265" r:id="rId13"/>
    <p:sldId id="292" r:id="rId14"/>
    <p:sldId id="269" r:id="rId15"/>
    <p:sldId id="283" r:id="rId16"/>
    <p:sldId id="267" r:id="rId17"/>
    <p:sldId id="309" r:id="rId18"/>
    <p:sldId id="299" r:id="rId19"/>
    <p:sldId id="300" r:id="rId20"/>
    <p:sldId id="301" r:id="rId21"/>
    <p:sldId id="261" r:id="rId22"/>
    <p:sldId id="303" r:id="rId23"/>
    <p:sldId id="278" r:id="rId24"/>
    <p:sldId id="285" r:id="rId25"/>
    <p:sldId id="302" r:id="rId26"/>
    <p:sldId id="306" r:id="rId27"/>
    <p:sldId id="307" r:id="rId28"/>
    <p:sldId id="284" r:id="rId29"/>
    <p:sldId id="270" r:id="rId30"/>
    <p:sldId id="311" r:id="rId31"/>
    <p:sldId id="310" r:id="rId32"/>
    <p:sldId id="282" r:id="rId33"/>
    <p:sldId id="281" r:id="rId34"/>
    <p:sldId id="280" r:id="rId35"/>
    <p:sldId id="305" r:id="rId36"/>
    <p:sldId id="27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大家好，我本次报告的题目主要是从毕业论文选题的角度出发，对前人研究内容的调研和</a:t>
            </a:r>
            <a:r>
              <a:rPr lang="zh-CN" altLang="en-US"/>
              <a:t>介绍</a:t>
            </a:r>
            <a:endParaRPr lang="zh-CN" altLang="en-US"/>
          </a:p>
          <a:p>
            <a:endParaRPr lang="zh-CN" altLang="en-US"/>
          </a:p>
          <a:p>
            <a:r>
              <a:rPr lang="zh-CN" altLang="en-US"/>
              <a:t>我其实没有考虑清楚</a:t>
            </a:r>
            <a:r>
              <a:rPr lang="en-US" altLang="zh-CN"/>
              <a:t>“</a:t>
            </a:r>
            <a:r>
              <a:rPr lang="zh-CN" altLang="en-US"/>
              <a:t>对称</a:t>
            </a:r>
            <a:r>
              <a:rPr lang="en-US" altLang="zh-CN"/>
              <a:t>”</a:t>
            </a:r>
            <a:r>
              <a:rPr lang="zh-CN" altLang="en-US"/>
              <a:t>和</a:t>
            </a:r>
            <a:r>
              <a:rPr lang="en-US" altLang="zh-CN"/>
              <a:t>“</a:t>
            </a:r>
            <a:r>
              <a:rPr lang="zh-CN" altLang="en-US"/>
              <a:t>对立</a:t>
            </a:r>
            <a:r>
              <a:rPr lang="en-US" altLang="zh-CN"/>
              <a:t>”</a:t>
            </a:r>
            <a:r>
              <a:rPr lang="zh-CN" altLang="en-US"/>
              <a:t>的区别，根据个人观点，对立是一种特殊形式的对称，虽然对称不一定是对立。</a:t>
            </a:r>
            <a:endParaRPr lang="zh-CN" altLang="en-US"/>
          </a:p>
          <a:p>
            <a:r>
              <a:rPr lang="zh-CN" altLang="en-US"/>
              <a:t>所以题目中是称为</a:t>
            </a:r>
            <a:r>
              <a:rPr lang="en-US" altLang="zh-CN"/>
              <a:t>“</a:t>
            </a:r>
            <a:r>
              <a:rPr lang="zh-CN" altLang="en-US"/>
              <a:t>对立</a:t>
            </a:r>
            <a:r>
              <a:rPr lang="en-US" altLang="zh-CN"/>
              <a:t>”</a:t>
            </a:r>
            <a:r>
              <a:rPr lang="zh-CN" altLang="en-US"/>
              <a:t>还是</a:t>
            </a:r>
            <a:r>
              <a:rPr lang="en-US" altLang="zh-CN"/>
              <a:t>“</a:t>
            </a:r>
            <a:r>
              <a:rPr lang="zh-CN" altLang="en-US"/>
              <a:t>对称</a:t>
            </a:r>
            <a:r>
              <a:rPr lang="en-US" altLang="zh-CN"/>
              <a:t>”</a:t>
            </a:r>
            <a:r>
              <a:rPr lang="zh-CN" altLang="en-US"/>
              <a:t>我没有明确的答案。</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本节主要分析造成肯定和否定对立消失的原因</a:t>
            </a:r>
            <a:endParaRPr lang="zh-CN" altLang="en-U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朱先生的解释说明了构式【差点儿</a:t>
            </a:r>
            <a:r>
              <a:rPr lang="en-US" altLang="zh-CN"/>
              <a:t>VP</a:t>
            </a:r>
            <a:r>
              <a:rPr lang="zh-CN" altLang="en-US"/>
              <a:t>】中极性对立消失的情况出现在</a:t>
            </a:r>
            <a:r>
              <a:rPr lang="en-US" altLang="zh-CN"/>
              <a:t>VP</a:t>
            </a:r>
            <a:r>
              <a:rPr lang="zh-CN" altLang="en-US"/>
              <a:t>表达的时</a:t>
            </a:r>
            <a:r>
              <a:rPr lang="zh-CN" altLang="en-US"/>
              <a:t>说话人不企望发生的事情时</a:t>
            </a:r>
            <a:r>
              <a:rPr lang="zh-CN" altLang="en-US"/>
              <a:t>，</a:t>
            </a:r>
            <a:endParaRPr lang="zh-CN" altLang="en-US"/>
          </a:p>
          <a:p>
            <a:r>
              <a:rPr lang="zh-CN" altLang="en-US"/>
              <a:t>但是没有进一步说明为什么说话人不企望的事情就会造成这种对立的消失</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用积极成分和消极成分来代替</a:t>
            </a:r>
            <a:r>
              <a:rPr lang="en-US" altLang="zh-CN"/>
              <a:t>“</a:t>
            </a:r>
            <a:r>
              <a:rPr lang="zh-CN" altLang="en-US"/>
              <a:t>说话人企望与否</a:t>
            </a:r>
            <a:r>
              <a:rPr lang="en-US" altLang="zh-CN"/>
              <a:t>”</a:t>
            </a:r>
            <a:r>
              <a:rPr lang="zh-CN" altLang="en-US"/>
              <a:t>的说法，并且从句法结构角度分析了否定式表示肯定义的原因。</a:t>
            </a:r>
            <a:endParaRPr lang="zh-CN" altLang="en-US"/>
          </a:p>
          <a:p>
            <a:endParaRPr lang="zh-CN" altLang="en-US"/>
          </a:p>
          <a:p>
            <a:r>
              <a:rPr lang="zh-CN" altLang="en-US">
                <a:sym typeface="+mn-ea"/>
              </a:rPr>
              <a:t>石（</a:t>
            </a:r>
            <a:r>
              <a:rPr lang="en-US" altLang="zh-CN">
                <a:sym typeface="+mn-ea"/>
              </a:rPr>
              <a:t>1992</a:t>
            </a:r>
            <a:r>
              <a:rPr lang="zh-CN" altLang="en-US">
                <a:sym typeface="+mn-ea"/>
              </a:rPr>
              <a:t>）一书最大的价值在于提出了自然语言肯定和否定的公理，即语义程度极小的词语，只能用于否定结构；语义程度极大的词语，只能用于肯定结构；语义程度居中的词语，可以自由地用于肯定和否定两种结构之中。并且用这一公理解释肯定和否定的不对称问题。</a:t>
            </a:r>
            <a:endParaRPr lang="zh-CN" altLang="en-US">
              <a:sym typeface="+mn-ea"/>
            </a:endParaRPr>
          </a:p>
          <a:p>
            <a:r>
              <a:rPr lang="zh-CN" altLang="en-US">
                <a:sym typeface="+mn-ea"/>
              </a:rPr>
              <a:t>可是这一理论只能说明出现与否的问题，在面对羡余否定构式时就无能为力。作者在书中抛掉了从</a:t>
            </a:r>
            <a:r>
              <a:rPr lang="en-US" altLang="zh-CN">
                <a:sym typeface="+mn-ea"/>
              </a:rPr>
              <a:t>“</a:t>
            </a:r>
            <a:r>
              <a:rPr lang="zh-CN" altLang="en-US">
                <a:sym typeface="+mn-ea"/>
              </a:rPr>
              <a:t>量</a:t>
            </a:r>
            <a:r>
              <a:rPr lang="en-US" altLang="zh-CN">
                <a:sym typeface="+mn-ea"/>
              </a:rPr>
              <a:t>”</a:t>
            </a:r>
            <a:r>
              <a:rPr lang="zh-CN" altLang="en-US">
                <a:sym typeface="+mn-ea"/>
              </a:rPr>
              <a:t>的角度解释不对称的方法，仍然沿袭了朱德熙先生的观点，积极和消极，本质上和企望说，没有太大区别。</a:t>
            </a:r>
            <a:endParaRPr lang="zh-CN" altLang="en-US">
              <a:sym typeface="+mn-ea"/>
            </a:endParaRPr>
          </a:p>
          <a:p>
            <a:endParaRPr lang="zh-CN" altLang="en-US">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心理期待的负值和社会文化的贬义都是有标记的，</a:t>
            </a:r>
            <a:endParaRPr lang="zh-CN" altLang="en-US"/>
          </a:p>
          <a:p>
            <a:r>
              <a:rPr lang="zh-CN" altLang="en-US"/>
              <a:t>肯定和否定的对立是无标记的，但是对立的消失则是有标记的</a:t>
            </a:r>
            <a:endParaRPr lang="zh-CN" altLang="en-US"/>
          </a:p>
          <a:p>
            <a:r>
              <a:rPr lang="zh-CN" altLang="en-US"/>
              <a:t>这种有标记的形式和有标记的意义配对模式，是无标记的。</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从认知角度解释了造成正反同义结构的原因，符合人们的思维模式。同时结合标记论，说明了【差点儿</a:t>
            </a:r>
            <a:r>
              <a:rPr lang="en-US" altLang="zh-CN"/>
              <a:t>VP</a:t>
            </a:r>
            <a:r>
              <a:rPr lang="zh-CN" altLang="en-US"/>
              <a:t>】的正反同义出现在消极情况下的原因。</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ct val="120000"/>
              </a:lnSpc>
            </a:pPr>
            <a:endParaRPr lang="zh-CN" altLang="en-US"/>
          </a:p>
        </p:txBody>
      </p:sp>
      <p:sp>
        <p:nvSpPr>
          <p:cNvPr id="4" name="灯片编号占位符 3"/>
          <p:cNvSpPr>
            <a:spLocks noGrp="1"/>
          </p:cNvSpPr>
          <p:nvPr>
            <p:ph type="sldNum" sz="quarter" idx="5"/>
          </p:nvPr>
        </p:nvSpPr>
        <p:spPr/>
        <p:txBody>
          <a:bodyPr/>
          <a:lstStyle/>
          <a:p>
            <a:fld id="{865A03CA-E387-47C2-AF91-F7CCFE286D1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a:p>
            <a:endParaRPr lang="zh-CN" altLang="en-U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这种识别方法需要逐个人工分析每个构式的特点，然后规则处理，耗时耗力。</a:t>
            </a:r>
            <a:endParaRPr lang="zh-CN" altLang="en-US">
              <a:sym typeface="+mn-ea"/>
            </a:endParaRPr>
          </a:p>
          <a:p>
            <a:r>
              <a:rPr lang="zh-CN" altLang="en-US">
                <a:sym typeface="+mn-ea"/>
              </a:rPr>
              <a:t>通过这种方法确立的识别策略并没有增加我们关于构式的语言学认识，只是单纯工程层面的策略，没有太大理论上的价值。</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许（</a:t>
            </a:r>
            <a:r>
              <a:rPr lang="en-US" altLang="zh-CN">
                <a:sym typeface="+mn-ea"/>
              </a:rPr>
              <a:t>2015</a:t>
            </a:r>
            <a:r>
              <a:rPr lang="zh-CN" altLang="en-US">
                <a:sym typeface="+mn-ea"/>
              </a:rPr>
              <a:t>）在文中使用大量语料对前人的研究成果进行了验证。这部分内容具有很大的参考价值。此前的研究多是个案研究，通过本文的这种方法可以更加客观地说明语言理论的适用性。</a:t>
            </a:r>
            <a:endParaRPr lang="zh-CN" altLang="en-US">
              <a:sym typeface="+mn-ea"/>
            </a:endParaRPr>
          </a:p>
          <a:p>
            <a:endParaRPr lang="zh-CN" altLang="en-US">
              <a:sym typeface="+mn-ea"/>
            </a:endParaRPr>
          </a:p>
          <a:p>
            <a:r>
              <a:rPr lang="zh-CN" altLang="en-US">
                <a:sym typeface="+mn-ea"/>
              </a:rPr>
              <a:t>我认为石（</a:t>
            </a:r>
            <a:r>
              <a:rPr lang="en-US" altLang="zh-CN">
                <a:sym typeface="+mn-ea"/>
              </a:rPr>
              <a:t>1992</a:t>
            </a:r>
            <a:r>
              <a:rPr lang="zh-CN" altLang="en-US">
                <a:sym typeface="+mn-ea"/>
              </a:rPr>
              <a:t>）之所以提出区别于企望说的积极成分和消极成分，是为了使述语和补语的可分离性有一个客观的依据，不可能根据主观企望与否得出述语和补语可分离与否。</a:t>
            </a:r>
            <a:endParaRPr lang="zh-CN" altLang="en-US"/>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以上是我本次报告的全部内容。主要是对过往研究的一个简单回顾。</a:t>
            </a:r>
            <a:endParaRPr lang="zh-CN" altLang="en-US"/>
          </a:p>
          <a:p>
            <a:r>
              <a:rPr lang="zh-CN" altLang="en-US"/>
              <a:t>我现在拟选定这一现象作为毕业论文的研究对象，但是还没有一个明确的方向和思路，所以比较凌乱。</a:t>
            </a:r>
            <a:endParaRPr lang="zh-CN" altLang="en-US"/>
          </a:p>
          <a:p>
            <a:r>
              <a:rPr lang="zh-CN" altLang="en-US"/>
              <a:t>欢迎大家提出宝贵意见。</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本次报告的主题仅仅针对羡余否定和空缺否定，即上述不对称现象的第五类。</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这是詹老师之前给的问题</a:t>
            </a:r>
            <a:endParaRPr lang="zh-CN" altLang="en-US"/>
          </a:p>
          <a:p>
            <a:r>
              <a:rPr lang="zh-CN" altLang="en-US"/>
              <a:t>这三组例句中肯定和否定两种形式都表达否定的意义。从形式和意义的对应关系来看是多对一</a:t>
            </a:r>
            <a:r>
              <a:rPr lang="zh-CN" altLang="en-US"/>
              <a:t>。</a:t>
            </a:r>
            <a:endParaRPr lang="zh-CN" altLang="en-US"/>
          </a:p>
          <a:p>
            <a:r>
              <a:rPr lang="zh-CN" altLang="en-US"/>
              <a:t>这种形式和意义的不对称现象在语言中非常普遍。这里仅从肯定否定的范畴来考察。</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上述构式是我在阅读文献过程中中总结的具有和【别说</a:t>
            </a:r>
            <a:r>
              <a:rPr lang="en-US" altLang="zh-CN">
                <a:sym typeface="+mn-ea"/>
              </a:rPr>
              <a:t>VP</a:t>
            </a:r>
            <a:r>
              <a:rPr lang="zh-CN" altLang="en-US">
                <a:sym typeface="+mn-ea"/>
              </a:rPr>
              <a:t>】相同特征的构式，</a:t>
            </a:r>
            <a:r>
              <a:rPr lang="zh-CN" altLang="en-US">
                <a:sym typeface="+mn-ea"/>
              </a:rPr>
              <a:t>都是肯定和否定的对立消失，</a:t>
            </a:r>
            <a:endParaRPr lang="zh-CN" altLang="en-US">
              <a:sym typeface="+mn-ea"/>
            </a:endParaRPr>
          </a:p>
          <a:p>
            <a:r>
              <a:rPr lang="zh-CN" altLang="en-US">
                <a:sym typeface="+mn-ea"/>
              </a:rPr>
              <a:t>但是这些构式中肯定和否定形式所在的位置不同，有些是和变项结合在一起，如【怀疑</a:t>
            </a:r>
            <a:r>
              <a:rPr lang="en-US" altLang="zh-CN">
                <a:sym typeface="+mn-ea"/>
              </a:rPr>
              <a:t>VP</a:t>
            </a:r>
            <a:r>
              <a:rPr lang="zh-CN" altLang="en-US">
                <a:sym typeface="+mn-ea"/>
              </a:rPr>
              <a:t>】中的</a:t>
            </a:r>
            <a:r>
              <a:rPr lang="en-US" altLang="zh-CN">
                <a:sym typeface="+mn-ea"/>
              </a:rPr>
              <a:t>VP</a:t>
            </a:r>
            <a:r>
              <a:rPr lang="zh-CN" altLang="en-US">
                <a:sym typeface="+mn-ea"/>
              </a:rPr>
              <a:t>，有些是常项上的肯定和否定，如【果（不）然】。</a:t>
            </a:r>
            <a:endParaRPr lang="zh-CN" altLang="en-US">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悖义结构</a:t>
            </a:r>
            <a:r>
              <a:rPr lang="en-US" altLang="zh-CN"/>
              <a:t>”</a:t>
            </a:r>
            <a:r>
              <a:rPr lang="zh-CN" altLang="en-US"/>
              <a:t>和</a:t>
            </a:r>
            <a:r>
              <a:rPr lang="en-US" altLang="zh-CN"/>
              <a:t>“</a:t>
            </a:r>
            <a:r>
              <a:rPr lang="zh-CN" altLang="en-US"/>
              <a:t>羡余否定</a:t>
            </a:r>
            <a:r>
              <a:rPr lang="en-US" altLang="zh-CN"/>
              <a:t>”</a:t>
            </a:r>
            <a:r>
              <a:rPr lang="zh-CN" altLang="en-US"/>
              <a:t>的说法都只是就单个构式的形义匹配而言</a:t>
            </a:r>
            <a:endParaRPr lang="zh-CN" altLang="en-US"/>
          </a:p>
          <a:p>
            <a:r>
              <a:rPr lang="en-US" altLang="zh-CN"/>
              <a:t>“</a:t>
            </a:r>
            <a:r>
              <a:rPr lang="zh-CN" altLang="en-US"/>
              <a:t>正反同义结构</a:t>
            </a:r>
            <a:r>
              <a:rPr lang="en-US" altLang="zh-CN"/>
              <a:t>”</a:t>
            </a:r>
            <a:r>
              <a:rPr lang="zh-CN" altLang="en-US"/>
              <a:t>是从肯定式和否定式两个形式的对比出发，能够突出极性对立消失的特点</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同义构式在机器翻译中存在问题</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0.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9.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6.xml"/><Relationship Id="rId2" Type="http://schemas.openxmlformats.org/officeDocument/2006/relationships/tags" Target="../tags/tag85.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1.xml"/><Relationship Id="rId2" Type="http://schemas.openxmlformats.org/officeDocument/2006/relationships/tags" Target="../tags/tag110.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0.xml"/><Relationship Id="rId2" Type="http://schemas.openxmlformats.org/officeDocument/2006/relationships/tags" Target="../tags/tag119.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31.xml"/><Relationship Id="rId2" Type="http://schemas.openxmlformats.org/officeDocument/2006/relationships/tags" Target="../tags/tag130.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image" Target="../media/image6.jpeg"/><Relationship Id="rId2" Type="http://schemas.openxmlformats.org/officeDocument/2006/relationships/tags" Target="../tags/tag144.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image" Target="../media/image7.png"/><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image" Target="../media/image9.jpeg"/><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image" Target="../media/image8.jpeg"/><Relationship Id="rId2" Type="http://schemas.openxmlformats.org/officeDocument/2006/relationships/tags" Target="../tags/tag164.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7.png"/><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image" Target="../media/image7.png"/><Relationship Id="rId2" Type="http://schemas.openxmlformats.org/officeDocument/2006/relationships/tags" Target="../tags/tag184.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image" Target="../media/image10.jpeg"/><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image" Target="../media/image7.png"/><Relationship Id="rId2" Type="http://schemas.openxmlformats.org/officeDocument/2006/relationships/tags" Target="../tags/tag2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image" Target="../media/image7.png"/><Relationship Id="rId2" Type="http://schemas.openxmlformats.org/officeDocument/2006/relationships/tags" Target="../tags/tag21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image" Target="../media/image11.jpeg"/><Relationship Id="rId3" Type="http://schemas.openxmlformats.org/officeDocument/2006/relationships/tags" Target="../tags/tag221.xml"/><Relationship Id="rId2" Type="http://schemas.openxmlformats.org/officeDocument/2006/relationships/tags" Target="../tags/tag220.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16.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15.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image" Target="../media/image7.png"/><Relationship Id="rId5" Type="http://schemas.openxmlformats.org/officeDocument/2006/relationships/tags" Target="../tags/tag235.xml"/><Relationship Id="rId4" Type="http://schemas.openxmlformats.org/officeDocument/2006/relationships/image" Target="../media/image12.png"/><Relationship Id="rId3" Type="http://schemas.openxmlformats.org/officeDocument/2006/relationships/tags" Target="../tags/tag234.xml"/><Relationship Id="rId2" Type="http://schemas.openxmlformats.org/officeDocument/2006/relationships/tags" Target="../tags/tag233.xml"/><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image" Target="../media/image7.png"/><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image" Target="../media/image12.png"/><Relationship Id="rId3" Type="http://schemas.openxmlformats.org/officeDocument/2006/relationships/tags" Target="../tags/tag248.xml"/><Relationship Id="rId2" Type="http://schemas.openxmlformats.org/officeDocument/2006/relationships/tags" Target="../tags/tag247.xml"/><Relationship Id="rId10" Type="http://schemas.openxmlformats.org/officeDocument/2006/relationships/tags" Target="../tags/tag25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image" Target="../media/image7.png"/><Relationship Id="rId6" Type="http://schemas.openxmlformats.org/officeDocument/2006/relationships/tags" Target="../tags/tag258.xml"/><Relationship Id="rId5" Type="http://schemas.openxmlformats.org/officeDocument/2006/relationships/image" Target="../media/image12.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media/image7.png"/><Relationship Id="rId6" Type="http://schemas.openxmlformats.org/officeDocument/2006/relationships/tags" Target="../tags/tag268.xml"/><Relationship Id="rId5" Type="http://schemas.openxmlformats.org/officeDocument/2006/relationships/image" Target="../media/image12.png"/><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image" Target="../media/image7.png"/><Relationship Id="rId6" Type="http://schemas.openxmlformats.org/officeDocument/2006/relationships/tags" Target="../tags/tag278.xml"/><Relationship Id="rId5" Type="http://schemas.openxmlformats.org/officeDocument/2006/relationships/image" Target="../media/image12.png"/><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5" Type="http://schemas.openxmlformats.org/officeDocument/2006/relationships/tags" Target="../tags/tag286.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image" Target="../media/image14.png"/><Relationship Id="rId6" Type="http://schemas.openxmlformats.org/officeDocument/2006/relationships/tags" Target="../tags/tag290.xml"/><Relationship Id="rId5" Type="http://schemas.openxmlformats.org/officeDocument/2006/relationships/image" Target="../media/image13.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5.png"/><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28162"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文本占位符 3"/>
          <p:cNvSpPr>
            <a:spLocks noGrp="1"/>
          </p:cNvSpPr>
          <p:nvPr>
            <p:ph type="body" sz="quarter" idx="15" hasCustomPrompt="1"/>
            <p:custDataLst>
              <p:tags r:id="rId8"/>
            </p:custDataLst>
          </p:nvPr>
        </p:nvSpPr>
        <p:spPr>
          <a:xfrm>
            <a:off x="2288540" y="3486785"/>
            <a:ext cx="4825228" cy="1551305"/>
          </a:xfrm>
          <a:prstGeom prst="rect">
            <a:avLst/>
          </a:prstGeom>
        </p:spPr>
        <p:txBody>
          <a:bodyPr vert="horz" wrap="square" lIns="0" tIns="0" rIns="0" bIns="0" anchor="t" anchorCtr="0">
            <a:normAutofit/>
          </a:bodyPr>
          <a:lstStyle>
            <a:lvl1pPr marL="342900" marR="0" indent="-342900" algn="ctr" rtl="0" eaLnBrk="1" fontAlgn="auto">
              <a:lnSpc>
                <a:spcPct val="120000"/>
              </a:lnSpc>
              <a:spcBef>
                <a:spcPts val="600"/>
              </a:spcBef>
              <a:spcAft>
                <a:spcPts val="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600"/>
              </a:spcBef>
              <a:spcAft>
                <a:spcPts val="0"/>
              </a:spcAft>
              <a:buClr>
                <a:schemeClr val="tx1">
                  <a:lumMod val="65000"/>
                  <a:lumOff val="35000"/>
                </a:schemeClr>
              </a:buClr>
              <a:buSzPts val="1600"/>
              <a:buFont typeface="Arial" panose="020B0604020202020204" pitchFamily="34" charset="0"/>
              <a:buNone/>
            </a:pPr>
            <a:r>
              <a:rPr lang="zh-CN" altLang="en-US" dirty="0"/>
              <a:t>编辑文本</a:t>
            </a:r>
            <a:endParaRPr lang="zh-CN" altLang="en-US" dirty="0"/>
          </a:p>
        </p:txBody>
      </p:sp>
      <p:sp>
        <p:nvSpPr>
          <p:cNvPr id="3" name="标题 2"/>
          <p:cNvSpPr>
            <a:spLocks noGrp="1"/>
          </p:cNvSpPr>
          <p:nvPr>
            <p:ph type="ctrTitle" idx="14" hasCustomPrompt="1"/>
            <p:custDataLst>
              <p:tags r:id="rId9"/>
            </p:custDataLst>
          </p:nvPr>
        </p:nvSpPr>
        <p:spPr>
          <a:xfrm>
            <a:off x="2288403" y="1820228"/>
            <a:ext cx="4825365" cy="97091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2288402" y="2995613"/>
            <a:ext cx="4826000" cy="37020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1"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1143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0" name="文本占位符 9"/>
          <p:cNvSpPr>
            <a:spLocks noGrp="1"/>
          </p:cNvSpPr>
          <p:nvPr>
            <p:ph type="body" idx="14" hasCustomPrompt="1"/>
            <p:custDataLst>
              <p:tags r:id="rId8"/>
            </p:custDataLst>
          </p:nvPr>
        </p:nvSpPr>
        <p:spPr>
          <a:xfrm>
            <a:off x="1073785" y="2371408"/>
            <a:ext cx="5573395" cy="448945"/>
          </a:xfrm>
        </p:spPr>
        <p:txBody>
          <a:bodyPr vert="horz" wrap="square" lIns="0" tIns="0" rIns="0" bIns="0" anchor="t" anchorCtr="0">
            <a:normAutofit/>
          </a:bodyPr>
          <a:lstStyle>
            <a:lvl1pPr marL="457200" marR="0" indent="-457200" algn="dist"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stStyle>
          <a:p>
            <a:pPr marL="0" marR="0" lvl="0" indent="0" algn="dist"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grpSp>
        <p:nvGrpSpPr>
          <p:cNvPr id="7" name="组合 6"/>
          <p:cNvGrpSpPr/>
          <p:nvPr userDrawn="1">
            <p:custDataLst>
              <p:tags r:id="rId9"/>
            </p:custDataLst>
          </p:nvPr>
        </p:nvGrpSpPr>
        <p:grpSpPr>
          <a:xfrm>
            <a:off x="1073785" y="3041967"/>
            <a:ext cx="5574030" cy="1571625"/>
            <a:chOff x="4719" y="4419"/>
            <a:chExt cx="9762" cy="2475"/>
          </a:xfrm>
        </p:grpSpPr>
        <p:cxnSp>
          <p:nvCxnSpPr>
            <p:cNvPr id="8" name="直接连接符 7"/>
            <p:cNvCxnSpPr/>
            <p:nvPr>
              <p:custDataLst>
                <p:tags r:id="rId10"/>
              </p:custDataLst>
            </p:nvPr>
          </p:nvCxnSpPr>
          <p:spPr>
            <a:xfrm>
              <a:off x="4719" y="6894"/>
              <a:ext cx="9762"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1"/>
              </p:custDataLst>
            </p:nvPr>
          </p:nvCxnSpPr>
          <p:spPr>
            <a:xfrm>
              <a:off x="4719" y="4419"/>
              <a:ext cx="9762"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idx="13" hasCustomPrompt="1"/>
            <p:custDataLst>
              <p:tags r:id="rId12"/>
            </p:custDataLst>
          </p:nvPr>
        </p:nvSpPr>
        <p:spPr>
          <a:xfrm>
            <a:off x="1177925" y="3128327"/>
            <a:ext cx="5365750" cy="1398905"/>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49770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497709"/>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497709"/>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49770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497709"/>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49770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497709"/>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360291"/>
            <a:ext cx="720090" cy="49770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360291"/>
            <a:ext cx="720090" cy="497709"/>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797" y="5738154"/>
            <a:ext cx="1620202" cy="1119846"/>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738154"/>
            <a:ext cx="1620202" cy="1119846"/>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rotWithShape="1">
          <a:blip r:embed="rId3" cstate="email"/>
          <a:srcRect/>
          <a:stretch>
            <a:fillRect/>
          </a:stretch>
        </p:blipFill>
        <p:spPr>
          <a:xfrm>
            <a:off x="1902428" y="1128713"/>
            <a:ext cx="10289572" cy="4104322"/>
          </a:xfrm>
          <a:prstGeom prst="rect">
            <a:avLst/>
          </a:prstGeom>
        </p:spPr>
      </p:pic>
      <p:sp>
        <p:nvSpPr>
          <p:cNvPr id="8" name="任意多边形 2"/>
          <p:cNvSpPr/>
          <p:nvPr userDrawn="1">
            <p:custDataLst>
              <p:tags r:id="rId4"/>
            </p:custDataLst>
          </p:nvPr>
        </p:nvSpPr>
        <p:spPr>
          <a:xfrm>
            <a:off x="0" y="915035"/>
            <a:ext cx="7302500" cy="4318000"/>
          </a:xfrm>
          <a:custGeom>
            <a:avLst/>
            <a:gdLst>
              <a:gd name="adj" fmla="val 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9580" h="7069">
                <a:moveTo>
                  <a:pt x="0" y="0"/>
                </a:moveTo>
                <a:lnTo>
                  <a:pt x="6432" y="0"/>
                </a:lnTo>
                <a:lnTo>
                  <a:pt x="9580" y="7069"/>
                </a:lnTo>
                <a:lnTo>
                  <a:pt x="0" y="706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5"/>
            </p:custDataLst>
          </p:nvPr>
        </p:nvSpPr>
        <p:spPr>
          <a:xfrm>
            <a:off x="0" y="5019040"/>
            <a:ext cx="5448300" cy="7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custDataLst>
              <p:tags r:id="rId6"/>
            </p:custDataLst>
          </p:nvPr>
        </p:nvGrpSpPr>
        <p:grpSpPr>
          <a:xfrm>
            <a:off x="0" y="5783580"/>
            <a:ext cx="3361690" cy="1074420"/>
            <a:chOff x="0" y="9108"/>
            <a:chExt cx="5294" cy="1692"/>
          </a:xfrm>
          <a:solidFill>
            <a:schemeClr val="accent1"/>
          </a:solidFill>
        </p:grpSpPr>
        <p:sp>
          <p:nvSpPr>
            <p:cNvPr id="11" name="任意多边形 10"/>
            <p:cNvSpPr/>
            <p:nvPr>
              <p:custDataLst>
                <p:tags r:id="rId7"/>
              </p:custDataLst>
            </p:nvPr>
          </p:nvSpPr>
          <p:spPr>
            <a:xfrm rot="5400000">
              <a:off x="321" y="8787"/>
              <a:ext cx="1692" cy="2334"/>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692" h="2334">
                  <a:moveTo>
                    <a:pt x="0" y="0"/>
                  </a:moveTo>
                  <a:lnTo>
                    <a:pt x="1692" y="0"/>
                  </a:lnTo>
                  <a:lnTo>
                    <a:pt x="1692" y="138"/>
                  </a:lnTo>
                  <a:lnTo>
                    <a:pt x="138" y="138"/>
                  </a:lnTo>
                  <a:lnTo>
                    <a:pt x="138" y="2334"/>
                  </a:lnTo>
                  <a:lnTo>
                    <a:pt x="0" y="2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任意多边形 13"/>
            <p:cNvSpPr/>
            <p:nvPr>
              <p:custDataLst>
                <p:tags r:id="rId8"/>
              </p:custDataLst>
            </p:nvPr>
          </p:nvSpPr>
          <p:spPr>
            <a:xfrm rot="16200000" flipH="1">
              <a:off x="2757" y="8263"/>
              <a:ext cx="880" cy="419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880" h="4195">
                  <a:moveTo>
                    <a:pt x="0" y="0"/>
                  </a:moveTo>
                  <a:lnTo>
                    <a:pt x="880" y="0"/>
                  </a:lnTo>
                  <a:lnTo>
                    <a:pt x="880" y="138"/>
                  </a:lnTo>
                  <a:lnTo>
                    <a:pt x="138" y="138"/>
                  </a:lnTo>
                  <a:lnTo>
                    <a:pt x="138" y="4068"/>
                  </a:lnTo>
                  <a:lnTo>
                    <a:pt x="0" y="41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13" name="组合 12"/>
          <p:cNvGrpSpPr/>
          <p:nvPr userDrawn="1">
            <p:custDataLst>
              <p:tags r:id="rId9"/>
            </p:custDataLst>
          </p:nvPr>
        </p:nvGrpSpPr>
        <p:grpSpPr>
          <a:xfrm>
            <a:off x="9937115" y="0"/>
            <a:ext cx="2254885" cy="914400"/>
            <a:chOff x="15649" y="0"/>
            <a:chExt cx="3551" cy="1440"/>
          </a:xfrm>
          <a:solidFill>
            <a:schemeClr val="accent1"/>
          </a:solidFill>
        </p:grpSpPr>
        <p:sp>
          <p:nvSpPr>
            <p:cNvPr id="14" name="任意多边形 18"/>
            <p:cNvSpPr/>
            <p:nvPr>
              <p:custDataLst>
                <p:tags r:id="rId10"/>
              </p:custDataLst>
            </p:nvPr>
          </p:nvSpPr>
          <p:spPr>
            <a:xfrm rot="5400000" flipH="1">
              <a:off x="16159" y="-510"/>
              <a:ext cx="1441" cy="2460"/>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441" h="2460">
                  <a:moveTo>
                    <a:pt x="0" y="0"/>
                  </a:moveTo>
                  <a:lnTo>
                    <a:pt x="1441" y="0"/>
                  </a:lnTo>
                  <a:lnTo>
                    <a:pt x="1441" y="81"/>
                  </a:lnTo>
                  <a:lnTo>
                    <a:pt x="81" y="81"/>
                  </a:lnTo>
                  <a:lnTo>
                    <a:pt x="81" y="2386"/>
                  </a:lnTo>
                  <a:lnTo>
                    <a:pt x="0" y="24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5" name="任意多边形 19"/>
            <p:cNvSpPr/>
            <p:nvPr>
              <p:custDataLst>
                <p:tags r:id="rId11"/>
              </p:custDataLst>
            </p:nvPr>
          </p:nvSpPr>
          <p:spPr>
            <a:xfrm rot="16200000">
              <a:off x="17750" y="-454"/>
              <a:ext cx="996" cy="190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996" h="1905">
                  <a:moveTo>
                    <a:pt x="0" y="0"/>
                  </a:moveTo>
                  <a:lnTo>
                    <a:pt x="996" y="0"/>
                  </a:lnTo>
                  <a:lnTo>
                    <a:pt x="996" y="81"/>
                  </a:lnTo>
                  <a:lnTo>
                    <a:pt x="81" y="81"/>
                  </a:lnTo>
                  <a:lnTo>
                    <a:pt x="81" y="1905"/>
                  </a:lnTo>
                  <a:lnTo>
                    <a:pt x="0" y="19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 name="标题 1"/>
          <p:cNvSpPr>
            <a:spLocks noGrp="1"/>
          </p:cNvSpPr>
          <p:nvPr>
            <p:ph type="ctrTitle" hasCustomPrompt="1"/>
            <p:custDataLst>
              <p:tags r:id="rId12"/>
            </p:custDataLst>
          </p:nvPr>
        </p:nvSpPr>
        <p:spPr>
          <a:xfrm>
            <a:off x="374651" y="2781000"/>
            <a:ext cx="5471160" cy="845166"/>
          </a:xfrm>
        </p:spPr>
        <p:txBody>
          <a:bodyPr lIns="90000" tIns="46800" rIns="90000" bIns="46800" anchor="ctr" anchorCtr="0">
            <a:normAutofit/>
          </a:bodyPr>
          <a:lstStyle>
            <a:lvl1pPr algn="l">
              <a:defRPr sz="4400" b="0" spc="600" baseline="0">
                <a:solidFill>
                  <a:schemeClr val="bg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3"/>
            </p:custDataLst>
          </p:nvPr>
        </p:nvSpPr>
        <p:spPr>
          <a:xfrm>
            <a:off x="374651" y="3712526"/>
            <a:ext cx="5471160" cy="722631"/>
          </a:xfrm>
        </p:spPr>
        <p:txBody>
          <a:bodyPr lIns="90000" tIns="0" rIns="90000" bIns="46800">
            <a:normAutofit/>
          </a:bodyPr>
          <a:lstStyle>
            <a:lvl1pPr marL="0" indent="0" algn="l" eaLnBrk="1" fontAlgn="auto" latinLnBrk="0" hangingPunct="1">
              <a:lnSpc>
                <a:spcPct val="100000"/>
              </a:lnSpc>
              <a:buNone/>
              <a:defRPr sz="20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5"/>
            </p:custDataLst>
          </p:nvPr>
        </p:nvSpPr>
        <p:spPr/>
        <p:txBody>
          <a:bodyPr/>
          <a:lstStyle/>
          <a:p>
            <a:endParaRPr lang="zh-CN" altLang="en-US" dirty="0"/>
          </a:p>
        </p:txBody>
      </p:sp>
      <p:sp>
        <p:nvSpPr>
          <p:cNvPr id="18" name="灯片编号占位符 17"/>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1" name="图片 20"/>
          <p:cNvPicPr>
            <a:picLocks noChangeAspect="1"/>
          </p:cNvPicPr>
          <p:nvPr userDrawn="1">
            <p:custDataLst>
              <p:tags r:id="rId2"/>
            </p:custDataLst>
          </p:nvPr>
        </p:nvPicPr>
        <p:blipFill>
          <a:blip r:embed="rId3" cstate="email"/>
          <a:srcRect/>
          <a:stretch>
            <a:fillRect/>
          </a:stretch>
        </p:blipFill>
        <p:spPr>
          <a:xfrm>
            <a:off x="4972685" y="372110"/>
            <a:ext cx="1998346" cy="1937386"/>
          </a:xfrm>
          <a:custGeom>
            <a:avLst/>
            <a:gdLst>
              <a:gd name="connsiteX0" fmla="*/ 999173 w 1998346"/>
              <a:gd name="connsiteY0" fmla="*/ 0 h 1937386"/>
              <a:gd name="connsiteX1" fmla="*/ 1998346 w 1998346"/>
              <a:gd name="connsiteY1" fmla="*/ 968693 h 1937386"/>
              <a:gd name="connsiteX2" fmla="*/ 999173 w 1998346"/>
              <a:gd name="connsiteY2" fmla="*/ 1937386 h 1937386"/>
              <a:gd name="connsiteX3" fmla="*/ 0 w 1998346"/>
              <a:gd name="connsiteY3" fmla="*/ 968693 h 1937386"/>
              <a:gd name="connsiteX4" fmla="*/ 999173 w 1998346"/>
              <a:gd name="connsiteY4" fmla="*/ 0 h 1937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346" h="1937386">
                <a:moveTo>
                  <a:pt x="999173" y="0"/>
                </a:moveTo>
                <a:cubicBezTo>
                  <a:pt x="1551001" y="0"/>
                  <a:pt x="1998346" y="433699"/>
                  <a:pt x="1998346" y="968693"/>
                </a:cubicBezTo>
                <a:cubicBezTo>
                  <a:pt x="1998346" y="1503687"/>
                  <a:pt x="1551001" y="1937386"/>
                  <a:pt x="999173" y="1937386"/>
                </a:cubicBezTo>
                <a:cubicBezTo>
                  <a:pt x="447345" y="1937386"/>
                  <a:pt x="0" y="1503687"/>
                  <a:pt x="0" y="968693"/>
                </a:cubicBezTo>
                <a:cubicBezTo>
                  <a:pt x="0" y="433699"/>
                  <a:pt x="447345" y="0"/>
                  <a:pt x="999173" y="0"/>
                </a:cubicBezTo>
                <a:close/>
              </a:path>
            </a:pathLst>
          </a:custGeom>
        </p:spPr>
      </p:pic>
      <p:sp>
        <p:nvSpPr>
          <p:cNvPr id="8" name="任意多边形 35"/>
          <p:cNvSpPr/>
          <p:nvPr userDrawn="1">
            <p:custDataLst>
              <p:tags r:id="rId4"/>
            </p:custDataLst>
          </p:nvPr>
        </p:nvSpPr>
        <p:spPr>
          <a:xfrm>
            <a:off x="0" y="2827655"/>
            <a:ext cx="8481060" cy="2138680"/>
          </a:xfrm>
          <a:custGeom>
            <a:avLst/>
            <a:gdLst>
              <a:gd name="adj" fmla="val 2500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13655" h="3368">
                <a:moveTo>
                  <a:pt x="0" y="0"/>
                </a:moveTo>
                <a:lnTo>
                  <a:pt x="11296" y="0"/>
                </a:lnTo>
                <a:lnTo>
                  <a:pt x="13655" y="3368"/>
                </a:lnTo>
                <a:lnTo>
                  <a:pt x="0" y="3368"/>
                </a:lnTo>
                <a:lnTo>
                  <a:pt x="0" y="0"/>
                </a:lnTo>
                <a:close/>
              </a:path>
            </a:pathLst>
          </a:cu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descr="C:\Users\Administrator.USER-20190207SV\Desktop\法学\photo-of-books-on-shelves-3747576.jpgphoto-of-books-on-shelves-3747576"/>
          <p:cNvPicPr>
            <a:picLocks noChangeAspect="1"/>
          </p:cNvPicPr>
          <p:nvPr userDrawn="1">
            <p:custDataLst>
              <p:tags r:id="rId5"/>
            </p:custDataLst>
          </p:nvPr>
        </p:nvPicPr>
        <p:blipFill>
          <a:blip r:embed="rId6" cstate="email"/>
          <a:srcRect/>
          <a:stretch>
            <a:fillRect/>
          </a:stretch>
        </p:blipFill>
        <p:spPr>
          <a:xfrm flipH="1">
            <a:off x="7238365" y="2827655"/>
            <a:ext cx="4953635" cy="2138045"/>
          </a:xfrm>
          <a:custGeom>
            <a:avLst/>
            <a:gdLst/>
            <a:ahLst/>
            <a:cxnLst>
              <a:cxn ang="3">
                <a:pos x="hc" y="t"/>
              </a:cxn>
              <a:cxn ang="cd2">
                <a:pos x="l" y="vc"/>
              </a:cxn>
              <a:cxn ang="cd4">
                <a:pos x="hc" y="b"/>
              </a:cxn>
              <a:cxn ang="0">
                <a:pos x="r" y="vc"/>
              </a:cxn>
            </a:cxnLst>
            <a:rect l="l" t="t" r="r" b="b"/>
            <a:pathLst>
              <a:path w="7801" h="3367">
                <a:moveTo>
                  <a:pt x="0" y="0"/>
                </a:moveTo>
                <a:lnTo>
                  <a:pt x="7801" y="0"/>
                </a:lnTo>
                <a:lnTo>
                  <a:pt x="7801" y="84"/>
                </a:lnTo>
                <a:lnTo>
                  <a:pt x="5502" y="3367"/>
                </a:lnTo>
                <a:lnTo>
                  <a:pt x="0" y="3367"/>
                </a:lnTo>
                <a:lnTo>
                  <a:pt x="0" y="0"/>
                </a:lnTo>
                <a:close/>
              </a:path>
            </a:pathLst>
          </a:custGeom>
        </p:spPr>
      </p:pic>
      <p:grpSp>
        <p:nvGrpSpPr>
          <p:cNvPr id="10" name="组合 9"/>
          <p:cNvGrpSpPr/>
          <p:nvPr userDrawn="1">
            <p:custDataLst>
              <p:tags r:id="rId7"/>
            </p:custDataLst>
          </p:nvPr>
        </p:nvGrpSpPr>
        <p:grpSpPr>
          <a:xfrm>
            <a:off x="0" y="5783580"/>
            <a:ext cx="3361690" cy="1074420"/>
            <a:chOff x="0" y="9108"/>
            <a:chExt cx="5294" cy="1692"/>
          </a:xfrm>
          <a:solidFill>
            <a:schemeClr val="accent1"/>
          </a:solidFill>
        </p:grpSpPr>
        <p:sp>
          <p:nvSpPr>
            <p:cNvPr id="11" name="任意多边形 11"/>
            <p:cNvSpPr/>
            <p:nvPr>
              <p:custDataLst>
                <p:tags r:id="rId8"/>
              </p:custDataLst>
            </p:nvPr>
          </p:nvSpPr>
          <p:spPr>
            <a:xfrm rot="5400000">
              <a:off x="321" y="8787"/>
              <a:ext cx="1692" cy="2334"/>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692" h="2334">
                  <a:moveTo>
                    <a:pt x="0" y="0"/>
                  </a:moveTo>
                  <a:lnTo>
                    <a:pt x="1692" y="0"/>
                  </a:lnTo>
                  <a:lnTo>
                    <a:pt x="1692" y="138"/>
                  </a:lnTo>
                  <a:lnTo>
                    <a:pt x="138" y="138"/>
                  </a:lnTo>
                  <a:lnTo>
                    <a:pt x="138" y="2334"/>
                  </a:lnTo>
                  <a:lnTo>
                    <a:pt x="0" y="2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任意多边形 12"/>
            <p:cNvSpPr/>
            <p:nvPr>
              <p:custDataLst>
                <p:tags r:id="rId9"/>
              </p:custDataLst>
            </p:nvPr>
          </p:nvSpPr>
          <p:spPr>
            <a:xfrm rot="16200000" flipH="1">
              <a:off x="2757" y="8263"/>
              <a:ext cx="880" cy="419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880" h="4195">
                  <a:moveTo>
                    <a:pt x="0" y="0"/>
                  </a:moveTo>
                  <a:lnTo>
                    <a:pt x="880" y="0"/>
                  </a:lnTo>
                  <a:lnTo>
                    <a:pt x="880" y="138"/>
                  </a:lnTo>
                  <a:lnTo>
                    <a:pt x="138" y="138"/>
                  </a:lnTo>
                  <a:lnTo>
                    <a:pt x="138" y="4068"/>
                  </a:lnTo>
                  <a:lnTo>
                    <a:pt x="0" y="419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13" name="组合 12"/>
          <p:cNvGrpSpPr/>
          <p:nvPr userDrawn="1">
            <p:custDataLst>
              <p:tags r:id="rId10"/>
            </p:custDataLst>
          </p:nvPr>
        </p:nvGrpSpPr>
        <p:grpSpPr>
          <a:xfrm>
            <a:off x="9062720" y="0"/>
            <a:ext cx="3129280" cy="1476375"/>
            <a:chOff x="15649" y="0"/>
            <a:chExt cx="3551" cy="1440"/>
          </a:xfrm>
          <a:solidFill>
            <a:schemeClr val="accent1"/>
          </a:solidFill>
        </p:grpSpPr>
        <p:sp>
          <p:nvSpPr>
            <p:cNvPr id="14" name="任意多边形 15"/>
            <p:cNvSpPr/>
            <p:nvPr>
              <p:custDataLst>
                <p:tags r:id="rId11"/>
              </p:custDataLst>
            </p:nvPr>
          </p:nvSpPr>
          <p:spPr>
            <a:xfrm rot="5400000" flipH="1">
              <a:off x="16159" y="-510"/>
              <a:ext cx="1441" cy="2460"/>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441" h="2460">
                  <a:moveTo>
                    <a:pt x="0" y="0"/>
                  </a:moveTo>
                  <a:lnTo>
                    <a:pt x="1441" y="0"/>
                  </a:lnTo>
                  <a:lnTo>
                    <a:pt x="1441" y="81"/>
                  </a:lnTo>
                  <a:lnTo>
                    <a:pt x="81" y="81"/>
                  </a:lnTo>
                  <a:lnTo>
                    <a:pt x="81" y="2386"/>
                  </a:lnTo>
                  <a:lnTo>
                    <a:pt x="0" y="24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5" name="任意多边形 16"/>
            <p:cNvSpPr/>
            <p:nvPr>
              <p:custDataLst>
                <p:tags r:id="rId12"/>
              </p:custDataLst>
            </p:nvPr>
          </p:nvSpPr>
          <p:spPr>
            <a:xfrm rot="16200000">
              <a:off x="17750" y="-454"/>
              <a:ext cx="996" cy="190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996" h="1905">
                  <a:moveTo>
                    <a:pt x="0" y="0"/>
                  </a:moveTo>
                  <a:lnTo>
                    <a:pt x="996" y="0"/>
                  </a:lnTo>
                  <a:lnTo>
                    <a:pt x="996" y="81"/>
                  </a:lnTo>
                  <a:lnTo>
                    <a:pt x="81" y="81"/>
                  </a:lnTo>
                  <a:lnTo>
                    <a:pt x="81" y="1905"/>
                  </a:lnTo>
                  <a:lnTo>
                    <a:pt x="0" y="19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 name="标题 1"/>
          <p:cNvSpPr>
            <a:spLocks noGrp="1"/>
          </p:cNvSpPr>
          <p:nvPr>
            <p:ph type="title" hasCustomPrompt="1"/>
            <p:custDataLst>
              <p:tags r:id="rId13"/>
            </p:custDataLst>
          </p:nvPr>
        </p:nvSpPr>
        <p:spPr>
          <a:xfrm>
            <a:off x="589916" y="3126740"/>
            <a:ext cx="6496049" cy="1526259"/>
          </a:xfrm>
        </p:spPr>
        <p:txBody>
          <a:bodyPr lIns="90000" tIns="46800" rIns="90000" bIns="46800" anchor="ctr" anchorCtr="0">
            <a:normAutofit/>
          </a:bodyPr>
          <a:lstStyle>
            <a:lvl1pPr>
              <a:defRPr sz="2000" b="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C:\Users\Administrator.USER-20190207SV\Desktop\法学\books-beside-jar-and-eyeglsses-3698600.jpgbooks-beside-jar-and-eyeglsses-3698600"/>
          <p:cNvPicPr>
            <a:picLocks noChangeAspect="1"/>
          </p:cNvPicPr>
          <p:nvPr userDrawn="1">
            <p:custDataLst>
              <p:tags r:id="rId2"/>
            </p:custDataLst>
          </p:nvPr>
        </p:nvPicPr>
        <p:blipFill>
          <a:blip r:embed="rId3" cstate="email"/>
          <a:srcRect r="-197"/>
          <a:stretch>
            <a:fillRect/>
          </a:stretch>
        </p:blipFill>
        <p:spPr>
          <a:xfrm flipH="1">
            <a:off x="0" y="0"/>
            <a:ext cx="12214860" cy="2122170"/>
          </a:xfrm>
          <a:prstGeom prst="rect">
            <a:avLst/>
          </a:prstGeom>
        </p:spPr>
      </p:pic>
      <p:sp>
        <p:nvSpPr>
          <p:cNvPr id="7" name="任意多边形 35"/>
          <p:cNvSpPr/>
          <p:nvPr userDrawn="1">
            <p:custDataLst>
              <p:tags r:id="rId4"/>
            </p:custDataLst>
          </p:nvPr>
        </p:nvSpPr>
        <p:spPr>
          <a:xfrm>
            <a:off x="0" y="-15875"/>
            <a:ext cx="6985635" cy="2138680"/>
          </a:xfrm>
          <a:custGeom>
            <a:avLst/>
            <a:gdLst>
              <a:gd name="adj" fmla="val 2500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11001" h="3367">
                <a:moveTo>
                  <a:pt x="0" y="0"/>
                </a:moveTo>
                <a:lnTo>
                  <a:pt x="10159" y="0"/>
                </a:lnTo>
                <a:lnTo>
                  <a:pt x="11001" y="3367"/>
                </a:lnTo>
                <a:lnTo>
                  <a:pt x="0" y="3367"/>
                </a:lnTo>
                <a:lnTo>
                  <a:pt x="0" y="0"/>
                </a:lnTo>
                <a:close/>
              </a:path>
            </a:pathLst>
          </a:cu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 name="标题 1"/>
          <p:cNvSpPr>
            <a:spLocks noGrp="1"/>
          </p:cNvSpPr>
          <p:nvPr>
            <p:ph type="title"/>
            <p:custDataLst>
              <p:tags r:id="rId5"/>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cstate="email"/>
          <a:stretch>
            <a:fillRect/>
          </a:stretch>
        </p:blipFill>
        <p:spPr>
          <a:xfrm>
            <a:off x="11255182" y="5608800"/>
            <a:ext cx="759841" cy="980195"/>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任意多边形 3"/>
          <p:cNvSpPr/>
          <p:nvPr userDrawn="1">
            <p:custDataLst>
              <p:tags r:id="rId2"/>
            </p:custDataLst>
          </p:nvPr>
        </p:nvSpPr>
        <p:spPr>
          <a:xfrm>
            <a:off x="0" y="4445"/>
            <a:ext cx="6997700" cy="6860540"/>
          </a:xfrm>
          <a:custGeom>
            <a:avLst/>
            <a:gdLst>
              <a:gd name="adj" fmla="val 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l" t="t" r="r" b="b"/>
            <a:pathLst>
              <a:path w="9580" h="7069">
                <a:moveTo>
                  <a:pt x="0" y="0"/>
                </a:moveTo>
                <a:lnTo>
                  <a:pt x="6432" y="0"/>
                </a:lnTo>
                <a:lnTo>
                  <a:pt x="9580" y="7069"/>
                </a:lnTo>
                <a:lnTo>
                  <a:pt x="0" y="706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7" name="图片 6" descr="C:\Users\Administrator.USER-20190207SV\Desktop\法学\books-beside-jar-and-eyeglsses-3698600.jpgbooks-beside-jar-and-eyeglsses-3698600"/>
          <p:cNvPicPr>
            <a:picLocks noChangeAspect="1"/>
          </p:cNvPicPr>
          <p:nvPr userDrawn="1">
            <p:custDataLst>
              <p:tags r:id="rId3"/>
            </p:custDataLst>
          </p:nvPr>
        </p:nvPicPr>
        <p:blipFill>
          <a:blip r:embed="rId4" cstate="email"/>
          <a:srcRect/>
          <a:stretch>
            <a:fillRect/>
          </a:stretch>
        </p:blipFill>
        <p:spPr>
          <a:xfrm>
            <a:off x="4483100" y="4445"/>
            <a:ext cx="7708900" cy="6864985"/>
          </a:xfrm>
          <a:custGeom>
            <a:avLst/>
            <a:gdLst/>
            <a:ahLst/>
            <a:cxnLst>
              <a:cxn ang="3">
                <a:pos x="hc" y="t"/>
              </a:cxn>
              <a:cxn ang="cd2">
                <a:pos x="l" y="vc"/>
              </a:cxn>
              <a:cxn ang="cd4">
                <a:pos x="hc" y="b"/>
              </a:cxn>
              <a:cxn ang="0">
                <a:pos x="r" y="vc"/>
              </a:cxn>
            </a:cxnLst>
            <a:rect l="l" t="t" r="r" b="b"/>
            <a:pathLst>
              <a:path w="12113" h="10811">
                <a:moveTo>
                  <a:pt x="338" y="0"/>
                </a:moveTo>
                <a:lnTo>
                  <a:pt x="12113" y="0"/>
                </a:lnTo>
                <a:lnTo>
                  <a:pt x="12113" y="10811"/>
                </a:lnTo>
                <a:lnTo>
                  <a:pt x="0" y="10811"/>
                </a:lnTo>
                <a:lnTo>
                  <a:pt x="0" y="10804"/>
                </a:lnTo>
                <a:lnTo>
                  <a:pt x="3959" y="10804"/>
                </a:lnTo>
                <a:lnTo>
                  <a:pt x="338" y="0"/>
                </a:lnTo>
                <a:close/>
              </a:path>
            </a:pathLst>
          </a:custGeom>
        </p:spPr>
      </p:pic>
      <p:grpSp>
        <p:nvGrpSpPr>
          <p:cNvPr id="8" name="组合 7"/>
          <p:cNvGrpSpPr/>
          <p:nvPr userDrawn="1">
            <p:custDataLst>
              <p:tags r:id="rId5"/>
            </p:custDataLst>
          </p:nvPr>
        </p:nvGrpSpPr>
        <p:grpSpPr>
          <a:xfrm flipH="1">
            <a:off x="0" y="3810"/>
            <a:ext cx="2254885" cy="914400"/>
            <a:chOff x="15649" y="0"/>
            <a:chExt cx="3551" cy="1440"/>
          </a:xfrm>
          <a:solidFill>
            <a:schemeClr val="bg1"/>
          </a:solidFill>
        </p:grpSpPr>
        <p:sp>
          <p:nvSpPr>
            <p:cNvPr id="9" name="任意多边形 29"/>
            <p:cNvSpPr/>
            <p:nvPr>
              <p:custDataLst>
                <p:tags r:id="rId6"/>
              </p:custDataLst>
            </p:nvPr>
          </p:nvSpPr>
          <p:spPr>
            <a:xfrm rot="5400000" flipH="1">
              <a:off x="16159" y="-510"/>
              <a:ext cx="1441" cy="2460"/>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1441" h="2460">
                  <a:moveTo>
                    <a:pt x="0" y="0"/>
                  </a:moveTo>
                  <a:lnTo>
                    <a:pt x="1441" y="0"/>
                  </a:lnTo>
                  <a:lnTo>
                    <a:pt x="1441" y="81"/>
                  </a:lnTo>
                  <a:lnTo>
                    <a:pt x="81" y="81"/>
                  </a:lnTo>
                  <a:lnTo>
                    <a:pt x="81" y="2386"/>
                  </a:lnTo>
                  <a:lnTo>
                    <a:pt x="0" y="24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30"/>
            <p:cNvSpPr/>
            <p:nvPr>
              <p:custDataLst>
                <p:tags r:id="rId7"/>
              </p:custDataLst>
            </p:nvPr>
          </p:nvSpPr>
          <p:spPr>
            <a:xfrm rot="16200000">
              <a:off x="17750" y="-454"/>
              <a:ext cx="996" cy="1905"/>
            </a:xfrm>
            <a:custGeom>
              <a:avLst/>
              <a:gdLst>
                <a:gd name="adj1" fmla="val 3289"/>
                <a:gd name="adj2" fmla="val 3289"/>
                <a:gd name="maxAdj2" fmla="*/ 100000 w ss"/>
                <a:gd name="a2" fmla="pin 0 adj2 maxAdj2"/>
                <a:gd name="x1" fmla="*/ ss a2 100000"/>
                <a:gd name="g1" fmla="*/ h x1 w"/>
                <a:gd name="g2" fmla="+- h 0 g1"/>
                <a:gd name="maxAdj1" fmla="*/ 100000 g2 ss"/>
                <a:gd name="a1" fmla="pin 0 adj1 maxAdj1"/>
                <a:gd name="y1" fmla="*/ ss a1 100000"/>
                <a:gd name="dx2" fmla="*/ y1 w h"/>
                <a:gd name="x2" fmla="+- r 0 dx2"/>
                <a:gd name="dy2" fmla="*/ x1 h w"/>
                <a:gd name="y2" fmla="+- b 0 dy2"/>
                <a:gd name="cx1" fmla="*/ x1 1 2"/>
                <a:gd name="cy1" fmla="+/ y2 b 2"/>
                <a:gd name="cx2" fmla="+/ x2 r 2"/>
                <a:gd name="cy2" fmla="*/ y1 1 2"/>
              </a:gdLst>
              <a:ahLst/>
              <a:cxnLst>
                <a:cxn ang="0">
                  <a:pos x="cx2" y="cy2"/>
                </a:cxn>
                <a:cxn ang="cd4">
                  <a:pos x="cx1" y="cy1"/>
                </a:cxn>
                <a:cxn ang="cd2">
                  <a:pos x="l" y="vc"/>
                </a:cxn>
                <a:cxn ang="3">
                  <a:pos x="hc" y="t"/>
                </a:cxn>
              </a:cxnLst>
              <a:rect l="l" t="t" r="r" b="b"/>
              <a:pathLst>
                <a:path w="996" h="1905">
                  <a:moveTo>
                    <a:pt x="0" y="0"/>
                  </a:moveTo>
                  <a:lnTo>
                    <a:pt x="996" y="0"/>
                  </a:lnTo>
                  <a:lnTo>
                    <a:pt x="996" y="81"/>
                  </a:lnTo>
                  <a:lnTo>
                    <a:pt x="81" y="81"/>
                  </a:lnTo>
                  <a:lnTo>
                    <a:pt x="81" y="1905"/>
                  </a:lnTo>
                  <a:lnTo>
                    <a:pt x="0" y="190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11" name="组合 10"/>
          <p:cNvGrpSpPr/>
          <p:nvPr userDrawn="1">
            <p:custDataLst>
              <p:tags r:id="rId8"/>
            </p:custDataLst>
          </p:nvPr>
        </p:nvGrpSpPr>
        <p:grpSpPr>
          <a:xfrm>
            <a:off x="6196330" y="4810760"/>
            <a:ext cx="182245" cy="2117090"/>
            <a:chOff x="9758" y="7576"/>
            <a:chExt cx="287" cy="3334"/>
          </a:xfrm>
        </p:grpSpPr>
        <p:sp>
          <p:nvSpPr>
            <p:cNvPr id="12" name="任意多边形 9"/>
            <p:cNvSpPr/>
            <p:nvPr>
              <p:custDataLst>
                <p:tags r:id="rId9"/>
              </p:custDataLst>
            </p:nvPr>
          </p:nvSpPr>
          <p:spPr>
            <a:xfrm rot="4260000">
              <a:off x="8319" y="9184"/>
              <a:ext cx="3334" cy="119"/>
            </a:xfrm>
            <a:custGeom>
              <a:avLst/>
              <a:gdLst/>
              <a:ahLst/>
              <a:cxnLst>
                <a:cxn ang="3">
                  <a:pos x="hc" y="t"/>
                </a:cxn>
                <a:cxn ang="cd2">
                  <a:pos x="l" y="vc"/>
                </a:cxn>
                <a:cxn ang="cd4">
                  <a:pos x="hc" y="b"/>
                </a:cxn>
                <a:cxn ang="0">
                  <a:pos x="r" y="vc"/>
                </a:cxn>
              </a:cxnLst>
              <a:rect l="l" t="t" r="r" b="b"/>
              <a:pathLst>
                <a:path w="3334" h="119">
                  <a:moveTo>
                    <a:pt x="0" y="0"/>
                  </a:moveTo>
                  <a:lnTo>
                    <a:pt x="3334" y="0"/>
                  </a:lnTo>
                  <a:lnTo>
                    <a:pt x="3293" y="119"/>
                  </a:lnTo>
                  <a:lnTo>
                    <a:pt x="0" y="1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5"/>
            <p:cNvSpPr/>
            <p:nvPr>
              <p:custDataLst>
                <p:tags r:id="rId10"/>
              </p:custDataLst>
            </p:nvPr>
          </p:nvSpPr>
          <p:spPr>
            <a:xfrm rot="4260000">
              <a:off x="8669" y="9674"/>
              <a:ext cx="2297" cy="119"/>
            </a:xfrm>
            <a:custGeom>
              <a:avLst/>
              <a:gdLst/>
              <a:ahLst/>
              <a:cxnLst>
                <a:cxn ang="3">
                  <a:pos x="hc" y="t"/>
                </a:cxn>
                <a:cxn ang="cd2">
                  <a:pos x="l" y="vc"/>
                </a:cxn>
                <a:cxn ang="cd4">
                  <a:pos x="hc" y="b"/>
                </a:cxn>
                <a:cxn ang="0">
                  <a:pos x="r" y="vc"/>
                </a:cxn>
              </a:cxnLst>
              <a:rect l="l" t="t" r="r" b="b"/>
              <a:pathLst>
                <a:path w="2297" h="119">
                  <a:moveTo>
                    <a:pt x="0" y="0"/>
                  </a:moveTo>
                  <a:lnTo>
                    <a:pt x="2297" y="0"/>
                  </a:lnTo>
                  <a:lnTo>
                    <a:pt x="2256" y="119"/>
                  </a:lnTo>
                  <a:lnTo>
                    <a:pt x="0" y="1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hasCustomPrompt="1"/>
            <p:custDataLst>
              <p:tags r:id="rId11"/>
            </p:custDataLst>
          </p:nvPr>
        </p:nvSpPr>
        <p:spPr>
          <a:xfrm>
            <a:off x="345441" y="2411914"/>
            <a:ext cx="4956810" cy="1291405"/>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600" b="0"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hasCustomPrompt="1"/>
            <p:custDataLst>
              <p:tags r:id="rId15"/>
            </p:custDataLst>
          </p:nvPr>
        </p:nvSpPr>
        <p:spPr>
          <a:xfrm>
            <a:off x="326540" y="3786370"/>
            <a:ext cx="4956810" cy="691015"/>
          </a:xfrm>
        </p:spPr>
        <p:txBody>
          <a:bodyPr lIns="90000" rIns="90000" bIns="46800">
            <a:normAutofit/>
          </a:bodyPr>
          <a:lstStyle>
            <a:lvl1pPr marL="0" indent="0">
              <a:buNone/>
              <a:defRPr sz="2000" baseline="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1397000"/>
            <a:ext cx="3612445" cy="4064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397000"/>
            <a:ext cx="3612445" cy="4064000"/>
          </a:xfrm>
          <a:prstGeom prst="rect">
            <a:avLst/>
          </a:prstGeom>
        </p:spPr>
      </p:pic>
      <p:sp>
        <p:nvSpPr>
          <p:cNvPr id="7" name="矩形 6"/>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12"/>
            </p:custDataLst>
          </p:nvPr>
        </p:nvSpPr>
        <p:spPr>
          <a:xfrm>
            <a:off x="4667569" y="2730183"/>
            <a:ext cx="4633595" cy="83566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3"/>
            </p:custDataLst>
          </p:nvPr>
        </p:nvSpPr>
        <p:spPr>
          <a:xfrm>
            <a:off x="4667569" y="3769044"/>
            <a:ext cx="4633595" cy="32194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7" name="组合 86"/>
          <p:cNvGrpSpPr/>
          <p:nvPr userDrawn="1">
            <p:custDataLst>
              <p:tags r:id="rId2"/>
            </p:custDataLst>
          </p:nvPr>
        </p:nvGrpSpPr>
        <p:grpSpPr>
          <a:xfrm>
            <a:off x="52170" y="5816455"/>
            <a:ext cx="12058530" cy="980196"/>
            <a:chOff x="52170" y="5816455"/>
            <a:chExt cx="12058530" cy="980196"/>
          </a:xfrm>
        </p:grpSpPr>
        <p:pic>
          <p:nvPicPr>
            <p:cNvPr id="88" name="图片 87"/>
            <p:cNvPicPr>
              <a:picLocks noChangeAspect="1"/>
            </p:cNvPicPr>
            <p:nvPr userDrawn="1">
              <p:custDataLst>
                <p:tags r:id="rId3"/>
              </p:custDataLst>
            </p:nvPr>
          </p:nvPicPr>
          <p:blipFill>
            <a:blip r:embed="rId4" cstate="email"/>
            <a:stretch>
              <a:fillRect/>
            </a:stretch>
          </p:blipFill>
          <p:spPr>
            <a:xfrm>
              <a:off x="52170" y="5816456"/>
              <a:ext cx="747542" cy="980195"/>
            </a:xfrm>
            <a:prstGeom prst="rect">
              <a:avLst/>
            </a:prstGeom>
          </p:spPr>
        </p:pic>
        <p:pic>
          <p:nvPicPr>
            <p:cNvPr id="89" name="图片 88"/>
            <p:cNvPicPr>
              <a:picLocks noChangeAspect="1"/>
            </p:cNvPicPr>
            <p:nvPr userDrawn="1">
              <p:custDataLst>
                <p:tags r:id="rId5"/>
              </p:custDataLst>
            </p:nvPr>
          </p:nvPicPr>
          <p:blipFill>
            <a:blip r:embed="rId6"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47" name="图片 46"/>
          <p:cNvPicPr>
            <a:picLocks noChangeAspect="1"/>
          </p:cNvPicPr>
          <p:nvPr userDrawn="1">
            <p:custDataLst>
              <p:tags r:id="rId3"/>
            </p:custDataLst>
          </p:nvPr>
        </p:nvPicPr>
        <p:blipFill>
          <a:blip r:embed="rId4" cstate="email"/>
          <a:stretch>
            <a:fillRect/>
          </a:stretch>
        </p:blipFill>
        <p:spPr>
          <a:xfrm>
            <a:off x="11255182" y="5608800"/>
            <a:ext cx="759841" cy="98019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pic>
        <p:nvPicPr>
          <p:cNvPr id="53" name="图片 52"/>
          <p:cNvPicPr>
            <a:picLocks noChangeAspect="1"/>
          </p:cNvPicPr>
          <p:nvPr userDrawn="1">
            <p:custDataLst>
              <p:tags r:id="rId3"/>
            </p:custDataLst>
          </p:nvPr>
        </p:nvPicPr>
        <p:blipFill>
          <a:blip r:embed="rId4" cstate="email"/>
          <a:stretch>
            <a:fillRect/>
          </a:stretch>
        </p:blipFill>
        <p:spPr>
          <a:xfrm>
            <a:off x="132200" y="5490719"/>
            <a:ext cx="747542" cy="98019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0000" tIns="90000" rIns="90000" bIns="900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0000" tIns="90000" rIns="90000" bIns="900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lIns="90000" tIns="90000" rIns="90000" bIns="900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92" name="组合 91"/>
          <p:cNvGrpSpPr/>
          <p:nvPr userDrawn="1">
            <p:custDataLst>
              <p:tags r:id="rId3"/>
            </p:custDataLst>
          </p:nvPr>
        </p:nvGrpSpPr>
        <p:grpSpPr>
          <a:xfrm>
            <a:off x="52170" y="191367"/>
            <a:ext cx="12058530" cy="980196"/>
            <a:chOff x="52170" y="5816455"/>
            <a:chExt cx="12058530" cy="980196"/>
          </a:xfrm>
        </p:grpSpPr>
        <p:pic>
          <p:nvPicPr>
            <p:cNvPr id="93" name="图片 92"/>
            <p:cNvPicPr>
              <a:picLocks noChangeAspect="1"/>
            </p:cNvPicPr>
            <p:nvPr userDrawn="1">
              <p:custDataLst>
                <p:tags r:id="rId4"/>
              </p:custDataLst>
            </p:nvPr>
          </p:nvPicPr>
          <p:blipFill>
            <a:blip r:embed="rId5" cstate="email"/>
            <a:stretch>
              <a:fillRect/>
            </a:stretch>
          </p:blipFill>
          <p:spPr>
            <a:xfrm>
              <a:off x="52170" y="5816456"/>
              <a:ext cx="747542" cy="980195"/>
            </a:xfrm>
            <a:prstGeom prst="rect">
              <a:avLst/>
            </a:prstGeom>
          </p:spPr>
        </p:pic>
        <p:pic>
          <p:nvPicPr>
            <p:cNvPr id="94" name="图片 93"/>
            <p:cNvPicPr>
              <a:picLocks noChangeAspect="1"/>
            </p:cNvPicPr>
            <p:nvPr userDrawn="1">
              <p:custDataLst>
                <p:tags r:id="rId6"/>
              </p:custDataLst>
            </p:nvPr>
          </p:nvPicPr>
          <p:blipFill>
            <a:blip r:embed="rId7"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8"/>
            </p:custDataLst>
          </p:nvPr>
        </p:nvSpPr>
        <p:spPr>
          <a:xfrm>
            <a:off x="612000" y="781200"/>
            <a:ext cx="10976400" cy="626400"/>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91" name="组合 90"/>
          <p:cNvGrpSpPr/>
          <p:nvPr userDrawn="1">
            <p:custDataLst>
              <p:tags r:id="rId3"/>
            </p:custDataLst>
          </p:nvPr>
        </p:nvGrpSpPr>
        <p:grpSpPr>
          <a:xfrm>
            <a:off x="52170" y="191367"/>
            <a:ext cx="12058530" cy="980196"/>
            <a:chOff x="52170" y="5816455"/>
            <a:chExt cx="12058530" cy="980196"/>
          </a:xfrm>
        </p:grpSpPr>
        <p:pic>
          <p:nvPicPr>
            <p:cNvPr id="92" name="图片 91"/>
            <p:cNvPicPr>
              <a:picLocks noChangeAspect="1"/>
            </p:cNvPicPr>
            <p:nvPr userDrawn="1">
              <p:custDataLst>
                <p:tags r:id="rId4"/>
              </p:custDataLst>
            </p:nvPr>
          </p:nvPicPr>
          <p:blipFill>
            <a:blip r:embed="rId5" cstate="email"/>
            <a:stretch>
              <a:fillRect/>
            </a:stretch>
          </p:blipFill>
          <p:spPr>
            <a:xfrm>
              <a:off x="52170" y="5816456"/>
              <a:ext cx="747542" cy="980195"/>
            </a:xfrm>
            <a:prstGeom prst="rect">
              <a:avLst/>
            </a:prstGeom>
          </p:spPr>
        </p:pic>
        <p:pic>
          <p:nvPicPr>
            <p:cNvPr id="93" name="图片 92"/>
            <p:cNvPicPr>
              <a:picLocks noChangeAspect="1"/>
            </p:cNvPicPr>
            <p:nvPr userDrawn="1">
              <p:custDataLst>
                <p:tags r:id="rId6"/>
              </p:custDataLst>
            </p:nvPr>
          </p:nvPicPr>
          <p:blipFill>
            <a:blip r:embed="rId7"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8"/>
            </p:custDataLst>
          </p:nvPr>
        </p:nvSpPr>
        <p:spPr>
          <a:xfrm>
            <a:off x="604800" y="669600"/>
            <a:ext cx="10976400" cy="56520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6" name="组合 5"/>
          <p:cNvGrpSpPr/>
          <p:nvPr userDrawn="1">
            <p:custDataLst>
              <p:tags r:id="rId3"/>
            </p:custDataLst>
          </p:nvPr>
        </p:nvGrpSpPr>
        <p:grpSpPr>
          <a:xfrm>
            <a:off x="52170" y="5816455"/>
            <a:ext cx="12058530" cy="980196"/>
            <a:chOff x="52170" y="5816455"/>
            <a:chExt cx="12058530" cy="980196"/>
          </a:xfrm>
        </p:grpSpPr>
        <p:pic>
          <p:nvPicPr>
            <p:cNvPr id="94" name="图片 93"/>
            <p:cNvPicPr>
              <a:picLocks noChangeAspect="1"/>
            </p:cNvPicPr>
            <p:nvPr userDrawn="1">
              <p:custDataLst>
                <p:tags r:id="rId4"/>
              </p:custDataLst>
            </p:nvPr>
          </p:nvPicPr>
          <p:blipFill>
            <a:blip r:embed="rId5" cstate="email"/>
            <a:stretch>
              <a:fillRect/>
            </a:stretch>
          </p:blipFill>
          <p:spPr>
            <a:xfrm>
              <a:off x="52170" y="5816456"/>
              <a:ext cx="747542" cy="980195"/>
            </a:xfrm>
            <a:prstGeom prst="rect">
              <a:avLst/>
            </a:prstGeom>
          </p:spPr>
        </p:pic>
        <p:pic>
          <p:nvPicPr>
            <p:cNvPr id="95" name="图片 94"/>
            <p:cNvPicPr>
              <a:picLocks noChangeAspect="1"/>
            </p:cNvPicPr>
            <p:nvPr userDrawn="1">
              <p:custDataLst>
                <p:tags r:id="rId6"/>
              </p:custDataLst>
            </p:nvPr>
          </p:nvPicPr>
          <p:blipFill>
            <a:blip r:embed="rId7" cstate="email"/>
            <a:stretch>
              <a:fillRect/>
            </a:stretch>
          </p:blipFill>
          <p:spPr>
            <a:xfrm>
              <a:off x="11350859" y="5816455"/>
              <a:ext cx="759841" cy="980195"/>
            </a:xfrm>
            <a:prstGeom prst="rect">
              <a:avLst/>
            </a:prstGeom>
          </p:spPr>
        </p:pic>
      </p:grpSp>
      <p:sp>
        <p:nvSpPr>
          <p:cNvPr id="2" name="标题 1"/>
          <p:cNvSpPr>
            <a:spLocks noGrp="1"/>
          </p:cNvSpPr>
          <p:nvPr>
            <p:ph type="title"/>
            <p:custDataLst>
              <p:tags r:id="rId8"/>
            </p:custDataLst>
          </p:nvPr>
        </p:nvSpPr>
        <p:spPr>
          <a:xfrm>
            <a:off x="579600" y="237600"/>
            <a:ext cx="11037600" cy="441964"/>
          </a:xfrm>
        </p:spPr>
        <p:txBody>
          <a:bodyPr lIns="90000" tIns="46800" rIns="90000" bIns="46800">
            <a:normAutofit/>
          </a:bodyPr>
          <a:lstStyle>
            <a:lvl1pPr>
              <a:defRPr sz="2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579600" y="1663200"/>
            <a:ext cx="53424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6242400" y="1663200"/>
            <a:ext cx="53676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572400" y="4816800"/>
            <a:ext cx="5342400" cy="781200"/>
          </a:xfrm>
        </p:spPr>
        <p:txBody>
          <a:bodyPr lIns="90000" tIns="46800" rIns="90000" bIns="46800">
            <a:normAutofit/>
          </a:bodyPr>
          <a:lstStyle>
            <a:lvl1pPr>
              <a:defRPr sz="14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6253200" y="4813200"/>
            <a:ext cx="5367600" cy="781200"/>
          </a:xfrm>
        </p:spPr>
        <p:txBody>
          <a:bodyPr lIns="90000" tIns="46800" rIns="90000" bIns="46800">
            <a:normAutofit/>
          </a:bodyPr>
          <a:lstStyle>
            <a:lvl1pPr>
              <a:defRPr sz="14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93" name="组合 92"/>
          <p:cNvGrpSpPr/>
          <p:nvPr userDrawn="1">
            <p:custDataLst>
              <p:tags r:id="rId3"/>
            </p:custDataLst>
          </p:nvPr>
        </p:nvGrpSpPr>
        <p:grpSpPr>
          <a:xfrm>
            <a:off x="52170" y="126571"/>
            <a:ext cx="12081598" cy="6670081"/>
            <a:chOff x="52170" y="126571"/>
            <a:chExt cx="12081598" cy="6670081"/>
          </a:xfrm>
        </p:grpSpPr>
        <p:pic>
          <p:nvPicPr>
            <p:cNvPr id="90" name="图片 89"/>
            <p:cNvPicPr>
              <a:picLocks noChangeAspect="1"/>
            </p:cNvPicPr>
            <p:nvPr userDrawn="1">
              <p:custDataLst>
                <p:tags r:id="rId4"/>
              </p:custDataLst>
            </p:nvPr>
          </p:nvPicPr>
          <p:blipFill>
            <a:blip r:embed="rId5" cstate="email"/>
            <a:stretch>
              <a:fillRect/>
            </a:stretch>
          </p:blipFill>
          <p:spPr>
            <a:xfrm>
              <a:off x="10914462" y="126571"/>
              <a:ext cx="1219306" cy="1572904"/>
            </a:xfrm>
            <a:prstGeom prst="rect">
              <a:avLst/>
            </a:prstGeom>
          </p:spPr>
        </p:pic>
        <p:pic>
          <p:nvPicPr>
            <p:cNvPr id="92" name="图片 91"/>
            <p:cNvPicPr>
              <a:picLocks noChangeAspect="1"/>
            </p:cNvPicPr>
            <p:nvPr userDrawn="1">
              <p:custDataLst>
                <p:tags r:id="rId6"/>
              </p:custDataLst>
            </p:nvPr>
          </p:nvPicPr>
          <p:blipFill>
            <a:blip r:embed="rId7" cstate="email"/>
            <a:stretch>
              <a:fillRect/>
            </a:stretch>
          </p:blipFill>
          <p:spPr>
            <a:xfrm>
              <a:off x="52170" y="5229844"/>
              <a:ext cx="1194920" cy="1566808"/>
            </a:xfrm>
            <a:prstGeom prst="rect">
              <a:avLst/>
            </a:prstGeom>
          </p:spPr>
        </p:pic>
      </p:grpSp>
      <p:sp>
        <p:nvSpPr>
          <p:cNvPr id="2" name="标题 1"/>
          <p:cNvSpPr>
            <a:spLocks noGrp="1"/>
          </p:cNvSpPr>
          <p:nvPr>
            <p:ph type="title" hasCustomPrompt="1"/>
            <p:custDataLst>
              <p:tags r:id="rId8"/>
            </p:custDataLst>
          </p:nvPr>
        </p:nvSpPr>
        <p:spPr>
          <a:xfrm>
            <a:off x="1522800" y="1339200"/>
            <a:ext cx="9144000" cy="2386800"/>
          </a:xfrm>
        </p:spPr>
        <p:txBody>
          <a:bodyPr lIns="90000" tIns="46800" rIns="90000" bIns="46800" anchor="b">
            <a:normAutofit/>
          </a:bodyPr>
          <a:lstStyle>
            <a:lvl1pPr algn="ctr">
              <a:defRPr sz="6000"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lIns="90000" tIns="46800" rIns="90000" bIns="46800">
            <a:normAutofit/>
          </a:bodyPr>
          <a:lstStyle>
            <a:lvl1pPr algn="ctr">
              <a:defRPr baseline="0">
                <a:solidFill>
                  <a:schemeClr val="tx1">
                    <a:lumMod val="85000"/>
                    <a:lumOff val="15000"/>
                  </a:schemeClr>
                </a:solidFill>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8579555" y="1397000"/>
            <a:ext cx="3612445" cy="4064000"/>
          </a:xfrm>
          <a:prstGeom prst="rect">
            <a:avLst/>
          </a:prstGeom>
        </p:spPr>
      </p:pic>
      <p:sp>
        <p:nvSpPr>
          <p:cNvPr id="2" name="标题 1"/>
          <p:cNvSpPr>
            <a:spLocks noGrp="1"/>
          </p:cNvSpPr>
          <p:nvPr>
            <p:ph type="title"/>
            <p:custDataLst>
              <p:tags r:id="rId5"/>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497709"/>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497709"/>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2.xml"/><Relationship Id="rId19" Type="http://schemas.openxmlformats.org/officeDocument/2006/relationships/tags" Target="../tags/tag13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01.xml"/><Relationship Id="rId23" Type="http://schemas.openxmlformats.org/officeDocument/2006/relationships/tags" Target="../tags/tag300.xml"/><Relationship Id="rId22" Type="http://schemas.openxmlformats.org/officeDocument/2006/relationships/tags" Target="../tags/tag299.xml"/><Relationship Id="rId21" Type="http://schemas.openxmlformats.org/officeDocument/2006/relationships/tags" Target="../tags/tag298.xml"/><Relationship Id="rId20" Type="http://schemas.openxmlformats.org/officeDocument/2006/relationships/tags" Target="../tags/tag297.xml"/><Relationship Id="rId2" Type="http://schemas.openxmlformats.org/officeDocument/2006/relationships/slideLayout" Target="../slideLayouts/slideLayout20.xml"/><Relationship Id="rId19" Type="http://schemas.openxmlformats.org/officeDocument/2006/relationships/tags" Target="../tags/tag296.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333.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3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3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339.xml"/><Relationship Id="rId2" Type="http://schemas.openxmlformats.org/officeDocument/2006/relationships/image" Target="../media/image17.png"/><Relationship Id="rId1" Type="http://schemas.openxmlformats.org/officeDocument/2006/relationships/tags" Target="../tags/tag33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4" Type="http://schemas.openxmlformats.org/officeDocument/2006/relationships/notesSlide" Target="../notesSlides/notesSlide2.xml"/><Relationship Id="rId13" Type="http://schemas.openxmlformats.org/officeDocument/2006/relationships/slideLayout" Target="../slideLayouts/slideLayout6.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6.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350.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35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354.xml"/><Relationship Id="rId1" Type="http://schemas.openxmlformats.org/officeDocument/2006/relationships/tags" Target="../tags/tag35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363.xml"/><Relationship Id="rId2" Type="http://schemas.openxmlformats.org/officeDocument/2006/relationships/image" Target="../media/image20.png"/><Relationship Id="rId1" Type="http://schemas.openxmlformats.org/officeDocument/2006/relationships/tags" Target="../tags/tag36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4.xml"/></Relationships>
</file>

<file path=ppt/slides/_rels/slide32.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tags" Target="../tags/tag366.xml"/><Relationship Id="rId11" Type="http://schemas.openxmlformats.org/officeDocument/2006/relationships/notesSlide" Target="../notesSlides/notesSlide28.xml"/><Relationship Id="rId10" Type="http://schemas.openxmlformats.org/officeDocument/2006/relationships/slideLayout" Target="../slideLayouts/slideLayout2.xml"/><Relationship Id="rId1" Type="http://schemas.openxmlformats.org/officeDocument/2006/relationships/tags" Target="../tags/tag365.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1.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1.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6"/>
          <p:cNvSpPr>
            <a:spLocks noGrp="1"/>
          </p:cNvSpPr>
          <p:nvPr>
            <p:custDataLst>
              <p:tags r:id="rId1"/>
            </p:custDataLst>
          </p:nvPr>
        </p:nvSpPr>
        <p:spPr>
          <a:xfrm>
            <a:off x="398051" y="2089485"/>
            <a:ext cx="1777365" cy="691515"/>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6000" b="0"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algn="l"/>
            <a:endParaRPr lang="en-US" altLang="zh-CN" sz="4000" b="1" dirty="0">
              <a:solidFill>
                <a:schemeClr val="bg1"/>
              </a:solidFill>
              <a:ea typeface="微软雅黑" panose="020B0503020204020204" charset="-122"/>
            </a:endParaRPr>
          </a:p>
        </p:txBody>
      </p:sp>
      <p:sp>
        <p:nvSpPr>
          <p:cNvPr id="5" name="标题 4"/>
          <p:cNvSpPr>
            <a:spLocks noGrp="1"/>
          </p:cNvSpPr>
          <p:nvPr>
            <p:ph type="ctrTitle"/>
            <p:custDataLst>
              <p:tags r:id="rId2"/>
            </p:custDataLst>
          </p:nvPr>
        </p:nvSpPr>
        <p:spPr/>
        <p:txBody>
          <a:bodyPr>
            <a:normAutofit fontScale="90000"/>
          </a:bodyPr>
          <a:p>
            <a:pPr marL="0" indent="0" algn="l">
              <a:lnSpc>
                <a:spcPct val="100000"/>
              </a:lnSpc>
              <a:spcBef>
                <a:spcPts val="0"/>
              </a:spcBef>
              <a:spcAft>
                <a:spcPts val="0"/>
              </a:spcAft>
              <a:buSzPct val="100000"/>
            </a:pPr>
            <a:r>
              <a:rPr lang="zh-CN" altLang="en-US"/>
              <a:t>汉语中</a:t>
            </a:r>
            <a:r>
              <a:rPr lang="zh-CN" altLang="en-US"/>
              <a:t>肯定否定的不对称现象研究</a:t>
            </a:r>
            <a:endParaRPr lang="zh-CN" altLang="en-US"/>
          </a:p>
        </p:txBody>
      </p:sp>
      <p:sp>
        <p:nvSpPr>
          <p:cNvPr id="7" name="副标题 6"/>
          <p:cNvSpPr>
            <a:spLocks noGrp="1"/>
          </p:cNvSpPr>
          <p:nvPr>
            <p:ph type="subTitle" idx="1"/>
            <p:custDataLst>
              <p:tags r:id="rId3"/>
            </p:custDataLst>
          </p:nvPr>
        </p:nvSpPr>
        <p:spPr>
          <a:xfrm>
            <a:off x="1499236" y="5999161"/>
            <a:ext cx="5471160" cy="722631"/>
          </a:xfrm>
        </p:spPr>
        <p:txBody>
          <a:bodyPr>
            <a:noAutofit/>
          </a:bodyPr>
          <a:p>
            <a:pPr marL="0" indent="0" algn="l">
              <a:lnSpc>
                <a:spcPct val="100000"/>
              </a:lnSpc>
              <a:spcBef>
                <a:spcPts val="0"/>
              </a:spcBef>
              <a:spcAft>
                <a:spcPts val="1000"/>
              </a:spcAft>
              <a:buSzPct val="100000"/>
            </a:pPr>
            <a:r>
              <a:rPr lang="en-US" altLang="zh-CN">
                <a:solidFill>
                  <a:schemeClr val="tx1"/>
                </a:solidFill>
              </a:rPr>
              <a:t>2020</a:t>
            </a:r>
            <a:r>
              <a:rPr lang="zh-CN" altLang="en-US">
                <a:solidFill>
                  <a:schemeClr val="tx1"/>
                </a:solidFill>
              </a:rPr>
              <a:t>春季讨论班报告</a:t>
            </a:r>
            <a:endParaRPr lang="zh-CN" altLang="en-US">
              <a:solidFill>
                <a:schemeClr val="tx1"/>
              </a:solidFill>
            </a:endParaRPr>
          </a:p>
          <a:p>
            <a:pPr marL="0" indent="0" algn="l">
              <a:lnSpc>
                <a:spcPct val="100000"/>
              </a:lnSpc>
              <a:spcBef>
                <a:spcPts val="0"/>
              </a:spcBef>
              <a:spcAft>
                <a:spcPts val="1000"/>
              </a:spcAft>
              <a:buSzPct val="100000"/>
            </a:pPr>
            <a:r>
              <a:rPr lang="zh-CN" altLang="en-US">
                <a:solidFill>
                  <a:schemeClr val="tx1"/>
                </a:solidFill>
                <a:sym typeface="+mn-ea"/>
              </a:rPr>
              <a:t>吴明哗</a:t>
            </a:r>
            <a:endParaRPr lang="zh-CN" altLang="en-US">
              <a:solidFill>
                <a:schemeClr val="tx1"/>
              </a:solidFill>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02</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58044" y="3110548"/>
            <a:ext cx="4633595" cy="835660"/>
          </a:xfrm>
        </p:spPr>
        <p:txBody>
          <a:bodyPr wrap="square">
            <a:normAutofit/>
          </a:bodyPr>
          <a:lstStyle/>
          <a:p>
            <a:r>
              <a:rPr lang="zh-CN" altLang="en-US"/>
              <a:t>不对称原因</a:t>
            </a: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企望说</a:t>
            </a:r>
            <a:endParaRPr lang="zh-CN" altLang="en-US"/>
          </a:p>
        </p:txBody>
      </p:sp>
      <p:sp>
        <p:nvSpPr>
          <p:cNvPr id="3" name="内容占位符 2"/>
          <p:cNvSpPr>
            <a:spLocks noGrp="1"/>
          </p:cNvSpPr>
          <p:nvPr>
            <p:ph idx="1"/>
          </p:nvPr>
        </p:nvSpPr>
        <p:spPr/>
        <p:txBody>
          <a:bodyPr/>
          <a:p>
            <a:pPr lvl="1" algn="l" defTabSz="914400">
              <a:buClrTx/>
              <a:buSzTx/>
              <a:tabLst>
                <a:tab pos="1609725" algn="l"/>
              </a:tabLst>
            </a:pPr>
            <a:endParaRPr sz="1800">
              <a:sym typeface="+mn-ea"/>
            </a:endParaRPr>
          </a:p>
          <a:p>
            <a:pPr lvl="1" algn="l" defTabSz="914400">
              <a:buClrTx/>
              <a:buSzTx/>
              <a:tabLst>
                <a:tab pos="1609725" algn="l"/>
              </a:tabLst>
            </a:pPr>
            <a:r>
              <a:rPr sz="1800">
                <a:sym typeface="+mn-ea"/>
              </a:rPr>
              <a:t>差点儿答不上来≠差点儿答上来</a:t>
            </a:r>
            <a:endParaRPr lang="zh-CN" altLang="en-US" sz="1800"/>
          </a:p>
          <a:p>
            <a:pPr lvl="1"/>
            <a:r>
              <a:rPr lang="zh-CN" altLang="en-US" sz="1800"/>
              <a:t>差点儿没答错=差点儿答错</a:t>
            </a:r>
            <a:endParaRPr lang="zh-CN" altLang="en-US" sz="1800"/>
          </a:p>
          <a:p>
            <a:endParaRPr lang="zh-CN" altLang="en-US" sz="1800"/>
          </a:p>
          <a:p>
            <a:r>
              <a:rPr lang="zh-CN" altLang="en-US" sz="1800"/>
              <a:t>朱德熙（1985：188）两条规律：</a:t>
            </a:r>
            <a:endParaRPr lang="zh-CN" altLang="en-US" sz="1800"/>
          </a:p>
          <a:p>
            <a:endParaRPr lang="zh-CN" altLang="en-US" sz="1800"/>
          </a:p>
          <a:p>
            <a:r>
              <a:rPr lang="zh-CN" altLang="en-US" sz="1800"/>
              <a:t>（一）凡是说话人企望发生的事情，肯定形式表示否定意义，否定形式表示肯定意义</a:t>
            </a:r>
            <a:endParaRPr lang="zh-CN" altLang="en-US" sz="1800"/>
          </a:p>
          <a:p>
            <a:endParaRPr lang="zh-CN" altLang="en-US" sz="1800"/>
          </a:p>
          <a:p>
            <a:r>
              <a:rPr lang="zh-CN" altLang="en-US" sz="1800"/>
              <a:t>（二）凡是说话人不企望发生的事情，不管是肯定形式还是否定形式，意思都是否定的</a:t>
            </a:r>
            <a:endParaRPr lang="zh-CN" altLang="en-US" sz="18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积极和消极（石毓智，</a:t>
            </a:r>
            <a:r>
              <a:rPr lang="en-US" altLang="zh-CN"/>
              <a:t>1992</a:t>
            </a:r>
            <a:r>
              <a:rPr lang="zh-CN" altLang="en-US"/>
              <a:t>）</a:t>
            </a:r>
            <a:endParaRPr lang="zh-CN" altLang="en-US"/>
          </a:p>
        </p:txBody>
      </p:sp>
      <p:sp>
        <p:nvSpPr>
          <p:cNvPr id="3" name="内容占位符 2"/>
          <p:cNvSpPr>
            <a:spLocks noGrp="1"/>
          </p:cNvSpPr>
          <p:nvPr>
            <p:ph idx="1"/>
          </p:nvPr>
        </p:nvSpPr>
        <p:spPr/>
        <p:txBody>
          <a:bodyPr/>
          <a:p>
            <a:r>
              <a:rPr lang="zh-CN" altLang="en-US" sz="2000" b="1"/>
              <a:t>积极成分</a:t>
            </a:r>
            <a:r>
              <a:rPr lang="zh-CN" altLang="en-US"/>
              <a:t>的述语和补语是可分离的</a:t>
            </a:r>
            <a:endParaRPr lang="zh-CN" altLang="en-US"/>
          </a:p>
          <a:p>
            <a:r>
              <a:rPr lang="en-US" altLang="zh-CN"/>
              <a:t>“</a:t>
            </a:r>
            <a:r>
              <a:rPr lang="zh-CN" altLang="en-US"/>
              <a:t>差点儿</a:t>
            </a:r>
            <a:r>
              <a:rPr lang="en-US" altLang="zh-CN"/>
              <a:t>”</a:t>
            </a:r>
            <a:r>
              <a:t>和</a:t>
            </a:r>
            <a:r>
              <a:rPr lang="en-US" altLang="zh-CN"/>
              <a:t>“</a:t>
            </a:r>
            <a:r>
              <a:t>没</a:t>
            </a:r>
            <a:r>
              <a:rPr lang="en-US" altLang="zh-CN"/>
              <a:t>”</a:t>
            </a:r>
            <a:r>
              <a:t>对积极成分的结构否定了两次，</a:t>
            </a:r>
            <a:r>
              <a:rPr lang="zh-CN" altLang="en-US"/>
              <a:t>双重否定：</a:t>
            </a:r>
            <a:endParaRPr lang="zh-CN" altLang="en-US"/>
          </a:p>
          <a:p>
            <a:r>
              <a:rPr lang="zh-CN" altLang="en-US"/>
              <a:t>差点儿+没+（动+补）=差点儿+[动+（没+补）]=动词+[差点儿+（没+补）]=动+补</a:t>
            </a:r>
            <a:endParaRPr lang="zh-CN" altLang="en-US"/>
          </a:p>
          <a:p>
            <a:endParaRPr lang="zh-CN" altLang="en-US"/>
          </a:p>
          <a:p>
            <a:endParaRPr lang="zh-CN" altLang="en-US"/>
          </a:p>
          <a:p>
            <a:endParaRPr lang="zh-CN" altLang="en-US"/>
          </a:p>
          <a:p>
            <a:r>
              <a:rPr lang="zh-CN" altLang="en-US" sz="2000" b="1"/>
              <a:t>消极成分</a:t>
            </a:r>
            <a:r>
              <a:rPr lang="zh-CN" altLang="en-US"/>
              <a:t>的述语和补语之间是不可分离的</a:t>
            </a:r>
            <a:endParaRPr lang="zh-CN" altLang="en-US"/>
          </a:p>
          <a:p>
            <a:r>
              <a:rPr lang="en-US" altLang="zh-CN"/>
              <a:t>“</a:t>
            </a:r>
            <a:r>
              <a:rPr lang="zh-CN" altLang="en-US"/>
              <a:t>差点儿</a:t>
            </a:r>
            <a:r>
              <a:rPr lang="en-US" altLang="zh-CN"/>
              <a:t>”</a:t>
            </a:r>
            <a:r>
              <a:rPr lang="zh-CN" altLang="en-US"/>
              <a:t>和</a:t>
            </a:r>
            <a:r>
              <a:rPr lang="en-US" altLang="zh-CN"/>
              <a:t>“</a:t>
            </a:r>
            <a:r>
              <a:rPr lang="zh-CN" altLang="en-US"/>
              <a:t>没</a:t>
            </a:r>
            <a:r>
              <a:rPr lang="en-US" altLang="zh-CN"/>
              <a:t>”</a:t>
            </a:r>
            <a:r>
              <a:rPr lang="zh-CN" altLang="en-US"/>
              <a:t>的作用相当于一个语气加强的否定词</a:t>
            </a:r>
            <a:endParaRPr lang="zh-CN" altLang="en-US"/>
          </a:p>
          <a:p>
            <a:r>
              <a:rPr lang="zh-CN" altLang="en-US"/>
              <a:t>（差点儿+没）+动补=（差点儿+动补）+（没+动补）=差点儿+动补=没+动补</a:t>
            </a:r>
            <a:endParaRPr lang="zh-CN" altLang="en-US"/>
          </a:p>
          <a:p>
            <a:endParaRPr lang="zh-CN" altLang="en-US"/>
          </a:p>
        </p:txBody>
      </p:sp>
      <p:pic>
        <p:nvPicPr>
          <p:cNvPr id="4" name="图片 3"/>
          <p:cNvPicPr>
            <a:picLocks noChangeAspect="1"/>
          </p:cNvPicPr>
          <p:nvPr/>
        </p:nvPicPr>
        <p:blipFill>
          <a:blip r:embed="rId1"/>
          <a:stretch>
            <a:fillRect/>
          </a:stretch>
        </p:blipFill>
        <p:spPr>
          <a:xfrm>
            <a:off x="4620895" y="2329815"/>
            <a:ext cx="3854450" cy="1485900"/>
          </a:xfrm>
          <a:prstGeom prst="rect">
            <a:avLst/>
          </a:prstGeom>
        </p:spPr>
      </p:pic>
      <p:pic>
        <p:nvPicPr>
          <p:cNvPr id="5" name="图片 4"/>
          <p:cNvPicPr>
            <a:picLocks noChangeAspect="1"/>
          </p:cNvPicPr>
          <p:nvPr/>
        </p:nvPicPr>
        <p:blipFill>
          <a:blip r:embed="rId2"/>
          <a:stretch>
            <a:fillRect/>
          </a:stretch>
        </p:blipFill>
        <p:spPr>
          <a:xfrm>
            <a:off x="4839970" y="5337810"/>
            <a:ext cx="3416300" cy="10033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标记论（沈家煊，</a:t>
            </a:r>
            <a:r>
              <a:rPr lang="en-US" altLang="zh-CN"/>
              <a:t>1999</a:t>
            </a:r>
            <a:r>
              <a:rPr lang="zh-CN" altLang="en-US"/>
              <a:t>）</a:t>
            </a:r>
            <a:endParaRPr lang="zh-CN" altLang="en-US"/>
          </a:p>
        </p:txBody>
      </p:sp>
      <p:sp>
        <p:nvSpPr>
          <p:cNvPr id="3" name="内容占位符 2"/>
          <p:cNvSpPr>
            <a:spLocks noGrp="1"/>
          </p:cNvSpPr>
          <p:nvPr>
            <p:ph idx="1"/>
          </p:nvPr>
        </p:nvSpPr>
        <p:spPr/>
        <p:txBody>
          <a:bodyPr>
            <a:normAutofit/>
          </a:bodyPr>
          <a:p>
            <a:r>
              <a:rPr lang="zh-CN" altLang="en-US" sz="1800"/>
              <a:t>肯定和否定对立消失造成了形式和意义上的不对称，这种不对称受标记模式的支配。标记模式的形成可从心理和社会两方面找原因：心理期待上的正负值和社会文化决定的褒贬义对立都是有标记和无标记的对立，这种对立造成语用法的不对称，语用法的语法化。</a:t>
            </a:r>
            <a:endParaRPr lang="zh-CN" altLang="en-US" sz="1800"/>
          </a:p>
          <a:p>
            <a:endParaRPr lang="zh-CN" altLang="en-US"/>
          </a:p>
          <a:p>
            <a:r>
              <a:rPr lang="zh-CN" altLang="en-US" sz="2000" b="1"/>
              <a:t>心理期待值：</a:t>
            </a:r>
            <a:r>
              <a:rPr sz="1800">
                <a:sym typeface="+mn-ea"/>
              </a:rPr>
              <a:t>汉语里肯定与否定对立消失的其他句式大多发生再消极意义的词语上。</a:t>
            </a:r>
            <a:endParaRPr lang="zh-CN" altLang="en-US"/>
          </a:p>
          <a:p>
            <a:pPr lvl="1"/>
            <a:r>
              <a:rPr lang="en-US" altLang="zh-CN">
                <a:sym typeface="+mn-ea"/>
              </a:rPr>
              <a:t>一个人难免犯错误=一个人难免不犯错误。</a:t>
            </a:r>
            <a:endParaRPr lang="en-US" altLang="zh-CN"/>
          </a:p>
          <a:p>
            <a:pPr lvl="1"/>
            <a:r>
              <a:rPr lang="en-US" altLang="zh-CN">
                <a:sym typeface="+mn-ea"/>
              </a:rPr>
              <a:t>这样才能避免今后发生错误=这样才能避免今后不发生错误</a:t>
            </a:r>
            <a:endParaRPr lang="en-US" altLang="zh-CN"/>
          </a:p>
          <a:p>
            <a:pPr lvl="1"/>
            <a:r>
              <a:rPr lang="en-US" altLang="zh-CN">
                <a:sym typeface="+mn-ea"/>
              </a:rPr>
              <a:t>以免再次发生此类事件=以免不再发生此类事件</a:t>
            </a:r>
            <a:endParaRPr lang="en-US" altLang="zh-CN"/>
          </a:p>
          <a:p>
            <a:pPr lvl="1"/>
            <a:r>
              <a:rPr lang="en-US" altLang="zh-CN">
                <a:sym typeface="+mn-ea"/>
              </a:rPr>
              <a:t>怪我来晚了=怪我不该来晚了</a:t>
            </a:r>
            <a:endParaRPr lang="en-US" altLang="zh-CN"/>
          </a:p>
          <a:p>
            <a:pPr lvl="1"/>
            <a:r>
              <a:rPr lang="en-US" altLang="zh-CN">
                <a:sym typeface="+mn-ea"/>
              </a:rPr>
              <a:t>留神摔下来=留神别摔下来</a:t>
            </a:r>
            <a:endParaRPr>
              <a:sym typeface="+mn-ea"/>
            </a:endParaRPr>
          </a:p>
          <a:p>
            <a:r>
              <a:rPr sz="1800">
                <a:sym typeface="+mn-ea"/>
              </a:rPr>
              <a:t>蕴含通性：如果一种语言里肯定与否定对立的消失适用于积极意义的词语，那么也一定适用于消极意义的词语，反之不然。</a:t>
            </a:r>
            <a:endParaRPr lang="zh-CN" altLang="en-US" sz="180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925" y="952500"/>
            <a:ext cx="11343005" cy="5812155"/>
          </a:xfrm>
        </p:spPr>
        <p:txBody>
          <a:bodyPr>
            <a:normAutofit lnSpcReduction="20000"/>
          </a:bodyPr>
          <a:p>
            <a:r>
              <a:rPr sz="2000" b="1">
                <a:sym typeface="+mn-ea"/>
              </a:rPr>
              <a:t>社会文化的褒贬义：</a:t>
            </a:r>
            <a:endParaRPr sz="2000" b="1">
              <a:sym typeface="+mn-ea"/>
            </a:endParaRPr>
          </a:p>
          <a:p>
            <a:r>
              <a:rPr sz="1800" b="1">
                <a:sym typeface="+mn-ea"/>
              </a:rPr>
              <a:t>礼貌原则：</a:t>
            </a:r>
            <a:r>
              <a:rPr sz="1800">
                <a:sym typeface="+mn-ea"/>
              </a:rPr>
              <a:t>用言语进行评价，尤其是评价人的社会行为时，对坏的要说得委婉，对好的要说得充分。</a:t>
            </a:r>
            <a:endParaRPr lang="zh-CN" altLang="en-US" sz="1800"/>
          </a:p>
          <a:p>
            <a:r>
              <a:rPr sz="1800">
                <a:sym typeface="+mn-ea"/>
              </a:rPr>
              <a:t>贬义词往往用</a:t>
            </a:r>
            <a:r>
              <a:rPr lang="en-US" altLang="zh-CN" sz="1800">
                <a:sym typeface="+mn-ea"/>
              </a:rPr>
              <a:t>“</a:t>
            </a:r>
            <a:r>
              <a:rPr sz="1800">
                <a:sym typeface="+mn-ea"/>
              </a:rPr>
              <a:t>不</a:t>
            </a:r>
            <a:r>
              <a:rPr lang="en-US" altLang="zh-CN" sz="1800">
                <a:sym typeface="+mn-ea"/>
              </a:rPr>
              <a:t>”</a:t>
            </a:r>
            <a:r>
              <a:rPr sz="1800">
                <a:sym typeface="+mn-ea"/>
              </a:rPr>
              <a:t>加相应的褒义词来代替，但褒义词却不会用</a:t>
            </a:r>
            <a:r>
              <a:rPr lang="en-US" altLang="zh-CN" sz="1800">
                <a:sym typeface="+mn-ea"/>
              </a:rPr>
              <a:t>“</a:t>
            </a:r>
            <a:r>
              <a:rPr sz="1800">
                <a:sym typeface="+mn-ea"/>
              </a:rPr>
              <a:t>不</a:t>
            </a:r>
            <a:r>
              <a:rPr lang="en-US" altLang="zh-CN" sz="1800">
                <a:sym typeface="+mn-ea"/>
              </a:rPr>
              <a:t>”</a:t>
            </a:r>
            <a:r>
              <a:rPr sz="1800">
                <a:sym typeface="+mn-ea"/>
              </a:rPr>
              <a:t>加相应的贬义词来代替。</a:t>
            </a:r>
            <a:endParaRPr sz="1800">
              <a:sym typeface="+mn-ea"/>
            </a:endParaRPr>
          </a:p>
          <a:p>
            <a:r>
              <a:rPr lang="en-US" altLang="zh-CN" sz="1800">
                <a:sym typeface="+mn-ea"/>
              </a:rPr>
              <a:t>“</a:t>
            </a:r>
            <a:r>
              <a:rPr sz="1800">
                <a:sym typeface="+mn-ea"/>
              </a:rPr>
              <a:t>不讲理</a:t>
            </a:r>
            <a:r>
              <a:rPr lang="en-US" altLang="zh-CN" sz="1800">
                <a:sym typeface="+mn-ea"/>
              </a:rPr>
              <a:t>”</a:t>
            </a:r>
            <a:r>
              <a:rPr sz="1800">
                <a:sym typeface="+mn-ea"/>
              </a:rPr>
              <a:t>和</a:t>
            </a:r>
            <a:r>
              <a:rPr lang="en-US" altLang="zh-CN" sz="1800">
                <a:sym typeface="+mn-ea"/>
              </a:rPr>
              <a:t>“</a:t>
            </a:r>
            <a:r>
              <a:rPr sz="1800">
                <a:sym typeface="+mn-ea"/>
              </a:rPr>
              <a:t>不蛮横</a:t>
            </a:r>
            <a:r>
              <a:rPr lang="en-US" altLang="zh-CN" sz="1800">
                <a:sym typeface="+mn-ea"/>
              </a:rPr>
              <a:t>”</a:t>
            </a:r>
            <a:r>
              <a:rPr sz="1800">
                <a:sym typeface="+mn-ea"/>
              </a:rPr>
              <a:t>的使用频率不同，造成成分间结合紧密程度不同：</a:t>
            </a:r>
            <a:endParaRPr sz="1800">
              <a:sym typeface="+mn-ea"/>
            </a:endParaRPr>
          </a:p>
          <a:p>
            <a:pPr lvl="1"/>
            <a:r>
              <a:rPr>
                <a:sym typeface="+mn-ea"/>
              </a:rPr>
              <a:t>不</a:t>
            </a:r>
            <a:r>
              <a:rPr lang="en-US" altLang="zh-CN">
                <a:sym typeface="+mn-ea"/>
              </a:rPr>
              <a:t>-</a:t>
            </a:r>
            <a:r>
              <a:rPr>
                <a:sym typeface="+mn-ea"/>
              </a:rPr>
              <a:t>讲理， 不</a:t>
            </a:r>
            <a:r>
              <a:rPr lang="en-US" altLang="zh-CN">
                <a:sym typeface="+mn-ea"/>
              </a:rPr>
              <a:t>-</a:t>
            </a:r>
            <a:r>
              <a:rPr>
                <a:sym typeface="+mn-ea"/>
              </a:rPr>
              <a:t>安分（</a:t>
            </a:r>
            <a:r>
              <a:rPr lang="en-US" altLang="zh-CN">
                <a:sym typeface="+mn-ea"/>
              </a:rPr>
              <a:t>“</a:t>
            </a:r>
            <a:r>
              <a:rPr>
                <a:sym typeface="+mn-ea"/>
              </a:rPr>
              <a:t>不</a:t>
            </a:r>
            <a:r>
              <a:rPr lang="en-US" altLang="zh-CN">
                <a:sym typeface="+mn-ea"/>
              </a:rPr>
              <a:t>”</a:t>
            </a:r>
            <a:r>
              <a:rPr>
                <a:sym typeface="+mn-ea"/>
              </a:rPr>
              <a:t>相当于否定前缀</a:t>
            </a:r>
            <a:r>
              <a:rPr>
                <a:sym typeface="+mn-ea"/>
              </a:rPr>
              <a:t>）</a:t>
            </a:r>
            <a:endParaRPr>
              <a:sym typeface="+mn-ea"/>
            </a:endParaRPr>
          </a:p>
          <a:p>
            <a:pPr lvl="1"/>
            <a:r>
              <a:rPr>
                <a:sym typeface="+mn-ea"/>
              </a:rPr>
              <a:t>不 蛮横， 不 放肆（</a:t>
            </a:r>
            <a:r>
              <a:rPr lang="en-US" altLang="zh-CN">
                <a:sym typeface="+mn-ea"/>
              </a:rPr>
              <a:t>“</a:t>
            </a:r>
            <a:r>
              <a:rPr>
                <a:sym typeface="+mn-ea"/>
              </a:rPr>
              <a:t>不</a:t>
            </a:r>
            <a:r>
              <a:rPr lang="en-US" altLang="zh-CN">
                <a:sym typeface="+mn-ea"/>
              </a:rPr>
              <a:t>”</a:t>
            </a:r>
            <a:r>
              <a:rPr>
                <a:sym typeface="+mn-ea"/>
              </a:rPr>
              <a:t>是句法上的否定词）</a:t>
            </a:r>
            <a:endParaRPr>
              <a:sym typeface="+mn-ea"/>
            </a:endParaRPr>
          </a:p>
          <a:p>
            <a:r>
              <a:rPr sz="1800">
                <a:sym typeface="+mn-ea"/>
              </a:rPr>
              <a:t>这种结构加上</a:t>
            </a:r>
            <a:r>
              <a:rPr lang="en-US" altLang="zh-CN" sz="1800">
                <a:sym typeface="+mn-ea"/>
              </a:rPr>
              <a:t>“</a:t>
            </a:r>
            <a:r>
              <a:rPr sz="1800">
                <a:sym typeface="+mn-ea"/>
              </a:rPr>
              <a:t>好</a:t>
            </a:r>
            <a:r>
              <a:rPr lang="en-US" altLang="zh-CN" sz="1800">
                <a:sym typeface="+mn-ea"/>
              </a:rPr>
              <a:t>”</a:t>
            </a:r>
            <a:r>
              <a:rPr sz="1800">
                <a:sym typeface="+mn-ea"/>
              </a:rPr>
              <a:t>来加强就会导致两种不同的结构和语义：</a:t>
            </a:r>
            <a:endParaRPr sz="1800">
              <a:sym typeface="+mn-ea"/>
            </a:endParaRPr>
          </a:p>
          <a:p>
            <a:pPr lvl="1"/>
            <a:r>
              <a:rPr>
                <a:sym typeface="+mn-ea"/>
              </a:rPr>
              <a:t>好</a:t>
            </a:r>
            <a:r>
              <a:rPr lang="en-US" altLang="zh-CN">
                <a:sym typeface="+mn-ea"/>
              </a:rPr>
              <a:t>+</a:t>
            </a:r>
            <a:r>
              <a:rPr>
                <a:sym typeface="+mn-ea"/>
              </a:rPr>
              <a:t>不讲理（否定</a:t>
            </a:r>
            <a:r>
              <a:rPr>
                <a:sym typeface="+mn-ea"/>
              </a:rPr>
              <a:t>）</a:t>
            </a:r>
            <a:endParaRPr lang="en-US" altLang="zh-CN">
              <a:sym typeface="+mn-ea"/>
            </a:endParaRPr>
          </a:p>
          <a:p>
            <a:pPr lvl="1"/>
            <a:r>
              <a:rPr>
                <a:sym typeface="+mn-ea"/>
              </a:rPr>
              <a:t>好不</a:t>
            </a:r>
            <a:r>
              <a:rPr lang="en-US" altLang="zh-CN">
                <a:sym typeface="+mn-ea"/>
              </a:rPr>
              <a:t>+</a:t>
            </a:r>
            <a:r>
              <a:rPr>
                <a:sym typeface="+mn-ea"/>
              </a:rPr>
              <a:t>蛮横（肯定</a:t>
            </a:r>
            <a:r>
              <a:rPr>
                <a:sym typeface="+mn-ea"/>
              </a:rPr>
              <a:t>）</a:t>
            </a:r>
            <a:endParaRPr>
              <a:sym typeface="+mn-ea"/>
            </a:endParaRPr>
          </a:p>
          <a:p>
            <a:pPr lvl="1"/>
            <a:endParaRPr>
              <a:sym typeface="+mn-ea"/>
            </a:endParaRPr>
          </a:p>
          <a:p>
            <a:r>
              <a:rPr sz="1800">
                <a:sym typeface="+mn-ea"/>
              </a:rPr>
              <a:t>副词</a:t>
            </a:r>
            <a:r>
              <a:rPr lang="en-US" altLang="zh-CN" sz="1800">
                <a:sym typeface="+mn-ea"/>
              </a:rPr>
              <a:t>“</a:t>
            </a:r>
            <a:r>
              <a:rPr sz="1800">
                <a:sym typeface="+mn-ea"/>
              </a:rPr>
              <a:t>好不</a:t>
            </a:r>
            <a:r>
              <a:rPr lang="en-US" altLang="zh-CN" sz="1800">
                <a:sym typeface="+mn-ea"/>
              </a:rPr>
              <a:t>”</a:t>
            </a:r>
            <a:r>
              <a:rPr sz="1800">
                <a:sym typeface="+mn-ea"/>
              </a:rPr>
              <a:t>经历了语法化的过程。</a:t>
            </a:r>
            <a:endParaRPr sz="1800">
              <a:sym typeface="+mn-ea"/>
            </a:endParaRPr>
          </a:p>
          <a:p>
            <a:pPr marL="0" indent="0" algn="ctr">
              <a:buNone/>
            </a:pPr>
            <a:r>
              <a:rPr>
                <a:sym typeface="+mn-ea"/>
              </a:rPr>
              <a:t>好（引述）不蛮横（反语）</a:t>
            </a:r>
            <a:r>
              <a:rPr lang="en-US" altLang="zh-CN">
                <a:sym typeface="+mn-ea"/>
              </a:rPr>
              <a:t>→</a:t>
            </a:r>
            <a:r>
              <a:rPr>
                <a:sym typeface="+mn-ea"/>
              </a:rPr>
              <a:t>好不（陈述）蛮横</a:t>
            </a:r>
            <a:r>
              <a:rPr lang="en-US" altLang="zh-CN">
                <a:sym typeface="+mn-ea"/>
              </a:rPr>
              <a:t>→</a:t>
            </a:r>
            <a:r>
              <a:rPr>
                <a:sym typeface="+mn-ea"/>
              </a:rPr>
              <a:t>好不（陈述）热闹</a:t>
            </a:r>
            <a:endParaRPr>
              <a:sym typeface="+mn-ea"/>
            </a:endParaRPr>
          </a:p>
          <a:p>
            <a:r>
              <a:rPr>
                <a:sym typeface="+mn-ea"/>
              </a:rPr>
              <a:t>贬义词反语的语用法逐渐语法化形成副词</a:t>
            </a:r>
            <a:r>
              <a:rPr lang="en-US" altLang="zh-CN">
                <a:sym typeface="+mn-ea"/>
              </a:rPr>
              <a:t>“</a:t>
            </a:r>
            <a:r>
              <a:rPr>
                <a:sym typeface="+mn-ea"/>
              </a:rPr>
              <a:t>好不</a:t>
            </a:r>
            <a:r>
              <a:rPr lang="en-US" altLang="zh-CN">
                <a:sym typeface="+mn-ea"/>
              </a:rPr>
              <a:t>”</a:t>
            </a:r>
            <a:r>
              <a:rPr>
                <a:sym typeface="+mn-ea"/>
              </a:rPr>
              <a:t>，再从贬义词（蛮横）扩展到其他词语（热闹）上。</a:t>
            </a:r>
            <a:endParaRPr>
              <a:sym typeface="+mn-ea"/>
            </a:endParaRPr>
          </a:p>
          <a:p>
            <a:pPr marL="0" indent="0">
              <a:buNone/>
            </a:pPr>
            <a:endParaRPr lang="zh-CN" altLang="en-US"/>
          </a:p>
          <a:p>
            <a:pPr marL="0" indent="0">
              <a:buNone/>
            </a:pP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概念叠加和构式整合（江蓝生</a:t>
            </a:r>
            <a:r>
              <a:rPr lang="en-US" altLang="zh-CN"/>
              <a:t>2008</a:t>
            </a:r>
            <a:r>
              <a:rPr lang="zh-CN" altLang="en-US"/>
              <a:t>）</a:t>
            </a:r>
            <a:endParaRPr lang="zh-CN" altLang="en-US"/>
          </a:p>
        </p:txBody>
      </p:sp>
      <p:sp>
        <p:nvSpPr>
          <p:cNvPr id="3" name="内容占位符 2"/>
          <p:cNvSpPr>
            <a:spLocks noGrp="1"/>
          </p:cNvSpPr>
          <p:nvPr>
            <p:ph idx="1"/>
          </p:nvPr>
        </p:nvSpPr>
        <p:spPr/>
        <p:txBody>
          <a:bodyPr>
            <a:normAutofit/>
          </a:bodyPr>
          <a:p>
            <a:endParaRPr lang="zh-CN" altLang="en-US" sz="1800"/>
          </a:p>
          <a:p>
            <a:r>
              <a:rPr lang="zh-CN" altLang="en-US" sz="1800"/>
              <a:t>在两个意义基本相同的概念之间发生的，意义相同的两个概念叠加后，通过删减其中的某些成分（主要是相同成分）的方法，整合为一个新的结构式。概念叠加和构式整合是发生在不同层面，前后相继的两个过程，概念叠加是意义层面的，构式整合是语法层面的。</a:t>
            </a:r>
            <a:endParaRPr lang="zh-CN" altLang="en-US" sz="1800"/>
          </a:p>
          <a:p>
            <a:endParaRPr lang="zh-CN" altLang="en-US" sz="1800"/>
          </a:p>
          <a:p>
            <a:r>
              <a:rPr lang="zh-CN" altLang="en-US" sz="2000" b="1"/>
              <a:t>构词层面：</a:t>
            </a:r>
            <a:endParaRPr lang="zh-CN" altLang="en-US" sz="2000" b="1"/>
          </a:p>
          <a:p>
            <a:pPr lvl="1"/>
            <a:r>
              <a:rPr lang="zh-CN" altLang="en-US" sz="1800"/>
              <a:t>早先+以先=早以先；瞎混+胡混=瞎胡混；现近+如今=现如今；</a:t>
            </a:r>
            <a:endParaRPr lang="zh-CN" altLang="en-US" sz="1800"/>
          </a:p>
          <a:p>
            <a:pPr lvl="1"/>
            <a:r>
              <a:rPr lang="zh-CN" altLang="en-US" sz="1800"/>
              <a:t>眼前+面前=眼面前；自己+自个儿=自己个；家伙+家什=家伙什；</a:t>
            </a:r>
            <a:endParaRPr lang="zh-CN" altLang="en-US" sz="1800"/>
          </a:p>
          <a:p>
            <a:pPr lvl="1"/>
            <a:r>
              <a:rPr lang="zh-CN" altLang="en-US" sz="1800"/>
              <a:t>果然+不出所料=果不然；难道+不成=难不成</a:t>
            </a:r>
            <a:endParaRPr lang="zh-CN" altLang="en-US" sz="1800"/>
          </a:p>
          <a:p>
            <a:pPr lvl="1"/>
            <a:endParaRPr lang="zh-CN" altLang="en-US" sz="1800"/>
          </a:p>
          <a:p>
            <a:r>
              <a:rPr lang="zh-CN" altLang="en-US" sz="1800"/>
              <a:t>构词层面的叠加多发生在口语中那些高频使用的同义常用词之间。</a:t>
            </a:r>
            <a:endParaRPr lang="zh-CN" altLang="en-US" sz="1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概念叠加和构式整合</a:t>
            </a:r>
            <a:endParaRPr lang="zh-CN" altLang="en-US"/>
          </a:p>
        </p:txBody>
      </p:sp>
      <p:sp>
        <p:nvSpPr>
          <p:cNvPr id="3" name="内容占位符 2"/>
          <p:cNvSpPr>
            <a:spLocks noGrp="1"/>
          </p:cNvSpPr>
          <p:nvPr>
            <p:ph idx="1"/>
          </p:nvPr>
        </p:nvSpPr>
        <p:spPr/>
        <p:txBody>
          <a:bodyPr/>
          <a:p>
            <a:endParaRPr lang="zh-CN" altLang="en-US" sz="2000" b="1"/>
          </a:p>
          <a:p>
            <a:r>
              <a:rPr lang="zh-CN" altLang="en-US" sz="2000" b="1"/>
              <a:t>句法层面：</a:t>
            </a:r>
            <a:endParaRPr lang="zh-CN" altLang="en-US" sz="2000" b="1"/>
          </a:p>
          <a:p>
            <a:pPr algn="ctr"/>
            <a:r>
              <a:rPr sz="1800">
                <a:sym typeface="+mn-ea"/>
              </a:rPr>
              <a:t>差点儿VP+没VP→（差点儿+没）VP差点儿+没VP</a:t>
            </a:r>
            <a:endParaRPr sz="1800">
              <a:sym typeface="+mn-ea"/>
            </a:endParaRPr>
          </a:p>
          <a:p>
            <a:pPr algn="ctr"/>
            <a:endParaRPr lang="zh-CN" altLang="en-US" sz="1800"/>
          </a:p>
          <a:p>
            <a:r>
              <a:rPr lang="zh-CN" altLang="en-US" sz="1800"/>
              <a:t>“差点儿没VP”所表示的X跟VP之间的语义关系有两层，X接近到达VP（</a:t>
            </a:r>
            <a:r>
              <a:rPr sz="1800">
                <a:sym typeface="+mn-ea"/>
              </a:rPr>
              <a:t>差点儿VP</a:t>
            </a:r>
            <a:r>
              <a:rPr lang="zh-CN" altLang="en-US" sz="1800"/>
              <a:t>）；X还没有到达VP（</a:t>
            </a:r>
            <a:r>
              <a:rPr sz="1800">
                <a:sym typeface="+mn-ea"/>
              </a:rPr>
              <a:t>没VP</a:t>
            </a:r>
            <a:r>
              <a:rPr lang="zh-CN" altLang="en-US" sz="1800"/>
              <a:t>）</a:t>
            </a:r>
            <a:endParaRPr lang="zh-CN" altLang="en-US" sz="1800"/>
          </a:p>
          <a:p>
            <a:r>
              <a:rPr lang="zh-CN" altLang="en-US" sz="1800"/>
              <a:t>前者衍推后者，但后者不是表意重点。当说话人为了达到某种交际意图（加强语义强度，凸显主观情态），就有意识地把蕴含的语义明示到句法平面上来，从而整合为否定式“差点儿没VP”。</a:t>
            </a:r>
            <a:endParaRPr lang="zh-CN" altLang="en-US" sz="1800"/>
          </a:p>
          <a:p>
            <a:endParaRPr lang="zh-CN" altLang="en-US" sz="1800"/>
          </a:p>
          <a:p>
            <a:endParaRPr lang="zh-CN" altLang="en-US" sz="18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概念叠加和构式整合</a:t>
            </a:r>
            <a:endParaRPr lang="zh-CN" altLang="en-US"/>
          </a:p>
        </p:txBody>
      </p:sp>
      <p:sp>
        <p:nvSpPr>
          <p:cNvPr id="3" name="内容占位符 2"/>
          <p:cNvSpPr>
            <a:spLocks noGrp="1"/>
          </p:cNvSpPr>
          <p:nvPr>
            <p:ph idx="1"/>
          </p:nvPr>
        </p:nvSpPr>
        <p:spPr/>
        <p:txBody>
          <a:bodyPr/>
          <a:p>
            <a:endParaRPr lang="zh-CN" altLang="en-US" sz="1800"/>
          </a:p>
          <a:p>
            <a:r>
              <a:rPr lang="zh-CN" altLang="en-US" sz="1800"/>
              <a:t>希望的事情实现与否都属于有标记信息，而不希望的事情没有发生是无标记信息，不会刺激人们的交际动机，因此造成原型否定式的缺位，从而为叠合式的出现留下了空间。</a:t>
            </a:r>
            <a:endParaRPr lang="zh-CN" altLang="en-US" sz="1800"/>
          </a:p>
          <a:p>
            <a:endParaRPr lang="zh-CN" altLang="en-US" sz="1800"/>
          </a:p>
          <a:p>
            <a:endParaRPr lang="zh-CN" altLang="en-US" sz="1800"/>
          </a:p>
          <a:p>
            <a:endParaRPr lang="zh-CN" altLang="en-US" sz="1800"/>
          </a:p>
          <a:p>
            <a:endParaRPr lang="zh-CN" altLang="en-US" sz="1800"/>
          </a:p>
          <a:p>
            <a:endParaRPr lang="zh-CN" altLang="en-US" sz="1800"/>
          </a:p>
          <a:p>
            <a:endParaRPr lang="zh-CN" altLang="en-US" sz="1800"/>
          </a:p>
          <a:p>
            <a:r>
              <a:rPr lang="zh-CN" altLang="en-US" sz="1800"/>
              <a:t>所以，【差点儿</a:t>
            </a:r>
            <a:r>
              <a:rPr lang="en-US" altLang="zh-CN" sz="1800"/>
              <a:t>VP</a:t>
            </a:r>
            <a:r>
              <a:rPr lang="zh-CN" altLang="en-US" sz="1800"/>
              <a:t>】的肯定和否定对立消失的情况，通常都发生在人们不企望的事情或者消极的事情上。</a:t>
            </a:r>
            <a:endParaRPr lang="zh-CN" altLang="en-US"/>
          </a:p>
          <a:p>
            <a:endParaRPr lang="zh-CN" altLang="en-US"/>
          </a:p>
        </p:txBody>
      </p:sp>
      <p:pic>
        <p:nvPicPr>
          <p:cNvPr id="4" name="图片 3" descr="image-20200427190850961"/>
          <p:cNvPicPr>
            <a:picLocks noChangeAspect="1"/>
          </p:cNvPicPr>
          <p:nvPr>
            <p:custDataLst>
              <p:tags r:id="rId1"/>
            </p:custDataLst>
          </p:nvPr>
        </p:nvPicPr>
        <p:blipFill>
          <a:blip r:embed="rId2"/>
          <a:stretch>
            <a:fillRect/>
          </a:stretch>
        </p:blipFill>
        <p:spPr>
          <a:xfrm>
            <a:off x="1066800" y="2682875"/>
            <a:ext cx="10058400" cy="168465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1231900" y="-20320"/>
            <a:ext cx="1475740" cy="1588135"/>
          </a:xfrm>
          <a:prstGeom prst="rect">
            <a:avLst/>
          </a:prstGeom>
          <a:solidFill>
            <a:schemeClr val="accent1">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2"/>
            </p:custDataLst>
          </p:nvPr>
        </p:nvSpPr>
        <p:spPr>
          <a:xfrm>
            <a:off x="3878580" y="553720"/>
            <a:ext cx="7418705" cy="5750560"/>
          </a:xfrm>
          <a:prstGeom prst="rect">
            <a:avLst/>
          </a:prstGeom>
          <a:noFill/>
        </p:spPr>
        <p:txBody>
          <a:bodyPr vert="horz" lIns="90000" tIns="46800" rIns="90000" bIns="46800" rtlCol="0" anchor="ctr">
            <a:no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b="1">
                <a:solidFill>
                  <a:schemeClr val="tx1">
                    <a:lumMod val="95000"/>
                    <a:lumOff val="5000"/>
                  </a:schemeClr>
                </a:solidFill>
                <a:latin typeface="Arial" panose="020B0604020202020204" pitchFamily="34" charset="0"/>
                <a:ea typeface="微软雅黑" panose="020B0503020204020204" charset="-122"/>
              </a:rPr>
              <a:t>句式杂糅：</a:t>
            </a:r>
            <a:endParaRPr lang="zh-CN" altLang="en-US" sz="2000" b="1">
              <a:solidFill>
                <a:schemeClr val="tx1">
                  <a:lumMod val="95000"/>
                  <a:lumOff val="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endParaRPr lang="zh-CN" altLang="en-US" sz="2000" b="1">
              <a:solidFill>
                <a:schemeClr val="tx1">
                  <a:lumMod val="95000"/>
                  <a:lumOff val="5000"/>
                </a:schemeClr>
              </a:solidFill>
              <a:latin typeface="Arial" panose="020B0604020202020204" pitchFamily="34" charset="0"/>
              <a:ea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a:solidFill>
                  <a:schemeClr val="tx1">
                    <a:lumMod val="95000"/>
                    <a:lumOff val="5000"/>
                  </a:schemeClr>
                </a:solidFill>
                <a:latin typeface="Arial" panose="020B0604020202020204" pitchFamily="34" charset="0"/>
                <a:ea typeface="微软雅黑" panose="020B0503020204020204" charset="-122"/>
              </a:rPr>
              <a:t>病句(1):以免在教学工作上少受一些影响</a:t>
            </a:r>
            <a:endParaRPr lang="zh-CN" altLang="en-US">
              <a:solidFill>
                <a:schemeClr val="tx1">
                  <a:lumMod val="95000"/>
                  <a:lumOff val="5000"/>
                </a:schemeClr>
              </a:solidFill>
              <a:latin typeface="Arial" panose="020B0604020202020204" pitchFamily="34" charset="0"/>
              <a:ea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a:solidFill>
                  <a:schemeClr val="tx1">
                    <a:lumMod val="95000"/>
                    <a:lumOff val="5000"/>
                  </a:schemeClr>
                </a:solidFill>
                <a:latin typeface="Arial" panose="020B0604020202020204" pitchFamily="34" charset="0"/>
                <a:ea typeface="微软雅黑" panose="020B0503020204020204" charset="-122"/>
              </a:rPr>
              <a:t>病句(2):只有这样才能避免不使学生的思想发生混乱。</a:t>
            </a:r>
            <a:endParaRPr lang="zh-CN" altLang="en-US">
              <a:solidFill>
                <a:schemeClr val="tx1">
                  <a:lumMod val="95000"/>
                  <a:lumOff val="5000"/>
                </a:schemeClr>
              </a:solidFill>
              <a:latin typeface="Arial" panose="020B0604020202020204" pitchFamily="34" charset="0"/>
              <a:ea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a:solidFill>
                  <a:schemeClr val="tx1">
                    <a:lumMod val="95000"/>
                    <a:lumOff val="5000"/>
                  </a:schemeClr>
                </a:solidFill>
                <a:latin typeface="Arial" panose="020B0604020202020204" pitchFamily="34" charset="0"/>
                <a:ea typeface="微软雅黑" panose="020B0503020204020204" charset="-122"/>
              </a:rPr>
              <a:t>病句(3):总不免有个别地方会拒绝不执行</a:t>
            </a:r>
            <a:endParaRPr lang="zh-CN" altLang="en-US">
              <a:solidFill>
                <a:schemeClr val="tx1">
                  <a:lumMod val="95000"/>
                  <a:lumOff val="5000"/>
                </a:schemeClr>
              </a:solidFill>
              <a:latin typeface="Arial" panose="020B0604020202020204" pitchFamily="34" charset="0"/>
              <a:ea typeface="微软雅黑" panose="020B050302020402020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a:solidFill>
                  <a:schemeClr val="tx1">
                    <a:lumMod val="95000"/>
                    <a:lumOff val="5000"/>
                  </a:schemeClr>
                </a:solidFill>
                <a:latin typeface="Arial" panose="020B0604020202020204" pitchFamily="34" charset="0"/>
                <a:ea typeface="微软雅黑" panose="020B0503020204020204" charset="-122"/>
              </a:rPr>
              <a:t>病句(4):美国国务院被迫发表声明, 抵赖美国政府并不知情</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endParaRPr lang="zh-CN" altLang="en-US" sz="1600">
              <a:solidFill>
                <a:schemeClr val="tx1">
                  <a:lumMod val="95000"/>
                  <a:lumOff val="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a:solidFill>
                  <a:schemeClr val="tx1">
                    <a:lumMod val="95000"/>
                    <a:lumOff val="5000"/>
                  </a:schemeClr>
                </a:solidFill>
                <a:latin typeface="Arial" panose="020B0604020202020204" pitchFamily="34" charset="0"/>
                <a:ea typeface="微软雅黑" panose="020B0503020204020204" charset="-122"/>
              </a:rPr>
              <a:t>概念叠加可能引发构式整合，出现正反同义结构，也可能造成句式杂糅的语法错误。</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a:solidFill>
                  <a:schemeClr val="tx1">
                    <a:lumMod val="95000"/>
                    <a:lumOff val="5000"/>
                  </a:schemeClr>
                </a:solidFill>
                <a:latin typeface="Arial" panose="020B0604020202020204" pitchFamily="34" charset="0"/>
                <a:ea typeface="微软雅黑" panose="020B0503020204020204" charset="-122"/>
              </a:rPr>
              <a:t>那么句式杂糅和构式整合的界限在哪里？是否可以认为正反同义结构是不合语法的？</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742950" lvl="1" indent="-285750" algn="l" fontAlgn="ctr">
              <a:lnSpc>
                <a:spcPct val="130000"/>
              </a:lnSpc>
              <a:spcBef>
                <a:spcPts val="1000"/>
              </a:spcBef>
              <a:spcAft>
                <a:spcPts val="0"/>
              </a:spcAft>
              <a:buSzPct val="100000"/>
              <a:buFont typeface="Wingdings" panose="05000000000000000000" charset="0"/>
              <a:buChar char="l"/>
            </a:pPr>
            <a:r>
              <a:rPr lang="zh-CN" altLang="en-US">
                <a:solidFill>
                  <a:schemeClr val="tx1">
                    <a:lumMod val="95000"/>
                    <a:lumOff val="5000"/>
                  </a:schemeClr>
                </a:solidFill>
                <a:latin typeface="Arial" panose="020B0604020202020204" pitchFamily="34" charset="0"/>
                <a:ea typeface="微软雅黑" panose="020B0503020204020204" charset="-122"/>
              </a:rPr>
              <a:t>能否防止再发生病虫害=能否防止不再发生病虫害</a:t>
            </a:r>
            <a:endParaRPr lang="zh-CN" altLang="en-US">
              <a:solidFill>
                <a:schemeClr val="tx1">
                  <a:lumMod val="95000"/>
                  <a:lumOff val="5000"/>
                </a:schemeClr>
              </a:solidFill>
              <a:latin typeface="Arial" panose="020B0604020202020204" pitchFamily="34" charset="0"/>
              <a:ea typeface="微软雅黑" panose="020B0503020204020204" charset="-122"/>
            </a:endParaRPr>
          </a:p>
        </p:txBody>
      </p:sp>
      <p:sp>
        <p:nvSpPr>
          <p:cNvPr id="7" name="标题 1"/>
          <p:cNvSpPr>
            <a:spLocks noGrp="1"/>
          </p:cNvSpPr>
          <p:nvPr>
            <p:custDataLst>
              <p:tags r:id="rId3"/>
            </p:custDataLst>
          </p:nvPr>
        </p:nvSpPr>
        <p:spPr>
          <a:xfrm>
            <a:off x="701675" y="1985645"/>
            <a:ext cx="2536190" cy="1739265"/>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30000"/>
              </a:lnSpc>
              <a:spcBef>
                <a:spcPts val="0"/>
              </a:spcBef>
              <a:spcAft>
                <a:spcPts val="0"/>
              </a:spcAft>
              <a:buSzPct val="100000"/>
              <a:buNone/>
            </a:pPr>
            <a:r>
              <a:rPr lang="zh-CN" altLang="en-US" sz="3200" spc="300">
                <a:solidFill>
                  <a:schemeClr val="tx1">
                    <a:lumMod val="75000"/>
                    <a:lumOff val="25000"/>
                  </a:schemeClr>
                </a:solidFill>
                <a:latin typeface="Arial" panose="020B0604020202020204" pitchFamily="34" charset="0"/>
                <a:ea typeface="微软雅黑" panose="020B0503020204020204" charset="-122"/>
              </a:rPr>
              <a:t>概念叠加</a:t>
            </a:r>
            <a:r>
              <a:rPr lang="zh-CN" altLang="en-US" sz="3200" spc="300">
                <a:solidFill>
                  <a:schemeClr val="tx1">
                    <a:lumMod val="75000"/>
                    <a:lumOff val="25000"/>
                  </a:schemeClr>
                </a:solidFill>
                <a:latin typeface="Arial" panose="020B0604020202020204" pitchFamily="34" charset="0"/>
                <a:ea typeface="微软雅黑" panose="020B0503020204020204" charset="-122"/>
              </a:rPr>
              <a:t>（江蓝生</a:t>
            </a:r>
            <a:r>
              <a:rPr lang="en-US" altLang="zh-CN" sz="3200" spc="300">
                <a:solidFill>
                  <a:schemeClr val="tx1">
                    <a:lumMod val="75000"/>
                    <a:lumOff val="25000"/>
                  </a:schemeClr>
                </a:solidFill>
                <a:latin typeface="Arial" panose="020B0604020202020204" pitchFamily="34" charset="0"/>
                <a:ea typeface="微软雅黑" panose="020B0503020204020204" charset="-122"/>
              </a:rPr>
              <a:t>2008</a:t>
            </a:r>
            <a:r>
              <a:rPr lang="zh-CN" altLang="en-US" sz="3200" spc="300">
                <a:solidFill>
                  <a:schemeClr val="tx1">
                    <a:lumMod val="75000"/>
                    <a:lumOff val="25000"/>
                  </a:schemeClr>
                </a:solidFill>
                <a:latin typeface="Arial" panose="020B0604020202020204" pitchFamily="34" charset="0"/>
                <a:ea typeface="微软雅黑" panose="020B0503020204020204" charset="-122"/>
              </a:rPr>
              <a:t>）</a:t>
            </a:r>
            <a:endParaRPr lang="zh-CN" altLang="en-US" sz="3200" spc="300">
              <a:solidFill>
                <a:schemeClr val="tx1">
                  <a:lumMod val="75000"/>
                  <a:lumOff val="25000"/>
                </a:schemeClr>
              </a:solidFill>
              <a:latin typeface="Arial" panose="020B0604020202020204" pitchFamily="34" charset="0"/>
              <a:ea typeface="微软雅黑" panose="020B0503020204020204" charset="-122"/>
            </a:endParaRPr>
          </a:p>
        </p:txBody>
      </p:sp>
      <p:sp>
        <p:nvSpPr>
          <p:cNvPr id="5" name="矩形 4"/>
          <p:cNvSpPr/>
          <p:nvPr>
            <p:custDataLst>
              <p:tags r:id="rId4"/>
            </p:custDataLst>
          </p:nvPr>
        </p:nvSpPr>
        <p:spPr>
          <a:xfrm>
            <a:off x="1231900" y="3881120"/>
            <a:ext cx="1475740" cy="2978785"/>
          </a:xfrm>
          <a:prstGeom prst="rect">
            <a:avLst/>
          </a:prstGeom>
          <a:solidFill>
            <a:schemeClr val="accent1">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5"/>
            </p:custDataLst>
          </p:nvPr>
        </p:nvSpPr>
        <p:spPr>
          <a:xfrm>
            <a:off x="1231900" y="1637665"/>
            <a:ext cx="1475740" cy="191770"/>
          </a:xfrm>
          <a:prstGeom prst="rect">
            <a:avLst/>
          </a:prstGeom>
          <a:solidFill>
            <a:schemeClr val="accent1">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不同解释的异同</a:t>
            </a:r>
            <a:endParaRPr lang="zh-CN" altLang="en-US"/>
          </a:p>
        </p:txBody>
      </p:sp>
      <p:sp>
        <p:nvSpPr>
          <p:cNvPr id="3" name="内容占位符 2"/>
          <p:cNvSpPr>
            <a:spLocks noGrp="1"/>
          </p:cNvSpPr>
          <p:nvPr>
            <p:ph idx="1"/>
          </p:nvPr>
        </p:nvSpPr>
        <p:spPr/>
        <p:txBody>
          <a:bodyPr>
            <a:normAutofit lnSpcReduction="10000"/>
          </a:bodyPr>
          <a:p>
            <a:endParaRPr>
              <a:sym typeface="+mn-ea"/>
            </a:endParaRPr>
          </a:p>
          <a:p>
            <a:r>
              <a:rPr sz="1800">
                <a:sym typeface="+mn-ea"/>
              </a:rPr>
              <a:t>所有解释共有的特点是：结构的重新整合，同形异构；肯定否定的对立大多发生在消极的意义上</a:t>
            </a:r>
            <a:endParaRPr lang="zh-CN" altLang="en-US" sz="1800"/>
          </a:p>
          <a:p>
            <a:pPr lvl="1"/>
            <a:r>
              <a:rPr>
                <a:sym typeface="+mn-ea"/>
              </a:rPr>
              <a:t>从线性角度来看，肯定式和否定式两种形式</a:t>
            </a:r>
            <a:r>
              <a:rPr>
                <a:sym typeface="+mn-ea"/>
              </a:rPr>
              <a:t>表达相同的语义</a:t>
            </a:r>
            <a:r>
              <a:rPr>
                <a:sym typeface="+mn-ea"/>
              </a:rPr>
              <a:t>是极性对立的消失。但语言是层级系统，句法结构也是分层的，因此线性上相同的形式在深层结构上不同因而造成语义不同。换一个角度来看，这仍然是形式和意义的匹配。</a:t>
            </a:r>
            <a:endParaRPr>
              <a:sym typeface="+mn-ea"/>
            </a:endParaRPr>
          </a:p>
          <a:p>
            <a:endParaRPr lang="zh-CN" altLang="en-US">
              <a:sym typeface="+mn-ea"/>
            </a:endParaRPr>
          </a:p>
          <a:p>
            <a:r>
              <a:rPr sz="1800">
                <a:sym typeface="+mn-ea"/>
              </a:rPr>
              <a:t>对于造成异构的原因，认识不同：</a:t>
            </a:r>
            <a:endParaRPr>
              <a:sym typeface="+mn-ea"/>
            </a:endParaRPr>
          </a:p>
          <a:p>
            <a:pPr lvl="1"/>
            <a:r>
              <a:rPr>
                <a:sym typeface="+mn-ea"/>
              </a:rPr>
              <a:t>认知上，概念叠加和整合</a:t>
            </a:r>
            <a:endParaRPr>
              <a:sym typeface="+mn-ea"/>
            </a:endParaRPr>
          </a:p>
          <a:p>
            <a:pPr lvl="1"/>
            <a:r>
              <a:rPr>
                <a:sym typeface="+mn-ea"/>
              </a:rPr>
              <a:t>语用上，礼貌原则</a:t>
            </a:r>
            <a:endParaRPr>
              <a:sym typeface="+mn-ea"/>
            </a:endParaRPr>
          </a:p>
          <a:p>
            <a:pPr lvl="1"/>
            <a:r>
              <a:rPr>
                <a:sym typeface="+mn-ea"/>
              </a:rPr>
              <a:t>句法上，述补结构的结合紧密程度不同</a:t>
            </a:r>
            <a:endParaRPr>
              <a:sym typeface="+mn-ea"/>
            </a:endParaRPr>
          </a:p>
          <a:p>
            <a:r>
              <a:rPr sz="1800">
                <a:sym typeface="+mn-ea"/>
              </a:rPr>
              <a:t>这些不同认识之间并不矛盾，只是从不同角度的解释。</a:t>
            </a:r>
            <a:endParaRPr sz="1800">
              <a:sym typeface="+mn-ea"/>
            </a:endParaRPr>
          </a:p>
          <a:p>
            <a:endParaRPr lang="zh-CN" altLang="en-US"/>
          </a:p>
          <a:p>
            <a:endParaRPr lang="zh-CN" altLang="en-US"/>
          </a:p>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098368" y="5119370"/>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我的认识</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7" name="文本框 6"/>
          <p:cNvSpPr txBox="1"/>
          <p:nvPr>
            <p:custDataLst>
              <p:tags r:id="rId2"/>
            </p:custDataLst>
          </p:nvPr>
        </p:nvSpPr>
        <p:spPr>
          <a:xfrm>
            <a:off x="5098368" y="3740785"/>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格式识别</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9" name="文本框 8"/>
          <p:cNvSpPr txBox="1"/>
          <p:nvPr>
            <p:custDataLst>
              <p:tags r:id="rId3"/>
            </p:custDataLst>
          </p:nvPr>
        </p:nvSpPr>
        <p:spPr>
          <a:xfrm>
            <a:off x="5098368" y="2361565"/>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不对称</a:t>
            </a: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解释</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11" name="文本框 10"/>
          <p:cNvSpPr txBox="1"/>
          <p:nvPr>
            <p:custDataLst>
              <p:tags r:id="rId4"/>
            </p:custDataLst>
          </p:nvPr>
        </p:nvSpPr>
        <p:spPr>
          <a:xfrm>
            <a:off x="5098368" y="982980"/>
            <a:ext cx="2439106" cy="381000"/>
          </a:xfrm>
          <a:prstGeom prst="rect">
            <a:avLst/>
          </a:prstGeom>
          <a:noFill/>
        </p:spPr>
        <p:txBody>
          <a:bodyPr wrap="square" lIns="90000" tIns="46800" rIns="90000" bIns="0" anchor="b" anchorCtr="0">
            <a:normAutofit lnSpcReduction="20000"/>
          </a:bodyPr>
          <a:lstStyle/>
          <a:p>
            <a:pPr algn="l">
              <a:lnSpc>
                <a:spcPct val="120000"/>
              </a:lnSpc>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不对称</a:t>
            </a: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现象</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29" name="矩形 28"/>
          <p:cNvSpPr/>
          <p:nvPr>
            <p:custDataLst>
              <p:tags r:id="rId5"/>
            </p:custDataLst>
          </p:nvPr>
        </p:nvSpPr>
        <p:spPr bwMode="auto">
          <a:xfrm>
            <a:off x="4637405" y="0"/>
            <a:ext cx="71755" cy="6858000"/>
          </a:xfrm>
          <a:prstGeom prst="rect">
            <a:avLst/>
          </a:prstGeom>
          <a:solidFill>
            <a:schemeClr val="accent1"/>
          </a:solidFill>
          <a:ln w="19050">
            <a:noFill/>
            <a:round/>
          </a:ln>
        </p:spPr>
        <p:txBody>
          <a:bodyPr wrap="square" anchor="ctr">
            <a:normAutofit/>
          </a:bodyPr>
          <a:lstStyle/>
          <a:p>
            <a:pPr algn="ctr">
              <a:lnSpc>
                <a:spcPct val="13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6"/>
            </p:custDataLst>
          </p:nvPr>
        </p:nvSpPr>
        <p:spPr bwMode="auto">
          <a:xfrm>
            <a:off x="4355465" y="1007110"/>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7"/>
            </p:custDataLst>
          </p:nvPr>
        </p:nvSpPr>
        <p:spPr bwMode="auto">
          <a:xfrm>
            <a:off x="4355465" y="2416810"/>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8"/>
            </p:custDataLst>
          </p:nvPr>
        </p:nvSpPr>
        <p:spPr bwMode="auto">
          <a:xfrm>
            <a:off x="4355465" y="3826510"/>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16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9"/>
            </p:custDataLst>
          </p:nvPr>
        </p:nvSpPr>
        <p:spPr bwMode="auto">
          <a:xfrm>
            <a:off x="4355465" y="5235575"/>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a:bodyPr>
          <a:lstStyle/>
          <a:p>
            <a:pPr algn="ctr">
              <a:lnSpc>
                <a:spcPct val="130000"/>
              </a:lnSpc>
            </a:pPr>
            <a:r>
              <a:rPr lang="en-US" altLang="zh-CN" sz="1600" b="1">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16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43" name="TextBox 9"/>
          <p:cNvSpPr txBox="1"/>
          <p:nvPr>
            <p:custDataLst>
              <p:tags r:id="rId10"/>
            </p:custDataLst>
          </p:nvPr>
        </p:nvSpPr>
        <p:spPr>
          <a:xfrm>
            <a:off x="3422650" y="2316685"/>
            <a:ext cx="459740" cy="1318260"/>
          </a:xfrm>
          <a:prstGeom prst="rect">
            <a:avLst/>
          </a:prstGeom>
          <a:noFill/>
          <a:ln>
            <a:noFill/>
          </a:ln>
        </p:spPr>
        <p:txBody>
          <a:bodyPr vert="eaVert" wrap="square">
            <a:normAutofit fontScale="92500"/>
          </a:bodyPr>
          <a:lstStyle/>
          <a:p>
            <a:pPr algn="ctr"/>
            <a:r>
              <a:rPr lang="en-US" altLang="zh-CN">
                <a:solidFill>
                  <a:schemeClr val="tx1">
                    <a:lumMod val="85000"/>
                    <a:lumOff val="15000"/>
                  </a:schemeClr>
                </a:solidFill>
                <a:latin typeface="Arial" panose="020B0604020202020204" pitchFamily="34" charset="0"/>
                <a:ea typeface="微软雅黑" panose="020B0503020204020204" charset="-122"/>
                <a:cs typeface="等线 Light" panose="02010600030101010101" charset="-122"/>
                <a:sym typeface="Arial" panose="020B0604020202020204" pitchFamily="34" charset="0"/>
              </a:rPr>
              <a:t>CONTENTS</a:t>
            </a:r>
            <a:endParaRPr lang="en-US" altLang="zh-CN">
              <a:solidFill>
                <a:schemeClr val="tx1">
                  <a:lumMod val="85000"/>
                  <a:lumOff val="15000"/>
                </a:schemeClr>
              </a:solidFill>
              <a:latin typeface="Arial" panose="020B0604020202020204" pitchFamily="34" charset="0"/>
              <a:ea typeface="微软雅黑" panose="020B0503020204020204" charset="-122"/>
              <a:cs typeface="等线 Light" panose="02010600030101010101" charset="-122"/>
              <a:sym typeface="Arial" panose="020B0604020202020204" pitchFamily="34" charset="0"/>
            </a:endParaRPr>
          </a:p>
        </p:txBody>
      </p:sp>
      <p:sp>
        <p:nvSpPr>
          <p:cNvPr id="45" name="文本框 99"/>
          <p:cNvSpPr txBox="1"/>
          <p:nvPr>
            <p:custDataLst>
              <p:tags r:id="rId11"/>
            </p:custDataLst>
          </p:nvPr>
        </p:nvSpPr>
        <p:spPr>
          <a:xfrm>
            <a:off x="2621915" y="900000"/>
            <a:ext cx="921385" cy="2849245"/>
          </a:xfrm>
          <a:prstGeom prst="rect">
            <a:avLst/>
          </a:prstGeom>
          <a:noFill/>
          <a:ln w="9525">
            <a:noFill/>
          </a:ln>
        </p:spPr>
        <p:txBody>
          <a:bodyPr vert="eaVert" wrap="square">
            <a:normAutofit/>
          </a:bodyPr>
          <a:lstStyle/>
          <a:p>
            <a:pPr algn="ctr"/>
            <a:r>
              <a:rPr lang="zh-CN" altLang="en-US" sz="4800">
                <a:solidFill>
                  <a:schemeClr val="tx1">
                    <a:lumMod val="85000"/>
                    <a:lumOff val="15000"/>
                  </a:schemeClr>
                </a:solidFill>
                <a:latin typeface="Arial" panose="020B0604020202020204" pitchFamily="34" charset="0"/>
                <a:ea typeface="汉仪旗黑-85S" panose="00020600040101010101" pitchFamily="18" charset="-122"/>
                <a:cs typeface="微软雅黑" panose="020B0503020204020204" charset="-122"/>
                <a:sym typeface="Arial" panose="020B0604020202020204" pitchFamily="34" charset="0"/>
              </a:rPr>
              <a:t>目 录</a:t>
            </a:r>
            <a:endParaRPr lang="zh-CN" altLang="en-US" sz="4800">
              <a:solidFill>
                <a:schemeClr val="tx1">
                  <a:lumMod val="85000"/>
                  <a:lumOff val="15000"/>
                </a:schemeClr>
              </a:solidFill>
              <a:latin typeface="Arial" panose="020B0604020202020204" pitchFamily="34" charset="0"/>
              <a:ea typeface="汉仪旗黑-85S" panose="00020600040101010101" pitchFamily="18" charset="-122"/>
              <a:cs typeface="微软雅黑" panose="020B0503020204020204" charset="-122"/>
              <a:sym typeface="Arial" panose="020B0604020202020204" pitchFamily="34" charset="0"/>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03</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706304" y="3110548"/>
            <a:ext cx="4633595" cy="835660"/>
          </a:xfrm>
        </p:spPr>
        <p:txBody>
          <a:bodyPr wrap="square">
            <a:normAutofit/>
          </a:bodyPr>
          <a:lstStyle/>
          <a:p>
            <a:r>
              <a:rPr lang="zh-CN" altLang="en-US"/>
              <a:t>格式识别</a:t>
            </a:r>
            <a:endParaRPr lang="zh-CN" altLang="en-US"/>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许双华</a:t>
            </a:r>
            <a:r>
              <a:rPr lang="en-US" altLang="zh-CN"/>
              <a:t>2015</a:t>
            </a:r>
            <a:endParaRPr lang="en-US" altLang="zh-CN"/>
          </a:p>
        </p:txBody>
      </p:sp>
      <p:sp>
        <p:nvSpPr>
          <p:cNvPr id="3" name="内容占位符 2"/>
          <p:cNvSpPr>
            <a:spLocks noGrp="1"/>
          </p:cNvSpPr>
          <p:nvPr>
            <p:ph idx="1"/>
          </p:nvPr>
        </p:nvSpPr>
        <p:spPr/>
        <p:txBody>
          <a:bodyPr/>
          <a:p>
            <a:r>
              <a:rPr sz="1800"/>
              <a:t>选定四个羡余否定格式，考察其句法特征，确定识别策略，并运用python写出程序，定出每个格式的识别方法。识别效果如下表：</a:t>
            </a:r>
            <a:endParaRPr sz="1800"/>
          </a:p>
          <a:p/>
          <a:p/>
        </p:txBody>
      </p:sp>
      <p:pic>
        <p:nvPicPr>
          <p:cNvPr id="4" name="图片 3"/>
          <p:cNvPicPr>
            <a:picLocks noChangeAspect="1"/>
          </p:cNvPicPr>
          <p:nvPr/>
        </p:nvPicPr>
        <p:blipFill>
          <a:blip r:embed="rId1"/>
          <a:stretch>
            <a:fillRect/>
          </a:stretch>
        </p:blipFill>
        <p:spPr>
          <a:xfrm>
            <a:off x="2049145" y="1783080"/>
            <a:ext cx="8093075" cy="488188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【难免不</a:t>
            </a:r>
            <a:r>
              <a:rPr lang="en-US" altLang="zh-CN"/>
              <a:t>XP</a:t>
            </a:r>
            <a:r>
              <a:t>】的识别</a:t>
            </a:r>
          </a:p>
        </p:txBody>
      </p:sp>
      <p:sp>
        <p:nvSpPr>
          <p:cNvPr id="3" name="内容占位符 2"/>
          <p:cNvSpPr>
            <a:spLocks noGrp="1"/>
          </p:cNvSpPr>
          <p:nvPr>
            <p:ph idx="1"/>
          </p:nvPr>
        </p:nvSpPr>
        <p:spPr/>
        <p:txBody>
          <a:bodyPr/>
          <a:p>
            <a:endParaRPr lang="zh-CN" altLang="en-US" sz="1800"/>
          </a:p>
          <a:p>
            <a:r>
              <a:rPr lang="zh-CN" altLang="en-US" sz="1800"/>
              <a:t>由于非羡余否定格式在语料中所占比重小，通过观察非羡余否定格式来确定识别策略：</a:t>
            </a:r>
            <a:endParaRPr lang="zh-CN" altLang="en-US" sz="1800"/>
          </a:p>
          <a:p>
            <a:pPr lvl="1"/>
            <a:r>
              <a:rPr lang="zh-CN" altLang="en-US" sz="1800"/>
              <a:t>检验是否符合规则零，如果符合，检验是否符合规则一，如果不符合，检验是否符合规则二，如果不符合，那么该格式为羡余格式；其余情况均为非羡余格式。</a:t>
            </a:r>
            <a:endParaRPr lang="zh-CN" altLang="en-US" sz="1800"/>
          </a:p>
          <a:p>
            <a:pPr lvl="1"/>
            <a:endParaRPr lang="zh-CN" altLang="en-US" sz="1800"/>
          </a:p>
          <a:p>
            <a:r>
              <a:rPr lang="zh-CN" altLang="en-US" sz="1800">
                <a:solidFill>
                  <a:srgbClr val="C00000"/>
                </a:solidFill>
              </a:rPr>
              <a:t>规则零：</a:t>
            </a:r>
            <a:r>
              <a:rPr lang="zh-CN" altLang="en-US" sz="1800"/>
              <a:t>如果</a:t>
            </a:r>
            <a:r>
              <a:rPr lang="en-US" altLang="zh-CN" sz="1800"/>
              <a:t>“</a:t>
            </a:r>
            <a:r>
              <a:rPr sz="1800"/>
              <a:t>难免</a:t>
            </a:r>
            <a:r>
              <a:rPr lang="en-US" altLang="zh-CN" sz="1800"/>
              <a:t>”</a:t>
            </a:r>
            <a:r>
              <a:rPr sz="1800"/>
              <a:t>后面是否定副词</a:t>
            </a:r>
            <a:r>
              <a:rPr lang="en-US" altLang="zh-CN" sz="1800"/>
              <a:t>“</a:t>
            </a:r>
            <a:r>
              <a:rPr sz="1800"/>
              <a:t>不</a:t>
            </a:r>
            <a:r>
              <a:rPr lang="en-US" altLang="zh-CN" sz="1800"/>
              <a:t>/d”</a:t>
            </a:r>
            <a:r>
              <a:rPr sz="1800"/>
              <a:t>，那么该格式可能是羡余否定格式；否则，该格式可能是非羡余否定格式</a:t>
            </a:r>
            <a:endParaRPr sz="1800"/>
          </a:p>
          <a:p>
            <a:r>
              <a:rPr sz="1800">
                <a:solidFill>
                  <a:srgbClr val="C00000"/>
                </a:solidFill>
              </a:rPr>
              <a:t>规则一：</a:t>
            </a:r>
            <a:r>
              <a:rPr lang="en-US" altLang="zh-CN" sz="1800"/>
              <a:t>“</a:t>
            </a:r>
            <a:r>
              <a:rPr sz="1800"/>
              <a:t>难免不</a:t>
            </a:r>
            <a:r>
              <a:rPr lang="en-US" altLang="zh-CN" sz="1800"/>
              <a:t>”</a:t>
            </a:r>
            <a:r>
              <a:rPr sz="1800"/>
              <a:t>后跟</a:t>
            </a:r>
            <a:r>
              <a:rPr lang="en-US" altLang="zh-CN" sz="1800"/>
              <a:t>“</a:t>
            </a:r>
            <a:r>
              <a:rPr sz="1800"/>
              <a:t>大</a:t>
            </a:r>
            <a:r>
              <a:rPr lang="en-US" altLang="zh-CN" sz="1800"/>
              <a:t>/</a:t>
            </a:r>
            <a:r>
              <a:rPr sz="1800"/>
              <a:t>够</a:t>
            </a:r>
            <a:r>
              <a:rPr lang="en-US" altLang="zh-CN" sz="1800"/>
              <a:t>/</a:t>
            </a:r>
            <a:r>
              <a:rPr sz="1800"/>
              <a:t>那么</a:t>
            </a:r>
            <a:r>
              <a:rPr lang="en-US" altLang="zh-CN" sz="1800"/>
              <a:t>/</a:t>
            </a:r>
            <a:r>
              <a:rPr sz="1800"/>
              <a:t>时</a:t>
            </a:r>
            <a:r>
              <a:rPr lang="en-US" altLang="zh-CN" sz="1800"/>
              <a:t>/</a:t>
            </a:r>
            <a:r>
              <a:rPr sz="1800"/>
              <a:t>无</a:t>
            </a:r>
            <a:r>
              <a:rPr lang="en-US" altLang="zh-CN" sz="1800"/>
              <a:t>/</a:t>
            </a:r>
            <a:r>
              <a:rPr sz="1800"/>
              <a:t>能</a:t>
            </a:r>
            <a:r>
              <a:rPr lang="en-US" altLang="zh-CN" sz="1800"/>
              <a:t>”</a:t>
            </a:r>
            <a:r>
              <a:rPr sz="1800"/>
              <a:t>等词时，</a:t>
            </a:r>
            <a:r>
              <a:rPr lang="en-US" altLang="zh-CN" sz="1800"/>
              <a:t>“</a:t>
            </a:r>
            <a:r>
              <a:rPr sz="1800"/>
              <a:t>难免不</a:t>
            </a:r>
            <a:r>
              <a:rPr lang="en-US" altLang="zh-CN" sz="1800"/>
              <a:t>XP”</a:t>
            </a:r>
            <a:r>
              <a:rPr sz="1800"/>
              <a:t>是非羡余否定格式</a:t>
            </a:r>
            <a:endParaRPr sz="1800"/>
          </a:p>
          <a:p>
            <a:r>
              <a:rPr sz="1800">
                <a:solidFill>
                  <a:srgbClr val="C00000"/>
                </a:solidFill>
              </a:rPr>
              <a:t>规则二：</a:t>
            </a:r>
            <a:r>
              <a:rPr lang="en-US" altLang="zh-CN" sz="1800"/>
              <a:t>“</a:t>
            </a:r>
            <a:r>
              <a:rPr sz="1800"/>
              <a:t>难免不</a:t>
            </a:r>
            <a:r>
              <a:rPr lang="en-US" altLang="zh-CN" sz="1800"/>
              <a:t>”</a:t>
            </a:r>
            <a:r>
              <a:rPr sz="1800"/>
              <a:t>后跟词如果是形容词，那么该格式为非羡余否定格式</a:t>
            </a:r>
            <a:endParaRPr sz="1800"/>
          </a:p>
          <a:p>
            <a:endParaRPr sz="18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a:t>
            </a:r>
            <a:r>
              <a:rPr>
                <a:sym typeface="+mn-ea"/>
              </a:rPr>
              <a:t>差（一）点（儿）没（有）</a:t>
            </a:r>
            <a:r>
              <a:rPr lang="en-US" altLang="zh-CN">
                <a:sym typeface="+mn-ea"/>
              </a:rPr>
              <a:t>XP</a:t>
            </a:r>
            <a:r>
              <a:t>】的识别</a:t>
            </a:r>
          </a:p>
        </p:txBody>
      </p:sp>
      <p:sp>
        <p:nvSpPr>
          <p:cNvPr id="3" name="内容占位符 2"/>
          <p:cNvSpPr>
            <a:spLocks noGrp="1"/>
          </p:cNvSpPr>
          <p:nvPr>
            <p:ph idx="1"/>
          </p:nvPr>
        </p:nvSpPr>
        <p:spPr/>
        <p:txBody>
          <a:bodyPr/>
          <a:p>
            <a:r>
              <a:rPr lang="zh-CN" altLang="en-US"/>
              <a:t>规则：如果</a:t>
            </a:r>
            <a:r>
              <a:rPr lang="en-US" altLang="zh-CN"/>
              <a:t>“</a:t>
            </a:r>
            <a:r>
              <a:t>差（一）点（儿）没（有）</a:t>
            </a:r>
            <a:r>
              <a:rPr lang="en-US" altLang="zh-CN"/>
              <a:t>XP”</a:t>
            </a:r>
            <a:r>
              <a:t>的</a:t>
            </a:r>
            <a:r>
              <a:rPr lang="en-US" altLang="zh-CN"/>
              <a:t>XP</a:t>
            </a:r>
            <a:r>
              <a:t>成分为</a:t>
            </a:r>
            <a:r>
              <a:rPr lang="en-US" altLang="zh-CN"/>
              <a:t>“v+</a:t>
            </a:r>
            <a:r>
              <a:t>成</a:t>
            </a:r>
            <a:r>
              <a:rPr lang="en-US" altLang="zh-CN"/>
              <a:t>/</a:t>
            </a:r>
            <a:r>
              <a:t>到</a:t>
            </a:r>
            <a:r>
              <a:rPr lang="en-US" altLang="zh-CN"/>
              <a:t>/</a:t>
            </a:r>
            <a:r>
              <a:t>来</a:t>
            </a:r>
            <a:r>
              <a:rPr lang="en-US" altLang="zh-CN"/>
              <a:t>/</a:t>
            </a:r>
            <a:r>
              <a:t>完</a:t>
            </a:r>
            <a:r>
              <a:rPr lang="en-US" altLang="zh-CN"/>
              <a:t>/</a:t>
            </a:r>
            <a:r>
              <a:t>着</a:t>
            </a:r>
            <a:r>
              <a:rPr lang="en-US" altLang="zh-CN"/>
              <a:t>”</a:t>
            </a:r>
            <a:r>
              <a:t>、</a:t>
            </a:r>
            <a:r>
              <a:rPr lang="en-US" altLang="zh-CN"/>
              <a:t>“</a:t>
            </a:r>
            <a:r>
              <a:t>敢</a:t>
            </a:r>
            <a:r>
              <a:rPr lang="en-US" altLang="zh-CN"/>
              <a:t>/</a:t>
            </a:r>
            <a:r>
              <a:t>能</a:t>
            </a:r>
            <a:r>
              <a:rPr lang="en-US" altLang="zh-CN"/>
              <a:t>+v”</a:t>
            </a:r>
            <a:r>
              <a:t>或含有</a:t>
            </a:r>
            <a:r>
              <a:rPr lang="en-US" altLang="zh-CN"/>
              <a:t>“</a:t>
            </a:r>
            <a:r>
              <a:t>上（赶上、考上）</a:t>
            </a:r>
            <a:r>
              <a:rPr lang="en-US" altLang="zh-CN"/>
              <a:t>”</a:t>
            </a:r>
            <a:r>
              <a:t>、</a:t>
            </a:r>
            <a:r>
              <a:rPr lang="en-US" altLang="zh-CN"/>
              <a:t>“</a:t>
            </a:r>
            <a:r>
              <a:t>幸好</a:t>
            </a:r>
            <a:r>
              <a:rPr lang="en-US" altLang="zh-CN"/>
              <a:t>”</a:t>
            </a:r>
            <a:r>
              <a:t>等，我们判定该格式为非羡余否定格式，否则，判定为羡余。</a:t>
            </a:r>
            <a:endParaRPr lang="zh-CN" altLang="en-US"/>
          </a:p>
          <a:p>
            <a:endParaRPr lang="zh-CN" altLang="en-US"/>
          </a:p>
        </p:txBody>
      </p:sp>
      <p:pic>
        <p:nvPicPr>
          <p:cNvPr id="5" name="图片 4"/>
          <p:cNvPicPr>
            <a:picLocks noChangeAspect="1"/>
          </p:cNvPicPr>
          <p:nvPr/>
        </p:nvPicPr>
        <p:blipFill>
          <a:blip r:embed="rId1"/>
          <a:stretch>
            <a:fillRect/>
          </a:stretch>
        </p:blipFill>
        <p:spPr>
          <a:xfrm>
            <a:off x="2851150" y="1636395"/>
            <a:ext cx="6489065" cy="455993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en-US" altLang="zh-CN" sz="1800"/>
          </a:p>
          <a:p>
            <a:r>
              <a:rPr lang="en-US" altLang="zh-CN" sz="1800">
                <a:sym typeface="+mn-ea"/>
              </a:rPr>
              <a:t>“</a:t>
            </a:r>
            <a:r>
              <a:rPr sz="1800">
                <a:sym typeface="+mn-ea"/>
              </a:rPr>
              <a:t>企望说</a:t>
            </a:r>
            <a:r>
              <a:rPr lang="en-US" altLang="zh-CN" sz="1800">
                <a:sym typeface="+mn-ea"/>
              </a:rPr>
              <a:t>”</a:t>
            </a:r>
            <a:r>
              <a:rPr sz="1800">
                <a:sym typeface="+mn-ea"/>
              </a:rPr>
              <a:t>的验证：</a:t>
            </a:r>
            <a:endParaRPr sz="1800"/>
          </a:p>
          <a:p>
            <a:r>
              <a:rPr lang="en-US" altLang="zh-CN" sz="1800"/>
              <a:t>CCL</a:t>
            </a:r>
            <a:r>
              <a:rPr sz="1800"/>
              <a:t>语料库</a:t>
            </a:r>
            <a:r>
              <a:rPr sz="1800">
                <a:sym typeface="+mn-ea"/>
              </a:rPr>
              <a:t>共</a:t>
            </a:r>
            <a:r>
              <a:rPr lang="en-US" altLang="zh-CN" sz="1800">
                <a:sym typeface="+mn-ea"/>
              </a:rPr>
              <a:t>411</a:t>
            </a:r>
            <a:r>
              <a:rPr sz="1800">
                <a:sym typeface="+mn-ea"/>
              </a:rPr>
              <a:t>条</a:t>
            </a:r>
            <a:r>
              <a:rPr sz="1800"/>
              <a:t>语料</a:t>
            </a:r>
            <a:endParaRPr sz="1800"/>
          </a:p>
          <a:p>
            <a:r>
              <a:rPr sz="1800"/>
              <a:t>手工对其中的</a:t>
            </a:r>
            <a:r>
              <a:rPr lang="en-US" altLang="zh-CN" sz="1800"/>
              <a:t>XP</a:t>
            </a:r>
            <a:r>
              <a:rPr sz="1800"/>
              <a:t>标注企望与否</a:t>
            </a:r>
            <a:endParaRPr sz="1800"/>
          </a:p>
          <a:p>
            <a:endParaRPr sz="1800"/>
          </a:p>
          <a:p>
            <a:endParaRPr sz="1800"/>
          </a:p>
          <a:p>
            <a:endParaRPr sz="1800"/>
          </a:p>
          <a:p>
            <a:endParaRPr sz="1800"/>
          </a:p>
          <a:p>
            <a:endParaRPr sz="1800"/>
          </a:p>
          <a:p>
            <a:r>
              <a:rPr sz="1800"/>
              <a:t>从表中可以看出，</a:t>
            </a:r>
            <a:r>
              <a:rPr lang="en-US" altLang="zh-CN" sz="1800"/>
              <a:t>“</a:t>
            </a:r>
            <a:r>
              <a:rPr sz="1800"/>
              <a:t>企望说</a:t>
            </a:r>
            <a:r>
              <a:rPr lang="en-US" altLang="zh-CN" sz="1800"/>
              <a:t>”</a:t>
            </a:r>
            <a:r>
              <a:rPr sz="1800"/>
              <a:t>符合语言的实际情况。文章还指出石毓智（</a:t>
            </a:r>
            <a:r>
              <a:rPr lang="en-US" altLang="zh-CN" sz="1800"/>
              <a:t>1992</a:t>
            </a:r>
            <a:r>
              <a:rPr sz="1800"/>
              <a:t>）积极成分和消极成分的说法虽然表面看起来更客观，但是在实际操作中碰到中性词语难以标注。</a:t>
            </a:r>
            <a:endParaRPr sz="1800"/>
          </a:p>
        </p:txBody>
      </p:sp>
      <p:sp>
        <p:nvSpPr>
          <p:cNvPr id="6" name="标题 5"/>
          <p:cNvSpPr>
            <a:spLocks noGrp="1"/>
          </p:cNvSpPr>
          <p:nvPr>
            <p:ph type="title"/>
          </p:nvPr>
        </p:nvSpPr>
        <p:spPr/>
        <p:txBody>
          <a:bodyPr>
            <a:normAutofit fontScale="90000"/>
          </a:bodyPr>
          <a:p>
            <a:r>
              <a:rPr lang="zh-CN" altLang="en-US"/>
              <a:t>【</a:t>
            </a:r>
            <a:r>
              <a:rPr>
                <a:sym typeface="+mn-ea"/>
              </a:rPr>
              <a:t>差（一）点（儿）没（有）</a:t>
            </a:r>
            <a:r>
              <a:rPr lang="en-US" altLang="zh-CN">
                <a:sym typeface="+mn-ea"/>
              </a:rPr>
              <a:t>XP</a:t>
            </a:r>
            <a:r>
              <a:t>】的识别</a:t>
            </a:r>
          </a:p>
        </p:txBody>
      </p:sp>
      <p:graphicFrame>
        <p:nvGraphicFramePr>
          <p:cNvPr id="7" name="表格 6"/>
          <p:cNvGraphicFramePr/>
          <p:nvPr>
            <p:custDataLst>
              <p:tags r:id="rId1"/>
            </p:custDataLst>
          </p:nvPr>
        </p:nvGraphicFramePr>
        <p:xfrm>
          <a:off x="1828800" y="3444875"/>
          <a:ext cx="7348220" cy="1322070"/>
        </p:xfrm>
        <a:graphic>
          <a:graphicData uri="http://schemas.openxmlformats.org/drawingml/2006/table">
            <a:tbl>
              <a:tblPr firstRow="1" bandRow="1">
                <a:tableStyleId>{5C22544A-7EE6-4342-B048-85BDC9FD1C3A}</a:tableStyleId>
              </a:tblPr>
              <a:tblGrid>
                <a:gridCol w="1837055"/>
                <a:gridCol w="1837055"/>
                <a:gridCol w="1837055"/>
                <a:gridCol w="1837055"/>
              </a:tblGrid>
              <a:tr h="440690">
                <a:tc>
                  <a:txBody>
                    <a:bodyPr/>
                    <a:p>
                      <a:pPr>
                        <a:buNone/>
                      </a:pPr>
                      <a:endParaRPr lang="zh-CN" altLang="en-US"/>
                    </a:p>
                  </a:txBody>
                  <a:tcPr/>
                </a:tc>
                <a:tc>
                  <a:txBody>
                    <a:bodyPr/>
                    <a:p>
                      <a:pPr>
                        <a:buNone/>
                      </a:pPr>
                      <a:r>
                        <a:rPr lang="zh-CN" altLang="en-US"/>
                        <a:t>企望</a:t>
                      </a:r>
                      <a:endParaRPr lang="zh-CN" altLang="en-US"/>
                    </a:p>
                  </a:txBody>
                  <a:tcPr/>
                </a:tc>
                <a:tc>
                  <a:txBody>
                    <a:bodyPr/>
                    <a:p>
                      <a:pPr>
                        <a:buNone/>
                      </a:pPr>
                      <a:r>
                        <a:rPr lang="zh-CN" altLang="en-US"/>
                        <a:t>不企望</a:t>
                      </a:r>
                      <a:endParaRPr lang="zh-CN" altLang="en-US"/>
                    </a:p>
                  </a:txBody>
                  <a:tcPr/>
                </a:tc>
                <a:tc>
                  <a:txBody>
                    <a:bodyPr/>
                    <a:p>
                      <a:pPr>
                        <a:buNone/>
                      </a:pPr>
                      <a:endParaRPr lang="zh-CN" altLang="en-US"/>
                    </a:p>
                  </a:txBody>
                  <a:tcPr/>
                </a:tc>
              </a:tr>
              <a:tr h="440690">
                <a:tc>
                  <a:txBody>
                    <a:bodyPr/>
                    <a:p>
                      <a:pPr>
                        <a:buNone/>
                      </a:pPr>
                      <a:r>
                        <a:rPr lang="zh-CN" altLang="en-US"/>
                        <a:t>羡余</a:t>
                      </a:r>
                      <a:endParaRPr lang="zh-CN" altLang="en-US"/>
                    </a:p>
                  </a:txBody>
                  <a:tcPr/>
                </a:tc>
                <a:tc>
                  <a:txBody>
                    <a:bodyPr/>
                    <a:p>
                      <a:pPr>
                        <a:buNone/>
                      </a:pPr>
                      <a:r>
                        <a:rPr lang="en-US" altLang="zh-CN"/>
                        <a:t>9</a:t>
                      </a:r>
                      <a:endParaRPr lang="en-US" altLang="zh-CN"/>
                    </a:p>
                  </a:txBody>
                  <a:tcPr/>
                </a:tc>
                <a:tc>
                  <a:txBody>
                    <a:bodyPr/>
                    <a:p>
                      <a:pPr>
                        <a:buNone/>
                      </a:pPr>
                      <a:r>
                        <a:rPr lang="en-US" altLang="zh-CN"/>
                        <a:t>361</a:t>
                      </a:r>
                      <a:endParaRPr lang="en-US" altLang="zh-CN"/>
                    </a:p>
                  </a:txBody>
                  <a:tcPr/>
                </a:tc>
                <a:tc>
                  <a:txBody>
                    <a:bodyPr/>
                    <a:p>
                      <a:pPr>
                        <a:buNone/>
                      </a:pPr>
                      <a:r>
                        <a:rPr lang="en-US" altLang="zh-CN"/>
                        <a:t>370</a:t>
                      </a:r>
                      <a:endParaRPr lang="en-US" altLang="zh-CN"/>
                    </a:p>
                  </a:txBody>
                  <a:tcPr/>
                </a:tc>
              </a:tr>
              <a:tr h="440690">
                <a:tc>
                  <a:txBody>
                    <a:bodyPr/>
                    <a:p>
                      <a:pPr>
                        <a:buNone/>
                      </a:pPr>
                      <a:r>
                        <a:rPr lang="zh-CN" altLang="en-US"/>
                        <a:t>非羡余</a:t>
                      </a:r>
                      <a:endParaRPr lang="zh-CN" altLang="en-US"/>
                    </a:p>
                  </a:txBody>
                  <a:tcPr/>
                </a:tc>
                <a:tc>
                  <a:txBody>
                    <a:bodyPr/>
                    <a:p>
                      <a:pPr>
                        <a:buNone/>
                      </a:pPr>
                      <a:r>
                        <a:rPr lang="en-US" altLang="zh-CN"/>
                        <a:t>39</a:t>
                      </a:r>
                      <a:endParaRPr lang="en-US" altLang="zh-CN"/>
                    </a:p>
                  </a:txBody>
                  <a:tcPr/>
                </a:tc>
                <a:tc>
                  <a:txBody>
                    <a:bodyPr/>
                    <a:p>
                      <a:pPr>
                        <a:buNone/>
                      </a:pPr>
                      <a:r>
                        <a:rPr lang="en-US" altLang="zh-CN"/>
                        <a:t>2</a:t>
                      </a:r>
                      <a:endParaRPr lang="en-US" altLang="zh-CN"/>
                    </a:p>
                  </a:txBody>
                  <a:tcPr/>
                </a:tc>
                <a:tc>
                  <a:txBody>
                    <a:bodyPr/>
                    <a:p>
                      <a:pPr>
                        <a:buNone/>
                      </a:pPr>
                      <a:r>
                        <a:rPr lang="en-US" altLang="zh-CN"/>
                        <a:t>41</a:t>
                      </a:r>
                      <a:endParaRPr lang="en-US" altLang="zh-CN"/>
                    </a:p>
                  </a:txBody>
                  <a:tcPr/>
                </a:tc>
              </a:tr>
            </a:tbl>
          </a:graphicData>
        </a:graphic>
      </p:graphicFrame>
      <p:sp>
        <p:nvSpPr>
          <p:cNvPr id="8" name="椭圆 7"/>
          <p:cNvSpPr/>
          <p:nvPr/>
        </p:nvSpPr>
        <p:spPr>
          <a:xfrm>
            <a:off x="3675380" y="4284980"/>
            <a:ext cx="471170" cy="3752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5474335" y="3861435"/>
            <a:ext cx="789305" cy="3562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04</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96779" y="3110548"/>
            <a:ext cx="4633595" cy="835660"/>
          </a:xfrm>
        </p:spPr>
        <p:txBody>
          <a:bodyPr wrap="square">
            <a:normAutofit/>
          </a:bodyPr>
          <a:lstStyle/>
          <a:p>
            <a:r>
              <a:rPr lang="zh-CN" altLang="en-US"/>
              <a:t>我的认识</a:t>
            </a:r>
            <a:endParaRPr lang="zh-CN" altLang="en-US"/>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【别说</a:t>
            </a:r>
            <a:r>
              <a:rPr lang="en-US" altLang="zh-CN"/>
              <a:t>VP</a:t>
            </a:r>
            <a:r>
              <a:rPr lang="zh-CN" altLang="en-US"/>
              <a:t>】的进一步讨论</a:t>
            </a:r>
            <a:endParaRPr lang="zh-CN" altLang="en-US"/>
          </a:p>
        </p:txBody>
      </p:sp>
      <p:sp>
        <p:nvSpPr>
          <p:cNvPr id="3" name="内容占位符 2"/>
          <p:cNvSpPr>
            <a:spLocks noGrp="1"/>
          </p:cNvSpPr>
          <p:nvPr>
            <p:ph idx="1"/>
          </p:nvPr>
        </p:nvSpPr>
        <p:spPr/>
        <p:txBody>
          <a:bodyPr>
            <a:normAutofit lnSpcReduction="20000"/>
          </a:bodyPr>
          <a:p>
            <a:r>
              <a:rPr lang="en-US" altLang="zh-CN"/>
              <a:t>1a) </a:t>
            </a:r>
            <a:r>
              <a:rPr lang="zh-CN" altLang="en-US"/>
              <a:t>别说写论文，连看书都没精神。</a:t>
            </a:r>
            <a:endParaRPr lang="zh-CN" altLang="en-US"/>
          </a:p>
          <a:p>
            <a:r>
              <a:rPr lang="en-US" altLang="zh-CN"/>
              <a:t>1b) </a:t>
            </a:r>
            <a:r>
              <a:rPr lang="zh-CN" altLang="en-US"/>
              <a:t>？别说</a:t>
            </a:r>
            <a:r>
              <a:rPr lang="en-US" altLang="zh-CN"/>
              <a:t>/</a:t>
            </a:r>
            <a:r>
              <a:t>不写论文，连看书都没精神。</a:t>
            </a:r>
          </a:p>
          <a:p>
            <a:endParaRPr lang="zh-CN" altLang="en-US"/>
          </a:p>
          <a:p>
            <a:r>
              <a:rPr lang="en-US" altLang="zh-CN"/>
              <a:t>2a) </a:t>
            </a:r>
            <a:r>
              <a:t>离开了大家，别说打井，我连</a:t>
            </a:r>
            <a:r>
              <a:t>个井架都搭不起来。</a:t>
            </a:r>
          </a:p>
          <a:p>
            <a:r>
              <a:rPr lang="en-US" altLang="zh-CN"/>
              <a:t>2b) *</a:t>
            </a:r>
            <a:r>
              <a:t>离开了大家，别说没</a:t>
            </a:r>
            <a:r>
              <a:rPr lang="en-US" altLang="zh-CN"/>
              <a:t>/</a:t>
            </a:r>
            <a:r>
              <a:t>不打井，我连</a:t>
            </a:r>
            <a:r>
              <a:t>个井架都搭不起来。</a:t>
            </a:r>
          </a:p>
          <a:p/>
          <a:p>
            <a:r>
              <a:rPr b="1"/>
              <a:t>表面上看，</a:t>
            </a:r>
            <a:endParaRPr b="1"/>
          </a:p>
          <a:p>
            <a:r>
              <a:t>上述两组句子中的肯定和否定是</a:t>
            </a:r>
            <a:r>
              <a:t>对立，无法添加一个否定词表示肯定义。</a:t>
            </a:r>
          </a:p>
          <a:p>
            <a:r>
              <a:rPr lang="zh-CN" altLang="en-US" b="1"/>
              <a:t>换一种否定说法，</a:t>
            </a:r>
            <a:endParaRPr lang="zh-CN" altLang="en-US" b="1"/>
          </a:p>
          <a:p>
            <a:r>
              <a:rPr lang="en-US" altLang="zh-CN"/>
              <a:t>1c) </a:t>
            </a:r>
            <a:r>
              <a:rPr lang="zh-CN" altLang="en-US"/>
              <a:t>别说写不了论文，连看书都没精神。</a:t>
            </a:r>
            <a:endParaRPr lang="zh-CN" altLang="en-US"/>
          </a:p>
          <a:p>
            <a:r>
              <a:rPr lang="en-US" altLang="zh-CN"/>
              <a:t>2c) </a:t>
            </a:r>
            <a:r>
              <a:t>离开了大家，别说打不出井，我连个井架都搭不起来。</a:t>
            </a:r>
            <a:endParaRPr lang="zh-CN" altLang="en-US"/>
          </a:p>
          <a:p>
            <a:r>
              <a:rPr lang="zh-CN" altLang="en-US"/>
              <a:t>【别说</a:t>
            </a:r>
            <a:r>
              <a:rPr lang="en-US" altLang="zh-CN"/>
              <a:t>VP</a:t>
            </a:r>
            <a:r>
              <a:rPr lang="zh-CN" altLang="en-US"/>
              <a:t>】中的</a:t>
            </a:r>
            <a:r>
              <a:rPr lang="en-US" altLang="zh-CN"/>
              <a:t>VP</a:t>
            </a:r>
            <a:r>
              <a:t>如果是肯定式，往往是简单的动宾结构，不含在情态时态等内容，但是这些内容都是隐藏在句子中的，变换成否定式时就需要将这些内容添加进去。</a:t>
            </a:r>
            <a:endParaRPr lang="zh-CN" altLang="en-US"/>
          </a:p>
          <a:p>
            <a:endParaRPr lang="zh-CN" altLang="en-US"/>
          </a:p>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【别说</a:t>
            </a:r>
            <a:r>
              <a:rPr lang="en-US" altLang="zh-CN">
                <a:sym typeface="+mn-ea"/>
              </a:rPr>
              <a:t>VP</a:t>
            </a:r>
            <a:r>
              <a:rPr>
                <a:sym typeface="+mn-ea"/>
              </a:rPr>
              <a:t>】的进一步讨论</a:t>
            </a:r>
            <a:endParaRPr lang="zh-CN" altLang="en-US"/>
          </a:p>
        </p:txBody>
      </p:sp>
      <p:sp>
        <p:nvSpPr>
          <p:cNvPr id="3" name="内容占位符 2"/>
          <p:cNvSpPr>
            <a:spLocks noGrp="1"/>
          </p:cNvSpPr>
          <p:nvPr>
            <p:ph idx="1"/>
          </p:nvPr>
        </p:nvSpPr>
        <p:spPr>
          <a:xfrm>
            <a:off x="669925" y="952500"/>
            <a:ext cx="10852150" cy="5801995"/>
          </a:xfrm>
        </p:spPr>
        <p:txBody>
          <a:bodyPr>
            <a:noAutofit/>
          </a:bodyPr>
          <a:p>
            <a:endParaRPr lang="en-US" altLang="zh-CN">
              <a:sym typeface="+mn-ea"/>
            </a:endParaRPr>
          </a:p>
          <a:p>
            <a:r>
              <a:rPr lang="en-US" altLang="zh-CN">
                <a:sym typeface="+mn-ea"/>
              </a:rPr>
              <a:t>3a) </a:t>
            </a:r>
            <a:r>
              <a:rPr>
                <a:sym typeface="+mn-ea"/>
              </a:rPr>
              <a:t>别说国内企业可以直接向你指控倾销，就连国外企业都可以直接向你指控倾销</a:t>
            </a:r>
            <a:endParaRPr lang="en-US" altLang="zh-CN">
              <a:sym typeface="+mn-ea"/>
            </a:endParaRPr>
          </a:p>
          <a:p>
            <a:r>
              <a:rPr lang="en-US" altLang="zh-CN">
                <a:sym typeface="+mn-ea"/>
              </a:rPr>
              <a:t>3b) *</a:t>
            </a:r>
            <a:r>
              <a:rPr>
                <a:sym typeface="+mn-ea"/>
              </a:rPr>
              <a:t>别说国内企业不能直接向你指控倾销，就连国外企业都可以直接向你指控倾销</a:t>
            </a:r>
            <a:endParaRPr>
              <a:sym typeface="+mn-ea"/>
            </a:endParaRPr>
          </a:p>
          <a:p>
            <a:pPr marL="0" indent="0">
              <a:buNone/>
            </a:pPr>
            <a:endParaRPr lang="zh-CN" altLang="en-US"/>
          </a:p>
          <a:p>
            <a:r>
              <a:rPr lang="en-US" altLang="zh-CN"/>
              <a:t>“</a:t>
            </a:r>
            <a:r>
              <a:t>连</a:t>
            </a:r>
            <a:r>
              <a:rPr lang="en-US" altLang="zh-CN"/>
              <a:t>”</a:t>
            </a:r>
            <a:r>
              <a:t>字句中是肯定义时，【别说</a:t>
            </a:r>
            <a:r>
              <a:rPr lang="en-US" altLang="zh-CN"/>
              <a:t>VP</a:t>
            </a:r>
            <a:r>
              <a:t>】中肯定和否定的对立无法消失。</a:t>
            </a:r>
          </a:p>
          <a:p>
            <a:r>
              <a:t>【别说</a:t>
            </a:r>
            <a:r>
              <a:rPr lang="en-US" altLang="zh-CN"/>
              <a:t>VP</a:t>
            </a:r>
            <a:r>
              <a:t>】中的否定义不论是用肯定式还是否定式表达，都是根据连字句中的否定义蕴含推理出来的，因此当</a:t>
            </a:r>
            <a:r>
              <a:rPr lang="en-US" altLang="zh-CN"/>
              <a:t>“</a:t>
            </a:r>
            <a:r>
              <a:t>连</a:t>
            </a:r>
            <a:r>
              <a:rPr lang="en-US" altLang="zh-CN"/>
              <a:t>”</a:t>
            </a:r>
            <a:r>
              <a:t>字句表达的是肯定义时，【别说</a:t>
            </a:r>
            <a:r>
              <a:rPr lang="en-US" altLang="zh-CN"/>
              <a:t>VP</a:t>
            </a:r>
            <a:r>
              <a:t>】的否定义推理就不复存在。</a:t>
            </a:r>
          </a:p>
          <a:p/>
          <a:p>
            <a:r>
              <a:t>可以从这一角度出发，寻找汉语中其他通过蕴含推理得出否定义的构式，或许也符合极性对立消失的情况。</a:t>
            </a:r>
          </a:p>
          <a:p>
            <a:pPr marL="0" indent="0">
              <a:buNone/>
            </a:pPr>
            <a:endParaRPr lang="en-US" altLang="zh-CN">
              <a:sym typeface="+mn-ea"/>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【别说</a:t>
            </a:r>
            <a:r>
              <a:rPr lang="en-US" altLang="zh-CN">
                <a:sym typeface="+mn-ea"/>
              </a:rPr>
              <a:t>VP</a:t>
            </a:r>
            <a:r>
              <a:rPr>
                <a:sym typeface="+mn-ea"/>
              </a:rPr>
              <a:t>】的进一步讨论</a:t>
            </a:r>
            <a:endParaRPr lang="zh-CN" altLang="en-US"/>
          </a:p>
        </p:txBody>
      </p:sp>
      <p:sp>
        <p:nvSpPr>
          <p:cNvPr id="3" name="内容占位符 2"/>
          <p:cNvSpPr>
            <a:spLocks noGrp="1"/>
          </p:cNvSpPr>
          <p:nvPr>
            <p:ph idx="1"/>
          </p:nvPr>
        </p:nvSpPr>
        <p:spPr/>
        <p:txBody>
          <a:bodyPr>
            <a:normAutofit lnSpcReduction="10000"/>
          </a:bodyPr>
          <a:p>
            <a:r>
              <a:rPr sz="2000" b="1">
                <a:sym typeface="+mn-ea"/>
              </a:rPr>
              <a:t>构式变体：【别说</a:t>
            </a:r>
            <a:r>
              <a:rPr lang="en-US" altLang="zh-CN" sz="2000" b="1">
                <a:sym typeface="+mn-ea"/>
              </a:rPr>
              <a:t>NP</a:t>
            </a:r>
            <a:r>
              <a:rPr sz="2000" b="1">
                <a:sym typeface="+mn-ea"/>
              </a:rPr>
              <a:t>】</a:t>
            </a:r>
            <a:endParaRPr>
              <a:sym typeface="+mn-ea"/>
            </a:endParaRPr>
          </a:p>
          <a:p>
            <a:r>
              <a:rPr lang="en-US" altLang="zh-CN">
                <a:sym typeface="+mn-ea"/>
              </a:rPr>
              <a:t>1d)  </a:t>
            </a:r>
            <a:r>
              <a:rPr>
                <a:sym typeface="+mn-ea"/>
              </a:rPr>
              <a:t>别说写论文，连看书都没精神。</a:t>
            </a:r>
            <a:endParaRPr>
              <a:sym typeface="+mn-ea"/>
            </a:endParaRPr>
          </a:p>
          <a:p>
            <a:endParaRPr>
              <a:sym typeface="+mn-ea"/>
            </a:endParaRPr>
          </a:p>
          <a:p>
            <a:r>
              <a:rPr>
                <a:sym typeface="+mn-ea"/>
              </a:rPr>
              <a:t>可以将【别说</a:t>
            </a:r>
            <a:r>
              <a:rPr lang="en-US" altLang="zh-CN">
                <a:sym typeface="+mn-ea"/>
              </a:rPr>
              <a:t>VP</a:t>
            </a:r>
            <a:r>
              <a:rPr>
                <a:sym typeface="+mn-ea"/>
              </a:rPr>
              <a:t>】中的</a:t>
            </a:r>
            <a:r>
              <a:rPr lang="en-US" altLang="zh-CN">
                <a:sym typeface="+mn-ea"/>
              </a:rPr>
              <a:t>“VP”</a:t>
            </a:r>
            <a:r>
              <a:rPr>
                <a:sym typeface="+mn-ea"/>
              </a:rPr>
              <a:t>简化成</a:t>
            </a:r>
            <a:r>
              <a:rPr lang="en-US" altLang="zh-CN">
                <a:sym typeface="+mn-ea"/>
              </a:rPr>
              <a:t>“NP”</a:t>
            </a:r>
            <a:r>
              <a:rPr>
                <a:sym typeface="+mn-ea"/>
              </a:rPr>
              <a:t>，但是这个</a:t>
            </a:r>
            <a:r>
              <a:rPr lang="en-US" altLang="zh-CN">
                <a:sym typeface="+mn-ea"/>
              </a:rPr>
              <a:t>NP</a:t>
            </a:r>
            <a:r>
              <a:rPr>
                <a:sym typeface="+mn-ea"/>
              </a:rPr>
              <a:t>通常只能是受事角色而不能是施事。如果是施事，则同样存在对立，如：</a:t>
            </a:r>
            <a:endParaRPr>
              <a:sym typeface="+mn-ea"/>
            </a:endParaRPr>
          </a:p>
          <a:p>
            <a:r>
              <a:rPr lang="en-US" altLang="zh-CN">
                <a:sym typeface="+mn-ea"/>
              </a:rPr>
              <a:t>4a) </a:t>
            </a:r>
            <a:r>
              <a:rPr>
                <a:sym typeface="+mn-ea"/>
              </a:rPr>
              <a:t>移动出了这么多杂七杂八的东西，别说客户了，连咱都不清楚。</a:t>
            </a:r>
            <a:endParaRPr>
              <a:sym typeface="+mn-ea"/>
            </a:endParaRPr>
          </a:p>
          <a:p>
            <a:r>
              <a:rPr lang="en-US" altLang="zh-CN">
                <a:sym typeface="+mn-ea"/>
              </a:rPr>
              <a:t>4b) *</a:t>
            </a:r>
            <a:r>
              <a:rPr>
                <a:sym typeface="+mn-ea"/>
              </a:rPr>
              <a:t>移动出了这么多杂七杂八的东西，别说客户清楚</a:t>
            </a:r>
            <a:r>
              <a:rPr>
                <a:sym typeface="+mn-ea"/>
              </a:rPr>
              <a:t>了，连咱都不清楚。</a:t>
            </a:r>
            <a:endParaRPr>
              <a:sym typeface="+mn-ea"/>
            </a:endParaRPr>
          </a:p>
          <a:p>
            <a:r>
              <a:rPr lang="en-US" altLang="zh-CN">
                <a:sym typeface="+mn-ea"/>
              </a:rPr>
              <a:t>4c) </a:t>
            </a:r>
            <a:r>
              <a:rPr>
                <a:sym typeface="+mn-ea"/>
              </a:rPr>
              <a:t>移动出了这么多杂七杂八的东西，别说客户不清楚</a:t>
            </a:r>
            <a:r>
              <a:rPr>
                <a:sym typeface="+mn-ea"/>
              </a:rPr>
              <a:t>了，连咱都不清楚。</a:t>
            </a:r>
            <a:endParaRPr>
              <a:sym typeface="+mn-ea"/>
            </a:endParaRPr>
          </a:p>
          <a:p/>
          <a:p>
            <a:r>
              <a:t>综上所述，【别说</a:t>
            </a:r>
            <a:r>
              <a:rPr lang="en-US" altLang="zh-CN"/>
              <a:t>VP</a:t>
            </a:r>
            <a:r>
              <a:t>】的极性对立消失需要满足两个条件：</a:t>
            </a:r>
            <a:r>
              <a:rPr lang="en-US" altLang="zh-CN"/>
              <a:t>VP</a:t>
            </a:r>
            <a:r>
              <a:t>的主体是动宾式；后面的</a:t>
            </a:r>
            <a:r>
              <a:rPr lang="en-US" altLang="zh-CN"/>
              <a:t>“</a:t>
            </a:r>
            <a:r>
              <a:t>连</a:t>
            </a:r>
            <a:r>
              <a:rPr lang="en-US" altLang="zh-CN"/>
              <a:t>VP”</a:t>
            </a:r>
            <a:r>
              <a:t>是否定式。</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包容关系和排除关系</a:t>
            </a:r>
            <a:endParaRPr lang="zh-CN" altLang="en-US"/>
          </a:p>
        </p:txBody>
      </p:sp>
      <p:sp>
        <p:nvSpPr>
          <p:cNvPr id="3" name="内容占位符 2"/>
          <p:cNvSpPr>
            <a:spLocks noGrp="1"/>
          </p:cNvSpPr>
          <p:nvPr>
            <p:ph idx="1"/>
          </p:nvPr>
        </p:nvSpPr>
        <p:spPr/>
        <p:txBody>
          <a:bodyPr>
            <a:normAutofit lnSpcReduction="10000"/>
          </a:bodyPr>
          <a:p>
            <a:r>
              <a:t>有标记和无标记的对立在语音和语法两个方面的区别：</a:t>
            </a:r>
          </a:p>
          <a:p>
            <a:pPr lvl="1"/>
            <a:r>
              <a:t>在语音上，有标记和无标记的对立是一种</a:t>
            </a:r>
            <a:r>
              <a:rPr b="1">
                <a:solidFill>
                  <a:srgbClr val="C00000"/>
                </a:solidFill>
              </a:rPr>
              <a:t>排除关系</a:t>
            </a:r>
            <a:r>
              <a:t>，即有标记项时对某一特征的肯定，无标记项是对这个特征的否定，二者相互排斥。如</a:t>
            </a:r>
            <a:r>
              <a:rPr lang="en-US" altLang="zh-CN"/>
              <a:t>/b/</a:t>
            </a:r>
            <a:r>
              <a:t>是对【带声】的肯定，</a:t>
            </a:r>
            <a:r>
              <a:rPr lang="en-US" altLang="zh-CN"/>
              <a:t>/p/</a:t>
            </a:r>
            <a:r>
              <a:t>是对其否定。</a:t>
            </a:r>
          </a:p>
          <a:p>
            <a:pPr lvl="1"/>
            <a:r>
              <a:t>在语法上，有标记和无标记的对立可以是一种</a:t>
            </a:r>
            <a:r>
              <a:rPr b="1">
                <a:solidFill>
                  <a:srgbClr val="C00000"/>
                </a:solidFill>
              </a:rPr>
              <a:t>包容关系</a:t>
            </a:r>
            <a:r>
              <a:t>。即有标记项是对某一特征的肯定，无标记项既不肯定也不否定。如</a:t>
            </a:r>
            <a:r>
              <a:rPr lang="en-US" altLang="zh-CN"/>
              <a:t>woman</a:t>
            </a:r>
            <a:r>
              <a:t>肯定了阴性特征，而无标记项</a:t>
            </a:r>
            <a:r>
              <a:rPr lang="en-US" altLang="zh-CN"/>
              <a:t>man</a:t>
            </a:r>
            <a:r>
              <a:t>既不肯定也不否定这个特征。因为语法单位是形义结合体，这种既对应又不对应的扭曲关系就是这种包容关系。</a:t>
            </a:r>
          </a:p>
          <a:p>
            <a:pPr marL="457200" lvl="1" indent="0" algn="r">
              <a:buNone/>
            </a:pPr>
            <a:r>
              <a:t>（沈家煊</a:t>
            </a:r>
            <a:r>
              <a:rPr lang="en-US" altLang="zh-CN"/>
              <a:t>1999</a:t>
            </a:r>
            <a:r>
              <a:t>）</a:t>
            </a:r>
          </a:p>
          <a:p>
            <a:pPr lvl="1"/>
            <a:r>
              <a:t>根据前面内容，肯定否定对立消失分为两种情况：一种是肯定式和否定式都表达肯定义；另</a:t>
            </a:r>
            <a:r>
              <a:t>一种是肯定式和否定式都表达否定义。</a:t>
            </a:r>
          </a:p>
          <a:p>
            <a:pPr lvl="1"/>
            <a:r>
              <a:t>但是这两种情况的分布是不对称的，大部分语料中都是表达否定义，也就是说关键在于对肯定式表达否定义的理解。</a:t>
            </a:r>
          </a:p>
          <a:p>
            <a:pPr lvl="1"/>
            <a:r>
              <a:t>可以采用上述的包容关系来理解肯定式和否定式的关系。肯定式既可以是对肯定义的肯定，也可以既不肯定也不否定句子所表达的内容，仅仅充当一个话题。我们的语言中没有一个独立的中性表达，可以既不肯定也不否定，这一角色只能由肯定式来表达。（又或者肯定和否定范畴也是一个连续统，并不是我们通常所认为的二元对立模式？）</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稻壳儿春秋广告/盗版必究"/>
          <p:cNvSpPr txBox="1"/>
          <p:nvPr>
            <p:custDataLst>
              <p:tags r:id="rId1"/>
            </p:custDataLst>
          </p:nvPr>
        </p:nvSpPr>
        <p:spPr>
          <a:xfrm>
            <a:off x="2890838" y="2928938"/>
            <a:ext cx="1553845" cy="1198880"/>
          </a:xfrm>
          <a:prstGeom prst="rect">
            <a:avLst/>
          </a:prstGeom>
          <a:solidFill>
            <a:schemeClr val="accent1"/>
          </a:solid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rPr>
              <a:t>01</a:t>
            </a:r>
            <a:endParaRPr kumimoji="0" lang="en-US" altLang="zh-CN" sz="7200" b="1" i="0" spc="200"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 name="标题 2"/>
          <p:cNvSpPr>
            <a:spLocks noGrp="1"/>
          </p:cNvSpPr>
          <p:nvPr>
            <p:ph type="ctrTitle" idx="14"/>
            <p:custDataLst>
              <p:tags r:id="rId2"/>
            </p:custDataLst>
          </p:nvPr>
        </p:nvSpPr>
        <p:spPr>
          <a:xfrm>
            <a:off x="4677094" y="3010853"/>
            <a:ext cx="4633595" cy="835660"/>
          </a:xfrm>
        </p:spPr>
        <p:txBody>
          <a:bodyPr wrap="square">
            <a:normAutofit/>
          </a:bodyPr>
          <a:lstStyle/>
          <a:p>
            <a:r>
              <a:rPr lang="zh-CN" altLang="en-US"/>
              <a:t>不对称现象</a:t>
            </a:r>
            <a:endParaRPr lang="zh-CN" altLang="en-US"/>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形义对称</a:t>
            </a:r>
            <a:endParaRPr lang="zh-CN" altLang="en-US"/>
          </a:p>
        </p:txBody>
      </p:sp>
      <p:sp>
        <p:nvSpPr>
          <p:cNvPr id="3" name="内容占位符 2"/>
          <p:cNvSpPr>
            <a:spLocks noGrp="1"/>
          </p:cNvSpPr>
          <p:nvPr>
            <p:ph idx="1"/>
          </p:nvPr>
        </p:nvSpPr>
        <p:spPr/>
        <p:txBody>
          <a:bodyPr/>
          <a:p>
            <a:r>
              <a:rPr lang="en-US" altLang="zh-CN" sz="1800"/>
              <a:t>Bolinger</a:t>
            </a:r>
            <a:r>
              <a:rPr sz="1800"/>
              <a:t>（</a:t>
            </a:r>
            <a:r>
              <a:rPr lang="en-US" altLang="zh-CN" sz="1800"/>
              <a:t>1977</a:t>
            </a:r>
            <a:r>
              <a:rPr sz="1800"/>
              <a:t>）指出：语言的自然状况是维持一个形式对应一个意义，一个意义对应一个形式。</a:t>
            </a:r>
            <a:endParaRPr sz="1800"/>
          </a:p>
          <a:p>
            <a:r>
              <a:rPr sz="1800"/>
              <a:t>报告中极性对立消失的现象便是两个形式对应一个意义，这造成了形式和意义的扭曲。</a:t>
            </a:r>
            <a:endParaRPr sz="1800"/>
          </a:p>
          <a:p>
            <a:r>
              <a:rPr sz="1800"/>
              <a:t>沈家煊（</a:t>
            </a:r>
            <a:r>
              <a:rPr lang="en-US" altLang="zh-CN" sz="1800"/>
              <a:t>1999</a:t>
            </a:r>
            <a:r>
              <a:rPr sz="1800"/>
              <a:t>）指出，形义的演变在语法化和词汇化的过程中要受</a:t>
            </a:r>
            <a:r>
              <a:rPr lang="en-US" altLang="zh-CN" sz="1800"/>
              <a:t>“</a:t>
            </a:r>
            <a:r>
              <a:rPr sz="1800"/>
              <a:t>形变滞后</a:t>
            </a:r>
            <a:r>
              <a:rPr lang="en-US" altLang="zh-CN" sz="1800"/>
              <a:t>”</a:t>
            </a:r>
            <a:r>
              <a:rPr sz="1800"/>
              <a:t>和</a:t>
            </a:r>
            <a:r>
              <a:rPr lang="en-US" altLang="zh-CN" sz="1800"/>
              <a:t>“</a:t>
            </a:r>
            <a:r>
              <a:rPr sz="1800"/>
              <a:t>意义滞留</a:t>
            </a:r>
            <a:r>
              <a:rPr lang="en-US" altLang="zh-CN" sz="1800"/>
              <a:t>”</a:t>
            </a:r>
            <a:r>
              <a:rPr sz="1800"/>
              <a:t>两种扭曲模式的支配，形义间的不对称是绝对的，而对称则是相对的。</a:t>
            </a:r>
            <a:endParaRPr sz="1800"/>
          </a:p>
          <a:p>
            <a:endParaRPr sz="1800"/>
          </a:p>
          <a:p>
            <a:endParaRPr sz="1800"/>
          </a:p>
          <a:p>
            <a:endParaRPr sz="1800"/>
          </a:p>
          <a:p>
            <a:endParaRPr sz="1800"/>
          </a:p>
          <a:p>
            <a:endParaRPr sz="1800"/>
          </a:p>
          <a:p>
            <a:r>
              <a:rPr sz="1800"/>
              <a:t>极性对立消失现象属于意义滞留，同一个意思发展出了正反两种不同的表达形式。</a:t>
            </a:r>
            <a:endParaRPr sz="1800"/>
          </a:p>
          <a:p>
            <a:endParaRPr sz="1800"/>
          </a:p>
        </p:txBody>
      </p:sp>
      <p:pic>
        <p:nvPicPr>
          <p:cNvPr id="4" name="图片 3"/>
          <p:cNvPicPr>
            <a:picLocks noChangeAspect="1"/>
          </p:cNvPicPr>
          <p:nvPr>
            <p:custDataLst>
              <p:tags r:id="rId1"/>
            </p:custDataLst>
          </p:nvPr>
        </p:nvPicPr>
        <p:blipFill>
          <a:blip r:embed="rId2"/>
          <a:stretch>
            <a:fillRect/>
          </a:stretch>
        </p:blipFill>
        <p:spPr>
          <a:xfrm>
            <a:off x="2764155" y="3289935"/>
            <a:ext cx="6828790" cy="2060575"/>
          </a:xfrm>
          <a:prstGeom prst="rect">
            <a:avLst/>
          </a:prstGeom>
        </p:spPr>
      </p:pic>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形义对称和语言演变</a:t>
            </a:r>
            <a:endParaRPr lang="zh-CN" altLang="en-US"/>
          </a:p>
        </p:txBody>
      </p:sp>
      <p:sp>
        <p:nvSpPr>
          <p:cNvPr id="3" name="内容占位符 2"/>
          <p:cNvSpPr>
            <a:spLocks noGrp="1"/>
          </p:cNvSpPr>
          <p:nvPr>
            <p:ph idx="1"/>
          </p:nvPr>
        </p:nvSpPr>
        <p:spPr/>
        <p:txBody>
          <a:bodyPr/>
          <a:p>
            <a:r>
              <a:rPr sz="1800">
                <a:sym typeface="+mn-ea"/>
              </a:rPr>
              <a:t>语言结构的不对称和语言演变是互为因果的关系</a:t>
            </a:r>
            <a:endParaRPr sz="1800"/>
          </a:p>
          <a:p>
            <a:r>
              <a:rPr sz="1800"/>
              <a:t>从方法学上讲，可以以语言结构的不对称为依据来推测语言演变的方向，也可以反过来以语言演变的规律为依据来解释语言结构的不对称。</a:t>
            </a:r>
            <a:endParaRPr sz="1800"/>
          </a:p>
          <a:p/>
          <a:p>
            <a:r>
              <a:rPr sz="1800"/>
              <a:t>根据袁宾（</a:t>
            </a:r>
            <a:r>
              <a:rPr lang="en-US" altLang="zh-CN" sz="1800"/>
              <a:t>1984</a:t>
            </a:r>
            <a:r>
              <a:rPr sz="1800"/>
              <a:t>）对近代汉语的考证，在</a:t>
            </a:r>
            <a:r>
              <a:rPr lang="en-US" altLang="zh-CN" sz="1800"/>
              <a:t>“</a:t>
            </a:r>
            <a:r>
              <a:rPr sz="1800"/>
              <a:t>好容易</a:t>
            </a:r>
            <a:r>
              <a:rPr lang="en-US" altLang="zh-CN" sz="1800"/>
              <a:t>”</a:t>
            </a:r>
            <a:r>
              <a:rPr sz="1800"/>
              <a:t>一语出现之前，未发现</a:t>
            </a:r>
            <a:r>
              <a:rPr lang="en-US" altLang="zh-CN" sz="1800"/>
              <a:t>“</a:t>
            </a:r>
            <a:r>
              <a:rPr sz="1800"/>
              <a:t>好不容易</a:t>
            </a:r>
            <a:r>
              <a:rPr lang="en-US" altLang="zh-CN" sz="1800"/>
              <a:t>”</a:t>
            </a:r>
            <a:r>
              <a:rPr sz="1800"/>
              <a:t>的说法。但是现在</a:t>
            </a:r>
            <a:r>
              <a:rPr lang="en-US" altLang="zh-CN" sz="1800"/>
              <a:t>“</a:t>
            </a:r>
            <a:r>
              <a:rPr sz="1800"/>
              <a:t>好不容易</a:t>
            </a:r>
            <a:r>
              <a:rPr lang="en-US" altLang="zh-CN" sz="1800"/>
              <a:t>”</a:t>
            </a:r>
            <a:r>
              <a:rPr sz="1800"/>
              <a:t>的说法使用频率高于</a:t>
            </a:r>
            <a:r>
              <a:rPr lang="en-US" altLang="zh-CN" sz="1800"/>
              <a:t>“</a:t>
            </a:r>
            <a:r>
              <a:rPr sz="1800"/>
              <a:t>好容易</a:t>
            </a:r>
            <a:r>
              <a:rPr lang="en-US" altLang="zh-CN" sz="1800"/>
              <a:t>”</a:t>
            </a:r>
            <a:r>
              <a:rPr sz="1800"/>
              <a:t>（仅凭语感，尚未经数据验证</a:t>
            </a:r>
            <a:r>
              <a:rPr lang="en-US" altLang="zh-CN" sz="1800"/>
              <a:t>d</a:t>
            </a:r>
            <a:r>
              <a:rPr sz="1800"/>
              <a:t>）。</a:t>
            </a:r>
            <a:endParaRPr sz="1800"/>
          </a:p>
          <a:p>
            <a:r>
              <a:rPr sz="1800"/>
              <a:t>对于这种多形一义的不对称现象，语言在演变过程中会倾向某一种表达形式，另一种形式要么发展出新的语义，要么被淘汰。从这一角度出发，可以对正反同义构式的演变方向进行预测。</a:t>
            </a:r>
            <a:endParaRPr sz="1800"/>
          </a:p>
          <a:p>
            <a:r>
              <a:rPr sz="1800"/>
              <a:t>可操作的路径：历时角度，考察正反同义构式中两种形式出现的先后次序；共时角度，考察正反同义构式两种形式的使用频率。</a:t>
            </a:r>
            <a:endParaRPr sz="1800"/>
          </a:p>
          <a:p>
            <a:endParaRPr sz="180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6" name="直接连接符 35"/>
          <p:cNvCxnSpPr/>
          <p:nvPr>
            <p:custDataLst>
              <p:tags r:id="rId1"/>
            </p:custDataLst>
          </p:nvPr>
        </p:nvCxnSpPr>
        <p:spPr>
          <a:xfrm flipH="1">
            <a:off x="10259702" y="4419600"/>
            <a:ext cx="1618097" cy="23612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
            </p:custDataLst>
          </p:nvPr>
        </p:nvCxnSpPr>
        <p:spPr>
          <a:xfrm flipH="1">
            <a:off x="11224416" y="5498628"/>
            <a:ext cx="878684" cy="128226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3"/>
            </p:custDataLst>
          </p:nvPr>
        </p:nvCxnSpPr>
        <p:spPr>
          <a:xfrm flipH="1">
            <a:off x="171556" y="1078"/>
            <a:ext cx="1504844" cy="219602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4"/>
            </p:custDataLst>
          </p:nvPr>
        </p:nvCxnSpPr>
        <p:spPr>
          <a:xfrm flipH="1">
            <a:off x="292100" y="241300"/>
            <a:ext cx="2184400" cy="31877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任意多边形: 形状 28"/>
          <p:cNvSpPr/>
          <p:nvPr>
            <p:custDataLst>
              <p:tags r:id="rId5"/>
            </p:custDataLst>
          </p:nvPr>
        </p:nvSpPr>
        <p:spPr>
          <a:xfrm rot="18257799">
            <a:off x="-115346" y="38482"/>
            <a:ext cx="12535528" cy="6858000"/>
          </a:xfrm>
          <a:custGeom>
            <a:avLst/>
            <a:gdLst>
              <a:gd name="connsiteX0" fmla="*/ 8126205 w 12535528"/>
              <a:gd name="connsiteY0" fmla="*/ 0 h 6858000"/>
              <a:gd name="connsiteX1" fmla="*/ 12535528 w 12535528"/>
              <a:gd name="connsiteY1" fmla="*/ 6464639 h 6858000"/>
              <a:gd name="connsiteX2" fmla="*/ 11958810 w 12535528"/>
              <a:gd name="connsiteY2" fmla="*/ 6858000 h 6858000"/>
              <a:gd name="connsiteX3" fmla="*/ 4502485 w 12535528"/>
              <a:gd name="connsiteY3" fmla="*/ 6858000 h 6858000"/>
              <a:gd name="connsiteX4" fmla="*/ 0 w 12535528"/>
              <a:gd name="connsiteY4" fmla="*/ 256777 h 6858000"/>
              <a:gd name="connsiteX5" fmla="*/ 376469 w 1253552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5528" h="6858000">
                <a:moveTo>
                  <a:pt x="8126205" y="0"/>
                </a:moveTo>
                <a:lnTo>
                  <a:pt x="12535528" y="6464639"/>
                </a:lnTo>
                <a:lnTo>
                  <a:pt x="11958810" y="6858000"/>
                </a:lnTo>
                <a:lnTo>
                  <a:pt x="4502485" y="6858000"/>
                </a:lnTo>
                <a:lnTo>
                  <a:pt x="0" y="256777"/>
                </a:lnTo>
                <a:lnTo>
                  <a:pt x="376469"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p:custDataLst>
              <p:tags r:id="rId6"/>
            </p:custDataLst>
          </p:nvPr>
        </p:nvSpPr>
        <p:spPr>
          <a:xfrm>
            <a:off x="500743" y="439057"/>
            <a:ext cx="11190514" cy="597988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2" name="文本框 41"/>
          <p:cNvSpPr txBox="1"/>
          <p:nvPr>
            <p:custDataLst>
              <p:tags r:id="rId7"/>
            </p:custDataLst>
          </p:nvPr>
        </p:nvSpPr>
        <p:spPr>
          <a:xfrm>
            <a:off x="1212393" y="1359664"/>
            <a:ext cx="9881513" cy="834844"/>
          </a:xfrm>
          <a:prstGeom prst="rect">
            <a:avLst/>
          </a:prstGeom>
          <a:noFill/>
        </p:spPr>
        <p:txBody>
          <a:bodyPr wrap="square" rtlCol="0">
            <a:normAutofit lnSpcReduction="10000"/>
          </a:bodyPr>
          <a:p>
            <a:pPr marL="0" indent="0" algn="l">
              <a:lnSpc>
                <a:spcPct val="120000"/>
              </a:lnSpc>
              <a:spcBef>
                <a:spcPts val="0"/>
              </a:spcBef>
              <a:spcAft>
                <a:spcPts val="0"/>
              </a:spcAft>
              <a:buSzPct val="100000"/>
              <a:buNone/>
            </a:pPr>
            <a:r>
              <a:rPr lang="zh-CN" altLang="en-US" sz="4400" b="1" spc="300">
                <a:solidFill>
                  <a:schemeClr val="tx1">
                    <a:lumMod val="75000"/>
                    <a:lumOff val="25000"/>
                  </a:schemeClr>
                </a:solidFill>
                <a:latin typeface="Arial" panose="020B0604020202020204" pitchFamily="34" charset="0"/>
                <a:ea typeface="微软雅黑" panose="020B0503020204020204" charset="-122"/>
              </a:rPr>
              <a:t>参考文献</a:t>
            </a:r>
            <a:endParaRPr lang="zh-CN" altLang="en-US" sz="4400" b="1" spc="300">
              <a:solidFill>
                <a:schemeClr val="tx1">
                  <a:lumMod val="75000"/>
                  <a:lumOff val="25000"/>
                </a:schemeClr>
              </a:solidFill>
              <a:latin typeface="Arial" panose="020B0604020202020204" pitchFamily="34" charset="0"/>
              <a:ea typeface="微软雅黑" panose="020B0503020204020204" charset="-122"/>
            </a:endParaRPr>
          </a:p>
        </p:txBody>
      </p:sp>
      <p:sp>
        <p:nvSpPr>
          <p:cNvPr id="43" name="文本框 42"/>
          <p:cNvSpPr txBox="1"/>
          <p:nvPr>
            <p:custDataLst>
              <p:tags r:id="rId8"/>
            </p:custDataLst>
          </p:nvPr>
        </p:nvSpPr>
        <p:spPr>
          <a:xfrm>
            <a:off x="1212215" y="2379345"/>
            <a:ext cx="10479405" cy="4039235"/>
          </a:xfrm>
          <a:prstGeom prst="rect">
            <a:avLst/>
          </a:prstGeom>
          <a:noFill/>
        </p:spPr>
        <p:txBody>
          <a:bodyPr wrap="square" rtlCol="0">
            <a:normAutofit/>
          </a:bodyPr>
          <a:p>
            <a:pPr marL="285750" lvl="0" indent="-285750" algn="l" fontAlgn="ctr">
              <a:lnSpc>
                <a:spcPct val="130000"/>
              </a:lnSpc>
              <a:spcBef>
                <a:spcPts val="1000"/>
              </a:spcBef>
              <a:spcAft>
                <a:spcPts val="0"/>
              </a:spcAft>
              <a:buSzPct val="100000"/>
              <a:buFont typeface="Wingdings" panose="05000000000000000000" charset="0"/>
              <a:buChar char="l"/>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朱德熙</a:t>
            </a:r>
            <a:r>
              <a:rPr lang="en-US" altLang="zh-CN" sz="2000" spc="150">
                <a:solidFill>
                  <a:schemeClr val="tx1">
                    <a:lumMod val="75000"/>
                    <a:lumOff val="25000"/>
                  </a:schemeClr>
                </a:solidFill>
                <a:latin typeface="Arial" panose="020B0604020202020204" pitchFamily="34" charset="0"/>
                <a:ea typeface="微软雅黑" panose="020B0503020204020204" charset="-122"/>
                <a:sym typeface="+mn-ea"/>
              </a:rPr>
              <a:t>1959</a:t>
            </a:r>
            <a:r>
              <a:rPr lang="zh-CN" altLang="en-US" sz="2000" spc="150">
                <a:solidFill>
                  <a:schemeClr val="tx1">
                    <a:lumMod val="75000"/>
                    <a:lumOff val="25000"/>
                  </a:schemeClr>
                </a:solidFill>
                <a:latin typeface="Arial" panose="020B0604020202020204" pitchFamily="34" charset="0"/>
                <a:ea typeface="微软雅黑" panose="020B0503020204020204" charset="-122"/>
                <a:sym typeface="+mn-ea"/>
              </a:rPr>
              <a:t>，《说“差一点”》</a:t>
            </a:r>
            <a:endParaRPr sz="2000" spc="150">
              <a:solidFill>
                <a:schemeClr val="tx1">
                  <a:lumMod val="75000"/>
                  <a:lumOff val="25000"/>
                </a:schemeClr>
              </a:solidFill>
              <a:latin typeface="Arial" panose="020B0604020202020204" pitchFamily="34" charset="0"/>
              <a:ea typeface="微软雅黑" panose="020B050302020402020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sz="2000" spc="150">
                <a:solidFill>
                  <a:schemeClr val="tx1">
                    <a:lumMod val="75000"/>
                    <a:lumOff val="25000"/>
                  </a:schemeClr>
                </a:solidFill>
                <a:latin typeface="Arial" panose="020B0604020202020204" pitchFamily="34" charset="0"/>
                <a:ea typeface="微软雅黑" panose="020B0503020204020204" charset="-122"/>
                <a:sym typeface="+mn-ea"/>
              </a:rPr>
              <a:t>石毓智1992</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，《肯定和否定的对称与不对称》</a:t>
            </a:r>
            <a:endParaRPr sz="2000" spc="150">
              <a:solidFill>
                <a:schemeClr val="tx1">
                  <a:lumMod val="75000"/>
                  <a:lumOff val="2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000" spc="150">
                <a:solidFill>
                  <a:schemeClr val="tx1">
                    <a:lumMod val="75000"/>
                    <a:lumOff val="25000"/>
                  </a:schemeClr>
                </a:solidFill>
                <a:latin typeface="Arial" panose="020B0604020202020204" pitchFamily="34" charset="0"/>
                <a:ea typeface="微软雅黑" panose="020B0503020204020204" charset="-122"/>
              </a:rPr>
              <a:t>沈家煊</a:t>
            </a:r>
            <a:r>
              <a:rPr lang="en-US" sz="2000" spc="150">
                <a:solidFill>
                  <a:schemeClr val="tx1">
                    <a:lumMod val="75000"/>
                    <a:lumOff val="25000"/>
                  </a:schemeClr>
                </a:solidFill>
                <a:latin typeface="Arial" panose="020B0604020202020204" pitchFamily="34" charset="0"/>
                <a:ea typeface="微软雅黑" panose="020B0503020204020204" charset="-122"/>
              </a:rPr>
              <a:t>1999</a:t>
            </a:r>
            <a:r>
              <a:rPr lang="zh-CN" altLang="en-US" sz="2000" spc="150">
                <a:solidFill>
                  <a:schemeClr val="tx1">
                    <a:lumMod val="75000"/>
                    <a:lumOff val="25000"/>
                  </a:schemeClr>
                </a:solidFill>
                <a:latin typeface="Arial" panose="020B0604020202020204" pitchFamily="34" charset="0"/>
                <a:ea typeface="微软雅黑" panose="020B0503020204020204" charset="-122"/>
              </a:rPr>
              <a:t>，</a:t>
            </a:r>
            <a:r>
              <a:rPr lang="zh-CN" sz="2000" spc="150">
                <a:solidFill>
                  <a:schemeClr val="tx1">
                    <a:lumMod val="75000"/>
                    <a:lumOff val="25000"/>
                  </a:schemeClr>
                </a:solidFill>
                <a:latin typeface="Arial" panose="020B0604020202020204" pitchFamily="34" charset="0"/>
                <a:ea typeface="微软雅黑" panose="020B0503020204020204" charset="-122"/>
              </a:rPr>
              <a:t>《不对称和标记论》</a:t>
            </a:r>
            <a:endParaRPr sz="2000" spc="150">
              <a:solidFill>
                <a:schemeClr val="tx1">
                  <a:lumMod val="75000"/>
                  <a:lumOff val="2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50">
                <a:solidFill>
                  <a:schemeClr val="tx1">
                    <a:lumMod val="75000"/>
                    <a:lumOff val="25000"/>
                  </a:schemeClr>
                </a:solidFill>
                <a:latin typeface="Arial" panose="020B0604020202020204" pitchFamily="34" charset="0"/>
                <a:ea typeface="微软雅黑" panose="020B0503020204020204" charset="-122"/>
              </a:rPr>
              <a:t>马黎明</a:t>
            </a:r>
            <a:r>
              <a:rPr lang="en-US" altLang="zh-CN" sz="2000" spc="150">
                <a:solidFill>
                  <a:schemeClr val="tx1">
                    <a:lumMod val="75000"/>
                    <a:lumOff val="25000"/>
                  </a:schemeClr>
                </a:solidFill>
                <a:latin typeface="Arial" panose="020B0604020202020204" pitchFamily="34" charset="0"/>
                <a:ea typeface="微软雅黑" panose="020B0503020204020204" charset="-122"/>
              </a:rPr>
              <a:t>2000</a:t>
            </a:r>
            <a:r>
              <a:rPr lang="zh-CN" altLang="en-US" sz="2000" spc="150">
                <a:solidFill>
                  <a:schemeClr val="tx1">
                    <a:lumMod val="75000"/>
                    <a:lumOff val="25000"/>
                  </a:schemeClr>
                </a:solidFill>
                <a:latin typeface="Arial" panose="020B0604020202020204" pitchFamily="34" charset="0"/>
                <a:ea typeface="微软雅黑" panose="020B0503020204020204" charset="-122"/>
              </a:rPr>
              <a:t>，</a:t>
            </a:r>
            <a:r>
              <a:rPr lang="zh-CN" altLang="en-US" sz="2000" spc="150">
                <a:solidFill>
                  <a:schemeClr val="tx1">
                    <a:lumMod val="75000"/>
                    <a:lumOff val="25000"/>
                  </a:schemeClr>
                </a:solidFill>
                <a:latin typeface="Arial" panose="020B0604020202020204" pitchFamily="34" charset="0"/>
                <a:ea typeface="微软雅黑" panose="020B0503020204020204" charset="-122"/>
              </a:rPr>
              <a:t>《试论现代汉语中的悖义结构》</a:t>
            </a:r>
            <a:endParaRPr lang="zh-CN" altLang="en-US" sz="2000" spc="150">
              <a:solidFill>
                <a:schemeClr val="tx1">
                  <a:lumMod val="75000"/>
                  <a:lumOff val="2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000" spc="150">
                <a:solidFill>
                  <a:schemeClr val="tx1">
                    <a:lumMod val="75000"/>
                    <a:lumOff val="25000"/>
                  </a:schemeClr>
                </a:solidFill>
                <a:latin typeface="Arial" panose="020B0604020202020204" pitchFamily="34" charset="0"/>
                <a:ea typeface="微软雅黑" panose="020B0503020204020204" charset="-122"/>
                <a:sym typeface="+mn-ea"/>
              </a:rPr>
              <a:t>江蓝生2008</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a:t>
            </a:r>
            <a:r>
              <a:rPr sz="2000" spc="150">
                <a:solidFill>
                  <a:schemeClr val="tx1">
                    <a:lumMod val="75000"/>
                    <a:lumOff val="25000"/>
                  </a:schemeClr>
                </a:solidFill>
                <a:latin typeface="Arial" panose="020B0604020202020204" pitchFamily="34" charset="0"/>
                <a:ea typeface="微软雅黑" panose="020B0503020204020204" charset="-122"/>
                <a:sym typeface="+mn-ea"/>
              </a:rPr>
              <a:t>《概念叠加和构式整合》</a:t>
            </a:r>
            <a:endParaRPr lang="zh-CN" altLang="en-US" sz="2000" spc="150">
              <a:solidFill>
                <a:schemeClr val="tx1">
                  <a:lumMod val="75000"/>
                  <a:lumOff val="25000"/>
                </a:scheme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50">
                <a:solidFill>
                  <a:schemeClr val="tx1">
                    <a:lumMod val="75000"/>
                    <a:lumOff val="25000"/>
                  </a:schemeClr>
                </a:solidFill>
                <a:latin typeface="Arial" panose="020B0604020202020204" pitchFamily="34" charset="0"/>
                <a:ea typeface="微软雅黑" panose="020B0503020204020204" charset="-122"/>
              </a:rPr>
              <a:t>许双华</a:t>
            </a:r>
            <a:r>
              <a:rPr lang="en-US" altLang="zh-CN" sz="2000" spc="150">
                <a:solidFill>
                  <a:schemeClr val="tx1">
                    <a:lumMod val="75000"/>
                    <a:lumOff val="25000"/>
                  </a:schemeClr>
                </a:solidFill>
                <a:latin typeface="Arial" panose="020B0604020202020204" pitchFamily="34" charset="0"/>
                <a:ea typeface="微软雅黑" panose="020B0503020204020204" charset="-122"/>
              </a:rPr>
              <a:t>2015</a:t>
            </a:r>
            <a:r>
              <a:rPr lang="zh-CN" altLang="en-US" sz="2000" spc="150">
                <a:solidFill>
                  <a:schemeClr val="tx1">
                    <a:lumMod val="75000"/>
                    <a:lumOff val="25000"/>
                  </a:schemeClr>
                </a:solidFill>
                <a:latin typeface="Arial" panose="020B0604020202020204" pitchFamily="34" charset="0"/>
                <a:ea typeface="微软雅黑" panose="020B0503020204020204" charset="-122"/>
              </a:rPr>
              <a:t>，《羡余否定格式</a:t>
            </a:r>
            <a:r>
              <a:rPr lang="zh-CN" altLang="en-US" sz="2000" spc="150">
                <a:solidFill>
                  <a:schemeClr val="tx1">
                    <a:lumMod val="75000"/>
                    <a:lumOff val="25000"/>
                  </a:schemeClr>
                </a:solidFill>
                <a:latin typeface="Arial" panose="020B0604020202020204" pitchFamily="34" charset="0"/>
                <a:ea typeface="微软雅黑" panose="020B0503020204020204" charset="-122"/>
              </a:rPr>
              <a:t>识别研究》</a:t>
            </a:r>
            <a:endParaRPr lang="en-US" altLang="zh-CN" sz="2000" spc="150">
              <a:solidFill>
                <a:schemeClr val="tx1">
                  <a:lumMod val="75000"/>
                  <a:lumOff val="25000"/>
                </a:schemeClr>
              </a:solidFill>
              <a:latin typeface="Arial" panose="020B0604020202020204" pitchFamily="34" charset="0"/>
              <a:ea typeface="微软雅黑" panose="020B0503020204020204" charset="-122"/>
            </a:endParaRPr>
          </a:p>
        </p:txBody>
      </p:sp>
    </p:spTree>
    <p:custDataLst>
      <p:tags r:id="rId9"/>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标题 5"/>
          <p:cNvSpPr>
            <a:spLocks noGrp="1"/>
          </p:cNvSpPr>
          <p:nvPr>
            <p:ph type="title" idx="13"/>
            <p:custDataLst>
              <p:tags r:id="rId1"/>
            </p:custDataLst>
          </p:nvPr>
        </p:nvSpPr>
        <p:spPr/>
        <p:txBody>
          <a:bodyPr wrap="square">
            <a:normAutofit/>
          </a:bodyPr>
          <a:lstStyle/>
          <a:p>
            <a:r>
              <a:rPr lang="zh-CN" altLang="en-US" dirty="0">
                <a:solidFill>
                  <a:schemeClr val="tx1">
                    <a:lumMod val="85000"/>
                    <a:lumOff val="15000"/>
                  </a:schemeClr>
                </a:solidFill>
              </a:rPr>
              <a:t>谢谢观看</a:t>
            </a:r>
            <a:endParaRPr lang="zh-CN" altLang="en-US" dirty="0">
              <a:solidFill>
                <a:schemeClr val="tx1">
                  <a:lumMod val="85000"/>
                  <a:lumOff val="15000"/>
                </a:schemeClr>
              </a:solidFill>
            </a:endParaRPr>
          </a:p>
        </p:txBody>
      </p:sp>
      <p:sp>
        <p:nvSpPr>
          <p:cNvPr id="7" name="文本占位符 6"/>
          <p:cNvSpPr>
            <a:spLocks noGrp="1"/>
          </p:cNvSpPr>
          <p:nvPr>
            <p:ph type="body" idx="14"/>
            <p:custDataLst>
              <p:tags r:id="rId2"/>
            </p:custDataLst>
          </p:nvPr>
        </p:nvSpPr>
        <p:spPr/>
        <p:txBody>
          <a:bodyPr wrap="square">
            <a:normAutofit/>
          </a:bodyPr>
          <a:lstStyle/>
          <a:p>
            <a:r>
              <a:rPr lang="zh-CN" altLang="en-US"/>
              <a:t>欢迎大家</a:t>
            </a:r>
            <a:r>
              <a:rPr lang="zh-CN" altLang="en-US"/>
              <a:t>批评指正</a:t>
            </a:r>
            <a:endParaRPr lang="zh-CN"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fontScale="90000"/>
          </a:bodyPr>
          <a:lstStyle/>
          <a:p>
            <a:r>
              <a:rPr lang="zh-CN" altLang="en-US">
                <a:sym typeface="+mn-ea"/>
              </a:rPr>
              <a:t>肯定和否定的不对称现象</a:t>
            </a:r>
            <a:br>
              <a:rPr lang="zh-CN" altLang="en-US"/>
            </a:br>
            <a:endParaRPr lang="zh-CN" altLang="en-US" dirty="0"/>
          </a:p>
        </p:txBody>
      </p:sp>
      <p:sp>
        <p:nvSpPr>
          <p:cNvPr id="4" name="内容占位符 3"/>
          <p:cNvSpPr>
            <a:spLocks noGrp="1"/>
          </p:cNvSpPr>
          <p:nvPr>
            <p:ph sz="quarter" idx="13"/>
            <p:custDataLst>
              <p:tags r:id="rId2"/>
            </p:custDataLst>
          </p:nvPr>
        </p:nvSpPr>
        <p:spPr>
          <a:xfrm>
            <a:off x="1281430" y="2163445"/>
            <a:ext cx="10234930" cy="4191000"/>
          </a:xfrm>
        </p:spPr>
        <p:txBody>
          <a:bodyPr>
            <a:noAutofit/>
          </a:bodyPr>
          <a:lstStyle/>
          <a:p>
            <a:pPr marL="0" indent="0">
              <a:buNone/>
            </a:pPr>
            <a:r>
              <a:rPr lang="en-US" altLang="zh-CN">
                <a:sym typeface="+mn-ea"/>
              </a:rPr>
              <a:t>1. 只用于肯定：语义程度极高的词只能用于肯定结构；定量性成分只能用于肯定结构。</a:t>
            </a:r>
            <a:endParaRPr lang="en-US" altLang="zh-CN">
              <a:sym typeface="+mn-ea"/>
            </a:endParaRPr>
          </a:p>
          <a:p>
            <a:pPr marL="0" indent="0">
              <a:buNone/>
            </a:pPr>
            <a:r>
              <a:rPr lang="en-US" altLang="zh-CN">
                <a:sym typeface="+mn-ea"/>
              </a:rPr>
              <a:t>	“</a:t>
            </a:r>
            <a:r>
              <a:rPr lang="zh-CN" altLang="en-US">
                <a:sym typeface="+mn-ea"/>
              </a:rPr>
              <a:t>倾诉</a:t>
            </a:r>
            <a:r>
              <a:rPr lang="en-US" altLang="zh-CN">
                <a:sym typeface="+mn-ea"/>
              </a:rPr>
              <a:t>”</a:t>
            </a:r>
            <a:r>
              <a:rPr lang="zh-CN" altLang="en-US">
                <a:sym typeface="+mn-ea"/>
              </a:rPr>
              <a:t>只用于肯定结构</a:t>
            </a:r>
            <a:endParaRPr lang="en-US" altLang="zh-CN">
              <a:sym typeface="+mn-ea"/>
            </a:endParaRPr>
          </a:p>
          <a:p>
            <a:pPr marL="0" indent="0">
              <a:buNone/>
            </a:pPr>
            <a:r>
              <a:rPr lang="en-US" altLang="zh-CN">
                <a:sym typeface="+mn-ea"/>
              </a:rPr>
              <a:t>2. 只用于否定：语义程度极低的词语只用于或多用于否定结构</a:t>
            </a:r>
            <a:endParaRPr lang="en-US" altLang="zh-CN">
              <a:sym typeface="+mn-ea"/>
            </a:endParaRPr>
          </a:p>
          <a:p>
            <a:pPr marL="0" indent="0">
              <a:buNone/>
            </a:pPr>
            <a:r>
              <a:rPr lang="en-US" altLang="zh-CN">
                <a:sym typeface="+mn-ea"/>
              </a:rPr>
              <a:t>	“</a:t>
            </a:r>
            <a:r>
              <a:rPr lang="zh-CN" altLang="en-US">
                <a:sym typeface="+mn-ea"/>
              </a:rPr>
              <a:t>挂齿</a:t>
            </a:r>
            <a:r>
              <a:rPr lang="en-US" altLang="zh-CN">
                <a:sym typeface="+mn-ea"/>
              </a:rPr>
              <a:t>”</a:t>
            </a:r>
            <a:r>
              <a:rPr lang="zh-CN" altLang="en-US">
                <a:sym typeface="+mn-ea"/>
              </a:rPr>
              <a:t>只用于否定结构</a:t>
            </a:r>
            <a:endParaRPr lang="en-US" altLang="zh-CN">
              <a:sym typeface="+mn-ea"/>
            </a:endParaRPr>
          </a:p>
          <a:p>
            <a:pPr marL="0" indent="0">
              <a:buNone/>
            </a:pPr>
            <a:r>
              <a:rPr lang="en-US" altLang="zh-CN">
                <a:sym typeface="+mn-ea"/>
              </a:rPr>
              <a:t>3. 肯定式和否定式的语义变异</a:t>
            </a:r>
            <a:r>
              <a:rPr lang="zh-CN" altLang="en-US">
                <a:sym typeface="+mn-ea"/>
              </a:rPr>
              <a:t>。</a:t>
            </a:r>
            <a:r>
              <a:rPr lang="en-US" altLang="zh-CN">
                <a:sym typeface="+mn-ea"/>
              </a:rPr>
              <a:t>“</a:t>
            </a:r>
            <a:r>
              <a:rPr lang="zh-CN" altLang="en-US">
                <a:sym typeface="+mn-ea"/>
              </a:rPr>
              <a:t>又</a:t>
            </a:r>
            <a:r>
              <a:rPr lang="en-US" altLang="zh-CN">
                <a:sym typeface="+mn-ea"/>
              </a:rPr>
              <a:t>”</a:t>
            </a:r>
            <a:r>
              <a:rPr lang="zh-CN" altLang="en-US">
                <a:sym typeface="+mn-ea"/>
              </a:rPr>
              <a:t>在肯定式和否定式中的语义不同</a:t>
            </a:r>
            <a:endParaRPr lang="en-US" altLang="zh-CN">
              <a:sym typeface="+mn-ea"/>
            </a:endParaRPr>
          </a:p>
          <a:p>
            <a:pPr marL="0" indent="0">
              <a:buNone/>
            </a:pPr>
            <a:r>
              <a:rPr lang="en-US" altLang="zh-CN">
                <a:sym typeface="+mn-ea"/>
              </a:rPr>
              <a:t>	</a:t>
            </a:r>
            <a:r>
              <a:rPr lang="zh-CN" altLang="en-US">
                <a:sym typeface="+mn-ea"/>
              </a:rPr>
              <a:t>这个人昨天来过，今天又来了。（重复）</a:t>
            </a:r>
            <a:r>
              <a:rPr lang="en-US" altLang="zh-CN">
                <a:sym typeface="+mn-ea"/>
              </a:rPr>
              <a:t>| </a:t>
            </a:r>
            <a:r>
              <a:rPr lang="zh-CN" altLang="en-US">
                <a:sym typeface="+mn-ea"/>
              </a:rPr>
              <a:t>他又不会吃人，你怕什么？（加强语气）</a:t>
            </a:r>
            <a:endParaRPr lang="en-US" altLang="zh-CN">
              <a:sym typeface="+mn-ea"/>
            </a:endParaRPr>
          </a:p>
          <a:p>
            <a:pPr marL="0" indent="0">
              <a:buNone/>
            </a:pPr>
            <a:r>
              <a:rPr lang="en-US" altLang="zh-CN">
                <a:sym typeface="+mn-ea"/>
              </a:rPr>
              <a:t>4. 肯定式和否定式的频率差异</a:t>
            </a:r>
            <a:r>
              <a:rPr lang="zh-CN" altLang="en-US">
                <a:sym typeface="+mn-ea"/>
              </a:rPr>
              <a:t>。</a:t>
            </a:r>
            <a:endParaRPr lang="zh-CN" altLang="en-US">
              <a:sym typeface="+mn-ea"/>
            </a:endParaRPr>
          </a:p>
          <a:p>
            <a:pPr marL="0" indent="0">
              <a:buNone/>
            </a:pPr>
            <a:r>
              <a:rPr lang="en-US" altLang="zh-CN">
                <a:sym typeface="+mn-ea"/>
              </a:rPr>
              <a:t>	刘月华（1968）统计老舍曹禺等人110万字的作品，“V不C”出现频率是“V得C”的50倍左右。</a:t>
            </a:r>
            <a:endParaRPr lang="en-US" altLang="zh-CN">
              <a:sym typeface="+mn-ea"/>
            </a:endParaRPr>
          </a:p>
          <a:p>
            <a:pPr marL="0" indent="0">
              <a:buNone/>
            </a:pPr>
            <a:r>
              <a:rPr lang="en-US" altLang="zh-CN">
                <a:sym typeface="+mn-ea"/>
              </a:rPr>
              <a:t>5. 羡余否定</a:t>
            </a:r>
            <a:endParaRPr lang="en-US" altLang="zh-CN" sz="1400"/>
          </a:p>
          <a:p>
            <a:pPr marL="0" indent="0">
              <a:buNone/>
            </a:pPr>
            <a:endParaRPr lang="en-US" altLang="zh-CN" sz="1400" dirty="0"/>
          </a:p>
        </p:txBody>
      </p:sp>
      <p:sp>
        <p:nvSpPr>
          <p:cNvPr id="2" name="文本框 1"/>
          <p:cNvSpPr txBox="1"/>
          <p:nvPr/>
        </p:nvSpPr>
        <p:spPr>
          <a:xfrm>
            <a:off x="9188450" y="6195695"/>
            <a:ext cx="2887345" cy="337185"/>
          </a:xfrm>
          <a:prstGeom prst="rect">
            <a:avLst/>
          </a:prstGeom>
          <a:noFill/>
        </p:spPr>
        <p:txBody>
          <a:bodyPr wrap="square" rtlCol="0">
            <a:spAutoFit/>
          </a:bodyPr>
          <a:p>
            <a:r>
              <a:rPr lang="zh-CN" altLang="en-US" sz="1600"/>
              <a:t>来源：石毓智（</a:t>
            </a:r>
            <a:r>
              <a:rPr lang="en-US" altLang="zh-CN" sz="1600"/>
              <a:t>1992</a:t>
            </a:r>
            <a:r>
              <a:rPr lang="zh-CN" altLang="en-US" sz="1600"/>
              <a:t>）</a:t>
            </a:r>
            <a:endParaRPr lang="zh-CN" altLang="en-US" sz="160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问题</a:t>
            </a:r>
            <a:endParaRPr lang="zh-CN" altLang="en-US"/>
          </a:p>
        </p:txBody>
      </p:sp>
      <p:sp>
        <p:nvSpPr>
          <p:cNvPr id="3" name="内容占位符 2"/>
          <p:cNvSpPr>
            <a:spLocks noGrp="1"/>
          </p:cNvSpPr>
          <p:nvPr>
            <p:ph idx="1"/>
          </p:nvPr>
        </p:nvSpPr>
        <p:spPr>
          <a:xfrm>
            <a:off x="669882" y="1357003"/>
            <a:ext cx="10852237" cy="5388907"/>
          </a:xfrm>
        </p:spPr>
        <p:txBody>
          <a:bodyPr/>
          <a:p>
            <a:r>
              <a:rPr lang="zh-CN" altLang="en-US"/>
              <a:t>下雨天，别说</a:t>
            </a:r>
            <a:r>
              <a:rPr lang="zh-CN" altLang="en-US" u="sng">
                <a:solidFill>
                  <a:schemeClr val="tx1"/>
                </a:solidFill>
              </a:rPr>
              <a:t>打不到车</a:t>
            </a:r>
            <a:r>
              <a:rPr lang="zh-CN" altLang="en-US"/>
              <a:t>，就连地铁都会挤爆</a:t>
            </a:r>
            <a:endParaRPr lang="zh-CN" altLang="en-US"/>
          </a:p>
          <a:p>
            <a:r>
              <a:rPr lang="zh-CN" altLang="en-US"/>
              <a:t>下雨天，别说</a:t>
            </a:r>
            <a:r>
              <a:rPr lang="zh-CN" altLang="en-US" u="sng"/>
              <a:t>打到车</a:t>
            </a:r>
            <a:r>
              <a:rPr lang="zh-CN" altLang="en-US"/>
              <a:t>，就连地铁都会挤爆。</a:t>
            </a:r>
            <a:endParaRPr lang="zh-CN" altLang="en-US"/>
          </a:p>
          <a:p>
            <a:endParaRPr lang="zh-CN" altLang="en-US"/>
          </a:p>
          <a:p>
            <a:r>
              <a:rPr lang="zh-CN" altLang="en-US"/>
              <a:t>别说</a:t>
            </a:r>
            <a:r>
              <a:rPr lang="zh-CN" altLang="en-US" u="sng"/>
              <a:t>进不了前八</a:t>
            </a:r>
            <a:r>
              <a:rPr lang="zh-CN" altLang="en-US"/>
              <a:t>，连小组出线都悬。</a:t>
            </a:r>
            <a:endParaRPr lang="zh-CN" altLang="en-US"/>
          </a:p>
          <a:p>
            <a:r>
              <a:rPr lang="zh-CN" altLang="en-US"/>
              <a:t>别说</a:t>
            </a:r>
            <a:r>
              <a:rPr lang="zh-CN" altLang="en-US" u="sng"/>
              <a:t>进前八</a:t>
            </a:r>
            <a:r>
              <a:rPr lang="zh-CN" altLang="en-US"/>
              <a:t>，连小组出线都悬。</a:t>
            </a:r>
            <a:endParaRPr lang="zh-CN" altLang="en-US"/>
          </a:p>
          <a:p>
            <a:endParaRPr lang="zh-CN" altLang="en-US"/>
          </a:p>
          <a:p>
            <a:r>
              <a:rPr lang="zh-CN" altLang="en-US"/>
              <a:t>别说</a:t>
            </a:r>
            <a:r>
              <a:rPr lang="zh-CN" altLang="en-US" u="sng"/>
              <a:t>不照顾你</a:t>
            </a:r>
            <a:r>
              <a:rPr lang="zh-CN" altLang="en-US"/>
              <a:t>，他连自己亲妈都不管。</a:t>
            </a:r>
            <a:endParaRPr lang="zh-CN" altLang="en-US"/>
          </a:p>
          <a:p>
            <a:r>
              <a:rPr>
                <a:sym typeface="+mn-ea"/>
              </a:rPr>
              <a:t>别说</a:t>
            </a:r>
            <a:r>
              <a:rPr u="sng">
                <a:sym typeface="+mn-ea"/>
              </a:rPr>
              <a:t>照顾你</a:t>
            </a:r>
            <a:r>
              <a:rPr>
                <a:sym typeface="+mn-ea"/>
              </a:rPr>
              <a:t>，他连自己亲妈都不管。</a:t>
            </a:r>
            <a:endParaRPr lang="zh-CN" altLang="en-US"/>
          </a:p>
          <a:p>
            <a:endParaRPr lang="zh-CN" altLang="en-US"/>
          </a:p>
          <a:p>
            <a:r>
              <a:rPr lang="en-US" altLang="zh-CN"/>
              <a:t>VP</a:t>
            </a:r>
            <a:r>
              <a:t>的肯定和否定极性对立在上述的</a:t>
            </a:r>
            <a:r>
              <a:rPr lang="en-US" altLang="zh-CN"/>
              <a:t>“</a:t>
            </a:r>
            <a:r>
              <a:t>别说</a:t>
            </a:r>
            <a:r>
              <a:rPr lang="en-US" altLang="zh-CN"/>
              <a:t>VP”</a:t>
            </a:r>
            <a:r>
              <a:t>构式中消失。</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normAutofit fontScale="90000"/>
          </a:bodyPr>
          <a:p>
            <a:r>
              <a:rPr lang="zh-CN" altLang="en-US"/>
              <a:t>其他构式</a:t>
            </a:r>
            <a:endParaRPr lang="zh-CN" altLang="en-US"/>
          </a:p>
        </p:txBody>
      </p:sp>
      <p:sp>
        <p:nvSpPr>
          <p:cNvPr id="3" name="内容占位符 2"/>
          <p:cNvSpPr>
            <a:spLocks noGrp="1"/>
          </p:cNvSpPr>
          <p:nvPr>
            <p:ph sz="half" idx="2"/>
          </p:nvPr>
        </p:nvSpPr>
        <p:spPr>
          <a:xfrm>
            <a:off x="669925" y="953135"/>
            <a:ext cx="5565775" cy="5387975"/>
          </a:xfrm>
        </p:spPr>
        <p:txBody>
          <a:bodyPr>
            <a:noAutofit/>
          </a:bodyPr>
          <a:p>
            <a:pPr marL="0" lvl="0" indent="0" algn="l">
              <a:lnSpc>
                <a:spcPct val="13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差点儿</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a:solidFill>
                  <a:schemeClr val="tx1">
                    <a:lumMod val="95000"/>
                    <a:lumOff val="5000"/>
                  </a:schemeClr>
                </a:solidFill>
                <a:sym typeface="+mn-ea"/>
              </a:rPr>
              <a:t>差点儿摔一跟头</a:t>
            </a:r>
            <a:r>
              <a:rPr lang="en-US" altLang="zh-CN" sz="1800">
                <a:solidFill>
                  <a:schemeClr val="tx1">
                    <a:lumMod val="95000"/>
                    <a:lumOff val="5000"/>
                  </a:schemeClr>
                </a:solidFill>
                <a:sym typeface="+mn-ea"/>
              </a:rPr>
              <a:t>=</a:t>
            </a:r>
            <a:r>
              <a:rPr sz="1800">
                <a:solidFill>
                  <a:schemeClr val="tx1">
                    <a:lumMod val="95000"/>
                    <a:lumOff val="5000"/>
                  </a:schemeClr>
                </a:solidFill>
                <a:sym typeface="+mn-ea"/>
              </a:rPr>
              <a:t> 差点儿</a:t>
            </a:r>
            <a:r>
              <a:rPr sz="1800">
                <a:solidFill>
                  <a:srgbClr val="C00000"/>
                </a:solidFill>
                <a:sym typeface="+mn-ea"/>
              </a:rPr>
              <a:t>没</a:t>
            </a:r>
            <a:r>
              <a:rPr sz="1800">
                <a:solidFill>
                  <a:schemeClr val="tx1">
                    <a:lumMod val="95000"/>
                    <a:lumOff val="5000"/>
                  </a:schemeClr>
                </a:solidFill>
                <a:sym typeface="+mn-ea"/>
              </a:rPr>
              <a:t>摔一跟头 </a:t>
            </a:r>
            <a:endParaRPr sz="1800">
              <a:solidFill>
                <a:schemeClr val="tx1">
                  <a:lumMod val="95000"/>
                  <a:lumOff val="5000"/>
                </a:schemeClr>
              </a:solidFill>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险些</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0" lvl="0" indent="0" algn="l" fontAlgn="ctr">
              <a:lnSpc>
                <a:spcPct val="130000"/>
              </a:lnSpc>
              <a:spcBef>
                <a:spcPts val="1000"/>
              </a:spcBef>
              <a:spcAft>
                <a:spcPts val="0"/>
              </a:spcAft>
              <a:buSzPct val="100000"/>
              <a:buFont typeface="Wingdings" panose="05000000000000000000" charset="0"/>
              <a:buNone/>
            </a:pPr>
            <a:r>
              <a:rPr sz="1800">
                <a:solidFill>
                  <a:schemeClr val="tx1">
                    <a:lumMod val="95000"/>
                    <a:lumOff val="5000"/>
                  </a:schemeClr>
                </a:solidFill>
                <a:sym typeface="+mn-ea"/>
              </a:rPr>
              <a:t>险些掉到沟里</a:t>
            </a:r>
            <a:r>
              <a:rPr lang="en-US" altLang="zh-CN" sz="1800">
                <a:solidFill>
                  <a:schemeClr val="tx1">
                    <a:lumMod val="95000"/>
                    <a:lumOff val="5000"/>
                  </a:schemeClr>
                </a:solidFill>
                <a:sym typeface="+mn-ea"/>
              </a:rPr>
              <a:t>=</a:t>
            </a:r>
            <a:r>
              <a:rPr sz="1800">
                <a:solidFill>
                  <a:schemeClr val="tx1">
                    <a:lumMod val="95000"/>
                    <a:lumOff val="5000"/>
                  </a:schemeClr>
                </a:solidFill>
                <a:sym typeface="+mn-ea"/>
              </a:rPr>
              <a:t>险些</a:t>
            </a:r>
            <a:r>
              <a:rPr sz="1800">
                <a:solidFill>
                  <a:srgbClr val="C00000"/>
                </a:solidFill>
                <a:sym typeface="+mn-ea"/>
              </a:rPr>
              <a:t>没</a:t>
            </a:r>
            <a:r>
              <a:rPr sz="1800">
                <a:solidFill>
                  <a:schemeClr val="tx1">
                    <a:lumMod val="95000"/>
                    <a:lumOff val="5000"/>
                  </a:schemeClr>
                </a:solidFill>
                <a:sym typeface="+mn-ea"/>
              </a:rPr>
              <a:t>掉到沟里</a:t>
            </a:r>
            <a:endParaRPr lang="zh-CN" altLang="en-US" sz="1800">
              <a:solidFill>
                <a:schemeClr val="tx1">
                  <a:lumMod val="95000"/>
                  <a:lumOff val="5000"/>
                </a:schemeClr>
              </a:solidFill>
              <a:latin typeface="Arial" panose="020B0604020202020204" pitchFamily="34" charset="0"/>
              <a:ea typeface="微软雅黑" panose="020B0503020204020204" charset="-122"/>
              <a:sym typeface="+mn-ea"/>
            </a:endParaRPr>
          </a:p>
          <a:p>
            <a:pPr marL="0" lvl="0" indent="0" algn="l" fontAlgn="ctr">
              <a:lnSpc>
                <a:spcPct val="13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几乎</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lang="zh-CN" altLang="en-US" sz="1800">
              <a:solidFill>
                <a:schemeClr val="tx1">
                  <a:lumMod val="95000"/>
                  <a:lumOff val="5000"/>
                </a:schemeClr>
              </a:solidFill>
              <a:latin typeface="Arial" panose="020B0604020202020204" pitchFamily="34" charset="0"/>
              <a:ea typeface="微软雅黑" panose="020B0503020204020204" charset="-122"/>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几乎晕倒=几乎</a:t>
            </a:r>
            <a:r>
              <a:rPr sz="1800" kern="0">
                <a:solidFill>
                  <a:srgbClr val="C00000"/>
                </a:solidFill>
                <a:cs typeface="Times New Roman" panose="02020603050405020304" pitchFamily="18" charset="0"/>
                <a:sym typeface="+mn-ea"/>
              </a:rPr>
              <a:t>没</a:t>
            </a:r>
            <a:r>
              <a:rPr sz="1800" kern="0">
                <a:solidFill>
                  <a:schemeClr val="tx1">
                    <a:lumMod val="75000"/>
                    <a:lumOff val="25000"/>
                  </a:schemeClr>
                </a:solidFill>
                <a:cs typeface="Times New Roman" panose="02020603050405020304" pitchFamily="18" charset="0"/>
                <a:sym typeface="+mn-ea"/>
              </a:rPr>
              <a:t>晕倒</a:t>
            </a:r>
            <a:endParaRPr sz="1800" kern="0">
              <a:solidFill>
                <a:schemeClr val="tx1">
                  <a:lumMod val="75000"/>
                  <a:lumOff val="25000"/>
                </a:schemeClr>
              </a:solidFill>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难免VP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一个人难免犯错误=一个人难免</a:t>
            </a:r>
            <a:r>
              <a:rPr lang="zh-CN" altLang="en-US" sz="1800" kern="0" spc="150">
                <a:solidFill>
                  <a:srgbClr val="C00000"/>
                </a:solidFill>
                <a:latin typeface="Arial" panose="020B0604020202020204" pitchFamily="34" charset="0"/>
                <a:ea typeface="微软雅黑" panose="020B0503020204020204" charset="-122"/>
                <a:cs typeface="Times New Roman" panose="02020603050405020304" pitchFamily="18" charset="0"/>
              </a:rPr>
              <a:t>不</a:t>
            </a:r>
            <a:r>
              <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犯错误</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就差</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fontAlgn="ctr">
              <a:lnSpc>
                <a:spcPct val="150000"/>
              </a:lnSpc>
              <a:spcBef>
                <a:spcPts val="1000"/>
              </a:spcBef>
              <a:spcAft>
                <a:spcPts val="0"/>
              </a:spcAft>
              <a:buSzPct val="100000"/>
              <a:buFont typeface="Wingdings" panose="05000000000000000000" charset="0"/>
              <a:buNone/>
            </a:pPr>
            <a:r>
              <a:rPr sz="1800" kern="0">
                <a:solidFill>
                  <a:schemeClr val="tx1">
                    <a:lumMod val="75000"/>
                    <a:lumOff val="25000"/>
                  </a:schemeClr>
                </a:solidFill>
                <a:cs typeface="Times New Roman" panose="02020603050405020304" pitchFamily="18" charset="0"/>
                <a:sym typeface="+mn-ea"/>
              </a:rPr>
              <a:t>好大的风好大的雨，就差下雪了</a:t>
            </a:r>
            <a:r>
              <a:rPr lang="en-US" altLang="zh-CN" sz="1800" kern="0">
                <a:solidFill>
                  <a:schemeClr val="tx1">
                    <a:lumMod val="75000"/>
                    <a:lumOff val="25000"/>
                  </a:schemeClr>
                </a:solidFill>
                <a:cs typeface="Times New Roman" panose="02020603050405020304" pitchFamily="18" charset="0"/>
                <a:sym typeface="+mn-ea"/>
              </a:rPr>
              <a:t>=</a:t>
            </a:r>
            <a:r>
              <a:rPr sz="1800" kern="0">
                <a:solidFill>
                  <a:schemeClr val="tx1">
                    <a:lumMod val="75000"/>
                    <a:lumOff val="25000"/>
                  </a:schemeClr>
                </a:solidFill>
                <a:cs typeface="Times New Roman" panose="02020603050405020304" pitchFamily="18" charset="0"/>
                <a:sym typeface="+mn-ea"/>
              </a:rPr>
              <a:t>就差</a:t>
            </a:r>
            <a:r>
              <a:rPr sz="1800" kern="0">
                <a:solidFill>
                  <a:srgbClr val="C00000"/>
                </a:solidFill>
                <a:cs typeface="Times New Roman" panose="02020603050405020304" pitchFamily="18" charset="0"/>
                <a:sym typeface="+mn-ea"/>
              </a:rPr>
              <a:t>没</a:t>
            </a:r>
            <a:r>
              <a:rPr sz="1800" kern="0">
                <a:solidFill>
                  <a:schemeClr val="tx1">
                    <a:lumMod val="75000"/>
                    <a:lumOff val="25000"/>
                  </a:schemeClr>
                </a:solidFill>
                <a:cs typeface="Times New Roman" panose="02020603050405020304" pitchFamily="18" charset="0"/>
                <a:sym typeface="+mn-ea"/>
              </a:rPr>
              <a:t>下雪了</a:t>
            </a:r>
            <a:endParaRPr sz="1800" kern="0">
              <a:solidFill>
                <a:schemeClr val="tx1">
                  <a:lumMod val="75000"/>
                  <a:lumOff val="25000"/>
                </a:schemeClr>
              </a:solidFill>
              <a:cs typeface="Times New Roman" panose="02020603050405020304" pitchFamily="18" charset="0"/>
              <a:sym typeface="+mn-ea"/>
            </a:endParaRPr>
          </a:p>
          <a:p>
            <a:endParaRPr lang="zh-CN" altLang="en-US" sz="1800" kern="0">
              <a:solidFill>
                <a:schemeClr val="tx1">
                  <a:lumMod val="75000"/>
                  <a:lumOff val="25000"/>
                </a:schemeClr>
              </a:solidFill>
              <a:cs typeface="Times New Roman" panose="02020603050405020304" pitchFamily="18" charset="0"/>
              <a:sym typeface="+mn-ea"/>
            </a:endParaRPr>
          </a:p>
        </p:txBody>
      </p:sp>
      <p:sp>
        <p:nvSpPr>
          <p:cNvPr id="21" name="内容占位符 20"/>
          <p:cNvSpPr>
            <a:spLocks noGrp="1"/>
          </p:cNvSpPr>
          <p:nvPr>
            <p:ph sz="quarter" idx="4"/>
          </p:nvPr>
        </p:nvSpPr>
        <p:spPr>
          <a:xfrm>
            <a:off x="6235700" y="952500"/>
            <a:ext cx="5283200" cy="5388610"/>
          </a:xfrm>
        </p:spPr>
        <p:txBody>
          <a:bodyPr>
            <a:normAutofit/>
          </a:bodyPr>
          <a:p>
            <a:pPr marL="0" lvl="0" indent="0" algn="l">
              <a:lnSpc>
                <a:spcPct val="20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小心</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20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小心打碎杯子</a:t>
            </a:r>
            <a:r>
              <a:rPr lang="en-US" altLang="zh-CN" sz="1800" kern="0">
                <a:solidFill>
                  <a:schemeClr val="tx1">
                    <a:lumMod val="75000"/>
                    <a:lumOff val="25000"/>
                  </a:schemeClr>
                </a:solidFill>
                <a:cs typeface="Times New Roman" panose="02020603050405020304" pitchFamily="18" charset="0"/>
                <a:sym typeface="+mn-ea"/>
              </a:rPr>
              <a:t>=</a:t>
            </a:r>
            <a:r>
              <a:rPr sz="1800" kern="0">
                <a:solidFill>
                  <a:schemeClr val="tx1">
                    <a:lumMod val="75000"/>
                    <a:lumOff val="25000"/>
                  </a:schemeClr>
                </a:solidFill>
                <a:cs typeface="Times New Roman" panose="02020603050405020304" pitchFamily="18" charset="0"/>
                <a:sym typeface="+mn-ea"/>
              </a:rPr>
              <a:t>小心</a:t>
            </a:r>
            <a:r>
              <a:rPr sz="1800" kern="0">
                <a:solidFill>
                  <a:srgbClr val="C00000"/>
                </a:solidFill>
                <a:cs typeface="Times New Roman" panose="02020603050405020304" pitchFamily="18" charset="0"/>
                <a:sym typeface="+mn-ea"/>
              </a:rPr>
              <a:t>别</a:t>
            </a:r>
            <a:r>
              <a:rPr sz="1800" kern="0">
                <a:solidFill>
                  <a:schemeClr val="tx1">
                    <a:lumMod val="75000"/>
                    <a:lumOff val="25000"/>
                  </a:schemeClr>
                </a:solidFill>
                <a:cs typeface="Times New Roman" panose="02020603050405020304" pitchFamily="18" charset="0"/>
                <a:sym typeface="+mn-ea"/>
              </a:rPr>
              <a:t>打碎杯子</a:t>
            </a:r>
            <a:endParaRPr sz="1800" u="sng" kern="0">
              <a:solidFill>
                <a:schemeClr val="tx1">
                  <a:lumMod val="75000"/>
                  <a:lumOff val="25000"/>
                </a:schemeClr>
              </a:solidFill>
              <a:cs typeface="Times New Roman" panose="02020603050405020304" pitchFamily="18" charset="0"/>
              <a:sym typeface="+mn-ea"/>
            </a:endParaRPr>
          </a:p>
          <a:p>
            <a:pPr marL="0" lvl="0" indent="0" algn="l">
              <a:lnSpc>
                <a:spcPct val="20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看我</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20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看我打死你</a:t>
            </a:r>
            <a:r>
              <a:rPr lang="en-US" altLang="zh-CN" sz="1800" kern="0">
                <a:solidFill>
                  <a:schemeClr val="tx1">
                    <a:lumMod val="75000"/>
                    <a:lumOff val="25000"/>
                  </a:schemeClr>
                </a:solidFill>
                <a:cs typeface="Times New Roman" panose="02020603050405020304" pitchFamily="18" charset="0"/>
                <a:sym typeface="+mn-ea"/>
              </a:rPr>
              <a:t>=看我</a:t>
            </a:r>
            <a:r>
              <a:rPr lang="en-US" altLang="zh-CN" sz="1800" kern="0">
                <a:solidFill>
                  <a:srgbClr val="C00000"/>
                </a:solidFill>
                <a:cs typeface="Times New Roman" panose="02020603050405020304" pitchFamily="18" charset="0"/>
                <a:sym typeface="+mn-ea"/>
              </a:rPr>
              <a:t>不</a:t>
            </a:r>
            <a:r>
              <a:rPr lang="en-US" altLang="zh-CN" sz="1800" kern="0">
                <a:solidFill>
                  <a:schemeClr val="tx1">
                    <a:lumMod val="75000"/>
                    <a:lumOff val="25000"/>
                  </a:schemeClr>
                </a:solidFill>
                <a:cs typeface="Times New Roman" panose="02020603050405020304" pitchFamily="18" charset="0"/>
                <a:sym typeface="+mn-ea"/>
              </a:rPr>
              <a:t>打死你</a:t>
            </a:r>
            <a:endParaRPr lang="en-US" altLang="zh-CN" sz="1800" kern="0">
              <a:solidFill>
                <a:schemeClr val="tx1">
                  <a:lumMod val="75000"/>
                  <a:lumOff val="25000"/>
                </a:schemeClr>
              </a:solidFill>
              <a:cs typeface="Times New Roman" panose="02020603050405020304" pitchFamily="18" charset="0"/>
              <a:sym typeface="+mn-ea"/>
            </a:endParaRPr>
          </a:p>
          <a:p>
            <a:pPr marL="0" lvl="0" indent="0" algn="l">
              <a:lnSpc>
                <a:spcPct val="20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lang="en-US" altLang="zh-CN" sz="1800" b="1"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在</a:t>
            </a:r>
            <a:r>
              <a:rPr lang="en-US" altLang="zh-CN" sz="1800" b="1" kern="0">
                <a:solidFill>
                  <a:schemeClr val="tx1">
                    <a:lumMod val="75000"/>
                    <a:lumOff val="25000"/>
                  </a:schemeClr>
                </a:solidFill>
                <a:cs typeface="Times New Roman" panose="02020603050405020304" pitchFamily="18" charset="0"/>
                <a:sym typeface="+mn-ea"/>
              </a:rPr>
              <a:t>)VP</a:t>
            </a:r>
            <a:r>
              <a:rPr sz="1800" b="1" kern="0">
                <a:solidFill>
                  <a:schemeClr val="tx1">
                    <a:lumMod val="75000"/>
                    <a:lumOff val="25000"/>
                  </a:schemeClr>
                </a:solidFill>
                <a:cs typeface="Times New Roman" panose="02020603050405020304" pitchFamily="18" charset="0"/>
                <a:sym typeface="+mn-ea"/>
              </a:rPr>
              <a:t>以前</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a:solidFill>
                  <a:schemeClr val="tx1">
                    <a:lumMod val="95000"/>
                    <a:lumOff val="5000"/>
                  </a:schemeClr>
                </a:solidFill>
                <a:sym typeface="+mn-ea"/>
              </a:rPr>
              <a:t>毕业之前我不会结婚</a:t>
            </a:r>
            <a:r>
              <a:rPr lang="en-US" altLang="zh-CN" sz="1800">
                <a:solidFill>
                  <a:schemeClr val="tx1">
                    <a:lumMod val="95000"/>
                    <a:lumOff val="5000"/>
                  </a:schemeClr>
                </a:solidFill>
                <a:sym typeface="+mn-ea"/>
              </a:rPr>
              <a:t>=</a:t>
            </a:r>
            <a:r>
              <a:rPr sz="1800">
                <a:solidFill>
                  <a:srgbClr val="C00000"/>
                </a:solidFill>
                <a:sym typeface="+mn-ea"/>
              </a:rPr>
              <a:t>没</a:t>
            </a:r>
            <a:r>
              <a:rPr sz="1800">
                <a:solidFill>
                  <a:schemeClr val="tx1">
                    <a:lumMod val="95000"/>
                    <a:lumOff val="5000"/>
                  </a:schemeClr>
                </a:solidFill>
                <a:sym typeface="+mn-ea"/>
              </a:rPr>
              <a:t>毕业之前我不会结婚</a:t>
            </a:r>
            <a:endParaRPr lang="en-US" altLang="zh-CN" sz="1800" kern="0">
              <a:solidFill>
                <a:schemeClr val="tx1">
                  <a:lumMod val="75000"/>
                  <a:lumOff val="25000"/>
                </a:schemeClr>
              </a:solidFill>
              <a:cs typeface="Times New Roman" panose="02020603050405020304" pitchFamily="18" charset="0"/>
              <a:sym typeface="+mn-ea"/>
            </a:endParaRPr>
          </a:p>
          <a:p>
            <a:pPr marL="0" lvl="0" indent="0" algn="l">
              <a:lnSpc>
                <a:spcPct val="20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好</a:t>
            </a:r>
            <a:r>
              <a:rPr lang="en-US" altLang="zh-CN" sz="1800" b="1" kern="0">
                <a:solidFill>
                  <a:schemeClr val="tx1">
                    <a:lumMod val="75000"/>
                    <a:lumOff val="25000"/>
                  </a:schemeClr>
                </a:solidFill>
                <a:cs typeface="Times New Roman" panose="02020603050405020304" pitchFamily="18" charset="0"/>
                <a:sym typeface="+mn-ea"/>
              </a:rPr>
              <a:t>AP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好容易 =好</a:t>
            </a:r>
            <a:r>
              <a:rPr sz="1800" kern="0">
                <a:solidFill>
                  <a:srgbClr val="C00000"/>
                </a:solidFill>
                <a:cs typeface="Times New Roman" panose="02020603050405020304" pitchFamily="18" charset="0"/>
                <a:sym typeface="+mn-ea"/>
              </a:rPr>
              <a:t>不</a:t>
            </a:r>
            <a:r>
              <a:rPr sz="1800" kern="0">
                <a:solidFill>
                  <a:schemeClr val="tx1">
                    <a:lumMod val="75000"/>
                    <a:lumOff val="25000"/>
                  </a:schemeClr>
                </a:solidFill>
                <a:cs typeface="Times New Roman" panose="02020603050405020304" pitchFamily="18" charset="0"/>
                <a:sym typeface="+mn-ea"/>
              </a:rPr>
              <a:t>容易（否定） </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好热闹 =好</a:t>
            </a:r>
            <a:r>
              <a:rPr sz="1800" kern="0">
                <a:solidFill>
                  <a:srgbClr val="C00000"/>
                </a:solidFill>
                <a:cs typeface="Times New Roman" panose="02020603050405020304" pitchFamily="18" charset="0"/>
                <a:sym typeface="+mn-ea"/>
              </a:rPr>
              <a:t>不</a:t>
            </a:r>
            <a:r>
              <a:rPr sz="1800" kern="0">
                <a:solidFill>
                  <a:schemeClr val="tx1">
                    <a:lumMod val="75000"/>
                    <a:lumOff val="25000"/>
                  </a:schemeClr>
                </a:solidFill>
                <a:cs typeface="Times New Roman" panose="02020603050405020304" pitchFamily="18" charset="0"/>
                <a:sym typeface="+mn-ea"/>
              </a:rPr>
              <a:t>热闹 （肯定）</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endParaRPr>
              <a:solidFill>
                <a:schemeClr val="tx1">
                  <a:lumMod val="95000"/>
                  <a:lumOff val="5000"/>
                </a:schemeClr>
              </a:solidFill>
              <a:sym typeface="+mn-ea"/>
            </a:endParaRPr>
          </a:p>
          <a:p>
            <a:pPr marL="0" lvl="0" indent="0" algn="l">
              <a:lnSpc>
                <a:spcPct val="150000"/>
              </a:lnSpc>
              <a:buNone/>
            </a:pP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其他</a:t>
            </a:r>
            <a:r>
              <a:rPr lang="zh-CN" altLang="en-US"/>
              <a:t>构式</a:t>
            </a:r>
            <a:endParaRPr lang="zh-CN" altLang="en-US"/>
          </a:p>
        </p:txBody>
      </p:sp>
      <p:sp>
        <p:nvSpPr>
          <p:cNvPr id="3" name="内容占位符 2"/>
          <p:cNvSpPr>
            <a:spLocks noGrp="1"/>
          </p:cNvSpPr>
          <p:nvPr>
            <p:ph idx="1"/>
          </p:nvPr>
        </p:nvSpPr>
        <p:spPr/>
        <p:txBody>
          <a:bodyPr>
            <a:noAutofit/>
          </a:bodyPr>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怀疑</a:t>
            </a:r>
            <a:r>
              <a:rPr lang="en-US" altLang="zh-CN" sz="1800" b="1" kern="0">
                <a:solidFill>
                  <a:schemeClr val="tx1">
                    <a:lumMod val="75000"/>
                    <a:lumOff val="25000"/>
                  </a:schemeClr>
                </a:solidFill>
                <a:cs typeface="Times New Roman" panose="02020603050405020304" pitchFamily="18" charset="0"/>
                <a:sym typeface="+mn-ea"/>
              </a:rPr>
              <a:t>VP</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孩子怀疑事情已经办完 </a:t>
            </a:r>
            <a:r>
              <a:rPr lang="en-US" altLang="zh-CN" sz="1800" kern="0">
                <a:solidFill>
                  <a:schemeClr val="tx1">
                    <a:lumMod val="75000"/>
                    <a:lumOff val="25000"/>
                  </a:schemeClr>
                </a:solidFill>
                <a:cs typeface="Times New Roman" panose="02020603050405020304" pitchFamily="18" charset="0"/>
                <a:sym typeface="+mn-ea"/>
              </a:rPr>
              <a:t>= </a:t>
            </a:r>
            <a:r>
              <a:rPr sz="1800" kern="0">
                <a:solidFill>
                  <a:schemeClr val="tx1">
                    <a:lumMod val="75000"/>
                    <a:lumOff val="25000"/>
                  </a:schemeClr>
                </a:solidFill>
                <a:cs typeface="Times New Roman" panose="02020603050405020304" pitchFamily="18" charset="0"/>
                <a:sym typeface="+mn-ea"/>
              </a:rPr>
              <a:t>孩子怀疑事情还</a:t>
            </a:r>
            <a:r>
              <a:rPr sz="1800" kern="0">
                <a:solidFill>
                  <a:srgbClr val="C00000"/>
                </a:solidFill>
                <a:cs typeface="Times New Roman" panose="02020603050405020304" pitchFamily="18" charset="0"/>
                <a:sym typeface="+mn-ea"/>
              </a:rPr>
              <a:t>没有</a:t>
            </a:r>
            <a:r>
              <a:rPr sz="1800" kern="0">
                <a:solidFill>
                  <a:schemeClr val="tx1">
                    <a:lumMod val="75000"/>
                    <a:lumOff val="25000"/>
                  </a:schemeClr>
                </a:solidFill>
                <a:cs typeface="Times New Roman" panose="02020603050405020304" pitchFamily="18" charset="0"/>
                <a:sym typeface="+mn-ea"/>
              </a:rPr>
              <a:t>办完</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a:solidFill>
                  <a:schemeClr val="tx1">
                    <a:lumMod val="95000"/>
                    <a:lumOff val="5000"/>
                  </a:schemeClr>
                </a:solidFill>
                <a:sym typeface="+mn-ea"/>
              </a:rPr>
              <a:t>【</a:t>
            </a:r>
            <a:r>
              <a:rPr sz="1800" b="1">
                <a:solidFill>
                  <a:schemeClr val="tx1">
                    <a:lumMod val="95000"/>
                    <a:lumOff val="5000"/>
                  </a:schemeClr>
                </a:solidFill>
                <a:sym typeface="+mn-ea"/>
              </a:rPr>
              <a:t>后悔</a:t>
            </a:r>
            <a:r>
              <a:rPr lang="en-US" altLang="zh-CN" sz="1800" b="1">
                <a:solidFill>
                  <a:schemeClr val="tx1">
                    <a:lumMod val="95000"/>
                    <a:lumOff val="5000"/>
                  </a:schemeClr>
                </a:solidFill>
                <a:sym typeface="+mn-ea"/>
              </a:rPr>
              <a:t>VP</a:t>
            </a:r>
            <a:r>
              <a:rPr sz="1800">
                <a:solidFill>
                  <a:schemeClr val="tx1">
                    <a:lumMod val="95000"/>
                    <a:lumOff val="5000"/>
                  </a:schemeClr>
                </a:solidFill>
                <a:sym typeface="+mn-ea"/>
              </a:rPr>
              <a:t>】</a:t>
            </a:r>
            <a:endParaRPr sz="1800">
              <a:solidFill>
                <a:schemeClr val="tx1">
                  <a:lumMod val="95000"/>
                  <a:lumOff val="5000"/>
                </a:schemeClr>
              </a:solidFill>
              <a:sym typeface="+mn-ea"/>
            </a:endParaRPr>
          </a:p>
          <a:p>
            <a:pPr marL="0" lvl="0" indent="0" algn="l">
              <a:lnSpc>
                <a:spcPct val="150000"/>
              </a:lnSpc>
              <a:spcBef>
                <a:spcPts val="0"/>
              </a:spcBef>
              <a:spcAft>
                <a:spcPts val="0"/>
              </a:spcAft>
              <a:buSzPct val="100000"/>
              <a:buFont typeface="Wingdings" panose="05000000000000000000" pitchFamily="2" charset="2"/>
              <a:buNone/>
            </a:pPr>
            <a:r>
              <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我真后悔跟他吵架</a:t>
            </a:r>
            <a:r>
              <a:rPr lang="en-US" altLang="zh-CN"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a:t>
            </a:r>
            <a:r>
              <a:rPr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我真后悔</a:t>
            </a:r>
            <a:r>
              <a:rPr sz="1800" kern="0" spc="150">
                <a:solidFill>
                  <a:srgbClr val="C00000"/>
                </a:solidFill>
                <a:latin typeface="Arial" panose="020B0604020202020204" pitchFamily="34" charset="0"/>
                <a:ea typeface="微软雅黑" panose="020B0503020204020204" charset="-122"/>
                <a:cs typeface="Times New Roman" panose="02020603050405020304" pitchFamily="18" charset="0"/>
              </a:rPr>
              <a:t>不该</a:t>
            </a:r>
            <a:r>
              <a:rPr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跟他吵架</a:t>
            </a:r>
            <a:endParaRPr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0" lvl="0" indent="0" algn="l">
              <a:lnSpc>
                <a:spcPct val="150000"/>
              </a:lnSpc>
              <a:spcBef>
                <a:spcPts val="0"/>
              </a:spcBef>
              <a:spcAft>
                <a:spcPts val="0"/>
              </a:spcAft>
              <a:buSzPct val="100000"/>
              <a:buFont typeface="Wingdings" panose="05000000000000000000" pitchFamily="2" charset="2"/>
              <a:buNone/>
            </a:pP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除非… …才</a:t>
            </a:r>
            <a:r>
              <a:rPr sz="1800" kern="0">
                <a:solidFill>
                  <a:schemeClr val="tx1">
                    <a:lumMod val="75000"/>
                    <a:lumOff val="25000"/>
                  </a:schemeClr>
                </a:solidFill>
                <a:cs typeface="Times New Roman" panose="02020603050405020304" pitchFamily="18" charset="0"/>
                <a:sym typeface="+mn-ea"/>
              </a:rPr>
              <a:t>】 =【</a:t>
            </a:r>
            <a:r>
              <a:rPr sz="1800" b="1" kern="0">
                <a:solidFill>
                  <a:schemeClr val="tx1">
                    <a:lumMod val="75000"/>
                    <a:lumOff val="25000"/>
                  </a:schemeClr>
                </a:solidFill>
                <a:cs typeface="Times New Roman" panose="02020603050405020304" pitchFamily="18" charset="0"/>
                <a:sym typeface="+mn-ea"/>
              </a:rPr>
              <a:t>除非… …不</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除非男女双方同意，才能离婚 </a:t>
            </a:r>
            <a:r>
              <a:rPr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 </a:t>
            </a:r>
            <a:r>
              <a:rPr sz="1800" kern="0">
                <a:solidFill>
                  <a:schemeClr val="tx1">
                    <a:lumMod val="75000"/>
                    <a:lumOff val="25000"/>
                  </a:schemeClr>
                </a:solidFill>
                <a:cs typeface="Times New Roman" panose="02020603050405020304" pitchFamily="18" charset="0"/>
                <a:sym typeface="+mn-ea"/>
              </a:rPr>
              <a:t>除非男女双方同意，不能离婚</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一会儿</a:t>
            </a:r>
            <a:r>
              <a:rPr sz="1800" kern="0">
                <a:solidFill>
                  <a:schemeClr val="tx1">
                    <a:lumMod val="75000"/>
                    <a:lumOff val="25000"/>
                  </a:schemeClr>
                </a:solidFill>
                <a:cs typeface="Times New Roman" panose="02020603050405020304" pitchFamily="18" charset="0"/>
                <a:sym typeface="+mn-ea"/>
              </a:rPr>
              <a:t>】=【</a:t>
            </a:r>
            <a:r>
              <a:rPr sz="1800" b="1" kern="0">
                <a:solidFill>
                  <a:schemeClr val="tx1">
                    <a:lumMod val="75000"/>
                    <a:lumOff val="25000"/>
                  </a:schemeClr>
                </a:solidFill>
                <a:cs typeface="Times New Roman" panose="02020603050405020304" pitchFamily="18" charset="0"/>
                <a:sym typeface="+mn-ea"/>
              </a:rPr>
              <a:t>不一会儿</a:t>
            </a:r>
            <a:r>
              <a:rPr sz="1800" kern="0">
                <a:solidFill>
                  <a:schemeClr val="tx1">
                    <a:lumMod val="75000"/>
                    <a:lumOff val="25000"/>
                  </a:schemeClr>
                </a:solidFill>
                <a:cs typeface="Times New Roman" panose="02020603050405020304" pitchFamily="18" charset="0"/>
                <a:sym typeface="+mn-ea"/>
              </a:rPr>
              <a:t>】</a:t>
            </a:r>
            <a:endParaRPr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kern="0">
                <a:solidFill>
                  <a:schemeClr val="tx1">
                    <a:lumMod val="75000"/>
                    <a:lumOff val="25000"/>
                  </a:schemeClr>
                </a:solidFill>
                <a:cs typeface="Times New Roman" panose="02020603050405020304" pitchFamily="18" charset="0"/>
                <a:sym typeface="+mn-ea"/>
              </a:rPr>
              <a:t>一会儿他又回来了 = </a:t>
            </a:r>
            <a:r>
              <a:rPr sz="1800" kern="0">
                <a:solidFill>
                  <a:srgbClr val="C00000"/>
                </a:solidFill>
                <a:cs typeface="Times New Roman" panose="02020603050405020304" pitchFamily="18" charset="0"/>
                <a:sym typeface="+mn-ea"/>
              </a:rPr>
              <a:t>不</a:t>
            </a:r>
            <a:r>
              <a:rPr sz="1800" kern="0">
                <a:solidFill>
                  <a:schemeClr val="tx1">
                    <a:lumMod val="75000"/>
                    <a:lumOff val="25000"/>
                  </a:schemeClr>
                </a:solidFill>
                <a:cs typeface="Times New Roman" panose="02020603050405020304" pitchFamily="18" charset="0"/>
                <a:sym typeface="+mn-ea"/>
              </a:rPr>
              <a:t>一会儿他又回来了</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0" lvl="0" indent="0" algn="l">
              <a:lnSpc>
                <a:spcPct val="150000"/>
              </a:lnSpc>
              <a:spcBef>
                <a:spcPts val="0"/>
              </a:spcBef>
              <a:spcAft>
                <a:spcPts val="0"/>
              </a:spcAft>
              <a:buSzPct val="100000"/>
              <a:buFont typeface="Wingdings" panose="05000000000000000000" pitchFamily="2" charset="2"/>
              <a:buNone/>
            </a:pPr>
            <a:endParaRPr lang="en-US" altLang="zh-CN" sz="1800" kern="0">
              <a:solidFill>
                <a:schemeClr val="tx1">
                  <a:lumMod val="75000"/>
                  <a:lumOff val="25000"/>
                </a:schemeClr>
              </a:solidFill>
              <a:cs typeface="Times New Roman" panose="02020603050405020304" pitchFamily="18" charset="0"/>
              <a:sym typeface="+mn-ea"/>
            </a:endParaRPr>
          </a:p>
          <a:p>
            <a:pPr marL="0" lvl="0" indent="0" algn="l">
              <a:lnSpc>
                <a:spcPct val="150000"/>
              </a:lnSpc>
              <a:spcBef>
                <a:spcPts val="0"/>
              </a:spcBef>
              <a:spcAft>
                <a:spcPts val="0"/>
              </a:spcAft>
              <a:buSzPct val="100000"/>
              <a:buFont typeface="Wingdings" panose="05000000000000000000" pitchFamily="2" charset="2"/>
              <a:buNone/>
            </a:pPr>
            <a:r>
              <a:rPr sz="1800">
                <a:sym typeface="+mn-ea"/>
              </a:rPr>
              <a:t>【</a:t>
            </a:r>
            <a:r>
              <a:rPr sz="1800" b="1">
                <a:sym typeface="+mn-ea"/>
              </a:rPr>
              <a:t>果不然</a:t>
            </a:r>
            <a:r>
              <a:rPr sz="1800">
                <a:sym typeface="+mn-ea"/>
              </a:rPr>
              <a:t>】：</a:t>
            </a:r>
            <a:endParaRPr lang="zh-CN" altLang="en-US" sz="1800"/>
          </a:p>
          <a:p>
            <a:pPr marL="0" lvl="0" indent="0" algn="l">
              <a:lnSpc>
                <a:spcPct val="150000"/>
              </a:lnSpc>
              <a:spcBef>
                <a:spcPts val="0"/>
              </a:spcBef>
              <a:spcAft>
                <a:spcPts val="0"/>
              </a:spcAft>
              <a:buSzPct val="100000"/>
              <a:buFont typeface="Wingdings" panose="05000000000000000000" pitchFamily="2" charset="2"/>
              <a:buNone/>
            </a:pPr>
            <a:r>
              <a:rPr sz="1800">
                <a:sym typeface="+mn-ea"/>
              </a:rPr>
              <a:t>果然，他真的来了 </a:t>
            </a:r>
            <a:r>
              <a:rPr lang="en-US" altLang="zh-CN" sz="1800">
                <a:sym typeface="+mn-ea"/>
              </a:rPr>
              <a:t>= </a:t>
            </a:r>
            <a:r>
              <a:rPr sz="1800">
                <a:sym typeface="+mn-ea"/>
              </a:rPr>
              <a:t>果</a:t>
            </a:r>
            <a:r>
              <a:rPr sz="1800">
                <a:solidFill>
                  <a:srgbClr val="C00000"/>
                </a:solidFill>
                <a:sym typeface="+mn-ea"/>
              </a:rPr>
              <a:t>不</a:t>
            </a:r>
            <a:r>
              <a:rPr sz="1800">
                <a:sym typeface="+mn-ea"/>
              </a:rPr>
              <a:t>然，他真的来了</a:t>
            </a:r>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endParaRPr lang="zh-CN" altLang="en-US" sz="1800" kern="0" spc="15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构式名称</a:t>
            </a:r>
            <a:endParaRPr lang="zh-CN" altLang="en-US"/>
          </a:p>
        </p:txBody>
      </p:sp>
      <p:sp>
        <p:nvSpPr>
          <p:cNvPr id="3" name="内容占位符 2"/>
          <p:cNvSpPr>
            <a:spLocks noGrp="1"/>
          </p:cNvSpPr>
          <p:nvPr>
            <p:ph idx="1"/>
          </p:nvPr>
        </p:nvSpPr>
        <p:spPr/>
        <p:txBody>
          <a:bodyPr>
            <a:normAutofit/>
          </a:bodyPr>
          <a:p>
            <a:r>
              <a:rPr lang="zh-CN" altLang="en-US" sz="2000" b="1"/>
              <a:t>悖义结构</a:t>
            </a:r>
            <a:r>
              <a:rPr>
                <a:sym typeface="+mn-ea"/>
              </a:rPr>
              <a:t>（</a:t>
            </a:r>
            <a:r>
              <a:rPr>
                <a:sym typeface="+mn-ea"/>
              </a:rPr>
              <a:t>马黎明，</a:t>
            </a:r>
            <a:r>
              <a:rPr lang="en-US" altLang="zh-CN">
                <a:sym typeface="+mn-ea"/>
              </a:rPr>
              <a:t>2000</a:t>
            </a:r>
            <a:r>
              <a:rPr>
                <a:sym typeface="+mn-ea"/>
              </a:rPr>
              <a:t>）</a:t>
            </a:r>
            <a:r>
              <a:rPr lang="zh-CN" altLang="en-US"/>
              <a:t>否定形式表示肯定意义或者肯定形式表示否定意义的语言形式。</a:t>
            </a:r>
            <a:endParaRPr lang="zh-CN" altLang="en-US"/>
          </a:p>
          <a:p>
            <a:r>
              <a:rPr lang="zh-CN" altLang="en-US"/>
              <a:t>否定形式表达肯定意义；</a:t>
            </a:r>
            <a:endParaRPr lang="zh-CN" altLang="en-US"/>
          </a:p>
          <a:p>
            <a:r>
              <a:rPr>
                <a:sym typeface="+mn-ea"/>
              </a:rPr>
              <a:t>用肯定形式表达否定意义</a:t>
            </a:r>
            <a:endParaRPr lang="zh-CN" altLang="en-US"/>
          </a:p>
          <a:p>
            <a:endParaRPr lang="zh-CN" altLang="en-US"/>
          </a:p>
          <a:p>
            <a:r>
              <a:rPr sz="2000" b="1">
                <a:sym typeface="+mn-ea"/>
              </a:rPr>
              <a:t>羡余否定</a:t>
            </a:r>
            <a:r>
              <a:rPr>
                <a:sym typeface="+mn-ea"/>
              </a:rPr>
              <a:t>（</a:t>
            </a:r>
            <a:r>
              <a:rPr>
                <a:sym typeface="+mn-ea"/>
              </a:rPr>
              <a:t>石毓智，</a:t>
            </a:r>
            <a:r>
              <a:rPr lang="en-US" altLang="zh-CN">
                <a:sym typeface="+mn-ea"/>
              </a:rPr>
              <a:t>1992</a:t>
            </a:r>
            <a:r>
              <a:rPr>
                <a:sym typeface="+mn-ea"/>
              </a:rPr>
              <a:t>）分为两种：</a:t>
            </a:r>
            <a:endParaRPr>
              <a:sym typeface="+mn-ea"/>
            </a:endParaRPr>
          </a:p>
          <a:p>
            <a:r>
              <a:rPr>
                <a:sym typeface="+mn-ea"/>
              </a:rPr>
              <a:t>（一）否定式的意义等同于肯定式的，即否定词是多余的，所表示的是肯定式的意义；</a:t>
            </a:r>
            <a:endParaRPr>
              <a:sym typeface="+mn-ea"/>
            </a:endParaRPr>
          </a:p>
          <a:p>
            <a:r>
              <a:rPr>
                <a:sym typeface="+mn-ea"/>
              </a:rPr>
              <a:t>（二）肯定式的意义等同于否定式的，否定词仍有实际含义，整个短语表示的是否定式的含义（这种情况准确来说是空缺否定）。</a:t>
            </a:r>
            <a:endParaRPr>
              <a:sym typeface="+mn-ea"/>
            </a:endParaRPr>
          </a:p>
          <a:p>
            <a:endParaRPr lang="zh-CN" altLang="en-US" sz="2000" b="1"/>
          </a:p>
          <a:p>
            <a:pPr marL="0" indent="0">
              <a:buNone/>
            </a:pPr>
            <a:r>
              <a:rPr lang="zh-CN" altLang="en-US" sz="2000" b="1"/>
              <a:t>正反同义</a:t>
            </a:r>
            <a:r>
              <a:rPr lang="zh-CN" altLang="en-US" sz="2000" b="1"/>
              <a:t>结构</a:t>
            </a:r>
            <a:r>
              <a:rPr lang="zh-CN" altLang="en-US"/>
              <a:t>（</a:t>
            </a:r>
            <a:r>
              <a:rPr>
                <a:sym typeface="+mn-ea"/>
              </a:rPr>
              <a:t>江蓝生，</a:t>
            </a:r>
            <a:r>
              <a:rPr lang="en-US" altLang="zh-CN">
                <a:sym typeface="+mn-ea"/>
              </a:rPr>
              <a:t>2008</a:t>
            </a:r>
            <a:r>
              <a:rPr>
                <a:sym typeface="+mn-ea"/>
              </a:rPr>
              <a:t>）</a:t>
            </a:r>
            <a:endParaRPr lang="en-US" altLang="zh-CN"/>
          </a:p>
          <a:p>
            <a:pPr marL="0" indent="0">
              <a:buNone/>
            </a:pPr>
            <a:r>
              <a:rPr lang="zh-CN" altLang="en-US"/>
              <a:t>肯定式和否定式的意思基本相同，可以互换。</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Google</a:t>
            </a:r>
            <a:r>
              <a:rPr lang="zh-CN" altLang="en-US"/>
              <a:t>翻译</a:t>
            </a:r>
            <a:endParaRPr lang="zh-CN" altLang="en-US"/>
          </a:p>
        </p:txBody>
      </p:sp>
      <p:sp>
        <p:nvSpPr>
          <p:cNvPr id="3" name="内容占位符 2"/>
          <p:cNvSpPr>
            <a:spLocks noGrp="1"/>
          </p:cNvSpPr>
          <p:nvPr>
            <p:ph idx="1"/>
          </p:nvPr>
        </p:nvSpPr>
        <p:spPr/>
        <p:txBody>
          <a:bodyPr>
            <a:noAutofit/>
          </a:bodyPr>
          <a:p>
            <a:r>
              <a:rPr lang="zh-CN" altLang="en-US" sz="1800"/>
              <a:t>【除非男女双方同意，不能</a:t>
            </a:r>
            <a:r>
              <a:rPr sz="1800"/>
              <a:t>/才能</a:t>
            </a:r>
            <a:r>
              <a:rPr lang="zh-CN" altLang="en-US" sz="1800"/>
              <a:t>离婚】</a:t>
            </a:r>
            <a:endParaRPr lang="zh-CN" altLang="en-US" sz="1800"/>
          </a:p>
          <a:p>
            <a:pPr lvl="1"/>
            <a:r>
              <a:rPr lang="zh-CN" altLang="en-US" sz="1800"/>
              <a:t>Cannot divorce unless both men and women agree。</a:t>
            </a:r>
            <a:r>
              <a:rPr sz="1800"/>
              <a:t>	</a:t>
            </a:r>
            <a:endParaRPr lang="zh-CN" altLang="en-US" sz="1800"/>
          </a:p>
          <a:p>
            <a:pPr lvl="1"/>
            <a:r>
              <a:rPr sz="1800"/>
              <a:t>D</a:t>
            </a:r>
            <a:r>
              <a:rPr lang="zh-CN" altLang="en-US" sz="1800"/>
              <a:t>ivorce unless both men and women agree。</a:t>
            </a:r>
            <a:endParaRPr lang="zh-CN" altLang="en-US" sz="1800"/>
          </a:p>
          <a:p>
            <a:pPr lvl="0" indent="-228600" algn="l">
              <a:buClrTx/>
              <a:buSzTx/>
              <a:buFont typeface="Arial" panose="020B0604020202020204" pitchFamily="34" charset="0"/>
              <a:buChar char="•"/>
            </a:pPr>
            <a:r>
              <a:rPr sz="1800">
                <a:solidFill>
                  <a:schemeClr val="tx1"/>
                </a:solidFill>
              </a:rPr>
              <a:t>【我真后悔（不该）跟他吵架】</a:t>
            </a:r>
            <a:endParaRPr sz="1800"/>
          </a:p>
          <a:p>
            <a:pPr lvl="1" algn="l" defTabSz="914400">
              <a:buClrTx/>
              <a:buSzTx/>
            </a:pPr>
            <a:r>
              <a:rPr sz="1800"/>
              <a:t>I really regret not arguing with him</a:t>
            </a:r>
            <a:endParaRPr sz="1800"/>
          </a:p>
          <a:p>
            <a:pPr lvl="1" algn="l" defTabSz="914400">
              <a:buClrTx/>
              <a:buSzTx/>
            </a:pPr>
            <a:r>
              <a:rPr sz="1800"/>
              <a:t>I really regret arguing with him</a:t>
            </a:r>
            <a:endParaRPr sz="1800"/>
          </a:p>
          <a:p>
            <a:pPr lvl="0" indent="-228600" algn="l">
              <a:buClrTx/>
              <a:buSzTx/>
              <a:buFont typeface="Arial" panose="020B0604020202020204" pitchFamily="34" charset="0"/>
              <a:buChar char="•"/>
            </a:pPr>
            <a:r>
              <a:rPr sz="1800">
                <a:solidFill>
                  <a:schemeClr val="tx1"/>
                </a:solidFill>
              </a:rPr>
              <a:t>【难免（不</a:t>
            </a:r>
            <a:r>
              <a:rPr sz="1800"/>
              <a:t>）被人误解】</a:t>
            </a:r>
            <a:endParaRPr sz="1800"/>
          </a:p>
          <a:p>
            <a:pPr lvl="1" algn="l" defTabSz="914400">
              <a:buClrTx/>
              <a:buSzTx/>
            </a:pPr>
            <a:r>
              <a:rPr sz="1800"/>
              <a:t>Inevitably not misunderstood</a:t>
            </a:r>
            <a:endParaRPr sz="1800"/>
          </a:p>
          <a:p>
            <a:pPr lvl="1" algn="l" defTabSz="914400">
              <a:buClrTx/>
              <a:buSzTx/>
            </a:pPr>
            <a:r>
              <a:rPr sz="1800"/>
              <a:t>Inevitably misunderstood</a:t>
            </a:r>
            <a:endParaRPr sz="1800"/>
          </a:p>
          <a:p>
            <a:pPr lvl="0" indent="-228600" algn="l">
              <a:buClrTx/>
              <a:buSzTx/>
              <a:buFont typeface="Arial" panose="020B0604020202020204" pitchFamily="34" charset="0"/>
              <a:buChar char="•"/>
            </a:pPr>
            <a:r>
              <a:rPr sz="1800">
                <a:solidFill>
                  <a:schemeClr val="tx1"/>
                </a:solidFill>
              </a:rPr>
              <a:t>看我（不）打死你</a:t>
            </a:r>
            <a:endParaRPr sz="1800">
              <a:solidFill>
                <a:schemeClr val="tx1"/>
              </a:solidFill>
            </a:endParaRPr>
          </a:p>
          <a:p>
            <a:pPr lvl="1" algn="l" defTabSz="914400">
              <a:buClrTx/>
              <a:buSzTx/>
            </a:pPr>
            <a:r>
              <a:rPr sz="1800"/>
              <a:t>See me not killing you</a:t>
            </a:r>
            <a:endParaRPr sz="1800"/>
          </a:p>
          <a:p>
            <a:pPr lvl="1" algn="l" defTabSz="914400">
              <a:buClrTx/>
              <a:buSzTx/>
            </a:pPr>
            <a:r>
              <a:rPr sz="1800"/>
              <a:t>Watch me kill you</a:t>
            </a:r>
            <a:endParaRPr sz="1800">
              <a:solidFill>
                <a:schemeClr val="tx1"/>
              </a:solidFill>
            </a:endParaRPr>
          </a:p>
        </p:txBody>
      </p:sp>
    </p:spTree>
    <p:custDataLst>
      <p:tags r:id="rId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1"/>
</p:tagLst>
</file>

<file path=ppt/tags/tag13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TAG_VERSION" val="1.0"/>
  <p:tag name="KSO_WM_BEAUTIFY_FLAG" val="#wm#"/>
  <p:tag name="KSO_WM_TEMPLATE_CATEGORY" val="custom"/>
  <p:tag name="KSO_WM_TEMPLATE_INDEX" val="20204321"/>
  <p:tag name="KSO_WM_TEMPLATE_SUBCATEGORY" val="0"/>
  <p:tag name="KSO_WM_TEMPLATE_MASTER_TYPE" val="1"/>
  <p:tag name="KSO_WM_TEMPLATE_COLOR_TYPE" val="1"/>
  <p:tag name="KSO_WM_TEMPLATE_MASTER_THUMB_INDEX" val="12"/>
  <p:tag name="KSO_WM_TEMPLATE_THUMBS_INDEX" val="1、37"/>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24653.340"/>
  <p:tag name="KSO_WM_BEAUTIFY_FLAG" val="#wm#"/>
  <p:tag name="KSO_WM_UNIT_ID" val="_3**"/>
  <p:tag name="KSO_WM_UNIT_PLACING_PICTURE_USER_VIEWPORT" val="{&quot;height&quot;:3367,&quot;width&quot;:7801}"/>
  <p:tag name="KSO_WM_UNIT_HIGHLIGHT" val="0"/>
  <p:tag name="KSO_WM_UNIT_COMPATIBLE" val="0"/>
  <p:tag name="KSO_WM_UNIT_DIAGRAM_ISNUMVISUAL" val="0"/>
  <p:tag name="KSO_WM_UNIT_DIAGRAM_ISREFERUNIT" val="0"/>
  <p:tag name="KSO_WM_UNIT_LAYERLEVEL" val="1"/>
  <p:tag name="KSO_WM_TAG_VERSION" val="1.0"/>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20227.162"/>
  <p:tag name="KSO_WM_BEAUTIFY_FLAG" val="#wm#"/>
  <p:tag name="KSO_WM_UNIT_ID" val="_6**"/>
  <p:tag name="KSO_WM_UNIT_PLACING_PICTURE_USER_VIEWPORT" val="{&quot;height&quot;:3342,&quot;width&quot;:19236}"/>
  <p:tag name="KSO_WM_UNIT_HIGHLIGHT" val="0"/>
  <p:tag name="KSO_WM_UNIT_COMPATIBLE" val="0"/>
  <p:tag name="KSO_WM_UNIT_DIAGRAM_ISNUMVISUAL" val="0"/>
  <p:tag name="KSO_WM_UNIT_DIAGRAM_ISREFERUNIT" val="0"/>
  <p:tag name="KSO_WM_UNIT_LAYERLEVEL" val="1"/>
  <p:tag name="KSO_WM_TAG_VERSION" val="1.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32404.262"/>
  <p:tag name="KSO_WM_BEAUTIFY_FLAG" val="#wm#"/>
  <p:tag name="KSO_WM_UNIT_ID" val="_11**"/>
  <p:tag name="KSO_WM_UNIT_PLACING_PICTURE_USER_VIEWPORT" val="{&quot;height&quot;:10811,&quot;width&quot;:12140}"/>
  <p:tag name="KSO_WM_UNIT_HIGHLIGHT" val="0"/>
  <p:tag name="KSO_WM_UNIT_COMPATIBLE" val="0"/>
  <p:tag name="KSO_WM_UNIT_DIAGRAM_ISNUMVISUAL" val="0"/>
  <p:tag name="KSO_WM_UNIT_DIAGRAM_ISREFERUNIT" val="0"/>
  <p:tag name="KSO_WM_UNIT_LAYERLEVEL" val="1"/>
  <p:tag name="KSO_WM_TAG_VERSION" val="1.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4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5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6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7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18"/>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18"/>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1.xml><?xml version="1.0" encoding="utf-8"?>
<p:tagLst xmlns:p="http://schemas.openxmlformats.org/presentationml/2006/main">
  <p:tag name="KSO_WM_BEAUTIFY_FLAG" val="#wm#"/>
  <p:tag name="KSO_WM_TEMPLATE_CATEGORY" val="custom"/>
  <p:tag name="KSO_WM_TEMPLATE_INDEX" val="20205318"/>
  <p:tag name="KSO_WM_TEMPLATE_SUBCATEGORY" val="0"/>
  <p:tag name="KSO_WM_TEMPLATE_MASTER_TYPE" val="1"/>
  <p:tag name="KSO_WM_TEMPLATE_COLOR_TYPE" val="1"/>
  <p:tag name="KSO_WM_TEMPLATE_MASTER_THUMB_INDEX" val="12"/>
  <p:tag name="KSO_WM_TAG_VERSION" val="1.0"/>
  <p:tag name="KSO_WM_TEMPLATE_THUMBS_INDEX" val="1、4、6、9、13、16、17、18、19、20、21、23"/>
</p:tagLst>
</file>

<file path=ppt/tags/tag30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custom20205318_1*i*1"/>
  <p:tag name="KSO_WM_TEMPLATE_CATEGORY" val="custom"/>
  <p:tag name="KSO_WM_TEMPLATE_INDEX" val="20205318"/>
  <p:tag name="KSO_WM_UNIT_LAYERLEVEL" val="1"/>
  <p:tag name="KSO_WM_TAG_VERSION" val="1.0"/>
  <p:tag name="KSO_WM_BEAUTIFY_FLAG" val="#wm#"/>
</p:tagLst>
</file>

<file path=ppt/tags/tag303.xml><?xml version="1.0" encoding="utf-8"?>
<p:tagLst xmlns:p="http://schemas.openxmlformats.org/presentationml/2006/main">
  <p:tag name="KSO_WM_UNIT_ISCONTENTSTITLE" val="0"/>
  <p:tag name="KSO_WM_UNIT_ISNUMDGMTITLE" val="0"/>
  <p:tag name="KSO_WM_UNIT_PRESET_TEXT" val="法学毕业论文答辩"/>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5318_1*a*1"/>
  <p:tag name="KSO_WM_TEMPLATE_CATEGORY" val="custom"/>
  <p:tag name="KSO_WM_TEMPLATE_INDEX" val="20205318"/>
  <p:tag name="KSO_WM_UNIT_LAYERLEVEL" val="1"/>
  <p:tag name="KSO_WM_TAG_VERSION" val="1.0"/>
  <p:tag name="KSO_WM_BEAUTIFY_FLAG" val="#wm#"/>
</p:tagLst>
</file>

<file path=ppt/tags/tag304.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46"/>
  <p:tag name="KSO_WM_UNIT_HIGHLIGHT" val="0"/>
  <p:tag name="KSO_WM_UNIT_COMPATIBLE" val="0"/>
  <p:tag name="KSO_WM_UNIT_DIAGRAM_ISNUMVISUAL" val="0"/>
  <p:tag name="KSO_WM_UNIT_DIAGRAM_ISREFERUNIT" val="0"/>
  <p:tag name="KSO_WM_UNIT_TYPE" val="b"/>
  <p:tag name="KSO_WM_UNIT_INDEX" val="1"/>
  <p:tag name="KSO_WM_UNIT_ID" val="custom20205318_1*b*1"/>
  <p:tag name="KSO_WM_TEMPLATE_CATEGORY" val="custom"/>
  <p:tag name="KSO_WM_TEMPLATE_INDEX" val="20205318"/>
  <p:tag name="KSO_WM_UNIT_LAYERLEVEL" val="1"/>
  <p:tag name="KSO_WM_TAG_VERSION" val="1.0"/>
  <p:tag name="KSO_WM_BEAUTIFY_FLAG" val="#wm#"/>
</p:tagLst>
</file>

<file path=ppt/tags/tag305.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82_1"/>
  <p:tag name="KSO_WM_TEMPLATE_CATEGORY" val="custom"/>
  <p:tag name="KSO_WM_TEMPLATE_INDEX" val="20205318"/>
  <p:tag name="KSO_WM_SLIDE_ID" val="custom20205318_1"/>
  <p:tag name="KSO_WM_SLIDE_INDEX" val="1"/>
  <p:tag name="KSO_WM_TEMPLATE_SUBCATEGORY" val="0"/>
  <p:tag name="KSO_WM_TEMPLATE_THUMBS_INDEX" val="1、4、6、9、13、16、17、18、19、20、21、23"/>
  <p:tag name="KSO_WM_DIAGRAM_GROUP_CODE" val="-1"/>
  <p:tag name="KSO_WM_TEMPLATE_MASTER_TYPE" val="1"/>
  <p:tag name="KSO_WM_TEMPLATE_COLOR_TYPE" val="1"/>
  <p:tag name="KSO_WM_SLIDE_SUBTYPE" val="pureTxt"/>
  <p:tag name="KSO_WM_TEMPLATE_MASTER_THUMB_INDEX" val="12"/>
</p:tagLst>
</file>

<file path=ppt/tags/tag306.xml><?xml version="1.0" encoding="utf-8"?>
<p:tagLst xmlns:p="http://schemas.openxmlformats.org/presentationml/2006/main">
  <p:tag name="KSO_WM_UNIT_COLOR_SCHEME_SHAPE_ID" val="10"/>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4_1"/>
  <p:tag name="KSO_WM_UNIT_ISNUMDGMTITLE" val="0"/>
  <p:tag name="KSO_WM_UNIT_TEXT_FILL_FORE_SCHEMECOLOR_INDEX" val="13"/>
  <p:tag name="KSO_WM_UNIT_TEXT_FILL_TYPE" val="1"/>
  <p:tag name="KSO_WM_UNIT_USESOURCEFORMAT_APPLY" val="1"/>
</p:tagLst>
</file>

<file path=ppt/tags/tag307.xml><?xml version="1.0" encoding="utf-8"?>
<p:tagLst xmlns:p="http://schemas.openxmlformats.org/presentationml/2006/main">
  <p:tag name="KSO_WM_UNIT_COLOR_SCHEME_SHAPE_ID" val="12"/>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3_1"/>
  <p:tag name="KSO_WM_UNIT_ISNUMDGMTITLE" val="0"/>
  <p:tag name="KSO_WM_UNIT_TEXT_FILL_FORE_SCHEMECOLOR_INDEX" val="13"/>
  <p:tag name="KSO_WM_UNIT_TEXT_FILL_TYPE" val="1"/>
  <p:tag name="KSO_WM_UNIT_USESOURCEFORMAT_APPLY" val="1"/>
</p:tagLst>
</file>

<file path=ppt/tags/tag308.xml><?xml version="1.0" encoding="utf-8"?>
<p:tagLst xmlns:p="http://schemas.openxmlformats.org/presentationml/2006/main">
  <p:tag name="KSO_WM_UNIT_COLOR_SCHEME_SHAPE_ID" val="14"/>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2_1"/>
  <p:tag name="KSO_WM_UNIT_ISNUMDGMTITLE" val="0"/>
  <p:tag name="KSO_WM_UNIT_TEXT_FILL_FORE_SCHEMECOLOR_INDEX" val="13"/>
  <p:tag name="KSO_WM_UNIT_TEXT_FILL_TYPE" val="1"/>
  <p:tag name="KSO_WM_UNIT_USESOURCEFORMAT_APPLY" val="1"/>
</p:tagLst>
</file>

<file path=ppt/tags/tag309.xml><?xml version="1.0" encoding="utf-8"?>
<p:tagLst xmlns:p="http://schemas.openxmlformats.org/presentationml/2006/main">
  <p:tag name="KSO_WM_UNIT_COLOR_SCHEME_SHAPE_ID" val="16"/>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单击此处添加标题"/>
  <p:tag name="KSO_WM_TEMPLATE_CATEGORY" val="custom"/>
  <p:tag name="KSO_WM_TEMPLATE_INDEX" val="20204321"/>
  <p:tag name="KSO_WM_UNIT_ID" val="custom20204321_4*l_h_a*1_1_1"/>
  <p:tag name="KSO_WM_UNIT_ISNUMDGMTITLE" val="0"/>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COLOR_SCHEME_SHAPE_ID" val="1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LAYERLEVEL" val="1_1"/>
  <p:tag name="KSO_WM_TAG_VERSION" val="1.0"/>
  <p:tag name="KSO_WM_BEAUTIFY_FLAG" val="#wm#"/>
  <p:tag name="KSO_WM_TEMPLATE_CATEGORY" val="custom"/>
  <p:tag name="KSO_WM_TEMPLATE_INDEX" val="20204321"/>
  <p:tag name="KSO_WM_UNIT_ID" val="custom20204321_4*l_i*1_1"/>
  <p:tag name="KSO_WM_UNIT_FILL_FORE_SCHEMECOLOR_INDEX" val="5"/>
  <p:tag name="KSO_WM_UNIT_FILL_TYPE" val="1"/>
  <p:tag name="KSO_WM_UNIT_TEXT_FILL_FORE_SCHEMECOLOR_INDEX" val="13"/>
  <p:tag name="KSO_WM_UNIT_TEXT_FILL_TYPE" val="1"/>
  <p:tag name="KSO_WM_UNIT_USESOURCEFORMAT_APPLY" val="1"/>
</p:tagLst>
</file>

<file path=ppt/tags/tag311.xml><?xml version="1.0" encoding="utf-8"?>
<p:tagLst xmlns:p="http://schemas.openxmlformats.org/presentationml/2006/main">
  <p:tag name="KSO_WM_UNIT_COLOR_SCHEME_SHAPE_ID" val="1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321"/>
  <p:tag name="KSO_WM_UNIT_ID" val="custom20204321_4*l_h_i*1_1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2.xml><?xml version="1.0" encoding="utf-8"?>
<p:tagLst xmlns:p="http://schemas.openxmlformats.org/presentationml/2006/main">
  <p:tag name="KSO_WM_UNIT_COLOR_SCHEME_SHAPE_ID" val="20"/>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321"/>
  <p:tag name="KSO_WM_UNIT_ID" val="custom20204321_4*l_h_i*1_2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3.xml><?xml version="1.0" encoding="utf-8"?>
<p:tagLst xmlns:p="http://schemas.openxmlformats.org/presentationml/2006/main">
  <p:tag name="KSO_WM_UNIT_COLOR_SCHEME_SHAPE_ID" val="2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LAYERLEVEL" val="1_1_1"/>
  <p:tag name="KSO_WM_TAG_VERSION" val="1.0"/>
  <p:tag name="KSO_WM_BEAUTIFY_FLAG" val="#wm#"/>
  <p:tag name="KSO_WM_TEMPLATE_CATEGORY" val="custom"/>
  <p:tag name="KSO_WM_TEMPLATE_INDEX" val="20204321"/>
  <p:tag name="KSO_WM_UNIT_ID" val="custom20204321_4*l_h_i*1_3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4.xml><?xml version="1.0" encoding="utf-8"?>
<p:tagLst xmlns:p="http://schemas.openxmlformats.org/presentationml/2006/main">
  <p:tag name="KSO_WM_UNIT_COLOR_SCHEME_SHAPE_ID" val="2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LAYERLEVEL" val="1_1_1"/>
  <p:tag name="KSO_WM_TAG_VERSION" val="1.0"/>
  <p:tag name="KSO_WM_BEAUTIFY_FLAG" val="#wm#"/>
  <p:tag name="KSO_WM_TEMPLATE_CATEGORY" val="custom"/>
  <p:tag name="KSO_WM_TEMPLATE_INDEX" val="20204321"/>
  <p:tag name="KSO_WM_UNIT_ID" val="custom20204321_4*l_h_i*1_4_1"/>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315.xml><?xml version="1.0" encoding="utf-8"?>
<p:tagLst xmlns:p="http://schemas.openxmlformats.org/presentationml/2006/main">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LAYERLEVEL" val="1"/>
  <p:tag name="KSO_WM_TAG_VERSION" val="1.0"/>
  <p:tag name="KSO_WM_BEAUTIFY_FLAG" val="#wm#"/>
  <p:tag name="KSO_WM_UNIT_PRESET_TEXT" val="CONTENTS"/>
  <p:tag name="KSO_WM_TEMPLATE_CATEGORY" val="custom"/>
  <p:tag name="KSO_WM_TEMPLATE_INDEX" val="20204321"/>
  <p:tag name="KSO_WM_UNIT_ID" val="custom20204321_4*b*1"/>
  <p:tag name="KSO_WM_UNIT_ISNUMDGMTITLE" val="0"/>
  <p:tag name="KSO_WM_UNIT_TEXT_FILL_FORE_SCHEMECOLOR_INDEX" val="13"/>
  <p:tag name="KSO_WM_UNIT_TEXT_FILL_TYPE" val="1"/>
  <p:tag name="KSO_WM_UNIT_USESOURCEFORMAT_APPLY" val="1"/>
</p:tagLst>
</file>

<file path=ppt/tags/tag316.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 录"/>
  <p:tag name="KSO_WM_TEMPLATE_CATEGORY" val="custom"/>
  <p:tag name="KSO_WM_TEMPLATE_INDEX" val="20204321"/>
  <p:tag name="KSO_WM_UNIT_ID" val="custom20204321_4*a*1"/>
  <p:tag name="KSO_WM_UNIT_ISNUMDGMTITLE" val="0"/>
  <p:tag name="KSO_WM_UNIT_TEXT_FILL_FORE_SCHEMECOLOR_INDEX" val="13"/>
  <p:tag name="KSO_WM_UNIT_TEXT_FILL_TYPE" val="1"/>
  <p:tag name="KSO_WM_UNIT_USESOURCEFORMAT_APPLY" val="1"/>
</p:tagLst>
</file>

<file path=ppt/tags/tag317.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b_l"/>
  <p:tag name="KSO_WM_SLIDE_LAYOUT_CNT" val="1_1_1"/>
  <p:tag name="KSO_WM_TEMPLATE_MASTER_TYPE" val="1"/>
  <p:tag name="KSO_WM_TEMPLATE_COLOR_TYPE" val="1"/>
  <p:tag name="KSO_WM_TEMPLATE_CATEGORY" val="custom"/>
  <p:tag name="KSO_WM_TEMPLATE_INDEX" val="20204321"/>
  <p:tag name="KSO_WM_SLIDE_ID" val="custom20204321_4"/>
</p:tagLst>
</file>

<file path=ppt/tags/tag31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318_17*a*1"/>
  <p:tag name="KSO_WM_TEMPLATE_CATEGORY" val="custom"/>
  <p:tag name="KSO_WM_TEMPLATE_INDEX" val="20205318"/>
  <p:tag name="KSO_WM_UNIT_LAYERLEVEL" val="1"/>
  <p:tag name="KSO_WM_TAG_VERSION" val="1.0"/>
  <p:tag name="KSO_WM_BEAUTIFY_FLAG" val="#wm#"/>
  <p:tag name="KSO_WM_UNIT_ISCONTENTSTITLE" val="0"/>
  <p:tag name="KSO_WM_UNIT_ISNUMDGMTITLE" val="0"/>
  <p:tag name="KSO_WM_UNIT_PRESET_TEXT" val="单击此处添加标题"/>
  <p:tag name="KSO_WM_UNIT_NOCLEAR" val="0"/>
  <p:tag name="KSO_WM_UNIT_VALUE" val="26"/>
  <p:tag name="KSO_WM_UNIT_TYPE" val="a"/>
  <p:tag name="KSO_WM_UNIT_INDEX"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318_17*f*1"/>
  <p:tag name="KSO_WM_TEMPLATE_CATEGORY" val="custom"/>
  <p:tag name="KSO_WM_TEMPLATE_INDEX" val="20205318"/>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23.xml><?xml version="1.0" encoding="utf-8"?>
<p:tagLst xmlns:p="http://schemas.openxmlformats.org/presentationml/2006/main">
  <p:tag name="KSO_WM_SLIDE_ID" val="custom20205318_17"/>
  <p:tag name="KSO_WM_TEMPLATE_SUBCATEGORY" val="0"/>
  <p:tag name="KSO_WM_TEMPLATE_MASTER_TYPE" val="1"/>
  <p:tag name="KSO_WM_TEMPLATE_COLOR_TYPE" val="1"/>
  <p:tag name="KSO_WM_SLIDE_ITEM_CNT" val="0"/>
  <p:tag name="KSO_WM_SLIDE_INDEX" val="17"/>
  <p:tag name="KSO_WM_TAG_VERSION" val="1.0"/>
  <p:tag name="KSO_WM_BEAUTIFY_FLAG" val="#wm#"/>
  <p:tag name="KSO_WM_TEMPLATE_CATEGORY" val="custom"/>
  <p:tag name="KSO_WM_TEMPLATE_INDEX" val="20205318"/>
  <p:tag name="KSO_WM_SLIDE_TYPE" val="text"/>
  <p:tag name="KSO_WM_SLIDE_SUBTYPE" val="pureTxt"/>
  <p:tag name="KSO_WM_SLIDE_SIZE" val="758*343"/>
  <p:tag name="KSO_WM_SLIDE_POSITION" val="100*98"/>
  <p:tag name="KSO_WM_SLIDE_LAYOUT" val="a_f"/>
  <p:tag name="KSO_WM_SLIDE_LAYOUT_CNT" val="1_1"/>
</p:tagLst>
</file>

<file path=ppt/tags/tag324.xml><?xml version="1.0" encoding="utf-8"?>
<p:tagLst xmlns:p="http://schemas.openxmlformats.org/presentationml/2006/main">
  <p:tag name="KSO_WM_BEAUTIFY_FLAG" val="#wm#"/>
  <p:tag name="KSO_WM_TEMPLATE_CATEGORY" val="custom"/>
  <p:tag name="KSO_WM_TEMPLATE_INDEX" val="20204321"/>
</p:tagLst>
</file>

<file path=ppt/tags/tag325.xml><?xml version="1.0" encoding="utf-8"?>
<p:tagLst xmlns:p="http://schemas.openxmlformats.org/presentationml/2006/main">
  <p:tag name="KSO_WM_BEAUTIFY_FLAG" val="#wm#"/>
  <p:tag name="KSO_WM_TEMPLATE_CATEGORY" val="custom"/>
  <p:tag name="KSO_WM_TEMPLATE_INDEX" val="20204321"/>
</p:tagLst>
</file>

<file path=ppt/tags/tag326.xml><?xml version="1.0" encoding="utf-8"?>
<p:tagLst xmlns:p="http://schemas.openxmlformats.org/presentationml/2006/main">
  <p:tag name="KSO_WM_BEAUTIFY_FLAG" val="#wm#"/>
  <p:tag name="KSO_WM_TEMPLATE_CATEGORY" val="custom"/>
  <p:tag name="KSO_WM_TEMPLATE_INDEX" val="20204321"/>
</p:tagLst>
</file>

<file path=ppt/tags/tag327.xml><?xml version="1.0" encoding="utf-8"?>
<p:tagLst xmlns:p="http://schemas.openxmlformats.org/presentationml/2006/main">
  <p:tag name="KSO_WM_BEAUTIFY_FLAG" val="#wm#"/>
  <p:tag name="KSO_WM_TEMPLATE_CATEGORY" val="custom"/>
  <p:tag name="KSO_WM_TEMPLATE_INDEX" val="20204321"/>
</p:tagLst>
</file>

<file path=ppt/tags/tag328.xml><?xml version="1.0" encoding="utf-8"?>
<p:tagLst xmlns:p="http://schemas.openxmlformats.org/presentationml/2006/main">
  <p:tag name="KSO_WM_BEAUTIFY_FLAG" val="#wm#"/>
  <p:tag name="KSO_WM_TEMPLATE_CATEGORY" val="custom"/>
  <p:tag name="KSO_WM_TEMPLATE_INDEX" val="20204321"/>
</p:tagLst>
</file>

<file path=ppt/tags/tag32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31.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32.xml><?xml version="1.0" encoding="utf-8"?>
<p:tagLst xmlns:p="http://schemas.openxmlformats.org/presentationml/2006/main">
  <p:tag name="KSO_WM_BEAUTIFY_FLAG" val="#wm#"/>
  <p:tag name="KSO_WM_TEMPLATE_CATEGORY" val="diagram"/>
  <p:tag name="KSO_WM_TEMPLATE_INDEX" val="20203669"/>
</p:tagLst>
</file>

<file path=ppt/tags/tag333.xml><?xml version="1.0" encoding="utf-8"?>
<p:tagLst xmlns:p="http://schemas.openxmlformats.org/presentationml/2006/main">
  <p:tag name="KSO_WM_BEAUTIFY_FLAG" val="#wm#"/>
  <p:tag name="KSO_WM_TEMPLATE_CATEGORY" val="custom"/>
  <p:tag name="KSO_WM_TEMPLATE_INDEX" val="20204321"/>
</p:tagLst>
</file>

<file path=ppt/tags/tag334.xml><?xml version="1.0" encoding="utf-8"?>
<p:tagLst xmlns:p="http://schemas.openxmlformats.org/presentationml/2006/main">
  <p:tag name="KSO_WM_BEAUTIFY_FLAG" val="#wm#"/>
  <p:tag name="KSO_WM_TEMPLATE_CATEGORY" val="custom"/>
  <p:tag name="KSO_WM_TEMPLATE_INDEX" val="20204321"/>
</p:tagLst>
</file>

<file path=ppt/tags/tag335.xml><?xml version="1.0" encoding="utf-8"?>
<p:tagLst xmlns:p="http://schemas.openxmlformats.org/presentationml/2006/main">
  <p:tag name="KSO_WM_BEAUTIFY_FLAG" val="#wm#"/>
  <p:tag name="KSO_WM_TEMPLATE_CATEGORY" val="custom"/>
  <p:tag name="KSO_WM_TEMPLATE_INDEX" val="20204321"/>
</p:tagLst>
</file>

<file path=ppt/tags/tag336.xml><?xml version="1.0" encoding="utf-8"?>
<p:tagLst xmlns:p="http://schemas.openxmlformats.org/presentationml/2006/main">
  <p:tag name="KSO_WM_BEAUTIFY_FLAG" val="#wm#"/>
  <p:tag name="KSO_WM_TEMPLATE_CATEGORY" val="custom"/>
  <p:tag name="KSO_WM_TEMPLATE_INDEX" val="20204321"/>
</p:tagLst>
</file>

<file path=ppt/tags/tag337.xml><?xml version="1.0" encoding="utf-8"?>
<p:tagLst xmlns:p="http://schemas.openxmlformats.org/presentationml/2006/main">
  <p:tag name="KSO_WM_BEAUTIFY_FLAG" val="#wm#"/>
  <p:tag name="KSO_WM_TEMPLATE_CATEGORY" val="custom"/>
  <p:tag name="KSO_WM_TEMPLATE_INDEX" val="20204321"/>
</p:tagLst>
</file>

<file path=ppt/tags/tag338.xml><?xml version="1.0" encoding="utf-8"?>
<p:tagLst xmlns:p="http://schemas.openxmlformats.org/presentationml/2006/main">
  <p:tag name="REFSHAPE" val="2003489404"/>
  <p:tag name="KSO_WM_UNIT_PLACING_PICTURE_USER_VIEWPORT" val="{&quot;height&quot;:2653,&quot;width&quot;:15840}"/>
</p:tagLst>
</file>

<file path=ppt/tags/tag339.xml><?xml version="1.0" encoding="utf-8"?>
<p:tagLst xmlns:p="http://schemas.openxmlformats.org/presentationml/2006/main">
  <p:tag name="KSO_WM_BEAUTIFY_FLAG" val="#wm#"/>
  <p:tag name="KSO_WM_TEMPLATE_CATEGORY" val="custom"/>
  <p:tag name="KSO_WM_TEMPLATE_INDEX" val="2020432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wm#"/>
</p:tagLst>
</file>

<file path=ppt/tags/tag34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69_1*f*1"/>
  <p:tag name="KSO_WM_TEMPLATE_CATEGORY" val="diagram"/>
  <p:tag name="KSO_WM_TEMPLATE_INDEX" val="20203669"/>
  <p:tag name="KSO_WM_UNIT_LAYERLEVEL" val="1"/>
  <p:tag name="KSO_WM_TAG_VERSION" val="1.0"/>
  <p:tag name="KSO_WM_BEAUTIFY_FLAG" val="#wm#"/>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Lst>
</file>

<file path=ppt/tags/tag342.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wm#"/>
  <p:tag name="KSO_WM_UNIT_PRESET_TEXT" val="单击添加&#13;大标题"/>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69_1*i*2"/>
  <p:tag name="KSO_WM_TEMPLATE_CATEGORY" val="diagram"/>
  <p:tag name="KSO_WM_TEMPLATE_INDEX" val="20203669"/>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wm#"/>
</p:tagLst>
</file>

<file path=ppt/tags/tag345.xml><?xml version="1.0" encoding="utf-8"?>
<p:tagLst xmlns:p="http://schemas.openxmlformats.org/presentationml/2006/main">
  <p:tag name="KSO_WM_BEAUTIFY_FLAG" val="#wm#"/>
  <p:tag name="KSO_WM_TEMPLATE_CATEGORY" val="diagram"/>
  <p:tag name="KSO_WM_TEMPLATE_INDEX" val="20203669"/>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4*540"/>
  <p:tag name="KSO_WM_SLIDE_POSITION" val="55*-1"/>
  <p:tag name="KSO_WM_TAG_VERSION" val="1.0"/>
  <p:tag name="KSO_WM_SLIDE_LAYOUT" val="a_f"/>
  <p:tag name="KSO_WM_SLIDE_LAYOUT_CNT" val="1_1"/>
</p:tagLst>
</file>

<file path=ppt/tags/tag346.xml><?xml version="1.0" encoding="utf-8"?>
<p:tagLst xmlns:p="http://schemas.openxmlformats.org/presentationml/2006/main">
  <p:tag name="KSO_WM_BEAUTIFY_FLAG" val="#wm#"/>
  <p:tag name="KSO_WM_TEMPLATE_CATEGORY" val="diagram"/>
  <p:tag name="KSO_WM_TEMPLATE_INDEX" val="20203669"/>
</p:tagLst>
</file>

<file path=ppt/tags/tag34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49.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4321"/>
</p:tagLst>
</file>

<file path=ppt/tags/tag351.xml><?xml version="1.0" encoding="utf-8"?>
<p:tagLst xmlns:p="http://schemas.openxmlformats.org/presentationml/2006/main">
  <p:tag name="KSO_WM_BEAUTIFY_FLAG" val="#wm#"/>
  <p:tag name="KSO_WM_TEMPLATE_CATEGORY" val="custom"/>
  <p:tag name="KSO_WM_TEMPLATE_INDEX" val="20204321"/>
</p:tagLst>
</file>

<file path=ppt/tags/tag352.xml><?xml version="1.0" encoding="utf-8"?>
<p:tagLst xmlns:p="http://schemas.openxmlformats.org/presentationml/2006/main">
  <p:tag name="KSO_WM_BEAUTIFY_FLAG" val="#wm#"/>
  <p:tag name="KSO_WM_TEMPLATE_CATEGORY" val="custom"/>
  <p:tag name="KSO_WM_TEMPLATE_INDEX" val="20204321"/>
</p:tagLst>
</file>

<file path=ppt/tags/tag353.xml><?xml version="1.0" encoding="utf-8"?>
<p:tagLst xmlns:p="http://schemas.openxmlformats.org/presentationml/2006/main">
  <p:tag name="KSO_WM_UNIT_TABLE_BEAUTIFY" val="smartTable{c5cad148-1769-4ab9-83a1-136ea93bd46f}"/>
  <p:tag name="TABLE_RECT" val="380*196.968*200*182.6"/>
  <p:tag name="TABLE_EMPHASIZE_COLOR" val="6579300"/>
  <p:tag name="TABLE_ONEKEY_SKIN_IDX" val="0"/>
  <p:tag name="TABLE_SKINIDX" val="-1"/>
  <p:tag name="TABLE_COLORIDX" val="l"/>
</p:tagLst>
</file>

<file path=ppt/tags/tag354.xml><?xml version="1.0" encoding="utf-8"?>
<p:tagLst xmlns:p="http://schemas.openxmlformats.org/presentationml/2006/main">
  <p:tag name="KSO_WM_BEAUTIFY_FLAG" val="#wm#"/>
  <p:tag name="KSO_WM_TEMPLATE_CATEGORY" val="custom"/>
  <p:tag name="KSO_WM_TEMPLATE_INDEX" val="20204321"/>
</p:tagLst>
</file>

<file path=ppt/tags/tag35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321"/>
  <p:tag name="KSO_WM_UNIT_ID" val="custom20204321_6*e*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1"/>
  <p:tag name="KSO_WM_UNIT_ID" val="custom20204321_6*a*1"/>
  <p:tag name="KSO_WM_UNIT_ISNUMDGMTITLE" val="0"/>
</p:tagLst>
</file>

<file path=ppt/tags/tag357.xml><?xml version="1.0" encoding="utf-8"?>
<p:tagLst xmlns:p="http://schemas.openxmlformats.org/presentationml/2006/main">
  <p:tag name="KSO_WM_TEMPLATE_SUBCATEGORY" val="0"/>
  <p:tag name="KSO_WM_SLIDE_ITEM_CNT" val="0"/>
  <p:tag name="KSO_WM_SLIDE_INDEX" val="6"/>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1"/>
  <p:tag name="KSO_WM_SLIDE_ID" val="custom20204321_6"/>
</p:tagLst>
</file>

<file path=ppt/tags/tag358.xml><?xml version="1.0" encoding="utf-8"?>
<p:tagLst xmlns:p="http://schemas.openxmlformats.org/presentationml/2006/main">
  <p:tag name="KSO_WM_BEAUTIFY_FLAG" val="#wm#"/>
  <p:tag name="KSO_WM_TEMPLATE_CATEGORY" val="custom"/>
  <p:tag name="KSO_WM_TEMPLATE_INDEX" val="20204321"/>
</p:tagLst>
</file>

<file path=ppt/tags/tag359.xml><?xml version="1.0" encoding="utf-8"?>
<p:tagLst xmlns:p="http://schemas.openxmlformats.org/presentationml/2006/main">
  <p:tag name="KSO_WM_BEAUTIFY_FLAG" val="#wm#"/>
  <p:tag name="KSO_WM_TEMPLATE_CATEGORY" val="custom"/>
  <p:tag name="KSO_WM_TEMPLATE_INDEX" val="2020432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BEAUTIFY_FLAG" val="#wm#"/>
  <p:tag name="KSO_WM_TEMPLATE_CATEGORY" val="custom"/>
  <p:tag name="KSO_WM_TEMPLATE_INDEX" val="20204321"/>
</p:tagLst>
</file>

<file path=ppt/tags/tag361.xml><?xml version="1.0" encoding="utf-8"?>
<p:tagLst xmlns:p="http://schemas.openxmlformats.org/presentationml/2006/main">
  <p:tag name="KSO_WM_BEAUTIFY_FLAG" val="#wm#"/>
  <p:tag name="KSO_WM_TEMPLATE_CATEGORY" val="custom"/>
  <p:tag name="KSO_WM_TEMPLATE_INDEX" val="20204321"/>
</p:tagLst>
</file>

<file path=ppt/tags/tag362.xml><?xml version="1.0" encoding="utf-8"?>
<p:tagLst xmlns:p="http://schemas.openxmlformats.org/presentationml/2006/main">
  <p:tag name="REFSHAPE" val="261428660"/>
  <p:tag name="KSO_WM_UNIT_PLACING_PICTURE_USER_VIEWPORT" val="{&quot;height&quot;:3720,&quot;width&quot;:12330}"/>
</p:tagLst>
</file>

<file path=ppt/tags/tag363.xml><?xml version="1.0" encoding="utf-8"?>
<p:tagLst xmlns:p="http://schemas.openxmlformats.org/presentationml/2006/main">
  <p:tag name="KSO_WM_BEAUTIFY_FLAG" val="#wm#"/>
  <p:tag name="KSO_WM_TEMPLATE_CATEGORY" val="custom"/>
  <p:tag name="KSO_WM_TEMPLATE_INDEX" val="20204321"/>
</p:tagLst>
</file>

<file path=ppt/tags/tag364.xml><?xml version="1.0" encoding="utf-8"?>
<p:tagLst xmlns:p="http://schemas.openxmlformats.org/presentationml/2006/main">
  <p:tag name="KSO_WM_BEAUTIFY_FLAG" val="#wm#"/>
  <p:tag name="KSO_WM_TEMPLATE_CATEGORY" val="custom"/>
  <p:tag name="KSO_WM_TEMPLATE_INDEX" val="2020432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4026_1*i*1"/>
  <p:tag name="KSO_WM_TEMPLATE_CATEGORY" val="diagram"/>
  <p:tag name="KSO_WM_TEMPLATE_INDEX" val="20204026"/>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4026_1*i*2"/>
  <p:tag name="KSO_WM_TEMPLATE_CATEGORY" val="diagram"/>
  <p:tag name="KSO_WM_TEMPLATE_INDEX" val="20204026"/>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4026_1*i*3"/>
  <p:tag name="KSO_WM_TEMPLATE_CATEGORY" val="diagram"/>
  <p:tag name="KSO_WM_TEMPLATE_INDEX" val="20204026"/>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4026_1*i*4"/>
  <p:tag name="KSO_WM_TEMPLATE_CATEGORY" val="diagram"/>
  <p:tag name="KSO_WM_TEMPLATE_INDEX" val="20204026"/>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4026_1*i*5"/>
  <p:tag name="KSO_WM_TEMPLATE_CATEGORY" val="diagram"/>
  <p:tag name="KSO_WM_TEMPLATE_INDEX" val="2020402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diagram20204026_1*y*1"/>
  <p:tag name="KSO_WM_TEMPLATE_CATEGORY" val="diagram"/>
  <p:tag name="KSO_WM_TEMPLATE_INDEX" val="20204026"/>
  <p:tag name="KSO_WM_UNIT_LAYERLEVEL" val="1"/>
  <p:tag name="KSO_WM_TAG_VERSION" val="1.0"/>
  <p:tag name="KSO_WM_BEAUTIFY_FLAG" val="#wm#"/>
</p:tagLst>
</file>

<file path=ppt/tags/tag371.xml><?xml version="1.0" encoding="utf-8"?>
<p:tagLst xmlns:p="http://schemas.openxmlformats.org/presentationml/2006/main">
  <p:tag name="KSO_WM_UNIT_ISCONTENTS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04026_1*a*1"/>
  <p:tag name="KSO_WM_TEMPLATE_CATEGORY" val="diagram"/>
  <p:tag name="KSO_WM_TEMPLATE_INDEX" val="20204026"/>
  <p:tag name="KSO_WM_UNIT_LAYERLEVEL" val="1"/>
  <p:tag name="KSO_WM_TAG_VERSION" val="1.0"/>
  <p:tag name="KSO_WM_BEAUTIFY_FLAG" val="#wm#"/>
  <p:tag name="KSO_WM_UNIT_PRESET_TEXT" val="单击此处添加大标题"/>
</p:tagLst>
</file>

<file path=ppt/tags/tag372.xml><?xml version="1.0" encoding="utf-8"?>
<p:tagLst xmlns:p="http://schemas.openxmlformats.org/presentationml/2006/main">
  <p:tag name="KSO_WM_UNIT_NOCLEAR" val="0"/>
  <p:tag name="KSO_WM_UNIT_VALUE" val="304"/>
  <p:tag name="KSO_WM_UNIT_HIGHLIGHT" val="0"/>
  <p:tag name="KSO_WM_UNIT_COMPATIBLE" val="0"/>
  <p:tag name="KSO_WM_UNIT_DIAGRAM_ISNUMVISUAL" val="0"/>
  <p:tag name="KSO_WM_UNIT_DIAGRAM_ISREFERUNIT" val="0"/>
  <p:tag name="KSO_WM_UNIT_TYPE" val="f"/>
  <p:tag name="KSO_WM_UNIT_INDEX" val="1"/>
  <p:tag name="KSO_WM_UNIT_ID" val="diagram20204026_1*f*1"/>
  <p:tag name="KSO_WM_TEMPLATE_CATEGORY" val="diagram"/>
  <p:tag name="KSO_WM_TEMPLATE_INDEX" val="20204026"/>
  <p:tag name="KSO_WM_UNIT_LAYERLEVEL" val="1"/>
  <p:tag name="KSO_WM_TAG_VERSION" val="1.0"/>
  <p:tag name="KSO_WM_BEAUTIFY_FLAG" val="#wm#"/>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恰如其分的表达观点，往往事半功倍。"/>
</p:tagLst>
</file>

<file path=ppt/tags/tag373.xml><?xml version="1.0" encoding="utf-8"?>
<p:tagLst xmlns:p="http://schemas.openxmlformats.org/presentationml/2006/main">
  <p:tag name="KSO_WM_BEAUTIFY_FLAG" val="#wm#"/>
  <p:tag name="KSO_WM_TEMPLATE_CATEGORY" val="diagram"/>
  <p:tag name="KSO_WM_TEMPLATE_INDEX" val="20204026"/>
  <p:tag name="KSO_WM_SLIDE_ID" val="diagram20204026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87*543"/>
  <p:tag name="KSO_WM_SLIDE_POSITION" val="-9*0"/>
  <p:tag name="KSO_WM_TAG_VERSION" val="1.0"/>
  <p:tag name="KSO_WM_SLIDE_LAYOUT" val="a_f_y"/>
  <p:tag name="KSO_WM_SLIDE_LAYOUT_CNT" val="1_1_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谢谢观看"/>
  <p:tag name="KSO_WM_TEMPLATE_CATEGORY" val="custom"/>
  <p:tag name="KSO_WM_TEMPLATE_INDEX" val="20204321"/>
  <p:tag name="KSO_WM_UNIT_ID" val="custom20204321_37*a*1"/>
  <p:tag name="KSO_WM_UNIT_ISNUMDGMTITLE" val="0"/>
</p:tagLst>
</file>

<file path=ppt/tags/tag375.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添/加/副/标/题"/>
  <p:tag name="KSO_WM_TEMPLATE_CATEGORY" val="custom"/>
  <p:tag name="KSO_WM_TEMPLATE_INDEX" val="20204321"/>
  <p:tag name="KSO_WM_UNIT_ID" val="custom20204321_37*b*1"/>
  <p:tag name="KSO_WM_UNIT_ISNUMDGMTITLE" val="0"/>
</p:tagLst>
</file>

<file path=ppt/tags/tag376.xml><?xml version="1.0" encoding="utf-8"?>
<p:tagLst xmlns:p="http://schemas.openxmlformats.org/presentationml/2006/main">
  <p:tag name="KSO_WM_BEAUTIFY_FLAG" val="#wm#"/>
  <p:tag name="KSO_WM_TEMPLATE_SUBCATEGORY" val="0"/>
  <p:tag name="KSO_WM_SLIDE_ITEM_CNT" val="0"/>
  <p:tag name="KSO_WM_SLIDE_INDEX" val="37"/>
  <p:tag name="KSO_WM_TAG_VERSION" val="1.0"/>
  <p:tag name="KSO_WM_SLIDE_LAYOUT" val="a_b"/>
  <p:tag name="KSO_WM_SLIDE_LAYOUT_CNT" val="1_1"/>
  <p:tag name="KSO_WM_SLIDE_TYPE" val="endPage"/>
  <p:tag name="KSO_WM_SLIDE_SUBTYPE" val="pureTxt"/>
  <p:tag name="KSO_WM_TEMPLATE_MASTER_TYPE" val="1"/>
  <p:tag name="KSO_WM_TEMPLATE_COLOR_TYPE" val="1"/>
  <p:tag name="KSO_WM_TEMPLATE_CATEGORY" val="custom"/>
  <p:tag name="KSO_WM_TEMPLATE_INDEX" val="20204321"/>
  <p:tag name="KSO_WM_SLIDE_ID" val="custom20204321_37"/>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BEAUTIFY_FLAG" val="#wm#"/>
  <p:tag name="KSO_WM_UNIT_TYPE" val="i"/>
  <p:tag name="KSO_WM_UNIT_INDEX" val="3"/>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1_Office 主题​​">
  <a:themeElements>
    <a:clrScheme name="自定义 77">
      <a:dk1>
        <a:srgbClr val="000000"/>
      </a:dk1>
      <a:lt1>
        <a:srgbClr val="FFFFFF"/>
      </a:lt1>
      <a:dk2>
        <a:srgbClr val="ECEDEF"/>
      </a:dk2>
      <a:lt2>
        <a:srgbClr val="FFFFFF"/>
      </a:lt2>
      <a:accent1>
        <a:srgbClr val="FED000"/>
      </a:accent1>
      <a:accent2>
        <a:srgbClr val="CBC933"/>
      </a:accent2>
      <a:accent3>
        <a:srgbClr val="98C266"/>
      </a:accent3>
      <a:accent4>
        <a:srgbClr val="66BB98"/>
      </a:accent4>
      <a:accent5>
        <a:srgbClr val="33B4CB"/>
      </a:accent5>
      <a:accent6>
        <a:srgbClr val="00ADF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7">
      <a:dk1>
        <a:sysClr val="windowText" lastClr="000000"/>
      </a:dk1>
      <a:lt1>
        <a:sysClr val="window" lastClr="FFFFFF"/>
      </a:lt1>
      <a:dk2>
        <a:srgbClr val="FFF9E7"/>
      </a:dk2>
      <a:lt2>
        <a:srgbClr val="FFFFFF"/>
      </a:lt2>
      <a:accent1>
        <a:srgbClr val="F2BF43"/>
      </a:accent1>
      <a:accent2>
        <a:srgbClr val="F2A65F"/>
      </a:accent2>
      <a:accent3>
        <a:srgbClr val="F28D7A"/>
      </a:accent3>
      <a:accent4>
        <a:srgbClr val="F27596"/>
      </a:accent4>
      <a:accent5>
        <a:srgbClr val="F25CB1"/>
      </a:accent5>
      <a:accent6>
        <a:srgbClr val="F243CD"/>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5833</Words>
  <Application>WPS 演示</Application>
  <PresentationFormat>宽屏</PresentationFormat>
  <Paragraphs>393</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33</vt:i4>
      </vt:variant>
    </vt:vector>
  </HeadingPairs>
  <TitlesOfParts>
    <vt:vector size="48" baseType="lpstr">
      <vt:lpstr>Arial</vt:lpstr>
      <vt:lpstr>宋体</vt:lpstr>
      <vt:lpstr>Wingdings</vt:lpstr>
      <vt:lpstr>微软雅黑</vt:lpstr>
      <vt:lpstr>汉仪旗黑-85S</vt:lpstr>
      <vt:lpstr>Wingdings</vt:lpstr>
      <vt:lpstr>Times New Roman</vt:lpstr>
      <vt:lpstr>微软雅黑 Light</vt:lpstr>
      <vt:lpstr>Calibri</vt:lpstr>
      <vt:lpstr>Arial Unicode MS</vt:lpstr>
      <vt:lpstr>黑体</vt:lpstr>
      <vt:lpstr>方正兰亭超细黑简体</vt:lpstr>
      <vt:lpstr>等线 Light</vt:lpstr>
      <vt:lpstr>1_Office 主题​​</vt:lpstr>
      <vt:lpstr>2_Office 主题​​</vt:lpstr>
      <vt:lpstr>现代汉语肯定否定的对称</vt:lpstr>
      <vt:lpstr>PowerPoint 演示文稿</vt:lpstr>
      <vt:lpstr>不对称现象前人研究</vt:lpstr>
      <vt:lpstr>单击此处添加标题</vt:lpstr>
      <vt:lpstr>PowerPoint 演示文稿</vt:lpstr>
      <vt:lpstr>PowerPoint 演示文稿</vt:lpstr>
      <vt:lpstr>PowerPoint 演示文稿</vt:lpstr>
      <vt:lpstr>PowerPoint 演示文稿</vt:lpstr>
      <vt:lpstr>翻译</vt:lpstr>
      <vt:lpstr>不对称现象</vt:lpstr>
      <vt:lpstr>PowerPoint 演示文稿</vt:lpstr>
      <vt:lpstr>PowerPoint 演示文稿</vt:lpstr>
      <vt:lpstr>解释</vt:lpstr>
      <vt:lpstr>PowerPoint 演示文稿</vt:lpstr>
      <vt:lpstr>PowerPoint 演示文稿</vt:lpstr>
      <vt:lpstr>PowerPoint 演示文稿</vt:lpstr>
      <vt:lpstr>PowerPoint 演示文稿</vt:lpstr>
      <vt:lpstr>PowerPoint 演示文稿</vt:lpstr>
      <vt:lpstr>PowerPoint 演示文稿</vt:lpstr>
      <vt:lpstr>单击此处添加标题</vt:lpstr>
      <vt:lpstr>PowerPoint 演示文稿</vt:lpstr>
      <vt:lpstr>PowerPoint 演示文稿</vt:lpstr>
      <vt:lpstr>PowerPoint 演示文稿</vt:lpstr>
      <vt:lpstr>【差点儿VP】的识别</vt:lpstr>
      <vt:lpstr>我的认识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吴法吴天</dc:creator>
  <cp:lastModifiedBy>吴明哗</cp:lastModifiedBy>
  <cp:revision>172</cp:revision>
  <dcterms:created xsi:type="dcterms:W3CDTF">2020-03-23T00:09:00Z</dcterms:created>
  <dcterms:modified xsi:type="dcterms:W3CDTF">2020-04-28T01:43:37Z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