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52"/>
  </p:notesMasterIdLst>
  <p:sldIdLst>
    <p:sldId id="647" r:id="rId3"/>
    <p:sldId id="344" r:id="rId4"/>
    <p:sldId id="649" r:id="rId5"/>
    <p:sldId id="1881" r:id="rId6"/>
    <p:sldId id="1882" r:id="rId7"/>
    <p:sldId id="1893" r:id="rId8"/>
    <p:sldId id="1894" r:id="rId9"/>
    <p:sldId id="1895" r:id="rId10"/>
    <p:sldId id="1896" r:id="rId11"/>
    <p:sldId id="1883" r:id="rId12"/>
    <p:sldId id="1897" r:id="rId13"/>
    <p:sldId id="1898" r:id="rId14"/>
    <p:sldId id="1899" r:id="rId15"/>
    <p:sldId id="1884" r:id="rId16"/>
    <p:sldId id="1900" r:id="rId17"/>
    <p:sldId id="1901" r:id="rId18"/>
    <p:sldId id="1902" r:id="rId19"/>
    <p:sldId id="1903" r:id="rId20"/>
    <p:sldId id="291" r:id="rId21"/>
    <p:sldId id="1885" r:id="rId22"/>
    <p:sldId id="1904" r:id="rId23"/>
    <p:sldId id="1905" r:id="rId24"/>
    <p:sldId id="1886" r:id="rId25"/>
    <p:sldId id="1906" r:id="rId26"/>
    <p:sldId id="1887" r:id="rId27"/>
    <p:sldId id="1907" r:id="rId28"/>
    <p:sldId id="1908" r:id="rId29"/>
    <p:sldId id="1909" r:id="rId30"/>
    <p:sldId id="1910" r:id="rId31"/>
    <p:sldId id="1911" r:id="rId32"/>
    <p:sldId id="1912" r:id="rId33"/>
    <p:sldId id="660" r:id="rId34"/>
    <p:sldId id="1888" r:id="rId35"/>
    <p:sldId id="1913" r:id="rId36"/>
    <p:sldId id="1914" r:id="rId37"/>
    <p:sldId id="1922" r:id="rId38"/>
    <p:sldId id="1889" r:id="rId39"/>
    <p:sldId id="1921" r:id="rId40"/>
    <p:sldId id="1916" r:id="rId41"/>
    <p:sldId id="1917" r:id="rId42"/>
    <p:sldId id="1918" r:id="rId43"/>
    <p:sldId id="1919" r:id="rId44"/>
    <p:sldId id="1925" r:id="rId45"/>
    <p:sldId id="665" r:id="rId46"/>
    <p:sldId id="1890" r:id="rId47"/>
    <p:sldId id="1891" r:id="rId48"/>
    <p:sldId id="1892" r:id="rId49"/>
    <p:sldId id="1924" r:id="rId50"/>
    <p:sldId id="650"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0" id="{6B2D0642-530D-4A9B-92EE-7E0618165559}">
          <p14:sldIdLst>
            <p14:sldId id="647"/>
            <p14:sldId id="344"/>
          </p14:sldIdLst>
        </p14:section>
        <p14:section name="01 引言" id="{F48E7B53-DAB9-4503-8A53-E2019A32BB4D}">
          <p14:sldIdLst>
            <p14:sldId id="649"/>
            <p14:sldId id="1881"/>
            <p14:sldId id="1882"/>
            <p14:sldId id="1893"/>
            <p14:sldId id="1894"/>
            <p14:sldId id="1895"/>
            <p14:sldId id="1896"/>
            <p14:sldId id="1883"/>
            <p14:sldId id="1897"/>
            <p14:sldId id="1898"/>
            <p14:sldId id="1899"/>
            <p14:sldId id="1884"/>
            <p14:sldId id="1900"/>
            <p14:sldId id="1901"/>
            <p14:sldId id="1902"/>
            <p14:sldId id="1903"/>
          </p14:sldIdLst>
        </p14:section>
        <p14:section name="02 主语感事心理动词" id="{08F9FFA4-EC74-49F3-B59B-A36E17D35001}">
          <p14:sldIdLst>
            <p14:sldId id="291"/>
            <p14:sldId id="1885"/>
            <p14:sldId id="1904"/>
            <p14:sldId id="1905"/>
            <p14:sldId id="1886"/>
            <p14:sldId id="1906"/>
            <p14:sldId id="1887"/>
            <p14:sldId id="1907"/>
            <p14:sldId id="1908"/>
            <p14:sldId id="1909"/>
            <p14:sldId id="1910"/>
            <p14:sldId id="1911"/>
            <p14:sldId id="1912"/>
          </p14:sldIdLst>
        </p14:section>
        <p14:section name="03 宾语感事心理动词" id="{CA1102E4-FEA7-4CCD-BD9C-BA4A5FCC7F80}">
          <p14:sldIdLst>
            <p14:sldId id="660"/>
            <p14:sldId id="1888"/>
            <p14:sldId id="1913"/>
            <p14:sldId id="1914"/>
            <p14:sldId id="1922"/>
            <p14:sldId id="1889"/>
            <p14:sldId id="1921"/>
            <p14:sldId id="1916"/>
            <p14:sldId id="1917"/>
            <p14:sldId id="1918"/>
            <p14:sldId id="1919"/>
            <p14:sldId id="1925"/>
          </p14:sldIdLst>
        </p14:section>
        <p14:section name="04 结语" id="{FE147FB3-12FD-41E9-8731-619CB52DB4BB}">
          <p14:sldIdLst>
            <p14:sldId id="665"/>
            <p14:sldId id="1890"/>
            <p14:sldId id="1891"/>
            <p14:sldId id="1892"/>
          </p14:sldIdLst>
        </p14:section>
        <p14:section name="文章结构" id="{3BEC967C-A9AE-4C8D-A079-C721065BB1E7}">
          <p14:sldIdLst>
            <p14:sldId id="1924"/>
          </p14:sldIdLst>
        </p14:section>
        <p14:section name="谢谢大家" id="{DAC13F9D-73A8-43D5-890B-BFC4280A25B0}">
          <p14:sldIdLst>
            <p14:sldId id="6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FFFF"/>
    <a:srgbClr val="9A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69821" autoAdjust="0"/>
  </p:normalViewPr>
  <p:slideViewPr>
    <p:cSldViewPr snapToGrid="0">
      <p:cViewPr varScale="1">
        <p:scale>
          <a:sx n="72" d="100"/>
          <a:sy n="72" d="100"/>
        </p:scale>
        <p:origin x="975"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0451F-2D3A-4961-A51B-D7CC776293F3}" type="datetimeFigureOut">
              <a:rPr lang="zh-CN" altLang="en-US" smtClean="0"/>
              <a:t>2020/5/19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23DFD-080C-46AB-96E1-679EF66DDEA4}" type="slidenum">
              <a:rPr lang="zh-CN" altLang="en-US" smtClean="0"/>
              <a:t>‹#›</a:t>
            </a:fld>
            <a:endParaRPr lang="zh-CN" altLang="en-US"/>
          </a:p>
        </p:txBody>
      </p:sp>
    </p:spTree>
    <p:extLst>
      <p:ext uri="{BB962C8B-B14F-4D97-AF65-F5344CB8AC3E}">
        <p14:creationId xmlns:p14="http://schemas.microsoft.com/office/powerpoint/2010/main" val="105488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大家好！这是我今天报告的</a:t>
            </a:r>
            <a:r>
              <a:rPr lang="zh-CN" altLang="en-US"/>
              <a:t>题目。</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948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除了前面提到的照应语约束问题，普通话的两类心理动词还表现出了其他句法差异。</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670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355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452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长被动：“被”后出现施事。</a:t>
            </a:r>
            <a:r>
              <a:rPr lang="en-US" altLang="zh-CN" dirty="0"/>
              <a:t>E.g.</a:t>
            </a:r>
            <a:r>
              <a:rPr lang="zh-CN" altLang="en-US" dirty="0"/>
              <a:t>张三被李四打了。</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短被动：“被”后不出现施事。</a:t>
            </a:r>
            <a:r>
              <a:rPr lang="en-US" altLang="zh-CN" dirty="0"/>
              <a:t>E.g.</a:t>
            </a:r>
            <a:r>
              <a:rPr lang="zh-CN" altLang="en-US" dirty="0"/>
              <a:t>张三被打了。</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29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标题中的</a:t>
            </a:r>
            <a:r>
              <a:rPr lang="en-US" altLang="zh-CN" dirty="0" err="1"/>
              <a:t>Intensionality</a:t>
            </a:r>
            <a:r>
              <a:rPr lang="zh-CN" altLang="en-US" dirty="0"/>
              <a:t>我不太确定应该怎么翻。</a:t>
            </a:r>
            <a:endParaRPr lang="en-US" altLang="zh-CN" dirty="0"/>
          </a:p>
          <a:p>
            <a:endParaRPr lang="en-US" altLang="zh-CN" dirty="0"/>
          </a:p>
          <a:p>
            <a:endParaRPr lang="en-US" altLang="zh-CN" dirty="0"/>
          </a:p>
          <a:p>
            <a:r>
              <a:rPr lang="zh-CN" altLang="en-US" dirty="0"/>
              <a:t>除了句法差异，两类心理动词也表现出显著的语义差异。文中主要探讨了内涵性的问题。</a:t>
            </a:r>
            <a:endParaRPr lang="en-US" altLang="zh-CN" dirty="0"/>
          </a:p>
          <a:p>
            <a:r>
              <a:rPr lang="zh-CN" altLang="en-US" dirty="0"/>
              <a:t>此页</a:t>
            </a:r>
            <a:r>
              <a:rPr lang="en-US" altLang="zh-CN" dirty="0"/>
              <a:t>ppt</a:t>
            </a:r>
            <a:r>
              <a:rPr lang="zh-CN" altLang="en-US" dirty="0"/>
              <a:t>是内涵性谓词和外延性谓词的第一个区别。</a:t>
            </a:r>
            <a:endParaRPr lang="en-US" altLang="zh-CN" dirty="0"/>
          </a:p>
          <a:p>
            <a:endParaRPr lang="en-US" altLang="zh-CN" dirty="0"/>
          </a:p>
          <a:p>
            <a:r>
              <a:rPr lang="zh-CN" altLang="en-US" dirty="0"/>
              <a:t>吸血鬼和悬浮器（？）尽管都有具体的意义，但是在现实世界中没有指称的实体。例（</a:t>
            </a:r>
            <a:r>
              <a:rPr lang="en-US" altLang="zh-CN" dirty="0"/>
              <a:t>23</a:t>
            </a:r>
            <a:r>
              <a:rPr lang="zh-CN" altLang="en-US" dirty="0"/>
              <a:t>）</a:t>
            </a:r>
            <a:r>
              <a:rPr lang="en-US" altLang="zh-CN" dirty="0"/>
              <a:t>-</a:t>
            </a:r>
            <a:r>
              <a:rPr lang="zh-CN" altLang="en-US" dirty="0"/>
              <a:t>（</a:t>
            </a:r>
            <a:r>
              <a:rPr lang="en-US" altLang="zh-CN" dirty="0"/>
              <a:t>25</a:t>
            </a:r>
            <a:r>
              <a:rPr lang="zh-CN" altLang="en-US" dirty="0"/>
              <a:t>）都不成立，句中的简单及物动词和宾语感事动词即为外延性谓词（</a:t>
            </a:r>
            <a:r>
              <a:rPr lang="en-US" altLang="zh-CN" dirty="0"/>
              <a:t>extensional predicates</a:t>
            </a:r>
            <a:r>
              <a:rPr lang="zh-CN" altLang="en-US" dirty="0"/>
              <a:t>）；而（</a:t>
            </a:r>
            <a:r>
              <a:rPr lang="en-US" altLang="zh-CN" dirty="0"/>
              <a:t>22</a:t>
            </a:r>
            <a:r>
              <a:rPr lang="zh-CN" altLang="en-US" dirty="0"/>
              <a:t>）则可以成立，句中的主语感事心理动词即为内涵性谓词（</a:t>
            </a:r>
            <a:r>
              <a:rPr lang="en-US" altLang="zh-CN" dirty="0" err="1"/>
              <a:t>intensional</a:t>
            </a:r>
            <a:r>
              <a:rPr lang="en-US" altLang="zh-CN" dirty="0"/>
              <a:t> predicates</a:t>
            </a:r>
            <a:r>
              <a:rPr lang="zh-CN" altLang="en-US" dirty="0"/>
              <a:t>）。</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641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这是内涵性谓词和外延性谓词的第二个特点。</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sym typeface="Arial" panose="020B0604020202020204" pitchFamily="34" charset="0"/>
              </a:rPr>
              <a:t>Stefani Joanne Angelina Germanotta</a:t>
            </a:r>
            <a:r>
              <a:rPr lang="zh-CN" altLang="en-US" sz="1200" kern="1200" dirty="0">
                <a:solidFill>
                  <a:schemeClr val="tx1"/>
                </a:solidFill>
                <a:latin typeface="+mn-lt"/>
                <a:ea typeface="+mn-ea"/>
                <a:cs typeface="+mn-cs"/>
                <a:sym typeface="Arial" panose="020B0604020202020204" pitchFamily="34" charset="0"/>
              </a:rPr>
              <a:t>和</a:t>
            </a:r>
            <a:r>
              <a:rPr lang="en-US" altLang="zh-CN" sz="1200" kern="1200" dirty="0">
                <a:solidFill>
                  <a:schemeClr val="tx1"/>
                </a:solidFill>
                <a:latin typeface="+mn-lt"/>
                <a:ea typeface="+mn-ea"/>
                <a:cs typeface="+mn-cs"/>
                <a:sym typeface="Arial" panose="020B0604020202020204" pitchFamily="34" charset="0"/>
              </a:rPr>
              <a:t>Lady Gaga</a:t>
            </a:r>
            <a:r>
              <a:rPr lang="zh-CN" altLang="en-US" sz="1200" kern="1200" dirty="0">
                <a:solidFill>
                  <a:schemeClr val="tx1"/>
                </a:solidFill>
                <a:latin typeface="+mn-lt"/>
                <a:ea typeface="+mn-ea"/>
                <a:cs typeface="+mn-cs"/>
                <a:sym typeface="Arial" panose="020B0604020202020204" pitchFamily="34" charset="0"/>
              </a:rPr>
              <a:t>指称同一个人。在例（</a:t>
            </a:r>
            <a:r>
              <a:rPr lang="en-US" altLang="zh-CN" sz="1200" kern="1200" dirty="0">
                <a:solidFill>
                  <a:schemeClr val="tx1"/>
                </a:solidFill>
                <a:latin typeface="+mn-lt"/>
                <a:ea typeface="+mn-ea"/>
                <a:cs typeface="+mn-cs"/>
                <a:sym typeface="Arial" panose="020B0604020202020204" pitchFamily="34" charset="0"/>
              </a:rPr>
              <a:t>27</a:t>
            </a:r>
            <a:r>
              <a:rPr lang="zh-CN" altLang="en-US" sz="1200" kern="1200" dirty="0">
                <a:solidFill>
                  <a:schemeClr val="tx1"/>
                </a:solidFill>
                <a:latin typeface="+mn-lt"/>
                <a:ea typeface="+mn-ea"/>
                <a:cs typeface="+mn-cs"/>
                <a:sym typeface="Arial" panose="020B0604020202020204" pitchFamily="34" charset="0"/>
              </a:rPr>
              <a:t>）</a:t>
            </a:r>
            <a:r>
              <a:rPr lang="en-US" altLang="zh-CN" sz="1200" kern="1200" dirty="0">
                <a:solidFill>
                  <a:schemeClr val="tx1"/>
                </a:solidFill>
                <a:latin typeface="+mn-lt"/>
                <a:ea typeface="+mn-ea"/>
                <a:cs typeface="+mn-cs"/>
                <a:sym typeface="Arial" panose="020B0604020202020204" pitchFamily="34" charset="0"/>
              </a:rPr>
              <a:t>-</a:t>
            </a:r>
            <a:r>
              <a:rPr lang="zh-CN" altLang="en-US" sz="1200" kern="1200" dirty="0">
                <a:solidFill>
                  <a:schemeClr val="tx1"/>
                </a:solidFill>
                <a:latin typeface="+mn-lt"/>
                <a:ea typeface="+mn-ea"/>
                <a:cs typeface="+mn-cs"/>
                <a:sym typeface="Arial" panose="020B0604020202020204" pitchFamily="34" charset="0"/>
              </a:rPr>
              <a:t>（</a:t>
            </a:r>
            <a:r>
              <a:rPr lang="en-US" altLang="zh-CN" sz="1200" kern="1200" dirty="0">
                <a:solidFill>
                  <a:schemeClr val="tx1"/>
                </a:solidFill>
                <a:latin typeface="+mn-lt"/>
                <a:ea typeface="+mn-ea"/>
                <a:cs typeface="+mn-cs"/>
                <a:sym typeface="Arial" panose="020B0604020202020204" pitchFamily="34" charset="0"/>
              </a:rPr>
              <a:t>29</a:t>
            </a:r>
            <a:r>
              <a:rPr lang="zh-CN" altLang="en-US" sz="1200" kern="1200" dirty="0">
                <a:solidFill>
                  <a:schemeClr val="tx1"/>
                </a:solidFill>
                <a:latin typeface="+mn-lt"/>
                <a:ea typeface="+mn-ea"/>
                <a:cs typeface="+mn-cs"/>
                <a:sym typeface="Arial" panose="020B0604020202020204" pitchFamily="34" charset="0"/>
              </a:rPr>
              <a:t>）中，</a:t>
            </a:r>
            <a:r>
              <a:rPr lang="en-US" altLang="zh-CN" sz="1200" kern="1200" dirty="0">
                <a:solidFill>
                  <a:schemeClr val="tx1"/>
                </a:solidFill>
                <a:latin typeface="+mn-lt"/>
                <a:ea typeface="+mn-ea"/>
                <a:cs typeface="+mn-cs"/>
                <a:sym typeface="Arial" panose="020B0604020202020204" pitchFamily="34" charset="0"/>
              </a:rPr>
              <a:t>a</a:t>
            </a:r>
            <a:r>
              <a:rPr lang="zh-CN" altLang="en-US" sz="1200" kern="1200" dirty="0">
                <a:solidFill>
                  <a:schemeClr val="tx1"/>
                </a:solidFill>
                <a:latin typeface="+mn-lt"/>
                <a:ea typeface="+mn-ea"/>
                <a:cs typeface="+mn-cs"/>
                <a:sym typeface="Arial" panose="020B0604020202020204" pitchFamily="34" charset="0"/>
              </a:rPr>
              <a:t>句和</a:t>
            </a:r>
            <a:r>
              <a:rPr lang="en-US" altLang="zh-CN" sz="1200" kern="1200" dirty="0">
                <a:solidFill>
                  <a:schemeClr val="tx1"/>
                </a:solidFill>
                <a:latin typeface="+mn-lt"/>
                <a:ea typeface="+mn-ea"/>
                <a:cs typeface="+mn-cs"/>
                <a:sym typeface="Arial" panose="020B0604020202020204" pitchFamily="34" charset="0"/>
              </a:rPr>
              <a:t>b</a:t>
            </a:r>
            <a:r>
              <a:rPr lang="zh-CN" altLang="en-US" sz="1200" kern="1200" dirty="0">
                <a:solidFill>
                  <a:schemeClr val="tx1"/>
                </a:solidFill>
                <a:latin typeface="+mn-lt"/>
                <a:ea typeface="+mn-ea"/>
                <a:cs typeface="+mn-cs"/>
                <a:sym typeface="Arial" panose="020B0604020202020204" pitchFamily="34" charset="0"/>
              </a:rPr>
              <a:t>句的语义都不发生变化。但是在例（</a:t>
            </a:r>
            <a:r>
              <a:rPr lang="en-US" altLang="zh-CN" sz="1200" kern="1200" dirty="0">
                <a:solidFill>
                  <a:schemeClr val="tx1"/>
                </a:solidFill>
                <a:latin typeface="+mn-lt"/>
                <a:ea typeface="+mn-ea"/>
                <a:cs typeface="+mn-cs"/>
                <a:sym typeface="Arial" panose="020B0604020202020204" pitchFamily="34" charset="0"/>
              </a:rPr>
              <a:t>26</a:t>
            </a:r>
            <a:r>
              <a:rPr lang="zh-CN" altLang="en-US" sz="1200" kern="1200" dirty="0">
                <a:solidFill>
                  <a:schemeClr val="tx1"/>
                </a:solidFill>
                <a:latin typeface="+mn-lt"/>
                <a:ea typeface="+mn-ea"/>
                <a:cs typeface="+mn-cs"/>
                <a:sym typeface="Arial" panose="020B0604020202020204" pitchFamily="34" charset="0"/>
              </a:rPr>
              <a:t>）中，</a:t>
            </a:r>
            <a:r>
              <a:rPr lang="en-US" altLang="zh-CN" sz="1200" kern="1200" dirty="0">
                <a:solidFill>
                  <a:schemeClr val="tx1"/>
                </a:solidFill>
                <a:latin typeface="+mn-lt"/>
                <a:ea typeface="+mn-ea"/>
                <a:cs typeface="+mn-cs"/>
                <a:sym typeface="Arial" panose="020B0604020202020204" pitchFamily="34" charset="0"/>
              </a:rPr>
              <a:t>John</a:t>
            </a:r>
            <a:r>
              <a:rPr lang="zh-CN" altLang="en-US" sz="1200" kern="1200" dirty="0">
                <a:solidFill>
                  <a:schemeClr val="tx1"/>
                </a:solidFill>
                <a:latin typeface="+mn-lt"/>
                <a:ea typeface="+mn-ea"/>
                <a:cs typeface="+mn-cs"/>
                <a:sym typeface="Arial" panose="020B0604020202020204" pitchFamily="34" charset="0"/>
              </a:rPr>
              <a:t>可能会承认</a:t>
            </a:r>
            <a:r>
              <a:rPr lang="en-US" altLang="zh-CN" sz="1200" kern="1200" dirty="0">
                <a:solidFill>
                  <a:schemeClr val="tx1"/>
                </a:solidFill>
                <a:latin typeface="+mn-lt"/>
                <a:ea typeface="+mn-ea"/>
                <a:cs typeface="+mn-cs"/>
                <a:sym typeface="Arial" panose="020B0604020202020204" pitchFamily="34" charset="0"/>
              </a:rPr>
              <a:t>b</a:t>
            </a:r>
            <a:r>
              <a:rPr lang="zh-CN" altLang="en-US" sz="1200" kern="1200" dirty="0">
                <a:solidFill>
                  <a:schemeClr val="tx1"/>
                </a:solidFill>
                <a:latin typeface="+mn-lt"/>
                <a:ea typeface="+mn-ea"/>
                <a:cs typeface="+mn-cs"/>
                <a:sym typeface="Arial" panose="020B0604020202020204" pitchFamily="34" charset="0"/>
              </a:rPr>
              <a:t>为真，反而有可能因为不知道</a:t>
            </a:r>
            <a:r>
              <a:rPr lang="en-US" altLang="zh-CN" sz="1200" kern="1200" dirty="0">
                <a:solidFill>
                  <a:schemeClr val="tx1"/>
                </a:solidFill>
                <a:latin typeface="+mn-lt"/>
                <a:ea typeface="+mn-ea"/>
                <a:cs typeface="+mn-cs"/>
                <a:sym typeface="Arial" panose="020B0604020202020204" pitchFamily="34" charset="0"/>
              </a:rPr>
              <a:t>a</a:t>
            </a:r>
            <a:r>
              <a:rPr lang="zh-CN" altLang="en-US" sz="1200" kern="1200" dirty="0">
                <a:solidFill>
                  <a:schemeClr val="tx1"/>
                </a:solidFill>
                <a:latin typeface="+mn-lt"/>
                <a:ea typeface="+mn-ea"/>
                <a:cs typeface="+mn-cs"/>
                <a:sym typeface="Arial" panose="020B0604020202020204" pitchFamily="34" charset="0"/>
              </a:rPr>
              <a:t>中的</a:t>
            </a:r>
            <a:r>
              <a:rPr lang="en-US" altLang="zh-CN" sz="1200" kern="1200" dirty="0">
                <a:solidFill>
                  <a:schemeClr val="tx1"/>
                </a:solidFill>
                <a:latin typeface="+mn-lt"/>
                <a:ea typeface="+mn-ea"/>
                <a:cs typeface="+mn-cs"/>
                <a:sym typeface="Arial" panose="020B0604020202020204" pitchFamily="34" charset="0"/>
              </a:rPr>
              <a:t>Stefani</a:t>
            </a:r>
            <a:r>
              <a:rPr lang="zh-CN" altLang="en-US" sz="1200" kern="1200" dirty="0">
                <a:solidFill>
                  <a:schemeClr val="tx1"/>
                </a:solidFill>
                <a:latin typeface="+mn-lt"/>
                <a:ea typeface="+mn-ea"/>
                <a:cs typeface="+mn-cs"/>
                <a:sym typeface="Arial" panose="020B0604020202020204" pitchFamily="34" charset="0"/>
              </a:rPr>
              <a:t>为何人而否认</a:t>
            </a:r>
            <a:r>
              <a:rPr lang="en-US" altLang="zh-CN" sz="1200" kern="1200" dirty="0">
                <a:solidFill>
                  <a:schemeClr val="tx1"/>
                </a:solidFill>
                <a:latin typeface="+mn-lt"/>
                <a:ea typeface="+mn-ea"/>
                <a:cs typeface="+mn-cs"/>
                <a:sym typeface="Arial" panose="020B0604020202020204" pitchFamily="34" charset="0"/>
              </a:rPr>
              <a:t>a</a:t>
            </a:r>
            <a:r>
              <a:rPr lang="zh-CN" altLang="en-US" sz="1200" kern="1200" dirty="0">
                <a:solidFill>
                  <a:schemeClr val="tx1"/>
                </a:solidFill>
                <a:latin typeface="+mn-lt"/>
                <a:ea typeface="+mn-ea"/>
                <a:cs typeface="+mn-cs"/>
                <a:sym typeface="Arial" panose="020B0604020202020204" pitchFamily="34" charset="0"/>
              </a:rPr>
              <a:t>。</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n-lt"/>
                <a:ea typeface="+mn-ea"/>
                <a:cs typeface="+mn-cs"/>
              </a:rPr>
              <a:t>这里简单及物动词和宾语感事心理动词仍然为外延性谓词，主语感事心理动词为内延性谓词。</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411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这是内涵性谓词和外延性谓词的第三个特点。</a:t>
            </a:r>
            <a:endParaRPr lang="en-US" altLang="zh-CN" dirty="0"/>
          </a:p>
          <a:p>
            <a:endParaRPr lang="en-US" altLang="zh-CN" dirty="0"/>
          </a:p>
          <a:p>
            <a:r>
              <a:rPr lang="zh-CN" altLang="en-US" dirty="0"/>
              <a:t>（</a:t>
            </a:r>
            <a:r>
              <a:rPr lang="en-US" altLang="zh-CN" dirty="0"/>
              <a:t>30</a:t>
            </a:r>
            <a:r>
              <a:rPr lang="zh-CN" altLang="en-US" dirty="0"/>
              <a:t>）中</a:t>
            </a:r>
            <a:r>
              <a:rPr lang="en-US" altLang="zh-CN" dirty="0"/>
              <a:t>【</a:t>
            </a:r>
            <a:r>
              <a:rPr lang="zh-CN" altLang="en-US" dirty="0"/>
              <a:t>得到一个好的结果</a:t>
            </a:r>
            <a:r>
              <a:rPr lang="en-US" altLang="zh-CN" dirty="0"/>
              <a:t>】</a:t>
            </a:r>
            <a:r>
              <a:rPr lang="zh-CN" altLang="en-US" dirty="0"/>
              <a:t>是不确定的，因为需要一个好的结果不一定就会得到它。（</a:t>
            </a:r>
            <a:r>
              <a:rPr lang="en-US" altLang="zh-CN" dirty="0"/>
              <a:t>31</a:t>
            </a:r>
            <a:r>
              <a:rPr lang="zh-CN" altLang="en-US" dirty="0"/>
              <a:t>）中</a:t>
            </a:r>
            <a:r>
              <a:rPr lang="en-US" altLang="zh-CN" dirty="0"/>
              <a:t>【</a:t>
            </a:r>
            <a:r>
              <a:rPr lang="zh-CN" altLang="en-US" dirty="0"/>
              <a:t>得到一个坏结果</a:t>
            </a:r>
            <a:r>
              <a:rPr lang="en-US" altLang="zh-CN" dirty="0"/>
              <a:t>】</a:t>
            </a:r>
            <a:r>
              <a:rPr lang="zh-CN" altLang="en-US" dirty="0"/>
              <a:t>也是不确定的，害怕坏结果不一定就不会发生坏结果。</a:t>
            </a:r>
            <a:endParaRPr lang="en-US" altLang="zh-CN" dirty="0"/>
          </a:p>
          <a:p>
            <a:endParaRPr lang="en-US" altLang="zh-CN" dirty="0"/>
          </a:p>
          <a:p>
            <a:r>
              <a:rPr lang="zh-CN" altLang="en-US" dirty="0"/>
              <a:t>（</a:t>
            </a:r>
            <a:r>
              <a:rPr lang="en-US" altLang="zh-CN" dirty="0"/>
              <a:t>32</a:t>
            </a:r>
            <a:r>
              <a:rPr lang="zh-CN" altLang="en-US" dirty="0"/>
              <a:t>）中</a:t>
            </a:r>
            <a:r>
              <a:rPr lang="en-US" altLang="zh-CN" dirty="0"/>
              <a:t>【</a:t>
            </a:r>
            <a:r>
              <a:rPr lang="zh-CN" altLang="en-US" dirty="0"/>
              <a:t>得到一个好结果</a:t>
            </a:r>
            <a:r>
              <a:rPr lang="en-US" altLang="zh-CN" dirty="0"/>
              <a:t>】</a:t>
            </a:r>
            <a:r>
              <a:rPr lang="zh-CN" altLang="en-US" dirty="0"/>
              <a:t>是确定发生了的。</a:t>
            </a:r>
            <a:endParaRPr lang="en-US" altLang="zh-CN" dirty="0"/>
          </a:p>
          <a:p>
            <a:r>
              <a:rPr lang="zh-CN" altLang="en-US" dirty="0"/>
              <a:t>（</a:t>
            </a:r>
            <a:r>
              <a:rPr lang="en-US" altLang="zh-CN" dirty="0"/>
              <a:t>33</a:t>
            </a:r>
            <a:r>
              <a:rPr lang="zh-CN" altLang="en-US" dirty="0"/>
              <a:t>）中</a:t>
            </a:r>
            <a:r>
              <a:rPr lang="en-US" altLang="zh-CN" dirty="0"/>
              <a:t>【</a:t>
            </a:r>
            <a:r>
              <a:rPr lang="zh-CN" altLang="en-US" dirty="0"/>
              <a:t>吓到了一位朋友</a:t>
            </a:r>
            <a:r>
              <a:rPr lang="en-US" altLang="zh-CN" dirty="0"/>
              <a:t>】</a:t>
            </a:r>
            <a:r>
              <a:rPr lang="zh-CN" altLang="en-US" dirty="0"/>
              <a:t>也是确定发生了的。</a:t>
            </a:r>
            <a:endParaRPr lang="en-US" altLang="zh-CN" dirty="0"/>
          </a:p>
          <a:p>
            <a:endParaRPr lang="en-US" altLang="zh-CN" dirty="0"/>
          </a:p>
          <a:p>
            <a:r>
              <a:rPr lang="zh-CN" altLang="en-US" dirty="0"/>
              <a:t>可见，主语感事心理动词仍然符合内涵性谓词的特点，宾语感事心理动词符合外延性谓词的特点</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153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34</a:t>
            </a:r>
            <a:r>
              <a:rPr lang="zh-CN" altLang="en-US" dirty="0"/>
              <a:t>）和（</a:t>
            </a:r>
            <a:r>
              <a:rPr lang="en-US" altLang="zh-CN" dirty="0"/>
              <a:t>37a</a:t>
            </a:r>
            <a:r>
              <a:rPr lang="zh-CN" altLang="en-US" dirty="0"/>
              <a:t>）（</a:t>
            </a:r>
            <a:r>
              <a:rPr lang="en-US" altLang="zh-CN" dirty="0"/>
              <a:t>38a</a:t>
            </a:r>
            <a:r>
              <a:rPr lang="zh-CN" altLang="en-US" dirty="0"/>
              <a:t>）符合内涵性谓词和外延性谓词的第一个特点</a:t>
            </a:r>
            <a:r>
              <a:rPr lang="en-US" altLang="zh-CN" dirty="0"/>
              <a:t>——</a:t>
            </a:r>
            <a:r>
              <a:rPr lang="zh-CN" altLang="en-US" dirty="0"/>
              <a:t>宾语是现实世界中不存在的事物时是否会引起错误。</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35a-b</a:t>
            </a:r>
            <a:r>
              <a:rPr lang="zh-CN" altLang="en-US" dirty="0"/>
              <a:t>）和（</a:t>
            </a:r>
            <a:r>
              <a:rPr lang="en-US" altLang="zh-CN" dirty="0"/>
              <a:t>37b</a:t>
            </a:r>
            <a:r>
              <a:rPr lang="zh-CN" altLang="en-US" dirty="0"/>
              <a:t>）（</a:t>
            </a:r>
            <a:r>
              <a:rPr lang="en-US" altLang="zh-CN" dirty="0"/>
              <a:t>38b</a:t>
            </a:r>
            <a:r>
              <a:rPr lang="zh-CN" altLang="en-US" dirty="0"/>
              <a:t>）符合第二个特点</a:t>
            </a:r>
            <a:r>
              <a:rPr lang="en-US" altLang="zh-CN" dirty="0"/>
              <a:t>——</a:t>
            </a:r>
            <a:r>
              <a:rPr lang="zh-CN" altLang="en-US" dirty="0"/>
              <a:t>同指的两个名词替换之后是否影响语义真值。</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36a-b</a:t>
            </a:r>
            <a:r>
              <a:rPr lang="zh-CN" altLang="en-US" dirty="0"/>
              <a:t>）和（</a:t>
            </a:r>
            <a:r>
              <a:rPr lang="en-US" altLang="zh-CN" dirty="0"/>
              <a:t>37c</a:t>
            </a:r>
            <a:r>
              <a:rPr lang="zh-CN" altLang="en-US" dirty="0"/>
              <a:t>）（</a:t>
            </a:r>
            <a:r>
              <a:rPr lang="en-US" altLang="zh-CN" dirty="0"/>
              <a:t>38c</a:t>
            </a:r>
            <a:r>
              <a:rPr lang="zh-CN" altLang="en-US" dirty="0"/>
              <a:t>）符合第三个特点</a:t>
            </a:r>
            <a:r>
              <a:rPr lang="en-US" altLang="zh-CN" dirty="0"/>
              <a:t>——</a:t>
            </a:r>
            <a:r>
              <a:rPr lang="zh-CN" altLang="en-US" dirty="0"/>
              <a:t>含有不定指成分时事件的确定性。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因此得出结论，普通话的主语感事心理动词是内涵性的，宾语感事心理动词是外延性的。</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382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引言部分描述了两类心理动词的一些句法和语义现象，第二节和第三节对此进行了解释。</a:t>
            </a:r>
          </a:p>
        </p:txBody>
      </p:sp>
      <p:sp>
        <p:nvSpPr>
          <p:cNvPr id="4" name="灯片编号占位符 3"/>
          <p:cNvSpPr>
            <a:spLocks noGrp="1"/>
          </p:cNvSpPr>
          <p:nvPr>
            <p:ph type="sldNum" sz="quarter" idx="5"/>
          </p:nvPr>
        </p:nvSpPr>
        <p:spPr/>
        <p:txBody>
          <a:bodyPr/>
          <a:lstStyle/>
          <a:p>
            <a:fld id="{C2A75D99-2AE7-49F1-BB03-59E2BF5579C1}" type="slidenum">
              <a:rPr lang="zh-CN" altLang="en-US" smtClean="0"/>
              <a:t>19</a:t>
            </a:fld>
            <a:endParaRPr lang="zh-CN" altLang="en-US"/>
          </a:p>
        </p:txBody>
      </p:sp>
    </p:spTree>
    <p:extLst>
      <p:ext uri="{BB962C8B-B14F-4D97-AF65-F5344CB8AC3E}">
        <p14:creationId xmlns:p14="http://schemas.microsoft.com/office/powerpoint/2010/main" val="233377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以上这一假设要求（</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39a</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）中的“</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vampire</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”要位于一个小句中。有趣的是，正好有学者提出（</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39a</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）的结构实际上是（</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39b</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），也就是说</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need</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的宾语隐含了一个</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HAVE</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例（</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40</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41</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）是能够支持这一说法的证据。</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以往对于（</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40a</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）中可以出现互相冲突的两个时间副词（</a:t>
            </a:r>
            <a:r>
              <a:rPr lang="en-US" altLang="zh-CN" sz="1200" dirty="0" err="1">
                <a:latin typeface="Arial" panose="020B0604020202020204" pitchFamily="34" charset="0"/>
                <a:ea typeface="微软雅黑" panose="020B0503020204020204" pitchFamily="34" charset="-122"/>
                <a:cs typeface="+mn-ea"/>
                <a:sym typeface="Arial" panose="020B0604020202020204" pitchFamily="34" charset="0"/>
              </a:rPr>
              <a:t>yesterday,tomorrow</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）的解释是，两个副词位于不同的小句中，</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yesterday</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在主句中，</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tomorrow</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在包蕴句中（如（</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40b</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）所示）。但（</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41a</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）也可以同时包含</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yesterday</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tomorrow</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，有学者指出，如果我们把（</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41a</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）的结构解释为（</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41b</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）便可以解释这一现象，也就是说，（</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41a</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）的宾语实际上也隐含了一个</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HAVE</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373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主语感事心理动词（</a:t>
            </a:r>
            <a:r>
              <a:rPr lang="en-US" altLang="zh-CN" dirty="0"/>
              <a:t>Experiencer Subject psych verbs</a:t>
            </a:r>
            <a:r>
              <a:rPr lang="zh-CN" altLang="en-US" dirty="0"/>
              <a:t>）即感事作主语的心理动词，如：我</a:t>
            </a:r>
            <a:r>
              <a:rPr lang="en-US" altLang="zh-CN" dirty="0"/>
              <a:t>[</a:t>
            </a:r>
            <a:r>
              <a:rPr lang="zh-CN" altLang="en-US" dirty="0"/>
              <a:t>担心</a:t>
            </a:r>
            <a:r>
              <a:rPr lang="en-US" altLang="zh-CN" dirty="0"/>
              <a:t>]</a:t>
            </a:r>
            <a:r>
              <a:rPr lang="zh-CN" altLang="en-US" dirty="0"/>
              <a:t>他回不了家。</a:t>
            </a:r>
            <a:endParaRPr lang="en-US" altLang="zh-CN" dirty="0"/>
          </a:p>
          <a:p>
            <a:r>
              <a:rPr lang="zh-CN" altLang="en-US" dirty="0"/>
              <a:t>宾语感事心理动词（</a:t>
            </a:r>
            <a:r>
              <a:rPr lang="en-US" altLang="zh-CN" dirty="0"/>
              <a:t>Experiencer Object psych verbs</a:t>
            </a:r>
            <a:r>
              <a:rPr lang="zh-CN" altLang="en-US" dirty="0"/>
              <a:t>）即感事作宾语的心理动词，如：这部电影</a:t>
            </a:r>
            <a:r>
              <a:rPr lang="en-US" altLang="zh-CN" dirty="0"/>
              <a:t>[</a:t>
            </a:r>
            <a:r>
              <a:rPr lang="zh-CN" altLang="en-US" dirty="0"/>
              <a:t>感动</a:t>
            </a:r>
            <a:r>
              <a:rPr lang="en-US" altLang="zh-CN" dirty="0"/>
              <a:t>]</a:t>
            </a:r>
            <a:r>
              <a:rPr lang="zh-CN" altLang="en-US" dirty="0"/>
              <a:t>了很多人。</a:t>
            </a:r>
            <a:endParaRPr lang="en-US" altLang="zh-CN" dirty="0"/>
          </a:p>
          <a:p>
            <a:endParaRPr lang="en-US" altLang="zh-CN" dirty="0"/>
          </a:p>
          <a:p>
            <a:r>
              <a:rPr lang="zh-CN" altLang="en-US" dirty="0"/>
              <a:t>不过这里我有一点疑问，因为</a:t>
            </a:r>
            <a:r>
              <a:rPr lang="en-US" altLang="zh-CN" dirty="0"/>
              <a:t>【</a:t>
            </a:r>
            <a:r>
              <a:rPr lang="zh-CN" altLang="en-US" dirty="0"/>
              <a:t>感动</a:t>
            </a:r>
            <a:r>
              <a:rPr lang="en-US" altLang="zh-CN" dirty="0"/>
              <a:t>】</a:t>
            </a:r>
            <a:r>
              <a:rPr lang="zh-CN" altLang="en-US" dirty="0"/>
              <a:t>也允许感事作主语，这时不能带宾语，如：看见这一幕，我感动了。</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2</a:t>
            </a:fld>
            <a:endParaRPr lang="zh-CN" altLang="en-US"/>
          </a:p>
        </p:txBody>
      </p:sp>
    </p:spTree>
    <p:extLst>
      <p:ext uri="{BB962C8B-B14F-4D97-AF65-F5344CB8AC3E}">
        <p14:creationId xmlns:p14="http://schemas.microsoft.com/office/powerpoint/2010/main" val="304400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42</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43</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）两例也可以作出这样的解释，介词后宾语实际上隐含了一个动名词形式的</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HAVING</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0882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普通话的现象也为</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页的假设提供了支持。</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例（</a:t>
            </a:r>
            <a:r>
              <a:rPr lang="en-US" altLang="zh-CN" dirty="0"/>
              <a:t>45</a:t>
            </a:r>
            <a:r>
              <a:rPr lang="zh-CN" altLang="en-US" dirty="0"/>
              <a:t>）（</a:t>
            </a:r>
            <a:r>
              <a:rPr lang="en-US" altLang="zh-CN" dirty="0"/>
              <a:t>46</a:t>
            </a:r>
            <a:r>
              <a:rPr lang="zh-CN" altLang="en-US" dirty="0"/>
              <a:t>）和前页</a:t>
            </a:r>
            <a:r>
              <a:rPr lang="en-US" altLang="zh-CN" dirty="0"/>
              <a:t>ppt</a:t>
            </a:r>
            <a:r>
              <a:rPr lang="zh-CN" altLang="en-US" dirty="0"/>
              <a:t>中英语的现象相平行。</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6616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结论：主语感事心理动词选择小句</a:t>
            </a:r>
            <a:r>
              <a:rPr lang="en-US" altLang="zh-CN" dirty="0"/>
              <a:t>/</a:t>
            </a:r>
            <a:r>
              <a:rPr lang="zh-CN" altLang="en-US" dirty="0"/>
              <a:t>命题式宾语，有时在表层的句法结构中可以不显示出来。</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491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例（</a:t>
            </a:r>
            <a:r>
              <a:rPr lang="en-US" altLang="zh-CN" dirty="0"/>
              <a:t>49</a:t>
            </a:r>
            <a:r>
              <a:rPr lang="zh-CN" altLang="en-US" dirty="0"/>
              <a:t>）表义有些模糊，但是可以猜测这句话可能是说</a:t>
            </a:r>
            <a:r>
              <a:rPr lang="en-US" altLang="zh-CN" dirty="0"/>
              <a:t>John</a:t>
            </a:r>
            <a:r>
              <a:rPr lang="zh-CN" altLang="en-US" dirty="0"/>
              <a:t>目前处于</a:t>
            </a:r>
            <a:r>
              <a:rPr lang="en-US" altLang="zh-CN" dirty="0"/>
              <a:t>fear</a:t>
            </a:r>
            <a:r>
              <a:rPr lang="zh-CN" altLang="en-US" dirty="0"/>
              <a:t>的状态，害怕的是明天鲨鱼会出现在海滩上，也就是说，“</a:t>
            </a:r>
            <a:r>
              <a:rPr lang="en-US" altLang="zh-CN" dirty="0"/>
              <a:t>tomorrow</a:t>
            </a:r>
            <a:r>
              <a:rPr lang="zh-CN" altLang="en-US" dirty="0"/>
              <a:t>”修饰的不是</a:t>
            </a:r>
            <a:r>
              <a:rPr lang="en-US" altLang="zh-CN" dirty="0"/>
              <a:t>fear</a:t>
            </a:r>
            <a:r>
              <a:rPr lang="zh-CN" altLang="en-US" dirty="0"/>
              <a:t>，</a:t>
            </a:r>
            <a:r>
              <a:rPr lang="en-US" altLang="zh-CN" dirty="0"/>
              <a:t>fear</a:t>
            </a:r>
            <a:r>
              <a:rPr lang="zh-CN" altLang="en-US" dirty="0"/>
              <a:t>隐含的小句宾语有独立的时间参照。</a:t>
            </a:r>
            <a:endParaRPr lang="en-US" altLang="zh-CN" dirty="0"/>
          </a:p>
          <a:p>
            <a:r>
              <a:rPr lang="zh-CN" altLang="en-US" dirty="0"/>
              <a:t>例（</a:t>
            </a:r>
            <a:r>
              <a:rPr lang="en-US" altLang="zh-CN" dirty="0"/>
              <a:t>50</a:t>
            </a:r>
            <a:r>
              <a:rPr lang="zh-CN" altLang="en-US" dirty="0"/>
              <a:t>）中的“</a:t>
            </a:r>
            <a:r>
              <a:rPr lang="en-US" altLang="zh-CN" dirty="0"/>
              <a:t>yesterday</a:t>
            </a:r>
            <a:r>
              <a:rPr lang="zh-CN" altLang="en-US" dirty="0"/>
              <a:t>”乍一看是修饰</a:t>
            </a:r>
            <a:r>
              <a:rPr lang="en-US" altLang="zh-CN" dirty="0"/>
              <a:t>fear</a:t>
            </a:r>
            <a:r>
              <a:rPr lang="zh-CN" altLang="en-US" dirty="0"/>
              <a:t>的，但是也可以作另一种解读，即</a:t>
            </a:r>
            <a:r>
              <a:rPr lang="en-US" altLang="zh-CN" dirty="0"/>
              <a:t>fear</a:t>
            </a:r>
            <a:r>
              <a:rPr lang="zh-CN" altLang="en-US" dirty="0"/>
              <a:t>的状态是更为久远的事情，比如两个礼拜前，而</a:t>
            </a:r>
            <a:r>
              <a:rPr lang="en-US" altLang="zh-CN" dirty="0"/>
              <a:t>yesterday</a:t>
            </a:r>
            <a:r>
              <a:rPr lang="zh-CN" altLang="en-US" dirty="0"/>
              <a:t>是修饰鲨鱼，指两个礼拜前这一时间节点上</a:t>
            </a:r>
            <a:r>
              <a:rPr lang="en-US" altLang="zh-CN" dirty="0"/>
              <a:t>John</a:t>
            </a:r>
            <a:r>
              <a:rPr lang="zh-CN" altLang="en-US" dirty="0"/>
              <a:t>处于</a:t>
            </a:r>
            <a:r>
              <a:rPr lang="en-US" altLang="zh-CN" dirty="0"/>
              <a:t>fear</a:t>
            </a:r>
            <a:r>
              <a:rPr lang="zh-CN" altLang="en-US" dirty="0"/>
              <a:t>的状态，害怕的是昨天出现在海滩上的鲨鱼，但是昨天到了海滩上可能就不害怕了，因为水里并没有鲨鱼。这样的话可以看出心理动词隐含的小句宾语是支持独立的时间参照的。</a:t>
            </a:r>
            <a:endParaRPr lang="en-US" altLang="zh-CN" dirty="0"/>
          </a:p>
          <a:p>
            <a:endParaRPr lang="en-US" altLang="zh-CN" dirty="0"/>
          </a:p>
          <a:p>
            <a:r>
              <a:rPr lang="zh-CN" altLang="en-US" dirty="0"/>
              <a:t>既然主语感事心理动词隐含了小句宾语，那么它和宾语感事心理动词的</a:t>
            </a:r>
            <a:r>
              <a:rPr lang="en-US" altLang="zh-CN" dirty="0"/>
              <a:t>【</a:t>
            </a:r>
            <a:r>
              <a:rPr lang="zh-CN" altLang="en-US" dirty="0"/>
              <a:t>感事</a:t>
            </a:r>
            <a:r>
              <a:rPr lang="en-US" altLang="zh-CN" dirty="0"/>
              <a:t>】</a:t>
            </a:r>
            <a:r>
              <a:rPr lang="zh-CN" altLang="en-US" dirty="0"/>
              <a:t>和</a:t>
            </a:r>
            <a:r>
              <a:rPr lang="en-US" altLang="zh-CN" dirty="0"/>
              <a:t>【</a:t>
            </a:r>
            <a:r>
              <a:rPr lang="zh-CN" altLang="en-US" dirty="0"/>
              <a:t>主事</a:t>
            </a:r>
            <a:r>
              <a:rPr lang="en-US" altLang="zh-CN" dirty="0"/>
              <a:t>】</a:t>
            </a:r>
            <a:r>
              <a:rPr lang="zh-CN" altLang="en-US" dirty="0"/>
              <a:t>就不相同了，这样我们在开头所说的“语义角色倒置”的现象实际上只是表象，因此心理动词并没有违反</a:t>
            </a:r>
            <a:r>
              <a:rPr lang="en-US" altLang="zh-CN" dirty="0"/>
              <a:t>【</a:t>
            </a:r>
            <a:r>
              <a:rPr lang="zh-CN" altLang="en-US" dirty="0"/>
              <a:t>题元赋予普遍假设</a:t>
            </a:r>
            <a:r>
              <a:rPr lang="en-US" altLang="zh-CN" dirty="0"/>
              <a:t>】</a:t>
            </a:r>
            <a:r>
              <a:rPr lang="zh-CN" altLang="en-US" dirty="0"/>
              <a:t>。</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4140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r>
              <a:rPr lang="en-US" altLang="zh-CN" dirty="0"/>
              <a:t>51</a:t>
            </a:r>
            <a:r>
              <a:rPr lang="zh-CN" altLang="en-US" dirty="0"/>
              <a:t>）之所以能变换为（</a:t>
            </a:r>
            <a:r>
              <a:rPr lang="en-US" altLang="zh-CN" dirty="0"/>
              <a:t>52</a:t>
            </a:r>
            <a:r>
              <a:rPr lang="zh-CN" altLang="en-US" dirty="0"/>
              <a:t>）的“把”字句，是因为原结构（</a:t>
            </a:r>
            <a:r>
              <a:rPr lang="en-US" altLang="zh-CN" dirty="0"/>
              <a:t>51</a:t>
            </a:r>
            <a:r>
              <a:rPr lang="zh-CN" altLang="en-US" dirty="0"/>
              <a:t>）暗含致使义。</a:t>
            </a:r>
            <a:endParaRPr lang="en-US" altLang="zh-CN" dirty="0"/>
          </a:p>
          <a:p>
            <a:r>
              <a:rPr lang="zh-CN" altLang="en-US" dirty="0"/>
              <a:t>主语感事心理动词（</a:t>
            </a:r>
            <a:r>
              <a:rPr lang="en-US" altLang="zh-CN" dirty="0"/>
              <a:t>53</a:t>
            </a:r>
            <a:r>
              <a:rPr lang="zh-CN" altLang="en-US" dirty="0"/>
              <a:t>）则无法找出致使义，因此不能变换为“把”字句。</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654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例（</a:t>
            </a:r>
            <a:r>
              <a:rPr lang="en-US" altLang="zh-CN" dirty="0"/>
              <a:t>55</a:t>
            </a:r>
            <a:r>
              <a:rPr lang="zh-CN" altLang="en-US" dirty="0"/>
              <a:t>）有歧义，意义为</a:t>
            </a:r>
            <a:r>
              <a:rPr lang="en-US" altLang="zh-CN" dirty="0" err="1"/>
              <a:t>i</a:t>
            </a:r>
            <a:r>
              <a:rPr lang="zh-CN" altLang="en-US" dirty="0"/>
              <a:t>时，可以变换为“把”字句。</a:t>
            </a:r>
            <a:endParaRPr lang="en-US" altLang="zh-CN" dirty="0"/>
          </a:p>
          <a:p>
            <a:endParaRPr lang="en-US" altLang="zh-CN" dirty="0"/>
          </a:p>
          <a:p>
            <a:r>
              <a:rPr lang="zh-CN" altLang="en-US" dirty="0"/>
              <a:t>主语感事心理动词的宾语不具有</a:t>
            </a:r>
            <a:r>
              <a:rPr lang="en-US" altLang="zh-CN" dirty="0"/>
              <a:t>【</a:t>
            </a:r>
            <a:r>
              <a:rPr lang="zh-CN" altLang="en-US" dirty="0"/>
              <a:t>被处置、被影响、被转移</a:t>
            </a:r>
            <a:r>
              <a:rPr lang="en-US" altLang="zh-CN" dirty="0"/>
              <a:t>】</a:t>
            </a:r>
            <a:r>
              <a:rPr lang="zh-CN" altLang="en-US" dirty="0"/>
              <a:t>的特点。因此，拒绝“把”字句。</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7277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“把”后</a:t>
            </a:r>
            <a:r>
              <a:rPr lang="en-US" altLang="zh-CN" dirty="0"/>
              <a:t>NP</a:t>
            </a:r>
            <a:r>
              <a:rPr lang="zh-CN" altLang="en-US" dirty="0"/>
              <a:t>和</a:t>
            </a:r>
            <a:r>
              <a:rPr lang="en-US" altLang="zh-CN" dirty="0"/>
              <a:t>NP</a:t>
            </a:r>
            <a:r>
              <a:rPr lang="zh-CN" altLang="en-US" dirty="0"/>
              <a:t>后谓语应处在同一个论域中，前者是后者的论元之一。</a:t>
            </a:r>
            <a:r>
              <a:rPr lang="en-US" altLang="zh-CN" dirty="0"/>
              <a:t>】</a:t>
            </a:r>
            <a:r>
              <a:rPr lang="zh-CN" altLang="en-US" dirty="0"/>
              <a:t>是文中根据对能够变换为“把”字句的句子的分析以及以往学者对于“把”字句谓语有界性的结论得出的推论。文中对这一推论给出了一些验证，</a:t>
            </a:r>
            <a:r>
              <a:rPr lang="en-US" altLang="zh-CN" dirty="0"/>
              <a:t>ppt</a:t>
            </a:r>
            <a:r>
              <a:rPr lang="zh-CN" altLang="en-US" dirty="0"/>
              <a:t>里省略了验证过程。</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zh-CN" altLang="en-US" dirty="0"/>
              <a:t>（</a:t>
            </a:r>
            <a:r>
              <a:rPr lang="en-US" altLang="zh-CN" dirty="0"/>
              <a:t>57</a:t>
            </a:r>
            <a:r>
              <a:rPr lang="zh-CN" altLang="en-US" dirty="0"/>
              <a:t>）的“李四” 不是“怕”的论元，和“怕”不处在一个论域中。因此，不接受“把”字句。</a:t>
            </a:r>
            <a:endParaRPr lang="en-US" altLang="zh-CN" dirty="0"/>
          </a:p>
          <a:p>
            <a:endParaRPr lang="en-US" altLang="zh-CN" dirty="0"/>
          </a:p>
          <a:p>
            <a:endParaRPr lang="en-US" altLang="zh-CN" dirty="0"/>
          </a:p>
          <a:p>
            <a:r>
              <a:rPr lang="zh-CN" altLang="en-US" dirty="0"/>
              <a:t>综上，鉴于主语感事心理动词蕴含了小句宾语</a:t>
            </a:r>
            <a:r>
              <a:rPr lang="en-US" altLang="zh-CN" dirty="0"/>
              <a:t>+</a:t>
            </a:r>
            <a:r>
              <a:rPr lang="zh-CN" altLang="en-US" dirty="0"/>
              <a:t>心理动词命题态度义的特点，可以看出它不符合“把”字句的这三个特点。</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957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0022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829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“李四”是心理动词小句宾语中的主语，不像前两页</a:t>
            </a:r>
            <a:r>
              <a:rPr lang="en-US" altLang="zh-CN" dirty="0"/>
              <a:t>ppt</a:t>
            </a:r>
            <a:r>
              <a:rPr lang="zh-CN" altLang="en-US" dirty="0"/>
              <a:t>中合语法的长被动和短被动能发生移位。</a:t>
            </a:r>
            <a:endParaRPr lang="en-US" altLang="zh-CN" dirty="0"/>
          </a:p>
          <a:p>
            <a:endParaRPr lang="en-US" altLang="zh-CN" dirty="0"/>
          </a:p>
          <a:p>
            <a:r>
              <a:rPr lang="zh-CN" altLang="en-US" dirty="0"/>
              <a:t>另外，这与包蕴句的情况也类似。包蕴句中的宾语可以变换为被动的，但主语不可以。如：</a:t>
            </a:r>
            <a:endParaRPr lang="en-US" altLang="zh-CN" dirty="0"/>
          </a:p>
          <a:p>
            <a:r>
              <a:rPr lang="zh-CN" altLang="en-US" dirty="0"/>
              <a:t>（</a:t>
            </a:r>
            <a:r>
              <a:rPr lang="en-US" altLang="zh-CN" dirty="0"/>
              <a:t>62</a:t>
            </a:r>
            <a:r>
              <a:rPr lang="zh-CN" altLang="en-US" dirty="0"/>
              <a:t>）</a:t>
            </a:r>
            <a:r>
              <a:rPr lang="en-US" altLang="zh-CN" dirty="0"/>
              <a:t>a.</a:t>
            </a:r>
            <a:r>
              <a:rPr lang="zh-CN" altLang="en-US" dirty="0"/>
              <a:t>我叫李四</a:t>
            </a:r>
            <a:r>
              <a:rPr lang="en-US" altLang="zh-CN" dirty="0"/>
              <a:t>[</a:t>
            </a:r>
            <a:r>
              <a:rPr lang="zh-CN" altLang="en-US" dirty="0"/>
              <a:t>请王五</a:t>
            </a:r>
            <a:r>
              <a:rPr lang="en-US" altLang="zh-CN" dirty="0"/>
              <a:t>[</a:t>
            </a:r>
            <a:r>
              <a:rPr lang="zh-CN" altLang="en-US" dirty="0"/>
              <a:t>托他妹妹寄走了那封信</a:t>
            </a:r>
            <a:r>
              <a:rPr lang="en-US" altLang="zh-CN" dirty="0"/>
              <a:t>]]</a:t>
            </a:r>
          </a:p>
          <a:p>
            <a:r>
              <a:rPr lang="en-US" altLang="zh-CN" dirty="0"/>
              <a:t>           b.</a:t>
            </a:r>
            <a:r>
              <a:rPr lang="zh-CN" altLang="en-US" dirty="0"/>
              <a:t>那封信被我叫李四请王五托他妹妹寄走了。</a:t>
            </a:r>
            <a:endParaRPr lang="en-US" altLang="zh-CN" dirty="0"/>
          </a:p>
          <a:p>
            <a:r>
              <a:rPr lang="zh-CN" altLang="en-US" dirty="0"/>
              <a:t>（</a:t>
            </a:r>
            <a:r>
              <a:rPr lang="en-US" altLang="zh-CN" dirty="0"/>
              <a:t>63</a:t>
            </a:r>
            <a:r>
              <a:rPr lang="zh-CN" altLang="en-US" dirty="0"/>
              <a:t>）</a:t>
            </a:r>
            <a:r>
              <a:rPr lang="en-US" altLang="zh-CN" dirty="0"/>
              <a:t>a.</a:t>
            </a:r>
            <a:r>
              <a:rPr lang="zh-CN" altLang="en-US" dirty="0"/>
              <a:t>李四相信</a:t>
            </a:r>
            <a:r>
              <a:rPr lang="en-US" altLang="zh-CN" dirty="0"/>
              <a:t>[</a:t>
            </a:r>
            <a:r>
              <a:rPr lang="zh-CN" altLang="en-US" dirty="0"/>
              <a:t>张三一定会成功</a:t>
            </a:r>
            <a:r>
              <a:rPr lang="en-US" altLang="zh-CN" dirty="0"/>
              <a:t>]</a:t>
            </a:r>
          </a:p>
          <a:p>
            <a:r>
              <a:rPr lang="en-US" altLang="zh-CN" dirty="0"/>
              <a:t>           b.</a:t>
            </a:r>
            <a:r>
              <a:rPr lang="zh-CN" altLang="en-US" dirty="0"/>
              <a:t>*张三被李四相信</a:t>
            </a:r>
            <a:r>
              <a:rPr lang="en-US" altLang="zh-CN" dirty="0"/>
              <a:t>[__</a:t>
            </a:r>
            <a:r>
              <a:rPr lang="zh-CN" altLang="en-US" dirty="0"/>
              <a:t>一定会成功</a:t>
            </a:r>
            <a:r>
              <a:rPr lang="en-US" altLang="zh-CN" dirty="0"/>
              <a:t>]</a:t>
            </a:r>
          </a:p>
          <a:p>
            <a:r>
              <a:rPr lang="zh-CN" altLang="en-US" dirty="0"/>
              <a:t>（</a:t>
            </a:r>
            <a:r>
              <a:rPr lang="en-US" altLang="zh-CN" dirty="0"/>
              <a:t>64</a:t>
            </a:r>
            <a:r>
              <a:rPr lang="zh-CN" altLang="en-US" dirty="0"/>
              <a:t>）</a:t>
            </a:r>
            <a:r>
              <a:rPr lang="en-US" altLang="zh-CN" dirty="0"/>
              <a:t>a.</a:t>
            </a:r>
            <a:r>
              <a:rPr lang="zh-CN" altLang="en-US" dirty="0"/>
              <a:t>李四让</a:t>
            </a:r>
            <a:r>
              <a:rPr lang="en-US" altLang="zh-CN" dirty="0"/>
              <a:t>[</a:t>
            </a:r>
            <a:r>
              <a:rPr lang="zh-CN" altLang="en-US" dirty="0"/>
              <a:t>张三离开</a:t>
            </a:r>
            <a:r>
              <a:rPr lang="en-US" altLang="zh-CN" dirty="0"/>
              <a:t>]</a:t>
            </a:r>
          </a:p>
          <a:p>
            <a:r>
              <a:rPr lang="en-US" altLang="zh-CN" dirty="0"/>
              <a:t>           b.</a:t>
            </a:r>
            <a:r>
              <a:rPr lang="zh-CN" altLang="en-US" dirty="0"/>
              <a:t>张三被李四让</a:t>
            </a:r>
            <a:r>
              <a:rPr lang="en-US" altLang="zh-CN" dirty="0"/>
              <a:t>[__</a:t>
            </a:r>
            <a:r>
              <a:rPr lang="zh-CN" altLang="en-US" dirty="0"/>
              <a:t>离开</a:t>
            </a:r>
            <a:r>
              <a:rPr lang="en-US" altLang="zh-CN" dirty="0"/>
              <a:t>]</a:t>
            </a:r>
          </a:p>
          <a:p>
            <a:r>
              <a:rPr lang="zh-CN" altLang="en-US" dirty="0"/>
              <a:t>主语感事心理动词也是这个道理，例（</a:t>
            </a:r>
            <a:r>
              <a:rPr lang="en-US" altLang="zh-CN" dirty="0"/>
              <a:t>60</a:t>
            </a:r>
            <a:r>
              <a:rPr lang="zh-CN" altLang="en-US" dirty="0"/>
              <a:t>）（</a:t>
            </a:r>
            <a:r>
              <a:rPr lang="en-US" altLang="zh-CN" dirty="0"/>
              <a:t>61</a:t>
            </a:r>
            <a:r>
              <a:rPr lang="zh-CN" altLang="en-US" dirty="0"/>
              <a:t>）的“李四”都相当于包蕴句中的主语，不可变换为被动句。</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712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9864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1215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其实这一部分原文的分析我看得不是很明白</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32</a:t>
            </a:fld>
            <a:endParaRPr lang="zh-CN" altLang="en-US"/>
          </a:p>
        </p:txBody>
      </p:sp>
    </p:spTree>
    <p:extLst>
      <p:ext uri="{BB962C8B-B14F-4D97-AF65-F5344CB8AC3E}">
        <p14:creationId xmlns:p14="http://schemas.microsoft.com/office/powerpoint/2010/main" val="4098492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it-IT" altLang="zh-CN" dirty="0"/>
              <a:t>Belletti and Rizzi (1998)</a:t>
            </a:r>
            <a:r>
              <a:rPr lang="zh-CN" altLang="en-US" dirty="0"/>
              <a:t>对宾语感事心理动词结构作了（</a:t>
            </a:r>
            <a:r>
              <a:rPr lang="en-US" altLang="zh-CN" dirty="0"/>
              <a:t>62b</a:t>
            </a:r>
            <a:r>
              <a:rPr lang="zh-CN" altLang="en-US" dirty="0"/>
              <a:t>）的分析，认为“</a:t>
            </a:r>
            <a:r>
              <a:rPr lang="en-US" altLang="zh-CN" dirty="0"/>
              <a:t>pictures of himself</a:t>
            </a:r>
            <a:r>
              <a:rPr lang="zh-CN" altLang="en-US" dirty="0"/>
              <a:t>”一开始是投射在下面的，只是在感事</a:t>
            </a:r>
            <a:r>
              <a:rPr lang="en-US" altLang="zh-CN" dirty="0"/>
              <a:t>John</a:t>
            </a:r>
            <a:r>
              <a:rPr lang="zh-CN" altLang="en-US" dirty="0"/>
              <a:t>的统制下，提升到了空主语</a:t>
            </a:r>
            <a:r>
              <a:rPr lang="en-US" altLang="zh-CN" dirty="0"/>
              <a:t>e</a:t>
            </a:r>
            <a:r>
              <a:rPr lang="zh-CN" altLang="en-US" dirty="0"/>
              <a:t>的位置，按照它初始的位置，照应语约束便是合法的，并不像在开篇提到的那样违反了约束原则。</a:t>
            </a:r>
            <a:endParaRPr lang="it-IT"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0139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按照（</a:t>
            </a:r>
            <a:r>
              <a:rPr lang="en-US" altLang="zh-CN" dirty="0"/>
              <a:t>62</a:t>
            </a:r>
            <a:r>
              <a:rPr lang="zh-CN" altLang="en-US" dirty="0"/>
              <a:t>）的分析，为什么（</a:t>
            </a:r>
            <a:r>
              <a:rPr lang="en-US" altLang="zh-CN" dirty="0"/>
              <a:t>63</a:t>
            </a:r>
            <a:r>
              <a:rPr lang="zh-CN" altLang="en-US" dirty="0"/>
              <a:t>）又不合法呢？因为移位之后</a:t>
            </a:r>
            <a:r>
              <a:rPr lang="en-US" altLang="zh-CN" dirty="0"/>
              <a:t>John</a:t>
            </a:r>
            <a:r>
              <a:rPr lang="zh-CN" altLang="en-US" dirty="0"/>
              <a:t>或者</a:t>
            </a:r>
            <a:r>
              <a:rPr lang="en-US" altLang="zh-CN" dirty="0"/>
              <a:t>him</a:t>
            </a:r>
            <a:r>
              <a:rPr lang="zh-CN" altLang="en-US" dirty="0"/>
              <a:t>就受</a:t>
            </a:r>
            <a:r>
              <a:rPr lang="en-US" altLang="zh-CN" dirty="0"/>
              <a:t>himself</a:t>
            </a:r>
            <a:r>
              <a:rPr lang="zh-CN" altLang="en-US" dirty="0"/>
              <a:t>约束了，这违反了代词约束原则（代词在管辖范围内不得受到约束）和指称语约束原则（指称语在任何范围内都不得受到约束），因此对于（</a:t>
            </a:r>
            <a:r>
              <a:rPr lang="en-US" altLang="zh-CN" dirty="0"/>
              <a:t>63</a:t>
            </a:r>
            <a:r>
              <a:rPr lang="zh-CN" altLang="en-US" dirty="0"/>
              <a:t>）这种移位分析是不合理的。 </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7067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简单及物动词：</a:t>
            </a:r>
            <a:r>
              <a:rPr lang="en-US" altLang="zh-CN" dirty="0"/>
              <a:t>John</a:t>
            </a:r>
            <a:r>
              <a:rPr lang="zh-CN" altLang="en-US" dirty="0"/>
              <a:t>通过某种方式吓到了</a:t>
            </a:r>
            <a:r>
              <a:rPr lang="en-US" altLang="zh-CN" dirty="0"/>
              <a:t>Mary</a:t>
            </a:r>
            <a:r>
              <a:rPr lang="zh-CN" altLang="en-US" dirty="0"/>
              <a:t>，</a:t>
            </a:r>
            <a:r>
              <a:rPr lang="en-US" altLang="zh-CN" dirty="0"/>
              <a:t>John</a:t>
            </a:r>
            <a:r>
              <a:rPr lang="zh-CN" altLang="en-US" dirty="0"/>
              <a:t>是施事，</a:t>
            </a:r>
            <a:r>
              <a:rPr lang="en-US" altLang="zh-CN" dirty="0"/>
              <a:t>Mary</a:t>
            </a:r>
            <a:r>
              <a:rPr lang="zh-CN" altLang="en-US" dirty="0"/>
              <a:t>是主事。</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提升动词</a:t>
            </a:r>
            <a:r>
              <a:rPr lang="en-US" altLang="zh-CN" dirty="0"/>
              <a:t>raising verb</a:t>
            </a:r>
            <a:r>
              <a:rPr lang="zh-CN" altLang="en-US" dirty="0"/>
              <a:t>：</a:t>
            </a:r>
            <a:r>
              <a:rPr lang="en-US" altLang="zh-CN" dirty="0"/>
              <a:t>John</a:t>
            </a:r>
            <a:r>
              <a:rPr lang="zh-CN" altLang="en-US" dirty="0"/>
              <a:t>只是造成</a:t>
            </a:r>
            <a:r>
              <a:rPr lang="en-US" altLang="zh-CN" dirty="0"/>
              <a:t>Mary</a:t>
            </a:r>
            <a:r>
              <a:rPr lang="zh-CN" altLang="en-US" dirty="0"/>
              <a:t>害怕的原因；源点（</a:t>
            </a:r>
            <a:r>
              <a:rPr lang="en-US" altLang="zh-CN" dirty="0"/>
              <a:t>source</a:t>
            </a:r>
            <a:r>
              <a:rPr lang="zh-CN" altLang="en-US" dirty="0"/>
              <a:t>）提升至主语位置</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9126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当宾语感事心理动词的主语是有生命的物体时，可以添加语义指向施事的副词（</a:t>
            </a:r>
            <a:r>
              <a:rPr lang="en-US" altLang="zh-CN" dirty="0"/>
              <a:t>agent-oriented adverbs</a:t>
            </a:r>
            <a:r>
              <a:rPr lang="zh-CN" altLang="en-US" dirty="0"/>
              <a:t>）修饰动词；但是当主语是小句形式时，不可以添加。文章认为（</a:t>
            </a:r>
            <a:r>
              <a:rPr lang="en-US" altLang="zh-CN" dirty="0"/>
              <a:t>65a</a:t>
            </a:r>
            <a:r>
              <a:rPr lang="zh-CN" altLang="en-US" dirty="0"/>
              <a:t>）可以添加这样的副词，表明</a:t>
            </a:r>
            <a:r>
              <a:rPr lang="en-US" altLang="zh-CN" dirty="0"/>
              <a:t>John</a:t>
            </a:r>
            <a:r>
              <a:rPr lang="zh-CN" altLang="en-US" dirty="0"/>
              <a:t>是一个施事主语，而不是由其他论元位置提升上来的主语。</a:t>
            </a:r>
            <a:endParaRPr lang="en-US" altLang="zh-CN" dirty="0"/>
          </a:p>
          <a:p>
            <a:endParaRPr lang="en-US" altLang="zh-CN" dirty="0"/>
          </a:p>
          <a:p>
            <a:r>
              <a:rPr lang="zh-CN" altLang="en-US" dirty="0"/>
              <a:t>一开始觉得这似乎是个循环论证，但后来我猜测是不是有一类副词的语义指向就是专门指向施事，因此才可以证明</a:t>
            </a:r>
            <a:r>
              <a:rPr lang="en-US" altLang="zh-CN" dirty="0"/>
              <a:t>John</a:t>
            </a:r>
            <a:r>
              <a:rPr lang="zh-CN" altLang="en-US" dirty="0"/>
              <a:t>是施事。查了一下的确是有这类副词的说法的，不过我还没有进一步阅读。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5250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和英语一致</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4949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r>
              <a:rPr lang="en-US" altLang="zh-CN" dirty="0"/>
              <a:t>67</a:t>
            </a:r>
            <a:r>
              <a:rPr lang="zh-CN" altLang="en-US" dirty="0"/>
              <a:t>）和（</a:t>
            </a:r>
            <a:r>
              <a:rPr lang="en-US" altLang="zh-CN" dirty="0"/>
              <a:t>68</a:t>
            </a:r>
            <a:r>
              <a:rPr lang="zh-CN" altLang="en-US" dirty="0"/>
              <a:t>）都说明加上语义指向施事的副词之后照应语向后约束的句子就不成立了，可以验证文章的猜测，这两项特征对应宾语感事心理动词的两个变体形式。</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6044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9132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例（</a:t>
            </a:r>
            <a:r>
              <a:rPr lang="en-US" altLang="zh-CN" dirty="0"/>
              <a:t>72</a:t>
            </a:r>
            <a:r>
              <a:rPr lang="zh-CN" altLang="en-US" dirty="0"/>
              <a:t>）说明宾语感事心理动词可以受</a:t>
            </a:r>
            <a:r>
              <a:rPr lang="en-US" altLang="zh-CN" dirty="0"/>
              <a:t>in-type</a:t>
            </a:r>
            <a:r>
              <a:rPr lang="zh-CN" altLang="en-US" dirty="0"/>
              <a:t>时间词修饰，具有有界性。（我还不是很清楚这类时间词和有界性之间的联系）</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993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开篇讨论了心理动词的两个特点。这是第一个特点。</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ES</a:t>
            </a:r>
            <a:r>
              <a:rPr lang="zh-CN" altLang="en-US" dirty="0"/>
              <a:t>表示</a:t>
            </a:r>
            <a:r>
              <a:rPr lang="en-US" altLang="zh-CN" dirty="0"/>
              <a:t>Experiencer Subject</a:t>
            </a:r>
            <a:r>
              <a:rPr lang="zh-CN" altLang="en-US" dirty="0"/>
              <a:t>，即主语感事心理动词，例（</a:t>
            </a:r>
            <a:r>
              <a:rPr lang="en-US" altLang="zh-CN" dirty="0"/>
              <a:t>1</a:t>
            </a:r>
            <a:r>
              <a:rPr lang="zh-CN" altLang="en-US" dirty="0"/>
              <a:t>）的“</a:t>
            </a:r>
            <a:r>
              <a:rPr lang="en-US" altLang="zh-CN" dirty="0"/>
              <a:t>fear</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EO</a:t>
            </a:r>
            <a:r>
              <a:rPr lang="zh-CN" altLang="en-US" dirty="0"/>
              <a:t>表示</a:t>
            </a:r>
            <a:r>
              <a:rPr lang="en-US" altLang="zh-CN" dirty="0"/>
              <a:t>Experiencer Object</a:t>
            </a:r>
            <a:r>
              <a:rPr lang="zh-CN" altLang="en-US" dirty="0"/>
              <a:t>，即宾语感事心理动词，例（</a:t>
            </a:r>
            <a:r>
              <a:rPr lang="en-US" altLang="zh-CN" dirty="0"/>
              <a:t>1</a:t>
            </a:r>
            <a:r>
              <a:rPr lang="zh-CN" altLang="en-US" dirty="0"/>
              <a:t>）的“</a:t>
            </a:r>
            <a:r>
              <a:rPr lang="en-US" altLang="zh-CN" dirty="0"/>
              <a:t>frighten</a:t>
            </a:r>
            <a:r>
              <a:rPr lang="zh-CN" altLang="en-US" dirty="0"/>
              <a:t>”</a:t>
            </a:r>
          </a:p>
          <a:p>
            <a:endParaRPr lang="en-US" altLang="zh-CN" dirty="0"/>
          </a:p>
          <a:p>
            <a:r>
              <a:rPr lang="en-US" altLang="zh-CN" dirty="0"/>
              <a:t>The Universal Alignment Hypothesis (UAH)--【</a:t>
            </a:r>
            <a:r>
              <a:rPr lang="zh-CN" altLang="en-US" dirty="0"/>
              <a:t>普遍一致假设</a:t>
            </a:r>
            <a:r>
              <a:rPr lang="en-US" altLang="zh-CN" dirty="0"/>
              <a:t>】</a:t>
            </a:r>
            <a:r>
              <a:rPr lang="zh-CN" altLang="en-US" dirty="0"/>
              <a:t>（</a:t>
            </a:r>
            <a:r>
              <a:rPr lang="en-US" altLang="zh-CN" dirty="0"/>
              <a:t>Perlmutter and Postal 1984</a:t>
            </a:r>
            <a:r>
              <a:rPr lang="zh-CN" altLang="en-US" dirty="0"/>
              <a:t>）：</a:t>
            </a:r>
            <a:endParaRPr lang="en-US" altLang="zh-CN" dirty="0"/>
          </a:p>
          <a:p>
            <a:r>
              <a:rPr lang="en-US" altLang="zh-CN" dirty="0"/>
              <a:t>"Principles of Universal Grammar (VG) predict the initial relation borne by each argument in a given clause from the meaning of the clause".</a:t>
            </a:r>
          </a:p>
          <a:p>
            <a:endParaRPr lang="en-US" altLang="zh-CN" dirty="0"/>
          </a:p>
          <a:p>
            <a:r>
              <a:rPr lang="en-US" altLang="zh-CN" dirty="0"/>
              <a:t>The Uniformity of Theta Assignment Hypothesis--【</a:t>
            </a:r>
            <a:r>
              <a:rPr lang="zh-CN" altLang="en-US" dirty="0"/>
              <a:t>题元赋予普遍假设</a:t>
            </a:r>
            <a:r>
              <a:rPr lang="en-US" altLang="zh-CN" dirty="0"/>
              <a:t>】</a:t>
            </a:r>
            <a:r>
              <a:rPr lang="zh-CN" altLang="en-US" dirty="0"/>
              <a:t>（</a:t>
            </a:r>
            <a:r>
              <a:rPr lang="en-US" altLang="zh-CN" dirty="0"/>
              <a:t>Baker 1988</a:t>
            </a:r>
            <a:r>
              <a:rPr lang="zh-CN" altLang="en-US" dirty="0"/>
              <a:t>）：</a:t>
            </a:r>
            <a:endParaRPr lang="en-US" altLang="zh-CN" dirty="0"/>
          </a:p>
          <a:p>
            <a:r>
              <a:rPr lang="en-US" altLang="zh-CN" dirty="0"/>
              <a:t>"Identical Thematical relationships between items are represented by identical structural relationships between these items at the level of D-Structure“</a:t>
            </a:r>
          </a:p>
          <a:p>
            <a:endParaRPr lang="en-US" altLang="zh-CN" dirty="0"/>
          </a:p>
          <a:p>
            <a:r>
              <a:rPr lang="zh-CN" altLang="en-US" dirty="0"/>
              <a:t>这两种假设都要求同一语义关系要在相同的结构配置中实现。而心理动词的表现违反了这一原则。</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3672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3876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宾语感事心理动词允许长被动和短被动。</a:t>
            </a:r>
            <a:endParaRPr lang="en-US" altLang="zh-CN" dirty="0"/>
          </a:p>
          <a:p>
            <a:endParaRPr lang="en-US" altLang="zh-CN" dirty="0"/>
          </a:p>
          <a:p>
            <a:r>
              <a:rPr lang="zh-CN" altLang="en-US" dirty="0"/>
              <a:t>文章分析了（</a:t>
            </a:r>
            <a:r>
              <a:rPr lang="en-US" altLang="zh-CN" dirty="0"/>
              <a:t>76b</a:t>
            </a:r>
            <a:r>
              <a:rPr lang="zh-CN" altLang="en-US" dirty="0"/>
              <a:t>）和（</a:t>
            </a:r>
            <a:r>
              <a:rPr lang="en-US" altLang="zh-CN" dirty="0"/>
              <a:t>76c</a:t>
            </a:r>
            <a:r>
              <a:rPr lang="zh-CN" altLang="en-US" dirty="0"/>
              <a:t>）的结构，以此说明宾语感事心理动词在短被动结构中</a:t>
            </a:r>
            <a:r>
              <a:rPr lang="en-US" altLang="zh-CN" dirty="0"/>
              <a:t>PRO</a:t>
            </a:r>
            <a:r>
              <a:rPr lang="zh-CN" altLang="en-US" dirty="0"/>
              <a:t>提升为“被”的宾语以及在长被动结构中源点（</a:t>
            </a:r>
            <a:r>
              <a:rPr lang="en-US" altLang="zh-CN" dirty="0"/>
              <a:t>source</a:t>
            </a:r>
            <a:r>
              <a:rPr lang="zh-CN" altLang="en-US" dirty="0"/>
              <a:t>）“玛丽”提升为“被”的宾语的可能性。具体的结构分析我看得不是太明白。左图对应（</a:t>
            </a:r>
            <a:r>
              <a:rPr lang="en-US" altLang="zh-CN" dirty="0"/>
              <a:t>76c</a:t>
            </a:r>
            <a:r>
              <a:rPr lang="zh-CN" altLang="en-US" dirty="0"/>
              <a:t>），右图对应（</a:t>
            </a:r>
            <a:r>
              <a:rPr lang="en-US" altLang="zh-CN" dirty="0"/>
              <a:t>76b</a:t>
            </a:r>
            <a:r>
              <a:rPr lang="zh-CN" altLang="en-US" dirty="0"/>
              <a:t>）。</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434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这一点文章尚未给出解释。</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5945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t>44</a:t>
            </a:fld>
            <a:endParaRPr lang="zh-CN" altLang="en-US"/>
          </a:p>
        </p:txBody>
      </p:sp>
    </p:spTree>
    <p:extLst>
      <p:ext uri="{BB962C8B-B14F-4D97-AF65-F5344CB8AC3E}">
        <p14:creationId xmlns:p14="http://schemas.microsoft.com/office/powerpoint/2010/main" val="3276437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0068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6667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9047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文章整体的分析框架给了我一定启示。</a:t>
            </a:r>
            <a:endParaRPr lang="en-US" altLang="zh-CN" dirty="0"/>
          </a:p>
          <a:p>
            <a:r>
              <a:rPr lang="zh-CN" altLang="en-US" dirty="0"/>
              <a:t>从描写现象出发，围绕几个特点层层剥开现象产生的原因，最后呼应开头，正如文章结语的标题</a:t>
            </a:r>
            <a:r>
              <a:rPr lang="en-US" altLang="zh-CN" dirty="0"/>
              <a:t>coming full circle</a:t>
            </a:r>
            <a:r>
              <a:rPr lang="zh-CN" altLang="en-US" dirty="0"/>
              <a:t>，写到最后也不要忘了开头提出的疑问。在分析过程中，作者不断列出前人假设或者提出自己的假设，再进行验证。</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7159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780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Arial" panose="020B0604020202020204" pitchFamily="34" charset="0"/>
              </a:rPr>
              <a:t>这里讨论的心理动词的第二个特点涉及到照应语约束的问题。按照生成语法的理论，先行语统制照应语，照应语受先行语的约束，先行语应位于照应语前面，如：</a:t>
            </a:r>
            <a:endParaRPr lang="en-US" altLang="zh-CN" dirty="0">
              <a:sym typeface="Arial" panose="020B0604020202020204" pitchFamily="34" charset="0"/>
            </a:endParaRPr>
          </a:p>
          <a:p>
            <a:r>
              <a:rPr lang="en-US" altLang="zh-CN" i="1" dirty="0">
                <a:sym typeface="Arial" panose="020B0604020202020204" pitchFamily="34" charset="0"/>
              </a:rPr>
              <a:t>The </a:t>
            </a:r>
            <a:r>
              <a:rPr lang="en-US" altLang="zh-CN" i="1" dirty="0" err="1">
                <a:sym typeface="Arial" panose="020B0604020202020204" pitchFamily="34" charset="0"/>
              </a:rPr>
              <a:t>criminal</a:t>
            </a:r>
            <a:r>
              <a:rPr lang="en-US" altLang="zh-CN" i="1" baseline="-25000" dirty="0" err="1">
                <a:sym typeface="Arial" panose="020B0604020202020204" pitchFamily="34" charset="0"/>
              </a:rPr>
              <a:t>i</a:t>
            </a:r>
            <a:r>
              <a:rPr lang="en-US" altLang="zh-CN" i="1" dirty="0">
                <a:sym typeface="Arial" panose="020B0604020202020204" pitchFamily="34" charset="0"/>
              </a:rPr>
              <a:t> </a:t>
            </a:r>
            <a:r>
              <a:rPr lang="en-US" altLang="zh-CN" dirty="0">
                <a:sym typeface="Arial" panose="020B0604020202020204" pitchFamily="34" charset="0"/>
              </a:rPr>
              <a:t>hated </a:t>
            </a:r>
            <a:r>
              <a:rPr lang="en-US" altLang="zh-CN" i="1" dirty="0" err="1">
                <a:sym typeface="Arial" panose="020B0604020202020204" pitchFamily="34" charset="0"/>
              </a:rPr>
              <a:t>himself</a:t>
            </a:r>
            <a:r>
              <a:rPr lang="en-US" altLang="zh-CN" i="1" baseline="-25000" dirty="0" err="1">
                <a:sym typeface="Arial" panose="020B0604020202020204" pitchFamily="34" charset="0"/>
              </a:rPr>
              <a:t>i</a:t>
            </a:r>
            <a:r>
              <a:rPr lang="en-US" altLang="zh-CN" dirty="0">
                <a:sym typeface="Arial" panose="020B0604020202020204" pitchFamily="34" charset="0"/>
              </a:rPr>
              <a:t>.</a:t>
            </a:r>
          </a:p>
          <a:p>
            <a:r>
              <a:rPr lang="en-US" altLang="zh-CN" dirty="0">
                <a:sym typeface="Arial" panose="020B0604020202020204" pitchFamily="34" charset="0"/>
              </a:rPr>
              <a:t>himself</a:t>
            </a:r>
            <a:r>
              <a:rPr lang="zh-CN" altLang="en-US" dirty="0">
                <a:sym typeface="Arial" panose="020B0604020202020204" pitchFamily="34" charset="0"/>
              </a:rPr>
              <a:t>受</a:t>
            </a:r>
            <a:r>
              <a:rPr lang="en-US" altLang="zh-CN" dirty="0">
                <a:sym typeface="Arial" panose="020B0604020202020204" pitchFamily="34" charset="0"/>
              </a:rPr>
              <a:t>the criminal</a:t>
            </a:r>
            <a:r>
              <a:rPr lang="zh-CN" altLang="en-US" dirty="0">
                <a:sym typeface="Arial" panose="020B0604020202020204" pitchFamily="34" charset="0"/>
              </a:rPr>
              <a:t>约束。简单及物动词和主语感事心理动词均符合这一约束原则。</a:t>
            </a:r>
            <a:endParaRPr lang="en-US" altLang="zh-CN" dirty="0">
              <a:sym typeface="Arial" panose="020B0604020202020204" pitchFamily="34" charset="0"/>
            </a:endParaRPr>
          </a:p>
          <a:p>
            <a:endParaRPr lang="en-US" altLang="zh-CN" dirty="0">
              <a:sym typeface="Arial" panose="020B0604020202020204" pitchFamily="34" charset="0"/>
            </a:endParaRPr>
          </a:p>
          <a:p>
            <a:r>
              <a:rPr lang="zh-CN" altLang="en-US" dirty="0">
                <a:sym typeface="Arial" panose="020B0604020202020204" pitchFamily="34" charset="0"/>
              </a:rPr>
              <a:t>约束：两个名词性成分在指称意义上的依赖关系。如果</a:t>
            </a:r>
            <a:r>
              <a:rPr lang="en-US" altLang="zh-CN" dirty="0">
                <a:sym typeface="Arial" panose="020B0604020202020204" pitchFamily="34" charset="0"/>
              </a:rPr>
              <a:t>A</a:t>
            </a:r>
            <a:r>
              <a:rPr lang="zh-CN" altLang="en-US" dirty="0">
                <a:sym typeface="Arial" panose="020B0604020202020204" pitchFamily="34" charset="0"/>
              </a:rPr>
              <a:t>统制</a:t>
            </a:r>
            <a:r>
              <a:rPr lang="en-US" altLang="zh-CN" dirty="0">
                <a:sym typeface="Arial" panose="020B0604020202020204" pitchFamily="34" charset="0"/>
              </a:rPr>
              <a:t>B</a:t>
            </a:r>
            <a:r>
              <a:rPr lang="zh-CN" altLang="en-US" dirty="0">
                <a:sym typeface="Arial" panose="020B0604020202020204" pitchFamily="34" charset="0"/>
              </a:rPr>
              <a:t>，且</a:t>
            </a:r>
            <a:r>
              <a:rPr lang="en-US" altLang="zh-CN" dirty="0">
                <a:sym typeface="Arial" panose="020B0604020202020204" pitchFamily="34" charset="0"/>
              </a:rPr>
              <a:t>A</a:t>
            </a:r>
            <a:r>
              <a:rPr lang="zh-CN" altLang="en-US" dirty="0">
                <a:sym typeface="Arial" panose="020B0604020202020204" pitchFamily="34" charset="0"/>
              </a:rPr>
              <a:t>与</a:t>
            </a:r>
            <a:r>
              <a:rPr lang="en-US" altLang="zh-CN" dirty="0">
                <a:sym typeface="Arial" panose="020B0604020202020204" pitchFamily="34" charset="0"/>
              </a:rPr>
              <a:t>B</a:t>
            </a:r>
            <a:r>
              <a:rPr lang="zh-CN" altLang="en-US" dirty="0">
                <a:sym typeface="Arial" panose="020B0604020202020204" pitchFamily="34" charset="0"/>
              </a:rPr>
              <a:t>同标；则</a:t>
            </a:r>
            <a:r>
              <a:rPr lang="en-US" altLang="zh-CN" dirty="0">
                <a:sym typeface="Arial" panose="020B0604020202020204" pitchFamily="34" charset="0"/>
              </a:rPr>
              <a:t>A</a:t>
            </a:r>
            <a:r>
              <a:rPr lang="zh-CN" altLang="en-US" dirty="0">
                <a:sym typeface="Arial" panose="020B0604020202020204" pitchFamily="34" charset="0"/>
              </a:rPr>
              <a:t>约束</a:t>
            </a:r>
            <a:r>
              <a:rPr lang="en-US" altLang="zh-CN" dirty="0">
                <a:sym typeface="Arial" panose="020B0604020202020204" pitchFamily="34" charset="0"/>
              </a:rPr>
              <a:t>B</a:t>
            </a:r>
            <a:r>
              <a:rPr lang="zh-CN" altLang="en-US" dirty="0">
                <a:sym typeface="Arial" panose="020B0604020202020204" pitchFamily="34" charset="0"/>
              </a:rPr>
              <a:t>。（同标指性、数、人称等一致）</a:t>
            </a:r>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652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宾语感事心理动词违反了前页备注所述原则</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4802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对应特点一</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801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对应特点二</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906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对应特点二</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647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6296C0-E8A8-4ABD-980C-DC99A7F42D7F}"/>
              </a:ext>
            </a:extLst>
          </p:cNvPr>
          <p:cNvPicPr>
            <a:picLocks noChangeAspect="1"/>
          </p:cNvPicPr>
          <p:nvPr userDrawn="1"/>
        </p:nvPicPr>
        <p:blipFill>
          <a:blip r:embed="rId2"/>
          <a:stretch>
            <a:fillRect/>
          </a:stretch>
        </p:blipFill>
        <p:spPr>
          <a:xfrm>
            <a:off x="0" y="0"/>
            <a:ext cx="12192000" cy="3357217"/>
          </a:xfrm>
          <a:prstGeom prst="rect">
            <a:avLst/>
          </a:prstGeom>
        </p:spPr>
      </p:pic>
      <p:sp>
        <p:nvSpPr>
          <p:cNvPr id="4" name="矩形 3">
            <a:extLst>
              <a:ext uri="{FF2B5EF4-FFF2-40B4-BE49-F238E27FC236}">
                <a16:creationId xmlns:a16="http://schemas.microsoft.com/office/drawing/2014/main" id="{4BC187F1-42E5-4383-AC3D-83B120CDE410}"/>
              </a:ext>
            </a:extLst>
          </p:cNvPr>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7087F57-B8B2-4F52-943A-08BE08AC8C9F}"/>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ACAC108B-5150-431E-B389-3B1F46A2B67E}"/>
              </a:ext>
            </a:extLst>
          </p:cNvPr>
          <p:cNvGrpSpPr/>
          <p:nvPr userDrawn="1"/>
        </p:nvGrpSpPr>
        <p:grpSpPr>
          <a:xfrm>
            <a:off x="5410200" y="2670375"/>
            <a:ext cx="1371600" cy="1368402"/>
            <a:chOff x="2105799" y="20055838"/>
            <a:chExt cx="6748090" cy="6732363"/>
          </a:xfrm>
          <a:solidFill>
            <a:srgbClr val="8B0012">
              <a:alpha val="80000"/>
            </a:srgbClr>
          </a:solidFill>
        </p:grpSpPr>
        <p:sp>
          <p:nvSpPr>
            <p:cNvPr id="7" name="Freeform 8">
              <a:extLst>
                <a:ext uri="{FF2B5EF4-FFF2-40B4-BE49-F238E27FC236}">
                  <a16:creationId xmlns:a16="http://schemas.microsoft.com/office/drawing/2014/main" id="{A4BB1E0C-3B71-494C-90A5-5E83B05763C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8" name="Freeform 42">
              <a:extLst>
                <a:ext uri="{FF2B5EF4-FFF2-40B4-BE49-F238E27FC236}">
                  <a16:creationId xmlns:a16="http://schemas.microsoft.com/office/drawing/2014/main" id="{9C922C0C-6676-4220-A57A-6A60B760EC5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9" name="Freeform 43">
              <a:extLst>
                <a:ext uri="{FF2B5EF4-FFF2-40B4-BE49-F238E27FC236}">
                  <a16:creationId xmlns:a16="http://schemas.microsoft.com/office/drawing/2014/main" id="{13B11B68-25F0-45BA-8167-7E67FD4D1E0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 name="Freeform 44">
              <a:extLst>
                <a:ext uri="{FF2B5EF4-FFF2-40B4-BE49-F238E27FC236}">
                  <a16:creationId xmlns:a16="http://schemas.microsoft.com/office/drawing/2014/main" id="{3AA3C9BE-308B-42E0-B388-8B959461639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1" name="Freeform 45">
              <a:extLst>
                <a:ext uri="{FF2B5EF4-FFF2-40B4-BE49-F238E27FC236}">
                  <a16:creationId xmlns:a16="http://schemas.microsoft.com/office/drawing/2014/main" id="{2270AF1B-A34B-4183-AA58-499F7FC92BE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2" name="Freeform 46">
              <a:extLst>
                <a:ext uri="{FF2B5EF4-FFF2-40B4-BE49-F238E27FC236}">
                  <a16:creationId xmlns:a16="http://schemas.microsoft.com/office/drawing/2014/main" id="{1648A05A-8C9B-4DCB-ADF5-C0E9CA804EF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3" name="Freeform 47">
              <a:extLst>
                <a:ext uri="{FF2B5EF4-FFF2-40B4-BE49-F238E27FC236}">
                  <a16:creationId xmlns:a16="http://schemas.microsoft.com/office/drawing/2014/main" id="{780F1822-408A-4D9E-A7BB-5649D8459E2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4" name="Freeform 48">
              <a:extLst>
                <a:ext uri="{FF2B5EF4-FFF2-40B4-BE49-F238E27FC236}">
                  <a16:creationId xmlns:a16="http://schemas.microsoft.com/office/drawing/2014/main" id="{D7B27305-F882-49EB-B5D1-DAD265B8F59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5" name="Freeform 49">
              <a:extLst>
                <a:ext uri="{FF2B5EF4-FFF2-40B4-BE49-F238E27FC236}">
                  <a16:creationId xmlns:a16="http://schemas.microsoft.com/office/drawing/2014/main" id="{1C88A9B0-6500-44EB-B523-6AB8CF2E5B5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6" name="Freeform 50">
              <a:extLst>
                <a:ext uri="{FF2B5EF4-FFF2-40B4-BE49-F238E27FC236}">
                  <a16:creationId xmlns:a16="http://schemas.microsoft.com/office/drawing/2014/main" id="{02B0BE86-EC4F-4A7E-B284-3AA3AEE5F3B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7" name="Freeform 51">
              <a:extLst>
                <a:ext uri="{FF2B5EF4-FFF2-40B4-BE49-F238E27FC236}">
                  <a16:creationId xmlns:a16="http://schemas.microsoft.com/office/drawing/2014/main" id="{D646E307-5A0C-4184-9829-2D12C5F1D7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8" name="Freeform 52">
              <a:extLst>
                <a:ext uri="{FF2B5EF4-FFF2-40B4-BE49-F238E27FC236}">
                  <a16:creationId xmlns:a16="http://schemas.microsoft.com/office/drawing/2014/main" id="{1213DF27-0675-40E1-AF04-500FEC47309C}"/>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53">
              <a:extLst>
                <a:ext uri="{FF2B5EF4-FFF2-40B4-BE49-F238E27FC236}">
                  <a16:creationId xmlns:a16="http://schemas.microsoft.com/office/drawing/2014/main" id="{78B921DD-11CC-425E-A465-F4034A5A080D}"/>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54">
              <a:extLst>
                <a:ext uri="{FF2B5EF4-FFF2-40B4-BE49-F238E27FC236}">
                  <a16:creationId xmlns:a16="http://schemas.microsoft.com/office/drawing/2014/main" id="{E251C559-AD0A-4238-9C00-053CFAFCF5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5">
              <a:extLst>
                <a:ext uri="{FF2B5EF4-FFF2-40B4-BE49-F238E27FC236}">
                  <a16:creationId xmlns:a16="http://schemas.microsoft.com/office/drawing/2014/main" id="{22DC21C7-7AEE-4789-B295-78B5A39F5F1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Freeform 56">
              <a:extLst>
                <a:ext uri="{FF2B5EF4-FFF2-40B4-BE49-F238E27FC236}">
                  <a16:creationId xmlns:a16="http://schemas.microsoft.com/office/drawing/2014/main" id="{2089A1EF-769C-4B32-ACB7-0843ADFE09AA}"/>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3" name="Freeform 57">
              <a:extLst>
                <a:ext uri="{FF2B5EF4-FFF2-40B4-BE49-F238E27FC236}">
                  <a16:creationId xmlns:a16="http://schemas.microsoft.com/office/drawing/2014/main" id="{89065D5C-2F82-4B9C-9DCF-556527D2755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4" name="Freeform 58">
              <a:extLst>
                <a:ext uri="{FF2B5EF4-FFF2-40B4-BE49-F238E27FC236}">
                  <a16:creationId xmlns:a16="http://schemas.microsoft.com/office/drawing/2014/main" id="{63D30659-2737-4732-A71C-025BE4A9E86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5" name="Freeform 59">
              <a:extLst>
                <a:ext uri="{FF2B5EF4-FFF2-40B4-BE49-F238E27FC236}">
                  <a16:creationId xmlns:a16="http://schemas.microsoft.com/office/drawing/2014/main" id="{26925B20-892F-495B-ACDF-9EC468A2C7C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6" name="Freeform 60">
              <a:extLst>
                <a:ext uri="{FF2B5EF4-FFF2-40B4-BE49-F238E27FC236}">
                  <a16:creationId xmlns:a16="http://schemas.microsoft.com/office/drawing/2014/main" id="{F4DFD42E-FD06-4DD4-BD5D-E8024A4948A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7" name="Freeform 61">
              <a:extLst>
                <a:ext uri="{FF2B5EF4-FFF2-40B4-BE49-F238E27FC236}">
                  <a16:creationId xmlns:a16="http://schemas.microsoft.com/office/drawing/2014/main" id="{AFA1A6B6-4731-43D9-A6A3-8AFB9A5AE68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8" name="Freeform 62">
              <a:extLst>
                <a:ext uri="{FF2B5EF4-FFF2-40B4-BE49-F238E27FC236}">
                  <a16:creationId xmlns:a16="http://schemas.microsoft.com/office/drawing/2014/main" id="{7C89F33A-1343-45E8-91E5-F27A8457EA0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9" name="Freeform 71">
              <a:extLst>
                <a:ext uri="{FF2B5EF4-FFF2-40B4-BE49-F238E27FC236}">
                  <a16:creationId xmlns:a16="http://schemas.microsoft.com/office/drawing/2014/main" id="{592EB9D1-7BB9-4D0B-9C6E-355FA946B6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36" name="文本占位符 35">
            <a:extLst>
              <a:ext uri="{FF2B5EF4-FFF2-40B4-BE49-F238E27FC236}">
                <a16:creationId xmlns:a16="http://schemas.microsoft.com/office/drawing/2014/main" id="{99EF31F4-C1DD-413E-8350-2A8F905B444F}"/>
              </a:ext>
            </a:extLst>
          </p:cNvPr>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模板</a:t>
            </a:r>
          </a:p>
        </p:txBody>
      </p:sp>
      <p:sp>
        <p:nvSpPr>
          <p:cNvPr id="41" name="文本占位符 37">
            <a:extLst>
              <a:ext uri="{FF2B5EF4-FFF2-40B4-BE49-F238E27FC236}">
                <a16:creationId xmlns:a16="http://schemas.microsoft.com/office/drawing/2014/main" id="{D6220974-BA97-4239-8B37-C87F7F2D4871}"/>
              </a:ext>
            </a:extLst>
          </p:cNvPr>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a:extLst>
              <a:ext uri="{FF2B5EF4-FFF2-40B4-BE49-F238E27FC236}">
                <a16:creationId xmlns:a16="http://schemas.microsoft.com/office/drawing/2014/main" id="{1E1C9D50-4952-418A-9BEE-D99198F6E380}"/>
              </a:ext>
            </a:extLst>
          </p:cNvPr>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a:extLst>
              <a:ext uri="{FF2B5EF4-FFF2-40B4-BE49-F238E27FC236}">
                <a16:creationId xmlns:a16="http://schemas.microsoft.com/office/drawing/2014/main" id="{62842471-F840-45CA-8087-A1D9DF3CA908}"/>
              </a:ext>
            </a:extLst>
          </p:cNvPr>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extLst>
      <p:ext uri="{BB962C8B-B14F-4D97-AF65-F5344CB8AC3E}">
        <p14:creationId xmlns:p14="http://schemas.microsoft.com/office/powerpoint/2010/main" val="419795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73F46A27-B045-491C-8492-DC2AE1277C86}"/>
              </a:ext>
            </a:extLst>
          </p:cNvPr>
          <p:cNvGrpSpPr/>
          <p:nvPr userDrawn="1"/>
        </p:nvGrpSpPr>
        <p:grpSpPr>
          <a:xfrm>
            <a:off x="528706" y="867990"/>
            <a:ext cx="2433027" cy="0"/>
            <a:chOff x="7460343" y="1311756"/>
            <a:chExt cx="2433027" cy="0"/>
          </a:xfrm>
        </p:grpSpPr>
        <p:cxnSp>
          <p:nvCxnSpPr>
            <p:cNvPr id="64" name="直接连接符 63">
              <a:extLst>
                <a:ext uri="{FF2B5EF4-FFF2-40B4-BE49-F238E27FC236}">
                  <a16:creationId xmlns:a16="http://schemas.microsoft.com/office/drawing/2014/main" id="{B77B3D24-6FB9-41AF-8DFD-6DE7FAB86A8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sp>
        <p:nvSpPr>
          <p:cNvPr id="125" name="标题 1">
            <a:extLst>
              <a:ext uri="{FF2B5EF4-FFF2-40B4-BE49-F238E27FC236}">
                <a16:creationId xmlns:a16="http://schemas.microsoft.com/office/drawing/2014/main" id="{97EAA164-D07E-4BD8-8F25-2F9AABA01D6D}"/>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a:extLst>
              <a:ext uri="{FF2B5EF4-FFF2-40B4-BE49-F238E27FC236}">
                <a16:creationId xmlns:a16="http://schemas.microsoft.com/office/drawing/2014/main" id="{A21D5F5E-4FB0-402A-AEA9-76C1EEB139D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3590774641"/>
      </p:ext>
    </p:extLst>
  </p:cSld>
  <p:clrMapOvr>
    <a:masterClrMapping/>
  </p:clrMapOvr>
  <p:extLst mod="1">
    <p:ext uri="{DCECCB84-F9BA-43D5-87BE-67443E8EF086}">
      <p15:sldGuideLst xmlns:p15="http://schemas.microsoft.com/office/powerpoint/2012/main">
        <p15:guide id="2" orient="horz">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57" name="灯片编号占位符 8">
            <a:extLst>
              <a:ext uri="{FF2B5EF4-FFF2-40B4-BE49-F238E27FC236}">
                <a16:creationId xmlns:a16="http://schemas.microsoft.com/office/drawing/2014/main" id="{EA30CFCD-47F5-4BDB-9235-4899110ACBB2}"/>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Tree>
    <p:extLst>
      <p:ext uri="{BB962C8B-B14F-4D97-AF65-F5344CB8AC3E}">
        <p14:creationId xmlns:p14="http://schemas.microsoft.com/office/powerpoint/2010/main" val="212119980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7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7467291-1F4D-4401-BBE0-17BCD8258297}"/>
              </a:ext>
            </a:extLst>
          </p:cNvPr>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716034130"/>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6EEF3A2-ACC0-4E28-9306-12EF02038760}"/>
              </a:ext>
            </a:extLst>
          </p:cNvPr>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extLst>
      <p:ext uri="{BB962C8B-B14F-4D97-AF65-F5344CB8AC3E}">
        <p14:creationId xmlns:p14="http://schemas.microsoft.com/office/powerpoint/2010/main" val="173989537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a:extLst>
              <a:ext uri="{FF2B5EF4-FFF2-40B4-BE49-F238E27FC236}">
                <a16:creationId xmlns:a16="http://schemas.microsoft.com/office/drawing/2014/main" id="{712652DD-B310-4939-8011-D71B950A1B21}"/>
              </a:ext>
            </a:extLst>
          </p:cNvPr>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extLst>
      <p:ext uri="{BB962C8B-B14F-4D97-AF65-F5344CB8AC3E}">
        <p14:creationId xmlns:p14="http://schemas.microsoft.com/office/powerpoint/2010/main" val="1325234653"/>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32218AD9-0802-4E94-A545-7752B3A5C829}"/>
              </a:ext>
            </a:extLst>
          </p:cNvPr>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extLst>
      <p:ext uri="{BB962C8B-B14F-4D97-AF65-F5344CB8AC3E}">
        <p14:creationId xmlns:p14="http://schemas.microsoft.com/office/powerpoint/2010/main" val="66686030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931C1FA-5FE8-40DF-AC6E-9B6B0E4CC26F}"/>
              </a:ext>
            </a:extLst>
          </p:cNvPr>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a:extLst>
              <a:ext uri="{FF2B5EF4-FFF2-40B4-BE49-F238E27FC236}">
                <a16:creationId xmlns:a16="http://schemas.microsoft.com/office/drawing/2014/main" id="{C7AF3ED8-1DE9-44A2-B853-FD2803EEAA0D}"/>
              </a:ext>
            </a:extLst>
          </p:cNvPr>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a:extLst>
              <a:ext uri="{FF2B5EF4-FFF2-40B4-BE49-F238E27FC236}">
                <a16:creationId xmlns:a16="http://schemas.microsoft.com/office/drawing/2014/main" id="{DB0BFE19-92E2-432D-9E06-36F2A8747397}"/>
              </a:ext>
            </a:extLst>
          </p:cNvPr>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a:extLst>
              <a:ext uri="{FF2B5EF4-FFF2-40B4-BE49-F238E27FC236}">
                <a16:creationId xmlns:a16="http://schemas.microsoft.com/office/drawing/2014/main" id="{F6FF85A4-C3A0-4D0C-92AF-6F4762E6DED8}"/>
              </a:ext>
            </a:extLst>
          </p:cNvPr>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extLst>
      <p:ext uri="{BB962C8B-B14F-4D97-AF65-F5344CB8AC3E}">
        <p14:creationId xmlns:p14="http://schemas.microsoft.com/office/powerpoint/2010/main" val="3071225010"/>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24439797-4BE0-4F81-A8CC-64A6D9187FF8}"/>
              </a:ext>
            </a:extLst>
          </p:cNvPr>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925970336"/>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E936D758-58FF-4E8C-86BD-EB1FD279A69D}"/>
              </a:ext>
            </a:extLst>
          </p:cNvPr>
          <p:cNvSpPr>
            <a:spLocks noGrp="1"/>
          </p:cNvSpPr>
          <p:nvPr>
            <p:ph type="pic" idx="10"/>
          </p:nvPr>
        </p:nvSpPr>
        <p:spPr>
          <a:xfrm>
            <a:off x="2546350" y="1186670"/>
            <a:ext cx="6170930" cy="2242330"/>
          </a:xfrm>
        </p:spPr>
        <p:txBody>
          <a:bodyPr/>
          <a:lstStyle/>
          <a:p>
            <a:endParaRPr lang="zh-CN" altLang="en-US"/>
          </a:p>
        </p:txBody>
      </p:sp>
      <p:sp>
        <p:nvSpPr>
          <p:cNvPr id="3" name="图片占位符 2">
            <a:extLst>
              <a:ext uri="{FF2B5EF4-FFF2-40B4-BE49-F238E27FC236}">
                <a16:creationId xmlns:a16="http://schemas.microsoft.com/office/drawing/2014/main" id="{E5320648-7829-4F87-AE28-FE15F9A53BCF}"/>
              </a:ext>
            </a:extLst>
          </p:cNvPr>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a:extLst>
              <a:ext uri="{FF2B5EF4-FFF2-40B4-BE49-F238E27FC236}">
                <a16:creationId xmlns:a16="http://schemas.microsoft.com/office/drawing/2014/main" id="{A979AC8D-DFBA-44CD-BCB5-C9CCA905B1FD}"/>
              </a:ext>
            </a:extLst>
          </p:cNvPr>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a:extLst>
              <a:ext uri="{FF2B5EF4-FFF2-40B4-BE49-F238E27FC236}">
                <a16:creationId xmlns:a16="http://schemas.microsoft.com/office/drawing/2014/main" id="{B9DFBE81-F4AD-4D53-B8CE-49E335DF6821}"/>
              </a:ext>
            </a:extLst>
          </p:cNvPr>
          <p:cNvSpPr>
            <a:spLocks noGrp="1"/>
          </p:cNvSpPr>
          <p:nvPr>
            <p:ph type="pic" sz="quarter" idx="13"/>
          </p:nvPr>
        </p:nvSpPr>
        <p:spPr>
          <a:xfrm>
            <a:off x="8839200" y="1186670"/>
            <a:ext cx="2499360" cy="4767090"/>
          </a:xfrm>
          <a:prstGeom prst="rect">
            <a:avLst/>
          </a:prstGeom>
        </p:spPr>
        <p:txBody>
          <a:bodyPr/>
          <a:lstStyle/>
          <a:p>
            <a:endParaRPr lang="zh-CN" altLang="en-US"/>
          </a:p>
        </p:txBody>
      </p:sp>
    </p:spTree>
    <p:extLst>
      <p:ext uri="{BB962C8B-B14F-4D97-AF65-F5344CB8AC3E}">
        <p14:creationId xmlns:p14="http://schemas.microsoft.com/office/powerpoint/2010/main" val="158206094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4D6291A7-7416-4ABD-BDD5-1A52FB976A6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a:extLst>
              <a:ext uri="{FF2B5EF4-FFF2-40B4-BE49-F238E27FC236}">
                <a16:creationId xmlns:a16="http://schemas.microsoft.com/office/drawing/2014/main" id="{22F2AF65-774C-46B4-8BD3-F9EC13500DE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5" name="文本占位符 40">
            <a:extLst>
              <a:ext uri="{FF2B5EF4-FFF2-40B4-BE49-F238E27FC236}">
                <a16:creationId xmlns:a16="http://schemas.microsoft.com/office/drawing/2014/main" id="{E092B345-4879-4708-91A6-4E07DC6C11C0}"/>
              </a:ext>
            </a:extLst>
          </p:cNvPr>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a:extLst>
              <a:ext uri="{FF2B5EF4-FFF2-40B4-BE49-F238E27FC236}">
                <a16:creationId xmlns:a16="http://schemas.microsoft.com/office/drawing/2014/main" id="{03810C05-3860-4CF4-B2C4-7B90D45455E3}"/>
              </a:ext>
            </a:extLst>
          </p:cNvPr>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a:extLst>
              <a:ext uri="{FF2B5EF4-FFF2-40B4-BE49-F238E27FC236}">
                <a16:creationId xmlns:a16="http://schemas.microsoft.com/office/drawing/2014/main" id="{0A0C6CFA-9C78-45B1-B085-C2C99900D665}"/>
              </a:ext>
            </a:extLst>
          </p:cNvPr>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a:extLst>
              <a:ext uri="{FF2B5EF4-FFF2-40B4-BE49-F238E27FC236}">
                <a16:creationId xmlns:a16="http://schemas.microsoft.com/office/drawing/2014/main" id="{6FA729E4-5DE0-4287-AF67-5FB2109F1BB2}"/>
              </a:ext>
            </a:extLst>
          </p:cNvPr>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a:extLst>
              <a:ext uri="{FF2B5EF4-FFF2-40B4-BE49-F238E27FC236}">
                <a16:creationId xmlns:a16="http://schemas.microsoft.com/office/drawing/2014/main" id="{56A38F7D-163D-40CF-868C-B65E57289CD7}"/>
              </a:ext>
            </a:extLst>
          </p:cNvPr>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a:extLst>
              <a:ext uri="{FF2B5EF4-FFF2-40B4-BE49-F238E27FC236}">
                <a16:creationId xmlns:a16="http://schemas.microsoft.com/office/drawing/2014/main" id="{CDED66E5-4D15-407E-B9E9-A0489B585942}"/>
              </a:ext>
            </a:extLst>
          </p:cNvPr>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a:extLst>
              <a:ext uri="{FF2B5EF4-FFF2-40B4-BE49-F238E27FC236}">
                <a16:creationId xmlns:a16="http://schemas.microsoft.com/office/drawing/2014/main" id="{507C5DA2-D768-4F0B-A91A-C33F1FD9102B}"/>
              </a:ext>
            </a:extLst>
          </p:cNvPr>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a:extLst>
              <a:ext uri="{FF2B5EF4-FFF2-40B4-BE49-F238E27FC236}">
                <a16:creationId xmlns:a16="http://schemas.microsoft.com/office/drawing/2014/main" id="{A511A62B-B193-4739-A793-D7002B471A43}"/>
              </a:ext>
            </a:extLst>
          </p:cNvPr>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a:extLst>
              <a:ext uri="{FF2B5EF4-FFF2-40B4-BE49-F238E27FC236}">
                <a16:creationId xmlns:a16="http://schemas.microsoft.com/office/drawing/2014/main" id="{50134B45-47D8-49EC-B2C4-4ECBF0176BD7}"/>
              </a:ext>
            </a:extLst>
          </p:cNvPr>
          <p:cNvGrpSpPr/>
          <p:nvPr userDrawn="1"/>
        </p:nvGrpSpPr>
        <p:grpSpPr>
          <a:xfrm>
            <a:off x="2425132" y="3183822"/>
            <a:ext cx="1945700" cy="1941162"/>
            <a:chOff x="2105799" y="20055838"/>
            <a:chExt cx="6748090" cy="6732363"/>
          </a:xfrm>
          <a:solidFill>
            <a:schemeClr val="accent1"/>
          </a:solidFill>
        </p:grpSpPr>
        <p:sp>
          <p:nvSpPr>
            <p:cNvPr id="57" name="Freeform 8">
              <a:extLst>
                <a:ext uri="{FF2B5EF4-FFF2-40B4-BE49-F238E27FC236}">
                  <a16:creationId xmlns:a16="http://schemas.microsoft.com/office/drawing/2014/main" id="{3AFA21E4-54E4-474B-AB1C-59ABBA29DA2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42">
              <a:extLst>
                <a:ext uri="{FF2B5EF4-FFF2-40B4-BE49-F238E27FC236}">
                  <a16:creationId xmlns:a16="http://schemas.microsoft.com/office/drawing/2014/main" id="{38B24B0A-5539-4D2D-A7DD-73E521128A7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43">
              <a:extLst>
                <a:ext uri="{FF2B5EF4-FFF2-40B4-BE49-F238E27FC236}">
                  <a16:creationId xmlns:a16="http://schemas.microsoft.com/office/drawing/2014/main" id="{E0E9CC68-E749-47CC-8EEF-B8B1D81C1F0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44">
              <a:extLst>
                <a:ext uri="{FF2B5EF4-FFF2-40B4-BE49-F238E27FC236}">
                  <a16:creationId xmlns:a16="http://schemas.microsoft.com/office/drawing/2014/main" id="{DB2F8014-13A0-4EED-9E54-018B50E7499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45">
              <a:extLst>
                <a:ext uri="{FF2B5EF4-FFF2-40B4-BE49-F238E27FC236}">
                  <a16:creationId xmlns:a16="http://schemas.microsoft.com/office/drawing/2014/main" id="{74ABE961-157F-44CB-B98E-6BC13D4BE11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46">
              <a:extLst>
                <a:ext uri="{FF2B5EF4-FFF2-40B4-BE49-F238E27FC236}">
                  <a16:creationId xmlns:a16="http://schemas.microsoft.com/office/drawing/2014/main" id="{A8EDD165-034A-405C-8387-D78D2A7E5008}"/>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47">
              <a:extLst>
                <a:ext uri="{FF2B5EF4-FFF2-40B4-BE49-F238E27FC236}">
                  <a16:creationId xmlns:a16="http://schemas.microsoft.com/office/drawing/2014/main" id="{7B6C6F1F-1F3E-4FDB-922F-9463383773F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48">
              <a:extLst>
                <a:ext uri="{FF2B5EF4-FFF2-40B4-BE49-F238E27FC236}">
                  <a16:creationId xmlns:a16="http://schemas.microsoft.com/office/drawing/2014/main" id="{29FCF922-820E-4CDB-86F9-1B2BFFAC1EB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49">
              <a:extLst>
                <a:ext uri="{FF2B5EF4-FFF2-40B4-BE49-F238E27FC236}">
                  <a16:creationId xmlns:a16="http://schemas.microsoft.com/office/drawing/2014/main" id="{BC9F70C6-EC0D-4FF5-BC12-B628A56E4AC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0">
              <a:extLst>
                <a:ext uri="{FF2B5EF4-FFF2-40B4-BE49-F238E27FC236}">
                  <a16:creationId xmlns:a16="http://schemas.microsoft.com/office/drawing/2014/main" id="{22C93A2B-D2C4-4B41-AED7-1C8A35C4F4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51">
              <a:extLst>
                <a:ext uri="{FF2B5EF4-FFF2-40B4-BE49-F238E27FC236}">
                  <a16:creationId xmlns:a16="http://schemas.microsoft.com/office/drawing/2014/main" id="{49AA6AE9-EE4E-4805-8DAD-3192F29A00F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52">
              <a:extLst>
                <a:ext uri="{FF2B5EF4-FFF2-40B4-BE49-F238E27FC236}">
                  <a16:creationId xmlns:a16="http://schemas.microsoft.com/office/drawing/2014/main" id="{58F96C6B-EC74-4E2B-BEFE-85CD9E272B8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53">
              <a:extLst>
                <a:ext uri="{FF2B5EF4-FFF2-40B4-BE49-F238E27FC236}">
                  <a16:creationId xmlns:a16="http://schemas.microsoft.com/office/drawing/2014/main" id="{B0809F50-496A-4255-B4DE-C9A321AB701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54">
              <a:extLst>
                <a:ext uri="{FF2B5EF4-FFF2-40B4-BE49-F238E27FC236}">
                  <a16:creationId xmlns:a16="http://schemas.microsoft.com/office/drawing/2014/main" id="{9F87CF65-112C-4ABD-B2D1-00BAFED667A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55">
              <a:extLst>
                <a:ext uri="{FF2B5EF4-FFF2-40B4-BE49-F238E27FC236}">
                  <a16:creationId xmlns:a16="http://schemas.microsoft.com/office/drawing/2014/main" id="{51971117-C1ED-4363-98CD-BF4F681FEB2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2" name="Freeform 56">
              <a:extLst>
                <a:ext uri="{FF2B5EF4-FFF2-40B4-BE49-F238E27FC236}">
                  <a16:creationId xmlns:a16="http://schemas.microsoft.com/office/drawing/2014/main" id="{A9659DA4-2A51-43A6-922C-5D9741A264C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3" name="Freeform 57">
              <a:extLst>
                <a:ext uri="{FF2B5EF4-FFF2-40B4-BE49-F238E27FC236}">
                  <a16:creationId xmlns:a16="http://schemas.microsoft.com/office/drawing/2014/main" id="{6D2AD94D-A2FC-47E6-9333-74F53AD4AD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4" name="Freeform 58">
              <a:extLst>
                <a:ext uri="{FF2B5EF4-FFF2-40B4-BE49-F238E27FC236}">
                  <a16:creationId xmlns:a16="http://schemas.microsoft.com/office/drawing/2014/main" id="{FBF04BC2-9173-4560-A801-C3E77FAFAD0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5" name="Freeform 59">
              <a:extLst>
                <a:ext uri="{FF2B5EF4-FFF2-40B4-BE49-F238E27FC236}">
                  <a16:creationId xmlns:a16="http://schemas.microsoft.com/office/drawing/2014/main" id="{10B5FD19-1004-4FBB-A735-BADE89DBC32F}"/>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6" name="Freeform 60">
              <a:extLst>
                <a:ext uri="{FF2B5EF4-FFF2-40B4-BE49-F238E27FC236}">
                  <a16:creationId xmlns:a16="http://schemas.microsoft.com/office/drawing/2014/main" id="{E46D3E77-3956-4899-9133-7E5AB083860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7" name="Freeform 61">
              <a:extLst>
                <a:ext uri="{FF2B5EF4-FFF2-40B4-BE49-F238E27FC236}">
                  <a16:creationId xmlns:a16="http://schemas.microsoft.com/office/drawing/2014/main" id="{8EC0140A-1488-4FC2-A47E-78B02853636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8" name="Freeform 62">
              <a:extLst>
                <a:ext uri="{FF2B5EF4-FFF2-40B4-BE49-F238E27FC236}">
                  <a16:creationId xmlns:a16="http://schemas.microsoft.com/office/drawing/2014/main" id="{03F5EEE1-8308-4F13-B04A-6876990D565D}"/>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9" name="Freeform 71">
              <a:extLst>
                <a:ext uri="{FF2B5EF4-FFF2-40B4-BE49-F238E27FC236}">
                  <a16:creationId xmlns:a16="http://schemas.microsoft.com/office/drawing/2014/main" id="{AB75AD00-AB3C-43A5-A617-D40ADF65DFE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839174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35FCF2F-C01A-4F00-99E1-57D953605B1F}"/>
              </a:ext>
            </a:extLst>
          </p:cNvPr>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extLst>
      <p:ext uri="{BB962C8B-B14F-4D97-AF65-F5344CB8AC3E}">
        <p14:creationId xmlns:p14="http://schemas.microsoft.com/office/powerpoint/2010/main" val="85804448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6296C0-E8A8-4ABD-980C-DC99A7F42D7F}"/>
              </a:ext>
            </a:extLst>
          </p:cNvPr>
          <p:cNvPicPr>
            <a:picLocks noChangeAspect="1"/>
          </p:cNvPicPr>
          <p:nvPr userDrawn="1"/>
        </p:nvPicPr>
        <p:blipFill>
          <a:blip r:embed="rId2"/>
          <a:stretch>
            <a:fillRect/>
          </a:stretch>
        </p:blipFill>
        <p:spPr>
          <a:xfrm>
            <a:off x="0" y="0"/>
            <a:ext cx="12192000" cy="3357217"/>
          </a:xfrm>
          <a:prstGeom prst="rect">
            <a:avLst/>
          </a:prstGeom>
        </p:spPr>
      </p:pic>
      <p:sp>
        <p:nvSpPr>
          <p:cNvPr id="4" name="矩形 3">
            <a:extLst>
              <a:ext uri="{FF2B5EF4-FFF2-40B4-BE49-F238E27FC236}">
                <a16:creationId xmlns:a16="http://schemas.microsoft.com/office/drawing/2014/main" id="{4BC187F1-42E5-4383-AC3D-83B120CDE410}"/>
              </a:ext>
            </a:extLst>
          </p:cNvPr>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7087F57-B8B2-4F52-943A-08BE08AC8C9F}"/>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ACAC108B-5150-431E-B389-3B1F46A2B67E}"/>
              </a:ext>
            </a:extLst>
          </p:cNvPr>
          <p:cNvGrpSpPr/>
          <p:nvPr userDrawn="1"/>
        </p:nvGrpSpPr>
        <p:grpSpPr>
          <a:xfrm>
            <a:off x="5410200" y="2670375"/>
            <a:ext cx="1371600" cy="1368402"/>
            <a:chOff x="2105799" y="20055838"/>
            <a:chExt cx="6748090" cy="6732363"/>
          </a:xfrm>
          <a:solidFill>
            <a:srgbClr val="8B0012">
              <a:alpha val="80000"/>
            </a:srgbClr>
          </a:solidFill>
        </p:grpSpPr>
        <p:sp>
          <p:nvSpPr>
            <p:cNvPr id="7" name="Freeform 8">
              <a:extLst>
                <a:ext uri="{FF2B5EF4-FFF2-40B4-BE49-F238E27FC236}">
                  <a16:creationId xmlns:a16="http://schemas.microsoft.com/office/drawing/2014/main" id="{A4BB1E0C-3B71-494C-90A5-5E83B05763C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8" name="Freeform 42">
              <a:extLst>
                <a:ext uri="{FF2B5EF4-FFF2-40B4-BE49-F238E27FC236}">
                  <a16:creationId xmlns:a16="http://schemas.microsoft.com/office/drawing/2014/main" id="{9C922C0C-6676-4220-A57A-6A60B760EC5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9" name="Freeform 43">
              <a:extLst>
                <a:ext uri="{FF2B5EF4-FFF2-40B4-BE49-F238E27FC236}">
                  <a16:creationId xmlns:a16="http://schemas.microsoft.com/office/drawing/2014/main" id="{13B11B68-25F0-45BA-8167-7E67FD4D1E0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 name="Freeform 44">
              <a:extLst>
                <a:ext uri="{FF2B5EF4-FFF2-40B4-BE49-F238E27FC236}">
                  <a16:creationId xmlns:a16="http://schemas.microsoft.com/office/drawing/2014/main" id="{3AA3C9BE-308B-42E0-B388-8B959461639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1" name="Freeform 45">
              <a:extLst>
                <a:ext uri="{FF2B5EF4-FFF2-40B4-BE49-F238E27FC236}">
                  <a16:creationId xmlns:a16="http://schemas.microsoft.com/office/drawing/2014/main" id="{2270AF1B-A34B-4183-AA58-499F7FC92BE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2" name="Freeform 46">
              <a:extLst>
                <a:ext uri="{FF2B5EF4-FFF2-40B4-BE49-F238E27FC236}">
                  <a16:creationId xmlns:a16="http://schemas.microsoft.com/office/drawing/2014/main" id="{1648A05A-8C9B-4DCB-ADF5-C0E9CA804EF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3" name="Freeform 47">
              <a:extLst>
                <a:ext uri="{FF2B5EF4-FFF2-40B4-BE49-F238E27FC236}">
                  <a16:creationId xmlns:a16="http://schemas.microsoft.com/office/drawing/2014/main" id="{780F1822-408A-4D9E-A7BB-5649D8459E2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4" name="Freeform 48">
              <a:extLst>
                <a:ext uri="{FF2B5EF4-FFF2-40B4-BE49-F238E27FC236}">
                  <a16:creationId xmlns:a16="http://schemas.microsoft.com/office/drawing/2014/main" id="{D7B27305-F882-49EB-B5D1-DAD265B8F59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5" name="Freeform 49">
              <a:extLst>
                <a:ext uri="{FF2B5EF4-FFF2-40B4-BE49-F238E27FC236}">
                  <a16:creationId xmlns:a16="http://schemas.microsoft.com/office/drawing/2014/main" id="{1C88A9B0-6500-44EB-B523-6AB8CF2E5B5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6" name="Freeform 50">
              <a:extLst>
                <a:ext uri="{FF2B5EF4-FFF2-40B4-BE49-F238E27FC236}">
                  <a16:creationId xmlns:a16="http://schemas.microsoft.com/office/drawing/2014/main" id="{02B0BE86-EC4F-4A7E-B284-3AA3AEE5F3B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7" name="Freeform 51">
              <a:extLst>
                <a:ext uri="{FF2B5EF4-FFF2-40B4-BE49-F238E27FC236}">
                  <a16:creationId xmlns:a16="http://schemas.microsoft.com/office/drawing/2014/main" id="{D646E307-5A0C-4184-9829-2D12C5F1D7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8" name="Freeform 52">
              <a:extLst>
                <a:ext uri="{FF2B5EF4-FFF2-40B4-BE49-F238E27FC236}">
                  <a16:creationId xmlns:a16="http://schemas.microsoft.com/office/drawing/2014/main" id="{1213DF27-0675-40E1-AF04-500FEC47309C}"/>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53">
              <a:extLst>
                <a:ext uri="{FF2B5EF4-FFF2-40B4-BE49-F238E27FC236}">
                  <a16:creationId xmlns:a16="http://schemas.microsoft.com/office/drawing/2014/main" id="{78B921DD-11CC-425E-A465-F4034A5A080D}"/>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54">
              <a:extLst>
                <a:ext uri="{FF2B5EF4-FFF2-40B4-BE49-F238E27FC236}">
                  <a16:creationId xmlns:a16="http://schemas.microsoft.com/office/drawing/2014/main" id="{E251C559-AD0A-4238-9C00-053CFAFCF5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5">
              <a:extLst>
                <a:ext uri="{FF2B5EF4-FFF2-40B4-BE49-F238E27FC236}">
                  <a16:creationId xmlns:a16="http://schemas.microsoft.com/office/drawing/2014/main" id="{22DC21C7-7AEE-4789-B295-78B5A39F5F1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Freeform 56">
              <a:extLst>
                <a:ext uri="{FF2B5EF4-FFF2-40B4-BE49-F238E27FC236}">
                  <a16:creationId xmlns:a16="http://schemas.microsoft.com/office/drawing/2014/main" id="{2089A1EF-769C-4B32-ACB7-0843ADFE09AA}"/>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3" name="Freeform 57">
              <a:extLst>
                <a:ext uri="{FF2B5EF4-FFF2-40B4-BE49-F238E27FC236}">
                  <a16:creationId xmlns:a16="http://schemas.microsoft.com/office/drawing/2014/main" id="{89065D5C-2F82-4B9C-9DCF-556527D2755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4" name="Freeform 58">
              <a:extLst>
                <a:ext uri="{FF2B5EF4-FFF2-40B4-BE49-F238E27FC236}">
                  <a16:creationId xmlns:a16="http://schemas.microsoft.com/office/drawing/2014/main" id="{63D30659-2737-4732-A71C-025BE4A9E86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5" name="Freeform 59">
              <a:extLst>
                <a:ext uri="{FF2B5EF4-FFF2-40B4-BE49-F238E27FC236}">
                  <a16:creationId xmlns:a16="http://schemas.microsoft.com/office/drawing/2014/main" id="{26925B20-892F-495B-ACDF-9EC468A2C7C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6" name="Freeform 60">
              <a:extLst>
                <a:ext uri="{FF2B5EF4-FFF2-40B4-BE49-F238E27FC236}">
                  <a16:creationId xmlns:a16="http://schemas.microsoft.com/office/drawing/2014/main" id="{F4DFD42E-FD06-4DD4-BD5D-E8024A4948A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7" name="Freeform 61">
              <a:extLst>
                <a:ext uri="{FF2B5EF4-FFF2-40B4-BE49-F238E27FC236}">
                  <a16:creationId xmlns:a16="http://schemas.microsoft.com/office/drawing/2014/main" id="{AFA1A6B6-4731-43D9-A6A3-8AFB9A5AE68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8" name="Freeform 62">
              <a:extLst>
                <a:ext uri="{FF2B5EF4-FFF2-40B4-BE49-F238E27FC236}">
                  <a16:creationId xmlns:a16="http://schemas.microsoft.com/office/drawing/2014/main" id="{7C89F33A-1343-45E8-91E5-F27A8457EA0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9" name="Freeform 71">
              <a:extLst>
                <a:ext uri="{FF2B5EF4-FFF2-40B4-BE49-F238E27FC236}">
                  <a16:creationId xmlns:a16="http://schemas.microsoft.com/office/drawing/2014/main" id="{592EB9D1-7BB9-4D0B-9C6E-355FA946B6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36" name="文本占位符 35">
            <a:extLst>
              <a:ext uri="{FF2B5EF4-FFF2-40B4-BE49-F238E27FC236}">
                <a16:creationId xmlns:a16="http://schemas.microsoft.com/office/drawing/2014/main" id="{99EF31F4-C1DD-413E-8350-2A8F905B444F}"/>
              </a:ext>
            </a:extLst>
          </p:cNvPr>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模板</a:t>
            </a:r>
          </a:p>
        </p:txBody>
      </p:sp>
      <p:sp>
        <p:nvSpPr>
          <p:cNvPr id="41" name="文本占位符 37">
            <a:extLst>
              <a:ext uri="{FF2B5EF4-FFF2-40B4-BE49-F238E27FC236}">
                <a16:creationId xmlns:a16="http://schemas.microsoft.com/office/drawing/2014/main" id="{D6220974-BA97-4239-8B37-C87F7F2D4871}"/>
              </a:ext>
            </a:extLst>
          </p:cNvPr>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a:extLst>
              <a:ext uri="{FF2B5EF4-FFF2-40B4-BE49-F238E27FC236}">
                <a16:creationId xmlns:a16="http://schemas.microsoft.com/office/drawing/2014/main" id="{1E1C9D50-4952-418A-9BEE-D99198F6E380}"/>
              </a:ext>
            </a:extLst>
          </p:cNvPr>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a:extLst>
              <a:ext uri="{FF2B5EF4-FFF2-40B4-BE49-F238E27FC236}">
                <a16:creationId xmlns:a16="http://schemas.microsoft.com/office/drawing/2014/main" id="{62842471-F840-45CA-8087-A1D9DF3CA908}"/>
              </a:ext>
            </a:extLst>
          </p:cNvPr>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extLst>
      <p:ext uri="{BB962C8B-B14F-4D97-AF65-F5344CB8AC3E}">
        <p14:creationId xmlns:p14="http://schemas.microsoft.com/office/powerpoint/2010/main" val="3656971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4D6291A7-7416-4ABD-BDD5-1A52FB976A6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a:extLst>
              <a:ext uri="{FF2B5EF4-FFF2-40B4-BE49-F238E27FC236}">
                <a16:creationId xmlns:a16="http://schemas.microsoft.com/office/drawing/2014/main" id="{22F2AF65-774C-46B4-8BD3-F9EC13500DE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5" name="文本占位符 40">
            <a:extLst>
              <a:ext uri="{FF2B5EF4-FFF2-40B4-BE49-F238E27FC236}">
                <a16:creationId xmlns:a16="http://schemas.microsoft.com/office/drawing/2014/main" id="{E092B345-4879-4708-91A6-4E07DC6C11C0}"/>
              </a:ext>
            </a:extLst>
          </p:cNvPr>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a:extLst>
              <a:ext uri="{FF2B5EF4-FFF2-40B4-BE49-F238E27FC236}">
                <a16:creationId xmlns:a16="http://schemas.microsoft.com/office/drawing/2014/main" id="{03810C05-3860-4CF4-B2C4-7B90D45455E3}"/>
              </a:ext>
            </a:extLst>
          </p:cNvPr>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a:extLst>
              <a:ext uri="{FF2B5EF4-FFF2-40B4-BE49-F238E27FC236}">
                <a16:creationId xmlns:a16="http://schemas.microsoft.com/office/drawing/2014/main" id="{0A0C6CFA-9C78-45B1-B085-C2C99900D665}"/>
              </a:ext>
            </a:extLst>
          </p:cNvPr>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a:extLst>
              <a:ext uri="{FF2B5EF4-FFF2-40B4-BE49-F238E27FC236}">
                <a16:creationId xmlns:a16="http://schemas.microsoft.com/office/drawing/2014/main" id="{6FA729E4-5DE0-4287-AF67-5FB2109F1BB2}"/>
              </a:ext>
            </a:extLst>
          </p:cNvPr>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a:extLst>
              <a:ext uri="{FF2B5EF4-FFF2-40B4-BE49-F238E27FC236}">
                <a16:creationId xmlns:a16="http://schemas.microsoft.com/office/drawing/2014/main" id="{56A38F7D-163D-40CF-868C-B65E57289CD7}"/>
              </a:ext>
            </a:extLst>
          </p:cNvPr>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a:extLst>
              <a:ext uri="{FF2B5EF4-FFF2-40B4-BE49-F238E27FC236}">
                <a16:creationId xmlns:a16="http://schemas.microsoft.com/office/drawing/2014/main" id="{CDED66E5-4D15-407E-B9E9-A0489B585942}"/>
              </a:ext>
            </a:extLst>
          </p:cNvPr>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a:extLst>
              <a:ext uri="{FF2B5EF4-FFF2-40B4-BE49-F238E27FC236}">
                <a16:creationId xmlns:a16="http://schemas.microsoft.com/office/drawing/2014/main" id="{507C5DA2-D768-4F0B-A91A-C33F1FD9102B}"/>
              </a:ext>
            </a:extLst>
          </p:cNvPr>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a:extLst>
              <a:ext uri="{FF2B5EF4-FFF2-40B4-BE49-F238E27FC236}">
                <a16:creationId xmlns:a16="http://schemas.microsoft.com/office/drawing/2014/main" id="{A511A62B-B193-4739-A793-D7002B471A43}"/>
              </a:ext>
            </a:extLst>
          </p:cNvPr>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a:extLst>
              <a:ext uri="{FF2B5EF4-FFF2-40B4-BE49-F238E27FC236}">
                <a16:creationId xmlns:a16="http://schemas.microsoft.com/office/drawing/2014/main" id="{50134B45-47D8-49EC-B2C4-4ECBF0176BD7}"/>
              </a:ext>
            </a:extLst>
          </p:cNvPr>
          <p:cNvGrpSpPr/>
          <p:nvPr userDrawn="1"/>
        </p:nvGrpSpPr>
        <p:grpSpPr>
          <a:xfrm>
            <a:off x="2425132" y="3183822"/>
            <a:ext cx="1945700" cy="1941162"/>
            <a:chOff x="2105799" y="20055838"/>
            <a:chExt cx="6748090" cy="6732363"/>
          </a:xfrm>
          <a:solidFill>
            <a:schemeClr val="accent1"/>
          </a:solidFill>
        </p:grpSpPr>
        <p:sp>
          <p:nvSpPr>
            <p:cNvPr id="57" name="Freeform 8">
              <a:extLst>
                <a:ext uri="{FF2B5EF4-FFF2-40B4-BE49-F238E27FC236}">
                  <a16:creationId xmlns:a16="http://schemas.microsoft.com/office/drawing/2014/main" id="{3AFA21E4-54E4-474B-AB1C-59ABBA29DA2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42">
              <a:extLst>
                <a:ext uri="{FF2B5EF4-FFF2-40B4-BE49-F238E27FC236}">
                  <a16:creationId xmlns:a16="http://schemas.microsoft.com/office/drawing/2014/main" id="{38B24B0A-5539-4D2D-A7DD-73E521128A7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43">
              <a:extLst>
                <a:ext uri="{FF2B5EF4-FFF2-40B4-BE49-F238E27FC236}">
                  <a16:creationId xmlns:a16="http://schemas.microsoft.com/office/drawing/2014/main" id="{E0E9CC68-E749-47CC-8EEF-B8B1D81C1F0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44">
              <a:extLst>
                <a:ext uri="{FF2B5EF4-FFF2-40B4-BE49-F238E27FC236}">
                  <a16:creationId xmlns:a16="http://schemas.microsoft.com/office/drawing/2014/main" id="{DB2F8014-13A0-4EED-9E54-018B50E7499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45">
              <a:extLst>
                <a:ext uri="{FF2B5EF4-FFF2-40B4-BE49-F238E27FC236}">
                  <a16:creationId xmlns:a16="http://schemas.microsoft.com/office/drawing/2014/main" id="{74ABE961-157F-44CB-B98E-6BC13D4BE11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46">
              <a:extLst>
                <a:ext uri="{FF2B5EF4-FFF2-40B4-BE49-F238E27FC236}">
                  <a16:creationId xmlns:a16="http://schemas.microsoft.com/office/drawing/2014/main" id="{A8EDD165-034A-405C-8387-D78D2A7E5008}"/>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47">
              <a:extLst>
                <a:ext uri="{FF2B5EF4-FFF2-40B4-BE49-F238E27FC236}">
                  <a16:creationId xmlns:a16="http://schemas.microsoft.com/office/drawing/2014/main" id="{7B6C6F1F-1F3E-4FDB-922F-9463383773F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48">
              <a:extLst>
                <a:ext uri="{FF2B5EF4-FFF2-40B4-BE49-F238E27FC236}">
                  <a16:creationId xmlns:a16="http://schemas.microsoft.com/office/drawing/2014/main" id="{29FCF922-820E-4CDB-86F9-1B2BFFAC1EB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49">
              <a:extLst>
                <a:ext uri="{FF2B5EF4-FFF2-40B4-BE49-F238E27FC236}">
                  <a16:creationId xmlns:a16="http://schemas.microsoft.com/office/drawing/2014/main" id="{BC9F70C6-EC0D-4FF5-BC12-B628A56E4AC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0">
              <a:extLst>
                <a:ext uri="{FF2B5EF4-FFF2-40B4-BE49-F238E27FC236}">
                  <a16:creationId xmlns:a16="http://schemas.microsoft.com/office/drawing/2014/main" id="{22C93A2B-D2C4-4B41-AED7-1C8A35C4F4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51">
              <a:extLst>
                <a:ext uri="{FF2B5EF4-FFF2-40B4-BE49-F238E27FC236}">
                  <a16:creationId xmlns:a16="http://schemas.microsoft.com/office/drawing/2014/main" id="{49AA6AE9-EE4E-4805-8DAD-3192F29A00F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52">
              <a:extLst>
                <a:ext uri="{FF2B5EF4-FFF2-40B4-BE49-F238E27FC236}">
                  <a16:creationId xmlns:a16="http://schemas.microsoft.com/office/drawing/2014/main" id="{58F96C6B-EC74-4E2B-BEFE-85CD9E272B8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53">
              <a:extLst>
                <a:ext uri="{FF2B5EF4-FFF2-40B4-BE49-F238E27FC236}">
                  <a16:creationId xmlns:a16="http://schemas.microsoft.com/office/drawing/2014/main" id="{B0809F50-496A-4255-B4DE-C9A321AB701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54">
              <a:extLst>
                <a:ext uri="{FF2B5EF4-FFF2-40B4-BE49-F238E27FC236}">
                  <a16:creationId xmlns:a16="http://schemas.microsoft.com/office/drawing/2014/main" id="{9F87CF65-112C-4ABD-B2D1-00BAFED667A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55">
              <a:extLst>
                <a:ext uri="{FF2B5EF4-FFF2-40B4-BE49-F238E27FC236}">
                  <a16:creationId xmlns:a16="http://schemas.microsoft.com/office/drawing/2014/main" id="{51971117-C1ED-4363-98CD-BF4F681FEB2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2" name="Freeform 56">
              <a:extLst>
                <a:ext uri="{FF2B5EF4-FFF2-40B4-BE49-F238E27FC236}">
                  <a16:creationId xmlns:a16="http://schemas.microsoft.com/office/drawing/2014/main" id="{A9659DA4-2A51-43A6-922C-5D9741A264C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3" name="Freeform 57">
              <a:extLst>
                <a:ext uri="{FF2B5EF4-FFF2-40B4-BE49-F238E27FC236}">
                  <a16:creationId xmlns:a16="http://schemas.microsoft.com/office/drawing/2014/main" id="{6D2AD94D-A2FC-47E6-9333-74F53AD4AD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4" name="Freeform 58">
              <a:extLst>
                <a:ext uri="{FF2B5EF4-FFF2-40B4-BE49-F238E27FC236}">
                  <a16:creationId xmlns:a16="http://schemas.microsoft.com/office/drawing/2014/main" id="{FBF04BC2-9173-4560-A801-C3E77FAFAD0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5" name="Freeform 59">
              <a:extLst>
                <a:ext uri="{FF2B5EF4-FFF2-40B4-BE49-F238E27FC236}">
                  <a16:creationId xmlns:a16="http://schemas.microsoft.com/office/drawing/2014/main" id="{10B5FD19-1004-4FBB-A735-BADE89DBC32F}"/>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6" name="Freeform 60">
              <a:extLst>
                <a:ext uri="{FF2B5EF4-FFF2-40B4-BE49-F238E27FC236}">
                  <a16:creationId xmlns:a16="http://schemas.microsoft.com/office/drawing/2014/main" id="{E46D3E77-3956-4899-9133-7E5AB083860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7" name="Freeform 61">
              <a:extLst>
                <a:ext uri="{FF2B5EF4-FFF2-40B4-BE49-F238E27FC236}">
                  <a16:creationId xmlns:a16="http://schemas.microsoft.com/office/drawing/2014/main" id="{8EC0140A-1488-4FC2-A47E-78B02853636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8" name="Freeform 62">
              <a:extLst>
                <a:ext uri="{FF2B5EF4-FFF2-40B4-BE49-F238E27FC236}">
                  <a16:creationId xmlns:a16="http://schemas.microsoft.com/office/drawing/2014/main" id="{03F5EEE1-8308-4F13-B04A-6876990D565D}"/>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9" name="Freeform 71">
              <a:extLst>
                <a:ext uri="{FF2B5EF4-FFF2-40B4-BE49-F238E27FC236}">
                  <a16:creationId xmlns:a16="http://schemas.microsoft.com/office/drawing/2014/main" id="{AB75AD00-AB3C-43A5-A617-D40ADF65DFE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1706388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71" name="矩形 70">
            <a:extLst>
              <a:ext uri="{FF2B5EF4-FFF2-40B4-BE49-F238E27FC236}">
                <a16:creationId xmlns:a16="http://schemas.microsoft.com/office/drawing/2014/main" id="{1DEB25A3-6BFF-4215-894B-71D6E2DD833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a:extLst>
              <a:ext uri="{FF2B5EF4-FFF2-40B4-BE49-F238E27FC236}">
                <a16:creationId xmlns:a16="http://schemas.microsoft.com/office/drawing/2014/main" id="{E8917928-9484-40B9-8C50-C1CA090DFE44}"/>
              </a:ext>
            </a:extLst>
          </p:cNvPr>
          <p:cNvGrpSpPr/>
          <p:nvPr userDrawn="1"/>
        </p:nvGrpSpPr>
        <p:grpSpPr>
          <a:xfrm>
            <a:off x="2425132" y="3183822"/>
            <a:ext cx="1945700" cy="1941162"/>
            <a:chOff x="2105799" y="20055838"/>
            <a:chExt cx="6748090" cy="6732363"/>
          </a:xfrm>
          <a:solidFill>
            <a:schemeClr val="accent1"/>
          </a:solidFill>
        </p:grpSpPr>
        <p:sp>
          <p:nvSpPr>
            <p:cNvPr id="48" name="Freeform 8">
              <a:extLst>
                <a:ext uri="{FF2B5EF4-FFF2-40B4-BE49-F238E27FC236}">
                  <a16:creationId xmlns:a16="http://schemas.microsoft.com/office/drawing/2014/main" id="{59086FAE-7BCE-4F42-BEAF-83E039527D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49" name="Freeform 42">
              <a:extLst>
                <a:ext uri="{FF2B5EF4-FFF2-40B4-BE49-F238E27FC236}">
                  <a16:creationId xmlns:a16="http://schemas.microsoft.com/office/drawing/2014/main" id="{10B13E90-F439-48CA-AD95-7138BB9F29B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0" name="Freeform 43">
              <a:extLst>
                <a:ext uri="{FF2B5EF4-FFF2-40B4-BE49-F238E27FC236}">
                  <a16:creationId xmlns:a16="http://schemas.microsoft.com/office/drawing/2014/main" id="{5F0B2961-18DD-4861-8D52-0A383ECCB08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1" name="Freeform 44">
              <a:extLst>
                <a:ext uri="{FF2B5EF4-FFF2-40B4-BE49-F238E27FC236}">
                  <a16:creationId xmlns:a16="http://schemas.microsoft.com/office/drawing/2014/main" id="{AB5B5CF7-72A5-4E9E-BD84-D5722080E3A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2" name="Freeform 45">
              <a:extLst>
                <a:ext uri="{FF2B5EF4-FFF2-40B4-BE49-F238E27FC236}">
                  <a16:creationId xmlns:a16="http://schemas.microsoft.com/office/drawing/2014/main" id="{B40B6773-5AF3-4B78-A875-0F1C89DBCBD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3" name="Freeform 46">
              <a:extLst>
                <a:ext uri="{FF2B5EF4-FFF2-40B4-BE49-F238E27FC236}">
                  <a16:creationId xmlns:a16="http://schemas.microsoft.com/office/drawing/2014/main" id="{211E77CF-A371-4394-80EE-A23B8E761CF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4" name="Freeform 47">
              <a:extLst>
                <a:ext uri="{FF2B5EF4-FFF2-40B4-BE49-F238E27FC236}">
                  <a16:creationId xmlns:a16="http://schemas.microsoft.com/office/drawing/2014/main" id="{24C2E5AA-B456-402D-AACB-CF50F586373D}"/>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5" name="Freeform 48">
              <a:extLst>
                <a:ext uri="{FF2B5EF4-FFF2-40B4-BE49-F238E27FC236}">
                  <a16:creationId xmlns:a16="http://schemas.microsoft.com/office/drawing/2014/main" id="{5CEFFC85-E9B5-40DB-A773-6AA641A5EA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6" name="Freeform 49">
              <a:extLst>
                <a:ext uri="{FF2B5EF4-FFF2-40B4-BE49-F238E27FC236}">
                  <a16:creationId xmlns:a16="http://schemas.microsoft.com/office/drawing/2014/main" id="{DF550AC9-9345-4B32-A0CD-DA983D3011C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7" name="Freeform 50">
              <a:extLst>
                <a:ext uri="{FF2B5EF4-FFF2-40B4-BE49-F238E27FC236}">
                  <a16:creationId xmlns:a16="http://schemas.microsoft.com/office/drawing/2014/main" id="{29471116-16CF-4D64-B565-49C15F226E2A}"/>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51">
              <a:extLst>
                <a:ext uri="{FF2B5EF4-FFF2-40B4-BE49-F238E27FC236}">
                  <a16:creationId xmlns:a16="http://schemas.microsoft.com/office/drawing/2014/main" id="{9E60588D-9746-4C96-BB9F-CD0875FA3CF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52">
              <a:extLst>
                <a:ext uri="{FF2B5EF4-FFF2-40B4-BE49-F238E27FC236}">
                  <a16:creationId xmlns:a16="http://schemas.microsoft.com/office/drawing/2014/main" id="{8D2145FF-BFA9-4FEA-9430-C2F6CFF9B9A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53">
              <a:extLst>
                <a:ext uri="{FF2B5EF4-FFF2-40B4-BE49-F238E27FC236}">
                  <a16:creationId xmlns:a16="http://schemas.microsoft.com/office/drawing/2014/main" id="{31731D7D-B614-4B40-BD98-92032FFEDC84}"/>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54">
              <a:extLst>
                <a:ext uri="{FF2B5EF4-FFF2-40B4-BE49-F238E27FC236}">
                  <a16:creationId xmlns:a16="http://schemas.microsoft.com/office/drawing/2014/main" id="{85133ADC-E731-46F5-90AB-E151D742530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55">
              <a:extLst>
                <a:ext uri="{FF2B5EF4-FFF2-40B4-BE49-F238E27FC236}">
                  <a16:creationId xmlns:a16="http://schemas.microsoft.com/office/drawing/2014/main" id="{8A62A99D-E0DB-4111-9FEB-3E4F6344232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56">
              <a:extLst>
                <a:ext uri="{FF2B5EF4-FFF2-40B4-BE49-F238E27FC236}">
                  <a16:creationId xmlns:a16="http://schemas.microsoft.com/office/drawing/2014/main" id="{F80FCAD7-78A2-4243-97E5-91414F895B41}"/>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57">
              <a:extLst>
                <a:ext uri="{FF2B5EF4-FFF2-40B4-BE49-F238E27FC236}">
                  <a16:creationId xmlns:a16="http://schemas.microsoft.com/office/drawing/2014/main" id="{BCEB97F9-5E6D-4143-A326-123BB40920E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58">
              <a:extLst>
                <a:ext uri="{FF2B5EF4-FFF2-40B4-BE49-F238E27FC236}">
                  <a16:creationId xmlns:a16="http://schemas.microsoft.com/office/drawing/2014/main" id="{A0EC93B7-5F9E-4596-A0B4-56E551810B4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9">
              <a:extLst>
                <a:ext uri="{FF2B5EF4-FFF2-40B4-BE49-F238E27FC236}">
                  <a16:creationId xmlns:a16="http://schemas.microsoft.com/office/drawing/2014/main" id="{9CB41E21-FEE3-4D2D-9551-B88C07BC03E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60">
              <a:extLst>
                <a:ext uri="{FF2B5EF4-FFF2-40B4-BE49-F238E27FC236}">
                  <a16:creationId xmlns:a16="http://schemas.microsoft.com/office/drawing/2014/main" id="{55D43798-13B8-4DAF-98D6-284AD8D22E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61">
              <a:extLst>
                <a:ext uri="{FF2B5EF4-FFF2-40B4-BE49-F238E27FC236}">
                  <a16:creationId xmlns:a16="http://schemas.microsoft.com/office/drawing/2014/main" id="{8CA5B0FD-C8F6-426F-AC2B-522A58FE00F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62">
              <a:extLst>
                <a:ext uri="{FF2B5EF4-FFF2-40B4-BE49-F238E27FC236}">
                  <a16:creationId xmlns:a16="http://schemas.microsoft.com/office/drawing/2014/main" id="{F7A64D83-8794-4383-B608-9C794C6FA37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71">
              <a:extLst>
                <a:ext uri="{FF2B5EF4-FFF2-40B4-BE49-F238E27FC236}">
                  <a16:creationId xmlns:a16="http://schemas.microsoft.com/office/drawing/2014/main" id="{98DEF15F-7ADA-4CD6-AE2B-F2091812707E}"/>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1112240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a:extLst>
              <a:ext uri="{FF2B5EF4-FFF2-40B4-BE49-F238E27FC236}">
                <a16:creationId xmlns:a16="http://schemas.microsoft.com/office/drawing/2014/main" id="{9641EC2A-644C-47E6-9137-85F1FC0E3567}"/>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grpSp>
        <p:nvGrpSpPr>
          <p:cNvPr id="11" name="组合 10">
            <a:extLst>
              <a:ext uri="{FF2B5EF4-FFF2-40B4-BE49-F238E27FC236}">
                <a16:creationId xmlns:a16="http://schemas.microsoft.com/office/drawing/2014/main" id="{58D2D447-3244-41E4-A676-38C4ED0BA81A}"/>
              </a:ext>
            </a:extLst>
          </p:cNvPr>
          <p:cNvGrpSpPr/>
          <p:nvPr userDrawn="1"/>
        </p:nvGrpSpPr>
        <p:grpSpPr>
          <a:xfrm>
            <a:off x="2425132" y="3183822"/>
            <a:ext cx="1945700" cy="1941162"/>
            <a:chOff x="2105799" y="20055838"/>
            <a:chExt cx="6748090" cy="6732363"/>
          </a:xfrm>
          <a:solidFill>
            <a:schemeClr val="accent1"/>
          </a:solidFill>
        </p:grpSpPr>
        <p:sp>
          <p:nvSpPr>
            <p:cNvPr id="12" name="Freeform 8">
              <a:extLst>
                <a:ext uri="{FF2B5EF4-FFF2-40B4-BE49-F238E27FC236}">
                  <a16:creationId xmlns:a16="http://schemas.microsoft.com/office/drawing/2014/main" id="{9AA64509-AACF-40D4-B9A9-B88859BA856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 name="Freeform 42">
              <a:extLst>
                <a:ext uri="{FF2B5EF4-FFF2-40B4-BE49-F238E27FC236}">
                  <a16:creationId xmlns:a16="http://schemas.microsoft.com/office/drawing/2014/main" id="{F96E3831-BAD6-495D-9EB0-9AF4F9E4AA1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 name="Freeform 43">
              <a:extLst>
                <a:ext uri="{FF2B5EF4-FFF2-40B4-BE49-F238E27FC236}">
                  <a16:creationId xmlns:a16="http://schemas.microsoft.com/office/drawing/2014/main" id="{3F1B9F65-74B2-4321-AF02-F2775CA32BF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5" name="Freeform 44">
              <a:extLst>
                <a:ext uri="{FF2B5EF4-FFF2-40B4-BE49-F238E27FC236}">
                  <a16:creationId xmlns:a16="http://schemas.microsoft.com/office/drawing/2014/main" id="{FE06968D-A503-4A41-8AFB-7D81E20035B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6" name="Freeform 45">
              <a:extLst>
                <a:ext uri="{FF2B5EF4-FFF2-40B4-BE49-F238E27FC236}">
                  <a16:creationId xmlns:a16="http://schemas.microsoft.com/office/drawing/2014/main" id="{3C3EA8C8-7562-473E-AA9E-E46E885B1C6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7" name="Freeform 46">
              <a:extLst>
                <a:ext uri="{FF2B5EF4-FFF2-40B4-BE49-F238E27FC236}">
                  <a16:creationId xmlns:a16="http://schemas.microsoft.com/office/drawing/2014/main" id="{C0C84DE1-C4B4-4D09-BD06-05AEFB9791E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8" name="Freeform 47">
              <a:extLst>
                <a:ext uri="{FF2B5EF4-FFF2-40B4-BE49-F238E27FC236}">
                  <a16:creationId xmlns:a16="http://schemas.microsoft.com/office/drawing/2014/main" id="{65F4A63D-2ED8-4FC9-B6B2-5F5EFDFB9E4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9" name="Freeform 48">
              <a:extLst>
                <a:ext uri="{FF2B5EF4-FFF2-40B4-BE49-F238E27FC236}">
                  <a16:creationId xmlns:a16="http://schemas.microsoft.com/office/drawing/2014/main" id="{30943538-8677-44DF-9F6E-134AE82AAF8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0" name="Freeform 49">
              <a:extLst>
                <a:ext uri="{FF2B5EF4-FFF2-40B4-BE49-F238E27FC236}">
                  <a16:creationId xmlns:a16="http://schemas.microsoft.com/office/drawing/2014/main" id="{13907DDE-205F-4FB4-AFBD-67ED1FEBA24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1" name="Freeform 50">
              <a:extLst>
                <a:ext uri="{FF2B5EF4-FFF2-40B4-BE49-F238E27FC236}">
                  <a16:creationId xmlns:a16="http://schemas.microsoft.com/office/drawing/2014/main" id="{08C2EE5C-263D-44B6-9CDF-3DA614AED66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2" name="Freeform 51">
              <a:extLst>
                <a:ext uri="{FF2B5EF4-FFF2-40B4-BE49-F238E27FC236}">
                  <a16:creationId xmlns:a16="http://schemas.microsoft.com/office/drawing/2014/main" id="{1BC3085B-1BA9-42A1-8148-C79B13CD3100}"/>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3" name="Freeform 52">
              <a:extLst>
                <a:ext uri="{FF2B5EF4-FFF2-40B4-BE49-F238E27FC236}">
                  <a16:creationId xmlns:a16="http://schemas.microsoft.com/office/drawing/2014/main" id="{21A74121-72BF-4931-9059-F6BE796C5DE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4" name="Freeform 53">
              <a:extLst>
                <a:ext uri="{FF2B5EF4-FFF2-40B4-BE49-F238E27FC236}">
                  <a16:creationId xmlns:a16="http://schemas.microsoft.com/office/drawing/2014/main" id="{7BF25357-75D2-4264-87FF-6936CFBB281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5" name="Freeform 54">
              <a:extLst>
                <a:ext uri="{FF2B5EF4-FFF2-40B4-BE49-F238E27FC236}">
                  <a16:creationId xmlns:a16="http://schemas.microsoft.com/office/drawing/2014/main" id="{6706F8B4-5F38-4B1E-8AC8-060D5CAF428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6" name="Freeform 55">
              <a:extLst>
                <a:ext uri="{FF2B5EF4-FFF2-40B4-BE49-F238E27FC236}">
                  <a16:creationId xmlns:a16="http://schemas.microsoft.com/office/drawing/2014/main" id="{DC3F3881-E2C2-4250-9657-EFA4447E80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7" name="Freeform 56">
              <a:extLst>
                <a:ext uri="{FF2B5EF4-FFF2-40B4-BE49-F238E27FC236}">
                  <a16:creationId xmlns:a16="http://schemas.microsoft.com/office/drawing/2014/main" id="{88FE206D-A977-476A-B4CA-99B073947EB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8" name="Freeform 57">
              <a:extLst>
                <a:ext uri="{FF2B5EF4-FFF2-40B4-BE49-F238E27FC236}">
                  <a16:creationId xmlns:a16="http://schemas.microsoft.com/office/drawing/2014/main" id="{B06997A0-DFD7-47F0-8C39-4B885713EF3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9" name="Freeform 58">
              <a:extLst>
                <a:ext uri="{FF2B5EF4-FFF2-40B4-BE49-F238E27FC236}">
                  <a16:creationId xmlns:a16="http://schemas.microsoft.com/office/drawing/2014/main" id="{90D9C13C-38D7-4151-B068-07D32EBBA1E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0" name="Freeform 59">
              <a:extLst>
                <a:ext uri="{FF2B5EF4-FFF2-40B4-BE49-F238E27FC236}">
                  <a16:creationId xmlns:a16="http://schemas.microsoft.com/office/drawing/2014/main" id="{6C00BB8F-C378-44EC-B555-754A4EE766D8}"/>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1" name="Freeform 60">
              <a:extLst>
                <a:ext uri="{FF2B5EF4-FFF2-40B4-BE49-F238E27FC236}">
                  <a16:creationId xmlns:a16="http://schemas.microsoft.com/office/drawing/2014/main" id="{8731A85C-7C9F-4BF0-856E-375403FD448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2" name="Freeform 61">
              <a:extLst>
                <a:ext uri="{FF2B5EF4-FFF2-40B4-BE49-F238E27FC236}">
                  <a16:creationId xmlns:a16="http://schemas.microsoft.com/office/drawing/2014/main" id="{FA502E58-9B89-4DF1-AE1D-3CFDAC1F161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3" name="Freeform 62">
              <a:extLst>
                <a:ext uri="{FF2B5EF4-FFF2-40B4-BE49-F238E27FC236}">
                  <a16:creationId xmlns:a16="http://schemas.microsoft.com/office/drawing/2014/main" id="{CCA61D46-09FC-4512-9A7A-A84ED3A0BFF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4" name="Freeform 71">
              <a:extLst>
                <a:ext uri="{FF2B5EF4-FFF2-40B4-BE49-F238E27FC236}">
                  <a16:creationId xmlns:a16="http://schemas.microsoft.com/office/drawing/2014/main" id="{8146A89A-2BA7-4B57-8E40-2BE9834C80D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a:extLst>
              <a:ext uri="{FF2B5EF4-FFF2-40B4-BE49-F238E27FC236}">
                <a16:creationId xmlns:a16="http://schemas.microsoft.com/office/drawing/2014/main" id="{DE6C1D1C-BBCF-4A55-BE60-5C9BEA569916}"/>
              </a:ext>
            </a:extLst>
          </p:cNvPr>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a:extLst>
              <a:ext uri="{FF2B5EF4-FFF2-40B4-BE49-F238E27FC236}">
                <a16:creationId xmlns:a16="http://schemas.microsoft.com/office/drawing/2014/main" id="{9D06A1A9-0BD9-48A8-B6A6-2404F9BF51E0}"/>
              </a:ext>
            </a:extLst>
          </p:cNvPr>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extLst>
      <p:ext uri="{BB962C8B-B14F-4D97-AF65-F5344CB8AC3E}">
        <p14:creationId xmlns:p14="http://schemas.microsoft.com/office/powerpoint/2010/main" val="2531246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cxnSp>
        <p:nvCxnSpPr>
          <p:cNvPr id="70" name="直接连接符 69">
            <a:extLst>
              <a:ext uri="{FF2B5EF4-FFF2-40B4-BE49-F238E27FC236}">
                <a16:creationId xmlns:a16="http://schemas.microsoft.com/office/drawing/2014/main" id="{52622493-1C1B-4EB2-862A-4E4822408AA0}"/>
              </a:ext>
            </a:extLst>
          </p:cNvPr>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a:extLst>
              <a:ext uri="{FF2B5EF4-FFF2-40B4-BE49-F238E27FC236}">
                <a16:creationId xmlns:a16="http://schemas.microsoft.com/office/drawing/2014/main" id="{8AA9FB39-26D8-421B-89F7-86CD2AE08CD8}"/>
              </a:ext>
            </a:extLst>
          </p:cNvPr>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XX</a:t>
            </a:r>
            <a:endParaRPr lang="zh-CN" altLang="en-US" dirty="0"/>
          </a:p>
        </p:txBody>
      </p:sp>
      <p:sp>
        <p:nvSpPr>
          <p:cNvPr id="127" name="文本占位符 3">
            <a:extLst>
              <a:ext uri="{FF2B5EF4-FFF2-40B4-BE49-F238E27FC236}">
                <a16:creationId xmlns:a16="http://schemas.microsoft.com/office/drawing/2014/main" id="{2233AA7D-0112-4B75-9284-9FC6FC0D1D63}"/>
              </a:ext>
            </a:extLst>
          </p:cNvPr>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输入标题文本</a:t>
            </a:r>
          </a:p>
        </p:txBody>
      </p:sp>
      <p:pic>
        <p:nvPicPr>
          <p:cNvPr id="128" name="图形 127">
            <a:extLst>
              <a:ext uri="{FF2B5EF4-FFF2-40B4-BE49-F238E27FC236}">
                <a16:creationId xmlns:a16="http://schemas.microsoft.com/office/drawing/2014/main" id="{B6E5D4A0-9D5F-45D9-899A-F03F9DFF7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a:extLst>
              <a:ext uri="{FF2B5EF4-FFF2-40B4-BE49-F238E27FC236}">
                <a16:creationId xmlns:a16="http://schemas.microsoft.com/office/drawing/2014/main" id="{2AC37DB6-BAC9-459C-B3EE-FDA00215A951}"/>
              </a:ext>
            </a:extLst>
          </p:cNvPr>
          <p:cNvGrpSpPr/>
          <p:nvPr userDrawn="1"/>
        </p:nvGrpSpPr>
        <p:grpSpPr>
          <a:xfrm>
            <a:off x="1654090" y="1145460"/>
            <a:ext cx="1477533" cy="108755"/>
            <a:chOff x="4616246" y="3878362"/>
            <a:chExt cx="5571416" cy="410087"/>
          </a:xfrm>
          <a:solidFill>
            <a:schemeClr val="tx1">
              <a:alpha val="80000"/>
            </a:schemeClr>
          </a:solidFill>
        </p:grpSpPr>
        <p:sp>
          <p:nvSpPr>
            <p:cNvPr id="63" name="Freeform 17">
              <a:extLst>
                <a:ext uri="{FF2B5EF4-FFF2-40B4-BE49-F238E27FC236}">
                  <a16:creationId xmlns:a16="http://schemas.microsoft.com/office/drawing/2014/main" id="{504FCFA3-39FB-4B2B-9BFB-25978CCCA5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4" name="Freeform 18">
              <a:extLst>
                <a:ext uri="{FF2B5EF4-FFF2-40B4-BE49-F238E27FC236}">
                  <a16:creationId xmlns:a16="http://schemas.microsoft.com/office/drawing/2014/main" id="{A3FBFB70-9C9F-4DFE-BA7E-B2EF8E855B3E}"/>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5" name="Freeform 19">
              <a:extLst>
                <a:ext uri="{FF2B5EF4-FFF2-40B4-BE49-F238E27FC236}">
                  <a16:creationId xmlns:a16="http://schemas.microsoft.com/office/drawing/2014/main" id="{598D91F9-4849-4702-91A4-5EC21EE1F3E2}"/>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7" name="Freeform 20">
              <a:extLst>
                <a:ext uri="{FF2B5EF4-FFF2-40B4-BE49-F238E27FC236}">
                  <a16:creationId xmlns:a16="http://schemas.microsoft.com/office/drawing/2014/main" id="{A3DEDF37-FABD-4768-B994-5CFB44ACF183}"/>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8" name="Freeform 21">
              <a:extLst>
                <a:ext uri="{FF2B5EF4-FFF2-40B4-BE49-F238E27FC236}">
                  <a16:creationId xmlns:a16="http://schemas.microsoft.com/office/drawing/2014/main" id="{9366BE37-2A45-4B1D-BCB3-68A2BC16F42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22">
              <a:extLst>
                <a:ext uri="{FF2B5EF4-FFF2-40B4-BE49-F238E27FC236}">
                  <a16:creationId xmlns:a16="http://schemas.microsoft.com/office/drawing/2014/main" id="{336BE8A3-3CE2-4FF2-84AE-C2A47F66283F}"/>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1" name="Freeform 23">
              <a:extLst>
                <a:ext uri="{FF2B5EF4-FFF2-40B4-BE49-F238E27FC236}">
                  <a16:creationId xmlns:a16="http://schemas.microsoft.com/office/drawing/2014/main" id="{88041DDA-AE33-4EF1-842D-F936013FB61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29" name="Freeform 25">
              <a:extLst>
                <a:ext uri="{FF2B5EF4-FFF2-40B4-BE49-F238E27FC236}">
                  <a16:creationId xmlns:a16="http://schemas.microsoft.com/office/drawing/2014/main" id="{706182FD-3EAA-45B9-93DD-BCE1670E07F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0" name="Freeform 27">
              <a:extLst>
                <a:ext uri="{FF2B5EF4-FFF2-40B4-BE49-F238E27FC236}">
                  <a16:creationId xmlns:a16="http://schemas.microsoft.com/office/drawing/2014/main" id="{E83B3483-EA8E-4C84-9BD1-4E5F98AA938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1" name="Freeform 29">
              <a:extLst>
                <a:ext uri="{FF2B5EF4-FFF2-40B4-BE49-F238E27FC236}">
                  <a16:creationId xmlns:a16="http://schemas.microsoft.com/office/drawing/2014/main" id="{ABD5AC87-B621-4108-92CB-D265896F589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2" name="Freeform 30">
              <a:extLst>
                <a:ext uri="{FF2B5EF4-FFF2-40B4-BE49-F238E27FC236}">
                  <a16:creationId xmlns:a16="http://schemas.microsoft.com/office/drawing/2014/main" id="{0BB2B514-BAFC-4B2E-9426-ACF7AAF083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3" name="Freeform 31">
              <a:extLst>
                <a:ext uri="{FF2B5EF4-FFF2-40B4-BE49-F238E27FC236}">
                  <a16:creationId xmlns:a16="http://schemas.microsoft.com/office/drawing/2014/main" id="{95F1D8E8-509F-457F-A39C-06F7223B846F}"/>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4" name="Freeform 32">
              <a:extLst>
                <a:ext uri="{FF2B5EF4-FFF2-40B4-BE49-F238E27FC236}">
                  <a16:creationId xmlns:a16="http://schemas.microsoft.com/office/drawing/2014/main" id="{2BDC60B4-2A03-4259-99D7-D6952CF7DC70}"/>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5" name="Freeform 33">
              <a:extLst>
                <a:ext uri="{FF2B5EF4-FFF2-40B4-BE49-F238E27FC236}">
                  <a16:creationId xmlns:a16="http://schemas.microsoft.com/office/drawing/2014/main" id="{D04146B2-3540-4B26-86A2-964C8A3808E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6" name="Freeform 34">
              <a:extLst>
                <a:ext uri="{FF2B5EF4-FFF2-40B4-BE49-F238E27FC236}">
                  <a16:creationId xmlns:a16="http://schemas.microsoft.com/office/drawing/2014/main" id="{941B3BC6-A11E-4E3B-B07D-B7635E70A57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7" name="Freeform 35">
              <a:extLst>
                <a:ext uri="{FF2B5EF4-FFF2-40B4-BE49-F238E27FC236}">
                  <a16:creationId xmlns:a16="http://schemas.microsoft.com/office/drawing/2014/main" id="{BD558C4E-8B51-4077-9535-D4EA2266CCB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38" name="组合 137">
            <a:extLst>
              <a:ext uri="{FF2B5EF4-FFF2-40B4-BE49-F238E27FC236}">
                <a16:creationId xmlns:a16="http://schemas.microsoft.com/office/drawing/2014/main" id="{38946306-BB01-47D1-85B2-D73ED91B5724}"/>
              </a:ext>
            </a:extLst>
          </p:cNvPr>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a:extLst>
                <a:ext uri="{FF2B5EF4-FFF2-40B4-BE49-F238E27FC236}">
                  <a16:creationId xmlns:a16="http://schemas.microsoft.com/office/drawing/2014/main" id="{E18931A2-267C-4A71-BE71-C188DA79BE3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0" name="Freeform 10">
              <a:extLst>
                <a:ext uri="{FF2B5EF4-FFF2-40B4-BE49-F238E27FC236}">
                  <a16:creationId xmlns:a16="http://schemas.microsoft.com/office/drawing/2014/main" id="{703B4DA1-DADE-4E2C-A526-6A13B8A77CE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1" name="Freeform 11">
              <a:extLst>
                <a:ext uri="{FF2B5EF4-FFF2-40B4-BE49-F238E27FC236}">
                  <a16:creationId xmlns:a16="http://schemas.microsoft.com/office/drawing/2014/main" id="{1B331AD2-6B35-4E0A-A20B-4A72FE3A5968}"/>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2" name="Freeform 12">
              <a:extLst>
                <a:ext uri="{FF2B5EF4-FFF2-40B4-BE49-F238E27FC236}">
                  <a16:creationId xmlns:a16="http://schemas.microsoft.com/office/drawing/2014/main" id="{FD62C409-3631-46E2-9587-CB2E648032C0}"/>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3" name="Freeform 13">
              <a:extLst>
                <a:ext uri="{FF2B5EF4-FFF2-40B4-BE49-F238E27FC236}">
                  <a16:creationId xmlns:a16="http://schemas.microsoft.com/office/drawing/2014/main" id="{55833334-4E68-4E9E-BB6D-2E9AF330F93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4" name="Freeform 14">
              <a:extLst>
                <a:ext uri="{FF2B5EF4-FFF2-40B4-BE49-F238E27FC236}">
                  <a16:creationId xmlns:a16="http://schemas.microsoft.com/office/drawing/2014/main" id="{0541028C-AF39-4761-8CCB-ED2A4989788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5" name="Freeform 15">
              <a:extLst>
                <a:ext uri="{FF2B5EF4-FFF2-40B4-BE49-F238E27FC236}">
                  <a16:creationId xmlns:a16="http://schemas.microsoft.com/office/drawing/2014/main" id="{029E28D3-B454-45B2-9289-2968F3EBFEE6}"/>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6" name="Freeform 16">
              <a:extLst>
                <a:ext uri="{FF2B5EF4-FFF2-40B4-BE49-F238E27FC236}">
                  <a16:creationId xmlns:a16="http://schemas.microsoft.com/office/drawing/2014/main" id="{D0BB8E3B-59F6-4A01-960E-0F7B97844633}"/>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7" name="Freeform 24">
              <a:extLst>
                <a:ext uri="{FF2B5EF4-FFF2-40B4-BE49-F238E27FC236}">
                  <a16:creationId xmlns:a16="http://schemas.microsoft.com/office/drawing/2014/main" id="{05627743-9A54-4094-B73D-287771342A31}"/>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8" name="Freeform 26">
              <a:extLst>
                <a:ext uri="{FF2B5EF4-FFF2-40B4-BE49-F238E27FC236}">
                  <a16:creationId xmlns:a16="http://schemas.microsoft.com/office/drawing/2014/main" id="{699C7083-01DE-4A4B-84DD-E90155913A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28">
              <a:extLst>
                <a:ext uri="{FF2B5EF4-FFF2-40B4-BE49-F238E27FC236}">
                  <a16:creationId xmlns:a16="http://schemas.microsoft.com/office/drawing/2014/main" id="{8B40CCE1-C62C-4D51-9D8F-C4639686629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36">
              <a:extLst>
                <a:ext uri="{FF2B5EF4-FFF2-40B4-BE49-F238E27FC236}">
                  <a16:creationId xmlns:a16="http://schemas.microsoft.com/office/drawing/2014/main" id="{61179EB0-0CBF-4D6F-AAA1-7720EA90C8E5}"/>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51" name="组合 150">
            <a:extLst>
              <a:ext uri="{FF2B5EF4-FFF2-40B4-BE49-F238E27FC236}">
                <a16:creationId xmlns:a16="http://schemas.microsoft.com/office/drawing/2014/main" id="{6B04C171-0905-4BEB-B13A-7AFFEA8524C5}"/>
              </a:ext>
            </a:extLst>
          </p:cNvPr>
          <p:cNvGrpSpPr/>
          <p:nvPr userDrawn="1"/>
        </p:nvGrpSpPr>
        <p:grpSpPr>
          <a:xfrm>
            <a:off x="882188" y="613507"/>
            <a:ext cx="664422" cy="662874"/>
            <a:chOff x="2105799" y="20055838"/>
            <a:chExt cx="6748090" cy="6732363"/>
          </a:xfrm>
          <a:solidFill>
            <a:schemeClr val="accent1">
              <a:alpha val="80000"/>
            </a:schemeClr>
          </a:solidFill>
        </p:grpSpPr>
        <p:sp>
          <p:nvSpPr>
            <p:cNvPr id="152" name="Freeform 8">
              <a:extLst>
                <a:ext uri="{FF2B5EF4-FFF2-40B4-BE49-F238E27FC236}">
                  <a16:creationId xmlns:a16="http://schemas.microsoft.com/office/drawing/2014/main" id="{CE509FB2-EF54-4D15-964E-BAE3FD9A6BF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3" name="Freeform 42">
              <a:extLst>
                <a:ext uri="{FF2B5EF4-FFF2-40B4-BE49-F238E27FC236}">
                  <a16:creationId xmlns:a16="http://schemas.microsoft.com/office/drawing/2014/main" id="{B6C8DC3B-EE8C-45F4-A99E-60D92CFF9B3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4" name="Freeform 43">
              <a:extLst>
                <a:ext uri="{FF2B5EF4-FFF2-40B4-BE49-F238E27FC236}">
                  <a16:creationId xmlns:a16="http://schemas.microsoft.com/office/drawing/2014/main" id="{650C3229-0411-4A34-96B6-2C91F8F7657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5" name="Freeform 44">
              <a:extLst>
                <a:ext uri="{FF2B5EF4-FFF2-40B4-BE49-F238E27FC236}">
                  <a16:creationId xmlns:a16="http://schemas.microsoft.com/office/drawing/2014/main" id="{223A77F5-8164-45E2-A8A5-337C1C7D6D4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6" name="Freeform 45">
              <a:extLst>
                <a:ext uri="{FF2B5EF4-FFF2-40B4-BE49-F238E27FC236}">
                  <a16:creationId xmlns:a16="http://schemas.microsoft.com/office/drawing/2014/main" id="{60FC465B-2605-409D-B52E-3D0CB8A1D6F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7" name="Freeform 46">
              <a:extLst>
                <a:ext uri="{FF2B5EF4-FFF2-40B4-BE49-F238E27FC236}">
                  <a16:creationId xmlns:a16="http://schemas.microsoft.com/office/drawing/2014/main" id="{70666028-30B0-4A46-86FB-A42432CCF205}"/>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8" name="Freeform 47">
              <a:extLst>
                <a:ext uri="{FF2B5EF4-FFF2-40B4-BE49-F238E27FC236}">
                  <a16:creationId xmlns:a16="http://schemas.microsoft.com/office/drawing/2014/main" id="{66285623-1ECC-4019-998B-0FFEC53E1FE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9" name="Freeform 48">
              <a:extLst>
                <a:ext uri="{FF2B5EF4-FFF2-40B4-BE49-F238E27FC236}">
                  <a16:creationId xmlns:a16="http://schemas.microsoft.com/office/drawing/2014/main" id="{DE28096A-EBC6-48DC-B28E-FDF15022B522}"/>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0" name="Freeform 49">
              <a:extLst>
                <a:ext uri="{FF2B5EF4-FFF2-40B4-BE49-F238E27FC236}">
                  <a16:creationId xmlns:a16="http://schemas.microsoft.com/office/drawing/2014/main" id="{C82365C2-71DD-4925-A67B-CAA854D300E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1" name="Freeform 50">
              <a:extLst>
                <a:ext uri="{FF2B5EF4-FFF2-40B4-BE49-F238E27FC236}">
                  <a16:creationId xmlns:a16="http://schemas.microsoft.com/office/drawing/2014/main" id="{F69923CB-AB0E-4DAA-8CB4-05A540FC571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2" name="Freeform 51">
              <a:extLst>
                <a:ext uri="{FF2B5EF4-FFF2-40B4-BE49-F238E27FC236}">
                  <a16:creationId xmlns:a16="http://schemas.microsoft.com/office/drawing/2014/main" id="{0C9872BA-3C4D-4098-8153-AF0C234620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3" name="Freeform 52">
              <a:extLst>
                <a:ext uri="{FF2B5EF4-FFF2-40B4-BE49-F238E27FC236}">
                  <a16:creationId xmlns:a16="http://schemas.microsoft.com/office/drawing/2014/main" id="{4137D422-E6EB-490E-9416-24F82972F9B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4" name="Freeform 53">
              <a:extLst>
                <a:ext uri="{FF2B5EF4-FFF2-40B4-BE49-F238E27FC236}">
                  <a16:creationId xmlns:a16="http://schemas.microsoft.com/office/drawing/2014/main" id="{BB0D0761-D478-4C17-815A-0A6AD74194E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5" name="Freeform 54">
              <a:extLst>
                <a:ext uri="{FF2B5EF4-FFF2-40B4-BE49-F238E27FC236}">
                  <a16:creationId xmlns:a16="http://schemas.microsoft.com/office/drawing/2014/main" id="{4E5F6A7C-2998-4CCF-BF1E-D9077A8673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6" name="Freeform 55">
              <a:extLst>
                <a:ext uri="{FF2B5EF4-FFF2-40B4-BE49-F238E27FC236}">
                  <a16:creationId xmlns:a16="http://schemas.microsoft.com/office/drawing/2014/main" id="{B8C17893-2B8C-4402-9B0A-CFAC1EEC5BFE}"/>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7" name="Freeform 56">
              <a:extLst>
                <a:ext uri="{FF2B5EF4-FFF2-40B4-BE49-F238E27FC236}">
                  <a16:creationId xmlns:a16="http://schemas.microsoft.com/office/drawing/2014/main" id="{80A4A95E-1D12-4BFB-84A3-6E69192B6F6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8" name="Freeform 57">
              <a:extLst>
                <a:ext uri="{FF2B5EF4-FFF2-40B4-BE49-F238E27FC236}">
                  <a16:creationId xmlns:a16="http://schemas.microsoft.com/office/drawing/2014/main" id="{DE09AAE9-B869-4D14-9A6E-6B1E8F9D91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9" name="Freeform 58">
              <a:extLst>
                <a:ext uri="{FF2B5EF4-FFF2-40B4-BE49-F238E27FC236}">
                  <a16:creationId xmlns:a16="http://schemas.microsoft.com/office/drawing/2014/main" id="{DACFD2A8-35E2-4D17-A432-C4445B1DE43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0" name="Freeform 59">
              <a:extLst>
                <a:ext uri="{FF2B5EF4-FFF2-40B4-BE49-F238E27FC236}">
                  <a16:creationId xmlns:a16="http://schemas.microsoft.com/office/drawing/2014/main" id="{20394763-C255-444B-940F-5BE2CAE0959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1" name="Freeform 60">
              <a:extLst>
                <a:ext uri="{FF2B5EF4-FFF2-40B4-BE49-F238E27FC236}">
                  <a16:creationId xmlns:a16="http://schemas.microsoft.com/office/drawing/2014/main" id="{D5DB92F4-CCF4-48BD-8A77-44191933714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2" name="Freeform 61">
              <a:extLst>
                <a:ext uri="{FF2B5EF4-FFF2-40B4-BE49-F238E27FC236}">
                  <a16:creationId xmlns:a16="http://schemas.microsoft.com/office/drawing/2014/main" id="{39B52CE4-6F33-4717-912A-6C0F2BA5318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3" name="Freeform 62">
              <a:extLst>
                <a:ext uri="{FF2B5EF4-FFF2-40B4-BE49-F238E27FC236}">
                  <a16:creationId xmlns:a16="http://schemas.microsoft.com/office/drawing/2014/main" id="{25F6B581-6C3D-4732-943C-D740A1C3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4" name="Freeform 71">
              <a:extLst>
                <a:ext uri="{FF2B5EF4-FFF2-40B4-BE49-F238E27FC236}">
                  <a16:creationId xmlns:a16="http://schemas.microsoft.com/office/drawing/2014/main" id="{043007A9-32DC-46FF-96D2-A7D27193ED5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sp>
        <p:nvSpPr>
          <p:cNvPr id="5" name="矩形 4">
            <a:extLst>
              <a:ext uri="{FF2B5EF4-FFF2-40B4-BE49-F238E27FC236}">
                <a16:creationId xmlns:a16="http://schemas.microsoft.com/office/drawing/2014/main" id="{3701D6A2-E0B4-4D59-BD49-A67266448E1E}"/>
              </a:ext>
            </a:extLst>
          </p:cNvPr>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F050202020403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F0502020204030204"/>
              <a:ea typeface="Microsoft YaHei"/>
              <a:cs typeface="+mn-ea"/>
            </a:endParaRPr>
          </a:p>
        </p:txBody>
      </p:sp>
    </p:spTree>
    <p:extLst>
      <p:ext uri="{BB962C8B-B14F-4D97-AF65-F5344CB8AC3E}">
        <p14:creationId xmlns:p14="http://schemas.microsoft.com/office/powerpoint/2010/main" val="2403393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63" name="椭圆 62">
            <a:extLst>
              <a:ext uri="{FF2B5EF4-FFF2-40B4-BE49-F238E27FC236}">
                <a16:creationId xmlns:a16="http://schemas.microsoft.com/office/drawing/2014/main" id="{F26480F6-566C-42F1-91D5-B755F6AB5120}"/>
              </a:ext>
            </a:extLst>
          </p:cNvPr>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64" name="组合 63">
            <a:extLst>
              <a:ext uri="{FF2B5EF4-FFF2-40B4-BE49-F238E27FC236}">
                <a16:creationId xmlns:a16="http://schemas.microsoft.com/office/drawing/2014/main" id="{17D64BBA-58A8-428F-887C-708E5659D46B}"/>
              </a:ext>
            </a:extLst>
          </p:cNvPr>
          <p:cNvGrpSpPr/>
          <p:nvPr/>
        </p:nvGrpSpPr>
        <p:grpSpPr>
          <a:xfrm>
            <a:off x="5317814" y="741574"/>
            <a:ext cx="1614432" cy="1610666"/>
            <a:chOff x="2105799" y="20055838"/>
            <a:chExt cx="6748090" cy="6732363"/>
          </a:xfrm>
          <a:solidFill>
            <a:schemeClr val="accent1"/>
          </a:solidFill>
        </p:grpSpPr>
        <p:sp>
          <p:nvSpPr>
            <p:cNvPr id="65" name="Freeform 8">
              <a:extLst>
                <a:ext uri="{FF2B5EF4-FFF2-40B4-BE49-F238E27FC236}">
                  <a16:creationId xmlns:a16="http://schemas.microsoft.com/office/drawing/2014/main" id="{BDD6A6EB-5C5E-45A6-BF3E-295FF9FE1D0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42">
              <a:extLst>
                <a:ext uri="{FF2B5EF4-FFF2-40B4-BE49-F238E27FC236}">
                  <a16:creationId xmlns:a16="http://schemas.microsoft.com/office/drawing/2014/main" id="{00087E73-C04B-4FF7-88CC-39D146CEE80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43">
              <a:extLst>
                <a:ext uri="{FF2B5EF4-FFF2-40B4-BE49-F238E27FC236}">
                  <a16:creationId xmlns:a16="http://schemas.microsoft.com/office/drawing/2014/main" id="{F6684CF1-760F-4F38-9B51-B2BE6F7F0E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44">
              <a:extLst>
                <a:ext uri="{FF2B5EF4-FFF2-40B4-BE49-F238E27FC236}">
                  <a16:creationId xmlns:a16="http://schemas.microsoft.com/office/drawing/2014/main" id="{6C357B19-2185-4923-86AB-573939DB1CCB}"/>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45">
              <a:extLst>
                <a:ext uri="{FF2B5EF4-FFF2-40B4-BE49-F238E27FC236}">
                  <a16:creationId xmlns:a16="http://schemas.microsoft.com/office/drawing/2014/main" id="{745C8593-CAD2-4EAD-B82D-AA253F71715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29" name="Freeform 46">
              <a:extLst>
                <a:ext uri="{FF2B5EF4-FFF2-40B4-BE49-F238E27FC236}">
                  <a16:creationId xmlns:a16="http://schemas.microsoft.com/office/drawing/2014/main" id="{B384B41B-780D-42AB-A063-7052CC29D75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0" name="Freeform 47">
              <a:extLst>
                <a:ext uri="{FF2B5EF4-FFF2-40B4-BE49-F238E27FC236}">
                  <a16:creationId xmlns:a16="http://schemas.microsoft.com/office/drawing/2014/main" id="{62FE602F-E75B-4D93-9D94-F688FA6403DC}"/>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1" name="Freeform 48">
              <a:extLst>
                <a:ext uri="{FF2B5EF4-FFF2-40B4-BE49-F238E27FC236}">
                  <a16:creationId xmlns:a16="http://schemas.microsoft.com/office/drawing/2014/main" id="{B0340309-59C7-41A5-A975-6ED4FC69558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2" name="Freeform 49">
              <a:extLst>
                <a:ext uri="{FF2B5EF4-FFF2-40B4-BE49-F238E27FC236}">
                  <a16:creationId xmlns:a16="http://schemas.microsoft.com/office/drawing/2014/main" id="{2CF388E8-3611-4410-879E-C23BF15610B0}"/>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3" name="Freeform 50">
              <a:extLst>
                <a:ext uri="{FF2B5EF4-FFF2-40B4-BE49-F238E27FC236}">
                  <a16:creationId xmlns:a16="http://schemas.microsoft.com/office/drawing/2014/main" id="{A7E39C54-EAB6-4670-9911-865D0ABBAC3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4" name="Freeform 51">
              <a:extLst>
                <a:ext uri="{FF2B5EF4-FFF2-40B4-BE49-F238E27FC236}">
                  <a16:creationId xmlns:a16="http://schemas.microsoft.com/office/drawing/2014/main" id="{C328AEB8-604B-4FE9-95BF-7EA4E8ED5D3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5" name="Freeform 52">
              <a:extLst>
                <a:ext uri="{FF2B5EF4-FFF2-40B4-BE49-F238E27FC236}">
                  <a16:creationId xmlns:a16="http://schemas.microsoft.com/office/drawing/2014/main" id="{81BC006C-BCD9-45CD-9774-051F478861B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6" name="Freeform 53">
              <a:extLst>
                <a:ext uri="{FF2B5EF4-FFF2-40B4-BE49-F238E27FC236}">
                  <a16:creationId xmlns:a16="http://schemas.microsoft.com/office/drawing/2014/main" id="{086DBB45-39C4-44DE-AB86-92873FECAA8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7" name="Freeform 54">
              <a:extLst>
                <a:ext uri="{FF2B5EF4-FFF2-40B4-BE49-F238E27FC236}">
                  <a16:creationId xmlns:a16="http://schemas.microsoft.com/office/drawing/2014/main" id="{09A277B2-A3BA-43A2-BA82-813C993033E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8" name="Freeform 55">
              <a:extLst>
                <a:ext uri="{FF2B5EF4-FFF2-40B4-BE49-F238E27FC236}">
                  <a16:creationId xmlns:a16="http://schemas.microsoft.com/office/drawing/2014/main" id="{3BBD2727-FD37-443A-B218-1F396F8598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9" name="Freeform 56">
              <a:extLst>
                <a:ext uri="{FF2B5EF4-FFF2-40B4-BE49-F238E27FC236}">
                  <a16:creationId xmlns:a16="http://schemas.microsoft.com/office/drawing/2014/main" id="{246B2677-07FC-46C4-AA93-81A6A49524E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0" name="Freeform 57">
              <a:extLst>
                <a:ext uri="{FF2B5EF4-FFF2-40B4-BE49-F238E27FC236}">
                  <a16:creationId xmlns:a16="http://schemas.microsoft.com/office/drawing/2014/main" id="{3C345CC2-F3A1-4D57-A0B2-DBACACAF6D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1" name="Freeform 58">
              <a:extLst>
                <a:ext uri="{FF2B5EF4-FFF2-40B4-BE49-F238E27FC236}">
                  <a16:creationId xmlns:a16="http://schemas.microsoft.com/office/drawing/2014/main" id="{8F6163AE-D7D4-48CF-8F56-27751A27AAE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2" name="Freeform 59">
              <a:extLst>
                <a:ext uri="{FF2B5EF4-FFF2-40B4-BE49-F238E27FC236}">
                  <a16:creationId xmlns:a16="http://schemas.microsoft.com/office/drawing/2014/main" id="{DA1F4E85-B289-49FE-BD0A-6540821598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3" name="Freeform 60">
              <a:extLst>
                <a:ext uri="{FF2B5EF4-FFF2-40B4-BE49-F238E27FC236}">
                  <a16:creationId xmlns:a16="http://schemas.microsoft.com/office/drawing/2014/main" id="{DE778FDA-1390-418E-A32B-D860CAB1DDF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4" name="Freeform 61">
              <a:extLst>
                <a:ext uri="{FF2B5EF4-FFF2-40B4-BE49-F238E27FC236}">
                  <a16:creationId xmlns:a16="http://schemas.microsoft.com/office/drawing/2014/main" id="{FCCA6383-EF4D-4BBE-B1B8-1964323BC8A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5" name="Freeform 62">
              <a:extLst>
                <a:ext uri="{FF2B5EF4-FFF2-40B4-BE49-F238E27FC236}">
                  <a16:creationId xmlns:a16="http://schemas.microsoft.com/office/drawing/2014/main" id="{23CCBDCB-F7EF-4C6E-AFA9-224128705B9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6" name="Freeform 71">
              <a:extLst>
                <a:ext uri="{FF2B5EF4-FFF2-40B4-BE49-F238E27FC236}">
                  <a16:creationId xmlns:a16="http://schemas.microsoft.com/office/drawing/2014/main" id="{895D5DE4-D3E3-44FD-A936-3D4830CD2F6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grpSp>
      <p:sp>
        <p:nvSpPr>
          <p:cNvPr id="147" name="标题 1">
            <a:extLst>
              <a:ext uri="{FF2B5EF4-FFF2-40B4-BE49-F238E27FC236}">
                <a16:creationId xmlns:a16="http://schemas.microsoft.com/office/drawing/2014/main" id="{BD9599D0-9EF4-485D-9BF2-FE64B75665AD}"/>
              </a:ext>
            </a:extLst>
          </p:cNvPr>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F050202020403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dirty="0"/>
              <a:t>单击此处编辑结束语</a:t>
            </a:r>
          </a:p>
        </p:txBody>
      </p:sp>
      <p:sp>
        <p:nvSpPr>
          <p:cNvPr id="148" name="副标题 2">
            <a:extLst>
              <a:ext uri="{FF2B5EF4-FFF2-40B4-BE49-F238E27FC236}">
                <a16:creationId xmlns:a16="http://schemas.microsoft.com/office/drawing/2014/main" id="{780F498B-8C32-41D4-A1DA-41A6A68C0055}"/>
              </a:ext>
            </a:extLst>
          </p:cNvPr>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F050202020403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extLst>
      <p:ext uri="{BB962C8B-B14F-4D97-AF65-F5344CB8AC3E}">
        <p14:creationId xmlns:p14="http://schemas.microsoft.com/office/powerpoint/2010/main" val="1140753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Tree>
    <p:extLst>
      <p:ext uri="{BB962C8B-B14F-4D97-AF65-F5344CB8AC3E}">
        <p14:creationId xmlns:p14="http://schemas.microsoft.com/office/powerpoint/2010/main" val="1467135136"/>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Tree>
    <p:extLst>
      <p:ext uri="{BB962C8B-B14F-4D97-AF65-F5344CB8AC3E}">
        <p14:creationId xmlns:p14="http://schemas.microsoft.com/office/powerpoint/2010/main" val="242764924"/>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cxnSp>
        <p:nvCxnSpPr>
          <p:cNvPr id="71" name="直接连接符 70">
            <a:extLst>
              <a:ext uri="{FF2B5EF4-FFF2-40B4-BE49-F238E27FC236}">
                <a16:creationId xmlns:a16="http://schemas.microsoft.com/office/drawing/2014/main" id="{E65A605E-CDFB-48F0-9262-92E6FAB0F34F}"/>
              </a:ext>
            </a:extLst>
          </p:cNvPr>
          <p:cNvCxnSpPr>
            <a:cxnSpLocks/>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a:extLst>
              <a:ext uri="{FF2B5EF4-FFF2-40B4-BE49-F238E27FC236}">
                <a16:creationId xmlns:a16="http://schemas.microsoft.com/office/drawing/2014/main" id="{D1EB5750-0A9D-4CDA-8A3E-C75D4C68F34A}"/>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extLst>
      <p:ext uri="{BB962C8B-B14F-4D97-AF65-F5344CB8AC3E}">
        <p14:creationId xmlns:p14="http://schemas.microsoft.com/office/powerpoint/2010/main" val="542848312"/>
      </p:ext>
    </p:extLst>
  </p:cSld>
  <p:clrMapOvr>
    <a:masterClrMapping/>
  </p:clrMapOvr>
  <p:extLst mod="1">
    <p:ext uri="{DCECCB84-F9BA-43D5-87BE-67443E8EF086}">
      <p15:sldGuideLst xmlns:p15="http://schemas.microsoft.com/office/powerpoint/2012/main">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71" name="矩形 70">
            <a:extLst>
              <a:ext uri="{FF2B5EF4-FFF2-40B4-BE49-F238E27FC236}">
                <a16:creationId xmlns:a16="http://schemas.microsoft.com/office/drawing/2014/main" id="{1DEB25A3-6BFF-4215-894B-71D6E2DD833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a:extLst>
              <a:ext uri="{FF2B5EF4-FFF2-40B4-BE49-F238E27FC236}">
                <a16:creationId xmlns:a16="http://schemas.microsoft.com/office/drawing/2014/main" id="{E8917928-9484-40B9-8C50-C1CA090DFE44}"/>
              </a:ext>
            </a:extLst>
          </p:cNvPr>
          <p:cNvGrpSpPr/>
          <p:nvPr userDrawn="1"/>
        </p:nvGrpSpPr>
        <p:grpSpPr>
          <a:xfrm>
            <a:off x="2425132" y="3183822"/>
            <a:ext cx="1945700" cy="1941162"/>
            <a:chOff x="2105799" y="20055838"/>
            <a:chExt cx="6748090" cy="6732363"/>
          </a:xfrm>
          <a:solidFill>
            <a:schemeClr val="accent1"/>
          </a:solidFill>
        </p:grpSpPr>
        <p:sp>
          <p:nvSpPr>
            <p:cNvPr id="48" name="Freeform 8">
              <a:extLst>
                <a:ext uri="{FF2B5EF4-FFF2-40B4-BE49-F238E27FC236}">
                  <a16:creationId xmlns:a16="http://schemas.microsoft.com/office/drawing/2014/main" id="{59086FAE-7BCE-4F42-BEAF-83E039527D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49" name="Freeform 42">
              <a:extLst>
                <a:ext uri="{FF2B5EF4-FFF2-40B4-BE49-F238E27FC236}">
                  <a16:creationId xmlns:a16="http://schemas.microsoft.com/office/drawing/2014/main" id="{10B13E90-F439-48CA-AD95-7138BB9F29B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0" name="Freeform 43">
              <a:extLst>
                <a:ext uri="{FF2B5EF4-FFF2-40B4-BE49-F238E27FC236}">
                  <a16:creationId xmlns:a16="http://schemas.microsoft.com/office/drawing/2014/main" id="{5F0B2961-18DD-4861-8D52-0A383ECCB08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1" name="Freeform 44">
              <a:extLst>
                <a:ext uri="{FF2B5EF4-FFF2-40B4-BE49-F238E27FC236}">
                  <a16:creationId xmlns:a16="http://schemas.microsoft.com/office/drawing/2014/main" id="{AB5B5CF7-72A5-4E9E-BD84-D5722080E3A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2" name="Freeform 45">
              <a:extLst>
                <a:ext uri="{FF2B5EF4-FFF2-40B4-BE49-F238E27FC236}">
                  <a16:creationId xmlns:a16="http://schemas.microsoft.com/office/drawing/2014/main" id="{B40B6773-5AF3-4B78-A875-0F1C89DBCBD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3" name="Freeform 46">
              <a:extLst>
                <a:ext uri="{FF2B5EF4-FFF2-40B4-BE49-F238E27FC236}">
                  <a16:creationId xmlns:a16="http://schemas.microsoft.com/office/drawing/2014/main" id="{211E77CF-A371-4394-80EE-A23B8E761CF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4" name="Freeform 47">
              <a:extLst>
                <a:ext uri="{FF2B5EF4-FFF2-40B4-BE49-F238E27FC236}">
                  <a16:creationId xmlns:a16="http://schemas.microsoft.com/office/drawing/2014/main" id="{24C2E5AA-B456-402D-AACB-CF50F586373D}"/>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5" name="Freeform 48">
              <a:extLst>
                <a:ext uri="{FF2B5EF4-FFF2-40B4-BE49-F238E27FC236}">
                  <a16:creationId xmlns:a16="http://schemas.microsoft.com/office/drawing/2014/main" id="{5CEFFC85-E9B5-40DB-A773-6AA641A5EA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6" name="Freeform 49">
              <a:extLst>
                <a:ext uri="{FF2B5EF4-FFF2-40B4-BE49-F238E27FC236}">
                  <a16:creationId xmlns:a16="http://schemas.microsoft.com/office/drawing/2014/main" id="{DF550AC9-9345-4B32-A0CD-DA983D3011C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7" name="Freeform 50">
              <a:extLst>
                <a:ext uri="{FF2B5EF4-FFF2-40B4-BE49-F238E27FC236}">
                  <a16:creationId xmlns:a16="http://schemas.microsoft.com/office/drawing/2014/main" id="{29471116-16CF-4D64-B565-49C15F226E2A}"/>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51">
              <a:extLst>
                <a:ext uri="{FF2B5EF4-FFF2-40B4-BE49-F238E27FC236}">
                  <a16:creationId xmlns:a16="http://schemas.microsoft.com/office/drawing/2014/main" id="{9E60588D-9746-4C96-BB9F-CD0875FA3CF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52">
              <a:extLst>
                <a:ext uri="{FF2B5EF4-FFF2-40B4-BE49-F238E27FC236}">
                  <a16:creationId xmlns:a16="http://schemas.microsoft.com/office/drawing/2014/main" id="{8D2145FF-BFA9-4FEA-9430-C2F6CFF9B9A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53">
              <a:extLst>
                <a:ext uri="{FF2B5EF4-FFF2-40B4-BE49-F238E27FC236}">
                  <a16:creationId xmlns:a16="http://schemas.microsoft.com/office/drawing/2014/main" id="{31731D7D-B614-4B40-BD98-92032FFEDC84}"/>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54">
              <a:extLst>
                <a:ext uri="{FF2B5EF4-FFF2-40B4-BE49-F238E27FC236}">
                  <a16:creationId xmlns:a16="http://schemas.microsoft.com/office/drawing/2014/main" id="{85133ADC-E731-46F5-90AB-E151D742530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55">
              <a:extLst>
                <a:ext uri="{FF2B5EF4-FFF2-40B4-BE49-F238E27FC236}">
                  <a16:creationId xmlns:a16="http://schemas.microsoft.com/office/drawing/2014/main" id="{8A62A99D-E0DB-4111-9FEB-3E4F6344232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56">
              <a:extLst>
                <a:ext uri="{FF2B5EF4-FFF2-40B4-BE49-F238E27FC236}">
                  <a16:creationId xmlns:a16="http://schemas.microsoft.com/office/drawing/2014/main" id="{F80FCAD7-78A2-4243-97E5-91414F895B41}"/>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57">
              <a:extLst>
                <a:ext uri="{FF2B5EF4-FFF2-40B4-BE49-F238E27FC236}">
                  <a16:creationId xmlns:a16="http://schemas.microsoft.com/office/drawing/2014/main" id="{BCEB97F9-5E6D-4143-A326-123BB40920E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58">
              <a:extLst>
                <a:ext uri="{FF2B5EF4-FFF2-40B4-BE49-F238E27FC236}">
                  <a16:creationId xmlns:a16="http://schemas.microsoft.com/office/drawing/2014/main" id="{A0EC93B7-5F9E-4596-A0B4-56E551810B4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9">
              <a:extLst>
                <a:ext uri="{FF2B5EF4-FFF2-40B4-BE49-F238E27FC236}">
                  <a16:creationId xmlns:a16="http://schemas.microsoft.com/office/drawing/2014/main" id="{9CB41E21-FEE3-4D2D-9551-B88C07BC03E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60">
              <a:extLst>
                <a:ext uri="{FF2B5EF4-FFF2-40B4-BE49-F238E27FC236}">
                  <a16:creationId xmlns:a16="http://schemas.microsoft.com/office/drawing/2014/main" id="{55D43798-13B8-4DAF-98D6-284AD8D22E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61">
              <a:extLst>
                <a:ext uri="{FF2B5EF4-FFF2-40B4-BE49-F238E27FC236}">
                  <a16:creationId xmlns:a16="http://schemas.microsoft.com/office/drawing/2014/main" id="{8CA5B0FD-C8F6-426F-AC2B-522A58FE00F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62">
              <a:extLst>
                <a:ext uri="{FF2B5EF4-FFF2-40B4-BE49-F238E27FC236}">
                  <a16:creationId xmlns:a16="http://schemas.microsoft.com/office/drawing/2014/main" id="{F7A64D83-8794-4383-B608-9C794C6FA37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71">
              <a:extLst>
                <a:ext uri="{FF2B5EF4-FFF2-40B4-BE49-F238E27FC236}">
                  <a16:creationId xmlns:a16="http://schemas.microsoft.com/office/drawing/2014/main" id="{98DEF15F-7ADA-4CD6-AE2B-F2091812707E}"/>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3495726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73F46A27-B045-491C-8492-DC2AE1277C86}"/>
              </a:ext>
            </a:extLst>
          </p:cNvPr>
          <p:cNvGrpSpPr/>
          <p:nvPr userDrawn="1"/>
        </p:nvGrpSpPr>
        <p:grpSpPr>
          <a:xfrm>
            <a:off x="528706" y="867990"/>
            <a:ext cx="2433027" cy="0"/>
            <a:chOff x="7460343" y="1311756"/>
            <a:chExt cx="2433027" cy="0"/>
          </a:xfrm>
        </p:grpSpPr>
        <p:cxnSp>
          <p:nvCxnSpPr>
            <p:cNvPr id="64" name="直接连接符 63">
              <a:extLst>
                <a:ext uri="{FF2B5EF4-FFF2-40B4-BE49-F238E27FC236}">
                  <a16:creationId xmlns:a16="http://schemas.microsoft.com/office/drawing/2014/main" id="{B77B3D24-6FB9-41AF-8DFD-6DE7FAB86A8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sp>
        <p:nvSpPr>
          <p:cNvPr id="125" name="标题 1">
            <a:extLst>
              <a:ext uri="{FF2B5EF4-FFF2-40B4-BE49-F238E27FC236}">
                <a16:creationId xmlns:a16="http://schemas.microsoft.com/office/drawing/2014/main" id="{97EAA164-D07E-4BD8-8F25-2F9AABA01D6D}"/>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extLst>
      <p:ext uri="{BB962C8B-B14F-4D97-AF65-F5344CB8AC3E}">
        <p14:creationId xmlns:p14="http://schemas.microsoft.com/office/powerpoint/2010/main" val="557960397"/>
      </p:ext>
    </p:extLst>
  </p:cSld>
  <p:clrMapOvr>
    <a:masterClrMapping/>
  </p:clrMapOvr>
  <p:extLst mod="1">
    <p:ext uri="{DCECCB84-F9BA-43D5-87BE-67443E8EF086}">
      <p15:sldGuideLst xmlns:p15="http://schemas.microsoft.com/office/powerpoint/2012/main">
        <p15:guide id="2" orient="horz">
          <p15:clr>
            <a:srgbClr val="FBAE40"/>
          </p15:clr>
        </p15:guide>
        <p15:guide id="4"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57" name="灯片编号占位符 8">
            <a:extLst>
              <a:ext uri="{FF2B5EF4-FFF2-40B4-BE49-F238E27FC236}">
                <a16:creationId xmlns:a16="http://schemas.microsoft.com/office/drawing/2014/main" id="{EA30CFCD-47F5-4BDB-9235-4899110ACBB2}"/>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Tree>
    <p:extLst>
      <p:ext uri="{BB962C8B-B14F-4D97-AF65-F5344CB8AC3E}">
        <p14:creationId xmlns:p14="http://schemas.microsoft.com/office/powerpoint/2010/main" val="2973938705"/>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633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2" name="图片占位符 1">
            <a:extLst>
              <a:ext uri="{FF2B5EF4-FFF2-40B4-BE49-F238E27FC236}">
                <a16:creationId xmlns:a16="http://schemas.microsoft.com/office/drawing/2014/main" id="{77467291-1F4D-4401-BBE0-17BCD8258297}"/>
              </a:ext>
            </a:extLst>
          </p:cNvPr>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280466745"/>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2" name="图片占位符 1">
            <a:extLst>
              <a:ext uri="{FF2B5EF4-FFF2-40B4-BE49-F238E27FC236}">
                <a16:creationId xmlns:a16="http://schemas.microsoft.com/office/drawing/2014/main" id="{D6EEF3A2-ACC0-4E28-9306-12EF02038760}"/>
              </a:ext>
            </a:extLst>
          </p:cNvPr>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extLst>
      <p:ext uri="{BB962C8B-B14F-4D97-AF65-F5344CB8AC3E}">
        <p14:creationId xmlns:p14="http://schemas.microsoft.com/office/powerpoint/2010/main" val="2808496819"/>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6" name="图片占位符 65">
            <a:extLst>
              <a:ext uri="{FF2B5EF4-FFF2-40B4-BE49-F238E27FC236}">
                <a16:creationId xmlns:a16="http://schemas.microsoft.com/office/drawing/2014/main" id="{712652DD-B310-4939-8011-D71B950A1B21}"/>
              </a:ext>
            </a:extLst>
          </p:cNvPr>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extLst>
      <p:ext uri="{BB962C8B-B14F-4D97-AF65-F5344CB8AC3E}">
        <p14:creationId xmlns:p14="http://schemas.microsoft.com/office/powerpoint/2010/main" val="1821070682"/>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2" name="图片占位符 1">
            <a:extLst>
              <a:ext uri="{FF2B5EF4-FFF2-40B4-BE49-F238E27FC236}">
                <a16:creationId xmlns:a16="http://schemas.microsoft.com/office/drawing/2014/main" id="{32218AD9-0802-4E94-A545-7752B3A5C829}"/>
              </a:ext>
            </a:extLst>
          </p:cNvPr>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extLst>
      <p:ext uri="{BB962C8B-B14F-4D97-AF65-F5344CB8AC3E}">
        <p14:creationId xmlns:p14="http://schemas.microsoft.com/office/powerpoint/2010/main" val="3307774080"/>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2" name="图片占位符 1">
            <a:extLst>
              <a:ext uri="{FF2B5EF4-FFF2-40B4-BE49-F238E27FC236}">
                <a16:creationId xmlns:a16="http://schemas.microsoft.com/office/drawing/2014/main" id="{7931C1FA-5FE8-40DF-AC6E-9B6B0E4CC26F}"/>
              </a:ext>
            </a:extLst>
          </p:cNvPr>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a:extLst>
              <a:ext uri="{FF2B5EF4-FFF2-40B4-BE49-F238E27FC236}">
                <a16:creationId xmlns:a16="http://schemas.microsoft.com/office/drawing/2014/main" id="{C7AF3ED8-1DE9-44A2-B853-FD2803EEAA0D}"/>
              </a:ext>
            </a:extLst>
          </p:cNvPr>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a:extLst>
              <a:ext uri="{FF2B5EF4-FFF2-40B4-BE49-F238E27FC236}">
                <a16:creationId xmlns:a16="http://schemas.microsoft.com/office/drawing/2014/main" id="{DB0BFE19-92E2-432D-9E06-36F2A8747397}"/>
              </a:ext>
            </a:extLst>
          </p:cNvPr>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a:extLst>
              <a:ext uri="{FF2B5EF4-FFF2-40B4-BE49-F238E27FC236}">
                <a16:creationId xmlns:a16="http://schemas.microsoft.com/office/drawing/2014/main" id="{F6FF85A4-C3A0-4D0C-92AF-6F4762E6DED8}"/>
              </a:ext>
            </a:extLst>
          </p:cNvPr>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extLst>
      <p:ext uri="{BB962C8B-B14F-4D97-AF65-F5344CB8AC3E}">
        <p14:creationId xmlns:p14="http://schemas.microsoft.com/office/powerpoint/2010/main" val="427504334"/>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2" name="图片占位符 1">
            <a:extLst>
              <a:ext uri="{FF2B5EF4-FFF2-40B4-BE49-F238E27FC236}">
                <a16:creationId xmlns:a16="http://schemas.microsoft.com/office/drawing/2014/main" id="{24439797-4BE0-4F81-A8CC-64A6D9187FF8}"/>
              </a:ext>
            </a:extLst>
          </p:cNvPr>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579870256"/>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2" name="图片占位符 1">
            <a:extLst>
              <a:ext uri="{FF2B5EF4-FFF2-40B4-BE49-F238E27FC236}">
                <a16:creationId xmlns:a16="http://schemas.microsoft.com/office/drawing/2014/main" id="{E936D758-58FF-4E8C-86BD-EB1FD279A69D}"/>
              </a:ext>
            </a:extLst>
          </p:cNvPr>
          <p:cNvSpPr>
            <a:spLocks noGrp="1"/>
          </p:cNvSpPr>
          <p:nvPr>
            <p:ph type="pic" idx="10"/>
          </p:nvPr>
        </p:nvSpPr>
        <p:spPr>
          <a:xfrm>
            <a:off x="2546350" y="1186670"/>
            <a:ext cx="6170930" cy="2242330"/>
          </a:xfrm>
        </p:spPr>
        <p:txBody>
          <a:bodyPr/>
          <a:lstStyle/>
          <a:p>
            <a:endParaRPr lang="zh-CN" altLang="en-US"/>
          </a:p>
        </p:txBody>
      </p:sp>
      <p:sp>
        <p:nvSpPr>
          <p:cNvPr id="3" name="图片占位符 2">
            <a:extLst>
              <a:ext uri="{FF2B5EF4-FFF2-40B4-BE49-F238E27FC236}">
                <a16:creationId xmlns:a16="http://schemas.microsoft.com/office/drawing/2014/main" id="{E5320648-7829-4F87-AE28-FE15F9A53BCF}"/>
              </a:ext>
            </a:extLst>
          </p:cNvPr>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a:extLst>
              <a:ext uri="{FF2B5EF4-FFF2-40B4-BE49-F238E27FC236}">
                <a16:creationId xmlns:a16="http://schemas.microsoft.com/office/drawing/2014/main" id="{A979AC8D-DFBA-44CD-BCB5-C9CCA905B1FD}"/>
              </a:ext>
            </a:extLst>
          </p:cNvPr>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a:extLst>
              <a:ext uri="{FF2B5EF4-FFF2-40B4-BE49-F238E27FC236}">
                <a16:creationId xmlns:a16="http://schemas.microsoft.com/office/drawing/2014/main" id="{B9DFBE81-F4AD-4D53-B8CE-49E335DF6821}"/>
              </a:ext>
            </a:extLst>
          </p:cNvPr>
          <p:cNvSpPr>
            <a:spLocks noGrp="1"/>
          </p:cNvSpPr>
          <p:nvPr>
            <p:ph type="pic" sz="quarter" idx="13"/>
          </p:nvPr>
        </p:nvSpPr>
        <p:spPr>
          <a:xfrm>
            <a:off x="8839200" y="1186670"/>
            <a:ext cx="2499360" cy="4767090"/>
          </a:xfrm>
          <a:prstGeom prst="rect">
            <a:avLst/>
          </a:prstGeom>
        </p:spPr>
        <p:txBody>
          <a:bodyPr/>
          <a:lstStyle/>
          <a:p>
            <a:endParaRPr lang="zh-CN" altLang="en-US"/>
          </a:p>
        </p:txBody>
      </p:sp>
    </p:spTree>
    <p:extLst>
      <p:ext uri="{BB962C8B-B14F-4D97-AF65-F5344CB8AC3E}">
        <p14:creationId xmlns:p14="http://schemas.microsoft.com/office/powerpoint/2010/main" val="102425085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a:extLst>
              <a:ext uri="{FF2B5EF4-FFF2-40B4-BE49-F238E27FC236}">
                <a16:creationId xmlns:a16="http://schemas.microsoft.com/office/drawing/2014/main" id="{9641EC2A-644C-47E6-9137-85F1FC0E3567}"/>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grpSp>
        <p:nvGrpSpPr>
          <p:cNvPr id="11" name="组合 10">
            <a:extLst>
              <a:ext uri="{FF2B5EF4-FFF2-40B4-BE49-F238E27FC236}">
                <a16:creationId xmlns:a16="http://schemas.microsoft.com/office/drawing/2014/main" id="{58D2D447-3244-41E4-A676-38C4ED0BA81A}"/>
              </a:ext>
            </a:extLst>
          </p:cNvPr>
          <p:cNvGrpSpPr/>
          <p:nvPr userDrawn="1"/>
        </p:nvGrpSpPr>
        <p:grpSpPr>
          <a:xfrm>
            <a:off x="2425132" y="3183822"/>
            <a:ext cx="1945700" cy="1941162"/>
            <a:chOff x="2105799" y="20055838"/>
            <a:chExt cx="6748090" cy="6732363"/>
          </a:xfrm>
          <a:solidFill>
            <a:schemeClr val="accent1"/>
          </a:solidFill>
        </p:grpSpPr>
        <p:sp>
          <p:nvSpPr>
            <p:cNvPr id="12" name="Freeform 8">
              <a:extLst>
                <a:ext uri="{FF2B5EF4-FFF2-40B4-BE49-F238E27FC236}">
                  <a16:creationId xmlns:a16="http://schemas.microsoft.com/office/drawing/2014/main" id="{9AA64509-AACF-40D4-B9A9-B88859BA856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 name="Freeform 42">
              <a:extLst>
                <a:ext uri="{FF2B5EF4-FFF2-40B4-BE49-F238E27FC236}">
                  <a16:creationId xmlns:a16="http://schemas.microsoft.com/office/drawing/2014/main" id="{F96E3831-BAD6-495D-9EB0-9AF4F9E4AA1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 name="Freeform 43">
              <a:extLst>
                <a:ext uri="{FF2B5EF4-FFF2-40B4-BE49-F238E27FC236}">
                  <a16:creationId xmlns:a16="http://schemas.microsoft.com/office/drawing/2014/main" id="{3F1B9F65-74B2-4321-AF02-F2775CA32BF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5" name="Freeform 44">
              <a:extLst>
                <a:ext uri="{FF2B5EF4-FFF2-40B4-BE49-F238E27FC236}">
                  <a16:creationId xmlns:a16="http://schemas.microsoft.com/office/drawing/2014/main" id="{FE06968D-A503-4A41-8AFB-7D81E20035B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6" name="Freeform 45">
              <a:extLst>
                <a:ext uri="{FF2B5EF4-FFF2-40B4-BE49-F238E27FC236}">
                  <a16:creationId xmlns:a16="http://schemas.microsoft.com/office/drawing/2014/main" id="{3C3EA8C8-7562-473E-AA9E-E46E885B1C6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7" name="Freeform 46">
              <a:extLst>
                <a:ext uri="{FF2B5EF4-FFF2-40B4-BE49-F238E27FC236}">
                  <a16:creationId xmlns:a16="http://schemas.microsoft.com/office/drawing/2014/main" id="{C0C84DE1-C4B4-4D09-BD06-05AEFB9791E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8" name="Freeform 47">
              <a:extLst>
                <a:ext uri="{FF2B5EF4-FFF2-40B4-BE49-F238E27FC236}">
                  <a16:creationId xmlns:a16="http://schemas.microsoft.com/office/drawing/2014/main" id="{65F4A63D-2ED8-4FC9-B6B2-5F5EFDFB9E4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9" name="Freeform 48">
              <a:extLst>
                <a:ext uri="{FF2B5EF4-FFF2-40B4-BE49-F238E27FC236}">
                  <a16:creationId xmlns:a16="http://schemas.microsoft.com/office/drawing/2014/main" id="{30943538-8677-44DF-9F6E-134AE82AAF8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0" name="Freeform 49">
              <a:extLst>
                <a:ext uri="{FF2B5EF4-FFF2-40B4-BE49-F238E27FC236}">
                  <a16:creationId xmlns:a16="http://schemas.microsoft.com/office/drawing/2014/main" id="{13907DDE-205F-4FB4-AFBD-67ED1FEBA24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1" name="Freeform 50">
              <a:extLst>
                <a:ext uri="{FF2B5EF4-FFF2-40B4-BE49-F238E27FC236}">
                  <a16:creationId xmlns:a16="http://schemas.microsoft.com/office/drawing/2014/main" id="{08C2EE5C-263D-44B6-9CDF-3DA614AED66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2" name="Freeform 51">
              <a:extLst>
                <a:ext uri="{FF2B5EF4-FFF2-40B4-BE49-F238E27FC236}">
                  <a16:creationId xmlns:a16="http://schemas.microsoft.com/office/drawing/2014/main" id="{1BC3085B-1BA9-42A1-8148-C79B13CD3100}"/>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3" name="Freeform 52">
              <a:extLst>
                <a:ext uri="{FF2B5EF4-FFF2-40B4-BE49-F238E27FC236}">
                  <a16:creationId xmlns:a16="http://schemas.microsoft.com/office/drawing/2014/main" id="{21A74121-72BF-4931-9059-F6BE796C5DE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4" name="Freeform 53">
              <a:extLst>
                <a:ext uri="{FF2B5EF4-FFF2-40B4-BE49-F238E27FC236}">
                  <a16:creationId xmlns:a16="http://schemas.microsoft.com/office/drawing/2014/main" id="{7BF25357-75D2-4264-87FF-6936CFBB281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5" name="Freeform 54">
              <a:extLst>
                <a:ext uri="{FF2B5EF4-FFF2-40B4-BE49-F238E27FC236}">
                  <a16:creationId xmlns:a16="http://schemas.microsoft.com/office/drawing/2014/main" id="{6706F8B4-5F38-4B1E-8AC8-060D5CAF428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6" name="Freeform 55">
              <a:extLst>
                <a:ext uri="{FF2B5EF4-FFF2-40B4-BE49-F238E27FC236}">
                  <a16:creationId xmlns:a16="http://schemas.microsoft.com/office/drawing/2014/main" id="{DC3F3881-E2C2-4250-9657-EFA4447E80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7" name="Freeform 56">
              <a:extLst>
                <a:ext uri="{FF2B5EF4-FFF2-40B4-BE49-F238E27FC236}">
                  <a16:creationId xmlns:a16="http://schemas.microsoft.com/office/drawing/2014/main" id="{88FE206D-A977-476A-B4CA-99B073947EB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8" name="Freeform 57">
              <a:extLst>
                <a:ext uri="{FF2B5EF4-FFF2-40B4-BE49-F238E27FC236}">
                  <a16:creationId xmlns:a16="http://schemas.microsoft.com/office/drawing/2014/main" id="{B06997A0-DFD7-47F0-8C39-4B885713EF3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9" name="Freeform 58">
              <a:extLst>
                <a:ext uri="{FF2B5EF4-FFF2-40B4-BE49-F238E27FC236}">
                  <a16:creationId xmlns:a16="http://schemas.microsoft.com/office/drawing/2014/main" id="{90D9C13C-38D7-4151-B068-07D32EBBA1E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0" name="Freeform 59">
              <a:extLst>
                <a:ext uri="{FF2B5EF4-FFF2-40B4-BE49-F238E27FC236}">
                  <a16:creationId xmlns:a16="http://schemas.microsoft.com/office/drawing/2014/main" id="{6C00BB8F-C378-44EC-B555-754A4EE766D8}"/>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1" name="Freeform 60">
              <a:extLst>
                <a:ext uri="{FF2B5EF4-FFF2-40B4-BE49-F238E27FC236}">
                  <a16:creationId xmlns:a16="http://schemas.microsoft.com/office/drawing/2014/main" id="{8731A85C-7C9F-4BF0-856E-375403FD448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2" name="Freeform 61">
              <a:extLst>
                <a:ext uri="{FF2B5EF4-FFF2-40B4-BE49-F238E27FC236}">
                  <a16:creationId xmlns:a16="http://schemas.microsoft.com/office/drawing/2014/main" id="{FA502E58-9B89-4DF1-AE1D-3CFDAC1F161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3" name="Freeform 62">
              <a:extLst>
                <a:ext uri="{FF2B5EF4-FFF2-40B4-BE49-F238E27FC236}">
                  <a16:creationId xmlns:a16="http://schemas.microsoft.com/office/drawing/2014/main" id="{CCA61D46-09FC-4512-9A7A-A84ED3A0BFF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4" name="Freeform 71">
              <a:extLst>
                <a:ext uri="{FF2B5EF4-FFF2-40B4-BE49-F238E27FC236}">
                  <a16:creationId xmlns:a16="http://schemas.microsoft.com/office/drawing/2014/main" id="{8146A89A-2BA7-4B57-8E40-2BE9834C80D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a:extLst>
              <a:ext uri="{FF2B5EF4-FFF2-40B4-BE49-F238E27FC236}">
                <a16:creationId xmlns:a16="http://schemas.microsoft.com/office/drawing/2014/main" id="{DE6C1D1C-BBCF-4A55-BE60-5C9BEA569916}"/>
              </a:ext>
            </a:extLst>
          </p:cNvPr>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a:extLst>
              <a:ext uri="{FF2B5EF4-FFF2-40B4-BE49-F238E27FC236}">
                <a16:creationId xmlns:a16="http://schemas.microsoft.com/office/drawing/2014/main" id="{9D06A1A9-0BD9-48A8-B6A6-2404F9BF51E0}"/>
              </a:ext>
            </a:extLst>
          </p:cNvPr>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extLst>
      <p:ext uri="{BB962C8B-B14F-4D97-AF65-F5344CB8AC3E}">
        <p14:creationId xmlns:p14="http://schemas.microsoft.com/office/powerpoint/2010/main" val="527384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2" name="图片占位符 1">
            <a:extLst>
              <a:ext uri="{FF2B5EF4-FFF2-40B4-BE49-F238E27FC236}">
                <a16:creationId xmlns:a16="http://schemas.microsoft.com/office/drawing/2014/main" id="{D35FCF2F-C01A-4F00-99E1-57D953605B1F}"/>
              </a:ext>
            </a:extLst>
          </p:cNvPr>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extLst>
      <p:ext uri="{BB962C8B-B14F-4D97-AF65-F5344CB8AC3E}">
        <p14:creationId xmlns:p14="http://schemas.microsoft.com/office/powerpoint/2010/main" val="342841659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cxnSp>
        <p:nvCxnSpPr>
          <p:cNvPr id="70" name="直接连接符 69">
            <a:extLst>
              <a:ext uri="{FF2B5EF4-FFF2-40B4-BE49-F238E27FC236}">
                <a16:creationId xmlns:a16="http://schemas.microsoft.com/office/drawing/2014/main" id="{52622493-1C1B-4EB2-862A-4E4822408AA0}"/>
              </a:ext>
            </a:extLst>
          </p:cNvPr>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a:extLst>
              <a:ext uri="{FF2B5EF4-FFF2-40B4-BE49-F238E27FC236}">
                <a16:creationId xmlns:a16="http://schemas.microsoft.com/office/drawing/2014/main" id="{8AA9FB39-26D8-421B-89F7-86CD2AE08CD8}"/>
              </a:ext>
            </a:extLst>
          </p:cNvPr>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XX</a:t>
            </a:r>
            <a:endParaRPr lang="zh-CN" altLang="en-US" dirty="0"/>
          </a:p>
        </p:txBody>
      </p:sp>
      <p:sp>
        <p:nvSpPr>
          <p:cNvPr id="127" name="文本占位符 3">
            <a:extLst>
              <a:ext uri="{FF2B5EF4-FFF2-40B4-BE49-F238E27FC236}">
                <a16:creationId xmlns:a16="http://schemas.microsoft.com/office/drawing/2014/main" id="{2233AA7D-0112-4B75-9284-9FC6FC0D1D63}"/>
              </a:ext>
            </a:extLst>
          </p:cNvPr>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输入标题文本</a:t>
            </a:r>
          </a:p>
        </p:txBody>
      </p:sp>
      <p:pic>
        <p:nvPicPr>
          <p:cNvPr id="128" name="图形 127">
            <a:extLst>
              <a:ext uri="{FF2B5EF4-FFF2-40B4-BE49-F238E27FC236}">
                <a16:creationId xmlns:a16="http://schemas.microsoft.com/office/drawing/2014/main" id="{B6E5D4A0-9D5F-45D9-899A-F03F9DFF7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a:extLst>
              <a:ext uri="{FF2B5EF4-FFF2-40B4-BE49-F238E27FC236}">
                <a16:creationId xmlns:a16="http://schemas.microsoft.com/office/drawing/2014/main" id="{2AC37DB6-BAC9-459C-B3EE-FDA00215A951}"/>
              </a:ext>
            </a:extLst>
          </p:cNvPr>
          <p:cNvGrpSpPr/>
          <p:nvPr userDrawn="1"/>
        </p:nvGrpSpPr>
        <p:grpSpPr>
          <a:xfrm>
            <a:off x="1654090" y="1145460"/>
            <a:ext cx="1477533" cy="108755"/>
            <a:chOff x="4616246" y="3878362"/>
            <a:chExt cx="5571416" cy="410087"/>
          </a:xfrm>
          <a:solidFill>
            <a:schemeClr val="tx1">
              <a:alpha val="80000"/>
            </a:schemeClr>
          </a:solidFill>
        </p:grpSpPr>
        <p:sp>
          <p:nvSpPr>
            <p:cNvPr id="63" name="Freeform 17">
              <a:extLst>
                <a:ext uri="{FF2B5EF4-FFF2-40B4-BE49-F238E27FC236}">
                  <a16:creationId xmlns:a16="http://schemas.microsoft.com/office/drawing/2014/main" id="{504FCFA3-39FB-4B2B-9BFB-25978CCCA5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4" name="Freeform 18">
              <a:extLst>
                <a:ext uri="{FF2B5EF4-FFF2-40B4-BE49-F238E27FC236}">
                  <a16:creationId xmlns:a16="http://schemas.microsoft.com/office/drawing/2014/main" id="{A3FBFB70-9C9F-4DFE-BA7E-B2EF8E855B3E}"/>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5" name="Freeform 19">
              <a:extLst>
                <a:ext uri="{FF2B5EF4-FFF2-40B4-BE49-F238E27FC236}">
                  <a16:creationId xmlns:a16="http://schemas.microsoft.com/office/drawing/2014/main" id="{598D91F9-4849-4702-91A4-5EC21EE1F3E2}"/>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7" name="Freeform 20">
              <a:extLst>
                <a:ext uri="{FF2B5EF4-FFF2-40B4-BE49-F238E27FC236}">
                  <a16:creationId xmlns:a16="http://schemas.microsoft.com/office/drawing/2014/main" id="{A3DEDF37-FABD-4768-B994-5CFB44ACF183}"/>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8" name="Freeform 21">
              <a:extLst>
                <a:ext uri="{FF2B5EF4-FFF2-40B4-BE49-F238E27FC236}">
                  <a16:creationId xmlns:a16="http://schemas.microsoft.com/office/drawing/2014/main" id="{9366BE37-2A45-4B1D-BCB3-68A2BC16F42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22">
              <a:extLst>
                <a:ext uri="{FF2B5EF4-FFF2-40B4-BE49-F238E27FC236}">
                  <a16:creationId xmlns:a16="http://schemas.microsoft.com/office/drawing/2014/main" id="{336BE8A3-3CE2-4FF2-84AE-C2A47F66283F}"/>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1" name="Freeform 23">
              <a:extLst>
                <a:ext uri="{FF2B5EF4-FFF2-40B4-BE49-F238E27FC236}">
                  <a16:creationId xmlns:a16="http://schemas.microsoft.com/office/drawing/2014/main" id="{88041DDA-AE33-4EF1-842D-F936013FB61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29" name="Freeform 25">
              <a:extLst>
                <a:ext uri="{FF2B5EF4-FFF2-40B4-BE49-F238E27FC236}">
                  <a16:creationId xmlns:a16="http://schemas.microsoft.com/office/drawing/2014/main" id="{706182FD-3EAA-45B9-93DD-BCE1670E07F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0" name="Freeform 27">
              <a:extLst>
                <a:ext uri="{FF2B5EF4-FFF2-40B4-BE49-F238E27FC236}">
                  <a16:creationId xmlns:a16="http://schemas.microsoft.com/office/drawing/2014/main" id="{E83B3483-EA8E-4C84-9BD1-4E5F98AA938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1" name="Freeform 29">
              <a:extLst>
                <a:ext uri="{FF2B5EF4-FFF2-40B4-BE49-F238E27FC236}">
                  <a16:creationId xmlns:a16="http://schemas.microsoft.com/office/drawing/2014/main" id="{ABD5AC87-B621-4108-92CB-D265896F589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2" name="Freeform 30">
              <a:extLst>
                <a:ext uri="{FF2B5EF4-FFF2-40B4-BE49-F238E27FC236}">
                  <a16:creationId xmlns:a16="http://schemas.microsoft.com/office/drawing/2014/main" id="{0BB2B514-BAFC-4B2E-9426-ACF7AAF083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3" name="Freeform 31">
              <a:extLst>
                <a:ext uri="{FF2B5EF4-FFF2-40B4-BE49-F238E27FC236}">
                  <a16:creationId xmlns:a16="http://schemas.microsoft.com/office/drawing/2014/main" id="{95F1D8E8-509F-457F-A39C-06F7223B846F}"/>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4" name="Freeform 32">
              <a:extLst>
                <a:ext uri="{FF2B5EF4-FFF2-40B4-BE49-F238E27FC236}">
                  <a16:creationId xmlns:a16="http://schemas.microsoft.com/office/drawing/2014/main" id="{2BDC60B4-2A03-4259-99D7-D6952CF7DC70}"/>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5" name="Freeform 33">
              <a:extLst>
                <a:ext uri="{FF2B5EF4-FFF2-40B4-BE49-F238E27FC236}">
                  <a16:creationId xmlns:a16="http://schemas.microsoft.com/office/drawing/2014/main" id="{D04146B2-3540-4B26-86A2-964C8A3808E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6" name="Freeform 34">
              <a:extLst>
                <a:ext uri="{FF2B5EF4-FFF2-40B4-BE49-F238E27FC236}">
                  <a16:creationId xmlns:a16="http://schemas.microsoft.com/office/drawing/2014/main" id="{941B3BC6-A11E-4E3B-B07D-B7635E70A57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7" name="Freeform 35">
              <a:extLst>
                <a:ext uri="{FF2B5EF4-FFF2-40B4-BE49-F238E27FC236}">
                  <a16:creationId xmlns:a16="http://schemas.microsoft.com/office/drawing/2014/main" id="{BD558C4E-8B51-4077-9535-D4EA2266CCB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38" name="组合 137">
            <a:extLst>
              <a:ext uri="{FF2B5EF4-FFF2-40B4-BE49-F238E27FC236}">
                <a16:creationId xmlns:a16="http://schemas.microsoft.com/office/drawing/2014/main" id="{38946306-BB01-47D1-85B2-D73ED91B5724}"/>
              </a:ext>
            </a:extLst>
          </p:cNvPr>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a:extLst>
                <a:ext uri="{FF2B5EF4-FFF2-40B4-BE49-F238E27FC236}">
                  <a16:creationId xmlns:a16="http://schemas.microsoft.com/office/drawing/2014/main" id="{E18931A2-267C-4A71-BE71-C188DA79BE3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0" name="Freeform 10">
              <a:extLst>
                <a:ext uri="{FF2B5EF4-FFF2-40B4-BE49-F238E27FC236}">
                  <a16:creationId xmlns:a16="http://schemas.microsoft.com/office/drawing/2014/main" id="{703B4DA1-DADE-4E2C-A526-6A13B8A77CE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1" name="Freeform 11">
              <a:extLst>
                <a:ext uri="{FF2B5EF4-FFF2-40B4-BE49-F238E27FC236}">
                  <a16:creationId xmlns:a16="http://schemas.microsoft.com/office/drawing/2014/main" id="{1B331AD2-6B35-4E0A-A20B-4A72FE3A5968}"/>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2" name="Freeform 12">
              <a:extLst>
                <a:ext uri="{FF2B5EF4-FFF2-40B4-BE49-F238E27FC236}">
                  <a16:creationId xmlns:a16="http://schemas.microsoft.com/office/drawing/2014/main" id="{FD62C409-3631-46E2-9587-CB2E648032C0}"/>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3" name="Freeform 13">
              <a:extLst>
                <a:ext uri="{FF2B5EF4-FFF2-40B4-BE49-F238E27FC236}">
                  <a16:creationId xmlns:a16="http://schemas.microsoft.com/office/drawing/2014/main" id="{55833334-4E68-4E9E-BB6D-2E9AF330F93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4" name="Freeform 14">
              <a:extLst>
                <a:ext uri="{FF2B5EF4-FFF2-40B4-BE49-F238E27FC236}">
                  <a16:creationId xmlns:a16="http://schemas.microsoft.com/office/drawing/2014/main" id="{0541028C-AF39-4761-8CCB-ED2A4989788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5" name="Freeform 15">
              <a:extLst>
                <a:ext uri="{FF2B5EF4-FFF2-40B4-BE49-F238E27FC236}">
                  <a16:creationId xmlns:a16="http://schemas.microsoft.com/office/drawing/2014/main" id="{029E28D3-B454-45B2-9289-2968F3EBFEE6}"/>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6" name="Freeform 16">
              <a:extLst>
                <a:ext uri="{FF2B5EF4-FFF2-40B4-BE49-F238E27FC236}">
                  <a16:creationId xmlns:a16="http://schemas.microsoft.com/office/drawing/2014/main" id="{D0BB8E3B-59F6-4A01-960E-0F7B97844633}"/>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7" name="Freeform 24">
              <a:extLst>
                <a:ext uri="{FF2B5EF4-FFF2-40B4-BE49-F238E27FC236}">
                  <a16:creationId xmlns:a16="http://schemas.microsoft.com/office/drawing/2014/main" id="{05627743-9A54-4094-B73D-287771342A31}"/>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8" name="Freeform 26">
              <a:extLst>
                <a:ext uri="{FF2B5EF4-FFF2-40B4-BE49-F238E27FC236}">
                  <a16:creationId xmlns:a16="http://schemas.microsoft.com/office/drawing/2014/main" id="{699C7083-01DE-4A4B-84DD-E90155913A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28">
              <a:extLst>
                <a:ext uri="{FF2B5EF4-FFF2-40B4-BE49-F238E27FC236}">
                  <a16:creationId xmlns:a16="http://schemas.microsoft.com/office/drawing/2014/main" id="{8B40CCE1-C62C-4D51-9D8F-C4639686629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36">
              <a:extLst>
                <a:ext uri="{FF2B5EF4-FFF2-40B4-BE49-F238E27FC236}">
                  <a16:creationId xmlns:a16="http://schemas.microsoft.com/office/drawing/2014/main" id="{61179EB0-0CBF-4D6F-AAA1-7720EA90C8E5}"/>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51" name="组合 150">
            <a:extLst>
              <a:ext uri="{FF2B5EF4-FFF2-40B4-BE49-F238E27FC236}">
                <a16:creationId xmlns:a16="http://schemas.microsoft.com/office/drawing/2014/main" id="{6B04C171-0905-4BEB-B13A-7AFFEA8524C5}"/>
              </a:ext>
            </a:extLst>
          </p:cNvPr>
          <p:cNvGrpSpPr/>
          <p:nvPr userDrawn="1"/>
        </p:nvGrpSpPr>
        <p:grpSpPr>
          <a:xfrm>
            <a:off x="882188" y="613507"/>
            <a:ext cx="664422" cy="662874"/>
            <a:chOff x="2105799" y="20055838"/>
            <a:chExt cx="6748090" cy="6732363"/>
          </a:xfrm>
          <a:solidFill>
            <a:schemeClr val="accent1">
              <a:alpha val="80000"/>
            </a:schemeClr>
          </a:solidFill>
        </p:grpSpPr>
        <p:sp>
          <p:nvSpPr>
            <p:cNvPr id="152" name="Freeform 8">
              <a:extLst>
                <a:ext uri="{FF2B5EF4-FFF2-40B4-BE49-F238E27FC236}">
                  <a16:creationId xmlns:a16="http://schemas.microsoft.com/office/drawing/2014/main" id="{CE509FB2-EF54-4D15-964E-BAE3FD9A6BF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3" name="Freeform 42">
              <a:extLst>
                <a:ext uri="{FF2B5EF4-FFF2-40B4-BE49-F238E27FC236}">
                  <a16:creationId xmlns:a16="http://schemas.microsoft.com/office/drawing/2014/main" id="{B6C8DC3B-EE8C-45F4-A99E-60D92CFF9B3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4" name="Freeform 43">
              <a:extLst>
                <a:ext uri="{FF2B5EF4-FFF2-40B4-BE49-F238E27FC236}">
                  <a16:creationId xmlns:a16="http://schemas.microsoft.com/office/drawing/2014/main" id="{650C3229-0411-4A34-96B6-2C91F8F7657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5" name="Freeform 44">
              <a:extLst>
                <a:ext uri="{FF2B5EF4-FFF2-40B4-BE49-F238E27FC236}">
                  <a16:creationId xmlns:a16="http://schemas.microsoft.com/office/drawing/2014/main" id="{223A77F5-8164-45E2-A8A5-337C1C7D6D4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6" name="Freeform 45">
              <a:extLst>
                <a:ext uri="{FF2B5EF4-FFF2-40B4-BE49-F238E27FC236}">
                  <a16:creationId xmlns:a16="http://schemas.microsoft.com/office/drawing/2014/main" id="{60FC465B-2605-409D-B52E-3D0CB8A1D6F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7" name="Freeform 46">
              <a:extLst>
                <a:ext uri="{FF2B5EF4-FFF2-40B4-BE49-F238E27FC236}">
                  <a16:creationId xmlns:a16="http://schemas.microsoft.com/office/drawing/2014/main" id="{70666028-30B0-4A46-86FB-A42432CCF205}"/>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8" name="Freeform 47">
              <a:extLst>
                <a:ext uri="{FF2B5EF4-FFF2-40B4-BE49-F238E27FC236}">
                  <a16:creationId xmlns:a16="http://schemas.microsoft.com/office/drawing/2014/main" id="{66285623-1ECC-4019-998B-0FFEC53E1FE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9" name="Freeform 48">
              <a:extLst>
                <a:ext uri="{FF2B5EF4-FFF2-40B4-BE49-F238E27FC236}">
                  <a16:creationId xmlns:a16="http://schemas.microsoft.com/office/drawing/2014/main" id="{DE28096A-EBC6-48DC-B28E-FDF15022B522}"/>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0" name="Freeform 49">
              <a:extLst>
                <a:ext uri="{FF2B5EF4-FFF2-40B4-BE49-F238E27FC236}">
                  <a16:creationId xmlns:a16="http://schemas.microsoft.com/office/drawing/2014/main" id="{C82365C2-71DD-4925-A67B-CAA854D300E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1" name="Freeform 50">
              <a:extLst>
                <a:ext uri="{FF2B5EF4-FFF2-40B4-BE49-F238E27FC236}">
                  <a16:creationId xmlns:a16="http://schemas.microsoft.com/office/drawing/2014/main" id="{F69923CB-AB0E-4DAA-8CB4-05A540FC571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2" name="Freeform 51">
              <a:extLst>
                <a:ext uri="{FF2B5EF4-FFF2-40B4-BE49-F238E27FC236}">
                  <a16:creationId xmlns:a16="http://schemas.microsoft.com/office/drawing/2014/main" id="{0C9872BA-3C4D-4098-8153-AF0C234620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3" name="Freeform 52">
              <a:extLst>
                <a:ext uri="{FF2B5EF4-FFF2-40B4-BE49-F238E27FC236}">
                  <a16:creationId xmlns:a16="http://schemas.microsoft.com/office/drawing/2014/main" id="{4137D422-E6EB-490E-9416-24F82972F9B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4" name="Freeform 53">
              <a:extLst>
                <a:ext uri="{FF2B5EF4-FFF2-40B4-BE49-F238E27FC236}">
                  <a16:creationId xmlns:a16="http://schemas.microsoft.com/office/drawing/2014/main" id="{BB0D0761-D478-4C17-815A-0A6AD74194E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5" name="Freeform 54">
              <a:extLst>
                <a:ext uri="{FF2B5EF4-FFF2-40B4-BE49-F238E27FC236}">
                  <a16:creationId xmlns:a16="http://schemas.microsoft.com/office/drawing/2014/main" id="{4E5F6A7C-2998-4CCF-BF1E-D9077A8673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6" name="Freeform 55">
              <a:extLst>
                <a:ext uri="{FF2B5EF4-FFF2-40B4-BE49-F238E27FC236}">
                  <a16:creationId xmlns:a16="http://schemas.microsoft.com/office/drawing/2014/main" id="{B8C17893-2B8C-4402-9B0A-CFAC1EEC5BFE}"/>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7" name="Freeform 56">
              <a:extLst>
                <a:ext uri="{FF2B5EF4-FFF2-40B4-BE49-F238E27FC236}">
                  <a16:creationId xmlns:a16="http://schemas.microsoft.com/office/drawing/2014/main" id="{80A4A95E-1D12-4BFB-84A3-6E69192B6F6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8" name="Freeform 57">
              <a:extLst>
                <a:ext uri="{FF2B5EF4-FFF2-40B4-BE49-F238E27FC236}">
                  <a16:creationId xmlns:a16="http://schemas.microsoft.com/office/drawing/2014/main" id="{DE09AAE9-B869-4D14-9A6E-6B1E8F9D91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9" name="Freeform 58">
              <a:extLst>
                <a:ext uri="{FF2B5EF4-FFF2-40B4-BE49-F238E27FC236}">
                  <a16:creationId xmlns:a16="http://schemas.microsoft.com/office/drawing/2014/main" id="{DACFD2A8-35E2-4D17-A432-C4445B1DE43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0" name="Freeform 59">
              <a:extLst>
                <a:ext uri="{FF2B5EF4-FFF2-40B4-BE49-F238E27FC236}">
                  <a16:creationId xmlns:a16="http://schemas.microsoft.com/office/drawing/2014/main" id="{20394763-C255-444B-940F-5BE2CAE0959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1" name="Freeform 60">
              <a:extLst>
                <a:ext uri="{FF2B5EF4-FFF2-40B4-BE49-F238E27FC236}">
                  <a16:creationId xmlns:a16="http://schemas.microsoft.com/office/drawing/2014/main" id="{D5DB92F4-CCF4-48BD-8A77-44191933714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2" name="Freeform 61">
              <a:extLst>
                <a:ext uri="{FF2B5EF4-FFF2-40B4-BE49-F238E27FC236}">
                  <a16:creationId xmlns:a16="http://schemas.microsoft.com/office/drawing/2014/main" id="{39B52CE4-6F33-4717-912A-6C0F2BA5318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3" name="Freeform 62">
              <a:extLst>
                <a:ext uri="{FF2B5EF4-FFF2-40B4-BE49-F238E27FC236}">
                  <a16:creationId xmlns:a16="http://schemas.microsoft.com/office/drawing/2014/main" id="{25F6B581-6C3D-4732-943C-D740A1C3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4" name="Freeform 71">
              <a:extLst>
                <a:ext uri="{FF2B5EF4-FFF2-40B4-BE49-F238E27FC236}">
                  <a16:creationId xmlns:a16="http://schemas.microsoft.com/office/drawing/2014/main" id="{043007A9-32DC-46FF-96D2-A7D27193ED5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sp>
        <p:nvSpPr>
          <p:cNvPr id="5" name="矩形 4">
            <a:extLst>
              <a:ext uri="{FF2B5EF4-FFF2-40B4-BE49-F238E27FC236}">
                <a16:creationId xmlns:a16="http://schemas.microsoft.com/office/drawing/2014/main" id="{3701D6A2-E0B4-4D59-BD49-A67266448E1E}"/>
              </a:ext>
            </a:extLst>
          </p:cNvPr>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F050202020403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F0502020204030204"/>
              <a:ea typeface="Microsoft YaHei"/>
              <a:cs typeface="+mn-ea"/>
            </a:endParaRPr>
          </a:p>
        </p:txBody>
      </p:sp>
    </p:spTree>
    <p:extLst>
      <p:ext uri="{BB962C8B-B14F-4D97-AF65-F5344CB8AC3E}">
        <p14:creationId xmlns:p14="http://schemas.microsoft.com/office/powerpoint/2010/main" val="46804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63" name="椭圆 62">
            <a:extLst>
              <a:ext uri="{FF2B5EF4-FFF2-40B4-BE49-F238E27FC236}">
                <a16:creationId xmlns:a16="http://schemas.microsoft.com/office/drawing/2014/main" id="{F26480F6-566C-42F1-91D5-B755F6AB5120}"/>
              </a:ext>
            </a:extLst>
          </p:cNvPr>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64" name="组合 63">
            <a:extLst>
              <a:ext uri="{FF2B5EF4-FFF2-40B4-BE49-F238E27FC236}">
                <a16:creationId xmlns:a16="http://schemas.microsoft.com/office/drawing/2014/main" id="{17D64BBA-58A8-428F-887C-708E5659D46B}"/>
              </a:ext>
            </a:extLst>
          </p:cNvPr>
          <p:cNvGrpSpPr/>
          <p:nvPr/>
        </p:nvGrpSpPr>
        <p:grpSpPr>
          <a:xfrm>
            <a:off x="5317814" y="741574"/>
            <a:ext cx="1614432" cy="1610666"/>
            <a:chOff x="2105799" y="20055838"/>
            <a:chExt cx="6748090" cy="6732363"/>
          </a:xfrm>
          <a:solidFill>
            <a:schemeClr val="accent1"/>
          </a:solidFill>
        </p:grpSpPr>
        <p:sp>
          <p:nvSpPr>
            <p:cNvPr id="65" name="Freeform 8">
              <a:extLst>
                <a:ext uri="{FF2B5EF4-FFF2-40B4-BE49-F238E27FC236}">
                  <a16:creationId xmlns:a16="http://schemas.microsoft.com/office/drawing/2014/main" id="{BDD6A6EB-5C5E-45A6-BF3E-295FF9FE1D0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42">
              <a:extLst>
                <a:ext uri="{FF2B5EF4-FFF2-40B4-BE49-F238E27FC236}">
                  <a16:creationId xmlns:a16="http://schemas.microsoft.com/office/drawing/2014/main" id="{00087E73-C04B-4FF7-88CC-39D146CEE80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43">
              <a:extLst>
                <a:ext uri="{FF2B5EF4-FFF2-40B4-BE49-F238E27FC236}">
                  <a16:creationId xmlns:a16="http://schemas.microsoft.com/office/drawing/2014/main" id="{F6684CF1-760F-4F38-9B51-B2BE6F7F0E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44">
              <a:extLst>
                <a:ext uri="{FF2B5EF4-FFF2-40B4-BE49-F238E27FC236}">
                  <a16:creationId xmlns:a16="http://schemas.microsoft.com/office/drawing/2014/main" id="{6C357B19-2185-4923-86AB-573939DB1CCB}"/>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45">
              <a:extLst>
                <a:ext uri="{FF2B5EF4-FFF2-40B4-BE49-F238E27FC236}">
                  <a16:creationId xmlns:a16="http://schemas.microsoft.com/office/drawing/2014/main" id="{745C8593-CAD2-4EAD-B82D-AA253F71715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29" name="Freeform 46">
              <a:extLst>
                <a:ext uri="{FF2B5EF4-FFF2-40B4-BE49-F238E27FC236}">
                  <a16:creationId xmlns:a16="http://schemas.microsoft.com/office/drawing/2014/main" id="{B384B41B-780D-42AB-A063-7052CC29D75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0" name="Freeform 47">
              <a:extLst>
                <a:ext uri="{FF2B5EF4-FFF2-40B4-BE49-F238E27FC236}">
                  <a16:creationId xmlns:a16="http://schemas.microsoft.com/office/drawing/2014/main" id="{62FE602F-E75B-4D93-9D94-F688FA6403DC}"/>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1" name="Freeform 48">
              <a:extLst>
                <a:ext uri="{FF2B5EF4-FFF2-40B4-BE49-F238E27FC236}">
                  <a16:creationId xmlns:a16="http://schemas.microsoft.com/office/drawing/2014/main" id="{B0340309-59C7-41A5-A975-6ED4FC69558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2" name="Freeform 49">
              <a:extLst>
                <a:ext uri="{FF2B5EF4-FFF2-40B4-BE49-F238E27FC236}">
                  <a16:creationId xmlns:a16="http://schemas.microsoft.com/office/drawing/2014/main" id="{2CF388E8-3611-4410-879E-C23BF15610B0}"/>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3" name="Freeform 50">
              <a:extLst>
                <a:ext uri="{FF2B5EF4-FFF2-40B4-BE49-F238E27FC236}">
                  <a16:creationId xmlns:a16="http://schemas.microsoft.com/office/drawing/2014/main" id="{A7E39C54-EAB6-4670-9911-865D0ABBAC3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4" name="Freeform 51">
              <a:extLst>
                <a:ext uri="{FF2B5EF4-FFF2-40B4-BE49-F238E27FC236}">
                  <a16:creationId xmlns:a16="http://schemas.microsoft.com/office/drawing/2014/main" id="{C328AEB8-604B-4FE9-95BF-7EA4E8ED5D3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5" name="Freeform 52">
              <a:extLst>
                <a:ext uri="{FF2B5EF4-FFF2-40B4-BE49-F238E27FC236}">
                  <a16:creationId xmlns:a16="http://schemas.microsoft.com/office/drawing/2014/main" id="{81BC006C-BCD9-45CD-9774-051F478861B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6" name="Freeform 53">
              <a:extLst>
                <a:ext uri="{FF2B5EF4-FFF2-40B4-BE49-F238E27FC236}">
                  <a16:creationId xmlns:a16="http://schemas.microsoft.com/office/drawing/2014/main" id="{086DBB45-39C4-44DE-AB86-92873FECAA8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7" name="Freeform 54">
              <a:extLst>
                <a:ext uri="{FF2B5EF4-FFF2-40B4-BE49-F238E27FC236}">
                  <a16:creationId xmlns:a16="http://schemas.microsoft.com/office/drawing/2014/main" id="{09A277B2-A3BA-43A2-BA82-813C993033E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8" name="Freeform 55">
              <a:extLst>
                <a:ext uri="{FF2B5EF4-FFF2-40B4-BE49-F238E27FC236}">
                  <a16:creationId xmlns:a16="http://schemas.microsoft.com/office/drawing/2014/main" id="{3BBD2727-FD37-443A-B218-1F396F8598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9" name="Freeform 56">
              <a:extLst>
                <a:ext uri="{FF2B5EF4-FFF2-40B4-BE49-F238E27FC236}">
                  <a16:creationId xmlns:a16="http://schemas.microsoft.com/office/drawing/2014/main" id="{246B2677-07FC-46C4-AA93-81A6A49524E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0" name="Freeform 57">
              <a:extLst>
                <a:ext uri="{FF2B5EF4-FFF2-40B4-BE49-F238E27FC236}">
                  <a16:creationId xmlns:a16="http://schemas.microsoft.com/office/drawing/2014/main" id="{3C345CC2-F3A1-4D57-A0B2-DBACACAF6D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1" name="Freeform 58">
              <a:extLst>
                <a:ext uri="{FF2B5EF4-FFF2-40B4-BE49-F238E27FC236}">
                  <a16:creationId xmlns:a16="http://schemas.microsoft.com/office/drawing/2014/main" id="{8F6163AE-D7D4-48CF-8F56-27751A27AAE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2" name="Freeform 59">
              <a:extLst>
                <a:ext uri="{FF2B5EF4-FFF2-40B4-BE49-F238E27FC236}">
                  <a16:creationId xmlns:a16="http://schemas.microsoft.com/office/drawing/2014/main" id="{DA1F4E85-B289-49FE-BD0A-6540821598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3" name="Freeform 60">
              <a:extLst>
                <a:ext uri="{FF2B5EF4-FFF2-40B4-BE49-F238E27FC236}">
                  <a16:creationId xmlns:a16="http://schemas.microsoft.com/office/drawing/2014/main" id="{DE778FDA-1390-418E-A32B-D860CAB1DDF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4" name="Freeform 61">
              <a:extLst>
                <a:ext uri="{FF2B5EF4-FFF2-40B4-BE49-F238E27FC236}">
                  <a16:creationId xmlns:a16="http://schemas.microsoft.com/office/drawing/2014/main" id="{FCCA6383-EF4D-4BBE-B1B8-1964323BC8A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5" name="Freeform 62">
              <a:extLst>
                <a:ext uri="{FF2B5EF4-FFF2-40B4-BE49-F238E27FC236}">
                  <a16:creationId xmlns:a16="http://schemas.microsoft.com/office/drawing/2014/main" id="{23CCBDCB-F7EF-4C6E-AFA9-224128705B9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6" name="Freeform 71">
              <a:extLst>
                <a:ext uri="{FF2B5EF4-FFF2-40B4-BE49-F238E27FC236}">
                  <a16:creationId xmlns:a16="http://schemas.microsoft.com/office/drawing/2014/main" id="{895D5DE4-D3E3-44FD-A936-3D4830CD2F6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grpSp>
      <p:sp>
        <p:nvSpPr>
          <p:cNvPr id="147" name="标题 1">
            <a:extLst>
              <a:ext uri="{FF2B5EF4-FFF2-40B4-BE49-F238E27FC236}">
                <a16:creationId xmlns:a16="http://schemas.microsoft.com/office/drawing/2014/main" id="{BD9599D0-9EF4-485D-9BF2-FE64B75665AD}"/>
              </a:ext>
            </a:extLst>
          </p:cNvPr>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F050202020403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dirty="0"/>
              <a:t>单击此处编辑结束语</a:t>
            </a:r>
          </a:p>
        </p:txBody>
      </p:sp>
      <p:sp>
        <p:nvSpPr>
          <p:cNvPr id="148" name="副标题 2">
            <a:extLst>
              <a:ext uri="{FF2B5EF4-FFF2-40B4-BE49-F238E27FC236}">
                <a16:creationId xmlns:a16="http://schemas.microsoft.com/office/drawing/2014/main" id="{780F498B-8C32-41D4-A1DA-41A6A68C0055}"/>
              </a:ext>
            </a:extLst>
          </p:cNvPr>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F050202020403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extLst>
      <p:ext uri="{BB962C8B-B14F-4D97-AF65-F5344CB8AC3E}">
        <p14:creationId xmlns:p14="http://schemas.microsoft.com/office/powerpoint/2010/main" val="332997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321548093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Tree>
    <p:extLst>
      <p:ext uri="{BB962C8B-B14F-4D97-AF65-F5344CB8AC3E}">
        <p14:creationId xmlns:p14="http://schemas.microsoft.com/office/powerpoint/2010/main" val="131683102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cxnSp>
        <p:nvCxnSpPr>
          <p:cNvPr id="71" name="直接连接符 70">
            <a:extLst>
              <a:ext uri="{FF2B5EF4-FFF2-40B4-BE49-F238E27FC236}">
                <a16:creationId xmlns:a16="http://schemas.microsoft.com/office/drawing/2014/main" id="{E65A605E-CDFB-48F0-9262-92E6FAB0F34F}"/>
              </a:ext>
            </a:extLst>
          </p:cNvPr>
          <p:cNvCxnSpPr>
            <a:cxnSpLocks/>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a:extLst>
              <a:ext uri="{FF2B5EF4-FFF2-40B4-BE49-F238E27FC236}">
                <a16:creationId xmlns:a16="http://schemas.microsoft.com/office/drawing/2014/main" id="{D1EB5750-0A9D-4CDA-8A3E-C75D4C68F34A}"/>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extLst>
      <p:ext uri="{BB962C8B-B14F-4D97-AF65-F5344CB8AC3E}">
        <p14:creationId xmlns:p14="http://schemas.microsoft.com/office/powerpoint/2010/main" val="2425664744"/>
      </p:ext>
    </p:extLst>
  </p:cSld>
  <p:clrMapOvr>
    <a:masterClrMapping/>
  </p:clrMapOvr>
  <p:extLst mod="1">
    <p:ext uri="{DCECCB84-F9BA-43D5-87BE-67443E8EF086}">
      <p15:sldGuideLst xmlns:p15="http://schemas.microsoft.com/office/powerpoint/2012/main">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602065-9875-489D-9807-49A056F14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D4D4825-E8D7-49E3-9C98-FB2E3CB1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85139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602065-9875-489D-9807-49A056F14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D4D4825-E8D7-49E3-9C98-FB2E3CB1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055215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a:extLst>
              <a:ext uri="{FF2B5EF4-FFF2-40B4-BE49-F238E27FC236}">
                <a16:creationId xmlns:a16="http://schemas.microsoft.com/office/drawing/2014/main" id="{57341E98-FBB2-47D4-B914-C87E22A4D7DF}"/>
              </a:ext>
            </a:extLst>
          </p:cNvPr>
          <p:cNvGrpSpPr/>
          <p:nvPr/>
        </p:nvGrpSpPr>
        <p:grpSpPr>
          <a:xfrm>
            <a:off x="2859464" y="135406"/>
            <a:ext cx="6473072" cy="6457980"/>
            <a:chOff x="2105799" y="20055838"/>
            <a:chExt cx="6748090" cy="6732363"/>
          </a:xfrm>
          <a:solidFill>
            <a:schemeClr val="bg1">
              <a:lumMod val="85000"/>
              <a:alpha val="20000"/>
            </a:schemeClr>
          </a:solidFill>
        </p:grpSpPr>
        <p:sp>
          <p:nvSpPr>
            <p:cNvPr id="96" name="Freeform 8">
              <a:extLst>
                <a:ext uri="{FF2B5EF4-FFF2-40B4-BE49-F238E27FC236}">
                  <a16:creationId xmlns:a16="http://schemas.microsoft.com/office/drawing/2014/main" id="{845AF4B8-F922-4B76-B139-48226B1D53D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7" name="Freeform 42">
              <a:extLst>
                <a:ext uri="{FF2B5EF4-FFF2-40B4-BE49-F238E27FC236}">
                  <a16:creationId xmlns:a16="http://schemas.microsoft.com/office/drawing/2014/main" id="{8D7FCC36-F4DE-480E-81CC-C48087A6C85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8" name="Freeform 43">
              <a:extLst>
                <a:ext uri="{FF2B5EF4-FFF2-40B4-BE49-F238E27FC236}">
                  <a16:creationId xmlns:a16="http://schemas.microsoft.com/office/drawing/2014/main" id="{72D139BB-106B-498E-9FEE-57C571863668}"/>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9" name="Freeform 44">
              <a:extLst>
                <a:ext uri="{FF2B5EF4-FFF2-40B4-BE49-F238E27FC236}">
                  <a16:creationId xmlns:a16="http://schemas.microsoft.com/office/drawing/2014/main" id="{D26A916E-F489-4128-B772-0982745A47E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0" name="Freeform 45">
              <a:extLst>
                <a:ext uri="{FF2B5EF4-FFF2-40B4-BE49-F238E27FC236}">
                  <a16:creationId xmlns:a16="http://schemas.microsoft.com/office/drawing/2014/main" id="{49451BD8-D903-452C-A6CD-F63232B4ACD8}"/>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1" name="Freeform 46">
              <a:extLst>
                <a:ext uri="{FF2B5EF4-FFF2-40B4-BE49-F238E27FC236}">
                  <a16:creationId xmlns:a16="http://schemas.microsoft.com/office/drawing/2014/main" id="{E5168901-9049-4CA0-9CE3-887010888E6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2" name="Freeform 47">
              <a:extLst>
                <a:ext uri="{FF2B5EF4-FFF2-40B4-BE49-F238E27FC236}">
                  <a16:creationId xmlns:a16="http://schemas.microsoft.com/office/drawing/2014/main" id="{53561175-D002-4783-9840-F56B41708809}"/>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3" name="Freeform 48">
              <a:extLst>
                <a:ext uri="{FF2B5EF4-FFF2-40B4-BE49-F238E27FC236}">
                  <a16:creationId xmlns:a16="http://schemas.microsoft.com/office/drawing/2014/main" id="{9FB2F583-1DF9-4401-A99A-E9E4824C94F5}"/>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4" name="Freeform 49">
              <a:extLst>
                <a:ext uri="{FF2B5EF4-FFF2-40B4-BE49-F238E27FC236}">
                  <a16:creationId xmlns:a16="http://schemas.microsoft.com/office/drawing/2014/main" id="{6DFEF39A-F93D-43B4-B31D-4E638C5FFC8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5" name="Freeform 50">
              <a:extLst>
                <a:ext uri="{FF2B5EF4-FFF2-40B4-BE49-F238E27FC236}">
                  <a16:creationId xmlns:a16="http://schemas.microsoft.com/office/drawing/2014/main" id="{278DD5FA-1FE6-4D5E-8DCE-0103475949B7}"/>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6" name="Freeform 51">
              <a:extLst>
                <a:ext uri="{FF2B5EF4-FFF2-40B4-BE49-F238E27FC236}">
                  <a16:creationId xmlns:a16="http://schemas.microsoft.com/office/drawing/2014/main" id="{D3C921E8-4251-4C17-BEE3-136B0690F8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7" name="Freeform 52">
              <a:extLst>
                <a:ext uri="{FF2B5EF4-FFF2-40B4-BE49-F238E27FC236}">
                  <a16:creationId xmlns:a16="http://schemas.microsoft.com/office/drawing/2014/main" id="{77D437FA-BD0F-472B-9194-68384EF00117}"/>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8" name="Freeform 53">
              <a:extLst>
                <a:ext uri="{FF2B5EF4-FFF2-40B4-BE49-F238E27FC236}">
                  <a16:creationId xmlns:a16="http://schemas.microsoft.com/office/drawing/2014/main" id="{7D18F729-92C0-4CB7-99F9-1A0AB58A831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9" name="Freeform 54">
              <a:extLst>
                <a:ext uri="{FF2B5EF4-FFF2-40B4-BE49-F238E27FC236}">
                  <a16:creationId xmlns:a16="http://schemas.microsoft.com/office/drawing/2014/main" id="{064D61CF-916D-4A97-9C68-82A7DCE80B9A}"/>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0" name="Freeform 55">
              <a:extLst>
                <a:ext uri="{FF2B5EF4-FFF2-40B4-BE49-F238E27FC236}">
                  <a16:creationId xmlns:a16="http://schemas.microsoft.com/office/drawing/2014/main" id="{35EDBE61-634C-48CC-BA70-ADD856AA3464}"/>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1" name="Freeform 56">
              <a:extLst>
                <a:ext uri="{FF2B5EF4-FFF2-40B4-BE49-F238E27FC236}">
                  <a16:creationId xmlns:a16="http://schemas.microsoft.com/office/drawing/2014/main" id="{9B2C6BB2-5ED1-4766-8A72-991C8B3D36F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2" name="Freeform 57">
              <a:extLst>
                <a:ext uri="{FF2B5EF4-FFF2-40B4-BE49-F238E27FC236}">
                  <a16:creationId xmlns:a16="http://schemas.microsoft.com/office/drawing/2014/main" id="{23FD3981-92AA-42E4-A7C5-696BA4649D6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3" name="Freeform 58">
              <a:extLst>
                <a:ext uri="{FF2B5EF4-FFF2-40B4-BE49-F238E27FC236}">
                  <a16:creationId xmlns:a16="http://schemas.microsoft.com/office/drawing/2014/main" id="{B771AA4D-441C-4E16-9DDC-A8EA689605C7}"/>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4" name="Freeform 59">
              <a:extLst>
                <a:ext uri="{FF2B5EF4-FFF2-40B4-BE49-F238E27FC236}">
                  <a16:creationId xmlns:a16="http://schemas.microsoft.com/office/drawing/2014/main" id="{3211B9ED-2DFB-4805-9F3E-DBCF54D03C7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5" name="Freeform 60">
              <a:extLst>
                <a:ext uri="{FF2B5EF4-FFF2-40B4-BE49-F238E27FC236}">
                  <a16:creationId xmlns:a16="http://schemas.microsoft.com/office/drawing/2014/main" id="{6D02B86D-BAD2-4B3D-8BB9-4C74EF7B2DA5}"/>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6" name="Freeform 61">
              <a:extLst>
                <a:ext uri="{FF2B5EF4-FFF2-40B4-BE49-F238E27FC236}">
                  <a16:creationId xmlns:a16="http://schemas.microsoft.com/office/drawing/2014/main" id="{5B31C31F-FC0E-44D8-865F-F5B4F229C8F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7" name="Freeform 62">
              <a:extLst>
                <a:ext uri="{FF2B5EF4-FFF2-40B4-BE49-F238E27FC236}">
                  <a16:creationId xmlns:a16="http://schemas.microsoft.com/office/drawing/2014/main" id="{899B417D-6A43-439E-A388-E2A0067C74E4}"/>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8" name="Freeform 71">
              <a:extLst>
                <a:ext uri="{FF2B5EF4-FFF2-40B4-BE49-F238E27FC236}">
                  <a16:creationId xmlns:a16="http://schemas.microsoft.com/office/drawing/2014/main" id="{D2593419-C644-4FEF-8E0E-1EE67BE4015A}"/>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119" name="组合 118">
            <a:extLst>
              <a:ext uri="{FF2B5EF4-FFF2-40B4-BE49-F238E27FC236}">
                <a16:creationId xmlns:a16="http://schemas.microsoft.com/office/drawing/2014/main" id="{5BE1C036-7063-49D5-A9CB-7FD9A78CBE0D}"/>
              </a:ext>
            </a:extLst>
          </p:cNvPr>
          <p:cNvGrpSpPr/>
          <p:nvPr/>
        </p:nvGrpSpPr>
        <p:grpSpPr>
          <a:xfrm>
            <a:off x="5371741" y="375946"/>
            <a:ext cx="1448518" cy="1445140"/>
            <a:chOff x="2105799" y="20055838"/>
            <a:chExt cx="6748090" cy="6732363"/>
          </a:xfrm>
          <a:solidFill>
            <a:schemeClr val="accent1"/>
          </a:solidFill>
        </p:grpSpPr>
        <p:sp>
          <p:nvSpPr>
            <p:cNvPr id="120" name="Freeform 8">
              <a:extLst>
                <a:ext uri="{FF2B5EF4-FFF2-40B4-BE49-F238E27FC236}">
                  <a16:creationId xmlns:a16="http://schemas.microsoft.com/office/drawing/2014/main" id="{5D7F61A4-848B-4B7E-BC8E-0DF4388B8C7E}"/>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1" name="Freeform 42">
              <a:extLst>
                <a:ext uri="{FF2B5EF4-FFF2-40B4-BE49-F238E27FC236}">
                  <a16:creationId xmlns:a16="http://schemas.microsoft.com/office/drawing/2014/main" id="{F9F4CDAE-5153-41D0-AD86-DD8F023C2388}"/>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2" name="Freeform 43">
              <a:extLst>
                <a:ext uri="{FF2B5EF4-FFF2-40B4-BE49-F238E27FC236}">
                  <a16:creationId xmlns:a16="http://schemas.microsoft.com/office/drawing/2014/main" id="{2AFFDAD2-0B4D-443A-AB02-00A137DAABCC}"/>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3" name="Freeform 44">
              <a:extLst>
                <a:ext uri="{FF2B5EF4-FFF2-40B4-BE49-F238E27FC236}">
                  <a16:creationId xmlns:a16="http://schemas.microsoft.com/office/drawing/2014/main" id="{F3BF8299-AD85-4C2E-8133-758991248DF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4" name="Freeform 45">
              <a:extLst>
                <a:ext uri="{FF2B5EF4-FFF2-40B4-BE49-F238E27FC236}">
                  <a16:creationId xmlns:a16="http://schemas.microsoft.com/office/drawing/2014/main" id="{07873B75-FFCA-4B3E-924D-750F2A9654E2}"/>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5" name="Freeform 46">
              <a:extLst>
                <a:ext uri="{FF2B5EF4-FFF2-40B4-BE49-F238E27FC236}">
                  <a16:creationId xmlns:a16="http://schemas.microsoft.com/office/drawing/2014/main" id="{9676D2BF-E233-44FB-A86A-86D6BD58FA7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6" name="Freeform 47">
              <a:extLst>
                <a:ext uri="{FF2B5EF4-FFF2-40B4-BE49-F238E27FC236}">
                  <a16:creationId xmlns:a16="http://schemas.microsoft.com/office/drawing/2014/main" id="{D4496711-0B7D-4688-B6B7-2E6B1B5FFE82}"/>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7" name="Freeform 48">
              <a:extLst>
                <a:ext uri="{FF2B5EF4-FFF2-40B4-BE49-F238E27FC236}">
                  <a16:creationId xmlns:a16="http://schemas.microsoft.com/office/drawing/2014/main" id="{358E5579-EF93-4865-AAAB-002167D6346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8" name="Freeform 49">
              <a:extLst>
                <a:ext uri="{FF2B5EF4-FFF2-40B4-BE49-F238E27FC236}">
                  <a16:creationId xmlns:a16="http://schemas.microsoft.com/office/drawing/2014/main" id="{F4D93792-EE3C-47A2-96D7-CABDA20FAC7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9" name="Freeform 50">
              <a:extLst>
                <a:ext uri="{FF2B5EF4-FFF2-40B4-BE49-F238E27FC236}">
                  <a16:creationId xmlns:a16="http://schemas.microsoft.com/office/drawing/2014/main" id="{8FC47C96-ACE4-49C4-8F22-114862BA3A16}"/>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0" name="Freeform 51">
              <a:extLst>
                <a:ext uri="{FF2B5EF4-FFF2-40B4-BE49-F238E27FC236}">
                  <a16:creationId xmlns:a16="http://schemas.microsoft.com/office/drawing/2014/main" id="{BB6D90D0-6DDA-4560-A325-5669E8CFC174}"/>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1" name="Freeform 52">
              <a:extLst>
                <a:ext uri="{FF2B5EF4-FFF2-40B4-BE49-F238E27FC236}">
                  <a16:creationId xmlns:a16="http://schemas.microsoft.com/office/drawing/2014/main" id="{E95F2251-DB9D-4730-A262-205B2D5C96B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2" name="Freeform 53">
              <a:extLst>
                <a:ext uri="{FF2B5EF4-FFF2-40B4-BE49-F238E27FC236}">
                  <a16:creationId xmlns:a16="http://schemas.microsoft.com/office/drawing/2014/main" id="{CC11A9FC-335F-426C-AF21-C9195BF25C9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3" name="Freeform 54">
              <a:extLst>
                <a:ext uri="{FF2B5EF4-FFF2-40B4-BE49-F238E27FC236}">
                  <a16:creationId xmlns:a16="http://schemas.microsoft.com/office/drawing/2014/main" id="{ADD21EDB-5EE1-4872-8403-1619A1DD687A}"/>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4" name="Freeform 55">
              <a:extLst>
                <a:ext uri="{FF2B5EF4-FFF2-40B4-BE49-F238E27FC236}">
                  <a16:creationId xmlns:a16="http://schemas.microsoft.com/office/drawing/2014/main" id="{45924DAE-19A7-4B2E-B734-48E505BE219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5" name="Freeform 56">
              <a:extLst>
                <a:ext uri="{FF2B5EF4-FFF2-40B4-BE49-F238E27FC236}">
                  <a16:creationId xmlns:a16="http://schemas.microsoft.com/office/drawing/2014/main" id="{5EF3D58B-FB47-44F6-899B-391D67257B4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6" name="Freeform 57">
              <a:extLst>
                <a:ext uri="{FF2B5EF4-FFF2-40B4-BE49-F238E27FC236}">
                  <a16:creationId xmlns:a16="http://schemas.microsoft.com/office/drawing/2014/main" id="{35968DBE-09A6-4BEF-AC61-2BAE1EF1726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7" name="Freeform 58">
              <a:extLst>
                <a:ext uri="{FF2B5EF4-FFF2-40B4-BE49-F238E27FC236}">
                  <a16:creationId xmlns:a16="http://schemas.microsoft.com/office/drawing/2014/main" id="{2CC6E5A4-9130-46F3-8CFE-A37526E60723}"/>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8" name="Freeform 59">
              <a:extLst>
                <a:ext uri="{FF2B5EF4-FFF2-40B4-BE49-F238E27FC236}">
                  <a16:creationId xmlns:a16="http://schemas.microsoft.com/office/drawing/2014/main" id="{422F6570-BD72-4264-B652-F631E27F8144}"/>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9" name="Freeform 60">
              <a:extLst>
                <a:ext uri="{FF2B5EF4-FFF2-40B4-BE49-F238E27FC236}">
                  <a16:creationId xmlns:a16="http://schemas.microsoft.com/office/drawing/2014/main" id="{30E0906B-77F1-4C67-9EC7-E65C17D32873}"/>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0" name="Freeform 61">
              <a:extLst>
                <a:ext uri="{FF2B5EF4-FFF2-40B4-BE49-F238E27FC236}">
                  <a16:creationId xmlns:a16="http://schemas.microsoft.com/office/drawing/2014/main" id="{981F60D1-C608-4D13-B87D-46A7B8FBDDB7}"/>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1" name="Freeform 62">
              <a:extLst>
                <a:ext uri="{FF2B5EF4-FFF2-40B4-BE49-F238E27FC236}">
                  <a16:creationId xmlns:a16="http://schemas.microsoft.com/office/drawing/2014/main" id="{AEA21B60-E6B3-425E-AB13-4419AB35F0C7}"/>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2" name="Freeform 71">
              <a:extLst>
                <a:ext uri="{FF2B5EF4-FFF2-40B4-BE49-F238E27FC236}">
                  <a16:creationId xmlns:a16="http://schemas.microsoft.com/office/drawing/2014/main" id="{BE3B06CF-28A5-4CBF-B386-4F8935500D85}"/>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
        <p:nvSpPr>
          <p:cNvPr id="143" name="矩形 142">
            <a:extLst>
              <a:ext uri="{FF2B5EF4-FFF2-40B4-BE49-F238E27FC236}">
                <a16:creationId xmlns:a16="http://schemas.microsoft.com/office/drawing/2014/main" id="{61600BDB-F083-4BB4-8B07-28248A07F8C4}"/>
              </a:ext>
            </a:extLst>
          </p:cNvPr>
          <p:cNvSpPr/>
          <p:nvPr/>
        </p:nvSpPr>
        <p:spPr>
          <a:xfrm>
            <a:off x="1110495" y="2412386"/>
            <a:ext cx="9963463" cy="767390"/>
          </a:xfrm>
          <a:prstGeom prst="rect">
            <a:avLst/>
          </a:prstGeom>
          <a:effectLst>
            <a:outerShdw blurRad="63500" sx="102000" sy="102000" algn="ctr"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300" normalizeH="0" baseline="0" noProof="0" dirty="0">
                <a:ln>
                  <a:noFill/>
                </a:ln>
                <a:solidFill>
                  <a:srgbClr val="9A0001"/>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英语和汉语普通话中的心理动词</a:t>
            </a:r>
            <a:endParaRPr kumimoji="0" lang="en-US" altLang="zh-CN" sz="4000" b="1" i="0" u="none" strike="noStrike" kern="1200" cap="none" spc="300" normalizeH="0" baseline="0" noProof="0" dirty="0">
              <a:ln>
                <a:noFill/>
              </a:ln>
              <a:solidFill>
                <a:srgbClr val="9A0001"/>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6" name="文本框 145">
            <a:extLst>
              <a:ext uri="{FF2B5EF4-FFF2-40B4-BE49-F238E27FC236}">
                <a16:creationId xmlns:a16="http://schemas.microsoft.com/office/drawing/2014/main" id="{C690C96E-D32C-4988-8D3D-0B2C40810BF0}"/>
              </a:ext>
            </a:extLst>
          </p:cNvPr>
          <p:cNvSpPr txBox="1"/>
          <p:nvPr/>
        </p:nvSpPr>
        <p:spPr>
          <a:xfrm>
            <a:off x="4781096" y="5620332"/>
            <a:ext cx="2637514" cy="369332"/>
          </a:xfrm>
          <a:prstGeom prst="rect">
            <a:avLst/>
          </a:prstGeom>
          <a:noFill/>
        </p:spPr>
        <p:txBody>
          <a:bodyPr wrap="square" rtlCol="0">
            <a:spAutoFit/>
          </a:bodyPr>
          <a:lstStyle/>
          <a:p>
            <a:pPr algn="ctr">
              <a:defRPr/>
            </a:pPr>
            <a:r>
              <a:rPr lang="zh-CN" altLang="en-US"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报告人：李卓</a:t>
            </a:r>
          </a:p>
        </p:txBody>
      </p:sp>
      <p:sp>
        <p:nvSpPr>
          <p:cNvPr id="3" name="矩形 2">
            <a:extLst>
              <a:ext uri="{FF2B5EF4-FFF2-40B4-BE49-F238E27FC236}">
                <a16:creationId xmlns:a16="http://schemas.microsoft.com/office/drawing/2014/main" id="{52137184-4125-4FC1-A3BB-781C3AFFCC28}"/>
              </a:ext>
            </a:extLst>
          </p:cNvPr>
          <p:cNvSpPr/>
          <p:nvPr/>
        </p:nvSpPr>
        <p:spPr>
          <a:xfrm>
            <a:off x="1868420" y="3167758"/>
            <a:ext cx="8877646"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Psych verbs in English and Mandarin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Nat Lang Linguist Theory</a:t>
            </a:r>
            <a:r>
              <a:rPr lang="zh-CN" altLang="en-US" sz="20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a:t>
            </a:r>
            <a:r>
              <a:rPr lang="en-US" altLang="zh-CN" sz="20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2015</a:t>
            </a:r>
            <a:r>
              <a:rPr lang="zh-CN" altLang="en-US" sz="20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a:t>
            </a:r>
            <a:r>
              <a:rPr lang="en-US" altLang="zh-CN" sz="20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33:27-189</a:t>
            </a:r>
            <a:endParaRPr kumimoji="0" lang="zh-CN" altLang="en-US" sz="2000" i="0" u="none" strike="noStrike" kern="1200" cap="none" spc="0" normalizeH="0" baseline="0" noProof="0" dirty="0">
              <a:ln>
                <a:noFill/>
              </a:ln>
              <a:solidFill>
                <a:prstClr val="white">
                  <a:lumMod val="50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8" name="文本框 147">
            <a:extLst>
              <a:ext uri="{FF2B5EF4-FFF2-40B4-BE49-F238E27FC236}">
                <a16:creationId xmlns:a16="http://schemas.microsoft.com/office/drawing/2014/main" id="{00102ADB-CB18-494E-9865-0131762FA625}"/>
              </a:ext>
            </a:extLst>
          </p:cNvPr>
          <p:cNvSpPr txBox="1"/>
          <p:nvPr/>
        </p:nvSpPr>
        <p:spPr>
          <a:xfrm>
            <a:off x="4396033" y="6109993"/>
            <a:ext cx="33999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2020/05/19</a:t>
            </a:r>
            <a:endParaRPr kumimoji="0" lang="zh-CN" alt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6" name="组合 5">
            <a:extLst>
              <a:ext uri="{FF2B5EF4-FFF2-40B4-BE49-F238E27FC236}">
                <a16:creationId xmlns:a16="http://schemas.microsoft.com/office/drawing/2014/main" id="{530EE0FD-F2BE-465C-A1A7-D41CC7968DD4}"/>
              </a:ext>
            </a:extLst>
          </p:cNvPr>
          <p:cNvGrpSpPr/>
          <p:nvPr/>
        </p:nvGrpSpPr>
        <p:grpSpPr>
          <a:xfrm>
            <a:off x="2106891" y="6288048"/>
            <a:ext cx="7978219" cy="0"/>
            <a:chOff x="2158738" y="6288048"/>
            <a:chExt cx="7978219" cy="0"/>
          </a:xfrm>
        </p:grpSpPr>
        <p:cxnSp>
          <p:nvCxnSpPr>
            <p:cNvPr id="5" name="直接连接符 4">
              <a:extLst>
                <a:ext uri="{FF2B5EF4-FFF2-40B4-BE49-F238E27FC236}">
                  <a16:creationId xmlns:a16="http://schemas.microsoft.com/office/drawing/2014/main" id="{6F54F93F-5601-4216-BE96-C9A5F9199058}"/>
                </a:ext>
              </a:extLst>
            </p:cNvPr>
            <p:cNvCxnSpPr/>
            <p:nvPr/>
          </p:nvCxnSpPr>
          <p:spPr>
            <a:xfrm>
              <a:off x="2158738" y="6288048"/>
              <a:ext cx="223729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9" name="直接连接符 148">
              <a:extLst>
                <a:ext uri="{FF2B5EF4-FFF2-40B4-BE49-F238E27FC236}">
                  <a16:creationId xmlns:a16="http://schemas.microsoft.com/office/drawing/2014/main" id="{92F7C4DB-3604-482F-8A00-01D49F89C94F}"/>
                </a:ext>
              </a:extLst>
            </p:cNvPr>
            <p:cNvCxnSpPr/>
            <p:nvPr/>
          </p:nvCxnSpPr>
          <p:spPr>
            <a:xfrm>
              <a:off x="7899662" y="6288048"/>
              <a:ext cx="2237295" cy="0"/>
            </a:xfrm>
            <a:prstGeom prst="line">
              <a:avLst/>
            </a:prstGeom>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4455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1.1 </a:t>
            </a:r>
            <a:r>
              <a:rPr lang="zh-CN" altLang="en-US" dirty="0">
                <a:sym typeface="Arial" panose="020B0604020202020204" pitchFamily="34" charset="0"/>
              </a:rPr>
              <a:t>普通话中主语感事心理动词和宾语感事心理动词的句法差异</a:t>
            </a:r>
          </a:p>
        </p:txBody>
      </p:sp>
      <p:sp>
        <p:nvSpPr>
          <p:cNvPr id="6" name="文本占位符 5">
            <a:extLst>
              <a:ext uri="{FF2B5EF4-FFF2-40B4-BE49-F238E27FC236}">
                <a16:creationId xmlns:a16="http://schemas.microsoft.com/office/drawing/2014/main" id="{1F262F3D-D7AD-4E8B-8BF6-815BCA16B542}"/>
              </a:ext>
            </a:extLst>
          </p:cNvPr>
          <p:cNvSpPr>
            <a:spLocks noGrp="1"/>
          </p:cNvSpPr>
          <p:nvPr>
            <p:ph type="body" sz="quarter" idx="10"/>
          </p:nvPr>
        </p:nvSpPr>
        <p:spPr>
          <a:xfrm>
            <a:off x="442913" y="1594850"/>
            <a:ext cx="9056687" cy="381629"/>
          </a:xfrm>
        </p:spPr>
        <p:txBody>
          <a:bodyPr>
            <a:normAutofit/>
          </a:bodyPr>
          <a:lstStyle/>
          <a:p>
            <a:r>
              <a:rPr lang="zh-CN" altLang="en-US" dirty="0"/>
              <a:t>主语感事心理动词通常选择小句宾语，如：</a:t>
            </a:r>
            <a:endParaRPr lang="en-US" altLang="zh-CN" dirty="0"/>
          </a:p>
        </p:txBody>
      </p:sp>
      <p:sp>
        <p:nvSpPr>
          <p:cNvPr id="5" name="文本框 4">
            <a:extLst>
              <a:ext uri="{FF2B5EF4-FFF2-40B4-BE49-F238E27FC236}">
                <a16:creationId xmlns:a16="http://schemas.microsoft.com/office/drawing/2014/main" id="{D3215056-F039-4FC5-85CE-F78E1E63E408}"/>
              </a:ext>
            </a:extLst>
          </p:cNvPr>
          <p:cNvSpPr txBox="1"/>
          <p:nvPr/>
        </p:nvSpPr>
        <p:spPr>
          <a:xfrm>
            <a:off x="442913" y="1976479"/>
            <a:ext cx="10113328" cy="1938992"/>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李四会打他</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玛丽  喜欢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李四去找她</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喜欢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a:extLst>
              <a:ext uri="{FF2B5EF4-FFF2-40B4-BE49-F238E27FC236}">
                <a16:creationId xmlns:a16="http://schemas.microsoft.com/office/drawing/2014/main" id="{925A79E2-D139-42C7-BC0F-48EFB7AAC218}"/>
              </a:ext>
            </a:extLst>
          </p:cNvPr>
          <p:cNvSpPr/>
          <p:nvPr/>
        </p:nvSpPr>
        <p:spPr>
          <a:xfrm>
            <a:off x="568960" y="4912653"/>
            <a:ext cx="10322560" cy="707886"/>
          </a:xfrm>
          <a:prstGeom prst="rect">
            <a:avLst/>
          </a:prstGeom>
        </p:spPr>
        <p:txBody>
          <a:bodyPr wrap="square">
            <a:spAutoFit/>
          </a:bodyPr>
          <a:lstStyle/>
          <a:p>
            <a:pPr lvl="0"/>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我  恐怕   他不回来。                                           （主语感事心理动词）</a:t>
            </a:r>
            <a:endPar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lvl="0"/>
            <a:r>
              <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*我  恐怕  他。</a:t>
            </a:r>
          </a:p>
        </p:txBody>
      </p:sp>
      <p:sp>
        <p:nvSpPr>
          <p:cNvPr id="7" name="文本占位符 5">
            <a:extLst>
              <a:ext uri="{FF2B5EF4-FFF2-40B4-BE49-F238E27FC236}">
                <a16:creationId xmlns:a16="http://schemas.microsoft.com/office/drawing/2014/main" id="{8F973EFB-3928-4999-80ED-390EA52F989F}"/>
              </a:ext>
            </a:extLst>
          </p:cNvPr>
          <p:cNvSpPr txBox="1">
            <a:spLocks/>
          </p:cNvSpPr>
          <p:nvPr/>
        </p:nvSpPr>
        <p:spPr>
          <a:xfrm>
            <a:off x="442912" y="4340209"/>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有时要求必须是小句宾语，如：</a:t>
            </a:r>
          </a:p>
        </p:txBody>
      </p:sp>
      <p:sp>
        <p:nvSpPr>
          <p:cNvPr id="8" name="文本占位符 5">
            <a:extLst>
              <a:ext uri="{FF2B5EF4-FFF2-40B4-BE49-F238E27FC236}">
                <a16:creationId xmlns:a16="http://schemas.microsoft.com/office/drawing/2014/main" id="{8EF5B016-B611-4BC2-89F8-8DC44CC62F11}"/>
              </a:ext>
            </a:extLst>
          </p:cNvPr>
          <p:cNvSpPr txBox="1">
            <a:spLocks/>
          </p:cNvSpPr>
          <p:nvPr/>
        </p:nvSpPr>
        <p:spPr>
          <a:xfrm>
            <a:off x="442911" y="1117813"/>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 </a:t>
            </a:r>
            <a:r>
              <a:rPr lang="zh-CN" altLang="en-US" dirty="0"/>
              <a:t>是否接受小句宾语</a:t>
            </a:r>
          </a:p>
        </p:txBody>
      </p:sp>
    </p:spTree>
    <p:extLst>
      <p:ext uri="{BB962C8B-B14F-4D97-AF65-F5344CB8AC3E}">
        <p14:creationId xmlns:p14="http://schemas.microsoft.com/office/powerpoint/2010/main" val="5027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1.1 </a:t>
            </a:r>
            <a:r>
              <a:rPr lang="zh-CN" altLang="en-US" dirty="0">
                <a:sym typeface="Arial" panose="020B0604020202020204" pitchFamily="34" charset="0"/>
              </a:rPr>
              <a:t>普通话中主语感事心理动词和宾语感事心理动词的句法差异</a:t>
            </a:r>
          </a:p>
        </p:txBody>
      </p:sp>
      <p:sp>
        <p:nvSpPr>
          <p:cNvPr id="6" name="文本占位符 5">
            <a:extLst>
              <a:ext uri="{FF2B5EF4-FFF2-40B4-BE49-F238E27FC236}">
                <a16:creationId xmlns:a16="http://schemas.microsoft.com/office/drawing/2014/main" id="{1F262F3D-D7AD-4E8B-8BF6-815BCA16B542}"/>
              </a:ext>
            </a:extLst>
          </p:cNvPr>
          <p:cNvSpPr>
            <a:spLocks noGrp="1"/>
          </p:cNvSpPr>
          <p:nvPr>
            <p:ph type="body" sz="quarter" idx="10"/>
          </p:nvPr>
        </p:nvSpPr>
        <p:spPr>
          <a:xfrm>
            <a:off x="442913" y="1584690"/>
            <a:ext cx="9056687" cy="381629"/>
          </a:xfrm>
        </p:spPr>
        <p:txBody>
          <a:bodyPr>
            <a:normAutofit/>
          </a:bodyPr>
          <a:lstStyle/>
          <a:p>
            <a:r>
              <a:rPr lang="zh-CN" altLang="en-US" dirty="0"/>
              <a:t>而宾语感事心理动词不允许小句作宾语，如：</a:t>
            </a:r>
            <a:endParaRPr lang="en-US" altLang="zh-CN" dirty="0"/>
          </a:p>
        </p:txBody>
      </p:sp>
      <p:sp>
        <p:nvSpPr>
          <p:cNvPr id="5" name="文本框 4">
            <a:extLst>
              <a:ext uri="{FF2B5EF4-FFF2-40B4-BE49-F238E27FC236}">
                <a16:creationId xmlns:a16="http://schemas.microsoft.com/office/drawing/2014/main" id="{D3215056-F039-4FC5-85CE-F78E1E63E408}"/>
              </a:ext>
            </a:extLst>
          </p:cNvPr>
          <p:cNvSpPr txBox="1"/>
          <p:nvPr/>
        </p:nvSpPr>
        <p:spPr>
          <a:xfrm>
            <a:off x="442913" y="1773279"/>
            <a:ext cx="10113328" cy="1323439"/>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李四会哭</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侮辱了  李四 。</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占位符 5">
            <a:extLst>
              <a:ext uri="{FF2B5EF4-FFF2-40B4-BE49-F238E27FC236}">
                <a16:creationId xmlns:a16="http://schemas.microsoft.com/office/drawing/2014/main" id="{A38E582B-6159-41DD-954F-77601CA49C70}"/>
              </a:ext>
            </a:extLst>
          </p:cNvPr>
          <p:cNvSpPr txBox="1">
            <a:spLocks/>
          </p:cNvSpPr>
          <p:nvPr/>
        </p:nvSpPr>
        <p:spPr>
          <a:xfrm>
            <a:off x="442911" y="1117813"/>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 </a:t>
            </a:r>
            <a:r>
              <a:rPr lang="zh-CN" altLang="en-US" dirty="0"/>
              <a:t>是否接受小句宾语</a:t>
            </a:r>
          </a:p>
        </p:txBody>
      </p:sp>
    </p:spTree>
    <p:extLst>
      <p:ext uri="{BB962C8B-B14F-4D97-AF65-F5344CB8AC3E}">
        <p14:creationId xmlns:p14="http://schemas.microsoft.com/office/powerpoint/2010/main" val="98891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1.1 </a:t>
            </a:r>
            <a:r>
              <a:rPr lang="zh-CN" altLang="en-US" dirty="0">
                <a:sym typeface="Arial" panose="020B0604020202020204" pitchFamily="34" charset="0"/>
              </a:rPr>
              <a:t>普通话中主语感事心理动词和宾语感事心理动词的句法差异</a:t>
            </a:r>
          </a:p>
        </p:txBody>
      </p:sp>
      <p:sp>
        <p:nvSpPr>
          <p:cNvPr id="6" name="文本占位符 5">
            <a:extLst>
              <a:ext uri="{FF2B5EF4-FFF2-40B4-BE49-F238E27FC236}">
                <a16:creationId xmlns:a16="http://schemas.microsoft.com/office/drawing/2014/main" id="{1F262F3D-D7AD-4E8B-8BF6-815BCA16B542}"/>
              </a:ext>
            </a:extLst>
          </p:cNvPr>
          <p:cNvSpPr>
            <a:spLocks noGrp="1"/>
          </p:cNvSpPr>
          <p:nvPr>
            <p:ph type="body" sz="quarter" idx="10"/>
          </p:nvPr>
        </p:nvSpPr>
        <p:spPr/>
        <p:txBody>
          <a:bodyPr>
            <a:normAutofit/>
          </a:bodyPr>
          <a:lstStyle/>
          <a:p>
            <a:r>
              <a:rPr lang="en-US" altLang="zh-CN" dirty="0"/>
              <a:t>b. </a:t>
            </a:r>
            <a:r>
              <a:rPr lang="zh-CN" altLang="en-US" dirty="0"/>
              <a:t>“把”字句</a:t>
            </a:r>
            <a:endParaRPr lang="en-US" altLang="zh-CN" dirty="0"/>
          </a:p>
        </p:txBody>
      </p:sp>
      <p:sp>
        <p:nvSpPr>
          <p:cNvPr id="5" name="文本框 4">
            <a:extLst>
              <a:ext uri="{FF2B5EF4-FFF2-40B4-BE49-F238E27FC236}">
                <a16:creationId xmlns:a16="http://schemas.microsoft.com/office/drawing/2014/main" id="{D3215056-F039-4FC5-85CE-F78E1E63E408}"/>
              </a:ext>
            </a:extLst>
          </p:cNvPr>
          <p:cNvSpPr txBox="1"/>
          <p:nvPr/>
        </p:nvSpPr>
        <p:spPr>
          <a:xfrm>
            <a:off x="442912" y="1825896"/>
            <a:ext cx="10113328" cy="707886"/>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把   玛丽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喜欢  。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占位符 5">
            <a:extLst>
              <a:ext uri="{FF2B5EF4-FFF2-40B4-BE49-F238E27FC236}">
                <a16:creationId xmlns:a16="http://schemas.microsoft.com/office/drawing/2014/main" id="{588D5F2D-E057-4B55-B996-0F8341874A21}"/>
              </a:ext>
            </a:extLst>
          </p:cNvPr>
          <p:cNvSpPr txBox="1">
            <a:spLocks/>
          </p:cNvSpPr>
          <p:nvPr/>
        </p:nvSpPr>
        <p:spPr>
          <a:xfrm>
            <a:off x="442912" y="1385253"/>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主语感事心理动词不允许进入“把”字句，如：</a:t>
            </a:r>
          </a:p>
        </p:txBody>
      </p:sp>
      <p:sp>
        <p:nvSpPr>
          <p:cNvPr id="10" name="文本占位符 5">
            <a:extLst>
              <a:ext uri="{FF2B5EF4-FFF2-40B4-BE49-F238E27FC236}">
                <a16:creationId xmlns:a16="http://schemas.microsoft.com/office/drawing/2014/main" id="{85B6C831-5546-4310-BAAC-DDCA695A6CF2}"/>
              </a:ext>
            </a:extLst>
          </p:cNvPr>
          <p:cNvSpPr txBox="1">
            <a:spLocks/>
          </p:cNvSpPr>
          <p:nvPr/>
        </p:nvSpPr>
        <p:spPr>
          <a:xfrm>
            <a:off x="442911" y="3065710"/>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宾语感事心理动词允许进入“把”字句，如：</a:t>
            </a:r>
          </a:p>
        </p:txBody>
      </p:sp>
      <p:sp>
        <p:nvSpPr>
          <p:cNvPr id="11" name="文本框 10">
            <a:extLst>
              <a:ext uri="{FF2B5EF4-FFF2-40B4-BE49-F238E27FC236}">
                <a16:creationId xmlns:a16="http://schemas.microsoft.com/office/drawing/2014/main" id="{66009ADC-EB46-4227-A155-95B0CF04992D}"/>
              </a:ext>
            </a:extLst>
          </p:cNvPr>
          <p:cNvSpPr txBox="1"/>
          <p:nvPr/>
        </p:nvSpPr>
        <p:spPr>
          <a:xfrm>
            <a:off x="442912" y="3615784"/>
            <a:ext cx="10113328" cy="1015663"/>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19</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张三的话   把   玛丽   感动了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激怒了。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把   玛丽   侮辱 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72705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1.1 </a:t>
            </a:r>
            <a:r>
              <a:rPr lang="zh-CN" altLang="en-US" dirty="0">
                <a:sym typeface="Arial" panose="020B0604020202020204" pitchFamily="34" charset="0"/>
              </a:rPr>
              <a:t>普通话中主语感事心理动词和宾语感事心理动词的句法差异</a:t>
            </a:r>
          </a:p>
        </p:txBody>
      </p:sp>
      <p:sp>
        <p:nvSpPr>
          <p:cNvPr id="6" name="文本占位符 5">
            <a:extLst>
              <a:ext uri="{FF2B5EF4-FFF2-40B4-BE49-F238E27FC236}">
                <a16:creationId xmlns:a16="http://schemas.microsoft.com/office/drawing/2014/main" id="{1F262F3D-D7AD-4E8B-8BF6-815BCA16B542}"/>
              </a:ext>
            </a:extLst>
          </p:cNvPr>
          <p:cNvSpPr>
            <a:spLocks noGrp="1"/>
          </p:cNvSpPr>
          <p:nvPr>
            <p:ph type="body" sz="quarter" idx="10"/>
          </p:nvPr>
        </p:nvSpPr>
        <p:spPr/>
        <p:txBody>
          <a:bodyPr>
            <a:normAutofit/>
          </a:bodyPr>
          <a:lstStyle/>
          <a:p>
            <a:r>
              <a:rPr lang="en-US" altLang="zh-CN" dirty="0"/>
              <a:t>c. </a:t>
            </a:r>
            <a:r>
              <a:rPr lang="zh-CN" altLang="en-US" dirty="0"/>
              <a:t>被动句</a:t>
            </a:r>
            <a:endParaRPr lang="en-US" altLang="zh-CN" dirty="0"/>
          </a:p>
        </p:txBody>
      </p:sp>
      <p:sp>
        <p:nvSpPr>
          <p:cNvPr id="5" name="文本框 4">
            <a:extLst>
              <a:ext uri="{FF2B5EF4-FFF2-40B4-BE49-F238E27FC236}">
                <a16:creationId xmlns:a16="http://schemas.microsoft.com/office/drawing/2014/main" id="{D3215056-F039-4FC5-85CE-F78E1E63E408}"/>
              </a:ext>
            </a:extLst>
          </p:cNvPr>
          <p:cNvSpPr txBox="1"/>
          <p:nvPr/>
        </p:nvSpPr>
        <p:spPr>
          <a:xfrm>
            <a:off x="442912" y="1825896"/>
            <a:ext cx="10113328" cy="1015663"/>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被   张三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喜欢。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被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喜欢。</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占位符 5">
            <a:extLst>
              <a:ext uri="{FF2B5EF4-FFF2-40B4-BE49-F238E27FC236}">
                <a16:creationId xmlns:a16="http://schemas.microsoft.com/office/drawing/2014/main" id="{588D5F2D-E057-4B55-B996-0F8341874A21}"/>
              </a:ext>
            </a:extLst>
          </p:cNvPr>
          <p:cNvSpPr txBox="1">
            <a:spLocks/>
          </p:cNvSpPr>
          <p:nvPr/>
        </p:nvSpPr>
        <p:spPr>
          <a:xfrm>
            <a:off x="442912" y="1385253"/>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主语感事心理动词既排斥长被动也排斥短被动</a:t>
            </a:r>
          </a:p>
        </p:txBody>
      </p:sp>
      <p:sp>
        <p:nvSpPr>
          <p:cNvPr id="10" name="文本占位符 5">
            <a:extLst>
              <a:ext uri="{FF2B5EF4-FFF2-40B4-BE49-F238E27FC236}">
                <a16:creationId xmlns:a16="http://schemas.microsoft.com/office/drawing/2014/main" id="{85B6C831-5546-4310-BAAC-DDCA695A6CF2}"/>
              </a:ext>
            </a:extLst>
          </p:cNvPr>
          <p:cNvSpPr txBox="1">
            <a:spLocks/>
          </p:cNvSpPr>
          <p:nvPr/>
        </p:nvSpPr>
        <p:spPr>
          <a:xfrm>
            <a:off x="442911" y="3065710"/>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宾语感事心理动词既可以接受长被动也可以接受短被动</a:t>
            </a:r>
          </a:p>
        </p:txBody>
      </p:sp>
      <p:sp>
        <p:nvSpPr>
          <p:cNvPr id="11" name="文本框 10">
            <a:extLst>
              <a:ext uri="{FF2B5EF4-FFF2-40B4-BE49-F238E27FC236}">
                <a16:creationId xmlns:a16="http://schemas.microsoft.com/office/drawing/2014/main" id="{66009ADC-EB46-4227-A155-95B0CF04992D}"/>
              </a:ext>
            </a:extLst>
          </p:cNvPr>
          <p:cNvSpPr txBox="1"/>
          <p:nvPr/>
        </p:nvSpPr>
        <p:spPr>
          <a:xfrm>
            <a:off x="442912" y="3615784"/>
            <a:ext cx="10113328" cy="1015663"/>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21</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被   张三   感动了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侮辱了。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玛丽   被   感动了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26574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1.2 </a:t>
            </a:r>
            <a:r>
              <a:rPr lang="zh-CN" altLang="en-US" dirty="0">
                <a:sym typeface="Arial" panose="020B0604020202020204" pitchFamily="34" charset="0"/>
              </a:rPr>
              <a:t>语义差异：内涵性（</a:t>
            </a:r>
            <a:r>
              <a:rPr lang="en-US" altLang="zh-CN" dirty="0" err="1">
                <a:sym typeface="Arial" panose="020B0604020202020204" pitchFamily="34" charset="0"/>
              </a:rPr>
              <a:t>intensionality</a:t>
            </a:r>
            <a:r>
              <a:rPr lang="zh-CN" altLang="en-US" dirty="0">
                <a:sym typeface="Arial" panose="020B0604020202020204" pitchFamily="34" charset="0"/>
              </a:rPr>
              <a:t>）</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normAutofit fontScale="92500"/>
          </a:bodyPr>
          <a:lstStyle/>
          <a:p>
            <a:r>
              <a:rPr lang="zh-CN" altLang="en-US" dirty="0"/>
              <a:t>内涵性谓词</a:t>
            </a:r>
            <a:r>
              <a:rPr lang="en-US" altLang="zh-CN" dirty="0" err="1"/>
              <a:t>intensional</a:t>
            </a:r>
            <a:r>
              <a:rPr lang="en-US" altLang="zh-CN" dirty="0"/>
              <a:t> predicates</a:t>
            </a:r>
            <a:r>
              <a:rPr lang="zh-CN" altLang="en-US" dirty="0"/>
              <a:t> </a:t>
            </a:r>
            <a:r>
              <a:rPr lang="en-US" altLang="zh-CN" dirty="0"/>
              <a:t>VS </a:t>
            </a:r>
            <a:r>
              <a:rPr lang="zh-CN" altLang="en-US" dirty="0"/>
              <a:t>外延性谓词 </a:t>
            </a:r>
            <a:r>
              <a:rPr lang="en-US" altLang="zh-CN" dirty="0"/>
              <a:t>extensional predicates</a:t>
            </a:r>
            <a:endParaRPr lang="zh-CN" altLang="en-US" dirty="0"/>
          </a:p>
        </p:txBody>
      </p:sp>
      <p:sp>
        <p:nvSpPr>
          <p:cNvPr id="5" name="文本框 4">
            <a:extLst>
              <a:ext uri="{FF2B5EF4-FFF2-40B4-BE49-F238E27FC236}">
                <a16:creationId xmlns:a16="http://schemas.microsoft.com/office/drawing/2014/main" id="{7602CD88-ABB3-4754-8579-4C41BCB7D273}"/>
              </a:ext>
            </a:extLst>
          </p:cNvPr>
          <p:cNvSpPr txBox="1"/>
          <p:nvPr/>
        </p:nvSpPr>
        <p:spPr>
          <a:xfrm>
            <a:off x="686753" y="1941539"/>
            <a:ext cx="7324016"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内涵性谓词和现实世界不存在的对象同现不会引发错误。如：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a:extLst>
              <a:ext uri="{FF2B5EF4-FFF2-40B4-BE49-F238E27FC236}">
                <a16:creationId xmlns:a16="http://schemas.microsoft.com/office/drawing/2014/main" id="{62E6B0AB-9150-4DF9-A0B7-8A6568F2E4FB}"/>
              </a:ext>
            </a:extLst>
          </p:cNvPr>
          <p:cNvSpPr txBox="1"/>
          <p:nvPr/>
        </p:nvSpPr>
        <p:spPr>
          <a:xfrm>
            <a:off x="812800" y="2543457"/>
            <a:ext cx="802640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22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John loves </a:t>
            </a:r>
            <a:r>
              <a:rPr lang="en-US" altLang="zh-CN" sz="2000" b="1" dirty="0">
                <a:latin typeface="Arial" panose="020B0604020202020204" pitchFamily="34" charset="0"/>
                <a:ea typeface="微软雅黑" panose="020B0503020204020204" pitchFamily="34" charset="-122"/>
                <a:cs typeface="+mn-ea"/>
                <a:sym typeface="Arial" panose="020B0604020202020204" pitchFamily="34" charset="0"/>
              </a:rPr>
              <a:t>vampires</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(ES)</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Mary fears all </a:t>
            </a:r>
            <a:r>
              <a:rPr lang="en-US" altLang="zh-CN" sz="2000" b="1" dirty="0">
                <a:latin typeface="Arial" panose="020B0604020202020204" pitchFamily="34" charset="0"/>
                <a:ea typeface="微软雅黑" panose="020B0503020204020204" pitchFamily="34" charset="-122"/>
                <a:cs typeface="+mn-ea"/>
                <a:sym typeface="Arial" panose="020B0604020202020204" pitchFamily="34" charset="0"/>
              </a:rPr>
              <a:t>levitators</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a:extLst>
              <a:ext uri="{FF2B5EF4-FFF2-40B4-BE49-F238E27FC236}">
                <a16:creationId xmlns:a16="http://schemas.microsoft.com/office/drawing/2014/main" id="{077B23DD-619A-4C66-A2F6-87DFA6CE9DFF}"/>
              </a:ext>
            </a:extLst>
          </p:cNvPr>
          <p:cNvSpPr txBox="1"/>
          <p:nvPr/>
        </p:nvSpPr>
        <p:spPr>
          <a:xfrm>
            <a:off x="686753" y="3648419"/>
            <a:ext cx="7128632"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外延性谓词和现实世界不存在的对象同现会引发错误。如：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占位符 5">
            <a:extLst>
              <a:ext uri="{FF2B5EF4-FFF2-40B4-BE49-F238E27FC236}">
                <a16:creationId xmlns:a16="http://schemas.microsoft.com/office/drawing/2014/main" id="{69C71E5E-B866-48D6-AB25-275B2A985F56}"/>
              </a:ext>
            </a:extLst>
          </p:cNvPr>
          <p:cNvSpPr txBox="1">
            <a:spLocks/>
          </p:cNvSpPr>
          <p:nvPr/>
        </p:nvSpPr>
        <p:spPr>
          <a:xfrm>
            <a:off x="442912" y="1407180"/>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a:t>
            </a:r>
            <a:r>
              <a:rPr lang="zh-CN" altLang="en-US" dirty="0"/>
              <a:t>是否可以与现实世界不存在的事物宾语同现</a:t>
            </a:r>
            <a:endParaRPr lang="en-US" dirty="0"/>
          </a:p>
        </p:txBody>
      </p:sp>
      <p:pic>
        <p:nvPicPr>
          <p:cNvPr id="13" name="图片 12">
            <a:extLst>
              <a:ext uri="{FF2B5EF4-FFF2-40B4-BE49-F238E27FC236}">
                <a16:creationId xmlns:a16="http://schemas.microsoft.com/office/drawing/2014/main" id="{0E18D412-2CE0-424F-88B4-796F84064838}"/>
              </a:ext>
            </a:extLst>
          </p:cNvPr>
          <p:cNvPicPr>
            <a:picLocks noChangeAspect="1"/>
          </p:cNvPicPr>
          <p:nvPr/>
        </p:nvPicPr>
        <p:blipFill>
          <a:blip r:embed="rId3"/>
          <a:stretch>
            <a:fillRect/>
          </a:stretch>
        </p:blipFill>
        <p:spPr>
          <a:xfrm>
            <a:off x="812800" y="4217855"/>
            <a:ext cx="8334375" cy="819150"/>
          </a:xfrm>
          <a:prstGeom prst="rect">
            <a:avLst/>
          </a:prstGeom>
        </p:spPr>
      </p:pic>
      <p:pic>
        <p:nvPicPr>
          <p:cNvPr id="14" name="图片 13">
            <a:extLst>
              <a:ext uri="{FF2B5EF4-FFF2-40B4-BE49-F238E27FC236}">
                <a16:creationId xmlns:a16="http://schemas.microsoft.com/office/drawing/2014/main" id="{5F3CA1DE-2A71-42B9-9E93-EDC542A762EF}"/>
              </a:ext>
            </a:extLst>
          </p:cNvPr>
          <p:cNvPicPr>
            <a:picLocks noChangeAspect="1"/>
          </p:cNvPicPr>
          <p:nvPr/>
        </p:nvPicPr>
        <p:blipFill>
          <a:blip r:embed="rId4"/>
          <a:stretch>
            <a:fillRect/>
          </a:stretch>
        </p:blipFill>
        <p:spPr>
          <a:xfrm>
            <a:off x="812800" y="4962524"/>
            <a:ext cx="8067675" cy="1724025"/>
          </a:xfrm>
          <a:prstGeom prst="rect">
            <a:avLst/>
          </a:prstGeom>
        </p:spPr>
      </p:pic>
      <p:sp>
        <p:nvSpPr>
          <p:cNvPr id="15" name="文本框 14">
            <a:extLst>
              <a:ext uri="{FF2B5EF4-FFF2-40B4-BE49-F238E27FC236}">
                <a16:creationId xmlns:a16="http://schemas.microsoft.com/office/drawing/2014/main" id="{4F9FF241-020B-4B81-8CBA-B18E5D5E6547}"/>
              </a:ext>
            </a:extLst>
          </p:cNvPr>
          <p:cNvSpPr txBox="1"/>
          <p:nvPr/>
        </p:nvSpPr>
        <p:spPr>
          <a:xfrm>
            <a:off x="7640320" y="4397921"/>
            <a:ext cx="195072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simple TV</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6" name="文本框 15">
            <a:extLst>
              <a:ext uri="{FF2B5EF4-FFF2-40B4-BE49-F238E27FC236}">
                <a16:creationId xmlns:a16="http://schemas.microsoft.com/office/drawing/2014/main" id="{6071BFDC-08FC-43EF-AD1C-CF80409DA569}"/>
              </a:ext>
            </a:extLst>
          </p:cNvPr>
          <p:cNvSpPr txBox="1"/>
          <p:nvPr/>
        </p:nvSpPr>
        <p:spPr>
          <a:xfrm>
            <a:off x="7673133" y="5125588"/>
            <a:ext cx="195072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EO</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7" name="文本框 16">
            <a:extLst>
              <a:ext uri="{FF2B5EF4-FFF2-40B4-BE49-F238E27FC236}">
                <a16:creationId xmlns:a16="http://schemas.microsoft.com/office/drawing/2014/main" id="{1E8E4D78-00C7-4F32-8518-1CD1E78B0000}"/>
              </a:ext>
            </a:extLst>
          </p:cNvPr>
          <p:cNvSpPr txBox="1"/>
          <p:nvPr/>
        </p:nvSpPr>
        <p:spPr>
          <a:xfrm>
            <a:off x="7673133" y="5922915"/>
            <a:ext cx="195072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EO</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19351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1.2 </a:t>
            </a:r>
            <a:r>
              <a:rPr lang="zh-CN" altLang="en-US" dirty="0">
                <a:sym typeface="Arial" panose="020B0604020202020204" pitchFamily="34" charset="0"/>
              </a:rPr>
              <a:t>语义差异：内涵性（</a:t>
            </a:r>
            <a:r>
              <a:rPr lang="en-US" altLang="zh-CN" dirty="0" err="1">
                <a:sym typeface="Arial" panose="020B0604020202020204" pitchFamily="34" charset="0"/>
              </a:rPr>
              <a:t>intensionality</a:t>
            </a:r>
            <a:r>
              <a:rPr lang="zh-CN" altLang="en-US" dirty="0">
                <a:sym typeface="Arial" panose="020B0604020202020204" pitchFamily="34" charset="0"/>
              </a:rPr>
              <a:t>）</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normAutofit fontScale="92500"/>
          </a:bodyPr>
          <a:lstStyle/>
          <a:p>
            <a:r>
              <a:rPr lang="zh-CN" altLang="en-US" dirty="0"/>
              <a:t>内涵性谓词</a:t>
            </a:r>
            <a:r>
              <a:rPr lang="en-US" altLang="zh-CN" dirty="0" err="1"/>
              <a:t>intensional</a:t>
            </a:r>
            <a:r>
              <a:rPr lang="en-US" altLang="zh-CN" dirty="0"/>
              <a:t> predicates</a:t>
            </a:r>
            <a:r>
              <a:rPr lang="zh-CN" altLang="en-US" dirty="0"/>
              <a:t> </a:t>
            </a:r>
            <a:r>
              <a:rPr lang="en-US" altLang="zh-CN" dirty="0"/>
              <a:t>VS </a:t>
            </a:r>
            <a:r>
              <a:rPr lang="zh-CN" altLang="en-US" dirty="0"/>
              <a:t>外延性谓词 </a:t>
            </a:r>
            <a:r>
              <a:rPr lang="en-US" altLang="zh-CN" dirty="0"/>
              <a:t>extensional predicates</a:t>
            </a:r>
            <a:endParaRPr lang="zh-CN" altLang="en-US" dirty="0"/>
          </a:p>
        </p:txBody>
      </p:sp>
      <p:sp>
        <p:nvSpPr>
          <p:cNvPr id="5" name="文本框 4">
            <a:extLst>
              <a:ext uri="{FF2B5EF4-FFF2-40B4-BE49-F238E27FC236}">
                <a16:creationId xmlns:a16="http://schemas.microsoft.com/office/drawing/2014/main" id="{7602CD88-ABB3-4754-8579-4C41BCB7D273}"/>
              </a:ext>
            </a:extLst>
          </p:cNvPr>
          <p:cNvSpPr txBox="1"/>
          <p:nvPr/>
        </p:nvSpPr>
        <p:spPr>
          <a:xfrm>
            <a:off x="686753" y="1941539"/>
            <a:ext cx="6065520"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内涵性谓词：替换同指的术语会影响语义真值。如：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a:extLst>
              <a:ext uri="{FF2B5EF4-FFF2-40B4-BE49-F238E27FC236}">
                <a16:creationId xmlns:a16="http://schemas.microsoft.com/office/drawing/2014/main" id="{62E6B0AB-9150-4DF9-A0B7-8A6568F2E4FB}"/>
              </a:ext>
            </a:extLst>
          </p:cNvPr>
          <p:cNvSpPr txBox="1"/>
          <p:nvPr/>
        </p:nvSpPr>
        <p:spPr>
          <a:xfrm>
            <a:off x="442911" y="2525429"/>
            <a:ext cx="9180941"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26</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John loves </a:t>
            </a:r>
            <a:r>
              <a:rPr lang="en-US" altLang="zh-CN" sz="2000" b="1" dirty="0">
                <a:latin typeface="Arial" panose="020B0604020202020204" pitchFamily="34" charset="0"/>
                <a:ea typeface="微软雅黑" panose="020B0503020204020204" pitchFamily="34" charset="-122"/>
                <a:cs typeface="+mn-ea"/>
                <a:sym typeface="Arial" panose="020B0604020202020204" pitchFamily="34" charset="0"/>
              </a:rPr>
              <a:t>Stefani Joanne Angelina Germanotta</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(ES)</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John loves </a:t>
            </a:r>
            <a:r>
              <a:rPr lang="en-US" altLang="zh-CN" sz="2000" b="1" dirty="0">
                <a:latin typeface="Arial" panose="020B0604020202020204" pitchFamily="34" charset="0"/>
                <a:ea typeface="微软雅黑" panose="020B0503020204020204" pitchFamily="34" charset="-122"/>
                <a:cs typeface="+mn-ea"/>
                <a:sym typeface="Arial" panose="020B0604020202020204" pitchFamily="34" charset="0"/>
              </a:rPr>
              <a:t>Lady Gaga</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a:extLst>
              <a:ext uri="{FF2B5EF4-FFF2-40B4-BE49-F238E27FC236}">
                <a16:creationId xmlns:a16="http://schemas.microsoft.com/office/drawing/2014/main" id="{077B23DD-619A-4C66-A2F6-87DFA6CE9DFF}"/>
              </a:ext>
            </a:extLst>
          </p:cNvPr>
          <p:cNvSpPr txBox="1"/>
          <p:nvPr/>
        </p:nvSpPr>
        <p:spPr>
          <a:xfrm>
            <a:off x="686752" y="3453151"/>
            <a:ext cx="8937101"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外延性谓词：替换同指的术语名词不会影响语义真值。如：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占位符 5">
            <a:extLst>
              <a:ext uri="{FF2B5EF4-FFF2-40B4-BE49-F238E27FC236}">
                <a16:creationId xmlns:a16="http://schemas.microsoft.com/office/drawing/2014/main" id="{69C71E5E-B866-48D6-AB25-275B2A985F56}"/>
              </a:ext>
            </a:extLst>
          </p:cNvPr>
          <p:cNvSpPr txBox="1">
            <a:spLocks/>
          </p:cNvSpPr>
          <p:nvPr/>
        </p:nvSpPr>
        <p:spPr>
          <a:xfrm>
            <a:off x="442912" y="1407180"/>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b.</a:t>
            </a:r>
            <a:r>
              <a:rPr lang="zh-CN" altLang="en-US" dirty="0"/>
              <a:t>同指的两个术语之间的替换是否会导致语义真值发生变化</a:t>
            </a:r>
            <a:endParaRPr lang="en-US" dirty="0"/>
          </a:p>
        </p:txBody>
      </p:sp>
      <p:sp>
        <p:nvSpPr>
          <p:cNvPr id="15" name="文本框 14">
            <a:extLst>
              <a:ext uri="{FF2B5EF4-FFF2-40B4-BE49-F238E27FC236}">
                <a16:creationId xmlns:a16="http://schemas.microsoft.com/office/drawing/2014/main" id="{4F9FF241-020B-4B81-8CBA-B18E5D5E6547}"/>
              </a:ext>
            </a:extLst>
          </p:cNvPr>
          <p:cNvSpPr txBox="1"/>
          <p:nvPr/>
        </p:nvSpPr>
        <p:spPr>
          <a:xfrm>
            <a:off x="10084228" y="3996563"/>
            <a:ext cx="195072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simple TV</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6" name="文本框 15">
            <a:extLst>
              <a:ext uri="{FF2B5EF4-FFF2-40B4-BE49-F238E27FC236}">
                <a16:creationId xmlns:a16="http://schemas.microsoft.com/office/drawing/2014/main" id="{6071BFDC-08FC-43EF-AD1C-CF80409DA569}"/>
              </a:ext>
            </a:extLst>
          </p:cNvPr>
          <p:cNvSpPr txBox="1"/>
          <p:nvPr/>
        </p:nvSpPr>
        <p:spPr>
          <a:xfrm>
            <a:off x="10084228" y="4795826"/>
            <a:ext cx="195072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EO</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pic>
        <p:nvPicPr>
          <p:cNvPr id="3" name="图片 2">
            <a:extLst>
              <a:ext uri="{FF2B5EF4-FFF2-40B4-BE49-F238E27FC236}">
                <a16:creationId xmlns:a16="http://schemas.microsoft.com/office/drawing/2014/main" id="{31591DDE-8822-4E33-9045-ACDDED07C1AE}"/>
              </a:ext>
            </a:extLst>
          </p:cNvPr>
          <p:cNvPicPr>
            <a:picLocks noChangeAspect="1"/>
          </p:cNvPicPr>
          <p:nvPr/>
        </p:nvPicPr>
        <p:blipFill>
          <a:blip r:embed="rId3"/>
          <a:stretch>
            <a:fillRect/>
          </a:stretch>
        </p:blipFill>
        <p:spPr>
          <a:xfrm>
            <a:off x="471391" y="3814751"/>
            <a:ext cx="9906000" cy="981075"/>
          </a:xfrm>
          <a:prstGeom prst="rect">
            <a:avLst/>
          </a:prstGeom>
        </p:spPr>
      </p:pic>
      <p:pic>
        <p:nvPicPr>
          <p:cNvPr id="7" name="图片 6">
            <a:extLst>
              <a:ext uri="{FF2B5EF4-FFF2-40B4-BE49-F238E27FC236}">
                <a16:creationId xmlns:a16="http://schemas.microsoft.com/office/drawing/2014/main" id="{602EFBD1-61BF-45BC-8A2A-3B0C9EBE5859}"/>
              </a:ext>
            </a:extLst>
          </p:cNvPr>
          <p:cNvPicPr>
            <a:picLocks noChangeAspect="1"/>
          </p:cNvPicPr>
          <p:nvPr/>
        </p:nvPicPr>
        <p:blipFill>
          <a:blip r:embed="rId4"/>
          <a:stretch>
            <a:fillRect/>
          </a:stretch>
        </p:blipFill>
        <p:spPr>
          <a:xfrm>
            <a:off x="538480" y="4629149"/>
            <a:ext cx="10106025" cy="2057400"/>
          </a:xfrm>
          <a:prstGeom prst="rect">
            <a:avLst/>
          </a:prstGeom>
        </p:spPr>
      </p:pic>
    </p:spTree>
    <p:extLst>
      <p:ext uri="{BB962C8B-B14F-4D97-AF65-F5344CB8AC3E}">
        <p14:creationId xmlns:p14="http://schemas.microsoft.com/office/powerpoint/2010/main" val="28334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1.2 </a:t>
            </a:r>
            <a:r>
              <a:rPr lang="zh-CN" altLang="en-US" dirty="0">
                <a:sym typeface="Arial" panose="020B0604020202020204" pitchFamily="34" charset="0"/>
              </a:rPr>
              <a:t>语义差异：内涵性（</a:t>
            </a:r>
            <a:r>
              <a:rPr lang="en-US" altLang="zh-CN" dirty="0" err="1">
                <a:sym typeface="Arial" panose="020B0604020202020204" pitchFamily="34" charset="0"/>
              </a:rPr>
              <a:t>intensionality</a:t>
            </a:r>
            <a:r>
              <a:rPr lang="zh-CN" altLang="en-US" dirty="0">
                <a:sym typeface="Arial" panose="020B0604020202020204" pitchFamily="34" charset="0"/>
              </a:rPr>
              <a:t>）</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normAutofit fontScale="92500"/>
          </a:bodyPr>
          <a:lstStyle/>
          <a:p>
            <a:r>
              <a:rPr lang="zh-CN" altLang="en-US" dirty="0"/>
              <a:t>内涵性谓词</a:t>
            </a:r>
            <a:r>
              <a:rPr lang="en-US" altLang="zh-CN" dirty="0" err="1"/>
              <a:t>intensional</a:t>
            </a:r>
            <a:r>
              <a:rPr lang="en-US" altLang="zh-CN" dirty="0"/>
              <a:t> predicates</a:t>
            </a:r>
            <a:r>
              <a:rPr lang="zh-CN" altLang="en-US" dirty="0"/>
              <a:t> </a:t>
            </a:r>
            <a:r>
              <a:rPr lang="en-US" altLang="zh-CN" dirty="0"/>
              <a:t>VS </a:t>
            </a:r>
            <a:r>
              <a:rPr lang="zh-CN" altLang="en-US" dirty="0"/>
              <a:t>外延性谓词 </a:t>
            </a:r>
            <a:r>
              <a:rPr lang="en-US" altLang="zh-CN" dirty="0"/>
              <a:t>extensional predicates</a:t>
            </a:r>
            <a:endParaRPr lang="zh-CN" altLang="en-US" dirty="0"/>
          </a:p>
        </p:txBody>
      </p:sp>
      <p:sp>
        <p:nvSpPr>
          <p:cNvPr id="5" name="文本框 4">
            <a:extLst>
              <a:ext uri="{FF2B5EF4-FFF2-40B4-BE49-F238E27FC236}">
                <a16:creationId xmlns:a16="http://schemas.microsoft.com/office/drawing/2014/main" id="{7602CD88-ABB3-4754-8579-4C41BCB7D273}"/>
              </a:ext>
            </a:extLst>
          </p:cNvPr>
          <p:cNvSpPr txBox="1"/>
          <p:nvPr/>
        </p:nvSpPr>
        <p:spPr>
          <a:xfrm>
            <a:off x="686752" y="1941539"/>
            <a:ext cx="10255568"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内涵性谓词：带有不定指成分时，对于事件是否明确发生了的解读是不确定的。如：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a:extLst>
              <a:ext uri="{FF2B5EF4-FFF2-40B4-BE49-F238E27FC236}">
                <a16:creationId xmlns:a16="http://schemas.microsoft.com/office/drawing/2014/main" id="{62E6B0AB-9150-4DF9-A0B7-8A6568F2E4FB}"/>
              </a:ext>
            </a:extLst>
          </p:cNvPr>
          <p:cNvSpPr txBox="1"/>
          <p:nvPr/>
        </p:nvSpPr>
        <p:spPr>
          <a:xfrm>
            <a:off x="564831" y="2524050"/>
            <a:ext cx="10052369"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John needed a good result (on his entrance exams).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31</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John feared a poor result (on his entrance exams).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ES</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a:extLst>
              <a:ext uri="{FF2B5EF4-FFF2-40B4-BE49-F238E27FC236}">
                <a16:creationId xmlns:a16="http://schemas.microsoft.com/office/drawing/2014/main" id="{077B23DD-619A-4C66-A2F6-87DFA6CE9DFF}"/>
              </a:ext>
            </a:extLst>
          </p:cNvPr>
          <p:cNvSpPr txBox="1"/>
          <p:nvPr/>
        </p:nvSpPr>
        <p:spPr>
          <a:xfrm>
            <a:off x="686752" y="3453151"/>
            <a:ext cx="9615488"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外延性谓词：带有不定指成分时，对于事件是否发生了的解读只能是确定的。如：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占位符 5">
            <a:extLst>
              <a:ext uri="{FF2B5EF4-FFF2-40B4-BE49-F238E27FC236}">
                <a16:creationId xmlns:a16="http://schemas.microsoft.com/office/drawing/2014/main" id="{69C71E5E-B866-48D6-AB25-275B2A985F56}"/>
              </a:ext>
            </a:extLst>
          </p:cNvPr>
          <p:cNvSpPr txBox="1">
            <a:spLocks/>
          </p:cNvSpPr>
          <p:nvPr/>
        </p:nvSpPr>
        <p:spPr>
          <a:xfrm>
            <a:off x="442912" y="1407180"/>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c.</a:t>
            </a:r>
            <a:r>
              <a:rPr lang="zh-CN" altLang="en-US" dirty="0"/>
              <a:t>带不定指成分时</a:t>
            </a:r>
            <a:endParaRPr lang="en-US" dirty="0"/>
          </a:p>
        </p:txBody>
      </p:sp>
      <p:sp>
        <p:nvSpPr>
          <p:cNvPr id="13" name="文本框 12">
            <a:extLst>
              <a:ext uri="{FF2B5EF4-FFF2-40B4-BE49-F238E27FC236}">
                <a16:creationId xmlns:a16="http://schemas.microsoft.com/office/drawing/2014/main" id="{3D7864D9-EFC3-4449-B834-9E4CDF76E135}"/>
              </a:ext>
            </a:extLst>
          </p:cNvPr>
          <p:cNvSpPr txBox="1"/>
          <p:nvPr/>
        </p:nvSpPr>
        <p:spPr>
          <a:xfrm>
            <a:off x="564831" y="4212979"/>
            <a:ext cx="11592037"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John got a good result (on his entrance exams).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33</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John’s health frightened a friend of his.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EO</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38212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1.2 </a:t>
            </a:r>
            <a:r>
              <a:rPr lang="zh-CN" altLang="en-US" dirty="0">
                <a:sym typeface="Arial" panose="020B0604020202020204" pitchFamily="34" charset="0"/>
              </a:rPr>
              <a:t>语义差异：内涵性（</a:t>
            </a:r>
            <a:r>
              <a:rPr lang="en-US" altLang="zh-CN" dirty="0" err="1">
                <a:sym typeface="Arial" panose="020B0604020202020204" pitchFamily="34" charset="0"/>
              </a:rPr>
              <a:t>intensionality</a:t>
            </a:r>
            <a:r>
              <a:rPr lang="zh-CN" altLang="en-US" dirty="0">
                <a:sym typeface="Arial" panose="020B0604020202020204" pitchFamily="34" charset="0"/>
              </a:rPr>
              <a:t>）</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normAutofit fontScale="92500"/>
          </a:bodyPr>
          <a:lstStyle/>
          <a:p>
            <a:r>
              <a:rPr lang="zh-CN" altLang="en-US" dirty="0"/>
              <a:t>内涵性谓词</a:t>
            </a:r>
            <a:r>
              <a:rPr lang="en-US" altLang="zh-CN" dirty="0" err="1"/>
              <a:t>intensional</a:t>
            </a:r>
            <a:r>
              <a:rPr lang="en-US" altLang="zh-CN" dirty="0"/>
              <a:t> predicates</a:t>
            </a:r>
            <a:r>
              <a:rPr lang="zh-CN" altLang="en-US" dirty="0"/>
              <a:t> </a:t>
            </a:r>
            <a:r>
              <a:rPr lang="en-US" altLang="zh-CN" dirty="0"/>
              <a:t>VS </a:t>
            </a:r>
            <a:r>
              <a:rPr lang="zh-CN" altLang="en-US" dirty="0"/>
              <a:t>外延性谓词 </a:t>
            </a:r>
            <a:r>
              <a:rPr lang="en-US" altLang="zh-CN" dirty="0"/>
              <a:t>extensional predicates</a:t>
            </a:r>
            <a:endParaRPr lang="zh-CN" altLang="en-US" dirty="0"/>
          </a:p>
        </p:txBody>
      </p:sp>
      <p:sp>
        <p:nvSpPr>
          <p:cNvPr id="5" name="文本框 4">
            <a:extLst>
              <a:ext uri="{FF2B5EF4-FFF2-40B4-BE49-F238E27FC236}">
                <a16:creationId xmlns:a16="http://schemas.microsoft.com/office/drawing/2014/main" id="{7602CD88-ABB3-4754-8579-4C41BCB7D273}"/>
              </a:ext>
            </a:extLst>
          </p:cNvPr>
          <p:cNvSpPr txBox="1"/>
          <p:nvPr/>
        </p:nvSpPr>
        <p:spPr>
          <a:xfrm>
            <a:off x="635951" y="4747557"/>
            <a:ext cx="10255568" cy="1938992"/>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遇见了   吸血鬼。                                                        （简单及物动词）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遇见了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Jackie Chan/</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成龙。</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遇见了   一个老师。</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38</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感动了   吸血鬼。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感动了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Jackie Chan/</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成龙。</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感动了  一个老师。</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a:extLst>
              <a:ext uri="{FF2B5EF4-FFF2-40B4-BE49-F238E27FC236}">
                <a16:creationId xmlns:a16="http://schemas.microsoft.com/office/drawing/2014/main" id="{077B23DD-619A-4C66-A2F6-87DFA6CE9DFF}"/>
              </a:ext>
            </a:extLst>
          </p:cNvPr>
          <p:cNvSpPr txBox="1"/>
          <p:nvPr/>
        </p:nvSpPr>
        <p:spPr>
          <a:xfrm>
            <a:off x="635951" y="1903041"/>
            <a:ext cx="9615488"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内涵性谓词：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占位符 5">
            <a:extLst>
              <a:ext uri="{FF2B5EF4-FFF2-40B4-BE49-F238E27FC236}">
                <a16:creationId xmlns:a16="http://schemas.microsoft.com/office/drawing/2014/main" id="{69C71E5E-B866-48D6-AB25-275B2A985F56}"/>
              </a:ext>
            </a:extLst>
          </p:cNvPr>
          <p:cNvSpPr txBox="1">
            <a:spLocks/>
          </p:cNvSpPr>
          <p:nvPr/>
        </p:nvSpPr>
        <p:spPr>
          <a:xfrm>
            <a:off x="442912" y="1407180"/>
            <a:ext cx="9056687" cy="381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汉语普通话的两类心理动词也体现了上述特点。</a:t>
            </a:r>
            <a:endParaRPr lang="en-US" dirty="0"/>
          </a:p>
        </p:txBody>
      </p:sp>
      <p:sp>
        <p:nvSpPr>
          <p:cNvPr id="13" name="文本框 12">
            <a:extLst>
              <a:ext uri="{FF2B5EF4-FFF2-40B4-BE49-F238E27FC236}">
                <a16:creationId xmlns:a16="http://schemas.microsoft.com/office/drawing/2014/main" id="{3D7864D9-EFC3-4449-B834-9E4CDF76E135}"/>
              </a:ext>
            </a:extLst>
          </p:cNvPr>
          <p:cNvSpPr txBox="1"/>
          <p:nvPr/>
        </p:nvSpPr>
        <p:spPr>
          <a:xfrm>
            <a:off x="635951" y="2417383"/>
            <a:ext cx="11592037" cy="163121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怕   吸血鬼。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怕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Jackie Chan.</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怕   成龙。</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36</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需要  一个狗。                                                      （简单及物动词）                                                            </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怕   一个咬人的狗。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a:extLst>
              <a:ext uri="{FF2B5EF4-FFF2-40B4-BE49-F238E27FC236}">
                <a16:creationId xmlns:a16="http://schemas.microsoft.com/office/drawing/2014/main" id="{9084842C-14ED-49B3-95B1-B011B8C8044A}"/>
              </a:ext>
            </a:extLst>
          </p:cNvPr>
          <p:cNvSpPr txBox="1"/>
          <p:nvPr/>
        </p:nvSpPr>
        <p:spPr>
          <a:xfrm>
            <a:off x="635951" y="4282405"/>
            <a:ext cx="3275648"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外延性谓词：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94470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1C20B7F-A985-47B4-AB7D-3141DDF6FADF}"/>
              </a:ext>
            </a:extLst>
          </p:cNvPr>
          <p:cNvSpPr>
            <a:spLocks noGrp="1"/>
          </p:cNvSpPr>
          <p:nvPr>
            <p:ph type="sldNum" sz="quarter" idx="4"/>
          </p:nvPr>
        </p:nvSpPr>
        <p:spPr/>
        <p:txBody>
          <a:bodyPr/>
          <a:lstStyle/>
          <a:p>
            <a:r>
              <a:rPr lang="en-US" altLang="zh-CN"/>
              <a:t>&lt; </a:t>
            </a:r>
            <a:fld id="{A548B57D-AE10-4CF7-A9DF-59FEFA91B28E}" type="slidenum">
              <a:rPr lang="zh-CN" altLang="en-US" smtClean="0"/>
              <a:pPr/>
              <a:t>18</a:t>
            </a:fld>
            <a:r>
              <a:rPr lang="zh-CN" altLang="en-US"/>
              <a:t> </a:t>
            </a:r>
            <a:r>
              <a:rPr lang="en-US" altLang="zh-CN"/>
              <a:t>&gt;</a:t>
            </a:r>
            <a:endParaRPr lang="zh-CN" altLang="en-US" dirty="0"/>
          </a:p>
        </p:txBody>
      </p:sp>
      <p:sp>
        <p:nvSpPr>
          <p:cNvPr id="3" name="标题 2">
            <a:extLst>
              <a:ext uri="{FF2B5EF4-FFF2-40B4-BE49-F238E27FC236}">
                <a16:creationId xmlns:a16="http://schemas.microsoft.com/office/drawing/2014/main" id="{EB7F5880-9372-474E-8BB0-07BC441FAD00}"/>
              </a:ext>
            </a:extLst>
          </p:cNvPr>
          <p:cNvSpPr>
            <a:spLocks noGrp="1"/>
          </p:cNvSpPr>
          <p:nvPr>
            <p:ph type="title"/>
          </p:nvPr>
        </p:nvSpPr>
        <p:spPr/>
        <p:txBody>
          <a:bodyPr/>
          <a:lstStyle/>
          <a:p>
            <a:r>
              <a:rPr lang="zh-CN" altLang="en-US" dirty="0"/>
              <a:t>小结：主语感事心理动词和宾语感事心理动词的特点</a:t>
            </a:r>
          </a:p>
        </p:txBody>
      </p:sp>
      <p:graphicFrame>
        <p:nvGraphicFramePr>
          <p:cNvPr id="5" name="表格 4">
            <a:extLst>
              <a:ext uri="{FF2B5EF4-FFF2-40B4-BE49-F238E27FC236}">
                <a16:creationId xmlns:a16="http://schemas.microsoft.com/office/drawing/2014/main" id="{345B9AC5-CE70-4A3D-8BC7-9018F027ED43}"/>
              </a:ext>
            </a:extLst>
          </p:cNvPr>
          <p:cNvGraphicFramePr>
            <a:graphicFrameLocks noGrp="1"/>
          </p:cNvGraphicFramePr>
          <p:nvPr>
            <p:extLst>
              <p:ext uri="{D42A27DB-BD31-4B8C-83A1-F6EECF244321}">
                <p14:modId xmlns:p14="http://schemas.microsoft.com/office/powerpoint/2010/main" val="1855364182"/>
              </p:ext>
            </p:extLst>
          </p:nvPr>
        </p:nvGraphicFramePr>
        <p:xfrm>
          <a:off x="442913" y="1727800"/>
          <a:ext cx="9374664" cy="2377440"/>
        </p:xfrm>
        <a:graphic>
          <a:graphicData uri="http://schemas.openxmlformats.org/drawingml/2006/table">
            <a:tbl>
              <a:tblPr firstRow="1" bandRow="1">
                <a:tableStyleId>{5C22544A-7EE6-4342-B048-85BDC9FD1C3A}</a:tableStyleId>
              </a:tblPr>
              <a:tblGrid>
                <a:gridCol w="3647440">
                  <a:extLst>
                    <a:ext uri="{9D8B030D-6E8A-4147-A177-3AD203B41FA5}">
                      <a16:colId xmlns:a16="http://schemas.microsoft.com/office/drawing/2014/main" val="740612002"/>
                    </a:ext>
                  </a:extLst>
                </a:gridCol>
                <a:gridCol w="3037840">
                  <a:extLst>
                    <a:ext uri="{9D8B030D-6E8A-4147-A177-3AD203B41FA5}">
                      <a16:colId xmlns:a16="http://schemas.microsoft.com/office/drawing/2014/main" val="2455777556"/>
                    </a:ext>
                  </a:extLst>
                </a:gridCol>
                <a:gridCol w="2689384">
                  <a:extLst>
                    <a:ext uri="{9D8B030D-6E8A-4147-A177-3AD203B41FA5}">
                      <a16:colId xmlns:a16="http://schemas.microsoft.com/office/drawing/2014/main" val="1696791938"/>
                    </a:ext>
                  </a:extLst>
                </a:gridCol>
              </a:tblGrid>
              <a:tr h="370840">
                <a:tc>
                  <a:txBody>
                    <a:bodyPr/>
                    <a:lstStyle/>
                    <a:p>
                      <a:pPr algn="ctr"/>
                      <a:endParaRPr lang="zh-CN" altLang="en-US" sz="2000" dirty="0"/>
                    </a:p>
                  </a:txBody>
                  <a:tcPr anchor="ctr"/>
                </a:tc>
                <a:tc>
                  <a:txBody>
                    <a:bodyPr/>
                    <a:lstStyle/>
                    <a:p>
                      <a:pPr algn="ctr"/>
                      <a:r>
                        <a:rPr lang="zh-CN" altLang="en-US" sz="2000" dirty="0"/>
                        <a:t>主语感事心理动词</a:t>
                      </a:r>
                    </a:p>
                  </a:txBody>
                  <a:tcPr anchor="ctr"/>
                </a:tc>
                <a:tc>
                  <a:txBody>
                    <a:bodyPr/>
                    <a:lstStyle/>
                    <a:p>
                      <a:pPr algn="ctr"/>
                      <a:r>
                        <a:rPr lang="zh-CN" altLang="en-US" sz="2000" dirty="0"/>
                        <a:t>宾语感事心理动词</a:t>
                      </a:r>
                    </a:p>
                  </a:txBody>
                  <a:tcPr anchor="ctr"/>
                </a:tc>
                <a:extLst>
                  <a:ext uri="{0D108BD9-81ED-4DB2-BD59-A6C34878D82A}">
                    <a16:rowId xmlns:a16="http://schemas.microsoft.com/office/drawing/2014/main" val="39164373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照应语是否能向后约束</a:t>
                      </a:r>
                    </a:p>
                  </a:txBody>
                  <a:tcPr anchor="ctr"/>
                </a:tc>
                <a:tc>
                  <a:txBody>
                    <a:bodyPr/>
                    <a:lstStyle/>
                    <a:p>
                      <a:pPr algn="ctr"/>
                      <a:r>
                        <a:rPr lang="en-US" altLang="zh-CN" sz="2000" dirty="0"/>
                        <a:t>×</a:t>
                      </a:r>
                      <a:endParaRPr lang="zh-CN" altLang="en-US" sz="2000" dirty="0"/>
                    </a:p>
                  </a:txBody>
                  <a:tcPr anchor="ctr"/>
                </a:tc>
                <a:tc>
                  <a:txBody>
                    <a:bodyPr/>
                    <a:lstStyle/>
                    <a:p>
                      <a:pPr algn="ctr"/>
                      <a:r>
                        <a:rPr lang="zh-CN" altLang="en-US" sz="2000" dirty="0"/>
                        <a:t>√</a:t>
                      </a:r>
                      <a:endParaRPr lang="en-US" altLang="zh-CN" sz="2000" dirty="0"/>
                    </a:p>
                  </a:txBody>
                  <a:tcPr anchor="ctr"/>
                </a:tc>
                <a:extLst>
                  <a:ext uri="{0D108BD9-81ED-4DB2-BD59-A6C34878D82A}">
                    <a16:rowId xmlns:a16="http://schemas.microsoft.com/office/drawing/2014/main" val="48534838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是否能带小句宾语</a:t>
                      </a:r>
                    </a:p>
                  </a:txBody>
                  <a:tcPr anchor="ctr"/>
                </a:tc>
                <a:tc>
                  <a:txBody>
                    <a:bodyPr/>
                    <a:lstStyle/>
                    <a:p>
                      <a:pPr algn="ctr"/>
                      <a:r>
                        <a:rPr lang="zh-CN" altLang="en-US" sz="2000" dirty="0"/>
                        <a:t>√</a:t>
                      </a:r>
                    </a:p>
                  </a:txBody>
                  <a:tcPr anchor="ctr"/>
                </a:tc>
                <a:tc>
                  <a:txBody>
                    <a:bodyPr/>
                    <a:lstStyle/>
                    <a:p>
                      <a:pPr algn="ctr"/>
                      <a:r>
                        <a:rPr lang="en-US" altLang="zh-CN" sz="2000" dirty="0"/>
                        <a:t>×</a:t>
                      </a:r>
                      <a:endParaRPr lang="zh-CN" altLang="en-US" sz="2000" dirty="0"/>
                    </a:p>
                  </a:txBody>
                  <a:tcPr anchor="ctr"/>
                </a:tc>
                <a:extLst>
                  <a:ext uri="{0D108BD9-81ED-4DB2-BD59-A6C34878D82A}">
                    <a16:rowId xmlns:a16="http://schemas.microsoft.com/office/drawing/2014/main" val="3882668937"/>
                  </a:ext>
                </a:extLst>
              </a:tr>
              <a:tr h="370840">
                <a:tc>
                  <a:txBody>
                    <a:bodyPr/>
                    <a:lstStyle/>
                    <a:p>
                      <a:pPr algn="ctr"/>
                      <a:r>
                        <a:rPr lang="zh-CN" altLang="en-US" sz="2000" dirty="0"/>
                        <a:t>是否能进入“把”字句</a:t>
                      </a:r>
                    </a:p>
                  </a:txBody>
                  <a:tcPr anchor="ctr"/>
                </a:tc>
                <a:tc>
                  <a:txBody>
                    <a:bodyPr/>
                    <a:lstStyle/>
                    <a:p>
                      <a:pPr algn="ctr"/>
                      <a:r>
                        <a:rPr lang="en-US" altLang="zh-CN" sz="2000" dirty="0"/>
                        <a:t>×</a:t>
                      </a:r>
                      <a:endParaRPr lang="zh-CN" altLang="en-US" sz="2000" dirty="0"/>
                    </a:p>
                  </a:txBody>
                  <a:tcPr anchor="ctr"/>
                </a:tc>
                <a:tc>
                  <a:txBody>
                    <a:bodyPr/>
                    <a:lstStyle/>
                    <a:p>
                      <a:pPr algn="ctr"/>
                      <a:r>
                        <a:rPr lang="zh-CN" altLang="en-US" sz="2000" dirty="0"/>
                        <a:t>√</a:t>
                      </a:r>
                    </a:p>
                  </a:txBody>
                  <a:tcPr anchor="ctr"/>
                </a:tc>
                <a:extLst>
                  <a:ext uri="{0D108BD9-81ED-4DB2-BD59-A6C34878D82A}">
                    <a16:rowId xmlns:a16="http://schemas.microsoft.com/office/drawing/2014/main" val="109213989"/>
                  </a:ext>
                </a:extLst>
              </a:tr>
              <a:tr h="370840">
                <a:tc>
                  <a:txBody>
                    <a:bodyPr/>
                    <a:lstStyle/>
                    <a:p>
                      <a:pPr algn="ctr"/>
                      <a:r>
                        <a:rPr lang="zh-CN" altLang="en-US" sz="2000" dirty="0"/>
                        <a:t>是否能进入长被动</a:t>
                      </a:r>
                      <a:r>
                        <a:rPr lang="en-US" altLang="zh-CN" sz="2000" dirty="0"/>
                        <a:t>/</a:t>
                      </a:r>
                      <a:r>
                        <a:rPr lang="zh-CN" altLang="en-US" sz="2000" dirty="0"/>
                        <a:t>短被动</a:t>
                      </a:r>
                    </a:p>
                  </a:txBody>
                  <a:tcPr anchor="ctr"/>
                </a:tc>
                <a:tc>
                  <a:txBody>
                    <a:bodyPr/>
                    <a:lstStyle/>
                    <a:p>
                      <a:pPr algn="ctr"/>
                      <a:r>
                        <a:rPr lang="en-US" altLang="zh-CN" sz="2000" dirty="0"/>
                        <a:t>×</a:t>
                      </a:r>
                      <a:endParaRPr lang="zh-CN" altLang="en-US" sz="2000" dirty="0"/>
                    </a:p>
                  </a:txBody>
                  <a:tcPr anchor="ctr"/>
                </a:tc>
                <a:tc>
                  <a:txBody>
                    <a:bodyPr/>
                    <a:lstStyle/>
                    <a:p>
                      <a:pPr algn="ctr"/>
                      <a:r>
                        <a:rPr lang="zh-CN" altLang="en-US" sz="2000" dirty="0"/>
                        <a:t>√</a:t>
                      </a:r>
                    </a:p>
                  </a:txBody>
                  <a:tcPr anchor="ctr"/>
                </a:tc>
                <a:extLst>
                  <a:ext uri="{0D108BD9-81ED-4DB2-BD59-A6C34878D82A}">
                    <a16:rowId xmlns:a16="http://schemas.microsoft.com/office/drawing/2014/main" val="227248307"/>
                  </a:ext>
                </a:extLst>
              </a:tr>
              <a:tr h="370840">
                <a:tc>
                  <a:txBody>
                    <a:bodyPr/>
                    <a:lstStyle/>
                    <a:p>
                      <a:pPr algn="ctr"/>
                      <a:r>
                        <a:rPr lang="zh-CN" altLang="en-US" sz="2000" dirty="0"/>
                        <a:t>内涵性</a:t>
                      </a:r>
                    </a:p>
                  </a:txBody>
                  <a:tcPr anchor="ctr"/>
                </a:tc>
                <a:tc>
                  <a:txBody>
                    <a:bodyPr/>
                    <a:lstStyle/>
                    <a:p>
                      <a:pPr algn="ctr"/>
                      <a:r>
                        <a:rPr lang="zh-CN" altLang="en-US" sz="2000" dirty="0"/>
                        <a:t>√</a:t>
                      </a:r>
                    </a:p>
                  </a:txBody>
                  <a:tcPr anchor="ctr"/>
                </a:tc>
                <a:tc>
                  <a:txBody>
                    <a:bodyPr/>
                    <a:lstStyle/>
                    <a:p>
                      <a:pPr algn="ctr"/>
                      <a:r>
                        <a:rPr lang="en-US" altLang="zh-CN" sz="2000" dirty="0"/>
                        <a:t>×</a:t>
                      </a:r>
                      <a:endParaRPr lang="zh-CN" altLang="en-US" sz="2000" dirty="0"/>
                    </a:p>
                  </a:txBody>
                  <a:tcPr anchor="ctr"/>
                </a:tc>
                <a:extLst>
                  <a:ext uri="{0D108BD9-81ED-4DB2-BD59-A6C34878D82A}">
                    <a16:rowId xmlns:a16="http://schemas.microsoft.com/office/drawing/2014/main" val="1138282498"/>
                  </a:ext>
                </a:extLst>
              </a:tr>
            </a:tbl>
          </a:graphicData>
        </a:graphic>
      </p:graphicFrame>
    </p:spTree>
    <p:extLst>
      <p:ext uri="{BB962C8B-B14F-4D97-AF65-F5344CB8AC3E}">
        <p14:creationId xmlns:p14="http://schemas.microsoft.com/office/powerpoint/2010/main" val="173247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02</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p:txBody>
          <a:bodyPr/>
          <a:lstStyle/>
          <a:p>
            <a:r>
              <a:rPr lang="zh-CN" altLang="en-US" dirty="0">
                <a:sym typeface="Arial" panose="020B0604020202020204" pitchFamily="34" charset="0"/>
              </a:rPr>
              <a:t>主语感事心理动词</a:t>
            </a:r>
          </a:p>
        </p:txBody>
      </p:sp>
    </p:spTree>
    <p:extLst>
      <p:ext uri="{BB962C8B-B14F-4D97-AF65-F5344CB8AC3E}">
        <p14:creationId xmlns:p14="http://schemas.microsoft.com/office/powerpoint/2010/main" val="83230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B15C2478-5AB4-4541-8008-6447EAA4B2AA}"/>
              </a:ext>
            </a:extLst>
          </p:cNvPr>
          <p:cNvSpPr txBox="1"/>
          <p:nvPr/>
        </p:nvSpPr>
        <p:spPr>
          <a:xfrm>
            <a:off x="1325434" y="555760"/>
            <a:ext cx="2643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300" normalizeH="0" baseline="0" noProof="0" dirty="0">
                <a:ln>
                  <a:noFill/>
                </a:ln>
                <a:solidFill>
                  <a:schemeClr val="accent1"/>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目录</a:t>
            </a:r>
          </a:p>
        </p:txBody>
      </p:sp>
      <p:grpSp>
        <p:nvGrpSpPr>
          <p:cNvPr id="34" name="组合 33">
            <a:extLst>
              <a:ext uri="{FF2B5EF4-FFF2-40B4-BE49-F238E27FC236}">
                <a16:creationId xmlns:a16="http://schemas.microsoft.com/office/drawing/2014/main" id="{EDE5656F-E7F2-4BB5-8260-3F1B1062A952}"/>
              </a:ext>
            </a:extLst>
          </p:cNvPr>
          <p:cNvGrpSpPr/>
          <p:nvPr/>
        </p:nvGrpSpPr>
        <p:grpSpPr>
          <a:xfrm>
            <a:off x="1296445" y="1679060"/>
            <a:ext cx="6767844" cy="861352"/>
            <a:chOff x="1296445" y="1777506"/>
            <a:chExt cx="6767844" cy="861352"/>
          </a:xfrm>
        </p:grpSpPr>
        <p:sp>
          <p:nvSpPr>
            <p:cNvPr id="40" name="文本框 39">
              <a:extLst>
                <a:ext uri="{FF2B5EF4-FFF2-40B4-BE49-F238E27FC236}">
                  <a16:creationId xmlns:a16="http://schemas.microsoft.com/office/drawing/2014/main" id="{CC28C0EC-7349-4528-9D9B-77994BDA48DA}"/>
                </a:ext>
              </a:extLst>
            </p:cNvPr>
            <p:cNvSpPr txBox="1"/>
            <p:nvPr/>
          </p:nvSpPr>
          <p:spPr>
            <a:xfrm>
              <a:off x="1830685" y="2115638"/>
              <a:ext cx="6233604"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引言：心理动词结构的相关问题</a:t>
              </a:r>
              <a:endParaRPr lang="en-US" altLang="zh-CN"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41" name="组合 40">
              <a:extLst>
                <a:ext uri="{FF2B5EF4-FFF2-40B4-BE49-F238E27FC236}">
                  <a16:creationId xmlns:a16="http://schemas.microsoft.com/office/drawing/2014/main" id="{9786FD86-9D1D-445F-BBA9-963D34E58544}"/>
                </a:ext>
              </a:extLst>
            </p:cNvPr>
            <p:cNvGrpSpPr/>
            <p:nvPr/>
          </p:nvGrpSpPr>
          <p:grpSpPr>
            <a:xfrm>
              <a:off x="1296445" y="1777506"/>
              <a:ext cx="800100" cy="713161"/>
              <a:chOff x="6976951" y="1586703"/>
              <a:chExt cx="800100" cy="713161"/>
            </a:xfrm>
          </p:grpSpPr>
          <p:cxnSp>
            <p:nvCxnSpPr>
              <p:cNvPr id="43" name="直接连接符 42">
                <a:extLst>
                  <a:ext uri="{FF2B5EF4-FFF2-40B4-BE49-F238E27FC236}">
                    <a16:creationId xmlns:a16="http://schemas.microsoft.com/office/drawing/2014/main" id="{BFD77076-092D-4EC2-879D-E900573D34D4}"/>
                  </a:ext>
                </a:extLst>
              </p:cNvPr>
              <p:cNvCxnSpPr/>
              <p:nvPr/>
            </p:nvCxnSpPr>
            <p:spPr>
              <a:xfrm flipH="1">
                <a:off x="7160632" y="1829707"/>
                <a:ext cx="432738" cy="4701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44A5F994-68CE-4016-B167-C1775E3994E9}"/>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1</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grpSp>
        <p:nvGrpSpPr>
          <p:cNvPr id="49" name="组合 48">
            <a:extLst>
              <a:ext uri="{FF2B5EF4-FFF2-40B4-BE49-F238E27FC236}">
                <a16:creationId xmlns:a16="http://schemas.microsoft.com/office/drawing/2014/main" id="{597EA166-F877-47B9-A437-F4DA9FD6C442}"/>
              </a:ext>
            </a:extLst>
          </p:cNvPr>
          <p:cNvGrpSpPr/>
          <p:nvPr/>
        </p:nvGrpSpPr>
        <p:grpSpPr>
          <a:xfrm>
            <a:off x="1296445" y="2746790"/>
            <a:ext cx="4632723" cy="861352"/>
            <a:chOff x="1296445" y="1777506"/>
            <a:chExt cx="4632723" cy="861352"/>
          </a:xfrm>
        </p:grpSpPr>
        <p:sp>
          <p:nvSpPr>
            <p:cNvPr id="50" name="文本框 49">
              <a:extLst>
                <a:ext uri="{FF2B5EF4-FFF2-40B4-BE49-F238E27FC236}">
                  <a16:creationId xmlns:a16="http://schemas.microsoft.com/office/drawing/2014/main" id="{4D30467D-7817-4176-8F71-24AAC59FEE06}"/>
                </a:ext>
              </a:extLst>
            </p:cNvPr>
            <p:cNvSpPr txBox="1"/>
            <p:nvPr/>
          </p:nvSpPr>
          <p:spPr>
            <a:xfrm>
              <a:off x="1830685" y="2115638"/>
              <a:ext cx="4098483"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主语感事心理动词</a:t>
              </a:r>
              <a:endParaRPr lang="en-US" altLang="zh-CN"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51" name="组合 50">
              <a:extLst>
                <a:ext uri="{FF2B5EF4-FFF2-40B4-BE49-F238E27FC236}">
                  <a16:creationId xmlns:a16="http://schemas.microsoft.com/office/drawing/2014/main" id="{12147FF2-3F2C-4EA4-96F6-1368A521E62E}"/>
                </a:ext>
              </a:extLst>
            </p:cNvPr>
            <p:cNvGrpSpPr/>
            <p:nvPr/>
          </p:nvGrpSpPr>
          <p:grpSpPr>
            <a:xfrm>
              <a:off x="1296445" y="1777506"/>
              <a:ext cx="800100" cy="713161"/>
              <a:chOff x="6976951" y="1586703"/>
              <a:chExt cx="800100" cy="713161"/>
            </a:xfrm>
          </p:grpSpPr>
          <p:sp>
            <p:nvSpPr>
              <p:cNvPr id="52" name="文本框 51">
                <a:extLst>
                  <a:ext uri="{FF2B5EF4-FFF2-40B4-BE49-F238E27FC236}">
                    <a16:creationId xmlns:a16="http://schemas.microsoft.com/office/drawing/2014/main" id="{5290D6EA-4373-4E3B-8637-81646F1A7B79}"/>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2</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53" name="直接连接符 52">
                <a:extLst>
                  <a:ext uri="{FF2B5EF4-FFF2-40B4-BE49-F238E27FC236}">
                    <a16:creationId xmlns:a16="http://schemas.microsoft.com/office/drawing/2014/main" id="{65BC728A-0A27-477D-9233-0A149548E323}"/>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a:extLst>
              <a:ext uri="{FF2B5EF4-FFF2-40B4-BE49-F238E27FC236}">
                <a16:creationId xmlns:a16="http://schemas.microsoft.com/office/drawing/2014/main" id="{9363B11F-148D-4857-9335-0D8BC165C35A}"/>
              </a:ext>
            </a:extLst>
          </p:cNvPr>
          <p:cNvGrpSpPr/>
          <p:nvPr/>
        </p:nvGrpSpPr>
        <p:grpSpPr>
          <a:xfrm>
            <a:off x="1296445" y="3825630"/>
            <a:ext cx="4179795" cy="861352"/>
            <a:chOff x="1296445" y="1777506"/>
            <a:chExt cx="4179795" cy="861352"/>
          </a:xfrm>
        </p:grpSpPr>
        <p:sp>
          <p:nvSpPr>
            <p:cNvPr id="55" name="文本框 54">
              <a:extLst>
                <a:ext uri="{FF2B5EF4-FFF2-40B4-BE49-F238E27FC236}">
                  <a16:creationId xmlns:a16="http://schemas.microsoft.com/office/drawing/2014/main" id="{4502F672-83C0-4117-BF9E-9961F1D92E3C}"/>
                </a:ext>
              </a:extLst>
            </p:cNvPr>
            <p:cNvSpPr txBox="1"/>
            <p:nvPr/>
          </p:nvSpPr>
          <p:spPr>
            <a:xfrm>
              <a:off x="1830685" y="2115638"/>
              <a:ext cx="3645555"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宾语感事心理动词</a:t>
              </a:r>
              <a:endParaRPr lang="en-US" altLang="zh-CN"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56" name="组合 55">
              <a:extLst>
                <a:ext uri="{FF2B5EF4-FFF2-40B4-BE49-F238E27FC236}">
                  <a16:creationId xmlns:a16="http://schemas.microsoft.com/office/drawing/2014/main" id="{C8BCFD56-2E86-469C-8238-014884FF8E74}"/>
                </a:ext>
              </a:extLst>
            </p:cNvPr>
            <p:cNvGrpSpPr/>
            <p:nvPr/>
          </p:nvGrpSpPr>
          <p:grpSpPr>
            <a:xfrm>
              <a:off x="1296445" y="1777506"/>
              <a:ext cx="800100" cy="713161"/>
              <a:chOff x="6976951" y="1586703"/>
              <a:chExt cx="800100" cy="713161"/>
            </a:xfrm>
          </p:grpSpPr>
          <p:sp>
            <p:nvSpPr>
              <p:cNvPr id="57" name="文本框 56">
                <a:extLst>
                  <a:ext uri="{FF2B5EF4-FFF2-40B4-BE49-F238E27FC236}">
                    <a16:creationId xmlns:a16="http://schemas.microsoft.com/office/drawing/2014/main" id="{B285BD03-11C0-4CAA-94AC-C14495F4C37D}"/>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3</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58" name="直接连接符 57">
                <a:extLst>
                  <a:ext uri="{FF2B5EF4-FFF2-40B4-BE49-F238E27FC236}">
                    <a16:creationId xmlns:a16="http://schemas.microsoft.com/office/drawing/2014/main" id="{94423372-D8CA-4EA5-A40C-6E2DC355B017}"/>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组合 58">
            <a:extLst>
              <a:ext uri="{FF2B5EF4-FFF2-40B4-BE49-F238E27FC236}">
                <a16:creationId xmlns:a16="http://schemas.microsoft.com/office/drawing/2014/main" id="{102C4CA1-7D27-4093-A226-97356026BB7D}"/>
              </a:ext>
            </a:extLst>
          </p:cNvPr>
          <p:cNvGrpSpPr/>
          <p:nvPr/>
        </p:nvGrpSpPr>
        <p:grpSpPr>
          <a:xfrm>
            <a:off x="1296445" y="4910103"/>
            <a:ext cx="6982214" cy="861352"/>
            <a:chOff x="1296445" y="1777506"/>
            <a:chExt cx="6982214" cy="861352"/>
          </a:xfrm>
        </p:grpSpPr>
        <p:sp>
          <p:nvSpPr>
            <p:cNvPr id="60" name="文本框 59">
              <a:extLst>
                <a:ext uri="{FF2B5EF4-FFF2-40B4-BE49-F238E27FC236}">
                  <a16:creationId xmlns:a16="http://schemas.microsoft.com/office/drawing/2014/main" id="{B7C24735-7DDE-4BF6-B400-1DF986C3BDA1}"/>
                </a:ext>
              </a:extLst>
            </p:cNvPr>
            <p:cNvSpPr txBox="1"/>
            <p:nvPr/>
          </p:nvSpPr>
          <p:spPr>
            <a:xfrm>
              <a:off x="1830684" y="2115638"/>
              <a:ext cx="6447975"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结语</a:t>
              </a:r>
            </a:p>
          </p:txBody>
        </p:sp>
        <p:grpSp>
          <p:nvGrpSpPr>
            <p:cNvPr id="61" name="组合 60">
              <a:extLst>
                <a:ext uri="{FF2B5EF4-FFF2-40B4-BE49-F238E27FC236}">
                  <a16:creationId xmlns:a16="http://schemas.microsoft.com/office/drawing/2014/main" id="{C25F860F-1967-4D0C-A54D-9A5962D626C2}"/>
                </a:ext>
              </a:extLst>
            </p:cNvPr>
            <p:cNvGrpSpPr/>
            <p:nvPr/>
          </p:nvGrpSpPr>
          <p:grpSpPr>
            <a:xfrm>
              <a:off x="1296445" y="1777506"/>
              <a:ext cx="800100" cy="713161"/>
              <a:chOff x="6976951" y="1586703"/>
              <a:chExt cx="800100" cy="713161"/>
            </a:xfrm>
          </p:grpSpPr>
          <p:sp>
            <p:nvSpPr>
              <p:cNvPr id="62" name="文本框 61">
                <a:extLst>
                  <a:ext uri="{FF2B5EF4-FFF2-40B4-BE49-F238E27FC236}">
                    <a16:creationId xmlns:a16="http://schemas.microsoft.com/office/drawing/2014/main" id="{EAD6E1CD-0284-4A52-890E-715E79BF4A3E}"/>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4</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63" name="直接连接符 62">
                <a:extLst>
                  <a:ext uri="{FF2B5EF4-FFF2-40B4-BE49-F238E27FC236}">
                    <a16:creationId xmlns:a16="http://schemas.microsoft.com/office/drawing/2014/main" id="{9E2E41A3-97DB-49C9-88F0-51B44C0C1FD5}"/>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4AFB3319-785A-4D39-B3C9-6CEDE5ACD5C1}"/>
              </a:ext>
            </a:extLst>
          </p:cNvPr>
          <p:cNvGrpSpPr/>
          <p:nvPr/>
        </p:nvGrpSpPr>
        <p:grpSpPr>
          <a:xfrm>
            <a:off x="6606576" y="-241003"/>
            <a:ext cx="7357162" cy="7340006"/>
            <a:chOff x="2105799" y="20055838"/>
            <a:chExt cx="6748090" cy="6732363"/>
          </a:xfrm>
          <a:solidFill>
            <a:schemeClr val="accent1">
              <a:alpha val="10000"/>
            </a:schemeClr>
          </a:solidFill>
        </p:grpSpPr>
        <p:sp>
          <p:nvSpPr>
            <p:cNvPr id="65" name="Freeform 8">
              <a:extLst>
                <a:ext uri="{FF2B5EF4-FFF2-40B4-BE49-F238E27FC236}">
                  <a16:creationId xmlns:a16="http://schemas.microsoft.com/office/drawing/2014/main" id="{B71A7C87-2706-408B-9521-B21EB2B67B3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6" name="Freeform 42">
              <a:extLst>
                <a:ext uri="{FF2B5EF4-FFF2-40B4-BE49-F238E27FC236}">
                  <a16:creationId xmlns:a16="http://schemas.microsoft.com/office/drawing/2014/main" id="{6A6D631B-B5A5-472B-BC1C-81CAE6008122}"/>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7" name="Freeform 43">
              <a:extLst>
                <a:ext uri="{FF2B5EF4-FFF2-40B4-BE49-F238E27FC236}">
                  <a16:creationId xmlns:a16="http://schemas.microsoft.com/office/drawing/2014/main" id="{940FF3CB-28AB-4254-8F22-F60B8AD7EFD7}"/>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8" name="Freeform 44">
              <a:extLst>
                <a:ext uri="{FF2B5EF4-FFF2-40B4-BE49-F238E27FC236}">
                  <a16:creationId xmlns:a16="http://schemas.microsoft.com/office/drawing/2014/main" id="{F9151581-BF49-4B02-B27A-EB1364B4A4F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9" name="Freeform 45">
              <a:extLst>
                <a:ext uri="{FF2B5EF4-FFF2-40B4-BE49-F238E27FC236}">
                  <a16:creationId xmlns:a16="http://schemas.microsoft.com/office/drawing/2014/main" id="{001C54D0-B6CB-4F62-A166-409F9374111F}"/>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0" name="Freeform 46">
              <a:extLst>
                <a:ext uri="{FF2B5EF4-FFF2-40B4-BE49-F238E27FC236}">
                  <a16:creationId xmlns:a16="http://schemas.microsoft.com/office/drawing/2014/main" id="{9359636E-6EA2-4EF3-9153-B9BAC046B84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1" name="Freeform 47">
              <a:extLst>
                <a:ext uri="{FF2B5EF4-FFF2-40B4-BE49-F238E27FC236}">
                  <a16:creationId xmlns:a16="http://schemas.microsoft.com/office/drawing/2014/main" id="{FB480E91-F6FC-426C-BBEF-7834E0FD7DB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2" name="Freeform 48">
              <a:extLst>
                <a:ext uri="{FF2B5EF4-FFF2-40B4-BE49-F238E27FC236}">
                  <a16:creationId xmlns:a16="http://schemas.microsoft.com/office/drawing/2014/main" id="{FAADDC6A-DDB8-45AA-B3D5-778FC33A22C3}"/>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3" name="Freeform 49">
              <a:extLst>
                <a:ext uri="{FF2B5EF4-FFF2-40B4-BE49-F238E27FC236}">
                  <a16:creationId xmlns:a16="http://schemas.microsoft.com/office/drawing/2014/main" id="{FE31B954-04DA-4B75-ABA8-3BBCD18D3393}"/>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4" name="Freeform 50">
              <a:extLst>
                <a:ext uri="{FF2B5EF4-FFF2-40B4-BE49-F238E27FC236}">
                  <a16:creationId xmlns:a16="http://schemas.microsoft.com/office/drawing/2014/main" id="{BBCD8D72-F3B6-4689-8741-A9A28CCDB1F1}"/>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5" name="Freeform 51">
              <a:extLst>
                <a:ext uri="{FF2B5EF4-FFF2-40B4-BE49-F238E27FC236}">
                  <a16:creationId xmlns:a16="http://schemas.microsoft.com/office/drawing/2014/main" id="{EAA37C54-F7F7-413D-BDBE-F0DC72B7E15F}"/>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6" name="Freeform 52">
              <a:extLst>
                <a:ext uri="{FF2B5EF4-FFF2-40B4-BE49-F238E27FC236}">
                  <a16:creationId xmlns:a16="http://schemas.microsoft.com/office/drawing/2014/main" id="{878A696D-8F5F-4712-BD21-488DC5A65A35}"/>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7" name="Freeform 53">
              <a:extLst>
                <a:ext uri="{FF2B5EF4-FFF2-40B4-BE49-F238E27FC236}">
                  <a16:creationId xmlns:a16="http://schemas.microsoft.com/office/drawing/2014/main" id="{15C5231E-DBEB-43BA-A0D5-4D7D7FBC6878}"/>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8" name="Freeform 54">
              <a:extLst>
                <a:ext uri="{FF2B5EF4-FFF2-40B4-BE49-F238E27FC236}">
                  <a16:creationId xmlns:a16="http://schemas.microsoft.com/office/drawing/2014/main" id="{09133FAB-B306-4112-B500-B714D144C23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9" name="Freeform 55">
              <a:extLst>
                <a:ext uri="{FF2B5EF4-FFF2-40B4-BE49-F238E27FC236}">
                  <a16:creationId xmlns:a16="http://schemas.microsoft.com/office/drawing/2014/main" id="{4995CA68-ADBB-40E1-9132-95E5A2DC7E9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0" name="Freeform 56">
              <a:extLst>
                <a:ext uri="{FF2B5EF4-FFF2-40B4-BE49-F238E27FC236}">
                  <a16:creationId xmlns:a16="http://schemas.microsoft.com/office/drawing/2014/main" id="{F451DD5D-B60E-4ED5-A018-79AF05DE68D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1" name="Freeform 57">
              <a:extLst>
                <a:ext uri="{FF2B5EF4-FFF2-40B4-BE49-F238E27FC236}">
                  <a16:creationId xmlns:a16="http://schemas.microsoft.com/office/drawing/2014/main" id="{463FACCE-4CDF-429F-A57A-2B94D011CC7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2" name="Freeform 58">
              <a:extLst>
                <a:ext uri="{FF2B5EF4-FFF2-40B4-BE49-F238E27FC236}">
                  <a16:creationId xmlns:a16="http://schemas.microsoft.com/office/drawing/2014/main" id="{52E25580-B857-4DBF-BE18-F04B09A0DD3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3" name="Freeform 59">
              <a:extLst>
                <a:ext uri="{FF2B5EF4-FFF2-40B4-BE49-F238E27FC236}">
                  <a16:creationId xmlns:a16="http://schemas.microsoft.com/office/drawing/2014/main" id="{C0E55FE7-2167-4970-BA3C-C0E842CF26AC}"/>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4" name="Freeform 60">
              <a:extLst>
                <a:ext uri="{FF2B5EF4-FFF2-40B4-BE49-F238E27FC236}">
                  <a16:creationId xmlns:a16="http://schemas.microsoft.com/office/drawing/2014/main" id="{AD4F6AA6-B49F-460D-9365-981FBDF77A1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5" name="Freeform 61">
              <a:extLst>
                <a:ext uri="{FF2B5EF4-FFF2-40B4-BE49-F238E27FC236}">
                  <a16:creationId xmlns:a16="http://schemas.microsoft.com/office/drawing/2014/main" id="{DFE6C5F2-3F8F-40E2-816D-AD4BE6245EF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6" name="Freeform 62">
              <a:extLst>
                <a:ext uri="{FF2B5EF4-FFF2-40B4-BE49-F238E27FC236}">
                  <a16:creationId xmlns:a16="http://schemas.microsoft.com/office/drawing/2014/main" id="{B5F78D71-540D-4820-87AF-BAC00F6E63FE}"/>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7" name="Freeform 71">
              <a:extLst>
                <a:ext uri="{FF2B5EF4-FFF2-40B4-BE49-F238E27FC236}">
                  <a16:creationId xmlns:a16="http://schemas.microsoft.com/office/drawing/2014/main" id="{86488E73-4B49-4E1D-AE2A-B4812E89C969}"/>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415619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 </a:t>
            </a:r>
            <a:r>
              <a:rPr lang="zh-CN" altLang="en-US" dirty="0">
                <a:sym typeface="Arial" panose="020B0604020202020204" pitchFamily="34" charset="0"/>
              </a:rPr>
              <a:t>内涵性和小句宾语</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088687" cy="904510"/>
          </a:xfrm>
        </p:spPr>
        <p:txBody>
          <a:bodyPr>
            <a:normAutofit/>
          </a:bodyPr>
          <a:lstStyle/>
          <a:p>
            <a:r>
              <a:rPr lang="zh-CN" altLang="en-US" dirty="0"/>
              <a:t>一个关于内涵性和句法特征二者关系的假设（</a:t>
            </a:r>
            <a:r>
              <a:rPr lang="en-US" altLang="zh-CN" dirty="0" err="1"/>
              <a:t>sententialism</a:t>
            </a:r>
            <a:r>
              <a:rPr lang="zh-CN" altLang="en-US" dirty="0"/>
              <a:t>）：如果某一句法位置上的词是内涵性的，那么它一定包含一个小句宾语，这一宾语是由谓语的命题态度所选择的。</a:t>
            </a:r>
          </a:p>
        </p:txBody>
      </p:sp>
      <p:sp>
        <p:nvSpPr>
          <p:cNvPr id="5" name="文本框 4">
            <a:extLst>
              <a:ext uri="{FF2B5EF4-FFF2-40B4-BE49-F238E27FC236}">
                <a16:creationId xmlns:a16="http://schemas.microsoft.com/office/drawing/2014/main" id="{2718C9EA-2189-4C47-9C76-1CA43D1CA870}"/>
              </a:ext>
            </a:extLst>
          </p:cNvPr>
          <p:cNvSpPr txBox="1"/>
          <p:nvPr/>
        </p:nvSpPr>
        <p:spPr>
          <a:xfrm>
            <a:off x="493713" y="1871683"/>
            <a:ext cx="650240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39</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John needs a vampire.</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John needs [PRO TO HAVE a vampire].</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a:extLst>
              <a:ext uri="{FF2B5EF4-FFF2-40B4-BE49-F238E27FC236}">
                <a16:creationId xmlns:a16="http://schemas.microsoft.com/office/drawing/2014/main" id="{DC4F6C7B-3B5D-4F97-94C8-1EF5FC2EB2D7}"/>
              </a:ext>
            </a:extLst>
          </p:cNvPr>
          <p:cNvSpPr txBox="1"/>
          <p:nvPr/>
        </p:nvSpPr>
        <p:spPr>
          <a:xfrm>
            <a:off x="493713" y="2439572"/>
            <a:ext cx="10844847" cy="1323439"/>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40</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Yesterday John needed to have a bicycle tomorrow.</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Yesterday John needed [to have a bicycle tomorrow].</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41</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Yesterday John needed a bicycle tomorrow.</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[Yesterday John needed [PRO TO HAVE a bicycle tomorrow]].</a:t>
            </a:r>
          </a:p>
        </p:txBody>
      </p:sp>
    </p:spTree>
    <p:extLst>
      <p:ext uri="{BB962C8B-B14F-4D97-AF65-F5344CB8AC3E}">
        <p14:creationId xmlns:p14="http://schemas.microsoft.com/office/powerpoint/2010/main" val="290756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 </a:t>
            </a:r>
            <a:r>
              <a:rPr lang="zh-CN" altLang="en-US" dirty="0">
                <a:sym typeface="Arial" panose="020B0604020202020204" pitchFamily="34" charset="0"/>
              </a:rPr>
              <a:t>内涵性和小句宾语</a:t>
            </a:r>
          </a:p>
        </p:txBody>
      </p:sp>
      <p:sp>
        <p:nvSpPr>
          <p:cNvPr id="5" name="文本框 4">
            <a:extLst>
              <a:ext uri="{FF2B5EF4-FFF2-40B4-BE49-F238E27FC236}">
                <a16:creationId xmlns:a16="http://schemas.microsoft.com/office/drawing/2014/main" id="{2718C9EA-2189-4C47-9C76-1CA43D1CA870}"/>
              </a:ext>
            </a:extLst>
          </p:cNvPr>
          <p:cNvSpPr txBox="1"/>
          <p:nvPr/>
        </p:nvSpPr>
        <p:spPr>
          <a:xfrm>
            <a:off x="442913" y="981450"/>
            <a:ext cx="11556047" cy="3170099"/>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Yesterday John was in need of a bicycle tomorrow.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（动名词作宾语）</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[Yesterday John was in need of [PRO HAVING a bicycle tomorrow]].</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(cf. Yesterday John was in need of having a bicycle tomorrow.)</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43</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Yesterday John was desirous of a bicycle tomorrow.</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[Yesterday John was desirous of [PRO HAVING a bicycle tomorrow]].</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(cf. Yesterday John was desirous of having a bicycle tomorrow.)</a:t>
            </a: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A vampire allegedly bit John.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（动词词组作宾语）</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A vampire [αP allegedly [</a:t>
            </a:r>
            <a:r>
              <a:rPr lang="en-US" altLang="zh-CN" sz="2000" dirty="0" err="1">
                <a:latin typeface="Arial" panose="020B0604020202020204" pitchFamily="34" charset="0"/>
                <a:ea typeface="微软雅黑" panose="020B0503020204020204" pitchFamily="34" charset="-122"/>
                <a:cs typeface="+mn-ea"/>
                <a:sym typeface="Arial" panose="020B0604020202020204" pitchFamily="34" charset="0"/>
              </a:rPr>
              <a:t>vP</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 vampire bit John]]</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Larson2002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a:extLst>
              <a:ext uri="{FF2B5EF4-FFF2-40B4-BE49-F238E27FC236}">
                <a16:creationId xmlns:a16="http://schemas.microsoft.com/office/drawing/2014/main" id="{DC4F6C7B-3B5D-4F97-94C8-1EF5FC2EB2D7}"/>
              </a:ext>
            </a:extLst>
          </p:cNvPr>
          <p:cNvSpPr txBox="1"/>
          <p:nvPr/>
        </p:nvSpPr>
        <p:spPr>
          <a:xfrm>
            <a:off x="442913" y="3992725"/>
            <a:ext cx="10844847" cy="1323439"/>
          </a:xfrm>
          <a:prstGeom prst="rect">
            <a:avLst/>
          </a:prstGeom>
          <a:noFill/>
        </p:spPr>
        <p:txBody>
          <a:bodyPr wrap="square" rtlCol="0">
            <a:spAutoFit/>
          </a:bodyPr>
          <a:lstStyle/>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结论：小句宾语应理解为可以表达命题的宾语，形式上不仅可以是小句，还可以是命题性的动名词，甚至是动词词组。</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226040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 </a:t>
            </a:r>
            <a:r>
              <a:rPr lang="zh-CN" altLang="en-US" dirty="0">
                <a:sym typeface="Arial" panose="020B0604020202020204" pitchFamily="34" charset="0"/>
              </a:rPr>
              <a:t>内涵性和小句宾语</a:t>
            </a:r>
          </a:p>
        </p:txBody>
      </p:sp>
      <p:sp>
        <p:nvSpPr>
          <p:cNvPr id="5" name="文本框 4">
            <a:extLst>
              <a:ext uri="{FF2B5EF4-FFF2-40B4-BE49-F238E27FC236}">
                <a16:creationId xmlns:a16="http://schemas.microsoft.com/office/drawing/2014/main" id="{2718C9EA-2189-4C47-9C76-1CA43D1CA870}"/>
              </a:ext>
            </a:extLst>
          </p:cNvPr>
          <p:cNvSpPr txBox="1"/>
          <p:nvPr/>
        </p:nvSpPr>
        <p:spPr>
          <a:xfrm>
            <a:off x="442913" y="1196367"/>
            <a:ext cx="9991407" cy="3477875"/>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需要   吸血鬼。</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需要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吸血鬼咬他</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需要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吸血鬼</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PRED]</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吸血鬼不是“需要”的真正宾语，隐含了一些谓词。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46</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昨天   需要   李四今天到他家。</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昨天   需要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李四今天到他家</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时间副词“今天”“昨天”可以同时出现在同一句中。</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05137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主语感事心理动词的结构分析</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0474959" cy="586388"/>
          </a:xfrm>
        </p:spPr>
        <p:txBody>
          <a:bodyPr>
            <a:normAutofit/>
          </a:bodyPr>
          <a:lstStyle/>
          <a:p>
            <a:r>
              <a:rPr lang="zh-CN" altLang="en-US" dirty="0"/>
              <a:t>主语感事心理动词的宾语隐含了一个谓语，而宾语感事心理动词的宾语是单独的</a:t>
            </a:r>
            <a:r>
              <a:rPr lang="en-US" altLang="zh-CN" dirty="0"/>
              <a:t>DP</a:t>
            </a:r>
            <a:r>
              <a:rPr lang="zh-CN" altLang="en-US" dirty="0"/>
              <a:t>。</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a:extLst>
              <a:ext uri="{FF2B5EF4-FFF2-40B4-BE49-F238E27FC236}">
                <a16:creationId xmlns:a16="http://schemas.microsoft.com/office/drawing/2014/main" id="{1A6FB6C9-EC3A-45A4-A4FA-C286C0277463}"/>
              </a:ext>
            </a:extLst>
          </p:cNvPr>
          <p:cNvSpPr txBox="1"/>
          <p:nvPr/>
        </p:nvSpPr>
        <p:spPr>
          <a:xfrm>
            <a:off x="926465" y="1371972"/>
            <a:ext cx="9991407" cy="1323439"/>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  李四。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PRED]</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48</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感动了   李四。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感动了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[DP</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文本框 2">
            <a:extLst>
              <a:ext uri="{FF2B5EF4-FFF2-40B4-BE49-F238E27FC236}">
                <a16:creationId xmlns:a16="http://schemas.microsoft.com/office/drawing/2014/main" id="{587B8AE0-016B-4F52-9D12-42848F9FE8C5}"/>
              </a:ext>
            </a:extLst>
          </p:cNvPr>
          <p:cNvSpPr txBox="1"/>
          <p:nvPr/>
        </p:nvSpPr>
        <p:spPr>
          <a:xfrm>
            <a:off x="442913" y="3138115"/>
            <a:ext cx="11068368" cy="3170099"/>
          </a:xfrm>
          <a:prstGeom prst="rect">
            <a:avLst/>
          </a:prstGeom>
          <a:noFill/>
        </p:spPr>
        <p:txBody>
          <a:bodyPr wrap="square" rtlCol="0">
            <a:spAutoFit/>
          </a:bodyPr>
          <a:lstStyle/>
          <a:p>
            <a:pPr marL="342900" lvl="0" indent="-342900">
              <a:buFont typeface="Arial" panose="020B0604020202020204" pitchFamily="34" charset="0"/>
              <a:buChar char="•"/>
              <a:defRPr/>
            </a:pPr>
            <a:r>
              <a:rPr lang="zh-CN" altLang="en-US" sz="2000" b="1" dirty="0">
                <a:solidFill>
                  <a:schemeClr val="tx1">
                    <a:lumMod val="75000"/>
                    <a:lumOff val="25000"/>
                  </a:schemeClr>
                </a:solidFill>
                <a:latin typeface="+mn-ea"/>
                <a:cs typeface="+mn-ea"/>
                <a:sym typeface="Arial" panose="020B0604020202020204" pitchFamily="34" charset="0"/>
              </a:rPr>
              <a:t>这也解释了为什么主语感事心理动词允许出现，甚至有时要求出现有语音形式的小句宾语。</a:t>
            </a:r>
            <a:endParaRPr lang="en-US" altLang="zh-CN" sz="2000" b="1" dirty="0">
              <a:solidFill>
                <a:schemeClr val="tx1">
                  <a:lumMod val="75000"/>
                  <a:lumOff val="25000"/>
                </a:schemeClr>
              </a:solidFill>
              <a:latin typeface="+mn-ea"/>
              <a:cs typeface="+mn-ea"/>
              <a:sym typeface="Arial" panose="020B0604020202020204" pitchFamily="34" charset="0"/>
            </a:endParaRPr>
          </a:p>
          <a:p>
            <a:pPr lvl="1"/>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李四会打他</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pPr lvl="1"/>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pPr lvl="1"/>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玛丽  喜欢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李四去找她</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pPr lvl="1"/>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喜欢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pPr lvl="1"/>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我  恐怕   他不回来。                                           （主语感事心理动词）</a:t>
            </a:r>
            <a:endPar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lvl="1"/>
            <a:r>
              <a:rPr lang="en-US" altLang="zh-CN"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*我  恐怕  他。</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pPr lvl="1"/>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李四会哭</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pPr lvl="1"/>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侮辱了  李四 。</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08295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主语感事心理动词的结构分析</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771890"/>
            <a:ext cx="11657647" cy="865484"/>
          </a:xfrm>
        </p:spPr>
        <p:txBody>
          <a:bodyPr>
            <a:normAutofit/>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主语感事心理动词的宾语虽然是一个隐含的小句，但是和其他有小句宾语的动词有所区别和相似之处。</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a:extLst>
              <a:ext uri="{FF2B5EF4-FFF2-40B4-BE49-F238E27FC236}">
                <a16:creationId xmlns:a16="http://schemas.microsoft.com/office/drawing/2014/main" id="{1A6FB6C9-EC3A-45A4-A4FA-C286C0277463}"/>
              </a:ext>
            </a:extLst>
          </p:cNvPr>
          <p:cNvSpPr txBox="1"/>
          <p:nvPr/>
        </p:nvSpPr>
        <p:spPr>
          <a:xfrm>
            <a:off x="727392" y="1637374"/>
            <a:ext cx="11230928" cy="2862322"/>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一方面，不像</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need</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的小句宾语谓语动词固定是</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HAVE</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主语感事心理动词的小句宾语中的谓语是不固定的</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fear</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”的内容更加多元。比如</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Mary fear spiders</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可能是因为怕蜘蛛爬到她身上，</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Bill fear spiders</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是因为怕蜘蛛会咬他</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因此隐含的谓语</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PRED</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是根据语境而变化的。汉语普通话也有相类似的情况。“担心”的小句宾语的隐含谓语内容不固定。</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另一方面，主语感事心理动词宾语所隐含的谓语在一些情况下允许有</a:t>
            </a: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独立的时间参照</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，这和前述</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need</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的情况相同。如：</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49</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John fears sharks tomorrow.</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50</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John feared sharks yesterday.</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34912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2.3 “</a:t>
            </a:r>
            <a:r>
              <a:rPr lang="zh-CN" altLang="en-US" dirty="0">
                <a:sym typeface="Arial" panose="020B0604020202020204" pitchFamily="34" charset="0"/>
              </a:rPr>
              <a:t>把”字句和被动句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4" y="944610"/>
            <a:ext cx="9248164" cy="1321250"/>
          </a:xfrm>
        </p:spPr>
        <p:txBody>
          <a:bodyPr>
            <a:normAutofit/>
          </a:bodyPr>
          <a:lstStyle/>
          <a:p>
            <a:r>
              <a:rPr lang="en-US" altLang="zh-CN" dirty="0"/>
              <a:t>2.3.1</a:t>
            </a:r>
            <a:r>
              <a:rPr lang="zh-CN" altLang="en-US" dirty="0"/>
              <a:t> “把”字句（主语感事心理动词为何排斥“把”字句）</a:t>
            </a:r>
            <a:endParaRPr lang="en-US" altLang="zh-CN" dirty="0"/>
          </a:p>
          <a:p>
            <a:r>
              <a:rPr lang="en-US" altLang="zh-CN" dirty="0"/>
              <a:t>a.</a:t>
            </a:r>
            <a:r>
              <a:rPr lang="zh-CN" altLang="en-US" dirty="0"/>
              <a:t>“把”的性质</a:t>
            </a:r>
            <a:r>
              <a:rPr lang="en-US" altLang="zh-CN" dirty="0"/>
              <a:t>——</a:t>
            </a:r>
            <a:r>
              <a:rPr lang="zh-CN" altLang="en-US" dirty="0"/>
              <a:t>致使短语的中心语</a:t>
            </a:r>
            <a:endParaRPr lang="en-US" altLang="zh-CN" dirty="0"/>
          </a:p>
        </p:txBody>
      </p:sp>
      <p:sp>
        <p:nvSpPr>
          <p:cNvPr id="3" name="文本框 2">
            <a:extLst>
              <a:ext uri="{FF2B5EF4-FFF2-40B4-BE49-F238E27FC236}">
                <a16:creationId xmlns:a16="http://schemas.microsoft.com/office/drawing/2014/main" id="{D4E13938-BAA7-44ED-B796-E6D617BB2101}"/>
              </a:ext>
            </a:extLst>
          </p:cNvPr>
          <p:cNvSpPr txBox="1"/>
          <p:nvPr/>
        </p:nvSpPr>
        <p:spPr>
          <a:xfrm>
            <a:off x="873760" y="2248486"/>
            <a:ext cx="804672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51</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）他哭湿了手帕。</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  </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他</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a:t>
            </a:r>
            <a:r>
              <a:rPr lang="en-US" altLang="zh-CN" sz="2000" dirty="0" err="1">
                <a:latin typeface="Arial" panose="020B0604020202020204" pitchFamily="34" charset="0"/>
                <a:ea typeface="微软雅黑" panose="020B0503020204020204" pitchFamily="34" charset="-122"/>
                <a:cs typeface="+mn-ea"/>
                <a:sym typeface="Wingdings" panose="05000000000000000000" pitchFamily="2" charset="2"/>
              </a:rPr>
              <a:t>CausP</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哭湿了</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…[SC</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手帕</a:t>
            </a:r>
            <a:r>
              <a:rPr lang="zh-CN" altLang="en-US" sz="2000" dirty="0">
                <a:solidFill>
                  <a:schemeClr val="accent6">
                    <a:lumMod val="65000"/>
                  </a:schemeClr>
                </a:solidFill>
                <a:latin typeface="Arial" panose="020B0604020202020204" pitchFamily="34" charset="0"/>
                <a:ea typeface="微软雅黑" panose="020B0503020204020204" pitchFamily="34" charset="-122"/>
                <a:cs typeface="+mn-ea"/>
                <a:sym typeface="Wingdings" panose="05000000000000000000" pitchFamily="2" charset="2"/>
              </a:rPr>
              <a:t>哭湿了</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0" name="图片 49">
            <a:extLst>
              <a:ext uri="{FF2B5EF4-FFF2-40B4-BE49-F238E27FC236}">
                <a16:creationId xmlns:a16="http://schemas.microsoft.com/office/drawing/2014/main" id="{EDFE8DC9-1133-49FC-BFD7-560CF14D9B2C}"/>
              </a:ext>
            </a:extLst>
          </p:cNvPr>
          <p:cNvPicPr>
            <a:picLocks noChangeAspect="1"/>
          </p:cNvPicPr>
          <p:nvPr/>
        </p:nvPicPr>
        <p:blipFill>
          <a:blip r:embed="rId3"/>
          <a:stretch>
            <a:fillRect/>
          </a:stretch>
        </p:blipFill>
        <p:spPr>
          <a:xfrm>
            <a:off x="5161280" y="2616489"/>
            <a:ext cx="2418080" cy="590550"/>
          </a:xfrm>
          <a:prstGeom prst="rect">
            <a:avLst/>
          </a:prstGeom>
        </p:spPr>
      </p:pic>
      <p:sp>
        <p:nvSpPr>
          <p:cNvPr id="51" name="文本框 50">
            <a:extLst>
              <a:ext uri="{FF2B5EF4-FFF2-40B4-BE49-F238E27FC236}">
                <a16:creationId xmlns:a16="http://schemas.microsoft.com/office/drawing/2014/main" id="{7A06F798-8645-498B-9818-86F5D3C004FE}"/>
              </a:ext>
            </a:extLst>
          </p:cNvPr>
          <p:cNvSpPr txBox="1"/>
          <p:nvPr/>
        </p:nvSpPr>
        <p:spPr>
          <a:xfrm>
            <a:off x="873760" y="3498166"/>
            <a:ext cx="785368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）他把手帕哭湿了。</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  </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他</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a:t>
            </a:r>
            <a:r>
              <a:rPr lang="en-US" altLang="zh-CN" sz="2000" dirty="0" err="1">
                <a:latin typeface="Arial" panose="020B0604020202020204" pitchFamily="34" charset="0"/>
                <a:ea typeface="微软雅黑" panose="020B0503020204020204" pitchFamily="34" charset="-122"/>
                <a:cs typeface="+mn-ea"/>
                <a:sym typeface="Wingdings" panose="05000000000000000000" pitchFamily="2" charset="2"/>
              </a:rPr>
              <a:t>CausP</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把</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…[SC</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手帕哭湿了</a:t>
            </a:r>
            <a:r>
              <a:rPr lang="en-US" altLang="zh-CN" sz="2000" dirty="0">
                <a:latin typeface="Arial" panose="020B0604020202020204" pitchFamily="34" charset="0"/>
                <a:ea typeface="微软雅黑" panose="020B0503020204020204" pitchFamily="34" charset="-122"/>
                <a:cs typeface="+mn-ea"/>
                <a:sym typeface="Wingdings" panose="05000000000000000000" pitchFamily="2" charset="2"/>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a:extLst>
              <a:ext uri="{FF2B5EF4-FFF2-40B4-BE49-F238E27FC236}">
                <a16:creationId xmlns:a16="http://schemas.microsoft.com/office/drawing/2014/main" id="{4C1ADC31-5AF1-4582-8919-5695E832D3BF}"/>
              </a:ext>
            </a:extLst>
          </p:cNvPr>
          <p:cNvSpPr txBox="1"/>
          <p:nvPr/>
        </p:nvSpPr>
        <p:spPr>
          <a:xfrm>
            <a:off x="873760" y="4470032"/>
            <a:ext cx="522224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53</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  李四会打他。</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b.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PRED]</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15458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2.3 “</a:t>
            </a:r>
            <a:r>
              <a:rPr lang="zh-CN" altLang="en-US" dirty="0">
                <a:sym typeface="Arial" panose="020B0604020202020204" pitchFamily="34" charset="0"/>
              </a:rPr>
              <a:t>把”字句和被动句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7942995" cy="977975"/>
          </a:xfrm>
        </p:spPr>
        <p:txBody>
          <a:bodyPr>
            <a:normAutofit/>
          </a:bodyPr>
          <a:lstStyle/>
          <a:p>
            <a:r>
              <a:rPr lang="en-US" altLang="zh-CN" dirty="0"/>
              <a:t>2.3.1</a:t>
            </a:r>
            <a:r>
              <a:rPr lang="zh-CN" altLang="en-US" dirty="0"/>
              <a:t> “把”字句（主语感事心理动词为何排斥“把”字句）</a:t>
            </a:r>
            <a:endParaRPr lang="en-US" altLang="zh-CN" dirty="0"/>
          </a:p>
          <a:p>
            <a:r>
              <a:rPr lang="en-US" altLang="zh-CN" dirty="0"/>
              <a:t>b.</a:t>
            </a:r>
            <a:r>
              <a:rPr lang="zh-CN" altLang="en-US" dirty="0"/>
              <a:t>“把”后</a:t>
            </a:r>
            <a:r>
              <a:rPr lang="en-US" altLang="zh-CN" dirty="0"/>
              <a:t>NP</a:t>
            </a:r>
            <a:r>
              <a:rPr lang="zh-CN" altLang="en-US" dirty="0"/>
              <a:t>的语义角色</a:t>
            </a:r>
            <a:r>
              <a:rPr lang="en-US" altLang="zh-CN" dirty="0"/>
              <a:t>——</a:t>
            </a:r>
            <a:r>
              <a:rPr lang="zh-CN" altLang="en-US" dirty="0"/>
              <a:t>被处置</a:t>
            </a:r>
            <a:r>
              <a:rPr lang="en-US" altLang="zh-CN" dirty="0"/>
              <a:t>/</a:t>
            </a:r>
            <a:r>
              <a:rPr lang="zh-CN" altLang="en-US" dirty="0"/>
              <a:t>影响</a:t>
            </a:r>
            <a:r>
              <a:rPr lang="en-US" altLang="zh-CN" dirty="0"/>
              <a:t>/</a:t>
            </a:r>
            <a:r>
              <a:rPr lang="zh-CN" altLang="en-US" dirty="0"/>
              <a:t>转移</a:t>
            </a:r>
            <a:endParaRPr lang="en-US" altLang="zh-CN" dirty="0"/>
          </a:p>
        </p:txBody>
      </p:sp>
      <p:sp>
        <p:nvSpPr>
          <p:cNvPr id="3" name="文本框 2">
            <a:extLst>
              <a:ext uri="{FF2B5EF4-FFF2-40B4-BE49-F238E27FC236}">
                <a16:creationId xmlns:a16="http://schemas.microsoft.com/office/drawing/2014/main" id="{FF480CD3-9283-4A58-8668-55C26AA147AB}"/>
              </a:ext>
            </a:extLst>
          </p:cNvPr>
          <p:cNvSpPr txBox="1"/>
          <p:nvPr/>
        </p:nvSpPr>
        <p:spPr>
          <a:xfrm>
            <a:off x="1190283" y="1922585"/>
            <a:ext cx="6959600" cy="4401205"/>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处置：</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我插了花在花瓶里。</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我把花插在了花瓶里。</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影响：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李四骑累了马。</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err="1">
                <a:latin typeface="Arial" panose="020B0604020202020204" pitchFamily="34" charset="0"/>
                <a:ea typeface="微软雅黑" panose="020B0503020204020204" pitchFamily="34" charset="-122"/>
                <a:cs typeface="+mn-ea"/>
                <a:sym typeface="Arial" panose="020B0604020202020204" pitchFamily="34" charset="0"/>
              </a:rPr>
              <a:t>i</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李四骑马，马累了。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ii.</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李四骑马，李四累了。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李四把马骑累了。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err="1">
                <a:latin typeface="Arial" panose="020B0604020202020204" pitchFamily="34" charset="0"/>
                <a:ea typeface="微软雅黑" panose="020B0503020204020204" pitchFamily="34" charset="-122"/>
                <a:cs typeface="+mn-ea"/>
                <a:sym typeface="Arial" panose="020B0604020202020204" pitchFamily="34" charset="0"/>
              </a:rPr>
              <a:t>i</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ii.×</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转移：</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56</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李四拿杯子给玛丽。</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李四把杯子拿给玛丽。</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李四把玛丽拿给杯子。</a:t>
            </a:r>
          </a:p>
        </p:txBody>
      </p:sp>
    </p:spTree>
    <p:extLst>
      <p:ext uri="{BB962C8B-B14F-4D97-AF65-F5344CB8AC3E}">
        <p14:creationId xmlns:p14="http://schemas.microsoft.com/office/powerpoint/2010/main" val="225955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2.3 “</a:t>
            </a:r>
            <a:r>
              <a:rPr lang="zh-CN" altLang="en-US" dirty="0">
                <a:sym typeface="Arial" panose="020B0604020202020204" pitchFamily="34" charset="0"/>
              </a:rPr>
              <a:t>把”字句和被动句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745950"/>
            <a:ext cx="9585007" cy="1869710"/>
          </a:xfrm>
        </p:spPr>
        <p:txBody>
          <a:bodyPr>
            <a:normAutofit/>
          </a:bodyPr>
          <a:lstStyle/>
          <a:p>
            <a:r>
              <a:rPr lang="en-US" altLang="zh-CN" dirty="0"/>
              <a:t>2.3.1</a:t>
            </a:r>
            <a:r>
              <a:rPr lang="zh-CN" altLang="en-US" dirty="0"/>
              <a:t> “把”字句（主语感事心理动词为何排斥“把”字句）</a:t>
            </a:r>
            <a:endParaRPr lang="en-US" altLang="zh-CN" dirty="0"/>
          </a:p>
          <a:p>
            <a:r>
              <a:rPr lang="en-US" altLang="zh-CN" dirty="0"/>
              <a:t>c.</a:t>
            </a:r>
            <a:r>
              <a:rPr lang="zh-CN" altLang="en-US" dirty="0"/>
              <a:t>“把”字句谓语的体的特征</a:t>
            </a:r>
            <a:r>
              <a:rPr lang="en-US" altLang="zh-CN" dirty="0"/>
              <a:t>——</a:t>
            </a:r>
            <a:r>
              <a:rPr lang="zh-CN" altLang="en-US" dirty="0"/>
              <a:t>有界</a:t>
            </a:r>
            <a:endParaRPr lang="en-US" altLang="zh-CN" dirty="0"/>
          </a:p>
          <a:p>
            <a:r>
              <a:rPr lang="zh-CN" altLang="en-US" dirty="0"/>
              <a:t>“把”后</a:t>
            </a:r>
            <a:r>
              <a:rPr lang="en-US" altLang="zh-CN" dirty="0"/>
              <a:t>NP</a:t>
            </a:r>
            <a:r>
              <a:rPr lang="zh-CN" altLang="en-US" dirty="0"/>
              <a:t>和</a:t>
            </a:r>
            <a:r>
              <a:rPr lang="en-US" altLang="zh-CN" dirty="0"/>
              <a:t>NP</a:t>
            </a:r>
            <a:r>
              <a:rPr lang="zh-CN" altLang="en-US" dirty="0"/>
              <a:t>后谓语应处在同一个论域中，前者是后者的论元之一。</a:t>
            </a:r>
          </a:p>
        </p:txBody>
      </p:sp>
      <p:sp>
        <p:nvSpPr>
          <p:cNvPr id="3" name="文本框 2">
            <a:extLst>
              <a:ext uri="{FF2B5EF4-FFF2-40B4-BE49-F238E27FC236}">
                <a16:creationId xmlns:a16="http://schemas.microsoft.com/office/drawing/2014/main" id="{19C153BC-EB2B-4221-A464-B869FB4B2B35}"/>
              </a:ext>
            </a:extLst>
          </p:cNvPr>
          <p:cNvSpPr txBox="1"/>
          <p:nvPr/>
        </p:nvSpPr>
        <p:spPr>
          <a:xfrm>
            <a:off x="751840" y="2614265"/>
            <a:ext cx="410464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李四会打他</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1098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2.3 “</a:t>
            </a:r>
            <a:r>
              <a:rPr lang="zh-CN" altLang="en-US" dirty="0">
                <a:sym typeface="Arial" panose="020B0604020202020204" pitchFamily="34" charset="0"/>
              </a:rPr>
              <a:t>把”字句和被动句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9056851" cy="1589418"/>
          </a:xfrm>
        </p:spPr>
        <p:txBody>
          <a:bodyPr>
            <a:normAutofit/>
          </a:bodyPr>
          <a:lstStyle/>
          <a:p>
            <a:r>
              <a:rPr lang="en-US" altLang="zh-CN" dirty="0"/>
              <a:t>2.3.2</a:t>
            </a:r>
            <a:r>
              <a:rPr lang="zh-CN" altLang="en-US" dirty="0"/>
              <a:t> 被动句</a:t>
            </a:r>
            <a:r>
              <a:rPr lang="en-US" altLang="zh-CN" dirty="0"/>
              <a:t>——</a:t>
            </a:r>
            <a:r>
              <a:rPr lang="zh-CN" altLang="en-US" dirty="0"/>
              <a:t>长被动</a:t>
            </a:r>
            <a:r>
              <a:rPr lang="en-US" altLang="zh-CN" dirty="0"/>
              <a:t>&amp;</a:t>
            </a:r>
            <a:r>
              <a:rPr lang="zh-CN" altLang="en-US" dirty="0"/>
              <a:t>短被动（主语感事心理动词为何拒绝被动句）</a:t>
            </a:r>
            <a:endParaRPr lang="en-US" altLang="zh-CN" dirty="0"/>
          </a:p>
          <a:p>
            <a:r>
              <a:rPr lang="en-US" altLang="zh-CN" dirty="0"/>
              <a:t>a.</a:t>
            </a:r>
            <a:r>
              <a:rPr lang="zh-CN" altLang="en-US" dirty="0"/>
              <a:t>长被动</a:t>
            </a:r>
            <a:r>
              <a:rPr lang="en-US" altLang="zh-CN" dirty="0"/>
              <a:t>——</a:t>
            </a:r>
            <a:r>
              <a:rPr lang="zh-CN" altLang="en-US" dirty="0"/>
              <a:t>空算子移位</a:t>
            </a:r>
            <a:endParaRPr lang="en-US" altLang="zh-CN" dirty="0"/>
          </a:p>
        </p:txBody>
      </p:sp>
      <p:sp>
        <p:nvSpPr>
          <p:cNvPr id="3" name="文本框 2">
            <a:extLst>
              <a:ext uri="{FF2B5EF4-FFF2-40B4-BE49-F238E27FC236}">
                <a16:creationId xmlns:a16="http://schemas.microsoft.com/office/drawing/2014/main" id="{5C0F2A86-186B-4525-925F-EE1E4ADCF202}"/>
              </a:ext>
            </a:extLst>
          </p:cNvPr>
          <p:cNvSpPr txBox="1"/>
          <p:nvPr/>
        </p:nvSpPr>
        <p:spPr>
          <a:xfrm>
            <a:off x="711200" y="2400683"/>
            <a:ext cx="7000240" cy="1015663"/>
          </a:xfrm>
          <a:prstGeom prst="rect">
            <a:avLst/>
          </a:prstGeom>
          <a:noFill/>
        </p:spPr>
        <p:txBody>
          <a:bodyPr wrap="square" rtlCol="0">
            <a:spAutoFit/>
          </a:bodyPr>
          <a:lstStyle/>
          <a:p>
            <a:r>
              <a:rPr lang="zh-CN" altLang="en-US" sz="2000" dirty="0"/>
              <a:t>（</a:t>
            </a:r>
            <a:r>
              <a:rPr lang="en-US" altLang="zh-CN" sz="2000" dirty="0"/>
              <a:t>58</a:t>
            </a:r>
            <a:r>
              <a:rPr lang="zh-CN" altLang="en-US" sz="2000" dirty="0"/>
              <a:t>）</a:t>
            </a:r>
            <a:r>
              <a:rPr lang="en-US" altLang="zh-CN" sz="2000" dirty="0"/>
              <a:t>a. </a:t>
            </a:r>
            <a:r>
              <a:rPr lang="zh-CN" altLang="en-US" sz="2000" dirty="0"/>
              <a:t>张三  被  李四 打了</a:t>
            </a:r>
            <a:endParaRPr lang="en-US" altLang="zh-CN" sz="2000" dirty="0"/>
          </a:p>
          <a:p>
            <a:r>
              <a:rPr lang="en-US" altLang="zh-CN" sz="2000" dirty="0"/>
              <a:t>            b. </a:t>
            </a:r>
            <a:r>
              <a:rPr lang="zh-CN" altLang="en-US" sz="2000" dirty="0"/>
              <a:t>张三</a:t>
            </a:r>
            <a:r>
              <a:rPr lang="en-US" altLang="zh-CN" sz="2000" baseline="-25000" dirty="0" err="1"/>
              <a:t>i</a:t>
            </a:r>
            <a:r>
              <a:rPr lang="zh-CN" altLang="en-US" sz="2000" dirty="0"/>
              <a:t>    被   </a:t>
            </a:r>
            <a:r>
              <a:rPr lang="en-US" altLang="zh-CN" sz="2000" dirty="0"/>
              <a:t>[IP    </a:t>
            </a:r>
            <a:r>
              <a:rPr lang="en-US" altLang="zh-CN" sz="2000" dirty="0" err="1"/>
              <a:t>OP</a:t>
            </a:r>
            <a:r>
              <a:rPr lang="en-US" altLang="zh-CN" sz="2000" baseline="-25000" dirty="0" err="1"/>
              <a:t>i</a:t>
            </a:r>
            <a:r>
              <a:rPr lang="en-US" altLang="zh-CN" sz="2000" dirty="0"/>
              <a:t>   [IP </a:t>
            </a:r>
            <a:r>
              <a:rPr lang="zh-CN" altLang="en-US" sz="2000" dirty="0"/>
              <a:t>李四打了  </a:t>
            </a:r>
            <a:r>
              <a:rPr lang="en-US" altLang="zh-CN" sz="2000" dirty="0" err="1"/>
              <a:t>t</a:t>
            </a:r>
            <a:r>
              <a:rPr lang="en-US" altLang="zh-CN" sz="2000" baseline="-25000" dirty="0" err="1"/>
              <a:t>i</a:t>
            </a:r>
            <a:r>
              <a:rPr lang="en-US" altLang="zh-CN" sz="2000" dirty="0"/>
              <a:t>]]</a:t>
            </a:r>
            <a:endParaRPr lang="zh-CN" altLang="en-US" sz="2000" dirty="0"/>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02658A41-B948-41DB-AB46-76910013CCEA}"/>
              </a:ext>
            </a:extLst>
          </p:cNvPr>
          <p:cNvPicPr>
            <a:picLocks noChangeAspect="1"/>
          </p:cNvPicPr>
          <p:nvPr/>
        </p:nvPicPr>
        <p:blipFill>
          <a:blip r:embed="rId3"/>
          <a:stretch>
            <a:fillRect/>
          </a:stretch>
        </p:blipFill>
        <p:spPr>
          <a:xfrm>
            <a:off x="2117667" y="3108569"/>
            <a:ext cx="4130733" cy="494863"/>
          </a:xfrm>
          <a:prstGeom prst="rect">
            <a:avLst/>
          </a:prstGeom>
        </p:spPr>
      </p:pic>
    </p:spTree>
    <p:extLst>
      <p:ext uri="{BB962C8B-B14F-4D97-AF65-F5344CB8AC3E}">
        <p14:creationId xmlns:p14="http://schemas.microsoft.com/office/powerpoint/2010/main" val="97715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2.3 “</a:t>
            </a:r>
            <a:r>
              <a:rPr lang="zh-CN" altLang="en-US" dirty="0">
                <a:sym typeface="Arial" panose="020B0604020202020204" pitchFamily="34" charset="0"/>
              </a:rPr>
              <a:t>把”字句和被动句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9056851" cy="1419410"/>
          </a:xfrm>
        </p:spPr>
        <p:txBody>
          <a:bodyPr>
            <a:normAutofit/>
          </a:bodyPr>
          <a:lstStyle/>
          <a:p>
            <a:r>
              <a:rPr lang="en-US" altLang="zh-CN" dirty="0"/>
              <a:t>2.3.2</a:t>
            </a:r>
            <a:r>
              <a:rPr lang="zh-CN" altLang="en-US" dirty="0"/>
              <a:t> 被动句</a:t>
            </a:r>
            <a:r>
              <a:rPr lang="en-US" altLang="zh-CN" dirty="0"/>
              <a:t>——</a:t>
            </a:r>
            <a:r>
              <a:rPr lang="zh-CN" altLang="en-US" dirty="0"/>
              <a:t>长被动</a:t>
            </a:r>
            <a:r>
              <a:rPr lang="en-US" altLang="zh-CN" dirty="0"/>
              <a:t>&amp;</a:t>
            </a:r>
            <a:r>
              <a:rPr lang="zh-CN" altLang="en-US" dirty="0"/>
              <a:t>短被动（主语感事心理动词为何拒绝被动句）</a:t>
            </a:r>
            <a:endParaRPr lang="en-US" altLang="zh-CN" dirty="0"/>
          </a:p>
          <a:p>
            <a:r>
              <a:rPr lang="en-US" altLang="zh-CN" dirty="0"/>
              <a:t>a.</a:t>
            </a:r>
            <a:r>
              <a:rPr lang="zh-CN" altLang="en-US" dirty="0"/>
              <a:t>短被动</a:t>
            </a:r>
            <a:endParaRPr lang="en-US" altLang="zh-CN" dirty="0"/>
          </a:p>
        </p:txBody>
      </p:sp>
      <p:sp>
        <p:nvSpPr>
          <p:cNvPr id="3" name="文本框 2">
            <a:extLst>
              <a:ext uri="{FF2B5EF4-FFF2-40B4-BE49-F238E27FC236}">
                <a16:creationId xmlns:a16="http://schemas.microsoft.com/office/drawing/2014/main" id="{5C0F2A86-186B-4525-925F-EE1E4ADCF202}"/>
              </a:ext>
            </a:extLst>
          </p:cNvPr>
          <p:cNvSpPr txBox="1"/>
          <p:nvPr/>
        </p:nvSpPr>
        <p:spPr>
          <a:xfrm>
            <a:off x="711200" y="2205297"/>
            <a:ext cx="7000240" cy="1015663"/>
          </a:xfrm>
          <a:prstGeom prst="rect">
            <a:avLst/>
          </a:prstGeom>
          <a:noFill/>
        </p:spPr>
        <p:txBody>
          <a:bodyPr wrap="square" rtlCol="0">
            <a:spAutoFit/>
          </a:bodyPr>
          <a:lstStyle/>
          <a:p>
            <a:r>
              <a:rPr lang="zh-CN" altLang="en-US" sz="2000" dirty="0"/>
              <a:t>（</a:t>
            </a:r>
            <a:r>
              <a:rPr lang="en-US" altLang="zh-CN" sz="2000" dirty="0"/>
              <a:t>59</a:t>
            </a:r>
            <a:r>
              <a:rPr lang="zh-CN" altLang="en-US" sz="2000" dirty="0"/>
              <a:t>）</a:t>
            </a:r>
            <a:r>
              <a:rPr lang="en-US" altLang="zh-CN" sz="2000" dirty="0"/>
              <a:t>a. </a:t>
            </a:r>
            <a:r>
              <a:rPr lang="zh-CN" altLang="en-US" sz="2000" dirty="0"/>
              <a:t>张三  被   打了</a:t>
            </a:r>
            <a:endParaRPr lang="en-US" altLang="zh-CN" sz="2000" dirty="0"/>
          </a:p>
          <a:p>
            <a:r>
              <a:rPr lang="en-US" altLang="zh-CN" sz="2000" dirty="0"/>
              <a:t>            b. </a:t>
            </a:r>
            <a:r>
              <a:rPr lang="zh-CN" altLang="en-US" sz="2000" dirty="0"/>
              <a:t>张三</a:t>
            </a:r>
            <a:r>
              <a:rPr lang="en-US" altLang="zh-CN" sz="2000" baseline="-25000" dirty="0" err="1"/>
              <a:t>i</a:t>
            </a:r>
            <a:r>
              <a:rPr lang="zh-CN" altLang="en-US" sz="2000" dirty="0"/>
              <a:t>    被   </a:t>
            </a:r>
            <a:r>
              <a:rPr lang="en-US" altLang="zh-CN" sz="2000" dirty="0"/>
              <a:t>[VP  </a:t>
            </a:r>
            <a:r>
              <a:rPr lang="en-US" altLang="zh-CN" sz="2000" dirty="0" err="1"/>
              <a:t>PRO</a:t>
            </a:r>
            <a:r>
              <a:rPr lang="en-US" altLang="zh-CN" sz="2000" baseline="-25000" dirty="0" err="1"/>
              <a:t>i</a:t>
            </a:r>
            <a:r>
              <a:rPr lang="en-US" altLang="zh-CN" sz="2000" dirty="0"/>
              <a:t>   [V’ </a:t>
            </a:r>
            <a:r>
              <a:rPr lang="zh-CN" altLang="en-US" sz="2000" dirty="0"/>
              <a:t>打了  </a:t>
            </a:r>
            <a:r>
              <a:rPr lang="en-US" altLang="zh-CN" sz="2000" dirty="0" err="1"/>
              <a:t>t</a:t>
            </a:r>
            <a:r>
              <a:rPr lang="en-US" altLang="zh-CN" sz="2000" baseline="-25000" dirty="0" err="1"/>
              <a:t>i</a:t>
            </a:r>
            <a:r>
              <a:rPr lang="en-US" altLang="zh-CN" sz="2000" dirty="0"/>
              <a:t>]]</a:t>
            </a:r>
            <a:endParaRPr lang="zh-CN" altLang="en-US" sz="2000" dirty="0"/>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 name="图片 6">
            <a:extLst>
              <a:ext uri="{FF2B5EF4-FFF2-40B4-BE49-F238E27FC236}">
                <a16:creationId xmlns:a16="http://schemas.microsoft.com/office/drawing/2014/main" id="{D7754341-2DC6-476F-A89B-0DA7F0FC58AF}"/>
              </a:ext>
            </a:extLst>
          </p:cNvPr>
          <p:cNvPicPr>
            <a:picLocks noChangeAspect="1"/>
          </p:cNvPicPr>
          <p:nvPr/>
        </p:nvPicPr>
        <p:blipFill>
          <a:blip r:embed="rId3"/>
          <a:stretch>
            <a:fillRect/>
          </a:stretch>
        </p:blipFill>
        <p:spPr>
          <a:xfrm>
            <a:off x="2184401" y="2913183"/>
            <a:ext cx="3810000" cy="664871"/>
          </a:xfrm>
          <a:prstGeom prst="rect">
            <a:avLst/>
          </a:prstGeom>
        </p:spPr>
      </p:pic>
    </p:spTree>
    <p:extLst>
      <p:ext uri="{BB962C8B-B14F-4D97-AF65-F5344CB8AC3E}">
        <p14:creationId xmlns:p14="http://schemas.microsoft.com/office/powerpoint/2010/main" val="42174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B9C9B0C-ADC0-4CEE-AB90-09CB38786D89}"/>
              </a:ext>
            </a:extLst>
          </p:cNvPr>
          <p:cNvGrpSpPr/>
          <p:nvPr/>
        </p:nvGrpSpPr>
        <p:grpSpPr>
          <a:xfrm>
            <a:off x="-2183584" y="-241003"/>
            <a:ext cx="7357162" cy="7340006"/>
            <a:chOff x="2105799" y="20055838"/>
            <a:chExt cx="6748090" cy="6732363"/>
          </a:xfrm>
          <a:solidFill>
            <a:schemeClr val="accent1">
              <a:alpha val="10000"/>
            </a:schemeClr>
          </a:solidFill>
        </p:grpSpPr>
        <p:sp>
          <p:nvSpPr>
            <p:cNvPr id="3" name="Freeform 8">
              <a:extLst>
                <a:ext uri="{FF2B5EF4-FFF2-40B4-BE49-F238E27FC236}">
                  <a16:creationId xmlns:a16="http://schemas.microsoft.com/office/drawing/2014/main" id="{EC1C64F5-1BEB-474E-9192-286614397ECE}"/>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4" name="Freeform 42">
              <a:extLst>
                <a:ext uri="{FF2B5EF4-FFF2-40B4-BE49-F238E27FC236}">
                  <a16:creationId xmlns:a16="http://schemas.microsoft.com/office/drawing/2014/main" id="{89CE50DB-B8C3-4FDD-A335-94557C05870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 name="Freeform 43">
              <a:extLst>
                <a:ext uri="{FF2B5EF4-FFF2-40B4-BE49-F238E27FC236}">
                  <a16:creationId xmlns:a16="http://schemas.microsoft.com/office/drawing/2014/main" id="{00112151-0F07-40C4-AA1C-0A020E26478F}"/>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 name="Freeform 44">
              <a:extLst>
                <a:ext uri="{FF2B5EF4-FFF2-40B4-BE49-F238E27FC236}">
                  <a16:creationId xmlns:a16="http://schemas.microsoft.com/office/drawing/2014/main" id="{F3D57A20-90E7-4931-9F13-5571E8224AD8}"/>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 name="Freeform 45">
              <a:extLst>
                <a:ext uri="{FF2B5EF4-FFF2-40B4-BE49-F238E27FC236}">
                  <a16:creationId xmlns:a16="http://schemas.microsoft.com/office/drawing/2014/main" id="{247C96C5-C862-4D46-A3EF-67E899CCAB1B}"/>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 name="Freeform 46">
              <a:extLst>
                <a:ext uri="{FF2B5EF4-FFF2-40B4-BE49-F238E27FC236}">
                  <a16:creationId xmlns:a16="http://schemas.microsoft.com/office/drawing/2014/main" id="{7F5C8FF8-C658-422B-BBF4-0C544E1B467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 name="Freeform 47">
              <a:extLst>
                <a:ext uri="{FF2B5EF4-FFF2-40B4-BE49-F238E27FC236}">
                  <a16:creationId xmlns:a16="http://schemas.microsoft.com/office/drawing/2014/main" id="{5A7AAA8F-E917-4C5E-A1F9-27D197F6A62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 name="Freeform 48">
              <a:extLst>
                <a:ext uri="{FF2B5EF4-FFF2-40B4-BE49-F238E27FC236}">
                  <a16:creationId xmlns:a16="http://schemas.microsoft.com/office/drawing/2014/main" id="{BBFD8CEC-E7BE-4AA7-9E68-A0838B1D0D4E}"/>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 name="Freeform 49">
              <a:extLst>
                <a:ext uri="{FF2B5EF4-FFF2-40B4-BE49-F238E27FC236}">
                  <a16:creationId xmlns:a16="http://schemas.microsoft.com/office/drawing/2014/main" id="{B6892404-1676-49CF-83FB-C1FA3496991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 name="Freeform 50">
              <a:extLst>
                <a:ext uri="{FF2B5EF4-FFF2-40B4-BE49-F238E27FC236}">
                  <a16:creationId xmlns:a16="http://schemas.microsoft.com/office/drawing/2014/main" id="{56870219-1A2F-4A25-A9CF-F1C2A56A548B}"/>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 name="Freeform 51">
              <a:extLst>
                <a:ext uri="{FF2B5EF4-FFF2-40B4-BE49-F238E27FC236}">
                  <a16:creationId xmlns:a16="http://schemas.microsoft.com/office/drawing/2014/main" id="{33D62670-B860-4AB9-B917-BC7F729BDBFB}"/>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 name="Freeform 52">
              <a:extLst>
                <a:ext uri="{FF2B5EF4-FFF2-40B4-BE49-F238E27FC236}">
                  <a16:creationId xmlns:a16="http://schemas.microsoft.com/office/drawing/2014/main" id="{35C4107C-2959-4390-8CAF-19FD53991026}"/>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5" name="Freeform 53">
              <a:extLst>
                <a:ext uri="{FF2B5EF4-FFF2-40B4-BE49-F238E27FC236}">
                  <a16:creationId xmlns:a16="http://schemas.microsoft.com/office/drawing/2014/main" id="{00B1DCEF-8AB1-4F38-A4E9-8F568068B847}"/>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6" name="Freeform 54">
              <a:extLst>
                <a:ext uri="{FF2B5EF4-FFF2-40B4-BE49-F238E27FC236}">
                  <a16:creationId xmlns:a16="http://schemas.microsoft.com/office/drawing/2014/main" id="{A6FAA3D6-36A6-4C3E-A400-7D7755E6F07E}"/>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7" name="Freeform 55">
              <a:extLst>
                <a:ext uri="{FF2B5EF4-FFF2-40B4-BE49-F238E27FC236}">
                  <a16:creationId xmlns:a16="http://schemas.microsoft.com/office/drawing/2014/main" id="{4F5AE20C-E612-418D-B881-CB1B4E52F6F3}"/>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8" name="Freeform 56">
              <a:extLst>
                <a:ext uri="{FF2B5EF4-FFF2-40B4-BE49-F238E27FC236}">
                  <a16:creationId xmlns:a16="http://schemas.microsoft.com/office/drawing/2014/main" id="{0E9B1F18-8F10-49E6-B953-52168CA3248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9" name="Freeform 57">
              <a:extLst>
                <a:ext uri="{FF2B5EF4-FFF2-40B4-BE49-F238E27FC236}">
                  <a16:creationId xmlns:a16="http://schemas.microsoft.com/office/drawing/2014/main" id="{B1DE2A49-C466-4873-8A6A-CE8004657F99}"/>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0" name="Freeform 58">
              <a:extLst>
                <a:ext uri="{FF2B5EF4-FFF2-40B4-BE49-F238E27FC236}">
                  <a16:creationId xmlns:a16="http://schemas.microsoft.com/office/drawing/2014/main" id="{8140CE67-ABE7-42A0-8C17-E7427D1D7CEC}"/>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1" name="Freeform 59">
              <a:extLst>
                <a:ext uri="{FF2B5EF4-FFF2-40B4-BE49-F238E27FC236}">
                  <a16:creationId xmlns:a16="http://schemas.microsoft.com/office/drawing/2014/main" id="{C47E31A0-A11D-43E4-9DF4-658CCD9F87EB}"/>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2" name="Freeform 60">
              <a:extLst>
                <a:ext uri="{FF2B5EF4-FFF2-40B4-BE49-F238E27FC236}">
                  <a16:creationId xmlns:a16="http://schemas.microsoft.com/office/drawing/2014/main" id="{8585BF55-CAC4-4ECA-B27E-59BF3140CAD2}"/>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3" name="Freeform 61">
              <a:extLst>
                <a:ext uri="{FF2B5EF4-FFF2-40B4-BE49-F238E27FC236}">
                  <a16:creationId xmlns:a16="http://schemas.microsoft.com/office/drawing/2014/main" id="{9B2BB902-96D8-4686-92DA-A7581959560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4" name="Freeform 62">
              <a:extLst>
                <a:ext uri="{FF2B5EF4-FFF2-40B4-BE49-F238E27FC236}">
                  <a16:creationId xmlns:a16="http://schemas.microsoft.com/office/drawing/2014/main" id="{DFBF19DD-5969-49B8-A544-6FB1D09DEAA2}"/>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25" name="Freeform 71">
              <a:extLst>
                <a:ext uri="{FF2B5EF4-FFF2-40B4-BE49-F238E27FC236}">
                  <a16:creationId xmlns:a16="http://schemas.microsoft.com/office/drawing/2014/main" id="{0CDA2BFE-8C92-47FC-A29B-2AC5FC84F1B8}"/>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
        <p:nvSpPr>
          <p:cNvPr id="30" name="文本框 29">
            <a:extLst>
              <a:ext uri="{FF2B5EF4-FFF2-40B4-BE49-F238E27FC236}">
                <a16:creationId xmlns:a16="http://schemas.microsoft.com/office/drawing/2014/main" id="{1579CB4A-A79D-4005-9982-2F14EF0483F1}"/>
              </a:ext>
            </a:extLst>
          </p:cNvPr>
          <p:cNvSpPr txBox="1"/>
          <p:nvPr/>
        </p:nvSpPr>
        <p:spPr>
          <a:xfrm>
            <a:off x="6978217" y="1940541"/>
            <a:ext cx="24490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150" normalizeH="0" baseline="0" noProof="0" dirty="0">
                <a:ln>
                  <a:noFill/>
                </a:ln>
                <a:solidFill>
                  <a:srgbClr val="595959"/>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PART 01</a:t>
            </a:r>
            <a:endParaRPr kumimoji="0" lang="zh-CN" altLang="en-US" sz="3600" b="0" i="0" u="none" strike="noStrike" kern="1200" cap="none" spc="150" normalizeH="0" baseline="0" noProof="0" dirty="0">
              <a:ln>
                <a:noFill/>
              </a:ln>
              <a:solidFill>
                <a:srgbClr val="595959"/>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1" name="文本框 30">
            <a:extLst>
              <a:ext uri="{FF2B5EF4-FFF2-40B4-BE49-F238E27FC236}">
                <a16:creationId xmlns:a16="http://schemas.microsoft.com/office/drawing/2014/main" id="{A45B2345-E032-478B-A58F-E9009EC10404}"/>
              </a:ext>
            </a:extLst>
          </p:cNvPr>
          <p:cNvSpPr txBox="1"/>
          <p:nvPr/>
        </p:nvSpPr>
        <p:spPr>
          <a:xfrm>
            <a:off x="6947991" y="2961840"/>
            <a:ext cx="2063929"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300" normalizeH="0" baseline="0" noProof="0" dirty="0">
                <a:ln>
                  <a:noFill/>
                </a:ln>
                <a:solidFill>
                  <a:srgbClr val="9A0001"/>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引言</a:t>
            </a:r>
          </a:p>
        </p:txBody>
      </p:sp>
      <p:sp>
        <p:nvSpPr>
          <p:cNvPr id="32" name="矩形 31">
            <a:extLst>
              <a:ext uri="{FF2B5EF4-FFF2-40B4-BE49-F238E27FC236}">
                <a16:creationId xmlns:a16="http://schemas.microsoft.com/office/drawing/2014/main" id="{36483809-FCD2-4E8C-BE2D-0A6041B2420C}"/>
              </a:ext>
            </a:extLst>
          </p:cNvPr>
          <p:cNvSpPr/>
          <p:nvPr/>
        </p:nvSpPr>
        <p:spPr>
          <a:xfrm>
            <a:off x="7066399" y="2779909"/>
            <a:ext cx="665278" cy="457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33" name="矩形 32">
            <a:extLst>
              <a:ext uri="{FF2B5EF4-FFF2-40B4-BE49-F238E27FC236}">
                <a16:creationId xmlns:a16="http://schemas.microsoft.com/office/drawing/2014/main" id="{A334DC35-3A4D-4469-86E7-902EB5E9E2BF}"/>
              </a:ext>
            </a:extLst>
          </p:cNvPr>
          <p:cNvSpPr/>
          <p:nvPr/>
        </p:nvSpPr>
        <p:spPr>
          <a:xfrm>
            <a:off x="6566990" y="3909029"/>
            <a:ext cx="282592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Introduction</a:t>
            </a:r>
            <a:endParaRPr kumimoji="0" lang="zh-CN" alt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75666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2.3 “</a:t>
            </a:r>
            <a:r>
              <a:rPr lang="zh-CN" altLang="en-US" dirty="0">
                <a:sym typeface="Arial" panose="020B0604020202020204" pitchFamily="34" charset="0"/>
              </a:rPr>
              <a:t>把”字句和被动句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9232533" cy="1134282"/>
          </a:xfrm>
        </p:spPr>
        <p:txBody>
          <a:bodyPr>
            <a:normAutofit/>
          </a:bodyPr>
          <a:lstStyle/>
          <a:p>
            <a:r>
              <a:rPr lang="en-US" altLang="zh-CN" dirty="0"/>
              <a:t>2.3.2</a:t>
            </a:r>
            <a:r>
              <a:rPr lang="zh-CN" altLang="en-US" dirty="0"/>
              <a:t> 被动句</a:t>
            </a:r>
            <a:r>
              <a:rPr lang="en-US" altLang="zh-CN" dirty="0"/>
              <a:t>——</a:t>
            </a:r>
            <a:r>
              <a:rPr lang="zh-CN" altLang="en-US" dirty="0"/>
              <a:t>长被动</a:t>
            </a:r>
            <a:r>
              <a:rPr lang="en-US" altLang="zh-CN" dirty="0"/>
              <a:t>&amp;</a:t>
            </a:r>
            <a:r>
              <a:rPr lang="zh-CN" altLang="en-US" dirty="0"/>
              <a:t>短被动（主语感事心理动词为何拒绝被动句）</a:t>
            </a:r>
            <a:endParaRPr lang="en-US" altLang="zh-CN" dirty="0"/>
          </a:p>
        </p:txBody>
      </p:sp>
      <p:sp>
        <p:nvSpPr>
          <p:cNvPr id="3" name="文本框 2">
            <a:extLst>
              <a:ext uri="{FF2B5EF4-FFF2-40B4-BE49-F238E27FC236}">
                <a16:creationId xmlns:a16="http://schemas.microsoft.com/office/drawing/2014/main" id="{5C0F2A86-186B-4525-925F-EE1E4ADCF202}"/>
              </a:ext>
            </a:extLst>
          </p:cNvPr>
          <p:cNvSpPr txBox="1"/>
          <p:nvPr/>
        </p:nvSpPr>
        <p:spPr>
          <a:xfrm>
            <a:off x="711200" y="2017730"/>
            <a:ext cx="9814560" cy="1631216"/>
          </a:xfrm>
          <a:prstGeom prst="rect">
            <a:avLst/>
          </a:prstGeom>
          <a:noFill/>
        </p:spPr>
        <p:txBody>
          <a:bodyPr wrap="square" rtlCol="0">
            <a:spAutoFit/>
          </a:bodyPr>
          <a:lstStyle/>
          <a:p>
            <a:r>
              <a:rPr lang="zh-CN" altLang="en-US" sz="2000" dirty="0"/>
              <a:t>（</a:t>
            </a:r>
            <a:r>
              <a:rPr lang="en-US" altLang="zh-CN" sz="2000" dirty="0"/>
              <a:t>60</a:t>
            </a:r>
            <a:r>
              <a:rPr lang="zh-CN" altLang="en-US" sz="2000" dirty="0"/>
              <a:t>）</a:t>
            </a:r>
            <a:r>
              <a:rPr lang="en-US" altLang="zh-CN" sz="2000" dirty="0"/>
              <a:t>a. </a:t>
            </a:r>
            <a:r>
              <a:rPr lang="zh-CN" altLang="en-US" sz="2000" dirty="0"/>
              <a:t>*李四  被 张三 怕</a:t>
            </a:r>
            <a:r>
              <a:rPr lang="en-US" altLang="zh-CN" sz="2000" dirty="0"/>
              <a:t>/</a:t>
            </a:r>
            <a:r>
              <a:rPr lang="zh-CN" altLang="en-US" sz="2000" dirty="0"/>
              <a:t>担心   </a:t>
            </a:r>
            <a:r>
              <a:rPr lang="en-US" altLang="zh-CN" sz="2000" dirty="0"/>
              <a:t>[__</a:t>
            </a:r>
            <a:r>
              <a:rPr lang="zh-CN" altLang="en-US" sz="2000" dirty="0"/>
              <a:t>会打王五</a:t>
            </a:r>
            <a:r>
              <a:rPr lang="en-US" altLang="zh-CN" sz="2000" dirty="0"/>
              <a:t>]                   </a:t>
            </a:r>
            <a:r>
              <a:rPr lang="zh-CN" altLang="en-US" sz="2000" dirty="0"/>
              <a:t>（主语感事心理动词）</a:t>
            </a:r>
            <a:endParaRPr lang="en-US" altLang="zh-CN" sz="2000" dirty="0"/>
          </a:p>
          <a:p>
            <a:r>
              <a:rPr lang="en-US" altLang="zh-CN" sz="2000" dirty="0"/>
              <a:t>            b. </a:t>
            </a:r>
            <a:r>
              <a:rPr lang="zh-CN" altLang="en-US" sz="2000" dirty="0"/>
              <a:t>*李四  被  怕</a:t>
            </a:r>
            <a:r>
              <a:rPr lang="en-US" altLang="zh-CN" sz="2000" dirty="0"/>
              <a:t>/</a:t>
            </a:r>
            <a:r>
              <a:rPr lang="zh-CN" altLang="en-US" sz="2000" dirty="0"/>
              <a:t>担心   </a:t>
            </a:r>
            <a:r>
              <a:rPr lang="en-US" altLang="zh-CN" sz="2000" dirty="0"/>
              <a:t>[__</a:t>
            </a:r>
            <a:r>
              <a:rPr lang="zh-CN" altLang="en-US" sz="2000" dirty="0"/>
              <a:t>会打王五</a:t>
            </a:r>
            <a:r>
              <a:rPr lang="en-US" altLang="zh-CN" sz="2000" dirty="0"/>
              <a:t>]</a:t>
            </a:r>
          </a:p>
          <a:p>
            <a:r>
              <a:rPr lang="zh-CN" altLang="en-US" sz="2000" dirty="0"/>
              <a:t>（</a:t>
            </a:r>
            <a:r>
              <a:rPr lang="en-US" altLang="zh-CN" sz="2000" dirty="0"/>
              <a:t>61</a:t>
            </a:r>
            <a:r>
              <a:rPr lang="zh-CN" altLang="en-US" sz="2000" dirty="0"/>
              <a:t>）</a:t>
            </a:r>
            <a:r>
              <a:rPr lang="en-US" altLang="zh-CN" sz="2000" dirty="0"/>
              <a:t>a.</a:t>
            </a:r>
            <a:r>
              <a:rPr lang="zh-CN" altLang="en-US" sz="2000" dirty="0"/>
              <a:t>*李四  被   玛丽  喜欢  </a:t>
            </a:r>
            <a:r>
              <a:rPr lang="en-US" altLang="zh-CN" sz="2000" dirty="0"/>
              <a:t>[__</a:t>
            </a:r>
            <a:r>
              <a:rPr lang="zh-CN" altLang="en-US" sz="2000" dirty="0"/>
              <a:t>去王五的家</a:t>
            </a:r>
            <a:r>
              <a:rPr lang="en-US" altLang="zh-CN" sz="2000" dirty="0"/>
              <a:t>]</a:t>
            </a:r>
          </a:p>
          <a:p>
            <a:r>
              <a:rPr lang="en-US" altLang="zh-CN" sz="2000" dirty="0"/>
              <a:t>           b.</a:t>
            </a:r>
            <a:r>
              <a:rPr lang="zh-CN" altLang="en-US" sz="2000" dirty="0"/>
              <a:t>*李四   被   喜欢   </a:t>
            </a:r>
            <a:r>
              <a:rPr lang="en-US" altLang="zh-CN" sz="2000" dirty="0"/>
              <a:t>[__</a:t>
            </a:r>
            <a:r>
              <a:rPr lang="zh-CN" altLang="en-US" sz="2000" dirty="0"/>
              <a:t>去王五的家</a:t>
            </a:r>
            <a:r>
              <a:rPr lang="en-US" altLang="zh-CN" sz="2000" dirty="0"/>
              <a:t>]</a:t>
            </a:r>
            <a:endParaRPr lang="zh-CN" altLang="en-US" sz="2000" dirty="0"/>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687003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小结</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0209456" cy="1869710"/>
          </a:xfrm>
        </p:spPr>
        <p:txBody>
          <a:bodyPr>
            <a:normAutofit/>
          </a:bodyPr>
          <a:lstStyle/>
          <a:p>
            <a:r>
              <a:rPr lang="zh-CN" altLang="en-US" dirty="0"/>
              <a:t>主语感事心理动词宾语隐含了内容不固定的谓词。</a:t>
            </a:r>
            <a:endParaRPr lang="en-US" altLang="zh-CN" dirty="0"/>
          </a:p>
          <a:p>
            <a:r>
              <a:rPr lang="zh-CN" altLang="en-US" dirty="0"/>
              <a:t>主语感事心理动词语义上的内涵性也解释了为什么它隐含了小句宾语。</a:t>
            </a:r>
            <a:endParaRPr lang="en-US" altLang="zh-CN" dirty="0"/>
          </a:p>
          <a:p>
            <a:r>
              <a:rPr lang="zh-CN" altLang="en-US" dirty="0"/>
              <a:t>解释了为什么主语感事心理动词拒绝“把”字句和被动结构。</a:t>
            </a:r>
            <a:endParaRPr lang="en-US" altLang="zh-CN" dirty="0"/>
          </a:p>
        </p:txBody>
      </p:sp>
    </p:spTree>
    <p:extLst>
      <p:ext uri="{BB962C8B-B14F-4D97-AF65-F5344CB8AC3E}">
        <p14:creationId xmlns:p14="http://schemas.microsoft.com/office/powerpoint/2010/main" val="3960113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03</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p:txBody>
          <a:bodyPr/>
          <a:lstStyle/>
          <a:p>
            <a:r>
              <a:rPr lang="zh-CN" altLang="en-US" dirty="0">
                <a:sym typeface="Arial" panose="020B0604020202020204" pitchFamily="34" charset="0"/>
              </a:rPr>
              <a:t>宾语感事心理动词</a:t>
            </a:r>
          </a:p>
        </p:txBody>
      </p:sp>
    </p:spTree>
    <p:extLst>
      <p:ext uri="{BB962C8B-B14F-4D97-AF65-F5344CB8AC3E}">
        <p14:creationId xmlns:p14="http://schemas.microsoft.com/office/powerpoint/2010/main" val="125174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a:xfrm>
            <a:off x="442913" y="243569"/>
            <a:ext cx="9844087" cy="617518"/>
          </a:xfrm>
        </p:spPr>
        <p:txBody>
          <a:bodyPr>
            <a:normAutofit/>
          </a:bodyPr>
          <a:lstStyle/>
          <a:p>
            <a:r>
              <a:rPr lang="en-US" altLang="zh-CN" dirty="0">
                <a:sym typeface="Arial" panose="020B0604020202020204" pitchFamily="34" charset="0"/>
              </a:rPr>
              <a:t>3.1 </a:t>
            </a:r>
            <a:r>
              <a:rPr lang="zh-CN" altLang="en-US" dirty="0">
                <a:sym typeface="Arial" panose="020B0604020202020204" pitchFamily="34" charset="0"/>
              </a:rPr>
              <a:t>宾语感事心理动词</a:t>
            </a:r>
            <a:r>
              <a:rPr lang="en-US" altLang="zh-CN" dirty="0">
                <a:sym typeface="Arial" panose="020B0604020202020204" pitchFamily="34" charset="0"/>
              </a:rPr>
              <a:t>——</a:t>
            </a:r>
            <a:r>
              <a:rPr lang="zh-CN" altLang="en-US" dirty="0">
                <a:sym typeface="Arial" panose="020B0604020202020204" pitchFamily="34" charset="0"/>
              </a:rPr>
              <a:t>提升主语的谓语动词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lstStyle/>
          <a:p>
            <a:r>
              <a:rPr lang="en-US" altLang="zh-CN" dirty="0"/>
              <a:t>3.1.1 </a:t>
            </a:r>
            <a:r>
              <a:rPr lang="en-US" altLang="zh-CN" dirty="0" err="1"/>
              <a:t>Belletti</a:t>
            </a:r>
            <a:r>
              <a:rPr lang="en-US" altLang="zh-CN" dirty="0"/>
              <a:t> and </a:t>
            </a:r>
            <a:r>
              <a:rPr lang="en-US" altLang="zh-CN" dirty="0" err="1"/>
              <a:t>Rizzi</a:t>
            </a:r>
            <a:r>
              <a:rPr lang="en-US" altLang="zh-CN" dirty="0"/>
              <a:t> (1998)</a:t>
            </a:r>
            <a:endParaRPr lang="zh-CN" altLang="en-US" dirty="0"/>
          </a:p>
        </p:txBody>
      </p:sp>
      <p:pic>
        <p:nvPicPr>
          <p:cNvPr id="3" name="图片 2">
            <a:extLst>
              <a:ext uri="{FF2B5EF4-FFF2-40B4-BE49-F238E27FC236}">
                <a16:creationId xmlns:a16="http://schemas.microsoft.com/office/drawing/2014/main" id="{2F5293AB-957B-48D7-9292-26AE81BBFBD8}"/>
              </a:ext>
            </a:extLst>
          </p:cNvPr>
          <p:cNvPicPr>
            <a:picLocks noChangeAspect="1"/>
          </p:cNvPicPr>
          <p:nvPr/>
        </p:nvPicPr>
        <p:blipFill>
          <a:blip r:embed="rId3"/>
          <a:stretch>
            <a:fillRect/>
          </a:stretch>
        </p:blipFill>
        <p:spPr>
          <a:xfrm>
            <a:off x="1297622" y="1590357"/>
            <a:ext cx="5553075" cy="3514725"/>
          </a:xfrm>
          <a:prstGeom prst="rect">
            <a:avLst/>
          </a:prstGeom>
        </p:spPr>
      </p:pic>
      <p:sp>
        <p:nvSpPr>
          <p:cNvPr id="5" name="文本框 4">
            <a:extLst>
              <a:ext uri="{FF2B5EF4-FFF2-40B4-BE49-F238E27FC236}">
                <a16:creationId xmlns:a16="http://schemas.microsoft.com/office/drawing/2014/main" id="{EA7B0050-149D-4449-B25F-7D231229C33B}"/>
              </a:ext>
            </a:extLst>
          </p:cNvPr>
          <p:cNvSpPr txBox="1"/>
          <p:nvPr/>
        </p:nvSpPr>
        <p:spPr>
          <a:xfrm>
            <a:off x="537051" y="1661477"/>
            <a:ext cx="125984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56746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a:xfrm>
            <a:off x="442913" y="243569"/>
            <a:ext cx="9844087" cy="617518"/>
          </a:xfrm>
        </p:spPr>
        <p:txBody>
          <a:bodyPr>
            <a:normAutofit/>
          </a:bodyPr>
          <a:lstStyle/>
          <a:p>
            <a:r>
              <a:rPr lang="en-US" altLang="zh-CN" dirty="0">
                <a:sym typeface="Arial" panose="020B0604020202020204" pitchFamily="34" charset="0"/>
              </a:rPr>
              <a:t>3.1 </a:t>
            </a:r>
            <a:r>
              <a:rPr lang="zh-CN" altLang="en-US" dirty="0">
                <a:sym typeface="Arial" panose="020B0604020202020204" pitchFamily="34" charset="0"/>
              </a:rPr>
              <a:t>宾语感事心理动词</a:t>
            </a:r>
            <a:r>
              <a:rPr lang="en-US" altLang="zh-CN" dirty="0">
                <a:sym typeface="Arial" panose="020B0604020202020204" pitchFamily="34" charset="0"/>
              </a:rPr>
              <a:t>——</a:t>
            </a:r>
            <a:r>
              <a:rPr lang="zh-CN" altLang="en-US" dirty="0">
                <a:sym typeface="Arial" panose="020B0604020202020204" pitchFamily="34" charset="0"/>
              </a:rPr>
              <a:t>提升主语的谓语动词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lstStyle/>
          <a:p>
            <a:r>
              <a:rPr lang="en-US" altLang="zh-CN" dirty="0"/>
              <a:t>3.1.1 </a:t>
            </a:r>
            <a:r>
              <a:rPr lang="en-US" altLang="zh-CN" dirty="0" err="1"/>
              <a:t>Belletti</a:t>
            </a:r>
            <a:r>
              <a:rPr lang="en-US" altLang="zh-CN" dirty="0"/>
              <a:t> and </a:t>
            </a:r>
            <a:r>
              <a:rPr lang="en-US" altLang="zh-CN" dirty="0" err="1"/>
              <a:t>Rizzi</a:t>
            </a:r>
            <a:r>
              <a:rPr lang="en-US" altLang="zh-CN" dirty="0"/>
              <a:t> (1998)</a:t>
            </a:r>
            <a:endParaRPr lang="zh-CN" altLang="en-US" dirty="0"/>
          </a:p>
        </p:txBody>
      </p:sp>
      <p:sp>
        <p:nvSpPr>
          <p:cNvPr id="5" name="文本框 4">
            <a:extLst>
              <a:ext uri="{FF2B5EF4-FFF2-40B4-BE49-F238E27FC236}">
                <a16:creationId xmlns:a16="http://schemas.microsoft.com/office/drawing/2014/main" id="{EA7B0050-149D-4449-B25F-7D231229C33B}"/>
              </a:ext>
            </a:extLst>
          </p:cNvPr>
          <p:cNvSpPr txBox="1"/>
          <p:nvPr/>
        </p:nvSpPr>
        <p:spPr>
          <a:xfrm>
            <a:off x="618331" y="1641157"/>
            <a:ext cx="125984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63</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pic>
        <p:nvPicPr>
          <p:cNvPr id="7" name="图片 6">
            <a:extLst>
              <a:ext uri="{FF2B5EF4-FFF2-40B4-BE49-F238E27FC236}">
                <a16:creationId xmlns:a16="http://schemas.microsoft.com/office/drawing/2014/main" id="{0420BC43-F0BC-4A91-ADC3-AF03F15A01D0}"/>
              </a:ext>
            </a:extLst>
          </p:cNvPr>
          <p:cNvPicPr>
            <a:picLocks noChangeAspect="1"/>
          </p:cNvPicPr>
          <p:nvPr/>
        </p:nvPicPr>
        <p:blipFill>
          <a:blip r:embed="rId3"/>
          <a:stretch>
            <a:fillRect/>
          </a:stretch>
        </p:blipFill>
        <p:spPr>
          <a:xfrm>
            <a:off x="1484630" y="1590675"/>
            <a:ext cx="5524500" cy="3676650"/>
          </a:xfrm>
          <a:prstGeom prst="rect">
            <a:avLst/>
          </a:prstGeom>
        </p:spPr>
      </p:pic>
    </p:spTree>
    <p:extLst>
      <p:ext uri="{BB962C8B-B14F-4D97-AF65-F5344CB8AC3E}">
        <p14:creationId xmlns:p14="http://schemas.microsoft.com/office/powerpoint/2010/main" val="1936793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a:xfrm>
            <a:off x="442913" y="243569"/>
            <a:ext cx="9844087" cy="617518"/>
          </a:xfrm>
        </p:spPr>
        <p:txBody>
          <a:bodyPr>
            <a:normAutofit/>
          </a:bodyPr>
          <a:lstStyle/>
          <a:p>
            <a:r>
              <a:rPr lang="en-US" altLang="zh-CN" dirty="0">
                <a:sym typeface="Arial" panose="020B0604020202020204" pitchFamily="34" charset="0"/>
              </a:rPr>
              <a:t>3.1 </a:t>
            </a:r>
            <a:r>
              <a:rPr lang="zh-CN" altLang="en-US" dirty="0">
                <a:sym typeface="Arial" panose="020B0604020202020204" pitchFamily="34" charset="0"/>
              </a:rPr>
              <a:t>宾语感事心理动词</a:t>
            </a:r>
            <a:r>
              <a:rPr lang="en-US" altLang="zh-CN" dirty="0">
                <a:sym typeface="Arial" panose="020B0604020202020204" pitchFamily="34" charset="0"/>
              </a:rPr>
              <a:t>——</a:t>
            </a:r>
            <a:r>
              <a:rPr lang="zh-CN" altLang="en-US" dirty="0">
                <a:sym typeface="Arial" panose="020B0604020202020204" pitchFamily="34" charset="0"/>
              </a:rPr>
              <a:t>提升主语的谓语动词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lstStyle/>
          <a:p>
            <a:r>
              <a:rPr lang="zh-CN" altLang="en-US" dirty="0"/>
              <a:t>宾语感事心理动词有两个变体</a:t>
            </a:r>
          </a:p>
        </p:txBody>
      </p:sp>
      <p:sp>
        <p:nvSpPr>
          <p:cNvPr id="5" name="文本框 4">
            <a:extLst>
              <a:ext uri="{FF2B5EF4-FFF2-40B4-BE49-F238E27FC236}">
                <a16:creationId xmlns:a16="http://schemas.microsoft.com/office/drawing/2014/main" id="{EA7B0050-149D-4449-B25F-7D231229C33B}"/>
              </a:ext>
            </a:extLst>
          </p:cNvPr>
          <p:cNvSpPr txBox="1"/>
          <p:nvPr/>
        </p:nvSpPr>
        <p:spPr>
          <a:xfrm>
            <a:off x="618330" y="1641157"/>
            <a:ext cx="4563269" cy="400110"/>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简单及物动词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a:extLst>
              <a:ext uri="{FF2B5EF4-FFF2-40B4-BE49-F238E27FC236}">
                <a16:creationId xmlns:a16="http://schemas.microsoft.com/office/drawing/2014/main" id="{B488F680-4035-4EF0-A86C-65CD1B8D807B}"/>
              </a:ext>
            </a:extLst>
          </p:cNvPr>
          <p:cNvPicPr>
            <a:picLocks noChangeAspect="1"/>
          </p:cNvPicPr>
          <p:nvPr/>
        </p:nvPicPr>
        <p:blipFill>
          <a:blip r:embed="rId3"/>
          <a:stretch>
            <a:fillRect/>
          </a:stretch>
        </p:blipFill>
        <p:spPr>
          <a:xfrm>
            <a:off x="3627437" y="1757996"/>
            <a:ext cx="4124325" cy="600075"/>
          </a:xfrm>
          <a:prstGeom prst="rect">
            <a:avLst/>
          </a:prstGeom>
        </p:spPr>
      </p:pic>
      <p:sp>
        <p:nvSpPr>
          <p:cNvPr id="10" name="文本框 9">
            <a:extLst>
              <a:ext uri="{FF2B5EF4-FFF2-40B4-BE49-F238E27FC236}">
                <a16:creationId xmlns:a16="http://schemas.microsoft.com/office/drawing/2014/main" id="{130FB512-A55F-4E1E-B41C-CD2792520101}"/>
              </a:ext>
            </a:extLst>
          </p:cNvPr>
          <p:cNvSpPr txBox="1"/>
          <p:nvPr/>
        </p:nvSpPr>
        <p:spPr>
          <a:xfrm>
            <a:off x="2731611" y="1657923"/>
            <a:ext cx="125984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1" name="文本框 10">
            <a:extLst>
              <a:ext uri="{FF2B5EF4-FFF2-40B4-BE49-F238E27FC236}">
                <a16:creationId xmlns:a16="http://schemas.microsoft.com/office/drawing/2014/main" id="{2F294E12-374E-4BA3-9334-EAF5DC8A76CD}"/>
              </a:ext>
            </a:extLst>
          </p:cNvPr>
          <p:cNvSpPr txBox="1"/>
          <p:nvPr/>
        </p:nvSpPr>
        <p:spPr>
          <a:xfrm>
            <a:off x="618330" y="3520757"/>
            <a:ext cx="4563269" cy="400110"/>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2. </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提升动词</a:t>
            </a:r>
          </a:p>
        </p:txBody>
      </p:sp>
      <p:pic>
        <p:nvPicPr>
          <p:cNvPr id="12" name="图片 11">
            <a:extLst>
              <a:ext uri="{FF2B5EF4-FFF2-40B4-BE49-F238E27FC236}">
                <a16:creationId xmlns:a16="http://schemas.microsoft.com/office/drawing/2014/main" id="{CDD9A623-56CA-4C60-ADFA-C18A5E650194}"/>
              </a:ext>
            </a:extLst>
          </p:cNvPr>
          <p:cNvPicPr>
            <a:picLocks noChangeAspect="1"/>
          </p:cNvPicPr>
          <p:nvPr/>
        </p:nvPicPr>
        <p:blipFill>
          <a:blip r:embed="rId4"/>
          <a:stretch>
            <a:fillRect/>
          </a:stretch>
        </p:blipFill>
        <p:spPr>
          <a:xfrm>
            <a:off x="3733386" y="3520757"/>
            <a:ext cx="7477125" cy="866775"/>
          </a:xfrm>
          <a:prstGeom prst="rect">
            <a:avLst/>
          </a:prstGeom>
        </p:spPr>
      </p:pic>
    </p:spTree>
    <p:extLst>
      <p:ext uri="{BB962C8B-B14F-4D97-AF65-F5344CB8AC3E}">
        <p14:creationId xmlns:p14="http://schemas.microsoft.com/office/powerpoint/2010/main" val="116576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a:xfrm>
            <a:off x="442913" y="243569"/>
            <a:ext cx="9844087" cy="617518"/>
          </a:xfrm>
        </p:spPr>
        <p:txBody>
          <a:bodyPr>
            <a:normAutofit/>
          </a:bodyPr>
          <a:lstStyle/>
          <a:p>
            <a:r>
              <a:rPr lang="en-US" altLang="zh-CN" dirty="0">
                <a:sym typeface="Arial" panose="020B0604020202020204" pitchFamily="34" charset="0"/>
              </a:rPr>
              <a:t>3.1 </a:t>
            </a:r>
            <a:r>
              <a:rPr lang="zh-CN" altLang="en-US" dirty="0">
                <a:sym typeface="Arial" panose="020B0604020202020204" pitchFamily="34" charset="0"/>
              </a:rPr>
              <a:t>宾语感事心理动词</a:t>
            </a:r>
            <a:r>
              <a:rPr lang="en-US" altLang="zh-CN" dirty="0">
                <a:sym typeface="Arial" panose="020B0604020202020204" pitchFamily="34" charset="0"/>
              </a:rPr>
              <a:t>——</a:t>
            </a:r>
            <a:r>
              <a:rPr lang="zh-CN" altLang="en-US" dirty="0">
                <a:sym typeface="Arial" panose="020B0604020202020204" pitchFamily="34" charset="0"/>
              </a:rPr>
              <a:t>提升主语的谓语动词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p:txBody>
          <a:bodyPr/>
          <a:lstStyle/>
          <a:p>
            <a:r>
              <a:rPr lang="zh-CN" altLang="en-US" dirty="0"/>
              <a:t>宾语感事心理动词有两个变体</a:t>
            </a:r>
          </a:p>
        </p:txBody>
      </p:sp>
      <p:sp>
        <p:nvSpPr>
          <p:cNvPr id="10" name="文本框 9">
            <a:extLst>
              <a:ext uri="{FF2B5EF4-FFF2-40B4-BE49-F238E27FC236}">
                <a16:creationId xmlns:a16="http://schemas.microsoft.com/office/drawing/2014/main" id="{130FB512-A55F-4E1E-B41C-CD2792520101}"/>
              </a:ext>
            </a:extLst>
          </p:cNvPr>
          <p:cNvSpPr txBox="1"/>
          <p:nvPr/>
        </p:nvSpPr>
        <p:spPr>
          <a:xfrm>
            <a:off x="528320" y="1797784"/>
            <a:ext cx="11547792" cy="1323439"/>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err="1">
                <a:latin typeface="Arial" panose="020B0604020202020204" pitchFamily="34" charset="0"/>
                <a:ea typeface="微软雅黑" panose="020B0503020204020204" pitchFamily="34" charset="-122"/>
                <a:cs typeface="+mn-ea"/>
                <a:sym typeface="Arial" panose="020B0604020202020204" pitchFamily="34" charset="0"/>
              </a:rPr>
              <a:t>a.John</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b="1" dirty="0">
                <a:latin typeface="Arial" panose="020B0604020202020204" pitchFamily="34" charset="0"/>
                <a:ea typeface="微软雅黑" panose="020B0503020204020204" pitchFamily="34" charset="-122"/>
                <a:cs typeface="+mn-ea"/>
                <a:sym typeface="Arial" panose="020B0604020202020204" pitchFamily="34" charset="0"/>
              </a:rPr>
              <a:t>(un)intentionally/deliberately/purposely/willingly/willfully/wittingly/voluntarily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frightened Mary.</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 *[That John was present]/[photos of Bill] </a:t>
            </a:r>
            <a:r>
              <a:rPr lang="en-US" altLang="zh-CN" sz="2000" b="1" dirty="0">
                <a:latin typeface="Arial" panose="020B0604020202020204" pitchFamily="34" charset="0"/>
                <a:ea typeface="微软雅黑" panose="020B0503020204020204" pitchFamily="34" charset="-122"/>
                <a:cs typeface="+mn-ea"/>
                <a:sym typeface="Arial" panose="020B0604020202020204" pitchFamily="34" charset="0"/>
              </a:rPr>
              <a:t>(un)intentionally/deliberately/purposely/willingly/willfully/wittingly/voluntarily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frightened Mary.</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058142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677967" cy="1544590"/>
          </a:xfrm>
        </p:spPr>
        <p:txBody>
          <a:bodyPr>
            <a:normAutofit/>
          </a:bodyPr>
          <a:lstStyle/>
          <a:p>
            <a:r>
              <a:rPr lang="zh-CN" altLang="en-US" dirty="0"/>
              <a:t>普通话的宾语感事心理动词允许名词性主语和小句形式的主语，且这两种形式的主语都可以向后约束。</a:t>
            </a:r>
            <a:endParaRPr lang="en-US" altLang="zh-CN" dirty="0"/>
          </a:p>
          <a:p>
            <a:r>
              <a:rPr lang="zh-CN" altLang="en-US" dirty="0"/>
              <a:t>主语是简单形式且有生命的施事时，允许语义指向主语的副词修饰动词</a:t>
            </a:r>
            <a:endParaRPr lang="en-US" altLang="zh-CN" dirty="0"/>
          </a:p>
          <a:p>
            <a:endParaRPr lang="zh-CN" altLang="en-US" dirty="0"/>
          </a:p>
        </p:txBody>
      </p:sp>
      <p:sp>
        <p:nvSpPr>
          <p:cNvPr id="8" name="矩形 7">
            <a:extLst>
              <a:ext uri="{FF2B5EF4-FFF2-40B4-BE49-F238E27FC236}">
                <a16:creationId xmlns:a16="http://schemas.microsoft.com/office/drawing/2014/main" id="{0FE6425A-B56D-4A00-82CA-4DF345BBB044}"/>
              </a:ext>
            </a:extLst>
          </p:cNvPr>
          <p:cNvSpPr/>
          <p:nvPr/>
        </p:nvSpPr>
        <p:spPr>
          <a:xfrm>
            <a:off x="618388" y="2015825"/>
            <a:ext cx="3172663" cy="369332"/>
          </a:xfrm>
          <a:prstGeom prst="rect">
            <a:avLst/>
          </a:prstGeom>
        </p:spPr>
        <p:txBody>
          <a:bodyPr wrap="none">
            <a:spAutoFit/>
          </a:bodyPr>
          <a:lstStyle/>
          <a:p>
            <a:r>
              <a:rPr lang="zh-CN" altLang="en-US" dirty="0"/>
              <a:t>（</a:t>
            </a:r>
            <a:r>
              <a:rPr lang="en-US" altLang="zh-CN" dirty="0"/>
              <a:t>66</a:t>
            </a:r>
            <a:r>
              <a:rPr lang="zh-CN" altLang="en-US" dirty="0"/>
              <a:t>）玛丽 故意 激怒 李四。</a:t>
            </a:r>
            <a:endParaRPr lang="en-US" altLang="zh-CN" dirty="0"/>
          </a:p>
        </p:txBody>
      </p:sp>
    </p:spTree>
    <p:extLst>
      <p:ext uri="{BB962C8B-B14F-4D97-AF65-F5344CB8AC3E}">
        <p14:creationId xmlns:p14="http://schemas.microsoft.com/office/powerpoint/2010/main" val="940613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0611167" cy="3190510"/>
          </a:xfrm>
        </p:spPr>
        <p:txBody>
          <a:bodyPr>
            <a:normAutofit/>
          </a:bodyPr>
          <a:lstStyle/>
          <a:p>
            <a:r>
              <a:rPr lang="zh-CN" altLang="en-US" dirty="0"/>
              <a:t>普通话和英语的一个区别在于普通话里没有形式主语</a:t>
            </a:r>
            <a:r>
              <a:rPr lang="en-US" altLang="zh-CN" dirty="0"/>
              <a:t>it</a:t>
            </a:r>
          </a:p>
          <a:p>
            <a:r>
              <a:rPr lang="zh-CN" altLang="en-US" dirty="0"/>
              <a:t>普通话和英语的结构平行，受事心理动词也有两种变体：简单及物动词，主宾的语义角色分别为施事和主事；提升动词，主语由源点提升而来，宾语是感事。</a:t>
            </a:r>
            <a:endParaRPr lang="en-US" altLang="zh-CN" dirty="0"/>
          </a:p>
          <a:p>
            <a:endParaRPr lang="en-US" altLang="zh-CN" dirty="0"/>
          </a:p>
          <a:p>
            <a:r>
              <a:rPr lang="zh-CN" altLang="en-US" dirty="0"/>
              <a:t>猜测：可以受语义指向施事的副词修饰</a:t>
            </a:r>
            <a:r>
              <a:rPr lang="en-US" altLang="zh-CN" dirty="0"/>
              <a:t>——</a:t>
            </a:r>
            <a:r>
              <a:rPr lang="zh-CN" altLang="en-US" dirty="0"/>
              <a:t>简单及物动词</a:t>
            </a:r>
            <a:endParaRPr lang="en-US" altLang="zh-CN" dirty="0"/>
          </a:p>
          <a:p>
            <a:r>
              <a:rPr lang="zh-CN" altLang="en-US" dirty="0"/>
              <a:t>          向后约束</a:t>
            </a:r>
            <a:r>
              <a:rPr lang="en-US" altLang="zh-CN" dirty="0"/>
              <a:t>——</a:t>
            </a:r>
            <a:r>
              <a:rPr lang="zh-CN" altLang="en-US" dirty="0"/>
              <a:t>提升动词</a:t>
            </a:r>
            <a:endParaRPr lang="en-US" altLang="zh-CN" dirty="0"/>
          </a:p>
          <a:p>
            <a:r>
              <a:rPr lang="zh-CN" altLang="en-US" dirty="0"/>
              <a:t>向后约束和语义指向施事的副词相排斥，如：</a:t>
            </a:r>
            <a:endParaRPr lang="en-US" altLang="zh-CN" dirty="0"/>
          </a:p>
          <a:p>
            <a:endParaRPr lang="zh-CN" altLang="en-US" dirty="0"/>
          </a:p>
        </p:txBody>
      </p:sp>
      <p:pic>
        <p:nvPicPr>
          <p:cNvPr id="3" name="图片 2">
            <a:extLst>
              <a:ext uri="{FF2B5EF4-FFF2-40B4-BE49-F238E27FC236}">
                <a16:creationId xmlns:a16="http://schemas.microsoft.com/office/drawing/2014/main" id="{DF055462-EB81-4ED8-BD13-50D6E4EDBBD9}"/>
              </a:ext>
            </a:extLst>
          </p:cNvPr>
          <p:cNvPicPr>
            <a:picLocks noChangeAspect="1"/>
          </p:cNvPicPr>
          <p:nvPr/>
        </p:nvPicPr>
        <p:blipFill>
          <a:blip r:embed="rId3"/>
          <a:stretch>
            <a:fillRect/>
          </a:stretch>
        </p:blipFill>
        <p:spPr>
          <a:xfrm>
            <a:off x="1639670" y="3678823"/>
            <a:ext cx="7591425" cy="1057275"/>
          </a:xfrm>
          <a:prstGeom prst="rect">
            <a:avLst/>
          </a:prstGeom>
        </p:spPr>
      </p:pic>
      <p:sp>
        <p:nvSpPr>
          <p:cNvPr id="7" name="文本框 6">
            <a:extLst>
              <a:ext uri="{FF2B5EF4-FFF2-40B4-BE49-F238E27FC236}">
                <a16:creationId xmlns:a16="http://schemas.microsoft.com/office/drawing/2014/main" id="{57F5F86D-6451-4046-82EC-E98BED94484B}"/>
              </a:ext>
            </a:extLst>
          </p:cNvPr>
          <p:cNvSpPr txBox="1"/>
          <p:nvPr/>
        </p:nvSpPr>
        <p:spPr>
          <a:xfrm>
            <a:off x="631702" y="3690005"/>
            <a:ext cx="125984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8" name="文本框 7">
            <a:extLst>
              <a:ext uri="{FF2B5EF4-FFF2-40B4-BE49-F238E27FC236}">
                <a16:creationId xmlns:a16="http://schemas.microsoft.com/office/drawing/2014/main" id="{CD2B4E38-5951-476B-80AF-8E8146822E43}"/>
              </a:ext>
            </a:extLst>
          </p:cNvPr>
          <p:cNvSpPr txBox="1"/>
          <p:nvPr/>
        </p:nvSpPr>
        <p:spPr>
          <a:xfrm>
            <a:off x="769815" y="4671368"/>
            <a:ext cx="702056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68</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自己的对手</a:t>
            </a:r>
            <a:r>
              <a:rPr lang="en-US" altLang="zh-CN" sz="2000" baseline="-25000" dirty="0" err="1">
                <a:latin typeface="Arial" panose="020B0604020202020204" pitchFamily="34" charset="0"/>
                <a:ea typeface="微软雅黑" panose="020B0503020204020204" pitchFamily="34" charset="-122"/>
                <a:cs typeface="+mn-ea"/>
                <a:sym typeface="Arial" panose="020B0604020202020204" pitchFamily="34" charset="0"/>
              </a:rPr>
              <a:t>i</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（？*故意）激怒了李四</a:t>
            </a:r>
            <a:r>
              <a:rPr lang="en-US" altLang="zh-CN" sz="2000" baseline="-25000" dirty="0" err="1">
                <a:latin typeface="Arial" panose="020B0604020202020204" pitchFamily="34" charset="0"/>
                <a:ea typeface="微软雅黑" panose="020B0503020204020204" pitchFamily="34" charset="-122"/>
                <a:cs typeface="+mn-ea"/>
                <a:sym typeface="Arial" panose="020B0604020202020204" pitchFamily="34" charset="0"/>
              </a:rPr>
              <a:t>i</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a:t>
            </a:r>
            <a:r>
              <a:rPr lang="en-US" altLang="zh-CN" sz="2000" baseline="-25000" dirty="0" err="1">
                <a:latin typeface="Arial" panose="020B0604020202020204" pitchFamily="34" charset="0"/>
                <a:ea typeface="微软雅黑" panose="020B0503020204020204" pitchFamily="34" charset="-122"/>
                <a:cs typeface="+mn-ea"/>
                <a:sym typeface="Arial" panose="020B0604020202020204" pitchFamily="34" charset="0"/>
              </a:rPr>
              <a:t>i</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的对手（？*故意）激怒了 每个选手</a:t>
            </a:r>
            <a:r>
              <a:rPr lang="en-US" altLang="zh-CN" sz="2000" baseline="-25000" dirty="0" err="1">
                <a:latin typeface="Arial" panose="020B0604020202020204" pitchFamily="34" charset="0"/>
                <a:ea typeface="微软雅黑" panose="020B0503020204020204" pitchFamily="34" charset="-122"/>
                <a:cs typeface="+mn-ea"/>
                <a:sym typeface="Arial" panose="020B0604020202020204" pitchFamily="34" charset="0"/>
              </a:rPr>
              <a:t>i</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775640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098847" cy="1188990"/>
          </a:xfrm>
        </p:spPr>
        <p:txBody>
          <a:bodyPr>
            <a:normAutofit/>
          </a:bodyPr>
          <a:lstStyle/>
          <a:p>
            <a:r>
              <a:rPr lang="en-US" altLang="zh-CN" dirty="0"/>
              <a:t>3.2.1</a:t>
            </a:r>
            <a:r>
              <a:rPr lang="zh-CN" altLang="en-US" dirty="0"/>
              <a:t>“把”字句</a:t>
            </a:r>
            <a:endParaRPr lang="en-US" altLang="zh-CN" dirty="0"/>
          </a:p>
          <a:p>
            <a:r>
              <a:rPr lang="zh-CN" altLang="en-US" dirty="0"/>
              <a:t>无论主语是有生命</a:t>
            </a:r>
            <a:r>
              <a:rPr lang="en-US" altLang="zh-CN" dirty="0"/>
              <a:t>/</a:t>
            </a:r>
            <a:r>
              <a:rPr lang="zh-CN" altLang="en-US" dirty="0"/>
              <a:t>无生命或者小句</a:t>
            </a:r>
            <a:r>
              <a:rPr lang="en-US" altLang="zh-CN" dirty="0"/>
              <a:t>/</a:t>
            </a:r>
            <a:r>
              <a:rPr lang="zh-CN" altLang="en-US" dirty="0"/>
              <a:t>非小句形式，宾语感事心理动词都可以变换为“把”字句</a:t>
            </a:r>
          </a:p>
        </p:txBody>
      </p:sp>
      <p:sp>
        <p:nvSpPr>
          <p:cNvPr id="9" name="文本框 8">
            <a:extLst>
              <a:ext uri="{FF2B5EF4-FFF2-40B4-BE49-F238E27FC236}">
                <a16:creationId xmlns:a16="http://schemas.microsoft.com/office/drawing/2014/main" id="{99D7A4D5-CEBE-4A36-A709-8120C7D2650A}"/>
              </a:ext>
            </a:extLst>
          </p:cNvPr>
          <p:cNvSpPr txBox="1"/>
          <p:nvPr/>
        </p:nvSpPr>
        <p:spPr>
          <a:xfrm>
            <a:off x="650240" y="2021967"/>
            <a:ext cx="7366000" cy="1938992"/>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69</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这件事 激怒了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这件事  把  李四  激怒了。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70</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玛丽的批评 激怒了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玛丽的批评 把 李四 激怒了。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71</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玛丽突然离开 激怒了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玛丽突然离开  把 李四 激怒了。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47948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a:xfrm>
            <a:off x="9005791" y="6394353"/>
            <a:ext cx="2743200" cy="2921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特点一：心理动词对句法理论构成了挑战。</a:t>
            </a:r>
          </a:p>
        </p:txBody>
      </p:sp>
      <p:pic>
        <p:nvPicPr>
          <p:cNvPr id="5" name="图片 4">
            <a:extLst>
              <a:ext uri="{FF2B5EF4-FFF2-40B4-BE49-F238E27FC236}">
                <a16:creationId xmlns:a16="http://schemas.microsoft.com/office/drawing/2014/main" id="{9C82B84F-0A08-4FEF-A555-9A343457A1A8}"/>
              </a:ext>
            </a:extLst>
          </p:cNvPr>
          <p:cNvPicPr>
            <a:picLocks noChangeAspect="1"/>
          </p:cNvPicPr>
          <p:nvPr/>
        </p:nvPicPr>
        <p:blipFill>
          <a:blip r:embed="rId3"/>
          <a:stretch>
            <a:fillRect/>
          </a:stretch>
        </p:blipFill>
        <p:spPr>
          <a:xfrm>
            <a:off x="442913" y="1368998"/>
            <a:ext cx="11587588" cy="2045234"/>
          </a:xfrm>
          <a:prstGeom prst="rect">
            <a:avLst/>
          </a:prstGeom>
        </p:spPr>
      </p:pic>
      <p:sp>
        <p:nvSpPr>
          <p:cNvPr id="6" name="文本框 5">
            <a:extLst>
              <a:ext uri="{FF2B5EF4-FFF2-40B4-BE49-F238E27FC236}">
                <a16:creationId xmlns:a16="http://schemas.microsoft.com/office/drawing/2014/main" id="{CD2F8EC4-DC71-459A-B48D-5E1F16CFC81F}"/>
              </a:ext>
            </a:extLst>
          </p:cNvPr>
          <p:cNvSpPr txBox="1"/>
          <p:nvPr/>
        </p:nvSpPr>
        <p:spPr>
          <a:xfrm>
            <a:off x="674198" y="3592216"/>
            <a:ext cx="7631602" cy="3693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zh-CN" altLang="en-US" dirty="0">
                <a:sym typeface="Arial" panose="020B0604020202020204" pitchFamily="34" charset="0"/>
              </a:rPr>
              <a:t>例（</a:t>
            </a:r>
            <a:r>
              <a:rPr lang="en-US" altLang="zh-CN" dirty="0">
                <a:sym typeface="Arial" panose="020B0604020202020204" pitchFamily="34" charset="0"/>
              </a:rPr>
              <a:t>1</a:t>
            </a:r>
            <a:r>
              <a:rPr lang="zh-CN" altLang="en-US" dirty="0">
                <a:sym typeface="Arial" panose="020B0604020202020204" pitchFamily="34" charset="0"/>
              </a:rPr>
              <a:t>）和例（</a:t>
            </a:r>
            <a:r>
              <a:rPr lang="en-US" altLang="zh-CN" dirty="0">
                <a:sym typeface="Arial" panose="020B0604020202020204" pitchFamily="34" charset="0"/>
              </a:rPr>
              <a:t>2</a:t>
            </a:r>
            <a:r>
              <a:rPr lang="zh-CN" altLang="en-US" dirty="0">
                <a:sym typeface="Arial" panose="020B0604020202020204" pitchFamily="34" charset="0"/>
              </a:rPr>
              <a:t>）语义角色相同，但是相应论元的结构位置相反。</a:t>
            </a:r>
            <a:endParaRPr lang="en-US" altLang="zh-CN" dirty="0">
              <a:sym typeface="Arial" panose="020B0604020202020204" pitchFamily="34" charset="0"/>
            </a:endParaRPr>
          </a:p>
        </p:txBody>
      </p:sp>
      <p:sp>
        <p:nvSpPr>
          <p:cNvPr id="7" name="矩形 6">
            <a:extLst>
              <a:ext uri="{FF2B5EF4-FFF2-40B4-BE49-F238E27FC236}">
                <a16:creationId xmlns:a16="http://schemas.microsoft.com/office/drawing/2014/main" id="{8FD4DDD5-2236-4FDA-B7C1-019B002D8E56}"/>
              </a:ext>
            </a:extLst>
          </p:cNvPr>
          <p:cNvSpPr/>
          <p:nvPr/>
        </p:nvSpPr>
        <p:spPr>
          <a:xfrm>
            <a:off x="643413" y="4257423"/>
            <a:ext cx="8673307" cy="646331"/>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dirty="0"/>
              <a:t>这种“语义角色倒置”现象违反了</a:t>
            </a:r>
            <a:r>
              <a:rPr lang="en-US" altLang="zh-CN" dirty="0"/>
              <a:t>【</a:t>
            </a:r>
            <a:r>
              <a:rPr lang="zh-CN" altLang="en-US" dirty="0"/>
              <a:t>普遍一致假设</a:t>
            </a:r>
            <a:r>
              <a:rPr lang="en-US" altLang="zh-CN" dirty="0"/>
              <a:t>】</a:t>
            </a:r>
            <a:r>
              <a:rPr lang="zh-CN" altLang="en-US" dirty="0"/>
              <a:t>（</a:t>
            </a:r>
            <a:r>
              <a:rPr lang="en-US" altLang="zh-CN" dirty="0"/>
              <a:t>Perlmutter and Postal 1984</a:t>
            </a:r>
            <a:r>
              <a:rPr lang="zh-CN" altLang="en-US" dirty="0"/>
              <a:t>）和</a:t>
            </a:r>
            <a:r>
              <a:rPr lang="en-US" altLang="zh-CN" dirty="0"/>
              <a:t>【</a:t>
            </a:r>
            <a:r>
              <a:rPr lang="zh-CN" altLang="en-US" dirty="0"/>
              <a:t>题元赋予普遍假设</a:t>
            </a:r>
            <a:r>
              <a:rPr lang="en-US" altLang="zh-CN" dirty="0"/>
              <a:t>】</a:t>
            </a:r>
            <a:r>
              <a:rPr lang="zh-CN" altLang="en-US" dirty="0"/>
              <a:t>（</a:t>
            </a:r>
            <a:r>
              <a:rPr lang="en-US" altLang="zh-CN" dirty="0"/>
              <a:t>Baker 1988</a:t>
            </a:r>
            <a:r>
              <a:rPr lang="zh-CN" altLang="en-US" dirty="0"/>
              <a:t>）</a:t>
            </a:r>
            <a:endParaRPr lang="en-US" altLang="zh-CN" dirty="0"/>
          </a:p>
        </p:txBody>
      </p:sp>
      <p:sp>
        <p:nvSpPr>
          <p:cNvPr id="11" name="矩形 10">
            <a:extLst>
              <a:ext uri="{FF2B5EF4-FFF2-40B4-BE49-F238E27FC236}">
                <a16:creationId xmlns:a16="http://schemas.microsoft.com/office/drawing/2014/main" id="{50E5588F-2E4A-4191-B413-AE1B251AB7E4}"/>
              </a:ext>
            </a:extLst>
          </p:cNvPr>
          <p:cNvSpPr/>
          <p:nvPr/>
        </p:nvSpPr>
        <p:spPr>
          <a:xfrm>
            <a:off x="4472940" y="1485900"/>
            <a:ext cx="1143000" cy="381629"/>
          </a:xfrm>
          <a:prstGeom prst="rect">
            <a:avLst/>
          </a:prstGeom>
          <a:noFill/>
          <a:ln w="19050">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F18BE872-DF5C-4E5E-B34B-041CC190920E}"/>
              </a:ext>
            </a:extLst>
          </p:cNvPr>
          <p:cNvSpPr/>
          <p:nvPr/>
        </p:nvSpPr>
        <p:spPr>
          <a:xfrm>
            <a:off x="1463040" y="2499360"/>
            <a:ext cx="1143000" cy="381629"/>
          </a:xfrm>
          <a:prstGeom prst="rect">
            <a:avLst/>
          </a:prstGeom>
          <a:noFill/>
          <a:ln w="19050">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F8F7E3D9-8A83-4E69-8B3F-8AD52E8CAFEC}"/>
              </a:ext>
            </a:extLst>
          </p:cNvPr>
          <p:cNvSpPr/>
          <p:nvPr/>
        </p:nvSpPr>
        <p:spPr>
          <a:xfrm>
            <a:off x="1432560" y="1368998"/>
            <a:ext cx="2240280" cy="604582"/>
          </a:xfrm>
          <a:prstGeom prst="ellipse">
            <a:avLst/>
          </a:prstGeom>
          <a:noFill/>
          <a:ln w="19050">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0069DA8-1664-4E90-800C-0FD5DBD535DF}"/>
              </a:ext>
            </a:extLst>
          </p:cNvPr>
          <p:cNvSpPr/>
          <p:nvPr/>
        </p:nvSpPr>
        <p:spPr>
          <a:xfrm>
            <a:off x="4587240" y="2391615"/>
            <a:ext cx="2240280" cy="604582"/>
          </a:xfrm>
          <a:prstGeom prst="ellipse">
            <a:avLst/>
          </a:prstGeom>
          <a:noFill/>
          <a:ln w="19050">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0103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普通话中的宾语感事心理动词（把字句</a:t>
            </a:r>
            <a:r>
              <a:rPr lang="en-US" altLang="zh-CN" dirty="0">
                <a:sym typeface="Arial" panose="020B0604020202020204" pitchFamily="34" charset="0"/>
              </a:rPr>
              <a:t>&amp;</a:t>
            </a:r>
            <a:r>
              <a:rPr lang="zh-CN" altLang="en-US" dirty="0">
                <a:sym typeface="Arial" panose="020B0604020202020204" pitchFamily="34" charset="0"/>
              </a:rPr>
              <a:t>被字句）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098847" cy="1188990"/>
          </a:xfrm>
        </p:spPr>
        <p:txBody>
          <a:bodyPr>
            <a:normAutofit/>
          </a:bodyPr>
          <a:lstStyle/>
          <a:p>
            <a:r>
              <a:rPr lang="en-US" altLang="zh-CN" dirty="0"/>
              <a:t>3.2.1</a:t>
            </a:r>
            <a:r>
              <a:rPr lang="zh-CN" altLang="en-US" dirty="0"/>
              <a:t>“把”字句</a:t>
            </a:r>
            <a:endParaRPr lang="en-US" altLang="zh-CN" dirty="0"/>
          </a:p>
          <a:p>
            <a:r>
              <a:rPr lang="zh-CN" altLang="en-US" dirty="0"/>
              <a:t>宾语感事心理动词符合“把”字句的特点之二：处置</a:t>
            </a:r>
            <a:r>
              <a:rPr lang="en-US" altLang="zh-CN" dirty="0"/>
              <a:t>/</a:t>
            </a:r>
            <a:r>
              <a:rPr lang="zh-CN" altLang="en-US" dirty="0"/>
              <a:t>影响、有界</a:t>
            </a:r>
          </a:p>
        </p:txBody>
      </p:sp>
      <p:sp>
        <p:nvSpPr>
          <p:cNvPr id="3" name="文本框 2">
            <a:extLst>
              <a:ext uri="{FF2B5EF4-FFF2-40B4-BE49-F238E27FC236}">
                <a16:creationId xmlns:a16="http://schemas.microsoft.com/office/drawing/2014/main" id="{476F68CE-15A4-4F5D-81B4-0DA032A0F935}"/>
              </a:ext>
            </a:extLst>
          </p:cNvPr>
          <p:cNvSpPr txBox="1"/>
          <p:nvPr/>
        </p:nvSpPr>
        <p:spPr>
          <a:xfrm>
            <a:off x="843280" y="1905576"/>
            <a:ext cx="8524875" cy="1015663"/>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感事宾语是受</a:t>
            </a: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影响</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的宾语，经受了一种心理状态上的变化</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有界</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D87724B8-5909-440A-8735-60D4A4076314}"/>
              </a:ext>
            </a:extLst>
          </p:cNvPr>
          <p:cNvPicPr>
            <a:picLocks noChangeAspect="1"/>
          </p:cNvPicPr>
          <p:nvPr/>
        </p:nvPicPr>
        <p:blipFill>
          <a:blip r:embed="rId3"/>
          <a:stretch>
            <a:fillRect/>
          </a:stretch>
        </p:blipFill>
        <p:spPr>
          <a:xfrm>
            <a:off x="1639272" y="2589223"/>
            <a:ext cx="7467600" cy="838200"/>
          </a:xfrm>
          <a:prstGeom prst="rect">
            <a:avLst/>
          </a:prstGeom>
        </p:spPr>
      </p:pic>
      <p:sp>
        <p:nvSpPr>
          <p:cNvPr id="9" name="文本框 8">
            <a:extLst>
              <a:ext uri="{FF2B5EF4-FFF2-40B4-BE49-F238E27FC236}">
                <a16:creationId xmlns:a16="http://schemas.microsoft.com/office/drawing/2014/main" id="{E57939B7-57E9-4610-A13F-BE1667D2D8CE}"/>
              </a:ext>
            </a:extLst>
          </p:cNvPr>
          <p:cNvSpPr txBox="1"/>
          <p:nvPr/>
        </p:nvSpPr>
        <p:spPr>
          <a:xfrm>
            <a:off x="1201868" y="3319448"/>
            <a:ext cx="6339840"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汉语的有界有时需要搭配“了”来完成：</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a:extLst>
              <a:ext uri="{FF2B5EF4-FFF2-40B4-BE49-F238E27FC236}">
                <a16:creationId xmlns:a16="http://schemas.microsoft.com/office/drawing/2014/main" id="{94D06EB2-E076-4B66-8438-81D26D6E3F6D}"/>
              </a:ext>
            </a:extLst>
          </p:cNvPr>
          <p:cNvSpPr txBox="1"/>
          <p:nvPr/>
        </p:nvSpPr>
        <p:spPr>
          <a:xfrm>
            <a:off x="1201868" y="4587635"/>
            <a:ext cx="10523221"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宾语感事心理动词和“看”类似：</a:t>
            </a:r>
            <a:r>
              <a:rPr lang="zh-CN" altLang="en-US" sz="2000" dirty="0">
                <a:latin typeface="Arial" panose="020B0604020202020204" pitchFamily="34" charset="0"/>
                <a:ea typeface="微软雅黑" panose="020B0503020204020204" pitchFamily="34" charset="-122"/>
                <a:cs typeface="+mn-ea"/>
                <a:sym typeface="Wingdings" panose="05000000000000000000" pitchFamily="2" charset="2"/>
              </a:rPr>
              <a:t>（加“了”才实现时间上的有界</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12">
            <a:extLst>
              <a:ext uri="{FF2B5EF4-FFF2-40B4-BE49-F238E27FC236}">
                <a16:creationId xmlns:a16="http://schemas.microsoft.com/office/drawing/2014/main" id="{ABE8AFCF-A5C7-4187-A39B-6E4C6E1FE9E1}"/>
              </a:ext>
            </a:extLst>
          </p:cNvPr>
          <p:cNvSpPr txBox="1"/>
          <p:nvPr/>
        </p:nvSpPr>
        <p:spPr>
          <a:xfrm>
            <a:off x="1142730" y="2623963"/>
            <a:ext cx="720725"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4" name="文本框 13">
            <a:extLst>
              <a:ext uri="{FF2B5EF4-FFF2-40B4-BE49-F238E27FC236}">
                <a16:creationId xmlns:a16="http://schemas.microsoft.com/office/drawing/2014/main" id="{2C6D44C1-C937-496A-A579-13455901295B}"/>
              </a:ext>
            </a:extLst>
          </p:cNvPr>
          <p:cNvSpPr txBox="1"/>
          <p:nvPr/>
        </p:nvSpPr>
        <p:spPr>
          <a:xfrm>
            <a:off x="1392686" y="3739036"/>
            <a:ext cx="7467600"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73</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err="1">
                <a:latin typeface="Arial" panose="020B0604020202020204" pitchFamily="34" charset="0"/>
                <a:ea typeface="微软雅黑" panose="020B0503020204020204" pitchFamily="34" charset="-122"/>
                <a:cs typeface="+mn-ea"/>
                <a:sym typeface="Arial" panose="020B0604020202020204" pitchFamily="34" charset="0"/>
              </a:rPr>
              <a:t>a.He</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read that book in an hour.</a:t>
            </a: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他在一个小时内看*（了）那本书。</a:t>
            </a:r>
          </a:p>
        </p:txBody>
      </p:sp>
      <p:sp>
        <p:nvSpPr>
          <p:cNvPr id="7" name="文本框 6">
            <a:extLst>
              <a:ext uri="{FF2B5EF4-FFF2-40B4-BE49-F238E27FC236}">
                <a16:creationId xmlns:a16="http://schemas.microsoft.com/office/drawing/2014/main" id="{F5CBD8A1-86E5-4679-AB99-F8676419A0CD}"/>
              </a:ext>
            </a:extLst>
          </p:cNvPr>
          <p:cNvSpPr txBox="1"/>
          <p:nvPr/>
        </p:nvSpPr>
        <p:spPr>
          <a:xfrm>
            <a:off x="1501318" y="5173572"/>
            <a:ext cx="7543483" cy="707886"/>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74</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在五分钟内激怒*（了）李四。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玛丽动人的歌声  在五分钟内 感动*（了）观众。</a:t>
            </a:r>
          </a:p>
        </p:txBody>
      </p:sp>
    </p:spTree>
    <p:extLst>
      <p:ext uri="{BB962C8B-B14F-4D97-AF65-F5344CB8AC3E}">
        <p14:creationId xmlns:p14="http://schemas.microsoft.com/office/powerpoint/2010/main" val="4226853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普通话中的宾语感事心理动词（把字句</a:t>
            </a:r>
            <a:r>
              <a:rPr lang="en-US" altLang="zh-CN" dirty="0">
                <a:sym typeface="Arial" panose="020B0604020202020204" pitchFamily="34" charset="0"/>
              </a:rPr>
              <a:t>&amp;</a:t>
            </a:r>
            <a:r>
              <a:rPr lang="zh-CN" altLang="en-US" dirty="0">
                <a:sym typeface="Arial" panose="020B0604020202020204" pitchFamily="34" charset="0"/>
              </a:rPr>
              <a:t>被字句）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0834687" cy="772430"/>
          </a:xfrm>
        </p:spPr>
        <p:txBody>
          <a:bodyPr>
            <a:normAutofit/>
          </a:bodyPr>
          <a:lstStyle/>
          <a:p>
            <a:r>
              <a:rPr lang="en-US" altLang="zh-CN" dirty="0"/>
              <a:t>3.2.1</a:t>
            </a:r>
            <a:r>
              <a:rPr lang="zh-CN" altLang="en-US" dirty="0"/>
              <a:t>“把”字句</a:t>
            </a:r>
            <a:endParaRPr lang="en-US" altLang="zh-CN" dirty="0"/>
          </a:p>
        </p:txBody>
      </p:sp>
      <p:sp>
        <p:nvSpPr>
          <p:cNvPr id="3" name="文本框 2">
            <a:extLst>
              <a:ext uri="{FF2B5EF4-FFF2-40B4-BE49-F238E27FC236}">
                <a16:creationId xmlns:a16="http://schemas.microsoft.com/office/drawing/2014/main" id="{476F68CE-15A4-4F5D-81B4-0DA032A0F935}"/>
              </a:ext>
            </a:extLst>
          </p:cNvPr>
          <p:cNvSpPr txBox="1"/>
          <p:nvPr/>
        </p:nvSpPr>
        <p:spPr>
          <a:xfrm>
            <a:off x="653774" y="1704671"/>
            <a:ext cx="9601200"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lumMod val="75000"/>
                    <a:lumOff val="25000"/>
                  </a:schemeClr>
                </a:solidFill>
                <a:latin typeface="+mn-ea"/>
                <a:cs typeface="+mn-ea"/>
                <a:sym typeface="Arial" panose="020B0604020202020204" pitchFamily="34" charset="0"/>
              </a:rPr>
              <a:t>普通话宾语感事心理动词</a:t>
            </a:r>
            <a:r>
              <a:rPr lang="en-US" altLang="zh-CN" sz="2000" b="1" dirty="0">
                <a:solidFill>
                  <a:schemeClr val="tx1">
                    <a:lumMod val="75000"/>
                    <a:lumOff val="25000"/>
                  </a:schemeClr>
                </a:solidFill>
                <a:latin typeface="+mn-ea"/>
                <a:cs typeface="+mn-ea"/>
                <a:sym typeface="Arial" panose="020B0604020202020204" pitchFamily="34" charset="0"/>
              </a:rPr>
              <a:t>+</a:t>
            </a:r>
            <a:r>
              <a:rPr lang="zh-CN" altLang="en-US" sz="2000" b="1" dirty="0">
                <a:solidFill>
                  <a:schemeClr val="tx1">
                    <a:lumMod val="75000"/>
                    <a:lumOff val="25000"/>
                  </a:schemeClr>
                </a:solidFill>
                <a:latin typeface="+mn-ea"/>
                <a:cs typeface="+mn-ea"/>
                <a:sym typeface="Arial" panose="020B0604020202020204" pitchFamily="34" charset="0"/>
              </a:rPr>
              <a:t>“了”实现有界之后，才可以进入“把”字句：</a:t>
            </a:r>
          </a:p>
        </p:txBody>
      </p:sp>
      <p:sp>
        <p:nvSpPr>
          <p:cNvPr id="7" name="文本框 6">
            <a:extLst>
              <a:ext uri="{FF2B5EF4-FFF2-40B4-BE49-F238E27FC236}">
                <a16:creationId xmlns:a16="http://schemas.microsoft.com/office/drawing/2014/main" id="{C684B9A8-64B7-44B0-965D-80DB5FD48E71}"/>
              </a:ext>
            </a:extLst>
          </p:cNvPr>
          <p:cNvSpPr txBox="1"/>
          <p:nvPr/>
        </p:nvSpPr>
        <p:spPr>
          <a:xfrm>
            <a:off x="1054576" y="2280816"/>
            <a:ext cx="5455920" cy="400110"/>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75</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）这件事 把  李四 激怒 *（了）。</a:t>
            </a:r>
          </a:p>
        </p:txBody>
      </p:sp>
    </p:spTree>
    <p:extLst>
      <p:ext uri="{BB962C8B-B14F-4D97-AF65-F5344CB8AC3E}">
        <p14:creationId xmlns:p14="http://schemas.microsoft.com/office/powerpoint/2010/main" val="2667240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普通话中的宾语感事心理动词（把字句</a:t>
            </a:r>
            <a:r>
              <a:rPr lang="en-US" altLang="zh-CN" dirty="0">
                <a:sym typeface="Arial" panose="020B0604020202020204" pitchFamily="34" charset="0"/>
              </a:rPr>
              <a:t>&amp;</a:t>
            </a:r>
            <a:r>
              <a:rPr lang="zh-CN" altLang="en-US" dirty="0">
                <a:sym typeface="Arial" panose="020B0604020202020204" pitchFamily="34" charset="0"/>
              </a:rPr>
              <a:t>被字句）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098847" cy="1188990"/>
          </a:xfrm>
        </p:spPr>
        <p:txBody>
          <a:bodyPr>
            <a:normAutofit/>
          </a:bodyPr>
          <a:lstStyle/>
          <a:p>
            <a:r>
              <a:rPr lang="en-US" altLang="zh-CN" dirty="0"/>
              <a:t>3.2.2 </a:t>
            </a:r>
            <a:r>
              <a:rPr lang="zh-CN" altLang="en-US" dirty="0"/>
              <a:t>长被动和短被动</a:t>
            </a:r>
            <a:endParaRPr lang="en-US" altLang="zh-CN" dirty="0"/>
          </a:p>
        </p:txBody>
      </p:sp>
      <p:sp>
        <p:nvSpPr>
          <p:cNvPr id="7" name="文本框 6">
            <a:extLst>
              <a:ext uri="{FF2B5EF4-FFF2-40B4-BE49-F238E27FC236}">
                <a16:creationId xmlns:a16="http://schemas.microsoft.com/office/drawing/2014/main" id="{C684B9A8-64B7-44B0-965D-80DB5FD48E71}"/>
              </a:ext>
            </a:extLst>
          </p:cNvPr>
          <p:cNvSpPr txBox="1"/>
          <p:nvPr/>
        </p:nvSpPr>
        <p:spPr>
          <a:xfrm>
            <a:off x="873760" y="2021967"/>
            <a:ext cx="6228080" cy="1015663"/>
          </a:xfrm>
          <a:prstGeom prst="rect">
            <a:avLst/>
          </a:prstGeom>
          <a:noFill/>
        </p:spPr>
        <p:txBody>
          <a:bodyPr wrap="square" rtlCol="0">
            <a:spAutoFit/>
          </a:bodyPr>
          <a:lstStyle/>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76</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  激怒  了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被  玛丽  激怒了。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c.</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被  激怒 了。</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a:extLst>
              <a:ext uri="{FF2B5EF4-FFF2-40B4-BE49-F238E27FC236}">
                <a16:creationId xmlns:a16="http://schemas.microsoft.com/office/drawing/2014/main" id="{2930810E-178F-4231-95C5-1FC891FCD4E7}"/>
              </a:ext>
            </a:extLst>
          </p:cNvPr>
          <p:cNvPicPr>
            <a:picLocks noChangeAspect="1"/>
          </p:cNvPicPr>
          <p:nvPr/>
        </p:nvPicPr>
        <p:blipFill>
          <a:blip r:embed="rId3"/>
          <a:stretch>
            <a:fillRect/>
          </a:stretch>
        </p:blipFill>
        <p:spPr>
          <a:xfrm>
            <a:off x="873760" y="3352530"/>
            <a:ext cx="4663440" cy="3137224"/>
          </a:xfrm>
          <a:prstGeom prst="rect">
            <a:avLst/>
          </a:prstGeom>
        </p:spPr>
      </p:pic>
      <p:pic>
        <p:nvPicPr>
          <p:cNvPr id="8" name="图片 7">
            <a:extLst>
              <a:ext uri="{FF2B5EF4-FFF2-40B4-BE49-F238E27FC236}">
                <a16:creationId xmlns:a16="http://schemas.microsoft.com/office/drawing/2014/main" id="{07359C23-06EA-4126-87C8-94EB3FAC8F37}"/>
              </a:ext>
            </a:extLst>
          </p:cNvPr>
          <p:cNvPicPr>
            <a:picLocks noChangeAspect="1"/>
          </p:cNvPicPr>
          <p:nvPr/>
        </p:nvPicPr>
        <p:blipFill>
          <a:blip r:embed="rId4"/>
          <a:stretch>
            <a:fillRect/>
          </a:stretch>
        </p:blipFill>
        <p:spPr>
          <a:xfrm>
            <a:off x="5114511" y="1539105"/>
            <a:ext cx="5912332" cy="4812568"/>
          </a:xfrm>
          <a:prstGeom prst="rect">
            <a:avLst/>
          </a:prstGeom>
        </p:spPr>
      </p:pic>
    </p:spTree>
    <p:extLst>
      <p:ext uri="{BB962C8B-B14F-4D97-AF65-F5344CB8AC3E}">
        <p14:creationId xmlns:p14="http://schemas.microsoft.com/office/powerpoint/2010/main" val="376008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普通话中的宾语感事心理动词（把字句</a:t>
            </a:r>
            <a:r>
              <a:rPr lang="en-US" altLang="zh-CN" dirty="0">
                <a:sym typeface="Arial" panose="020B0604020202020204" pitchFamily="34" charset="0"/>
              </a:rPr>
              <a:t>&amp;</a:t>
            </a:r>
            <a:r>
              <a:rPr lang="zh-CN" altLang="en-US" dirty="0">
                <a:sym typeface="Arial" panose="020B0604020202020204" pitchFamily="34" charset="0"/>
              </a:rPr>
              <a:t>被字句）</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098847" cy="1188990"/>
          </a:xfrm>
        </p:spPr>
        <p:txBody>
          <a:bodyPr>
            <a:normAutofit/>
          </a:bodyPr>
          <a:lstStyle/>
          <a:p>
            <a:r>
              <a:rPr lang="en-US" altLang="zh-CN" dirty="0"/>
              <a:t>3.2.2 </a:t>
            </a:r>
            <a:r>
              <a:rPr lang="zh-CN" altLang="en-US" dirty="0"/>
              <a:t>长被动和短被动</a:t>
            </a:r>
            <a:endParaRPr lang="en-US" altLang="zh-CN" dirty="0"/>
          </a:p>
        </p:txBody>
      </p:sp>
      <p:sp>
        <p:nvSpPr>
          <p:cNvPr id="7" name="文本框 6">
            <a:extLst>
              <a:ext uri="{FF2B5EF4-FFF2-40B4-BE49-F238E27FC236}">
                <a16:creationId xmlns:a16="http://schemas.microsoft.com/office/drawing/2014/main" id="{C684B9A8-64B7-44B0-965D-80DB5FD48E71}"/>
              </a:ext>
            </a:extLst>
          </p:cNvPr>
          <p:cNvSpPr txBox="1"/>
          <p:nvPr/>
        </p:nvSpPr>
        <p:spPr>
          <a:xfrm>
            <a:off x="880386" y="1816559"/>
            <a:ext cx="6228080" cy="132343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lumMod val="75000"/>
                    <a:lumOff val="25000"/>
                  </a:schemeClr>
                </a:solidFill>
                <a:latin typeface="+mn-ea"/>
                <a:cs typeface="+mn-ea"/>
                <a:sym typeface="Arial" panose="020B0604020202020204" pitchFamily="34" charset="0"/>
              </a:rPr>
              <a:t>但小句主语不可以作“被”的宾语</a:t>
            </a:r>
            <a:r>
              <a:rPr lang="en-US" altLang="zh-CN" sz="2000" b="1" dirty="0">
                <a:solidFill>
                  <a:schemeClr val="tx1">
                    <a:lumMod val="75000"/>
                    <a:lumOff val="25000"/>
                  </a:schemeClr>
                </a:solidFill>
                <a:latin typeface="+mn-ea"/>
                <a:cs typeface="+mn-ea"/>
                <a:sym typeface="Arial" panose="020B0604020202020204" pitchFamily="34" charset="0"/>
              </a:rPr>
              <a:t>:</a:t>
            </a:r>
          </a:p>
          <a:p>
            <a:endParaRPr lang="en-US" altLang="zh-CN" sz="2000" b="1" dirty="0">
              <a:solidFill>
                <a:schemeClr val="tx1">
                  <a:lumMod val="75000"/>
                  <a:lumOff val="25000"/>
                </a:schemeClr>
              </a:solidFill>
              <a:latin typeface="+mn-ea"/>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玛丽突然离开  激怒了  李四。</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*李四  被  玛丽突然离开  激怒了。</a:t>
            </a:r>
          </a:p>
        </p:txBody>
      </p:sp>
    </p:spTree>
    <p:extLst>
      <p:ext uri="{BB962C8B-B14F-4D97-AF65-F5344CB8AC3E}">
        <p14:creationId xmlns:p14="http://schemas.microsoft.com/office/powerpoint/2010/main" val="408375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04</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a:xfrm>
            <a:off x="882188" y="3684327"/>
            <a:ext cx="10425892" cy="887667"/>
          </a:xfrm>
        </p:spPr>
        <p:txBody>
          <a:bodyPr/>
          <a:lstStyle/>
          <a:p>
            <a:r>
              <a:rPr lang="zh-CN" altLang="en-US" dirty="0">
                <a:sym typeface="Arial" panose="020B0604020202020204" pitchFamily="34" charset="0"/>
              </a:rPr>
              <a:t>结语</a:t>
            </a:r>
          </a:p>
        </p:txBody>
      </p:sp>
    </p:spTree>
    <p:extLst>
      <p:ext uri="{BB962C8B-B14F-4D97-AF65-F5344CB8AC3E}">
        <p14:creationId xmlns:p14="http://schemas.microsoft.com/office/powerpoint/2010/main" val="84387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主语感事心理动词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0072687" cy="1585230"/>
          </a:xfrm>
        </p:spPr>
        <p:txBody>
          <a:bodyPr>
            <a:normAutofit/>
          </a:bodyPr>
          <a:lstStyle/>
          <a:p>
            <a:r>
              <a:rPr lang="zh-CN" altLang="en-US" dirty="0"/>
              <a:t>宾语实际上是小句宾语，动词后的名词性成分不是主语感事心理动词的真正宾语。</a:t>
            </a:r>
            <a:endParaRPr lang="en-US" altLang="zh-CN" dirty="0"/>
          </a:p>
          <a:p>
            <a:r>
              <a:rPr lang="zh-CN" altLang="en-US" dirty="0"/>
              <a:t>语义上的内涵性</a:t>
            </a:r>
            <a:endParaRPr lang="en-US" altLang="zh-CN" dirty="0"/>
          </a:p>
          <a:p>
            <a:r>
              <a:rPr lang="zh-CN" altLang="en-US" dirty="0"/>
              <a:t>普通话（“把”字句</a:t>
            </a:r>
            <a:r>
              <a:rPr lang="en-US" altLang="zh-CN" dirty="0"/>
              <a:t>+</a:t>
            </a:r>
            <a:r>
              <a:rPr lang="zh-CN" altLang="en-US" dirty="0"/>
              <a:t>被动句）</a:t>
            </a:r>
            <a:endParaRPr lang="en-US" altLang="zh-CN" dirty="0"/>
          </a:p>
        </p:txBody>
      </p:sp>
    </p:spTree>
    <p:extLst>
      <p:ext uri="{BB962C8B-B14F-4D97-AF65-F5344CB8AC3E}">
        <p14:creationId xmlns:p14="http://schemas.microsoft.com/office/powerpoint/2010/main" val="426983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宾语感事心理动词</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944610"/>
            <a:ext cx="11505247" cy="2621550"/>
          </a:xfrm>
        </p:spPr>
        <p:txBody>
          <a:bodyPr>
            <a:normAutofit/>
          </a:bodyPr>
          <a:lstStyle/>
          <a:p>
            <a:r>
              <a:rPr lang="zh-CN" altLang="en-US" dirty="0"/>
              <a:t>照应语向后约束；</a:t>
            </a:r>
            <a:endParaRPr lang="en-US" altLang="zh-CN" dirty="0"/>
          </a:p>
          <a:p>
            <a:r>
              <a:rPr lang="zh-CN" altLang="en-US" dirty="0"/>
              <a:t>宾语感事心理动词的两个变体形式：</a:t>
            </a:r>
            <a:endParaRPr lang="en-US" altLang="zh-CN" dirty="0"/>
          </a:p>
          <a:p>
            <a:pPr lvl="1"/>
            <a:r>
              <a:rPr lang="zh-CN" altLang="en-US" sz="2000" dirty="0"/>
              <a:t>一，简单及物动词：主语可以是施事，受语义指向施事的副词修饰，如</a:t>
            </a:r>
            <a:r>
              <a:rPr lang="en-US" altLang="zh-CN" sz="2000" dirty="0"/>
              <a:t>deliberately</a:t>
            </a:r>
            <a:r>
              <a:rPr lang="zh-CN" altLang="en-US" sz="2000" dirty="0"/>
              <a:t>，此时论元角色为施事和主事</a:t>
            </a:r>
            <a:endParaRPr lang="en-US" altLang="zh-CN" sz="2000" dirty="0"/>
          </a:p>
          <a:p>
            <a:pPr lvl="1"/>
            <a:r>
              <a:rPr lang="zh-CN" altLang="en-US" sz="2000" dirty="0">
                <a:latin typeface="Arial" panose="020B0604020202020204" pitchFamily="34" charset="0"/>
                <a:ea typeface="微软雅黑" panose="020B0503020204020204" pitchFamily="34" charset="-122"/>
                <a:sym typeface="Arial" panose="020B0604020202020204" pitchFamily="34" charset="0"/>
              </a:rPr>
              <a:t>二，提升动词：主语可以是</a:t>
            </a:r>
            <a:r>
              <a:rPr lang="en-US" altLang="zh-CN" sz="2000" dirty="0">
                <a:latin typeface="Arial" panose="020B0604020202020204" pitchFamily="34" charset="0"/>
                <a:ea typeface="微软雅黑" panose="020B0503020204020204" pitchFamily="34" charset="-122"/>
                <a:sym typeface="Arial" panose="020B0604020202020204" pitchFamily="34" charset="0"/>
              </a:rPr>
              <a:t>DP</a:t>
            </a:r>
            <a:r>
              <a:rPr lang="zh-CN" altLang="en-US" sz="2000" dirty="0">
                <a:latin typeface="Arial" panose="020B0604020202020204" pitchFamily="34" charset="0"/>
                <a:ea typeface="微软雅黑" panose="020B0503020204020204" pitchFamily="34" charset="-122"/>
                <a:sym typeface="Arial" panose="020B0604020202020204" pitchFamily="34" charset="0"/>
              </a:rPr>
              <a:t>，小句，也可以是形式主语</a:t>
            </a:r>
            <a:r>
              <a:rPr lang="en-US" altLang="zh-CN" sz="2000" dirty="0">
                <a:latin typeface="Arial" panose="020B0604020202020204" pitchFamily="34" charset="0"/>
                <a:ea typeface="微软雅黑" panose="020B0503020204020204" pitchFamily="34" charset="-122"/>
                <a:sym typeface="Arial" panose="020B0604020202020204" pitchFamily="34" charset="0"/>
              </a:rPr>
              <a:t>it</a:t>
            </a:r>
          </a:p>
          <a:p>
            <a:r>
              <a:rPr lang="zh-CN" altLang="en-US" dirty="0">
                <a:sym typeface="Arial" panose="020B0604020202020204" pitchFamily="34" charset="0"/>
              </a:rPr>
              <a:t>普通话（“把”字句</a:t>
            </a:r>
            <a:r>
              <a:rPr lang="en-US" altLang="zh-CN" dirty="0">
                <a:sym typeface="Arial" panose="020B0604020202020204" pitchFamily="34" charset="0"/>
              </a:rPr>
              <a:t>+</a:t>
            </a:r>
            <a:r>
              <a:rPr lang="zh-CN" altLang="en-US" dirty="0">
                <a:sym typeface="Arial" panose="020B0604020202020204" pitchFamily="34" charset="0"/>
              </a:rPr>
              <a:t>被动句）</a:t>
            </a:r>
          </a:p>
        </p:txBody>
      </p:sp>
    </p:spTree>
    <p:extLst>
      <p:ext uri="{BB962C8B-B14F-4D97-AF65-F5344CB8AC3E}">
        <p14:creationId xmlns:p14="http://schemas.microsoft.com/office/powerpoint/2010/main" val="3834412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如何解释“语义角色倒置”对于句法理论的挑战？</a:t>
            </a:r>
          </a:p>
        </p:txBody>
      </p:sp>
      <p:sp>
        <p:nvSpPr>
          <p:cNvPr id="6" name="文本占位符 5">
            <a:extLst>
              <a:ext uri="{FF2B5EF4-FFF2-40B4-BE49-F238E27FC236}">
                <a16:creationId xmlns:a16="http://schemas.microsoft.com/office/drawing/2014/main" id="{EDE4E6B1-2013-4DDA-9603-11FA604EC629}"/>
              </a:ext>
            </a:extLst>
          </p:cNvPr>
          <p:cNvSpPr>
            <a:spLocks noGrp="1"/>
          </p:cNvSpPr>
          <p:nvPr>
            <p:ph type="body" sz="quarter" idx="10"/>
          </p:nvPr>
        </p:nvSpPr>
        <p:spPr>
          <a:xfrm>
            <a:off x="442913" y="1281979"/>
            <a:ext cx="10021887" cy="2147021"/>
          </a:xfrm>
        </p:spPr>
        <p:txBody>
          <a:bodyPr>
            <a:normAutofit/>
          </a:bodyPr>
          <a:lstStyle/>
          <a:p>
            <a:r>
              <a:rPr lang="zh-CN" altLang="en-US" dirty="0"/>
              <a:t>首先，关于“语义角色倒置”：主语宾语感事动词隐含了小句宾语，和宾语感事心理动词的论元角色并不一致，因此也就不存在同一语义角色在结构上发生倒置的说法。</a:t>
            </a:r>
            <a:endParaRPr lang="en-US" altLang="zh-CN" dirty="0"/>
          </a:p>
          <a:p>
            <a:r>
              <a:rPr lang="zh-CN" altLang="en-US" dirty="0"/>
              <a:t>第二，关于照应语向后约束：宾语受事心理动词的主语一开始是投射在下层的，只是在感事的统制下，提升到了空主语</a:t>
            </a:r>
            <a:r>
              <a:rPr lang="en-US" altLang="zh-CN" dirty="0"/>
              <a:t>e</a:t>
            </a:r>
            <a:r>
              <a:rPr lang="zh-CN" altLang="en-US" dirty="0"/>
              <a:t>的位置，按照它初始的位置，照应语约束便是合法的，并未违反约束原则。</a:t>
            </a:r>
            <a:endParaRPr lang="it-IT" altLang="zh-CN" dirty="0"/>
          </a:p>
          <a:p>
            <a:endParaRPr lang="zh-CN" altLang="en-US" dirty="0"/>
          </a:p>
        </p:txBody>
      </p:sp>
    </p:spTree>
    <p:extLst>
      <p:ext uri="{BB962C8B-B14F-4D97-AF65-F5344CB8AC3E}">
        <p14:creationId xmlns:p14="http://schemas.microsoft.com/office/powerpoint/2010/main" val="3579237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文章分析思路</a:t>
            </a:r>
          </a:p>
        </p:txBody>
      </p:sp>
      <p:pic>
        <p:nvPicPr>
          <p:cNvPr id="9" name="图片 8">
            <a:extLst>
              <a:ext uri="{FF2B5EF4-FFF2-40B4-BE49-F238E27FC236}">
                <a16:creationId xmlns:a16="http://schemas.microsoft.com/office/drawing/2014/main" id="{CEF0EC79-2499-45A6-A239-43432D19732A}"/>
              </a:ext>
            </a:extLst>
          </p:cNvPr>
          <p:cNvPicPr>
            <a:picLocks noChangeAspect="1"/>
          </p:cNvPicPr>
          <p:nvPr/>
        </p:nvPicPr>
        <p:blipFill rotWithShape="1">
          <a:blip r:embed="rId3">
            <a:extLst>
              <a:ext uri="{28A0092B-C50C-407E-A947-70E740481C1C}">
                <a14:useLocalDpi xmlns:a14="http://schemas.microsoft.com/office/drawing/2010/main" val="0"/>
              </a:ext>
            </a:extLst>
          </a:blip>
          <a:srcRect l="30490"/>
          <a:stretch/>
        </p:blipFill>
        <p:spPr>
          <a:xfrm>
            <a:off x="478123" y="902377"/>
            <a:ext cx="10990728" cy="5696682"/>
          </a:xfrm>
          <a:prstGeom prst="rect">
            <a:avLst/>
          </a:prstGeom>
        </p:spPr>
      </p:pic>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Tree>
    <p:extLst>
      <p:ext uri="{BB962C8B-B14F-4D97-AF65-F5344CB8AC3E}">
        <p14:creationId xmlns:p14="http://schemas.microsoft.com/office/powerpoint/2010/main" val="3424611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a:extLst>
              <a:ext uri="{FF2B5EF4-FFF2-40B4-BE49-F238E27FC236}">
                <a16:creationId xmlns:a16="http://schemas.microsoft.com/office/drawing/2014/main" id="{90C24EE7-0101-495A-A456-51664B8178D8}"/>
              </a:ext>
            </a:extLst>
          </p:cNvPr>
          <p:cNvGrpSpPr/>
          <p:nvPr/>
        </p:nvGrpSpPr>
        <p:grpSpPr>
          <a:xfrm>
            <a:off x="6606576" y="-241003"/>
            <a:ext cx="7357162" cy="7340006"/>
            <a:chOff x="2105799" y="20055838"/>
            <a:chExt cx="6748090" cy="6732363"/>
          </a:xfrm>
          <a:solidFill>
            <a:schemeClr val="accent1">
              <a:alpha val="10000"/>
            </a:schemeClr>
          </a:solidFill>
        </p:grpSpPr>
        <p:sp>
          <p:nvSpPr>
            <p:cNvPr id="88" name="Freeform 8">
              <a:extLst>
                <a:ext uri="{FF2B5EF4-FFF2-40B4-BE49-F238E27FC236}">
                  <a16:creationId xmlns:a16="http://schemas.microsoft.com/office/drawing/2014/main" id="{56FB8FDE-A878-4372-B97D-A7BD44C5220C}"/>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9" name="Freeform 42">
              <a:extLst>
                <a:ext uri="{FF2B5EF4-FFF2-40B4-BE49-F238E27FC236}">
                  <a16:creationId xmlns:a16="http://schemas.microsoft.com/office/drawing/2014/main" id="{B849BEE0-9EA1-44CA-A902-E5A3BEE566B1}"/>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0" name="Freeform 43">
              <a:extLst>
                <a:ext uri="{FF2B5EF4-FFF2-40B4-BE49-F238E27FC236}">
                  <a16:creationId xmlns:a16="http://schemas.microsoft.com/office/drawing/2014/main" id="{EB269824-9AE6-4888-A876-40478C3F0F29}"/>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1" name="Freeform 44">
              <a:extLst>
                <a:ext uri="{FF2B5EF4-FFF2-40B4-BE49-F238E27FC236}">
                  <a16:creationId xmlns:a16="http://schemas.microsoft.com/office/drawing/2014/main" id="{B46E87F8-D770-41D8-A065-CF59DEFC9C2F}"/>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2" name="Freeform 45">
              <a:extLst>
                <a:ext uri="{FF2B5EF4-FFF2-40B4-BE49-F238E27FC236}">
                  <a16:creationId xmlns:a16="http://schemas.microsoft.com/office/drawing/2014/main" id="{BBEA83FA-7232-4188-8B38-D8A1457B96AF}"/>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3" name="Freeform 46">
              <a:extLst>
                <a:ext uri="{FF2B5EF4-FFF2-40B4-BE49-F238E27FC236}">
                  <a16:creationId xmlns:a16="http://schemas.microsoft.com/office/drawing/2014/main" id="{BCA27E11-953A-4899-9446-369B6F368114}"/>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4" name="Freeform 47">
              <a:extLst>
                <a:ext uri="{FF2B5EF4-FFF2-40B4-BE49-F238E27FC236}">
                  <a16:creationId xmlns:a16="http://schemas.microsoft.com/office/drawing/2014/main" id="{18888A7B-4DF6-4A17-9075-05552CA80B64}"/>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5" name="Freeform 48">
              <a:extLst>
                <a:ext uri="{FF2B5EF4-FFF2-40B4-BE49-F238E27FC236}">
                  <a16:creationId xmlns:a16="http://schemas.microsoft.com/office/drawing/2014/main" id="{B0102B27-3278-4659-9230-C0350421B840}"/>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6" name="Freeform 49">
              <a:extLst>
                <a:ext uri="{FF2B5EF4-FFF2-40B4-BE49-F238E27FC236}">
                  <a16:creationId xmlns:a16="http://schemas.microsoft.com/office/drawing/2014/main" id="{544F744C-230C-4248-8E6C-EFFC54039F4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7" name="Freeform 50">
              <a:extLst>
                <a:ext uri="{FF2B5EF4-FFF2-40B4-BE49-F238E27FC236}">
                  <a16:creationId xmlns:a16="http://schemas.microsoft.com/office/drawing/2014/main" id="{C616D02A-1BF8-4045-B4CA-6484615B7186}"/>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8" name="Freeform 51">
              <a:extLst>
                <a:ext uri="{FF2B5EF4-FFF2-40B4-BE49-F238E27FC236}">
                  <a16:creationId xmlns:a16="http://schemas.microsoft.com/office/drawing/2014/main" id="{987F62F3-48E5-4445-8B20-DA8DD20CF134}"/>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9" name="Freeform 52">
              <a:extLst>
                <a:ext uri="{FF2B5EF4-FFF2-40B4-BE49-F238E27FC236}">
                  <a16:creationId xmlns:a16="http://schemas.microsoft.com/office/drawing/2014/main" id="{28F0D51A-D241-43F1-9225-26826E390CD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0" name="Freeform 53">
              <a:extLst>
                <a:ext uri="{FF2B5EF4-FFF2-40B4-BE49-F238E27FC236}">
                  <a16:creationId xmlns:a16="http://schemas.microsoft.com/office/drawing/2014/main" id="{65A363DE-ECE4-402E-9082-208DB27E6DC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1" name="Freeform 54">
              <a:extLst>
                <a:ext uri="{FF2B5EF4-FFF2-40B4-BE49-F238E27FC236}">
                  <a16:creationId xmlns:a16="http://schemas.microsoft.com/office/drawing/2014/main" id="{545318D5-E9C9-4157-B718-9F45E109F79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2" name="Freeform 55">
              <a:extLst>
                <a:ext uri="{FF2B5EF4-FFF2-40B4-BE49-F238E27FC236}">
                  <a16:creationId xmlns:a16="http://schemas.microsoft.com/office/drawing/2014/main" id="{A3AB2AE2-6EA8-45D6-BF2F-6E9F455783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3" name="Freeform 56">
              <a:extLst>
                <a:ext uri="{FF2B5EF4-FFF2-40B4-BE49-F238E27FC236}">
                  <a16:creationId xmlns:a16="http://schemas.microsoft.com/office/drawing/2014/main" id="{18B8F9C1-6E42-4B3D-A400-D6AECDDBDDA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4" name="Freeform 57">
              <a:extLst>
                <a:ext uri="{FF2B5EF4-FFF2-40B4-BE49-F238E27FC236}">
                  <a16:creationId xmlns:a16="http://schemas.microsoft.com/office/drawing/2014/main" id="{E6EF2E25-74D1-4AFF-9B01-0D36C1D71173}"/>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5" name="Freeform 58">
              <a:extLst>
                <a:ext uri="{FF2B5EF4-FFF2-40B4-BE49-F238E27FC236}">
                  <a16:creationId xmlns:a16="http://schemas.microsoft.com/office/drawing/2014/main" id="{75524DD3-044B-4099-920C-659FC2DFFBB9}"/>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6" name="Freeform 59">
              <a:extLst>
                <a:ext uri="{FF2B5EF4-FFF2-40B4-BE49-F238E27FC236}">
                  <a16:creationId xmlns:a16="http://schemas.microsoft.com/office/drawing/2014/main" id="{33CA021E-54D3-4540-89C0-45F474E0B5C4}"/>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7" name="Freeform 60">
              <a:extLst>
                <a:ext uri="{FF2B5EF4-FFF2-40B4-BE49-F238E27FC236}">
                  <a16:creationId xmlns:a16="http://schemas.microsoft.com/office/drawing/2014/main" id="{3954D5B3-FB15-4EF0-B6F5-04D636D81F3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8" name="Freeform 61">
              <a:extLst>
                <a:ext uri="{FF2B5EF4-FFF2-40B4-BE49-F238E27FC236}">
                  <a16:creationId xmlns:a16="http://schemas.microsoft.com/office/drawing/2014/main" id="{388C4D2F-C08D-437C-BA51-6028AFC66C99}"/>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9" name="Freeform 62">
              <a:extLst>
                <a:ext uri="{FF2B5EF4-FFF2-40B4-BE49-F238E27FC236}">
                  <a16:creationId xmlns:a16="http://schemas.microsoft.com/office/drawing/2014/main" id="{984EA921-46DE-4921-8014-C56A558BD2E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0" name="Freeform 71">
              <a:extLst>
                <a:ext uri="{FF2B5EF4-FFF2-40B4-BE49-F238E27FC236}">
                  <a16:creationId xmlns:a16="http://schemas.microsoft.com/office/drawing/2014/main" id="{1DEE7AB4-9CC1-4F79-B7CB-CB8B82C109CA}"/>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294" name="组合 293">
            <a:extLst>
              <a:ext uri="{FF2B5EF4-FFF2-40B4-BE49-F238E27FC236}">
                <a16:creationId xmlns:a16="http://schemas.microsoft.com/office/drawing/2014/main" id="{29078215-E28F-4565-AE5C-821B32ABC631}"/>
              </a:ext>
            </a:extLst>
          </p:cNvPr>
          <p:cNvGrpSpPr/>
          <p:nvPr/>
        </p:nvGrpSpPr>
        <p:grpSpPr>
          <a:xfrm>
            <a:off x="497980" y="2333324"/>
            <a:ext cx="8077060" cy="1086057"/>
            <a:chOff x="4553867" y="2753825"/>
            <a:chExt cx="8077060" cy="1086057"/>
          </a:xfrm>
        </p:grpSpPr>
        <p:sp>
          <p:nvSpPr>
            <p:cNvPr id="291" name="矩形 290">
              <a:extLst>
                <a:ext uri="{FF2B5EF4-FFF2-40B4-BE49-F238E27FC236}">
                  <a16:creationId xmlns:a16="http://schemas.microsoft.com/office/drawing/2014/main" id="{2A3C15F1-F254-4F6D-9040-C860AE8188CB}"/>
                </a:ext>
              </a:extLst>
            </p:cNvPr>
            <p:cNvSpPr/>
            <p:nvPr/>
          </p:nvSpPr>
          <p:spPr>
            <a:xfrm>
              <a:off x="4553867" y="2753825"/>
              <a:ext cx="807706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5400" spc="300" dirty="0">
                  <a:solidFill>
                    <a:srgbClr val="9A0001"/>
                  </a:solidFill>
                  <a:latin typeface="思源宋体" panose="02020400000000000000" pitchFamily="18" charset="-122"/>
                  <a:ea typeface="思源宋体" panose="02020400000000000000" pitchFamily="18" charset="-122"/>
                  <a:cs typeface="+mn-ea"/>
                  <a:sym typeface="Arial" panose="020B0604020202020204" pitchFamily="34" charset="0"/>
                </a:rPr>
                <a:t>请</a:t>
              </a:r>
              <a:r>
                <a:rPr kumimoji="0" lang="zh-CN" altLang="en-US" sz="5400" b="0" i="0" u="none" strike="noStrike" kern="1200" cap="none" spc="300" normalizeH="0" baseline="0" noProof="0" dirty="0">
                  <a:ln>
                    <a:noFill/>
                  </a:ln>
                  <a:solidFill>
                    <a:srgbClr val="9A0001"/>
                  </a:solidFill>
                  <a:effectLst/>
                  <a:uLnTx/>
                  <a:uFillTx/>
                  <a:latin typeface="思源宋体" panose="02020400000000000000" pitchFamily="18" charset="-122"/>
                  <a:ea typeface="思源宋体" panose="02020400000000000000" pitchFamily="18" charset="-122"/>
                  <a:cs typeface="+mn-ea"/>
                  <a:sym typeface="Arial" panose="020B0604020202020204" pitchFamily="34" charset="0"/>
                </a:rPr>
                <a:t>大家批评指正！</a:t>
              </a:r>
            </a:p>
          </p:txBody>
        </p:sp>
        <p:cxnSp>
          <p:nvCxnSpPr>
            <p:cNvPr id="293" name="直接连接符 292">
              <a:extLst>
                <a:ext uri="{FF2B5EF4-FFF2-40B4-BE49-F238E27FC236}">
                  <a16:creationId xmlns:a16="http://schemas.microsoft.com/office/drawing/2014/main" id="{F48A6C58-61E9-468F-B6CC-C39590DE61D7}"/>
                </a:ext>
              </a:extLst>
            </p:cNvPr>
            <p:cNvCxnSpPr/>
            <p:nvPr/>
          </p:nvCxnSpPr>
          <p:spPr>
            <a:xfrm>
              <a:off x="4748323" y="3839882"/>
              <a:ext cx="557213" cy="0"/>
            </a:xfrm>
            <a:prstGeom prst="line">
              <a:avLst/>
            </a:prstGeom>
            <a:ln w="12700">
              <a:solidFill>
                <a:srgbClr val="9A0001"/>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C705F493-0639-468D-8CAF-8B70DABE74D7}"/>
              </a:ext>
            </a:extLst>
          </p:cNvPr>
          <p:cNvSpPr txBox="1"/>
          <p:nvPr/>
        </p:nvSpPr>
        <p:spPr>
          <a:xfrm>
            <a:off x="579120" y="3529062"/>
            <a:ext cx="2661920" cy="461665"/>
          </a:xfrm>
          <a:prstGeom prst="rect">
            <a:avLst/>
          </a:prstGeom>
          <a:noFill/>
        </p:spPr>
        <p:txBody>
          <a:bodyPr wrap="square" rtlCol="0">
            <a:spAutoFit/>
          </a:bodyPr>
          <a:lstStyle/>
          <a:p>
            <a:pPr algn="ctr"/>
            <a:r>
              <a:rPr lang="zh-CN" altLang="en-US" sz="2400" dirty="0">
                <a:solidFill>
                  <a:schemeClr val="accent6">
                    <a:lumMod val="65000"/>
                  </a:schemeClr>
                </a:solidFill>
                <a:latin typeface="思源宋体" panose="02020400000000000000" pitchFamily="18" charset="-122"/>
                <a:ea typeface="思源宋体" panose="02020400000000000000" pitchFamily="18" charset="-122"/>
                <a:cs typeface="+mn-ea"/>
                <a:sym typeface="Arial" panose="020B0604020202020204" pitchFamily="34" charset="0"/>
              </a:rPr>
              <a:t>李卓 </a:t>
            </a:r>
            <a:r>
              <a:rPr lang="en-US" altLang="zh-CN" sz="2400" dirty="0">
                <a:solidFill>
                  <a:schemeClr val="accent6">
                    <a:lumMod val="65000"/>
                  </a:schemeClr>
                </a:solidFill>
                <a:latin typeface="思源宋体" panose="02020400000000000000" pitchFamily="18" charset="-122"/>
                <a:ea typeface="思源宋体" panose="02020400000000000000" pitchFamily="18" charset="-122"/>
                <a:cs typeface="+mn-ea"/>
                <a:sym typeface="Arial" panose="020B0604020202020204" pitchFamily="34" charset="0"/>
              </a:rPr>
              <a:t>2020/05/19</a:t>
            </a:r>
            <a:endParaRPr lang="zh-CN" altLang="en-US" sz="2400" dirty="0">
              <a:solidFill>
                <a:schemeClr val="accent6">
                  <a:lumMod val="65000"/>
                </a:schemeClr>
              </a:solidFill>
              <a:latin typeface="思源宋体" panose="02020400000000000000" pitchFamily="18" charset="-122"/>
              <a:ea typeface="思源宋体" panose="02020400000000000000" pitchFamily="18" charset="-122"/>
              <a:cs typeface="+mn-ea"/>
              <a:sym typeface="Arial" panose="020B0604020202020204" pitchFamily="34" charset="0"/>
            </a:endParaRPr>
          </a:p>
        </p:txBody>
      </p:sp>
    </p:spTree>
    <p:extLst>
      <p:ext uri="{BB962C8B-B14F-4D97-AF65-F5344CB8AC3E}">
        <p14:creationId xmlns:p14="http://schemas.microsoft.com/office/powerpoint/2010/main" val="393375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zh-CN" altLang="en-US" dirty="0">
                <a:sym typeface="Arial" panose="020B0604020202020204" pitchFamily="34" charset="0"/>
              </a:rPr>
              <a:t>特点二：照应语向后约束（</a:t>
            </a:r>
            <a:r>
              <a:rPr lang="en-US" altLang="zh-CN" dirty="0">
                <a:sym typeface="Arial" panose="020B0604020202020204" pitchFamily="34" charset="0"/>
              </a:rPr>
              <a:t>backward binding</a:t>
            </a:r>
            <a:r>
              <a:rPr lang="zh-CN" altLang="en-US" dirty="0">
                <a:sym typeface="Arial" panose="020B0604020202020204" pitchFamily="34" charset="0"/>
              </a:rPr>
              <a:t>）</a:t>
            </a:r>
          </a:p>
        </p:txBody>
      </p:sp>
      <p:sp>
        <p:nvSpPr>
          <p:cNvPr id="3" name="文本框 2">
            <a:extLst>
              <a:ext uri="{FF2B5EF4-FFF2-40B4-BE49-F238E27FC236}">
                <a16:creationId xmlns:a16="http://schemas.microsoft.com/office/drawing/2014/main" id="{298ADCB2-DFC2-4A14-B7E2-8AFBDCEF4DE6}"/>
              </a:ext>
            </a:extLst>
          </p:cNvPr>
          <p:cNvSpPr txBox="1"/>
          <p:nvPr/>
        </p:nvSpPr>
        <p:spPr>
          <a:xfrm>
            <a:off x="442912" y="1180626"/>
            <a:ext cx="10781348" cy="70788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lumMod val="75000"/>
                    <a:lumOff val="25000"/>
                  </a:schemeClr>
                </a:solidFill>
                <a:latin typeface="+mn-ea"/>
                <a:cs typeface="+mn-ea"/>
                <a:sym typeface="Arial" panose="020B0604020202020204" pitchFamily="34" charset="0"/>
              </a:rPr>
              <a:t>英语中简单的及物动词不允许照应语（反身代词</a:t>
            </a:r>
            <a:r>
              <a:rPr lang="en-US" altLang="zh-CN" sz="2000" b="1" dirty="0">
                <a:solidFill>
                  <a:schemeClr val="tx1">
                    <a:lumMod val="75000"/>
                    <a:lumOff val="25000"/>
                  </a:schemeClr>
                </a:solidFill>
                <a:latin typeface="+mn-ea"/>
                <a:cs typeface="+mn-ea"/>
                <a:sym typeface="Arial" panose="020B0604020202020204" pitchFamily="34" charset="0"/>
              </a:rPr>
              <a:t>+</a:t>
            </a:r>
            <a:r>
              <a:rPr lang="zh-CN" altLang="en-US" sz="2000" b="1" dirty="0">
                <a:solidFill>
                  <a:schemeClr val="tx1">
                    <a:lumMod val="75000"/>
                    <a:lumOff val="25000"/>
                  </a:schemeClr>
                </a:solidFill>
                <a:latin typeface="+mn-ea"/>
                <a:cs typeface="+mn-ea"/>
                <a:sym typeface="Arial" panose="020B0604020202020204" pitchFamily="34" charset="0"/>
              </a:rPr>
              <a:t>相互代词）向后约束其他成分，即不允许照应语和后面的名词性成分同指，如：</a:t>
            </a:r>
            <a:endParaRPr lang="en-US" altLang="zh-CN" sz="2000" b="1" dirty="0">
              <a:solidFill>
                <a:schemeClr val="tx1">
                  <a:lumMod val="75000"/>
                  <a:lumOff val="25000"/>
                </a:schemeClr>
              </a:solidFill>
              <a:latin typeface="+mn-ea"/>
              <a:cs typeface="+mn-ea"/>
              <a:sym typeface="Arial" panose="020B0604020202020204" pitchFamily="34" charset="0"/>
            </a:endParaRPr>
          </a:p>
        </p:txBody>
      </p:sp>
      <p:sp>
        <p:nvSpPr>
          <p:cNvPr id="6" name="文本框 5">
            <a:extLst>
              <a:ext uri="{FF2B5EF4-FFF2-40B4-BE49-F238E27FC236}">
                <a16:creationId xmlns:a16="http://schemas.microsoft.com/office/drawing/2014/main" id="{DAD969CC-5494-426E-95A4-F7D33E51D092}"/>
              </a:ext>
            </a:extLst>
          </p:cNvPr>
          <p:cNvSpPr txBox="1"/>
          <p:nvPr/>
        </p:nvSpPr>
        <p:spPr>
          <a:xfrm>
            <a:off x="442912" y="3222785"/>
            <a:ext cx="10781348"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lumMod val="75000"/>
                    <a:lumOff val="25000"/>
                  </a:schemeClr>
                </a:solidFill>
                <a:latin typeface="+mn-ea"/>
                <a:cs typeface="+mn-ea"/>
                <a:sym typeface="Arial" panose="020B0604020202020204" pitchFamily="34" charset="0"/>
              </a:rPr>
              <a:t>主语感事心理动词和简单及物动词的表现一致，如：</a:t>
            </a:r>
            <a:endParaRPr lang="en-US" altLang="zh-CN" sz="2000" b="1" dirty="0">
              <a:solidFill>
                <a:schemeClr val="tx1">
                  <a:lumMod val="75000"/>
                  <a:lumOff val="25000"/>
                </a:schemeClr>
              </a:solidFill>
              <a:latin typeface="+mn-ea"/>
              <a:cs typeface="+mn-ea"/>
              <a:sym typeface="Arial" panose="020B0604020202020204" pitchFamily="34" charset="0"/>
            </a:endParaRPr>
          </a:p>
        </p:txBody>
      </p:sp>
      <p:pic>
        <p:nvPicPr>
          <p:cNvPr id="8" name="图片 7">
            <a:extLst>
              <a:ext uri="{FF2B5EF4-FFF2-40B4-BE49-F238E27FC236}">
                <a16:creationId xmlns:a16="http://schemas.microsoft.com/office/drawing/2014/main" id="{C4DD4B5F-3ABE-4CE5-B0A9-73229C06D54E}"/>
              </a:ext>
            </a:extLst>
          </p:cNvPr>
          <p:cNvPicPr>
            <a:picLocks noChangeAspect="1"/>
          </p:cNvPicPr>
          <p:nvPr/>
        </p:nvPicPr>
        <p:blipFill>
          <a:blip r:embed="rId3"/>
          <a:stretch>
            <a:fillRect/>
          </a:stretch>
        </p:blipFill>
        <p:spPr>
          <a:xfrm>
            <a:off x="574992" y="3726519"/>
            <a:ext cx="10496550" cy="933450"/>
          </a:xfrm>
          <a:prstGeom prst="rect">
            <a:avLst/>
          </a:prstGeom>
        </p:spPr>
      </p:pic>
      <p:pic>
        <p:nvPicPr>
          <p:cNvPr id="9" name="图片 8">
            <a:extLst>
              <a:ext uri="{FF2B5EF4-FFF2-40B4-BE49-F238E27FC236}">
                <a16:creationId xmlns:a16="http://schemas.microsoft.com/office/drawing/2014/main" id="{2397FF88-6339-437F-B2C8-DE88D362F67D}"/>
              </a:ext>
            </a:extLst>
          </p:cNvPr>
          <p:cNvPicPr>
            <a:picLocks noChangeAspect="1"/>
          </p:cNvPicPr>
          <p:nvPr/>
        </p:nvPicPr>
        <p:blipFill>
          <a:blip r:embed="rId4"/>
          <a:stretch>
            <a:fillRect/>
          </a:stretch>
        </p:blipFill>
        <p:spPr>
          <a:xfrm>
            <a:off x="574992" y="2093686"/>
            <a:ext cx="10144125" cy="923925"/>
          </a:xfrm>
          <a:prstGeom prst="rect">
            <a:avLst/>
          </a:prstGeom>
        </p:spPr>
      </p:pic>
    </p:spTree>
    <p:extLst>
      <p:ext uri="{BB962C8B-B14F-4D97-AF65-F5344CB8AC3E}">
        <p14:creationId xmlns:p14="http://schemas.microsoft.com/office/powerpoint/2010/main" val="259062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zh-CN" altLang="en-US" dirty="0">
                <a:sym typeface="Arial" panose="020B0604020202020204" pitchFamily="34" charset="0"/>
              </a:rPr>
              <a:t>特点二：照应语向后约束（</a:t>
            </a:r>
            <a:r>
              <a:rPr lang="en-US" altLang="zh-CN" dirty="0">
                <a:sym typeface="Arial" panose="020B0604020202020204" pitchFamily="34" charset="0"/>
              </a:rPr>
              <a:t>backward binding</a:t>
            </a:r>
            <a:r>
              <a:rPr lang="zh-CN" altLang="en-US" dirty="0">
                <a:sym typeface="Arial" panose="020B0604020202020204" pitchFamily="34" charset="0"/>
              </a:rPr>
              <a:t>）</a:t>
            </a:r>
          </a:p>
        </p:txBody>
      </p:sp>
      <p:sp>
        <p:nvSpPr>
          <p:cNvPr id="6" name="文本框 5">
            <a:extLst>
              <a:ext uri="{FF2B5EF4-FFF2-40B4-BE49-F238E27FC236}">
                <a16:creationId xmlns:a16="http://schemas.microsoft.com/office/drawing/2014/main" id="{DAD969CC-5494-426E-95A4-F7D33E51D092}"/>
              </a:ext>
            </a:extLst>
          </p:cNvPr>
          <p:cNvSpPr txBox="1"/>
          <p:nvPr/>
        </p:nvSpPr>
        <p:spPr>
          <a:xfrm>
            <a:off x="442913" y="1333026"/>
            <a:ext cx="10781348"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lumMod val="75000"/>
                    <a:lumOff val="25000"/>
                  </a:schemeClr>
                </a:solidFill>
                <a:latin typeface="+mn-ea"/>
                <a:cs typeface="+mn-ea"/>
                <a:sym typeface="Arial" panose="020B0604020202020204" pitchFamily="34" charset="0"/>
              </a:rPr>
              <a:t>宾语感事心理动词则允许照应语向后约束，如：</a:t>
            </a:r>
            <a:endParaRPr lang="en-US" altLang="zh-CN" sz="2000" b="1" dirty="0">
              <a:solidFill>
                <a:schemeClr val="tx1">
                  <a:lumMod val="75000"/>
                  <a:lumOff val="25000"/>
                </a:schemeClr>
              </a:solidFill>
              <a:latin typeface="+mn-ea"/>
              <a:cs typeface="+mn-ea"/>
              <a:sym typeface="Arial" panose="020B0604020202020204" pitchFamily="34" charset="0"/>
            </a:endParaRPr>
          </a:p>
        </p:txBody>
      </p:sp>
      <p:pic>
        <p:nvPicPr>
          <p:cNvPr id="5" name="图片 4">
            <a:extLst>
              <a:ext uri="{FF2B5EF4-FFF2-40B4-BE49-F238E27FC236}">
                <a16:creationId xmlns:a16="http://schemas.microsoft.com/office/drawing/2014/main" id="{560A4A2C-C6AB-450B-89BD-D315618A72F7}"/>
              </a:ext>
            </a:extLst>
          </p:cNvPr>
          <p:cNvPicPr>
            <a:picLocks noChangeAspect="1"/>
          </p:cNvPicPr>
          <p:nvPr/>
        </p:nvPicPr>
        <p:blipFill rotWithShape="1">
          <a:blip r:embed="rId3"/>
          <a:srcRect b="7584"/>
          <a:stretch/>
        </p:blipFill>
        <p:spPr>
          <a:xfrm>
            <a:off x="442913" y="2102803"/>
            <a:ext cx="9982200" cy="1117917"/>
          </a:xfrm>
          <a:prstGeom prst="rect">
            <a:avLst/>
          </a:prstGeom>
        </p:spPr>
      </p:pic>
    </p:spTree>
    <p:extLst>
      <p:ext uri="{BB962C8B-B14F-4D97-AF65-F5344CB8AC3E}">
        <p14:creationId xmlns:p14="http://schemas.microsoft.com/office/powerpoint/2010/main" val="275628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zh-CN" altLang="en-US" dirty="0">
                <a:sym typeface="Arial" panose="020B0604020202020204" pitchFamily="34" charset="0"/>
              </a:rPr>
              <a:t>心理动词的这两个特点是跨语言存在的。（以汉语普通话为例）</a:t>
            </a:r>
          </a:p>
        </p:txBody>
      </p:sp>
      <p:sp>
        <p:nvSpPr>
          <p:cNvPr id="6" name="文本框 5">
            <a:extLst>
              <a:ext uri="{FF2B5EF4-FFF2-40B4-BE49-F238E27FC236}">
                <a16:creationId xmlns:a16="http://schemas.microsoft.com/office/drawing/2014/main" id="{DAD969CC-5494-426E-95A4-F7D33E51D092}"/>
              </a:ext>
            </a:extLst>
          </p:cNvPr>
          <p:cNvSpPr txBox="1"/>
          <p:nvPr/>
        </p:nvSpPr>
        <p:spPr>
          <a:xfrm>
            <a:off x="442913" y="1333026"/>
            <a:ext cx="11306078" cy="707886"/>
          </a:xfrm>
          <a:prstGeom prst="rect">
            <a:avLst/>
          </a:prstGeom>
          <a:noFill/>
        </p:spPr>
        <p:txBody>
          <a:bodyPr wrap="square" rtlCol="0">
            <a:spAutoFit/>
          </a:bodyPr>
          <a:lstStyle/>
          <a:p>
            <a:pPr marL="342900" indent="-342900">
              <a:buFont typeface="Arial" panose="020B0604020202020204" pitchFamily="34" charset="0"/>
              <a:buChar char="•"/>
            </a:pPr>
            <a:r>
              <a:rPr lang="en-US" altLang="zh-CN" sz="2000" b="1" dirty="0">
                <a:solidFill>
                  <a:schemeClr val="tx1">
                    <a:lumMod val="75000"/>
                    <a:lumOff val="25000"/>
                  </a:schemeClr>
                </a:solidFill>
                <a:latin typeface="+mn-ea"/>
                <a:cs typeface="+mn-ea"/>
                <a:sym typeface="Arial" panose="020B0604020202020204" pitchFamily="34" charset="0"/>
              </a:rPr>
              <a:t>a. </a:t>
            </a:r>
            <a:r>
              <a:rPr lang="zh-CN" altLang="en-US" sz="2000" b="1" dirty="0">
                <a:solidFill>
                  <a:schemeClr val="tx1">
                    <a:lumMod val="75000"/>
                    <a:lumOff val="25000"/>
                  </a:schemeClr>
                </a:solidFill>
                <a:latin typeface="+mn-ea"/>
                <a:cs typeface="+mn-ea"/>
                <a:sym typeface="Arial" panose="020B0604020202020204" pitchFamily="34" charset="0"/>
              </a:rPr>
              <a:t>汉语普通话中的心理动词同样表现出了“语义角色倒置”的现象，同一语义角色分配在相反的结构位置上：</a:t>
            </a:r>
            <a:endParaRPr lang="en-US" altLang="zh-CN" sz="2000" b="1" dirty="0">
              <a:solidFill>
                <a:schemeClr val="tx1">
                  <a:lumMod val="75000"/>
                  <a:lumOff val="25000"/>
                </a:schemeClr>
              </a:solidFill>
              <a:latin typeface="+mn-ea"/>
              <a:cs typeface="+mn-ea"/>
              <a:sym typeface="Arial" panose="020B0604020202020204" pitchFamily="34" charset="0"/>
            </a:endParaRPr>
          </a:p>
        </p:txBody>
      </p:sp>
      <p:sp>
        <p:nvSpPr>
          <p:cNvPr id="3" name="文本框 2">
            <a:extLst>
              <a:ext uri="{FF2B5EF4-FFF2-40B4-BE49-F238E27FC236}">
                <a16:creationId xmlns:a16="http://schemas.microsoft.com/office/drawing/2014/main" id="{E392751F-C53A-4ABB-A832-F9DDF984DE19}"/>
              </a:ext>
            </a:extLst>
          </p:cNvPr>
          <p:cNvSpPr txBox="1"/>
          <p:nvPr/>
        </p:nvSpPr>
        <p:spPr>
          <a:xfrm>
            <a:off x="442912" y="2021840"/>
            <a:ext cx="9635808" cy="2246769"/>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a:latin typeface="宋体" panose="02010600030101010101" pitchFamily="2" charset="-122"/>
                <a:ea typeface="宋体" panose="02010600030101010101" pitchFamily="2" charset="-122"/>
                <a:cs typeface="+mn-ea"/>
                <a:sym typeface="Arial" panose="020B0604020202020204" pitchFamily="34" charset="0"/>
              </a:rPr>
              <a:t>感事</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a:latin typeface="宋体" panose="02010600030101010101" pitchFamily="2" charset="-122"/>
                <a:ea typeface="宋体" panose="02010600030101010101" pitchFamily="2" charset="-122"/>
                <a:cs typeface="+mn-ea"/>
                <a:sym typeface="Arial" panose="020B0604020202020204" pitchFamily="34" charset="0"/>
              </a:rPr>
              <a:t>主事</a:t>
            </a:r>
            <a:endParaRPr lang="en-US" altLang="zh-CN" sz="2000" dirty="0">
              <a:latin typeface="宋体" panose="02010600030101010101" pitchFamily="2" charset="-122"/>
              <a:ea typeface="宋体" panose="02010600030101010101" pitchFamily="2"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喜欢       玛丽。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a:latin typeface="宋体" panose="02010600030101010101" pitchFamily="2" charset="-122"/>
                <a:ea typeface="宋体" panose="02010600030101010101" pitchFamily="2" charset="-122"/>
                <a:cs typeface="+mn-ea"/>
                <a:sym typeface="Arial" panose="020B0604020202020204" pitchFamily="34" charset="0"/>
              </a:rPr>
              <a:t>主事</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a:latin typeface="宋体" panose="02010600030101010101" pitchFamily="2" charset="-122"/>
                <a:ea typeface="宋体" panose="02010600030101010101" pitchFamily="2" charset="-122"/>
                <a:cs typeface="+mn-ea"/>
                <a:sym typeface="Arial" panose="020B0604020202020204" pitchFamily="34" charset="0"/>
              </a:rPr>
              <a:t>感事</a:t>
            </a:r>
            <a:endParaRPr lang="en-US" altLang="zh-CN" sz="2000" dirty="0">
              <a:latin typeface="宋体" panose="02010600030101010101" pitchFamily="2" charset="-122"/>
              <a:ea typeface="宋体" panose="02010600030101010101" pitchFamily="2"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）张三        感动了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激怒了</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侮辱了        玛丽。       （宾语感事心理动词）</a:t>
            </a:r>
          </a:p>
        </p:txBody>
      </p:sp>
    </p:spTree>
    <p:extLst>
      <p:ext uri="{BB962C8B-B14F-4D97-AF65-F5344CB8AC3E}">
        <p14:creationId xmlns:p14="http://schemas.microsoft.com/office/powerpoint/2010/main" val="262664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zh-CN" altLang="en-US" dirty="0">
                <a:sym typeface="Arial" panose="020B0604020202020204" pitchFamily="34" charset="0"/>
              </a:rPr>
              <a:t>心理动词的这两个特点是跨语言存在的。（以汉语普通话为例）</a:t>
            </a:r>
          </a:p>
        </p:txBody>
      </p:sp>
      <p:sp>
        <p:nvSpPr>
          <p:cNvPr id="6" name="文本框 5">
            <a:extLst>
              <a:ext uri="{FF2B5EF4-FFF2-40B4-BE49-F238E27FC236}">
                <a16:creationId xmlns:a16="http://schemas.microsoft.com/office/drawing/2014/main" id="{DAD969CC-5494-426E-95A4-F7D33E51D092}"/>
              </a:ext>
            </a:extLst>
          </p:cNvPr>
          <p:cNvSpPr txBox="1"/>
          <p:nvPr/>
        </p:nvSpPr>
        <p:spPr>
          <a:xfrm>
            <a:off x="442912" y="1241408"/>
            <a:ext cx="10781348"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b="1" dirty="0">
                <a:solidFill>
                  <a:schemeClr val="tx1">
                    <a:lumMod val="75000"/>
                    <a:lumOff val="25000"/>
                  </a:schemeClr>
                </a:solidFill>
                <a:latin typeface="+mn-ea"/>
                <a:cs typeface="+mn-ea"/>
                <a:sym typeface="Arial" panose="020B0604020202020204" pitchFamily="34" charset="0"/>
              </a:rPr>
              <a:t>b1. </a:t>
            </a:r>
            <a:r>
              <a:rPr lang="zh-CN" altLang="en-US" sz="2000" b="1" dirty="0">
                <a:solidFill>
                  <a:schemeClr val="tx1">
                    <a:lumMod val="75000"/>
                    <a:lumOff val="25000"/>
                  </a:schemeClr>
                </a:solidFill>
                <a:latin typeface="+mn-ea"/>
                <a:cs typeface="+mn-ea"/>
                <a:sym typeface="Arial" panose="020B0604020202020204" pitchFamily="34" charset="0"/>
              </a:rPr>
              <a:t>汉语普通话中的简单及物动词和主语感事心理动词也拒绝照应语向后约束，如：</a:t>
            </a:r>
            <a:endParaRPr lang="en-US" altLang="zh-CN" sz="2000" b="1" dirty="0">
              <a:solidFill>
                <a:schemeClr val="tx1">
                  <a:lumMod val="75000"/>
                  <a:lumOff val="25000"/>
                </a:schemeClr>
              </a:solidFill>
              <a:latin typeface="+mn-ea"/>
              <a:cs typeface="+mn-ea"/>
              <a:sym typeface="Arial" panose="020B0604020202020204" pitchFamily="34" charset="0"/>
            </a:endParaRPr>
          </a:p>
        </p:txBody>
      </p:sp>
      <p:sp>
        <p:nvSpPr>
          <p:cNvPr id="3" name="文本框 2">
            <a:extLst>
              <a:ext uri="{FF2B5EF4-FFF2-40B4-BE49-F238E27FC236}">
                <a16:creationId xmlns:a16="http://schemas.microsoft.com/office/drawing/2014/main" id="{E392751F-C53A-4ABB-A832-F9DDF984DE19}"/>
              </a:ext>
            </a:extLst>
          </p:cNvPr>
          <p:cNvSpPr txBox="1"/>
          <p:nvPr/>
        </p:nvSpPr>
        <p:spPr>
          <a:xfrm>
            <a:off x="442912" y="2021840"/>
            <a:ext cx="10113328" cy="3477875"/>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8</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*自己的朋友打了李四。                        （简单及物动词）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自己的朋友打了每个人。</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9</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自己的朋友批评了李四。                        （简单及物动词）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自己的老师批评了每个学生。</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10</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*自己的朋友怕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喜欢李四。               （主语感事心理动词）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自己的朋友怕</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担心</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喜欢每个人。</a:t>
            </a:r>
          </a:p>
        </p:txBody>
      </p:sp>
    </p:spTree>
    <p:extLst>
      <p:ext uri="{BB962C8B-B14F-4D97-AF65-F5344CB8AC3E}">
        <p14:creationId xmlns:p14="http://schemas.microsoft.com/office/powerpoint/2010/main" val="336552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zh-CN" altLang="en-US" dirty="0">
                <a:sym typeface="Arial" panose="020B0604020202020204" pitchFamily="34" charset="0"/>
              </a:rPr>
              <a:t>心理动词的这两个特点是跨语言存在的。（以汉语普通话为例）</a:t>
            </a:r>
          </a:p>
        </p:txBody>
      </p:sp>
      <p:sp>
        <p:nvSpPr>
          <p:cNvPr id="6" name="文本框 5">
            <a:extLst>
              <a:ext uri="{FF2B5EF4-FFF2-40B4-BE49-F238E27FC236}">
                <a16:creationId xmlns:a16="http://schemas.microsoft.com/office/drawing/2014/main" id="{DAD969CC-5494-426E-95A4-F7D33E51D092}"/>
              </a:ext>
            </a:extLst>
          </p:cNvPr>
          <p:cNvSpPr txBox="1"/>
          <p:nvPr/>
        </p:nvSpPr>
        <p:spPr>
          <a:xfrm>
            <a:off x="442912" y="1313954"/>
            <a:ext cx="10781348" cy="707886"/>
          </a:xfrm>
          <a:prstGeom prst="rect">
            <a:avLst/>
          </a:prstGeom>
          <a:noFill/>
        </p:spPr>
        <p:txBody>
          <a:bodyPr wrap="square" rtlCol="0">
            <a:spAutoFit/>
          </a:bodyPr>
          <a:lstStyle/>
          <a:p>
            <a:pPr marL="342900" indent="-342900">
              <a:buFont typeface="Arial" panose="020B0604020202020204" pitchFamily="34" charset="0"/>
              <a:buChar char="•"/>
            </a:pPr>
            <a:r>
              <a:rPr lang="en-US" altLang="zh-CN" sz="2000" b="1" dirty="0">
                <a:solidFill>
                  <a:schemeClr val="tx1">
                    <a:lumMod val="75000"/>
                    <a:lumOff val="25000"/>
                  </a:schemeClr>
                </a:solidFill>
                <a:latin typeface="+mn-ea"/>
                <a:cs typeface="+mn-ea"/>
                <a:sym typeface="Arial" panose="020B0604020202020204" pitchFamily="34" charset="0"/>
              </a:rPr>
              <a:t>b2. </a:t>
            </a:r>
            <a:r>
              <a:rPr lang="zh-CN" altLang="en-US" sz="2000" b="1" dirty="0">
                <a:solidFill>
                  <a:schemeClr val="tx1">
                    <a:lumMod val="75000"/>
                    <a:lumOff val="25000"/>
                  </a:schemeClr>
                </a:solidFill>
                <a:latin typeface="+mn-ea"/>
                <a:cs typeface="+mn-ea"/>
                <a:sym typeface="Arial" panose="020B0604020202020204" pitchFamily="34" charset="0"/>
              </a:rPr>
              <a:t>而宾语感事心理动词允许反身代词“自己”向后约束一个非统制范围内的专有名词（</a:t>
            </a:r>
            <a:r>
              <a:rPr lang="en-US" altLang="zh-CN" sz="2000" b="1" dirty="0">
                <a:solidFill>
                  <a:schemeClr val="tx1">
                    <a:lumMod val="75000"/>
                    <a:lumOff val="25000"/>
                  </a:schemeClr>
                </a:solidFill>
                <a:latin typeface="+mn-ea"/>
                <a:cs typeface="+mn-ea"/>
                <a:sym typeface="Arial" panose="020B0604020202020204" pitchFamily="34" charset="0"/>
              </a:rPr>
              <a:t>11a</a:t>
            </a:r>
            <a:r>
              <a:rPr lang="zh-CN" altLang="en-US" sz="2000" b="1" dirty="0">
                <a:solidFill>
                  <a:schemeClr val="tx1">
                    <a:lumMod val="75000"/>
                    <a:lumOff val="25000"/>
                  </a:schemeClr>
                </a:solidFill>
                <a:latin typeface="+mn-ea"/>
                <a:cs typeface="+mn-ea"/>
                <a:sym typeface="Arial" panose="020B0604020202020204" pitchFamily="34" charset="0"/>
              </a:rPr>
              <a:t>）</a:t>
            </a:r>
            <a:r>
              <a:rPr lang="en-US" altLang="zh-CN" sz="2000" b="1" dirty="0">
                <a:solidFill>
                  <a:schemeClr val="tx1">
                    <a:lumMod val="75000"/>
                    <a:lumOff val="25000"/>
                  </a:schemeClr>
                </a:solidFill>
                <a:latin typeface="+mn-ea"/>
                <a:cs typeface="+mn-ea"/>
                <a:sym typeface="Arial" panose="020B0604020202020204" pitchFamily="34" charset="0"/>
              </a:rPr>
              <a:t>-</a:t>
            </a:r>
            <a:r>
              <a:rPr lang="zh-CN" altLang="en-US" sz="2000" b="1" dirty="0">
                <a:solidFill>
                  <a:schemeClr val="tx1">
                    <a:lumMod val="75000"/>
                    <a:lumOff val="25000"/>
                  </a:schemeClr>
                </a:solidFill>
                <a:latin typeface="+mn-ea"/>
                <a:cs typeface="+mn-ea"/>
                <a:sym typeface="Arial" panose="020B0604020202020204" pitchFamily="34" charset="0"/>
              </a:rPr>
              <a:t>（</a:t>
            </a:r>
            <a:r>
              <a:rPr lang="en-US" altLang="zh-CN" sz="2000" b="1" dirty="0">
                <a:solidFill>
                  <a:schemeClr val="tx1">
                    <a:lumMod val="75000"/>
                    <a:lumOff val="25000"/>
                  </a:schemeClr>
                </a:solidFill>
                <a:latin typeface="+mn-ea"/>
                <a:cs typeface="+mn-ea"/>
                <a:sym typeface="Arial" panose="020B0604020202020204" pitchFamily="34" charset="0"/>
              </a:rPr>
              <a:t>13a</a:t>
            </a:r>
            <a:r>
              <a:rPr lang="zh-CN" altLang="en-US" sz="2000" b="1" dirty="0">
                <a:solidFill>
                  <a:schemeClr val="tx1">
                    <a:lumMod val="75000"/>
                    <a:lumOff val="25000"/>
                  </a:schemeClr>
                </a:solidFill>
                <a:latin typeface="+mn-ea"/>
                <a:cs typeface="+mn-ea"/>
                <a:sym typeface="Arial" panose="020B0604020202020204" pitchFamily="34" charset="0"/>
              </a:rPr>
              <a:t>）或全称量词（</a:t>
            </a:r>
            <a:r>
              <a:rPr lang="en-US" altLang="zh-CN" sz="2000" b="1" dirty="0">
                <a:solidFill>
                  <a:schemeClr val="tx1">
                    <a:lumMod val="75000"/>
                    <a:lumOff val="25000"/>
                  </a:schemeClr>
                </a:solidFill>
                <a:latin typeface="+mn-ea"/>
                <a:cs typeface="+mn-ea"/>
                <a:sym typeface="Arial" panose="020B0604020202020204" pitchFamily="34" charset="0"/>
              </a:rPr>
              <a:t>11b</a:t>
            </a:r>
            <a:r>
              <a:rPr lang="zh-CN" altLang="en-US" sz="2000" b="1" dirty="0">
                <a:solidFill>
                  <a:schemeClr val="tx1">
                    <a:lumMod val="75000"/>
                    <a:lumOff val="25000"/>
                  </a:schemeClr>
                </a:solidFill>
                <a:latin typeface="+mn-ea"/>
                <a:cs typeface="+mn-ea"/>
                <a:sym typeface="Arial" panose="020B0604020202020204" pitchFamily="34" charset="0"/>
              </a:rPr>
              <a:t>）</a:t>
            </a:r>
            <a:r>
              <a:rPr lang="en-US" altLang="zh-CN" sz="2000" b="1" dirty="0">
                <a:solidFill>
                  <a:schemeClr val="tx1">
                    <a:lumMod val="75000"/>
                    <a:lumOff val="25000"/>
                  </a:schemeClr>
                </a:solidFill>
                <a:latin typeface="+mn-ea"/>
                <a:cs typeface="+mn-ea"/>
                <a:sym typeface="Arial" panose="020B0604020202020204" pitchFamily="34" charset="0"/>
              </a:rPr>
              <a:t>-</a:t>
            </a:r>
            <a:r>
              <a:rPr lang="zh-CN" altLang="en-US" sz="2000" b="1" dirty="0">
                <a:solidFill>
                  <a:schemeClr val="tx1">
                    <a:lumMod val="75000"/>
                    <a:lumOff val="25000"/>
                  </a:schemeClr>
                </a:solidFill>
                <a:latin typeface="+mn-ea"/>
                <a:cs typeface="+mn-ea"/>
                <a:sym typeface="Arial" panose="020B0604020202020204" pitchFamily="34" charset="0"/>
              </a:rPr>
              <a:t>（</a:t>
            </a:r>
            <a:r>
              <a:rPr lang="en-US" altLang="zh-CN" sz="2000" b="1" dirty="0">
                <a:solidFill>
                  <a:schemeClr val="tx1">
                    <a:lumMod val="75000"/>
                    <a:lumOff val="25000"/>
                  </a:schemeClr>
                </a:solidFill>
                <a:latin typeface="+mn-ea"/>
                <a:cs typeface="+mn-ea"/>
                <a:sym typeface="Arial" panose="020B0604020202020204" pitchFamily="34" charset="0"/>
              </a:rPr>
              <a:t>13b</a:t>
            </a:r>
            <a:r>
              <a:rPr lang="zh-CN" altLang="en-US" sz="2000" b="1" dirty="0">
                <a:solidFill>
                  <a:schemeClr val="tx1">
                    <a:lumMod val="75000"/>
                    <a:lumOff val="25000"/>
                  </a:schemeClr>
                </a:solidFill>
                <a:latin typeface="+mn-ea"/>
                <a:cs typeface="+mn-ea"/>
                <a:sym typeface="Arial" panose="020B0604020202020204" pitchFamily="34" charset="0"/>
              </a:rPr>
              <a:t>），如：</a:t>
            </a:r>
            <a:endParaRPr lang="en-US" altLang="zh-CN" sz="2000" b="1" dirty="0">
              <a:solidFill>
                <a:schemeClr val="tx1">
                  <a:lumMod val="75000"/>
                  <a:lumOff val="25000"/>
                </a:schemeClr>
              </a:solidFill>
              <a:latin typeface="+mn-ea"/>
              <a:cs typeface="+mn-ea"/>
              <a:sym typeface="Arial" panose="020B0604020202020204" pitchFamily="34" charset="0"/>
            </a:endParaRPr>
          </a:p>
        </p:txBody>
      </p:sp>
      <p:sp>
        <p:nvSpPr>
          <p:cNvPr id="3" name="文本框 2">
            <a:extLst>
              <a:ext uri="{FF2B5EF4-FFF2-40B4-BE49-F238E27FC236}">
                <a16:creationId xmlns:a16="http://schemas.microsoft.com/office/drawing/2014/main" id="{E392751F-C53A-4ABB-A832-F9DDF984DE19}"/>
              </a:ext>
            </a:extLst>
          </p:cNvPr>
          <p:cNvSpPr txBox="1"/>
          <p:nvPr/>
        </p:nvSpPr>
        <p:spPr>
          <a:xfrm>
            <a:off x="442912" y="2021840"/>
            <a:ext cx="10113328" cy="3477875"/>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a:t>
            </a: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11</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自己的朋友的关怀  感动了  李四。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自己的父母的支持  感动了  每个参赛者。</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12</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自己的支持者的背叛  激怒了  李四。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自己的支持者的背叛  激怒了  每个候选人。</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13</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自己的朋友猥亵的话  侮辱了  玛丽。                     （宾语感事心理动词）</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            b.</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自己的敌人猥亵的话  侮辱了  每个女兵。</a:t>
            </a:r>
          </a:p>
        </p:txBody>
      </p:sp>
    </p:spTree>
    <p:extLst>
      <p:ext uri="{BB962C8B-B14F-4D97-AF65-F5344CB8AC3E}">
        <p14:creationId xmlns:p14="http://schemas.microsoft.com/office/powerpoint/2010/main" val="825047178"/>
      </p:ext>
    </p:extLst>
  </p:cSld>
  <p:clrMapOvr>
    <a:masterClrMapping/>
  </p:clrMapOvr>
</p:sld>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7310</TotalTime>
  <Words>6719</Words>
  <Application>Microsoft Office PowerPoint</Application>
  <PresentationFormat>宽屏</PresentationFormat>
  <Paragraphs>558</Paragraphs>
  <Slides>49</Slides>
  <Notes>48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49</vt:i4>
      </vt:variant>
    </vt:vector>
  </HeadingPairs>
  <TitlesOfParts>
    <vt:vector size="59" baseType="lpstr">
      <vt:lpstr>等线</vt:lpstr>
      <vt:lpstr>经典圆体简</vt:lpstr>
      <vt:lpstr>思源宋体</vt:lpstr>
      <vt:lpstr>宋体</vt:lpstr>
      <vt:lpstr>Microsoft YaHei</vt:lpstr>
      <vt:lpstr>Microsoft YaHei</vt:lpstr>
      <vt:lpstr>Arial</vt:lpstr>
      <vt:lpstr>Wingdings</vt:lpstr>
      <vt:lpstr>自定义设计方案</vt:lpstr>
      <vt:lpstr>1_自定义设计方案</vt:lpstr>
      <vt:lpstr>PowerPoint 演示文稿</vt:lpstr>
      <vt:lpstr>PowerPoint 演示文稿</vt:lpstr>
      <vt:lpstr>PowerPoint 演示文稿</vt:lpstr>
      <vt:lpstr>特点一：心理动词对句法理论构成了挑战。</vt:lpstr>
      <vt:lpstr>特点二：照应语向后约束（backward binding）</vt:lpstr>
      <vt:lpstr>特点二：照应语向后约束（backward binding）</vt:lpstr>
      <vt:lpstr>心理动词的这两个特点是跨语言存在的。（以汉语普通话为例）</vt:lpstr>
      <vt:lpstr>心理动词的这两个特点是跨语言存在的。（以汉语普通话为例）</vt:lpstr>
      <vt:lpstr>心理动词的这两个特点是跨语言存在的。（以汉语普通话为例）</vt:lpstr>
      <vt:lpstr>1.1 普通话中主语感事心理动词和宾语感事心理动词的句法差异</vt:lpstr>
      <vt:lpstr>1.1 普通话中主语感事心理动词和宾语感事心理动词的句法差异</vt:lpstr>
      <vt:lpstr>1.1 普通话中主语感事心理动词和宾语感事心理动词的句法差异</vt:lpstr>
      <vt:lpstr>1.1 普通话中主语感事心理动词和宾语感事心理动词的句法差异</vt:lpstr>
      <vt:lpstr>1.2 语义差异：内涵性（intensionality）</vt:lpstr>
      <vt:lpstr>1.2 语义差异：内涵性（intensionality）</vt:lpstr>
      <vt:lpstr>1.2 语义差异：内涵性（intensionality）</vt:lpstr>
      <vt:lpstr>1.2 语义差异：内涵性（intensionality）</vt:lpstr>
      <vt:lpstr>小结：主语感事心理动词和宾语感事心理动词的特点</vt:lpstr>
      <vt:lpstr>PowerPoint 演示文稿</vt:lpstr>
      <vt:lpstr>2.1 内涵性和小句宾语</vt:lpstr>
      <vt:lpstr>2.1 内涵性和小句宾语</vt:lpstr>
      <vt:lpstr>2.1 内涵性和小句宾语</vt:lpstr>
      <vt:lpstr>2.2 主语感事心理动词的结构分析</vt:lpstr>
      <vt:lpstr>2.2 主语感事心理动词的结构分析</vt:lpstr>
      <vt:lpstr>2.3 “把”字句和被动句</vt:lpstr>
      <vt:lpstr>2.3 “把”字句和被动句</vt:lpstr>
      <vt:lpstr>2.3 “把”字句和被动句</vt:lpstr>
      <vt:lpstr>2.3 “把”字句和被动句</vt:lpstr>
      <vt:lpstr>2.3 “把”字句和被动句</vt:lpstr>
      <vt:lpstr>2.3 “把”字句和被动句</vt:lpstr>
      <vt:lpstr>小结</vt:lpstr>
      <vt:lpstr>PowerPoint 演示文稿</vt:lpstr>
      <vt:lpstr>3.1 宾语感事心理动词——提升主语的谓语动词</vt:lpstr>
      <vt:lpstr>3.1 宾语感事心理动词——提升主语的谓语动词</vt:lpstr>
      <vt:lpstr>3.1 宾语感事心理动词——提升主语的谓语动词</vt:lpstr>
      <vt:lpstr>3.1 宾语感事心理动词——提升主语的谓语动词</vt:lpstr>
      <vt:lpstr>3.2 普通话中的宾语感事心理动词</vt:lpstr>
      <vt:lpstr>3.2 普通话中的宾语感事心理动词</vt:lpstr>
      <vt:lpstr>3.2 普通话中的宾语感事心理动词</vt:lpstr>
      <vt:lpstr>3.2 普通话中的宾语感事心理动词（把字句&amp;被字句）</vt:lpstr>
      <vt:lpstr>3.2 普通话中的宾语感事心理动词（把字句&amp;被字句）</vt:lpstr>
      <vt:lpstr>3.2 普通话中的宾语感事心理动词（把字句&amp;被字句）</vt:lpstr>
      <vt:lpstr>3.2 普通话中的宾语感事心理动词（把字句&amp;被字句）</vt:lpstr>
      <vt:lpstr>PowerPoint 演示文稿</vt:lpstr>
      <vt:lpstr>主语感事心理动词</vt:lpstr>
      <vt:lpstr>宾语感事心理动词</vt:lpstr>
      <vt:lpstr>如何解释“语义角色倒置”对于句法理论的挑战？</vt:lpstr>
      <vt:lpstr>文章分析思路</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zhuo</dc:creator>
  <cp:lastModifiedBy>li zhuo</cp:lastModifiedBy>
  <cp:revision>147</cp:revision>
  <dcterms:created xsi:type="dcterms:W3CDTF">2020-05-07T09:44:06Z</dcterms:created>
  <dcterms:modified xsi:type="dcterms:W3CDTF">2020-05-18T23:57:39Z</dcterms:modified>
</cp:coreProperties>
</file>