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63"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755" autoAdjust="0"/>
    <p:restoredTop sz="94660"/>
  </p:normalViewPr>
  <p:slideViewPr>
    <p:cSldViewPr snapToGrid="0">
      <p:cViewPr>
        <p:scale>
          <a:sx n="90" d="100"/>
          <a:sy n="90" d="100"/>
        </p:scale>
        <p:origin x="547"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5A60C79-B500-4ACA-A58E-D23F034C1238}"/>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E4253557-90E5-4BCB-8E69-B01D006EB0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409BD7B9-9F7C-404B-AE3B-B76C3E721B17}"/>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5" name="页脚占位符 4">
            <a:extLst>
              <a:ext uri="{FF2B5EF4-FFF2-40B4-BE49-F238E27FC236}">
                <a16:creationId xmlns:a16="http://schemas.microsoft.com/office/drawing/2014/main" id="{84035EA5-76C8-4205-B41E-E5D8C7B848F8}"/>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5C22E78-17BE-4129-9056-3DE434C34614}"/>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3465677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8AEA7F-05EB-4309-8D0E-7EACF3E54EB2}"/>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66A3142-19E1-41A5-A9AC-A5D46FECAAA5}"/>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42BEE6C-6CF9-4629-A620-6F7D7D862686}"/>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5" name="页脚占位符 4">
            <a:extLst>
              <a:ext uri="{FF2B5EF4-FFF2-40B4-BE49-F238E27FC236}">
                <a16:creationId xmlns:a16="http://schemas.microsoft.com/office/drawing/2014/main" id="{CE5F2F16-2541-47AA-9B03-CB8ABA59541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69845C1-93B9-480C-9915-07567FCF2B4D}"/>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677194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C565C52-D97E-4740-9761-D35EDB24E812}"/>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5C023611-05DA-422F-B8E3-0FCC3037313E}"/>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EA71EE6-F68C-4760-982A-C06D273C69D6}"/>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5" name="页脚占位符 4">
            <a:extLst>
              <a:ext uri="{FF2B5EF4-FFF2-40B4-BE49-F238E27FC236}">
                <a16:creationId xmlns:a16="http://schemas.microsoft.com/office/drawing/2014/main" id="{ED72CA99-B1B6-411A-AC7A-70CA29EF0F2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B17E7CD-BBB8-416B-983B-E23A2E3520CB}"/>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1485449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424475-6020-4249-8D0A-605CF4DA36A9}"/>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ECF48481-9C43-4F71-A7EF-5C3DD1A2C5F5}"/>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2D6F400-2071-433D-88B5-CFA87CF54E4A}"/>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5" name="页脚占位符 4">
            <a:extLst>
              <a:ext uri="{FF2B5EF4-FFF2-40B4-BE49-F238E27FC236}">
                <a16:creationId xmlns:a16="http://schemas.microsoft.com/office/drawing/2014/main" id="{355B6F13-6A8A-4EE1-8992-248801B2FF6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3160FF7-7BD8-4F76-8365-30B7A721C817}"/>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3800822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10693BA-9FFD-4369-8A39-E38B90C2E8B8}"/>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CF5E3558-FC33-4FD8-83F0-00AB39365C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2757F85D-087E-4632-BBF0-424A97AF16A9}"/>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5" name="页脚占位符 4">
            <a:extLst>
              <a:ext uri="{FF2B5EF4-FFF2-40B4-BE49-F238E27FC236}">
                <a16:creationId xmlns:a16="http://schemas.microsoft.com/office/drawing/2014/main" id="{BEC7FB64-8552-4CB7-92E6-37CC9C6A0B9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0BD3E2A-6A56-49A6-ACF3-DF7FE3512BFA}"/>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952614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1DBFAB-2386-45FB-A36B-0CB03BC0DD5B}"/>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BB945EFB-2439-440F-8AAC-6E533A51634A}"/>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E5A73F19-77CF-4BDC-8B77-858C85CEC250}"/>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8CAAB27F-3FCC-4179-85F9-827BEF202F38}"/>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6" name="页脚占位符 5">
            <a:extLst>
              <a:ext uri="{FF2B5EF4-FFF2-40B4-BE49-F238E27FC236}">
                <a16:creationId xmlns:a16="http://schemas.microsoft.com/office/drawing/2014/main" id="{A620F286-BB51-4017-B7CD-5EC2D5B906E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F8A8149-7CFA-41C6-AB00-4228DAB52FCC}"/>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434989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B03EA76-8CC0-4A51-B2B1-05B6C42DC8DF}"/>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36CAC4C-E797-4319-A347-E912C42463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A348F943-1B9A-4607-A7C9-AD94D0C45C32}"/>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3CDCB3AE-FCD9-4B54-A1E3-7A54F94B53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278AD653-1128-4A33-B9A3-136B6F9ED01F}"/>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E119F677-4E92-4F03-B778-7FB8004A827F}"/>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8" name="页脚占位符 7">
            <a:extLst>
              <a:ext uri="{FF2B5EF4-FFF2-40B4-BE49-F238E27FC236}">
                <a16:creationId xmlns:a16="http://schemas.microsoft.com/office/drawing/2014/main" id="{525FD8AA-9289-4A8B-A592-FC27757ADA8B}"/>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EF105AE-9A8B-4997-BD87-596E2C71B40A}"/>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3927144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DD916B2-2290-400B-9A2E-49CE1EE4062D}"/>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8A803140-F08A-4DF7-ADE3-31E35A6BF3F5}"/>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4" name="页脚占位符 3">
            <a:extLst>
              <a:ext uri="{FF2B5EF4-FFF2-40B4-BE49-F238E27FC236}">
                <a16:creationId xmlns:a16="http://schemas.microsoft.com/office/drawing/2014/main" id="{07D8431F-CBA8-4DE6-8E64-8FD97530BB8B}"/>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C5B0E52B-E854-40B7-BBBE-2BBF7014360A}"/>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107483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40E3B465-F3CB-4616-9C69-15044C976862}"/>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3" name="页脚占位符 2">
            <a:extLst>
              <a:ext uri="{FF2B5EF4-FFF2-40B4-BE49-F238E27FC236}">
                <a16:creationId xmlns:a16="http://schemas.microsoft.com/office/drawing/2014/main" id="{0BA368ED-F44F-4AF1-8788-7CB44697232A}"/>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586315AD-3B51-4E36-BCE8-871EEC4173E6}"/>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3446240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740F275-0F64-417C-B344-10E1253378D8}"/>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D707FF95-7617-4F3C-8459-CED262E438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C3751ACC-9FDA-47D9-A37A-11218F8BF7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EB424804-AE45-4401-9CA6-85DB345AC5C4}"/>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6" name="页脚占位符 5">
            <a:extLst>
              <a:ext uri="{FF2B5EF4-FFF2-40B4-BE49-F238E27FC236}">
                <a16:creationId xmlns:a16="http://schemas.microsoft.com/office/drawing/2014/main" id="{1B2A5EFF-D731-4044-A1B7-10AF8839C83C}"/>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C43F75D9-6567-4439-9B9C-DFB9A066C5EA}"/>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1417459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1261CD0-E194-40DE-A8D9-E70D431E7D8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95203C71-FC46-46A6-A453-64AEC0213B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7291332C-4F6A-4767-91FA-64AFA17B32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B791A4EE-07AD-4B6E-8657-CFDA1B2C7B12}"/>
              </a:ext>
            </a:extLst>
          </p:cNvPr>
          <p:cNvSpPr>
            <a:spLocks noGrp="1"/>
          </p:cNvSpPr>
          <p:nvPr>
            <p:ph type="dt" sz="half" idx="10"/>
          </p:nvPr>
        </p:nvSpPr>
        <p:spPr/>
        <p:txBody>
          <a:bodyPr/>
          <a:lstStyle/>
          <a:p>
            <a:fld id="{856F83AF-5AEF-4AE5-98CD-48AD6DE8F8BF}" type="datetimeFigureOut">
              <a:rPr lang="zh-CN" altLang="en-US" smtClean="0"/>
              <a:t>2020/6/9</a:t>
            </a:fld>
            <a:endParaRPr lang="zh-CN" altLang="en-US"/>
          </a:p>
        </p:txBody>
      </p:sp>
      <p:sp>
        <p:nvSpPr>
          <p:cNvPr id="6" name="页脚占位符 5">
            <a:extLst>
              <a:ext uri="{FF2B5EF4-FFF2-40B4-BE49-F238E27FC236}">
                <a16:creationId xmlns:a16="http://schemas.microsoft.com/office/drawing/2014/main" id="{6400C317-40E5-4DBD-9141-93CCBE36A1D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8C9300C-7953-43FB-B1F6-25C648FBD6D1}"/>
              </a:ext>
            </a:extLst>
          </p:cNvPr>
          <p:cNvSpPr>
            <a:spLocks noGrp="1"/>
          </p:cNvSpPr>
          <p:nvPr>
            <p:ph type="sldNum" sz="quarter" idx="12"/>
          </p:nvPr>
        </p:nvSpPr>
        <p:spPr/>
        <p:txBody>
          <a:body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2516285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A6B96760-F2A5-467B-B486-601CE4E2C8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7D1D3BC6-935B-44FB-8B6D-04F61C9753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BF88CB5-7B2B-4128-8492-5C6144962B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6F83AF-5AEF-4AE5-98CD-48AD6DE8F8BF}" type="datetimeFigureOut">
              <a:rPr lang="zh-CN" altLang="en-US" smtClean="0"/>
              <a:t>2020/6/9</a:t>
            </a:fld>
            <a:endParaRPr lang="zh-CN" altLang="en-US"/>
          </a:p>
        </p:txBody>
      </p:sp>
      <p:sp>
        <p:nvSpPr>
          <p:cNvPr id="5" name="页脚占位符 4">
            <a:extLst>
              <a:ext uri="{FF2B5EF4-FFF2-40B4-BE49-F238E27FC236}">
                <a16:creationId xmlns:a16="http://schemas.microsoft.com/office/drawing/2014/main" id="{C14DDA62-405A-4AC8-A61F-0045FD3087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F4A153EE-E33B-49AD-ABA2-C26FE66CF2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B5A794-7EE5-46A6-9BB3-DDB3334219DD}" type="slidenum">
              <a:rPr lang="zh-CN" altLang="en-US" smtClean="0"/>
              <a:t>‹#›</a:t>
            </a:fld>
            <a:endParaRPr lang="zh-CN" altLang="en-US"/>
          </a:p>
        </p:txBody>
      </p:sp>
    </p:spTree>
    <p:extLst>
      <p:ext uri="{BB962C8B-B14F-4D97-AF65-F5344CB8AC3E}">
        <p14:creationId xmlns:p14="http://schemas.microsoft.com/office/powerpoint/2010/main" val="1725895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14.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23.png"/><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7.png"/><Relationship Id="rId11" Type="http://schemas.openxmlformats.org/officeDocument/2006/relationships/image" Target="../media/image22.png"/><Relationship Id="rId5" Type="http://schemas.openxmlformats.org/officeDocument/2006/relationships/image" Target="../media/image16.pn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a:extLst>
              <a:ext uri="{FF2B5EF4-FFF2-40B4-BE49-F238E27FC236}">
                <a16:creationId xmlns:a16="http://schemas.microsoft.com/office/drawing/2014/main" id="{8D4990E0-6968-43F5-8EAD-D5A20C386517}"/>
              </a:ext>
            </a:extLst>
          </p:cNvPr>
          <p:cNvSpPr txBox="1"/>
          <p:nvPr/>
        </p:nvSpPr>
        <p:spPr>
          <a:xfrm>
            <a:off x="3410505" y="994299"/>
            <a:ext cx="5370990" cy="1077218"/>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基于语言特征和注意力机制</a:t>
            </a:r>
            <a:endParaRPr lang="en-US" altLang="zh-CN" sz="3200" b="1" dirty="0">
              <a:latin typeface="黑体" panose="02010609060101010101" pitchFamily="49" charset="-122"/>
              <a:ea typeface="黑体" panose="02010609060101010101" pitchFamily="49" charset="-122"/>
            </a:endParaRPr>
          </a:p>
          <a:p>
            <a:r>
              <a:rPr lang="zh-CN" altLang="en-US" sz="3200" b="1" dirty="0">
                <a:latin typeface="黑体" panose="02010609060101010101" pitchFamily="49" charset="-122"/>
                <a:ea typeface="黑体" panose="02010609060101010101" pitchFamily="49" charset="-122"/>
              </a:rPr>
              <a:t>   的中文反讽识别研究</a:t>
            </a:r>
          </a:p>
        </p:txBody>
      </p:sp>
      <p:sp>
        <p:nvSpPr>
          <p:cNvPr id="7" name="文本框 6">
            <a:extLst>
              <a:ext uri="{FF2B5EF4-FFF2-40B4-BE49-F238E27FC236}">
                <a16:creationId xmlns:a16="http://schemas.microsoft.com/office/drawing/2014/main" id="{83CCADFE-409E-470E-BA7F-23C7BA604221}"/>
              </a:ext>
            </a:extLst>
          </p:cNvPr>
          <p:cNvSpPr txBox="1"/>
          <p:nvPr/>
        </p:nvSpPr>
        <p:spPr>
          <a:xfrm>
            <a:off x="2380695" y="2192785"/>
            <a:ext cx="7430610" cy="923330"/>
          </a:xfrm>
          <a:prstGeom prst="rect">
            <a:avLst/>
          </a:prstGeom>
          <a:noFill/>
        </p:spPr>
        <p:txBody>
          <a:bodyPr wrap="square" rtlCol="0">
            <a:spAutoFit/>
          </a:bodyPr>
          <a:lstStyle/>
          <a:p>
            <a:pPr marL="800100" indent="266700" algn="just">
              <a:lnSpc>
                <a:spcPct val="125000"/>
              </a:lnSpc>
              <a:spcAft>
                <a:spcPts val="0"/>
              </a:spcAft>
            </a:pPr>
            <a:r>
              <a:rPr lang="en-US" altLang="zh-CN" sz="2400" b="1" kern="0" dirty="0">
                <a:latin typeface="Times New Roman" panose="02020603050405020304" pitchFamily="18" charset="0"/>
                <a:cs typeface="Times New Roman" panose="02020603050405020304" pitchFamily="18" charset="0"/>
              </a:rPr>
              <a:t>Research on Chinese Irony Identification </a:t>
            </a:r>
            <a:endParaRPr lang="zh-CN" altLang="zh-CN" sz="1400" kern="100" dirty="0">
              <a:latin typeface="等线" panose="02010600030101010101" pitchFamily="2" charset="-122"/>
              <a:cs typeface="Times New Roman" panose="02020603050405020304" pitchFamily="18" charset="0"/>
            </a:endParaRPr>
          </a:p>
          <a:p>
            <a:r>
              <a:rPr lang="en-US" altLang="zh-CN" sz="2400" b="1" kern="0" dirty="0">
                <a:latin typeface="Times New Roman" panose="02020603050405020304" pitchFamily="18" charset="0"/>
              </a:rPr>
              <a:t>Based on Linguistic Features and Attention Mechanism </a:t>
            </a:r>
            <a:endParaRPr lang="zh-CN" altLang="en-US" sz="2400" dirty="0"/>
          </a:p>
        </p:txBody>
      </p:sp>
      <p:sp>
        <p:nvSpPr>
          <p:cNvPr id="9" name="文本框 8">
            <a:extLst>
              <a:ext uri="{FF2B5EF4-FFF2-40B4-BE49-F238E27FC236}">
                <a16:creationId xmlns:a16="http://schemas.microsoft.com/office/drawing/2014/main" id="{3A289FDC-9B26-403F-A7C8-122ACEC35201}"/>
              </a:ext>
            </a:extLst>
          </p:cNvPr>
          <p:cNvSpPr txBox="1"/>
          <p:nvPr/>
        </p:nvSpPr>
        <p:spPr>
          <a:xfrm>
            <a:off x="5439052" y="3319340"/>
            <a:ext cx="935115" cy="369332"/>
          </a:xfrm>
          <a:prstGeom prst="rect">
            <a:avLst/>
          </a:prstGeom>
          <a:noFill/>
        </p:spPr>
        <p:txBody>
          <a:bodyPr wrap="square" rtlCol="0">
            <a:spAutoFit/>
          </a:bodyPr>
          <a:lstStyle/>
          <a:p>
            <a:r>
              <a:rPr lang="zh-CN" altLang="en-US" dirty="0"/>
              <a:t>邱晓枫</a:t>
            </a:r>
          </a:p>
        </p:txBody>
      </p:sp>
      <p:sp>
        <p:nvSpPr>
          <p:cNvPr id="10" name="文本框 9">
            <a:extLst>
              <a:ext uri="{FF2B5EF4-FFF2-40B4-BE49-F238E27FC236}">
                <a16:creationId xmlns:a16="http://schemas.microsoft.com/office/drawing/2014/main" id="{18911F57-C973-41AE-8876-F94A2F05B637}"/>
              </a:ext>
            </a:extLst>
          </p:cNvPr>
          <p:cNvSpPr txBox="1"/>
          <p:nvPr/>
        </p:nvSpPr>
        <p:spPr>
          <a:xfrm>
            <a:off x="5004045" y="3741886"/>
            <a:ext cx="1805128" cy="369332"/>
          </a:xfrm>
          <a:prstGeom prst="rect">
            <a:avLst/>
          </a:prstGeom>
          <a:noFill/>
        </p:spPr>
        <p:txBody>
          <a:bodyPr wrap="square" rtlCol="0">
            <a:spAutoFit/>
          </a:bodyPr>
          <a:lstStyle/>
          <a:p>
            <a:r>
              <a:rPr lang="zh-CN" altLang="en-US" dirty="0"/>
              <a:t>中国语言文学系</a:t>
            </a:r>
          </a:p>
        </p:txBody>
      </p:sp>
      <p:sp>
        <p:nvSpPr>
          <p:cNvPr id="11" name="文本框 10">
            <a:extLst>
              <a:ext uri="{FF2B5EF4-FFF2-40B4-BE49-F238E27FC236}">
                <a16:creationId xmlns:a16="http://schemas.microsoft.com/office/drawing/2014/main" id="{F73DAEF8-CFC9-4EAB-803E-D9D30718196D}"/>
              </a:ext>
            </a:extLst>
          </p:cNvPr>
          <p:cNvSpPr txBox="1"/>
          <p:nvPr/>
        </p:nvSpPr>
        <p:spPr>
          <a:xfrm>
            <a:off x="4691847" y="4129777"/>
            <a:ext cx="2808305" cy="369332"/>
          </a:xfrm>
          <a:prstGeom prst="rect">
            <a:avLst/>
          </a:prstGeom>
          <a:noFill/>
        </p:spPr>
        <p:txBody>
          <a:bodyPr wrap="square" rtlCol="0">
            <a:spAutoFit/>
          </a:bodyPr>
          <a:lstStyle/>
          <a:p>
            <a:r>
              <a:rPr lang="en-US" altLang="zh-CN" dirty="0"/>
              <a:t>qiuxiaofeng@pku.edu.cn</a:t>
            </a:r>
            <a:endParaRPr lang="zh-CN" altLang="en-US" dirty="0"/>
          </a:p>
        </p:txBody>
      </p:sp>
      <p:sp>
        <p:nvSpPr>
          <p:cNvPr id="12" name="文本框 11">
            <a:extLst>
              <a:ext uri="{FF2B5EF4-FFF2-40B4-BE49-F238E27FC236}">
                <a16:creationId xmlns:a16="http://schemas.microsoft.com/office/drawing/2014/main" id="{2FD0231F-3DD7-45C7-936B-53AD226082D4}"/>
              </a:ext>
            </a:extLst>
          </p:cNvPr>
          <p:cNvSpPr txBox="1"/>
          <p:nvPr/>
        </p:nvSpPr>
        <p:spPr>
          <a:xfrm>
            <a:off x="9811305" y="5971661"/>
            <a:ext cx="2007834" cy="369332"/>
          </a:xfrm>
          <a:prstGeom prst="rect">
            <a:avLst/>
          </a:prstGeom>
          <a:noFill/>
        </p:spPr>
        <p:txBody>
          <a:bodyPr wrap="square" rtlCol="0">
            <a:spAutoFit/>
          </a:bodyPr>
          <a:lstStyle/>
          <a:p>
            <a:r>
              <a:rPr lang="zh-CN" altLang="en-US" dirty="0"/>
              <a:t>指导老师   詹卫东</a:t>
            </a:r>
          </a:p>
        </p:txBody>
      </p:sp>
    </p:spTree>
    <p:extLst>
      <p:ext uri="{BB962C8B-B14F-4D97-AF65-F5344CB8AC3E}">
        <p14:creationId xmlns:p14="http://schemas.microsoft.com/office/powerpoint/2010/main" val="1587006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41837D5A-3BDA-4118-B340-AFAB18E54221}"/>
              </a:ext>
            </a:extLst>
          </p:cNvPr>
          <p:cNvSpPr txBox="1"/>
          <p:nvPr/>
        </p:nvSpPr>
        <p:spPr>
          <a:xfrm>
            <a:off x="292964" y="124287"/>
            <a:ext cx="7378852"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中文社交媒体反讽的语言特征</a:t>
            </a:r>
          </a:p>
        </p:txBody>
      </p:sp>
      <p:sp>
        <p:nvSpPr>
          <p:cNvPr id="3" name="文本框 2">
            <a:extLst>
              <a:ext uri="{FF2B5EF4-FFF2-40B4-BE49-F238E27FC236}">
                <a16:creationId xmlns:a16="http://schemas.microsoft.com/office/drawing/2014/main" id="{F52F4458-212B-4781-9F25-632CC5E98B2F}"/>
              </a:ext>
            </a:extLst>
          </p:cNvPr>
          <p:cNvSpPr txBox="1"/>
          <p:nvPr/>
        </p:nvSpPr>
        <p:spPr>
          <a:xfrm>
            <a:off x="600724" y="824037"/>
            <a:ext cx="3207796"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实验数据集建立</a:t>
            </a:r>
            <a:endParaRPr lang="zh-CN" altLang="en-US" sz="2000" dirty="0">
              <a:latin typeface="黑体" panose="02010609060101010101" pitchFamily="49" charset="-122"/>
              <a:ea typeface="黑体" panose="02010609060101010101" pitchFamily="49" charset="-122"/>
            </a:endParaRPr>
          </a:p>
        </p:txBody>
      </p:sp>
      <p:sp>
        <p:nvSpPr>
          <p:cNvPr id="5" name="矩形 4">
            <a:extLst>
              <a:ext uri="{FF2B5EF4-FFF2-40B4-BE49-F238E27FC236}">
                <a16:creationId xmlns:a16="http://schemas.microsoft.com/office/drawing/2014/main" id="{A03B746E-4253-4ABB-BDD5-036F661434F2}"/>
              </a:ext>
            </a:extLst>
          </p:cNvPr>
          <p:cNvSpPr/>
          <p:nvPr/>
        </p:nvSpPr>
        <p:spPr>
          <a:xfrm>
            <a:off x="600724" y="1413085"/>
            <a:ext cx="5421677" cy="338554"/>
          </a:xfrm>
          <a:prstGeom prst="rect">
            <a:avLst/>
          </a:prstGeom>
        </p:spPr>
        <p:txBody>
          <a:bodyPr wrap="none">
            <a:spAutoFit/>
          </a:bodyPr>
          <a:lstStyle/>
          <a:p>
            <a:r>
              <a:rPr lang="zh-CN" altLang="en-US" sz="1600" dirty="0">
                <a:ea typeface="黑体" panose="02010609060101010101" pitchFamily="49" charset="-122"/>
                <a:cs typeface="Times New Roman" panose="02020603050405020304" pitchFamily="18" charset="0"/>
              </a:rPr>
              <a:t>从</a:t>
            </a:r>
            <a:r>
              <a:rPr lang="zh-CN" altLang="zh-CN" sz="1600" dirty="0">
                <a:ea typeface="黑体" panose="02010609060101010101" pitchFamily="49" charset="-122"/>
                <a:cs typeface="Times New Roman" panose="02020603050405020304" pitchFamily="18" charset="0"/>
              </a:rPr>
              <a:t>体育、电影、新闻、娱乐等领域，收集了</a:t>
            </a:r>
            <a:r>
              <a:rPr lang="en-US" altLang="zh-CN" sz="1600" dirty="0">
                <a:ea typeface="黑体" panose="02010609060101010101" pitchFamily="49" charset="-122"/>
                <a:cs typeface="Times New Roman" panose="02020603050405020304" pitchFamily="18" charset="0"/>
              </a:rPr>
              <a:t>1</a:t>
            </a:r>
            <a:r>
              <a:rPr lang="zh-CN" altLang="zh-CN" sz="1600" dirty="0">
                <a:ea typeface="黑体" panose="02010609060101010101" pitchFamily="49" charset="-122"/>
                <a:cs typeface="Times New Roman" panose="02020603050405020304" pitchFamily="18" charset="0"/>
              </a:rPr>
              <a:t>万条微博数据</a:t>
            </a:r>
            <a:endParaRPr lang="zh-CN" altLang="en-US" sz="1600" dirty="0"/>
          </a:p>
        </p:txBody>
      </p:sp>
      <p:sp>
        <p:nvSpPr>
          <p:cNvPr id="6" name="矩形 5">
            <a:extLst>
              <a:ext uri="{FF2B5EF4-FFF2-40B4-BE49-F238E27FC236}">
                <a16:creationId xmlns:a16="http://schemas.microsoft.com/office/drawing/2014/main" id="{2B0406A8-3D81-433D-BB84-9385A625B3DC}"/>
              </a:ext>
            </a:extLst>
          </p:cNvPr>
          <p:cNvSpPr/>
          <p:nvPr/>
        </p:nvSpPr>
        <p:spPr>
          <a:xfrm>
            <a:off x="600724" y="3425125"/>
            <a:ext cx="6406718" cy="338554"/>
          </a:xfrm>
          <a:prstGeom prst="rect">
            <a:avLst/>
          </a:prstGeom>
        </p:spPr>
        <p:txBody>
          <a:bodyPr wrap="square">
            <a:spAutoFit/>
          </a:bodyPr>
          <a:lstStyle/>
          <a:p>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反讽标注作为一个二分类问题，若为反讽则标注标签为</a:t>
            </a:r>
            <a:r>
              <a:rPr lang="en-US" altLang="zh-CN" sz="1600" dirty="0">
                <a:latin typeface="Times New Roman" panose="02020603050405020304" pitchFamily="18" charset="0"/>
                <a:ea typeface="黑体" panose="02010609060101010101" pitchFamily="49" charset="-122"/>
              </a:rPr>
              <a:t>1</a:t>
            </a:r>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，反之则为</a:t>
            </a:r>
            <a:r>
              <a:rPr lang="en-US" altLang="zh-CN" sz="1600" dirty="0">
                <a:latin typeface="Times New Roman" panose="02020603050405020304" pitchFamily="18" charset="0"/>
                <a:ea typeface="黑体" panose="02010609060101010101" pitchFamily="49" charset="-122"/>
              </a:rPr>
              <a:t>0</a:t>
            </a:r>
            <a:endParaRPr lang="zh-CN" altLang="en-US" sz="1600" dirty="0"/>
          </a:p>
        </p:txBody>
      </p:sp>
      <p:graphicFrame>
        <p:nvGraphicFramePr>
          <p:cNvPr id="7" name="表格 7">
            <a:extLst>
              <a:ext uri="{FF2B5EF4-FFF2-40B4-BE49-F238E27FC236}">
                <a16:creationId xmlns:a16="http://schemas.microsoft.com/office/drawing/2014/main" id="{D65E6A38-5D62-4E00-8354-A6A0427B6427}"/>
              </a:ext>
            </a:extLst>
          </p:cNvPr>
          <p:cNvGraphicFramePr>
            <a:graphicFrameLocks noGrp="1"/>
          </p:cNvGraphicFramePr>
          <p:nvPr>
            <p:extLst>
              <p:ext uri="{D42A27DB-BD31-4B8C-83A1-F6EECF244321}">
                <p14:modId xmlns:p14="http://schemas.microsoft.com/office/powerpoint/2010/main" val="842059580"/>
              </p:ext>
            </p:extLst>
          </p:nvPr>
        </p:nvGraphicFramePr>
        <p:xfrm>
          <a:off x="1268521" y="1949678"/>
          <a:ext cx="4064000" cy="1144644"/>
        </p:xfrm>
        <a:graphic>
          <a:graphicData uri="http://schemas.openxmlformats.org/drawingml/2006/table">
            <a:tbl>
              <a:tblPr firstRow="1" bandRow="1">
                <a:tableStyleId>{5940675A-B579-460E-94D1-54222C63F5DA}</a:tableStyleId>
              </a:tblPr>
              <a:tblGrid>
                <a:gridCol w="2948372">
                  <a:extLst>
                    <a:ext uri="{9D8B030D-6E8A-4147-A177-3AD203B41FA5}">
                      <a16:colId xmlns:a16="http://schemas.microsoft.com/office/drawing/2014/main" val="854851514"/>
                    </a:ext>
                  </a:extLst>
                </a:gridCol>
                <a:gridCol w="1115628">
                  <a:extLst>
                    <a:ext uri="{9D8B030D-6E8A-4147-A177-3AD203B41FA5}">
                      <a16:colId xmlns:a16="http://schemas.microsoft.com/office/drawing/2014/main" val="3793423077"/>
                    </a:ext>
                  </a:extLst>
                </a:gridCol>
              </a:tblGrid>
              <a:tr h="381548">
                <a:tc>
                  <a:txBody>
                    <a:bodyPr/>
                    <a:lstStyle/>
                    <a:p>
                      <a:r>
                        <a:rPr lang="zh-CN" altLang="en-US" dirty="0"/>
                        <a:t>人工标注的含有情感的句子</a:t>
                      </a:r>
                    </a:p>
                  </a:txBody>
                  <a:tcPr/>
                </a:tc>
                <a:tc>
                  <a:txBody>
                    <a:bodyPr/>
                    <a:lstStyle/>
                    <a:p>
                      <a:r>
                        <a:rPr lang="en-US" altLang="zh-CN" dirty="0"/>
                        <a:t>19268</a:t>
                      </a:r>
                      <a:endParaRPr lang="zh-CN" altLang="en-US" dirty="0"/>
                    </a:p>
                  </a:txBody>
                  <a:tcPr/>
                </a:tc>
                <a:extLst>
                  <a:ext uri="{0D108BD9-81ED-4DB2-BD59-A6C34878D82A}">
                    <a16:rowId xmlns:a16="http://schemas.microsoft.com/office/drawing/2014/main" val="2831724530"/>
                  </a:ext>
                </a:extLst>
              </a:tr>
              <a:tr h="381548">
                <a:tc>
                  <a:txBody>
                    <a:bodyPr/>
                    <a:lstStyle/>
                    <a:p>
                      <a:r>
                        <a:rPr lang="zh-CN" altLang="en-US" dirty="0"/>
                        <a:t>含有反讽的句子</a:t>
                      </a:r>
                    </a:p>
                  </a:txBody>
                  <a:tcPr/>
                </a:tc>
                <a:tc>
                  <a:txBody>
                    <a:bodyPr/>
                    <a:lstStyle/>
                    <a:p>
                      <a:r>
                        <a:rPr lang="en-US" altLang="zh-CN" dirty="0"/>
                        <a:t>1291</a:t>
                      </a:r>
                      <a:endParaRPr lang="zh-CN" altLang="en-US" dirty="0"/>
                    </a:p>
                  </a:txBody>
                  <a:tcPr/>
                </a:tc>
                <a:extLst>
                  <a:ext uri="{0D108BD9-81ED-4DB2-BD59-A6C34878D82A}">
                    <a16:rowId xmlns:a16="http://schemas.microsoft.com/office/drawing/2014/main" val="4273910815"/>
                  </a:ext>
                </a:extLst>
              </a:tr>
              <a:tr h="381548">
                <a:tc>
                  <a:txBody>
                    <a:bodyPr/>
                    <a:lstStyle/>
                    <a:p>
                      <a:r>
                        <a:rPr lang="zh-CN" altLang="en-US" dirty="0"/>
                        <a:t>反讽句子占比</a:t>
                      </a:r>
                    </a:p>
                  </a:txBody>
                  <a:tcPr/>
                </a:tc>
                <a:tc>
                  <a:txBody>
                    <a:bodyPr/>
                    <a:lstStyle/>
                    <a:p>
                      <a:r>
                        <a:rPr lang="en-US" altLang="zh-CN" dirty="0">
                          <a:latin typeface="Times New Roman" panose="02020603050405020304" pitchFamily="18" charset="0"/>
                          <a:cs typeface="Times New Roman" panose="02020603050405020304" pitchFamily="18" charset="0"/>
                        </a:rPr>
                        <a:t>6.58%</a:t>
                      </a:r>
                      <a:endParaRPr lang="zh-CN" alt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141146178"/>
                  </a:ext>
                </a:extLst>
              </a:tr>
            </a:tbl>
          </a:graphicData>
        </a:graphic>
      </p:graphicFrame>
      <p:sp>
        <p:nvSpPr>
          <p:cNvPr id="9" name="矩形 8">
            <a:extLst>
              <a:ext uri="{FF2B5EF4-FFF2-40B4-BE49-F238E27FC236}">
                <a16:creationId xmlns:a16="http://schemas.microsoft.com/office/drawing/2014/main" id="{F63E489D-69CE-4B14-8B7A-FF545C9F025E}"/>
              </a:ext>
            </a:extLst>
          </p:cNvPr>
          <p:cNvSpPr/>
          <p:nvPr/>
        </p:nvSpPr>
        <p:spPr>
          <a:xfrm>
            <a:off x="600724" y="3897307"/>
            <a:ext cx="4083169" cy="338554"/>
          </a:xfrm>
          <a:prstGeom prst="rect">
            <a:avLst/>
          </a:prstGeom>
        </p:spPr>
        <p:txBody>
          <a:bodyPr wrap="none">
            <a:spAutoFit/>
          </a:bodyPr>
          <a:lstStyle/>
          <a:p>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对于不一致的标注观点开展讨论，统一认识</a:t>
            </a:r>
            <a:endParaRPr lang="zh-CN" altLang="en-US" sz="1600" dirty="0"/>
          </a:p>
        </p:txBody>
      </p:sp>
      <p:sp>
        <p:nvSpPr>
          <p:cNvPr id="10" name="矩形 9">
            <a:extLst>
              <a:ext uri="{FF2B5EF4-FFF2-40B4-BE49-F238E27FC236}">
                <a16:creationId xmlns:a16="http://schemas.microsoft.com/office/drawing/2014/main" id="{AE756A7A-C79F-4337-9928-11B3AB78A742}"/>
              </a:ext>
            </a:extLst>
          </p:cNvPr>
          <p:cNvSpPr/>
          <p:nvPr/>
        </p:nvSpPr>
        <p:spPr>
          <a:xfrm>
            <a:off x="600724" y="4336513"/>
            <a:ext cx="6506909" cy="338554"/>
          </a:xfrm>
          <a:prstGeom prst="rect">
            <a:avLst/>
          </a:prstGeom>
        </p:spPr>
        <p:txBody>
          <a:bodyPr wrap="none">
            <a:spAutoFit/>
          </a:bodyPr>
          <a:lstStyle/>
          <a:p>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对数据类别进行平衡化处理</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，按正负样本比例</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构建中文反讽数据集</a:t>
            </a:r>
            <a:endParaRPr lang="zh-CN" altLang="en-US" sz="1600" dirty="0"/>
          </a:p>
        </p:txBody>
      </p:sp>
    </p:spTree>
    <p:extLst>
      <p:ext uri="{BB962C8B-B14F-4D97-AF65-F5344CB8AC3E}">
        <p14:creationId xmlns:p14="http://schemas.microsoft.com/office/powerpoint/2010/main" val="29746720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6B84D52-AF93-4252-AB48-8AB1F7F9840C}"/>
              </a:ext>
            </a:extLst>
          </p:cNvPr>
          <p:cNvSpPr txBox="1"/>
          <p:nvPr/>
        </p:nvSpPr>
        <p:spPr>
          <a:xfrm>
            <a:off x="292964" y="124287"/>
            <a:ext cx="7378852"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中文社交媒体反讽的语言特征</a:t>
            </a:r>
          </a:p>
        </p:txBody>
      </p:sp>
      <p:sp>
        <p:nvSpPr>
          <p:cNvPr id="3" name="文本框 2">
            <a:extLst>
              <a:ext uri="{FF2B5EF4-FFF2-40B4-BE49-F238E27FC236}">
                <a16:creationId xmlns:a16="http://schemas.microsoft.com/office/drawing/2014/main" id="{20C38552-5111-4341-8667-15EA7BC1E52C}"/>
              </a:ext>
            </a:extLst>
          </p:cNvPr>
          <p:cNvSpPr txBox="1"/>
          <p:nvPr/>
        </p:nvSpPr>
        <p:spPr>
          <a:xfrm>
            <a:off x="600723" y="824037"/>
            <a:ext cx="3585793"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语言特征选取</a:t>
            </a:r>
            <a:r>
              <a:rPr lang="en-US" altLang="zh-CN" sz="1400" dirty="0">
                <a:latin typeface="黑体" panose="02010609060101010101" pitchFamily="49" charset="-122"/>
                <a:ea typeface="黑体" panose="02010609060101010101" pitchFamily="49" charset="-122"/>
              </a:rPr>
              <a:t>(</a:t>
            </a:r>
            <a:r>
              <a:rPr lang="zh-CN" altLang="en-US" sz="1400" dirty="0">
                <a:latin typeface="黑体" panose="02010609060101010101" pitchFamily="49" charset="-122"/>
                <a:ea typeface="黑体" panose="02010609060101010101" pitchFamily="49" charset="-122"/>
              </a:rPr>
              <a:t>按卡方统计量</a:t>
            </a:r>
            <a:r>
              <a:rPr lang="en-US" altLang="zh-CN" sz="1600" dirty="0">
                <a:latin typeface="黑体" panose="02010609060101010101" pitchFamily="49" charset="-122"/>
                <a:ea typeface="黑体" panose="02010609060101010101" pitchFamily="49" charset="-122"/>
              </a:rPr>
              <a:t>)</a:t>
            </a:r>
            <a:endParaRPr lang="zh-CN" altLang="en-US" sz="2000" dirty="0">
              <a:latin typeface="黑体" panose="02010609060101010101" pitchFamily="49" charset="-122"/>
              <a:ea typeface="黑体" panose="02010609060101010101" pitchFamily="49" charset="-122"/>
            </a:endParaRPr>
          </a:p>
        </p:txBody>
      </p:sp>
      <p:sp>
        <p:nvSpPr>
          <p:cNvPr id="4" name="文本框 3">
            <a:extLst>
              <a:ext uri="{FF2B5EF4-FFF2-40B4-BE49-F238E27FC236}">
                <a16:creationId xmlns:a16="http://schemas.microsoft.com/office/drawing/2014/main" id="{E06675DB-B0CD-49AE-AF4E-CAD6A5D66550}"/>
              </a:ext>
            </a:extLst>
          </p:cNvPr>
          <p:cNvSpPr txBox="1"/>
          <p:nvPr/>
        </p:nvSpPr>
        <p:spPr>
          <a:xfrm>
            <a:off x="671746" y="1224147"/>
            <a:ext cx="5211190" cy="369332"/>
          </a:xfrm>
          <a:prstGeom prst="rect">
            <a:avLst/>
          </a:prstGeom>
          <a:noFill/>
        </p:spPr>
        <p:txBody>
          <a:bodyPr wrap="square" rtlCol="0">
            <a:sp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(1)Skip-n</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元词组合</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a:extLst>
              <a:ext uri="{FF2B5EF4-FFF2-40B4-BE49-F238E27FC236}">
                <a16:creationId xmlns:a16="http://schemas.microsoft.com/office/drawing/2014/main" id="{0F5B45A1-DC1D-49A2-A28B-CEA1DF3729A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71746" y="1739232"/>
            <a:ext cx="3585794" cy="1155047"/>
          </a:xfrm>
          <a:prstGeom prst="rect">
            <a:avLst/>
          </a:prstGeom>
          <a:noFill/>
          <a:ln>
            <a:noFill/>
          </a:ln>
        </p:spPr>
      </p:pic>
      <p:graphicFrame>
        <p:nvGraphicFramePr>
          <p:cNvPr id="6" name="表格 5">
            <a:extLst>
              <a:ext uri="{FF2B5EF4-FFF2-40B4-BE49-F238E27FC236}">
                <a16:creationId xmlns:a16="http://schemas.microsoft.com/office/drawing/2014/main" id="{B2B896AC-4994-470F-A61E-EC925B790B9D}"/>
              </a:ext>
            </a:extLst>
          </p:cNvPr>
          <p:cNvGraphicFramePr>
            <a:graphicFrameLocks noGrp="1"/>
          </p:cNvGraphicFramePr>
          <p:nvPr>
            <p:extLst>
              <p:ext uri="{D42A27DB-BD31-4B8C-83A1-F6EECF244321}">
                <p14:modId xmlns:p14="http://schemas.microsoft.com/office/powerpoint/2010/main" val="2885632251"/>
              </p:ext>
            </p:extLst>
          </p:nvPr>
        </p:nvGraphicFramePr>
        <p:xfrm>
          <a:off x="4454071" y="1614119"/>
          <a:ext cx="5307965" cy="1280160"/>
        </p:xfrm>
        <a:graphic>
          <a:graphicData uri="http://schemas.openxmlformats.org/drawingml/2006/table">
            <a:tbl>
              <a:tblPr firstRow="1" firstCol="1" bandRow="1">
                <a:tableStyleId>{5940675A-B579-460E-94D1-54222C63F5DA}</a:tableStyleId>
              </a:tblPr>
              <a:tblGrid>
                <a:gridCol w="1927816">
                  <a:extLst>
                    <a:ext uri="{9D8B030D-6E8A-4147-A177-3AD203B41FA5}">
                      <a16:colId xmlns:a16="http://schemas.microsoft.com/office/drawing/2014/main" val="2346870202"/>
                    </a:ext>
                  </a:extLst>
                </a:gridCol>
                <a:gridCol w="1741181">
                  <a:extLst>
                    <a:ext uri="{9D8B030D-6E8A-4147-A177-3AD203B41FA5}">
                      <a16:colId xmlns:a16="http://schemas.microsoft.com/office/drawing/2014/main" val="2308609921"/>
                    </a:ext>
                  </a:extLst>
                </a:gridCol>
                <a:gridCol w="1638968">
                  <a:extLst>
                    <a:ext uri="{9D8B030D-6E8A-4147-A177-3AD203B41FA5}">
                      <a16:colId xmlns:a16="http://schemas.microsoft.com/office/drawing/2014/main" val="2852590284"/>
                    </a:ext>
                  </a:extLst>
                </a:gridCol>
              </a:tblGrid>
              <a:tr h="0">
                <a:tc>
                  <a:txBody>
                    <a:bodyPr/>
                    <a:lstStyle/>
                    <a:p>
                      <a:pPr indent="600075" algn="just">
                        <a:spcAft>
                          <a:spcPts val="0"/>
                        </a:spcAft>
                      </a:pPr>
                      <a:r>
                        <a:rPr lang="zh-CN" sz="1400" kern="100" dirty="0">
                          <a:effectLst/>
                          <a:latin typeface="黑体" panose="02010609060101010101" pitchFamily="49" charset="-122"/>
                          <a:ea typeface="黑体" panose="02010609060101010101" pitchFamily="49" charset="-122"/>
                        </a:rPr>
                        <a:t>编号</a:t>
                      </a:r>
                      <a:endParaRPr lang="zh-CN" sz="1400" kern="100" dirty="0">
                        <a:effectLst/>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tc>
                <a:tc>
                  <a:txBody>
                    <a:bodyPr/>
                    <a:lstStyle/>
                    <a:p>
                      <a:pPr indent="381000" algn="just">
                        <a:spcAft>
                          <a:spcPts val="0"/>
                        </a:spcAft>
                      </a:pPr>
                      <a:r>
                        <a:rPr lang="en-US" sz="1200" kern="100" dirty="0">
                          <a:effectLst/>
                          <a:latin typeface="黑体" panose="02010609060101010101" pitchFamily="49" charset="-122"/>
                          <a:ea typeface="黑体" panose="02010609060101010101" pitchFamily="49" charset="-122"/>
                        </a:rPr>
                        <a:t>skip-n</a:t>
                      </a:r>
                      <a:r>
                        <a:rPr lang="zh-CN" sz="1200" kern="100" dirty="0">
                          <a:effectLst/>
                          <a:latin typeface="黑体" panose="02010609060101010101" pitchFamily="49" charset="-122"/>
                          <a:ea typeface="黑体" panose="02010609060101010101" pitchFamily="49" charset="-122"/>
                        </a:rPr>
                        <a:t>元词组合</a:t>
                      </a:r>
                      <a:endParaRPr lang="zh-CN" sz="1400" kern="100" dirty="0">
                        <a:effectLst/>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tc>
                <a:tc>
                  <a:txBody>
                    <a:bodyPr/>
                    <a:lstStyle/>
                    <a:p>
                      <a:pPr indent="400050" algn="just">
                        <a:spcAft>
                          <a:spcPts val="0"/>
                        </a:spcAft>
                      </a:pPr>
                      <a:r>
                        <a:rPr lang="zh-CN" sz="1400" kern="100" dirty="0">
                          <a:effectLst/>
                          <a:latin typeface="黑体" panose="02010609060101010101" pitchFamily="49" charset="-122"/>
                          <a:ea typeface="黑体" panose="02010609060101010101" pitchFamily="49" charset="-122"/>
                        </a:rPr>
                        <a:t>卡方统计值</a:t>
                      </a:r>
                      <a:endParaRPr lang="zh-CN" sz="1400" kern="100" dirty="0">
                        <a:effectLst/>
                        <a:latin typeface="黑体" panose="02010609060101010101" pitchFamily="49" charset="-122"/>
                        <a:ea typeface="黑体" panose="02010609060101010101" pitchFamily="49" charset="-122"/>
                        <a:cs typeface="Times New Roman" panose="02020603050405020304" pitchFamily="18" charset="0"/>
                      </a:endParaRPr>
                    </a:p>
                  </a:txBody>
                  <a:tcPr marL="68580" marR="68580" marT="0" marB="0"/>
                </a:tc>
                <a:extLst>
                  <a:ext uri="{0D108BD9-81ED-4DB2-BD59-A6C34878D82A}">
                    <a16:rowId xmlns:a16="http://schemas.microsoft.com/office/drawing/2014/main" val="37318997"/>
                  </a:ext>
                </a:extLst>
              </a:tr>
              <a:tr h="0">
                <a:tc>
                  <a:txBody>
                    <a:bodyPr/>
                    <a:lstStyle/>
                    <a:p>
                      <a:pPr indent="733425" algn="just">
                        <a:spcAft>
                          <a:spcPts val="0"/>
                        </a:spcAft>
                      </a:pPr>
                      <a:r>
                        <a:rPr lang="en-US" sz="1400" kern="100" dirty="0">
                          <a:effectLst/>
                        </a:rPr>
                        <a:t>1</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indent="400050" algn="just">
                        <a:spcAft>
                          <a:spcPts val="0"/>
                        </a:spcAft>
                      </a:pPr>
                      <a:r>
                        <a:rPr lang="zh-CN" sz="1400" kern="100">
                          <a:effectLst/>
                        </a:rPr>
                        <a:t>…这…很…</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indent="600075" algn="just">
                        <a:spcAft>
                          <a:spcPts val="0"/>
                        </a:spcAft>
                      </a:pPr>
                      <a:r>
                        <a:rPr lang="en-US" sz="1400" kern="100">
                          <a:effectLst/>
                        </a:rPr>
                        <a:t>3.546</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185894650"/>
                  </a:ext>
                </a:extLst>
              </a:tr>
              <a:tr h="0">
                <a:tc>
                  <a:txBody>
                    <a:bodyPr/>
                    <a:lstStyle/>
                    <a:p>
                      <a:pPr indent="733425" algn="just">
                        <a:spcAft>
                          <a:spcPts val="0"/>
                        </a:spcAft>
                      </a:pPr>
                      <a:r>
                        <a:rPr lang="en-US" sz="1400" kern="100" dirty="0">
                          <a:effectLst/>
                        </a:rPr>
                        <a:t>2</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indent="400050" algn="just">
                        <a:spcAft>
                          <a:spcPts val="0"/>
                        </a:spcAft>
                      </a:pPr>
                      <a:r>
                        <a:rPr lang="zh-CN" sz="1400" kern="100">
                          <a:effectLst/>
                        </a:rPr>
                        <a:t>…连…都…</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en-US" sz="1400" kern="100" dirty="0">
                          <a:effectLst/>
                        </a:rPr>
                        <a:t>            3.448</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281676355"/>
                  </a:ext>
                </a:extLst>
              </a:tr>
              <a:tr h="0">
                <a:tc>
                  <a:txBody>
                    <a:bodyPr/>
                    <a:lstStyle/>
                    <a:p>
                      <a:pPr indent="733425" algn="just">
                        <a:spcAft>
                          <a:spcPts val="0"/>
                        </a:spcAft>
                      </a:pPr>
                      <a:r>
                        <a:rPr lang="en-US" sz="1400" kern="100" dirty="0">
                          <a:effectLst/>
                        </a:rPr>
                        <a:t>3</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indent="400050" algn="just">
                        <a:spcAft>
                          <a:spcPts val="0"/>
                        </a:spcAft>
                      </a:pPr>
                      <a:r>
                        <a:rPr lang="zh-CN" sz="1400" kern="100" dirty="0">
                          <a:effectLst/>
                        </a:rPr>
                        <a:t>…很好…又…</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indent="600075" algn="just">
                        <a:spcAft>
                          <a:spcPts val="0"/>
                        </a:spcAft>
                      </a:pPr>
                      <a:r>
                        <a:rPr lang="en-US" sz="1400" kern="100">
                          <a:effectLst/>
                        </a:rPr>
                        <a:t>3.258</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455183583"/>
                  </a:ext>
                </a:extLst>
              </a:tr>
              <a:tr h="0">
                <a:tc>
                  <a:txBody>
                    <a:bodyPr/>
                    <a:lstStyle/>
                    <a:p>
                      <a:pPr indent="733425" algn="just">
                        <a:spcAft>
                          <a:spcPts val="0"/>
                        </a:spcAft>
                      </a:pPr>
                      <a:r>
                        <a:rPr lang="en-US" sz="1400" kern="100">
                          <a:effectLst/>
                        </a:rPr>
                        <a:t>4</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indent="400050" algn="just">
                        <a:spcAft>
                          <a:spcPts val="0"/>
                        </a:spcAft>
                      </a:pPr>
                      <a:r>
                        <a:rPr lang="zh-CN" sz="1400" kern="100" dirty="0">
                          <a:effectLst/>
                        </a:rPr>
                        <a:t>…可以…再…</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indent="600075" algn="just">
                        <a:spcAft>
                          <a:spcPts val="0"/>
                        </a:spcAft>
                      </a:pPr>
                      <a:r>
                        <a:rPr lang="en-US" sz="1400" kern="100" dirty="0">
                          <a:effectLst/>
                        </a:rPr>
                        <a:t>2.792</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39262566"/>
                  </a:ext>
                </a:extLst>
              </a:tr>
              <a:tr h="0">
                <a:tc>
                  <a:txBody>
                    <a:bodyPr/>
                    <a:lstStyle/>
                    <a:p>
                      <a:pPr indent="733425" algn="just">
                        <a:spcAft>
                          <a:spcPts val="0"/>
                        </a:spcAft>
                      </a:pPr>
                      <a:r>
                        <a:rPr lang="en-US" sz="1400" kern="100">
                          <a:effectLst/>
                        </a:rPr>
                        <a:t>5</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indent="400050" algn="just">
                        <a:spcAft>
                          <a:spcPts val="0"/>
                        </a:spcAft>
                      </a:pPr>
                      <a:r>
                        <a:rPr lang="zh-CN" sz="1400" kern="100">
                          <a:effectLst/>
                        </a:rPr>
                        <a:t>…又…真是…</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indent="600075" algn="just">
                        <a:spcAft>
                          <a:spcPts val="0"/>
                        </a:spcAft>
                      </a:pPr>
                      <a:r>
                        <a:rPr lang="en-US" sz="1400" kern="100" dirty="0">
                          <a:effectLst/>
                        </a:rPr>
                        <a:t>2.787</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576756048"/>
                  </a:ext>
                </a:extLst>
              </a:tr>
            </a:tbl>
          </a:graphicData>
        </a:graphic>
      </p:graphicFrame>
      <p:sp>
        <p:nvSpPr>
          <p:cNvPr id="7" name="文本框 6">
            <a:extLst>
              <a:ext uri="{FF2B5EF4-FFF2-40B4-BE49-F238E27FC236}">
                <a16:creationId xmlns:a16="http://schemas.microsoft.com/office/drawing/2014/main" id="{E70BF4EF-8D00-443B-9CF5-48CAE2E2020E}"/>
              </a:ext>
            </a:extLst>
          </p:cNvPr>
          <p:cNvSpPr txBox="1"/>
          <p:nvPr/>
        </p:nvSpPr>
        <p:spPr>
          <a:xfrm>
            <a:off x="671746" y="3244334"/>
            <a:ext cx="5211190" cy="369332"/>
          </a:xfrm>
          <a:prstGeom prst="rect">
            <a:avLst/>
          </a:prstGeom>
          <a:noFill/>
        </p:spPr>
        <p:txBody>
          <a:bodyPr wrap="square" rtlCol="0">
            <a:spAutoFit/>
          </a:bodyPr>
          <a:lstStyle/>
          <a:p>
            <a:r>
              <a:rPr lang="en-US" altLang="zh-CN" dirty="0">
                <a:latin typeface="黑体" panose="02010609060101010101" pitchFamily="49" charset="-122"/>
                <a:ea typeface="黑体" panose="02010609060101010101" pitchFamily="49" charset="-122"/>
                <a:cs typeface="Times New Roman" panose="02020603050405020304" pitchFamily="18" charset="0"/>
              </a:rPr>
              <a:t>(2)</a:t>
            </a:r>
            <a:r>
              <a:rPr lang="zh-CN" altLang="zh-CN" dirty="0">
                <a:latin typeface="黑体" panose="02010609060101010101" pitchFamily="49" charset="-122"/>
                <a:ea typeface="黑体" panose="02010609060101010101" pitchFamily="49" charset="-122"/>
              </a:rPr>
              <a:t>标记情感强度的副词</a:t>
            </a:r>
            <a:endParaRPr lang="en-US" altLang="zh-CN" dirty="0">
              <a:latin typeface="黑体" panose="02010609060101010101" pitchFamily="49" charset="-122"/>
              <a:ea typeface="黑体" panose="02010609060101010101" pitchFamily="49" charset="-122"/>
              <a:cs typeface="Times New Roman" panose="02020603050405020304" pitchFamily="18" charset="0"/>
            </a:endParaRPr>
          </a:p>
        </p:txBody>
      </p:sp>
      <p:sp>
        <p:nvSpPr>
          <p:cNvPr id="8" name="矩形 7">
            <a:extLst>
              <a:ext uri="{FF2B5EF4-FFF2-40B4-BE49-F238E27FC236}">
                <a16:creationId xmlns:a16="http://schemas.microsoft.com/office/drawing/2014/main" id="{A253BBD0-6984-4825-A8E5-989FBFB561E1}"/>
              </a:ext>
            </a:extLst>
          </p:cNvPr>
          <p:cNvSpPr/>
          <p:nvPr/>
        </p:nvSpPr>
        <p:spPr>
          <a:xfrm>
            <a:off x="671746" y="3614670"/>
            <a:ext cx="8862873" cy="338554"/>
          </a:xfrm>
          <a:prstGeom prst="rect">
            <a:avLst/>
          </a:prstGeom>
        </p:spPr>
        <p:txBody>
          <a:bodyPr wrap="square">
            <a:spAutoFit/>
          </a:bodyPr>
          <a:lstStyle/>
          <a:p>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很、真是、太、有点、挺、完全、非常、那么、超、过于、最、满、却、反倒、偏偏</a:t>
            </a:r>
            <a:endParaRPr lang="zh-CN" altLang="en-US" sz="1600" dirty="0"/>
          </a:p>
        </p:txBody>
      </p:sp>
      <p:sp>
        <p:nvSpPr>
          <p:cNvPr id="9" name="文本框 8">
            <a:extLst>
              <a:ext uri="{FF2B5EF4-FFF2-40B4-BE49-F238E27FC236}">
                <a16:creationId xmlns:a16="http://schemas.microsoft.com/office/drawing/2014/main" id="{649B6BE0-5D4A-441E-B78A-BB3E92B36330}"/>
              </a:ext>
            </a:extLst>
          </p:cNvPr>
          <p:cNvSpPr txBox="1"/>
          <p:nvPr/>
        </p:nvSpPr>
        <p:spPr>
          <a:xfrm>
            <a:off x="671746" y="4175802"/>
            <a:ext cx="5211190" cy="369332"/>
          </a:xfrm>
          <a:prstGeom prst="rect">
            <a:avLst/>
          </a:prstGeom>
          <a:noFill/>
        </p:spPr>
        <p:txBody>
          <a:bodyPr wrap="square" rtlCol="0">
            <a:spAutoFit/>
          </a:bodyPr>
          <a:lstStyle/>
          <a:p>
            <a:r>
              <a:rPr lang="en-US" altLang="zh-CN" dirty="0">
                <a:latin typeface="黑体" panose="02010609060101010101" pitchFamily="49" charset="-122"/>
                <a:ea typeface="黑体" panose="02010609060101010101" pitchFamily="49" charset="-122"/>
                <a:cs typeface="Times New Roman" panose="02020603050405020304" pitchFamily="18" charset="0"/>
              </a:rPr>
              <a:t>(3)</a:t>
            </a:r>
            <a:r>
              <a:rPr lang="zh-CN" altLang="en-US" dirty="0">
                <a:latin typeface="黑体" panose="02010609060101010101" pitchFamily="49" charset="-122"/>
                <a:ea typeface="黑体" panose="02010609060101010101" pitchFamily="49" charset="-122"/>
                <a:cs typeface="Times New Roman" panose="02020603050405020304" pitchFamily="18" charset="0"/>
              </a:rPr>
              <a:t>特定的网络词汇</a:t>
            </a:r>
            <a:endParaRPr lang="en-US" altLang="zh-CN"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0" name="矩形 9">
            <a:extLst>
              <a:ext uri="{FF2B5EF4-FFF2-40B4-BE49-F238E27FC236}">
                <a16:creationId xmlns:a16="http://schemas.microsoft.com/office/drawing/2014/main" id="{361064F8-6403-4900-A23F-FCF63325C218}"/>
              </a:ext>
            </a:extLst>
          </p:cNvPr>
          <p:cNvSpPr/>
          <p:nvPr/>
        </p:nvSpPr>
        <p:spPr>
          <a:xfrm>
            <a:off x="671746" y="4545134"/>
            <a:ext cx="10478607" cy="338554"/>
          </a:xfrm>
          <a:prstGeom prst="rect">
            <a:avLst/>
          </a:prstGeom>
        </p:spPr>
        <p:txBody>
          <a:bodyPr wrap="square">
            <a:spAutoFit/>
          </a:bodyPr>
          <a:lstStyle/>
          <a:p>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键盘侠、毒鸡汤、五毛、公知、尼玛、作死、废青、醉了、人设、圣母、战狼、沙雕、奇葩、</a:t>
            </a:r>
            <a:r>
              <a:rPr lang="en-US" altLang="zh-CN" sz="1600" dirty="0">
                <a:latin typeface="Times New Roman" panose="02020603050405020304" pitchFamily="18" charset="0"/>
                <a:ea typeface="黑体" panose="02010609060101010101" pitchFamily="49" charset="-122"/>
              </a:rPr>
              <a:t>bb</a:t>
            </a:r>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、河蟹</a:t>
            </a:r>
            <a:endParaRPr lang="zh-CN" altLang="en-US" sz="1600" dirty="0"/>
          </a:p>
        </p:txBody>
      </p:sp>
    </p:spTree>
    <p:extLst>
      <p:ext uri="{BB962C8B-B14F-4D97-AF65-F5344CB8AC3E}">
        <p14:creationId xmlns:p14="http://schemas.microsoft.com/office/powerpoint/2010/main" val="2076110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21DC61C2-6DD0-472A-94AB-3DCD30D7BA2A}"/>
              </a:ext>
            </a:extLst>
          </p:cNvPr>
          <p:cNvSpPr txBox="1"/>
          <p:nvPr/>
        </p:nvSpPr>
        <p:spPr>
          <a:xfrm>
            <a:off x="399496" y="204186"/>
            <a:ext cx="7378852" cy="461665"/>
          </a:xfrm>
          <a:prstGeom prst="rect">
            <a:avLst/>
          </a:prstGeom>
          <a:noFill/>
        </p:spPr>
        <p:txBody>
          <a:bodyPr wrap="square" rtlCol="0">
            <a:spAutoFit/>
          </a:bodyPr>
          <a:lstStyle/>
          <a:p>
            <a:r>
              <a:rPr lang="zh-CN" altLang="zh-CN" sz="2400" b="1" dirty="0">
                <a:latin typeface="黑体" panose="02010609060101010101" pitchFamily="49" charset="-122"/>
                <a:ea typeface="黑体" panose="02010609060101010101" pitchFamily="49" charset="-122"/>
              </a:rPr>
              <a:t>融合语言特征的注意力机制的中文反讽识别模型</a:t>
            </a:r>
            <a:endParaRPr lang="zh-CN" altLang="en-US" sz="4000" b="1" dirty="0">
              <a:latin typeface="黑体" panose="02010609060101010101" pitchFamily="49" charset="-122"/>
              <a:ea typeface="黑体" panose="02010609060101010101" pitchFamily="49" charset="-122"/>
            </a:endParaRPr>
          </a:p>
        </p:txBody>
      </p:sp>
      <p:sp>
        <p:nvSpPr>
          <p:cNvPr id="4" name="矩形 3">
            <a:extLst>
              <a:ext uri="{FF2B5EF4-FFF2-40B4-BE49-F238E27FC236}">
                <a16:creationId xmlns:a16="http://schemas.microsoft.com/office/drawing/2014/main" id="{9A2F5577-7FCD-413F-9B75-01E699FA8B07}"/>
              </a:ext>
            </a:extLst>
          </p:cNvPr>
          <p:cNvSpPr/>
          <p:nvPr/>
        </p:nvSpPr>
        <p:spPr>
          <a:xfrm>
            <a:off x="6731705" y="296519"/>
            <a:ext cx="5333576" cy="369332"/>
          </a:xfrm>
          <a:prstGeom prst="rect">
            <a:avLst/>
          </a:prstGeom>
        </p:spPr>
        <p:txBody>
          <a:bodyPr wrap="none">
            <a:sp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rPr>
              <a:t>Irony-Feature Enhanced Attention Network, IEAN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p>
        </p:txBody>
      </p:sp>
      <p:sp>
        <p:nvSpPr>
          <p:cNvPr id="5" name="文本框 4">
            <a:extLst>
              <a:ext uri="{FF2B5EF4-FFF2-40B4-BE49-F238E27FC236}">
                <a16:creationId xmlns:a16="http://schemas.microsoft.com/office/drawing/2014/main" id="{EC3D8E70-E95D-48FC-85DE-47828C75DE19}"/>
              </a:ext>
            </a:extLst>
          </p:cNvPr>
          <p:cNvSpPr txBox="1"/>
          <p:nvPr/>
        </p:nvSpPr>
        <p:spPr>
          <a:xfrm>
            <a:off x="399496" y="665851"/>
            <a:ext cx="4225770"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词嵌入向量</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(Word Embedding)</a:t>
            </a:r>
            <a:endParaRPr lang="zh-CN" altLang="en-US" sz="20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文本框 5">
            <a:extLst>
              <a:ext uri="{FF2B5EF4-FFF2-40B4-BE49-F238E27FC236}">
                <a16:creationId xmlns:a16="http://schemas.microsoft.com/office/drawing/2014/main" id="{AFDF7430-5E60-4247-936B-DE8D16C1CDAD}"/>
              </a:ext>
            </a:extLst>
          </p:cNvPr>
          <p:cNvSpPr txBox="1"/>
          <p:nvPr/>
        </p:nvSpPr>
        <p:spPr>
          <a:xfrm>
            <a:off x="399496" y="942850"/>
            <a:ext cx="1651246" cy="369332"/>
          </a:xfrm>
          <a:prstGeom prst="rect">
            <a:avLst/>
          </a:prstGeom>
          <a:noFill/>
        </p:spPr>
        <p:txBody>
          <a:bodyPr wrap="square" rtlCol="0">
            <a:sp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Skip-gram</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训练</a:t>
            </a:r>
          </a:p>
        </p:txBody>
      </p:sp>
      <p:pic>
        <p:nvPicPr>
          <p:cNvPr id="8" name="图片 7">
            <a:extLst>
              <a:ext uri="{FF2B5EF4-FFF2-40B4-BE49-F238E27FC236}">
                <a16:creationId xmlns:a16="http://schemas.microsoft.com/office/drawing/2014/main" id="{8379A198-4D86-48B1-89FA-6F251DDA97C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21577" y="1589181"/>
            <a:ext cx="11970423" cy="3674579"/>
          </a:xfrm>
          <a:prstGeom prst="rect">
            <a:avLst/>
          </a:prstGeom>
          <a:noFill/>
          <a:ln>
            <a:noFill/>
          </a:ln>
        </p:spPr>
      </p:pic>
      <p:sp>
        <p:nvSpPr>
          <p:cNvPr id="9" name="文本框 8">
            <a:extLst>
              <a:ext uri="{FF2B5EF4-FFF2-40B4-BE49-F238E27FC236}">
                <a16:creationId xmlns:a16="http://schemas.microsoft.com/office/drawing/2014/main" id="{3EBF5229-8822-401F-809B-7ACDDFA64CED}"/>
              </a:ext>
            </a:extLst>
          </p:cNvPr>
          <p:cNvSpPr txBox="1"/>
          <p:nvPr/>
        </p:nvSpPr>
        <p:spPr>
          <a:xfrm>
            <a:off x="5270377" y="5282608"/>
            <a:ext cx="1651246" cy="307777"/>
          </a:xfrm>
          <a:prstGeom prst="rect">
            <a:avLst/>
          </a:prstGeom>
          <a:noFill/>
        </p:spPr>
        <p:txBody>
          <a:bodyPr wrap="square" rtlCol="0">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IEAN</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框架</a:t>
            </a:r>
          </a:p>
        </p:txBody>
      </p:sp>
    </p:spTree>
    <p:extLst>
      <p:ext uri="{BB962C8B-B14F-4D97-AF65-F5344CB8AC3E}">
        <p14:creationId xmlns:p14="http://schemas.microsoft.com/office/powerpoint/2010/main" val="1619078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a:extLst>
              <a:ext uri="{FF2B5EF4-FFF2-40B4-BE49-F238E27FC236}">
                <a16:creationId xmlns:a16="http://schemas.microsoft.com/office/drawing/2014/main" id="{93C028DD-5341-41A3-AD4E-B5DC9C535EA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1444" y="758184"/>
            <a:ext cx="7973431" cy="3641432"/>
          </a:xfrm>
          <a:prstGeom prst="rect">
            <a:avLst/>
          </a:prstGeom>
          <a:noFill/>
          <a:ln>
            <a:noFill/>
          </a:ln>
        </p:spPr>
      </p:pic>
      <p:sp>
        <p:nvSpPr>
          <p:cNvPr id="3" name="文本框 2">
            <a:extLst>
              <a:ext uri="{FF2B5EF4-FFF2-40B4-BE49-F238E27FC236}">
                <a16:creationId xmlns:a16="http://schemas.microsoft.com/office/drawing/2014/main" id="{C2F2889C-F53B-40BA-9F44-0D1D52D54F3A}"/>
              </a:ext>
            </a:extLst>
          </p:cNvPr>
          <p:cNvSpPr txBox="1"/>
          <p:nvPr/>
        </p:nvSpPr>
        <p:spPr>
          <a:xfrm>
            <a:off x="399496" y="204186"/>
            <a:ext cx="7378852" cy="461665"/>
          </a:xfrm>
          <a:prstGeom prst="rect">
            <a:avLst/>
          </a:prstGeom>
          <a:noFill/>
        </p:spPr>
        <p:txBody>
          <a:bodyPr wrap="square" rtlCol="0">
            <a:spAutoFit/>
          </a:bodyPr>
          <a:lstStyle/>
          <a:p>
            <a:r>
              <a:rPr lang="zh-CN" altLang="zh-CN" sz="2400" b="1" dirty="0">
                <a:latin typeface="黑体" panose="02010609060101010101" pitchFamily="49" charset="-122"/>
                <a:ea typeface="黑体" panose="02010609060101010101" pitchFamily="49" charset="-122"/>
              </a:rPr>
              <a:t>融合语言特征的注意力机制的中文反讽识别模型</a:t>
            </a:r>
            <a:endParaRPr lang="zh-CN" altLang="en-US" sz="4000" b="1" dirty="0">
              <a:latin typeface="黑体" panose="02010609060101010101" pitchFamily="49" charset="-122"/>
              <a:ea typeface="黑体" panose="02010609060101010101" pitchFamily="49" charset="-122"/>
            </a:endParaRPr>
          </a:p>
        </p:txBody>
      </p:sp>
      <p:sp>
        <p:nvSpPr>
          <p:cNvPr id="4" name="矩形 3">
            <a:extLst>
              <a:ext uri="{FF2B5EF4-FFF2-40B4-BE49-F238E27FC236}">
                <a16:creationId xmlns:a16="http://schemas.microsoft.com/office/drawing/2014/main" id="{A189271F-7289-446A-BED4-23D900C6F2A1}"/>
              </a:ext>
            </a:extLst>
          </p:cNvPr>
          <p:cNvSpPr/>
          <p:nvPr/>
        </p:nvSpPr>
        <p:spPr>
          <a:xfrm>
            <a:off x="6731705" y="296519"/>
            <a:ext cx="5333576" cy="369332"/>
          </a:xfrm>
          <a:prstGeom prst="rect">
            <a:avLst/>
          </a:prstGeom>
        </p:spPr>
        <p:txBody>
          <a:bodyPr wrap="none">
            <a:sp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rPr>
              <a:t>Irony-Feature Enhanced Attention Network, IEAN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p>
        </p:txBody>
      </p:sp>
      <mc:AlternateContent xmlns:mc="http://schemas.openxmlformats.org/markup-compatibility/2006">
        <mc:Choice xmlns:a14="http://schemas.microsoft.com/office/drawing/2010/main" Requires="a14">
          <p:sp>
            <p:nvSpPr>
              <p:cNvPr id="5" name="矩形 4">
                <a:extLst>
                  <a:ext uri="{FF2B5EF4-FFF2-40B4-BE49-F238E27FC236}">
                    <a16:creationId xmlns:a16="http://schemas.microsoft.com/office/drawing/2014/main" id="{964379AD-7540-437A-916C-0B0822A9252E}"/>
                  </a:ext>
                </a:extLst>
              </p:cNvPr>
              <p:cNvSpPr/>
              <p:nvPr/>
            </p:nvSpPr>
            <p:spPr>
              <a:xfrm>
                <a:off x="8384875" y="886205"/>
                <a:ext cx="3607462" cy="1112805"/>
              </a:xfrm>
              <a:prstGeom prst="rect">
                <a:avLst/>
              </a:prstGeom>
            </p:spPr>
            <p:txBody>
              <a:bodyPr wrap="square">
                <a:spAutoFit/>
              </a:bodyPr>
              <a:lstStyle/>
              <a:p>
                <a14:m>
                  <m:oMath xmlns:m="http://schemas.openxmlformats.org/officeDocument/2006/math">
                    <m:sSup>
                      <m:sSupPr>
                        <m:ctrlPr>
                          <a:rPr lang="zh-CN" altLang="zh-CN" i="1">
                            <a:solidFill>
                              <a:srgbClr val="000000"/>
                            </a:solidFill>
                            <a:latin typeface="Cambria Math" panose="02040503050406030204" pitchFamily="18" charset="0"/>
                            <a:ea typeface="Cambria Math" panose="02040503050406030204" pitchFamily="18" charset="0"/>
                          </a:rPr>
                        </m:ctrlPr>
                      </m:sSupPr>
                      <m:e>
                        <m:r>
                          <a:rPr lang="en-US" altLang="zh-CN" i="1">
                            <a:solidFill>
                              <a:srgbClr val="000000"/>
                            </a:solidFill>
                            <a:latin typeface="Cambria Math" panose="02040503050406030204" pitchFamily="18" charset="0"/>
                            <a:cs typeface="Times New Roman" panose="02020603050405020304" pitchFamily="18" charset="0"/>
                          </a:rPr>
                          <m:t>𝑊</m:t>
                        </m:r>
                      </m:e>
                      <m:sup>
                        <m:r>
                          <a:rPr lang="en-US" altLang="zh-CN" i="1">
                            <a:solidFill>
                              <a:srgbClr val="000000"/>
                            </a:solidFill>
                            <a:latin typeface="Cambria Math" panose="02040503050406030204" pitchFamily="18" charset="0"/>
                            <a:cs typeface="Times New Roman" panose="02020603050405020304" pitchFamily="18" charset="0"/>
                          </a:rPr>
                          <m:t>𝑐</m:t>
                        </m:r>
                      </m:sup>
                    </m:sSup>
                    <m:r>
                      <a:rPr lang="en-US" altLang="zh-CN">
                        <a:solidFill>
                          <a:srgbClr val="808080"/>
                        </a:solidFill>
                        <a:latin typeface="Cambria Math" panose="02040503050406030204" pitchFamily="18" charset="0"/>
                        <a:cs typeface="Times New Roman" panose="02020603050405020304" pitchFamily="18" charset="0"/>
                      </a:rPr>
                      <m:t>=</m:t>
                    </m:r>
                    <m:d>
                      <m:dPr>
                        <m:begChr m:val="["/>
                        <m:endChr m:val="]"/>
                        <m:ctrlPr>
                          <a:rPr lang="zh-CN" altLang="zh-CN" i="1">
                            <a:solidFill>
                              <a:srgbClr val="808080"/>
                            </a:solidFill>
                            <a:effectLst/>
                            <a:latin typeface="Cambria Math" panose="02040503050406030204" pitchFamily="18" charset="0"/>
                            <a:ea typeface="Cambria Math" panose="02040503050406030204" pitchFamily="18" charset="0"/>
                          </a:rPr>
                        </m:ctrlPr>
                      </m:dPr>
                      <m:e>
                        <m:m>
                          <m:mPr>
                            <m:mcs>
                              <m:mc>
                                <m:mcPr>
                                  <m:count m:val="3"/>
                                  <m:mcJc m:val="center"/>
                                </m:mcPr>
                              </m:mc>
                            </m:mcs>
                            <m:ctrlPr>
                              <a:rPr lang="zh-CN" altLang="zh-CN" i="1">
                                <a:solidFill>
                                  <a:srgbClr val="808080"/>
                                </a:solidFill>
                                <a:effectLst/>
                                <a:latin typeface="Cambria Math" panose="02040503050406030204" pitchFamily="18" charset="0"/>
                                <a:ea typeface="Cambria Math" panose="02040503050406030204" pitchFamily="18" charset="0"/>
                              </a:rPr>
                            </m:ctrlPr>
                          </m:mPr>
                          <m:mr>
                            <m:e>
                              <m:m>
                                <m:mPr>
                                  <m:mcs>
                                    <m:mc>
                                      <m:mcPr>
                                        <m:count m:val="1"/>
                                        <m:mcJc m:val="center"/>
                                      </m:mcPr>
                                    </m:mc>
                                  </m:mcs>
                                  <m:ctrlPr>
                                    <a:rPr lang="zh-CN" altLang="zh-CN" i="1">
                                      <a:solidFill>
                                        <a:srgbClr val="808080"/>
                                      </a:solidFill>
                                      <a:effectLst/>
                                      <a:latin typeface="Cambria Math" panose="02040503050406030204" pitchFamily="18" charset="0"/>
                                      <a:ea typeface="Cambria Math" panose="02040503050406030204" pitchFamily="18" charset="0"/>
                                    </a:rPr>
                                  </m:ctrlPr>
                                </m:mPr>
                                <m:mr>
                                  <m:e>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𝑐</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11</m:t>
                                        </m:r>
                                      </m:sub>
                                    </m:sSub>
                                  </m:e>
                                </m:mr>
                                <m:mr>
                                  <m:e>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𝑐</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21</m:t>
                                        </m:r>
                                      </m:sub>
                                    </m:sSub>
                                  </m:e>
                                </m:mr>
                              </m:m>
                            </m:e>
                            <m:e>
                              <m:m>
                                <m:mPr>
                                  <m:mcs>
                                    <m:mc>
                                      <m:mcPr>
                                        <m:count m:val="1"/>
                                        <m:mcJc m:val="center"/>
                                      </m:mcPr>
                                    </m:mc>
                                  </m:mcs>
                                  <m:ctrlPr>
                                    <a:rPr lang="zh-CN" altLang="zh-CN" i="1">
                                      <a:solidFill>
                                        <a:srgbClr val="808080"/>
                                      </a:solidFill>
                                      <a:effectLst/>
                                      <a:latin typeface="Cambria Math" panose="02040503050406030204" pitchFamily="18" charset="0"/>
                                      <a:ea typeface="Cambria Math" panose="02040503050406030204" pitchFamily="18" charset="0"/>
                                    </a:rPr>
                                  </m:ctrlPr>
                                </m:mPr>
                                <m:mr>
                                  <m:e>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𝑐</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12</m:t>
                                        </m:r>
                                      </m:sub>
                                    </m:sSub>
                                  </m:e>
                                </m:mr>
                                <m:mr>
                                  <m:e>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𝑐</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22</m:t>
                                        </m:r>
                                      </m:sub>
                                    </m:sSub>
                                  </m:e>
                                </m:mr>
                              </m:m>
                            </m:e>
                            <m:e>
                              <m:m>
                                <m:mPr>
                                  <m:mcs>
                                    <m:mc>
                                      <m:mcPr>
                                        <m:count m:val="1"/>
                                        <m:mcJc m:val="center"/>
                                      </m:mcPr>
                                    </m:mc>
                                  </m:mcs>
                                  <m:ctrlPr>
                                    <a:rPr lang="zh-CN" altLang="zh-CN" i="1">
                                      <a:solidFill>
                                        <a:srgbClr val="808080"/>
                                      </a:solidFill>
                                      <a:effectLst/>
                                      <a:latin typeface="Cambria Math" panose="02040503050406030204" pitchFamily="18" charset="0"/>
                                      <a:ea typeface="Cambria Math" panose="02040503050406030204" pitchFamily="18" charset="0"/>
                                    </a:rPr>
                                  </m:ctrlPr>
                                </m:mPr>
                                <m:mr>
                                  <m:e>
                                    <m:m>
                                      <m:mPr>
                                        <m:mcs>
                                          <m:mc>
                                            <m:mcPr>
                                              <m:count m:val="2"/>
                                              <m:mcJc m:val="center"/>
                                            </m:mcPr>
                                          </m:mc>
                                        </m:mcs>
                                        <m:ctrlPr>
                                          <a:rPr lang="zh-CN" altLang="zh-CN" i="1">
                                            <a:solidFill>
                                              <a:srgbClr val="808080"/>
                                            </a:solidFill>
                                            <a:effectLst/>
                                            <a:latin typeface="Cambria Math" panose="02040503050406030204" pitchFamily="18" charset="0"/>
                                            <a:ea typeface="Cambria Math" panose="02040503050406030204" pitchFamily="18" charset="0"/>
                                          </a:rPr>
                                        </m:ctrlPr>
                                      </m:mPr>
                                      <m:mr>
                                        <m:e>
                                          <m:r>
                                            <a:rPr lang="en-US" altLang="zh-CN">
                                              <a:latin typeface="Cambria Math" panose="02040503050406030204" pitchFamily="18" charset="0"/>
                                              <a:ea typeface="黑体" panose="02010609060101010101" pitchFamily="49" charset="-122"/>
                                              <a:cs typeface="Times New Roman" panose="02020603050405020304" pitchFamily="18" charset="0"/>
                                            </a:rPr>
                                            <m:t>…</m:t>
                                          </m:r>
                                        </m:e>
                                        <m:e>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𝑐</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1</m:t>
                                              </m:r>
                                              <m:r>
                                                <a:rPr lang="en-US" altLang="zh-CN" i="1">
                                                  <a:latin typeface="Cambria Math" panose="02040503050406030204" pitchFamily="18" charset="0"/>
                                                  <a:ea typeface="黑体" panose="02010609060101010101" pitchFamily="49" charset="-122"/>
                                                  <a:cs typeface="Times New Roman" panose="02020603050405020304" pitchFamily="18" charset="0"/>
                                                </a:rPr>
                                                <m:t>𝑑</m:t>
                                              </m:r>
                                            </m:sub>
                                          </m:sSub>
                                        </m:e>
                                      </m:mr>
                                    </m:m>
                                  </m:e>
                                </m:mr>
                                <m:mr>
                                  <m:e>
                                    <m:m>
                                      <m:mPr>
                                        <m:mcs>
                                          <m:mc>
                                            <m:mcPr>
                                              <m:count m:val="2"/>
                                              <m:mcJc m:val="center"/>
                                            </m:mcPr>
                                          </m:mc>
                                        </m:mcs>
                                        <m:ctrlPr>
                                          <a:rPr lang="zh-CN" altLang="zh-CN" i="1">
                                            <a:solidFill>
                                              <a:srgbClr val="808080"/>
                                            </a:solidFill>
                                            <a:effectLst/>
                                            <a:latin typeface="Cambria Math" panose="02040503050406030204" pitchFamily="18" charset="0"/>
                                            <a:ea typeface="Cambria Math" panose="02040503050406030204" pitchFamily="18" charset="0"/>
                                          </a:rPr>
                                        </m:ctrlPr>
                                      </m:mPr>
                                      <m:mr>
                                        <m:e>
                                          <m:r>
                                            <a:rPr lang="en-US" altLang="zh-CN">
                                              <a:latin typeface="Cambria Math" panose="02040503050406030204" pitchFamily="18" charset="0"/>
                                              <a:ea typeface="黑体" panose="02010609060101010101" pitchFamily="49" charset="-122"/>
                                              <a:cs typeface="Times New Roman" panose="02020603050405020304" pitchFamily="18" charset="0"/>
                                            </a:rPr>
                                            <m:t>…</m:t>
                                          </m:r>
                                        </m:e>
                                        <m:e>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𝑐</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2</m:t>
                                              </m:r>
                                              <m:r>
                                                <a:rPr lang="en-US" altLang="zh-CN" i="1">
                                                  <a:latin typeface="Cambria Math" panose="02040503050406030204" pitchFamily="18" charset="0"/>
                                                  <a:ea typeface="黑体" panose="02010609060101010101" pitchFamily="49" charset="-122"/>
                                                  <a:cs typeface="Times New Roman" panose="02020603050405020304" pitchFamily="18" charset="0"/>
                                                </a:rPr>
                                                <m:t>𝑑</m:t>
                                              </m:r>
                                            </m:sub>
                                          </m:sSub>
                                        </m:e>
                                      </m:mr>
                                    </m:m>
                                  </m:e>
                                </m:mr>
                              </m:m>
                            </m:e>
                          </m:mr>
                          <m:mr>
                            <m:e>
                              <m:r>
                                <a:rPr lang="en-US" altLang="zh-CN" i="1">
                                  <a:solidFill>
                                    <a:srgbClr val="808080"/>
                                  </a:solidFill>
                                  <a:latin typeface="Cambria Math" panose="02040503050406030204" pitchFamily="18" charset="0"/>
                                  <a:cs typeface="Times New Roman" panose="02020603050405020304" pitchFamily="18" charset="0"/>
                                </a:rPr>
                                <m:t>⋮</m:t>
                              </m:r>
                            </m:e>
                            <m:e>
                              <m:r>
                                <a:rPr lang="en-US" altLang="zh-CN" i="1">
                                  <a:solidFill>
                                    <a:srgbClr val="808080"/>
                                  </a:solidFill>
                                  <a:latin typeface="Cambria Math" panose="02040503050406030204" pitchFamily="18" charset="0"/>
                                  <a:cs typeface="Times New Roman" panose="02020603050405020304" pitchFamily="18" charset="0"/>
                                </a:rPr>
                                <m:t>⋮</m:t>
                              </m:r>
                            </m:e>
                            <m:e>
                              <m:m>
                                <m:mPr>
                                  <m:mcs>
                                    <m:mc>
                                      <m:mcPr>
                                        <m:count m:val="2"/>
                                        <m:mcJc m:val="center"/>
                                      </m:mcPr>
                                    </m:mc>
                                  </m:mcs>
                                  <m:ctrlPr>
                                    <a:rPr lang="zh-CN" altLang="zh-CN" i="1">
                                      <a:solidFill>
                                        <a:srgbClr val="808080"/>
                                      </a:solidFill>
                                      <a:effectLst/>
                                      <a:latin typeface="Cambria Math" panose="02040503050406030204" pitchFamily="18" charset="0"/>
                                      <a:ea typeface="Cambria Math" panose="02040503050406030204" pitchFamily="18" charset="0"/>
                                    </a:rPr>
                                  </m:ctrlPr>
                                </m:mPr>
                                <m:mr>
                                  <m:e>
                                    <m:r>
                                      <a:rPr lang="en-US" altLang="zh-CN" i="1">
                                        <a:solidFill>
                                          <a:srgbClr val="808080"/>
                                        </a:solidFill>
                                        <a:latin typeface="Cambria Math" panose="02040503050406030204" pitchFamily="18" charset="0"/>
                                        <a:cs typeface="Times New Roman" panose="02020603050405020304" pitchFamily="18" charset="0"/>
                                      </a:rPr>
                                      <m:t>⋮</m:t>
                                    </m:r>
                                  </m:e>
                                  <m:e>
                                    <m:r>
                                      <a:rPr lang="en-US" altLang="zh-CN" i="1">
                                        <a:solidFill>
                                          <a:srgbClr val="808080"/>
                                        </a:solidFill>
                                        <a:latin typeface="Cambria Math" panose="02040503050406030204" pitchFamily="18" charset="0"/>
                                        <a:cs typeface="Times New Roman" panose="02020603050405020304" pitchFamily="18" charset="0"/>
                                      </a:rPr>
                                      <m:t>⋮</m:t>
                                    </m:r>
                                  </m:e>
                                </m:mr>
                              </m:m>
                            </m:e>
                          </m:mr>
                          <m:mr>
                            <m:e>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𝑐</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𝑡</m:t>
                                  </m:r>
                                  <m:r>
                                    <a:rPr lang="en-US" altLang="zh-CN" i="1">
                                      <a:latin typeface="Cambria Math" panose="02040503050406030204" pitchFamily="18" charset="0"/>
                                      <a:ea typeface="黑体" panose="02010609060101010101" pitchFamily="49" charset="-122"/>
                                      <a:cs typeface="Times New Roman" panose="02020603050405020304" pitchFamily="18" charset="0"/>
                                    </a:rPr>
                                    <m:t>1</m:t>
                                  </m:r>
                                </m:sub>
                              </m:sSub>
                            </m:e>
                            <m:e>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𝑐</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𝑡</m:t>
                                  </m:r>
                                  <m:r>
                                    <a:rPr lang="en-US" altLang="zh-CN" i="1">
                                      <a:latin typeface="Cambria Math" panose="02040503050406030204" pitchFamily="18" charset="0"/>
                                      <a:ea typeface="黑体" panose="02010609060101010101" pitchFamily="49" charset="-122"/>
                                      <a:cs typeface="Times New Roman" panose="02020603050405020304" pitchFamily="18" charset="0"/>
                                    </a:rPr>
                                    <m:t>2</m:t>
                                  </m:r>
                                </m:sub>
                              </m:sSub>
                            </m:e>
                            <m:e>
                              <m:m>
                                <m:mPr>
                                  <m:mcs>
                                    <m:mc>
                                      <m:mcPr>
                                        <m:count m:val="2"/>
                                        <m:mcJc m:val="center"/>
                                      </m:mcPr>
                                    </m:mc>
                                  </m:mcs>
                                  <m:ctrlPr>
                                    <a:rPr lang="zh-CN" altLang="zh-CN" i="1">
                                      <a:solidFill>
                                        <a:srgbClr val="808080"/>
                                      </a:solidFill>
                                      <a:effectLst/>
                                      <a:latin typeface="Cambria Math" panose="02040503050406030204" pitchFamily="18" charset="0"/>
                                      <a:ea typeface="Cambria Math" panose="02040503050406030204" pitchFamily="18" charset="0"/>
                                    </a:rPr>
                                  </m:ctrlPr>
                                </m:mPr>
                                <m:mr>
                                  <m:e>
                                    <m:r>
                                      <a:rPr lang="en-US" altLang="zh-CN" i="1">
                                        <a:solidFill>
                                          <a:srgbClr val="808080"/>
                                        </a:solidFill>
                                        <a:latin typeface="Cambria Math" panose="02040503050406030204" pitchFamily="18" charset="0"/>
                                        <a:cs typeface="Times New Roman" panose="02020603050405020304" pitchFamily="18" charset="0"/>
                                      </a:rPr>
                                      <m:t>…</m:t>
                                    </m:r>
                                  </m:e>
                                  <m:e>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𝑐</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𝑡𝑑</m:t>
                                        </m:r>
                                      </m:sub>
                                    </m:sSub>
                                  </m:e>
                                </m:mr>
                              </m:m>
                            </m:e>
                          </m:mr>
                        </m:m>
                      </m:e>
                    </m:d>
                    <m:r>
                      <a:rPr lang="en-US" altLang="zh-CN" i="1">
                        <a:solidFill>
                          <a:srgbClr val="000000"/>
                        </a:solidFill>
                        <a:latin typeface="Cambria Math" panose="02040503050406030204" pitchFamily="18" charset="0"/>
                        <a:cs typeface="Times New Roman" panose="02020603050405020304" pitchFamily="18" charset="0"/>
                      </a:rPr>
                      <m:t>∈</m:t>
                    </m:r>
                    <m:sSup>
                      <m:sSupPr>
                        <m:ctrlPr>
                          <a:rPr lang="zh-CN" altLang="zh-CN" b="1" i="1">
                            <a:solidFill>
                              <a:srgbClr val="000000"/>
                            </a:solidFill>
                            <a:effectLst/>
                            <a:latin typeface="Cambria Math" panose="02040503050406030204" pitchFamily="18" charset="0"/>
                            <a:ea typeface="Cambria Math" panose="02040503050406030204" pitchFamily="18" charset="0"/>
                          </a:rPr>
                        </m:ctrlPr>
                      </m:sSupPr>
                      <m:e>
                        <m:r>
                          <a:rPr lang="en-US" altLang="zh-CN" b="1" i="1">
                            <a:solidFill>
                              <a:srgbClr val="000000"/>
                            </a:solidFill>
                            <a:latin typeface="Cambria Math" panose="02040503050406030204" pitchFamily="18" charset="0"/>
                            <a:cs typeface="Times New Roman" panose="02020603050405020304" pitchFamily="18" charset="0"/>
                          </a:rPr>
                          <m:t>ℝ</m:t>
                        </m:r>
                      </m:e>
                      <m:sup>
                        <m:r>
                          <a:rPr lang="en-US" altLang="zh-CN" b="1" i="1">
                            <a:solidFill>
                              <a:srgbClr val="000000"/>
                            </a:solidFill>
                            <a:latin typeface="Cambria Math" panose="02040503050406030204" pitchFamily="18" charset="0"/>
                            <a:cs typeface="Times New Roman" panose="02020603050405020304" pitchFamily="18" charset="0"/>
                          </a:rPr>
                          <m:t>𝒕</m:t>
                        </m:r>
                        <m:r>
                          <a:rPr lang="en-US" altLang="zh-CN" b="1" i="1">
                            <a:solidFill>
                              <a:srgbClr val="000000"/>
                            </a:solidFill>
                            <a:latin typeface="Cambria Math" panose="02040503050406030204" pitchFamily="18" charset="0"/>
                            <a:cs typeface="Times New Roman" panose="02020603050405020304" pitchFamily="18" charset="0"/>
                          </a:rPr>
                          <m:t>×</m:t>
                        </m:r>
                        <m:r>
                          <a:rPr lang="en-US" altLang="zh-CN" b="1" i="1">
                            <a:solidFill>
                              <a:srgbClr val="000000"/>
                            </a:solidFill>
                            <a:latin typeface="Cambria Math" panose="02040503050406030204" pitchFamily="18" charset="0"/>
                            <a:cs typeface="Times New Roman" panose="02020603050405020304" pitchFamily="18" charset="0"/>
                          </a:rPr>
                          <m:t>𝒌</m:t>
                        </m:r>
                      </m:sup>
                    </m:sSup>
                  </m:oMath>
                </a14:m>
                <a:r>
                  <a:rPr lang="en-US" altLang="zh-CN" b="1" dirty="0">
                    <a:solidFill>
                      <a:srgbClr val="808080"/>
                    </a:solidFill>
                    <a:latin typeface="Cambria Math" panose="02040503050406030204" pitchFamily="18" charset="0"/>
                    <a:ea typeface="黑体" panose="02010609060101010101" pitchFamily="49" charset="-122"/>
                    <a:cs typeface="Times New Roman" panose="02020603050405020304" pitchFamily="18" charset="0"/>
                  </a:rPr>
                  <a:t> </a:t>
                </a:r>
                <a:endParaRPr lang="zh-CN" altLang="en-US" dirty="0"/>
              </a:p>
            </p:txBody>
          </p:sp>
        </mc:Choice>
        <mc:Fallback>
          <p:sp>
            <p:nvSpPr>
              <p:cNvPr id="5" name="矩形 4">
                <a:extLst>
                  <a:ext uri="{FF2B5EF4-FFF2-40B4-BE49-F238E27FC236}">
                    <a16:creationId xmlns:a16="http://schemas.microsoft.com/office/drawing/2014/main" id="{964379AD-7540-437A-916C-0B0822A9252E}"/>
                  </a:ext>
                </a:extLst>
              </p:cNvPr>
              <p:cNvSpPr>
                <a:spLocks noRot="1" noChangeAspect="1" noMove="1" noResize="1" noEditPoints="1" noAdjustHandles="1" noChangeArrowheads="1" noChangeShapeType="1" noTextEdit="1"/>
              </p:cNvSpPr>
              <p:nvPr/>
            </p:nvSpPr>
            <p:spPr>
              <a:xfrm>
                <a:off x="8384875" y="886205"/>
                <a:ext cx="3607462" cy="1112805"/>
              </a:xfrm>
              <a:prstGeom prst="rect">
                <a:avLst/>
              </a:prstGeom>
              <a:blipFill>
                <a:blip r:embed="rId3"/>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6" name="矩形 5">
                <a:extLst>
                  <a:ext uri="{FF2B5EF4-FFF2-40B4-BE49-F238E27FC236}">
                    <a16:creationId xmlns:a16="http://schemas.microsoft.com/office/drawing/2014/main" id="{F024DF76-D961-4FD6-ABBE-F026E460C7EC}"/>
                  </a:ext>
                </a:extLst>
              </p:cNvPr>
              <p:cNvSpPr/>
              <p:nvPr/>
            </p:nvSpPr>
            <p:spPr>
              <a:xfrm>
                <a:off x="8267848" y="2961366"/>
                <a:ext cx="3864135" cy="1166088"/>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p>
                        <m:sSupPr>
                          <m:ctrlPr>
                            <a:rPr lang="zh-CN" altLang="en-US">
                              <a:latin typeface="Cambria Math" panose="02040503050406030204" pitchFamily="18" charset="0"/>
                            </a:rPr>
                          </m:ctrlPr>
                        </m:sSupPr>
                        <m:e>
                          <m:r>
                            <a:rPr lang="zh-CN" altLang="en-US" i="1">
                              <a:latin typeface="Cambria Math" panose="02040503050406030204" pitchFamily="18" charset="0"/>
                            </a:rPr>
                            <m:t>𝑊</m:t>
                          </m:r>
                        </m:e>
                        <m:sup>
                          <m:r>
                            <a:rPr lang="zh-CN" altLang="en-US" i="1">
                              <a:latin typeface="Cambria Math" panose="02040503050406030204" pitchFamily="18" charset="0"/>
                            </a:rPr>
                            <m:t>𝑓</m:t>
                          </m:r>
                        </m:sup>
                      </m:sSup>
                      <m:r>
                        <a:rPr lang="zh-CN" altLang="en-US" i="0">
                          <a:latin typeface="Cambria Math" panose="02040503050406030204" pitchFamily="18" charset="0"/>
                        </a:rPr>
                        <m:t>=</m:t>
                      </m:r>
                      <m:d>
                        <m:dPr>
                          <m:begChr m:val="["/>
                          <m:endChr m:val="]"/>
                          <m:ctrlPr>
                            <a:rPr lang="zh-CN" altLang="en-US" i="1">
                              <a:latin typeface="Cambria Math" panose="02040503050406030204" pitchFamily="18" charset="0"/>
                            </a:rPr>
                          </m:ctrlPr>
                        </m:dPr>
                        <m:e>
                          <m:m>
                            <m:mPr>
                              <m:plcHide m:val="on"/>
                              <m:mcs>
                                <m:mc>
                                  <m:mcPr>
                                    <m:count m:val="3"/>
                                    <m:mcJc m:val="center"/>
                                  </m:mcPr>
                                </m:mc>
                              </m:mcs>
                              <m:ctrlPr>
                                <a:rPr lang="zh-CN" altLang="en-US" i="1">
                                  <a:latin typeface="Cambria Math" panose="02040503050406030204" pitchFamily="18" charset="0"/>
                                </a:rPr>
                              </m:ctrlPr>
                            </m:mPr>
                            <m:mr>
                              <m:e>
                                <m:m>
                                  <m:mPr>
                                    <m:plcHide m:val="on"/>
                                    <m:mcs>
                                      <m:mc>
                                        <m:mcPr>
                                          <m:count m:val="1"/>
                                          <m:mcJc m:val="center"/>
                                        </m:mcPr>
                                      </m:mc>
                                    </m:mcs>
                                    <m:ctrlPr>
                                      <a:rPr lang="zh-CN" altLang="en-US" i="1">
                                        <a:latin typeface="Cambria Math" panose="02040503050406030204" pitchFamily="18" charset="0"/>
                                      </a:rPr>
                                    </m:ctrlPr>
                                  </m:mPr>
                                  <m:mr>
                                    <m:e>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0">
                                              <a:latin typeface="Cambria Math" panose="02040503050406030204" pitchFamily="18" charset="0"/>
                                            </a:rPr>
                                            <m:t>11</m:t>
                                          </m:r>
                                        </m:sub>
                                      </m:sSub>
                                    </m:e>
                                  </m:mr>
                                  <m:mr>
                                    <m:e>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0">
                                              <a:latin typeface="Cambria Math" panose="02040503050406030204" pitchFamily="18" charset="0"/>
                                            </a:rPr>
                                            <m:t>21</m:t>
                                          </m:r>
                                        </m:sub>
                                      </m:sSub>
                                    </m:e>
                                  </m:mr>
                                </m:m>
                              </m:e>
                              <m:e>
                                <m:m>
                                  <m:mPr>
                                    <m:plcHide m:val="on"/>
                                    <m:mcs>
                                      <m:mc>
                                        <m:mcPr>
                                          <m:count m:val="1"/>
                                          <m:mcJc m:val="center"/>
                                        </m:mcPr>
                                      </m:mc>
                                    </m:mcs>
                                    <m:ctrlPr>
                                      <a:rPr lang="zh-CN" altLang="en-US" i="1">
                                        <a:latin typeface="Cambria Math" panose="02040503050406030204" pitchFamily="18" charset="0"/>
                                      </a:rPr>
                                    </m:ctrlPr>
                                  </m:mPr>
                                  <m:mr>
                                    <m:e>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0">
                                              <a:latin typeface="Cambria Math" panose="02040503050406030204" pitchFamily="18" charset="0"/>
                                            </a:rPr>
                                            <m:t>12</m:t>
                                          </m:r>
                                        </m:sub>
                                      </m:sSub>
                                    </m:e>
                                  </m:mr>
                                  <m:mr>
                                    <m:e>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0">
                                              <a:latin typeface="Cambria Math" panose="02040503050406030204" pitchFamily="18" charset="0"/>
                                            </a:rPr>
                                            <m:t>22</m:t>
                                          </m:r>
                                        </m:sub>
                                      </m:sSub>
                                    </m:e>
                                  </m:mr>
                                </m:m>
                              </m:e>
                              <m:e>
                                <m:m>
                                  <m:mPr>
                                    <m:plcHide m:val="on"/>
                                    <m:mcs>
                                      <m:mc>
                                        <m:mcPr>
                                          <m:count m:val="1"/>
                                          <m:mcJc m:val="center"/>
                                        </m:mcPr>
                                      </m:mc>
                                    </m:mcs>
                                    <m:ctrlPr>
                                      <a:rPr lang="zh-CN" altLang="en-US" i="1">
                                        <a:latin typeface="Cambria Math" panose="02040503050406030204" pitchFamily="18" charset="0"/>
                                      </a:rPr>
                                    </m:ctrlPr>
                                  </m:mPr>
                                  <m:mr>
                                    <m:e>
                                      <m:m>
                                        <m:mPr>
                                          <m:plcHide m:val="on"/>
                                          <m:mcs>
                                            <m:mc>
                                              <m:mcPr>
                                                <m:count m:val="2"/>
                                                <m:mcJc m:val="center"/>
                                              </m:mcPr>
                                            </m:mc>
                                          </m:mcs>
                                          <m:ctrlPr>
                                            <a:rPr lang="zh-CN" altLang="en-US" i="1">
                                              <a:latin typeface="Cambria Math" panose="02040503050406030204" pitchFamily="18" charset="0"/>
                                            </a:rPr>
                                          </m:ctrlPr>
                                        </m:mPr>
                                        <m:mr>
                                          <m:e>
                                            <m:r>
                                              <a:rPr lang="zh-CN" altLang="en-US" i="0">
                                                <a:latin typeface="Cambria Math" panose="02040503050406030204" pitchFamily="18" charset="0"/>
                                              </a:rPr>
                                              <m:t>…</m:t>
                                            </m:r>
                                          </m:e>
                                          <m:e>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0">
                                                    <a:latin typeface="Cambria Math" panose="02040503050406030204" pitchFamily="18" charset="0"/>
                                                  </a:rPr>
                                                  <m:t>1</m:t>
                                                </m:r>
                                                <m:r>
                                                  <a:rPr lang="zh-CN" altLang="en-US" i="1">
                                                    <a:latin typeface="Cambria Math" panose="02040503050406030204" pitchFamily="18" charset="0"/>
                                                  </a:rPr>
                                                  <m:t>𝑑</m:t>
                                                </m:r>
                                              </m:sub>
                                            </m:sSub>
                                          </m:e>
                                        </m:mr>
                                      </m:m>
                                    </m:e>
                                  </m:mr>
                                  <m:mr>
                                    <m:e>
                                      <m:m>
                                        <m:mPr>
                                          <m:plcHide m:val="on"/>
                                          <m:mcs>
                                            <m:mc>
                                              <m:mcPr>
                                                <m:count m:val="2"/>
                                                <m:mcJc m:val="center"/>
                                              </m:mcPr>
                                            </m:mc>
                                          </m:mcs>
                                          <m:ctrlPr>
                                            <a:rPr lang="zh-CN" altLang="en-US" i="1">
                                              <a:latin typeface="Cambria Math" panose="02040503050406030204" pitchFamily="18" charset="0"/>
                                            </a:rPr>
                                          </m:ctrlPr>
                                        </m:mPr>
                                        <m:mr>
                                          <m:e>
                                            <m:r>
                                              <a:rPr lang="zh-CN" altLang="en-US" i="0">
                                                <a:latin typeface="Cambria Math" panose="02040503050406030204" pitchFamily="18" charset="0"/>
                                              </a:rPr>
                                              <m:t>…</m:t>
                                            </m:r>
                                          </m:e>
                                          <m:e>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0">
                                                    <a:latin typeface="Cambria Math" panose="02040503050406030204" pitchFamily="18" charset="0"/>
                                                  </a:rPr>
                                                  <m:t>2</m:t>
                                                </m:r>
                                                <m:r>
                                                  <a:rPr lang="zh-CN" altLang="en-US" i="1">
                                                    <a:latin typeface="Cambria Math" panose="02040503050406030204" pitchFamily="18" charset="0"/>
                                                  </a:rPr>
                                                  <m:t>𝑑</m:t>
                                                </m:r>
                                              </m:sub>
                                            </m:sSub>
                                          </m:e>
                                        </m:mr>
                                      </m:m>
                                    </m:e>
                                  </m:mr>
                                </m:m>
                              </m:e>
                            </m:mr>
                            <m:mr>
                              <m:e>
                                <m:r>
                                  <a:rPr lang="zh-CN" altLang="en-US" i="0">
                                    <a:latin typeface="Cambria Math" panose="02040503050406030204" pitchFamily="18" charset="0"/>
                                  </a:rPr>
                                  <m:t>⋮</m:t>
                                </m:r>
                              </m:e>
                              <m:e>
                                <m:r>
                                  <a:rPr lang="zh-CN" altLang="en-US" i="0">
                                    <a:latin typeface="Cambria Math" panose="02040503050406030204" pitchFamily="18" charset="0"/>
                                  </a:rPr>
                                  <m:t>⋮</m:t>
                                </m:r>
                              </m:e>
                              <m:e>
                                <m:m>
                                  <m:mPr>
                                    <m:plcHide m:val="on"/>
                                    <m:mcs>
                                      <m:mc>
                                        <m:mcPr>
                                          <m:count m:val="2"/>
                                          <m:mcJc m:val="center"/>
                                        </m:mcPr>
                                      </m:mc>
                                    </m:mcs>
                                    <m:ctrlPr>
                                      <a:rPr lang="zh-CN" altLang="en-US" i="1">
                                        <a:latin typeface="Cambria Math" panose="02040503050406030204" pitchFamily="18" charset="0"/>
                                      </a:rPr>
                                    </m:ctrlPr>
                                  </m:mPr>
                                  <m:mr>
                                    <m:e>
                                      <m:r>
                                        <a:rPr lang="zh-CN" altLang="en-US" i="0">
                                          <a:latin typeface="Cambria Math" panose="02040503050406030204" pitchFamily="18" charset="0"/>
                                        </a:rPr>
                                        <m:t>⋮</m:t>
                                      </m:r>
                                    </m:e>
                                    <m:e>
                                      <m:r>
                                        <a:rPr lang="zh-CN" altLang="en-US" i="0">
                                          <a:latin typeface="Cambria Math" panose="02040503050406030204" pitchFamily="18" charset="0"/>
                                        </a:rPr>
                                        <m:t>⋮</m:t>
                                      </m:r>
                                    </m:e>
                                  </m:mr>
                                </m:m>
                              </m:e>
                            </m:mr>
                            <m:mr>
                              <m:e>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1">
                                        <a:latin typeface="Cambria Math" panose="02040503050406030204" pitchFamily="18" charset="0"/>
                                      </a:rPr>
                                      <m:t>𝑚</m:t>
                                    </m:r>
                                    <m:r>
                                      <a:rPr lang="zh-CN" altLang="en-US" i="0">
                                        <a:latin typeface="Cambria Math" panose="02040503050406030204" pitchFamily="18" charset="0"/>
                                      </a:rPr>
                                      <m:t>1</m:t>
                                    </m:r>
                                  </m:sub>
                                </m:sSub>
                              </m:e>
                              <m:e>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1">
                                        <a:latin typeface="Cambria Math" panose="02040503050406030204" pitchFamily="18" charset="0"/>
                                      </a:rPr>
                                      <m:t>𝑚</m:t>
                                    </m:r>
                                    <m:r>
                                      <a:rPr lang="zh-CN" altLang="en-US" i="0">
                                        <a:latin typeface="Cambria Math" panose="02040503050406030204" pitchFamily="18" charset="0"/>
                                      </a:rPr>
                                      <m:t>2</m:t>
                                    </m:r>
                                  </m:sub>
                                </m:sSub>
                              </m:e>
                              <m:e>
                                <m:m>
                                  <m:mPr>
                                    <m:plcHide m:val="on"/>
                                    <m:mcs>
                                      <m:mc>
                                        <m:mcPr>
                                          <m:count m:val="2"/>
                                          <m:mcJc m:val="center"/>
                                        </m:mcPr>
                                      </m:mc>
                                    </m:mcs>
                                    <m:ctrlPr>
                                      <a:rPr lang="zh-CN" altLang="en-US" i="1">
                                        <a:latin typeface="Cambria Math" panose="02040503050406030204" pitchFamily="18" charset="0"/>
                                      </a:rPr>
                                    </m:ctrlPr>
                                  </m:mPr>
                                  <m:mr>
                                    <m:e>
                                      <m:r>
                                        <a:rPr lang="zh-CN" altLang="en-US" i="0">
                                          <a:latin typeface="Cambria Math" panose="02040503050406030204" pitchFamily="18" charset="0"/>
                                        </a:rPr>
                                        <m:t>…</m:t>
                                      </m:r>
                                    </m:e>
                                    <m:e>
                                      <m:sSub>
                                        <m:sSubPr>
                                          <m:ctrlPr>
                                            <a:rPr lang="zh-CN" altLang="en-US" i="1">
                                              <a:latin typeface="Cambria Math" panose="02040503050406030204" pitchFamily="18" charset="0"/>
                                            </a:rPr>
                                          </m:ctrlPr>
                                        </m:sSubPr>
                                        <m:e>
                                          <m:r>
                                            <a:rPr lang="zh-CN" altLang="en-US" i="1">
                                              <a:latin typeface="Cambria Math" panose="02040503050406030204" pitchFamily="18" charset="0"/>
                                            </a:rPr>
                                            <m:t>𝑓</m:t>
                                          </m:r>
                                        </m:e>
                                        <m:sub>
                                          <m:r>
                                            <a:rPr lang="zh-CN" altLang="en-US" i="1">
                                              <a:latin typeface="Cambria Math" panose="02040503050406030204" pitchFamily="18" charset="0"/>
                                            </a:rPr>
                                            <m:t>𝑚𝑑</m:t>
                                          </m:r>
                                        </m:sub>
                                      </m:sSub>
                                    </m:e>
                                  </m:mr>
                                </m:m>
                              </m:e>
                            </m:mr>
                          </m:m>
                        </m:e>
                      </m:d>
                      <m:r>
                        <a:rPr lang="zh-CN" altLang="en-US" i="0">
                          <a:latin typeface="Cambria Math" panose="02040503050406030204" pitchFamily="18" charset="0"/>
                        </a:rPr>
                        <m:t>∈</m:t>
                      </m:r>
                      <m:sSup>
                        <m:sSupPr>
                          <m:ctrlPr>
                            <a:rPr lang="zh-CN" altLang="en-US" i="1">
                              <a:latin typeface="Cambria Math" panose="02040503050406030204" pitchFamily="18" charset="0"/>
                            </a:rPr>
                          </m:ctrlPr>
                        </m:sSupPr>
                        <m:e>
                          <m:r>
                            <a:rPr lang="zh-CN" altLang="en-US" i="0">
                              <a:latin typeface="Cambria Math" panose="02040503050406030204" pitchFamily="18" charset="0"/>
                            </a:rPr>
                            <m:t>ℝ</m:t>
                          </m:r>
                        </m:e>
                        <m:sup>
                          <m:r>
                            <a:rPr lang="zh-CN" altLang="en-US" b="1" i="1">
                              <a:latin typeface="Cambria Math" panose="02040503050406030204" pitchFamily="18" charset="0"/>
                            </a:rPr>
                            <m:t>𝒎</m:t>
                          </m:r>
                          <m:r>
                            <a:rPr lang="zh-CN" altLang="en-US" b="0" i="0">
                              <a:latin typeface="Cambria Math" panose="02040503050406030204" pitchFamily="18" charset="0"/>
                            </a:rPr>
                            <m:t>×</m:t>
                          </m:r>
                          <m:r>
                            <a:rPr lang="zh-CN" altLang="en-US" b="1" i="1">
                              <a:latin typeface="Cambria Math" panose="02040503050406030204" pitchFamily="18" charset="0"/>
                            </a:rPr>
                            <m:t>𝒌</m:t>
                          </m:r>
                        </m:sup>
                      </m:sSup>
                    </m:oMath>
                  </m:oMathPara>
                </a14:m>
                <a:endParaRPr lang="zh-CN" altLang="en-US" dirty="0"/>
              </a:p>
            </p:txBody>
          </p:sp>
        </mc:Choice>
        <mc:Fallback>
          <p:sp>
            <p:nvSpPr>
              <p:cNvPr id="6" name="矩形 5">
                <a:extLst>
                  <a:ext uri="{FF2B5EF4-FFF2-40B4-BE49-F238E27FC236}">
                    <a16:creationId xmlns:a16="http://schemas.microsoft.com/office/drawing/2014/main" id="{F024DF76-D961-4FD6-ABBE-F026E460C7EC}"/>
                  </a:ext>
                </a:extLst>
              </p:cNvPr>
              <p:cNvSpPr>
                <a:spLocks noRot="1" noChangeAspect="1" noMove="1" noResize="1" noEditPoints="1" noAdjustHandles="1" noChangeArrowheads="1" noChangeShapeType="1" noTextEdit="1"/>
              </p:cNvSpPr>
              <p:nvPr/>
            </p:nvSpPr>
            <p:spPr>
              <a:xfrm>
                <a:off x="8267848" y="2961366"/>
                <a:ext cx="3864135" cy="1166088"/>
              </a:xfrm>
              <a:prstGeom prst="rect">
                <a:avLst/>
              </a:prstGeom>
              <a:blipFill>
                <a:blip r:embed="rId4"/>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7" name="矩形 6">
                <a:extLst>
                  <a:ext uri="{FF2B5EF4-FFF2-40B4-BE49-F238E27FC236}">
                    <a16:creationId xmlns:a16="http://schemas.microsoft.com/office/drawing/2014/main" id="{3A296F60-4BD1-4C96-B1DA-38B83976D885}"/>
                  </a:ext>
                </a:extLst>
              </p:cNvPr>
              <p:cNvSpPr/>
              <p:nvPr/>
            </p:nvSpPr>
            <p:spPr>
              <a:xfrm>
                <a:off x="411444" y="4581047"/>
                <a:ext cx="2993384" cy="376963"/>
              </a:xfrm>
              <a:prstGeom prst="rect">
                <a:avLst/>
              </a:prstGeom>
            </p:spPr>
            <p:txBody>
              <a:bodyPr wrap="none">
                <a:spAutoFit/>
              </a:bodyPr>
              <a:lstStyle/>
              <a:p>
                <a:r>
                  <a:rPr lang="zh-CN" altLang="zh-CN" dirty="0">
                    <a:ea typeface="黑体" panose="02010609060101010101" pitchFamily="49" charset="-122"/>
                    <a:cs typeface="Times New Roman" panose="02020603050405020304" pitchFamily="18" charset="0"/>
                  </a:rPr>
                  <a:t>文本相关的特征表示矩阵</a:t>
                </a:r>
                <a14:m>
                  <m:oMath xmlns:m="http://schemas.openxmlformats.org/officeDocument/2006/math">
                    <m:sSup>
                      <m:sSupPr>
                        <m:ctrlPr>
                          <a:rPr lang="zh-CN" altLang="zh-CN" i="1">
                            <a:effectLst/>
                            <a:latin typeface="Cambria Math" panose="02040503050406030204" pitchFamily="18" charset="0"/>
                            <a:ea typeface="Cambria Math" panose="020405030504060302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𝑋</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p>
                    </m:sSup>
                  </m:oMath>
                </a14:m>
                <a:endParaRPr lang="zh-CN" altLang="en-US" dirty="0"/>
              </a:p>
            </p:txBody>
          </p:sp>
        </mc:Choice>
        <mc:Fallback>
          <p:sp>
            <p:nvSpPr>
              <p:cNvPr id="7" name="矩形 6">
                <a:extLst>
                  <a:ext uri="{FF2B5EF4-FFF2-40B4-BE49-F238E27FC236}">
                    <a16:creationId xmlns:a16="http://schemas.microsoft.com/office/drawing/2014/main" id="{3A296F60-4BD1-4C96-B1DA-38B83976D885}"/>
                  </a:ext>
                </a:extLst>
              </p:cNvPr>
              <p:cNvSpPr>
                <a:spLocks noRot="1" noChangeAspect="1" noMove="1" noResize="1" noEditPoints="1" noAdjustHandles="1" noChangeArrowheads="1" noChangeShapeType="1" noTextEdit="1"/>
              </p:cNvSpPr>
              <p:nvPr/>
            </p:nvSpPr>
            <p:spPr>
              <a:xfrm>
                <a:off x="411444" y="4581047"/>
                <a:ext cx="2993384" cy="376963"/>
              </a:xfrm>
              <a:prstGeom prst="rect">
                <a:avLst/>
              </a:prstGeom>
              <a:blipFill>
                <a:blip r:embed="rId5"/>
                <a:stretch>
                  <a:fillRect l="-1626" t="-11290" b="-19355"/>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8" name="矩形 7">
                <a:extLst>
                  <a:ext uri="{FF2B5EF4-FFF2-40B4-BE49-F238E27FC236}">
                    <a16:creationId xmlns:a16="http://schemas.microsoft.com/office/drawing/2014/main" id="{8B66D6B0-DBB1-4D61-BDA1-F35317D7A59E}"/>
                  </a:ext>
                </a:extLst>
              </p:cNvPr>
              <p:cNvSpPr/>
              <p:nvPr/>
            </p:nvSpPr>
            <p:spPr>
              <a:xfrm>
                <a:off x="3902374" y="4581047"/>
                <a:ext cx="2540696" cy="376963"/>
              </a:xfrm>
              <a:prstGeom prst="rect">
                <a:avLst/>
              </a:prstGeom>
            </p:spPr>
            <p:txBody>
              <a:bodyPr wrap="none">
                <a:spAutoFit/>
              </a:bodyPr>
              <a:lstStyle/>
              <a:p>
                <a14:m>
                  <m:oMath xmlns:m="http://schemas.openxmlformats.org/officeDocument/2006/math">
                    <m:sSup>
                      <m:sSupPr>
                        <m:ctrlPr>
                          <a:rPr lang="zh-CN" altLang="zh-CN" i="1">
                            <a:latin typeface="Cambria Math" panose="02040503050406030204" pitchFamily="18" charset="0"/>
                            <a:ea typeface="Cambria Math" panose="020405030504060302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𝑋</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p>
                    </m:sSup>
                    <m:r>
                      <a:rPr lang="en-US" altLang="zh-CN" i="1">
                        <a:latin typeface="Cambria Math" panose="02040503050406030204" pitchFamily="18" charset="0"/>
                        <a:ea typeface="黑体" panose="02010609060101010101" pitchFamily="49" charset="-122"/>
                        <a:cs typeface="Times New Roman" panose="02020603050405020304" pitchFamily="18" charset="0"/>
                      </a:rPr>
                      <m:t>=</m:t>
                    </m:r>
                    <m:sSup>
                      <m:sSupPr>
                        <m:ctrlPr>
                          <a:rPr lang="zh-CN" altLang="zh-CN" i="1">
                            <a:latin typeface="Cambria Math" panose="02040503050406030204" pitchFamily="18" charset="0"/>
                            <a:ea typeface="Cambria Math" panose="020405030504060302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𝑀</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p>
                    </m:sSup>
                    <m:r>
                      <a:rPr lang="zh-CN" altLang="zh-CN" i="1">
                        <a:latin typeface="Cambria Math" panose="02040503050406030204" pitchFamily="18" charset="0"/>
                        <a:ea typeface="黑体" panose="02010609060101010101" pitchFamily="49" charset="-122"/>
                        <a:cs typeface="Times New Roman" panose="02020603050405020304" pitchFamily="18" charset="0"/>
                      </a:rPr>
                      <m:t>·</m:t>
                    </m:r>
                    <m:sSup>
                      <m:sSupPr>
                        <m:ctrlPr>
                          <a:rPr lang="zh-CN" altLang="zh-CN" i="1">
                            <a:latin typeface="Cambria Math" panose="02040503050406030204" pitchFamily="18" charset="0"/>
                            <a:ea typeface="Cambria Math" panose="020405030504060302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𝑊</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𝑐</m:t>
                        </m:r>
                      </m:sup>
                    </m:sSup>
                    <m:r>
                      <a:rPr lang="en-US" altLang="zh-CN" i="1">
                        <a:latin typeface="Cambria Math" panose="02040503050406030204" pitchFamily="18" charset="0"/>
                        <a:ea typeface="黑体" panose="02010609060101010101" pitchFamily="49" charset="-122"/>
                        <a:cs typeface="Times New Roman" panose="02020603050405020304" pitchFamily="18" charset="0"/>
                      </a:rPr>
                      <m:t>∈</m:t>
                    </m:r>
                    <m:sSup>
                      <m:sSupPr>
                        <m:ctrlPr>
                          <a:rPr lang="zh-CN" altLang="zh-CN" i="1">
                            <a:latin typeface="Cambria Math" panose="02040503050406030204" pitchFamily="18" charset="0"/>
                            <a:ea typeface="Cambria Math" panose="020405030504060302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ℝ</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𝑚</m:t>
                        </m:r>
                        <m:r>
                          <a:rPr lang="en-US" altLang="zh-CN" i="1">
                            <a:latin typeface="Cambria Math" panose="02040503050406030204" pitchFamily="18" charset="0"/>
                            <a:ea typeface="黑体" panose="02010609060101010101" pitchFamily="49" charset="-122"/>
                            <a:cs typeface="Times New Roman" panose="02020603050405020304" pitchFamily="18" charset="0"/>
                          </a:rPr>
                          <m:t>×</m:t>
                        </m:r>
                        <m:r>
                          <a:rPr lang="en-US" altLang="zh-CN" i="1">
                            <a:latin typeface="Cambria Math" panose="02040503050406030204" pitchFamily="18" charset="0"/>
                            <a:ea typeface="黑体" panose="02010609060101010101" pitchFamily="49" charset="-122"/>
                            <a:cs typeface="Times New Roman" panose="02020603050405020304" pitchFamily="18" charset="0"/>
                          </a:rPr>
                          <m:t>𝑑</m:t>
                        </m:r>
                      </m:sup>
                    </m:sSup>
                  </m:oMath>
                </a14:m>
                <a:r>
                  <a:rPr lang="en-US" altLang="zh-CN" dirty="0">
                    <a:latin typeface="黑体" panose="02010609060101010101" pitchFamily="49" charset="-122"/>
                    <a:cs typeface="Times New Roman" panose="02020603050405020304" pitchFamily="18" charset="0"/>
                  </a:rPr>
                  <a:t> </a:t>
                </a:r>
                <a:endParaRPr lang="zh-CN" altLang="en-US" dirty="0"/>
              </a:p>
            </p:txBody>
          </p:sp>
        </mc:Choice>
        <mc:Fallback>
          <p:sp>
            <p:nvSpPr>
              <p:cNvPr id="8" name="矩形 7">
                <a:extLst>
                  <a:ext uri="{FF2B5EF4-FFF2-40B4-BE49-F238E27FC236}">
                    <a16:creationId xmlns:a16="http://schemas.microsoft.com/office/drawing/2014/main" id="{8B66D6B0-DBB1-4D61-BDA1-F35317D7A59E}"/>
                  </a:ext>
                </a:extLst>
              </p:cNvPr>
              <p:cNvSpPr>
                <a:spLocks noRot="1" noChangeAspect="1" noMove="1" noResize="1" noEditPoints="1" noAdjustHandles="1" noChangeArrowheads="1" noChangeShapeType="1" noTextEdit="1"/>
              </p:cNvSpPr>
              <p:nvPr/>
            </p:nvSpPr>
            <p:spPr>
              <a:xfrm>
                <a:off x="3902374" y="4581047"/>
                <a:ext cx="2540696" cy="376963"/>
              </a:xfrm>
              <a:prstGeom prst="rect">
                <a:avLst/>
              </a:prstGeom>
              <a:blipFill>
                <a:blip r:embed="rId6"/>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10" name="矩形 9">
                <a:extLst>
                  <a:ext uri="{FF2B5EF4-FFF2-40B4-BE49-F238E27FC236}">
                    <a16:creationId xmlns:a16="http://schemas.microsoft.com/office/drawing/2014/main" id="{C38B950F-13A4-432C-BD20-710E7FD22B5B}"/>
                  </a:ext>
                </a:extLst>
              </p:cNvPr>
              <p:cNvSpPr/>
              <p:nvPr/>
            </p:nvSpPr>
            <p:spPr>
              <a:xfrm>
                <a:off x="399496" y="5044639"/>
                <a:ext cx="2958117" cy="390813"/>
              </a:xfrm>
              <a:prstGeom prst="rect">
                <a:avLst/>
              </a:prstGeom>
            </p:spPr>
            <p:txBody>
              <a:bodyPr wrap="none">
                <a:spAutoFit/>
              </a:bodyPr>
              <a:lstStyle/>
              <a:p>
                <a:r>
                  <a:rPr lang="zh-CN" altLang="zh-CN" dirty="0">
                    <a:ea typeface="黑体" panose="02010609060101010101" pitchFamily="49" charset="-122"/>
                    <a:cs typeface="Times New Roman" panose="02020603050405020304" pitchFamily="18" charset="0"/>
                  </a:rPr>
                  <a:t>特征相关的句子表示矩阵</a:t>
                </a:r>
                <a14:m>
                  <m:oMath xmlns:m="http://schemas.openxmlformats.org/officeDocument/2006/math">
                    <m:sSubSup>
                      <m:sSubSupPr>
                        <m:ctrlPr>
                          <a:rPr lang="zh-CN" altLang="zh-CN" i="1">
                            <a:effectLst/>
                            <a:latin typeface="Cambria Math" panose="02040503050406030204" pitchFamily="18" charset="0"/>
                            <a:ea typeface="Cambria Math" panose="02040503050406030204" pitchFamily="18" charset="0"/>
                          </a:rPr>
                        </m:ctrlPr>
                      </m:sSubSupPr>
                      <m:e>
                        <m:r>
                          <a:rPr lang="en-US" altLang="zh-CN" sz="1600" i="1">
                            <a:effectLst/>
                            <a:latin typeface="Cambria Math" panose="02040503050406030204" pitchFamily="18" charset="0"/>
                            <a:ea typeface="黑体" panose="02010609060101010101" pitchFamily="49" charset="-122"/>
                            <a:cs typeface="Times New Roman" panose="02020603050405020304" pitchFamily="18" charset="0"/>
                          </a:rPr>
                          <m:t>𝑋</m:t>
                        </m:r>
                      </m:e>
                      <m:sub>
                        <m:r>
                          <a:rPr lang="en-US" altLang="zh-CN" sz="1600" i="1">
                            <a:effectLst/>
                            <a:latin typeface="Cambria Math" panose="02040503050406030204" pitchFamily="18" charset="0"/>
                            <a:ea typeface="黑体" panose="02010609060101010101" pitchFamily="49" charset="-122"/>
                            <a:cs typeface="Times New Roman" panose="02020603050405020304" pitchFamily="18" charset="0"/>
                          </a:rPr>
                          <m:t>𝑓</m:t>
                        </m:r>
                      </m:sub>
                      <m:sup>
                        <m:r>
                          <a:rPr lang="en-US" altLang="zh-CN" sz="1600" i="1">
                            <a:effectLst/>
                            <a:latin typeface="Cambria Math" panose="02040503050406030204" pitchFamily="18" charset="0"/>
                            <a:ea typeface="黑体" panose="02010609060101010101" pitchFamily="49" charset="-122"/>
                            <a:cs typeface="Times New Roman" panose="02020603050405020304" pitchFamily="18" charset="0"/>
                          </a:rPr>
                          <m:t>𝑐</m:t>
                        </m:r>
                      </m:sup>
                    </m:sSubSup>
                  </m:oMath>
                </a14:m>
                <a:endParaRPr lang="zh-CN" altLang="en-US" dirty="0"/>
              </a:p>
            </p:txBody>
          </p:sp>
        </mc:Choice>
        <mc:Fallback>
          <p:sp>
            <p:nvSpPr>
              <p:cNvPr id="10" name="矩形 9">
                <a:extLst>
                  <a:ext uri="{FF2B5EF4-FFF2-40B4-BE49-F238E27FC236}">
                    <a16:creationId xmlns:a16="http://schemas.microsoft.com/office/drawing/2014/main" id="{C38B950F-13A4-432C-BD20-710E7FD22B5B}"/>
                  </a:ext>
                </a:extLst>
              </p:cNvPr>
              <p:cNvSpPr>
                <a:spLocks noRot="1" noChangeAspect="1" noMove="1" noResize="1" noEditPoints="1" noAdjustHandles="1" noChangeArrowheads="1" noChangeShapeType="1" noTextEdit="1"/>
              </p:cNvSpPr>
              <p:nvPr/>
            </p:nvSpPr>
            <p:spPr>
              <a:xfrm>
                <a:off x="399496" y="5044639"/>
                <a:ext cx="2958117" cy="390813"/>
              </a:xfrm>
              <a:prstGeom prst="rect">
                <a:avLst/>
              </a:prstGeom>
              <a:blipFill>
                <a:blip r:embed="rId7"/>
                <a:stretch>
                  <a:fillRect l="-1856" t="-14063" b="-14063"/>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11" name="矩形 10">
                <a:extLst>
                  <a:ext uri="{FF2B5EF4-FFF2-40B4-BE49-F238E27FC236}">
                    <a16:creationId xmlns:a16="http://schemas.microsoft.com/office/drawing/2014/main" id="{9F5B8D90-1D70-46C4-B2A0-C43C8AA649BF}"/>
                  </a:ext>
                </a:extLst>
              </p:cNvPr>
              <p:cNvSpPr/>
              <p:nvPr/>
            </p:nvSpPr>
            <p:spPr>
              <a:xfrm>
                <a:off x="3902374" y="5489084"/>
                <a:ext cx="2718821" cy="414922"/>
              </a:xfrm>
              <a:prstGeom prst="rect">
                <a:avLst/>
              </a:prstGeom>
            </p:spPr>
            <p:txBody>
              <a:bodyPr wrap="none">
                <a:spAutoFit/>
              </a:bodyPr>
              <a:lstStyle/>
              <a:p>
                <a14:m>
                  <m:oMath xmlns:m="http://schemas.openxmlformats.org/officeDocument/2006/math">
                    <m:sSubSup>
                      <m:sSubSupPr>
                        <m:ctrlPr>
                          <a:rPr lang="zh-CN" altLang="zh-CN" i="1" smtClean="0">
                            <a:latin typeface="Cambria Math" panose="02040503050406030204" pitchFamily="18" charset="0"/>
                            <a:ea typeface="Cambria Math" panose="02040503050406030204" pitchFamily="18" charset="0"/>
                          </a:rPr>
                        </m:ctrlPr>
                      </m:sSubSupPr>
                      <m:e>
                        <m:r>
                          <a:rPr lang="en-US" altLang="zh-CN" i="1">
                            <a:latin typeface="Cambria Math" panose="02040503050406030204" pitchFamily="18" charset="0"/>
                            <a:ea typeface="黑体" panose="02010609060101010101" pitchFamily="49" charset="-122"/>
                            <a:cs typeface="Times New Roman" panose="02020603050405020304" pitchFamily="18" charset="0"/>
                          </a:rPr>
                          <m:t>𝑋</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b>
                      <m:sup>
                        <m:r>
                          <a:rPr lang="en-US" altLang="zh-CN" i="1">
                            <a:latin typeface="Cambria Math" panose="02040503050406030204" pitchFamily="18" charset="0"/>
                            <a:ea typeface="黑体" panose="02010609060101010101" pitchFamily="49" charset="-122"/>
                            <a:cs typeface="Times New Roman" panose="02020603050405020304" pitchFamily="18" charset="0"/>
                          </a:rPr>
                          <m:t>𝑐</m:t>
                        </m:r>
                      </m:sup>
                    </m:sSubSup>
                    <m:r>
                      <a:rPr lang="en-US" altLang="zh-CN" i="1">
                        <a:latin typeface="Cambria Math" panose="02040503050406030204" pitchFamily="18" charset="0"/>
                        <a:ea typeface="黑体" panose="02010609060101010101" pitchFamily="49" charset="-122"/>
                        <a:cs typeface="Times New Roman" panose="02020603050405020304" pitchFamily="18" charset="0"/>
                      </a:rPr>
                      <m:t>=</m:t>
                    </m:r>
                    <m:sSup>
                      <m:sSupPr>
                        <m:ctrlPr>
                          <a:rPr lang="zh-CN" altLang="zh-CN" i="1">
                            <a:effectLst/>
                            <a:latin typeface="Cambria Math" panose="02040503050406030204" pitchFamily="18" charset="0"/>
                            <a:ea typeface="Cambria Math" panose="020405030504060302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m:t>
                        </m:r>
                        <m:sSup>
                          <m:sSupPr>
                            <m:ctrlPr>
                              <a:rPr lang="zh-CN" altLang="zh-CN" i="1">
                                <a:effectLst/>
                                <a:latin typeface="Cambria Math" panose="02040503050406030204" pitchFamily="18" charset="0"/>
                                <a:ea typeface="Cambria Math" panose="020405030504060302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𝑀</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p>
                        </m:sSup>
                        <m:r>
                          <a:rPr lang="en-US" altLang="zh-CN" i="1">
                            <a:latin typeface="Cambria Math" panose="02040503050406030204" pitchFamily="18" charset="0"/>
                            <a:ea typeface="黑体" panose="02010609060101010101" pitchFamily="49" charset="-122"/>
                            <a:cs typeface="Times New Roman" panose="02020603050405020304" pitchFamily="18" charset="0"/>
                          </a:rPr>
                          <m:t>)</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𝑇</m:t>
                        </m:r>
                      </m:sup>
                    </m:sSup>
                    <m:r>
                      <a:rPr lang="zh-CN" altLang="zh-CN" i="1">
                        <a:latin typeface="Cambria Math" panose="02040503050406030204" pitchFamily="18" charset="0"/>
                        <a:ea typeface="黑体" panose="02010609060101010101" pitchFamily="49" charset="-122"/>
                        <a:cs typeface="Times New Roman" panose="02020603050405020304" pitchFamily="18" charset="0"/>
                      </a:rPr>
                      <m:t>·</m:t>
                    </m:r>
                    <m:sSup>
                      <m:sSupPr>
                        <m:ctrlPr>
                          <a:rPr lang="zh-CN" altLang="zh-CN" i="1">
                            <a:effectLst/>
                            <a:latin typeface="Cambria Math" panose="02040503050406030204" pitchFamily="18" charset="0"/>
                            <a:ea typeface="Cambria Math" panose="020405030504060302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𝑊</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p>
                    </m:sSup>
                    <m:r>
                      <a:rPr lang="en-US" altLang="zh-CN" i="1">
                        <a:latin typeface="Cambria Math" panose="02040503050406030204" pitchFamily="18" charset="0"/>
                        <a:ea typeface="黑体" panose="02010609060101010101" pitchFamily="49" charset="-122"/>
                        <a:cs typeface="Times New Roman" panose="02020603050405020304" pitchFamily="18" charset="0"/>
                      </a:rPr>
                      <m:t>∈</m:t>
                    </m:r>
                    <m:sSup>
                      <m:sSupPr>
                        <m:ctrlPr>
                          <a:rPr lang="zh-CN" altLang="zh-CN" i="1">
                            <a:effectLst/>
                            <a:latin typeface="Cambria Math" panose="02040503050406030204" pitchFamily="18" charset="0"/>
                            <a:ea typeface="Cambria Math" panose="020405030504060302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ℝ</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𝑡</m:t>
                        </m:r>
                        <m:r>
                          <a:rPr lang="en-US" altLang="zh-CN" i="1">
                            <a:latin typeface="Cambria Math" panose="02040503050406030204" pitchFamily="18" charset="0"/>
                            <a:ea typeface="黑体" panose="02010609060101010101" pitchFamily="49" charset="-122"/>
                            <a:cs typeface="Times New Roman" panose="02020603050405020304" pitchFamily="18" charset="0"/>
                          </a:rPr>
                          <m:t>×</m:t>
                        </m:r>
                        <m:r>
                          <a:rPr lang="en-US" altLang="zh-CN" i="1">
                            <a:latin typeface="Cambria Math" panose="02040503050406030204" pitchFamily="18" charset="0"/>
                            <a:ea typeface="黑体" panose="02010609060101010101" pitchFamily="49" charset="-122"/>
                            <a:cs typeface="Times New Roman" panose="02020603050405020304" pitchFamily="18" charset="0"/>
                          </a:rPr>
                          <m:t>𝑑</m:t>
                        </m:r>
                      </m:sup>
                    </m:sSup>
                  </m:oMath>
                </a14:m>
                <a:r>
                  <a:rPr lang="en-US" altLang="zh-CN" dirty="0">
                    <a:latin typeface="黑体" panose="02010609060101010101" pitchFamily="49" charset="-122"/>
                    <a:cs typeface="Times New Roman" panose="02020603050405020304" pitchFamily="18" charset="0"/>
                  </a:rPr>
                  <a:t> </a:t>
                </a:r>
                <a:endParaRPr lang="zh-CN" altLang="en-US" dirty="0"/>
              </a:p>
            </p:txBody>
          </p:sp>
        </mc:Choice>
        <mc:Fallback>
          <p:sp>
            <p:nvSpPr>
              <p:cNvPr id="11" name="矩形 10">
                <a:extLst>
                  <a:ext uri="{FF2B5EF4-FFF2-40B4-BE49-F238E27FC236}">
                    <a16:creationId xmlns:a16="http://schemas.microsoft.com/office/drawing/2014/main" id="{9F5B8D90-1D70-46C4-B2A0-C43C8AA649BF}"/>
                  </a:ext>
                </a:extLst>
              </p:cNvPr>
              <p:cNvSpPr>
                <a:spLocks noRot="1" noChangeAspect="1" noMove="1" noResize="1" noEditPoints="1" noAdjustHandles="1" noChangeArrowheads="1" noChangeShapeType="1" noTextEdit="1"/>
              </p:cNvSpPr>
              <p:nvPr/>
            </p:nvSpPr>
            <p:spPr>
              <a:xfrm>
                <a:off x="3902374" y="5489084"/>
                <a:ext cx="2718821" cy="414922"/>
              </a:xfrm>
              <a:prstGeom prst="rect">
                <a:avLst/>
              </a:prstGeom>
              <a:blipFill>
                <a:blip r:embed="rId8"/>
                <a:stretch>
                  <a:fillRect b="-8696"/>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12" name="矩形 11">
                <a:extLst>
                  <a:ext uri="{FF2B5EF4-FFF2-40B4-BE49-F238E27FC236}">
                    <a16:creationId xmlns:a16="http://schemas.microsoft.com/office/drawing/2014/main" id="{DE483213-A7AE-4198-AE06-AFADE4185D5A}"/>
                  </a:ext>
                </a:extLst>
              </p:cNvPr>
              <p:cNvSpPr/>
              <p:nvPr/>
            </p:nvSpPr>
            <p:spPr>
              <a:xfrm>
                <a:off x="3902374" y="5058489"/>
                <a:ext cx="2487797" cy="376963"/>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p>
                        <m:sSupPr>
                          <m:ctrlPr>
                            <a:rPr lang="zh-CN" altLang="en-US">
                              <a:latin typeface="Cambria Math" panose="02040503050406030204" pitchFamily="18" charset="0"/>
                            </a:rPr>
                          </m:ctrlPr>
                        </m:sSupPr>
                        <m:e>
                          <m:r>
                            <a:rPr lang="zh-CN" altLang="en-US" i="1">
                              <a:latin typeface="Cambria Math" panose="02040503050406030204" pitchFamily="18" charset="0"/>
                            </a:rPr>
                            <m:t>𝑋</m:t>
                          </m:r>
                        </m:e>
                        <m:sup>
                          <m:r>
                            <a:rPr lang="zh-CN" altLang="en-US" i="1">
                              <a:latin typeface="Cambria Math" panose="02040503050406030204" pitchFamily="18" charset="0"/>
                            </a:rPr>
                            <m:t>𝑓</m:t>
                          </m:r>
                        </m:sup>
                      </m:sSup>
                      <m:r>
                        <a:rPr lang="zh-CN" altLang="en-US" i="0">
                          <a:latin typeface="Cambria Math" panose="02040503050406030204" pitchFamily="18" charset="0"/>
                        </a:rPr>
                        <m:t>=</m:t>
                      </m:r>
                      <m:sSup>
                        <m:sSupPr>
                          <m:ctrlPr>
                            <a:rPr lang="zh-CN" altLang="en-US" i="1">
                              <a:latin typeface="Cambria Math" panose="02040503050406030204" pitchFamily="18" charset="0"/>
                            </a:rPr>
                          </m:ctrlPr>
                        </m:sSupPr>
                        <m:e>
                          <m:r>
                            <a:rPr lang="zh-CN" altLang="en-US" i="1">
                              <a:latin typeface="Cambria Math" panose="02040503050406030204" pitchFamily="18" charset="0"/>
                            </a:rPr>
                            <m:t>𝑀</m:t>
                          </m:r>
                        </m:e>
                        <m:sup>
                          <m:r>
                            <a:rPr lang="zh-CN" altLang="en-US" i="1">
                              <a:latin typeface="Cambria Math" panose="02040503050406030204" pitchFamily="18" charset="0"/>
                            </a:rPr>
                            <m:t>𝑓</m:t>
                          </m:r>
                        </m:sup>
                      </m:sSup>
                      <m:r>
                        <a:rPr lang="zh-CN" altLang="en-US" i="0">
                          <a:latin typeface="Cambria Math" panose="02040503050406030204" pitchFamily="18" charset="0"/>
                        </a:rPr>
                        <m:t>·</m:t>
                      </m:r>
                      <m:sSup>
                        <m:sSupPr>
                          <m:ctrlPr>
                            <a:rPr lang="zh-CN" altLang="en-US" i="1">
                              <a:latin typeface="Cambria Math" panose="02040503050406030204" pitchFamily="18" charset="0"/>
                            </a:rPr>
                          </m:ctrlPr>
                        </m:sSupPr>
                        <m:e>
                          <m:r>
                            <a:rPr lang="zh-CN" altLang="en-US" i="1">
                              <a:latin typeface="Cambria Math" panose="02040503050406030204" pitchFamily="18" charset="0"/>
                            </a:rPr>
                            <m:t>𝑊</m:t>
                          </m:r>
                        </m:e>
                        <m:sup>
                          <m:r>
                            <a:rPr lang="zh-CN" altLang="en-US" i="1">
                              <a:latin typeface="Cambria Math" panose="02040503050406030204" pitchFamily="18" charset="0"/>
                            </a:rPr>
                            <m:t>𝑐</m:t>
                          </m:r>
                        </m:sup>
                      </m:sSup>
                      <m:r>
                        <a:rPr lang="zh-CN" altLang="en-US" i="0">
                          <a:latin typeface="Cambria Math" panose="02040503050406030204" pitchFamily="18" charset="0"/>
                        </a:rPr>
                        <m:t>∈</m:t>
                      </m:r>
                      <m:sSup>
                        <m:sSupPr>
                          <m:ctrlPr>
                            <a:rPr lang="zh-CN" altLang="en-US" i="1">
                              <a:latin typeface="Cambria Math" panose="02040503050406030204" pitchFamily="18" charset="0"/>
                            </a:rPr>
                          </m:ctrlPr>
                        </m:sSupPr>
                        <m:e>
                          <m:r>
                            <a:rPr lang="zh-CN" altLang="en-US" i="0">
                              <a:latin typeface="Cambria Math" panose="02040503050406030204" pitchFamily="18" charset="0"/>
                            </a:rPr>
                            <m:t>ℝ</m:t>
                          </m:r>
                        </m:e>
                        <m:sup>
                          <m:r>
                            <a:rPr lang="zh-CN" altLang="en-US" i="1">
                              <a:latin typeface="Cambria Math" panose="02040503050406030204" pitchFamily="18" charset="0"/>
                            </a:rPr>
                            <m:t>𝑚</m:t>
                          </m:r>
                          <m:r>
                            <a:rPr lang="zh-CN" altLang="en-US" i="0">
                              <a:latin typeface="Cambria Math" panose="02040503050406030204" pitchFamily="18" charset="0"/>
                            </a:rPr>
                            <m:t>×</m:t>
                          </m:r>
                          <m:r>
                            <a:rPr lang="zh-CN" altLang="en-US" i="1">
                              <a:latin typeface="Cambria Math" panose="02040503050406030204" pitchFamily="18" charset="0"/>
                            </a:rPr>
                            <m:t>𝑑</m:t>
                          </m:r>
                        </m:sup>
                      </m:sSup>
                    </m:oMath>
                  </m:oMathPara>
                </a14:m>
                <a:endParaRPr lang="zh-CN" altLang="en-US" dirty="0"/>
              </a:p>
            </p:txBody>
          </p:sp>
        </mc:Choice>
        <mc:Fallback>
          <p:sp>
            <p:nvSpPr>
              <p:cNvPr id="12" name="矩形 11">
                <a:extLst>
                  <a:ext uri="{FF2B5EF4-FFF2-40B4-BE49-F238E27FC236}">
                    <a16:creationId xmlns:a16="http://schemas.microsoft.com/office/drawing/2014/main" id="{DE483213-A7AE-4198-AE06-AFADE4185D5A}"/>
                  </a:ext>
                </a:extLst>
              </p:cNvPr>
              <p:cNvSpPr>
                <a:spLocks noRot="1" noChangeAspect="1" noMove="1" noResize="1" noEditPoints="1" noAdjustHandles="1" noChangeArrowheads="1" noChangeShapeType="1" noTextEdit="1"/>
              </p:cNvSpPr>
              <p:nvPr/>
            </p:nvSpPr>
            <p:spPr>
              <a:xfrm>
                <a:off x="3902374" y="5058489"/>
                <a:ext cx="2487797" cy="376963"/>
              </a:xfrm>
              <a:prstGeom prst="rect">
                <a:avLst/>
              </a:prstGeom>
              <a:blipFill>
                <a:blip r:embed="rId9"/>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13" name="矩形 12">
                <a:extLst>
                  <a:ext uri="{FF2B5EF4-FFF2-40B4-BE49-F238E27FC236}">
                    <a16:creationId xmlns:a16="http://schemas.microsoft.com/office/drawing/2014/main" id="{AA5AFFDD-2A48-421C-A04B-0BF1D1ABB041}"/>
                  </a:ext>
                </a:extLst>
              </p:cNvPr>
              <p:cNvSpPr/>
              <p:nvPr/>
            </p:nvSpPr>
            <p:spPr>
              <a:xfrm>
                <a:off x="411444" y="5522081"/>
                <a:ext cx="3419782" cy="390813"/>
              </a:xfrm>
              <a:prstGeom prst="rect">
                <a:avLst/>
              </a:prstGeom>
            </p:spPr>
            <p:txBody>
              <a:bodyPr wrap="none">
                <a:spAutoFit/>
              </a:bodyPr>
              <a:lstStyle/>
              <a:p>
                <a:r>
                  <a:rPr lang="zh-CN" altLang="zh-CN" dirty="0">
                    <a:ea typeface="黑体" panose="02010609060101010101" pitchFamily="49" charset="-122"/>
                    <a:cs typeface="Times New Roman" panose="02020603050405020304" pitchFamily="18" charset="0"/>
                  </a:rPr>
                  <a:t>定义特征相关的句子表示矩阵</a:t>
                </a:r>
                <a14:m>
                  <m:oMath xmlns:m="http://schemas.openxmlformats.org/officeDocument/2006/math">
                    <m:sSubSup>
                      <m:sSubSupPr>
                        <m:ctrlPr>
                          <a:rPr lang="zh-CN" altLang="zh-CN" i="1">
                            <a:effectLst/>
                            <a:latin typeface="Cambria Math" panose="02040503050406030204" pitchFamily="18" charset="0"/>
                            <a:ea typeface="Cambria Math" panose="02040503050406030204" pitchFamily="18" charset="0"/>
                          </a:rPr>
                        </m:ctrlPr>
                      </m:sSubSupPr>
                      <m:e>
                        <m:r>
                          <a:rPr lang="en-US" altLang="zh-CN" sz="1600" i="1">
                            <a:effectLst/>
                            <a:latin typeface="Cambria Math" panose="02040503050406030204" pitchFamily="18" charset="0"/>
                            <a:ea typeface="黑体" panose="02010609060101010101" pitchFamily="49" charset="-122"/>
                            <a:cs typeface="Times New Roman" panose="02020603050405020304" pitchFamily="18" charset="0"/>
                          </a:rPr>
                          <m:t>𝑋</m:t>
                        </m:r>
                      </m:e>
                      <m:sub>
                        <m:r>
                          <a:rPr lang="en-US" altLang="zh-CN" sz="1600" i="1">
                            <a:effectLst/>
                            <a:latin typeface="Cambria Math" panose="02040503050406030204" pitchFamily="18" charset="0"/>
                            <a:ea typeface="黑体" panose="02010609060101010101" pitchFamily="49" charset="-122"/>
                            <a:cs typeface="Times New Roman" panose="02020603050405020304" pitchFamily="18" charset="0"/>
                          </a:rPr>
                          <m:t>𝑓</m:t>
                        </m:r>
                      </m:sub>
                      <m:sup>
                        <m:r>
                          <a:rPr lang="en-US" altLang="zh-CN" sz="1600" i="1">
                            <a:effectLst/>
                            <a:latin typeface="Cambria Math" panose="02040503050406030204" pitchFamily="18" charset="0"/>
                            <a:ea typeface="黑体" panose="02010609060101010101" pitchFamily="49" charset="-122"/>
                            <a:cs typeface="Times New Roman" panose="02020603050405020304" pitchFamily="18" charset="0"/>
                          </a:rPr>
                          <m:t>𝑐</m:t>
                        </m:r>
                      </m:sup>
                    </m:sSubSup>
                  </m:oMath>
                </a14:m>
                <a:endParaRPr lang="zh-CN" altLang="en-US" dirty="0"/>
              </a:p>
            </p:txBody>
          </p:sp>
        </mc:Choice>
        <mc:Fallback>
          <p:sp>
            <p:nvSpPr>
              <p:cNvPr id="13" name="矩形 12">
                <a:extLst>
                  <a:ext uri="{FF2B5EF4-FFF2-40B4-BE49-F238E27FC236}">
                    <a16:creationId xmlns:a16="http://schemas.microsoft.com/office/drawing/2014/main" id="{AA5AFFDD-2A48-421C-A04B-0BF1D1ABB041}"/>
                  </a:ext>
                </a:extLst>
              </p:cNvPr>
              <p:cNvSpPr>
                <a:spLocks noRot="1" noChangeAspect="1" noMove="1" noResize="1" noEditPoints="1" noAdjustHandles="1" noChangeArrowheads="1" noChangeShapeType="1" noTextEdit="1"/>
              </p:cNvSpPr>
              <p:nvPr/>
            </p:nvSpPr>
            <p:spPr>
              <a:xfrm>
                <a:off x="411444" y="5522081"/>
                <a:ext cx="3419782" cy="390813"/>
              </a:xfrm>
              <a:prstGeom prst="rect">
                <a:avLst/>
              </a:prstGeom>
              <a:blipFill>
                <a:blip r:embed="rId10"/>
                <a:stretch>
                  <a:fillRect l="-1426" t="-14063" b="-14063"/>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262847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BDD340EB-7FE0-4774-B3D7-B501E40BD7A9}"/>
              </a:ext>
            </a:extLst>
          </p:cNvPr>
          <p:cNvSpPr txBox="1"/>
          <p:nvPr/>
        </p:nvSpPr>
        <p:spPr>
          <a:xfrm>
            <a:off x="399496" y="204186"/>
            <a:ext cx="7378852" cy="461665"/>
          </a:xfrm>
          <a:prstGeom prst="rect">
            <a:avLst/>
          </a:prstGeom>
          <a:noFill/>
        </p:spPr>
        <p:txBody>
          <a:bodyPr wrap="square" rtlCol="0">
            <a:spAutoFit/>
          </a:bodyPr>
          <a:lstStyle/>
          <a:p>
            <a:r>
              <a:rPr lang="zh-CN" altLang="zh-CN" sz="2400" b="1" dirty="0">
                <a:latin typeface="黑体" panose="02010609060101010101" pitchFamily="49" charset="-122"/>
                <a:ea typeface="黑体" panose="02010609060101010101" pitchFamily="49" charset="-122"/>
              </a:rPr>
              <a:t>融合语言特征的注意力机制的中文反讽识别模型</a:t>
            </a:r>
            <a:endParaRPr lang="zh-CN" altLang="en-US" sz="4000" b="1" dirty="0">
              <a:latin typeface="黑体" panose="02010609060101010101" pitchFamily="49" charset="-122"/>
              <a:ea typeface="黑体" panose="02010609060101010101" pitchFamily="49" charset="-122"/>
            </a:endParaRPr>
          </a:p>
        </p:txBody>
      </p:sp>
      <p:sp>
        <p:nvSpPr>
          <p:cNvPr id="3" name="矩形 2">
            <a:extLst>
              <a:ext uri="{FF2B5EF4-FFF2-40B4-BE49-F238E27FC236}">
                <a16:creationId xmlns:a16="http://schemas.microsoft.com/office/drawing/2014/main" id="{FD283CFD-EE8D-45FA-91A5-5C0CED5F7BD0}"/>
              </a:ext>
            </a:extLst>
          </p:cNvPr>
          <p:cNvSpPr/>
          <p:nvPr/>
        </p:nvSpPr>
        <p:spPr>
          <a:xfrm>
            <a:off x="6731705" y="296519"/>
            <a:ext cx="5333576" cy="369332"/>
          </a:xfrm>
          <a:prstGeom prst="rect">
            <a:avLst/>
          </a:prstGeom>
        </p:spPr>
        <p:txBody>
          <a:bodyPr wrap="none">
            <a:sp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rPr>
              <a:t>Irony-Feature Enhanced Attention Network, IEAN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p>
        </p:txBody>
      </p:sp>
      <p:sp>
        <p:nvSpPr>
          <p:cNvPr id="4" name="文本框 3">
            <a:extLst>
              <a:ext uri="{FF2B5EF4-FFF2-40B4-BE49-F238E27FC236}">
                <a16:creationId xmlns:a16="http://schemas.microsoft.com/office/drawing/2014/main" id="{F53784E9-5AF0-4121-B7C2-990611C6AB2C}"/>
              </a:ext>
            </a:extLst>
          </p:cNvPr>
          <p:cNvSpPr txBox="1"/>
          <p:nvPr/>
        </p:nvSpPr>
        <p:spPr>
          <a:xfrm>
            <a:off x="399496" y="774175"/>
            <a:ext cx="1651246" cy="369332"/>
          </a:xfrm>
          <a:prstGeom prst="rect">
            <a:avLst/>
          </a:prstGeom>
          <a:noFill/>
        </p:spPr>
        <p:txBody>
          <a:bodyPr wrap="square" rtlCol="0">
            <a:spAutoFit/>
          </a:bodyPr>
          <a:lstStyle/>
          <a:p>
            <a:r>
              <a:rPr lang="zh-CN" altLang="en-US" dirty="0">
                <a:latin typeface="Times New Roman" panose="02020603050405020304" pitchFamily="18" charset="0"/>
                <a:ea typeface="黑体" panose="02010609060101010101" pitchFamily="49" charset="-122"/>
                <a:cs typeface="Times New Roman" panose="02020603050405020304" pitchFamily="18" charset="0"/>
              </a:rPr>
              <a:t>隐藏状态矩阵</a:t>
            </a:r>
          </a:p>
        </p:txBody>
      </p:sp>
      <mc:AlternateContent xmlns:mc="http://schemas.openxmlformats.org/markup-compatibility/2006">
        <mc:Choice xmlns:a14="http://schemas.microsoft.com/office/drawing/2010/main" Requires="a14">
          <p:sp>
            <p:nvSpPr>
              <p:cNvPr id="5" name="矩形 4">
                <a:extLst>
                  <a:ext uri="{FF2B5EF4-FFF2-40B4-BE49-F238E27FC236}">
                    <a16:creationId xmlns:a16="http://schemas.microsoft.com/office/drawing/2014/main" id="{B00C5D19-80A1-4C8C-ADAA-48082374F08B}"/>
                  </a:ext>
                </a:extLst>
              </p:cNvPr>
              <p:cNvSpPr/>
              <p:nvPr/>
            </p:nvSpPr>
            <p:spPr>
              <a:xfrm>
                <a:off x="1885631" y="774175"/>
                <a:ext cx="1993303" cy="369332"/>
              </a:xfrm>
              <a:prstGeom prst="rect">
                <a:avLst/>
              </a:prstGeom>
            </p:spPr>
            <p:txBody>
              <a:bodyPr wrap="none">
                <a:spAutoFit/>
              </a:bodyPr>
              <a:lstStyle/>
              <a:p>
                <a:r>
                  <a:rPr lang="zh-CN" altLang="zh-CN" dirty="0">
                    <a:ea typeface="Times New Roman" panose="02020603050405020304" pitchFamily="18" charset="0"/>
                  </a:rPr>
                  <a:t> </a:t>
                </a:r>
                <a14:m>
                  <m:oMath xmlns:m="http://schemas.openxmlformats.org/officeDocument/2006/math">
                    <m:sSup>
                      <m:sSup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𝐻</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𝑐</m:t>
                        </m:r>
                      </m:sup>
                    </m:sSup>
                    <m:r>
                      <a:rPr lang="en-US" altLang="zh-CN" i="1">
                        <a:latin typeface="Cambria Math" panose="02040503050406030204" pitchFamily="18" charset="0"/>
                        <a:ea typeface="黑体" panose="02010609060101010101" pitchFamily="49" charset="-122"/>
                        <a:cs typeface="Times New Roman" panose="02020603050405020304" pitchFamily="18" charset="0"/>
                      </a:rPr>
                      <m:t>=</m:t>
                    </m:r>
                    <m:r>
                      <a:rPr lang="en-US" altLang="zh-CN" i="1">
                        <a:latin typeface="Cambria Math" panose="02040503050406030204" pitchFamily="18" charset="0"/>
                        <a:ea typeface="黑体" panose="02010609060101010101" pitchFamily="49" charset="-122"/>
                        <a:cs typeface="Times New Roman" panose="02020603050405020304" pitchFamily="18" charset="0"/>
                      </a:rPr>
                      <m:t>𝐿𝑆𝑇𝑀</m:t>
                    </m:r>
                    <m:r>
                      <a:rPr lang="en-US" altLang="zh-CN" i="1">
                        <a:latin typeface="Cambria Math" panose="02040503050406030204" pitchFamily="18" charset="0"/>
                        <a:ea typeface="黑体" panose="02010609060101010101" pitchFamily="49" charset="-122"/>
                        <a:cs typeface="Times New Roman" panose="02020603050405020304" pitchFamily="18" charset="0"/>
                      </a:rPr>
                      <m:t>(</m:t>
                    </m:r>
                    <m:sSup>
                      <m:sSup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𝑊</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𝑐</m:t>
                        </m:r>
                      </m:sup>
                    </m:sSup>
                    <m:r>
                      <a:rPr lang="en-US" altLang="zh-CN" i="1">
                        <a:latin typeface="Cambria Math" panose="02040503050406030204" pitchFamily="18" charset="0"/>
                        <a:ea typeface="黑体" panose="02010609060101010101" pitchFamily="49" charset="-122"/>
                        <a:cs typeface="Times New Roman" panose="02020603050405020304" pitchFamily="18" charset="0"/>
                      </a:rPr>
                      <m:t>)</m:t>
                    </m:r>
                  </m:oMath>
                </a14:m>
                <a:r>
                  <a:rPr lang="en-US" altLang="zh-CN" dirty="0">
                    <a:latin typeface="Times New Roman" panose="02020603050405020304" pitchFamily="18" charset="0"/>
                    <a:ea typeface="黑体" panose="02010609060101010101" pitchFamily="49" charset="-122"/>
                  </a:rPr>
                  <a:t> </a:t>
                </a:r>
                <a:endParaRPr lang="zh-CN" altLang="en-US" dirty="0"/>
              </a:p>
            </p:txBody>
          </p:sp>
        </mc:Choice>
        <mc:Fallback>
          <p:sp>
            <p:nvSpPr>
              <p:cNvPr id="5" name="矩形 4">
                <a:extLst>
                  <a:ext uri="{FF2B5EF4-FFF2-40B4-BE49-F238E27FC236}">
                    <a16:creationId xmlns:a16="http://schemas.microsoft.com/office/drawing/2014/main" id="{B00C5D19-80A1-4C8C-ADAA-48082374F08B}"/>
                  </a:ext>
                </a:extLst>
              </p:cNvPr>
              <p:cNvSpPr>
                <a:spLocks noRot="1" noChangeAspect="1" noMove="1" noResize="1" noEditPoints="1" noAdjustHandles="1" noChangeArrowheads="1" noChangeShapeType="1" noTextEdit="1"/>
              </p:cNvSpPr>
              <p:nvPr/>
            </p:nvSpPr>
            <p:spPr>
              <a:xfrm>
                <a:off x="1885631" y="774175"/>
                <a:ext cx="1993303" cy="369332"/>
              </a:xfrm>
              <a:prstGeom prst="rect">
                <a:avLst/>
              </a:prstGeom>
              <a:blipFill>
                <a:blip r:embed="rId2"/>
                <a:stretch>
                  <a:fillRect b="-11475"/>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6" name="矩形 5">
                <a:extLst>
                  <a:ext uri="{FF2B5EF4-FFF2-40B4-BE49-F238E27FC236}">
                    <a16:creationId xmlns:a16="http://schemas.microsoft.com/office/drawing/2014/main" id="{CEA93322-80C9-4862-826D-F9A7D21A266E}"/>
                  </a:ext>
                </a:extLst>
              </p:cNvPr>
              <p:cNvSpPr/>
              <p:nvPr/>
            </p:nvSpPr>
            <p:spPr>
              <a:xfrm>
                <a:off x="3878934" y="774175"/>
                <a:ext cx="1884811" cy="376963"/>
              </a:xfrm>
              <a:prstGeom prst="rect">
                <a:avLst/>
              </a:prstGeom>
            </p:spPr>
            <p:txBody>
              <a:bodyPr wrap="none">
                <a:spAutoFit/>
              </a:bodyPr>
              <a:lstStyle/>
              <a:p>
                <a14:m>
                  <m:oMath xmlns:m="http://schemas.openxmlformats.org/officeDocument/2006/math">
                    <m:sSup>
                      <m:sSupPr>
                        <m:ctrlPr>
                          <a:rPr lang="zh-CN" altLang="zh-CN" i="1">
                            <a:latin typeface="Cambria Math" panose="02040503050406030204" pitchFamily="18" charset="0"/>
                            <a:ea typeface="Cambria Math" panose="02040503050406030204" pitchFamily="18" charset="0"/>
                            <a:cs typeface="Times New Roman" panose="020206030504050203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𝐻</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p>
                    </m:sSup>
                    <m:r>
                      <a:rPr lang="en-US" altLang="zh-CN" i="1">
                        <a:latin typeface="Cambria Math" panose="02040503050406030204" pitchFamily="18" charset="0"/>
                        <a:ea typeface="黑体" panose="02010609060101010101" pitchFamily="49" charset="-122"/>
                        <a:cs typeface="Times New Roman" panose="02020603050405020304" pitchFamily="18" charset="0"/>
                      </a:rPr>
                      <m:t>=</m:t>
                    </m:r>
                    <m:r>
                      <a:rPr lang="en-US" altLang="zh-CN" i="1">
                        <a:latin typeface="Cambria Math" panose="02040503050406030204" pitchFamily="18" charset="0"/>
                        <a:ea typeface="黑体" panose="02010609060101010101" pitchFamily="49" charset="-122"/>
                        <a:cs typeface="Times New Roman" panose="02020603050405020304" pitchFamily="18" charset="0"/>
                      </a:rPr>
                      <m:t>𝐿𝑆𝑇𝑀</m:t>
                    </m:r>
                    <m:r>
                      <a:rPr lang="en-US" altLang="zh-CN" i="1">
                        <a:latin typeface="Cambria Math" panose="02040503050406030204" pitchFamily="18" charset="0"/>
                        <a:ea typeface="黑体" panose="02010609060101010101" pitchFamily="49" charset="-122"/>
                        <a:cs typeface="Times New Roman" panose="02020603050405020304" pitchFamily="18" charset="0"/>
                      </a:rPr>
                      <m:t>(</m:t>
                    </m:r>
                    <m:sSup>
                      <m:sSup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𝑋</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p>
                    </m:sSup>
                    <m:r>
                      <a:rPr lang="en-US" altLang="zh-CN" i="1">
                        <a:latin typeface="Cambria Math" panose="02040503050406030204" pitchFamily="18" charset="0"/>
                        <a:ea typeface="黑体" panose="02010609060101010101" pitchFamily="49" charset="-122"/>
                        <a:cs typeface="Times New Roman" panose="02020603050405020304" pitchFamily="18" charset="0"/>
                      </a:rPr>
                      <m:t>)</m:t>
                    </m:r>
                  </m:oMath>
                </a14:m>
                <a:r>
                  <a:rPr lang="en-US" altLang="zh-CN" dirty="0">
                    <a:latin typeface="Times New Roman" panose="02020603050405020304" pitchFamily="18" charset="0"/>
                    <a:ea typeface="黑体" panose="02010609060101010101" pitchFamily="49" charset="-122"/>
                  </a:rPr>
                  <a:t> </a:t>
                </a:r>
                <a:endParaRPr lang="zh-CN" altLang="en-US" dirty="0"/>
              </a:p>
            </p:txBody>
          </p:sp>
        </mc:Choice>
        <mc:Fallback>
          <p:sp>
            <p:nvSpPr>
              <p:cNvPr id="6" name="矩形 5">
                <a:extLst>
                  <a:ext uri="{FF2B5EF4-FFF2-40B4-BE49-F238E27FC236}">
                    <a16:creationId xmlns:a16="http://schemas.microsoft.com/office/drawing/2014/main" id="{CEA93322-80C9-4862-826D-F9A7D21A266E}"/>
                  </a:ext>
                </a:extLst>
              </p:cNvPr>
              <p:cNvSpPr>
                <a:spLocks noRot="1" noChangeAspect="1" noMove="1" noResize="1" noEditPoints="1" noAdjustHandles="1" noChangeArrowheads="1" noChangeShapeType="1" noTextEdit="1"/>
              </p:cNvSpPr>
              <p:nvPr/>
            </p:nvSpPr>
            <p:spPr>
              <a:xfrm>
                <a:off x="3878934" y="774175"/>
                <a:ext cx="1884811" cy="376963"/>
              </a:xfrm>
              <a:prstGeom prst="rect">
                <a:avLst/>
              </a:prstGeom>
              <a:blipFill>
                <a:blip r:embed="rId3"/>
                <a:stretch>
                  <a:fillRect b="-12903"/>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7" name="矩形 6">
                <a:extLst>
                  <a:ext uri="{FF2B5EF4-FFF2-40B4-BE49-F238E27FC236}">
                    <a16:creationId xmlns:a16="http://schemas.microsoft.com/office/drawing/2014/main" id="{B8FBEF01-9718-4C4C-80B9-AA027B0DD78A}"/>
                  </a:ext>
                </a:extLst>
              </p:cNvPr>
              <p:cNvSpPr/>
              <p:nvPr/>
            </p:nvSpPr>
            <p:spPr>
              <a:xfrm>
                <a:off x="5803277" y="774175"/>
                <a:ext cx="1856855" cy="400944"/>
              </a:xfrm>
              <a:prstGeom prst="rect">
                <a:avLst/>
              </a:prstGeom>
            </p:spPr>
            <p:txBody>
              <a:bodyPr wrap="none">
                <a:spAutoFit/>
              </a:bodyPr>
              <a:lstStyle/>
              <a:p>
                <a14:m>
                  <m:oMath xmlns:m="http://schemas.openxmlformats.org/officeDocument/2006/math">
                    <m:sSubSup>
                      <m:sSubSupPr>
                        <m:ctrlPr>
                          <a:rPr lang="zh-CN" altLang="zh-CN" i="1">
                            <a:latin typeface="Cambria Math" panose="02040503050406030204" pitchFamily="18" charset="0"/>
                            <a:ea typeface="Cambria Math" panose="02040503050406030204" pitchFamily="18" charset="0"/>
                          </a:rPr>
                        </m:ctrlPr>
                      </m:sSubSupPr>
                      <m:e>
                        <m:r>
                          <a:rPr lang="en-US" altLang="zh-CN" i="1">
                            <a:latin typeface="Cambria Math" panose="02040503050406030204" pitchFamily="18" charset="0"/>
                            <a:ea typeface="黑体" panose="02010609060101010101" pitchFamily="49" charset="-122"/>
                            <a:cs typeface="Times New Roman" panose="02020603050405020304" pitchFamily="18" charset="0"/>
                          </a:rPr>
                          <m:t>𝐻</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b>
                      <m:sup>
                        <m:r>
                          <a:rPr lang="en-US" altLang="zh-CN" i="1">
                            <a:latin typeface="Cambria Math" panose="02040503050406030204" pitchFamily="18" charset="0"/>
                            <a:ea typeface="黑体" panose="02010609060101010101" pitchFamily="49" charset="-122"/>
                            <a:cs typeface="Times New Roman" panose="02020603050405020304" pitchFamily="18" charset="0"/>
                          </a:rPr>
                          <m:t>𝑐</m:t>
                        </m:r>
                      </m:sup>
                    </m:sSubSup>
                    <m:r>
                      <a:rPr lang="en-US" altLang="zh-CN" i="1">
                        <a:latin typeface="Cambria Math" panose="02040503050406030204" pitchFamily="18" charset="0"/>
                        <a:ea typeface="黑体" panose="02010609060101010101" pitchFamily="49" charset="-122"/>
                        <a:cs typeface="Times New Roman" panose="02020603050405020304" pitchFamily="18" charset="0"/>
                      </a:rPr>
                      <m:t>=</m:t>
                    </m:r>
                    <m:r>
                      <a:rPr lang="en-US" altLang="zh-CN" i="1">
                        <a:latin typeface="Cambria Math" panose="02040503050406030204" pitchFamily="18" charset="0"/>
                        <a:ea typeface="黑体" panose="02010609060101010101" pitchFamily="49" charset="-122"/>
                        <a:cs typeface="Times New Roman" panose="02020603050405020304" pitchFamily="18" charset="0"/>
                      </a:rPr>
                      <m:t>𝐿𝑆𝑇𝑀</m:t>
                    </m:r>
                    <m:r>
                      <a:rPr lang="en-US" altLang="zh-CN" i="1">
                        <a:latin typeface="Cambria Math" panose="02040503050406030204" pitchFamily="18" charset="0"/>
                        <a:ea typeface="黑体" panose="02010609060101010101" pitchFamily="49" charset="-122"/>
                        <a:cs typeface="Times New Roman" panose="02020603050405020304" pitchFamily="18" charset="0"/>
                      </a:rPr>
                      <m:t>(</m:t>
                    </m:r>
                    <m:sSubSup>
                      <m:sSubSupPr>
                        <m:ctrlPr>
                          <a:rPr lang="zh-CN" altLang="zh-CN" i="1">
                            <a:effectLst/>
                            <a:latin typeface="Cambria Math" panose="02040503050406030204" pitchFamily="18" charset="0"/>
                            <a:ea typeface="Cambria Math" panose="02040503050406030204" pitchFamily="18" charset="0"/>
                          </a:rPr>
                        </m:ctrlPr>
                      </m:sSubSupPr>
                      <m:e>
                        <m:r>
                          <a:rPr lang="en-US" altLang="zh-CN" i="1">
                            <a:latin typeface="Cambria Math" panose="02040503050406030204" pitchFamily="18" charset="0"/>
                            <a:ea typeface="黑体" panose="02010609060101010101" pitchFamily="49" charset="-122"/>
                            <a:cs typeface="Times New Roman" panose="02020603050405020304" pitchFamily="18" charset="0"/>
                          </a:rPr>
                          <m:t>𝑋</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𝑓</m:t>
                        </m:r>
                      </m:sub>
                      <m:sup>
                        <m:r>
                          <a:rPr lang="en-US" altLang="zh-CN" i="1">
                            <a:latin typeface="Cambria Math" panose="02040503050406030204" pitchFamily="18" charset="0"/>
                            <a:ea typeface="黑体" panose="02010609060101010101" pitchFamily="49" charset="-122"/>
                            <a:cs typeface="Times New Roman" panose="02020603050405020304" pitchFamily="18" charset="0"/>
                          </a:rPr>
                          <m:t>𝑐</m:t>
                        </m:r>
                      </m:sup>
                    </m:sSubSup>
                    <m:r>
                      <a:rPr lang="en-US" altLang="zh-CN" i="1">
                        <a:latin typeface="Cambria Math" panose="02040503050406030204" pitchFamily="18" charset="0"/>
                        <a:ea typeface="黑体" panose="02010609060101010101" pitchFamily="49" charset="-122"/>
                        <a:cs typeface="Times New Roman" panose="02020603050405020304" pitchFamily="18" charset="0"/>
                      </a:rPr>
                      <m:t>)</m:t>
                    </m:r>
                  </m:oMath>
                </a14:m>
                <a:r>
                  <a:rPr lang="en-US" altLang="zh-CN" dirty="0">
                    <a:latin typeface="Times New Roman" panose="02020603050405020304" pitchFamily="18" charset="0"/>
                    <a:ea typeface="黑体" panose="02010609060101010101" pitchFamily="49" charset="-122"/>
                  </a:rPr>
                  <a:t> </a:t>
                </a:r>
                <a:endParaRPr lang="zh-CN" altLang="en-US" dirty="0"/>
              </a:p>
            </p:txBody>
          </p:sp>
        </mc:Choice>
        <mc:Fallback>
          <p:sp>
            <p:nvSpPr>
              <p:cNvPr id="7" name="矩形 6">
                <a:extLst>
                  <a:ext uri="{FF2B5EF4-FFF2-40B4-BE49-F238E27FC236}">
                    <a16:creationId xmlns:a16="http://schemas.microsoft.com/office/drawing/2014/main" id="{B8FBEF01-9718-4C4C-80B9-AA027B0DD78A}"/>
                  </a:ext>
                </a:extLst>
              </p:cNvPr>
              <p:cNvSpPr>
                <a:spLocks noRot="1" noChangeAspect="1" noMove="1" noResize="1" noEditPoints="1" noAdjustHandles="1" noChangeArrowheads="1" noChangeShapeType="1" noTextEdit="1"/>
              </p:cNvSpPr>
              <p:nvPr/>
            </p:nvSpPr>
            <p:spPr>
              <a:xfrm>
                <a:off x="5803277" y="774175"/>
                <a:ext cx="1856855" cy="400944"/>
              </a:xfrm>
              <a:prstGeom prst="rect">
                <a:avLst/>
              </a:prstGeom>
              <a:blipFill>
                <a:blip r:embed="rId4"/>
                <a:stretch>
                  <a:fillRect b="-9091"/>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8" name="矩形 7">
                <a:extLst>
                  <a:ext uri="{FF2B5EF4-FFF2-40B4-BE49-F238E27FC236}">
                    <a16:creationId xmlns:a16="http://schemas.microsoft.com/office/drawing/2014/main" id="{C8EE6018-D987-4EBB-A8AA-3935A0D08D01}"/>
                  </a:ext>
                </a:extLst>
              </p:cNvPr>
              <p:cNvSpPr/>
              <p:nvPr/>
            </p:nvSpPr>
            <p:spPr>
              <a:xfrm>
                <a:off x="399496" y="1175119"/>
                <a:ext cx="3375604" cy="369332"/>
              </a:xfrm>
              <a:prstGeom prst="rect">
                <a:avLst/>
              </a:prstGeom>
            </p:spPr>
            <p:txBody>
              <a:bodyPr wrap="none">
                <a:spAutoFit/>
              </a:bodyPr>
              <a:lstStyle/>
              <a:p>
                <a:r>
                  <a:rPr lang="zh-CN" altLang="zh-CN" dirty="0">
                    <a:ea typeface="黑体" panose="02010609060101010101" pitchFamily="49" charset="-122"/>
                    <a:cs typeface="Times New Roman" panose="02020603050405020304" pitchFamily="18" charset="0"/>
                  </a:rPr>
                  <a:t>反讽特征增强的句子语义表示</a:t>
                </a:r>
                <a14:m>
                  <m:oMath xmlns:m="http://schemas.openxmlformats.org/officeDocument/2006/math">
                    <m:sSub>
                      <m:sSubPr>
                        <m:ctrlPr>
                          <a:rPr lang="zh-CN" altLang="zh-CN" i="1">
                            <a:effectLst/>
                            <a:latin typeface="Cambria Math" panose="02040503050406030204" pitchFamily="18" charset="0"/>
                            <a:ea typeface="Cambria Math" panose="020405030504060302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𝑟</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𝑎</m:t>
                        </m:r>
                      </m:sub>
                    </m:sSub>
                  </m:oMath>
                </a14:m>
                <a:endParaRPr lang="zh-CN" altLang="en-US" dirty="0"/>
              </a:p>
            </p:txBody>
          </p:sp>
        </mc:Choice>
        <mc:Fallback>
          <p:sp>
            <p:nvSpPr>
              <p:cNvPr id="8" name="矩形 7">
                <a:extLst>
                  <a:ext uri="{FF2B5EF4-FFF2-40B4-BE49-F238E27FC236}">
                    <a16:creationId xmlns:a16="http://schemas.microsoft.com/office/drawing/2014/main" id="{C8EE6018-D987-4EBB-A8AA-3935A0D08D01}"/>
                  </a:ext>
                </a:extLst>
              </p:cNvPr>
              <p:cNvSpPr>
                <a:spLocks noRot="1" noChangeAspect="1" noMove="1" noResize="1" noEditPoints="1" noAdjustHandles="1" noChangeArrowheads="1" noChangeShapeType="1" noTextEdit="1"/>
              </p:cNvSpPr>
              <p:nvPr/>
            </p:nvSpPr>
            <p:spPr>
              <a:xfrm>
                <a:off x="399496" y="1175119"/>
                <a:ext cx="3375604" cy="369332"/>
              </a:xfrm>
              <a:prstGeom prst="rect">
                <a:avLst/>
              </a:prstGeom>
              <a:blipFill>
                <a:blip r:embed="rId5"/>
                <a:stretch>
                  <a:fillRect l="-1627" t="-15000" b="-21667"/>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9" name="矩形 8">
                <a:extLst>
                  <a:ext uri="{FF2B5EF4-FFF2-40B4-BE49-F238E27FC236}">
                    <a16:creationId xmlns:a16="http://schemas.microsoft.com/office/drawing/2014/main" id="{8E3B437C-DEB0-4ECC-A1B7-0DF35EF0A71C}"/>
                  </a:ext>
                </a:extLst>
              </p:cNvPr>
              <p:cNvSpPr/>
              <p:nvPr/>
            </p:nvSpPr>
            <p:spPr>
              <a:xfrm>
                <a:off x="4219317" y="1175119"/>
                <a:ext cx="1729256" cy="413639"/>
              </a:xfrm>
              <a:prstGeom prst="rect">
                <a:avLst/>
              </a:prstGeom>
            </p:spPr>
            <p:txBody>
              <a:bodyPr wrap="none">
                <a:spAutoFit/>
              </a:bodyPr>
              <a:lstStyle/>
              <a:p>
                <a14:m>
                  <m:oMath xmlns:m="http://schemas.openxmlformats.org/officeDocument/2006/math">
                    <m:sSub>
                      <m:sSubPr>
                        <m:ctrlPr>
                          <a:rPr lang="zh-CN" altLang="zh-CN" i="1" smtClean="0">
                            <a:latin typeface="Cambria Math" panose="02040503050406030204" pitchFamily="18" charset="0"/>
                            <a:ea typeface="Cambria Math" panose="020405030504060302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𝑟</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𝑎</m:t>
                        </m:r>
                      </m:sub>
                    </m:sSub>
                    <m:r>
                      <a:rPr lang="en-US" altLang="zh-CN" i="1">
                        <a:latin typeface="Cambria Math" panose="02040503050406030204" pitchFamily="18" charset="0"/>
                        <a:ea typeface="黑体" panose="02010609060101010101" pitchFamily="49" charset="-122"/>
                        <a:cs typeface="Times New Roman" panose="02020603050405020304" pitchFamily="18" charset="0"/>
                      </a:rPr>
                      <m:t>=</m:t>
                    </m:r>
                    <m:nary>
                      <m:naryPr>
                        <m:chr m:val="∑"/>
                        <m:limLoc m:val="undOvr"/>
                        <m:ctrlPr>
                          <a:rPr lang="zh-CN" altLang="zh-CN" i="1">
                            <a:effectLst/>
                            <a:latin typeface="Cambria Math" panose="02040503050406030204" pitchFamily="18" charset="0"/>
                            <a:ea typeface="Cambria Math" panose="02040503050406030204" pitchFamily="18" charset="0"/>
                          </a:rPr>
                        </m:ctrlPr>
                      </m:naryPr>
                      <m:sub>
                        <m:r>
                          <a:rPr lang="en-US" altLang="zh-CN" i="1">
                            <a:latin typeface="Cambria Math" panose="02040503050406030204" pitchFamily="18" charset="0"/>
                            <a:ea typeface="黑体" panose="02010609060101010101" pitchFamily="49" charset="-122"/>
                            <a:cs typeface="Times New Roman" panose="02020603050405020304" pitchFamily="18" charset="0"/>
                          </a:rPr>
                          <m:t>𝑖</m:t>
                        </m:r>
                        <m:r>
                          <a:rPr lang="en-US" altLang="zh-CN" i="1">
                            <a:latin typeface="Cambria Math" panose="02040503050406030204" pitchFamily="18" charset="0"/>
                            <a:ea typeface="黑体" panose="02010609060101010101" pitchFamily="49" charset="-122"/>
                            <a:cs typeface="Times New Roman" panose="02020603050405020304" pitchFamily="18" charset="0"/>
                          </a:rPr>
                          <m:t>=1</m:t>
                        </m:r>
                      </m:sub>
                      <m:sup>
                        <m:r>
                          <a:rPr lang="en-US" altLang="zh-CN" i="1">
                            <a:latin typeface="Cambria Math" panose="02040503050406030204" pitchFamily="18" charset="0"/>
                            <a:ea typeface="黑体" panose="02010609060101010101" pitchFamily="49" charset="-122"/>
                            <a:cs typeface="Times New Roman" panose="02020603050405020304" pitchFamily="18" charset="0"/>
                          </a:rPr>
                          <m:t>𝑡</m:t>
                        </m:r>
                      </m:sup>
                      <m:e>
                        <m:sSub>
                          <m:sSubPr>
                            <m:ctrlPr>
                              <a:rPr lang="zh-CN" altLang="zh-CN" i="1">
                                <a:effectLst/>
                                <a:latin typeface="Cambria Math" panose="02040503050406030204" pitchFamily="18" charset="0"/>
                                <a:ea typeface="Cambria Math" panose="020405030504060302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𝑎</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𝑖</m:t>
                            </m:r>
                          </m:sub>
                        </m:sSub>
                        <m:sSubSup>
                          <m:sSubSupPr>
                            <m:ctrlPr>
                              <a:rPr lang="zh-CN" altLang="zh-CN" i="1">
                                <a:effectLst/>
                                <a:latin typeface="Cambria Math" panose="02040503050406030204" pitchFamily="18" charset="0"/>
                                <a:ea typeface="Cambria Math" panose="02040503050406030204" pitchFamily="18" charset="0"/>
                              </a:rPr>
                            </m:ctrlPr>
                          </m:sSubSupPr>
                          <m:e>
                            <m:r>
                              <a:rPr lang="en-US" altLang="zh-CN" i="1">
                                <a:latin typeface="Cambria Math" panose="02040503050406030204" pitchFamily="18" charset="0"/>
                                <a:ea typeface="黑体" panose="02010609060101010101" pitchFamily="49" charset="-122"/>
                                <a:cs typeface="Times New Roman" panose="02020603050405020304" pitchFamily="18" charset="0"/>
                              </a:rPr>
                              <m:t>h</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𝑖𝑓</m:t>
                            </m:r>
                          </m:sub>
                          <m:sup>
                            <m:r>
                              <a:rPr lang="en-US" altLang="zh-CN" i="1">
                                <a:latin typeface="Cambria Math" panose="02040503050406030204" pitchFamily="18" charset="0"/>
                                <a:ea typeface="黑体" panose="02010609060101010101" pitchFamily="49" charset="-122"/>
                                <a:cs typeface="Times New Roman" panose="02020603050405020304" pitchFamily="18" charset="0"/>
                              </a:rPr>
                              <m:t>  </m:t>
                            </m:r>
                            <m:r>
                              <a:rPr lang="en-US" altLang="zh-CN" i="1">
                                <a:latin typeface="Cambria Math" panose="02040503050406030204" pitchFamily="18" charset="0"/>
                                <a:ea typeface="黑体" panose="02010609060101010101" pitchFamily="49" charset="-122"/>
                                <a:cs typeface="Times New Roman" panose="02020603050405020304" pitchFamily="18" charset="0"/>
                              </a:rPr>
                              <m:t>𝑐</m:t>
                            </m:r>
                          </m:sup>
                        </m:sSubSup>
                      </m:e>
                    </m:nary>
                  </m:oMath>
                </a14:m>
                <a:r>
                  <a:rPr lang="en-US" altLang="zh-CN" dirty="0">
                    <a:latin typeface="Times New Roman" panose="02020603050405020304" pitchFamily="18" charset="0"/>
                    <a:ea typeface="黑体" panose="02010609060101010101" pitchFamily="49" charset="-122"/>
                  </a:rPr>
                  <a:t> </a:t>
                </a:r>
                <a:endParaRPr lang="zh-CN" altLang="en-US" dirty="0"/>
              </a:p>
            </p:txBody>
          </p:sp>
        </mc:Choice>
        <mc:Fallback>
          <p:sp>
            <p:nvSpPr>
              <p:cNvPr id="9" name="矩形 8">
                <a:extLst>
                  <a:ext uri="{FF2B5EF4-FFF2-40B4-BE49-F238E27FC236}">
                    <a16:creationId xmlns:a16="http://schemas.microsoft.com/office/drawing/2014/main" id="{8E3B437C-DEB0-4ECC-A1B7-0DF35EF0A71C}"/>
                  </a:ext>
                </a:extLst>
              </p:cNvPr>
              <p:cNvSpPr>
                <a:spLocks noRot="1" noChangeAspect="1" noMove="1" noResize="1" noEditPoints="1" noAdjustHandles="1" noChangeArrowheads="1" noChangeShapeType="1" noTextEdit="1"/>
              </p:cNvSpPr>
              <p:nvPr/>
            </p:nvSpPr>
            <p:spPr>
              <a:xfrm>
                <a:off x="4219317" y="1175119"/>
                <a:ext cx="1729256" cy="413639"/>
              </a:xfrm>
              <a:prstGeom prst="rect">
                <a:avLst/>
              </a:prstGeom>
              <a:blipFill>
                <a:blip r:embed="rId6"/>
                <a:stretch>
                  <a:fillRect t="-102941" b="-158824"/>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10" name="矩形 9">
                <a:extLst>
                  <a:ext uri="{FF2B5EF4-FFF2-40B4-BE49-F238E27FC236}">
                    <a16:creationId xmlns:a16="http://schemas.microsoft.com/office/drawing/2014/main" id="{05761BAB-24CA-4B00-B88A-6D91C466F7CD}"/>
                  </a:ext>
                </a:extLst>
              </p:cNvPr>
              <p:cNvSpPr/>
              <p:nvPr/>
            </p:nvSpPr>
            <p:spPr>
              <a:xfrm>
                <a:off x="4196715" y="1576063"/>
                <a:ext cx="1738425" cy="848566"/>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zh-CN" altLang="en-US" smtClean="0">
                              <a:latin typeface="Cambria Math" panose="02040503050406030204" pitchFamily="18" charset="0"/>
                            </a:rPr>
                          </m:ctrlPr>
                        </m:sSubPr>
                        <m:e>
                          <m:r>
                            <a:rPr lang="zh-CN" altLang="en-US" i="1">
                              <a:latin typeface="Cambria Math" panose="02040503050406030204" pitchFamily="18" charset="0"/>
                            </a:rPr>
                            <m:t>𝑞</m:t>
                          </m:r>
                        </m:e>
                        <m:sub>
                          <m:r>
                            <a:rPr lang="zh-CN" altLang="en-US" i="1">
                              <a:latin typeface="Cambria Math" panose="02040503050406030204" pitchFamily="18" charset="0"/>
                            </a:rPr>
                            <m:t>𝑓</m:t>
                          </m:r>
                        </m:sub>
                      </m:sSub>
                      <m:r>
                        <a:rPr lang="zh-CN" altLang="en-US" i="0">
                          <a:latin typeface="Cambria Math" panose="02040503050406030204" pitchFamily="18" charset="0"/>
                        </a:rPr>
                        <m:t>=</m:t>
                      </m:r>
                      <m:nary>
                        <m:naryPr>
                          <m:chr m:val="∑"/>
                          <m:limLoc m:val="undOvr"/>
                          <m:ctrlPr>
                            <a:rPr lang="zh-CN" altLang="en-US" i="1">
                              <a:latin typeface="Cambria Math" panose="02040503050406030204" pitchFamily="18" charset="0"/>
                            </a:rPr>
                          </m:ctrlPr>
                        </m:naryPr>
                        <m:sub>
                          <m:r>
                            <a:rPr lang="zh-CN" altLang="en-US" i="1">
                              <a:latin typeface="Cambria Math" panose="02040503050406030204" pitchFamily="18" charset="0"/>
                            </a:rPr>
                            <m:t>𝑖</m:t>
                          </m:r>
                          <m:r>
                            <a:rPr lang="zh-CN" altLang="en-US" i="0">
                              <a:latin typeface="Cambria Math" panose="02040503050406030204" pitchFamily="18" charset="0"/>
                            </a:rPr>
                            <m:t>=1</m:t>
                          </m:r>
                        </m:sub>
                        <m:sup>
                          <m:r>
                            <a:rPr lang="zh-CN" altLang="en-US" i="1">
                              <a:latin typeface="Cambria Math" panose="02040503050406030204" pitchFamily="18" charset="0"/>
                            </a:rPr>
                            <m:t>𝑚</m:t>
                          </m:r>
                        </m:sup>
                        <m:e>
                          <m:f>
                            <m:fPr>
                              <m:type m:val="lin"/>
                              <m:ctrlPr>
                                <a:rPr lang="zh-CN" altLang="en-US" i="1">
                                  <a:latin typeface="Cambria Math" panose="02040503050406030204" pitchFamily="18" charset="0"/>
                                </a:rPr>
                              </m:ctrlPr>
                            </m:fPr>
                            <m:num>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h</m:t>
                                  </m:r>
                                </m:e>
                                <m:sub>
                                  <m:r>
                                    <a:rPr lang="zh-CN" altLang="en-US" i="1">
                                      <a:latin typeface="Cambria Math" panose="02040503050406030204" pitchFamily="18" charset="0"/>
                                    </a:rPr>
                                    <m:t>𝑖</m:t>
                                  </m:r>
                                </m:sub>
                                <m:sup>
                                  <m:r>
                                    <a:rPr lang="zh-CN" altLang="en-US" i="0">
                                      <a:latin typeface="Cambria Math" panose="02040503050406030204" pitchFamily="18" charset="0"/>
                                    </a:rPr>
                                    <m:t> </m:t>
                                  </m:r>
                                  <m:r>
                                    <a:rPr lang="zh-CN" altLang="en-US" i="1">
                                      <a:latin typeface="Cambria Math" panose="02040503050406030204" pitchFamily="18" charset="0"/>
                                    </a:rPr>
                                    <m:t>𝑓</m:t>
                                  </m:r>
                                </m:sup>
                              </m:sSubSup>
                            </m:num>
                            <m:den>
                              <m:r>
                                <a:rPr lang="zh-CN" altLang="en-US" i="1">
                                  <a:latin typeface="Cambria Math" panose="02040503050406030204" pitchFamily="18" charset="0"/>
                                </a:rPr>
                                <m:t>𝑚</m:t>
                              </m:r>
                            </m:den>
                          </m:f>
                        </m:e>
                      </m:nary>
                    </m:oMath>
                  </m:oMathPara>
                </a14:m>
                <a:endParaRPr lang="zh-CN" altLang="en-US" dirty="0"/>
              </a:p>
            </p:txBody>
          </p:sp>
        </mc:Choice>
        <mc:Fallback>
          <p:sp>
            <p:nvSpPr>
              <p:cNvPr id="10" name="矩形 9">
                <a:extLst>
                  <a:ext uri="{FF2B5EF4-FFF2-40B4-BE49-F238E27FC236}">
                    <a16:creationId xmlns:a16="http://schemas.microsoft.com/office/drawing/2014/main" id="{05761BAB-24CA-4B00-B88A-6D91C466F7CD}"/>
                  </a:ext>
                </a:extLst>
              </p:cNvPr>
              <p:cNvSpPr>
                <a:spLocks noRot="1" noChangeAspect="1" noMove="1" noResize="1" noEditPoints="1" noAdjustHandles="1" noChangeArrowheads="1" noChangeShapeType="1" noTextEdit="1"/>
              </p:cNvSpPr>
              <p:nvPr/>
            </p:nvSpPr>
            <p:spPr>
              <a:xfrm>
                <a:off x="4196715" y="1576063"/>
                <a:ext cx="1738425" cy="848566"/>
              </a:xfrm>
              <a:prstGeom prst="rect">
                <a:avLst/>
              </a:prstGeom>
              <a:blipFill>
                <a:blip r:embed="rId7"/>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11" name="矩形 10">
                <a:extLst>
                  <a:ext uri="{FF2B5EF4-FFF2-40B4-BE49-F238E27FC236}">
                    <a16:creationId xmlns:a16="http://schemas.microsoft.com/office/drawing/2014/main" id="{050BEC04-3AEF-48F3-836E-0A1BCE0075DF}"/>
                  </a:ext>
                </a:extLst>
              </p:cNvPr>
              <p:cNvSpPr/>
              <p:nvPr/>
            </p:nvSpPr>
            <p:spPr>
              <a:xfrm>
                <a:off x="4176241" y="2428220"/>
                <a:ext cx="3719095" cy="421334"/>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d>
                        <m:dPr>
                          <m:begChr m:val=""/>
                          <m:ctrlPr>
                            <a:rPr lang="zh-CN" altLang="en-US">
                              <a:latin typeface="Cambria Math" panose="02040503050406030204" pitchFamily="18" charset="0"/>
                            </a:rPr>
                          </m:ctrlPr>
                        </m:dPr>
                        <m:e>
                          <m:r>
                            <a:rPr lang="zh-CN" altLang="en-US" i="1">
                              <a:latin typeface="Cambria Math" panose="02040503050406030204" pitchFamily="18" charset="0"/>
                            </a:rPr>
                            <m:t>𝑠</m:t>
                          </m:r>
                          <m:d>
                            <m:dPr>
                              <m:ctrlPr>
                                <a:rPr lang="zh-CN" altLang="en-US" i="1">
                                  <a:latin typeface="Cambria Math" panose="02040503050406030204" pitchFamily="18" charset="0"/>
                                </a:rPr>
                              </m:ctrlPr>
                            </m:dPr>
                            <m:e>
                              <m:d>
                                <m:dPr>
                                  <m:begChr m:val="["/>
                                  <m:endChr m:val="]"/>
                                  <m:ctrlPr>
                                    <a:rPr lang="zh-CN" altLang="en-US" i="1">
                                      <a:latin typeface="Cambria Math" panose="02040503050406030204" pitchFamily="18" charset="0"/>
                                    </a:rPr>
                                  </m:ctrlPr>
                                </m:dPr>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h</m:t>
                                      </m:r>
                                    </m:e>
                                    <m:sub>
                                      <m:r>
                                        <a:rPr lang="zh-CN" altLang="en-US" i="1">
                                          <a:latin typeface="Cambria Math" panose="02040503050406030204" pitchFamily="18" charset="0"/>
                                        </a:rPr>
                                        <m:t>𝑖𝑓</m:t>
                                      </m:r>
                                    </m:sub>
                                    <m:sup>
                                      <m:r>
                                        <a:rPr lang="zh-CN" altLang="en-US" i="0">
                                          <a:latin typeface="Cambria Math" panose="02040503050406030204" pitchFamily="18" charset="0"/>
                                        </a:rPr>
                                        <m:t>  </m:t>
                                      </m:r>
                                      <m:r>
                                        <a:rPr lang="zh-CN" altLang="en-US" i="1">
                                          <a:latin typeface="Cambria Math" panose="02040503050406030204" pitchFamily="18" charset="0"/>
                                        </a:rPr>
                                        <m:t>𝑐</m:t>
                                      </m:r>
                                    </m:sup>
                                  </m:sSubSup>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𝑞</m:t>
                                      </m:r>
                                    </m:e>
                                    <m:sub>
                                      <m:r>
                                        <a:rPr lang="zh-CN" altLang="en-US" i="1">
                                          <a:latin typeface="Cambria Math" panose="02040503050406030204" pitchFamily="18" charset="0"/>
                                        </a:rPr>
                                        <m:t>𝑓</m:t>
                                      </m:r>
                                    </m:sub>
                                  </m:sSub>
                                </m:e>
                              </m:d>
                            </m:e>
                          </m:d>
                          <m:r>
                            <a:rPr lang="zh-CN" altLang="en-US" i="0">
                              <a:latin typeface="Cambria Math" panose="02040503050406030204" pitchFamily="18" charset="0"/>
                            </a:rPr>
                            <m:t>=</m:t>
                          </m:r>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𝑢</m:t>
                              </m:r>
                            </m:e>
                            <m:sub>
                              <m:r>
                                <a:rPr lang="zh-CN" altLang="en-US" i="1">
                                  <a:latin typeface="Cambria Math" panose="02040503050406030204" pitchFamily="18" charset="0"/>
                                </a:rPr>
                                <m:t>𝑠</m:t>
                              </m:r>
                            </m:sub>
                            <m:sup>
                              <m:r>
                                <a:rPr lang="zh-CN" altLang="en-US" i="1">
                                  <a:latin typeface="Cambria Math" panose="02040503050406030204" pitchFamily="18" charset="0"/>
                                </a:rPr>
                                <m:t>𝑇</m:t>
                              </m:r>
                            </m:sup>
                          </m:sSubSup>
                          <m:r>
                            <m:rPr>
                              <m:sty m:val="p"/>
                            </m:rPr>
                            <a:rPr lang="zh-CN" altLang="en-US" i="0">
                              <a:latin typeface="Cambria Math" panose="02040503050406030204" pitchFamily="18" charset="0"/>
                            </a:rPr>
                            <m:t>tan</m:t>
                          </m:r>
                          <m:func>
                            <m:funcPr>
                              <m:ctrlPr>
                                <a:rPr lang="zh-CN" altLang="en-US" i="1">
                                  <a:latin typeface="Cambria Math" panose="02040503050406030204" pitchFamily="18" charset="0"/>
                                </a:rPr>
                              </m:ctrlPr>
                            </m:funcPr>
                            <m:fName>
                              <m:r>
                                <m:rPr>
                                  <m:sty m:val="p"/>
                                </m:rPr>
                                <a:rPr lang="zh-CN" altLang="en-US" i="0">
                                  <a:latin typeface="Cambria Math" panose="02040503050406030204" pitchFamily="18" charset="0"/>
                                </a:rPr>
                                <m:t>h</m:t>
                              </m:r>
                            </m:fName>
                            <m:e>
                              <m:r>
                                <a:rPr lang="zh-CN" altLang="en-US" i="0">
                                  <a:latin typeface="Cambria Math" panose="02040503050406030204" pitchFamily="18" charset="0"/>
                                </a:rPr>
                                <m:t>(</m:t>
                              </m:r>
                            </m:e>
                          </m:func>
                          <m:sSub>
                            <m:sSubPr>
                              <m:ctrlPr>
                                <a:rPr lang="zh-CN" altLang="en-US" i="1">
                                  <a:latin typeface="Cambria Math" panose="02040503050406030204" pitchFamily="18" charset="0"/>
                                </a:rPr>
                              </m:ctrlPr>
                            </m:sSubPr>
                            <m:e>
                              <m:r>
                                <a:rPr lang="zh-CN" altLang="en-US" i="1">
                                  <a:latin typeface="Cambria Math" panose="02040503050406030204" pitchFamily="18" charset="0"/>
                                </a:rPr>
                                <m:t>𝑊</m:t>
                              </m:r>
                            </m:e>
                            <m:sub>
                              <m:r>
                                <a:rPr lang="zh-CN" altLang="en-US" i="1">
                                  <a:latin typeface="Cambria Math" panose="02040503050406030204" pitchFamily="18" charset="0"/>
                                </a:rPr>
                                <m:t>𝑠</m:t>
                              </m:r>
                            </m:sub>
                          </m:sSub>
                          <m:r>
                            <a:rPr lang="zh-CN" altLang="en-US" i="0">
                              <a:latin typeface="Cambria Math" panose="02040503050406030204" pitchFamily="18" charset="0"/>
                            </a:rPr>
                            <m:t>[</m:t>
                          </m:r>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h</m:t>
                              </m:r>
                            </m:e>
                            <m:sub>
                              <m:r>
                                <a:rPr lang="zh-CN" altLang="en-US" i="1">
                                  <a:latin typeface="Cambria Math" panose="02040503050406030204" pitchFamily="18" charset="0"/>
                                </a:rPr>
                                <m:t>𝑖𝑓</m:t>
                              </m:r>
                            </m:sub>
                            <m:sup>
                              <m:r>
                                <a:rPr lang="zh-CN" altLang="en-US" i="0">
                                  <a:latin typeface="Cambria Math" panose="02040503050406030204" pitchFamily="18" charset="0"/>
                                </a:rPr>
                                <m:t>  </m:t>
                              </m:r>
                              <m:r>
                                <a:rPr lang="zh-CN" altLang="en-US" i="1">
                                  <a:latin typeface="Cambria Math" panose="02040503050406030204" pitchFamily="18" charset="0"/>
                                </a:rPr>
                                <m:t>𝑐</m:t>
                              </m:r>
                            </m:sup>
                          </m:sSubSup>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𝑞</m:t>
                              </m:r>
                            </m:e>
                            <m:sub>
                              <m:r>
                                <a:rPr lang="zh-CN" altLang="en-US" i="1">
                                  <a:latin typeface="Cambria Math" panose="02040503050406030204" pitchFamily="18" charset="0"/>
                                </a:rPr>
                                <m:t>𝑓</m:t>
                              </m:r>
                            </m:sub>
                          </m:sSub>
                          <m:r>
                            <a:rPr lang="zh-CN" altLang="en-US" i="0">
                              <a:latin typeface="Cambria Math" panose="02040503050406030204" pitchFamily="18" charset="0"/>
                            </a:rPr>
                            <m:t>]</m:t>
                          </m:r>
                        </m:e>
                      </m:d>
                    </m:oMath>
                  </m:oMathPara>
                </a14:m>
                <a:endParaRPr lang="zh-CN" altLang="en-US" dirty="0"/>
              </a:p>
            </p:txBody>
          </p:sp>
        </mc:Choice>
        <mc:Fallback>
          <p:sp>
            <p:nvSpPr>
              <p:cNvPr id="11" name="矩形 10">
                <a:extLst>
                  <a:ext uri="{FF2B5EF4-FFF2-40B4-BE49-F238E27FC236}">
                    <a16:creationId xmlns:a16="http://schemas.microsoft.com/office/drawing/2014/main" id="{050BEC04-3AEF-48F3-836E-0A1BCE0075DF}"/>
                  </a:ext>
                </a:extLst>
              </p:cNvPr>
              <p:cNvSpPr>
                <a:spLocks noRot="1" noChangeAspect="1" noMove="1" noResize="1" noEditPoints="1" noAdjustHandles="1" noChangeArrowheads="1" noChangeShapeType="1" noTextEdit="1"/>
              </p:cNvSpPr>
              <p:nvPr/>
            </p:nvSpPr>
            <p:spPr>
              <a:xfrm>
                <a:off x="4176241" y="2428220"/>
                <a:ext cx="3719095" cy="421334"/>
              </a:xfrm>
              <a:prstGeom prst="rect">
                <a:avLst/>
              </a:prstGeom>
              <a:blipFill>
                <a:blip r:embed="rId8"/>
                <a:stretch>
                  <a:fillRect t="-149275" r="-16721" b="-218841"/>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12" name="矩形 11">
                <a:extLst>
                  <a:ext uri="{FF2B5EF4-FFF2-40B4-BE49-F238E27FC236}">
                    <a16:creationId xmlns:a16="http://schemas.microsoft.com/office/drawing/2014/main" id="{D1390509-3C73-4CCD-86CB-6D97C3D7DEDD}"/>
                  </a:ext>
                </a:extLst>
              </p:cNvPr>
              <p:cNvSpPr/>
              <p:nvPr/>
            </p:nvSpPr>
            <p:spPr>
              <a:xfrm>
                <a:off x="4219317" y="2903992"/>
                <a:ext cx="3001784" cy="797719"/>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sSub>
                        <m:sSubPr>
                          <m:ctrlPr>
                            <a:rPr lang="zh-CN" altLang="en-US">
                              <a:latin typeface="Cambria Math" panose="02040503050406030204" pitchFamily="18" charset="0"/>
                            </a:rPr>
                          </m:ctrlPr>
                        </m:sSubPr>
                        <m:e>
                          <m:r>
                            <a:rPr lang="zh-CN" altLang="en-US" i="1">
                              <a:latin typeface="Cambria Math" panose="02040503050406030204" pitchFamily="18" charset="0"/>
                            </a:rPr>
                            <m:t>𝛼</m:t>
                          </m:r>
                        </m:e>
                        <m:sub>
                          <m:r>
                            <a:rPr lang="zh-CN" altLang="en-US" i="1">
                              <a:latin typeface="Cambria Math" panose="02040503050406030204" pitchFamily="18" charset="0"/>
                            </a:rPr>
                            <m:t>𝑖</m:t>
                          </m:r>
                        </m:sub>
                      </m:sSub>
                      <m:r>
                        <a:rPr lang="zh-CN" altLang="en-US" i="0">
                          <a:latin typeface="Cambria Math" panose="02040503050406030204" pitchFamily="18" charset="0"/>
                        </a:rPr>
                        <m:t>=</m:t>
                      </m:r>
                      <m:f>
                        <m:fPr>
                          <m:ctrlPr>
                            <a:rPr lang="zh-CN" altLang="en-US" i="1">
                              <a:latin typeface="Cambria Math" panose="02040503050406030204" pitchFamily="18" charset="0"/>
                            </a:rPr>
                          </m:ctrlPr>
                        </m:fPr>
                        <m:num>
                          <m:r>
                            <m:rPr>
                              <m:sty m:val="p"/>
                            </m:rPr>
                            <a:rPr lang="zh-CN" altLang="en-US" i="0">
                              <a:latin typeface="Cambria Math" panose="02040503050406030204" pitchFamily="18" charset="0"/>
                            </a:rPr>
                            <m:t>ex</m:t>
                          </m:r>
                          <m:func>
                            <m:funcPr>
                              <m:ctrlPr>
                                <a:rPr lang="zh-CN" altLang="en-US" i="1">
                                  <a:latin typeface="Cambria Math" panose="02040503050406030204" pitchFamily="18" charset="0"/>
                                </a:rPr>
                              </m:ctrlPr>
                            </m:funcPr>
                            <m:fName>
                              <m:r>
                                <m:rPr>
                                  <m:sty m:val="p"/>
                                </m:rPr>
                                <a:rPr lang="zh-CN" altLang="en-US" i="0">
                                  <a:latin typeface="Cambria Math" panose="02040503050406030204" pitchFamily="18" charset="0"/>
                                </a:rPr>
                                <m:t>p</m:t>
                              </m:r>
                            </m:fName>
                            <m:e>
                              <m:r>
                                <a:rPr lang="zh-CN" altLang="en-US" i="0">
                                  <a:latin typeface="Cambria Math" panose="02040503050406030204" pitchFamily="18" charset="0"/>
                                </a:rPr>
                                <m:t>(</m:t>
                              </m:r>
                            </m:e>
                          </m:func>
                          <m:r>
                            <a:rPr lang="zh-CN" altLang="en-US" i="1">
                              <a:latin typeface="Cambria Math" panose="02040503050406030204" pitchFamily="18" charset="0"/>
                            </a:rPr>
                            <m:t>𝑠</m:t>
                          </m:r>
                          <m:d>
                            <m:dPr>
                              <m:ctrlPr>
                                <a:rPr lang="zh-CN" altLang="en-US" i="1">
                                  <a:latin typeface="Cambria Math" panose="02040503050406030204" pitchFamily="18" charset="0"/>
                                </a:rPr>
                              </m:ctrlPr>
                            </m:dPr>
                            <m:e>
                              <m:d>
                                <m:dPr>
                                  <m:begChr m:val="["/>
                                  <m:endChr m:val="]"/>
                                  <m:ctrlPr>
                                    <a:rPr lang="zh-CN" altLang="en-US" i="1">
                                      <a:latin typeface="Cambria Math" panose="02040503050406030204" pitchFamily="18" charset="0"/>
                                    </a:rPr>
                                  </m:ctrlPr>
                                </m:dPr>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h</m:t>
                                      </m:r>
                                    </m:e>
                                    <m:sub>
                                      <m:r>
                                        <a:rPr lang="zh-CN" altLang="en-US" i="1">
                                          <a:latin typeface="Cambria Math" panose="02040503050406030204" pitchFamily="18" charset="0"/>
                                        </a:rPr>
                                        <m:t>𝑖𝑓</m:t>
                                      </m:r>
                                    </m:sub>
                                    <m:sup>
                                      <m:r>
                                        <a:rPr lang="zh-CN" altLang="en-US" i="0">
                                          <a:latin typeface="Cambria Math" panose="02040503050406030204" pitchFamily="18" charset="0"/>
                                        </a:rPr>
                                        <m:t>  </m:t>
                                      </m:r>
                                      <m:r>
                                        <a:rPr lang="zh-CN" altLang="en-US" i="1">
                                          <a:latin typeface="Cambria Math" panose="02040503050406030204" pitchFamily="18" charset="0"/>
                                        </a:rPr>
                                        <m:t>𝑐</m:t>
                                      </m:r>
                                    </m:sup>
                                  </m:sSubSup>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𝑞</m:t>
                                      </m:r>
                                    </m:e>
                                    <m:sub>
                                      <m:r>
                                        <a:rPr lang="zh-CN" altLang="en-US" i="1">
                                          <a:latin typeface="Cambria Math" panose="02040503050406030204" pitchFamily="18" charset="0"/>
                                        </a:rPr>
                                        <m:t>𝑓</m:t>
                                      </m:r>
                                    </m:sub>
                                  </m:sSub>
                                </m:e>
                              </m:d>
                            </m:e>
                          </m:d>
                        </m:num>
                        <m:den>
                          <m:d>
                            <m:dPr>
                              <m:begChr m:val=""/>
                              <m:ctrlPr>
                                <a:rPr lang="zh-CN" altLang="en-US" i="1">
                                  <a:latin typeface="Cambria Math" panose="02040503050406030204" pitchFamily="18" charset="0"/>
                                </a:rPr>
                              </m:ctrlPr>
                            </m:dPr>
                            <m:e>
                              <m:nary>
                                <m:naryPr>
                                  <m:chr m:val="∑"/>
                                  <m:limLoc m:val="undOvr"/>
                                  <m:ctrlPr>
                                    <a:rPr lang="zh-CN" altLang="en-US" i="1">
                                      <a:latin typeface="Cambria Math" panose="02040503050406030204" pitchFamily="18" charset="0"/>
                                    </a:rPr>
                                  </m:ctrlPr>
                                </m:naryPr>
                                <m:sub>
                                  <m:r>
                                    <a:rPr lang="zh-CN" altLang="en-US" i="1">
                                      <a:latin typeface="Cambria Math" panose="02040503050406030204" pitchFamily="18" charset="0"/>
                                    </a:rPr>
                                    <m:t>𝑖</m:t>
                                  </m:r>
                                  <m:r>
                                    <a:rPr lang="zh-CN" altLang="en-US" i="0">
                                      <a:latin typeface="Cambria Math" panose="02040503050406030204" pitchFamily="18" charset="0"/>
                                    </a:rPr>
                                    <m:t>=1</m:t>
                                  </m:r>
                                </m:sub>
                                <m:sup>
                                  <m:r>
                                    <a:rPr lang="zh-CN" altLang="en-US" i="1">
                                      <a:latin typeface="Cambria Math" panose="02040503050406030204" pitchFamily="18" charset="0"/>
                                    </a:rPr>
                                    <m:t>𝑡</m:t>
                                  </m:r>
                                </m:sup>
                                <m:e>
                                  <m:r>
                                    <m:rPr>
                                      <m:sty m:val="p"/>
                                    </m:rPr>
                                    <a:rPr lang="zh-CN" altLang="en-US" i="0">
                                      <a:latin typeface="Cambria Math" panose="02040503050406030204" pitchFamily="18" charset="0"/>
                                    </a:rPr>
                                    <m:t>ex</m:t>
                                  </m:r>
                                  <m:func>
                                    <m:funcPr>
                                      <m:ctrlPr>
                                        <a:rPr lang="zh-CN" altLang="en-US" i="1">
                                          <a:latin typeface="Cambria Math" panose="02040503050406030204" pitchFamily="18" charset="0"/>
                                        </a:rPr>
                                      </m:ctrlPr>
                                    </m:funcPr>
                                    <m:fName>
                                      <m:r>
                                        <m:rPr>
                                          <m:sty m:val="p"/>
                                        </m:rPr>
                                        <a:rPr lang="zh-CN" altLang="en-US" i="0">
                                          <a:latin typeface="Cambria Math" panose="02040503050406030204" pitchFamily="18" charset="0"/>
                                        </a:rPr>
                                        <m:t>p</m:t>
                                      </m:r>
                                    </m:fName>
                                    <m:e>
                                      <m:r>
                                        <a:rPr lang="zh-CN" altLang="en-US" i="0">
                                          <a:latin typeface="Cambria Math" panose="02040503050406030204" pitchFamily="18" charset="0"/>
                                        </a:rPr>
                                        <m:t>(</m:t>
                                      </m:r>
                                    </m:e>
                                  </m:func>
                                  <m:r>
                                    <a:rPr lang="zh-CN" altLang="en-US" i="1">
                                      <a:latin typeface="Cambria Math" panose="02040503050406030204" pitchFamily="18" charset="0"/>
                                    </a:rPr>
                                    <m:t>𝑠</m:t>
                                  </m:r>
                                  <m:d>
                                    <m:dPr>
                                      <m:ctrlPr>
                                        <a:rPr lang="zh-CN" altLang="en-US" i="1">
                                          <a:latin typeface="Cambria Math" panose="02040503050406030204" pitchFamily="18" charset="0"/>
                                        </a:rPr>
                                      </m:ctrlPr>
                                    </m:dPr>
                                    <m:e>
                                      <m:d>
                                        <m:dPr>
                                          <m:begChr m:val="["/>
                                          <m:endChr m:val="]"/>
                                          <m:ctrlPr>
                                            <a:rPr lang="zh-CN" altLang="en-US" i="1">
                                              <a:latin typeface="Cambria Math" panose="02040503050406030204" pitchFamily="18" charset="0"/>
                                            </a:rPr>
                                          </m:ctrlPr>
                                        </m:dPr>
                                        <m:e>
                                          <m:sSubSup>
                                            <m:sSubSupPr>
                                              <m:ctrlPr>
                                                <a:rPr lang="zh-CN" altLang="en-US" i="1">
                                                  <a:latin typeface="Cambria Math" panose="02040503050406030204" pitchFamily="18" charset="0"/>
                                                </a:rPr>
                                              </m:ctrlPr>
                                            </m:sSubSupPr>
                                            <m:e>
                                              <m:r>
                                                <a:rPr lang="zh-CN" altLang="en-US" i="1">
                                                  <a:latin typeface="Cambria Math" panose="02040503050406030204" pitchFamily="18" charset="0"/>
                                                </a:rPr>
                                                <m:t>h</m:t>
                                              </m:r>
                                            </m:e>
                                            <m:sub>
                                              <m:r>
                                                <a:rPr lang="zh-CN" altLang="en-US" i="1">
                                                  <a:latin typeface="Cambria Math" panose="02040503050406030204" pitchFamily="18" charset="0"/>
                                                </a:rPr>
                                                <m:t>𝑖𝑓</m:t>
                                              </m:r>
                                            </m:sub>
                                            <m:sup>
                                              <m:r>
                                                <a:rPr lang="zh-CN" altLang="en-US" i="0">
                                                  <a:latin typeface="Cambria Math" panose="02040503050406030204" pitchFamily="18" charset="0"/>
                                                </a:rPr>
                                                <m:t>  </m:t>
                                              </m:r>
                                              <m:r>
                                                <a:rPr lang="zh-CN" altLang="en-US" i="1">
                                                  <a:latin typeface="Cambria Math" panose="02040503050406030204" pitchFamily="18" charset="0"/>
                                                </a:rPr>
                                                <m:t>𝑐</m:t>
                                              </m:r>
                                            </m:sup>
                                          </m:sSubSup>
                                          <m:r>
                                            <a:rPr lang="zh-CN" altLang="en-US" i="0">
                                              <a:latin typeface="Cambria Math" panose="02040503050406030204" pitchFamily="18" charset="0"/>
                                            </a:rPr>
                                            <m:t>;</m:t>
                                          </m:r>
                                          <m:sSub>
                                            <m:sSubPr>
                                              <m:ctrlPr>
                                                <a:rPr lang="zh-CN" altLang="en-US" i="1">
                                                  <a:latin typeface="Cambria Math" panose="02040503050406030204" pitchFamily="18" charset="0"/>
                                                </a:rPr>
                                              </m:ctrlPr>
                                            </m:sSubPr>
                                            <m:e>
                                              <m:r>
                                                <a:rPr lang="zh-CN" altLang="en-US" i="1">
                                                  <a:latin typeface="Cambria Math" panose="02040503050406030204" pitchFamily="18" charset="0"/>
                                                </a:rPr>
                                                <m:t>𝑞</m:t>
                                              </m:r>
                                            </m:e>
                                            <m:sub>
                                              <m:r>
                                                <a:rPr lang="zh-CN" altLang="en-US" i="1">
                                                  <a:latin typeface="Cambria Math" panose="02040503050406030204" pitchFamily="18" charset="0"/>
                                                </a:rPr>
                                                <m:t>𝑓</m:t>
                                              </m:r>
                                            </m:sub>
                                          </m:sSub>
                                        </m:e>
                                      </m:d>
                                    </m:e>
                                  </m:d>
                                </m:e>
                              </m:nary>
                            </m:e>
                          </m:d>
                        </m:den>
                      </m:f>
                    </m:oMath>
                  </m:oMathPara>
                </a14:m>
                <a:endParaRPr lang="zh-CN" altLang="en-US" dirty="0"/>
              </a:p>
            </p:txBody>
          </p:sp>
        </mc:Choice>
        <mc:Fallback>
          <p:sp>
            <p:nvSpPr>
              <p:cNvPr id="12" name="矩形 11">
                <a:extLst>
                  <a:ext uri="{FF2B5EF4-FFF2-40B4-BE49-F238E27FC236}">
                    <a16:creationId xmlns:a16="http://schemas.microsoft.com/office/drawing/2014/main" id="{D1390509-3C73-4CCD-86CB-6D97C3D7DEDD}"/>
                  </a:ext>
                </a:extLst>
              </p:cNvPr>
              <p:cNvSpPr>
                <a:spLocks noRot="1" noChangeAspect="1" noMove="1" noResize="1" noEditPoints="1" noAdjustHandles="1" noChangeArrowheads="1" noChangeShapeType="1" noTextEdit="1"/>
              </p:cNvSpPr>
              <p:nvPr/>
            </p:nvSpPr>
            <p:spPr>
              <a:xfrm>
                <a:off x="4219317" y="2903992"/>
                <a:ext cx="3001784" cy="797719"/>
              </a:xfrm>
              <a:prstGeom prst="rect">
                <a:avLst/>
              </a:prstGeom>
              <a:blipFill>
                <a:blip r:embed="rId9"/>
                <a:stretch>
                  <a:fillRect/>
                </a:stretch>
              </a:blipFill>
            </p:spPr>
            <p:txBody>
              <a:bodyPr/>
              <a:lstStyle/>
              <a:p>
                <a:r>
                  <a:rPr lang="zh-CN" altLang="en-US">
                    <a:noFill/>
                  </a:rPr>
                  <a:t> </a:t>
                </a:r>
              </a:p>
            </p:txBody>
          </p:sp>
        </mc:Fallback>
      </mc:AlternateContent>
      <p:sp>
        <p:nvSpPr>
          <p:cNvPr id="13" name="矩形 12">
            <a:extLst>
              <a:ext uri="{FF2B5EF4-FFF2-40B4-BE49-F238E27FC236}">
                <a16:creationId xmlns:a16="http://schemas.microsoft.com/office/drawing/2014/main" id="{CFC758BD-CC20-44EB-8948-B764CE6F1ED8}"/>
              </a:ext>
            </a:extLst>
          </p:cNvPr>
          <p:cNvSpPr/>
          <p:nvPr/>
        </p:nvSpPr>
        <p:spPr>
          <a:xfrm>
            <a:off x="399496" y="4013341"/>
            <a:ext cx="1107996" cy="369332"/>
          </a:xfrm>
          <a:prstGeom prst="rect">
            <a:avLst/>
          </a:prstGeom>
        </p:spPr>
        <p:txBody>
          <a:bodyPr wrap="none">
            <a:spAutoFit/>
          </a:bodyPr>
          <a:lstStyle/>
          <a:p>
            <a:r>
              <a:rPr lang="zh-CN" altLang="zh-CN">
                <a:ea typeface="黑体" panose="02010609060101010101" pitchFamily="49" charset="-122"/>
                <a:cs typeface="Times New Roman" panose="02020603050405020304" pitchFamily="18" charset="0"/>
              </a:rPr>
              <a:t>全连接层</a:t>
            </a:r>
            <a:endParaRPr lang="zh-CN" altLang="en-US" dirty="0"/>
          </a:p>
        </p:txBody>
      </p:sp>
      <mc:AlternateContent xmlns:mc="http://schemas.openxmlformats.org/markup-compatibility/2006">
        <mc:Choice xmlns:a14="http://schemas.microsoft.com/office/drawing/2010/main" Requires="a14">
          <p:sp>
            <p:nvSpPr>
              <p:cNvPr id="14" name="矩形 13">
                <a:extLst>
                  <a:ext uri="{FF2B5EF4-FFF2-40B4-BE49-F238E27FC236}">
                    <a16:creationId xmlns:a16="http://schemas.microsoft.com/office/drawing/2014/main" id="{501AD54F-17D3-4284-A9C6-02C3E4C0BC13}"/>
                  </a:ext>
                </a:extLst>
              </p:cNvPr>
              <p:cNvSpPr/>
              <p:nvPr/>
            </p:nvSpPr>
            <p:spPr>
              <a:xfrm>
                <a:off x="1885631" y="4008447"/>
                <a:ext cx="1207125" cy="369332"/>
              </a:xfrm>
              <a:prstGeom prst="rect">
                <a:avLst/>
              </a:prstGeom>
            </p:spPr>
            <p:txBody>
              <a:bodyPr wrap="none">
                <a:spAutoFit/>
              </a:bodyPr>
              <a:lstStyle/>
              <a:p>
                <a14:m>
                  <m:oMath xmlns:m="http://schemas.openxmlformats.org/officeDocument/2006/math">
                    <m:r>
                      <a:rPr lang="en-US" altLang="zh-CN" i="1">
                        <a:latin typeface="Cambria Math" panose="02040503050406030204" pitchFamily="18" charset="0"/>
                        <a:ea typeface="黑体" panose="02010609060101010101" pitchFamily="49" charset="-122"/>
                        <a:cs typeface="Times New Roman" panose="02020603050405020304" pitchFamily="18" charset="0"/>
                      </a:rPr>
                      <m:t>h</m:t>
                    </m:r>
                  </m:oMath>
                </a14:m>
                <a:r>
                  <a:rPr lang="en-US" altLang="zh-CN" dirty="0">
                    <a:latin typeface="Times New Roman" panose="02020603050405020304" pitchFamily="18" charset="0"/>
                    <a:ea typeface="黑体" panose="02010609060101010101" pitchFamily="49" charset="-122"/>
                  </a:rPr>
                  <a:t> =</a:t>
                </a:r>
                <a14:m>
                  <m:oMath xmlns:m="http://schemas.openxmlformats.org/officeDocument/2006/math">
                    <m:r>
                      <a:rPr lang="en-US" altLang="zh-CN" i="1">
                        <a:latin typeface="Cambria Math" panose="02040503050406030204" pitchFamily="18" charset="0"/>
                        <a:ea typeface="黑体" panose="02010609060101010101" pitchFamily="49" charset="-122"/>
                        <a:cs typeface="Times New Roman" panose="02020603050405020304" pitchFamily="18" charset="0"/>
                      </a:rPr>
                      <m:t> </m:t>
                    </m:r>
                    <m:sSup>
                      <m:sSup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pPr>
                      <m:e>
                        <m:r>
                          <a:rPr lang="en-US" altLang="zh-CN" i="1">
                            <a:latin typeface="Cambria Math" panose="02040503050406030204" pitchFamily="18" charset="0"/>
                            <a:ea typeface="黑体" panose="02010609060101010101" pitchFamily="49" charset="-122"/>
                            <a:cs typeface="Times New Roman" panose="02020603050405020304" pitchFamily="18" charset="0"/>
                          </a:rPr>
                          <m:t>h</m:t>
                        </m:r>
                      </m:e>
                      <m:sup>
                        <m:r>
                          <a:rPr lang="en-US" altLang="zh-CN" i="1">
                            <a:latin typeface="Cambria Math" panose="02040503050406030204" pitchFamily="18" charset="0"/>
                            <a:ea typeface="黑体" panose="02010609060101010101" pitchFamily="49" charset="-122"/>
                            <a:cs typeface="Times New Roman" panose="02020603050405020304" pitchFamily="18" charset="0"/>
                          </a:rPr>
                          <m:t>𝑐</m:t>
                        </m:r>
                      </m:sup>
                    </m:sSup>
                    <m:r>
                      <a:rPr lang="en-US" altLang="zh-CN">
                        <a:latin typeface="Cambria Math" panose="02040503050406030204" pitchFamily="18" charset="0"/>
                        <a:ea typeface="黑体" panose="02010609060101010101" pitchFamily="49" charset="-122"/>
                        <a:cs typeface="Times New Roman" panose="02020603050405020304" pitchFamily="18" charset="0"/>
                        <a:sym typeface="Symbol" panose="05050102010706020507" pitchFamily="18" charset="2"/>
                      </a:rPr>
                      <m:t></m:t>
                    </m:r>
                    <m:r>
                      <a:rPr lang="en-US" altLang="zh-CN" i="1">
                        <a:latin typeface="Cambria Math" panose="02040503050406030204" pitchFamily="18" charset="0"/>
                        <a:ea typeface="黑体" panose="02010609060101010101" pitchFamily="49" charset="-122"/>
                        <a:cs typeface="Times New Roman" panose="02020603050405020304" pitchFamily="18" charset="0"/>
                      </a:rPr>
                      <m:t> </m:t>
                    </m:r>
                    <m:sSub>
                      <m:sSubPr>
                        <m:ctrlPr>
                          <a:rPr lang="zh-CN" altLang="zh-CN" i="1">
                            <a:effectLst/>
                            <a:latin typeface="Cambria Math" panose="02040503050406030204" pitchFamily="18" charset="0"/>
                            <a:ea typeface="Cambria Math" panose="02040503050406030204" pitchFamily="18" charset="0"/>
                            <a:cs typeface="Times New Roman" panose="02020603050405020304" pitchFamily="18" charset="0"/>
                          </a:rPr>
                        </m:ctrlPr>
                      </m:sSubPr>
                      <m:e>
                        <m:r>
                          <a:rPr lang="en-US" altLang="zh-CN" i="1">
                            <a:latin typeface="Cambria Math" panose="02040503050406030204" pitchFamily="18" charset="0"/>
                            <a:ea typeface="黑体" panose="02010609060101010101" pitchFamily="49" charset="-122"/>
                            <a:cs typeface="Times New Roman" panose="02020603050405020304" pitchFamily="18" charset="0"/>
                          </a:rPr>
                          <m:t>𝑟</m:t>
                        </m:r>
                      </m:e>
                      <m:sub>
                        <m:r>
                          <a:rPr lang="en-US" altLang="zh-CN" i="1">
                            <a:latin typeface="Cambria Math" panose="02040503050406030204" pitchFamily="18" charset="0"/>
                            <a:ea typeface="黑体" panose="02010609060101010101" pitchFamily="49" charset="-122"/>
                            <a:cs typeface="Times New Roman" panose="02020603050405020304" pitchFamily="18" charset="0"/>
                          </a:rPr>
                          <m:t>𝑎</m:t>
                        </m:r>
                      </m:sub>
                    </m:sSub>
                  </m:oMath>
                </a14:m>
                <a:endParaRPr lang="zh-CN" altLang="en-US" dirty="0"/>
              </a:p>
            </p:txBody>
          </p:sp>
        </mc:Choice>
        <mc:Fallback>
          <p:sp>
            <p:nvSpPr>
              <p:cNvPr id="14" name="矩形 13">
                <a:extLst>
                  <a:ext uri="{FF2B5EF4-FFF2-40B4-BE49-F238E27FC236}">
                    <a16:creationId xmlns:a16="http://schemas.microsoft.com/office/drawing/2014/main" id="{501AD54F-17D3-4284-A9C6-02C3E4C0BC13}"/>
                  </a:ext>
                </a:extLst>
              </p:cNvPr>
              <p:cNvSpPr>
                <a:spLocks noRot="1" noChangeAspect="1" noMove="1" noResize="1" noEditPoints="1" noAdjustHandles="1" noChangeArrowheads="1" noChangeShapeType="1" noTextEdit="1"/>
              </p:cNvSpPr>
              <p:nvPr/>
            </p:nvSpPr>
            <p:spPr>
              <a:xfrm>
                <a:off x="1885631" y="4008447"/>
                <a:ext cx="1207125" cy="369332"/>
              </a:xfrm>
              <a:prstGeom prst="rect">
                <a:avLst/>
              </a:prstGeom>
              <a:blipFill>
                <a:blip r:embed="rId10"/>
                <a:stretch>
                  <a:fillRect t="-11667" b="-25000"/>
                </a:stretch>
              </a:blipFill>
            </p:spPr>
            <p:txBody>
              <a:bodyPr/>
              <a:lstStyle/>
              <a:p>
                <a:r>
                  <a:rPr lang="zh-CN" altLang="en-US">
                    <a:noFill/>
                  </a:rPr>
                  <a:t> </a:t>
                </a:r>
              </a:p>
            </p:txBody>
          </p:sp>
        </mc:Fallback>
      </mc:AlternateContent>
      <p:sp>
        <p:nvSpPr>
          <p:cNvPr id="15" name="矩形 14">
            <a:extLst>
              <a:ext uri="{FF2B5EF4-FFF2-40B4-BE49-F238E27FC236}">
                <a16:creationId xmlns:a16="http://schemas.microsoft.com/office/drawing/2014/main" id="{7478FFFF-8F9F-4EA8-BE7E-B23C5A7989B0}"/>
              </a:ext>
            </a:extLst>
          </p:cNvPr>
          <p:cNvSpPr/>
          <p:nvPr/>
        </p:nvSpPr>
        <p:spPr>
          <a:xfrm>
            <a:off x="399496" y="4402742"/>
            <a:ext cx="1620957" cy="369332"/>
          </a:xfrm>
          <a:prstGeom prst="rect">
            <a:avLst/>
          </a:prstGeom>
        </p:spPr>
        <p:txBody>
          <a:bodyPr wrap="none">
            <a:spAutoFit/>
          </a:bodyPr>
          <a:lstStyle/>
          <a:p>
            <a:r>
              <a:rPr lang="en-US" altLang="zh-CN" dirty="0">
                <a:latin typeface="Times New Roman" panose="02020603050405020304" pitchFamily="18" charset="0"/>
                <a:ea typeface="黑体" panose="02010609060101010101" pitchFamily="49" charset="-122"/>
              </a:rPr>
              <a:t>softmax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分类</a:t>
            </a:r>
            <a:r>
              <a:rPr lang="zh-CN" altLang="zh-CN" dirty="0">
                <a:ea typeface="黑体" panose="02010609060101010101" pitchFamily="49" charset="-122"/>
                <a:cs typeface="Times New Roman" panose="02020603050405020304" pitchFamily="18" charset="0"/>
              </a:rPr>
              <a:t>层</a:t>
            </a:r>
            <a:endParaRPr lang="zh-CN" altLang="en-US" dirty="0"/>
          </a:p>
        </p:txBody>
      </p:sp>
      <mc:AlternateContent xmlns:mc="http://schemas.openxmlformats.org/markup-compatibility/2006">
        <mc:Choice xmlns:a14="http://schemas.microsoft.com/office/drawing/2010/main" Requires="a14">
          <p:sp>
            <p:nvSpPr>
              <p:cNvPr id="16" name="矩形 15">
                <a:extLst>
                  <a:ext uri="{FF2B5EF4-FFF2-40B4-BE49-F238E27FC236}">
                    <a16:creationId xmlns:a16="http://schemas.microsoft.com/office/drawing/2014/main" id="{004E5E09-01E5-4E7F-BA24-762792537636}"/>
                  </a:ext>
                </a:extLst>
              </p:cNvPr>
              <p:cNvSpPr/>
              <p:nvPr/>
            </p:nvSpPr>
            <p:spPr>
              <a:xfrm>
                <a:off x="1973715" y="4282147"/>
                <a:ext cx="2202526" cy="592213"/>
              </a:xfrm>
              <a:prstGeom prst="rect">
                <a:avLst/>
              </a:prstGeom>
            </p:spPr>
            <p:txBody>
              <a:bodyPr wrap="none">
                <a:spAutoFit/>
              </a:bodyPr>
              <a:lstStyle/>
              <a:p>
                <a:r>
                  <a:rPr lang="en-US" altLang="zh-CN" sz="1400" dirty="0">
                    <a:latin typeface="黑体" panose="02010609060101010101" pitchFamily="49" charset="-122"/>
                    <a:cs typeface="Times New Roman" panose="02020603050405020304" pitchFamily="18" charset="0"/>
                  </a:rPr>
                  <a:t> </a:t>
                </a:r>
                <a14:m>
                  <m:oMath xmlns:m="http://schemas.openxmlformats.org/officeDocument/2006/math">
                    <m:acc>
                      <m:accPr>
                        <m:chr m:val="̂"/>
                        <m:ctrlPr>
                          <a:rPr lang="zh-CN" altLang="zh-CN" i="1">
                            <a:latin typeface="Cambria Math" panose="02040503050406030204" pitchFamily="18" charset="0"/>
                            <a:ea typeface="Cambria Math" panose="02040503050406030204" pitchFamily="18" charset="0"/>
                          </a:rPr>
                        </m:ctrlPr>
                      </m:accPr>
                      <m:e>
                        <m:r>
                          <a:rPr lang="en-US" altLang="zh-CN" i="1">
                            <a:latin typeface="Cambria Math" panose="02040503050406030204" pitchFamily="18" charset="0"/>
                            <a:ea typeface="黑体" panose="02010609060101010101" pitchFamily="49" charset="-122"/>
                            <a:cs typeface="Times New Roman" panose="02020603050405020304" pitchFamily="18" charset="0"/>
                          </a:rPr>
                          <m:t>𝑦</m:t>
                        </m:r>
                      </m:e>
                    </m:acc>
                    <m:r>
                      <a:rPr lang="en-US" altLang="zh-CN" i="1">
                        <a:latin typeface="Cambria Math" panose="02040503050406030204" pitchFamily="18" charset="0"/>
                        <a:ea typeface="黑体" panose="02010609060101010101" pitchFamily="49" charset="-122"/>
                        <a:cs typeface="Times New Roman" panose="02020603050405020304" pitchFamily="18" charset="0"/>
                      </a:rPr>
                      <m:t>=</m:t>
                    </m:r>
                    <m:f>
                      <m:fPr>
                        <m:ctrlPr>
                          <a:rPr lang="zh-CN" altLang="zh-CN" i="1">
                            <a:latin typeface="Cambria Math" panose="02040503050406030204" pitchFamily="18" charset="0"/>
                            <a:ea typeface="Cambria Math" panose="02040503050406030204" pitchFamily="18" charset="0"/>
                          </a:rPr>
                        </m:ctrlPr>
                      </m:fPr>
                      <m:num>
                        <m:r>
                          <m:rPr>
                            <m:sty m:val="p"/>
                          </m:rPr>
                          <a:rPr lang="en-US" altLang="zh-CN">
                            <a:latin typeface="Cambria Math" panose="02040503050406030204" pitchFamily="18" charset="0"/>
                            <a:ea typeface="黑体" panose="02010609060101010101" pitchFamily="49" charset="-122"/>
                            <a:cs typeface="Times New Roman" panose="02020603050405020304" pitchFamily="18" charset="0"/>
                          </a:rPr>
                          <m:t>exp</m:t>
                        </m:r>
                        <m:r>
                          <a:rPr lang="en-US" altLang="zh-CN">
                            <a:latin typeface="Cambria Math" panose="02040503050406030204" pitchFamily="18" charset="0"/>
                            <a:ea typeface="黑体" panose="02010609060101010101" pitchFamily="49" charset="-122"/>
                            <a:cs typeface="Times New Roman" panose="02020603050405020304" pitchFamily="18" charset="0"/>
                          </a:rPr>
                          <m:t>⁡</m:t>
                        </m:r>
                        <m:r>
                          <a:rPr lang="en-US" altLang="zh-CN" i="1">
                            <a:latin typeface="Cambria Math" panose="02040503050406030204" pitchFamily="18" charset="0"/>
                            <a:ea typeface="黑体" panose="02010609060101010101" pitchFamily="49" charset="-122"/>
                            <a:cs typeface="Times New Roman" panose="02020603050405020304" pitchFamily="18" charset="0"/>
                          </a:rPr>
                          <m:t>(</m:t>
                        </m:r>
                        <m:sSubSup>
                          <m:sSubSupPr>
                            <m:ctrlPr>
                              <a:rPr lang="zh-CN" altLang="zh-CN" i="1">
                                <a:latin typeface="Cambria Math" panose="02040503050406030204" pitchFamily="18" charset="0"/>
                                <a:ea typeface="Cambria Math" panose="02040503050406030204" pitchFamily="18" charset="0"/>
                              </a:rPr>
                            </m:ctrlPr>
                          </m:sSubSupPr>
                          <m:e>
                            <m:acc>
                              <m:accPr>
                                <m:chr m:val="̃"/>
                                <m:ctrlPr>
                                  <a:rPr lang="zh-CN" altLang="zh-CN" i="1">
                                    <a:latin typeface="Cambria Math" panose="02040503050406030204" pitchFamily="18" charset="0"/>
                                    <a:ea typeface="Cambria Math" panose="02040503050406030204" pitchFamily="18" charset="0"/>
                                  </a:rPr>
                                </m:ctrlPr>
                              </m:accPr>
                              <m:e>
                                <m:r>
                                  <a:rPr lang="en-US" altLang="zh-CN" i="1">
                                    <a:latin typeface="Cambria Math" panose="02040503050406030204" pitchFamily="18" charset="0"/>
                                    <a:ea typeface="黑体" panose="02010609060101010101" pitchFamily="49" charset="-122"/>
                                    <a:cs typeface="Times New Roman" panose="02020603050405020304" pitchFamily="18" charset="0"/>
                                  </a:rPr>
                                  <m:t>𝑤</m:t>
                                </m:r>
                              </m:e>
                            </m:acc>
                          </m:e>
                          <m:sub>
                            <m:r>
                              <a:rPr lang="en-US" altLang="zh-CN" i="1">
                                <a:latin typeface="Cambria Math" panose="02040503050406030204" pitchFamily="18" charset="0"/>
                                <a:ea typeface="黑体" panose="02010609060101010101" pitchFamily="49" charset="-122"/>
                                <a:cs typeface="Times New Roman" panose="02020603050405020304" pitchFamily="18" charset="0"/>
                              </a:rPr>
                              <m:t>𝑜</m:t>
                            </m:r>
                          </m:sub>
                          <m:sup>
                            <m:r>
                              <a:rPr lang="en-US" altLang="zh-CN" i="1">
                                <a:latin typeface="Cambria Math" panose="02040503050406030204" pitchFamily="18" charset="0"/>
                                <a:ea typeface="黑体" panose="02010609060101010101" pitchFamily="49" charset="-122"/>
                                <a:cs typeface="Times New Roman" panose="02020603050405020304" pitchFamily="18" charset="0"/>
                              </a:rPr>
                              <m:t>𝑇</m:t>
                            </m:r>
                          </m:sup>
                        </m:sSubSup>
                        <m:r>
                          <a:rPr lang="en-US" altLang="zh-CN" i="1">
                            <a:latin typeface="Cambria Math" panose="02040503050406030204" pitchFamily="18" charset="0"/>
                            <a:ea typeface="黑体" panose="02010609060101010101" pitchFamily="49" charset="-122"/>
                            <a:cs typeface="Times New Roman" panose="02020603050405020304" pitchFamily="18" charset="0"/>
                          </a:rPr>
                          <m:t>h</m:t>
                        </m:r>
                        <m:r>
                          <a:rPr lang="en-US" altLang="zh-CN" i="1">
                            <a:latin typeface="Cambria Math" panose="02040503050406030204" pitchFamily="18" charset="0"/>
                            <a:ea typeface="黑体" panose="02010609060101010101" pitchFamily="49" charset="-122"/>
                            <a:cs typeface="Times New Roman" panose="02020603050405020304" pitchFamily="18" charset="0"/>
                          </a:rPr>
                          <m:t>+</m:t>
                        </m:r>
                        <m:sSub>
                          <m:sSubPr>
                            <m:ctrlPr>
                              <a:rPr lang="zh-CN" altLang="zh-CN" i="1">
                                <a:latin typeface="Cambria Math" panose="02040503050406030204" pitchFamily="18" charset="0"/>
                                <a:ea typeface="Cambria Math" panose="02040503050406030204" pitchFamily="18" charset="0"/>
                              </a:rPr>
                            </m:ctrlPr>
                          </m:sSubPr>
                          <m:e>
                            <m:acc>
                              <m:accPr>
                                <m:chr m:val="̃"/>
                                <m:ctrlPr>
                                  <a:rPr lang="zh-CN" altLang="zh-CN" i="1">
                                    <a:latin typeface="Cambria Math" panose="02040503050406030204" pitchFamily="18" charset="0"/>
                                    <a:ea typeface="Cambria Math" panose="02040503050406030204" pitchFamily="18" charset="0"/>
                                  </a:rPr>
                                </m:ctrlPr>
                              </m:accPr>
                              <m:e>
                                <m:r>
                                  <a:rPr lang="en-US" altLang="zh-CN" i="1">
                                    <a:latin typeface="Cambria Math" panose="02040503050406030204" pitchFamily="18" charset="0"/>
                                    <a:ea typeface="黑体" panose="02010609060101010101" pitchFamily="49" charset="-122"/>
                                    <a:cs typeface="Times New Roman" panose="02020603050405020304" pitchFamily="18" charset="0"/>
                                  </a:rPr>
                                  <m:t>𝑏</m:t>
                                </m:r>
                              </m:e>
                            </m:acc>
                          </m:e>
                          <m:sub>
                            <m:r>
                              <a:rPr lang="en-US" altLang="zh-CN" i="1">
                                <a:latin typeface="Cambria Math" panose="02040503050406030204" pitchFamily="18" charset="0"/>
                                <a:ea typeface="黑体" panose="02010609060101010101" pitchFamily="49" charset="-122"/>
                                <a:cs typeface="Times New Roman" panose="02020603050405020304" pitchFamily="18" charset="0"/>
                              </a:rPr>
                              <m:t>𝑜</m:t>
                            </m:r>
                          </m:sub>
                        </m:sSub>
                        <m:r>
                          <a:rPr lang="en-US" altLang="zh-CN" i="1">
                            <a:latin typeface="Cambria Math" panose="02040503050406030204" pitchFamily="18" charset="0"/>
                            <a:ea typeface="黑体" panose="02010609060101010101" pitchFamily="49" charset="-122"/>
                            <a:cs typeface="Times New Roman" panose="02020603050405020304" pitchFamily="18" charset="0"/>
                          </a:rPr>
                          <m:t>)</m:t>
                        </m:r>
                      </m:num>
                      <m:den>
                        <m:nary>
                          <m:naryPr>
                            <m:chr m:val="∑"/>
                            <m:limLoc m:val="undOvr"/>
                            <m:ctrlPr>
                              <a:rPr lang="zh-CN" altLang="zh-CN" i="1">
                                <a:latin typeface="Cambria Math" panose="02040503050406030204" pitchFamily="18" charset="0"/>
                                <a:ea typeface="Cambria Math" panose="02040503050406030204" pitchFamily="18" charset="0"/>
                              </a:rPr>
                            </m:ctrlPr>
                          </m:naryPr>
                          <m:sub>
                            <m:r>
                              <a:rPr lang="en-US" altLang="zh-CN" i="1">
                                <a:latin typeface="Cambria Math" panose="02040503050406030204" pitchFamily="18" charset="0"/>
                                <a:ea typeface="黑体" panose="02010609060101010101" pitchFamily="49" charset="-122"/>
                                <a:cs typeface="Times New Roman" panose="02020603050405020304" pitchFamily="18" charset="0"/>
                              </a:rPr>
                              <m:t>𝑖</m:t>
                            </m:r>
                            <m:r>
                              <a:rPr lang="en-US" altLang="zh-CN" i="1">
                                <a:latin typeface="Cambria Math" panose="02040503050406030204" pitchFamily="18" charset="0"/>
                                <a:ea typeface="黑体" panose="02010609060101010101" pitchFamily="49" charset="-122"/>
                                <a:cs typeface="Times New Roman" panose="02020603050405020304" pitchFamily="18" charset="0"/>
                              </a:rPr>
                              <m:t>=1</m:t>
                            </m:r>
                          </m:sub>
                          <m:sup>
                            <m:r>
                              <a:rPr lang="en-US" altLang="zh-CN" i="1">
                                <a:latin typeface="Cambria Math" panose="02040503050406030204" pitchFamily="18" charset="0"/>
                                <a:ea typeface="黑体" panose="02010609060101010101" pitchFamily="49" charset="-122"/>
                                <a:cs typeface="Times New Roman" panose="02020603050405020304" pitchFamily="18" charset="0"/>
                              </a:rPr>
                              <m:t>𝐶</m:t>
                            </m:r>
                          </m:sup>
                          <m:e>
                            <m:r>
                              <m:rPr>
                                <m:sty m:val="p"/>
                              </m:rPr>
                              <a:rPr lang="en-US" altLang="zh-CN">
                                <a:latin typeface="Cambria Math" panose="02040503050406030204" pitchFamily="18" charset="0"/>
                                <a:ea typeface="黑体" panose="02010609060101010101" pitchFamily="49" charset="-122"/>
                                <a:cs typeface="Times New Roman" panose="02020603050405020304" pitchFamily="18" charset="0"/>
                              </a:rPr>
                              <m:t>exp</m:t>
                            </m:r>
                            <m:r>
                              <a:rPr lang="en-US" altLang="zh-CN" i="1">
                                <a:latin typeface="Cambria Math" panose="02040503050406030204" pitchFamily="18" charset="0"/>
                                <a:ea typeface="黑体" panose="02010609060101010101" pitchFamily="49" charset="-122"/>
                                <a:cs typeface="Times New Roman" panose="02020603050405020304" pitchFamily="18" charset="0"/>
                              </a:rPr>
                              <m:t>⁡(</m:t>
                            </m:r>
                            <m:sSubSup>
                              <m:sSubSupPr>
                                <m:ctrlPr>
                                  <a:rPr lang="zh-CN" altLang="zh-CN" i="1">
                                    <a:latin typeface="Cambria Math" panose="02040503050406030204" pitchFamily="18" charset="0"/>
                                    <a:ea typeface="Cambria Math" panose="02040503050406030204" pitchFamily="18" charset="0"/>
                                  </a:rPr>
                                </m:ctrlPr>
                              </m:sSubSupPr>
                              <m:e>
                                <m:acc>
                                  <m:accPr>
                                    <m:chr m:val="̃"/>
                                    <m:ctrlPr>
                                      <a:rPr lang="zh-CN" altLang="zh-CN" i="1">
                                        <a:latin typeface="Cambria Math" panose="02040503050406030204" pitchFamily="18" charset="0"/>
                                        <a:ea typeface="Cambria Math" panose="02040503050406030204" pitchFamily="18" charset="0"/>
                                      </a:rPr>
                                    </m:ctrlPr>
                                  </m:accPr>
                                  <m:e>
                                    <m:r>
                                      <a:rPr lang="en-US" altLang="zh-CN" i="1">
                                        <a:latin typeface="Cambria Math" panose="02040503050406030204" pitchFamily="18" charset="0"/>
                                        <a:ea typeface="黑体" panose="02010609060101010101" pitchFamily="49" charset="-122"/>
                                        <a:cs typeface="Times New Roman" panose="02020603050405020304" pitchFamily="18" charset="0"/>
                                      </a:rPr>
                                      <m:t>𝑤</m:t>
                                    </m:r>
                                  </m:e>
                                </m:acc>
                              </m:e>
                              <m:sub>
                                <m:r>
                                  <a:rPr lang="en-US" altLang="zh-CN" i="1">
                                    <a:latin typeface="Cambria Math" panose="02040503050406030204" pitchFamily="18" charset="0"/>
                                    <a:ea typeface="黑体" panose="02010609060101010101" pitchFamily="49" charset="-122"/>
                                    <a:cs typeface="Times New Roman" panose="02020603050405020304" pitchFamily="18" charset="0"/>
                                  </a:rPr>
                                  <m:t>𝑜</m:t>
                                </m:r>
                              </m:sub>
                              <m:sup>
                                <m:r>
                                  <a:rPr lang="en-US" altLang="zh-CN" i="1">
                                    <a:latin typeface="Cambria Math" panose="02040503050406030204" pitchFamily="18" charset="0"/>
                                    <a:ea typeface="黑体" panose="02010609060101010101" pitchFamily="49" charset="-122"/>
                                    <a:cs typeface="Times New Roman" panose="02020603050405020304" pitchFamily="18" charset="0"/>
                                  </a:rPr>
                                  <m:t>𝑇</m:t>
                                </m:r>
                              </m:sup>
                            </m:sSubSup>
                            <m:r>
                              <a:rPr lang="en-US" altLang="zh-CN" i="1">
                                <a:latin typeface="Cambria Math" panose="02040503050406030204" pitchFamily="18" charset="0"/>
                                <a:ea typeface="黑体" panose="02010609060101010101" pitchFamily="49" charset="-122"/>
                                <a:cs typeface="Times New Roman" panose="02020603050405020304" pitchFamily="18" charset="0"/>
                              </a:rPr>
                              <m:t>h</m:t>
                            </m:r>
                            <m:r>
                              <a:rPr lang="en-US" altLang="zh-CN" i="1">
                                <a:latin typeface="Cambria Math" panose="02040503050406030204" pitchFamily="18" charset="0"/>
                                <a:ea typeface="黑体" panose="02010609060101010101" pitchFamily="49" charset="-122"/>
                                <a:cs typeface="Times New Roman" panose="02020603050405020304" pitchFamily="18" charset="0"/>
                              </a:rPr>
                              <m:t>+</m:t>
                            </m:r>
                            <m:sSub>
                              <m:sSubPr>
                                <m:ctrlPr>
                                  <a:rPr lang="zh-CN" altLang="zh-CN" i="1">
                                    <a:latin typeface="Cambria Math" panose="02040503050406030204" pitchFamily="18" charset="0"/>
                                    <a:ea typeface="Cambria Math" panose="02040503050406030204" pitchFamily="18" charset="0"/>
                                  </a:rPr>
                                </m:ctrlPr>
                              </m:sSubPr>
                              <m:e>
                                <m:acc>
                                  <m:accPr>
                                    <m:chr m:val="̃"/>
                                    <m:ctrlPr>
                                      <a:rPr lang="zh-CN" altLang="zh-CN" i="1">
                                        <a:latin typeface="Cambria Math" panose="02040503050406030204" pitchFamily="18" charset="0"/>
                                        <a:ea typeface="Cambria Math" panose="02040503050406030204" pitchFamily="18" charset="0"/>
                                      </a:rPr>
                                    </m:ctrlPr>
                                  </m:accPr>
                                  <m:e>
                                    <m:r>
                                      <a:rPr lang="en-US" altLang="zh-CN" i="1">
                                        <a:latin typeface="Cambria Math" panose="02040503050406030204" pitchFamily="18" charset="0"/>
                                        <a:ea typeface="黑体" panose="02010609060101010101" pitchFamily="49" charset="-122"/>
                                        <a:cs typeface="Times New Roman" panose="02020603050405020304" pitchFamily="18" charset="0"/>
                                      </a:rPr>
                                      <m:t>𝑏</m:t>
                                    </m:r>
                                  </m:e>
                                </m:acc>
                              </m:e>
                              <m:sub>
                                <m:r>
                                  <a:rPr lang="en-US" altLang="zh-CN" i="1">
                                    <a:latin typeface="Cambria Math" panose="02040503050406030204" pitchFamily="18" charset="0"/>
                                    <a:ea typeface="黑体" panose="02010609060101010101" pitchFamily="49" charset="-122"/>
                                    <a:cs typeface="Times New Roman" panose="02020603050405020304" pitchFamily="18" charset="0"/>
                                  </a:rPr>
                                  <m:t>𝑜</m:t>
                                </m:r>
                              </m:sub>
                            </m:sSub>
                            <m:r>
                              <a:rPr lang="en-US" altLang="zh-CN" i="1">
                                <a:latin typeface="Cambria Math" panose="02040503050406030204" pitchFamily="18" charset="0"/>
                                <a:ea typeface="黑体" panose="02010609060101010101" pitchFamily="49" charset="-122"/>
                                <a:cs typeface="Times New Roman" panose="02020603050405020304" pitchFamily="18" charset="0"/>
                              </a:rPr>
                              <m:t>)</m:t>
                            </m:r>
                          </m:e>
                        </m:nary>
                      </m:den>
                    </m:f>
                  </m:oMath>
                </a14:m>
                <a:endParaRPr lang="zh-CN" altLang="en-US" dirty="0"/>
              </a:p>
            </p:txBody>
          </p:sp>
        </mc:Choice>
        <mc:Fallback>
          <p:sp>
            <p:nvSpPr>
              <p:cNvPr id="16" name="矩形 15">
                <a:extLst>
                  <a:ext uri="{FF2B5EF4-FFF2-40B4-BE49-F238E27FC236}">
                    <a16:creationId xmlns:a16="http://schemas.microsoft.com/office/drawing/2014/main" id="{004E5E09-01E5-4E7F-BA24-762792537636}"/>
                  </a:ext>
                </a:extLst>
              </p:cNvPr>
              <p:cNvSpPr>
                <a:spLocks noRot="1" noChangeAspect="1" noMove="1" noResize="1" noEditPoints="1" noAdjustHandles="1" noChangeArrowheads="1" noChangeShapeType="1" noTextEdit="1"/>
              </p:cNvSpPr>
              <p:nvPr/>
            </p:nvSpPr>
            <p:spPr>
              <a:xfrm>
                <a:off x="1973715" y="4282147"/>
                <a:ext cx="2202526" cy="592213"/>
              </a:xfrm>
              <a:prstGeom prst="rect">
                <a:avLst/>
              </a:prstGeom>
              <a:blipFill>
                <a:blip r:embed="rId11"/>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graphicFrame>
            <p:nvGraphicFramePr>
              <p:cNvPr id="17" name="表格 17">
                <a:extLst>
                  <a:ext uri="{FF2B5EF4-FFF2-40B4-BE49-F238E27FC236}">
                    <a16:creationId xmlns:a16="http://schemas.microsoft.com/office/drawing/2014/main" id="{63033509-3D94-4F0F-97C7-86D9B01D51E8}"/>
                  </a:ext>
                </a:extLst>
              </p:cNvPr>
              <p:cNvGraphicFramePr>
                <a:graphicFrameLocks noGrp="1"/>
              </p:cNvGraphicFramePr>
              <p:nvPr>
                <p:extLst>
                  <p:ext uri="{D42A27DB-BD31-4B8C-83A1-F6EECF244321}">
                    <p14:modId xmlns:p14="http://schemas.microsoft.com/office/powerpoint/2010/main" val="2620090533"/>
                  </p:ext>
                </p:extLst>
              </p:nvPr>
            </p:nvGraphicFramePr>
            <p:xfrm>
              <a:off x="2020453" y="5577769"/>
              <a:ext cx="8055702" cy="741680"/>
            </p:xfrm>
            <a:graphic>
              <a:graphicData uri="http://schemas.openxmlformats.org/drawingml/2006/table">
                <a:tbl>
                  <a:tblPr firstRow="1" bandRow="1">
                    <a:tableStyleId>{5940675A-B579-460E-94D1-54222C63F5DA}</a:tableStyleId>
                  </a:tblPr>
                  <a:tblGrid>
                    <a:gridCol w="1138054">
                      <a:extLst>
                        <a:ext uri="{9D8B030D-6E8A-4147-A177-3AD203B41FA5}">
                          <a16:colId xmlns:a16="http://schemas.microsoft.com/office/drawing/2014/main" val="844576493"/>
                        </a:ext>
                      </a:extLst>
                    </a:gridCol>
                    <a:gridCol w="1482571">
                      <a:extLst>
                        <a:ext uri="{9D8B030D-6E8A-4147-A177-3AD203B41FA5}">
                          <a16:colId xmlns:a16="http://schemas.microsoft.com/office/drawing/2014/main" val="2766978693"/>
                        </a:ext>
                      </a:extLst>
                    </a:gridCol>
                    <a:gridCol w="887766">
                      <a:extLst>
                        <a:ext uri="{9D8B030D-6E8A-4147-A177-3AD203B41FA5}">
                          <a16:colId xmlns:a16="http://schemas.microsoft.com/office/drawing/2014/main" val="838489804"/>
                        </a:ext>
                      </a:extLst>
                    </a:gridCol>
                    <a:gridCol w="763480">
                      <a:extLst>
                        <a:ext uri="{9D8B030D-6E8A-4147-A177-3AD203B41FA5}">
                          <a16:colId xmlns:a16="http://schemas.microsoft.com/office/drawing/2014/main" val="2944207394"/>
                        </a:ext>
                      </a:extLst>
                    </a:gridCol>
                    <a:gridCol w="1544715">
                      <a:extLst>
                        <a:ext uri="{9D8B030D-6E8A-4147-A177-3AD203B41FA5}">
                          <a16:colId xmlns:a16="http://schemas.microsoft.com/office/drawing/2014/main" val="1052964947"/>
                        </a:ext>
                      </a:extLst>
                    </a:gridCol>
                    <a:gridCol w="994299">
                      <a:extLst>
                        <a:ext uri="{9D8B030D-6E8A-4147-A177-3AD203B41FA5}">
                          <a16:colId xmlns:a16="http://schemas.microsoft.com/office/drawing/2014/main" val="1633540642"/>
                        </a:ext>
                      </a:extLst>
                    </a:gridCol>
                    <a:gridCol w="1244817">
                      <a:extLst>
                        <a:ext uri="{9D8B030D-6E8A-4147-A177-3AD203B41FA5}">
                          <a16:colId xmlns:a16="http://schemas.microsoft.com/office/drawing/2014/main" val="2394119959"/>
                        </a:ext>
                      </a:extLst>
                    </a:gridCol>
                  </a:tblGrid>
                  <a:tr h="370840">
                    <a:tc>
                      <a:txBody>
                        <a:bodyPr/>
                        <a:lstStyle/>
                        <a:p>
                          <a:r>
                            <a:rPr lang="zh-CN" altLang="en-US" sz="1400" dirty="0">
                              <a:latin typeface="黑体" panose="02010609060101010101" pitchFamily="49" charset="-122"/>
                              <a:ea typeface="黑体" panose="02010609060101010101" pitchFamily="49" charset="-122"/>
                            </a:rPr>
                            <a:t>词向量维度</a:t>
                          </a:r>
                        </a:p>
                      </a:txBody>
                      <a:tcPr/>
                    </a:tc>
                    <a:tc>
                      <a:txBody>
                        <a:bodyPr/>
                        <a:lstStyle/>
                        <a:p>
                          <a:r>
                            <a:rPr lang="en-US" altLang="zh-CN" sz="1400" kern="1200" dirty="0">
                              <a:solidFill>
                                <a:schemeClr val="tx1"/>
                              </a:solidFill>
                              <a:effectLst/>
                              <a:latin typeface="+mn-lt"/>
                              <a:ea typeface="+mn-ea"/>
                              <a:cs typeface="+mn-cs"/>
                            </a:rPr>
                            <a:t>L2</a:t>
                          </a:r>
                          <a:r>
                            <a:rPr lang="zh-CN" altLang="zh-CN" sz="1400" kern="1200" dirty="0">
                              <a:solidFill>
                                <a:schemeClr val="tx1"/>
                              </a:solidFill>
                              <a:effectLst/>
                              <a:latin typeface="+mn-lt"/>
                              <a:ea typeface="+mn-ea"/>
                              <a:cs typeface="+mn-cs"/>
                            </a:rPr>
                            <a:t>正则化系数</a:t>
                          </a:r>
                          <a14:m>
                            <m:oMath xmlns:m="http://schemas.openxmlformats.org/officeDocument/2006/math">
                              <m:r>
                                <m:rPr>
                                  <m:sty m:val="p"/>
                                </m:rPr>
                                <a:rPr lang="en-US" altLang="zh-CN" sz="1400" kern="1200">
                                  <a:solidFill>
                                    <a:schemeClr val="tx1"/>
                                  </a:solidFill>
                                  <a:effectLst/>
                                  <a:latin typeface="+mn-lt"/>
                                  <a:ea typeface="+mn-ea"/>
                                  <a:cs typeface="+mn-cs"/>
                                </a:rPr>
                                <m:t>λ</m:t>
                              </m:r>
                            </m:oMath>
                          </a14:m>
                          <a:endParaRPr lang="zh-CN" altLang="en-US" sz="1400" dirty="0"/>
                        </a:p>
                      </a:txBody>
                      <a:tcPr/>
                    </a:tc>
                    <a:tc>
                      <a:txBody>
                        <a:bodyPr/>
                        <a:lstStyle/>
                        <a:p>
                          <a:r>
                            <a:rPr lang="en-US" altLang="zh-CN" sz="1400" kern="1200" dirty="0">
                              <a:solidFill>
                                <a:schemeClr val="tx1"/>
                              </a:solidFill>
                              <a:effectLst/>
                              <a:latin typeface="黑体" panose="02010609060101010101" pitchFamily="49" charset="-122"/>
                              <a:ea typeface="黑体" panose="02010609060101010101" pitchFamily="49" charset="-122"/>
                              <a:cs typeface="+mn-cs"/>
                            </a:rPr>
                            <a:t> </a:t>
                          </a:r>
                          <a:r>
                            <a:rPr lang="zh-CN" altLang="zh-CN" sz="1400" kern="1200" dirty="0">
                              <a:solidFill>
                                <a:schemeClr val="tx1"/>
                              </a:solidFill>
                              <a:effectLst/>
                              <a:latin typeface="黑体" panose="02010609060101010101" pitchFamily="49" charset="-122"/>
                              <a:ea typeface="黑体" panose="02010609060101010101" pitchFamily="49" charset="-122"/>
                              <a:cs typeface="+mn-cs"/>
                            </a:rPr>
                            <a:t>学习率</a:t>
                          </a:r>
                          <a:endParaRPr lang="zh-CN" altLang="en-US" sz="1400" dirty="0">
                            <a:latin typeface="黑体" panose="02010609060101010101" pitchFamily="49" charset="-122"/>
                            <a:ea typeface="黑体" panose="02010609060101010101" pitchFamily="49" charset="-122"/>
                          </a:endParaRPr>
                        </a:p>
                      </a:txBody>
                      <a:tcPr/>
                    </a:tc>
                    <a:tc>
                      <a:txBody>
                        <a:bodyPr/>
                        <a:lstStyle/>
                        <a:p>
                          <a:r>
                            <a:rPr lang="zh-CN" altLang="zh-CN" sz="1400" kern="1200" dirty="0">
                              <a:solidFill>
                                <a:schemeClr val="tx1"/>
                              </a:solidFill>
                              <a:effectLst/>
                              <a:latin typeface="黑体" panose="02010609060101010101" pitchFamily="49" charset="-122"/>
                              <a:ea typeface="黑体" panose="02010609060101010101" pitchFamily="49" charset="-122"/>
                              <a:cs typeface="+mn-cs"/>
                            </a:rPr>
                            <a:t>遗忘率</a:t>
                          </a:r>
                          <a:endParaRPr lang="zh-CN" altLang="en-US" sz="1400" dirty="0">
                            <a:latin typeface="黑体" panose="02010609060101010101" pitchFamily="49" charset="-122"/>
                            <a:ea typeface="黑体" panose="02010609060101010101" pitchFamily="49" charset="-122"/>
                          </a:endParaRPr>
                        </a:p>
                      </a:txBody>
                      <a:tcPr/>
                    </a:tc>
                    <a:tc>
                      <a:txBody>
                        <a:bodyPr/>
                        <a:lstStyle/>
                        <a:p>
                          <a:r>
                            <a:rPr lang="en-US" altLang="zh-CN" sz="1400" kern="1200" dirty="0">
                              <a:solidFill>
                                <a:schemeClr val="tx1"/>
                              </a:solidFill>
                              <a:effectLst/>
                              <a:latin typeface="+mn-lt"/>
                              <a:ea typeface="+mn-ea"/>
                              <a:cs typeface="+mn-cs"/>
                            </a:rPr>
                            <a:t>LSTM</a:t>
                          </a:r>
                          <a:r>
                            <a:rPr lang="zh-CN" altLang="zh-CN" sz="1400" kern="1200" dirty="0">
                              <a:solidFill>
                                <a:schemeClr val="tx1"/>
                              </a:solidFill>
                              <a:effectLst/>
                              <a:latin typeface="+mn-lt"/>
                              <a:ea typeface="+mn-ea"/>
                              <a:cs typeface="+mn-cs"/>
                            </a:rPr>
                            <a:t>的隐层规模</a:t>
                          </a:r>
                          <a:endParaRPr lang="zh-CN" altLang="en-US" sz="1400" dirty="0"/>
                        </a:p>
                      </a:txBody>
                      <a:tcPr/>
                    </a:tc>
                    <a:tc>
                      <a:txBody>
                        <a:bodyPr/>
                        <a:lstStyle/>
                        <a:p>
                          <a:r>
                            <a:rPr lang="zh-CN" altLang="en-US" sz="1400" dirty="0">
                              <a:latin typeface="黑体" panose="02010609060101010101" pitchFamily="49" charset="-122"/>
                              <a:ea typeface="黑体" panose="02010609060101010101" pitchFamily="49" charset="-122"/>
                            </a:rPr>
                            <a:t>迭代次数</a:t>
                          </a:r>
                        </a:p>
                      </a:txBody>
                      <a:tcPr/>
                    </a:tc>
                    <a:tc>
                      <a:txBody>
                        <a:bodyPr/>
                        <a:lstStyle/>
                        <a:p>
                          <a:r>
                            <a:rPr lang="en-US" altLang="zh-CN" sz="1800" kern="1200" dirty="0">
                              <a:solidFill>
                                <a:schemeClr val="tx1"/>
                              </a:solidFill>
                              <a:effectLst/>
                              <a:latin typeface="+mn-lt"/>
                              <a:ea typeface="+mn-ea"/>
                              <a:cs typeface="+mn-cs"/>
                            </a:rPr>
                            <a:t> </a:t>
                          </a:r>
                          <a:r>
                            <a:rPr lang="en-US" altLang="zh-CN" sz="1400" kern="1200" dirty="0">
                              <a:solidFill>
                                <a:schemeClr val="tx1"/>
                              </a:solidFill>
                              <a:effectLst/>
                              <a:latin typeface="Times New Roman" panose="02020603050405020304" pitchFamily="18" charset="0"/>
                              <a:ea typeface="+mn-ea"/>
                              <a:cs typeface="Times New Roman" panose="02020603050405020304" pitchFamily="18" charset="0"/>
                            </a:rPr>
                            <a:t>Optimizer</a:t>
                          </a:r>
                          <a:endParaRPr lang="zh-CN" altLang="en-US" sz="1400" dirty="0">
                            <a:latin typeface="Times New Roman" panose="02020603050405020304" pitchFamily="18" charset="0"/>
                            <a:ea typeface="黑体" panose="02010609060101010101" pitchFamily="49" charset="-122"/>
                            <a:cs typeface="Times New Roman" panose="02020603050405020304" pitchFamily="18" charset="0"/>
                          </a:endParaRPr>
                        </a:p>
                      </a:txBody>
                      <a:tcPr/>
                    </a:tc>
                    <a:extLst>
                      <a:ext uri="{0D108BD9-81ED-4DB2-BD59-A6C34878D82A}">
                        <a16:rowId xmlns:a16="http://schemas.microsoft.com/office/drawing/2014/main" val="202885023"/>
                      </a:ext>
                    </a:extLst>
                  </a:tr>
                  <a:tr h="370840">
                    <a:tc>
                      <a:txBody>
                        <a:bodyPr/>
                        <a:lstStyle/>
                        <a:p>
                          <a:r>
                            <a:rPr lang="en-US" altLang="zh-CN" sz="1400" dirty="0"/>
                            <a:t>300</a:t>
                          </a:r>
                          <a:endParaRPr lang="zh-CN" altLang="en-US" sz="1400" dirty="0"/>
                        </a:p>
                      </a:txBody>
                      <a:tcPr/>
                    </a:tc>
                    <a:tc>
                      <a:txBody>
                        <a:bodyPr/>
                        <a:lstStyle/>
                        <a:p>
                          <a14:m>
                            <m:oMathPara xmlns:m="http://schemas.openxmlformats.org/officeDocument/2006/math">
                              <m:oMathParaPr>
                                <m:jc m:val="centerGroup"/>
                              </m:oMathParaPr>
                              <m:oMath xmlns:m="http://schemas.openxmlformats.org/officeDocument/2006/math">
                                <m:sSup>
                                  <m:sSupPr>
                                    <m:ctrlPr>
                                      <a:rPr lang="zh-CN" altLang="zh-CN" sz="1400" i="1" kern="1200" smtClean="0">
                                        <a:solidFill>
                                          <a:schemeClr val="tx1"/>
                                        </a:solidFill>
                                        <a:effectLst/>
                                        <a:latin typeface="+mn-lt"/>
                                        <a:ea typeface="+mn-ea"/>
                                        <a:cs typeface="+mn-cs"/>
                                      </a:rPr>
                                    </m:ctrlPr>
                                  </m:sSupPr>
                                  <m:e>
                                    <m:r>
                                      <a:rPr lang="en-US" altLang="zh-CN" sz="1400" kern="1200">
                                        <a:solidFill>
                                          <a:schemeClr val="tx1"/>
                                        </a:solidFill>
                                        <a:effectLst/>
                                        <a:latin typeface="+mn-lt"/>
                                        <a:ea typeface="+mn-ea"/>
                                        <a:cs typeface="+mn-cs"/>
                                      </a:rPr>
                                      <m:t>10</m:t>
                                    </m:r>
                                  </m:e>
                                  <m:sup>
                                    <m:r>
                                      <a:rPr lang="en-US" altLang="zh-CN" sz="1400" i="1" kern="1200">
                                        <a:solidFill>
                                          <a:schemeClr val="tx1"/>
                                        </a:solidFill>
                                        <a:effectLst/>
                                        <a:latin typeface="+mn-lt"/>
                                        <a:ea typeface="+mn-ea"/>
                                        <a:cs typeface="+mn-cs"/>
                                      </a:rPr>
                                      <m:t>−</m:t>
                                    </m:r>
                                    <m:r>
                                      <a:rPr lang="en-US" altLang="zh-CN" sz="1400" kern="1200">
                                        <a:solidFill>
                                          <a:schemeClr val="tx1"/>
                                        </a:solidFill>
                                        <a:effectLst/>
                                        <a:latin typeface="+mn-lt"/>
                                        <a:ea typeface="+mn-ea"/>
                                        <a:cs typeface="+mn-cs"/>
                                      </a:rPr>
                                      <m:t>8</m:t>
                                    </m:r>
                                  </m:sup>
                                </m:sSup>
                              </m:oMath>
                            </m:oMathPara>
                          </a14:m>
                          <a:endParaRPr lang="zh-CN" altLang="en-US" sz="1400" dirty="0"/>
                        </a:p>
                      </a:txBody>
                      <a:tcPr/>
                    </a:tc>
                    <a:tc>
                      <a:txBody>
                        <a:bodyPr/>
                        <a:lstStyle/>
                        <a:p>
                          <a14:m>
                            <m:oMathPara xmlns:m="http://schemas.openxmlformats.org/officeDocument/2006/math">
                              <m:oMathParaPr>
                                <m:jc m:val="centerGroup"/>
                              </m:oMathParaPr>
                              <m:oMath xmlns:m="http://schemas.openxmlformats.org/officeDocument/2006/math">
                                <m:sSup>
                                  <m:sSupPr>
                                    <m:ctrlPr>
                                      <a:rPr lang="zh-CN" altLang="zh-CN" sz="1400" i="1" kern="1200" smtClean="0">
                                        <a:solidFill>
                                          <a:schemeClr val="tx1"/>
                                        </a:solidFill>
                                        <a:effectLst/>
                                        <a:latin typeface="+mn-lt"/>
                                        <a:ea typeface="+mn-ea"/>
                                        <a:cs typeface="+mn-cs"/>
                                      </a:rPr>
                                    </m:ctrlPr>
                                  </m:sSupPr>
                                  <m:e>
                                    <m:r>
                                      <a:rPr lang="en-US" altLang="zh-CN" sz="1400" kern="1200">
                                        <a:solidFill>
                                          <a:schemeClr val="tx1"/>
                                        </a:solidFill>
                                        <a:effectLst/>
                                        <a:latin typeface="+mn-lt"/>
                                        <a:ea typeface="+mn-ea"/>
                                        <a:cs typeface="+mn-cs"/>
                                      </a:rPr>
                                      <m:t>10</m:t>
                                    </m:r>
                                  </m:e>
                                  <m:sup>
                                    <m:r>
                                      <a:rPr lang="en-US" altLang="zh-CN" sz="1400" i="1" kern="1200">
                                        <a:solidFill>
                                          <a:schemeClr val="tx1"/>
                                        </a:solidFill>
                                        <a:effectLst/>
                                        <a:latin typeface="+mn-lt"/>
                                        <a:ea typeface="+mn-ea"/>
                                        <a:cs typeface="+mn-cs"/>
                                      </a:rPr>
                                      <m:t>−</m:t>
                                    </m:r>
                                    <m:r>
                                      <a:rPr lang="en-US" altLang="zh-CN" sz="1400" kern="1200">
                                        <a:solidFill>
                                          <a:schemeClr val="tx1"/>
                                        </a:solidFill>
                                        <a:effectLst/>
                                        <a:latin typeface="+mn-lt"/>
                                        <a:ea typeface="+mn-ea"/>
                                        <a:cs typeface="+mn-cs"/>
                                      </a:rPr>
                                      <m:t>3</m:t>
                                    </m:r>
                                  </m:sup>
                                </m:sSup>
                              </m:oMath>
                            </m:oMathPara>
                          </a14:m>
                          <a:endParaRPr lang="zh-CN" altLang="en-US" sz="1400" dirty="0"/>
                        </a:p>
                      </a:txBody>
                      <a:tcPr/>
                    </a:tc>
                    <a:tc>
                      <a:txBody>
                        <a:bodyPr/>
                        <a:lstStyle/>
                        <a:p>
                          <a:r>
                            <a:rPr lang="en-US" altLang="zh-CN" sz="1400" dirty="0">
                              <a:effectLst/>
                              <a:latin typeface="Times New Roman" panose="02020603050405020304" pitchFamily="18" charset="0"/>
                              <a:ea typeface="黑体" panose="02010609060101010101" pitchFamily="49" charset="-122"/>
                            </a:rPr>
                            <a:t>0.5</a:t>
                          </a:r>
                          <a:endParaRPr lang="zh-CN" altLang="en-US" sz="1400" dirty="0"/>
                        </a:p>
                      </a:txBody>
                      <a:tcPr/>
                    </a:tc>
                    <a:tc>
                      <a:txBody>
                        <a:bodyPr/>
                        <a:lstStyle/>
                        <a:p>
                          <a:r>
                            <a:rPr lang="en-US" altLang="zh-CN" sz="1400" dirty="0">
                              <a:latin typeface="Times New Roman" panose="02020603050405020304" pitchFamily="18" charset="0"/>
                              <a:cs typeface="Times New Roman" panose="02020603050405020304" pitchFamily="18" charset="0"/>
                            </a:rPr>
                            <a:t>256</a:t>
                          </a:r>
                          <a:endParaRPr lang="zh-CN" altLang="en-US" sz="1400" dirty="0">
                            <a:latin typeface="Times New Roman" panose="02020603050405020304" pitchFamily="18" charset="0"/>
                            <a:cs typeface="Times New Roman" panose="02020603050405020304" pitchFamily="18" charset="0"/>
                          </a:endParaRPr>
                        </a:p>
                      </a:txBody>
                      <a:tcPr/>
                    </a:tc>
                    <a:tc>
                      <a:txBody>
                        <a:bodyPr/>
                        <a:lstStyle/>
                        <a:p>
                          <a:r>
                            <a:rPr lang="en-US" altLang="zh-CN" sz="1400" dirty="0">
                              <a:latin typeface="Times New Roman" panose="02020603050405020304" pitchFamily="18" charset="0"/>
                              <a:cs typeface="Times New Roman" panose="02020603050405020304" pitchFamily="18" charset="0"/>
                            </a:rPr>
                            <a:t>5</a:t>
                          </a:r>
                          <a:endParaRPr lang="zh-CN" altLang="en-US" sz="1400" dirty="0">
                            <a:latin typeface="Times New Roman" panose="02020603050405020304" pitchFamily="18" charset="0"/>
                            <a:cs typeface="Times New Roman" panose="02020603050405020304" pitchFamily="18" charset="0"/>
                          </a:endParaRPr>
                        </a:p>
                      </a:txBody>
                      <a:tcPr/>
                    </a:tc>
                    <a:tc>
                      <a:txBody>
                        <a:bodyPr/>
                        <a:lstStyle/>
                        <a:p>
                          <a:r>
                            <a:rPr lang="en-US" altLang="zh-CN" sz="1400" kern="1200" dirty="0">
                              <a:solidFill>
                                <a:schemeClr val="tx1"/>
                              </a:solidFill>
                              <a:effectLst/>
                              <a:latin typeface="Times New Roman" panose="02020603050405020304" pitchFamily="18" charset="0"/>
                              <a:ea typeface="+mn-ea"/>
                              <a:cs typeface="Times New Roman" panose="02020603050405020304" pitchFamily="18" charset="0"/>
                            </a:rPr>
                            <a:t>Adam</a:t>
                          </a:r>
                          <a:endParaRPr lang="zh-CN" altLang="en-US"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75821102"/>
                      </a:ext>
                    </a:extLst>
                  </a:tr>
                </a:tbl>
              </a:graphicData>
            </a:graphic>
          </p:graphicFrame>
        </mc:Choice>
        <mc:Fallback>
          <p:graphicFrame>
            <p:nvGraphicFramePr>
              <p:cNvPr id="17" name="表格 17">
                <a:extLst>
                  <a:ext uri="{FF2B5EF4-FFF2-40B4-BE49-F238E27FC236}">
                    <a16:creationId xmlns:a16="http://schemas.microsoft.com/office/drawing/2014/main" id="{63033509-3D94-4F0F-97C7-86D9B01D51E8}"/>
                  </a:ext>
                </a:extLst>
              </p:cNvPr>
              <p:cNvGraphicFramePr>
                <a:graphicFrameLocks noGrp="1"/>
              </p:cNvGraphicFramePr>
              <p:nvPr>
                <p:extLst>
                  <p:ext uri="{D42A27DB-BD31-4B8C-83A1-F6EECF244321}">
                    <p14:modId xmlns:p14="http://schemas.microsoft.com/office/powerpoint/2010/main" val="2620090533"/>
                  </p:ext>
                </p:extLst>
              </p:nvPr>
            </p:nvGraphicFramePr>
            <p:xfrm>
              <a:off x="2020453" y="5577769"/>
              <a:ext cx="8055702" cy="741680"/>
            </p:xfrm>
            <a:graphic>
              <a:graphicData uri="http://schemas.openxmlformats.org/drawingml/2006/table">
                <a:tbl>
                  <a:tblPr firstRow="1" bandRow="1">
                    <a:tableStyleId>{5940675A-B579-460E-94D1-54222C63F5DA}</a:tableStyleId>
                  </a:tblPr>
                  <a:tblGrid>
                    <a:gridCol w="1138054">
                      <a:extLst>
                        <a:ext uri="{9D8B030D-6E8A-4147-A177-3AD203B41FA5}">
                          <a16:colId xmlns:a16="http://schemas.microsoft.com/office/drawing/2014/main" val="844576493"/>
                        </a:ext>
                      </a:extLst>
                    </a:gridCol>
                    <a:gridCol w="1482571">
                      <a:extLst>
                        <a:ext uri="{9D8B030D-6E8A-4147-A177-3AD203B41FA5}">
                          <a16:colId xmlns:a16="http://schemas.microsoft.com/office/drawing/2014/main" val="2766978693"/>
                        </a:ext>
                      </a:extLst>
                    </a:gridCol>
                    <a:gridCol w="887766">
                      <a:extLst>
                        <a:ext uri="{9D8B030D-6E8A-4147-A177-3AD203B41FA5}">
                          <a16:colId xmlns:a16="http://schemas.microsoft.com/office/drawing/2014/main" val="838489804"/>
                        </a:ext>
                      </a:extLst>
                    </a:gridCol>
                    <a:gridCol w="763480">
                      <a:extLst>
                        <a:ext uri="{9D8B030D-6E8A-4147-A177-3AD203B41FA5}">
                          <a16:colId xmlns:a16="http://schemas.microsoft.com/office/drawing/2014/main" val="2944207394"/>
                        </a:ext>
                      </a:extLst>
                    </a:gridCol>
                    <a:gridCol w="1544715">
                      <a:extLst>
                        <a:ext uri="{9D8B030D-6E8A-4147-A177-3AD203B41FA5}">
                          <a16:colId xmlns:a16="http://schemas.microsoft.com/office/drawing/2014/main" val="1052964947"/>
                        </a:ext>
                      </a:extLst>
                    </a:gridCol>
                    <a:gridCol w="994299">
                      <a:extLst>
                        <a:ext uri="{9D8B030D-6E8A-4147-A177-3AD203B41FA5}">
                          <a16:colId xmlns:a16="http://schemas.microsoft.com/office/drawing/2014/main" val="1633540642"/>
                        </a:ext>
                      </a:extLst>
                    </a:gridCol>
                    <a:gridCol w="1244817">
                      <a:extLst>
                        <a:ext uri="{9D8B030D-6E8A-4147-A177-3AD203B41FA5}">
                          <a16:colId xmlns:a16="http://schemas.microsoft.com/office/drawing/2014/main" val="2394119959"/>
                        </a:ext>
                      </a:extLst>
                    </a:gridCol>
                  </a:tblGrid>
                  <a:tr h="370840">
                    <a:tc>
                      <a:txBody>
                        <a:bodyPr/>
                        <a:lstStyle/>
                        <a:p>
                          <a:r>
                            <a:rPr lang="zh-CN" altLang="en-US" sz="1400" dirty="0">
                              <a:latin typeface="黑体" panose="02010609060101010101" pitchFamily="49" charset="-122"/>
                              <a:ea typeface="黑体" panose="02010609060101010101" pitchFamily="49" charset="-122"/>
                            </a:rPr>
                            <a:t>词向量维度</a:t>
                          </a:r>
                        </a:p>
                      </a:txBody>
                      <a:tcPr/>
                    </a:tc>
                    <a:tc>
                      <a:txBody>
                        <a:bodyPr/>
                        <a:lstStyle/>
                        <a:p>
                          <a:endParaRPr lang="zh-CN"/>
                        </a:p>
                      </a:txBody>
                      <a:tcPr>
                        <a:blipFill>
                          <a:blip r:embed="rId12"/>
                          <a:stretch>
                            <a:fillRect l="-77366" t="-1613" r="-367901" b="-101613"/>
                          </a:stretch>
                        </a:blipFill>
                      </a:tcPr>
                    </a:tc>
                    <a:tc>
                      <a:txBody>
                        <a:bodyPr/>
                        <a:lstStyle/>
                        <a:p>
                          <a:r>
                            <a:rPr lang="en-US" altLang="zh-CN" sz="1400" kern="1200" dirty="0">
                              <a:solidFill>
                                <a:schemeClr val="tx1"/>
                              </a:solidFill>
                              <a:effectLst/>
                              <a:latin typeface="黑体" panose="02010609060101010101" pitchFamily="49" charset="-122"/>
                              <a:ea typeface="黑体" panose="02010609060101010101" pitchFamily="49" charset="-122"/>
                              <a:cs typeface="+mn-cs"/>
                            </a:rPr>
                            <a:t> </a:t>
                          </a:r>
                          <a:r>
                            <a:rPr lang="zh-CN" altLang="zh-CN" sz="1400" kern="1200" dirty="0">
                              <a:solidFill>
                                <a:schemeClr val="tx1"/>
                              </a:solidFill>
                              <a:effectLst/>
                              <a:latin typeface="黑体" panose="02010609060101010101" pitchFamily="49" charset="-122"/>
                              <a:ea typeface="黑体" panose="02010609060101010101" pitchFamily="49" charset="-122"/>
                              <a:cs typeface="+mn-cs"/>
                            </a:rPr>
                            <a:t>学习率</a:t>
                          </a:r>
                          <a:endParaRPr lang="zh-CN" altLang="en-US" sz="1400" dirty="0">
                            <a:latin typeface="黑体" panose="02010609060101010101" pitchFamily="49" charset="-122"/>
                            <a:ea typeface="黑体" panose="02010609060101010101" pitchFamily="49" charset="-122"/>
                          </a:endParaRPr>
                        </a:p>
                      </a:txBody>
                      <a:tcPr/>
                    </a:tc>
                    <a:tc>
                      <a:txBody>
                        <a:bodyPr/>
                        <a:lstStyle/>
                        <a:p>
                          <a:r>
                            <a:rPr lang="zh-CN" altLang="zh-CN" sz="1400" kern="1200" dirty="0">
                              <a:solidFill>
                                <a:schemeClr val="tx1"/>
                              </a:solidFill>
                              <a:effectLst/>
                              <a:latin typeface="黑体" panose="02010609060101010101" pitchFamily="49" charset="-122"/>
                              <a:ea typeface="黑体" panose="02010609060101010101" pitchFamily="49" charset="-122"/>
                              <a:cs typeface="+mn-cs"/>
                            </a:rPr>
                            <a:t>遗忘率</a:t>
                          </a:r>
                          <a:endParaRPr lang="zh-CN" altLang="en-US" sz="1400" dirty="0">
                            <a:latin typeface="黑体" panose="02010609060101010101" pitchFamily="49" charset="-122"/>
                            <a:ea typeface="黑体" panose="02010609060101010101" pitchFamily="49" charset="-122"/>
                          </a:endParaRPr>
                        </a:p>
                      </a:txBody>
                      <a:tcPr/>
                    </a:tc>
                    <a:tc>
                      <a:txBody>
                        <a:bodyPr/>
                        <a:lstStyle/>
                        <a:p>
                          <a:r>
                            <a:rPr lang="en-US" altLang="zh-CN" sz="1400" kern="1200" dirty="0">
                              <a:solidFill>
                                <a:schemeClr val="tx1"/>
                              </a:solidFill>
                              <a:effectLst/>
                              <a:latin typeface="+mn-lt"/>
                              <a:ea typeface="+mn-ea"/>
                              <a:cs typeface="+mn-cs"/>
                            </a:rPr>
                            <a:t>LSTM</a:t>
                          </a:r>
                          <a:r>
                            <a:rPr lang="zh-CN" altLang="zh-CN" sz="1400" kern="1200" dirty="0">
                              <a:solidFill>
                                <a:schemeClr val="tx1"/>
                              </a:solidFill>
                              <a:effectLst/>
                              <a:latin typeface="+mn-lt"/>
                              <a:ea typeface="+mn-ea"/>
                              <a:cs typeface="+mn-cs"/>
                            </a:rPr>
                            <a:t>的隐层规模</a:t>
                          </a:r>
                          <a:endParaRPr lang="zh-CN" altLang="en-US" sz="1400" dirty="0"/>
                        </a:p>
                      </a:txBody>
                      <a:tcPr/>
                    </a:tc>
                    <a:tc>
                      <a:txBody>
                        <a:bodyPr/>
                        <a:lstStyle/>
                        <a:p>
                          <a:r>
                            <a:rPr lang="zh-CN" altLang="en-US" sz="1400" dirty="0">
                              <a:latin typeface="黑体" panose="02010609060101010101" pitchFamily="49" charset="-122"/>
                              <a:ea typeface="黑体" panose="02010609060101010101" pitchFamily="49" charset="-122"/>
                            </a:rPr>
                            <a:t>迭代次数</a:t>
                          </a:r>
                        </a:p>
                      </a:txBody>
                      <a:tcPr/>
                    </a:tc>
                    <a:tc>
                      <a:txBody>
                        <a:bodyPr/>
                        <a:lstStyle/>
                        <a:p>
                          <a:r>
                            <a:rPr lang="en-US" altLang="zh-CN" sz="1800" kern="1200" dirty="0">
                              <a:solidFill>
                                <a:schemeClr val="tx1"/>
                              </a:solidFill>
                              <a:effectLst/>
                              <a:latin typeface="+mn-lt"/>
                              <a:ea typeface="+mn-ea"/>
                              <a:cs typeface="+mn-cs"/>
                            </a:rPr>
                            <a:t> </a:t>
                          </a:r>
                          <a:r>
                            <a:rPr lang="en-US" altLang="zh-CN" sz="1400" kern="1200" dirty="0">
                              <a:solidFill>
                                <a:schemeClr val="tx1"/>
                              </a:solidFill>
                              <a:effectLst/>
                              <a:latin typeface="Times New Roman" panose="02020603050405020304" pitchFamily="18" charset="0"/>
                              <a:ea typeface="+mn-ea"/>
                              <a:cs typeface="Times New Roman" panose="02020603050405020304" pitchFamily="18" charset="0"/>
                            </a:rPr>
                            <a:t>Optimizer</a:t>
                          </a:r>
                          <a:endParaRPr lang="zh-CN" altLang="en-US" sz="1400" dirty="0">
                            <a:latin typeface="Times New Roman" panose="02020603050405020304" pitchFamily="18" charset="0"/>
                            <a:ea typeface="黑体" panose="02010609060101010101" pitchFamily="49" charset="-122"/>
                            <a:cs typeface="Times New Roman" panose="02020603050405020304" pitchFamily="18" charset="0"/>
                          </a:endParaRPr>
                        </a:p>
                      </a:txBody>
                      <a:tcPr/>
                    </a:tc>
                    <a:extLst>
                      <a:ext uri="{0D108BD9-81ED-4DB2-BD59-A6C34878D82A}">
                        <a16:rowId xmlns:a16="http://schemas.microsoft.com/office/drawing/2014/main" val="202885023"/>
                      </a:ext>
                    </a:extLst>
                  </a:tr>
                  <a:tr h="370840">
                    <a:tc>
                      <a:txBody>
                        <a:bodyPr/>
                        <a:lstStyle/>
                        <a:p>
                          <a:r>
                            <a:rPr lang="en-US" altLang="zh-CN" sz="1400" dirty="0"/>
                            <a:t>300</a:t>
                          </a:r>
                          <a:endParaRPr lang="zh-CN" altLang="en-US" sz="1400" dirty="0"/>
                        </a:p>
                      </a:txBody>
                      <a:tcPr/>
                    </a:tc>
                    <a:tc>
                      <a:txBody>
                        <a:bodyPr/>
                        <a:lstStyle/>
                        <a:p>
                          <a:endParaRPr lang="zh-CN"/>
                        </a:p>
                      </a:txBody>
                      <a:tcPr>
                        <a:blipFill>
                          <a:blip r:embed="rId12"/>
                          <a:stretch>
                            <a:fillRect l="-77366" t="-103279" r="-367901" b="-3279"/>
                          </a:stretch>
                        </a:blipFill>
                      </a:tcPr>
                    </a:tc>
                    <a:tc>
                      <a:txBody>
                        <a:bodyPr/>
                        <a:lstStyle/>
                        <a:p>
                          <a:endParaRPr lang="zh-CN"/>
                        </a:p>
                      </a:txBody>
                      <a:tcPr>
                        <a:blipFill>
                          <a:blip r:embed="rId12"/>
                          <a:stretch>
                            <a:fillRect l="-295205" t="-103279" r="-512329" b="-3279"/>
                          </a:stretch>
                        </a:blipFill>
                      </a:tcPr>
                    </a:tc>
                    <a:tc>
                      <a:txBody>
                        <a:bodyPr/>
                        <a:lstStyle/>
                        <a:p>
                          <a:r>
                            <a:rPr lang="en-US" altLang="zh-CN" sz="1400" dirty="0">
                              <a:effectLst/>
                              <a:latin typeface="Times New Roman" panose="02020603050405020304" pitchFamily="18" charset="0"/>
                              <a:ea typeface="黑体" panose="02010609060101010101" pitchFamily="49" charset="-122"/>
                            </a:rPr>
                            <a:t>0.5</a:t>
                          </a:r>
                          <a:endParaRPr lang="zh-CN" altLang="en-US" sz="1400" dirty="0"/>
                        </a:p>
                      </a:txBody>
                      <a:tcPr/>
                    </a:tc>
                    <a:tc>
                      <a:txBody>
                        <a:bodyPr/>
                        <a:lstStyle/>
                        <a:p>
                          <a:r>
                            <a:rPr lang="en-US" altLang="zh-CN" sz="1400" dirty="0">
                              <a:latin typeface="Times New Roman" panose="02020603050405020304" pitchFamily="18" charset="0"/>
                              <a:cs typeface="Times New Roman" panose="02020603050405020304" pitchFamily="18" charset="0"/>
                            </a:rPr>
                            <a:t>256</a:t>
                          </a:r>
                          <a:endParaRPr lang="zh-CN" altLang="en-US" sz="1400" dirty="0">
                            <a:latin typeface="Times New Roman" panose="02020603050405020304" pitchFamily="18" charset="0"/>
                            <a:cs typeface="Times New Roman" panose="02020603050405020304" pitchFamily="18" charset="0"/>
                          </a:endParaRPr>
                        </a:p>
                      </a:txBody>
                      <a:tcPr/>
                    </a:tc>
                    <a:tc>
                      <a:txBody>
                        <a:bodyPr/>
                        <a:lstStyle/>
                        <a:p>
                          <a:r>
                            <a:rPr lang="en-US" altLang="zh-CN" sz="1400" dirty="0">
                              <a:latin typeface="Times New Roman" panose="02020603050405020304" pitchFamily="18" charset="0"/>
                              <a:cs typeface="Times New Roman" panose="02020603050405020304" pitchFamily="18" charset="0"/>
                            </a:rPr>
                            <a:t>5</a:t>
                          </a:r>
                          <a:endParaRPr lang="zh-CN" altLang="en-US" sz="1400" dirty="0">
                            <a:latin typeface="Times New Roman" panose="02020603050405020304" pitchFamily="18" charset="0"/>
                            <a:cs typeface="Times New Roman" panose="02020603050405020304" pitchFamily="18" charset="0"/>
                          </a:endParaRPr>
                        </a:p>
                      </a:txBody>
                      <a:tcPr/>
                    </a:tc>
                    <a:tc>
                      <a:txBody>
                        <a:bodyPr/>
                        <a:lstStyle/>
                        <a:p>
                          <a:r>
                            <a:rPr lang="en-US" altLang="zh-CN" sz="1400" kern="1200" dirty="0">
                              <a:solidFill>
                                <a:schemeClr val="tx1"/>
                              </a:solidFill>
                              <a:effectLst/>
                              <a:latin typeface="Times New Roman" panose="02020603050405020304" pitchFamily="18" charset="0"/>
                              <a:ea typeface="+mn-ea"/>
                              <a:cs typeface="Times New Roman" panose="02020603050405020304" pitchFamily="18" charset="0"/>
                            </a:rPr>
                            <a:t>Adam</a:t>
                          </a:r>
                          <a:endParaRPr lang="zh-CN" altLang="en-US"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75821102"/>
                      </a:ext>
                    </a:extLst>
                  </a:tr>
                </a:tbl>
              </a:graphicData>
            </a:graphic>
          </p:graphicFrame>
        </mc:Fallback>
      </mc:AlternateContent>
      <p:sp>
        <p:nvSpPr>
          <p:cNvPr id="19" name="矩形 18">
            <a:extLst>
              <a:ext uri="{FF2B5EF4-FFF2-40B4-BE49-F238E27FC236}">
                <a16:creationId xmlns:a16="http://schemas.microsoft.com/office/drawing/2014/main" id="{0A12D344-3CA4-4DF2-903F-196CFEA45C1A}"/>
              </a:ext>
            </a:extLst>
          </p:cNvPr>
          <p:cNvSpPr/>
          <p:nvPr/>
        </p:nvSpPr>
        <p:spPr>
          <a:xfrm>
            <a:off x="5351871" y="5269715"/>
            <a:ext cx="902811" cy="307777"/>
          </a:xfrm>
          <a:prstGeom prst="rect">
            <a:avLst/>
          </a:prstGeom>
        </p:spPr>
        <p:txBody>
          <a:bodyPr wrap="none">
            <a:spAutoFit/>
          </a:bodyPr>
          <a:lstStyle/>
          <a:p>
            <a:r>
              <a:rPr lang="zh-CN" altLang="en-US" sz="1400" dirty="0">
                <a:ea typeface="黑体" panose="02010609060101010101" pitchFamily="49" charset="-122"/>
                <a:cs typeface="Times New Roman" panose="02020603050405020304" pitchFamily="18" charset="0"/>
              </a:rPr>
              <a:t>模型参数</a:t>
            </a:r>
            <a:endParaRPr lang="zh-CN" altLang="en-US" sz="1400" dirty="0"/>
          </a:p>
        </p:txBody>
      </p:sp>
    </p:spTree>
    <p:extLst>
      <p:ext uri="{BB962C8B-B14F-4D97-AF65-F5344CB8AC3E}">
        <p14:creationId xmlns:p14="http://schemas.microsoft.com/office/powerpoint/2010/main" val="534197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1E04D672-230F-443E-A93F-7107E07C58CE}"/>
              </a:ext>
            </a:extLst>
          </p:cNvPr>
          <p:cNvSpPr txBox="1"/>
          <p:nvPr/>
        </p:nvSpPr>
        <p:spPr>
          <a:xfrm>
            <a:off x="399496" y="204186"/>
            <a:ext cx="7378852" cy="461665"/>
          </a:xfrm>
          <a:prstGeom prst="rect">
            <a:avLst/>
          </a:prstGeom>
          <a:noFill/>
        </p:spPr>
        <p:txBody>
          <a:bodyPr wrap="square" rtlCol="0">
            <a:spAutoFit/>
          </a:bodyPr>
          <a:lstStyle/>
          <a:p>
            <a:r>
              <a:rPr lang="zh-CN" altLang="zh-CN" sz="2400" b="1" dirty="0">
                <a:latin typeface="黑体" panose="02010609060101010101" pitchFamily="49" charset="-122"/>
                <a:ea typeface="黑体" panose="02010609060101010101" pitchFamily="49" charset="-122"/>
              </a:rPr>
              <a:t>融合语言特征的注意力机制的中文反讽识别模型</a:t>
            </a:r>
            <a:endParaRPr lang="zh-CN" altLang="en-US" sz="4000" b="1" dirty="0">
              <a:latin typeface="黑体" panose="02010609060101010101" pitchFamily="49" charset="-122"/>
              <a:ea typeface="黑体" panose="02010609060101010101" pitchFamily="49" charset="-122"/>
            </a:endParaRPr>
          </a:p>
        </p:txBody>
      </p:sp>
      <p:sp>
        <p:nvSpPr>
          <p:cNvPr id="3" name="矩形 2">
            <a:extLst>
              <a:ext uri="{FF2B5EF4-FFF2-40B4-BE49-F238E27FC236}">
                <a16:creationId xmlns:a16="http://schemas.microsoft.com/office/drawing/2014/main" id="{197150EA-BBA0-48B8-A2B8-0DAF7FBD2D8D}"/>
              </a:ext>
            </a:extLst>
          </p:cNvPr>
          <p:cNvSpPr/>
          <p:nvPr/>
        </p:nvSpPr>
        <p:spPr>
          <a:xfrm>
            <a:off x="6731705" y="296519"/>
            <a:ext cx="5333576" cy="369332"/>
          </a:xfrm>
          <a:prstGeom prst="rect">
            <a:avLst/>
          </a:prstGeom>
        </p:spPr>
        <p:txBody>
          <a:bodyPr wrap="none">
            <a:sp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rPr>
              <a:t>Irony-Feature Enhanced Attention Network, IEAN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p>
        </p:txBody>
      </p:sp>
      <p:sp>
        <p:nvSpPr>
          <p:cNvPr id="4" name="文本框 3">
            <a:extLst>
              <a:ext uri="{FF2B5EF4-FFF2-40B4-BE49-F238E27FC236}">
                <a16:creationId xmlns:a16="http://schemas.microsoft.com/office/drawing/2014/main" id="{EAD94E93-C43C-41BB-A567-A6A4B0342E30}"/>
              </a:ext>
            </a:extLst>
          </p:cNvPr>
          <p:cNvSpPr txBox="1"/>
          <p:nvPr/>
        </p:nvSpPr>
        <p:spPr>
          <a:xfrm>
            <a:off x="399496" y="764770"/>
            <a:ext cx="2066276" cy="400110"/>
          </a:xfrm>
          <a:prstGeom prst="rect">
            <a:avLst/>
          </a:prstGeom>
          <a:noFill/>
        </p:spPr>
        <p:txBody>
          <a:bodyPr wrap="square" rtlCol="0">
            <a:spAutoFit/>
          </a:bodyPr>
          <a:lstStyle/>
          <a:p>
            <a:r>
              <a:rPr lang="zh-CN" altLang="en-US" sz="2000" b="1">
                <a:latin typeface="黑体" panose="02010609060101010101" pitchFamily="49" charset="-122"/>
                <a:ea typeface="黑体" panose="02010609060101010101" pitchFamily="49" charset="-122"/>
              </a:rPr>
              <a:t>实验结果和分析</a:t>
            </a:r>
            <a:endParaRPr lang="zh-CN" altLang="en-US" sz="2000" dirty="0">
              <a:latin typeface="黑体" panose="02010609060101010101" pitchFamily="49" charset="-122"/>
              <a:ea typeface="黑体" panose="02010609060101010101" pitchFamily="49" charset="-122"/>
            </a:endParaRPr>
          </a:p>
        </p:txBody>
      </p:sp>
      <p:sp>
        <p:nvSpPr>
          <p:cNvPr id="5" name="矩形 4">
            <a:extLst>
              <a:ext uri="{FF2B5EF4-FFF2-40B4-BE49-F238E27FC236}">
                <a16:creationId xmlns:a16="http://schemas.microsoft.com/office/drawing/2014/main" id="{BE986983-081D-4805-AB53-C3F48446FA89}"/>
              </a:ext>
            </a:extLst>
          </p:cNvPr>
          <p:cNvSpPr/>
          <p:nvPr/>
        </p:nvSpPr>
        <p:spPr>
          <a:xfrm>
            <a:off x="399496" y="1263799"/>
            <a:ext cx="2887329" cy="338554"/>
          </a:xfrm>
          <a:prstGeom prst="rect">
            <a:avLst/>
          </a:prstGeom>
        </p:spPr>
        <p:txBody>
          <a:bodyPr wrap="none">
            <a:spAutoFit/>
          </a:bodyPr>
          <a:lstStyle/>
          <a:p>
            <a:r>
              <a:rPr lang="en-US" altLang="zh-CN" sz="1600" dirty="0">
                <a:latin typeface="Times New Roman" panose="02020603050405020304" pitchFamily="18" charset="0"/>
                <a:ea typeface="黑体" panose="02010609060101010101" pitchFamily="49" charset="-122"/>
              </a:rPr>
              <a:t>(1)</a:t>
            </a:r>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选取语言特征的有效性验证</a:t>
            </a:r>
            <a:endParaRPr lang="zh-CN" altLang="en-US" sz="1600" dirty="0"/>
          </a:p>
        </p:txBody>
      </p:sp>
      <p:graphicFrame>
        <p:nvGraphicFramePr>
          <p:cNvPr id="9" name="表格 8">
            <a:extLst>
              <a:ext uri="{FF2B5EF4-FFF2-40B4-BE49-F238E27FC236}">
                <a16:creationId xmlns:a16="http://schemas.microsoft.com/office/drawing/2014/main" id="{463CA1CD-CAED-4E12-BEEF-08205CD6A1BB}"/>
              </a:ext>
            </a:extLst>
          </p:cNvPr>
          <p:cNvGraphicFramePr>
            <a:graphicFrameLocks noGrp="1"/>
          </p:cNvGraphicFramePr>
          <p:nvPr>
            <p:extLst>
              <p:ext uri="{D42A27DB-BD31-4B8C-83A1-F6EECF244321}">
                <p14:modId xmlns:p14="http://schemas.microsoft.com/office/powerpoint/2010/main" val="1020833554"/>
              </p:ext>
            </p:extLst>
          </p:nvPr>
        </p:nvGraphicFramePr>
        <p:xfrm>
          <a:off x="503556" y="1946806"/>
          <a:ext cx="7810712" cy="640080"/>
        </p:xfrm>
        <a:graphic>
          <a:graphicData uri="http://schemas.openxmlformats.org/drawingml/2006/table">
            <a:tbl>
              <a:tblPr firstRow="1" firstCol="1" bandRow="1"/>
              <a:tblGrid>
                <a:gridCol w="1985924">
                  <a:extLst>
                    <a:ext uri="{9D8B030D-6E8A-4147-A177-3AD203B41FA5}">
                      <a16:colId xmlns:a16="http://schemas.microsoft.com/office/drawing/2014/main" val="1758527552"/>
                    </a:ext>
                  </a:extLst>
                </a:gridCol>
                <a:gridCol w="5824788">
                  <a:extLst>
                    <a:ext uri="{9D8B030D-6E8A-4147-A177-3AD203B41FA5}">
                      <a16:colId xmlns:a16="http://schemas.microsoft.com/office/drawing/2014/main" val="354133934"/>
                    </a:ext>
                  </a:extLst>
                </a:gridCol>
              </a:tblGrid>
              <a:tr h="0">
                <a:tc>
                  <a:txBody>
                    <a:bodyPr/>
                    <a:lstStyle/>
                    <a:p>
                      <a:pPr algn="l">
                        <a:spcAft>
                          <a:spcPts val="0"/>
                        </a:spcAft>
                      </a:pPr>
                      <a:r>
                        <a:rPr lang="zh-CN" sz="1400" kern="100">
                          <a:effectLst/>
                          <a:latin typeface="Times New Roman" panose="02020603050405020304" pitchFamily="18" charset="0"/>
                          <a:ea typeface="黑体" panose="02010609060101010101" pitchFamily="49" charset="-122"/>
                          <a:cs typeface="Times New Roman" panose="02020603050405020304" pitchFamily="18" charset="0"/>
                        </a:rPr>
                        <a:t>方法</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400" kern="100">
                          <a:effectLst/>
                          <a:latin typeface="Times New Roman" panose="02020603050405020304" pitchFamily="18" charset="0"/>
                          <a:ea typeface="黑体" panose="02010609060101010101" pitchFamily="49" charset="-122"/>
                          <a:cs typeface="Times New Roman" panose="02020603050405020304" pitchFamily="18" charset="0"/>
                        </a:rPr>
                        <a:t>说明</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4743928"/>
                  </a:ext>
                </a:extLst>
              </a:tr>
              <a:tr h="0">
                <a:tc>
                  <a:txBody>
                    <a:bodyPr/>
                    <a:lstStyle/>
                    <a:p>
                      <a:pPr algn="l">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BOW</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400" kern="100">
                          <a:effectLst/>
                          <a:latin typeface="Times New Roman" panose="02020603050405020304" pitchFamily="18" charset="0"/>
                          <a:ea typeface="黑体" panose="02010609060101010101" pitchFamily="49" charset="-122"/>
                          <a:cs typeface="Times New Roman" panose="02020603050405020304" pitchFamily="18" charset="0"/>
                        </a:rPr>
                        <a:t>单独使用词袋的文本表示</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8517843"/>
                  </a:ext>
                </a:extLst>
              </a:tr>
              <a:tr h="0">
                <a:tc>
                  <a:txBody>
                    <a:bodyPr/>
                    <a:lstStyle/>
                    <a:p>
                      <a:pPr algn="l">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BOW+Feature</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400" kern="100" dirty="0">
                          <a:effectLst/>
                          <a:latin typeface="Times New Roman" panose="02020603050405020304" pitchFamily="18" charset="0"/>
                          <a:ea typeface="黑体" panose="02010609060101010101" pitchFamily="49" charset="-122"/>
                          <a:cs typeface="Times New Roman" panose="02020603050405020304" pitchFamily="18" charset="0"/>
                        </a:rPr>
                        <a:t>特征和词袋结合的文本表示，按照</a:t>
                      </a:r>
                      <a:r>
                        <a:rPr lang="en-US" sz="1400" kern="100" dirty="0">
                          <a:effectLst/>
                          <a:latin typeface="Times New Roman" panose="02020603050405020304" pitchFamily="18" charset="0"/>
                          <a:ea typeface="黑体" panose="02010609060101010101" pitchFamily="49" charset="-122"/>
                          <a:cs typeface="Times New Roman" panose="02020603050405020304" pitchFamily="18" charset="0"/>
                          <a:sym typeface="Symbol" panose="05050102010706020507" pitchFamily="18" charset="2"/>
                        </a:rPr>
                        <a:t></a:t>
                      </a:r>
                      <a:r>
                        <a:rPr lang="en-US" sz="1400" b="1" kern="100" baseline="30000" dirty="0">
                          <a:effectLst/>
                          <a:latin typeface="Times New Roman" panose="02020603050405020304" pitchFamily="18" charset="0"/>
                          <a:ea typeface="黑体" panose="02010609060101010101" pitchFamily="49" charset="-122"/>
                          <a:cs typeface="Times New Roman" panose="02020603050405020304" pitchFamily="18" charset="0"/>
                        </a:rPr>
                        <a:t>2</a:t>
                      </a:r>
                      <a:r>
                        <a:rPr lang="zh-CN" sz="1400" kern="100" dirty="0">
                          <a:effectLst/>
                          <a:latin typeface="Times New Roman" panose="02020603050405020304" pitchFamily="18" charset="0"/>
                          <a:ea typeface="黑体" panose="02010609060101010101" pitchFamily="49" charset="-122"/>
                          <a:cs typeface="Times New Roman" panose="02020603050405020304" pitchFamily="18" charset="0"/>
                        </a:rPr>
                        <a:t>统计量大小选取前</a:t>
                      </a:r>
                      <a:r>
                        <a:rPr lang="en-US" sz="1400" kern="100" dirty="0">
                          <a:effectLst/>
                          <a:latin typeface="Times New Roman" panose="02020603050405020304" pitchFamily="18" charset="0"/>
                          <a:ea typeface="黑体" panose="02010609060101010101" pitchFamily="49" charset="-122"/>
                          <a:cs typeface="Times New Roman" panose="02020603050405020304" pitchFamily="18" charset="0"/>
                        </a:rPr>
                        <a:t>2000</a:t>
                      </a:r>
                      <a:r>
                        <a:rPr lang="zh-CN" sz="1400" kern="100" dirty="0">
                          <a:effectLst/>
                          <a:latin typeface="Times New Roman" panose="02020603050405020304" pitchFamily="18" charset="0"/>
                          <a:ea typeface="黑体" panose="02010609060101010101" pitchFamily="49" charset="-122"/>
                          <a:cs typeface="Times New Roman" panose="02020603050405020304" pitchFamily="18" charset="0"/>
                        </a:rPr>
                        <a:t>维</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9416140"/>
                  </a:ext>
                </a:extLst>
              </a:tr>
            </a:tbl>
          </a:graphicData>
        </a:graphic>
      </p:graphicFrame>
      <p:sp>
        <p:nvSpPr>
          <p:cNvPr id="10" name="矩形 9">
            <a:extLst>
              <a:ext uri="{FF2B5EF4-FFF2-40B4-BE49-F238E27FC236}">
                <a16:creationId xmlns:a16="http://schemas.microsoft.com/office/drawing/2014/main" id="{8C456B8A-49F4-439C-AF80-B31E035B59B5}"/>
              </a:ext>
            </a:extLst>
          </p:cNvPr>
          <p:cNvSpPr/>
          <p:nvPr/>
        </p:nvSpPr>
        <p:spPr>
          <a:xfrm>
            <a:off x="-1371286" y="1701272"/>
            <a:ext cx="3541564" cy="276999"/>
          </a:xfrm>
          <a:prstGeom prst="rect">
            <a:avLst/>
          </a:prstGeom>
        </p:spPr>
        <p:txBody>
          <a:bodyPr wrap="square">
            <a:spAutoFit/>
          </a:bodyPr>
          <a:lstStyle/>
          <a:p>
            <a:pPr marL="1066800" indent="762000" algn="just">
              <a:spcAft>
                <a:spcPts val="0"/>
              </a:spcAft>
            </a:pPr>
            <a:r>
              <a:rPr lang="zh-CN" altLang="zh-CN" sz="1200" kern="100" dirty="0">
                <a:latin typeface="Times New Roman" panose="02020603050405020304" pitchFamily="18" charset="0"/>
                <a:ea typeface="黑体" panose="02010609060101010101" pitchFamily="49" charset="-122"/>
                <a:cs typeface="Times New Roman" panose="02020603050405020304" pitchFamily="18" charset="0"/>
              </a:rPr>
              <a:t>第一组实验设置</a:t>
            </a:r>
            <a:endParaRPr lang="zh-CN" altLang="zh-CN" sz="1400" kern="100" dirty="0">
              <a:latin typeface="等线" panose="02010600030101010101" pitchFamily="2" charset="-122"/>
              <a:cs typeface="Times New Roman" panose="02020603050405020304" pitchFamily="18" charset="0"/>
            </a:endParaRPr>
          </a:p>
        </p:txBody>
      </p:sp>
      <p:graphicFrame>
        <p:nvGraphicFramePr>
          <p:cNvPr id="12" name="表格 11">
            <a:extLst>
              <a:ext uri="{FF2B5EF4-FFF2-40B4-BE49-F238E27FC236}">
                <a16:creationId xmlns:a16="http://schemas.microsoft.com/office/drawing/2014/main" id="{D97CA3C2-B1A6-4A96-B28E-46EBA9EF7061}"/>
              </a:ext>
            </a:extLst>
          </p:cNvPr>
          <p:cNvGraphicFramePr>
            <a:graphicFrameLocks noGrp="1"/>
          </p:cNvGraphicFramePr>
          <p:nvPr>
            <p:extLst>
              <p:ext uri="{D42A27DB-BD31-4B8C-83A1-F6EECF244321}">
                <p14:modId xmlns:p14="http://schemas.microsoft.com/office/powerpoint/2010/main" val="3870160376"/>
              </p:ext>
            </p:extLst>
          </p:nvPr>
        </p:nvGraphicFramePr>
        <p:xfrm>
          <a:off x="567478" y="2883308"/>
          <a:ext cx="4994910" cy="2438400"/>
        </p:xfrm>
        <a:graphic>
          <a:graphicData uri="http://schemas.openxmlformats.org/drawingml/2006/table">
            <a:tbl>
              <a:tblPr firstRow="1" firstCol="1" bandRow="1"/>
              <a:tblGrid>
                <a:gridCol w="998220">
                  <a:extLst>
                    <a:ext uri="{9D8B030D-6E8A-4147-A177-3AD203B41FA5}">
                      <a16:colId xmlns:a16="http://schemas.microsoft.com/office/drawing/2014/main" val="1117171285"/>
                    </a:ext>
                  </a:extLst>
                </a:gridCol>
                <a:gridCol w="998855">
                  <a:extLst>
                    <a:ext uri="{9D8B030D-6E8A-4147-A177-3AD203B41FA5}">
                      <a16:colId xmlns:a16="http://schemas.microsoft.com/office/drawing/2014/main" val="1977576344"/>
                    </a:ext>
                  </a:extLst>
                </a:gridCol>
                <a:gridCol w="998855">
                  <a:extLst>
                    <a:ext uri="{9D8B030D-6E8A-4147-A177-3AD203B41FA5}">
                      <a16:colId xmlns:a16="http://schemas.microsoft.com/office/drawing/2014/main" val="2115117546"/>
                    </a:ext>
                  </a:extLst>
                </a:gridCol>
                <a:gridCol w="999490">
                  <a:extLst>
                    <a:ext uri="{9D8B030D-6E8A-4147-A177-3AD203B41FA5}">
                      <a16:colId xmlns:a16="http://schemas.microsoft.com/office/drawing/2014/main" val="3930369732"/>
                    </a:ext>
                  </a:extLst>
                </a:gridCol>
                <a:gridCol w="999490">
                  <a:extLst>
                    <a:ext uri="{9D8B030D-6E8A-4147-A177-3AD203B41FA5}">
                      <a16:colId xmlns:a16="http://schemas.microsoft.com/office/drawing/2014/main" val="1107783313"/>
                    </a:ext>
                  </a:extLst>
                </a:gridCol>
              </a:tblGrid>
              <a:tr h="0">
                <a:tc>
                  <a:txBody>
                    <a:bodyPr/>
                    <a:lstStyle/>
                    <a:p>
                      <a:pPr algn="l">
                        <a:spcAft>
                          <a:spcPts val="0"/>
                        </a:spcAft>
                      </a:pPr>
                      <a:r>
                        <a:rPr lang="zh-CN" sz="1600" kern="100">
                          <a:effectLst/>
                          <a:latin typeface="Times New Roman" panose="02020603050405020304" pitchFamily="18" charset="0"/>
                          <a:ea typeface="黑体" panose="02010609060101010101" pitchFamily="49" charset="-122"/>
                          <a:cs typeface="Times New Roman" panose="02020603050405020304" pitchFamily="18" charset="0"/>
                        </a:rPr>
                        <a:t>方法</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600" kern="100">
                          <a:effectLst/>
                          <a:latin typeface="Times New Roman" panose="02020603050405020304" pitchFamily="18" charset="0"/>
                          <a:ea typeface="黑体" panose="02010609060101010101" pitchFamily="49" charset="-122"/>
                          <a:cs typeface="Times New Roman" panose="02020603050405020304" pitchFamily="18" charset="0"/>
                        </a:rPr>
                        <a:t>分类器</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600" kern="100">
                          <a:effectLst/>
                          <a:latin typeface="Times New Roman" panose="02020603050405020304" pitchFamily="18" charset="0"/>
                          <a:ea typeface="黑体" panose="02010609060101010101" pitchFamily="49" charset="-122"/>
                          <a:cs typeface="Times New Roman" panose="02020603050405020304" pitchFamily="18" charset="0"/>
                        </a:rPr>
                        <a:t>精确率</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1600" kern="100">
                          <a:effectLst/>
                          <a:latin typeface="Times New Roman" panose="02020603050405020304" pitchFamily="18" charset="0"/>
                          <a:ea typeface="黑体" panose="02010609060101010101" pitchFamily="49" charset="-122"/>
                          <a:cs typeface="Times New Roman" panose="02020603050405020304" pitchFamily="18" charset="0"/>
                        </a:rPr>
                        <a:t>召回率</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F</a:t>
                      </a:r>
                      <a:r>
                        <a:rPr lang="zh-CN" sz="1600" kern="100">
                          <a:effectLst/>
                          <a:latin typeface="Times New Roman" panose="02020603050405020304" pitchFamily="18" charset="0"/>
                          <a:ea typeface="黑体" panose="02010609060101010101" pitchFamily="49" charset="-122"/>
                          <a:cs typeface="Times New Roman" panose="02020603050405020304" pitchFamily="18" charset="0"/>
                        </a:rPr>
                        <a:t>值</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7564334"/>
                  </a:ext>
                </a:extLst>
              </a:tr>
              <a:tr h="0">
                <a:tc rowSpan="3">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BOW</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dirty="0">
                          <a:effectLst/>
                          <a:latin typeface="Times New Roman" panose="02020603050405020304" pitchFamily="18" charset="0"/>
                          <a:ea typeface="黑体" panose="02010609060101010101" pitchFamily="49" charset="-122"/>
                          <a:cs typeface="Times New Roman" panose="02020603050405020304" pitchFamily="18" charset="0"/>
                        </a:rPr>
                        <a:t>NB</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0.6971</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0.6682</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0.6823</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5383630"/>
                  </a:ext>
                </a:extLst>
              </a:tr>
              <a:tr h="0">
                <a:tc vMerge="1">
                  <a:txBody>
                    <a:bodyPr/>
                    <a:lstStyle/>
                    <a:p>
                      <a:endParaRPr lang="zh-CN" altLang="en-US"/>
                    </a:p>
                  </a:txBody>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SVM</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0.75</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0.7058</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0.7272</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5763923"/>
                  </a:ext>
                </a:extLst>
              </a:tr>
              <a:tr h="0">
                <a:tc vMerge="1">
                  <a:txBody>
                    <a:bodyPr/>
                    <a:lstStyle/>
                    <a:p>
                      <a:endParaRPr lang="zh-CN" altLang="en-US"/>
                    </a:p>
                  </a:txBody>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RF</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0.8125		</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0.6259</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0.7071</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5791191"/>
                  </a:ext>
                </a:extLst>
              </a:tr>
              <a:tr h="0">
                <a:tc rowSpan="3">
                  <a:txBody>
                    <a:bodyPr/>
                    <a:lstStyle/>
                    <a:p>
                      <a:pPr algn="l">
                        <a:spcAft>
                          <a:spcPts val="0"/>
                        </a:spcAft>
                      </a:pPr>
                      <a:r>
                        <a:rPr lang="en-US" sz="1600" kern="100" dirty="0">
                          <a:effectLst/>
                          <a:latin typeface="Times New Roman" panose="02020603050405020304" pitchFamily="18" charset="0"/>
                          <a:ea typeface="黑体" panose="02010609060101010101" pitchFamily="49" charset="-122"/>
                          <a:cs typeface="Times New Roman" panose="02020603050405020304" pitchFamily="18" charset="0"/>
                        </a:rPr>
                        <a:t> </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p>
                      <a:pPr algn="l">
                        <a:spcAft>
                          <a:spcPts val="0"/>
                        </a:spcAft>
                      </a:pPr>
                      <a:r>
                        <a:rPr lang="en-US" sz="1600" kern="100" dirty="0">
                          <a:effectLst/>
                          <a:latin typeface="Times New Roman" panose="02020603050405020304" pitchFamily="18" charset="0"/>
                          <a:ea typeface="黑体" panose="02010609060101010101" pitchFamily="49" charset="-122"/>
                          <a:cs typeface="Times New Roman" panose="02020603050405020304" pitchFamily="18" charset="0"/>
                        </a:rPr>
                        <a:t>BOW</a:t>
                      </a:r>
                    </a:p>
                    <a:p>
                      <a:pPr algn="l">
                        <a:spcAft>
                          <a:spcPts val="0"/>
                        </a:spcAft>
                      </a:pPr>
                      <a:r>
                        <a:rPr lang="en-US" sz="1600" kern="100" dirty="0">
                          <a:effectLst/>
                          <a:latin typeface="Times New Roman" panose="02020603050405020304" pitchFamily="18" charset="0"/>
                          <a:ea typeface="黑体" panose="02010609060101010101" pitchFamily="49" charset="-122"/>
                          <a:cs typeface="Times New Roman" panose="02020603050405020304" pitchFamily="18" charset="0"/>
                        </a:rPr>
                        <a:t>+Feature</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NB</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0.7786</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0.6994</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0.7368</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8065014"/>
                  </a:ext>
                </a:extLst>
              </a:tr>
              <a:tr h="0">
                <a:tc vMerge="1">
                  <a:txBody>
                    <a:bodyPr/>
                    <a:lstStyle/>
                    <a:p>
                      <a:endParaRPr lang="zh-CN" altLang="en-US"/>
                    </a:p>
                  </a:txBody>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SVM</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0.8182</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b="1" kern="100">
                          <a:effectLst/>
                          <a:latin typeface="Times New Roman" panose="02020603050405020304" pitchFamily="18" charset="0"/>
                          <a:ea typeface="黑体" panose="02010609060101010101" pitchFamily="49" charset="-122"/>
                          <a:cs typeface="Times New Roman" panose="02020603050405020304" pitchFamily="18" charset="0"/>
                        </a:rPr>
                        <a:t>0.7578</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b="1" kern="100">
                          <a:effectLst/>
                          <a:latin typeface="Times New Roman" panose="02020603050405020304" pitchFamily="18" charset="0"/>
                          <a:ea typeface="黑体" panose="02010609060101010101" pitchFamily="49" charset="-122"/>
                          <a:cs typeface="Times New Roman" panose="02020603050405020304" pitchFamily="18" charset="0"/>
                        </a:rPr>
                        <a:t>0.7868</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0927342"/>
                  </a:ext>
                </a:extLst>
              </a:tr>
              <a:tr h="0">
                <a:tc vMerge="1">
                  <a:txBody>
                    <a:bodyPr/>
                    <a:lstStyle/>
                    <a:p>
                      <a:endParaRPr lang="zh-CN" altLang="en-US"/>
                    </a:p>
                  </a:txBody>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RF</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b="1" kern="100">
                          <a:effectLst/>
                          <a:latin typeface="Times New Roman" panose="02020603050405020304" pitchFamily="18" charset="0"/>
                          <a:ea typeface="黑体" panose="02010609060101010101" pitchFamily="49" charset="-122"/>
                          <a:cs typeface="Times New Roman" panose="02020603050405020304" pitchFamily="18" charset="0"/>
                        </a:rPr>
                        <a:t>0.8361	</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a:effectLst/>
                          <a:latin typeface="Times New Roman" panose="02020603050405020304" pitchFamily="18" charset="0"/>
                          <a:ea typeface="黑体" panose="02010609060101010101" pitchFamily="49" charset="-122"/>
                          <a:cs typeface="Times New Roman" panose="02020603050405020304" pitchFamily="18" charset="0"/>
                        </a:rPr>
                        <a:t>0.693</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600" kern="100" dirty="0">
                          <a:effectLst/>
                          <a:latin typeface="Times New Roman" panose="02020603050405020304" pitchFamily="18" charset="0"/>
                          <a:ea typeface="黑体" panose="02010609060101010101" pitchFamily="49" charset="-122"/>
                          <a:cs typeface="Times New Roman" panose="02020603050405020304" pitchFamily="18" charset="0"/>
                        </a:rPr>
                        <a:t>0.7578</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3959793"/>
                  </a:ext>
                </a:extLst>
              </a:tr>
            </a:tbl>
          </a:graphicData>
        </a:graphic>
      </p:graphicFrame>
      <p:sp>
        <p:nvSpPr>
          <p:cNvPr id="13" name="矩形 12">
            <a:extLst>
              <a:ext uri="{FF2B5EF4-FFF2-40B4-BE49-F238E27FC236}">
                <a16:creationId xmlns:a16="http://schemas.microsoft.com/office/drawing/2014/main" id="{A2838393-FCAB-42E2-B509-2A08DB780C61}"/>
              </a:ext>
            </a:extLst>
          </p:cNvPr>
          <p:cNvSpPr/>
          <p:nvPr/>
        </p:nvSpPr>
        <p:spPr>
          <a:xfrm>
            <a:off x="6096000" y="3489867"/>
            <a:ext cx="4134465"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传统的词袋模型仅仅反映了部分句子上下文的信息</a:t>
            </a:r>
            <a:endParaRPr lang="zh-CN" altLang="en-US" sz="1400" dirty="0"/>
          </a:p>
        </p:txBody>
      </p:sp>
      <p:sp>
        <p:nvSpPr>
          <p:cNvPr id="14" name="矩形 13">
            <a:extLst>
              <a:ext uri="{FF2B5EF4-FFF2-40B4-BE49-F238E27FC236}">
                <a16:creationId xmlns:a16="http://schemas.microsoft.com/office/drawing/2014/main" id="{11457CB3-4EF4-4664-8CF4-5222592B7C9F}"/>
              </a:ext>
            </a:extLst>
          </p:cNvPr>
          <p:cNvSpPr/>
          <p:nvPr/>
        </p:nvSpPr>
        <p:spPr>
          <a:xfrm>
            <a:off x="6096000" y="4372089"/>
            <a:ext cx="3416320"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选取的反讽语言特征与反讽具有强相关性</a:t>
            </a:r>
            <a:endParaRPr lang="zh-CN" altLang="en-US" sz="1400" dirty="0"/>
          </a:p>
        </p:txBody>
      </p:sp>
      <p:sp>
        <p:nvSpPr>
          <p:cNvPr id="15" name="矩形 14">
            <a:extLst>
              <a:ext uri="{FF2B5EF4-FFF2-40B4-BE49-F238E27FC236}">
                <a16:creationId xmlns:a16="http://schemas.microsoft.com/office/drawing/2014/main" id="{BE5B1182-49D8-4484-AE3F-1938C243E963}"/>
              </a:ext>
            </a:extLst>
          </p:cNvPr>
          <p:cNvSpPr/>
          <p:nvPr/>
        </p:nvSpPr>
        <p:spPr>
          <a:xfrm>
            <a:off x="7390876" y="3725758"/>
            <a:ext cx="487902" cy="646331"/>
          </a:xfrm>
          <a:prstGeom prst="rect">
            <a:avLst/>
          </a:prstGeom>
        </p:spPr>
        <p:txBody>
          <a:bodyPr wrap="square">
            <a:spAutoFit/>
          </a:bodyPr>
          <a:lstStyle/>
          <a:p>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600" dirty="0"/>
          </a:p>
        </p:txBody>
      </p:sp>
      <p:sp>
        <p:nvSpPr>
          <p:cNvPr id="16" name="矩形 15">
            <a:extLst>
              <a:ext uri="{FF2B5EF4-FFF2-40B4-BE49-F238E27FC236}">
                <a16:creationId xmlns:a16="http://schemas.microsoft.com/office/drawing/2014/main" id="{8AC6F604-E12C-4D10-814E-FBC9235026CD}"/>
              </a:ext>
            </a:extLst>
          </p:cNvPr>
          <p:cNvSpPr/>
          <p:nvPr/>
        </p:nvSpPr>
        <p:spPr>
          <a:xfrm>
            <a:off x="7704164" y="3967683"/>
            <a:ext cx="1877437" cy="276999"/>
          </a:xfrm>
          <a:prstGeom prst="rect">
            <a:avLst/>
          </a:prstGeom>
        </p:spPr>
        <p:txBody>
          <a:bodyPr wrap="none">
            <a:spAutoFit/>
          </a:bodyPr>
          <a:lstStyle/>
          <a:p>
            <a:r>
              <a:rPr lang="zh-CN" altLang="en-US" sz="1200" dirty="0">
                <a:latin typeface="Times New Roman" panose="02020603050405020304" pitchFamily="18" charset="0"/>
                <a:ea typeface="黑体" panose="02010609060101010101" pitchFamily="49" charset="-122"/>
                <a:cs typeface="Times New Roman" panose="02020603050405020304" pitchFamily="18" charset="0"/>
              </a:rPr>
              <a:t>一定程度上缓解上述问题</a:t>
            </a:r>
            <a:endParaRPr lang="zh-CN" altLang="en-US" sz="1200" dirty="0"/>
          </a:p>
        </p:txBody>
      </p:sp>
    </p:spTree>
    <p:extLst>
      <p:ext uri="{BB962C8B-B14F-4D97-AF65-F5344CB8AC3E}">
        <p14:creationId xmlns:p14="http://schemas.microsoft.com/office/powerpoint/2010/main" val="2193613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B4387C5B-C002-4B01-906E-5DB84027BAE1}"/>
              </a:ext>
            </a:extLst>
          </p:cNvPr>
          <p:cNvSpPr txBox="1"/>
          <p:nvPr/>
        </p:nvSpPr>
        <p:spPr>
          <a:xfrm>
            <a:off x="399496" y="204186"/>
            <a:ext cx="7378852" cy="461665"/>
          </a:xfrm>
          <a:prstGeom prst="rect">
            <a:avLst/>
          </a:prstGeom>
          <a:noFill/>
        </p:spPr>
        <p:txBody>
          <a:bodyPr wrap="square" rtlCol="0">
            <a:spAutoFit/>
          </a:bodyPr>
          <a:lstStyle/>
          <a:p>
            <a:r>
              <a:rPr lang="zh-CN" altLang="zh-CN" sz="2400" b="1" dirty="0">
                <a:latin typeface="黑体" panose="02010609060101010101" pitchFamily="49" charset="-122"/>
                <a:ea typeface="黑体" panose="02010609060101010101" pitchFamily="49" charset="-122"/>
              </a:rPr>
              <a:t>融合语言特征的注意力机制的中文反讽识别模型</a:t>
            </a:r>
            <a:endParaRPr lang="zh-CN" altLang="en-US" sz="4000" b="1" dirty="0">
              <a:latin typeface="黑体" panose="02010609060101010101" pitchFamily="49" charset="-122"/>
              <a:ea typeface="黑体" panose="02010609060101010101" pitchFamily="49" charset="-122"/>
            </a:endParaRPr>
          </a:p>
        </p:txBody>
      </p:sp>
      <p:sp>
        <p:nvSpPr>
          <p:cNvPr id="3" name="矩形 2">
            <a:extLst>
              <a:ext uri="{FF2B5EF4-FFF2-40B4-BE49-F238E27FC236}">
                <a16:creationId xmlns:a16="http://schemas.microsoft.com/office/drawing/2014/main" id="{2021B541-D5C7-4344-9238-82BDDC4012A0}"/>
              </a:ext>
            </a:extLst>
          </p:cNvPr>
          <p:cNvSpPr/>
          <p:nvPr/>
        </p:nvSpPr>
        <p:spPr>
          <a:xfrm>
            <a:off x="6731705" y="296519"/>
            <a:ext cx="5333576" cy="369332"/>
          </a:xfrm>
          <a:prstGeom prst="rect">
            <a:avLst/>
          </a:prstGeom>
        </p:spPr>
        <p:txBody>
          <a:bodyPr wrap="none">
            <a:sp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rPr>
              <a:t>Irony-Feature Enhanced Attention Network, IEAN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p>
        </p:txBody>
      </p:sp>
      <p:sp>
        <p:nvSpPr>
          <p:cNvPr id="4" name="文本框 3">
            <a:extLst>
              <a:ext uri="{FF2B5EF4-FFF2-40B4-BE49-F238E27FC236}">
                <a16:creationId xmlns:a16="http://schemas.microsoft.com/office/drawing/2014/main" id="{22523332-154B-4D03-AE1B-D0C3BBE6A3F6}"/>
              </a:ext>
            </a:extLst>
          </p:cNvPr>
          <p:cNvSpPr txBox="1"/>
          <p:nvPr/>
        </p:nvSpPr>
        <p:spPr>
          <a:xfrm>
            <a:off x="399496" y="764770"/>
            <a:ext cx="2066276" cy="400110"/>
          </a:xfrm>
          <a:prstGeom prst="rect">
            <a:avLst/>
          </a:prstGeom>
          <a:noFill/>
        </p:spPr>
        <p:txBody>
          <a:bodyPr wrap="square" rtlCol="0">
            <a:spAutoFit/>
          </a:bodyPr>
          <a:lstStyle/>
          <a:p>
            <a:r>
              <a:rPr lang="zh-CN" altLang="en-US" sz="2000" b="1">
                <a:latin typeface="黑体" panose="02010609060101010101" pitchFamily="49" charset="-122"/>
                <a:ea typeface="黑体" panose="02010609060101010101" pitchFamily="49" charset="-122"/>
              </a:rPr>
              <a:t>实验结果和分析</a:t>
            </a:r>
            <a:endParaRPr lang="zh-CN" altLang="en-US" sz="2000" dirty="0">
              <a:latin typeface="黑体" panose="02010609060101010101" pitchFamily="49" charset="-122"/>
              <a:ea typeface="黑体" panose="02010609060101010101" pitchFamily="49" charset="-122"/>
            </a:endParaRPr>
          </a:p>
        </p:txBody>
      </p:sp>
      <p:sp>
        <p:nvSpPr>
          <p:cNvPr id="5" name="矩形 4">
            <a:extLst>
              <a:ext uri="{FF2B5EF4-FFF2-40B4-BE49-F238E27FC236}">
                <a16:creationId xmlns:a16="http://schemas.microsoft.com/office/drawing/2014/main" id="{9AA436FD-0B17-4C9D-9D9F-6EEB7529D5E7}"/>
              </a:ext>
            </a:extLst>
          </p:cNvPr>
          <p:cNvSpPr/>
          <p:nvPr/>
        </p:nvSpPr>
        <p:spPr>
          <a:xfrm>
            <a:off x="399496" y="1263799"/>
            <a:ext cx="2342308" cy="338554"/>
          </a:xfrm>
          <a:prstGeom prst="rect">
            <a:avLst/>
          </a:prstGeom>
        </p:spPr>
        <p:txBody>
          <a:bodyPr wrap="none">
            <a:spAutoFit/>
          </a:bodyPr>
          <a:lstStyle/>
          <a:p>
            <a:r>
              <a:rPr lang="en-US" altLang="zh-CN" sz="1600" dirty="0">
                <a:latin typeface="Times New Roman" panose="02020603050405020304" pitchFamily="18" charset="0"/>
                <a:ea typeface="黑体" panose="02010609060101010101" pitchFamily="49" charset="-122"/>
              </a:rPr>
              <a:t>(2)</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IEAN</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模型</a:t>
            </a:r>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有效性验证</a:t>
            </a:r>
            <a:endParaRPr lang="zh-CN" altLang="en-US" sz="1600" dirty="0"/>
          </a:p>
        </p:txBody>
      </p:sp>
      <p:graphicFrame>
        <p:nvGraphicFramePr>
          <p:cNvPr id="7" name="表格 6">
            <a:extLst>
              <a:ext uri="{FF2B5EF4-FFF2-40B4-BE49-F238E27FC236}">
                <a16:creationId xmlns:a16="http://schemas.microsoft.com/office/drawing/2014/main" id="{465C991E-C878-4D14-A50D-2067B95E3793}"/>
              </a:ext>
            </a:extLst>
          </p:cNvPr>
          <p:cNvGraphicFramePr>
            <a:graphicFrameLocks noGrp="1"/>
          </p:cNvGraphicFramePr>
          <p:nvPr>
            <p:extLst>
              <p:ext uri="{D42A27DB-BD31-4B8C-83A1-F6EECF244321}">
                <p14:modId xmlns:p14="http://schemas.microsoft.com/office/powerpoint/2010/main" val="3466004327"/>
              </p:ext>
            </p:extLst>
          </p:nvPr>
        </p:nvGraphicFramePr>
        <p:xfrm>
          <a:off x="1134832" y="1701272"/>
          <a:ext cx="6307368" cy="1493520"/>
        </p:xfrm>
        <a:graphic>
          <a:graphicData uri="http://schemas.openxmlformats.org/drawingml/2006/table">
            <a:tbl>
              <a:tblPr firstRow="1" firstCol="1" bandRow="1"/>
              <a:tblGrid>
                <a:gridCol w="814964">
                  <a:extLst>
                    <a:ext uri="{9D8B030D-6E8A-4147-A177-3AD203B41FA5}">
                      <a16:colId xmlns:a16="http://schemas.microsoft.com/office/drawing/2014/main" val="2383377627"/>
                    </a:ext>
                  </a:extLst>
                </a:gridCol>
                <a:gridCol w="2082814">
                  <a:extLst>
                    <a:ext uri="{9D8B030D-6E8A-4147-A177-3AD203B41FA5}">
                      <a16:colId xmlns:a16="http://schemas.microsoft.com/office/drawing/2014/main" val="4032947992"/>
                    </a:ext>
                  </a:extLst>
                </a:gridCol>
                <a:gridCol w="1107485">
                  <a:extLst>
                    <a:ext uri="{9D8B030D-6E8A-4147-A177-3AD203B41FA5}">
                      <a16:colId xmlns:a16="http://schemas.microsoft.com/office/drawing/2014/main" val="3492856697"/>
                    </a:ext>
                  </a:extLst>
                </a:gridCol>
                <a:gridCol w="1066800">
                  <a:extLst>
                    <a:ext uri="{9D8B030D-6E8A-4147-A177-3AD203B41FA5}">
                      <a16:colId xmlns:a16="http://schemas.microsoft.com/office/drawing/2014/main" val="2606527920"/>
                    </a:ext>
                  </a:extLst>
                </a:gridCol>
                <a:gridCol w="1235305">
                  <a:extLst>
                    <a:ext uri="{9D8B030D-6E8A-4147-A177-3AD203B41FA5}">
                      <a16:colId xmlns:a16="http://schemas.microsoft.com/office/drawing/2014/main" val="2484326045"/>
                    </a:ext>
                  </a:extLst>
                </a:gridCol>
              </a:tblGrid>
              <a:tr h="0">
                <a:tc>
                  <a:txBody>
                    <a:bodyPr/>
                    <a:lstStyle/>
                    <a:p>
                      <a:pPr algn="just">
                        <a:spcAft>
                          <a:spcPts val="0"/>
                        </a:spcAft>
                      </a:pPr>
                      <a:r>
                        <a:rPr lang="zh-CN" sz="1400" kern="100">
                          <a:effectLst/>
                          <a:latin typeface="Times New Roman" panose="02020603050405020304" pitchFamily="18" charset="0"/>
                          <a:ea typeface="黑体" panose="02010609060101010101" pitchFamily="49" charset="-122"/>
                          <a:cs typeface="Times New Roman" panose="02020603050405020304" pitchFamily="18" charset="0"/>
                        </a:rPr>
                        <a:t>编号</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57200" algn="just">
                        <a:spcAft>
                          <a:spcPts val="0"/>
                        </a:spcAft>
                      </a:pPr>
                      <a:r>
                        <a:rPr lang="zh-CN" sz="1400" kern="100">
                          <a:effectLst/>
                          <a:latin typeface="Times New Roman" panose="02020603050405020304" pitchFamily="18" charset="0"/>
                          <a:ea typeface="黑体" panose="02010609060101010101" pitchFamily="49" charset="-122"/>
                          <a:cs typeface="Times New Roman" panose="02020603050405020304" pitchFamily="18" charset="0"/>
                        </a:rPr>
                        <a:t>方法</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400" kern="100">
                          <a:effectLst/>
                          <a:latin typeface="Times New Roman" panose="02020603050405020304" pitchFamily="18" charset="0"/>
                          <a:ea typeface="黑体" panose="02010609060101010101" pitchFamily="49" charset="-122"/>
                          <a:cs typeface="Times New Roman" panose="02020603050405020304" pitchFamily="18" charset="0"/>
                        </a:rPr>
                        <a:t>精确率</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400" kern="100">
                          <a:effectLst/>
                          <a:latin typeface="Times New Roman" panose="02020603050405020304" pitchFamily="18" charset="0"/>
                          <a:ea typeface="黑体" panose="02010609060101010101" pitchFamily="49" charset="-122"/>
                          <a:cs typeface="Times New Roman" panose="02020603050405020304" pitchFamily="18" charset="0"/>
                        </a:rPr>
                        <a:t>召回率</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F</a:t>
                      </a:r>
                      <a:r>
                        <a:rPr lang="zh-CN" sz="1400" kern="100">
                          <a:effectLst/>
                          <a:latin typeface="Times New Roman" panose="02020603050405020304" pitchFamily="18" charset="0"/>
                          <a:ea typeface="黑体" panose="02010609060101010101" pitchFamily="49" charset="-122"/>
                          <a:cs typeface="Times New Roman" panose="02020603050405020304" pitchFamily="18" charset="0"/>
                        </a:rPr>
                        <a:t>值</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5289912"/>
                  </a:ext>
                </a:extLst>
              </a:tr>
              <a:tr h="0">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1</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00050"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LSTM</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0.7679</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0.7396</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0.7535</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8293407"/>
                  </a:ext>
                </a:extLst>
              </a:tr>
              <a:tr h="0">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2</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00050"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Bi_LSTM</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0.7858</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0.7656</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0.7756</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67343942"/>
                  </a:ext>
                </a:extLst>
              </a:tr>
              <a:tr h="0">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3</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285750"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Self_Attention</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0.8125</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0.7864</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dirty="0">
                          <a:effectLst/>
                          <a:latin typeface="Times New Roman" panose="02020603050405020304" pitchFamily="18" charset="0"/>
                          <a:ea typeface="黑体" panose="02010609060101010101" pitchFamily="49" charset="-122"/>
                          <a:cs typeface="Times New Roman" panose="02020603050405020304" pitchFamily="18" charset="0"/>
                        </a:rPr>
                        <a:t>0.7993</a:t>
                      </a:r>
                      <a:endParaRPr lang="zh-CN" sz="18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22001449"/>
                  </a:ext>
                </a:extLst>
              </a:tr>
              <a:tr h="0">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4</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indent="457200"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CNN</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0.8404</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0.7907</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0.8148</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5354996"/>
                  </a:ext>
                </a:extLst>
              </a:tr>
              <a:tr h="0">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5</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     IEAN(our model)</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b="1" kern="100">
                          <a:effectLst/>
                          <a:latin typeface="Times New Roman" panose="02020603050405020304" pitchFamily="18" charset="0"/>
                          <a:ea typeface="黑体" panose="02010609060101010101" pitchFamily="49" charset="-122"/>
                          <a:cs typeface="Times New Roman" panose="02020603050405020304" pitchFamily="18" charset="0"/>
                        </a:rPr>
                        <a:t>0.8527</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b="1" kern="100">
                          <a:effectLst/>
                          <a:latin typeface="Times New Roman" panose="02020603050405020304" pitchFamily="18" charset="0"/>
                          <a:ea typeface="黑体" panose="02010609060101010101" pitchFamily="49" charset="-122"/>
                          <a:cs typeface="Times New Roman" panose="02020603050405020304" pitchFamily="18" charset="0"/>
                        </a:rPr>
                        <a:t>0.8269</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b="1" kern="100">
                          <a:effectLst/>
                          <a:latin typeface="Times New Roman" panose="02020603050405020304" pitchFamily="18" charset="0"/>
                          <a:ea typeface="黑体" panose="02010609060101010101" pitchFamily="49" charset="-122"/>
                          <a:cs typeface="Times New Roman" panose="02020603050405020304" pitchFamily="18" charset="0"/>
                        </a:rPr>
                        <a:t>0.8390</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6120528"/>
                  </a:ext>
                </a:extLst>
              </a:tr>
              <a:tr h="0">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6</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14300"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IEAN w/o pretrained wv</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0.7806</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a:effectLst/>
                          <a:latin typeface="Times New Roman" panose="02020603050405020304" pitchFamily="18" charset="0"/>
                          <a:ea typeface="黑体" panose="02010609060101010101" pitchFamily="49" charset="-122"/>
                          <a:cs typeface="Times New Roman" panose="02020603050405020304" pitchFamily="18" charset="0"/>
                        </a:rPr>
                        <a:t>0.7380</a:t>
                      </a:r>
                      <a:endParaRPr lang="zh-CN" sz="18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400" kern="100" dirty="0">
                          <a:effectLst/>
                          <a:latin typeface="Times New Roman" panose="02020603050405020304" pitchFamily="18" charset="0"/>
                          <a:ea typeface="黑体" panose="02010609060101010101" pitchFamily="49" charset="-122"/>
                          <a:cs typeface="Times New Roman" panose="02020603050405020304" pitchFamily="18" charset="0"/>
                        </a:rPr>
                        <a:t>0.7587</a:t>
                      </a:r>
                      <a:endParaRPr lang="zh-CN" sz="18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2165795"/>
                  </a:ext>
                </a:extLst>
              </a:tr>
            </a:tbl>
          </a:graphicData>
        </a:graphic>
      </p:graphicFrame>
      <p:sp>
        <p:nvSpPr>
          <p:cNvPr id="8" name="矩形 7">
            <a:extLst>
              <a:ext uri="{FF2B5EF4-FFF2-40B4-BE49-F238E27FC236}">
                <a16:creationId xmlns:a16="http://schemas.microsoft.com/office/drawing/2014/main" id="{498F0FD4-73A9-4F37-9B47-62366F809E68}"/>
              </a:ext>
            </a:extLst>
          </p:cNvPr>
          <p:cNvSpPr/>
          <p:nvPr/>
        </p:nvSpPr>
        <p:spPr>
          <a:xfrm>
            <a:off x="399496" y="3355432"/>
            <a:ext cx="614271"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1 vs 2</a:t>
            </a:r>
            <a:endParaRPr lang="zh-CN" altLang="en-US" sz="1400" dirty="0"/>
          </a:p>
        </p:txBody>
      </p:sp>
      <p:sp>
        <p:nvSpPr>
          <p:cNvPr id="9" name="矩形 8">
            <a:extLst>
              <a:ext uri="{FF2B5EF4-FFF2-40B4-BE49-F238E27FC236}">
                <a16:creationId xmlns:a16="http://schemas.microsoft.com/office/drawing/2014/main" id="{7159F7D8-7EEC-40F0-82EF-CA92D15A9A9B}"/>
              </a:ext>
            </a:extLst>
          </p:cNvPr>
          <p:cNvSpPr/>
          <p:nvPr/>
        </p:nvSpPr>
        <p:spPr>
          <a:xfrm>
            <a:off x="1134832" y="3355431"/>
            <a:ext cx="3057247"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语序信息在反讽语言建模中的重要性</a:t>
            </a:r>
            <a:endParaRPr lang="zh-CN" altLang="en-US" sz="1400" dirty="0"/>
          </a:p>
        </p:txBody>
      </p:sp>
      <p:sp>
        <p:nvSpPr>
          <p:cNvPr id="10" name="矩形 9">
            <a:extLst>
              <a:ext uri="{FF2B5EF4-FFF2-40B4-BE49-F238E27FC236}">
                <a16:creationId xmlns:a16="http://schemas.microsoft.com/office/drawing/2014/main" id="{A9F933D1-D28D-4B50-B969-9F53E2193C93}"/>
              </a:ext>
            </a:extLst>
          </p:cNvPr>
          <p:cNvSpPr/>
          <p:nvPr/>
        </p:nvSpPr>
        <p:spPr>
          <a:xfrm>
            <a:off x="399495" y="3761832"/>
            <a:ext cx="614271"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2 vs 3</a:t>
            </a:r>
            <a:endParaRPr lang="zh-CN" altLang="en-US" sz="1400" dirty="0"/>
          </a:p>
        </p:txBody>
      </p:sp>
      <p:sp>
        <p:nvSpPr>
          <p:cNvPr id="11" name="矩形 10">
            <a:extLst>
              <a:ext uri="{FF2B5EF4-FFF2-40B4-BE49-F238E27FC236}">
                <a16:creationId xmlns:a16="http://schemas.microsoft.com/office/drawing/2014/main" id="{36C3227D-9FEB-45B6-AA69-C4359952FED1}"/>
              </a:ext>
            </a:extLst>
          </p:cNvPr>
          <p:cNvSpPr/>
          <p:nvPr/>
        </p:nvSpPr>
        <p:spPr>
          <a:xfrm>
            <a:off x="1134832" y="3761831"/>
            <a:ext cx="6959600" cy="307777"/>
          </a:xfrm>
          <a:prstGeom prst="rect">
            <a:avLst/>
          </a:prstGeom>
        </p:spPr>
        <p:txBody>
          <a:bodyPr wrap="squar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模型通过对比句子内部词对之间的关系，动态地关注哪些词更有利于反讽句子的识别</a:t>
            </a:r>
            <a:endParaRPr lang="zh-CN" altLang="en-US" sz="1400" dirty="0"/>
          </a:p>
        </p:txBody>
      </p:sp>
      <p:sp>
        <p:nvSpPr>
          <p:cNvPr id="12" name="矩形 11">
            <a:extLst>
              <a:ext uri="{FF2B5EF4-FFF2-40B4-BE49-F238E27FC236}">
                <a16:creationId xmlns:a16="http://schemas.microsoft.com/office/drawing/2014/main" id="{9232D518-BE47-460E-9E6F-D78E4963737C}"/>
              </a:ext>
            </a:extLst>
          </p:cNvPr>
          <p:cNvSpPr/>
          <p:nvPr/>
        </p:nvSpPr>
        <p:spPr>
          <a:xfrm>
            <a:off x="388794" y="4168232"/>
            <a:ext cx="793807"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4 vs 123</a:t>
            </a:r>
            <a:endParaRPr lang="zh-CN" altLang="en-US" sz="1400" dirty="0"/>
          </a:p>
        </p:txBody>
      </p:sp>
      <p:sp>
        <p:nvSpPr>
          <p:cNvPr id="13" name="矩形 12">
            <a:extLst>
              <a:ext uri="{FF2B5EF4-FFF2-40B4-BE49-F238E27FC236}">
                <a16:creationId xmlns:a16="http://schemas.microsoft.com/office/drawing/2014/main" id="{6FD78559-7A41-49E3-B084-A438837F1DFB}"/>
              </a:ext>
            </a:extLst>
          </p:cNvPr>
          <p:cNvSpPr/>
          <p:nvPr/>
        </p:nvSpPr>
        <p:spPr>
          <a:xfrm>
            <a:off x="1134832" y="4168232"/>
            <a:ext cx="2898550"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rPr>
              <a:t>CNN</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则一向在分类问题上表现不错</a:t>
            </a:r>
            <a:endParaRPr lang="zh-CN" altLang="en-US" sz="1400" dirty="0"/>
          </a:p>
        </p:txBody>
      </p:sp>
      <p:sp>
        <p:nvSpPr>
          <p:cNvPr id="14" name="矩形 13">
            <a:extLst>
              <a:ext uri="{FF2B5EF4-FFF2-40B4-BE49-F238E27FC236}">
                <a16:creationId xmlns:a16="http://schemas.microsoft.com/office/drawing/2014/main" id="{4DB5E8DE-EF74-4BAA-932B-1EDCBDBF8A95}"/>
              </a:ext>
            </a:extLst>
          </p:cNvPr>
          <p:cNvSpPr/>
          <p:nvPr/>
        </p:nvSpPr>
        <p:spPr>
          <a:xfrm>
            <a:off x="399495" y="4544444"/>
            <a:ext cx="1114408"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5 vs baseline</a:t>
            </a:r>
            <a:endParaRPr lang="zh-CN" altLang="en-US" sz="1400" dirty="0"/>
          </a:p>
        </p:txBody>
      </p:sp>
      <p:sp>
        <p:nvSpPr>
          <p:cNvPr id="15" name="矩形 14">
            <a:extLst>
              <a:ext uri="{FF2B5EF4-FFF2-40B4-BE49-F238E27FC236}">
                <a16:creationId xmlns:a16="http://schemas.microsoft.com/office/drawing/2014/main" id="{9323446A-5623-42CA-9595-13879D6CDE58}"/>
              </a:ext>
            </a:extLst>
          </p:cNvPr>
          <p:cNvSpPr/>
          <p:nvPr/>
        </p:nvSpPr>
        <p:spPr>
          <a:xfrm>
            <a:off x="1513903" y="4544444"/>
            <a:ext cx="9822964" cy="307777"/>
          </a:xfrm>
          <a:prstGeom prst="rect">
            <a:avLst/>
          </a:prstGeom>
        </p:spPr>
        <p:txBody>
          <a:bodyPr wrap="squar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结合外部语言知识，利用句子上下文词和反讽特征词之间的交互信息分配权重，有利于获取句子整体语义</a:t>
            </a:r>
            <a:endParaRPr lang="zh-CN" altLang="en-US" sz="1400" dirty="0"/>
          </a:p>
        </p:txBody>
      </p:sp>
      <p:sp>
        <p:nvSpPr>
          <p:cNvPr id="16" name="矩形 15">
            <a:extLst>
              <a:ext uri="{FF2B5EF4-FFF2-40B4-BE49-F238E27FC236}">
                <a16:creationId xmlns:a16="http://schemas.microsoft.com/office/drawing/2014/main" id="{CFE87CD3-DF2F-4071-B05E-9703E39556DA}"/>
              </a:ext>
            </a:extLst>
          </p:cNvPr>
          <p:cNvSpPr/>
          <p:nvPr/>
        </p:nvSpPr>
        <p:spPr>
          <a:xfrm>
            <a:off x="399495" y="4920656"/>
            <a:ext cx="614271"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6 vs 5</a:t>
            </a:r>
            <a:endParaRPr lang="zh-CN" altLang="en-US" sz="1400" dirty="0"/>
          </a:p>
        </p:txBody>
      </p:sp>
      <p:sp>
        <p:nvSpPr>
          <p:cNvPr id="17" name="矩形 16">
            <a:extLst>
              <a:ext uri="{FF2B5EF4-FFF2-40B4-BE49-F238E27FC236}">
                <a16:creationId xmlns:a16="http://schemas.microsoft.com/office/drawing/2014/main" id="{80717C55-6697-4B80-BD3E-8D789D105AD3}"/>
              </a:ext>
            </a:extLst>
          </p:cNvPr>
          <p:cNvSpPr/>
          <p:nvPr/>
        </p:nvSpPr>
        <p:spPr>
          <a:xfrm>
            <a:off x="1134831" y="4920655"/>
            <a:ext cx="9270702" cy="307777"/>
          </a:xfrm>
          <a:prstGeom prst="rect">
            <a:avLst/>
          </a:prstGeom>
        </p:spPr>
        <p:txBody>
          <a:bodyPr wrap="squar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基于领域预训练的词向量能够捕捉词语间的关联关系，更好地刻画语言中的词语分布</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（相当于间接引入外部数据）</a:t>
            </a:r>
            <a:endParaRPr lang="zh-CN" altLang="en-US" sz="1400" dirty="0"/>
          </a:p>
        </p:txBody>
      </p:sp>
    </p:spTree>
    <p:extLst>
      <p:ext uri="{BB962C8B-B14F-4D97-AF65-F5344CB8AC3E}">
        <p14:creationId xmlns:p14="http://schemas.microsoft.com/office/powerpoint/2010/main" val="19111743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B6B77B17-C3FA-4791-AAD1-706B31A51939}"/>
              </a:ext>
            </a:extLst>
          </p:cNvPr>
          <p:cNvSpPr txBox="1"/>
          <p:nvPr/>
        </p:nvSpPr>
        <p:spPr>
          <a:xfrm>
            <a:off x="399496" y="204186"/>
            <a:ext cx="7378852" cy="461665"/>
          </a:xfrm>
          <a:prstGeom prst="rect">
            <a:avLst/>
          </a:prstGeom>
          <a:noFill/>
        </p:spPr>
        <p:txBody>
          <a:bodyPr wrap="square" rtlCol="0">
            <a:spAutoFit/>
          </a:bodyPr>
          <a:lstStyle/>
          <a:p>
            <a:r>
              <a:rPr lang="zh-CN" altLang="zh-CN" sz="2400" b="1" dirty="0">
                <a:latin typeface="黑体" panose="02010609060101010101" pitchFamily="49" charset="-122"/>
                <a:ea typeface="黑体" panose="02010609060101010101" pitchFamily="49" charset="-122"/>
              </a:rPr>
              <a:t>融合语言特征的注意力机制的中文反讽识别模型</a:t>
            </a:r>
            <a:endParaRPr lang="zh-CN" altLang="en-US" sz="4000" b="1" dirty="0">
              <a:latin typeface="黑体" panose="02010609060101010101" pitchFamily="49" charset="-122"/>
              <a:ea typeface="黑体" panose="02010609060101010101" pitchFamily="49" charset="-122"/>
            </a:endParaRPr>
          </a:p>
        </p:txBody>
      </p:sp>
      <p:sp>
        <p:nvSpPr>
          <p:cNvPr id="3" name="矩形 2">
            <a:extLst>
              <a:ext uri="{FF2B5EF4-FFF2-40B4-BE49-F238E27FC236}">
                <a16:creationId xmlns:a16="http://schemas.microsoft.com/office/drawing/2014/main" id="{F86A0DD2-8688-4303-A511-CA105EE571B2}"/>
              </a:ext>
            </a:extLst>
          </p:cNvPr>
          <p:cNvSpPr/>
          <p:nvPr/>
        </p:nvSpPr>
        <p:spPr>
          <a:xfrm>
            <a:off x="6731705" y="296519"/>
            <a:ext cx="5333576" cy="369332"/>
          </a:xfrm>
          <a:prstGeom prst="rect">
            <a:avLst/>
          </a:prstGeom>
        </p:spPr>
        <p:txBody>
          <a:bodyPr wrap="none">
            <a:sp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rPr>
              <a:t>Irony-Feature Enhanced Attention Network, IEAN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p>
        </p:txBody>
      </p:sp>
      <p:sp>
        <p:nvSpPr>
          <p:cNvPr id="4" name="文本框 3">
            <a:extLst>
              <a:ext uri="{FF2B5EF4-FFF2-40B4-BE49-F238E27FC236}">
                <a16:creationId xmlns:a16="http://schemas.microsoft.com/office/drawing/2014/main" id="{E5E977DE-8A08-43A3-8D52-6EE64A7BFDCA}"/>
              </a:ext>
            </a:extLst>
          </p:cNvPr>
          <p:cNvSpPr txBox="1"/>
          <p:nvPr/>
        </p:nvSpPr>
        <p:spPr>
          <a:xfrm>
            <a:off x="399496" y="764770"/>
            <a:ext cx="2066276" cy="400110"/>
          </a:xfrm>
          <a:prstGeom prst="rect">
            <a:avLst/>
          </a:prstGeom>
          <a:noFill/>
        </p:spPr>
        <p:txBody>
          <a:bodyPr wrap="square" rtlCol="0">
            <a:spAutoFit/>
          </a:bodyPr>
          <a:lstStyle/>
          <a:p>
            <a:r>
              <a:rPr lang="zh-CN" altLang="en-US" sz="2000" b="1">
                <a:latin typeface="黑体" panose="02010609060101010101" pitchFamily="49" charset="-122"/>
                <a:ea typeface="黑体" panose="02010609060101010101" pitchFamily="49" charset="-122"/>
              </a:rPr>
              <a:t>实验结果和分析</a:t>
            </a:r>
            <a:endParaRPr lang="zh-CN" altLang="en-US" sz="2000" dirty="0">
              <a:latin typeface="黑体" panose="02010609060101010101" pitchFamily="49" charset="-122"/>
              <a:ea typeface="黑体" panose="02010609060101010101" pitchFamily="49" charset="-122"/>
            </a:endParaRPr>
          </a:p>
        </p:txBody>
      </p:sp>
      <p:sp>
        <p:nvSpPr>
          <p:cNvPr id="5" name="矩形 4">
            <a:extLst>
              <a:ext uri="{FF2B5EF4-FFF2-40B4-BE49-F238E27FC236}">
                <a16:creationId xmlns:a16="http://schemas.microsoft.com/office/drawing/2014/main" id="{6CDC0835-3A71-4BFB-93A3-B7C8E97BD2EF}"/>
              </a:ext>
            </a:extLst>
          </p:cNvPr>
          <p:cNvSpPr/>
          <p:nvPr/>
        </p:nvSpPr>
        <p:spPr>
          <a:xfrm>
            <a:off x="399496" y="1263799"/>
            <a:ext cx="3502882" cy="338554"/>
          </a:xfrm>
          <a:prstGeom prst="rect">
            <a:avLst/>
          </a:prstGeom>
        </p:spPr>
        <p:txBody>
          <a:bodyPr wrap="none">
            <a:spAutoFit/>
          </a:bodyPr>
          <a:lstStyle/>
          <a:p>
            <a:r>
              <a:rPr lang="en-US" altLang="zh-CN" sz="1600" dirty="0">
                <a:latin typeface="Times New Roman" panose="02020603050405020304" pitchFamily="18" charset="0"/>
                <a:ea typeface="黑体" panose="02010609060101010101" pitchFamily="49" charset="-122"/>
              </a:rPr>
              <a:t>(3)</a:t>
            </a:r>
            <a:r>
              <a:rPr lang="zh-CN" altLang="zh-CN" sz="1600" dirty="0">
                <a:latin typeface="黑体" panose="02010609060101010101" pitchFamily="49" charset="-122"/>
                <a:ea typeface="黑体" panose="02010609060101010101" pitchFamily="49" charset="-122"/>
              </a:rPr>
              <a:t>基于注意力矩阵可视化的模型分析</a:t>
            </a:r>
            <a:endParaRPr lang="zh-CN" altLang="en-US" sz="1600" dirty="0">
              <a:latin typeface="黑体" panose="02010609060101010101" pitchFamily="49" charset="-122"/>
              <a:ea typeface="黑体" panose="02010609060101010101" pitchFamily="49" charset="-122"/>
            </a:endParaRPr>
          </a:p>
        </p:txBody>
      </p:sp>
      <p:pic>
        <p:nvPicPr>
          <p:cNvPr id="11" name="图片 10">
            <a:extLst>
              <a:ext uri="{FF2B5EF4-FFF2-40B4-BE49-F238E27FC236}">
                <a16:creationId xmlns:a16="http://schemas.microsoft.com/office/drawing/2014/main" id="{E1AD77ED-DC22-4434-90E7-EF26EAB543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496" y="1762828"/>
            <a:ext cx="6018237" cy="2861933"/>
          </a:xfrm>
          <a:prstGeom prst="rect">
            <a:avLst/>
          </a:prstGeom>
        </p:spPr>
      </p:pic>
      <p:sp>
        <p:nvSpPr>
          <p:cNvPr id="12" name="矩形 11">
            <a:extLst>
              <a:ext uri="{FF2B5EF4-FFF2-40B4-BE49-F238E27FC236}">
                <a16:creationId xmlns:a16="http://schemas.microsoft.com/office/drawing/2014/main" id="{904962DF-4CAC-47B6-AE6F-FFDAC7DBF71F}"/>
              </a:ext>
            </a:extLst>
          </p:cNvPr>
          <p:cNvSpPr/>
          <p:nvPr/>
        </p:nvSpPr>
        <p:spPr>
          <a:xfrm>
            <a:off x="406349" y="4740062"/>
            <a:ext cx="6325356" cy="307777"/>
          </a:xfrm>
          <a:prstGeom prst="rect">
            <a:avLst/>
          </a:prstGeom>
        </p:spPr>
        <p:txBody>
          <a:bodyPr wrap="squar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整体来看，</a:t>
            </a:r>
            <a:r>
              <a:rPr lang="en-US" altLang="zh-CN" sz="1400" dirty="0">
                <a:latin typeface="Times New Roman" panose="02020603050405020304" pitchFamily="18" charset="0"/>
                <a:ea typeface="黑体" panose="02010609060101010101" pitchFamily="49" charset="-122"/>
              </a:rPr>
              <a:t>IEAN</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对与反讽具有强相关性的一系列特征词的关注</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比较到位</a:t>
            </a:r>
            <a:endParaRPr lang="zh-CN" altLang="en-US" sz="1400" dirty="0"/>
          </a:p>
        </p:txBody>
      </p:sp>
      <p:sp>
        <p:nvSpPr>
          <p:cNvPr id="13" name="矩形 12">
            <a:extLst>
              <a:ext uri="{FF2B5EF4-FFF2-40B4-BE49-F238E27FC236}">
                <a16:creationId xmlns:a16="http://schemas.microsoft.com/office/drawing/2014/main" id="{4F791D60-D337-4B83-B39A-05036EA8C6B5}"/>
              </a:ext>
            </a:extLst>
          </p:cNvPr>
          <p:cNvSpPr/>
          <p:nvPr/>
        </p:nvSpPr>
        <p:spPr>
          <a:xfrm>
            <a:off x="406349" y="5368787"/>
            <a:ext cx="3825086" cy="307777"/>
          </a:xfrm>
          <a:prstGeom prst="rect">
            <a:avLst/>
          </a:prstGeom>
        </p:spPr>
        <p:txBody>
          <a:bodyPr wrap="none">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人</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从语言特征中获取提示进而辨识反讽隐含义</a:t>
            </a:r>
            <a:endParaRPr lang="zh-CN" altLang="en-US" sz="1400" dirty="0"/>
          </a:p>
        </p:txBody>
      </p:sp>
      <p:cxnSp>
        <p:nvCxnSpPr>
          <p:cNvPr id="15" name="连接符: 曲线 14">
            <a:extLst>
              <a:ext uri="{FF2B5EF4-FFF2-40B4-BE49-F238E27FC236}">
                <a16:creationId xmlns:a16="http://schemas.microsoft.com/office/drawing/2014/main" id="{35F6E3EB-7122-4571-9066-65972FC07D43}"/>
              </a:ext>
            </a:extLst>
          </p:cNvPr>
          <p:cNvCxnSpPr>
            <a:cxnSpLocks/>
            <a:stCxn id="13" idx="0"/>
          </p:cNvCxnSpPr>
          <p:nvPr/>
        </p:nvCxnSpPr>
        <p:spPr>
          <a:xfrm rot="5400000" flipH="1" flipV="1">
            <a:off x="2158419" y="5208312"/>
            <a:ext cx="320948" cy="2"/>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7" name="矩形 16">
            <a:extLst>
              <a:ext uri="{FF2B5EF4-FFF2-40B4-BE49-F238E27FC236}">
                <a16:creationId xmlns:a16="http://schemas.microsoft.com/office/drawing/2014/main" id="{613F8096-754B-4D95-8EC3-9F1DA96A58DE}"/>
              </a:ext>
            </a:extLst>
          </p:cNvPr>
          <p:cNvSpPr/>
          <p:nvPr/>
        </p:nvSpPr>
        <p:spPr>
          <a:xfrm>
            <a:off x="2318892" y="5061010"/>
            <a:ext cx="492443" cy="276999"/>
          </a:xfrm>
          <a:prstGeom prst="rect">
            <a:avLst/>
          </a:prstGeom>
        </p:spPr>
        <p:txBody>
          <a:bodyPr wrap="none">
            <a:spAutoFit/>
          </a:bodyPr>
          <a:lstStyle/>
          <a:p>
            <a:r>
              <a:rPr lang="zh-CN" altLang="en-US" sz="1200" dirty="0">
                <a:latin typeface="Times New Roman" panose="02020603050405020304" pitchFamily="18" charset="0"/>
                <a:ea typeface="黑体" panose="02010609060101010101" pitchFamily="49" charset="-122"/>
                <a:cs typeface="Times New Roman" panose="02020603050405020304" pitchFamily="18" charset="0"/>
              </a:rPr>
              <a:t>相似</a:t>
            </a:r>
            <a:endParaRPr lang="zh-CN" altLang="en-US" sz="1200" dirty="0"/>
          </a:p>
        </p:txBody>
      </p:sp>
      <p:sp>
        <p:nvSpPr>
          <p:cNvPr id="18" name="矩形 17">
            <a:extLst>
              <a:ext uri="{FF2B5EF4-FFF2-40B4-BE49-F238E27FC236}">
                <a16:creationId xmlns:a16="http://schemas.microsoft.com/office/drawing/2014/main" id="{B90130C2-1201-4691-AA74-38F7A6CDE5D9}"/>
              </a:ext>
            </a:extLst>
          </p:cNvPr>
          <p:cNvSpPr/>
          <p:nvPr/>
        </p:nvSpPr>
        <p:spPr>
          <a:xfrm>
            <a:off x="7572352" y="1762828"/>
            <a:ext cx="1826141" cy="338554"/>
          </a:xfrm>
          <a:prstGeom prst="rect">
            <a:avLst/>
          </a:prstGeom>
        </p:spPr>
        <p:txBody>
          <a:bodyPr wrap="none">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两个可解释性方向</a:t>
            </a:r>
            <a:endParaRPr lang="zh-CN" altLang="en-US" sz="1600" dirty="0"/>
          </a:p>
        </p:txBody>
      </p:sp>
      <p:sp>
        <p:nvSpPr>
          <p:cNvPr id="19" name="矩形 18">
            <a:extLst>
              <a:ext uri="{FF2B5EF4-FFF2-40B4-BE49-F238E27FC236}">
                <a16:creationId xmlns:a16="http://schemas.microsoft.com/office/drawing/2014/main" id="{CD6291E5-63DC-457F-9F85-45801403B528}"/>
              </a:ext>
            </a:extLst>
          </p:cNvPr>
          <p:cNvSpPr/>
          <p:nvPr/>
        </p:nvSpPr>
        <p:spPr>
          <a:xfrm>
            <a:off x="9193171" y="1786787"/>
            <a:ext cx="1276311" cy="307777"/>
          </a:xfrm>
          <a:prstGeom prst="rect">
            <a:avLst/>
          </a:prstGeom>
        </p:spPr>
        <p:txBody>
          <a:bodyPr wrap="none">
            <a:spAutoFit/>
          </a:bodyPr>
          <a:lstStyle/>
          <a:p>
            <a:r>
              <a:rPr lang="zh-CN" altLang="zh-CN" sz="1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1200" dirty="0">
                <a:latin typeface="Times New Roman" panose="02020603050405020304" pitchFamily="18" charset="0"/>
                <a:ea typeface="黑体" panose="02010609060101010101" pitchFamily="49" charset="-122"/>
              </a:rPr>
              <a:t>Lipton 2017</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1400" dirty="0"/>
          </a:p>
        </p:txBody>
      </p:sp>
      <p:sp>
        <p:nvSpPr>
          <p:cNvPr id="20" name="矩形 19">
            <a:extLst>
              <a:ext uri="{FF2B5EF4-FFF2-40B4-BE49-F238E27FC236}">
                <a16:creationId xmlns:a16="http://schemas.microsoft.com/office/drawing/2014/main" id="{2A4DB6C5-D6BC-445D-B855-739770317356}"/>
              </a:ext>
            </a:extLst>
          </p:cNvPr>
          <p:cNvSpPr/>
          <p:nvPr/>
        </p:nvSpPr>
        <p:spPr>
          <a:xfrm>
            <a:off x="7165952" y="2125341"/>
            <a:ext cx="4685898" cy="338554"/>
          </a:xfrm>
          <a:prstGeom prst="rect">
            <a:avLst/>
          </a:prstGeom>
        </p:spPr>
        <p:txBody>
          <a:bodyPr wrap="none">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事后解释</a:t>
            </a:r>
            <a:r>
              <a:rPr lang="en-US" altLang="zh-CN" sz="1400" dirty="0">
                <a:latin typeface="黑体" panose="02010609060101010101" pitchFamily="49" charset="-122"/>
                <a:ea typeface="黑体" panose="02010609060101010101" pitchFamily="49" charset="-122"/>
                <a:cs typeface="Times New Roman" panose="02020603050405020304" pitchFamily="18" charset="0"/>
              </a:rPr>
              <a:t>(</a:t>
            </a:r>
            <a:r>
              <a:rPr lang="zh-CN" altLang="en-US" sz="1400" dirty="0">
                <a:solidFill>
                  <a:srgbClr val="383838"/>
                </a:solidFill>
                <a:latin typeface="黑体" panose="02010609060101010101" pitchFamily="49" charset="-122"/>
                <a:ea typeface="黑体" panose="02010609060101010101" pitchFamily="49" charset="-122"/>
              </a:rPr>
              <a:t>采取学习模式，并从中吸取一些有用的见解</a:t>
            </a:r>
            <a:r>
              <a:rPr lang="en-US" altLang="zh-CN" sz="1400" dirty="0">
                <a:latin typeface="黑体" panose="02010609060101010101" pitchFamily="49" charset="-122"/>
                <a:ea typeface="黑体" panose="02010609060101010101" pitchFamily="49" charset="-122"/>
                <a:cs typeface="Times New Roman" panose="02020603050405020304" pitchFamily="18" charset="0"/>
              </a:rPr>
              <a:t>)</a:t>
            </a:r>
            <a:endParaRPr lang="zh-CN" altLang="en-US" sz="1600" dirty="0">
              <a:latin typeface="黑体" panose="02010609060101010101" pitchFamily="49" charset="-122"/>
              <a:ea typeface="黑体" panose="02010609060101010101" pitchFamily="49" charset="-122"/>
            </a:endParaRPr>
          </a:p>
        </p:txBody>
      </p:sp>
      <p:sp>
        <p:nvSpPr>
          <p:cNvPr id="21" name="矩形 20">
            <a:extLst>
              <a:ext uri="{FF2B5EF4-FFF2-40B4-BE49-F238E27FC236}">
                <a16:creationId xmlns:a16="http://schemas.microsoft.com/office/drawing/2014/main" id="{2BAF1A24-BA4D-4A2C-8155-6CED5BEFC691}"/>
              </a:ext>
            </a:extLst>
          </p:cNvPr>
          <p:cNvSpPr/>
          <p:nvPr/>
        </p:nvSpPr>
        <p:spPr>
          <a:xfrm>
            <a:off x="7172242" y="2487854"/>
            <a:ext cx="4724370" cy="338554"/>
          </a:xfrm>
          <a:prstGeom prst="rect">
            <a:avLst/>
          </a:prstGeom>
        </p:spPr>
        <p:txBody>
          <a:bodyPr wrap="none">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透明度</a:t>
            </a:r>
            <a:r>
              <a:rPr lang="zh-CN" altLang="en-US" sz="1200" dirty="0">
                <a:latin typeface="黑体" panose="02010609060101010101" pitchFamily="49" charset="-122"/>
                <a:ea typeface="黑体" panose="02010609060101010101" pitchFamily="49" charset="-122"/>
                <a:cs typeface="Times New Roman" panose="02020603050405020304" pitchFamily="18" charset="0"/>
              </a:rPr>
              <a:t>（</a:t>
            </a:r>
            <a:r>
              <a:rPr lang="zh-CN" altLang="en-US" sz="1400" dirty="0">
                <a:latin typeface="黑体" panose="02010609060101010101" pitchFamily="49" charset="-122"/>
                <a:ea typeface="黑体" panose="02010609060101010101" pitchFamily="49" charset="-122"/>
              </a:rPr>
              <a:t>寻求提供一些方法来了解模型本身的核心机制</a:t>
            </a:r>
            <a:r>
              <a:rPr lang="zh-CN" altLang="en-US" sz="1200" dirty="0">
                <a:latin typeface="黑体" panose="02010609060101010101" pitchFamily="49" charset="-122"/>
                <a:ea typeface="黑体" panose="02010609060101010101" pitchFamily="49" charset="-122"/>
                <a:cs typeface="Times New Roman" panose="02020603050405020304" pitchFamily="18" charset="0"/>
              </a:rPr>
              <a:t>）</a:t>
            </a:r>
            <a:endParaRPr lang="zh-CN" altLang="en-US" sz="1600" dirty="0">
              <a:latin typeface="黑体" panose="02010609060101010101" pitchFamily="49" charset="-122"/>
              <a:ea typeface="黑体" panose="02010609060101010101" pitchFamily="49" charset="-122"/>
            </a:endParaRPr>
          </a:p>
        </p:txBody>
      </p:sp>
      <p:cxnSp>
        <p:nvCxnSpPr>
          <p:cNvPr id="23" name="连接符: 曲线 22">
            <a:extLst>
              <a:ext uri="{FF2B5EF4-FFF2-40B4-BE49-F238E27FC236}">
                <a16:creationId xmlns:a16="http://schemas.microsoft.com/office/drawing/2014/main" id="{DE167027-810D-4C12-91DE-1BDBA73B3618}"/>
              </a:ext>
            </a:extLst>
          </p:cNvPr>
          <p:cNvCxnSpPr>
            <a:cxnSpLocks/>
          </p:cNvCxnSpPr>
          <p:nvPr/>
        </p:nvCxnSpPr>
        <p:spPr>
          <a:xfrm rot="16200000" flipV="1">
            <a:off x="4350815" y="-1041206"/>
            <a:ext cx="861542" cy="5517717"/>
          </a:xfrm>
          <a:prstGeom prst="curvedConnector3">
            <a:avLst>
              <a:gd name="adj1" fmla="val 126534"/>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0929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739D4128-B0CC-47F5-8DDF-763B4FB8E58F}"/>
              </a:ext>
            </a:extLst>
          </p:cNvPr>
          <p:cNvSpPr txBox="1"/>
          <p:nvPr/>
        </p:nvSpPr>
        <p:spPr>
          <a:xfrm>
            <a:off x="399496" y="204186"/>
            <a:ext cx="7378852" cy="461665"/>
          </a:xfrm>
          <a:prstGeom prst="rect">
            <a:avLst/>
          </a:prstGeom>
          <a:noFill/>
        </p:spPr>
        <p:txBody>
          <a:bodyPr wrap="square" rtlCol="0">
            <a:spAutoFit/>
          </a:bodyPr>
          <a:lstStyle/>
          <a:p>
            <a:r>
              <a:rPr lang="zh-CN" altLang="zh-CN" sz="2400" b="1" dirty="0">
                <a:latin typeface="黑体" panose="02010609060101010101" pitchFamily="49" charset="-122"/>
                <a:ea typeface="黑体" panose="02010609060101010101" pitchFamily="49" charset="-122"/>
              </a:rPr>
              <a:t>融合语言特征的注意力机制的中文反讽识别模型</a:t>
            </a:r>
            <a:endParaRPr lang="zh-CN" altLang="en-US" sz="4000" b="1" dirty="0">
              <a:latin typeface="黑体" panose="02010609060101010101" pitchFamily="49" charset="-122"/>
              <a:ea typeface="黑体" panose="02010609060101010101" pitchFamily="49" charset="-122"/>
            </a:endParaRPr>
          </a:p>
        </p:txBody>
      </p:sp>
      <p:sp>
        <p:nvSpPr>
          <p:cNvPr id="3" name="矩形 2">
            <a:extLst>
              <a:ext uri="{FF2B5EF4-FFF2-40B4-BE49-F238E27FC236}">
                <a16:creationId xmlns:a16="http://schemas.microsoft.com/office/drawing/2014/main" id="{D21B0014-9EF4-4C07-95A1-25EDA20A62DD}"/>
              </a:ext>
            </a:extLst>
          </p:cNvPr>
          <p:cNvSpPr/>
          <p:nvPr/>
        </p:nvSpPr>
        <p:spPr>
          <a:xfrm>
            <a:off x="6731705" y="296519"/>
            <a:ext cx="5333576" cy="369332"/>
          </a:xfrm>
          <a:prstGeom prst="rect">
            <a:avLst/>
          </a:prstGeom>
        </p:spPr>
        <p:txBody>
          <a:bodyPr wrap="none">
            <a:sp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rPr>
              <a:t>Irony-Feature Enhanced Attention Network, IEAN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p>
        </p:txBody>
      </p:sp>
      <p:sp>
        <p:nvSpPr>
          <p:cNvPr id="4" name="文本框 3">
            <a:extLst>
              <a:ext uri="{FF2B5EF4-FFF2-40B4-BE49-F238E27FC236}">
                <a16:creationId xmlns:a16="http://schemas.microsoft.com/office/drawing/2014/main" id="{F63B7DD6-F347-4D5E-A574-F5240F44B31F}"/>
              </a:ext>
            </a:extLst>
          </p:cNvPr>
          <p:cNvSpPr txBox="1"/>
          <p:nvPr/>
        </p:nvSpPr>
        <p:spPr>
          <a:xfrm>
            <a:off x="399496" y="764770"/>
            <a:ext cx="2066276"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实验结果和分析</a:t>
            </a:r>
            <a:endParaRPr lang="zh-CN" altLang="en-US" sz="2000" dirty="0">
              <a:latin typeface="黑体" panose="02010609060101010101" pitchFamily="49" charset="-122"/>
              <a:ea typeface="黑体" panose="02010609060101010101" pitchFamily="49" charset="-122"/>
            </a:endParaRPr>
          </a:p>
        </p:txBody>
      </p:sp>
      <p:sp>
        <p:nvSpPr>
          <p:cNvPr id="5" name="矩形 4">
            <a:extLst>
              <a:ext uri="{FF2B5EF4-FFF2-40B4-BE49-F238E27FC236}">
                <a16:creationId xmlns:a16="http://schemas.microsoft.com/office/drawing/2014/main" id="{36E1DFC6-6FF7-4A2D-AE86-F464AAA4D48E}"/>
              </a:ext>
            </a:extLst>
          </p:cNvPr>
          <p:cNvSpPr/>
          <p:nvPr/>
        </p:nvSpPr>
        <p:spPr>
          <a:xfrm>
            <a:off x="399496" y="1263799"/>
            <a:ext cx="1245854" cy="338554"/>
          </a:xfrm>
          <a:prstGeom prst="rect">
            <a:avLst/>
          </a:prstGeom>
        </p:spPr>
        <p:txBody>
          <a:bodyPr wrap="none">
            <a:spAutoFit/>
          </a:bodyPr>
          <a:lstStyle/>
          <a:p>
            <a:r>
              <a:rPr lang="en-US" altLang="zh-CN" sz="1600" dirty="0">
                <a:latin typeface="Times New Roman" panose="02020603050405020304" pitchFamily="18" charset="0"/>
                <a:ea typeface="黑体" panose="02010609060101010101" pitchFamily="49" charset="-122"/>
              </a:rPr>
              <a:t>(4)</a:t>
            </a:r>
            <a:r>
              <a:rPr lang="zh-CN" altLang="en-US" sz="1600" dirty="0">
                <a:latin typeface="黑体" panose="02010609060101010101" pitchFamily="49" charset="-122"/>
                <a:ea typeface="黑体" panose="02010609060101010101" pitchFamily="49" charset="-122"/>
              </a:rPr>
              <a:t>错误</a:t>
            </a:r>
            <a:r>
              <a:rPr lang="zh-CN" altLang="zh-CN" sz="1600" dirty="0">
                <a:latin typeface="黑体" panose="02010609060101010101" pitchFamily="49" charset="-122"/>
                <a:ea typeface="黑体" panose="02010609060101010101" pitchFamily="49" charset="-122"/>
              </a:rPr>
              <a:t>分析</a:t>
            </a:r>
            <a:endParaRPr lang="zh-CN" altLang="en-US" sz="1600" dirty="0">
              <a:latin typeface="黑体" panose="02010609060101010101" pitchFamily="49" charset="-122"/>
              <a:ea typeface="黑体" panose="02010609060101010101" pitchFamily="49" charset="-122"/>
            </a:endParaRPr>
          </a:p>
        </p:txBody>
      </p:sp>
      <p:pic>
        <p:nvPicPr>
          <p:cNvPr id="7" name="图片 6">
            <a:extLst>
              <a:ext uri="{FF2B5EF4-FFF2-40B4-BE49-F238E27FC236}">
                <a16:creationId xmlns:a16="http://schemas.microsoft.com/office/drawing/2014/main" id="{E1533A4A-F871-491A-8B6B-7DA96161FF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8853" y="735986"/>
            <a:ext cx="4229426" cy="1559192"/>
          </a:xfrm>
          <a:prstGeom prst="rect">
            <a:avLst/>
          </a:prstGeom>
        </p:spPr>
      </p:pic>
      <p:sp>
        <p:nvSpPr>
          <p:cNvPr id="8" name="矩形 7">
            <a:extLst>
              <a:ext uri="{FF2B5EF4-FFF2-40B4-BE49-F238E27FC236}">
                <a16:creationId xmlns:a16="http://schemas.microsoft.com/office/drawing/2014/main" id="{1D67A031-CAE3-4FEB-855C-8468EE8127C1}"/>
              </a:ext>
            </a:extLst>
          </p:cNvPr>
          <p:cNvSpPr/>
          <p:nvPr/>
        </p:nvSpPr>
        <p:spPr>
          <a:xfrm>
            <a:off x="475799" y="2365313"/>
            <a:ext cx="2339102"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预测为反讽，实际为非反讽</a:t>
            </a:r>
            <a:endParaRPr lang="zh-CN" altLang="en-US" sz="1400" dirty="0"/>
          </a:p>
        </p:txBody>
      </p:sp>
      <p:sp>
        <p:nvSpPr>
          <p:cNvPr id="10" name="矩形 9">
            <a:extLst>
              <a:ext uri="{FF2B5EF4-FFF2-40B4-BE49-F238E27FC236}">
                <a16:creationId xmlns:a16="http://schemas.microsoft.com/office/drawing/2014/main" id="{C04DC1B0-6C89-434B-A861-5EB1A0A3E789}"/>
              </a:ext>
            </a:extLst>
          </p:cNvPr>
          <p:cNvSpPr/>
          <p:nvPr/>
        </p:nvSpPr>
        <p:spPr>
          <a:xfrm>
            <a:off x="425595" y="2648897"/>
            <a:ext cx="4352474" cy="338554"/>
          </a:xfrm>
          <a:prstGeom prst="rect">
            <a:avLst/>
          </a:prstGeom>
        </p:spPr>
        <p:txBody>
          <a:bodyPr wrap="none">
            <a:spAutoFit/>
          </a:bodyPr>
          <a:lstStyle/>
          <a:p>
            <a:r>
              <a:rPr lang="en-US" altLang="zh-CN" sz="1400" dirty="0">
                <a:latin typeface="黑体" panose="02010609060101010101" pitchFamily="49" charset="-122"/>
                <a:cs typeface="Times New Roman" panose="02020603050405020304" pitchFamily="18" charset="0"/>
              </a:rPr>
              <a:t>(</a:t>
            </a:r>
            <a:r>
              <a:rPr lang="en-US" altLang="zh-CN" sz="1400" dirty="0">
                <a:latin typeface="Times New Roman" panose="02020603050405020304" pitchFamily="18" charset="0"/>
                <a:ea typeface="黑体" panose="02010609060101010101" pitchFamily="49" charset="-122"/>
              </a:rPr>
              <a:t>s19</a:t>
            </a:r>
            <a:r>
              <a:rPr lang="en-US" altLang="zh-CN" sz="1400" dirty="0">
                <a:latin typeface="黑体" panose="02010609060101010101" pitchFamily="49" charset="-122"/>
                <a:cs typeface="Times New Roman" panose="02020603050405020304" pitchFamily="18" charset="0"/>
              </a:rPr>
              <a:t>)</a:t>
            </a:r>
            <a:r>
              <a:rPr lang="en-US" altLang="zh-CN" sz="1100" dirty="0">
                <a:latin typeface="Times New Roman" panose="02020603050405020304" pitchFamily="18" charset="0"/>
              </a:rPr>
              <a:t> </a:t>
            </a:r>
            <a:r>
              <a:rPr lang="zh-CN" altLang="zh-CN" sz="1400" dirty="0">
                <a:ea typeface="黑体" panose="02010609060101010101" pitchFamily="49" charset="-122"/>
                <a:cs typeface="Times New Roman" panose="02020603050405020304" pitchFamily="18" charset="0"/>
              </a:rPr>
              <a:t>我 个人 </a:t>
            </a:r>
            <a:r>
              <a:rPr lang="zh-CN" altLang="zh-CN" sz="1600" b="1" dirty="0">
                <a:ea typeface="黑体" panose="02010609060101010101" pitchFamily="49" charset="-122"/>
                <a:cs typeface="Times New Roman" panose="02020603050405020304" pitchFamily="18" charset="0"/>
              </a:rPr>
              <a:t>很</a:t>
            </a:r>
            <a:r>
              <a:rPr lang="zh-CN" altLang="zh-CN" sz="1400" dirty="0">
                <a:ea typeface="黑体" panose="02010609060101010101" pitchFamily="49" charset="-122"/>
                <a:cs typeface="Times New Roman" panose="02020603050405020304" pitchFamily="18" charset="0"/>
              </a:rPr>
              <a:t> 喜欢 肖战 在 这 部 戏 里 的 </a:t>
            </a:r>
            <a:r>
              <a:rPr lang="zh-CN" altLang="zh-CN" sz="1600" b="1" dirty="0">
                <a:ea typeface="黑体" panose="02010609060101010101" pitchFamily="49" charset="-122"/>
                <a:cs typeface="Times New Roman" panose="02020603050405020304" pitchFamily="18" charset="0"/>
              </a:rPr>
              <a:t>人设</a:t>
            </a:r>
            <a:r>
              <a:rPr lang="zh-CN" altLang="zh-CN" sz="1400" dirty="0">
                <a:ea typeface="黑体" panose="02010609060101010101" pitchFamily="49" charset="-122"/>
                <a:cs typeface="Times New Roman" panose="02020603050405020304" pitchFamily="18" charset="0"/>
              </a:rPr>
              <a:t> 。</a:t>
            </a:r>
            <a:endParaRPr lang="zh-CN" altLang="en-US" sz="1400" dirty="0"/>
          </a:p>
        </p:txBody>
      </p:sp>
      <p:sp>
        <p:nvSpPr>
          <p:cNvPr id="11" name="矩形 10">
            <a:extLst>
              <a:ext uri="{FF2B5EF4-FFF2-40B4-BE49-F238E27FC236}">
                <a16:creationId xmlns:a16="http://schemas.microsoft.com/office/drawing/2014/main" id="{25290B43-6F5D-4363-85C3-90366CF2A31F}"/>
              </a:ext>
            </a:extLst>
          </p:cNvPr>
          <p:cNvSpPr/>
          <p:nvPr/>
        </p:nvSpPr>
        <p:spPr>
          <a:xfrm>
            <a:off x="4857641" y="2660758"/>
            <a:ext cx="1200970"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注意力干扰</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1400" dirty="0"/>
          </a:p>
        </p:txBody>
      </p:sp>
      <p:sp>
        <p:nvSpPr>
          <p:cNvPr id="12" name="矩形 11">
            <a:extLst>
              <a:ext uri="{FF2B5EF4-FFF2-40B4-BE49-F238E27FC236}">
                <a16:creationId xmlns:a16="http://schemas.microsoft.com/office/drawing/2014/main" id="{3BFB1244-3A85-4975-AE11-1E8053DA4770}"/>
              </a:ext>
            </a:extLst>
          </p:cNvPr>
          <p:cNvSpPr/>
          <p:nvPr/>
        </p:nvSpPr>
        <p:spPr>
          <a:xfrm>
            <a:off x="487637" y="3149807"/>
            <a:ext cx="2339102"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预测为</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非</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反讽，实际为反讽</a:t>
            </a:r>
            <a:endParaRPr lang="zh-CN" altLang="en-US" sz="1400" dirty="0"/>
          </a:p>
        </p:txBody>
      </p:sp>
      <p:sp>
        <p:nvSpPr>
          <p:cNvPr id="13" name="矩形 12">
            <a:extLst>
              <a:ext uri="{FF2B5EF4-FFF2-40B4-BE49-F238E27FC236}">
                <a16:creationId xmlns:a16="http://schemas.microsoft.com/office/drawing/2014/main" id="{83359A66-5A11-4AFB-8A8A-3B9F272549B6}"/>
              </a:ext>
            </a:extLst>
          </p:cNvPr>
          <p:cNvSpPr/>
          <p:nvPr/>
        </p:nvSpPr>
        <p:spPr>
          <a:xfrm>
            <a:off x="152400" y="3398846"/>
            <a:ext cx="6096000" cy="1384995"/>
          </a:xfrm>
          <a:prstGeom prst="rect">
            <a:avLst/>
          </a:prstGeom>
        </p:spPr>
        <p:txBody>
          <a:bodyPr>
            <a:spAutoFit/>
          </a:bodyPr>
          <a:lstStyle/>
          <a:p>
            <a:pPr indent="266700"/>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s20</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他 那 张</a:t>
            </a:r>
            <a:r>
              <a:rPr lang="en-US" altLang="zh-CN" sz="1400" kern="100" dirty="0">
                <a:latin typeface="等线" panose="02010600030101010101" pitchFamily="2" charset="-122"/>
                <a:ea typeface="黑体" panose="02010609060101010101" pitchFamily="49" charset="-122"/>
                <a:cs typeface="Times New Roman" panose="02020603050405020304" pitchFamily="18" charset="0"/>
              </a:rPr>
              <a:t>  </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嘴 ，靠谱 到 能 把 北极熊</a:t>
            </a:r>
            <a:r>
              <a:rPr lang="en-US" altLang="zh-CN" sz="1400" kern="100" dirty="0">
                <a:latin typeface="等线" panose="02010600030101010101" pitchFamily="2" charset="-122"/>
                <a:ea typeface="黑体" panose="02010609060101010101" pitchFamily="49" charset="-122"/>
                <a:cs typeface="Times New Roman" panose="02020603050405020304" pitchFamily="18" charset="0"/>
              </a:rPr>
              <a:t>  </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说成 南极 物种 。</a:t>
            </a:r>
            <a:endParaRPr lang="en-US" altLang="zh-CN" sz="1400" kern="100" dirty="0">
              <a:latin typeface="等线" panose="02010600030101010101" pitchFamily="2" charset="-122"/>
              <a:ea typeface="黑体" panose="02010609060101010101" pitchFamily="49" charset="-122"/>
              <a:cs typeface="Times New Roman" panose="02020603050405020304" pitchFamily="18" charset="0"/>
            </a:endParaRPr>
          </a:p>
          <a:p>
            <a:pPr indent="266700"/>
            <a:endParaRPr lang="zh-CN" altLang="zh-CN" sz="1400" kern="100" dirty="0">
              <a:latin typeface="等线" panose="02010600030101010101" pitchFamily="2" charset="-122"/>
              <a:cs typeface="Times New Roman" panose="02020603050405020304" pitchFamily="18" charset="0"/>
            </a:endParaRPr>
          </a:p>
          <a:p>
            <a:pPr indent="266700"/>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s21</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傻仔 去 罢课 ， 我 先 去 上课 。 </a:t>
            </a:r>
            <a:endParaRPr lang="en-US" altLang="zh-CN" sz="1400" kern="100" dirty="0">
              <a:latin typeface="等线" panose="02010600030101010101" pitchFamily="2" charset="-122"/>
              <a:ea typeface="黑体" panose="02010609060101010101" pitchFamily="49" charset="-122"/>
              <a:cs typeface="Times New Roman" panose="02020603050405020304" pitchFamily="18" charset="0"/>
            </a:endParaRPr>
          </a:p>
          <a:p>
            <a:pPr indent="266700"/>
            <a:endParaRPr lang="zh-CN" altLang="zh-CN" sz="1400" kern="100" dirty="0">
              <a:latin typeface="等线" panose="02010600030101010101" pitchFamily="2" charset="-122"/>
              <a:cs typeface="Times New Roman" panose="02020603050405020304" pitchFamily="18" charset="0"/>
            </a:endParaRPr>
          </a:p>
          <a:p>
            <a:pPr indent="266700"/>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s22</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毕竟 猪 不能 抬头 看 天空 </a:t>
            </a:r>
            <a:r>
              <a:rPr lang="zh-CN" altLang="zh-CN" sz="1400" kern="1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1400" kern="100" dirty="0">
              <a:latin typeface="Times New Roman" panose="02020603050405020304" pitchFamily="18" charset="0"/>
              <a:ea typeface="黑体" panose="02010609060101010101" pitchFamily="49" charset="-122"/>
              <a:cs typeface="Times New Roman" panose="02020603050405020304" pitchFamily="18" charset="0"/>
            </a:endParaRPr>
          </a:p>
          <a:p>
            <a:pPr indent="266700"/>
            <a:endParaRPr lang="zh-CN" altLang="zh-CN" sz="1400" kern="100" dirty="0">
              <a:latin typeface="等线" panose="02010600030101010101" pitchFamily="2" charset="-122"/>
              <a:cs typeface="Times New Roman" panose="02020603050405020304" pitchFamily="18" charset="0"/>
            </a:endParaRPr>
          </a:p>
        </p:txBody>
      </p:sp>
      <p:sp>
        <p:nvSpPr>
          <p:cNvPr id="14" name="矩形 13">
            <a:extLst>
              <a:ext uri="{FF2B5EF4-FFF2-40B4-BE49-F238E27FC236}">
                <a16:creationId xmlns:a16="http://schemas.microsoft.com/office/drawing/2014/main" id="{1A0C73D3-A6BF-4164-AF2E-5052C158EB2A}"/>
              </a:ext>
            </a:extLst>
          </p:cNvPr>
          <p:cNvSpPr/>
          <p:nvPr/>
        </p:nvSpPr>
        <p:spPr>
          <a:xfrm>
            <a:off x="5458126" y="3376168"/>
            <a:ext cx="1560042"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依赖于背景知识</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1400" dirty="0"/>
          </a:p>
        </p:txBody>
      </p:sp>
      <p:sp>
        <p:nvSpPr>
          <p:cNvPr id="15" name="矩形 14">
            <a:extLst>
              <a:ext uri="{FF2B5EF4-FFF2-40B4-BE49-F238E27FC236}">
                <a16:creationId xmlns:a16="http://schemas.microsoft.com/office/drawing/2014/main" id="{959C7EE9-6E40-4237-9BD7-0DA0101F5A3D}"/>
              </a:ext>
            </a:extLst>
          </p:cNvPr>
          <p:cNvSpPr/>
          <p:nvPr/>
        </p:nvSpPr>
        <p:spPr>
          <a:xfrm>
            <a:off x="5458126" y="3806479"/>
            <a:ext cx="4432624"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依赖于上文“</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这已经是第四位开学的港独头目了。</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1400" dirty="0"/>
          </a:p>
        </p:txBody>
      </p:sp>
      <p:sp>
        <p:nvSpPr>
          <p:cNvPr id="16" name="矩形 15">
            <a:extLst>
              <a:ext uri="{FF2B5EF4-FFF2-40B4-BE49-F238E27FC236}">
                <a16:creationId xmlns:a16="http://schemas.microsoft.com/office/drawing/2014/main" id="{EB0074AF-F484-43A2-AE37-3E98AC4401A8}"/>
              </a:ext>
            </a:extLst>
          </p:cNvPr>
          <p:cNvSpPr/>
          <p:nvPr/>
        </p:nvSpPr>
        <p:spPr>
          <a:xfrm>
            <a:off x="5458126" y="4237367"/>
            <a:ext cx="6227987" cy="307777"/>
          </a:xfrm>
          <a:prstGeom prst="rect">
            <a:avLst/>
          </a:prstGeom>
        </p:spPr>
        <p:txBody>
          <a:bodyPr wrap="none">
            <a:spAutoFit/>
          </a:bodyPr>
          <a:lstStyle/>
          <a:p>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依赖于上文“</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节目组只在乎眼前热度，欠缺长远考虑，分明是在瞎弄。</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1400" dirty="0"/>
          </a:p>
        </p:txBody>
      </p:sp>
      <p:sp>
        <p:nvSpPr>
          <p:cNvPr id="17" name="矩形 16">
            <a:extLst>
              <a:ext uri="{FF2B5EF4-FFF2-40B4-BE49-F238E27FC236}">
                <a16:creationId xmlns:a16="http://schemas.microsoft.com/office/drawing/2014/main" id="{0A551CA8-5B98-49C5-A123-BFFF76DDAC59}"/>
              </a:ext>
            </a:extLst>
          </p:cNvPr>
          <p:cNvSpPr/>
          <p:nvPr/>
        </p:nvSpPr>
        <p:spPr>
          <a:xfrm>
            <a:off x="7674438" y="2760502"/>
            <a:ext cx="1838965" cy="338554"/>
          </a:xfrm>
          <a:prstGeom prst="rect">
            <a:avLst/>
          </a:prstGeom>
        </p:spPr>
        <p:txBody>
          <a:bodyPr wrap="none">
            <a:spAutoFit/>
          </a:bodyPr>
          <a:lstStyle/>
          <a:p>
            <a:r>
              <a:rPr lang="zh-CN" altLang="en-US" sz="1600" b="1" dirty="0">
                <a:latin typeface="Times New Roman" panose="02020603050405020304" pitchFamily="18" charset="0"/>
                <a:ea typeface="黑体" panose="02010609060101010101" pitchFamily="49" charset="-122"/>
                <a:cs typeface="Times New Roman" panose="02020603050405020304" pitchFamily="18" charset="0"/>
              </a:rPr>
              <a:t>广义的上下文信息</a:t>
            </a:r>
            <a:endParaRPr lang="zh-CN" altLang="en-US" sz="1600" b="1" dirty="0"/>
          </a:p>
        </p:txBody>
      </p:sp>
      <p:sp>
        <p:nvSpPr>
          <p:cNvPr id="18" name="矩形 17">
            <a:extLst>
              <a:ext uri="{FF2B5EF4-FFF2-40B4-BE49-F238E27FC236}">
                <a16:creationId xmlns:a16="http://schemas.microsoft.com/office/drawing/2014/main" id="{F00DAB1B-E5B2-412A-A5F2-439E5C7AAE1B}"/>
              </a:ext>
            </a:extLst>
          </p:cNvPr>
          <p:cNvSpPr/>
          <p:nvPr/>
        </p:nvSpPr>
        <p:spPr>
          <a:xfrm>
            <a:off x="7674438" y="5197964"/>
            <a:ext cx="1838965" cy="338554"/>
          </a:xfrm>
          <a:prstGeom prst="rect">
            <a:avLst/>
          </a:prstGeom>
        </p:spPr>
        <p:txBody>
          <a:bodyPr wrap="none">
            <a:spAutoFit/>
          </a:bodyPr>
          <a:lstStyle/>
          <a:p>
            <a:r>
              <a:rPr lang="zh-CN" altLang="en-US" sz="1600" b="1" dirty="0">
                <a:latin typeface="Times New Roman" panose="02020603050405020304" pitchFamily="18" charset="0"/>
                <a:ea typeface="黑体" panose="02010609060101010101" pitchFamily="49" charset="-122"/>
                <a:cs typeface="Times New Roman" panose="02020603050405020304" pitchFamily="18" charset="0"/>
              </a:rPr>
              <a:t>狭义的上下文信息</a:t>
            </a:r>
            <a:endParaRPr lang="zh-CN" altLang="en-US" sz="1600" b="1" dirty="0"/>
          </a:p>
        </p:txBody>
      </p:sp>
      <p:cxnSp>
        <p:nvCxnSpPr>
          <p:cNvPr id="19" name="连接符: 曲线 18">
            <a:extLst>
              <a:ext uri="{FF2B5EF4-FFF2-40B4-BE49-F238E27FC236}">
                <a16:creationId xmlns:a16="http://schemas.microsoft.com/office/drawing/2014/main" id="{A931A745-C334-47B6-8406-678A93283000}"/>
              </a:ext>
            </a:extLst>
          </p:cNvPr>
          <p:cNvCxnSpPr>
            <a:cxnSpLocks/>
            <a:stCxn id="14" idx="0"/>
            <a:endCxn id="17" idx="2"/>
          </p:cNvCxnSpPr>
          <p:nvPr/>
        </p:nvCxnSpPr>
        <p:spPr>
          <a:xfrm rot="5400000" flipH="1" flipV="1">
            <a:off x="7277478" y="2059725"/>
            <a:ext cx="277112" cy="2355774"/>
          </a:xfrm>
          <a:prstGeom prst="curved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连接符: 曲线 21">
            <a:extLst>
              <a:ext uri="{FF2B5EF4-FFF2-40B4-BE49-F238E27FC236}">
                <a16:creationId xmlns:a16="http://schemas.microsoft.com/office/drawing/2014/main" id="{59663A55-CDC6-44EC-8AEC-67076AFB2DC3}"/>
              </a:ext>
            </a:extLst>
          </p:cNvPr>
          <p:cNvCxnSpPr>
            <a:cxnSpLocks/>
            <a:stCxn id="15" idx="1"/>
            <a:endCxn id="18" idx="1"/>
          </p:cNvCxnSpPr>
          <p:nvPr/>
        </p:nvCxnSpPr>
        <p:spPr>
          <a:xfrm rot="10800000" flipH="1" flipV="1">
            <a:off x="5458126" y="3960367"/>
            <a:ext cx="2216312" cy="1406873"/>
          </a:xfrm>
          <a:prstGeom prst="curvedConnector3">
            <a:avLst>
              <a:gd name="adj1" fmla="val -10314"/>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连接符: 曲线 24">
            <a:extLst>
              <a:ext uri="{FF2B5EF4-FFF2-40B4-BE49-F238E27FC236}">
                <a16:creationId xmlns:a16="http://schemas.microsoft.com/office/drawing/2014/main" id="{DDA4428D-4058-4A9C-ABE4-441D388E800F}"/>
              </a:ext>
            </a:extLst>
          </p:cNvPr>
          <p:cNvCxnSpPr>
            <a:cxnSpLocks/>
            <a:endCxn id="18" idx="1"/>
          </p:cNvCxnSpPr>
          <p:nvPr/>
        </p:nvCxnSpPr>
        <p:spPr>
          <a:xfrm rot="16200000" flipH="1">
            <a:off x="6977937" y="4670739"/>
            <a:ext cx="822097" cy="570905"/>
          </a:xfrm>
          <a:prstGeom prst="curved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9104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882D38E9-4821-4880-9559-4CC77B512126}"/>
              </a:ext>
            </a:extLst>
          </p:cNvPr>
          <p:cNvSpPr txBox="1"/>
          <p:nvPr/>
        </p:nvSpPr>
        <p:spPr>
          <a:xfrm>
            <a:off x="399496" y="204186"/>
            <a:ext cx="7378852" cy="461665"/>
          </a:xfrm>
          <a:prstGeom prst="rect">
            <a:avLst/>
          </a:prstGeom>
          <a:noFill/>
        </p:spPr>
        <p:txBody>
          <a:bodyPr wrap="square" rtlCol="0">
            <a:spAutoFit/>
          </a:bodyPr>
          <a:lstStyle/>
          <a:p>
            <a:r>
              <a:rPr lang="zh-CN" altLang="zh-CN" sz="2400" b="1" dirty="0">
                <a:latin typeface="黑体" panose="02010609060101010101" pitchFamily="49" charset="-122"/>
                <a:ea typeface="黑体" panose="02010609060101010101" pitchFamily="49" charset="-122"/>
              </a:rPr>
              <a:t>融合语言特征的注意力机制的中文反讽识别模型</a:t>
            </a:r>
            <a:endParaRPr lang="zh-CN" altLang="en-US" sz="4000" b="1" dirty="0">
              <a:latin typeface="黑体" panose="02010609060101010101" pitchFamily="49" charset="-122"/>
              <a:ea typeface="黑体" panose="02010609060101010101" pitchFamily="49" charset="-122"/>
            </a:endParaRPr>
          </a:p>
        </p:txBody>
      </p:sp>
      <p:sp>
        <p:nvSpPr>
          <p:cNvPr id="3" name="矩形 2">
            <a:extLst>
              <a:ext uri="{FF2B5EF4-FFF2-40B4-BE49-F238E27FC236}">
                <a16:creationId xmlns:a16="http://schemas.microsoft.com/office/drawing/2014/main" id="{845DFD06-0415-4888-8119-EBED430BBD18}"/>
              </a:ext>
            </a:extLst>
          </p:cNvPr>
          <p:cNvSpPr/>
          <p:nvPr/>
        </p:nvSpPr>
        <p:spPr>
          <a:xfrm>
            <a:off x="6731705" y="296519"/>
            <a:ext cx="5333576" cy="369332"/>
          </a:xfrm>
          <a:prstGeom prst="rect">
            <a:avLst/>
          </a:prstGeom>
        </p:spPr>
        <p:txBody>
          <a:bodyPr wrap="none">
            <a:sp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rPr>
              <a:t>Irony-Feature Enhanced Attention Network, IEAN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p>
        </p:txBody>
      </p:sp>
      <p:sp>
        <p:nvSpPr>
          <p:cNvPr id="4" name="文本框 3">
            <a:extLst>
              <a:ext uri="{FF2B5EF4-FFF2-40B4-BE49-F238E27FC236}">
                <a16:creationId xmlns:a16="http://schemas.microsoft.com/office/drawing/2014/main" id="{51743B1E-A1CC-475B-BF37-65F61638B1CF}"/>
              </a:ext>
            </a:extLst>
          </p:cNvPr>
          <p:cNvSpPr txBox="1"/>
          <p:nvPr/>
        </p:nvSpPr>
        <p:spPr>
          <a:xfrm>
            <a:off x="399495" y="764770"/>
            <a:ext cx="3300437"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面向计算机的反讽小类划分</a:t>
            </a:r>
            <a:endParaRPr lang="zh-CN" altLang="en-US" sz="2000" dirty="0">
              <a:latin typeface="黑体" panose="02010609060101010101" pitchFamily="49" charset="-122"/>
              <a:ea typeface="黑体" panose="02010609060101010101" pitchFamily="49" charset="-122"/>
            </a:endParaRPr>
          </a:p>
        </p:txBody>
      </p:sp>
      <p:pic>
        <p:nvPicPr>
          <p:cNvPr id="6" name="图片 5">
            <a:extLst>
              <a:ext uri="{FF2B5EF4-FFF2-40B4-BE49-F238E27FC236}">
                <a16:creationId xmlns:a16="http://schemas.microsoft.com/office/drawing/2014/main" id="{4AA18752-A039-4F96-B472-CD2C9A6970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0908" y="1209678"/>
            <a:ext cx="9263098" cy="2167959"/>
          </a:xfrm>
          <a:prstGeom prst="rect">
            <a:avLst/>
          </a:prstGeom>
        </p:spPr>
      </p:pic>
      <p:sp>
        <p:nvSpPr>
          <p:cNvPr id="7" name="矩形 6">
            <a:extLst>
              <a:ext uri="{FF2B5EF4-FFF2-40B4-BE49-F238E27FC236}">
                <a16:creationId xmlns:a16="http://schemas.microsoft.com/office/drawing/2014/main" id="{03DD3573-B817-4271-9813-88B92E0A2BF9}"/>
              </a:ext>
            </a:extLst>
          </p:cNvPr>
          <p:cNvSpPr/>
          <p:nvPr/>
        </p:nvSpPr>
        <p:spPr>
          <a:xfrm>
            <a:off x="399495" y="3880874"/>
            <a:ext cx="1107996" cy="369332"/>
          </a:xfrm>
          <a:prstGeom prst="rect">
            <a:avLst/>
          </a:prstGeom>
        </p:spPr>
        <p:txBody>
          <a:bodyPr wrap="none">
            <a:spAutoFit/>
          </a:bodyPr>
          <a:lstStyle/>
          <a:p>
            <a:r>
              <a:rPr lang="zh-CN" altLang="en-US" dirty="0">
                <a:latin typeface="Times New Roman" panose="02020603050405020304" pitchFamily="18" charset="0"/>
                <a:ea typeface="黑体" panose="02010609060101010101" pitchFamily="49" charset="-122"/>
                <a:cs typeface="Times New Roman" panose="02020603050405020304" pitchFamily="18" charset="0"/>
              </a:rPr>
              <a:t>识别难度</a:t>
            </a:r>
            <a:endParaRPr lang="zh-CN" altLang="en-US" dirty="0"/>
          </a:p>
        </p:txBody>
      </p:sp>
      <p:sp>
        <p:nvSpPr>
          <p:cNvPr id="8" name="矩形 7">
            <a:extLst>
              <a:ext uri="{FF2B5EF4-FFF2-40B4-BE49-F238E27FC236}">
                <a16:creationId xmlns:a16="http://schemas.microsoft.com/office/drawing/2014/main" id="{C4F63BC1-9CC1-4D77-AE50-B993BB0A5605}"/>
              </a:ext>
            </a:extLst>
          </p:cNvPr>
          <p:cNvSpPr/>
          <p:nvPr/>
        </p:nvSpPr>
        <p:spPr>
          <a:xfrm>
            <a:off x="1737333" y="3942429"/>
            <a:ext cx="2888932" cy="307777"/>
          </a:xfrm>
          <a:prstGeom prst="rect">
            <a:avLst/>
          </a:prstGeom>
        </p:spPr>
        <p:txBody>
          <a:bodyPr wrap="none">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上下文相关反讽 </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&gt; </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上下文无关反讽</a:t>
            </a:r>
            <a:endParaRPr lang="zh-CN" altLang="en-US" sz="1400" dirty="0"/>
          </a:p>
        </p:txBody>
      </p:sp>
      <p:sp>
        <p:nvSpPr>
          <p:cNvPr id="9" name="矩形 8">
            <a:extLst>
              <a:ext uri="{FF2B5EF4-FFF2-40B4-BE49-F238E27FC236}">
                <a16:creationId xmlns:a16="http://schemas.microsoft.com/office/drawing/2014/main" id="{FAEA79DF-98CA-430B-B9F2-8DDFCE5D73C7}"/>
              </a:ext>
            </a:extLst>
          </p:cNvPr>
          <p:cNvSpPr/>
          <p:nvPr/>
        </p:nvSpPr>
        <p:spPr>
          <a:xfrm>
            <a:off x="1737333" y="4673026"/>
            <a:ext cx="1811714" cy="307777"/>
          </a:xfrm>
          <a:prstGeom prst="rect">
            <a:avLst/>
          </a:prstGeom>
        </p:spPr>
        <p:txBody>
          <a:bodyPr wrap="none">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隐式反讽 </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&gt; </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显式反讽</a:t>
            </a:r>
            <a:endParaRPr lang="zh-CN" altLang="en-US" sz="1400" dirty="0"/>
          </a:p>
        </p:txBody>
      </p:sp>
      <p:sp>
        <p:nvSpPr>
          <p:cNvPr id="10" name="矩形 9">
            <a:extLst>
              <a:ext uri="{FF2B5EF4-FFF2-40B4-BE49-F238E27FC236}">
                <a16:creationId xmlns:a16="http://schemas.microsoft.com/office/drawing/2014/main" id="{5963EF05-C0D1-4834-A169-253C1B040FD4}"/>
              </a:ext>
            </a:extLst>
          </p:cNvPr>
          <p:cNvSpPr/>
          <p:nvPr/>
        </p:nvSpPr>
        <p:spPr>
          <a:xfrm>
            <a:off x="5107067" y="3942429"/>
            <a:ext cx="5503430" cy="307777"/>
          </a:xfrm>
          <a:prstGeom prst="rect">
            <a:avLst/>
          </a:prstGeom>
        </p:spPr>
        <p:txBody>
          <a:bodyPr wrap="none">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需要</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特殊形式的数据构建和网络设计来引入反讽相关的上下文信息</a:t>
            </a:r>
            <a:endParaRPr lang="zh-CN" altLang="en-US" sz="1400" dirty="0"/>
          </a:p>
        </p:txBody>
      </p:sp>
      <p:cxnSp>
        <p:nvCxnSpPr>
          <p:cNvPr id="11" name="连接符: 曲线 10">
            <a:extLst>
              <a:ext uri="{FF2B5EF4-FFF2-40B4-BE49-F238E27FC236}">
                <a16:creationId xmlns:a16="http://schemas.microsoft.com/office/drawing/2014/main" id="{EADC0D1C-595B-482C-88AD-4D866A67D077}"/>
              </a:ext>
            </a:extLst>
          </p:cNvPr>
          <p:cNvCxnSpPr>
            <a:cxnSpLocks/>
            <a:stCxn id="10" idx="0"/>
            <a:endCxn id="8" idx="1"/>
          </p:cNvCxnSpPr>
          <p:nvPr/>
        </p:nvCxnSpPr>
        <p:spPr>
          <a:xfrm rot="16200000" flipH="1" flipV="1">
            <a:off x="4721113" y="958648"/>
            <a:ext cx="153889" cy="6121449"/>
          </a:xfrm>
          <a:prstGeom prst="curvedConnector4">
            <a:avLst>
              <a:gd name="adj1" fmla="val -148549"/>
              <a:gd name="adj2" fmla="val 103734"/>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矩形 15">
            <a:extLst>
              <a:ext uri="{FF2B5EF4-FFF2-40B4-BE49-F238E27FC236}">
                <a16:creationId xmlns:a16="http://schemas.microsoft.com/office/drawing/2014/main" id="{DC84E86E-E084-4C14-8F57-FBB83D2195AC}"/>
              </a:ext>
            </a:extLst>
          </p:cNvPr>
          <p:cNvSpPr/>
          <p:nvPr/>
        </p:nvSpPr>
        <p:spPr>
          <a:xfrm>
            <a:off x="5107067" y="4673026"/>
            <a:ext cx="6109365"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缺乏明显的标记提示，其非字面义的表示也往往未成固定模式，具有临时性</a:t>
            </a:r>
            <a:endParaRPr lang="zh-CN" altLang="en-US" sz="1400" dirty="0"/>
          </a:p>
        </p:txBody>
      </p:sp>
      <p:cxnSp>
        <p:nvCxnSpPr>
          <p:cNvPr id="17" name="连接符: 曲线 16">
            <a:extLst>
              <a:ext uri="{FF2B5EF4-FFF2-40B4-BE49-F238E27FC236}">
                <a16:creationId xmlns:a16="http://schemas.microsoft.com/office/drawing/2014/main" id="{1599245B-95E2-4D0A-8862-D0F70B8C657C}"/>
              </a:ext>
            </a:extLst>
          </p:cNvPr>
          <p:cNvCxnSpPr>
            <a:cxnSpLocks/>
            <a:stCxn id="16" idx="2"/>
            <a:endCxn id="9" idx="1"/>
          </p:cNvCxnSpPr>
          <p:nvPr/>
        </p:nvCxnSpPr>
        <p:spPr>
          <a:xfrm rot="5400000" flipH="1">
            <a:off x="4872598" y="1691651"/>
            <a:ext cx="153888" cy="6424417"/>
          </a:xfrm>
          <a:prstGeom prst="curvedConnector4">
            <a:avLst>
              <a:gd name="adj1" fmla="val -148550"/>
              <a:gd name="adj2" fmla="val 103558"/>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矩形 20">
            <a:extLst>
              <a:ext uri="{FF2B5EF4-FFF2-40B4-BE49-F238E27FC236}">
                <a16:creationId xmlns:a16="http://schemas.microsoft.com/office/drawing/2014/main" id="{1C55C131-48F2-4267-B5EE-20DBEC94526C}"/>
              </a:ext>
            </a:extLst>
          </p:cNvPr>
          <p:cNvSpPr/>
          <p:nvPr/>
        </p:nvSpPr>
        <p:spPr>
          <a:xfrm>
            <a:off x="1736855" y="5711401"/>
            <a:ext cx="3082895" cy="307777"/>
          </a:xfrm>
          <a:prstGeom prst="rect">
            <a:avLst/>
          </a:prstGeom>
        </p:spPr>
        <p:txBody>
          <a:bodyPr wrap="none">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超文本相关的反讽</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vs </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文本相关的反讽</a:t>
            </a:r>
            <a:endParaRPr lang="zh-CN" altLang="en-US" sz="1400" dirty="0"/>
          </a:p>
        </p:txBody>
      </p:sp>
      <p:sp>
        <p:nvSpPr>
          <p:cNvPr id="22" name="矩形 21">
            <a:extLst>
              <a:ext uri="{FF2B5EF4-FFF2-40B4-BE49-F238E27FC236}">
                <a16:creationId xmlns:a16="http://schemas.microsoft.com/office/drawing/2014/main" id="{DC4DA7D6-C34E-4811-90D4-DBE365E53394}"/>
              </a:ext>
            </a:extLst>
          </p:cNvPr>
          <p:cNvSpPr/>
          <p:nvPr/>
        </p:nvSpPr>
        <p:spPr>
          <a:xfrm>
            <a:off x="5107067" y="5711401"/>
            <a:ext cx="6468437" cy="307777"/>
          </a:xfrm>
          <a:prstGeom prst="rect">
            <a:avLst/>
          </a:prstGeom>
        </p:spPr>
        <p:txBody>
          <a:bodyPr wrap="none">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严格来说是基于任务特点的划分，</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尚不能对计算机识别的难度差异进行直接比较</a:t>
            </a:r>
            <a:endParaRPr lang="zh-CN" altLang="en-US" sz="1400" dirty="0"/>
          </a:p>
        </p:txBody>
      </p:sp>
    </p:spTree>
    <p:extLst>
      <p:ext uri="{BB962C8B-B14F-4D97-AF65-F5344CB8AC3E}">
        <p14:creationId xmlns:p14="http://schemas.microsoft.com/office/powerpoint/2010/main" val="352218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0BB9EC12-DD2C-4D09-AF55-C8B905D5067D}"/>
              </a:ext>
            </a:extLst>
          </p:cNvPr>
          <p:cNvSpPr txBox="1"/>
          <p:nvPr/>
        </p:nvSpPr>
        <p:spPr>
          <a:xfrm>
            <a:off x="443884" y="257452"/>
            <a:ext cx="1003176"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绪论</a:t>
            </a:r>
          </a:p>
        </p:txBody>
      </p:sp>
      <p:sp>
        <p:nvSpPr>
          <p:cNvPr id="6" name="文本框 5">
            <a:extLst>
              <a:ext uri="{FF2B5EF4-FFF2-40B4-BE49-F238E27FC236}">
                <a16:creationId xmlns:a16="http://schemas.microsoft.com/office/drawing/2014/main" id="{088E863D-1AF2-46C9-B9D9-C3394C6A6E3E}"/>
              </a:ext>
            </a:extLst>
          </p:cNvPr>
          <p:cNvSpPr txBox="1"/>
          <p:nvPr/>
        </p:nvSpPr>
        <p:spPr>
          <a:xfrm>
            <a:off x="443884" y="954041"/>
            <a:ext cx="2760956" cy="461665"/>
          </a:xfrm>
          <a:prstGeom prst="rect">
            <a:avLst/>
          </a:prstGeom>
          <a:noFill/>
        </p:spPr>
        <p:txBody>
          <a:bodyPr wrap="square" rtlCol="0">
            <a:spAutoFit/>
          </a:bodyPr>
          <a:lstStyle/>
          <a:p>
            <a:r>
              <a:rPr lang="zh-CN" altLang="en-US" sz="2400" b="1" dirty="0">
                <a:latin typeface="黑体" panose="02010609060101010101" pitchFamily="49" charset="-122"/>
                <a:ea typeface="黑体" panose="02010609060101010101" pitchFamily="49" charset="-122"/>
              </a:rPr>
              <a:t>研究背景及意义</a:t>
            </a:r>
          </a:p>
        </p:txBody>
      </p:sp>
      <p:sp>
        <p:nvSpPr>
          <p:cNvPr id="7" name="文本框 6">
            <a:extLst>
              <a:ext uri="{FF2B5EF4-FFF2-40B4-BE49-F238E27FC236}">
                <a16:creationId xmlns:a16="http://schemas.microsoft.com/office/drawing/2014/main" id="{03473290-2B42-48B5-9161-C656406D7E00}"/>
              </a:ext>
            </a:extLst>
          </p:cNvPr>
          <p:cNvSpPr txBox="1"/>
          <p:nvPr/>
        </p:nvSpPr>
        <p:spPr>
          <a:xfrm>
            <a:off x="443884" y="1487770"/>
            <a:ext cx="5601809" cy="954107"/>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反讽</a:t>
            </a:r>
            <a:r>
              <a:rPr lang="en-US" altLang="zh-CN" sz="2000" b="1" dirty="0">
                <a:latin typeface="黑体" panose="02010609060101010101" pitchFamily="49" charset="-122"/>
                <a:ea typeface="黑体" panose="02010609060101010101" pitchFamily="49" charset="-122"/>
              </a:rPr>
              <a:t>(</a:t>
            </a:r>
            <a: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t>verbal irony</a:t>
            </a:r>
            <a:r>
              <a:rPr lang="en-US" altLang="zh-CN" sz="2000" b="1" dirty="0">
                <a:latin typeface="黑体" panose="02010609060101010101" pitchFamily="49" charset="-122"/>
                <a:ea typeface="黑体" panose="02010609060101010101" pitchFamily="49" charset="-122"/>
              </a:rPr>
              <a:t>)</a:t>
            </a:r>
          </a:p>
          <a:p>
            <a:r>
              <a:rPr lang="zh-CN" altLang="en-US" dirty="0">
                <a:latin typeface="黑体" panose="02010609060101010101" pitchFamily="49" charset="-122"/>
                <a:ea typeface="黑体" panose="02010609060101010101" pitchFamily="49" charset="-122"/>
              </a:rPr>
              <a:t>一种修辞现象，以间接的方式表达说话人真实的意图，通常是为了达到礼貌、讽刺、幽默、凸显等语用功能。</a:t>
            </a:r>
          </a:p>
        </p:txBody>
      </p:sp>
      <p:sp>
        <p:nvSpPr>
          <p:cNvPr id="8" name="矩形 7">
            <a:extLst>
              <a:ext uri="{FF2B5EF4-FFF2-40B4-BE49-F238E27FC236}">
                <a16:creationId xmlns:a16="http://schemas.microsoft.com/office/drawing/2014/main" id="{ECC5A1BA-F506-4FCF-AA1D-C00422B07D8B}"/>
              </a:ext>
            </a:extLst>
          </p:cNvPr>
          <p:cNvSpPr/>
          <p:nvPr/>
        </p:nvSpPr>
        <p:spPr>
          <a:xfrm>
            <a:off x="2148396" y="2111185"/>
            <a:ext cx="3657600" cy="26762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0" name="直接箭头连接符 9">
            <a:extLst>
              <a:ext uri="{FF2B5EF4-FFF2-40B4-BE49-F238E27FC236}">
                <a16:creationId xmlns:a16="http://schemas.microsoft.com/office/drawing/2014/main" id="{4A5075CC-BD44-4CCD-A458-7DE30812E0BB}"/>
              </a:ext>
            </a:extLst>
          </p:cNvPr>
          <p:cNvCxnSpPr>
            <a:cxnSpLocks/>
            <a:stCxn id="8" idx="2"/>
            <a:endCxn id="11" idx="0"/>
          </p:cNvCxnSpPr>
          <p:nvPr/>
        </p:nvCxnSpPr>
        <p:spPr>
          <a:xfrm>
            <a:off x="3977196" y="2378805"/>
            <a:ext cx="0" cy="45773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文本框 10">
            <a:extLst>
              <a:ext uri="{FF2B5EF4-FFF2-40B4-BE49-F238E27FC236}">
                <a16:creationId xmlns:a16="http://schemas.microsoft.com/office/drawing/2014/main" id="{D417996A-CD92-4AB5-A474-49A7648960E0}"/>
              </a:ext>
            </a:extLst>
          </p:cNvPr>
          <p:cNvSpPr txBox="1"/>
          <p:nvPr/>
        </p:nvSpPr>
        <p:spPr>
          <a:xfrm>
            <a:off x="2358501" y="2836540"/>
            <a:ext cx="3237390"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说话人对话题强烈的情感倾向</a:t>
            </a:r>
          </a:p>
        </p:txBody>
      </p:sp>
      <p:sp>
        <p:nvSpPr>
          <p:cNvPr id="14" name="左大括号 13">
            <a:extLst>
              <a:ext uri="{FF2B5EF4-FFF2-40B4-BE49-F238E27FC236}">
                <a16:creationId xmlns:a16="http://schemas.microsoft.com/office/drawing/2014/main" id="{FC0BB045-03F0-4108-BD69-44DACAA988A4}"/>
              </a:ext>
            </a:extLst>
          </p:cNvPr>
          <p:cNvSpPr/>
          <p:nvPr/>
        </p:nvSpPr>
        <p:spPr>
          <a:xfrm>
            <a:off x="5572962" y="2534030"/>
            <a:ext cx="540050" cy="1034722"/>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id="{6683AA11-3984-4BD4-87CD-49FA9F22CBDD}"/>
              </a:ext>
            </a:extLst>
          </p:cNvPr>
          <p:cNvSpPr txBox="1"/>
          <p:nvPr/>
        </p:nvSpPr>
        <p:spPr>
          <a:xfrm>
            <a:off x="6063451" y="2360305"/>
            <a:ext cx="1128207"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正话反说</a:t>
            </a:r>
          </a:p>
        </p:txBody>
      </p:sp>
      <p:sp>
        <p:nvSpPr>
          <p:cNvPr id="16" name="文本框 15">
            <a:extLst>
              <a:ext uri="{FF2B5EF4-FFF2-40B4-BE49-F238E27FC236}">
                <a16:creationId xmlns:a16="http://schemas.microsoft.com/office/drawing/2014/main" id="{C28C4853-D12C-4F6B-BA03-CB356217033D}"/>
              </a:ext>
            </a:extLst>
          </p:cNvPr>
          <p:cNvSpPr txBox="1"/>
          <p:nvPr/>
        </p:nvSpPr>
        <p:spPr>
          <a:xfrm>
            <a:off x="6096000" y="3359726"/>
            <a:ext cx="1128207"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反话正说</a:t>
            </a:r>
          </a:p>
        </p:txBody>
      </p:sp>
      <p:sp>
        <p:nvSpPr>
          <p:cNvPr id="17" name="文本框 16">
            <a:extLst>
              <a:ext uri="{FF2B5EF4-FFF2-40B4-BE49-F238E27FC236}">
                <a16:creationId xmlns:a16="http://schemas.microsoft.com/office/drawing/2014/main" id="{44DF5EC5-5772-4832-AE4C-38D95843901D}"/>
              </a:ext>
            </a:extLst>
          </p:cNvPr>
          <p:cNvSpPr txBox="1"/>
          <p:nvPr/>
        </p:nvSpPr>
        <p:spPr>
          <a:xfrm>
            <a:off x="7009295" y="2417839"/>
            <a:ext cx="4291982" cy="307777"/>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rPr>
              <a:t>老王也没啥高人之处，除了比我俩多练个十几年。</a:t>
            </a:r>
          </a:p>
        </p:txBody>
      </p:sp>
      <p:sp>
        <p:nvSpPr>
          <p:cNvPr id="18" name="文本框 17">
            <a:extLst>
              <a:ext uri="{FF2B5EF4-FFF2-40B4-BE49-F238E27FC236}">
                <a16:creationId xmlns:a16="http://schemas.microsoft.com/office/drawing/2014/main" id="{B6B2E152-9082-4AA7-805F-1E2E169FFBDB}"/>
              </a:ext>
            </a:extLst>
          </p:cNvPr>
          <p:cNvSpPr txBox="1"/>
          <p:nvPr/>
        </p:nvSpPr>
        <p:spPr>
          <a:xfrm>
            <a:off x="7041844" y="3421281"/>
            <a:ext cx="2924821" cy="307777"/>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rPr>
              <a:t>节假日还要去加班，真是太充实了。</a:t>
            </a:r>
          </a:p>
        </p:txBody>
      </p:sp>
      <p:sp>
        <p:nvSpPr>
          <p:cNvPr id="20" name="文本框 19">
            <a:extLst>
              <a:ext uri="{FF2B5EF4-FFF2-40B4-BE49-F238E27FC236}">
                <a16:creationId xmlns:a16="http://schemas.microsoft.com/office/drawing/2014/main" id="{78FDBA14-4544-49E4-8901-21667662A737}"/>
              </a:ext>
            </a:extLst>
          </p:cNvPr>
          <p:cNvSpPr txBox="1"/>
          <p:nvPr/>
        </p:nvSpPr>
        <p:spPr>
          <a:xfrm>
            <a:off x="443884" y="3755259"/>
            <a:ext cx="8993079"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重要的信息不直接在文本中出现→对正确分析社交媒体用户情感提出了挑战</a:t>
            </a:r>
          </a:p>
        </p:txBody>
      </p:sp>
      <p:sp>
        <p:nvSpPr>
          <p:cNvPr id="21" name="文本框 20">
            <a:extLst>
              <a:ext uri="{FF2B5EF4-FFF2-40B4-BE49-F238E27FC236}">
                <a16:creationId xmlns:a16="http://schemas.microsoft.com/office/drawing/2014/main" id="{10E936CB-D829-4DF6-B486-F4BCFEF98F79}"/>
              </a:ext>
            </a:extLst>
          </p:cNvPr>
          <p:cNvSpPr txBox="1"/>
          <p:nvPr/>
        </p:nvSpPr>
        <p:spPr>
          <a:xfrm>
            <a:off x="443884" y="5080675"/>
            <a:ext cx="3719743"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针对反讽识别的可计算研究的意义</a:t>
            </a:r>
          </a:p>
        </p:txBody>
      </p:sp>
      <p:sp>
        <p:nvSpPr>
          <p:cNvPr id="22" name="左大括号 21">
            <a:extLst>
              <a:ext uri="{FF2B5EF4-FFF2-40B4-BE49-F238E27FC236}">
                <a16:creationId xmlns:a16="http://schemas.microsoft.com/office/drawing/2014/main" id="{5813C036-CC27-4C40-A141-B382CB79AAF2}"/>
              </a:ext>
            </a:extLst>
          </p:cNvPr>
          <p:cNvSpPr/>
          <p:nvPr/>
        </p:nvSpPr>
        <p:spPr>
          <a:xfrm>
            <a:off x="3994952" y="4747980"/>
            <a:ext cx="540050" cy="1034722"/>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23" name="文本框 22">
            <a:extLst>
              <a:ext uri="{FF2B5EF4-FFF2-40B4-BE49-F238E27FC236}">
                <a16:creationId xmlns:a16="http://schemas.microsoft.com/office/drawing/2014/main" id="{1DE8420C-98F6-41F1-9CE1-6446065AF0D1}"/>
              </a:ext>
            </a:extLst>
          </p:cNvPr>
          <p:cNvSpPr txBox="1"/>
          <p:nvPr/>
        </p:nvSpPr>
        <p:spPr>
          <a:xfrm>
            <a:off x="4449192" y="4539073"/>
            <a:ext cx="4330824"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本体研究方面：丰富相关研究成果</a:t>
            </a:r>
          </a:p>
        </p:txBody>
      </p:sp>
      <p:sp>
        <p:nvSpPr>
          <p:cNvPr id="24" name="文本框 23">
            <a:extLst>
              <a:ext uri="{FF2B5EF4-FFF2-40B4-BE49-F238E27FC236}">
                <a16:creationId xmlns:a16="http://schemas.microsoft.com/office/drawing/2014/main" id="{7CFC003F-2290-4943-9DDF-A3053C581A7C}"/>
              </a:ext>
            </a:extLst>
          </p:cNvPr>
          <p:cNvSpPr txBox="1"/>
          <p:nvPr/>
        </p:nvSpPr>
        <p:spPr>
          <a:xfrm>
            <a:off x="4449192" y="5598349"/>
            <a:ext cx="7562296"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应用方面：提高情感分析、人机对话等</a:t>
            </a:r>
            <a:r>
              <a:rPr lang="en-US" altLang="zh-CN" dirty="0">
                <a:latin typeface="黑体" panose="02010609060101010101" pitchFamily="49" charset="-122"/>
                <a:ea typeface="黑体" panose="02010609060101010101" pitchFamily="49" charset="-122"/>
              </a:rPr>
              <a:t>NLP</a:t>
            </a:r>
            <a:r>
              <a:rPr lang="zh-CN" altLang="en-US" dirty="0">
                <a:latin typeface="黑体" panose="02010609060101010101" pitchFamily="49" charset="-122"/>
                <a:ea typeface="黑体" panose="02010609060101010101" pitchFamily="49" charset="-122"/>
              </a:rPr>
              <a:t>任务准确率，服务于舆情分析</a:t>
            </a:r>
          </a:p>
        </p:txBody>
      </p:sp>
      <p:sp>
        <p:nvSpPr>
          <p:cNvPr id="27" name="文本框 26">
            <a:extLst>
              <a:ext uri="{FF2B5EF4-FFF2-40B4-BE49-F238E27FC236}">
                <a16:creationId xmlns:a16="http://schemas.microsoft.com/office/drawing/2014/main" id="{19943BC7-F05A-4E48-AD57-490C268B08D3}"/>
              </a:ext>
            </a:extLst>
          </p:cNvPr>
          <p:cNvSpPr txBox="1"/>
          <p:nvPr/>
        </p:nvSpPr>
        <p:spPr>
          <a:xfrm>
            <a:off x="5765311" y="2132583"/>
            <a:ext cx="2917792" cy="307777"/>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rPr>
              <a:t>（</a:t>
            </a:r>
            <a:r>
              <a:rPr lang="zh-CN" altLang="zh-CN" sz="1400" dirty="0"/>
              <a:t>涂靖</a:t>
            </a:r>
            <a:r>
              <a:rPr lang="en-US" altLang="zh-CN" sz="1400" dirty="0"/>
              <a:t> 2002</a:t>
            </a:r>
            <a:r>
              <a:rPr lang="zh-CN" altLang="zh-CN" sz="1400" dirty="0"/>
              <a:t>，刘正光</a:t>
            </a:r>
            <a:r>
              <a:rPr lang="en-US" altLang="zh-CN" sz="1400" dirty="0"/>
              <a:t> 2002</a:t>
            </a:r>
            <a:r>
              <a:rPr lang="zh-CN" altLang="en-US" sz="1400" dirty="0">
                <a:latin typeface="黑体" panose="02010609060101010101" pitchFamily="49" charset="-122"/>
                <a:ea typeface="黑体" panose="02010609060101010101" pitchFamily="49" charset="-122"/>
              </a:rPr>
              <a:t>）</a:t>
            </a:r>
          </a:p>
        </p:txBody>
      </p:sp>
    </p:spTree>
    <p:extLst>
      <p:ext uri="{BB962C8B-B14F-4D97-AF65-F5344CB8AC3E}">
        <p14:creationId xmlns:p14="http://schemas.microsoft.com/office/powerpoint/2010/main" val="2200798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D61A4B40-7BF5-4039-A624-CFD1DAF1A3E9}"/>
              </a:ext>
            </a:extLst>
          </p:cNvPr>
          <p:cNvSpPr txBox="1"/>
          <p:nvPr/>
        </p:nvSpPr>
        <p:spPr>
          <a:xfrm>
            <a:off x="484163" y="331187"/>
            <a:ext cx="1818771" cy="461665"/>
          </a:xfrm>
          <a:prstGeom prst="rect">
            <a:avLst/>
          </a:prstGeom>
          <a:noFill/>
        </p:spPr>
        <p:txBody>
          <a:bodyPr wrap="square" rtlCol="0">
            <a:spAutoFit/>
          </a:bodyPr>
          <a:lstStyle/>
          <a:p>
            <a:r>
              <a:rPr lang="zh-CN" altLang="en-US" sz="2400" b="1" dirty="0">
                <a:latin typeface="黑体" panose="02010609060101010101" pitchFamily="49" charset="-122"/>
                <a:ea typeface="黑体" panose="02010609060101010101" pitchFamily="49" charset="-122"/>
              </a:rPr>
              <a:t>结论</a:t>
            </a:r>
            <a:endParaRPr lang="zh-CN" altLang="en-US" sz="4000" b="1" dirty="0">
              <a:latin typeface="黑体" panose="02010609060101010101" pitchFamily="49" charset="-122"/>
              <a:ea typeface="黑体" panose="02010609060101010101" pitchFamily="49" charset="-122"/>
            </a:endParaRPr>
          </a:p>
        </p:txBody>
      </p:sp>
      <p:sp>
        <p:nvSpPr>
          <p:cNvPr id="3" name="文本框 2">
            <a:extLst>
              <a:ext uri="{FF2B5EF4-FFF2-40B4-BE49-F238E27FC236}">
                <a16:creationId xmlns:a16="http://schemas.microsoft.com/office/drawing/2014/main" id="{E783FC3C-F370-4853-8758-C544E4112C76}"/>
              </a:ext>
            </a:extLst>
          </p:cNvPr>
          <p:cNvSpPr txBox="1"/>
          <p:nvPr/>
        </p:nvSpPr>
        <p:spPr>
          <a:xfrm>
            <a:off x="484163" y="806771"/>
            <a:ext cx="4130172" cy="369332"/>
          </a:xfrm>
          <a:prstGeom prst="rect">
            <a:avLst/>
          </a:prstGeom>
          <a:noFill/>
        </p:spPr>
        <p:txBody>
          <a:bodyPr wrap="square" rtlCol="0">
            <a:spAutoFit/>
          </a:bodyPr>
          <a:lstStyle/>
          <a:p>
            <a:r>
              <a:rPr lang="en-US" altLang="zh-CN" b="1" dirty="0">
                <a:latin typeface="黑体" panose="02010609060101010101" pitchFamily="49" charset="-122"/>
                <a:ea typeface="黑体" panose="02010609060101010101" pitchFamily="49" charset="-122"/>
              </a:rPr>
              <a:t>1.</a:t>
            </a:r>
            <a:r>
              <a:rPr lang="zh-CN" altLang="en-US" b="1" dirty="0">
                <a:latin typeface="黑体" panose="02010609060101010101" pitchFamily="49" charset="-122"/>
                <a:ea typeface="黑体" panose="02010609060101010101" pitchFamily="49" charset="-122"/>
              </a:rPr>
              <a:t>中文社交媒体的语言特征分析</a:t>
            </a:r>
            <a:endParaRPr lang="zh-CN" altLang="en-US" dirty="0">
              <a:latin typeface="黑体" panose="02010609060101010101" pitchFamily="49" charset="-122"/>
              <a:ea typeface="黑体" panose="02010609060101010101" pitchFamily="49" charset="-122"/>
            </a:endParaRPr>
          </a:p>
        </p:txBody>
      </p:sp>
      <p:sp>
        <p:nvSpPr>
          <p:cNvPr id="4" name="矩形 3">
            <a:extLst>
              <a:ext uri="{FF2B5EF4-FFF2-40B4-BE49-F238E27FC236}">
                <a16:creationId xmlns:a16="http://schemas.microsoft.com/office/drawing/2014/main" id="{5F396539-30B3-4628-9F54-185C0459B5B0}"/>
              </a:ext>
            </a:extLst>
          </p:cNvPr>
          <p:cNvSpPr/>
          <p:nvPr/>
        </p:nvSpPr>
        <p:spPr>
          <a:xfrm>
            <a:off x="737535" y="1190022"/>
            <a:ext cx="2533066" cy="307777"/>
          </a:xfrm>
          <a:prstGeom prst="rect">
            <a:avLst/>
          </a:prstGeom>
        </p:spPr>
        <p:txBody>
          <a:bodyPr wrap="none">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构建了分布平衡的实验数据集</a:t>
            </a:r>
            <a:endParaRPr lang="zh-CN" altLang="en-US" sz="1400" dirty="0"/>
          </a:p>
        </p:txBody>
      </p:sp>
      <p:sp>
        <p:nvSpPr>
          <p:cNvPr id="6" name="矩形 5">
            <a:extLst>
              <a:ext uri="{FF2B5EF4-FFF2-40B4-BE49-F238E27FC236}">
                <a16:creationId xmlns:a16="http://schemas.microsoft.com/office/drawing/2014/main" id="{4873B412-ABA0-44FD-B3B9-82C0DE98312F}"/>
              </a:ext>
            </a:extLst>
          </p:cNvPr>
          <p:cNvSpPr/>
          <p:nvPr/>
        </p:nvSpPr>
        <p:spPr>
          <a:xfrm>
            <a:off x="737535" y="1511718"/>
            <a:ext cx="4460998" cy="307777"/>
          </a:xfrm>
          <a:prstGeom prst="rect">
            <a:avLst/>
          </a:prstGeom>
        </p:spPr>
        <p:txBody>
          <a:bodyPr wrap="squar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说明了各种特征与反讽现象本质</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认知过程的</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一些</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联系</a:t>
            </a:r>
            <a:endParaRPr lang="zh-CN" altLang="en-US" sz="2800" dirty="0"/>
          </a:p>
        </p:txBody>
      </p:sp>
      <p:sp>
        <p:nvSpPr>
          <p:cNvPr id="8" name="矩形 7">
            <a:extLst>
              <a:ext uri="{FF2B5EF4-FFF2-40B4-BE49-F238E27FC236}">
                <a16:creationId xmlns:a16="http://schemas.microsoft.com/office/drawing/2014/main" id="{826311C7-E8AE-42D5-8F3E-59BB125BEC57}"/>
              </a:ext>
            </a:extLst>
          </p:cNvPr>
          <p:cNvSpPr/>
          <p:nvPr/>
        </p:nvSpPr>
        <p:spPr>
          <a:xfrm>
            <a:off x="737535" y="1847375"/>
            <a:ext cx="5570756"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具有语言学理论支持的反讽特征</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能够</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得到了统计意义上的有效性验证</a:t>
            </a:r>
            <a:endParaRPr lang="zh-CN" altLang="en-US" sz="2800" dirty="0"/>
          </a:p>
        </p:txBody>
      </p:sp>
      <p:sp>
        <p:nvSpPr>
          <p:cNvPr id="9" name="矩形 8">
            <a:extLst>
              <a:ext uri="{FF2B5EF4-FFF2-40B4-BE49-F238E27FC236}">
                <a16:creationId xmlns:a16="http://schemas.microsoft.com/office/drawing/2014/main" id="{0777792B-CA0C-48E4-810D-1EE59A13CB00}"/>
              </a:ext>
            </a:extLst>
          </p:cNvPr>
          <p:cNvSpPr/>
          <p:nvPr/>
        </p:nvSpPr>
        <p:spPr>
          <a:xfrm>
            <a:off x="737535" y="2183032"/>
            <a:ext cx="3416320"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从计算机识别的角度对反讽小类进行划分</a:t>
            </a:r>
            <a:endParaRPr lang="zh-CN" altLang="en-US" sz="1400" dirty="0"/>
          </a:p>
        </p:txBody>
      </p:sp>
      <p:sp>
        <p:nvSpPr>
          <p:cNvPr id="10" name="文本框 9">
            <a:extLst>
              <a:ext uri="{FF2B5EF4-FFF2-40B4-BE49-F238E27FC236}">
                <a16:creationId xmlns:a16="http://schemas.microsoft.com/office/drawing/2014/main" id="{14C290E9-5E55-44CC-BFF9-334EBC0EE222}"/>
              </a:ext>
            </a:extLst>
          </p:cNvPr>
          <p:cNvSpPr txBox="1"/>
          <p:nvPr/>
        </p:nvSpPr>
        <p:spPr>
          <a:xfrm>
            <a:off x="6054918" y="807973"/>
            <a:ext cx="5383237" cy="369332"/>
          </a:xfrm>
          <a:prstGeom prst="rect">
            <a:avLst/>
          </a:prstGeom>
          <a:noFill/>
        </p:spPr>
        <p:txBody>
          <a:bodyPr wrap="square" rtlCol="0">
            <a:spAutoFit/>
          </a:bodyPr>
          <a:lstStyle/>
          <a:p>
            <a:r>
              <a:rPr lang="en-US" altLang="zh-CN" b="1" dirty="0">
                <a:latin typeface="黑体" panose="02010609060101010101" pitchFamily="49" charset="-122"/>
                <a:ea typeface="黑体" panose="02010609060101010101" pitchFamily="49" charset="-122"/>
              </a:rPr>
              <a:t>2.</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融合语言特征的注意力机制的中文反讽识别模型</a:t>
            </a:r>
            <a:endParaRPr lang="zh-CN" altLang="en-US" b="1" dirty="0">
              <a:latin typeface="黑体" panose="02010609060101010101" pitchFamily="49" charset="-122"/>
              <a:ea typeface="黑体" panose="02010609060101010101" pitchFamily="49" charset="-122"/>
            </a:endParaRPr>
          </a:p>
        </p:txBody>
      </p:sp>
      <p:sp>
        <p:nvSpPr>
          <p:cNvPr id="11" name="矩形 10">
            <a:extLst>
              <a:ext uri="{FF2B5EF4-FFF2-40B4-BE49-F238E27FC236}">
                <a16:creationId xmlns:a16="http://schemas.microsoft.com/office/drawing/2014/main" id="{BFFDFB78-94E1-4736-B2B4-EE7672C08373}"/>
              </a:ext>
            </a:extLst>
          </p:cNvPr>
          <p:cNvSpPr/>
          <p:nvPr/>
        </p:nvSpPr>
        <p:spPr>
          <a:xfrm>
            <a:off x="6308291" y="1203941"/>
            <a:ext cx="1441420"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新模型的有效性</a:t>
            </a:r>
            <a:endParaRPr lang="zh-CN" altLang="en-US" sz="1400" dirty="0"/>
          </a:p>
        </p:txBody>
      </p:sp>
      <p:sp>
        <p:nvSpPr>
          <p:cNvPr id="12" name="矩形 11">
            <a:extLst>
              <a:ext uri="{FF2B5EF4-FFF2-40B4-BE49-F238E27FC236}">
                <a16:creationId xmlns:a16="http://schemas.microsoft.com/office/drawing/2014/main" id="{B5CDDC27-9DCE-43E7-9C16-FACB10C7A74D}"/>
              </a:ext>
            </a:extLst>
          </p:cNvPr>
          <p:cNvSpPr/>
          <p:nvPr/>
        </p:nvSpPr>
        <p:spPr>
          <a:xfrm>
            <a:off x="6308291" y="1525658"/>
            <a:ext cx="6096000" cy="307777"/>
          </a:xfrm>
          <a:prstGeom prst="rect">
            <a:avLst/>
          </a:prstGeom>
        </p:spPr>
        <p:txBody>
          <a:bodyPr>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对模型内部表示的形成和特定表示对反讽识别的贡献进行了对比说明</a:t>
            </a:r>
            <a:endParaRPr lang="zh-CN" altLang="en-US" sz="1400" dirty="0"/>
          </a:p>
        </p:txBody>
      </p:sp>
      <p:sp>
        <p:nvSpPr>
          <p:cNvPr id="13" name="文本框 12">
            <a:extLst>
              <a:ext uri="{FF2B5EF4-FFF2-40B4-BE49-F238E27FC236}">
                <a16:creationId xmlns:a16="http://schemas.microsoft.com/office/drawing/2014/main" id="{2020CEAC-9258-4F65-9916-DCBD0344D9F2}"/>
              </a:ext>
            </a:extLst>
          </p:cNvPr>
          <p:cNvSpPr txBox="1"/>
          <p:nvPr/>
        </p:nvSpPr>
        <p:spPr>
          <a:xfrm>
            <a:off x="484163" y="2594389"/>
            <a:ext cx="1818771" cy="461665"/>
          </a:xfrm>
          <a:prstGeom prst="rect">
            <a:avLst/>
          </a:prstGeom>
          <a:noFill/>
        </p:spPr>
        <p:txBody>
          <a:bodyPr wrap="square" rtlCol="0">
            <a:spAutoFit/>
          </a:bodyPr>
          <a:lstStyle/>
          <a:p>
            <a:r>
              <a:rPr lang="zh-CN" altLang="en-US" sz="2400" b="1" dirty="0">
                <a:latin typeface="黑体" panose="02010609060101010101" pitchFamily="49" charset="-122"/>
                <a:ea typeface="黑体" panose="02010609060101010101" pitchFamily="49" charset="-122"/>
              </a:rPr>
              <a:t>不足与展望</a:t>
            </a:r>
            <a:endParaRPr lang="zh-CN" altLang="en-US" sz="4000" b="1" dirty="0">
              <a:latin typeface="黑体" panose="02010609060101010101" pitchFamily="49" charset="-122"/>
              <a:ea typeface="黑体" panose="02010609060101010101" pitchFamily="49" charset="-122"/>
            </a:endParaRPr>
          </a:p>
        </p:txBody>
      </p:sp>
      <p:sp>
        <p:nvSpPr>
          <p:cNvPr id="14" name="矩形 13">
            <a:extLst>
              <a:ext uri="{FF2B5EF4-FFF2-40B4-BE49-F238E27FC236}">
                <a16:creationId xmlns:a16="http://schemas.microsoft.com/office/drawing/2014/main" id="{5D00DDE0-C1A0-48F9-803C-91907CAB492A}"/>
              </a:ext>
            </a:extLst>
          </p:cNvPr>
          <p:cNvSpPr/>
          <p:nvPr/>
        </p:nvSpPr>
        <p:spPr>
          <a:xfrm>
            <a:off x="737535" y="3156737"/>
            <a:ext cx="4698722" cy="338554"/>
          </a:xfrm>
          <a:prstGeom prst="rect">
            <a:avLst/>
          </a:prstGeom>
        </p:spPr>
        <p:txBody>
          <a:bodyPr wrap="none">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数据集规模偏小  →  </a:t>
            </a:r>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半自动地构建中文反讽语料库</a:t>
            </a:r>
            <a:endParaRPr lang="zh-CN" altLang="en-US" sz="1600" dirty="0"/>
          </a:p>
        </p:txBody>
      </p:sp>
      <p:sp>
        <p:nvSpPr>
          <p:cNvPr id="16" name="矩形 15">
            <a:extLst>
              <a:ext uri="{FF2B5EF4-FFF2-40B4-BE49-F238E27FC236}">
                <a16:creationId xmlns:a16="http://schemas.microsoft.com/office/drawing/2014/main" id="{C30C2581-4E73-48DA-AEF5-B4017ED7EE46}"/>
              </a:ext>
            </a:extLst>
          </p:cNvPr>
          <p:cNvSpPr/>
          <p:nvPr/>
        </p:nvSpPr>
        <p:spPr>
          <a:xfrm>
            <a:off x="737535" y="3625275"/>
            <a:ext cx="7580921" cy="338554"/>
          </a:xfrm>
          <a:prstGeom prst="rect">
            <a:avLst/>
          </a:prstGeom>
        </p:spPr>
        <p:txBody>
          <a:bodyPr wrap="none">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识别</a:t>
            </a:r>
            <a:r>
              <a:rPr lang="zh-CN" altLang="zh-CN" sz="1600" dirty="0">
                <a:ea typeface="黑体" panose="02010609060101010101" pitchFamily="49" charset="-122"/>
                <a:cs typeface="Times New Roman" panose="02020603050405020304" pitchFamily="18" charset="0"/>
              </a:rPr>
              <a:t>赖广义上下文信息的反讽句子时</a:t>
            </a:r>
            <a:r>
              <a:rPr lang="zh-CN" altLang="en-US" sz="1600" dirty="0">
                <a:ea typeface="黑体" panose="02010609060101010101" pitchFamily="49" charset="-122"/>
                <a:cs typeface="Times New Roman" panose="02020603050405020304" pitchFamily="18" charset="0"/>
              </a:rPr>
              <a:t>效果</a:t>
            </a:r>
            <a:r>
              <a:rPr lang="zh-CN" altLang="zh-CN" sz="1600" dirty="0">
                <a:ea typeface="黑体" panose="02010609060101010101" pitchFamily="49" charset="-122"/>
                <a:cs typeface="Times New Roman" panose="02020603050405020304" pitchFamily="18" charset="0"/>
              </a:rPr>
              <a:t>仍然不理想</a:t>
            </a:r>
            <a:r>
              <a:rPr lang="en-US" altLang="zh-CN" sz="1600" dirty="0">
                <a:ea typeface="黑体" panose="02010609060101010101" pitchFamily="49" charset="-122"/>
                <a:cs typeface="Times New Roman" panose="02020603050405020304" pitchFamily="18" charset="0"/>
              </a:rPr>
              <a:t>  </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1600" dirty="0">
                <a:ea typeface="黑体" panose="02010609060101010101" pitchFamily="49" charset="-122"/>
                <a:cs typeface="Times New Roman" panose="02020603050405020304" pitchFamily="18" charset="0"/>
              </a:rPr>
              <a:t>特定领域的知识图谱建立</a:t>
            </a:r>
            <a:endParaRPr lang="zh-CN" altLang="en-US" sz="1600" dirty="0"/>
          </a:p>
        </p:txBody>
      </p:sp>
      <p:sp>
        <p:nvSpPr>
          <p:cNvPr id="17" name="矩形 16">
            <a:extLst>
              <a:ext uri="{FF2B5EF4-FFF2-40B4-BE49-F238E27FC236}">
                <a16:creationId xmlns:a16="http://schemas.microsoft.com/office/drawing/2014/main" id="{9EDEC461-0D91-49BD-8271-68B196417AA9}"/>
              </a:ext>
            </a:extLst>
          </p:cNvPr>
          <p:cNvSpPr/>
          <p:nvPr/>
        </p:nvSpPr>
        <p:spPr>
          <a:xfrm>
            <a:off x="737535" y="4093813"/>
            <a:ext cx="7199407" cy="338554"/>
          </a:xfrm>
          <a:prstGeom prst="rect">
            <a:avLst/>
          </a:prstGeom>
        </p:spPr>
        <p:txBody>
          <a:bodyPr wrap="none">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任务目标单一  →  情感分析任务的目标逐渐从文本分类向结构化信息抽取提高</a:t>
            </a:r>
            <a:endParaRPr lang="zh-CN" altLang="en-US" sz="1600" dirty="0"/>
          </a:p>
        </p:txBody>
      </p:sp>
      <p:sp>
        <p:nvSpPr>
          <p:cNvPr id="18" name="矩形 17">
            <a:extLst>
              <a:ext uri="{FF2B5EF4-FFF2-40B4-BE49-F238E27FC236}">
                <a16:creationId xmlns:a16="http://schemas.microsoft.com/office/drawing/2014/main" id="{971BECCC-92D7-4E9B-AF13-9C8325F5A9F7}"/>
              </a:ext>
            </a:extLst>
          </p:cNvPr>
          <p:cNvSpPr/>
          <p:nvPr/>
        </p:nvSpPr>
        <p:spPr>
          <a:xfrm>
            <a:off x="743470" y="4572850"/>
            <a:ext cx="11162030" cy="338554"/>
          </a:xfrm>
          <a:prstGeom prst="rect">
            <a:avLst/>
          </a:prstGeom>
        </p:spPr>
        <p:txBody>
          <a:bodyPr wrap="none">
            <a:spAutoFit/>
          </a:bodyPr>
          <a:lstStyle/>
          <a:p>
            <a:r>
              <a:rPr lang="zh-CN" altLang="zh-CN" sz="1600" dirty="0">
                <a:latin typeface="黑体" panose="02010609060101010101" pitchFamily="49" charset="-122"/>
                <a:ea typeface="黑体" panose="02010609060101010101" pitchFamily="49" charset="-122"/>
              </a:rPr>
              <a:t>期望结合语言知识和计算模型的简单尝试</a:t>
            </a:r>
            <a:r>
              <a:rPr lang="en-US" altLang="zh-CN" sz="1600" dirty="0">
                <a:latin typeface="黑体" panose="02010609060101010101" pitchFamily="49" charset="-122"/>
                <a:ea typeface="黑体" panose="02010609060101010101" pitchFamily="49" charset="-122"/>
              </a:rPr>
              <a:t>  </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1600" dirty="0">
                <a:ea typeface="黑体" panose="02010609060101010101" pitchFamily="49" charset="-122"/>
                <a:cs typeface="Times New Roman" panose="02020603050405020304" pitchFamily="18" charset="0"/>
              </a:rPr>
              <a:t>如何将高质量的语言知识注入到深度学习模型中</a:t>
            </a:r>
            <a:r>
              <a:rPr lang="zh-CN" altLang="en-US" sz="1600" dirty="0">
                <a:ea typeface="黑体" panose="02010609060101010101" pitchFamily="49" charset="-122"/>
                <a:cs typeface="Times New Roman" panose="02020603050405020304" pitchFamily="18" charset="0"/>
              </a:rPr>
              <a:t>是一项有趣而有意义的工作</a:t>
            </a:r>
            <a:endParaRPr lang="zh-CN" altLang="en-US" sz="1600" dirty="0"/>
          </a:p>
        </p:txBody>
      </p:sp>
    </p:spTree>
    <p:extLst>
      <p:ext uri="{BB962C8B-B14F-4D97-AF65-F5344CB8AC3E}">
        <p14:creationId xmlns:p14="http://schemas.microsoft.com/office/powerpoint/2010/main" val="32195310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D25D9CF6-CBE8-4061-8F68-CFAE3FD5E3EF}"/>
              </a:ext>
            </a:extLst>
          </p:cNvPr>
          <p:cNvSpPr txBox="1"/>
          <p:nvPr/>
        </p:nvSpPr>
        <p:spPr>
          <a:xfrm>
            <a:off x="292964" y="124287"/>
            <a:ext cx="1926454"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参考文献</a:t>
            </a:r>
          </a:p>
        </p:txBody>
      </p:sp>
      <p:sp>
        <p:nvSpPr>
          <p:cNvPr id="3" name="矩形 2">
            <a:extLst>
              <a:ext uri="{FF2B5EF4-FFF2-40B4-BE49-F238E27FC236}">
                <a16:creationId xmlns:a16="http://schemas.microsoft.com/office/drawing/2014/main" id="{2F34644D-A6C4-4ABD-8C46-9B1497182A81}"/>
              </a:ext>
            </a:extLst>
          </p:cNvPr>
          <p:cNvSpPr/>
          <p:nvPr/>
        </p:nvSpPr>
        <p:spPr>
          <a:xfrm>
            <a:off x="653672" y="678284"/>
            <a:ext cx="4865434" cy="307777"/>
          </a:xfrm>
          <a:prstGeom prst="rect">
            <a:avLst/>
          </a:prstGeom>
        </p:spPr>
        <p:txBody>
          <a:bodyPr wrap="none">
            <a:spAutoFit/>
          </a:bodyPr>
          <a:lstStyle/>
          <a:p>
            <a:pPr algn="just">
              <a:spcAft>
                <a:spcPts val="0"/>
              </a:spcAft>
            </a:pPr>
            <a:r>
              <a:rPr lang="zh-CN" altLang="zh-CN" sz="1400" kern="100" dirty="0">
                <a:latin typeface="Times New Roman" panose="02020603050405020304" pitchFamily="18" charset="0"/>
                <a:ea typeface="黑体" panose="02010609060101010101" pitchFamily="49" charset="-122"/>
                <a:cs typeface="Times New Roman" panose="02020603050405020304" pitchFamily="18" charset="0"/>
              </a:rPr>
              <a:t>涂靖</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1400" kern="100" dirty="0">
                <a:latin typeface="Times New Roman" panose="02020603050405020304" pitchFamily="18" charset="0"/>
                <a:ea typeface="黑体" panose="02010609060101010101" pitchFamily="49" charset="-122"/>
                <a:cs typeface="Times New Roman" panose="02020603050405020304" pitchFamily="18" charset="0"/>
              </a:rPr>
              <a:t>反讽的语用特征和限制条件</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[J].</a:t>
            </a:r>
            <a:r>
              <a:rPr lang="zh-CN" altLang="zh-CN" sz="1400" kern="100" dirty="0">
                <a:latin typeface="Times New Roman" panose="02020603050405020304" pitchFamily="18" charset="0"/>
                <a:ea typeface="黑体" panose="02010609060101010101" pitchFamily="49" charset="-122"/>
                <a:cs typeface="Times New Roman" panose="02020603050405020304" pitchFamily="18" charset="0"/>
              </a:rPr>
              <a:t>外语学刊</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,2002(1):77-81.</a:t>
            </a:r>
            <a:endParaRPr lang="zh-CN" altLang="zh-CN" sz="1600" kern="100" dirty="0">
              <a:latin typeface="等线" panose="02010600030101010101" pitchFamily="2" charset="-122"/>
              <a:cs typeface="Times New Roman" panose="02020603050405020304" pitchFamily="18" charset="0"/>
            </a:endParaRPr>
          </a:p>
        </p:txBody>
      </p:sp>
      <p:sp>
        <p:nvSpPr>
          <p:cNvPr id="4" name="矩形 3">
            <a:extLst>
              <a:ext uri="{FF2B5EF4-FFF2-40B4-BE49-F238E27FC236}">
                <a16:creationId xmlns:a16="http://schemas.microsoft.com/office/drawing/2014/main" id="{A333A26A-64AC-4D70-9B30-95B4AC6A787F}"/>
              </a:ext>
            </a:extLst>
          </p:cNvPr>
          <p:cNvSpPr/>
          <p:nvPr/>
        </p:nvSpPr>
        <p:spPr>
          <a:xfrm>
            <a:off x="653672" y="955283"/>
            <a:ext cx="6096000" cy="307777"/>
          </a:xfrm>
          <a:prstGeom prst="rect">
            <a:avLst/>
          </a:prstGeom>
        </p:spPr>
        <p:txBody>
          <a:bodyPr>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刘正光</a:t>
            </a:r>
            <a:r>
              <a:rPr lang="en-US" altLang="zh-CN" sz="1400" dirty="0">
                <a:latin typeface="Times New Roman" panose="02020603050405020304" pitchFamily="18" charset="0"/>
                <a:ea typeface="黑体" panose="02010609060101010101" pitchFamily="49" charset="-122"/>
              </a:rPr>
              <a:t>. </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反语理论综述</a:t>
            </a:r>
            <a:r>
              <a:rPr lang="en-US" altLang="zh-CN" sz="1400" dirty="0">
                <a:latin typeface="Times New Roman" panose="02020603050405020304" pitchFamily="18" charset="0"/>
                <a:ea typeface="黑体" panose="02010609060101010101" pitchFamily="49" charset="-122"/>
              </a:rPr>
              <a:t>[J].</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解放军外国语学院学报</a:t>
            </a:r>
            <a:r>
              <a:rPr lang="en-US" altLang="zh-CN" sz="1400" dirty="0">
                <a:latin typeface="Times New Roman" panose="02020603050405020304" pitchFamily="18" charset="0"/>
                <a:ea typeface="黑体" panose="02010609060101010101" pitchFamily="49" charset="-122"/>
              </a:rPr>
              <a:t>,2002(4):16-21.</a:t>
            </a:r>
            <a:endParaRPr lang="zh-CN" altLang="en-US" sz="1400" dirty="0"/>
          </a:p>
        </p:txBody>
      </p:sp>
      <p:sp>
        <p:nvSpPr>
          <p:cNvPr id="5" name="矩形 4">
            <a:extLst>
              <a:ext uri="{FF2B5EF4-FFF2-40B4-BE49-F238E27FC236}">
                <a16:creationId xmlns:a16="http://schemas.microsoft.com/office/drawing/2014/main" id="{E027BCCD-CE1C-4068-9BA0-1922E9D2DF27}"/>
              </a:ext>
            </a:extLst>
          </p:cNvPr>
          <p:cNvSpPr/>
          <p:nvPr/>
        </p:nvSpPr>
        <p:spPr>
          <a:xfrm>
            <a:off x="653672" y="2077205"/>
            <a:ext cx="11318195" cy="307777"/>
          </a:xfrm>
          <a:prstGeom prst="rect">
            <a:avLst/>
          </a:prstGeom>
        </p:spPr>
        <p:txBody>
          <a:bodyPr wrap="square">
            <a:spAutoFit/>
          </a:bodyPr>
          <a:lstStyle/>
          <a:p>
            <a:r>
              <a:rPr lang="en-US" altLang="zh-CN" sz="1400" dirty="0">
                <a:latin typeface="Times New Roman" panose="02020603050405020304" pitchFamily="18" charset="0"/>
                <a:ea typeface="黑体" panose="02010609060101010101" pitchFamily="49" charset="-122"/>
              </a:rPr>
              <a:t>Grice.P.H.Logic and conversation [ A] . In Cole, P. &amp; Morgan, J.( Eds)Syntax and Semantics [C] .Vol. 3:Speech Acts:41 - 58.London:Academic Press, 1975.</a:t>
            </a:r>
            <a:endParaRPr lang="zh-CN" altLang="en-US" sz="1400" dirty="0"/>
          </a:p>
        </p:txBody>
      </p:sp>
      <p:sp>
        <p:nvSpPr>
          <p:cNvPr id="6" name="矩形 5">
            <a:extLst>
              <a:ext uri="{FF2B5EF4-FFF2-40B4-BE49-F238E27FC236}">
                <a16:creationId xmlns:a16="http://schemas.microsoft.com/office/drawing/2014/main" id="{A23C9D01-9774-434D-BF9B-68E3693123A5}"/>
              </a:ext>
            </a:extLst>
          </p:cNvPr>
          <p:cNvSpPr/>
          <p:nvPr/>
        </p:nvSpPr>
        <p:spPr>
          <a:xfrm>
            <a:off x="653672" y="2318515"/>
            <a:ext cx="11538328" cy="307777"/>
          </a:xfrm>
          <a:prstGeom prst="rect">
            <a:avLst/>
          </a:prstGeom>
        </p:spPr>
        <p:txBody>
          <a:bodyPr wrap="square">
            <a:spAutoFit/>
          </a:bodyPr>
          <a:lstStyle/>
          <a:p>
            <a:r>
              <a:rPr lang="en-US" altLang="zh-CN" sz="1400" dirty="0">
                <a:latin typeface="Times New Roman" panose="02020603050405020304" pitchFamily="18" charset="0"/>
                <a:ea typeface="黑体" panose="02010609060101010101" pitchFamily="49" charset="-122"/>
              </a:rPr>
              <a:t>Clark H.H&amp;Gerrig R.J.On the pretense theory of irony [J]. Journal of Experimental Psychology:General,113. 1(1984):121-126.</a:t>
            </a:r>
            <a:endParaRPr lang="zh-CN" altLang="en-US" sz="1400" dirty="0"/>
          </a:p>
        </p:txBody>
      </p:sp>
      <p:sp>
        <p:nvSpPr>
          <p:cNvPr id="7" name="矩形 6">
            <a:extLst>
              <a:ext uri="{FF2B5EF4-FFF2-40B4-BE49-F238E27FC236}">
                <a16:creationId xmlns:a16="http://schemas.microsoft.com/office/drawing/2014/main" id="{5867CF0C-5E78-4714-B83B-D0FC6244F300}"/>
              </a:ext>
            </a:extLst>
          </p:cNvPr>
          <p:cNvSpPr/>
          <p:nvPr/>
        </p:nvSpPr>
        <p:spPr>
          <a:xfrm>
            <a:off x="653672" y="3666959"/>
            <a:ext cx="6096000" cy="307777"/>
          </a:xfrm>
          <a:prstGeom prst="rect">
            <a:avLst/>
          </a:prstGeom>
        </p:spPr>
        <p:txBody>
          <a:bodyPr>
            <a:spAutoFit/>
          </a:bodyPr>
          <a:lstStyle/>
          <a:p>
            <a:r>
              <a:rPr lang="en-US" altLang="zh-CN" sz="1400" dirty="0">
                <a:latin typeface="Times New Roman" panose="02020603050405020304" pitchFamily="18" charset="0"/>
                <a:ea typeface="黑体" panose="02010609060101010101" pitchFamily="49" charset="-122"/>
              </a:rPr>
              <a:t>Clift R. Irony in Conversation[J]. Language In Society, 1999, 28(4):523-553.</a:t>
            </a:r>
            <a:endParaRPr lang="zh-CN" altLang="en-US" sz="1400" dirty="0"/>
          </a:p>
        </p:txBody>
      </p:sp>
      <p:sp>
        <p:nvSpPr>
          <p:cNvPr id="8" name="矩形 7">
            <a:extLst>
              <a:ext uri="{FF2B5EF4-FFF2-40B4-BE49-F238E27FC236}">
                <a16:creationId xmlns:a16="http://schemas.microsoft.com/office/drawing/2014/main" id="{F0E01849-4051-4182-AAA3-0ED1C6669BB6}"/>
              </a:ext>
            </a:extLst>
          </p:cNvPr>
          <p:cNvSpPr/>
          <p:nvPr/>
        </p:nvSpPr>
        <p:spPr>
          <a:xfrm>
            <a:off x="653672" y="3102471"/>
            <a:ext cx="10884656" cy="584775"/>
          </a:xfrm>
          <a:prstGeom prst="rect">
            <a:avLst/>
          </a:prstGeom>
        </p:spPr>
        <p:txBody>
          <a:bodyPr wrap="square">
            <a:spAutoFit/>
          </a:bodyPr>
          <a:lstStyle/>
          <a:p>
            <a:r>
              <a:rPr lang="en-US" altLang="zh-CN" sz="1400" dirty="0">
                <a:latin typeface="Times New Roman" panose="02020603050405020304" pitchFamily="18" charset="0"/>
                <a:ea typeface="黑体" panose="02010609060101010101" pitchFamily="49" charset="-122"/>
              </a:rPr>
              <a:t>Tang Y J, Chen H. Chinese irony corpus construction and ironic corpus construction and ironic structure analysis[C]//Proceedings of the 25</a:t>
            </a:r>
            <a:r>
              <a:rPr lang="en-US" altLang="zh-CN" sz="1400" baseline="30000" dirty="0">
                <a:latin typeface="Times New Roman" panose="02020603050405020304" pitchFamily="18" charset="0"/>
                <a:ea typeface="黑体" panose="02010609060101010101" pitchFamily="49" charset="-122"/>
              </a:rPr>
              <a:t>th</a:t>
            </a:r>
            <a:r>
              <a:rPr lang="en-US" altLang="zh-CN" sz="1400" dirty="0">
                <a:latin typeface="Times New Roman" panose="02020603050405020304" pitchFamily="18" charset="0"/>
                <a:ea typeface="黑体" panose="02010609060101010101" pitchFamily="49" charset="-122"/>
              </a:rPr>
              <a:t> International Conference on Computational Linguistics, 2014:1269-1278</a:t>
            </a:r>
            <a:r>
              <a:rPr lang="en-US" altLang="zh-CN" dirty="0">
                <a:latin typeface="Times New Roman" panose="02020603050405020304" pitchFamily="18" charset="0"/>
                <a:ea typeface="黑体" panose="02010609060101010101" pitchFamily="49" charset="-122"/>
              </a:rPr>
              <a:t>.</a:t>
            </a:r>
            <a:endParaRPr lang="zh-CN" altLang="en-US" dirty="0"/>
          </a:p>
        </p:txBody>
      </p:sp>
      <p:sp>
        <p:nvSpPr>
          <p:cNvPr id="9" name="矩形 8">
            <a:extLst>
              <a:ext uri="{FF2B5EF4-FFF2-40B4-BE49-F238E27FC236}">
                <a16:creationId xmlns:a16="http://schemas.microsoft.com/office/drawing/2014/main" id="{91524E4F-6A7F-463D-BF60-5407B7443BEC}"/>
              </a:ext>
            </a:extLst>
          </p:cNvPr>
          <p:cNvSpPr/>
          <p:nvPr/>
        </p:nvSpPr>
        <p:spPr>
          <a:xfrm>
            <a:off x="653672" y="1232281"/>
            <a:ext cx="8490328" cy="307777"/>
          </a:xfrm>
          <a:prstGeom prst="rect">
            <a:avLst/>
          </a:prstGeom>
        </p:spPr>
        <p:txBody>
          <a:bodyPr wrap="squar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卢欣</a:t>
            </a:r>
            <a:r>
              <a:rPr lang="en-US" altLang="zh-CN" sz="1400" dirty="0">
                <a:latin typeface="Times New Roman" panose="02020603050405020304" pitchFamily="18" charset="0"/>
                <a:ea typeface="黑体" panose="02010609060101010101" pitchFamily="49" charset="-122"/>
              </a:rPr>
              <a:t>, </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李旸</a:t>
            </a:r>
            <a:r>
              <a:rPr lang="en-US" altLang="zh-CN" sz="1400" dirty="0">
                <a:latin typeface="Times New Roman" panose="02020603050405020304" pitchFamily="18" charset="0"/>
                <a:ea typeface="黑体" panose="02010609060101010101" pitchFamily="49" charset="-122"/>
              </a:rPr>
              <a:t>, </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王素格</a:t>
            </a:r>
            <a:r>
              <a:rPr lang="en-US" altLang="zh-CN" sz="1400" dirty="0">
                <a:latin typeface="Times New Roman" panose="02020603050405020304" pitchFamily="18" charset="0"/>
                <a:ea typeface="黑体" panose="02010609060101010101" pitchFamily="49" charset="-122"/>
              </a:rPr>
              <a:t>. </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融合语言特征的卷积神经网络的反讽识别方法</a:t>
            </a:r>
            <a:r>
              <a:rPr lang="en-US" altLang="zh-CN" sz="1400" dirty="0">
                <a:latin typeface="Times New Roman" panose="02020603050405020304" pitchFamily="18" charset="0"/>
                <a:ea typeface="黑体" panose="02010609060101010101" pitchFamily="49" charset="-122"/>
              </a:rPr>
              <a:t>[J].</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中文信息学报</a:t>
            </a:r>
            <a:r>
              <a:rPr lang="en-US" altLang="zh-CN" sz="1400" dirty="0">
                <a:latin typeface="Times New Roman" panose="02020603050405020304" pitchFamily="18" charset="0"/>
                <a:ea typeface="黑体" panose="02010609060101010101" pitchFamily="49" charset="-122"/>
              </a:rPr>
              <a:t>, 2019,33(5):31-38.</a:t>
            </a:r>
            <a:endParaRPr lang="zh-CN" altLang="en-US" sz="1400" dirty="0"/>
          </a:p>
        </p:txBody>
      </p:sp>
      <p:sp>
        <p:nvSpPr>
          <p:cNvPr id="12" name="矩形 11">
            <a:extLst>
              <a:ext uri="{FF2B5EF4-FFF2-40B4-BE49-F238E27FC236}">
                <a16:creationId xmlns:a16="http://schemas.microsoft.com/office/drawing/2014/main" id="{45C9481E-A56C-44A3-9513-0E3F60C18B5E}"/>
              </a:ext>
            </a:extLst>
          </p:cNvPr>
          <p:cNvSpPr/>
          <p:nvPr/>
        </p:nvSpPr>
        <p:spPr>
          <a:xfrm>
            <a:off x="653672" y="1507849"/>
            <a:ext cx="9144000" cy="307777"/>
          </a:xfrm>
          <a:prstGeom prst="rect">
            <a:avLst/>
          </a:prstGeom>
        </p:spPr>
        <p:txBody>
          <a:bodyPr wrap="squar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孙晓</a:t>
            </a:r>
            <a:r>
              <a:rPr lang="en-US" altLang="zh-CN" sz="1400" dirty="0">
                <a:latin typeface="Times New Roman" panose="02020603050405020304" pitchFamily="18" charset="0"/>
                <a:ea typeface="黑体" panose="02010609060101010101" pitchFamily="49" charset="-122"/>
              </a:rPr>
              <a:t>, </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何家劲</a:t>
            </a:r>
            <a:r>
              <a:rPr lang="en-US" altLang="zh-CN" sz="1400" dirty="0">
                <a:latin typeface="Times New Roman" panose="02020603050405020304" pitchFamily="18" charset="0"/>
                <a:ea typeface="黑体" panose="02010609060101010101" pitchFamily="49" charset="-122"/>
              </a:rPr>
              <a:t>, </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任福继</a:t>
            </a:r>
            <a:r>
              <a:rPr lang="en-US" altLang="zh-CN" sz="1400" dirty="0">
                <a:latin typeface="Times New Roman" panose="02020603050405020304" pitchFamily="18" charset="0"/>
                <a:ea typeface="黑体" panose="02010609060101010101" pitchFamily="49" charset="-122"/>
              </a:rPr>
              <a:t>. </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基于多特征融合的的混合神经网络模型讽刺语用判别</a:t>
            </a:r>
            <a:r>
              <a:rPr lang="en-US" altLang="zh-CN" sz="1400" dirty="0">
                <a:latin typeface="Times New Roman" panose="02020603050405020304" pitchFamily="18" charset="0"/>
                <a:ea typeface="黑体" panose="02010609060101010101" pitchFamily="49" charset="-122"/>
              </a:rPr>
              <a:t>[J].</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中文信息学报</a:t>
            </a:r>
            <a:r>
              <a:rPr lang="en-US" altLang="zh-CN" sz="1400" dirty="0">
                <a:latin typeface="Times New Roman" panose="02020603050405020304" pitchFamily="18" charset="0"/>
                <a:ea typeface="黑体" panose="02010609060101010101" pitchFamily="49" charset="-122"/>
              </a:rPr>
              <a:t>, 2016</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1400" dirty="0">
                <a:latin typeface="Times New Roman" panose="02020603050405020304" pitchFamily="18" charset="0"/>
                <a:ea typeface="黑体" panose="02010609060101010101" pitchFamily="49" charset="-122"/>
              </a:rPr>
              <a:t>30(6):215-233.</a:t>
            </a:r>
            <a:endParaRPr lang="zh-CN" altLang="en-US" sz="1400" dirty="0"/>
          </a:p>
        </p:txBody>
      </p:sp>
      <p:sp>
        <p:nvSpPr>
          <p:cNvPr id="13" name="矩形 12">
            <a:extLst>
              <a:ext uri="{FF2B5EF4-FFF2-40B4-BE49-F238E27FC236}">
                <a16:creationId xmlns:a16="http://schemas.microsoft.com/office/drawing/2014/main" id="{958BE692-6247-407B-8141-2D4B17566FC0}"/>
              </a:ext>
            </a:extLst>
          </p:cNvPr>
          <p:cNvSpPr/>
          <p:nvPr/>
        </p:nvSpPr>
        <p:spPr>
          <a:xfrm>
            <a:off x="653672" y="1784847"/>
            <a:ext cx="9144000" cy="307777"/>
          </a:xfrm>
          <a:prstGeom prst="rect">
            <a:avLst/>
          </a:prstGeom>
        </p:spPr>
        <p:txBody>
          <a:bodyPr wrap="squar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邢竹天</a:t>
            </a:r>
            <a:r>
              <a:rPr lang="en-US" altLang="zh-CN" sz="1400" dirty="0">
                <a:latin typeface="Times New Roman" panose="02020603050405020304" pitchFamily="18" charset="0"/>
                <a:ea typeface="黑体" panose="02010609060101010101" pitchFamily="49" charset="-122"/>
              </a:rPr>
              <a:t>, </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徐扬</a:t>
            </a:r>
            <a:r>
              <a:rPr lang="en-US" altLang="zh-CN" sz="1400" dirty="0">
                <a:latin typeface="Times New Roman" panose="02020603050405020304" pitchFamily="18" charset="0"/>
                <a:ea typeface="黑体" panose="02010609060101010101" pitchFamily="49" charset="-122"/>
              </a:rPr>
              <a:t>. </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面向网络文本的汉语反讽修辞识别方法研究</a:t>
            </a:r>
            <a:r>
              <a:rPr lang="en-US" altLang="zh-CN" sz="1400" dirty="0">
                <a:latin typeface="Times New Roman" panose="02020603050405020304" pitchFamily="18" charset="0"/>
                <a:ea typeface="黑体" panose="02010609060101010101" pitchFamily="49" charset="-122"/>
              </a:rPr>
              <a:t>[J].</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山西大学学报</a:t>
            </a:r>
            <a:r>
              <a:rPr lang="en-US" altLang="zh-CN" sz="1400" dirty="0">
                <a:latin typeface="Times New Roman" panose="02020603050405020304" pitchFamily="18" charset="0"/>
                <a:ea typeface="黑体" panose="02010609060101010101" pitchFamily="49" charset="-122"/>
              </a:rPr>
              <a:t>(</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自然科学版</a:t>
            </a:r>
            <a:r>
              <a:rPr lang="en-US" altLang="zh-CN" sz="1400" dirty="0">
                <a:latin typeface="Times New Roman" panose="02020603050405020304" pitchFamily="18" charset="0"/>
                <a:ea typeface="黑体" panose="02010609060101010101" pitchFamily="49" charset="-122"/>
              </a:rPr>
              <a:t>), 2015,38(3):385-391.</a:t>
            </a:r>
            <a:endParaRPr lang="zh-CN" altLang="en-US" sz="1400" dirty="0"/>
          </a:p>
        </p:txBody>
      </p:sp>
      <p:sp>
        <p:nvSpPr>
          <p:cNvPr id="14" name="矩形 13">
            <a:extLst>
              <a:ext uri="{FF2B5EF4-FFF2-40B4-BE49-F238E27FC236}">
                <a16:creationId xmlns:a16="http://schemas.microsoft.com/office/drawing/2014/main" id="{08F62AAC-6AE0-48E2-AC72-C5DD96063DEA}"/>
              </a:ext>
            </a:extLst>
          </p:cNvPr>
          <p:cNvSpPr/>
          <p:nvPr/>
        </p:nvSpPr>
        <p:spPr>
          <a:xfrm>
            <a:off x="653672" y="2565948"/>
            <a:ext cx="11413067" cy="307777"/>
          </a:xfrm>
          <a:prstGeom prst="rect">
            <a:avLst/>
          </a:prstGeom>
        </p:spPr>
        <p:txBody>
          <a:bodyPr wrap="square">
            <a:spAutoFit/>
          </a:bodyPr>
          <a:lstStyle/>
          <a:p>
            <a:r>
              <a:rPr lang="en-US" altLang="zh-CN" sz="1400" dirty="0">
                <a:latin typeface="Times New Roman" panose="02020603050405020304" pitchFamily="18" charset="0"/>
                <a:ea typeface="黑体" panose="02010609060101010101" pitchFamily="49" charset="-122"/>
              </a:rPr>
              <a:t>Utsumi A. A unified theory of irony and its computational formalization[C]//International Conference on Computational Linguistics, 1996: 962-967.</a:t>
            </a:r>
            <a:endParaRPr lang="zh-CN" altLang="en-US" sz="1400" dirty="0"/>
          </a:p>
        </p:txBody>
      </p:sp>
      <p:sp>
        <p:nvSpPr>
          <p:cNvPr id="15" name="矩形 14">
            <a:extLst>
              <a:ext uri="{FF2B5EF4-FFF2-40B4-BE49-F238E27FC236}">
                <a16:creationId xmlns:a16="http://schemas.microsoft.com/office/drawing/2014/main" id="{3EC805C3-119C-48F9-9655-51548E387BDB}"/>
              </a:ext>
            </a:extLst>
          </p:cNvPr>
          <p:cNvSpPr/>
          <p:nvPr/>
        </p:nvSpPr>
        <p:spPr>
          <a:xfrm>
            <a:off x="653672" y="2814981"/>
            <a:ext cx="10134600" cy="307777"/>
          </a:xfrm>
          <a:prstGeom prst="rect">
            <a:avLst/>
          </a:prstGeom>
        </p:spPr>
        <p:txBody>
          <a:bodyPr wrap="square">
            <a:spAutoFit/>
          </a:bodyPr>
          <a:lstStyle/>
          <a:p>
            <a:r>
              <a:rPr lang="en-US" altLang="zh-CN" sz="1400" dirty="0">
                <a:latin typeface="Times New Roman" panose="02020603050405020304" pitchFamily="18" charset="0"/>
                <a:ea typeface="黑体" panose="02010609060101010101" pitchFamily="49" charset="-122"/>
              </a:rPr>
              <a:t>Sperber D, Wilson D. Relevance:Communication and Cognition [M]. Oxford: Blackwell, 1986/1995.</a:t>
            </a:r>
            <a:endParaRPr lang="zh-CN" altLang="en-US" sz="1400" dirty="0"/>
          </a:p>
        </p:txBody>
      </p:sp>
      <p:sp>
        <p:nvSpPr>
          <p:cNvPr id="16" name="矩形 15">
            <a:extLst>
              <a:ext uri="{FF2B5EF4-FFF2-40B4-BE49-F238E27FC236}">
                <a16:creationId xmlns:a16="http://schemas.microsoft.com/office/drawing/2014/main" id="{6BCB7016-1602-45B0-B6F4-B779AC00F440}"/>
              </a:ext>
            </a:extLst>
          </p:cNvPr>
          <p:cNvSpPr/>
          <p:nvPr/>
        </p:nvSpPr>
        <p:spPr>
          <a:xfrm>
            <a:off x="653672" y="3915992"/>
            <a:ext cx="9633328" cy="307777"/>
          </a:xfrm>
          <a:prstGeom prst="rect">
            <a:avLst/>
          </a:prstGeom>
        </p:spPr>
        <p:txBody>
          <a:bodyPr wrap="square">
            <a:spAutoFit/>
          </a:bodyPr>
          <a:lstStyle/>
          <a:p>
            <a:pPr algn="just">
              <a:spcAft>
                <a:spcPts val="0"/>
              </a:spcAft>
            </a:pP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Kingma D P, Ba J. Adam: A method for stochastic optimization[J]. arXiv preprint arXiv:1214.6980v8, 2015.</a:t>
            </a:r>
            <a:endParaRPr lang="zh-CN" altLang="zh-CN" sz="1600" kern="100" dirty="0">
              <a:latin typeface="等线" panose="02010600030101010101" pitchFamily="2" charset="-122"/>
              <a:cs typeface="Times New Roman" panose="02020603050405020304" pitchFamily="18" charset="0"/>
            </a:endParaRPr>
          </a:p>
        </p:txBody>
      </p:sp>
      <p:sp>
        <p:nvSpPr>
          <p:cNvPr id="17" name="矩形 16">
            <a:extLst>
              <a:ext uri="{FF2B5EF4-FFF2-40B4-BE49-F238E27FC236}">
                <a16:creationId xmlns:a16="http://schemas.microsoft.com/office/drawing/2014/main" id="{641F14E9-D0F5-492E-B8C2-7F09F6604C08}"/>
              </a:ext>
            </a:extLst>
          </p:cNvPr>
          <p:cNvSpPr/>
          <p:nvPr/>
        </p:nvSpPr>
        <p:spPr>
          <a:xfrm>
            <a:off x="653672" y="4152416"/>
            <a:ext cx="8923867" cy="307777"/>
          </a:xfrm>
          <a:prstGeom prst="rect">
            <a:avLst/>
          </a:prstGeom>
        </p:spPr>
        <p:txBody>
          <a:bodyPr wrap="square">
            <a:spAutoFit/>
          </a:bodyPr>
          <a:lstStyle/>
          <a:p>
            <a:pPr algn="just">
              <a:spcAft>
                <a:spcPts val="0"/>
              </a:spcAft>
            </a:pP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Yoon Kim. Convolutional neural networks for sentence classiﬁcation[C]. In Proceedings of EMNLP 2014.</a:t>
            </a:r>
            <a:endParaRPr lang="zh-CN" altLang="zh-CN" sz="1600" kern="100" dirty="0">
              <a:latin typeface="等线" panose="02010600030101010101" pitchFamily="2" charset="-122"/>
              <a:cs typeface="Times New Roman" panose="02020603050405020304" pitchFamily="18" charset="0"/>
            </a:endParaRPr>
          </a:p>
        </p:txBody>
      </p:sp>
      <p:sp>
        <p:nvSpPr>
          <p:cNvPr id="18" name="矩形 17">
            <a:extLst>
              <a:ext uri="{FF2B5EF4-FFF2-40B4-BE49-F238E27FC236}">
                <a16:creationId xmlns:a16="http://schemas.microsoft.com/office/drawing/2014/main" id="{C6598B15-F54F-4906-B215-79561A782C41}"/>
              </a:ext>
            </a:extLst>
          </p:cNvPr>
          <p:cNvSpPr/>
          <p:nvPr/>
        </p:nvSpPr>
        <p:spPr>
          <a:xfrm>
            <a:off x="653671" y="4435007"/>
            <a:ext cx="10134599" cy="523220"/>
          </a:xfrm>
          <a:prstGeom prst="rect">
            <a:avLst/>
          </a:prstGeom>
        </p:spPr>
        <p:txBody>
          <a:bodyPr wrap="square">
            <a:spAutoFit/>
          </a:bodyPr>
          <a:lstStyle/>
          <a:p>
            <a:pPr algn="just">
              <a:spcAft>
                <a:spcPts val="0"/>
              </a:spcAft>
            </a:pP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Zhouhan Lin, Minwei Feng, Cicero Nogueira dos Santos, Mo Yu, Bing Xiang, Bowen Zhou, and Yoshua Bengio. A structured self-attentive sentence embedding[C]//Proceedings of the International Conference on Learning Representations(ICLR), 2017.</a:t>
            </a:r>
            <a:endParaRPr lang="zh-CN" altLang="zh-CN" sz="1600" kern="100" dirty="0">
              <a:latin typeface="等线" panose="02010600030101010101" pitchFamily="2" charset="-122"/>
              <a:cs typeface="Times New Roman" panose="02020603050405020304" pitchFamily="18" charset="0"/>
            </a:endParaRPr>
          </a:p>
        </p:txBody>
      </p:sp>
      <p:sp>
        <p:nvSpPr>
          <p:cNvPr id="19" name="矩形 18">
            <a:extLst>
              <a:ext uri="{FF2B5EF4-FFF2-40B4-BE49-F238E27FC236}">
                <a16:creationId xmlns:a16="http://schemas.microsoft.com/office/drawing/2014/main" id="{657FC6D7-E601-4E1B-A647-94FD6AC53182}"/>
              </a:ext>
            </a:extLst>
          </p:cNvPr>
          <p:cNvSpPr/>
          <p:nvPr/>
        </p:nvSpPr>
        <p:spPr>
          <a:xfrm>
            <a:off x="653670" y="4933041"/>
            <a:ext cx="8788400" cy="307777"/>
          </a:xfrm>
          <a:prstGeom prst="rect">
            <a:avLst/>
          </a:prstGeom>
        </p:spPr>
        <p:txBody>
          <a:bodyPr wrap="square">
            <a:spAutoFit/>
          </a:bodyPr>
          <a:lstStyle/>
          <a:p>
            <a:pPr algn="just">
              <a:spcAft>
                <a:spcPts val="0"/>
              </a:spcAft>
            </a:pP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Zachary C. Lipton. The mythos of model interpretability[J]. arXiv preprint arXiv:1606.03490v3, 2017.</a:t>
            </a:r>
            <a:endParaRPr lang="zh-CN" altLang="zh-CN" sz="1600" kern="100" dirty="0">
              <a:latin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509933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BF724095-184B-4D63-AF1D-C7CFBA912BB4}"/>
              </a:ext>
            </a:extLst>
          </p:cNvPr>
          <p:cNvSpPr txBox="1"/>
          <p:nvPr/>
        </p:nvSpPr>
        <p:spPr>
          <a:xfrm>
            <a:off x="292964" y="124287"/>
            <a:ext cx="1003176"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绪论</a:t>
            </a:r>
          </a:p>
        </p:txBody>
      </p:sp>
      <p:sp>
        <p:nvSpPr>
          <p:cNvPr id="3" name="文本框 2">
            <a:extLst>
              <a:ext uri="{FF2B5EF4-FFF2-40B4-BE49-F238E27FC236}">
                <a16:creationId xmlns:a16="http://schemas.microsoft.com/office/drawing/2014/main" id="{3C48A832-D28C-4BDB-A812-1B1C218EF091}"/>
              </a:ext>
            </a:extLst>
          </p:cNvPr>
          <p:cNvSpPr txBox="1"/>
          <p:nvPr/>
        </p:nvSpPr>
        <p:spPr>
          <a:xfrm>
            <a:off x="292964" y="820876"/>
            <a:ext cx="2760956" cy="461665"/>
          </a:xfrm>
          <a:prstGeom prst="rect">
            <a:avLst/>
          </a:prstGeom>
          <a:noFill/>
        </p:spPr>
        <p:txBody>
          <a:bodyPr wrap="square" rtlCol="0">
            <a:spAutoFit/>
          </a:bodyPr>
          <a:lstStyle/>
          <a:p>
            <a:r>
              <a:rPr lang="zh-CN" altLang="en-US" sz="2400" b="1" dirty="0">
                <a:latin typeface="黑体" panose="02010609060101010101" pitchFamily="49" charset="-122"/>
                <a:ea typeface="黑体" panose="02010609060101010101" pitchFamily="49" charset="-122"/>
              </a:rPr>
              <a:t>研究现状</a:t>
            </a:r>
          </a:p>
        </p:txBody>
      </p:sp>
      <p:sp>
        <p:nvSpPr>
          <p:cNvPr id="4" name="文本框 3">
            <a:extLst>
              <a:ext uri="{FF2B5EF4-FFF2-40B4-BE49-F238E27FC236}">
                <a16:creationId xmlns:a16="http://schemas.microsoft.com/office/drawing/2014/main" id="{5D18A715-33C7-4F78-BA1C-9C1166482D59}"/>
              </a:ext>
            </a:extLst>
          </p:cNvPr>
          <p:cNvSpPr txBox="1"/>
          <p:nvPr/>
        </p:nvSpPr>
        <p:spPr>
          <a:xfrm>
            <a:off x="292964" y="1282541"/>
            <a:ext cx="11304232" cy="707886"/>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本体研究角度的分类：</a:t>
            </a:r>
            <a:endParaRPr lang="en-US" altLang="zh-CN" sz="2000" b="1" dirty="0">
              <a:latin typeface="黑体" panose="02010609060101010101" pitchFamily="49" charset="-122"/>
              <a:ea typeface="黑体" panose="02010609060101010101" pitchFamily="49" charset="-122"/>
            </a:endParaRPr>
          </a:p>
          <a:p>
            <a: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sz="2000" b="1" dirty="0">
                <a:latin typeface="Times New Roman" panose="02020603050405020304" pitchFamily="18" charset="0"/>
                <a:ea typeface="黑体" panose="02010609060101010101" pitchFamily="49" charset="-122"/>
                <a:cs typeface="Times New Roman" panose="02020603050405020304" pitchFamily="18" charset="0"/>
              </a:rPr>
              <a:t>言语反讽</a:t>
            </a:r>
            <a: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t>(verbal irony)   2.</a:t>
            </a:r>
            <a:r>
              <a:rPr lang="zh-CN" altLang="en-US" sz="2000" b="1" dirty="0">
                <a:latin typeface="Times New Roman" panose="02020603050405020304" pitchFamily="18" charset="0"/>
                <a:ea typeface="黑体" panose="02010609060101010101" pitchFamily="49" charset="-122"/>
                <a:cs typeface="Times New Roman" panose="02020603050405020304" pitchFamily="18" charset="0"/>
              </a:rPr>
              <a:t>情景反讽</a:t>
            </a:r>
            <a: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t>(situational irony)   3.</a:t>
            </a:r>
            <a:r>
              <a:rPr lang="zh-CN" altLang="en-US" sz="2000" b="1" dirty="0">
                <a:latin typeface="Times New Roman" panose="02020603050405020304" pitchFamily="18" charset="0"/>
                <a:ea typeface="黑体" panose="02010609060101010101" pitchFamily="49" charset="-122"/>
                <a:cs typeface="Times New Roman" panose="02020603050405020304" pitchFamily="18" charset="0"/>
              </a:rPr>
              <a:t>戏剧反讽</a:t>
            </a:r>
            <a:r>
              <a:rPr lang="en-US" altLang="zh-CN" sz="2000" b="1" dirty="0">
                <a:latin typeface="Times New Roman" panose="02020603050405020304" pitchFamily="18" charset="0"/>
                <a:ea typeface="黑体" panose="02010609060101010101" pitchFamily="49" charset="-122"/>
                <a:cs typeface="Times New Roman" panose="02020603050405020304" pitchFamily="18" charset="0"/>
              </a:rPr>
              <a:t>(dramatical irony)</a:t>
            </a:r>
            <a:endParaRPr lang="zh-CN" altLang="en-US" sz="2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文本框 4">
            <a:extLst>
              <a:ext uri="{FF2B5EF4-FFF2-40B4-BE49-F238E27FC236}">
                <a16:creationId xmlns:a16="http://schemas.microsoft.com/office/drawing/2014/main" id="{E3EE2C1D-130F-4DFA-AEBE-CB6CC34484DA}"/>
              </a:ext>
            </a:extLst>
          </p:cNvPr>
          <p:cNvSpPr txBox="1"/>
          <p:nvPr/>
        </p:nvSpPr>
        <p:spPr>
          <a:xfrm>
            <a:off x="292963" y="2082760"/>
            <a:ext cx="9454720" cy="646331"/>
          </a:xfrm>
          <a:prstGeom prst="rect">
            <a:avLst/>
          </a:prstGeom>
          <a:noFill/>
        </p:spPr>
        <p:txBody>
          <a:bodyPr wrap="square" rtlCol="0">
            <a:sp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Grice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为代表的经典理论</a:t>
            </a:r>
            <a:r>
              <a:rPr lang="zh-CN" altLang="zh-CN" sz="1400" dirty="0"/>
              <a:t>（</a:t>
            </a:r>
            <a:r>
              <a:rPr lang="en-US" altLang="zh-CN" sz="1400" dirty="0">
                <a:latin typeface="Times New Roman" panose="02020603050405020304" pitchFamily="18" charset="0"/>
                <a:cs typeface="Times New Roman" panose="02020603050405020304" pitchFamily="18" charset="0"/>
              </a:rPr>
              <a:t>Grice 1975</a:t>
            </a:r>
            <a:r>
              <a:rPr lang="zh-CN" altLang="en-US" sz="1400" dirty="0"/>
              <a:t>）</a:t>
            </a:r>
            <a:r>
              <a:rPr lang="zh-CN" altLang="en-US"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latin typeface="Times New Roman" panose="02020603050405020304" pitchFamily="18" charset="0"/>
                <a:ea typeface="黑体" panose="02010609060101010101" pitchFamily="49" charset="-122"/>
                <a:cs typeface="Times New Roman" panose="02020603050405020304" pitchFamily="18" charset="0"/>
              </a:rPr>
              <a:t>反讽是隐含义代替明示义，是一种违反“质准则”</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充足、真实、相关和无歧义</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的特殊用法</a:t>
            </a:r>
            <a:endParaRPr lang="zh-CN" altLang="en-US" sz="24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文本框 5">
            <a:extLst>
              <a:ext uri="{FF2B5EF4-FFF2-40B4-BE49-F238E27FC236}">
                <a16:creationId xmlns:a16="http://schemas.microsoft.com/office/drawing/2014/main" id="{B22A1C74-AAFC-466F-923D-ED8C24945BEB}"/>
              </a:ext>
            </a:extLst>
          </p:cNvPr>
          <p:cNvSpPr txBox="1"/>
          <p:nvPr/>
        </p:nvSpPr>
        <p:spPr>
          <a:xfrm>
            <a:off x="292963" y="2882979"/>
            <a:ext cx="9454720" cy="646331"/>
          </a:xfrm>
          <a:prstGeom prst="rect">
            <a:avLst/>
          </a:prstGeom>
          <a:noFill/>
        </p:spPr>
        <p:txBody>
          <a:bodyPr wrap="square" rtlCol="0">
            <a:sp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Sperber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提示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理论</a:t>
            </a:r>
            <a:r>
              <a:rPr lang="zh-CN" altLang="zh-CN" sz="1400" dirty="0"/>
              <a:t>（</a:t>
            </a:r>
            <a:r>
              <a:rPr lang="en-US" altLang="zh-CN" sz="1400" dirty="0">
                <a:latin typeface="Times New Roman" panose="02020603050405020304" pitchFamily="18" charset="0"/>
                <a:cs typeface="Times New Roman" panose="02020603050405020304" pitchFamily="18" charset="0"/>
              </a:rPr>
              <a:t>Sperber 1984</a:t>
            </a:r>
            <a:r>
              <a:rPr lang="zh-CN" altLang="en-US" sz="1400" dirty="0"/>
              <a:t>）</a:t>
            </a:r>
            <a:r>
              <a:rPr lang="zh-CN" altLang="en-US"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a:latin typeface="黑体" panose="02010609060101010101" pitchFamily="49" charset="-122"/>
                <a:ea typeface="黑体" panose="02010609060101010101" pitchFamily="49" charset="-122"/>
              </a:rPr>
              <a:t>反讽总是隐含地表达一种态度，反语的关联总是或至少部分地取决于言者对回应观点的态度</a:t>
            </a:r>
            <a:endParaRPr lang="zh-CN" altLang="en-US" sz="24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7" name="文本框 6">
            <a:extLst>
              <a:ext uri="{FF2B5EF4-FFF2-40B4-BE49-F238E27FC236}">
                <a16:creationId xmlns:a16="http://schemas.microsoft.com/office/drawing/2014/main" id="{D95D49D7-D2C7-4ADA-B971-D565882BEF98}"/>
              </a:ext>
            </a:extLst>
          </p:cNvPr>
          <p:cNvSpPr txBox="1"/>
          <p:nvPr/>
        </p:nvSpPr>
        <p:spPr>
          <a:xfrm>
            <a:off x="292963" y="3683198"/>
            <a:ext cx="4030463" cy="369332"/>
          </a:xfrm>
          <a:prstGeom prst="rect">
            <a:avLst/>
          </a:prstGeom>
          <a:noFill/>
        </p:spPr>
        <p:txBody>
          <a:bodyPr wrap="square" rtlCol="0">
            <a:spAutoFit/>
          </a:bodyPr>
          <a:lstStyle/>
          <a:p>
            <a:r>
              <a:rPr lang="zh-CN" altLang="en-US" dirty="0">
                <a:latin typeface="Times New Roman" panose="02020603050405020304" pitchFamily="18" charset="0"/>
                <a:ea typeface="黑体" panose="02010609060101010101" pitchFamily="49" charset="-122"/>
                <a:cs typeface="Times New Roman" panose="02020603050405020304" pitchFamily="18" charset="0"/>
              </a:rPr>
              <a:t>共同伪装</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理论</a:t>
            </a:r>
            <a:r>
              <a:rPr lang="zh-CN" altLang="zh-CN" sz="1400" dirty="0"/>
              <a:t>（</a:t>
            </a:r>
            <a:r>
              <a:rPr lang="en-US" altLang="zh-CN" sz="1400" dirty="0">
                <a:latin typeface="Times New Roman" panose="02020603050405020304" pitchFamily="18" charset="0"/>
                <a:cs typeface="Times New Roman" panose="02020603050405020304" pitchFamily="18" charset="0"/>
              </a:rPr>
              <a:t>Clark &amp; Gerrig 1984</a:t>
            </a:r>
            <a:r>
              <a:rPr lang="zh-CN" altLang="en-US" sz="1400" dirty="0">
                <a:latin typeface="Times New Roman" panose="02020603050405020304" pitchFamily="18" charset="0"/>
                <a:cs typeface="Times New Roman" panose="02020603050405020304" pitchFamily="18" charset="0"/>
              </a:rPr>
              <a:t>）</a:t>
            </a:r>
            <a:r>
              <a:rPr lang="zh-CN" altLang="en-US" dirty="0">
                <a:latin typeface="黑体" panose="02010609060101010101" pitchFamily="49" charset="-122"/>
                <a:ea typeface="黑体" panose="02010609060101010101" pitchFamily="49" charset="-122"/>
                <a:cs typeface="Times New Roman" panose="02020603050405020304" pitchFamily="18" charset="0"/>
              </a:rPr>
              <a:t>：</a:t>
            </a:r>
            <a:endParaRPr lang="en-US" altLang="zh-CN" dirty="0">
              <a:latin typeface="黑体" panose="02010609060101010101" pitchFamily="49" charset="-122"/>
              <a:ea typeface="黑体" panose="02010609060101010101" pitchFamily="49" charset="-122"/>
              <a:cs typeface="Times New Roman" panose="02020603050405020304" pitchFamily="18" charset="0"/>
            </a:endParaRPr>
          </a:p>
        </p:txBody>
      </p:sp>
      <p:sp>
        <p:nvSpPr>
          <p:cNvPr id="8" name="文本框 7">
            <a:extLst>
              <a:ext uri="{FF2B5EF4-FFF2-40B4-BE49-F238E27FC236}">
                <a16:creationId xmlns:a16="http://schemas.microsoft.com/office/drawing/2014/main" id="{D8B6369F-06F2-4680-910A-73ADF175F396}"/>
              </a:ext>
            </a:extLst>
          </p:cNvPr>
          <p:cNvSpPr txBox="1"/>
          <p:nvPr/>
        </p:nvSpPr>
        <p:spPr>
          <a:xfrm>
            <a:off x="1673442" y="4824083"/>
            <a:ext cx="1003178" cy="369332"/>
          </a:xfrm>
          <a:prstGeom prst="rect">
            <a:avLst/>
          </a:prstGeom>
          <a:noFill/>
        </p:spPr>
        <p:txBody>
          <a:bodyPr wrap="square" rtlCol="0">
            <a:spAutoFit/>
          </a:bodyPr>
          <a:lstStyle/>
          <a:p>
            <a:r>
              <a:rPr lang="zh-CN" altLang="en-US" dirty="0">
                <a:latin typeface="Times New Roman" panose="02020603050405020304" pitchFamily="18" charset="0"/>
                <a:ea typeface="黑体" panose="02010609060101010101" pitchFamily="49" charset="-122"/>
                <a:cs typeface="Times New Roman" panose="02020603050405020304" pitchFamily="18" charset="0"/>
              </a:rPr>
              <a:t>言者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S</a:t>
            </a:r>
            <a:endParaRPr lang="en-US" altLang="zh-CN"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文本框 8">
            <a:extLst>
              <a:ext uri="{FF2B5EF4-FFF2-40B4-BE49-F238E27FC236}">
                <a16:creationId xmlns:a16="http://schemas.microsoft.com/office/drawing/2014/main" id="{138B0104-1F14-4208-862F-DF3D4CE8617F}"/>
              </a:ext>
            </a:extLst>
          </p:cNvPr>
          <p:cNvSpPr txBox="1"/>
          <p:nvPr/>
        </p:nvSpPr>
        <p:spPr>
          <a:xfrm>
            <a:off x="5339982" y="4697635"/>
            <a:ext cx="1003178" cy="369332"/>
          </a:xfrm>
          <a:prstGeom prst="rect">
            <a:avLst/>
          </a:prstGeom>
          <a:noFill/>
        </p:spPr>
        <p:txBody>
          <a:bodyPr wrap="square" rtlCol="0">
            <a:spAutoFit/>
          </a:bodyPr>
          <a:lstStyle/>
          <a:p>
            <a:r>
              <a:rPr lang="zh-CN" altLang="en-US" dirty="0">
                <a:latin typeface="Times New Roman" panose="02020603050405020304" pitchFamily="18" charset="0"/>
                <a:ea typeface="黑体" panose="02010609060101010101" pitchFamily="49" charset="-122"/>
                <a:cs typeface="Times New Roman" panose="02020603050405020304" pitchFamily="18" charset="0"/>
              </a:rPr>
              <a:t>听者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H</a:t>
            </a:r>
            <a:endParaRPr lang="en-US" altLang="zh-CN"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0" name="文本框 9">
            <a:extLst>
              <a:ext uri="{FF2B5EF4-FFF2-40B4-BE49-F238E27FC236}">
                <a16:creationId xmlns:a16="http://schemas.microsoft.com/office/drawing/2014/main" id="{D22E328B-7667-4C4E-A89A-DD1DE2F15C70}"/>
              </a:ext>
            </a:extLst>
          </p:cNvPr>
          <p:cNvSpPr txBox="1"/>
          <p:nvPr/>
        </p:nvSpPr>
        <p:spPr>
          <a:xfrm>
            <a:off x="2308195" y="4185132"/>
            <a:ext cx="562251" cy="338554"/>
          </a:xfrm>
          <a:prstGeom prst="rect">
            <a:avLst/>
          </a:prstGeom>
          <a:noFill/>
        </p:spPr>
        <p:txBody>
          <a:bodyPr wrap="square" rtlCol="0">
            <a:spAutoFit/>
          </a:bodyPr>
          <a:lstStyle/>
          <a:p>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S1</a:t>
            </a:r>
            <a:endParaRPr lang="en-US" altLang="zh-CN" sz="1600"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1" name="文本框 10">
            <a:extLst>
              <a:ext uri="{FF2B5EF4-FFF2-40B4-BE49-F238E27FC236}">
                <a16:creationId xmlns:a16="http://schemas.microsoft.com/office/drawing/2014/main" id="{D597B0A4-DEE1-4070-AF1F-223E630DB1B3}"/>
              </a:ext>
            </a:extLst>
          </p:cNvPr>
          <p:cNvSpPr txBox="1"/>
          <p:nvPr/>
        </p:nvSpPr>
        <p:spPr>
          <a:xfrm>
            <a:off x="3387572" y="4173654"/>
            <a:ext cx="562251" cy="338554"/>
          </a:xfrm>
          <a:prstGeom prst="rect">
            <a:avLst/>
          </a:prstGeom>
          <a:noFill/>
        </p:spPr>
        <p:txBody>
          <a:bodyPr wrap="square" rtlCol="0">
            <a:spAutoFit/>
          </a:bodyPr>
          <a:lstStyle/>
          <a:p>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H1</a:t>
            </a:r>
            <a:endParaRPr lang="en-US" altLang="zh-CN" sz="1600"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3" name="思想气泡: 云 12">
            <a:extLst>
              <a:ext uri="{FF2B5EF4-FFF2-40B4-BE49-F238E27FC236}">
                <a16:creationId xmlns:a16="http://schemas.microsoft.com/office/drawing/2014/main" id="{FC74B141-AE88-4F6F-A082-3016E2D4D750}"/>
              </a:ext>
            </a:extLst>
          </p:cNvPr>
          <p:cNvSpPr/>
          <p:nvPr/>
        </p:nvSpPr>
        <p:spPr>
          <a:xfrm>
            <a:off x="1640891" y="4000466"/>
            <a:ext cx="2826058" cy="781235"/>
          </a:xfrm>
          <a:prstGeom prst="cloud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6" name="直接箭头连接符 25">
            <a:extLst>
              <a:ext uri="{FF2B5EF4-FFF2-40B4-BE49-F238E27FC236}">
                <a16:creationId xmlns:a16="http://schemas.microsoft.com/office/drawing/2014/main" id="{0E4C4EA5-6317-4BBF-844C-944AAD038C26}"/>
              </a:ext>
            </a:extLst>
          </p:cNvPr>
          <p:cNvCxnSpPr>
            <a:stCxn id="10" idx="3"/>
            <a:endCxn id="11" idx="1"/>
          </p:cNvCxnSpPr>
          <p:nvPr/>
        </p:nvCxnSpPr>
        <p:spPr>
          <a:xfrm flipV="1">
            <a:off x="2870446" y="4342931"/>
            <a:ext cx="517126" cy="11478"/>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连接符: 曲线 27">
            <a:extLst>
              <a:ext uri="{FF2B5EF4-FFF2-40B4-BE49-F238E27FC236}">
                <a16:creationId xmlns:a16="http://schemas.microsoft.com/office/drawing/2014/main" id="{A5BC27CD-8154-4EF0-87B1-18B5089A8EAB}"/>
              </a:ext>
            </a:extLst>
          </p:cNvPr>
          <p:cNvCxnSpPr>
            <a:cxnSpLocks/>
          </p:cNvCxnSpPr>
          <p:nvPr/>
        </p:nvCxnSpPr>
        <p:spPr>
          <a:xfrm rot="16200000" flipV="1">
            <a:off x="1329969" y="4633922"/>
            <a:ext cx="686944" cy="179145"/>
          </a:xfrm>
          <a:prstGeom prst="curvedConnector4">
            <a:avLst>
              <a:gd name="adj1" fmla="val 21568"/>
              <a:gd name="adj2" fmla="val 232499"/>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文本框 29">
            <a:extLst>
              <a:ext uri="{FF2B5EF4-FFF2-40B4-BE49-F238E27FC236}">
                <a16:creationId xmlns:a16="http://schemas.microsoft.com/office/drawing/2014/main" id="{E1E6060D-B13B-4759-85BE-EA1950C65013}"/>
              </a:ext>
            </a:extLst>
          </p:cNvPr>
          <p:cNvSpPr txBox="1"/>
          <p:nvPr/>
        </p:nvSpPr>
        <p:spPr>
          <a:xfrm>
            <a:off x="516810" y="4506839"/>
            <a:ext cx="1003178" cy="307777"/>
          </a:xfrm>
          <a:prstGeom prst="rect">
            <a:avLst/>
          </a:prstGeom>
          <a:noFill/>
        </p:spPr>
        <p:txBody>
          <a:bodyPr wrap="square" rtlCol="0">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批评态度</a:t>
            </a:r>
            <a:endParaRPr lang="en-US" altLang="zh-CN" sz="1400" dirty="0">
              <a:latin typeface="黑体" panose="02010609060101010101" pitchFamily="49" charset="-122"/>
              <a:ea typeface="黑体" panose="02010609060101010101" pitchFamily="49" charset="-122"/>
              <a:cs typeface="Times New Roman" panose="02020603050405020304" pitchFamily="18" charset="0"/>
            </a:endParaRPr>
          </a:p>
        </p:txBody>
      </p:sp>
      <p:cxnSp>
        <p:nvCxnSpPr>
          <p:cNvPr id="31" name="连接符: 曲线 30">
            <a:extLst>
              <a:ext uri="{FF2B5EF4-FFF2-40B4-BE49-F238E27FC236}">
                <a16:creationId xmlns:a16="http://schemas.microsoft.com/office/drawing/2014/main" id="{507C1C35-F9BE-4BCD-A69E-467DC3F0D1EE}"/>
              </a:ext>
            </a:extLst>
          </p:cNvPr>
          <p:cNvCxnSpPr>
            <a:cxnSpLocks/>
            <a:endCxn id="13" idx="2"/>
          </p:cNvCxnSpPr>
          <p:nvPr/>
        </p:nvCxnSpPr>
        <p:spPr>
          <a:xfrm rot="10800000">
            <a:off x="4464595" y="4391085"/>
            <a:ext cx="890181" cy="433001"/>
          </a:xfrm>
          <a:prstGeom prst="curvedConnector3">
            <a:avLst>
              <a:gd name="adj1" fmla="val 50000"/>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33" name="文本框 32">
            <a:extLst>
              <a:ext uri="{FF2B5EF4-FFF2-40B4-BE49-F238E27FC236}">
                <a16:creationId xmlns:a16="http://schemas.microsoft.com/office/drawing/2014/main" id="{90D3735F-7D02-47FF-96F5-6DD5103B2D20}"/>
              </a:ext>
            </a:extLst>
          </p:cNvPr>
          <p:cNvSpPr txBox="1"/>
          <p:nvPr/>
        </p:nvSpPr>
        <p:spPr>
          <a:xfrm>
            <a:off x="4123744" y="4504536"/>
            <a:ext cx="2219416" cy="307777"/>
          </a:xfrm>
          <a:prstGeom prst="rect">
            <a:avLst/>
          </a:prstGeom>
          <a:noFill/>
        </p:spPr>
        <p:txBody>
          <a:bodyPr wrap="square" rtlCol="0">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从</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S1</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的无知、考虑不周等</a:t>
            </a:r>
            <a:endParaRPr lang="en-US" altLang="zh-CN" sz="1400" dirty="0">
              <a:latin typeface="黑体" panose="02010609060101010101" pitchFamily="49" charset="-122"/>
              <a:ea typeface="黑体" panose="02010609060101010101" pitchFamily="49" charset="-122"/>
              <a:cs typeface="Times New Roman" panose="02020603050405020304" pitchFamily="18" charset="0"/>
            </a:endParaRPr>
          </a:p>
        </p:txBody>
      </p:sp>
      <p:cxnSp>
        <p:nvCxnSpPr>
          <p:cNvPr id="35" name="连接符: 曲线 34">
            <a:extLst>
              <a:ext uri="{FF2B5EF4-FFF2-40B4-BE49-F238E27FC236}">
                <a16:creationId xmlns:a16="http://schemas.microsoft.com/office/drawing/2014/main" id="{945759DA-8460-46CF-B17C-8F0104FB3AB5}"/>
              </a:ext>
            </a:extLst>
          </p:cNvPr>
          <p:cNvCxnSpPr>
            <a:cxnSpLocks/>
            <a:stCxn id="9" idx="1"/>
            <a:endCxn id="8" idx="2"/>
          </p:cNvCxnSpPr>
          <p:nvPr/>
        </p:nvCxnSpPr>
        <p:spPr>
          <a:xfrm rot="10800000" flipV="1">
            <a:off x="2175032" y="4882301"/>
            <a:ext cx="3164951" cy="311114"/>
          </a:xfrm>
          <a:prstGeom prst="curvedConnector4">
            <a:avLst>
              <a:gd name="adj1" fmla="val 42076"/>
              <a:gd name="adj2" fmla="val 173478"/>
            </a:avLst>
          </a:prstGeom>
          <a:ln w="190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38" name="文本框 37">
            <a:extLst>
              <a:ext uri="{FF2B5EF4-FFF2-40B4-BE49-F238E27FC236}">
                <a16:creationId xmlns:a16="http://schemas.microsoft.com/office/drawing/2014/main" id="{CBC82A0C-0AA6-4D43-97D5-A3427920C554}"/>
              </a:ext>
            </a:extLst>
          </p:cNvPr>
          <p:cNvSpPr txBox="1"/>
          <p:nvPr/>
        </p:nvSpPr>
        <p:spPr>
          <a:xfrm>
            <a:off x="2360720" y="5393637"/>
            <a:ext cx="2219416" cy="307777"/>
          </a:xfrm>
          <a:prstGeom prst="rect">
            <a:avLst/>
          </a:prstGeom>
          <a:noFill/>
        </p:spPr>
        <p:txBody>
          <a:bodyPr wrap="square" rtlCol="0">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识别伪装，推导反讽</a:t>
            </a:r>
            <a:endParaRPr lang="en-US" altLang="zh-CN" sz="1400" dirty="0">
              <a:latin typeface="黑体" panose="02010609060101010101" pitchFamily="49" charset="-122"/>
              <a:ea typeface="黑体" panose="02010609060101010101" pitchFamily="49" charset="-122"/>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9" name="文本框 38">
                <a:extLst>
                  <a:ext uri="{FF2B5EF4-FFF2-40B4-BE49-F238E27FC236}">
                    <a16:creationId xmlns:a16="http://schemas.microsoft.com/office/drawing/2014/main" id="{2EC62C63-1065-4D5A-ACBC-75C25912E15A}"/>
                  </a:ext>
                </a:extLst>
              </p:cNvPr>
              <p:cNvSpPr txBox="1"/>
              <p:nvPr/>
            </p:nvSpPr>
            <p:spPr>
              <a:xfrm>
                <a:off x="6651403" y="3719705"/>
                <a:ext cx="4774158" cy="1631216"/>
              </a:xfrm>
              <a:prstGeom prst="rect">
                <a:avLst/>
              </a:prstGeom>
              <a:noFill/>
            </p:spPr>
            <p:txBody>
              <a:bodyPr wrap="square" rtlCol="0">
                <a:spAutoFit/>
              </a:bodyPr>
              <a:lstStyle/>
              <a:p>
                <a:r>
                  <a:rPr lang="zh-CN" altLang="en-US" dirty="0">
                    <a:latin typeface="Times New Roman" panose="02020603050405020304" pitchFamily="18" charset="0"/>
                    <a:ea typeface="黑体" panose="02010609060101010101" pitchFamily="49" charset="-122"/>
                    <a:cs typeface="Times New Roman" panose="02020603050405020304" pitchFamily="18" charset="0"/>
                  </a:rPr>
                  <a:t>隐性展示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理论</a:t>
                </a:r>
                <a:r>
                  <a:rPr lang="zh-CN" altLang="zh-CN" sz="1400" dirty="0"/>
                  <a:t>（</a:t>
                </a:r>
                <a:r>
                  <a:rPr lang="en-US" altLang="zh-CN" sz="1400" dirty="0">
                    <a:latin typeface="Times New Roman" panose="02020603050405020304" pitchFamily="18" charset="0"/>
                    <a:cs typeface="Times New Roman" panose="02020603050405020304" pitchFamily="18" charset="0"/>
                  </a:rPr>
                  <a:t>Utsumi 2000</a:t>
                </a:r>
                <a:r>
                  <a:rPr lang="zh-CN" altLang="en-US" sz="1400" dirty="0">
                    <a:latin typeface="Times New Roman" panose="02020603050405020304" pitchFamily="18" charset="0"/>
                    <a:cs typeface="Times New Roman" panose="02020603050405020304" pitchFamily="18" charset="0"/>
                  </a:rPr>
                  <a:t>）</a:t>
                </a:r>
                <a:r>
                  <a:rPr lang="zh-CN" altLang="en-US" dirty="0">
                    <a:latin typeface="黑体" panose="02010609060101010101" pitchFamily="49" charset="-122"/>
                    <a:ea typeface="黑体" panose="02010609060101010101" pitchFamily="49" charset="-122"/>
                    <a:cs typeface="Times New Roman" panose="02020603050405020304" pitchFamily="18" charset="0"/>
                  </a:rPr>
                  <a:t>：</a:t>
                </a:r>
                <a:endParaRPr lang="en-US" altLang="zh-CN" dirty="0">
                  <a:latin typeface="黑体" panose="02010609060101010101" pitchFamily="49" charset="-122"/>
                  <a:ea typeface="黑体" panose="02010609060101010101" pitchFamily="49" charset="-122"/>
                  <a:cs typeface="Times New Roman" panose="02020603050405020304" pitchFamily="18" charset="0"/>
                </a:endParaRPr>
              </a:p>
              <a:p>
                <a:r>
                  <a:rPr lang="zh-CN" altLang="en-US" sz="1600" dirty="0">
                    <a:latin typeface="黑体" panose="02010609060101010101" pitchFamily="49" charset="-122"/>
                    <a:ea typeface="黑体" panose="02010609060101010101" pitchFamily="49" charset="-122"/>
                    <a:cs typeface="Times New Roman" panose="02020603050405020304" pitchFamily="18" charset="0"/>
                  </a:rPr>
                  <a:t>反讽环境三要素：</a:t>
                </a:r>
                <a:endParaRPr lang="en-US" altLang="zh-CN" sz="1600" dirty="0">
                  <a:latin typeface="黑体" panose="02010609060101010101" pitchFamily="49" charset="-122"/>
                  <a:ea typeface="黑体" panose="02010609060101010101" pitchFamily="49" charset="-122"/>
                  <a:cs typeface="Times New Roman" panose="02020603050405020304" pitchFamily="18" charset="0"/>
                </a:endParaRPr>
              </a:p>
              <a:p>
                <a:r>
                  <a:rPr lang="en-US" altLang="zh-CN" sz="1600" dirty="0"/>
                  <a:t>(1)</a:t>
                </a:r>
                <a:r>
                  <a:rPr lang="zh-CN" altLang="zh-CN" sz="1600" dirty="0"/>
                  <a:t>在</a:t>
                </a:r>
                <a14:m>
                  <m:oMath xmlns:m="http://schemas.openxmlformats.org/officeDocument/2006/math">
                    <m:sSub>
                      <m:sSubPr>
                        <m:ctrlPr>
                          <a:rPr lang="zh-CN" altLang="zh-CN" sz="1600" i="1">
                            <a:latin typeface="Cambria Math" panose="02040503050406030204" pitchFamily="18" charset="0"/>
                          </a:rPr>
                        </m:ctrlPr>
                      </m:sSubPr>
                      <m:e>
                        <m:r>
                          <a:rPr lang="en-US" altLang="zh-CN" sz="1600" i="1">
                            <a:latin typeface="Cambria Math" panose="02040503050406030204" pitchFamily="18" charset="0"/>
                          </a:rPr>
                          <m:t>𝑡</m:t>
                        </m:r>
                      </m:e>
                      <m:sub>
                        <m:r>
                          <a:rPr lang="en-US" altLang="zh-CN" sz="1600" i="1">
                            <a:latin typeface="Cambria Math" panose="02040503050406030204" pitchFamily="18" charset="0"/>
                          </a:rPr>
                          <m:t>0</m:t>
                        </m:r>
                      </m:sub>
                    </m:sSub>
                  </m:oMath>
                </a14:m>
                <a:r>
                  <a:rPr lang="zh-CN" altLang="zh-CN" sz="1600" dirty="0"/>
                  <a:t>时刻言者具有某种期望</a:t>
                </a:r>
                <a:r>
                  <a:rPr lang="en-US" altLang="zh-CN" sz="1600" dirty="0"/>
                  <a:t>E</a:t>
                </a:r>
                <a:r>
                  <a:rPr lang="zh-CN" altLang="zh-CN" sz="1600" dirty="0"/>
                  <a:t>；</a:t>
                </a:r>
                <a:r>
                  <a:rPr lang="en-US" altLang="zh-CN" sz="1600" dirty="0"/>
                  <a:t> </a:t>
                </a:r>
              </a:p>
              <a:p>
                <a:r>
                  <a:rPr lang="en-US" altLang="zh-CN" sz="1600" dirty="0"/>
                  <a:t>(2)</a:t>
                </a:r>
                <a:r>
                  <a:rPr lang="zh-CN" altLang="zh-CN" sz="1600" dirty="0"/>
                  <a:t>在</a:t>
                </a:r>
                <a14:m>
                  <m:oMath xmlns:m="http://schemas.openxmlformats.org/officeDocument/2006/math">
                    <m:sSub>
                      <m:sSubPr>
                        <m:ctrlPr>
                          <a:rPr lang="zh-CN" altLang="zh-CN" sz="1600" i="1">
                            <a:latin typeface="Cambria Math" panose="02040503050406030204" pitchFamily="18" charset="0"/>
                          </a:rPr>
                        </m:ctrlPr>
                      </m:sSubPr>
                      <m:e>
                        <m:r>
                          <a:rPr lang="en-US" altLang="zh-CN" sz="1600" i="1">
                            <a:latin typeface="Cambria Math" panose="02040503050406030204" pitchFamily="18" charset="0"/>
                          </a:rPr>
                          <m:t>𝑡</m:t>
                        </m:r>
                      </m:e>
                      <m:sub>
                        <m:r>
                          <a:rPr lang="en-US" altLang="zh-CN" sz="1600" i="1">
                            <a:latin typeface="Cambria Math" panose="02040503050406030204" pitchFamily="18" charset="0"/>
                          </a:rPr>
                          <m:t>1</m:t>
                        </m:r>
                      </m:sub>
                    </m:sSub>
                  </m:oMath>
                </a14:m>
                <a:r>
                  <a:rPr lang="zh-CN" altLang="zh-CN" sz="1600" dirty="0"/>
                  <a:t>时刻言者的期望</a:t>
                </a:r>
                <a:r>
                  <a:rPr lang="en-US" altLang="zh-CN" sz="1600" dirty="0"/>
                  <a:t>E</a:t>
                </a:r>
                <a:r>
                  <a:rPr lang="zh-CN" altLang="zh-CN" sz="1600" dirty="0"/>
                  <a:t>与现实不一致；</a:t>
                </a:r>
                <a:endParaRPr lang="en-US" altLang="zh-CN" sz="1600" dirty="0"/>
              </a:p>
              <a:p>
                <a:r>
                  <a:rPr lang="en-US" altLang="zh-CN" sz="1600" dirty="0"/>
                  <a:t>(3)</a:t>
                </a:r>
                <a:r>
                  <a:rPr lang="zh-CN" altLang="zh-CN" sz="1600" dirty="0"/>
                  <a:t>言者对这种不一致产生了否定的情感态度。</a:t>
                </a:r>
              </a:p>
              <a:p>
                <a:endParaRPr lang="en-US" altLang="zh-CN" dirty="0">
                  <a:latin typeface="黑体" panose="02010609060101010101" pitchFamily="49" charset="-122"/>
                  <a:ea typeface="黑体" panose="02010609060101010101" pitchFamily="49" charset="-122"/>
                  <a:cs typeface="Times New Roman" panose="02020603050405020304" pitchFamily="18" charset="0"/>
                </a:endParaRPr>
              </a:p>
            </p:txBody>
          </p:sp>
        </mc:Choice>
        <mc:Fallback xmlns="">
          <p:sp>
            <p:nvSpPr>
              <p:cNvPr id="39" name="文本框 38">
                <a:extLst>
                  <a:ext uri="{FF2B5EF4-FFF2-40B4-BE49-F238E27FC236}">
                    <a16:creationId xmlns:a16="http://schemas.microsoft.com/office/drawing/2014/main" id="{2EC62C63-1065-4D5A-ACBC-75C25912E15A}"/>
                  </a:ext>
                </a:extLst>
              </p:cNvPr>
              <p:cNvSpPr txBox="1">
                <a:spLocks noRot="1" noChangeAspect="1" noMove="1" noResize="1" noEditPoints="1" noAdjustHandles="1" noChangeArrowheads="1" noChangeShapeType="1" noTextEdit="1"/>
              </p:cNvSpPr>
              <p:nvPr/>
            </p:nvSpPr>
            <p:spPr>
              <a:xfrm>
                <a:off x="6651403" y="3719705"/>
                <a:ext cx="4774158" cy="1631216"/>
              </a:xfrm>
              <a:prstGeom prst="rect">
                <a:avLst/>
              </a:prstGeom>
              <a:blipFill>
                <a:blip r:embed="rId2"/>
                <a:stretch>
                  <a:fillRect l="-1022" t="-2612"/>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037636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D9DB4F0C-FD1C-4525-A34B-8398492125D1}"/>
              </a:ext>
            </a:extLst>
          </p:cNvPr>
          <p:cNvSpPr txBox="1"/>
          <p:nvPr/>
        </p:nvSpPr>
        <p:spPr>
          <a:xfrm>
            <a:off x="292964" y="124287"/>
            <a:ext cx="1003176"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绪论</a:t>
            </a:r>
          </a:p>
        </p:txBody>
      </p:sp>
      <p:sp>
        <p:nvSpPr>
          <p:cNvPr id="3" name="文本框 2">
            <a:extLst>
              <a:ext uri="{FF2B5EF4-FFF2-40B4-BE49-F238E27FC236}">
                <a16:creationId xmlns:a16="http://schemas.microsoft.com/office/drawing/2014/main" id="{284191A3-21B0-47CB-8A3A-130B4D05B149}"/>
              </a:ext>
            </a:extLst>
          </p:cNvPr>
          <p:cNvSpPr txBox="1"/>
          <p:nvPr/>
        </p:nvSpPr>
        <p:spPr>
          <a:xfrm>
            <a:off x="292964" y="820876"/>
            <a:ext cx="2760956" cy="461665"/>
          </a:xfrm>
          <a:prstGeom prst="rect">
            <a:avLst/>
          </a:prstGeom>
          <a:noFill/>
        </p:spPr>
        <p:txBody>
          <a:bodyPr wrap="square" rtlCol="0">
            <a:spAutoFit/>
          </a:bodyPr>
          <a:lstStyle/>
          <a:p>
            <a:r>
              <a:rPr lang="zh-CN" altLang="en-US" sz="2400" b="1" dirty="0">
                <a:latin typeface="黑体" panose="02010609060101010101" pitchFamily="49" charset="-122"/>
                <a:ea typeface="黑体" panose="02010609060101010101" pitchFamily="49" charset="-122"/>
              </a:rPr>
              <a:t>研究现状</a:t>
            </a:r>
          </a:p>
        </p:txBody>
      </p:sp>
      <p:sp>
        <p:nvSpPr>
          <p:cNvPr id="4" name="文本框 3">
            <a:extLst>
              <a:ext uri="{FF2B5EF4-FFF2-40B4-BE49-F238E27FC236}">
                <a16:creationId xmlns:a16="http://schemas.microsoft.com/office/drawing/2014/main" id="{12278AF5-C63F-43D3-B874-F1E06E7B8706}"/>
              </a:ext>
            </a:extLst>
          </p:cNvPr>
          <p:cNvSpPr txBox="1"/>
          <p:nvPr/>
        </p:nvSpPr>
        <p:spPr>
          <a:xfrm>
            <a:off x="292964" y="1282541"/>
            <a:ext cx="1766655"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反讽识别研究</a:t>
            </a:r>
          </a:p>
        </p:txBody>
      </p:sp>
      <p:sp>
        <p:nvSpPr>
          <p:cNvPr id="5" name="文本框 4">
            <a:extLst>
              <a:ext uri="{FF2B5EF4-FFF2-40B4-BE49-F238E27FC236}">
                <a16:creationId xmlns:a16="http://schemas.microsoft.com/office/drawing/2014/main" id="{03C05D46-9059-40D9-95AE-A41417F1E45E}"/>
              </a:ext>
            </a:extLst>
          </p:cNvPr>
          <p:cNvSpPr txBox="1"/>
          <p:nvPr/>
        </p:nvSpPr>
        <p:spPr>
          <a:xfrm>
            <a:off x="292964" y="1682651"/>
            <a:ext cx="7324077" cy="338554"/>
          </a:xfrm>
          <a:prstGeom prst="rect">
            <a:avLst/>
          </a:prstGeom>
          <a:noFill/>
        </p:spPr>
        <p:txBody>
          <a:bodyPr wrap="square" rtlCol="0">
            <a:spAutoFit/>
          </a:bodyPr>
          <a:lstStyle/>
          <a:p>
            <a:r>
              <a:rPr lang="zh-CN" altLang="en-US" sz="1600" dirty="0">
                <a:latin typeface="黑体" panose="02010609060101010101" pitchFamily="49" charset="-122"/>
                <a:ea typeface="黑体" panose="02010609060101010101" pitchFamily="49" charset="-122"/>
              </a:rPr>
              <a:t>从可计算化的角度，研究反语识别的特征构建和分类学习方法</a:t>
            </a:r>
          </a:p>
        </p:txBody>
      </p:sp>
      <p:sp>
        <p:nvSpPr>
          <p:cNvPr id="7" name="文本框 6">
            <a:extLst>
              <a:ext uri="{FF2B5EF4-FFF2-40B4-BE49-F238E27FC236}">
                <a16:creationId xmlns:a16="http://schemas.microsoft.com/office/drawing/2014/main" id="{A4701D04-2388-4748-9B65-180316BD8A7E}"/>
              </a:ext>
            </a:extLst>
          </p:cNvPr>
          <p:cNvSpPr txBox="1"/>
          <p:nvPr/>
        </p:nvSpPr>
        <p:spPr>
          <a:xfrm>
            <a:off x="6096000" y="1406828"/>
            <a:ext cx="1269505"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主要方法</a:t>
            </a:r>
          </a:p>
        </p:txBody>
      </p:sp>
      <p:sp>
        <p:nvSpPr>
          <p:cNvPr id="8" name="左大括号 7">
            <a:extLst>
              <a:ext uri="{FF2B5EF4-FFF2-40B4-BE49-F238E27FC236}">
                <a16:creationId xmlns:a16="http://schemas.microsoft.com/office/drawing/2014/main" id="{96451231-4022-48BC-9EE8-F35A9F3A7E8E}"/>
              </a:ext>
            </a:extLst>
          </p:cNvPr>
          <p:cNvSpPr/>
          <p:nvPr/>
        </p:nvSpPr>
        <p:spPr>
          <a:xfrm>
            <a:off x="7157624" y="1112117"/>
            <a:ext cx="270025" cy="999298"/>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 name="文本框 8">
            <a:extLst>
              <a:ext uri="{FF2B5EF4-FFF2-40B4-BE49-F238E27FC236}">
                <a16:creationId xmlns:a16="http://schemas.microsoft.com/office/drawing/2014/main" id="{F8EA0413-0545-4D36-ADAB-4913E03ECB47}"/>
              </a:ext>
            </a:extLst>
          </p:cNvPr>
          <p:cNvSpPr txBox="1"/>
          <p:nvPr/>
        </p:nvSpPr>
        <p:spPr>
          <a:xfrm>
            <a:off x="7427649" y="913209"/>
            <a:ext cx="1269505"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机器学习</a:t>
            </a:r>
          </a:p>
        </p:txBody>
      </p:sp>
      <p:sp>
        <p:nvSpPr>
          <p:cNvPr id="10" name="文本框 9">
            <a:extLst>
              <a:ext uri="{FF2B5EF4-FFF2-40B4-BE49-F238E27FC236}">
                <a16:creationId xmlns:a16="http://schemas.microsoft.com/office/drawing/2014/main" id="{B664F6EB-92A4-4B5C-8B9E-0CB2FE8A9577}"/>
              </a:ext>
            </a:extLst>
          </p:cNvPr>
          <p:cNvSpPr txBox="1"/>
          <p:nvPr/>
        </p:nvSpPr>
        <p:spPr>
          <a:xfrm>
            <a:off x="7427649" y="1887464"/>
            <a:ext cx="1269505"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深度学习</a:t>
            </a:r>
          </a:p>
        </p:txBody>
      </p:sp>
      <p:sp>
        <p:nvSpPr>
          <p:cNvPr id="11" name="文本框 10">
            <a:extLst>
              <a:ext uri="{FF2B5EF4-FFF2-40B4-BE49-F238E27FC236}">
                <a16:creationId xmlns:a16="http://schemas.microsoft.com/office/drawing/2014/main" id="{4DA8A354-C023-4FA6-98E1-0D6F0ECEB532}"/>
              </a:ext>
            </a:extLst>
          </p:cNvPr>
          <p:cNvSpPr txBox="1"/>
          <p:nvPr/>
        </p:nvSpPr>
        <p:spPr>
          <a:xfrm>
            <a:off x="8399696" y="1001451"/>
            <a:ext cx="3339537" cy="307777"/>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rPr>
              <a:t>基于特征统计情况分类，无法挖掘语义</a:t>
            </a:r>
            <a:endParaRPr lang="en-US" altLang="zh-CN" sz="1400" dirty="0">
              <a:latin typeface="黑体" panose="02010609060101010101" pitchFamily="49" charset="-122"/>
              <a:ea typeface="黑体" panose="02010609060101010101" pitchFamily="49" charset="-122"/>
            </a:endParaRPr>
          </a:p>
        </p:txBody>
      </p:sp>
      <p:sp>
        <p:nvSpPr>
          <p:cNvPr id="12" name="文本框 11">
            <a:extLst>
              <a:ext uri="{FF2B5EF4-FFF2-40B4-BE49-F238E27FC236}">
                <a16:creationId xmlns:a16="http://schemas.microsoft.com/office/drawing/2014/main" id="{65C06973-679A-4E86-BA84-22C28EC2D91A}"/>
              </a:ext>
            </a:extLst>
          </p:cNvPr>
          <p:cNvSpPr txBox="1"/>
          <p:nvPr/>
        </p:nvSpPr>
        <p:spPr>
          <a:xfrm>
            <a:off x="8399697" y="1957526"/>
            <a:ext cx="3321048" cy="307777"/>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rPr>
              <a:t>网络结构复杂，参数巨大，可解释性差</a:t>
            </a:r>
            <a:endParaRPr lang="en-US" altLang="zh-CN" sz="1400" dirty="0">
              <a:latin typeface="黑体" panose="02010609060101010101" pitchFamily="49" charset="-122"/>
              <a:ea typeface="黑体" panose="02010609060101010101" pitchFamily="49" charset="-122"/>
            </a:endParaRPr>
          </a:p>
        </p:txBody>
      </p:sp>
      <p:sp>
        <p:nvSpPr>
          <p:cNvPr id="13" name="文本框 12">
            <a:extLst>
              <a:ext uri="{FF2B5EF4-FFF2-40B4-BE49-F238E27FC236}">
                <a16:creationId xmlns:a16="http://schemas.microsoft.com/office/drawing/2014/main" id="{FD3E69B9-E756-40F1-B1EA-502FCA197FB6}"/>
              </a:ext>
            </a:extLst>
          </p:cNvPr>
          <p:cNvSpPr txBox="1"/>
          <p:nvPr/>
        </p:nvSpPr>
        <p:spPr>
          <a:xfrm>
            <a:off x="292964" y="2204322"/>
            <a:ext cx="3321048"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针对中文的反讽识别研究</a:t>
            </a:r>
          </a:p>
        </p:txBody>
      </p:sp>
      <p:sp>
        <p:nvSpPr>
          <p:cNvPr id="14" name="文本框 13">
            <a:extLst>
              <a:ext uri="{FF2B5EF4-FFF2-40B4-BE49-F238E27FC236}">
                <a16:creationId xmlns:a16="http://schemas.microsoft.com/office/drawing/2014/main" id="{9FF750CB-4752-4726-BFA5-8C044BAEF788}"/>
              </a:ext>
            </a:extLst>
          </p:cNvPr>
          <p:cNvSpPr txBox="1"/>
          <p:nvPr/>
        </p:nvSpPr>
        <p:spPr>
          <a:xfrm>
            <a:off x="292964" y="2604432"/>
            <a:ext cx="10414660" cy="338554"/>
          </a:xfrm>
          <a:prstGeom prst="rect">
            <a:avLst/>
          </a:prstGeom>
          <a:noFill/>
        </p:spPr>
        <p:txBody>
          <a:bodyPr wrap="square" rtlCol="0">
            <a:spAutoFit/>
          </a:bodyPr>
          <a:lstStyle/>
          <a:p>
            <a:r>
              <a:rPr lang="en-US" altLang="zh-CN" sz="1600" dirty="0">
                <a:latin typeface="Times New Roman" panose="02020603050405020304" pitchFamily="18" charset="0"/>
                <a:ea typeface="黑体" panose="02010609060101010101" pitchFamily="49" charset="-122"/>
              </a:rPr>
              <a:t>Tang</a:t>
            </a:r>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等构建了一个繁体字的反讽语料库，并分析了一些反语常用句式</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(Tang et</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al.</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2014)</a:t>
            </a:r>
            <a:endParaRPr lang="zh-CN" altLang="en-US" sz="1600" dirty="0">
              <a:latin typeface="黑体" panose="02010609060101010101" pitchFamily="49" charset="-122"/>
              <a:ea typeface="黑体" panose="02010609060101010101" pitchFamily="49" charset="-122"/>
            </a:endParaRPr>
          </a:p>
        </p:txBody>
      </p:sp>
      <p:sp>
        <p:nvSpPr>
          <p:cNvPr id="15" name="文本框 14">
            <a:extLst>
              <a:ext uri="{FF2B5EF4-FFF2-40B4-BE49-F238E27FC236}">
                <a16:creationId xmlns:a16="http://schemas.microsoft.com/office/drawing/2014/main" id="{3B4D017D-5A8D-4250-B85D-3D0EA2190FB0}"/>
              </a:ext>
            </a:extLst>
          </p:cNvPr>
          <p:cNvSpPr txBox="1"/>
          <p:nvPr/>
        </p:nvSpPr>
        <p:spPr>
          <a:xfrm>
            <a:off x="292963" y="3061441"/>
            <a:ext cx="10542676"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以</a:t>
            </a:r>
            <a:r>
              <a:rPr lang="zh-CN" altLang="zh-CN" sz="1600" dirty="0">
                <a:latin typeface="Times New Roman" panose="02020603050405020304" pitchFamily="18" charset="0"/>
                <a:ea typeface="黑体" panose="02010609060101010101" pitchFamily="49" charset="-122"/>
                <a:cs typeface="Times New Roman" panose="02020603050405020304" pitchFamily="18" charset="0"/>
              </a:rPr>
              <a:t>基本词汇情感、谐音词、连续的标点符号、微博长度</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等为特征的传统机器学习分类器</a:t>
            </a:r>
            <a:r>
              <a:rPr lang="zh-CN" altLang="zh-CN" sz="1400" dirty="0"/>
              <a:t>（邓钊 等</a:t>
            </a:r>
            <a:r>
              <a:rPr lang="en-US" altLang="zh-CN" sz="1400" dirty="0"/>
              <a:t> 2015,</a:t>
            </a:r>
            <a:r>
              <a:rPr lang="zh-CN" altLang="en-US" sz="1400" dirty="0"/>
              <a:t> </a:t>
            </a:r>
            <a:r>
              <a:rPr lang="zh-CN" altLang="zh-CN" sz="1400" dirty="0"/>
              <a:t>邢竹天 等</a:t>
            </a:r>
            <a:r>
              <a:rPr lang="en-US" altLang="zh-CN" sz="1400" dirty="0"/>
              <a:t> 2015 </a:t>
            </a:r>
            <a:r>
              <a:rPr lang="zh-CN" altLang="zh-CN" sz="1400" dirty="0"/>
              <a:t>）</a:t>
            </a:r>
            <a:endParaRPr lang="zh-CN" altLang="en-US" sz="1600" dirty="0">
              <a:latin typeface="黑体" panose="02010609060101010101" pitchFamily="49" charset="-122"/>
              <a:ea typeface="黑体" panose="02010609060101010101" pitchFamily="49" charset="-122"/>
            </a:endParaRPr>
          </a:p>
        </p:txBody>
      </p:sp>
      <p:sp>
        <p:nvSpPr>
          <p:cNvPr id="16" name="文本框 15">
            <a:extLst>
              <a:ext uri="{FF2B5EF4-FFF2-40B4-BE49-F238E27FC236}">
                <a16:creationId xmlns:a16="http://schemas.microsoft.com/office/drawing/2014/main" id="{94FBCC7B-59A5-4096-B132-56F30A0DE2C2}"/>
              </a:ext>
            </a:extLst>
          </p:cNvPr>
          <p:cNvSpPr txBox="1"/>
          <p:nvPr/>
        </p:nvSpPr>
        <p:spPr>
          <a:xfrm>
            <a:off x="292964" y="3508132"/>
            <a:ext cx="7324077"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以</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CNN</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为主的深度学习分类模型</a:t>
            </a:r>
            <a:r>
              <a:rPr lang="zh-CN" altLang="zh-CN" sz="1400" dirty="0"/>
              <a:t>（孙晓 等</a:t>
            </a:r>
            <a:r>
              <a:rPr lang="en-US" altLang="zh-CN" sz="1400" dirty="0"/>
              <a:t> 2015, </a:t>
            </a:r>
            <a:r>
              <a:rPr lang="zh-CN" altLang="zh-CN" sz="1400" dirty="0"/>
              <a:t>卢欣 等</a:t>
            </a:r>
            <a:r>
              <a:rPr lang="en-US" altLang="zh-CN" sz="1400" dirty="0"/>
              <a:t> 2019</a:t>
            </a:r>
            <a:r>
              <a:rPr lang="zh-CN" altLang="zh-CN" sz="1400" dirty="0"/>
              <a:t>）</a:t>
            </a:r>
            <a:endParaRPr lang="zh-CN" altLang="en-US" sz="1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7" name="文本框 16">
            <a:extLst>
              <a:ext uri="{FF2B5EF4-FFF2-40B4-BE49-F238E27FC236}">
                <a16:creationId xmlns:a16="http://schemas.microsoft.com/office/drawing/2014/main" id="{BD7963F0-3069-4B46-808A-F2E3ACAE5394}"/>
              </a:ext>
            </a:extLst>
          </p:cNvPr>
          <p:cNvSpPr txBox="1"/>
          <p:nvPr/>
        </p:nvSpPr>
        <p:spPr>
          <a:xfrm>
            <a:off x="292964" y="4072446"/>
            <a:ext cx="3556660"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中文反讽识别研究的难点</a:t>
            </a:r>
          </a:p>
        </p:txBody>
      </p:sp>
      <p:sp>
        <p:nvSpPr>
          <p:cNvPr id="18" name="文本框 17">
            <a:extLst>
              <a:ext uri="{FF2B5EF4-FFF2-40B4-BE49-F238E27FC236}">
                <a16:creationId xmlns:a16="http://schemas.microsoft.com/office/drawing/2014/main" id="{7854F428-96E7-4293-B3E1-75795749DACD}"/>
              </a:ext>
            </a:extLst>
          </p:cNvPr>
          <p:cNvSpPr txBox="1"/>
          <p:nvPr/>
        </p:nvSpPr>
        <p:spPr>
          <a:xfrm>
            <a:off x="292964" y="4411575"/>
            <a:ext cx="11054740" cy="338554"/>
          </a:xfrm>
          <a:prstGeom prst="rect">
            <a:avLst/>
          </a:prstGeom>
          <a:noFill/>
        </p:spPr>
        <p:txBody>
          <a:bodyPr wrap="square" rtlCol="0">
            <a:spAutoFit/>
          </a:bodyPr>
          <a:lstStyle/>
          <a:p>
            <a:r>
              <a:rPr lang="en-US" altLang="zh-CN" sz="1600" dirty="0">
                <a:latin typeface="黑体" panose="02010609060101010101" pitchFamily="49" charset="-122"/>
                <a:ea typeface="黑体" panose="02010609060101010101" pitchFamily="49" charset="-122"/>
              </a:rPr>
              <a:t>1.</a:t>
            </a:r>
            <a:r>
              <a:rPr lang="zh-CN" altLang="en-US" sz="1600" dirty="0">
                <a:latin typeface="黑体" panose="02010609060101010101" pitchFamily="49" charset="-122"/>
                <a:ea typeface="黑体" panose="02010609060101010101" pitchFamily="49" charset="-122"/>
              </a:rPr>
              <a:t>语言差异</a:t>
            </a:r>
            <a:r>
              <a:rPr lang="en-US" altLang="zh-CN" sz="1400" dirty="0">
                <a:latin typeface="黑体" panose="02010609060101010101" pitchFamily="49" charset="-122"/>
                <a:ea typeface="黑体" panose="02010609060101010101" pitchFamily="49" charset="-122"/>
              </a:rPr>
              <a:t>(</a:t>
            </a:r>
            <a:r>
              <a:rPr lang="zh-CN" altLang="en-US" sz="1400" dirty="0">
                <a:latin typeface="黑体" panose="02010609060101010101" pitchFamily="49" charset="-122"/>
                <a:ea typeface="黑体" panose="02010609060101010101" pitchFamily="49" charset="-122"/>
              </a:rPr>
              <a:t>英文研究中的特征不能直接对应；中文语法和语义结构更加复杂，一些反讽现象连人工标注起来也有困难</a:t>
            </a:r>
            <a:r>
              <a:rPr lang="en-US" altLang="zh-CN" sz="1400" dirty="0">
                <a:latin typeface="黑体" panose="02010609060101010101" pitchFamily="49" charset="-122"/>
                <a:ea typeface="黑体" panose="02010609060101010101" pitchFamily="49" charset="-122"/>
              </a:rPr>
              <a:t>)</a:t>
            </a:r>
            <a:endParaRPr lang="zh-CN" altLang="en-US" sz="1600" dirty="0">
              <a:latin typeface="黑体" panose="02010609060101010101" pitchFamily="49" charset="-122"/>
              <a:ea typeface="黑体" panose="02010609060101010101" pitchFamily="49" charset="-122"/>
            </a:endParaRPr>
          </a:p>
        </p:txBody>
      </p:sp>
      <p:sp>
        <p:nvSpPr>
          <p:cNvPr id="19" name="文本框 18">
            <a:extLst>
              <a:ext uri="{FF2B5EF4-FFF2-40B4-BE49-F238E27FC236}">
                <a16:creationId xmlns:a16="http://schemas.microsoft.com/office/drawing/2014/main" id="{87AC18C1-C911-429B-BC27-893073464640}"/>
              </a:ext>
            </a:extLst>
          </p:cNvPr>
          <p:cNvSpPr txBox="1"/>
          <p:nvPr/>
        </p:nvSpPr>
        <p:spPr>
          <a:xfrm>
            <a:off x="292963" y="4841989"/>
            <a:ext cx="11054740" cy="338554"/>
          </a:xfrm>
          <a:prstGeom prst="rect">
            <a:avLst/>
          </a:prstGeom>
          <a:noFill/>
        </p:spPr>
        <p:txBody>
          <a:bodyPr wrap="square" rtlCol="0">
            <a:spAutoFit/>
          </a:bodyPr>
          <a:lstStyle/>
          <a:p>
            <a:r>
              <a:rPr lang="en-US" altLang="zh-CN" sz="1600" dirty="0">
                <a:latin typeface="黑体" panose="02010609060101010101" pitchFamily="49" charset="-122"/>
                <a:ea typeface="黑体" panose="02010609060101010101" pitchFamily="49" charset="-122"/>
              </a:rPr>
              <a:t>2.</a:t>
            </a:r>
            <a:r>
              <a:rPr lang="zh-CN" altLang="en-US" sz="1600" dirty="0">
                <a:latin typeface="黑体" panose="02010609060101010101" pitchFamily="49" charset="-122"/>
                <a:ea typeface="黑体" panose="02010609060101010101" pitchFamily="49" charset="-122"/>
              </a:rPr>
              <a:t>缺乏完整、权威的中文反讽语料库</a:t>
            </a:r>
            <a:r>
              <a:rPr lang="en-US" altLang="zh-CN" sz="1400" dirty="0">
                <a:latin typeface="黑体" panose="02010609060101010101" pitchFamily="49" charset="-122"/>
                <a:ea typeface="黑体" panose="02010609060101010101" pitchFamily="49" charset="-122"/>
              </a:rPr>
              <a:t>(</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基于部分规则的构建方法使得</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Tang</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构建的</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语料库的语料模式比较单一</a:t>
            </a:r>
            <a:r>
              <a:rPr lang="en-US" altLang="zh-CN" sz="1400" dirty="0">
                <a:latin typeface="黑体" panose="02010609060101010101" pitchFamily="49" charset="-122"/>
                <a:ea typeface="黑体" panose="02010609060101010101" pitchFamily="49" charset="-122"/>
              </a:rPr>
              <a:t>)</a:t>
            </a:r>
            <a:endParaRPr lang="zh-CN" altLang="en-US" sz="1600" dirty="0">
              <a:latin typeface="黑体" panose="02010609060101010101" pitchFamily="49" charset="-122"/>
              <a:ea typeface="黑体" panose="02010609060101010101" pitchFamily="49" charset="-122"/>
            </a:endParaRPr>
          </a:p>
        </p:txBody>
      </p:sp>
      <p:sp>
        <p:nvSpPr>
          <p:cNvPr id="20" name="文本框 19">
            <a:extLst>
              <a:ext uri="{FF2B5EF4-FFF2-40B4-BE49-F238E27FC236}">
                <a16:creationId xmlns:a16="http://schemas.microsoft.com/office/drawing/2014/main" id="{3FB2B782-516E-46E9-A907-315C7910BF64}"/>
              </a:ext>
            </a:extLst>
          </p:cNvPr>
          <p:cNvSpPr txBox="1"/>
          <p:nvPr/>
        </p:nvSpPr>
        <p:spPr>
          <a:xfrm>
            <a:off x="292964" y="5207138"/>
            <a:ext cx="11054740" cy="338554"/>
          </a:xfrm>
          <a:prstGeom prst="rect">
            <a:avLst/>
          </a:prstGeom>
          <a:noFill/>
        </p:spPr>
        <p:txBody>
          <a:bodyPr wrap="square" rtlCol="0">
            <a:spAutoFit/>
          </a:bodyPr>
          <a:lstStyle/>
          <a:p>
            <a:r>
              <a:rPr lang="en-US" altLang="zh-CN" sz="1600" dirty="0">
                <a:latin typeface="黑体" panose="02010609060101010101" pitchFamily="49" charset="-122"/>
                <a:ea typeface="黑体" panose="02010609060101010101" pitchFamily="49" charset="-122"/>
              </a:rPr>
              <a:t>3.</a:t>
            </a:r>
            <a:r>
              <a:rPr lang="zh-CN" altLang="en-US" sz="1600" dirty="0">
                <a:latin typeface="黑体" panose="02010609060101010101" pitchFamily="49" charset="-122"/>
                <a:ea typeface="黑体" panose="02010609060101010101" pitchFamily="49" charset="-122"/>
              </a:rPr>
              <a:t>社交媒体语言特点</a:t>
            </a:r>
            <a:r>
              <a:rPr lang="en-US" altLang="zh-CN" sz="1400" dirty="0">
                <a:latin typeface="黑体" panose="02010609060101010101" pitchFamily="49" charset="-122"/>
                <a:ea typeface="黑体" panose="02010609060101010101" pitchFamily="49" charset="-122"/>
              </a:rPr>
              <a:t>(</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文本形式的信息、不规范性</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1400" dirty="0">
                <a:latin typeface="黑体" panose="02010609060101010101" pitchFamily="49" charset="-122"/>
                <a:ea typeface="黑体" panose="02010609060101010101" pitchFamily="49" charset="-122"/>
              </a:rPr>
              <a:t>)</a:t>
            </a:r>
            <a:endParaRPr lang="zh-CN" altLang="en-US" sz="1600" dirty="0">
              <a:latin typeface="黑体" panose="02010609060101010101" pitchFamily="49" charset="-122"/>
              <a:ea typeface="黑体" panose="02010609060101010101" pitchFamily="49" charset="-122"/>
            </a:endParaRPr>
          </a:p>
        </p:txBody>
      </p:sp>
      <p:sp>
        <p:nvSpPr>
          <p:cNvPr id="21" name="文本框 20">
            <a:extLst>
              <a:ext uri="{FF2B5EF4-FFF2-40B4-BE49-F238E27FC236}">
                <a16:creationId xmlns:a16="http://schemas.microsoft.com/office/drawing/2014/main" id="{3115EE9F-7907-4B21-80E5-2F97BEF22BA1}"/>
              </a:ext>
            </a:extLst>
          </p:cNvPr>
          <p:cNvSpPr txBox="1"/>
          <p:nvPr/>
        </p:nvSpPr>
        <p:spPr>
          <a:xfrm>
            <a:off x="292963" y="5606237"/>
            <a:ext cx="11054740" cy="338554"/>
          </a:xfrm>
          <a:prstGeom prst="rect">
            <a:avLst/>
          </a:prstGeom>
          <a:noFill/>
        </p:spPr>
        <p:txBody>
          <a:bodyPr wrap="square" rtlCol="0">
            <a:spAutoFit/>
          </a:bodyPr>
          <a:lstStyle/>
          <a:p>
            <a:r>
              <a:rPr lang="en-US" altLang="zh-CN" sz="1600" dirty="0">
                <a:latin typeface="黑体" panose="02010609060101010101" pitchFamily="49" charset="-122"/>
                <a:ea typeface="黑体" panose="02010609060101010101" pitchFamily="49" charset="-122"/>
              </a:rPr>
              <a:t>4.</a:t>
            </a:r>
            <a:r>
              <a:rPr lang="zh-CN" altLang="en-US" sz="1600" dirty="0">
                <a:latin typeface="黑体" panose="02010609060101010101" pitchFamily="49" charset="-122"/>
                <a:ea typeface="黑体" panose="02010609060101010101" pitchFamily="49" charset="-122"/>
              </a:rPr>
              <a:t>模型的局限</a:t>
            </a:r>
            <a:r>
              <a:rPr lang="en-US" altLang="zh-CN" sz="1400" dirty="0">
                <a:latin typeface="黑体" panose="02010609060101010101" pitchFamily="49" charset="-122"/>
                <a:ea typeface="黑体" panose="02010609060101010101" pitchFamily="49" charset="-122"/>
              </a:rPr>
              <a:t>(</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传统机器学习方法的准确度有限、</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CNN</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缺失的时序信息和长距离依赖问题、深度学习方法的可解释性问题</a:t>
            </a:r>
            <a:r>
              <a:rPr lang="en-US" altLang="zh-CN" sz="14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16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81395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46C2A9FB-2F5E-4983-9180-C5324034BB1A}"/>
              </a:ext>
            </a:extLst>
          </p:cNvPr>
          <p:cNvSpPr txBox="1"/>
          <p:nvPr/>
        </p:nvSpPr>
        <p:spPr>
          <a:xfrm>
            <a:off x="292964" y="124287"/>
            <a:ext cx="7378852"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中文社交媒体反讽的语言特征</a:t>
            </a:r>
          </a:p>
        </p:txBody>
      </p:sp>
      <p:sp>
        <p:nvSpPr>
          <p:cNvPr id="3" name="文本框 2">
            <a:extLst>
              <a:ext uri="{FF2B5EF4-FFF2-40B4-BE49-F238E27FC236}">
                <a16:creationId xmlns:a16="http://schemas.microsoft.com/office/drawing/2014/main" id="{E69D7601-D551-4BC1-B0F2-184F502E8AC9}"/>
              </a:ext>
            </a:extLst>
          </p:cNvPr>
          <p:cNvSpPr txBox="1"/>
          <p:nvPr/>
        </p:nvSpPr>
        <p:spPr>
          <a:xfrm>
            <a:off x="292964" y="779621"/>
            <a:ext cx="2550820"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不同理论的共同认识</a:t>
            </a:r>
          </a:p>
        </p:txBody>
      </p:sp>
      <p:sp>
        <p:nvSpPr>
          <p:cNvPr id="4" name="文本框 3">
            <a:extLst>
              <a:ext uri="{FF2B5EF4-FFF2-40B4-BE49-F238E27FC236}">
                <a16:creationId xmlns:a16="http://schemas.microsoft.com/office/drawing/2014/main" id="{8B9BAB31-4D62-4230-B854-4E8D61938B2B}"/>
              </a:ext>
            </a:extLst>
          </p:cNvPr>
          <p:cNvSpPr txBox="1"/>
          <p:nvPr/>
        </p:nvSpPr>
        <p:spPr>
          <a:xfrm>
            <a:off x="2716124" y="841177"/>
            <a:ext cx="7324077" cy="338554"/>
          </a:xfrm>
          <a:prstGeom prst="rect">
            <a:avLst/>
          </a:prstGeom>
          <a:noFill/>
        </p:spPr>
        <p:txBody>
          <a:bodyPr wrap="square" rtlCol="0">
            <a:spAutoFit/>
          </a:bodyPr>
          <a:lstStyle/>
          <a:p>
            <a:r>
              <a:rPr lang="zh-CN" altLang="en-US" sz="1600" dirty="0">
                <a:latin typeface="黑体" panose="02010609060101010101" pitchFamily="49" charset="-122"/>
                <a:ea typeface="黑体" panose="02010609060101010101" pitchFamily="49" charset="-122"/>
              </a:rPr>
              <a:t>反讽包含着某种不一致</a:t>
            </a:r>
          </a:p>
        </p:txBody>
      </p:sp>
      <p:sp>
        <p:nvSpPr>
          <p:cNvPr id="5" name="文本框 4">
            <a:extLst>
              <a:ext uri="{FF2B5EF4-FFF2-40B4-BE49-F238E27FC236}">
                <a16:creationId xmlns:a16="http://schemas.microsoft.com/office/drawing/2014/main" id="{CDA99680-1B92-4A4E-8752-87706F0B36AF}"/>
              </a:ext>
            </a:extLst>
          </p:cNvPr>
          <p:cNvSpPr txBox="1"/>
          <p:nvPr/>
        </p:nvSpPr>
        <p:spPr>
          <a:xfrm>
            <a:off x="292964" y="1241287"/>
            <a:ext cx="2550820"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本研究的认识</a:t>
            </a:r>
          </a:p>
        </p:txBody>
      </p:sp>
      <p:sp>
        <p:nvSpPr>
          <p:cNvPr id="6" name="文本框 5">
            <a:extLst>
              <a:ext uri="{FF2B5EF4-FFF2-40B4-BE49-F238E27FC236}">
                <a16:creationId xmlns:a16="http://schemas.microsoft.com/office/drawing/2014/main" id="{7B46FC80-2B47-45B1-9C95-A920BFF99444}"/>
              </a:ext>
            </a:extLst>
          </p:cNvPr>
          <p:cNvSpPr txBox="1"/>
          <p:nvPr/>
        </p:nvSpPr>
        <p:spPr>
          <a:xfrm>
            <a:off x="1886978" y="1302843"/>
            <a:ext cx="7324077" cy="338554"/>
          </a:xfrm>
          <a:prstGeom prst="rect">
            <a:avLst/>
          </a:prstGeom>
          <a:noFill/>
        </p:spPr>
        <p:txBody>
          <a:bodyPr wrap="square" rtlCol="0">
            <a:spAutoFit/>
          </a:bodyPr>
          <a:lstStyle/>
          <a:p>
            <a:r>
              <a:rPr lang="zh-CN" altLang="en-US" sz="1600" dirty="0">
                <a:latin typeface="黑体" panose="02010609060101010101" pitchFamily="49" charset="-122"/>
                <a:ea typeface="黑体" panose="02010609060101010101" pitchFamily="49" charset="-122"/>
              </a:rPr>
              <a:t>通过非负面的字面义表达负面的隐含义的一种修辞方式</a:t>
            </a:r>
          </a:p>
        </p:txBody>
      </p:sp>
      <p:graphicFrame>
        <p:nvGraphicFramePr>
          <p:cNvPr id="9" name="表格 9">
            <a:extLst>
              <a:ext uri="{FF2B5EF4-FFF2-40B4-BE49-F238E27FC236}">
                <a16:creationId xmlns:a16="http://schemas.microsoft.com/office/drawing/2014/main" id="{92D8015B-594F-4DFF-89DD-8CD3D74D1E0C}"/>
              </a:ext>
            </a:extLst>
          </p:cNvPr>
          <p:cNvGraphicFramePr>
            <a:graphicFrameLocks noGrp="1"/>
          </p:cNvGraphicFramePr>
          <p:nvPr>
            <p:extLst>
              <p:ext uri="{D42A27DB-BD31-4B8C-83A1-F6EECF244321}">
                <p14:modId xmlns:p14="http://schemas.microsoft.com/office/powerpoint/2010/main" val="1204380412"/>
              </p:ext>
            </p:extLst>
          </p:nvPr>
        </p:nvGraphicFramePr>
        <p:xfrm>
          <a:off x="1945638" y="1702953"/>
          <a:ext cx="7265417" cy="2397760"/>
        </p:xfrm>
        <a:graphic>
          <a:graphicData uri="http://schemas.openxmlformats.org/drawingml/2006/table">
            <a:tbl>
              <a:tblPr firstRow="1" bandRow="1">
                <a:tableStyleId>{5940675A-B579-460E-94D1-54222C63F5DA}</a:tableStyleId>
              </a:tblPr>
              <a:tblGrid>
                <a:gridCol w="2584438">
                  <a:extLst>
                    <a:ext uri="{9D8B030D-6E8A-4147-A177-3AD203B41FA5}">
                      <a16:colId xmlns:a16="http://schemas.microsoft.com/office/drawing/2014/main" val="419714489"/>
                    </a:ext>
                  </a:extLst>
                </a:gridCol>
                <a:gridCol w="1632980">
                  <a:extLst>
                    <a:ext uri="{9D8B030D-6E8A-4147-A177-3AD203B41FA5}">
                      <a16:colId xmlns:a16="http://schemas.microsoft.com/office/drawing/2014/main" val="4083039191"/>
                    </a:ext>
                  </a:extLst>
                </a:gridCol>
                <a:gridCol w="1393684">
                  <a:extLst>
                    <a:ext uri="{9D8B030D-6E8A-4147-A177-3AD203B41FA5}">
                      <a16:colId xmlns:a16="http://schemas.microsoft.com/office/drawing/2014/main" val="1165454805"/>
                    </a:ext>
                  </a:extLst>
                </a:gridCol>
                <a:gridCol w="1654315">
                  <a:extLst>
                    <a:ext uri="{9D8B030D-6E8A-4147-A177-3AD203B41FA5}">
                      <a16:colId xmlns:a16="http://schemas.microsoft.com/office/drawing/2014/main" val="2402315438"/>
                    </a:ext>
                  </a:extLst>
                </a:gridCol>
              </a:tblGrid>
              <a:tr h="370840">
                <a:tc>
                  <a:txBody>
                    <a:bodyPr/>
                    <a:lstStyle/>
                    <a:p>
                      <a:r>
                        <a:rPr lang="zh-CN" altLang="en-US" sz="1600" dirty="0"/>
                        <a:t>具有非字面义的修辞方式</a:t>
                      </a:r>
                    </a:p>
                  </a:txBody>
                  <a:tcPr/>
                </a:tc>
                <a:tc>
                  <a:txBody>
                    <a:bodyPr/>
                    <a:lstStyle/>
                    <a:p>
                      <a:r>
                        <a:rPr lang="zh-CN" altLang="en-US" dirty="0"/>
                        <a:t>        反讽</a:t>
                      </a:r>
                    </a:p>
                  </a:txBody>
                  <a:tcPr/>
                </a:tc>
                <a:tc>
                  <a:txBody>
                    <a:bodyPr/>
                    <a:lstStyle/>
                    <a:p>
                      <a:r>
                        <a:rPr lang="zh-CN" altLang="en-US" dirty="0"/>
                        <a:t>    隐喻</a:t>
                      </a:r>
                    </a:p>
                  </a:txBody>
                  <a:tcPr/>
                </a:tc>
                <a:tc>
                  <a:txBody>
                    <a:bodyPr/>
                    <a:lstStyle/>
                    <a:p>
                      <a:r>
                        <a:rPr lang="zh-CN" altLang="en-US" dirty="0"/>
                        <a:t>      转喻</a:t>
                      </a:r>
                    </a:p>
                  </a:txBody>
                  <a:tcPr/>
                </a:tc>
                <a:extLst>
                  <a:ext uri="{0D108BD9-81ED-4DB2-BD59-A6C34878D82A}">
                    <a16:rowId xmlns:a16="http://schemas.microsoft.com/office/drawing/2014/main" val="3749265710"/>
                  </a:ext>
                </a:extLst>
              </a:tr>
              <a:tr h="370840">
                <a:tc>
                  <a:txBody>
                    <a:bodyPr/>
                    <a:lstStyle/>
                    <a:p>
                      <a:r>
                        <a:rPr lang="zh-CN" altLang="en-US" dirty="0"/>
                        <a:t>举例</a:t>
                      </a:r>
                    </a:p>
                  </a:txBody>
                  <a:tcPr/>
                </a:tc>
                <a:tc>
                  <a:txBody>
                    <a:bodyPr/>
                    <a:lstStyle/>
                    <a:p>
                      <a:r>
                        <a:rPr lang="en-US" altLang="zh-CN" dirty="0"/>
                        <a:t>   ……</a:t>
                      </a:r>
                      <a:r>
                        <a:rPr lang="zh-CN" altLang="en-US" dirty="0"/>
                        <a:t>厉害</a:t>
                      </a:r>
                      <a:r>
                        <a:rPr lang="en-US" altLang="zh-CN" dirty="0"/>
                        <a:t>……</a:t>
                      </a:r>
                      <a:endParaRPr lang="zh-CN" altLang="en-US" dirty="0"/>
                    </a:p>
                  </a:txBody>
                  <a:tcPr/>
                </a:tc>
                <a:tc>
                  <a:txBody>
                    <a:bodyPr/>
                    <a:lstStyle/>
                    <a:p>
                      <a:r>
                        <a:rPr lang="zh-CN" altLang="en-US" dirty="0"/>
                        <a:t>    主流</a:t>
                      </a:r>
                    </a:p>
                  </a:txBody>
                  <a:tcPr/>
                </a:tc>
                <a:tc>
                  <a:txBody>
                    <a:bodyPr/>
                    <a:lstStyle/>
                    <a:p>
                      <a:r>
                        <a:rPr lang="en-US" altLang="zh-CN" dirty="0"/>
                        <a:t>      </a:t>
                      </a:r>
                      <a:r>
                        <a:rPr lang="zh-CN" altLang="en-US" dirty="0"/>
                        <a:t>铁窗</a:t>
                      </a:r>
                    </a:p>
                  </a:txBody>
                  <a:tcPr/>
                </a:tc>
                <a:extLst>
                  <a:ext uri="{0D108BD9-81ED-4DB2-BD59-A6C34878D82A}">
                    <a16:rowId xmlns:a16="http://schemas.microsoft.com/office/drawing/2014/main" val="2734688042"/>
                  </a:ext>
                </a:extLst>
              </a:tr>
              <a:tr h="370840">
                <a:tc>
                  <a:txBody>
                    <a:bodyPr/>
                    <a:lstStyle/>
                    <a:p>
                      <a:r>
                        <a:rPr lang="zh-CN" altLang="en-US" dirty="0"/>
                        <a:t>字面义</a:t>
                      </a:r>
                    </a:p>
                  </a:txBody>
                  <a:tcPr/>
                </a:tc>
                <a:tc>
                  <a:txBody>
                    <a:bodyPr/>
                    <a:lstStyle/>
                    <a:p>
                      <a:r>
                        <a:rPr lang="en-US" altLang="zh-CN" dirty="0"/>
                        <a:t>           ~</a:t>
                      </a:r>
                      <a:endParaRPr lang="zh-CN" altLang="en-US" dirty="0"/>
                    </a:p>
                  </a:txBody>
                  <a:tcPr/>
                </a:tc>
                <a:tc>
                  <a:txBody>
                    <a:bodyPr/>
                    <a:lstStyle/>
                    <a:p>
                      <a:r>
                        <a:rPr lang="zh-CN" altLang="en-US" dirty="0"/>
                        <a:t>主要</a:t>
                      </a:r>
                      <a:r>
                        <a:rPr lang="en-US" altLang="zh-CN" dirty="0"/>
                        <a:t>+</a:t>
                      </a:r>
                      <a:r>
                        <a:rPr lang="zh-CN" altLang="en-US" dirty="0"/>
                        <a:t>河流</a:t>
                      </a:r>
                    </a:p>
                  </a:txBody>
                  <a:tcPr/>
                </a:tc>
                <a:tc>
                  <a:txBody>
                    <a:bodyPr/>
                    <a:lstStyle/>
                    <a:p>
                      <a:r>
                        <a:rPr lang="en-US" altLang="zh-CN" dirty="0"/>
                        <a:t>   </a:t>
                      </a:r>
                      <a:r>
                        <a:rPr lang="zh-CN" altLang="en-US" dirty="0"/>
                        <a:t>铁的</a:t>
                      </a:r>
                      <a:r>
                        <a:rPr lang="en-US" altLang="zh-CN" dirty="0"/>
                        <a:t>+</a:t>
                      </a:r>
                      <a:r>
                        <a:rPr lang="zh-CN" altLang="en-US" dirty="0"/>
                        <a:t>窗户</a:t>
                      </a:r>
                    </a:p>
                  </a:txBody>
                  <a:tcPr/>
                </a:tc>
                <a:extLst>
                  <a:ext uri="{0D108BD9-81ED-4DB2-BD59-A6C34878D82A}">
                    <a16:rowId xmlns:a16="http://schemas.microsoft.com/office/drawing/2014/main" val="1432374873"/>
                  </a:ext>
                </a:extLst>
              </a:tr>
              <a:tr h="370840">
                <a:tc>
                  <a:txBody>
                    <a:bodyPr/>
                    <a:lstStyle/>
                    <a:p>
                      <a:r>
                        <a:rPr lang="zh-CN" altLang="en-US" dirty="0"/>
                        <a:t>非字面义</a:t>
                      </a:r>
                    </a:p>
                  </a:txBody>
                  <a:tcPr/>
                </a:tc>
                <a:tc>
                  <a:txBody>
                    <a:bodyPr/>
                    <a:lstStyle/>
                    <a:p>
                      <a:r>
                        <a:rPr lang="en-US" altLang="zh-CN" dirty="0"/>
                        <a:t> </a:t>
                      </a:r>
                      <a:r>
                        <a:rPr lang="zh-CN" altLang="en-US" dirty="0"/>
                        <a:t>不厉害，差劲</a:t>
                      </a:r>
                    </a:p>
                  </a:txBody>
                  <a:tcPr/>
                </a:tc>
                <a:tc>
                  <a:txBody>
                    <a:bodyPr/>
                    <a:lstStyle/>
                    <a:p>
                      <a:r>
                        <a:rPr lang="en-US" altLang="zh-CN" dirty="0"/>
                        <a:t>  </a:t>
                      </a:r>
                      <a:r>
                        <a:rPr lang="zh-CN" altLang="en-US" dirty="0"/>
                        <a:t>主要部分</a:t>
                      </a:r>
                    </a:p>
                  </a:txBody>
                  <a:tcPr/>
                </a:tc>
                <a:tc>
                  <a:txBody>
                    <a:bodyPr/>
                    <a:lstStyle/>
                    <a:p>
                      <a:r>
                        <a:rPr lang="en-US" altLang="zh-CN" dirty="0"/>
                        <a:t>      </a:t>
                      </a:r>
                      <a:r>
                        <a:rPr lang="zh-CN" altLang="en-US" dirty="0"/>
                        <a:t>监狱</a:t>
                      </a:r>
                    </a:p>
                  </a:txBody>
                  <a:tcPr/>
                </a:tc>
                <a:extLst>
                  <a:ext uri="{0D108BD9-81ED-4DB2-BD59-A6C34878D82A}">
                    <a16:rowId xmlns:a16="http://schemas.microsoft.com/office/drawing/2014/main" val="2503577363"/>
                  </a:ext>
                </a:extLst>
              </a:tr>
              <a:tr h="370840">
                <a:tc>
                  <a:txBody>
                    <a:bodyPr/>
                    <a:lstStyle/>
                    <a:p>
                      <a:r>
                        <a:rPr lang="zh-CN" altLang="en-US" dirty="0"/>
                        <a:t>特点</a:t>
                      </a:r>
                    </a:p>
                  </a:txBody>
                  <a:tcPr/>
                </a:tc>
                <a:tc>
                  <a:txBody>
                    <a:bodyPr/>
                    <a:lstStyle/>
                    <a:p>
                      <a:r>
                        <a:rPr lang="zh-CN" altLang="en-US" dirty="0"/>
                        <a:t>强调两个层级意义的反差和分化</a:t>
                      </a:r>
                    </a:p>
                  </a:txBody>
                  <a:tcPr/>
                </a:tc>
                <a:tc gridSpan="2">
                  <a:txBody>
                    <a:bodyPr/>
                    <a:lstStyle/>
                    <a:p>
                      <a:r>
                        <a:rPr lang="zh-CN" altLang="en-US" dirty="0"/>
                        <a:t>两个层级基于相似性或相关性的意义扩展</a:t>
                      </a:r>
                    </a:p>
                  </a:txBody>
                  <a:tcPr/>
                </a:tc>
                <a:tc hMerge="1">
                  <a:txBody>
                    <a:bodyPr/>
                    <a:lstStyle/>
                    <a:p>
                      <a:endParaRPr lang="zh-CN" altLang="en-US" dirty="0"/>
                    </a:p>
                  </a:txBody>
                  <a:tcPr/>
                </a:tc>
                <a:extLst>
                  <a:ext uri="{0D108BD9-81ED-4DB2-BD59-A6C34878D82A}">
                    <a16:rowId xmlns:a16="http://schemas.microsoft.com/office/drawing/2014/main" val="516159277"/>
                  </a:ext>
                </a:extLst>
              </a:tr>
            </a:tbl>
          </a:graphicData>
        </a:graphic>
      </p:graphicFrame>
      <p:sp>
        <p:nvSpPr>
          <p:cNvPr id="11" name="文本框 10">
            <a:extLst>
              <a:ext uri="{FF2B5EF4-FFF2-40B4-BE49-F238E27FC236}">
                <a16:creationId xmlns:a16="http://schemas.microsoft.com/office/drawing/2014/main" id="{1B95D8F7-AB4B-4F58-A24C-3FC23F3B730F}"/>
              </a:ext>
            </a:extLst>
          </p:cNvPr>
          <p:cNvSpPr txBox="1"/>
          <p:nvPr/>
        </p:nvSpPr>
        <p:spPr>
          <a:xfrm>
            <a:off x="4462804" y="4405324"/>
            <a:ext cx="2760956" cy="461665"/>
          </a:xfrm>
          <a:prstGeom prst="rect">
            <a:avLst/>
          </a:prstGeom>
          <a:noFill/>
        </p:spPr>
        <p:txBody>
          <a:bodyPr wrap="square" rtlCol="0">
            <a:spAutoFit/>
          </a:bodyPr>
          <a:lstStyle/>
          <a:p>
            <a:r>
              <a:rPr lang="zh-CN" altLang="en-US" sz="2400" b="1" dirty="0">
                <a:latin typeface="黑体" panose="02010609060101010101" pitchFamily="49" charset="-122"/>
                <a:ea typeface="黑体" panose="02010609060101010101" pitchFamily="49" charset="-122"/>
              </a:rPr>
              <a:t>反  讽</a:t>
            </a:r>
          </a:p>
        </p:txBody>
      </p:sp>
      <p:sp>
        <p:nvSpPr>
          <p:cNvPr id="12" name="文本框 11">
            <a:extLst>
              <a:ext uri="{FF2B5EF4-FFF2-40B4-BE49-F238E27FC236}">
                <a16:creationId xmlns:a16="http://schemas.microsoft.com/office/drawing/2014/main" id="{18C90554-A07C-4769-BC29-AC4BCDD8C700}"/>
              </a:ext>
            </a:extLst>
          </p:cNvPr>
          <p:cNvSpPr txBox="1"/>
          <p:nvPr/>
        </p:nvSpPr>
        <p:spPr>
          <a:xfrm>
            <a:off x="2185416" y="4986934"/>
            <a:ext cx="2094508"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形式</a:t>
            </a:r>
          </a:p>
        </p:txBody>
      </p:sp>
      <p:sp>
        <p:nvSpPr>
          <p:cNvPr id="13" name="文本框 12">
            <a:extLst>
              <a:ext uri="{FF2B5EF4-FFF2-40B4-BE49-F238E27FC236}">
                <a16:creationId xmlns:a16="http://schemas.microsoft.com/office/drawing/2014/main" id="{03725B29-7986-41C6-9556-2AE419875DC8}"/>
              </a:ext>
            </a:extLst>
          </p:cNvPr>
          <p:cNvSpPr txBox="1"/>
          <p:nvPr/>
        </p:nvSpPr>
        <p:spPr>
          <a:xfrm>
            <a:off x="7519418" y="5009137"/>
            <a:ext cx="2094508"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目的</a:t>
            </a:r>
          </a:p>
        </p:txBody>
      </p:sp>
      <p:cxnSp>
        <p:nvCxnSpPr>
          <p:cNvPr id="15" name="直接箭头连接符 14">
            <a:extLst>
              <a:ext uri="{FF2B5EF4-FFF2-40B4-BE49-F238E27FC236}">
                <a16:creationId xmlns:a16="http://schemas.microsoft.com/office/drawing/2014/main" id="{D976268E-330C-44BC-AE79-AC1660F9EC40}"/>
              </a:ext>
            </a:extLst>
          </p:cNvPr>
          <p:cNvCxnSpPr>
            <a:cxnSpLocks/>
          </p:cNvCxnSpPr>
          <p:nvPr/>
        </p:nvCxnSpPr>
        <p:spPr>
          <a:xfrm flipH="1">
            <a:off x="2843784" y="4800600"/>
            <a:ext cx="1847088" cy="3544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直接箭头连接符 15">
            <a:extLst>
              <a:ext uri="{FF2B5EF4-FFF2-40B4-BE49-F238E27FC236}">
                <a16:creationId xmlns:a16="http://schemas.microsoft.com/office/drawing/2014/main" id="{76D26A07-D4F4-4D03-8AC1-B2CA27AC37EE}"/>
              </a:ext>
            </a:extLst>
          </p:cNvPr>
          <p:cNvCxnSpPr>
            <a:cxnSpLocks/>
          </p:cNvCxnSpPr>
          <p:nvPr/>
        </p:nvCxnSpPr>
        <p:spPr>
          <a:xfrm>
            <a:off x="5349240" y="4800600"/>
            <a:ext cx="2170178" cy="371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7116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4527F57C-6C27-4A56-9DEE-9F81D7B4630C}"/>
              </a:ext>
            </a:extLst>
          </p:cNvPr>
          <p:cNvSpPr txBox="1"/>
          <p:nvPr/>
        </p:nvSpPr>
        <p:spPr>
          <a:xfrm>
            <a:off x="292964" y="124287"/>
            <a:ext cx="7378852"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中文社交媒体反讽的语言特征</a:t>
            </a:r>
          </a:p>
        </p:txBody>
      </p:sp>
      <p:sp>
        <p:nvSpPr>
          <p:cNvPr id="3" name="文本框 2">
            <a:extLst>
              <a:ext uri="{FF2B5EF4-FFF2-40B4-BE49-F238E27FC236}">
                <a16:creationId xmlns:a16="http://schemas.microsoft.com/office/drawing/2014/main" id="{2752B187-597D-49EC-991A-327069181FFD}"/>
              </a:ext>
            </a:extLst>
          </p:cNvPr>
          <p:cNvSpPr txBox="1"/>
          <p:nvPr/>
        </p:nvSpPr>
        <p:spPr>
          <a:xfrm>
            <a:off x="884810" y="1063734"/>
            <a:ext cx="3826275"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四种反讽语言的形式特征</a:t>
            </a:r>
            <a:r>
              <a:rPr lang="en-US" altLang="zh-CN" sz="2000" b="1" dirty="0">
                <a:latin typeface="黑体" panose="02010609060101010101" pitchFamily="49" charset="-122"/>
                <a:ea typeface="黑体" panose="02010609060101010101" pitchFamily="49" charset="-122"/>
              </a:rPr>
              <a:t>(</a:t>
            </a:r>
            <a:r>
              <a:rPr lang="zh-CN" altLang="en-US" sz="2000" b="1" dirty="0">
                <a:latin typeface="黑体" panose="02010609060101010101" pitchFamily="49" charset="-122"/>
                <a:ea typeface="黑体" panose="02010609060101010101" pitchFamily="49" charset="-122"/>
              </a:rPr>
              <a:t>模式</a:t>
            </a:r>
            <a:r>
              <a:rPr lang="en-US" altLang="zh-CN" sz="2000" b="1" dirty="0">
                <a:latin typeface="黑体" panose="02010609060101010101" pitchFamily="49" charset="-122"/>
                <a:ea typeface="黑体" panose="02010609060101010101" pitchFamily="49" charset="-122"/>
              </a:rPr>
              <a:t>)</a:t>
            </a:r>
            <a:endParaRPr lang="zh-CN" altLang="en-US" sz="2000" b="1" dirty="0">
              <a:latin typeface="黑体" panose="02010609060101010101" pitchFamily="49" charset="-122"/>
              <a:ea typeface="黑体" panose="02010609060101010101" pitchFamily="49" charset="-122"/>
            </a:endParaRPr>
          </a:p>
        </p:txBody>
      </p:sp>
      <p:sp>
        <p:nvSpPr>
          <p:cNvPr id="4" name="文本框 3">
            <a:extLst>
              <a:ext uri="{FF2B5EF4-FFF2-40B4-BE49-F238E27FC236}">
                <a16:creationId xmlns:a16="http://schemas.microsoft.com/office/drawing/2014/main" id="{3B7B8EDB-AFDB-4227-AA57-C75BAD09A6D9}"/>
              </a:ext>
            </a:extLst>
          </p:cNvPr>
          <p:cNvSpPr txBox="1"/>
          <p:nvPr/>
        </p:nvSpPr>
        <p:spPr>
          <a:xfrm>
            <a:off x="884811" y="1684555"/>
            <a:ext cx="5211190" cy="615553"/>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一、表达负面情感的成分</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表达非负面情感的成分</a:t>
            </a:r>
            <a:endParaRPr lang="en-US" altLang="zh-CN" dirty="0">
              <a:latin typeface="黑体" panose="02010609060101010101" pitchFamily="49" charset="-122"/>
              <a:ea typeface="黑体" panose="02010609060101010101" pitchFamily="49" charset="-122"/>
            </a:endParaRPr>
          </a:p>
          <a:p>
            <a:r>
              <a:rPr lang="zh-CN" altLang="en-US" sz="1600" dirty="0">
                <a:latin typeface="黑体" panose="02010609060101010101" pitchFamily="49" charset="-122"/>
                <a:ea typeface="黑体" panose="02010609060101010101" pitchFamily="49" charset="-122"/>
              </a:rPr>
              <a:t>即最典型的反讽形式“明褒暗贬”、“正话反说”</a:t>
            </a:r>
          </a:p>
        </p:txBody>
      </p:sp>
      <p:sp>
        <p:nvSpPr>
          <p:cNvPr id="5" name="矩形 4">
            <a:extLst>
              <a:ext uri="{FF2B5EF4-FFF2-40B4-BE49-F238E27FC236}">
                <a16:creationId xmlns:a16="http://schemas.microsoft.com/office/drawing/2014/main" id="{5B90AB89-7080-4F4A-9CFC-4F4F67DFFF17}"/>
              </a:ext>
            </a:extLst>
          </p:cNvPr>
          <p:cNvSpPr/>
          <p:nvPr/>
        </p:nvSpPr>
        <p:spPr>
          <a:xfrm>
            <a:off x="292964" y="2394949"/>
            <a:ext cx="6096000" cy="923330"/>
          </a:xfrm>
          <a:prstGeom prst="rect">
            <a:avLst/>
          </a:prstGeom>
        </p:spPr>
        <p:txBody>
          <a:bodyPr>
            <a:spAutoFit/>
          </a:bodyPr>
          <a:lstStyle/>
          <a:p>
            <a:pPr algn="just">
              <a:spcAft>
                <a:spcPts val="0"/>
              </a:spcAft>
            </a:pPr>
            <a:r>
              <a:rPr lang="en-US" altLang="zh-CN" kern="100" dirty="0">
                <a:latin typeface="Times New Roman" panose="02020603050405020304" pitchFamily="18" charset="0"/>
                <a:ea typeface="黑体" panose="02010609060101010101" pitchFamily="49" charset="-122"/>
                <a:cs typeface="Times New Roman" panose="02020603050405020304" pitchFamily="18" charset="0"/>
              </a:rPr>
              <a:t>	(s1)</a:t>
            </a:r>
            <a:r>
              <a:rPr lang="zh-CN" altLang="zh-CN" u="wavyHeavy" kern="100" dirty="0">
                <a:uFill>
                  <a:solidFill>
                    <a:schemeClr val="tx1"/>
                  </a:solidFill>
                </a:uFill>
                <a:latin typeface="Times New Roman" panose="02020603050405020304" pitchFamily="18" charset="0"/>
                <a:ea typeface="黑体" panose="02010609060101010101" pitchFamily="49" charset="-122"/>
                <a:cs typeface="Times New Roman" panose="02020603050405020304" pitchFamily="18" charset="0"/>
              </a:rPr>
              <a:t>很好</a:t>
            </a:r>
            <a:r>
              <a:rPr lang="zh-CN" altLang="zh-CN" kern="1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u="sng" kern="100" dirty="0">
                <a:latin typeface="Times New Roman" panose="02020603050405020304" pitchFamily="18" charset="0"/>
                <a:ea typeface="黑体" panose="02010609060101010101" pitchFamily="49" charset="-122"/>
                <a:cs typeface="Times New Roman" panose="02020603050405020304" pitchFamily="18" charset="0"/>
              </a:rPr>
              <a:t>我语文作业又写错了</a:t>
            </a:r>
            <a:r>
              <a:rPr lang="zh-CN" altLang="zh-CN" kern="1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kern="100" dirty="0">
              <a:latin typeface="Times New Roman" panose="02020603050405020304" pitchFamily="18" charset="0"/>
              <a:ea typeface="黑体" panose="02010609060101010101" pitchFamily="49" charset="-122"/>
              <a:cs typeface="Times New Roman" panose="02020603050405020304" pitchFamily="18" charset="0"/>
            </a:endParaRPr>
          </a:p>
          <a:p>
            <a:pPr algn="just">
              <a:spcAft>
                <a:spcPts val="0"/>
              </a:spcAft>
            </a:pPr>
            <a:endParaRPr lang="zh-CN" altLang="zh-CN" kern="100" dirty="0">
              <a:latin typeface="等线" panose="02010600030101010101" pitchFamily="2" charset="-122"/>
              <a:cs typeface="Times New Roman" panose="02020603050405020304" pitchFamily="18" charset="0"/>
            </a:endParaRPr>
          </a:p>
          <a:p>
            <a:pPr algn="just">
              <a:spcAft>
                <a:spcPts val="0"/>
              </a:spcAft>
            </a:pPr>
            <a:r>
              <a:rPr lang="en-US" altLang="zh-CN" kern="100" dirty="0">
                <a:latin typeface="Times New Roman" panose="02020603050405020304" pitchFamily="18" charset="0"/>
                <a:ea typeface="黑体" panose="02010609060101010101" pitchFamily="49" charset="-122"/>
                <a:cs typeface="Times New Roman" panose="02020603050405020304" pitchFamily="18" charset="0"/>
              </a:rPr>
              <a:t>	(s2)</a:t>
            </a:r>
            <a:r>
              <a:rPr lang="zh-CN" altLang="zh-CN" u="sng" kern="100" dirty="0">
                <a:latin typeface="等线" panose="02010600030101010101" pitchFamily="2" charset="-122"/>
                <a:ea typeface="黑体" panose="02010609060101010101" pitchFamily="49" charset="-122"/>
                <a:cs typeface="Times New Roman" panose="02020603050405020304" pitchFamily="18" charset="0"/>
              </a:rPr>
              <a:t>真山真水拍成了假山假水</a:t>
            </a:r>
            <a:r>
              <a:rPr lang="zh-CN" altLang="zh-CN" kern="100" dirty="0">
                <a:latin typeface="等线" panose="02010600030101010101" pitchFamily="2" charset="-122"/>
                <a:ea typeface="黑体" panose="02010609060101010101" pitchFamily="49" charset="-122"/>
                <a:cs typeface="Times New Roman" panose="02020603050405020304" pitchFamily="18" charset="0"/>
              </a:rPr>
              <a:t>，</a:t>
            </a:r>
            <a:r>
              <a:rPr lang="zh-CN" altLang="zh-CN" u="wavyHeavy" kern="100" dirty="0">
                <a:latin typeface="等线" panose="02010600030101010101" pitchFamily="2" charset="-122"/>
                <a:ea typeface="黑体" panose="02010609060101010101" pitchFamily="49" charset="-122"/>
                <a:cs typeface="Times New Roman" panose="02020603050405020304" pitchFamily="18" charset="0"/>
              </a:rPr>
              <a:t>这导演太厉害了</a:t>
            </a:r>
            <a:r>
              <a:rPr lang="zh-CN" altLang="zh-CN" kern="100" dirty="0">
                <a:latin typeface="等线" panose="02010600030101010101" pitchFamily="2" charset="-122"/>
                <a:ea typeface="黑体" panose="02010609060101010101" pitchFamily="49" charset="-122"/>
                <a:cs typeface="Times New Roman" panose="02020603050405020304" pitchFamily="18" charset="0"/>
              </a:rPr>
              <a:t>！</a:t>
            </a:r>
            <a:endParaRPr lang="zh-CN" altLang="zh-CN" kern="100" dirty="0">
              <a:latin typeface="等线" panose="02010600030101010101" pitchFamily="2" charset="-122"/>
              <a:cs typeface="Times New Roman" panose="02020603050405020304" pitchFamily="18" charset="0"/>
            </a:endParaRPr>
          </a:p>
        </p:txBody>
      </p:sp>
      <p:sp>
        <p:nvSpPr>
          <p:cNvPr id="6" name="文本框 5">
            <a:extLst>
              <a:ext uri="{FF2B5EF4-FFF2-40B4-BE49-F238E27FC236}">
                <a16:creationId xmlns:a16="http://schemas.microsoft.com/office/drawing/2014/main" id="{A63519BF-A69A-4986-AD6A-795893A69C58}"/>
              </a:ext>
            </a:extLst>
          </p:cNvPr>
          <p:cNvSpPr txBox="1"/>
          <p:nvPr/>
        </p:nvSpPr>
        <p:spPr>
          <a:xfrm>
            <a:off x="884809" y="3628498"/>
            <a:ext cx="7324077"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二、提示负面情感的成分</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表达非负面情感的成分</a:t>
            </a:r>
            <a:endParaRPr lang="en-US" altLang="zh-CN" dirty="0">
              <a:latin typeface="黑体" panose="02010609060101010101" pitchFamily="49" charset="-122"/>
              <a:ea typeface="黑体" panose="02010609060101010101" pitchFamily="49" charset="-122"/>
            </a:endParaRPr>
          </a:p>
        </p:txBody>
      </p:sp>
      <p:sp>
        <p:nvSpPr>
          <p:cNvPr id="7" name="矩形 6">
            <a:extLst>
              <a:ext uri="{FF2B5EF4-FFF2-40B4-BE49-F238E27FC236}">
                <a16:creationId xmlns:a16="http://schemas.microsoft.com/office/drawing/2014/main" id="{3261B1FB-DA12-4545-9CBA-25673877B46E}"/>
              </a:ext>
            </a:extLst>
          </p:cNvPr>
          <p:cNvSpPr/>
          <p:nvPr/>
        </p:nvSpPr>
        <p:spPr>
          <a:xfrm>
            <a:off x="884809" y="4125891"/>
            <a:ext cx="6986726" cy="923330"/>
          </a:xfrm>
          <a:prstGeom prst="rect">
            <a:avLst/>
          </a:prstGeom>
        </p:spPr>
        <p:txBody>
          <a:bodyPr wrap="square">
            <a:spAutoFit/>
          </a:bodyPr>
          <a:lstStyle/>
          <a:p>
            <a:pPr indent="266700" algn="just">
              <a:spcAft>
                <a:spcPts val="0"/>
              </a:spcAft>
            </a:pPr>
            <a:r>
              <a:rPr lang="en-US" altLang="zh-CN" kern="100" dirty="0">
                <a:latin typeface="黑体" panose="02010609060101010101" pitchFamily="49" charset="-122"/>
                <a:cs typeface="Times New Roman" panose="02020603050405020304" pitchFamily="18" charset="0"/>
              </a:rPr>
              <a:t>(</a:t>
            </a:r>
            <a:r>
              <a:rPr lang="en-US" altLang="zh-CN" kern="100" dirty="0">
                <a:latin typeface="Times New Roman" panose="02020603050405020304" pitchFamily="18" charset="0"/>
                <a:ea typeface="黑体" panose="02010609060101010101" pitchFamily="49" charset="-122"/>
                <a:cs typeface="Times New Roman" panose="02020603050405020304" pitchFamily="18" charset="0"/>
              </a:rPr>
              <a:t>s3</a:t>
            </a:r>
            <a:r>
              <a:rPr lang="en-US" altLang="zh-CN" kern="100" dirty="0">
                <a:latin typeface="黑体" panose="02010609060101010101" pitchFamily="49" charset="-122"/>
                <a:cs typeface="Times New Roman" panose="02020603050405020304" pitchFamily="18" charset="0"/>
              </a:rPr>
              <a:t>)</a:t>
            </a:r>
            <a:r>
              <a:rPr lang="zh-CN" altLang="zh-CN" b="1" u="dash" kern="100" dirty="0">
                <a:latin typeface="等线" panose="02010600030101010101" pitchFamily="2" charset="-122"/>
                <a:ea typeface="黑体" panose="02010609060101010101" pitchFamily="49" charset="-122"/>
                <a:cs typeface="Times New Roman" panose="02020603050405020304" pitchFamily="18" charset="0"/>
              </a:rPr>
              <a:t>废青</a:t>
            </a:r>
            <a:r>
              <a:rPr lang="zh-CN" altLang="zh-CN" kern="100" dirty="0">
                <a:latin typeface="等线" panose="02010600030101010101" pitchFamily="2" charset="-122"/>
                <a:ea typeface="黑体" panose="02010609060101010101" pitchFamily="49" charset="-122"/>
                <a:cs typeface="Times New Roman" panose="02020603050405020304" pitchFamily="18" charset="0"/>
              </a:rPr>
              <a:t>没口罩活不下去，</a:t>
            </a:r>
            <a:r>
              <a:rPr lang="zh-CN" altLang="zh-CN" u="sng" kern="100" dirty="0">
                <a:latin typeface="等线" panose="02010600030101010101" pitchFamily="2" charset="-122"/>
                <a:ea typeface="黑体" panose="02010609060101010101" pitchFamily="49" charset="-122"/>
                <a:cs typeface="Times New Roman" panose="02020603050405020304" pitchFamily="18" charset="0"/>
              </a:rPr>
              <a:t>我还以为他们没脸皮可以省口罩</a:t>
            </a:r>
            <a:r>
              <a:rPr lang="zh-CN" altLang="zh-CN" kern="100" dirty="0">
                <a:latin typeface="等线" panose="02010600030101010101" pitchFamily="2" charset="-122"/>
                <a:ea typeface="黑体" panose="02010609060101010101" pitchFamily="49" charset="-122"/>
                <a:cs typeface="Times New Roman" panose="02020603050405020304" pitchFamily="18" charset="0"/>
              </a:rPr>
              <a:t>。</a:t>
            </a:r>
            <a:endParaRPr lang="zh-CN" altLang="zh-CN" kern="100" dirty="0">
              <a:latin typeface="等线" panose="02010600030101010101" pitchFamily="2" charset="-122"/>
              <a:cs typeface="Times New Roman" panose="02020603050405020304" pitchFamily="18" charset="0"/>
            </a:endParaRPr>
          </a:p>
          <a:p>
            <a:pPr indent="266700" algn="just">
              <a:spcAft>
                <a:spcPts val="0"/>
              </a:spcAft>
            </a:pPr>
            <a:endParaRPr lang="en-US" altLang="zh-CN" kern="100" dirty="0">
              <a:latin typeface="黑体" panose="02010609060101010101" pitchFamily="49" charset="-122"/>
              <a:cs typeface="Times New Roman" panose="02020603050405020304" pitchFamily="18" charset="0"/>
            </a:endParaRPr>
          </a:p>
          <a:p>
            <a:pPr indent="266700" algn="just">
              <a:spcAft>
                <a:spcPts val="0"/>
              </a:spcAft>
            </a:pPr>
            <a:r>
              <a:rPr lang="en-US" altLang="zh-CN" kern="100" dirty="0">
                <a:latin typeface="黑体" panose="02010609060101010101" pitchFamily="49" charset="-122"/>
                <a:cs typeface="Times New Roman" panose="02020603050405020304" pitchFamily="18" charset="0"/>
              </a:rPr>
              <a:t>(</a:t>
            </a:r>
            <a:r>
              <a:rPr lang="en-US" altLang="zh-CN" kern="100" dirty="0">
                <a:latin typeface="Times New Roman" panose="02020603050405020304" pitchFamily="18" charset="0"/>
                <a:ea typeface="黑体" panose="02010609060101010101" pitchFamily="49" charset="-122"/>
                <a:cs typeface="Times New Roman" panose="02020603050405020304" pitchFamily="18" charset="0"/>
              </a:rPr>
              <a:t>s4</a:t>
            </a:r>
            <a:r>
              <a:rPr lang="en-US" altLang="zh-CN" kern="100" dirty="0">
                <a:latin typeface="黑体" panose="02010609060101010101" pitchFamily="49" charset="-122"/>
                <a:cs typeface="Times New Roman" panose="02020603050405020304" pitchFamily="18" charset="0"/>
              </a:rPr>
              <a:t>)</a:t>
            </a:r>
            <a:r>
              <a:rPr lang="zh-CN" altLang="zh-CN" kern="100" dirty="0">
                <a:latin typeface="等线" panose="02010600030101010101" pitchFamily="2" charset="-122"/>
                <a:ea typeface="黑体" panose="02010609060101010101" pitchFamily="49" charset="-122"/>
                <a:cs typeface="Times New Roman" panose="02020603050405020304" pitchFamily="18" charset="0"/>
              </a:rPr>
              <a:t>少看点网络上的</a:t>
            </a:r>
            <a:r>
              <a:rPr lang="zh-CN" altLang="zh-CN" b="1" u="dashHeavy" kern="100" dirty="0">
                <a:latin typeface="等线" panose="02010600030101010101" pitchFamily="2" charset="-122"/>
                <a:ea typeface="黑体" panose="02010609060101010101" pitchFamily="49" charset="-122"/>
                <a:cs typeface="Times New Roman" panose="02020603050405020304" pitchFamily="18" charset="0"/>
              </a:rPr>
              <a:t>公知</a:t>
            </a:r>
            <a:r>
              <a:rPr lang="zh-CN" altLang="zh-CN" kern="100" dirty="0">
                <a:latin typeface="等线" panose="02010600030101010101" pitchFamily="2" charset="-122"/>
                <a:ea typeface="黑体" panose="02010609060101010101" pitchFamily="49" charset="-122"/>
                <a:cs typeface="Times New Roman" panose="02020603050405020304" pitchFamily="18" charset="0"/>
              </a:rPr>
              <a:t>言论吧，</a:t>
            </a:r>
            <a:r>
              <a:rPr lang="zh-CN" altLang="zh-CN" u="sng" kern="100" dirty="0">
                <a:latin typeface="等线" panose="02010600030101010101" pitchFamily="2" charset="-122"/>
                <a:ea typeface="黑体" panose="02010609060101010101" pitchFamily="49" charset="-122"/>
                <a:cs typeface="Times New Roman" panose="02020603050405020304" pitchFamily="18" charset="0"/>
              </a:rPr>
              <a:t>他们脑子里跟塞驴毛一样</a:t>
            </a:r>
            <a:r>
              <a:rPr lang="zh-CN" altLang="zh-CN" kern="100" dirty="0">
                <a:latin typeface="等线" panose="02010600030101010101" pitchFamily="2" charset="-122"/>
                <a:ea typeface="黑体" panose="02010609060101010101" pitchFamily="49" charset="-122"/>
                <a:cs typeface="Times New Roman" panose="02020603050405020304" pitchFamily="18" charset="0"/>
              </a:rPr>
              <a:t>。</a:t>
            </a:r>
            <a:endParaRPr lang="zh-CN" altLang="zh-CN" kern="100" dirty="0">
              <a:latin typeface="等线" panose="02010600030101010101" pitchFamily="2" charset="-122"/>
              <a:cs typeface="Times New Roman" panose="02020603050405020304" pitchFamily="18" charset="0"/>
            </a:endParaRPr>
          </a:p>
        </p:txBody>
      </p:sp>
      <p:sp>
        <p:nvSpPr>
          <p:cNvPr id="8" name="箭头: 上 7">
            <a:extLst>
              <a:ext uri="{FF2B5EF4-FFF2-40B4-BE49-F238E27FC236}">
                <a16:creationId xmlns:a16="http://schemas.microsoft.com/office/drawing/2014/main" id="{21116F79-AD46-4CCA-92CE-98EE21401BFE}"/>
              </a:ext>
            </a:extLst>
          </p:cNvPr>
          <p:cNvSpPr/>
          <p:nvPr/>
        </p:nvSpPr>
        <p:spPr>
          <a:xfrm>
            <a:off x="6020540" y="1281240"/>
            <a:ext cx="612560" cy="584775"/>
          </a:xfrm>
          <a:prstGeom prst="upArrow">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箭头: 上 8">
            <a:extLst>
              <a:ext uri="{FF2B5EF4-FFF2-40B4-BE49-F238E27FC236}">
                <a16:creationId xmlns:a16="http://schemas.microsoft.com/office/drawing/2014/main" id="{E8382413-6ACB-4221-8745-79FA5E0214FC}"/>
              </a:ext>
            </a:extLst>
          </p:cNvPr>
          <p:cNvSpPr/>
          <p:nvPr/>
        </p:nvSpPr>
        <p:spPr>
          <a:xfrm rot="10800000">
            <a:off x="6020540" y="1892940"/>
            <a:ext cx="612560" cy="584775"/>
          </a:xfrm>
          <a:prstGeom prst="up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a:extLst>
              <a:ext uri="{FF2B5EF4-FFF2-40B4-BE49-F238E27FC236}">
                <a16:creationId xmlns:a16="http://schemas.microsoft.com/office/drawing/2014/main" id="{A0110D1F-E280-48C0-8E0B-A26D54AD3956}"/>
              </a:ext>
            </a:extLst>
          </p:cNvPr>
          <p:cNvSpPr txBox="1"/>
          <p:nvPr/>
        </p:nvSpPr>
        <p:spPr>
          <a:xfrm>
            <a:off x="5489179" y="2387890"/>
            <a:ext cx="1997655"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negative context</a:t>
            </a:r>
            <a:endParaRPr lang="zh-CN" altLang="en-US" dirty="0">
              <a:latin typeface="Times New Roman" panose="02020603050405020304" pitchFamily="18" charset="0"/>
              <a:cs typeface="Times New Roman" panose="02020603050405020304" pitchFamily="18" charset="0"/>
            </a:endParaRPr>
          </a:p>
        </p:txBody>
      </p:sp>
      <p:sp>
        <p:nvSpPr>
          <p:cNvPr id="12" name="文本框 11">
            <a:extLst>
              <a:ext uri="{FF2B5EF4-FFF2-40B4-BE49-F238E27FC236}">
                <a16:creationId xmlns:a16="http://schemas.microsoft.com/office/drawing/2014/main" id="{EC6281BE-3C70-4A30-A7AA-508EC30F43EC}"/>
              </a:ext>
            </a:extLst>
          </p:cNvPr>
          <p:cNvSpPr txBox="1"/>
          <p:nvPr/>
        </p:nvSpPr>
        <p:spPr>
          <a:xfrm>
            <a:off x="6532854" y="1680722"/>
            <a:ext cx="454983" cy="369332"/>
          </a:xfrm>
          <a:prstGeom prst="rect">
            <a:avLst/>
          </a:prstGeom>
          <a:noFill/>
        </p:spPr>
        <p:txBody>
          <a:bodyPr wrap="square" rtlCol="0">
            <a:spAutoFit/>
          </a:bodyPr>
          <a:lstStyle/>
          <a:p>
            <a:r>
              <a:rPr lang="zh-CN" altLang="en-US" b="1" dirty="0">
                <a:latin typeface="Times New Roman" panose="02020603050405020304" pitchFamily="18" charset="0"/>
                <a:cs typeface="Times New Roman" panose="02020603050405020304" pitchFamily="18" charset="0"/>
              </a:rPr>
              <a:t>→</a:t>
            </a:r>
          </a:p>
        </p:txBody>
      </p:sp>
      <p:sp>
        <p:nvSpPr>
          <p:cNvPr id="13" name="文本框 12">
            <a:extLst>
              <a:ext uri="{FF2B5EF4-FFF2-40B4-BE49-F238E27FC236}">
                <a16:creationId xmlns:a16="http://schemas.microsoft.com/office/drawing/2014/main" id="{4C0AE119-AD1A-4D11-AA9F-6636BCFB938D}"/>
              </a:ext>
            </a:extLst>
          </p:cNvPr>
          <p:cNvSpPr txBox="1"/>
          <p:nvPr/>
        </p:nvSpPr>
        <p:spPr>
          <a:xfrm>
            <a:off x="6813608" y="1584004"/>
            <a:ext cx="1806609" cy="523220"/>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cs typeface="Times New Roman" panose="02020603050405020304" pitchFamily="18" charset="0"/>
              </a:rPr>
              <a:t>语义反差明显地违反</a:t>
            </a:r>
            <a:endParaRPr lang="en-US" altLang="zh-CN" sz="1400" dirty="0">
              <a:latin typeface="黑体" panose="02010609060101010101" pitchFamily="49" charset="-122"/>
              <a:ea typeface="黑体" panose="02010609060101010101" pitchFamily="49" charset="-122"/>
              <a:cs typeface="Times New Roman" panose="02020603050405020304" pitchFamily="18" charset="0"/>
            </a:endParaRPr>
          </a:p>
          <a:p>
            <a:r>
              <a:rPr lang="zh-CN" altLang="en-US" sz="1400" dirty="0">
                <a:latin typeface="黑体" panose="02010609060101010101" pitchFamily="49" charset="-122"/>
                <a:ea typeface="黑体" panose="02010609060101010101" pitchFamily="49" charset="-122"/>
                <a:cs typeface="Times New Roman" panose="02020603050405020304" pitchFamily="18" charset="0"/>
              </a:rPr>
              <a:t>“无歧义”的质准则</a:t>
            </a:r>
          </a:p>
        </p:txBody>
      </p:sp>
      <p:sp>
        <p:nvSpPr>
          <p:cNvPr id="14" name="文本框 13">
            <a:extLst>
              <a:ext uri="{FF2B5EF4-FFF2-40B4-BE49-F238E27FC236}">
                <a16:creationId xmlns:a16="http://schemas.microsoft.com/office/drawing/2014/main" id="{A884D12D-24AA-44CF-BE0A-D7BB8DE12FA7}"/>
              </a:ext>
            </a:extLst>
          </p:cNvPr>
          <p:cNvSpPr txBox="1"/>
          <p:nvPr/>
        </p:nvSpPr>
        <p:spPr>
          <a:xfrm>
            <a:off x="8445988" y="1660948"/>
            <a:ext cx="454983" cy="369332"/>
          </a:xfrm>
          <a:prstGeom prst="rect">
            <a:avLst/>
          </a:prstGeom>
          <a:noFill/>
        </p:spPr>
        <p:txBody>
          <a:bodyPr wrap="square" rtlCol="0">
            <a:spAutoFit/>
          </a:bodyPr>
          <a:lstStyle/>
          <a:p>
            <a:r>
              <a:rPr lang="zh-CN" altLang="en-US" b="1" dirty="0">
                <a:latin typeface="Times New Roman" panose="02020603050405020304" pitchFamily="18" charset="0"/>
                <a:cs typeface="Times New Roman" panose="02020603050405020304" pitchFamily="18" charset="0"/>
              </a:rPr>
              <a:t>→</a:t>
            </a:r>
          </a:p>
        </p:txBody>
      </p:sp>
      <p:sp>
        <p:nvSpPr>
          <p:cNvPr id="15" name="箭头: 上 14">
            <a:extLst>
              <a:ext uri="{FF2B5EF4-FFF2-40B4-BE49-F238E27FC236}">
                <a16:creationId xmlns:a16="http://schemas.microsoft.com/office/drawing/2014/main" id="{F92A9C6F-2EC8-455D-90C0-2D1770A8C132}"/>
              </a:ext>
            </a:extLst>
          </p:cNvPr>
          <p:cNvSpPr/>
          <p:nvPr/>
        </p:nvSpPr>
        <p:spPr>
          <a:xfrm rot="10800000">
            <a:off x="8896532" y="1845614"/>
            <a:ext cx="612560" cy="584775"/>
          </a:xfrm>
          <a:prstGeom prst="up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箭头: 上 15">
            <a:extLst>
              <a:ext uri="{FF2B5EF4-FFF2-40B4-BE49-F238E27FC236}">
                <a16:creationId xmlns:a16="http://schemas.microsoft.com/office/drawing/2014/main" id="{483B0319-E8C0-4E10-B492-289B054D493F}"/>
              </a:ext>
            </a:extLst>
          </p:cNvPr>
          <p:cNvSpPr/>
          <p:nvPr/>
        </p:nvSpPr>
        <p:spPr>
          <a:xfrm rot="10800000">
            <a:off x="9553122" y="1845614"/>
            <a:ext cx="806000" cy="769441"/>
          </a:xfrm>
          <a:prstGeom prst="up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8" name="连接符: 曲线 17">
            <a:extLst>
              <a:ext uri="{FF2B5EF4-FFF2-40B4-BE49-F238E27FC236}">
                <a16:creationId xmlns:a16="http://schemas.microsoft.com/office/drawing/2014/main" id="{1C0956D5-B3B6-42C6-8B92-2A548BDACF08}"/>
              </a:ext>
            </a:extLst>
          </p:cNvPr>
          <p:cNvCxnSpPr>
            <a:cxnSpLocks/>
          </p:cNvCxnSpPr>
          <p:nvPr/>
        </p:nvCxnSpPr>
        <p:spPr>
          <a:xfrm>
            <a:off x="6532854" y="1424817"/>
            <a:ext cx="3726022" cy="656706"/>
          </a:xfrm>
          <a:prstGeom prst="curvedConnector3">
            <a:avLst>
              <a:gd name="adj1" fmla="val 106135"/>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箭头: 上 20">
            <a:extLst>
              <a:ext uri="{FF2B5EF4-FFF2-40B4-BE49-F238E27FC236}">
                <a16:creationId xmlns:a16="http://schemas.microsoft.com/office/drawing/2014/main" id="{BB21F80C-8C28-4B61-90D6-4213BA3067BE}"/>
              </a:ext>
            </a:extLst>
          </p:cNvPr>
          <p:cNvSpPr/>
          <p:nvPr/>
        </p:nvSpPr>
        <p:spPr>
          <a:xfrm>
            <a:off x="7486835" y="3863238"/>
            <a:ext cx="612560" cy="584775"/>
          </a:xfrm>
          <a:prstGeom prst="upArrow">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箭头: 上 21">
            <a:extLst>
              <a:ext uri="{FF2B5EF4-FFF2-40B4-BE49-F238E27FC236}">
                <a16:creationId xmlns:a16="http://schemas.microsoft.com/office/drawing/2014/main" id="{A7D5DEF6-4145-441B-87FB-584133016CBC}"/>
              </a:ext>
            </a:extLst>
          </p:cNvPr>
          <p:cNvSpPr/>
          <p:nvPr/>
        </p:nvSpPr>
        <p:spPr>
          <a:xfrm rot="10800000">
            <a:off x="7486835" y="4474938"/>
            <a:ext cx="612560" cy="584775"/>
          </a:xfrm>
          <a:prstGeom prst="upArrow">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文本框 23">
            <a:extLst>
              <a:ext uri="{FF2B5EF4-FFF2-40B4-BE49-F238E27FC236}">
                <a16:creationId xmlns:a16="http://schemas.microsoft.com/office/drawing/2014/main" id="{5B8E775D-1293-4166-B7EB-D9AD0CD906FE}"/>
              </a:ext>
            </a:extLst>
          </p:cNvPr>
          <p:cNvSpPr txBox="1"/>
          <p:nvPr/>
        </p:nvSpPr>
        <p:spPr>
          <a:xfrm>
            <a:off x="6927542" y="4974281"/>
            <a:ext cx="2343705"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subjective attitude</a:t>
            </a:r>
            <a:endParaRPr lang="zh-CN" altLang="en-US" dirty="0">
              <a:latin typeface="Times New Roman" panose="02020603050405020304" pitchFamily="18" charset="0"/>
              <a:cs typeface="Times New Roman" panose="02020603050405020304" pitchFamily="18" charset="0"/>
            </a:endParaRPr>
          </a:p>
        </p:txBody>
      </p:sp>
      <p:sp>
        <p:nvSpPr>
          <p:cNvPr id="25" name="文本框 24">
            <a:extLst>
              <a:ext uri="{FF2B5EF4-FFF2-40B4-BE49-F238E27FC236}">
                <a16:creationId xmlns:a16="http://schemas.microsoft.com/office/drawing/2014/main" id="{F56A6032-10E1-4F8D-8A1B-9306704949A6}"/>
              </a:ext>
            </a:extLst>
          </p:cNvPr>
          <p:cNvSpPr txBox="1"/>
          <p:nvPr/>
        </p:nvSpPr>
        <p:spPr>
          <a:xfrm>
            <a:off x="7999149" y="4262720"/>
            <a:ext cx="454983" cy="369332"/>
          </a:xfrm>
          <a:prstGeom prst="rect">
            <a:avLst/>
          </a:prstGeom>
          <a:noFill/>
        </p:spPr>
        <p:txBody>
          <a:bodyPr wrap="square" rtlCol="0">
            <a:spAutoFit/>
          </a:bodyPr>
          <a:lstStyle/>
          <a:p>
            <a:r>
              <a:rPr lang="zh-CN" altLang="en-US" b="1" dirty="0">
                <a:latin typeface="Times New Roman" panose="02020603050405020304" pitchFamily="18" charset="0"/>
                <a:cs typeface="Times New Roman" panose="02020603050405020304" pitchFamily="18" charset="0"/>
              </a:rPr>
              <a:t>→</a:t>
            </a:r>
          </a:p>
        </p:txBody>
      </p:sp>
      <p:sp>
        <p:nvSpPr>
          <p:cNvPr id="26" name="文本框 25">
            <a:extLst>
              <a:ext uri="{FF2B5EF4-FFF2-40B4-BE49-F238E27FC236}">
                <a16:creationId xmlns:a16="http://schemas.microsoft.com/office/drawing/2014/main" id="{AE031E9D-43DE-4778-B542-DFC29722AEDC}"/>
              </a:ext>
            </a:extLst>
          </p:cNvPr>
          <p:cNvSpPr txBox="1"/>
          <p:nvPr/>
        </p:nvSpPr>
        <p:spPr>
          <a:xfrm>
            <a:off x="8315597" y="4273722"/>
            <a:ext cx="1806609" cy="307777"/>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cs typeface="Times New Roman" panose="02020603050405020304" pitchFamily="18" charset="0"/>
              </a:rPr>
              <a:t>交际意图模糊不明</a:t>
            </a:r>
          </a:p>
        </p:txBody>
      </p:sp>
      <p:sp>
        <p:nvSpPr>
          <p:cNvPr id="27" name="文本框 26">
            <a:extLst>
              <a:ext uri="{FF2B5EF4-FFF2-40B4-BE49-F238E27FC236}">
                <a16:creationId xmlns:a16="http://schemas.microsoft.com/office/drawing/2014/main" id="{6B5DDFEB-50DB-44BF-86AD-C60D7ECA760E}"/>
              </a:ext>
            </a:extLst>
          </p:cNvPr>
          <p:cNvSpPr txBox="1"/>
          <p:nvPr/>
        </p:nvSpPr>
        <p:spPr>
          <a:xfrm>
            <a:off x="9912283" y="4242946"/>
            <a:ext cx="454983" cy="369332"/>
          </a:xfrm>
          <a:prstGeom prst="rect">
            <a:avLst/>
          </a:prstGeom>
          <a:noFill/>
        </p:spPr>
        <p:txBody>
          <a:bodyPr wrap="square" rtlCol="0">
            <a:spAutoFit/>
          </a:bodyPr>
          <a:lstStyle/>
          <a:p>
            <a:r>
              <a:rPr lang="zh-CN" altLang="en-US" b="1" dirty="0">
                <a:latin typeface="Times New Roman" panose="02020603050405020304" pitchFamily="18" charset="0"/>
                <a:cs typeface="Times New Roman" panose="02020603050405020304" pitchFamily="18" charset="0"/>
              </a:rPr>
              <a:t>→</a:t>
            </a:r>
          </a:p>
        </p:txBody>
      </p:sp>
      <p:sp>
        <p:nvSpPr>
          <p:cNvPr id="28" name="箭头: 上 27">
            <a:extLst>
              <a:ext uri="{FF2B5EF4-FFF2-40B4-BE49-F238E27FC236}">
                <a16:creationId xmlns:a16="http://schemas.microsoft.com/office/drawing/2014/main" id="{4836EBAF-0D24-4F25-A078-A322024FB35A}"/>
              </a:ext>
            </a:extLst>
          </p:cNvPr>
          <p:cNvSpPr/>
          <p:nvPr/>
        </p:nvSpPr>
        <p:spPr>
          <a:xfrm rot="10800000">
            <a:off x="10362827" y="4427612"/>
            <a:ext cx="612560" cy="584775"/>
          </a:xfrm>
          <a:prstGeom prst="upArrow">
            <a:avLst/>
          </a:prstGeom>
          <a:no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箭头: 上 28">
            <a:extLst>
              <a:ext uri="{FF2B5EF4-FFF2-40B4-BE49-F238E27FC236}">
                <a16:creationId xmlns:a16="http://schemas.microsoft.com/office/drawing/2014/main" id="{D3DABEB4-7A82-492D-A440-ECCE9FE9006F}"/>
              </a:ext>
            </a:extLst>
          </p:cNvPr>
          <p:cNvSpPr/>
          <p:nvPr/>
        </p:nvSpPr>
        <p:spPr>
          <a:xfrm rot="10800000">
            <a:off x="11019417" y="4427612"/>
            <a:ext cx="806000" cy="769441"/>
          </a:xfrm>
          <a:prstGeom prst="up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0" name="连接符: 曲线 29">
            <a:extLst>
              <a:ext uri="{FF2B5EF4-FFF2-40B4-BE49-F238E27FC236}">
                <a16:creationId xmlns:a16="http://schemas.microsoft.com/office/drawing/2014/main" id="{54E9A8B4-3551-4472-B534-D4821EF801A5}"/>
              </a:ext>
            </a:extLst>
          </p:cNvPr>
          <p:cNvCxnSpPr>
            <a:cxnSpLocks/>
          </p:cNvCxnSpPr>
          <p:nvPr/>
        </p:nvCxnSpPr>
        <p:spPr>
          <a:xfrm>
            <a:off x="7999149" y="4006815"/>
            <a:ext cx="3726022" cy="656706"/>
          </a:xfrm>
          <a:prstGeom prst="curvedConnector3">
            <a:avLst>
              <a:gd name="adj1" fmla="val 106135"/>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418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AD456E9F-EB87-4D14-A06A-ADE8E202C6D3}"/>
              </a:ext>
            </a:extLst>
          </p:cNvPr>
          <p:cNvSpPr txBox="1"/>
          <p:nvPr/>
        </p:nvSpPr>
        <p:spPr>
          <a:xfrm>
            <a:off x="292964" y="124287"/>
            <a:ext cx="7378852"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中文社交媒体反讽的语言特征</a:t>
            </a:r>
          </a:p>
        </p:txBody>
      </p:sp>
      <p:sp>
        <p:nvSpPr>
          <p:cNvPr id="3" name="文本框 2">
            <a:extLst>
              <a:ext uri="{FF2B5EF4-FFF2-40B4-BE49-F238E27FC236}">
                <a16:creationId xmlns:a16="http://schemas.microsoft.com/office/drawing/2014/main" id="{794D7E0F-0230-4B3F-9647-C68C7852E2F9}"/>
              </a:ext>
            </a:extLst>
          </p:cNvPr>
          <p:cNvSpPr txBox="1"/>
          <p:nvPr/>
        </p:nvSpPr>
        <p:spPr>
          <a:xfrm>
            <a:off x="884810" y="921691"/>
            <a:ext cx="3826275"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四种反讽语言的形式特征</a:t>
            </a:r>
            <a:r>
              <a:rPr lang="en-US" altLang="zh-CN" sz="2000" b="1" dirty="0">
                <a:latin typeface="黑体" panose="02010609060101010101" pitchFamily="49" charset="-122"/>
                <a:ea typeface="黑体" panose="02010609060101010101" pitchFamily="49" charset="-122"/>
              </a:rPr>
              <a:t>(</a:t>
            </a:r>
            <a:r>
              <a:rPr lang="zh-CN" altLang="en-US" sz="2000" b="1" dirty="0">
                <a:latin typeface="黑体" panose="02010609060101010101" pitchFamily="49" charset="-122"/>
                <a:ea typeface="黑体" panose="02010609060101010101" pitchFamily="49" charset="-122"/>
              </a:rPr>
              <a:t>模式</a:t>
            </a:r>
            <a:r>
              <a:rPr lang="en-US" altLang="zh-CN" sz="2000" b="1" dirty="0">
                <a:latin typeface="黑体" panose="02010609060101010101" pitchFamily="49" charset="-122"/>
                <a:ea typeface="黑体" panose="02010609060101010101" pitchFamily="49" charset="-122"/>
              </a:rPr>
              <a:t>)</a:t>
            </a:r>
            <a:endParaRPr lang="zh-CN" altLang="en-US" sz="2000" b="1" dirty="0">
              <a:latin typeface="黑体" panose="02010609060101010101" pitchFamily="49" charset="-122"/>
              <a:ea typeface="黑体" panose="02010609060101010101" pitchFamily="49" charset="-122"/>
            </a:endParaRPr>
          </a:p>
        </p:txBody>
      </p:sp>
      <p:sp>
        <p:nvSpPr>
          <p:cNvPr id="4" name="文本框 3">
            <a:extLst>
              <a:ext uri="{FF2B5EF4-FFF2-40B4-BE49-F238E27FC236}">
                <a16:creationId xmlns:a16="http://schemas.microsoft.com/office/drawing/2014/main" id="{CF416097-446F-4A2D-AFA6-D7C022CA7A95}"/>
              </a:ext>
            </a:extLst>
          </p:cNvPr>
          <p:cNvSpPr txBox="1"/>
          <p:nvPr/>
        </p:nvSpPr>
        <p:spPr>
          <a:xfrm>
            <a:off x="884810" y="1418225"/>
            <a:ext cx="5211190"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三、提示非字面义的成分</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表达非负面情感的成分</a:t>
            </a:r>
            <a:endParaRPr lang="en-US" altLang="zh-CN" dirty="0">
              <a:latin typeface="黑体" panose="02010609060101010101" pitchFamily="49" charset="-122"/>
              <a:ea typeface="黑体" panose="02010609060101010101" pitchFamily="49" charset="-122"/>
            </a:endParaRPr>
          </a:p>
        </p:txBody>
      </p:sp>
      <p:sp>
        <p:nvSpPr>
          <p:cNvPr id="5" name="矩形 4">
            <a:extLst>
              <a:ext uri="{FF2B5EF4-FFF2-40B4-BE49-F238E27FC236}">
                <a16:creationId xmlns:a16="http://schemas.microsoft.com/office/drawing/2014/main" id="{196E47A7-CF99-4A0F-A916-9CEEFE44DAB1}"/>
              </a:ext>
            </a:extLst>
          </p:cNvPr>
          <p:cNvSpPr/>
          <p:nvPr/>
        </p:nvSpPr>
        <p:spPr>
          <a:xfrm>
            <a:off x="535619" y="1787557"/>
            <a:ext cx="9860132" cy="1661993"/>
          </a:xfrm>
          <a:prstGeom prst="rect">
            <a:avLst/>
          </a:prstGeom>
        </p:spPr>
        <p:txBody>
          <a:bodyPr wrap="square">
            <a:spAutoFit/>
          </a:bodyPr>
          <a:lstStyle/>
          <a:p>
            <a:pPr indent="266700" algn="just">
              <a:spcAft>
                <a:spcPts val="0"/>
              </a:spcAft>
            </a:pPr>
            <a:r>
              <a:rPr lang="en-US" altLang="zh-CN" sz="1600" kern="100" dirty="0">
                <a:latin typeface="黑体" panose="02010609060101010101" pitchFamily="49" charset="-122"/>
                <a:cs typeface="Times New Roman" panose="02020603050405020304" pitchFamily="18" charset="0"/>
              </a:rPr>
              <a:t>(</a:t>
            </a:r>
            <a:r>
              <a:rPr lang="en-US" altLang="zh-CN" sz="1600" kern="100" dirty="0">
                <a:latin typeface="Times New Roman" panose="02020603050405020304" pitchFamily="18" charset="0"/>
                <a:ea typeface="黑体" panose="02010609060101010101" pitchFamily="49" charset="-122"/>
                <a:cs typeface="Times New Roman" panose="02020603050405020304" pitchFamily="18" charset="0"/>
              </a:rPr>
              <a:t>s5</a:t>
            </a:r>
            <a:r>
              <a:rPr lang="en-US" altLang="zh-CN" sz="1600" kern="100" dirty="0">
                <a:latin typeface="黑体" panose="02010609060101010101" pitchFamily="49" charset="-122"/>
                <a:cs typeface="Times New Roman" panose="02020603050405020304" pitchFamily="18" charset="0"/>
              </a:rPr>
              <a:t>)</a:t>
            </a:r>
            <a:r>
              <a:rPr lang="zh-CN" altLang="zh-CN" sz="1600" u="wavy" kern="100" dirty="0">
                <a:latin typeface="等线" panose="02010600030101010101" pitchFamily="2" charset="-122"/>
                <a:ea typeface="黑体" panose="02010609060101010101" pitchFamily="49" charset="-122"/>
                <a:cs typeface="Times New Roman" panose="02020603050405020304" pitchFamily="18" charset="0"/>
              </a:rPr>
              <a:t>一个引导全球经济超百年的金融桂冠不如各位键盘选手眼界高</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，思路广</a:t>
            </a:r>
            <a:r>
              <a:rPr lang="zh-CN" altLang="zh-CN" sz="1600" u="dashHeavy" kern="100" dirty="0">
                <a:latin typeface="等线" panose="02010600030101010101" pitchFamily="2" charset="-122"/>
                <a:ea typeface="黑体" panose="02010609060101010101" pitchFamily="49" charset="-122"/>
                <a:cs typeface="Times New Roman" panose="02020603050405020304" pitchFamily="18" charset="0"/>
              </a:rPr>
              <a:t>……</a:t>
            </a:r>
            <a:endParaRPr lang="en-US" altLang="zh-CN" sz="1600" u="dashHeavy" kern="100" dirty="0">
              <a:latin typeface="等线" panose="02010600030101010101" pitchFamily="2" charset="-122"/>
              <a:ea typeface="黑体" panose="02010609060101010101" pitchFamily="49" charset="-122"/>
              <a:cs typeface="Times New Roman" panose="02020603050405020304" pitchFamily="18" charset="0"/>
            </a:endParaRPr>
          </a:p>
          <a:p>
            <a:pPr indent="266700" algn="just">
              <a:spcAft>
                <a:spcPts val="0"/>
              </a:spcAft>
            </a:pPr>
            <a:endParaRPr lang="zh-CN" altLang="zh-CN" sz="1600" kern="100" dirty="0">
              <a:latin typeface="等线" panose="02010600030101010101" pitchFamily="2" charset="-122"/>
              <a:cs typeface="Times New Roman" panose="02020603050405020304" pitchFamily="18" charset="0"/>
            </a:endParaRPr>
          </a:p>
          <a:p>
            <a:pPr indent="266700" algn="just">
              <a:spcAft>
                <a:spcPts val="0"/>
              </a:spcAft>
            </a:pPr>
            <a:r>
              <a:rPr lang="en-US" altLang="zh-CN" sz="1600" kern="100" dirty="0">
                <a:latin typeface="黑体" panose="02010609060101010101" pitchFamily="49" charset="-122"/>
                <a:cs typeface="Times New Roman" panose="02020603050405020304" pitchFamily="18" charset="0"/>
              </a:rPr>
              <a:t>(</a:t>
            </a:r>
            <a:r>
              <a:rPr lang="en-US" altLang="zh-CN" sz="1600" kern="100" dirty="0">
                <a:latin typeface="Times New Roman" panose="02020603050405020304" pitchFamily="18" charset="0"/>
                <a:ea typeface="黑体" panose="02010609060101010101" pitchFamily="49" charset="-122"/>
                <a:cs typeface="Times New Roman" panose="02020603050405020304" pitchFamily="18" charset="0"/>
              </a:rPr>
              <a:t>s6</a:t>
            </a:r>
            <a:r>
              <a:rPr lang="en-US" altLang="zh-CN" sz="1600" kern="100" dirty="0">
                <a:latin typeface="黑体" panose="02010609060101010101" pitchFamily="49" charset="-122"/>
                <a:cs typeface="Times New Roman" panose="02020603050405020304" pitchFamily="18" charset="0"/>
              </a:rPr>
              <a:t>)</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别忘了这些战疫英雄：</a:t>
            </a:r>
            <a:r>
              <a:rPr lang="zh-CN" altLang="zh-CN" sz="1600" u="dashHeavy" kern="100" dirty="0">
                <a:latin typeface="等线" panose="02010600030101010101" pitchFamily="2" charset="-122"/>
                <a:ea typeface="黑体" panose="02010609060101010101" pitchFamily="49" charset="-122"/>
                <a:cs typeface="Times New Roman" panose="02020603050405020304" pitchFamily="18" charset="0"/>
              </a:rPr>
              <a:t>“</a:t>
            </a:r>
            <a:r>
              <a:rPr lang="zh-CN" altLang="zh-CN" sz="1600" u="wavy" kern="100" dirty="0">
                <a:latin typeface="等线" panose="02010600030101010101" pitchFamily="2" charset="-122"/>
                <a:ea typeface="黑体" panose="02010609060101010101" pitchFamily="49" charset="-122"/>
                <a:cs typeface="Times New Roman" panose="02020603050405020304" pitchFamily="18" charset="0"/>
              </a:rPr>
              <a:t>居里夫人</a:t>
            </a:r>
            <a:r>
              <a:rPr lang="zh-CN" altLang="zh-CN" sz="1600" u="dashHeavy" kern="100" dirty="0">
                <a:latin typeface="等线" panose="02010600030101010101" pitchFamily="2" charset="-122"/>
                <a:ea typeface="黑体" panose="02010609060101010101" pitchFamily="49" charset="-122"/>
                <a:cs typeface="Times New Roman" panose="02020603050405020304" pitchFamily="18" charset="0"/>
              </a:rPr>
              <a:t>”</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王某、</a:t>
            </a:r>
            <a:r>
              <a:rPr lang="zh-CN" altLang="zh-CN" sz="1600" u="dashHeavy" kern="100" dirty="0">
                <a:latin typeface="等线" panose="02010600030101010101" pitchFamily="2" charset="-122"/>
                <a:ea typeface="黑体" panose="02010609060101010101" pitchFamily="49" charset="-122"/>
                <a:cs typeface="Times New Roman" panose="02020603050405020304" pitchFamily="18" charset="0"/>
              </a:rPr>
              <a:t>“</a:t>
            </a:r>
            <a:r>
              <a:rPr lang="zh-CN" altLang="zh-CN" sz="1600" u="wavy" kern="100" dirty="0">
                <a:latin typeface="等线" panose="02010600030101010101" pitchFamily="2" charset="-122"/>
                <a:ea typeface="黑体" panose="02010609060101010101" pitchFamily="49" charset="-122"/>
                <a:cs typeface="Times New Roman" panose="02020603050405020304" pitchFamily="18" charset="0"/>
              </a:rPr>
              <a:t>通稿复读机</a:t>
            </a:r>
            <a:r>
              <a:rPr lang="zh-CN" altLang="zh-CN" sz="1600" u="dashHeavy" kern="100" dirty="0">
                <a:latin typeface="等线" panose="02010600030101010101" pitchFamily="2" charset="-122"/>
                <a:ea typeface="黑体" panose="02010609060101010101" pitchFamily="49" charset="-122"/>
                <a:cs typeface="Times New Roman" panose="02020603050405020304" pitchFamily="18" charset="0"/>
              </a:rPr>
              <a:t>”</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某君、</a:t>
            </a:r>
            <a:r>
              <a:rPr lang="zh-CN" altLang="zh-CN" sz="1600" u="dashHeavy" kern="100" dirty="0">
                <a:latin typeface="等线" panose="02010600030101010101" pitchFamily="2" charset="-122"/>
                <a:ea typeface="黑体" panose="02010609060101010101" pitchFamily="49" charset="-122"/>
                <a:cs typeface="Times New Roman" panose="02020603050405020304" pitchFamily="18" charset="0"/>
              </a:rPr>
              <a:t>“</a:t>
            </a:r>
            <a:r>
              <a:rPr lang="zh-CN" altLang="zh-CN" sz="1600" u="wavy" kern="100" dirty="0">
                <a:latin typeface="等线" panose="02010600030101010101" pitchFamily="2" charset="-122"/>
                <a:ea typeface="黑体" panose="02010609060101010101" pitchFamily="49" charset="-122"/>
                <a:cs typeface="Times New Roman" panose="02020603050405020304" pitchFamily="18" charset="0"/>
              </a:rPr>
              <a:t>好院长</a:t>
            </a:r>
            <a:r>
              <a:rPr lang="zh-CN" altLang="zh-CN" sz="1600" u="dashHeavy" kern="100" dirty="0">
                <a:latin typeface="等线" panose="02010600030101010101" pitchFamily="2" charset="-122"/>
                <a:ea typeface="黑体" panose="02010609060101010101" pitchFamily="49" charset="-122"/>
                <a:cs typeface="Times New Roman" panose="02020603050405020304" pitchFamily="18" charset="0"/>
              </a:rPr>
              <a:t>”</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蔡某。</a:t>
            </a:r>
            <a:endParaRPr lang="en-US" altLang="zh-CN" sz="1600" kern="100" dirty="0">
              <a:latin typeface="等线" panose="02010600030101010101" pitchFamily="2" charset="-122"/>
              <a:ea typeface="黑体" panose="02010609060101010101" pitchFamily="49" charset="-122"/>
              <a:cs typeface="Times New Roman" panose="02020603050405020304" pitchFamily="18" charset="0"/>
            </a:endParaRPr>
          </a:p>
          <a:p>
            <a:pPr indent="266700" algn="just">
              <a:spcAft>
                <a:spcPts val="0"/>
              </a:spcAft>
            </a:pPr>
            <a:endParaRPr lang="zh-CN" altLang="zh-CN" sz="1600" kern="100" dirty="0">
              <a:latin typeface="等线" panose="02010600030101010101" pitchFamily="2" charset="-122"/>
              <a:cs typeface="Times New Roman" panose="02020603050405020304" pitchFamily="18" charset="0"/>
            </a:endParaRPr>
          </a:p>
          <a:p>
            <a:pPr algn="just">
              <a:spcAft>
                <a:spcPts val="0"/>
              </a:spcAft>
            </a:pPr>
            <a:r>
              <a:rPr lang="en-US" altLang="zh-CN" sz="1600" kern="1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1600" kern="100" dirty="0">
                <a:latin typeface="黑体" panose="02010609060101010101" pitchFamily="49" charset="-122"/>
                <a:cs typeface="Times New Roman" panose="02020603050405020304" pitchFamily="18" charset="0"/>
              </a:rPr>
              <a:t>(</a:t>
            </a:r>
            <a:r>
              <a:rPr lang="en-US" altLang="zh-CN" sz="1600" kern="100" dirty="0">
                <a:latin typeface="Times New Roman" panose="02020603050405020304" pitchFamily="18" charset="0"/>
                <a:ea typeface="黑体" panose="02010609060101010101" pitchFamily="49" charset="-122"/>
                <a:cs typeface="Times New Roman" panose="02020603050405020304" pitchFamily="18" charset="0"/>
              </a:rPr>
              <a:t>s7</a:t>
            </a:r>
            <a:r>
              <a:rPr lang="en-US" altLang="zh-CN" sz="1600" kern="100" dirty="0">
                <a:latin typeface="黑体" panose="02010609060101010101" pitchFamily="49" charset="-122"/>
                <a:cs typeface="Times New Roman" panose="02020603050405020304" pitchFamily="18" charset="0"/>
              </a:rPr>
              <a:t>)</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难怪那么多人喜欢当</a:t>
            </a:r>
            <a:r>
              <a:rPr lang="zh-CN" altLang="zh-CN" sz="1600" u="wavyDbl" kern="100" dirty="0">
                <a:latin typeface="等线" panose="02010600030101010101" pitchFamily="2" charset="-122"/>
                <a:ea typeface="黑体" panose="02010609060101010101" pitchFamily="49" charset="-122"/>
                <a:cs typeface="Times New Roman" panose="02020603050405020304" pitchFamily="18" charset="0"/>
              </a:rPr>
              <a:t>键盘侠</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呢，躲在屏幕后面喷人可真爽！</a:t>
            </a:r>
            <a:endParaRPr lang="en-US" altLang="zh-CN" sz="1600" kern="100" dirty="0">
              <a:latin typeface="等线" panose="02010600030101010101" pitchFamily="2" charset="-122"/>
              <a:ea typeface="黑体" panose="02010609060101010101" pitchFamily="49" charset="-122"/>
              <a:cs typeface="Times New Roman" panose="02020603050405020304" pitchFamily="18" charset="0"/>
            </a:endParaRPr>
          </a:p>
          <a:p>
            <a:pPr algn="just">
              <a:spcAft>
                <a:spcPts val="0"/>
              </a:spcAft>
            </a:pPr>
            <a:endParaRPr lang="zh-CN" altLang="zh-CN" kern="100" dirty="0">
              <a:latin typeface="等线" panose="02010600030101010101" pitchFamily="2" charset="-122"/>
              <a:cs typeface="Times New Roman" panose="02020603050405020304" pitchFamily="18" charset="0"/>
            </a:endParaRPr>
          </a:p>
        </p:txBody>
      </p:sp>
      <p:sp>
        <p:nvSpPr>
          <p:cNvPr id="6" name="箭头: 上 5">
            <a:extLst>
              <a:ext uri="{FF2B5EF4-FFF2-40B4-BE49-F238E27FC236}">
                <a16:creationId xmlns:a16="http://schemas.microsoft.com/office/drawing/2014/main" id="{7BE05FB3-6F3A-42A8-A558-7F20137815BE}"/>
              </a:ext>
            </a:extLst>
          </p:cNvPr>
          <p:cNvSpPr/>
          <p:nvPr/>
        </p:nvSpPr>
        <p:spPr>
          <a:xfrm>
            <a:off x="8683325" y="901069"/>
            <a:ext cx="612560" cy="584775"/>
          </a:xfrm>
          <a:prstGeom prst="upArrow">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a:extLst>
              <a:ext uri="{FF2B5EF4-FFF2-40B4-BE49-F238E27FC236}">
                <a16:creationId xmlns:a16="http://schemas.microsoft.com/office/drawing/2014/main" id="{0B81E3BA-4B18-4FE1-BD21-FB4ACF970677}"/>
              </a:ext>
            </a:extLst>
          </p:cNvPr>
          <p:cNvSpPr txBox="1"/>
          <p:nvPr/>
        </p:nvSpPr>
        <p:spPr>
          <a:xfrm>
            <a:off x="9423497" y="1193456"/>
            <a:ext cx="1282845" cy="307777"/>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cs typeface="Times New Roman" panose="02020603050405020304" pitchFamily="18" charset="0"/>
              </a:rPr>
              <a:t>提示非字面义</a:t>
            </a:r>
          </a:p>
        </p:txBody>
      </p:sp>
      <p:sp>
        <p:nvSpPr>
          <p:cNvPr id="8" name="文本框 7">
            <a:extLst>
              <a:ext uri="{FF2B5EF4-FFF2-40B4-BE49-F238E27FC236}">
                <a16:creationId xmlns:a16="http://schemas.microsoft.com/office/drawing/2014/main" id="{93849660-6940-4140-A4D3-CA4C4A89EA54}"/>
              </a:ext>
            </a:extLst>
          </p:cNvPr>
          <p:cNvSpPr txBox="1"/>
          <p:nvPr/>
        </p:nvSpPr>
        <p:spPr>
          <a:xfrm>
            <a:off x="9153467" y="1145101"/>
            <a:ext cx="454983" cy="369332"/>
          </a:xfrm>
          <a:prstGeom prst="rect">
            <a:avLst/>
          </a:prstGeom>
          <a:noFill/>
        </p:spPr>
        <p:txBody>
          <a:bodyPr wrap="square" rtlCol="0">
            <a:spAutoFit/>
          </a:bodyPr>
          <a:lstStyle/>
          <a:p>
            <a:r>
              <a:rPr lang="zh-CN" altLang="en-US" b="1" dirty="0">
                <a:latin typeface="Times New Roman" panose="02020603050405020304" pitchFamily="18" charset="0"/>
                <a:cs typeface="Times New Roman" panose="02020603050405020304" pitchFamily="18" charset="0"/>
              </a:rPr>
              <a:t>→</a:t>
            </a:r>
          </a:p>
        </p:txBody>
      </p:sp>
      <p:sp>
        <p:nvSpPr>
          <p:cNvPr id="9" name="文本框 8">
            <a:extLst>
              <a:ext uri="{FF2B5EF4-FFF2-40B4-BE49-F238E27FC236}">
                <a16:creationId xmlns:a16="http://schemas.microsoft.com/office/drawing/2014/main" id="{F0E7BC46-C0CE-4714-9A95-14003B6E4C96}"/>
              </a:ext>
            </a:extLst>
          </p:cNvPr>
          <p:cNvSpPr txBox="1"/>
          <p:nvPr/>
        </p:nvSpPr>
        <p:spPr>
          <a:xfrm>
            <a:off x="10496588" y="1145101"/>
            <a:ext cx="454983" cy="369332"/>
          </a:xfrm>
          <a:prstGeom prst="rect">
            <a:avLst/>
          </a:prstGeom>
          <a:noFill/>
        </p:spPr>
        <p:txBody>
          <a:bodyPr wrap="square" rtlCol="0">
            <a:spAutoFit/>
          </a:bodyPr>
          <a:lstStyle/>
          <a:p>
            <a:r>
              <a:rPr lang="zh-CN" altLang="en-US" b="1" dirty="0">
                <a:latin typeface="Times New Roman" panose="02020603050405020304" pitchFamily="18" charset="0"/>
                <a:cs typeface="Times New Roman" panose="02020603050405020304" pitchFamily="18" charset="0"/>
              </a:rPr>
              <a:t>→</a:t>
            </a:r>
          </a:p>
        </p:txBody>
      </p:sp>
      <p:sp>
        <p:nvSpPr>
          <p:cNvPr id="10" name="箭头: 上 9">
            <a:extLst>
              <a:ext uri="{FF2B5EF4-FFF2-40B4-BE49-F238E27FC236}">
                <a16:creationId xmlns:a16="http://schemas.microsoft.com/office/drawing/2014/main" id="{69BD2814-242B-4A10-8CD3-64D834DEB711}"/>
              </a:ext>
            </a:extLst>
          </p:cNvPr>
          <p:cNvSpPr/>
          <p:nvPr/>
        </p:nvSpPr>
        <p:spPr>
          <a:xfrm rot="10800000">
            <a:off x="10706343" y="1255012"/>
            <a:ext cx="806000" cy="769441"/>
          </a:xfrm>
          <a:prstGeom prst="up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连接符: 曲线 10">
            <a:extLst>
              <a:ext uri="{FF2B5EF4-FFF2-40B4-BE49-F238E27FC236}">
                <a16:creationId xmlns:a16="http://schemas.microsoft.com/office/drawing/2014/main" id="{36784394-E107-4266-98AE-ED9E3983DB24}"/>
              </a:ext>
            </a:extLst>
          </p:cNvPr>
          <p:cNvCxnSpPr>
            <a:cxnSpLocks/>
          </p:cNvCxnSpPr>
          <p:nvPr/>
        </p:nvCxnSpPr>
        <p:spPr>
          <a:xfrm rot="16200000" flipH="1">
            <a:off x="9881643" y="-87391"/>
            <a:ext cx="738663" cy="2522738"/>
          </a:xfrm>
          <a:prstGeom prst="curvedConnector4">
            <a:avLst>
              <a:gd name="adj1" fmla="val -30948"/>
              <a:gd name="adj2" fmla="val 10906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文本框 13">
            <a:extLst>
              <a:ext uri="{FF2B5EF4-FFF2-40B4-BE49-F238E27FC236}">
                <a16:creationId xmlns:a16="http://schemas.microsoft.com/office/drawing/2014/main" id="{063984B5-3839-4D69-84E4-9E58A2EBE587}"/>
              </a:ext>
            </a:extLst>
          </p:cNvPr>
          <p:cNvSpPr txBox="1"/>
          <p:nvPr/>
        </p:nvSpPr>
        <p:spPr>
          <a:xfrm>
            <a:off x="884810" y="3341829"/>
            <a:ext cx="5974669" cy="369332"/>
          </a:xfrm>
          <a:prstGeom prst="rect">
            <a:avLst/>
          </a:prstGeom>
          <a:noFill/>
        </p:spPr>
        <p:txBody>
          <a:bodyPr wrap="square" rtlCol="0">
            <a:spAutoFit/>
          </a:bodyPr>
          <a:lstStyle/>
          <a:p>
            <a:r>
              <a:rPr lang="zh-CN" altLang="en-US" dirty="0">
                <a:latin typeface="黑体" panose="02010609060101010101" pitchFamily="49" charset="-122"/>
                <a:ea typeface="黑体" panose="02010609060101010101" pitchFamily="49" charset="-122"/>
              </a:rPr>
              <a:t>四、具有语义或逻辑矛盾的成分</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表达非负面情感的成分</a:t>
            </a:r>
            <a:endParaRPr lang="en-US" altLang="zh-CN" dirty="0">
              <a:latin typeface="黑体" panose="02010609060101010101" pitchFamily="49" charset="-122"/>
              <a:ea typeface="黑体" panose="02010609060101010101" pitchFamily="49" charset="-122"/>
            </a:endParaRPr>
          </a:p>
        </p:txBody>
      </p:sp>
      <p:sp>
        <p:nvSpPr>
          <p:cNvPr id="15" name="矩形 14">
            <a:extLst>
              <a:ext uri="{FF2B5EF4-FFF2-40B4-BE49-F238E27FC236}">
                <a16:creationId xmlns:a16="http://schemas.microsoft.com/office/drawing/2014/main" id="{BB86575B-5C45-4C14-85DA-19E815035693}"/>
              </a:ext>
            </a:extLst>
          </p:cNvPr>
          <p:cNvSpPr/>
          <p:nvPr/>
        </p:nvSpPr>
        <p:spPr>
          <a:xfrm>
            <a:off x="-68062" y="3711161"/>
            <a:ext cx="6096000" cy="830997"/>
          </a:xfrm>
          <a:prstGeom prst="rect">
            <a:avLst/>
          </a:prstGeom>
        </p:spPr>
        <p:txBody>
          <a:bodyPr>
            <a:spAutoFit/>
          </a:bodyPr>
          <a:lstStyle/>
          <a:p>
            <a:pPr algn="just">
              <a:spcAft>
                <a:spcPts val="0"/>
              </a:spcAft>
            </a:pPr>
            <a:r>
              <a:rPr lang="en-US" altLang="zh-CN" sz="1600" kern="100" dirty="0">
                <a:latin typeface="黑体" panose="02010609060101010101" pitchFamily="49" charset="-122"/>
                <a:cs typeface="Times New Roman" panose="02020603050405020304" pitchFamily="18" charset="0"/>
              </a:rPr>
              <a:t>	(</a:t>
            </a:r>
            <a:r>
              <a:rPr lang="en-US" altLang="zh-CN" sz="1600" kern="100" dirty="0">
                <a:latin typeface="Times New Roman" panose="02020603050405020304" pitchFamily="18" charset="0"/>
                <a:ea typeface="黑体" panose="02010609060101010101" pitchFamily="49" charset="-122"/>
                <a:cs typeface="Times New Roman" panose="02020603050405020304" pitchFamily="18" charset="0"/>
              </a:rPr>
              <a:t>s8</a:t>
            </a:r>
            <a:r>
              <a:rPr lang="en-US" altLang="zh-CN" sz="1600" kern="100" dirty="0">
                <a:latin typeface="黑体" panose="02010609060101010101" pitchFamily="49" charset="-122"/>
                <a:cs typeface="Times New Roman" panose="02020603050405020304" pitchFamily="18" charset="0"/>
              </a:rPr>
              <a:t>)</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下午两点半关门，领事馆你</a:t>
            </a:r>
            <a:r>
              <a:rPr lang="zh-CN" altLang="zh-CN" sz="1600" u="wavyDbl" kern="100" dirty="0">
                <a:latin typeface="等线" panose="02010600030101010101" pitchFamily="2" charset="-122"/>
                <a:ea typeface="黑体" panose="02010609060101010101" pitchFamily="49" charset="-122"/>
                <a:cs typeface="Times New Roman" panose="02020603050405020304" pitchFamily="18" charset="0"/>
              </a:rPr>
              <a:t>可以再懒一点</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a:t>
            </a:r>
            <a:endParaRPr lang="en-US" altLang="zh-CN" sz="1600" kern="100" dirty="0">
              <a:latin typeface="等线" panose="02010600030101010101" pitchFamily="2" charset="-122"/>
              <a:ea typeface="黑体" panose="02010609060101010101" pitchFamily="49" charset="-122"/>
              <a:cs typeface="Times New Roman" panose="02020603050405020304" pitchFamily="18" charset="0"/>
            </a:endParaRPr>
          </a:p>
          <a:p>
            <a:pPr algn="just">
              <a:spcAft>
                <a:spcPts val="0"/>
              </a:spcAft>
            </a:pPr>
            <a:endParaRPr lang="zh-CN" altLang="zh-CN" sz="1600" kern="100" dirty="0">
              <a:latin typeface="等线" panose="02010600030101010101" pitchFamily="2" charset="-122"/>
              <a:cs typeface="Times New Roman" panose="02020603050405020304" pitchFamily="18" charset="0"/>
            </a:endParaRPr>
          </a:p>
          <a:p>
            <a:pPr algn="just">
              <a:spcAft>
                <a:spcPts val="0"/>
              </a:spcAft>
            </a:pPr>
            <a:r>
              <a:rPr lang="en-US" altLang="zh-CN" sz="1600" kern="100" dirty="0">
                <a:latin typeface="等线" panose="02010600030101010101" pitchFamily="2" charset="-122"/>
                <a:cs typeface="Times New Roman" panose="02020603050405020304" pitchFamily="18" charset="0"/>
              </a:rPr>
              <a:t>	</a:t>
            </a:r>
            <a:r>
              <a:rPr lang="en-US" altLang="zh-CN" sz="1600" kern="100" dirty="0">
                <a:latin typeface="黑体" panose="02010609060101010101" pitchFamily="49" charset="-122"/>
                <a:cs typeface="Times New Roman" panose="02020603050405020304" pitchFamily="18" charset="0"/>
              </a:rPr>
              <a:t>(</a:t>
            </a:r>
            <a:r>
              <a:rPr lang="en-US" altLang="zh-CN" sz="1600" kern="100" dirty="0">
                <a:latin typeface="Times New Roman" panose="02020603050405020304" pitchFamily="18" charset="0"/>
                <a:ea typeface="黑体" panose="02010609060101010101" pitchFamily="49" charset="-122"/>
                <a:cs typeface="Times New Roman" panose="02020603050405020304" pitchFamily="18" charset="0"/>
              </a:rPr>
              <a:t>s9</a:t>
            </a:r>
            <a:r>
              <a:rPr lang="en-US" altLang="zh-CN" sz="1600" kern="100" dirty="0">
                <a:latin typeface="黑体" panose="02010609060101010101" pitchFamily="49" charset="-122"/>
                <a:cs typeface="Times New Roman" panose="02020603050405020304" pitchFamily="18" charset="0"/>
              </a:rPr>
              <a:t>)</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乱收费的最高境界就是</a:t>
            </a:r>
            <a:r>
              <a:rPr lang="zh-CN" altLang="zh-CN" sz="1600" u="wavyDbl" kern="100" dirty="0">
                <a:latin typeface="等线" panose="02010600030101010101" pitchFamily="2" charset="-122"/>
                <a:ea typeface="黑体" panose="02010609060101010101" pitchFamily="49" charset="-122"/>
                <a:cs typeface="Times New Roman" panose="02020603050405020304" pitchFamily="18" charset="0"/>
              </a:rPr>
              <a:t>被自愿</a:t>
            </a:r>
            <a:r>
              <a:rPr lang="zh-CN" altLang="zh-CN" sz="1600" kern="100" dirty="0">
                <a:latin typeface="等线" panose="02010600030101010101" pitchFamily="2" charset="-122"/>
                <a:ea typeface="黑体" panose="02010609060101010101" pitchFamily="49" charset="-122"/>
                <a:cs typeface="Times New Roman" panose="02020603050405020304" pitchFamily="18" charset="0"/>
              </a:rPr>
              <a:t>。</a:t>
            </a:r>
            <a:endParaRPr lang="zh-CN" altLang="zh-CN" sz="1600" kern="100" dirty="0">
              <a:latin typeface="等线" panose="02010600030101010101" pitchFamily="2" charset="-122"/>
              <a:cs typeface="Times New Roman" panose="02020603050405020304" pitchFamily="18" charset="0"/>
            </a:endParaRPr>
          </a:p>
        </p:txBody>
      </p:sp>
      <p:sp>
        <p:nvSpPr>
          <p:cNvPr id="16" name="箭头: 上 15">
            <a:extLst>
              <a:ext uri="{FF2B5EF4-FFF2-40B4-BE49-F238E27FC236}">
                <a16:creationId xmlns:a16="http://schemas.microsoft.com/office/drawing/2014/main" id="{0C5B2AF2-7134-4615-8831-2EB37F85A97F}"/>
              </a:ext>
            </a:extLst>
          </p:cNvPr>
          <p:cNvSpPr/>
          <p:nvPr/>
        </p:nvSpPr>
        <p:spPr>
          <a:xfrm>
            <a:off x="7384968" y="3395269"/>
            <a:ext cx="612560" cy="584775"/>
          </a:xfrm>
          <a:prstGeom prst="upArrow">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乘号 16">
            <a:extLst>
              <a:ext uri="{FF2B5EF4-FFF2-40B4-BE49-F238E27FC236}">
                <a16:creationId xmlns:a16="http://schemas.microsoft.com/office/drawing/2014/main" id="{2CCFAB41-A96A-44EE-B833-A1C76A884B2B}"/>
              </a:ext>
            </a:extLst>
          </p:cNvPr>
          <p:cNvSpPr/>
          <p:nvPr/>
        </p:nvSpPr>
        <p:spPr>
          <a:xfrm>
            <a:off x="7420479" y="3980044"/>
            <a:ext cx="541538" cy="470516"/>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文本框 17">
            <a:extLst>
              <a:ext uri="{FF2B5EF4-FFF2-40B4-BE49-F238E27FC236}">
                <a16:creationId xmlns:a16="http://schemas.microsoft.com/office/drawing/2014/main" id="{63FDF39C-749B-43C2-9539-3B8048CD1998}"/>
              </a:ext>
            </a:extLst>
          </p:cNvPr>
          <p:cNvSpPr txBox="1"/>
          <p:nvPr/>
        </p:nvSpPr>
        <p:spPr>
          <a:xfrm>
            <a:off x="6971327" y="4303211"/>
            <a:ext cx="1439841"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contradiction</a:t>
            </a:r>
            <a:endParaRPr lang="zh-CN" altLang="en-US" dirty="0">
              <a:latin typeface="Times New Roman" panose="02020603050405020304" pitchFamily="18" charset="0"/>
              <a:cs typeface="Times New Roman" panose="02020603050405020304" pitchFamily="18" charset="0"/>
            </a:endParaRPr>
          </a:p>
        </p:txBody>
      </p:sp>
      <p:sp>
        <p:nvSpPr>
          <p:cNvPr id="19" name="文本框 18">
            <a:extLst>
              <a:ext uri="{FF2B5EF4-FFF2-40B4-BE49-F238E27FC236}">
                <a16:creationId xmlns:a16="http://schemas.microsoft.com/office/drawing/2014/main" id="{F8D6CB82-38BC-4909-8C5C-BD19C1BE66C8}"/>
              </a:ext>
            </a:extLst>
          </p:cNvPr>
          <p:cNvSpPr txBox="1"/>
          <p:nvPr/>
        </p:nvSpPr>
        <p:spPr>
          <a:xfrm>
            <a:off x="7856225" y="3795380"/>
            <a:ext cx="454983" cy="369332"/>
          </a:xfrm>
          <a:prstGeom prst="rect">
            <a:avLst/>
          </a:prstGeom>
          <a:noFill/>
        </p:spPr>
        <p:txBody>
          <a:bodyPr wrap="square" rtlCol="0">
            <a:spAutoFit/>
          </a:bodyPr>
          <a:lstStyle/>
          <a:p>
            <a:r>
              <a:rPr lang="zh-CN" altLang="en-US" b="1" dirty="0">
                <a:latin typeface="Times New Roman" panose="02020603050405020304" pitchFamily="18" charset="0"/>
                <a:cs typeface="Times New Roman" panose="02020603050405020304" pitchFamily="18" charset="0"/>
              </a:rPr>
              <a:t>→</a:t>
            </a:r>
          </a:p>
        </p:txBody>
      </p:sp>
      <p:sp>
        <p:nvSpPr>
          <p:cNvPr id="20" name="文本框 19">
            <a:extLst>
              <a:ext uri="{FF2B5EF4-FFF2-40B4-BE49-F238E27FC236}">
                <a16:creationId xmlns:a16="http://schemas.microsoft.com/office/drawing/2014/main" id="{2AEDBBE8-C1E0-4B49-BF70-2A49187023C7}"/>
              </a:ext>
            </a:extLst>
          </p:cNvPr>
          <p:cNvSpPr txBox="1"/>
          <p:nvPr/>
        </p:nvSpPr>
        <p:spPr>
          <a:xfrm>
            <a:off x="8075206" y="3724678"/>
            <a:ext cx="1988260" cy="523220"/>
          </a:xfrm>
          <a:prstGeom prst="rect">
            <a:avLst/>
          </a:prstGeom>
          <a:noFill/>
        </p:spPr>
        <p:txBody>
          <a:bodyPr wrap="square" rtlCol="0">
            <a:spAutoFit/>
          </a:bodyPr>
          <a:lstStyle/>
          <a:p>
            <a:r>
              <a:rPr lang="zh-CN" altLang="en-US" sz="1400" dirty="0">
                <a:latin typeface="黑体" panose="02010609060101010101" pitchFamily="49" charset="-122"/>
                <a:ea typeface="黑体" panose="02010609060101010101" pitchFamily="49" charset="-122"/>
                <a:cs typeface="Times New Roman" panose="02020603050405020304" pitchFamily="18" charset="0"/>
              </a:rPr>
              <a:t>  明显地违反质准则</a:t>
            </a:r>
            <a:endParaRPr lang="en-US" altLang="zh-CN" sz="1400" dirty="0">
              <a:latin typeface="黑体" panose="02010609060101010101" pitchFamily="49" charset="-122"/>
              <a:ea typeface="黑体" panose="02010609060101010101" pitchFamily="49" charset="-122"/>
              <a:cs typeface="Times New Roman" panose="02020603050405020304" pitchFamily="18" charset="0"/>
            </a:endParaRPr>
          </a:p>
          <a:p>
            <a:r>
              <a:rPr lang="zh-CN" altLang="en-US" sz="1400" dirty="0">
                <a:latin typeface="黑体" panose="02010609060101010101" pitchFamily="49" charset="-122"/>
                <a:ea typeface="黑体" panose="02010609060101010101" pitchFamily="49" charset="-122"/>
                <a:cs typeface="Times New Roman" panose="02020603050405020304" pitchFamily="18" charset="0"/>
              </a:rPr>
              <a:t>以达到特殊的表达效果</a:t>
            </a:r>
          </a:p>
        </p:txBody>
      </p:sp>
      <p:sp>
        <p:nvSpPr>
          <p:cNvPr id="21" name="箭头: 上 20">
            <a:extLst>
              <a:ext uri="{FF2B5EF4-FFF2-40B4-BE49-F238E27FC236}">
                <a16:creationId xmlns:a16="http://schemas.microsoft.com/office/drawing/2014/main" id="{CFF926FD-F8FA-488B-8814-9F9979E94D06}"/>
              </a:ext>
            </a:extLst>
          </p:cNvPr>
          <p:cNvSpPr/>
          <p:nvPr/>
        </p:nvSpPr>
        <p:spPr>
          <a:xfrm rot="10800000">
            <a:off x="10162021" y="3764601"/>
            <a:ext cx="806000" cy="769441"/>
          </a:xfrm>
          <a:prstGeom prst="up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文本框 21">
            <a:extLst>
              <a:ext uri="{FF2B5EF4-FFF2-40B4-BE49-F238E27FC236}">
                <a16:creationId xmlns:a16="http://schemas.microsoft.com/office/drawing/2014/main" id="{C3F33B7D-0426-4642-A18E-3B551FE09289}"/>
              </a:ext>
            </a:extLst>
          </p:cNvPr>
          <p:cNvSpPr txBox="1"/>
          <p:nvPr/>
        </p:nvSpPr>
        <p:spPr>
          <a:xfrm>
            <a:off x="9882547" y="3795380"/>
            <a:ext cx="454983" cy="369332"/>
          </a:xfrm>
          <a:prstGeom prst="rect">
            <a:avLst/>
          </a:prstGeom>
          <a:noFill/>
        </p:spPr>
        <p:txBody>
          <a:bodyPr wrap="square" rtlCol="0">
            <a:spAutoFit/>
          </a:bodyPr>
          <a:lstStyle/>
          <a:p>
            <a:r>
              <a:rPr lang="zh-CN" altLang="en-US" b="1" dirty="0">
                <a:latin typeface="Times New Roman" panose="02020603050405020304" pitchFamily="18" charset="0"/>
                <a:cs typeface="Times New Roman" panose="02020603050405020304" pitchFamily="18" charset="0"/>
              </a:rPr>
              <a:t>→</a:t>
            </a:r>
          </a:p>
        </p:txBody>
      </p:sp>
      <p:cxnSp>
        <p:nvCxnSpPr>
          <p:cNvPr id="23" name="连接符: 曲线 22">
            <a:extLst>
              <a:ext uri="{FF2B5EF4-FFF2-40B4-BE49-F238E27FC236}">
                <a16:creationId xmlns:a16="http://schemas.microsoft.com/office/drawing/2014/main" id="{05852731-6799-481F-92F7-7EE614370B34}"/>
              </a:ext>
            </a:extLst>
          </p:cNvPr>
          <p:cNvCxnSpPr>
            <a:cxnSpLocks/>
          </p:cNvCxnSpPr>
          <p:nvPr/>
        </p:nvCxnSpPr>
        <p:spPr>
          <a:xfrm>
            <a:off x="7785111" y="3279541"/>
            <a:ext cx="3276772" cy="754052"/>
          </a:xfrm>
          <a:prstGeom prst="curvedConnector3">
            <a:avLst>
              <a:gd name="adj1" fmla="val 106976"/>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文本框 23">
            <a:extLst>
              <a:ext uri="{FF2B5EF4-FFF2-40B4-BE49-F238E27FC236}">
                <a16:creationId xmlns:a16="http://schemas.microsoft.com/office/drawing/2014/main" id="{4BE47825-C2C1-4F79-9783-5C5A5ADCB402}"/>
              </a:ext>
            </a:extLst>
          </p:cNvPr>
          <p:cNvSpPr txBox="1"/>
          <p:nvPr/>
        </p:nvSpPr>
        <p:spPr>
          <a:xfrm>
            <a:off x="8825501" y="1396689"/>
            <a:ext cx="296571" cy="584775"/>
          </a:xfrm>
          <a:prstGeom prst="rect">
            <a:avLst/>
          </a:prstGeom>
          <a:noFill/>
        </p:spPr>
        <p:txBody>
          <a:bodyPr wrap="square" rtlCol="0">
            <a:spAutoFit/>
          </a:bodyPr>
          <a:lstStyle/>
          <a:p>
            <a:r>
              <a:rPr lang="en-US" altLang="zh-CN" sz="3200" b="1" dirty="0">
                <a:solidFill>
                  <a:srgbClr val="FF9900"/>
                </a:solidFill>
                <a:latin typeface="Times New Roman" panose="02020603050405020304" pitchFamily="18" charset="0"/>
                <a:cs typeface="Times New Roman" panose="02020603050405020304" pitchFamily="18" charset="0"/>
              </a:rPr>
              <a:t>!</a:t>
            </a:r>
            <a:endParaRPr lang="zh-CN" altLang="en-US" sz="3200" b="1" dirty="0">
              <a:solidFill>
                <a:srgbClr val="FF9900"/>
              </a:solidFill>
              <a:latin typeface="Times New Roman" panose="02020603050405020304" pitchFamily="18" charset="0"/>
              <a:cs typeface="Times New Roman" panose="02020603050405020304" pitchFamily="18" charset="0"/>
            </a:endParaRPr>
          </a:p>
        </p:txBody>
      </p:sp>
      <p:sp>
        <p:nvSpPr>
          <p:cNvPr id="27" name="文本框 26">
            <a:extLst>
              <a:ext uri="{FF2B5EF4-FFF2-40B4-BE49-F238E27FC236}">
                <a16:creationId xmlns:a16="http://schemas.microsoft.com/office/drawing/2014/main" id="{9D3816BF-680D-4DBE-8B8C-45044FCB3556}"/>
              </a:ext>
            </a:extLst>
          </p:cNvPr>
          <p:cNvSpPr txBox="1"/>
          <p:nvPr/>
        </p:nvSpPr>
        <p:spPr>
          <a:xfrm>
            <a:off x="8032667" y="1763155"/>
            <a:ext cx="2587835"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implied meaning hint</a:t>
            </a:r>
            <a:endParaRPr lang="zh-CN"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1626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05A2C0FD-EBEB-4BCE-BCD6-C683DA5178E6}"/>
              </a:ext>
            </a:extLst>
          </p:cNvPr>
          <p:cNvSpPr txBox="1"/>
          <p:nvPr/>
        </p:nvSpPr>
        <p:spPr>
          <a:xfrm>
            <a:off x="292964" y="124287"/>
            <a:ext cx="7378852"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中文社交媒体反讽的语言特征</a:t>
            </a:r>
          </a:p>
        </p:txBody>
      </p:sp>
      <p:sp>
        <p:nvSpPr>
          <p:cNvPr id="3" name="文本框 2">
            <a:extLst>
              <a:ext uri="{FF2B5EF4-FFF2-40B4-BE49-F238E27FC236}">
                <a16:creationId xmlns:a16="http://schemas.microsoft.com/office/drawing/2014/main" id="{AD471A41-623C-4786-BE79-445AA046EE58}"/>
              </a:ext>
            </a:extLst>
          </p:cNvPr>
          <p:cNvSpPr txBox="1"/>
          <p:nvPr/>
        </p:nvSpPr>
        <p:spPr>
          <a:xfrm>
            <a:off x="600724" y="824037"/>
            <a:ext cx="7575610"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反讽相关的具体语言特征</a:t>
            </a:r>
            <a:r>
              <a:rPr lang="en-US" altLang="zh-CN" sz="1600" dirty="0">
                <a:latin typeface="黑体" panose="02010609060101010101" pitchFamily="49" charset="-122"/>
                <a:ea typeface="黑体" panose="02010609060101010101" pitchFamily="49" charset="-122"/>
              </a:rPr>
              <a:t>(</a:t>
            </a:r>
            <a:r>
              <a:rPr lang="zh-CN" altLang="en-US" sz="1600" dirty="0">
                <a:latin typeface="黑体" panose="02010609060101010101" pitchFamily="49" charset="-122"/>
                <a:ea typeface="黑体" panose="02010609060101010101" pitchFamily="49" charset="-122"/>
              </a:rPr>
              <a:t>形式特征的实现依赖于更具体的特征</a:t>
            </a:r>
            <a:r>
              <a:rPr lang="en-US" altLang="zh-CN" sz="1600" dirty="0">
                <a:latin typeface="黑体" panose="02010609060101010101" pitchFamily="49" charset="-122"/>
                <a:ea typeface="黑体" panose="02010609060101010101" pitchFamily="49" charset="-122"/>
              </a:rPr>
              <a:t>)</a:t>
            </a:r>
            <a:endParaRPr lang="zh-CN" altLang="en-US" sz="2000" dirty="0">
              <a:latin typeface="黑体" panose="02010609060101010101" pitchFamily="49" charset="-122"/>
              <a:ea typeface="黑体" panose="02010609060101010101" pitchFamily="49" charset="-122"/>
            </a:endParaRPr>
          </a:p>
        </p:txBody>
      </p:sp>
      <p:sp>
        <p:nvSpPr>
          <p:cNvPr id="4" name="文本框 3">
            <a:extLst>
              <a:ext uri="{FF2B5EF4-FFF2-40B4-BE49-F238E27FC236}">
                <a16:creationId xmlns:a16="http://schemas.microsoft.com/office/drawing/2014/main" id="{EB23FF74-6DAF-44B1-9F84-1A966ED93819}"/>
              </a:ext>
            </a:extLst>
          </p:cNvPr>
          <p:cNvSpPr txBox="1"/>
          <p:nvPr/>
        </p:nvSpPr>
        <p:spPr>
          <a:xfrm>
            <a:off x="671746" y="1224147"/>
            <a:ext cx="5211190" cy="369332"/>
          </a:xfrm>
          <a:prstGeom prst="rect">
            <a:avLst/>
          </a:prstGeom>
          <a:noFill/>
        </p:spPr>
        <p:txBody>
          <a:bodyPr wrap="square" rtlCol="0">
            <a:sp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Skip-n</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元词组合</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矩形 4">
            <a:extLst>
              <a:ext uri="{FF2B5EF4-FFF2-40B4-BE49-F238E27FC236}">
                <a16:creationId xmlns:a16="http://schemas.microsoft.com/office/drawing/2014/main" id="{C020C57B-B72A-49F2-8919-657BEDAE0BEB}"/>
              </a:ext>
            </a:extLst>
          </p:cNvPr>
          <p:cNvSpPr/>
          <p:nvPr/>
        </p:nvSpPr>
        <p:spPr>
          <a:xfrm>
            <a:off x="600724" y="1624257"/>
            <a:ext cx="6096000" cy="1600438"/>
          </a:xfrm>
          <a:prstGeom prst="rect">
            <a:avLst/>
          </a:prstGeom>
        </p:spPr>
        <p:txBody>
          <a:bodyPr>
            <a:spAutoFit/>
          </a:bodyPr>
          <a:lstStyle/>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s1</a:t>
            </a:r>
            <a:r>
              <a:rPr lang="en-US" altLang="zh-CN" sz="1400" kern="100" dirty="0">
                <a:latin typeface="黑体" panose="02010609060101010101" pitchFamily="49" charset="-122"/>
                <a:cs typeface="Times New Roman" panose="02020603050405020304" pitchFamily="18" charset="0"/>
              </a:rPr>
              <a:t>)</a:t>
            </a:r>
            <a:r>
              <a:rPr lang="zh-CN" altLang="zh-CN" sz="1400" b="1" kern="100" dirty="0">
                <a:latin typeface="等线" panose="02010600030101010101" pitchFamily="2" charset="-122"/>
                <a:ea typeface="黑体" panose="02010609060101010101" pitchFamily="49" charset="-122"/>
                <a:cs typeface="Times New Roman" panose="02020603050405020304" pitchFamily="18" charset="0"/>
              </a:rPr>
              <a:t>很好</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，我语文作业</a:t>
            </a:r>
            <a:r>
              <a:rPr lang="zh-CN" altLang="zh-CN" sz="1400" b="1" kern="100" dirty="0">
                <a:latin typeface="等线" panose="02010600030101010101" pitchFamily="2" charset="-122"/>
                <a:ea typeface="黑体" panose="02010609060101010101" pitchFamily="49" charset="-122"/>
                <a:cs typeface="Times New Roman" panose="02020603050405020304" pitchFamily="18" charset="0"/>
              </a:rPr>
              <a:t>又</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写错了。</a:t>
            </a:r>
            <a:endParaRPr lang="en-US" altLang="zh-CN" sz="1400" kern="100" dirty="0">
              <a:latin typeface="等线" panose="02010600030101010101" pitchFamily="2" charset="-122"/>
              <a:ea typeface="黑体" panose="02010609060101010101" pitchFamily="49" charset="-122"/>
              <a:cs typeface="Times New Roman" panose="02020603050405020304" pitchFamily="18" charset="0"/>
            </a:endParaRPr>
          </a:p>
          <a:p>
            <a:pPr indent="266700" algn="just">
              <a:spcAft>
                <a:spcPts val="0"/>
              </a:spcAft>
            </a:pPr>
            <a:endParaRPr lang="zh-CN" altLang="zh-CN" sz="1400" kern="100" dirty="0">
              <a:latin typeface="等线" panose="02010600030101010101" pitchFamily="2" charset="-122"/>
              <a:cs typeface="Times New Roman" panose="02020603050405020304" pitchFamily="18" charset="0"/>
            </a:endParaRPr>
          </a:p>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s10</a:t>
            </a:r>
            <a:r>
              <a:rPr lang="en-US" altLang="zh-CN" sz="1400" kern="100" dirty="0">
                <a:latin typeface="黑体" panose="02010609060101010101" pitchFamily="49" charset="-122"/>
                <a:cs typeface="Times New Roman" panose="02020603050405020304" pitchFamily="18" charset="0"/>
              </a:rPr>
              <a:t>)</a:t>
            </a:r>
            <a:r>
              <a:rPr lang="zh-CN" altLang="zh-CN" sz="1400" b="1" kern="100" dirty="0">
                <a:latin typeface="等线" panose="02010600030101010101" pitchFamily="2" charset="-122"/>
                <a:ea typeface="黑体" panose="02010609060101010101" pitchFamily="49" charset="-122"/>
                <a:cs typeface="Times New Roman" panose="02020603050405020304" pitchFamily="18" charset="0"/>
              </a:rPr>
              <a:t>很好</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，不差钱的尼克斯</a:t>
            </a:r>
            <a:r>
              <a:rPr lang="zh-CN" altLang="zh-CN" sz="1400" b="1" kern="100" dirty="0">
                <a:latin typeface="等线" panose="02010600030101010101" pitchFamily="2" charset="-122"/>
                <a:ea typeface="黑体" panose="02010609060101010101" pitchFamily="49" charset="-122"/>
                <a:cs typeface="Times New Roman" panose="02020603050405020304" pitchFamily="18" charset="0"/>
              </a:rPr>
              <a:t>又</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当了回人傻钱多的扶贫者。</a:t>
            </a:r>
            <a:endParaRPr lang="zh-CN" altLang="zh-CN" sz="1400" kern="100" dirty="0">
              <a:latin typeface="等线" panose="02010600030101010101" pitchFamily="2" charset="-122"/>
              <a:cs typeface="Times New Roman" panose="02020603050405020304" pitchFamily="18" charset="0"/>
            </a:endParaRPr>
          </a:p>
          <a:p>
            <a:pPr algn="just">
              <a:spcAft>
                <a:spcPts val="0"/>
              </a:spcAft>
            </a:pPr>
            <a:r>
              <a:rPr lang="en-US" altLang="zh-CN" sz="1400" kern="100" dirty="0">
                <a:latin typeface="黑体" panose="02010609060101010101" pitchFamily="49" charset="-122"/>
                <a:cs typeface="Times New Roman" panose="02020603050405020304" pitchFamily="18" charset="0"/>
              </a:rPr>
              <a:t>	</a:t>
            </a:r>
          </a:p>
          <a:p>
            <a:pPr algn="just">
              <a:spcAft>
                <a:spcPts val="0"/>
              </a:spcAft>
            </a:pPr>
            <a:r>
              <a:rPr lang="en-US" altLang="zh-CN" sz="1400" kern="100" dirty="0">
                <a:latin typeface="黑体" panose="02010609060101010101" pitchFamily="49" charset="-122"/>
                <a:cs typeface="Times New Roman" panose="02020603050405020304" pitchFamily="18" charset="0"/>
              </a:rPr>
              <a:t>   (</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s8</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下午两点半关门，领事馆你</a:t>
            </a:r>
            <a:r>
              <a:rPr lang="zh-CN" altLang="zh-CN" sz="1400" b="1" kern="100" dirty="0">
                <a:latin typeface="等线" panose="02010600030101010101" pitchFamily="2" charset="-122"/>
                <a:ea typeface="黑体" panose="02010609060101010101" pitchFamily="49" charset="-122"/>
                <a:cs typeface="Times New Roman" panose="02020603050405020304" pitchFamily="18" charset="0"/>
              </a:rPr>
              <a:t>可以再</a:t>
            </a:r>
            <a:r>
              <a:rPr lang="zh-CN" altLang="zh-CN" sz="1400" u="dashHeavy" kern="100" dirty="0">
                <a:latin typeface="等线" panose="02010600030101010101" pitchFamily="2" charset="-122"/>
                <a:ea typeface="黑体" panose="02010609060101010101" pitchFamily="49" charset="-122"/>
                <a:cs typeface="Times New Roman" panose="02020603050405020304" pitchFamily="18" charset="0"/>
              </a:rPr>
              <a:t>懒</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一点！</a:t>
            </a:r>
            <a:endParaRPr lang="zh-CN" altLang="zh-CN" sz="1400" kern="100" dirty="0">
              <a:latin typeface="等线" panose="02010600030101010101" pitchFamily="2" charset="-122"/>
              <a:cs typeface="Times New Roman" panose="02020603050405020304" pitchFamily="18" charset="0"/>
            </a:endParaRPr>
          </a:p>
          <a:p>
            <a:pPr algn="just">
              <a:spcAft>
                <a:spcPts val="0"/>
              </a:spcAft>
            </a:pPr>
            <a:r>
              <a:rPr lang="en-US" altLang="zh-CN" sz="1400" kern="100" dirty="0">
                <a:latin typeface="黑体" panose="02010609060101010101" pitchFamily="49" charset="-122"/>
                <a:cs typeface="Times New Roman" panose="02020603050405020304" pitchFamily="18" charset="0"/>
              </a:rPr>
              <a:t>	</a:t>
            </a:r>
          </a:p>
          <a:p>
            <a:pPr algn="just">
              <a:spcAft>
                <a:spcPts val="0"/>
              </a:spcAft>
            </a:pPr>
            <a:r>
              <a:rPr lang="en-US" altLang="zh-CN" sz="1400" kern="100" dirty="0">
                <a:latin typeface="黑体" panose="02010609060101010101" pitchFamily="49" charset="-122"/>
                <a:cs typeface="Times New Roman" panose="02020603050405020304" pitchFamily="18" charset="0"/>
              </a:rPr>
              <a:t>   (</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s11</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拜托，公司的网络</a:t>
            </a:r>
            <a:r>
              <a:rPr lang="zh-CN" altLang="zh-CN" sz="1400" b="1" kern="100" dirty="0">
                <a:latin typeface="等线" panose="02010600030101010101" pitchFamily="2" charset="-122"/>
                <a:ea typeface="黑体" panose="02010609060101010101" pitchFamily="49" charset="-122"/>
                <a:cs typeface="Times New Roman" panose="02020603050405020304" pitchFamily="18" charset="0"/>
              </a:rPr>
              <a:t>可以再</a:t>
            </a:r>
            <a:r>
              <a:rPr lang="zh-CN" altLang="zh-CN" sz="1400" u="dashHeavy" kern="100" dirty="0">
                <a:latin typeface="等线" panose="02010600030101010101" pitchFamily="2" charset="-122"/>
                <a:ea typeface="黑体" panose="02010609060101010101" pitchFamily="49" charset="-122"/>
                <a:cs typeface="Times New Roman" panose="02020603050405020304" pitchFamily="18" charset="0"/>
              </a:rPr>
              <a:t>慢</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一点吗？</a:t>
            </a:r>
            <a:endParaRPr lang="zh-CN" altLang="zh-CN" sz="1400" kern="100" dirty="0">
              <a:latin typeface="等线" panose="02010600030101010101" pitchFamily="2" charset="-122"/>
              <a:cs typeface="Times New Roman" panose="02020603050405020304" pitchFamily="18" charset="0"/>
            </a:endParaRPr>
          </a:p>
        </p:txBody>
      </p:sp>
      <p:sp>
        <p:nvSpPr>
          <p:cNvPr id="6" name="文本框 5">
            <a:extLst>
              <a:ext uri="{FF2B5EF4-FFF2-40B4-BE49-F238E27FC236}">
                <a16:creationId xmlns:a16="http://schemas.microsoft.com/office/drawing/2014/main" id="{A6A7F5BE-A08E-40BC-858B-3E758CF2AC7E}"/>
              </a:ext>
            </a:extLst>
          </p:cNvPr>
          <p:cNvSpPr txBox="1"/>
          <p:nvPr/>
        </p:nvSpPr>
        <p:spPr>
          <a:xfrm>
            <a:off x="6072327" y="1570056"/>
            <a:ext cx="1599489"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很好</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又  </a:t>
            </a:r>
            <a:r>
              <a:rPr lang="en-US" altLang="zh-CN" sz="1600" b="1" dirty="0">
                <a:latin typeface="Times New Roman" panose="02020603050405020304" pitchFamily="18" charset="0"/>
                <a:ea typeface="黑体" panose="02010609060101010101" pitchFamily="49" charset="-122"/>
                <a:cs typeface="Times New Roman" panose="02020603050405020304" pitchFamily="18" charset="0"/>
              </a:rPr>
              <a:t>+</a:t>
            </a:r>
          </a:p>
        </p:txBody>
      </p:sp>
      <p:sp>
        <p:nvSpPr>
          <p:cNvPr id="7" name="箭头: 上 6">
            <a:extLst>
              <a:ext uri="{FF2B5EF4-FFF2-40B4-BE49-F238E27FC236}">
                <a16:creationId xmlns:a16="http://schemas.microsoft.com/office/drawing/2014/main" id="{3487FC3A-C461-4CA5-9FC1-4CB0F0496019}"/>
              </a:ext>
            </a:extLst>
          </p:cNvPr>
          <p:cNvSpPr/>
          <p:nvPr/>
        </p:nvSpPr>
        <p:spPr>
          <a:xfrm>
            <a:off x="5953958" y="1340403"/>
            <a:ext cx="813788" cy="797861"/>
          </a:xfrm>
          <a:prstGeom prst="upArrow">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箭头: 上 7">
            <a:extLst>
              <a:ext uri="{FF2B5EF4-FFF2-40B4-BE49-F238E27FC236}">
                <a16:creationId xmlns:a16="http://schemas.microsoft.com/office/drawing/2014/main" id="{616F7A5C-5449-4885-8349-0883312D74FA}"/>
              </a:ext>
            </a:extLst>
          </p:cNvPr>
          <p:cNvSpPr/>
          <p:nvPr/>
        </p:nvSpPr>
        <p:spPr>
          <a:xfrm rot="10800000">
            <a:off x="8759534" y="1442765"/>
            <a:ext cx="612560" cy="670252"/>
          </a:xfrm>
          <a:prstGeom prst="upArrow">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a:extLst>
              <a:ext uri="{FF2B5EF4-FFF2-40B4-BE49-F238E27FC236}">
                <a16:creationId xmlns:a16="http://schemas.microsoft.com/office/drawing/2014/main" id="{85DECE73-7442-41F3-B8AA-006AB9E7A41D}"/>
              </a:ext>
            </a:extLst>
          </p:cNvPr>
          <p:cNvSpPr txBox="1"/>
          <p:nvPr/>
        </p:nvSpPr>
        <p:spPr>
          <a:xfrm>
            <a:off x="7393557" y="1562701"/>
            <a:ext cx="1997655" cy="338554"/>
          </a:xfrm>
          <a:prstGeom prst="rect">
            <a:avLst/>
          </a:prstGeom>
          <a:noFill/>
        </p:spPr>
        <p:txBody>
          <a:bodyPr wrap="square" rtlCol="0">
            <a:spAutoFit/>
          </a:bodyPr>
          <a:lstStyle/>
          <a:p>
            <a:r>
              <a:rPr lang="zh-CN" altLang="en-US" sz="1600" dirty="0">
                <a:latin typeface="黑体" panose="02010609060101010101" pitchFamily="49" charset="-122"/>
                <a:ea typeface="黑体" panose="02010609060101010101" pitchFamily="49" charset="-122"/>
                <a:cs typeface="Times New Roman" panose="02020603050405020304" pitchFamily="18" charset="0"/>
              </a:rPr>
              <a:t>负面情感成分</a:t>
            </a:r>
          </a:p>
        </p:txBody>
      </p:sp>
      <p:sp>
        <p:nvSpPr>
          <p:cNvPr id="11" name="文本框 10">
            <a:extLst>
              <a:ext uri="{FF2B5EF4-FFF2-40B4-BE49-F238E27FC236}">
                <a16:creationId xmlns:a16="http://schemas.microsoft.com/office/drawing/2014/main" id="{536052A7-E491-4242-AEF4-E9FE54AFFF61}"/>
              </a:ext>
            </a:extLst>
          </p:cNvPr>
          <p:cNvSpPr txBox="1"/>
          <p:nvPr/>
        </p:nvSpPr>
        <p:spPr>
          <a:xfrm>
            <a:off x="6096000" y="2553691"/>
            <a:ext cx="3793724"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可以</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再  </a:t>
            </a:r>
            <a:r>
              <a:rPr lang="en-US" altLang="zh-CN" sz="1600" b="1" dirty="0">
                <a:latin typeface="Times New Roman" panose="02020603050405020304" pitchFamily="18" charset="0"/>
                <a:ea typeface="黑体" panose="02010609060101010101" pitchFamily="49" charset="-122"/>
                <a:cs typeface="Times New Roman" panose="02020603050405020304" pitchFamily="18" charset="0"/>
              </a:rPr>
              <a:t>+   </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负面情感的形容词</a:t>
            </a:r>
            <a:endParaRPr lang="en-US" altLang="zh-CN" sz="1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2" name="右大括号 11">
            <a:extLst>
              <a:ext uri="{FF2B5EF4-FFF2-40B4-BE49-F238E27FC236}">
                <a16:creationId xmlns:a16="http://schemas.microsoft.com/office/drawing/2014/main" id="{3AC6687F-16F5-4E52-BF90-80EE17B5FA27}"/>
              </a:ext>
            </a:extLst>
          </p:cNvPr>
          <p:cNvSpPr/>
          <p:nvPr/>
        </p:nvSpPr>
        <p:spPr>
          <a:xfrm rot="5400000">
            <a:off x="7387056" y="1973407"/>
            <a:ext cx="193696" cy="2031373"/>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3" name="文本框 12">
            <a:extLst>
              <a:ext uri="{FF2B5EF4-FFF2-40B4-BE49-F238E27FC236}">
                <a16:creationId xmlns:a16="http://schemas.microsoft.com/office/drawing/2014/main" id="{C844866C-B3D9-4F25-A158-41729F9F24F5}"/>
              </a:ext>
            </a:extLst>
          </p:cNvPr>
          <p:cNvSpPr txBox="1"/>
          <p:nvPr/>
        </p:nvSpPr>
        <p:spPr>
          <a:xfrm>
            <a:off x="6602729" y="3169322"/>
            <a:ext cx="3793724"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对更坏事实的期待</a:t>
            </a:r>
            <a:endParaRPr lang="en-US" altLang="zh-CN" sz="1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4" name="乘号 13">
            <a:extLst>
              <a:ext uri="{FF2B5EF4-FFF2-40B4-BE49-F238E27FC236}">
                <a16:creationId xmlns:a16="http://schemas.microsoft.com/office/drawing/2014/main" id="{8AB52C6D-D0F8-4F92-ADB2-ECB9594F3028}"/>
              </a:ext>
            </a:extLst>
          </p:cNvPr>
          <p:cNvSpPr/>
          <p:nvPr/>
        </p:nvSpPr>
        <p:spPr>
          <a:xfrm>
            <a:off x="8275819" y="3103341"/>
            <a:ext cx="541538" cy="470516"/>
          </a:xfrm>
          <a:prstGeom prst="mathMultipl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a:extLst>
              <a:ext uri="{FF2B5EF4-FFF2-40B4-BE49-F238E27FC236}">
                <a16:creationId xmlns:a16="http://schemas.microsoft.com/office/drawing/2014/main" id="{B22C9FA8-DE46-4DF1-8E9E-06813BAF2032}"/>
              </a:ext>
            </a:extLst>
          </p:cNvPr>
          <p:cNvSpPr txBox="1"/>
          <p:nvPr/>
        </p:nvSpPr>
        <p:spPr>
          <a:xfrm>
            <a:off x="671746" y="3278896"/>
            <a:ext cx="5211190" cy="369332"/>
          </a:xfrm>
          <a:prstGeom prst="rect">
            <a:avLst/>
          </a:prstGeom>
          <a:noFill/>
        </p:spPr>
        <p:txBody>
          <a:bodyPr wrap="square" rtlCol="0">
            <a:sp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、标记强烈情感强度的副词</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6" name="矩形 15">
            <a:extLst>
              <a:ext uri="{FF2B5EF4-FFF2-40B4-BE49-F238E27FC236}">
                <a16:creationId xmlns:a16="http://schemas.microsoft.com/office/drawing/2014/main" id="{69F483FC-E668-42C8-A15F-154A45FE876B}"/>
              </a:ext>
            </a:extLst>
          </p:cNvPr>
          <p:cNvSpPr/>
          <p:nvPr/>
        </p:nvSpPr>
        <p:spPr>
          <a:xfrm>
            <a:off x="600724" y="3702429"/>
            <a:ext cx="6096000" cy="1723549"/>
          </a:xfrm>
          <a:prstGeom prst="rect">
            <a:avLst/>
          </a:prstGeom>
        </p:spPr>
        <p:txBody>
          <a:bodyPr>
            <a:spAutoFit/>
          </a:bodyPr>
          <a:lstStyle/>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s2</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真山真水拍成了假山假水，这导演</a:t>
            </a:r>
            <a:r>
              <a:rPr lang="zh-CN" altLang="zh-CN" sz="1600" b="1" kern="100" dirty="0">
                <a:latin typeface="等线" panose="02010600030101010101" pitchFamily="2" charset="-122"/>
                <a:ea typeface="黑体" panose="02010609060101010101" pitchFamily="49" charset="-122"/>
                <a:cs typeface="Times New Roman" panose="02020603050405020304" pitchFamily="18" charset="0"/>
              </a:rPr>
              <a:t>太</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厉害了！</a:t>
            </a:r>
            <a:endParaRPr lang="en-US" altLang="zh-CN" sz="1400" kern="100" dirty="0">
              <a:latin typeface="等线" panose="02010600030101010101" pitchFamily="2" charset="-122"/>
              <a:ea typeface="黑体" panose="02010609060101010101" pitchFamily="49" charset="-122"/>
              <a:cs typeface="Times New Roman" panose="02020603050405020304" pitchFamily="18" charset="0"/>
            </a:endParaRPr>
          </a:p>
          <a:p>
            <a:pPr indent="266700" algn="just">
              <a:spcAft>
                <a:spcPts val="0"/>
              </a:spcAft>
            </a:pPr>
            <a:endParaRPr lang="zh-CN" altLang="zh-CN" sz="1400" kern="100" dirty="0">
              <a:latin typeface="等线" panose="02010600030101010101" pitchFamily="2" charset="-122"/>
              <a:cs typeface="Times New Roman" panose="02020603050405020304" pitchFamily="18" charset="0"/>
            </a:endParaRPr>
          </a:p>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s12</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这帮人其他事不会干，贩卖焦虑</a:t>
            </a:r>
            <a:r>
              <a:rPr lang="zh-CN" altLang="zh-CN" sz="1600" b="1" kern="100" dirty="0">
                <a:latin typeface="等线" panose="02010600030101010101" pitchFamily="2" charset="-122"/>
                <a:ea typeface="黑体" panose="02010609060101010101" pitchFamily="49" charset="-122"/>
                <a:cs typeface="Times New Roman" panose="02020603050405020304" pitchFamily="18" charset="0"/>
              </a:rPr>
              <a:t>最</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在行！</a:t>
            </a:r>
            <a:endParaRPr lang="en-US" altLang="zh-CN" sz="1400" kern="100" dirty="0">
              <a:latin typeface="等线" panose="02010600030101010101" pitchFamily="2" charset="-122"/>
              <a:ea typeface="黑体" panose="02010609060101010101" pitchFamily="49" charset="-122"/>
              <a:cs typeface="Times New Roman" panose="02020603050405020304" pitchFamily="18" charset="0"/>
            </a:endParaRPr>
          </a:p>
          <a:p>
            <a:pPr indent="266700" algn="just">
              <a:spcAft>
                <a:spcPts val="0"/>
              </a:spcAft>
            </a:pPr>
            <a:endParaRPr lang="zh-CN" altLang="zh-CN" sz="1400" kern="100" dirty="0">
              <a:latin typeface="等线" panose="02010600030101010101" pitchFamily="2" charset="-122"/>
              <a:cs typeface="Times New Roman" panose="02020603050405020304" pitchFamily="18" charset="0"/>
            </a:endParaRPr>
          </a:p>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s13</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你可</a:t>
            </a:r>
            <a:r>
              <a:rPr lang="zh-CN" altLang="zh-CN" sz="1600" b="1" kern="100" dirty="0">
                <a:latin typeface="等线" panose="02010600030101010101" pitchFamily="2" charset="-122"/>
                <a:ea typeface="黑体" panose="02010609060101010101" pitchFamily="49" charset="-122"/>
                <a:cs typeface="Times New Roman" panose="02020603050405020304" pitchFamily="18" charset="0"/>
              </a:rPr>
              <a:t>真是太</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聪明了，连这道题都做不来。</a:t>
            </a:r>
            <a:endParaRPr lang="en-US" altLang="zh-CN" sz="1400" kern="100" dirty="0">
              <a:latin typeface="等线" panose="02010600030101010101" pitchFamily="2" charset="-122"/>
              <a:ea typeface="黑体" panose="02010609060101010101" pitchFamily="49" charset="-122"/>
              <a:cs typeface="Times New Roman" panose="02020603050405020304" pitchFamily="18" charset="0"/>
            </a:endParaRPr>
          </a:p>
          <a:p>
            <a:pPr indent="266700" algn="just">
              <a:spcAft>
                <a:spcPts val="0"/>
              </a:spcAft>
            </a:pPr>
            <a:endParaRPr lang="zh-CN" altLang="zh-CN" sz="1400" kern="100" dirty="0">
              <a:latin typeface="等线" panose="02010600030101010101" pitchFamily="2" charset="-122"/>
              <a:cs typeface="Times New Roman" panose="02020603050405020304" pitchFamily="18" charset="0"/>
            </a:endParaRPr>
          </a:p>
          <a:p>
            <a:r>
              <a:rPr lang="en-US" altLang="zh-CN" sz="1400" dirty="0">
                <a:latin typeface="黑体" panose="02010609060101010101" pitchFamily="49" charset="-122"/>
                <a:cs typeface="Times New Roman" panose="02020603050405020304" pitchFamily="18" charset="0"/>
              </a:rPr>
              <a:t>   (</a:t>
            </a:r>
            <a:r>
              <a:rPr lang="en-US" altLang="zh-CN" sz="1400" dirty="0">
                <a:latin typeface="Times New Roman" panose="02020603050405020304" pitchFamily="18" charset="0"/>
                <a:ea typeface="黑体" panose="02010609060101010101" pitchFamily="49" charset="-122"/>
              </a:rPr>
              <a:t>s14</a:t>
            </a:r>
            <a:r>
              <a:rPr lang="en-US" altLang="zh-CN" sz="1400" dirty="0">
                <a:latin typeface="黑体" panose="02010609060101010101" pitchFamily="49" charset="-122"/>
                <a:cs typeface="Times New Roman" panose="02020603050405020304" pitchFamily="18" charset="0"/>
              </a:rPr>
              <a:t>)</a:t>
            </a:r>
            <a:r>
              <a:rPr lang="zh-CN" altLang="zh-CN" sz="1400" dirty="0">
                <a:ea typeface="黑体" panose="02010609060101010101" pitchFamily="49" charset="-122"/>
                <a:cs typeface="Times New Roman" panose="02020603050405020304" pitchFamily="18" charset="0"/>
              </a:rPr>
              <a:t>这政策解读起来</a:t>
            </a:r>
            <a:r>
              <a:rPr lang="zh-CN" altLang="zh-CN" sz="1600" b="1" dirty="0">
                <a:ea typeface="黑体" panose="02010609060101010101" pitchFamily="49" charset="-122"/>
                <a:cs typeface="Times New Roman" panose="02020603050405020304" pitchFamily="18" charset="0"/>
              </a:rPr>
              <a:t>简直</a:t>
            </a:r>
            <a:r>
              <a:rPr lang="zh-CN" altLang="zh-CN" sz="1400" dirty="0">
                <a:ea typeface="黑体" panose="02010609060101010101" pitchFamily="49" charset="-122"/>
                <a:cs typeface="Times New Roman" panose="02020603050405020304" pitchFamily="18" charset="0"/>
              </a:rPr>
              <a:t>就是魔幻现实主义。</a:t>
            </a:r>
            <a:endParaRPr lang="zh-CN" altLang="en-US" sz="1400" dirty="0"/>
          </a:p>
        </p:txBody>
      </p:sp>
      <p:sp>
        <p:nvSpPr>
          <p:cNvPr id="17" name="文本框 16">
            <a:extLst>
              <a:ext uri="{FF2B5EF4-FFF2-40B4-BE49-F238E27FC236}">
                <a16:creationId xmlns:a16="http://schemas.microsoft.com/office/drawing/2014/main" id="{83DA3126-C5A1-4E54-86BD-096B1ADF9816}"/>
              </a:ext>
            </a:extLst>
          </p:cNvPr>
          <p:cNvSpPr txBox="1"/>
          <p:nvPr/>
        </p:nvSpPr>
        <p:spPr>
          <a:xfrm>
            <a:off x="5715767" y="4324644"/>
            <a:ext cx="5353234"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情感倾向的对比更加鲜明，提示特殊的表达效果</a:t>
            </a:r>
            <a:endParaRPr lang="en-US" altLang="zh-CN" sz="1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8" name="文本框 17">
            <a:extLst>
              <a:ext uri="{FF2B5EF4-FFF2-40B4-BE49-F238E27FC236}">
                <a16:creationId xmlns:a16="http://schemas.microsoft.com/office/drawing/2014/main" id="{A8FFDC81-34DF-40E6-AE6D-BA749BA1EB3D}"/>
              </a:ext>
            </a:extLst>
          </p:cNvPr>
          <p:cNvSpPr txBox="1"/>
          <p:nvPr/>
        </p:nvSpPr>
        <p:spPr>
          <a:xfrm>
            <a:off x="5715767" y="4688474"/>
            <a:ext cx="5353234" cy="553998"/>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作为焦点敏感算子标记语义焦点</a:t>
            </a:r>
            <a:endParaRPr lang="en-US" altLang="zh-CN" sz="16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语义焦点的存在性是反讽的必要不充分条件</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1400" dirty="0">
                <a:latin typeface="Times New Roman" panose="02020603050405020304" pitchFamily="18" charset="0"/>
                <a:ea typeface="黑体" panose="02010609060101010101" pitchFamily="49" charset="-122"/>
              </a:rPr>
              <a:t>Clift 1999</a:t>
            </a:r>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1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77758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E18C4F19-3CC5-4250-B1D2-6025F636B8E8}"/>
              </a:ext>
            </a:extLst>
          </p:cNvPr>
          <p:cNvSpPr txBox="1"/>
          <p:nvPr/>
        </p:nvSpPr>
        <p:spPr>
          <a:xfrm>
            <a:off x="292964" y="124287"/>
            <a:ext cx="7378852" cy="584775"/>
          </a:xfrm>
          <a:prstGeom prst="rect">
            <a:avLst/>
          </a:prstGeom>
          <a:noFill/>
        </p:spPr>
        <p:txBody>
          <a:bodyPr wrap="square" rtlCol="0">
            <a:spAutoFit/>
          </a:bodyPr>
          <a:lstStyle/>
          <a:p>
            <a:r>
              <a:rPr lang="zh-CN" altLang="en-US" sz="3200" b="1" dirty="0">
                <a:latin typeface="黑体" panose="02010609060101010101" pitchFamily="49" charset="-122"/>
                <a:ea typeface="黑体" panose="02010609060101010101" pitchFamily="49" charset="-122"/>
              </a:rPr>
              <a:t>中文社交媒体反讽的语言特征</a:t>
            </a:r>
          </a:p>
        </p:txBody>
      </p:sp>
      <p:sp>
        <p:nvSpPr>
          <p:cNvPr id="3" name="文本框 2">
            <a:extLst>
              <a:ext uri="{FF2B5EF4-FFF2-40B4-BE49-F238E27FC236}">
                <a16:creationId xmlns:a16="http://schemas.microsoft.com/office/drawing/2014/main" id="{79D6CABE-DA3C-4088-849B-F6EC2A9706CF}"/>
              </a:ext>
            </a:extLst>
          </p:cNvPr>
          <p:cNvSpPr txBox="1"/>
          <p:nvPr/>
        </p:nvSpPr>
        <p:spPr>
          <a:xfrm>
            <a:off x="600724" y="824037"/>
            <a:ext cx="3207796" cy="400110"/>
          </a:xfrm>
          <a:prstGeom prst="rect">
            <a:avLst/>
          </a:prstGeom>
          <a:noFill/>
        </p:spPr>
        <p:txBody>
          <a:bodyPr wrap="square" rtlCol="0">
            <a:spAutoFit/>
          </a:bodyPr>
          <a:lstStyle/>
          <a:p>
            <a:r>
              <a:rPr lang="zh-CN" altLang="en-US" sz="2000" b="1" dirty="0">
                <a:latin typeface="黑体" panose="02010609060101010101" pitchFamily="49" charset="-122"/>
                <a:ea typeface="黑体" panose="02010609060101010101" pitchFamily="49" charset="-122"/>
              </a:rPr>
              <a:t>反讽相关的具体语言特征</a:t>
            </a:r>
            <a:endParaRPr lang="zh-CN" altLang="en-US" sz="2000" dirty="0">
              <a:latin typeface="黑体" panose="02010609060101010101" pitchFamily="49" charset="-122"/>
              <a:ea typeface="黑体" panose="02010609060101010101" pitchFamily="49" charset="-122"/>
            </a:endParaRPr>
          </a:p>
        </p:txBody>
      </p:sp>
      <p:sp>
        <p:nvSpPr>
          <p:cNvPr id="4" name="文本框 3">
            <a:extLst>
              <a:ext uri="{FF2B5EF4-FFF2-40B4-BE49-F238E27FC236}">
                <a16:creationId xmlns:a16="http://schemas.microsoft.com/office/drawing/2014/main" id="{687DFF77-E2FF-461C-83CB-68D498C2DE1A}"/>
              </a:ext>
            </a:extLst>
          </p:cNvPr>
          <p:cNvSpPr txBox="1"/>
          <p:nvPr/>
        </p:nvSpPr>
        <p:spPr>
          <a:xfrm>
            <a:off x="671746" y="1224147"/>
            <a:ext cx="2346662" cy="369332"/>
          </a:xfrm>
          <a:prstGeom prst="rect">
            <a:avLst/>
          </a:prstGeom>
          <a:noFill/>
        </p:spPr>
        <p:txBody>
          <a:bodyPr wrap="square" rtlCol="0">
            <a:sp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3</a:t>
            </a:r>
            <a:r>
              <a:rPr lang="zh-CN" altLang="en-US"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“被</a:t>
            </a:r>
            <a:r>
              <a:rPr lang="en-US" altLang="zh-CN" dirty="0">
                <a:latin typeface="Times New Roman" panose="02020603050405020304" pitchFamily="18" charset="0"/>
                <a:ea typeface="黑体" panose="02010609060101010101" pitchFamily="49" charset="-122"/>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”构式</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矩形 5">
            <a:extLst>
              <a:ext uri="{FF2B5EF4-FFF2-40B4-BE49-F238E27FC236}">
                <a16:creationId xmlns:a16="http://schemas.microsoft.com/office/drawing/2014/main" id="{83652794-1DF2-4E48-A592-31F0F5AA3F46}"/>
              </a:ext>
            </a:extLst>
          </p:cNvPr>
          <p:cNvSpPr/>
          <p:nvPr/>
        </p:nvSpPr>
        <p:spPr>
          <a:xfrm>
            <a:off x="366944" y="1593479"/>
            <a:ext cx="6096000" cy="1261884"/>
          </a:xfrm>
          <a:prstGeom prst="rect">
            <a:avLst/>
          </a:prstGeom>
        </p:spPr>
        <p:txBody>
          <a:bodyPr>
            <a:spAutoFit/>
          </a:bodyPr>
          <a:lstStyle/>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s9</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乱收费的最高境界就是</a:t>
            </a:r>
            <a:r>
              <a:rPr lang="zh-CN" altLang="zh-CN" sz="1600" b="1" kern="100" dirty="0">
                <a:latin typeface="等线" panose="02010600030101010101" pitchFamily="2" charset="-122"/>
                <a:ea typeface="黑体" panose="02010609060101010101" pitchFamily="49" charset="-122"/>
                <a:cs typeface="Times New Roman" panose="02020603050405020304" pitchFamily="18" charset="0"/>
              </a:rPr>
              <a:t>被自愿</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a:t>
            </a:r>
            <a:endParaRPr lang="en-US" altLang="zh-CN" sz="1400" kern="100" dirty="0">
              <a:latin typeface="等线" panose="02010600030101010101" pitchFamily="2" charset="-122"/>
              <a:ea typeface="黑体" panose="02010609060101010101" pitchFamily="49" charset="-122"/>
              <a:cs typeface="Times New Roman" panose="02020603050405020304" pitchFamily="18" charset="0"/>
            </a:endParaRPr>
          </a:p>
          <a:p>
            <a:pPr indent="266700" algn="just">
              <a:spcAft>
                <a:spcPts val="0"/>
              </a:spcAft>
            </a:pPr>
            <a:endParaRPr lang="zh-CN" altLang="zh-CN" sz="1400" kern="100" dirty="0">
              <a:latin typeface="等线" panose="02010600030101010101" pitchFamily="2" charset="-122"/>
              <a:cs typeface="Times New Roman" panose="02020603050405020304" pitchFamily="18" charset="0"/>
            </a:endParaRPr>
          </a:p>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s15</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领导的“爱心表演”就是员工</a:t>
            </a:r>
            <a:r>
              <a:rPr lang="zh-CN" altLang="zh-CN" sz="1600" b="1" kern="100" dirty="0">
                <a:latin typeface="等线" panose="02010600030101010101" pitchFamily="2" charset="-122"/>
                <a:ea typeface="黑体" panose="02010609060101010101" pitchFamily="49" charset="-122"/>
                <a:cs typeface="Times New Roman" panose="02020603050405020304" pitchFamily="18" charset="0"/>
              </a:rPr>
              <a:t>被慈善</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a:t>
            </a:r>
            <a:endParaRPr lang="en-US" altLang="zh-CN" sz="1400" kern="100" dirty="0">
              <a:latin typeface="等线" panose="02010600030101010101" pitchFamily="2" charset="-122"/>
              <a:ea typeface="黑体" panose="02010609060101010101" pitchFamily="49" charset="-122"/>
              <a:cs typeface="Times New Roman" panose="02020603050405020304" pitchFamily="18" charset="0"/>
            </a:endParaRPr>
          </a:p>
          <a:p>
            <a:pPr indent="266700" algn="just">
              <a:spcAft>
                <a:spcPts val="0"/>
              </a:spcAft>
            </a:pPr>
            <a:endParaRPr lang="zh-CN" altLang="zh-CN" sz="1400" kern="100" dirty="0">
              <a:latin typeface="等线" panose="02010600030101010101" pitchFamily="2" charset="-122"/>
              <a:cs typeface="Times New Roman" panose="02020603050405020304" pitchFamily="18" charset="0"/>
            </a:endParaRPr>
          </a:p>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s16</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每年看统计数据觉得自己生活水平很高，结果还不是</a:t>
            </a:r>
            <a:r>
              <a:rPr lang="zh-CN" altLang="zh-CN" sz="1600" b="1" kern="100" dirty="0">
                <a:latin typeface="等线" panose="02010600030101010101" pitchFamily="2" charset="-122"/>
                <a:ea typeface="黑体" panose="02010609060101010101" pitchFamily="49" charset="-122"/>
                <a:cs typeface="Times New Roman" panose="02020603050405020304" pitchFamily="18" charset="0"/>
              </a:rPr>
              <a:t>被平均</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a:t>
            </a:r>
            <a:endParaRPr lang="zh-CN" altLang="zh-CN" sz="1400" kern="100" dirty="0">
              <a:latin typeface="等线" panose="02010600030101010101" pitchFamily="2" charset="-122"/>
              <a:cs typeface="Times New Roman" panose="02020603050405020304" pitchFamily="18" charset="0"/>
            </a:endParaRPr>
          </a:p>
        </p:txBody>
      </p:sp>
      <p:sp>
        <p:nvSpPr>
          <p:cNvPr id="7" name="文本框 6">
            <a:extLst>
              <a:ext uri="{FF2B5EF4-FFF2-40B4-BE49-F238E27FC236}">
                <a16:creationId xmlns:a16="http://schemas.microsoft.com/office/drawing/2014/main" id="{3B770D70-24A3-4208-B46C-433652AD300D}"/>
              </a:ext>
            </a:extLst>
          </p:cNvPr>
          <p:cNvSpPr txBox="1"/>
          <p:nvPr/>
        </p:nvSpPr>
        <p:spPr>
          <a:xfrm>
            <a:off x="5987991" y="1424202"/>
            <a:ext cx="2756514" cy="338554"/>
          </a:xfrm>
          <a:prstGeom prst="rect">
            <a:avLst/>
          </a:prstGeom>
          <a:noFill/>
        </p:spPr>
        <p:txBody>
          <a:bodyPr wrap="square" rtlCol="0">
            <a:spAutoFit/>
          </a:bodyPr>
          <a:lstStyle/>
          <a:p>
            <a:r>
              <a:rPr lang="zh-CN" altLang="en-US" sz="1600" dirty="0">
                <a:latin typeface="黑体" panose="02010609060101010101" pitchFamily="49" charset="-122"/>
                <a:ea typeface="黑体" panose="02010609060101010101" pitchFamily="49" charset="-122"/>
              </a:rPr>
              <a:t>常规的“被</a:t>
            </a:r>
            <a:r>
              <a:rPr lang="en-US" altLang="zh-CN" sz="1600" dirty="0">
                <a:latin typeface="黑体" panose="02010609060101010101" pitchFamily="49" charset="-122"/>
                <a:ea typeface="黑体" panose="02010609060101010101" pitchFamily="49" charset="-122"/>
              </a:rPr>
              <a:t>+</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VP</a:t>
            </a:r>
            <a:r>
              <a:rPr lang="zh-CN" altLang="en-US" sz="1600" dirty="0">
                <a:latin typeface="黑体" panose="02010609060101010101" pitchFamily="49" charset="-122"/>
                <a:ea typeface="黑体" panose="02010609060101010101" pitchFamily="49" charset="-122"/>
              </a:rPr>
              <a:t>” </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VP[-</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可控</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1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8" name="文本框 7">
            <a:extLst>
              <a:ext uri="{FF2B5EF4-FFF2-40B4-BE49-F238E27FC236}">
                <a16:creationId xmlns:a16="http://schemas.microsoft.com/office/drawing/2014/main" id="{273B4E7D-C6FC-4ACC-A617-4896EBDF54D5}"/>
              </a:ext>
            </a:extLst>
          </p:cNvPr>
          <p:cNvSpPr txBox="1"/>
          <p:nvPr/>
        </p:nvSpPr>
        <p:spPr>
          <a:xfrm>
            <a:off x="6489577" y="1801228"/>
            <a:ext cx="2756514"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  “被</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+X</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X[+</a:t>
            </a:r>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可控</a:t>
            </a:r>
            <a:r>
              <a:rPr lang="en-US" altLang="zh-CN" sz="16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1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9" name="文本框 8">
            <a:extLst>
              <a:ext uri="{FF2B5EF4-FFF2-40B4-BE49-F238E27FC236}">
                <a16:creationId xmlns:a16="http://schemas.microsoft.com/office/drawing/2014/main" id="{BFBC5793-3B73-4FBB-A446-BE80730CFD75}"/>
              </a:ext>
            </a:extLst>
          </p:cNvPr>
          <p:cNvSpPr txBox="1"/>
          <p:nvPr/>
        </p:nvSpPr>
        <p:spPr>
          <a:xfrm>
            <a:off x="7671816" y="1109210"/>
            <a:ext cx="1077157"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语义特征</a:t>
            </a:r>
          </a:p>
        </p:txBody>
      </p:sp>
      <p:sp>
        <p:nvSpPr>
          <p:cNvPr id="10" name="文本框 9">
            <a:extLst>
              <a:ext uri="{FF2B5EF4-FFF2-40B4-BE49-F238E27FC236}">
                <a16:creationId xmlns:a16="http://schemas.microsoft.com/office/drawing/2014/main" id="{D4D48B2A-1060-4918-A6D8-84C1ADA5D17F}"/>
              </a:ext>
            </a:extLst>
          </p:cNvPr>
          <p:cNvSpPr txBox="1"/>
          <p:nvPr/>
        </p:nvSpPr>
        <p:spPr>
          <a:xfrm>
            <a:off x="8719354" y="1116996"/>
            <a:ext cx="2043340"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“员工”的语义角色</a:t>
            </a:r>
          </a:p>
        </p:txBody>
      </p:sp>
      <p:sp>
        <p:nvSpPr>
          <p:cNvPr id="11" name="文本框 10">
            <a:extLst>
              <a:ext uri="{FF2B5EF4-FFF2-40B4-BE49-F238E27FC236}">
                <a16:creationId xmlns:a16="http://schemas.microsoft.com/office/drawing/2014/main" id="{7B8D41EB-09A3-466B-B7B7-3404BAB95705}"/>
              </a:ext>
            </a:extLst>
          </p:cNvPr>
          <p:cNvSpPr txBox="1"/>
          <p:nvPr/>
        </p:nvSpPr>
        <p:spPr>
          <a:xfrm>
            <a:off x="9350408" y="1800673"/>
            <a:ext cx="597762"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施事</a:t>
            </a:r>
          </a:p>
        </p:txBody>
      </p:sp>
      <p:sp>
        <p:nvSpPr>
          <p:cNvPr id="12" name="文本框 11">
            <a:extLst>
              <a:ext uri="{FF2B5EF4-FFF2-40B4-BE49-F238E27FC236}">
                <a16:creationId xmlns:a16="http://schemas.microsoft.com/office/drawing/2014/main" id="{796D8497-DAB7-4CFC-B3D9-9ABBBE7AFF8C}"/>
              </a:ext>
            </a:extLst>
          </p:cNvPr>
          <p:cNvSpPr txBox="1"/>
          <p:nvPr/>
        </p:nvSpPr>
        <p:spPr>
          <a:xfrm>
            <a:off x="9350408" y="1444100"/>
            <a:ext cx="597762" cy="338554"/>
          </a:xfrm>
          <a:prstGeom prst="rect">
            <a:avLst/>
          </a:prstGeom>
          <a:noFill/>
        </p:spPr>
        <p:txBody>
          <a:bodyPr wrap="square" rtlCol="0">
            <a:spAutoFit/>
          </a:bodyPr>
          <a:lstStyle/>
          <a:p>
            <a:r>
              <a:rPr lang="zh-CN" altLang="en-US" sz="1600" dirty="0">
                <a:latin typeface="Times New Roman" panose="02020603050405020304" pitchFamily="18" charset="0"/>
                <a:ea typeface="黑体" panose="02010609060101010101" pitchFamily="49" charset="-122"/>
                <a:cs typeface="Times New Roman" panose="02020603050405020304" pitchFamily="18" charset="0"/>
              </a:rPr>
              <a:t>受事</a:t>
            </a:r>
          </a:p>
        </p:txBody>
      </p:sp>
      <p:sp>
        <p:nvSpPr>
          <p:cNvPr id="13" name="右大括号 12">
            <a:extLst>
              <a:ext uri="{FF2B5EF4-FFF2-40B4-BE49-F238E27FC236}">
                <a16:creationId xmlns:a16="http://schemas.microsoft.com/office/drawing/2014/main" id="{4652AEBB-4C7E-4CC1-9AE4-1DE16B029714}"/>
              </a:ext>
            </a:extLst>
          </p:cNvPr>
          <p:cNvSpPr/>
          <p:nvPr/>
        </p:nvSpPr>
        <p:spPr>
          <a:xfrm rot="16200000">
            <a:off x="8952843" y="24359"/>
            <a:ext cx="193696" cy="2031373"/>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4" name="文本框 13">
            <a:extLst>
              <a:ext uri="{FF2B5EF4-FFF2-40B4-BE49-F238E27FC236}">
                <a16:creationId xmlns:a16="http://schemas.microsoft.com/office/drawing/2014/main" id="{D99D7C0D-5A20-42C7-B86A-BEAD6E5A204D}"/>
              </a:ext>
            </a:extLst>
          </p:cNvPr>
          <p:cNvSpPr txBox="1"/>
          <p:nvPr/>
        </p:nvSpPr>
        <p:spPr>
          <a:xfrm>
            <a:off x="7867834" y="522266"/>
            <a:ext cx="2581924" cy="307777"/>
          </a:xfrm>
          <a:prstGeom prst="rect">
            <a:avLst/>
          </a:prstGeom>
          <a:noFill/>
        </p:spPr>
        <p:txBody>
          <a:bodyPr wrap="square" rtlCol="0">
            <a:spAutoFit/>
          </a:bodyPr>
          <a:lstStyle/>
          <a:p>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矛盾在两个层面上的反映</a:t>
            </a:r>
          </a:p>
        </p:txBody>
      </p:sp>
      <p:sp>
        <p:nvSpPr>
          <p:cNvPr id="17" name="右大括号 16">
            <a:extLst>
              <a:ext uri="{FF2B5EF4-FFF2-40B4-BE49-F238E27FC236}">
                <a16:creationId xmlns:a16="http://schemas.microsoft.com/office/drawing/2014/main" id="{CF5F31E3-AC97-4644-A163-F812D70E4B6E}"/>
              </a:ext>
            </a:extLst>
          </p:cNvPr>
          <p:cNvSpPr/>
          <p:nvPr/>
        </p:nvSpPr>
        <p:spPr>
          <a:xfrm rot="5400000">
            <a:off x="8952842" y="1220389"/>
            <a:ext cx="193696" cy="2031373"/>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矩形 18">
            <a:extLst>
              <a:ext uri="{FF2B5EF4-FFF2-40B4-BE49-F238E27FC236}">
                <a16:creationId xmlns:a16="http://schemas.microsoft.com/office/drawing/2014/main" id="{73940039-1E04-46EC-B8E0-9932504621B5}"/>
              </a:ext>
            </a:extLst>
          </p:cNvPr>
          <p:cNvSpPr/>
          <p:nvPr/>
        </p:nvSpPr>
        <p:spPr>
          <a:xfrm>
            <a:off x="6633299" y="2466331"/>
            <a:ext cx="4673074" cy="307777"/>
          </a:xfrm>
          <a:prstGeom prst="rect">
            <a:avLst/>
          </a:prstGeom>
        </p:spPr>
        <p:txBody>
          <a:bodyPr wrap="none">
            <a:spAutoFit/>
          </a:bodyPr>
          <a:lstStyle/>
          <a:p>
            <a:r>
              <a:rPr lang="zh-CN" altLang="zh-CN" sz="1400" dirty="0">
                <a:latin typeface="Times New Roman" panose="02020603050405020304" pitchFamily="18" charset="0"/>
                <a:ea typeface="黑体" panose="02010609060101010101" pitchFamily="49" charset="-122"/>
                <a:cs typeface="Times New Roman" panose="02020603050405020304" pitchFamily="18" charset="0"/>
              </a:rPr>
              <a:t>隐含的、实际意义上的施事力量出现</a:t>
            </a:r>
            <a:r>
              <a:rPr lang="zh-CN" altLang="en-US" sz="1400" dirty="0">
                <a:latin typeface="Times New Roman" panose="02020603050405020304" pitchFamily="18" charset="0"/>
                <a:ea typeface="黑体" panose="02010609060101010101" pitchFamily="49" charset="-122"/>
                <a:cs typeface="Times New Roman" panose="02020603050405020304" pitchFamily="18" charset="0"/>
              </a:rPr>
              <a:t>，强制地令动作发生</a:t>
            </a:r>
            <a:endParaRPr lang="zh-CN" altLang="en-US" sz="2800" dirty="0"/>
          </a:p>
        </p:txBody>
      </p:sp>
      <p:sp>
        <p:nvSpPr>
          <p:cNvPr id="20" name="文本框 19">
            <a:extLst>
              <a:ext uri="{FF2B5EF4-FFF2-40B4-BE49-F238E27FC236}">
                <a16:creationId xmlns:a16="http://schemas.microsoft.com/office/drawing/2014/main" id="{9D5E0588-CBB4-4D2F-BD4E-73A3A7B5BF2B}"/>
              </a:ext>
            </a:extLst>
          </p:cNvPr>
          <p:cNvSpPr txBox="1"/>
          <p:nvPr/>
        </p:nvSpPr>
        <p:spPr>
          <a:xfrm>
            <a:off x="671746" y="3024640"/>
            <a:ext cx="2346662" cy="369332"/>
          </a:xfrm>
          <a:prstGeom prst="rect">
            <a:avLst/>
          </a:prstGeom>
          <a:noFill/>
        </p:spPr>
        <p:txBody>
          <a:bodyPr wrap="square" rtlCol="0">
            <a:sp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4</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、特定的网络词汇</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2" name="矩形 21">
            <a:extLst>
              <a:ext uri="{FF2B5EF4-FFF2-40B4-BE49-F238E27FC236}">
                <a16:creationId xmlns:a16="http://schemas.microsoft.com/office/drawing/2014/main" id="{A81EC046-2960-4A5F-83A8-D6A44A7F1CEF}"/>
              </a:ext>
            </a:extLst>
          </p:cNvPr>
          <p:cNvSpPr/>
          <p:nvPr/>
        </p:nvSpPr>
        <p:spPr>
          <a:xfrm>
            <a:off x="366943" y="3467735"/>
            <a:ext cx="6868357" cy="1261884"/>
          </a:xfrm>
          <a:prstGeom prst="rect">
            <a:avLst/>
          </a:prstGeom>
        </p:spPr>
        <p:txBody>
          <a:bodyPr wrap="square">
            <a:spAutoFit/>
          </a:bodyPr>
          <a:lstStyle/>
          <a:p>
            <a:pPr indent="266700" algn="just"/>
            <a:r>
              <a:rPr lang="en-US" altLang="zh-CN" sz="1400" dirty="0">
                <a:latin typeface="黑体" panose="02010609060101010101" pitchFamily="49" charset="-122"/>
                <a:ea typeface="黑体" panose="02010609060101010101" pitchFamily="49" charset="-122"/>
              </a:rPr>
              <a:t>(s3)</a:t>
            </a:r>
            <a:r>
              <a:rPr lang="zh-CN" altLang="zh-CN" sz="1600" b="1" dirty="0">
                <a:latin typeface="黑体" panose="02010609060101010101" pitchFamily="49" charset="-122"/>
                <a:ea typeface="黑体" panose="02010609060101010101" pitchFamily="49" charset="-122"/>
              </a:rPr>
              <a:t>废青</a:t>
            </a:r>
            <a:r>
              <a:rPr lang="zh-CN" altLang="zh-CN" sz="1400" dirty="0">
                <a:latin typeface="黑体" panose="02010609060101010101" pitchFamily="49" charset="-122"/>
                <a:ea typeface="黑体" panose="02010609060101010101" pitchFamily="49" charset="-122"/>
              </a:rPr>
              <a:t>没口罩活不下去，我还以为他们没脸皮可以省口罩。</a:t>
            </a:r>
          </a:p>
          <a:p>
            <a:pPr indent="266700" algn="just">
              <a:spcAft>
                <a:spcPts val="0"/>
              </a:spcAft>
            </a:pPr>
            <a:endParaRPr lang="en-US" altLang="zh-CN" sz="1400" kern="100" dirty="0">
              <a:latin typeface="黑体" panose="02010609060101010101" pitchFamily="49" charset="-122"/>
              <a:cs typeface="Times New Roman" panose="02020603050405020304" pitchFamily="18" charset="0"/>
            </a:endParaRPr>
          </a:p>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s7</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难怪那么多人喜欢当</a:t>
            </a:r>
            <a:r>
              <a:rPr lang="zh-CN" altLang="zh-CN" sz="1600" b="1" kern="100" dirty="0">
                <a:latin typeface="等线" panose="02010600030101010101" pitchFamily="2" charset="-122"/>
                <a:ea typeface="黑体" panose="02010609060101010101" pitchFamily="49" charset="-122"/>
                <a:cs typeface="Times New Roman" panose="02020603050405020304" pitchFamily="18" charset="0"/>
              </a:rPr>
              <a:t>键盘侠</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呢，躲在屏幕后面喷人可真爽！</a:t>
            </a:r>
            <a:endParaRPr lang="en-US" altLang="zh-CN" sz="1400" kern="100" dirty="0">
              <a:latin typeface="等线" panose="02010600030101010101" pitchFamily="2" charset="-122"/>
              <a:ea typeface="黑体" panose="02010609060101010101" pitchFamily="49" charset="-122"/>
              <a:cs typeface="Times New Roman" panose="02020603050405020304" pitchFamily="18" charset="0"/>
            </a:endParaRPr>
          </a:p>
          <a:p>
            <a:pPr indent="266700" algn="just">
              <a:spcAft>
                <a:spcPts val="0"/>
              </a:spcAft>
            </a:pPr>
            <a:endParaRPr lang="zh-CN" altLang="zh-CN" sz="1400" kern="100" dirty="0">
              <a:latin typeface="等线" panose="02010600030101010101" pitchFamily="2" charset="-122"/>
              <a:cs typeface="Times New Roman" panose="02020603050405020304" pitchFamily="18" charset="0"/>
            </a:endParaRPr>
          </a:p>
          <a:p>
            <a:pPr indent="266700" algn="just">
              <a:spcAft>
                <a:spcPts val="0"/>
              </a:spcAft>
            </a:pPr>
            <a:r>
              <a:rPr lang="en-US" altLang="zh-CN" sz="1400" kern="100" dirty="0">
                <a:latin typeface="黑体" panose="02010609060101010101" pitchFamily="49" charset="-122"/>
                <a:cs typeface="Times New Roman" panose="02020603050405020304" pitchFamily="18" charset="0"/>
              </a:rPr>
              <a:t>(</a:t>
            </a:r>
            <a:r>
              <a:rPr lang="en-US" altLang="zh-CN" sz="1400" kern="100" dirty="0">
                <a:latin typeface="Times New Roman" panose="02020603050405020304" pitchFamily="18" charset="0"/>
                <a:ea typeface="黑体" panose="02010609060101010101" pitchFamily="49" charset="-122"/>
                <a:cs typeface="Times New Roman" panose="02020603050405020304" pitchFamily="18" charset="0"/>
              </a:rPr>
              <a:t>s18</a:t>
            </a:r>
            <a:r>
              <a:rPr lang="en-US" altLang="zh-CN" sz="1400" kern="100" dirty="0">
                <a:latin typeface="黑体" panose="02010609060101010101" pitchFamily="49" charset="-122"/>
                <a:cs typeface="Times New Roman" panose="02020603050405020304" pitchFamily="18" charset="0"/>
              </a:rPr>
              <a:t>)</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一个无视规则闯红灯的人最后竟然得到这种和稀泥的处理，我</a:t>
            </a:r>
            <a:r>
              <a:rPr lang="zh-CN" altLang="zh-CN" sz="1600" b="1" kern="100" dirty="0">
                <a:latin typeface="等线" panose="02010600030101010101" pitchFamily="2" charset="-122"/>
                <a:ea typeface="黑体" panose="02010609060101010101" pitchFamily="49" charset="-122"/>
                <a:cs typeface="Times New Roman" panose="02020603050405020304" pitchFamily="18" charset="0"/>
              </a:rPr>
              <a:t>醉了</a:t>
            </a:r>
            <a:r>
              <a:rPr lang="zh-CN" altLang="zh-CN" sz="1400" kern="100" dirty="0">
                <a:latin typeface="等线" panose="02010600030101010101" pitchFamily="2" charset="-122"/>
                <a:ea typeface="黑体" panose="02010609060101010101" pitchFamily="49" charset="-122"/>
                <a:cs typeface="Times New Roman" panose="02020603050405020304" pitchFamily="18" charset="0"/>
              </a:rPr>
              <a:t>……</a:t>
            </a:r>
            <a:endParaRPr lang="zh-CN" altLang="zh-CN" sz="1400" kern="100" dirty="0">
              <a:latin typeface="等线" panose="02010600030101010101" pitchFamily="2" charset="-122"/>
              <a:cs typeface="Times New Roman" panose="02020603050405020304" pitchFamily="18" charset="0"/>
            </a:endParaRPr>
          </a:p>
        </p:txBody>
      </p:sp>
      <p:sp>
        <p:nvSpPr>
          <p:cNvPr id="23" name="文本框 22">
            <a:extLst>
              <a:ext uri="{FF2B5EF4-FFF2-40B4-BE49-F238E27FC236}">
                <a16:creationId xmlns:a16="http://schemas.microsoft.com/office/drawing/2014/main" id="{C61DCB6A-4F59-4ACF-A9F6-1994579BD533}"/>
              </a:ext>
            </a:extLst>
          </p:cNvPr>
          <p:cNvSpPr txBox="1"/>
          <p:nvPr/>
        </p:nvSpPr>
        <p:spPr>
          <a:xfrm>
            <a:off x="7313882" y="3784889"/>
            <a:ext cx="3311907" cy="338554"/>
          </a:xfrm>
          <a:prstGeom prst="rect">
            <a:avLst/>
          </a:prstGeom>
          <a:noFill/>
        </p:spPr>
        <p:txBody>
          <a:bodyPr wrap="square" rtlCol="0">
            <a:spAutoFit/>
          </a:bodyPr>
          <a:lstStyle/>
          <a:p>
            <a:r>
              <a:rPr lang="zh-CN" altLang="en-US" sz="1600" dirty="0">
                <a:latin typeface="黑体" panose="02010609060101010101" pitchFamily="49" charset="-122"/>
                <a:ea typeface="黑体" panose="02010609060101010101" pitchFamily="49" charset="-122"/>
              </a:rPr>
              <a:t>提示反讽</a:t>
            </a:r>
            <a:r>
              <a:rPr lang="en-US" altLang="zh-CN" sz="1600" dirty="0">
                <a:latin typeface="黑体" panose="02010609060101010101" pitchFamily="49" charset="-122"/>
                <a:ea typeface="黑体" panose="02010609060101010101" pitchFamily="49" charset="-122"/>
              </a:rPr>
              <a:t>or</a:t>
            </a:r>
            <a:r>
              <a:rPr lang="zh-CN" altLang="en-US" sz="1600" dirty="0">
                <a:latin typeface="黑体" panose="02010609060101010101" pitchFamily="49" charset="-122"/>
                <a:ea typeface="黑体" panose="02010609060101010101" pitchFamily="49" charset="-122"/>
              </a:rPr>
              <a:t>自身就已经实现了反讽</a:t>
            </a:r>
            <a:endParaRPr lang="zh-CN" altLang="en-US" sz="16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4" name="文本框 23">
            <a:extLst>
              <a:ext uri="{FF2B5EF4-FFF2-40B4-BE49-F238E27FC236}">
                <a16:creationId xmlns:a16="http://schemas.microsoft.com/office/drawing/2014/main" id="{DE8CF106-9E04-4B88-94C7-075127F6A1CD}"/>
              </a:ext>
            </a:extLst>
          </p:cNvPr>
          <p:cNvSpPr txBox="1"/>
          <p:nvPr/>
        </p:nvSpPr>
        <p:spPr>
          <a:xfrm>
            <a:off x="671746" y="4914285"/>
            <a:ext cx="2346662" cy="369332"/>
          </a:xfrm>
          <a:prstGeom prst="rect">
            <a:avLst/>
          </a:prstGeom>
          <a:noFill/>
        </p:spPr>
        <p:txBody>
          <a:bodyPr wrap="square" rtlCol="0">
            <a:sp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5</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、特定的标点符号</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62195954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430</TotalTime>
  <Words>3324</Words>
  <Application>Microsoft Office PowerPoint</Application>
  <PresentationFormat>宽屏</PresentationFormat>
  <Paragraphs>428</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等线</vt:lpstr>
      <vt:lpstr>等线 Light</vt:lpstr>
      <vt:lpstr>黑体</vt:lpstr>
      <vt:lpstr>Arial</vt:lpstr>
      <vt:lpstr>Cambria Math</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秋 风</dc:creator>
  <cp:lastModifiedBy>秋 风</cp:lastModifiedBy>
  <cp:revision>39</cp:revision>
  <dcterms:created xsi:type="dcterms:W3CDTF">2020-06-08T10:30:29Z</dcterms:created>
  <dcterms:modified xsi:type="dcterms:W3CDTF">2020-06-09T13:25:35Z</dcterms:modified>
</cp:coreProperties>
</file>