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8"/>
  </p:notesMasterIdLst>
  <p:sldIdLst>
    <p:sldId id="256" r:id="rId6"/>
    <p:sldId id="261" r:id="rId7"/>
    <p:sldId id="257" r:id="rId9"/>
    <p:sldId id="259" r:id="rId10"/>
    <p:sldId id="262" r:id="rId11"/>
    <p:sldId id="267" r:id="rId12"/>
    <p:sldId id="268" r:id="rId13"/>
    <p:sldId id="269" r:id="rId14"/>
    <p:sldId id="263" r:id="rId15"/>
    <p:sldId id="273" r:id="rId16"/>
    <p:sldId id="274" r:id="rId17"/>
    <p:sldId id="272" r:id="rId18"/>
    <p:sldId id="265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F1"/>
    <a:srgbClr val="EDF2E5"/>
    <a:srgbClr val="EFF6E5"/>
    <a:srgbClr val="F8FAF5"/>
    <a:srgbClr val="EEF2E9"/>
    <a:srgbClr val="F5F7F2"/>
    <a:srgbClr val="F8F9F6"/>
    <a:srgbClr val="E0E7D8"/>
    <a:srgbClr val="BAC07F"/>
    <a:srgbClr val="DDE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44"/>
        <p:guide pos="2880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spc="600" baseline="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spc="600" baseline="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u="none" strike="noStrike" kern="1200" cap="none" spc="3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501650" y="952500"/>
            <a:ext cx="814070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501650" y="952500"/>
            <a:ext cx="814070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08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2.jpe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89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tags" Target="../tags/tag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4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2142" b="16907"/>
          <a:stretch>
            <a:fillRect/>
          </a:stretch>
        </p:blipFill>
        <p:spPr>
          <a:xfrm>
            <a:off x="-38100" y="-39687"/>
            <a:ext cx="9220200" cy="6894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21435" y="4050665"/>
            <a:ext cx="650176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zh-CN" sz="4800" b="1" spc="300" noProof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39000">
                        <a:srgbClr val="99A969"/>
                      </a:gs>
                      <a:gs pos="68000">
                        <a:srgbClr val="9EA55C"/>
                      </a:gs>
                      <a:gs pos="100000">
                        <a:srgbClr val="758D76"/>
                      </a:gs>
                    </a:gsLst>
                    <a:lin ang="5400000" scaled="1"/>
                  </a:gradFill>
                </a:ln>
                <a:solidFill>
                  <a:srgbClr val="9EA55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楷体_GB2312" charset="-122"/>
                <a:ea typeface="楷体_GB2312" charset="-122"/>
                <a:sym typeface="+mn-ea"/>
              </a:rPr>
              <a:t>新加坡国大交流</a:t>
            </a:r>
            <a:endParaRPr lang="zh-CN" altLang="zh-CN" sz="4800" b="1" spc="300" noProof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9000">
                      <a:srgbClr val="99A969"/>
                    </a:gs>
                    <a:gs pos="68000">
                      <a:srgbClr val="9EA55C"/>
                    </a:gs>
                    <a:gs pos="100000">
                      <a:srgbClr val="758D76"/>
                    </a:gs>
                  </a:gsLst>
                  <a:lin ang="5400000" scaled="1"/>
                </a:gradFill>
              </a:ln>
              <a:solidFill>
                <a:srgbClr val="9EA55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楷体_GB2312" charset="-122"/>
              <a:ea typeface="楷体_GB2312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zh-CN" sz="2000" b="1" spc="300" noProof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39000">
                        <a:srgbClr val="99A969"/>
                      </a:gs>
                      <a:gs pos="68000">
                        <a:srgbClr val="9EA55C"/>
                      </a:gs>
                      <a:gs pos="100000">
                        <a:srgbClr val="758D76"/>
                      </a:gs>
                    </a:gsLst>
                    <a:lin ang="5400000" scaled="1"/>
                  </a:gradFill>
                </a:ln>
                <a:solidFill>
                  <a:srgbClr val="9EA55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楷体_GB2312" charset="-122"/>
                <a:ea typeface="楷体_GB2312" charset="-122"/>
                <a:sym typeface="+mn-ea"/>
              </a:rPr>
              <a:t>吴明哗</a:t>
            </a:r>
            <a:endParaRPr lang="zh-CN" altLang="zh-CN" sz="2000" b="1" spc="300" noProof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9000">
                      <a:srgbClr val="99A969"/>
                    </a:gs>
                    <a:gs pos="68000">
                      <a:srgbClr val="9EA55C"/>
                    </a:gs>
                    <a:gs pos="100000">
                      <a:srgbClr val="758D76"/>
                    </a:gs>
                  </a:gsLst>
                  <a:lin ang="5400000" scaled="1"/>
                </a:gradFill>
              </a:ln>
              <a:solidFill>
                <a:srgbClr val="9EA55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楷体_GB2312" charset="-122"/>
              <a:ea typeface="楷体_GB231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7410" name="图片 1" descr="20170723214743_C8uw3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0500" y="1465263"/>
            <a:ext cx="3932238" cy="541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523875" y="2657475"/>
            <a:ext cx="5074285" cy="3738880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动词重叠式：</a:t>
            </a:r>
            <a:endParaRPr lang="zh-CN" altLang="en-US" sz="16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他还没有想通，你再跟他谈谈看。（老舍）</a:t>
            </a:r>
            <a:endParaRPr lang="zh-CN" altLang="en-US" sz="16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小量动量词：</a:t>
            </a:r>
            <a:endParaRPr lang="zh-CN" altLang="en-US" sz="16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我不骗你，这很好吃，不信你尝一下看。（陆俭明）</a:t>
            </a:r>
            <a:endParaRPr lang="zh-CN" altLang="en-US" sz="16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动词重叠式中间插入“一”：</a:t>
            </a:r>
            <a:endParaRPr lang="zh-CN" altLang="en-US" sz="16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不妨试一试看。（赵元任）</a:t>
            </a:r>
            <a:endParaRPr lang="zh-CN" altLang="en-US" sz="16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小量数量定语：</a:t>
            </a:r>
            <a:endParaRPr lang="zh-CN" altLang="en-US" sz="16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这回啊，我给你们崩个坑儿看看。（当代相声）</a:t>
            </a:r>
            <a:endParaRPr lang="zh-CN" altLang="en-US" sz="16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6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趋向补语：</a:t>
            </a:r>
            <a:endParaRPr lang="zh-CN" altLang="en-US" sz="16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这件事倒要讲起来看。（《官场现形记》）</a:t>
            </a:r>
            <a:endParaRPr lang="zh-CN" altLang="en-US" sz="16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523875" y="1464945"/>
            <a:ext cx="7143750" cy="543560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700" b="1" spc="300" noProof="1" dirty="0">
                <a:solidFill>
                  <a:srgbClr val="839761"/>
                </a:solidFill>
                <a:latin typeface="微软雅黑" panose="020B0503020204020204" charset="-122"/>
              </a:rPr>
              <a:t>《现代汉语尝试构式</a:t>
            </a:r>
            <a:r>
              <a:rPr lang="zh-CN" altLang="en-US" sz="2700" b="1" spc="300" noProof="1" dirty="0">
                <a:solidFill>
                  <a:srgbClr val="839761"/>
                </a:solidFill>
                <a:latin typeface="微软雅黑" panose="020B0503020204020204" charset="-122"/>
              </a:rPr>
              <a:t>》</a:t>
            </a:r>
            <a:endParaRPr lang="zh-CN" altLang="en-US" sz="2700" b="1" spc="300" noProof="1" dirty="0">
              <a:solidFill>
                <a:srgbClr val="83976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5a60726118bb5_61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7158" t="26451" r="-7158" b="-26451"/>
          <a:stretch>
            <a:fillRect/>
          </a:stretch>
        </p:blipFill>
        <p:spPr>
          <a:xfrm rot="21120000">
            <a:off x="5502275" y="3895725"/>
            <a:ext cx="4270375" cy="4102100"/>
          </a:xfrm>
          <a:prstGeom prst="parallelogram">
            <a:avLst/>
          </a:prstGeom>
        </p:spPr>
      </p:pic>
      <p:pic>
        <p:nvPicPr>
          <p:cNvPr id="4" name="图片 3" descr="5a60726118bb5_61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-2481" r="2481"/>
          <a:stretch>
            <a:fillRect/>
          </a:stretch>
        </p:blipFill>
        <p:spPr>
          <a:xfrm rot="420000">
            <a:off x="-323850" y="-100965"/>
            <a:ext cx="4251960" cy="4084955"/>
          </a:xfrm>
          <a:prstGeom prst="halfFrame">
            <a:avLst>
              <a:gd name="adj1" fmla="val 55390"/>
              <a:gd name="adj2" fmla="val 33333"/>
            </a:avLst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1474788" y="1149350"/>
            <a:ext cx="6194425" cy="5585460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p>
            <a:pPr>
              <a:lnSpc>
                <a:spcPct val="150000"/>
              </a:lnSpc>
              <a:buFont typeface="+mj-lt"/>
            </a:pPr>
            <a:r>
              <a:rPr lang="zh-CN" altLang="en-US" sz="16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传统观点：</a:t>
            </a:r>
            <a:endParaRPr lang="zh-CN" altLang="en-US" sz="16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buFont typeface="+mj-lt"/>
            </a:pPr>
            <a:r>
              <a:rPr lang="zh-CN" altLang="en-US" sz="16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“看”具有表达尝试意义的功能，把它看作句尾动态助词，是个高度语法化的标记</a:t>
            </a:r>
            <a:endParaRPr lang="zh-CN" altLang="en-US" sz="16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buFont typeface="+mj-lt"/>
            </a:pPr>
            <a:r>
              <a:rPr lang="zh-CN" altLang="en-US" sz="16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本文：</a:t>
            </a:r>
            <a:endParaRPr lang="zh-CN" altLang="en-US" sz="16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A. 非现实尝试构式：VP + X 短时量 + [V 看/看看 （+ Q）]</a:t>
            </a:r>
            <a:endParaRPr lang="zh-CN" altLang="en-US" sz="16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B. 现实尝试构式：VP + X 短时量 + [V 觉得/发现 （+ D）]</a:t>
            </a:r>
            <a:endParaRPr lang="zh-CN" altLang="en-US" sz="1600" spc="150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“看”不表达尝试义，表达对尝试行为所带来结果的观察，</a:t>
            </a:r>
            <a:r>
              <a:rPr lang="zh-CN" altLang="en-US" sz="16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“X 短时量”</a:t>
            </a:r>
            <a:r>
              <a:rPr lang="zh-CN" altLang="en-US" sz="16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表达尝试意义，</a:t>
            </a:r>
            <a:r>
              <a:rPr lang="zh-CN" altLang="en-US" sz="16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zh-CN" altLang="en-US" sz="16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动词重叠式、小称形式、小量动量词、趋向动词或者宾语的小量数量定语等）</a:t>
            </a:r>
            <a:endParaRPr lang="zh-CN" altLang="en-US" sz="1600" spc="150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zh-CN" altLang="en-US" sz="16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“看”并没有虚化为动态助词，而仍然保留着动词属性，可以重叠，为状语修饰，还可以带上疑问代词或者疑问小句做宾语。</a:t>
            </a:r>
            <a:endParaRPr lang="zh-CN" altLang="en-US" sz="16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buFont typeface="+mj-lt"/>
            </a:pPr>
            <a:endParaRPr lang="zh-CN" altLang="en-US" sz="16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474470" y="2683510"/>
            <a:ext cx="6194425" cy="645795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7410" name="图片 1" descr="20170723214743_C8uw3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0500" y="1465263"/>
            <a:ext cx="3932238" cy="5414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5DE">
                  <a:alpha val="100000"/>
                </a:srgbClr>
              </a:clrFrom>
              <a:clrTo>
                <a:srgbClr val="FCF5D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7130" y="53975"/>
            <a:ext cx="6394450" cy="67500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530" name="图片 40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21924" t="10706" r="20837" b="43225"/>
          <a:stretch>
            <a:fillRect/>
          </a:stretch>
        </p:blipFill>
        <p:spPr>
          <a:xfrm>
            <a:off x="1824038" y="957263"/>
            <a:ext cx="6656387" cy="427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36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rcRect l="66952" t="-6272" r="-16629" b="59486"/>
          <a:stretch>
            <a:fillRect/>
          </a:stretch>
        </p:blipFill>
        <p:spPr>
          <a:xfrm>
            <a:off x="7082790" y="-398145"/>
            <a:ext cx="3312160" cy="2486659"/>
          </a:xfrm>
          <a:prstGeom prst="hexagon">
            <a:avLst/>
          </a:prstGeom>
        </p:spPr>
      </p:pic>
      <p:pic>
        <p:nvPicPr>
          <p:cNvPr id="22532" name="图片 35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-314" t="49557" r="523" b="17036"/>
          <a:stretch>
            <a:fillRect/>
          </a:stretch>
        </p:blipFill>
        <p:spPr>
          <a:xfrm>
            <a:off x="-53975" y="4459288"/>
            <a:ext cx="9345613" cy="2392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l="-7676" t="-583" r="69762" b="59801"/>
          <a:stretch>
            <a:fillRect/>
          </a:stretch>
        </p:blipFill>
        <p:spPr>
          <a:xfrm>
            <a:off x="-535940" y="-50165"/>
            <a:ext cx="2527935" cy="2264410"/>
          </a:xfrm>
          <a:prstGeom prst="parallelogram">
            <a:avLst/>
          </a:prstGeom>
        </p:spPr>
      </p:pic>
      <p:pic>
        <p:nvPicPr>
          <p:cNvPr id="22534" name="图片 37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1323" r="39200" b="86046"/>
          <a:stretch>
            <a:fillRect/>
          </a:stretch>
        </p:blipFill>
        <p:spPr>
          <a:xfrm>
            <a:off x="3236913" y="-50800"/>
            <a:ext cx="2670175" cy="100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文本框 41"/>
          <p:cNvSpPr txBox="1"/>
          <p:nvPr/>
        </p:nvSpPr>
        <p:spPr>
          <a:xfrm>
            <a:off x="3856038" y="5527675"/>
            <a:ext cx="259238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>
                <a:solidFill>
                  <a:schemeClr val="bg1"/>
                </a:solidFill>
                <a:latin typeface="楷体_GB2312" charset="-122"/>
                <a:ea typeface="楷体_GB2312" charset="-122"/>
              </a:rPr>
              <a:t>谢谢观看！</a:t>
            </a:r>
            <a:endParaRPr lang="zh-CN" altLang="en-US" sz="3600" b="1">
              <a:solidFill>
                <a:schemeClr val="bg1"/>
              </a:solidFill>
              <a:latin typeface="楷体_GB2312" charset="-122"/>
              <a:ea typeface="楷体_GB2312" charset="-122"/>
            </a:endParaRPr>
          </a:p>
        </p:txBody>
      </p:sp>
      <p:pic>
        <p:nvPicPr>
          <p:cNvPr id="22536" name="图片 42" descr="20180905172604_fU2sP.thumb.700_0_meitu_4_meitu_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4038" y="623888"/>
            <a:ext cx="6070600" cy="541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文本框 44"/>
          <p:cNvSpPr txBox="1"/>
          <p:nvPr/>
        </p:nvSpPr>
        <p:spPr>
          <a:xfrm rot="21360000">
            <a:off x="3709035" y="3425825"/>
            <a:ext cx="2886075" cy="82994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747"/>
              </a:avLst>
            </a:prstTxWarp>
            <a:spAutoFit/>
          </a:bodyPr>
          <a:p>
            <a:r>
              <a:rPr lang="zh-CN" altLang="en-US" sz="4800" b="1" noProof="1">
                <a:solidFill>
                  <a:schemeClr val="bg1"/>
                </a:solidFill>
                <a:latin typeface="楷体_GB2312" charset="-122"/>
                <a:ea typeface="楷体_GB2312" charset="-122"/>
                <a:cs typeface="+mn-cs"/>
              </a:rPr>
              <a:t>谢谢观看</a:t>
            </a:r>
            <a:r>
              <a:rPr lang="zh-CN" altLang="en-US" sz="4000" b="1" noProof="1">
                <a:solidFill>
                  <a:schemeClr val="bg1"/>
                </a:solidFill>
                <a:latin typeface="楷体_GB2312" charset="-122"/>
                <a:ea typeface="楷体_GB2312" charset="-122"/>
                <a:cs typeface="+mn-cs"/>
              </a:rPr>
              <a:t>！</a:t>
            </a:r>
            <a:endParaRPr lang="zh-CN" altLang="en-US" sz="4000" b="1" noProof="1">
              <a:solidFill>
                <a:schemeClr val="bg1"/>
              </a:solidFill>
              <a:latin typeface="楷体_GB2312" charset="-122"/>
              <a:ea typeface="楷体_GB2312" charset="-122"/>
            </a:endParaRPr>
          </a:p>
        </p:txBody>
      </p:sp>
    </p:spTree>
    <p:custDataLst>
      <p:tags r:id="rId3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-12700" y="846138"/>
            <a:ext cx="9169400" cy="438150"/>
          </a:xfrm>
          <a:prstGeom prst="rect">
            <a:avLst/>
          </a:prstGeom>
          <a:solidFill>
            <a:srgbClr val="D3DABF"/>
          </a:solidFill>
          <a:effectLst/>
        </p:spPr>
        <p:txBody>
          <a:bodyPr wrap="square" lIns="67500" tIns="35100" rIns="67500" bIns="35100" rtlCol="0" anchor="ctr" anchorCtr="0">
            <a:normAutofit fontScale="90000"/>
          </a:bodyPr>
          <a:lstStyle/>
          <a:p>
            <a:r>
              <a:rPr lang="zh-CN" altLang="en-US" sz="2400" b="1" spc="4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选修课程</a:t>
            </a:r>
            <a:endParaRPr lang="zh-CN" altLang="en-US" sz="2400" b="1" spc="4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图片 15" descr="20180905172058_B2PAx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l="57413" t="-8395" r="7378" b="44000"/>
          <a:stretch>
            <a:fillRect/>
          </a:stretch>
        </p:blipFill>
        <p:spPr>
          <a:xfrm rot="15840000" flipH="1">
            <a:off x="7106920" y="-172085"/>
            <a:ext cx="2916555" cy="3312159"/>
          </a:xfrm>
          <a:prstGeom prst="diagStripe">
            <a:avLst/>
          </a:prstGeom>
        </p:spPr>
      </p:pic>
      <p:sp>
        <p:nvSpPr>
          <p:cNvPr id="9" name="矩形: 圆顶角 8" hidden="1"/>
          <p:cNvSpPr/>
          <p:nvPr>
            <p:custDataLst>
              <p:tags r:id="rId3"/>
            </p:custDataLst>
          </p:nvPr>
        </p:nvSpPr>
        <p:spPr>
          <a:xfrm rot="5400000">
            <a:off x="5224463" y="-2841625"/>
            <a:ext cx="438150" cy="47688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8DD7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rgbClr val="FF0000"/>
              </a:solidFill>
            </a:endParaRPr>
          </a:p>
        </p:txBody>
      </p:sp>
      <p:sp>
        <p:nvSpPr>
          <p:cNvPr id="2" name="矩形 1" hidden="1"/>
          <p:cNvSpPr/>
          <p:nvPr>
            <p:custDataLst>
              <p:tags r:id="rId4"/>
            </p:custDataLst>
          </p:nvPr>
        </p:nvSpPr>
        <p:spPr>
          <a:xfrm>
            <a:off x="1227138" y="1684338"/>
            <a:ext cx="1162050" cy="3048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grpSp>
        <p:nvGrpSpPr>
          <p:cNvPr id="18442" name="组合 2" hidden="1"/>
          <p:cNvGrpSpPr/>
          <p:nvPr/>
        </p:nvGrpSpPr>
        <p:grpSpPr>
          <a:xfrm>
            <a:off x="3746500" y="4400550"/>
            <a:ext cx="1190625" cy="528638"/>
            <a:chOff x="1284605" y="5116226"/>
            <a:chExt cx="2670493" cy="706755"/>
          </a:xfrm>
        </p:grpSpPr>
        <p:sp>
          <p:nvSpPr>
            <p:cNvPr id="18443" name="文本框 24"/>
            <p:cNvSpPr txBox="1"/>
            <p:nvPr>
              <p:custDataLst>
                <p:tags r:id="rId5"/>
              </p:custDataLst>
            </p:nvPr>
          </p:nvSpPr>
          <p:spPr>
            <a:xfrm>
              <a:off x="1806575" y="5116226"/>
              <a:ext cx="1602740" cy="7067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 fontAlgn="ctr"/>
              <a:r>
                <a:rPr lang="en-US" altLang="zh-CN" sz="2700" b="1">
                  <a:solidFill>
                    <a:srgbClr val="C8DD76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lang="en-US" altLang="zh-CN" sz="2700" b="1">
                <a:solidFill>
                  <a:srgbClr val="C8DD7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6"/>
              </p:custDataLst>
            </p:nvPr>
          </p:nvSpPr>
          <p:spPr>
            <a:xfrm rot="5400000">
              <a:off x="3516630" y="5354351"/>
              <a:ext cx="231140" cy="231140"/>
            </a:xfrm>
            <a:prstGeom prst="triangle">
              <a:avLst/>
            </a:prstGeom>
            <a:solidFill>
              <a:srgbClr val="C8D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27" name="等腰三角形 26"/>
            <p:cNvSpPr/>
            <p:nvPr>
              <p:custDataLst>
                <p:tags r:id="rId7"/>
              </p:custDataLst>
            </p:nvPr>
          </p:nvSpPr>
          <p:spPr>
            <a:xfrm rot="5400000" flipV="1">
              <a:off x="1509395" y="5354351"/>
              <a:ext cx="231140" cy="231140"/>
            </a:xfrm>
            <a:prstGeom prst="triangle">
              <a:avLst/>
            </a:prstGeom>
            <a:solidFill>
              <a:srgbClr val="C8D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cxnSp>
          <p:nvCxnSpPr>
            <p:cNvPr id="7" name="直接连接符 6"/>
            <p:cNvCxnSpPr/>
            <p:nvPr>
              <p:custDataLst>
                <p:tags r:id="rId8"/>
              </p:custDataLst>
            </p:nvPr>
          </p:nvCxnSpPr>
          <p:spPr>
            <a:xfrm flipH="1">
              <a:off x="1284605" y="5151786"/>
              <a:ext cx="0" cy="635000"/>
            </a:xfrm>
            <a:prstGeom prst="line">
              <a:avLst/>
            </a:prstGeom>
            <a:ln w="25400">
              <a:solidFill>
                <a:srgbClr val="C8DD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>
              <p:custDataLst>
                <p:tags r:id="rId9"/>
              </p:custDataLst>
            </p:nvPr>
          </p:nvSpPr>
          <p:spPr>
            <a:xfrm rot="5400000">
              <a:off x="3518535" y="5367686"/>
              <a:ext cx="66992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cxnSp>
        <p:nvCxnSpPr>
          <p:cNvPr id="11" name="直接连接符 10" hidden="1"/>
          <p:cNvCxnSpPr/>
          <p:nvPr>
            <p:custDataLst>
              <p:tags r:id="rId10"/>
            </p:custDataLst>
          </p:nvPr>
        </p:nvCxnSpPr>
        <p:spPr>
          <a:xfrm>
            <a:off x="4937125" y="4471988"/>
            <a:ext cx="0" cy="1014413"/>
          </a:xfrm>
          <a:prstGeom prst="line">
            <a:avLst/>
          </a:prstGeom>
          <a:ln w="25400">
            <a:solidFill>
              <a:srgbClr val="C8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 hidden="1"/>
          <p:cNvCxnSpPr/>
          <p:nvPr>
            <p:custDataLst>
              <p:tags r:id="rId11"/>
            </p:custDataLst>
          </p:nvPr>
        </p:nvCxnSpPr>
        <p:spPr>
          <a:xfrm>
            <a:off x="2305050" y="2376488"/>
            <a:ext cx="6667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20180905172058_B2PAx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l="57413" t="-8395" r="7378" b="44000"/>
          <a:stretch>
            <a:fillRect/>
          </a:stretch>
        </p:blipFill>
        <p:spPr>
          <a:xfrm rot="5640000">
            <a:off x="-2795905" y="5024120"/>
            <a:ext cx="4187189" cy="3836670"/>
          </a:xfrm>
          <a:prstGeom prst="diagStripe">
            <a:avLst/>
          </a:prstGeom>
        </p:spPr>
      </p:pic>
      <p:pic>
        <p:nvPicPr>
          <p:cNvPr id="15" name="图片 14" descr="20180905172058_B2PAx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l="57413" t="-8395" r="7378" b="44000"/>
          <a:stretch>
            <a:fillRect/>
          </a:stretch>
        </p:blipFill>
        <p:spPr>
          <a:xfrm rot="13020000">
            <a:off x="6775450" y="4271645"/>
            <a:ext cx="2515235" cy="3312159"/>
          </a:xfrm>
          <a:prstGeom prst="diagStripe">
            <a:avLst/>
          </a:prstGeom>
        </p:spPr>
      </p:pic>
      <p:pic>
        <p:nvPicPr>
          <p:cNvPr id="13" name="图片 12" descr="20180905172058_B2PAx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l="57413" t="-8395" r="7378" b="44000"/>
          <a:stretch>
            <a:fillRect/>
          </a:stretch>
        </p:blipFill>
        <p:spPr>
          <a:xfrm rot="18300000">
            <a:off x="8371840" y="2219960"/>
            <a:ext cx="2748279" cy="3312160"/>
          </a:xfrm>
          <a:prstGeom prst="diagStripe">
            <a:avLst>
              <a:gd name="adj" fmla="val 51759"/>
            </a:avLst>
          </a:prstGeom>
        </p:spPr>
      </p:pic>
      <p:pic>
        <p:nvPicPr>
          <p:cNvPr id="18" name="图片 17" descr="20180905172058_B2PAx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l="57413" t="-8395" r="7378" b="44000"/>
          <a:stretch>
            <a:fillRect/>
          </a:stretch>
        </p:blipFill>
        <p:spPr>
          <a:xfrm rot="14520000">
            <a:off x="6630035" y="-1553845"/>
            <a:ext cx="2256155" cy="2971800"/>
          </a:xfrm>
          <a:prstGeom prst="diagStripe">
            <a:avLst/>
          </a:prstGeom>
        </p:spPr>
      </p:pic>
      <p:pic>
        <p:nvPicPr>
          <p:cNvPr id="19" name="图片 18" descr="20180905172058_B2PAx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l="57413" t="-8395" r="7378" b="44000"/>
          <a:stretch>
            <a:fillRect/>
          </a:stretch>
        </p:blipFill>
        <p:spPr>
          <a:xfrm rot="6840000" flipH="1">
            <a:off x="-66040" y="-1630045"/>
            <a:ext cx="2408555" cy="3312160"/>
          </a:xfrm>
          <a:prstGeom prst="diagStripe">
            <a:avLst>
              <a:gd name="adj" fmla="val 51759"/>
            </a:avLst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5175" y="2121535"/>
            <a:ext cx="5060950" cy="19240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5175" y="4045585"/>
            <a:ext cx="5073650" cy="19304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386" name="图片 5" descr="20180905172058_B2PAx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815" r="58124" b="37431"/>
          <a:stretch>
            <a:fillRect/>
          </a:stretch>
        </p:blipFill>
        <p:spPr>
          <a:xfrm rot="-360000">
            <a:off x="5719763" y="57150"/>
            <a:ext cx="3289300" cy="122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4" descr="x_meitu_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5838" y="-80962"/>
            <a:ext cx="430530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6" descr="20180905172058_B2PAx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815" r="58124" b="38266"/>
          <a:stretch>
            <a:fillRect/>
          </a:stretch>
        </p:blipFill>
        <p:spPr>
          <a:xfrm rot="10440000">
            <a:off x="247650" y="442913"/>
            <a:ext cx="3146425" cy="11795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9" name="组合 9"/>
          <p:cNvGrpSpPr/>
          <p:nvPr/>
        </p:nvGrpSpPr>
        <p:grpSpPr>
          <a:xfrm rot="8100000">
            <a:off x="1700213" y="2060575"/>
            <a:ext cx="820737" cy="469900"/>
            <a:chOff x="647" y="4033"/>
            <a:chExt cx="1292" cy="741"/>
          </a:xfrm>
        </p:grpSpPr>
        <p:sp>
          <p:nvSpPr>
            <p:cNvPr id="8" name="椭圆 7"/>
            <p:cNvSpPr/>
            <p:nvPr/>
          </p:nvSpPr>
          <p:spPr>
            <a:xfrm>
              <a:off x="1259" y="4033"/>
              <a:ext cx="681" cy="680"/>
            </a:xfrm>
            <a:prstGeom prst="ellipse">
              <a:avLst/>
            </a:prstGeom>
            <a:noFill/>
            <a:ln w="12700" cap="rnd" cmpd="sng">
              <a:solidFill>
                <a:srgbClr val="ADBF92"/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pic>
          <p:nvPicPr>
            <p:cNvPr id="16391" name="图片 8" descr="20180905172058_B2PAx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70105" t="88000" r="14774"/>
            <a:stretch>
              <a:fillRect/>
            </a:stretch>
          </p:blipFill>
          <p:spPr>
            <a:xfrm rot="-8280000">
              <a:off x="647" y="4258"/>
              <a:ext cx="1020" cy="51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392" name="组合 15"/>
          <p:cNvGrpSpPr/>
          <p:nvPr/>
        </p:nvGrpSpPr>
        <p:grpSpPr>
          <a:xfrm rot="8100000">
            <a:off x="4473575" y="2060575"/>
            <a:ext cx="819150" cy="469900"/>
            <a:chOff x="647" y="4033"/>
            <a:chExt cx="1292" cy="741"/>
          </a:xfrm>
        </p:grpSpPr>
        <p:sp>
          <p:nvSpPr>
            <p:cNvPr id="17" name="椭圆 16"/>
            <p:cNvSpPr/>
            <p:nvPr/>
          </p:nvSpPr>
          <p:spPr>
            <a:xfrm>
              <a:off x="1259" y="4033"/>
              <a:ext cx="681" cy="680"/>
            </a:xfrm>
            <a:prstGeom prst="ellipse">
              <a:avLst/>
            </a:prstGeom>
            <a:noFill/>
            <a:ln w="12700" cap="rnd" cmpd="sng">
              <a:solidFill>
                <a:srgbClr val="ADBF92"/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pic>
          <p:nvPicPr>
            <p:cNvPr id="16394" name="图片 17" descr="20180905172058_B2PAx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70105" t="88000" r="14774"/>
            <a:stretch>
              <a:fillRect/>
            </a:stretch>
          </p:blipFill>
          <p:spPr>
            <a:xfrm rot="-8280000">
              <a:off x="647" y="4258"/>
              <a:ext cx="1020" cy="51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395" name="组合 24"/>
          <p:cNvGrpSpPr/>
          <p:nvPr/>
        </p:nvGrpSpPr>
        <p:grpSpPr>
          <a:xfrm rot="8100000">
            <a:off x="7150100" y="2060575"/>
            <a:ext cx="820738" cy="469900"/>
            <a:chOff x="647" y="4033"/>
            <a:chExt cx="1292" cy="741"/>
          </a:xfrm>
        </p:grpSpPr>
        <p:sp>
          <p:nvSpPr>
            <p:cNvPr id="26" name="椭圆 25"/>
            <p:cNvSpPr/>
            <p:nvPr/>
          </p:nvSpPr>
          <p:spPr>
            <a:xfrm>
              <a:off x="1259" y="4033"/>
              <a:ext cx="681" cy="680"/>
            </a:xfrm>
            <a:prstGeom prst="ellipse">
              <a:avLst/>
            </a:prstGeom>
            <a:noFill/>
            <a:ln w="12700" cap="rnd" cmpd="sng">
              <a:solidFill>
                <a:srgbClr val="ADBF92"/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pic>
          <p:nvPicPr>
            <p:cNvPr id="16397" name="图片 26" descr="20180905172058_B2PAx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70105" t="88000" r="14774"/>
            <a:stretch>
              <a:fillRect/>
            </a:stretch>
          </p:blipFill>
          <p:spPr>
            <a:xfrm rot="-8280000">
              <a:off x="647" y="4258"/>
              <a:ext cx="1020" cy="51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" name="矩形 30"/>
          <p:cNvSpPr/>
          <p:nvPr/>
        </p:nvSpPr>
        <p:spPr>
          <a:xfrm>
            <a:off x="1788794" y="2319019"/>
            <a:ext cx="44196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en-US" altLang="zh-CN" sz="2000" b="1" strike="noStrike" noProof="1">
                <a:solidFill>
                  <a:srgbClr val="AAB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lim" charset="-127"/>
                <a:ea typeface="Gulim" charset="-127"/>
                <a:cs typeface="+mj-lt"/>
              </a:rPr>
              <a:t>3</a:t>
            </a:r>
            <a:endParaRPr lang="en-US" altLang="zh-CN" sz="2000" b="1" strike="noStrike" noProof="1">
              <a:solidFill>
                <a:srgbClr val="AAB07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ulim" charset="-127"/>
              <a:ea typeface="Gulim" charset="-127"/>
              <a:cs typeface="+mj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41850" y="2319338"/>
            <a:ext cx="2698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 noProof="1">
                <a:solidFill>
                  <a:srgbClr val="AAB0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ulim" charset="-127"/>
                <a:ea typeface="Gulim" charset="-127"/>
                <a:cs typeface="+mj-lt"/>
                <a:sym typeface="+mn-ea"/>
              </a:rPr>
              <a:t>2</a:t>
            </a:r>
            <a:endParaRPr lang="zh-CN" altLang="en-US" noProof="1"/>
          </a:p>
        </p:txBody>
      </p:sp>
      <p:sp>
        <p:nvSpPr>
          <p:cNvPr id="34" name="文本框 33"/>
          <p:cNvSpPr txBox="1"/>
          <p:nvPr/>
        </p:nvSpPr>
        <p:spPr>
          <a:xfrm flipH="1">
            <a:off x="7254875" y="2319338"/>
            <a:ext cx="398463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noProof="1"/>
              <a:t>1</a:t>
            </a:r>
            <a:endParaRPr lang="en-US" altLang="zh-CN" noProof="1"/>
          </a:p>
        </p:txBody>
      </p:sp>
      <p:sp>
        <p:nvSpPr>
          <p:cNvPr id="35" name="矩形 34"/>
          <p:cNvSpPr/>
          <p:nvPr/>
        </p:nvSpPr>
        <p:spPr>
          <a:xfrm>
            <a:off x="1788794" y="3171190"/>
            <a:ext cx="42989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en-US" altLang="zh-CN" sz="2400" strike="noStrike" noProof="1">
                <a:ln w="25400">
                  <a:solidFill>
                    <a:srgbClr val="AAB070"/>
                  </a:solidFill>
                </a:ln>
                <a:solidFill>
                  <a:srgbClr val="97AA6C"/>
                </a:solidFill>
                <a:effectLst>
                  <a:outerShdw blurRad="50800" dist="50800" dir="7200000" algn="ctr" rotWithShape="0">
                    <a:srgbClr val="6E747A">
                      <a:alpha val="43000"/>
                    </a:srgbClr>
                  </a:outerShdw>
                </a:effectLst>
                <a:latin typeface="楷体_GB2312" charset="-122"/>
                <a:ea typeface="楷体_GB2312" charset="-122"/>
                <a:cs typeface="+mn-cs"/>
              </a:rPr>
              <a:t>X</a:t>
            </a:r>
            <a:r>
              <a:rPr lang="zh-CN" altLang="en-US" sz="2400" strike="noStrike" noProof="1">
                <a:ln w="25400">
                  <a:solidFill>
                    <a:srgbClr val="AAB070"/>
                  </a:solidFill>
                </a:ln>
                <a:solidFill>
                  <a:srgbClr val="97AA6C"/>
                </a:solidFill>
                <a:effectLst>
                  <a:outerShdw blurRad="50800" dist="50800" dir="7200000" algn="ctr" rotWithShape="0">
                    <a:srgbClr val="6E747A">
                      <a:alpha val="43000"/>
                    </a:srgbClr>
                  </a:outerShdw>
                </a:effectLst>
                <a:latin typeface="楷体_GB2312" charset="-122"/>
                <a:ea typeface="楷体_GB2312" charset="-122"/>
                <a:cs typeface="+mn-cs"/>
              </a:rPr>
              <a:t>的构式</a:t>
            </a:r>
            <a:endParaRPr lang="zh-CN" altLang="en-US" sz="2400" strike="noStrike" noProof="1">
              <a:ln w="25400">
                <a:solidFill>
                  <a:srgbClr val="AAB070"/>
                </a:solidFill>
              </a:ln>
              <a:solidFill>
                <a:srgbClr val="97AA6C"/>
              </a:solidFill>
              <a:effectLst>
                <a:outerShdw blurRad="50800" dist="50800" dir="7200000" algn="ctr" rotWithShape="0">
                  <a:srgbClr val="6E747A">
                    <a:alpha val="43000"/>
                  </a:srgbClr>
                </a:outerShdw>
              </a:effectLst>
              <a:latin typeface="楷体_GB2312" charset="-122"/>
              <a:ea typeface="楷体_GB2312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11675" y="3171190"/>
            <a:ext cx="5302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noProof="1">
                <a:ln w="25400">
                  <a:solidFill>
                    <a:srgbClr val="AAB070"/>
                  </a:solidFill>
                </a:ln>
                <a:solidFill>
                  <a:srgbClr val="B3BA80"/>
                </a:solidFill>
                <a:effectLst>
                  <a:outerShdw blurRad="50800" dist="50800" dir="7200000" algn="ctr" rotWithShape="0">
                    <a:srgbClr val="6E747A">
                      <a:alpha val="43000"/>
                    </a:srgbClr>
                  </a:outerShdw>
                </a:effectLst>
                <a:latin typeface="楷体_GB2312" charset="-122"/>
                <a:ea typeface="楷体_GB2312" charset="-122"/>
                <a:cs typeface="+mn-cs"/>
                <a:sym typeface="+mn-ea"/>
              </a:rPr>
              <a:t>尝试构式</a:t>
            </a:r>
            <a:endParaRPr lang="zh-CN" altLang="en-US" sz="2400" noProof="1">
              <a:ln w="25400">
                <a:solidFill>
                  <a:srgbClr val="AAB070"/>
                </a:solidFill>
              </a:ln>
              <a:solidFill>
                <a:srgbClr val="B3BA80"/>
              </a:solidFill>
              <a:effectLst>
                <a:outerShdw blurRad="50800" dist="50800" dir="7200000" algn="ctr" rotWithShape="0">
                  <a:srgbClr val="6E747A">
                    <a:alpha val="43000"/>
                  </a:srgbClr>
                </a:outerShdw>
              </a:effectLst>
              <a:latin typeface="楷体_GB2312" charset="-122"/>
              <a:ea typeface="楷体_GB2312" charset="-122"/>
              <a:cs typeface="+mn-cs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55510" y="3171190"/>
            <a:ext cx="4279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noProof="1">
                <a:ln w="25400">
                  <a:solidFill>
                    <a:srgbClr val="AAB070"/>
                  </a:solidFill>
                </a:ln>
                <a:solidFill>
                  <a:srgbClr val="AAB070"/>
                </a:solidFill>
                <a:effectLst>
                  <a:outerShdw blurRad="50800" dist="50800" dir="7200000" algn="ctr" rotWithShape="0">
                    <a:srgbClr val="6E747A">
                      <a:alpha val="43000"/>
                    </a:srgbClr>
                  </a:outerShdw>
                </a:effectLst>
                <a:latin typeface="楷体_GB2312" charset="-122"/>
                <a:ea typeface="楷体_GB2312" charset="-122"/>
                <a:sym typeface="+mn-ea"/>
              </a:rPr>
              <a:t>超级构式</a:t>
            </a:r>
            <a:endParaRPr lang="zh-CN" altLang="en-US" sz="2400" noProof="1">
              <a:ln w="25400">
                <a:solidFill>
                  <a:srgbClr val="AAB070"/>
                </a:solidFill>
              </a:ln>
              <a:solidFill>
                <a:srgbClr val="AAB070"/>
              </a:solidFill>
              <a:effectLst>
                <a:outerShdw blurRad="50800" dist="50800" dir="7200000" algn="ctr" rotWithShape="0">
                  <a:srgbClr val="6E747A">
                    <a:alpha val="43000"/>
                  </a:srgbClr>
                </a:outerShdw>
              </a:effectLst>
              <a:latin typeface="楷体_GB2312" charset="-122"/>
              <a:ea typeface="楷体_GB2312" charset="-122"/>
              <a:sym typeface="+mn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403225" y="1266825"/>
            <a:ext cx="31750" cy="5257800"/>
          </a:xfrm>
          <a:prstGeom prst="line">
            <a:avLst/>
          </a:prstGeom>
          <a:ln w="28575" cmpd="thickThin">
            <a:solidFill>
              <a:srgbClr val="DDE3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434975" y="6524625"/>
            <a:ext cx="8313738" cy="0"/>
          </a:xfrm>
          <a:prstGeom prst="line">
            <a:avLst/>
          </a:prstGeom>
          <a:ln w="28575" cmpd="thickThin">
            <a:solidFill>
              <a:srgbClr val="D8DA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748713" y="765175"/>
            <a:ext cx="0" cy="5759450"/>
          </a:xfrm>
          <a:prstGeom prst="line">
            <a:avLst/>
          </a:prstGeom>
          <a:ln w="28575" cmpd="thickThin">
            <a:solidFill>
              <a:srgbClr val="DAE0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7410" name="图片 1" descr="20170723214743_C8uw3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0500" y="1465263"/>
            <a:ext cx="3932238" cy="541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523875" y="2657475"/>
            <a:ext cx="4908550" cy="4350385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超级构式和具体功能构式的关系：</a:t>
            </a:r>
            <a:endParaRPr lang="zh-CN" altLang="en-US" sz="20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35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8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集合与元素</a:t>
            </a:r>
            <a:endParaRPr lang="zh-CN" altLang="en-US" sz="18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8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8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超级构式位于基本语序和具体功能构式之间</a:t>
            </a:r>
            <a:endParaRPr lang="zh-CN" altLang="en-US" sz="1800" spc="150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8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8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超级构式影响具体功能构式的结构特性和语法功能</a:t>
            </a:r>
            <a:endParaRPr lang="zh-CN" altLang="en-US" sz="135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35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35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523875" y="1464945"/>
            <a:ext cx="7143750" cy="543560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700" b="1" spc="300" noProof="1" dirty="0">
                <a:solidFill>
                  <a:srgbClr val="839761"/>
                </a:solidFill>
                <a:latin typeface="微软雅黑" panose="020B0503020204020204" charset="-122"/>
              </a:rPr>
              <a:t>《超级构式：来自汉语语法演化史的证据》</a:t>
            </a:r>
            <a:endParaRPr lang="zh-CN" altLang="en-US" sz="2700" b="1" spc="300" noProof="1" dirty="0">
              <a:solidFill>
                <a:srgbClr val="83976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" name="图片 18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71600" b="55424"/>
          <a:stretch>
            <a:fillRect/>
          </a:stretch>
        </p:blipFill>
        <p:spPr>
          <a:xfrm rot="11760000">
            <a:off x="6090920" y="152400"/>
            <a:ext cx="1655445" cy="2072005"/>
          </a:xfrm>
          <a:prstGeom prst="triangle">
            <a:avLst/>
          </a:prstGeom>
        </p:spPr>
      </p:pic>
      <p:pic>
        <p:nvPicPr>
          <p:cNvPr id="20483" name="图片 17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71600" t="-287" b="59714"/>
          <a:stretch>
            <a:fillRect/>
          </a:stretch>
        </p:blipFill>
        <p:spPr>
          <a:xfrm rot="-2460000">
            <a:off x="2927350" y="4933950"/>
            <a:ext cx="1920875" cy="218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 rot="10800000">
            <a:off x="4531360" y="5211445"/>
            <a:ext cx="3816350" cy="1631950"/>
          </a:xfrm>
          <a:prstGeom prst="trapezoid">
            <a:avLst/>
          </a:prstGeom>
        </p:spPr>
      </p:pic>
      <p:pic>
        <p:nvPicPr>
          <p:cNvPr id="17" name="图片 16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 rot="10800000">
            <a:off x="612140" y="5447030"/>
            <a:ext cx="3561714" cy="1523365"/>
          </a:xfrm>
          <a:prstGeom prst="trapezoid">
            <a:avLst/>
          </a:prstGeom>
        </p:spPr>
      </p:pic>
      <p:pic>
        <p:nvPicPr>
          <p:cNvPr id="14" name="图片 13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60810" t="42282" r="-5419" b="15998"/>
          <a:stretch>
            <a:fillRect/>
          </a:stretch>
        </p:blipFill>
        <p:spPr>
          <a:xfrm rot="17880000">
            <a:off x="-90171" y="934085"/>
            <a:ext cx="2512061" cy="1872615"/>
          </a:xfrm>
          <a:prstGeom prst="parallelogram">
            <a:avLst/>
          </a:prstGeom>
        </p:spPr>
      </p:pic>
      <p:pic>
        <p:nvPicPr>
          <p:cNvPr id="13" name="图片 12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 rot="5400000">
            <a:off x="6062980" y="3179445"/>
            <a:ext cx="3816350" cy="1631950"/>
          </a:xfrm>
          <a:prstGeom prst="trapezoid">
            <a:avLst/>
          </a:prstGeom>
        </p:spPr>
      </p:pic>
      <p:pic>
        <p:nvPicPr>
          <p:cNvPr id="4" name="图片 3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>
            <a:off x="1111885" y="321945"/>
            <a:ext cx="3816350" cy="1631950"/>
          </a:xfrm>
          <a:prstGeom prst="trapezoid">
            <a:avLst/>
          </a:prstGeom>
        </p:spPr>
      </p:pic>
      <p:pic>
        <p:nvPicPr>
          <p:cNvPr id="20489" name="图片 4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71600" t="-287" b="59714"/>
          <a:stretch>
            <a:fillRect/>
          </a:stretch>
        </p:blipFill>
        <p:spPr>
          <a:xfrm rot="-10380000">
            <a:off x="7280275" y="708025"/>
            <a:ext cx="1892300" cy="215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71600" b="55424"/>
          <a:stretch>
            <a:fillRect/>
          </a:stretch>
        </p:blipFill>
        <p:spPr>
          <a:xfrm rot="8040000">
            <a:off x="-180340" y="283845"/>
            <a:ext cx="1893570" cy="2369184"/>
          </a:xfrm>
          <a:prstGeom prst="triangle">
            <a:avLst/>
          </a:prstGeom>
        </p:spPr>
      </p:pic>
      <p:pic>
        <p:nvPicPr>
          <p:cNvPr id="7" name="图片 6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60810" t="42282" r="-5419" b="15998"/>
          <a:stretch>
            <a:fillRect/>
          </a:stretch>
        </p:blipFill>
        <p:spPr>
          <a:xfrm rot="3060000">
            <a:off x="6319520" y="3601720"/>
            <a:ext cx="2512060" cy="1872615"/>
          </a:xfrm>
          <a:prstGeom prst="parallelogram">
            <a:avLst/>
          </a:prstGeom>
        </p:spPr>
      </p:pic>
      <p:pic>
        <p:nvPicPr>
          <p:cNvPr id="20492" name="图片 7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-314" t="69814" r="55714" b="16499"/>
          <a:stretch>
            <a:fillRect/>
          </a:stretch>
        </p:blipFill>
        <p:spPr>
          <a:xfrm rot="-5940000">
            <a:off x="-523875" y="2944813"/>
            <a:ext cx="2973388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rcRect l="-314" t="32521" r="55714" b="16499"/>
          <a:stretch>
            <a:fillRect/>
          </a:stretch>
        </p:blipFill>
        <p:spPr>
          <a:xfrm rot="16200000">
            <a:off x="2857499" y="1670050"/>
            <a:ext cx="2973706" cy="2709545"/>
          </a:xfrm>
          <a:prstGeom prst="rtTriangle">
            <a:avLst/>
          </a:prstGeom>
        </p:spPr>
      </p:pic>
      <p:pic>
        <p:nvPicPr>
          <p:cNvPr id="12" name="图片 11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>
            <a:off x="3827145" y="151765"/>
            <a:ext cx="3816350" cy="1631950"/>
          </a:xfrm>
          <a:prstGeom prst="trapezoid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247775" y="1538288"/>
            <a:ext cx="6516688" cy="4248150"/>
          </a:xfrm>
          <a:prstGeom prst="roundRect">
            <a:avLst/>
          </a:prstGeom>
          <a:solidFill>
            <a:srgbClr val="ED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accent6">
                  <a:lumMod val="50000"/>
                </a:schemeClr>
              </a:solidFill>
              <a:uFillTx/>
              <a:ea typeface="宋体" panose="02010600030101010101" pitchFamily="2" charset="-122"/>
            </a:endParaRPr>
          </a:p>
        </p:txBody>
      </p:sp>
      <p:pic>
        <p:nvPicPr>
          <p:cNvPr id="20497" name="图片 14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-314" t="49557" r="523" b="17036"/>
          <a:stretch>
            <a:fillRect/>
          </a:stretch>
        </p:blipFill>
        <p:spPr>
          <a:xfrm rot="-5400000">
            <a:off x="-1209675" y="3327400"/>
            <a:ext cx="4129088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1474788" y="2273300"/>
            <a:ext cx="6194425" cy="3450590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1400" u="sng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先秦时期</a:t>
            </a:r>
            <a:endParaRPr lang="zh-CN" altLang="en-US" sz="1400" u="sng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SVO &gt; S Aux VO + PP</a:t>
            </a:r>
            <a:endParaRPr lang="zh-CN" altLang="en-US" sz="18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助动词出现在谓语动词前；介词短语出现在动宾之后</a:t>
            </a:r>
            <a:endParaRPr lang="zh-CN" altLang="en-US" sz="18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35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被动</a:t>
            </a:r>
            <a:r>
              <a:rPr lang="en-US" altLang="zh-CN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	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）吾常见笑于大方之家。（《庄子·秋水》）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en-US" altLang="zh-CN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	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）万乘之国被围于赵。 (《战国策·齐策》)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比较</a:t>
            </a:r>
            <a:r>
              <a:rPr lang="en-US" altLang="zh-CN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	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）季氏富于周公。（《论语·先进》）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地点</a:t>
            </a:r>
            <a:r>
              <a:rPr lang="en-US" altLang="zh-CN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	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）（萧何）种瓜于长安城东。（《史记·萧相国世家》）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工具</a:t>
            </a:r>
            <a:r>
              <a:rPr lang="en-US" altLang="zh-CN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	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）百工为方以矩，为圆以规。（《墨子·法仪》）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168015" y="2501900"/>
            <a:ext cx="2807970" cy="572135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" name="图片 18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71600" b="55424"/>
          <a:stretch>
            <a:fillRect/>
          </a:stretch>
        </p:blipFill>
        <p:spPr>
          <a:xfrm rot="11760000">
            <a:off x="6090920" y="152400"/>
            <a:ext cx="1655445" cy="2072005"/>
          </a:xfrm>
          <a:prstGeom prst="triangle">
            <a:avLst/>
          </a:prstGeom>
        </p:spPr>
      </p:pic>
      <p:pic>
        <p:nvPicPr>
          <p:cNvPr id="20483" name="图片 17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71600" t="-287" b="59714"/>
          <a:stretch>
            <a:fillRect/>
          </a:stretch>
        </p:blipFill>
        <p:spPr>
          <a:xfrm rot="-2460000">
            <a:off x="2927350" y="4933950"/>
            <a:ext cx="1920875" cy="218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 rot="10800000">
            <a:off x="4531360" y="5211445"/>
            <a:ext cx="3816350" cy="1631950"/>
          </a:xfrm>
          <a:prstGeom prst="trapezoid">
            <a:avLst/>
          </a:prstGeom>
        </p:spPr>
      </p:pic>
      <p:pic>
        <p:nvPicPr>
          <p:cNvPr id="17" name="图片 16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 rot="10800000">
            <a:off x="612140" y="5447030"/>
            <a:ext cx="3561714" cy="1523365"/>
          </a:xfrm>
          <a:prstGeom prst="trapezoid">
            <a:avLst/>
          </a:prstGeom>
        </p:spPr>
      </p:pic>
      <p:pic>
        <p:nvPicPr>
          <p:cNvPr id="14" name="图片 13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60810" t="42282" r="-5419" b="15998"/>
          <a:stretch>
            <a:fillRect/>
          </a:stretch>
        </p:blipFill>
        <p:spPr>
          <a:xfrm rot="17880000">
            <a:off x="-90171" y="934085"/>
            <a:ext cx="2512061" cy="1872615"/>
          </a:xfrm>
          <a:prstGeom prst="parallelogram">
            <a:avLst/>
          </a:prstGeom>
        </p:spPr>
      </p:pic>
      <p:pic>
        <p:nvPicPr>
          <p:cNvPr id="13" name="图片 12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 rot="5400000">
            <a:off x="6062980" y="3179445"/>
            <a:ext cx="3816350" cy="1631950"/>
          </a:xfrm>
          <a:prstGeom prst="trapezoid">
            <a:avLst/>
          </a:prstGeom>
        </p:spPr>
      </p:pic>
      <p:pic>
        <p:nvPicPr>
          <p:cNvPr id="4" name="图片 3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>
            <a:off x="1111885" y="321945"/>
            <a:ext cx="3816350" cy="1631950"/>
          </a:xfrm>
          <a:prstGeom prst="trapezoid">
            <a:avLst/>
          </a:prstGeom>
        </p:spPr>
      </p:pic>
      <p:pic>
        <p:nvPicPr>
          <p:cNvPr id="20489" name="图片 4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71600" t="-287" b="59714"/>
          <a:stretch>
            <a:fillRect/>
          </a:stretch>
        </p:blipFill>
        <p:spPr>
          <a:xfrm rot="-10380000">
            <a:off x="7280275" y="708025"/>
            <a:ext cx="1892300" cy="215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71600" b="55424"/>
          <a:stretch>
            <a:fillRect/>
          </a:stretch>
        </p:blipFill>
        <p:spPr>
          <a:xfrm rot="8040000">
            <a:off x="-180340" y="283845"/>
            <a:ext cx="1893570" cy="2369184"/>
          </a:xfrm>
          <a:prstGeom prst="triangle">
            <a:avLst/>
          </a:prstGeom>
        </p:spPr>
      </p:pic>
      <p:pic>
        <p:nvPicPr>
          <p:cNvPr id="7" name="图片 6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60810" t="42282" r="-5419" b="15998"/>
          <a:stretch>
            <a:fillRect/>
          </a:stretch>
        </p:blipFill>
        <p:spPr>
          <a:xfrm rot="3060000">
            <a:off x="6319520" y="3601720"/>
            <a:ext cx="2512060" cy="1872615"/>
          </a:xfrm>
          <a:prstGeom prst="parallelogram">
            <a:avLst/>
          </a:prstGeom>
        </p:spPr>
      </p:pic>
      <p:pic>
        <p:nvPicPr>
          <p:cNvPr id="20492" name="图片 7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-314" t="69814" r="55714" b="16499"/>
          <a:stretch>
            <a:fillRect/>
          </a:stretch>
        </p:blipFill>
        <p:spPr>
          <a:xfrm rot="-5940000">
            <a:off x="-523875" y="2944813"/>
            <a:ext cx="2973388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rcRect l="-314" t="32521" r="55714" b="16499"/>
          <a:stretch>
            <a:fillRect/>
          </a:stretch>
        </p:blipFill>
        <p:spPr>
          <a:xfrm rot="16200000">
            <a:off x="2857499" y="1670050"/>
            <a:ext cx="2973706" cy="2709545"/>
          </a:xfrm>
          <a:prstGeom prst="rtTriangle">
            <a:avLst/>
          </a:prstGeom>
        </p:spPr>
      </p:pic>
      <p:pic>
        <p:nvPicPr>
          <p:cNvPr id="12" name="图片 11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>
            <a:off x="3827145" y="151765"/>
            <a:ext cx="3816350" cy="1631950"/>
          </a:xfrm>
          <a:prstGeom prst="trapezoid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247775" y="1538288"/>
            <a:ext cx="6516688" cy="4248150"/>
          </a:xfrm>
          <a:prstGeom prst="roundRect">
            <a:avLst/>
          </a:prstGeom>
          <a:solidFill>
            <a:srgbClr val="ED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accent6">
                  <a:lumMod val="50000"/>
                </a:schemeClr>
              </a:solidFill>
              <a:uFillTx/>
              <a:ea typeface="宋体" panose="02010600030101010101" pitchFamily="2" charset="-122"/>
            </a:endParaRPr>
          </a:p>
        </p:txBody>
      </p:sp>
      <p:pic>
        <p:nvPicPr>
          <p:cNvPr id="20497" name="图片 14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-314" t="49557" r="523" b="17036"/>
          <a:stretch>
            <a:fillRect/>
          </a:stretch>
        </p:blipFill>
        <p:spPr>
          <a:xfrm rot="-5400000">
            <a:off x="-1209675" y="3327400"/>
            <a:ext cx="4129088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1474788" y="2273300"/>
            <a:ext cx="6194425" cy="3462020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1400" u="sng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汉魏至唐宋 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PP </a:t>
            </a:r>
            <a:r>
              <a:rPr lang="zh-CN" altLang="en-US" sz="1800" spc="150" baseline="-2500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伴随特征</a:t>
            </a:r>
            <a:r>
              <a:rPr lang="zh-CN" altLang="en-US" sz="18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+ VP      </a:t>
            </a:r>
            <a:endParaRPr lang="zh-CN" altLang="en-US" sz="18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        VP + PP </a:t>
            </a:r>
            <a:r>
              <a:rPr lang="zh-CN" altLang="en-US" sz="1800" spc="150" baseline="-2500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结果特征          </a:t>
            </a:r>
            <a:r>
              <a:rPr lang="zh-CN" altLang="en-US" sz="18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动补结构</a:t>
            </a:r>
            <a:endParaRPr lang="zh-CN" altLang="en-US" sz="18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被动：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万乘之国被赵国围困。 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比较：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季世比周公富。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地点：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萧何在长安城东种瓜。 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工具：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工匠用圆规画圆。 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见</a:t>
            </a:r>
            <a:r>
              <a:rPr lang="en-US" altLang="zh-CN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被动式消亡</a:t>
            </a:r>
            <a:r>
              <a:rPr lang="en-US" altLang="zh-CN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,“</a:t>
            </a:r>
            <a:r>
              <a:rPr lang="zh-CN" altLang="en-US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被</a:t>
            </a:r>
            <a:r>
              <a:rPr lang="en-US" altLang="zh-CN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字标记可以引入施事，</a:t>
            </a:r>
            <a:r>
              <a:rPr lang="en-US" altLang="zh-CN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为</a:t>
            </a:r>
            <a:r>
              <a:rPr lang="en-US" altLang="zh-CN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……</a:t>
            </a:r>
            <a:r>
              <a:rPr lang="zh-CN" altLang="en-US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所</a:t>
            </a:r>
            <a:r>
              <a:rPr lang="en-US" altLang="zh-CN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繁荣</a:t>
            </a:r>
            <a:endParaRPr lang="zh-CN" altLang="en-US" sz="14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（11）高祖击布時，为流矢所中，行道病。（史记·高祖本纪）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（12）亮子被苏峻害。 (世說新語·方正)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311525" y="2621915"/>
            <a:ext cx="2526030" cy="797560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" name="图片 18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71600" b="55424"/>
          <a:stretch>
            <a:fillRect/>
          </a:stretch>
        </p:blipFill>
        <p:spPr>
          <a:xfrm rot="11760000">
            <a:off x="6090920" y="152400"/>
            <a:ext cx="1655445" cy="2072005"/>
          </a:xfrm>
          <a:prstGeom prst="triangle">
            <a:avLst/>
          </a:prstGeom>
        </p:spPr>
      </p:pic>
      <p:pic>
        <p:nvPicPr>
          <p:cNvPr id="20483" name="图片 17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71600" t="-287" b="59714"/>
          <a:stretch>
            <a:fillRect/>
          </a:stretch>
        </p:blipFill>
        <p:spPr>
          <a:xfrm rot="-2460000">
            <a:off x="2927350" y="4933950"/>
            <a:ext cx="1920875" cy="218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 rot="10800000">
            <a:off x="4531360" y="5211445"/>
            <a:ext cx="3816350" cy="1631950"/>
          </a:xfrm>
          <a:prstGeom prst="trapezoid">
            <a:avLst/>
          </a:prstGeom>
        </p:spPr>
      </p:pic>
      <p:pic>
        <p:nvPicPr>
          <p:cNvPr id="17" name="图片 16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 rot="10800000">
            <a:off x="612140" y="5447030"/>
            <a:ext cx="3561714" cy="1523365"/>
          </a:xfrm>
          <a:prstGeom prst="trapezoid">
            <a:avLst/>
          </a:prstGeom>
        </p:spPr>
      </p:pic>
      <p:pic>
        <p:nvPicPr>
          <p:cNvPr id="14" name="图片 13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60810" t="42282" r="-5419" b="15998"/>
          <a:stretch>
            <a:fillRect/>
          </a:stretch>
        </p:blipFill>
        <p:spPr>
          <a:xfrm rot="17880000">
            <a:off x="-90171" y="934085"/>
            <a:ext cx="2512061" cy="1872615"/>
          </a:xfrm>
          <a:prstGeom prst="parallelogram">
            <a:avLst/>
          </a:prstGeom>
        </p:spPr>
      </p:pic>
      <p:pic>
        <p:nvPicPr>
          <p:cNvPr id="13" name="图片 12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 rot="5400000">
            <a:off x="6062980" y="3179445"/>
            <a:ext cx="3816350" cy="1631950"/>
          </a:xfrm>
          <a:prstGeom prst="trapezoid">
            <a:avLst/>
          </a:prstGeom>
        </p:spPr>
      </p:pic>
      <p:pic>
        <p:nvPicPr>
          <p:cNvPr id="4" name="图片 3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>
            <a:off x="1111885" y="321945"/>
            <a:ext cx="3816350" cy="1631950"/>
          </a:xfrm>
          <a:prstGeom prst="trapezoid">
            <a:avLst/>
          </a:prstGeom>
        </p:spPr>
      </p:pic>
      <p:pic>
        <p:nvPicPr>
          <p:cNvPr id="20489" name="图片 4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71600" t="-287" b="59714"/>
          <a:stretch>
            <a:fillRect/>
          </a:stretch>
        </p:blipFill>
        <p:spPr>
          <a:xfrm rot="-10380000">
            <a:off x="7280275" y="708025"/>
            <a:ext cx="1892300" cy="215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71600" b="55424"/>
          <a:stretch>
            <a:fillRect/>
          </a:stretch>
        </p:blipFill>
        <p:spPr>
          <a:xfrm rot="8040000">
            <a:off x="-180340" y="283845"/>
            <a:ext cx="1893570" cy="2369184"/>
          </a:xfrm>
          <a:prstGeom prst="triangle">
            <a:avLst/>
          </a:prstGeom>
        </p:spPr>
      </p:pic>
      <p:pic>
        <p:nvPicPr>
          <p:cNvPr id="7" name="图片 6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60810" t="42282" r="-5419" b="15998"/>
          <a:stretch>
            <a:fillRect/>
          </a:stretch>
        </p:blipFill>
        <p:spPr>
          <a:xfrm rot="3060000">
            <a:off x="6319520" y="3601720"/>
            <a:ext cx="2512060" cy="1872615"/>
          </a:xfrm>
          <a:prstGeom prst="parallelogram">
            <a:avLst/>
          </a:prstGeom>
        </p:spPr>
      </p:pic>
      <p:pic>
        <p:nvPicPr>
          <p:cNvPr id="20492" name="图片 7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-314" t="69814" r="55714" b="16499"/>
          <a:stretch>
            <a:fillRect/>
          </a:stretch>
        </p:blipFill>
        <p:spPr>
          <a:xfrm rot="-5940000">
            <a:off x="-523875" y="2944813"/>
            <a:ext cx="2973388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rcRect l="-314" t="32521" r="55714" b="16499"/>
          <a:stretch>
            <a:fillRect/>
          </a:stretch>
        </p:blipFill>
        <p:spPr>
          <a:xfrm rot="16200000">
            <a:off x="2857499" y="1670050"/>
            <a:ext cx="2973706" cy="2709545"/>
          </a:xfrm>
          <a:prstGeom prst="rtTriangle">
            <a:avLst/>
          </a:prstGeom>
        </p:spPr>
      </p:pic>
      <p:pic>
        <p:nvPicPr>
          <p:cNvPr id="12" name="图片 11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l="19752" t="10705" r="23010" b="58590"/>
          <a:stretch>
            <a:fillRect/>
          </a:stretch>
        </p:blipFill>
        <p:spPr>
          <a:xfrm>
            <a:off x="3827145" y="151765"/>
            <a:ext cx="3816350" cy="1631950"/>
          </a:xfrm>
          <a:prstGeom prst="trapezoid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247775" y="1538288"/>
            <a:ext cx="6516688" cy="4248150"/>
          </a:xfrm>
          <a:prstGeom prst="roundRect">
            <a:avLst/>
          </a:prstGeom>
          <a:solidFill>
            <a:srgbClr val="ED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accent6">
                  <a:lumMod val="50000"/>
                </a:schemeClr>
              </a:solidFill>
              <a:uFillTx/>
              <a:ea typeface="宋体" panose="02010600030101010101" pitchFamily="2" charset="-122"/>
            </a:endParaRPr>
          </a:p>
        </p:txBody>
      </p:sp>
      <p:pic>
        <p:nvPicPr>
          <p:cNvPr id="20497" name="图片 14" descr="20180905172604_fU2sP.thumb.700_0_meitu_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-314" t="49557" r="523" b="17036"/>
          <a:stretch>
            <a:fillRect/>
          </a:stretch>
        </p:blipFill>
        <p:spPr>
          <a:xfrm rot="-5400000">
            <a:off x="-1209675" y="3327400"/>
            <a:ext cx="4129088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1474788" y="2273300"/>
            <a:ext cx="6194425" cy="3230880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1350" u="sng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明清以来</a:t>
            </a:r>
            <a:endParaRPr lang="zh-CN" altLang="en-US" sz="1350" u="sng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5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处置式：Subj + Pre + NP 受事 + VP</a:t>
            </a:r>
            <a:endParaRPr lang="zh-CN" altLang="en-US" sz="135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5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被动式：Subj + Pre + NP 施事 + VP</a:t>
            </a:r>
            <a:endParaRPr lang="zh-CN" altLang="en-US" sz="135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35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处置式与被动式：结构相同，功能互补，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处置式：受事名词必须出现</a:t>
            </a:r>
            <a:endParaRPr lang="en-US" altLang="zh-CN" sz="14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他把电脑修好了。 *他把修好了。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他把大门上了锁。 *他把上了锁。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被动式：类推效应，施事名词必须出现</a:t>
            </a:r>
            <a:endParaRPr lang="zh-CN" altLang="en-US" sz="14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近代汉语被动式的三个突出变化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081655" y="2525395"/>
            <a:ext cx="2858770" cy="797560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5a60726118bb5_61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7158" t="26451" r="-7158" b="-26451"/>
          <a:stretch>
            <a:fillRect/>
          </a:stretch>
        </p:blipFill>
        <p:spPr>
          <a:xfrm rot="21120000">
            <a:off x="5502275" y="3895725"/>
            <a:ext cx="4270375" cy="4102100"/>
          </a:xfrm>
          <a:prstGeom prst="parallelogram">
            <a:avLst/>
          </a:prstGeom>
        </p:spPr>
      </p:pic>
      <p:pic>
        <p:nvPicPr>
          <p:cNvPr id="4" name="图片 3" descr="5a60726118bb5_61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-2481" r="2481"/>
          <a:stretch>
            <a:fillRect/>
          </a:stretch>
        </p:blipFill>
        <p:spPr>
          <a:xfrm rot="420000">
            <a:off x="-323850" y="-100965"/>
            <a:ext cx="4251960" cy="4084955"/>
          </a:xfrm>
          <a:prstGeom prst="halfFrame">
            <a:avLst>
              <a:gd name="adj1" fmla="val 55390"/>
              <a:gd name="adj2" fmla="val 33333"/>
            </a:avLst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1474788" y="1450975"/>
            <a:ext cx="6194425" cy="1569085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“叫”和“让”被动式必须引入施事名词</a:t>
            </a:r>
            <a:endParaRPr lang="zh-CN" altLang="en-US" sz="20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14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他让事情耽误住了。 *他让耽误住了。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他叫人看见了。 *他叫看见了。</a:t>
            </a:r>
            <a:endParaRPr lang="zh-CN" altLang="en-US" sz="1400" spc="150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类型学：有些语言排斥或者可有可无</a:t>
            </a:r>
            <a:endParaRPr lang="zh-CN" altLang="en-US" sz="16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1475105" y="3065780"/>
            <a:ext cx="6951980" cy="1569085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CN" altLang="en-US" sz="20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“吃”字被动句在近代汉语的兴衰</a:t>
            </a:r>
            <a:endParaRPr lang="zh-CN" altLang="en-US" sz="20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buFont typeface="+mj-lt"/>
            </a:pPr>
            <a:r>
              <a:rPr lang="zh-CN" altLang="en-US" sz="16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似此往来，通有数十遭，后来便吃杀了。（《水浒传》四十六回）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buFont typeface="+mj-lt"/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我吃那王婆打了，也没出气处。 （《水浒传》二十五回）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buFont typeface="+mj-lt"/>
            </a:pPr>
            <a:r>
              <a:rPr lang="zh-CN" altLang="en-US" sz="16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16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明代初期，完全消失（江蓝生</a:t>
            </a:r>
            <a:r>
              <a:rPr lang="en-US" altLang="zh-CN" sz="16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1989</a:t>
            </a:r>
            <a:r>
              <a:rPr lang="zh-CN" altLang="en-US" sz="1600" b="1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</a:t>
            </a:r>
            <a:endParaRPr lang="zh-CN" altLang="en-US" sz="1600" b="1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1474788" y="4680585"/>
            <a:ext cx="6194425" cy="1153160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sz="20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“被”字被动式走向式微</a:t>
            </a:r>
            <a:endParaRPr lang="zh-CN" altLang="en-US" sz="20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buFont typeface="+mj-lt"/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“被”字原来是不能引入施事的，魏晋时期才发展出引入施事功能，   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buFont typeface="+mj-lt"/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可能是由于这个历史原因，它始终没有发展到必须引入施事的阶段。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5a60726118bb5_61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7158" t="26451" r="-7158" b="-26451"/>
          <a:stretch>
            <a:fillRect/>
          </a:stretch>
        </p:blipFill>
        <p:spPr>
          <a:xfrm rot="21120000">
            <a:off x="5502275" y="3895725"/>
            <a:ext cx="4270375" cy="4102100"/>
          </a:xfrm>
          <a:prstGeom prst="parallelogram">
            <a:avLst/>
          </a:prstGeom>
        </p:spPr>
      </p:pic>
      <p:pic>
        <p:nvPicPr>
          <p:cNvPr id="4" name="图片 3" descr="5a60726118bb5_61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-2481" r="2481"/>
          <a:stretch>
            <a:fillRect/>
          </a:stretch>
        </p:blipFill>
        <p:spPr>
          <a:xfrm rot="420000">
            <a:off x="-323850" y="-100965"/>
            <a:ext cx="4251960" cy="4084955"/>
          </a:xfrm>
          <a:prstGeom prst="halfFrame">
            <a:avLst>
              <a:gd name="adj1" fmla="val 55390"/>
              <a:gd name="adj2" fmla="val 33333"/>
            </a:avLst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" y="1410335"/>
            <a:ext cx="7914640" cy="327596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67728" y="5057775"/>
            <a:ext cx="6194425" cy="691515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p>
            <a:pPr>
              <a:lnSpc>
                <a:spcPct val="150000"/>
              </a:lnSpc>
              <a:buFont typeface="+mj-lt"/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绝大部分方言不再用“被”字式，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buFont typeface="+mj-lt"/>
            </a:pPr>
            <a:r>
              <a:rPr lang="zh-CN" altLang="en-US" sz="1400" spc="150" noProof="1" dirty="0">
                <a:solidFill>
                  <a:srgbClr val="83976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必须使用施事名词</a:t>
            </a:r>
            <a:endParaRPr lang="zh-CN" altLang="en-US" sz="1400" spc="150" noProof="1" dirty="0">
              <a:solidFill>
                <a:srgbClr val="83976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607_1*f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96"/>
</p:tagLst>
</file>

<file path=ppt/tags/tag102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607_1*f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96"/>
</p:tagLst>
</file>

<file path=ppt/tags/tag104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607_1*f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&#13;适当长度的内容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607_1*a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607_1*f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96"/>
</p:tagLst>
</file>

<file path=ppt/tags/tag10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9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diagram"/>
  <p:tag name="KSO_WM_TEMPLATE_INDEX" val="20200896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diagram"/>
  <p:tag name="KSO_WM_TEMPLATE_INDEX" val="2020089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diagram"/>
  <p:tag name="KSO_WM_TEMPLATE_INDEX" val="2020089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diagram"/>
  <p:tag name="KSO_WM_TEMPLATE_INDEX" val="20200896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diagram"/>
  <p:tag name="KSO_WM_TEMPLATE_INDEX" val="20200896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diagram"/>
  <p:tag name="KSO_WM_TEMPLATE_INDEX" val="20200896"/>
</p:tagLst>
</file>

<file path=ppt/tags/tag79.xml><?xml version="1.0" encoding="utf-8"?>
<p:tagLst xmlns:p="http://schemas.openxmlformats.org/presentationml/2006/main">
  <p:tag name="KSO_WM_UNIT_ISCONTENTSTITLE" val="0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a"/>
  <p:tag name="KSO_WM_UNIT_INDEX" val="1"/>
  <p:tag name="KSO_WM_UNIT_ID" val="diagram20200896_1*a*1"/>
  <p:tag name="KSO_WM_TEMPLATE_CATEGORY" val="diagram"/>
  <p:tag name="KSO_WM_TEMPLATE_INDEX" val="20200896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CHART_FILL_PICTURE" val="0"/>
  <p:tag name="KSO_WM_UNIT_CHART_COLOR_ROWS" val="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9"/>
  <p:tag name="KSO_WM_UNIT_ID" val="diagram20200896_1*i*9"/>
  <p:tag name="KSO_WM_TEMPLATE_CATEGORY" val="diagram"/>
  <p:tag name="KSO_WM_TEMPLATE_INDEX" val="20200896"/>
  <p:tag name="KSO_WM_UNIT_LAYERLEVEL" val="1"/>
  <p:tag name="KSO_WM_TAG_VERSION" val="1.0"/>
  <p:tag name="KSO_WM_BEAUTIFY_FLAG" val="#wm#"/>
  <p:tag name="KSO_WM_UNIT_USESOURCEFORMAT_APPLY" val="1"/>
</p:tagLst>
</file>

<file path=ppt/tags/tag81.xml><?xml version="1.0" encoding="utf-8"?>
<p:tagLst xmlns:p="http://schemas.openxmlformats.org/presentationml/2006/main">
  <p:tag name="KSO_WM_UNIT_CHART_EMPHASIZE_BODY" val="0"/>
  <p:tag name="KSO_WM_UNIT_CHART_COMPONENT_FLAG" val="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diagram20200896_1*i*1"/>
  <p:tag name="KSO_WM_TEMPLATE_CATEGORY" val="diagram"/>
  <p:tag name="KSO_WM_TEMPLATE_INDEX" val="20200896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82.xml><?xml version="1.0" encoding="utf-8"?>
<p:tagLst xmlns:p="http://schemas.openxmlformats.org/presentationml/2006/main">
  <p:tag name="KSO_WM_UNIT_CHART_COMPONENT_FLAG" val="0"/>
  <p:tag name="KSO_WM_UNIT_CHART_COLOR_TABLE_INDEX" val="0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f"/>
  <p:tag name="KSO_WM_UNIT_INDEX" val="1"/>
  <p:tag name="KSO_WM_UNIT_ID" val="diagram20200896_1*f*1"/>
  <p:tag name="KSO_WM_TEMPLATE_CATEGORY" val="diagram"/>
  <p:tag name="KSO_WM_TEMPLATE_INDEX" val="20200896"/>
  <p:tag name="KSO_WM_UNIT_LAYERLEVEL" val="1"/>
  <p:tag name="KSO_WM_TAG_VERSION" val="1.0"/>
  <p:tag name="KSO_WM_BEAUTIFY_FLAG" val="#wm#"/>
  <p:tag name="KSO_WM_UNIT_PRESET_TEXT" val="6"/>
  <p:tag name="KSO_WM_UNIT_USESOURCEFORMAT_APPLY" val="1"/>
</p:tagLst>
</file>

<file path=ppt/tags/tag83.xml><?xml version="1.0" encoding="utf-8"?>
<p:tagLst xmlns:p="http://schemas.openxmlformats.org/presentationml/2006/main">
  <p:tag name="KSO_WM_UNIT_CHART_COMPONENT_FLAG" val="0"/>
  <p:tag name="KSO_WM_UNIT_CHART_COLOR_TABLE_INDEX" val="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3"/>
  <p:tag name="KSO_WM_UNIT_ID" val="diagram20200896_1*i*3"/>
  <p:tag name="KSO_WM_TEMPLATE_CATEGORY" val="diagram"/>
  <p:tag name="KSO_WM_TEMPLATE_INDEX" val="20200896"/>
  <p:tag name="KSO_WM_UNIT_LAYERLEVEL" val="1"/>
  <p:tag name="KSO_WM_TAG_VERSION" val="1.0"/>
  <p:tag name="KSO_WM_BEAUTIFY_FLAG" val="#wm#"/>
  <p:tag name="KSO_WM_UNIT_TEXT_FILL_FORE_SCHEMECOLOR_INDEX" val="2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UNIT_CHART_COMPONENT_FLAG" val="0"/>
  <p:tag name="KSO_WM_UNIT_CHART_COLOR_TABLE_INDEX" val="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4"/>
  <p:tag name="KSO_WM_UNIT_ID" val="diagram20200896_1*i*4"/>
  <p:tag name="KSO_WM_TEMPLATE_CATEGORY" val="diagram"/>
  <p:tag name="KSO_WM_TEMPLATE_INDEX" val="20200896"/>
  <p:tag name="KSO_WM_UNIT_LAYERLEVEL" val="1"/>
  <p:tag name="KSO_WM_TAG_VERSION" val="1.0"/>
  <p:tag name="KSO_WM_BEAUTIFY_FLAG" val="#wm#"/>
  <p:tag name="KSO_WM_UNIT_TEXT_FILL_FORE_SCHEMECOLOR_INDEX" val="2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UNIT_CHART_COMPONENT_FLAG" val="0"/>
  <p:tag name="KSO_WM_UNIT_CHART_COLOR_TABLE_INDEX" val="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5"/>
  <p:tag name="KSO_WM_UNIT_ID" val="diagram20200896_1*i*5"/>
  <p:tag name="KSO_WM_TEMPLATE_CATEGORY" val="diagram"/>
  <p:tag name="KSO_WM_TEMPLATE_INDEX" val="20200896"/>
  <p:tag name="KSO_WM_UNIT_LAYERLEVEL" val="1"/>
  <p:tag name="KSO_WM_TAG_VERSION" val="1.0"/>
  <p:tag name="KSO_WM_BEAUTIFY_FLAG" val="#wm#"/>
  <p:tag name="KSO_WM_UNIT_USESOURCEFORMAT_APPLY" val="1"/>
</p:tagLst>
</file>

<file path=ppt/tags/tag86.xml><?xml version="1.0" encoding="utf-8"?>
<p:tagLst xmlns:p="http://schemas.openxmlformats.org/presentationml/2006/main">
  <p:tag name="KSO_WM_UNIT_CHART_COMPONENT_FLAG" val="0"/>
  <p:tag name="KSO_WM_UNIT_CHART_COLOR_TABLE_INDEX" val="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6"/>
  <p:tag name="KSO_WM_UNIT_ID" val="diagram20200896_1*i*6"/>
  <p:tag name="KSO_WM_TEMPLATE_CATEGORY" val="diagram"/>
  <p:tag name="KSO_WM_TEMPLATE_INDEX" val="20200896"/>
  <p:tag name="KSO_WM_UNIT_LAYERLEVEL" val="1"/>
  <p:tag name="KSO_WM_TAG_VERSION" val="1.0"/>
  <p:tag name="KSO_WM_BEAUTIFY_FLAG" val="#wm#"/>
  <p:tag name="KSO_WM_UNIT_TEXT_FILL_FORE_SCHEMECOLOR_INDEX" val="2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CHART_COMPARISON_LINE_VERTICAL" val="1"/>
  <p:tag name="KSO_WM_UNIT_CHART_COMPONENT_FLAG" val="0"/>
  <p:tag name="KSO_WM_UNIT_CHART_COLOR_TABLE_INDEX" val="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7"/>
  <p:tag name="KSO_WM_UNIT_ID" val="diagram20200896_1*i*7"/>
  <p:tag name="KSO_WM_TEMPLATE_CATEGORY" val="diagram"/>
  <p:tag name="KSO_WM_TEMPLATE_INDEX" val="20200896"/>
  <p:tag name="KSO_WM_UNIT_LAYERLEVEL" val="1"/>
  <p:tag name="KSO_WM_TAG_VERSION" val="1.0"/>
  <p:tag name="KSO_WM_BEAUTIFY_FLAG" val="#wm#"/>
  <p:tag name="KSO_WM_UNIT_USESOURCEFORMAT_APPLY" val="1"/>
</p:tagLst>
</file>

<file path=ppt/tags/tag88.xml><?xml version="1.0" encoding="utf-8"?>
<p:tagLst xmlns:p="http://schemas.openxmlformats.org/presentationml/2006/main">
  <p:tag name="KSO_WM_UNIT_CHART_COMPARISON_LINE_HORIZONTAL" val="0"/>
  <p:tag name="KSO_WM_UNIT_CHART_COMPONENT_FLAG" val="0"/>
  <p:tag name="KSO_WM_UNIT_CHART_COLOR_TABLE_INDEX" val="0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8"/>
  <p:tag name="KSO_WM_UNIT_ID" val="diagram20200896_1*i*8"/>
  <p:tag name="KSO_WM_TEMPLATE_CATEGORY" val="diagram"/>
  <p:tag name="KSO_WM_TEMPLATE_INDEX" val="20200896"/>
  <p:tag name="KSO_WM_UNIT_LAYERLEVEL" val="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89.xml><?xml version="1.0" encoding="utf-8"?>
<p:tagLst xmlns:p="http://schemas.openxmlformats.org/presentationml/2006/main">
  <p:tag name="KSO_WM_TEMPLATE_THUMBS_INDEX" val="1、2、3、6、8、10、11、12、15"/>
  <p:tag name="KSO_WM_SLIDE_ID" val="diagram20200896_1"/>
  <p:tag name="KSO_WM_TEMPLATE_SUBCATEGORY" val="0"/>
  <p:tag name="KSO_WM_SLIDE_TYPE" val="text"/>
  <p:tag name="KSO_WM_SLIDE_SUBTYPE" val="diag"/>
  <p:tag name="KSO_WM_SLIDE_ITEM_CNT" val="1"/>
  <p:tag name="KSO_WM_SLIDE_INDEX" val="1"/>
  <p:tag name="KSO_WM_SLIDE_SIZE" val="830.559*363.608"/>
  <p:tag name="KSO_WM_SLIDE_POSITION" val="54.7758*139.592"/>
  <p:tag name="KSO_WM_DIAGRAM_GROUP_CODE" val="ζ1-1"/>
  <p:tag name="KSO_WM_SLIDE_DIAGTYPE" val="ζ"/>
  <p:tag name="KSO_WM_TAG_VERSION" val="1.0"/>
  <p:tag name="KSO_WM_BEAUTIFY_FLAG" val="#wm#"/>
  <p:tag name="KSO_WM_TEMPLATE_CATEGORY" val="diagram"/>
  <p:tag name="KSO_WM_TEMPLATE_INDEX" val="20200896"/>
  <p:tag name="KSO_WM_SLIDE_LAYOUT" val="a_f_ζ"/>
  <p:tag name="KSO_WM_SLIDE_LAYOUT_CNT" val="1_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607_1*f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ISCONTENTSTITLE" val="0"/>
  <p:tag name="KSO_WM_UNIT_PRESET_TEXT" val="点击此处添加&#13;适当长度的内容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607_1*a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607_1*f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96"/>
</p:tagLst>
</file>

<file path=ppt/tags/tag94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607_1*f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96"/>
</p:tagLst>
</file>

<file path=ppt/tags/tag96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607_1*f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96"/>
</p:tagLst>
</file>

<file path=ppt/tags/tag98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607_1*f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。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607_1*f*1"/>
  <p:tag name="KSO_WM_TEMPLATE_CATEGORY" val="diagram"/>
  <p:tag name="KSO_WM_TEMPLATE_INDEX" val="20201607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A6"/>
      </a:accent1>
      <a:accent2>
        <a:srgbClr val="E5F4F6"/>
      </a:accent2>
      <a:accent3>
        <a:srgbClr val="FFC000"/>
      </a:accent3>
      <a:accent4>
        <a:srgbClr val="E6851A"/>
      </a:accent4>
      <a:accent5>
        <a:srgbClr val="A5A5A5"/>
      </a:accent5>
      <a:accent6>
        <a:srgbClr val="C8DD7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A6"/>
      </a:accent1>
      <a:accent2>
        <a:srgbClr val="E5F4F6"/>
      </a:accent2>
      <a:accent3>
        <a:srgbClr val="FFC000"/>
      </a:accent3>
      <a:accent4>
        <a:srgbClr val="E6851A"/>
      </a:accent4>
      <a:accent5>
        <a:srgbClr val="A5A5A5"/>
      </a:accent5>
      <a:accent6>
        <a:srgbClr val="C8DD7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WPS 演示</Application>
  <PresentationFormat/>
  <Paragraphs>109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楷体_GB2312</vt:lpstr>
      <vt:lpstr>新宋体</vt:lpstr>
      <vt:lpstr>Gulim</vt:lpstr>
      <vt:lpstr>Malgun Gothic</vt:lpstr>
      <vt:lpstr>Arial Unicode MS</vt:lpstr>
      <vt:lpstr>Calibri</vt:lpstr>
      <vt:lpstr>方正仿宋_GB2312</vt:lpstr>
      <vt:lpstr>仿宋</vt:lpstr>
      <vt:lpstr>文道楷体</vt:lpstr>
      <vt:lpstr>汉仪旗黑-55</vt:lpstr>
      <vt:lpstr>黑体</vt:lpstr>
      <vt:lpstr>只是太爱你</vt:lpstr>
      <vt:lpstr>华康周氏行楷 W3</vt:lpstr>
      <vt:lpstr>汉仪细秀体简 L</vt:lpstr>
      <vt:lpstr>方正兰亭超细黑简体</vt:lpstr>
      <vt:lpstr>汉仪旗黑-55S</vt:lpstr>
      <vt:lpstr>仿宋_GB2312</vt:lpstr>
      <vt:lpstr>Wingdings</vt:lpstr>
      <vt:lpstr>默认设计模板</vt:lpstr>
      <vt:lpstr>1_Office 主题​​</vt:lpstr>
      <vt:lpstr>2_Office 主题​​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吴明哗</cp:lastModifiedBy>
  <cp:revision>24</cp:revision>
  <dcterms:created xsi:type="dcterms:W3CDTF">2019-08-16T07:48:03Z</dcterms:created>
  <dcterms:modified xsi:type="dcterms:W3CDTF">2019-12-08T15:46:33Z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