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373" r:id="rId4"/>
    <p:sldId id="386" r:id="rId5"/>
    <p:sldId id="397" r:id="rId6"/>
    <p:sldId id="382" r:id="rId7"/>
    <p:sldId id="398" r:id="rId8"/>
    <p:sldId id="375" r:id="rId9"/>
    <p:sldId id="383" r:id="rId10"/>
    <p:sldId id="384" r:id="rId11"/>
    <p:sldId id="385" r:id="rId12"/>
    <p:sldId id="376" r:id="rId13"/>
    <p:sldId id="399" r:id="rId14"/>
    <p:sldId id="379" r:id="rId15"/>
    <p:sldId id="380" r:id="rId16"/>
    <p:sldId id="387" r:id="rId17"/>
    <p:sldId id="388" r:id="rId18"/>
    <p:sldId id="390" r:id="rId19"/>
    <p:sldId id="400" r:id="rId20"/>
    <p:sldId id="392" r:id="rId21"/>
    <p:sldId id="391" r:id="rId22"/>
    <p:sldId id="393" r:id="rId23"/>
    <p:sldId id="394" r:id="rId24"/>
    <p:sldId id="401" r:id="rId25"/>
    <p:sldId id="395" r:id="rId26"/>
    <p:sldId id="402" r:id="rId27"/>
    <p:sldId id="403" r:id="rId28"/>
  </p:sldIdLst>
  <p:sldSz cx="12192000" cy="6858000"/>
  <p:notesSz cx="6858000" cy="9144000"/>
  <p:custDataLst>
    <p:tags r:id="rId3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191E"/>
    <a:srgbClr val="C1C1C1"/>
    <a:srgbClr val="8F171C"/>
    <a:srgbClr val="9018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35" autoAdjust="0"/>
    <p:restoredTop sz="91061" autoAdjust="0"/>
  </p:normalViewPr>
  <p:slideViewPr>
    <p:cSldViewPr snapToGrid="0">
      <p:cViewPr varScale="1">
        <p:scale>
          <a:sx n="65" d="100"/>
          <a:sy n="65" d="100"/>
        </p:scale>
        <p:origin x="1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42F214-2E4B-4B5A-9774-694028D64E81}" type="datetimeFigureOut">
              <a:rPr lang="zh-CN" altLang="en-US" smtClean="0"/>
              <a:t>2019/9/25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BDFDAE-03EA-44B6-94EF-7312A671F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009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BDFDAE-03EA-44B6-94EF-7312A671F56C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6170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BDFDAE-03EA-44B6-94EF-7312A671F56C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1314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BDFDAE-03EA-44B6-94EF-7312A671F56C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8669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BDFDAE-03EA-44B6-94EF-7312A671F56C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69932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BDFDAE-03EA-44B6-94EF-7312A671F56C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327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BDFDAE-03EA-44B6-94EF-7312A671F56C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85335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BDFDAE-03EA-44B6-94EF-7312A671F56C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6424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89D444-35CE-4684-8F6D-BDB946ED35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0EF8949-76C5-403D-998E-499E928035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51BF794-E990-4740-8F1E-3AA0CDD00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CFB8-5EDF-41B0-A969-A870D986FAC7}" type="datetimeFigureOut">
              <a:rPr lang="zh-CN" altLang="en-US" smtClean="0"/>
              <a:t>2019/9/25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E628C9A-6D2D-45F9-8B55-5918B3605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C03CC95-4B5B-4110-802C-FCB4A167B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54E2-49A5-4C72-A0E8-9B509D84CA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621978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D8D1A2-6094-48A6-B061-1D31AA814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03FEFA7-085D-40DB-A942-AE5FCA1ED2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CA7C590-E168-4831-8083-A1A955302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CFB8-5EDF-41B0-A969-A870D986FAC7}" type="datetimeFigureOut">
              <a:rPr lang="zh-CN" altLang="en-US" smtClean="0"/>
              <a:t>2019/9/25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6D76E1A-DD94-4C6D-9A44-7E290B36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BE00069-2EAF-44EB-807A-4BFAE698D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54E2-49A5-4C72-A0E8-9B509D84CA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570626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19D73CA-F3F9-4391-BBAE-08E877F5D2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A0EC222-7504-4F17-8305-B41178CF9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26C83D4-7EF4-4DB9-AFA9-D5099A8C3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CFB8-5EDF-41B0-A969-A870D986FAC7}" type="datetimeFigureOut">
              <a:rPr lang="zh-CN" altLang="en-US" smtClean="0"/>
              <a:t>2019/9/25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49951BC-0F7D-45CA-8C7F-69A3BE59C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2DCBCAB-4689-4872-8FE5-DA031AC14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54E2-49A5-4C72-A0E8-9B509D84CA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7667311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8CF41B8-284D-4559-993E-ED266AB26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47502B9-61EF-4233-BB9B-56080F54B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4599D0-3B43-416C-82A4-5AD5F5548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CFB8-5EDF-41B0-A969-A870D986FAC7}" type="datetimeFigureOut">
              <a:rPr lang="zh-CN" altLang="en-US" smtClean="0"/>
              <a:t>2019/9/25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2CC69D8-01FD-4C74-BBD8-190010083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9040DF2-EE74-497F-99BE-2A62E5E6B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54E2-49A5-4C72-A0E8-9B509D84CA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24064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9C8221-549C-4277-8118-6CEBAAC1F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F16C089-10B7-4371-8B45-B040DB2A5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7E2E1F-8E08-4B26-B725-5E432A785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CFB8-5EDF-41B0-A969-A870D986FAC7}" type="datetimeFigureOut">
              <a:rPr lang="zh-CN" altLang="en-US" smtClean="0"/>
              <a:t>2019/9/25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00DF69-952F-4A9B-83B3-2FAB189B3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E2A6FA2-17C9-4B44-A698-B51E94386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54E2-49A5-4C72-A0E8-9B509D84CA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0992301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14B02B-6D35-453F-A0FB-BC41CDE72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DC047F2-5616-4F4A-8A66-3D59F8BD5A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5F605BD-55A7-4143-9000-CC6C3AA793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79E4063-B55F-405E-B1B8-468240160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CFB8-5EDF-41B0-A969-A870D986FAC7}" type="datetimeFigureOut">
              <a:rPr lang="zh-CN" altLang="en-US" smtClean="0"/>
              <a:t>2019/9/25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2640824-FBFB-4C4D-9E6F-001F5038D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B587051-E644-4B80-A456-1BE3E4A0E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54E2-49A5-4C72-A0E8-9B509D84CA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7064135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1C4428-5561-4944-A871-08E2F590A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0DB84F2-5F58-4C1A-826C-5FAD20BB2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32F0A69-ABD2-46CE-B11A-DA7EE7A1E1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AD4E6E4B-087D-4EDA-B89F-CA07C6AA80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C40BD2A-4CCB-4FEF-BAC7-534E25A425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F2B4C1B-F02E-4CFF-8759-57596B4A8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CFB8-5EDF-41B0-A969-A870D986FAC7}" type="datetimeFigureOut">
              <a:rPr lang="zh-CN" altLang="en-US" smtClean="0"/>
              <a:t>2019/9/25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F81E720-E646-406F-BFAC-51819069E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B94A3A1-9DBE-4E19-9718-AC3B4B8B7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54E2-49A5-4C72-A0E8-9B509D84CA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5406422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191639-298A-4D11-B336-DC36D2440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02641FF-ECDB-4862-9C1C-BE0C4F9CF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CFB8-5EDF-41B0-A969-A870D986FAC7}" type="datetimeFigureOut">
              <a:rPr lang="zh-CN" altLang="en-US" smtClean="0"/>
              <a:t>2019/9/25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1DE6FD5-8834-4DC8-9337-F9917D44B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A501F59-7CC9-42CE-A3CB-BD313D75B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54E2-49A5-4C72-A0E8-9B509D84CA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5869476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3C7EB46-8A3F-4A1B-ACD5-79A1C61FF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CFB8-5EDF-41B0-A969-A870D986FAC7}" type="datetimeFigureOut">
              <a:rPr lang="zh-CN" altLang="en-US" smtClean="0"/>
              <a:t>2019/9/25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E641244-599B-4A0E-991A-8216D8FCD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D8CD854-C58E-439B-B874-7AD7335D6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54E2-49A5-4C72-A0E8-9B509D84CA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5617733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C98D8F-94C7-4D0E-9755-DB8B639C9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B513624-F5EA-440F-9232-697B5D55F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19722F6-2518-4040-A163-248FAF41C0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0002697-F581-43F5-8214-A81089A88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CFB8-5EDF-41B0-A969-A870D986FAC7}" type="datetimeFigureOut">
              <a:rPr lang="zh-CN" altLang="en-US" smtClean="0"/>
              <a:t>2019/9/25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6FAA13-3159-49C1-820C-D5CF2849F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8D57C3E-9EB2-41FD-AF44-F66DCE444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54E2-49A5-4C72-A0E8-9B509D84CA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6958882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21B632-90F5-4D93-9E1E-415944029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1F6AF0B-62F2-4606-96BD-126CEF06D1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521A22B-6434-4E16-B78A-3A607CFD8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8C4ABBC-6A86-4C5E-BEE9-09B79E348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CFB8-5EDF-41B0-A969-A870D986FAC7}" type="datetimeFigureOut">
              <a:rPr lang="zh-CN" altLang="en-US" smtClean="0"/>
              <a:t>2019/9/25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95A78F2-8254-4768-9805-D4F4F7753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5F74C38-7B37-4D2C-B6FA-4DCB50026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54E2-49A5-4C72-A0E8-9B509D84CA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1155121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CEDCB19-83F3-4865-B6E1-00CA009E2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0BB00D8-8F6D-4229-8121-6403A2F16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357BA81-A03B-4FAB-A047-016C60DF6E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FCFB8-5EDF-41B0-A969-A870D986FAC7}" type="datetimeFigureOut">
              <a:rPr lang="zh-CN" altLang="en-US" smtClean="0"/>
              <a:t>2019/9/25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572EBB3-AF1A-411A-9326-4DE3F56461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87D212-2250-45B0-B367-683D669638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254E2-49A5-4C72-A0E8-9B509D84CA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48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B50A984-9019-44FA-B6B2-2455046E8A29}"/>
              </a:ext>
            </a:extLst>
          </p:cNvPr>
          <p:cNvSpPr/>
          <p:nvPr/>
        </p:nvSpPr>
        <p:spPr>
          <a:xfrm>
            <a:off x="3949700" y="0"/>
            <a:ext cx="4292600" cy="6858000"/>
          </a:xfrm>
          <a:prstGeom prst="rect">
            <a:avLst/>
          </a:prstGeom>
          <a:solidFill>
            <a:srgbClr val="9919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24A97F1C-4154-4325-A30E-90265B8D055A}"/>
              </a:ext>
            </a:extLst>
          </p:cNvPr>
          <p:cNvGrpSpPr/>
          <p:nvPr/>
        </p:nvGrpSpPr>
        <p:grpSpPr>
          <a:xfrm>
            <a:off x="694989" y="557005"/>
            <a:ext cx="10788352" cy="5825652"/>
            <a:chOff x="329228" y="322943"/>
            <a:chExt cx="11504029" cy="6212114"/>
          </a:xfrm>
          <a:effectLst>
            <a:outerShdw blurRad="482600" sx="104000" sy="104000" algn="ctr" rotWithShape="0">
              <a:prstClr val="black">
                <a:alpha val="7000"/>
              </a:prstClr>
            </a:outerShdw>
          </a:effectLst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B492FA93-77B5-41D2-8C0A-309368611680}"/>
                </a:ext>
              </a:extLst>
            </p:cNvPr>
            <p:cNvSpPr/>
            <p:nvPr/>
          </p:nvSpPr>
          <p:spPr>
            <a:xfrm>
              <a:off x="329228" y="322943"/>
              <a:ext cx="11499915" cy="6212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228B0856-7171-477F-88EB-16243BAEB7E1}"/>
                </a:ext>
              </a:extLst>
            </p:cNvPr>
            <p:cNvSpPr/>
            <p:nvPr/>
          </p:nvSpPr>
          <p:spPr>
            <a:xfrm>
              <a:off x="333342" y="322943"/>
              <a:ext cx="11499915" cy="6212114"/>
            </a:xfrm>
            <a:prstGeom prst="rect">
              <a:avLst/>
            </a:prstGeom>
            <a:blipFill dpi="0" rotWithShape="1">
              <a:blip r:embed="rId3">
                <a:alphaModFix amt="10000"/>
                <a:extLst>
                  <a:ext uri="{BEBA8EAE-BF5A-486C-A8C5-ECC9F3942E4B}">
                    <a14:imgProps xmlns:a14="http://schemas.microsoft.com/office/drawing/2010/main">
                      <a14:imgLayer>
                        <a14:imgEffect>
                          <a14:saturation sat="0"/>
                        </a14:imgEffect>
                      </a14:imgLayer>
                    </a14:imgProps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cs typeface="+mn-ea"/>
                <a:sym typeface="+mn-lt"/>
              </a:endParaRPr>
            </a:p>
          </p:txBody>
        </p:sp>
      </p:grpSp>
      <p:sp>
        <p:nvSpPr>
          <p:cNvPr id="11" name="矩形 10">
            <a:extLst>
              <a:ext uri="{FF2B5EF4-FFF2-40B4-BE49-F238E27FC236}">
                <a16:creationId xmlns:a16="http://schemas.microsoft.com/office/drawing/2014/main" id="{5600E912-98D9-4545-93AC-6997909B604F}"/>
              </a:ext>
            </a:extLst>
          </p:cNvPr>
          <p:cNvSpPr/>
          <p:nvPr/>
        </p:nvSpPr>
        <p:spPr>
          <a:xfrm>
            <a:off x="1280471" y="1154130"/>
            <a:ext cx="9613530" cy="28007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4400" b="1" spc="300" dirty="0">
                <a:solidFill>
                  <a:srgbClr val="99191E"/>
                </a:solidFill>
                <a:cs typeface="+mn-ea"/>
                <a:sym typeface="+mn-lt"/>
              </a:rPr>
              <a:t>毕业论文选题报告</a:t>
            </a:r>
            <a:endParaRPr lang="en-US" altLang="zh-CN" sz="4400" b="1" spc="300" dirty="0">
              <a:solidFill>
                <a:srgbClr val="99191E"/>
              </a:solidFill>
              <a:cs typeface="+mn-ea"/>
              <a:sym typeface="+mn-lt"/>
            </a:endParaRPr>
          </a:p>
          <a:p>
            <a:pPr algn="ctr"/>
            <a:endParaRPr lang="en-US" altLang="zh-CN" sz="4400" b="1" spc="300" dirty="0">
              <a:solidFill>
                <a:srgbClr val="99191E"/>
              </a:solidFill>
              <a:cs typeface="+mn-ea"/>
              <a:sym typeface="+mn-lt"/>
            </a:endParaRPr>
          </a:p>
          <a:p>
            <a:pPr algn="ctr"/>
            <a:endParaRPr lang="en-US" altLang="zh-CN" sz="4400" b="1" spc="300" dirty="0">
              <a:solidFill>
                <a:srgbClr val="99191E"/>
              </a:solidFill>
              <a:cs typeface="+mn-ea"/>
              <a:sym typeface="+mn-lt"/>
            </a:endParaRPr>
          </a:p>
          <a:p>
            <a:pPr algn="ctr"/>
            <a:r>
              <a:rPr lang="zh-CN" altLang="en-US" sz="4400" dirty="0">
                <a:latin typeface="Aharoni" panose="02010803020104030203" pitchFamily="2" charset="-79"/>
                <a:cs typeface="Aharoni" panose="02010803020104030203" pitchFamily="2" charset="-79"/>
              </a:rPr>
              <a:t>现代汉语冗余否定“</a:t>
            </a:r>
            <a:r>
              <a:rPr lang="en-US" altLang="zh-CN" sz="4400" dirty="0">
                <a:latin typeface="Aharoni" panose="02010803020104030203" pitchFamily="2" charset="-79"/>
                <a:cs typeface="Aharoni" panose="02010803020104030203" pitchFamily="2" charset="-79"/>
              </a:rPr>
              <a:t>X</a:t>
            </a:r>
            <a:r>
              <a:rPr lang="zh-CN" altLang="en-US" sz="4400" dirty="0">
                <a:latin typeface="Aharoni" panose="02010803020104030203" pitchFamily="2" charset="-79"/>
                <a:cs typeface="Aharoni" panose="02010803020104030203" pitchFamily="2" charset="-79"/>
              </a:rPr>
              <a:t>不是”构式研究</a:t>
            </a:r>
            <a:endParaRPr lang="zh-CN" altLang="en-US" sz="4400" b="1" dirty="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65C410D4-F198-435D-A5E0-5610876992C0}"/>
              </a:ext>
            </a:extLst>
          </p:cNvPr>
          <p:cNvSpPr txBox="1"/>
          <p:nvPr/>
        </p:nvSpPr>
        <p:spPr>
          <a:xfrm>
            <a:off x="4512436" y="5024575"/>
            <a:ext cx="3149600" cy="338554"/>
          </a:xfrm>
          <a:prstGeom prst="rect">
            <a:avLst/>
          </a:prstGeom>
          <a:solidFill>
            <a:srgbClr val="99191E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1600" b="1" dirty="0">
                <a:solidFill>
                  <a:schemeClr val="bg1"/>
                </a:solidFill>
                <a:cs typeface="+mn-ea"/>
                <a:sym typeface="+mn-lt"/>
              </a:rPr>
              <a:t>报告人：陈静</a:t>
            </a:r>
            <a:endParaRPr lang="en-US" altLang="zh-CN" sz="16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263E233-94DA-4C67-BCA5-E0C79264B312}"/>
              </a:ext>
            </a:extLst>
          </p:cNvPr>
          <p:cNvSpPr txBox="1"/>
          <p:nvPr/>
        </p:nvSpPr>
        <p:spPr>
          <a:xfrm>
            <a:off x="4521200" y="5463732"/>
            <a:ext cx="3149600" cy="338554"/>
          </a:xfrm>
          <a:prstGeom prst="rect">
            <a:avLst/>
          </a:prstGeom>
          <a:solidFill>
            <a:srgbClr val="99191E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1600" b="1" dirty="0">
                <a:solidFill>
                  <a:schemeClr val="bg1"/>
                </a:solidFill>
                <a:cs typeface="+mn-ea"/>
                <a:sym typeface="+mn-lt"/>
              </a:rPr>
              <a:t>报告时间：</a:t>
            </a:r>
            <a:r>
              <a:rPr lang="en-US" altLang="zh-CN" sz="1600" b="1" dirty="0">
                <a:solidFill>
                  <a:schemeClr val="bg1"/>
                </a:solidFill>
                <a:cs typeface="+mn-ea"/>
                <a:sym typeface="+mn-lt"/>
              </a:rPr>
              <a:t>2019/09/26</a:t>
            </a:r>
          </a:p>
        </p:txBody>
      </p:sp>
    </p:spTree>
    <p:extLst>
      <p:ext uri="{BB962C8B-B14F-4D97-AF65-F5344CB8AC3E}">
        <p14:creationId xmlns:p14="http://schemas.microsoft.com/office/powerpoint/2010/main" val="13481925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5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5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  <p:bldP spid="14" grpId="0" animBg="1"/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1.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选题缘起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09E5F437-008E-46D6-8B4E-47D016692EFD}"/>
              </a:ext>
            </a:extLst>
          </p:cNvPr>
          <p:cNvSpPr/>
          <p:nvPr/>
        </p:nvSpPr>
        <p:spPr>
          <a:xfrm>
            <a:off x="10899273" y="5899355"/>
            <a:ext cx="648714" cy="501446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/>
              <a:t>10</a:t>
            </a:r>
            <a:endParaRPr lang="zh-CN" altLang="en-US" sz="2400" b="1" dirty="0"/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矩形 13">
            <a:extLst>
              <a:ext uri="{FF2B5EF4-FFF2-40B4-BE49-F238E27FC236}">
                <a16:creationId xmlns:a16="http://schemas.microsoft.com/office/drawing/2014/main" id="{C2A68B23-964B-44FC-9AFA-F73CD4F745F0}"/>
              </a:ext>
            </a:extLst>
          </p:cNvPr>
          <p:cNvSpPr/>
          <p:nvPr/>
        </p:nvSpPr>
        <p:spPr>
          <a:xfrm>
            <a:off x="628837" y="1399407"/>
            <a:ext cx="1027043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</a:t>
            </a:r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4</a:t>
            </a:r>
            <a:r>
              <a:rPr lang="zh-CN" altLang="en-US" dirty="0">
                <a:latin typeface="+mn-ea"/>
              </a:rPr>
              <a:t>）车停了一会儿，</a:t>
            </a:r>
            <a:r>
              <a:rPr lang="zh-CN" altLang="en-US" b="1" dirty="0">
                <a:highlight>
                  <a:srgbClr val="FFFF00"/>
                </a:highlight>
                <a:latin typeface="+mn-ea"/>
              </a:rPr>
              <a:t>别不是</a:t>
            </a:r>
            <a:r>
              <a:rPr lang="zh-CN" altLang="en-US" dirty="0">
                <a:latin typeface="+mn-ea"/>
              </a:rPr>
              <a:t>前边出事儿了。</a:t>
            </a:r>
            <a:r>
              <a:rPr lang="zh-CN" alt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（别是前边出事儿了）</a:t>
            </a:r>
            <a:endParaRPr lang="en-US" altLang="zh-CN" i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r>
              <a:rPr lang="zh-CN" altLang="en-US" dirty="0">
                <a:latin typeface="+mn-ea"/>
              </a:rPr>
              <a:t>  </a:t>
            </a:r>
            <a:endParaRPr lang="en-US" altLang="zh-CN" dirty="0">
              <a:latin typeface="+mn-ea"/>
            </a:endParaRPr>
          </a:p>
          <a:p>
            <a:endParaRPr lang="en-US" altLang="zh-CN" i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r>
              <a:rPr lang="en-US" altLang="zh-CN" dirty="0">
                <a:latin typeface="+mn-ea"/>
              </a:rPr>
              <a:t>   </a:t>
            </a:r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5</a:t>
            </a:r>
            <a:r>
              <a:rPr lang="zh-CN" altLang="en-US" dirty="0">
                <a:latin typeface="+mn-ea"/>
              </a:rPr>
              <a:t>）</a:t>
            </a:r>
            <a:r>
              <a:rPr lang="en-US" altLang="zh-CN" dirty="0">
                <a:latin typeface="+mn-ea"/>
              </a:rPr>
              <a:t> </a:t>
            </a:r>
            <a:r>
              <a:rPr lang="zh-CN" altLang="en-US" dirty="0">
                <a:latin typeface="+mn-ea"/>
              </a:rPr>
              <a:t>这是</a:t>
            </a:r>
            <a:r>
              <a:rPr lang="en-US" altLang="zh-CN" dirty="0">
                <a:latin typeface="+mn-ea"/>
              </a:rPr>
              <a:t>1937</a:t>
            </a:r>
            <a:r>
              <a:rPr lang="zh-CN" altLang="en-US" dirty="0">
                <a:latin typeface="+mn-ea"/>
              </a:rPr>
              <a:t>年</a:t>
            </a:r>
            <a:r>
              <a:rPr lang="en-US" altLang="zh-CN" dirty="0">
                <a:latin typeface="+mn-ea"/>
              </a:rPr>
              <a:t>12</a:t>
            </a:r>
            <a:r>
              <a:rPr lang="zh-CN" altLang="en-US" dirty="0">
                <a:latin typeface="+mn-ea"/>
              </a:rPr>
              <a:t>月</a:t>
            </a:r>
            <a:r>
              <a:rPr lang="en-US" altLang="zh-CN" dirty="0">
                <a:latin typeface="+mn-ea"/>
              </a:rPr>
              <a:t>24</a:t>
            </a:r>
            <a:r>
              <a:rPr lang="zh-CN" altLang="en-US" dirty="0">
                <a:latin typeface="+mn-ea"/>
              </a:rPr>
              <a:t>日的深夜。徽因小声对思成说：“这个平安夜让人难忘！这个小山村</a:t>
            </a:r>
            <a:r>
              <a:rPr lang="zh-CN" altLang="en-US" b="1" dirty="0">
                <a:highlight>
                  <a:srgbClr val="FFFF00"/>
                </a:highlight>
                <a:latin typeface="+mn-ea"/>
              </a:rPr>
              <a:t>该不是</a:t>
            </a:r>
            <a:r>
              <a:rPr lang="zh-CN" altLang="en-US" dirty="0">
                <a:latin typeface="+mn-ea"/>
              </a:rPr>
              <a:t>上帝赐给我们的礼物吧</a:t>
            </a:r>
            <a:r>
              <a:rPr lang="en-US" altLang="zh-CN" dirty="0">
                <a:latin typeface="+mn-ea"/>
              </a:rPr>
              <a:t>!”</a:t>
            </a:r>
            <a:r>
              <a:rPr lang="zh-CN" alt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（这个小山村该是上帝赐给我们的礼物吧）</a:t>
            </a:r>
            <a:endParaRPr lang="en-US" altLang="zh-CN" i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</a:t>
            </a:r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6</a:t>
            </a:r>
            <a:r>
              <a:rPr lang="zh-CN" altLang="en-US" dirty="0">
                <a:latin typeface="+mn-ea"/>
              </a:rPr>
              <a:t>） </a:t>
            </a:r>
            <a:r>
              <a:rPr lang="zh-CN" altLang="en-US" dirty="0"/>
              <a:t>小五娘道：“难道你到那里，他们不让你进去</a:t>
            </a:r>
            <a:r>
              <a:rPr lang="en-US" altLang="zh-CN" dirty="0"/>
              <a:t>?”</a:t>
            </a:r>
            <a:r>
              <a:rPr lang="zh-CN" altLang="en-US" dirty="0"/>
              <a:t>月容道：“</a:t>
            </a:r>
            <a:r>
              <a:rPr lang="zh-CN" altLang="en-US" b="1" dirty="0">
                <a:highlight>
                  <a:srgbClr val="FFFF00"/>
                </a:highlight>
              </a:rPr>
              <a:t>可不是 </a:t>
            </a:r>
            <a:r>
              <a:rPr lang="en-US" altLang="zh-CN" dirty="0"/>
              <a:t>! </a:t>
            </a:r>
            <a:r>
              <a:rPr lang="zh-CN" altLang="en-US" dirty="0"/>
              <a:t>在大门里，一个老妈子就骂出来开门，说是大娘们不该胡跑。</a:t>
            </a:r>
            <a:r>
              <a:rPr lang="en-US" altLang="zh-CN" dirty="0"/>
              <a:t>……”</a:t>
            </a:r>
          </a:p>
          <a:p>
            <a:r>
              <a:rPr lang="en-US" altLang="zh-CN" dirty="0"/>
              <a:t>    </a:t>
            </a:r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6a</a:t>
            </a:r>
            <a:r>
              <a:rPr lang="zh-CN" altLang="en-US" dirty="0">
                <a:latin typeface="+mn-ea"/>
              </a:rPr>
              <a:t>）</a:t>
            </a:r>
            <a:r>
              <a:rPr lang="zh-CN" altLang="en-US" dirty="0"/>
              <a:t>太谢谢你了！谢谢你的无比慷慨。当然，我不奢望资金问题一下子全部解决，</a:t>
            </a:r>
            <a:r>
              <a:rPr lang="en-US" altLang="zh-CN" dirty="0"/>
              <a:t>200</a:t>
            </a:r>
            <a:r>
              <a:rPr lang="zh-CN" altLang="en-US" dirty="0"/>
              <a:t>亿的天文数字呵，</a:t>
            </a:r>
            <a:r>
              <a:rPr lang="zh-CN" altLang="en-US" b="1" dirty="0">
                <a:highlight>
                  <a:srgbClr val="FFFF00"/>
                </a:highlight>
              </a:rPr>
              <a:t>可不是</a:t>
            </a:r>
            <a:r>
              <a:rPr lang="zh-CN" altLang="en-US" b="1" dirty="0"/>
              <a:t> </a:t>
            </a:r>
            <a:r>
              <a:rPr lang="en-US" altLang="zh-CN" dirty="0"/>
              <a:t>200</a:t>
            </a:r>
            <a:r>
              <a:rPr lang="zh-CN" altLang="en-US" dirty="0"/>
              <a:t>万的小数。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</a:t>
            </a:r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7</a:t>
            </a:r>
            <a:r>
              <a:rPr lang="zh-CN" altLang="en-US" dirty="0">
                <a:latin typeface="+mn-ea"/>
              </a:rPr>
              <a:t>）  哎，我想起来了！我起草的退位诏书是经你手用电报发到北京的，</a:t>
            </a:r>
            <a:r>
              <a:rPr lang="zh-CN" altLang="en-US" b="1" dirty="0">
                <a:highlight>
                  <a:srgbClr val="FFFF00"/>
                </a:highlight>
                <a:latin typeface="+mn-ea"/>
              </a:rPr>
              <a:t>莫不是</a:t>
            </a:r>
            <a:r>
              <a:rPr lang="zh-CN" altLang="en-US" dirty="0">
                <a:latin typeface="+mn-ea"/>
              </a:rPr>
              <a:t>你塞进了私货，倒来讹我！</a:t>
            </a:r>
            <a:endParaRPr lang="en-US" altLang="zh-CN" dirty="0">
              <a:latin typeface="+mn-ea"/>
            </a:endParaRPr>
          </a:p>
          <a:p>
            <a:r>
              <a:rPr lang="zh-CN" alt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（莫是你塞进了私货）</a:t>
            </a:r>
            <a:endParaRPr lang="en-US" altLang="zh-CN" i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endParaRPr lang="en-US" altLang="zh-CN" i="1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</a:t>
            </a:r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8</a:t>
            </a:r>
            <a:r>
              <a:rPr lang="zh-CN" altLang="en-US" dirty="0">
                <a:latin typeface="+mn-ea"/>
              </a:rPr>
              <a:t>）</a:t>
            </a:r>
            <a:r>
              <a:rPr lang="en-US" altLang="zh-CN" dirty="0">
                <a:latin typeface="+mn-ea"/>
              </a:rPr>
              <a:t> </a:t>
            </a:r>
            <a:r>
              <a:rPr lang="zh-CN" altLang="en-US" dirty="0"/>
              <a:t>押船的揉一揉眼睛，想，这是怎么回事，还有连孔祥熙的账都不买的人。</a:t>
            </a:r>
            <a:r>
              <a:rPr lang="zh-CN" altLang="en-US" b="1" dirty="0">
                <a:highlight>
                  <a:srgbClr val="FFFF00"/>
                </a:highlight>
              </a:rPr>
              <a:t>怕不是 </a:t>
            </a:r>
            <a:r>
              <a:rPr lang="zh-CN" altLang="en-US" dirty="0"/>
              <a:t>嫌刚才的钱给少了吧。就一咬牙，又数出一沓票子。</a:t>
            </a:r>
            <a:r>
              <a:rPr lang="zh-CN" altLang="en-US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（怕是嫌刚才给的钱少吧）</a:t>
            </a:r>
            <a:endParaRPr lang="zh-CN" altLang="en-US" i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endParaRPr lang="en-US" altLang="zh-CN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1318944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>
            <a:extLst>
              <a:ext uri="{FF2B5EF4-FFF2-40B4-BE49-F238E27FC236}">
                <a16:creationId xmlns:a16="http://schemas.microsoft.com/office/drawing/2014/main" id="{D7419C18-CAAA-4C17-8A93-871A7903630D}"/>
              </a:ext>
            </a:extLst>
          </p:cNvPr>
          <p:cNvSpPr/>
          <p:nvPr/>
        </p:nvSpPr>
        <p:spPr>
          <a:xfrm>
            <a:off x="1218417" y="4027695"/>
            <a:ext cx="6835345" cy="80712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2.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研究对象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09E5F437-008E-46D6-8B4E-47D016692EFD}"/>
              </a:ext>
            </a:extLst>
          </p:cNvPr>
          <p:cNvSpPr/>
          <p:nvPr/>
        </p:nvSpPr>
        <p:spPr>
          <a:xfrm>
            <a:off x="10972800" y="5938470"/>
            <a:ext cx="530942" cy="506575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>
                <a:latin typeface="Agency FB" panose="020B0503020202020204" pitchFamily="34" charset="0"/>
                <a:cs typeface="Aharoni" panose="02010803020104030203" pitchFamily="2" charset="-79"/>
              </a:rPr>
              <a:t>11</a:t>
            </a:r>
            <a:endParaRPr lang="zh-CN" altLang="en-US" sz="2000" b="1" dirty="0">
              <a:latin typeface="Agency FB" panose="020B0503020202020204" pitchFamily="34" charset="0"/>
              <a:cs typeface="Aharoni" panose="02010803020104030203" pitchFamily="2" charset="-79"/>
            </a:endParaRP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文本框 5">
            <a:extLst>
              <a:ext uri="{FF2B5EF4-FFF2-40B4-BE49-F238E27FC236}">
                <a16:creationId xmlns:a16="http://schemas.microsoft.com/office/drawing/2014/main" id="{EA28D8E0-12EC-4A45-82B6-B10075E29C20}"/>
              </a:ext>
            </a:extLst>
          </p:cNvPr>
          <p:cNvSpPr txBox="1"/>
          <p:nvPr/>
        </p:nvSpPr>
        <p:spPr>
          <a:xfrm>
            <a:off x="814677" y="4246593"/>
            <a:ext cx="6473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latin typeface="+mn-ea"/>
              </a:rPr>
              <a:t>        还不是、别不是、该不是、可不是、莫不是、怕不是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D26D5E5-2F3D-4F2A-921B-15C19351953A}"/>
              </a:ext>
            </a:extLst>
          </p:cNvPr>
          <p:cNvSpPr txBox="1"/>
          <p:nvPr/>
        </p:nvSpPr>
        <p:spPr>
          <a:xfrm>
            <a:off x="814678" y="5154354"/>
            <a:ext cx="86095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+mn-ea"/>
              </a:rPr>
              <a:t>拟根据其表义特点，将这</a:t>
            </a:r>
            <a:r>
              <a:rPr lang="en-US" altLang="zh-CN" dirty="0">
                <a:latin typeface="+mn-ea"/>
              </a:rPr>
              <a:t>6</a:t>
            </a:r>
            <a:r>
              <a:rPr lang="zh-CN" altLang="en-US" dirty="0">
                <a:latin typeface="+mn-ea"/>
              </a:rPr>
              <a:t>个词分为三组进行研究：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pPr marL="342900" indent="-342900">
              <a:buAutoNum type="arabicPeriod"/>
            </a:pPr>
            <a:r>
              <a:rPr lang="zh-CN" altLang="en-US" dirty="0">
                <a:latin typeface="+mn-ea"/>
              </a:rPr>
              <a:t>还不是                                                     </a:t>
            </a:r>
            <a:r>
              <a:rPr lang="zh-CN" alt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显而易见义                    </a:t>
            </a:r>
            <a:endParaRPr lang="en-US" altLang="zh-CN" i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marL="342900" indent="-342900">
              <a:buAutoNum type="arabicPeriod"/>
            </a:pPr>
            <a:r>
              <a:rPr lang="zh-CN" altLang="en-US" dirty="0">
                <a:latin typeface="+mn-ea"/>
              </a:rPr>
              <a:t>别不是、该不是、莫不是、怕不是             </a:t>
            </a:r>
            <a:r>
              <a:rPr lang="zh-CN" alt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揣测义</a:t>
            </a:r>
            <a:endParaRPr lang="en-US" altLang="zh-CN" i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marL="342900" indent="-342900">
              <a:buAutoNum type="arabicPeriod"/>
            </a:pPr>
            <a:r>
              <a:rPr lang="zh-CN" altLang="en-US" dirty="0">
                <a:latin typeface="+mn-ea"/>
              </a:rPr>
              <a:t>可不是                                                     </a:t>
            </a:r>
            <a:r>
              <a:rPr lang="zh-CN" alt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附和义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90AA35B-6ADE-4A43-B3D8-B18D4BD533FD}"/>
              </a:ext>
            </a:extLst>
          </p:cNvPr>
          <p:cNvSpPr txBox="1"/>
          <p:nvPr/>
        </p:nvSpPr>
        <p:spPr>
          <a:xfrm>
            <a:off x="663677" y="1607574"/>
            <a:ext cx="899651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因此，本文的研究对象满足以下情况之一：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 （</a:t>
            </a:r>
            <a:r>
              <a:rPr lang="en-US" altLang="zh-CN" dirty="0"/>
              <a:t>1</a:t>
            </a:r>
            <a:r>
              <a:rPr lang="zh-CN" altLang="en-US" dirty="0"/>
              <a:t>）单看</a:t>
            </a:r>
            <a:r>
              <a:rPr lang="zh-CN" altLang="en-US" dirty="0">
                <a:latin typeface="+mn-ea"/>
              </a:rPr>
              <a:t>单音节副词与“不是”组合（为表述方便，记为“</a:t>
            </a:r>
            <a:r>
              <a:rPr lang="en-US" altLang="zh-CN" dirty="0">
                <a:latin typeface="+mn-ea"/>
              </a:rPr>
              <a:t>X</a:t>
            </a:r>
            <a:r>
              <a:rPr lang="zh-CN" altLang="en-US" dirty="0">
                <a:latin typeface="+mn-ea"/>
              </a:rPr>
              <a:t>不是”）所在小句，存在真性否定和冗余否定歧义；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2</a:t>
            </a:r>
            <a:r>
              <a:rPr lang="zh-CN" altLang="en-US" dirty="0">
                <a:latin typeface="+mn-ea"/>
              </a:rPr>
              <a:t>）将句子中“</a:t>
            </a:r>
            <a:r>
              <a:rPr lang="en-US" altLang="zh-CN" dirty="0">
                <a:latin typeface="+mn-ea"/>
              </a:rPr>
              <a:t>X</a:t>
            </a:r>
            <a:r>
              <a:rPr lang="zh-CN" altLang="en-US" dirty="0">
                <a:latin typeface="+mn-ea"/>
              </a:rPr>
              <a:t>不是”替换为“</a:t>
            </a:r>
            <a:r>
              <a:rPr lang="en-US" altLang="zh-CN" dirty="0">
                <a:latin typeface="+mn-ea"/>
              </a:rPr>
              <a:t>X</a:t>
            </a:r>
            <a:r>
              <a:rPr lang="zh-CN" altLang="en-US" dirty="0">
                <a:latin typeface="+mn-ea"/>
              </a:rPr>
              <a:t>是”后不存在逻辑上的肯定与否定对立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也即进入句子后的存在冗余否定现象的“</a:t>
            </a:r>
            <a:r>
              <a:rPr lang="en-US" altLang="zh-CN" dirty="0">
                <a:latin typeface="+mn-ea"/>
              </a:rPr>
              <a:t>X</a:t>
            </a:r>
            <a:r>
              <a:rPr lang="zh-CN" altLang="en-US" dirty="0">
                <a:latin typeface="+mn-ea"/>
              </a:rPr>
              <a:t>不是”，本文具体研究对象为：</a:t>
            </a:r>
            <a:endParaRPr lang="en-US" altLang="zh-CN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6650501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3.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本文拟解决的问题与研究目标</a:t>
            </a: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文本框 10">
            <a:extLst>
              <a:ext uri="{FF2B5EF4-FFF2-40B4-BE49-F238E27FC236}">
                <a16:creationId xmlns:a16="http://schemas.microsoft.com/office/drawing/2014/main" id="{1957F3EC-8966-4C56-9284-332126BEA129}"/>
              </a:ext>
            </a:extLst>
          </p:cNvPr>
          <p:cNvSpPr txBox="1"/>
          <p:nvPr/>
        </p:nvSpPr>
        <p:spPr>
          <a:xfrm>
            <a:off x="599118" y="1308316"/>
            <a:ext cx="107423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en-US" altLang="zh-CN" dirty="0"/>
              <a:t> </a:t>
            </a:r>
            <a:r>
              <a:rPr lang="zh-CN" altLang="en-US" dirty="0"/>
              <a:t>总结概括 “</a:t>
            </a:r>
            <a:r>
              <a:rPr lang="en-US" altLang="zh-CN" dirty="0"/>
              <a:t>X</a:t>
            </a:r>
            <a:r>
              <a:rPr lang="zh-CN" altLang="en-US" dirty="0"/>
              <a:t>不是” 释义模板，包括下位构式义   </a:t>
            </a:r>
            <a:r>
              <a:rPr lang="en-US" altLang="zh-CN" dirty="0"/>
              <a:t>   </a:t>
            </a:r>
          </a:p>
          <a:p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zh-CN" altLang="en-US" dirty="0"/>
              <a:t> 讨论 “</a:t>
            </a:r>
            <a:r>
              <a:rPr lang="en-US" altLang="zh-CN" dirty="0"/>
              <a:t>X</a:t>
            </a:r>
            <a:r>
              <a:rPr lang="zh-CN" altLang="en-US" dirty="0"/>
              <a:t>不是”冗余否定义的溢出条件，包括句法条件和语用条件</a:t>
            </a:r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p"/>
            </a:pPr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zh-CN" altLang="en-US" dirty="0"/>
              <a:t>解释“</a:t>
            </a:r>
            <a:r>
              <a:rPr lang="en-US" altLang="zh-CN" dirty="0"/>
              <a:t>X</a:t>
            </a:r>
            <a:r>
              <a:rPr lang="zh-CN" altLang="en-US" dirty="0"/>
              <a:t>不是”冗余否定义的产生机制</a:t>
            </a:r>
            <a:endParaRPr lang="en-US" altLang="zh-CN" dirty="0"/>
          </a:p>
          <a:p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zh-CN" altLang="en-US" dirty="0"/>
              <a:t>讨论真实句法环境中冗余否定义“</a:t>
            </a:r>
            <a:r>
              <a:rPr lang="en-US" altLang="zh-CN" dirty="0"/>
              <a:t>X</a:t>
            </a:r>
            <a:r>
              <a:rPr lang="zh-CN" altLang="en-US" dirty="0"/>
              <a:t>不是”的标注问题。标注构式库中冗余否定“</a:t>
            </a:r>
            <a:r>
              <a:rPr lang="en-US" altLang="zh-CN" dirty="0"/>
              <a:t>X</a:t>
            </a:r>
            <a:r>
              <a:rPr lang="zh-CN" altLang="en-US" dirty="0"/>
              <a:t>不是”构式实例</a:t>
            </a: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2F02C3E9-EB6D-4640-8A79-3E33E681FF40}"/>
              </a:ext>
            </a:extLst>
          </p:cNvPr>
          <p:cNvSpPr/>
          <p:nvPr/>
        </p:nvSpPr>
        <p:spPr>
          <a:xfrm>
            <a:off x="10972800" y="5938470"/>
            <a:ext cx="530942" cy="506575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>
                <a:latin typeface="Agency FB" panose="020B0503020202020204" pitchFamily="34" charset="0"/>
                <a:cs typeface="Aharoni" panose="02010803020104030203" pitchFamily="2" charset="-79"/>
              </a:rPr>
              <a:t>12</a:t>
            </a:r>
            <a:endParaRPr lang="zh-CN" altLang="en-US" sz="2000" b="1" dirty="0">
              <a:latin typeface="Agency FB" panose="020B0503020202020204" pitchFamily="34" charset="0"/>
              <a:cs typeface="Aharoni" panose="02010803020104030203" pitchFamily="2" charset="-79"/>
            </a:endParaRP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7DAD3DC0-1DDA-4C92-A44D-FAFEABA9C171}"/>
              </a:ext>
            </a:extLst>
          </p:cNvPr>
          <p:cNvCxnSpPr/>
          <p:nvPr/>
        </p:nvCxnSpPr>
        <p:spPr>
          <a:xfrm>
            <a:off x="260890" y="3967316"/>
            <a:ext cx="44143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2F6FE96B-B0C8-4405-A805-1D6A17FBF8BC}"/>
              </a:ext>
            </a:extLst>
          </p:cNvPr>
          <p:cNvSpPr txBox="1"/>
          <p:nvPr/>
        </p:nvSpPr>
        <p:spPr>
          <a:xfrm>
            <a:off x="688258" y="4475807"/>
            <a:ext cx="7639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p"/>
            </a:pPr>
            <a:r>
              <a:rPr lang="en-US" altLang="zh-CN" dirty="0">
                <a:latin typeface="+mn-ea"/>
              </a:rPr>
              <a:t> </a:t>
            </a:r>
            <a:r>
              <a:rPr lang="zh-CN" altLang="en-US" dirty="0">
                <a:latin typeface="+mn-ea"/>
              </a:rPr>
              <a:t>为对外汉语中冗余否定“还不是”的教学提供思路</a:t>
            </a:r>
            <a:endParaRPr lang="en-US" altLang="zh-CN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p"/>
            </a:pPr>
            <a:endParaRPr lang="en-US" altLang="zh-CN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en-US" altLang="zh-CN" dirty="0">
                <a:latin typeface="+mn-ea"/>
              </a:rPr>
              <a:t> </a:t>
            </a:r>
            <a:r>
              <a:rPr lang="zh-CN" altLang="en-US" dirty="0">
                <a:latin typeface="+mn-ea"/>
              </a:rPr>
              <a:t>为构式库此类构式标注提供服务  （？</a:t>
            </a:r>
            <a:r>
              <a:rPr lang="en-US" altLang="zh-CN" dirty="0">
                <a:latin typeface="+mn-ea"/>
              </a:rPr>
              <a:t>AMR</a:t>
            </a:r>
            <a:r>
              <a:rPr lang="zh-CN" altLang="en-US" dirty="0">
                <a:latin typeface="+mn-ea"/>
              </a:rPr>
              <a:t>中这类问题的标注）</a:t>
            </a:r>
          </a:p>
        </p:txBody>
      </p:sp>
    </p:spTree>
    <p:extLst>
      <p:ext uri="{BB962C8B-B14F-4D97-AF65-F5344CB8AC3E}">
        <p14:creationId xmlns:p14="http://schemas.microsoft.com/office/powerpoint/2010/main" val="3972684666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4.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论文大纲</a:t>
            </a: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文本框 10">
            <a:extLst>
              <a:ext uri="{FF2B5EF4-FFF2-40B4-BE49-F238E27FC236}">
                <a16:creationId xmlns:a16="http://schemas.microsoft.com/office/drawing/2014/main" id="{1957F3EC-8966-4C56-9284-332126BEA129}"/>
              </a:ext>
            </a:extLst>
          </p:cNvPr>
          <p:cNvSpPr txBox="1"/>
          <p:nvPr/>
        </p:nvSpPr>
        <p:spPr>
          <a:xfrm>
            <a:off x="599118" y="1308316"/>
            <a:ext cx="1074239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/>
          </a:p>
          <a:p>
            <a:r>
              <a:rPr lang="zh-CN" altLang="en-US" dirty="0">
                <a:latin typeface="+mn-ea"/>
              </a:rPr>
              <a:t>第一章     绪论</a:t>
            </a:r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      </a:t>
            </a:r>
            <a:r>
              <a:rPr lang="en-US" altLang="zh-CN" dirty="0">
                <a:latin typeface="+mn-ea"/>
              </a:rPr>
              <a:t>1.1   </a:t>
            </a:r>
            <a:r>
              <a:rPr lang="zh-CN" altLang="en-US" dirty="0">
                <a:latin typeface="+mn-ea"/>
              </a:rPr>
              <a:t>选题缘起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 1.2   </a:t>
            </a:r>
            <a:r>
              <a:rPr lang="zh-CN" altLang="en-US" dirty="0">
                <a:latin typeface="+mn-ea"/>
              </a:rPr>
              <a:t>研究对象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 1.3   </a:t>
            </a:r>
            <a:r>
              <a:rPr lang="zh-CN" altLang="en-US" dirty="0">
                <a:latin typeface="+mn-ea"/>
              </a:rPr>
              <a:t>本文拟解决的问题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 1.4   </a:t>
            </a:r>
            <a:r>
              <a:rPr lang="zh-CN" altLang="en-US" dirty="0">
                <a:latin typeface="+mn-ea"/>
              </a:rPr>
              <a:t>文献综述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 1.5   </a:t>
            </a:r>
            <a:r>
              <a:rPr lang="zh-CN" altLang="en-US" dirty="0">
                <a:latin typeface="+mn-ea"/>
              </a:rPr>
              <a:t>语料来源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第二章   “还不是”的研究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2.1     </a:t>
            </a:r>
            <a:r>
              <a:rPr lang="zh-CN" altLang="en-US" dirty="0">
                <a:latin typeface="+mn-ea"/>
              </a:rPr>
              <a:t>已有研究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2.2  </a:t>
            </a:r>
            <a:r>
              <a:rPr lang="zh-CN" altLang="en-US" dirty="0">
                <a:latin typeface="+mn-ea"/>
              </a:rPr>
              <a:t>“还不是”的分布特征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2.3  </a:t>
            </a:r>
            <a:r>
              <a:rPr lang="zh-CN" altLang="en-US" dirty="0">
                <a:latin typeface="+mn-ea"/>
              </a:rPr>
              <a:t>“还不是”的构式义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2.4  </a:t>
            </a:r>
            <a:r>
              <a:rPr lang="zh-CN" altLang="en-US" dirty="0">
                <a:latin typeface="+mn-ea"/>
              </a:rPr>
              <a:t>“还不是”后续小句的句法语义特征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2.5  </a:t>
            </a:r>
            <a:r>
              <a:rPr lang="zh-CN" altLang="en-US" dirty="0">
                <a:latin typeface="+mn-ea"/>
              </a:rPr>
              <a:t>“还不是”冗余否定的识解机制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第三章    “别不是”“该不是”“怕不是”“莫不是”的研究</a:t>
            </a:r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第四章    “可不是”的研究</a:t>
            </a:r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第五章    “</a:t>
            </a:r>
            <a:r>
              <a:rPr lang="en-US" altLang="zh-CN" dirty="0">
                <a:latin typeface="+mn-ea"/>
              </a:rPr>
              <a:t>X</a:t>
            </a:r>
            <a:r>
              <a:rPr lang="zh-CN" altLang="en-US" dirty="0">
                <a:latin typeface="+mn-ea"/>
              </a:rPr>
              <a:t>不是”真实环境下语义标注示例（构式库？）</a:t>
            </a:r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第六章       结语</a:t>
            </a:r>
            <a:endParaRPr lang="en-US" altLang="zh-CN" dirty="0">
              <a:latin typeface="+mn-ea"/>
            </a:endParaRP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2F02C3E9-EB6D-4640-8A79-3E33E681FF40}"/>
              </a:ext>
            </a:extLst>
          </p:cNvPr>
          <p:cNvSpPr/>
          <p:nvPr/>
        </p:nvSpPr>
        <p:spPr>
          <a:xfrm>
            <a:off x="10972800" y="5938470"/>
            <a:ext cx="530942" cy="506575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>
                <a:latin typeface="Agency FB" panose="020B0503020202020204" pitchFamily="34" charset="0"/>
                <a:cs typeface="Aharoni" panose="02010803020104030203" pitchFamily="2" charset="-79"/>
              </a:rPr>
              <a:t>13</a:t>
            </a:r>
            <a:endParaRPr lang="zh-CN" altLang="en-US" sz="2000" b="1" dirty="0">
              <a:latin typeface="Agency FB" panose="020B05030202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56469955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圆角 4">
            <a:extLst>
              <a:ext uri="{FF2B5EF4-FFF2-40B4-BE49-F238E27FC236}">
                <a16:creationId xmlns:a16="http://schemas.microsoft.com/office/drawing/2014/main" id="{5B77AC19-3FBC-4AE0-AFF1-3CE1EFBE442F}"/>
              </a:ext>
            </a:extLst>
          </p:cNvPr>
          <p:cNvSpPr/>
          <p:nvPr/>
        </p:nvSpPr>
        <p:spPr>
          <a:xfrm>
            <a:off x="943897" y="3185652"/>
            <a:ext cx="10028903" cy="2492905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5.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文献综述</a:t>
            </a: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文本框 2">
            <a:extLst>
              <a:ext uri="{FF2B5EF4-FFF2-40B4-BE49-F238E27FC236}">
                <a16:creationId xmlns:a16="http://schemas.microsoft.com/office/drawing/2014/main" id="{AE01DD67-EE87-4AA5-B64A-2FABD09C5C2C}"/>
              </a:ext>
            </a:extLst>
          </p:cNvPr>
          <p:cNvSpPr txBox="1"/>
          <p:nvPr/>
        </p:nvSpPr>
        <p:spPr>
          <a:xfrm>
            <a:off x="625691" y="1561602"/>
            <a:ext cx="953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p"/>
            </a:pPr>
            <a:r>
              <a:rPr lang="zh-CN" altLang="en-US" dirty="0">
                <a:latin typeface="+mn-ea"/>
              </a:rPr>
              <a:t>   冗余否定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06043D7B-7F5A-4007-A343-D4A57A53EC57}"/>
              </a:ext>
            </a:extLst>
          </p:cNvPr>
          <p:cNvSpPr txBox="1"/>
          <p:nvPr/>
        </p:nvSpPr>
        <p:spPr>
          <a:xfrm>
            <a:off x="943897" y="2152286"/>
            <a:ext cx="10028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dirty="0"/>
              <a:t> </a:t>
            </a:r>
            <a:r>
              <a:rPr lang="en-US" altLang="zh-CN" dirty="0"/>
              <a:t>         </a:t>
            </a:r>
            <a:r>
              <a:rPr lang="zh-CN" altLang="zh-CN" dirty="0">
                <a:latin typeface="+mj-ea"/>
                <a:ea typeface="+mj-ea"/>
              </a:rPr>
              <a:t>冗余否定（</a:t>
            </a:r>
            <a:r>
              <a:rPr lang="en-US" altLang="zh-CN" dirty="0">
                <a:latin typeface="+mj-ea"/>
                <a:ea typeface="+mj-ea"/>
              </a:rPr>
              <a:t>redundant negation</a:t>
            </a:r>
            <a:r>
              <a:rPr lang="zh-CN" altLang="zh-CN" dirty="0">
                <a:latin typeface="+mj-ea"/>
                <a:ea typeface="+mj-ea"/>
              </a:rPr>
              <a:t>）是指语言单位序列中存在否定词，如“不、</a:t>
            </a:r>
            <a:r>
              <a:rPr lang="zh-CN" altLang="en-US" dirty="0">
                <a:latin typeface="+mj-ea"/>
                <a:ea typeface="+mj-ea"/>
              </a:rPr>
              <a:t>不是</a:t>
            </a:r>
            <a:r>
              <a:rPr lang="zh-CN" altLang="zh-CN" dirty="0">
                <a:latin typeface="+mj-ea"/>
                <a:ea typeface="+mj-ea"/>
              </a:rPr>
              <a:t>”等，但对词组或句子整体的话语命题义</a:t>
            </a:r>
            <a:r>
              <a:rPr lang="zh-CN" altLang="en-US" dirty="0">
                <a:latin typeface="+mj-ea"/>
                <a:ea typeface="+mj-ea"/>
              </a:rPr>
              <a:t>不</a:t>
            </a:r>
            <a:r>
              <a:rPr lang="zh-CN" altLang="zh-CN" dirty="0">
                <a:latin typeface="+mj-ea"/>
                <a:ea typeface="+mj-ea"/>
              </a:rPr>
              <a:t>贡献“否定义”。学界针对</a:t>
            </a:r>
            <a:r>
              <a:rPr lang="zh-CN" altLang="en-US" dirty="0">
                <a:latin typeface="+mj-ea"/>
                <a:ea typeface="+mj-ea"/>
              </a:rPr>
              <a:t>冗余否定现象的形成过程、识解机制等方面</a:t>
            </a:r>
            <a:r>
              <a:rPr lang="zh-CN" altLang="zh-CN" dirty="0">
                <a:latin typeface="+mj-ea"/>
                <a:ea typeface="+mj-ea"/>
              </a:rPr>
              <a:t>进行了</a:t>
            </a:r>
            <a:r>
              <a:rPr lang="zh-CN" altLang="en-US" dirty="0">
                <a:latin typeface="+mj-ea"/>
                <a:ea typeface="+mj-ea"/>
              </a:rPr>
              <a:t>广泛而深入</a:t>
            </a:r>
            <a:r>
              <a:rPr lang="zh-CN" altLang="zh-CN" dirty="0">
                <a:latin typeface="+mj-ea"/>
                <a:ea typeface="+mj-ea"/>
              </a:rPr>
              <a:t>的讨论</a:t>
            </a:r>
            <a:r>
              <a:rPr lang="zh-CN" altLang="en-US" dirty="0">
                <a:latin typeface="+mj-ea"/>
                <a:ea typeface="+mj-ea"/>
              </a:rPr>
              <a:t>：</a:t>
            </a:r>
            <a:endParaRPr lang="zh-CN" altLang="zh-CN" dirty="0">
              <a:latin typeface="+mj-ea"/>
              <a:ea typeface="+mj-ea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2A2F768A-C986-4656-9AC6-704FB451D804}"/>
              </a:ext>
            </a:extLst>
          </p:cNvPr>
          <p:cNvSpPr txBox="1"/>
          <p:nvPr/>
        </p:nvSpPr>
        <p:spPr>
          <a:xfrm>
            <a:off x="1277979" y="3296968"/>
            <a:ext cx="9694821" cy="3148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latin typeface="+mj-ea"/>
                <a:ea typeface="+mj-ea"/>
              </a:rPr>
              <a:t>差一点： 朱德熙（</a:t>
            </a:r>
            <a:r>
              <a:rPr lang="en-US" altLang="zh-CN" dirty="0">
                <a:latin typeface="+mj-ea"/>
                <a:ea typeface="+mj-ea"/>
              </a:rPr>
              <a:t>1959</a:t>
            </a:r>
            <a:r>
              <a:rPr lang="zh-CN" altLang="en-US" dirty="0">
                <a:latin typeface="+mj-ea"/>
                <a:ea typeface="+mj-ea"/>
              </a:rPr>
              <a:t>）、</a:t>
            </a:r>
            <a:r>
              <a:rPr lang="zh-CN" altLang="zh-CN" dirty="0">
                <a:latin typeface="+mj-ea"/>
                <a:ea typeface="+mj-ea"/>
              </a:rPr>
              <a:t>李小玲（</a:t>
            </a:r>
            <a:r>
              <a:rPr lang="en-US" altLang="zh-CN" dirty="0">
                <a:latin typeface="+mj-ea"/>
                <a:ea typeface="+mj-ea"/>
              </a:rPr>
              <a:t>1986</a:t>
            </a:r>
            <a:r>
              <a:rPr lang="zh-CN" altLang="zh-CN" dirty="0">
                <a:latin typeface="+mj-ea"/>
                <a:ea typeface="+mj-ea"/>
              </a:rPr>
              <a:t>）、毛修敬（</a:t>
            </a:r>
            <a:r>
              <a:rPr lang="en-US" altLang="zh-CN" dirty="0">
                <a:latin typeface="+mj-ea"/>
                <a:ea typeface="+mj-ea"/>
              </a:rPr>
              <a:t>1985</a:t>
            </a:r>
            <a:r>
              <a:rPr lang="zh-CN" altLang="zh-CN" dirty="0">
                <a:latin typeface="+mj-ea"/>
                <a:ea typeface="+mj-ea"/>
              </a:rPr>
              <a:t>）、沈家煊（</a:t>
            </a:r>
            <a:r>
              <a:rPr lang="en-US" altLang="zh-CN" dirty="0">
                <a:latin typeface="+mj-ea"/>
                <a:ea typeface="+mj-ea"/>
              </a:rPr>
              <a:t>1987</a:t>
            </a:r>
            <a:r>
              <a:rPr lang="zh-CN" altLang="zh-CN" dirty="0">
                <a:latin typeface="+mj-ea"/>
                <a:ea typeface="+mj-ea"/>
              </a:rPr>
              <a:t>）、渡边丽玲（</a:t>
            </a:r>
            <a:r>
              <a:rPr lang="en-US" altLang="zh-CN" dirty="0">
                <a:latin typeface="+mj-ea"/>
                <a:ea typeface="+mj-ea"/>
              </a:rPr>
              <a:t>1994</a:t>
            </a:r>
            <a:r>
              <a:rPr lang="zh-CN" altLang="zh-CN" dirty="0">
                <a:latin typeface="+mj-ea"/>
                <a:ea typeface="+mj-ea"/>
              </a:rPr>
              <a:t>）、江蓝生（</a:t>
            </a:r>
            <a:r>
              <a:rPr lang="en-US" altLang="zh-CN" dirty="0">
                <a:latin typeface="+mj-ea"/>
                <a:ea typeface="+mj-ea"/>
              </a:rPr>
              <a:t>2008</a:t>
            </a:r>
            <a:r>
              <a:rPr lang="zh-CN" altLang="zh-CN" dirty="0">
                <a:latin typeface="+mj-ea"/>
                <a:ea typeface="+mj-ea"/>
              </a:rPr>
              <a:t>）、袁毓林（</a:t>
            </a:r>
            <a:r>
              <a:rPr lang="en-US" altLang="zh-CN" dirty="0">
                <a:latin typeface="+mj-ea"/>
                <a:ea typeface="+mj-ea"/>
              </a:rPr>
              <a:t>2011</a:t>
            </a:r>
            <a:r>
              <a:rPr lang="zh-CN" altLang="zh-CN" dirty="0">
                <a:latin typeface="+mj-ea"/>
                <a:ea typeface="+mj-ea"/>
              </a:rPr>
              <a:t>，</a:t>
            </a:r>
            <a:r>
              <a:rPr lang="en-US" altLang="zh-CN" dirty="0">
                <a:latin typeface="+mj-ea"/>
                <a:ea typeface="+mj-ea"/>
              </a:rPr>
              <a:t>2013</a:t>
            </a:r>
            <a:r>
              <a:rPr lang="zh-CN" altLang="zh-CN" dirty="0">
                <a:latin typeface="+mj-ea"/>
                <a:ea typeface="+mj-ea"/>
              </a:rPr>
              <a:t>）及范晓蕾（</a:t>
            </a:r>
            <a:r>
              <a:rPr lang="en-US" altLang="zh-CN" dirty="0">
                <a:latin typeface="+mj-ea"/>
                <a:ea typeface="+mj-ea"/>
              </a:rPr>
              <a:t>2018</a:t>
            </a:r>
            <a:r>
              <a:rPr lang="zh-CN" altLang="zh-CN" dirty="0">
                <a:latin typeface="+mj-ea"/>
                <a:ea typeface="+mj-ea"/>
              </a:rPr>
              <a:t>）</a:t>
            </a:r>
            <a:endParaRPr lang="en-US" altLang="zh-CN" dirty="0">
              <a:latin typeface="+mj-ea"/>
              <a:ea typeface="+mj-ea"/>
            </a:endParaRPr>
          </a:p>
          <a:p>
            <a:endParaRPr lang="en-US" altLang="zh-CN" dirty="0">
              <a:latin typeface="+mj-ea"/>
              <a:ea typeface="+mj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latin typeface="+mj-ea"/>
                <a:ea typeface="+mj-ea"/>
              </a:rPr>
              <a:t>好不</a:t>
            </a:r>
            <a:r>
              <a:rPr lang="en-US" altLang="zh-CN" dirty="0">
                <a:latin typeface="+mj-ea"/>
                <a:ea typeface="+mj-ea"/>
              </a:rPr>
              <a:t>AP</a:t>
            </a:r>
            <a:r>
              <a:rPr lang="zh-CN" altLang="en-US" dirty="0">
                <a:latin typeface="+mj-ea"/>
                <a:ea typeface="+mj-ea"/>
              </a:rPr>
              <a:t>：</a:t>
            </a:r>
            <a:r>
              <a:rPr lang="zh-CN" altLang="zh-CN" dirty="0">
                <a:latin typeface="+mj-ea"/>
                <a:ea typeface="+mj-ea"/>
              </a:rPr>
              <a:t>袁宾（</a:t>
            </a:r>
            <a:r>
              <a:rPr lang="en-US" altLang="zh-CN" dirty="0">
                <a:latin typeface="+mj-ea"/>
                <a:ea typeface="+mj-ea"/>
              </a:rPr>
              <a:t>1984</a:t>
            </a:r>
            <a:r>
              <a:rPr lang="zh-CN" altLang="zh-CN" dirty="0">
                <a:latin typeface="+mj-ea"/>
                <a:ea typeface="+mj-ea"/>
              </a:rPr>
              <a:t>）、沈家煊（</a:t>
            </a:r>
            <a:r>
              <a:rPr lang="en-US" altLang="zh-CN" dirty="0">
                <a:latin typeface="+mj-ea"/>
                <a:ea typeface="+mj-ea"/>
              </a:rPr>
              <a:t>1994</a:t>
            </a:r>
            <a:r>
              <a:rPr lang="zh-CN" altLang="zh-CN" dirty="0">
                <a:latin typeface="+mj-ea"/>
                <a:ea typeface="+mj-ea"/>
              </a:rPr>
              <a:t>）、周明强（</a:t>
            </a:r>
            <a:r>
              <a:rPr lang="en-US" altLang="zh-CN" dirty="0">
                <a:latin typeface="+mj-ea"/>
                <a:ea typeface="+mj-ea"/>
              </a:rPr>
              <a:t>1998</a:t>
            </a:r>
            <a:r>
              <a:rPr lang="zh-CN" altLang="zh-CN" dirty="0">
                <a:latin typeface="+mj-ea"/>
                <a:ea typeface="+mj-ea"/>
              </a:rPr>
              <a:t>）、杨子（</a:t>
            </a:r>
            <a:r>
              <a:rPr lang="en-US" altLang="zh-CN" dirty="0">
                <a:latin typeface="+mj-ea"/>
                <a:ea typeface="+mj-ea"/>
              </a:rPr>
              <a:t>2013</a:t>
            </a:r>
            <a:r>
              <a:rPr lang="zh-CN" altLang="zh-CN" dirty="0">
                <a:latin typeface="+mj-ea"/>
                <a:ea typeface="+mj-ea"/>
              </a:rPr>
              <a:t>）</a:t>
            </a:r>
            <a:endParaRPr lang="en-US" altLang="zh-CN" dirty="0">
              <a:latin typeface="+mj-ea"/>
              <a:ea typeface="+mj-ea"/>
            </a:endParaRPr>
          </a:p>
          <a:p>
            <a:endParaRPr lang="en-US" altLang="zh-CN" dirty="0">
              <a:latin typeface="+mj-ea"/>
              <a:ea typeface="+mj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dirty="0">
                <a:latin typeface="+mj-ea"/>
                <a:ea typeface="+mj-ea"/>
              </a:rPr>
              <a:t>VP</a:t>
            </a:r>
            <a:r>
              <a:rPr lang="zh-CN" altLang="en-US" dirty="0">
                <a:latin typeface="+mj-ea"/>
                <a:ea typeface="+mj-ea"/>
              </a:rPr>
              <a:t>之前</a:t>
            </a:r>
            <a:r>
              <a:rPr lang="en-US" altLang="zh-CN" dirty="0">
                <a:latin typeface="+mj-ea"/>
                <a:ea typeface="+mj-ea"/>
              </a:rPr>
              <a:t>/</a:t>
            </a:r>
            <a:r>
              <a:rPr lang="zh-CN" altLang="en-US" dirty="0">
                <a:latin typeface="+mj-ea"/>
                <a:ea typeface="+mj-ea"/>
              </a:rPr>
              <a:t>没</a:t>
            </a:r>
            <a:r>
              <a:rPr lang="en-US" altLang="zh-CN" dirty="0">
                <a:latin typeface="+mj-ea"/>
                <a:ea typeface="+mj-ea"/>
              </a:rPr>
              <a:t>VP</a:t>
            </a:r>
            <a:r>
              <a:rPr lang="zh-CN" altLang="en-US" dirty="0">
                <a:latin typeface="+mj-ea"/>
                <a:ea typeface="+mj-ea"/>
              </a:rPr>
              <a:t>之前：王灿龙（</a:t>
            </a:r>
            <a:r>
              <a:rPr lang="en-US" altLang="zh-CN" dirty="0">
                <a:latin typeface="+mj-ea"/>
                <a:ea typeface="+mj-ea"/>
              </a:rPr>
              <a:t>2004</a:t>
            </a:r>
            <a:r>
              <a:rPr lang="zh-CN" altLang="en-US" dirty="0">
                <a:latin typeface="+mj-ea"/>
                <a:ea typeface="+mj-ea"/>
              </a:rPr>
              <a:t>）周一民（</a:t>
            </a:r>
            <a:r>
              <a:rPr lang="en-US" altLang="zh-CN" dirty="0">
                <a:latin typeface="+mj-ea"/>
                <a:ea typeface="+mj-ea"/>
              </a:rPr>
              <a:t>2003</a:t>
            </a:r>
            <a:r>
              <a:rPr lang="zh-CN" altLang="en-US" dirty="0">
                <a:latin typeface="+mj-ea"/>
                <a:ea typeface="+mj-ea"/>
              </a:rPr>
              <a:t>）</a:t>
            </a:r>
            <a:endParaRPr lang="en-US" altLang="zh-CN" dirty="0">
              <a:latin typeface="+mj-ea"/>
              <a:ea typeface="+mj-ea"/>
            </a:endParaRPr>
          </a:p>
          <a:p>
            <a:endParaRPr lang="en-US" altLang="zh-CN" dirty="0">
              <a:latin typeface="+mj-ea"/>
              <a:ea typeface="+mj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latin typeface="+mj-ea"/>
                <a:ea typeface="+mj-ea"/>
              </a:rPr>
              <a:t>怀疑等隐性否定词：袁毓林（</a:t>
            </a:r>
            <a:r>
              <a:rPr lang="en-US" altLang="zh-CN" dirty="0">
                <a:latin typeface="+mj-ea"/>
                <a:ea typeface="+mj-ea"/>
              </a:rPr>
              <a:t>2012</a:t>
            </a:r>
            <a:r>
              <a:rPr lang="zh-CN" altLang="en-US" dirty="0">
                <a:latin typeface="+mj-ea"/>
                <a:ea typeface="+mj-ea"/>
              </a:rPr>
              <a:t>）</a:t>
            </a:r>
            <a:endParaRPr lang="en-US" altLang="zh-CN" dirty="0">
              <a:latin typeface="+mj-ea"/>
              <a:ea typeface="+mj-ea"/>
            </a:endParaRPr>
          </a:p>
          <a:p>
            <a:endParaRPr lang="en-US" altLang="zh-CN" dirty="0">
              <a:latin typeface="+mj-ea"/>
              <a:ea typeface="+mj-ea"/>
            </a:endParaRPr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748E2293-D37E-4D86-B48E-E8DC4031561B}"/>
              </a:ext>
            </a:extLst>
          </p:cNvPr>
          <p:cNvSpPr/>
          <p:nvPr/>
        </p:nvSpPr>
        <p:spPr>
          <a:xfrm>
            <a:off x="10972800" y="5938470"/>
            <a:ext cx="530942" cy="506575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>
                <a:latin typeface="Agency FB" panose="020B0503020202020204" pitchFamily="34" charset="0"/>
                <a:cs typeface="Aharoni" panose="02010803020104030203" pitchFamily="2" charset="-79"/>
              </a:rPr>
              <a:t>14</a:t>
            </a:r>
            <a:endParaRPr lang="zh-CN" altLang="en-US" sz="2000" b="1" dirty="0">
              <a:latin typeface="Agency FB" panose="020B0503020202020204" pitchFamily="34" charset="0"/>
              <a:cs typeface="Aharoni" panose="02010803020104030203" pitchFamily="2" charset="-79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BE60F4C-5F30-47C1-804C-D6DDF5AE4273}"/>
              </a:ext>
            </a:extLst>
          </p:cNvPr>
          <p:cNvSpPr txBox="1"/>
          <p:nvPr/>
        </p:nvSpPr>
        <p:spPr>
          <a:xfrm>
            <a:off x="943897" y="5936929"/>
            <a:ext cx="939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对“</a:t>
            </a:r>
            <a:r>
              <a:rPr lang="en-US" altLang="zh-CN" dirty="0"/>
              <a:t>X</a:t>
            </a:r>
            <a:r>
              <a:rPr lang="zh-CN" altLang="en-US" dirty="0"/>
              <a:t>不是”的冗余否定义的识解机制等方面思考提供了帮助。</a:t>
            </a:r>
          </a:p>
        </p:txBody>
      </p:sp>
    </p:spTree>
    <p:extLst>
      <p:ext uri="{BB962C8B-B14F-4D97-AF65-F5344CB8AC3E}">
        <p14:creationId xmlns:p14="http://schemas.microsoft.com/office/powerpoint/2010/main" val="173408673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A138A676-8B2D-460E-ACD0-9E2AD22E74FE}"/>
              </a:ext>
            </a:extLst>
          </p:cNvPr>
          <p:cNvSpPr/>
          <p:nvPr/>
        </p:nvSpPr>
        <p:spPr>
          <a:xfrm>
            <a:off x="1091381" y="2227006"/>
            <a:ext cx="10043651" cy="3711464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5.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文献综述</a:t>
            </a: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文本框 4">
            <a:extLst>
              <a:ext uri="{FF2B5EF4-FFF2-40B4-BE49-F238E27FC236}">
                <a16:creationId xmlns:a16="http://schemas.microsoft.com/office/drawing/2014/main" id="{80597C06-7ABE-4E6E-825A-387BE470B802}"/>
              </a:ext>
            </a:extLst>
          </p:cNvPr>
          <p:cNvSpPr txBox="1"/>
          <p:nvPr/>
        </p:nvSpPr>
        <p:spPr>
          <a:xfrm>
            <a:off x="742119" y="1390315"/>
            <a:ext cx="10707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>
              <a:latin typeface="Corbel" panose="020B0503020204020204" pitchFamily="34" charset="0"/>
            </a:endParaRPr>
          </a:p>
          <a:p>
            <a:endParaRPr lang="en-US" altLang="zh-CN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C72F05A-3E73-4DC3-9A37-729493CB453B}"/>
              </a:ext>
            </a:extLst>
          </p:cNvPr>
          <p:cNvSpPr txBox="1"/>
          <p:nvPr/>
        </p:nvSpPr>
        <p:spPr>
          <a:xfrm>
            <a:off x="742119" y="1682034"/>
            <a:ext cx="1044333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p"/>
            </a:pPr>
            <a:r>
              <a:rPr lang="zh-CN" altLang="en-US" dirty="0">
                <a:latin typeface="+mn-ea"/>
              </a:rPr>
              <a:t>“</a:t>
            </a:r>
            <a:r>
              <a:rPr lang="en-US" altLang="zh-CN" dirty="0">
                <a:latin typeface="+mn-ea"/>
              </a:rPr>
              <a:t> X</a:t>
            </a:r>
            <a:r>
              <a:rPr lang="zh-CN" altLang="en-US" dirty="0">
                <a:latin typeface="+mn-ea"/>
              </a:rPr>
              <a:t>不是”非否定义研究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pPr lvl="1"/>
            <a:r>
              <a:rPr lang="en-US" altLang="zh-CN" dirty="0">
                <a:latin typeface="+mn-ea"/>
              </a:rPr>
              <a:t>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altLang="zh-CN" dirty="0">
              <a:latin typeface="+mn-ea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latin typeface="+mn-ea"/>
              </a:rPr>
              <a:t>还不是：</a:t>
            </a:r>
            <a:r>
              <a:rPr lang="en-US" altLang="zh-CN" dirty="0">
                <a:latin typeface="+mn-ea"/>
              </a:rPr>
              <a:t> </a:t>
            </a:r>
            <a:r>
              <a:rPr lang="zh-CN" altLang="en-US" dirty="0">
                <a:latin typeface="+mn-ea"/>
              </a:rPr>
              <a:t>陈瑶（</a:t>
            </a:r>
            <a:r>
              <a:rPr lang="en-US" altLang="zh-CN" dirty="0">
                <a:latin typeface="+mn-ea"/>
              </a:rPr>
              <a:t>1998</a:t>
            </a:r>
            <a:r>
              <a:rPr lang="zh-CN" altLang="en-US" dirty="0">
                <a:latin typeface="+mn-ea"/>
              </a:rPr>
              <a:t>）陈瑶（</a:t>
            </a:r>
            <a:r>
              <a:rPr lang="en-US" altLang="zh-CN" dirty="0">
                <a:latin typeface="+mn-ea"/>
              </a:rPr>
              <a:t>2000</a:t>
            </a:r>
            <a:r>
              <a:rPr lang="zh-CN" altLang="en-US" dirty="0">
                <a:latin typeface="+mn-ea"/>
              </a:rPr>
              <a:t>）殷树林（</a:t>
            </a:r>
            <a:r>
              <a:rPr lang="en-US" altLang="zh-CN" dirty="0">
                <a:latin typeface="+mn-ea"/>
              </a:rPr>
              <a:t>2007</a:t>
            </a:r>
            <a:r>
              <a:rPr lang="zh-CN" altLang="en-US" dirty="0">
                <a:latin typeface="+mn-ea"/>
              </a:rPr>
              <a:t>）陈禹（</a:t>
            </a:r>
            <a:r>
              <a:rPr lang="en-US" altLang="zh-CN" dirty="0">
                <a:latin typeface="+mn-ea"/>
              </a:rPr>
              <a:t>2018</a:t>
            </a:r>
            <a:r>
              <a:rPr lang="zh-CN" altLang="en-US" dirty="0">
                <a:latin typeface="+mn-ea"/>
              </a:rPr>
              <a:t>）     描写</a:t>
            </a:r>
            <a:r>
              <a:rPr lang="en-US" altLang="zh-CN" dirty="0">
                <a:latin typeface="+mn-ea"/>
              </a:rPr>
              <a:t>&amp;</a:t>
            </a:r>
            <a:r>
              <a:rPr lang="zh-CN" altLang="en-US" dirty="0">
                <a:latin typeface="+mn-ea"/>
              </a:rPr>
              <a:t>反意外标记</a:t>
            </a:r>
            <a:endParaRPr lang="en-US" altLang="zh-CN" dirty="0">
              <a:latin typeface="+mn-ea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altLang="zh-CN" dirty="0">
              <a:latin typeface="+mn-ea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dirty="0">
                <a:latin typeface="+mn-ea"/>
              </a:rPr>
              <a:t> </a:t>
            </a:r>
            <a:r>
              <a:rPr lang="zh-CN" altLang="en-US" dirty="0">
                <a:latin typeface="+mn-ea"/>
              </a:rPr>
              <a:t>可不是： 孙利萍（</a:t>
            </a:r>
            <a:r>
              <a:rPr lang="en-US" altLang="zh-CN" dirty="0">
                <a:latin typeface="+mn-ea"/>
              </a:rPr>
              <a:t>2011</a:t>
            </a:r>
            <a:r>
              <a:rPr lang="zh-CN" altLang="en-US" dirty="0">
                <a:latin typeface="+mn-ea"/>
              </a:rPr>
              <a:t>）张先亮（</a:t>
            </a:r>
            <a:r>
              <a:rPr lang="en-US" altLang="zh-CN" dirty="0">
                <a:latin typeface="+mn-ea"/>
              </a:rPr>
              <a:t>2011</a:t>
            </a:r>
            <a:r>
              <a:rPr lang="zh-CN" altLang="en-US" dirty="0">
                <a:latin typeface="+mn-ea"/>
              </a:rPr>
              <a:t>）    词汇化</a:t>
            </a:r>
            <a:r>
              <a:rPr lang="en-US" altLang="zh-CN" dirty="0">
                <a:latin typeface="+mn-ea"/>
              </a:rPr>
              <a:t>&amp;</a:t>
            </a:r>
            <a:r>
              <a:rPr lang="zh-CN" altLang="en-US" dirty="0">
                <a:latin typeface="+mn-ea"/>
              </a:rPr>
              <a:t>语篇功能</a:t>
            </a:r>
            <a:endParaRPr lang="en-US" altLang="zh-CN" dirty="0">
              <a:latin typeface="+mn-ea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altLang="zh-CN" dirty="0">
              <a:latin typeface="+mn-ea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dirty="0">
                <a:latin typeface="+mn-ea"/>
              </a:rPr>
              <a:t> </a:t>
            </a:r>
            <a:r>
              <a:rPr lang="zh-CN" altLang="en-US" dirty="0">
                <a:latin typeface="+mn-ea"/>
              </a:rPr>
              <a:t>怕不是：王亚群（</a:t>
            </a:r>
            <a:r>
              <a:rPr lang="en-US" altLang="zh-CN" dirty="0">
                <a:latin typeface="+mn-ea"/>
              </a:rPr>
              <a:t>2011</a:t>
            </a:r>
            <a:r>
              <a:rPr lang="zh-CN" altLang="en-US" dirty="0">
                <a:latin typeface="+mn-ea"/>
              </a:rPr>
              <a:t>）</a:t>
            </a:r>
            <a:endParaRPr lang="en-US" altLang="zh-CN" dirty="0">
              <a:latin typeface="+mn-ea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altLang="zh-CN" dirty="0">
              <a:latin typeface="+mn-ea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latin typeface="+mn-ea"/>
              </a:rPr>
              <a:t> 别不是：凌琦（</a:t>
            </a:r>
            <a:r>
              <a:rPr lang="en-US" altLang="zh-CN" dirty="0">
                <a:latin typeface="+mn-ea"/>
              </a:rPr>
              <a:t>2019</a:t>
            </a:r>
            <a:r>
              <a:rPr lang="zh-CN" altLang="en-US" dirty="0">
                <a:latin typeface="+mn-ea"/>
              </a:rPr>
              <a:t>）  </a:t>
            </a:r>
            <a:endParaRPr lang="en-US" altLang="zh-CN" dirty="0">
              <a:latin typeface="+mn-ea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altLang="zh-CN" dirty="0">
              <a:latin typeface="+mn-ea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dirty="0">
                <a:latin typeface="+mn-ea"/>
              </a:rPr>
              <a:t> X</a:t>
            </a:r>
            <a:r>
              <a:rPr lang="zh-CN" altLang="en-US" dirty="0">
                <a:latin typeface="+mn-ea"/>
              </a:rPr>
              <a:t>不是：李思旭（</a:t>
            </a:r>
            <a:r>
              <a:rPr lang="en-US" altLang="zh-CN" dirty="0">
                <a:latin typeface="+mn-ea"/>
              </a:rPr>
              <a:t>2011</a:t>
            </a:r>
            <a:r>
              <a:rPr lang="zh-CN" altLang="en-US" dirty="0">
                <a:latin typeface="+mn-ea"/>
              </a:rPr>
              <a:t>）   三音节固化 </a:t>
            </a:r>
            <a:r>
              <a:rPr lang="en-US" altLang="zh-CN" dirty="0">
                <a:latin typeface="+mn-ea"/>
              </a:rPr>
              <a:t>&amp; </a:t>
            </a:r>
            <a:r>
              <a:rPr lang="zh-CN" altLang="en-US" dirty="0">
                <a:latin typeface="+mn-ea"/>
              </a:rPr>
              <a:t>形成机制</a:t>
            </a:r>
            <a:endParaRPr lang="en-US" altLang="zh-CN" dirty="0">
              <a:latin typeface="+mn-ea"/>
            </a:endParaRPr>
          </a:p>
          <a:p>
            <a:pPr lvl="1"/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 </a:t>
            </a:r>
          </a:p>
          <a:p>
            <a:r>
              <a:rPr lang="en-US" altLang="zh-CN" dirty="0">
                <a:latin typeface="+mn-ea"/>
              </a:rPr>
              <a:t>    </a:t>
            </a:r>
            <a:endParaRPr lang="zh-CN" altLang="en-US" dirty="0">
              <a:latin typeface="+mn-ea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9E8027C6-DDB6-425A-92D7-16D23DC887D3}"/>
              </a:ext>
            </a:extLst>
          </p:cNvPr>
          <p:cNvSpPr/>
          <p:nvPr/>
        </p:nvSpPr>
        <p:spPr>
          <a:xfrm>
            <a:off x="10972800" y="5938470"/>
            <a:ext cx="530942" cy="506575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>
                <a:latin typeface="Agency FB" panose="020B0503020202020204" pitchFamily="34" charset="0"/>
                <a:cs typeface="Aharoni" panose="02010803020104030203" pitchFamily="2" charset="-79"/>
              </a:rPr>
              <a:t>15</a:t>
            </a:r>
            <a:endParaRPr lang="zh-CN" altLang="en-US" sz="2000" b="1" dirty="0">
              <a:latin typeface="Agency FB" panose="020B05030202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77165698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6.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“还不是”的研究进展</a:t>
            </a: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椭圆 7">
            <a:extLst>
              <a:ext uri="{FF2B5EF4-FFF2-40B4-BE49-F238E27FC236}">
                <a16:creationId xmlns:a16="http://schemas.microsoft.com/office/drawing/2014/main" id="{9E8027C6-DDB6-425A-92D7-16D23DC887D3}"/>
              </a:ext>
            </a:extLst>
          </p:cNvPr>
          <p:cNvSpPr/>
          <p:nvPr/>
        </p:nvSpPr>
        <p:spPr>
          <a:xfrm>
            <a:off x="10972800" y="5938470"/>
            <a:ext cx="530942" cy="506575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>
                <a:latin typeface="Agency FB" panose="020B0503020202020204" pitchFamily="34" charset="0"/>
                <a:cs typeface="Aharoni" panose="02010803020104030203" pitchFamily="2" charset="-79"/>
              </a:rPr>
              <a:t>16</a:t>
            </a:r>
            <a:endParaRPr lang="zh-CN" altLang="en-US" sz="2000" b="1" dirty="0">
              <a:latin typeface="Agency FB" panose="020B0503020202020204" pitchFamily="34" charset="0"/>
              <a:cs typeface="Aharoni" panose="02010803020104030203" pitchFamily="2" charset="-79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76259F4-29BD-4BA9-9D4D-328419D0F0D9}"/>
              </a:ext>
            </a:extLst>
          </p:cNvPr>
          <p:cNvSpPr txBox="1"/>
          <p:nvPr/>
        </p:nvSpPr>
        <p:spPr>
          <a:xfrm>
            <a:off x="541109" y="1292294"/>
            <a:ext cx="1096263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p"/>
            </a:pPr>
            <a:r>
              <a:rPr lang="en-US" altLang="zh-CN" dirty="0">
                <a:latin typeface="+mn-ea"/>
              </a:rPr>
              <a:t>     </a:t>
            </a:r>
            <a:r>
              <a:rPr lang="zh-CN" altLang="en-US" dirty="0">
                <a:latin typeface="+mn-ea"/>
              </a:rPr>
              <a:t>已有研究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zh-CN" altLang="zh-CN" dirty="0">
                <a:latin typeface="+mn-ea"/>
              </a:rPr>
              <a:t>陈瑶（</a:t>
            </a:r>
            <a:r>
              <a:rPr lang="en-US" altLang="zh-CN" dirty="0">
                <a:latin typeface="+mn-ea"/>
              </a:rPr>
              <a:t>1998</a:t>
            </a:r>
            <a:r>
              <a:rPr lang="zh-CN" altLang="zh-CN" dirty="0">
                <a:latin typeface="+mn-ea"/>
              </a:rPr>
              <a:t>）认为这类用法具有反问性，并且根据替换关系将这类用法分为三小类：（</a:t>
            </a:r>
            <a:r>
              <a:rPr lang="en-US" altLang="zh-CN" dirty="0">
                <a:latin typeface="+mn-ea"/>
              </a:rPr>
              <a:t>1</a:t>
            </a:r>
            <a:r>
              <a:rPr lang="zh-CN" altLang="zh-CN" dirty="0">
                <a:latin typeface="+mn-ea"/>
              </a:rPr>
              <a:t>）类同句，条件：还不是</a:t>
            </a:r>
            <a:r>
              <a:rPr lang="en-US" altLang="zh-CN" dirty="0">
                <a:latin typeface="+mn-ea"/>
              </a:rPr>
              <a:t>X=</a:t>
            </a:r>
            <a:r>
              <a:rPr lang="zh-CN" altLang="zh-CN" dirty="0">
                <a:latin typeface="+mn-ea"/>
              </a:rPr>
              <a:t>也</a:t>
            </a:r>
            <a:r>
              <a:rPr lang="en-US" altLang="zh-CN" dirty="0">
                <a:latin typeface="+mn-ea"/>
              </a:rPr>
              <a:t>X</a:t>
            </a:r>
            <a:r>
              <a:rPr lang="zh-CN" altLang="zh-CN" dirty="0">
                <a:latin typeface="+mn-ea"/>
              </a:rPr>
              <a:t>；（</a:t>
            </a:r>
            <a:r>
              <a:rPr lang="en-US" altLang="zh-CN" dirty="0">
                <a:latin typeface="+mn-ea"/>
              </a:rPr>
              <a:t>2</a:t>
            </a:r>
            <a:r>
              <a:rPr lang="zh-CN" altLang="zh-CN" dirty="0">
                <a:latin typeface="+mn-ea"/>
              </a:rPr>
              <a:t>）质同句，条件：还不是</a:t>
            </a:r>
            <a:r>
              <a:rPr lang="en-US" altLang="zh-CN" dirty="0">
                <a:latin typeface="+mn-ea"/>
              </a:rPr>
              <a:t>X=</a:t>
            </a:r>
            <a:r>
              <a:rPr lang="zh-CN" altLang="zh-CN" dirty="0">
                <a:latin typeface="+mn-ea"/>
              </a:rPr>
              <a:t>照样</a:t>
            </a:r>
            <a:r>
              <a:rPr lang="en-US" altLang="zh-CN" dirty="0">
                <a:latin typeface="+mn-ea"/>
              </a:rPr>
              <a:t>/</a:t>
            </a:r>
            <a:r>
              <a:rPr lang="zh-CN" altLang="zh-CN" dirty="0">
                <a:latin typeface="+mn-ea"/>
              </a:rPr>
              <a:t>同样</a:t>
            </a:r>
            <a:r>
              <a:rPr lang="en-US" altLang="zh-CN" dirty="0">
                <a:latin typeface="+mn-ea"/>
              </a:rPr>
              <a:t>X</a:t>
            </a:r>
            <a:r>
              <a:rPr lang="zh-CN" altLang="zh-CN" dirty="0">
                <a:latin typeface="+mn-ea"/>
              </a:rPr>
              <a:t>；（</a:t>
            </a:r>
            <a:r>
              <a:rPr lang="en-US" altLang="zh-CN" dirty="0">
                <a:latin typeface="+mn-ea"/>
              </a:rPr>
              <a:t>3</a:t>
            </a:r>
            <a:r>
              <a:rPr lang="zh-CN" altLang="zh-CN" dirty="0">
                <a:latin typeface="+mn-ea"/>
              </a:rPr>
              <a:t>）断定句，还不是</a:t>
            </a:r>
            <a:r>
              <a:rPr lang="en-US" altLang="zh-CN" dirty="0">
                <a:latin typeface="+mn-ea"/>
              </a:rPr>
              <a:t>X=</a:t>
            </a:r>
            <a:r>
              <a:rPr lang="zh-CN" altLang="zh-CN" dirty="0">
                <a:latin typeface="+mn-ea"/>
              </a:rPr>
              <a:t>是</a:t>
            </a:r>
            <a:r>
              <a:rPr lang="en-US" altLang="zh-CN" dirty="0">
                <a:latin typeface="+mn-ea"/>
              </a:rPr>
              <a:t>X</a:t>
            </a:r>
            <a:r>
              <a:rPr lang="zh-CN" altLang="zh-CN" dirty="0">
                <a:latin typeface="+mn-ea"/>
              </a:rPr>
              <a:t>。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zh-CN" altLang="zh-CN" dirty="0">
                <a:latin typeface="+mn-ea"/>
              </a:rPr>
              <a:t>殷树林（</a:t>
            </a:r>
            <a:r>
              <a:rPr lang="en-US" altLang="zh-CN" dirty="0">
                <a:latin typeface="+mn-ea"/>
              </a:rPr>
              <a:t>2007</a:t>
            </a:r>
            <a:r>
              <a:rPr lang="zh-CN" altLang="zh-CN" dirty="0">
                <a:latin typeface="+mn-ea"/>
              </a:rPr>
              <a:t>）</a:t>
            </a:r>
            <a:r>
              <a:rPr lang="zh-CN" altLang="en-US" dirty="0">
                <a:latin typeface="+mn-ea"/>
              </a:rPr>
              <a:t>认为“还不是”中间可插入“就”形成“还不就是”表示确定义，由此对陈瑶（</a:t>
            </a:r>
            <a:r>
              <a:rPr lang="en-US" altLang="zh-CN" dirty="0">
                <a:latin typeface="+mn-ea"/>
              </a:rPr>
              <a:t>1998</a:t>
            </a:r>
            <a:r>
              <a:rPr lang="zh-CN" altLang="en-US" dirty="0">
                <a:latin typeface="+mn-ea"/>
              </a:rPr>
              <a:t>）的观点提出挑战。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问题</a:t>
            </a:r>
            <a:r>
              <a:rPr lang="zh-CN" altLang="en-US" dirty="0">
                <a:latin typeface="+mn-ea"/>
                <a:sym typeface="Wingdings" panose="05000000000000000000" pitchFamily="2" charset="2"/>
              </a:rPr>
              <a:t>：（</a:t>
            </a:r>
            <a:r>
              <a:rPr lang="en-US" altLang="zh-CN" dirty="0">
                <a:latin typeface="+mn-ea"/>
                <a:sym typeface="Wingdings" panose="05000000000000000000" pitchFamily="2" charset="2"/>
              </a:rPr>
              <a:t>1</a:t>
            </a:r>
            <a:r>
              <a:rPr lang="zh-CN" altLang="en-US" dirty="0">
                <a:latin typeface="+mn-ea"/>
                <a:sym typeface="Wingdings" panose="05000000000000000000" pitchFamily="2" charset="2"/>
              </a:rPr>
              <a:t>）</a:t>
            </a:r>
            <a:r>
              <a:rPr lang="zh-CN" altLang="en-US" dirty="0">
                <a:latin typeface="+mn-ea"/>
              </a:rPr>
              <a:t>以“反问性”为特点概括整体“还不是”有失偏颇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     </a:t>
            </a:r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2</a:t>
            </a:r>
            <a:r>
              <a:rPr lang="zh-CN" altLang="en-US" dirty="0">
                <a:latin typeface="+mn-ea"/>
              </a:rPr>
              <a:t>）未对研究对象进行界定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     </a:t>
            </a:r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3</a:t>
            </a:r>
            <a:r>
              <a:rPr lang="zh-CN" altLang="en-US" dirty="0">
                <a:latin typeface="+mn-ea"/>
              </a:rPr>
              <a:t>）研究停留在形式层面的描写工作上</a:t>
            </a:r>
          </a:p>
        </p:txBody>
      </p:sp>
      <p:graphicFrame>
        <p:nvGraphicFramePr>
          <p:cNvPr id="7" name="表格 9">
            <a:extLst>
              <a:ext uri="{FF2B5EF4-FFF2-40B4-BE49-F238E27FC236}">
                <a16:creationId xmlns:a16="http://schemas.microsoft.com/office/drawing/2014/main" id="{30B530C5-AF6F-4529-9129-EDDFC363A1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367572"/>
              </p:ext>
            </p:extLst>
          </p:nvPr>
        </p:nvGraphicFramePr>
        <p:xfrm>
          <a:off x="1396181" y="4483850"/>
          <a:ext cx="8819540" cy="21637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04885">
                  <a:extLst>
                    <a:ext uri="{9D8B030D-6E8A-4147-A177-3AD203B41FA5}">
                      <a16:colId xmlns:a16="http://schemas.microsoft.com/office/drawing/2014/main" val="2772152035"/>
                    </a:ext>
                  </a:extLst>
                </a:gridCol>
                <a:gridCol w="2204885">
                  <a:extLst>
                    <a:ext uri="{9D8B030D-6E8A-4147-A177-3AD203B41FA5}">
                      <a16:colId xmlns:a16="http://schemas.microsoft.com/office/drawing/2014/main" val="2397953422"/>
                    </a:ext>
                  </a:extLst>
                </a:gridCol>
                <a:gridCol w="2204885">
                  <a:extLst>
                    <a:ext uri="{9D8B030D-6E8A-4147-A177-3AD203B41FA5}">
                      <a16:colId xmlns:a16="http://schemas.microsoft.com/office/drawing/2014/main" val="2923531370"/>
                    </a:ext>
                  </a:extLst>
                </a:gridCol>
                <a:gridCol w="2204885">
                  <a:extLst>
                    <a:ext uri="{9D8B030D-6E8A-4147-A177-3AD203B41FA5}">
                      <a16:colId xmlns:a16="http://schemas.microsoft.com/office/drawing/2014/main" val="3021992162"/>
                    </a:ext>
                  </a:extLst>
                </a:gridCol>
              </a:tblGrid>
              <a:tr h="540928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问句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感叹句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其他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1216099"/>
                  </a:ext>
                </a:extLst>
              </a:tr>
              <a:tr h="540928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语料条数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545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260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832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9716982"/>
                  </a:ext>
                </a:extLst>
              </a:tr>
              <a:tr h="540928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所占比例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33.29%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15.88%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50.83%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4174782"/>
                  </a:ext>
                </a:extLst>
              </a:tr>
              <a:tr h="540928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总计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1637</a:t>
                      </a:r>
                      <a:endParaRPr lang="zh-CN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235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6779658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6.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“还不是”的研究进展</a:t>
            </a: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椭圆 7">
            <a:extLst>
              <a:ext uri="{FF2B5EF4-FFF2-40B4-BE49-F238E27FC236}">
                <a16:creationId xmlns:a16="http://schemas.microsoft.com/office/drawing/2014/main" id="{9E8027C6-DDB6-425A-92D7-16D23DC887D3}"/>
              </a:ext>
            </a:extLst>
          </p:cNvPr>
          <p:cNvSpPr/>
          <p:nvPr/>
        </p:nvSpPr>
        <p:spPr>
          <a:xfrm>
            <a:off x="10972800" y="5938470"/>
            <a:ext cx="530942" cy="506575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>
                <a:latin typeface="Agency FB" panose="020B0503020202020204" pitchFamily="34" charset="0"/>
                <a:cs typeface="Aharoni" panose="02010803020104030203" pitchFamily="2" charset="-79"/>
              </a:rPr>
              <a:t>17</a:t>
            </a:r>
            <a:endParaRPr lang="zh-CN" altLang="en-US" sz="2000" b="1" dirty="0">
              <a:latin typeface="Agency FB" panose="020B0503020202020204" pitchFamily="34" charset="0"/>
              <a:cs typeface="Aharoni" panose="02010803020104030203" pitchFamily="2" charset="-79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76259F4-29BD-4BA9-9D4D-328419D0F0D9}"/>
              </a:ext>
            </a:extLst>
          </p:cNvPr>
          <p:cNvSpPr txBox="1"/>
          <p:nvPr/>
        </p:nvSpPr>
        <p:spPr>
          <a:xfrm>
            <a:off x="688258" y="1390443"/>
            <a:ext cx="1109570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p"/>
            </a:pPr>
            <a:r>
              <a:rPr lang="en-US" altLang="zh-CN" dirty="0">
                <a:latin typeface="+mn-ea"/>
              </a:rPr>
              <a:t> </a:t>
            </a:r>
            <a:r>
              <a:rPr lang="zh-CN" altLang="en-US" dirty="0">
                <a:latin typeface="+mn-ea"/>
              </a:rPr>
              <a:t>已有研究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zh-CN" altLang="en-US" dirty="0">
                <a:latin typeface="+mn-ea"/>
              </a:rPr>
              <a:t> 胡梦君（</a:t>
            </a:r>
            <a:r>
              <a:rPr lang="en-US" altLang="zh-CN" dirty="0">
                <a:latin typeface="+mn-ea"/>
              </a:rPr>
              <a:t>2018</a:t>
            </a:r>
            <a:r>
              <a:rPr lang="zh-CN" altLang="en-US" dirty="0">
                <a:latin typeface="+mn-ea"/>
              </a:rPr>
              <a:t>）认为“还不是”的语义功能是提出一种肯定的反预期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altLang="zh-CN" dirty="0">
                <a:latin typeface="+mn-ea"/>
              </a:rPr>
              <a:t> </a:t>
            </a:r>
            <a:r>
              <a:rPr lang="zh-CN" altLang="zh-CN" dirty="0">
                <a:latin typeface="+mn-ea"/>
              </a:rPr>
              <a:t>陈禹（</a:t>
            </a:r>
            <a:r>
              <a:rPr lang="en-US" altLang="zh-CN" dirty="0">
                <a:latin typeface="+mn-ea"/>
              </a:rPr>
              <a:t>2018</a:t>
            </a:r>
            <a:r>
              <a:rPr lang="zh-CN" altLang="zh-CN" dirty="0">
                <a:latin typeface="+mn-ea"/>
              </a:rPr>
              <a:t>）</a:t>
            </a:r>
            <a:r>
              <a:rPr lang="zh-CN" altLang="en-US" dirty="0">
                <a:latin typeface="+mn-ea"/>
              </a:rPr>
              <a:t>研究对象确立为语调为“抑”的非否定义“还不是”。认为“还不是”是典型的反意外标记</a:t>
            </a:r>
            <a:endParaRPr lang="en-US" altLang="zh-CN" dirty="0">
              <a:latin typeface="+mn-ea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en-US" altLang="zh-CN" dirty="0">
              <a:latin typeface="+mn-ea"/>
            </a:endParaRPr>
          </a:p>
          <a:p>
            <a:pPr lvl="1"/>
            <a:r>
              <a:rPr lang="zh-CN" altLang="en-US" dirty="0">
                <a:latin typeface="+mn-ea"/>
              </a:rPr>
              <a:t>注：陈（</a:t>
            </a:r>
            <a:r>
              <a:rPr lang="en-US" altLang="zh-CN" dirty="0">
                <a:latin typeface="+mn-ea"/>
              </a:rPr>
              <a:t>2018</a:t>
            </a:r>
            <a:r>
              <a:rPr lang="zh-CN" altLang="en-US" dirty="0">
                <a:latin typeface="+mn-ea"/>
              </a:rPr>
              <a:t>）</a:t>
            </a:r>
            <a:r>
              <a:rPr lang="zh-CN" altLang="zh-CN" dirty="0">
                <a:latin typeface="+mn-ea"/>
              </a:rPr>
              <a:t>认为汉语中存在与意外范畴（</a:t>
            </a:r>
            <a:r>
              <a:rPr lang="en-US" altLang="zh-CN" dirty="0" err="1">
                <a:latin typeface="+mn-ea"/>
              </a:rPr>
              <a:t>mirativity</a:t>
            </a:r>
            <a:r>
              <a:rPr lang="zh-CN" altLang="zh-CN" dirty="0">
                <a:latin typeface="+mn-ea"/>
              </a:rPr>
              <a:t>）相对立的反意外范畴</a:t>
            </a:r>
            <a:r>
              <a:rPr lang="zh-CN" altLang="en-US" dirty="0">
                <a:latin typeface="+mn-ea"/>
              </a:rPr>
              <a:t>。反意外范畴是</a:t>
            </a:r>
            <a:r>
              <a:rPr lang="zh-CN" altLang="en-US" b="1" dirty="0">
                <a:latin typeface="+mn-ea"/>
              </a:rPr>
              <a:t>指</a:t>
            </a:r>
            <a:r>
              <a:rPr lang="zh-CN" altLang="zh-CN" b="1" dirty="0">
                <a:latin typeface="+mn-ea"/>
              </a:rPr>
              <a:t>说话人意料之中</a:t>
            </a:r>
            <a:r>
              <a:rPr lang="zh-CN" altLang="zh-CN" dirty="0">
                <a:latin typeface="+mn-ea"/>
              </a:rPr>
              <a:t>或者</a:t>
            </a:r>
            <a:r>
              <a:rPr lang="zh-CN" altLang="zh-CN" b="1" dirty="0">
                <a:latin typeface="+mn-ea"/>
              </a:rPr>
              <a:t>打消听话人意料之外</a:t>
            </a:r>
            <a:r>
              <a:rPr lang="zh-CN" altLang="zh-CN" dirty="0">
                <a:latin typeface="+mn-ea"/>
              </a:rPr>
              <a:t>的话语范畴</a:t>
            </a:r>
            <a:r>
              <a:rPr lang="zh-CN" altLang="en-US" dirty="0">
                <a:latin typeface="+mn-ea"/>
              </a:rPr>
              <a:t>。</a:t>
            </a:r>
            <a:r>
              <a:rPr lang="zh-CN" altLang="zh-CN" dirty="0">
                <a:latin typeface="+mn-ea"/>
              </a:rPr>
              <a:t>认为“还不是”是作为反意外范畴标记，且具有反意外性。</a:t>
            </a:r>
            <a:endParaRPr lang="en-US" altLang="zh-CN" dirty="0">
              <a:latin typeface="+mn-ea"/>
            </a:endParaRPr>
          </a:p>
          <a:p>
            <a:pPr lvl="1"/>
            <a:endParaRPr lang="en-US" altLang="zh-CN" dirty="0">
              <a:latin typeface="+mn-ea"/>
            </a:endParaRPr>
          </a:p>
          <a:p>
            <a:pPr lvl="1"/>
            <a:r>
              <a:rPr lang="zh-CN" altLang="en-US" dirty="0">
                <a:latin typeface="+mn-ea"/>
              </a:rPr>
              <a:t>意外范畴：</a:t>
            </a:r>
            <a:r>
              <a:rPr lang="en-US" altLang="zh-CN" dirty="0" err="1">
                <a:latin typeface="+mn-ea"/>
              </a:rPr>
              <a:t>Aikhenvald</a:t>
            </a:r>
            <a:r>
              <a:rPr lang="en-US" altLang="zh-CN" dirty="0">
                <a:latin typeface="+mn-ea"/>
              </a:rPr>
              <a:t>(2012)</a:t>
            </a:r>
            <a:r>
              <a:rPr lang="zh-CN" altLang="en-US" dirty="0">
                <a:latin typeface="+mn-ea"/>
              </a:rPr>
              <a:t>将“意外范畴”（</a:t>
            </a:r>
            <a:r>
              <a:rPr lang="en-US" altLang="zh-CN" dirty="0" err="1">
                <a:latin typeface="+mn-ea"/>
              </a:rPr>
              <a:t>mirativity</a:t>
            </a:r>
            <a:r>
              <a:rPr lang="zh-CN" altLang="en-US" dirty="0">
                <a:latin typeface="+mn-ea"/>
              </a:rPr>
              <a:t>）定义为“说话人、听话人或者主要参与者意料之外的信息”，其内部语义包含恍然大悟、惊讶、猝不及防、反预期、新信息。</a:t>
            </a:r>
            <a:endParaRPr lang="en-US" altLang="zh-CN" dirty="0">
              <a:latin typeface="+mn-ea"/>
            </a:endParaRPr>
          </a:p>
          <a:p>
            <a:pPr lvl="1"/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 </a:t>
            </a:r>
            <a:endParaRPr lang="en-US" altLang="zh-CN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82098354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圆角 4">
            <a:extLst>
              <a:ext uri="{FF2B5EF4-FFF2-40B4-BE49-F238E27FC236}">
                <a16:creationId xmlns:a16="http://schemas.microsoft.com/office/drawing/2014/main" id="{B67D605B-346A-4ED6-B111-2FBFB2452ED4}"/>
              </a:ext>
            </a:extLst>
          </p:cNvPr>
          <p:cNvSpPr/>
          <p:nvPr/>
        </p:nvSpPr>
        <p:spPr>
          <a:xfrm>
            <a:off x="5484400" y="2591234"/>
            <a:ext cx="5544145" cy="2501985"/>
          </a:xfrm>
          <a:prstGeom prst="roundRect">
            <a:avLst/>
          </a:prstGeom>
          <a:solidFill>
            <a:schemeClr val="bg2"/>
          </a:solidFill>
          <a:ln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5.  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以“还不是”为例</a:t>
            </a: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椭圆 7">
            <a:extLst>
              <a:ext uri="{FF2B5EF4-FFF2-40B4-BE49-F238E27FC236}">
                <a16:creationId xmlns:a16="http://schemas.microsoft.com/office/drawing/2014/main" id="{9E8027C6-DDB6-425A-92D7-16D23DC887D3}"/>
              </a:ext>
            </a:extLst>
          </p:cNvPr>
          <p:cNvSpPr/>
          <p:nvPr/>
        </p:nvSpPr>
        <p:spPr>
          <a:xfrm>
            <a:off x="10972800" y="5938470"/>
            <a:ext cx="530942" cy="506575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1" dirty="0">
                <a:solidFill>
                  <a:prstClr val="white"/>
                </a:solidFill>
                <a:latin typeface="Agency FB" panose="020B0503020202020204" pitchFamily="34" charset="0"/>
                <a:ea typeface="微软雅黑"/>
                <a:cs typeface="Aharoni" panose="02010803020104030203" pitchFamily="2" charset="-79"/>
              </a:rPr>
              <a:t>18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B0503020202020204" pitchFamily="34" charset="0"/>
              <a:ea typeface="微软雅黑"/>
              <a:cs typeface="Aharoni" panose="02010803020104030203" pitchFamily="2" charset="-79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76259F4-29BD-4BA9-9D4D-328419D0F0D9}"/>
              </a:ext>
            </a:extLst>
          </p:cNvPr>
          <p:cNvSpPr txBox="1"/>
          <p:nvPr/>
        </p:nvSpPr>
        <p:spPr>
          <a:xfrm>
            <a:off x="275638" y="1547521"/>
            <a:ext cx="21430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gency FB" panose="020F0502020204030204"/>
                <a:ea typeface="微软雅黑"/>
                <a:cs typeface="+mn-cs"/>
              </a:rPr>
              <a:t>    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gency FB" panose="020F0502020204030204"/>
                <a:ea typeface="微软雅黑"/>
                <a:cs typeface="+mn-cs"/>
              </a:rPr>
              <a:t>反意外范畴：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gency FB" panose="020F0502020204030204"/>
              <a:ea typeface="微软雅黑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>
              <a:solidFill>
                <a:prstClr val="black"/>
              </a:solidFill>
              <a:latin typeface="Agency FB" panose="020F0502020204030204"/>
              <a:ea typeface="微软雅黑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gency FB" panose="020F0502020204030204"/>
              <a:ea typeface="微软雅黑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AE984280-051A-462F-A6F1-6E25EDECAA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026" y="2325600"/>
            <a:ext cx="4707986" cy="3499463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F51FF12A-B481-4294-ABC7-AA814BF97FD1}"/>
              </a:ext>
            </a:extLst>
          </p:cNvPr>
          <p:cNvSpPr txBox="1"/>
          <p:nvPr/>
        </p:nvSpPr>
        <p:spPr>
          <a:xfrm>
            <a:off x="5800865" y="2826563"/>
            <a:ext cx="491121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合预期： 当然、果然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反意外：罢了、</a:t>
            </a:r>
            <a:r>
              <a:rPr lang="zh-CN" altLang="en-US" b="1" dirty="0"/>
              <a:t>而已</a:t>
            </a:r>
            <a:r>
              <a:rPr lang="zh-CN" altLang="en-US" dirty="0"/>
              <a:t>、</a:t>
            </a:r>
            <a:r>
              <a:rPr lang="zh-CN" altLang="en-US" b="1" dirty="0"/>
              <a:t>还不是</a:t>
            </a:r>
            <a:endParaRPr lang="en-US" altLang="zh-CN" b="1" dirty="0"/>
          </a:p>
          <a:p>
            <a:endParaRPr lang="en-US" altLang="zh-CN" dirty="0"/>
          </a:p>
          <a:p>
            <a:r>
              <a:rPr lang="zh-CN" altLang="en-US" dirty="0"/>
              <a:t>反预期：不比句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主观小量：</a:t>
            </a:r>
            <a:r>
              <a:rPr lang="zh-CN" altLang="en-US" b="1" dirty="0"/>
              <a:t>才</a:t>
            </a:r>
            <a:r>
              <a:rPr lang="zh-CN" altLang="en-US" dirty="0"/>
              <a:t>、就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63422188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6.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“还不是”的研究进展</a:t>
            </a: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椭圆 7">
            <a:extLst>
              <a:ext uri="{FF2B5EF4-FFF2-40B4-BE49-F238E27FC236}">
                <a16:creationId xmlns:a16="http://schemas.microsoft.com/office/drawing/2014/main" id="{9E8027C6-DDB6-425A-92D7-16D23DC887D3}"/>
              </a:ext>
            </a:extLst>
          </p:cNvPr>
          <p:cNvSpPr/>
          <p:nvPr/>
        </p:nvSpPr>
        <p:spPr>
          <a:xfrm>
            <a:off x="10972800" y="5938470"/>
            <a:ext cx="530942" cy="506575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>
                <a:latin typeface="Agency FB" panose="020B0503020202020204" pitchFamily="34" charset="0"/>
                <a:cs typeface="Aharoni" panose="02010803020104030203" pitchFamily="2" charset="-79"/>
              </a:rPr>
              <a:t>19</a:t>
            </a:r>
            <a:endParaRPr lang="zh-CN" altLang="en-US" sz="2000" b="1" dirty="0">
              <a:latin typeface="Agency FB" panose="020B0503020202020204" pitchFamily="34" charset="0"/>
              <a:cs typeface="Aharoni" panose="02010803020104030203" pitchFamily="2" charset="-79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76259F4-29BD-4BA9-9D4D-328419D0F0D9}"/>
              </a:ext>
            </a:extLst>
          </p:cNvPr>
          <p:cNvSpPr txBox="1"/>
          <p:nvPr/>
        </p:nvSpPr>
        <p:spPr>
          <a:xfrm>
            <a:off x="688258" y="1390443"/>
            <a:ext cx="110957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p"/>
            </a:pPr>
            <a:r>
              <a:rPr lang="en-US" altLang="zh-CN" dirty="0">
                <a:latin typeface="+mn-ea"/>
              </a:rPr>
              <a:t> </a:t>
            </a:r>
            <a:r>
              <a:rPr lang="zh-CN" altLang="en-US" dirty="0">
                <a:latin typeface="+mn-ea"/>
              </a:rPr>
              <a:t>已有研究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pPr lvl="1"/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 </a:t>
            </a:r>
            <a:endParaRPr lang="en-US" altLang="zh-CN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zh-CN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B5B0EBD-6612-4C05-97B8-E26AE88C311E}"/>
              </a:ext>
            </a:extLst>
          </p:cNvPr>
          <p:cNvSpPr/>
          <p:nvPr/>
        </p:nvSpPr>
        <p:spPr>
          <a:xfrm>
            <a:off x="1125002" y="2063107"/>
            <a:ext cx="970031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>
                <a:latin typeface="+mn-ea"/>
              </a:rPr>
              <a:t>问题</a:t>
            </a:r>
            <a:r>
              <a:rPr lang="zh-CN" altLang="en-US" dirty="0">
                <a:latin typeface="+mn-ea"/>
                <a:sym typeface="Wingdings" panose="05000000000000000000" pitchFamily="2" charset="2"/>
              </a:rPr>
              <a:t>：</a:t>
            </a:r>
            <a:endParaRPr lang="en-US" altLang="zh-CN" dirty="0">
              <a:latin typeface="+mn-ea"/>
              <a:sym typeface="Wingdings" panose="05000000000000000000" pitchFamily="2" charset="2"/>
            </a:endParaRPr>
          </a:p>
          <a:p>
            <a:endParaRPr lang="en-US" altLang="zh-CN" dirty="0">
              <a:latin typeface="+mn-ea"/>
              <a:sym typeface="Wingdings" panose="05000000000000000000" pitchFamily="2" charset="2"/>
            </a:endParaRPr>
          </a:p>
          <a:p>
            <a:r>
              <a:rPr lang="zh-CN" altLang="en-US" dirty="0">
                <a:latin typeface="+mn-ea"/>
                <a:sym typeface="Wingdings" panose="05000000000000000000" pitchFamily="2" charset="2"/>
              </a:rPr>
              <a:t>（</a:t>
            </a:r>
            <a:r>
              <a:rPr lang="en-US" altLang="zh-CN" dirty="0">
                <a:latin typeface="+mn-ea"/>
                <a:sym typeface="Wingdings" panose="05000000000000000000" pitchFamily="2" charset="2"/>
              </a:rPr>
              <a:t>1</a:t>
            </a:r>
            <a:r>
              <a:rPr lang="zh-CN" altLang="en-US" dirty="0">
                <a:latin typeface="+mn-ea"/>
                <a:sym typeface="Wingdings" panose="05000000000000000000" pitchFamily="2" charset="2"/>
              </a:rPr>
              <a:t>）根据语调上的“抑扬”来判断研究对象缺乏可操作性，个体差异性较大</a:t>
            </a:r>
            <a:endParaRPr lang="en-US" altLang="zh-CN" dirty="0">
              <a:latin typeface="+mn-ea"/>
              <a:sym typeface="Wingdings" panose="05000000000000000000" pitchFamily="2" charset="2"/>
            </a:endParaRPr>
          </a:p>
          <a:p>
            <a:endParaRPr lang="en-US" altLang="zh-CN" dirty="0">
              <a:latin typeface="+mn-ea"/>
              <a:sym typeface="Wingdings" panose="05000000000000000000" pitchFamily="2" charset="2"/>
            </a:endParaRPr>
          </a:p>
          <a:p>
            <a:r>
              <a:rPr lang="zh-CN" altLang="en-US" dirty="0">
                <a:latin typeface="+mn-ea"/>
                <a:sym typeface="Wingdings" panose="05000000000000000000" pitchFamily="2" charset="2"/>
              </a:rPr>
              <a:t>（</a:t>
            </a:r>
            <a:r>
              <a:rPr lang="en-US" altLang="zh-CN" dirty="0">
                <a:latin typeface="+mn-ea"/>
                <a:sym typeface="Wingdings" panose="05000000000000000000" pitchFamily="2" charset="2"/>
              </a:rPr>
              <a:t>2</a:t>
            </a:r>
            <a:r>
              <a:rPr lang="zh-CN" altLang="en-US" dirty="0">
                <a:latin typeface="+mn-ea"/>
                <a:sym typeface="Wingdings" panose="05000000000000000000" pitchFamily="2" charset="2"/>
              </a:rPr>
              <a:t>）陈禹（</a:t>
            </a:r>
            <a:r>
              <a:rPr lang="en-US" altLang="zh-CN" dirty="0">
                <a:latin typeface="+mn-ea"/>
                <a:sym typeface="Wingdings" panose="05000000000000000000" pitchFamily="2" charset="2"/>
              </a:rPr>
              <a:t>2018</a:t>
            </a:r>
            <a:r>
              <a:rPr lang="zh-CN" altLang="en-US" dirty="0">
                <a:latin typeface="+mn-ea"/>
                <a:sym typeface="Wingdings" panose="05000000000000000000" pitchFamily="2" charset="2"/>
              </a:rPr>
              <a:t>）“反意外”的观点对本文“还不是”意义的确定很有启发意义。胡梦君（</a:t>
            </a:r>
            <a:r>
              <a:rPr lang="en-US" altLang="zh-CN" dirty="0">
                <a:latin typeface="+mn-ea"/>
                <a:sym typeface="Wingdings" panose="05000000000000000000" pitchFamily="2" charset="2"/>
              </a:rPr>
              <a:t>2018</a:t>
            </a:r>
            <a:r>
              <a:rPr lang="zh-CN" altLang="en-US" dirty="0">
                <a:latin typeface="+mn-ea"/>
                <a:sym typeface="Wingdings" panose="05000000000000000000" pitchFamily="2" charset="2"/>
              </a:rPr>
              <a:t>）的观点不能解释许多“还不是”用例，且缺乏验证。</a:t>
            </a:r>
            <a:endParaRPr lang="en-US" altLang="zh-CN" dirty="0">
              <a:latin typeface="+mn-ea"/>
              <a:sym typeface="Wingdings" panose="05000000000000000000" pitchFamily="2" charset="2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  </a:t>
            </a:r>
            <a:r>
              <a:rPr lang="zh-CN" altLang="zh-CN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老板让你做什么，</a:t>
            </a:r>
            <a:r>
              <a:rPr lang="zh-CN" altLang="zh-CN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你还不是像奴隶一样老老实实地做</a:t>
            </a:r>
            <a:r>
              <a:rPr lang="zh-CN" altLang="zh-CN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，而且还是给老板干，为别国卖命！</a:t>
            </a:r>
            <a:r>
              <a:rPr lang="en-US" altLang="zh-CN" i="1" dirty="0"/>
              <a:t>”</a:t>
            </a:r>
            <a:endParaRPr lang="en-US" altLang="zh-CN" i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359202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B50A984-9019-44FA-B6B2-2455046E8A29}"/>
              </a:ext>
            </a:extLst>
          </p:cNvPr>
          <p:cNvSpPr/>
          <p:nvPr/>
        </p:nvSpPr>
        <p:spPr>
          <a:xfrm>
            <a:off x="3949700" y="0"/>
            <a:ext cx="4292600" cy="6858000"/>
          </a:xfrm>
          <a:prstGeom prst="rect">
            <a:avLst/>
          </a:prstGeom>
          <a:solidFill>
            <a:srgbClr val="9919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F0502020204030204"/>
              <a:ea typeface="微软雅黑"/>
              <a:cs typeface="+mn-ea"/>
              <a:sym typeface="+mn-lt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492FA93-77B5-41D2-8C0A-309368611680}"/>
              </a:ext>
            </a:extLst>
          </p:cNvPr>
          <p:cNvSpPr/>
          <p:nvPr/>
        </p:nvSpPr>
        <p:spPr>
          <a:xfrm>
            <a:off x="703753" y="516174"/>
            <a:ext cx="10784494" cy="58256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58800" sx="103000" sy="103000" algn="ctr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F0502020204030204"/>
              <a:ea typeface="微软雅黑"/>
              <a:cs typeface="+mn-ea"/>
              <a:sym typeface="+mn-lt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068FB483-DBE2-4818-8002-2CAC389B3227}"/>
              </a:ext>
            </a:extLst>
          </p:cNvPr>
          <p:cNvSpPr txBox="1"/>
          <p:nvPr/>
        </p:nvSpPr>
        <p:spPr>
          <a:xfrm>
            <a:off x="1498224" y="2412355"/>
            <a:ext cx="20763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zh-CN" altLang="en-US" sz="4400" b="1" dirty="0">
                <a:solidFill>
                  <a:srgbClr val="99191E"/>
                </a:solidFill>
                <a:cs typeface="+mn-ea"/>
                <a:sym typeface="+mn-lt"/>
              </a:rPr>
              <a:t>报告</a:t>
            </a:r>
            <a:endParaRPr lang="en-US" altLang="zh-CN" sz="4400" b="1" dirty="0">
              <a:solidFill>
                <a:srgbClr val="99191E"/>
              </a:solidFill>
              <a:cs typeface="+mn-ea"/>
              <a:sym typeface="+mn-lt"/>
            </a:endParaRPr>
          </a:p>
          <a:p>
            <a:pPr algn="r">
              <a:defRPr/>
            </a:pPr>
            <a:r>
              <a:rPr lang="zh-CN" altLang="en-US" sz="4400" b="1" dirty="0">
                <a:solidFill>
                  <a:srgbClr val="99191E"/>
                </a:solidFill>
                <a:cs typeface="+mn-ea"/>
                <a:sym typeface="+mn-lt"/>
              </a:rPr>
              <a:t>提纲</a:t>
            </a:r>
          </a:p>
        </p:txBody>
      </p: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E1880898-9350-4190-B13A-D30EED454796}"/>
              </a:ext>
            </a:extLst>
          </p:cNvPr>
          <p:cNvCxnSpPr/>
          <p:nvPr/>
        </p:nvCxnSpPr>
        <p:spPr>
          <a:xfrm>
            <a:off x="5173980" y="1798320"/>
            <a:ext cx="0" cy="2674620"/>
          </a:xfrm>
          <a:prstGeom prst="line">
            <a:avLst/>
          </a:prstGeom>
          <a:noFill/>
          <a:ln w="6350" cap="flat" cmpd="sng" algn="ctr">
            <a:solidFill>
              <a:sysClr val="windowText" lastClr="000000">
                <a:lumMod val="65000"/>
                <a:lumOff val="35000"/>
              </a:sysClr>
            </a:solidFill>
            <a:prstDash val="dash"/>
            <a:miter lim="800000"/>
          </a:ln>
          <a:effectLst/>
        </p:spPr>
      </p:cxnSp>
      <p:sp>
        <p:nvSpPr>
          <p:cNvPr id="20" name="Rectangle 120">
            <a:extLst>
              <a:ext uri="{FF2B5EF4-FFF2-40B4-BE49-F238E27FC236}">
                <a16:creationId xmlns:a16="http://schemas.microsoft.com/office/drawing/2014/main" id="{4083E56D-0627-4D46-AE92-141660C330EF}"/>
              </a:ext>
            </a:extLst>
          </p:cNvPr>
          <p:cNvSpPr/>
          <p:nvPr/>
        </p:nvSpPr>
        <p:spPr>
          <a:xfrm>
            <a:off x="6095999" y="1521461"/>
            <a:ext cx="5201263" cy="3894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914217">
              <a:lnSpc>
                <a:spcPct val="150000"/>
              </a:lnSpc>
              <a:buAutoNum type="arabicPeriod"/>
            </a:pPr>
            <a:r>
              <a:rPr lang="zh-CN" altLang="en-US" sz="2800" dirty="0">
                <a:solidFill>
                  <a:prstClr val="black">
                    <a:lumMod val="65000"/>
                    <a:lumOff val="35000"/>
                  </a:prstClr>
                </a:solidFill>
                <a:latin typeface="+mn-ea"/>
                <a:cs typeface="+mn-ea"/>
                <a:sym typeface="+mn-lt"/>
              </a:rPr>
              <a:t>选题缘起</a:t>
            </a:r>
            <a:endParaRPr lang="en-US" altLang="zh-CN" sz="2800" dirty="0">
              <a:solidFill>
                <a:prstClr val="black">
                  <a:lumMod val="65000"/>
                  <a:lumOff val="35000"/>
                </a:prstClr>
              </a:solidFill>
              <a:latin typeface="+mn-ea"/>
              <a:cs typeface="+mn-ea"/>
              <a:sym typeface="+mn-lt"/>
            </a:endParaRPr>
          </a:p>
          <a:p>
            <a:pPr marL="342900" indent="-342900" defTabSz="914217">
              <a:lnSpc>
                <a:spcPct val="150000"/>
              </a:lnSpc>
              <a:buAutoNum type="arabicPeriod" startAt="2"/>
            </a:pPr>
            <a:r>
              <a:rPr lang="zh-CN" altLang="en-US" sz="2800" dirty="0">
                <a:solidFill>
                  <a:prstClr val="black">
                    <a:lumMod val="65000"/>
                    <a:lumOff val="35000"/>
                  </a:prstClr>
                </a:solidFill>
                <a:latin typeface="+mn-ea"/>
                <a:cs typeface="+mn-ea"/>
                <a:sym typeface="+mn-lt"/>
              </a:rPr>
              <a:t>研究对象</a:t>
            </a:r>
            <a:endParaRPr lang="en-US" altLang="zh-CN" sz="2800" dirty="0">
              <a:solidFill>
                <a:prstClr val="black">
                  <a:lumMod val="65000"/>
                  <a:lumOff val="35000"/>
                </a:prstClr>
              </a:solidFill>
              <a:latin typeface="+mn-ea"/>
              <a:cs typeface="+mn-ea"/>
              <a:sym typeface="+mn-lt"/>
            </a:endParaRPr>
          </a:p>
          <a:p>
            <a:pPr marL="342900" indent="-342900" defTabSz="914217">
              <a:lnSpc>
                <a:spcPct val="150000"/>
              </a:lnSpc>
              <a:buAutoNum type="arabicPeriod" startAt="2"/>
            </a:pPr>
            <a:r>
              <a:rPr lang="zh-CN" altLang="en-US" sz="2800" dirty="0">
                <a:solidFill>
                  <a:prstClr val="black">
                    <a:lumMod val="65000"/>
                    <a:lumOff val="35000"/>
                  </a:prstClr>
                </a:solidFill>
                <a:latin typeface="+mn-ea"/>
                <a:cs typeface="+mn-ea"/>
                <a:sym typeface="+mn-lt"/>
              </a:rPr>
              <a:t>本文拟解决的问题及研究目标</a:t>
            </a:r>
            <a:endParaRPr lang="en-US" altLang="zh-CN" sz="2800" dirty="0">
              <a:solidFill>
                <a:prstClr val="black">
                  <a:lumMod val="65000"/>
                  <a:lumOff val="35000"/>
                </a:prstClr>
              </a:solidFill>
              <a:latin typeface="+mn-ea"/>
              <a:cs typeface="+mn-ea"/>
              <a:sym typeface="+mn-lt"/>
            </a:endParaRPr>
          </a:p>
          <a:p>
            <a:pPr marL="342900" indent="-342900" defTabSz="914217">
              <a:lnSpc>
                <a:spcPct val="150000"/>
              </a:lnSpc>
              <a:buAutoNum type="arabicPeriod" startAt="2"/>
            </a:pPr>
            <a:r>
              <a:rPr lang="zh-CN" altLang="en-US" sz="2800" dirty="0">
                <a:solidFill>
                  <a:prstClr val="black">
                    <a:lumMod val="65000"/>
                    <a:lumOff val="35000"/>
                  </a:prstClr>
                </a:solidFill>
                <a:latin typeface="+mn-ea"/>
                <a:cs typeface="+mn-ea"/>
                <a:sym typeface="+mn-lt"/>
              </a:rPr>
              <a:t>论文大纲</a:t>
            </a:r>
            <a:endParaRPr lang="en-US" altLang="zh-CN" sz="2800" dirty="0">
              <a:solidFill>
                <a:prstClr val="black">
                  <a:lumMod val="65000"/>
                  <a:lumOff val="35000"/>
                </a:prstClr>
              </a:solidFill>
              <a:latin typeface="+mn-ea"/>
              <a:cs typeface="+mn-ea"/>
              <a:sym typeface="+mn-lt"/>
            </a:endParaRPr>
          </a:p>
          <a:p>
            <a:pPr marL="342900" indent="-342900" defTabSz="914217">
              <a:lnSpc>
                <a:spcPct val="150000"/>
              </a:lnSpc>
              <a:buAutoNum type="arabicPeriod" startAt="2"/>
            </a:pPr>
            <a:r>
              <a:rPr lang="zh-CN" altLang="en-US" sz="2800" dirty="0">
                <a:solidFill>
                  <a:prstClr val="black">
                    <a:lumMod val="65000"/>
                    <a:lumOff val="35000"/>
                  </a:prstClr>
                </a:solidFill>
                <a:latin typeface="+mn-ea"/>
                <a:cs typeface="+mn-ea"/>
                <a:sym typeface="+mn-lt"/>
              </a:rPr>
              <a:t>文献综述</a:t>
            </a:r>
            <a:endParaRPr lang="en-US" altLang="zh-CN" sz="2800" dirty="0">
              <a:solidFill>
                <a:prstClr val="black">
                  <a:lumMod val="65000"/>
                  <a:lumOff val="35000"/>
                </a:prstClr>
              </a:solidFill>
              <a:latin typeface="+mn-ea"/>
              <a:cs typeface="+mn-ea"/>
              <a:sym typeface="+mn-lt"/>
            </a:endParaRPr>
          </a:p>
          <a:p>
            <a:pPr marL="342900" indent="-342900" defTabSz="914217">
              <a:lnSpc>
                <a:spcPct val="150000"/>
              </a:lnSpc>
              <a:buAutoNum type="arabicPeriod" startAt="2"/>
            </a:pPr>
            <a:r>
              <a:rPr lang="zh-CN" altLang="en-US" sz="2800" dirty="0">
                <a:solidFill>
                  <a:prstClr val="black">
                    <a:lumMod val="65000"/>
                    <a:lumOff val="35000"/>
                  </a:prstClr>
                </a:solidFill>
                <a:latin typeface="+mn-ea"/>
                <a:cs typeface="+mn-ea"/>
                <a:sym typeface="+mn-lt"/>
              </a:rPr>
              <a:t>“还不是” 的研究进展</a:t>
            </a:r>
            <a:endParaRPr lang="en-US" altLang="zh-CN" sz="2800" dirty="0">
              <a:solidFill>
                <a:prstClr val="black">
                  <a:lumMod val="65000"/>
                  <a:lumOff val="35000"/>
                </a:prstClr>
              </a:solidFill>
              <a:latin typeface="+mn-ea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665085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78EF2DCC-ECB2-4422-9D0C-649DBBDBF748}"/>
              </a:ext>
            </a:extLst>
          </p:cNvPr>
          <p:cNvSpPr/>
          <p:nvPr/>
        </p:nvSpPr>
        <p:spPr>
          <a:xfrm>
            <a:off x="979684" y="2523367"/>
            <a:ext cx="10035194" cy="3921678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6.  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“还不是”的研究进展</a:t>
            </a: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椭圆 7">
            <a:extLst>
              <a:ext uri="{FF2B5EF4-FFF2-40B4-BE49-F238E27FC236}">
                <a16:creationId xmlns:a16="http://schemas.microsoft.com/office/drawing/2014/main" id="{9E8027C6-DDB6-425A-92D7-16D23DC887D3}"/>
              </a:ext>
            </a:extLst>
          </p:cNvPr>
          <p:cNvSpPr/>
          <p:nvPr/>
        </p:nvSpPr>
        <p:spPr>
          <a:xfrm>
            <a:off x="10972799" y="5938470"/>
            <a:ext cx="663677" cy="506575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  <a:ea typeface="微软雅黑"/>
                <a:cs typeface="Aharoni" panose="02010803020104030203" pitchFamily="2" charset="-79"/>
              </a:rPr>
              <a:t>20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B0503020202020204" pitchFamily="34" charset="0"/>
              <a:ea typeface="微软雅黑"/>
              <a:cs typeface="Aharoni" panose="02010803020104030203" pitchFamily="2" charset="-79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76259F4-29BD-4BA9-9D4D-328419D0F0D9}"/>
              </a:ext>
            </a:extLst>
          </p:cNvPr>
          <p:cNvSpPr txBox="1"/>
          <p:nvPr/>
        </p:nvSpPr>
        <p:spPr>
          <a:xfrm>
            <a:off x="487033" y="1177890"/>
            <a:ext cx="100351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gency FB" panose="020F0502020204030204"/>
                <a:ea typeface="微软雅黑"/>
                <a:cs typeface="+mn-cs"/>
              </a:rPr>
              <a:t>  </a:t>
            </a:r>
            <a:endParaRPr lang="en-US" altLang="zh-CN" dirty="0">
              <a:solidFill>
                <a:prstClr val="black"/>
              </a:solidFill>
              <a:latin typeface="Agency FB" panose="020F0502020204030204"/>
              <a:ea typeface="微软雅黑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“还不是”的分布特征</a:t>
            </a:r>
            <a:endParaRPr lang="en-US" altLang="zh-CN" dirty="0">
              <a:solidFill>
                <a:prstClr val="black"/>
              </a:solidFill>
              <a:latin typeface="+mn-ea"/>
            </a:endParaRPr>
          </a:p>
          <a:p>
            <a:pPr lvl="0">
              <a:defRPr/>
            </a:pPr>
            <a:r>
              <a:rPr lang="en-US" altLang="zh-CN" dirty="0">
                <a:latin typeface="+mn-ea"/>
              </a:rPr>
              <a:t>                 </a:t>
            </a:r>
          </a:p>
          <a:p>
            <a:pPr marL="742950" lvl="1" indent="-285750">
              <a:buFont typeface="Wingdings" panose="05000000000000000000" pitchFamily="2" charset="2"/>
              <a:buChar char="Ø"/>
              <a:defRPr/>
            </a:pPr>
            <a:r>
              <a:rPr lang="zh-CN" altLang="en-US" dirty="0">
                <a:solidFill>
                  <a:prstClr val="black"/>
                </a:solidFill>
                <a:latin typeface="+mn-ea"/>
              </a:rPr>
              <a:t> “还不是”与后接成分，（具体限制还需进一步分析）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gency FB" panose="020F0502020204030204"/>
              <a:ea typeface="微软雅黑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D503E61-59F4-45C7-A5D7-244413D192D2}"/>
              </a:ext>
            </a:extLst>
          </p:cNvPr>
          <p:cNvSpPr txBox="1"/>
          <p:nvPr/>
        </p:nvSpPr>
        <p:spPr>
          <a:xfrm>
            <a:off x="1342102" y="2655218"/>
            <a:ext cx="963069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CN" altLang="en-US" b="1" dirty="0">
                <a:latin typeface="+mn-ea"/>
              </a:rPr>
              <a:t>还不是 </a:t>
            </a:r>
            <a:r>
              <a:rPr lang="en-US" altLang="zh-CN" b="1" dirty="0">
                <a:latin typeface="+mn-ea"/>
              </a:rPr>
              <a:t>+ S</a:t>
            </a:r>
          </a:p>
          <a:p>
            <a:r>
              <a:rPr lang="zh-CN" altLang="en-US" dirty="0">
                <a:latin typeface="+mn-ea"/>
              </a:rPr>
              <a:t> （</a:t>
            </a:r>
            <a:r>
              <a:rPr lang="en-US" altLang="zh-CN" dirty="0">
                <a:latin typeface="+mn-ea"/>
              </a:rPr>
              <a:t>9</a:t>
            </a:r>
            <a:r>
              <a:rPr lang="zh-CN" altLang="en-US" dirty="0">
                <a:latin typeface="+mn-ea"/>
              </a:rPr>
              <a:t>）</a:t>
            </a:r>
            <a:r>
              <a:rPr lang="zh-CN" altLang="zh-CN" dirty="0">
                <a:latin typeface="+mn-ea"/>
              </a:rPr>
              <a:t>这瞎老头什么也不用干，住最好的，吃最好的，拿最高的工资，还不是劳动人民养着他！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pPr marL="342900" indent="-342900">
              <a:buAutoNum type="arabicPeriod" startAt="2"/>
            </a:pPr>
            <a:r>
              <a:rPr lang="zh-CN" altLang="en-US" b="1" dirty="0">
                <a:latin typeface="+mn-ea"/>
              </a:rPr>
              <a:t>还不是</a:t>
            </a:r>
            <a:r>
              <a:rPr lang="en-US" altLang="zh-CN" b="1" dirty="0">
                <a:latin typeface="+mn-ea"/>
              </a:rPr>
              <a:t>+ NP</a:t>
            </a:r>
          </a:p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10</a:t>
            </a:r>
            <a:r>
              <a:rPr lang="zh-CN" altLang="en-US" dirty="0">
                <a:latin typeface="+mn-ea"/>
              </a:rPr>
              <a:t>）</a:t>
            </a:r>
            <a:r>
              <a:rPr lang="zh-CN" altLang="zh-CN" dirty="0"/>
              <a:t>谢雪红在台湾搞政治，能够搞得过吕秀莲这种人吗？还不是一个失败者！</a:t>
            </a:r>
            <a:r>
              <a:rPr lang="en-US" altLang="zh-CN" dirty="0">
                <a:latin typeface="+mn-ea"/>
              </a:rPr>
              <a:t> </a:t>
            </a:r>
          </a:p>
          <a:p>
            <a:endParaRPr lang="en-US" altLang="zh-CN" dirty="0">
              <a:latin typeface="+mn-ea"/>
            </a:endParaRPr>
          </a:p>
          <a:p>
            <a:r>
              <a:rPr lang="en-US" altLang="zh-CN" b="1" dirty="0">
                <a:latin typeface="+mn-ea"/>
              </a:rPr>
              <a:t>3. </a:t>
            </a:r>
            <a:r>
              <a:rPr lang="zh-CN" altLang="en-US" b="1" dirty="0">
                <a:latin typeface="+mn-ea"/>
              </a:rPr>
              <a:t>还不是</a:t>
            </a:r>
            <a:r>
              <a:rPr lang="en-US" altLang="zh-CN" b="1" dirty="0">
                <a:latin typeface="+mn-ea"/>
              </a:rPr>
              <a:t>+ PP</a:t>
            </a:r>
          </a:p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11</a:t>
            </a:r>
            <a:r>
              <a:rPr lang="zh-CN" altLang="en-US" dirty="0">
                <a:latin typeface="+mn-ea"/>
              </a:rPr>
              <a:t>）</a:t>
            </a:r>
            <a:r>
              <a:rPr lang="en-US" altLang="zh-CN" dirty="0"/>
              <a:t>“</a:t>
            </a:r>
            <a:r>
              <a:rPr lang="zh-CN" altLang="zh-CN" dirty="0"/>
              <a:t>难道我的辛苦是为了自己，攒钱还不是为了你们，在钱的问题上我可从没难为过你，难道你还不满意吗？</a:t>
            </a:r>
            <a:r>
              <a:rPr lang="en-US" altLang="zh-CN" dirty="0"/>
              <a:t>”</a:t>
            </a:r>
          </a:p>
          <a:p>
            <a:endParaRPr lang="en-US" altLang="zh-CN" dirty="0">
              <a:latin typeface="+mn-ea"/>
            </a:endParaRPr>
          </a:p>
          <a:p>
            <a:r>
              <a:rPr lang="en-US" altLang="zh-CN" b="1" dirty="0">
                <a:latin typeface="+mn-ea"/>
              </a:rPr>
              <a:t>4. </a:t>
            </a:r>
            <a:r>
              <a:rPr lang="zh-CN" altLang="en-US" b="1" dirty="0">
                <a:latin typeface="+mn-ea"/>
              </a:rPr>
              <a:t>还不是</a:t>
            </a:r>
            <a:r>
              <a:rPr lang="en-US" altLang="zh-CN" b="1" dirty="0">
                <a:latin typeface="+mn-ea"/>
              </a:rPr>
              <a:t>+VP</a:t>
            </a:r>
          </a:p>
          <a:p>
            <a:r>
              <a:rPr lang="en-US" altLang="zh-CN" dirty="0"/>
              <a:t>   </a:t>
            </a:r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12</a:t>
            </a:r>
            <a:r>
              <a:rPr lang="zh-CN" altLang="en-US" dirty="0">
                <a:latin typeface="+mn-ea"/>
              </a:rPr>
              <a:t>）</a:t>
            </a:r>
            <a:r>
              <a:rPr lang="zh-CN" altLang="zh-CN" dirty="0"/>
              <a:t>妇女带着一个小男孩来理发。问她为什么要来这儿理，她笑笑说：</a:t>
            </a:r>
            <a:r>
              <a:rPr lang="en-US" altLang="zh-CN" dirty="0"/>
              <a:t>“</a:t>
            </a:r>
            <a:r>
              <a:rPr lang="zh-CN" altLang="zh-CN" dirty="0"/>
              <a:t>还不是图个方便，现在上理发馆要排队，个体发屋又不愿给孩子理。</a:t>
            </a:r>
            <a:r>
              <a:rPr lang="en-US" altLang="zh-CN" dirty="0"/>
              <a:t>”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20907487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6.  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“还不是”的研究进展</a:t>
            </a: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椭圆 7">
            <a:extLst>
              <a:ext uri="{FF2B5EF4-FFF2-40B4-BE49-F238E27FC236}">
                <a16:creationId xmlns:a16="http://schemas.microsoft.com/office/drawing/2014/main" id="{9E8027C6-DDB6-425A-92D7-16D23DC887D3}"/>
              </a:ext>
            </a:extLst>
          </p:cNvPr>
          <p:cNvSpPr/>
          <p:nvPr/>
        </p:nvSpPr>
        <p:spPr>
          <a:xfrm>
            <a:off x="10972800" y="5938470"/>
            <a:ext cx="530942" cy="506575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  <a:ea typeface="微软雅黑"/>
                <a:cs typeface="Aharoni" panose="02010803020104030203" pitchFamily="2" charset="-79"/>
              </a:rPr>
              <a:t>21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B0503020202020204" pitchFamily="34" charset="0"/>
              <a:ea typeface="微软雅黑"/>
              <a:cs typeface="Aharoni" panose="02010803020104030203" pitchFamily="2" charset="-79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76259F4-29BD-4BA9-9D4D-328419D0F0D9}"/>
              </a:ext>
            </a:extLst>
          </p:cNvPr>
          <p:cNvSpPr txBox="1"/>
          <p:nvPr/>
        </p:nvSpPr>
        <p:spPr>
          <a:xfrm>
            <a:off x="487032" y="1179295"/>
            <a:ext cx="100351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gency FB" panose="020F0502020204030204"/>
                <a:ea typeface="微软雅黑"/>
                <a:cs typeface="+mn-cs"/>
              </a:rPr>
              <a:t>  </a:t>
            </a:r>
            <a:endParaRPr lang="en-US" altLang="zh-CN" dirty="0">
              <a:solidFill>
                <a:prstClr val="black"/>
              </a:solidFill>
              <a:latin typeface="Agency FB" panose="020F0502020204030204"/>
              <a:ea typeface="微软雅黑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“还不是”的分布特征</a:t>
            </a:r>
            <a:endParaRPr lang="en-US" altLang="zh-CN" dirty="0">
              <a:solidFill>
                <a:prstClr val="black"/>
              </a:solidFill>
              <a:latin typeface="+mn-ea"/>
            </a:endParaRPr>
          </a:p>
          <a:p>
            <a:pPr lvl="0">
              <a:defRPr/>
            </a:pPr>
            <a:r>
              <a:rPr lang="en-US" altLang="zh-CN" dirty="0">
                <a:latin typeface="+mn-ea"/>
              </a:rPr>
              <a:t>                 </a:t>
            </a:r>
          </a:p>
          <a:p>
            <a:pPr marL="742950" lvl="1" indent="-285750">
              <a:buFont typeface="Wingdings" panose="05000000000000000000" pitchFamily="2" charset="2"/>
              <a:buChar char="Ø"/>
              <a:defRPr/>
            </a:pPr>
            <a:r>
              <a:rPr lang="zh-CN" altLang="en-US" dirty="0">
                <a:solidFill>
                  <a:prstClr val="black"/>
                </a:solidFill>
                <a:latin typeface="+mn-ea"/>
              </a:rPr>
              <a:t> “还不是”常引导原因小句、目的小句、结果小句。</a:t>
            </a:r>
            <a:endParaRPr lang="en-US" altLang="zh-CN" dirty="0">
              <a:solidFill>
                <a:prstClr val="black"/>
              </a:solidFill>
              <a:latin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gency FB" panose="020F0502020204030204"/>
              <a:ea typeface="微软雅黑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E253F702-86EA-43BB-89C4-51A76AFA8CC2}"/>
              </a:ext>
            </a:extLst>
          </p:cNvPr>
          <p:cNvSpPr/>
          <p:nvPr/>
        </p:nvSpPr>
        <p:spPr>
          <a:xfrm>
            <a:off x="998735" y="2539512"/>
            <a:ext cx="9745480" cy="3833186"/>
          </a:xfrm>
          <a:prstGeom prst="roundRect">
            <a:avLst/>
          </a:prstGeom>
          <a:solidFill>
            <a:schemeClr val="bg2"/>
          </a:solidFill>
          <a:ln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A9D650C-CB07-44CC-886B-7AB99B015381}"/>
              </a:ext>
            </a:extLst>
          </p:cNvPr>
          <p:cNvSpPr txBox="1"/>
          <p:nvPr/>
        </p:nvSpPr>
        <p:spPr>
          <a:xfrm>
            <a:off x="1225796" y="3001027"/>
            <a:ext cx="9296430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15</a:t>
            </a:r>
            <a:r>
              <a:rPr lang="zh-CN" altLang="en-US" dirty="0">
                <a:latin typeface="+mn-ea"/>
              </a:rPr>
              <a:t>）张英</a:t>
            </a:r>
            <a:r>
              <a:rPr lang="zh-CN" altLang="zh-CN" dirty="0">
                <a:latin typeface="+mn-ea"/>
              </a:rPr>
              <a:t>才胆更大了，追问一句：</a:t>
            </a:r>
            <a:r>
              <a:rPr lang="en-US" altLang="zh-CN" dirty="0">
                <a:latin typeface="+mn-ea"/>
              </a:rPr>
              <a:t>“</a:t>
            </a:r>
            <a:r>
              <a:rPr lang="zh-CN" altLang="zh-CN" dirty="0">
                <a:latin typeface="+mn-ea"/>
              </a:rPr>
              <a:t>那你当初怎不娶她？</a:t>
            </a:r>
            <a:r>
              <a:rPr lang="en-US" altLang="zh-CN" dirty="0">
                <a:latin typeface="+mn-ea"/>
              </a:rPr>
              <a:t>”</a:t>
            </a:r>
            <a:r>
              <a:rPr lang="zh-CN" altLang="zh-CN" dirty="0">
                <a:latin typeface="+mn-ea"/>
              </a:rPr>
              <a:t>孙四海叹口气：</a:t>
            </a:r>
            <a:r>
              <a:rPr lang="en-US" altLang="zh-CN" dirty="0">
                <a:latin typeface="+mn-ea"/>
              </a:rPr>
              <a:t>“</a:t>
            </a:r>
            <a:r>
              <a:rPr lang="zh-CN" altLang="zh-CN" b="1" dirty="0">
                <a:latin typeface="+mn-ea"/>
              </a:rPr>
              <a:t>还不是因为穷</a:t>
            </a:r>
            <a:r>
              <a:rPr lang="zh-CN" altLang="zh-CN" dirty="0">
                <a:latin typeface="+mn-ea"/>
              </a:rPr>
              <a:t>，一听说我是民办教师，她娘家就将我请的媒人撵出大门。</a:t>
            </a:r>
            <a:r>
              <a:rPr lang="en-US" altLang="zh-CN" dirty="0">
                <a:latin typeface="+mn-ea"/>
              </a:rPr>
              <a:t>”	</a:t>
            </a:r>
          </a:p>
          <a:p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16</a:t>
            </a:r>
            <a:r>
              <a:rPr lang="zh-CN" altLang="en-US" dirty="0">
                <a:latin typeface="+mn-ea"/>
              </a:rPr>
              <a:t>）</a:t>
            </a:r>
            <a:r>
              <a:rPr lang="zh-CN" altLang="zh-CN" dirty="0">
                <a:latin typeface="+mn-ea"/>
              </a:rPr>
              <a:t>厂长、经理们大言不惭：企业又不是我一个人的，偷一眯、漏一点，</a:t>
            </a:r>
            <a:r>
              <a:rPr lang="zh-CN" altLang="zh-CN" b="1" dirty="0">
                <a:latin typeface="+mn-ea"/>
              </a:rPr>
              <a:t>还不是为了国家和集体</a:t>
            </a:r>
            <a:r>
              <a:rPr lang="zh-CN" altLang="zh-CN" dirty="0">
                <a:latin typeface="+mn-ea"/>
              </a:rPr>
              <a:t>。</a:t>
            </a:r>
            <a:endParaRPr lang="en-US" altLang="zh-CN" dirty="0">
              <a:latin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17</a:t>
            </a:r>
            <a:r>
              <a:rPr lang="zh-CN" altLang="en-US" dirty="0">
                <a:latin typeface="+mn-ea"/>
              </a:rPr>
              <a:t>）</a:t>
            </a:r>
            <a:r>
              <a:rPr lang="zh-CN" altLang="zh-CN" dirty="0">
                <a:latin typeface="+mn-ea"/>
              </a:rPr>
              <a:t>国民党一直尊孔，解决的问题有限，</a:t>
            </a:r>
            <a:r>
              <a:rPr lang="zh-CN" altLang="zh-CN" b="1" dirty="0">
                <a:latin typeface="+mn-ea"/>
              </a:rPr>
              <a:t>结果还不是腐败的一塌糊涂</a:t>
            </a:r>
            <a:r>
              <a:rPr lang="zh-CN" altLang="zh-CN" dirty="0">
                <a:latin typeface="+mn-ea"/>
              </a:rPr>
              <a:t>？</a:t>
            </a:r>
            <a:endParaRPr lang="en-US" altLang="zh-CN" dirty="0">
              <a:latin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18</a:t>
            </a:r>
            <a:r>
              <a:rPr lang="zh-CN" altLang="en-US" dirty="0">
                <a:latin typeface="+mn-ea"/>
              </a:rPr>
              <a:t>）就说，安德海吧，他可以说是为慈禧立了大功的，</a:t>
            </a:r>
            <a:r>
              <a:rPr lang="zh-CN" altLang="en-US" b="1" dirty="0">
                <a:latin typeface="+mn-ea"/>
              </a:rPr>
              <a:t>到后来还不是被砍了头</a:t>
            </a:r>
            <a:r>
              <a:rPr lang="zh-CN" altLang="en-US" dirty="0">
                <a:latin typeface="+mn-ea"/>
              </a:rPr>
              <a:t>？</a:t>
            </a:r>
            <a:endParaRPr lang="en-US" altLang="zh-CN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9904683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6.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“还不是”为例</a:t>
            </a: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椭圆 7">
            <a:extLst>
              <a:ext uri="{FF2B5EF4-FFF2-40B4-BE49-F238E27FC236}">
                <a16:creationId xmlns:a16="http://schemas.microsoft.com/office/drawing/2014/main" id="{9E8027C6-DDB6-425A-92D7-16D23DC887D3}"/>
              </a:ext>
            </a:extLst>
          </p:cNvPr>
          <p:cNvSpPr/>
          <p:nvPr/>
        </p:nvSpPr>
        <p:spPr>
          <a:xfrm>
            <a:off x="10972800" y="5938470"/>
            <a:ext cx="604684" cy="549824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  <a:ea typeface="微软雅黑"/>
                <a:cs typeface="Aharoni" panose="02010803020104030203" pitchFamily="2" charset="-79"/>
              </a:rPr>
              <a:t>22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B0503020202020204" pitchFamily="34" charset="0"/>
              <a:ea typeface="微软雅黑"/>
              <a:cs typeface="Aharoni" panose="02010803020104030203" pitchFamily="2" charset="-79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76259F4-29BD-4BA9-9D4D-328419D0F0D9}"/>
              </a:ext>
            </a:extLst>
          </p:cNvPr>
          <p:cNvSpPr txBox="1"/>
          <p:nvPr/>
        </p:nvSpPr>
        <p:spPr>
          <a:xfrm>
            <a:off x="457536" y="1279624"/>
            <a:ext cx="107807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gency FB" panose="020F0502020204030204"/>
                <a:ea typeface="微软雅黑"/>
                <a:cs typeface="+mn-cs"/>
              </a:rPr>
              <a:t>  </a:t>
            </a:r>
            <a:endParaRPr lang="en-US" altLang="zh-CN" dirty="0">
              <a:solidFill>
                <a:prstClr val="black"/>
              </a:solidFill>
              <a:latin typeface="Agency FB" panose="020F0502020204030204"/>
              <a:ea typeface="微软雅黑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“还不是”的分布特征</a:t>
            </a:r>
            <a:endParaRPr lang="en-US" altLang="zh-CN" dirty="0">
              <a:solidFill>
                <a:prstClr val="black"/>
              </a:solidFill>
              <a:latin typeface="+mn-ea"/>
            </a:endParaRPr>
          </a:p>
          <a:p>
            <a:pPr lvl="0">
              <a:defRPr/>
            </a:pPr>
            <a:r>
              <a:rPr lang="en-US" altLang="zh-CN" dirty="0">
                <a:latin typeface="+mn-ea"/>
              </a:rPr>
              <a:t>                 </a:t>
            </a:r>
          </a:p>
          <a:p>
            <a:pPr marL="742950" lvl="1" indent="-285750">
              <a:buFont typeface="Wingdings" panose="05000000000000000000" pitchFamily="2" charset="2"/>
              <a:buChar char="Ø"/>
              <a:defRPr/>
            </a:pPr>
            <a:r>
              <a:rPr lang="zh-CN" altLang="en-US" dirty="0">
                <a:solidFill>
                  <a:prstClr val="black"/>
                </a:solidFill>
                <a:latin typeface="+mn-ea"/>
              </a:rPr>
              <a:t> 冗余否定类的“还不是”排斥出现在条件句、假设小句、让步小句、可能小句等非现实性环境中。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gency FB" panose="020F0502020204030204"/>
              <a:ea typeface="微软雅黑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E253F702-86EA-43BB-89C4-51A76AFA8CC2}"/>
              </a:ext>
            </a:extLst>
          </p:cNvPr>
          <p:cNvSpPr/>
          <p:nvPr/>
        </p:nvSpPr>
        <p:spPr>
          <a:xfrm>
            <a:off x="1219200" y="2655108"/>
            <a:ext cx="9745480" cy="3833186"/>
          </a:xfrm>
          <a:prstGeom prst="roundRect">
            <a:avLst/>
          </a:prstGeom>
          <a:solidFill>
            <a:schemeClr val="bg2"/>
          </a:solidFill>
          <a:ln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A9D650C-CB07-44CC-886B-7AB99B015381}"/>
              </a:ext>
            </a:extLst>
          </p:cNvPr>
          <p:cNvSpPr txBox="1"/>
          <p:nvPr/>
        </p:nvSpPr>
        <p:spPr>
          <a:xfrm>
            <a:off x="1464572" y="2914463"/>
            <a:ext cx="9254735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19</a:t>
            </a:r>
            <a:r>
              <a:rPr lang="zh-CN" altLang="en-US" dirty="0">
                <a:latin typeface="+mn-ea"/>
              </a:rPr>
              <a:t>）只要私人利益和公共利益之间还有分裂，也就是说，</a:t>
            </a:r>
            <a:r>
              <a:rPr lang="zh-CN" altLang="en-US" b="1" dirty="0">
                <a:latin typeface="+mn-ea"/>
              </a:rPr>
              <a:t>只要</a:t>
            </a:r>
            <a:r>
              <a:rPr lang="zh-CN" altLang="en-US" dirty="0">
                <a:latin typeface="+mn-ea"/>
              </a:rPr>
              <a:t>分工</a:t>
            </a:r>
            <a:r>
              <a:rPr lang="zh-CN" altLang="en-US" b="1" dirty="0">
                <a:latin typeface="+mn-ea"/>
              </a:rPr>
              <a:t>还不是</a:t>
            </a:r>
            <a:r>
              <a:rPr lang="zh-CN" altLang="en-US" dirty="0">
                <a:latin typeface="+mn-ea"/>
              </a:rPr>
              <a:t>出于自愿，而是自发的，那末人本身的活动对人说来就成为一种异己的</a:t>
            </a:r>
            <a:r>
              <a:rPr lang="en-US" altLang="zh-CN" dirty="0">
                <a:latin typeface="+mn-ea"/>
              </a:rPr>
              <a:t>...	</a:t>
            </a:r>
            <a:r>
              <a:rPr lang="zh-CN" altLang="en-US" b="1" dirty="0">
                <a:solidFill>
                  <a:srgbClr val="FF0000"/>
                </a:solidFill>
                <a:latin typeface="+mn-ea"/>
              </a:rPr>
              <a:t>真性否定</a:t>
            </a:r>
            <a:endParaRPr lang="en-US" altLang="zh-CN" dirty="0">
              <a:latin typeface="+mn-ea"/>
            </a:endParaRPr>
          </a:p>
          <a:p>
            <a:pPr marL="342900" indent="-342900">
              <a:buAutoNum type="arabicPeriod"/>
            </a:pPr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20</a:t>
            </a:r>
            <a:r>
              <a:rPr lang="zh-CN" altLang="en-US" dirty="0">
                <a:latin typeface="+mn-ea"/>
              </a:rPr>
              <a:t>）西亚、中亚和东南亚也越来越成为欧洲及其工业的驯服市场（</a:t>
            </a:r>
            <a:r>
              <a:rPr lang="zh-CN" altLang="en-US" b="1" dirty="0">
                <a:latin typeface="+mn-ea"/>
              </a:rPr>
              <a:t>如果还不是</a:t>
            </a:r>
            <a:r>
              <a:rPr lang="zh-CN" altLang="en-US" dirty="0">
                <a:latin typeface="+mn-ea"/>
              </a:rPr>
              <a:t>殖民地的话），它们向欧洲及其工业供应原料，而原先它们自己把这些</a:t>
            </a:r>
            <a:r>
              <a:rPr lang="en-US" altLang="zh-CN" dirty="0">
                <a:latin typeface="+mn-ea"/>
              </a:rPr>
              <a:t>...</a:t>
            </a:r>
            <a:r>
              <a:rPr lang="zh-CN" altLang="en-US" b="1" dirty="0">
                <a:solidFill>
                  <a:srgbClr val="FF0000"/>
                </a:solidFill>
                <a:latin typeface="+mn-ea"/>
              </a:rPr>
              <a:t>真性否定</a:t>
            </a:r>
            <a:endParaRPr lang="en-US" altLang="zh-CN" dirty="0">
              <a:latin typeface="+mn-ea"/>
            </a:endParaRPr>
          </a:p>
          <a:p>
            <a:pPr marL="342900" indent="-342900">
              <a:buAutoNum type="arabicPeriod"/>
            </a:pPr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21</a:t>
            </a:r>
            <a:r>
              <a:rPr lang="zh-CN" altLang="en-US" dirty="0">
                <a:latin typeface="+mn-ea"/>
              </a:rPr>
              <a:t>）可我还是能够作出判断，你很快就会成为第一流的人物，</a:t>
            </a:r>
            <a:r>
              <a:rPr lang="zh-CN" altLang="en-US" b="1" dirty="0">
                <a:latin typeface="+mn-ea"/>
              </a:rPr>
              <a:t>即使还不是</a:t>
            </a:r>
            <a:r>
              <a:rPr lang="zh-CN" altLang="en-US" dirty="0">
                <a:latin typeface="+mn-ea"/>
              </a:rPr>
              <a:t>我们学术界的头号人物。</a:t>
            </a:r>
            <a:r>
              <a:rPr lang="zh-CN" altLang="en-US" b="1" dirty="0">
                <a:solidFill>
                  <a:srgbClr val="FF0000"/>
                </a:solidFill>
                <a:latin typeface="+mn-ea"/>
              </a:rPr>
              <a:t>真性否定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22</a:t>
            </a:r>
            <a:r>
              <a:rPr lang="zh-CN" altLang="en-US" dirty="0">
                <a:latin typeface="+mn-ea"/>
              </a:rPr>
              <a:t>）</a:t>
            </a:r>
            <a:r>
              <a:rPr lang="en-US" altLang="zh-CN" dirty="0">
                <a:latin typeface="+mn-ea"/>
              </a:rPr>
              <a:t>...</a:t>
            </a:r>
            <a:r>
              <a:rPr lang="zh-CN" altLang="en-US" dirty="0">
                <a:latin typeface="+mn-ea"/>
              </a:rPr>
              <a:t>一种深刻的文化象征意义。其是非功过，由于历史距离的过近，</a:t>
            </a:r>
            <a:r>
              <a:rPr lang="zh-CN" altLang="en-US" b="1" dirty="0">
                <a:latin typeface="+mn-ea"/>
              </a:rPr>
              <a:t>也许还不是</a:t>
            </a:r>
            <a:r>
              <a:rPr lang="zh-CN" altLang="en-US" dirty="0">
                <a:latin typeface="+mn-ea"/>
              </a:rPr>
              <a:t>我们这一代人所能作出定评的。</a:t>
            </a:r>
            <a:r>
              <a:rPr lang="zh-CN" altLang="en-US" b="1" dirty="0">
                <a:solidFill>
                  <a:srgbClr val="FF0000"/>
                </a:solidFill>
                <a:latin typeface="+mn-ea"/>
              </a:rPr>
              <a:t>真性否定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176504590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: 圆角 8">
            <a:extLst>
              <a:ext uri="{FF2B5EF4-FFF2-40B4-BE49-F238E27FC236}">
                <a16:creationId xmlns:a16="http://schemas.microsoft.com/office/drawing/2014/main" id="{822B0AB3-3BEC-4D65-B874-2610876429F6}"/>
              </a:ext>
            </a:extLst>
          </p:cNvPr>
          <p:cNvSpPr/>
          <p:nvPr/>
        </p:nvSpPr>
        <p:spPr>
          <a:xfrm>
            <a:off x="1277339" y="4538122"/>
            <a:ext cx="9244887" cy="228087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6.  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以“还不是”为例</a:t>
            </a: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椭圆 7">
            <a:extLst>
              <a:ext uri="{FF2B5EF4-FFF2-40B4-BE49-F238E27FC236}">
                <a16:creationId xmlns:a16="http://schemas.microsoft.com/office/drawing/2014/main" id="{9E8027C6-DDB6-425A-92D7-16D23DC887D3}"/>
              </a:ext>
            </a:extLst>
          </p:cNvPr>
          <p:cNvSpPr/>
          <p:nvPr/>
        </p:nvSpPr>
        <p:spPr>
          <a:xfrm>
            <a:off x="10972799" y="5938470"/>
            <a:ext cx="634181" cy="456443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  <a:ea typeface="微软雅黑"/>
                <a:cs typeface="Aharoni" panose="02010803020104030203" pitchFamily="2" charset="-79"/>
              </a:rPr>
              <a:t>23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B0503020202020204" pitchFamily="34" charset="0"/>
              <a:ea typeface="微软雅黑"/>
              <a:cs typeface="Aharoni" panose="02010803020104030203" pitchFamily="2" charset="-79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76259F4-29BD-4BA9-9D4D-328419D0F0D9}"/>
              </a:ext>
            </a:extLst>
          </p:cNvPr>
          <p:cNvSpPr txBox="1"/>
          <p:nvPr/>
        </p:nvSpPr>
        <p:spPr>
          <a:xfrm>
            <a:off x="487033" y="1340250"/>
            <a:ext cx="100351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gency FB" panose="020F0502020204030204"/>
                <a:ea typeface="微软雅黑"/>
                <a:cs typeface="+mn-cs"/>
              </a:rPr>
              <a:t>  </a:t>
            </a:r>
            <a:endParaRPr lang="en-US" altLang="zh-CN" dirty="0">
              <a:solidFill>
                <a:prstClr val="black"/>
              </a:solidFill>
              <a:latin typeface="Agency FB" panose="020F0502020204030204"/>
              <a:ea typeface="微软雅黑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“还不是”的分布</a:t>
            </a:r>
            <a:endParaRPr lang="en-US" altLang="zh-CN" dirty="0">
              <a:solidFill>
                <a:prstClr val="black"/>
              </a:solidFill>
              <a:latin typeface="+mn-ea"/>
            </a:endParaRPr>
          </a:p>
          <a:p>
            <a:pPr lvl="0">
              <a:defRPr/>
            </a:pPr>
            <a:r>
              <a:rPr lang="en-US" altLang="zh-CN" dirty="0">
                <a:latin typeface="+mn-ea"/>
              </a:rPr>
              <a:t>                 </a:t>
            </a:r>
          </a:p>
          <a:p>
            <a:pPr marL="742950" lvl="1" indent="-285750">
              <a:buFont typeface="Wingdings" panose="05000000000000000000" pitchFamily="2" charset="2"/>
              <a:buChar char="Ø"/>
              <a:defRPr/>
            </a:pPr>
            <a:r>
              <a:rPr lang="zh-CN" altLang="en-US" dirty="0">
                <a:solidFill>
                  <a:prstClr val="black"/>
                </a:solidFill>
                <a:latin typeface="+mn-ea"/>
              </a:rPr>
              <a:t> 冗余否定类的“还不是”可以与“吗”“嘛” 共现，与“啊”共现的概率较低。排斥与“吧”“呢”共现。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gency FB" panose="020F0502020204030204"/>
              <a:ea typeface="微软雅黑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graphicFrame>
        <p:nvGraphicFramePr>
          <p:cNvPr id="3" name="表格 3">
            <a:extLst>
              <a:ext uri="{FF2B5EF4-FFF2-40B4-BE49-F238E27FC236}">
                <a16:creationId xmlns:a16="http://schemas.microsoft.com/office/drawing/2014/main" id="{0FD81AB9-2B8E-40DF-B76E-914308E420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982715"/>
              </p:ext>
            </p:extLst>
          </p:nvPr>
        </p:nvGraphicFramePr>
        <p:xfrm>
          <a:off x="1440629" y="2803466"/>
          <a:ext cx="8128002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30421402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60235531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4024739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45978322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5518864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6512563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+mn-ea"/>
                          <a:ea typeface="+mn-ea"/>
                        </a:rPr>
                        <a:t>可共现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+mn-ea"/>
                          <a:ea typeface="+mn-ea"/>
                        </a:rPr>
                        <a:t>排斥共现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85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+mn-ea"/>
                          <a:ea typeface="+mn-ea"/>
                        </a:rPr>
                        <a:t>语气词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+mn-ea"/>
                          <a:ea typeface="+mn-ea"/>
                        </a:rPr>
                        <a:t>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+mn-ea"/>
                          <a:ea typeface="+mn-ea"/>
                        </a:rPr>
                        <a:t>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+mn-ea"/>
                          <a:ea typeface="+mn-ea"/>
                        </a:rPr>
                        <a:t>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+mn-ea"/>
                          <a:ea typeface="+mn-ea"/>
                        </a:rPr>
                        <a:t>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+mn-ea"/>
                          <a:ea typeface="+mn-ea"/>
                        </a:rPr>
                        <a:t>呢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0288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+mn-ea"/>
                          <a:ea typeface="+mn-ea"/>
                        </a:rPr>
                        <a:t>语料条数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+mn-ea"/>
                          <a:ea typeface="+mn-ea"/>
                        </a:rPr>
                        <a:t>126</a:t>
                      </a:r>
                      <a:endParaRPr lang="zh-CN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+mn-ea"/>
                          <a:ea typeface="+mn-ea"/>
                        </a:rPr>
                        <a:t>22</a:t>
                      </a:r>
                      <a:endParaRPr lang="zh-CN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+mn-ea"/>
                          <a:ea typeface="+mn-ea"/>
                        </a:rPr>
                        <a:t>4</a:t>
                      </a:r>
                      <a:endParaRPr lang="zh-CN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+mn-ea"/>
                          <a:ea typeface="+mn-ea"/>
                        </a:rPr>
                        <a:t>0</a:t>
                      </a:r>
                      <a:endParaRPr lang="zh-CN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+mn-ea"/>
                          <a:ea typeface="+mn-ea"/>
                        </a:rPr>
                        <a:t>0</a:t>
                      </a:r>
                      <a:endParaRPr lang="zh-CN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900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+mn-ea"/>
                          <a:ea typeface="+mn-ea"/>
                        </a:rPr>
                        <a:t>语料总数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+mn-ea"/>
                          <a:ea typeface="+mn-ea"/>
                        </a:rPr>
                        <a:t>1637</a:t>
                      </a:r>
                      <a:endParaRPr lang="zh-CN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449150"/>
                  </a:ext>
                </a:extLst>
              </a:tr>
            </a:tbl>
          </a:graphicData>
        </a:graphic>
      </p:graphicFrame>
      <p:sp>
        <p:nvSpPr>
          <p:cNvPr id="10" name="文本框 9">
            <a:extLst>
              <a:ext uri="{FF2B5EF4-FFF2-40B4-BE49-F238E27FC236}">
                <a16:creationId xmlns:a16="http://schemas.microsoft.com/office/drawing/2014/main" id="{9B4DCCDD-5A3B-4FF4-A80A-CA4A36CD1C44}"/>
              </a:ext>
            </a:extLst>
          </p:cNvPr>
          <p:cNvSpPr txBox="1"/>
          <p:nvPr/>
        </p:nvSpPr>
        <p:spPr>
          <a:xfrm>
            <a:off x="1440629" y="4640587"/>
            <a:ext cx="87130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21</a:t>
            </a:r>
            <a:r>
              <a:rPr lang="zh-CN" altLang="en-US" dirty="0">
                <a:latin typeface="+mn-ea"/>
              </a:rPr>
              <a:t>） 郑玉说</a:t>
            </a:r>
            <a:r>
              <a:rPr lang="en-US" altLang="zh-CN" dirty="0">
                <a:latin typeface="+mn-ea"/>
              </a:rPr>
              <a:t>:“</a:t>
            </a:r>
            <a:r>
              <a:rPr lang="zh-CN" altLang="en-US" dirty="0">
                <a:latin typeface="+mn-ea"/>
              </a:rPr>
              <a:t>现在还不是高峰期</a:t>
            </a:r>
            <a:r>
              <a:rPr lang="zh-CN" altLang="en-US" b="1" dirty="0">
                <a:latin typeface="+mn-ea"/>
              </a:rPr>
              <a:t>呢</a:t>
            </a:r>
            <a:r>
              <a:rPr lang="en-US" altLang="zh-CN" dirty="0">
                <a:latin typeface="+mn-ea"/>
              </a:rPr>
              <a:t>,</a:t>
            </a:r>
            <a:r>
              <a:rPr lang="zh-CN" altLang="en-US" dirty="0">
                <a:latin typeface="+mn-ea"/>
              </a:rPr>
              <a:t>目前大概是</a:t>
            </a:r>
            <a:r>
              <a:rPr lang="en-US" altLang="zh-CN" dirty="0">
                <a:latin typeface="+mn-ea"/>
              </a:rPr>
              <a:t>3000</a:t>
            </a:r>
            <a:r>
              <a:rPr lang="zh-CN" altLang="en-US" dirty="0">
                <a:latin typeface="+mn-ea"/>
              </a:rPr>
              <a:t>多名运动员来就餐</a:t>
            </a:r>
            <a:r>
              <a:rPr lang="en-US" altLang="zh-CN" dirty="0">
                <a:latin typeface="+mn-ea"/>
              </a:rPr>
              <a:t>,</a:t>
            </a:r>
            <a:r>
              <a:rPr lang="zh-CN" altLang="en-US" dirty="0">
                <a:latin typeface="+mn-ea"/>
              </a:rPr>
              <a:t>我们预计最多人数</a:t>
            </a:r>
            <a:r>
              <a:rPr lang="en-US" altLang="zh-CN" dirty="0">
                <a:latin typeface="+mn-ea"/>
              </a:rPr>
              <a:t>...          </a:t>
            </a:r>
            <a:r>
              <a:rPr lang="zh-CN" altLang="en-US" b="1" dirty="0">
                <a:solidFill>
                  <a:srgbClr val="FF0000"/>
                </a:solidFill>
                <a:latin typeface="+mn-ea"/>
              </a:rPr>
              <a:t>真性否定</a:t>
            </a:r>
            <a:endParaRPr lang="en-US" altLang="zh-CN" b="1" dirty="0">
              <a:solidFill>
                <a:srgbClr val="FF0000"/>
              </a:solidFill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22</a:t>
            </a:r>
            <a:r>
              <a:rPr lang="zh-CN" altLang="en-US" dirty="0">
                <a:latin typeface="+mn-ea"/>
              </a:rPr>
              <a:t>）我以为这是大有功于世道人心的议论，可惜能知此意者恐怕还不是很多</a:t>
            </a:r>
            <a:r>
              <a:rPr lang="zh-CN" altLang="en-US" b="1" dirty="0">
                <a:latin typeface="+mn-ea"/>
              </a:rPr>
              <a:t>吧</a:t>
            </a:r>
            <a:r>
              <a:rPr lang="zh-CN" altLang="en-US" dirty="0">
                <a:latin typeface="+mn-ea"/>
              </a:rPr>
              <a:t>！</a:t>
            </a:r>
            <a:r>
              <a:rPr lang="zh-CN" altLang="en-US" dirty="0"/>
              <a:t>		</a:t>
            </a:r>
            <a:r>
              <a:rPr lang="zh-CN" altLang="en-US" b="1" dirty="0">
                <a:solidFill>
                  <a:srgbClr val="FF0000"/>
                </a:solidFill>
                <a:latin typeface="+mn-ea"/>
              </a:rPr>
              <a:t>真性否定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1046534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6.  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“还不是”的研究进展</a:t>
            </a: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椭圆 7">
            <a:extLst>
              <a:ext uri="{FF2B5EF4-FFF2-40B4-BE49-F238E27FC236}">
                <a16:creationId xmlns:a16="http://schemas.microsoft.com/office/drawing/2014/main" id="{9E8027C6-DDB6-425A-92D7-16D23DC887D3}"/>
              </a:ext>
            </a:extLst>
          </p:cNvPr>
          <p:cNvSpPr/>
          <p:nvPr/>
        </p:nvSpPr>
        <p:spPr>
          <a:xfrm>
            <a:off x="10972800" y="5938470"/>
            <a:ext cx="604684" cy="491827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1" dirty="0">
                <a:solidFill>
                  <a:prstClr val="white"/>
                </a:solidFill>
                <a:latin typeface="Agency FB" panose="020B0503020202020204" pitchFamily="34" charset="0"/>
                <a:ea typeface="微软雅黑"/>
                <a:cs typeface="Aharoni" panose="02010803020104030203" pitchFamily="2" charset="-79"/>
              </a:rPr>
              <a:t>24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B0503020202020204" pitchFamily="34" charset="0"/>
              <a:ea typeface="微软雅黑"/>
              <a:cs typeface="Aharoni" panose="02010803020104030203" pitchFamily="2" charset="-79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76259F4-29BD-4BA9-9D4D-328419D0F0D9}"/>
              </a:ext>
            </a:extLst>
          </p:cNvPr>
          <p:cNvSpPr txBox="1"/>
          <p:nvPr/>
        </p:nvSpPr>
        <p:spPr>
          <a:xfrm>
            <a:off x="501780" y="1121347"/>
            <a:ext cx="107364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gency FB" panose="020F0502020204030204"/>
                <a:ea typeface="微软雅黑"/>
                <a:cs typeface="+mn-cs"/>
              </a:rPr>
              <a:t>  </a:t>
            </a:r>
            <a:endParaRPr lang="en-US" altLang="zh-CN" dirty="0">
              <a:solidFill>
                <a:prstClr val="black"/>
              </a:solidFill>
              <a:latin typeface="Agency FB" panose="020F0502020204030204"/>
              <a:ea typeface="微软雅黑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“还不是”的分类</a:t>
            </a:r>
            <a:endParaRPr lang="en-US" altLang="zh-CN" dirty="0">
              <a:solidFill>
                <a:prstClr val="black"/>
              </a:solidFill>
              <a:latin typeface="+mn-ea"/>
            </a:endParaRPr>
          </a:p>
          <a:p>
            <a:pPr lvl="0">
              <a:defRPr/>
            </a:pPr>
            <a:r>
              <a:rPr lang="en-US" altLang="zh-CN" dirty="0">
                <a:latin typeface="+mn-ea"/>
              </a:rPr>
              <a:t>   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      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我们在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CCL</a:t>
            </a:r>
            <a:r>
              <a:rPr lang="zh-CN" altLang="en-US" dirty="0">
                <a:solidFill>
                  <a:prstClr val="black"/>
                </a:solidFill>
                <a:latin typeface="微软雅黑"/>
                <a:ea typeface="微软雅黑"/>
              </a:rPr>
              <a:t>语料库中搜索“还不是”得到语料</a:t>
            </a:r>
            <a:r>
              <a:rPr lang="en-US" altLang="zh-CN" dirty="0">
                <a:solidFill>
                  <a:prstClr val="black"/>
                </a:solidFill>
                <a:latin typeface="微软雅黑"/>
                <a:ea typeface="微软雅黑"/>
              </a:rPr>
              <a:t>4021</a:t>
            </a:r>
            <a:r>
              <a:rPr lang="zh-CN" altLang="en-US" dirty="0">
                <a:solidFill>
                  <a:prstClr val="black"/>
                </a:solidFill>
                <a:latin typeface="微软雅黑"/>
                <a:ea typeface="微软雅黑"/>
              </a:rPr>
              <a:t>条。经过人工鉴别（鉴别标准</a:t>
            </a:r>
            <a:r>
              <a:rPr lang="zh-CN" altLang="en-US" dirty="0">
                <a:solidFill>
                  <a:prstClr val="black"/>
                </a:solidFill>
                <a:latin typeface="微软雅黑"/>
                <a:ea typeface="微软雅黑"/>
                <a:sym typeface="Wingdings" panose="05000000000000000000" pitchFamily="2" charset="2"/>
              </a:rPr>
              <a:t>：（</a:t>
            </a:r>
            <a:r>
              <a:rPr lang="en-US" altLang="zh-CN" dirty="0">
                <a:solidFill>
                  <a:prstClr val="black"/>
                </a:solidFill>
                <a:latin typeface="微软雅黑"/>
                <a:ea typeface="微软雅黑"/>
                <a:sym typeface="Wingdings" panose="05000000000000000000" pitchFamily="2" charset="2"/>
              </a:rPr>
              <a:t>1</a:t>
            </a:r>
            <a:r>
              <a:rPr lang="zh-CN" altLang="en-US" dirty="0">
                <a:solidFill>
                  <a:prstClr val="black"/>
                </a:solidFill>
                <a:latin typeface="微软雅黑"/>
                <a:ea typeface="微软雅黑"/>
                <a:sym typeface="Wingdings" panose="05000000000000000000" pitchFamily="2" charset="2"/>
              </a:rPr>
              <a:t>）“还不是”语音上的紧密程度（</a:t>
            </a:r>
            <a:r>
              <a:rPr lang="en-US" altLang="zh-CN" dirty="0">
                <a:solidFill>
                  <a:prstClr val="black"/>
                </a:solidFill>
                <a:latin typeface="微软雅黑"/>
                <a:ea typeface="微软雅黑"/>
                <a:sym typeface="Wingdings" panose="05000000000000000000" pitchFamily="2" charset="2"/>
              </a:rPr>
              <a:t>2</a:t>
            </a:r>
            <a:r>
              <a:rPr lang="zh-CN" altLang="en-US" dirty="0">
                <a:solidFill>
                  <a:prstClr val="black"/>
                </a:solidFill>
                <a:latin typeface="微软雅黑"/>
                <a:ea typeface="微软雅黑"/>
                <a:sym typeface="Wingdings" panose="05000000000000000000" pitchFamily="2" charset="2"/>
              </a:rPr>
              <a:t>）表示确定的“就”插入位置</a:t>
            </a:r>
            <a:r>
              <a:rPr lang="zh-CN" altLang="en-US" dirty="0">
                <a:solidFill>
                  <a:prstClr val="black"/>
                </a:solidFill>
                <a:latin typeface="微软雅黑"/>
                <a:ea typeface="微软雅黑"/>
              </a:rPr>
              <a:t>），筛选出句子整体语义表示非否定的语料共计</a:t>
            </a:r>
            <a:r>
              <a:rPr lang="en-US" altLang="zh-CN" dirty="0">
                <a:solidFill>
                  <a:prstClr val="black"/>
                </a:solidFill>
                <a:latin typeface="微软雅黑"/>
                <a:ea typeface="微软雅黑"/>
              </a:rPr>
              <a:t>1637</a:t>
            </a:r>
            <a:r>
              <a:rPr lang="zh-CN" altLang="en-US" dirty="0">
                <a:solidFill>
                  <a:prstClr val="black"/>
                </a:solidFill>
                <a:latin typeface="微软雅黑"/>
                <a:ea typeface="微软雅黑"/>
              </a:rPr>
              <a:t>条。所在句类分布如下：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graphicFrame>
        <p:nvGraphicFramePr>
          <p:cNvPr id="10" name="表格 9">
            <a:extLst>
              <a:ext uri="{FF2B5EF4-FFF2-40B4-BE49-F238E27FC236}">
                <a16:creationId xmlns:a16="http://schemas.microsoft.com/office/drawing/2014/main" id="{02D9EF0A-EE5A-463D-8879-1CD2312168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044267"/>
              </p:ext>
            </p:extLst>
          </p:nvPr>
        </p:nvGraphicFramePr>
        <p:xfrm>
          <a:off x="1087103" y="2933769"/>
          <a:ext cx="8819540" cy="21637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04885">
                  <a:extLst>
                    <a:ext uri="{9D8B030D-6E8A-4147-A177-3AD203B41FA5}">
                      <a16:colId xmlns:a16="http://schemas.microsoft.com/office/drawing/2014/main" val="2772152035"/>
                    </a:ext>
                  </a:extLst>
                </a:gridCol>
                <a:gridCol w="2204885">
                  <a:extLst>
                    <a:ext uri="{9D8B030D-6E8A-4147-A177-3AD203B41FA5}">
                      <a16:colId xmlns:a16="http://schemas.microsoft.com/office/drawing/2014/main" val="2397953422"/>
                    </a:ext>
                  </a:extLst>
                </a:gridCol>
                <a:gridCol w="2204885">
                  <a:extLst>
                    <a:ext uri="{9D8B030D-6E8A-4147-A177-3AD203B41FA5}">
                      <a16:colId xmlns:a16="http://schemas.microsoft.com/office/drawing/2014/main" val="2923531370"/>
                    </a:ext>
                  </a:extLst>
                </a:gridCol>
                <a:gridCol w="2204885">
                  <a:extLst>
                    <a:ext uri="{9D8B030D-6E8A-4147-A177-3AD203B41FA5}">
                      <a16:colId xmlns:a16="http://schemas.microsoft.com/office/drawing/2014/main" val="3021992162"/>
                    </a:ext>
                  </a:extLst>
                </a:gridCol>
              </a:tblGrid>
              <a:tr h="540928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反问句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感叹句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其他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1216099"/>
                  </a:ext>
                </a:extLst>
              </a:tr>
              <a:tr h="540928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语料条数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545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260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832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9716982"/>
                  </a:ext>
                </a:extLst>
              </a:tr>
              <a:tr h="540928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所占比例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33.29%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15.88%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50.83%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4174782"/>
                  </a:ext>
                </a:extLst>
              </a:tr>
              <a:tr h="540928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总计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1637</a:t>
                      </a:r>
                      <a:endParaRPr lang="zh-CN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235498"/>
                  </a:ext>
                </a:extLst>
              </a:tr>
            </a:tbl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D9FBE9AE-5451-4145-AB82-A84A415DE94D}"/>
              </a:ext>
            </a:extLst>
          </p:cNvPr>
          <p:cNvSpPr txBox="1"/>
          <p:nvPr/>
        </p:nvSpPr>
        <p:spPr>
          <a:xfrm>
            <a:off x="1087103" y="5338305"/>
            <a:ext cx="9242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区分反问句中的“还不是” 以及其他环境下的“还不是”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理由：反问句中的“还不是”确实带有强烈的反问意味。剥离句式对“还不是”语义分析的影响。对计算机分析和对外汉语教学来说，反问句整体表肯定意义的识别难度不大。</a:t>
            </a:r>
          </a:p>
        </p:txBody>
      </p:sp>
    </p:spTree>
    <p:extLst>
      <p:ext uri="{BB962C8B-B14F-4D97-AF65-F5344CB8AC3E}">
        <p14:creationId xmlns:p14="http://schemas.microsoft.com/office/powerpoint/2010/main" val="1216179225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6.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“还不是”的研究进展</a:t>
            </a: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椭圆 7">
            <a:extLst>
              <a:ext uri="{FF2B5EF4-FFF2-40B4-BE49-F238E27FC236}">
                <a16:creationId xmlns:a16="http://schemas.microsoft.com/office/drawing/2014/main" id="{9E8027C6-DDB6-425A-92D7-16D23DC887D3}"/>
              </a:ext>
            </a:extLst>
          </p:cNvPr>
          <p:cNvSpPr/>
          <p:nvPr/>
        </p:nvSpPr>
        <p:spPr>
          <a:xfrm>
            <a:off x="10972800" y="5938471"/>
            <a:ext cx="619432" cy="477078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  <a:ea typeface="微软雅黑"/>
                <a:cs typeface="Aharoni" panose="02010803020104030203" pitchFamily="2" charset="-79"/>
              </a:rPr>
              <a:t>25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B0503020202020204" pitchFamily="34" charset="0"/>
              <a:ea typeface="微软雅黑"/>
              <a:cs typeface="Aharoni" panose="02010803020104030203" pitchFamily="2" charset="-79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76259F4-29BD-4BA9-9D4D-328419D0F0D9}"/>
              </a:ext>
            </a:extLst>
          </p:cNvPr>
          <p:cNvSpPr txBox="1"/>
          <p:nvPr/>
        </p:nvSpPr>
        <p:spPr>
          <a:xfrm>
            <a:off x="487032" y="1340250"/>
            <a:ext cx="10780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gency FB" panose="020F0502020204030204"/>
                <a:ea typeface="微软雅黑"/>
                <a:cs typeface="+mn-cs"/>
              </a:rPr>
              <a:t> 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ea typeface="微软雅黑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0D0A154-87AB-44B9-81CD-1CBBD3A5BE3E}"/>
              </a:ext>
            </a:extLst>
          </p:cNvPr>
          <p:cNvSpPr txBox="1"/>
          <p:nvPr/>
        </p:nvSpPr>
        <p:spPr>
          <a:xfrm>
            <a:off x="629904" y="1478749"/>
            <a:ext cx="90850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en-US" altLang="zh-CN" dirty="0"/>
              <a:t> </a:t>
            </a:r>
            <a:r>
              <a:rPr lang="zh-CN" altLang="en-US" dirty="0"/>
              <a:t>“还不是”在反问句中的构式义</a:t>
            </a:r>
            <a:endParaRPr lang="en-US" altLang="zh-CN" dirty="0"/>
          </a:p>
          <a:p>
            <a:r>
              <a:rPr lang="en-US" altLang="zh-CN" dirty="0"/>
              <a:t>     </a:t>
            </a:r>
            <a:r>
              <a:rPr lang="zh-CN" altLang="en-US" dirty="0"/>
              <a:t>  </a:t>
            </a:r>
            <a:endParaRPr lang="en-US" altLang="zh-CN" dirty="0"/>
          </a:p>
          <a:p>
            <a:r>
              <a:rPr lang="zh-CN" altLang="en-US" dirty="0"/>
              <a:t>        反问句中的情况考察：</a:t>
            </a:r>
            <a:endParaRPr lang="en-US" altLang="zh-CN" dirty="0"/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87668893-520E-4CC8-8B76-41DF6594B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75268"/>
              </p:ext>
            </p:extLst>
          </p:nvPr>
        </p:nvGraphicFramePr>
        <p:xfrm>
          <a:off x="1057602" y="2526902"/>
          <a:ext cx="9133534" cy="90209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26656">
                  <a:extLst>
                    <a:ext uri="{9D8B030D-6E8A-4147-A177-3AD203B41FA5}">
                      <a16:colId xmlns:a16="http://schemas.microsoft.com/office/drawing/2014/main" val="3207879869"/>
                    </a:ext>
                  </a:extLst>
                </a:gridCol>
                <a:gridCol w="3436528">
                  <a:extLst>
                    <a:ext uri="{9D8B030D-6E8A-4147-A177-3AD203B41FA5}">
                      <a16:colId xmlns:a16="http://schemas.microsoft.com/office/drawing/2014/main" val="3255810619"/>
                    </a:ext>
                  </a:extLst>
                </a:gridCol>
                <a:gridCol w="3370350">
                  <a:extLst>
                    <a:ext uri="{9D8B030D-6E8A-4147-A177-3AD203B41FA5}">
                      <a16:colId xmlns:a16="http://schemas.microsoft.com/office/drawing/2014/main" val="3954238725"/>
                    </a:ext>
                  </a:extLst>
                </a:gridCol>
              </a:tblGrid>
              <a:tr h="451049"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zh-CN" altLang="en-US" dirty="0">
                          <a:latin typeface="+mn-ea"/>
                          <a:ea typeface="+mn-ea"/>
                        </a:rPr>
                        <a:t>吗？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Ø</a:t>
                      </a:r>
                      <a:r>
                        <a:rPr lang="zh-CN" altLang="en-US" dirty="0">
                          <a:latin typeface="+mn-ea"/>
                          <a:ea typeface="+mn-ea"/>
                        </a:rPr>
                        <a:t>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771427"/>
                  </a:ext>
                </a:extLst>
              </a:tr>
              <a:tr h="45104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+mn-ea"/>
                          <a:ea typeface="+mn-ea"/>
                        </a:rPr>
                        <a:t>语料条数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+mn-ea"/>
                          <a:ea typeface="+mn-ea"/>
                        </a:rPr>
                        <a:t>100</a:t>
                      </a:r>
                      <a:endParaRPr lang="zh-CN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+mn-ea"/>
                          <a:ea typeface="+mn-ea"/>
                        </a:rPr>
                        <a:t>445</a:t>
                      </a:r>
                      <a:endParaRPr lang="zh-CN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0175068"/>
                  </a:ext>
                </a:extLst>
              </a:tr>
            </a:tbl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03C4666C-A628-4DA6-AE16-A7F66D912D4F}"/>
              </a:ext>
            </a:extLst>
          </p:cNvPr>
          <p:cNvSpPr txBox="1"/>
          <p:nvPr/>
        </p:nvSpPr>
        <p:spPr>
          <a:xfrm>
            <a:off x="1052535" y="3821277"/>
            <a:ext cx="9649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/>
              <a:t>从“不是</a:t>
            </a:r>
            <a:r>
              <a:rPr lang="en-US" altLang="zh-CN" dirty="0"/>
              <a:t>……</a:t>
            </a:r>
            <a:r>
              <a:rPr lang="zh-CN" altLang="en-US" dirty="0"/>
              <a:t>吗”与“不是</a:t>
            </a:r>
            <a:r>
              <a:rPr lang="en-US" altLang="zh-CN" dirty="0"/>
              <a:t>……</a:t>
            </a:r>
            <a:r>
              <a:rPr lang="zh-CN" altLang="en-US" dirty="0"/>
              <a:t>？”谈起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57CEAD92-DDE5-4A4C-8A53-73BA5536E45C}"/>
              </a:ext>
            </a:extLst>
          </p:cNvPr>
          <p:cNvSpPr txBox="1"/>
          <p:nvPr/>
        </p:nvSpPr>
        <p:spPr>
          <a:xfrm>
            <a:off x="1282199" y="4338860"/>
            <a:ext cx="985726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          郭继懋（</a:t>
            </a:r>
            <a:r>
              <a:rPr lang="en-US" altLang="zh-CN" dirty="0"/>
              <a:t>1998</a:t>
            </a:r>
            <a:r>
              <a:rPr lang="zh-CN" altLang="en-US" dirty="0"/>
              <a:t>）认为带反问副词“不是”的反问句，其意义和使用具有一定的特殊性。郑和友（</a:t>
            </a:r>
            <a:r>
              <a:rPr lang="en-US" altLang="zh-CN" dirty="0"/>
              <a:t>2014</a:t>
            </a:r>
            <a:r>
              <a:rPr lang="zh-CN" altLang="en-US" dirty="0"/>
              <a:t>）认为“不是</a:t>
            </a:r>
            <a:r>
              <a:rPr lang="en-US" altLang="zh-CN" dirty="0"/>
              <a:t>X</a:t>
            </a:r>
            <a:r>
              <a:rPr lang="zh-CN" altLang="en-US" dirty="0"/>
              <a:t>吗”可以承载“提醒”、“表疑”“断言”“宣泄”“反驳”“劝解”“申辩”等</a:t>
            </a:r>
            <a:r>
              <a:rPr lang="en-US" altLang="zh-CN" dirty="0"/>
              <a:t>7</a:t>
            </a:r>
            <a:r>
              <a:rPr lang="zh-CN" altLang="en-US" dirty="0"/>
              <a:t>种表达功能。李宇凤（</a:t>
            </a:r>
            <a:r>
              <a:rPr lang="en-US" altLang="zh-CN" dirty="0"/>
              <a:t>2008</a:t>
            </a:r>
            <a:r>
              <a:rPr lang="zh-CN" altLang="en-US" dirty="0"/>
              <a:t>）认为“不是”问句是一种方面确认。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         </a:t>
            </a:r>
            <a:r>
              <a:rPr lang="zh-CN" altLang="en-US" dirty="0"/>
              <a:t>本文认为“不是</a:t>
            </a:r>
            <a:r>
              <a:rPr lang="en-US" altLang="zh-CN" dirty="0"/>
              <a:t>……</a:t>
            </a:r>
            <a:r>
              <a:rPr lang="zh-CN" altLang="en-US" dirty="0"/>
              <a:t>吗？”与“不是</a:t>
            </a:r>
            <a:r>
              <a:rPr lang="en-US" altLang="zh-CN" dirty="0"/>
              <a:t>……</a:t>
            </a:r>
            <a:r>
              <a:rPr lang="zh-CN" altLang="en-US" dirty="0"/>
              <a:t>？”是说话人带有偏向性的问句，对“不是”后面成分的真值没有确定。“还不是</a:t>
            </a:r>
            <a:r>
              <a:rPr lang="en-US" altLang="zh-CN" dirty="0"/>
              <a:t>……</a:t>
            </a:r>
            <a:r>
              <a:rPr lang="zh-CN" altLang="en-US" dirty="0"/>
              <a:t>吗”对后面成分的真值确定度更大。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&lt;</a:t>
            </a:r>
            <a:r>
              <a:rPr lang="zh-CN" altLang="en-US" dirty="0"/>
              <a:t>有待设计形式验证</a:t>
            </a:r>
            <a:r>
              <a:rPr lang="en-US" altLang="zh-CN" dirty="0"/>
              <a:t>&gt;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8158376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6.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“还不是”的研究进展</a:t>
            </a: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椭圆 7">
            <a:extLst>
              <a:ext uri="{FF2B5EF4-FFF2-40B4-BE49-F238E27FC236}">
                <a16:creationId xmlns:a16="http://schemas.microsoft.com/office/drawing/2014/main" id="{9E8027C6-DDB6-425A-92D7-16D23DC887D3}"/>
              </a:ext>
            </a:extLst>
          </p:cNvPr>
          <p:cNvSpPr/>
          <p:nvPr/>
        </p:nvSpPr>
        <p:spPr>
          <a:xfrm>
            <a:off x="10972800" y="5938470"/>
            <a:ext cx="604684" cy="491827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  <a:ea typeface="微软雅黑"/>
                <a:cs typeface="Aharoni" panose="02010803020104030203" pitchFamily="2" charset="-79"/>
              </a:rPr>
              <a:t>26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B0503020202020204" pitchFamily="34" charset="0"/>
              <a:ea typeface="微软雅黑"/>
              <a:cs typeface="Aharoni" panose="02010803020104030203" pitchFamily="2" charset="-79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76259F4-29BD-4BA9-9D4D-328419D0F0D9}"/>
              </a:ext>
            </a:extLst>
          </p:cNvPr>
          <p:cNvSpPr txBox="1"/>
          <p:nvPr/>
        </p:nvSpPr>
        <p:spPr>
          <a:xfrm>
            <a:off x="487032" y="1340250"/>
            <a:ext cx="10780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gency FB" panose="020F0502020204030204"/>
                <a:ea typeface="微软雅黑"/>
                <a:cs typeface="+mn-cs"/>
              </a:rPr>
              <a:t> 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ea typeface="微软雅黑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0D0A154-87AB-44B9-81CD-1CBBD3A5BE3E}"/>
              </a:ext>
            </a:extLst>
          </p:cNvPr>
          <p:cNvSpPr txBox="1"/>
          <p:nvPr/>
        </p:nvSpPr>
        <p:spPr>
          <a:xfrm>
            <a:off x="629904" y="1478749"/>
            <a:ext cx="9085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en-US" altLang="zh-CN" dirty="0"/>
              <a:t> </a:t>
            </a:r>
            <a:r>
              <a:rPr lang="zh-CN" altLang="en-US" dirty="0"/>
              <a:t>“还不是”在非反问句环境中的构式义特征</a:t>
            </a:r>
            <a:endParaRPr lang="en-US" altLang="zh-CN" dirty="0"/>
          </a:p>
          <a:p>
            <a:r>
              <a:rPr lang="en-US" altLang="zh-CN" dirty="0"/>
              <a:t>     </a:t>
            </a:r>
            <a:r>
              <a:rPr lang="zh-CN" altLang="en-US" dirty="0"/>
              <a:t>  </a:t>
            </a:r>
            <a:endParaRPr lang="en-US" altLang="zh-CN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D8B9011-5FEF-47D4-8DB7-87303356F18B}"/>
              </a:ext>
            </a:extLst>
          </p:cNvPr>
          <p:cNvSpPr txBox="1"/>
          <p:nvPr/>
        </p:nvSpPr>
        <p:spPr>
          <a:xfrm>
            <a:off x="1135627" y="2018288"/>
            <a:ext cx="7123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略。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5095FCD9-8CE4-4DA1-B5B7-080F99F7B2EE}"/>
              </a:ext>
            </a:extLst>
          </p:cNvPr>
          <p:cNvSpPr/>
          <p:nvPr/>
        </p:nvSpPr>
        <p:spPr>
          <a:xfrm>
            <a:off x="629904" y="2509057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en-US" altLang="zh-CN" dirty="0">
                <a:latin typeface="+mn-ea"/>
              </a:rPr>
              <a:t> </a:t>
            </a:r>
            <a:r>
              <a:rPr lang="zh-CN" altLang="en-US" dirty="0">
                <a:latin typeface="+mn-ea"/>
              </a:rPr>
              <a:t>“还不是”后续小句的句法语义特征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</a:t>
            </a:r>
          </a:p>
          <a:p>
            <a:r>
              <a:rPr lang="en-US" altLang="zh-CN" dirty="0">
                <a:latin typeface="+mn-ea"/>
              </a:rPr>
              <a:t>       </a:t>
            </a:r>
            <a:r>
              <a:rPr lang="zh-CN" altLang="en-US" dirty="0">
                <a:latin typeface="+mn-ea"/>
              </a:rPr>
              <a:t>（事实性？）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zh-CN" altLang="en-US" dirty="0">
                <a:latin typeface="+mn-ea"/>
              </a:rPr>
              <a:t>“还不是”冗余否定的识解机制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</a:t>
            </a:r>
          </a:p>
          <a:p>
            <a:r>
              <a:rPr lang="zh-CN" altLang="en-US" dirty="0">
                <a:latin typeface="+mn-ea"/>
              </a:rPr>
              <a:t>       略。</a:t>
            </a:r>
            <a:endParaRPr lang="en-US" altLang="zh-CN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24292430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椭圆 7">
            <a:extLst>
              <a:ext uri="{FF2B5EF4-FFF2-40B4-BE49-F238E27FC236}">
                <a16:creationId xmlns:a16="http://schemas.microsoft.com/office/drawing/2014/main" id="{9E8027C6-DDB6-425A-92D7-16D23DC887D3}"/>
              </a:ext>
            </a:extLst>
          </p:cNvPr>
          <p:cNvSpPr/>
          <p:nvPr/>
        </p:nvSpPr>
        <p:spPr>
          <a:xfrm>
            <a:off x="10972800" y="5938470"/>
            <a:ext cx="604684" cy="491827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ency FB" panose="020B0503020202020204" pitchFamily="34" charset="0"/>
                <a:ea typeface="微软雅黑"/>
                <a:cs typeface="Aharoni" panose="02010803020104030203" pitchFamily="2" charset="-79"/>
              </a:rPr>
              <a:t>27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ency FB" panose="020B0503020202020204" pitchFamily="34" charset="0"/>
              <a:ea typeface="微软雅黑"/>
              <a:cs typeface="Aharoni" panose="02010803020104030203" pitchFamily="2" charset="-79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127190C-FE91-494E-9E84-BEA77E461658}"/>
              </a:ext>
            </a:extLst>
          </p:cNvPr>
          <p:cNvSpPr/>
          <p:nvPr/>
        </p:nvSpPr>
        <p:spPr>
          <a:xfrm>
            <a:off x="1848683" y="2967335"/>
            <a:ext cx="8494633" cy="923330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>
                <a:ln w="6600">
                  <a:solidFill>
                    <a:schemeClr val="bg2"/>
                  </a:solidFill>
                  <a:prstDash val="solid"/>
                </a:ln>
                <a:solidFill>
                  <a:srgbClr val="99191E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谢谢大家！请多多提意见！</a:t>
            </a:r>
          </a:p>
        </p:txBody>
      </p:sp>
    </p:spTree>
    <p:extLst>
      <p:ext uri="{BB962C8B-B14F-4D97-AF65-F5344CB8AC3E}">
        <p14:creationId xmlns:p14="http://schemas.microsoft.com/office/powerpoint/2010/main" val="135559716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圆角 2">
            <a:extLst>
              <a:ext uri="{FF2B5EF4-FFF2-40B4-BE49-F238E27FC236}">
                <a16:creationId xmlns:a16="http://schemas.microsoft.com/office/drawing/2014/main" id="{312E42C4-0865-4097-9AB0-9C0E5573C085}"/>
              </a:ext>
            </a:extLst>
          </p:cNvPr>
          <p:cNvSpPr/>
          <p:nvPr/>
        </p:nvSpPr>
        <p:spPr>
          <a:xfrm>
            <a:off x="987134" y="1955453"/>
            <a:ext cx="2332260" cy="482492"/>
          </a:xfrm>
          <a:prstGeom prst="roundRect">
            <a:avLst/>
          </a:prstGeom>
          <a:solidFill>
            <a:schemeClr val="bg2"/>
          </a:solidFill>
          <a:ln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1.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选题缘起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09E5F437-008E-46D6-8B4E-47D016692EFD}"/>
              </a:ext>
            </a:extLst>
          </p:cNvPr>
          <p:cNvSpPr/>
          <p:nvPr/>
        </p:nvSpPr>
        <p:spPr>
          <a:xfrm>
            <a:off x="10853530" y="5923722"/>
            <a:ext cx="437321" cy="459847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/>
              <a:t>3</a:t>
            </a:r>
            <a:endParaRPr lang="zh-CN" altLang="en-US" sz="2400" b="1" dirty="0"/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文本框 4">
            <a:extLst>
              <a:ext uri="{FF2B5EF4-FFF2-40B4-BE49-F238E27FC236}">
                <a16:creationId xmlns:a16="http://schemas.microsoft.com/office/drawing/2014/main" id="{80597C06-7ABE-4E6E-825A-387BE470B802}"/>
              </a:ext>
            </a:extLst>
          </p:cNvPr>
          <p:cNvSpPr txBox="1"/>
          <p:nvPr/>
        </p:nvSpPr>
        <p:spPr>
          <a:xfrm>
            <a:off x="422787" y="1435333"/>
            <a:ext cx="10707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p"/>
            </a:pPr>
            <a:r>
              <a:rPr lang="zh-CN" altLang="en-US" dirty="0">
                <a:latin typeface="Corbel" panose="020B0503020204020204" pitchFamily="34" charset="0"/>
              </a:rPr>
              <a:t>    现代汉语否定标记“不是”与某些单音节副词共现时，会产生歧义。比如“还不是”：</a:t>
            </a:r>
            <a:endParaRPr lang="en-US" altLang="zh-CN" dirty="0">
              <a:latin typeface="Corbel" panose="020B0503020204020204" pitchFamily="34" charset="0"/>
            </a:endParaRP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4BC8B874-2D41-4973-B05C-810E065D7CA4}"/>
              </a:ext>
            </a:extLst>
          </p:cNvPr>
          <p:cNvSpPr/>
          <p:nvPr/>
        </p:nvSpPr>
        <p:spPr>
          <a:xfrm>
            <a:off x="882889" y="2671399"/>
            <a:ext cx="11063306" cy="2381937"/>
          </a:xfrm>
          <a:prstGeom prst="roundRect">
            <a:avLst/>
          </a:prstGeom>
          <a:solidFill>
            <a:schemeClr val="bg2"/>
          </a:solidFill>
          <a:ln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D60A5F1B-67AB-4FC7-96CF-1732CB1C53B0}"/>
              </a:ext>
            </a:extLst>
          </p:cNvPr>
          <p:cNvSpPr txBox="1"/>
          <p:nvPr/>
        </p:nvSpPr>
        <p:spPr>
          <a:xfrm>
            <a:off x="882888" y="2950263"/>
            <a:ext cx="108935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1</a:t>
            </a:r>
            <a:r>
              <a:rPr lang="zh-CN" altLang="en-US" dirty="0">
                <a:latin typeface="+mn-ea"/>
              </a:rPr>
              <a:t>）我这么做</a:t>
            </a:r>
            <a:r>
              <a:rPr lang="zh-CN" altLang="en-US" b="1" dirty="0">
                <a:latin typeface="+mn-ea"/>
              </a:rPr>
              <a:t>还不是为了你</a:t>
            </a:r>
            <a:r>
              <a:rPr lang="zh-CN" altLang="en-US" dirty="0">
                <a:latin typeface="+mn-ea"/>
              </a:rPr>
              <a:t>，是为了妈妈。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2</a:t>
            </a:r>
            <a:r>
              <a:rPr lang="zh-CN" altLang="en-US" dirty="0">
                <a:latin typeface="+mn-ea"/>
              </a:rPr>
              <a:t>）让我坦白告诉你吧，我原来和秋桐过得好好的，</a:t>
            </a:r>
            <a:r>
              <a:rPr lang="zh-CN" altLang="en-US" b="1" dirty="0">
                <a:latin typeface="+mn-ea"/>
              </a:rPr>
              <a:t>还不是为了你</a:t>
            </a:r>
            <a:r>
              <a:rPr lang="zh-CN" altLang="en-US" dirty="0">
                <a:latin typeface="+mn-ea"/>
              </a:rPr>
              <a:t>，为了履行跟你的婚约，我只好狠了心把她给撵走，我对她失信</a:t>
            </a:r>
            <a:r>
              <a:rPr lang="en-US" altLang="zh-CN" dirty="0">
                <a:latin typeface="+mn-ea"/>
              </a:rPr>
              <a:t>······</a:t>
            </a:r>
          </a:p>
          <a:p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3</a:t>
            </a:r>
            <a:r>
              <a:rPr lang="zh-CN" altLang="en-US" dirty="0">
                <a:latin typeface="+mn-ea"/>
              </a:rPr>
              <a:t>）我这么做</a:t>
            </a:r>
            <a:r>
              <a:rPr lang="zh-CN" altLang="en-US" b="1" dirty="0">
                <a:latin typeface="+mn-ea"/>
              </a:rPr>
              <a:t>还是为了你</a:t>
            </a:r>
            <a:r>
              <a:rPr lang="zh-CN" altLang="en-US" dirty="0">
                <a:latin typeface="+mn-ea"/>
              </a:rPr>
              <a:t>。</a:t>
            </a:r>
            <a:endParaRPr lang="en-US" altLang="zh-CN" dirty="0">
              <a:latin typeface="+mn-ea"/>
            </a:endParaRPr>
          </a:p>
          <a:p>
            <a:endParaRPr lang="en-US" altLang="zh-CN" dirty="0"/>
          </a:p>
          <a:p>
            <a:r>
              <a:rPr lang="en-US" altLang="zh-CN" dirty="0"/>
              <a:t>	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450059B-BA23-4AF7-B302-0839C06C9D61}"/>
              </a:ext>
            </a:extLst>
          </p:cNvPr>
          <p:cNvSpPr txBox="1"/>
          <p:nvPr/>
        </p:nvSpPr>
        <p:spPr>
          <a:xfrm>
            <a:off x="987134" y="5342759"/>
            <a:ext cx="109354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1</a:t>
            </a:r>
            <a:r>
              <a:rPr lang="zh-CN" altLang="en-US" dirty="0">
                <a:latin typeface="+mn-ea"/>
              </a:rPr>
              <a:t>）真性否定   </a:t>
            </a:r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  </a:t>
            </a:r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（</a:t>
            </a:r>
            <a:r>
              <a:rPr lang="en-US" altLang="zh-CN" dirty="0">
                <a:latin typeface="+mn-ea"/>
              </a:rPr>
              <a:t>2</a:t>
            </a:r>
            <a:r>
              <a:rPr lang="zh-CN" altLang="en-US" dirty="0">
                <a:latin typeface="+mn-ea"/>
              </a:rPr>
              <a:t>）冗余否定</a:t>
            </a:r>
            <a:endParaRPr lang="en-US" altLang="zh-CN" dirty="0">
              <a:latin typeface="+mn-ea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95BD509-1C9D-4D7A-BD5F-CD5CC204F83F}"/>
              </a:ext>
            </a:extLst>
          </p:cNvPr>
          <p:cNvSpPr txBox="1"/>
          <p:nvPr/>
        </p:nvSpPr>
        <p:spPr>
          <a:xfrm>
            <a:off x="1090373" y="2022318"/>
            <a:ext cx="1740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还不是为了你</a:t>
            </a:r>
          </a:p>
        </p:txBody>
      </p:sp>
    </p:spTree>
    <p:extLst>
      <p:ext uri="{BB962C8B-B14F-4D97-AF65-F5344CB8AC3E}">
        <p14:creationId xmlns:p14="http://schemas.microsoft.com/office/powerpoint/2010/main" val="30365662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19" grpId="0" animBg="1"/>
      <p:bldP spid="7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圆角 2">
            <a:extLst>
              <a:ext uri="{FF2B5EF4-FFF2-40B4-BE49-F238E27FC236}">
                <a16:creationId xmlns:a16="http://schemas.microsoft.com/office/drawing/2014/main" id="{A71363EC-4471-401A-BD2E-F2BCC3CD303F}"/>
              </a:ext>
            </a:extLst>
          </p:cNvPr>
          <p:cNvSpPr/>
          <p:nvPr/>
        </p:nvSpPr>
        <p:spPr>
          <a:xfrm>
            <a:off x="1151871" y="3429000"/>
            <a:ext cx="10012657" cy="1909894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1.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选题缘起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09E5F437-008E-46D6-8B4E-47D016692EFD}"/>
              </a:ext>
            </a:extLst>
          </p:cNvPr>
          <p:cNvSpPr/>
          <p:nvPr/>
        </p:nvSpPr>
        <p:spPr>
          <a:xfrm>
            <a:off x="10853530" y="5923722"/>
            <a:ext cx="437321" cy="459847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/>
              <a:t>4</a:t>
            </a:r>
            <a:endParaRPr lang="zh-CN" altLang="en-US" sz="2400" b="1" dirty="0"/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文本框 8">
            <a:extLst>
              <a:ext uri="{FF2B5EF4-FFF2-40B4-BE49-F238E27FC236}">
                <a16:creationId xmlns:a16="http://schemas.microsoft.com/office/drawing/2014/main" id="{F6537269-C52F-42C2-9053-5C114B731A34}"/>
              </a:ext>
            </a:extLst>
          </p:cNvPr>
          <p:cNvSpPr txBox="1"/>
          <p:nvPr/>
        </p:nvSpPr>
        <p:spPr>
          <a:xfrm flipH="1">
            <a:off x="709752" y="1430616"/>
            <a:ext cx="10454776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+mn-ea"/>
              </a:rPr>
              <a:t>存在歧义的判别证据：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    ①语音层面：表示真性否定的“还不是”序列中间可以有明显的语音停顿；而表示冗余否定的“还不是”内部结合紧密。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</a:t>
            </a:r>
            <a:r>
              <a:rPr lang="zh-CN" altLang="en-US" dirty="0">
                <a:latin typeface="+mn-ea"/>
              </a:rPr>
              <a:t>②形式层面：插入表示确定义的“就”：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 </a:t>
            </a:r>
          </a:p>
          <a:p>
            <a:r>
              <a:rPr lang="en-US" altLang="zh-CN" dirty="0">
                <a:latin typeface="+mn-ea"/>
              </a:rPr>
              <a:t>         </a:t>
            </a:r>
          </a:p>
          <a:p>
            <a:r>
              <a:rPr lang="en-US" altLang="zh-CN" dirty="0">
                <a:latin typeface="+mn-ea"/>
              </a:rPr>
              <a:t>        1a.  </a:t>
            </a:r>
            <a:r>
              <a:rPr lang="zh-CN" altLang="en-US" dirty="0">
                <a:latin typeface="+mn-ea"/>
              </a:rPr>
              <a:t>*我这么做还不</a:t>
            </a:r>
            <a:r>
              <a:rPr lang="zh-CN" altLang="en-US" sz="2000" b="1" dirty="0">
                <a:solidFill>
                  <a:srgbClr val="FF0000"/>
                </a:solidFill>
                <a:latin typeface="+mn-ea"/>
              </a:rPr>
              <a:t>就</a:t>
            </a:r>
            <a:r>
              <a:rPr lang="zh-CN" altLang="en-US" dirty="0">
                <a:latin typeface="+mn-ea"/>
              </a:rPr>
              <a:t>是为了你</a:t>
            </a:r>
            <a:r>
              <a:rPr lang="en-US" altLang="zh-CN" dirty="0">
                <a:latin typeface="+mn-ea"/>
              </a:rPr>
              <a:t>,</a:t>
            </a:r>
            <a:r>
              <a:rPr lang="zh-CN" altLang="en-US" dirty="0">
                <a:latin typeface="+mn-ea"/>
              </a:rPr>
              <a:t>是为了妈妈。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   1b.   </a:t>
            </a:r>
            <a:r>
              <a:rPr lang="zh-CN" altLang="en-US" dirty="0">
                <a:latin typeface="+mn-ea"/>
              </a:rPr>
              <a:t>我这么做还不</a:t>
            </a:r>
            <a:r>
              <a:rPr lang="zh-CN" altLang="en-US" sz="2000" b="1" dirty="0">
                <a:solidFill>
                  <a:srgbClr val="FF0000"/>
                </a:solidFill>
                <a:latin typeface="+mn-ea"/>
              </a:rPr>
              <a:t>就</a:t>
            </a:r>
            <a:r>
              <a:rPr lang="zh-CN" altLang="en-US" dirty="0">
                <a:latin typeface="+mn-ea"/>
              </a:rPr>
              <a:t>是为了你</a:t>
            </a:r>
            <a:r>
              <a:rPr lang="en-US" altLang="zh-CN" dirty="0">
                <a:latin typeface="+mn-ea"/>
              </a:rPr>
              <a:t>,</a:t>
            </a:r>
            <a:r>
              <a:rPr lang="zh-CN" altLang="en-US" dirty="0">
                <a:latin typeface="+mn-ea"/>
              </a:rPr>
              <a:t>是为了妈妈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      </a:t>
            </a:r>
          </a:p>
          <a:p>
            <a:r>
              <a:rPr lang="en-US" altLang="zh-CN" dirty="0">
                <a:latin typeface="+mn-ea"/>
              </a:rPr>
              <a:t>         2a. ……</a:t>
            </a:r>
            <a:r>
              <a:rPr lang="zh-CN" altLang="en-US" dirty="0">
                <a:latin typeface="+mn-ea"/>
              </a:rPr>
              <a:t>还不</a:t>
            </a:r>
            <a:r>
              <a:rPr lang="zh-CN" altLang="en-US" b="1" dirty="0">
                <a:solidFill>
                  <a:srgbClr val="FF0000"/>
                </a:solidFill>
                <a:latin typeface="+mn-ea"/>
              </a:rPr>
              <a:t>就</a:t>
            </a:r>
            <a:r>
              <a:rPr lang="zh-CN" altLang="en-US" dirty="0">
                <a:latin typeface="+mn-ea"/>
              </a:rPr>
              <a:t>是为了你，为了履行跟你的婚约，我只好狠了心把她给撵走，我对她失信</a:t>
            </a:r>
            <a:r>
              <a:rPr lang="en-US" altLang="zh-CN" dirty="0">
                <a:latin typeface="+mn-ea"/>
              </a:rPr>
              <a:t>······</a:t>
            </a:r>
          </a:p>
          <a:p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</a:t>
            </a:r>
          </a:p>
          <a:p>
            <a:r>
              <a:rPr lang="zh-CN" altLang="en-US" dirty="0">
                <a:latin typeface="+mn-ea"/>
              </a:rPr>
              <a:t>至少，现代汉语中确实存在同一个形式的“还不是”表示两种截然相反意思的用例，并且肯定形式“还是”与否定形式“还不是”可以表达相同的意思。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3847024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1.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选题缘起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09E5F437-008E-46D6-8B4E-47D016692EFD}"/>
              </a:ext>
            </a:extLst>
          </p:cNvPr>
          <p:cNvSpPr/>
          <p:nvPr/>
        </p:nvSpPr>
        <p:spPr>
          <a:xfrm>
            <a:off x="10853530" y="5923722"/>
            <a:ext cx="437321" cy="459847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/>
              <a:t>5</a:t>
            </a:r>
            <a:endParaRPr lang="zh-CN" altLang="en-US" sz="2400" b="1" dirty="0"/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文本框 8">
            <a:extLst>
              <a:ext uri="{FF2B5EF4-FFF2-40B4-BE49-F238E27FC236}">
                <a16:creationId xmlns:a16="http://schemas.microsoft.com/office/drawing/2014/main" id="{F6537269-C52F-42C2-9053-5C114B731A34}"/>
              </a:ext>
            </a:extLst>
          </p:cNvPr>
          <p:cNvSpPr txBox="1"/>
          <p:nvPr/>
        </p:nvSpPr>
        <p:spPr>
          <a:xfrm flipH="1">
            <a:off x="596347" y="1342125"/>
            <a:ext cx="1025718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p"/>
            </a:pPr>
            <a:r>
              <a:rPr lang="zh-CN" altLang="en-US" dirty="0">
                <a:latin typeface="+mn-ea"/>
              </a:rPr>
              <a:t>进一步考虑：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latin typeface="+mn-ea"/>
              </a:rPr>
              <a:t>冗余否定义的“还不是”在机器翻译中能否被识别？留学生是否能判别两种“还不是”？</a:t>
            </a:r>
            <a:endParaRPr lang="en-US" altLang="zh-CN" dirty="0">
              <a:latin typeface="+mn-ea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altLang="zh-CN" dirty="0">
              <a:latin typeface="+mn-ea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latin typeface="+mn-ea"/>
              </a:rPr>
              <a:t>现代汉语中是否还有其他的单音节副词与“不是”组合的序列存在真性否定与冗余否定的歧义情况？或者存在肯定形式“</a:t>
            </a:r>
            <a:r>
              <a:rPr lang="en-US" altLang="zh-CN" dirty="0">
                <a:latin typeface="+mn-ea"/>
              </a:rPr>
              <a:t>X</a:t>
            </a:r>
            <a:r>
              <a:rPr lang="zh-CN" altLang="en-US" dirty="0">
                <a:latin typeface="+mn-ea"/>
              </a:rPr>
              <a:t>是”与“</a:t>
            </a:r>
            <a:r>
              <a:rPr lang="en-US" altLang="zh-CN" dirty="0">
                <a:latin typeface="+mn-ea"/>
              </a:rPr>
              <a:t>X</a:t>
            </a:r>
            <a:r>
              <a:rPr lang="zh-CN" altLang="en-US" dirty="0">
                <a:latin typeface="+mn-ea"/>
              </a:rPr>
              <a:t>不是”在句子中表示同样意思的情况？</a:t>
            </a:r>
            <a:r>
              <a:rPr lang="en-US" altLang="zh-CN" dirty="0">
                <a:latin typeface="+mn-ea"/>
              </a:rPr>
              <a:t> </a:t>
            </a:r>
          </a:p>
          <a:p>
            <a:r>
              <a:rPr lang="en-US" altLang="zh-CN" dirty="0">
                <a:latin typeface="+mn-ea"/>
              </a:rPr>
              <a:t>   </a:t>
            </a:r>
          </a:p>
          <a:p>
            <a:r>
              <a:rPr lang="en-US" altLang="zh-CN" dirty="0">
                <a:latin typeface="+mn-ea"/>
              </a:rPr>
              <a:t> </a:t>
            </a:r>
          </a:p>
          <a:p>
            <a:pPr marL="742950" lvl="1" indent="-285750">
              <a:buFont typeface="Wingdings" panose="05000000000000000000" pitchFamily="2" charset="2"/>
              <a:buChar char="u"/>
            </a:pPr>
            <a:r>
              <a:rPr lang="zh-CN" altLang="en-US" dirty="0">
                <a:latin typeface="+mn-ea"/>
              </a:rPr>
              <a:t>冗余否定义的“还不是”在机器翻译中能否被识别？ 答：不能。</a:t>
            </a:r>
            <a:endParaRPr lang="en-US" altLang="zh-CN" dirty="0">
              <a:latin typeface="+mn-ea"/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55B45780-9373-43FC-A7BB-42E10CFC5A72}"/>
              </a:ext>
            </a:extLst>
          </p:cNvPr>
          <p:cNvCxnSpPr/>
          <p:nvPr/>
        </p:nvCxnSpPr>
        <p:spPr>
          <a:xfrm>
            <a:off x="260890" y="3311013"/>
            <a:ext cx="46798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图片 9">
            <a:extLst>
              <a:ext uri="{FF2B5EF4-FFF2-40B4-BE49-F238E27FC236}">
                <a16:creationId xmlns:a16="http://schemas.microsoft.com/office/drawing/2014/main" id="{CFBF55F1-DE1F-4B0B-8793-99C39C670A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724" y="4090129"/>
            <a:ext cx="8632722" cy="2598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91586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1.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选题缘起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09E5F437-008E-46D6-8B4E-47D016692EFD}"/>
              </a:ext>
            </a:extLst>
          </p:cNvPr>
          <p:cNvSpPr/>
          <p:nvPr/>
        </p:nvSpPr>
        <p:spPr>
          <a:xfrm>
            <a:off x="10853530" y="5923722"/>
            <a:ext cx="437321" cy="459847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/>
              <a:t>6</a:t>
            </a:r>
            <a:endParaRPr lang="zh-CN" altLang="en-US" sz="2400" b="1" dirty="0"/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文本框 8">
            <a:extLst>
              <a:ext uri="{FF2B5EF4-FFF2-40B4-BE49-F238E27FC236}">
                <a16:creationId xmlns:a16="http://schemas.microsoft.com/office/drawing/2014/main" id="{F6537269-C52F-42C2-9053-5C114B731A34}"/>
              </a:ext>
            </a:extLst>
          </p:cNvPr>
          <p:cNvSpPr txBox="1"/>
          <p:nvPr/>
        </p:nvSpPr>
        <p:spPr>
          <a:xfrm>
            <a:off x="975041" y="2456007"/>
            <a:ext cx="97952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>
              <a:latin typeface="Corbel" panose="020B0503020204020204" pitchFamily="34" charset="0"/>
            </a:endParaRPr>
          </a:p>
          <a:p>
            <a:endParaRPr lang="en-US" altLang="zh-CN" dirty="0">
              <a:latin typeface="Corbel" panose="020B0503020204020204" pitchFamily="34" charset="0"/>
            </a:endParaRPr>
          </a:p>
          <a:p>
            <a:endParaRPr lang="zh-CN" altLang="en-US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725FAB66-0B00-4FE2-AD40-EA5BBB0F6A9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1" t="2116" r="63"/>
          <a:stretch/>
        </p:blipFill>
        <p:spPr>
          <a:xfrm>
            <a:off x="690852" y="2539979"/>
            <a:ext cx="11279922" cy="2962417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E5D7083B-4C1B-4871-8FE7-BB4C2D824A8F}"/>
              </a:ext>
            </a:extLst>
          </p:cNvPr>
          <p:cNvSpPr txBox="1"/>
          <p:nvPr/>
        </p:nvSpPr>
        <p:spPr>
          <a:xfrm>
            <a:off x="260890" y="1616949"/>
            <a:ext cx="10707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u"/>
            </a:pPr>
            <a:r>
              <a:rPr lang="zh-CN" altLang="en-US" dirty="0">
                <a:latin typeface="+mn-ea"/>
              </a:rPr>
              <a:t>冗余否定义的“还不是”在机器翻译中能否被识别？ 答：不能。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927685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1.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选题缘起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09E5F437-008E-46D6-8B4E-47D016692EFD}"/>
              </a:ext>
            </a:extLst>
          </p:cNvPr>
          <p:cNvSpPr/>
          <p:nvPr/>
        </p:nvSpPr>
        <p:spPr>
          <a:xfrm>
            <a:off x="10853530" y="5923722"/>
            <a:ext cx="437321" cy="459847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/>
              <a:t>7</a:t>
            </a:r>
            <a:endParaRPr lang="zh-CN" altLang="en-US" sz="2400" b="1" dirty="0"/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文本框 8">
            <a:extLst>
              <a:ext uri="{FF2B5EF4-FFF2-40B4-BE49-F238E27FC236}">
                <a16:creationId xmlns:a16="http://schemas.microsoft.com/office/drawing/2014/main" id="{F6537269-C52F-42C2-9053-5C114B731A34}"/>
              </a:ext>
            </a:extLst>
          </p:cNvPr>
          <p:cNvSpPr txBox="1"/>
          <p:nvPr/>
        </p:nvSpPr>
        <p:spPr>
          <a:xfrm>
            <a:off x="975041" y="2456007"/>
            <a:ext cx="97952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>
              <a:latin typeface="Corbel" panose="020B0503020204020204" pitchFamily="34" charset="0"/>
            </a:endParaRPr>
          </a:p>
          <a:p>
            <a:endParaRPr lang="en-US" altLang="zh-CN" dirty="0">
              <a:latin typeface="Corbel" panose="020B0503020204020204" pitchFamily="34" charset="0"/>
            </a:endParaRPr>
          </a:p>
          <a:p>
            <a:endParaRPr lang="zh-CN" alt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5D7083B-4C1B-4871-8FE7-BB4C2D824A8F}"/>
              </a:ext>
            </a:extLst>
          </p:cNvPr>
          <p:cNvSpPr txBox="1"/>
          <p:nvPr/>
        </p:nvSpPr>
        <p:spPr>
          <a:xfrm>
            <a:off x="260890" y="1616949"/>
            <a:ext cx="10707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u"/>
            </a:pPr>
            <a:r>
              <a:rPr lang="zh-CN" altLang="en-US" dirty="0">
                <a:latin typeface="+mn-ea"/>
              </a:rPr>
              <a:t>留学生是否能判别两种“还不是”？  答：？基本不能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Corbel" panose="020B0503020204020204" pitchFamily="34" charset="0"/>
            </a:endParaRP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D7B8EC7E-2F61-4E0F-987D-1E0191C87818}"/>
              </a:ext>
            </a:extLst>
          </p:cNvPr>
          <p:cNvSpPr/>
          <p:nvPr/>
        </p:nvSpPr>
        <p:spPr>
          <a:xfrm>
            <a:off x="1175503" y="2263280"/>
            <a:ext cx="9346723" cy="4373494"/>
          </a:xfrm>
          <a:prstGeom prst="roundRect">
            <a:avLst/>
          </a:prstGeom>
          <a:solidFill>
            <a:schemeClr val="bg2"/>
          </a:solidFill>
          <a:ln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C764D06-9D87-41EE-8A82-F57D1EB5A477}"/>
              </a:ext>
            </a:extLst>
          </p:cNvPr>
          <p:cNvSpPr txBox="1"/>
          <p:nvPr/>
        </p:nvSpPr>
        <p:spPr>
          <a:xfrm>
            <a:off x="1477844" y="2516119"/>
            <a:ext cx="82738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+mn-ea"/>
              </a:rPr>
              <a:t>根据陈禹（</a:t>
            </a:r>
            <a:r>
              <a:rPr lang="en-US" altLang="zh-CN" dirty="0">
                <a:latin typeface="+mn-ea"/>
              </a:rPr>
              <a:t>2018</a:t>
            </a:r>
            <a:r>
              <a:rPr lang="zh-CN" altLang="en-US" dirty="0">
                <a:latin typeface="+mn-ea"/>
              </a:rPr>
              <a:t>）对留学生进行的“还不是”非否定义判别测试来看：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>
                <a:latin typeface="+mn-ea"/>
              </a:rPr>
              <a:t>测试对象：</a:t>
            </a:r>
            <a:r>
              <a:rPr lang="en-US" altLang="zh-CN" dirty="0">
                <a:latin typeface="+mn-ea"/>
              </a:rPr>
              <a:t>171</a:t>
            </a:r>
            <a:r>
              <a:rPr lang="zh-CN" altLang="en-US" dirty="0">
                <a:latin typeface="+mn-ea"/>
              </a:rPr>
              <a:t>名留学一年的外国学生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测试结果：</a:t>
            </a:r>
            <a:r>
              <a:rPr lang="en-US" altLang="zh-CN" dirty="0">
                <a:latin typeface="+mn-ea"/>
              </a:rPr>
              <a:t>13</a:t>
            </a:r>
            <a:r>
              <a:rPr lang="zh-CN" altLang="en-US" dirty="0">
                <a:latin typeface="+mn-ea"/>
              </a:rPr>
              <a:t>名同学回答正确，正确率不到</a:t>
            </a:r>
            <a:r>
              <a:rPr lang="en-US" altLang="zh-CN" dirty="0">
                <a:latin typeface="+mn-ea"/>
              </a:rPr>
              <a:t>8%</a:t>
            </a:r>
            <a:endParaRPr lang="zh-CN" altLang="en-US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3F5F1192-0B64-48AD-8F1F-964E28123C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7968" y="3107662"/>
            <a:ext cx="6563580" cy="2238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469684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1. 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选题缘起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09E5F437-008E-46D6-8B4E-47D016692EFD}"/>
              </a:ext>
            </a:extLst>
          </p:cNvPr>
          <p:cNvSpPr/>
          <p:nvPr/>
        </p:nvSpPr>
        <p:spPr>
          <a:xfrm>
            <a:off x="10853530" y="5923722"/>
            <a:ext cx="437321" cy="459847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/>
              <a:t>8</a:t>
            </a:r>
            <a:endParaRPr lang="zh-CN" altLang="en-US" sz="2400" b="1" dirty="0"/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文本框 5">
            <a:extLst>
              <a:ext uri="{FF2B5EF4-FFF2-40B4-BE49-F238E27FC236}">
                <a16:creationId xmlns:a16="http://schemas.microsoft.com/office/drawing/2014/main" id="{EA28D8E0-12EC-4A45-82B6-B10075E29C20}"/>
              </a:ext>
            </a:extLst>
          </p:cNvPr>
          <p:cNvSpPr txBox="1"/>
          <p:nvPr/>
        </p:nvSpPr>
        <p:spPr>
          <a:xfrm>
            <a:off x="260981" y="1578929"/>
            <a:ext cx="1070775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u"/>
            </a:pPr>
            <a:r>
              <a:rPr lang="zh-CN" altLang="en-US" dirty="0">
                <a:latin typeface="+mn-ea"/>
              </a:rPr>
              <a:t>  现代汉语中是否还有其他的单音节副词与“不是”组合的序列存在真性否定与冗余否定的歧义情况？或者存在肯定形式“</a:t>
            </a:r>
            <a:r>
              <a:rPr lang="en-US" altLang="zh-CN" dirty="0">
                <a:latin typeface="+mn-ea"/>
              </a:rPr>
              <a:t>X</a:t>
            </a:r>
            <a:r>
              <a:rPr lang="zh-CN" altLang="en-US" dirty="0">
                <a:latin typeface="+mn-ea"/>
              </a:rPr>
              <a:t>是”与“</a:t>
            </a:r>
            <a:r>
              <a:rPr lang="en-US" altLang="zh-CN" dirty="0">
                <a:latin typeface="+mn-ea"/>
              </a:rPr>
              <a:t>X</a:t>
            </a:r>
            <a:r>
              <a:rPr lang="zh-CN" altLang="en-US" dirty="0">
                <a:latin typeface="+mn-ea"/>
              </a:rPr>
              <a:t>不是”在句子中表示同样意思的情况？</a:t>
            </a:r>
            <a:r>
              <a:rPr lang="en-US" altLang="zh-CN" dirty="0">
                <a:latin typeface="+mn-ea"/>
              </a:rPr>
              <a:t>   </a:t>
            </a:r>
          </a:p>
          <a:p>
            <a:r>
              <a:rPr lang="zh-CN" altLang="en-US" dirty="0">
                <a:latin typeface="+mn-ea"/>
              </a:rPr>
              <a:t>        </a:t>
            </a:r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      </a:t>
            </a:r>
            <a:r>
              <a:rPr lang="zh-CN" altLang="en-US" dirty="0">
                <a:latin typeface="+mn-ea"/>
              </a:rPr>
              <a:t>答：有，存在。</a:t>
            </a:r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     </a:t>
            </a:r>
          </a:p>
          <a:p>
            <a:endParaRPr lang="en-US" altLang="zh-CN" dirty="0">
              <a:latin typeface="+mn-ea"/>
            </a:endParaRPr>
          </a:p>
          <a:p>
            <a:endParaRPr lang="en-US" altLang="zh-CN" dirty="0">
              <a:latin typeface="+mn-ea"/>
            </a:endParaRPr>
          </a:p>
          <a:p>
            <a:r>
              <a:rPr lang="en-US" altLang="zh-CN" dirty="0">
                <a:latin typeface="+mn-ea"/>
              </a:rPr>
              <a:t>     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9177292-91E0-4ACF-B85A-9C94FA1116B0}"/>
              </a:ext>
            </a:extLst>
          </p:cNvPr>
          <p:cNvSpPr txBox="1"/>
          <p:nvPr/>
        </p:nvSpPr>
        <p:spPr>
          <a:xfrm>
            <a:off x="907774" y="3105834"/>
            <a:ext cx="10376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+mn-ea"/>
              </a:rPr>
              <a:t>      古川裕（</a:t>
            </a:r>
            <a:r>
              <a:rPr lang="en-US" altLang="zh-CN" dirty="0">
                <a:latin typeface="+mn-ea"/>
              </a:rPr>
              <a:t>1989</a:t>
            </a:r>
            <a:r>
              <a:rPr lang="zh-CN" altLang="en-US" dirty="0">
                <a:latin typeface="+mn-ea"/>
              </a:rPr>
              <a:t>）对现代汉语副词修饰“是”字情况做了全面的调查。我们根据他所列出的汉语副词词表，挑选、汇总后得到一个包含</a:t>
            </a:r>
            <a:r>
              <a:rPr lang="en-US" altLang="zh-CN" dirty="0">
                <a:latin typeface="+mn-ea"/>
              </a:rPr>
              <a:t>141</a:t>
            </a:r>
            <a:r>
              <a:rPr lang="zh-CN" altLang="en-US" dirty="0">
                <a:latin typeface="+mn-ea"/>
              </a:rPr>
              <a:t>个单音节副词的词表：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C1C53B3-877C-45B1-A8F6-EFFD6DE7BA00}"/>
              </a:ext>
            </a:extLst>
          </p:cNvPr>
          <p:cNvSpPr txBox="1"/>
          <p:nvPr/>
        </p:nvSpPr>
        <p:spPr>
          <a:xfrm>
            <a:off x="5614860" y="5142302"/>
            <a:ext cx="5675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——</a:t>
            </a:r>
            <a:r>
              <a:rPr lang="zh-CN" altLang="en-US" dirty="0"/>
              <a:t>古川裕</a:t>
            </a:r>
            <a:r>
              <a:rPr lang="en-US" altLang="zh-CN" dirty="0"/>
              <a:t>. 1989. </a:t>
            </a:r>
            <a:r>
              <a:rPr lang="zh-CN" altLang="en-US" dirty="0"/>
              <a:t>副词修饰“是”字情况考察</a:t>
            </a:r>
            <a:r>
              <a:rPr lang="en-US" altLang="zh-CN" dirty="0"/>
              <a:t>.</a:t>
            </a:r>
            <a:r>
              <a:rPr lang="zh-CN" altLang="en-US" dirty="0"/>
              <a:t>中国语文</a:t>
            </a:r>
          </a:p>
        </p:txBody>
      </p:sp>
    </p:spTree>
    <p:extLst>
      <p:ext uri="{BB962C8B-B14F-4D97-AF65-F5344CB8AC3E}">
        <p14:creationId xmlns:p14="http://schemas.microsoft.com/office/powerpoint/2010/main" val="3132112582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DBEDA3-3CDF-46B9-B40E-076BAADF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90" y="340599"/>
            <a:ext cx="7792872" cy="99965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CN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1.</a:t>
            </a:r>
            <a:r>
              <a:rPr lang="zh-CN" altLang="en-US" sz="3200" b="1" dirty="0">
                <a:solidFill>
                  <a:srgbClr val="8F171C"/>
                </a:solidFill>
                <a:latin typeface="Broadway" panose="04040905080B02020502" pitchFamily="82" charset="0"/>
              </a:rPr>
              <a:t>选题缘起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09E5F437-008E-46D6-8B4E-47D016692EFD}"/>
              </a:ext>
            </a:extLst>
          </p:cNvPr>
          <p:cNvSpPr/>
          <p:nvPr/>
        </p:nvSpPr>
        <p:spPr>
          <a:xfrm>
            <a:off x="10853530" y="5923722"/>
            <a:ext cx="437321" cy="459847"/>
          </a:xfrm>
          <a:prstGeom prst="ellipse">
            <a:avLst/>
          </a:prstGeom>
          <a:solidFill>
            <a:srgbClr val="8F171C"/>
          </a:solidFill>
          <a:ln>
            <a:solidFill>
              <a:srgbClr val="901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/>
              <a:t>9</a:t>
            </a:r>
            <a:endParaRPr lang="zh-CN" altLang="en-US" sz="2400" b="1" dirty="0"/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9AE8AF-F85A-483F-9C8C-D9E9D79D335D}"/>
              </a:ext>
            </a:extLst>
          </p:cNvPr>
          <p:cNvCxnSpPr/>
          <p:nvPr/>
        </p:nvCxnSpPr>
        <p:spPr>
          <a:xfrm>
            <a:off x="265043" y="1179443"/>
            <a:ext cx="1025718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文本框 4">
            <a:extLst>
              <a:ext uri="{FF2B5EF4-FFF2-40B4-BE49-F238E27FC236}">
                <a16:creationId xmlns:a16="http://schemas.microsoft.com/office/drawing/2014/main" id="{80597C06-7ABE-4E6E-825A-387BE470B802}"/>
              </a:ext>
            </a:extLst>
          </p:cNvPr>
          <p:cNvSpPr txBox="1"/>
          <p:nvPr/>
        </p:nvSpPr>
        <p:spPr>
          <a:xfrm>
            <a:off x="613386" y="1340250"/>
            <a:ext cx="10707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>
              <a:latin typeface="Corbel" panose="020B0503020204020204" pitchFamily="34" charset="0"/>
            </a:endParaRPr>
          </a:p>
          <a:p>
            <a:endParaRPr lang="en-US" altLang="zh-CN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3A74B57-6F55-4E04-AFC2-747E392B818A}"/>
              </a:ext>
            </a:extLst>
          </p:cNvPr>
          <p:cNvSpPr txBox="1"/>
          <p:nvPr/>
        </p:nvSpPr>
        <p:spPr>
          <a:xfrm>
            <a:off x="170960" y="1340250"/>
            <a:ext cx="106825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u"/>
            </a:pPr>
            <a:r>
              <a:rPr lang="zh-CN" altLang="en-US" dirty="0">
                <a:latin typeface="+mn-ea"/>
              </a:rPr>
              <a:t> 现代汉语中是否还有其他的单音节副词与“不是”组合的序列存在真性否定与冗余否定的歧义情况？或者存在肯定形式“</a:t>
            </a:r>
            <a:r>
              <a:rPr lang="en-US" altLang="zh-CN" dirty="0">
                <a:latin typeface="+mn-ea"/>
              </a:rPr>
              <a:t>X</a:t>
            </a:r>
            <a:r>
              <a:rPr lang="zh-CN" altLang="en-US" dirty="0">
                <a:latin typeface="+mn-ea"/>
              </a:rPr>
              <a:t>是”与“</a:t>
            </a:r>
            <a:r>
              <a:rPr lang="en-US" altLang="zh-CN" dirty="0">
                <a:latin typeface="+mn-ea"/>
              </a:rPr>
              <a:t>X</a:t>
            </a:r>
            <a:r>
              <a:rPr lang="zh-CN" altLang="en-US" dirty="0">
                <a:latin typeface="+mn-ea"/>
              </a:rPr>
              <a:t>不是”在句子中表示同样意思的情况？</a:t>
            </a:r>
            <a:r>
              <a:rPr lang="en-US" altLang="zh-CN" dirty="0">
                <a:latin typeface="+mn-ea"/>
              </a:rPr>
              <a:t>    </a:t>
            </a:r>
          </a:p>
          <a:p>
            <a:r>
              <a:rPr lang="zh-CN" altLang="en-US" dirty="0">
                <a:latin typeface="+mn-ea"/>
              </a:rPr>
              <a:t>        </a:t>
            </a:r>
            <a:endParaRPr lang="zh-CN" altLang="en-US" dirty="0">
              <a:latin typeface="+mj-ea"/>
              <a:ea typeface="+mj-ea"/>
            </a:endParaRPr>
          </a:p>
        </p:txBody>
      </p:sp>
      <p:graphicFrame>
        <p:nvGraphicFramePr>
          <p:cNvPr id="9" name="表格 12">
            <a:extLst>
              <a:ext uri="{FF2B5EF4-FFF2-40B4-BE49-F238E27FC236}">
                <a16:creationId xmlns:a16="http://schemas.microsoft.com/office/drawing/2014/main" id="{F81EDC0C-ED05-4C27-B6A8-5A2B65B3BF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241752"/>
              </p:ext>
            </p:extLst>
          </p:nvPr>
        </p:nvGraphicFramePr>
        <p:xfrm>
          <a:off x="901149" y="2218888"/>
          <a:ext cx="9862461" cy="445916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90337">
                  <a:extLst>
                    <a:ext uri="{9D8B030D-6E8A-4147-A177-3AD203B41FA5}">
                      <a16:colId xmlns:a16="http://schemas.microsoft.com/office/drawing/2014/main" val="3544110882"/>
                    </a:ext>
                  </a:extLst>
                </a:gridCol>
                <a:gridCol w="490337">
                  <a:extLst>
                    <a:ext uri="{9D8B030D-6E8A-4147-A177-3AD203B41FA5}">
                      <a16:colId xmlns:a16="http://schemas.microsoft.com/office/drawing/2014/main" val="1528013851"/>
                    </a:ext>
                  </a:extLst>
                </a:gridCol>
                <a:gridCol w="490337">
                  <a:extLst>
                    <a:ext uri="{9D8B030D-6E8A-4147-A177-3AD203B41FA5}">
                      <a16:colId xmlns:a16="http://schemas.microsoft.com/office/drawing/2014/main" val="1664006319"/>
                    </a:ext>
                  </a:extLst>
                </a:gridCol>
                <a:gridCol w="490337">
                  <a:extLst>
                    <a:ext uri="{9D8B030D-6E8A-4147-A177-3AD203B41FA5}">
                      <a16:colId xmlns:a16="http://schemas.microsoft.com/office/drawing/2014/main" val="1478702733"/>
                    </a:ext>
                  </a:extLst>
                </a:gridCol>
                <a:gridCol w="490337">
                  <a:extLst>
                    <a:ext uri="{9D8B030D-6E8A-4147-A177-3AD203B41FA5}">
                      <a16:colId xmlns:a16="http://schemas.microsoft.com/office/drawing/2014/main" val="1127493560"/>
                    </a:ext>
                  </a:extLst>
                </a:gridCol>
                <a:gridCol w="490337">
                  <a:extLst>
                    <a:ext uri="{9D8B030D-6E8A-4147-A177-3AD203B41FA5}">
                      <a16:colId xmlns:a16="http://schemas.microsoft.com/office/drawing/2014/main" val="3789102212"/>
                    </a:ext>
                  </a:extLst>
                </a:gridCol>
                <a:gridCol w="490337">
                  <a:extLst>
                    <a:ext uri="{9D8B030D-6E8A-4147-A177-3AD203B41FA5}">
                      <a16:colId xmlns:a16="http://schemas.microsoft.com/office/drawing/2014/main" val="976947924"/>
                    </a:ext>
                  </a:extLst>
                </a:gridCol>
                <a:gridCol w="490337">
                  <a:extLst>
                    <a:ext uri="{9D8B030D-6E8A-4147-A177-3AD203B41FA5}">
                      <a16:colId xmlns:a16="http://schemas.microsoft.com/office/drawing/2014/main" val="2640081183"/>
                    </a:ext>
                  </a:extLst>
                </a:gridCol>
                <a:gridCol w="490337">
                  <a:extLst>
                    <a:ext uri="{9D8B030D-6E8A-4147-A177-3AD203B41FA5}">
                      <a16:colId xmlns:a16="http://schemas.microsoft.com/office/drawing/2014/main" val="1092087514"/>
                    </a:ext>
                  </a:extLst>
                </a:gridCol>
                <a:gridCol w="490337">
                  <a:extLst>
                    <a:ext uri="{9D8B030D-6E8A-4147-A177-3AD203B41FA5}">
                      <a16:colId xmlns:a16="http://schemas.microsoft.com/office/drawing/2014/main" val="3147304433"/>
                    </a:ext>
                  </a:extLst>
                </a:gridCol>
                <a:gridCol w="490337">
                  <a:extLst>
                    <a:ext uri="{9D8B030D-6E8A-4147-A177-3AD203B41FA5}">
                      <a16:colId xmlns:a16="http://schemas.microsoft.com/office/drawing/2014/main" val="857266183"/>
                    </a:ext>
                  </a:extLst>
                </a:gridCol>
                <a:gridCol w="490337">
                  <a:extLst>
                    <a:ext uri="{9D8B030D-6E8A-4147-A177-3AD203B41FA5}">
                      <a16:colId xmlns:a16="http://schemas.microsoft.com/office/drawing/2014/main" val="3657235894"/>
                    </a:ext>
                  </a:extLst>
                </a:gridCol>
                <a:gridCol w="490337">
                  <a:extLst>
                    <a:ext uri="{9D8B030D-6E8A-4147-A177-3AD203B41FA5}">
                      <a16:colId xmlns:a16="http://schemas.microsoft.com/office/drawing/2014/main" val="3429927714"/>
                    </a:ext>
                  </a:extLst>
                </a:gridCol>
                <a:gridCol w="490337">
                  <a:extLst>
                    <a:ext uri="{9D8B030D-6E8A-4147-A177-3AD203B41FA5}">
                      <a16:colId xmlns:a16="http://schemas.microsoft.com/office/drawing/2014/main" val="948642002"/>
                    </a:ext>
                  </a:extLst>
                </a:gridCol>
                <a:gridCol w="490337">
                  <a:extLst>
                    <a:ext uri="{9D8B030D-6E8A-4147-A177-3AD203B41FA5}">
                      <a16:colId xmlns:a16="http://schemas.microsoft.com/office/drawing/2014/main" val="1405185851"/>
                    </a:ext>
                  </a:extLst>
                </a:gridCol>
                <a:gridCol w="490337">
                  <a:extLst>
                    <a:ext uri="{9D8B030D-6E8A-4147-A177-3AD203B41FA5}">
                      <a16:colId xmlns:a16="http://schemas.microsoft.com/office/drawing/2014/main" val="2030262981"/>
                    </a:ext>
                  </a:extLst>
                </a:gridCol>
                <a:gridCol w="462478">
                  <a:extLst>
                    <a:ext uri="{9D8B030D-6E8A-4147-A177-3AD203B41FA5}">
                      <a16:colId xmlns:a16="http://schemas.microsoft.com/office/drawing/2014/main" val="3149501735"/>
                    </a:ext>
                  </a:extLst>
                </a:gridCol>
                <a:gridCol w="518197">
                  <a:extLst>
                    <a:ext uri="{9D8B030D-6E8A-4147-A177-3AD203B41FA5}">
                      <a16:colId xmlns:a16="http://schemas.microsoft.com/office/drawing/2014/main" val="3464251584"/>
                    </a:ext>
                  </a:extLst>
                </a:gridCol>
                <a:gridCol w="518197">
                  <a:extLst>
                    <a:ext uri="{9D8B030D-6E8A-4147-A177-3AD203B41FA5}">
                      <a16:colId xmlns:a16="http://schemas.microsoft.com/office/drawing/2014/main" val="342652646"/>
                    </a:ext>
                  </a:extLst>
                </a:gridCol>
                <a:gridCol w="518197">
                  <a:extLst>
                    <a:ext uri="{9D8B030D-6E8A-4147-A177-3AD203B41FA5}">
                      <a16:colId xmlns:a16="http://schemas.microsoft.com/office/drawing/2014/main" val="3539866220"/>
                    </a:ext>
                  </a:extLst>
                </a:gridCol>
              </a:tblGrid>
              <a:tr h="371597">
                <a:tc>
                  <a:txBody>
                    <a:bodyPr/>
                    <a:lstStyle/>
                    <a:p>
                      <a:r>
                        <a:rPr lang="en-US" altLang="zh-CN" dirty="0"/>
                        <a:t>B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C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D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F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H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J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K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L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Q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T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W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X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Z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259119"/>
                  </a:ext>
                </a:extLst>
              </a:tr>
              <a:tr h="371597">
                <a:tc>
                  <a:txBody>
                    <a:bodyPr/>
                    <a:lstStyle/>
                    <a:p>
                      <a:r>
                        <a:rPr lang="zh-CN" altLang="en-US" dirty="0"/>
                        <a:t>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highlight>
                            <a:srgbClr val="FFFF00"/>
                          </a:highlight>
                        </a:rPr>
                        <a:t>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highlight>
                            <a:srgbClr val="FFFF00"/>
                          </a:highlight>
                        </a:rPr>
                        <a:t>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6576828"/>
                  </a:ext>
                </a:extLst>
              </a:tr>
              <a:tr h="371597">
                <a:tc>
                  <a:txBody>
                    <a:bodyPr/>
                    <a:lstStyle/>
                    <a:p>
                      <a:r>
                        <a:rPr lang="zh-CN" altLang="en-US" dirty="0"/>
                        <a:t>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6516600"/>
                  </a:ext>
                </a:extLst>
              </a:tr>
              <a:tr h="371597">
                <a:tc>
                  <a:txBody>
                    <a:bodyPr/>
                    <a:lstStyle/>
                    <a:p>
                      <a:r>
                        <a:rPr lang="zh-CN" altLang="en-US" dirty="0"/>
                        <a:t>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highlight>
                            <a:srgbClr val="FFFF00"/>
                          </a:highlight>
                        </a:rPr>
                        <a:t>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459729"/>
                  </a:ext>
                </a:extLst>
              </a:tr>
              <a:tr h="371597">
                <a:tc>
                  <a:txBody>
                    <a:bodyPr/>
                    <a:lstStyle/>
                    <a:p>
                      <a:r>
                        <a:rPr lang="zh-CN" altLang="en-US" dirty="0"/>
                        <a:t>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955205"/>
                  </a:ext>
                </a:extLst>
              </a:tr>
              <a:tr h="371597">
                <a:tc>
                  <a:txBody>
                    <a:bodyPr/>
                    <a:lstStyle/>
                    <a:p>
                      <a:r>
                        <a:rPr lang="zh-CN" altLang="en-US" dirty="0"/>
                        <a:t>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8312464"/>
                  </a:ext>
                </a:extLst>
              </a:tr>
              <a:tr h="371597">
                <a:tc>
                  <a:txBody>
                    <a:bodyPr/>
                    <a:lstStyle/>
                    <a:p>
                      <a:r>
                        <a:rPr lang="zh-CN" altLang="en-US" dirty="0">
                          <a:highlight>
                            <a:srgbClr val="FFFF00"/>
                          </a:highlight>
                        </a:rPr>
                        <a:t>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81685"/>
                  </a:ext>
                </a:extLst>
              </a:tr>
              <a:tr h="371597">
                <a:tc>
                  <a:txBody>
                    <a:bodyPr/>
                    <a:lstStyle/>
                    <a:p>
                      <a:r>
                        <a:rPr lang="zh-CN" altLang="en-US" dirty="0"/>
                        <a:t>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157809"/>
                  </a:ext>
                </a:extLst>
              </a:tr>
              <a:tr h="371597">
                <a:tc>
                  <a:txBody>
                    <a:bodyPr/>
                    <a:lstStyle/>
                    <a:p>
                      <a:r>
                        <a:rPr lang="zh-CN" altLang="en-US" dirty="0"/>
                        <a:t>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highlight>
                            <a:srgbClr val="FFFF00"/>
                          </a:highlight>
                        </a:rPr>
                        <a:t>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chemeClr val="tx1"/>
                          </a:solidFill>
                        </a:rPr>
                        <a:t>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322739"/>
                  </a:ext>
                </a:extLst>
              </a:tr>
              <a:tr h="371597">
                <a:tc>
                  <a:txBody>
                    <a:bodyPr/>
                    <a:lstStyle/>
                    <a:p>
                      <a:r>
                        <a:rPr lang="zh-CN" altLang="en-US" dirty="0"/>
                        <a:t>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895701"/>
                  </a:ext>
                </a:extLst>
              </a:tr>
              <a:tr h="371597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1394831"/>
                  </a:ext>
                </a:extLst>
              </a:tr>
              <a:tr h="371597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0349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3226302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3qafi2fz">
      <a:majorFont>
        <a:latin typeface="Agency FB" panose="020F0302020204030204"/>
        <a:ea typeface="微软雅黑"/>
        <a:cs typeface=""/>
      </a:majorFont>
      <a:minorFont>
        <a:latin typeface="Agency FB" panose="020F0502020204030204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5532</TotalTime>
  <Words>3055</Words>
  <Application>Microsoft Office PowerPoint</Application>
  <PresentationFormat>宽屏</PresentationFormat>
  <Paragraphs>539</Paragraphs>
  <Slides>27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7" baseType="lpstr">
      <vt:lpstr>KaiTi</vt:lpstr>
      <vt:lpstr>等线</vt:lpstr>
      <vt:lpstr>微软雅黑</vt:lpstr>
      <vt:lpstr>Agency FB</vt:lpstr>
      <vt:lpstr>Aharoni</vt:lpstr>
      <vt:lpstr>Arial</vt:lpstr>
      <vt:lpstr>Broadway</vt:lpstr>
      <vt:lpstr>Corbel</vt:lpstr>
      <vt:lpstr>Wingdings</vt:lpstr>
      <vt:lpstr>Office 主题​​</vt:lpstr>
      <vt:lpstr>PowerPoint 演示文稿</vt:lpstr>
      <vt:lpstr>PowerPoint 演示文稿</vt:lpstr>
      <vt:lpstr>1. 选题缘起</vt:lpstr>
      <vt:lpstr>1. 选题缘起</vt:lpstr>
      <vt:lpstr>1. 选题缘起</vt:lpstr>
      <vt:lpstr>1. 选题缘起</vt:lpstr>
      <vt:lpstr>1. 选题缘起</vt:lpstr>
      <vt:lpstr>1. 选题缘起</vt:lpstr>
      <vt:lpstr>1.选题缘起</vt:lpstr>
      <vt:lpstr>1.选题缘起</vt:lpstr>
      <vt:lpstr>2. 研究对象</vt:lpstr>
      <vt:lpstr>3. 本文拟解决的问题与研究目标</vt:lpstr>
      <vt:lpstr>4. 论文大纲</vt:lpstr>
      <vt:lpstr>5. 文献综述</vt:lpstr>
      <vt:lpstr>5. 文献综述</vt:lpstr>
      <vt:lpstr>6. “还不是”的研究进展</vt:lpstr>
      <vt:lpstr>6. “还不是”的研究进展</vt:lpstr>
      <vt:lpstr>5.   以“还不是”为例</vt:lpstr>
      <vt:lpstr>6. “还不是”的研究进展</vt:lpstr>
      <vt:lpstr>6.   “还不是”的研究进展</vt:lpstr>
      <vt:lpstr>6.   “还不是”的研究进展</vt:lpstr>
      <vt:lpstr>6. “还不是”为例</vt:lpstr>
      <vt:lpstr>6.   以“还不是”为例</vt:lpstr>
      <vt:lpstr>6.   “还不是”的研究进展</vt:lpstr>
      <vt:lpstr>6. “还不是”的研究进展</vt:lpstr>
      <vt:lpstr>6. “还不是”的研究进展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cp:lastModifiedBy>静 陈</cp:lastModifiedBy>
  <cp:revision>435</cp:revision>
  <dcterms:created xsi:type="dcterms:W3CDTF">2017-10-13T12:54:24Z</dcterms:created>
  <dcterms:modified xsi:type="dcterms:W3CDTF">2019-09-25T14:50:36Z</dcterms:modified>
</cp:coreProperties>
</file>