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9910" autoAdjust="0"/>
  </p:normalViewPr>
  <p:slideViewPr>
    <p:cSldViewPr>
      <p:cViewPr varScale="1">
        <p:scale>
          <a:sx n="70" d="100"/>
          <a:sy n="70"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95AB88-63FB-4604-8505-7D2BAD38356F}" type="datetimeFigureOut">
              <a:rPr lang="zh-CN" altLang="en-US" smtClean="0"/>
              <a:pPr/>
              <a:t>2013/1/8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EDEE02-40A8-4021-A99F-CAC8D29F2BD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A</a:t>
            </a:r>
            <a:r>
              <a:rPr lang="zh-CN" altLang="en-US" dirty="0" smtClean="0"/>
              <a:t>中的“了”由动词（</a:t>
            </a:r>
            <a:r>
              <a:rPr lang="en-US" altLang="zh-CN" dirty="0" smtClean="0"/>
              <a:t>liao3</a:t>
            </a:r>
            <a:r>
              <a:rPr lang="zh-CN" altLang="en-US" dirty="0" smtClean="0"/>
              <a:t>）发展成完成态助词，然后又发展成语气助词，</a:t>
            </a:r>
            <a:r>
              <a:rPr lang="en-US" altLang="zh-CN" dirty="0" smtClean="0"/>
              <a:t>b</a:t>
            </a:r>
            <a:r>
              <a:rPr lang="zh-CN" altLang="en-US" dirty="0" smtClean="0"/>
              <a:t>中的由表示位移的实词的现在时逐渐变为将来时标记，最后发生了语音融合，成分之间的</a:t>
            </a:r>
            <a:endParaRPr lang="zh-CN" altLang="en-US" dirty="0"/>
          </a:p>
        </p:txBody>
      </p:sp>
      <p:sp>
        <p:nvSpPr>
          <p:cNvPr id="4" name="灯片编号占位符 3"/>
          <p:cNvSpPr>
            <a:spLocks noGrp="1"/>
          </p:cNvSpPr>
          <p:nvPr>
            <p:ph type="sldNum" sz="quarter" idx="10"/>
          </p:nvPr>
        </p:nvSpPr>
        <p:spPr/>
        <p:txBody>
          <a:bodyPr/>
          <a:lstStyle/>
          <a:p>
            <a:fld id="{D2EDEE02-40A8-4021-A99F-CAC8D29F2BD1}" type="slidenum">
              <a:rPr lang="zh-CN" altLang="en-US" smtClean="0"/>
              <a:pPr/>
              <a:t>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语法化项往往具有语义泛性，我们可以</a:t>
            </a:r>
            <a:endParaRPr lang="zh-CN" altLang="en-US" dirty="0"/>
          </a:p>
        </p:txBody>
      </p:sp>
      <p:sp>
        <p:nvSpPr>
          <p:cNvPr id="4" name="灯片编号占位符 3"/>
          <p:cNvSpPr>
            <a:spLocks noGrp="1"/>
          </p:cNvSpPr>
          <p:nvPr>
            <p:ph type="sldNum" sz="quarter" idx="10"/>
          </p:nvPr>
        </p:nvSpPr>
        <p:spPr/>
        <p:txBody>
          <a:bodyPr/>
          <a:lstStyle/>
          <a:p>
            <a:fld id="{D2EDEE02-40A8-4021-A99F-CAC8D29F2BD1}" type="slidenum">
              <a:rPr lang="zh-CN" altLang="en-US" smtClean="0"/>
              <a:pPr/>
              <a:t>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D2EDEE02-40A8-4021-A99F-CAC8D29F2BD1}" type="slidenum">
              <a:rPr lang="zh-CN" altLang="en-US" smtClean="0"/>
              <a:pPr/>
              <a:t>7</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9" name="副标题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标题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zh-CN" altLang="en-US" smtClean="0"/>
              <a:t>单击此处编辑母版标题样式</a:t>
            </a:r>
            <a:endParaRPr kumimoji="0" lang="en-US"/>
          </a:p>
        </p:txBody>
      </p:sp>
      <p:cxnSp>
        <p:nvCxnSpPr>
          <p:cNvPr id="8" name="直接连接符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日期占位符 14"/>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16" name="灯片编号占位符 15"/>
          <p:cNvSpPr>
            <a:spLocks noGrp="1"/>
          </p:cNvSpPr>
          <p:nvPr>
            <p:ph type="sldNum" sz="quarter" idx="11"/>
          </p:nvPr>
        </p:nvSpPr>
        <p:spPr/>
        <p:txBody>
          <a:bodyPr/>
          <a:lstStyle/>
          <a:p>
            <a:fld id="{0C913308-F349-4B6D-A68A-DD1791B4A57B}" type="slidenum">
              <a:rPr lang="zh-CN" altLang="en-US" smtClean="0"/>
              <a:pPr/>
              <a:t>‹#›</a:t>
            </a:fld>
            <a:endParaRPr lang="zh-CN" altLang="en-US"/>
          </a:p>
        </p:txBody>
      </p:sp>
      <p:sp>
        <p:nvSpPr>
          <p:cNvPr id="17" name="页脚占位符 16"/>
          <p:cNvSpPr>
            <a:spLocks noGrp="1"/>
          </p:cNvSpPr>
          <p:nvPr>
            <p:ph type="ftr" sz="quarter" idx="12"/>
          </p:nvPr>
        </p:nvSpPr>
        <p:spPr/>
        <p:txBody>
          <a:bodyPr/>
          <a:lstStyle/>
          <a:p>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9" name="内容占位符 8"/>
          <p:cNvSpPr>
            <a:spLocks noGrp="1"/>
          </p:cNvSpPr>
          <p:nvPr>
            <p:ph idx="1"/>
          </p:nvPr>
        </p:nvSpPr>
        <p:spPr>
          <a:xfrm>
            <a:off x="457200" y="1524000"/>
            <a:ext cx="8229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4" name="日期占位符 13"/>
          <p:cNvSpPr>
            <a:spLocks noGrp="1"/>
          </p:cNvSpPr>
          <p:nvPr>
            <p:ph type="dt" sz="half" idx="14"/>
          </p:nvPr>
        </p:nvSpPr>
        <p:spPr/>
        <p:txBody>
          <a:bodyPr/>
          <a:lstStyle/>
          <a:p>
            <a:fld id="{530820CF-B880-4189-942D-D702A7CBA730}" type="datetimeFigureOut">
              <a:rPr lang="zh-CN" altLang="en-US" smtClean="0"/>
              <a:pPr/>
              <a:t>2013/1/8</a:t>
            </a:fld>
            <a:endParaRPr lang="zh-CN" altLang="en-US"/>
          </a:p>
        </p:txBody>
      </p:sp>
      <p:sp>
        <p:nvSpPr>
          <p:cNvPr id="15" name="灯片编号占位符 14"/>
          <p:cNvSpPr>
            <a:spLocks noGrp="1"/>
          </p:cNvSpPr>
          <p:nvPr>
            <p:ph type="sldNum" sz="quarter" idx="15"/>
          </p:nvPr>
        </p:nvSpPr>
        <p:spPr/>
        <p:txBody>
          <a:bodyPr/>
          <a:lstStyle>
            <a:lvl1pPr algn="ctr">
              <a:defRPr/>
            </a:lvl1pPr>
          </a:lstStyle>
          <a:p>
            <a:fld id="{0C913308-F349-4B6D-A68A-DD1791B4A57B}" type="slidenum">
              <a:rPr lang="zh-CN" altLang="en-US" smtClean="0"/>
              <a:pPr/>
              <a:t>‹#›</a:t>
            </a:fld>
            <a:endParaRPr lang="zh-CN" altLang="en-US"/>
          </a:p>
        </p:txBody>
      </p:sp>
      <p:sp>
        <p:nvSpPr>
          <p:cNvPr id="16" name="页脚占位符 15"/>
          <p:cNvSpPr>
            <a:spLocks noGrp="1"/>
          </p:cNvSpPr>
          <p:nvPr>
            <p:ph type="ftr" sz="quarter" idx="16"/>
          </p:nvPr>
        </p:nvSpPr>
        <p:spPr/>
        <p:txBody>
          <a:bodyPr/>
          <a:lstStyle/>
          <a:p>
            <a:endParaRPr lang="zh-CN" altLang="en-US"/>
          </a:p>
        </p:txBody>
      </p:sp>
      <p:sp>
        <p:nvSpPr>
          <p:cNvPr id="17" name="标题 16"/>
          <p:cNvSpPr>
            <a:spLocks noGrp="1"/>
          </p:cNvSpPr>
          <p:nvPr>
            <p:ph type="title"/>
          </p:nvPr>
        </p:nvSpPr>
        <p:spPr/>
        <p:txBody>
          <a:bodyPr rtlCol="0" anchor="b" anchorCtr="0"/>
          <a:lstStyle/>
          <a:p>
            <a:r>
              <a:rPr kumimoji="0" lang="zh-CN" altLang="en-US" smtClean="0"/>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cxnSp>
        <p:nvCxnSpPr>
          <p:cNvPr id="7" name="直接连接符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5" name="日期占位符 4"/>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11" name="内容占位符 10"/>
          <p:cNvSpPr>
            <a:spLocks noGrp="1"/>
          </p:cNvSpPr>
          <p:nvPr>
            <p:ph sz="half" idx="1"/>
          </p:nvPr>
        </p:nvSpPr>
        <p:spPr>
          <a:xfrm>
            <a:off x="457200" y="1524000"/>
            <a:ext cx="4059936"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half" idx="2"/>
          </p:nvPr>
        </p:nvSpPr>
        <p:spPr>
          <a:xfrm>
            <a:off x="4648200" y="1524000"/>
            <a:ext cx="4059936"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3" name="文本占位符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32" name="内容占位符 31"/>
          <p:cNvSpPr>
            <a:spLocks noGrp="1"/>
          </p:cNvSpPr>
          <p:nvPr>
            <p:ph sz="half" idx="2"/>
          </p:nvPr>
        </p:nvSpPr>
        <p:spPr>
          <a:xfrm>
            <a:off x="457200" y="2201896"/>
            <a:ext cx="4038600" cy="391363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34" name="内容占位符 33"/>
          <p:cNvSpPr>
            <a:spLocks noGrp="1"/>
          </p:cNvSpPr>
          <p:nvPr>
            <p:ph sz="quarter" idx="4"/>
          </p:nvPr>
        </p:nvSpPr>
        <p:spPr>
          <a:xfrm>
            <a:off x="4649788" y="2201896"/>
            <a:ext cx="4038600" cy="391363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 name="标题 1"/>
          <p:cNvSpPr>
            <a:spLocks noGrp="1"/>
          </p:cNvSpPr>
          <p:nvPr>
            <p:ph type="title"/>
          </p:nvPr>
        </p:nvSpPr>
        <p:spPr>
          <a:xfrm>
            <a:off x="457200" y="155448"/>
            <a:ext cx="8229600" cy="1143000"/>
          </a:xfrm>
        </p:spPr>
        <p:txBody>
          <a:bodyPr anchor="b" anchorCtr="0"/>
          <a:lstStyle>
            <a:lvl1pPr>
              <a:defRPr/>
            </a:lvl1pPr>
          </a:lstStyle>
          <a:p>
            <a:r>
              <a:rPr kumimoji="0" lang="zh-CN" altLang="en-US" smtClean="0"/>
              <a:t>单击此处编辑母版标题样式</a:t>
            </a:r>
            <a:endParaRPr kumimoji="0" lang="en-US"/>
          </a:p>
        </p:txBody>
      </p:sp>
      <p:sp>
        <p:nvSpPr>
          <p:cNvPr id="12" name="文本占位符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cxnSp>
        <p:nvCxnSpPr>
          <p:cNvPr id="10" name="直接连接符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9" name="内容占位符 28"/>
          <p:cNvSpPr>
            <a:spLocks noGrp="1"/>
          </p:cNvSpPr>
          <p:nvPr>
            <p:ph sz="quarter" idx="1"/>
          </p:nvPr>
        </p:nvSpPr>
        <p:spPr>
          <a:xfrm>
            <a:off x="457200" y="457200"/>
            <a:ext cx="6248400" cy="5715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3" name="文本占位符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31" name="标题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CN" altLang="en-US" smtClean="0"/>
              <a:t>单击此处编辑母版标题样式</a:t>
            </a:r>
            <a:endParaRPr kumimoji="0" lang="en-US"/>
          </a:p>
        </p:txBody>
      </p:sp>
      <p:sp>
        <p:nvSpPr>
          <p:cNvPr id="8" name="日期占位符 7"/>
          <p:cNvSpPr>
            <a:spLocks noGrp="1"/>
          </p:cNvSpPr>
          <p:nvPr>
            <p:ph type="dt" sz="half" idx="14"/>
          </p:nvPr>
        </p:nvSpPr>
        <p:spPr/>
        <p:txBody>
          <a:bodyPr/>
          <a:lstStyle/>
          <a:p>
            <a:fld id="{530820CF-B880-4189-942D-D702A7CBA730}" type="datetimeFigureOut">
              <a:rPr lang="zh-CN" altLang="en-US" smtClean="0"/>
              <a:pPr/>
              <a:t>2013/1/8</a:t>
            </a:fld>
            <a:endParaRPr lang="zh-CN" altLang="en-US"/>
          </a:p>
        </p:txBody>
      </p:sp>
      <p:sp>
        <p:nvSpPr>
          <p:cNvPr id="9" name="灯片编号占位符 8"/>
          <p:cNvSpPr>
            <a:spLocks noGrp="1"/>
          </p:cNvSpPr>
          <p:nvPr>
            <p:ph type="sldNum" sz="quarter" idx="15"/>
          </p:nvPr>
        </p:nvSpPr>
        <p:spPr/>
        <p:txBody>
          <a:bodyPr/>
          <a:lstStyle/>
          <a:p>
            <a:fld id="{0C913308-F349-4B6D-A68A-DD1791B4A57B}" type="slidenum">
              <a:rPr lang="zh-CN" altLang="en-US" smtClean="0"/>
              <a:pPr/>
              <a:t>‹#›</a:t>
            </a:fld>
            <a:endParaRPr lang="zh-CN" altLang="en-US"/>
          </a:p>
        </p:txBody>
      </p:sp>
      <p:sp>
        <p:nvSpPr>
          <p:cNvPr id="10" name="页脚占位符 9"/>
          <p:cNvSpPr>
            <a:spLocks noGrp="1"/>
          </p:cNvSpPr>
          <p:nvPr>
            <p:ph type="ftr" sz="quarter" idx="16"/>
          </p:nvPr>
        </p:nvSpPr>
        <p:spPr/>
        <p:txBody>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8" name="日期占位符 7"/>
          <p:cNvSpPr>
            <a:spLocks noGrp="1"/>
          </p:cNvSpPr>
          <p:nvPr>
            <p:ph type="dt" sz="half" idx="10"/>
          </p:nvPr>
        </p:nvSpPr>
        <p:spPr/>
        <p:txBody>
          <a:bodyPr/>
          <a:lstStyle/>
          <a:p>
            <a:fld id="{530820CF-B880-4189-942D-D702A7CBA730}" type="datetimeFigureOut">
              <a:rPr lang="zh-CN" altLang="en-US" smtClean="0"/>
              <a:pPr/>
              <a:t>2013/1/8</a:t>
            </a:fld>
            <a:endParaRPr lang="zh-CN" altLang="en-US"/>
          </a:p>
        </p:txBody>
      </p:sp>
      <p:sp>
        <p:nvSpPr>
          <p:cNvPr id="9" name="灯片编号占位符 8"/>
          <p:cNvSpPr>
            <a:spLocks noGrp="1"/>
          </p:cNvSpPr>
          <p:nvPr>
            <p:ph type="sldNum" sz="quarter" idx="11"/>
          </p:nvPr>
        </p:nvSpPr>
        <p:spPr/>
        <p:txBody>
          <a:bodyPr/>
          <a:lstStyle/>
          <a:p>
            <a:fld id="{0C913308-F349-4B6D-A68A-DD1791B4A57B}" type="slidenum">
              <a:rPr lang="zh-CN" altLang="en-US" smtClean="0"/>
              <a:pPr/>
              <a:t>‹#›</a:t>
            </a:fld>
            <a:endParaRPr lang="zh-CN" altLang="en-US"/>
          </a:p>
        </p:txBody>
      </p:sp>
      <p:sp>
        <p:nvSpPr>
          <p:cNvPr id="10" name="页脚占位符 9"/>
          <p:cNvSpPr>
            <a:spLocks noGrp="1"/>
          </p:cNvSpPr>
          <p:nvPr>
            <p:ph type="ftr" sz="quarter" idx="12"/>
          </p:nvPr>
        </p:nvSpPr>
        <p:spPr/>
        <p:txBody>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文本占位符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4" name="日期占位符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30820CF-B880-4189-942D-D702A7CBA730}" type="datetimeFigureOut">
              <a:rPr lang="zh-CN" altLang="en-US" smtClean="0"/>
              <a:pPr/>
              <a:t>2013/1/8</a:t>
            </a:fld>
            <a:endParaRPr lang="zh-CN" altLang="en-US"/>
          </a:p>
        </p:txBody>
      </p:sp>
      <p:sp>
        <p:nvSpPr>
          <p:cNvPr id="10" name="页脚占位符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zh-CN" altLang="en-US"/>
          </a:p>
        </p:txBody>
      </p:sp>
      <p:sp>
        <p:nvSpPr>
          <p:cNvPr id="22" name="灯片编号占位符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C913308-F349-4B6D-A68A-DD1791B4A57B}" type="slidenum">
              <a:rPr lang="zh-CN" altLang="en-US" smtClean="0"/>
              <a:pPr/>
              <a:t>‹#›</a:t>
            </a:fld>
            <a:endParaRPr lang="zh-CN" altLang="en-US"/>
          </a:p>
        </p:txBody>
      </p:sp>
      <p:sp>
        <p:nvSpPr>
          <p:cNvPr id="5" name="标题占位符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zh-CN" altLang="en-US" smtClean="0"/>
              <a:t>单击此处编辑母版标题样式</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p:txBody>
          <a:bodyPr/>
          <a:lstStyle/>
          <a:p>
            <a:endParaRPr lang="zh-CN" altLang="en-US" dirty="0"/>
          </a:p>
        </p:txBody>
      </p:sp>
      <p:sp>
        <p:nvSpPr>
          <p:cNvPr id="2" name="标题 1"/>
          <p:cNvSpPr>
            <a:spLocks noGrp="1"/>
          </p:cNvSpPr>
          <p:nvPr>
            <p:ph type="ctrTitle"/>
          </p:nvPr>
        </p:nvSpPr>
        <p:spPr/>
        <p:txBody>
          <a:bodyPr/>
          <a:lstStyle/>
          <a:p>
            <a:r>
              <a:rPr lang="zh-CN" altLang="en-US" dirty="0" smtClean="0"/>
              <a:t>语法化及同构项丰富度</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77500" lnSpcReduction="20000"/>
          </a:bodyPr>
          <a:lstStyle/>
          <a:p>
            <a:r>
              <a:rPr lang="en-SG" dirty="0" smtClean="0"/>
              <a:t>“</a:t>
            </a:r>
            <a:r>
              <a:rPr lang="en-SG" b="1" dirty="0" smtClean="0"/>
              <a:t>  …</a:t>
            </a:r>
            <a:r>
              <a:rPr lang="en-SG" dirty="0" smtClean="0"/>
              <a:t>the conditions necessary for reanalysis to take place are that a subset of the tokens of a particular constructional type must be open to the possibility of multiple structural analyses, where one potential analysis is the old one (applicable to all tokens) and the other potential analysis is the new one (applicable to a subset). We understand that the new potential analysis may be entirely new to the language or only new to this context or environment.”       (--Harris &amp; Campbell 2007)</a:t>
            </a:r>
            <a:endParaRPr lang="zh-CN" altLang="en-US" dirty="0" smtClean="0"/>
          </a:p>
          <a:p>
            <a:r>
              <a:rPr lang="en-SG" dirty="0" smtClean="0"/>
              <a:t> </a:t>
            </a:r>
            <a:endParaRPr lang="zh-CN" altLang="en-US" dirty="0" smtClean="0"/>
          </a:p>
          <a:p>
            <a:r>
              <a:rPr lang="en-SG" dirty="0" smtClean="0"/>
              <a:t>                    I am going to New York.</a:t>
            </a:r>
            <a:endParaRPr lang="zh-CN" altLang="en-US" dirty="0" smtClean="0"/>
          </a:p>
          <a:p>
            <a:r>
              <a:rPr lang="en-SG" dirty="0" smtClean="0"/>
              <a:t>                    I </a:t>
            </a:r>
            <a:r>
              <a:rPr lang="en-SG" b="1" dirty="0" smtClean="0"/>
              <a:t>am going to</a:t>
            </a:r>
            <a:r>
              <a:rPr lang="en-SG" dirty="0" smtClean="0"/>
              <a:t> visit you.</a:t>
            </a:r>
            <a:endParaRPr lang="zh-CN" altLang="en-US" dirty="0" smtClean="0"/>
          </a:p>
          <a:p>
            <a:r>
              <a:rPr lang="en-SG" dirty="0" smtClean="0"/>
              <a:t> </a:t>
            </a:r>
            <a:endParaRPr lang="zh-CN" altLang="en-US" dirty="0" smtClean="0"/>
          </a:p>
          <a:p>
            <a:r>
              <a:rPr lang="en-US" dirty="0" smtClean="0"/>
              <a:t>                    </a:t>
            </a:r>
            <a:r>
              <a:rPr lang="zh-CN" altLang="en-US" dirty="0" smtClean="0"/>
              <a:t>老吾老，</a:t>
            </a:r>
            <a:r>
              <a:rPr lang="zh-CN" altLang="en-US" b="1" dirty="0" smtClean="0"/>
              <a:t>以及</a:t>
            </a:r>
            <a:r>
              <a:rPr lang="zh-CN" altLang="en-US" dirty="0" smtClean="0"/>
              <a:t>人之老；幼吾幼，</a:t>
            </a:r>
            <a:r>
              <a:rPr lang="zh-CN" altLang="en-US" b="1" dirty="0" smtClean="0"/>
              <a:t>以及</a:t>
            </a:r>
            <a:r>
              <a:rPr lang="zh-CN" altLang="en-US" dirty="0" smtClean="0"/>
              <a:t>人之幼。</a:t>
            </a:r>
            <a:r>
              <a:rPr lang="en-US" dirty="0" smtClean="0"/>
              <a:t>      </a:t>
            </a:r>
            <a:r>
              <a:rPr lang="zh-CN" altLang="en-US" dirty="0" smtClean="0"/>
              <a:t>（孟子）</a:t>
            </a:r>
          </a:p>
          <a:p>
            <a:r>
              <a:rPr lang="en-US" dirty="0" smtClean="0"/>
              <a:t>                    </a:t>
            </a:r>
            <a:r>
              <a:rPr lang="zh-CN" altLang="en-US" dirty="0" smtClean="0"/>
              <a:t>夫国人恶公子纠之母，</a:t>
            </a:r>
            <a:r>
              <a:rPr lang="zh-CN" altLang="en-US" b="1" dirty="0" smtClean="0"/>
              <a:t>以及</a:t>
            </a:r>
            <a:r>
              <a:rPr lang="zh-CN" altLang="en-US" dirty="0" smtClean="0"/>
              <a:t>公子纠。</a:t>
            </a:r>
            <a:r>
              <a:rPr lang="en-US" dirty="0" smtClean="0"/>
              <a:t>                    </a:t>
            </a:r>
            <a:r>
              <a:rPr lang="zh-CN" altLang="en-US" dirty="0" smtClean="0"/>
              <a:t>（吕氏春秋）</a:t>
            </a:r>
          </a:p>
          <a:p>
            <a:endParaRPr lang="zh-CN" altLang="en-US" dirty="0"/>
          </a:p>
        </p:txBody>
      </p:sp>
      <p:sp>
        <p:nvSpPr>
          <p:cNvPr id="3" name="标题 2"/>
          <p:cNvSpPr>
            <a:spLocks noGrp="1"/>
          </p:cNvSpPr>
          <p:nvPr>
            <p:ph type="title"/>
          </p:nvPr>
        </p:nvSpPr>
        <p:spPr/>
        <p:txBody>
          <a:bodyPr/>
          <a:lstStyle/>
          <a:p>
            <a:r>
              <a:rPr altLang="zh-CN" dirty="0" smtClean="0"/>
              <a:t>3.</a:t>
            </a:r>
            <a:r>
              <a:rPr lang="zh-CN" altLang="en-US" dirty="0" smtClean="0"/>
              <a:t>语法化的机制</a:t>
            </a: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3.2</a:t>
            </a:r>
            <a:r>
              <a:rPr lang="zh-CN" altLang="en-US" dirty="0" smtClean="0"/>
              <a:t>类推：重新分析改变语法形式的句法、构词和语义特征，是一种句法结构和语义的重新解释。语法形式的表层结构的改变往往滞后。这是语法化最重要的机制，是类推的前提。类推严格说只是改变表层形式，并不能改变规则，但是会导致新规则的推广。</a:t>
            </a:r>
          </a:p>
          <a:p>
            <a:r>
              <a:rPr lang="en-US" dirty="0" smtClean="0"/>
              <a:t>         </a:t>
            </a:r>
            <a:r>
              <a:rPr lang="zh-CN" altLang="en-US" dirty="0" smtClean="0"/>
              <a:t>重新分析和类推是不同意义上的创新。前者是新规则和语法结构的创新，后者则是规则的推广，对波及到的对象来说也是用法上的创新</a:t>
            </a:r>
            <a:endParaRPr lang="zh-CN" altLang="en-US" dirty="0"/>
          </a:p>
        </p:txBody>
      </p:sp>
      <p:sp>
        <p:nvSpPr>
          <p:cNvPr id="3" name="标题 2"/>
          <p:cNvSpPr>
            <a:spLocks noGrp="1"/>
          </p:cNvSpPr>
          <p:nvPr>
            <p:ph type="title"/>
          </p:nvPr>
        </p:nvSpPr>
        <p:spPr/>
        <p:txBody>
          <a:bodyPr/>
          <a:lstStyle/>
          <a:p>
            <a:r>
              <a:rPr altLang="zh-CN" dirty="0" smtClean="0"/>
              <a:t>3.</a:t>
            </a:r>
            <a:r>
              <a:rPr lang="zh-CN" altLang="en-US" dirty="0" smtClean="0"/>
              <a:t>语法化的机制</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524000"/>
            <a:ext cx="8229600" cy="5048272"/>
          </a:xfrm>
        </p:spPr>
        <p:txBody>
          <a:bodyPr>
            <a:normAutofit fontScale="92500" lnSpcReduction="10000"/>
          </a:bodyPr>
          <a:lstStyle/>
          <a:p>
            <a:r>
              <a:rPr lang="en-US" altLang="zh-CN" dirty="0" smtClean="0"/>
              <a:t>        </a:t>
            </a:r>
            <a:r>
              <a:rPr lang="zh-CN" altLang="en-US" dirty="0" smtClean="0"/>
              <a:t>谈及语法化动因的文章不少，我们在这里只列举出其中的几种说法：</a:t>
            </a:r>
            <a:endParaRPr lang="en-US" altLang="zh-CN" dirty="0" smtClean="0"/>
          </a:p>
          <a:p>
            <a:r>
              <a:rPr lang="zh-CN" altLang="en-US" dirty="0" smtClean="0"/>
              <a:t>（</a:t>
            </a:r>
            <a:r>
              <a:rPr lang="en-US" altLang="zh-CN" dirty="0" smtClean="0"/>
              <a:t>1</a:t>
            </a:r>
            <a:r>
              <a:rPr lang="zh-CN" altLang="en-US" dirty="0" smtClean="0"/>
              <a:t>）</a:t>
            </a:r>
            <a:r>
              <a:rPr lang="en-US" altLang="zh-CN" dirty="0" smtClean="0"/>
              <a:t>Harris&amp; Campbell( 1995)</a:t>
            </a:r>
            <a:r>
              <a:rPr lang="zh-CN" altLang="en-US" dirty="0" smtClean="0"/>
              <a:t>没有专门分析重新分析的动因</a:t>
            </a:r>
            <a:r>
              <a:rPr lang="en-US" altLang="zh-CN" dirty="0" smtClean="0"/>
              <a:t>, </a:t>
            </a:r>
            <a:r>
              <a:rPr lang="zh-CN" altLang="en-US" dirty="0" smtClean="0"/>
              <a:t>但分析了句法演变的总体原因：分为内部原因和外部原因。内部原因包括生理原因</a:t>
            </a:r>
            <a:r>
              <a:rPr lang="en-US" altLang="zh-CN" dirty="0" smtClean="0"/>
              <a:t>(</a:t>
            </a:r>
            <a:r>
              <a:rPr lang="zh-CN" altLang="en-US" dirty="0" smtClean="0"/>
              <a:t>如发音器官的生理属性</a:t>
            </a:r>
            <a:r>
              <a:rPr lang="en-US" altLang="zh-CN" dirty="0" smtClean="0"/>
              <a:t>)</a:t>
            </a:r>
            <a:r>
              <a:rPr lang="zh-CN" altLang="en-US" dirty="0" smtClean="0"/>
              <a:t>和涉及语言感知、处理和学习的心理</a:t>
            </a:r>
            <a:r>
              <a:rPr lang="en-US" altLang="zh-CN" dirty="0" smtClean="0"/>
              <a:t>/</a:t>
            </a:r>
            <a:r>
              <a:rPr lang="zh-CN" altLang="en-US" dirty="0" smtClean="0"/>
              <a:t>认知原因。外部原因包括语言的表现性用法、对语码的正面或负面的社会评价、识字教育、教育政策、政治规定、语言规划、语言接触等。这些原因有复杂的互动关系</a:t>
            </a:r>
            <a:r>
              <a:rPr lang="en-US" altLang="zh-CN" dirty="0" smtClean="0"/>
              <a:t>, </a:t>
            </a:r>
            <a:r>
              <a:rPr lang="zh-CN" altLang="en-US" dirty="0" smtClean="0"/>
              <a:t>或叠合、或竞争。在更具体的层面</a:t>
            </a:r>
            <a:r>
              <a:rPr lang="en-US" altLang="zh-CN" dirty="0" smtClean="0"/>
              <a:t>, Harris&amp; Campbell( 1995) </a:t>
            </a:r>
            <a:r>
              <a:rPr lang="zh-CN" altLang="en-US" dirty="0" smtClean="0"/>
              <a:t>讨论了语用和风格需要所促成的一种句法创新</a:t>
            </a:r>
            <a:r>
              <a:rPr lang="en-US" altLang="zh-CN" dirty="0" smtClean="0"/>
              <a:t>, </a:t>
            </a:r>
            <a:r>
              <a:rPr lang="zh-CN" altLang="en-US" dirty="0" smtClean="0"/>
              <a:t>即利用现有要素的迂曲式</a:t>
            </a:r>
            <a:r>
              <a:rPr lang="en-US" altLang="zh-CN" dirty="0" smtClean="0"/>
              <a:t>( </a:t>
            </a:r>
            <a:r>
              <a:rPr lang="en-US" altLang="zh-CN" dirty="0" err="1" smtClean="0"/>
              <a:t>periphrast</a:t>
            </a:r>
            <a:r>
              <a:rPr lang="en-US" altLang="zh-CN" dirty="0" smtClean="0"/>
              <a:t> </a:t>
            </a:r>
            <a:r>
              <a:rPr lang="en-US" altLang="zh-CN" dirty="0" err="1" smtClean="0"/>
              <a:t>ic</a:t>
            </a:r>
            <a:r>
              <a:rPr lang="en-US" altLang="zh-CN" dirty="0" smtClean="0"/>
              <a:t>)</a:t>
            </a:r>
            <a:r>
              <a:rPr lang="zh-CN" altLang="en-US" dirty="0" smtClean="0"/>
              <a:t>组合造成一种新奇的临时表达式</a:t>
            </a:r>
            <a:r>
              <a:rPr lang="en-US" altLang="zh-CN" dirty="0" smtClean="0"/>
              <a:t>, </a:t>
            </a:r>
            <a:r>
              <a:rPr lang="zh-CN" altLang="en-US" dirty="0" smtClean="0"/>
              <a:t>其中多数稍纵即逝</a:t>
            </a:r>
            <a:r>
              <a:rPr lang="en-US" altLang="zh-CN" dirty="0" smtClean="0"/>
              <a:t>, </a:t>
            </a:r>
            <a:r>
              <a:rPr lang="zh-CN" altLang="en-US" dirty="0" smtClean="0"/>
              <a:t>而有少数会被社团重复和扩散</a:t>
            </a:r>
            <a:r>
              <a:rPr lang="en-US" altLang="zh-CN" dirty="0" smtClean="0"/>
              <a:t>, </a:t>
            </a:r>
            <a:r>
              <a:rPr lang="zh-CN" altLang="en-US" dirty="0" smtClean="0"/>
              <a:t>经过语法化后产生新的句法要素。</a:t>
            </a:r>
            <a:endParaRPr lang="zh-CN" altLang="en-US" dirty="0"/>
          </a:p>
        </p:txBody>
      </p:sp>
      <p:sp>
        <p:nvSpPr>
          <p:cNvPr id="3" name="标题 2"/>
          <p:cNvSpPr>
            <a:spLocks noGrp="1"/>
          </p:cNvSpPr>
          <p:nvPr>
            <p:ph type="title"/>
          </p:nvPr>
        </p:nvSpPr>
        <p:spPr/>
        <p:txBody>
          <a:bodyPr/>
          <a:lstStyle/>
          <a:p>
            <a:r>
              <a:rPr altLang="zh-CN" dirty="0" smtClean="0"/>
              <a:t>4.</a:t>
            </a:r>
            <a:r>
              <a:rPr lang="zh-CN" altLang="en-US" dirty="0" smtClean="0"/>
              <a:t>语法化的动因</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a:bodyPr>
          <a:lstStyle/>
          <a:p>
            <a:r>
              <a:rPr lang="zh-CN" altLang="en-US" dirty="0" smtClean="0"/>
              <a:t>（</a:t>
            </a:r>
            <a:r>
              <a:rPr lang="en-US" altLang="zh-CN" dirty="0" smtClean="0"/>
              <a:t>2</a:t>
            </a:r>
            <a:r>
              <a:rPr lang="zh-CN" altLang="en-US" dirty="0" smtClean="0"/>
              <a:t>）</a:t>
            </a:r>
            <a:r>
              <a:rPr lang="en-US" altLang="zh-CN" dirty="0" smtClean="0"/>
              <a:t>Heine </a:t>
            </a:r>
            <a:r>
              <a:rPr lang="zh-CN" altLang="en-US" dirty="0" smtClean="0"/>
              <a:t>等</a:t>
            </a:r>
            <a:r>
              <a:rPr lang="en-US" altLang="zh-CN" dirty="0" smtClean="0"/>
              <a:t>( 1991)</a:t>
            </a:r>
            <a:r>
              <a:rPr lang="zh-CN" altLang="en-US" dirty="0" smtClean="0"/>
              <a:t>认为是形式的有限性和表达需要的无限性之间的竞争造成了语法化，即在表达手段有限的情况下常需用既有手段去表达新内容</a:t>
            </a:r>
            <a:r>
              <a:rPr lang="en-US" altLang="zh-CN" dirty="0" smtClean="0"/>
              <a:t>, </a:t>
            </a:r>
            <a:r>
              <a:rPr lang="zh-CN" altLang="en-US" dirty="0" smtClean="0"/>
              <a:t>特别是借表具体实义的手段去表达抽象空灵的内容</a:t>
            </a:r>
            <a:r>
              <a:rPr lang="en-US" altLang="zh-CN" dirty="0" smtClean="0"/>
              <a:t>,</a:t>
            </a:r>
            <a:r>
              <a:rPr lang="zh-CN" altLang="en-US" dirty="0" smtClean="0"/>
              <a:t>从而促成语法化</a:t>
            </a:r>
            <a:endParaRPr lang="en-US" altLang="zh-CN" dirty="0" smtClean="0"/>
          </a:p>
          <a:p>
            <a:r>
              <a:rPr lang="zh-CN" altLang="en-US" dirty="0" smtClean="0"/>
              <a:t>（</a:t>
            </a:r>
            <a:r>
              <a:rPr lang="en-US" altLang="zh-CN" dirty="0" smtClean="0"/>
              <a:t>3</a:t>
            </a:r>
            <a:r>
              <a:rPr lang="zh-CN" altLang="en-US" dirty="0" smtClean="0"/>
              <a:t>）刘丹青（</a:t>
            </a:r>
            <a:r>
              <a:rPr lang="en-US" altLang="zh-CN" dirty="0" smtClean="0"/>
              <a:t>2008</a:t>
            </a:r>
            <a:r>
              <a:rPr lang="zh-CN" altLang="en-US" dirty="0" smtClean="0"/>
              <a:t>）则进一步认为，语法化发生的根本原因是人类对无标记原因的追求造成的。作者在这里借助了优选论的理论假设：优选论将语言单位的生成看作输入输出过程中几个因素竞争的结果</a:t>
            </a:r>
            <a:r>
              <a:rPr lang="en-US" altLang="zh-CN" dirty="0" smtClean="0"/>
              <a:t>, </a:t>
            </a:r>
            <a:r>
              <a:rPr lang="zh-CN" altLang="en-US" dirty="0" smtClean="0"/>
              <a:t>占优势的因素使符合它的单位胜出成为实际的输出项。决定输出的根本原则有两个</a:t>
            </a:r>
            <a:r>
              <a:rPr lang="en-US" altLang="zh-CN" dirty="0" smtClean="0"/>
              <a:t>: </a:t>
            </a:r>
            <a:r>
              <a:rPr lang="zh-CN" altLang="en-US" dirty="0" smtClean="0"/>
              <a:t>一个是</a:t>
            </a:r>
            <a:r>
              <a:rPr lang="en-US" altLang="zh-CN" dirty="0" smtClean="0"/>
              <a:t>faithfulness</a:t>
            </a:r>
            <a:r>
              <a:rPr lang="zh-CN" altLang="en-US" dirty="0" smtClean="0"/>
              <a:t>原则</a:t>
            </a:r>
            <a:r>
              <a:rPr lang="en-US" altLang="zh-CN" dirty="0" smtClean="0"/>
              <a:t>, </a:t>
            </a:r>
            <a:r>
              <a:rPr lang="zh-CN" altLang="en-US" dirty="0" smtClean="0"/>
              <a:t>它要求输出尽可能与输入一致</a:t>
            </a:r>
            <a:r>
              <a:rPr lang="en-US" altLang="zh-CN" dirty="0" smtClean="0"/>
              <a:t>;</a:t>
            </a:r>
            <a:r>
              <a:rPr lang="zh-CN" altLang="en-US" dirty="0" smtClean="0"/>
              <a:t>另一个是</a:t>
            </a:r>
            <a:r>
              <a:rPr lang="en-US" altLang="zh-CN" dirty="0" err="1" smtClean="0"/>
              <a:t>markedness</a:t>
            </a:r>
            <a:r>
              <a:rPr lang="zh-CN" altLang="en-US" dirty="0" smtClean="0"/>
              <a:t>原则</a:t>
            </a:r>
            <a:r>
              <a:rPr lang="en-US" altLang="zh-CN" dirty="0" smtClean="0"/>
              <a:t>, </a:t>
            </a:r>
            <a:r>
              <a:rPr lang="zh-CN" altLang="en-US" dirty="0" smtClean="0"/>
              <a:t>它要求输出尽可能为无标记项。</a:t>
            </a:r>
            <a:endParaRPr lang="zh-CN" altLang="en-US" dirty="0"/>
          </a:p>
        </p:txBody>
      </p:sp>
      <p:sp>
        <p:nvSpPr>
          <p:cNvPr id="3" name="标题 2"/>
          <p:cNvSpPr>
            <a:spLocks noGrp="1"/>
          </p:cNvSpPr>
          <p:nvPr>
            <p:ph type="title"/>
          </p:nvPr>
        </p:nvSpPr>
        <p:spPr/>
        <p:txBody>
          <a:bodyPr/>
          <a:lstStyle/>
          <a:p>
            <a:r>
              <a:rPr altLang="zh-CN" dirty="0" smtClean="0"/>
              <a:t>4.</a:t>
            </a:r>
            <a:r>
              <a:rPr lang="zh-CN" altLang="en-US" dirty="0" smtClean="0"/>
              <a:t>语法化的动因</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dirty="0" smtClean="0"/>
              <a:t>         关于语法化和频率之间的关系这些年来引起来不少人的注意，彭睿（</a:t>
            </a:r>
            <a:r>
              <a:rPr lang="en-US" altLang="zh-CN" dirty="0" smtClean="0"/>
              <a:t>2011</a:t>
            </a:r>
            <a:r>
              <a:rPr lang="zh-CN" altLang="en-US" dirty="0" smtClean="0"/>
              <a:t>）对这些理论进行了简要的概括，我们在这里可以简单的复述一下：</a:t>
            </a:r>
            <a:r>
              <a:rPr lang="zh-CN" altLang="en-US" dirty="0" smtClean="0"/>
              <a:t>频率理论关于频率和语言变化之间关系的一些核心主张，如高频率引起线性毗邻的</a:t>
            </a:r>
            <a:r>
              <a:rPr lang="zh-CN" altLang="en-US" dirty="0" smtClean="0"/>
              <a:t>语言单位</a:t>
            </a:r>
            <a:r>
              <a:rPr lang="zh-CN" altLang="en-US" dirty="0" smtClean="0"/>
              <a:t>的组块</a:t>
            </a:r>
            <a:r>
              <a:rPr lang="zh-CN" altLang="en-US" dirty="0" smtClean="0"/>
              <a:t>化；频率是</a:t>
            </a:r>
            <a:r>
              <a:rPr lang="zh-CN" altLang="en-US" dirty="0" smtClean="0"/>
              <a:t>导致相邻语言单位附着</a:t>
            </a:r>
            <a:r>
              <a:rPr lang="zh-CN" altLang="en-US" dirty="0" smtClean="0"/>
              <a:t>化和合并的</a:t>
            </a:r>
            <a:r>
              <a:rPr lang="zh-CN" altLang="en-US" dirty="0" smtClean="0"/>
              <a:t>最重要</a:t>
            </a:r>
            <a:r>
              <a:rPr lang="zh-CN" altLang="en-US" dirty="0" smtClean="0"/>
              <a:t>动因。</a:t>
            </a:r>
            <a:endParaRPr lang="en-US" altLang="zh-CN" dirty="0" smtClean="0"/>
          </a:p>
          <a:p>
            <a:r>
              <a:rPr lang="en-US" altLang="zh-CN" dirty="0" smtClean="0"/>
              <a:t> </a:t>
            </a:r>
            <a:r>
              <a:rPr lang="en-US" altLang="zh-CN" dirty="0" smtClean="0"/>
              <a:t>      </a:t>
            </a:r>
            <a:r>
              <a:rPr lang="zh-CN" altLang="en-US" dirty="0" smtClean="0"/>
              <a:t>这些看法都经过了相应的语言研究的证明，但是频率理论关于频率是语法化的重要的动因之一的理论假设却遭到了很多人的质疑，一个最明显的证据就是</a:t>
            </a:r>
            <a:r>
              <a:rPr lang="zh-CN" altLang="en-US" dirty="0" smtClean="0"/>
              <a:t>，</a:t>
            </a:r>
            <a:r>
              <a:rPr lang="en-US" altLang="zh-CN" dirty="0" err="1" smtClean="0"/>
              <a:t>Bertoncini</a:t>
            </a:r>
            <a:r>
              <a:rPr lang="en-US" altLang="zh-CN" dirty="0" smtClean="0"/>
              <a:t> ( 1973) </a:t>
            </a:r>
            <a:r>
              <a:rPr lang="zh-CN" altLang="en-US" dirty="0" smtClean="0"/>
              <a:t>对</a:t>
            </a:r>
            <a:r>
              <a:rPr lang="en-US" altLang="zh-CN" dirty="0" smtClean="0"/>
              <a:t>Swahili </a:t>
            </a:r>
            <a:r>
              <a:rPr lang="zh-CN" altLang="en-US" dirty="0" smtClean="0"/>
              <a:t>语的研究显示，所有语法化的词都在</a:t>
            </a:r>
            <a:r>
              <a:rPr lang="en-US" altLang="zh-CN" dirty="0" smtClean="0"/>
              <a:t>278 </a:t>
            </a:r>
            <a:r>
              <a:rPr lang="zh-CN" altLang="en-US" dirty="0" smtClean="0"/>
              <a:t>个频率最高的词</a:t>
            </a:r>
            <a:r>
              <a:rPr lang="zh-CN" altLang="en-US" dirty="0" smtClean="0"/>
              <a:t>范围内</a:t>
            </a:r>
            <a:r>
              <a:rPr lang="zh-CN" altLang="en-US" dirty="0" smtClean="0"/>
              <a:t>。</a:t>
            </a:r>
            <a:r>
              <a:rPr lang="zh-CN" altLang="en-US" dirty="0" smtClean="0"/>
              <a:t>然而频率</a:t>
            </a:r>
            <a:r>
              <a:rPr lang="zh-CN" altLang="en-US" dirty="0" smtClean="0"/>
              <a:t>最高的前</a:t>
            </a:r>
            <a:r>
              <a:rPr lang="en-US" altLang="zh-CN" dirty="0" smtClean="0"/>
              <a:t>15 </a:t>
            </a:r>
            <a:r>
              <a:rPr lang="zh-CN" altLang="en-US" dirty="0" smtClean="0"/>
              <a:t>个词无一发生语法化。</a:t>
            </a:r>
            <a:r>
              <a:rPr lang="en-US" altLang="zh-CN" dirty="0" smtClean="0"/>
              <a:t> </a:t>
            </a:r>
            <a:endParaRPr lang="zh-CN" altLang="en-US" dirty="0"/>
          </a:p>
        </p:txBody>
      </p:sp>
      <p:sp>
        <p:nvSpPr>
          <p:cNvPr id="3" name="标题 2"/>
          <p:cNvSpPr>
            <a:spLocks noGrp="1"/>
          </p:cNvSpPr>
          <p:nvPr>
            <p:ph type="title"/>
          </p:nvPr>
        </p:nvSpPr>
        <p:spPr/>
        <p:txBody>
          <a:bodyPr/>
          <a:lstStyle/>
          <a:p>
            <a:r>
              <a:rPr altLang="zh-CN" dirty="0" smtClean="0"/>
              <a:t>5.</a:t>
            </a:r>
            <a:r>
              <a:rPr lang="zh-CN" altLang="en-US" dirty="0" smtClean="0"/>
              <a:t>语法化和频率之间的关系</a:t>
            </a: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彭睿（</a:t>
            </a:r>
            <a:r>
              <a:rPr lang="en-US" altLang="zh-CN" dirty="0" smtClean="0"/>
              <a:t>2011</a:t>
            </a:r>
            <a:r>
              <a:rPr lang="zh-CN" altLang="en-US" dirty="0" smtClean="0"/>
              <a:t>）在此基础上经过进一步的研究认为，应该严格区分两种类型的频率，即非临界环境中的频率和临界环境中的频率，认为只有临界环境中的高频率才可以引起语法化，因为只有临界环境才可以引发语用推理（重新分析），并通过对语料的统计证明了这一点，发现发生语法化的词串，在临界环境中都有高频率。</a:t>
            </a:r>
            <a:endParaRPr lang="zh-CN" altLang="en-US" dirty="0"/>
          </a:p>
        </p:txBody>
      </p:sp>
      <p:sp>
        <p:nvSpPr>
          <p:cNvPr id="3" name="标题 2"/>
          <p:cNvSpPr>
            <a:spLocks noGrp="1"/>
          </p:cNvSpPr>
          <p:nvPr>
            <p:ph type="title"/>
          </p:nvPr>
        </p:nvSpPr>
        <p:spPr/>
        <p:txBody>
          <a:bodyPr/>
          <a:lstStyle/>
          <a:p>
            <a:r>
              <a:rPr altLang="zh-CN" dirty="0" smtClean="0"/>
              <a:t>5.</a:t>
            </a:r>
            <a:r>
              <a:rPr lang="zh-CN" altLang="en-US" dirty="0" smtClean="0"/>
              <a:t>语法化中的频率理论</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6.1</a:t>
            </a:r>
            <a:r>
              <a:rPr lang="zh-CN" altLang="en-US" dirty="0" smtClean="0"/>
              <a:t>我对语法化和频率之间关系的看法：</a:t>
            </a:r>
            <a:endParaRPr lang="en-US" altLang="zh-CN" dirty="0" smtClean="0"/>
          </a:p>
          <a:p>
            <a:r>
              <a:rPr lang="zh-CN" altLang="en-US" dirty="0" smtClean="0"/>
              <a:t>（</a:t>
            </a:r>
            <a:r>
              <a:rPr lang="en-US" altLang="zh-CN" dirty="0" smtClean="0"/>
              <a:t>1</a:t>
            </a:r>
            <a:r>
              <a:rPr lang="zh-CN" altLang="en-US" dirty="0" smtClean="0"/>
              <a:t>）首先，频率不是引起语法化的最初的动因</a:t>
            </a:r>
            <a:r>
              <a:rPr lang="zh-CN" altLang="en-US" dirty="0" smtClean="0"/>
              <a:t>。</a:t>
            </a:r>
            <a:endParaRPr lang="en-US" altLang="zh-CN" dirty="0" smtClean="0"/>
          </a:p>
          <a:p>
            <a:r>
              <a:rPr lang="zh-CN" altLang="en-US" dirty="0" smtClean="0"/>
              <a:t>（</a:t>
            </a:r>
            <a:r>
              <a:rPr lang="en-US" altLang="zh-CN" dirty="0" smtClean="0"/>
              <a:t>2</a:t>
            </a:r>
            <a:r>
              <a:rPr lang="zh-CN" altLang="en-US" dirty="0" smtClean="0"/>
              <a:t>）</a:t>
            </a:r>
            <a:r>
              <a:rPr lang="zh-CN" altLang="en-US" dirty="0" smtClean="0"/>
              <a:t>其次，我们认为要想从实证的角度来研究频率和语法化谁先谁后的问题，目前看来不可行</a:t>
            </a:r>
            <a:r>
              <a:rPr lang="zh-CN" altLang="en-US" dirty="0" smtClean="0"/>
              <a:t>。</a:t>
            </a:r>
            <a:endParaRPr lang="en-US" altLang="zh-CN" dirty="0" smtClean="0"/>
          </a:p>
          <a:p>
            <a:r>
              <a:rPr lang="zh-CN" altLang="en-US" dirty="0" smtClean="0"/>
              <a:t>（</a:t>
            </a:r>
            <a:r>
              <a:rPr lang="en-US" altLang="zh-CN" dirty="0" smtClean="0"/>
              <a:t>3</a:t>
            </a:r>
            <a:r>
              <a:rPr lang="zh-CN" altLang="en-US" dirty="0" smtClean="0"/>
              <a:t>）</a:t>
            </a:r>
            <a:r>
              <a:rPr lang="zh-CN" altLang="en-US" dirty="0" smtClean="0"/>
              <a:t>从操作性上来看，临界环境和非临界环境的语法化项频率统计难度比较大</a:t>
            </a:r>
            <a:r>
              <a:rPr lang="zh-CN" altLang="en-US" dirty="0" smtClean="0"/>
              <a:t>。</a:t>
            </a:r>
            <a:endParaRPr lang="en-US" altLang="zh-CN" dirty="0" smtClean="0"/>
          </a:p>
          <a:p>
            <a:r>
              <a:rPr lang="zh-CN" altLang="en-US" dirty="0" smtClean="0"/>
              <a:t>综上所述，我们认为单纯的看语法化项的频率和语法化之间的关系有很多的缺陷，应该转变这种研究思路。 </a:t>
            </a:r>
            <a:endParaRPr lang="zh-CN" altLang="en-US" dirty="0"/>
          </a:p>
        </p:txBody>
      </p:sp>
      <p:sp>
        <p:nvSpPr>
          <p:cNvPr id="3" name="标题 2"/>
          <p:cNvSpPr>
            <a:spLocks noGrp="1"/>
          </p:cNvSpPr>
          <p:nvPr>
            <p:ph type="title"/>
          </p:nvPr>
        </p:nvSpPr>
        <p:spPr/>
        <p:txBody>
          <a:bodyPr/>
          <a:lstStyle/>
          <a:p>
            <a:r>
              <a:rPr altLang="zh-CN" dirty="0" smtClean="0"/>
              <a:t>6.</a:t>
            </a:r>
            <a:r>
              <a:rPr lang="zh-CN" altLang="en-US" dirty="0" smtClean="0"/>
              <a:t>同构</a:t>
            </a:r>
            <a:r>
              <a:rPr lang="zh-CN" altLang="en-US" dirty="0" smtClean="0"/>
              <a:t>项丰富度</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524000"/>
            <a:ext cx="8229600" cy="5119710"/>
          </a:xfrm>
        </p:spPr>
        <p:txBody>
          <a:bodyPr>
            <a:normAutofit fontScale="85000" lnSpcReduction="20000"/>
          </a:bodyPr>
          <a:lstStyle/>
          <a:p>
            <a:r>
              <a:rPr lang="zh-CN" altLang="en-US" dirty="0" smtClean="0"/>
              <a:t>        我们</a:t>
            </a:r>
            <a:r>
              <a:rPr lang="zh-CN" altLang="en-US" dirty="0" smtClean="0"/>
              <a:t>认为，单纯的看语法化项的频率，其问题主要是出在没有考虑语法化项所在的上下文环境，或者说，是对语法化项所在的上下文环境的重视程度不够，没有将其当做语法化的一个重要参数来看待。近年来语法化研究观察视点逐渐从语法化项向语法化项所在环境转移（彭睿</a:t>
            </a:r>
            <a:r>
              <a:rPr lang="en-US" altLang="zh-CN" dirty="0" smtClean="0"/>
              <a:t>2009</a:t>
            </a:r>
            <a:r>
              <a:rPr lang="zh-CN" altLang="en-US" dirty="0" smtClean="0"/>
              <a:t>），我们之所以放弃从语法化项的角度来看待语法化的</a:t>
            </a:r>
            <a:r>
              <a:rPr lang="zh-CN" altLang="en-US" dirty="0" smtClean="0"/>
              <a:t>频率</a:t>
            </a:r>
            <a:endParaRPr lang="en-US" altLang="zh-CN" dirty="0" smtClean="0"/>
          </a:p>
          <a:p>
            <a:r>
              <a:rPr lang="en-US" altLang="zh-CN" dirty="0" smtClean="0"/>
              <a:t>         </a:t>
            </a:r>
            <a:r>
              <a:rPr lang="en-US" altLang="zh-CN" dirty="0" err="1" smtClean="0"/>
              <a:t>Hemmelmann</a:t>
            </a:r>
            <a:r>
              <a:rPr lang="zh-CN" altLang="en-US" dirty="0" smtClean="0"/>
              <a:t>（</a:t>
            </a:r>
            <a:r>
              <a:rPr lang="en-US" altLang="zh-CN" dirty="0" smtClean="0"/>
              <a:t>2004</a:t>
            </a:r>
            <a:r>
              <a:rPr lang="zh-CN" altLang="en-US" dirty="0" smtClean="0"/>
              <a:t>）对传统语法化理论进行了批判，因为传统的语法化理论一直是“基于成员的语法化观”（彭睿</a:t>
            </a:r>
            <a:r>
              <a:rPr lang="en-US" altLang="zh-CN" dirty="0" smtClean="0"/>
              <a:t>2009</a:t>
            </a:r>
            <a:r>
              <a:rPr lang="zh-CN" altLang="en-US" dirty="0" smtClean="0"/>
              <a:t>），事实上我们认为这种说法还不太准确，应该说，这是一种“孤立的语法化观”，也就是一种脱离上下文环境的语法化观，传统的语法化理论通常只关注语法化项由实词性成分到虚词性成分再到“更虚”（也就是功能性更强）的语法成分的演化，在大多数个案研究中，我们看到，尽管大多数人在考察语法</a:t>
            </a:r>
            <a:r>
              <a:rPr lang="zh-CN" altLang="en-US" dirty="0" smtClean="0"/>
              <a:t>化项</a:t>
            </a:r>
            <a:r>
              <a:rPr lang="zh-CN" altLang="en-US" dirty="0" smtClean="0"/>
              <a:t>变化的时候都需要考虑其上下文环境的变化，比如“把”，当我们在说其进入临界环境时，其实就是已经在语法化项所在的环境考虑其变化了，但是很少将其当做一个语法化的重要参数来讲。</a:t>
            </a:r>
            <a:r>
              <a:rPr lang="zh-CN" altLang="en-US" dirty="0" smtClean="0"/>
              <a:t>问题</a:t>
            </a:r>
            <a:r>
              <a:rPr lang="zh-CN" altLang="en-US" dirty="0" smtClean="0"/>
              <a:t>与这一点比较相关。</a:t>
            </a:r>
            <a:endParaRPr lang="zh-CN" altLang="en-US" dirty="0"/>
          </a:p>
        </p:txBody>
      </p:sp>
      <p:sp>
        <p:nvSpPr>
          <p:cNvPr id="3" name="标题 2"/>
          <p:cNvSpPr>
            <a:spLocks noGrp="1"/>
          </p:cNvSpPr>
          <p:nvPr>
            <p:ph type="title"/>
          </p:nvPr>
        </p:nvSpPr>
        <p:spPr/>
        <p:txBody>
          <a:bodyPr/>
          <a:lstStyle/>
          <a:p>
            <a:r>
              <a:rPr altLang="zh-CN" dirty="0" smtClean="0"/>
              <a:t>6.</a:t>
            </a:r>
            <a:r>
              <a:rPr lang="zh-CN" altLang="en-US" dirty="0" smtClean="0"/>
              <a:t>同构项丰富度</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zh-CN" altLang="en-US" dirty="0" smtClean="0"/>
              <a:t>        彭睿</a:t>
            </a:r>
            <a:r>
              <a:rPr lang="zh-CN" altLang="en-US" dirty="0" smtClean="0"/>
              <a:t>（</a:t>
            </a:r>
            <a:r>
              <a:rPr lang="en-US" altLang="zh-CN" dirty="0" smtClean="0"/>
              <a:t>2009</a:t>
            </a:r>
            <a:r>
              <a:rPr lang="zh-CN" altLang="en-US" dirty="0" smtClean="0"/>
              <a:t>）指出：“目前学者们达成的共识是</a:t>
            </a:r>
            <a:r>
              <a:rPr lang="en-US" altLang="zh-CN" dirty="0" smtClean="0"/>
              <a:t>, </a:t>
            </a:r>
            <a:r>
              <a:rPr lang="zh-CN" altLang="en-US" dirty="0" smtClean="0"/>
              <a:t>单个词项从来不会孤立地发生语法化</a:t>
            </a:r>
            <a:r>
              <a:rPr lang="en-US" altLang="zh-CN" dirty="0" smtClean="0"/>
              <a:t>, </a:t>
            </a:r>
            <a:r>
              <a:rPr lang="zh-CN" altLang="en-US" dirty="0" smtClean="0"/>
              <a:t>词项的语法化离不开一定的组合环境。”在该文中，作者比较详细的介绍了“语法化的扩展效应”的提出和其相关的理论价值，我们在这里不再详述，我们想说的是正是这些理论的思考引导我们将频率的考察和语法化项的环境扩展联系在一起，对语法化进行更一步的思考。 </a:t>
            </a:r>
          </a:p>
          <a:p>
            <a:r>
              <a:rPr lang="en-US" altLang="zh-CN" dirty="0" smtClean="0"/>
              <a:t>        </a:t>
            </a:r>
            <a:r>
              <a:rPr lang="en-US" altLang="zh-CN" dirty="0" err="1" smtClean="0"/>
              <a:t>Himmelmann</a:t>
            </a:r>
            <a:r>
              <a:rPr lang="zh-CN" altLang="en-US" dirty="0" smtClean="0"/>
              <a:t>（</a:t>
            </a:r>
            <a:r>
              <a:rPr lang="en-US" altLang="zh-CN" dirty="0" smtClean="0"/>
              <a:t>2004</a:t>
            </a:r>
            <a:r>
              <a:rPr lang="zh-CN" altLang="en-US" dirty="0" smtClean="0"/>
              <a:t>）将“环境扩展”的内涵扩展为三个层次（彭睿</a:t>
            </a:r>
            <a:r>
              <a:rPr lang="en-US" altLang="zh-CN" dirty="0" smtClean="0"/>
              <a:t>2009</a:t>
            </a:r>
            <a:r>
              <a:rPr lang="zh-CN" altLang="en-US" dirty="0" smtClean="0"/>
              <a:t>），这三个层次分别是指：同构项类型的扩展、句法环境的扩展以及语义语用环境的扩展，在本文中我们将主要关注同构项类型的扩展。</a:t>
            </a:r>
            <a:endParaRPr lang="zh-CN" altLang="en-US" dirty="0"/>
          </a:p>
        </p:txBody>
      </p:sp>
      <p:sp>
        <p:nvSpPr>
          <p:cNvPr id="3" name="标题 2"/>
          <p:cNvSpPr>
            <a:spLocks noGrp="1"/>
          </p:cNvSpPr>
          <p:nvPr>
            <p:ph type="title"/>
          </p:nvPr>
        </p:nvSpPr>
        <p:spPr/>
        <p:txBody>
          <a:bodyPr/>
          <a:lstStyle/>
          <a:p>
            <a:r>
              <a:rPr altLang="zh-CN" dirty="0" smtClean="0"/>
              <a:t>6.</a:t>
            </a:r>
            <a:r>
              <a:rPr lang="zh-CN" altLang="en-US" dirty="0" smtClean="0"/>
              <a:t>同构项丰富度</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        我们认为可以将同构项类型的扩展应该是通过同构项的类型来衡量，但是之前的文章所认为的同构项类型主要是指同构项的语义类型，这样带来两个问题，语义类型的划分比较主观，不容易取得一致性，一个是同构项的统计不光要统计现代汉语，还要统计各个时间段的语料，这样就必须找一个适用于各个时代的汉语的语义类体系，这个难度更大，于是我们认为可以统计同构项的频率，这样就从原来研究语法化项的频率过渡到研究同构项的频率上，不再是孤立的语法化观，同时与统计同构项的语义类型相比：</a:t>
            </a:r>
            <a:endParaRPr lang="en-US" altLang="zh-CN" dirty="0" smtClean="0"/>
          </a:p>
        </p:txBody>
      </p:sp>
      <p:sp>
        <p:nvSpPr>
          <p:cNvPr id="3" name="标题 2"/>
          <p:cNvSpPr>
            <a:spLocks noGrp="1"/>
          </p:cNvSpPr>
          <p:nvPr>
            <p:ph type="title"/>
          </p:nvPr>
        </p:nvSpPr>
        <p:spPr/>
        <p:txBody>
          <a:bodyPr/>
          <a:lstStyle/>
          <a:p>
            <a:r>
              <a:rPr altLang="zh-CN" dirty="0" smtClean="0"/>
              <a:t>6.</a:t>
            </a:r>
            <a:r>
              <a:rPr lang="zh-CN" altLang="en-US" dirty="0" smtClean="0"/>
              <a:t>同构项丰富度</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85000" lnSpcReduction="20000"/>
          </a:bodyPr>
          <a:lstStyle/>
          <a:p>
            <a:r>
              <a:rPr lang="zh-CN" altLang="en-US" dirty="0" smtClean="0"/>
              <a:t>看以下两个例子：</a:t>
            </a:r>
            <a:endParaRPr lang="en-US" altLang="zh-CN" dirty="0" smtClean="0"/>
          </a:p>
          <a:p>
            <a:r>
              <a:rPr lang="en-US" altLang="zh-CN" dirty="0" smtClean="0"/>
              <a:t>a.</a:t>
            </a:r>
            <a:r>
              <a:rPr lang="zh-CN" altLang="en-US" dirty="0" smtClean="0"/>
              <a:t>了</a:t>
            </a:r>
            <a:r>
              <a:rPr lang="en-US" altLang="en-US" dirty="0" smtClean="0"/>
              <a:t>v   </a:t>
            </a:r>
            <a:r>
              <a:rPr lang="en-US" altLang="en-US" dirty="0" smtClean="0">
                <a:sym typeface="Wingdings"/>
              </a:rPr>
              <a:t></a:t>
            </a:r>
            <a:r>
              <a:rPr lang="zh-CN" altLang="en-US" dirty="0" smtClean="0"/>
              <a:t>了</a:t>
            </a:r>
            <a:r>
              <a:rPr lang="en-US" altLang="en-US" dirty="0" smtClean="0"/>
              <a:t>1</a:t>
            </a:r>
            <a:r>
              <a:rPr lang="en-US" altLang="en-US" dirty="0" smtClean="0">
                <a:sym typeface="Wingdings"/>
              </a:rPr>
              <a:t></a:t>
            </a:r>
            <a:r>
              <a:rPr lang="zh-CN" altLang="en-US" dirty="0" smtClean="0"/>
              <a:t>了</a:t>
            </a:r>
            <a:r>
              <a:rPr lang="en-US" altLang="en-US" dirty="0" smtClean="0"/>
              <a:t>2 </a:t>
            </a:r>
          </a:p>
          <a:p>
            <a:r>
              <a:rPr lang="en-US" altLang="zh-CN" dirty="0" smtClean="0"/>
              <a:t>b.</a:t>
            </a:r>
            <a:r>
              <a:rPr lang="en-US" altLang="en-US" dirty="0" smtClean="0"/>
              <a:t> be going to (move) </a:t>
            </a:r>
            <a:r>
              <a:rPr lang="en-US" altLang="en-US" dirty="0" smtClean="0">
                <a:sym typeface="Wingdings"/>
              </a:rPr>
              <a:t></a:t>
            </a:r>
            <a:r>
              <a:rPr lang="en-US" altLang="en-US" dirty="0" smtClean="0"/>
              <a:t> be going to (auxiliary) </a:t>
            </a:r>
            <a:r>
              <a:rPr lang="en-US" altLang="en-US" dirty="0" smtClean="0">
                <a:sym typeface="Wingdings"/>
              </a:rPr>
              <a:t></a:t>
            </a:r>
            <a:r>
              <a:rPr lang="en-US" altLang="en-US" dirty="0" smtClean="0"/>
              <a:t> be </a:t>
            </a:r>
            <a:r>
              <a:rPr lang="en-US" altLang="en-US" dirty="0" err="1" smtClean="0"/>
              <a:t>gonna</a:t>
            </a:r>
            <a:endParaRPr lang="en-US" altLang="en-US" dirty="0" smtClean="0"/>
          </a:p>
          <a:p>
            <a:r>
              <a:rPr lang="en-US" altLang="en-US" dirty="0" err="1" smtClean="0"/>
              <a:t>Grammaticalization</a:t>
            </a:r>
            <a:r>
              <a:rPr lang="en-US" altLang="en-US" dirty="0" smtClean="0"/>
              <a:t> consists in the increase of the range of a morpheme advancing from a lexical to a grammatical or from a less grammatical to a more grammatical status, e.g. from a derivative formant to an inflectional one. </a:t>
            </a:r>
            <a:r>
              <a:rPr lang="en-US" altLang="zh-CN" dirty="0" smtClean="0"/>
              <a:t>——</a:t>
            </a:r>
            <a:r>
              <a:rPr lang="en-US" altLang="en-US" dirty="0" smtClean="0"/>
              <a:t>(</a:t>
            </a:r>
            <a:r>
              <a:rPr lang="en-US" altLang="en-US" dirty="0" err="1" smtClean="0"/>
              <a:t>Kurylowicz</a:t>
            </a:r>
            <a:r>
              <a:rPr lang="en-US" altLang="en-US" dirty="0" smtClean="0"/>
              <a:t> 1965)</a:t>
            </a:r>
          </a:p>
          <a:p>
            <a:r>
              <a:rPr lang="zh-CN" altLang="en-US" dirty="0" smtClean="0"/>
              <a:t> </a:t>
            </a:r>
            <a:r>
              <a:rPr lang="en-US" altLang="en-US" dirty="0" err="1" smtClean="0"/>
              <a:t>Grammaticalzation</a:t>
            </a:r>
            <a:r>
              <a:rPr lang="en-US" altLang="en-US" dirty="0" smtClean="0"/>
              <a:t>…refers to the dynamic unidirectional historical process whereby lexical items in the course of time acquire a new status as grammatical, </a:t>
            </a:r>
            <a:r>
              <a:rPr lang="en-US" altLang="en-US" dirty="0" err="1" smtClean="0"/>
              <a:t>morphosyntactic</a:t>
            </a:r>
            <a:r>
              <a:rPr lang="en-US" altLang="en-US" dirty="0" smtClean="0"/>
              <a:t> forms.</a:t>
            </a:r>
            <a:r>
              <a:rPr lang="en-US" altLang="zh-CN" dirty="0" smtClean="0"/>
              <a:t>——</a:t>
            </a:r>
            <a:r>
              <a:rPr lang="en-US" altLang="en-US" dirty="0" smtClean="0"/>
              <a:t> (</a:t>
            </a:r>
            <a:r>
              <a:rPr lang="en-US" altLang="en-US" dirty="0" err="1" smtClean="0"/>
              <a:t>Traugott</a:t>
            </a:r>
            <a:r>
              <a:rPr lang="en-US" altLang="en-US" dirty="0" smtClean="0"/>
              <a:t>, 1988)</a:t>
            </a:r>
          </a:p>
          <a:p>
            <a:r>
              <a:rPr lang="en-US" altLang="en-US" dirty="0" smtClean="0"/>
              <a:t>the process whereby lexical items and constructions come in certain linguistic contexts to serve grammatical functions, and, once </a:t>
            </a:r>
            <a:r>
              <a:rPr lang="en-US" altLang="en-US" dirty="0" err="1" smtClean="0"/>
              <a:t>grammaticalized</a:t>
            </a:r>
            <a:r>
              <a:rPr lang="en-US" altLang="en-US" dirty="0" smtClean="0"/>
              <a:t>, continue to develop new grammatical functions.</a:t>
            </a:r>
            <a:r>
              <a:rPr lang="en-US" altLang="zh-CN" dirty="0" smtClean="0"/>
              <a:t>——</a:t>
            </a:r>
            <a:r>
              <a:rPr lang="zh-CN" altLang="en-US" dirty="0" smtClean="0"/>
              <a:t>（</a:t>
            </a:r>
            <a:r>
              <a:rPr lang="en-US" altLang="en-US" dirty="0" smtClean="0"/>
              <a:t>Hopper &amp;</a:t>
            </a:r>
            <a:r>
              <a:rPr lang="en-US" altLang="en-US" dirty="0" err="1" smtClean="0"/>
              <a:t>Traugott</a:t>
            </a:r>
            <a:r>
              <a:rPr lang="zh-CN" altLang="en-US" dirty="0" smtClean="0"/>
              <a:t>，</a:t>
            </a:r>
            <a:r>
              <a:rPr lang="en-US" altLang="en-US" dirty="0" smtClean="0"/>
              <a:t>2003</a:t>
            </a:r>
            <a:r>
              <a:rPr lang="zh-CN" altLang="en-US" dirty="0" smtClean="0"/>
              <a:t>）</a:t>
            </a:r>
          </a:p>
          <a:p>
            <a:pPr>
              <a:buNone/>
            </a:pPr>
            <a:endParaRPr lang="en-US" altLang="en-US" dirty="0" smtClean="0"/>
          </a:p>
          <a:p>
            <a:endParaRPr lang="en-US" b="1" dirty="0" smtClean="0"/>
          </a:p>
          <a:p>
            <a:endParaRPr lang="zh-CN" altLang="en-US" dirty="0" smtClean="0"/>
          </a:p>
          <a:p>
            <a:endParaRPr lang="zh-CN" altLang="en-US" dirty="0"/>
          </a:p>
        </p:txBody>
      </p:sp>
      <p:sp>
        <p:nvSpPr>
          <p:cNvPr id="3" name="标题 2"/>
          <p:cNvSpPr>
            <a:spLocks noGrp="1"/>
          </p:cNvSpPr>
          <p:nvPr>
            <p:ph type="title"/>
          </p:nvPr>
        </p:nvSpPr>
        <p:spPr/>
        <p:txBody>
          <a:bodyPr/>
          <a:lstStyle/>
          <a:p>
            <a:r>
              <a:rPr altLang="zh-CN" dirty="0" smtClean="0"/>
              <a:t>1.</a:t>
            </a:r>
            <a:r>
              <a:rPr lang="zh-CN" altLang="en-US" dirty="0" smtClean="0"/>
              <a:t>什么是语法化</a:t>
            </a:r>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a:t>
            </a:r>
            <a:r>
              <a:rPr lang="en-US" altLang="zh-CN" dirty="0" smtClean="0"/>
              <a:t>1</a:t>
            </a:r>
            <a:r>
              <a:rPr lang="zh-CN" altLang="en-US" dirty="0" smtClean="0"/>
              <a:t>）同构项频率也</a:t>
            </a:r>
            <a:r>
              <a:rPr lang="zh-CN" altLang="en-US" dirty="0" smtClean="0"/>
              <a:t>能反应同构项的类型</a:t>
            </a:r>
            <a:r>
              <a:rPr lang="zh-CN" altLang="en-US" dirty="0" smtClean="0"/>
              <a:t>扩展</a:t>
            </a:r>
            <a:endParaRPr lang="en-US" altLang="zh-CN" dirty="0" smtClean="0"/>
          </a:p>
          <a:p>
            <a:r>
              <a:rPr lang="zh-CN" altLang="en-US" dirty="0" smtClean="0"/>
              <a:t>（</a:t>
            </a:r>
            <a:r>
              <a:rPr lang="en-US" altLang="zh-CN" dirty="0" smtClean="0"/>
              <a:t>2</a:t>
            </a:r>
            <a:r>
              <a:rPr lang="zh-CN" altLang="en-US" dirty="0" smtClean="0"/>
              <a:t>）操作性更好</a:t>
            </a:r>
            <a:endParaRPr lang="en-US" altLang="zh-CN" dirty="0" smtClean="0"/>
          </a:p>
          <a:p>
            <a:r>
              <a:rPr lang="en-US" altLang="zh-CN" dirty="0" smtClean="0"/>
              <a:t>6.2</a:t>
            </a:r>
            <a:r>
              <a:rPr lang="zh-CN" altLang="en-US" dirty="0" smtClean="0"/>
              <a:t>定义</a:t>
            </a:r>
            <a:endParaRPr lang="en-US" altLang="zh-CN" dirty="0" smtClean="0"/>
          </a:p>
          <a:p>
            <a:r>
              <a:rPr lang="zh-CN" altLang="en-US" dirty="0" smtClean="0"/>
              <a:t>（</a:t>
            </a:r>
            <a:r>
              <a:rPr lang="en-US" altLang="zh-CN" dirty="0" smtClean="0"/>
              <a:t>1</a:t>
            </a:r>
            <a:r>
              <a:rPr lang="zh-CN" altLang="en-US" dirty="0" smtClean="0"/>
              <a:t>）</a:t>
            </a:r>
            <a:r>
              <a:rPr lang="en-US" altLang="zh-CN" dirty="0" smtClean="0"/>
              <a:t>Type</a:t>
            </a:r>
            <a:r>
              <a:rPr lang="zh-CN" altLang="en-US" dirty="0" smtClean="0"/>
              <a:t>：出现在同构项位置上的词位数。 </a:t>
            </a:r>
          </a:p>
          <a:p>
            <a:r>
              <a:rPr lang="zh-CN" altLang="en-US" dirty="0" smtClean="0"/>
              <a:t>（</a:t>
            </a:r>
            <a:r>
              <a:rPr lang="en-US" altLang="zh-CN" dirty="0" smtClean="0"/>
              <a:t>2</a:t>
            </a:r>
            <a:r>
              <a:rPr lang="zh-CN" altLang="en-US" dirty="0" smtClean="0"/>
              <a:t>）</a:t>
            </a:r>
            <a:r>
              <a:rPr lang="en-US" altLang="zh-CN" dirty="0" smtClean="0"/>
              <a:t>Token</a:t>
            </a:r>
            <a:r>
              <a:rPr lang="zh-CN" altLang="en-US" dirty="0" smtClean="0"/>
              <a:t>：出现在同构项位置上的词数</a:t>
            </a:r>
            <a:r>
              <a:rPr lang="zh-CN" altLang="en-US" dirty="0" smtClean="0"/>
              <a:t>。</a:t>
            </a:r>
            <a:endParaRPr lang="en-US" altLang="zh-CN" dirty="0" smtClean="0"/>
          </a:p>
          <a:p>
            <a:r>
              <a:rPr lang="zh-CN" altLang="en-US" dirty="0" smtClean="0"/>
              <a:t>我们选择用</a:t>
            </a:r>
            <a:r>
              <a:rPr lang="en-US" altLang="zh-CN" dirty="0" smtClean="0"/>
              <a:t>type</a:t>
            </a:r>
            <a:r>
              <a:rPr lang="zh-CN" altLang="en-US" dirty="0" smtClean="0"/>
              <a:t>当做同构项丰富度的主要计算数据，既然</a:t>
            </a:r>
            <a:r>
              <a:rPr lang="en-US" altLang="zh-CN" dirty="0" smtClean="0"/>
              <a:t>Type</a:t>
            </a:r>
            <a:r>
              <a:rPr lang="zh-CN" altLang="en-US" dirty="0" smtClean="0"/>
              <a:t>值和</a:t>
            </a:r>
            <a:r>
              <a:rPr lang="en-US" altLang="zh-CN" dirty="0" smtClean="0"/>
              <a:t>Token</a:t>
            </a:r>
            <a:r>
              <a:rPr lang="zh-CN" altLang="en-US" dirty="0" smtClean="0"/>
              <a:t>值都是反应同构项的变化的，我们为什么不使用</a:t>
            </a:r>
            <a:r>
              <a:rPr lang="en-US" altLang="zh-CN" dirty="0" smtClean="0"/>
              <a:t>Token</a:t>
            </a:r>
            <a:r>
              <a:rPr lang="zh-CN" altLang="en-US" dirty="0" smtClean="0"/>
              <a:t>值呢？ </a:t>
            </a:r>
            <a:r>
              <a:rPr lang="zh-CN" altLang="en-US" dirty="0" smtClean="0"/>
              <a:t> </a:t>
            </a:r>
            <a:endParaRPr lang="zh-CN" altLang="en-US" dirty="0"/>
          </a:p>
        </p:txBody>
      </p:sp>
      <p:sp>
        <p:nvSpPr>
          <p:cNvPr id="3" name="标题 2"/>
          <p:cNvSpPr>
            <a:spLocks noGrp="1"/>
          </p:cNvSpPr>
          <p:nvPr>
            <p:ph type="title"/>
          </p:nvPr>
        </p:nvSpPr>
        <p:spPr/>
        <p:txBody>
          <a:bodyPr/>
          <a:lstStyle/>
          <a:p>
            <a:r>
              <a:rPr altLang="zh-CN" dirty="0" smtClean="0"/>
              <a:t>6.</a:t>
            </a:r>
            <a:r>
              <a:rPr lang="zh-CN" altLang="en-US" dirty="0" smtClean="0"/>
              <a:t>同构项丰富度</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6.3</a:t>
            </a:r>
            <a:r>
              <a:rPr lang="zh-CN" altLang="en-US" dirty="0" smtClean="0"/>
              <a:t>个案研究</a:t>
            </a:r>
            <a:r>
              <a:rPr lang="en-US" altLang="zh-CN" dirty="0" smtClean="0"/>
              <a:t>—</a:t>
            </a:r>
            <a:r>
              <a:rPr lang="zh-CN" altLang="en-US" dirty="0" smtClean="0"/>
              <a:t>以“把”为例：</a:t>
            </a:r>
            <a:endParaRPr lang="en-US" altLang="zh-CN" dirty="0" smtClean="0"/>
          </a:p>
          <a:p>
            <a:endParaRPr lang="zh-CN" altLang="en-US" dirty="0"/>
          </a:p>
        </p:txBody>
      </p:sp>
      <p:sp>
        <p:nvSpPr>
          <p:cNvPr id="3" name="标题 2"/>
          <p:cNvSpPr>
            <a:spLocks noGrp="1"/>
          </p:cNvSpPr>
          <p:nvPr>
            <p:ph type="title"/>
          </p:nvPr>
        </p:nvSpPr>
        <p:spPr/>
        <p:txBody>
          <a:bodyPr/>
          <a:lstStyle/>
          <a:p>
            <a:r>
              <a:rPr altLang="zh-CN" dirty="0" smtClean="0"/>
              <a:t>6.</a:t>
            </a:r>
            <a:r>
              <a:rPr lang="zh-CN" altLang="en-US" dirty="0" smtClean="0"/>
              <a:t>同构项丰富度</a:t>
            </a:r>
            <a:endParaRPr lang="zh-CN" altLang="en-US" dirty="0"/>
          </a:p>
        </p:txBody>
      </p:sp>
      <p:graphicFrame>
        <p:nvGraphicFramePr>
          <p:cNvPr id="4" name="表格 3"/>
          <p:cNvGraphicFramePr>
            <a:graphicFrameLocks noGrp="1"/>
          </p:cNvGraphicFramePr>
          <p:nvPr/>
        </p:nvGraphicFramePr>
        <p:xfrm>
          <a:off x="1214414" y="3286124"/>
          <a:ext cx="6096000" cy="1107440"/>
        </p:xfrm>
        <a:graphic>
          <a:graphicData uri="http://schemas.openxmlformats.org/drawingml/2006/table">
            <a:tbl>
              <a:tblPr firstRow="1" bandRow="1">
                <a:tableStyleId>{5C22544A-7EE6-4342-B048-85BDC9FD1C3A}</a:tableStyleId>
              </a:tblPr>
              <a:tblGrid>
                <a:gridCol w="2032000"/>
                <a:gridCol w="2032000"/>
                <a:gridCol w="2032000"/>
              </a:tblGrid>
              <a:tr h="124790">
                <a:tc>
                  <a:txBody>
                    <a:bodyPr/>
                    <a:lstStyle/>
                    <a:p>
                      <a:endParaRPr lang="zh-CN" altLang="en-US" dirty="0"/>
                    </a:p>
                  </a:txBody>
                  <a:tcPr/>
                </a:tc>
                <a:tc>
                  <a:txBody>
                    <a:bodyPr/>
                    <a:lstStyle/>
                    <a:p>
                      <a:r>
                        <a:rPr lang="zh-CN" altLang="en-US" dirty="0" smtClean="0"/>
                        <a:t>论衡</a:t>
                      </a:r>
                      <a:endParaRPr lang="zh-CN" altLang="en-US" dirty="0"/>
                    </a:p>
                  </a:txBody>
                  <a:tcPr/>
                </a:tc>
                <a:tc>
                  <a:txBody>
                    <a:bodyPr/>
                    <a:lstStyle/>
                    <a:p>
                      <a:r>
                        <a:rPr lang="zh-CN" altLang="en-US" dirty="0" smtClean="0"/>
                        <a:t>穆斯林的葬礼</a:t>
                      </a:r>
                      <a:endParaRPr lang="zh-CN" altLang="en-US" dirty="0"/>
                    </a:p>
                  </a:txBody>
                  <a:tcPr/>
                </a:tc>
              </a:tr>
              <a:tr h="370840">
                <a:tc>
                  <a:txBody>
                    <a:bodyPr/>
                    <a:lstStyle/>
                    <a:p>
                      <a:r>
                        <a:rPr lang="zh-CN" altLang="en-US" dirty="0" smtClean="0"/>
                        <a:t>同构项</a:t>
                      </a:r>
                      <a:r>
                        <a:rPr lang="en-US" altLang="zh-CN" dirty="0" smtClean="0"/>
                        <a:t>type</a:t>
                      </a:r>
                      <a:endParaRPr lang="zh-CN" altLang="en-US" dirty="0"/>
                    </a:p>
                  </a:txBody>
                  <a:tcPr/>
                </a:tc>
                <a:tc>
                  <a:txBody>
                    <a:bodyPr/>
                    <a:lstStyle/>
                    <a:p>
                      <a:r>
                        <a:rPr lang="en-US" altLang="zh-CN" dirty="0" smtClean="0"/>
                        <a:t>14</a:t>
                      </a:r>
                      <a:endParaRPr lang="zh-CN" altLang="en-US" dirty="0"/>
                    </a:p>
                  </a:txBody>
                  <a:tcPr/>
                </a:tc>
                <a:tc>
                  <a:txBody>
                    <a:bodyPr/>
                    <a:lstStyle/>
                    <a:p>
                      <a:r>
                        <a:rPr lang="en-US" altLang="zh-CN" dirty="0" smtClean="0"/>
                        <a:t>288</a:t>
                      </a:r>
                      <a:endParaRPr lang="zh-CN" altLang="en-US" dirty="0"/>
                    </a:p>
                  </a:txBody>
                  <a:tcPr/>
                </a:tc>
              </a:tr>
              <a:tr h="370840">
                <a:tc>
                  <a:txBody>
                    <a:bodyPr/>
                    <a:lstStyle/>
                    <a:p>
                      <a:r>
                        <a:rPr lang="zh-CN" altLang="en-US" dirty="0" smtClean="0"/>
                        <a:t>同构项</a:t>
                      </a:r>
                      <a:r>
                        <a:rPr lang="en-US" altLang="zh-CN" dirty="0" smtClean="0"/>
                        <a:t>token</a:t>
                      </a:r>
                      <a:endParaRPr lang="zh-CN" altLang="en-US" dirty="0"/>
                    </a:p>
                  </a:txBody>
                  <a:tcPr/>
                </a:tc>
                <a:tc>
                  <a:txBody>
                    <a:bodyPr/>
                    <a:lstStyle/>
                    <a:p>
                      <a:r>
                        <a:rPr lang="en-US" altLang="zh-CN" dirty="0" smtClean="0"/>
                        <a:t>15</a:t>
                      </a:r>
                      <a:endParaRPr lang="zh-CN" altLang="en-US" dirty="0"/>
                    </a:p>
                  </a:txBody>
                  <a:tcPr/>
                </a:tc>
                <a:tc>
                  <a:txBody>
                    <a:bodyPr/>
                    <a:lstStyle/>
                    <a:p>
                      <a:r>
                        <a:rPr lang="en-US" altLang="zh-CN" dirty="0" smtClean="0"/>
                        <a:t>1042</a:t>
                      </a:r>
                      <a:endParaRPr lang="zh-CN" altLang="en-US" dirty="0"/>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6.4</a:t>
            </a:r>
            <a:r>
              <a:rPr lang="zh-CN" altLang="en-US" dirty="0" smtClean="0"/>
              <a:t>问题</a:t>
            </a:r>
            <a:endParaRPr lang="en-US" altLang="zh-CN" dirty="0" smtClean="0"/>
          </a:p>
          <a:p>
            <a:r>
              <a:rPr lang="zh-CN" altLang="en-US" dirty="0" smtClean="0"/>
              <a:t>（</a:t>
            </a:r>
            <a:r>
              <a:rPr lang="en-US" altLang="zh-CN" dirty="0" smtClean="0"/>
              <a:t>1</a:t>
            </a:r>
            <a:r>
              <a:rPr lang="zh-CN" altLang="en-US" dirty="0" smtClean="0"/>
              <a:t>）语料问题。</a:t>
            </a:r>
            <a:endParaRPr lang="en-US" altLang="zh-CN" dirty="0" smtClean="0"/>
          </a:p>
          <a:p>
            <a:r>
              <a:rPr lang="zh-CN" altLang="en-US" dirty="0" smtClean="0"/>
              <a:t>（</a:t>
            </a:r>
            <a:r>
              <a:rPr lang="en-US" altLang="zh-CN" dirty="0" smtClean="0"/>
              <a:t>2</a:t>
            </a:r>
            <a:r>
              <a:rPr lang="zh-CN" altLang="en-US" dirty="0" smtClean="0"/>
              <a:t>）统计的范围太窄。</a:t>
            </a:r>
            <a:endParaRPr lang="zh-CN" altLang="en-US" dirty="0"/>
          </a:p>
        </p:txBody>
      </p:sp>
      <p:sp>
        <p:nvSpPr>
          <p:cNvPr id="3" name="标题 2"/>
          <p:cNvSpPr>
            <a:spLocks noGrp="1"/>
          </p:cNvSpPr>
          <p:nvPr>
            <p:ph type="title"/>
          </p:nvPr>
        </p:nvSpPr>
        <p:spPr/>
        <p:txBody>
          <a:bodyPr/>
          <a:lstStyle/>
          <a:p>
            <a:r>
              <a:rPr altLang="zh-CN" dirty="0" smtClean="0"/>
              <a:t>6.</a:t>
            </a:r>
            <a:r>
              <a:rPr lang="zh-CN" altLang="en-US" dirty="0" smtClean="0"/>
              <a:t>同构项丰富度</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1.</a:t>
            </a:r>
            <a:r>
              <a:rPr lang="zh-CN" altLang="en-US" dirty="0" smtClean="0"/>
              <a:t>语义泛化。语法化项往往具有语义泛性，看以下几个例子的对比：</a:t>
            </a:r>
            <a:endParaRPr lang="en-US" altLang="zh-CN" dirty="0" smtClean="0"/>
          </a:p>
          <a:p>
            <a:r>
              <a:rPr lang="en-SG" altLang="en-US" dirty="0" smtClean="0"/>
              <a:t> go,   move,  say   vs.  whisper, chortle, assert, squirm, writhe</a:t>
            </a:r>
            <a:endParaRPr lang="zh-CN" altLang="en-US" dirty="0" smtClean="0"/>
          </a:p>
          <a:p>
            <a:r>
              <a:rPr lang="en-SG" altLang="en-US" dirty="0" smtClean="0"/>
              <a:t>               </a:t>
            </a:r>
            <a:r>
              <a:rPr lang="zh-CN" altLang="en-US" dirty="0" smtClean="0"/>
              <a:t>去，来，走</a:t>
            </a:r>
            <a:r>
              <a:rPr lang="en-SG" altLang="en-US" dirty="0" smtClean="0"/>
              <a:t>  vs.  </a:t>
            </a:r>
            <a:r>
              <a:rPr lang="zh-CN" altLang="en-US" dirty="0" smtClean="0"/>
              <a:t>爬， 跳，滚，滑</a:t>
            </a:r>
          </a:p>
          <a:p>
            <a:r>
              <a:rPr lang="en-SG" altLang="en-US" dirty="0" smtClean="0"/>
              <a:t> </a:t>
            </a:r>
            <a:endParaRPr lang="zh-CN" altLang="en-US" dirty="0" smtClean="0"/>
          </a:p>
          <a:p>
            <a:r>
              <a:rPr lang="en-SG" altLang="en-US" dirty="0" smtClean="0"/>
              <a:t>                      be going to  &gt;  be </a:t>
            </a:r>
            <a:r>
              <a:rPr lang="en-SG" altLang="en-US" dirty="0" err="1" smtClean="0"/>
              <a:t>gonna</a:t>
            </a:r>
            <a:endParaRPr lang="zh-CN" altLang="en-US" dirty="0" smtClean="0"/>
          </a:p>
          <a:p>
            <a:r>
              <a:rPr lang="en-SG" altLang="en-US" dirty="0" smtClean="0"/>
              <a:t>                      </a:t>
            </a:r>
            <a:r>
              <a:rPr lang="zh-CN" altLang="en-US" dirty="0" smtClean="0"/>
              <a:t>指示代词“是”</a:t>
            </a:r>
            <a:r>
              <a:rPr lang="en-SG" altLang="en-US" dirty="0" smtClean="0"/>
              <a:t>&gt; </a:t>
            </a:r>
            <a:r>
              <a:rPr lang="zh-CN" altLang="en-US" dirty="0" smtClean="0"/>
              <a:t>系动词 “是”</a:t>
            </a:r>
          </a:p>
          <a:p>
            <a:pPr algn="ctr"/>
            <a:r>
              <a:rPr lang="en-SG" altLang="en-US" dirty="0" smtClean="0"/>
              <a:t>                </a:t>
            </a:r>
            <a:r>
              <a:rPr lang="zh-CN" altLang="en-US" dirty="0" smtClean="0"/>
              <a:t>代词 “那（么）”</a:t>
            </a:r>
            <a:r>
              <a:rPr lang="en-SG" altLang="en-US" dirty="0" smtClean="0"/>
              <a:t>&gt;  </a:t>
            </a:r>
            <a:r>
              <a:rPr lang="zh-CN" altLang="en-US" dirty="0" smtClean="0"/>
              <a:t>话语标记 “那（么）”</a:t>
            </a:r>
            <a:endParaRPr lang="en-US" altLang="zh-CN" dirty="0" smtClean="0"/>
          </a:p>
          <a:p>
            <a:endParaRPr lang="zh-CN" altLang="en-US" dirty="0"/>
          </a:p>
        </p:txBody>
      </p:sp>
      <p:sp>
        <p:nvSpPr>
          <p:cNvPr id="3" name="标题 2"/>
          <p:cNvSpPr>
            <a:spLocks noGrp="1"/>
          </p:cNvSpPr>
          <p:nvPr>
            <p:ph type="title"/>
          </p:nvPr>
        </p:nvSpPr>
        <p:spPr/>
        <p:txBody>
          <a:bodyPr/>
          <a:lstStyle/>
          <a:p>
            <a:r>
              <a:rPr altLang="zh-CN" dirty="0" smtClean="0"/>
              <a:t>2.</a:t>
            </a:r>
            <a:r>
              <a:rPr lang="zh-CN" altLang="en-US" dirty="0" smtClean="0"/>
              <a:t>语法化的参数</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当然，具体概念也可以语法化，但是往往先增加其语义泛性，然后才可以进入语法化：</a:t>
            </a:r>
            <a:endParaRPr lang="en-US" altLang="zh-CN" dirty="0" smtClean="0"/>
          </a:p>
          <a:p>
            <a:r>
              <a:rPr lang="zh-CN" altLang="en-US" dirty="0" smtClean="0"/>
              <a:t> </a:t>
            </a:r>
            <a:r>
              <a:rPr lang="en-US" dirty="0" smtClean="0"/>
              <a:t>Latin  </a:t>
            </a:r>
            <a:r>
              <a:rPr lang="en-US" i="1" dirty="0" err="1" smtClean="0"/>
              <a:t>ambulare</a:t>
            </a:r>
            <a:r>
              <a:rPr lang="en-US" dirty="0" smtClean="0"/>
              <a:t> ‘walk’ &gt; French </a:t>
            </a:r>
            <a:r>
              <a:rPr lang="en-US" i="1" dirty="0" err="1" smtClean="0"/>
              <a:t>aller</a:t>
            </a:r>
            <a:r>
              <a:rPr lang="en-US" dirty="0" smtClean="0"/>
              <a:t> ‘go’ &gt;  future auxiliary</a:t>
            </a:r>
            <a:endParaRPr lang="zh-CN" altLang="en-US" dirty="0" smtClean="0"/>
          </a:p>
          <a:p>
            <a:r>
              <a:rPr lang="zh-CN" altLang="en-US" dirty="0" smtClean="0"/>
              <a:t>在语法化过程中，语法化项的语义泛性进一步增强，称为语义泛化 </a:t>
            </a:r>
            <a:r>
              <a:rPr lang="en-US" altLang="zh-CN" dirty="0" smtClean="0"/>
              <a:t>(semantic bleach,  </a:t>
            </a:r>
            <a:r>
              <a:rPr lang="en-US" altLang="zh-CN" dirty="0" err="1" smtClean="0"/>
              <a:t>desematicization</a:t>
            </a:r>
            <a:r>
              <a:rPr lang="en-US" altLang="zh-CN" dirty="0" smtClean="0"/>
              <a:t>)</a:t>
            </a:r>
            <a:r>
              <a:rPr lang="zh-CN" altLang="en-US" dirty="0" smtClean="0"/>
              <a:t>。</a:t>
            </a:r>
            <a:endParaRPr lang="en-US" altLang="zh-CN" dirty="0" smtClean="0"/>
          </a:p>
          <a:p>
            <a:r>
              <a:rPr lang="en-US" altLang="zh-CN" dirty="0" smtClean="0"/>
              <a:t>a.</a:t>
            </a:r>
            <a:r>
              <a:rPr lang="zh-CN" altLang="en-US" dirty="0" smtClean="0"/>
              <a:t>左</a:t>
            </a:r>
            <a:r>
              <a:rPr lang="zh-CN" altLang="en-US" b="1" dirty="0" smtClean="0"/>
              <a:t>牵</a:t>
            </a:r>
            <a:r>
              <a:rPr lang="zh-CN" altLang="en-US" dirty="0" smtClean="0"/>
              <a:t>羊，右</a:t>
            </a:r>
            <a:r>
              <a:rPr lang="zh-CN" altLang="en-US" b="1" dirty="0" smtClean="0"/>
              <a:t>把</a:t>
            </a:r>
            <a:r>
              <a:rPr lang="zh-CN" altLang="en-US" dirty="0" smtClean="0"/>
              <a:t>茅。</a:t>
            </a:r>
            <a:endParaRPr lang="en-US" altLang="zh-CN" dirty="0" smtClean="0"/>
          </a:p>
          <a:p>
            <a:r>
              <a:rPr lang="en-US" altLang="zh-CN" dirty="0" smtClean="0"/>
              <a:t>b.</a:t>
            </a:r>
            <a:r>
              <a:rPr lang="zh-CN" altLang="en-US" dirty="0" smtClean="0"/>
              <a:t>醉</a:t>
            </a:r>
            <a:r>
              <a:rPr lang="zh-CN" altLang="en-US" b="1" dirty="0" smtClean="0"/>
              <a:t>把</a:t>
            </a:r>
            <a:r>
              <a:rPr lang="zh-CN" altLang="en-US" dirty="0" smtClean="0"/>
              <a:t>花看益自伤。</a:t>
            </a:r>
            <a:endParaRPr lang="en-US" altLang="zh-CN" dirty="0" smtClean="0"/>
          </a:p>
          <a:p>
            <a:r>
              <a:rPr lang="en-US" altLang="zh-CN" dirty="0" smtClean="0"/>
              <a:t>c.</a:t>
            </a:r>
            <a:r>
              <a:rPr lang="zh-CN" altLang="en-US" dirty="0" smtClean="0"/>
              <a:t> 欲</a:t>
            </a:r>
            <a:r>
              <a:rPr lang="zh-CN" altLang="en-US" b="1" dirty="0" smtClean="0"/>
              <a:t>把</a:t>
            </a:r>
            <a:r>
              <a:rPr lang="zh-CN" altLang="en-US" dirty="0" smtClean="0"/>
              <a:t>青天摸。</a:t>
            </a:r>
            <a:endParaRPr lang="en-US" altLang="zh-CN" dirty="0" smtClean="0"/>
          </a:p>
          <a:p>
            <a:r>
              <a:rPr lang="en-US" altLang="zh-CN" dirty="0" smtClean="0"/>
              <a:t>d.</a:t>
            </a:r>
            <a:r>
              <a:rPr lang="zh-CN" altLang="en-US" dirty="0" smtClean="0"/>
              <a:t>张三</a:t>
            </a:r>
            <a:r>
              <a:rPr lang="zh-CN" altLang="en-US" b="1" dirty="0" smtClean="0"/>
              <a:t>把</a:t>
            </a:r>
            <a:r>
              <a:rPr lang="zh-CN" altLang="en-US" dirty="0" smtClean="0"/>
              <a:t>坏毛病改了。</a:t>
            </a:r>
            <a:endParaRPr lang="zh-CN" altLang="en-US" dirty="0"/>
          </a:p>
        </p:txBody>
      </p:sp>
      <p:sp>
        <p:nvSpPr>
          <p:cNvPr id="3" name="标题 2"/>
          <p:cNvSpPr>
            <a:spLocks noGrp="1"/>
          </p:cNvSpPr>
          <p:nvPr>
            <p:ph type="title"/>
          </p:nvPr>
        </p:nvSpPr>
        <p:spPr/>
        <p:txBody>
          <a:bodyPr/>
          <a:lstStyle/>
          <a:p>
            <a:r>
              <a:rPr altLang="zh-CN" dirty="0" smtClean="0"/>
              <a:t>2.</a:t>
            </a:r>
            <a:r>
              <a:rPr lang="zh-CN" altLang="en-US" dirty="0" smtClean="0"/>
              <a:t>语法化的参数</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2.</a:t>
            </a:r>
            <a:r>
              <a:rPr lang="zh-CN" altLang="en-US" dirty="0" smtClean="0"/>
              <a:t>语法功能的泛化</a:t>
            </a:r>
            <a:r>
              <a:rPr lang="en-US" altLang="zh-CN" dirty="0" smtClean="0"/>
              <a:t>:</a:t>
            </a:r>
            <a:r>
              <a:rPr lang="zh-CN" altLang="en-US" dirty="0" smtClean="0"/>
              <a:t>在语法化过程中，词汇项获得语法功能，语法性成分获得新的语法功能，从而能够出现在更宽泛的形态句法环境里。这体现为形态句法环境和同构项类型的扩展。</a:t>
            </a:r>
            <a:endParaRPr lang="en-US" altLang="zh-CN" dirty="0" smtClean="0"/>
          </a:p>
          <a:p>
            <a:r>
              <a:rPr lang="en-US" dirty="0" smtClean="0"/>
              <a:t>  I am going to New York.</a:t>
            </a:r>
            <a:endParaRPr lang="zh-CN" altLang="en-US" dirty="0" smtClean="0"/>
          </a:p>
          <a:p>
            <a:r>
              <a:rPr lang="en-US" dirty="0" smtClean="0"/>
              <a:t>  I am going to visit my brother.</a:t>
            </a:r>
            <a:endParaRPr lang="zh-CN" altLang="en-US" dirty="0" smtClean="0"/>
          </a:p>
          <a:p>
            <a:r>
              <a:rPr lang="en-US" dirty="0" smtClean="0"/>
              <a:t>  I am going to miss you.</a:t>
            </a:r>
            <a:endParaRPr lang="zh-CN" altLang="en-US" dirty="0" smtClean="0"/>
          </a:p>
          <a:p>
            <a:r>
              <a:rPr lang="en-US" dirty="0" smtClean="0"/>
              <a:t>  The price is going to rise fast.</a:t>
            </a:r>
            <a:endParaRPr lang="zh-CN" altLang="en-US" dirty="0" smtClean="0"/>
          </a:p>
          <a:p>
            <a:r>
              <a:rPr lang="en-US" dirty="0" smtClean="0"/>
              <a:t>  The old way is going to be replaced by the new one.</a:t>
            </a:r>
            <a:endParaRPr lang="zh-CN" altLang="en-US" dirty="0" smtClean="0"/>
          </a:p>
          <a:p>
            <a:endParaRPr lang="zh-CN" altLang="en-US" dirty="0"/>
          </a:p>
        </p:txBody>
      </p:sp>
      <p:sp>
        <p:nvSpPr>
          <p:cNvPr id="3" name="标题 2"/>
          <p:cNvSpPr>
            <a:spLocks noGrp="1"/>
          </p:cNvSpPr>
          <p:nvPr>
            <p:ph type="title"/>
          </p:nvPr>
        </p:nvSpPr>
        <p:spPr/>
        <p:txBody>
          <a:bodyPr/>
          <a:lstStyle/>
          <a:p>
            <a:r>
              <a:rPr altLang="zh-CN" dirty="0" smtClean="0"/>
              <a:t>2.</a:t>
            </a:r>
            <a:r>
              <a:rPr lang="zh-CN" altLang="en-US" dirty="0" smtClean="0"/>
              <a:t>语法化的参数</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214422"/>
            <a:ext cx="8229600" cy="5643578"/>
          </a:xfrm>
        </p:spPr>
        <p:txBody>
          <a:bodyPr>
            <a:normAutofit fontScale="92500" lnSpcReduction="20000"/>
          </a:bodyPr>
          <a:lstStyle/>
          <a:p>
            <a:r>
              <a:rPr lang="en-US" altLang="zh-CN" dirty="0" smtClean="0"/>
              <a:t>3.</a:t>
            </a:r>
            <a:r>
              <a:rPr lang="zh-CN" altLang="en-US" dirty="0" smtClean="0"/>
              <a:t>降类 </a:t>
            </a:r>
            <a:r>
              <a:rPr lang="en-US" altLang="zh-CN" dirty="0" smtClean="0"/>
              <a:t>(</a:t>
            </a:r>
            <a:r>
              <a:rPr lang="en-US" altLang="zh-CN" dirty="0" err="1" smtClean="0"/>
              <a:t>Decategorialization</a:t>
            </a:r>
            <a:r>
              <a:rPr lang="en-US" altLang="zh-CN" dirty="0" smtClean="0"/>
              <a:t>) :</a:t>
            </a:r>
            <a:r>
              <a:rPr lang="zh-CN" altLang="en-US" dirty="0" smtClean="0"/>
              <a:t>在语法化过程中，由词汇性单位到语法化性单位往往伴随着前者形态句法特征的失落。</a:t>
            </a:r>
          </a:p>
          <a:p>
            <a:r>
              <a:rPr lang="en-US" altLang="zh-CN" dirty="0" smtClean="0"/>
              <a:t> Salient properties of </a:t>
            </a:r>
            <a:r>
              <a:rPr lang="en-US" altLang="zh-CN" dirty="0" err="1" smtClean="0"/>
              <a:t>decategorialization</a:t>
            </a:r>
            <a:r>
              <a:rPr lang="en-US" altLang="zh-CN" dirty="0" smtClean="0"/>
              <a:t>(</a:t>
            </a:r>
            <a:r>
              <a:rPr lang="zh-CN" altLang="en-US" dirty="0" smtClean="0"/>
              <a:t>降类的显著特征</a:t>
            </a:r>
            <a:r>
              <a:rPr lang="en-US" altLang="zh-CN" dirty="0" smtClean="0"/>
              <a:t>)</a:t>
            </a:r>
          </a:p>
          <a:p>
            <a:r>
              <a:rPr lang="en-US" altLang="zh-CN" dirty="0" smtClean="0"/>
              <a:t>          a. Loss of ability to be inflected.</a:t>
            </a:r>
          </a:p>
          <a:p>
            <a:r>
              <a:rPr lang="en-US" altLang="zh-CN" dirty="0" smtClean="0"/>
              <a:t>          b. Loss of ability to take on derivational morphology.</a:t>
            </a:r>
          </a:p>
          <a:p>
            <a:r>
              <a:rPr lang="en-US" altLang="zh-CN" dirty="0" smtClean="0"/>
              <a:t>          c. Loss of ability to take modifiers.</a:t>
            </a:r>
          </a:p>
          <a:p>
            <a:r>
              <a:rPr lang="en-US" altLang="zh-CN" dirty="0" smtClean="0"/>
              <a:t>          </a:t>
            </a:r>
            <a:r>
              <a:rPr lang="en-US" altLang="zh-CN" dirty="0" smtClean="0">
                <a:solidFill>
                  <a:srgbClr val="FF0000"/>
                </a:solidFill>
              </a:rPr>
              <a:t>d.</a:t>
            </a:r>
            <a:r>
              <a:rPr lang="en-US" altLang="zh-CN" dirty="0" smtClean="0"/>
              <a:t> Loss of independence as an autonomous form, increasing dependence on some other form</a:t>
            </a:r>
            <a:endParaRPr lang="en-US" altLang="zh-CN" dirty="0" smtClean="0">
              <a:solidFill>
                <a:srgbClr val="FF0000"/>
              </a:solidFill>
            </a:endParaRPr>
          </a:p>
          <a:p>
            <a:r>
              <a:rPr lang="en-US" altLang="zh-CN" dirty="0" smtClean="0">
                <a:solidFill>
                  <a:srgbClr val="FF0000"/>
                </a:solidFill>
              </a:rPr>
              <a:t>          e.</a:t>
            </a:r>
            <a:r>
              <a:rPr lang="en-US" altLang="zh-CN" dirty="0" smtClean="0"/>
              <a:t> Loss of syntactic freedom, e.g. of the ability to be moved around in the sentence in ways that are characteristic of the non-</a:t>
            </a:r>
            <a:r>
              <a:rPr lang="en-US" altLang="zh-CN" dirty="0" err="1" smtClean="0"/>
              <a:t>grammaticalized</a:t>
            </a:r>
            <a:r>
              <a:rPr lang="en-US" altLang="zh-CN" dirty="0" smtClean="0"/>
              <a:t> source item.</a:t>
            </a:r>
          </a:p>
          <a:p>
            <a:r>
              <a:rPr lang="en-US" altLang="zh-CN" dirty="0" smtClean="0"/>
              <a:t>          f. Loss of ability to be referred to </a:t>
            </a:r>
            <a:r>
              <a:rPr lang="en-US" altLang="zh-CN" dirty="0" err="1" smtClean="0"/>
              <a:t>anaphorically</a:t>
            </a:r>
            <a:r>
              <a:rPr lang="en-US" altLang="zh-CN" dirty="0" smtClean="0"/>
              <a:t>.(</a:t>
            </a:r>
            <a:r>
              <a:rPr lang="zh-CN" altLang="en-US" dirty="0" smtClean="0"/>
              <a:t>失去复指性或者照应性</a:t>
            </a:r>
            <a:r>
              <a:rPr lang="en-US" altLang="zh-CN" dirty="0" smtClean="0"/>
              <a:t>)</a:t>
            </a:r>
          </a:p>
          <a:p>
            <a:r>
              <a:rPr lang="en-US" altLang="zh-CN" dirty="0" smtClean="0"/>
              <a:t>          </a:t>
            </a:r>
            <a:r>
              <a:rPr lang="en-US" altLang="zh-CN" dirty="0" smtClean="0">
                <a:solidFill>
                  <a:srgbClr val="FF0000"/>
                </a:solidFill>
              </a:rPr>
              <a:t>g. Loss of members belonging to the same grammatical paradigm.</a:t>
            </a:r>
          </a:p>
          <a:p>
            <a:r>
              <a:rPr lang="en-US" altLang="zh-CN" dirty="0" smtClean="0"/>
              <a:t>                            (Heine &amp; </a:t>
            </a:r>
            <a:r>
              <a:rPr lang="en-US" altLang="zh-CN" dirty="0" err="1" smtClean="0"/>
              <a:t>Kuteva</a:t>
            </a:r>
            <a:r>
              <a:rPr lang="en-US" altLang="zh-CN" dirty="0" smtClean="0"/>
              <a:t> 2007: 40)</a:t>
            </a:r>
          </a:p>
          <a:p>
            <a:endParaRPr lang="zh-CN" altLang="en-US" dirty="0"/>
          </a:p>
        </p:txBody>
      </p:sp>
      <p:sp>
        <p:nvSpPr>
          <p:cNvPr id="3" name="标题 2"/>
          <p:cNvSpPr>
            <a:spLocks noGrp="1"/>
          </p:cNvSpPr>
          <p:nvPr>
            <p:ph type="title"/>
          </p:nvPr>
        </p:nvSpPr>
        <p:spPr/>
        <p:txBody>
          <a:bodyPr/>
          <a:lstStyle/>
          <a:p>
            <a:r>
              <a:rPr altLang="zh-CN" dirty="0" smtClean="0"/>
              <a:t>2.</a:t>
            </a:r>
            <a:r>
              <a:rPr lang="zh-CN" altLang="en-US" dirty="0" smtClean="0"/>
              <a:t>语法化的参数</a:t>
            </a:r>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357298"/>
            <a:ext cx="8229600" cy="5286412"/>
          </a:xfrm>
        </p:spPr>
        <p:txBody>
          <a:bodyPr>
            <a:normAutofit/>
          </a:bodyPr>
          <a:lstStyle/>
          <a:p>
            <a:r>
              <a:rPr lang="en-US" dirty="0" smtClean="0"/>
              <a:t>          I know </a:t>
            </a:r>
            <a:r>
              <a:rPr lang="en-US" i="1" dirty="0" smtClean="0"/>
              <a:t>that</a:t>
            </a:r>
            <a:r>
              <a:rPr lang="en-US" dirty="0" smtClean="0"/>
              <a:t>.</a:t>
            </a:r>
            <a:endParaRPr lang="zh-CN" altLang="en-US" dirty="0" smtClean="0"/>
          </a:p>
          <a:p>
            <a:r>
              <a:rPr lang="en-US" dirty="0" smtClean="0"/>
              <a:t>          I know </a:t>
            </a:r>
            <a:r>
              <a:rPr lang="en-US" i="1" dirty="0" smtClean="0"/>
              <a:t>that</a:t>
            </a:r>
            <a:r>
              <a:rPr lang="en-US" dirty="0" smtClean="0"/>
              <a:t> story.</a:t>
            </a:r>
            <a:endParaRPr lang="zh-CN" altLang="en-US" dirty="0" smtClean="0"/>
          </a:p>
          <a:p>
            <a:r>
              <a:rPr lang="en-US" dirty="0" smtClean="0"/>
              <a:t>          I know </a:t>
            </a:r>
            <a:r>
              <a:rPr lang="en-US" i="1" dirty="0" smtClean="0"/>
              <a:t>that</a:t>
            </a:r>
            <a:r>
              <a:rPr lang="en-US" dirty="0" smtClean="0"/>
              <a:t> you are studying at NUS. </a:t>
            </a:r>
            <a:endParaRPr lang="zh-CN" altLang="en-US" dirty="0" smtClean="0"/>
          </a:p>
          <a:p>
            <a:r>
              <a:rPr lang="en-US" dirty="0" smtClean="0"/>
              <a:t>          </a:t>
            </a:r>
            <a:r>
              <a:rPr lang="en-US" i="1" dirty="0" smtClean="0"/>
              <a:t>That</a:t>
            </a:r>
            <a:r>
              <a:rPr lang="en-US" dirty="0" smtClean="0"/>
              <a:t> you are studying at NUS surprised me.</a:t>
            </a:r>
          </a:p>
          <a:p>
            <a:r>
              <a:rPr lang="en-US" b="1" dirty="0" smtClean="0"/>
              <a:t> Demonstrative  </a:t>
            </a:r>
            <a:r>
              <a:rPr lang="en-US" b="1" i="1" dirty="0" smtClean="0"/>
              <a:t>that</a:t>
            </a:r>
            <a:r>
              <a:rPr lang="en-US" b="1" dirty="0" smtClean="0"/>
              <a:t> (</a:t>
            </a:r>
            <a:r>
              <a:rPr lang="zh-CN" altLang="en-US" b="1" dirty="0" smtClean="0"/>
              <a:t>指示词</a:t>
            </a:r>
            <a:r>
              <a:rPr lang="en-US" b="1" dirty="0" smtClean="0"/>
              <a:t>)  &gt; Relative clause marker </a:t>
            </a:r>
            <a:r>
              <a:rPr lang="en-US" b="1" i="1" dirty="0" smtClean="0"/>
              <a:t>that</a:t>
            </a:r>
            <a:endParaRPr lang="zh-CN" altLang="en-US" dirty="0" smtClean="0"/>
          </a:p>
          <a:p>
            <a:r>
              <a:rPr lang="en-US" b="1" i="1" dirty="0" smtClean="0"/>
              <a:t>        </a:t>
            </a:r>
            <a:r>
              <a:rPr lang="en-US" dirty="0" smtClean="0"/>
              <a:t>a.       those                                             --</a:t>
            </a:r>
            <a:endParaRPr lang="zh-CN" altLang="en-US" dirty="0" smtClean="0"/>
          </a:p>
          <a:p>
            <a:r>
              <a:rPr lang="en-US" dirty="0" smtClean="0"/>
              <a:t>       b.       that boy                                        --</a:t>
            </a:r>
            <a:endParaRPr lang="zh-CN" altLang="en-US" dirty="0" smtClean="0"/>
          </a:p>
          <a:p>
            <a:r>
              <a:rPr lang="en-US" dirty="0" smtClean="0"/>
              <a:t>       c.       That is my book.                          –</a:t>
            </a:r>
            <a:endParaRPr lang="zh-CN" altLang="en-US" dirty="0" smtClean="0"/>
          </a:p>
          <a:p>
            <a:r>
              <a:rPr lang="en-US" dirty="0" smtClean="0"/>
              <a:t>       d.       that/this                                        --</a:t>
            </a:r>
            <a:endParaRPr lang="zh-CN" altLang="en-US" dirty="0" smtClean="0"/>
          </a:p>
          <a:p>
            <a:endParaRPr lang="zh-CN" altLang="en-US" dirty="0"/>
          </a:p>
        </p:txBody>
      </p:sp>
      <p:sp>
        <p:nvSpPr>
          <p:cNvPr id="3" name="标题 2"/>
          <p:cNvSpPr>
            <a:spLocks noGrp="1"/>
          </p:cNvSpPr>
          <p:nvPr>
            <p:ph type="title"/>
          </p:nvPr>
        </p:nvSpPr>
        <p:spPr/>
        <p:txBody>
          <a:bodyPr/>
          <a:lstStyle/>
          <a:p>
            <a:r>
              <a:rPr altLang="zh-CN" dirty="0" smtClean="0"/>
              <a:t>2.</a:t>
            </a:r>
            <a:r>
              <a:rPr lang="zh-CN" altLang="en-US" dirty="0" smtClean="0"/>
              <a:t>语法化的参数</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语音溶蚀（</a:t>
            </a:r>
            <a:r>
              <a:rPr lang="en-US" dirty="0" smtClean="0"/>
              <a:t>erosion</a:t>
            </a:r>
            <a:r>
              <a:rPr lang="zh-CN" altLang="en-US" dirty="0" smtClean="0"/>
              <a:t>）：指随着语法化程度的提高，语法化项内部发生了语音的融合：</a:t>
            </a:r>
            <a:endParaRPr lang="en-US" altLang="zh-CN" dirty="0" smtClean="0"/>
          </a:p>
          <a:p>
            <a:r>
              <a:rPr lang="en-US" altLang="zh-CN" dirty="0" smtClean="0"/>
              <a:t>Going to —&gt; </a:t>
            </a:r>
            <a:r>
              <a:rPr lang="en-US" altLang="zh-CN" dirty="0" err="1" smtClean="0"/>
              <a:t>gonna</a:t>
            </a:r>
            <a:endParaRPr lang="zh-CN" altLang="en-US" dirty="0"/>
          </a:p>
        </p:txBody>
      </p:sp>
      <p:sp>
        <p:nvSpPr>
          <p:cNvPr id="3" name="标题 2"/>
          <p:cNvSpPr>
            <a:spLocks noGrp="1"/>
          </p:cNvSpPr>
          <p:nvPr>
            <p:ph type="title"/>
          </p:nvPr>
        </p:nvSpPr>
        <p:spPr/>
        <p:txBody>
          <a:bodyPr/>
          <a:lstStyle/>
          <a:p>
            <a:r>
              <a:rPr altLang="zh-CN" dirty="0" smtClean="0"/>
              <a:t>2.</a:t>
            </a:r>
            <a:r>
              <a:rPr lang="zh-CN" altLang="en-US" dirty="0" smtClean="0"/>
              <a:t>语法化的参数</a:t>
            </a:r>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        所谓语法化的机制就是指语法化是如何进行的，语法化的机制包括两个前后相继的过程，即重新分析和类推。</a:t>
            </a:r>
            <a:endParaRPr lang="en-US" altLang="zh-CN" dirty="0" smtClean="0"/>
          </a:p>
          <a:p>
            <a:r>
              <a:rPr lang="en-US" altLang="zh-CN" dirty="0" smtClean="0"/>
              <a:t>3.1</a:t>
            </a:r>
            <a:r>
              <a:rPr lang="zh-CN" altLang="en-US" dirty="0" smtClean="0"/>
              <a:t>重新分析：对于重新分析的性质</a:t>
            </a:r>
            <a:r>
              <a:rPr lang="en-US" altLang="zh-CN" dirty="0" smtClean="0"/>
              <a:t>, </a:t>
            </a:r>
            <a:r>
              <a:rPr lang="zh-CN" altLang="en-US" dirty="0" smtClean="0"/>
              <a:t>国际历史句法学界已经有了一定的共识。</a:t>
            </a:r>
            <a:r>
              <a:rPr lang="en-US" altLang="zh-CN" dirty="0" smtClean="0"/>
              <a:t>Harris &amp; Campbell( 1995: 61)</a:t>
            </a:r>
            <a:r>
              <a:rPr lang="zh-CN" altLang="en-US" dirty="0" smtClean="0"/>
              <a:t> 重新分析定义为：一种改变句法结构的底层结构却不涉及表层表现的任何直接或内在的调整的机制。</a:t>
            </a:r>
            <a:endParaRPr lang="en-US" altLang="zh-CN" dirty="0" smtClean="0"/>
          </a:p>
          <a:p>
            <a:r>
              <a:rPr lang="zh-CN" altLang="en-US" dirty="0" smtClean="0"/>
              <a:t>（</a:t>
            </a:r>
            <a:r>
              <a:rPr lang="en-US" altLang="zh-CN" dirty="0" smtClean="0"/>
              <a:t>1</a:t>
            </a:r>
            <a:r>
              <a:rPr lang="zh-CN" altLang="en-US" dirty="0" smtClean="0"/>
              <a:t>）重新分析的前提</a:t>
            </a:r>
            <a:endParaRPr lang="en-US" altLang="zh-CN" dirty="0" smtClean="0"/>
          </a:p>
          <a:p>
            <a:endParaRPr lang="en-US" altLang="zh-CN" dirty="0" smtClean="0"/>
          </a:p>
          <a:p>
            <a:pPr>
              <a:buNone/>
            </a:pPr>
            <a:endParaRPr lang="en-US" altLang="zh-CN" dirty="0" smtClean="0"/>
          </a:p>
          <a:p>
            <a:endParaRPr lang="en-US" altLang="zh-CN" dirty="0" smtClean="0"/>
          </a:p>
          <a:p>
            <a:endParaRPr lang="zh-CN" altLang="en-US" dirty="0"/>
          </a:p>
        </p:txBody>
      </p:sp>
      <p:sp>
        <p:nvSpPr>
          <p:cNvPr id="3" name="标题 2"/>
          <p:cNvSpPr>
            <a:spLocks noGrp="1"/>
          </p:cNvSpPr>
          <p:nvPr>
            <p:ph type="title"/>
          </p:nvPr>
        </p:nvSpPr>
        <p:spPr/>
        <p:txBody>
          <a:bodyPr/>
          <a:lstStyle/>
          <a:p>
            <a:r>
              <a:rPr altLang="zh-CN" dirty="0" smtClean="0"/>
              <a:t>3.</a:t>
            </a:r>
            <a:r>
              <a:rPr lang="zh-CN" altLang="en-US" dirty="0" smtClean="0"/>
              <a:t>语法化的机制</a:t>
            </a: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纸张">
  <a:themeElements>
    <a:clrScheme name="纸张">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纸张">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纸张">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294</TotalTime>
  <Words>2604</Words>
  <PresentationFormat>全屏显示(4:3)</PresentationFormat>
  <Paragraphs>125</Paragraphs>
  <Slides>22</Slides>
  <Notes>3</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纸张</vt:lpstr>
      <vt:lpstr>语法化及同构项丰富度</vt:lpstr>
      <vt:lpstr>1.什么是语法化</vt:lpstr>
      <vt:lpstr>2.语法化的参数</vt:lpstr>
      <vt:lpstr>2.语法化的参数</vt:lpstr>
      <vt:lpstr>2.语法化的参数</vt:lpstr>
      <vt:lpstr>2.语法化的参数</vt:lpstr>
      <vt:lpstr>2.语法化的参数</vt:lpstr>
      <vt:lpstr>2.语法化的参数</vt:lpstr>
      <vt:lpstr>3.语法化的机制</vt:lpstr>
      <vt:lpstr>3.语法化的机制</vt:lpstr>
      <vt:lpstr>3.语法化的机制</vt:lpstr>
      <vt:lpstr>4.语法化的动因</vt:lpstr>
      <vt:lpstr>4.语法化的动因</vt:lpstr>
      <vt:lpstr>5.语法化和频率之间的关系</vt:lpstr>
      <vt:lpstr>5.语法化中的频率理论</vt:lpstr>
      <vt:lpstr>6.同构项丰富度</vt:lpstr>
      <vt:lpstr>6.同构项丰富度</vt:lpstr>
      <vt:lpstr>6.同构项丰富度</vt:lpstr>
      <vt:lpstr>6.同构项丰富度</vt:lpstr>
      <vt:lpstr>6.同构项丰富度</vt:lpstr>
      <vt:lpstr>6.同构项丰富度</vt:lpstr>
      <vt:lpstr>6.同构项丰富度</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语法化及同构项丰富度</dc:title>
  <dc:creator>jiye12yuran</dc:creator>
  <cp:lastModifiedBy>dell</cp:lastModifiedBy>
  <cp:revision>74</cp:revision>
  <dcterms:created xsi:type="dcterms:W3CDTF">2013-01-08T10:56:13Z</dcterms:created>
  <dcterms:modified xsi:type="dcterms:W3CDTF">2013-01-08T15:53:10Z</dcterms:modified>
</cp:coreProperties>
</file>