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68" r:id="rId3"/>
    <p:sldId id="262" r:id="rId5"/>
    <p:sldId id="258" r:id="rId6"/>
    <p:sldId id="293" r:id="rId7"/>
    <p:sldId id="263" r:id="rId8"/>
    <p:sldId id="297" r:id="rId9"/>
    <p:sldId id="296" r:id="rId10"/>
    <p:sldId id="295" r:id="rId11"/>
    <p:sldId id="299" r:id="rId12"/>
    <p:sldId id="300" r:id="rId13"/>
    <p:sldId id="264" r:id="rId14"/>
    <p:sldId id="301" r:id="rId15"/>
    <p:sldId id="298" r:id="rId16"/>
    <p:sldId id="336" r:id="rId17"/>
    <p:sldId id="337" r:id="rId18"/>
    <p:sldId id="335" r:id="rId19"/>
    <p:sldId id="327" r:id="rId20"/>
    <p:sldId id="328" r:id="rId21"/>
    <p:sldId id="329" r:id="rId22"/>
    <p:sldId id="330" r:id="rId23"/>
    <p:sldId id="331" r:id="rId24"/>
    <p:sldId id="332" r:id="rId25"/>
    <p:sldId id="366" r:id="rId26"/>
    <p:sldId id="265" r:id="rId27"/>
    <p:sldId id="367" r:id="rId28"/>
    <p:sldId id="333" r:id="rId29"/>
    <p:sldId id="362" r:id="rId30"/>
    <p:sldId id="363" r:id="rId31"/>
    <p:sldId id="266" r:id="rId32"/>
    <p:sldId id="390" r:id="rId33"/>
    <p:sldId id="391" r:id="rId34"/>
    <p:sldId id="392" r:id="rId35"/>
    <p:sldId id="393" r:id="rId36"/>
    <p:sldId id="267" r:id="rId37"/>
    <p:sldId id="389" r:id="rId38"/>
    <p:sldId id="364" r:id="rId39"/>
    <p:sldId id="282" r:id="rId40"/>
  </p:sldIdLst>
  <p:sldSz cx="12192000" cy="6858000"/>
  <p:notesSz cx="7103745" cy="10234295"/>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3" Type="http://schemas.openxmlformats.org/officeDocument/2006/relationships/tableStyles" Target="tableStyles.xml"/><Relationship Id="rId42" Type="http://schemas.openxmlformats.org/officeDocument/2006/relationships/viewProps" Target="viewProps.xml"/><Relationship Id="rId41" Type="http://schemas.openxmlformats.org/officeDocument/2006/relationships/presProps" Target="presProps.xml"/><Relationship Id="rId40" Type="http://schemas.openxmlformats.org/officeDocument/2006/relationships/slide" Target="slides/slide37.xml"/><Relationship Id="rId4" Type="http://schemas.openxmlformats.org/officeDocument/2006/relationships/notesMaster" Target="notesMasters/notesMaster1.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4023812" y="0"/>
            <a:ext cx="3078290" cy="513492"/>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481584" y="1279287"/>
            <a:ext cx="6140577" cy="3454075"/>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710375" y="4925254"/>
            <a:ext cx="5682996" cy="4029754"/>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9720804"/>
            <a:ext cx="3078290" cy="513491"/>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4023812" y="9720804"/>
            <a:ext cx="3078290" cy="513491"/>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4.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9.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4.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CFE6508D-EA78-480B-8754-7566540D899C}"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CFE6508D-EA78-480B-8754-7566540D899C}"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CFE6508D-EA78-480B-8754-7566540D899C}"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CFE6508D-EA78-480B-8754-7566540D899C}"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CFE6508D-EA78-480B-8754-7566540D899C}"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CFE6508D-EA78-480B-8754-7566540D899C}"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CFE6508D-EA78-480B-8754-7566540D899C}"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CFE6508D-EA78-480B-8754-7566540D899C}"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CFE6508D-EA78-480B-8754-7566540D899C}"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22514" y="3436033"/>
            <a:ext cx="7467600" cy="1528763"/>
          </a:xfrm>
        </p:spPr>
        <p:txBody>
          <a:bodyPr anchor="b">
            <a:normAutofit/>
          </a:bodyPr>
          <a:lstStyle>
            <a:lvl1pPr algn="ctr">
              <a:defRPr sz="4400">
                <a:effectLst>
                  <a:outerShdw dist="38100" dir="5400000" algn="tl">
                    <a:schemeClr val="bg1">
                      <a:alpha val="40000"/>
                    </a:schemeClr>
                  </a:outerShdw>
                </a:effectLst>
              </a:defRPr>
            </a:lvl1pPr>
          </a:lstStyle>
          <a:p>
            <a:r>
              <a:rPr lang="zh-CN" altLang="en-US" dirty="0" smtClean="0"/>
              <a:t>单击此处编辑母版标题样式</a:t>
            </a:r>
            <a:endParaRPr lang="en-US" dirty="0"/>
          </a:p>
        </p:txBody>
      </p:sp>
      <p:sp>
        <p:nvSpPr>
          <p:cNvPr id="3" name="Subtitle 2"/>
          <p:cNvSpPr>
            <a:spLocks noGrp="1"/>
          </p:cNvSpPr>
          <p:nvPr>
            <p:ph type="subTitle" idx="1"/>
          </p:nvPr>
        </p:nvSpPr>
        <p:spPr>
          <a:xfrm>
            <a:off x="522514" y="5029368"/>
            <a:ext cx="7467600" cy="617373"/>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smtClean="0"/>
              <a:t>单击此处编辑母版副标题样式</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内容占位符 2"/>
          <p:cNvSpPr>
            <a:spLocks noGrp="1"/>
          </p:cNvSpPr>
          <p:nvPr>
            <p:ph idx="1"/>
          </p:nvPr>
        </p:nvSpPr>
        <p:spPr>
          <a:xfrm>
            <a:off x="837600" y="408675"/>
            <a:ext cx="10516800" cy="5810400"/>
          </a:xfrm>
        </p:spPr>
        <p:txBody>
          <a:bodyPr/>
          <a:lstStyle>
            <a:lvl1pPr>
              <a:defRPr sz="2400">
                <a:latin typeface="黑体" panose="02010609060101010101" charset="-122"/>
                <a:ea typeface="黑体" panose="02010609060101010101" charset="-122"/>
              </a:defRPr>
            </a:lvl1pPr>
            <a:lvl2pPr>
              <a:defRPr sz="2000">
                <a:latin typeface="黑体" panose="02010609060101010101" charset="-122"/>
                <a:ea typeface="黑体" panose="02010609060101010101" charset="-122"/>
              </a:defRPr>
            </a:lvl2pPr>
            <a:lvl3pPr>
              <a:defRPr sz="1800">
                <a:latin typeface="黑体" panose="02010609060101010101" charset="-122"/>
                <a:ea typeface="黑体" panose="02010609060101010101" charset="-122"/>
              </a:defRPr>
            </a:lvl3pPr>
            <a:lvl4pPr>
              <a:defRPr sz="1800">
                <a:latin typeface="黑体" panose="02010609060101010101" charset="-122"/>
                <a:ea typeface="黑体" panose="02010609060101010101" charset="-122"/>
              </a:defRPr>
            </a:lvl4pPr>
            <a:lvl5pPr>
              <a:defRPr sz="1800">
                <a:latin typeface="黑体" panose="02010609060101010101" charset="-122"/>
                <a:ea typeface="黑体" panose="02010609060101010101" charset="-122"/>
              </a:defRPr>
            </a:lvl5pPr>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sp>
        <p:nvSpPr>
          <p:cNvPr id="4" name="日期占位符 3"/>
          <p:cNvSpPr>
            <a:spLocks noGrp="1"/>
          </p:cNvSpPr>
          <p:nvPr>
            <p:ph type="dt" sz="half" idx="10"/>
          </p:nvPr>
        </p:nvSpPr>
        <p:spPr>
          <a:xfrm>
            <a:off x="838200" y="6356353"/>
            <a:ext cx="2743200" cy="365125"/>
          </a:xfrm>
          <a:prstGeom prst="rect">
            <a:avLst/>
          </a:prstGeom>
        </p:spPr>
        <p:txBody>
          <a:bodyPr/>
          <a:lstStyle/>
          <a:p>
            <a:fld id="{6EF2F5ED-D19D-4097-92A9-D6092B3D6E68}" type="datetimeFigureOut">
              <a:rPr lang="zh-CN" altLang="en-US" smtClean="0"/>
            </a:fld>
            <a:endParaRPr lang="zh-CN" altLang="en-US"/>
          </a:p>
        </p:txBody>
      </p:sp>
      <p:sp>
        <p:nvSpPr>
          <p:cNvPr id="5" name="页脚占位符 4"/>
          <p:cNvSpPr>
            <a:spLocks noGrp="1"/>
          </p:cNvSpPr>
          <p:nvPr>
            <p:ph type="ftr" sz="quarter" idx="11"/>
          </p:nvPr>
        </p:nvSpPr>
        <p:spPr>
          <a:xfrm>
            <a:off x="4038600" y="6356353"/>
            <a:ext cx="4114800" cy="365125"/>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8610600" y="6356353"/>
            <a:ext cx="2743200" cy="365125"/>
          </a:xfrm>
          <a:prstGeom prst="rect">
            <a:avLst/>
          </a:prstGeom>
        </p:spPr>
        <p:txBody>
          <a:bodyPr/>
          <a:lstStyle/>
          <a:p>
            <a:fld id="{A7AAEAA2-D029-4D23-B6D5-DE004B8B3ED2}" type="slidenum">
              <a:rPr lang="zh-CN" altLang="en-US" smtClean="0"/>
            </a:fld>
            <a:endParaRPr lang="zh-CN" alt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1_节标题">
    <p:spTree>
      <p:nvGrpSpPr>
        <p:cNvPr id="1" name=""/>
        <p:cNvGrpSpPr/>
        <p:nvPr/>
      </p:nvGrpSpPr>
      <p:grpSpPr>
        <a:xfrm>
          <a:off x="0" y="0"/>
          <a:ext cx="0" cy="0"/>
          <a:chOff x="0" y="0"/>
          <a:chExt cx="0" cy="0"/>
        </a:xfrm>
      </p:grpSpPr>
      <p:sp>
        <p:nvSpPr>
          <p:cNvPr id="2" name="Title 1"/>
          <p:cNvSpPr>
            <a:spLocks noGrp="1"/>
          </p:cNvSpPr>
          <p:nvPr>
            <p:ph type="title"/>
          </p:nvPr>
        </p:nvSpPr>
        <p:spPr>
          <a:xfrm>
            <a:off x="1928191" y="2524539"/>
            <a:ext cx="7048592" cy="921592"/>
          </a:xfrm>
        </p:spPr>
        <p:txBody>
          <a:bodyPr anchor="b">
            <a:noAutofit/>
          </a:bodyPr>
          <a:lstStyle>
            <a:lvl1pPr>
              <a:defRPr sz="44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1928191" y="3617630"/>
            <a:ext cx="7048592" cy="45741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Date Placeholder 3"/>
          <p:cNvSpPr>
            <a:spLocks noGrp="1"/>
          </p:cNvSpPr>
          <p:nvPr>
            <p:ph type="dt" sz="half" idx="10"/>
          </p:nvPr>
        </p:nvSpPr>
        <p:spPr/>
        <p:txBody>
          <a:bodyPr/>
          <a:lstStyle/>
          <a:p>
            <a:fld id="{FFBE227C-ED2E-4F54-A776-AACF6291641A}"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AFD9D9-0B58-43BA-BA5E-5D876579E969}"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A06A29"/>
                </a:solidFill>
              </a:defRPr>
            </a:lvl1pPr>
          </a:lstStyle>
          <a:p>
            <a:r>
              <a:rPr lang="zh-CN" altLang="en-US" dirty="0"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节标题">
    <p:spTree>
      <p:nvGrpSpPr>
        <p:cNvPr id="1" name=""/>
        <p:cNvGrpSpPr/>
        <p:nvPr/>
      </p:nvGrpSpPr>
      <p:grpSpPr>
        <a:xfrm>
          <a:off x="0" y="0"/>
          <a:ext cx="0" cy="0"/>
          <a:chOff x="0" y="0"/>
          <a:chExt cx="0" cy="0"/>
        </a:xfrm>
      </p:grpSpPr>
      <p:sp>
        <p:nvSpPr>
          <p:cNvPr id="12" name="任意多边形 11"/>
          <p:cNvSpPr/>
          <p:nvPr/>
        </p:nvSpPr>
        <p:spPr>
          <a:xfrm>
            <a:off x="3668712" y="2518569"/>
            <a:ext cx="4900613" cy="1801812"/>
          </a:xfrm>
          <a:custGeom>
            <a:avLst/>
            <a:gdLst>
              <a:gd name="connsiteX0" fmla="*/ 1112071 w 4901184"/>
              <a:gd name="connsiteY0" fmla="*/ 0 h 1801368"/>
              <a:gd name="connsiteX1" fmla="*/ 4901184 w 4901184"/>
              <a:gd name="connsiteY1" fmla="*/ 0 h 1801368"/>
              <a:gd name="connsiteX2" fmla="*/ 4901184 w 4901184"/>
              <a:gd name="connsiteY2" fmla="*/ 1008251 h 1801368"/>
              <a:gd name="connsiteX3" fmla="*/ 3799357 w 4901184"/>
              <a:gd name="connsiteY3" fmla="*/ 1801368 h 1801368"/>
              <a:gd name="connsiteX4" fmla="*/ 0 w 4901184"/>
              <a:gd name="connsiteY4" fmla="*/ 1801368 h 1801368"/>
              <a:gd name="connsiteX5" fmla="*/ 0 w 4901184"/>
              <a:gd name="connsiteY5" fmla="*/ 800490 h 18013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01184" h="1801368">
                <a:moveTo>
                  <a:pt x="1112071" y="0"/>
                </a:moveTo>
                <a:lnTo>
                  <a:pt x="4901184" y="0"/>
                </a:lnTo>
                <a:lnTo>
                  <a:pt x="4901184" y="1008251"/>
                </a:lnTo>
                <a:lnTo>
                  <a:pt x="3799357" y="1801368"/>
                </a:lnTo>
                <a:lnTo>
                  <a:pt x="0" y="1801368"/>
                </a:lnTo>
                <a:lnTo>
                  <a:pt x="0" y="800490"/>
                </a:lnTo>
                <a:close/>
              </a:path>
            </a:pathLst>
          </a:custGeom>
          <a:solidFill>
            <a:schemeClr val="accent1"/>
          </a:solidFill>
          <a:ln w="12700" cap="flat" cmpd="sng" algn="ctr">
            <a:noFill/>
            <a:prstDash val="solid"/>
            <a:miter lim="800000"/>
          </a:ln>
          <a:effectLst/>
        </p:spPr>
        <p:txBody>
          <a:bodyPr anchor="ctr">
            <a:normAutofit/>
          </a:bodyPr>
          <a:lstStyle/>
          <a:p>
            <a:pPr algn="ctr" eaLnBrk="1" hangingPunct="1">
              <a:spcBef>
                <a:spcPts val="0"/>
              </a:spcBef>
              <a:spcAft>
                <a:spcPts val="0"/>
              </a:spcAft>
              <a:defRPr/>
            </a:pPr>
            <a:endParaRPr lang="zh-CN" altLang="en-US" kern="0">
              <a:solidFill>
                <a:prstClr val="white"/>
              </a:solidFill>
              <a:latin typeface="+mn-lt"/>
              <a:ea typeface="+mn-ea"/>
            </a:endParaRPr>
          </a:p>
        </p:txBody>
      </p:sp>
      <p:cxnSp>
        <p:nvCxnSpPr>
          <p:cNvPr id="13" name="直接连接符 12"/>
          <p:cNvCxnSpPr/>
          <p:nvPr/>
        </p:nvCxnSpPr>
        <p:spPr>
          <a:xfrm flipH="1">
            <a:off x="3165475" y="2153444"/>
            <a:ext cx="2103437" cy="1517650"/>
          </a:xfrm>
          <a:prstGeom prst="line">
            <a:avLst/>
          </a:prstGeom>
          <a:noFill/>
          <a:ln w="12700" cap="flat" cmpd="sng" algn="ctr">
            <a:solidFill>
              <a:schemeClr val="accent1">
                <a:lumMod val="75000"/>
              </a:schemeClr>
            </a:solidFill>
            <a:prstDash val="solid"/>
            <a:miter lim="800000"/>
          </a:ln>
          <a:effectLst/>
        </p:spPr>
      </p:cxnSp>
      <p:cxnSp>
        <p:nvCxnSpPr>
          <p:cNvPr id="14" name="直接连接符 13"/>
          <p:cNvCxnSpPr/>
          <p:nvPr/>
        </p:nvCxnSpPr>
        <p:spPr>
          <a:xfrm flipH="1">
            <a:off x="6923087" y="3186906"/>
            <a:ext cx="2103438" cy="1517650"/>
          </a:xfrm>
          <a:prstGeom prst="line">
            <a:avLst/>
          </a:prstGeom>
          <a:noFill/>
          <a:ln w="12700" cap="flat" cmpd="sng" algn="ctr">
            <a:solidFill>
              <a:schemeClr val="accent1">
                <a:lumMod val="75000"/>
              </a:schemeClr>
            </a:solidFill>
            <a:prstDash val="solid"/>
            <a:miter lim="800000"/>
          </a:ln>
          <a:effectLst/>
        </p:spPr>
      </p:cxnSp>
      <p:sp>
        <p:nvSpPr>
          <p:cNvPr id="2" name="KSO_ST1"/>
          <p:cNvSpPr>
            <a:spLocks noGrp="1"/>
          </p:cNvSpPr>
          <p:nvPr>
            <p:ph type="title" hasCustomPrompt="1"/>
          </p:nvPr>
        </p:nvSpPr>
        <p:spPr>
          <a:xfrm>
            <a:off x="3890229" y="3215182"/>
            <a:ext cx="4293651" cy="936000"/>
          </a:xfrm>
        </p:spPr>
        <p:txBody>
          <a:bodyPr anchor="t" anchorCtr="0">
            <a:normAutofit/>
          </a:bodyPr>
          <a:lstStyle>
            <a:lvl1pPr algn="l">
              <a:defRPr sz="1800" b="0">
                <a:solidFill>
                  <a:schemeClr val="bg1"/>
                </a:solidFill>
                <a:effectLst/>
              </a:defRPr>
            </a:lvl1pPr>
          </a:lstStyle>
          <a:p>
            <a:r>
              <a:rPr lang="zh-CN" altLang="en-US" dirty="0" smtClean="0"/>
              <a:t>此处添加您的标题</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a:xfrm>
            <a:off x="838200" y="339726"/>
            <a:ext cx="10515600" cy="662914"/>
          </a:xfrm>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838200" y="1401445"/>
            <a:ext cx="10515600" cy="2245996"/>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Content Placeholder 3"/>
          <p:cNvSpPr>
            <a:spLocks noGrp="1"/>
          </p:cNvSpPr>
          <p:nvPr>
            <p:ph sz="half" idx="2"/>
          </p:nvPr>
        </p:nvSpPr>
        <p:spPr>
          <a:xfrm>
            <a:off x="838200" y="4048124"/>
            <a:ext cx="10515600" cy="2245996"/>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149351"/>
          </a:xfrm>
        </p:spPr>
        <p:txBody>
          <a:bodyPr/>
          <a:lstStyle/>
          <a:p>
            <a:r>
              <a:rPr lang="zh-CN" altLang="en-US" dirty="0" smtClean="0"/>
              <a:t>单击此处编辑母版标题样式</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Content Placeholder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Content Placeholder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6" name="矩形 5"/>
          <p:cNvSpPr/>
          <p:nvPr/>
        </p:nvSpPr>
        <p:spPr>
          <a:xfrm>
            <a:off x="0" y="3985975"/>
            <a:ext cx="12192000" cy="1142998"/>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96000" rtlCol="0" anchor="ctr">
            <a:normAutofit/>
          </a:bodyPr>
          <a:lstStyle/>
          <a:p>
            <a:pPr lvl="0">
              <a:lnSpc>
                <a:spcPct val="150000"/>
              </a:lnSpc>
            </a:pPr>
            <a:endParaRPr lang="zh-CN" altLang="en-US" sz="1200" dirty="0">
              <a:solidFill>
                <a:schemeClr val="tx1">
                  <a:lumMod val="50000"/>
                  <a:lumOff val="50000"/>
                </a:schemeClr>
              </a:solidFill>
              <a:latin typeface="微软雅黑" panose="020B0503020204020204" charset="-122"/>
              <a:ea typeface="微软雅黑" panose="020B0503020204020204" charset="-122"/>
            </a:endParaRPr>
          </a:p>
        </p:txBody>
      </p:sp>
      <p:grpSp>
        <p:nvGrpSpPr>
          <p:cNvPr id="10" name="组合 9"/>
          <p:cNvGrpSpPr/>
          <p:nvPr/>
        </p:nvGrpSpPr>
        <p:grpSpPr>
          <a:xfrm>
            <a:off x="1419224" y="716834"/>
            <a:ext cx="3794463" cy="4412139"/>
            <a:chOff x="1419224" y="716834"/>
            <a:chExt cx="3794463" cy="4412139"/>
          </a:xfrm>
        </p:grpSpPr>
        <p:sp>
          <p:nvSpPr>
            <p:cNvPr id="11" name="椭圆形标注 10"/>
            <p:cNvSpPr/>
            <p:nvPr/>
          </p:nvSpPr>
          <p:spPr>
            <a:xfrm rot="437392">
              <a:off x="2983588" y="716834"/>
              <a:ext cx="2230099" cy="2038373"/>
            </a:xfrm>
            <a:prstGeom prst="wedgeEllipseCallout">
              <a:avLst>
                <a:gd name="adj1" fmla="val -35369"/>
                <a:gd name="adj2" fmla="val 51448"/>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a:p>
          </p:txBody>
        </p:sp>
        <p:sp>
          <p:nvSpPr>
            <p:cNvPr id="12" name="KSO_Shape"/>
            <p:cNvSpPr/>
            <p:nvPr/>
          </p:nvSpPr>
          <p:spPr>
            <a:xfrm>
              <a:off x="1419224" y="2705527"/>
              <a:ext cx="2447925" cy="2423446"/>
            </a:xfrm>
            <a:custGeom>
              <a:avLst/>
              <a:gdLst/>
              <a:ahLst/>
              <a:cxnLst/>
              <a:rect l="l" t="t" r="r" b="b"/>
              <a:pathLst>
                <a:path w="1363201" h="1348896">
                  <a:moveTo>
                    <a:pt x="658470" y="710475"/>
                  </a:moveTo>
                  <a:cubicBezTo>
                    <a:pt x="1027156" y="698755"/>
                    <a:pt x="1338704" y="981142"/>
                    <a:pt x="1363201" y="1348896"/>
                  </a:cubicBezTo>
                  <a:lnTo>
                    <a:pt x="1262707" y="1348896"/>
                  </a:lnTo>
                  <a:cubicBezTo>
                    <a:pt x="1239052" y="1037914"/>
                    <a:pt x="974407" y="800143"/>
                    <a:pt x="661637" y="810085"/>
                  </a:cubicBezTo>
                  <a:cubicBezTo>
                    <a:pt x="361432" y="819628"/>
                    <a:pt x="119967" y="1054106"/>
                    <a:pt x="99662" y="1348896"/>
                  </a:cubicBezTo>
                  <a:lnTo>
                    <a:pt x="0" y="1348896"/>
                  </a:lnTo>
                  <a:cubicBezTo>
                    <a:pt x="20238" y="1000252"/>
                    <a:pt x="304456" y="721728"/>
                    <a:pt x="658470" y="710475"/>
                  </a:cubicBezTo>
                  <a:close/>
                  <a:moveTo>
                    <a:pt x="680226" y="95884"/>
                  </a:moveTo>
                  <a:cubicBezTo>
                    <a:pt x="551092" y="95884"/>
                    <a:pt x="446408" y="200568"/>
                    <a:pt x="446408" y="329703"/>
                  </a:cubicBezTo>
                  <a:cubicBezTo>
                    <a:pt x="446408" y="458838"/>
                    <a:pt x="551092" y="563521"/>
                    <a:pt x="680226" y="563521"/>
                  </a:cubicBezTo>
                  <a:cubicBezTo>
                    <a:pt x="809361" y="563521"/>
                    <a:pt x="914045" y="458838"/>
                    <a:pt x="914045" y="329703"/>
                  </a:cubicBezTo>
                  <a:cubicBezTo>
                    <a:pt x="914045" y="200568"/>
                    <a:pt x="809361" y="95884"/>
                    <a:pt x="680226" y="95884"/>
                  </a:cubicBezTo>
                  <a:close/>
                  <a:moveTo>
                    <a:pt x="680226" y="0"/>
                  </a:moveTo>
                  <a:cubicBezTo>
                    <a:pt x="862316" y="0"/>
                    <a:pt x="1009929" y="147613"/>
                    <a:pt x="1009929" y="329703"/>
                  </a:cubicBezTo>
                  <a:cubicBezTo>
                    <a:pt x="1009929" y="511793"/>
                    <a:pt x="862316" y="659406"/>
                    <a:pt x="680226" y="659406"/>
                  </a:cubicBezTo>
                  <a:cubicBezTo>
                    <a:pt x="498136" y="659406"/>
                    <a:pt x="350524" y="511793"/>
                    <a:pt x="350524" y="329703"/>
                  </a:cubicBezTo>
                  <a:cubicBezTo>
                    <a:pt x="350524" y="147613"/>
                    <a:pt x="498136" y="0"/>
                    <a:pt x="680226" y="0"/>
                  </a:cubicBezTo>
                  <a:close/>
                </a:path>
              </a:pathLst>
            </a:custGeom>
            <a:solidFill>
              <a:schemeClr val="accent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normAutofit/>
              <a:scene3d>
                <a:camera prst="orthographicFront"/>
                <a:lightRig rig="threePt" dir="t"/>
              </a:scene3d>
              <a:sp3d contourW="12700">
                <a:contourClr>
                  <a:srgbClr val="FFFFFF"/>
                </a:contourClr>
              </a:sp3d>
            </a:bodyPr>
            <a:lstStyle/>
            <a:p>
              <a:pPr algn="ctr" eaLnBrk="1" hangingPunct="1">
                <a:spcBef>
                  <a:spcPts val="0"/>
                </a:spcBef>
                <a:spcAft>
                  <a:spcPts val="0"/>
                </a:spcAft>
                <a:defRPr/>
              </a:pPr>
              <a:endParaRPr lang="zh-CN" altLang="en-US">
                <a:solidFill>
                  <a:srgbClr val="FFFFFF"/>
                </a:solidFill>
              </a:endParaRPr>
            </a:p>
          </p:txBody>
        </p:sp>
      </p:grpSp>
      <p:sp>
        <p:nvSpPr>
          <p:cNvPr id="2" name="Title 1"/>
          <p:cNvSpPr>
            <a:spLocks noGrp="1"/>
          </p:cNvSpPr>
          <p:nvPr>
            <p:ph type="title" hasCustomPrompt="1"/>
          </p:nvPr>
        </p:nvSpPr>
        <p:spPr>
          <a:xfrm>
            <a:off x="2895600" y="1188721"/>
            <a:ext cx="2423160" cy="1083194"/>
          </a:xfrm>
        </p:spPr>
        <p:txBody>
          <a:bodyPr>
            <a:normAutofit/>
          </a:bodyPr>
          <a:lstStyle>
            <a:lvl1pPr algn="ctr">
              <a:defRPr sz="4000">
                <a:solidFill>
                  <a:schemeClr val="bg1"/>
                </a:solidFill>
              </a:defRPr>
            </a:lvl1pPr>
          </a:lstStyle>
          <a:p>
            <a:r>
              <a:rPr lang="zh-CN" altLang="en-US" dirty="0" smtClean="0"/>
              <a:t>编辑标题</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624353" y="540327"/>
            <a:ext cx="3849085" cy="923979"/>
          </a:xfrm>
        </p:spPr>
        <p:txBody>
          <a:bodyPr anchor="b">
            <a:normAutofit/>
          </a:bodyPr>
          <a:lstStyle>
            <a:lvl1pPr algn="l">
              <a:defRPr sz="3200" b="0">
                <a:solidFill>
                  <a:schemeClr val="tx1"/>
                </a:solidFill>
              </a:defRPr>
            </a:lvl1pPr>
          </a:lstStyle>
          <a:p>
            <a:r>
              <a:rPr lang="zh-CN" altLang="en-US" dirty="0" smtClean="0"/>
              <a:t>编辑标题</a:t>
            </a:r>
            <a:endParaRPr lang="en-US" dirty="0"/>
          </a:p>
        </p:txBody>
      </p:sp>
      <p:sp>
        <p:nvSpPr>
          <p:cNvPr id="3" name="Picture Placeholder 2"/>
          <p:cNvSpPr>
            <a:spLocks noGrp="1" noChangeAspect="1"/>
          </p:cNvSpPr>
          <p:nvPr>
            <p:ph type="pic" idx="1"/>
          </p:nvPr>
        </p:nvSpPr>
        <p:spPr>
          <a:xfrm>
            <a:off x="6423365" y="540327"/>
            <a:ext cx="4374469" cy="553587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dirty="0" smtClean="0"/>
              <a:t>单击图标添加图片</a:t>
            </a:r>
            <a:endParaRPr lang="en-US" dirty="0"/>
          </a:p>
        </p:txBody>
      </p:sp>
      <p:sp>
        <p:nvSpPr>
          <p:cNvPr id="4" name="Text Placeholder 3"/>
          <p:cNvSpPr>
            <a:spLocks noGrp="1"/>
          </p:cNvSpPr>
          <p:nvPr>
            <p:ph type="body" sz="half" idx="2"/>
          </p:nvPr>
        </p:nvSpPr>
        <p:spPr>
          <a:xfrm>
            <a:off x="1644637" y="1604379"/>
            <a:ext cx="3828801" cy="4471827"/>
          </a:xfrm>
        </p:spPr>
        <p:txBody>
          <a:bodyPr>
            <a:normAutofit/>
          </a:bodyPr>
          <a:lstStyle>
            <a:lvl1pPr marL="0" indent="0" algn="l">
              <a:lnSpc>
                <a:spcPct val="200000"/>
              </a:lnSpc>
              <a:buNone/>
              <a:defRPr sz="20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dirty="0" smtClean="0"/>
              <a:t>单击此处编辑母版文本样式</a:t>
            </a:r>
            <a:endParaRPr lang="zh-CN" altLang="en-US" dirty="0" smtClean="0"/>
          </a:p>
        </p:txBody>
      </p:sp>
      <p:sp>
        <p:nvSpPr>
          <p:cNvPr id="5" name="Date Placeholder 4"/>
          <p:cNvSpPr>
            <a:spLocks noGrp="1"/>
          </p:cNvSpPr>
          <p:nvPr>
            <p:ph type="dt" sz="half" idx="10"/>
          </p:nvPr>
        </p:nvSpPr>
        <p:spPr/>
        <p:txBody>
          <a:bodyPr/>
          <a:lstStyle/>
          <a:p>
            <a:fld id="{C764DE79-268F-4C1A-8933-263129D2AF90}" type="datetimeFigureOut">
              <a:rPr lang="en-US" dirty="0"/>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23714" y="365125"/>
            <a:ext cx="1230086" cy="5811838"/>
          </a:xfrm>
        </p:spPr>
        <p:txBody>
          <a:bodyPr vert="eaVert"/>
          <a:lstStyle/>
          <a:p>
            <a:r>
              <a:rPr lang="zh-CN" altLang="en-US" dirty="0" smtClean="0"/>
              <a:t>单击此处编辑母版标题样式</a:t>
            </a:r>
            <a:endParaRPr lang="en-US" dirty="0"/>
          </a:p>
        </p:txBody>
      </p:sp>
      <p:sp>
        <p:nvSpPr>
          <p:cNvPr id="3" name="Vertical Text Placeholder 2"/>
          <p:cNvSpPr>
            <a:spLocks noGrp="1"/>
          </p:cNvSpPr>
          <p:nvPr>
            <p:ph type="body" orient="vert" idx="1"/>
          </p:nvPr>
        </p:nvSpPr>
        <p:spPr>
          <a:xfrm>
            <a:off x="838199" y="365125"/>
            <a:ext cx="9111343" cy="5811838"/>
          </a:xfrm>
        </p:spPr>
        <p:txBody>
          <a:bodyPr vert="eaVert"/>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5" Type="http://schemas.openxmlformats.org/officeDocument/2006/relationships/theme" Target="../theme/theme1.xml"/><Relationship Id="rId14" Type="http://schemas.openxmlformats.org/officeDocument/2006/relationships/tags" Target="../tags/tag2.xml"/><Relationship Id="rId13" Type="http://schemas.openxmlformats.org/officeDocument/2006/relationships/tags" Target="../tags/tag1.xml"/><Relationship Id="rId12" Type="http://schemas.openxmlformats.org/officeDocument/2006/relationships/image" Target="../media/image2.pn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2">
            <a:lum/>
          </a:blip>
          <a:srcRect/>
          <a:stretch>
            <a:fillRect t="-17000" b="-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a:xfrm>
            <a:off x="838200" y="365125"/>
            <a:ext cx="10515600" cy="919389"/>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custDataLst>
              <p:tags r:id="rId14"/>
            </p:custDataLst>
          </p:nvPr>
        </p:nvSpPr>
        <p:spPr>
          <a:xfrm>
            <a:off x="838200" y="1436914"/>
            <a:ext cx="10515600" cy="4740049"/>
          </a:xfrm>
          <a:prstGeom prst="rect">
            <a:avLst/>
          </a:prstGeom>
        </p:spPr>
        <p:txBody>
          <a:bodyPr vert="horz" lIns="91440" tIns="45720" rIns="91440" bIns="45720" rtlCol="0">
            <a:normAutofit/>
          </a:bodyPr>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1" kern="1200">
          <a:solidFill>
            <a:schemeClr val="accent3">
              <a:lumMod val="75000"/>
            </a:schemeClr>
          </a:solidFill>
          <a:latin typeface="黑体" panose="02010609060101010101" charset="-122"/>
          <a:ea typeface="黑体" panose="02010609060101010101" charset="-122"/>
          <a:cs typeface="+mj-cs"/>
        </a:defRPr>
      </a:lvl1pPr>
    </p:titleStyle>
    <p:bodyStyle>
      <a:lvl1pPr marL="228600" indent="-228600" algn="just" defTabSz="914400" rtl="0" eaLnBrk="1" latinLnBrk="0" hangingPunct="1">
        <a:lnSpc>
          <a:spcPct val="90000"/>
        </a:lnSpc>
        <a:spcBef>
          <a:spcPts val="1000"/>
        </a:spcBef>
        <a:buClr>
          <a:schemeClr val="accent1"/>
        </a:buClr>
        <a:buSzPct val="70000"/>
        <a:buFont typeface="Wingdings" panose="05000000000000000000" pitchFamily="2" charset="2"/>
        <a:buChar char="l"/>
        <a:defRPr sz="2400" kern="1200">
          <a:solidFill>
            <a:schemeClr val="tx1"/>
          </a:solidFill>
          <a:latin typeface="黑体" panose="02010609060101010101" charset="-122"/>
          <a:ea typeface="黑体" panose="02010609060101010101" charset="-122"/>
          <a:cs typeface="+mn-cs"/>
        </a:defRPr>
      </a:lvl1pPr>
      <a:lvl2pPr marL="685800" indent="-228600" algn="just"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黑体" panose="02010609060101010101" charset="-122"/>
          <a:ea typeface="黑体" panose="02010609060101010101" charset="-122"/>
          <a:cs typeface="+mn-cs"/>
        </a:defRPr>
      </a:lvl2pPr>
      <a:lvl3pPr marL="1143000" indent="-228600" algn="just"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黑体" panose="02010609060101010101" charset="-122"/>
          <a:ea typeface="黑体" panose="02010609060101010101" charset="-122"/>
          <a:cs typeface="+mn-cs"/>
        </a:defRPr>
      </a:lvl3pPr>
      <a:lvl4pPr marL="1600200" indent="-228600" algn="just"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黑体" panose="02010609060101010101" charset="-122"/>
          <a:ea typeface="黑体" panose="02010609060101010101" charset="-122"/>
          <a:cs typeface="+mn-cs"/>
        </a:defRPr>
      </a:lvl4pPr>
      <a:lvl5pPr marL="2057400" indent="-228600" algn="just"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黑体" panose="02010609060101010101" charset="-122"/>
          <a:ea typeface="黑体" panose="02010609060101010101"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slideLayout" Target="../slideLayouts/slideLayout11.xml"/><Relationship Id="rId3" Type="http://schemas.openxmlformats.org/officeDocument/2006/relationships/tags" Target="../tags/tag5.xml"/><Relationship Id="rId2" Type="http://schemas.openxmlformats.org/officeDocument/2006/relationships/tags" Target="../tags/tag4.xml"/><Relationship Id="rId1" Type="http://schemas.openxmlformats.org/officeDocument/2006/relationships/tags" Target="../tags/tag3.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2.xml"/></Relationships>
</file>

<file path=ppt/slides/_rels/slide11.xml.rels><?xml version="1.0" encoding="UTF-8" standalone="yes"?>
<Relationships xmlns="http://schemas.openxmlformats.org/package/2006/relationships"><Relationship Id="rId9" Type="http://schemas.openxmlformats.org/officeDocument/2006/relationships/tags" Target="../tags/tag41.xml"/><Relationship Id="rId8" Type="http://schemas.openxmlformats.org/officeDocument/2006/relationships/tags" Target="../tags/tag40.xml"/><Relationship Id="rId7" Type="http://schemas.openxmlformats.org/officeDocument/2006/relationships/tags" Target="../tags/tag39.xml"/><Relationship Id="rId6" Type="http://schemas.openxmlformats.org/officeDocument/2006/relationships/tags" Target="../tags/tag38.xml"/><Relationship Id="rId5" Type="http://schemas.openxmlformats.org/officeDocument/2006/relationships/tags" Target="../tags/tag37.xml"/><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7" Type="http://schemas.openxmlformats.org/officeDocument/2006/relationships/notesSlide" Target="../notesSlides/notesSlide5.xml"/><Relationship Id="rId16" Type="http://schemas.openxmlformats.org/officeDocument/2006/relationships/slideLayout" Target="../slideLayouts/slideLayout7.xml"/><Relationship Id="rId15" Type="http://schemas.openxmlformats.org/officeDocument/2006/relationships/tags" Target="../tags/tag47.xml"/><Relationship Id="rId14" Type="http://schemas.openxmlformats.org/officeDocument/2006/relationships/tags" Target="../tags/tag46.xml"/><Relationship Id="rId13" Type="http://schemas.openxmlformats.org/officeDocument/2006/relationships/tags" Target="../tags/tag45.xml"/><Relationship Id="rId12" Type="http://schemas.openxmlformats.org/officeDocument/2006/relationships/tags" Target="../tags/tag44.xml"/><Relationship Id="rId11" Type="http://schemas.openxmlformats.org/officeDocument/2006/relationships/tags" Target="../tags/tag43.xml"/><Relationship Id="rId10" Type="http://schemas.openxmlformats.org/officeDocument/2006/relationships/tags" Target="../tags/tag42.xml"/><Relationship Id="rId1" Type="http://schemas.openxmlformats.org/officeDocument/2006/relationships/tags" Target="../tags/tag33.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8.xml"/><Relationship Id="rId1"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9.xml"/><Relationship Id="rId1"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0.xml"/><Relationship Id="rId1" Type="http://schemas.openxmlformats.org/officeDocument/2006/relationships/image" Target="../media/image5.png"/></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1.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2.xml"/><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53.xml"/><Relationship Id="rId2" Type="http://schemas.openxmlformats.org/officeDocument/2006/relationships/image" Target="../media/image8.png"/><Relationship Id="rId1" Type="http://schemas.openxmlformats.org/officeDocument/2006/relationships/image" Target="../media/image7.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4.xml"/><Relationship Id="rId1" Type="http://schemas.openxmlformats.org/officeDocument/2006/relationships/image" Target="../media/image9.png"/></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5.xml"/></Relationships>
</file>

<file path=ppt/slides/_rels/slide2.xml.rels><?xml version="1.0" encoding="UTF-8" standalone="yes"?>
<Relationships xmlns="http://schemas.openxmlformats.org/package/2006/relationships"><Relationship Id="rId9" Type="http://schemas.openxmlformats.org/officeDocument/2006/relationships/notesSlide" Target="../notesSlides/notesSlide2.xml"/><Relationship Id="rId8" Type="http://schemas.openxmlformats.org/officeDocument/2006/relationships/slideLayout" Target="../slideLayouts/slideLayout7.xml"/><Relationship Id="rId7" Type="http://schemas.openxmlformats.org/officeDocument/2006/relationships/tags" Target="../tags/tag12.xml"/><Relationship Id="rId6" Type="http://schemas.openxmlformats.org/officeDocument/2006/relationships/tags" Target="../tags/tag11.xml"/><Relationship Id="rId5" Type="http://schemas.openxmlformats.org/officeDocument/2006/relationships/tags" Target="../tags/tag10.xml"/><Relationship Id="rId4" Type="http://schemas.openxmlformats.org/officeDocument/2006/relationships/tags" Target="../tags/tag9.xml"/><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6.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7.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8.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9.xml"/></Relationships>
</file>

<file path=ppt/slides/_rels/slide24.xml.rels><?xml version="1.0" encoding="UTF-8" standalone="yes"?>
<Relationships xmlns="http://schemas.openxmlformats.org/package/2006/relationships"><Relationship Id="rId9" Type="http://schemas.openxmlformats.org/officeDocument/2006/relationships/tags" Target="../tags/tag68.xml"/><Relationship Id="rId8" Type="http://schemas.openxmlformats.org/officeDocument/2006/relationships/tags" Target="../tags/tag67.xml"/><Relationship Id="rId7" Type="http://schemas.openxmlformats.org/officeDocument/2006/relationships/tags" Target="../tags/tag66.xml"/><Relationship Id="rId6" Type="http://schemas.openxmlformats.org/officeDocument/2006/relationships/tags" Target="../tags/tag65.xml"/><Relationship Id="rId5" Type="http://schemas.openxmlformats.org/officeDocument/2006/relationships/tags" Target="../tags/tag64.xml"/><Relationship Id="rId4" Type="http://schemas.openxmlformats.org/officeDocument/2006/relationships/tags" Target="../tags/tag63.xml"/><Relationship Id="rId3" Type="http://schemas.openxmlformats.org/officeDocument/2006/relationships/tags" Target="../tags/tag62.xml"/><Relationship Id="rId21" Type="http://schemas.openxmlformats.org/officeDocument/2006/relationships/notesSlide" Target="../notesSlides/notesSlide6.xml"/><Relationship Id="rId20" Type="http://schemas.openxmlformats.org/officeDocument/2006/relationships/slideLayout" Target="../slideLayouts/slideLayout7.xml"/><Relationship Id="rId2" Type="http://schemas.openxmlformats.org/officeDocument/2006/relationships/tags" Target="../tags/tag61.xml"/><Relationship Id="rId19" Type="http://schemas.openxmlformats.org/officeDocument/2006/relationships/tags" Target="../tags/tag78.xml"/><Relationship Id="rId18" Type="http://schemas.openxmlformats.org/officeDocument/2006/relationships/tags" Target="../tags/tag77.xml"/><Relationship Id="rId17" Type="http://schemas.openxmlformats.org/officeDocument/2006/relationships/tags" Target="../tags/tag76.xml"/><Relationship Id="rId16" Type="http://schemas.openxmlformats.org/officeDocument/2006/relationships/tags" Target="../tags/tag75.xml"/><Relationship Id="rId15" Type="http://schemas.openxmlformats.org/officeDocument/2006/relationships/tags" Target="../tags/tag74.xml"/><Relationship Id="rId14" Type="http://schemas.openxmlformats.org/officeDocument/2006/relationships/tags" Target="../tags/tag73.xml"/><Relationship Id="rId13" Type="http://schemas.openxmlformats.org/officeDocument/2006/relationships/tags" Target="../tags/tag72.xml"/><Relationship Id="rId12" Type="http://schemas.openxmlformats.org/officeDocument/2006/relationships/tags" Target="../tags/tag71.xml"/><Relationship Id="rId11" Type="http://schemas.openxmlformats.org/officeDocument/2006/relationships/tags" Target="../tags/tag70.xml"/><Relationship Id="rId10" Type="http://schemas.openxmlformats.org/officeDocument/2006/relationships/tags" Target="../tags/tag69.xml"/><Relationship Id="rId1" Type="http://schemas.openxmlformats.org/officeDocument/2006/relationships/tags" Target="../tags/tag60.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9.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0.xml"/></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1.xml"/><Relationship Id="rId1" Type="http://schemas.openxmlformats.org/officeDocument/2006/relationships/image" Target="../media/image10.png"/></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2.xml"/></Relationships>
</file>

<file path=ppt/slides/_rels/slide29.xml.rels><?xml version="1.0" encoding="UTF-8" standalone="yes"?>
<Relationships xmlns="http://schemas.openxmlformats.org/package/2006/relationships"><Relationship Id="rId9" Type="http://schemas.openxmlformats.org/officeDocument/2006/relationships/tags" Target="../tags/tag91.xml"/><Relationship Id="rId8" Type="http://schemas.openxmlformats.org/officeDocument/2006/relationships/tags" Target="../tags/tag90.xml"/><Relationship Id="rId7" Type="http://schemas.openxmlformats.org/officeDocument/2006/relationships/tags" Target="../tags/tag89.xml"/><Relationship Id="rId6" Type="http://schemas.openxmlformats.org/officeDocument/2006/relationships/tags" Target="../tags/tag88.xml"/><Relationship Id="rId5" Type="http://schemas.openxmlformats.org/officeDocument/2006/relationships/tags" Target="../tags/tag87.xml"/><Relationship Id="rId4" Type="http://schemas.openxmlformats.org/officeDocument/2006/relationships/tags" Target="../tags/tag86.xml"/><Relationship Id="rId3" Type="http://schemas.openxmlformats.org/officeDocument/2006/relationships/tags" Target="../tags/tag85.xml"/><Relationship Id="rId25" Type="http://schemas.openxmlformats.org/officeDocument/2006/relationships/notesSlide" Target="../notesSlides/notesSlide7.xml"/><Relationship Id="rId24" Type="http://schemas.openxmlformats.org/officeDocument/2006/relationships/slideLayout" Target="../slideLayouts/slideLayout7.xml"/><Relationship Id="rId23" Type="http://schemas.openxmlformats.org/officeDocument/2006/relationships/tags" Target="../tags/tag105.xml"/><Relationship Id="rId22" Type="http://schemas.openxmlformats.org/officeDocument/2006/relationships/tags" Target="../tags/tag104.xml"/><Relationship Id="rId21" Type="http://schemas.openxmlformats.org/officeDocument/2006/relationships/tags" Target="../tags/tag103.xml"/><Relationship Id="rId20" Type="http://schemas.openxmlformats.org/officeDocument/2006/relationships/tags" Target="../tags/tag102.xml"/><Relationship Id="rId2" Type="http://schemas.openxmlformats.org/officeDocument/2006/relationships/tags" Target="../tags/tag84.xml"/><Relationship Id="rId19" Type="http://schemas.openxmlformats.org/officeDocument/2006/relationships/tags" Target="../tags/tag101.xml"/><Relationship Id="rId18" Type="http://schemas.openxmlformats.org/officeDocument/2006/relationships/tags" Target="../tags/tag100.xml"/><Relationship Id="rId17" Type="http://schemas.openxmlformats.org/officeDocument/2006/relationships/tags" Target="../tags/tag99.xml"/><Relationship Id="rId16" Type="http://schemas.openxmlformats.org/officeDocument/2006/relationships/tags" Target="../tags/tag98.xml"/><Relationship Id="rId15" Type="http://schemas.openxmlformats.org/officeDocument/2006/relationships/tags" Target="../tags/tag97.xml"/><Relationship Id="rId14" Type="http://schemas.openxmlformats.org/officeDocument/2006/relationships/tags" Target="../tags/tag96.xml"/><Relationship Id="rId13" Type="http://schemas.openxmlformats.org/officeDocument/2006/relationships/tags" Target="../tags/tag95.xml"/><Relationship Id="rId12" Type="http://schemas.openxmlformats.org/officeDocument/2006/relationships/tags" Target="../tags/tag94.xml"/><Relationship Id="rId11" Type="http://schemas.openxmlformats.org/officeDocument/2006/relationships/tags" Target="../tags/tag93.xml"/><Relationship Id="rId10" Type="http://schemas.openxmlformats.org/officeDocument/2006/relationships/tags" Target="../tags/tag92.xml"/><Relationship Id="rId1" Type="http://schemas.openxmlformats.org/officeDocument/2006/relationships/tags" Target="../tags/tag83.xml"/></Relationships>
</file>

<file path=ppt/slides/_rels/slide3.xml.rels><?xml version="1.0" encoding="UTF-8" standalone="yes"?>
<Relationships xmlns="http://schemas.openxmlformats.org/package/2006/relationships"><Relationship Id="rId5" Type="http://schemas.openxmlformats.org/officeDocument/2006/relationships/notesSlide" Target="../notesSlides/notesSlide3.xml"/><Relationship Id="rId4" Type="http://schemas.openxmlformats.org/officeDocument/2006/relationships/slideLayout" Target="../slideLayouts/slideLayout2.xml"/><Relationship Id="rId3" Type="http://schemas.openxmlformats.org/officeDocument/2006/relationships/tags" Target="../tags/tag15.xml"/><Relationship Id="rId2" Type="http://schemas.openxmlformats.org/officeDocument/2006/relationships/tags" Target="../tags/tag14.xml"/><Relationship Id="rId1" Type="http://schemas.openxmlformats.org/officeDocument/2006/relationships/tags" Target="../tags/tag13.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6.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7.xml"/></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8.xml"/><Relationship Id="rId1" Type="http://schemas.openxmlformats.org/officeDocument/2006/relationships/image" Target="../media/image11.png"/></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9.xml"/></Relationships>
</file>

<file path=ppt/slides/_rels/slide34.xml.rels><?xml version="1.0" encoding="UTF-8" standalone="yes"?>
<Relationships xmlns="http://schemas.openxmlformats.org/package/2006/relationships"><Relationship Id="rId9" Type="http://schemas.openxmlformats.org/officeDocument/2006/relationships/tags" Target="../tags/tag118.xml"/><Relationship Id="rId8" Type="http://schemas.openxmlformats.org/officeDocument/2006/relationships/tags" Target="../tags/tag117.xml"/><Relationship Id="rId7" Type="http://schemas.openxmlformats.org/officeDocument/2006/relationships/tags" Target="../tags/tag116.xml"/><Relationship Id="rId6" Type="http://schemas.openxmlformats.org/officeDocument/2006/relationships/tags" Target="../tags/tag115.xml"/><Relationship Id="rId5" Type="http://schemas.openxmlformats.org/officeDocument/2006/relationships/tags" Target="../tags/tag114.xml"/><Relationship Id="rId4" Type="http://schemas.openxmlformats.org/officeDocument/2006/relationships/tags" Target="../tags/tag113.xml"/><Relationship Id="rId3" Type="http://schemas.openxmlformats.org/officeDocument/2006/relationships/tags" Target="../tags/tag112.xml"/><Relationship Id="rId29" Type="http://schemas.openxmlformats.org/officeDocument/2006/relationships/notesSlide" Target="../notesSlides/notesSlide8.xml"/><Relationship Id="rId28" Type="http://schemas.openxmlformats.org/officeDocument/2006/relationships/slideLayout" Target="../slideLayouts/slideLayout7.xml"/><Relationship Id="rId27" Type="http://schemas.openxmlformats.org/officeDocument/2006/relationships/tags" Target="../tags/tag136.xml"/><Relationship Id="rId26" Type="http://schemas.openxmlformats.org/officeDocument/2006/relationships/tags" Target="../tags/tag135.xml"/><Relationship Id="rId25" Type="http://schemas.openxmlformats.org/officeDocument/2006/relationships/tags" Target="../tags/tag134.xml"/><Relationship Id="rId24" Type="http://schemas.openxmlformats.org/officeDocument/2006/relationships/tags" Target="../tags/tag133.xml"/><Relationship Id="rId23" Type="http://schemas.openxmlformats.org/officeDocument/2006/relationships/tags" Target="../tags/tag132.xml"/><Relationship Id="rId22" Type="http://schemas.openxmlformats.org/officeDocument/2006/relationships/tags" Target="../tags/tag131.xml"/><Relationship Id="rId21" Type="http://schemas.openxmlformats.org/officeDocument/2006/relationships/tags" Target="../tags/tag130.xml"/><Relationship Id="rId20" Type="http://schemas.openxmlformats.org/officeDocument/2006/relationships/tags" Target="../tags/tag129.xml"/><Relationship Id="rId2" Type="http://schemas.openxmlformats.org/officeDocument/2006/relationships/tags" Target="../tags/tag111.xml"/><Relationship Id="rId19" Type="http://schemas.openxmlformats.org/officeDocument/2006/relationships/tags" Target="../tags/tag128.xml"/><Relationship Id="rId18" Type="http://schemas.openxmlformats.org/officeDocument/2006/relationships/tags" Target="../tags/tag127.xml"/><Relationship Id="rId17" Type="http://schemas.openxmlformats.org/officeDocument/2006/relationships/tags" Target="../tags/tag126.xml"/><Relationship Id="rId16" Type="http://schemas.openxmlformats.org/officeDocument/2006/relationships/tags" Target="../tags/tag125.xml"/><Relationship Id="rId15" Type="http://schemas.openxmlformats.org/officeDocument/2006/relationships/tags" Target="../tags/tag124.xml"/><Relationship Id="rId14" Type="http://schemas.openxmlformats.org/officeDocument/2006/relationships/tags" Target="../tags/tag123.xml"/><Relationship Id="rId13" Type="http://schemas.openxmlformats.org/officeDocument/2006/relationships/tags" Target="../tags/tag122.xml"/><Relationship Id="rId12" Type="http://schemas.openxmlformats.org/officeDocument/2006/relationships/tags" Target="../tags/tag121.xml"/><Relationship Id="rId11" Type="http://schemas.openxmlformats.org/officeDocument/2006/relationships/tags" Target="../tags/tag120.xml"/><Relationship Id="rId10" Type="http://schemas.openxmlformats.org/officeDocument/2006/relationships/tags" Target="../tags/tag119.xml"/><Relationship Id="rId1" Type="http://schemas.openxmlformats.org/officeDocument/2006/relationships/tags" Target="../tags/tag110.xml"/></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37.xml"/></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38.xml"/></Relationships>
</file>

<file path=ppt/slides/_rels/slide37.xml.rels><?xml version="1.0" encoding="UTF-8" standalone="yes"?>
<Relationships xmlns="http://schemas.openxmlformats.org/package/2006/relationships"><Relationship Id="rId5" Type="http://schemas.openxmlformats.org/officeDocument/2006/relationships/notesSlide" Target="../notesSlides/notesSlide9.xml"/><Relationship Id="rId4" Type="http://schemas.openxmlformats.org/officeDocument/2006/relationships/slideLayout" Target="../slideLayouts/slideLayout6.xml"/><Relationship Id="rId3" Type="http://schemas.openxmlformats.org/officeDocument/2006/relationships/tags" Target="../tags/tag141.xml"/><Relationship Id="rId2" Type="http://schemas.openxmlformats.org/officeDocument/2006/relationships/tags" Target="../tags/tag140.xml"/><Relationship Id="rId1" Type="http://schemas.openxmlformats.org/officeDocument/2006/relationships/tags" Target="../tags/tag139.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5.xml.rels><?xml version="1.0" encoding="UTF-8" standalone="yes"?>
<Relationships xmlns="http://schemas.openxmlformats.org/package/2006/relationships"><Relationship Id="rId9" Type="http://schemas.openxmlformats.org/officeDocument/2006/relationships/tags" Target="../tags/tag25.xml"/><Relationship Id="rId8" Type="http://schemas.openxmlformats.org/officeDocument/2006/relationships/tags" Target="../tags/tag24.xml"/><Relationship Id="rId7" Type="http://schemas.openxmlformats.org/officeDocument/2006/relationships/tags" Target="../tags/tag23.xml"/><Relationship Id="rId6" Type="http://schemas.openxmlformats.org/officeDocument/2006/relationships/tags" Target="../tags/tag22.xml"/><Relationship Id="rId5" Type="http://schemas.openxmlformats.org/officeDocument/2006/relationships/tags" Target="../tags/tag21.xml"/><Relationship Id="rId4" Type="http://schemas.openxmlformats.org/officeDocument/2006/relationships/tags" Target="../tags/tag20.xml"/><Relationship Id="rId3" Type="http://schemas.openxmlformats.org/officeDocument/2006/relationships/tags" Target="../tags/tag19.xml"/><Relationship Id="rId2" Type="http://schemas.openxmlformats.org/officeDocument/2006/relationships/tags" Target="../tags/tag18.xml"/><Relationship Id="rId13" Type="http://schemas.openxmlformats.org/officeDocument/2006/relationships/notesSlide" Target="../notesSlides/notesSlide4.xml"/><Relationship Id="rId12" Type="http://schemas.openxmlformats.org/officeDocument/2006/relationships/slideLayout" Target="../slideLayouts/slideLayout7.xml"/><Relationship Id="rId11" Type="http://schemas.openxmlformats.org/officeDocument/2006/relationships/tags" Target="../tags/tag27.xml"/><Relationship Id="rId10" Type="http://schemas.openxmlformats.org/officeDocument/2006/relationships/tags" Target="../tags/tag26.xml"/><Relationship Id="rId1" Type="http://schemas.openxmlformats.org/officeDocument/2006/relationships/tags" Target="../tags/tag17.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8.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9.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0.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custDataLst>
              <p:tags r:id="rId1"/>
            </p:custDataLst>
          </p:nvPr>
        </p:nvSpPr>
        <p:spPr>
          <a:xfrm>
            <a:off x="4179570" y="1921510"/>
            <a:ext cx="7048500" cy="1485265"/>
          </a:xfrm>
        </p:spPr>
        <p:txBody>
          <a:bodyPr/>
          <a:lstStyle/>
          <a:p>
            <a:pPr algn="ctr"/>
            <a:r>
              <a:rPr lang="zh-CN" altLang="en-US" b="0" dirty="0">
                <a:solidFill>
                  <a:schemeClr val="accent1">
                    <a:lumMod val="75000"/>
                  </a:schemeClr>
                </a:solidFill>
                <a:latin typeface="+mj-lt"/>
                <a:ea typeface="+mj-ea"/>
                <a:sym typeface="+mn-ea"/>
              </a:rPr>
              <a:t> </a:t>
            </a:r>
            <a:br>
              <a:rPr lang="zh-CN" altLang="en-US" b="0" dirty="0">
                <a:solidFill>
                  <a:schemeClr val="accent1">
                    <a:lumMod val="75000"/>
                  </a:schemeClr>
                </a:solidFill>
                <a:latin typeface="+mj-lt"/>
                <a:ea typeface="+mj-ea"/>
              </a:rPr>
            </a:br>
            <a:r>
              <a:rPr lang="zh-CN" altLang="en-US" b="0" dirty="0">
                <a:solidFill>
                  <a:schemeClr val="accent2">
                    <a:lumMod val="75000"/>
                  </a:schemeClr>
                </a:solidFill>
                <a:latin typeface="+mj-lt"/>
                <a:ea typeface="+mj-ea"/>
              </a:rPr>
              <a:t>新被字式的生成机制、语义理解及语用效应</a:t>
            </a:r>
            <a:endParaRPr lang="zh-CN" altLang="en-US" b="0" dirty="0">
              <a:solidFill>
                <a:schemeClr val="accent2">
                  <a:lumMod val="75000"/>
                </a:schemeClr>
              </a:solidFill>
              <a:latin typeface="+mj-lt"/>
              <a:ea typeface="+mj-ea"/>
            </a:endParaRPr>
          </a:p>
        </p:txBody>
      </p:sp>
      <p:sp>
        <p:nvSpPr>
          <p:cNvPr id="5" name="文本占位符 4"/>
          <p:cNvSpPr>
            <a:spLocks noGrp="1"/>
          </p:cNvSpPr>
          <p:nvPr>
            <p:ph type="body" idx="1"/>
            <p:custDataLst>
              <p:tags r:id="rId2"/>
            </p:custDataLst>
          </p:nvPr>
        </p:nvSpPr>
        <p:spPr>
          <a:xfrm>
            <a:off x="5673090" y="3630930"/>
            <a:ext cx="4061460" cy="457200"/>
          </a:xfrm>
        </p:spPr>
        <p:txBody>
          <a:bodyPr>
            <a:normAutofit fontScale="90000"/>
          </a:bodyPr>
          <a:lstStyle/>
          <a:p>
            <a:r>
              <a:rPr lang="zh-CN" altLang="en-US" dirty="0">
                <a:solidFill>
                  <a:schemeClr val="tx1"/>
                </a:solidFill>
                <a:latin typeface="微软雅黑" panose="020B0503020204020204" charset="-122"/>
                <a:ea typeface="微软雅黑" panose="020B0503020204020204" charset="-122"/>
              </a:rPr>
              <a:t>作者：施春宏  报告人：裴晓倩</a:t>
            </a:r>
            <a:r>
              <a:rPr lang="zh-CN" altLang="en-US" dirty="0"/>
              <a:t>  </a:t>
            </a:r>
            <a:endParaRPr lang="zh-CN" altLang="en-US" dirty="0"/>
          </a:p>
        </p:txBody>
      </p:sp>
    </p:spTree>
    <p:custDataLst>
      <p:tags r:id="rId3"/>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sym typeface="+mn-ea"/>
              </a:rPr>
              <a:t>2.2 </a:t>
            </a:r>
            <a:r>
              <a:rPr lang="zh-CN" altLang="en-US">
                <a:sym typeface="+mn-ea"/>
              </a:rPr>
              <a:t>小结：形式和意义的双重背反</a:t>
            </a:r>
            <a:endParaRPr lang="zh-CN" altLang="en-US"/>
          </a:p>
        </p:txBody>
      </p:sp>
      <p:sp>
        <p:nvSpPr>
          <p:cNvPr id="3" name="内容占位符 2"/>
          <p:cNvSpPr>
            <a:spLocks noGrp="1"/>
          </p:cNvSpPr>
          <p:nvPr>
            <p:ph idx="1"/>
          </p:nvPr>
        </p:nvSpPr>
        <p:spPr/>
        <p:txBody>
          <a:bodyPr/>
          <a:p>
            <a:r>
              <a:rPr lang="zh-CN" altLang="en-US">
                <a:solidFill>
                  <a:srgbClr val="0070C0"/>
                </a:solidFill>
                <a:latin typeface="宋体" panose="02010600030101010101" pitchFamily="2" charset="-122"/>
                <a:ea typeface="宋体" panose="02010600030101010101" pitchFamily="2" charset="-122"/>
              </a:rPr>
              <a:t>新</a:t>
            </a:r>
            <a:r>
              <a:rPr lang="en-US" altLang="zh-CN">
                <a:solidFill>
                  <a:srgbClr val="0070C0"/>
                </a:solidFill>
                <a:latin typeface="宋体" panose="02010600030101010101" pitchFamily="2" charset="-122"/>
                <a:ea typeface="宋体" panose="02010600030101010101" pitchFamily="2" charset="-122"/>
              </a:rPr>
              <a:t>“</a:t>
            </a:r>
            <a:r>
              <a:rPr lang="zh-CN" altLang="en-US">
                <a:solidFill>
                  <a:srgbClr val="0070C0"/>
                </a:solidFill>
                <a:latin typeface="宋体" panose="02010600030101010101" pitchFamily="2" charset="-122"/>
                <a:ea typeface="宋体" panose="02010600030101010101" pitchFamily="2" charset="-122"/>
              </a:rPr>
              <a:t>被</a:t>
            </a:r>
            <a:r>
              <a:rPr lang="en-US" altLang="zh-CN">
                <a:solidFill>
                  <a:srgbClr val="0070C0"/>
                </a:solidFill>
                <a:latin typeface="宋体" panose="02010600030101010101" pitchFamily="2" charset="-122"/>
                <a:ea typeface="宋体" panose="02010600030101010101" pitchFamily="2" charset="-122"/>
              </a:rPr>
              <a:t>”</a:t>
            </a:r>
            <a:r>
              <a:rPr lang="zh-CN" altLang="en-US">
                <a:solidFill>
                  <a:srgbClr val="0070C0"/>
                </a:solidFill>
                <a:latin typeface="宋体" panose="02010600030101010101" pitchFamily="2" charset="-122"/>
                <a:ea typeface="宋体" panose="02010600030101010101" pitchFamily="2" charset="-122"/>
              </a:rPr>
              <a:t>字式的意义在不同的语境中具有相当大的波动性。</a:t>
            </a:r>
            <a:endParaRPr lang="zh-CN" altLang="en-US">
              <a:solidFill>
                <a:srgbClr val="0070C0"/>
              </a:solidFill>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a:t>
            </a:r>
            <a:r>
              <a:rPr lang="en-US" altLang="zh-CN">
                <a:latin typeface="宋体" panose="02010600030101010101" pitchFamily="2" charset="-122"/>
                <a:ea typeface="宋体" panose="02010600030101010101" pitchFamily="2" charset="-122"/>
              </a:rPr>
              <a:t>12)  a A</a:t>
            </a:r>
            <a:r>
              <a:rPr lang="zh-CN" altLang="en-US">
                <a:latin typeface="宋体" panose="02010600030101010101" pitchFamily="2" charset="-122"/>
                <a:ea typeface="宋体" panose="02010600030101010101" pitchFamily="2" charset="-122"/>
              </a:rPr>
              <a:t>属于他杀但被</a:t>
            </a:r>
            <a:r>
              <a:rPr lang="en-US" altLang="zh-CN">
                <a:latin typeface="宋体" panose="02010600030101010101" pitchFamily="2" charset="-122"/>
                <a:ea typeface="宋体" panose="02010600030101010101" pitchFamily="2" charset="-122"/>
              </a:rPr>
              <a:t>B</a:t>
            </a:r>
            <a:r>
              <a:rPr lang="zh-CN" altLang="en-US">
                <a:latin typeface="宋体" panose="02010600030101010101" pitchFamily="2" charset="-122"/>
                <a:ea typeface="宋体" panose="02010600030101010101" pitchFamily="2" charset="-122"/>
              </a:rPr>
              <a:t>说成是自杀。               （</a:t>
            </a:r>
            <a:r>
              <a:rPr lang="en-US" altLang="zh-CN">
                <a:latin typeface="宋体" panose="02010600030101010101" pitchFamily="2" charset="-122"/>
                <a:ea typeface="宋体" panose="02010600030101010101" pitchFamily="2" charset="-122"/>
              </a:rPr>
              <a:t>A</a:t>
            </a:r>
            <a:r>
              <a:rPr lang="zh-CN" altLang="en-US">
                <a:latin typeface="宋体" panose="02010600030101010101" pitchFamily="2" charset="-122"/>
                <a:ea typeface="宋体" panose="02010600030101010101" pitchFamily="2" charset="-122"/>
              </a:rPr>
              <a:t>已死）</a:t>
            </a:r>
            <a:endParaRPr lang="zh-CN" altLang="en-US">
              <a:latin typeface="宋体" panose="02010600030101010101" pitchFamily="2" charset="-122"/>
              <a:ea typeface="宋体" panose="02010600030101010101" pitchFamily="2" charset="-122"/>
            </a:endParaRPr>
          </a:p>
          <a:p>
            <a:pPr marL="0" indent="0">
              <a:buNone/>
            </a:pPr>
            <a:r>
              <a:rPr lang="zh-CN" altLang="en-US">
                <a:latin typeface="宋体" panose="02010600030101010101" pitchFamily="2" charset="-122"/>
                <a:ea typeface="宋体" panose="02010600030101010101" pitchFamily="2" charset="-122"/>
              </a:rPr>
              <a:t>         </a:t>
            </a:r>
            <a:r>
              <a:rPr lang="en-US" altLang="zh-CN">
                <a:latin typeface="宋体" panose="02010600030101010101" pitchFamily="2" charset="-122"/>
                <a:ea typeface="宋体" panose="02010600030101010101" pitchFamily="2" charset="-122"/>
              </a:rPr>
              <a:t>b A</a:t>
            </a:r>
            <a:r>
              <a:rPr lang="zh-CN" altLang="en-US">
                <a:latin typeface="宋体" panose="02010600030101010101" pitchFamily="2" charset="-122"/>
                <a:ea typeface="宋体" panose="02010600030101010101" pitchFamily="2" charset="-122"/>
              </a:rPr>
              <a:t>被人强迫自杀反而被</a:t>
            </a:r>
            <a:r>
              <a:rPr lang="en-US" altLang="zh-CN">
                <a:latin typeface="宋体" panose="02010600030101010101" pitchFamily="2" charset="-122"/>
                <a:ea typeface="宋体" panose="02010600030101010101" pitchFamily="2" charset="-122"/>
              </a:rPr>
              <a:t>B</a:t>
            </a:r>
            <a:r>
              <a:rPr lang="zh-CN" altLang="en-US">
                <a:latin typeface="宋体" panose="02010600030101010101" pitchFamily="2" charset="-122"/>
                <a:ea typeface="宋体" panose="02010600030101010101" pitchFamily="2" charset="-122"/>
              </a:rPr>
              <a:t>说成是主动自杀。     （</a:t>
            </a:r>
            <a:r>
              <a:rPr lang="en-US" altLang="zh-CN">
                <a:latin typeface="宋体" panose="02010600030101010101" pitchFamily="2" charset="-122"/>
                <a:ea typeface="宋体" panose="02010600030101010101" pitchFamily="2" charset="-122"/>
              </a:rPr>
              <a:t>A</a:t>
            </a:r>
            <a:r>
              <a:rPr lang="zh-CN" altLang="en-US">
                <a:latin typeface="宋体" panose="02010600030101010101" pitchFamily="2" charset="-122"/>
                <a:ea typeface="宋体" panose="02010600030101010101" pitchFamily="2" charset="-122"/>
              </a:rPr>
              <a:t>已死）</a:t>
            </a:r>
            <a:endParaRPr lang="zh-CN" altLang="en-US">
              <a:latin typeface="宋体" panose="02010600030101010101" pitchFamily="2" charset="-122"/>
              <a:ea typeface="宋体" panose="02010600030101010101" pitchFamily="2" charset="-122"/>
            </a:endParaRPr>
          </a:p>
          <a:p>
            <a:pPr marL="0" indent="0">
              <a:buNone/>
            </a:pPr>
            <a:r>
              <a:rPr lang="zh-CN" altLang="en-US">
                <a:latin typeface="宋体" panose="02010600030101010101" pitchFamily="2" charset="-122"/>
                <a:ea typeface="宋体" panose="02010600030101010101" pitchFamily="2" charset="-122"/>
              </a:rPr>
              <a:t>         </a:t>
            </a:r>
            <a:r>
              <a:rPr lang="en-US" altLang="zh-CN">
                <a:latin typeface="宋体" panose="02010600030101010101" pitchFamily="2" charset="-122"/>
                <a:ea typeface="宋体" panose="02010600030101010101" pitchFamily="2" charset="-122"/>
              </a:rPr>
              <a:t>c A</a:t>
            </a:r>
            <a:r>
              <a:rPr lang="zh-CN" altLang="en-US">
                <a:latin typeface="宋体" panose="02010600030101010101" pitchFamily="2" charset="-122"/>
                <a:ea typeface="宋体" panose="02010600030101010101" pitchFamily="2" charset="-122"/>
              </a:rPr>
              <a:t>既未自杀也未被杀而被</a:t>
            </a:r>
            <a:r>
              <a:rPr lang="en-US" altLang="zh-CN">
                <a:latin typeface="宋体" panose="02010600030101010101" pitchFamily="2" charset="-122"/>
                <a:ea typeface="宋体" panose="02010600030101010101" pitchFamily="2" charset="-122"/>
              </a:rPr>
              <a:t>B</a:t>
            </a:r>
            <a:r>
              <a:rPr lang="zh-CN" altLang="en-US">
                <a:latin typeface="宋体" panose="02010600030101010101" pitchFamily="2" charset="-122"/>
                <a:ea typeface="宋体" panose="02010600030101010101" pitchFamily="2" charset="-122"/>
              </a:rPr>
              <a:t>说成或误传成自杀。 （</a:t>
            </a:r>
            <a:r>
              <a:rPr lang="en-US" altLang="zh-CN">
                <a:latin typeface="宋体" panose="02010600030101010101" pitchFamily="2" charset="-122"/>
                <a:ea typeface="宋体" panose="02010600030101010101" pitchFamily="2" charset="-122"/>
              </a:rPr>
              <a:t>A</a:t>
            </a:r>
            <a:r>
              <a:rPr lang="zh-CN" altLang="en-US">
                <a:latin typeface="宋体" panose="02010600030101010101" pitchFamily="2" charset="-122"/>
                <a:ea typeface="宋体" panose="02010600030101010101" pitchFamily="2" charset="-122"/>
              </a:rPr>
              <a:t>未死）</a:t>
            </a:r>
            <a:endParaRPr lang="zh-CN" altLang="en-US">
              <a:latin typeface="宋体" panose="02010600030101010101" pitchFamily="2" charset="-122"/>
              <a:ea typeface="宋体" panose="02010600030101010101" pitchFamily="2" charset="-122"/>
            </a:endParaRPr>
          </a:p>
          <a:p>
            <a:pPr marL="0" indent="0">
              <a:buNone/>
            </a:pPr>
            <a:r>
              <a:rPr lang="en-US" altLang="zh-CN">
                <a:latin typeface="宋体" panose="02010600030101010101" pitchFamily="2" charset="-122"/>
                <a:ea typeface="宋体" panose="02010600030101010101" pitchFamily="2" charset="-122"/>
              </a:rPr>
              <a:t>a</a:t>
            </a:r>
            <a:r>
              <a:rPr lang="zh-CN" altLang="en-US">
                <a:latin typeface="宋体" panose="02010600030101010101" pitchFamily="2" charset="-122"/>
                <a:ea typeface="宋体" panose="02010600030101010101" pitchFamily="2" charset="-122"/>
              </a:rPr>
              <a:t>、</a:t>
            </a:r>
            <a:r>
              <a:rPr lang="en-US" altLang="zh-CN">
                <a:latin typeface="宋体" panose="02010600030101010101" pitchFamily="2" charset="-122"/>
                <a:ea typeface="宋体" panose="02010600030101010101" pitchFamily="2" charset="-122"/>
              </a:rPr>
              <a:t>b</a:t>
            </a:r>
            <a:r>
              <a:rPr lang="zh-CN" altLang="en-US">
                <a:latin typeface="宋体" panose="02010600030101010101" pitchFamily="2" charset="-122"/>
                <a:ea typeface="宋体" panose="02010600030101010101" pitchFamily="2" charset="-122"/>
              </a:rPr>
              <a:t>改变的是意愿，</a:t>
            </a:r>
            <a:r>
              <a:rPr lang="en-US" altLang="zh-CN">
                <a:latin typeface="宋体" panose="02010600030101010101" pitchFamily="2" charset="-122"/>
                <a:ea typeface="宋体" panose="02010600030101010101" pitchFamily="2" charset="-122"/>
              </a:rPr>
              <a:t>c</a:t>
            </a:r>
            <a:r>
              <a:rPr lang="zh-CN" altLang="en-US">
                <a:latin typeface="宋体" panose="02010600030101010101" pitchFamily="2" charset="-122"/>
                <a:ea typeface="宋体" panose="02010600030101010101" pitchFamily="2" charset="-122"/>
              </a:rPr>
              <a:t>改变的是事实，也改变了意愿。</a:t>
            </a:r>
            <a:endParaRPr lang="zh-CN" altLang="en-US">
              <a:latin typeface="宋体" panose="02010600030101010101" pitchFamily="2" charset="-122"/>
              <a:ea typeface="宋体" panose="02010600030101010101" pitchFamily="2" charset="-122"/>
            </a:endParaRPr>
          </a:p>
          <a:p>
            <a:pPr marL="0" indent="0">
              <a:buNone/>
            </a:pPr>
            <a:endParaRPr lang="zh-CN" altLang="en-US">
              <a:latin typeface="宋体" panose="02010600030101010101" pitchFamily="2" charset="-122"/>
              <a:ea typeface="宋体" panose="02010600030101010101" pitchFamily="2" charset="-122"/>
            </a:endParaRPr>
          </a:p>
          <a:p>
            <a:pPr marL="0" indent="0">
              <a:buNone/>
            </a:pPr>
            <a:r>
              <a:rPr lang="en-US" altLang="zh-CN">
                <a:latin typeface="宋体" panose="02010600030101010101" pitchFamily="2" charset="-122"/>
                <a:ea typeface="宋体" panose="02010600030101010101" pitchFamily="2" charset="-122"/>
              </a:rPr>
              <a:t>“</a:t>
            </a:r>
            <a:r>
              <a:rPr lang="zh-CN" altLang="en-US" b="1">
                <a:latin typeface="仿宋" panose="02010609060101010101" charset="-122"/>
                <a:ea typeface="仿宋" panose="02010609060101010101" charset="-122"/>
              </a:rPr>
              <a:t>社会因素、交际情境对促发新</a:t>
            </a:r>
            <a:r>
              <a:rPr lang="en-US" altLang="zh-CN" b="1">
                <a:latin typeface="仿宋" panose="02010609060101010101" charset="-122"/>
                <a:ea typeface="仿宋" panose="02010609060101010101" charset="-122"/>
              </a:rPr>
              <a:t>‘</a:t>
            </a:r>
            <a:r>
              <a:rPr lang="zh-CN" altLang="en-US" b="1">
                <a:latin typeface="仿宋" panose="02010609060101010101" charset="-122"/>
                <a:ea typeface="仿宋" panose="02010609060101010101" charset="-122"/>
              </a:rPr>
              <a:t>被</a:t>
            </a:r>
            <a:r>
              <a:rPr lang="en-US" altLang="zh-CN" b="1">
                <a:latin typeface="仿宋" panose="02010609060101010101" charset="-122"/>
                <a:ea typeface="仿宋" panose="02010609060101010101" charset="-122"/>
              </a:rPr>
              <a:t>’</a:t>
            </a:r>
            <a:r>
              <a:rPr lang="zh-CN" altLang="en-US" b="1">
                <a:latin typeface="仿宋" panose="02010609060101010101" charset="-122"/>
                <a:ea typeface="仿宋" panose="02010609060101010101" charset="-122"/>
              </a:rPr>
              <a:t>字式的出现和拓展固然非常重要，但没有结构本身的适宜条件，是无法形成相应的表达方式的。</a:t>
            </a:r>
            <a:r>
              <a:rPr lang="en-US" altLang="zh-CN">
                <a:latin typeface="宋体" panose="02010600030101010101" pitchFamily="2" charset="-122"/>
                <a:ea typeface="宋体" panose="02010600030101010101" pitchFamily="2" charset="-122"/>
              </a:rPr>
              <a:t>”</a:t>
            </a:r>
            <a:endParaRPr lang="en-US" altLang="zh-CN">
              <a:latin typeface="宋体" panose="02010600030101010101" pitchFamily="2" charset="-122"/>
              <a:ea typeface="宋体" panose="02010600030101010101" pitchFamily="2" charset="-122"/>
            </a:endParaRPr>
          </a:p>
          <a:p>
            <a:pPr marL="0" indent="0">
              <a:buNone/>
            </a:pPr>
            <a:r>
              <a:rPr lang="en-US" altLang="zh-CN">
                <a:latin typeface="宋体" panose="02010600030101010101" pitchFamily="2" charset="-122"/>
                <a:ea typeface="宋体" panose="02010600030101010101" pitchFamily="2" charset="-122"/>
              </a:rPr>
              <a:t>“</a:t>
            </a:r>
            <a:r>
              <a:rPr lang="zh-CN" altLang="en-US" b="1">
                <a:latin typeface="仿宋" panose="02010609060101010101" charset="-122"/>
                <a:ea typeface="仿宋" panose="02010609060101010101" charset="-122"/>
              </a:rPr>
              <a:t>既然新</a:t>
            </a:r>
            <a:r>
              <a:rPr lang="en-US" altLang="zh-CN" b="1">
                <a:latin typeface="仿宋" panose="02010609060101010101" charset="-122"/>
                <a:ea typeface="仿宋" panose="02010609060101010101" charset="-122"/>
              </a:rPr>
              <a:t>‘</a:t>
            </a:r>
            <a:r>
              <a:rPr lang="zh-CN" altLang="en-US" b="1">
                <a:latin typeface="仿宋" panose="02010609060101010101" charset="-122"/>
                <a:ea typeface="仿宋" panose="02010609060101010101" charset="-122"/>
              </a:rPr>
              <a:t>被</a:t>
            </a:r>
            <a:r>
              <a:rPr lang="en-US" altLang="zh-CN" b="1">
                <a:latin typeface="仿宋" panose="02010609060101010101" charset="-122"/>
                <a:ea typeface="仿宋" panose="02010609060101010101" charset="-122"/>
              </a:rPr>
              <a:t>’</a:t>
            </a:r>
            <a:r>
              <a:rPr lang="zh-CN" altLang="en-US" b="1">
                <a:latin typeface="仿宋" panose="02010609060101010101" charset="-122"/>
                <a:ea typeface="仿宋" panose="02010609060101010101" charset="-122"/>
              </a:rPr>
              <a:t>字式和常规</a:t>
            </a:r>
            <a:r>
              <a:rPr lang="en-US" altLang="zh-CN" b="1">
                <a:latin typeface="仿宋" panose="02010609060101010101" charset="-122"/>
                <a:ea typeface="仿宋" panose="02010609060101010101" charset="-122"/>
              </a:rPr>
              <a:t>‘</a:t>
            </a:r>
            <a:r>
              <a:rPr lang="zh-CN" altLang="en-US" b="1">
                <a:latin typeface="仿宋" panose="02010609060101010101" charset="-122"/>
                <a:ea typeface="仿宋" panose="02010609060101010101" charset="-122"/>
              </a:rPr>
              <a:t>被</a:t>
            </a:r>
            <a:r>
              <a:rPr lang="en-US" altLang="zh-CN" b="1">
                <a:latin typeface="仿宋" panose="02010609060101010101" charset="-122"/>
                <a:ea typeface="仿宋" panose="02010609060101010101" charset="-122"/>
              </a:rPr>
              <a:t>’</a:t>
            </a:r>
            <a:r>
              <a:rPr lang="zh-CN" altLang="en-US" b="1">
                <a:latin typeface="仿宋" panose="02010609060101010101" charset="-122"/>
                <a:ea typeface="仿宋" panose="02010609060101010101" charset="-122"/>
              </a:rPr>
              <a:t>字句用了相同的</a:t>
            </a:r>
            <a:r>
              <a:rPr lang="en-US" altLang="zh-CN" b="1">
                <a:latin typeface="仿宋" panose="02010609060101010101" charset="-122"/>
                <a:ea typeface="仿宋" panose="02010609060101010101" charset="-122"/>
              </a:rPr>
              <a:t>‘</a:t>
            </a:r>
            <a:r>
              <a:rPr lang="zh-CN" altLang="en-US" b="1">
                <a:latin typeface="仿宋" panose="02010609060101010101" charset="-122"/>
                <a:ea typeface="仿宋" panose="02010609060101010101" charset="-122"/>
              </a:rPr>
              <a:t>被</a:t>
            </a:r>
            <a:r>
              <a:rPr lang="en-US" altLang="zh-CN" b="1">
                <a:latin typeface="仿宋" panose="02010609060101010101" charset="-122"/>
                <a:ea typeface="仿宋" panose="02010609060101010101" charset="-122"/>
              </a:rPr>
              <a:t>’</a:t>
            </a:r>
            <a:r>
              <a:rPr lang="zh-CN" altLang="en-US" b="1">
                <a:latin typeface="仿宋" panose="02010609060101010101" charset="-122"/>
                <a:ea typeface="仿宋" panose="02010609060101010101" charset="-122"/>
              </a:rPr>
              <a:t>结构，我们就有理由相信两者之间具有某种一致性，而且这种一致性也能得到结构上的说明。</a:t>
            </a:r>
            <a:r>
              <a:rPr lang="en-US" altLang="zh-CN">
                <a:latin typeface="宋体" panose="02010600030101010101" pitchFamily="2" charset="-122"/>
                <a:ea typeface="宋体" panose="02010600030101010101" pitchFamily="2" charset="-122"/>
              </a:rPr>
              <a:t>”</a:t>
            </a:r>
            <a:endParaRPr lang="en-US" altLang="zh-CN">
              <a:latin typeface="宋体" panose="02010600030101010101" pitchFamily="2" charset="-122"/>
              <a:ea typeface="宋体" panose="02010600030101010101" pitchFamily="2" charset="-122"/>
            </a:endParaRPr>
          </a:p>
          <a:p>
            <a:pPr marL="0" indent="0">
              <a:buNone/>
            </a:pPr>
            <a:endParaRPr lang="zh-CN" altLang="en-US">
              <a:latin typeface="宋体" panose="02010600030101010101" pitchFamily="2" charset="-122"/>
              <a:ea typeface="宋体" panose="02010600030101010101" pitchFamily="2" charset="-122"/>
            </a:endParaRPr>
          </a:p>
        </p:txBody>
      </p:sp>
    </p:spTree>
    <p:custDataLst>
      <p:tags r:id="rId1"/>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组合 2"/>
          <p:cNvGrpSpPr/>
          <p:nvPr>
            <p:custDataLst>
              <p:tags r:id="rId1"/>
            </p:custDataLst>
          </p:nvPr>
        </p:nvGrpSpPr>
        <p:grpSpPr>
          <a:xfrm>
            <a:off x="2205655" y="2143700"/>
            <a:ext cx="7780690" cy="947515"/>
            <a:chOff x="2205655" y="2143700"/>
            <a:chExt cx="7780690" cy="947515"/>
          </a:xfrm>
        </p:grpSpPr>
        <p:sp>
          <p:nvSpPr>
            <p:cNvPr id="5" name="圆角矩形 4"/>
            <p:cNvSpPr/>
            <p:nvPr>
              <p:custDataLst>
                <p:tags r:id="rId2"/>
              </p:custDataLst>
            </p:nvPr>
          </p:nvSpPr>
          <p:spPr>
            <a:xfrm>
              <a:off x="3028261" y="2374574"/>
              <a:ext cx="6958084" cy="696036"/>
            </a:xfrm>
            <a:prstGeom prst="round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lnSpcReduction="10000"/>
            </a:bodyPr>
            <a:lstStyle/>
            <a:p>
              <a:pPr algn="ctr">
                <a:lnSpc>
                  <a:spcPct val="120000"/>
                </a:lnSpc>
                <a:spcBef>
                  <a:spcPct val="0"/>
                </a:spcBef>
                <a:buNone/>
              </a:pPr>
              <a:r>
                <a:rPr lang="zh-CN" altLang="en-US" sz="3200" dirty="0">
                  <a:solidFill>
                    <a:schemeClr val="bg1"/>
                  </a:solidFill>
                  <a:sym typeface="+mn-lt"/>
                </a:rPr>
                <a:t>引言</a:t>
              </a:r>
              <a:endParaRPr lang="zh-CN" altLang="en-US" sz="3200" dirty="0">
                <a:solidFill>
                  <a:schemeClr val="bg1"/>
                </a:solidFill>
                <a:sym typeface="+mn-lt"/>
              </a:endParaRPr>
            </a:p>
          </p:txBody>
        </p:sp>
        <p:grpSp>
          <p:nvGrpSpPr>
            <p:cNvPr id="6" name="组合 5"/>
            <p:cNvGrpSpPr/>
            <p:nvPr/>
          </p:nvGrpSpPr>
          <p:grpSpPr>
            <a:xfrm>
              <a:off x="2205655" y="2143700"/>
              <a:ext cx="696562" cy="947515"/>
              <a:chOff x="1363871" y="1774583"/>
              <a:chExt cx="843805" cy="1043460"/>
            </a:xfrm>
            <a:effectLst/>
          </p:grpSpPr>
          <p:sp>
            <p:nvSpPr>
              <p:cNvPr id="7" name="任意多边形 6"/>
              <p:cNvSpPr/>
              <p:nvPr>
                <p:custDataLst>
                  <p:tags r:id="rId3"/>
                </p:custDataLst>
              </p:nvPr>
            </p:nvSpPr>
            <p:spPr>
              <a:xfrm rot="18000000">
                <a:off x="1385876" y="2135081"/>
                <a:ext cx="660957" cy="704968"/>
              </a:xfrm>
              <a:custGeom>
                <a:avLst/>
                <a:gdLst>
                  <a:gd name="connsiteX0" fmla="*/ 1025442 w 1025442"/>
                  <a:gd name="connsiteY0" fmla="*/ 0 h 1093723"/>
                  <a:gd name="connsiteX1" fmla="*/ 950025 w 1025442"/>
                  <a:gd name="connsiteY1" fmla="*/ 538327 h 1093723"/>
                  <a:gd name="connsiteX2" fmla="*/ 893829 w 1025442"/>
                  <a:gd name="connsiteY2" fmla="*/ 538326 h 1093723"/>
                  <a:gd name="connsiteX3" fmla="*/ 957015 w 1025442"/>
                  <a:gd name="connsiteY3" fmla="*/ 87302 h 1093723"/>
                  <a:gd name="connsiteX4" fmla="*/ 92715 w 1025442"/>
                  <a:gd name="connsiteY4" fmla="*/ 432955 h 1093723"/>
                  <a:gd name="connsiteX5" fmla="*/ 827868 w 1025442"/>
                  <a:gd name="connsiteY5" fmla="*/ 1009154 h 1093723"/>
                  <a:gd name="connsiteX6" fmla="*/ 843593 w 1025442"/>
                  <a:gd name="connsiteY6" fmla="*/ 896914 h 1093723"/>
                  <a:gd name="connsiteX7" fmla="*/ 899788 w 1025442"/>
                  <a:gd name="connsiteY7" fmla="*/ 896914 h 1093723"/>
                  <a:gd name="connsiteX8" fmla="*/ 872216 w 1025442"/>
                  <a:gd name="connsiteY8" fmla="*/ 1093723 h 1093723"/>
                  <a:gd name="connsiteX9" fmla="*/ 0 w 1025442"/>
                  <a:gd name="connsiteY9" fmla="*/ 410097 h 1093723"/>
                  <a:gd name="connsiteX10" fmla="*/ 1025442 w 1025442"/>
                  <a:gd name="connsiteY10" fmla="*/ 0 h 10937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5442" h="1093723">
                    <a:moveTo>
                      <a:pt x="1025442" y="0"/>
                    </a:moveTo>
                    <a:lnTo>
                      <a:pt x="950025" y="538327"/>
                    </a:lnTo>
                    <a:lnTo>
                      <a:pt x="893829" y="538326"/>
                    </a:lnTo>
                    <a:lnTo>
                      <a:pt x="957015" y="87302"/>
                    </a:lnTo>
                    <a:lnTo>
                      <a:pt x="92715" y="432955"/>
                    </a:lnTo>
                    <a:lnTo>
                      <a:pt x="827868" y="1009154"/>
                    </a:lnTo>
                    <a:lnTo>
                      <a:pt x="843593" y="896914"/>
                    </a:lnTo>
                    <a:lnTo>
                      <a:pt x="899788" y="896914"/>
                    </a:lnTo>
                    <a:lnTo>
                      <a:pt x="872216" y="1093723"/>
                    </a:lnTo>
                    <a:lnTo>
                      <a:pt x="0" y="410097"/>
                    </a:lnTo>
                    <a:lnTo>
                      <a:pt x="1025442" y="0"/>
                    </a:lnTo>
                    <a:close/>
                  </a:path>
                </a:pathLst>
              </a:cu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sym typeface="+mn-lt"/>
                </a:endParaRPr>
              </a:p>
            </p:txBody>
          </p:sp>
          <p:sp>
            <p:nvSpPr>
              <p:cNvPr id="8" name="文本框 7"/>
              <p:cNvSpPr txBox="1"/>
              <p:nvPr>
                <p:custDataLst>
                  <p:tags r:id="rId4"/>
                </p:custDataLst>
              </p:nvPr>
            </p:nvSpPr>
            <p:spPr>
              <a:xfrm>
                <a:off x="1638324" y="1774583"/>
                <a:ext cx="569352" cy="779566"/>
              </a:xfrm>
              <a:prstGeom prst="rect">
                <a:avLst/>
              </a:prstGeom>
              <a:noFill/>
            </p:spPr>
            <p:txBody>
              <a:bodyPr wrap="square" rtlCol="0" anchor="ctr">
                <a:normAutofit/>
              </a:bodyPr>
              <a:lstStyle/>
              <a:p>
                <a:pPr algn="ctr"/>
                <a:r>
                  <a:rPr lang="en-US" altLang="zh-CN" sz="4000" i="1" dirty="0" smtClean="0">
                    <a:solidFill>
                      <a:schemeClr val="accent1"/>
                    </a:solidFill>
                    <a:sym typeface="+mn-lt"/>
                  </a:rPr>
                  <a:t>1</a:t>
                </a:r>
                <a:endParaRPr lang="zh-CN" altLang="en-US" sz="4000" i="1" dirty="0">
                  <a:solidFill>
                    <a:schemeClr val="accent1"/>
                  </a:solidFill>
                  <a:sym typeface="+mn-lt"/>
                </a:endParaRPr>
              </a:p>
            </p:txBody>
          </p:sp>
        </p:grpSp>
      </p:grpSp>
      <p:grpSp>
        <p:nvGrpSpPr>
          <p:cNvPr id="4" name="组合 3"/>
          <p:cNvGrpSpPr/>
          <p:nvPr>
            <p:custDataLst>
              <p:tags r:id="rId5"/>
            </p:custDataLst>
          </p:nvPr>
        </p:nvGrpSpPr>
        <p:grpSpPr>
          <a:xfrm>
            <a:off x="2205655" y="3686750"/>
            <a:ext cx="7780690" cy="947515"/>
            <a:chOff x="2205655" y="3686750"/>
            <a:chExt cx="7780690" cy="947515"/>
          </a:xfrm>
        </p:grpSpPr>
        <p:sp>
          <p:nvSpPr>
            <p:cNvPr id="13" name="圆角矩形 12"/>
            <p:cNvSpPr/>
            <p:nvPr>
              <p:custDataLst>
                <p:tags r:id="rId6"/>
              </p:custDataLst>
            </p:nvPr>
          </p:nvSpPr>
          <p:spPr>
            <a:xfrm>
              <a:off x="3028261" y="3917624"/>
              <a:ext cx="6958084" cy="696036"/>
            </a:xfrm>
            <a:prstGeom prst="round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lnSpcReduction="10000"/>
            </a:bodyPr>
            <a:lstStyle/>
            <a:p>
              <a:pPr algn="ctr">
                <a:lnSpc>
                  <a:spcPct val="120000"/>
                </a:lnSpc>
                <a:spcBef>
                  <a:spcPct val="0"/>
                </a:spcBef>
                <a:buNone/>
              </a:pPr>
              <a:r>
                <a:rPr lang="zh-CN" altLang="en-US" sz="3200" dirty="0">
                  <a:solidFill>
                    <a:schemeClr val="bg1"/>
                  </a:solidFill>
                  <a:sym typeface="+mn-lt"/>
                </a:rPr>
                <a:t>新</a:t>
              </a:r>
              <a:r>
                <a:rPr lang="en-US" altLang="zh-CN" sz="3200" dirty="0">
                  <a:solidFill>
                    <a:schemeClr val="bg1"/>
                  </a:solidFill>
                  <a:sym typeface="+mn-lt"/>
                </a:rPr>
                <a:t>“</a:t>
              </a:r>
              <a:r>
                <a:rPr lang="zh-CN" altLang="en-US" sz="3200" dirty="0">
                  <a:solidFill>
                    <a:schemeClr val="bg1"/>
                  </a:solidFill>
                  <a:sym typeface="+mn-lt"/>
                </a:rPr>
                <a:t>被</a:t>
              </a:r>
              <a:r>
                <a:rPr lang="en-US" altLang="zh-CN" sz="3200" dirty="0">
                  <a:solidFill>
                    <a:schemeClr val="bg1"/>
                  </a:solidFill>
                  <a:sym typeface="+mn-lt"/>
                </a:rPr>
                <a:t>”</a:t>
              </a:r>
              <a:r>
                <a:rPr lang="zh-CN" altLang="en-US" sz="3200" dirty="0">
                  <a:solidFill>
                    <a:schemeClr val="bg1"/>
                  </a:solidFill>
                  <a:sym typeface="+mn-lt"/>
                </a:rPr>
                <a:t>字式对常规被字句的双重背反</a:t>
              </a:r>
              <a:endParaRPr lang="zh-CN" altLang="en-US" sz="3200" dirty="0">
                <a:solidFill>
                  <a:schemeClr val="bg1"/>
                </a:solidFill>
                <a:sym typeface="+mn-lt"/>
              </a:endParaRPr>
            </a:p>
          </p:txBody>
        </p:sp>
        <p:grpSp>
          <p:nvGrpSpPr>
            <p:cNvPr id="14" name="组合 13"/>
            <p:cNvGrpSpPr/>
            <p:nvPr/>
          </p:nvGrpSpPr>
          <p:grpSpPr>
            <a:xfrm>
              <a:off x="2205655" y="3686750"/>
              <a:ext cx="696562" cy="947515"/>
              <a:chOff x="1363871" y="1774583"/>
              <a:chExt cx="843805" cy="1043460"/>
            </a:xfrm>
            <a:effectLst/>
          </p:grpSpPr>
          <p:sp>
            <p:nvSpPr>
              <p:cNvPr id="15" name="任意多边形 14"/>
              <p:cNvSpPr/>
              <p:nvPr>
                <p:custDataLst>
                  <p:tags r:id="rId7"/>
                </p:custDataLst>
              </p:nvPr>
            </p:nvSpPr>
            <p:spPr>
              <a:xfrm rot="18000000">
                <a:off x="1385876" y="2135081"/>
                <a:ext cx="660957" cy="704968"/>
              </a:xfrm>
              <a:custGeom>
                <a:avLst/>
                <a:gdLst>
                  <a:gd name="connsiteX0" fmla="*/ 1025442 w 1025442"/>
                  <a:gd name="connsiteY0" fmla="*/ 0 h 1093723"/>
                  <a:gd name="connsiteX1" fmla="*/ 950025 w 1025442"/>
                  <a:gd name="connsiteY1" fmla="*/ 538327 h 1093723"/>
                  <a:gd name="connsiteX2" fmla="*/ 893829 w 1025442"/>
                  <a:gd name="connsiteY2" fmla="*/ 538326 h 1093723"/>
                  <a:gd name="connsiteX3" fmla="*/ 957015 w 1025442"/>
                  <a:gd name="connsiteY3" fmla="*/ 87302 h 1093723"/>
                  <a:gd name="connsiteX4" fmla="*/ 92715 w 1025442"/>
                  <a:gd name="connsiteY4" fmla="*/ 432955 h 1093723"/>
                  <a:gd name="connsiteX5" fmla="*/ 827868 w 1025442"/>
                  <a:gd name="connsiteY5" fmla="*/ 1009154 h 1093723"/>
                  <a:gd name="connsiteX6" fmla="*/ 843593 w 1025442"/>
                  <a:gd name="connsiteY6" fmla="*/ 896914 h 1093723"/>
                  <a:gd name="connsiteX7" fmla="*/ 899788 w 1025442"/>
                  <a:gd name="connsiteY7" fmla="*/ 896914 h 1093723"/>
                  <a:gd name="connsiteX8" fmla="*/ 872216 w 1025442"/>
                  <a:gd name="connsiteY8" fmla="*/ 1093723 h 1093723"/>
                  <a:gd name="connsiteX9" fmla="*/ 0 w 1025442"/>
                  <a:gd name="connsiteY9" fmla="*/ 410097 h 1093723"/>
                  <a:gd name="connsiteX10" fmla="*/ 1025442 w 1025442"/>
                  <a:gd name="connsiteY10" fmla="*/ 0 h 10937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5442" h="1093723">
                    <a:moveTo>
                      <a:pt x="1025442" y="0"/>
                    </a:moveTo>
                    <a:lnTo>
                      <a:pt x="950025" y="538327"/>
                    </a:lnTo>
                    <a:lnTo>
                      <a:pt x="893829" y="538326"/>
                    </a:lnTo>
                    <a:lnTo>
                      <a:pt x="957015" y="87302"/>
                    </a:lnTo>
                    <a:lnTo>
                      <a:pt x="92715" y="432955"/>
                    </a:lnTo>
                    <a:lnTo>
                      <a:pt x="827868" y="1009154"/>
                    </a:lnTo>
                    <a:lnTo>
                      <a:pt x="843593" y="896914"/>
                    </a:lnTo>
                    <a:lnTo>
                      <a:pt x="899788" y="896914"/>
                    </a:lnTo>
                    <a:lnTo>
                      <a:pt x="872216" y="1093723"/>
                    </a:lnTo>
                    <a:lnTo>
                      <a:pt x="0" y="410097"/>
                    </a:lnTo>
                    <a:lnTo>
                      <a:pt x="1025442" y="0"/>
                    </a:lnTo>
                    <a:close/>
                  </a:path>
                </a:pathLst>
              </a:cu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sym typeface="+mn-lt"/>
                </a:endParaRPr>
              </a:p>
            </p:txBody>
          </p:sp>
          <p:sp>
            <p:nvSpPr>
              <p:cNvPr id="16" name="文本框 15"/>
              <p:cNvSpPr txBox="1"/>
              <p:nvPr>
                <p:custDataLst>
                  <p:tags r:id="rId8"/>
                </p:custDataLst>
              </p:nvPr>
            </p:nvSpPr>
            <p:spPr>
              <a:xfrm>
                <a:off x="1638324" y="1774583"/>
                <a:ext cx="569352" cy="779566"/>
              </a:xfrm>
              <a:prstGeom prst="rect">
                <a:avLst/>
              </a:prstGeom>
              <a:noFill/>
            </p:spPr>
            <p:txBody>
              <a:bodyPr wrap="square" rtlCol="0" anchor="ctr">
                <a:normAutofit/>
              </a:bodyPr>
              <a:lstStyle/>
              <a:p>
                <a:pPr algn="ctr"/>
                <a:r>
                  <a:rPr lang="en-US" altLang="zh-CN" sz="4000" i="1" dirty="0" smtClean="0">
                    <a:solidFill>
                      <a:schemeClr val="accent1"/>
                    </a:solidFill>
                    <a:sym typeface="+mn-lt"/>
                  </a:rPr>
                  <a:t>2</a:t>
                </a:r>
                <a:endParaRPr lang="zh-CN" altLang="en-US" sz="4000" i="1" dirty="0">
                  <a:solidFill>
                    <a:schemeClr val="accent1"/>
                  </a:solidFill>
                  <a:sym typeface="+mn-lt"/>
                </a:endParaRPr>
              </a:p>
            </p:txBody>
          </p:sp>
        </p:grpSp>
      </p:grpSp>
      <p:grpSp>
        <p:nvGrpSpPr>
          <p:cNvPr id="2" name="组合 1"/>
          <p:cNvGrpSpPr/>
          <p:nvPr>
            <p:custDataLst>
              <p:tags r:id="rId9"/>
            </p:custDataLst>
          </p:nvPr>
        </p:nvGrpSpPr>
        <p:grpSpPr>
          <a:xfrm>
            <a:off x="2205655" y="5229800"/>
            <a:ext cx="7780690" cy="947515"/>
            <a:chOff x="2205655" y="5229800"/>
            <a:chExt cx="7780690" cy="947515"/>
          </a:xfrm>
        </p:grpSpPr>
        <p:sp>
          <p:nvSpPr>
            <p:cNvPr id="18" name="圆角矩形 17"/>
            <p:cNvSpPr/>
            <p:nvPr>
              <p:custDataLst>
                <p:tags r:id="rId10"/>
              </p:custDataLst>
            </p:nvPr>
          </p:nvSpPr>
          <p:spPr>
            <a:xfrm>
              <a:off x="3028261" y="5460674"/>
              <a:ext cx="6958084" cy="696036"/>
            </a:xfrm>
            <a:prstGeom prst="round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lnSpcReduction="10000"/>
            </a:bodyPr>
            <a:lstStyle/>
            <a:p>
              <a:pPr algn="ctr">
                <a:lnSpc>
                  <a:spcPct val="120000"/>
                </a:lnSpc>
                <a:spcBef>
                  <a:spcPct val="0"/>
                </a:spcBef>
                <a:buNone/>
              </a:pPr>
              <a:r>
                <a:rPr lang="zh-CN" altLang="en-US" sz="3200" dirty="0">
                  <a:solidFill>
                    <a:schemeClr val="bg1"/>
                  </a:solidFill>
                  <a:sym typeface="+mn-lt"/>
                </a:rPr>
                <a:t>新</a:t>
              </a:r>
              <a:r>
                <a:rPr lang="en-US" altLang="zh-CN" sz="3200" dirty="0">
                  <a:solidFill>
                    <a:schemeClr val="bg1"/>
                  </a:solidFill>
                  <a:sym typeface="+mn-lt"/>
                </a:rPr>
                <a:t>“</a:t>
              </a:r>
              <a:r>
                <a:rPr lang="zh-CN" altLang="en-US" sz="3200" dirty="0">
                  <a:solidFill>
                    <a:schemeClr val="bg1"/>
                  </a:solidFill>
                  <a:sym typeface="+mn-lt"/>
                </a:rPr>
                <a:t>被</a:t>
              </a:r>
              <a:r>
                <a:rPr lang="en-US" altLang="zh-CN" sz="3200" dirty="0">
                  <a:solidFill>
                    <a:schemeClr val="bg1"/>
                  </a:solidFill>
                  <a:sym typeface="+mn-lt"/>
                </a:rPr>
                <a:t>”</a:t>
              </a:r>
              <a:r>
                <a:rPr lang="zh-CN" altLang="en-US" sz="3200" dirty="0">
                  <a:solidFill>
                    <a:schemeClr val="bg1"/>
                  </a:solidFill>
                  <a:sym typeface="+mn-lt"/>
                </a:rPr>
                <a:t>字式的形成动因和生成机制</a:t>
              </a:r>
              <a:endParaRPr lang="zh-CN" altLang="en-US" sz="3200" dirty="0">
                <a:solidFill>
                  <a:schemeClr val="bg1"/>
                </a:solidFill>
                <a:sym typeface="+mn-lt"/>
              </a:endParaRPr>
            </a:p>
          </p:txBody>
        </p:sp>
        <p:grpSp>
          <p:nvGrpSpPr>
            <p:cNvPr id="19" name="组合 18"/>
            <p:cNvGrpSpPr/>
            <p:nvPr/>
          </p:nvGrpSpPr>
          <p:grpSpPr>
            <a:xfrm>
              <a:off x="2205655" y="5229800"/>
              <a:ext cx="696562" cy="947515"/>
              <a:chOff x="1363871" y="1774583"/>
              <a:chExt cx="843805" cy="1043460"/>
            </a:xfrm>
            <a:effectLst/>
          </p:grpSpPr>
          <p:sp>
            <p:nvSpPr>
              <p:cNvPr id="20" name="任意多边形 19"/>
              <p:cNvSpPr/>
              <p:nvPr>
                <p:custDataLst>
                  <p:tags r:id="rId11"/>
                </p:custDataLst>
              </p:nvPr>
            </p:nvSpPr>
            <p:spPr>
              <a:xfrm rot="18000000">
                <a:off x="1385876" y="2135081"/>
                <a:ext cx="660957" cy="704968"/>
              </a:xfrm>
              <a:custGeom>
                <a:avLst/>
                <a:gdLst>
                  <a:gd name="connsiteX0" fmla="*/ 1025442 w 1025442"/>
                  <a:gd name="connsiteY0" fmla="*/ 0 h 1093723"/>
                  <a:gd name="connsiteX1" fmla="*/ 950025 w 1025442"/>
                  <a:gd name="connsiteY1" fmla="*/ 538327 h 1093723"/>
                  <a:gd name="connsiteX2" fmla="*/ 893829 w 1025442"/>
                  <a:gd name="connsiteY2" fmla="*/ 538326 h 1093723"/>
                  <a:gd name="connsiteX3" fmla="*/ 957015 w 1025442"/>
                  <a:gd name="connsiteY3" fmla="*/ 87302 h 1093723"/>
                  <a:gd name="connsiteX4" fmla="*/ 92715 w 1025442"/>
                  <a:gd name="connsiteY4" fmla="*/ 432955 h 1093723"/>
                  <a:gd name="connsiteX5" fmla="*/ 827868 w 1025442"/>
                  <a:gd name="connsiteY5" fmla="*/ 1009154 h 1093723"/>
                  <a:gd name="connsiteX6" fmla="*/ 843593 w 1025442"/>
                  <a:gd name="connsiteY6" fmla="*/ 896914 h 1093723"/>
                  <a:gd name="connsiteX7" fmla="*/ 899788 w 1025442"/>
                  <a:gd name="connsiteY7" fmla="*/ 896914 h 1093723"/>
                  <a:gd name="connsiteX8" fmla="*/ 872216 w 1025442"/>
                  <a:gd name="connsiteY8" fmla="*/ 1093723 h 1093723"/>
                  <a:gd name="connsiteX9" fmla="*/ 0 w 1025442"/>
                  <a:gd name="connsiteY9" fmla="*/ 410097 h 1093723"/>
                  <a:gd name="connsiteX10" fmla="*/ 1025442 w 1025442"/>
                  <a:gd name="connsiteY10" fmla="*/ 0 h 10937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5442" h="1093723">
                    <a:moveTo>
                      <a:pt x="1025442" y="0"/>
                    </a:moveTo>
                    <a:lnTo>
                      <a:pt x="950025" y="538327"/>
                    </a:lnTo>
                    <a:lnTo>
                      <a:pt x="893829" y="538326"/>
                    </a:lnTo>
                    <a:lnTo>
                      <a:pt x="957015" y="87302"/>
                    </a:lnTo>
                    <a:lnTo>
                      <a:pt x="92715" y="432955"/>
                    </a:lnTo>
                    <a:lnTo>
                      <a:pt x="827868" y="1009154"/>
                    </a:lnTo>
                    <a:lnTo>
                      <a:pt x="843593" y="896914"/>
                    </a:lnTo>
                    <a:lnTo>
                      <a:pt x="899788" y="896914"/>
                    </a:lnTo>
                    <a:lnTo>
                      <a:pt x="872216" y="1093723"/>
                    </a:lnTo>
                    <a:lnTo>
                      <a:pt x="0" y="410097"/>
                    </a:lnTo>
                    <a:lnTo>
                      <a:pt x="1025442" y="0"/>
                    </a:lnTo>
                    <a:close/>
                  </a:path>
                </a:pathLst>
              </a:cu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sym typeface="+mn-lt"/>
                </a:endParaRPr>
              </a:p>
            </p:txBody>
          </p:sp>
          <p:sp>
            <p:nvSpPr>
              <p:cNvPr id="21" name="文本框 20"/>
              <p:cNvSpPr txBox="1"/>
              <p:nvPr>
                <p:custDataLst>
                  <p:tags r:id="rId12"/>
                </p:custDataLst>
              </p:nvPr>
            </p:nvSpPr>
            <p:spPr>
              <a:xfrm>
                <a:off x="1638324" y="1774583"/>
                <a:ext cx="569352" cy="779566"/>
              </a:xfrm>
              <a:prstGeom prst="rect">
                <a:avLst/>
              </a:prstGeom>
              <a:noFill/>
            </p:spPr>
            <p:txBody>
              <a:bodyPr wrap="square" rtlCol="0" anchor="ctr">
                <a:normAutofit/>
              </a:bodyPr>
              <a:lstStyle/>
              <a:p>
                <a:pPr algn="ctr"/>
                <a:r>
                  <a:rPr lang="en-US" altLang="zh-CN" sz="4000" i="1" dirty="0" smtClean="0">
                    <a:solidFill>
                      <a:schemeClr val="accent1"/>
                    </a:solidFill>
                    <a:sym typeface="+mn-lt"/>
                  </a:rPr>
                  <a:t>3</a:t>
                </a:r>
                <a:endParaRPr lang="zh-CN" altLang="en-US" sz="4000" i="1" dirty="0">
                  <a:solidFill>
                    <a:schemeClr val="accent1"/>
                  </a:solidFill>
                  <a:sym typeface="+mn-lt"/>
                </a:endParaRPr>
              </a:p>
            </p:txBody>
          </p:sp>
        </p:grpSp>
      </p:grpSp>
      <p:sp>
        <p:nvSpPr>
          <p:cNvPr id="24" name="文本框 23"/>
          <p:cNvSpPr txBox="1"/>
          <p:nvPr>
            <p:custDataLst>
              <p:tags r:id="rId13"/>
            </p:custDataLst>
          </p:nvPr>
        </p:nvSpPr>
        <p:spPr>
          <a:xfrm>
            <a:off x="1652246" y="1219200"/>
            <a:ext cx="557554" cy="584775"/>
          </a:xfrm>
          <a:prstGeom prst="rect">
            <a:avLst/>
          </a:prstGeom>
          <a:noFill/>
        </p:spPr>
        <p:txBody>
          <a:bodyPr wrap="square" rtlCol="0">
            <a:normAutofit lnSpcReduction="10000"/>
          </a:bodyPr>
          <a:lstStyle/>
          <a:p>
            <a:pPr algn="ctr"/>
            <a:r>
              <a:rPr lang="zh-CN" altLang="en-US" sz="3200" dirty="0" smtClean="0"/>
              <a:t>录</a:t>
            </a:r>
            <a:endParaRPr lang="zh-CN" altLang="en-US" sz="3200" dirty="0"/>
          </a:p>
        </p:txBody>
      </p:sp>
      <p:sp>
        <p:nvSpPr>
          <p:cNvPr id="25" name="文本框 24"/>
          <p:cNvSpPr txBox="1"/>
          <p:nvPr>
            <p:custDataLst>
              <p:tags r:id="rId14"/>
            </p:custDataLst>
          </p:nvPr>
        </p:nvSpPr>
        <p:spPr>
          <a:xfrm>
            <a:off x="1066800" y="638175"/>
            <a:ext cx="704850" cy="70485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rmAutofit/>
          </a:bodyPr>
          <a:lstStyle>
            <a:defPPr>
              <a:defRPr lang="zh-CN"/>
            </a:defPPr>
            <a:lvl1pPr algn="ctr">
              <a:defRPr sz="4400" b="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zh-CN" altLang="en-US" dirty="0" smtClean="0">
                <a:solidFill>
                  <a:schemeClr val="bg1"/>
                </a:solidFill>
              </a:rPr>
              <a:t>目</a:t>
            </a:r>
            <a:endParaRPr lang="zh-CN" altLang="en-US" dirty="0">
              <a:solidFill>
                <a:schemeClr val="bg1"/>
              </a:solidFill>
            </a:endParaRPr>
          </a:p>
        </p:txBody>
      </p:sp>
    </p:spTree>
    <p:custDataLst>
      <p:tags r:id="rId15"/>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3.1</a:t>
            </a:r>
            <a:r>
              <a:rPr lang="zh-CN" altLang="en-US"/>
              <a:t>从新</a:t>
            </a:r>
            <a:r>
              <a:rPr lang="en-US" altLang="zh-CN"/>
              <a:t>“</a:t>
            </a:r>
            <a:r>
              <a:rPr lang="zh-CN" altLang="en-US"/>
              <a:t>被</a:t>
            </a:r>
            <a:r>
              <a:rPr lang="en-US" altLang="zh-CN"/>
              <a:t>”</a:t>
            </a:r>
            <a:r>
              <a:rPr lang="zh-CN" altLang="en-US"/>
              <a:t>字式的语用结构看其形成动因和语义结构</a:t>
            </a:r>
            <a:endParaRPr lang="zh-CN" altLang="en-US"/>
          </a:p>
        </p:txBody>
      </p:sp>
      <p:pic>
        <p:nvPicPr>
          <p:cNvPr id="4" name="内容占位符 3"/>
          <p:cNvPicPr>
            <a:picLocks noChangeAspect="1"/>
          </p:cNvPicPr>
          <p:nvPr>
            <p:ph idx="1"/>
          </p:nvPr>
        </p:nvPicPr>
        <p:blipFill>
          <a:blip r:embed="rId1"/>
          <a:stretch>
            <a:fillRect/>
          </a:stretch>
        </p:blipFill>
        <p:spPr>
          <a:xfrm>
            <a:off x="374650" y="1714500"/>
            <a:ext cx="11442065" cy="2228850"/>
          </a:xfrm>
          <a:prstGeom prst="rect">
            <a:avLst/>
          </a:prstGeom>
        </p:spPr>
      </p:pic>
      <p:sp>
        <p:nvSpPr>
          <p:cNvPr id="5" name="文本框 4"/>
          <p:cNvSpPr txBox="1"/>
          <p:nvPr/>
        </p:nvSpPr>
        <p:spPr>
          <a:xfrm>
            <a:off x="1099185" y="4060825"/>
            <a:ext cx="9511665" cy="1938020"/>
          </a:xfrm>
          <a:prstGeom prst="rect">
            <a:avLst/>
          </a:prstGeom>
          <a:noFill/>
        </p:spPr>
        <p:txBody>
          <a:bodyPr wrap="square" rtlCol="0">
            <a:spAutoFit/>
          </a:bodyPr>
          <a:p>
            <a:r>
              <a:rPr lang="zh-CN" altLang="en-US" sz="2400">
                <a:solidFill>
                  <a:srgbClr val="0070C0"/>
                </a:solidFill>
                <a:latin typeface="宋体" panose="02010600030101010101" pitchFamily="2" charset="-122"/>
                <a:ea typeface="宋体" panose="02010600030101010101" pitchFamily="2" charset="-122"/>
              </a:rPr>
              <a:t>语用结构</a:t>
            </a:r>
            <a:r>
              <a:rPr lang="zh-CN" altLang="en-US" sz="2400">
                <a:latin typeface="宋体" panose="02010600030101010101" pitchFamily="2" charset="-122"/>
                <a:ea typeface="宋体" panose="02010600030101010101" pitchFamily="2" charset="-122"/>
              </a:rPr>
              <a:t>：（</a:t>
            </a:r>
            <a:r>
              <a:rPr lang="en-US" altLang="zh-CN" sz="2400">
                <a:latin typeface="宋体" panose="02010600030101010101" pitchFamily="2" charset="-122"/>
                <a:ea typeface="宋体" panose="02010600030101010101" pitchFamily="2" charset="-122"/>
              </a:rPr>
              <a:t>a</a:t>
            </a:r>
            <a:r>
              <a:rPr lang="zh-CN" altLang="en-US" sz="2400">
                <a:latin typeface="宋体" panose="02010600030101010101" pitchFamily="2" charset="-122"/>
                <a:ea typeface="宋体" panose="02010600030101010101" pitchFamily="2" charset="-122"/>
              </a:rPr>
              <a:t>）当事人关键不希望发生某种不该发生的事；</a:t>
            </a:r>
            <a:endParaRPr lang="zh-CN" altLang="en-US" sz="2400">
              <a:latin typeface="宋体" panose="02010600030101010101" pitchFamily="2" charset="-122"/>
              <a:ea typeface="宋体" panose="02010600030101010101" pitchFamily="2" charset="-122"/>
            </a:endParaRPr>
          </a:p>
          <a:p>
            <a:r>
              <a:rPr lang="en-US" altLang="zh-CN" sz="2400">
                <a:latin typeface="宋体" panose="02010600030101010101" pitchFamily="2" charset="-122"/>
                <a:ea typeface="宋体" panose="02010600030101010101" pitchFamily="2" charset="-122"/>
              </a:rPr>
              <a:t>          </a:t>
            </a:r>
            <a:r>
              <a:rPr lang="zh-CN" altLang="en-US" sz="2400">
                <a:latin typeface="宋体" panose="02010600030101010101" pitchFamily="2" charset="-122"/>
                <a:ea typeface="宋体" panose="02010600030101010101" pitchFamily="2" charset="-122"/>
              </a:rPr>
              <a:t>（</a:t>
            </a:r>
            <a:r>
              <a:rPr lang="en-US" altLang="zh-CN" sz="2400">
                <a:latin typeface="宋体" panose="02010600030101010101" pitchFamily="2" charset="-122"/>
                <a:ea typeface="宋体" panose="02010600030101010101" pitchFamily="2" charset="-122"/>
              </a:rPr>
              <a:t>b</a:t>
            </a:r>
            <a:r>
              <a:rPr lang="zh-CN" altLang="en-US" sz="2400">
                <a:latin typeface="宋体" panose="02010600030101010101" pitchFamily="2" charset="-122"/>
                <a:ea typeface="宋体" panose="02010600030101010101" pitchFamily="2" charset="-122"/>
              </a:rPr>
              <a:t>）关键被警方刑拘了；</a:t>
            </a:r>
            <a:endParaRPr lang="zh-CN" altLang="en-US" sz="2400">
              <a:latin typeface="宋体" panose="02010600030101010101" pitchFamily="2" charset="-122"/>
              <a:ea typeface="宋体" panose="02010600030101010101" pitchFamily="2" charset="-122"/>
            </a:endParaRPr>
          </a:p>
          <a:p>
            <a:r>
              <a:rPr lang="zh-CN" altLang="en-US" sz="2400">
                <a:latin typeface="宋体" panose="02010600030101010101" pitchFamily="2" charset="-122"/>
                <a:ea typeface="宋体" panose="02010600030101010101" pitchFamily="2" charset="-122"/>
              </a:rPr>
              <a:t>          （</a:t>
            </a:r>
            <a:r>
              <a:rPr lang="en-US" altLang="zh-CN" sz="2400">
                <a:latin typeface="宋体" panose="02010600030101010101" pitchFamily="2" charset="-122"/>
                <a:ea typeface="宋体" panose="02010600030101010101" pitchFamily="2" charset="-122"/>
              </a:rPr>
              <a:t>c</a:t>
            </a:r>
            <a:r>
              <a:rPr lang="zh-CN" altLang="en-US" sz="2400">
                <a:latin typeface="宋体" panose="02010600030101010101" pitchFamily="2" charset="-122"/>
                <a:ea typeface="宋体" panose="02010600030101010101" pitchFamily="2" charset="-122"/>
              </a:rPr>
              <a:t>）警方不想让家属等知道实情；</a:t>
            </a:r>
            <a:endParaRPr lang="zh-CN" altLang="en-US" sz="2400">
              <a:latin typeface="宋体" panose="02010600030101010101" pitchFamily="2" charset="-122"/>
              <a:ea typeface="宋体" panose="02010600030101010101" pitchFamily="2" charset="-122"/>
            </a:endParaRPr>
          </a:p>
          <a:p>
            <a:r>
              <a:rPr lang="zh-CN" altLang="en-US" sz="2400">
                <a:latin typeface="宋体" panose="02010600030101010101" pitchFamily="2" charset="-122"/>
                <a:ea typeface="宋体" panose="02010600030101010101" pitchFamily="2" charset="-122"/>
              </a:rPr>
              <a:t>          （</a:t>
            </a:r>
            <a:r>
              <a:rPr lang="en-US" altLang="zh-CN" sz="2400">
                <a:latin typeface="宋体" panose="02010600030101010101" pitchFamily="2" charset="-122"/>
                <a:ea typeface="宋体" panose="02010600030101010101" pitchFamily="2" charset="-122"/>
              </a:rPr>
              <a:t>d</a:t>
            </a:r>
            <a:r>
              <a:rPr lang="zh-CN" altLang="en-US" sz="2400">
                <a:latin typeface="宋体" panose="02010600030101010101" pitchFamily="2" charset="-122"/>
                <a:ea typeface="宋体" panose="02010600030101010101" pitchFamily="2" charset="-122"/>
              </a:rPr>
              <a:t>）警方</a:t>
            </a:r>
            <a:r>
              <a:rPr lang="en-US" altLang="zh-CN" sz="2400">
                <a:latin typeface="宋体" panose="02010600030101010101" pitchFamily="2" charset="-122"/>
                <a:ea typeface="宋体" panose="02010600030101010101" pitchFamily="2" charset="-122"/>
              </a:rPr>
              <a:t>“</a:t>
            </a:r>
            <a:r>
              <a:rPr lang="zh-CN" altLang="en-US" sz="2400">
                <a:latin typeface="宋体" panose="02010600030101010101" pitchFamily="2" charset="-122"/>
                <a:ea typeface="宋体" panose="02010600030101010101" pitchFamily="2" charset="-122"/>
              </a:rPr>
              <a:t>说</a:t>
            </a:r>
            <a:r>
              <a:rPr lang="en-US" altLang="zh-CN" sz="2400">
                <a:latin typeface="宋体" panose="02010600030101010101" pitchFamily="2" charset="-122"/>
                <a:ea typeface="宋体" panose="02010600030101010101" pitchFamily="2" charset="-122"/>
              </a:rPr>
              <a:t>”</a:t>
            </a:r>
            <a:r>
              <a:rPr lang="zh-CN" altLang="en-US" sz="2400">
                <a:latin typeface="宋体" panose="02010600030101010101" pitchFamily="2" charset="-122"/>
                <a:ea typeface="宋体" panose="02010600030101010101" pitchFamily="2" charset="-122"/>
              </a:rPr>
              <a:t>关键失踪了。</a:t>
            </a:r>
            <a:endParaRPr lang="zh-CN" altLang="en-US" sz="2400">
              <a:latin typeface="宋体" panose="02010600030101010101" pitchFamily="2" charset="-122"/>
              <a:ea typeface="宋体" panose="02010600030101010101" pitchFamily="2" charset="-122"/>
            </a:endParaRPr>
          </a:p>
          <a:p>
            <a:r>
              <a:rPr lang="zh-CN" altLang="en-US" sz="2400">
                <a:solidFill>
                  <a:srgbClr val="0070C0"/>
                </a:solidFill>
                <a:latin typeface="宋体" panose="02010600030101010101" pitchFamily="2" charset="-122"/>
                <a:ea typeface="宋体" panose="02010600030101010101" pitchFamily="2" charset="-122"/>
              </a:rPr>
              <a:t>常规</a:t>
            </a:r>
            <a:r>
              <a:rPr lang="en-US" altLang="zh-CN" sz="2400">
                <a:solidFill>
                  <a:srgbClr val="0070C0"/>
                </a:solidFill>
                <a:latin typeface="宋体" panose="02010600030101010101" pitchFamily="2" charset="-122"/>
                <a:ea typeface="宋体" panose="02010600030101010101" pitchFamily="2" charset="-122"/>
              </a:rPr>
              <a:t>“</a:t>
            </a:r>
            <a:r>
              <a:rPr lang="zh-CN" altLang="en-US" sz="2400">
                <a:solidFill>
                  <a:srgbClr val="0070C0"/>
                </a:solidFill>
                <a:latin typeface="宋体" panose="02010600030101010101" pitchFamily="2" charset="-122"/>
                <a:ea typeface="宋体" panose="02010600030101010101" pitchFamily="2" charset="-122"/>
              </a:rPr>
              <a:t>被</a:t>
            </a:r>
            <a:r>
              <a:rPr lang="en-US" altLang="zh-CN" sz="2400">
                <a:solidFill>
                  <a:srgbClr val="0070C0"/>
                </a:solidFill>
                <a:latin typeface="宋体" panose="02010600030101010101" pitchFamily="2" charset="-122"/>
                <a:ea typeface="宋体" panose="02010600030101010101" pitchFamily="2" charset="-122"/>
              </a:rPr>
              <a:t>”</a:t>
            </a:r>
            <a:r>
              <a:rPr lang="zh-CN" altLang="en-US" sz="2400">
                <a:solidFill>
                  <a:srgbClr val="0070C0"/>
                </a:solidFill>
                <a:latin typeface="宋体" panose="02010600030101010101" pitchFamily="2" charset="-122"/>
                <a:ea typeface="宋体" panose="02010600030101010101" pitchFamily="2" charset="-122"/>
              </a:rPr>
              <a:t>字式：</a:t>
            </a:r>
            <a:r>
              <a:rPr lang="zh-CN" altLang="en-US" sz="2400">
                <a:latin typeface="宋体" panose="02010600030101010101" pitchFamily="2" charset="-122"/>
                <a:ea typeface="宋体" panose="02010600030101010101" pitchFamily="2" charset="-122"/>
              </a:rPr>
              <a:t>（被刑拘的）关键被警方说成失踪了。</a:t>
            </a:r>
            <a:endParaRPr lang="zh-CN" altLang="en-US" sz="2400">
              <a:latin typeface="宋体" panose="02010600030101010101" pitchFamily="2" charset="-122"/>
              <a:ea typeface="宋体" panose="02010600030101010101" pitchFamily="2" charset="-122"/>
            </a:endParaRPr>
          </a:p>
        </p:txBody>
      </p:sp>
    </p:spTree>
    <p:custDataLst>
      <p:tags r:id="rId2"/>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sym typeface="+mn-ea"/>
              </a:rPr>
              <a:t>3.1</a:t>
            </a:r>
            <a:r>
              <a:rPr lang="zh-CN" altLang="en-US">
                <a:sym typeface="+mn-ea"/>
              </a:rPr>
              <a:t>从新</a:t>
            </a:r>
            <a:r>
              <a:rPr lang="en-US" altLang="zh-CN">
                <a:sym typeface="+mn-ea"/>
              </a:rPr>
              <a:t>“</a:t>
            </a:r>
            <a:r>
              <a:rPr lang="zh-CN" altLang="en-US">
                <a:sym typeface="+mn-ea"/>
              </a:rPr>
              <a:t>被</a:t>
            </a:r>
            <a:r>
              <a:rPr lang="en-US" altLang="zh-CN">
                <a:sym typeface="+mn-ea"/>
              </a:rPr>
              <a:t>”</a:t>
            </a:r>
            <a:r>
              <a:rPr lang="zh-CN" altLang="en-US">
                <a:sym typeface="+mn-ea"/>
              </a:rPr>
              <a:t>字式的语用结构看其形成动因和语义结构</a:t>
            </a:r>
            <a:endParaRPr lang="zh-CN" altLang="en-US"/>
          </a:p>
        </p:txBody>
      </p:sp>
      <p:sp>
        <p:nvSpPr>
          <p:cNvPr id="3" name="内容占位符 2"/>
          <p:cNvSpPr>
            <a:spLocks noGrp="1"/>
          </p:cNvSpPr>
          <p:nvPr>
            <p:ph idx="1"/>
          </p:nvPr>
        </p:nvSpPr>
        <p:spPr/>
        <p:txBody>
          <a:bodyPr/>
          <a:p>
            <a:r>
              <a:rPr lang="zh-CN" altLang="en-US">
                <a:latin typeface="宋体" panose="02010600030101010101" pitchFamily="2" charset="-122"/>
                <a:ea typeface="宋体" panose="02010600030101010101" pitchFamily="2" charset="-122"/>
              </a:rPr>
              <a:t>（</a:t>
            </a:r>
            <a:r>
              <a:rPr lang="en-US" altLang="zh-CN">
                <a:latin typeface="宋体" panose="02010600030101010101" pitchFamily="2" charset="-122"/>
                <a:ea typeface="宋体" panose="02010600030101010101" pitchFamily="2" charset="-122"/>
              </a:rPr>
              <a:t>14</a:t>
            </a:r>
            <a:r>
              <a:rPr lang="zh-CN" altLang="en-US">
                <a:latin typeface="宋体" panose="02010600030101010101" pitchFamily="2" charset="-122"/>
                <a:ea typeface="宋体" panose="02010600030101010101" pitchFamily="2" charset="-122"/>
              </a:rPr>
              <a:t>）汶川地震后，一些单位或组织强迫个人捐款，以至出现个人重复</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捐款</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a:t>
            </a:r>
            <a:r>
              <a:rPr lang="en-US" altLang="zh-CN">
                <a:latin typeface="宋体" panose="02010600030101010101" pitchFamily="2" charset="-122"/>
                <a:ea typeface="宋体" panose="02010600030101010101" pitchFamily="2" charset="-122"/>
              </a:rPr>
              <a:t>……</a:t>
            </a:r>
            <a:r>
              <a:rPr lang="en-US" altLang="zh-CN" u="sng">
                <a:solidFill>
                  <a:srgbClr val="FF0000"/>
                </a:solidFill>
                <a:latin typeface="宋体" panose="02010600030101010101" pitchFamily="2" charset="-122"/>
                <a:ea typeface="宋体" panose="02010600030101010101" pitchFamily="2" charset="-122"/>
              </a:rPr>
              <a:t>“</a:t>
            </a:r>
            <a:r>
              <a:rPr lang="zh-CN" altLang="en-US" u="sng">
                <a:solidFill>
                  <a:srgbClr val="FF0000"/>
                </a:solidFill>
                <a:latin typeface="宋体" panose="02010600030101010101" pitchFamily="2" charset="-122"/>
                <a:ea typeface="宋体" panose="02010600030101010101" pitchFamily="2" charset="-122"/>
              </a:rPr>
              <a:t>被捐款</a:t>
            </a:r>
            <a:r>
              <a:rPr lang="en-US" altLang="zh-CN" u="sng">
                <a:solidFill>
                  <a:srgbClr val="FF0000"/>
                </a:solidFill>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的背后体现出依法行政的不足，更是对私有财产的变相侵犯。</a:t>
            </a:r>
            <a:endParaRPr lang="zh-CN" altLang="en-US">
              <a:latin typeface="宋体" panose="02010600030101010101" pitchFamily="2" charset="-122"/>
              <a:ea typeface="宋体" panose="02010600030101010101" pitchFamily="2" charset="-122"/>
            </a:endParaRPr>
          </a:p>
          <a:p>
            <a:endParaRPr lang="zh-CN" altLang="en-US">
              <a:latin typeface="宋体" panose="02010600030101010101" pitchFamily="2" charset="-122"/>
              <a:ea typeface="宋体" panose="02010600030101010101" pitchFamily="2" charset="-122"/>
            </a:endParaRPr>
          </a:p>
          <a:p>
            <a:endParaRPr lang="zh-CN" altLang="en-US">
              <a:latin typeface="宋体" panose="02010600030101010101" pitchFamily="2" charset="-122"/>
              <a:ea typeface="宋体" panose="02010600030101010101" pitchFamily="2" charset="-122"/>
            </a:endParaRPr>
          </a:p>
        </p:txBody>
      </p:sp>
      <p:pic>
        <p:nvPicPr>
          <p:cNvPr id="4" name="图片 3"/>
          <p:cNvPicPr>
            <a:picLocks noChangeAspect="1"/>
          </p:cNvPicPr>
          <p:nvPr/>
        </p:nvPicPr>
        <p:blipFill>
          <a:blip r:embed="rId1"/>
          <a:stretch>
            <a:fillRect/>
          </a:stretch>
        </p:blipFill>
        <p:spPr>
          <a:xfrm>
            <a:off x="447675" y="2541905"/>
            <a:ext cx="10906125" cy="2531110"/>
          </a:xfrm>
          <a:prstGeom prst="rect">
            <a:avLst/>
          </a:prstGeom>
        </p:spPr>
      </p:pic>
      <p:sp>
        <p:nvSpPr>
          <p:cNvPr id="5" name="文本框 4"/>
          <p:cNvSpPr txBox="1"/>
          <p:nvPr/>
        </p:nvSpPr>
        <p:spPr>
          <a:xfrm>
            <a:off x="1179830" y="5356860"/>
            <a:ext cx="3135630" cy="460375"/>
          </a:xfrm>
          <a:prstGeom prst="rect">
            <a:avLst/>
          </a:prstGeom>
          <a:noFill/>
        </p:spPr>
        <p:txBody>
          <a:bodyPr wrap="square" rtlCol="0">
            <a:spAutoFit/>
          </a:bodyPr>
          <a:p>
            <a:r>
              <a:rPr lang="zh-CN" altLang="en-US" sz="2400">
                <a:solidFill>
                  <a:srgbClr val="0070C0"/>
                </a:solidFill>
                <a:latin typeface="宋体" panose="02010600030101010101" pitchFamily="2" charset="-122"/>
                <a:ea typeface="宋体" panose="02010600030101010101" pitchFamily="2" charset="-122"/>
              </a:rPr>
              <a:t>语用结构</a:t>
            </a:r>
            <a:endParaRPr lang="zh-CN" altLang="en-US" sz="2400">
              <a:solidFill>
                <a:srgbClr val="0070C0"/>
              </a:solidFill>
              <a:latin typeface="宋体" panose="02010600030101010101" pitchFamily="2" charset="-122"/>
              <a:ea typeface="宋体" panose="02010600030101010101" pitchFamily="2" charset="-122"/>
            </a:endParaRPr>
          </a:p>
        </p:txBody>
      </p:sp>
    </p:spTree>
    <p:custDataLst>
      <p:tags r:id="rId2"/>
    </p:custData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sym typeface="+mn-ea"/>
              </a:rPr>
              <a:t>3.1</a:t>
            </a:r>
            <a:r>
              <a:rPr lang="zh-CN" altLang="en-US">
                <a:sym typeface="+mn-ea"/>
              </a:rPr>
              <a:t>从新</a:t>
            </a:r>
            <a:r>
              <a:rPr lang="en-US" altLang="zh-CN">
                <a:sym typeface="+mn-ea"/>
              </a:rPr>
              <a:t>“</a:t>
            </a:r>
            <a:r>
              <a:rPr lang="zh-CN" altLang="en-US">
                <a:sym typeface="+mn-ea"/>
              </a:rPr>
              <a:t>被</a:t>
            </a:r>
            <a:r>
              <a:rPr lang="en-US" altLang="zh-CN">
                <a:sym typeface="+mn-ea"/>
              </a:rPr>
              <a:t>”</a:t>
            </a:r>
            <a:r>
              <a:rPr lang="zh-CN" altLang="en-US">
                <a:sym typeface="+mn-ea"/>
              </a:rPr>
              <a:t>字式的语用结构看其形成动因和语义结构</a:t>
            </a:r>
            <a:endParaRPr lang="zh-CN" altLang="en-US"/>
          </a:p>
        </p:txBody>
      </p:sp>
      <p:sp>
        <p:nvSpPr>
          <p:cNvPr id="3" name="内容占位符 2"/>
          <p:cNvSpPr>
            <a:spLocks noGrp="1"/>
          </p:cNvSpPr>
          <p:nvPr>
            <p:ph idx="1"/>
          </p:nvPr>
        </p:nvSpPr>
        <p:spPr/>
        <p:txBody>
          <a:bodyPr/>
          <a:p>
            <a:r>
              <a:rPr lang="en-US" altLang="zh-CN">
                <a:solidFill>
                  <a:srgbClr val="0070C0"/>
                </a:solidFill>
                <a:latin typeface="宋体" panose="02010600030101010101" pitchFamily="2" charset="-122"/>
                <a:ea typeface="宋体" panose="02010600030101010101" pitchFamily="2" charset="-122"/>
              </a:rPr>
              <a:t>“A</a:t>
            </a:r>
            <a:r>
              <a:rPr lang="zh-CN" altLang="en-US">
                <a:solidFill>
                  <a:srgbClr val="0070C0"/>
                </a:solidFill>
                <a:latin typeface="宋体" panose="02010600030101010101" pitchFamily="2" charset="-122"/>
                <a:ea typeface="宋体" panose="02010600030101010101" pitchFamily="2" charset="-122"/>
              </a:rPr>
              <a:t>被</a:t>
            </a:r>
            <a:r>
              <a:rPr lang="en-US" altLang="zh-CN">
                <a:solidFill>
                  <a:srgbClr val="0070C0"/>
                </a:solidFill>
                <a:latin typeface="宋体" panose="02010600030101010101" pitchFamily="2" charset="-122"/>
                <a:ea typeface="宋体" panose="02010600030101010101" pitchFamily="2" charset="-122"/>
              </a:rPr>
              <a:t>X”</a:t>
            </a:r>
            <a:r>
              <a:rPr lang="zh-CN" altLang="en-US">
                <a:solidFill>
                  <a:srgbClr val="0070C0"/>
                </a:solidFill>
                <a:latin typeface="宋体" panose="02010600030101010101" pitchFamily="2" charset="-122"/>
                <a:ea typeface="宋体" panose="02010600030101010101" pitchFamily="2" charset="-122"/>
              </a:rPr>
              <a:t>的语用结构：</a:t>
            </a:r>
            <a:endParaRPr lang="zh-CN" altLang="en-US">
              <a:solidFill>
                <a:srgbClr val="0070C0"/>
              </a:solidFill>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a:t>
            </a:r>
            <a:r>
              <a:rPr lang="en-US" altLang="zh-CN">
                <a:latin typeface="宋体" panose="02010600030101010101" pitchFamily="2" charset="-122"/>
                <a:ea typeface="宋体" panose="02010600030101010101" pitchFamily="2" charset="-122"/>
              </a:rPr>
              <a:t>a</a:t>
            </a:r>
            <a:r>
              <a:rPr lang="zh-CN" altLang="en-US">
                <a:latin typeface="宋体" panose="02010600030101010101" pitchFamily="2" charset="-122"/>
                <a:ea typeface="宋体" panose="02010600030101010101" pitchFamily="2" charset="-122"/>
              </a:rPr>
              <a:t>）某个与</a:t>
            </a:r>
            <a:r>
              <a:rPr lang="en-US" altLang="zh-CN">
                <a:latin typeface="宋体" panose="02010600030101010101" pitchFamily="2" charset="-122"/>
                <a:ea typeface="宋体" panose="02010600030101010101" pitchFamily="2" charset="-122"/>
              </a:rPr>
              <a:t>X</a:t>
            </a:r>
            <a:r>
              <a:rPr lang="zh-CN" altLang="en-US">
                <a:latin typeface="宋体" panose="02010600030101010101" pitchFamily="2" charset="-122"/>
                <a:ea typeface="宋体" panose="02010600030101010101" pitchFamily="2" charset="-122"/>
              </a:rPr>
              <a:t>相关的事件（</a:t>
            </a:r>
            <a:r>
              <a:rPr lang="en-US" altLang="zh-CN">
                <a:latin typeface="宋体" panose="02010600030101010101" pitchFamily="2" charset="-122"/>
                <a:ea typeface="宋体" panose="02010600030101010101" pitchFamily="2" charset="-122"/>
              </a:rPr>
              <a:t>b</a:t>
            </a:r>
            <a:r>
              <a:rPr lang="zh-CN" altLang="en-US">
                <a:latin typeface="宋体" panose="02010600030101010101" pitchFamily="2" charset="-122"/>
                <a:ea typeface="宋体" panose="02010600030101010101" pitchFamily="2" charset="-122"/>
              </a:rPr>
              <a:t>）该事件的责任主体</a:t>
            </a:r>
            <a:r>
              <a:rPr lang="en-US" altLang="zh-CN">
                <a:latin typeface="宋体" panose="02010600030101010101" pitchFamily="2" charset="-122"/>
                <a:ea typeface="宋体" panose="02010600030101010101" pitchFamily="2" charset="-122"/>
              </a:rPr>
              <a:t>A</a:t>
            </a:r>
            <a:r>
              <a:rPr lang="zh-CN" altLang="en-US">
                <a:latin typeface="宋体" panose="02010600030101010101" pitchFamily="2" charset="-122"/>
                <a:ea typeface="宋体" panose="02010600030101010101" pitchFamily="2" charset="-122"/>
              </a:rPr>
              <a:t>（</a:t>
            </a:r>
            <a:r>
              <a:rPr lang="en-US" altLang="zh-CN">
                <a:latin typeface="宋体" panose="02010600030101010101" pitchFamily="2" charset="-122"/>
                <a:ea typeface="宋体" panose="02010600030101010101" pitchFamily="2" charset="-122"/>
              </a:rPr>
              <a:t>c</a:t>
            </a:r>
            <a:r>
              <a:rPr lang="zh-CN" altLang="en-US">
                <a:latin typeface="宋体" panose="02010600030101010101" pitchFamily="2" charset="-122"/>
                <a:ea typeface="宋体" panose="02010600030101010101" pitchFamily="2" charset="-122"/>
              </a:rPr>
              <a:t>）另一参与者</a:t>
            </a:r>
            <a:r>
              <a:rPr lang="en-US" altLang="zh-CN">
                <a:latin typeface="宋体" panose="02010600030101010101" pitchFamily="2" charset="-122"/>
                <a:ea typeface="宋体" panose="02010600030101010101" pitchFamily="2" charset="-122"/>
              </a:rPr>
              <a:t>B</a:t>
            </a:r>
            <a:r>
              <a:rPr lang="zh-CN" altLang="en-US">
                <a:latin typeface="宋体" panose="02010600030101010101" pitchFamily="2" charset="-122"/>
                <a:ea typeface="宋体" panose="02010600030101010101" pitchFamily="2" charset="-122"/>
              </a:rPr>
              <a:t>（</a:t>
            </a:r>
            <a:r>
              <a:rPr lang="en-US" altLang="zh-CN">
                <a:latin typeface="宋体" panose="02010600030101010101" pitchFamily="2" charset="-122"/>
                <a:ea typeface="宋体" panose="02010600030101010101" pitchFamily="2" charset="-122"/>
              </a:rPr>
              <a:t>d</a:t>
            </a:r>
            <a:r>
              <a:rPr lang="zh-CN" altLang="en-US">
                <a:latin typeface="宋体" panose="02010600030101010101" pitchFamily="2" charset="-122"/>
                <a:ea typeface="宋体" panose="02010600030101010101" pitchFamily="2" charset="-122"/>
              </a:rPr>
              <a:t>）</a:t>
            </a:r>
            <a:r>
              <a:rPr lang="en-US" altLang="zh-CN">
                <a:latin typeface="宋体" panose="02010600030101010101" pitchFamily="2" charset="-122"/>
                <a:ea typeface="宋体" panose="02010600030101010101" pitchFamily="2" charset="-122"/>
              </a:rPr>
              <a:t>A</a:t>
            </a:r>
            <a:r>
              <a:rPr lang="zh-CN" altLang="en-US">
                <a:latin typeface="宋体" panose="02010600030101010101" pitchFamily="2" charset="-122"/>
                <a:ea typeface="宋体" panose="02010600030101010101" pitchFamily="2" charset="-122"/>
              </a:rPr>
              <a:t>蒙受了与</a:t>
            </a:r>
            <a:r>
              <a:rPr lang="en-US" altLang="zh-CN">
                <a:latin typeface="宋体" panose="02010600030101010101" pitchFamily="2" charset="-122"/>
                <a:ea typeface="宋体" panose="02010600030101010101" pitchFamily="2" charset="-122"/>
              </a:rPr>
              <a:t>X</a:t>
            </a:r>
            <a:r>
              <a:rPr lang="zh-CN" altLang="en-US">
                <a:latin typeface="宋体" panose="02010600030101010101" pitchFamily="2" charset="-122"/>
                <a:ea typeface="宋体" panose="02010600030101010101" pitchFamily="2" charset="-122"/>
              </a:rPr>
              <a:t>相关的事件（</a:t>
            </a:r>
            <a:r>
              <a:rPr lang="en-US" altLang="zh-CN">
                <a:latin typeface="宋体" panose="02010600030101010101" pitchFamily="2" charset="-122"/>
                <a:ea typeface="宋体" panose="02010600030101010101" pitchFamily="2" charset="-122"/>
              </a:rPr>
              <a:t>e</a:t>
            </a:r>
            <a:r>
              <a:rPr lang="zh-CN" altLang="en-US">
                <a:latin typeface="宋体" panose="02010600030101010101" pitchFamily="2" charset="-122"/>
                <a:ea typeface="宋体" panose="02010600030101010101" pitchFamily="2" charset="-122"/>
              </a:rPr>
              <a:t>）</a:t>
            </a:r>
            <a:r>
              <a:rPr lang="en-US" altLang="zh-CN">
                <a:latin typeface="宋体" panose="02010600030101010101" pitchFamily="2" charset="-122"/>
                <a:ea typeface="宋体" panose="02010600030101010101" pitchFamily="2" charset="-122"/>
              </a:rPr>
              <a:t>X</a:t>
            </a:r>
            <a:r>
              <a:rPr lang="zh-CN" altLang="en-US">
                <a:latin typeface="宋体" panose="02010600030101010101" pitchFamily="2" charset="-122"/>
                <a:ea typeface="宋体" panose="02010600030101010101" pitchFamily="2" charset="-122"/>
              </a:rPr>
              <a:t>为</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真实性</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，另有一事实</a:t>
            </a:r>
            <a:r>
              <a:rPr lang="en-US" altLang="zh-CN">
                <a:latin typeface="宋体" panose="02010600030101010101" pitchFamily="2" charset="-122"/>
                <a:ea typeface="宋体" panose="02010600030101010101" pitchFamily="2" charset="-122"/>
              </a:rPr>
              <a:t>Y</a:t>
            </a:r>
            <a:r>
              <a:rPr lang="zh-CN" altLang="en-US">
                <a:latin typeface="宋体" panose="02010600030101010101" pitchFamily="2" charset="-122"/>
                <a:ea typeface="宋体" panose="02010600030101010101" pitchFamily="2" charset="-122"/>
              </a:rPr>
              <a:t>，</a:t>
            </a:r>
            <a:r>
              <a:rPr lang="en-US" altLang="zh-CN">
                <a:latin typeface="宋体" panose="02010600030101010101" pitchFamily="2" charset="-122"/>
                <a:ea typeface="宋体" panose="02010600030101010101" pitchFamily="2" charset="-122"/>
              </a:rPr>
              <a:t>Y[+</a:t>
            </a:r>
            <a:r>
              <a:rPr lang="zh-CN" altLang="en-US">
                <a:latin typeface="宋体" panose="02010600030101010101" pitchFamily="2" charset="-122"/>
                <a:ea typeface="宋体" panose="02010600030101010101" pitchFamily="2" charset="-122"/>
              </a:rPr>
              <a:t>真实性</a:t>
            </a:r>
            <a:r>
              <a:rPr lang="en-US" altLang="zh-CN">
                <a:latin typeface="宋体" panose="02010600030101010101" pitchFamily="2" charset="-122"/>
                <a:ea typeface="宋体" panose="02010600030101010101" pitchFamily="2" charset="-122"/>
              </a:rPr>
              <a:t>]</a:t>
            </a:r>
            <a:endParaRPr lang="en-US" altLang="zh-CN">
              <a:latin typeface="宋体" panose="02010600030101010101" pitchFamily="2" charset="-122"/>
              <a:ea typeface="宋体" panose="02010600030101010101" pitchFamily="2" charset="-122"/>
            </a:endParaRPr>
          </a:p>
          <a:p>
            <a:endParaRPr lang="en-US" altLang="zh-CN">
              <a:latin typeface="宋体" panose="02010600030101010101" pitchFamily="2" charset="-122"/>
              <a:ea typeface="宋体" panose="02010600030101010101" pitchFamily="2" charset="-122"/>
            </a:endParaRPr>
          </a:p>
          <a:p>
            <a:endParaRPr lang="en-US" altLang="zh-CN">
              <a:latin typeface="宋体" panose="02010600030101010101" pitchFamily="2" charset="-122"/>
              <a:ea typeface="宋体" panose="02010600030101010101" pitchFamily="2" charset="-122"/>
            </a:endParaRPr>
          </a:p>
        </p:txBody>
      </p:sp>
      <p:pic>
        <p:nvPicPr>
          <p:cNvPr id="5" name="图片 4"/>
          <p:cNvPicPr>
            <a:picLocks noChangeAspect="1"/>
          </p:cNvPicPr>
          <p:nvPr/>
        </p:nvPicPr>
        <p:blipFill>
          <a:blip r:embed="rId1"/>
          <a:stretch>
            <a:fillRect/>
          </a:stretch>
        </p:blipFill>
        <p:spPr>
          <a:xfrm>
            <a:off x="722630" y="2736215"/>
            <a:ext cx="10467975" cy="3837940"/>
          </a:xfrm>
          <a:prstGeom prst="rect">
            <a:avLst/>
          </a:prstGeom>
        </p:spPr>
      </p:pic>
    </p:spTree>
    <p:custDataLst>
      <p:tags r:id="rId2"/>
    </p:custData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sym typeface="+mn-ea"/>
              </a:rPr>
              <a:t>3.1</a:t>
            </a:r>
            <a:r>
              <a:rPr lang="zh-CN" altLang="en-US">
                <a:sym typeface="+mn-ea"/>
              </a:rPr>
              <a:t>从新</a:t>
            </a:r>
            <a:r>
              <a:rPr lang="en-US" altLang="zh-CN">
                <a:sym typeface="+mn-ea"/>
              </a:rPr>
              <a:t>“</a:t>
            </a:r>
            <a:r>
              <a:rPr lang="zh-CN" altLang="en-US">
                <a:sym typeface="+mn-ea"/>
              </a:rPr>
              <a:t>被</a:t>
            </a:r>
            <a:r>
              <a:rPr lang="en-US" altLang="zh-CN">
                <a:sym typeface="+mn-ea"/>
              </a:rPr>
              <a:t>”</a:t>
            </a:r>
            <a:r>
              <a:rPr lang="zh-CN" altLang="en-US">
                <a:sym typeface="+mn-ea"/>
              </a:rPr>
              <a:t>字式的语用结构看其形成动因和语义结构</a:t>
            </a:r>
            <a:endParaRPr lang="zh-CN" altLang="en-US"/>
          </a:p>
        </p:txBody>
      </p:sp>
      <p:sp>
        <p:nvSpPr>
          <p:cNvPr id="3" name="内容占位符 2"/>
          <p:cNvSpPr>
            <a:spLocks noGrp="1"/>
          </p:cNvSpPr>
          <p:nvPr>
            <p:ph idx="1"/>
          </p:nvPr>
        </p:nvSpPr>
        <p:spPr/>
        <p:txBody>
          <a:bodyPr/>
          <a:p>
            <a:r>
              <a:rPr lang="en-US" altLang="zh-CN">
                <a:latin typeface="宋体" panose="02010600030101010101" pitchFamily="2" charset="-122"/>
                <a:ea typeface="宋体" panose="02010600030101010101" pitchFamily="2" charset="-122"/>
              </a:rPr>
              <a:t>IV</a:t>
            </a:r>
            <a:r>
              <a:rPr lang="zh-CN" altLang="en-US">
                <a:latin typeface="宋体" panose="02010600030101010101" pitchFamily="2" charset="-122"/>
                <a:ea typeface="宋体" panose="02010600030101010101" pitchFamily="2" charset="-122"/>
              </a:rPr>
              <a:t>：</a:t>
            </a:r>
            <a:r>
              <a:rPr lang="en-US" altLang="zh-CN">
                <a:latin typeface="宋体" panose="02010600030101010101" pitchFamily="2" charset="-122"/>
                <a:ea typeface="宋体" panose="02010600030101010101" pitchFamily="2" charset="-122"/>
              </a:rPr>
              <a:t>A[+</a:t>
            </a:r>
            <a:r>
              <a:rPr lang="zh-CN" altLang="en-US">
                <a:latin typeface="宋体" panose="02010600030101010101" pitchFamily="2" charset="-122"/>
                <a:ea typeface="宋体" panose="02010600030101010101" pitchFamily="2" charset="-122"/>
              </a:rPr>
              <a:t>自愿性</a:t>
            </a:r>
            <a:r>
              <a:rPr lang="en-US" altLang="zh-CN">
                <a:latin typeface="宋体" panose="02010600030101010101" pitchFamily="2" charset="-122"/>
                <a:ea typeface="宋体" panose="02010600030101010101" pitchFamily="2" charset="-122"/>
              </a:rPr>
              <a:t>] X[+</a:t>
            </a:r>
            <a:r>
              <a:rPr lang="zh-CN" altLang="en-US">
                <a:latin typeface="宋体" panose="02010600030101010101" pitchFamily="2" charset="-122"/>
                <a:ea typeface="宋体" panose="02010600030101010101" pitchFamily="2" charset="-122"/>
              </a:rPr>
              <a:t>真实性</a:t>
            </a:r>
            <a:r>
              <a:rPr lang="en-US" altLang="zh-CN">
                <a:latin typeface="宋体" panose="02010600030101010101" pitchFamily="2" charset="-122"/>
                <a:ea typeface="宋体" panose="02010600030101010101" pitchFamily="2" charset="-122"/>
              </a:rPr>
              <a:t>]</a:t>
            </a:r>
            <a:endParaRPr lang="en-US" altLang="zh-CN">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运动员通过努力获得了金牌  </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被金牌了</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其中</a:t>
            </a:r>
            <a:r>
              <a:rPr lang="en-US" altLang="zh-CN">
                <a:latin typeface="宋体" panose="02010600030101010101" pitchFamily="2" charset="-122"/>
                <a:ea typeface="宋体" panose="02010600030101010101" pitchFamily="2" charset="-122"/>
              </a:rPr>
              <a:t>I</a:t>
            </a:r>
            <a:r>
              <a:rPr lang="zh-CN" altLang="en-US">
                <a:latin typeface="宋体" panose="02010600030101010101" pitchFamily="2" charset="-122"/>
                <a:ea typeface="宋体" panose="02010600030101010101" pitchFamily="2" charset="-122"/>
              </a:rPr>
              <a:t>类反差最大，因而</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被自杀</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一时凸显。</a:t>
            </a:r>
            <a:endParaRPr lang="zh-CN" altLang="en-US">
              <a:latin typeface="宋体" panose="02010600030101010101" pitchFamily="2" charset="-122"/>
              <a:ea typeface="宋体" panose="02010600030101010101" pitchFamily="2" charset="-122"/>
            </a:endParaRPr>
          </a:p>
          <a:p>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语境        认知模式       语言系统</a:t>
            </a:r>
            <a:endParaRPr lang="zh-CN" altLang="en-US">
              <a:latin typeface="宋体" panose="02010600030101010101" pitchFamily="2" charset="-122"/>
              <a:ea typeface="宋体" panose="02010600030101010101" pitchFamily="2" charset="-122"/>
            </a:endParaRPr>
          </a:p>
          <a:p>
            <a:pPr marL="0" indent="0">
              <a:buNone/>
            </a:pPr>
            <a:r>
              <a:rPr lang="zh-CN" altLang="en-US">
                <a:latin typeface="宋体" panose="02010600030101010101" pitchFamily="2" charset="-122"/>
                <a:ea typeface="宋体" panose="02010600030101010101" pitchFamily="2" charset="-122"/>
              </a:rPr>
              <a:t>语境的构成要素和语言表达的概念结构中的构成要素及其关系具有某种结构上的对应性。</a:t>
            </a:r>
            <a:endParaRPr lang="zh-CN" altLang="en-US">
              <a:latin typeface="宋体" panose="02010600030101010101" pitchFamily="2" charset="-122"/>
              <a:ea typeface="宋体" panose="02010600030101010101" pitchFamily="2" charset="-122"/>
            </a:endParaRPr>
          </a:p>
        </p:txBody>
      </p:sp>
      <p:cxnSp>
        <p:nvCxnSpPr>
          <p:cNvPr id="4" name="直接箭头连接符 3"/>
          <p:cNvCxnSpPr/>
          <p:nvPr/>
        </p:nvCxnSpPr>
        <p:spPr>
          <a:xfrm>
            <a:off x="1804035" y="3532505"/>
            <a:ext cx="105664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 name="直接箭头连接符 4"/>
          <p:cNvCxnSpPr/>
          <p:nvPr/>
        </p:nvCxnSpPr>
        <p:spPr>
          <a:xfrm>
            <a:off x="4237355" y="3532505"/>
            <a:ext cx="1015365"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901190" y="3059430"/>
            <a:ext cx="918210" cy="368300"/>
          </a:xfrm>
          <a:prstGeom prst="rect">
            <a:avLst/>
          </a:prstGeom>
          <a:noFill/>
        </p:spPr>
        <p:txBody>
          <a:bodyPr wrap="square" rtlCol="0">
            <a:spAutoFit/>
          </a:bodyPr>
          <a:p>
            <a:r>
              <a:rPr lang="zh-CN" altLang="en-US"/>
              <a:t>构成</a:t>
            </a:r>
            <a:endParaRPr lang="zh-CN" altLang="en-US"/>
          </a:p>
        </p:txBody>
      </p:sp>
      <p:sp>
        <p:nvSpPr>
          <p:cNvPr id="7" name="文本框 6"/>
          <p:cNvSpPr txBox="1"/>
          <p:nvPr/>
        </p:nvSpPr>
        <p:spPr>
          <a:xfrm>
            <a:off x="4355465" y="3059430"/>
            <a:ext cx="779145" cy="368300"/>
          </a:xfrm>
          <a:prstGeom prst="rect">
            <a:avLst/>
          </a:prstGeom>
          <a:noFill/>
        </p:spPr>
        <p:txBody>
          <a:bodyPr wrap="square" rtlCol="0">
            <a:spAutoFit/>
          </a:bodyPr>
          <a:p>
            <a:r>
              <a:rPr lang="zh-CN" altLang="en-US"/>
              <a:t>投射</a:t>
            </a:r>
            <a:endParaRPr lang="zh-CN" altLang="en-US"/>
          </a:p>
        </p:txBody>
      </p:sp>
    </p:spTree>
    <p:custDataLst>
      <p:tags r:id="rId1"/>
    </p:custData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sym typeface="+mn-ea"/>
              </a:rPr>
              <a:t>3.1</a:t>
            </a:r>
            <a:r>
              <a:rPr lang="zh-CN" altLang="en-US">
                <a:sym typeface="+mn-ea"/>
              </a:rPr>
              <a:t>从新</a:t>
            </a:r>
            <a:r>
              <a:rPr lang="en-US" altLang="zh-CN">
                <a:sym typeface="+mn-ea"/>
              </a:rPr>
              <a:t>“</a:t>
            </a:r>
            <a:r>
              <a:rPr lang="zh-CN" altLang="en-US">
                <a:sym typeface="+mn-ea"/>
              </a:rPr>
              <a:t>被</a:t>
            </a:r>
            <a:r>
              <a:rPr lang="en-US" altLang="zh-CN">
                <a:sym typeface="+mn-ea"/>
              </a:rPr>
              <a:t>”</a:t>
            </a:r>
            <a:r>
              <a:rPr lang="zh-CN" altLang="en-US">
                <a:sym typeface="+mn-ea"/>
              </a:rPr>
              <a:t>字式的语用结构看其形成动因和语义结构</a:t>
            </a:r>
            <a:endParaRPr lang="zh-CN" altLang="en-US"/>
          </a:p>
        </p:txBody>
      </p:sp>
      <p:sp>
        <p:nvSpPr>
          <p:cNvPr id="3" name="内容占位符 2"/>
          <p:cNvSpPr>
            <a:spLocks noGrp="1"/>
          </p:cNvSpPr>
          <p:nvPr>
            <p:ph idx="1"/>
          </p:nvPr>
        </p:nvSpPr>
        <p:spPr/>
        <p:txBody>
          <a:bodyPr/>
          <a:p>
            <a:r>
              <a:rPr lang="zh-CN" altLang="en-US">
                <a:solidFill>
                  <a:srgbClr val="0070C0"/>
                </a:solidFill>
                <a:latin typeface="宋体" panose="02010600030101010101" pitchFamily="2" charset="-122"/>
                <a:ea typeface="宋体" panose="02010600030101010101" pitchFamily="2" charset="-122"/>
              </a:rPr>
              <a:t>新</a:t>
            </a:r>
            <a:r>
              <a:rPr lang="en-US" altLang="zh-CN">
                <a:solidFill>
                  <a:srgbClr val="0070C0"/>
                </a:solidFill>
                <a:latin typeface="宋体" panose="02010600030101010101" pitchFamily="2" charset="-122"/>
                <a:ea typeface="宋体" panose="02010600030101010101" pitchFamily="2" charset="-122"/>
              </a:rPr>
              <a:t>“</a:t>
            </a:r>
            <a:r>
              <a:rPr lang="zh-CN" altLang="en-US">
                <a:solidFill>
                  <a:srgbClr val="0070C0"/>
                </a:solidFill>
                <a:latin typeface="宋体" panose="02010600030101010101" pitchFamily="2" charset="-122"/>
                <a:ea typeface="宋体" panose="02010600030101010101" pitchFamily="2" charset="-122"/>
              </a:rPr>
              <a:t>被</a:t>
            </a:r>
            <a:r>
              <a:rPr lang="en-US" altLang="zh-CN">
                <a:solidFill>
                  <a:srgbClr val="0070C0"/>
                </a:solidFill>
                <a:latin typeface="宋体" panose="02010600030101010101" pitchFamily="2" charset="-122"/>
                <a:ea typeface="宋体" panose="02010600030101010101" pitchFamily="2" charset="-122"/>
              </a:rPr>
              <a:t>”</a:t>
            </a:r>
            <a:r>
              <a:rPr lang="zh-CN" altLang="en-US">
                <a:solidFill>
                  <a:srgbClr val="0070C0"/>
                </a:solidFill>
                <a:latin typeface="宋体" panose="02010600030101010101" pitchFamily="2" charset="-122"/>
                <a:ea typeface="宋体" panose="02010600030101010101" pitchFamily="2" charset="-122"/>
              </a:rPr>
              <a:t>字式的具体语义结构：</a:t>
            </a:r>
            <a:endParaRPr lang="zh-CN" altLang="en-US">
              <a:solidFill>
                <a:srgbClr val="0070C0"/>
              </a:solidFill>
              <a:latin typeface="宋体" panose="02010600030101010101" pitchFamily="2" charset="-122"/>
              <a:ea typeface="宋体" panose="02010600030101010101" pitchFamily="2" charset="-122"/>
            </a:endParaRPr>
          </a:p>
          <a:p>
            <a:endParaRPr lang="zh-CN" altLang="en-US">
              <a:latin typeface="宋体" panose="02010600030101010101" pitchFamily="2" charset="-122"/>
              <a:ea typeface="宋体" panose="02010600030101010101" pitchFamily="2" charset="-122"/>
            </a:endParaRPr>
          </a:p>
          <a:p>
            <a:endParaRPr lang="zh-CN" altLang="en-US"/>
          </a:p>
          <a:p>
            <a:r>
              <a:rPr lang="zh-CN" altLang="en-US">
                <a:solidFill>
                  <a:srgbClr val="0070C0"/>
                </a:solidFill>
                <a:latin typeface="宋体" panose="02010600030101010101" pitchFamily="2" charset="-122"/>
                <a:ea typeface="宋体" panose="02010600030101010101" pitchFamily="2" charset="-122"/>
              </a:rPr>
              <a:t>三重事件：</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蒙受事件  </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操控事件  </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施为事件</a:t>
            </a:r>
            <a:r>
              <a:rPr lang="en-US" altLang="zh-CN">
                <a:latin typeface="宋体" panose="02010600030101010101" pitchFamily="2" charset="-122"/>
                <a:ea typeface="宋体" panose="02010600030101010101" pitchFamily="2" charset="-122"/>
              </a:rPr>
              <a:t>] ] ]</a:t>
            </a:r>
            <a:endParaRPr lang="en-US" altLang="zh-CN">
              <a:latin typeface="宋体" panose="02010600030101010101" pitchFamily="2" charset="-122"/>
              <a:ea typeface="宋体" panose="02010600030101010101" pitchFamily="2" charset="-122"/>
            </a:endParaRPr>
          </a:p>
          <a:p>
            <a:r>
              <a:rPr lang="zh-CN" altLang="en-US">
                <a:solidFill>
                  <a:srgbClr val="FF0000"/>
                </a:solidFill>
                <a:latin typeface="宋体" panose="02010600030101010101" pitchFamily="2" charset="-122"/>
                <a:ea typeface="宋体" panose="02010600030101010101" pitchFamily="2" charset="-122"/>
              </a:rPr>
              <a:t>关键是操控行为的发生</a:t>
            </a:r>
            <a:endParaRPr lang="zh-CN" altLang="en-US">
              <a:solidFill>
                <a:srgbClr val="FF0000"/>
              </a:solidFill>
              <a:latin typeface="宋体" panose="02010600030101010101" pitchFamily="2" charset="-122"/>
              <a:ea typeface="宋体" panose="02010600030101010101" pitchFamily="2" charset="-122"/>
            </a:endParaRPr>
          </a:p>
          <a:p>
            <a:r>
              <a:rPr lang="zh-CN" altLang="en-US">
                <a:solidFill>
                  <a:srgbClr val="0070C0"/>
                </a:solidFill>
                <a:latin typeface="宋体" panose="02010600030101010101" pitchFamily="2" charset="-122"/>
                <a:ea typeface="宋体" panose="02010600030101010101" pitchFamily="2" charset="-122"/>
              </a:rPr>
              <a:t>郑庆君</a:t>
            </a:r>
            <a:r>
              <a:rPr lang="en-US" altLang="zh-CN">
                <a:solidFill>
                  <a:srgbClr val="0070C0"/>
                </a:solidFill>
                <a:latin typeface="宋体" panose="02010600030101010101" pitchFamily="2" charset="-122"/>
                <a:ea typeface="宋体" panose="02010600030101010101" pitchFamily="2" charset="-122"/>
              </a:rPr>
              <a:t>2010</a:t>
            </a:r>
            <a:r>
              <a:rPr lang="zh-CN" altLang="en-US">
                <a:solidFill>
                  <a:srgbClr val="0070C0"/>
                </a:solidFill>
                <a:latin typeface="宋体" panose="02010600030101010101" pitchFamily="2" charset="-122"/>
                <a:ea typeface="宋体" panose="02010600030101010101" pitchFamily="2" charset="-122"/>
              </a:rPr>
              <a:t>，陈文博</a:t>
            </a:r>
            <a:r>
              <a:rPr lang="en-US" altLang="zh-CN">
                <a:solidFill>
                  <a:srgbClr val="0070C0"/>
                </a:solidFill>
                <a:latin typeface="宋体" panose="02010600030101010101" pitchFamily="2" charset="-122"/>
                <a:ea typeface="宋体" panose="02010600030101010101" pitchFamily="2" charset="-122"/>
              </a:rPr>
              <a:t>2010</a:t>
            </a:r>
            <a:r>
              <a:rPr lang="zh-CN" altLang="en-US">
                <a:solidFill>
                  <a:srgbClr val="0070C0"/>
                </a:solidFill>
                <a:latin typeface="宋体" panose="02010600030101010101" pitchFamily="2" charset="-122"/>
                <a:ea typeface="宋体" panose="02010600030101010101" pitchFamily="2" charset="-122"/>
              </a:rPr>
              <a:t>，池昌海、周晓君</a:t>
            </a:r>
            <a:r>
              <a:rPr lang="en-US" altLang="zh-CN">
                <a:solidFill>
                  <a:srgbClr val="0070C0"/>
                </a:solidFill>
                <a:latin typeface="宋体" panose="02010600030101010101" pitchFamily="2" charset="-122"/>
                <a:ea typeface="宋体" panose="02010600030101010101" pitchFamily="2" charset="-122"/>
              </a:rPr>
              <a:t>2012</a:t>
            </a:r>
            <a:r>
              <a:rPr lang="zh-CN" altLang="en-US">
                <a:solidFill>
                  <a:srgbClr val="0070C0"/>
                </a:solidFill>
                <a:latin typeface="宋体" panose="02010600030101010101" pitchFamily="2" charset="-122"/>
                <a:ea typeface="宋体" panose="02010600030101010101" pitchFamily="2" charset="-122"/>
              </a:rPr>
              <a:t>等</a:t>
            </a:r>
            <a:r>
              <a:rPr lang="zh-CN" altLang="en-US">
                <a:latin typeface="宋体" panose="02010600030101010101" pitchFamily="2" charset="-122"/>
                <a:ea typeface="宋体" panose="02010600030101010101" pitchFamily="2" charset="-122"/>
              </a:rPr>
              <a:t>：</a:t>
            </a:r>
            <a:r>
              <a:rPr lang="zh-CN" altLang="en-US" b="1">
                <a:latin typeface="仿宋" panose="02010609060101010101" charset="-122"/>
                <a:ea typeface="仿宋" panose="02010609060101010101" charset="-122"/>
              </a:rPr>
              <a:t>认为</a:t>
            </a:r>
            <a:r>
              <a:rPr lang="en-US" altLang="zh-CN" b="1">
                <a:latin typeface="仿宋" panose="02010609060101010101" charset="-122"/>
                <a:ea typeface="仿宋" panose="02010609060101010101" charset="-122"/>
              </a:rPr>
              <a:t>X</a:t>
            </a:r>
            <a:r>
              <a:rPr lang="zh-CN" altLang="en-US" b="1">
                <a:latin typeface="仿宋" panose="02010609060101010101" charset="-122"/>
                <a:ea typeface="仿宋" panose="02010609060101010101" charset="-122"/>
              </a:rPr>
              <a:t>分别表示代替行为（</a:t>
            </a:r>
            <a:r>
              <a:rPr lang="en-US" altLang="zh-CN" b="1">
                <a:latin typeface="仿宋" panose="02010609060101010101" charset="-122"/>
                <a:ea typeface="仿宋" panose="02010609060101010101" charset="-122"/>
              </a:rPr>
              <a:t>“</a:t>
            </a:r>
            <a:r>
              <a:rPr lang="zh-CN" altLang="en-US" b="1">
                <a:latin typeface="仿宋" panose="02010609060101010101" charset="-122"/>
                <a:ea typeface="仿宋" panose="02010609060101010101" charset="-122"/>
              </a:rPr>
              <a:t>被就业</a:t>
            </a:r>
            <a:r>
              <a:rPr lang="en-US" altLang="zh-CN" b="1">
                <a:latin typeface="仿宋" panose="02010609060101010101" charset="-122"/>
                <a:ea typeface="仿宋" panose="02010609060101010101" charset="-122"/>
              </a:rPr>
              <a:t>”</a:t>
            </a:r>
            <a:r>
              <a:rPr lang="zh-CN" altLang="en-US" b="1">
                <a:latin typeface="仿宋" panose="02010609060101010101" charset="-122"/>
                <a:ea typeface="仿宋" panose="02010609060101010101" charset="-122"/>
              </a:rPr>
              <a:t>）、认定（</a:t>
            </a:r>
            <a:r>
              <a:rPr lang="en-US" altLang="zh-CN" b="1">
                <a:latin typeface="仿宋" panose="02010609060101010101" charset="-122"/>
                <a:ea typeface="仿宋" panose="02010609060101010101" charset="-122"/>
              </a:rPr>
              <a:t>“</a:t>
            </a:r>
            <a:r>
              <a:rPr lang="zh-CN" altLang="en-US" b="1">
                <a:latin typeface="仿宋" panose="02010609060101010101" charset="-122"/>
                <a:ea typeface="仿宋" panose="02010609060101010101" charset="-122"/>
              </a:rPr>
              <a:t>被自杀</a:t>
            </a:r>
            <a:r>
              <a:rPr lang="en-US" altLang="zh-CN" b="1">
                <a:latin typeface="仿宋" panose="02010609060101010101" charset="-122"/>
                <a:ea typeface="仿宋" panose="02010609060101010101" charset="-122"/>
              </a:rPr>
              <a:t>”</a:t>
            </a:r>
            <a:r>
              <a:rPr lang="zh-CN" altLang="en-US" b="1">
                <a:latin typeface="仿宋" panose="02010609060101010101" charset="-122"/>
                <a:ea typeface="仿宋" panose="02010609060101010101" charset="-122"/>
              </a:rPr>
              <a:t>）、要求或强迫（</a:t>
            </a:r>
            <a:r>
              <a:rPr lang="en-US" altLang="zh-CN" b="1">
                <a:latin typeface="仿宋" panose="02010609060101010101" charset="-122"/>
                <a:ea typeface="仿宋" panose="02010609060101010101" charset="-122"/>
              </a:rPr>
              <a:t>“</a:t>
            </a:r>
            <a:r>
              <a:rPr lang="zh-CN" altLang="en-US" b="1">
                <a:latin typeface="仿宋" panose="02010609060101010101" charset="-122"/>
                <a:ea typeface="仿宋" panose="02010609060101010101" charset="-122"/>
              </a:rPr>
              <a:t>被捐款</a:t>
            </a:r>
            <a:r>
              <a:rPr lang="en-US" altLang="zh-CN" b="1">
                <a:latin typeface="仿宋" panose="02010609060101010101" charset="-122"/>
                <a:ea typeface="仿宋" panose="02010609060101010101" charset="-122"/>
              </a:rPr>
              <a:t>”</a:t>
            </a:r>
            <a:r>
              <a:rPr lang="zh-CN" altLang="en-US" b="1">
                <a:latin typeface="仿宋" panose="02010609060101010101" charset="-122"/>
                <a:ea typeface="仿宋" panose="02010609060101010101" charset="-122"/>
              </a:rPr>
              <a:t>）</a:t>
            </a:r>
            <a:endParaRPr lang="zh-CN" altLang="en-US" b="1">
              <a:latin typeface="仿宋" panose="02010609060101010101" charset="-122"/>
              <a:ea typeface="仿宋" panose="02010609060101010101" charset="-122"/>
            </a:endParaRPr>
          </a:p>
          <a:p>
            <a:r>
              <a:rPr lang="zh-CN" altLang="en-US">
                <a:solidFill>
                  <a:srgbClr val="0070C0"/>
                </a:solidFill>
                <a:latin typeface="宋体" panose="02010600030101010101" pitchFamily="2" charset="-122"/>
                <a:ea typeface="宋体" panose="02010600030101010101" pitchFamily="2" charset="-122"/>
              </a:rPr>
              <a:t>于全有、史铭琦</a:t>
            </a:r>
            <a:r>
              <a:rPr lang="en-US" altLang="zh-CN">
                <a:solidFill>
                  <a:srgbClr val="0070C0"/>
                </a:solidFill>
                <a:latin typeface="宋体" panose="02010600030101010101" pitchFamily="2" charset="-122"/>
                <a:ea typeface="宋体" panose="02010600030101010101" pitchFamily="2" charset="-122"/>
              </a:rPr>
              <a:t>2011</a:t>
            </a:r>
            <a:r>
              <a:rPr lang="zh-CN" altLang="en-US">
                <a:solidFill>
                  <a:srgbClr val="0070C0"/>
                </a:solidFill>
                <a:latin typeface="宋体" panose="02010600030101010101" pitchFamily="2" charset="-122"/>
                <a:ea typeface="宋体" panose="02010600030101010101" pitchFamily="2" charset="-122"/>
              </a:rPr>
              <a:t>：</a:t>
            </a:r>
            <a:r>
              <a:rPr lang="zh-CN" altLang="en-US" b="1">
                <a:latin typeface="仿宋" panose="02010609060101010101" charset="-122"/>
                <a:ea typeface="仿宋" panose="02010609060101010101" charset="-122"/>
              </a:rPr>
              <a:t>从意类的角度将</a:t>
            </a:r>
            <a:r>
              <a:rPr lang="en-US" altLang="zh-CN" b="1">
                <a:latin typeface="仿宋" panose="02010609060101010101" charset="-122"/>
                <a:ea typeface="仿宋" panose="02010609060101010101" charset="-122"/>
              </a:rPr>
              <a:t>“</a:t>
            </a:r>
            <a:r>
              <a:rPr lang="zh-CN" altLang="en-US" b="1">
                <a:latin typeface="仿宋" panose="02010609060101010101" charset="-122"/>
                <a:ea typeface="仿宋" panose="02010609060101010101" charset="-122"/>
              </a:rPr>
              <a:t>被</a:t>
            </a:r>
            <a:r>
              <a:rPr lang="en-US" altLang="zh-CN" b="1">
                <a:latin typeface="仿宋" panose="02010609060101010101" charset="-122"/>
                <a:ea typeface="仿宋" panose="02010609060101010101" charset="-122"/>
              </a:rPr>
              <a:t>”</a:t>
            </a:r>
            <a:r>
              <a:rPr lang="zh-CN" altLang="en-US" b="1">
                <a:latin typeface="仿宋" panose="02010609060101010101" charset="-122"/>
                <a:ea typeface="仿宋" panose="02010609060101010101" charset="-122"/>
              </a:rPr>
              <a:t>族新语大致划分为</a:t>
            </a:r>
            <a:r>
              <a:rPr lang="en-US" altLang="zh-CN" b="1">
                <a:latin typeface="仿宋" panose="02010609060101010101" charset="-122"/>
                <a:ea typeface="仿宋" panose="02010609060101010101" charset="-122"/>
              </a:rPr>
              <a:t>“</a:t>
            </a:r>
            <a:r>
              <a:rPr lang="zh-CN" altLang="en-US" b="1">
                <a:latin typeface="仿宋" panose="02010609060101010101" charset="-122"/>
                <a:ea typeface="仿宋" panose="02010609060101010101" charset="-122"/>
              </a:rPr>
              <a:t>被民生</a:t>
            </a:r>
            <a:r>
              <a:rPr lang="en-US" altLang="zh-CN" b="1">
                <a:latin typeface="仿宋" panose="02010609060101010101" charset="-122"/>
                <a:ea typeface="仿宋" panose="02010609060101010101" charset="-122"/>
              </a:rPr>
              <a:t>”</a:t>
            </a:r>
            <a:r>
              <a:rPr lang="zh-CN" altLang="en-US" b="1">
                <a:latin typeface="仿宋" panose="02010609060101010101" charset="-122"/>
                <a:ea typeface="仿宋" panose="02010609060101010101" charset="-122"/>
              </a:rPr>
              <a:t>类和</a:t>
            </a:r>
            <a:r>
              <a:rPr lang="en-US" altLang="zh-CN" b="1">
                <a:latin typeface="仿宋" panose="02010609060101010101" charset="-122"/>
                <a:ea typeface="仿宋" panose="02010609060101010101" charset="-122"/>
              </a:rPr>
              <a:t>“</a:t>
            </a:r>
            <a:r>
              <a:rPr lang="zh-CN" altLang="en-US" b="1">
                <a:latin typeface="仿宋" panose="02010609060101010101" charset="-122"/>
                <a:ea typeface="仿宋" panose="02010609060101010101" charset="-122"/>
              </a:rPr>
              <a:t>被民意</a:t>
            </a:r>
            <a:r>
              <a:rPr lang="en-US" altLang="zh-CN" b="1">
                <a:latin typeface="仿宋" panose="02010609060101010101" charset="-122"/>
                <a:ea typeface="仿宋" panose="02010609060101010101" charset="-122"/>
              </a:rPr>
              <a:t>”</a:t>
            </a:r>
            <a:r>
              <a:rPr lang="zh-CN" altLang="en-US" b="1">
                <a:latin typeface="仿宋" panose="02010609060101010101" charset="-122"/>
                <a:ea typeface="仿宋" panose="02010609060101010101" charset="-122"/>
              </a:rPr>
              <a:t>类</a:t>
            </a:r>
            <a:endParaRPr lang="zh-CN" altLang="en-US" b="1">
              <a:latin typeface="仿宋" panose="02010609060101010101" charset="-122"/>
              <a:ea typeface="仿宋" panose="02010609060101010101" charset="-122"/>
            </a:endParaRPr>
          </a:p>
          <a:p>
            <a:r>
              <a:rPr lang="zh-CN" altLang="en-US">
                <a:solidFill>
                  <a:srgbClr val="0070C0"/>
                </a:solidFill>
                <a:latin typeface="宋体" panose="02010600030101010101" pitchFamily="2" charset="-122"/>
                <a:ea typeface="宋体" panose="02010600030101010101" pitchFamily="2" charset="-122"/>
              </a:rPr>
              <a:t>作者观点：</a:t>
            </a:r>
            <a:r>
              <a:rPr lang="zh-CN" altLang="en-US">
                <a:latin typeface="宋体" panose="02010600030101010101" pitchFamily="2" charset="-122"/>
                <a:ea typeface="宋体" panose="02010600030101010101" pitchFamily="2" charset="-122"/>
              </a:rPr>
              <a:t>操控方式实际上可以分别归入行域、知域、言域三个方面。</a:t>
            </a:r>
            <a:endParaRPr lang="zh-CN" altLang="en-US">
              <a:latin typeface="宋体" panose="02010600030101010101" pitchFamily="2" charset="-122"/>
              <a:ea typeface="宋体" panose="02010600030101010101" pitchFamily="2" charset="-122"/>
            </a:endParaRPr>
          </a:p>
        </p:txBody>
      </p:sp>
      <p:pic>
        <p:nvPicPr>
          <p:cNvPr id="4" name="图片 3"/>
          <p:cNvPicPr>
            <a:picLocks noChangeAspect="1"/>
          </p:cNvPicPr>
          <p:nvPr/>
        </p:nvPicPr>
        <p:blipFill>
          <a:blip r:embed="rId1"/>
          <a:stretch>
            <a:fillRect/>
          </a:stretch>
        </p:blipFill>
        <p:spPr>
          <a:xfrm>
            <a:off x="1050925" y="2022475"/>
            <a:ext cx="3586480" cy="600075"/>
          </a:xfrm>
          <a:prstGeom prst="rect">
            <a:avLst/>
          </a:prstGeom>
        </p:spPr>
      </p:pic>
    </p:spTree>
    <p:custDataLst>
      <p:tags r:id="rId2"/>
    </p:custData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sym typeface="+mn-ea"/>
              </a:rPr>
              <a:t>3.1</a:t>
            </a:r>
            <a:r>
              <a:rPr lang="zh-CN" altLang="en-US">
                <a:sym typeface="+mn-ea"/>
              </a:rPr>
              <a:t>从新</a:t>
            </a:r>
            <a:r>
              <a:rPr lang="en-US" altLang="zh-CN">
                <a:sym typeface="+mn-ea"/>
              </a:rPr>
              <a:t>“</a:t>
            </a:r>
            <a:r>
              <a:rPr lang="zh-CN" altLang="en-US">
                <a:sym typeface="+mn-ea"/>
              </a:rPr>
              <a:t>被</a:t>
            </a:r>
            <a:r>
              <a:rPr lang="en-US" altLang="zh-CN">
                <a:sym typeface="+mn-ea"/>
              </a:rPr>
              <a:t>”</a:t>
            </a:r>
            <a:r>
              <a:rPr lang="zh-CN" altLang="en-US">
                <a:sym typeface="+mn-ea"/>
              </a:rPr>
              <a:t>字式的语用结构看其形成动因和语义结构</a:t>
            </a:r>
            <a:endParaRPr lang="zh-CN" altLang="en-US"/>
          </a:p>
        </p:txBody>
      </p:sp>
      <p:pic>
        <p:nvPicPr>
          <p:cNvPr id="4" name="内容占位符 3"/>
          <p:cNvPicPr>
            <a:picLocks noChangeAspect="1"/>
          </p:cNvPicPr>
          <p:nvPr>
            <p:ph idx="1"/>
          </p:nvPr>
        </p:nvPicPr>
        <p:blipFill>
          <a:blip r:embed="rId1"/>
          <a:stretch>
            <a:fillRect/>
          </a:stretch>
        </p:blipFill>
        <p:spPr>
          <a:xfrm>
            <a:off x="1305560" y="2055495"/>
            <a:ext cx="7635875" cy="656590"/>
          </a:xfrm>
          <a:prstGeom prst="rect">
            <a:avLst/>
          </a:prstGeom>
        </p:spPr>
      </p:pic>
      <p:sp>
        <p:nvSpPr>
          <p:cNvPr id="3" name="文本框 2"/>
          <p:cNvSpPr txBox="1"/>
          <p:nvPr/>
        </p:nvSpPr>
        <p:spPr>
          <a:xfrm>
            <a:off x="1119505" y="3019425"/>
            <a:ext cx="9952990" cy="1198880"/>
          </a:xfrm>
          <a:prstGeom prst="rect">
            <a:avLst/>
          </a:prstGeom>
          <a:noFill/>
        </p:spPr>
        <p:txBody>
          <a:bodyPr wrap="square" rtlCol="0">
            <a:spAutoFit/>
          </a:bodyPr>
          <a:p>
            <a:r>
              <a:rPr lang="zh-CN" altLang="en-US" sz="2400">
                <a:latin typeface="宋体" panose="02010600030101010101" pitchFamily="2" charset="-122"/>
                <a:ea typeface="宋体" panose="02010600030101010101" pitchFamily="2" charset="-122"/>
              </a:rPr>
              <a:t>（</a:t>
            </a:r>
            <a:r>
              <a:rPr lang="en-US" altLang="zh-CN" sz="2400">
                <a:latin typeface="宋体" panose="02010600030101010101" pitchFamily="2" charset="-122"/>
                <a:ea typeface="宋体" panose="02010600030101010101" pitchFamily="2" charset="-122"/>
              </a:rPr>
              <a:t>16</a:t>
            </a:r>
            <a:r>
              <a:rPr lang="zh-CN" altLang="en-US" sz="2400">
                <a:latin typeface="宋体" panose="02010600030101010101" pitchFamily="2" charset="-122"/>
                <a:ea typeface="宋体" panose="02010600030101010101" pitchFamily="2" charset="-122"/>
              </a:rPr>
              <a:t>）被自杀：（某人）被有关部门说成自杀了；</a:t>
            </a:r>
            <a:endParaRPr lang="zh-CN" altLang="en-US" sz="2400">
              <a:latin typeface="宋体" panose="02010600030101010101" pitchFamily="2" charset="-122"/>
              <a:ea typeface="宋体" panose="02010600030101010101" pitchFamily="2" charset="-122"/>
            </a:endParaRPr>
          </a:p>
          <a:p>
            <a:r>
              <a:rPr lang="zh-CN" altLang="en-US" sz="2400">
                <a:latin typeface="宋体" panose="02010600030101010101" pitchFamily="2" charset="-122"/>
                <a:ea typeface="宋体" panose="02010600030101010101" pitchFamily="2" charset="-122"/>
              </a:rPr>
              <a:t>      被高铁：（某些人）被铁路部门强迫乘坐高铁了；</a:t>
            </a:r>
            <a:endParaRPr lang="zh-CN" altLang="en-US" sz="2400">
              <a:latin typeface="宋体" panose="02010600030101010101" pitchFamily="2" charset="-122"/>
              <a:ea typeface="宋体" panose="02010600030101010101" pitchFamily="2" charset="-122"/>
            </a:endParaRPr>
          </a:p>
          <a:p>
            <a:r>
              <a:rPr lang="zh-CN" altLang="en-US" sz="2400">
                <a:latin typeface="宋体" panose="02010600030101010101" pitchFamily="2" charset="-122"/>
                <a:ea typeface="宋体" panose="02010600030101010101" pitchFamily="2" charset="-122"/>
              </a:rPr>
              <a:t>      被支持：（某些人）被有关人员认为其行为支持了某种认识。</a:t>
            </a:r>
            <a:endParaRPr lang="zh-CN" altLang="en-US" sz="2400">
              <a:latin typeface="宋体" panose="02010600030101010101" pitchFamily="2" charset="-122"/>
              <a:ea typeface="宋体" panose="02010600030101010101" pitchFamily="2" charset="-122"/>
            </a:endParaRPr>
          </a:p>
        </p:txBody>
      </p:sp>
      <p:pic>
        <p:nvPicPr>
          <p:cNvPr id="5" name="图片 4"/>
          <p:cNvPicPr>
            <a:picLocks noChangeAspect="1"/>
          </p:cNvPicPr>
          <p:nvPr/>
        </p:nvPicPr>
        <p:blipFill>
          <a:blip r:embed="rId2"/>
          <a:stretch>
            <a:fillRect/>
          </a:stretch>
        </p:blipFill>
        <p:spPr>
          <a:xfrm>
            <a:off x="1400175" y="4526280"/>
            <a:ext cx="8465820" cy="598805"/>
          </a:xfrm>
          <a:prstGeom prst="rect">
            <a:avLst/>
          </a:prstGeom>
        </p:spPr>
      </p:pic>
      <p:sp>
        <p:nvSpPr>
          <p:cNvPr id="6" name="文本框 5"/>
          <p:cNvSpPr txBox="1"/>
          <p:nvPr/>
        </p:nvSpPr>
        <p:spPr>
          <a:xfrm>
            <a:off x="1249045" y="1439545"/>
            <a:ext cx="7692390" cy="460375"/>
          </a:xfrm>
          <a:prstGeom prst="rect">
            <a:avLst/>
          </a:prstGeom>
          <a:noFill/>
        </p:spPr>
        <p:txBody>
          <a:bodyPr wrap="square" rtlCol="0">
            <a:spAutoFit/>
          </a:bodyPr>
          <a:p>
            <a:r>
              <a:rPr lang="zh-CN" altLang="en-US" sz="2400">
                <a:solidFill>
                  <a:srgbClr val="0070C0"/>
                </a:solidFill>
                <a:latin typeface="宋体" panose="02010600030101010101" pitchFamily="2" charset="-122"/>
                <a:ea typeface="宋体" panose="02010600030101010101" pitchFamily="2" charset="-122"/>
              </a:rPr>
              <a:t>新</a:t>
            </a:r>
            <a:r>
              <a:rPr lang="en-US" altLang="zh-CN" sz="2400">
                <a:solidFill>
                  <a:srgbClr val="0070C0"/>
                </a:solidFill>
                <a:latin typeface="宋体" panose="02010600030101010101" pitchFamily="2" charset="-122"/>
                <a:ea typeface="宋体" panose="02010600030101010101" pitchFamily="2" charset="-122"/>
              </a:rPr>
              <a:t>“</a:t>
            </a:r>
            <a:r>
              <a:rPr lang="zh-CN" altLang="en-US" sz="2400">
                <a:solidFill>
                  <a:srgbClr val="0070C0"/>
                </a:solidFill>
                <a:latin typeface="宋体" panose="02010600030101010101" pitchFamily="2" charset="-122"/>
                <a:ea typeface="宋体" panose="02010600030101010101" pitchFamily="2" charset="-122"/>
              </a:rPr>
              <a:t>被</a:t>
            </a:r>
            <a:r>
              <a:rPr lang="en-US" altLang="zh-CN" sz="2400">
                <a:solidFill>
                  <a:srgbClr val="0070C0"/>
                </a:solidFill>
                <a:latin typeface="宋体" panose="02010600030101010101" pitchFamily="2" charset="-122"/>
                <a:ea typeface="宋体" panose="02010600030101010101" pitchFamily="2" charset="-122"/>
              </a:rPr>
              <a:t>”</a:t>
            </a:r>
            <a:r>
              <a:rPr lang="zh-CN" altLang="en-US" sz="2400">
                <a:solidFill>
                  <a:srgbClr val="0070C0"/>
                </a:solidFill>
                <a:latin typeface="宋体" panose="02010600030101010101" pitchFamily="2" charset="-122"/>
                <a:ea typeface="宋体" panose="02010600030101010101" pitchFamily="2" charset="-122"/>
              </a:rPr>
              <a:t>字式语义内容的内在结构层级及其关系：</a:t>
            </a:r>
            <a:endParaRPr lang="zh-CN" altLang="en-US" sz="2400">
              <a:solidFill>
                <a:srgbClr val="0070C0"/>
              </a:solidFill>
              <a:latin typeface="宋体" panose="02010600030101010101" pitchFamily="2" charset="-122"/>
              <a:ea typeface="宋体" panose="02010600030101010101" pitchFamily="2" charset="-122"/>
            </a:endParaRPr>
          </a:p>
        </p:txBody>
      </p:sp>
      <p:sp>
        <p:nvSpPr>
          <p:cNvPr id="7" name="文本框 6"/>
          <p:cNvSpPr txBox="1"/>
          <p:nvPr/>
        </p:nvSpPr>
        <p:spPr>
          <a:xfrm>
            <a:off x="1456055" y="5396865"/>
            <a:ext cx="7984490" cy="460375"/>
          </a:xfrm>
          <a:prstGeom prst="rect">
            <a:avLst/>
          </a:prstGeom>
          <a:noFill/>
        </p:spPr>
        <p:txBody>
          <a:bodyPr wrap="square" rtlCol="0">
            <a:spAutoFit/>
          </a:bodyPr>
          <a:p>
            <a:r>
              <a:rPr lang="zh-CN" altLang="en-US" sz="2400">
                <a:latin typeface="宋体" panose="02010600030101010101" pitchFamily="2" charset="-122"/>
                <a:ea typeface="宋体" panose="02010600030101010101" pitchFamily="2" charset="-122"/>
              </a:rPr>
              <a:t>花括号内的内容在表达形式中不出现</a:t>
            </a:r>
            <a:endParaRPr lang="zh-CN" altLang="en-US" sz="2400">
              <a:latin typeface="宋体" panose="02010600030101010101" pitchFamily="2" charset="-122"/>
              <a:ea typeface="宋体" panose="02010600030101010101" pitchFamily="2" charset="-122"/>
            </a:endParaRPr>
          </a:p>
        </p:txBody>
      </p:sp>
    </p:spTree>
    <p:custDataLst>
      <p:tags r:id="rId3"/>
    </p:custData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3.2 </a:t>
            </a:r>
            <a:r>
              <a:rPr lang="zh-CN" altLang="en-US"/>
              <a:t>新</a:t>
            </a:r>
            <a:r>
              <a:rPr lang="en-US" altLang="zh-CN"/>
              <a:t>“</a:t>
            </a:r>
            <a:r>
              <a:rPr lang="zh-CN" altLang="en-US"/>
              <a:t>被</a:t>
            </a:r>
            <a:r>
              <a:rPr lang="en-US" altLang="zh-CN"/>
              <a:t>”</a:t>
            </a:r>
            <a:r>
              <a:rPr lang="zh-CN" altLang="en-US"/>
              <a:t>字式的生成机制</a:t>
            </a:r>
            <a:endParaRPr lang="zh-CN" altLang="en-US"/>
          </a:p>
        </p:txBody>
      </p:sp>
      <p:sp>
        <p:nvSpPr>
          <p:cNvPr id="3" name="内容占位符 2"/>
          <p:cNvSpPr>
            <a:spLocks noGrp="1"/>
          </p:cNvSpPr>
          <p:nvPr>
            <p:ph idx="1"/>
          </p:nvPr>
        </p:nvSpPr>
        <p:spPr/>
        <p:txBody>
          <a:bodyPr/>
          <a:p>
            <a:r>
              <a:rPr lang="zh-CN" altLang="en-US">
                <a:solidFill>
                  <a:srgbClr val="FF0000"/>
                </a:solidFill>
                <a:latin typeface="宋体" panose="02010600030101010101" pitchFamily="2" charset="-122"/>
                <a:ea typeface="宋体" panose="02010600030101010101" pitchFamily="2" charset="-122"/>
              </a:rPr>
              <a:t>新</a:t>
            </a:r>
            <a:r>
              <a:rPr lang="en-US" altLang="zh-CN">
                <a:solidFill>
                  <a:srgbClr val="FF0000"/>
                </a:solidFill>
                <a:latin typeface="宋体" panose="02010600030101010101" pitchFamily="2" charset="-122"/>
                <a:ea typeface="宋体" panose="02010600030101010101" pitchFamily="2" charset="-122"/>
              </a:rPr>
              <a:t>“</a:t>
            </a:r>
            <a:r>
              <a:rPr lang="zh-CN" altLang="en-US">
                <a:solidFill>
                  <a:srgbClr val="FF0000"/>
                </a:solidFill>
                <a:latin typeface="宋体" panose="02010600030101010101" pitchFamily="2" charset="-122"/>
                <a:ea typeface="宋体" panose="02010600030101010101" pitchFamily="2" charset="-122"/>
              </a:rPr>
              <a:t>被</a:t>
            </a:r>
            <a:r>
              <a:rPr lang="en-US" altLang="zh-CN">
                <a:solidFill>
                  <a:srgbClr val="FF0000"/>
                </a:solidFill>
                <a:latin typeface="宋体" panose="02010600030101010101" pitchFamily="2" charset="-122"/>
                <a:ea typeface="宋体" panose="02010600030101010101" pitchFamily="2" charset="-122"/>
              </a:rPr>
              <a:t>”</a:t>
            </a:r>
            <a:r>
              <a:rPr lang="zh-CN" altLang="en-US">
                <a:solidFill>
                  <a:srgbClr val="FF0000"/>
                </a:solidFill>
                <a:latin typeface="宋体" panose="02010600030101010101" pitchFamily="2" charset="-122"/>
                <a:ea typeface="宋体" panose="02010600030101010101" pitchFamily="2" charset="-122"/>
              </a:rPr>
              <a:t>字式的产生是语言系统与现实交际、句式构造与句式意义、词项与构式相互作用的结果。</a:t>
            </a:r>
            <a:endParaRPr lang="zh-CN" altLang="en-US">
              <a:solidFill>
                <a:srgbClr val="FF0000"/>
              </a:solidFill>
              <a:latin typeface="宋体" panose="02010600030101010101" pitchFamily="2" charset="-122"/>
              <a:ea typeface="宋体" panose="02010600030101010101" pitchFamily="2" charset="-122"/>
            </a:endParaRPr>
          </a:p>
          <a:p>
            <a:r>
              <a:rPr lang="zh-CN" altLang="en-US">
                <a:solidFill>
                  <a:srgbClr val="0070C0"/>
                </a:solidFill>
                <a:latin typeface="宋体" panose="02010600030101010101" pitchFamily="2" charset="-122"/>
                <a:ea typeface="宋体" panose="02010600030101010101" pitchFamily="2" charset="-122"/>
              </a:rPr>
              <a:t>句式构造和句式意义相互作用：</a:t>
            </a:r>
            <a:r>
              <a:rPr lang="zh-CN" altLang="en-US">
                <a:latin typeface="宋体" panose="02010600030101010101" pitchFamily="2" charset="-122"/>
                <a:ea typeface="宋体" panose="02010600030101010101" pitchFamily="2" charset="-122"/>
              </a:rPr>
              <a:t>两层转喻</a:t>
            </a:r>
            <a:endParaRPr lang="zh-CN" altLang="en-US">
              <a:latin typeface="宋体" panose="02010600030101010101" pitchFamily="2" charset="-122"/>
              <a:ea typeface="宋体" panose="02010600030101010101" pitchFamily="2" charset="-122"/>
            </a:endParaRPr>
          </a:p>
          <a:p>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被高铁</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a:t>
            </a:r>
            <a:r>
              <a:rPr lang="en-US" altLang="zh-CN">
                <a:latin typeface="宋体" panose="02010600030101010101" pitchFamily="2" charset="-122"/>
                <a:ea typeface="宋体" panose="02010600030101010101" pitchFamily="2" charset="-122"/>
              </a:rPr>
              <a:t>PART FOR WHOLE</a:t>
            </a:r>
            <a:r>
              <a:rPr lang="zh-CN" altLang="en-US">
                <a:latin typeface="宋体" panose="02010600030101010101" pitchFamily="2" charset="-122"/>
                <a:ea typeface="宋体" panose="02010600030101010101" pitchFamily="2" charset="-122"/>
              </a:rPr>
              <a:t>）</a:t>
            </a:r>
            <a:endParaRPr lang="zh-CN" altLang="en-US">
              <a:latin typeface="宋体" panose="02010600030101010101" pitchFamily="2" charset="-122"/>
              <a:ea typeface="宋体" panose="02010600030101010101" pitchFamily="2" charset="-122"/>
            </a:endParaRPr>
          </a:p>
          <a:p>
            <a:r>
              <a:rPr lang="zh-CN" altLang="en-US">
                <a:solidFill>
                  <a:srgbClr val="0070C0"/>
                </a:solidFill>
                <a:latin typeface="宋体" panose="02010600030101010101" pitchFamily="2" charset="-122"/>
                <a:ea typeface="宋体" panose="02010600030101010101" pitchFamily="2" charset="-122"/>
              </a:rPr>
              <a:t>高层转喻：</a:t>
            </a:r>
            <a:r>
              <a:rPr lang="zh-CN" altLang="en-US">
                <a:latin typeface="宋体" panose="02010600030101010101" pitchFamily="2" charset="-122"/>
                <a:ea typeface="宋体" panose="02010600030101010101" pitchFamily="2" charset="-122"/>
              </a:rPr>
              <a:t>用操控内容（即施为事件）转喻操控事件整体</a:t>
            </a:r>
            <a:endParaRPr lang="zh-CN" altLang="en-US">
              <a:latin typeface="宋体" panose="02010600030101010101" pitchFamily="2" charset="-122"/>
              <a:ea typeface="宋体" panose="02010600030101010101" pitchFamily="2" charset="-122"/>
            </a:endParaRPr>
          </a:p>
          <a:p>
            <a:r>
              <a:rPr lang="zh-CN" altLang="en-US">
                <a:solidFill>
                  <a:srgbClr val="0070C0"/>
                </a:solidFill>
                <a:latin typeface="宋体" panose="02010600030101010101" pitchFamily="2" charset="-122"/>
                <a:ea typeface="宋体" panose="02010600030101010101" pitchFamily="2" charset="-122"/>
              </a:rPr>
              <a:t>低层转喻：</a:t>
            </a:r>
            <a:r>
              <a:rPr lang="zh-CN" altLang="en-US">
                <a:latin typeface="宋体" panose="02010600030101010101" pitchFamily="2" charset="-122"/>
                <a:ea typeface="宋体" panose="02010600030101010101" pitchFamily="2" charset="-122"/>
              </a:rPr>
              <a:t>用操控内容中相对凸显的焦点内容来转喻整个操控内容</a:t>
            </a:r>
            <a:endParaRPr lang="zh-CN" altLang="en-US">
              <a:latin typeface="宋体" panose="02010600030101010101" pitchFamily="2" charset="-122"/>
              <a:ea typeface="宋体" panose="02010600030101010101" pitchFamily="2" charset="-122"/>
            </a:endParaRPr>
          </a:p>
          <a:p>
            <a:endParaRPr lang="zh-CN" altLang="en-US">
              <a:latin typeface="宋体" panose="02010600030101010101" pitchFamily="2" charset="-122"/>
              <a:ea typeface="宋体" panose="02010600030101010101" pitchFamily="2" charset="-122"/>
            </a:endParaRPr>
          </a:p>
          <a:p>
            <a:endParaRPr lang="zh-CN" altLang="en-US">
              <a:latin typeface="宋体" panose="02010600030101010101" pitchFamily="2" charset="-122"/>
              <a:ea typeface="宋体" panose="02010600030101010101" pitchFamily="2" charset="-122"/>
            </a:endParaRPr>
          </a:p>
          <a:p>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被自杀</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：一层转喻？两层转喻？</a:t>
            </a:r>
            <a:endParaRPr lang="zh-CN" altLang="en-US">
              <a:latin typeface="宋体" panose="02010600030101010101" pitchFamily="2" charset="-122"/>
              <a:ea typeface="宋体" panose="02010600030101010101" pitchFamily="2" charset="-122"/>
            </a:endParaRPr>
          </a:p>
        </p:txBody>
      </p:sp>
      <p:pic>
        <p:nvPicPr>
          <p:cNvPr id="4" name="图片 3"/>
          <p:cNvPicPr>
            <a:picLocks noChangeAspect="1"/>
          </p:cNvPicPr>
          <p:nvPr/>
        </p:nvPicPr>
        <p:blipFill>
          <a:blip r:embed="rId1"/>
          <a:stretch>
            <a:fillRect/>
          </a:stretch>
        </p:blipFill>
        <p:spPr>
          <a:xfrm>
            <a:off x="1202055" y="4206240"/>
            <a:ext cx="6432550" cy="655955"/>
          </a:xfrm>
          <a:prstGeom prst="rect">
            <a:avLst/>
          </a:prstGeom>
        </p:spPr>
      </p:pic>
      <p:sp>
        <p:nvSpPr>
          <p:cNvPr id="5" name="椭圆 4"/>
          <p:cNvSpPr/>
          <p:nvPr/>
        </p:nvSpPr>
        <p:spPr>
          <a:xfrm>
            <a:off x="5239385" y="4206240"/>
            <a:ext cx="1892300" cy="647700"/>
          </a:xfrm>
          <a:prstGeom prst="ellipse">
            <a:avLst/>
          </a:prstGeom>
          <a:noFill/>
          <a:ln w="19050">
            <a:solidFill>
              <a:srgbClr val="FF0000"/>
            </a:solidFill>
          </a:ln>
          <a:extLst>
            <a:ext uri="{909E8E84-426E-40DD-AFC4-6F175D3DCCD1}">
              <a14:hiddenFill xmlns:a14="http://schemas.microsoft.com/office/drawing/2010/main">
                <a:solidFill>
                  <a:schemeClr val="accent2"/>
                </a:solidFill>
              </a14:hiddenFill>
            </a:ext>
          </a:extLst>
        </p:spPr>
        <p:style>
          <a:lnRef idx="2">
            <a:schemeClr val="accent6"/>
          </a:lnRef>
          <a:fillRef idx="1">
            <a:schemeClr val="lt1"/>
          </a:fillRef>
          <a:effectRef idx="0">
            <a:schemeClr val="accent6"/>
          </a:effectRef>
          <a:fontRef idx="minor">
            <a:schemeClr val="dk1"/>
          </a:fontRef>
        </p:style>
        <p:txBody>
          <a:bodyPr rtlCol="0" anchor="ctr"/>
          <a:p>
            <a:pPr algn="ctr"/>
            <a:endParaRPr lang="zh-CN" altLang="en-US"/>
          </a:p>
        </p:txBody>
      </p:sp>
      <p:sp>
        <p:nvSpPr>
          <p:cNvPr id="6" name="椭圆 5"/>
          <p:cNvSpPr/>
          <p:nvPr/>
        </p:nvSpPr>
        <p:spPr>
          <a:xfrm>
            <a:off x="6254750" y="4033520"/>
            <a:ext cx="403860" cy="1001395"/>
          </a:xfrm>
          <a:prstGeom prst="ellipse">
            <a:avLst/>
          </a:prstGeom>
          <a:noFill/>
          <a:ln w="19050">
            <a:solidFill>
              <a:srgbClr val="FF0000"/>
            </a:solidFill>
          </a:ln>
          <a:extLst>
            <a:ext uri="{909E8E84-426E-40DD-AFC4-6F175D3DCCD1}">
              <a14:hiddenFill xmlns:a14="http://schemas.microsoft.com/office/drawing/2010/main">
                <a:solidFill>
                  <a:schemeClr val="lt1"/>
                </a:solidFill>
              </a14:hiddenFill>
            </a:ext>
          </a:extLst>
        </p:spPr>
        <p:style>
          <a:lnRef idx="2">
            <a:schemeClr val="accent6"/>
          </a:lnRef>
          <a:fillRef idx="1">
            <a:schemeClr val="lt1"/>
          </a:fillRef>
          <a:effectRef idx="0">
            <a:schemeClr val="accent6"/>
          </a:effectRef>
          <a:fontRef idx="minor">
            <a:schemeClr val="dk1"/>
          </a:fontRef>
        </p:style>
        <p:txBody>
          <a:bodyPr rtlCol="0" anchor="ctr"/>
          <a:p>
            <a:pPr algn="ctr"/>
            <a:endParaRPr lang="zh-CN" altLang="en-US"/>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sym typeface="+mn-ea"/>
              </a:rPr>
              <a:t>3.2 </a:t>
            </a:r>
            <a:r>
              <a:rPr lang="zh-CN" altLang="en-US">
                <a:sym typeface="+mn-ea"/>
              </a:rPr>
              <a:t>新</a:t>
            </a:r>
            <a:r>
              <a:rPr lang="en-US" altLang="zh-CN">
                <a:sym typeface="+mn-ea"/>
              </a:rPr>
              <a:t>“</a:t>
            </a:r>
            <a:r>
              <a:rPr lang="zh-CN" altLang="en-US">
                <a:sym typeface="+mn-ea"/>
              </a:rPr>
              <a:t>被</a:t>
            </a:r>
            <a:r>
              <a:rPr lang="en-US" altLang="zh-CN">
                <a:sym typeface="+mn-ea"/>
              </a:rPr>
              <a:t>”</a:t>
            </a:r>
            <a:r>
              <a:rPr lang="zh-CN" altLang="en-US">
                <a:sym typeface="+mn-ea"/>
              </a:rPr>
              <a:t>字式的生成机制</a:t>
            </a:r>
            <a:endParaRPr lang="zh-CN" altLang="en-US"/>
          </a:p>
        </p:txBody>
      </p:sp>
      <p:sp>
        <p:nvSpPr>
          <p:cNvPr id="3" name="内容占位符 2"/>
          <p:cNvSpPr>
            <a:spLocks noGrp="1"/>
          </p:cNvSpPr>
          <p:nvPr>
            <p:ph idx="1"/>
          </p:nvPr>
        </p:nvSpPr>
        <p:spPr/>
        <p:txBody>
          <a:bodyPr/>
          <a:p>
            <a:r>
              <a:rPr lang="zh-CN" altLang="en-US">
                <a:solidFill>
                  <a:srgbClr val="0070C0"/>
                </a:solidFill>
                <a:latin typeface="宋体" panose="02010600030101010101" pitchFamily="2" charset="-122"/>
                <a:ea typeface="宋体" panose="02010600030101010101" pitchFamily="2" charset="-122"/>
              </a:rPr>
              <a:t>新</a:t>
            </a:r>
            <a:r>
              <a:rPr lang="en-US" altLang="zh-CN">
                <a:solidFill>
                  <a:srgbClr val="0070C0"/>
                </a:solidFill>
                <a:latin typeface="宋体" panose="02010600030101010101" pitchFamily="2" charset="-122"/>
                <a:ea typeface="宋体" panose="02010600030101010101" pitchFamily="2" charset="-122"/>
              </a:rPr>
              <a:t>“</a:t>
            </a:r>
            <a:r>
              <a:rPr lang="zh-CN" altLang="en-US">
                <a:solidFill>
                  <a:srgbClr val="0070C0"/>
                </a:solidFill>
                <a:latin typeface="宋体" panose="02010600030101010101" pitchFamily="2" charset="-122"/>
                <a:ea typeface="宋体" panose="02010600030101010101" pitchFamily="2" charset="-122"/>
              </a:rPr>
              <a:t>被</a:t>
            </a:r>
            <a:r>
              <a:rPr lang="en-US" altLang="zh-CN">
                <a:solidFill>
                  <a:srgbClr val="0070C0"/>
                </a:solidFill>
                <a:latin typeface="宋体" panose="02010600030101010101" pitchFamily="2" charset="-122"/>
                <a:ea typeface="宋体" panose="02010600030101010101" pitchFamily="2" charset="-122"/>
              </a:rPr>
              <a:t>”</a:t>
            </a:r>
            <a:r>
              <a:rPr lang="zh-CN" altLang="en-US">
                <a:solidFill>
                  <a:srgbClr val="0070C0"/>
                </a:solidFill>
                <a:latin typeface="宋体" panose="02010600030101010101" pitchFamily="2" charset="-122"/>
                <a:ea typeface="宋体" panose="02010600030101010101" pitchFamily="2" charset="-122"/>
              </a:rPr>
              <a:t>字式中</a:t>
            </a:r>
            <a:r>
              <a:rPr lang="en-US" altLang="zh-CN">
                <a:solidFill>
                  <a:srgbClr val="0070C0"/>
                </a:solidFill>
                <a:latin typeface="宋体" panose="02010600030101010101" pitchFamily="2" charset="-122"/>
                <a:ea typeface="宋体" panose="02010600030101010101" pitchFamily="2" charset="-122"/>
              </a:rPr>
              <a:t>X</a:t>
            </a:r>
            <a:r>
              <a:rPr lang="zh-CN" altLang="en-US">
                <a:solidFill>
                  <a:srgbClr val="0070C0"/>
                </a:solidFill>
                <a:latin typeface="宋体" panose="02010600030101010101" pitchFamily="2" charset="-122"/>
                <a:ea typeface="宋体" panose="02010600030101010101" pitchFamily="2" charset="-122"/>
              </a:rPr>
              <a:t>的句法功能</a:t>
            </a:r>
            <a:r>
              <a:rPr lang="zh-CN" altLang="en-US">
                <a:latin typeface="宋体" panose="02010600030101010101" pitchFamily="2" charset="-122"/>
                <a:ea typeface="宋体" panose="02010600030101010101" pitchFamily="2" charset="-122"/>
              </a:rPr>
              <a:t>：多样</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王灿龙（</a:t>
            </a:r>
            <a:r>
              <a:rPr lang="en-US" altLang="zh-CN">
                <a:latin typeface="宋体" panose="02010600030101010101" pitchFamily="2" charset="-122"/>
                <a:ea typeface="宋体" panose="02010600030101010101" pitchFamily="2" charset="-122"/>
              </a:rPr>
              <a:t>2009</a:t>
            </a:r>
            <a:r>
              <a:rPr lang="zh-CN" altLang="en-US">
                <a:latin typeface="宋体" panose="02010600030101010101" pitchFamily="2" charset="-122"/>
                <a:ea typeface="宋体" panose="02010600030101010101" pitchFamily="2" charset="-122"/>
              </a:rPr>
              <a:t>）等：</a:t>
            </a:r>
            <a:r>
              <a:rPr lang="en-US" altLang="zh-CN">
                <a:latin typeface="宋体" panose="02010600030101010101" pitchFamily="2" charset="-122"/>
                <a:ea typeface="宋体" panose="02010600030101010101" pitchFamily="2" charset="-122"/>
              </a:rPr>
              <a:t>X</a:t>
            </a:r>
            <a:r>
              <a:rPr lang="zh-CN" altLang="en-US">
                <a:latin typeface="宋体" panose="02010600030101010101" pitchFamily="2" charset="-122"/>
                <a:ea typeface="宋体" panose="02010600030101010101" pitchFamily="2" charset="-122"/>
              </a:rPr>
              <a:t>一般包括动词（尤其是不及物动词）、名词和形容词</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李莉（</a:t>
            </a:r>
            <a:r>
              <a:rPr lang="en-US" altLang="zh-CN">
                <a:latin typeface="宋体" panose="02010600030101010101" pitchFamily="2" charset="-122"/>
                <a:ea typeface="宋体" panose="02010600030101010101" pitchFamily="2" charset="-122"/>
              </a:rPr>
              <a:t>2011</a:t>
            </a:r>
            <a:r>
              <a:rPr lang="zh-CN" altLang="en-US">
                <a:latin typeface="宋体" panose="02010600030101010101" pitchFamily="2" charset="-122"/>
                <a:ea typeface="宋体" panose="02010600030101010101" pitchFamily="2" charset="-122"/>
              </a:rPr>
              <a:t>）：</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被</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后词语还可以是英文字母、单词缩写或音译。</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杨巍（</a:t>
            </a:r>
            <a:r>
              <a:rPr lang="en-US" altLang="zh-CN">
                <a:latin typeface="宋体" panose="02010600030101010101" pitchFamily="2" charset="-122"/>
                <a:ea typeface="宋体" panose="02010600030101010101" pitchFamily="2" charset="-122"/>
              </a:rPr>
              <a:t>2012</a:t>
            </a:r>
            <a:r>
              <a:rPr lang="zh-CN" altLang="en-US">
                <a:latin typeface="宋体" panose="02010600030101010101" pitchFamily="2" charset="-122"/>
                <a:ea typeface="宋体" panose="02010600030101010101" pitchFamily="2" charset="-122"/>
              </a:rPr>
              <a:t>）：一般短语、否定短语都可以进入（</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被学习外语、被不存在</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），甚至</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被</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与</a:t>
            </a:r>
            <a:r>
              <a:rPr lang="en-US" altLang="zh-CN">
                <a:latin typeface="宋体" panose="02010600030101010101" pitchFamily="2" charset="-122"/>
                <a:ea typeface="宋体" panose="02010600030101010101" pitchFamily="2" charset="-122"/>
              </a:rPr>
              <a:t>“XX”</a:t>
            </a:r>
            <a:r>
              <a:rPr lang="zh-CN" altLang="en-US">
                <a:latin typeface="宋体" panose="02010600030101010101" pitchFamily="2" charset="-122"/>
                <a:ea typeface="宋体" panose="02010600030101010101" pitchFamily="2" charset="-122"/>
              </a:rPr>
              <a:t>之间可以有插入性成分（</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被</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媒体悔婚</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a:t>
            </a:r>
            <a:endParaRPr lang="zh-CN" altLang="en-US">
              <a:latin typeface="宋体" panose="02010600030101010101" pitchFamily="2" charset="-122"/>
              <a:ea typeface="宋体" panose="02010600030101010101" pitchFamily="2" charset="-122"/>
            </a:endParaRPr>
          </a:p>
          <a:p>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梁倩倩（</a:t>
            </a:r>
            <a:r>
              <a:rPr lang="en-US" altLang="zh-CN">
                <a:latin typeface="宋体" panose="02010600030101010101" pitchFamily="2" charset="-122"/>
                <a:ea typeface="宋体" panose="02010600030101010101" pitchFamily="2" charset="-122"/>
              </a:rPr>
              <a:t>2010</a:t>
            </a:r>
            <a:r>
              <a:rPr lang="zh-CN" altLang="en-US">
                <a:latin typeface="宋体" panose="02010600030101010101" pitchFamily="2" charset="-122"/>
                <a:ea typeface="宋体" panose="02010600030101010101" pitchFamily="2" charset="-122"/>
              </a:rPr>
              <a:t>），郑庆君（</a:t>
            </a:r>
            <a:r>
              <a:rPr lang="en-US" altLang="zh-CN">
                <a:latin typeface="宋体" panose="02010600030101010101" pitchFamily="2" charset="-122"/>
                <a:ea typeface="宋体" panose="02010600030101010101" pitchFamily="2" charset="-122"/>
              </a:rPr>
              <a:t>2010</a:t>
            </a:r>
            <a:r>
              <a:rPr lang="zh-CN" altLang="en-US">
                <a:latin typeface="宋体" panose="02010600030101010101" pitchFamily="2" charset="-122"/>
                <a:ea typeface="宋体" panose="02010600030101010101" pitchFamily="2" charset="-122"/>
              </a:rPr>
              <a:t>）：新</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被</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字式中的</a:t>
            </a:r>
            <a:r>
              <a:rPr lang="en-US" altLang="zh-CN">
                <a:latin typeface="宋体" panose="02010600030101010101" pitchFamily="2" charset="-122"/>
                <a:ea typeface="宋体" panose="02010600030101010101" pitchFamily="2" charset="-122"/>
              </a:rPr>
              <a:t>X“</a:t>
            </a:r>
            <a:r>
              <a:rPr lang="zh-CN" altLang="en-US">
                <a:latin typeface="宋体" panose="02010600030101010101" pitchFamily="2" charset="-122"/>
                <a:ea typeface="宋体" panose="02010600030101010101" pitchFamily="2" charset="-122"/>
              </a:rPr>
              <a:t>没有</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致使</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或</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处置</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含义</a:t>
            </a:r>
            <a:r>
              <a:rPr lang="en-US" altLang="zh-CN">
                <a:latin typeface="宋体" panose="02010600030101010101" pitchFamily="2" charset="-122"/>
                <a:ea typeface="宋体" panose="02010600030101010101" pitchFamily="2" charset="-122"/>
              </a:rPr>
              <a:t>”</a:t>
            </a:r>
            <a:endParaRPr lang="en-US" altLang="zh-CN">
              <a:latin typeface="宋体" panose="02010600030101010101" pitchFamily="2" charset="-122"/>
              <a:ea typeface="宋体" panose="02010600030101010101" pitchFamily="2" charset="-122"/>
            </a:endParaRPr>
          </a:p>
          <a:p>
            <a:endParaRPr lang="en-US" altLang="zh-CN">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张明辉（</a:t>
            </a:r>
            <a:r>
              <a:rPr lang="en-US" altLang="zh-CN">
                <a:latin typeface="宋体" panose="02010600030101010101" pitchFamily="2" charset="-122"/>
                <a:ea typeface="宋体" panose="02010600030101010101" pitchFamily="2" charset="-122"/>
              </a:rPr>
              <a:t>2010</a:t>
            </a:r>
            <a:r>
              <a:rPr lang="zh-CN" altLang="en-US">
                <a:latin typeface="宋体" panose="02010600030101010101" pitchFamily="2" charset="-122"/>
                <a:ea typeface="宋体" panose="02010600030101010101" pitchFamily="2" charset="-122"/>
              </a:rPr>
              <a:t>）：该构式是一个</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具有认知义的否定评判构式</a:t>
            </a:r>
            <a:r>
              <a:rPr lang="en-US" altLang="zh-CN">
                <a:latin typeface="宋体" panose="02010600030101010101" pitchFamily="2" charset="-122"/>
                <a:ea typeface="宋体" panose="02010600030101010101" pitchFamily="2" charset="-122"/>
              </a:rPr>
              <a:t>”</a:t>
            </a:r>
            <a:endParaRPr lang="en-US" altLang="zh-CN">
              <a:latin typeface="宋体" panose="02010600030101010101" pitchFamily="2" charset="-122"/>
              <a:ea typeface="宋体" panose="02010600030101010101" pitchFamily="2" charset="-122"/>
            </a:endParaRPr>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组合 11"/>
          <p:cNvGrpSpPr/>
          <p:nvPr>
            <p:custDataLst>
              <p:tags r:id="rId1"/>
            </p:custDataLst>
          </p:nvPr>
        </p:nvGrpSpPr>
        <p:grpSpPr>
          <a:xfrm>
            <a:off x="2205655" y="2955243"/>
            <a:ext cx="7780690" cy="947515"/>
            <a:chOff x="2205655" y="2955243"/>
            <a:chExt cx="7780690" cy="947515"/>
          </a:xfrm>
        </p:grpSpPr>
        <p:sp>
          <p:nvSpPr>
            <p:cNvPr id="5" name="圆角矩形 4"/>
            <p:cNvSpPr/>
            <p:nvPr>
              <p:custDataLst>
                <p:tags r:id="rId2"/>
              </p:custDataLst>
            </p:nvPr>
          </p:nvSpPr>
          <p:spPr>
            <a:xfrm>
              <a:off x="3028261" y="3186117"/>
              <a:ext cx="6958084" cy="696036"/>
            </a:xfrm>
            <a:prstGeom prst="round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lnSpcReduction="10000"/>
            </a:bodyPr>
            <a:lstStyle/>
            <a:p>
              <a:pPr algn="ctr">
                <a:lnSpc>
                  <a:spcPct val="120000"/>
                </a:lnSpc>
                <a:spcBef>
                  <a:spcPct val="0"/>
                </a:spcBef>
                <a:buNone/>
              </a:pPr>
              <a:r>
                <a:rPr lang="zh-CN" altLang="en-US" sz="3200" dirty="0">
                  <a:solidFill>
                    <a:schemeClr val="bg1"/>
                  </a:solidFill>
                  <a:sym typeface="+mn-lt"/>
                </a:rPr>
                <a:t>引言</a:t>
              </a:r>
              <a:endParaRPr lang="zh-CN" altLang="en-US" sz="3200" dirty="0">
                <a:solidFill>
                  <a:schemeClr val="bg1"/>
                </a:solidFill>
                <a:sym typeface="+mn-lt"/>
              </a:endParaRPr>
            </a:p>
          </p:txBody>
        </p:sp>
        <p:grpSp>
          <p:nvGrpSpPr>
            <p:cNvPr id="6" name="组合 5"/>
            <p:cNvGrpSpPr/>
            <p:nvPr/>
          </p:nvGrpSpPr>
          <p:grpSpPr>
            <a:xfrm>
              <a:off x="2205655" y="2955243"/>
              <a:ext cx="696562" cy="947515"/>
              <a:chOff x="1363871" y="1774583"/>
              <a:chExt cx="843805" cy="1043460"/>
            </a:xfrm>
            <a:effectLst/>
          </p:grpSpPr>
          <p:sp>
            <p:nvSpPr>
              <p:cNvPr id="7" name="任意多边形 6"/>
              <p:cNvSpPr/>
              <p:nvPr>
                <p:custDataLst>
                  <p:tags r:id="rId3"/>
                </p:custDataLst>
              </p:nvPr>
            </p:nvSpPr>
            <p:spPr>
              <a:xfrm rot="18000000">
                <a:off x="1385876" y="2135081"/>
                <a:ext cx="660957" cy="704968"/>
              </a:xfrm>
              <a:custGeom>
                <a:avLst/>
                <a:gdLst>
                  <a:gd name="connsiteX0" fmla="*/ 1025442 w 1025442"/>
                  <a:gd name="connsiteY0" fmla="*/ 0 h 1093723"/>
                  <a:gd name="connsiteX1" fmla="*/ 950025 w 1025442"/>
                  <a:gd name="connsiteY1" fmla="*/ 538327 h 1093723"/>
                  <a:gd name="connsiteX2" fmla="*/ 893829 w 1025442"/>
                  <a:gd name="connsiteY2" fmla="*/ 538326 h 1093723"/>
                  <a:gd name="connsiteX3" fmla="*/ 957015 w 1025442"/>
                  <a:gd name="connsiteY3" fmla="*/ 87302 h 1093723"/>
                  <a:gd name="connsiteX4" fmla="*/ 92715 w 1025442"/>
                  <a:gd name="connsiteY4" fmla="*/ 432955 h 1093723"/>
                  <a:gd name="connsiteX5" fmla="*/ 827868 w 1025442"/>
                  <a:gd name="connsiteY5" fmla="*/ 1009154 h 1093723"/>
                  <a:gd name="connsiteX6" fmla="*/ 843593 w 1025442"/>
                  <a:gd name="connsiteY6" fmla="*/ 896914 h 1093723"/>
                  <a:gd name="connsiteX7" fmla="*/ 899788 w 1025442"/>
                  <a:gd name="connsiteY7" fmla="*/ 896914 h 1093723"/>
                  <a:gd name="connsiteX8" fmla="*/ 872216 w 1025442"/>
                  <a:gd name="connsiteY8" fmla="*/ 1093723 h 1093723"/>
                  <a:gd name="connsiteX9" fmla="*/ 0 w 1025442"/>
                  <a:gd name="connsiteY9" fmla="*/ 410097 h 1093723"/>
                  <a:gd name="connsiteX10" fmla="*/ 1025442 w 1025442"/>
                  <a:gd name="connsiteY10" fmla="*/ 0 h 10937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5442" h="1093723">
                    <a:moveTo>
                      <a:pt x="1025442" y="0"/>
                    </a:moveTo>
                    <a:lnTo>
                      <a:pt x="950025" y="538327"/>
                    </a:lnTo>
                    <a:lnTo>
                      <a:pt x="893829" y="538326"/>
                    </a:lnTo>
                    <a:lnTo>
                      <a:pt x="957015" y="87302"/>
                    </a:lnTo>
                    <a:lnTo>
                      <a:pt x="92715" y="432955"/>
                    </a:lnTo>
                    <a:lnTo>
                      <a:pt x="827868" y="1009154"/>
                    </a:lnTo>
                    <a:lnTo>
                      <a:pt x="843593" y="896914"/>
                    </a:lnTo>
                    <a:lnTo>
                      <a:pt x="899788" y="896914"/>
                    </a:lnTo>
                    <a:lnTo>
                      <a:pt x="872216" y="1093723"/>
                    </a:lnTo>
                    <a:lnTo>
                      <a:pt x="0" y="410097"/>
                    </a:lnTo>
                    <a:lnTo>
                      <a:pt x="1025442" y="0"/>
                    </a:lnTo>
                    <a:close/>
                  </a:path>
                </a:pathLst>
              </a:cu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sym typeface="+mn-lt"/>
                </a:endParaRPr>
              </a:p>
            </p:txBody>
          </p:sp>
          <p:sp>
            <p:nvSpPr>
              <p:cNvPr id="8" name="文本框 7"/>
              <p:cNvSpPr txBox="1"/>
              <p:nvPr>
                <p:custDataLst>
                  <p:tags r:id="rId4"/>
                </p:custDataLst>
              </p:nvPr>
            </p:nvSpPr>
            <p:spPr>
              <a:xfrm>
                <a:off x="1638324" y="1774583"/>
                <a:ext cx="569352" cy="779566"/>
              </a:xfrm>
              <a:prstGeom prst="rect">
                <a:avLst/>
              </a:prstGeom>
              <a:noFill/>
            </p:spPr>
            <p:txBody>
              <a:bodyPr wrap="square" rtlCol="0" anchor="ctr">
                <a:normAutofit/>
              </a:bodyPr>
              <a:lstStyle/>
              <a:p>
                <a:pPr algn="ctr"/>
                <a:r>
                  <a:rPr lang="en-US" altLang="zh-CN" sz="4000" i="1" dirty="0" smtClean="0">
                    <a:solidFill>
                      <a:schemeClr val="accent1"/>
                    </a:solidFill>
                    <a:sym typeface="+mn-lt"/>
                  </a:rPr>
                  <a:t>1</a:t>
                </a:r>
                <a:endParaRPr lang="zh-CN" altLang="en-US" sz="4000" i="1" dirty="0">
                  <a:solidFill>
                    <a:schemeClr val="accent1"/>
                  </a:solidFill>
                  <a:sym typeface="+mn-lt"/>
                </a:endParaRPr>
              </a:p>
            </p:txBody>
          </p:sp>
        </p:grpSp>
      </p:grpSp>
      <p:sp>
        <p:nvSpPr>
          <p:cNvPr id="11" name="文本框 10"/>
          <p:cNvSpPr txBox="1"/>
          <p:nvPr>
            <p:custDataLst>
              <p:tags r:id="rId5"/>
            </p:custDataLst>
          </p:nvPr>
        </p:nvSpPr>
        <p:spPr>
          <a:xfrm>
            <a:off x="1652246" y="1219200"/>
            <a:ext cx="557554" cy="584775"/>
          </a:xfrm>
          <a:prstGeom prst="rect">
            <a:avLst/>
          </a:prstGeom>
          <a:noFill/>
        </p:spPr>
        <p:txBody>
          <a:bodyPr wrap="square" rtlCol="0">
            <a:normAutofit lnSpcReduction="10000"/>
          </a:bodyPr>
          <a:lstStyle/>
          <a:p>
            <a:pPr algn="ctr"/>
            <a:r>
              <a:rPr lang="zh-CN" altLang="en-US" sz="3200" dirty="0" smtClean="0"/>
              <a:t>录</a:t>
            </a:r>
            <a:endParaRPr lang="zh-CN" altLang="en-US" sz="3200" dirty="0"/>
          </a:p>
        </p:txBody>
      </p:sp>
      <p:sp>
        <p:nvSpPr>
          <p:cNvPr id="2" name="文本框 1"/>
          <p:cNvSpPr txBox="1"/>
          <p:nvPr>
            <p:custDataLst>
              <p:tags r:id="rId6"/>
            </p:custDataLst>
          </p:nvPr>
        </p:nvSpPr>
        <p:spPr>
          <a:xfrm>
            <a:off x="1066800" y="638175"/>
            <a:ext cx="704850" cy="70485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rmAutofit/>
          </a:bodyPr>
          <a:lstStyle>
            <a:defPPr>
              <a:defRPr lang="zh-CN"/>
            </a:defPPr>
            <a:lvl1pPr algn="ctr">
              <a:defRPr sz="4400" b="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zh-CN" altLang="en-US" dirty="0" smtClean="0">
                <a:solidFill>
                  <a:schemeClr val="bg1"/>
                </a:solidFill>
              </a:rPr>
              <a:t>目</a:t>
            </a:r>
            <a:endParaRPr lang="zh-CN" altLang="en-US" dirty="0">
              <a:solidFill>
                <a:schemeClr val="bg1"/>
              </a:solidFill>
            </a:endParaRPr>
          </a:p>
        </p:txBody>
      </p:sp>
    </p:spTree>
    <p:custDataLst>
      <p:tags r:id="rId7"/>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sym typeface="+mn-ea"/>
              </a:rPr>
              <a:t>3.2 </a:t>
            </a:r>
            <a:r>
              <a:rPr lang="zh-CN" altLang="en-US">
                <a:sym typeface="+mn-ea"/>
              </a:rPr>
              <a:t>新</a:t>
            </a:r>
            <a:r>
              <a:rPr lang="en-US" altLang="zh-CN">
                <a:sym typeface="+mn-ea"/>
              </a:rPr>
              <a:t>“</a:t>
            </a:r>
            <a:r>
              <a:rPr lang="zh-CN" altLang="en-US">
                <a:sym typeface="+mn-ea"/>
              </a:rPr>
              <a:t>被</a:t>
            </a:r>
            <a:r>
              <a:rPr lang="en-US" altLang="zh-CN">
                <a:sym typeface="+mn-ea"/>
              </a:rPr>
              <a:t>”</a:t>
            </a:r>
            <a:r>
              <a:rPr lang="zh-CN" altLang="en-US">
                <a:sym typeface="+mn-ea"/>
              </a:rPr>
              <a:t>字式的生成机制</a:t>
            </a:r>
            <a:endParaRPr lang="zh-CN" altLang="en-US"/>
          </a:p>
        </p:txBody>
      </p:sp>
      <p:sp>
        <p:nvSpPr>
          <p:cNvPr id="3" name="内容占位符 2"/>
          <p:cNvSpPr>
            <a:spLocks noGrp="1"/>
          </p:cNvSpPr>
          <p:nvPr>
            <p:ph idx="1"/>
          </p:nvPr>
        </p:nvSpPr>
        <p:spPr/>
        <p:txBody>
          <a:bodyPr/>
          <a:p>
            <a:r>
              <a:rPr lang="zh-CN" altLang="en-US">
                <a:solidFill>
                  <a:srgbClr val="FF0000"/>
                </a:solidFill>
                <a:latin typeface="宋体" panose="02010600030101010101" pitchFamily="2" charset="-122"/>
                <a:ea typeface="宋体" panose="02010600030101010101" pitchFamily="2" charset="-122"/>
              </a:rPr>
              <a:t>语言系统与现实交际相互作用：</a:t>
            </a:r>
            <a:endParaRPr lang="zh-CN" altLang="en-US">
              <a:solidFill>
                <a:srgbClr val="FF0000"/>
              </a:solidFill>
              <a:latin typeface="宋体" panose="02010600030101010101" pitchFamily="2" charset="-122"/>
              <a:ea typeface="宋体" panose="02010600030101010101" pitchFamily="2" charset="-122"/>
            </a:endParaRPr>
          </a:p>
          <a:p>
            <a:r>
              <a:rPr lang="zh-CN" altLang="en-US">
                <a:solidFill>
                  <a:srgbClr val="0070C0"/>
                </a:solidFill>
                <a:latin typeface="宋体" panose="02010600030101010101" pitchFamily="2" charset="-122"/>
                <a:ea typeface="宋体" panose="02010600030101010101" pitchFamily="2" charset="-122"/>
              </a:rPr>
              <a:t>合适的语境</a:t>
            </a:r>
            <a:endParaRPr lang="zh-CN" altLang="en-US">
              <a:solidFill>
                <a:srgbClr val="0070C0"/>
              </a:solidFill>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a:t>
            </a:r>
            <a:r>
              <a:rPr lang="en-US" altLang="zh-CN">
                <a:latin typeface="宋体" panose="02010600030101010101" pitchFamily="2" charset="-122"/>
                <a:ea typeface="宋体" panose="02010600030101010101" pitchFamily="2" charset="-122"/>
              </a:rPr>
              <a:t>17</a:t>
            </a:r>
            <a:r>
              <a:rPr lang="zh-CN" altLang="en-US">
                <a:latin typeface="宋体" panose="02010600030101010101" pitchFamily="2" charset="-122"/>
                <a:ea typeface="宋体" panose="02010600030101010101" pitchFamily="2" charset="-122"/>
              </a:rPr>
              <a:t>）被男孩：指生了个女孩被当作男孩子养，或生了个女孩被人当作男孩；</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      被卖：指别人卖了自己的财产而外界却以为是自己卖了；</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      被</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滴</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：指网民将他人文章中的</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的</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都换成</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滴</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      被（</a:t>
            </a:r>
            <a:r>
              <a:rPr lang="en-US" altLang="zh-CN">
                <a:latin typeface="宋体" panose="02010600030101010101" pitchFamily="2" charset="-122"/>
                <a:ea typeface="宋体" panose="02010600030101010101" pitchFamily="2" charset="-122"/>
              </a:rPr>
              <a:t>*^__^*</a:t>
            </a:r>
            <a:r>
              <a:rPr lang="zh-CN" altLang="en-US">
                <a:latin typeface="宋体" panose="02010600030101010101" pitchFamily="2" charset="-122"/>
                <a:ea typeface="宋体" panose="02010600030101010101" pitchFamily="2" charset="-122"/>
              </a:rPr>
              <a:t>）：指网络上将很多本该标注笑声的地方标成了这样的符号。</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这种超强的生成能力来源于两层转喻机制所带来的效果，尤其与操控事件中操控的内容和方式具有极大的开放性有关。</a:t>
            </a:r>
            <a:endParaRPr lang="zh-CN" altLang="en-US">
              <a:latin typeface="宋体" panose="02010600030101010101" pitchFamily="2" charset="-122"/>
              <a:ea typeface="宋体" panose="02010600030101010101" pitchFamily="2" charset="-122"/>
            </a:endParaRPr>
          </a:p>
        </p:txBody>
      </p:sp>
    </p:spTree>
    <p:custDataLst>
      <p:tags r:id="rId1"/>
    </p:custData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sym typeface="+mn-ea"/>
              </a:rPr>
              <a:t>3.2 </a:t>
            </a:r>
            <a:r>
              <a:rPr lang="zh-CN" altLang="en-US">
                <a:sym typeface="+mn-ea"/>
              </a:rPr>
              <a:t>新</a:t>
            </a:r>
            <a:r>
              <a:rPr lang="en-US" altLang="zh-CN">
                <a:sym typeface="+mn-ea"/>
              </a:rPr>
              <a:t>“</a:t>
            </a:r>
            <a:r>
              <a:rPr lang="zh-CN" altLang="en-US">
                <a:sym typeface="+mn-ea"/>
              </a:rPr>
              <a:t>被</a:t>
            </a:r>
            <a:r>
              <a:rPr lang="en-US" altLang="zh-CN">
                <a:sym typeface="+mn-ea"/>
              </a:rPr>
              <a:t>”</a:t>
            </a:r>
            <a:r>
              <a:rPr lang="zh-CN" altLang="en-US">
                <a:sym typeface="+mn-ea"/>
              </a:rPr>
              <a:t>字式的生成机制</a:t>
            </a:r>
            <a:endParaRPr lang="zh-CN" altLang="en-US"/>
          </a:p>
        </p:txBody>
      </p:sp>
      <p:sp>
        <p:nvSpPr>
          <p:cNvPr id="3" name="内容占位符 2"/>
          <p:cNvSpPr>
            <a:spLocks noGrp="1"/>
          </p:cNvSpPr>
          <p:nvPr>
            <p:ph idx="1"/>
          </p:nvPr>
        </p:nvSpPr>
        <p:spPr/>
        <p:txBody>
          <a:bodyPr/>
          <a:p>
            <a:r>
              <a:rPr lang="zh-CN" altLang="en-US">
                <a:solidFill>
                  <a:srgbClr val="FF0000"/>
                </a:solidFill>
                <a:latin typeface="宋体" panose="02010600030101010101" pitchFamily="2" charset="-122"/>
                <a:ea typeface="宋体" panose="02010600030101010101" pitchFamily="2" charset="-122"/>
              </a:rPr>
              <a:t>词项与构式相互作用：</a:t>
            </a:r>
            <a:endParaRPr lang="zh-CN" altLang="en-US">
              <a:solidFill>
                <a:srgbClr val="FF0000"/>
              </a:solidFill>
              <a:latin typeface="宋体" panose="02010600030101010101" pitchFamily="2" charset="-122"/>
              <a:ea typeface="宋体" panose="02010600030101010101" pitchFamily="2" charset="-122"/>
            </a:endParaRPr>
          </a:p>
          <a:p>
            <a:r>
              <a:rPr lang="en-US" altLang="zh-CN">
                <a:solidFill>
                  <a:srgbClr val="0070C0"/>
                </a:solidFill>
                <a:latin typeface="宋体" panose="02010600030101010101" pitchFamily="2" charset="-122"/>
                <a:ea typeface="宋体" panose="02010600030101010101" pitchFamily="2" charset="-122"/>
              </a:rPr>
              <a:t>“</a:t>
            </a:r>
            <a:r>
              <a:rPr lang="zh-CN" altLang="en-US">
                <a:solidFill>
                  <a:srgbClr val="0070C0"/>
                </a:solidFill>
                <a:latin typeface="宋体" panose="02010600030101010101" pitchFamily="2" charset="-122"/>
                <a:ea typeface="宋体" panose="02010600030101010101" pitchFamily="2" charset="-122"/>
              </a:rPr>
              <a:t>被</a:t>
            </a:r>
            <a:r>
              <a:rPr lang="en-US" altLang="zh-CN">
                <a:solidFill>
                  <a:srgbClr val="0070C0"/>
                </a:solidFill>
                <a:latin typeface="宋体" panose="02010600030101010101" pitchFamily="2" charset="-122"/>
                <a:ea typeface="宋体" panose="02010600030101010101" pitchFamily="2" charset="-122"/>
              </a:rPr>
              <a:t>”</a:t>
            </a:r>
            <a:r>
              <a:rPr lang="zh-CN" altLang="en-US">
                <a:solidFill>
                  <a:srgbClr val="0070C0"/>
                </a:solidFill>
                <a:latin typeface="宋体" panose="02010600030101010101" pitchFamily="2" charset="-122"/>
                <a:ea typeface="宋体" panose="02010600030101010101" pitchFamily="2" charset="-122"/>
              </a:rPr>
              <a:t>字虚化不够充分：</a:t>
            </a:r>
            <a:endParaRPr lang="zh-CN" altLang="en-US">
              <a:solidFill>
                <a:srgbClr val="0070C0"/>
              </a:solidFill>
              <a:latin typeface="宋体" panose="02010600030101010101" pitchFamily="2" charset="-122"/>
              <a:ea typeface="宋体" panose="02010600030101010101" pitchFamily="2" charset="-122"/>
            </a:endParaRPr>
          </a:p>
          <a:p>
            <a:r>
              <a:rPr lang="en-US" altLang="zh-CN">
                <a:solidFill>
                  <a:srgbClr val="0070C0"/>
                </a:solidFill>
                <a:latin typeface="宋体" panose="02010600030101010101" pitchFamily="2" charset="-122"/>
                <a:ea typeface="宋体" panose="02010600030101010101" pitchFamily="2" charset="-122"/>
              </a:rPr>
              <a:t>“</a:t>
            </a:r>
            <a:r>
              <a:rPr lang="zh-CN" altLang="en-US">
                <a:solidFill>
                  <a:srgbClr val="0070C0"/>
                </a:solidFill>
                <a:latin typeface="宋体" panose="02010600030101010101" pitchFamily="2" charset="-122"/>
                <a:ea typeface="宋体" panose="02010600030101010101" pitchFamily="2" charset="-122"/>
              </a:rPr>
              <a:t>被</a:t>
            </a:r>
            <a:r>
              <a:rPr lang="en-US" altLang="zh-CN">
                <a:solidFill>
                  <a:srgbClr val="0070C0"/>
                </a:solidFill>
                <a:latin typeface="宋体" panose="02010600030101010101" pitchFamily="2" charset="-122"/>
                <a:ea typeface="宋体" panose="02010600030101010101" pitchFamily="2" charset="-122"/>
              </a:rPr>
              <a:t>X”</a:t>
            </a:r>
            <a:r>
              <a:rPr lang="zh-CN" altLang="en-US">
                <a:solidFill>
                  <a:srgbClr val="0070C0"/>
                </a:solidFill>
                <a:latin typeface="宋体" panose="02010600030101010101" pitchFamily="2" charset="-122"/>
                <a:ea typeface="宋体" panose="02010600030101010101" pitchFamily="2" charset="-122"/>
              </a:rPr>
              <a:t>的句法功能：</a:t>
            </a:r>
            <a:r>
              <a:rPr lang="zh-CN" altLang="en-US">
                <a:latin typeface="宋体" panose="02010600030101010101" pitchFamily="2" charset="-122"/>
                <a:ea typeface="宋体" panose="02010600030101010101" pitchFamily="2" charset="-122"/>
              </a:rPr>
              <a:t>做谓语、定语、主语     </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被</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字仍有很强的动词性，它所含有的</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蒙受</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的语义特征仍比较鲜明。</a:t>
            </a:r>
            <a:endParaRPr lang="zh-CN" altLang="en-US">
              <a:latin typeface="宋体" panose="02010600030101010101" pitchFamily="2" charset="-122"/>
              <a:ea typeface="宋体" panose="02010600030101010101" pitchFamily="2" charset="-122"/>
            </a:endParaRPr>
          </a:p>
          <a:p>
            <a:endParaRPr lang="zh-CN" altLang="en-US">
              <a:latin typeface="宋体" panose="02010600030101010101" pitchFamily="2" charset="-122"/>
              <a:ea typeface="宋体" panose="02010600030101010101" pitchFamily="2" charset="-122"/>
            </a:endParaRPr>
          </a:p>
          <a:p>
            <a:r>
              <a:rPr lang="zh-CN" altLang="en-US">
                <a:solidFill>
                  <a:srgbClr val="0070C0"/>
                </a:solidFill>
                <a:latin typeface="宋体" panose="02010600030101010101" pitchFamily="2" charset="-122"/>
                <a:ea typeface="宋体" panose="02010600030101010101" pitchFamily="2" charset="-122"/>
              </a:rPr>
              <a:t>小结：新</a:t>
            </a:r>
            <a:r>
              <a:rPr lang="en-US" altLang="zh-CN">
                <a:solidFill>
                  <a:srgbClr val="0070C0"/>
                </a:solidFill>
                <a:latin typeface="宋体" panose="02010600030101010101" pitchFamily="2" charset="-122"/>
                <a:ea typeface="宋体" panose="02010600030101010101" pitchFamily="2" charset="-122"/>
              </a:rPr>
              <a:t>“</a:t>
            </a:r>
            <a:r>
              <a:rPr lang="zh-CN" altLang="en-US">
                <a:solidFill>
                  <a:srgbClr val="0070C0"/>
                </a:solidFill>
                <a:latin typeface="宋体" panose="02010600030101010101" pitchFamily="2" charset="-122"/>
                <a:ea typeface="宋体" panose="02010600030101010101" pitchFamily="2" charset="-122"/>
              </a:rPr>
              <a:t>被</a:t>
            </a:r>
            <a:r>
              <a:rPr lang="en-US" altLang="zh-CN">
                <a:solidFill>
                  <a:srgbClr val="0070C0"/>
                </a:solidFill>
                <a:latin typeface="宋体" panose="02010600030101010101" pitchFamily="2" charset="-122"/>
                <a:ea typeface="宋体" panose="02010600030101010101" pitchFamily="2" charset="-122"/>
              </a:rPr>
              <a:t>”</a:t>
            </a:r>
            <a:r>
              <a:rPr lang="zh-CN" altLang="en-US">
                <a:solidFill>
                  <a:srgbClr val="0070C0"/>
                </a:solidFill>
                <a:latin typeface="宋体" panose="02010600030101010101" pitchFamily="2" charset="-122"/>
                <a:ea typeface="宋体" panose="02010600030101010101" pitchFamily="2" charset="-122"/>
              </a:rPr>
              <a:t>字式的生成机制可以归结为三方面：</a:t>
            </a:r>
            <a:endParaRPr lang="zh-CN" altLang="en-US">
              <a:solidFill>
                <a:srgbClr val="0070C0"/>
              </a:solidFill>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a:t>
            </a:r>
            <a:r>
              <a:rPr lang="en-US" altLang="zh-CN">
                <a:latin typeface="宋体" panose="02010600030101010101" pitchFamily="2" charset="-122"/>
                <a:ea typeface="宋体" panose="02010600030101010101" pitchFamily="2" charset="-122"/>
              </a:rPr>
              <a:t>1</a:t>
            </a:r>
            <a:r>
              <a:rPr lang="zh-CN" altLang="en-US">
                <a:latin typeface="宋体" panose="02010600030101010101" pitchFamily="2" charset="-122"/>
                <a:ea typeface="宋体" panose="02010600030101010101" pitchFamily="2" charset="-122"/>
              </a:rPr>
              <a:t>）常规</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被</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字句的基本框架（形义互动关系的背景）</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a:t>
            </a:r>
            <a:r>
              <a:rPr lang="en-US" altLang="zh-CN">
                <a:latin typeface="宋体" panose="02010600030101010101" pitchFamily="2" charset="-122"/>
                <a:ea typeface="宋体" panose="02010600030101010101" pitchFamily="2" charset="-122"/>
              </a:rPr>
              <a:t>2</a:t>
            </a:r>
            <a:r>
              <a:rPr lang="zh-CN" altLang="en-US">
                <a:latin typeface="宋体" panose="02010600030101010101" pitchFamily="2" charset="-122"/>
                <a:ea typeface="宋体" panose="02010600030101010101" pitchFamily="2" charset="-122"/>
              </a:rPr>
              <a:t>）语义结构中的转喻过程（在线加工</a:t>
            </a:r>
            <a:r>
              <a:rPr lang="en-US" altLang="zh-CN">
                <a:latin typeface="宋体" panose="02010600030101010101" pitchFamily="2" charset="-122"/>
                <a:ea typeface="宋体" panose="02010600030101010101" pitchFamily="2" charset="-122"/>
              </a:rPr>
              <a:t>online production</a:t>
            </a:r>
            <a:r>
              <a:rPr lang="zh-CN" altLang="en-US">
                <a:latin typeface="宋体" panose="02010600030101010101" pitchFamily="2" charset="-122"/>
                <a:ea typeface="宋体" panose="02010600030101010101" pitchFamily="2" charset="-122"/>
              </a:rPr>
              <a:t>的方式）</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a:t>
            </a:r>
            <a:r>
              <a:rPr lang="en-US" altLang="zh-CN">
                <a:latin typeface="宋体" panose="02010600030101010101" pitchFamily="2" charset="-122"/>
                <a:ea typeface="宋体" panose="02010600030101010101" pitchFamily="2" charset="-122"/>
              </a:rPr>
              <a:t>3</a:t>
            </a:r>
            <a:r>
              <a:rPr lang="zh-CN" altLang="en-US">
                <a:latin typeface="宋体" panose="02010600030101010101" pitchFamily="2" charset="-122"/>
                <a:ea typeface="宋体" panose="02010600030101010101" pitchFamily="2" charset="-122"/>
              </a:rPr>
              <a:t>）现代汉语系统中</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被</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字的句法语义特性及其历史发展路径（结构启动的关节点）</a:t>
            </a:r>
            <a:endParaRPr lang="zh-CN" altLang="en-US">
              <a:latin typeface="宋体" panose="02010600030101010101" pitchFamily="2" charset="-122"/>
              <a:ea typeface="宋体" panose="02010600030101010101" pitchFamily="2" charset="-122"/>
            </a:endParaRPr>
          </a:p>
          <a:p>
            <a:endParaRPr lang="zh-CN" altLang="en-US">
              <a:latin typeface="宋体" panose="02010600030101010101" pitchFamily="2" charset="-122"/>
              <a:ea typeface="宋体" panose="02010600030101010101" pitchFamily="2" charset="-122"/>
            </a:endParaRPr>
          </a:p>
        </p:txBody>
      </p:sp>
      <p:cxnSp>
        <p:nvCxnSpPr>
          <p:cNvPr id="4" name="直接箭头连接符 3"/>
          <p:cNvCxnSpPr/>
          <p:nvPr/>
        </p:nvCxnSpPr>
        <p:spPr>
          <a:xfrm>
            <a:off x="6866890" y="2545080"/>
            <a:ext cx="570865"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 name="文本框 4"/>
          <p:cNvSpPr txBox="1"/>
          <p:nvPr/>
        </p:nvSpPr>
        <p:spPr>
          <a:xfrm>
            <a:off x="8368030" y="3298190"/>
            <a:ext cx="3728085" cy="829945"/>
          </a:xfrm>
          <a:prstGeom prst="rect">
            <a:avLst/>
          </a:prstGeom>
          <a:noFill/>
        </p:spPr>
        <p:txBody>
          <a:bodyPr wrap="square" rtlCol="0">
            <a:spAutoFit/>
          </a:bodyPr>
          <a:p>
            <a:r>
              <a:rPr lang="zh-CN" altLang="en-US" sz="2400">
                <a:latin typeface="楷体" panose="02010609060101010101" charset="-122"/>
                <a:ea typeface="楷体" panose="02010609060101010101" charset="-122"/>
              </a:rPr>
              <a:t>新</a:t>
            </a:r>
            <a:r>
              <a:rPr lang="en-US" altLang="zh-CN" sz="2400">
                <a:latin typeface="楷体" panose="02010609060101010101" charset="-122"/>
                <a:ea typeface="楷体" panose="02010609060101010101" charset="-122"/>
              </a:rPr>
              <a:t>“</a:t>
            </a:r>
            <a:r>
              <a:rPr lang="zh-CN" altLang="en-US" sz="2400">
                <a:latin typeface="楷体" panose="02010609060101010101" charset="-122"/>
                <a:ea typeface="楷体" panose="02010609060101010101" charset="-122"/>
              </a:rPr>
              <a:t>被</a:t>
            </a:r>
            <a:r>
              <a:rPr lang="en-US" altLang="zh-CN" sz="2400">
                <a:latin typeface="楷体" panose="02010609060101010101" charset="-122"/>
                <a:ea typeface="楷体" panose="02010609060101010101" charset="-122"/>
              </a:rPr>
              <a:t>”</a:t>
            </a:r>
            <a:r>
              <a:rPr lang="zh-CN" altLang="en-US" sz="2400">
                <a:latin typeface="楷体" panose="02010609060101010101" charset="-122"/>
                <a:ea typeface="楷体" panose="02010609060101010101" charset="-122"/>
              </a:rPr>
              <a:t>字式的低层语义结构的正确解读</a:t>
            </a:r>
            <a:endParaRPr lang="zh-CN" altLang="en-US" sz="2400">
              <a:latin typeface="楷体" panose="02010609060101010101" charset="-122"/>
              <a:ea typeface="楷体" panose="02010609060101010101" charset="-122"/>
            </a:endParaRPr>
          </a:p>
        </p:txBody>
      </p:sp>
      <p:sp>
        <p:nvSpPr>
          <p:cNvPr id="6" name="矩形标注 5"/>
          <p:cNvSpPr/>
          <p:nvPr/>
        </p:nvSpPr>
        <p:spPr>
          <a:xfrm>
            <a:off x="615950" y="5789295"/>
            <a:ext cx="4214495" cy="751205"/>
          </a:xfrm>
          <a:prstGeom prst="wedgeRectCallout">
            <a:avLst>
              <a:gd name="adj1" fmla="val 29599"/>
              <a:gd name="adj2" fmla="val -116694"/>
            </a:avLst>
          </a:prstGeom>
          <a:noFill/>
          <a:ln>
            <a:solidFill>
              <a:srgbClr val="FF0000"/>
            </a:solidFill>
          </a:ln>
          <a:extLst>
            <a:ext uri="{909E8E84-426E-40DD-AFC4-6F175D3DCCD1}">
              <a14:hiddenFill xmlns:a14="http://schemas.microsoft.com/office/drawing/2010/main">
                <a:solidFill>
                  <a:schemeClr val="lt1"/>
                </a:solidFill>
              </a14:hiddenFill>
            </a:ext>
          </a:extLst>
        </p:spPr>
        <p:style>
          <a:lnRef idx="2">
            <a:schemeClr val="accent6"/>
          </a:lnRef>
          <a:fillRef idx="1">
            <a:schemeClr val="lt1"/>
          </a:fillRef>
          <a:effectRef idx="0">
            <a:schemeClr val="accent6"/>
          </a:effectRef>
          <a:fontRef idx="minor">
            <a:schemeClr val="dk1"/>
          </a:fontRef>
        </p:style>
        <p:txBody>
          <a:bodyPr rtlCol="0" anchor="ctr"/>
          <a:p>
            <a:pPr algn="ctr"/>
            <a:r>
              <a:rPr lang="zh-CN" altLang="en-US" sz="2400">
                <a:latin typeface="楷体" panose="02010609060101010101" charset="-122"/>
                <a:ea typeface="楷体" panose="02010609060101010101" charset="-122"/>
              </a:rPr>
              <a:t>新</a:t>
            </a:r>
            <a:r>
              <a:rPr lang="en-US" altLang="zh-CN" sz="2400">
                <a:latin typeface="楷体" panose="02010609060101010101" charset="-122"/>
                <a:ea typeface="楷体" panose="02010609060101010101" charset="-122"/>
              </a:rPr>
              <a:t>“</a:t>
            </a:r>
            <a:r>
              <a:rPr lang="zh-CN" altLang="en-US" sz="2400">
                <a:latin typeface="楷体" panose="02010609060101010101" charset="-122"/>
                <a:ea typeface="楷体" panose="02010609060101010101" charset="-122"/>
              </a:rPr>
              <a:t>被</a:t>
            </a:r>
            <a:r>
              <a:rPr lang="en-US" altLang="zh-CN" sz="2400">
                <a:latin typeface="楷体" panose="02010609060101010101" charset="-122"/>
                <a:ea typeface="楷体" panose="02010609060101010101" charset="-122"/>
              </a:rPr>
              <a:t>”</a:t>
            </a:r>
            <a:r>
              <a:rPr lang="zh-CN" altLang="en-US" sz="2400">
                <a:latin typeface="楷体" panose="02010609060101010101" charset="-122"/>
                <a:ea typeface="楷体" panose="02010609060101010101" charset="-122"/>
              </a:rPr>
              <a:t>字式现实的结构和语义基础</a:t>
            </a:r>
            <a:endParaRPr lang="zh-CN" altLang="en-US" sz="2400">
              <a:latin typeface="楷体" panose="02010609060101010101" charset="-122"/>
              <a:ea typeface="楷体" panose="02010609060101010101" charset="-122"/>
            </a:endParaRPr>
          </a:p>
        </p:txBody>
      </p:sp>
      <p:sp>
        <p:nvSpPr>
          <p:cNvPr id="7" name="矩形标注 6"/>
          <p:cNvSpPr/>
          <p:nvPr/>
        </p:nvSpPr>
        <p:spPr>
          <a:xfrm>
            <a:off x="7433310" y="5789295"/>
            <a:ext cx="4214495" cy="751205"/>
          </a:xfrm>
          <a:prstGeom prst="wedgeRectCallout">
            <a:avLst>
              <a:gd name="adj1" fmla="val 11096"/>
              <a:gd name="adj2" fmla="val -190828"/>
            </a:avLst>
          </a:prstGeom>
          <a:noFill/>
          <a:ln>
            <a:solidFill>
              <a:srgbClr val="FF0000"/>
            </a:solidFill>
          </a:ln>
          <a:extLst>
            <a:ext uri="{909E8E84-426E-40DD-AFC4-6F175D3DCCD1}">
              <a14:hiddenFill xmlns:a14="http://schemas.microsoft.com/office/drawing/2010/main">
                <a:solidFill>
                  <a:schemeClr val="lt1"/>
                </a:solidFill>
              </a14:hiddenFill>
            </a:ext>
          </a:extLst>
        </p:spPr>
        <p:style>
          <a:lnRef idx="2">
            <a:schemeClr val="accent6"/>
          </a:lnRef>
          <a:fillRef idx="1">
            <a:schemeClr val="lt1"/>
          </a:fillRef>
          <a:effectRef idx="0">
            <a:schemeClr val="accent6"/>
          </a:effectRef>
          <a:fontRef idx="minor">
            <a:schemeClr val="dk1"/>
          </a:fontRef>
        </p:style>
        <p:txBody>
          <a:bodyPr rtlCol="0" anchor="ctr"/>
          <a:p>
            <a:pPr algn="ctr"/>
            <a:r>
              <a:rPr lang="zh-CN" altLang="en-US" sz="2400">
                <a:latin typeface="楷体" panose="02010609060101010101" charset="-122"/>
                <a:ea typeface="楷体" panose="02010609060101010101" charset="-122"/>
              </a:rPr>
              <a:t>新</a:t>
            </a:r>
            <a:r>
              <a:rPr lang="en-US" altLang="zh-CN" sz="2400">
                <a:latin typeface="楷体" panose="02010609060101010101" charset="-122"/>
                <a:ea typeface="楷体" panose="02010609060101010101" charset="-122"/>
              </a:rPr>
              <a:t>“</a:t>
            </a:r>
            <a:r>
              <a:rPr lang="zh-CN" altLang="en-US" sz="2400">
                <a:latin typeface="楷体" panose="02010609060101010101" charset="-122"/>
                <a:ea typeface="楷体" panose="02010609060101010101" charset="-122"/>
              </a:rPr>
              <a:t>被</a:t>
            </a:r>
            <a:r>
              <a:rPr lang="en-US" altLang="zh-CN" sz="2400">
                <a:latin typeface="楷体" panose="02010609060101010101" charset="-122"/>
                <a:ea typeface="楷体" panose="02010609060101010101" charset="-122"/>
              </a:rPr>
              <a:t>”</a:t>
            </a:r>
            <a:r>
              <a:rPr lang="zh-CN" altLang="en-US" sz="2400">
                <a:latin typeface="楷体" panose="02010609060101010101" charset="-122"/>
                <a:ea typeface="楷体" panose="02010609060101010101" charset="-122"/>
              </a:rPr>
              <a:t>字式的句法形式的出现</a:t>
            </a:r>
            <a:endParaRPr lang="zh-CN" altLang="en-US" sz="2400">
              <a:latin typeface="楷体" panose="02010609060101010101" charset="-122"/>
              <a:ea typeface="楷体" panose="02010609060101010101" charset="-122"/>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bldLvl="0" animBg="1"/>
      <p:bldP spid="6" grpId="0" bldLvl="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3.3 </a:t>
            </a:r>
            <a:r>
              <a:rPr lang="zh-CN" altLang="en-US"/>
              <a:t>关于新</a:t>
            </a:r>
            <a:r>
              <a:rPr lang="en-US" altLang="zh-CN"/>
              <a:t>“</a:t>
            </a:r>
            <a:r>
              <a:rPr lang="zh-CN" altLang="en-US"/>
              <a:t>被</a:t>
            </a:r>
            <a:r>
              <a:rPr lang="en-US" altLang="zh-CN"/>
              <a:t>”</a:t>
            </a:r>
            <a:r>
              <a:rPr lang="zh-CN" altLang="en-US"/>
              <a:t>字式产生动因和机制的再思考</a:t>
            </a:r>
            <a:endParaRPr lang="zh-CN" altLang="en-US"/>
          </a:p>
        </p:txBody>
      </p:sp>
      <p:sp>
        <p:nvSpPr>
          <p:cNvPr id="3" name="内容占位符 2"/>
          <p:cNvSpPr>
            <a:spLocks noGrp="1"/>
          </p:cNvSpPr>
          <p:nvPr>
            <p:ph idx="1"/>
          </p:nvPr>
        </p:nvSpPr>
        <p:spPr>
          <a:xfrm>
            <a:off x="838200" y="1437005"/>
            <a:ext cx="10515600" cy="5059680"/>
          </a:xfrm>
        </p:spPr>
        <p:txBody>
          <a:bodyPr>
            <a:normAutofit lnSpcReduction="10000"/>
          </a:bodyPr>
          <a:p>
            <a:r>
              <a:rPr lang="zh-CN" altLang="en-US">
                <a:solidFill>
                  <a:srgbClr val="0070C0"/>
                </a:solidFill>
                <a:latin typeface="宋体" panose="02010600030101010101" pitchFamily="2" charset="-122"/>
                <a:ea typeface="宋体" panose="02010600030101010101" pitchFamily="2" charset="-122"/>
              </a:rPr>
              <a:t>（</a:t>
            </a:r>
            <a:r>
              <a:rPr lang="en-US" altLang="zh-CN">
                <a:solidFill>
                  <a:srgbClr val="0070C0"/>
                </a:solidFill>
                <a:latin typeface="宋体" panose="02010600030101010101" pitchFamily="2" charset="-122"/>
                <a:ea typeface="宋体" panose="02010600030101010101" pitchFamily="2" charset="-122"/>
              </a:rPr>
              <a:t>1</a:t>
            </a:r>
            <a:r>
              <a:rPr lang="zh-CN" altLang="en-US">
                <a:solidFill>
                  <a:srgbClr val="0070C0"/>
                </a:solidFill>
                <a:latin typeface="宋体" panose="02010600030101010101" pitchFamily="2" charset="-122"/>
                <a:ea typeface="宋体" panose="02010600030101010101" pitchFamily="2" charset="-122"/>
              </a:rPr>
              <a:t>）压制说</a:t>
            </a:r>
            <a:endParaRPr lang="zh-CN" altLang="en-US">
              <a:solidFill>
                <a:srgbClr val="0070C0"/>
              </a:solidFill>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sym typeface="Wingdings" panose="05000000000000000000" charset="0"/>
              </a:rPr>
              <a:t>刘斐、赵国军</a:t>
            </a:r>
            <a:r>
              <a:rPr lang="en-US" altLang="zh-CN">
                <a:latin typeface="宋体" panose="02010600030101010101" pitchFamily="2" charset="-122"/>
                <a:ea typeface="宋体" panose="02010600030101010101" pitchFamily="2" charset="-122"/>
                <a:sym typeface="Wingdings" panose="05000000000000000000" charset="0"/>
              </a:rPr>
              <a:t>2009</a:t>
            </a:r>
            <a:r>
              <a:rPr lang="zh-CN" altLang="en-US">
                <a:latin typeface="宋体" panose="02010600030101010101" pitchFamily="2" charset="-122"/>
                <a:ea typeface="宋体" panose="02010600030101010101" pitchFamily="2" charset="-122"/>
                <a:sym typeface="Wingdings" panose="05000000000000000000" charset="0"/>
              </a:rPr>
              <a:t>，申屠春春</a:t>
            </a:r>
            <a:r>
              <a:rPr lang="en-US" altLang="zh-CN">
                <a:latin typeface="宋体" panose="02010600030101010101" pitchFamily="2" charset="-122"/>
                <a:ea typeface="宋体" panose="02010600030101010101" pitchFamily="2" charset="-122"/>
                <a:sym typeface="Wingdings" panose="05000000000000000000" charset="0"/>
              </a:rPr>
              <a:t>2011</a:t>
            </a:r>
            <a:r>
              <a:rPr lang="zh-CN" altLang="en-US">
                <a:latin typeface="宋体" panose="02010600030101010101" pitchFamily="2" charset="-122"/>
                <a:ea typeface="宋体" panose="02010600030101010101" pitchFamily="2" charset="-122"/>
                <a:sym typeface="Wingdings" panose="05000000000000000000" charset="0"/>
              </a:rPr>
              <a:t>，杨朝丹</a:t>
            </a:r>
            <a:r>
              <a:rPr lang="en-US" altLang="zh-CN">
                <a:latin typeface="宋体" panose="02010600030101010101" pitchFamily="2" charset="-122"/>
                <a:ea typeface="宋体" panose="02010600030101010101" pitchFamily="2" charset="-122"/>
                <a:sym typeface="Wingdings" panose="05000000000000000000" charset="0"/>
              </a:rPr>
              <a:t>2011</a:t>
            </a:r>
            <a:r>
              <a:rPr lang="zh-CN" altLang="en-US">
                <a:latin typeface="宋体" panose="02010600030101010101" pitchFamily="2" charset="-122"/>
                <a:ea typeface="宋体" panose="02010600030101010101" pitchFamily="2" charset="-122"/>
                <a:sym typeface="Wingdings" panose="05000000000000000000" charset="0"/>
              </a:rPr>
              <a:t>，杨静</a:t>
            </a:r>
            <a:r>
              <a:rPr lang="en-US" altLang="zh-CN">
                <a:latin typeface="宋体" panose="02010600030101010101" pitchFamily="2" charset="-122"/>
                <a:ea typeface="宋体" panose="02010600030101010101" pitchFamily="2" charset="-122"/>
                <a:sym typeface="Wingdings" panose="05000000000000000000" charset="0"/>
              </a:rPr>
              <a:t>2011</a:t>
            </a:r>
            <a:r>
              <a:rPr lang="zh-CN" altLang="en-US">
                <a:latin typeface="宋体" panose="02010600030101010101" pitchFamily="2" charset="-122"/>
                <a:ea typeface="宋体" panose="02010600030101010101" pitchFamily="2" charset="-122"/>
                <a:sym typeface="Wingdings" panose="05000000000000000000" charset="0"/>
              </a:rPr>
              <a:t>，张建理、朱俊伟</a:t>
            </a:r>
            <a:r>
              <a:rPr lang="en-US" altLang="zh-CN">
                <a:latin typeface="宋体" panose="02010600030101010101" pitchFamily="2" charset="-122"/>
                <a:ea typeface="宋体" panose="02010600030101010101" pitchFamily="2" charset="-122"/>
                <a:sym typeface="Wingdings" panose="05000000000000000000" charset="0"/>
              </a:rPr>
              <a:t>2010</a:t>
            </a:r>
            <a:r>
              <a:rPr lang="zh-CN" altLang="en-US">
                <a:latin typeface="宋体" panose="02010600030101010101" pitchFamily="2" charset="-122"/>
                <a:ea typeface="宋体" panose="02010600030101010101" pitchFamily="2" charset="-122"/>
                <a:sym typeface="Wingdings" panose="05000000000000000000" charset="0"/>
              </a:rPr>
              <a:t>，冷慧、董广才、董鑫</a:t>
            </a:r>
            <a:r>
              <a:rPr lang="en-US" altLang="zh-CN">
                <a:latin typeface="宋体" panose="02010600030101010101" pitchFamily="2" charset="-122"/>
                <a:ea typeface="宋体" panose="02010600030101010101" pitchFamily="2" charset="-122"/>
                <a:sym typeface="Wingdings" panose="05000000000000000000" charset="0"/>
              </a:rPr>
              <a:t>2011</a:t>
            </a:r>
            <a:r>
              <a:rPr lang="zh-CN" altLang="en-US">
                <a:latin typeface="宋体" panose="02010600030101010101" pitchFamily="2" charset="-122"/>
                <a:ea typeface="宋体" panose="02010600030101010101" pitchFamily="2" charset="-122"/>
                <a:sym typeface="Wingdings" panose="05000000000000000000" charset="0"/>
              </a:rPr>
              <a:t>：</a:t>
            </a:r>
            <a:r>
              <a:rPr lang="zh-CN" altLang="en-US">
                <a:solidFill>
                  <a:srgbClr val="0070C0"/>
                </a:solidFill>
                <a:latin typeface="宋体" panose="02010600030101010101" pitchFamily="2" charset="-122"/>
                <a:ea typeface="宋体" panose="02010600030101010101" pitchFamily="2" charset="-122"/>
                <a:sym typeface="Wingdings" panose="05000000000000000000" charset="0"/>
              </a:rPr>
              <a:t>构式对</a:t>
            </a:r>
            <a:r>
              <a:rPr lang="en-US" altLang="zh-CN">
                <a:solidFill>
                  <a:srgbClr val="0070C0"/>
                </a:solidFill>
                <a:latin typeface="宋体" panose="02010600030101010101" pitchFamily="2" charset="-122"/>
                <a:ea typeface="宋体" panose="02010600030101010101" pitchFamily="2" charset="-122"/>
                <a:sym typeface="Wingdings" panose="05000000000000000000" charset="0"/>
              </a:rPr>
              <a:t>X</a:t>
            </a:r>
            <a:r>
              <a:rPr lang="zh-CN" altLang="en-US">
                <a:solidFill>
                  <a:srgbClr val="0070C0"/>
                </a:solidFill>
                <a:latin typeface="宋体" panose="02010600030101010101" pitchFamily="2" charset="-122"/>
                <a:ea typeface="宋体" panose="02010600030101010101" pitchFamily="2" charset="-122"/>
                <a:sym typeface="Wingdings" panose="05000000000000000000" charset="0"/>
              </a:rPr>
              <a:t>进行了功能压制。</a:t>
            </a:r>
            <a:endParaRPr lang="zh-CN" altLang="en-US">
              <a:solidFill>
                <a:srgbClr val="0070C0"/>
              </a:solidFill>
              <a:latin typeface="宋体" panose="02010600030101010101" pitchFamily="2" charset="-122"/>
              <a:ea typeface="宋体" panose="02010600030101010101" pitchFamily="2" charset="-122"/>
              <a:sym typeface="Wingdings" panose="05000000000000000000" charset="0"/>
            </a:endParaRPr>
          </a:p>
          <a:p>
            <a:r>
              <a:rPr lang="zh-CN" altLang="en-US">
                <a:latin typeface="宋体" panose="02010600030101010101" pitchFamily="2" charset="-122"/>
                <a:ea typeface="宋体" panose="02010600030101010101" pitchFamily="2" charset="-122"/>
                <a:sym typeface="Wingdings" panose="05000000000000000000" charset="0"/>
              </a:rPr>
              <a:t>王寅</a:t>
            </a:r>
            <a:r>
              <a:rPr lang="en-US" altLang="zh-CN">
                <a:latin typeface="宋体" panose="02010600030101010101" pitchFamily="2" charset="-122"/>
                <a:ea typeface="宋体" panose="02010600030101010101" pitchFamily="2" charset="-122"/>
                <a:sym typeface="Wingdings" panose="05000000000000000000" charset="0"/>
              </a:rPr>
              <a:t>2011</a:t>
            </a:r>
            <a:r>
              <a:rPr lang="zh-CN" altLang="en-US">
                <a:latin typeface="宋体" panose="02010600030101010101" pitchFamily="2" charset="-122"/>
                <a:ea typeface="宋体" panose="02010600030101010101" pitchFamily="2" charset="-122"/>
                <a:sym typeface="Wingdings" panose="05000000000000000000" charset="0"/>
              </a:rPr>
              <a:t>：</a:t>
            </a:r>
            <a:r>
              <a:rPr lang="zh-CN" altLang="en-US">
                <a:solidFill>
                  <a:srgbClr val="0070C0"/>
                </a:solidFill>
                <a:latin typeface="宋体" panose="02010600030101010101" pitchFamily="2" charset="-122"/>
                <a:ea typeface="宋体" panose="02010600030101010101" pitchFamily="2" charset="-122"/>
                <a:sym typeface="Wingdings" panose="05000000000000000000" charset="0"/>
              </a:rPr>
              <a:t>词汇压制的产物。</a:t>
            </a:r>
            <a:r>
              <a:rPr lang="en-US" altLang="zh-CN">
                <a:latin typeface="宋体" panose="02010600030101010101" pitchFamily="2" charset="-122"/>
                <a:ea typeface="宋体" panose="02010600030101010101" pitchFamily="2" charset="-122"/>
                <a:sym typeface="Wingdings" panose="05000000000000000000" charset="0"/>
              </a:rPr>
              <a:t>“</a:t>
            </a:r>
            <a:r>
              <a:rPr lang="zh-CN" altLang="en-US">
                <a:latin typeface="宋体" panose="02010600030101010101" pitchFamily="2" charset="-122"/>
                <a:ea typeface="宋体" panose="02010600030101010101" pitchFamily="2" charset="-122"/>
                <a:sym typeface="Wingdings" panose="05000000000000000000" charset="0"/>
              </a:rPr>
              <a:t>被自愿</a:t>
            </a:r>
            <a:r>
              <a:rPr lang="en-US" altLang="zh-CN">
                <a:latin typeface="宋体" panose="02010600030101010101" pitchFamily="2" charset="-122"/>
                <a:ea typeface="宋体" panose="02010600030101010101" pitchFamily="2" charset="-122"/>
                <a:sym typeface="Wingdings" panose="05000000000000000000" charset="0"/>
              </a:rPr>
              <a:t>”</a:t>
            </a:r>
            <a:r>
              <a:rPr lang="zh-CN" altLang="en-US">
                <a:latin typeface="宋体" panose="02010600030101010101" pitchFamily="2" charset="-122"/>
                <a:ea typeface="宋体" panose="02010600030101010101" pitchFamily="2" charset="-122"/>
                <a:sym typeface="Wingdings" panose="05000000000000000000" charset="0"/>
              </a:rPr>
              <a:t>，动词由</a:t>
            </a:r>
            <a:r>
              <a:rPr lang="en-US" altLang="zh-CN">
                <a:latin typeface="宋体" panose="02010600030101010101" pitchFamily="2" charset="-122"/>
                <a:ea typeface="宋体" panose="02010600030101010101" pitchFamily="2" charset="-122"/>
                <a:sym typeface="Wingdings" panose="05000000000000000000" charset="0"/>
              </a:rPr>
              <a:t>“</a:t>
            </a:r>
            <a:r>
              <a:rPr lang="zh-CN" altLang="en-US">
                <a:latin typeface="宋体" panose="02010600030101010101" pitchFamily="2" charset="-122"/>
                <a:ea typeface="宋体" panose="02010600030101010101" pitchFamily="2" charset="-122"/>
                <a:sym typeface="Wingdings" panose="05000000000000000000" charset="0"/>
              </a:rPr>
              <a:t>非及物性</a:t>
            </a:r>
            <a:r>
              <a:rPr lang="en-US" altLang="zh-CN">
                <a:latin typeface="宋体" panose="02010600030101010101" pitchFamily="2" charset="-122"/>
                <a:ea typeface="宋体" panose="02010600030101010101" pitchFamily="2" charset="-122"/>
                <a:sym typeface="Wingdings" panose="05000000000000000000" charset="0"/>
              </a:rPr>
              <a:t>”</a:t>
            </a:r>
            <a:r>
              <a:rPr lang="zh-CN" altLang="en-US">
                <a:latin typeface="宋体" panose="02010600030101010101" pitchFamily="2" charset="-122"/>
                <a:ea typeface="宋体" panose="02010600030101010101" pitchFamily="2" charset="-122"/>
                <a:sym typeface="Wingdings" panose="05000000000000000000" charset="0"/>
              </a:rPr>
              <a:t>调变为</a:t>
            </a:r>
            <a:r>
              <a:rPr lang="en-US" altLang="zh-CN">
                <a:latin typeface="宋体" panose="02010600030101010101" pitchFamily="2" charset="-122"/>
                <a:ea typeface="宋体" panose="02010600030101010101" pitchFamily="2" charset="-122"/>
                <a:sym typeface="Wingdings" panose="05000000000000000000" charset="0"/>
              </a:rPr>
              <a:t>“</a:t>
            </a:r>
            <a:r>
              <a:rPr lang="zh-CN" altLang="en-US">
                <a:latin typeface="宋体" panose="02010600030101010101" pitchFamily="2" charset="-122"/>
                <a:ea typeface="宋体" panose="02010600030101010101" pitchFamily="2" charset="-122"/>
                <a:sym typeface="Wingdings" panose="05000000000000000000" charset="0"/>
              </a:rPr>
              <a:t>及物性</a:t>
            </a:r>
            <a:r>
              <a:rPr lang="en-US" altLang="zh-CN">
                <a:latin typeface="宋体" panose="02010600030101010101" pitchFamily="2" charset="-122"/>
                <a:ea typeface="宋体" panose="02010600030101010101" pitchFamily="2" charset="-122"/>
                <a:sym typeface="Wingdings" panose="05000000000000000000" charset="0"/>
              </a:rPr>
              <a:t>”</a:t>
            </a:r>
            <a:r>
              <a:rPr lang="zh-CN" altLang="en-US">
                <a:latin typeface="宋体" panose="02010600030101010101" pitchFamily="2" charset="-122"/>
                <a:ea typeface="宋体" panose="02010600030101010101" pitchFamily="2" charset="-122"/>
                <a:sym typeface="Wingdings" panose="05000000000000000000" charset="0"/>
              </a:rPr>
              <a:t>，主语从</a:t>
            </a:r>
            <a:r>
              <a:rPr lang="en-US" altLang="zh-CN">
                <a:latin typeface="宋体" panose="02010600030101010101" pitchFamily="2" charset="-122"/>
                <a:ea typeface="宋体" panose="02010600030101010101" pitchFamily="2" charset="-122"/>
                <a:sym typeface="Wingdings" panose="05000000000000000000" charset="0"/>
              </a:rPr>
              <a:t>“</a:t>
            </a:r>
            <a:r>
              <a:rPr lang="zh-CN" altLang="en-US">
                <a:latin typeface="宋体" panose="02010600030101010101" pitchFamily="2" charset="-122"/>
                <a:ea typeface="宋体" panose="02010600030101010101" pitchFamily="2" charset="-122"/>
                <a:sym typeface="Wingdings" panose="05000000000000000000" charset="0"/>
              </a:rPr>
              <a:t>自主性</a:t>
            </a:r>
            <a:r>
              <a:rPr lang="en-US" altLang="zh-CN">
                <a:latin typeface="宋体" panose="02010600030101010101" pitchFamily="2" charset="-122"/>
                <a:ea typeface="宋体" panose="02010600030101010101" pitchFamily="2" charset="-122"/>
                <a:sym typeface="Wingdings" panose="05000000000000000000" charset="0"/>
              </a:rPr>
              <a:t>”</a:t>
            </a:r>
            <a:r>
              <a:rPr lang="zh-CN" altLang="en-US">
                <a:latin typeface="宋体" panose="02010600030101010101" pitchFamily="2" charset="-122"/>
                <a:ea typeface="宋体" panose="02010600030101010101" pitchFamily="2" charset="-122"/>
                <a:sym typeface="Wingdings" panose="05000000000000000000" charset="0"/>
              </a:rPr>
              <a:t>衰变为</a:t>
            </a:r>
            <a:r>
              <a:rPr lang="en-US" altLang="zh-CN">
                <a:latin typeface="宋体" panose="02010600030101010101" pitchFamily="2" charset="-122"/>
                <a:ea typeface="宋体" panose="02010600030101010101" pitchFamily="2" charset="-122"/>
                <a:sym typeface="Wingdings" panose="05000000000000000000" charset="0"/>
              </a:rPr>
              <a:t>“</a:t>
            </a:r>
            <a:r>
              <a:rPr lang="zh-CN" altLang="en-US">
                <a:latin typeface="宋体" panose="02010600030101010101" pitchFamily="2" charset="-122"/>
                <a:ea typeface="宋体" panose="02010600030101010101" pitchFamily="2" charset="-122"/>
                <a:sym typeface="Wingdings" panose="05000000000000000000" charset="0"/>
              </a:rPr>
              <a:t>非自主性</a:t>
            </a:r>
            <a:r>
              <a:rPr lang="en-US" altLang="zh-CN">
                <a:latin typeface="宋体" panose="02010600030101010101" pitchFamily="2" charset="-122"/>
                <a:ea typeface="宋体" panose="02010600030101010101" pitchFamily="2" charset="-122"/>
                <a:sym typeface="Wingdings" panose="05000000000000000000" charset="0"/>
              </a:rPr>
              <a:t>”</a:t>
            </a:r>
            <a:r>
              <a:rPr lang="zh-CN" altLang="en-US">
                <a:latin typeface="宋体" panose="02010600030101010101" pitchFamily="2" charset="-122"/>
                <a:ea typeface="宋体" panose="02010600030101010101" pitchFamily="2" charset="-122"/>
                <a:sym typeface="Wingdings" panose="05000000000000000000" charset="0"/>
              </a:rPr>
              <a:t>。</a:t>
            </a:r>
            <a:endParaRPr lang="zh-CN" altLang="en-US">
              <a:latin typeface="宋体" panose="02010600030101010101" pitchFamily="2" charset="-122"/>
              <a:ea typeface="宋体" panose="02010600030101010101" pitchFamily="2" charset="-122"/>
              <a:sym typeface="Wingdings" panose="05000000000000000000" charset="0"/>
            </a:endParaRPr>
          </a:p>
          <a:p>
            <a:r>
              <a:rPr lang="zh-CN" altLang="en-US">
                <a:latin typeface="宋体" panose="02010600030101010101" pitchFamily="2" charset="-122"/>
                <a:ea typeface="宋体" panose="02010600030101010101" pitchFamily="2" charset="-122"/>
                <a:sym typeface="Wingdings" panose="05000000000000000000" charset="0"/>
              </a:rPr>
              <a:t>作者：不同意。新</a:t>
            </a:r>
            <a:r>
              <a:rPr lang="en-US" altLang="zh-CN">
                <a:latin typeface="宋体" panose="02010600030101010101" pitchFamily="2" charset="-122"/>
                <a:ea typeface="宋体" panose="02010600030101010101" pitchFamily="2" charset="-122"/>
                <a:sym typeface="Wingdings" panose="05000000000000000000" charset="0"/>
              </a:rPr>
              <a:t>“</a:t>
            </a:r>
            <a:r>
              <a:rPr lang="zh-CN" altLang="en-US">
                <a:latin typeface="宋体" panose="02010600030101010101" pitchFamily="2" charset="-122"/>
                <a:ea typeface="宋体" panose="02010600030101010101" pitchFamily="2" charset="-122"/>
                <a:sym typeface="Wingdings" panose="05000000000000000000" charset="0"/>
              </a:rPr>
              <a:t>被</a:t>
            </a:r>
            <a:r>
              <a:rPr lang="en-US" altLang="zh-CN">
                <a:latin typeface="宋体" panose="02010600030101010101" pitchFamily="2" charset="-122"/>
                <a:ea typeface="宋体" panose="02010600030101010101" pitchFamily="2" charset="-122"/>
                <a:sym typeface="Wingdings" panose="05000000000000000000" charset="0"/>
              </a:rPr>
              <a:t>”</a:t>
            </a:r>
            <a:r>
              <a:rPr lang="zh-CN" altLang="en-US">
                <a:latin typeface="宋体" panose="02010600030101010101" pitchFamily="2" charset="-122"/>
                <a:ea typeface="宋体" panose="02010600030101010101" pitchFamily="2" charset="-122"/>
                <a:sym typeface="Wingdings" panose="05000000000000000000" charset="0"/>
              </a:rPr>
              <a:t>字式与常规</a:t>
            </a:r>
            <a:r>
              <a:rPr lang="en-US" altLang="zh-CN">
                <a:latin typeface="宋体" panose="02010600030101010101" pitchFamily="2" charset="-122"/>
                <a:ea typeface="宋体" panose="02010600030101010101" pitchFamily="2" charset="-122"/>
                <a:sym typeface="Wingdings" panose="05000000000000000000" charset="0"/>
              </a:rPr>
              <a:t>“</a:t>
            </a:r>
            <a:r>
              <a:rPr lang="zh-CN" altLang="en-US">
                <a:latin typeface="宋体" panose="02010600030101010101" pitchFamily="2" charset="-122"/>
                <a:ea typeface="宋体" panose="02010600030101010101" pitchFamily="2" charset="-122"/>
                <a:sym typeface="Wingdings" panose="05000000000000000000" charset="0"/>
              </a:rPr>
              <a:t>被</a:t>
            </a:r>
            <a:r>
              <a:rPr lang="en-US" altLang="zh-CN">
                <a:latin typeface="宋体" panose="02010600030101010101" pitchFamily="2" charset="-122"/>
                <a:ea typeface="宋体" panose="02010600030101010101" pitchFamily="2" charset="-122"/>
                <a:sym typeface="Wingdings" panose="05000000000000000000" charset="0"/>
              </a:rPr>
              <a:t>”</a:t>
            </a:r>
            <a:r>
              <a:rPr lang="zh-CN" altLang="en-US">
                <a:latin typeface="宋体" panose="02010600030101010101" pitchFamily="2" charset="-122"/>
                <a:ea typeface="宋体" panose="02010600030101010101" pitchFamily="2" charset="-122"/>
                <a:sym typeface="Wingdings" panose="05000000000000000000" charset="0"/>
              </a:rPr>
              <a:t>字句的句法表现小同而大异，构式压制的目标则是舍异而取同。</a:t>
            </a:r>
            <a:r>
              <a:rPr lang="en-US" altLang="zh-CN">
                <a:latin typeface="宋体" panose="02010600030101010101" pitchFamily="2" charset="-122"/>
                <a:ea typeface="宋体" panose="02010600030101010101" pitchFamily="2" charset="-122"/>
                <a:sym typeface="Wingdings" panose="05000000000000000000" charset="0"/>
              </a:rPr>
              <a:t>“</a:t>
            </a:r>
            <a:r>
              <a:rPr lang="zh-CN" altLang="en-US">
                <a:latin typeface="宋体" panose="02010600030101010101" pitchFamily="2" charset="-122"/>
                <a:ea typeface="宋体" panose="02010600030101010101" pitchFamily="2" charset="-122"/>
                <a:sym typeface="Wingdings" panose="05000000000000000000" charset="0"/>
              </a:rPr>
              <a:t>被自杀、被卸载</a:t>
            </a:r>
            <a:r>
              <a:rPr lang="en-US" altLang="zh-CN">
                <a:latin typeface="宋体" panose="02010600030101010101" pitchFamily="2" charset="-122"/>
                <a:ea typeface="宋体" panose="02010600030101010101" pitchFamily="2" charset="-122"/>
                <a:sym typeface="Wingdings" panose="05000000000000000000" charset="0"/>
              </a:rPr>
              <a:t>”</a:t>
            </a:r>
            <a:r>
              <a:rPr lang="zh-CN" altLang="en-US">
                <a:latin typeface="宋体" panose="02010600030101010101" pitchFamily="2" charset="-122"/>
                <a:ea typeface="宋体" panose="02010600030101010101" pitchFamily="2" charset="-122"/>
                <a:sym typeface="Wingdings" panose="05000000000000000000" charset="0"/>
              </a:rPr>
              <a:t>。</a:t>
            </a:r>
            <a:endParaRPr lang="zh-CN" altLang="en-US">
              <a:latin typeface="宋体" panose="02010600030101010101" pitchFamily="2" charset="-122"/>
              <a:ea typeface="宋体" panose="02010600030101010101" pitchFamily="2" charset="-122"/>
              <a:sym typeface="Wingdings" panose="05000000000000000000" charset="0"/>
            </a:endParaRPr>
          </a:p>
          <a:p>
            <a:r>
              <a:rPr lang="zh-CN" altLang="en-US">
                <a:latin typeface="宋体" panose="02010600030101010101" pitchFamily="2" charset="-122"/>
                <a:ea typeface="宋体" panose="02010600030101010101" pitchFamily="2" charset="-122"/>
                <a:sym typeface="Wingdings" panose="05000000000000000000" charset="0"/>
              </a:rPr>
              <a:t>彭咏梅、甘于恩</a:t>
            </a:r>
            <a:r>
              <a:rPr lang="en-US" altLang="zh-CN">
                <a:latin typeface="宋体" panose="02010600030101010101" pitchFamily="2" charset="-122"/>
                <a:ea typeface="宋体" panose="02010600030101010101" pitchFamily="2" charset="-122"/>
                <a:sym typeface="Wingdings" panose="05000000000000000000" charset="0"/>
              </a:rPr>
              <a:t>2010</a:t>
            </a:r>
            <a:r>
              <a:rPr lang="zh-CN" altLang="en-US">
                <a:latin typeface="宋体" panose="02010600030101010101" pitchFamily="2" charset="-122"/>
                <a:ea typeface="宋体" panose="02010600030101010101" pitchFamily="2" charset="-122"/>
                <a:sym typeface="Wingdings" panose="05000000000000000000" charset="0"/>
              </a:rPr>
              <a:t>，胡雪婵、胡晓研</a:t>
            </a:r>
            <a:r>
              <a:rPr lang="en-US" altLang="zh-CN">
                <a:latin typeface="宋体" panose="02010600030101010101" pitchFamily="2" charset="-122"/>
                <a:ea typeface="宋体" panose="02010600030101010101" pitchFamily="2" charset="-122"/>
                <a:sym typeface="Wingdings" panose="05000000000000000000" charset="0"/>
              </a:rPr>
              <a:t>2010</a:t>
            </a:r>
            <a:r>
              <a:rPr lang="zh-CN" altLang="en-US">
                <a:latin typeface="宋体" panose="02010600030101010101" pitchFamily="2" charset="-122"/>
                <a:ea typeface="宋体" panose="02010600030101010101" pitchFamily="2" charset="-122"/>
                <a:sym typeface="Wingdings" panose="05000000000000000000" charset="0"/>
              </a:rPr>
              <a:t>：</a:t>
            </a:r>
            <a:r>
              <a:rPr lang="zh-CN" altLang="en-US">
                <a:solidFill>
                  <a:srgbClr val="0070C0"/>
                </a:solidFill>
                <a:latin typeface="宋体" panose="02010600030101010101" pitchFamily="2" charset="-122"/>
                <a:ea typeface="宋体" panose="02010600030101010101" pitchFamily="2" charset="-122"/>
                <a:sym typeface="Wingdings" panose="05000000000000000000" charset="0"/>
              </a:rPr>
              <a:t>范畴转化。</a:t>
            </a:r>
            <a:r>
              <a:rPr lang="zh-CN" altLang="en-US">
                <a:latin typeface="宋体" panose="02010600030101010101" pitchFamily="2" charset="-122"/>
                <a:ea typeface="宋体" panose="02010600030101010101" pitchFamily="2" charset="-122"/>
                <a:sym typeface="Wingdings" panose="05000000000000000000" charset="0"/>
              </a:rPr>
              <a:t>新</a:t>
            </a:r>
            <a:r>
              <a:rPr lang="en-US" altLang="zh-CN">
                <a:latin typeface="宋体" panose="02010600030101010101" pitchFamily="2" charset="-122"/>
                <a:ea typeface="宋体" panose="02010600030101010101" pitchFamily="2" charset="-122"/>
                <a:sym typeface="Wingdings" panose="05000000000000000000" charset="0"/>
              </a:rPr>
              <a:t>“</a:t>
            </a:r>
            <a:r>
              <a:rPr lang="zh-CN" altLang="en-US">
                <a:latin typeface="宋体" panose="02010600030101010101" pitchFamily="2" charset="-122"/>
                <a:ea typeface="宋体" panose="02010600030101010101" pitchFamily="2" charset="-122"/>
                <a:sym typeface="Wingdings" panose="05000000000000000000" charset="0"/>
              </a:rPr>
              <a:t>被</a:t>
            </a:r>
            <a:r>
              <a:rPr lang="en-US" altLang="zh-CN">
                <a:latin typeface="宋体" panose="02010600030101010101" pitchFamily="2" charset="-122"/>
                <a:ea typeface="宋体" panose="02010600030101010101" pitchFamily="2" charset="-122"/>
                <a:sym typeface="Wingdings" panose="05000000000000000000" charset="0"/>
              </a:rPr>
              <a:t>”</a:t>
            </a:r>
            <a:r>
              <a:rPr lang="zh-CN" altLang="en-US">
                <a:latin typeface="宋体" panose="02010600030101010101" pitchFamily="2" charset="-122"/>
                <a:ea typeface="宋体" panose="02010600030101010101" pitchFamily="2" charset="-122"/>
                <a:sym typeface="Wingdings" panose="05000000000000000000" charset="0"/>
              </a:rPr>
              <a:t>字式中的名词、形容词等进入该格式后动词化了。等</a:t>
            </a:r>
            <a:endParaRPr lang="zh-CN" altLang="en-US">
              <a:latin typeface="宋体" panose="02010600030101010101" pitchFamily="2" charset="-122"/>
              <a:ea typeface="宋体" panose="02010600030101010101" pitchFamily="2" charset="-122"/>
              <a:sym typeface="Wingdings" panose="05000000000000000000" charset="0"/>
            </a:endParaRPr>
          </a:p>
          <a:p>
            <a:r>
              <a:rPr lang="zh-CN" altLang="en-US">
                <a:latin typeface="宋体" panose="02010600030101010101" pitchFamily="2" charset="-122"/>
                <a:ea typeface="宋体" panose="02010600030101010101" pitchFamily="2" charset="-122"/>
                <a:sym typeface="Wingdings" panose="05000000000000000000" charset="0"/>
              </a:rPr>
              <a:t>作者：构式压制现象确实存在，但压制是表象。循环论证</a:t>
            </a:r>
            <a:endParaRPr lang="zh-CN" altLang="en-US">
              <a:latin typeface="宋体" panose="02010600030101010101" pitchFamily="2" charset="-122"/>
              <a:ea typeface="宋体" panose="02010600030101010101" pitchFamily="2" charset="-122"/>
              <a:sym typeface="Wingdings" panose="05000000000000000000" charset="0"/>
            </a:endParaRPr>
          </a:p>
          <a:p>
            <a:r>
              <a:rPr lang="zh-CN" altLang="en-US">
                <a:solidFill>
                  <a:srgbClr val="0070C0"/>
                </a:solidFill>
                <a:latin typeface="宋体" panose="02010600030101010101" pitchFamily="2" charset="-122"/>
                <a:ea typeface="宋体" panose="02010600030101010101" pitchFamily="2" charset="-122"/>
                <a:sym typeface="Wingdings" panose="05000000000000000000" charset="0"/>
              </a:rPr>
              <a:t>其他各类基于构式语法观念的分析思路：</a:t>
            </a:r>
            <a:r>
              <a:rPr lang="zh-CN" altLang="en-US">
                <a:latin typeface="宋体" panose="02010600030101010101" pitchFamily="2" charset="-122"/>
                <a:ea typeface="宋体" panose="02010600030101010101" pitchFamily="2" charset="-122"/>
                <a:sym typeface="Wingdings" panose="05000000000000000000" charset="0"/>
              </a:rPr>
              <a:t>认为新</a:t>
            </a:r>
            <a:r>
              <a:rPr lang="en-US" altLang="zh-CN">
                <a:latin typeface="宋体" panose="02010600030101010101" pitchFamily="2" charset="-122"/>
                <a:ea typeface="宋体" panose="02010600030101010101" pitchFamily="2" charset="-122"/>
                <a:sym typeface="Wingdings" panose="05000000000000000000" charset="0"/>
              </a:rPr>
              <a:t>“</a:t>
            </a:r>
            <a:r>
              <a:rPr lang="zh-CN" altLang="en-US">
                <a:latin typeface="宋体" panose="02010600030101010101" pitchFamily="2" charset="-122"/>
                <a:ea typeface="宋体" panose="02010600030101010101" pitchFamily="2" charset="-122"/>
                <a:sym typeface="Wingdings" panose="05000000000000000000" charset="0"/>
              </a:rPr>
              <a:t>被</a:t>
            </a:r>
            <a:r>
              <a:rPr lang="en-US" altLang="zh-CN">
                <a:latin typeface="宋体" panose="02010600030101010101" pitchFamily="2" charset="-122"/>
                <a:ea typeface="宋体" panose="02010600030101010101" pitchFamily="2" charset="-122"/>
                <a:sym typeface="Wingdings" panose="05000000000000000000" charset="0"/>
              </a:rPr>
              <a:t>”</a:t>
            </a:r>
            <a:r>
              <a:rPr lang="zh-CN" altLang="en-US">
                <a:latin typeface="宋体" panose="02010600030101010101" pitchFamily="2" charset="-122"/>
                <a:ea typeface="宋体" panose="02010600030101010101" pitchFamily="2" charset="-122"/>
                <a:sym typeface="Wingdings" panose="05000000000000000000" charset="0"/>
              </a:rPr>
              <a:t>字式作为一个构式，因而有其形义关系上的特异之处。</a:t>
            </a:r>
            <a:endParaRPr lang="zh-CN" altLang="en-US">
              <a:latin typeface="宋体" panose="02010600030101010101" pitchFamily="2" charset="-122"/>
              <a:ea typeface="宋体" panose="02010600030101010101" pitchFamily="2" charset="-122"/>
              <a:sym typeface="Wingdings" panose="05000000000000000000" charset="0"/>
            </a:endParaRPr>
          </a:p>
        </p:txBody>
      </p:sp>
    </p:spTree>
    <p:custDataLst>
      <p:tags r:id="rId1"/>
    </p:custData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sym typeface="+mn-ea"/>
              </a:rPr>
              <a:t>3.3 </a:t>
            </a:r>
            <a:r>
              <a:rPr lang="zh-CN" altLang="en-US">
                <a:sym typeface="+mn-ea"/>
              </a:rPr>
              <a:t>关于新</a:t>
            </a:r>
            <a:r>
              <a:rPr lang="en-US" altLang="zh-CN">
                <a:sym typeface="+mn-ea"/>
              </a:rPr>
              <a:t>“</a:t>
            </a:r>
            <a:r>
              <a:rPr lang="zh-CN" altLang="en-US">
                <a:sym typeface="+mn-ea"/>
              </a:rPr>
              <a:t>被</a:t>
            </a:r>
            <a:r>
              <a:rPr lang="en-US" altLang="zh-CN">
                <a:sym typeface="+mn-ea"/>
              </a:rPr>
              <a:t>”</a:t>
            </a:r>
            <a:r>
              <a:rPr lang="zh-CN" altLang="en-US">
                <a:sym typeface="+mn-ea"/>
              </a:rPr>
              <a:t>字式产生动因和机制的再思考</a:t>
            </a:r>
            <a:endParaRPr lang="zh-CN" altLang="en-US"/>
          </a:p>
        </p:txBody>
      </p:sp>
      <p:sp>
        <p:nvSpPr>
          <p:cNvPr id="3" name="内容占位符 2"/>
          <p:cNvSpPr>
            <a:spLocks noGrp="1"/>
          </p:cNvSpPr>
          <p:nvPr>
            <p:ph idx="1"/>
          </p:nvPr>
        </p:nvSpPr>
        <p:spPr/>
        <p:txBody>
          <a:bodyPr/>
          <a:p>
            <a:r>
              <a:rPr lang="zh-CN" altLang="en-US">
                <a:solidFill>
                  <a:srgbClr val="0070C0"/>
                </a:solidFill>
                <a:latin typeface="宋体" panose="02010600030101010101" pitchFamily="2" charset="-122"/>
                <a:ea typeface="宋体" panose="02010600030101010101" pitchFamily="2" charset="-122"/>
              </a:rPr>
              <a:t>（</a:t>
            </a:r>
            <a:r>
              <a:rPr lang="en-US" altLang="zh-CN">
                <a:solidFill>
                  <a:srgbClr val="0070C0"/>
                </a:solidFill>
                <a:latin typeface="宋体" panose="02010600030101010101" pitchFamily="2" charset="-122"/>
                <a:ea typeface="宋体" panose="02010600030101010101" pitchFamily="2" charset="-122"/>
              </a:rPr>
              <a:t>2</a:t>
            </a:r>
            <a:r>
              <a:rPr lang="zh-CN" altLang="en-US">
                <a:solidFill>
                  <a:srgbClr val="0070C0"/>
                </a:solidFill>
                <a:latin typeface="宋体" panose="02010600030101010101" pitchFamily="2" charset="-122"/>
                <a:ea typeface="宋体" panose="02010600030101010101" pitchFamily="2" charset="-122"/>
              </a:rPr>
              <a:t>）模因机制作用的结果。</a:t>
            </a:r>
            <a:endParaRPr lang="zh-CN" altLang="en-US">
              <a:solidFill>
                <a:srgbClr val="0070C0"/>
              </a:solidFill>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认为</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被就业</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出现后，</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被</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动词性成分</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这一结构马上</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繁衍</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出诸多复制性结构</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形成一种</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集群式</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的规模效应</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，并</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形成多个变体格式</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（郑庆君</a:t>
            </a:r>
            <a:r>
              <a:rPr lang="en-US" altLang="zh-CN">
                <a:latin typeface="宋体" panose="02010600030101010101" pitchFamily="2" charset="-122"/>
                <a:ea typeface="宋体" panose="02010600030101010101" pitchFamily="2" charset="-122"/>
              </a:rPr>
              <a:t>2010</a:t>
            </a:r>
            <a:r>
              <a:rPr lang="zh-CN" altLang="en-US">
                <a:latin typeface="宋体" panose="02010600030101010101" pitchFamily="2" charset="-122"/>
                <a:ea typeface="宋体" panose="02010600030101010101" pitchFamily="2" charset="-122"/>
              </a:rPr>
              <a:t>）</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作者：不同意。所</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模</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之</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因</a:t>
            </a:r>
            <a:r>
              <a:rPr lang="en-US" altLang="zh-CN">
                <a:latin typeface="宋体" panose="02010600030101010101" pitchFamily="2" charset="-122"/>
                <a:ea typeface="宋体" panose="02010600030101010101" pitchFamily="2" charset="-122"/>
              </a:rPr>
              <a:t>”</a:t>
            </a:r>
            <a:endParaRPr lang="en-US" altLang="zh-CN">
              <a:latin typeface="宋体" panose="02010600030101010101" pitchFamily="2" charset="-122"/>
              <a:ea typeface="宋体" panose="02010600030101010101" pitchFamily="2" charset="-122"/>
            </a:endParaRPr>
          </a:p>
          <a:p>
            <a:r>
              <a:rPr lang="zh-CN" altLang="en-US">
                <a:solidFill>
                  <a:srgbClr val="0070C0"/>
                </a:solidFill>
                <a:latin typeface="宋体" panose="02010600030101010101" pitchFamily="2" charset="-122"/>
                <a:ea typeface="宋体" panose="02010600030101010101" pitchFamily="2" charset="-122"/>
              </a:rPr>
              <a:t>（</a:t>
            </a:r>
            <a:r>
              <a:rPr lang="en-US" altLang="zh-CN">
                <a:solidFill>
                  <a:srgbClr val="0070C0"/>
                </a:solidFill>
                <a:latin typeface="宋体" panose="02010600030101010101" pitchFamily="2" charset="-122"/>
                <a:ea typeface="宋体" panose="02010600030101010101" pitchFamily="2" charset="-122"/>
              </a:rPr>
              <a:t>3</a:t>
            </a:r>
            <a:r>
              <a:rPr lang="zh-CN" altLang="en-US">
                <a:solidFill>
                  <a:srgbClr val="0070C0"/>
                </a:solidFill>
                <a:latin typeface="宋体" panose="02010600030101010101" pitchFamily="2" charset="-122"/>
                <a:ea typeface="宋体" panose="02010600030101010101" pitchFamily="2" charset="-122"/>
              </a:rPr>
              <a:t>）仿拟说。</a:t>
            </a:r>
            <a:endParaRPr lang="zh-CN" altLang="en-US">
              <a:solidFill>
                <a:srgbClr val="0070C0"/>
              </a:solidFill>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新</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被</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字式</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由于</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被</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字句和</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被</a:t>
            </a:r>
            <a:r>
              <a:rPr lang="en-US" altLang="zh-CN">
                <a:latin typeface="宋体" panose="02010600030101010101" pitchFamily="2" charset="-122"/>
                <a:ea typeface="宋体" panose="02010600030101010101" pitchFamily="2" charset="-122"/>
              </a:rPr>
              <a:t>XX’</a:t>
            </a:r>
            <a:r>
              <a:rPr lang="zh-CN" altLang="en-US">
                <a:latin typeface="宋体" panose="02010600030101010101" pitchFamily="2" charset="-122"/>
                <a:ea typeface="宋体" panose="02010600030101010101" pitchFamily="2" charset="-122"/>
              </a:rPr>
              <a:t>句在句法形式上同一，在语义上类似，我们认为这两者之间存在着仿拟</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（张建理、朱俊伟</a:t>
            </a:r>
            <a:r>
              <a:rPr lang="en-US" altLang="zh-CN">
                <a:latin typeface="宋体" panose="02010600030101010101" pitchFamily="2" charset="-122"/>
                <a:ea typeface="宋体" panose="02010600030101010101" pitchFamily="2" charset="-122"/>
              </a:rPr>
              <a:t>2010</a:t>
            </a:r>
            <a:r>
              <a:rPr lang="zh-CN" altLang="en-US">
                <a:latin typeface="宋体" panose="02010600030101010101" pitchFamily="2" charset="-122"/>
                <a:ea typeface="宋体" panose="02010600030101010101" pitchFamily="2" charset="-122"/>
              </a:rPr>
              <a:t>）</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作者：是否由常规</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被</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字句直接仿拟而来，是值得商榷的。</a:t>
            </a:r>
            <a:endParaRPr lang="zh-CN" altLang="en-US">
              <a:latin typeface="宋体" panose="02010600030101010101" pitchFamily="2" charset="-122"/>
              <a:ea typeface="宋体" panose="02010600030101010101" pitchFamily="2" charset="-122"/>
            </a:endParaRPr>
          </a:p>
        </p:txBody>
      </p:sp>
    </p:spTree>
    <p:custDataLst>
      <p:tags r:id="rId1"/>
    </p:custData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组合 3"/>
          <p:cNvGrpSpPr/>
          <p:nvPr>
            <p:custDataLst>
              <p:tags r:id="rId1"/>
            </p:custDataLst>
          </p:nvPr>
        </p:nvGrpSpPr>
        <p:grpSpPr>
          <a:xfrm>
            <a:off x="3450255" y="1330217"/>
            <a:ext cx="7780690" cy="947515"/>
            <a:chOff x="3450255" y="1330217"/>
            <a:chExt cx="7780690" cy="947515"/>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p:grpSpPr>
        <p:sp>
          <p:nvSpPr>
            <p:cNvPr id="5" name="圆角矩形 4"/>
            <p:cNvSpPr/>
            <p:nvPr>
              <p:custDataLst>
                <p:tags r:id="rId2"/>
              </p:custDataLst>
            </p:nvPr>
          </p:nvSpPr>
          <p:spPr>
            <a:xfrm>
              <a:off x="4272861" y="1561091"/>
              <a:ext cx="6958084" cy="696036"/>
            </a:xfrm>
            <a:prstGeom prst="roundRect">
              <a:avLst/>
            </a:prstGeom>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lnSpcReduction="10000"/>
            </a:bodyPr>
            <a:lstStyle/>
            <a:p>
              <a:pPr algn="ctr">
                <a:lnSpc>
                  <a:spcPct val="120000"/>
                </a:lnSpc>
                <a:spcBef>
                  <a:spcPct val="0"/>
                </a:spcBef>
                <a:buNone/>
              </a:pPr>
              <a:r>
                <a:rPr lang="zh-CN" altLang="en-US" sz="3200" dirty="0">
                  <a:solidFill>
                    <a:schemeClr val="bg1"/>
                  </a:solidFill>
                  <a:sym typeface="+mn-lt"/>
                </a:rPr>
                <a:t>引言</a:t>
              </a:r>
              <a:endParaRPr lang="zh-CN" altLang="en-US" sz="3200" dirty="0">
                <a:solidFill>
                  <a:schemeClr val="bg1"/>
                </a:solidFill>
                <a:sym typeface="+mn-lt"/>
              </a:endParaRPr>
            </a:p>
          </p:txBody>
        </p:sp>
        <p:grpSp>
          <p:nvGrpSpPr>
            <p:cNvPr id="6" name="组合 5"/>
            <p:cNvGrpSpPr/>
            <p:nvPr/>
          </p:nvGrpSpPr>
          <p:grpSpPr>
            <a:xfrm>
              <a:off x="3450255" y="1330217"/>
              <a:ext cx="696562" cy="947515"/>
              <a:chOff x="1363871" y="1774583"/>
              <a:chExt cx="843805" cy="1043460"/>
            </a:xfrm>
            <a:grpFill/>
            <a:effectLst/>
          </p:grpSpPr>
          <p:sp>
            <p:nvSpPr>
              <p:cNvPr id="7" name="任意多边形 6"/>
              <p:cNvSpPr/>
              <p:nvPr>
                <p:custDataLst>
                  <p:tags r:id="rId3"/>
                </p:custDataLst>
              </p:nvPr>
            </p:nvSpPr>
            <p:spPr>
              <a:xfrm rot="18000000">
                <a:off x="1385876" y="2135081"/>
                <a:ext cx="660957" cy="704968"/>
              </a:xfrm>
              <a:custGeom>
                <a:avLst/>
                <a:gdLst>
                  <a:gd name="connsiteX0" fmla="*/ 1025442 w 1025442"/>
                  <a:gd name="connsiteY0" fmla="*/ 0 h 1093723"/>
                  <a:gd name="connsiteX1" fmla="*/ 950025 w 1025442"/>
                  <a:gd name="connsiteY1" fmla="*/ 538327 h 1093723"/>
                  <a:gd name="connsiteX2" fmla="*/ 893829 w 1025442"/>
                  <a:gd name="connsiteY2" fmla="*/ 538326 h 1093723"/>
                  <a:gd name="connsiteX3" fmla="*/ 957015 w 1025442"/>
                  <a:gd name="connsiteY3" fmla="*/ 87302 h 1093723"/>
                  <a:gd name="connsiteX4" fmla="*/ 92715 w 1025442"/>
                  <a:gd name="connsiteY4" fmla="*/ 432955 h 1093723"/>
                  <a:gd name="connsiteX5" fmla="*/ 827868 w 1025442"/>
                  <a:gd name="connsiteY5" fmla="*/ 1009154 h 1093723"/>
                  <a:gd name="connsiteX6" fmla="*/ 843593 w 1025442"/>
                  <a:gd name="connsiteY6" fmla="*/ 896914 h 1093723"/>
                  <a:gd name="connsiteX7" fmla="*/ 899788 w 1025442"/>
                  <a:gd name="connsiteY7" fmla="*/ 896914 h 1093723"/>
                  <a:gd name="connsiteX8" fmla="*/ 872216 w 1025442"/>
                  <a:gd name="connsiteY8" fmla="*/ 1093723 h 1093723"/>
                  <a:gd name="connsiteX9" fmla="*/ 0 w 1025442"/>
                  <a:gd name="connsiteY9" fmla="*/ 410097 h 1093723"/>
                  <a:gd name="connsiteX10" fmla="*/ 1025442 w 1025442"/>
                  <a:gd name="connsiteY10" fmla="*/ 0 h 10937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5442" h="1093723">
                    <a:moveTo>
                      <a:pt x="1025442" y="0"/>
                    </a:moveTo>
                    <a:lnTo>
                      <a:pt x="950025" y="538327"/>
                    </a:lnTo>
                    <a:lnTo>
                      <a:pt x="893829" y="538326"/>
                    </a:lnTo>
                    <a:lnTo>
                      <a:pt x="957015" y="87302"/>
                    </a:lnTo>
                    <a:lnTo>
                      <a:pt x="92715" y="432955"/>
                    </a:lnTo>
                    <a:lnTo>
                      <a:pt x="827868" y="1009154"/>
                    </a:lnTo>
                    <a:lnTo>
                      <a:pt x="843593" y="896914"/>
                    </a:lnTo>
                    <a:lnTo>
                      <a:pt x="899788" y="896914"/>
                    </a:lnTo>
                    <a:lnTo>
                      <a:pt x="872216" y="1093723"/>
                    </a:lnTo>
                    <a:lnTo>
                      <a:pt x="0" y="410097"/>
                    </a:lnTo>
                    <a:lnTo>
                      <a:pt x="1025442" y="0"/>
                    </a:lnTo>
                    <a:close/>
                  </a:path>
                </a:pathLst>
              </a:custGeom>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sym typeface="+mn-lt"/>
                </a:endParaRPr>
              </a:p>
            </p:txBody>
          </p:sp>
          <p:sp>
            <p:nvSpPr>
              <p:cNvPr id="8" name="文本框 7"/>
              <p:cNvSpPr txBox="1"/>
              <p:nvPr>
                <p:custDataLst>
                  <p:tags r:id="rId4"/>
                </p:custDataLst>
              </p:nvPr>
            </p:nvSpPr>
            <p:spPr>
              <a:xfrm>
                <a:off x="1638324" y="1774583"/>
                <a:ext cx="569352" cy="779566"/>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p:spPr>
            <p:txBody>
              <a:bodyPr wrap="square" rtlCol="0" anchor="ctr">
                <a:normAutofit/>
              </a:bodyPr>
              <a:lstStyle/>
              <a:p>
                <a:pPr algn="ctr"/>
                <a:r>
                  <a:rPr lang="en-US" altLang="zh-CN" sz="4000" i="1" dirty="0" smtClean="0">
                    <a:solidFill>
                      <a:schemeClr val="accent1"/>
                    </a:solidFill>
                    <a:sym typeface="+mn-lt"/>
                  </a:rPr>
                  <a:t>1</a:t>
                </a:r>
                <a:endParaRPr lang="zh-CN" altLang="en-US" sz="4000" i="1" dirty="0">
                  <a:solidFill>
                    <a:schemeClr val="accent1"/>
                  </a:solidFill>
                  <a:sym typeface="+mn-lt"/>
                </a:endParaRPr>
              </a:p>
            </p:txBody>
          </p:sp>
        </p:grpSp>
      </p:grpSp>
      <p:grpSp>
        <p:nvGrpSpPr>
          <p:cNvPr id="10" name="组合 9"/>
          <p:cNvGrpSpPr/>
          <p:nvPr>
            <p:custDataLst>
              <p:tags r:id="rId5"/>
            </p:custDataLst>
          </p:nvPr>
        </p:nvGrpSpPr>
        <p:grpSpPr>
          <a:xfrm>
            <a:off x="2554494" y="2529136"/>
            <a:ext cx="7780690" cy="947515"/>
            <a:chOff x="2554494" y="2529136"/>
            <a:chExt cx="7780690" cy="947515"/>
          </a:xfrm>
        </p:grpSpPr>
        <p:sp>
          <p:nvSpPr>
            <p:cNvPr id="13" name="圆角矩形 12"/>
            <p:cNvSpPr/>
            <p:nvPr>
              <p:custDataLst>
                <p:tags r:id="rId6"/>
              </p:custDataLst>
            </p:nvPr>
          </p:nvSpPr>
          <p:spPr>
            <a:xfrm>
              <a:off x="3377100" y="2760010"/>
              <a:ext cx="6958084" cy="696036"/>
            </a:xfrm>
            <a:prstGeom prst="round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lnSpcReduction="10000"/>
            </a:bodyPr>
            <a:lstStyle/>
            <a:p>
              <a:pPr algn="ctr">
                <a:lnSpc>
                  <a:spcPct val="120000"/>
                </a:lnSpc>
                <a:spcBef>
                  <a:spcPct val="0"/>
                </a:spcBef>
                <a:buNone/>
              </a:pPr>
              <a:r>
                <a:rPr lang="zh-CN" altLang="en-US" sz="3200" dirty="0">
                  <a:solidFill>
                    <a:schemeClr val="bg1"/>
                  </a:solidFill>
                  <a:sym typeface="+mn-lt"/>
                </a:rPr>
                <a:t>新</a:t>
              </a:r>
              <a:r>
                <a:rPr lang="en-US" altLang="zh-CN" sz="3200" dirty="0">
                  <a:solidFill>
                    <a:schemeClr val="bg1"/>
                  </a:solidFill>
                  <a:sym typeface="+mn-lt"/>
                </a:rPr>
                <a:t>“</a:t>
              </a:r>
              <a:r>
                <a:rPr lang="zh-CN" altLang="en-US" sz="3200" dirty="0">
                  <a:solidFill>
                    <a:schemeClr val="bg1"/>
                  </a:solidFill>
                  <a:sym typeface="+mn-lt"/>
                </a:rPr>
                <a:t>被</a:t>
              </a:r>
              <a:r>
                <a:rPr lang="en-US" altLang="zh-CN" sz="3200" dirty="0">
                  <a:solidFill>
                    <a:schemeClr val="bg1"/>
                  </a:solidFill>
                  <a:sym typeface="+mn-lt"/>
                </a:rPr>
                <a:t>”</a:t>
              </a:r>
              <a:r>
                <a:rPr lang="zh-CN" altLang="en-US" sz="3200" dirty="0">
                  <a:solidFill>
                    <a:schemeClr val="bg1"/>
                  </a:solidFill>
                  <a:sym typeface="+mn-lt"/>
                </a:rPr>
                <a:t>字式对常规被字句的双重背反</a:t>
              </a:r>
              <a:endParaRPr lang="zh-CN" altLang="en-US" sz="3200" dirty="0">
                <a:solidFill>
                  <a:schemeClr val="bg1"/>
                </a:solidFill>
                <a:sym typeface="+mn-lt"/>
              </a:endParaRPr>
            </a:p>
          </p:txBody>
        </p:sp>
        <p:grpSp>
          <p:nvGrpSpPr>
            <p:cNvPr id="14" name="组合 13"/>
            <p:cNvGrpSpPr/>
            <p:nvPr/>
          </p:nvGrpSpPr>
          <p:grpSpPr>
            <a:xfrm>
              <a:off x="2554494" y="2529136"/>
              <a:ext cx="696562" cy="947515"/>
              <a:chOff x="1363871" y="1774583"/>
              <a:chExt cx="843805" cy="1043460"/>
            </a:xfrm>
            <a:effectLst/>
          </p:grpSpPr>
          <p:sp>
            <p:nvSpPr>
              <p:cNvPr id="15" name="任意多边形 14"/>
              <p:cNvSpPr/>
              <p:nvPr>
                <p:custDataLst>
                  <p:tags r:id="rId7"/>
                </p:custDataLst>
              </p:nvPr>
            </p:nvSpPr>
            <p:spPr>
              <a:xfrm rot="18000000">
                <a:off x="1385876" y="2135081"/>
                <a:ext cx="660957" cy="704968"/>
              </a:xfrm>
              <a:custGeom>
                <a:avLst/>
                <a:gdLst>
                  <a:gd name="connsiteX0" fmla="*/ 1025442 w 1025442"/>
                  <a:gd name="connsiteY0" fmla="*/ 0 h 1093723"/>
                  <a:gd name="connsiteX1" fmla="*/ 950025 w 1025442"/>
                  <a:gd name="connsiteY1" fmla="*/ 538327 h 1093723"/>
                  <a:gd name="connsiteX2" fmla="*/ 893829 w 1025442"/>
                  <a:gd name="connsiteY2" fmla="*/ 538326 h 1093723"/>
                  <a:gd name="connsiteX3" fmla="*/ 957015 w 1025442"/>
                  <a:gd name="connsiteY3" fmla="*/ 87302 h 1093723"/>
                  <a:gd name="connsiteX4" fmla="*/ 92715 w 1025442"/>
                  <a:gd name="connsiteY4" fmla="*/ 432955 h 1093723"/>
                  <a:gd name="connsiteX5" fmla="*/ 827868 w 1025442"/>
                  <a:gd name="connsiteY5" fmla="*/ 1009154 h 1093723"/>
                  <a:gd name="connsiteX6" fmla="*/ 843593 w 1025442"/>
                  <a:gd name="connsiteY6" fmla="*/ 896914 h 1093723"/>
                  <a:gd name="connsiteX7" fmla="*/ 899788 w 1025442"/>
                  <a:gd name="connsiteY7" fmla="*/ 896914 h 1093723"/>
                  <a:gd name="connsiteX8" fmla="*/ 872216 w 1025442"/>
                  <a:gd name="connsiteY8" fmla="*/ 1093723 h 1093723"/>
                  <a:gd name="connsiteX9" fmla="*/ 0 w 1025442"/>
                  <a:gd name="connsiteY9" fmla="*/ 410097 h 1093723"/>
                  <a:gd name="connsiteX10" fmla="*/ 1025442 w 1025442"/>
                  <a:gd name="connsiteY10" fmla="*/ 0 h 10937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5442" h="1093723">
                    <a:moveTo>
                      <a:pt x="1025442" y="0"/>
                    </a:moveTo>
                    <a:lnTo>
                      <a:pt x="950025" y="538327"/>
                    </a:lnTo>
                    <a:lnTo>
                      <a:pt x="893829" y="538326"/>
                    </a:lnTo>
                    <a:lnTo>
                      <a:pt x="957015" y="87302"/>
                    </a:lnTo>
                    <a:lnTo>
                      <a:pt x="92715" y="432955"/>
                    </a:lnTo>
                    <a:lnTo>
                      <a:pt x="827868" y="1009154"/>
                    </a:lnTo>
                    <a:lnTo>
                      <a:pt x="843593" y="896914"/>
                    </a:lnTo>
                    <a:lnTo>
                      <a:pt x="899788" y="896914"/>
                    </a:lnTo>
                    <a:lnTo>
                      <a:pt x="872216" y="1093723"/>
                    </a:lnTo>
                    <a:lnTo>
                      <a:pt x="0" y="410097"/>
                    </a:lnTo>
                    <a:lnTo>
                      <a:pt x="1025442" y="0"/>
                    </a:lnTo>
                    <a:close/>
                  </a:path>
                </a:pathLst>
              </a:cu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sym typeface="+mn-lt"/>
                </a:endParaRPr>
              </a:p>
            </p:txBody>
          </p:sp>
          <p:sp>
            <p:nvSpPr>
              <p:cNvPr id="16" name="文本框 15"/>
              <p:cNvSpPr txBox="1"/>
              <p:nvPr>
                <p:custDataLst>
                  <p:tags r:id="rId8"/>
                </p:custDataLst>
              </p:nvPr>
            </p:nvSpPr>
            <p:spPr>
              <a:xfrm>
                <a:off x="1638324" y="1774583"/>
                <a:ext cx="569352" cy="779566"/>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p:spPr>
            <p:txBody>
              <a:bodyPr wrap="square" rtlCol="0" anchor="ctr">
                <a:normAutofit/>
              </a:bodyPr>
              <a:lstStyle/>
              <a:p>
                <a:pPr algn="ctr"/>
                <a:r>
                  <a:rPr lang="en-US" altLang="zh-CN" sz="4000" i="1" dirty="0" smtClean="0">
                    <a:solidFill>
                      <a:schemeClr val="accent1"/>
                    </a:solidFill>
                    <a:sym typeface="+mn-lt"/>
                  </a:rPr>
                  <a:t>2</a:t>
                </a:r>
                <a:endParaRPr lang="zh-CN" altLang="en-US" sz="4000" i="1" dirty="0">
                  <a:solidFill>
                    <a:schemeClr val="accent1"/>
                  </a:solidFill>
                  <a:sym typeface="+mn-lt"/>
                </a:endParaRPr>
              </a:p>
            </p:txBody>
          </p:sp>
        </p:grpSp>
      </p:grpSp>
      <p:grpSp>
        <p:nvGrpSpPr>
          <p:cNvPr id="3" name="组合 2"/>
          <p:cNvGrpSpPr/>
          <p:nvPr>
            <p:custDataLst>
              <p:tags r:id="rId9"/>
            </p:custDataLst>
          </p:nvPr>
        </p:nvGrpSpPr>
        <p:grpSpPr>
          <a:xfrm>
            <a:off x="1658732" y="3728055"/>
            <a:ext cx="7780690" cy="947515"/>
            <a:chOff x="1658732" y="3728055"/>
            <a:chExt cx="7780690" cy="947515"/>
          </a:xfrm>
        </p:grpSpPr>
        <p:sp>
          <p:nvSpPr>
            <p:cNvPr id="18" name="圆角矩形 17"/>
            <p:cNvSpPr/>
            <p:nvPr>
              <p:custDataLst>
                <p:tags r:id="rId10"/>
              </p:custDataLst>
            </p:nvPr>
          </p:nvSpPr>
          <p:spPr>
            <a:xfrm>
              <a:off x="2481338" y="3958929"/>
              <a:ext cx="6958084" cy="696036"/>
            </a:xfrm>
            <a:prstGeom prst="round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lnSpcReduction="10000"/>
            </a:bodyPr>
            <a:lstStyle/>
            <a:p>
              <a:pPr algn="ctr">
                <a:lnSpc>
                  <a:spcPct val="120000"/>
                </a:lnSpc>
                <a:spcBef>
                  <a:spcPct val="0"/>
                </a:spcBef>
                <a:buNone/>
              </a:pPr>
              <a:r>
                <a:rPr lang="zh-CN" altLang="en-US" sz="3200" dirty="0">
                  <a:solidFill>
                    <a:schemeClr val="bg1"/>
                  </a:solidFill>
                  <a:sym typeface="+mn-lt"/>
                </a:rPr>
                <a:t>新</a:t>
              </a:r>
              <a:r>
                <a:rPr lang="en-US" altLang="zh-CN" sz="3200" dirty="0">
                  <a:solidFill>
                    <a:schemeClr val="bg1"/>
                  </a:solidFill>
                  <a:sym typeface="+mn-lt"/>
                </a:rPr>
                <a:t>“</a:t>
              </a:r>
              <a:r>
                <a:rPr lang="zh-CN" altLang="en-US" sz="3200" dirty="0">
                  <a:solidFill>
                    <a:schemeClr val="bg1"/>
                  </a:solidFill>
                  <a:sym typeface="+mn-lt"/>
                </a:rPr>
                <a:t>被</a:t>
              </a:r>
              <a:r>
                <a:rPr lang="en-US" altLang="zh-CN" sz="3200" dirty="0">
                  <a:solidFill>
                    <a:schemeClr val="bg1"/>
                  </a:solidFill>
                  <a:sym typeface="+mn-lt"/>
                </a:rPr>
                <a:t>”</a:t>
              </a:r>
              <a:r>
                <a:rPr lang="zh-CN" altLang="en-US" sz="3200" dirty="0">
                  <a:solidFill>
                    <a:schemeClr val="bg1"/>
                  </a:solidFill>
                  <a:sym typeface="+mn-lt"/>
                </a:rPr>
                <a:t>字式的形成动因和生成机制</a:t>
              </a:r>
              <a:endParaRPr lang="zh-CN" altLang="en-US" sz="3200" dirty="0">
                <a:solidFill>
                  <a:schemeClr val="bg1"/>
                </a:solidFill>
                <a:sym typeface="+mn-lt"/>
              </a:endParaRPr>
            </a:p>
          </p:txBody>
        </p:sp>
        <p:grpSp>
          <p:nvGrpSpPr>
            <p:cNvPr id="19" name="组合 18"/>
            <p:cNvGrpSpPr/>
            <p:nvPr/>
          </p:nvGrpSpPr>
          <p:grpSpPr>
            <a:xfrm>
              <a:off x="1658732" y="3728055"/>
              <a:ext cx="696562" cy="947515"/>
              <a:chOff x="1363871" y="1774583"/>
              <a:chExt cx="843805" cy="1043460"/>
            </a:xfrm>
            <a:effectLst/>
          </p:grpSpPr>
          <p:sp>
            <p:nvSpPr>
              <p:cNvPr id="20" name="任意多边形 19"/>
              <p:cNvSpPr/>
              <p:nvPr>
                <p:custDataLst>
                  <p:tags r:id="rId11"/>
                </p:custDataLst>
              </p:nvPr>
            </p:nvSpPr>
            <p:spPr>
              <a:xfrm rot="18000000">
                <a:off x="1385876" y="2135081"/>
                <a:ext cx="660957" cy="704968"/>
              </a:xfrm>
              <a:custGeom>
                <a:avLst/>
                <a:gdLst>
                  <a:gd name="connsiteX0" fmla="*/ 1025442 w 1025442"/>
                  <a:gd name="connsiteY0" fmla="*/ 0 h 1093723"/>
                  <a:gd name="connsiteX1" fmla="*/ 950025 w 1025442"/>
                  <a:gd name="connsiteY1" fmla="*/ 538327 h 1093723"/>
                  <a:gd name="connsiteX2" fmla="*/ 893829 w 1025442"/>
                  <a:gd name="connsiteY2" fmla="*/ 538326 h 1093723"/>
                  <a:gd name="connsiteX3" fmla="*/ 957015 w 1025442"/>
                  <a:gd name="connsiteY3" fmla="*/ 87302 h 1093723"/>
                  <a:gd name="connsiteX4" fmla="*/ 92715 w 1025442"/>
                  <a:gd name="connsiteY4" fmla="*/ 432955 h 1093723"/>
                  <a:gd name="connsiteX5" fmla="*/ 827868 w 1025442"/>
                  <a:gd name="connsiteY5" fmla="*/ 1009154 h 1093723"/>
                  <a:gd name="connsiteX6" fmla="*/ 843593 w 1025442"/>
                  <a:gd name="connsiteY6" fmla="*/ 896914 h 1093723"/>
                  <a:gd name="connsiteX7" fmla="*/ 899788 w 1025442"/>
                  <a:gd name="connsiteY7" fmla="*/ 896914 h 1093723"/>
                  <a:gd name="connsiteX8" fmla="*/ 872216 w 1025442"/>
                  <a:gd name="connsiteY8" fmla="*/ 1093723 h 1093723"/>
                  <a:gd name="connsiteX9" fmla="*/ 0 w 1025442"/>
                  <a:gd name="connsiteY9" fmla="*/ 410097 h 1093723"/>
                  <a:gd name="connsiteX10" fmla="*/ 1025442 w 1025442"/>
                  <a:gd name="connsiteY10" fmla="*/ 0 h 10937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5442" h="1093723">
                    <a:moveTo>
                      <a:pt x="1025442" y="0"/>
                    </a:moveTo>
                    <a:lnTo>
                      <a:pt x="950025" y="538327"/>
                    </a:lnTo>
                    <a:lnTo>
                      <a:pt x="893829" y="538326"/>
                    </a:lnTo>
                    <a:lnTo>
                      <a:pt x="957015" y="87302"/>
                    </a:lnTo>
                    <a:lnTo>
                      <a:pt x="92715" y="432955"/>
                    </a:lnTo>
                    <a:lnTo>
                      <a:pt x="827868" y="1009154"/>
                    </a:lnTo>
                    <a:lnTo>
                      <a:pt x="843593" y="896914"/>
                    </a:lnTo>
                    <a:lnTo>
                      <a:pt x="899788" y="896914"/>
                    </a:lnTo>
                    <a:lnTo>
                      <a:pt x="872216" y="1093723"/>
                    </a:lnTo>
                    <a:lnTo>
                      <a:pt x="0" y="410097"/>
                    </a:lnTo>
                    <a:lnTo>
                      <a:pt x="1025442" y="0"/>
                    </a:lnTo>
                    <a:close/>
                  </a:path>
                </a:pathLst>
              </a:cu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sym typeface="+mn-lt"/>
                </a:endParaRPr>
              </a:p>
            </p:txBody>
          </p:sp>
          <p:sp>
            <p:nvSpPr>
              <p:cNvPr id="21" name="文本框 20"/>
              <p:cNvSpPr txBox="1"/>
              <p:nvPr>
                <p:custDataLst>
                  <p:tags r:id="rId12"/>
                </p:custDataLst>
              </p:nvPr>
            </p:nvSpPr>
            <p:spPr>
              <a:xfrm>
                <a:off x="1638324" y="1774583"/>
                <a:ext cx="569352" cy="779566"/>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p:spPr>
            <p:txBody>
              <a:bodyPr wrap="square" rtlCol="0" anchor="ctr">
                <a:normAutofit/>
              </a:bodyPr>
              <a:lstStyle/>
              <a:p>
                <a:pPr algn="ctr"/>
                <a:r>
                  <a:rPr lang="en-US" altLang="zh-CN" sz="4000" i="1" dirty="0" smtClean="0">
                    <a:solidFill>
                      <a:schemeClr val="accent1"/>
                    </a:solidFill>
                    <a:sym typeface="+mn-lt"/>
                  </a:rPr>
                  <a:t>3</a:t>
                </a:r>
                <a:endParaRPr lang="zh-CN" altLang="en-US" sz="4000" i="1" dirty="0">
                  <a:solidFill>
                    <a:schemeClr val="accent1"/>
                  </a:solidFill>
                  <a:sym typeface="+mn-lt"/>
                </a:endParaRPr>
              </a:p>
            </p:txBody>
          </p:sp>
        </p:grpSp>
      </p:grpSp>
      <p:grpSp>
        <p:nvGrpSpPr>
          <p:cNvPr id="2" name="组合 1"/>
          <p:cNvGrpSpPr/>
          <p:nvPr>
            <p:custDataLst>
              <p:tags r:id="rId13"/>
            </p:custDataLst>
          </p:nvPr>
        </p:nvGrpSpPr>
        <p:grpSpPr>
          <a:xfrm>
            <a:off x="762970" y="4926975"/>
            <a:ext cx="7780690" cy="947515"/>
            <a:chOff x="762970" y="4926975"/>
            <a:chExt cx="7780690" cy="947515"/>
          </a:xfrm>
        </p:grpSpPr>
        <p:sp>
          <p:nvSpPr>
            <p:cNvPr id="23" name="圆角矩形 22"/>
            <p:cNvSpPr/>
            <p:nvPr>
              <p:custDataLst>
                <p:tags r:id="rId14"/>
              </p:custDataLst>
            </p:nvPr>
          </p:nvSpPr>
          <p:spPr>
            <a:xfrm>
              <a:off x="1585576" y="5157849"/>
              <a:ext cx="6958084" cy="696036"/>
            </a:xfrm>
            <a:prstGeom prst="round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lnSpcReduction="10000"/>
            </a:bodyPr>
            <a:lstStyle/>
            <a:p>
              <a:pPr algn="ctr">
                <a:lnSpc>
                  <a:spcPct val="120000"/>
                </a:lnSpc>
                <a:spcBef>
                  <a:spcPct val="0"/>
                </a:spcBef>
                <a:buNone/>
              </a:pPr>
              <a:r>
                <a:rPr lang="zh-CN" altLang="en-US" sz="3200" dirty="0">
                  <a:solidFill>
                    <a:schemeClr val="bg1"/>
                  </a:solidFill>
                  <a:sym typeface="+mn-lt"/>
                </a:rPr>
                <a:t>新</a:t>
              </a:r>
              <a:r>
                <a:rPr lang="en-US" altLang="zh-CN" sz="3200" dirty="0">
                  <a:solidFill>
                    <a:schemeClr val="bg1"/>
                  </a:solidFill>
                  <a:sym typeface="+mn-lt"/>
                </a:rPr>
                <a:t>“</a:t>
              </a:r>
              <a:r>
                <a:rPr lang="zh-CN" altLang="en-US" sz="3200" dirty="0">
                  <a:solidFill>
                    <a:schemeClr val="bg1"/>
                  </a:solidFill>
                  <a:sym typeface="+mn-lt"/>
                </a:rPr>
                <a:t>被</a:t>
              </a:r>
              <a:r>
                <a:rPr lang="en-US" altLang="zh-CN" sz="3200" dirty="0">
                  <a:solidFill>
                    <a:schemeClr val="bg1"/>
                  </a:solidFill>
                  <a:sym typeface="+mn-lt"/>
                </a:rPr>
                <a:t>”</a:t>
              </a:r>
              <a:r>
                <a:rPr lang="zh-CN" altLang="en-US" sz="3200" dirty="0">
                  <a:solidFill>
                    <a:schemeClr val="bg1"/>
                  </a:solidFill>
                  <a:sym typeface="+mn-lt"/>
                </a:rPr>
                <a:t>字式语义理解的多能性</a:t>
              </a:r>
              <a:endParaRPr lang="zh-CN" altLang="en-US" sz="3200" dirty="0">
                <a:solidFill>
                  <a:schemeClr val="bg1"/>
                </a:solidFill>
                <a:sym typeface="+mn-lt"/>
              </a:endParaRPr>
            </a:p>
          </p:txBody>
        </p:sp>
        <p:grpSp>
          <p:nvGrpSpPr>
            <p:cNvPr id="24" name="组合 23"/>
            <p:cNvGrpSpPr/>
            <p:nvPr/>
          </p:nvGrpSpPr>
          <p:grpSpPr>
            <a:xfrm>
              <a:off x="762970" y="4926975"/>
              <a:ext cx="696562" cy="947515"/>
              <a:chOff x="1363871" y="1774583"/>
              <a:chExt cx="843805" cy="1043460"/>
            </a:xfrm>
            <a:effectLst/>
          </p:grpSpPr>
          <p:sp>
            <p:nvSpPr>
              <p:cNvPr id="25" name="任意多边形 24"/>
              <p:cNvSpPr/>
              <p:nvPr>
                <p:custDataLst>
                  <p:tags r:id="rId15"/>
                </p:custDataLst>
              </p:nvPr>
            </p:nvSpPr>
            <p:spPr>
              <a:xfrm rot="18000000">
                <a:off x="1385876" y="2135081"/>
                <a:ext cx="660957" cy="704968"/>
              </a:xfrm>
              <a:custGeom>
                <a:avLst/>
                <a:gdLst>
                  <a:gd name="connsiteX0" fmla="*/ 1025442 w 1025442"/>
                  <a:gd name="connsiteY0" fmla="*/ 0 h 1093723"/>
                  <a:gd name="connsiteX1" fmla="*/ 950025 w 1025442"/>
                  <a:gd name="connsiteY1" fmla="*/ 538327 h 1093723"/>
                  <a:gd name="connsiteX2" fmla="*/ 893829 w 1025442"/>
                  <a:gd name="connsiteY2" fmla="*/ 538326 h 1093723"/>
                  <a:gd name="connsiteX3" fmla="*/ 957015 w 1025442"/>
                  <a:gd name="connsiteY3" fmla="*/ 87302 h 1093723"/>
                  <a:gd name="connsiteX4" fmla="*/ 92715 w 1025442"/>
                  <a:gd name="connsiteY4" fmla="*/ 432955 h 1093723"/>
                  <a:gd name="connsiteX5" fmla="*/ 827868 w 1025442"/>
                  <a:gd name="connsiteY5" fmla="*/ 1009154 h 1093723"/>
                  <a:gd name="connsiteX6" fmla="*/ 843593 w 1025442"/>
                  <a:gd name="connsiteY6" fmla="*/ 896914 h 1093723"/>
                  <a:gd name="connsiteX7" fmla="*/ 899788 w 1025442"/>
                  <a:gd name="connsiteY7" fmla="*/ 896914 h 1093723"/>
                  <a:gd name="connsiteX8" fmla="*/ 872216 w 1025442"/>
                  <a:gd name="connsiteY8" fmla="*/ 1093723 h 1093723"/>
                  <a:gd name="connsiteX9" fmla="*/ 0 w 1025442"/>
                  <a:gd name="connsiteY9" fmla="*/ 410097 h 1093723"/>
                  <a:gd name="connsiteX10" fmla="*/ 1025442 w 1025442"/>
                  <a:gd name="connsiteY10" fmla="*/ 0 h 10937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5442" h="1093723">
                    <a:moveTo>
                      <a:pt x="1025442" y="0"/>
                    </a:moveTo>
                    <a:lnTo>
                      <a:pt x="950025" y="538327"/>
                    </a:lnTo>
                    <a:lnTo>
                      <a:pt x="893829" y="538326"/>
                    </a:lnTo>
                    <a:lnTo>
                      <a:pt x="957015" y="87302"/>
                    </a:lnTo>
                    <a:lnTo>
                      <a:pt x="92715" y="432955"/>
                    </a:lnTo>
                    <a:lnTo>
                      <a:pt x="827868" y="1009154"/>
                    </a:lnTo>
                    <a:lnTo>
                      <a:pt x="843593" y="896914"/>
                    </a:lnTo>
                    <a:lnTo>
                      <a:pt x="899788" y="896914"/>
                    </a:lnTo>
                    <a:lnTo>
                      <a:pt x="872216" y="1093723"/>
                    </a:lnTo>
                    <a:lnTo>
                      <a:pt x="0" y="410097"/>
                    </a:lnTo>
                    <a:lnTo>
                      <a:pt x="1025442" y="0"/>
                    </a:lnTo>
                    <a:close/>
                  </a:path>
                </a:pathLst>
              </a:cu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sym typeface="+mn-lt"/>
                </a:endParaRPr>
              </a:p>
            </p:txBody>
          </p:sp>
          <p:sp>
            <p:nvSpPr>
              <p:cNvPr id="26" name="文本框 25"/>
              <p:cNvSpPr txBox="1"/>
              <p:nvPr>
                <p:custDataLst>
                  <p:tags r:id="rId16"/>
                </p:custDataLst>
              </p:nvPr>
            </p:nvSpPr>
            <p:spPr>
              <a:xfrm>
                <a:off x="1638324" y="1774583"/>
                <a:ext cx="569352" cy="779566"/>
              </a:xfrm>
              <a:prstGeom prst="rect">
                <a:avLst/>
              </a:prstGeom>
              <a:noFill/>
            </p:spPr>
            <p:txBody>
              <a:bodyPr wrap="square" rtlCol="0" anchor="ctr">
                <a:normAutofit/>
              </a:bodyPr>
              <a:lstStyle/>
              <a:p>
                <a:pPr algn="ctr"/>
                <a:r>
                  <a:rPr lang="en-US" altLang="zh-CN" sz="4000" i="1" dirty="0" smtClean="0">
                    <a:solidFill>
                      <a:schemeClr val="accent1"/>
                    </a:solidFill>
                    <a:sym typeface="+mn-lt"/>
                  </a:rPr>
                  <a:t>4</a:t>
                </a:r>
                <a:endParaRPr lang="zh-CN" altLang="en-US" sz="4000" i="1" dirty="0">
                  <a:solidFill>
                    <a:schemeClr val="accent1"/>
                  </a:solidFill>
                  <a:sym typeface="+mn-lt"/>
                </a:endParaRPr>
              </a:p>
            </p:txBody>
          </p:sp>
        </p:grpSp>
      </p:grpSp>
      <p:sp>
        <p:nvSpPr>
          <p:cNvPr id="29" name="文本框 28"/>
          <p:cNvSpPr txBox="1"/>
          <p:nvPr>
            <p:custDataLst>
              <p:tags r:id="rId17"/>
            </p:custDataLst>
          </p:nvPr>
        </p:nvSpPr>
        <p:spPr>
          <a:xfrm>
            <a:off x="1652246" y="1219200"/>
            <a:ext cx="557554" cy="584775"/>
          </a:xfrm>
          <a:prstGeom prst="rect">
            <a:avLst/>
          </a:prstGeom>
          <a:noFill/>
        </p:spPr>
        <p:txBody>
          <a:bodyPr wrap="square" rtlCol="0">
            <a:normAutofit lnSpcReduction="10000"/>
          </a:bodyPr>
          <a:lstStyle/>
          <a:p>
            <a:pPr algn="ctr"/>
            <a:r>
              <a:rPr lang="zh-CN" altLang="en-US" sz="3200" dirty="0" smtClean="0"/>
              <a:t>录</a:t>
            </a:r>
            <a:endParaRPr lang="zh-CN" altLang="en-US" sz="3200" dirty="0"/>
          </a:p>
        </p:txBody>
      </p:sp>
      <p:sp>
        <p:nvSpPr>
          <p:cNvPr id="30" name="文本框 29"/>
          <p:cNvSpPr txBox="1"/>
          <p:nvPr>
            <p:custDataLst>
              <p:tags r:id="rId18"/>
            </p:custDataLst>
          </p:nvPr>
        </p:nvSpPr>
        <p:spPr>
          <a:xfrm>
            <a:off x="1066800" y="638175"/>
            <a:ext cx="704850" cy="70485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rmAutofit/>
          </a:bodyPr>
          <a:lstStyle>
            <a:defPPr>
              <a:defRPr lang="zh-CN"/>
            </a:defPPr>
            <a:lvl1pPr algn="ctr">
              <a:defRPr sz="4400" b="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zh-CN" altLang="en-US" dirty="0" smtClean="0">
                <a:solidFill>
                  <a:schemeClr val="bg1"/>
                </a:solidFill>
              </a:rPr>
              <a:t>目</a:t>
            </a:r>
            <a:endParaRPr lang="zh-CN" altLang="en-US" dirty="0">
              <a:solidFill>
                <a:schemeClr val="bg1"/>
              </a:solidFill>
            </a:endParaRPr>
          </a:p>
        </p:txBody>
      </p:sp>
    </p:spTree>
    <p:custDataLst>
      <p:tags r:id="rId19"/>
    </p:custData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838200" y="197485"/>
            <a:ext cx="10515600" cy="919389"/>
          </a:xfrm>
        </p:spPr>
        <p:txBody>
          <a:bodyPr/>
          <a:p>
            <a:r>
              <a:rPr lang="en-US">
                <a:sym typeface="+mn-ea"/>
              </a:rPr>
              <a:t>4.1 新“被”字式语义理解多能性</a:t>
            </a:r>
            <a:r>
              <a:rPr lang="zh-CN" altLang="en-US">
                <a:sym typeface="+mn-ea"/>
              </a:rPr>
              <a:t>的具体表现</a:t>
            </a:r>
            <a:endParaRPr lang="zh-CN" altLang="en-US">
              <a:sym typeface="+mn-ea"/>
            </a:endParaRPr>
          </a:p>
        </p:txBody>
      </p:sp>
      <p:sp>
        <p:nvSpPr>
          <p:cNvPr id="3" name="内容占位符 2"/>
          <p:cNvSpPr>
            <a:spLocks noGrp="1"/>
          </p:cNvSpPr>
          <p:nvPr>
            <p:ph idx="1"/>
          </p:nvPr>
        </p:nvSpPr>
        <p:spPr>
          <a:xfrm>
            <a:off x="838200" y="1394460"/>
            <a:ext cx="10515600" cy="5367655"/>
          </a:xfrm>
        </p:spPr>
        <p:txBody>
          <a:bodyPr>
            <a:normAutofit lnSpcReduction="10000"/>
          </a:bodyPr>
          <a:p>
            <a:pPr algn="just"/>
            <a:r>
              <a:rPr lang="zh-CN" altLang="en-US" b="1">
                <a:latin typeface="仿宋" panose="02010609060101010101" charset="-122"/>
                <a:ea typeface="仿宋" panose="02010609060101010101" charset="-122"/>
              </a:rPr>
              <a:t>从语言表达提供的可能性来考虑，即便现实中已经出现的某个新“被”字式只有一种概念内容，但这并不排斥它在语义解读上还有其他的可能性。</a:t>
            </a:r>
            <a:endParaRPr lang="zh-CN" altLang="en-US" b="1">
              <a:latin typeface="仿宋" panose="02010609060101010101" charset="-122"/>
              <a:ea typeface="仿宋" panose="02010609060101010101" charset="-122"/>
            </a:endParaRPr>
          </a:p>
          <a:p>
            <a:r>
              <a:rPr lang="en-US" altLang="zh-CN">
                <a:solidFill>
                  <a:srgbClr val="0070C0"/>
                </a:solidFill>
                <a:latin typeface="宋体" panose="02010600030101010101" pitchFamily="2" charset="-122"/>
                <a:ea typeface="宋体" panose="02010600030101010101" pitchFamily="2" charset="-122"/>
              </a:rPr>
              <a:t>“</a:t>
            </a:r>
            <a:r>
              <a:rPr lang="zh-CN" altLang="en-US">
                <a:solidFill>
                  <a:srgbClr val="0070C0"/>
                </a:solidFill>
                <a:latin typeface="宋体" panose="02010600030101010101" pitchFamily="2" charset="-122"/>
                <a:ea typeface="宋体" panose="02010600030101010101" pitchFamily="2" charset="-122"/>
              </a:rPr>
              <a:t>被捐款</a:t>
            </a:r>
            <a:r>
              <a:rPr lang="en-US" altLang="zh-CN">
                <a:solidFill>
                  <a:srgbClr val="0070C0"/>
                </a:solidFill>
                <a:latin typeface="宋体" panose="02010600030101010101" pitchFamily="2" charset="-122"/>
                <a:ea typeface="宋体" panose="02010600030101010101" pitchFamily="2" charset="-122"/>
              </a:rPr>
              <a:t>”</a:t>
            </a:r>
            <a:endParaRPr lang="en-US" altLang="zh-CN">
              <a:solidFill>
                <a:srgbClr val="0070C0"/>
              </a:solidFill>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a:t>
            </a:r>
            <a:r>
              <a:rPr lang="en-US" altLang="zh-CN">
                <a:latin typeface="宋体" panose="02010600030101010101" pitchFamily="2" charset="-122"/>
                <a:ea typeface="宋体" panose="02010600030101010101" pitchFamily="2" charset="-122"/>
              </a:rPr>
              <a:t>a</a:t>
            </a:r>
            <a:r>
              <a:rPr lang="zh-CN" altLang="en-US">
                <a:latin typeface="宋体" panose="02010600030101010101" pitchFamily="2" charset="-122"/>
                <a:ea typeface="宋体" panose="02010600030101010101" pitchFamily="2" charset="-122"/>
              </a:rPr>
              <a:t>）某人并不想捐款但被人劝说、引诱、要求或强迫而捐了款</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a:t>
            </a:r>
            <a:r>
              <a:rPr lang="en-US" altLang="zh-CN">
                <a:latin typeface="宋体" panose="02010600030101010101" pitchFamily="2" charset="-122"/>
                <a:ea typeface="宋体" panose="02010600030101010101" pitchFamily="2" charset="-122"/>
              </a:rPr>
              <a:t>b</a:t>
            </a:r>
            <a:r>
              <a:rPr lang="zh-CN" altLang="en-US">
                <a:latin typeface="宋体" panose="02010600030101010101" pitchFamily="2" charset="-122"/>
                <a:ea typeface="宋体" panose="02010600030101010101" pitchFamily="2" charset="-122"/>
              </a:rPr>
              <a:t>）某人并未捐款而由他人冒捐从而被认为自己捐款了</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a:t>
            </a:r>
            <a:r>
              <a:rPr lang="en-US" altLang="zh-CN">
                <a:latin typeface="宋体" panose="02010600030101010101" pitchFamily="2" charset="-122"/>
                <a:ea typeface="宋体" panose="02010600030101010101" pitchFamily="2" charset="-122"/>
              </a:rPr>
              <a:t>c</a:t>
            </a:r>
            <a:r>
              <a:rPr lang="zh-CN" altLang="en-US">
                <a:latin typeface="宋体" panose="02010600030101010101" pitchFamily="2" charset="-122"/>
                <a:ea typeface="宋体" panose="02010600030101010101" pitchFamily="2" charset="-122"/>
              </a:rPr>
              <a:t>）某人并未捐款而被他人传说捐了款</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a:t>
            </a:r>
            <a:r>
              <a:rPr lang="en-US" altLang="zh-CN">
                <a:latin typeface="宋体" panose="02010600030101010101" pitchFamily="2" charset="-122"/>
                <a:ea typeface="宋体" panose="02010600030101010101" pitchFamily="2" charset="-122"/>
              </a:rPr>
              <a:t>d</a:t>
            </a:r>
            <a:r>
              <a:rPr lang="zh-CN" altLang="en-US">
                <a:latin typeface="宋体" panose="02010600030101010101" pitchFamily="2" charset="-122"/>
                <a:ea typeface="宋体" panose="02010600030101010101" pitchFamily="2" charset="-122"/>
              </a:rPr>
              <a:t>）某人并未捐款而被他人在统计中写成捐了款</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a:t>
            </a:r>
            <a:r>
              <a:rPr lang="en-US" altLang="zh-CN">
                <a:latin typeface="宋体" panose="02010600030101010101" pitchFamily="2" charset="-122"/>
                <a:ea typeface="宋体" panose="02010600030101010101" pitchFamily="2" charset="-122"/>
              </a:rPr>
              <a:t>e</a:t>
            </a:r>
            <a:r>
              <a:rPr lang="zh-CN" altLang="en-US">
                <a:latin typeface="宋体" panose="02010600030101010101" pitchFamily="2" charset="-122"/>
                <a:ea typeface="宋体" panose="02010600030101010101" pitchFamily="2" charset="-122"/>
              </a:rPr>
              <a:t>）某人虽捐款但并不想让他人知道，却被人打听到后说出了捐款之事</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还有更为精细化的分类：如（</a:t>
            </a:r>
            <a:r>
              <a:rPr lang="en-US" altLang="zh-CN">
                <a:latin typeface="宋体" panose="02010600030101010101" pitchFamily="2" charset="-122"/>
                <a:ea typeface="宋体" panose="02010600030101010101" pitchFamily="2" charset="-122"/>
              </a:rPr>
              <a:t>a</a:t>
            </a:r>
            <a:r>
              <a:rPr lang="zh-CN" altLang="en-US">
                <a:latin typeface="宋体" panose="02010600030101010101" pitchFamily="2" charset="-122"/>
                <a:ea typeface="宋体" panose="02010600030101010101" pitchFamily="2" charset="-122"/>
              </a:rPr>
              <a:t>）还可以分为四个次类，（</a:t>
            </a:r>
            <a:r>
              <a:rPr lang="en-US" altLang="zh-CN">
                <a:latin typeface="宋体" panose="02010600030101010101" pitchFamily="2" charset="-122"/>
                <a:ea typeface="宋体" panose="02010600030101010101" pitchFamily="2" charset="-122"/>
              </a:rPr>
              <a:t>d</a:t>
            </a:r>
            <a:r>
              <a:rPr lang="zh-CN" altLang="en-US">
                <a:latin typeface="宋体" panose="02010600030101010101" pitchFamily="2" charset="-122"/>
                <a:ea typeface="宋体" panose="02010600030101010101" pitchFamily="2" charset="-122"/>
              </a:rPr>
              <a:t>）也还可以分为两个次类，（</a:t>
            </a:r>
            <a:r>
              <a:rPr lang="en-US" altLang="zh-CN">
                <a:latin typeface="宋体" panose="02010600030101010101" pitchFamily="2" charset="-122"/>
                <a:ea typeface="宋体" panose="02010600030101010101" pitchFamily="2" charset="-122"/>
              </a:rPr>
              <a:t>a</a:t>
            </a:r>
            <a:r>
              <a:rPr lang="zh-CN" altLang="en-US">
                <a:latin typeface="宋体" panose="02010600030101010101" pitchFamily="2" charset="-122"/>
                <a:ea typeface="宋体" panose="02010600030101010101" pitchFamily="2" charset="-122"/>
              </a:rPr>
              <a:t>）</a:t>
            </a:r>
            <a:r>
              <a:rPr lang="en-US" altLang="zh-CN">
                <a:latin typeface="宋体" panose="02010600030101010101" pitchFamily="2" charset="-122"/>
                <a:ea typeface="宋体" panose="02010600030101010101" pitchFamily="2" charset="-122"/>
              </a:rPr>
              <a:t>(b)</a:t>
            </a:r>
            <a:r>
              <a:rPr lang="zh-CN" altLang="en-US">
                <a:latin typeface="宋体" panose="02010600030101010101" pitchFamily="2" charset="-122"/>
                <a:ea typeface="宋体" panose="02010600030101010101" pitchFamily="2" charset="-122"/>
              </a:rPr>
              <a:t>合起来还可以表示更复杂的意思</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总结：上面的两层转喻机制对新</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被</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字式生成过程的结构化说明还比较粗疏，只是概括了语义结构相对简单的情况，现实语境中可以提供更加精细的概念内容。就此而言，新</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被</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字式本身也是对相关概念结构的一个转喻式表达。</a:t>
            </a:r>
            <a:endParaRPr lang="zh-CN" altLang="en-US">
              <a:latin typeface="宋体" panose="02010600030101010101" pitchFamily="2" charset="-122"/>
              <a:ea typeface="宋体" panose="02010600030101010101" pitchFamily="2" charset="-122"/>
            </a:endParaRPr>
          </a:p>
        </p:txBody>
      </p:sp>
    </p:spTree>
    <p:custDataLst>
      <p:tags r:id="rId1"/>
    </p:custData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4.2 </a:t>
            </a:r>
            <a:r>
              <a:rPr lang="zh-CN" altLang="en-US"/>
              <a:t>新</a:t>
            </a:r>
            <a:r>
              <a:rPr lang="en-US" altLang="zh-CN"/>
              <a:t>“</a:t>
            </a:r>
            <a:r>
              <a:rPr lang="zh-CN" altLang="en-US"/>
              <a:t>被</a:t>
            </a:r>
            <a:r>
              <a:rPr lang="en-US" altLang="zh-CN"/>
              <a:t>”</a:t>
            </a:r>
            <a:r>
              <a:rPr lang="zh-CN" altLang="en-US"/>
              <a:t>字式语义理解多能性的产生原因</a:t>
            </a:r>
            <a:endParaRPr lang="zh-CN" altLang="en-US"/>
          </a:p>
        </p:txBody>
      </p:sp>
      <p:sp>
        <p:nvSpPr>
          <p:cNvPr id="3" name="内容占位符 2"/>
          <p:cNvSpPr>
            <a:spLocks noGrp="1"/>
          </p:cNvSpPr>
          <p:nvPr>
            <p:ph idx="1"/>
          </p:nvPr>
        </p:nvSpPr>
        <p:spPr>
          <a:xfrm>
            <a:off x="838200" y="1437005"/>
            <a:ext cx="10515600" cy="5198745"/>
          </a:xfrm>
        </p:spPr>
        <p:txBody>
          <a:bodyPr/>
          <a:p>
            <a:r>
              <a:rPr lang="zh-CN" altLang="en-US">
                <a:solidFill>
                  <a:srgbClr val="0070C0"/>
                </a:solidFill>
                <a:latin typeface="宋体" panose="02010600030101010101" pitchFamily="2" charset="-122"/>
                <a:ea typeface="宋体" panose="02010600030101010101" pitchFamily="2" charset="-122"/>
              </a:rPr>
              <a:t>新</a:t>
            </a:r>
            <a:r>
              <a:rPr lang="en-US" altLang="zh-CN">
                <a:solidFill>
                  <a:srgbClr val="0070C0"/>
                </a:solidFill>
                <a:latin typeface="宋体" panose="02010600030101010101" pitchFamily="2" charset="-122"/>
                <a:ea typeface="宋体" panose="02010600030101010101" pitchFamily="2" charset="-122"/>
              </a:rPr>
              <a:t>“</a:t>
            </a:r>
            <a:r>
              <a:rPr lang="zh-CN" altLang="en-US">
                <a:solidFill>
                  <a:srgbClr val="0070C0"/>
                </a:solidFill>
                <a:latin typeface="宋体" panose="02010600030101010101" pitchFamily="2" charset="-122"/>
                <a:ea typeface="宋体" panose="02010600030101010101" pitchFamily="2" charset="-122"/>
              </a:rPr>
              <a:t>被</a:t>
            </a:r>
            <a:r>
              <a:rPr lang="en-US" altLang="zh-CN">
                <a:solidFill>
                  <a:srgbClr val="0070C0"/>
                </a:solidFill>
                <a:latin typeface="宋体" panose="02010600030101010101" pitchFamily="2" charset="-122"/>
                <a:ea typeface="宋体" panose="02010600030101010101" pitchFamily="2" charset="-122"/>
              </a:rPr>
              <a:t>”</a:t>
            </a:r>
            <a:r>
              <a:rPr lang="zh-CN" altLang="en-US">
                <a:solidFill>
                  <a:srgbClr val="0070C0"/>
                </a:solidFill>
                <a:latin typeface="宋体" panose="02010600030101010101" pitchFamily="2" charset="-122"/>
                <a:ea typeface="宋体" panose="02010600030101010101" pitchFamily="2" charset="-122"/>
              </a:rPr>
              <a:t>字式语义理解的一个共同特征：</a:t>
            </a:r>
            <a:r>
              <a:rPr lang="en-US" altLang="zh-CN">
                <a:latin typeface="宋体" panose="02010600030101010101" pitchFamily="2" charset="-122"/>
                <a:ea typeface="宋体" panose="02010600030101010101" pitchFamily="2" charset="-122"/>
              </a:rPr>
              <a:t>A</a:t>
            </a:r>
            <a:r>
              <a:rPr lang="zh-CN" altLang="en-US">
                <a:latin typeface="宋体" panose="02010600030101010101" pitchFamily="2" charset="-122"/>
                <a:ea typeface="宋体" panose="02010600030101010101" pitchFamily="2" charset="-122"/>
              </a:rPr>
              <a:t>的实际行为与他人要求或言说</a:t>
            </a:r>
            <a:r>
              <a:rPr lang="en-US" altLang="zh-CN">
                <a:latin typeface="宋体" panose="02010600030101010101" pitchFamily="2" charset="-122"/>
                <a:ea typeface="宋体" panose="02010600030101010101" pitchFamily="2" charset="-122"/>
              </a:rPr>
              <a:t>A</a:t>
            </a:r>
            <a:r>
              <a:rPr lang="zh-CN" altLang="en-US">
                <a:latin typeface="宋体" panose="02010600030101010101" pitchFamily="2" charset="-122"/>
                <a:ea typeface="宋体" panose="02010600030101010101" pitchFamily="2" charset="-122"/>
              </a:rPr>
              <a:t>的行为发生了背离。</a:t>
            </a:r>
            <a:endParaRPr lang="zh-CN" altLang="en-US">
              <a:latin typeface="宋体" panose="02010600030101010101" pitchFamily="2" charset="-122"/>
              <a:ea typeface="宋体" panose="02010600030101010101" pitchFamily="2" charset="-122"/>
            </a:endParaRPr>
          </a:p>
          <a:p>
            <a:r>
              <a:rPr lang="en-US" altLang="zh-CN">
                <a:solidFill>
                  <a:srgbClr val="0070C0"/>
                </a:solidFill>
                <a:latin typeface="宋体" panose="02010600030101010101" pitchFamily="2" charset="-122"/>
                <a:ea typeface="宋体" panose="02010600030101010101" pitchFamily="2" charset="-122"/>
              </a:rPr>
              <a:t>“</a:t>
            </a:r>
            <a:r>
              <a:rPr lang="zh-CN" altLang="en-US">
                <a:solidFill>
                  <a:srgbClr val="0070C0"/>
                </a:solidFill>
                <a:latin typeface="宋体" panose="02010600030101010101" pitchFamily="2" charset="-122"/>
                <a:ea typeface="宋体" panose="02010600030101010101" pitchFamily="2" charset="-122"/>
              </a:rPr>
              <a:t>被捐款</a:t>
            </a:r>
            <a:r>
              <a:rPr lang="en-US" altLang="zh-CN">
                <a:solidFill>
                  <a:srgbClr val="0070C0"/>
                </a:solidFill>
                <a:latin typeface="宋体" panose="02010600030101010101" pitchFamily="2" charset="-122"/>
                <a:ea typeface="宋体" panose="02010600030101010101" pitchFamily="2" charset="-122"/>
              </a:rPr>
              <a:t>”</a:t>
            </a:r>
            <a:r>
              <a:rPr lang="zh-CN" altLang="en-US">
                <a:solidFill>
                  <a:srgbClr val="0070C0"/>
                </a:solidFill>
                <a:latin typeface="宋体" panose="02010600030101010101" pitchFamily="2" charset="-122"/>
                <a:ea typeface="宋体" panose="02010600030101010101" pitchFamily="2" charset="-122"/>
              </a:rPr>
              <a:t>：已捐款或未捐款</a:t>
            </a:r>
            <a:endParaRPr lang="zh-CN" altLang="en-US">
              <a:solidFill>
                <a:srgbClr val="0070C0"/>
              </a:solidFill>
              <a:latin typeface="宋体" panose="02010600030101010101" pitchFamily="2" charset="-122"/>
              <a:ea typeface="宋体" panose="02010600030101010101" pitchFamily="2" charset="-122"/>
            </a:endParaRPr>
          </a:p>
          <a:p>
            <a:r>
              <a:rPr lang="zh-CN" altLang="en-US">
                <a:solidFill>
                  <a:srgbClr val="0070C0"/>
                </a:solidFill>
                <a:latin typeface="宋体" panose="02010600030101010101" pitchFamily="2" charset="-122"/>
                <a:ea typeface="宋体" panose="02010600030101010101" pitchFamily="2" charset="-122"/>
              </a:rPr>
              <a:t>已捐款：</a:t>
            </a:r>
            <a:r>
              <a:rPr lang="en-US" altLang="zh-CN">
                <a:latin typeface="宋体" panose="02010600030101010101" pitchFamily="2" charset="-122"/>
                <a:ea typeface="宋体" panose="02010600030101010101" pitchFamily="2" charset="-122"/>
              </a:rPr>
              <a:t>A</a:t>
            </a:r>
            <a:r>
              <a:rPr lang="zh-CN" altLang="en-US">
                <a:latin typeface="宋体" panose="02010600030101010101" pitchFamily="2" charset="-122"/>
                <a:ea typeface="宋体" panose="02010600030101010101" pitchFamily="2" charset="-122"/>
              </a:rPr>
              <a:t>捐款，别人强迫，如（</a:t>
            </a:r>
            <a:r>
              <a:rPr lang="en-US" altLang="zh-CN">
                <a:latin typeface="宋体" panose="02010600030101010101" pitchFamily="2" charset="-122"/>
                <a:ea typeface="宋体" panose="02010600030101010101" pitchFamily="2" charset="-122"/>
              </a:rPr>
              <a:t>a</a:t>
            </a:r>
            <a:r>
              <a:rPr lang="zh-CN" altLang="en-US">
                <a:latin typeface="宋体" panose="02010600030101010101" pitchFamily="2" charset="-122"/>
                <a:ea typeface="宋体" panose="02010600030101010101" pitchFamily="2" charset="-122"/>
              </a:rPr>
              <a:t>）</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        </a:t>
            </a:r>
            <a:r>
              <a:rPr lang="en-US" altLang="zh-CN">
                <a:latin typeface="宋体" panose="02010600030101010101" pitchFamily="2" charset="-122"/>
                <a:ea typeface="宋体" panose="02010600030101010101" pitchFamily="2" charset="-122"/>
              </a:rPr>
              <a:t>A</a:t>
            </a:r>
            <a:r>
              <a:rPr lang="zh-CN" altLang="en-US">
                <a:latin typeface="宋体" panose="02010600030101010101" pitchFamily="2" charset="-122"/>
                <a:ea typeface="宋体" panose="02010600030101010101" pitchFamily="2" charset="-122"/>
              </a:rPr>
              <a:t>未捐，他人代捐，（</a:t>
            </a:r>
            <a:r>
              <a:rPr lang="en-US" altLang="zh-CN">
                <a:latin typeface="宋体" panose="02010600030101010101" pitchFamily="2" charset="-122"/>
                <a:ea typeface="宋体" panose="02010600030101010101" pitchFamily="2" charset="-122"/>
              </a:rPr>
              <a:t>b</a:t>
            </a:r>
            <a:r>
              <a:rPr lang="zh-CN" altLang="en-US">
                <a:latin typeface="宋体" panose="02010600030101010101" pitchFamily="2" charset="-122"/>
                <a:ea typeface="宋体" panose="02010600030101010101" pitchFamily="2" charset="-122"/>
              </a:rPr>
              <a:t>）</a:t>
            </a:r>
            <a:endParaRPr lang="zh-CN" altLang="en-US">
              <a:latin typeface="宋体" panose="02010600030101010101" pitchFamily="2" charset="-122"/>
              <a:ea typeface="宋体" panose="02010600030101010101" pitchFamily="2" charset="-122"/>
            </a:endParaRPr>
          </a:p>
          <a:p>
            <a:r>
              <a:rPr lang="zh-CN" altLang="en-US">
                <a:solidFill>
                  <a:srgbClr val="0070C0"/>
                </a:solidFill>
                <a:latin typeface="宋体" panose="02010600030101010101" pitchFamily="2" charset="-122"/>
                <a:ea typeface="宋体" panose="02010600030101010101" pitchFamily="2" charset="-122"/>
              </a:rPr>
              <a:t>未捐款：</a:t>
            </a:r>
            <a:r>
              <a:rPr lang="en-US" altLang="zh-CN">
                <a:latin typeface="宋体" panose="02010600030101010101" pitchFamily="2" charset="-122"/>
                <a:ea typeface="宋体" panose="02010600030101010101" pitchFamily="2" charset="-122"/>
              </a:rPr>
              <a:t>A</a:t>
            </a:r>
            <a:r>
              <a:rPr lang="zh-CN" altLang="en-US">
                <a:latin typeface="宋体" panose="02010600030101010101" pitchFamily="2" charset="-122"/>
                <a:ea typeface="宋体" panose="02010600030101010101" pitchFamily="2" charset="-122"/>
              </a:rPr>
              <a:t>未捐，他人说</a:t>
            </a:r>
            <a:r>
              <a:rPr lang="en-US" altLang="zh-CN">
                <a:latin typeface="宋体" panose="02010600030101010101" pitchFamily="2" charset="-122"/>
                <a:ea typeface="宋体" panose="02010600030101010101" pitchFamily="2" charset="-122"/>
              </a:rPr>
              <a:t>A</a:t>
            </a:r>
            <a:r>
              <a:rPr lang="zh-CN" altLang="en-US">
                <a:latin typeface="宋体" panose="02010600030101010101" pitchFamily="2" charset="-122"/>
                <a:ea typeface="宋体" panose="02010600030101010101" pitchFamily="2" charset="-122"/>
              </a:rPr>
              <a:t>已捐，（</a:t>
            </a:r>
            <a:r>
              <a:rPr lang="en-US" altLang="zh-CN">
                <a:latin typeface="宋体" panose="02010600030101010101" pitchFamily="2" charset="-122"/>
                <a:ea typeface="宋体" panose="02010600030101010101" pitchFamily="2" charset="-122"/>
              </a:rPr>
              <a:t>c</a:t>
            </a:r>
            <a:r>
              <a:rPr lang="zh-CN" altLang="en-US">
                <a:latin typeface="宋体" panose="02010600030101010101" pitchFamily="2" charset="-122"/>
                <a:ea typeface="宋体" panose="02010600030101010101" pitchFamily="2" charset="-122"/>
              </a:rPr>
              <a:t>）</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        </a:t>
            </a:r>
            <a:r>
              <a:rPr lang="en-US" altLang="zh-CN">
                <a:latin typeface="宋体" panose="02010600030101010101" pitchFamily="2" charset="-122"/>
                <a:ea typeface="宋体" panose="02010600030101010101" pitchFamily="2" charset="-122"/>
              </a:rPr>
              <a:t>A</a:t>
            </a:r>
            <a:r>
              <a:rPr lang="zh-CN" altLang="en-US">
                <a:latin typeface="宋体" panose="02010600030101010101" pitchFamily="2" charset="-122"/>
                <a:ea typeface="宋体" panose="02010600030101010101" pitchFamily="2" charset="-122"/>
              </a:rPr>
              <a:t>未捐，他人视</a:t>
            </a:r>
            <a:r>
              <a:rPr lang="en-US" altLang="zh-CN">
                <a:latin typeface="宋体" panose="02010600030101010101" pitchFamily="2" charset="-122"/>
                <a:ea typeface="宋体" panose="02010600030101010101" pitchFamily="2" charset="-122"/>
              </a:rPr>
              <a:t>A</a:t>
            </a:r>
            <a:r>
              <a:rPr lang="zh-CN" altLang="en-US">
                <a:latin typeface="宋体" panose="02010600030101010101" pitchFamily="2" charset="-122"/>
                <a:ea typeface="宋体" panose="02010600030101010101" pitchFamily="2" charset="-122"/>
              </a:rPr>
              <a:t>已捐，（</a:t>
            </a:r>
            <a:r>
              <a:rPr lang="en-US" altLang="zh-CN">
                <a:latin typeface="宋体" panose="02010600030101010101" pitchFamily="2" charset="-122"/>
                <a:ea typeface="宋体" panose="02010600030101010101" pitchFamily="2" charset="-122"/>
              </a:rPr>
              <a:t>d</a:t>
            </a:r>
            <a:r>
              <a:rPr lang="zh-CN" altLang="en-US">
                <a:latin typeface="宋体" panose="02010600030101010101" pitchFamily="2" charset="-122"/>
                <a:ea typeface="宋体" panose="02010600030101010101" pitchFamily="2" charset="-122"/>
              </a:rPr>
              <a:t>）</a:t>
            </a:r>
            <a:endParaRPr lang="zh-CN" altLang="en-US">
              <a:latin typeface="宋体" panose="02010600030101010101" pitchFamily="2" charset="-122"/>
              <a:ea typeface="宋体" panose="02010600030101010101" pitchFamily="2" charset="-122"/>
            </a:endParaRPr>
          </a:p>
          <a:p>
            <a:r>
              <a:rPr lang="en-US" altLang="zh-CN">
                <a:latin typeface="宋体" panose="02010600030101010101" pitchFamily="2" charset="-122"/>
                <a:ea typeface="宋体" panose="02010600030101010101" pitchFamily="2" charset="-122"/>
              </a:rPr>
              <a:t>(e)</a:t>
            </a:r>
            <a:r>
              <a:rPr lang="zh-CN" altLang="en-US">
                <a:latin typeface="宋体" panose="02010600030101010101" pitchFamily="2" charset="-122"/>
                <a:ea typeface="宋体" panose="02010600030101010101" pitchFamily="2" charset="-122"/>
              </a:rPr>
              <a:t>：</a:t>
            </a:r>
            <a:r>
              <a:rPr lang="en-US" altLang="zh-CN">
                <a:latin typeface="宋体" panose="02010600030101010101" pitchFamily="2" charset="-122"/>
                <a:ea typeface="宋体" panose="02010600030101010101" pitchFamily="2" charset="-122"/>
              </a:rPr>
              <a:t>A</a:t>
            </a:r>
            <a:r>
              <a:rPr lang="zh-CN" altLang="en-US">
                <a:latin typeface="宋体" panose="02010600030101010101" pitchFamily="2" charset="-122"/>
                <a:ea typeface="宋体" panose="02010600030101010101" pitchFamily="2" charset="-122"/>
              </a:rPr>
              <a:t>已捐款</a:t>
            </a:r>
            <a:r>
              <a:rPr lang="en-US" altLang="zh-CN">
                <a:latin typeface="宋体" panose="02010600030101010101" pitchFamily="2" charset="-122"/>
                <a:ea typeface="宋体" panose="02010600030101010101" pitchFamily="2" charset="-122"/>
              </a:rPr>
              <a:t>+ A</a:t>
            </a:r>
            <a:r>
              <a:rPr lang="zh-CN" altLang="en-US">
                <a:latin typeface="宋体" panose="02010600030101010101" pitchFamily="2" charset="-122"/>
                <a:ea typeface="宋体" panose="02010600030101010101" pitchFamily="2" charset="-122"/>
              </a:rPr>
              <a:t>自愿捐款</a:t>
            </a:r>
            <a:r>
              <a:rPr lang="en-US" altLang="zh-CN">
                <a:latin typeface="宋体" panose="02010600030101010101" pitchFamily="2" charset="-122"/>
                <a:ea typeface="宋体" panose="02010600030101010101" pitchFamily="2" charset="-122"/>
              </a:rPr>
              <a:t>+ A</a:t>
            </a:r>
            <a:r>
              <a:rPr lang="zh-CN" altLang="en-US">
                <a:latin typeface="宋体" panose="02010600030101010101" pitchFamily="2" charset="-122"/>
                <a:ea typeface="宋体" panose="02010600030101010101" pitchFamily="2" charset="-122"/>
              </a:rPr>
              <a:t>不愿公开捐款的事实</a:t>
            </a:r>
            <a:r>
              <a:rPr lang="en-US" altLang="zh-CN">
                <a:latin typeface="宋体" panose="02010600030101010101" pitchFamily="2" charset="-122"/>
                <a:ea typeface="宋体" panose="02010600030101010101" pitchFamily="2" charset="-122"/>
              </a:rPr>
              <a:t>+ B</a:t>
            </a:r>
            <a:r>
              <a:rPr lang="zh-CN" altLang="en-US">
                <a:latin typeface="宋体" panose="02010600030101010101" pitchFamily="2" charset="-122"/>
                <a:ea typeface="宋体" panose="02010600030101010101" pitchFamily="2" charset="-122"/>
              </a:rPr>
              <a:t>或别人知道了</a:t>
            </a:r>
            <a:r>
              <a:rPr lang="en-US" altLang="zh-CN">
                <a:latin typeface="宋体" panose="02010600030101010101" pitchFamily="2" charset="-122"/>
                <a:ea typeface="宋体" panose="02010600030101010101" pitchFamily="2" charset="-122"/>
              </a:rPr>
              <a:t>A</a:t>
            </a:r>
            <a:r>
              <a:rPr lang="zh-CN" altLang="en-US">
                <a:latin typeface="宋体" panose="02010600030101010101" pitchFamily="2" charset="-122"/>
                <a:ea typeface="宋体" panose="02010600030101010101" pitchFamily="2" charset="-122"/>
              </a:rPr>
              <a:t>捐款的事实</a:t>
            </a:r>
            <a:r>
              <a:rPr lang="en-US" altLang="zh-CN">
                <a:latin typeface="宋体" panose="02010600030101010101" pitchFamily="2" charset="-122"/>
                <a:ea typeface="宋体" panose="02010600030101010101" pitchFamily="2" charset="-122"/>
              </a:rPr>
              <a:t>+ B</a:t>
            </a:r>
            <a:r>
              <a:rPr lang="zh-CN" altLang="en-US">
                <a:latin typeface="宋体" panose="02010600030101010101" pitchFamily="2" charset="-122"/>
                <a:ea typeface="宋体" panose="02010600030101010101" pitchFamily="2" charset="-122"/>
              </a:rPr>
              <a:t>说出了</a:t>
            </a:r>
            <a:r>
              <a:rPr lang="en-US" altLang="zh-CN">
                <a:latin typeface="宋体" panose="02010600030101010101" pitchFamily="2" charset="-122"/>
                <a:ea typeface="宋体" panose="02010600030101010101" pitchFamily="2" charset="-122"/>
              </a:rPr>
              <a:t>A</a:t>
            </a:r>
            <a:r>
              <a:rPr lang="zh-CN" altLang="en-US">
                <a:latin typeface="宋体" panose="02010600030101010101" pitchFamily="2" charset="-122"/>
                <a:ea typeface="宋体" panose="02010600030101010101" pitchFamily="2" charset="-122"/>
              </a:rPr>
              <a:t>捐款的事实。</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新</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被</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字式所发生的事态既可以存在于行域中，（</a:t>
            </a:r>
            <a:r>
              <a:rPr lang="en-US" altLang="zh-CN">
                <a:latin typeface="宋体" panose="02010600030101010101" pitchFamily="2" charset="-122"/>
                <a:ea typeface="宋体" panose="02010600030101010101" pitchFamily="2" charset="-122"/>
              </a:rPr>
              <a:t>a</a:t>
            </a:r>
            <a:r>
              <a:rPr lang="zh-CN" altLang="en-US">
                <a:latin typeface="宋体" panose="02010600030101010101" pitchFamily="2" charset="-122"/>
                <a:ea typeface="宋体" panose="02010600030101010101" pitchFamily="2" charset="-122"/>
              </a:rPr>
              <a:t>）和（</a:t>
            </a:r>
            <a:r>
              <a:rPr lang="en-US" altLang="zh-CN">
                <a:latin typeface="宋体" panose="02010600030101010101" pitchFamily="2" charset="-122"/>
                <a:ea typeface="宋体" panose="02010600030101010101" pitchFamily="2" charset="-122"/>
              </a:rPr>
              <a:t>b</a:t>
            </a:r>
            <a:r>
              <a:rPr lang="zh-CN" altLang="en-US">
                <a:latin typeface="宋体" panose="02010600030101010101" pitchFamily="2" charset="-122"/>
                <a:ea typeface="宋体" panose="02010600030101010101" pitchFamily="2" charset="-122"/>
              </a:rPr>
              <a:t>）</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也可以发生在言域或知域中，（</a:t>
            </a:r>
            <a:r>
              <a:rPr lang="en-US" altLang="zh-CN">
                <a:latin typeface="宋体" panose="02010600030101010101" pitchFamily="2" charset="-122"/>
                <a:ea typeface="宋体" panose="02010600030101010101" pitchFamily="2" charset="-122"/>
              </a:rPr>
              <a:t>c</a:t>
            </a:r>
            <a:r>
              <a:rPr lang="zh-CN" altLang="en-US">
                <a:latin typeface="宋体" panose="02010600030101010101" pitchFamily="2" charset="-122"/>
                <a:ea typeface="宋体" panose="02010600030101010101" pitchFamily="2" charset="-122"/>
              </a:rPr>
              <a:t>）和（</a:t>
            </a:r>
            <a:r>
              <a:rPr lang="en-US" altLang="zh-CN">
                <a:latin typeface="宋体" panose="02010600030101010101" pitchFamily="2" charset="-122"/>
                <a:ea typeface="宋体" panose="02010600030101010101" pitchFamily="2" charset="-122"/>
              </a:rPr>
              <a:t>d</a:t>
            </a:r>
            <a:r>
              <a:rPr lang="zh-CN" altLang="en-US">
                <a:latin typeface="宋体" panose="02010600030101010101" pitchFamily="2" charset="-122"/>
                <a:ea typeface="宋体" panose="02010600030101010101" pitchFamily="2" charset="-122"/>
              </a:rPr>
              <a:t>）。不同认知域内部还有层次差别</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a:t>
            </a:r>
            <a:r>
              <a:rPr lang="en-US" altLang="zh-CN">
                <a:latin typeface="宋体" panose="02010600030101010101" pitchFamily="2" charset="-122"/>
                <a:ea typeface="宋体" panose="02010600030101010101" pitchFamily="2" charset="-122"/>
              </a:rPr>
              <a:t>a</a:t>
            </a:r>
            <a:r>
              <a:rPr lang="zh-CN" altLang="en-US">
                <a:latin typeface="宋体" panose="02010600030101010101" pitchFamily="2" charset="-122"/>
                <a:ea typeface="宋体" panose="02010600030101010101" pitchFamily="2" charset="-122"/>
              </a:rPr>
              <a:t>）和（</a:t>
            </a:r>
            <a:r>
              <a:rPr lang="en-US" altLang="zh-CN">
                <a:latin typeface="宋体" panose="02010600030101010101" pitchFamily="2" charset="-122"/>
                <a:ea typeface="宋体" panose="02010600030101010101" pitchFamily="2" charset="-122"/>
              </a:rPr>
              <a:t>b</a:t>
            </a:r>
            <a:r>
              <a:rPr lang="zh-CN" altLang="en-US">
                <a:latin typeface="宋体" panose="02010600030101010101" pitchFamily="2" charset="-122"/>
                <a:ea typeface="宋体" panose="02010600030101010101" pitchFamily="2" charset="-122"/>
              </a:rPr>
              <a:t>）</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和交叉关系</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如（</a:t>
            </a:r>
            <a:r>
              <a:rPr lang="en-US" altLang="zh-CN">
                <a:latin typeface="宋体" panose="02010600030101010101" pitchFamily="2" charset="-122"/>
                <a:ea typeface="宋体" panose="02010600030101010101" pitchFamily="2" charset="-122"/>
              </a:rPr>
              <a:t>e</a:t>
            </a:r>
            <a:r>
              <a:rPr lang="zh-CN" altLang="en-US">
                <a:latin typeface="宋体" panose="02010600030101010101" pitchFamily="2" charset="-122"/>
                <a:ea typeface="宋体" panose="02010600030101010101" pitchFamily="2" charset="-122"/>
              </a:rPr>
              <a:t>）。</a:t>
            </a:r>
            <a:endParaRPr lang="en-US" altLang="zh-CN">
              <a:latin typeface="宋体" panose="02010600030101010101" pitchFamily="2" charset="-122"/>
              <a:ea typeface="宋体" panose="02010600030101010101" pitchFamily="2" charset="-122"/>
            </a:endParaRPr>
          </a:p>
        </p:txBody>
      </p:sp>
    </p:spTree>
    <p:custDataLst>
      <p:tags r:id="rId1"/>
    </p:custData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sym typeface="+mn-ea"/>
              </a:rPr>
              <a:t>4.2 </a:t>
            </a:r>
            <a:r>
              <a:rPr lang="zh-CN" altLang="en-US">
                <a:sym typeface="+mn-ea"/>
              </a:rPr>
              <a:t>新</a:t>
            </a:r>
            <a:r>
              <a:rPr lang="en-US" altLang="zh-CN">
                <a:sym typeface="+mn-ea"/>
              </a:rPr>
              <a:t>“</a:t>
            </a:r>
            <a:r>
              <a:rPr lang="zh-CN" altLang="en-US">
                <a:sym typeface="+mn-ea"/>
              </a:rPr>
              <a:t>被</a:t>
            </a:r>
            <a:r>
              <a:rPr lang="en-US" altLang="zh-CN">
                <a:sym typeface="+mn-ea"/>
              </a:rPr>
              <a:t>”</a:t>
            </a:r>
            <a:r>
              <a:rPr lang="zh-CN" altLang="en-US">
                <a:sym typeface="+mn-ea"/>
              </a:rPr>
              <a:t>字式语义理解多能性的产生原因</a:t>
            </a:r>
            <a:endParaRPr lang="zh-CN" altLang="en-US"/>
          </a:p>
        </p:txBody>
      </p:sp>
      <p:sp>
        <p:nvSpPr>
          <p:cNvPr id="3" name="内容占位符 2"/>
          <p:cNvSpPr>
            <a:spLocks noGrp="1"/>
          </p:cNvSpPr>
          <p:nvPr>
            <p:ph idx="1"/>
          </p:nvPr>
        </p:nvSpPr>
        <p:spPr/>
        <p:txBody>
          <a:bodyPr/>
          <a:p>
            <a:r>
              <a:rPr lang="zh-CN" altLang="en-US">
                <a:solidFill>
                  <a:srgbClr val="0070C0"/>
                </a:solidFill>
                <a:latin typeface="宋体" panose="02010600030101010101" pitchFamily="2" charset="-122"/>
                <a:ea typeface="宋体" panose="02010600030101010101" pitchFamily="2" charset="-122"/>
              </a:rPr>
              <a:t>新</a:t>
            </a:r>
            <a:r>
              <a:rPr lang="en-US" altLang="zh-CN">
                <a:solidFill>
                  <a:srgbClr val="0070C0"/>
                </a:solidFill>
                <a:latin typeface="宋体" panose="02010600030101010101" pitchFamily="2" charset="-122"/>
                <a:ea typeface="宋体" panose="02010600030101010101" pitchFamily="2" charset="-122"/>
              </a:rPr>
              <a:t>“</a:t>
            </a:r>
            <a:r>
              <a:rPr lang="zh-CN" altLang="en-US">
                <a:solidFill>
                  <a:srgbClr val="0070C0"/>
                </a:solidFill>
                <a:latin typeface="宋体" panose="02010600030101010101" pitchFamily="2" charset="-122"/>
                <a:ea typeface="宋体" panose="02010600030101010101" pitchFamily="2" charset="-122"/>
              </a:rPr>
              <a:t>被</a:t>
            </a:r>
            <a:r>
              <a:rPr lang="en-US" altLang="zh-CN">
                <a:solidFill>
                  <a:srgbClr val="0070C0"/>
                </a:solidFill>
                <a:latin typeface="宋体" panose="02010600030101010101" pitchFamily="2" charset="-122"/>
                <a:ea typeface="宋体" panose="02010600030101010101" pitchFamily="2" charset="-122"/>
              </a:rPr>
              <a:t>”</a:t>
            </a:r>
            <a:r>
              <a:rPr lang="zh-CN" altLang="en-US">
                <a:solidFill>
                  <a:srgbClr val="0070C0"/>
                </a:solidFill>
                <a:latin typeface="宋体" panose="02010600030101010101" pitchFamily="2" charset="-122"/>
                <a:ea typeface="宋体" panose="02010600030101010101" pitchFamily="2" charset="-122"/>
              </a:rPr>
              <a:t>字式语义理解多能性的根本机制：</a:t>
            </a:r>
            <a:r>
              <a:rPr lang="zh-CN" altLang="en-US">
                <a:latin typeface="宋体" panose="02010600030101010101" pitchFamily="2" charset="-122"/>
                <a:ea typeface="宋体" panose="02010600030101010101" pitchFamily="2" charset="-122"/>
              </a:rPr>
              <a:t>双重隐喻过程所造成的概念内容的隐含。</a:t>
            </a:r>
            <a:endParaRPr lang="zh-CN" altLang="en-US">
              <a:latin typeface="宋体" panose="02010600030101010101" pitchFamily="2" charset="-122"/>
              <a:ea typeface="宋体" panose="02010600030101010101" pitchFamily="2" charset="-122"/>
            </a:endParaRPr>
          </a:p>
          <a:p>
            <a:endParaRPr lang="zh-CN" altLang="en-US">
              <a:latin typeface="宋体" panose="02010600030101010101" pitchFamily="2" charset="-122"/>
              <a:ea typeface="宋体" panose="02010600030101010101" pitchFamily="2" charset="-122"/>
            </a:endParaRPr>
          </a:p>
          <a:p>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由于一般新</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被</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字式存在语义理解多能性，又由于转喻的过程中的某些语义结构关系被隐含下去了，未能凸显的内容相当丰富，因而在理解新</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被</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字式的时候</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可能产生歧解。</a:t>
            </a:r>
            <a:endParaRPr lang="zh-CN" altLang="en-US">
              <a:latin typeface="宋体" panose="02010600030101010101" pitchFamily="2" charset="-122"/>
              <a:ea typeface="宋体" panose="02010600030101010101" pitchFamily="2" charset="-122"/>
            </a:endParaRPr>
          </a:p>
          <a:p>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被自杀</a:t>
            </a:r>
            <a:r>
              <a:rPr lang="en-US" altLang="zh-CN">
                <a:latin typeface="宋体" panose="02010600030101010101" pitchFamily="2" charset="-122"/>
                <a:ea typeface="宋体" panose="02010600030101010101" pitchFamily="2" charset="-122"/>
              </a:rPr>
              <a:t>”</a:t>
            </a:r>
            <a:endParaRPr lang="en-US" altLang="zh-CN">
              <a:latin typeface="宋体" panose="02010600030101010101" pitchFamily="2" charset="-122"/>
              <a:ea typeface="宋体" panose="02010600030101010101" pitchFamily="2" charset="-122"/>
            </a:endParaRPr>
          </a:p>
          <a:p>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被结婚</a:t>
            </a:r>
            <a:r>
              <a:rPr lang="en-US" altLang="zh-CN">
                <a:latin typeface="宋体" panose="02010600030101010101" pitchFamily="2" charset="-122"/>
                <a:ea typeface="宋体" panose="02010600030101010101" pitchFamily="2" charset="-122"/>
              </a:rPr>
              <a:t>”</a:t>
            </a:r>
            <a:endParaRPr lang="en-US" altLang="zh-CN">
              <a:latin typeface="宋体" panose="02010600030101010101" pitchFamily="2" charset="-122"/>
              <a:ea typeface="宋体" panose="02010600030101010101" pitchFamily="2" charset="-122"/>
            </a:endParaRPr>
          </a:p>
          <a:p>
            <a:endParaRPr lang="en-US" altLang="zh-CN">
              <a:latin typeface="宋体" panose="02010600030101010101" pitchFamily="2" charset="-122"/>
              <a:ea typeface="宋体" panose="02010600030101010101" pitchFamily="2" charset="-122"/>
            </a:endParaRPr>
          </a:p>
        </p:txBody>
      </p:sp>
      <p:pic>
        <p:nvPicPr>
          <p:cNvPr id="4" name="图片 3"/>
          <p:cNvPicPr>
            <a:picLocks noChangeAspect="1"/>
          </p:cNvPicPr>
          <p:nvPr/>
        </p:nvPicPr>
        <p:blipFill>
          <a:blip r:embed="rId1"/>
          <a:stretch>
            <a:fillRect/>
          </a:stretch>
        </p:blipFill>
        <p:spPr>
          <a:xfrm>
            <a:off x="1195705" y="2372360"/>
            <a:ext cx="7791450" cy="499745"/>
          </a:xfrm>
          <a:prstGeom prst="rect">
            <a:avLst/>
          </a:prstGeom>
        </p:spPr>
      </p:pic>
      <p:sp>
        <p:nvSpPr>
          <p:cNvPr id="5" name="椭圆 4"/>
          <p:cNvSpPr/>
          <p:nvPr/>
        </p:nvSpPr>
        <p:spPr>
          <a:xfrm>
            <a:off x="1195705" y="2190750"/>
            <a:ext cx="403225" cy="862330"/>
          </a:xfrm>
          <a:prstGeom prst="ellipse">
            <a:avLst/>
          </a:prstGeom>
          <a:noFill/>
          <a:ln w="19050">
            <a:solidFill>
              <a:srgbClr val="FF0000"/>
            </a:solidFill>
          </a:ln>
          <a:extLst>
            <a:ext uri="{909E8E84-426E-40DD-AFC4-6F175D3DCCD1}">
              <a14:hiddenFill xmlns:a14="http://schemas.microsoft.com/office/drawing/2010/main">
                <a:solidFill>
                  <a:schemeClr val="lt1"/>
                </a:solidFill>
              </a14:hiddenFill>
            </a:ext>
          </a:extLst>
        </p:spPr>
        <p:style>
          <a:lnRef idx="2">
            <a:schemeClr val="accent6"/>
          </a:lnRef>
          <a:fillRef idx="1">
            <a:schemeClr val="lt1"/>
          </a:fillRef>
          <a:effectRef idx="0">
            <a:schemeClr val="accent6"/>
          </a:effectRef>
          <a:fontRef idx="minor">
            <a:schemeClr val="dk1"/>
          </a:fontRef>
        </p:style>
        <p:txBody>
          <a:bodyPr rtlCol="0" anchor="ctr"/>
          <a:p>
            <a:pPr algn="ctr"/>
            <a:endParaRPr lang="zh-CN" altLang="en-US"/>
          </a:p>
        </p:txBody>
      </p:sp>
      <p:sp>
        <p:nvSpPr>
          <p:cNvPr id="6" name="椭圆 5"/>
          <p:cNvSpPr/>
          <p:nvPr/>
        </p:nvSpPr>
        <p:spPr>
          <a:xfrm>
            <a:off x="4613275" y="2190750"/>
            <a:ext cx="389890" cy="820420"/>
          </a:xfrm>
          <a:prstGeom prst="ellipse">
            <a:avLst/>
          </a:prstGeom>
          <a:noFill/>
          <a:ln w="19050">
            <a:solidFill>
              <a:srgbClr val="FF0000"/>
            </a:solidFill>
          </a:ln>
          <a:extLst>
            <a:ext uri="{909E8E84-426E-40DD-AFC4-6F175D3DCCD1}">
              <a14:hiddenFill xmlns:a14="http://schemas.microsoft.com/office/drawing/2010/main">
                <a:solidFill>
                  <a:schemeClr val="lt1"/>
                </a:solidFill>
              </a14:hiddenFill>
            </a:ext>
          </a:extLst>
        </p:spPr>
        <p:style>
          <a:lnRef idx="2">
            <a:schemeClr val="accent6"/>
          </a:lnRef>
          <a:fillRef idx="1">
            <a:schemeClr val="lt1"/>
          </a:fillRef>
          <a:effectRef idx="0">
            <a:schemeClr val="accent6"/>
          </a:effectRef>
          <a:fontRef idx="minor">
            <a:schemeClr val="dk1"/>
          </a:fontRef>
        </p:style>
        <p:txBody>
          <a:bodyPr rtlCol="0" anchor="ctr"/>
          <a:p>
            <a:pPr algn="ctr"/>
            <a:endParaRPr lang="zh-CN" altLang="en-US"/>
          </a:p>
        </p:txBody>
      </p:sp>
      <p:sp>
        <p:nvSpPr>
          <p:cNvPr id="7" name="椭圆 6"/>
          <p:cNvSpPr/>
          <p:nvPr/>
        </p:nvSpPr>
        <p:spPr>
          <a:xfrm>
            <a:off x="2067560" y="2249805"/>
            <a:ext cx="2545715" cy="702310"/>
          </a:xfrm>
          <a:prstGeom prst="ellipse">
            <a:avLst/>
          </a:prstGeom>
          <a:noFill/>
          <a:ln w="19050">
            <a:solidFill>
              <a:srgbClr val="FF0000"/>
            </a:solidFill>
          </a:ln>
          <a:extLst>
            <a:ext uri="{909E8E84-426E-40DD-AFC4-6F175D3DCCD1}">
              <a14:hiddenFill xmlns:a14="http://schemas.microsoft.com/office/drawing/2010/main">
                <a:solidFill>
                  <a:schemeClr val="lt1"/>
                </a:solidFill>
              </a14:hiddenFill>
            </a:ext>
          </a:extLst>
        </p:spPr>
        <p:style>
          <a:lnRef idx="2">
            <a:schemeClr val="accent6"/>
          </a:lnRef>
          <a:fillRef idx="1">
            <a:schemeClr val="lt1"/>
          </a:fillRef>
          <a:effectRef idx="0">
            <a:schemeClr val="accent6"/>
          </a:effectRef>
          <a:fontRef idx="minor">
            <a:schemeClr val="dk1"/>
          </a:fontRef>
        </p:style>
        <p:txBody>
          <a:bodyPr rtlCol="0" anchor="ctr"/>
          <a:p>
            <a:pPr algn="ctr"/>
            <a:endParaRPr lang="zh-CN" altLang="en-US"/>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p:cTn id="14" dur="1000" fill="hold"/>
                                        <p:tgtEl>
                                          <p:spTgt spid="6"/>
                                        </p:tgtEl>
                                        <p:attrNameLst>
                                          <p:attrName>ppt_x</p:attrName>
                                        </p:attrNameLst>
                                      </p:cBhvr>
                                      <p:tavLst>
                                        <p:tav tm="0">
                                          <p:val>
                                            <p:strVal val="#ppt_x-.2"/>
                                          </p:val>
                                        </p:tav>
                                        <p:tav tm="100000">
                                          <p:val>
                                            <p:strVal val="#ppt_x"/>
                                          </p:val>
                                        </p:tav>
                                      </p:tavLst>
                                    </p:anim>
                                    <p:anim calcmode="lin" valueType="num">
                                      <p:cBhvr>
                                        <p:cTn id="15" dur="1000" fill="hold"/>
                                        <p:tgtEl>
                                          <p:spTgt spid="6"/>
                                        </p:tgtEl>
                                        <p:attrNameLst>
                                          <p:attrName>ppt_y</p:attrName>
                                        </p:attrNameLst>
                                      </p:cBhvr>
                                      <p:tavLst>
                                        <p:tav tm="0">
                                          <p:val>
                                            <p:strVal val="#ppt_y"/>
                                          </p:val>
                                        </p:tav>
                                        <p:tav tm="100000">
                                          <p:val>
                                            <p:strVal val="#ppt_y"/>
                                          </p:val>
                                        </p:tav>
                                      </p:tavLst>
                                    </p:anim>
                                    <p:animEffect transition="in" filter="wipe(right)" prLst="gradientSize: 0.1">
                                      <p:cBhvr>
                                        <p:cTn id="16" dur="10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p:cTn id="21" dur="1000" fill="hold"/>
                                        <p:tgtEl>
                                          <p:spTgt spid="7"/>
                                        </p:tgtEl>
                                        <p:attrNameLst>
                                          <p:attrName>ppt_x</p:attrName>
                                        </p:attrNameLst>
                                      </p:cBhvr>
                                      <p:tavLst>
                                        <p:tav tm="0">
                                          <p:val>
                                            <p:strVal val="#ppt_x-.2"/>
                                          </p:val>
                                        </p:tav>
                                        <p:tav tm="100000">
                                          <p:val>
                                            <p:strVal val="#ppt_x"/>
                                          </p:val>
                                        </p:tav>
                                      </p:tavLst>
                                    </p:anim>
                                    <p:anim calcmode="lin" valueType="num">
                                      <p:cBhvr>
                                        <p:cTn id="22" dur="1000" fill="hold"/>
                                        <p:tgtEl>
                                          <p:spTgt spid="7"/>
                                        </p:tgtEl>
                                        <p:attrNameLst>
                                          <p:attrName>ppt_y</p:attrName>
                                        </p:attrNameLst>
                                      </p:cBhvr>
                                      <p:tavLst>
                                        <p:tav tm="0">
                                          <p:val>
                                            <p:strVal val="#ppt_y"/>
                                          </p:val>
                                        </p:tav>
                                        <p:tav tm="100000">
                                          <p:val>
                                            <p:strVal val="#ppt_y"/>
                                          </p:val>
                                        </p:tav>
                                      </p:tavLst>
                                    </p:anim>
                                    <p:animEffect transition="in" filter="wipe(right)" prLst="gradientSize: 0.1">
                                      <p:cBhvr>
                                        <p:cTn id="23"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4.3 </a:t>
            </a:r>
            <a:r>
              <a:rPr lang="zh-CN" altLang="en-US"/>
              <a:t>新</a:t>
            </a:r>
            <a:r>
              <a:rPr lang="en-US" altLang="zh-CN"/>
              <a:t>“</a:t>
            </a:r>
            <a:r>
              <a:rPr lang="zh-CN" altLang="en-US"/>
              <a:t>被</a:t>
            </a:r>
            <a:r>
              <a:rPr lang="en-US" altLang="zh-CN"/>
              <a:t>”</a:t>
            </a:r>
            <a:r>
              <a:rPr lang="zh-CN" altLang="en-US"/>
              <a:t>字式跟常规</a:t>
            </a:r>
            <a:r>
              <a:rPr lang="en-US" altLang="zh-CN"/>
              <a:t>“</a:t>
            </a:r>
            <a:r>
              <a:rPr lang="zh-CN" altLang="en-US"/>
              <a:t>被</a:t>
            </a:r>
            <a:r>
              <a:rPr lang="en-US" altLang="zh-CN"/>
              <a:t>”</a:t>
            </a:r>
            <a:r>
              <a:rPr lang="zh-CN" altLang="en-US"/>
              <a:t>字式的关系</a:t>
            </a:r>
            <a:endParaRPr lang="zh-CN" altLang="en-US"/>
          </a:p>
        </p:txBody>
      </p:sp>
      <p:sp>
        <p:nvSpPr>
          <p:cNvPr id="3" name="内容占位符 2"/>
          <p:cNvSpPr>
            <a:spLocks noGrp="1"/>
          </p:cNvSpPr>
          <p:nvPr>
            <p:ph idx="1"/>
          </p:nvPr>
        </p:nvSpPr>
        <p:spPr/>
        <p:txBody>
          <a:bodyPr/>
          <a:p>
            <a:r>
              <a:rPr lang="zh-CN" altLang="en-US">
                <a:solidFill>
                  <a:srgbClr val="0070C0"/>
                </a:solidFill>
                <a:latin typeface="宋体" panose="02010600030101010101" pitchFamily="2" charset="-122"/>
                <a:ea typeface="宋体" panose="02010600030101010101" pitchFamily="2" charset="-122"/>
              </a:rPr>
              <a:t>常规</a:t>
            </a:r>
            <a:r>
              <a:rPr lang="en-US" altLang="zh-CN">
                <a:solidFill>
                  <a:srgbClr val="0070C0"/>
                </a:solidFill>
                <a:latin typeface="宋体" panose="02010600030101010101" pitchFamily="2" charset="-122"/>
                <a:ea typeface="宋体" panose="02010600030101010101" pitchFamily="2" charset="-122"/>
              </a:rPr>
              <a:t>“</a:t>
            </a:r>
            <a:r>
              <a:rPr lang="zh-CN" altLang="en-US">
                <a:solidFill>
                  <a:srgbClr val="0070C0"/>
                </a:solidFill>
                <a:latin typeface="宋体" panose="02010600030101010101" pitchFamily="2" charset="-122"/>
                <a:ea typeface="宋体" panose="02010600030101010101" pitchFamily="2" charset="-122"/>
              </a:rPr>
              <a:t>被</a:t>
            </a:r>
            <a:r>
              <a:rPr lang="en-US" altLang="zh-CN">
                <a:solidFill>
                  <a:srgbClr val="0070C0"/>
                </a:solidFill>
                <a:latin typeface="宋体" panose="02010600030101010101" pitchFamily="2" charset="-122"/>
                <a:ea typeface="宋体" panose="02010600030101010101" pitchFamily="2" charset="-122"/>
              </a:rPr>
              <a:t>”</a:t>
            </a:r>
            <a:r>
              <a:rPr lang="zh-CN" altLang="en-US">
                <a:solidFill>
                  <a:srgbClr val="0070C0"/>
                </a:solidFill>
                <a:latin typeface="宋体" panose="02010600030101010101" pitchFamily="2" charset="-122"/>
                <a:ea typeface="宋体" panose="02010600030101010101" pitchFamily="2" charset="-122"/>
              </a:rPr>
              <a:t>字句语法意义：</a:t>
            </a:r>
            <a:r>
              <a:rPr lang="zh-CN" altLang="en-US">
                <a:solidFill>
                  <a:schemeClr val="tx1"/>
                </a:solidFill>
                <a:latin typeface="宋体" panose="02010600030101010101" pitchFamily="2" charset="-122"/>
                <a:ea typeface="宋体" panose="02010600030101010101" pitchFamily="2" charset="-122"/>
              </a:rPr>
              <a:t>凸显役事受到致事施加致使性影响的结果</a:t>
            </a:r>
            <a:endParaRPr lang="zh-CN" altLang="en-US">
              <a:solidFill>
                <a:schemeClr val="tx1"/>
              </a:solidFill>
              <a:latin typeface="宋体" panose="02010600030101010101" pitchFamily="2" charset="-122"/>
              <a:ea typeface="宋体" panose="02010600030101010101" pitchFamily="2" charset="-122"/>
            </a:endParaRPr>
          </a:p>
          <a:p>
            <a:r>
              <a:rPr lang="zh-CN" altLang="en-US">
                <a:solidFill>
                  <a:srgbClr val="0070C0"/>
                </a:solidFill>
                <a:latin typeface="宋体" panose="02010600030101010101" pitchFamily="2" charset="-122"/>
                <a:ea typeface="宋体" panose="02010600030101010101" pitchFamily="2" charset="-122"/>
              </a:rPr>
              <a:t>新</a:t>
            </a:r>
            <a:r>
              <a:rPr lang="en-US" altLang="zh-CN">
                <a:solidFill>
                  <a:srgbClr val="0070C0"/>
                </a:solidFill>
                <a:latin typeface="宋体" panose="02010600030101010101" pitchFamily="2" charset="-122"/>
                <a:ea typeface="宋体" panose="02010600030101010101" pitchFamily="2" charset="-122"/>
              </a:rPr>
              <a:t>“</a:t>
            </a:r>
            <a:r>
              <a:rPr lang="zh-CN" altLang="en-US">
                <a:solidFill>
                  <a:srgbClr val="0070C0"/>
                </a:solidFill>
                <a:latin typeface="宋体" panose="02010600030101010101" pitchFamily="2" charset="-122"/>
                <a:ea typeface="宋体" panose="02010600030101010101" pitchFamily="2" charset="-122"/>
              </a:rPr>
              <a:t>被</a:t>
            </a:r>
            <a:r>
              <a:rPr lang="en-US" altLang="zh-CN">
                <a:solidFill>
                  <a:srgbClr val="0070C0"/>
                </a:solidFill>
                <a:latin typeface="宋体" panose="02010600030101010101" pitchFamily="2" charset="-122"/>
                <a:ea typeface="宋体" panose="02010600030101010101" pitchFamily="2" charset="-122"/>
              </a:rPr>
              <a:t>”</a:t>
            </a:r>
            <a:r>
              <a:rPr lang="zh-CN" altLang="en-US">
                <a:solidFill>
                  <a:srgbClr val="0070C0"/>
                </a:solidFill>
                <a:latin typeface="宋体" panose="02010600030101010101" pitchFamily="2" charset="-122"/>
                <a:ea typeface="宋体" panose="02010600030101010101" pitchFamily="2" charset="-122"/>
              </a:rPr>
              <a:t>字式的底层结构跟常规</a:t>
            </a:r>
            <a:r>
              <a:rPr lang="en-US" altLang="zh-CN">
                <a:solidFill>
                  <a:srgbClr val="0070C0"/>
                </a:solidFill>
                <a:latin typeface="宋体" panose="02010600030101010101" pitchFamily="2" charset="-122"/>
                <a:ea typeface="宋体" panose="02010600030101010101" pitchFamily="2" charset="-122"/>
              </a:rPr>
              <a:t>“</a:t>
            </a:r>
            <a:r>
              <a:rPr lang="zh-CN" altLang="en-US">
                <a:solidFill>
                  <a:srgbClr val="0070C0"/>
                </a:solidFill>
                <a:latin typeface="宋体" panose="02010600030101010101" pitchFamily="2" charset="-122"/>
                <a:ea typeface="宋体" panose="02010600030101010101" pitchFamily="2" charset="-122"/>
              </a:rPr>
              <a:t>被</a:t>
            </a:r>
            <a:r>
              <a:rPr lang="en-US" altLang="zh-CN">
                <a:solidFill>
                  <a:srgbClr val="0070C0"/>
                </a:solidFill>
                <a:latin typeface="宋体" panose="02010600030101010101" pitchFamily="2" charset="-122"/>
                <a:ea typeface="宋体" panose="02010600030101010101" pitchFamily="2" charset="-122"/>
              </a:rPr>
              <a:t>”</a:t>
            </a:r>
            <a:r>
              <a:rPr lang="zh-CN" altLang="en-US">
                <a:solidFill>
                  <a:srgbClr val="0070C0"/>
                </a:solidFill>
                <a:latin typeface="宋体" panose="02010600030101010101" pitchFamily="2" charset="-122"/>
                <a:ea typeface="宋体" panose="02010600030101010101" pitchFamily="2" charset="-122"/>
              </a:rPr>
              <a:t>字句基本一致</a:t>
            </a:r>
            <a:r>
              <a:rPr lang="zh-CN" altLang="en-US">
                <a:latin typeface="宋体" panose="02010600030101010101" pitchFamily="2" charset="-122"/>
                <a:ea typeface="宋体" panose="02010600030101010101" pitchFamily="2" charset="-122"/>
              </a:rPr>
              <a:t>，其语义核心实际上就是</a:t>
            </a:r>
            <a:r>
              <a:rPr lang="en-US" altLang="zh-CN">
                <a:latin typeface="宋体" panose="02010600030101010101" pitchFamily="2" charset="-122"/>
                <a:ea typeface="宋体" panose="02010600030101010101" pitchFamily="2" charset="-122"/>
              </a:rPr>
              <a:t>A</a:t>
            </a:r>
            <a:r>
              <a:rPr lang="zh-CN" altLang="en-US">
                <a:latin typeface="宋体" panose="02010600030101010101" pitchFamily="2" charset="-122"/>
                <a:ea typeface="宋体" panose="02010600030101010101" pitchFamily="2" charset="-122"/>
              </a:rPr>
              <a:t>蒙受了</a:t>
            </a:r>
            <a:r>
              <a:rPr lang="en-US" altLang="zh-CN">
                <a:latin typeface="宋体" panose="02010600030101010101" pitchFamily="2" charset="-122"/>
                <a:ea typeface="宋体" panose="02010600030101010101" pitchFamily="2" charset="-122"/>
              </a:rPr>
              <a:t>X</a:t>
            </a:r>
            <a:r>
              <a:rPr lang="zh-CN" altLang="en-US">
                <a:latin typeface="宋体" panose="02010600030101010101" pitchFamily="2" charset="-122"/>
                <a:ea typeface="宋体" panose="02010600030101010101" pitchFamily="2" charset="-122"/>
              </a:rPr>
              <a:t>所涉及的某个致使性事件。</a:t>
            </a:r>
            <a:endParaRPr lang="zh-CN" altLang="en-US">
              <a:latin typeface="宋体" panose="02010600030101010101" pitchFamily="2" charset="-122"/>
              <a:ea typeface="宋体" panose="02010600030101010101" pitchFamily="2" charset="-122"/>
            </a:endParaRPr>
          </a:p>
          <a:p>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新</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被</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字式隐含了操控事件的操控者、操控行为、事件结果</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保留了被动概念结构中的凸显之处</a:t>
            </a:r>
            <a:endParaRPr lang="zh-CN" altLang="en-US">
              <a:latin typeface="宋体" panose="02010600030101010101" pitchFamily="2" charset="-122"/>
              <a:ea typeface="宋体" panose="02010600030101010101" pitchFamily="2" charset="-122"/>
            </a:endParaRPr>
          </a:p>
          <a:p>
            <a:endParaRPr lang="zh-CN" altLang="en-US">
              <a:latin typeface="宋体" panose="02010600030101010101" pitchFamily="2" charset="-122"/>
              <a:ea typeface="宋体" panose="02010600030101010101" pitchFamily="2" charset="-122"/>
            </a:endParaRPr>
          </a:p>
          <a:p>
            <a:r>
              <a:rPr lang="zh-CN" altLang="en-US">
                <a:solidFill>
                  <a:srgbClr val="0070C0"/>
                </a:solidFill>
                <a:latin typeface="宋体" panose="02010600030101010101" pitchFamily="2" charset="-122"/>
                <a:ea typeface="宋体" panose="02010600030101010101" pitchFamily="2" charset="-122"/>
              </a:rPr>
              <a:t>这也解释了新</a:t>
            </a:r>
            <a:r>
              <a:rPr lang="en-US" altLang="zh-CN">
                <a:solidFill>
                  <a:srgbClr val="0070C0"/>
                </a:solidFill>
                <a:latin typeface="宋体" panose="02010600030101010101" pitchFamily="2" charset="-122"/>
                <a:ea typeface="宋体" panose="02010600030101010101" pitchFamily="2" charset="-122"/>
              </a:rPr>
              <a:t>“</a:t>
            </a:r>
            <a:r>
              <a:rPr lang="zh-CN" altLang="en-US">
                <a:solidFill>
                  <a:srgbClr val="0070C0"/>
                </a:solidFill>
                <a:latin typeface="宋体" panose="02010600030101010101" pitchFamily="2" charset="-122"/>
                <a:ea typeface="宋体" panose="02010600030101010101" pitchFamily="2" charset="-122"/>
              </a:rPr>
              <a:t>被</a:t>
            </a:r>
            <a:r>
              <a:rPr lang="en-US" altLang="zh-CN">
                <a:solidFill>
                  <a:srgbClr val="0070C0"/>
                </a:solidFill>
                <a:latin typeface="宋体" panose="02010600030101010101" pitchFamily="2" charset="-122"/>
                <a:ea typeface="宋体" panose="02010600030101010101" pitchFamily="2" charset="-122"/>
              </a:rPr>
              <a:t>”</a:t>
            </a:r>
            <a:r>
              <a:rPr lang="zh-CN" altLang="en-US">
                <a:solidFill>
                  <a:srgbClr val="0070C0"/>
                </a:solidFill>
                <a:latin typeface="宋体" panose="02010600030101010101" pitchFamily="2" charset="-122"/>
                <a:ea typeface="宋体" panose="02010600030101010101" pitchFamily="2" charset="-122"/>
              </a:rPr>
              <a:t>字式中的主观色彩问题</a:t>
            </a:r>
            <a:r>
              <a:rPr lang="zh-CN" altLang="en-US">
                <a:latin typeface="宋体" panose="02010600030101010101" pitchFamily="2" charset="-122"/>
                <a:ea typeface="宋体" panose="02010600030101010101" pitchFamily="2" charset="-122"/>
              </a:rPr>
              <a:t>：知域、行域、</a:t>
            </a:r>
            <a:r>
              <a:rPr lang="zh-CN" altLang="en-US" b="1" u="sng">
                <a:latin typeface="宋体" panose="02010600030101010101" pitchFamily="2" charset="-122"/>
                <a:ea typeface="宋体" panose="02010600030101010101" pitchFamily="2" charset="-122"/>
              </a:rPr>
              <a:t>言域，（违背主体意愿）</a:t>
            </a:r>
            <a:endParaRPr lang="zh-CN" altLang="en-US" b="1" u="sng">
              <a:latin typeface="宋体" panose="02010600030101010101" pitchFamily="2" charset="-122"/>
              <a:ea typeface="宋体" panose="02010600030101010101" pitchFamily="2" charset="-122"/>
            </a:endParaRPr>
          </a:p>
        </p:txBody>
      </p:sp>
    </p:spTree>
    <p:custDataLst>
      <p:tags r:id="rId1"/>
    </p:custData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组合 9"/>
          <p:cNvGrpSpPr/>
          <p:nvPr>
            <p:custDataLst>
              <p:tags r:id="rId1"/>
            </p:custDataLst>
          </p:nvPr>
        </p:nvGrpSpPr>
        <p:grpSpPr>
          <a:xfrm>
            <a:off x="3804321" y="860317"/>
            <a:ext cx="7780690" cy="947515"/>
            <a:chOff x="3804321" y="860317"/>
            <a:chExt cx="7780690" cy="947515"/>
          </a:xfrm>
        </p:grpSpPr>
        <p:sp>
          <p:nvSpPr>
            <p:cNvPr id="5" name="圆角矩形 4"/>
            <p:cNvSpPr/>
            <p:nvPr>
              <p:custDataLst>
                <p:tags r:id="rId2"/>
              </p:custDataLst>
            </p:nvPr>
          </p:nvSpPr>
          <p:spPr>
            <a:xfrm>
              <a:off x="4626927" y="1091191"/>
              <a:ext cx="6958084" cy="696036"/>
            </a:xfrm>
            <a:prstGeom prst="round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lnSpcReduction="10000"/>
            </a:bodyPr>
            <a:lstStyle/>
            <a:p>
              <a:pPr algn="ctr">
                <a:lnSpc>
                  <a:spcPct val="120000"/>
                </a:lnSpc>
                <a:spcBef>
                  <a:spcPct val="0"/>
                </a:spcBef>
                <a:buNone/>
              </a:pPr>
              <a:r>
                <a:rPr lang="zh-CN" altLang="en-US" sz="3200" dirty="0">
                  <a:solidFill>
                    <a:schemeClr val="bg1"/>
                  </a:solidFill>
                  <a:sym typeface="+mn-lt"/>
                </a:rPr>
                <a:t>引言</a:t>
              </a:r>
              <a:endParaRPr lang="zh-CN" altLang="en-US" sz="3200" dirty="0">
                <a:solidFill>
                  <a:schemeClr val="bg1"/>
                </a:solidFill>
                <a:sym typeface="+mn-lt"/>
              </a:endParaRPr>
            </a:p>
          </p:txBody>
        </p:sp>
        <p:grpSp>
          <p:nvGrpSpPr>
            <p:cNvPr id="6" name="组合 5"/>
            <p:cNvGrpSpPr/>
            <p:nvPr/>
          </p:nvGrpSpPr>
          <p:grpSpPr>
            <a:xfrm>
              <a:off x="3804321" y="860317"/>
              <a:ext cx="696562" cy="947515"/>
              <a:chOff x="1363871" y="1774583"/>
              <a:chExt cx="843805" cy="1043460"/>
            </a:xfrm>
            <a:effectLst/>
          </p:grpSpPr>
          <p:sp>
            <p:nvSpPr>
              <p:cNvPr id="7" name="任意多边形 6"/>
              <p:cNvSpPr/>
              <p:nvPr>
                <p:custDataLst>
                  <p:tags r:id="rId3"/>
                </p:custDataLst>
              </p:nvPr>
            </p:nvSpPr>
            <p:spPr>
              <a:xfrm rot="18000000">
                <a:off x="1385876" y="2135081"/>
                <a:ext cx="660957" cy="704968"/>
              </a:xfrm>
              <a:custGeom>
                <a:avLst/>
                <a:gdLst>
                  <a:gd name="connsiteX0" fmla="*/ 1025442 w 1025442"/>
                  <a:gd name="connsiteY0" fmla="*/ 0 h 1093723"/>
                  <a:gd name="connsiteX1" fmla="*/ 950025 w 1025442"/>
                  <a:gd name="connsiteY1" fmla="*/ 538327 h 1093723"/>
                  <a:gd name="connsiteX2" fmla="*/ 893829 w 1025442"/>
                  <a:gd name="connsiteY2" fmla="*/ 538326 h 1093723"/>
                  <a:gd name="connsiteX3" fmla="*/ 957015 w 1025442"/>
                  <a:gd name="connsiteY3" fmla="*/ 87302 h 1093723"/>
                  <a:gd name="connsiteX4" fmla="*/ 92715 w 1025442"/>
                  <a:gd name="connsiteY4" fmla="*/ 432955 h 1093723"/>
                  <a:gd name="connsiteX5" fmla="*/ 827868 w 1025442"/>
                  <a:gd name="connsiteY5" fmla="*/ 1009154 h 1093723"/>
                  <a:gd name="connsiteX6" fmla="*/ 843593 w 1025442"/>
                  <a:gd name="connsiteY6" fmla="*/ 896914 h 1093723"/>
                  <a:gd name="connsiteX7" fmla="*/ 899788 w 1025442"/>
                  <a:gd name="connsiteY7" fmla="*/ 896914 h 1093723"/>
                  <a:gd name="connsiteX8" fmla="*/ 872216 w 1025442"/>
                  <a:gd name="connsiteY8" fmla="*/ 1093723 h 1093723"/>
                  <a:gd name="connsiteX9" fmla="*/ 0 w 1025442"/>
                  <a:gd name="connsiteY9" fmla="*/ 410097 h 1093723"/>
                  <a:gd name="connsiteX10" fmla="*/ 1025442 w 1025442"/>
                  <a:gd name="connsiteY10" fmla="*/ 0 h 10937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5442" h="1093723">
                    <a:moveTo>
                      <a:pt x="1025442" y="0"/>
                    </a:moveTo>
                    <a:lnTo>
                      <a:pt x="950025" y="538327"/>
                    </a:lnTo>
                    <a:lnTo>
                      <a:pt x="893829" y="538326"/>
                    </a:lnTo>
                    <a:lnTo>
                      <a:pt x="957015" y="87302"/>
                    </a:lnTo>
                    <a:lnTo>
                      <a:pt x="92715" y="432955"/>
                    </a:lnTo>
                    <a:lnTo>
                      <a:pt x="827868" y="1009154"/>
                    </a:lnTo>
                    <a:lnTo>
                      <a:pt x="843593" y="896914"/>
                    </a:lnTo>
                    <a:lnTo>
                      <a:pt x="899788" y="896914"/>
                    </a:lnTo>
                    <a:lnTo>
                      <a:pt x="872216" y="1093723"/>
                    </a:lnTo>
                    <a:lnTo>
                      <a:pt x="0" y="410097"/>
                    </a:lnTo>
                    <a:lnTo>
                      <a:pt x="1025442" y="0"/>
                    </a:lnTo>
                    <a:close/>
                  </a:path>
                </a:pathLst>
              </a:cu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sym typeface="+mn-lt"/>
                </a:endParaRPr>
              </a:p>
            </p:txBody>
          </p:sp>
          <p:sp>
            <p:nvSpPr>
              <p:cNvPr id="8" name="文本框 7"/>
              <p:cNvSpPr txBox="1"/>
              <p:nvPr>
                <p:custDataLst>
                  <p:tags r:id="rId4"/>
                </p:custDataLst>
              </p:nvPr>
            </p:nvSpPr>
            <p:spPr>
              <a:xfrm>
                <a:off x="1638324" y="1774583"/>
                <a:ext cx="569352" cy="779566"/>
              </a:xfrm>
              <a:prstGeom prst="rect">
                <a:avLst/>
              </a:prstGeom>
              <a:noFill/>
            </p:spPr>
            <p:txBody>
              <a:bodyPr wrap="square" rtlCol="0" anchor="ctr">
                <a:normAutofit/>
              </a:bodyPr>
              <a:lstStyle/>
              <a:p>
                <a:pPr algn="ctr"/>
                <a:r>
                  <a:rPr lang="en-US" altLang="zh-CN" sz="4000" i="1" dirty="0" smtClean="0">
                    <a:solidFill>
                      <a:schemeClr val="accent1"/>
                    </a:solidFill>
                    <a:sym typeface="+mn-lt"/>
                  </a:rPr>
                  <a:t>1</a:t>
                </a:r>
                <a:endParaRPr lang="zh-CN" altLang="en-US" sz="4000" i="1" dirty="0">
                  <a:solidFill>
                    <a:schemeClr val="accent1"/>
                  </a:solidFill>
                  <a:sym typeface="+mn-lt"/>
                </a:endParaRPr>
              </a:p>
            </p:txBody>
          </p:sp>
        </p:grpSp>
      </p:grpSp>
      <p:grpSp>
        <p:nvGrpSpPr>
          <p:cNvPr id="11" name="组合 10"/>
          <p:cNvGrpSpPr/>
          <p:nvPr>
            <p:custDataLst>
              <p:tags r:id="rId5"/>
            </p:custDataLst>
          </p:nvPr>
        </p:nvGrpSpPr>
        <p:grpSpPr>
          <a:xfrm>
            <a:off x="3004989" y="1941401"/>
            <a:ext cx="7780690" cy="947515"/>
            <a:chOff x="3004989" y="1941401"/>
            <a:chExt cx="7780690" cy="947515"/>
          </a:xfrm>
        </p:grpSpPr>
        <p:sp>
          <p:nvSpPr>
            <p:cNvPr id="13" name="圆角矩形 12"/>
            <p:cNvSpPr/>
            <p:nvPr>
              <p:custDataLst>
                <p:tags r:id="rId6"/>
              </p:custDataLst>
            </p:nvPr>
          </p:nvSpPr>
          <p:spPr>
            <a:xfrm>
              <a:off x="3827595" y="2172275"/>
              <a:ext cx="6958084" cy="696036"/>
            </a:xfrm>
            <a:prstGeom prst="round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lnSpcReduction="10000"/>
            </a:bodyPr>
            <a:lstStyle/>
            <a:p>
              <a:pPr algn="ctr">
                <a:lnSpc>
                  <a:spcPct val="120000"/>
                </a:lnSpc>
                <a:spcBef>
                  <a:spcPct val="0"/>
                </a:spcBef>
                <a:buNone/>
              </a:pPr>
              <a:r>
                <a:rPr lang="zh-CN" altLang="en-US" sz="3200" dirty="0">
                  <a:solidFill>
                    <a:schemeClr val="bg1"/>
                  </a:solidFill>
                  <a:sym typeface="+mn-lt"/>
                </a:rPr>
                <a:t>新</a:t>
              </a:r>
              <a:r>
                <a:rPr lang="en-US" altLang="zh-CN" sz="3200" dirty="0">
                  <a:solidFill>
                    <a:schemeClr val="bg1"/>
                  </a:solidFill>
                  <a:sym typeface="+mn-lt"/>
                </a:rPr>
                <a:t>“</a:t>
              </a:r>
              <a:r>
                <a:rPr lang="zh-CN" altLang="en-US" sz="3200" dirty="0">
                  <a:solidFill>
                    <a:schemeClr val="bg1"/>
                  </a:solidFill>
                  <a:sym typeface="+mn-lt"/>
                </a:rPr>
                <a:t>被</a:t>
              </a:r>
              <a:r>
                <a:rPr lang="en-US" altLang="zh-CN" sz="3200" dirty="0">
                  <a:solidFill>
                    <a:schemeClr val="bg1"/>
                  </a:solidFill>
                  <a:sym typeface="+mn-lt"/>
                </a:rPr>
                <a:t>”</a:t>
              </a:r>
              <a:r>
                <a:rPr lang="zh-CN" altLang="en-US" sz="3200" dirty="0">
                  <a:solidFill>
                    <a:schemeClr val="bg1"/>
                  </a:solidFill>
                  <a:sym typeface="+mn-lt"/>
                </a:rPr>
                <a:t>字式对常规被字句的双重背反</a:t>
              </a:r>
              <a:endParaRPr lang="zh-CN" altLang="en-US" sz="3200" dirty="0">
                <a:solidFill>
                  <a:schemeClr val="bg1"/>
                </a:solidFill>
                <a:sym typeface="+mn-lt"/>
              </a:endParaRPr>
            </a:p>
          </p:txBody>
        </p:sp>
        <p:grpSp>
          <p:nvGrpSpPr>
            <p:cNvPr id="14" name="组合 13"/>
            <p:cNvGrpSpPr/>
            <p:nvPr/>
          </p:nvGrpSpPr>
          <p:grpSpPr>
            <a:xfrm>
              <a:off x="3004989" y="1941401"/>
              <a:ext cx="696562" cy="947515"/>
              <a:chOff x="1363871" y="1774583"/>
              <a:chExt cx="843805" cy="1043460"/>
            </a:xfrm>
            <a:effectLst/>
          </p:grpSpPr>
          <p:sp>
            <p:nvSpPr>
              <p:cNvPr id="15" name="任意多边形 14"/>
              <p:cNvSpPr/>
              <p:nvPr>
                <p:custDataLst>
                  <p:tags r:id="rId7"/>
                </p:custDataLst>
              </p:nvPr>
            </p:nvSpPr>
            <p:spPr>
              <a:xfrm rot="18000000">
                <a:off x="1385876" y="2135081"/>
                <a:ext cx="660957" cy="704968"/>
              </a:xfrm>
              <a:custGeom>
                <a:avLst/>
                <a:gdLst>
                  <a:gd name="connsiteX0" fmla="*/ 1025442 w 1025442"/>
                  <a:gd name="connsiteY0" fmla="*/ 0 h 1093723"/>
                  <a:gd name="connsiteX1" fmla="*/ 950025 w 1025442"/>
                  <a:gd name="connsiteY1" fmla="*/ 538327 h 1093723"/>
                  <a:gd name="connsiteX2" fmla="*/ 893829 w 1025442"/>
                  <a:gd name="connsiteY2" fmla="*/ 538326 h 1093723"/>
                  <a:gd name="connsiteX3" fmla="*/ 957015 w 1025442"/>
                  <a:gd name="connsiteY3" fmla="*/ 87302 h 1093723"/>
                  <a:gd name="connsiteX4" fmla="*/ 92715 w 1025442"/>
                  <a:gd name="connsiteY4" fmla="*/ 432955 h 1093723"/>
                  <a:gd name="connsiteX5" fmla="*/ 827868 w 1025442"/>
                  <a:gd name="connsiteY5" fmla="*/ 1009154 h 1093723"/>
                  <a:gd name="connsiteX6" fmla="*/ 843593 w 1025442"/>
                  <a:gd name="connsiteY6" fmla="*/ 896914 h 1093723"/>
                  <a:gd name="connsiteX7" fmla="*/ 899788 w 1025442"/>
                  <a:gd name="connsiteY7" fmla="*/ 896914 h 1093723"/>
                  <a:gd name="connsiteX8" fmla="*/ 872216 w 1025442"/>
                  <a:gd name="connsiteY8" fmla="*/ 1093723 h 1093723"/>
                  <a:gd name="connsiteX9" fmla="*/ 0 w 1025442"/>
                  <a:gd name="connsiteY9" fmla="*/ 410097 h 1093723"/>
                  <a:gd name="connsiteX10" fmla="*/ 1025442 w 1025442"/>
                  <a:gd name="connsiteY10" fmla="*/ 0 h 10937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5442" h="1093723">
                    <a:moveTo>
                      <a:pt x="1025442" y="0"/>
                    </a:moveTo>
                    <a:lnTo>
                      <a:pt x="950025" y="538327"/>
                    </a:lnTo>
                    <a:lnTo>
                      <a:pt x="893829" y="538326"/>
                    </a:lnTo>
                    <a:lnTo>
                      <a:pt x="957015" y="87302"/>
                    </a:lnTo>
                    <a:lnTo>
                      <a:pt x="92715" y="432955"/>
                    </a:lnTo>
                    <a:lnTo>
                      <a:pt x="827868" y="1009154"/>
                    </a:lnTo>
                    <a:lnTo>
                      <a:pt x="843593" y="896914"/>
                    </a:lnTo>
                    <a:lnTo>
                      <a:pt x="899788" y="896914"/>
                    </a:lnTo>
                    <a:lnTo>
                      <a:pt x="872216" y="1093723"/>
                    </a:lnTo>
                    <a:lnTo>
                      <a:pt x="0" y="410097"/>
                    </a:lnTo>
                    <a:lnTo>
                      <a:pt x="1025442" y="0"/>
                    </a:lnTo>
                    <a:close/>
                  </a:path>
                </a:pathLst>
              </a:cu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sym typeface="+mn-lt"/>
                </a:endParaRPr>
              </a:p>
            </p:txBody>
          </p:sp>
          <p:sp>
            <p:nvSpPr>
              <p:cNvPr id="16" name="文本框 15"/>
              <p:cNvSpPr txBox="1"/>
              <p:nvPr>
                <p:custDataLst>
                  <p:tags r:id="rId8"/>
                </p:custDataLst>
              </p:nvPr>
            </p:nvSpPr>
            <p:spPr>
              <a:xfrm>
                <a:off x="1638324" y="1774583"/>
                <a:ext cx="569352" cy="779566"/>
              </a:xfrm>
              <a:prstGeom prst="rect">
                <a:avLst/>
              </a:prstGeom>
              <a:noFill/>
            </p:spPr>
            <p:txBody>
              <a:bodyPr wrap="square" rtlCol="0" anchor="ctr">
                <a:normAutofit/>
              </a:bodyPr>
              <a:lstStyle/>
              <a:p>
                <a:pPr algn="ctr"/>
                <a:r>
                  <a:rPr lang="en-US" altLang="zh-CN" sz="4000" i="1" dirty="0" smtClean="0">
                    <a:solidFill>
                      <a:schemeClr val="accent1"/>
                    </a:solidFill>
                    <a:sym typeface="+mn-lt"/>
                  </a:rPr>
                  <a:t>2</a:t>
                </a:r>
                <a:endParaRPr lang="zh-CN" altLang="en-US" sz="4000" i="1" dirty="0">
                  <a:solidFill>
                    <a:schemeClr val="accent1"/>
                  </a:solidFill>
                  <a:sym typeface="+mn-lt"/>
                </a:endParaRPr>
              </a:p>
            </p:txBody>
          </p:sp>
        </p:grpSp>
      </p:grpSp>
      <p:grpSp>
        <p:nvGrpSpPr>
          <p:cNvPr id="4" name="组合 3"/>
          <p:cNvGrpSpPr/>
          <p:nvPr>
            <p:custDataLst>
              <p:tags r:id="rId9"/>
            </p:custDataLst>
          </p:nvPr>
        </p:nvGrpSpPr>
        <p:grpSpPr>
          <a:xfrm>
            <a:off x="2205656" y="3022485"/>
            <a:ext cx="7780690" cy="947515"/>
            <a:chOff x="2205656" y="3022485"/>
            <a:chExt cx="7780690" cy="947515"/>
          </a:xfrm>
        </p:grpSpPr>
        <p:sp>
          <p:nvSpPr>
            <p:cNvPr id="18" name="圆角矩形 17"/>
            <p:cNvSpPr/>
            <p:nvPr>
              <p:custDataLst>
                <p:tags r:id="rId10"/>
              </p:custDataLst>
            </p:nvPr>
          </p:nvSpPr>
          <p:spPr>
            <a:xfrm>
              <a:off x="3028262" y="3253359"/>
              <a:ext cx="6958084" cy="696036"/>
            </a:xfrm>
            <a:prstGeom prst="round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lnSpcReduction="10000"/>
            </a:bodyPr>
            <a:lstStyle/>
            <a:p>
              <a:pPr algn="ctr">
                <a:lnSpc>
                  <a:spcPct val="120000"/>
                </a:lnSpc>
                <a:spcBef>
                  <a:spcPct val="0"/>
                </a:spcBef>
                <a:buNone/>
              </a:pPr>
              <a:r>
                <a:rPr lang="zh-CN" altLang="en-US" sz="3200" dirty="0">
                  <a:solidFill>
                    <a:schemeClr val="bg1"/>
                  </a:solidFill>
                  <a:sym typeface="+mn-lt"/>
                </a:rPr>
                <a:t>新</a:t>
              </a:r>
              <a:r>
                <a:rPr lang="en-US" altLang="zh-CN" sz="3200" dirty="0">
                  <a:solidFill>
                    <a:schemeClr val="bg1"/>
                  </a:solidFill>
                  <a:sym typeface="+mn-lt"/>
                </a:rPr>
                <a:t>“</a:t>
              </a:r>
              <a:r>
                <a:rPr lang="zh-CN" altLang="en-US" sz="3200" dirty="0">
                  <a:solidFill>
                    <a:schemeClr val="bg1"/>
                  </a:solidFill>
                  <a:sym typeface="+mn-lt"/>
                </a:rPr>
                <a:t>被</a:t>
              </a:r>
              <a:r>
                <a:rPr lang="en-US" altLang="zh-CN" sz="3200" dirty="0">
                  <a:solidFill>
                    <a:schemeClr val="bg1"/>
                  </a:solidFill>
                  <a:sym typeface="+mn-lt"/>
                </a:rPr>
                <a:t>”</a:t>
              </a:r>
              <a:r>
                <a:rPr lang="zh-CN" altLang="en-US" sz="3200" dirty="0">
                  <a:solidFill>
                    <a:schemeClr val="bg1"/>
                  </a:solidFill>
                  <a:sym typeface="+mn-lt"/>
                </a:rPr>
                <a:t>字式的形成动因和生成机制</a:t>
              </a:r>
              <a:endParaRPr lang="zh-CN" altLang="en-US" sz="3200" dirty="0">
                <a:solidFill>
                  <a:schemeClr val="bg1"/>
                </a:solidFill>
                <a:sym typeface="+mn-lt"/>
              </a:endParaRPr>
            </a:p>
          </p:txBody>
        </p:sp>
        <p:grpSp>
          <p:nvGrpSpPr>
            <p:cNvPr id="19" name="组合 18"/>
            <p:cNvGrpSpPr/>
            <p:nvPr/>
          </p:nvGrpSpPr>
          <p:grpSpPr>
            <a:xfrm>
              <a:off x="2205656" y="3022485"/>
              <a:ext cx="696562" cy="947515"/>
              <a:chOff x="1363871" y="1774583"/>
              <a:chExt cx="843805" cy="1043460"/>
            </a:xfrm>
            <a:effectLst/>
          </p:grpSpPr>
          <p:sp>
            <p:nvSpPr>
              <p:cNvPr id="20" name="任意多边形 19"/>
              <p:cNvSpPr/>
              <p:nvPr>
                <p:custDataLst>
                  <p:tags r:id="rId11"/>
                </p:custDataLst>
              </p:nvPr>
            </p:nvSpPr>
            <p:spPr>
              <a:xfrm rot="18000000">
                <a:off x="1385876" y="2135081"/>
                <a:ext cx="660957" cy="704968"/>
              </a:xfrm>
              <a:custGeom>
                <a:avLst/>
                <a:gdLst>
                  <a:gd name="connsiteX0" fmla="*/ 1025442 w 1025442"/>
                  <a:gd name="connsiteY0" fmla="*/ 0 h 1093723"/>
                  <a:gd name="connsiteX1" fmla="*/ 950025 w 1025442"/>
                  <a:gd name="connsiteY1" fmla="*/ 538327 h 1093723"/>
                  <a:gd name="connsiteX2" fmla="*/ 893829 w 1025442"/>
                  <a:gd name="connsiteY2" fmla="*/ 538326 h 1093723"/>
                  <a:gd name="connsiteX3" fmla="*/ 957015 w 1025442"/>
                  <a:gd name="connsiteY3" fmla="*/ 87302 h 1093723"/>
                  <a:gd name="connsiteX4" fmla="*/ 92715 w 1025442"/>
                  <a:gd name="connsiteY4" fmla="*/ 432955 h 1093723"/>
                  <a:gd name="connsiteX5" fmla="*/ 827868 w 1025442"/>
                  <a:gd name="connsiteY5" fmla="*/ 1009154 h 1093723"/>
                  <a:gd name="connsiteX6" fmla="*/ 843593 w 1025442"/>
                  <a:gd name="connsiteY6" fmla="*/ 896914 h 1093723"/>
                  <a:gd name="connsiteX7" fmla="*/ 899788 w 1025442"/>
                  <a:gd name="connsiteY7" fmla="*/ 896914 h 1093723"/>
                  <a:gd name="connsiteX8" fmla="*/ 872216 w 1025442"/>
                  <a:gd name="connsiteY8" fmla="*/ 1093723 h 1093723"/>
                  <a:gd name="connsiteX9" fmla="*/ 0 w 1025442"/>
                  <a:gd name="connsiteY9" fmla="*/ 410097 h 1093723"/>
                  <a:gd name="connsiteX10" fmla="*/ 1025442 w 1025442"/>
                  <a:gd name="connsiteY10" fmla="*/ 0 h 10937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5442" h="1093723">
                    <a:moveTo>
                      <a:pt x="1025442" y="0"/>
                    </a:moveTo>
                    <a:lnTo>
                      <a:pt x="950025" y="538327"/>
                    </a:lnTo>
                    <a:lnTo>
                      <a:pt x="893829" y="538326"/>
                    </a:lnTo>
                    <a:lnTo>
                      <a:pt x="957015" y="87302"/>
                    </a:lnTo>
                    <a:lnTo>
                      <a:pt x="92715" y="432955"/>
                    </a:lnTo>
                    <a:lnTo>
                      <a:pt x="827868" y="1009154"/>
                    </a:lnTo>
                    <a:lnTo>
                      <a:pt x="843593" y="896914"/>
                    </a:lnTo>
                    <a:lnTo>
                      <a:pt x="899788" y="896914"/>
                    </a:lnTo>
                    <a:lnTo>
                      <a:pt x="872216" y="1093723"/>
                    </a:lnTo>
                    <a:lnTo>
                      <a:pt x="0" y="410097"/>
                    </a:lnTo>
                    <a:lnTo>
                      <a:pt x="1025442" y="0"/>
                    </a:lnTo>
                    <a:close/>
                  </a:path>
                </a:pathLst>
              </a:cu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sym typeface="+mn-lt"/>
                </a:endParaRPr>
              </a:p>
            </p:txBody>
          </p:sp>
          <p:sp>
            <p:nvSpPr>
              <p:cNvPr id="21" name="文本框 20"/>
              <p:cNvSpPr txBox="1"/>
              <p:nvPr>
                <p:custDataLst>
                  <p:tags r:id="rId12"/>
                </p:custDataLst>
              </p:nvPr>
            </p:nvSpPr>
            <p:spPr>
              <a:xfrm>
                <a:off x="1638324" y="1774583"/>
                <a:ext cx="569352" cy="779566"/>
              </a:xfrm>
              <a:prstGeom prst="rect">
                <a:avLst/>
              </a:prstGeom>
              <a:noFill/>
            </p:spPr>
            <p:txBody>
              <a:bodyPr wrap="square" rtlCol="0" anchor="ctr">
                <a:normAutofit/>
              </a:bodyPr>
              <a:lstStyle/>
              <a:p>
                <a:pPr algn="ctr"/>
                <a:r>
                  <a:rPr lang="en-US" altLang="zh-CN" sz="4000" i="1" dirty="0" smtClean="0">
                    <a:solidFill>
                      <a:schemeClr val="accent1"/>
                    </a:solidFill>
                    <a:sym typeface="+mn-lt"/>
                  </a:rPr>
                  <a:t>3</a:t>
                </a:r>
                <a:endParaRPr lang="zh-CN" altLang="en-US" sz="4000" i="1" dirty="0">
                  <a:solidFill>
                    <a:schemeClr val="accent1"/>
                  </a:solidFill>
                  <a:sym typeface="+mn-lt"/>
                </a:endParaRPr>
              </a:p>
            </p:txBody>
          </p:sp>
        </p:grpSp>
      </p:grpSp>
      <p:grpSp>
        <p:nvGrpSpPr>
          <p:cNvPr id="3" name="组合 2"/>
          <p:cNvGrpSpPr/>
          <p:nvPr>
            <p:custDataLst>
              <p:tags r:id="rId13"/>
            </p:custDataLst>
          </p:nvPr>
        </p:nvGrpSpPr>
        <p:grpSpPr>
          <a:xfrm>
            <a:off x="1406323" y="4103569"/>
            <a:ext cx="7780690" cy="947515"/>
            <a:chOff x="1406323" y="4103569"/>
            <a:chExt cx="7780690" cy="947515"/>
          </a:xfrm>
        </p:grpSpPr>
        <p:sp>
          <p:nvSpPr>
            <p:cNvPr id="23" name="圆角矩形 22"/>
            <p:cNvSpPr/>
            <p:nvPr>
              <p:custDataLst>
                <p:tags r:id="rId14"/>
              </p:custDataLst>
            </p:nvPr>
          </p:nvSpPr>
          <p:spPr>
            <a:xfrm>
              <a:off x="2228929" y="4334443"/>
              <a:ext cx="6958084" cy="696036"/>
            </a:xfrm>
            <a:prstGeom prst="round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lnSpcReduction="10000"/>
            </a:bodyPr>
            <a:lstStyle/>
            <a:p>
              <a:pPr algn="ctr">
                <a:lnSpc>
                  <a:spcPct val="120000"/>
                </a:lnSpc>
                <a:spcBef>
                  <a:spcPct val="0"/>
                </a:spcBef>
                <a:buNone/>
              </a:pPr>
              <a:r>
                <a:rPr lang="zh-CN" altLang="en-US" sz="3200" dirty="0">
                  <a:solidFill>
                    <a:schemeClr val="bg1"/>
                  </a:solidFill>
                  <a:sym typeface="+mn-lt"/>
                </a:rPr>
                <a:t>新</a:t>
              </a:r>
              <a:r>
                <a:rPr lang="en-US" altLang="zh-CN" sz="3200" dirty="0">
                  <a:solidFill>
                    <a:schemeClr val="bg1"/>
                  </a:solidFill>
                  <a:sym typeface="+mn-lt"/>
                </a:rPr>
                <a:t>“</a:t>
              </a:r>
              <a:r>
                <a:rPr lang="zh-CN" altLang="en-US" sz="3200" dirty="0">
                  <a:solidFill>
                    <a:schemeClr val="bg1"/>
                  </a:solidFill>
                  <a:sym typeface="+mn-lt"/>
                </a:rPr>
                <a:t>被</a:t>
              </a:r>
              <a:r>
                <a:rPr lang="en-US" altLang="zh-CN" sz="3200" dirty="0">
                  <a:solidFill>
                    <a:schemeClr val="bg1"/>
                  </a:solidFill>
                  <a:sym typeface="+mn-lt"/>
                </a:rPr>
                <a:t>”</a:t>
              </a:r>
              <a:r>
                <a:rPr lang="zh-CN" altLang="en-US" sz="3200" dirty="0">
                  <a:solidFill>
                    <a:schemeClr val="bg1"/>
                  </a:solidFill>
                  <a:sym typeface="+mn-lt"/>
                </a:rPr>
                <a:t>字式语义理解的多能性</a:t>
              </a:r>
              <a:endParaRPr lang="zh-CN" altLang="en-US" sz="3200" dirty="0">
                <a:solidFill>
                  <a:schemeClr val="bg1"/>
                </a:solidFill>
                <a:sym typeface="+mn-lt"/>
              </a:endParaRPr>
            </a:p>
          </p:txBody>
        </p:sp>
        <p:grpSp>
          <p:nvGrpSpPr>
            <p:cNvPr id="24" name="组合 23"/>
            <p:cNvGrpSpPr/>
            <p:nvPr/>
          </p:nvGrpSpPr>
          <p:grpSpPr>
            <a:xfrm>
              <a:off x="1406323" y="4103569"/>
              <a:ext cx="696562" cy="947515"/>
              <a:chOff x="1363871" y="1774583"/>
              <a:chExt cx="843805" cy="1043460"/>
            </a:xfrm>
            <a:effectLst/>
          </p:grpSpPr>
          <p:sp>
            <p:nvSpPr>
              <p:cNvPr id="25" name="任意多边形 24"/>
              <p:cNvSpPr/>
              <p:nvPr>
                <p:custDataLst>
                  <p:tags r:id="rId15"/>
                </p:custDataLst>
              </p:nvPr>
            </p:nvSpPr>
            <p:spPr>
              <a:xfrm rot="18000000">
                <a:off x="1385876" y="2135081"/>
                <a:ext cx="660957" cy="704968"/>
              </a:xfrm>
              <a:custGeom>
                <a:avLst/>
                <a:gdLst>
                  <a:gd name="connsiteX0" fmla="*/ 1025442 w 1025442"/>
                  <a:gd name="connsiteY0" fmla="*/ 0 h 1093723"/>
                  <a:gd name="connsiteX1" fmla="*/ 950025 w 1025442"/>
                  <a:gd name="connsiteY1" fmla="*/ 538327 h 1093723"/>
                  <a:gd name="connsiteX2" fmla="*/ 893829 w 1025442"/>
                  <a:gd name="connsiteY2" fmla="*/ 538326 h 1093723"/>
                  <a:gd name="connsiteX3" fmla="*/ 957015 w 1025442"/>
                  <a:gd name="connsiteY3" fmla="*/ 87302 h 1093723"/>
                  <a:gd name="connsiteX4" fmla="*/ 92715 w 1025442"/>
                  <a:gd name="connsiteY4" fmla="*/ 432955 h 1093723"/>
                  <a:gd name="connsiteX5" fmla="*/ 827868 w 1025442"/>
                  <a:gd name="connsiteY5" fmla="*/ 1009154 h 1093723"/>
                  <a:gd name="connsiteX6" fmla="*/ 843593 w 1025442"/>
                  <a:gd name="connsiteY6" fmla="*/ 896914 h 1093723"/>
                  <a:gd name="connsiteX7" fmla="*/ 899788 w 1025442"/>
                  <a:gd name="connsiteY7" fmla="*/ 896914 h 1093723"/>
                  <a:gd name="connsiteX8" fmla="*/ 872216 w 1025442"/>
                  <a:gd name="connsiteY8" fmla="*/ 1093723 h 1093723"/>
                  <a:gd name="connsiteX9" fmla="*/ 0 w 1025442"/>
                  <a:gd name="connsiteY9" fmla="*/ 410097 h 1093723"/>
                  <a:gd name="connsiteX10" fmla="*/ 1025442 w 1025442"/>
                  <a:gd name="connsiteY10" fmla="*/ 0 h 10937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5442" h="1093723">
                    <a:moveTo>
                      <a:pt x="1025442" y="0"/>
                    </a:moveTo>
                    <a:lnTo>
                      <a:pt x="950025" y="538327"/>
                    </a:lnTo>
                    <a:lnTo>
                      <a:pt x="893829" y="538326"/>
                    </a:lnTo>
                    <a:lnTo>
                      <a:pt x="957015" y="87302"/>
                    </a:lnTo>
                    <a:lnTo>
                      <a:pt x="92715" y="432955"/>
                    </a:lnTo>
                    <a:lnTo>
                      <a:pt x="827868" y="1009154"/>
                    </a:lnTo>
                    <a:lnTo>
                      <a:pt x="843593" y="896914"/>
                    </a:lnTo>
                    <a:lnTo>
                      <a:pt x="899788" y="896914"/>
                    </a:lnTo>
                    <a:lnTo>
                      <a:pt x="872216" y="1093723"/>
                    </a:lnTo>
                    <a:lnTo>
                      <a:pt x="0" y="410097"/>
                    </a:lnTo>
                    <a:lnTo>
                      <a:pt x="1025442" y="0"/>
                    </a:lnTo>
                    <a:close/>
                  </a:path>
                </a:pathLst>
              </a:cu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sym typeface="+mn-lt"/>
                </a:endParaRPr>
              </a:p>
            </p:txBody>
          </p:sp>
          <p:sp>
            <p:nvSpPr>
              <p:cNvPr id="26" name="文本框 25"/>
              <p:cNvSpPr txBox="1"/>
              <p:nvPr>
                <p:custDataLst>
                  <p:tags r:id="rId16"/>
                </p:custDataLst>
              </p:nvPr>
            </p:nvSpPr>
            <p:spPr>
              <a:xfrm>
                <a:off x="1638324" y="1774583"/>
                <a:ext cx="569352" cy="779566"/>
              </a:xfrm>
              <a:prstGeom prst="rect">
                <a:avLst/>
              </a:prstGeom>
              <a:noFill/>
            </p:spPr>
            <p:txBody>
              <a:bodyPr wrap="square" rtlCol="0" anchor="ctr">
                <a:normAutofit/>
              </a:bodyPr>
              <a:lstStyle/>
              <a:p>
                <a:pPr algn="ctr"/>
                <a:r>
                  <a:rPr lang="en-US" altLang="zh-CN" sz="4000" i="1" dirty="0" smtClean="0">
                    <a:solidFill>
                      <a:schemeClr val="accent1"/>
                    </a:solidFill>
                    <a:sym typeface="+mn-lt"/>
                  </a:rPr>
                  <a:t>4</a:t>
                </a:r>
                <a:endParaRPr lang="zh-CN" altLang="en-US" sz="4000" i="1" dirty="0">
                  <a:solidFill>
                    <a:schemeClr val="accent1"/>
                  </a:solidFill>
                  <a:sym typeface="+mn-lt"/>
                </a:endParaRPr>
              </a:p>
            </p:txBody>
          </p:sp>
        </p:grpSp>
      </p:grpSp>
      <p:grpSp>
        <p:nvGrpSpPr>
          <p:cNvPr id="2" name="组合 1"/>
          <p:cNvGrpSpPr/>
          <p:nvPr>
            <p:custDataLst>
              <p:tags r:id="rId17"/>
            </p:custDataLst>
          </p:nvPr>
        </p:nvGrpSpPr>
        <p:grpSpPr>
          <a:xfrm>
            <a:off x="606990" y="5184655"/>
            <a:ext cx="7780690" cy="947515"/>
            <a:chOff x="606990" y="5184655"/>
            <a:chExt cx="7780690" cy="947515"/>
          </a:xfrm>
        </p:grpSpPr>
        <p:sp>
          <p:nvSpPr>
            <p:cNvPr id="28" name="圆角矩形 27"/>
            <p:cNvSpPr/>
            <p:nvPr>
              <p:custDataLst>
                <p:tags r:id="rId18"/>
              </p:custDataLst>
            </p:nvPr>
          </p:nvSpPr>
          <p:spPr>
            <a:xfrm>
              <a:off x="1429596" y="5415529"/>
              <a:ext cx="6958084" cy="696036"/>
            </a:xfrm>
            <a:prstGeom prst="round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lnSpcReduction="10000"/>
            </a:bodyPr>
            <a:lstStyle/>
            <a:p>
              <a:pPr algn="ctr">
                <a:lnSpc>
                  <a:spcPct val="120000"/>
                </a:lnSpc>
                <a:spcBef>
                  <a:spcPct val="0"/>
                </a:spcBef>
                <a:buNone/>
              </a:pPr>
              <a:r>
                <a:rPr lang="zh-CN" altLang="en-US" sz="3200" dirty="0">
                  <a:solidFill>
                    <a:schemeClr val="bg1"/>
                  </a:solidFill>
                  <a:sym typeface="+mn-lt"/>
                </a:rPr>
                <a:t>关于新</a:t>
              </a:r>
              <a:r>
                <a:rPr lang="en-US" altLang="zh-CN" sz="3200" dirty="0">
                  <a:solidFill>
                    <a:schemeClr val="bg1"/>
                  </a:solidFill>
                  <a:sym typeface="+mn-lt"/>
                </a:rPr>
                <a:t>“</a:t>
              </a:r>
              <a:r>
                <a:rPr lang="zh-CN" altLang="en-US" sz="3200" dirty="0">
                  <a:solidFill>
                    <a:schemeClr val="bg1"/>
                  </a:solidFill>
                  <a:sym typeface="+mn-lt"/>
                </a:rPr>
                <a:t>被</a:t>
              </a:r>
              <a:r>
                <a:rPr lang="en-US" altLang="zh-CN" sz="3200" dirty="0">
                  <a:solidFill>
                    <a:schemeClr val="bg1"/>
                  </a:solidFill>
                  <a:sym typeface="+mn-lt"/>
                </a:rPr>
                <a:t>”</a:t>
              </a:r>
              <a:r>
                <a:rPr lang="zh-CN" altLang="en-US" sz="3200" dirty="0">
                  <a:solidFill>
                    <a:schemeClr val="bg1"/>
                  </a:solidFill>
                  <a:sym typeface="+mn-lt"/>
                </a:rPr>
                <a:t>字式的语用效应</a:t>
              </a:r>
              <a:endParaRPr lang="zh-CN" altLang="en-US" sz="3200" dirty="0">
                <a:solidFill>
                  <a:schemeClr val="bg1"/>
                </a:solidFill>
                <a:sym typeface="+mn-lt"/>
              </a:endParaRPr>
            </a:p>
          </p:txBody>
        </p:sp>
        <p:grpSp>
          <p:nvGrpSpPr>
            <p:cNvPr id="29" name="组合 28"/>
            <p:cNvGrpSpPr/>
            <p:nvPr/>
          </p:nvGrpSpPr>
          <p:grpSpPr>
            <a:xfrm>
              <a:off x="606990" y="5184655"/>
              <a:ext cx="696562" cy="947515"/>
              <a:chOff x="1363871" y="1774583"/>
              <a:chExt cx="843805" cy="1043460"/>
            </a:xfrm>
            <a:effectLst/>
          </p:grpSpPr>
          <p:sp>
            <p:nvSpPr>
              <p:cNvPr id="30" name="任意多边形 29"/>
              <p:cNvSpPr/>
              <p:nvPr>
                <p:custDataLst>
                  <p:tags r:id="rId19"/>
                </p:custDataLst>
              </p:nvPr>
            </p:nvSpPr>
            <p:spPr>
              <a:xfrm rot="18000000">
                <a:off x="1385876" y="2135081"/>
                <a:ext cx="660957" cy="704968"/>
              </a:xfrm>
              <a:custGeom>
                <a:avLst/>
                <a:gdLst>
                  <a:gd name="connsiteX0" fmla="*/ 1025442 w 1025442"/>
                  <a:gd name="connsiteY0" fmla="*/ 0 h 1093723"/>
                  <a:gd name="connsiteX1" fmla="*/ 950025 w 1025442"/>
                  <a:gd name="connsiteY1" fmla="*/ 538327 h 1093723"/>
                  <a:gd name="connsiteX2" fmla="*/ 893829 w 1025442"/>
                  <a:gd name="connsiteY2" fmla="*/ 538326 h 1093723"/>
                  <a:gd name="connsiteX3" fmla="*/ 957015 w 1025442"/>
                  <a:gd name="connsiteY3" fmla="*/ 87302 h 1093723"/>
                  <a:gd name="connsiteX4" fmla="*/ 92715 w 1025442"/>
                  <a:gd name="connsiteY4" fmla="*/ 432955 h 1093723"/>
                  <a:gd name="connsiteX5" fmla="*/ 827868 w 1025442"/>
                  <a:gd name="connsiteY5" fmla="*/ 1009154 h 1093723"/>
                  <a:gd name="connsiteX6" fmla="*/ 843593 w 1025442"/>
                  <a:gd name="connsiteY6" fmla="*/ 896914 h 1093723"/>
                  <a:gd name="connsiteX7" fmla="*/ 899788 w 1025442"/>
                  <a:gd name="connsiteY7" fmla="*/ 896914 h 1093723"/>
                  <a:gd name="connsiteX8" fmla="*/ 872216 w 1025442"/>
                  <a:gd name="connsiteY8" fmla="*/ 1093723 h 1093723"/>
                  <a:gd name="connsiteX9" fmla="*/ 0 w 1025442"/>
                  <a:gd name="connsiteY9" fmla="*/ 410097 h 1093723"/>
                  <a:gd name="connsiteX10" fmla="*/ 1025442 w 1025442"/>
                  <a:gd name="connsiteY10" fmla="*/ 0 h 10937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5442" h="1093723">
                    <a:moveTo>
                      <a:pt x="1025442" y="0"/>
                    </a:moveTo>
                    <a:lnTo>
                      <a:pt x="950025" y="538327"/>
                    </a:lnTo>
                    <a:lnTo>
                      <a:pt x="893829" y="538326"/>
                    </a:lnTo>
                    <a:lnTo>
                      <a:pt x="957015" y="87302"/>
                    </a:lnTo>
                    <a:lnTo>
                      <a:pt x="92715" y="432955"/>
                    </a:lnTo>
                    <a:lnTo>
                      <a:pt x="827868" y="1009154"/>
                    </a:lnTo>
                    <a:lnTo>
                      <a:pt x="843593" y="896914"/>
                    </a:lnTo>
                    <a:lnTo>
                      <a:pt x="899788" y="896914"/>
                    </a:lnTo>
                    <a:lnTo>
                      <a:pt x="872216" y="1093723"/>
                    </a:lnTo>
                    <a:lnTo>
                      <a:pt x="0" y="410097"/>
                    </a:lnTo>
                    <a:lnTo>
                      <a:pt x="1025442" y="0"/>
                    </a:lnTo>
                    <a:close/>
                  </a:path>
                </a:pathLst>
              </a:cu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sym typeface="+mn-lt"/>
                </a:endParaRPr>
              </a:p>
            </p:txBody>
          </p:sp>
          <p:sp>
            <p:nvSpPr>
              <p:cNvPr id="31" name="文本框 30"/>
              <p:cNvSpPr txBox="1"/>
              <p:nvPr>
                <p:custDataLst>
                  <p:tags r:id="rId20"/>
                </p:custDataLst>
              </p:nvPr>
            </p:nvSpPr>
            <p:spPr>
              <a:xfrm>
                <a:off x="1638324" y="1774583"/>
                <a:ext cx="569352" cy="779566"/>
              </a:xfrm>
              <a:prstGeom prst="rect">
                <a:avLst/>
              </a:prstGeom>
              <a:noFill/>
            </p:spPr>
            <p:txBody>
              <a:bodyPr wrap="square" rtlCol="0" anchor="ctr">
                <a:normAutofit/>
              </a:bodyPr>
              <a:lstStyle/>
              <a:p>
                <a:pPr algn="ctr"/>
                <a:r>
                  <a:rPr lang="en-US" altLang="zh-CN" sz="4000" i="1" dirty="0" smtClean="0">
                    <a:solidFill>
                      <a:schemeClr val="accent1"/>
                    </a:solidFill>
                    <a:sym typeface="+mn-lt"/>
                  </a:rPr>
                  <a:t>5</a:t>
                </a:r>
                <a:endParaRPr lang="zh-CN" altLang="en-US" sz="4000" i="1" dirty="0">
                  <a:solidFill>
                    <a:schemeClr val="accent1"/>
                  </a:solidFill>
                  <a:sym typeface="+mn-lt"/>
                </a:endParaRPr>
              </a:p>
            </p:txBody>
          </p:sp>
        </p:grpSp>
      </p:grpSp>
      <p:sp>
        <p:nvSpPr>
          <p:cNvPr id="34" name="文本框 33"/>
          <p:cNvSpPr txBox="1"/>
          <p:nvPr>
            <p:custDataLst>
              <p:tags r:id="rId21"/>
            </p:custDataLst>
          </p:nvPr>
        </p:nvSpPr>
        <p:spPr>
          <a:xfrm>
            <a:off x="1652246" y="1219200"/>
            <a:ext cx="557554" cy="584775"/>
          </a:xfrm>
          <a:prstGeom prst="rect">
            <a:avLst/>
          </a:prstGeom>
          <a:noFill/>
        </p:spPr>
        <p:txBody>
          <a:bodyPr wrap="square" rtlCol="0">
            <a:normAutofit lnSpcReduction="10000"/>
          </a:bodyPr>
          <a:lstStyle/>
          <a:p>
            <a:pPr algn="ctr"/>
            <a:r>
              <a:rPr lang="zh-CN" altLang="en-US" sz="3200" dirty="0" smtClean="0"/>
              <a:t>录</a:t>
            </a:r>
            <a:endParaRPr lang="zh-CN" altLang="en-US" sz="3200" dirty="0"/>
          </a:p>
        </p:txBody>
      </p:sp>
      <p:sp>
        <p:nvSpPr>
          <p:cNvPr id="35" name="文本框 34"/>
          <p:cNvSpPr txBox="1"/>
          <p:nvPr>
            <p:custDataLst>
              <p:tags r:id="rId22"/>
            </p:custDataLst>
          </p:nvPr>
        </p:nvSpPr>
        <p:spPr>
          <a:xfrm>
            <a:off x="1066800" y="638175"/>
            <a:ext cx="704850" cy="70485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rmAutofit/>
          </a:bodyPr>
          <a:lstStyle>
            <a:defPPr>
              <a:defRPr lang="zh-CN"/>
            </a:defPPr>
            <a:lvl1pPr algn="ctr">
              <a:defRPr sz="4400" b="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zh-CN" altLang="en-US" dirty="0" smtClean="0">
                <a:solidFill>
                  <a:schemeClr val="bg1"/>
                </a:solidFill>
              </a:rPr>
              <a:t>目</a:t>
            </a:r>
            <a:endParaRPr lang="zh-CN" altLang="en-US" dirty="0">
              <a:solidFill>
                <a:schemeClr val="bg1"/>
              </a:solidFill>
            </a:endParaRPr>
          </a:p>
        </p:txBody>
      </p:sp>
    </p:spTree>
    <p:custDataLst>
      <p:tags r:id="rId23"/>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标题 10"/>
          <p:cNvSpPr>
            <a:spLocks noGrp="1"/>
          </p:cNvSpPr>
          <p:nvPr>
            <p:ph type="title"/>
            <p:custDataLst>
              <p:tags r:id="rId1"/>
            </p:custDataLst>
          </p:nvPr>
        </p:nvSpPr>
        <p:spPr/>
        <p:txBody>
          <a:bodyPr>
            <a:noAutofit/>
          </a:bodyPr>
          <a:p>
            <a:r>
              <a:rPr lang="en-US" altLang="zh-CN">
                <a:sym typeface="+mn-ea"/>
              </a:rPr>
              <a:t>1.1 </a:t>
            </a:r>
            <a:r>
              <a:rPr lang="zh-CN" altLang="en-US">
                <a:sym typeface="+mn-ea"/>
              </a:rPr>
              <a:t>新</a:t>
            </a:r>
            <a:r>
              <a:rPr lang="en-US" altLang="zh-CN">
                <a:sym typeface="+mn-ea"/>
              </a:rPr>
              <a:t>“</a:t>
            </a:r>
            <a:r>
              <a:rPr lang="zh-CN" altLang="en-US">
                <a:sym typeface="+mn-ea"/>
              </a:rPr>
              <a:t>被</a:t>
            </a:r>
            <a:r>
              <a:rPr lang="en-US" altLang="zh-CN">
                <a:sym typeface="+mn-ea"/>
              </a:rPr>
              <a:t>”</a:t>
            </a:r>
            <a:r>
              <a:rPr lang="zh-CN" altLang="en-US">
                <a:sym typeface="+mn-ea"/>
              </a:rPr>
              <a:t>字式的兴起和用例</a:t>
            </a:r>
            <a:endParaRPr lang="zh-CN" altLang="en-US" dirty="0">
              <a:solidFill>
                <a:schemeClr val="tx1"/>
              </a:solidFill>
              <a:latin typeface="+mj-lt"/>
              <a:ea typeface="+mj-ea"/>
            </a:endParaRPr>
          </a:p>
        </p:txBody>
      </p:sp>
      <p:sp>
        <p:nvSpPr>
          <p:cNvPr id="12" name="内容占位符 11"/>
          <p:cNvSpPr>
            <a:spLocks noGrp="1"/>
          </p:cNvSpPr>
          <p:nvPr>
            <p:ph idx="1"/>
            <p:custDataLst>
              <p:tags r:id="rId2"/>
            </p:custDataLst>
          </p:nvPr>
        </p:nvSpPr>
        <p:spPr>
          <a:xfrm>
            <a:off x="838200" y="1047750"/>
            <a:ext cx="10515600" cy="5686425"/>
          </a:xfrm>
        </p:spPr>
        <p:txBody>
          <a:bodyPr/>
          <a:p>
            <a:pPr marL="0" indent="0">
              <a:lnSpc>
                <a:spcPct val="150000"/>
              </a:lnSpc>
              <a:buNone/>
            </a:pPr>
            <a:r>
              <a:rPr lang="zh-CN" altLang="en-US" sz="2000" smtClean="0">
                <a:solidFill>
                  <a:schemeClr val="tx2"/>
                </a:solidFill>
                <a:latin typeface="微软雅黑" panose="020B0503020204020204" charset="-122"/>
                <a:ea typeface="微软雅黑" panose="020B0503020204020204" charset="-122"/>
              </a:rPr>
              <a:t>新</a:t>
            </a:r>
            <a:r>
              <a:rPr lang="en-US" altLang="zh-CN" sz="2000" smtClean="0">
                <a:solidFill>
                  <a:schemeClr val="tx2"/>
                </a:solidFill>
                <a:latin typeface="微软雅黑" panose="020B0503020204020204" charset="-122"/>
                <a:ea typeface="微软雅黑" panose="020B0503020204020204" charset="-122"/>
              </a:rPr>
              <a:t>“</a:t>
            </a:r>
            <a:r>
              <a:rPr lang="zh-CN" altLang="en-US" sz="2000" smtClean="0">
                <a:solidFill>
                  <a:schemeClr val="tx2"/>
                </a:solidFill>
                <a:latin typeface="微软雅黑" panose="020B0503020204020204" charset="-122"/>
                <a:ea typeface="微软雅黑" panose="020B0503020204020204" charset="-122"/>
              </a:rPr>
              <a:t>被</a:t>
            </a:r>
            <a:r>
              <a:rPr lang="en-US" altLang="zh-CN" sz="2000" smtClean="0">
                <a:solidFill>
                  <a:schemeClr val="tx2"/>
                </a:solidFill>
                <a:latin typeface="微软雅黑" panose="020B0503020204020204" charset="-122"/>
                <a:ea typeface="微软雅黑" panose="020B0503020204020204" charset="-122"/>
              </a:rPr>
              <a:t>”</a:t>
            </a:r>
            <a:r>
              <a:rPr lang="zh-CN" altLang="en-US" sz="2000" smtClean="0">
                <a:solidFill>
                  <a:schemeClr val="tx2"/>
                </a:solidFill>
                <a:latin typeface="微软雅黑" panose="020B0503020204020204" charset="-122"/>
                <a:ea typeface="微软雅黑" panose="020B0503020204020204" charset="-122"/>
              </a:rPr>
              <a:t>字式产生的背景：</a:t>
            </a:r>
            <a:endParaRPr lang="zh-CN" altLang="en-US" sz="2000" smtClean="0">
              <a:solidFill>
                <a:schemeClr val="tx2"/>
              </a:solidFill>
              <a:latin typeface="微软雅黑" panose="020B0503020204020204" charset="-122"/>
              <a:ea typeface="微软雅黑" panose="020B0503020204020204" charset="-122"/>
            </a:endParaRPr>
          </a:p>
          <a:p>
            <a:pPr>
              <a:lnSpc>
                <a:spcPct val="150000"/>
              </a:lnSpc>
            </a:pPr>
            <a:r>
              <a:rPr lang="zh-CN" altLang="en-US" sz="2000" smtClean="0">
                <a:solidFill>
                  <a:schemeClr val="tx2"/>
                </a:solidFill>
                <a:latin typeface="微软雅黑" panose="020B0503020204020204" charset="-122"/>
                <a:ea typeface="微软雅黑" panose="020B0503020204020204" charset="-122"/>
              </a:rPr>
              <a:t>新</a:t>
            </a:r>
            <a:r>
              <a:rPr lang="en-US" altLang="zh-CN" sz="2000" smtClean="0">
                <a:solidFill>
                  <a:schemeClr val="tx2"/>
                </a:solidFill>
                <a:latin typeface="微软雅黑" panose="020B0503020204020204" charset="-122"/>
                <a:ea typeface="微软雅黑" panose="020B0503020204020204" charset="-122"/>
              </a:rPr>
              <a:t>“</a:t>
            </a:r>
            <a:r>
              <a:rPr lang="zh-CN" altLang="en-US" sz="2000" smtClean="0">
                <a:solidFill>
                  <a:schemeClr val="tx2"/>
                </a:solidFill>
                <a:latin typeface="微软雅黑" panose="020B0503020204020204" charset="-122"/>
                <a:ea typeface="微软雅黑" panose="020B0503020204020204" charset="-122"/>
              </a:rPr>
              <a:t>被</a:t>
            </a:r>
            <a:r>
              <a:rPr lang="en-US" altLang="zh-CN" sz="2000" smtClean="0">
                <a:solidFill>
                  <a:schemeClr val="tx2"/>
                </a:solidFill>
                <a:latin typeface="微软雅黑" panose="020B0503020204020204" charset="-122"/>
                <a:ea typeface="微软雅黑" panose="020B0503020204020204" charset="-122"/>
              </a:rPr>
              <a:t>”</a:t>
            </a:r>
            <a:r>
              <a:rPr lang="zh-CN" altLang="en-US" sz="2000" smtClean="0">
                <a:solidFill>
                  <a:schemeClr val="tx2"/>
                </a:solidFill>
                <a:latin typeface="微软雅黑" panose="020B0503020204020204" charset="-122"/>
                <a:ea typeface="微软雅黑" panose="020B0503020204020204" charset="-122"/>
              </a:rPr>
              <a:t>字式用例：</a:t>
            </a:r>
            <a:endParaRPr lang="zh-CN" altLang="en-US" sz="2000" smtClean="0">
              <a:solidFill>
                <a:schemeClr val="tx2"/>
              </a:solidFill>
              <a:latin typeface="微软雅黑" panose="020B0503020204020204" charset="-122"/>
              <a:ea typeface="微软雅黑" panose="020B0503020204020204" charset="-122"/>
            </a:endParaRPr>
          </a:p>
          <a:p>
            <a:pPr>
              <a:lnSpc>
                <a:spcPct val="150000"/>
              </a:lnSpc>
            </a:pPr>
            <a:r>
              <a:rPr lang="zh-CN" altLang="en-US" sz="2000" smtClean="0">
                <a:solidFill>
                  <a:schemeClr val="tx2"/>
                </a:solidFill>
                <a:latin typeface="微软雅黑" panose="020B0503020204020204" charset="-122"/>
                <a:ea typeface="微软雅黑" panose="020B0503020204020204" charset="-122"/>
              </a:rPr>
              <a:t>（</a:t>
            </a:r>
            <a:r>
              <a:rPr lang="en-US" altLang="zh-CN" sz="2000" smtClean="0">
                <a:solidFill>
                  <a:schemeClr val="tx2"/>
                </a:solidFill>
                <a:latin typeface="微软雅黑" panose="020B0503020204020204" charset="-122"/>
                <a:ea typeface="微软雅黑" panose="020B0503020204020204" charset="-122"/>
              </a:rPr>
              <a:t>1</a:t>
            </a:r>
            <a:r>
              <a:rPr lang="zh-CN" altLang="en-US" sz="2000" smtClean="0">
                <a:solidFill>
                  <a:schemeClr val="tx2"/>
                </a:solidFill>
                <a:latin typeface="微软雅黑" panose="020B0503020204020204" charset="-122"/>
                <a:ea typeface="微软雅黑" panose="020B0503020204020204" charset="-122"/>
              </a:rPr>
              <a:t>）多人受处分  一人</a:t>
            </a:r>
            <a:r>
              <a:rPr lang="zh-CN" altLang="en-US" sz="2000" u="sng" smtClean="0">
                <a:solidFill>
                  <a:srgbClr val="FF0000"/>
                </a:solidFill>
                <a:latin typeface="微软雅黑" panose="020B0503020204020204" charset="-122"/>
                <a:ea typeface="微软雅黑" panose="020B0503020204020204" charset="-122"/>
              </a:rPr>
              <a:t>被下岗</a:t>
            </a:r>
            <a:r>
              <a:rPr lang="zh-CN" altLang="en-US" sz="2000" smtClean="0">
                <a:solidFill>
                  <a:schemeClr val="tx2"/>
                </a:solidFill>
                <a:latin typeface="微软雅黑" panose="020B0503020204020204" charset="-122"/>
                <a:ea typeface="微软雅黑" panose="020B0503020204020204" charset="-122"/>
              </a:rPr>
              <a:t>。（转引自王灿龙</a:t>
            </a:r>
            <a:r>
              <a:rPr lang="en-US" altLang="zh-CN" sz="2000" smtClean="0">
                <a:solidFill>
                  <a:schemeClr val="tx2"/>
                </a:solidFill>
                <a:latin typeface="微软雅黑" panose="020B0503020204020204" charset="-122"/>
                <a:ea typeface="微软雅黑" panose="020B0503020204020204" charset="-122"/>
              </a:rPr>
              <a:t>2009</a:t>
            </a:r>
            <a:r>
              <a:rPr lang="zh-CN" altLang="en-US" sz="2000" smtClean="0">
                <a:solidFill>
                  <a:schemeClr val="tx2"/>
                </a:solidFill>
                <a:latin typeface="微软雅黑" panose="020B0503020204020204" charset="-122"/>
                <a:ea typeface="微软雅黑" panose="020B0503020204020204" charset="-122"/>
              </a:rPr>
              <a:t>）</a:t>
            </a:r>
            <a:endParaRPr lang="zh-CN" altLang="en-US" sz="2000" smtClean="0">
              <a:solidFill>
                <a:schemeClr val="tx2"/>
              </a:solidFill>
              <a:latin typeface="微软雅黑" panose="020B0503020204020204" charset="-122"/>
              <a:ea typeface="微软雅黑" panose="020B0503020204020204" charset="-122"/>
            </a:endParaRPr>
          </a:p>
          <a:p>
            <a:pPr>
              <a:lnSpc>
                <a:spcPct val="150000"/>
              </a:lnSpc>
            </a:pPr>
            <a:r>
              <a:rPr lang="zh-CN" altLang="en-US" sz="2000" smtClean="0">
                <a:solidFill>
                  <a:schemeClr val="tx2"/>
                </a:solidFill>
                <a:latin typeface="微软雅黑" panose="020B0503020204020204" charset="-122"/>
                <a:ea typeface="微软雅黑" panose="020B0503020204020204" charset="-122"/>
              </a:rPr>
              <a:t>（</a:t>
            </a:r>
            <a:r>
              <a:rPr lang="en-US" altLang="zh-CN" sz="2000" smtClean="0">
                <a:solidFill>
                  <a:schemeClr val="tx2"/>
                </a:solidFill>
                <a:latin typeface="微软雅黑" panose="020B0503020204020204" charset="-122"/>
                <a:ea typeface="微软雅黑" panose="020B0503020204020204" charset="-122"/>
              </a:rPr>
              <a:t>2</a:t>
            </a:r>
            <a:r>
              <a:rPr lang="zh-CN" altLang="en-US" sz="2000" smtClean="0">
                <a:solidFill>
                  <a:schemeClr val="tx2"/>
                </a:solidFill>
                <a:latin typeface="微软雅黑" panose="020B0503020204020204" charset="-122"/>
                <a:ea typeface="微软雅黑" panose="020B0503020204020204" charset="-122"/>
              </a:rPr>
              <a:t>）前几天博客终于</a:t>
            </a:r>
            <a:r>
              <a:rPr lang="zh-CN" altLang="en-US" sz="2000" u="sng" smtClean="0">
                <a:solidFill>
                  <a:srgbClr val="FF0000"/>
                </a:solidFill>
                <a:latin typeface="微软雅黑" panose="020B0503020204020204" charset="-122"/>
                <a:ea typeface="微软雅黑" panose="020B0503020204020204" charset="-122"/>
              </a:rPr>
              <a:t>被和谐</a:t>
            </a:r>
            <a:r>
              <a:rPr lang="zh-CN" altLang="en-US" sz="2000" smtClean="0">
                <a:solidFill>
                  <a:schemeClr val="tx2"/>
                </a:solidFill>
                <a:latin typeface="微软雅黑" panose="020B0503020204020204" charset="-122"/>
                <a:ea typeface="微软雅黑" panose="020B0503020204020204" charset="-122"/>
              </a:rPr>
              <a:t>了，被强制执行到了新版。（转引自王寅</a:t>
            </a:r>
            <a:r>
              <a:rPr lang="en-US" altLang="zh-CN" sz="2000" smtClean="0">
                <a:solidFill>
                  <a:schemeClr val="tx2"/>
                </a:solidFill>
                <a:latin typeface="微软雅黑" panose="020B0503020204020204" charset="-122"/>
                <a:ea typeface="微软雅黑" panose="020B0503020204020204" charset="-122"/>
              </a:rPr>
              <a:t>2011</a:t>
            </a:r>
            <a:r>
              <a:rPr lang="zh-CN" altLang="en-US" sz="2000" smtClean="0">
                <a:solidFill>
                  <a:schemeClr val="tx2"/>
                </a:solidFill>
                <a:latin typeface="微软雅黑" panose="020B0503020204020204" charset="-122"/>
                <a:ea typeface="微软雅黑" panose="020B0503020204020204" charset="-122"/>
              </a:rPr>
              <a:t>）</a:t>
            </a:r>
            <a:endParaRPr lang="zh-CN" altLang="en-US" sz="2000" smtClean="0">
              <a:solidFill>
                <a:schemeClr val="tx2"/>
              </a:solidFill>
              <a:latin typeface="微软雅黑" panose="020B0503020204020204" charset="-122"/>
              <a:ea typeface="微软雅黑" panose="020B0503020204020204" charset="-122"/>
            </a:endParaRPr>
          </a:p>
          <a:p>
            <a:pPr>
              <a:lnSpc>
                <a:spcPct val="150000"/>
              </a:lnSpc>
            </a:pPr>
            <a:r>
              <a:rPr lang="zh-CN" altLang="en-US" sz="2000" smtClean="0">
                <a:solidFill>
                  <a:schemeClr val="tx2"/>
                </a:solidFill>
                <a:latin typeface="微软雅黑" panose="020B0503020204020204" charset="-122"/>
                <a:ea typeface="微软雅黑" panose="020B0503020204020204" charset="-122"/>
              </a:rPr>
              <a:t>（</a:t>
            </a:r>
            <a:r>
              <a:rPr lang="en-US" altLang="zh-CN" sz="2000" smtClean="0">
                <a:solidFill>
                  <a:schemeClr val="tx2"/>
                </a:solidFill>
                <a:latin typeface="微软雅黑" panose="020B0503020204020204" charset="-122"/>
                <a:ea typeface="微软雅黑" panose="020B0503020204020204" charset="-122"/>
              </a:rPr>
              <a:t>3</a:t>
            </a:r>
            <a:r>
              <a:rPr lang="zh-CN" altLang="en-US" sz="2000" smtClean="0">
                <a:solidFill>
                  <a:schemeClr val="tx2"/>
                </a:solidFill>
                <a:latin typeface="微软雅黑" panose="020B0503020204020204" charset="-122"/>
                <a:ea typeface="微软雅黑" panose="020B0503020204020204" charset="-122"/>
              </a:rPr>
              <a:t>）千名学生遭遇</a:t>
            </a:r>
            <a:r>
              <a:rPr lang="en-US" altLang="zh-CN" sz="2000" u="sng" smtClean="0">
                <a:solidFill>
                  <a:srgbClr val="FF0000"/>
                </a:solidFill>
                <a:latin typeface="微软雅黑" panose="020B0503020204020204" charset="-122"/>
                <a:ea typeface="微软雅黑" panose="020B0503020204020204" charset="-122"/>
              </a:rPr>
              <a:t>“</a:t>
            </a:r>
            <a:r>
              <a:rPr lang="zh-CN" altLang="en-US" sz="2000" u="sng" smtClean="0">
                <a:solidFill>
                  <a:srgbClr val="FF0000"/>
                </a:solidFill>
                <a:latin typeface="微软雅黑" panose="020B0503020204020204" charset="-122"/>
                <a:ea typeface="微软雅黑" panose="020B0503020204020204" charset="-122"/>
              </a:rPr>
              <a:t>被信用卡</a:t>
            </a:r>
            <a:r>
              <a:rPr lang="en-US" altLang="zh-CN" sz="2000" u="sng" smtClean="0">
                <a:solidFill>
                  <a:srgbClr val="FF0000"/>
                </a:solidFill>
                <a:latin typeface="微软雅黑" panose="020B0503020204020204" charset="-122"/>
                <a:ea typeface="微软雅黑" panose="020B0503020204020204" charset="-122"/>
              </a:rPr>
              <a:t>”</a:t>
            </a:r>
            <a:r>
              <a:rPr lang="zh-CN" altLang="en-US" sz="2000" smtClean="0">
                <a:solidFill>
                  <a:schemeClr val="tx2"/>
                </a:solidFill>
                <a:latin typeface="微软雅黑" panose="020B0503020204020204" charset="-122"/>
                <a:ea typeface="微软雅黑" panose="020B0503020204020204" charset="-122"/>
              </a:rPr>
              <a:t>到手已欠</a:t>
            </a:r>
            <a:r>
              <a:rPr lang="en-US" altLang="zh-CN" sz="2000" smtClean="0">
                <a:solidFill>
                  <a:schemeClr val="tx2"/>
                </a:solidFill>
                <a:latin typeface="微软雅黑" panose="020B0503020204020204" charset="-122"/>
                <a:ea typeface="微软雅黑" panose="020B0503020204020204" charset="-122"/>
              </a:rPr>
              <a:t>50</a:t>
            </a:r>
            <a:r>
              <a:rPr lang="zh-CN" altLang="en-US" sz="2000" smtClean="0">
                <a:solidFill>
                  <a:schemeClr val="tx2"/>
                </a:solidFill>
                <a:latin typeface="微软雅黑" panose="020B0503020204020204" charset="-122"/>
                <a:ea typeface="微软雅黑" panose="020B0503020204020204" charset="-122"/>
              </a:rPr>
              <a:t>元年费。（转引字陈文博</a:t>
            </a:r>
            <a:r>
              <a:rPr lang="en-US" altLang="zh-CN" sz="2000" smtClean="0">
                <a:solidFill>
                  <a:schemeClr val="tx2"/>
                </a:solidFill>
                <a:latin typeface="微软雅黑" panose="020B0503020204020204" charset="-122"/>
                <a:ea typeface="微软雅黑" panose="020B0503020204020204" charset="-122"/>
              </a:rPr>
              <a:t>2010</a:t>
            </a:r>
            <a:r>
              <a:rPr lang="zh-CN" altLang="en-US" sz="2000" smtClean="0">
                <a:solidFill>
                  <a:schemeClr val="tx2"/>
                </a:solidFill>
                <a:latin typeface="微软雅黑" panose="020B0503020204020204" charset="-122"/>
                <a:ea typeface="微软雅黑" panose="020B0503020204020204" charset="-122"/>
              </a:rPr>
              <a:t>）</a:t>
            </a:r>
            <a:endParaRPr lang="zh-CN" altLang="en-US" sz="2000" smtClean="0">
              <a:solidFill>
                <a:schemeClr val="tx2"/>
              </a:solidFill>
              <a:latin typeface="微软雅黑" panose="020B0503020204020204" charset="-122"/>
              <a:ea typeface="微软雅黑" panose="020B0503020204020204" charset="-122"/>
            </a:endParaRPr>
          </a:p>
          <a:p>
            <a:pPr>
              <a:lnSpc>
                <a:spcPct val="150000"/>
              </a:lnSpc>
            </a:pPr>
            <a:r>
              <a:rPr lang="zh-CN" altLang="en-US" sz="2000" smtClean="0">
                <a:solidFill>
                  <a:schemeClr val="tx2"/>
                </a:solidFill>
                <a:latin typeface="微软雅黑" panose="020B0503020204020204" charset="-122"/>
                <a:ea typeface="微软雅黑" panose="020B0503020204020204" charset="-122"/>
              </a:rPr>
              <a:t>（</a:t>
            </a:r>
            <a:r>
              <a:rPr lang="en-US" altLang="zh-CN" sz="2000" smtClean="0">
                <a:solidFill>
                  <a:schemeClr val="tx2"/>
                </a:solidFill>
                <a:latin typeface="微软雅黑" panose="020B0503020204020204" charset="-122"/>
                <a:ea typeface="微软雅黑" panose="020B0503020204020204" charset="-122"/>
              </a:rPr>
              <a:t>4</a:t>
            </a:r>
            <a:r>
              <a:rPr lang="zh-CN" altLang="en-US" sz="2000" smtClean="0">
                <a:solidFill>
                  <a:schemeClr val="tx2"/>
                </a:solidFill>
                <a:latin typeface="微软雅黑" panose="020B0503020204020204" charset="-122"/>
                <a:ea typeface="微软雅黑" panose="020B0503020204020204" charset="-122"/>
              </a:rPr>
              <a:t>）汪晖</a:t>
            </a:r>
            <a:r>
              <a:rPr lang="en-US" altLang="zh-CN" sz="2000" u="sng" smtClean="0">
                <a:solidFill>
                  <a:srgbClr val="FF0000"/>
                </a:solidFill>
                <a:latin typeface="微软雅黑" panose="020B0503020204020204" charset="-122"/>
                <a:ea typeface="微软雅黑" panose="020B0503020204020204" charset="-122"/>
              </a:rPr>
              <a:t>“</a:t>
            </a:r>
            <a:r>
              <a:rPr lang="zh-CN" altLang="en-US" sz="2000" u="sng" smtClean="0">
                <a:solidFill>
                  <a:srgbClr val="FF0000"/>
                </a:solidFill>
                <a:latin typeface="微软雅黑" panose="020B0503020204020204" charset="-122"/>
                <a:ea typeface="微软雅黑" panose="020B0503020204020204" charset="-122"/>
              </a:rPr>
              <a:t>被抄袭</a:t>
            </a:r>
            <a:r>
              <a:rPr lang="en-US" altLang="zh-CN" sz="2000" u="sng" smtClean="0">
                <a:solidFill>
                  <a:srgbClr val="FF0000"/>
                </a:solidFill>
                <a:latin typeface="微软雅黑" panose="020B0503020204020204" charset="-122"/>
                <a:ea typeface="微软雅黑" panose="020B0503020204020204" charset="-122"/>
              </a:rPr>
              <a:t>”</a:t>
            </a:r>
            <a:r>
              <a:rPr lang="zh-CN" altLang="en-US" sz="2000" smtClean="0">
                <a:solidFill>
                  <a:schemeClr val="tx2"/>
                </a:solidFill>
                <a:latin typeface="微软雅黑" panose="020B0503020204020204" charset="-122"/>
                <a:ea typeface="微软雅黑" panose="020B0503020204020204" charset="-122"/>
              </a:rPr>
              <a:t>？请慎用</a:t>
            </a:r>
            <a:r>
              <a:rPr lang="en-US" altLang="zh-CN" sz="2000" smtClean="0">
                <a:solidFill>
                  <a:schemeClr val="tx2"/>
                </a:solidFill>
                <a:latin typeface="微软雅黑" panose="020B0503020204020204" charset="-122"/>
                <a:ea typeface="微软雅黑" panose="020B0503020204020204" charset="-122"/>
              </a:rPr>
              <a:t>“</a:t>
            </a:r>
            <a:r>
              <a:rPr lang="zh-CN" altLang="en-US" sz="2000" smtClean="0">
                <a:solidFill>
                  <a:schemeClr val="tx2"/>
                </a:solidFill>
                <a:latin typeface="微软雅黑" panose="020B0503020204020204" charset="-122"/>
                <a:ea typeface="微软雅黑" panose="020B0503020204020204" charset="-122"/>
              </a:rPr>
              <a:t>抄袭</a:t>
            </a:r>
            <a:r>
              <a:rPr lang="en-US" altLang="zh-CN" sz="2000" smtClean="0">
                <a:solidFill>
                  <a:schemeClr val="tx2"/>
                </a:solidFill>
                <a:latin typeface="微软雅黑" panose="020B0503020204020204" charset="-122"/>
                <a:ea typeface="微软雅黑" panose="020B0503020204020204" charset="-122"/>
              </a:rPr>
              <a:t>”</a:t>
            </a:r>
            <a:r>
              <a:rPr lang="zh-CN" altLang="en-US" sz="2000" smtClean="0">
                <a:solidFill>
                  <a:schemeClr val="tx2"/>
                </a:solidFill>
                <a:latin typeface="微软雅黑" panose="020B0503020204020204" charset="-122"/>
                <a:ea typeface="微软雅黑" panose="020B0503020204020204" charset="-122"/>
              </a:rPr>
              <a:t>这根大棒（转引自池昌海、周晓君</a:t>
            </a:r>
            <a:r>
              <a:rPr lang="en-US" altLang="zh-CN" sz="2000" smtClean="0">
                <a:solidFill>
                  <a:schemeClr val="tx2"/>
                </a:solidFill>
                <a:latin typeface="微软雅黑" panose="020B0503020204020204" charset="-122"/>
                <a:ea typeface="微软雅黑" panose="020B0503020204020204" charset="-122"/>
              </a:rPr>
              <a:t>2012</a:t>
            </a:r>
            <a:r>
              <a:rPr lang="zh-CN" altLang="en-US" sz="2000" smtClean="0">
                <a:solidFill>
                  <a:schemeClr val="tx2"/>
                </a:solidFill>
                <a:latin typeface="微软雅黑" panose="020B0503020204020204" charset="-122"/>
                <a:ea typeface="微软雅黑" panose="020B0503020204020204" charset="-122"/>
              </a:rPr>
              <a:t>）</a:t>
            </a:r>
            <a:endParaRPr lang="zh-CN" altLang="en-US" sz="2000" smtClean="0">
              <a:solidFill>
                <a:schemeClr val="tx2"/>
              </a:solidFill>
              <a:latin typeface="微软雅黑" panose="020B0503020204020204" charset="-122"/>
              <a:ea typeface="微软雅黑" panose="020B0503020204020204" charset="-122"/>
            </a:endParaRPr>
          </a:p>
          <a:p>
            <a:pPr>
              <a:lnSpc>
                <a:spcPct val="150000"/>
              </a:lnSpc>
            </a:pPr>
            <a:r>
              <a:rPr lang="zh-CN" altLang="en-US" sz="2000" smtClean="0">
                <a:solidFill>
                  <a:schemeClr val="tx2"/>
                </a:solidFill>
                <a:latin typeface="微软雅黑" panose="020B0503020204020204" charset="-122"/>
                <a:ea typeface="微软雅黑" panose="020B0503020204020204" charset="-122"/>
              </a:rPr>
              <a:t>（</a:t>
            </a:r>
            <a:r>
              <a:rPr lang="en-US" altLang="zh-CN" sz="2000" smtClean="0">
                <a:solidFill>
                  <a:schemeClr val="tx2"/>
                </a:solidFill>
                <a:latin typeface="微软雅黑" panose="020B0503020204020204" charset="-122"/>
                <a:ea typeface="微软雅黑" panose="020B0503020204020204" charset="-122"/>
              </a:rPr>
              <a:t>5</a:t>
            </a:r>
            <a:r>
              <a:rPr lang="zh-CN" altLang="en-US" sz="2000" smtClean="0">
                <a:solidFill>
                  <a:schemeClr val="tx2"/>
                </a:solidFill>
                <a:latin typeface="微软雅黑" panose="020B0503020204020204" charset="-122"/>
                <a:ea typeface="微软雅黑" panose="020B0503020204020204" charset="-122"/>
              </a:rPr>
              <a:t>）教育部称</a:t>
            </a:r>
            <a:r>
              <a:rPr lang="en-US" altLang="zh-CN" sz="2000" smtClean="0">
                <a:solidFill>
                  <a:schemeClr val="tx2"/>
                </a:solidFill>
                <a:latin typeface="微软雅黑" panose="020B0503020204020204" charset="-122"/>
                <a:ea typeface="微软雅黑" panose="020B0503020204020204" charset="-122"/>
              </a:rPr>
              <a:t>67%</a:t>
            </a:r>
            <a:r>
              <a:rPr lang="zh-CN" altLang="en-US" sz="2000" smtClean="0">
                <a:solidFill>
                  <a:schemeClr val="tx2"/>
                </a:solidFill>
                <a:latin typeface="微软雅黑" panose="020B0503020204020204" charset="-122"/>
                <a:ea typeface="微软雅黑" panose="020B0503020204020204" charset="-122"/>
              </a:rPr>
              <a:t>公众赞成汉字调整  网友调侃</a:t>
            </a:r>
            <a:r>
              <a:rPr lang="zh-CN" altLang="en-US" sz="2000" u="sng" smtClean="0">
                <a:solidFill>
                  <a:srgbClr val="FF0000"/>
                </a:solidFill>
                <a:latin typeface="微软雅黑" panose="020B0503020204020204" charset="-122"/>
                <a:ea typeface="微软雅黑" panose="020B0503020204020204" charset="-122"/>
              </a:rPr>
              <a:t>被</a:t>
            </a:r>
            <a:r>
              <a:rPr lang="en-US" altLang="zh-CN" sz="2000" u="sng" smtClean="0">
                <a:solidFill>
                  <a:srgbClr val="FF0000"/>
                </a:solidFill>
                <a:latin typeface="微软雅黑" panose="020B0503020204020204" charset="-122"/>
                <a:ea typeface="微软雅黑" panose="020B0503020204020204" charset="-122"/>
              </a:rPr>
              <a:t>67%</a:t>
            </a:r>
            <a:r>
              <a:rPr lang="zh-CN" altLang="en-US" sz="2000" smtClean="0">
                <a:solidFill>
                  <a:schemeClr val="tx2"/>
                </a:solidFill>
                <a:latin typeface="微软雅黑" panose="020B0503020204020204" charset="-122"/>
                <a:ea typeface="微软雅黑" panose="020B0503020204020204" charset="-122"/>
              </a:rPr>
              <a:t>。（转引自彭咏梅、甘于恩</a:t>
            </a:r>
            <a:r>
              <a:rPr lang="en-US" altLang="zh-CN" sz="2000" smtClean="0">
                <a:solidFill>
                  <a:schemeClr val="tx2"/>
                </a:solidFill>
                <a:latin typeface="微软雅黑" panose="020B0503020204020204" charset="-122"/>
                <a:ea typeface="微软雅黑" panose="020B0503020204020204" charset="-122"/>
              </a:rPr>
              <a:t>2010</a:t>
            </a:r>
            <a:r>
              <a:rPr lang="zh-CN" altLang="en-US" sz="2000" smtClean="0">
                <a:solidFill>
                  <a:schemeClr val="tx2"/>
                </a:solidFill>
                <a:latin typeface="微软雅黑" panose="020B0503020204020204" charset="-122"/>
                <a:ea typeface="微软雅黑" panose="020B0503020204020204" charset="-122"/>
              </a:rPr>
              <a:t>）</a:t>
            </a:r>
            <a:endParaRPr lang="zh-CN" altLang="en-US" sz="2000" smtClean="0">
              <a:solidFill>
                <a:schemeClr val="tx2"/>
              </a:solidFill>
              <a:latin typeface="微软雅黑" panose="020B0503020204020204" charset="-122"/>
              <a:ea typeface="微软雅黑" panose="020B0503020204020204" charset="-122"/>
            </a:endParaRPr>
          </a:p>
          <a:p>
            <a:pPr>
              <a:lnSpc>
                <a:spcPct val="150000"/>
              </a:lnSpc>
            </a:pPr>
            <a:r>
              <a:rPr lang="zh-CN" altLang="en-US" sz="2000" smtClean="0">
                <a:solidFill>
                  <a:schemeClr val="tx2"/>
                </a:solidFill>
                <a:latin typeface="微软雅黑" panose="020B0503020204020204" charset="-122"/>
                <a:ea typeface="微软雅黑" panose="020B0503020204020204" charset="-122"/>
              </a:rPr>
              <a:t>（</a:t>
            </a:r>
            <a:r>
              <a:rPr lang="en-US" altLang="zh-CN" sz="2000" smtClean="0">
                <a:solidFill>
                  <a:schemeClr val="tx2"/>
                </a:solidFill>
                <a:latin typeface="微软雅黑" panose="020B0503020204020204" charset="-122"/>
                <a:ea typeface="微软雅黑" panose="020B0503020204020204" charset="-122"/>
              </a:rPr>
              <a:t>6</a:t>
            </a:r>
            <a:r>
              <a:rPr lang="zh-CN" altLang="en-US" sz="2000" smtClean="0">
                <a:solidFill>
                  <a:schemeClr val="tx2"/>
                </a:solidFill>
                <a:latin typeface="微软雅黑" panose="020B0503020204020204" charset="-122"/>
                <a:ea typeface="微软雅黑" panose="020B0503020204020204" charset="-122"/>
              </a:rPr>
              <a:t>）</a:t>
            </a:r>
            <a:r>
              <a:rPr lang="en-US" altLang="zh-CN" sz="2000" smtClean="0">
                <a:solidFill>
                  <a:schemeClr val="tx2"/>
                </a:solidFill>
                <a:latin typeface="微软雅黑" panose="020B0503020204020204" charset="-122"/>
                <a:ea typeface="微软雅黑" panose="020B0503020204020204" charset="-122"/>
              </a:rPr>
              <a:t>“</a:t>
            </a:r>
            <a:r>
              <a:rPr lang="zh-CN" altLang="en-US" sz="2000" smtClean="0">
                <a:solidFill>
                  <a:schemeClr val="tx2"/>
                </a:solidFill>
                <a:latin typeface="微软雅黑" panose="020B0503020204020204" charset="-122"/>
                <a:ea typeface="微软雅黑" panose="020B0503020204020204" charset="-122"/>
              </a:rPr>
              <a:t>中国</a:t>
            </a:r>
            <a:r>
              <a:rPr lang="zh-CN" altLang="en-US" sz="2000" u="sng" smtClean="0">
                <a:solidFill>
                  <a:srgbClr val="FF0000"/>
                </a:solidFill>
                <a:latin typeface="微软雅黑" panose="020B0503020204020204" charset="-122"/>
                <a:ea typeface="微软雅黑" panose="020B0503020204020204" charset="-122"/>
              </a:rPr>
              <a:t>被</a:t>
            </a:r>
            <a:r>
              <a:rPr lang="en-US" altLang="zh-CN" sz="2000" u="sng" smtClean="0">
                <a:solidFill>
                  <a:srgbClr val="FF0000"/>
                </a:solidFill>
                <a:latin typeface="微软雅黑" panose="020B0503020204020204" charset="-122"/>
                <a:ea typeface="微软雅黑" panose="020B0503020204020204" charset="-122"/>
              </a:rPr>
              <a:t>G2</a:t>
            </a:r>
            <a:r>
              <a:rPr lang="en-US" altLang="zh-CN" sz="2000" smtClean="0">
                <a:solidFill>
                  <a:schemeClr val="tx2"/>
                </a:solidFill>
                <a:latin typeface="微软雅黑" panose="020B0503020204020204" charset="-122"/>
                <a:ea typeface="微软雅黑" panose="020B0503020204020204" charset="-122"/>
              </a:rPr>
              <a:t>”  </a:t>
            </a:r>
            <a:r>
              <a:rPr lang="zh-CN" altLang="en-US" sz="2000" smtClean="0">
                <a:solidFill>
                  <a:schemeClr val="tx2"/>
                </a:solidFill>
                <a:latin typeface="微软雅黑" panose="020B0503020204020204" charset="-122"/>
                <a:ea typeface="微软雅黑" panose="020B0503020204020204" charset="-122"/>
              </a:rPr>
              <a:t>不可轻信美国花言巧语（转引自郑庆君</a:t>
            </a:r>
            <a:r>
              <a:rPr lang="en-US" altLang="zh-CN" sz="2000" smtClean="0">
                <a:solidFill>
                  <a:schemeClr val="tx2"/>
                </a:solidFill>
                <a:latin typeface="微软雅黑" panose="020B0503020204020204" charset="-122"/>
                <a:ea typeface="微软雅黑" panose="020B0503020204020204" charset="-122"/>
              </a:rPr>
              <a:t>2010</a:t>
            </a:r>
            <a:r>
              <a:rPr lang="zh-CN" altLang="en-US" sz="2000" smtClean="0">
                <a:solidFill>
                  <a:schemeClr val="tx2"/>
                </a:solidFill>
                <a:latin typeface="微软雅黑" panose="020B0503020204020204" charset="-122"/>
                <a:ea typeface="微软雅黑" panose="020B0503020204020204" charset="-122"/>
              </a:rPr>
              <a:t>）</a:t>
            </a:r>
            <a:endParaRPr lang="zh-CN" altLang="en-US" sz="2000" smtClean="0">
              <a:solidFill>
                <a:schemeClr val="tx2"/>
              </a:solidFill>
              <a:latin typeface="微软雅黑" panose="020B0503020204020204" charset="-122"/>
              <a:ea typeface="微软雅黑" panose="020B0503020204020204" charset="-122"/>
            </a:endParaRPr>
          </a:p>
          <a:p>
            <a:pPr>
              <a:lnSpc>
                <a:spcPct val="150000"/>
              </a:lnSpc>
            </a:pPr>
            <a:r>
              <a:rPr lang="zh-CN" altLang="en-US" sz="2000" smtClean="0">
                <a:solidFill>
                  <a:schemeClr val="tx2"/>
                </a:solidFill>
                <a:latin typeface="微软雅黑" panose="020B0503020204020204" charset="-122"/>
                <a:ea typeface="微软雅黑" panose="020B0503020204020204" charset="-122"/>
              </a:rPr>
              <a:t>（</a:t>
            </a:r>
            <a:r>
              <a:rPr lang="en-US" altLang="zh-CN" sz="2000" smtClean="0">
                <a:solidFill>
                  <a:schemeClr val="tx2"/>
                </a:solidFill>
                <a:latin typeface="微软雅黑" panose="020B0503020204020204" charset="-122"/>
                <a:ea typeface="微软雅黑" panose="020B0503020204020204" charset="-122"/>
              </a:rPr>
              <a:t>7</a:t>
            </a:r>
            <a:r>
              <a:rPr lang="zh-CN" altLang="en-US" sz="2000" smtClean="0">
                <a:solidFill>
                  <a:schemeClr val="tx2"/>
                </a:solidFill>
                <a:latin typeface="微软雅黑" panose="020B0503020204020204" charset="-122"/>
                <a:ea typeface="微软雅黑" panose="020B0503020204020204" charset="-122"/>
              </a:rPr>
              <a:t>）他们应当地市委市政府的要求，</a:t>
            </a:r>
            <a:r>
              <a:rPr lang="zh-CN" altLang="en-US" sz="2000" u="sng" smtClean="0">
                <a:solidFill>
                  <a:srgbClr val="FF0000"/>
                </a:solidFill>
                <a:latin typeface="微软雅黑" panose="020B0503020204020204" charset="-122"/>
                <a:ea typeface="微软雅黑" panose="020B0503020204020204" charset="-122"/>
              </a:rPr>
              <a:t>被</a:t>
            </a:r>
            <a:r>
              <a:rPr lang="en-US" altLang="zh-CN" sz="2000" u="sng" smtClean="0">
                <a:solidFill>
                  <a:srgbClr val="FF0000"/>
                </a:solidFill>
                <a:latin typeface="微软雅黑" panose="020B0503020204020204" charset="-122"/>
                <a:ea typeface="微软雅黑" panose="020B0503020204020204" charset="-122"/>
              </a:rPr>
              <a:t>“</a:t>
            </a:r>
            <a:r>
              <a:rPr lang="zh-CN" altLang="en-US" sz="2000" u="sng" smtClean="0">
                <a:solidFill>
                  <a:srgbClr val="FF0000"/>
                </a:solidFill>
                <a:latin typeface="微软雅黑" panose="020B0503020204020204" charset="-122"/>
                <a:ea typeface="微软雅黑" panose="020B0503020204020204" charset="-122"/>
              </a:rPr>
              <a:t>自愿关闭</a:t>
            </a:r>
            <a:r>
              <a:rPr lang="en-US" altLang="zh-CN" sz="2000" u="sng" smtClean="0">
                <a:solidFill>
                  <a:srgbClr val="FF0000"/>
                </a:solidFill>
                <a:latin typeface="微软雅黑" panose="020B0503020204020204" charset="-122"/>
                <a:ea typeface="微软雅黑" panose="020B0503020204020204" charset="-122"/>
              </a:rPr>
              <a:t>”</a:t>
            </a:r>
            <a:r>
              <a:rPr lang="zh-CN" altLang="en-US" sz="2000" smtClean="0">
                <a:solidFill>
                  <a:schemeClr val="tx2"/>
                </a:solidFill>
                <a:latin typeface="微软雅黑" panose="020B0503020204020204" charset="-122"/>
                <a:ea typeface="微软雅黑" panose="020B0503020204020204" charset="-122"/>
              </a:rPr>
              <a:t>采石场。（转引自何洪峰、彭吉军</a:t>
            </a:r>
            <a:r>
              <a:rPr lang="en-US" altLang="zh-CN" sz="2000" smtClean="0">
                <a:solidFill>
                  <a:schemeClr val="tx2"/>
                </a:solidFill>
                <a:latin typeface="微软雅黑" panose="020B0503020204020204" charset="-122"/>
                <a:ea typeface="微软雅黑" panose="020B0503020204020204" charset="-122"/>
              </a:rPr>
              <a:t>2010</a:t>
            </a:r>
            <a:r>
              <a:rPr lang="zh-CN" altLang="en-US" sz="2000" smtClean="0">
                <a:solidFill>
                  <a:schemeClr val="tx2"/>
                </a:solidFill>
                <a:latin typeface="微软雅黑" panose="020B0503020204020204" charset="-122"/>
                <a:ea typeface="微软雅黑" panose="020B0503020204020204" charset="-122"/>
              </a:rPr>
              <a:t>）</a:t>
            </a:r>
            <a:endParaRPr lang="zh-CN" altLang="en-US" sz="2000" smtClean="0">
              <a:solidFill>
                <a:schemeClr val="tx2"/>
              </a:solidFill>
              <a:latin typeface="微软雅黑" panose="020B0503020204020204" charset="-122"/>
              <a:ea typeface="微软雅黑" panose="020B0503020204020204" charset="-122"/>
            </a:endParaRPr>
          </a:p>
        </p:txBody>
      </p:sp>
    </p:spTree>
    <p:custDataLst>
      <p:tags r:id="rId3"/>
    </p:custData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5.</a:t>
            </a:r>
            <a:r>
              <a:rPr lang="zh-CN" altLang="en-US"/>
              <a:t>关于新</a:t>
            </a:r>
            <a:r>
              <a:rPr lang="en-US" altLang="zh-CN"/>
              <a:t>“</a:t>
            </a:r>
            <a:r>
              <a:rPr lang="zh-CN" altLang="en-US"/>
              <a:t>被</a:t>
            </a:r>
            <a:r>
              <a:rPr lang="en-US" altLang="zh-CN"/>
              <a:t>”</a:t>
            </a:r>
            <a:r>
              <a:rPr lang="zh-CN" altLang="en-US"/>
              <a:t>字式的语用效应</a:t>
            </a:r>
            <a:endParaRPr lang="zh-CN" altLang="en-US"/>
          </a:p>
        </p:txBody>
      </p:sp>
      <p:sp>
        <p:nvSpPr>
          <p:cNvPr id="3" name="内容占位符 2"/>
          <p:cNvSpPr>
            <a:spLocks noGrp="1"/>
          </p:cNvSpPr>
          <p:nvPr>
            <p:ph idx="1"/>
          </p:nvPr>
        </p:nvSpPr>
        <p:spPr>
          <a:xfrm>
            <a:off x="838200" y="1102995"/>
            <a:ext cx="10515600" cy="5560060"/>
          </a:xfrm>
        </p:spPr>
        <p:txBody>
          <a:bodyPr/>
          <a:p>
            <a:r>
              <a:rPr lang="zh-CN" altLang="en-US">
                <a:solidFill>
                  <a:srgbClr val="0070C0"/>
                </a:solidFill>
                <a:latin typeface="宋体" panose="02010600030101010101" pitchFamily="2" charset="-122"/>
                <a:ea typeface="宋体" panose="02010600030101010101" pitchFamily="2" charset="-122"/>
              </a:rPr>
              <a:t>新被字式的语用效应：</a:t>
            </a:r>
            <a:r>
              <a:rPr lang="zh-CN" altLang="en-US">
                <a:latin typeface="宋体" panose="02010600030101010101" pitchFamily="2" charset="-122"/>
                <a:ea typeface="宋体" panose="02010600030101010101" pitchFamily="2" charset="-122"/>
              </a:rPr>
              <a:t>结合社会语境和语法意义</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a:t>
            </a:r>
            <a:r>
              <a:rPr lang="en-US" altLang="zh-CN">
                <a:latin typeface="宋体" panose="02010600030101010101" pitchFamily="2" charset="-122"/>
                <a:ea typeface="宋体" panose="02010600030101010101" pitchFamily="2" charset="-122"/>
              </a:rPr>
              <a:t>a</a:t>
            </a:r>
            <a:r>
              <a:rPr lang="zh-CN" altLang="en-US">
                <a:latin typeface="宋体" panose="02010600030101010101" pitchFamily="2" charset="-122"/>
                <a:ea typeface="宋体" panose="02010600030101010101" pitchFamily="2" charset="-122"/>
              </a:rPr>
              <a:t>）该构式的</a:t>
            </a:r>
            <a:r>
              <a:rPr lang="zh-CN" altLang="en-US">
                <a:solidFill>
                  <a:srgbClr val="FF0000"/>
                </a:solidFill>
                <a:latin typeface="宋体" panose="02010600030101010101" pitchFamily="2" charset="-122"/>
                <a:ea typeface="宋体" panose="02010600030101010101" pitchFamily="2" charset="-122"/>
              </a:rPr>
              <a:t>适用对象</a:t>
            </a:r>
            <a:r>
              <a:rPr lang="zh-CN" altLang="en-US">
                <a:latin typeface="宋体" panose="02010600030101010101" pitchFamily="2" charset="-122"/>
                <a:ea typeface="宋体" panose="02010600030101010101" pitchFamily="2" charset="-122"/>
              </a:rPr>
              <a:t>，用来描写弱势群体受人摆布、胁迫、欺骗的无奈而又不满的状态，同时也指出强势者的威权、蛮横等。</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a:t>
            </a:r>
            <a:r>
              <a:rPr lang="en-US" altLang="zh-CN">
                <a:latin typeface="宋体" panose="02010600030101010101" pitchFamily="2" charset="-122"/>
                <a:ea typeface="宋体" panose="02010600030101010101" pitchFamily="2" charset="-122"/>
              </a:rPr>
              <a:t>b</a:t>
            </a:r>
            <a:r>
              <a:rPr lang="zh-CN" altLang="en-US">
                <a:latin typeface="宋体" panose="02010600030101010101" pitchFamily="2" charset="-122"/>
                <a:ea typeface="宋体" panose="02010600030101010101" pitchFamily="2" charset="-122"/>
              </a:rPr>
              <a:t>）该构式的</a:t>
            </a:r>
            <a:r>
              <a:rPr lang="zh-CN" altLang="en-US">
                <a:solidFill>
                  <a:srgbClr val="FF0000"/>
                </a:solidFill>
                <a:latin typeface="宋体" panose="02010600030101010101" pitchFamily="2" charset="-122"/>
                <a:ea typeface="宋体" panose="02010600030101010101" pitchFamily="2" charset="-122"/>
              </a:rPr>
              <a:t>适用语境</a:t>
            </a:r>
            <a:r>
              <a:rPr lang="zh-CN" altLang="en-US">
                <a:latin typeface="宋体" panose="02010600030101010101" pitchFamily="2" charset="-122"/>
                <a:ea typeface="宋体" panose="02010600030101010101" pitchFamily="2" charset="-122"/>
              </a:rPr>
              <a:t>，这些事件的发生都是在事件的主要承受者处于被迫的、非自愿、不知情的语境中（陈文博</a:t>
            </a:r>
            <a:r>
              <a:rPr lang="en-US" altLang="zh-CN">
                <a:latin typeface="宋体" panose="02010600030101010101" pitchFamily="2" charset="-122"/>
                <a:ea typeface="宋体" panose="02010600030101010101" pitchFamily="2" charset="-122"/>
              </a:rPr>
              <a:t>2010</a:t>
            </a:r>
            <a:r>
              <a:rPr lang="zh-CN" altLang="en-US">
                <a:latin typeface="宋体" panose="02010600030101010101" pitchFamily="2" charset="-122"/>
                <a:ea typeface="宋体" panose="02010600030101010101" pitchFamily="2" charset="-122"/>
              </a:rPr>
              <a:t>）。</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a:t>
            </a:r>
            <a:r>
              <a:rPr lang="en-US" altLang="zh-CN">
                <a:latin typeface="宋体" panose="02010600030101010101" pitchFamily="2" charset="-122"/>
                <a:ea typeface="宋体" panose="02010600030101010101" pitchFamily="2" charset="-122"/>
              </a:rPr>
              <a:t>c</a:t>
            </a:r>
            <a:r>
              <a:rPr lang="zh-CN" altLang="en-US">
                <a:latin typeface="宋体" panose="02010600030101010101" pitchFamily="2" charset="-122"/>
                <a:ea typeface="宋体" panose="02010600030101010101" pitchFamily="2" charset="-122"/>
              </a:rPr>
              <a:t>）该构式所表达的</a:t>
            </a:r>
            <a:r>
              <a:rPr lang="zh-CN" altLang="en-US">
                <a:solidFill>
                  <a:srgbClr val="FF0000"/>
                </a:solidFill>
                <a:latin typeface="宋体" panose="02010600030101010101" pitchFamily="2" charset="-122"/>
                <a:ea typeface="宋体" panose="02010600030101010101" pitchFamily="2" charset="-122"/>
              </a:rPr>
              <a:t>社会情绪和语用偏向</a:t>
            </a:r>
            <a:r>
              <a:rPr lang="zh-CN" altLang="en-US">
                <a:latin typeface="宋体" panose="02010600030101010101" pitchFamily="2" charset="-122"/>
                <a:ea typeface="宋体" panose="02010600030101010101" pitchFamily="2" charset="-122"/>
              </a:rPr>
              <a:t>，如表达出事件中受动者被强制、被欺骗、被愚弄，折射出个体权利的无奈追求，反映了公众政治参与意识的主动态（刘斐、赵国军</a:t>
            </a:r>
            <a:r>
              <a:rPr lang="en-US" altLang="zh-CN">
                <a:latin typeface="宋体" panose="02010600030101010101" pitchFamily="2" charset="-122"/>
                <a:ea typeface="宋体" panose="02010600030101010101" pitchFamily="2" charset="-122"/>
              </a:rPr>
              <a:t>2009</a:t>
            </a:r>
            <a:r>
              <a:rPr lang="zh-CN" altLang="en-US">
                <a:latin typeface="宋体" panose="02010600030101010101" pitchFamily="2" charset="-122"/>
                <a:ea typeface="宋体" panose="02010600030101010101" pitchFamily="2" charset="-122"/>
              </a:rPr>
              <a:t>）。</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a:t>
            </a:r>
            <a:r>
              <a:rPr lang="en-US" altLang="zh-CN">
                <a:latin typeface="宋体" panose="02010600030101010101" pitchFamily="2" charset="-122"/>
                <a:ea typeface="宋体" panose="02010600030101010101" pitchFamily="2" charset="-122"/>
              </a:rPr>
              <a:t>d</a:t>
            </a:r>
            <a:r>
              <a:rPr lang="zh-CN" altLang="en-US">
                <a:latin typeface="宋体" panose="02010600030101010101" pitchFamily="2" charset="-122"/>
                <a:ea typeface="宋体" panose="02010600030101010101" pitchFamily="2" charset="-122"/>
              </a:rPr>
              <a:t>）该构式所</a:t>
            </a:r>
            <a:r>
              <a:rPr lang="zh-CN" altLang="en-US">
                <a:solidFill>
                  <a:srgbClr val="FF0000"/>
                </a:solidFill>
                <a:latin typeface="宋体" panose="02010600030101010101" pitchFamily="2" charset="-122"/>
                <a:ea typeface="宋体" panose="02010600030101010101" pitchFamily="2" charset="-122"/>
              </a:rPr>
              <a:t>凸显的文化特征</a:t>
            </a:r>
            <a:r>
              <a:rPr lang="zh-CN" altLang="en-US">
                <a:latin typeface="宋体" panose="02010600030101010101" pitchFamily="2" charset="-122"/>
                <a:ea typeface="宋体" panose="02010600030101010101" pitchFamily="2" charset="-122"/>
              </a:rPr>
              <a:t>，如该构式</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适应了表达新时期社会生活多元化、思想意识多元化的需要（刘云</a:t>
            </a:r>
            <a:r>
              <a:rPr lang="en-US" altLang="zh-CN">
                <a:latin typeface="宋体" panose="02010600030101010101" pitchFamily="2" charset="-122"/>
                <a:ea typeface="宋体" panose="02010600030101010101" pitchFamily="2" charset="-122"/>
              </a:rPr>
              <a:t>2010</a:t>
            </a:r>
            <a:r>
              <a:rPr lang="zh-CN" altLang="en-US">
                <a:latin typeface="宋体" panose="02010600030101010101" pitchFamily="2" charset="-122"/>
                <a:ea typeface="宋体" panose="02010600030101010101" pitchFamily="2" charset="-122"/>
              </a:rPr>
              <a:t>）</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a:t>
            </a:r>
            <a:r>
              <a:rPr lang="en-US" altLang="zh-CN">
                <a:latin typeface="宋体" panose="02010600030101010101" pitchFamily="2" charset="-122"/>
                <a:ea typeface="宋体" panose="02010600030101010101" pitchFamily="2" charset="-122"/>
              </a:rPr>
              <a:t>e</a:t>
            </a:r>
            <a:r>
              <a:rPr lang="zh-CN" altLang="en-US">
                <a:latin typeface="宋体" panose="02010600030101010101" pitchFamily="2" charset="-122"/>
                <a:ea typeface="宋体" panose="02010600030101010101" pitchFamily="2" charset="-122"/>
              </a:rPr>
              <a:t>）</a:t>
            </a:r>
            <a:r>
              <a:rPr lang="zh-CN" altLang="en-US">
                <a:solidFill>
                  <a:srgbClr val="FF0000"/>
                </a:solidFill>
                <a:latin typeface="宋体" panose="02010600030101010101" pitchFamily="2" charset="-122"/>
                <a:ea typeface="宋体" panose="02010600030101010101" pitchFamily="2" charset="-122"/>
              </a:rPr>
              <a:t>适用的媒体场景和表达语境</a:t>
            </a:r>
            <a:r>
              <a:rPr lang="zh-CN" altLang="en-US">
                <a:latin typeface="宋体" panose="02010600030101010101" pitchFamily="2" charset="-122"/>
                <a:ea typeface="宋体" panose="02010600030101010101" pitchFamily="2" charset="-122"/>
              </a:rPr>
              <a:t>，如一般文献都指出该构式主要流行于网络语言中，并从网络语境走向普通媒介（池昌海、周晓君</a:t>
            </a:r>
            <a:r>
              <a:rPr lang="en-US" altLang="zh-CN">
                <a:latin typeface="宋体" panose="02010600030101010101" pitchFamily="2" charset="-122"/>
                <a:ea typeface="宋体" panose="02010600030101010101" pitchFamily="2" charset="-122"/>
              </a:rPr>
              <a:t>2012</a:t>
            </a:r>
            <a:r>
              <a:rPr lang="zh-CN" altLang="en-US">
                <a:latin typeface="宋体" panose="02010600030101010101" pitchFamily="2" charset="-122"/>
                <a:ea typeface="宋体" panose="02010600030101010101" pitchFamily="2" charset="-122"/>
              </a:rPr>
              <a:t>）；包含否定、讽刺、无奈、诙谐等丰富的语用价值（刘杰、邵敬敏</a:t>
            </a:r>
            <a:r>
              <a:rPr lang="en-US" altLang="zh-CN">
                <a:latin typeface="宋体" panose="02010600030101010101" pitchFamily="2" charset="-122"/>
                <a:ea typeface="宋体" panose="02010600030101010101" pitchFamily="2" charset="-122"/>
              </a:rPr>
              <a:t>2010</a:t>
            </a:r>
            <a:r>
              <a:rPr lang="zh-CN" altLang="en-US">
                <a:latin typeface="宋体" panose="02010600030101010101" pitchFamily="2" charset="-122"/>
                <a:ea typeface="宋体" panose="02010600030101010101" pitchFamily="2" charset="-122"/>
              </a:rPr>
              <a:t>）</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a:t>
            </a:r>
            <a:r>
              <a:rPr lang="en-US" altLang="zh-CN">
                <a:latin typeface="宋体" panose="02010600030101010101" pitchFamily="2" charset="-122"/>
                <a:ea typeface="宋体" panose="02010600030101010101" pitchFamily="2" charset="-122"/>
              </a:rPr>
              <a:t>f</a:t>
            </a:r>
            <a:r>
              <a:rPr lang="zh-CN" altLang="en-US">
                <a:latin typeface="宋体" panose="02010600030101010101" pitchFamily="2" charset="-122"/>
                <a:ea typeface="宋体" panose="02010600030101010101" pitchFamily="2" charset="-122"/>
              </a:rPr>
              <a:t>）</a:t>
            </a:r>
            <a:r>
              <a:rPr lang="zh-CN" altLang="en-US">
                <a:solidFill>
                  <a:srgbClr val="FF0000"/>
                </a:solidFill>
                <a:latin typeface="宋体" panose="02010600030101010101" pitchFamily="2" charset="-122"/>
                <a:ea typeface="宋体" panose="02010600030101010101" pitchFamily="2" charset="-122"/>
              </a:rPr>
              <a:t>修辞效果</a:t>
            </a:r>
            <a:r>
              <a:rPr lang="zh-CN" altLang="en-US">
                <a:latin typeface="宋体" panose="02010600030101010101" pitchFamily="2" charset="-122"/>
                <a:ea typeface="宋体" panose="02010600030101010101" pitchFamily="2" charset="-122"/>
              </a:rPr>
              <a:t>，如通过突破常规形成反差而产生幽默（李卫荣</a:t>
            </a:r>
            <a:r>
              <a:rPr lang="en-US" altLang="zh-CN">
                <a:latin typeface="宋体" panose="02010600030101010101" pitchFamily="2" charset="-122"/>
                <a:ea typeface="宋体" panose="02010600030101010101" pitchFamily="2" charset="-122"/>
              </a:rPr>
              <a:t>2011</a:t>
            </a:r>
            <a:r>
              <a:rPr lang="zh-CN" altLang="en-US">
                <a:latin typeface="宋体" panose="02010600030101010101" pitchFamily="2" charset="-122"/>
                <a:ea typeface="宋体" panose="02010600030101010101" pitchFamily="2" charset="-122"/>
              </a:rPr>
              <a:t>）等。</a:t>
            </a:r>
            <a:endParaRPr lang="zh-CN" altLang="en-US">
              <a:latin typeface="宋体" panose="02010600030101010101" pitchFamily="2" charset="-122"/>
              <a:ea typeface="宋体" panose="02010600030101010101" pitchFamily="2" charset="-122"/>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amond(in)">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amond(in)">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diamond(in)">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diamond(in)">
                                      <p:cBhvr>
                                        <p:cTn id="22" dur="2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diamond(in)">
                                      <p:cBhvr>
                                        <p:cTn id="27" dur="20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diamond(in)">
                                      <p:cBhvr>
                                        <p:cTn id="32" dur="20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8" presetClass="entr" presetSubtype="16"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diamond(in)">
                                      <p:cBhvr>
                                        <p:cTn id="3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sym typeface="+mn-ea"/>
              </a:rPr>
              <a:t>5.</a:t>
            </a:r>
            <a:r>
              <a:rPr lang="zh-CN" altLang="en-US">
                <a:sym typeface="+mn-ea"/>
              </a:rPr>
              <a:t>关于新</a:t>
            </a:r>
            <a:r>
              <a:rPr lang="en-US" altLang="zh-CN">
                <a:sym typeface="+mn-ea"/>
              </a:rPr>
              <a:t>“</a:t>
            </a:r>
            <a:r>
              <a:rPr lang="zh-CN" altLang="en-US">
                <a:sym typeface="+mn-ea"/>
              </a:rPr>
              <a:t>被</a:t>
            </a:r>
            <a:r>
              <a:rPr lang="en-US" altLang="zh-CN">
                <a:sym typeface="+mn-ea"/>
              </a:rPr>
              <a:t>”</a:t>
            </a:r>
            <a:r>
              <a:rPr lang="zh-CN" altLang="en-US">
                <a:sym typeface="+mn-ea"/>
              </a:rPr>
              <a:t>字式的语用效应</a:t>
            </a:r>
            <a:endParaRPr lang="zh-CN" altLang="en-US"/>
          </a:p>
        </p:txBody>
      </p:sp>
      <p:sp>
        <p:nvSpPr>
          <p:cNvPr id="3" name="内容占位符 2"/>
          <p:cNvSpPr>
            <a:spLocks noGrp="1"/>
          </p:cNvSpPr>
          <p:nvPr>
            <p:ph idx="1"/>
          </p:nvPr>
        </p:nvSpPr>
        <p:spPr/>
        <p:txBody>
          <a:bodyPr/>
          <a:p>
            <a:r>
              <a:rPr lang="zh-CN" altLang="en-US">
                <a:solidFill>
                  <a:srgbClr val="0070C0"/>
                </a:solidFill>
                <a:latin typeface="宋体" panose="02010600030101010101" pitchFamily="2" charset="-122"/>
                <a:ea typeface="宋体" panose="02010600030101010101" pitchFamily="2" charset="-122"/>
              </a:rPr>
              <a:t>影响其语用效应的根本因素：</a:t>
            </a:r>
            <a:r>
              <a:rPr lang="zh-CN" altLang="en-US">
                <a:latin typeface="宋体" panose="02010600030101010101" pitchFamily="2" charset="-122"/>
                <a:ea typeface="宋体" panose="02010600030101010101" pitchFamily="2" charset="-122"/>
              </a:rPr>
              <a:t>三重事件间的互动关系，两重转喻机制造成的操控事件表达形式的隐含和操控内容表达方式的不完整。</a:t>
            </a:r>
            <a:endParaRPr lang="zh-CN" altLang="en-US">
              <a:latin typeface="宋体" panose="02010600030101010101" pitchFamily="2" charset="-122"/>
              <a:ea typeface="宋体" panose="02010600030101010101" pitchFamily="2" charset="-122"/>
            </a:endParaRPr>
          </a:p>
          <a:p>
            <a:r>
              <a:rPr lang="zh-CN" altLang="en-US">
                <a:solidFill>
                  <a:srgbClr val="0070C0"/>
                </a:solidFill>
                <a:latin typeface="宋体" panose="02010600030101010101" pitchFamily="2" charset="-122"/>
                <a:ea typeface="宋体" panose="02010600030101010101" pitchFamily="2" charset="-122"/>
              </a:rPr>
              <a:t>特别适用的语境：</a:t>
            </a:r>
            <a:r>
              <a:rPr lang="zh-CN" altLang="en-US">
                <a:latin typeface="宋体" panose="02010600030101010101" pitchFamily="2" charset="-122"/>
                <a:ea typeface="宋体" panose="02010600030101010101" pitchFamily="2" charset="-122"/>
              </a:rPr>
              <a:t>反差大</a:t>
            </a:r>
            <a:endParaRPr lang="zh-CN" altLang="en-US">
              <a:latin typeface="宋体" panose="02010600030101010101" pitchFamily="2" charset="-122"/>
              <a:ea typeface="宋体" panose="02010600030101010101" pitchFamily="2" charset="-122"/>
            </a:endParaRPr>
          </a:p>
          <a:p>
            <a:r>
              <a:rPr lang="zh-CN" altLang="en-US">
                <a:solidFill>
                  <a:srgbClr val="0070C0"/>
                </a:solidFill>
                <a:latin typeface="宋体" panose="02010600030101010101" pitchFamily="2" charset="-122"/>
                <a:ea typeface="宋体" panose="02010600030101010101" pitchFamily="2" charset="-122"/>
              </a:rPr>
              <a:t>对比：</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被自杀</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自杀</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（自主控制）</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       常规</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被</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字句：</a:t>
            </a:r>
            <a:r>
              <a:rPr lang="en-US" altLang="zh-CN">
                <a:latin typeface="宋体" panose="02010600030101010101" pitchFamily="2" charset="-122"/>
                <a:ea typeface="宋体" panose="02010600030101010101" pitchFamily="2" charset="-122"/>
              </a:rPr>
              <a:t>“A</a:t>
            </a:r>
            <a:r>
              <a:rPr lang="zh-CN" altLang="en-US">
                <a:latin typeface="宋体" panose="02010600030101010101" pitchFamily="2" charset="-122"/>
                <a:ea typeface="宋体" panose="02010600030101010101" pitchFamily="2" charset="-122"/>
              </a:rPr>
              <a:t>被</a:t>
            </a:r>
            <a:r>
              <a:rPr lang="en-US" altLang="zh-CN">
                <a:latin typeface="宋体" panose="02010600030101010101" pitchFamily="2" charset="-122"/>
                <a:ea typeface="宋体" panose="02010600030101010101" pitchFamily="2" charset="-122"/>
              </a:rPr>
              <a:t>B+VP”</a:t>
            </a:r>
            <a:r>
              <a:rPr lang="zh-CN" altLang="en-US">
                <a:latin typeface="宋体" panose="02010600030101010101" pitchFamily="2" charset="-122"/>
                <a:ea typeface="宋体" panose="02010600030101010101" pitchFamily="2" charset="-122"/>
              </a:rPr>
              <a:t>，</a:t>
            </a:r>
            <a:r>
              <a:rPr lang="en-US" altLang="zh-CN">
                <a:latin typeface="宋体" panose="02010600030101010101" pitchFamily="2" charset="-122"/>
                <a:ea typeface="宋体" panose="02010600030101010101" pitchFamily="2" charset="-122"/>
              </a:rPr>
              <a:t>A</a:t>
            </a:r>
            <a:r>
              <a:rPr lang="zh-CN" altLang="en-US">
                <a:latin typeface="宋体" panose="02010600030101010101" pitchFamily="2" charset="-122"/>
                <a:ea typeface="宋体" panose="02010600030101010101" pitchFamily="2" charset="-122"/>
              </a:rPr>
              <a:t>的意愿，</a:t>
            </a:r>
            <a:r>
              <a:rPr lang="en-US" altLang="zh-CN">
                <a:latin typeface="宋体" panose="02010600030101010101" pitchFamily="2" charset="-122"/>
                <a:ea typeface="宋体" panose="02010600030101010101" pitchFamily="2" charset="-122"/>
              </a:rPr>
              <a:t>VP</a:t>
            </a:r>
            <a:r>
              <a:rPr lang="zh-CN" altLang="en-US">
                <a:latin typeface="宋体" panose="02010600030101010101" pitchFamily="2" charset="-122"/>
                <a:ea typeface="宋体" panose="02010600030101010101" pitchFamily="2" charset="-122"/>
              </a:rPr>
              <a:t>的行为</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       新</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被</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字式和常规</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被</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字句的使因和结果表现都不同</a:t>
            </a:r>
            <a:endParaRPr lang="zh-CN" altLang="en-US">
              <a:latin typeface="宋体" panose="02010600030101010101" pitchFamily="2" charset="-122"/>
              <a:ea typeface="宋体" panose="02010600030101010101" pitchFamily="2" charset="-122"/>
            </a:endParaRPr>
          </a:p>
          <a:p>
            <a:r>
              <a:rPr lang="zh-CN" altLang="en-US">
                <a:solidFill>
                  <a:srgbClr val="0070C0"/>
                </a:solidFill>
                <a:latin typeface="宋体" panose="02010600030101010101" pitchFamily="2" charset="-122"/>
                <a:ea typeface="宋体" panose="02010600030101010101" pitchFamily="2" charset="-122"/>
              </a:rPr>
              <a:t>结果背反、原因特殊</a:t>
            </a:r>
            <a:r>
              <a:rPr lang="zh-CN" altLang="en-US">
                <a:latin typeface="宋体" panose="02010600030101010101" pitchFamily="2" charset="-122"/>
                <a:ea typeface="宋体" panose="02010600030101010101" pitchFamily="2" charset="-122"/>
              </a:rPr>
              <a:t>的适用语境，使该构式呈现出学界所分析的特殊的语用效果。</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这也说明为什么新</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被</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字式常见于标题中。</a:t>
            </a:r>
            <a:endParaRPr lang="zh-CN" altLang="en-US">
              <a:latin typeface="宋体" panose="02010600030101010101" pitchFamily="2" charset="-122"/>
              <a:ea typeface="宋体" panose="02010600030101010101" pitchFamily="2" charset="-122"/>
            </a:endParaRPr>
          </a:p>
          <a:p>
            <a:endParaRPr lang="zh-CN" altLang="en-US">
              <a:latin typeface="宋体" panose="02010600030101010101" pitchFamily="2" charset="-122"/>
              <a:ea typeface="宋体" panose="02010600030101010101" pitchFamily="2" charset="-122"/>
            </a:endParaRPr>
          </a:p>
        </p:txBody>
      </p:sp>
    </p:spTree>
    <p:custDataLst>
      <p:tags r:id="rId1"/>
    </p:custData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sym typeface="+mn-ea"/>
              </a:rPr>
              <a:t>5.</a:t>
            </a:r>
            <a:r>
              <a:rPr lang="zh-CN" altLang="en-US">
                <a:sym typeface="+mn-ea"/>
              </a:rPr>
              <a:t>关于新</a:t>
            </a:r>
            <a:r>
              <a:rPr lang="en-US" altLang="zh-CN">
                <a:sym typeface="+mn-ea"/>
              </a:rPr>
              <a:t>“</a:t>
            </a:r>
            <a:r>
              <a:rPr lang="zh-CN" altLang="en-US">
                <a:sym typeface="+mn-ea"/>
              </a:rPr>
              <a:t>被</a:t>
            </a:r>
            <a:r>
              <a:rPr lang="en-US" altLang="zh-CN">
                <a:sym typeface="+mn-ea"/>
              </a:rPr>
              <a:t>”</a:t>
            </a:r>
            <a:r>
              <a:rPr lang="zh-CN" altLang="en-US">
                <a:sym typeface="+mn-ea"/>
              </a:rPr>
              <a:t>字式的语用效应</a:t>
            </a:r>
            <a:endParaRPr lang="zh-CN" altLang="en-US"/>
          </a:p>
        </p:txBody>
      </p:sp>
      <p:pic>
        <p:nvPicPr>
          <p:cNvPr id="4" name="内容占位符 3"/>
          <p:cNvPicPr>
            <a:picLocks noChangeAspect="1"/>
          </p:cNvPicPr>
          <p:nvPr>
            <p:ph idx="1"/>
          </p:nvPr>
        </p:nvPicPr>
        <p:blipFill>
          <a:blip r:embed="rId1"/>
          <a:stretch>
            <a:fillRect/>
          </a:stretch>
        </p:blipFill>
        <p:spPr>
          <a:xfrm>
            <a:off x="553085" y="1635760"/>
            <a:ext cx="11306175" cy="2208530"/>
          </a:xfrm>
          <a:prstGeom prst="rect">
            <a:avLst/>
          </a:prstGeom>
        </p:spPr>
      </p:pic>
    </p:spTree>
    <p:custDataLst>
      <p:tags r:id="rId2"/>
    </p:custData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sym typeface="+mn-ea"/>
              </a:rPr>
              <a:t>5.</a:t>
            </a:r>
            <a:r>
              <a:rPr lang="zh-CN" altLang="en-US">
                <a:sym typeface="+mn-ea"/>
              </a:rPr>
              <a:t>关于新</a:t>
            </a:r>
            <a:r>
              <a:rPr lang="en-US" altLang="zh-CN">
                <a:sym typeface="+mn-ea"/>
              </a:rPr>
              <a:t>“</a:t>
            </a:r>
            <a:r>
              <a:rPr lang="zh-CN" altLang="en-US">
                <a:sym typeface="+mn-ea"/>
              </a:rPr>
              <a:t>被</a:t>
            </a:r>
            <a:r>
              <a:rPr lang="en-US" altLang="zh-CN">
                <a:sym typeface="+mn-ea"/>
              </a:rPr>
              <a:t>”</a:t>
            </a:r>
            <a:r>
              <a:rPr lang="zh-CN" altLang="en-US">
                <a:sym typeface="+mn-ea"/>
              </a:rPr>
              <a:t>字式的语用效应</a:t>
            </a:r>
            <a:endParaRPr lang="zh-CN" altLang="en-US"/>
          </a:p>
        </p:txBody>
      </p:sp>
      <p:sp>
        <p:nvSpPr>
          <p:cNvPr id="3" name="内容占位符 2"/>
          <p:cNvSpPr>
            <a:spLocks noGrp="1"/>
          </p:cNvSpPr>
          <p:nvPr>
            <p:ph idx="1"/>
          </p:nvPr>
        </p:nvSpPr>
        <p:spPr/>
        <p:txBody>
          <a:bodyPr>
            <a:normAutofit lnSpcReduction="10000"/>
          </a:bodyPr>
          <a:p>
            <a:r>
              <a:rPr lang="zh-CN" altLang="en-US">
                <a:solidFill>
                  <a:srgbClr val="0070C0"/>
                </a:solidFill>
                <a:latin typeface="宋体" panose="02010600030101010101" pitchFamily="2" charset="-122"/>
                <a:ea typeface="宋体" panose="02010600030101010101" pitchFamily="2" charset="-122"/>
              </a:rPr>
              <a:t>新</a:t>
            </a:r>
            <a:r>
              <a:rPr lang="en-US" altLang="zh-CN">
                <a:solidFill>
                  <a:srgbClr val="0070C0"/>
                </a:solidFill>
                <a:latin typeface="宋体" panose="02010600030101010101" pitchFamily="2" charset="-122"/>
                <a:ea typeface="宋体" panose="02010600030101010101" pitchFamily="2" charset="-122"/>
              </a:rPr>
              <a:t>“</a:t>
            </a:r>
            <a:r>
              <a:rPr lang="zh-CN" altLang="en-US">
                <a:solidFill>
                  <a:srgbClr val="0070C0"/>
                </a:solidFill>
                <a:latin typeface="宋体" panose="02010600030101010101" pitchFamily="2" charset="-122"/>
                <a:ea typeface="宋体" panose="02010600030101010101" pitchFamily="2" charset="-122"/>
              </a:rPr>
              <a:t>被</a:t>
            </a:r>
            <a:r>
              <a:rPr lang="en-US" altLang="zh-CN">
                <a:solidFill>
                  <a:srgbClr val="0070C0"/>
                </a:solidFill>
                <a:latin typeface="宋体" panose="02010600030101010101" pitchFamily="2" charset="-122"/>
                <a:ea typeface="宋体" panose="02010600030101010101" pitchFamily="2" charset="-122"/>
              </a:rPr>
              <a:t>”</a:t>
            </a:r>
            <a:r>
              <a:rPr lang="zh-CN" altLang="en-US">
                <a:solidFill>
                  <a:srgbClr val="0070C0"/>
                </a:solidFill>
                <a:latin typeface="宋体" panose="02010600030101010101" pitchFamily="2" charset="-122"/>
                <a:ea typeface="宋体" panose="02010600030101010101" pitchFamily="2" charset="-122"/>
              </a:rPr>
              <a:t>字式的扩展：</a:t>
            </a:r>
            <a:r>
              <a:rPr lang="zh-CN" altLang="en-US" b="1">
                <a:latin typeface="仿宋" panose="02010609060101010101" charset="-122"/>
                <a:ea typeface="仿宋" panose="02010609060101010101" charset="-122"/>
              </a:rPr>
              <a:t>当社会背景所赋予的特定约束有可能松绑时，其语用色彩完全可以发生变化，进而拓展出新用法。新</a:t>
            </a:r>
            <a:r>
              <a:rPr lang="en-US" altLang="zh-CN" b="1">
                <a:latin typeface="仿宋" panose="02010609060101010101" charset="-122"/>
                <a:ea typeface="仿宋" panose="02010609060101010101" charset="-122"/>
              </a:rPr>
              <a:t>“</a:t>
            </a:r>
            <a:r>
              <a:rPr lang="zh-CN" altLang="en-US" b="1">
                <a:latin typeface="仿宋" panose="02010609060101010101" charset="-122"/>
                <a:ea typeface="仿宋" panose="02010609060101010101" charset="-122"/>
              </a:rPr>
              <a:t>被</a:t>
            </a:r>
            <a:r>
              <a:rPr lang="en-US" altLang="zh-CN" b="1">
                <a:latin typeface="仿宋" panose="02010609060101010101" charset="-122"/>
                <a:ea typeface="仿宋" panose="02010609060101010101" charset="-122"/>
              </a:rPr>
              <a:t>”</a:t>
            </a:r>
            <a:r>
              <a:rPr lang="zh-CN" altLang="en-US" b="1">
                <a:latin typeface="仿宋" panose="02010609060101010101" charset="-122"/>
                <a:ea typeface="仿宋" panose="02010609060101010101" charset="-122"/>
              </a:rPr>
              <a:t>字式目前主要是表示贬义，但从结构上看并不必然排斥褒义或中性义。</a:t>
            </a:r>
            <a:endParaRPr lang="zh-CN" altLang="en-US" b="1">
              <a:latin typeface="仿宋" panose="02010609060101010101" charset="-122"/>
              <a:ea typeface="仿宋" panose="02010609060101010101" charset="-122"/>
            </a:endParaRPr>
          </a:p>
          <a:p>
            <a:endParaRPr lang="zh-CN" altLang="en-US" b="1">
              <a:latin typeface="仿宋" panose="02010609060101010101" charset="-122"/>
              <a:ea typeface="仿宋" panose="02010609060101010101" charset="-122"/>
            </a:endParaRPr>
          </a:p>
          <a:p>
            <a:r>
              <a:rPr lang="zh-CN" altLang="en-US">
                <a:latin typeface="宋体" panose="02010600030101010101" pitchFamily="2" charset="-122"/>
                <a:ea typeface="宋体" panose="02010600030101010101" pitchFamily="2" charset="-122"/>
              </a:rPr>
              <a:t>（</a:t>
            </a:r>
            <a:r>
              <a:rPr lang="en-US" altLang="zh-CN">
                <a:latin typeface="宋体" panose="02010600030101010101" pitchFamily="2" charset="-122"/>
                <a:ea typeface="宋体" panose="02010600030101010101" pitchFamily="2" charset="-122"/>
              </a:rPr>
              <a:t>19</a:t>
            </a:r>
            <a:r>
              <a:rPr lang="zh-CN" altLang="en-US">
                <a:latin typeface="宋体" panose="02010600030101010101" pitchFamily="2" charset="-122"/>
                <a:ea typeface="宋体" panose="02010600030101010101" pitchFamily="2" charset="-122"/>
              </a:rPr>
              <a:t>）他一觉醒来，就</a:t>
            </a:r>
            <a:r>
              <a:rPr lang="zh-CN" altLang="en-US" u="sng">
                <a:latin typeface="宋体" panose="02010600030101010101" pitchFamily="2" charset="-122"/>
                <a:ea typeface="宋体" panose="02010600030101010101" pitchFamily="2" charset="-122"/>
              </a:rPr>
              <a:t>被劳模</a:t>
            </a:r>
            <a:r>
              <a:rPr lang="zh-CN" altLang="en-US">
                <a:latin typeface="宋体" panose="02010600030101010101" pitchFamily="2" charset="-122"/>
                <a:ea typeface="宋体" panose="02010600030101010101" pitchFamily="2" charset="-122"/>
              </a:rPr>
              <a:t>了，</a:t>
            </a:r>
            <a:r>
              <a:rPr lang="zh-CN" altLang="en-US" u="sng">
                <a:solidFill>
                  <a:srgbClr val="FF0000"/>
                </a:solidFill>
                <a:latin typeface="宋体" panose="02010600030101010101" pitchFamily="2" charset="-122"/>
                <a:ea typeface="宋体" panose="02010600030101010101" pitchFamily="2" charset="-122"/>
              </a:rPr>
              <a:t>真是大喜过望</a:t>
            </a:r>
            <a:r>
              <a:rPr lang="zh-CN" altLang="en-US">
                <a:latin typeface="宋体" panose="02010600030101010101" pitchFamily="2" charset="-122"/>
                <a:ea typeface="宋体" panose="02010600030101010101" pitchFamily="2" charset="-122"/>
              </a:rPr>
              <a:t>。</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a:t>
            </a:r>
            <a:r>
              <a:rPr lang="en-US" altLang="zh-CN">
                <a:latin typeface="宋体" panose="02010600030101010101" pitchFamily="2" charset="-122"/>
                <a:ea typeface="宋体" panose="02010600030101010101" pitchFamily="2" charset="-122"/>
              </a:rPr>
              <a:t>20</a:t>
            </a:r>
            <a:r>
              <a:rPr lang="zh-CN" altLang="en-US">
                <a:latin typeface="宋体" panose="02010600030101010101" pitchFamily="2" charset="-122"/>
                <a:ea typeface="宋体" panose="02010600030101010101" pitchFamily="2" charset="-122"/>
              </a:rPr>
              <a:t>）这个企业年利润只有</a:t>
            </a:r>
            <a:r>
              <a:rPr lang="en-US" altLang="zh-CN">
                <a:latin typeface="宋体" panose="02010600030101010101" pitchFamily="2" charset="-122"/>
                <a:ea typeface="宋体" panose="02010600030101010101" pitchFamily="2" charset="-122"/>
              </a:rPr>
              <a:t>10%</a:t>
            </a:r>
            <a:r>
              <a:rPr lang="zh-CN" altLang="en-US">
                <a:latin typeface="宋体" panose="02010600030101010101" pitchFamily="2" charset="-122"/>
                <a:ea typeface="宋体" panose="02010600030101010101" pitchFamily="2" charset="-122"/>
              </a:rPr>
              <a:t>，在层层上报后变成了</a:t>
            </a:r>
            <a:r>
              <a:rPr lang="en-US" altLang="zh-CN">
                <a:latin typeface="宋体" panose="02010600030101010101" pitchFamily="2" charset="-122"/>
                <a:ea typeface="宋体" panose="02010600030101010101" pitchFamily="2" charset="-122"/>
              </a:rPr>
              <a:t>90%</a:t>
            </a:r>
            <a:r>
              <a:rPr lang="zh-CN" altLang="en-US">
                <a:latin typeface="宋体" panose="02010600030101010101" pitchFamily="2" charset="-122"/>
                <a:ea typeface="宋体" panose="02010600030101010101" pitchFamily="2" charset="-122"/>
              </a:rPr>
              <a:t>，就这样，该企业的利润</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被</a:t>
            </a:r>
            <a:r>
              <a:rPr lang="en-US" altLang="zh-CN">
                <a:latin typeface="宋体" panose="02010600030101010101" pitchFamily="2" charset="-122"/>
                <a:ea typeface="宋体" panose="02010600030101010101" pitchFamily="2" charset="-122"/>
              </a:rPr>
              <a:t>90%”</a:t>
            </a:r>
            <a:r>
              <a:rPr lang="zh-CN" altLang="en-US">
                <a:latin typeface="宋体" panose="02010600030101010101" pitchFamily="2" charset="-122"/>
                <a:ea typeface="宋体" panose="02010600030101010101" pitchFamily="2" charset="-122"/>
              </a:rPr>
              <a:t>了，该企业</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被明星企业</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了，厂长</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被优秀企业家</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了。工人们</a:t>
            </a:r>
            <a:r>
              <a:rPr lang="zh-CN" altLang="en-US" u="sng">
                <a:solidFill>
                  <a:srgbClr val="FF0000"/>
                </a:solidFill>
                <a:latin typeface="宋体" panose="02010600030101010101" pitchFamily="2" charset="-122"/>
                <a:ea typeface="宋体" panose="02010600030101010101" pitchFamily="2" charset="-122"/>
              </a:rPr>
              <a:t>每人多发一个月的工资</a:t>
            </a:r>
            <a:r>
              <a:rPr lang="zh-CN" altLang="en-US">
                <a:latin typeface="宋体" panose="02010600030101010101" pitchFamily="2" charset="-122"/>
                <a:ea typeface="宋体" panose="02010600030101010101" pitchFamily="2" charset="-122"/>
              </a:rPr>
              <a:t>，也就同时</a:t>
            </a:r>
            <a:r>
              <a:rPr lang="en-US" altLang="zh-CN">
                <a:latin typeface="宋体" panose="02010600030101010101" pitchFamily="2" charset="-122"/>
                <a:ea typeface="宋体" panose="02010600030101010101" pitchFamily="2" charset="-122"/>
              </a:rPr>
              <a:t>“</a:t>
            </a:r>
            <a:r>
              <a:rPr lang="zh-CN" altLang="en-US" u="sng">
                <a:latin typeface="宋体" panose="02010600030101010101" pitchFamily="2" charset="-122"/>
                <a:ea typeface="宋体" panose="02010600030101010101" pitchFamily="2" charset="-122"/>
              </a:rPr>
              <a:t>被幸福</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了。</a:t>
            </a:r>
            <a:endParaRPr lang="zh-CN" altLang="en-US">
              <a:latin typeface="宋体" panose="02010600030101010101" pitchFamily="2" charset="-122"/>
              <a:ea typeface="宋体" panose="02010600030101010101" pitchFamily="2" charset="-122"/>
            </a:endParaRPr>
          </a:p>
          <a:p>
            <a:endParaRPr lang="zh-CN" altLang="en-US">
              <a:latin typeface="宋体" panose="02010600030101010101" pitchFamily="2" charset="-122"/>
              <a:ea typeface="宋体" panose="02010600030101010101" pitchFamily="2" charset="-122"/>
            </a:endParaRPr>
          </a:p>
          <a:p>
            <a:r>
              <a:rPr lang="zh-CN" altLang="en-US" b="1">
                <a:latin typeface="仿宋" panose="02010609060101010101" charset="-122"/>
                <a:ea typeface="仿宋" panose="02010609060101010101" charset="-122"/>
              </a:rPr>
              <a:t>由此可见该构式所表现的贬义色彩只是一种强烈的语用倾向，</a:t>
            </a:r>
            <a:r>
              <a:rPr lang="zh-CN" altLang="en-US" b="1" u="sng">
                <a:latin typeface="仿宋" panose="02010609060101010101" charset="-122"/>
                <a:ea typeface="仿宋" panose="02010609060101010101" charset="-122"/>
              </a:rPr>
              <a:t>没有必然要求</a:t>
            </a:r>
            <a:r>
              <a:rPr lang="zh-CN" altLang="en-US" b="1">
                <a:latin typeface="仿宋" panose="02010609060101010101" charset="-122"/>
                <a:ea typeface="仿宋" panose="02010609060101010101" charset="-122"/>
              </a:rPr>
              <a:t>。？？</a:t>
            </a:r>
            <a:endParaRPr lang="zh-CN" altLang="en-US" b="1">
              <a:latin typeface="仿宋" panose="02010609060101010101" charset="-122"/>
              <a:ea typeface="仿宋" panose="02010609060101010101" charset="-122"/>
            </a:endParaRPr>
          </a:p>
          <a:p>
            <a:r>
              <a:rPr lang="zh-CN" altLang="en-US" b="1">
                <a:latin typeface="仿宋" panose="02010609060101010101" charset="-122"/>
                <a:ea typeface="仿宋" panose="02010609060101010101" charset="-122"/>
              </a:rPr>
              <a:t>新</a:t>
            </a:r>
            <a:r>
              <a:rPr lang="en-US" altLang="zh-CN" b="1">
                <a:latin typeface="仿宋" panose="02010609060101010101" charset="-122"/>
                <a:ea typeface="仿宋" panose="02010609060101010101" charset="-122"/>
              </a:rPr>
              <a:t>“</a:t>
            </a:r>
            <a:r>
              <a:rPr lang="zh-CN" altLang="en-US" b="1">
                <a:latin typeface="仿宋" panose="02010609060101010101" charset="-122"/>
                <a:ea typeface="仿宋" panose="02010609060101010101" charset="-122"/>
              </a:rPr>
              <a:t>被</a:t>
            </a:r>
            <a:r>
              <a:rPr lang="en-US" altLang="zh-CN" b="1">
                <a:latin typeface="仿宋" panose="02010609060101010101" charset="-122"/>
                <a:ea typeface="仿宋" panose="02010609060101010101" charset="-122"/>
              </a:rPr>
              <a:t>”</a:t>
            </a:r>
            <a:r>
              <a:rPr lang="zh-CN" altLang="en-US" b="1">
                <a:latin typeface="仿宋" panose="02010609060101010101" charset="-122"/>
                <a:ea typeface="仿宋" panose="02010609060101010101" charset="-122"/>
              </a:rPr>
              <a:t>字式的语用效应呈现出来的是一种原型效应。</a:t>
            </a:r>
            <a:endParaRPr lang="zh-CN" altLang="en-US" b="1">
              <a:latin typeface="仿宋" panose="02010609060101010101" charset="-122"/>
              <a:ea typeface="仿宋" panose="02010609060101010101" charset="-122"/>
            </a:endParaRPr>
          </a:p>
        </p:txBody>
      </p:sp>
    </p:spTree>
    <p:custDataLst>
      <p:tags r:id="rId1"/>
    </p:custData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组合 10"/>
          <p:cNvGrpSpPr/>
          <p:nvPr>
            <p:custDataLst>
              <p:tags r:id="rId1"/>
            </p:custDataLst>
          </p:nvPr>
        </p:nvGrpSpPr>
        <p:grpSpPr>
          <a:xfrm>
            <a:off x="3867821" y="542817"/>
            <a:ext cx="7780690" cy="947515"/>
            <a:chOff x="3867821" y="542817"/>
            <a:chExt cx="7780690" cy="947515"/>
          </a:xfrm>
        </p:grpSpPr>
        <p:sp>
          <p:nvSpPr>
            <p:cNvPr id="5" name="圆角矩形 4"/>
            <p:cNvSpPr/>
            <p:nvPr>
              <p:custDataLst>
                <p:tags r:id="rId2"/>
              </p:custDataLst>
            </p:nvPr>
          </p:nvSpPr>
          <p:spPr>
            <a:xfrm>
              <a:off x="4690427" y="773691"/>
              <a:ext cx="6958084" cy="696036"/>
            </a:xfrm>
            <a:prstGeom prst="round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lnSpcReduction="10000"/>
            </a:bodyPr>
            <a:lstStyle/>
            <a:p>
              <a:pPr algn="ctr">
                <a:lnSpc>
                  <a:spcPct val="120000"/>
                </a:lnSpc>
                <a:spcBef>
                  <a:spcPct val="0"/>
                </a:spcBef>
                <a:buNone/>
              </a:pPr>
              <a:r>
                <a:rPr lang="zh-CN" altLang="en-US" sz="3200" dirty="0">
                  <a:solidFill>
                    <a:schemeClr val="bg1"/>
                  </a:solidFill>
                  <a:sym typeface="+mn-lt"/>
                </a:rPr>
                <a:t>引言</a:t>
              </a:r>
              <a:endParaRPr lang="zh-CN" altLang="en-US" sz="3200" dirty="0">
                <a:solidFill>
                  <a:schemeClr val="bg1"/>
                </a:solidFill>
                <a:sym typeface="+mn-lt"/>
              </a:endParaRPr>
            </a:p>
          </p:txBody>
        </p:sp>
        <p:grpSp>
          <p:nvGrpSpPr>
            <p:cNvPr id="6" name="组合 5"/>
            <p:cNvGrpSpPr/>
            <p:nvPr/>
          </p:nvGrpSpPr>
          <p:grpSpPr>
            <a:xfrm>
              <a:off x="3867821" y="542817"/>
              <a:ext cx="696562" cy="947515"/>
              <a:chOff x="1363871" y="1774583"/>
              <a:chExt cx="843805" cy="1043460"/>
            </a:xfrm>
            <a:effectLst/>
          </p:grpSpPr>
          <p:sp>
            <p:nvSpPr>
              <p:cNvPr id="7" name="任意多边形 6"/>
              <p:cNvSpPr/>
              <p:nvPr>
                <p:custDataLst>
                  <p:tags r:id="rId3"/>
                </p:custDataLst>
              </p:nvPr>
            </p:nvSpPr>
            <p:spPr>
              <a:xfrm rot="18000000">
                <a:off x="1385876" y="2135081"/>
                <a:ext cx="660957" cy="704968"/>
              </a:xfrm>
              <a:custGeom>
                <a:avLst/>
                <a:gdLst>
                  <a:gd name="connsiteX0" fmla="*/ 1025442 w 1025442"/>
                  <a:gd name="connsiteY0" fmla="*/ 0 h 1093723"/>
                  <a:gd name="connsiteX1" fmla="*/ 950025 w 1025442"/>
                  <a:gd name="connsiteY1" fmla="*/ 538327 h 1093723"/>
                  <a:gd name="connsiteX2" fmla="*/ 893829 w 1025442"/>
                  <a:gd name="connsiteY2" fmla="*/ 538326 h 1093723"/>
                  <a:gd name="connsiteX3" fmla="*/ 957015 w 1025442"/>
                  <a:gd name="connsiteY3" fmla="*/ 87302 h 1093723"/>
                  <a:gd name="connsiteX4" fmla="*/ 92715 w 1025442"/>
                  <a:gd name="connsiteY4" fmla="*/ 432955 h 1093723"/>
                  <a:gd name="connsiteX5" fmla="*/ 827868 w 1025442"/>
                  <a:gd name="connsiteY5" fmla="*/ 1009154 h 1093723"/>
                  <a:gd name="connsiteX6" fmla="*/ 843593 w 1025442"/>
                  <a:gd name="connsiteY6" fmla="*/ 896914 h 1093723"/>
                  <a:gd name="connsiteX7" fmla="*/ 899788 w 1025442"/>
                  <a:gd name="connsiteY7" fmla="*/ 896914 h 1093723"/>
                  <a:gd name="connsiteX8" fmla="*/ 872216 w 1025442"/>
                  <a:gd name="connsiteY8" fmla="*/ 1093723 h 1093723"/>
                  <a:gd name="connsiteX9" fmla="*/ 0 w 1025442"/>
                  <a:gd name="connsiteY9" fmla="*/ 410097 h 1093723"/>
                  <a:gd name="connsiteX10" fmla="*/ 1025442 w 1025442"/>
                  <a:gd name="connsiteY10" fmla="*/ 0 h 10937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5442" h="1093723">
                    <a:moveTo>
                      <a:pt x="1025442" y="0"/>
                    </a:moveTo>
                    <a:lnTo>
                      <a:pt x="950025" y="538327"/>
                    </a:lnTo>
                    <a:lnTo>
                      <a:pt x="893829" y="538326"/>
                    </a:lnTo>
                    <a:lnTo>
                      <a:pt x="957015" y="87302"/>
                    </a:lnTo>
                    <a:lnTo>
                      <a:pt x="92715" y="432955"/>
                    </a:lnTo>
                    <a:lnTo>
                      <a:pt x="827868" y="1009154"/>
                    </a:lnTo>
                    <a:lnTo>
                      <a:pt x="843593" y="896914"/>
                    </a:lnTo>
                    <a:lnTo>
                      <a:pt x="899788" y="896914"/>
                    </a:lnTo>
                    <a:lnTo>
                      <a:pt x="872216" y="1093723"/>
                    </a:lnTo>
                    <a:lnTo>
                      <a:pt x="0" y="410097"/>
                    </a:lnTo>
                    <a:lnTo>
                      <a:pt x="1025442" y="0"/>
                    </a:lnTo>
                    <a:close/>
                  </a:path>
                </a:pathLst>
              </a:cu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sym typeface="+mn-lt"/>
                </a:endParaRPr>
              </a:p>
            </p:txBody>
          </p:sp>
          <p:sp>
            <p:nvSpPr>
              <p:cNvPr id="8" name="文本框 7"/>
              <p:cNvSpPr txBox="1"/>
              <p:nvPr>
                <p:custDataLst>
                  <p:tags r:id="rId4"/>
                </p:custDataLst>
              </p:nvPr>
            </p:nvSpPr>
            <p:spPr>
              <a:xfrm>
                <a:off x="1638324" y="1774583"/>
                <a:ext cx="569352" cy="779566"/>
              </a:xfrm>
              <a:prstGeom prst="rect">
                <a:avLst/>
              </a:prstGeom>
              <a:noFill/>
            </p:spPr>
            <p:txBody>
              <a:bodyPr wrap="square" rtlCol="0" anchor="ctr">
                <a:normAutofit/>
              </a:bodyPr>
              <a:lstStyle/>
              <a:p>
                <a:pPr algn="ctr"/>
                <a:r>
                  <a:rPr lang="en-US" altLang="zh-CN" sz="4000" i="1" dirty="0" smtClean="0">
                    <a:solidFill>
                      <a:schemeClr val="accent1"/>
                    </a:solidFill>
                    <a:sym typeface="+mn-lt"/>
                  </a:rPr>
                  <a:t>1</a:t>
                </a:r>
                <a:endParaRPr lang="zh-CN" altLang="en-US" sz="4000" i="1" dirty="0">
                  <a:solidFill>
                    <a:schemeClr val="accent1"/>
                  </a:solidFill>
                  <a:sym typeface="+mn-lt"/>
                </a:endParaRPr>
              </a:p>
            </p:txBody>
          </p:sp>
        </p:grpSp>
      </p:grpSp>
      <p:grpSp>
        <p:nvGrpSpPr>
          <p:cNvPr id="37" name="组合 36"/>
          <p:cNvGrpSpPr/>
          <p:nvPr>
            <p:custDataLst>
              <p:tags r:id="rId5"/>
            </p:custDataLst>
          </p:nvPr>
        </p:nvGrpSpPr>
        <p:grpSpPr>
          <a:xfrm>
            <a:off x="3202954" y="1521702"/>
            <a:ext cx="7780690" cy="947515"/>
            <a:chOff x="3202954" y="1521702"/>
            <a:chExt cx="7780690" cy="947515"/>
          </a:xfrm>
        </p:grpSpPr>
        <p:sp>
          <p:nvSpPr>
            <p:cNvPr id="13" name="圆角矩形 12"/>
            <p:cNvSpPr/>
            <p:nvPr>
              <p:custDataLst>
                <p:tags r:id="rId6"/>
              </p:custDataLst>
            </p:nvPr>
          </p:nvSpPr>
          <p:spPr>
            <a:xfrm>
              <a:off x="4025560" y="1752576"/>
              <a:ext cx="6958084" cy="696036"/>
            </a:xfrm>
            <a:prstGeom prst="round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lnSpcReduction="10000"/>
            </a:bodyPr>
            <a:lstStyle/>
            <a:p>
              <a:pPr algn="ctr">
                <a:lnSpc>
                  <a:spcPct val="120000"/>
                </a:lnSpc>
                <a:spcBef>
                  <a:spcPct val="0"/>
                </a:spcBef>
                <a:buNone/>
              </a:pPr>
              <a:r>
                <a:rPr lang="zh-CN" altLang="en-US" sz="3200" dirty="0">
                  <a:solidFill>
                    <a:schemeClr val="bg1"/>
                  </a:solidFill>
                  <a:sym typeface="+mn-lt"/>
                </a:rPr>
                <a:t>新</a:t>
              </a:r>
              <a:r>
                <a:rPr lang="en-US" altLang="zh-CN" sz="3200" dirty="0">
                  <a:solidFill>
                    <a:schemeClr val="bg1"/>
                  </a:solidFill>
                  <a:sym typeface="+mn-lt"/>
                </a:rPr>
                <a:t>“</a:t>
              </a:r>
              <a:r>
                <a:rPr lang="zh-CN" altLang="en-US" sz="3200" dirty="0">
                  <a:solidFill>
                    <a:schemeClr val="bg1"/>
                  </a:solidFill>
                  <a:sym typeface="+mn-lt"/>
                </a:rPr>
                <a:t>被</a:t>
              </a:r>
              <a:r>
                <a:rPr lang="en-US" altLang="zh-CN" sz="3200" dirty="0">
                  <a:solidFill>
                    <a:schemeClr val="bg1"/>
                  </a:solidFill>
                  <a:sym typeface="+mn-lt"/>
                </a:rPr>
                <a:t>”</a:t>
              </a:r>
              <a:r>
                <a:rPr lang="zh-CN" altLang="en-US" sz="3200" dirty="0">
                  <a:solidFill>
                    <a:schemeClr val="bg1"/>
                  </a:solidFill>
                  <a:sym typeface="+mn-lt"/>
                </a:rPr>
                <a:t>字式对常规被字句的双重背反</a:t>
              </a:r>
              <a:endParaRPr lang="zh-CN" altLang="en-US" sz="3200" dirty="0">
                <a:solidFill>
                  <a:schemeClr val="bg1"/>
                </a:solidFill>
                <a:sym typeface="+mn-lt"/>
              </a:endParaRPr>
            </a:p>
          </p:txBody>
        </p:sp>
        <p:grpSp>
          <p:nvGrpSpPr>
            <p:cNvPr id="14" name="组合 13"/>
            <p:cNvGrpSpPr/>
            <p:nvPr/>
          </p:nvGrpSpPr>
          <p:grpSpPr>
            <a:xfrm>
              <a:off x="3202954" y="1521702"/>
              <a:ext cx="696562" cy="947515"/>
              <a:chOff x="1363871" y="1774583"/>
              <a:chExt cx="843805" cy="1043460"/>
            </a:xfrm>
            <a:effectLst/>
          </p:grpSpPr>
          <p:sp>
            <p:nvSpPr>
              <p:cNvPr id="15" name="任意多边形 14"/>
              <p:cNvSpPr/>
              <p:nvPr>
                <p:custDataLst>
                  <p:tags r:id="rId7"/>
                </p:custDataLst>
              </p:nvPr>
            </p:nvSpPr>
            <p:spPr>
              <a:xfrm rot="18000000">
                <a:off x="1385876" y="2135081"/>
                <a:ext cx="660957" cy="704968"/>
              </a:xfrm>
              <a:custGeom>
                <a:avLst/>
                <a:gdLst>
                  <a:gd name="connsiteX0" fmla="*/ 1025442 w 1025442"/>
                  <a:gd name="connsiteY0" fmla="*/ 0 h 1093723"/>
                  <a:gd name="connsiteX1" fmla="*/ 950025 w 1025442"/>
                  <a:gd name="connsiteY1" fmla="*/ 538327 h 1093723"/>
                  <a:gd name="connsiteX2" fmla="*/ 893829 w 1025442"/>
                  <a:gd name="connsiteY2" fmla="*/ 538326 h 1093723"/>
                  <a:gd name="connsiteX3" fmla="*/ 957015 w 1025442"/>
                  <a:gd name="connsiteY3" fmla="*/ 87302 h 1093723"/>
                  <a:gd name="connsiteX4" fmla="*/ 92715 w 1025442"/>
                  <a:gd name="connsiteY4" fmla="*/ 432955 h 1093723"/>
                  <a:gd name="connsiteX5" fmla="*/ 827868 w 1025442"/>
                  <a:gd name="connsiteY5" fmla="*/ 1009154 h 1093723"/>
                  <a:gd name="connsiteX6" fmla="*/ 843593 w 1025442"/>
                  <a:gd name="connsiteY6" fmla="*/ 896914 h 1093723"/>
                  <a:gd name="connsiteX7" fmla="*/ 899788 w 1025442"/>
                  <a:gd name="connsiteY7" fmla="*/ 896914 h 1093723"/>
                  <a:gd name="connsiteX8" fmla="*/ 872216 w 1025442"/>
                  <a:gd name="connsiteY8" fmla="*/ 1093723 h 1093723"/>
                  <a:gd name="connsiteX9" fmla="*/ 0 w 1025442"/>
                  <a:gd name="connsiteY9" fmla="*/ 410097 h 1093723"/>
                  <a:gd name="connsiteX10" fmla="*/ 1025442 w 1025442"/>
                  <a:gd name="connsiteY10" fmla="*/ 0 h 10937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5442" h="1093723">
                    <a:moveTo>
                      <a:pt x="1025442" y="0"/>
                    </a:moveTo>
                    <a:lnTo>
                      <a:pt x="950025" y="538327"/>
                    </a:lnTo>
                    <a:lnTo>
                      <a:pt x="893829" y="538326"/>
                    </a:lnTo>
                    <a:lnTo>
                      <a:pt x="957015" y="87302"/>
                    </a:lnTo>
                    <a:lnTo>
                      <a:pt x="92715" y="432955"/>
                    </a:lnTo>
                    <a:lnTo>
                      <a:pt x="827868" y="1009154"/>
                    </a:lnTo>
                    <a:lnTo>
                      <a:pt x="843593" y="896914"/>
                    </a:lnTo>
                    <a:lnTo>
                      <a:pt x="899788" y="896914"/>
                    </a:lnTo>
                    <a:lnTo>
                      <a:pt x="872216" y="1093723"/>
                    </a:lnTo>
                    <a:lnTo>
                      <a:pt x="0" y="410097"/>
                    </a:lnTo>
                    <a:lnTo>
                      <a:pt x="1025442" y="0"/>
                    </a:lnTo>
                    <a:close/>
                  </a:path>
                </a:pathLst>
              </a:cu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sym typeface="+mn-lt"/>
                </a:endParaRPr>
              </a:p>
            </p:txBody>
          </p:sp>
          <p:sp>
            <p:nvSpPr>
              <p:cNvPr id="16" name="文本框 15"/>
              <p:cNvSpPr txBox="1"/>
              <p:nvPr>
                <p:custDataLst>
                  <p:tags r:id="rId8"/>
                </p:custDataLst>
              </p:nvPr>
            </p:nvSpPr>
            <p:spPr>
              <a:xfrm>
                <a:off x="1638324" y="1774583"/>
                <a:ext cx="569352" cy="779566"/>
              </a:xfrm>
              <a:prstGeom prst="rect">
                <a:avLst/>
              </a:prstGeom>
              <a:noFill/>
            </p:spPr>
            <p:txBody>
              <a:bodyPr wrap="square" rtlCol="0" anchor="ctr">
                <a:normAutofit/>
              </a:bodyPr>
              <a:lstStyle/>
              <a:p>
                <a:pPr algn="ctr"/>
                <a:r>
                  <a:rPr lang="en-US" altLang="zh-CN" sz="4000" i="1" dirty="0" smtClean="0">
                    <a:solidFill>
                      <a:schemeClr val="accent1"/>
                    </a:solidFill>
                    <a:sym typeface="+mn-lt"/>
                  </a:rPr>
                  <a:t>2</a:t>
                </a:r>
                <a:endParaRPr lang="zh-CN" altLang="en-US" sz="4000" i="1" dirty="0">
                  <a:solidFill>
                    <a:schemeClr val="accent1"/>
                  </a:solidFill>
                  <a:sym typeface="+mn-lt"/>
                </a:endParaRPr>
              </a:p>
            </p:txBody>
          </p:sp>
        </p:grpSp>
      </p:grpSp>
      <p:grpSp>
        <p:nvGrpSpPr>
          <p:cNvPr id="10" name="组合 9"/>
          <p:cNvGrpSpPr/>
          <p:nvPr>
            <p:custDataLst>
              <p:tags r:id="rId9"/>
            </p:custDataLst>
          </p:nvPr>
        </p:nvGrpSpPr>
        <p:grpSpPr>
          <a:xfrm>
            <a:off x="2538088" y="2500587"/>
            <a:ext cx="7780690" cy="947515"/>
            <a:chOff x="2538088" y="2500587"/>
            <a:chExt cx="7780690" cy="947515"/>
          </a:xfrm>
        </p:grpSpPr>
        <p:sp>
          <p:nvSpPr>
            <p:cNvPr id="18" name="圆角矩形 17"/>
            <p:cNvSpPr/>
            <p:nvPr>
              <p:custDataLst>
                <p:tags r:id="rId10"/>
              </p:custDataLst>
            </p:nvPr>
          </p:nvSpPr>
          <p:spPr>
            <a:xfrm>
              <a:off x="3360694" y="2731461"/>
              <a:ext cx="6958084" cy="696036"/>
            </a:xfrm>
            <a:prstGeom prst="round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lnSpcReduction="10000"/>
            </a:bodyPr>
            <a:lstStyle/>
            <a:p>
              <a:pPr algn="ctr">
                <a:lnSpc>
                  <a:spcPct val="120000"/>
                </a:lnSpc>
                <a:spcBef>
                  <a:spcPct val="0"/>
                </a:spcBef>
                <a:buNone/>
              </a:pPr>
              <a:r>
                <a:rPr lang="zh-CN" altLang="en-US" sz="3200" dirty="0">
                  <a:solidFill>
                    <a:schemeClr val="bg1"/>
                  </a:solidFill>
                  <a:sym typeface="+mn-lt"/>
                </a:rPr>
                <a:t>新</a:t>
              </a:r>
              <a:r>
                <a:rPr lang="en-US" altLang="zh-CN" sz="3200" dirty="0">
                  <a:solidFill>
                    <a:schemeClr val="bg1"/>
                  </a:solidFill>
                  <a:sym typeface="+mn-lt"/>
                </a:rPr>
                <a:t>“</a:t>
              </a:r>
              <a:r>
                <a:rPr lang="zh-CN" altLang="en-US" sz="3200" dirty="0">
                  <a:solidFill>
                    <a:schemeClr val="bg1"/>
                  </a:solidFill>
                  <a:sym typeface="+mn-lt"/>
                </a:rPr>
                <a:t>被</a:t>
              </a:r>
              <a:r>
                <a:rPr lang="en-US" altLang="zh-CN" sz="3200" dirty="0">
                  <a:solidFill>
                    <a:schemeClr val="bg1"/>
                  </a:solidFill>
                  <a:sym typeface="+mn-lt"/>
                </a:rPr>
                <a:t>”</a:t>
              </a:r>
              <a:r>
                <a:rPr lang="zh-CN" altLang="en-US" sz="3200" dirty="0">
                  <a:solidFill>
                    <a:schemeClr val="bg1"/>
                  </a:solidFill>
                  <a:sym typeface="+mn-lt"/>
                </a:rPr>
                <a:t>字式的形成动因和生成机制</a:t>
              </a:r>
              <a:endParaRPr lang="zh-CN" altLang="en-US" sz="3200" dirty="0">
                <a:solidFill>
                  <a:schemeClr val="bg1"/>
                </a:solidFill>
                <a:sym typeface="+mn-lt"/>
              </a:endParaRPr>
            </a:p>
          </p:txBody>
        </p:sp>
        <p:grpSp>
          <p:nvGrpSpPr>
            <p:cNvPr id="19" name="组合 18"/>
            <p:cNvGrpSpPr/>
            <p:nvPr/>
          </p:nvGrpSpPr>
          <p:grpSpPr>
            <a:xfrm>
              <a:off x="2538088" y="2500587"/>
              <a:ext cx="696562" cy="947515"/>
              <a:chOff x="1363871" y="1774583"/>
              <a:chExt cx="843805" cy="1043460"/>
            </a:xfrm>
            <a:effectLst/>
          </p:grpSpPr>
          <p:sp>
            <p:nvSpPr>
              <p:cNvPr id="20" name="任意多边形 19"/>
              <p:cNvSpPr/>
              <p:nvPr>
                <p:custDataLst>
                  <p:tags r:id="rId11"/>
                </p:custDataLst>
              </p:nvPr>
            </p:nvSpPr>
            <p:spPr>
              <a:xfrm rot="18000000">
                <a:off x="1385876" y="2135081"/>
                <a:ext cx="660957" cy="704968"/>
              </a:xfrm>
              <a:custGeom>
                <a:avLst/>
                <a:gdLst>
                  <a:gd name="connsiteX0" fmla="*/ 1025442 w 1025442"/>
                  <a:gd name="connsiteY0" fmla="*/ 0 h 1093723"/>
                  <a:gd name="connsiteX1" fmla="*/ 950025 w 1025442"/>
                  <a:gd name="connsiteY1" fmla="*/ 538327 h 1093723"/>
                  <a:gd name="connsiteX2" fmla="*/ 893829 w 1025442"/>
                  <a:gd name="connsiteY2" fmla="*/ 538326 h 1093723"/>
                  <a:gd name="connsiteX3" fmla="*/ 957015 w 1025442"/>
                  <a:gd name="connsiteY3" fmla="*/ 87302 h 1093723"/>
                  <a:gd name="connsiteX4" fmla="*/ 92715 w 1025442"/>
                  <a:gd name="connsiteY4" fmla="*/ 432955 h 1093723"/>
                  <a:gd name="connsiteX5" fmla="*/ 827868 w 1025442"/>
                  <a:gd name="connsiteY5" fmla="*/ 1009154 h 1093723"/>
                  <a:gd name="connsiteX6" fmla="*/ 843593 w 1025442"/>
                  <a:gd name="connsiteY6" fmla="*/ 896914 h 1093723"/>
                  <a:gd name="connsiteX7" fmla="*/ 899788 w 1025442"/>
                  <a:gd name="connsiteY7" fmla="*/ 896914 h 1093723"/>
                  <a:gd name="connsiteX8" fmla="*/ 872216 w 1025442"/>
                  <a:gd name="connsiteY8" fmla="*/ 1093723 h 1093723"/>
                  <a:gd name="connsiteX9" fmla="*/ 0 w 1025442"/>
                  <a:gd name="connsiteY9" fmla="*/ 410097 h 1093723"/>
                  <a:gd name="connsiteX10" fmla="*/ 1025442 w 1025442"/>
                  <a:gd name="connsiteY10" fmla="*/ 0 h 10937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5442" h="1093723">
                    <a:moveTo>
                      <a:pt x="1025442" y="0"/>
                    </a:moveTo>
                    <a:lnTo>
                      <a:pt x="950025" y="538327"/>
                    </a:lnTo>
                    <a:lnTo>
                      <a:pt x="893829" y="538326"/>
                    </a:lnTo>
                    <a:lnTo>
                      <a:pt x="957015" y="87302"/>
                    </a:lnTo>
                    <a:lnTo>
                      <a:pt x="92715" y="432955"/>
                    </a:lnTo>
                    <a:lnTo>
                      <a:pt x="827868" y="1009154"/>
                    </a:lnTo>
                    <a:lnTo>
                      <a:pt x="843593" y="896914"/>
                    </a:lnTo>
                    <a:lnTo>
                      <a:pt x="899788" y="896914"/>
                    </a:lnTo>
                    <a:lnTo>
                      <a:pt x="872216" y="1093723"/>
                    </a:lnTo>
                    <a:lnTo>
                      <a:pt x="0" y="410097"/>
                    </a:lnTo>
                    <a:lnTo>
                      <a:pt x="1025442" y="0"/>
                    </a:lnTo>
                    <a:close/>
                  </a:path>
                </a:pathLst>
              </a:cu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sym typeface="+mn-lt"/>
                </a:endParaRPr>
              </a:p>
            </p:txBody>
          </p:sp>
          <p:sp>
            <p:nvSpPr>
              <p:cNvPr id="21" name="文本框 20"/>
              <p:cNvSpPr txBox="1"/>
              <p:nvPr>
                <p:custDataLst>
                  <p:tags r:id="rId12"/>
                </p:custDataLst>
              </p:nvPr>
            </p:nvSpPr>
            <p:spPr>
              <a:xfrm>
                <a:off x="1638324" y="1774583"/>
                <a:ext cx="569352" cy="779566"/>
              </a:xfrm>
              <a:prstGeom prst="rect">
                <a:avLst/>
              </a:prstGeom>
              <a:noFill/>
            </p:spPr>
            <p:txBody>
              <a:bodyPr wrap="square" rtlCol="0" anchor="ctr">
                <a:normAutofit/>
              </a:bodyPr>
              <a:lstStyle/>
              <a:p>
                <a:pPr algn="ctr"/>
                <a:r>
                  <a:rPr lang="en-US" altLang="zh-CN" sz="4000" i="1" dirty="0" smtClean="0">
                    <a:solidFill>
                      <a:schemeClr val="accent1"/>
                    </a:solidFill>
                    <a:sym typeface="+mn-lt"/>
                  </a:rPr>
                  <a:t>3</a:t>
                </a:r>
                <a:endParaRPr lang="zh-CN" altLang="en-US" sz="4000" i="1" dirty="0">
                  <a:solidFill>
                    <a:schemeClr val="accent1"/>
                  </a:solidFill>
                  <a:sym typeface="+mn-lt"/>
                </a:endParaRPr>
              </a:p>
            </p:txBody>
          </p:sp>
        </p:grpSp>
      </p:grpSp>
      <p:grpSp>
        <p:nvGrpSpPr>
          <p:cNvPr id="4" name="组合 3"/>
          <p:cNvGrpSpPr/>
          <p:nvPr>
            <p:custDataLst>
              <p:tags r:id="rId13"/>
            </p:custDataLst>
          </p:nvPr>
        </p:nvGrpSpPr>
        <p:grpSpPr>
          <a:xfrm>
            <a:off x="1873222" y="3479472"/>
            <a:ext cx="7780690" cy="947515"/>
            <a:chOff x="1873222" y="3479472"/>
            <a:chExt cx="7780690" cy="947515"/>
          </a:xfrm>
        </p:grpSpPr>
        <p:sp>
          <p:nvSpPr>
            <p:cNvPr id="23" name="圆角矩形 22"/>
            <p:cNvSpPr/>
            <p:nvPr>
              <p:custDataLst>
                <p:tags r:id="rId14"/>
              </p:custDataLst>
            </p:nvPr>
          </p:nvSpPr>
          <p:spPr>
            <a:xfrm>
              <a:off x="2695828" y="3710346"/>
              <a:ext cx="6958084" cy="696036"/>
            </a:xfrm>
            <a:prstGeom prst="round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lnSpcReduction="10000"/>
            </a:bodyPr>
            <a:lstStyle/>
            <a:p>
              <a:pPr algn="ctr">
                <a:lnSpc>
                  <a:spcPct val="120000"/>
                </a:lnSpc>
                <a:spcBef>
                  <a:spcPct val="0"/>
                </a:spcBef>
                <a:buNone/>
              </a:pPr>
              <a:r>
                <a:rPr lang="zh-CN" altLang="en-US" sz="3200" dirty="0">
                  <a:solidFill>
                    <a:schemeClr val="bg1"/>
                  </a:solidFill>
                  <a:sym typeface="+mn-lt"/>
                </a:rPr>
                <a:t>新</a:t>
              </a:r>
              <a:r>
                <a:rPr lang="en-US" altLang="zh-CN" sz="3200" dirty="0">
                  <a:solidFill>
                    <a:schemeClr val="bg1"/>
                  </a:solidFill>
                  <a:sym typeface="+mn-lt"/>
                </a:rPr>
                <a:t>“</a:t>
              </a:r>
              <a:r>
                <a:rPr lang="zh-CN" altLang="en-US" sz="3200" dirty="0">
                  <a:solidFill>
                    <a:schemeClr val="bg1"/>
                  </a:solidFill>
                  <a:sym typeface="+mn-lt"/>
                </a:rPr>
                <a:t>被</a:t>
              </a:r>
              <a:r>
                <a:rPr lang="en-US" altLang="zh-CN" sz="3200" dirty="0">
                  <a:solidFill>
                    <a:schemeClr val="bg1"/>
                  </a:solidFill>
                  <a:sym typeface="+mn-lt"/>
                </a:rPr>
                <a:t>”</a:t>
              </a:r>
              <a:r>
                <a:rPr lang="zh-CN" altLang="en-US" sz="3200" dirty="0">
                  <a:solidFill>
                    <a:schemeClr val="bg1"/>
                  </a:solidFill>
                  <a:sym typeface="+mn-lt"/>
                </a:rPr>
                <a:t>字式语义理解的多能性</a:t>
              </a:r>
              <a:endParaRPr lang="zh-CN" altLang="en-US" sz="3200" dirty="0">
                <a:solidFill>
                  <a:schemeClr val="bg1"/>
                </a:solidFill>
                <a:sym typeface="+mn-lt"/>
              </a:endParaRPr>
            </a:p>
          </p:txBody>
        </p:sp>
        <p:grpSp>
          <p:nvGrpSpPr>
            <p:cNvPr id="24" name="组合 23"/>
            <p:cNvGrpSpPr/>
            <p:nvPr/>
          </p:nvGrpSpPr>
          <p:grpSpPr>
            <a:xfrm>
              <a:off x="1873222" y="3479472"/>
              <a:ext cx="696562" cy="947515"/>
              <a:chOff x="1363871" y="1774583"/>
              <a:chExt cx="843805" cy="1043460"/>
            </a:xfrm>
            <a:effectLst/>
          </p:grpSpPr>
          <p:sp>
            <p:nvSpPr>
              <p:cNvPr id="25" name="任意多边形 24"/>
              <p:cNvSpPr/>
              <p:nvPr>
                <p:custDataLst>
                  <p:tags r:id="rId15"/>
                </p:custDataLst>
              </p:nvPr>
            </p:nvSpPr>
            <p:spPr>
              <a:xfrm rot="18000000">
                <a:off x="1385876" y="2135081"/>
                <a:ext cx="660957" cy="704968"/>
              </a:xfrm>
              <a:custGeom>
                <a:avLst/>
                <a:gdLst>
                  <a:gd name="connsiteX0" fmla="*/ 1025442 w 1025442"/>
                  <a:gd name="connsiteY0" fmla="*/ 0 h 1093723"/>
                  <a:gd name="connsiteX1" fmla="*/ 950025 w 1025442"/>
                  <a:gd name="connsiteY1" fmla="*/ 538327 h 1093723"/>
                  <a:gd name="connsiteX2" fmla="*/ 893829 w 1025442"/>
                  <a:gd name="connsiteY2" fmla="*/ 538326 h 1093723"/>
                  <a:gd name="connsiteX3" fmla="*/ 957015 w 1025442"/>
                  <a:gd name="connsiteY3" fmla="*/ 87302 h 1093723"/>
                  <a:gd name="connsiteX4" fmla="*/ 92715 w 1025442"/>
                  <a:gd name="connsiteY4" fmla="*/ 432955 h 1093723"/>
                  <a:gd name="connsiteX5" fmla="*/ 827868 w 1025442"/>
                  <a:gd name="connsiteY5" fmla="*/ 1009154 h 1093723"/>
                  <a:gd name="connsiteX6" fmla="*/ 843593 w 1025442"/>
                  <a:gd name="connsiteY6" fmla="*/ 896914 h 1093723"/>
                  <a:gd name="connsiteX7" fmla="*/ 899788 w 1025442"/>
                  <a:gd name="connsiteY7" fmla="*/ 896914 h 1093723"/>
                  <a:gd name="connsiteX8" fmla="*/ 872216 w 1025442"/>
                  <a:gd name="connsiteY8" fmla="*/ 1093723 h 1093723"/>
                  <a:gd name="connsiteX9" fmla="*/ 0 w 1025442"/>
                  <a:gd name="connsiteY9" fmla="*/ 410097 h 1093723"/>
                  <a:gd name="connsiteX10" fmla="*/ 1025442 w 1025442"/>
                  <a:gd name="connsiteY10" fmla="*/ 0 h 10937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5442" h="1093723">
                    <a:moveTo>
                      <a:pt x="1025442" y="0"/>
                    </a:moveTo>
                    <a:lnTo>
                      <a:pt x="950025" y="538327"/>
                    </a:lnTo>
                    <a:lnTo>
                      <a:pt x="893829" y="538326"/>
                    </a:lnTo>
                    <a:lnTo>
                      <a:pt x="957015" y="87302"/>
                    </a:lnTo>
                    <a:lnTo>
                      <a:pt x="92715" y="432955"/>
                    </a:lnTo>
                    <a:lnTo>
                      <a:pt x="827868" y="1009154"/>
                    </a:lnTo>
                    <a:lnTo>
                      <a:pt x="843593" y="896914"/>
                    </a:lnTo>
                    <a:lnTo>
                      <a:pt x="899788" y="896914"/>
                    </a:lnTo>
                    <a:lnTo>
                      <a:pt x="872216" y="1093723"/>
                    </a:lnTo>
                    <a:lnTo>
                      <a:pt x="0" y="410097"/>
                    </a:lnTo>
                    <a:lnTo>
                      <a:pt x="1025442" y="0"/>
                    </a:lnTo>
                    <a:close/>
                  </a:path>
                </a:pathLst>
              </a:cu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sym typeface="+mn-lt"/>
                </a:endParaRPr>
              </a:p>
            </p:txBody>
          </p:sp>
          <p:sp>
            <p:nvSpPr>
              <p:cNvPr id="26" name="文本框 25"/>
              <p:cNvSpPr txBox="1"/>
              <p:nvPr>
                <p:custDataLst>
                  <p:tags r:id="rId16"/>
                </p:custDataLst>
              </p:nvPr>
            </p:nvSpPr>
            <p:spPr>
              <a:xfrm>
                <a:off x="1638324" y="1774583"/>
                <a:ext cx="569352" cy="779566"/>
              </a:xfrm>
              <a:prstGeom prst="rect">
                <a:avLst/>
              </a:prstGeom>
              <a:noFill/>
            </p:spPr>
            <p:txBody>
              <a:bodyPr wrap="square" rtlCol="0" anchor="ctr">
                <a:normAutofit/>
              </a:bodyPr>
              <a:lstStyle/>
              <a:p>
                <a:pPr algn="ctr"/>
                <a:r>
                  <a:rPr lang="en-US" altLang="zh-CN" sz="4000" i="1" dirty="0" smtClean="0">
                    <a:solidFill>
                      <a:schemeClr val="accent1"/>
                    </a:solidFill>
                    <a:sym typeface="+mn-lt"/>
                  </a:rPr>
                  <a:t>4</a:t>
                </a:r>
                <a:endParaRPr lang="zh-CN" altLang="en-US" sz="4000" i="1" dirty="0">
                  <a:solidFill>
                    <a:schemeClr val="accent1"/>
                  </a:solidFill>
                  <a:sym typeface="+mn-lt"/>
                </a:endParaRPr>
              </a:p>
            </p:txBody>
          </p:sp>
        </p:grpSp>
      </p:grpSp>
      <p:grpSp>
        <p:nvGrpSpPr>
          <p:cNvPr id="3" name="组合 2"/>
          <p:cNvGrpSpPr/>
          <p:nvPr>
            <p:custDataLst>
              <p:tags r:id="rId17"/>
            </p:custDataLst>
          </p:nvPr>
        </p:nvGrpSpPr>
        <p:grpSpPr>
          <a:xfrm>
            <a:off x="1208356" y="4458357"/>
            <a:ext cx="7780690" cy="947515"/>
            <a:chOff x="1208356" y="4458357"/>
            <a:chExt cx="7780690" cy="947515"/>
          </a:xfrm>
        </p:grpSpPr>
        <p:sp>
          <p:nvSpPr>
            <p:cNvPr id="28" name="圆角矩形 27"/>
            <p:cNvSpPr/>
            <p:nvPr>
              <p:custDataLst>
                <p:tags r:id="rId18"/>
              </p:custDataLst>
            </p:nvPr>
          </p:nvSpPr>
          <p:spPr>
            <a:xfrm>
              <a:off x="2030962" y="4689231"/>
              <a:ext cx="6958084" cy="696036"/>
            </a:xfrm>
            <a:prstGeom prst="round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lnSpcReduction="10000"/>
            </a:bodyPr>
            <a:lstStyle/>
            <a:p>
              <a:pPr algn="ctr">
                <a:lnSpc>
                  <a:spcPct val="120000"/>
                </a:lnSpc>
                <a:spcBef>
                  <a:spcPct val="0"/>
                </a:spcBef>
                <a:buNone/>
              </a:pPr>
              <a:r>
                <a:rPr lang="zh-CN" altLang="en-US" sz="3200" dirty="0">
                  <a:solidFill>
                    <a:schemeClr val="bg1"/>
                  </a:solidFill>
                  <a:sym typeface="+mn-lt"/>
                </a:rPr>
                <a:t>关于新</a:t>
              </a:r>
              <a:r>
                <a:rPr lang="en-US" altLang="zh-CN" sz="3200" dirty="0">
                  <a:solidFill>
                    <a:schemeClr val="bg1"/>
                  </a:solidFill>
                  <a:sym typeface="+mn-lt"/>
                </a:rPr>
                <a:t>“</a:t>
              </a:r>
              <a:r>
                <a:rPr lang="zh-CN" altLang="en-US" sz="3200" dirty="0">
                  <a:solidFill>
                    <a:schemeClr val="bg1"/>
                  </a:solidFill>
                  <a:sym typeface="+mn-lt"/>
                </a:rPr>
                <a:t>被</a:t>
              </a:r>
              <a:r>
                <a:rPr lang="en-US" altLang="zh-CN" sz="3200" dirty="0">
                  <a:solidFill>
                    <a:schemeClr val="bg1"/>
                  </a:solidFill>
                  <a:sym typeface="+mn-lt"/>
                </a:rPr>
                <a:t>”</a:t>
              </a:r>
              <a:r>
                <a:rPr lang="zh-CN" altLang="en-US" sz="3200" dirty="0">
                  <a:solidFill>
                    <a:schemeClr val="bg1"/>
                  </a:solidFill>
                  <a:sym typeface="+mn-lt"/>
                </a:rPr>
                <a:t>字式的语用效应</a:t>
              </a:r>
              <a:endParaRPr lang="zh-CN" altLang="en-US" sz="3200" dirty="0">
                <a:solidFill>
                  <a:schemeClr val="bg1"/>
                </a:solidFill>
                <a:sym typeface="+mn-lt"/>
              </a:endParaRPr>
            </a:p>
          </p:txBody>
        </p:sp>
        <p:grpSp>
          <p:nvGrpSpPr>
            <p:cNvPr id="29" name="组合 28"/>
            <p:cNvGrpSpPr/>
            <p:nvPr/>
          </p:nvGrpSpPr>
          <p:grpSpPr>
            <a:xfrm>
              <a:off x="1208356" y="4458357"/>
              <a:ext cx="696562" cy="947515"/>
              <a:chOff x="1363871" y="1774583"/>
              <a:chExt cx="843805" cy="1043460"/>
            </a:xfrm>
            <a:effectLst/>
          </p:grpSpPr>
          <p:sp>
            <p:nvSpPr>
              <p:cNvPr id="30" name="任意多边形 29"/>
              <p:cNvSpPr/>
              <p:nvPr>
                <p:custDataLst>
                  <p:tags r:id="rId19"/>
                </p:custDataLst>
              </p:nvPr>
            </p:nvSpPr>
            <p:spPr>
              <a:xfrm rot="18000000">
                <a:off x="1385876" y="2135081"/>
                <a:ext cx="660957" cy="704968"/>
              </a:xfrm>
              <a:custGeom>
                <a:avLst/>
                <a:gdLst>
                  <a:gd name="connsiteX0" fmla="*/ 1025442 w 1025442"/>
                  <a:gd name="connsiteY0" fmla="*/ 0 h 1093723"/>
                  <a:gd name="connsiteX1" fmla="*/ 950025 w 1025442"/>
                  <a:gd name="connsiteY1" fmla="*/ 538327 h 1093723"/>
                  <a:gd name="connsiteX2" fmla="*/ 893829 w 1025442"/>
                  <a:gd name="connsiteY2" fmla="*/ 538326 h 1093723"/>
                  <a:gd name="connsiteX3" fmla="*/ 957015 w 1025442"/>
                  <a:gd name="connsiteY3" fmla="*/ 87302 h 1093723"/>
                  <a:gd name="connsiteX4" fmla="*/ 92715 w 1025442"/>
                  <a:gd name="connsiteY4" fmla="*/ 432955 h 1093723"/>
                  <a:gd name="connsiteX5" fmla="*/ 827868 w 1025442"/>
                  <a:gd name="connsiteY5" fmla="*/ 1009154 h 1093723"/>
                  <a:gd name="connsiteX6" fmla="*/ 843593 w 1025442"/>
                  <a:gd name="connsiteY6" fmla="*/ 896914 h 1093723"/>
                  <a:gd name="connsiteX7" fmla="*/ 899788 w 1025442"/>
                  <a:gd name="connsiteY7" fmla="*/ 896914 h 1093723"/>
                  <a:gd name="connsiteX8" fmla="*/ 872216 w 1025442"/>
                  <a:gd name="connsiteY8" fmla="*/ 1093723 h 1093723"/>
                  <a:gd name="connsiteX9" fmla="*/ 0 w 1025442"/>
                  <a:gd name="connsiteY9" fmla="*/ 410097 h 1093723"/>
                  <a:gd name="connsiteX10" fmla="*/ 1025442 w 1025442"/>
                  <a:gd name="connsiteY10" fmla="*/ 0 h 10937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5442" h="1093723">
                    <a:moveTo>
                      <a:pt x="1025442" y="0"/>
                    </a:moveTo>
                    <a:lnTo>
                      <a:pt x="950025" y="538327"/>
                    </a:lnTo>
                    <a:lnTo>
                      <a:pt x="893829" y="538326"/>
                    </a:lnTo>
                    <a:lnTo>
                      <a:pt x="957015" y="87302"/>
                    </a:lnTo>
                    <a:lnTo>
                      <a:pt x="92715" y="432955"/>
                    </a:lnTo>
                    <a:lnTo>
                      <a:pt x="827868" y="1009154"/>
                    </a:lnTo>
                    <a:lnTo>
                      <a:pt x="843593" y="896914"/>
                    </a:lnTo>
                    <a:lnTo>
                      <a:pt x="899788" y="896914"/>
                    </a:lnTo>
                    <a:lnTo>
                      <a:pt x="872216" y="1093723"/>
                    </a:lnTo>
                    <a:lnTo>
                      <a:pt x="0" y="410097"/>
                    </a:lnTo>
                    <a:lnTo>
                      <a:pt x="1025442" y="0"/>
                    </a:lnTo>
                    <a:close/>
                  </a:path>
                </a:pathLst>
              </a:cu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sym typeface="+mn-lt"/>
                </a:endParaRPr>
              </a:p>
            </p:txBody>
          </p:sp>
          <p:sp>
            <p:nvSpPr>
              <p:cNvPr id="31" name="文本框 30"/>
              <p:cNvSpPr txBox="1"/>
              <p:nvPr>
                <p:custDataLst>
                  <p:tags r:id="rId20"/>
                </p:custDataLst>
              </p:nvPr>
            </p:nvSpPr>
            <p:spPr>
              <a:xfrm>
                <a:off x="1638324" y="1774583"/>
                <a:ext cx="569352" cy="779566"/>
              </a:xfrm>
              <a:prstGeom prst="rect">
                <a:avLst/>
              </a:prstGeom>
              <a:noFill/>
            </p:spPr>
            <p:txBody>
              <a:bodyPr wrap="square" rtlCol="0" anchor="ctr">
                <a:normAutofit/>
              </a:bodyPr>
              <a:lstStyle/>
              <a:p>
                <a:pPr algn="ctr"/>
                <a:r>
                  <a:rPr lang="en-US" altLang="zh-CN" sz="4000" i="1" dirty="0" smtClean="0">
                    <a:solidFill>
                      <a:schemeClr val="accent1"/>
                    </a:solidFill>
                    <a:sym typeface="+mn-lt"/>
                  </a:rPr>
                  <a:t>5</a:t>
                </a:r>
                <a:endParaRPr lang="zh-CN" altLang="en-US" sz="4000" i="1" dirty="0">
                  <a:solidFill>
                    <a:schemeClr val="accent1"/>
                  </a:solidFill>
                  <a:sym typeface="+mn-lt"/>
                </a:endParaRPr>
              </a:p>
            </p:txBody>
          </p:sp>
        </p:grpSp>
      </p:grpSp>
      <p:grpSp>
        <p:nvGrpSpPr>
          <p:cNvPr id="2" name="组合 1"/>
          <p:cNvGrpSpPr/>
          <p:nvPr>
            <p:custDataLst>
              <p:tags r:id="rId21"/>
            </p:custDataLst>
          </p:nvPr>
        </p:nvGrpSpPr>
        <p:grpSpPr>
          <a:xfrm>
            <a:off x="543490" y="5437244"/>
            <a:ext cx="7780690" cy="947515"/>
            <a:chOff x="543490" y="5437244"/>
            <a:chExt cx="7780690" cy="947515"/>
          </a:xfrm>
        </p:grpSpPr>
        <p:sp>
          <p:nvSpPr>
            <p:cNvPr id="33" name="圆角矩形 32"/>
            <p:cNvSpPr/>
            <p:nvPr>
              <p:custDataLst>
                <p:tags r:id="rId22"/>
              </p:custDataLst>
            </p:nvPr>
          </p:nvSpPr>
          <p:spPr>
            <a:xfrm>
              <a:off x="1366096" y="5668118"/>
              <a:ext cx="6958084" cy="696036"/>
            </a:xfrm>
            <a:prstGeom prst="round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lnSpcReduction="10000"/>
            </a:bodyPr>
            <a:lstStyle/>
            <a:p>
              <a:pPr algn="ctr">
                <a:lnSpc>
                  <a:spcPct val="120000"/>
                </a:lnSpc>
                <a:spcBef>
                  <a:spcPct val="0"/>
                </a:spcBef>
                <a:buNone/>
              </a:pPr>
              <a:r>
                <a:rPr lang="zh-CN" altLang="en-US" sz="3200" dirty="0">
                  <a:solidFill>
                    <a:schemeClr val="bg1"/>
                  </a:solidFill>
                  <a:sym typeface="+mn-lt"/>
                </a:rPr>
                <a:t>余论</a:t>
              </a:r>
              <a:endParaRPr lang="zh-CN" altLang="en-US" sz="3200" dirty="0">
                <a:solidFill>
                  <a:schemeClr val="bg1"/>
                </a:solidFill>
                <a:sym typeface="+mn-lt"/>
              </a:endParaRPr>
            </a:p>
          </p:txBody>
        </p:sp>
        <p:grpSp>
          <p:nvGrpSpPr>
            <p:cNvPr id="34" name="组合 33"/>
            <p:cNvGrpSpPr/>
            <p:nvPr/>
          </p:nvGrpSpPr>
          <p:grpSpPr>
            <a:xfrm>
              <a:off x="543490" y="5437244"/>
              <a:ext cx="696562" cy="947515"/>
              <a:chOff x="1363871" y="1774583"/>
              <a:chExt cx="843805" cy="1043460"/>
            </a:xfrm>
            <a:effectLst/>
          </p:grpSpPr>
          <p:sp>
            <p:nvSpPr>
              <p:cNvPr id="35" name="任意多边形 34"/>
              <p:cNvSpPr/>
              <p:nvPr>
                <p:custDataLst>
                  <p:tags r:id="rId23"/>
                </p:custDataLst>
              </p:nvPr>
            </p:nvSpPr>
            <p:spPr>
              <a:xfrm rot="18000000">
                <a:off x="1385876" y="2135081"/>
                <a:ext cx="660957" cy="704968"/>
              </a:xfrm>
              <a:custGeom>
                <a:avLst/>
                <a:gdLst>
                  <a:gd name="connsiteX0" fmla="*/ 1025442 w 1025442"/>
                  <a:gd name="connsiteY0" fmla="*/ 0 h 1093723"/>
                  <a:gd name="connsiteX1" fmla="*/ 950025 w 1025442"/>
                  <a:gd name="connsiteY1" fmla="*/ 538327 h 1093723"/>
                  <a:gd name="connsiteX2" fmla="*/ 893829 w 1025442"/>
                  <a:gd name="connsiteY2" fmla="*/ 538326 h 1093723"/>
                  <a:gd name="connsiteX3" fmla="*/ 957015 w 1025442"/>
                  <a:gd name="connsiteY3" fmla="*/ 87302 h 1093723"/>
                  <a:gd name="connsiteX4" fmla="*/ 92715 w 1025442"/>
                  <a:gd name="connsiteY4" fmla="*/ 432955 h 1093723"/>
                  <a:gd name="connsiteX5" fmla="*/ 827868 w 1025442"/>
                  <a:gd name="connsiteY5" fmla="*/ 1009154 h 1093723"/>
                  <a:gd name="connsiteX6" fmla="*/ 843593 w 1025442"/>
                  <a:gd name="connsiteY6" fmla="*/ 896914 h 1093723"/>
                  <a:gd name="connsiteX7" fmla="*/ 899788 w 1025442"/>
                  <a:gd name="connsiteY7" fmla="*/ 896914 h 1093723"/>
                  <a:gd name="connsiteX8" fmla="*/ 872216 w 1025442"/>
                  <a:gd name="connsiteY8" fmla="*/ 1093723 h 1093723"/>
                  <a:gd name="connsiteX9" fmla="*/ 0 w 1025442"/>
                  <a:gd name="connsiteY9" fmla="*/ 410097 h 1093723"/>
                  <a:gd name="connsiteX10" fmla="*/ 1025442 w 1025442"/>
                  <a:gd name="connsiteY10" fmla="*/ 0 h 10937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5442" h="1093723">
                    <a:moveTo>
                      <a:pt x="1025442" y="0"/>
                    </a:moveTo>
                    <a:lnTo>
                      <a:pt x="950025" y="538327"/>
                    </a:lnTo>
                    <a:lnTo>
                      <a:pt x="893829" y="538326"/>
                    </a:lnTo>
                    <a:lnTo>
                      <a:pt x="957015" y="87302"/>
                    </a:lnTo>
                    <a:lnTo>
                      <a:pt x="92715" y="432955"/>
                    </a:lnTo>
                    <a:lnTo>
                      <a:pt x="827868" y="1009154"/>
                    </a:lnTo>
                    <a:lnTo>
                      <a:pt x="843593" y="896914"/>
                    </a:lnTo>
                    <a:lnTo>
                      <a:pt x="899788" y="896914"/>
                    </a:lnTo>
                    <a:lnTo>
                      <a:pt x="872216" y="1093723"/>
                    </a:lnTo>
                    <a:lnTo>
                      <a:pt x="0" y="410097"/>
                    </a:lnTo>
                    <a:lnTo>
                      <a:pt x="1025442" y="0"/>
                    </a:lnTo>
                    <a:close/>
                  </a:path>
                </a:pathLst>
              </a:cu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sym typeface="+mn-lt"/>
                </a:endParaRPr>
              </a:p>
            </p:txBody>
          </p:sp>
          <p:sp>
            <p:nvSpPr>
              <p:cNvPr id="36" name="文本框 35"/>
              <p:cNvSpPr txBox="1"/>
              <p:nvPr>
                <p:custDataLst>
                  <p:tags r:id="rId24"/>
                </p:custDataLst>
              </p:nvPr>
            </p:nvSpPr>
            <p:spPr>
              <a:xfrm>
                <a:off x="1638324" y="1774583"/>
                <a:ext cx="569352" cy="779566"/>
              </a:xfrm>
              <a:prstGeom prst="rect">
                <a:avLst/>
              </a:prstGeom>
              <a:noFill/>
            </p:spPr>
            <p:txBody>
              <a:bodyPr wrap="square" rtlCol="0" anchor="ctr">
                <a:normAutofit/>
              </a:bodyPr>
              <a:lstStyle/>
              <a:p>
                <a:pPr algn="ctr"/>
                <a:r>
                  <a:rPr lang="en-US" altLang="zh-CN" sz="4000" i="1" dirty="0" smtClean="0">
                    <a:solidFill>
                      <a:schemeClr val="accent1"/>
                    </a:solidFill>
                    <a:sym typeface="+mn-lt"/>
                  </a:rPr>
                  <a:t>6</a:t>
                </a:r>
                <a:endParaRPr lang="zh-CN" altLang="en-US" sz="4000" i="1" dirty="0">
                  <a:solidFill>
                    <a:schemeClr val="accent1"/>
                  </a:solidFill>
                  <a:sym typeface="+mn-lt"/>
                </a:endParaRPr>
              </a:p>
            </p:txBody>
          </p:sp>
        </p:grpSp>
      </p:grpSp>
      <p:sp>
        <p:nvSpPr>
          <p:cNvPr id="39" name="文本框 38"/>
          <p:cNvSpPr txBox="1"/>
          <p:nvPr>
            <p:custDataLst>
              <p:tags r:id="rId25"/>
            </p:custDataLst>
          </p:nvPr>
        </p:nvSpPr>
        <p:spPr>
          <a:xfrm>
            <a:off x="1652246" y="1219200"/>
            <a:ext cx="557554" cy="584775"/>
          </a:xfrm>
          <a:prstGeom prst="rect">
            <a:avLst/>
          </a:prstGeom>
          <a:noFill/>
        </p:spPr>
        <p:txBody>
          <a:bodyPr wrap="square" rtlCol="0">
            <a:normAutofit lnSpcReduction="10000"/>
          </a:bodyPr>
          <a:lstStyle/>
          <a:p>
            <a:pPr algn="ctr"/>
            <a:r>
              <a:rPr lang="zh-CN" altLang="en-US" sz="3200" dirty="0" smtClean="0"/>
              <a:t>录</a:t>
            </a:r>
            <a:endParaRPr lang="zh-CN" altLang="en-US" sz="3200" dirty="0"/>
          </a:p>
        </p:txBody>
      </p:sp>
      <p:sp>
        <p:nvSpPr>
          <p:cNvPr id="40" name="文本框 39"/>
          <p:cNvSpPr txBox="1"/>
          <p:nvPr>
            <p:custDataLst>
              <p:tags r:id="rId26"/>
            </p:custDataLst>
          </p:nvPr>
        </p:nvSpPr>
        <p:spPr>
          <a:xfrm>
            <a:off x="1066800" y="638175"/>
            <a:ext cx="704850" cy="70485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rmAutofit/>
          </a:bodyPr>
          <a:lstStyle>
            <a:defPPr>
              <a:defRPr lang="zh-CN"/>
            </a:defPPr>
            <a:lvl1pPr algn="ctr">
              <a:defRPr sz="4400" b="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zh-CN" altLang="en-US" dirty="0" smtClean="0">
                <a:solidFill>
                  <a:schemeClr val="bg1"/>
                </a:solidFill>
              </a:rPr>
              <a:t>目</a:t>
            </a:r>
            <a:endParaRPr lang="zh-CN" altLang="en-US" dirty="0">
              <a:solidFill>
                <a:schemeClr val="bg1"/>
              </a:solidFill>
            </a:endParaRPr>
          </a:p>
        </p:txBody>
      </p:sp>
    </p:spTree>
    <p:custDataLst>
      <p:tags r:id="rId27"/>
    </p:custData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六、余论</a:t>
            </a:r>
            <a:endParaRPr lang="zh-CN" altLang="en-US"/>
          </a:p>
        </p:txBody>
      </p:sp>
      <p:sp>
        <p:nvSpPr>
          <p:cNvPr id="3" name="内容占位符 2"/>
          <p:cNvSpPr>
            <a:spLocks noGrp="1"/>
          </p:cNvSpPr>
          <p:nvPr>
            <p:ph idx="1"/>
          </p:nvPr>
        </p:nvSpPr>
        <p:spPr/>
        <p:txBody>
          <a:bodyPr/>
          <a:p>
            <a:r>
              <a:rPr lang="en-US" altLang="zh-CN">
                <a:solidFill>
                  <a:srgbClr val="FF0000"/>
                </a:solidFill>
                <a:latin typeface="宋体" panose="02010600030101010101" pitchFamily="2" charset="-122"/>
                <a:ea typeface="宋体" panose="02010600030101010101" pitchFamily="2" charset="-122"/>
              </a:rPr>
              <a:t>1.</a:t>
            </a:r>
            <a:r>
              <a:rPr lang="zh-CN" altLang="en-US">
                <a:solidFill>
                  <a:srgbClr val="FF0000"/>
                </a:solidFill>
                <a:latin typeface="宋体" panose="02010600030101010101" pitchFamily="2" charset="-122"/>
                <a:ea typeface="宋体" panose="02010600030101010101" pitchFamily="2" charset="-122"/>
              </a:rPr>
              <a:t>对流行表达方式的考察角度：</a:t>
            </a:r>
            <a:endParaRPr lang="zh-CN" altLang="en-US">
              <a:solidFill>
                <a:srgbClr val="FF0000"/>
              </a:solidFill>
              <a:latin typeface="宋体" panose="02010600030101010101" pitchFamily="2" charset="-122"/>
              <a:ea typeface="宋体" panose="02010600030101010101" pitchFamily="2" charset="-122"/>
            </a:endParaRPr>
          </a:p>
          <a:p>
            <a:r>
              <a:rPr lang="zh-CN" altLang="en-US" b="1">
                <a:latin typeface="仿宋" panose="02010609060101010101" charset="-122"/>
                <a:ea typeface="仿宋" panose="02010609060101010101" charset="-122"/>
              </a:rPr>
              <a:t>既可以从社会语言学角度考察语言和社会的共变关系，也应该从语言系统本身来认识语言形式和意义</a:t>
            </a:r>
            <a:r>
              <a:rPr lang="en-US" altLang="zh-CN" b="1">
                <a:latin typeface="仿宋" panose="02010609060101010101" charset="-122"/>
                <a:ea typeface="仿宋" panose="02010609060101010101" charset="-122"/>
              </a:rPr>
              <a:t>/</a:t>
            </a:r>
            <a:r>
              <a:rPr lang="zh-CN" altLang="en-US" b="1">
                <a:latin typeface="仿宋" panose="02010609060101010101" charset="-122"/>
                <a:ea typeface="仿宋" panose="02010609060101010101" charset="-122"/>
              </a:rPr>
              <a:t>功能之间的互动关系，还需要从词项和构式的互动关系来探讨表达形式的结构基础，从而进一步关注和探求新的表达方式和表达内容的语言价值和语言学价值。</a:t>
            </a:r>
            <a:endParaRPr lang="zh-CN" altLang="en-US" b="1">
              <a:latin typeface="仿宋" panose="02010609060101010101" charset="-122"/>
              <a:ea typeface="仿宋" panose="02010609060101010101" charset="-122"/>
            </a:endParaRPr>
          </a:p>
          <a:p>
            <a:r>
              <a:rPr lang="en-US" altLang="zh-CN">
                <a:solidFill>
                  <a:srgbClr val="FF0000"/>
                </a:solidFill>
                <a:latin typeface="宋体" panose="02010600030101010101" pitchFamily="2" charset="-122"/>
                <a:ea typeface="宋体" panose="02010600030101010101" pitchFamily="2" charset="-122"/>
              </a:rPr>
              <a:t>2.</a:t>
            </a:r>
            <a:r>
              <a:rPr lang="zh-CN" altLang="en-US">
                <a:solidFill>
                  <a:srgbClr val="FF0000"/>
                </a:solidFill>
                <a:latin typeface="宋体" panose="02010600030101010101" pitchFamily="2" charset="-122"/>
                <a:ea typeface="宋体" panose="02010600030101010101" pitchFamily="2" charset="-122"/>
              </a:rPr>
              <a:t>关于构式分析的方法：</a:t>
            </a:r>
            <a:endParaRPr lang="zh-CN" altLang="en-US">
              <a:solidFill>
                <a:srgbClr val="FF0000"/>
              </a:solidFill>
              <a:latin typeface="宋体" panose="02010600030101010101" pitchFamily="2" charset="-122"/>
              <a:ea typeface="宋体" panose="02010600030101010101" pitchFamily="2" charset="-122"/>
            </a:endParaRPr>
          </a:p>
          <a:p>
            <a:r>
              <a:rPr lang="zh-CN" altLang="en-US" b="1">
                <a:latin typeface="仿宋" panose="02010609060101010101" charset="-122"/>
                <a:ea typeface="仿宋" panose="02010609060101010101" charset="-122"/>
              </a:rPr>
              <a:t>新的表达方式的产生，既有创新性的一面，又有继承性的一面，无论是创新还是继承，都以结构分析为基础</a:t>
            </a:r>
            <a:r>
              <a:rPr lang="en-US" altLang="zh-CN" b="1">
                <a:latin typeface="仿宋" panose="02010609060101010101" charset="-122"/>
                <a:ea typeface="仿宋" panose="02010609060101010101" charset="-122"/>
              </a:rPr>
              <a:t>……</a:t>
            </a:r>
            <a:r>
              <a:rPr lang="zh-CN" altLang="en-US" b="1">
                <a:latin typeface="仿宋" panose="02010609060101010101" charset="-122"/>
                <a:ea typeface="仿宋" panose="02010609060101010101" charset="-122"/>
              </a:rPr>
              <a:t>语言研究，既要考察语言系统的现实基础，也要探讨语言变化和发展的可能空间；既要分析语言功能所能促发的语言结构，也要分析语言结构所能允许的语言功能。在构式分析中，不但要使构式的的结构成分及其关系规则化，也要使语义理解变得路径清晰，进而使构式形义关系的分析具有可操作性和可预见性。</a:t>
            </a:r>
            <a:endParaRPr lang="en-US" altLang="zh-CN" b="1">
              <a:latin typeface="仿宋" panose="02010609060101010101" charset="-122"/>
              <a:ea typeface="仿宋" panose="02010609060101010101" charset="-122"/>
            </a:endParaRPr>
          </a:p>
        </p:txBody>
      </p:sp>
    </p:spTree>
    <p:custDataLst>
      <p:tags r:id="rId1"/>
    </p:custData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sym typeface="+mn-ea"/>
              </a:rPr>
              <a:t>六、余论</a:t>
            </a:r>
            <a:endParaRPr lang="zh-CN" altLang="en-US"/>
          </a:p>
        </p:txBody>
      </p:sp>
      <p:sp>
        <p:nvSpPr>
          <p:cNvPr id="3" name="内容占位符 2"/>
          <p:cNvSpPr>
            <a:spLocks noGrp="1"/>
          </p:cNvSpPr>
          <p:nvPr>
            <p:ph idx="1"/>
          </p:nvPr>
        </p:nvSpPr>
        <p:spPr>
          <a:xfrm>
            <a:off x="838200" y="1437005"/>
            <a:ext cx="10515600" cy="5059680"/>
          </a:xfrm>
        </p:spPr>
        <p:txBody>
          <a:bodyPr/>
          <a:p>
            <a:r>
              <a:rPr lang="en-US" altLang="zh-CN">
                <a:solidFill>
                  <a:srgbClr val="FF0000"/>
                </a:solidFill>
                <a:latin typeface="宋体" panose="02010600030101010101" pitchFamily="2" charset="-122"/>
                <a:ea typeface="宋体" panose="02010600030101010101" pitchFamily="2" charset="-122"/>
              </a:rPr>
              <a:t>3.</a:t>
            </a:r>
            <a:r>
              <a:rPr lang="zh-CN" altLang="en-US">
                <a:solidFill>
                  <a:srgbClr val="FF0000"/>
                </a:solidFill>
                <a:latin typeface="宋体" panose="02010600030101010101" pitchFamily="2" charset="-122"/>
                <a:ea typeface="宋体" panose="02010600030101010101" pitchFamily="2" charset="-122"/>
              </a:rPr>
              <a:t>本文的方法论：</a:t>
            </a:r>
            <a:endParaRPr lang="zh-CN" altLang="en-US">
              <a:solidFill>
                <a:srgbClr val="FF0000"/>
              </a:solidFill>
              <a:latin typeface="宋体" panose="02010600030101010101" pitchFamily="2" charset="-122"/>
              <a:ea typeface="宋体" panose="02010600030101010101" pitchFamily="2" charset="-122"/>
            </a:endParaRPr>
          </a:p>
          <a:p>
            <a:r>
              <a:rPr lang="zh-CN" altLang="en-US" b="1">
                <a:latin typeface="仿宋" panose="02010609060101010101" charset="-122"/>
                <a:ea typeface="仿宋" panose="02010609060101010101" charset="-122"/>
              </a:rPr>
              <a:t>对新</a:t>
            </a:r>
            <a:r>
              <a:rPr lang="en-US" altLang="zh-CN" b="1">
                <a:latin typeface="仿宋" panose="02010609060101010101" charset="-122"/>
                <a:ea typeface="仿宋" panose="02010609060101010101" charset="-122"/>
              </a:rPr>
              <a:t>“</a:t>
            </a:r>
            <a:r>
              <a:rPr lang="zh-CN" altLang="en-US" b="1">
                <a:latin typeface="仿宋" panose="02010609060101010101" charset="-122"/>
                <a:ea typeface="仿宋" panose="02010609060101010101" charset="-122"/>
              </a:rPr>
              <a:t>被</a:t>
            </a:r>
            <a:r>
              <a:rPr lang="en-US" altLang="zh-CN" b="1">
                <a:latin typeface="仿宋" panose="02010609060101010101" charset="-122"/>
                <a:ea typeface="仿宋" panose="02010609060101010101" charset="-122"/>
              </a:rPr>
              <a:t>”</a:t>
            </a:r>
            <a:r>
              <a:rPr lang="zh-CN" altLang="en-US" b="1">
                <a:latin typeface="仿宋" panose="02010609060101010101" charset="-122"/>
                <a:ea typeface="仿宋" panose="02010609060101010101" charset="-122"/>
              </a:rPr>
              <a:t>字式这个构式的形式和意义及其关系的分析在方法论原则上具有很强的还原论色彩，实际上走的是基于互动</a:t>
            </a:r>
            <a:r>
              <a:rPr lang="en-US" altLang="zh-CN" b="1">
                <a:latin typeface="仿宋" panose="02010609060101010101" charset="-122"/>
                <a:ea typeface="仿宋" panose="02010609060101010101" charset="-122"/>
              </a:rPr>
              <a:t>——</a:t>
            </a:r>
            <a:r>
              <a:rPr lang="zh-CN" altLang="en-US" b="1">
                <a:latin typeface="仿宋" panose="02010609060101010101" charset="-122"/>
                <a:ea typeface="仿宋" panose="02010609060101010101" charset="-122"/>
              </a:rPr>
              <a:t>派生分析</a:t>
            </a:r>
            <a:r>
              <a:rPr lang="zh-CN" altLang="en-US" b="1">
                <a:latin typeface="Times New Roman" panose="02020603050405020304" charset="0"/>
                <a:ea typeface="仿宋" panose="02010609060101010101" charset="-122"/>
              </a:rPr>
              <a:t>（</a:t>
            </a:r>
            <a:r>
              <a:rPr lang="en-US" altLang="zh-CN" b="1">
                <a:latin typeface="Times New Roman" panose="02020603050405020304" charset="0"/>
                <a:ea typeface="仿宋" panose="02010609060101010101" charset="-122"/>
              </a:rPr>
              <a:t>interactional-deriviation approach</a:t>
            </a:r>
            <a:r>
              <a:rPr lang="zh-CN" altLang="en-US" b="1">
                <a:latin typeface="Times New Roman" panose="02020603050405020304" charset="0"/>
                <a:ea typeface="仿宋" panose="02010609060101010101" charset="-122"/>
              </a:rPr>
              <a:t>）</a:t>
            </a:r>
            <a:r>
              <a:rPr lang="zh-CN" altLang="en-US" b="1">
                <a:latin typeface="仿宋" panose="02010609060101010101" charset="-122"/>
                <a:ea typeface="仿宋" panose="02010609060101010101" charset="-122"/>
              </a:rPr>
              <a:t>观念的精致还原主义</a:t>
            </a:r>
            <a:r>
              <a:rPr lang="zh-CN" altLang="en-US" b="1">
                <a:latin typeface="Times New Roman" panose="02020603050405020304" charset="0"/>
                <a:ea typeface="仿宋" panose="02010609060101010101" charset="-122"/>
              </a:rPr>
              <a:t>（</a:t>
            </a:r>
            <a:r>
              <a:rPr lang="en-US" altLang="zh-CN" b="1">
                <a:latin typeface="Times New Roman" panose="02020603050405020304" charset="0"/>
                <a:ea typeface="仿宋" panose="02010609060101010101" charset="-122"/>
              </a:rPr>
              <a:t>sophiscated reductionism</a:t>
            </a:r>
            <a:r>
              <a:rPr lang="zh-CN" altLang="en-US" b="1">
                <a:latin typeface="Times New Roman" panose="02020603050405020304" charset="0"/>
                <a:ea typeface="仿宋" panose="02010609060101010101" charset="-122"/>
              </a:rPr>
              <a:t>）</a:t>
            </a:r>
            <a:r>
              <a:rPr lang="zh-CN" altLang="en-US" b="1">
                <a:latin typeface="仿宋" panose="02010609060101010101" charset="-122"/>
                <a:ea typeface="仿宋" panose="02010609060101010101" charset="-122"/>
              </a:rPr>
              <a:t>之路，换个角度看，也可以说是走精致整体主义</a:t>
            </a:r>
            <a:r>
              <a:rPr lang="zh-CN" altLang="en-US" b="1">
                <a:latin typeface="Times New Roman" panose="02020603050405020304" charset="0"/>
                <a:ea typeface="仿宋" panose="02010609060101010101" charset="-122"/>
              </a:rPr>
              <a:t>（</a:t>
            </a:r>
            <a:r>
              <a:rPr lang="en-US" altLang="zh-CN" b="1">
                <a:latin typeface="Times New Roman" panose="02020603050405020304" charset="0"/>
                <a:ea typeface="仿宋" panose="02010609060101010101" charset="-122"/>
              </a:rPr>
              <a:t>sophiscated holism</a:t>
            </a:r>
            <a:r>
              <a:rPr lang="zh-CN" altLang="en-US" b="1">
                <a:latin typeface="Times New Roman" panose="02020603050405020304" charset="0"/>
                <a:ea typeface="仿宋" panose="02010609060101010101" charset="-122"/>
              </a:rPr>
              <a:t>）</a:t>
            </a:r>
            <a:r>
              <a:rPr lang="zh-CN" altLang="en-US" b="1">
                <a:latin typeface="仿宋" panose="02010609060101010101" charset="-122"/>
                <a:ea typeface="仿宋" panose="02010609060101010101" charset="-122"/>
              </a:rPr>
              <a:t>之路（施春宏</a:t>
            </a:r>
            <a:r>
              <a:rPr lang="en-US" altLang="zh-CN" b="1">
                <a:latin typeface="仿宋" panose="02010609060101010101" charset="-122"/>
                <a:ea typeface="仿宋" panose="02010609060101010101" charset="-122"/>
              </a:rPr>
              <a:t>2008</a:t>
            </a:r>
            <a:r>
              <a:rPr lang="zh-CN" altLang="en-US" b="1">
                <a:latin typeface="仿宋" panose="02010609060101010101" charset="-122"/>
                <a:ea typeface="仿宋" panose="02010609060101010101" charset="-122"/>
              </a:rPr>
              <a:t>）。两者命名不同，只是视角 差异，在本质上都是试图化整体为部分，合部分为整体，既是对整体论的还原，也是对还原论的综合。</a:t>
            </a:r>
            <a:endParaRPr lang="zh-CN" altLang="en-US" b="1">
              <a:latin typeface="仿宋" panose="02010609060101010101" charset="-122"/>
              <a:ea typeface="仿宋" panose="02010609060101010101" charset="-122"/>
            </a:endParaRPr>
          </a:p>
          <a:p>
            <a:r>
              <a:rPr lang="zh-CN" altLang="en-US" b="1">
                <a:latin typeface="仿宋" panose="02010609060101010101" charset="-122"/>
                <a:ea typeface="仿宋" panose="02010609060101010101" charset="-122"/>
              </a:rPr>
              <a:t>即便是对构式义浮现机制的描写和解释，最终也需要、也可以化归为对结构的成分及其关系的说明。还原有限度，但不能因此而拒绝基本的还原策略。浮现特征虽然并不包含在各个成分之中，但一定是在相关成分整合过程中浮现而来的，是依赖于成分之间多重关系的组织和利用的，是在相关要素的互动中实现的。从这个角度来说，浮现特征必然也是需要分析的对象。</a:t>
            </a:r>
            <a:endParaRPr lang="zh-CN" altLang="en-US" b="1">
              <a:latin typeface="仿宋" panose="02010609060101010101" charset="-122"/>
              <a:ea typeface="仿宋" panose="02010609060101010101" charset="-122"/>
            </a:endParaRPr>
          </a:p>
        </p:txBody>
      </p:sp>
    </p:spTree>
    <p:custDataLst>
      <p:tags r:id="rId1"/>
    </p:custData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矩形 18"/>
          <p:cNvSpPr/>
          <p:nvPr>
            <p:custDataLst>
              <p:tags r:id="rId1"/>
            </p:custDataLst>
          </p:nvPr>
        </p:nvSpPr>
        <p:spPr>
          <a:xfrm>
            <a:off x="6096001" y="3995226"/>
            <a:ext cx="4332848" cy="1139482"/>
          </a:xfrm>
          <a:prstGeom prst="rect">
            <a:avLst/>
          </a:prstGeom>
        </p:spPr>
        <p:txBody>
          <a:bodyPr wrap="square">
            <a:normAutofit/>
          </a:bodyPr>
          <a:p>
            <a:pPr lvl="0">
              <a:lnSpc>
                <a:spcPct val="150000"/>
              </a:lnSpc>
            </a:pPr>
            <a:r>
              <a:rPr lang="zh-CN" altLang="en-US" sz="2400" smtClean="0">
                <a:solidFill>
                  <a:schemeClr val="accent1"/>
                </a:solidFill>
              </a:rPr>
              <a:t>报告人：裴晓倩</a:t>
            </a:r>
            <a:endParaRPr lang="zh-CN" altLang="en-US" sz="2400" smtClean="0">
              <a:solidFill>
                <a:schemeClr val="accent1"/>
              </a:solidFill>
            </a:endParaRPr>
          </a:p>
        </p:txBody>
      </p:sp>
      <p:sp>
        <p:nvSpPr>
          <p:cNvPr id="5" name="标题 4"/>
          <p:cNvSpPr>
            <a:spLocks noGrp="1"/>
          </p:cNvSpPr>
          <p:nvPr>
            <p:ph type="title"/>
            <p:custDataLst>
              <p:tags r:id="rId2"/>
            </p:custDataLst>
          </p:nvPr>
        </p:nvSpPr>
        <p:spPr/>
        <p:txBody>
          <a:bodyPr>
            <a:normAutofit fontScale="90000"/>
          </a:bodyPr>
          <a:p>
            <a:r>
              <a:rPr lang="en-US" altLang="zh-CN" smtClean="0">
                <a:latin typeface="+mj-lt"/>
                <a:ea typeface="+mj-ea"/>
              </a:rPr>
              <a:t>THANK</a:t>
            </a:r>
            <a:br>
              <a:rPr lang="en-US" altLang="zh-CN" smtClean="0">
                <a:latin typeface="+mj-lt"/>
                <a:ea typeface="+mj-ea"/>
              </a:rPr>
            </a:br>
            <a:r>
              <a:rPr lang="en-US" altLang="zh-CN" smtClean="0">
                <a:latin typeface="+mj-lt"/>
                <a:ea typeface="+mj-ea"/>
              </a:rPr>
              <a:t>YOU</a:t>
            </a:r>
            <a:endParaRPr lang="en-US" altLang="zh-CN" smtClean="0">
              <a:latin typeface="+mj-lt"/>
              <a:ea typeface="+mj-ea"/>
            </a:endParaRPr>
          </a:p>
          <a:p>
            <a:pPr>
              <a:defRPr/>
            </a:pPr>
            <a:r>
              <a:rPr lang="en-US" altLang="zh-CN" dirty="0" smtClean="0">
                <a:latin typeface="+mj-lt"/>
                <a:ea typeface="+mj-ea"/>
              </a:rPr>
              <a:t>THANK</a:t>
            </a:r>
            <a:endParaRPr lang="en-US" altLang="zh-CN" dirty="0" smtClean="0">
              <a:latin typeface="+mj-lt"/>
              <a:ea typeface="+mj-ea"/>
            </a:endParaRPr>
          </a:p>
        </p:txBody>
      </p:sp>
    </p:spTree>
    <p:custDataLst>
      <p:tags r:id="rId3"/>
    </p:custData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838200" y="267970"/>
            <a:ext cx="10515600" cy="919389"/>
          </a:xfrm>
        </p:spPr>
        <p:txBody>
          <a:bodyPr/>
          <a:p>
            <a:r>
              <a:rPr lang="en-US" altLang="zh-CN"/>
              <a:t>1.1 </a:t>
            </a:r>
            <a:r>
              <a:rPr lang="zh-CN" altLang="en-US"/>
              <a:t>新</a:t>
            </a:r>
            <a:r>
              <a:rPr lang="en-US" altLang="zh-CN"/>
              <a:t>“</a:t>
            </a:r>
            <a:r>
              <a:rPr lang="zh-CN" altLang="en-US"/>
              <a:t>被</a:t>
            </a:r>
            <a:r>
              <a:rPr lang="en-US" altLang="zh-CN"/>
              <a:t>”</a:t>
            </a:r>
            <a:r>
              <a:rPr lang="zh-CN" altLang="en-US"/>
              <a:t>字式的兴起和用例</a:t>
            </a:r>
            <a:endParaRPr lang="zh-CN" altLang="en-US"/>
          </a:p>
        </p:txBody>
      </p:sp>
      <p:sp>
        <p:nvSpPr>
          <p:cNvPr id="3" name="内容占位符 2"/>
          <p:cNvSpPr>
            <a:spLocks noGrp="1"/>
          </p:cNvSpPr>
          <p:nvPr>
            <p:ph idx="1"/>
          </p:nvPr>
        </p:nvSpPr>
        <p:spPr>
          <a:xfrm>
            <a:off x="838200" y="1188085"/>
            <a:ext cx="10515600" cy="5349875"/>
          </a:xfrm>
        </p:spPr>
        <p:txBody>
          <a:bodyPr/>
          <a:p>
            <a:r>
              <a:rPr lang="zh-CN" altLang="en-US">
                <a:solidFill>
                  <a:srgbClr val="0070C0"/>
                </a:solidFill>
                <a:latin typeface="宋体" panose="02010600030101010101" pitchFamily="2" charset="-122"/>
                <a:ea typeface="宋体" panose="02010600030101010101" pitchFamily="2" charset="-122"/>
              </a:rPr>
              <a:t>目前的研究：</a:t>
            </a:r>
            <a:endParaRPr lang="zh-CN" altLang="en-US">
              <a:solidFill>
                <a:srgbClr val="0070C0"/>
              </a:solidFill>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语境动因、语用效果</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生成机制：如概念整合、构式压制、非范畴化、认知隐喻和转喻、模因复制仿拟、托形嫁接、零度偏离等。</a:t>
            </a:r>
            <a:endParaRPr lang="zh-CN" altLang="en-US">
              <a:latin typeface="宋体" panose="02010600030101010101" pitchFamily="2" charset="-122"/>
              <a:ea typeface="宋体" panose="02010600030101010101" pitchFamily="2" charset="-122"/>
            </a:endParaRPr>
          </a:p>
          <a:p>
            <a:endParaRPr lang="zh-CN" altLang="en-US">
              <a:latin typeface="宋体" panose="02010600030101010101" pitchFamily="2" charset="-122"/>
              <a:ea typeface="宋体" panose="02010600030101010101" pitchFamily="2" charset="-122"/>
            </a:endParaRPr>
          </a:p>
          <a:p>
            <a:r>
              <a:rPr lang="zh-CN" altLang="en-US">
                <a:solidFill>
                  <a:srgbClr val="0070C0"/>
                </a:solidFill>
                <a:latin typeface="宋体" panose="02010600030101010101" pitchFamily="2" charset="-122"/>
                <a:ea typeface="宋体" panose="02010600030101010101" pitchFamily="2" charset="-122"/>
              </a:rPr>
              <a:t>本文主要观点：</a:t>
            </a:r>
            <a:endParaRPr lang="zh-CN" altLang="en-US">
              <a:solidFill>
                <a:srgbClr val="0070C0"/>
              </a:solidFill>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新</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被</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字式是在多重互动关系作用下构造而成并发挥特殊功用的。</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语言系统与现实交际的互动关系、句式构造与句式意义的互动关系、词项和构式的互动关系。</a:t>
            </a:r>
            <a:endParaRPr lang="zh-CN" altLang="en-US">
              <a:latin typeface="宋体" panose="02010600030101010101" pitchFamily="2" charset="-122"/>
              <a:ea typeface="宋体" panose="02010600030101010101" pitchFamily="2" charset="-122"/>
            </a:endParaRPr>
          </a:p>
          <a:p>
            <a:r>
              <a:rPr lang="zh-CN" altLang="en-US">
                <a:solidFill>
                  <a:srgbClr val="0070C0"/>
                </a:solidFill>
                <a:latin typeface="宋体" panose="02010600030101010101" pitchFamily="2" charset="-122"/>
                <a:ea typeface="宋体" panose="02010600030101010101" pitchFamily="2" charset="-122"/>
              </a:rPr>
              <a:t>研究方法：</a:t>
            </a:r>
            <a:r>
              <a:rPr lang="zh-CN" altLang="en-US">
                <a:latin typeface="宋体" panose="02010600030101010101" pitchFamily="2" charset="-122"/>
                <a:ea typeface="宋体" panose="02010600030101010101" pitchFamily="2" charset="-122"/>
              </a:rPr>
              <a:t>事件结构理论和认知语言学关于句式形义关系的基本观念</a:t>
            </a:r>
            <a:endParaRPr lang="zh-CN" altLang="en-US">
              <a:latin typeface="宋体" panose="02010600030101010101" pitchFamily="2" charset="-122"/>
              <a:ea typeface="宋体" panose="02010600030101010101" pitchFamily="2" charset="-122"/>
            </a:endParaRPr>
          </a:p>
          <a:p>
            <a:pPr marL="0" indent="0">
              <a:buNone/>
            </a:pPr>
            <a:r>
              <a:rPr lang="zh-CN" altLang="en-US">
                <a:latin typeface="宋体" panose="02010600030101010101" pitchFamily="2" charset="-122"/>
                <a:ea typeface="宋体" panose="02010600030101010101" pitchFamily="2" charset="-122"/>
              </a:rPr>
              <a:t>           对句式的概念</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语义结构及其句法投射过程的分析</a:t>
            </a:r>
            <a:r>
              <a:rPr lang="en-US" altLang="zh-CN">
                <a:latin typeface="宋体" panose="02010600030101010101" pitchFamily="2" charset="-122"/>
                <a:ea typeface="宋体" panose="02010600030101010101" pitchFamily="2" charset="-122"/>
              </a:rPr>
              <a:t>--&gt; </a:t>
            </a:r>
            <a:r>
              <a:rPr lang="zh-CN" altLang="en-US">
                <a:latin typeface="宋体" panose="02010600030101010101" pitchFamily="2" charset="-122"/>
                <a:ea typeface="宋体" panose="02010600030101010101" pitchFamily="2" charset="-122"/>
              </a:rPr>
              <a:t>生成机制</a:t>
            </a:r>
            <a:endParaRPr lang="zh-CN" altLang="en-US">
              <a:latin typeface="宋体" panose="02010600030101010101" pitchFamily="2" charset="-122"/>
              <a:ea typeface="宋体" panose="02010600030101010101" pitchFamily="2" charset="-122"/>
            </a:endParaRPr>
          </a:p>
          <a:p>
            <a:pPr marL="0" indent="0">
              <a:buNone/>
            </a:pPr>
            <a:r>
              <a:rPr lang="zh-CN" altLang="en-US">
                <a:latin typeface="宋体" panose="02010600030101010101" pitchFamily="2" charset="-122"/>
                <a:ea typeface="宋体" panose="02010600030101010101" pitchFamily="2" charset="-122"/>
              </a:rPr>
              <a:t>           推导语义结构及语用效应</a:t>
            </a:r>
            <a:endParaRPr lang="zh-CN" altLang="en-US">
              <a:latin typeface="宋体" panose="02010600030101010101" pitchFamily="2" charset="-122"/>
              <a:ea typeface="宋体" panose="02010600030101010101" pitchFamily="2" charset="-122"/>
            </a:endParaRPr>
          </a:p>
          <a:p>
            <a:endParaRPr lang="zh-CN" altLang="en-US">
              <a:latin typeface="宋体" panose="02010600030101010101" pitchFamily="2" charset="-122"/>
              <a:ea typeface="宋体" panose="02010600030101010101" pitchFamily="2" charset="-122"/>
            </a:endParaRPr>
          </a:p>
        </p:txBody>
      </p:sp>
    </p:spTree>
    <p:custDataLst>
      <p:tags r:id="rId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custDataLst>
              <p:tags r:id="rId1"/>
            </p:custDataLst>
          </p:nvPr>
        </p:nvGrpSpPr>
        <p:grpSpPr>
          <a:xfrm>
            <a:off x="2205655" y="2385000"/>
            <a:ext cx="7780690" cy="947515"/>
            <a:chOff x="2205655" y="2385000"/>
            <a:chExt cx="7780690" cy="947515"/>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p:grpSpPr>
        <p:sp>
          <p:nvSpPr>
            <p:cNvPr id="5" name="圆角矩形 4"/>
            <p:cNvSpPr/>
            <p:nvPr>
              <p:custDataLst>
                <p:tags r:id="rId2"/>
              </p:custDataLst>
            </p:nvPr>
          </p:nvSpPr>
          <p:spPr>
            <a:xfrm>
              <a:off x="3028261" y="2615874"/>
              <a:ext cx="6958084" cy="696036"/>
            </a:xfrm>
            <a:prstGeom prst="roundRect">
              <a:avLst/>
            </a:prstGeom>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lnSpcReduction="10000"/>
            </a:bodyPr>
            <a:lstStyle/>
            <a:p>
              <a:pPr algn="ctr">
                <a:lnSpc>
                  <a:spcPct val="120000"/>
                </a:lnSpc>
                <a:spcBef>
                  <a:spcPct val="0"/>
                </a:spcBef>
                <a:buNone/>
              </a:pPr>
              <a:r>
                <a:rPr lang="zh-CN" altLang="en-US" sz="3200" dirty="0">
                  <a:solidFill>
                    <a:schemeClr val="bg1"/>
                  </a:solidFill>
                  <a:sym typeface="+mn-lt"/>
                </a:rPr>
                <a:t>引言</a:t>
              </a:r>
              <a:endParaRPr lang="zh-CN" altLang="en-US" sz="3200" dirty="0">
                <a:solidFill>
                  <a:schemeClr val="bg1"/>
                </a:solidFill>
                <a:sym typeface="+mn-lt"/>
              </a:endParaRPr>
            </a:p>
          </p:txBody>
        </p:sp>
        <p:grpSp>
          <p:nvGrpSpPr>
            <p:cNvPr id="6" name="组合 5"/>
            <p:cNvGrpSpPr/>
            <p:nvPr/>
          </p:nvGrpSpPr>
          <p:grpSpPr>
            <a:xfrm>
              <a:off x="2205655" y="2385000"/>
              <a:ext cx="696562" cy="947515"/>
              <a:chOff x="1363871" y="1774583"/>
              <a:chExt cx="843805" cy="1043460"/>
            </a:xfrm>
            <a:grpFill/>
            <a:effectLst/>
          </p:grpSpPr>
          <p:sp>
            <p:nvSpPr>
              <p:cNvPr id="7" name="任意多边形 6"/>
              <p:cNvSpPr/>
              <p:nvPr>
                <p:custDataLst>
                  <p:tags r:id="rId3"/>
                </p:custDataLst>
              </p:nvPr>
            </p:nvSpPr>
            <p:spPr>
              <a:xfrm rot="18000000">
                <a:off x="1385876" y="2135081"/>
                <a:ext cx="660957" cy="704968"/>
              </a:xfrm>
              <a:custGeom>
                <a:avLst/>
                <a:gdLst>
                  <a:gd name="connsiteX0" fmla="*/ 1025442 w 1025442"/>
                  <a:gd name="connsiteY0" fmla="*/ 0 h 1093723"/>
                  <a:gd name="connsiteX1" fmla="*/ 950025 w 1025442"/>
                  <a:gd name="connsiteY1" fmla="*/ 538327 h 1093723"/>
                  <a:gd name="connsiteX2" fmla="*/ 893829 w 1025442"/>
                  <a:gd name="connsiteY2" fmla="*/ 538326 h 1093723"/>
                  <a:gd name="connsiteX3" fmla="*/ 957015 w 1025442"/>
                  <a:gd name="connsiteY3" fmla="*/ 87302 h 1093723"/>
                  <a:gd name="connsiteX4" fmla="*/ 92715 w 1025442"/>
                  <a:gd name="connsiteY4" fmla="*/ 432955 h 1093723"/>
                  <a:gd name="connsiteX5" fmla="*/ 827868 w 1025442"/>
                  <a:gd name="connsiteY5" fmla="*/ 1009154 h 1093723"/>
                  <a:gd name="connsiteX6" fmla="*/ 843593 w 1025442"/>
                  <a:gd name="connsiteY6" fmla="*/ 896914 h 1093723"/>
                  <a:gd name="connsiteX7" fmla="*/ 899788 w 1025442"/>
                  <a:gd name="connsiteY7" fmla="*/ 896914 h 1093723"/>
                  <a:gd name="connsiteX8" fmla="*/ 872216 w 1025442"/>
                  <a:gd name="connsiteY8" fmla="*/ 1093723 h 1093723"/>
                  <a:gd name="connsiteX9" fmla="*/ 0 w 1025442"/>
                  <a:gd name="connsiteY9" fmla="*/ 410097 h 1093723"/>
                  <a:gd name="connsiteX10" fmla="*/ 1025442 w 1025442"/>
                  <a:gd name="connsiteY10" fmla="*/ 0 h 10937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5442" h="1093723">
                    <a:moveTo>
                      <a:pt x="1025442" y="0"/>
                    </a:moveTo>
                    <a:lnTo>
                      <a:pt x="950025" y="538327"/>
                    </a:lnTo>
                    <a:lnTo>
                      <a:pt x="893829" y="538326"/>
                    </a:lnTo>
                    <a:lnTo>
                      <a:pt x="957015" y="87302"/>
                    </a:lnTo>
                    <a:lnTo>
                      <a:pt x="92715" y="432955"/>
                    </a:lnTo>
                    <a:lnTo>
                      <a:pt x="827868" y="1009154"/>
                    </a:lnTo>
                    <a:lnTo>
                      <a:pt x="843593" y="896914"/>
                    </a:lnTo>
                    <a:lnTo>
                      <a:pt x="899788" y="896914"/>
                    </a:lnTo>
                    <a:lnTo>
                      <a:pt x="872216" y="1093723"/>
                    </a:lnTo>
                    <a:lnTo>
                      <a:pt x="0" y="410097"/>
                    </a:lnTo>
                    <a:lnTo>
                      <a:pt x="1025442" y="0"/>
                    </a:lnTo>
                    <a:close/>
                  </a:path>
                </a:pathLst>
              </a:custGeom>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sym typeface="+mn-lt"/>
                </a:endParaRPr>
              </a:p>
            </p:txBody>
          </p:sp>
          <p:sp>
            <p:nvSpPr>
              <p:cNvPr id="8" name="文本框 7"/>
              <p:cNvSpPr txBox="1"/>
              <p:nvPr>
                <p:custDataLst>
                  <p:tags r:id="rId4"/>
                </p:custDataLst>
              </p:nvPr>
            </p:nvSpPr>
            <p:spPr>
              <a:xfrm>
                <a:off x="1638324" y="1774583"/>
                <a:ext cx="569352" cy="779566"/>
              </a:xfrm>
              <a:prstGeom prst="rect">
                <a:avLst/>
              </a:prstGeom>
              <a:grpFill/>
            </p:spPr>
            <p:txBody>
              <a:bodyPr wrap="square" rtlCol="0" anchor="ctr">
                <a:normAutofit/>
              </a:bodyPr>
              <a:lstStyle/>
              <a:p>
                <a:pPr algn="ctr"/>
                <a:r>
                  <a:rPr lang="en-US" altLang="zh-CN" sz="4000" i="1" dirty="0" smtClean="0">
                    <a:solidFill>
                      <a:schemeClr val="accent1"/>
                    </a:solidFill>
                    <a:sym typeface="+mn-lt"/>
                  </a:rPr>
                  <a:t>1</a:t>
                </a:r>
                <a:endParaRPr lang="zh-CN" altLang="en-US" sz="4000" i="1" dirty="0">
                  <a:solidFill>
                    <a:schemeClr val="accent1"/>
                  </a:solidFill>
                  <a:sym typeface="+mn-lt"/>
                </a:endParaRPr>
              </a:p>
            </p:txBody>
          </p:sp>
        </p:grpSp>
      </p:grpSp>
      <p:grpSp>
        <p:nvGrpSpPr>
          <p:cNvPr id="3" name="组合 2"/>
          <p:cNvGrpSpPr/>
          <p:nvPr>
            <p:custDataLst>
              <p:tags r:id="rId5"/>
            </p:custDataLst>
          </p:nvPr>
        </p:nvGrpSpPr>
        <p:grpSpPr>
          <a:xfrm>
            <a:off x="2205655" y="3972500"/>
            <a:ext cx="7780690" cy="947515"/>
            <a:chOff x="2205655" y="3972500"/>
            <a:chExt cx="7780690" cy="947515"/>
          </a:xfrm>
        </p:grpSpPr>
        <p:sp>
          <p:nvSpPr>
            <p:cNvPr id="13" name="圆角矩形 12"/>
            <p:cNvSpPr/>
            <p:nvPr>
              <p:custDataLst>
                <p:tags r:id="rId6"/>
              </p:custDataLst>
            </p:nvPr>
          </p:nvSpPr>
          <p:spPr>
            <a:xfrm>
              <a:off x="3028261" y="4203374"/>
              <a:ext cx="6958084" cy="696036"/>
            </a:xfrm>
            <a:prstGeom prst="round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lnSpcReduction="10000"/>
            </a:bodyPr>
            <a:lstStyle/>
            <a:p>
              <a:pPr algn="ctr">
                <a:lnSpc>
                  <a:spcPct val="120000"/>
                </a:lnSpc>
                <a:spcBef>
                  <a:spcPct val="0"/>
                </a:spcBef>
                <a:buNone/>
              </a:pPr>
              <a:r>
                <a:rPr lang="zh-CN" altLang="en-US" sz="3200" dirty="0">
                  <a:solidFill>
                    <a:schemeClr val="bg1"/>
                  </a:solidFill>
                  <a:sym typeface="+mn-lt"/>
                </a:rPr>
                <a:t>新</a:t>
              </a:r>
              <a:r>
                <a:rPr lang="en-US" altLang="zh-CN" sz="3200" dirty="0">
                  <a:solidFill>
                    <a:schemeClr val="bg1"/>
                  </a:solidFill>
                  <a:sym typeface="+mn-lt"/>
                </a:rPr>
                <a:t>“</a:t>
              </a:r>
              <a:r>
                <a:rPr lang="zh-CN" altLang="en-US" sz="3200" dirty="0">
                  <a:solidFill>
                    <a:schemeClr val="bg1"/>
                  </a:solidFill>
                  <a:sym typeface="+mn-lt"/>
                </a:rPr>
                <a:t>被</a:t>
              </a:r>
              <a:r>
                <a:rPr lang="en-US" altLang="zh-CN" sz="3200" dirty="0">
                  <a:solidFill>
                    <a:schemeClr val="bg1"/>
                  </a:solidFill>
                  <a:sym typeface="+mn-lt"/>
                </a:rPr>
                <a:t>”</a:t>
              </a:r>
              <a:r>
                <a:rPr lang="zh-CN" altLang="en-US" sz="3200" dirty="0">
                  <a:solidFill>
                    <a:schemeClr val="bg1"/>
                  </a:solidFill>
                  <a:sym typeface="+mn-lt"/>
                </a:rPr>
                <a:t>字式对常规被字句的双重背反</a:t>
              </a:r>
              <a:endParaRPr lang="zh-CN" altLang="en-US" sz="3200" dirty="0">
                <a:solidFill>
                  <a:schemeClr val="bg1"/>
                </a:solidFill>
                <a:sym typeface="+mn-lt"/>
              </a:endParaRPr>
            </a:p>
          </p:txBody>
        </p:sp>
        <p:grpSp>
          <p:nvGrpSpPr>
            <p:cNvPr id="14" name="组合 13"/>
            <p:cNvGrpSpPr/>
            <p:nvPr/>
          </p:nvGrpSpPr>
          <p:grpSpPr>
            <a:xfrm>
              <a:off x="2205655" y="3972500"/>
              <a:ext cx="696562" cy="947515"/>
              <a:chOff x="1363871" y="1774583"/>
              <a:chExt cx="843805" cy="1043460"/>
            </a:xfrm>
            <a:effectLst/>
          </p:grpSpPr>
          <p:sp>
            <p:nvSpPr>
              <p:cNvPr id="15" name="任意多边形 14"/>
              <p:cNvSpPr/>
              <p:nvPr>
                <p:custDataLst>
                  <p:tags r:id="rId7"/>
                </p:custDataLst>
              </p:nvPr>
            </p:nvSpPr>
            <p:spPr>
              <a:xfrm rot="18000000">
                <a:off x="1385876" y="2135081"/>
                <a:ext cx="660957" cy="704968"/>
              </a:xfrm>
              <a:custGeom>
                <a:avLst/>
                <a:gdLst>
                  <a:gd name="connsiteX0" fmla="*/ 1025442 w 1025442"/>
                  <a:gd name="connsiteY0" fmla="*/ 0 h 1093723"/>
                  <a:gd name="connsiteX1" fmla="*/ 950025 w 1025442"/>
                  <a:gd name="connsiteY1" fmla="*/ 538327 h 1093723"/>
                  <a:gd name="connsiteX2" fmla="*/ 893829 w 1025442"/>
                  <a:gd name="connsiteY2" fmla="*/ 538326 h 1093723"/>
                  <a:gd name="connsiteX3" fmla="*/ 957015 w 1025442"/>
                  <a:gd name="connsiteY3" fmla="*/ 87302 h 1093723"/>
                  <a:gd name="connsiteX4" fmla="*/ 92715 w 1025442"/>
                  <a:gd name="connsiteY4" fmla="*/ 432955 h 1093723"/>
                  <a:gd name="connsiteX5" fmla="*/ 827868 w 1025442"/>
                  <a:gd name="connsiteY5" fmla="*/ 1009154 h 1093723"/>
                  <a:gd name="connsiteX6" fmla="*/ 843593 w 1025442"/>
                  <a:gd name="connsiteY6" fmla="*/ 896914 h 1093723"/>
                  <a:gd name="connsiteX7" fmla="*/ 899788 w 1025442"/>
                  <a:gd name="connsiteY7" fmla="*/ 896914 h 1093723"/>
                  <a:gd name="connsiteX8" fmla="*/ 872216 w 1025442"/>
                  <a:gd name="connsiteY8" fmla="*/ 1093723 h 1093723"/>
                  <a:gd name="connsiteX9" fmla="*/ 0 w 1025442"/>
                  <a:gd name="connsiteY9" fmla="*/ 410097 h 1093723"/>
                  <a:gd name="connsiteX10" fmla="*/ 1025442 w 1025442"/>
                  <a:gd name="connsiteY10" fmla="*/ 0 h 10937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5442" h="1093723">
                    <a:moveTo>
                      <a:pt x="1025442" y="0"/>
                    </a:moveTo>
                    <a:lnTo>
                      <a:pt x="950025" y="538327"/>
                    </a:lnTo>
                    <a:lnTo>
                      <a:pt x="893829" y="538326"/>
                    </a:lnTo>
                    <a:lnTo>
                      <a:pt x="957015" y="87302"/>
                    </a:lnTo>
                    <a:lnTo>
                      <a:pt x="92715" y="432955"/>
                    </a:lnTo>
                    <a:lnTo>
                      <a:pt x="827868" y="1009154"/>
                    </a:lnTo>
                    <a:lnTo>
                      <a:pt x="843593" y="896914"/>
                    </a:lnTo>
                    <a:lnTo>
                      <a:pt x="899788" y="896914"/>
                    </a:lnTo>
                    <a:lnTo>
                      <a:pt x="872216" y="1093723"/>
                    </a:lnTo>
                    <a:lnTo>
                      <a:pt x="0" y="410097"/>
                    </a:lnTo>
                    <a:lnTo>
                      <a:pt x="1025442" y="0"/>
                    </a:lnTo>
                    <a:close/>
                  </a:path>
                </a:pathLst>
              </a:cu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sym typeface="+mn-lt"/>
                </a:endParaRPr>
              </a:p>
            </p:txBody>
          </p:sp>
          <p:sp>
            <p:nvSpPr>
              <p:cNvPr id="16" name="文本框 15"/>
              <p:cNvSpPr txBox="1"/>
              <p:nvPr>
                <p:custDataLst>
                  <p:tags r:id="rId8"/>
                </p:custDataLst>
              </p:nvPr>
            </p:nvSpPr>
            <p:spPr>
              <a:xfrm>
                <a:off x="1638324" y="1774583"/>
                <a:ext cx="569352" cy="779566"/>
              </a:xfrm>
              <a:prstGeom prst="rect">
                <a:avLst/>
              </a:prstGeom>
              <a:noFill/>
            </p:spPr>
            <p:txBody>
              <a:bodyPr wrap="square" rtlCol="0" anchor="ctr">
                <a:normAutofit/>
              </a:bodyPr>
              <a:lstStyle/>
              <a:p>
                <a:pPr algn="ctr"/>
                <a:r>
                  <a:rPr lang="en-US" altLang="zh-CN" sz="4000" i="1" dirty="0" smtClean="0">
                    <a:solidFill>
                      <a:schemeClr val="accent1"/>
                    </a:solidFill>
                    <a:sym typeface="+mn-lt"/>
                  </a:rPr>
                  <a:t>2</a:t>
                </a:r>
                <a:endParaRPr lang="zh-CN" altLang="en-US" sz="4000" i="1" dirty="0">
                  <a:solidFill>
                    <a:schemeClr val="accent1"/>
                  </a:solidFill>
                  <a:sym typeface="+mn-lt"/>
                </a:endParaRPr>
              </a:p>
            </p:txBody>
          </p:sp>
        </p:grpSp>
      </p:grpSp>
      <p:sp>
        <p:nvSpPr>
          <p:cNvPr id="19" name="文本框 18"/>
          <p:cNvSpPr txBox="1"/>
          <p:nvPr>
            <p:custDataLst>
              <p:tags r:id="rId9"/>
            </p:custDataLst>
          </p:nvPr>
        </p:nvSpPr>
        <p:spPr>
          <a:xfrm>
            <a:off x="1652246" y="1219200"/>
            <a:ext cx="557554" cy="584775"/>
          </a:xfrm>
          <a:prstGeom prst="rect">
            <a:avLst/>
          </a:prstGeom>
          <a:noFill/>
        </p:spPr>
        <p:txBody>
          <a:bodyPr wrap="square" rtlCol="0">
            <a:normAutofit lnSpcReduction="10000"/>
          </a:bodyPr>
          <a:lstStyle/>
          <a:p>
            <a:pPr algn="ctr"/>
            <a:r>
              <a:rPr lang="zh-CN" altLang="en-US" sz="3200" dirty="0" smtClean="0"/>
              <a:t>录</a:t>
            </a:r>
            <a:endParaRPr lang="zh-CN" altLang="en-US" sz="3200" dirty="0"/>
          </a:p>
        </p:txBody>
      </p:sp>
      <p:sp>
        <p:nvSpPr>
          <p:cNvPr id="20" name="文本框 19"/>
          <p:cNvSpPr txBox="1"/>
          <p:nvPr>
            <p:custDataLst>
              <p:tags r:id="rId10"/>
            </p:custDataLst>
          </p:nvPr>
        </p:nvSpPr>
        <p:spPr>
          <a:xfrm>
            <a:off x="1066800" y="638175"/>
            <a:ext cx="704850" cy="70485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rmAutofit/>
          </a:bodyPr>
          <a:lstStyle>
            <a:defPPr>
              <a:defRPr lang="zh-CN"/>
            </a:defPPr>
            <a:lvl1pPr algn="ctr">
              <a:defRPr sz="4400" b="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zh-CN" altLang="en-US" dirty="0" smtClean="0">
                <a:solidFill>
                  <a:schemeClr val="bg1"/>
                </a:solidFill>
              </a:rPr>
              <a:t>目</a:t>
            </a:r>
            <a:endParaRPr lang="zh-CN" altLang="en-US" dirty="0">
              <a:solidFill>
                <a:schemeClr val="bg1"/>
              </a:solidFill>
            </a:endParaRPr>
          </a:p>
        </p:txBody>
      </p:sp>
    </p:spTree>
    <p:custDataLst>
      <p:tags r:id="rId1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2</a:t>
            </a:r>
            <a:r>
              <a:rPr lang="zh-CN" altLang="en-US"/>
              <a:t>．</a:t>
            </a:r>
            <a:r>
              <a:rPr lang="en-US" altLang="zh-CN"/>
              <a:t>1</a:t>
            </a:r>
            <a:r>
              <a:rPr lang="zh-CN" altLang="en-US"/>
              <a:t>新“被”字式与常规被字句区别的基本认识</a:t>
            </a:r>
            <a:endParaRPr lang="zh-CN" altLang="en-US"/>
          </a:p>
        </p:txBody>
      </p:sp>
      <p:sp>
        <p:nvSpPr>
          <p:cNvPr id="3" name="内容占位符 2"/>
          <p:cNvSpPr>
            <a:spLocks noGrp="1"/>
          </p:cNvSpPr>
          <p:nvPr>
            <p:ph idx="1"/>
          </p:nvPr>
        </p:nvSpPr>
        <p:spPr/>
        <p:txBody>
          <a:bodyPr/>
          <a:p>
            <a:r>
              <a:rPr lang="en-US" altLang="zh-CN">
                <a:solidFill>
                  <a:srgbClr val="0070C0"/>
                </a:solidFill>
                <a:latin typeface="宋体" panose="02010600030101010101" pitchFamily="2" charset="-122"/>
                <a:ea typeface="宋体" panose="02010600030101010101" pitchFamily="2" charset="-122"/>
              </a:rPr>
              <a:t>“</a:t>
            </a:r>
            <a:r>
              <a:rPr lang="zh-CN" altLang="en-US">
                <a:solidFill>
                  <a:srgbClr val="0070C0"/>
                </a:solidFill>
                <a:latin typeface="宋体" panose="02010600030101010101" pitchFamily="2" charset="-122"/>
                <a:ea typeface="宋体" panose="02010600030101010101" pitchFamily="2" charset="-122"/>
              </a:rPr>
              <a:t>被</a:t>
            </a:r>
            <a:r>
              <a:rPr lang="en-US" altLang="zh-CN">
                <a:solidFill>
                  <a:srgbClr val="0070C0"/>
                </a:solidFill>
                <a:latin typeface="宋体" panose="02010600030101010101" pitchFamily="2" charset="-122"/>
                <a:ea typeface="宋体" panose="02010600030101010101" pitchFamily="2" charset="-122"/>
              </a:rPr>
              <a:t>”</a:t>
            </a:r>
            <a:r>
              <a:rPr lang="zh-CN" altLang="en-US">
                <a:solidFill>
                  <a:srgbClr val="0070C0"/>
                </a:solidFill>
                <a:latin typeface="宋体" panose="02010600030101010101" pitchFamily="2" charset="-122"/>
                <a:ea typeface="宋体" panose="02010600030101010101" pitchFamily="2" charset="-122"/>
              </a:rPr>
              <a:t>后词语功能类型不同。</a:t>
            </a:r>
            <a:endParaRPr lang="zh-CN" altLang="en-US">
              <a:solidFill>
                <a:srgbClr val="0070C0"/>
              </a:solidFill>
              <a:latin typeface="宋体" panose="02010600030101010101" pitchFamily="2" charset="-122"/>
              <a:ea typeface="宋体" panose="02010600030101010101" pitchFamily="2" charset="-122"/>
            </a:endParaRPr>
          </a:p>
          <a:p>
            <a:endParaRPr lang="zh-CN" altLang="en-US">
              <a:latin typeface="宋体" panose="02010600030101010101" pitchFamily="2" charset="-122"/>
              <a:ea typeface="宋体" panose="02010600030101010101" pitchFamily="2" charset="-122"/>
            </a:endParaRPr>
          </a:p>
          <a:p>
            <a:r>
              <a:rPr lang="zh-CN" altLang="en-US">
                <a:solidFill>
                  <a:srgbClr val="0070C0"/>
                </a:solidFill>
                <a:latin typeface="宋体" panose="02010600030101010101" pitchFamily="2" charset="-122"/>
                <a:ea typeface="宋体" panose="02010600030101010101" pitchFamily="2" charset="-122"/>
              </a:rPr>
              <a:t>常规被字句：</a:t>
            </a:r>
            <a:r>
              <a:rPr lang="zh-CN" altLang="en-US">
                <a:latin typeface="宋体" panose="02010600030101010101" pitchFamily="2" charset="-122"/>
                <a:ea typeface="宋体" panose="02010600030101010101" pitchFamily="2" charset="-122"/>
              </a:rPr>
              <a:t>被打、被杀害、被淘汰、被编辑、被加工</a:t>
            </a:r>
            <a:endParaRPr lang="zh-CN" altLang="en-US">
              <a:latin typeface="宋体" panose="02010600030101010101" pitchFamily="2" charset="-122"/>
              <a:ea typeface="宋体" panose="02010600030101010101" pitchFamily="2" charset="-122"/>
            </a:endParaRPr>
          </a:p>
          <a:p>
            <a:r>
              <a:rPr lang="en-US" altLang="zh-CN">
                <a:solidFill>
                  <a:srgbClr val="0070C0"/>
                </a:solidFill>
                <a:latin typeface="宋体" panose="02010600030101010101" pitchFamily="2" charset="-122"/>
                <a:ea typeface="宋体" panose="02010600030101010101" pitchFamily="2" charset="-122"/>
              </a:rPr>
              <a:t>“</a:t>
            </a:r>
            <a:r>
              <a:rPr lang="zh-CN" altLang="en-US">
                <a:solidFill>
                  <a:srgbClr val="0070C0"/>
                </a:solidFill>
                <a:latin typeface="宋体" panose="02010600030101010101" pitchFamily="2" charset="-122"/>
                <a:ea typeface="宋体" panose="02010600030101010101" pitchFamily="2" charset="-122"/>
              </a:rPr>
              <a:t>新</a:t>
            </a:r>
            <a:r>
              <a:rPr lang="en-US" altLang="zh-CN">
                <a:solidFill>
                  <a:srgbClr val="0070C0"/>
                </a:solidFill>
                <a:latin typeface="宋体" panose="02010600030101010101" pitchFamily="2" charset="-122"/>
                <a:ea typeface="宋体" panose="02010600030101010101" pitchFamily="2" charset="-122"/>
              </a:rPr>
              <a:t>”</a:t>
            </a:r>
            <a:r>
              <a:rPr lang="zh-CN" altLang="en-US">
                <a:solidFill>
                  <a:srgbClr val="0070C0"/>
                </a:solidFill>
                <a:latin typeface="宋体" panose="02010600030101010101" pitchFamily="2" charset="-122"/>
                <a:ea typeface="宋体" panose="02010600030101010101" pitchFamily="2" charset="-122"/>
              </a:rPr>
              <a:t>被字式：</a:t>
            </a:r>
            <a:r>
              <a:rPr lang="zh-CN" altLang="en-US">
                <a:latin typeface="宋体" panose="02010600030101010101" pitchFamily="2" charset="-122"/>
                <a:ea typeface="宋体" panose="02010600030101010101" pitchFamily="2" charset="-122"/>
              </a:rPr>
              <a:t>被自杀、被就业、被结婚、被失踪</a:t>
            </a:r>
            <a:endParaRPr lang="zh-CN" altLang="en-US">
              <a:latin typeface="宋体" panose="02010600030101010101" pitchFamily="2" charset="-122"/>
              <a:ea typeface="宋体" panose="02010600030101010101" pitchFamily="2" charset="-122"/>
            </a:endParaRPr>
          </a:p>
          <a:p>
            <a:pPr marL="0" indent="0">
              <a:buNone/>
            </a:pPr>
            <a:r>
              <a:rPr lang="zh-CN" altLang="en-US">
                <a:latin typeface="宋体" panose="02010600030101010101" pitchFamily="2" charset="-122"/>
                <a:ea typeface="宋体" panose="02010600030101010101" pitchFamily="2" charset="-122"/>
              </a:rPr>
              <a:t>               和谐、幸福、民主、满意</a:t>
            </a:r>
            <a:endParaRPr lang="zh-CN" altLang="en-US">
              <a:latin typeface="宋体" panose="02010600030101010101" pitchFamily="2" charset="-122"/>
              <a:ea typeface="宋体" panose="02010600030101010101" pitchFamily="2" charset="-122"/>
            </a:endParaRPr>
          </a:p>
          <a:p>
            <a:pPr marL="0" indent="0">
              <a:buNone/>
            </a:pPr>
            <a:r>
              <a:rPr lang="zh-CN" altLang="en-US">
                <a:latin typeface="宋体" panose="02010600030101010101" pitchFamily="2" charset="-122"/>
                <a:ea typeface="宋体" panose="02010600030101010101" pitchFamily="2" charset="-122"/>
              </a:rPr>
              <a:t>               爱心、处女、高铁、潜规则</a:t>
            </a:r>
            <a:endParaRPr lang="zh-CN" altLang="en-US">
              <a:latin typeface="宋体" panose="02010600030101010101" pitchFamily="2" charset="-122"/>
              <a:ea typeface="宋体" panose="02010600030101010101" pitchFamily="2" charset="-122"/>
            </a:endParaRPr>
          </a:p>
          <a:p>
            <a:pPr marL="0" indent="0">
              <a:buNone/>
            </a:pPr>
            <a:r>
              <a:rPr lang="zh-CN" altLang="en-US">
                <a:latin typeface="宋体" panose="02010600030101010101" pitchFamily="2" charset="-122"/>
                <a:ea typeface="宋体" panose="02010600030101010101" pitchFamily="2" charset="-122"/>
              </a:rPr>
              <a:t>               录取、统计、同意、重视</a:t>
            </a:r>
            <a:endParaRPr lang="zh-CN" altLang="en-US">
              <a:latin typeface="宋体" panose="02010600030101010101" pitchFamily="2" charset="-122"/>
              <a:ea typeface="宋体" panose="02010600030101010101" pitchFamily="2" charset="-122"/>
            </a:endParaRPr>
          </a:p>
          <a:p>
            <a:pPr marL="0" indent="0">
              <a:buNone/>
            </a:pPr>
            <a:r>
              <a:rPr lang="zh-CN" altLang="en-US">
                <a:latin typeface="宋体" panose="02010600030101010101" pitchFamily="2" charset="-122"/>
                <a:ea typeface="宋体" panose="02010600030101010101" pitchFamily="2" charset="-122"/>
              </a:rPr>
              <a:t>               买房、涨工资、一致同意、第二套、</a:t>
            </a:r>
            <a:r>
              <a:rPr lang="en-US" altLang="zh-CN">
                <a:latin typeface="宋体" panose="02010600030101010101" pitchFamily="2" charset="-122"/>
                <a:ea typeface="宋体" panose="02010600030101010101" pitchFamily="2" charset="-122"/>
              </a:rPr>
              <a:t>67%</a:t>
            </a:r>
            <a:r>
              <a:rPr lang="zh-CN" altLang="en-US">
                <a:latin typeface="宋体" panose="02010600030101010101" pitchFamily="2" charset="-122"/>
                <a:ea typeface="宋体" panose="02010600030101010101" pitchFamily="2" charset="-122"/>
              </a:rPr>
              <a:t>、</a:t>
            </a:r>
            <a:r>
              <a:rPr lang="en-US" altLang="zh-CN">
                <a:latin typeface="宋体" panose="02010600030101010101" pitchFamily="2" charset="-122"/>
                <a:ea typeface="宋体" panose="02010600030101010101" pitchFamily="2" charset="-122"/>
              </a:rPr>
              <a:t>PS</a:t>
            </a:r>
            <a:r>
              <a:rPr lang="zh-CN" altLang="en-US">
                <a:latin typeface="宋体" panose="02010600030101010101" pitchFamily="2" charset="-122"/>
                <a:ea typeface="宋体" panose="02010600030101010101" pitchFamily="2" charset="-122"/>
              </a:rPr>
              <a:t>、</a:t>
            </a:r>
            <a:r>
              <a:rPr lang="en-US" altLang="zh-CN">
                <a:latin typeface="宋体" panose="02010600030101010101" pitchFamily="2" charset="-122"/>
                <a:ea typeface="宋体" panose="02010600030101010101" pitchFamily="2" charset="-122"/>
              </a:rPr>
              <a:t>EO</a:t>
            </a:r>
            <a:endParaRPr lang="en-US" altLang="zh-CN">
              <a:latin typeface="宋体" panose="02010600030101010101" pitchFamily="2" charset="-122"/>
              <a:ea typeface="宋体" panose="02010600030101010101" pitchFamily="2" charset="-122"/>
            </a:endParaRPr>
          </a:p>
        </p:txBody>
      </p:sp>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2.1</a:t>
            </a:r>
            <a:r>
              <a:rPr lang="zh-CN" altLang="en-US">
                <a:sym typeface="+mn-ea"/>
              </a:rPr>
              <a:t>新“被”字式与常规被字句区别的基本认识</a:t>
            </a:r>
            <a:endParaRPr lang="en-US" altLang="zh-CN"/>
          </a:p>
        </p:txBody>
      </p:sp>
      <p:sp>
        <p:nvSpPr>
          <p:cNvPr id="3" name="内容占位符 2"/>
          <p:cNvSpPr>
            <a:spLocks noGrp="1"/>
          </p:cNvSpPr>
          <p:nvPr>
            <p:ph idx="1"/>
          </p:nvPr>
        </p:nvSpPr>
        <p:spPr/>
        <p:txBody>
          <a:bodyPr/>
          <a:p>
            <a:r>
              <a:rPr lang="zh-CN" altLang="en-US">
                <a:solidFill>
                  <a:srgbClr val="0070C0"/>
                </a:solidFill>
                <a:latin typeface="宋体" panose="02010600030101010101" pitchFamily="2" charset="-122"/>
                <a:ea typeface="宋体" panose="02010600030101010101" pitchFamily="2" charset="-122"/>
              </a:rPr>
              <a:t>新</a:t>
            </a:r>
            <a:r>
              <a:rPr lang="en-US" altLang="zh-CN">
                <a:solidFill>
                  <a:srgbClr val="0070C0"/>
                </a:solidFill>
                <a:latin typeface="宋体" panose="02010600030101010101" pitchFamily="2" charset="-122"/>
                <a:ea typeface="宋体" panose="02010600030101010101" pitchFamily="2" charset="-122"/>
              </a:rPr>
              <a:t>“</a:t>
            </a:r>
            <a:r>
              <a:rPr lang="zh-CN" altLang="en-US">
                <a:solidFill>
                  <a:srgbClr val="0070C0"/>
                </a:solidFill>
                <a:latin typeface="宋体" panose="02010600030101010101" pitchFamily="2" charset="-122"/>
                <a:ea typeface="宋体" panose="02010600030101010101" pitchFamily="2" charset="-122"/>
              </a:rPr>
              <a:t>被</a:t>
            </a:r>
            <a:r>
              <a:rPr lang="en-US" altLang="zh-CN">
                <a:solidFill>
                  <a:srgbClr val="0070C0"/>
                </a:solidFill>
                <a:latin typeface="宋体" panose="02010600030101010101" pitchFamily="2" charset="-122"/>
                <a:ea typeface="宋体" panose="02010600030101010101" pitchFamily="2" charset="-122"/>
              </a:rPr>
              <a:t>”</a:t>
            </a:r>
            <a:r>
              <a:rPr lang="zh-CN" altLang="en-US">
                <a:solidFill>
                  <a:srgbClr val="0070C0"/>
                </a:solidFill>
                <a:latin typeface="宋体" panose="02010600030101010101" pitchFamily="2" charset="-122"/>
                <a:ea typeface="宋体" panose="02010600030101010101" pitchFamily="2" charset="-122"/>
              </a:rPr>
              <a:t>字式</a:t>
            </a:r>
            <a:endParaRPr lang="zh-CN" altLang="en-US">
              <a:solidFill>
                <a:srgbClr val="0070C0"/>
              </a:solidFill>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a:t>
            </a:r>
            <a:r>
              <a:rPr lang="en-US" altLang="zh-CN">
                <a:latin typeface="宋体" panose="02010600030101010101" pitchFamily="2" charset="-122"/>
                <a:ea typeface="宋体" panose="02010600030101010101" pitchFamily="2" charset="-122"/>
              </a:rPr>
              <a:t>8</a:t>
            </a:r>
            <a:r>
              <a:rPr lang="zh-CN" altLang="en-US">
                <a:latin typeface="宋体" panose="02010600030101010101" pitchFamily="2" charset="-122"/>
                <a:ea typeface="宋体" panose="02010600030101010101" pitchFamily="2" charset="-122"/>
              </a:rPr>
              <a:t>）</a:t>
            </a:r>
            <a:r>
              <a:rPr lang="en-US" altLang="zh-CN">
                <a:latin typeface="宋体" panose="02010600030101010101" pitchFamily="2" charset="-122"/>
                <a:ea typeface="宋体" panose="02010600030101010101" pitchFamily="2" charset="-122"/>
              </a:rPr>
              <a:t>QQ</a:t>
            </a:r>
            <a:r>
              <a:rPr lang="zh-CN" altLang="en-US">
                <a:latin typeface="宋体" panose="02010600030101010101" pitchFamily="2" charset="-122"/>
                <a:ea typeface="宋体" panose="02010600030101010101" pitchFamily="2" charset="-122"/>
              </a:rPr>
              <a:t>，作为您的忠实用户，今天我们</a:t>
            </a:r>
            <a:r>
              <a:rPr lang="en-US" altLang="zh-CN" u="sng">
                <a:solidFill>
                  <a:srgbClr val="FF0000"/>
                </a:solidFill>
                <a:latin typeface="宋体" panose="02010600030101010101" pitchFamily="2" charset="-122"/>
                <a:ea typeface="宋体" panose="02010600030101010101" pitchFamily="2" charset="-122"/>
              </a:rPr>
              <a:t>“</a:t>
            </a:r>
            <a:r>
              <a:rPr lang="zh-CN" altLang="en-US" u="sng">
                <a:solidFill>
                  <a:srgbClr val="FF0000"/>
                </a:solidFill>
                <a:latin typeface="宋体" panose="02010600030101010101" pitchFamily="2" charset="-122"/>
                <a:ea typeface="宋体" panose="02010600030101010101" pitchFamily="2" charset="-122"/>
              </a:rPr>
              <a:t>被卸载</a:t>
            </a:r>
            <a:r>
              <a:rPr lang="en-US" altLang="zh-CN" u="sng">
                <a:solidFill>
                  <a:srgbClr val="FF0000"/>
                </a:solidFill>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，明天呢？（人人网，</a:t>
            </a:r>
            <a:r>
              <a:rPr lang="en-US" altLang="zh-CN">
                <a:latin typeface="宋体" panose="02010600030101010101" pitchFamily="2" charset="-122"/>
                <a:ea typeface="宋体" panose="02010600030101010101" pitchFamily="2" charset="-122"/>
              </a:rPr>
              <a:t>2010113</a:t>
            </a:r>
            <a:r>
              <a:rPr lang="zh-CN" altLang="en-US">
                <a:latin typeface="宋体" panose="02010600030101010101" pitchFamily="2" charset="-122"/>
                <a:ea typeface="宋体" panose="02010600030101010101" pitchFamily="2" charset="-122"/>
              </a:rPr>
              <a:t>）</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a:t>
            </a:r>
            <a:r>
              <a:rPr lang="en-US" altLang="zh-CN">
                <a:latin typeface="宋体" panose="02010600030101010101" pitchFamily="2" charset="-122"/>
                <a:ea typeface="宋体" panose="02010600030101010101" pitchFamily="2" charset="-122"/>
              </a:rPr>
              <a:t>9</a:t>
            </a:r>
            <a:r>
              <a:rPr lang="zh-CN" altLang="en-US">
                <a:latin typeface="宋体" panose="02010600030101010101" pitchFamily="2" charset="-122"/>
                <a:ea typeface="宋体" panose="02010600030101010101" pitchFamily="2" charset="-122"/>
              </a:rPr>
              <a:t>）堵住职工</a:t>
            </a:r>
            <a:r>
              <a:rPr lang="en-US" altLang="zh-CN" u="sng">
                <a:solidFill>
                  <a:srgbClr val="FF0000"/>
                </a:solidFill>
                <a:latin typeface="宋体" panose="02010600030101010101" pitchFamily="2" charset="-122"/>
                <a:ea typeface="宋体" panose="02010600030101010101" pitchFamily="2" charset="-122"/>
              </a:rPr>
              <a:t>“</a:t>
            </a:r>
            <a:r>
              <a:rPr lang="zh-CN" altLang="en-US" u="sng">
                <a:solidFill>
                  <a:srgbClr val="FF0000"/>
                </a:solidFill>
                <a:latin typeface="宋体" panose="02010600030101010101" pitchFamily="2" charset="-122"/>
                <a:ea typeface="宋体" panose="02010600030101010101" pitchFamily="2" charset="-122"/>
              </a:rPr>
              <a:t>被培训</a:t>
            </a:r>
            <a:r>
              <a:rPr lang="en-US" altLang="zh-CN" u="sng">
                <a:solidFill>
                  <a:srgbClr val="FF0000"/>
                </a:solidFill>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漏洞最关键（河北博才网，</a:t>
            </a:r>
            <a:r>
              <a:rPr lang="en-US" altLang="zh-CN">
                <a:latin typeface="宋体" panose="02010600030101010101" pitchFamily="2" charset="-122"/>
                <a:ea typeface="宋体" panose="02010600030101010101" pitchFamily="2" charset="-122"/>
              </a:rPr>
              <a:t>2012915</a:t>
            </a:r>
            <a:r>
              <a:rPr lang="zh-CN" altLang="en-US">
                <a:latin typeface="宋体" panose="02010600030101010101" pitchFamily="2" charset="-122"/>
                <a:ea typeface="宋体" panose="02010600030101010101" pitchFamily="2" charset="-122"/>
              </a:rPr>
              <a:t>）</a:t>
            </a:r>
            <a:endParaRPr lang="zh-CN" altLang="en-US">
              <a:latin typeface="宋体" panose="02010600030101010101" pitchFamily="2" charset="-122"/>
              <a:ea typeface="宋体" panose="02010600030101010101" pitchFamily="2" charset="-122"/>
            </a:endParaRPr>
          </a:p>
          <a:p>
            <a:endParaRPr lang="zh-CN" altLang="en-US">
              <a:latin typeface="宋体" panose="02010600030101010101" pitchFamily="2" charset="-122"/>
              <a:ea typeface="宋体" panose="02010600030101010101" pitchFamily="2" charset="-122"/>
            </a:endParaRPr>
          </a:p>
          <a:p>
            <a:r>
              <a:rPr lang="zh-CN" altLang="en-US">
                <a:solidFill>
                  <a:srgbClr val="0070C0"/>
                </a:solidFill>
                <a:latin typeface="宋体" panose="02010600030101010101" pitchFamily="2" charset="-122"/>
                <a:ea typeface="宋体" panose="02010600030101010101" pitchFamily="2" charset="-122"/>
              </a:rPr>
              <a:t>相应及物动词的常规用法</a:t>
            </a:r>
            <a:endParaRPr lang="zh-CN" altLang="en-US">
              <a:solidFill>
                <a:srgbClr val="0070C0"/>
              </a:solidFill>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a:t>
            </a:r>
            <a:r>
              <a:rPr lang="en-US" altLang="zh-CN">
                <a:latin typeface="宋体" panose="02010600030101010101" pitchFamily="2" charset="-122"/>
                <a:ea typeface="宋体" panose="02010600030101010101" pitchFamily="2" charset="-122"/>
              </a:rPr>
              <a:t>10</a:t>
            </a:r>
            <a:r>
              <a:rPr lang="zh-CN" altLang="en-US">
                <a:latin typeface="宋体" panose="02010600030101010101" pitchFamily="2" charset="-122"/>
                <a:ea typeface="宋体" panose="02010600030101010101" pitchFamily="2" charset="-122"/>
              </a:rPr>
              <a:t>）腾讯公司滥用了用户的信任，强制用户</a:t>
            </a:r>
            <a:r>
              <a:rPr lang="zh-CN" altLang="en-US" u="sng">
                <a:solidFill>
                  <a:srgbClr val="FF0000"/>
                </a:solidFill>
                <a:latin typeface="宋体" panose="02010600030101010101" pitchFamily="2" charset="-122"/>
                <a:ea typeface="宋体" panose="02010600030101010101" pitchFamily="2" charset="-122"/>
              </a:rPr>
              <a:t>卸载</a:t>
            </a:r>
            <a:r>
              <a:rPr lang="en-US" altLang="zh-CN">
                <a:latin typeface="宋体" panose="02010600030101010101" pitchFamily="2" charset="-122"/>
                <a:ea typeface="宋体" panose="02010600030101010101" pitchFamily="2" charset="-122"/>
              </a:rPr>
              <a:t>360</a:t>
            </a:r>
            <a:r>
              <a:rPr lang="zh-CN" altLang="en-US">
                <a:latin typeface="宋体" panose="02010600030101010101" pitchFamily="2" charset="-122"/>
                <a:ea typeface="宋体" panose="02010600030101010101" pitchFamily="2" charset="-122"/>
              </a:rPr>
              <a:t>安全产品。（人人网，</a:t>
            </a:r>
            <a:r>
              <a:rPr lang="en-US" altLang="zh-CN">
                <a:latin typeface="宋体" panose="02010600030101010101" pitchFamily="2" charset="-122"/>
                <a:ea typeface="宋体" panose="02010600030101010101" pitchFamily="2" charset="-122"/>
              </a:rPr>
              <a:t>2010113</a:t>
            </a:r>
            <a:r>
              <a:rPr lang="zh-CN" altLang="en-US">
                <a:latin typeface="宋体" panose="02010600030101010101" pitchFamily="2" charset="-122"/>
                <a:ea typeface="宋体" panose="02010600030101010101" pitchFamily="2" charset="-122"/>
              </a:rPr>
              <a:t>）</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a:t>
            </a:r>
            <a:r>
              <a:rPr lang="en-US" altLang="zh-CN">
                <a:latin typeface="宋体" panose="02010600030101010101" pitchFamily="2" charset="-122"/>
                <a:ea typeface="宋体" panose="02010600030101010101" pitchFamily="2" charset="-122"/>
              </a:rPr>
              <a:t>11</a:t>
            </a:r>
            <a:r>
              <a:rPr lang="zh-CN" altLang="en-US">
                <a:latin typeface="宋体" panose="02010600030101010101" pitchFamily="2" charset="-122"/>
                <a:ea typeface="宋体" panose="02010600030101010101" pitchFamily="2" charset="-122"/>
              </a:rPr>
              <a:t>）（用人单位）早已主动拨出标准高得多的经费</a:t>
            </a:r>
            <a:r>
              <a:rPr lang="zh-CN" altLang="en-US" u="sng">
                <a:solidFill>
                  <a:srgbClr val="FF0000"/>
                </a:solidFill>
                <a:latin typeface="宋体" panose="02010600030101010101" pitchFamily="2" charset="-122"/>
                <a:ea typeface="宋体" panose="02010600030101010101" pitchFamily="2" charset="-122"/>
              </a:rPr>
              <a:t>培训</a:t>
            </a:r>
            <a:r>
              <a:rPr lang="zh-CN" altLang="en-US">
                <a:latin typeface="宋体" panose="02010600030101010101" pitchFamily="2" charset="-122"/>
                <a:ea typeface="宋体" panose="02010600030101010101" pitchFamily="2" charset="-122"/>
              </a:rPr>
              <a:t>全体员工。（河北博才网，</a:t>
            </a:r>
            <a:r>
              <a:rPr lang="en-US" altLang="zh-CN">
                <a:latin typeface="宋体" panose="02010600030101010101" pitchFamily="2" charset="-122"/>
                <a:ea typeface="宋体" panose="02010600030101010101" pitchFamily="2" charset="-122"/>
              </a:rPr>
              <a:t>2012915</a:t>
            </a:r>
            <a:r>
              <a:rPr lang="zh-CN" altLang="en-US">
                <a:latin typeface="宋体" panose="02010600030101010101" pitchFamily="2" charset="-122"/>
                <a:ea typeface="宋体" panose="02010600030101010101" pitchFamily="2" charset="-122"/>
              </a:rPr>
              <a:t>）</a:t>
            </a:r>
            <a:endParaRPr lang="zh-CN" altLang="en-US">
              <a:latin typeface="宋体" panose="02010600030101010101" pitchFamily="2" charset="-122"/>
              <a:ea typeface="宋体" panose="02010600030101010101" pitchFamily="2" charset="-122"/>
            </a:endParaRPr>
          </a:p>
        </p:txBody>
      </p:sp>
    </p:spTree>
    <p:custDataLst>
      <p:tags r:id="rId1"/>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2.2 </a:t>
            </a:r>
            <a:r>
              <a:rPr lang="zh-CN" altLang="en-US"/>
              <a:t>小结：形式和意义的双重背反</a:t>
            </a:r>
            <a:endParaRPr lang="zh-CN" altLang="en-US"/>
          </a:p>
        </p:txBody>
      </p:sp>
      <p:sp>
        <p:nvSpPr>
          <p:cNvPr id="3" name="内容占位符 2"/>
          <p:cNvSpPr>
            <a:spLocks noGrp="1"/>
          </p:cNvSpPr>
          <p:nvPr>
            <p:ph idx="1"/>
          </p:nvPr>
        </p:nvSpPr>
        <p:spPr/>
        <p:txBody>
          <a:bodyPr/>
          <a:p>
            <a:r>
              <a:rPr lang="zh-CN" altLang="en-US">
                <a:solidFill>
                  <a:srgbClr val="FF0000"/>
                </a:solidFill>
                <a:latin typeface="宋体" panose="02010600030101010101" pitchFamily="2" charset="-122"/>
                <a:ea typeface="宋体" panose="02010600030101010101" pitchFamily="2" charset="-122"/>
              </a:rPr>
              <a:t>其一，形式上的背反。</a:t>
            </a:r>
            <a:endParaRPr lang="zh-CN" altLang="en-US">
              <a:solidFill>
                <a:srgbClr val="FF0000"/>
              </a:solidFill>
              <a:latin typeface="宋体" panose="02010600030101010101" pitchFamily="2" charset="-122"/>
              <a:ea typeface="宋体" panose="02010600030101010101" pitchFamily="2" charset="-122"/>
            </a:endParaRPr>
          </a:p>
          <a:p>
            <a:r>
              <a:rPr lang="zh-CN" altLang="en-US">
                <a:solidFill>
                  <a:srgbClr val="0070C0"/>
                </a:solidFill>
                <a:latin typeface="宋体" panose="02010600030101010101" pitchFamily="2" charset="-122"/>
                <a:ea typeface="宋体" panose="02010600030101010101" pitchFamily="2" charset="-122"/>
              </a:rPr>
              <a:t>常规被字句：</a:t>
            </a:r>
            <a:endParaRPr lang="zh-CN" altLang="en-US">
              <a:solidFill>
                <a:srgbClr val="0070C0"/>
              </a:solidFill>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被打、被骂</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被打伤、被关上、被哭醒、被干死、被放到一边、被选举为校长</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被</a:t>
            </a:r>
            <a:r>
              <a:rPr lang="zh-CN" altLang="en-US" u="sng">
                <a:solidFill>
                  <a:srgbClr val="FF0000"/>
                </a:solidFill>
                <a:latin typeface="宋体" panose="02010600030101010101" pitchFamily="2" charset="-122"/>
                <a:ea typeface="宋体" panose="02010600030101010101" pitchFamily="2" charset="-122"/>
              </a:rPr>
              <a:t>他</a:t>
            </a:r>
            <a:r>
              <a:rPr lang="zh-CN" altLang="en-US">
                <a:latin typeface="宋体" panose="02010600030101010101" pitchFamily="2" charset="-122"/>
                <a:ea typeface="宋体" panose="02010600030101010101" pitchFamily="2" charset="-122"/>
              </a:rPr>
              <a:t>打、被</a:t>
            </a:r>
            <a:r>
              <a:rPr lang="zh-CN" altLang="en-US" u="sng">
                <a:solidFill>
                  <a:srgbClr val="FF0000"/>
                </a:solidFill>
                <a:latin typeface="宋体" panose="02010600030101010101" pitchFamily="2" charset="-122"/>
                <a:ea typeface="宋体" panose="02010600030101010101" pitchFamily="2" charset="-122"/>
              </a:rPr>
              <a:t>凶手</a:t>
            </a:r>
            <a:r>
              <a:rPr lang="zh-CN" altLang="en-US">
                <a:latin typeface="宋体" panose="02010600030101010101" pitchFamily="2" charset="-122"/>
                <a:ea typeface="宋体" panose="02010600030101010101" pitchFamily="2" charset="-122"/>
              </a:rPr>
              <a:t>杀害、被</a:t>
            </a:r>
            <a:r>
              <a:rPr lang="zh-CN" altLang="en-US" u="sng">
                <a:solidFill>
                  <a:srgbClr val="FF0000"/>
                </a:solidFill>
                <a:latin typeface="宋体" panose="02010600030101010101" pitchFamily="2" charset="-122"/>
                <a:ea typeface="宋体" panose="02010600030101010101" pitchFamily="2" charset="-122"/>
              </a:rPr>
              <a:t>人</a:t>
            </a:r>
            <a:r>
              <a:rPr lang="zh-CN" altLang="en-US">
                <a:latin typeface="宋体" panose="02010600030101010101" pitchFamily="2" charset="-122"/>
                <a:ea typeface="宋体" panose="02010600030101010101" pitchFamily="2" charset="-122"/>
              </a:rPr>
              <a:t>打伤、被</a:t>
            </a:r>
            <a:r>
              <a:rPr lang="zh-CN" altLang="en-US" u="sng">
                <a:solidFill>
                  <a:srgbClr val="FF0000"/>
                </a:solidFill>
                <a:latin typeface="宋体" panose="02010600030101010101" pitchFamily="2" charset="-122"/>
                <a:ea typeface="宋体" panose="02010600030101010101" pitchFamily="2" charset="-122"/>
              </a:rPr>
              <a:t>孩子</a:t>
            </a:r>
            <a:r>
              <a:rPr lang="zh-CN" altLang="en-US">
                <a:latin typeface="宋体" panose="02010600030101010101" pitchFamily="2" charset="-122"/>
                <a:ea typeface="宋体" panose="02010600030101010101" pitchFamily="2" charset="-122"/>
              </a:rPr>
              <a:t>哭醒、被</a:t>
            </a:r>
            <a:r>
              <a:rPr lang="zh-CN" altLang="en-US" u="sng">
                <a:solidFill>
                  <a:srgbClr val="FF0000"/>
                </a:solidFill>
                <a:latin typeface="宋体" panose="02010600030101010101" pitchFamily="2" charset="-122"/>
                <a:ea typeface="宋体" panose="02010600030101010101" pitchFamily="2" charset="-122"/>
              </a:rPr>
              <a:t>大旱</a:t>
            </a:r>
            <a:r>
              <a:rPr lang="zh-CN" altLang="en-US">
                <a:latin typeface="宋体" panose="02010600030101010101" pitchFamily="2" charset="-122"/>
                <a:ea typeface="宋体" panose="02010600030101010101" pitchFamily="2" charset="-122"/>
              </a:rPr>
              <a:t>干死</a:t>
            </a:r>
            <a:endParaRPr lang="zh-CN" altLang="en-US">
              <a:latin typeface="宋体" panose="02010600030101010101" pitchFamily="2" charset="-122"/>
              <a:ea typeface="宋体" panose="02010600030101010101" pitchFamily="2" charset="-122"/>
            </a:endParaRPr>
          </a:p>
          <a:p>
            <a:endParaRPr lang="zh-CN" altLang="en-US">
              <a:latin typeface="宋体" panose="02010600030101010101" pitchFamily="2" charset="-122"/>
              <a:ea typeface="宋体" panose="02010600030101010101" pitchFamily="2" charset="-122"/>
            </a:endParaRPr>
          </a:p>
          <a:p>
            <a:r>
              <a:rPr lang="zh-CN" altLang="en-US">
                <a:solidFill>
                  <a:srgbClr val="0070C0"/>
                </a:solidFill>
                <a:latin typeface="宋体" panose="02010600030101010101" pitchFamily="2" charset="-122"/>
                <a:ea typeface="宋体" panose="02010600030101010101" pitchFamily="2" charset="-122"/>
              </a:rPr>
              <a:t>新</a:t>
            </a:r>
            <a:r>
              <a:rPr lang="en-US" altLang="zh-CN">
                <a:solidFill>
                  <a:srgbClr val="0070C0"/>
                </a:solidFill>
                <a:latin typeface="宋体" panose="02010600030101010101" pitchFamily="2" charset="-122"/>
                <a:ea typeface="宋体" panose="02010600030101010101" pitchFamily="2" charset="-122"/>
              </a:rPr>
              <a:t>“</a:t>
            </a:r>
            <a:r>
              <a:rPr lang="zh-CN" altLang="en-US">
                <a:solidFill>
                  <a:srgbClr val="0070C0"/>
                </a:solidFill>
                <a:latin typeface="宋体" panose="02010600030101010101" pitchFamily="2" charset="-122"/>
                <a:ea typeface="宋体" panose="02010600030101010101" pitchFamily="2" charset="-122"/>
              </a:rPr>
              <a:t>被</a:t>
            </a:r>
            <a:r>
              <a:rPr lang="en-US" altLang="zh-CN">
                <a:solidFill>
                  <a:srgbClr val="0070C0"/>
                </a:solidFill>
                <a:latin typeface="宋体" panose="02010600030101010101" pitchFamily="2" charset="-122"/>
                <a:ea typeface="宋体" panose="02010600030101010101" pitchFamily="2" charset="-122"/>
              </a:rPr>
              <a:t>”</a:t>
            </a:r>
            <a:r>
              <a:rPr lang="zh-CN" altLang="en-US">
                <a:solidFill>
                  <a:srgbClr val="0070C0"/>
                </a:solidFill>
                <a:latin typeface="宋体" panose="02010600030101010101" pitchFamily="2" charset="-122"/>
                <a:ea typeface="宋体" panose="02010600030101010101" pitchFamily="2" charset="-122"/>
              </a:rPr>
              <a:t>字式：</a:t>
            </a:r>
            <a:endParaRPr lang="zh-CN" altLang="en-US">
              <a:solidFill>
                <a:srgbClr val="0070C0"/>
              </a:solidFill>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被自杀、被和谐</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被高铁、被潜规则</a:t>
            </a:r>
            <a:endParaRPr lang="zh-CN" altLang="en-US">
              <a:latin typeface="宋体" panose="02010600030101010101" pitchFamily="2" charset="-122"/>
              <a:ea typeface="宋体" panose="02010600030101010101" pitchFamily="2" charset="-122"/>
            </a:endParaRPr>
          </a:p>
          <a:p>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被</a:t>
            </a:r>
            <a:r>
              <a:rPr lang="zh-CN" altLang="en-US" u="sng">
                <a:solidFill>
                  <a:srgbClr val="FF0000"/>
                </a:solidFill>
                <a:latin typeface="宋体" panose="02010600030101010101" pitchFamily="2" charset="-122"/>
                <a:ea typeface="宋体" panose="02010600030101010101" pitchFamily="2" charset="-122"/>
              </a:rPr>
              <a:t>他</a:t>
            </a:r>
            <a:r>
              <a:rPr lang="zh-CN" altLang="en-US">
                <a:latin typeface="宋体" panose="02010600030101010101" pitchFamily="2" charset="-122"/>
                <a:ea typeface="宋体" panose="02010600030101010101" pitchFamily="2" charset="-122"/>
              </a:rPr>
              <a:t>自杀</a:t>
            </a:r>
            <a:endParaRPr lang="zh-CN" altLang="en-US">
              <a:latin typeface="宋体" panose="02010600030101010101" pitchFamily="2" charset="-122"/>
              <a:ea typeface="宋体" panose="02010600030101010101" pitchFamily="2" charset="-122"/>
            </a:endParaRPr>
          </a:p>
          <a:p>
            <a:endParaRPr lang="zh-CN" altLang="en-US">
              <a:latin typeface="宋体" panose="02010600030101010101" pitchFamily="2" charset="-122"/>
              <a:ea typeface="宋体" panose="02010600030101010101" pitchFamily="2" charset="-122"/>
            </a:endParaRPr>
          </a:p>
        </p:txBody>
      </p:sp>
    </p:spTree>
    <p:custDataLst>
      <p:tags r:id="rId1"/>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sym typeface="+mn-ea"/>
              </a:rPr>
              <a:t>2.2 </a:t>
            </a:r>
            <a:r>
              <a:rPr lang="zh-CN" altLang="en-US">
                <a:sym typeface="+mn-ea"/>
              </a:rPr>
              <a:t>小结：形式和意义的双重背反</a:t>
            </a:r>
            <a:endParaRPr lang="zh-CN" altLang="en-US"/>
          </a:p>
        </p:txBody>
      </p:sp>
      <p:sp>
        <p:nvSpPr>
          <p:cNvPr id="3" name="内容占位符 2"/>
          <p:cNvSpPr>
            <a:spLocks noGrp="1"/>
          </p:cNvSpPr>
          <p:nvPr>
            <p:ph idx="1"/>
          </p:nvPr>
        </p:nvSpPr>
        <p:spPr/>
        <p:txBody>
          <a:bodyPr/>
          <a:p>
            <a:r>
              <a:rPr lang="zh-CN" altLang="en-US">
                <a:solidFill>
                  <a:srgbClr val="FF0000"/>
                </a:solidFill>
                <a:latin typeface="宋体" panose="02010600030101010101" pitchFamily="2" charset="-122"/>
                <a:ea typeface="宋体" panose="02010600030101010101" pitchFamily="2" charset="-122"/>
              </a:rPr>
              <a:t>其二，意义上的背反</a:t>
            </a:r>
            <a:endParaRPr lang="zh-CN" altLang="en-US">
              <a:solidFill>
                <a:srgbClr val="FF0000"/>
              </a:solidFill>
              <a:latin typeface="宋体" panose="02010600030101010101" pitchFamily="2" charset="-122"/>
              <a:ea typeface="宋体" panose="02010600030101010101" pitchFamily="2" charset="-122"/>
            </a:endParaRPr>
          </a:p>
          <a:p>
            <a:r>
              <a:rPr lang="zh-CN" altLang="en-US">
                <a:solidFill>
                  <a:srgbClr val="0070C0"/>
                </a:solidFill>
                <a:latin typeface="宋体" panose="02010600030101010101" pitchFamily="2" charset="-122"/>
                <a:ea typeface="宋体" panose="02010600030101010101" pitchFamily="2" charset="-122"/>
              </a:rPr>
              <a:t>常规</a:t>
            </a:r>
            <a:r>
              <a:rPr lang="en-US" altLang="zh-CN">
                <a:solidFill>
                  <a:srgbClr val="0070C0"/>
                </a:solidFill>
                <a:latin typeface="宋体" panose="02010600030101010101" pitchFamily="2" charset="-122"/>
                <a:ea typeface="宋体" panose="02010600030101010101" pitchFamily="2" charset="-122"/>
              </a:rPr>
              <a:t>“</a:t>
            </a:r>
            <a:r>
              <a:rPr lang="zh-CN" altLang="en-US">
                <a:solidFill>
                  <a:srgbClr val="0070C0"/>
                </a:solidFill>
                <a:latin typeface="宋体" panose="02010600030101010101" pitchFamily="2" charset="-122"/>
                <a:ea typeface="宋体" panose="02010600030101010101" pitchFamily="2" charset="-122"/>
              </a:rPr>
              <a:t>被</a:t>
            </a:r>
            <a:r>
              <a:rPr lang="en-US" altLang="zh-CN">
                <a:solidFill>
                  <a:srgbClr val="0070C0"/>
                </a:solidFill>
                <a:latin typeface="宋体" panose="02010600030101010101" pitchFamily="2" charset="-122"/>
                <a:ea typeface="宋体" panose="02010600030101010101" pitchFamily="2" charset="-122"/>
              </a:rPr>
              <a:t>”</a:t>
            </a:r>
            <a:r>
              <a:rPr lang="zh-CN" altLang="en-US">
                <a:solidFill>
                  <a:srgbClr val="0070C0"/>
                </a:solidFill>
                <a:latin typeface="宋体" panose="02010600030101010101" pitchFamily="2" charset="-122"/>
                <a:ea typeface="宋体" panose="02010600030101010101" pitchFamily="2" charset="-122"/>
              </a:rPr>
              <a:t>字句：致使表达。</a:t>
            </a:r>
            <a:endParaRPr lang="zh-CN" altLang="en-US">
              <a:solidFill>
                <a:srgbClr val="0070C0"/>
              </a:solidFill>
              <a:latin typeface="宋体" panose="02010600030101010101" pitchFamily="2" charset="-122"/>
              <a:ea typeface="宋体" panose="02010600030101010101" pitchFamily="2" charset="-122"/>
            </a:endParaRPr>
          </a:p>
          <a:p>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凸显役事（</a:t>
            </a:r>
            <a:r>
              <a:rPr lang="en-US" altLang="zh-CN">
                <a:latin typeface="宋体" panose="02010600030101010101" pitchFamily="2" charset="-122"/>
                <a:ea typeface="宋体" panose="02010600030101010101" pitchFamily="2" charset="-122"/>
              </a:rPr>
              <a:t>causee</a:t>
            </a:r>
            <a:r>
              <a:rPr lang="zh-CN" altLang="en-US">
                <a:latin typeface="宋体" panose="02010600030101010101" pitchFamily="2" charset="-122"/>
                <a:ea typeface="宋体" panose="02010600030101010101" pitchFamily="2" charset="-122"/>
              </a:rPr>
              <a:t>）受到致事（</a:t>
            </a:r>
            <a:r>
              <a:rPr lang="en-US" altLang="zh-CN">
                <a:latin typeface="宋体" panose="02010600030101010101" pitchFamily="2" charset="-122"/>
                <a:ea typeface="宋体" panose="02010600030101010101" pitchFamily="2" charset="-122"/>
              </a:rPr>
              <a:t>Causer</a:t>
            </a:r>
            <a:r>
              <a:rPr lang="zh-CN" altLang="en-US">
                <a:latin typeface="宋体" panose="02010600030101010101" pitchFamily="2" charset="-122"/>
                <a:ea typeface="宋体" panose="02010600030101010101" pitchFamily="2" charset="-122"/>
              </a:rPr>
              <a:t>）施加致使性影响的结果</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a:t>
            </a:r>
            <a:endParaRPr lang="zh-CN" altLang="en-US">
              <a:latin typeface="宋体" panose="02010600030101010101" pitchFamily="2" charset="-122"/>
              <a:ea typeface="宋体" panose="02010600030101010101" pitchFamily="2" charset="-122"/>
            </a:endParaRPr>
          </a:p>
          <a:p>
            <a:pPr marL="0" indent="0">
              <a:buNone/>
            </a:pPr>
            <a:r>
              <a:rPr lang="zh-CN" altLang="en-US">
                <a:latin typeface="仿宋" panose="02010609060101010101" charset="-122"/>
                <a:ea typeface="仿宋" panose="02010609060101010101" charset="-122"/>
              </a:rPr>
              <a:t>   </a:t>
            </a:r>
            <a:r>
              <a:rPr lang="zh-CN" altLang="en-US" b="1">
                <a:latin typeface="仿宋" panose="02010609060101010101" charset="-122"/>
                <a:ea typeface="仿宋" panose="02010609060101010101" charset="-122"/>
              </a:rPr>
              <a:t>杂志被孩子撕破了</a:t>
            </a:r>
            <a:endParaRPr lang="zh-CN" altLang="en-US" b="1">
              <a:latin typeface="仿宋" panose="02010609060101010101" charset="-122"/>
              <a:ea typeface="仿宋" panose="02010609060101010101" charset="-122"/>
            </a:endParaRPr>
          </a:p>
          <a:p>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凸显役事受到致使性影响的结果</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a:t>
            </a:r>
            <a:r>
              <a:rPr lang="zh-CN" altLang="en-US" b="1">
                <a:latin typeface="仿宋" panose="02010609060101010101" charset="-122"/>
                <a:ea typeface="仿宋" panose="02010609060101010101" charset="-122"/>
              </a:rPr>
              <a:t>杂志被撕破了</a:t>
            </a:r>
            <a:endParaRPr lang="zh-CN" altLang="en-US" b="1">
              <a:latin typeface="仿宋" panose="02010609060101010101" charset="-122"/>
              <a:ea typeface="仿宋" panose="02010609060101010101" charset="-122"/>
            </a:endParaRPr>
          </a:p>
          <a:p>
            <a:r>
              <a:rPr lang="zh-CN" altLang="en-US">
                <a:latin typeface="宋体" panose="02010600030101010101" pitchFamily="2" charset="-122"/>
                <a:ea typeface="宋体" panose="02010600030101010101" pitchFamily="2" charset="-122"/>
              </a:rPr>
              <a:t>致使性影响的结果：</a:t>
            </a:r>
            <a:r>
              <a:rPr lang="zh-CN" altLang="en-US" b="1">
                <a:latin typeface="仿宋" panose="02010609060101010101" charset="-122"/>
                <a:ea typeface="仿宋" panose="02010609060101010101" charset="-122"/>
              </a:rPr>
              <a:t>杂志被撕了</a:t>
            </a:r>
            <a:endParaRPr lang="zh-CN" altLang="en-US" b="1">
              <a:latin typeface="仿宋" panose="02010609060101010101" charset="-122"/>
              <a:ea typeface="仿宋" panose="02010609060101010101" charset="-122"/>
            </a:endParaRPr>
          </a:p>
          <a:p>
            <a:endParaRPr lang="zh-CN" altLang="en-US">
              <a:latin typeface="宋体" panose="02010600030101010101" pitchFamily="2" charset="-122"/>
              <a:ea typeface="宋体" panose="02010600030101010101" pitchFamily="2" charset="-122"/>
            </a:endParaRPr>
          </a:p>
          <a:p>
            <a:r>
              <a:rPr lang="zh-CN" altLang="en-US">
                <a:solidFill>
                  <a:srgbClr val="0070C0"/>
                </a:solidFill>
                <a:latin typeface="宋体" panose="02010600030101010101" pitchFamily="2" charset="-122"/>
                <a:ea typeface="宋体" panose="02010600030101010101" pitchFamily="2" charset="-122"/>
              </a:rPr>
              <a:t>新</a:t>
            </a:r>
            <a:r>
              <a:rPr lang="en-US" altLang="zh-CN">
                <a:solidFill>
                  <a:srgbClr val="0070C0"/>
                </a:solidFill>
                <a:latin typeface="宋体" panose="02010600030101010101" pitchFamily="2" charset="-122"/>
                <a:ea typeface="宋体" panose="02010600030101010101" pitchFamily="2" charset="-122"/>
              </a:rPr>
              <a:t>“</a:t>
            </a:r>
            <a:r>
              <a:rPr lang="zh-CN" altLang="en-US">
                <a:solidFill>
                  <a:srgbClr val="0070C0"/>
                </a:solidFill>
                <a:latin typeface="宋体" panose="02010600030101010101" pitchFamily="2" charset="-122"/>
                <a:ea typeface="宋体" panose="02010600030101010101" pitchFamily="2" charset="-122"/>
              </a:rPr>
              <a:t>被</a:t>
            </a:r>
            <a:r>
              <a:rPr lang="en-US" altLang="zh-CN">
                <a:solidFill>
                  <a:srgbClr val="0070C0"/>
                </a:solidFill>
                <a:latin typeface="宋体" panose="02010600030101010101" pitchFamily="2" charset="-122"/>
                <a:ea typeface="宋体" panose="02010600030101010101" pitchFamily="2" charset="-122"/>
              </a:rPr>
              <a:t>”</a:t>
            </a:r>
            <a:r>
              <a:rPr lang="zh-CN" altLang="en-US">
                <a:solidFill>
                  <a:srgbClr val="0070C0"/>
                </a:solidFill>
                <a:latin typeface="宋体" panose="02010600030101010101" pitchFamily="2" charset="-122"/>
                <a:ea typeface="宋体" panose="02010600030101010101" pitchFamily="2" charset="-122"/>
              </a:rPr>
              <a:t>字式：更多的主观色彩。</a:t>
            </a:r>
            <a:endParaRPr lang="zh-CN" altLang="en-US">
              <a:solidFill>
                <a:srgbClr val="0070C0"/>
              </a:solidFill>
              <a:latin typeface="宋体" panose="02010600030101010101" pitchFamily="2" charset="-122"/>
              <a:ea typeface="宋体" panose="02010600030101010101" pitchFamily="2" charset="-122"/>
            </a:endParaRPr>
          </a:p>
          <a:p>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被自杀</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：（某人突然死亡后）被官方说成是自杀了</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 对官方进行怀疑、否定或谴责</a:t>
            </a:r>
            <a:endParaRPr lang="zh-CN" altLang="en-US">
              <a:latin typeface="宋体" panose="02010600030101010101" pitchFamily="2" charset="-122"/>
              <a:ea typeface="宋体" panose="02010600030101010101" pitchFamily="2" charset="-122"/>
            </a:endParaRPr>
          </a:p>
        </p:txBody>
      </p:sp>
    </p:spTree>
    <p:custDataLst>
      <p:tags r:id="rId1"/>
    </p:custDataLst>
  </p:cSld>
  <p:clrMapOvr>
    <a:masterClrMapping/>
  </p:clrMapOvr>
</p:sld>
</file>

<file path=ppt/tags/tag1.xml><?xml version="1.0" encoding="utf-8"?>
<p:tagLst xmlns:p="http://schemas.openxmlformats.org/presentationml/2006/main">
  <p:tag name="KSO_WM_TAG_VERSION" val="1.0"/>
  <p:tag name="KSO_WM_TEMPLATE_CATEGORY" val="custom"/>
  <p:tag name="KSO_WM_TEMPLATE_INDEX" val="160411"/>
</p:tagLst>
</file>

<file path=ppt/tags/tag10.xml><?xml version="1.0" encoding="utf-8"?>
<p:tagLst xmlns:p="http://schemas.openxmlformats.org/presentationml/2006/main">
  <p:tag name="KSO_WM_TAG_VERSION" val="1.0"/>
  <p:tag name="KSO_WM_BEAUTIFY_FLAG" val="#wm#"/>
  <p:tag name="KSO_WM_UNIT_TYPE" val="i"/>
  <p:tag name="KSO_WM_UNIT_ID" val="custom160510_6*i*7"/>
  <p:tag name="KSO_WM_TEMPLATE_CATEGORY" val="custom"/>
  <p:tag name="KSO_WM_TEMPLATE_INDEX" val="160510"/>
  <p:tag name="KSO_WM_UNIT_INDEX" val="7"/>
</p:tagLst>
</file>

<file path=ppt/tags/tag100.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h_f"/>
  <p:tag name="KSO_WM_UNIT_INDEX" val="1_5_1"/>
  <p:tag name="KSO_WM_UNIT_ID" val="custom160510_10*l_h_f*1_5_1"/>
  <p:tag name="KSO_WM_UNIT_CLEAR" val="1"/>
  <p:tag name="KSO_WM_UNIT_LAYERLEVEL" val="1_1_1"/>
  <p:tag name="KSO_WM_UNIT_VALUE" val="16"/>
  <p:tag name="KSO_WM_UNIT_HIGHLIGHT" val="0"/>
  <p:tag name="KSO_WM_UNIT_COMPATIBLE" val="0"/>
  <p:tag name="KSO_WM_UNIT_PRESET_TEXT_INDEX" val="3"/>
  <p:tag name="KSO_WM_UNIT_PRESET_TEXT_LEN" val="17"/>
  <p:tag name="KSO_WM_DIAGRAM_GROUP_CODE" val="l1-1"/>
  <p:tag name="KSO_WM_UNIT_FILL_FORE_SCHEMECOLOR_INDEX" val="5"/>
  <p:tag name="KSO_WM_UNIT_FILL_TYPE" val="1"/>
  <p:tag name="KSO_WM_UNIT_TEXT_FILL_FORE_SCHEMECOLOR_INDEX" val="14"/>
  <p:tag name="KSO_WM_UNIT_TEXT_FILL_TYPE" val="1"/>
  <p:tag name="KSO_WM_UNIT_USESOURCEFORMAT_APPLY" val="1"/>
</p:tagLst>
</file>

<file path=ppt/tags/tag101.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i"/>
  <p:tag name="KSO_WM_UNIT_INDEX" val="1_9"/>
  <p:tag name="KSO_WM_UNIT_ID" val="custom160510_10*l_i*1_9"/>
  <p:tag name="KSO_WM_UNIT_CLEAR" val="1"/>
  <p:tag name="KSO_WM_UNIT_LAYERLEVEL" val="1_1"/>
  <p:tag name="KSO_WM_DIAGRAM_GROUP_CODE" val="l1-1"/>
  <p:tag name="KSO_WM_UNIT_FILL_FORE_SCHEMECOLOR_INDEX" val="5"/>
  <p:tag name="KSO_WM_UNIT_FILL_TYPE" val="1"/>
  <p:tag name="KSO_WM_UNIT_TEXT_FILL_FORE_SCHEMECOLOR_INDEX" val="2"/>
  <p:tag name="KSO_WM_UNIT_TEXT_FILL_TYPE" val="1"/>
  <p:tag name="KSO_WM_UNIT_USESOURCEFORMAT_APPLY" val="1"/>
</p:tagLst>
</file>

<file path=ppt/tags/tag102.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i"/>
  <p:tag name="KSO_WM_UNIT_INDEX" val="1_10"/>
  <p:tag name="KSO_WM_UNIT_ID" val="custom160510_10*l_i*1_10"/>
  <p:tag name="KSO_WM_UNIT_CLEAR" val="1"/>
  <p:tag name="KSO_WM_UNIT_LAYERLEVEL" val="1_1"/>
  <p:tag name="KSO_WM_DIAGRAM_GROUP_CODE" val="l1-1"/>
  <p:tag name="KSO_WM_UNIT_TEXT_FILL_FORE_SCHEMECOLOR_INDEX" val="5"/>
  <p:tag name="KSO_WM_UNIT_TEXT_FILL_TYPE" val="1"/>
  <p:tag name="KSO_WM_UNIT_USESOURCEFORMAT_APPLY" val="1"/>
</p:tagLst>
</file>

<file path=ppt/tags/tag103.xml><?xml version="1.0" encoding="utf-8"?>
<p:tagLst xmlns:p="http://schemas.openxmlformats.org/presentationml/2006/main">
  <p:tag name="KSO_WM_TAG_VERSION" val="1.0"/>
  <p:tag name="KSO_WM_BEAUTIFY_FLAG" val="#wm#"/>
  <p:tag name="KSO_WM_UNIT_TYPE" val="i"/>
  <p:tag name="KSO_WM_UNIT_ID" val="custom160510_10*i*35"/>
  <p:tag name="KSO_WM_TEMPLATE_CATEGORY" val="custom"/>
  <p:tag name="KSO_WM_TEMPLATE_INDEX" val="160510"/>
  <p:tag name="KSO_WM_UNIT_INDEX" val="35"/>
</p:tagLst>
</file>

<file path=ppt/tags/tag104.xml><?xml version="1.0" encoding="utf-8"?>
<p:tagLst xmlns:p="http://schemas.openxmlformats.org/presentationml/2006/main">
  <p:tag name="KSO_WM_TAG_VERSION" val="1.0"/>
  <p:tag name="KSO_WM_BEAUTIFY_FLAG" val="#wm#"/>
  <p:tag name="KSO_WM_UNIT_TYPE" val="i"/>
  <p:tag name="KSO_WM_UNIT_ID" val="custom160510_10*i*36"/>
  <p:tag name="KSO_WM_TEMPLATE_CATEGORY" val="custom"/>
  <p:tag name="KSO_WM_TEMPLATE_INDEX" val="160510"/>
  <p:tag name="KSO_WM_UNIT_INDEX" val="36"/>
</p:tagLst>
</file>

<file path=ppt/tags/tag105.xml><?xml version="1.0" encoding="utf-8"?>
<p:tagLst xmlns:p="http://schemas.openxmlformats.org/presentationml/2006/main">
  <p:tag name="KSO_WM_TEMPLATE_CATEGORY" val="custom"/>
  <p:tag name="KSO_WM_TEMPLATE_INDEX" val="160411"/>
  <p:tag name="KSO_WM_TAG_VERSION" val="1.0"/>
  <p:tag name="KSO_WM_SLIDE_ID" val="custom160510_10"/>
  <p:tag name="KSO_WM_SLIDE_INDEX" val="10"/>
  <p:tag name="KSO_WM_SLIDE_ITEM_CNT" val="5"/>
  <p:tag name="KSO_WM_SLIDE_LAYOUT" val="l"/>
  <p:tag name="KSO_WM_SLIDE_LAYOUT_CNT" val="1"/>
  <p:tag name="KSO_WM_SLIDE_TYPE" val="contents"/>
  <p:tag name="KSO_WM_BEAUTIFY_FLAG" val="#wm#"/>
  <p:tag name="KSO_WM_DIAGRAM_GROUP_CODE" val="l1-1"/>
</p:tagLst>
</file>

<file path=ppt/tags/tag106.xml><?xml version="1.0" encoding="utf-8"?>
<p:tagLst xmlns:p="http://schemas.openxmlformats.org/presentationml/2006/main">
  <p:tag name="KSO_WM_BEAUTIFY_FLAG" val="#wm#"/>
  <p:tag name="KSO_WM_TEMPLATE_CATEGORY" val="custom"/>
  <p:tag name="KSO_WM_TEMPLATE_INDEX" val="160411"/>
</p:tagLst>
</file>

<file path=ppt/tags/tag107.xml><?xml version="1.0" encoding="utf-8"?>
<p:tagLst xmlns:p="http://schemas.openxmlformats.org/presentationml/2006/main">
  <p:tag name="KSO_WM_BEAUTIFY_FLAG" val="#wm#"/>
  <p:tag name="KSO_WM_TEMPLATE_CATEGORY" val="custom"/>
  <p:tag name="KSO_WM_TEMPLATE_INDEX" val="160411"/>
</p:tagLst>
</file>

<file path=ppt/tags/tag108.xml><?xml version="1.0" encoding="utf-8"?>
<p:tagLst xmlns:p="http://schemas.openxmlformats.org/presentationml/2006/main">
  <p:tag name="KSO_WM_BEAUTIFY_FLAG" val="#wm#"/>
  <p:tag name="KSO_WM_TEMPLATE_CATEGORY" val="custom"/>
  <p:tag name="KSO_WM_TEMPLATE_INDEX" val="160411"/>
</p:tagLst>
</file>

<file path=ppt/tags/tag109.xml><?xml version="1.0" encoding="utf-8"?>
<p:tagLst xmlns:p="http://schemas.openxmlformats.org/presentationml/2006/main">
  <p:tag name="KSO_WM_BEAUTIFY_FLAG" val="#wm#"/>
  <p:tag name="KSO_WM_TEMPLATE_CATEGORY" val="custom"/>
  <p:tag name="KSO_WM_TEMPLATE_INDEX" val="160411"/>
</p:tagLst>
</file>

<file path=ppt/tags/tag11.xml><?xml version="1.0" encoding="utf-8"?>
<p:tagLst xmlns:p="http://schemas.openxmlformats.org/presentationml/2006/main">
  <p:tag name="KSO_WM_TAG_VERSION" val="1.0"/>
  <p:tag name="KSO_WM_BEAUTIFY_FLAG" val="#wm#"/>
  <p:tag name="KSO_WM_UNIT_TYPE" val="i"/>
  <p:tag name="KSO_WM_UNIT_ID" val="custom160510_6*i*8"/>
  <p:tag name="KSO_WM_TEMPLATE_CATEGORY" val="custom"/>
  <p:tag name="KSO_WM_TEMPLATE_INDEX" val="160510"/>
  <p:tag name="KSO_WM_UNIT_INDEX" val="8"/>
</p:tagLst>
</file>

<file path=ppt/tags/tag110.xml><?xml version="1.0" encoding="utf-8"?>
<p:tagLst xmlns:p="http://schemas.openxmlformats.org/presentationml/2006/main">
  <p:tag name="KSO_WM_TAG_VERSION" val="1.0"/>
  <p:tag name="KSO_WM_BEAUTIFY_FLAG" val="#wm#"/>
  <p:tag name="KSO_WM_UNIT_TYPE" val="i"/>
  <p:tag name="KSO_WM_UNIT_ID" val="custom160510_11*i*0"/>
  <p:tag name="KSO_WM_TEMPLATE_CATEGORY" val="custom"/>
  <p:tag name="KSO_WM_TEMPLATE_INDEX" val="160510"/>
  <p:tag name="KSO_WM_UNIT_INDEX" val="0"/>
</p:tagLst>
</file>

<file path=ppt/tags/tag111.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h_f"/>
  <p:tag name="KSO_WM_UNIT_INDEX" val="1_1_1"/>
  <p:tag name="KSO_WM_UNIT_ID" val="custom160510_11*l_h_f*1_1_1"/>
  <p:tag name="KSO_WM_UNIT_CLEAR" val="1"/>
  <p:tag name="KSO_WM_UNIT_LAYERLEVEL" val="1_1_1"/>
  <p:tag name="KSO_WM_UNIT_VALUE" val="16"/>
  <p:tag name="KSO_WM_UNIT_HIGHLIGHT" val="0"/>
  <p:tag name="KSO_WM_UNIT_COMPATIBLE" val="0"/>
  <p:tag name="KSO_WM_UNIT_PRESET_TEXT_INDEX" val="3"/>
  <p:tag name="KSO_WM_UNIT_PRESET_TEXT_LEN" val="17"/>
  <p:tag name="KSO_WM_DIAGRAM_GROUP_CODE" val="l1-1"/>
  <p:tag name="KSO_WM_UNIT_FILL_FORE_SCHEMECOLOR_INDEX" val="5"/>
  <p:tag name="KSO_WM_UNIT_FILL_TYPE" val="1"/>
  <p:tag name="KSO_WM_UNIT_TEXT_FILL_FORE_SCHEMECOLOR_INDEX" val="14"/>
  <p:tag name="KSO_WM_UNIT_TEXT_FILL_TYPE" val="1"/>
  <p:tag name="KSO_WM_UNIT_USESOURCEFORMAT_APPLY" val="1"/>
</p:tagLst>
</file>

<file path=ppt/tags/tag112.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i"/>
  <p:tag name="KSO_WM_UNIT_INDEX" val="1_1"/>
  <p:tag name="KSO_WM_UNIT_ID" val="custom160510_11*l_i*1_1"/>
  <p:tag name="KSO_WM_UNIT_CLEAR" val="1"/>
  <p:tag name="KSO_WM_UNIT_LAYERLEVEL" val="1_1"/>
  <p:tag name="KSO_WM_DIAGRAM_GROUP_CODE" val="l1-1"/>
  <p:tag name="KSO_WM_UNIT_FILL_FORE_SCHEMECOLOR_INDEX" val="5"/>
  <p:tag name="KSO_WM_UNIT_FILL_TYPE" val="1"/>
  <p:tag name="KSO_WM_UNIT_TEXT_FILL_FORE_SCHEMECOLOR_INDEX" val="2"/>
  <p:tag name="KSO_WM_UNIT_TEXT_FILL_TYPE" val="1"/>
  <p:tag name="KSO_WM_UNIT_USESOURCEFORMAT_APPLY" val="1"/>
</p:tagLst>
</file>

<file path=ppt/tags/tag113.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i"/>
  <p:tag name="KSO_WM_UNIT_INDEX" val="1_2"/>
  <p:tag name="KSO_WM_UNIT_ID" val="custom160510_11*l_i*1_2"/>
  <p:tag name="KSO_WM_UNIT_CLEAR" val="1"/>
  <p:tag name="KSO_WM_UNIT_LAYERLEVEL" val="1_1"/>
  <p:tag name="KSO_WM_DIAGRAM_GROUP_CODE" val="l1-1"/>
  <p:tag name="KSO_WM_UNIT_TEXT_FILL_FORE_SCHEMECOLOR_INDEX" val="5"/>
  <p:tag name="KSO_WM_UNIT_TEXT_FILL_TYPE" val="1"/>
  <p:tag name="KSO_WM_UNIT_USESOURCEFORMAT_APPLY" val="1"/>
</p:tagLst>
</file>

<file path=ppt/tags/tag114.xml><?xml version="1.0" encoding="utf-8"?>
<p:tagLst xmlns:p="http://schemas.openxmlformats.org/presentationml/2006/main">
  <p:tag name="KSO_WM_TAG_VERSION" val="1.0"/>
  <p:tag name="KSO_WM_BEAUTIFY_FLAG" val="#wm#"/>
  <p:tag name="KSO_WM_UNIT_TYPE" val="i"/>
  <p:tag name="KSO_WM_UNIT_ID" val="custom160510_11*i*7"/>
  <p:tag name="KSO_WM_TEMPLATE_CATEGORY" val="custom"/>
  <p:tag name="KSO_WM_TEMPLATE_INDEX" val="160510"/>
  <p:tag name="KSO_WM_UNIT_INDEX" val="7"/>
</p:tagLst>
</file>

<file path=ppt/tags/tag115.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h_f"/>
  <p:tag name="KSO_WM_UNIT_INDEX" val="1_2_1"/>
  <p:tag name="KSO_WM_UNIT_ID" val="custom160510_11*l_h_f*1_2_1"/>
  <p:tag name="KSO_WM_UNIT_CLEAR" val="1"/>
  <p:tag name="KSO_WM_UNIT_LAYERLEVEL" val="1_1_1"/>
  <p:tag name="KSO_WM_UNIT_VALUE" val="16"/>
  <p:tag name="KSO_WM_UNIT_HIGHLIGHT" val="0"/>
  <p:tag name="KSO_WM_UNIT_COMPATIBLE" val="0"/>
  <p:tag name="KSO_WM_UNIT_PRESET_TEXT_INDEX" val="3"/>
  <p:tag name="KSO_WM_UNIT_PRESET_TEXT_LEN" val="17"/>
  <p:tag name="KSO_WM_DIAGRAM_GROUP_CODE" val="l1-1"/>
  <p:tag name="KSO_WM_UNIT_FILL_FORE_SCHEMECOLOR_INDEX" val="5"/>
  <p:tag name="KSO_WM_UNIT_FILL_TYPE" val="1"/>
  <p:tag name="KSO_WM_UNIT_TEXT_FILL_FORE_SCHEMECOLOR_INDEX" val="14"/>
  <p:tag name="KSO_WM_UNIT_TEXT_FILL_TYPE" val="1"/>
  <p:tag name="KSO_WM_UNIT_USESOURCEFORMAT_APPLY" val="1"/>
</p:tagLst>
</file>

<file path=ppt/tags/tag116.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i"/>
  <p:tag name="KSO_WM_UNIT_INDEX" val="1_3"/>
  <p:tag name="KSO_WM_UNIT_ID" val="custom160510_11*l_i*1_3"/>
  <p:tag name="KSO_WM_UNIT_CLEAR" val="1"/>
  <p:tag name="KSO_WM_UNIT_LAYERLEVEL" val="1_1"/>
  <p:tag name="KSO_WM_DIAGRAM_GROUP_CODE" val="l1-1"/>
  <p:tag name="KSO_WM_UNIT_FILL_FORE_SCHEMECOLOR_INDEX" val="5"/>
  <p:tag name="KSO_WM_UNIT_FILL_TYPE" val="1"/>
  <p:tag name="KSO_WM_UNIT_TEXT_FILL_FORE_SCHEMECOLOR_INDEX" val="2"/>
  <p:tag name="KSO_WM_UNIT_TEXT_FILL_TYPE" val="1"/>
  <p:tag name="KSO_WM_UNIT_USESOURCEFORMAT_APPLY" val="1"/>
</p:tagLst>
</file>

<file path=ppt/tags/tag117.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i"/>
  <p:tag name="KSO_WM_UNIT_INDEX" val="1_4"/>
  <p:tag name="KSO_WM_UNIT_ID" val="custom160510_11*l_i*1_4"/>
  <p:tag name="KSO_WM_UNIT_CLEAR" val="1"/>
  <p:tag name="KSO_WM_UNIT_LAYERLEVEL" val="1_1"/>
  <p:tag name="KSO_WM_DIAGRAM_GROUP_CODE" val="l1-1"/>
  <p:tag name="KSO_WM_UNIT_TEXT_FILL_FORE_SCHEMECOLOR_INDEX" val="5"/>
  <p:tag name="KSO_WM_UNIT_TEXT_FILL_TYPE" val="1"/>
  <p:tag name="KSO_WM_UNIT_USESOURCEFORMAT_APPLY" val="1"/>
</p:tagLst>
</file>

<file path=ppt/tags/tag118.xml><?xml version="1.0" encoding="utf-8"?>
<p:tagLst xmlns:p="http://schemas.openxmlformats.org/presentationml/2006/main">
  <p:tag name="KSO_WM_TAG_VERSION" val="1.0"/>
  <p:tag name="KSO_WM_BEAUTIFY_FLAG" val="#wm#"/>
  <p:tag name="KSO_WM_UNIT_TYPE" val="i"/>
  <p:tag name="KSO_WM_UNIT_ID" val="custom160510_11*i*14"/>
  <p:tag name="KSO_WM_TEMPLATE_CATEGORY" val="custom"/>
  <p:tag name="KSO_WM_TEMPLATE_INDEX" val="160510"/>
  <p:tag name="KSO_WM_UNIT_INDEX" val="14"/>
</p:tagLst>
</file>

<file path=ppt/tags/tag119.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h_f"/>
  <p:tag name="KSO_WM_UNIT_INDEX" val="1_3_1"/>
  <p:tag name="KSO_WM_UNIT_ID" val="custom160510_11*l_h_f*1_3_1"/>
  <p:tag name="KSO_WM_UNIT_CLEAR" val="1"/>
  <p:tag name="KSO_WM_UNIT_LAYERLEVEL" val="1_1_1"/>
  <p:tag name="KSO_WM_UNIT_VALUE" val="16"/>
  <p:tag name="KSO_WM_UNIT_HIGHLIGHT" val="0"/>
  <p:tag name="KSO_WM_UNIT_COMPATIBLE" val="0"/>
  <p:tag name="KSO_WM_UNIT_PRESET_TEXT_INDEX" val="3"/>
  <p:tag name="KSO_WM_UNIT_PRESET_TEXT_LEN" val="17"/>
  <p:tag name="KSO_WM_DIAGRAM_GROUP_CODE" val="l1-1"/>
  <p:tag name="KSO_WM_UNIT_FILL_FORE_SCHEMECOLOR_INDEX" val="5"/>
  <p:tag name="KSO_WM_UNIT_FILL_TYPE" val="1"/>
  <p:tag name="KSO_WM_UNIT_TEXT_FILL_FORE_SCHEMECOLOR_INDEX" val="14"/>
  <p:tag name="KSO_WM_UNIT_TEXT_FILL_TYPE" val="1"/>
  <p:tag name="KSO_WM_UNIT_USESOURCEFORMAT_APPLY" val="1"/>
</p:tagLst>
</file>

<file path=ppt/tags/tag12.xml><?xml version="1.0" encoding="utf-8"?>
<p:tagLst xmlns:p="http://schemas.openxmlformats.org/presentationml/2006/main">
  <p:tag name="KSO_WM_TEMPLATE_CATEGORY" val="custom"/>
  <p:tag name="KSO_WM_TEMPLATE_INDEX" val="160411"/>
  <p:tag name="KSO_WM_TAG_VERSION" val="1.0"/>
  <p:tag name="KSO_WM_SLIDE_ID" val="custom160510_6"/>
  <p:tag name="KSO_WM_SLIDE_INDEX" val="6"/>
  <p:tag name="KSO_WM_SLIDE_ITEM_CNT" val="1"/>
  <p:tag name="KSO_WM_SLIDE_LAYOUT" val="l"/>
  <p:tag name="KSO_WM_SLIDE_LAYOUT_CNT" val="1"/>
  <p:tag name="KSO_WM_SLIDE_TYPE" val="contents"/>
  <p:tag name="KSO_WM_BEAUTIFY_FLAG" val="#wm#"/>
  <p:tag name="KSO_WM_DIAGRAM_GROUP_CODE" val="l1-1"/>
</p:tagLst>
</file>

<file path=ppt/tags/tag120.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i"/>
  <p:tag name="KSO_WM_UNIT_INDEX" val="1_5"/>
  <p:tag name="KSO_WM_UNIT_ID" val="custom160510_11*l_i*1_5"/>
  <p:tag name="KSO_WM_UNIT_CLEAR" val="1"/>
  <p:tag name="KSO_WM_UNIT_LAYERLEVEL" val="1_1"/>
  <p:tag name="KSO_WM_DIAGRAM_GROUP_CODE" val="l1-1"/>
  <p:tag name="KSO_WM_UNIT_FILL_FORE_SCHEMECOLOR_INDEX" val="5"/>
  <p:tag name="KSO_WM_UNIT_FILL_TYPE" val="1"/>
  <p:tag name="KSO_WM_UNIT_TEXT_FILL_FORE_SCHEMECOLOR_INDEX" val="2"/>
  <p:tag name="KSO_WM_UNIT_TEXT_FILL_TYPE" val="1"/>
  <p:tag name="KSO_WM_UNIT_USESOURCEFORMAT_APPLY" val="1"/>
</p:tagLst>
</file>

<file path=ppt/tags/tag121.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i"/>
  <p:tag name="KSO_WM_UNIT_INDEX" val="1_6"/>
  <p:tag name="KSO_WM_UNIT_ID" val="custom160510_11*l_i*1_6"/>
  <p:tag name="KSO_WM_UNIT_CLEAR" val="1"/>
  <p:tag name="KSO_WM_UNIT_LAYERLEVEL" val="1_1"/>
  <p:tag name="KSO_WM_DIAGRAM_GROUP_CODE" val="l1-1"/>
  <p:tag name="KSO_WM_UNIT_TEXT_FILL_FORE_SCHEMECOLOR_INDEX" val="5"/>
  <p:tag name="KSO_WM_UNIT_TEXT_FILL_TYPE" val="1"/>
  <p:tag name="KSO_WM_UNIT_USESOURCEFORMAT_APPLY" val="1"/>
</p:tagLst>
</file>

<file path=ppt/tags/tag122.xml><?xml version="1.0" encoding="utf-8"?>
<p:tagLst xmlns:p="http://schemas.openxmlformats.org/presentationml/2006/main">
  <p:tag name="KSO_WM_TAG_VERSION" val="1.0"/>
  <p:tag name="KSO_WM_BEAUTIFY_FLAG" val="#wm#"/>
  <p:tag name="KSO_WM_UNIT_TYPE" val="i"/>
  <p:tag name="KSO_WM_UNIT_ID" val="custom160510_11*i*21"/>
  <p:tag name="KSO_WM_TEMPLATE_CATEGORY" val="custom"/>
  <p:tag name="KSO_WM_TEMPLATE_INDEX" val="160510"/>
  <p:tag name="KSO_WM_UNIT_INDEX" val="21"/>
</p:tagLst>
</file>

<file path=ppt/tags/tag123.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h_f"/>
  <p:tag name="KSO_WM_UNIT_INDEX" val="1_4_1"/>
  <p:tag name="KSO_WM_UNIT_ID" val="custom160510_11*l_h_f*1_4_1"/>
  <p:tag name="KSO_WM_UNIT_CLEAR" val="1"/>
  <p:tag name="KSO_WM_UNIT_LAYERLEVEL" val="1_1_1"/>
  <p:tag name="KSO_WM_UNIT_VALUE" val="16"/>
  <p:tag name="KSO_WM_UNIT_HIGHLIGHT" val="0"/>
  <p:tag name="KSO_WM_UNIT_COMPATIBLE" val="0"/>
  <p:tag name="KSO_WM_UNIT_PRESET_TEXT_INDEX" val="3"/>
  <p:tag name="KSO_WM_UNIT_PRESET_TEXT_LEN" val="17"/>
  <p:tag name="KSO_WM_DIAGRAM_GROUP_CODE" val="l1-1"/>
  <p:tag name="KSO_WM_UNIT_FILL_FORE_SCHEMECOLOR_INDEX" val="5"/>
  <p:tag name="KSO_WM_UNIT_FILL_TYPE" val="1"/>
  <p:tag name="KSO_WM_UNIT_TEXT_FILL_FORE_SCHEMECOLOR_INDEX" val="14"/>
  <p:tag name="KSO_WM_UNIT_TEXT_FILL_TYPE" val="1"/>
  <p:tag name="KSO_WM_UNIT_USESOURCEFORMAT_APPLY" val="1"/>
</p:tagLst>
</file>

<file path=ppt/tags/tag124.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i"/>
  <p:tag name="KSO_WM_UNIT_INDEX" val="1_7"/>
  <p:tag name="KSO_WM_UNIT_ID" val="custom160510_11*l_i*1_7"/>
  <p:tag name="KSO_WM_UNIT_CLEAR" val="1"/>
  <p:tag name="KSO_WM_UNIT_LAYERLEVEL" val="1_1"/>
  <p:tag name="KSO_WM_DIAGRAM_GROUP_CODE" val="l1-1"/>
  <p:tag name="KSO_WM_UNIT_FILL_FORE_SCHEMECOLOR_INDEX" val="5"/>
  <p:tag name="KSO_WM_UNIT_FILL_TYPE" val="1"/>
  <p:tag name="KSO_WM_UNIT_TEXT_FILL_FORE_SCHEMECOLOR_INDEX" val="2"/>
  <p:tag name="KSO_WM_UNIT_TEXT_FILL_TYPE" val="1"/>
  <p:tag name="KSO_WM_UNIT_USESOURCEFORMAT_APPLY" val="1"/>
</p:tagLst>
</file>

<file path=ppt/tags/tag125.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i"/>
  <p:tag name="KSO_WM_UNIT_INDEX" val="1_8"/>
  <p:tag name="KSO_WM_UNIT_ID" val="custom160510_11*l_i*1_8"/>
  <p:tag name="KSO_WM_UNIT_CLEAR" val="1"/>
  <p:tag name="KSO_WM_UNIT_LAYERLEVEL" val="1_1"/>
  <p:tag name="KSO_WM_DIAGRAM_GROUP_CODE" val="l1-1"/>
  <p:tag name="KSO_WM_UNIT_TEXT_FILL_FORE_SCHEMECOLOR_INDEX" val="5"/>
  <p:tag name="KSO_WM_UNIT_TEXT_FILL_TYPE" val="1"/>
  <p:tag name="KSO_WM_UNIT_USESOURCEFORMAT_APPLY" val="1"/>
</p:tagLst>
</file>

<file path=ppt/tags/tag126.xml><?xml version="1.0" encoding="utf-8"?>
<p:tagLst xmlns:p="http://schemas.openxmlformats.org/presentationml/2006/main">
  <p:tag name="KSO_WM_TAG_VERSION" val="1.0"/>
  <p:tag name="KSO_WM_BEAUTIFY_FLAG" val="#wm#"/>
  <p:tag name="KSO_WM_UNIT_TYPE" val="i"/>
  <p:tag name="KSO_WM_UNIT_ID" val="custom160510_11*i*28"/>
  <p:tag name="KSO_WM_TEMPLATE_CATEGORY" val="custom"/>
  <p:tag name="KSO_WM_TEMPLATE_INDEX" val="160510"/>
  <p:tag name="KSO_WM_UNIT_INDEX" val="28"/>
</p:tagLst>
</file>

<file path=ppt/tags/tag127.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h_f"/>
  <p:tag name="KSO_WM_UNIT_INDEX" val="1_5_1"/>
  <p:tag name="KSO_WM_UNIT_ID" val="custom160510_11*l_h_f*1_5_1"/>
  <p:tag name="KSO_WM_UNIT_CLEAR" val="1"/>
  <p:tag name="KSO_WM_UNIT_LAYERLEVEL" val="1_1_1"/>
  <p:tag name="KSO_WM_UNIT_VALUE" val="16"/>
  <p:tag name="KSO_WM_UNIT_HIGHLIGHT" val="0"/>
  <p:tag name="KSO_WM_UNIT_COMPATIBLE" val="0"/>
  <p:tag name="KSO_WM_UNIT_PRESET_TEXT_INDEX" val="3"/>
  <p:tag name="KSO_WM_UNIT_PRESET_TEXT_LEN" val="17"/>
  <p:tag name="KSO_WM_DIAGRAM_GROUP_CODE" val="l1-1"/>
  <p:tag name="KSO_WM_UNIT_FILL_FORE_SCHEMECOLOR_INDEX" val="5"/>
  <p:tag name="KSO_WM_UNIT_FILL_TYPE" val="1"/>
  <p:tag name="KSO_WM_UNIT_TEXT_FILL_FORE_SCHEMECOLOR_INDEX" val="14"/>
  <p:tag name="KSO_WM_UNIT_TEXT_FILL_TYPE" val="1"/>
  <p:tag name="KSO_WM_UNIT_USESOURCEFORMAT_APPLY" val="1"/>
</p:tagLst>
</file>

<file path=ppt/tags/tag128.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i"/>
  <p:tag name="KSO_WM_UNIT_INDEX" val="1_9"/>
  <p:tag name="KSO_WM_UNIT_ID" val="custom160510_11*l_i*1_9"/>
  <p:tag name="KSO_WM_UNIT_CLEAR" val="1"/>
  <p:tag name="KSO_WM_UNIT_LAYERLEVEL" val="1_1"/>
  <p:tag name="KSO_WM_DIAGRAM_GROUP_CODE" val="l1-1"/>
  <p:tag name="KSO_WM_UNIT_FILL_FORE_SCHEMECOLOR_INDEX" val="5"/>
  <p:tag name="KSO_WM_UNIT_FILL_TYPE" val="1"/>
  <p:tag name="KSO_WM_UNIT_TEXT_FILL_FORE_SCHEMECOLOR_INDEX" val="2"/>
  <p:tag name="KSO_WM_UNIT_TEXT_FILL_TYPE" val="1"/>
  <p:tag name="KSO_WM_UNIT_USESOURCEFORMAT_APPLY" val="1"/>
</p:tagLst>
</file>

<file path=ppt/tags/tag129.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i"/>
  <p:tag name="KSO_WM_UNIT_INDEX" val="1_10"/>
  <p:tag name="KSO_WM_UNIT_ID" val="custom160510_11*l_i*1_10"/>
  <p:tag name="KSO_WM_UNIT_CLEAR" val="1"/>
  <p:tag name="KSO_WM_UNIT_LAYERLEVEL" val="1_1"/>
  <p:tag name="KSO_WM_DIAGRAM_GROUP_CODE" val="l1-1"/>
  <p:tag name="KSO_WM_UNIT_TEXT_FILL_FORE_SCHEMECOLOR_INDEX" val="5"/>
  <p:tag name="KSO_WM_UNIT_TEXT_FILL_TYPE" val="1"/>
  <p:tag name="KSO_WM_UNIT_USESOURCEFORMAT_APPLY" val="1"/>
</p:tagLst>
</file>

<file path=ppt/tags/tag13.xml><?xml version="1.0" encoding="utf-8"?>
<p:tagLst xmlns:p="http://schemas.openxmlformats.org/presentationml/2006/main">
  <p:tag name="KSO_WM_TAG_VERSION" val="1.0"/>
  <p:tag name="KSO_WM_BEAUTIFY_FLAG" val="#wm#"/>
  <p:tag name="KSO_WM_TEMPLATE_CATEGORY" val="custom"/>
  <p:tag name="KSO_WM_TEMPLATE_INDEX" val="160411"/>
  <p:tag name="KSO_WM_UNIT_ID" val="custom160411_2*a*1"/>
  <p:tag name="KSO_WM_UNIT_TYPE" val="a"/>
  <p:tag name="KSO_WM_UNIT_INDEX" val="1"/>
  <p:tag name="KSO_WM_UNIT_CLEAR" val="1"/>
  <p:tag name="KSO_WM_UNIT_LAYERLEVEL" val="1"/>
  <p:tag name="KSO_WM_UNIT_VALUE" val="58"/>
  <p:tag name="KSO_WM_UNIT_ISCONTENTSTITLE" val="0"/>
  <p:tag name="KSO_WM_UNIT_HIGHLIGHT" val="0"/>
  <p:tag name="KSO_WM_UNIT_COMPATIBLE" val="0"/>
  <p:tag name="KSO_WM_UNIT_PRESET_TEXT_INDEX" val="3"/>
  <p:tag name="KSO_WM_UNIT_PRESET_TEXT_LEN" val="17"/>
</p:tagLst>
</file>

<file path=ppt/tags/tag130.xml><?xml version="1.0" encoding="utf-8"?>
<p:tagLst xmlns:p="http://schemas.openxmlformats.org/presentationml/2006/main">
  <p:tag name="KSO_WM_TAG_VERSION" val="1.0"/>
  <p:tag name="KSO_WM_BEAUTIFY_FLAG" val="#wm#"/>
  <p:tag name="KSO_WM_UNIT_TYPE" val="i"/>
  <p:tag name="KSO_WM_UNIT_ID" val="custom160510_11*i*35"/>
  <p:tag name="KSO_WM_TEMPLATE_CATEGORY" val="custom"/>
  <p:tag name="KSO_WM_TEMPLATE_INDEX" val="160510"/>
  <p:tag name="KSO_WM_UNIT_INDEX" val="35"/>
</p:tagLst>
</file>

<file path=ppt/tags/tag131.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h_f"/>
  <p:tag name="KSO_WM_UNIT_INDEX" val="1_6_1"/>
  <p:tag name="KSO_WM_UNIT_ID" val="custom160510_11*l_h_f*1_6_1"/>
  <p:tag name="KSO_WM_UNIT_CLEAR" val="1"/>
  <p:tag name="KSO_WM_UNIT_LAYERLEVEL" val="1_1_1"/>
  <p:tag name="KSO_WM_UNIT_VALUE" val="16"/>
  <p:tag name="KSO_WM_UNIT_HIGHLIGHT" val="0"/>
  <p:tag name="KSO_WM_UNIT_COMPATIBLE" val="0"/>
  <p:tag name="KSO_WM_UNIT_PRESET_TEXT_INDEX" val="3"/>
  <p:tag name="KSO_WM_UNIT_PRESET_TEXT_LEN" val="17"/>
  <p:tag name="KSO_WM_DIAGRAM_GROUP_CODE" val="l1-1"/>
  <p:tag name="KSO_WM_UNIT_FILL_FORE_SCHEMECOLOR_INDEX" val="5"/>
  <p:tag name="KSO_WM_UNIT_FILL_TYPE" val="1"/>
  <p:tag name="KSO_WM_UNIT_TEXT_FILL_FORE_SCHEMECOLOR_INDEX" val="14"/>
  <p:tag name="KSO_WM_UNIT_TEXT_FILL_TYPE" val="1"/>
  <p:tag name="KSO_WM_UNIT_USESOURCEFORMAT_APPLY" val="1"/>
</p:tagLst>
</file>

<file path=ppt/tags/tag132.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i"/>
  <p:tag name="KSO_WM_UNIT_INDEX" val="1_11"/>
  <p:tag name="KSO_WM_UNIT_ID" val="custom160510_11*l_i*1_11"/>
  <p:tag name="KSO_WM_UNIT_CLEAR" val="1"/>
  <p:tag name="KSO_WM_UNIT_LAYERLEVEL" val="1_1"/>
  <p:tag name="KSO_WM_DIAGRAM_GROUP_CODE" val="l1-1"/>
  <p:tag name="KSO_WM_UNIT_FILL_FORE_SCHEMECOLOR_INDEX" val="5"/>
  <p:tag name="KSO_WM_UNIT_FILL_TYPE" val="1"/>
  <p:tag name="KSO_WM_UNIT_TEXT_FILL_FORE_SCHEMECOLOR_INDEX" val="2"/>
  <p:tag name="KSO_WM_UNIT_TEXT_FILL_TYPE" val="1"/>
  <p:tag name="KSO_WM_UNIT_USESOURCEFORMAT_APPLY" val="1"/>
</p:tagLst>
</file>

<file path=ppt/tags/tag133.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i"/>
  <p:tag name="KSO_WM_UNIT_INDEX" val="1_12"/>
  <p:tag name="KSO_WM_UNIT_ID" val="custom160510_11*l_i*1_12"/>
  <p:tag name="KSO_WM_UNIT_CLEAR" val="1"/>
  <p:tag name="KSO_WM_UNIT_LAYERLEVEL" val="1_1"/>
  <p:tag name="KSO_WM_DIAGRAM_GROUP_CODE" val="l1-1"/>
  <p:tag name="KSO_WM_UNIT_TEXT_FILL_FORE_SCHEMECOLOR_INDEX" val="5"/>
  <p:tag name="KSO_WM_UNIT_TEXT_FILL_TYPE" val="1"/>
  <p:tag name="KSO_WM_UNIT_USESOURCEFORMAT_APPLY" val="1"/>
</p:tagLst>
</file>

<file path=ppt/tags/tag134.xml><?xml version="1.0" encoding="utf-8"?>
<p:tagLst xmlns:p="http://schemas.openxmlformats.org/presentationml/2006/main">
  <p:tag name="KSO_WM_TAG_VERSION" val="1.0"/>
  <p:tag name="KSO_WM_BEAUTIFY_FLAG" val="#wm#"/>
  <p:tag name="KSO_WM_UNIT_TYPE" val="i"/>
  <p:tag name="KSO_WM_UNIT_ID" val="custom160510_11*i*42"/>
  <p:tag name="KSO_WM_TEMPLATE_CATEGORY" val="custom"/>
  <p:tag name="KSO_WM_TEMPLATE_INDEX" val="160510"/>
  <p:tag name="KSO_WM_UNIT_INDEX" val="42"/>
</p:tagLst>
</file>

<file path=ppt/tags/tag135.xml><?xml version="1.0" encoding="utf-8"?>
<p:tagLst xmlns:p="http://schemas.openxmlformats.org/presentationml/2006/main">
  <p:tag name="KSO_WM_TAG_VERSION" val="1.0"/>
  <p:tag name="KSO_WM_BEAUTIFY_FLAG" val="#wm#"/>
  <p:tag name="KSO_WM_UNIT_TYPE" val="i"/>
  <p:tag name="KSO_WM_UNIT_ID" val="custom160510_11*i*43"/>
  <p:tag name="KSO_WM_TEMPLATE_CATEGORY" val="custom"/>
  <p:tag name="KSO_WM_TEMPLATE_INDEX" val="160510"/>
  <p:tag name="KSO_WM_UNIT_INDEX" val="43"/>
</p:tagLst>
</file>

<file path=ppt/tags/tag136.xml><?xml version="1.0" encoding="utf-8"?>
<p:tagLst xmlns:p="http://schemas.openxmlformats.org/presentationml/2006/main">
  <p:tag name="KSO_WM_TEMPLATE_CATEGORY" val="custom"/>
  <p:tag name="KSO_WM_TEMPLATE_INDEX" val="160411"/>
  <p:tag name="KSO_WM_TAG_VERSION" val="1.0"/>
  <p:tag name="KSO_WM_SLIDE_ID" val="custom160510_11"/>
  <p:tag name="KSO_WM_SLIDE_INDEX" val="11"/>
  <p:tag name="KSO_WM_SLIDE_ITEM_CNT" val="6"/>
  <p:tag name="KSO_WM_SLIDE_LAYOUT" val="l"/>
  <p:tag name="KSO_WM_SLIDE_LAYOUT_CNT" val="1"/>
  <p:tag name="KSO_WM_SLIDE_TYPE" val="contents"/>
  <p:tag name="KSO_WM_BEAUTIFY_FLAG" val="#wm#"/>
  <p:tag name="KSO_WM_DIAGRAM_GROUP_CODE" val="l1-1"/>
</p:tagLst>
</file>

<file path=ppt/tags/tag137.xml><?xml version="1.0" encoding="utf-8"?>
<p:tagLst xmlns:p="http://schemas.openxmlformats.org/presentationml/2006/main">
  <p:tag name="KSO_WM_BEAUTIFY_FLAG" val="#wm#"/>
  <p:tag name="KSO_WM_TEMPLATE_CATEGORY" val="custom"/>
  <p:tag name="KSO_WM_TEMPLATE_INDEX" val="160411"/>
</p:tagLst>
</file>

<file path=ppt/tags/tag138.xml><?xml version="1.0" encoding="utf-8"?>
<p:tagLst xmlns:p="http://schemas.openxmlformats.org/presentationml/2006/main">
  <p:tag name="KSO_WM_BEAUTIFY_FLAG" val="#wm#"/>
  <p:tag name="KSO_WM_TEMPLATE_CATEGORY" val="custom"/>
  <p:tag name="KSO_WM_TEMPLATE_INDEX" val="160411"/>
</p:tagLst>
</file>

<file path=ppt/tags/tag139.xml><?xml version="1.0" encoding="utf-8"?>
<p:tagLst xmlns:p="http://schemas.openxmlformats.org/presentationml/2006/main">
  <p:tag name="KSO_WM_TAG_VERSION" val="1.0"/>
  <p:tag name="KSO_WM_BEAUTIFY_FLAG" val="#wm#"/>
  <p:tag name="KSO_WM_TEMPLATE_CATEGORY" val="custom"/>
  <p:tag name="KSO_WM_TEMPLATE_INDEX" val="160411"/>
  <p:tag name="KSO_WM_UNIT_TYPE" val="b"/>
  <p:tag name="KSO_WM_UNIT_INDEX" val="1"/>
  <p:tag name="KSO_WM_UNIT_ID" val="custom160411_29*b*1"/>
  <p:tag name="KSO_WM_UNIT_CLEAR" val="1"/>
  <p:tag name="KSO_WM_UNIT_LAYERLEVEL" val="1"/>
  <p:tag name="KSO_WM_UNIT_VALUE" val="60"/>
  <p:tag name="KSO_WM_UNIT_ISCONTENTSTITLE" val="0"/>
  <p:tag name="KSO_WM_UNIT_HIGHLIGHT" val="0"/>
  <p:tag name="KSO_WM_UNIT_COMPATIBLE" val="0"/>
  <p:tag name="KSO_WM_UNIT_PRESET_TEXT" val="手机：13812345678&#13;邮箱：name@163.com&#13;网址：http://meihua.docer.com"/>
</p:tagLst>
</file>

<file path=ppt/tags/tag14.xml><?xml version="1.0" encoding="utf-8"?>
<p:tagLst xmlns:p="http://schemas.openxmlformats.org/presentationml/2006/main">
  <p:tag name="KSO_WM_TAG_VERSION" val="1.0"/>
  <p:tag name="KSO_WM_BEAUTIFY_FLAG" val="#wm#"/>
  <p:tag name="KSO_WM_TEMPLATE_CATEGORY" val="custom"/>
  <p:tag name="KSO_WM_TEMPLATE_INDEX" val="160411"/>
  <p:tag name="KSO_WM_UNIT_TYPE" val="f"/>
  <p:tag name="KSO_WM_UNIT_INDEX" val="1"/>
  <p:tag name="KSO_WM_UNIT_ID" val="custom160411_2*f*1"/>
  <p:tag name="KSO_WM_UNIT_CLEAR" val="1"/>
  <p:tag name="KSO_WM_UNIT_LAYERLEVEL" val="1"/>
  <p:tag name="KSO_WM_UNIT_VALUE" val="264"/>
  <p:tag name="KSO_WM_UNIT_HIGHLIGHT" val="0"/>
  <p:tag name="KSO_WM_UNIT_COMPATIBLE" val="0"/>
  <p:tag name="KSO_WM_UNIT_PRESET_TEXT_INDEX" val="5"/>
  <p:tag name="KSO_WM_UNIT_PRESET_TEXT_LEN" val="232"/>
</p:tagLst>
</file>

<file path=ppt/tags/tag140.xml><?xml version="1.0" encoding="utf-8"?>
<p:tagLst xmlns:p="http://schemas.openxmlformats.org/presentationml/2006/main">
  <p:tag name="KSO_WM_TAG_VERSION" val="1.0"/>
  <p:tag name="KSO_WM_BEAUTIFY_FLAG" val="#wm#"/>
  <p:tag name="KSO_WM_TEMPLATE_CATEGORY" val="custom"/>
  <p:tag name="KSO_WM_TEMPLATE_INDEX" val="160411"/>
  <p:tag name="KSO_WM_UNIT_TYPE" val="a"/>
  <p:tag name="KSO_WM_UNIT_INDEX" val="1"/>
  <p:tag name="KSO_WM_UNIT_ID" val="custom160411_29*a*1"/>
  <p:tag name="KSO_WM_UNIT_CLEAR" val="1"/>
  <p:tag name="KSO_WM_UNIT_LAYERLEVEL" val="1"/>
  <p:tag name="KSO_WM_UNIT_VALUE" val="10"/>
  <p:tag name="KSO_WM_UNIT_ISCONTENTSTITLE" val="0"/>
  <p:tag name="KSO_WM_UNIT_HIGHLIGHT" val="0"/>
  <p:tag name="KSO_WM_UNIT_COMPATIBLE" val="0"/>
  <p:tag name="KSO_WM_UNIT_PRESET_TEXT" val="THANK_x000B_YOU"/>
</p:tagLst>
</file>

<file path=ppt/tags/tag141.xml><?xml version="1.0" encoding="utf-8"?>
<p:tagLst xmlns:p="http://schemas.openxmlformats.org/presentationml/2006/main">
  <p:tag name="KSO_WM_TEMPLATE_CATEGORY" val="custom"/>
  <p:tag name="KSO_WM_TEMPLATE_INDEX" val="160411"/>
  <p:tag name="KSO_WM_TAG_VERSION" val="1.0"/>
  <p:tag name="KSO_WM_SLIDE_ID" val="custom160411_29"/>
  <p:tag name="KSO_WM_SLIDE_INDEX" val="29"/>
  <p:tag name="KSO_WM_SLIDE_ITEM_CNT" val="2"/>
  <p:tag name="KSO_WM_SLIDE_LAYOUT" val="a_b"/>
  <p:tag name="KSO_WM_SLIDE_LAYOUT_CNT" val="1_1"/>
  <p:tag name="KSO_WM_SLIDE_TYPE" val="endPage"/>
  <p:tag name="KSO_WM_BEAUTIFY_FLAG" val="#wm#"/>
  <p:tag name="MH" val="20150924170636"/>
  <p:tag name="MH_LIBRARY" val="GRAPHIC"/>
</p:tagLst>
</file>

<file path=ppt/tags/tag15.xml><?xml version="1.0" encoding="utf-8"?>
<p:tagLst xmlns:p="http://schemas.openxmlformats.org/presentationml/2006/main">
  <p:tag name="KSO_WM_TEMPLATE_CATEGORY" val="custom"/>
  <p:tag name="KSO_WM_TEMPLATE_INDEX" val="160411"/>
  <p:tag name="KSO_WM_TAG_VERSION" val="1.0"/>
  <p:tag name="KSO_WM_SLIDE_ID" val="custom160411_2"/>
  <p:tag name="KSO_WM_SLIDE_INDEX" val="2"/>
  <p:tag name="KSO_WM_SLIDE_ITEM_CNT" val="1"/>
  <p:tag name="KSO_WM_SLIDE_LAYOUT" val="a_f"/>
  <p:tag name="KSO_WM_SLIDE_LAYOUT_CNT" val="1_1"/>
  <p:tag name="KSO_WM_SLIDE_TYPE" val="text"/>
  <p:tag name="KSO_WM_BEAUTIFY_FLAG" val="#wm#"/>
  <p:tag name="KSO_WM_SLIDE_POSITION" val="66*113"/>
  <p:tag name="KSO_WM_SLIDE_SIZE" val="828*373"/>
</p:tagLst>
</file>

<file path=ppt/tags/tag16.xml><?xml version="1.0" encoding="utf-8"?>
<p:tagLst xmlns:p="http://schemas.openxmlformats.org/presentationml/2006/main">
  <p:tag name="KSO_WM_BEAUTIFY_FLAG" val="#wm#"/>
  <p:tag name="KSO_WM_TEMPLATE_CATEGORY" val="custom"/>
  <p:tag name="KSO_WM_TEMPLATE_INDEX" val="160411"/>
</p:tagLst>
</file>

<file path=ppt/tags/tag17.xml><?xml version="1.0" encoding="utf-8"?>
<p:tagLst xmlns:p="http://schemas.openxmlformats.org/presentationml/2006/main">
  <p:tag name="KSO_WM_TAG_VERSION" val="1.0"/>
  <p:tag name="KSO_WM_BEAUTIFY_FLAG" val="#wm#"/>
  <p:tag name="KSO_WM_UNIT_TYPE" val="i"/>
  <p:tag name="KSO_WM_UNIT_ID" val="custom160510_7*i*0"/>
  <p:tag name="KSO_WM_TEMPLATE_CATEGORY" val="custom"/>
  <p:tag name="KSO_WM_TEMPLATE_INDEX" val="160510"/>
  <p:tag name="KSO_WM_UNIT_INDEX" val="0"/>
</p:tagLst>
</file>

<file path=ppt/tags/tag18.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h_f"/>
  <p:tag name="KSO_WM_UNIT_INDEX" val="1_1_1"/>
  <p:tag name="KSO_WM_UNIT_ID" val="custom160510_7*l_h_f*1_1_1"/>
  <p:tag name="KSO_WM_UNIT_CLEAR" val="1"/>
  <p:tag name="KSO_WM_UNIT_LAYERLEVEL" val="1_1_1"/>
  <p:tag name="KSO_WM_UNIT_VALUE" val="16"/>
  <p:tag name="KSO_WM_UNIT_HIGHLIGHT" val="0"/>
  <p:tag name="KSO_WM_UNIT_COMPATIBLE" val="0"/>
  <p:tag name="KSO_WM_UNIT_PRESET_TEXT_INDEX" val="3"/>
  <p:tag name="KSO_WM_UNIT_PRESET_TEXT_LEN" val="17"/>
  <p:tag name="KSO_WM_DIAGRAM_GROUP_CODE" val="l1-1"/>
  <p:tag name="KSO_WM_UNIT_FILL_FORE_SCHEMECOLOR_INDEX" val="5"/>
  <p:tag name="KSO_WM_UNIT_FILL_TYPE" val="1"/>
  <p:tag name="KSO_WM_UNIT_TEXT_FILL_FORE_SCHEMECOLOR_INDEX" val="14"/>
  <p:tag name="KSO_WM_UNIT_TEXT_FILL_TYPE" val="1"/>
  <p:tag name="KSO_WM_UNIT_USESOURCEFORMAT_APPLY" val="1"/>
</p:tagLst>
</file>

<file path=ppt/tags/tag19.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i"/>
  <p:tag name="KSO_WM_UNIT_INDEX" val="1_1"/>
  <p:tag name="KSO_WM_UNIT_ID" val="custom160510_7*l_i*1_1"/>
  <p:tag name="KSO_WM_UNIT_CLEAR" val="1"/>
  <p:tag name="KSO_WM_UNIT_LAYERLEVEL" val="1_1"/>
  <p:tag name="KSO_WM_DIAGRAM_GROUP_CODE" val="l1-1"/>
  <p:tag name="KSO_WM_UNIT_FILL_FORE_SCHEMECOLOR_INDEX" val="5"/>
  <p:tag name="KSO_WM_UNIT_FILL_TYPE" val="1"/>
  <p:tag name="KSO_WM_UNIT_TEXT_FILL_FORE_SCHEMECOLOR_INDEX" val="2"/>
  <p:tag name="KSO_WM_UNIT_TEXT_FILL_TYPE" val="1"/>
  <p:tag name="KSO_WM_UNIT_USESOURCEFORMAT_APPLY" val="1"/>
</p:tagLst>
</file>

<file path=ppt/tags/tag2.xml><?xml version="1.0" encoding="utf-8"?>
<p:tagLst xmlns:p="http://schemas.openxmlformats.org/presentationml/2006/main">
  <p:tag name="KSO_WM_TAG_VERSION" val="1.0"/>
  <p:tag name="KSO_WM_TEMPLATE_CATEGORY" val="custom"/>
  <p:tag name="KSO_WM_TEMPLATE_INDEX" val="160411"/>
</p:tagLst>
</file>

<file path=ppt/tags/tag20.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i"/>
  <p:tag name="KSO_WM_UNIT_INDEX" val="1_2"/>
  <p:tag name="KSO_WM_UNIT_ID" val="custom160510_7*l_i*1_2"/>
  <p:tag name="KSO_WM_UNIT_CLEAR" val="1"/>
  <p:tag name="KSO_WM_UNIT_LAYERLEVEL" val="1_1"/>
  <p:tag name="KSO_WM_DIAGRAM_GROUP_CODE" val="l1-1"/>
  <p:tag name="KSO_WM_UNIT_TEXT_FILL_FORE_SCHEMECOLOR_INDEX" val="5"/>
  <p:tag name="KSO_WM_UNIT_TEXT_FILL_TYPE" val="1"/>
  <p:tag name="KSO_WM_UNIT_USESOURCEFORMAT_APPLY" val="1"/>
</p:tagLst>
</file>

<file path=ppt/tags/tag21.xml><?xml version="1.0" encoding="utf-8"?>
<p:tagLst xmlns:p="http://schemas.openxmlformats.org/presentationml/2006/main">
  <p:tag name="KSO_WM_TAG_VERSION" val="1.0"/>
  <p:tag name="KSO_WM_BEAUTIFY_FLAG" val="#wm#"/>
  <p:tag name="KSO_WM_UNIT_TYPE" val="i"/>
  <p:tag name="KSO_WM_UNIT_ID" val="custom160510_7*i*7"/>
  <p:tag name="KSO_WM_TEMPLATE_CATEGORY" val="custom"/>
  <p:tag name="KSO_WM_TEMPLATE_INDEX" val="160510"/>
  <p:tag name="KSO_WM_UNIT_INDEX" val="7"/>
</p:tagLst>
</file>

<file path=ppt/tags/tag22.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h_f"/>
  <p:tag name="KSO_WM_UNIT_INDEX" val="1_2_1"/>
  <p:tag name="KSO_WM_UNIT_ID" val="custom160510_7*l_h_f*1_2_1"/>
  <p:tag name="KSO_WM_UNIT_CLEAR" val="1"/>
  <p:tag name="KSO_WM_UNIT_LAYERLEVEL" val="1_1_1"/>
  <p:tag name="KSO_WM_UNIT_VALUE" val="16"/>
  <p:tag name="KSO_WM_UNIT_HIGHLIGHT" val="0"/>
  <p:tag name="KSO_WM_UNIT_COMPATIBLE" val="0"/>
  <p:tag name="KSO_WM_UNIT_PRESET_TEXT_INDEX" val="3"/>
  <p:tag name="KSO_WM_UNIT_PRESET_TEXT_LEN" val="17"/>
  <p:tag name="KSO_WM_DIAGRAM_GROUP_CODE" val="l1-1"/>
  <p:tag name="KSO_WM_UNIT_FILL_FORE_SCHEMECOLOR_INDEX" val="5"/>
  <p:tag name="KSO_WM_UNIT_FILL_TYPE" val="1"/>
  <p:tag name="KSO_WM_UNIT_TEXT_FILL_FORE_SCHEMECOLOR_INDEX" val="14"/>
  <p:tag name="KSO_WM_UNIT_TEXT_FILL_TYPE" val="1"/>
  <p:tag name="KSO_WM_UNIT_USESOURCEFORMAT_APPLY" val="1"/>
</p:tagLst>
</file>

<file path=ppt/tags/tag23.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i"/>
  <p:tag name="KSO_WM_UNIT_INDEX" val="1_3"/>
  <p:tag name="KSO_WM_UNIT_ID" val="custom160510_7*l_i*1_3"/>
  <p:tag name="KSO_WM_UNIT_CLEAR" val="1"/>
  <p:tag name="KSO_WM_UNIT_LAYERLEVEL" val="1_1"/>
  <p:tag name="KSO_WM_DIAGRAM_GROUP_CODE" val="l1-1"/>
  <p:tag name="KSO_WM_UNIT_FILL_FORE_SCHEMECOLOR_INDEX" val="5"/>
  <p:tag name="KSO_WM_UNIT_FILL_TYPE" val="1"/>
  <p:tag name="KSO_WM_UNIT_TEXT_FILL_FORE_SCHEMECOLOR_INDEX" val="2"/>
  <p:tag name="KSO_WM_UNIT_TEXT_FILL_TYPE" val="1"/>
  <p:tag name="KSO_WM_UNIT_USESOURCEFORMAT_APPLY" val="1"/>
</p:tagLst>
</file>

<file path=ppt/tags/tag24.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i"/>
  <p:tag name="KSO_WM_UNIT_INDEX" val="1_4"/>
  <p:tag name="KSO_WM_UNIT_ID" val="custom160510_7*l_i*1_4"/>
  <p:tag name="KSO_WM_UNIT_CLEAR" val="1"/>
  <p:tag name="KSO_WM_UNIT_LAYERLEVEL" val="1_1"/>
  <p:tag name="KSO_WM_DIAGRAM_GROUP_CODE" val="l1-1"/>
  <p:tag name="KSO_WM_UNIT_TEXT_FILL_FORE_SCHEMECOLOR_INDEX" val="5"/>
  <p:tag name="KSO_WM_UNIT_TEXT_FILL_TYPE" val="1"/>
  <p:tag name="KSO_WM_UNIT_USESOURCEFORMAT_APPLY" val="1"/>
</p:tagLst>
</file>

<file path=ppt/tags/tag25.xml><?xml version="1.0" encoding="utf-8"?>
<p:tagLst xmlns:p="http://schemas.openxmlformats.org/presentationml/2006/main">
  <p:tag name="KSO_WM_TAG_VERSION" val="1.0"/>
  <p:tag name="KSO_WM_BEAUTIFY_FLAG" val="#wm#"/>
  <p:tag name="KSO_WM_UNIT_TYPE" val="i"/>
  <p:tag name="KSO_WM_UNIT_ID" val="custom160510_7*i*14"/>
  <p:tag name="KSO_WM_TEMPLATE_CATEGORY" val="custom"/>
  <p:tag name="KSO_WM_TEMPLATE_INDEX" val="160510"/>
  <p:tag name="KSO_WM_UNIT_INDEX" val="14"/>
</p:tagLst>
</file>

<file path=ppt/tags/tag26.xml><?xml version="1.0" encoding="utf-8"?>
<p:tagLst xmlns:p="http://schemas.openxmlformats.org/presentationml/2006/main">
  <p:tag name="KSO_WM_TAG_VERSION" val="1.0"/>
  <p:tag name="KSO_WM_BEAUTIFY_FLAG" val="#wm#"/>
  <p:tag name="KSO_WM_UNIT_TYPE" val="i"/>
  <p:tag name="KSO_WM_UNIT_ID" val="custom160510_7*i*15"/>
  <p:tag name="KSO_WM_TEMPLATE_CATEGORY" val="custom"/>
  <p:tag name="KSO_WM_TEMPLATE_INDEX" val="160510"/>
  <p:tag name="KSO_WM_UNIT_INDEX" val="15"/>
</p:tagLst>
</file>

<file path=ppt/tags/tag27.xml><?xml version="1.0" encoding="utf-8"?>
<p:tagLst xmlns:p="http://schemas.openxmlformats.org/presentationml/2006/main">
  <p:tag name="KSO_WM_TEMPLATE_CATEGORY" val="custom"/>
  <p:tag name="KSO_WM_TEMPLATE_INDEX" val="160411"/>
  <p:tag name="KSO_WM_TAG_VERSION" val="1.0"/>
  <p:tag name="KSO_WM_SLIDE_ID" val="custom160510_7"/>
  <p:tag name="KSO_WM_SLIDE_INDEX" val="7"/>
  <p:tag name="KSO_WM_SLIDE_ITEM_CNT" val="2"/>
  <p:tag name="KSO_WM_SLIDE_LAYOUT" val="l"/>
  <p:tag name="KSO_WM_SLIDE_LAYOUT_CNT" val="1"/>
  <p:tag name="KSO_WM_SLIDE_TYPE" val="contents"/>
  <p:tag name="KSO_WM_BEAUTIFY_FLAG" val="#wm#"/>
  <p:tag name="KSO_WM_DIAGRAM_GROUP_CODE" val="l1-1"/>
</p:tagLst>
</file>

<file path=ppt/tags/tag28.xml><?xml version="1.0" encoding="utf-8"?>
<p:tagLst xmlns:p="http://schemas.openxmlformats.org/presentationml/2006/main">
  <p:tag name="KSO_WM_BEAUTIFY_FLAG" val="#wm#"/>
  <p:tag name="KSO_WM_TEMPLATE_CATEGORY" val="custom"/>
  <p:tag name="KSO_WM_TEMPLATE_INDEX" val="160411"/>
</p:tagLst>
</file>

<file path=ppt/tags/tag29.xml><?xml version="1.0" encoding="utf-8"?>
<p:tagLst xmlns:p="http://schemas.openxmlformats.org/presentationml/2006/main">
  <p:tag name="KSO_WM_BEAUTIFY_FLAG" val="#wm#"/>
  <p:tag name="KSO_WM_TEMPLATE_CATEGORY" val="custom"/>
  <p:tag name="KSO_WM_TEMPLATE_INDEX" val="160411"/>
</p:tagLst>
</file>

<file path=ppt/tags/tag3.xml><?xml version="1.0" encoding="utf-8"?>
<p:tagLst xmlns:p="http://schemas.openxmlformats.org/presentationml/2006/main">
  <p:tag name="KSO_WM_TAG_VERSION" val="1.0"/>
  <p:tag name="KSO_WM_BEAUTIFY_FLAG" val="#wm#"/>
  <p:tag name="KSO_WM_TEMPLATE_CATEGORY" val="custom"/>
  <p:tag name="KSO_WM_TEMPLATE_INDEX" val="160510"/>
  <p:tag name="KSO_WM_UNIT_TYPE" val="a"/>
  <p:tag name="KSO_WM_UNIT_INDEX" val="1"/>
  <p:tag name="KSO_WM_UNIT_ID" val="custom160510_12*a*1"/>
  <p:tag name="KSO_WM_UNIT_CLEAR" val="1"/>
  <p:tag name="KSO_WM_UNIT_LAYERLEVEL" val="1"/>
  <p:tag name="KSO_WM_UNIT_VALUE" val="18"/>
  <p:tag name="KSO_WM_UNIT_ISCONTENTSTITLE" val="0"/>
  <p:tag name="KSO_WM_UNIT_HIGHLIGHT" val="0"/>
  <p:tag name="KSO_WM_UNIT_COMPATIBLE" val="0"/>
  <p:tag name="KSO_WM_UNIT_PRESET_TEXT_INDEX" val="3"/>
  <p:tag name="KSO_WM_UNIT_PRESET_TEXT_LEN" val="12"/>
</p:tagLst>
</file>

<file path=ppt/tags/tag30.xml><?xml version="1.0" encoding="utf-8"?>
<p:tagLst xmlns:p="http://schemas.openxmlformats.org/presentationml/2006/main">
  <p:tag name="KSO_WM_BEAUTIFY_FLAG" val="#wm#"/>
  <p:tag name="KSO_WM_TEMPLATE_CATEGORY" val="custom"/>
  <p:tag name="KSO_WM_TEMPLATE_INDEX" val="160411"/>
</p:tagLst>
</file>

<file path=ppt/tags/tag31.xml><?xml version="1.0" encoding="utf-8"?>
<p:tagLst xmlns:p="http://schemas.openxmlformats.org/presentationml/2006/main">
  <p:tag name="KSO_WM_BEAUTIFY_FLAG" val="#wm#"/>
  <p:tag name="KSO_WM_TEMPLATE_CATEGORY" val="custom"/>
  <p:tag name="KSO_WM_TEMPLATE_INDEX" val="160411"/>
</p:tagLst>
</file>

<file path=ppt/tags/tag32.xml><?xml version="1.0" encoding="utf-8"?>
<p:tagLst xmlns:p="http://schemas.openxmlformats.org/presentationml/2006/main">
  <p:tag name="KSO_WM_BEAUTIFY_FLAG" val="#wm#"/>
  <p:tag name="KSO_WM_TEMPLATE_CATEGORY" val="custom"/>
  <p:tag name="KSO_WM_TEMPLATE_INDEX" val="160411"/>
</p:tagLst>
</file>

<file path=ppt/tags/tag33.xml><?xml version="1.0" encoding="utf-8"?>
<p:tagLst xmlns:p="http://schemas.openxmlformats.org/presentationml/2006/main">
  <p:tag name="KSO_WM_TAG_VERSION" val="1.0"/>
  <p:tag name="KSO_WM_BEAUTIFY_FLAG" val="#wm#"/>
  <p:tag name="KSO_WM_UNIT_TYPE" val="i"/>
  <p:tag name="KSO_WM_UNIT_ID" val="custom160510_8*i*0"/>
  <p:tag name="KSO_WM_TEMPLATE_CATEGORY" val="custom"/>
  <p:tag name="KSO_WM_TEMPLATE_INDEX" val="160510"/>
  <p:tag name="KSO_WM_UNIT_INDEX" val="0"/>
</p:tagLst>
</file>

<file path=ppt/tags/tag34.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h_f"/>
  <p:tag name="KSO_WM_UNIT_INDEX" val="1_1_1"/>
  <p:tag name="KSO_WM_UNIT_ID" val="custom160510_8*l_h_f*1_1_1"/>
  <p:tag name="KSO_WM_UNIT_CLEAR" val="1"/>
  <p:tag name="KSO_WM_UNIT_LAYERLEVEL" val="1_1_1"/>
  <p:tag name="KSO_WM_UNIT_VALUE" val="16"/>
  <p:tag name="KSO_WM_UNIT_HIGHLIGHT" val="0"/>
  <p:tag name="KSO_WM_UNIT_COMPATIBLE" val="0"/>
  <p:tag name="KSO_WM_UNIT_PRESET_TEXT_INDEX" val="3"/>
  <p:tag name="KSO_WM_UNIT_PRESET_TEXT_LEN" val="17"/>
  <p:tag name="KSO_WM_DIAGRAM_GROUP_CODE" val="l1-1"/>
  <p:tag name="KSO_WM_UNIT_FILL_FORE_SCHEMECOLOR_INDEX" val="5"/>
  <p:tag name="KSO_WM_UNIT_FILL_TYPE" val="1"/>
  <p:tag name="KSO_WM_UNIT_TEXT_FILL_FORE_SCHEMECOLOR_INDEX" val="14"/>
  <p:tag name="KSO_WM_UNIT_TEXT_FILL_TYPE" val="1"/>
  <p:tag name="KSO_WM_UNIT_USESOURCEFORMAT_APPLY" val="1"/>
</p:tagLst>
</file>

<file path=ppt/tags/tag35.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i"/>
  <p:tag name="KSO_WM_UNIT_INDEX" val="1_1"/>
  <p:tag name="KSO_WM_UNIT_ID" val="custom160510_8*l_i*1_1"/>
  <p:tag name="KSO_WM_UNIT_CLEAR" val="1"/>
  <p:tag name="KSO_WM_UNIT_LAYERLEVEL" val="1_1"/>
  <p:tag name="KSO_WM_DIAGRAM_GROUP_CODE" val="l1-1"/>
  <p:tag name="KSO_WM_UNIT_FILL_FORE_SCHEMECOLOR_INDEX" val="5"/>
  <p:tag name="KSO_WM_UNIT_FILL_TYPE" val="1"/>
  <p:tag name="KSO_WM_UNIT_TEXT_FILL_FORE_SCHEMECOLOR_INDEX" val="2"/>
  <p:tag name="KSO_WM_UNIT_TEXT_FILL_TYPE" val="1"/>
  <p:tag name="KSO_WM_UNIT_USESOURCEFORMAT_APPLY" val="1"/>
</p:tagLst>
</file>

<file path=ppt/tags/tag36.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i"/>
  <p:tag name="KSO_WM_UNIT_INDEX" val="1_2"/>
  <p:tag name="KSO_WM_UNIT_ID" val="custom160510_8*l_i*1_2"/>
  <p:tag name="KSO_WM_UNIT_CLEAR" val="1"/>
  <p:tag name="KSO_WM_UNIT_LAYERLEVEL" val="1_1"/>
  <p:tag name="KSO_WM_DIAGRAM_GROUP_CODE" val="l1-1"/>
  <p:tag name="KSO_WM_UNIT_TEXT_FILL_FORE_SCHEMECOLOR_INDEX" val="5"/>
  <p:tag name="KSO_WM_UNIT_TEXT_FILL_TYPE" val="1"/>
  <p:tag name="KSO_WM_UNIT_USESOURCEFORMAT_APPLY" val="1"/>
</p:tagLst>
</file>

<file path=ppt/tags/tag37.xml><?xml version="1.0" encoding="utf-8"?>
<p:tagLst xmlns:p="http://schemas.openxmlformats.org/presentationml/2006/main">
  <p:tag name="KSO_WM_TAG_VERSION" val="1.0"/>
  <p:tag name="KSO_WM_BEAUTIFY_FLAG" val="#wm#"/>
  <p:tag name="KSO_WM_UNIT_TYPE" val="i"/>
  <p:tag name="KSO_WM_UNIT_ID" val="custom160510_8*i*7"/>
  <p:tag name="KSO_WM_TEMPLATE_CATEGORY" val="custom"/>
  <p:tag name="KSO_WM_TEMPLATE_INDEX" val="160510"/>
  <p:tag name="KSO_WM_UNIT_INDEX" val="7"/>
</p:tagLst>
</file>

<file path=ppt/tags/tag38.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h_f"/>
  <p:tag name="KSO_WM_UNIT_INDEX" val="1_2_1"/>
  <p:tag name="KSO_WM_UNIT_ID" val="custom160510_8*l_h_f*1_2_1"/>
  <p:tag name="KSO_WM_UNIT_CLEAR" val="1"/>
  <p:tag name="KSO_WM_UNIT_LAYERLEVEL" val="1_1_1"/>
  <p:tag name="KSO_WM_UNIT_VALUE" val="16"/>
  <p:tag name="KSO_WM_UNIT_HIGHLIGHT" val="0"/>
  <p:tag name="KSO_WM_UNIT_COMPATIBLE" val="0"/>
  <p:tag name="KSO_WM_UNIT_PRESET_TEXT_INDEX" val="3"/>
  <p:tag name="KSO_WM_UNIT_PRESET_TEXT_LEN" val="17"/>
  <p:tag name="KSO_WM_DIAGRAM_GROUP_CODE" val="l1-1"/>
  <p:tag name="KSO_WM_UNIT_FILL_FORE_SCHEMECOLOR_INDEX" val="5"/>
  <p:tag name="KSO_WM_UNIT_FILL_TYPE" val="1"/>
  <p:tag name="KSO_WM_UNIT_TEXT_FILL_FORE_SCHEMECOLOR_INDEX" val="14"/>
  <p:tag name="KSO_WM_UNIT_TEXT_FILL_TYPE" val="1"/>
  <p:tag name="KSO_WM_UNIT_USESOURCEFORMAT_APPLY" val="1"/>
</p:tagLst>
</file>

<file path=ppt/tags/tag39.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i"/>
  <p:tag name="KSO_WM_UNIT_INDEX" val="1_3"/>
  <p:tag name="KSO_WM_UNIT_ID" val="custom160510_8*l_i*1_3"/>
  <p:tag name="KSO_WM_UNIT_CLEAR" val="1"/>
  <p:tag name="KSO_WM_UNIT_LAYERLEVEL" val="1_1"/>
  <p:tag name="KSO_WM_DIAGRAM_GROUP_CODE" val="l1-1"/>
  <p:tag name="KSO_WM_UNIT_FILL_FORE_SCHEMECOLOR_INDEX" val="5"/>
  <p:tag name="KSO_WM_UNIT_FILL_TYPE" val="1"/>
  <p:tag name="KSO_WM_UNIT_TEXT_FILL_FORE_SCHEMECOLOR_INDEX" val="2"/>
  <p:tag name="KSO_WM_UNIT_TEXT_FILL_TYPE" val="1"/>
  <p:tag name="KSO_WM_UNIT_USESOURCEFORMAT_APPLY" val="1"/>
</p:tagLst>
</file>

<file path=ppt/tags/tag4.xml><?xml version="1.0" encoding="utf-8"?>
<p:tagLst xmlns:p="http://schemas.openxmlformats.org/presentationml/2006/main">
  <p:tag name="KSO_WM_TAG_VERSION" val="1.0"/>
  <p:tag name="KSO_WM_BEAUTIFY_FLAG" val="#wm#"/>
  <p:tag name="KSO_WM_TEMPLATE_CATEGORY" val="custom"/>
  <p:tag name="KSO_WM_TEMPLATE_INDEX" val="160510"/>
  <p:tag name="KSO_WM_UNIT_TYPE" val="b"/>
  <p:tag name="KSO_WM_UNIT_INDEX" val="1"/>
  <p:tag name="KSO_WM_UNIT_ID" val="custom160510_12*b*1"/>
  <p:tag name="KSO_WM_UNIT_CLEAR" val="1"/>
  <p:tag name="KSO_WM_UNIT_LAYERLEVEL" val="1"/>
  <p:tag name="KSO_WM_UNIT_VALUE" val="22"/>
  <p:tag name="KSO_WM_UNIT_ISCONTENTSTITLE" val="0"/>
  <p:tag name="KSO_WM_UNIT_HIGHLIGHT" val="0"/>
  <p:tag name="KSO_WM_UNIT_COMPATIBLE" val="0"/>
  <p:tag name="KSO_WM_UNIT_PRESET_TEXT_INDEX" val="3"/>
  <p:tag name="KSO_WM_UNIT_PRESET_TEXT_LEN" val="17"/>
</p:tagLst>
</file>

<file path=ppt/tags/tag40.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i"/>
  <p:tag name="KSO_WM_UNIT_INDEX" val="1_4"/>
  <p:tag name="KSO_WM_UNIT_ID" val="custom160510_8*l_i*1_4"/>
  <p:tag name="KSO_WM_UNIT_CLEAR" val="1"/>
  <p:tag name="KSO_WM_UNIT_LAYERLEVEL" val="1_1"/>
  <p:tag name="KSO_WM_DIAGRAM_GROUP_CODE" val="l1-1"/>
  <p:tag name="KSO_WM_UNIT_TEXT_FILL_FORE_SCHEMECOLOR_INDEX" val="5"/>
  <p:tag name="KSO_WM_UNIT_TEXT_FILL_TYPE" val="1"/>
  <p:tag name="KSO_WM_UNIT_USESOURCEFORMAT_APPLY" val="1"/>
</p:tagLst>
</file>

<file path=ppt/tags/tag41.xml><?xml version="1.0" encoding="utf-8"?>
<p:tagLst xmlns:p="http://schemas.openxmlformats.org/presentationml/2006/main">
  <p:tag name="KSO_WM_TAG_VERSION" val="1.0"/>
  <p:tag name="KSO_WM_BEAUTIFY_FLAG" val="#wm#"/>
  <p:tag name="KSO_WM_UNIT_TYPE" val="i"/>
  <p:tag name="KSO_WM_UNIT_ID" val="custom160510_8*i*14"/>
  <p:tag name="KSO_WM_TEMPLATE_CATEGORY" val="custom"/>
  <p:tag name="KSO_WM_TEMPLATE_INDEX" val="160510"/>
  <p:tag name="KSO_WM_UNIT_INDEX" val="14"/>
</p:tagLst>
</file>

<file path=ppt/tags/tag42.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h_f"/>
  <p:tag name="KSO_WM_UNIT_INDEX" val="1_3_1"/>
  <p:tag name="KSO_WM_UNIT_ID" val="custom160510_8*l_h_f*1_3_1"/>
  <p:tag name="KSO_WM_UNIT_CLEAR" val="1"/>
  <p:tag name="KSO_WM_UNIT_LAYERLEVEL" val="1_1_1"/>
  <p:tag name="KSO_WM_UNIT_VALUE" val="16"/>
  <p:tag name="KSO_WM_UNIT_HIGHLIGHT" val="0"/>
  <p:tag name="KSO_WM_UNIT_COMPATIBLE" val="0"/>
  <p:tag name="KSO_WM_UNIT_PRESET_TEXT_INDEX" val="3"/>
  <p:tag name="KSO_WM_UNIT_PRESET_TEXT_LEN" val="17"/>
  <p:tag name="KSO_WM_DIAGRAM_GROUP_CODE" val="l1-1"/>
  <p:tag name="KSO_WM_UNIT_FILL_FORE_SCHEMECOLOR_INDEX" val="5"/>
  <p:tag name="KSO_WM_UNIT_FILL_TYPE" val="1"/>
  <p:tag name="KSO_WM_UNIT_TEXT_FILL_FORE_SCHEMECOLOR_INDEX" val="14"/>
  <p:tag name="KSO_WM_UNIT_TEXT_FILL_TYPE" val="1"/>
  <p:tag name="KSO_WM_UNIT_USESOURCEFORMAT_APPLY" val="1"/>
</p:tagLst>
</file>

<file path=ppt/tags/tag43.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i"/>
  <p:tag name="KSO_WM_UNIT_INDEX" val="1_5"/>
  <p:tag name="KSO_WM_UNIT_ID" val="custom160510_8*l_i*1_5"/>
  <p:tag name="KSO_WM_UNIT_CLEAR" val="1"/>
  <p:tag name="KSO_WM_UNIT_LAYERLEVEL" val="1_1"/>
  <p:tag name="KSO_WM_DIAGRAM_GROUP_CODE" val="l1-1"/>
  <p:tag name="KSO_WM_UNIT_FILL_FORE_SCHEMECOLOR_INDEX" val="5"/>
  <p:tag name="KSO_WM_UNIT_FILL_TYPE" val="1"/>
  <p:tag name="KSO_WM_UNIT_TEXT_FILL_FORE_SCHEMECOLOR_INDEX" val="2"/>
  <p:tag name="KSO_WM_UNIT_TEXT_FILL_TYPE" val="1"/>
  <p:tag name="KSO_WM_UNIT_USESOURCEFORMAT_APPLY" val="1"/>
</p:tagLst>
</file>

<file path=ppt/tags/tag44.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i"/>
  <p:tag name="KSO_WM_UNIT_INDEX" val="1_6"/>
  <p:tag name="KSO_WM_UNIT_ID" val="custom160510_8*l_i*1_6"/>
  <p:tag name="KSO_WM_UNIT_CLEAR" val="1"/>
  <p:tag name="KSO_WM_UNIT_LAYERLEVEL" val="1_1"/>
  <p:tag name="KSO_WM_DIAGRAM_GROUP_CODE" val="l1-1"/>
  <p:tag name="KSO_WM_UNIT_TEXT_FILL_FORE_SCHEMECOLOR_INDEX" val="5"/>
  <p:tag name="KSO_WM_UNIT_TEXT_FILL_TYPE" val="1"/>
  <p:tag name="KSO_WM_UNIT_USESOURCEFORMAT_APPLY" val="1"/>
</p:tagLst>
</file>

<file path=ppt/tags/tag45.xml><?xml version="1.0" encoding="utf-8"?>
<p:tagLst xmlns:p="http://schemas.openxmlformats.org/presentationml/2006/main">
  <p:tag name="KSO_WM_TAG_VERSION" val="1.0"/>
  <p:tag name="KSO_WM_BEAUTIFY_FLAG" val="#wm#"/>
  <p:tag name="KSO_WM_UNIT_TYPE" val="i"/>
  <p:tag name="KSO_WM_UNIT_ID" val="custom160510_8*i*21"/>
  <p:tag name="KSO_WM_TEMPLATE_CATEGORY" val="custom"/>
  <p:tag name="KSO_WM_TEMPLATE_INDEX" val="160510"/>
  <p:tag name="KSO_WM_UNIT_INDEX" val="21"/>
</p:tagLst>
</file>

<file path=ppt/tags/tag46.xml><?xml version="1.0" encoding="utf-8"?>
<p:tagLst xmlns:p="http://schemas.openxmlformats.org/presentationml/2006/main">
  <p:tag name="KSO_WM_TAG_VERSION" val="1.0"/>
  <p:tag name="KSO_WM_BEAUTIFY_FLAG" val="#wm#"/>
  <p:tag name="KSO_WM_UNIT_TYPE" val="i"/>
  <p:tag name="KSO_WM_UNIT_ID" val="custom160510_8*i*22"/>
  <p:tag name="KSO_WM_TEMPLATE_CATEGORY" val="custom"/>
  <p:tag name="KSO_WM_TEMPLATE_INDEX" val="160510"/>
  <p:tag name="KSO_WM_UNIT_INDEX" val="22"/>
</p:tagLst>
</file>

<file path=ppt/tags/tag47.xml><?xml version="1.0" encoding="utf-8"?>
<p:tagLst xmlns:p="http://schemas.openxmlformats.org/presentationml/2006/main">
  <p:tag name="KSO_WM_TEMPLATE_CATEGORY" val="custom"/>
  <p:tag name="KSO_WM_TEMPLATE_INDEX" val="160411"/>
  <p:tag name="KSO_WM_TAG_VERSION" val="1.0"/>
  <p:tag name="KSO_WM_SLIDE_ID" val="custom160510_8"/>
  <p:tag name="KSO_WM_SLIDE_INDEX" val="8"/>
  <p:tag name="KSO_WM_SLIDE_ITEM_CNT" val="3"/>
  <p:tag name="KSO_WM_SLIDE_LAYOUT" val="l"/>
  <p:tag name="KSO_WM_SLIDE_LAYOUT_CNT" val="1"/>
  <p:tag name="KSO_WM_SLIDE_TYPE" val="contents"/>
  <p:tag name="KSO_WM_BEAUTIFY_FLAG" val="#wm#"/>
  <p:tag name="KSO_WM_DIAGRAM_GROUP_CODE" val="l1-1"/>
</p:tagLst>
</file>

<file path=ppt/tags/tag48.xml><?xml version="1.0" encoding="utf-8"?>
<p:tagLst xmlns:p="http://schemas.openxmlformats.org/presentationml/2006/main">
  <p:tag name="KSO_WM_BEAUTIFY_FLAG" val="#wm#"/>
  <p:tag name="KSO_WM_TEMPLATE_CATEGORY" val="custom"/>
  <p:tag name="KSO_WM_TEMPLATE_INDEX" val="160411"/>
</p:tagLst>
</file>

<file path=ppt/tags/tag49.xml><?xml version="1.0" encoding="utf-8"?>
<p:tagLst xmlns:p="http://schemas.openxmlformats.org/presentationml/2006/main">
  <p:tag name="KSO_WM_BEAUTIFY_FLAG" val="#wm#"/>
  <p:tag name="KSO_WM_TEMPLATE_CATEGORY" val="custom"/>
  <p:tag name="KSO_WM_TEMPLATE_INDEX" val="160411"/>
</p:tagLst>
</file>

<file path=ppt/tags/tag5.xml><?xml version="1.0" encoding="utf-8"?>
<p:tagLst xmlns:p="http://schemas.openxmlformats.org/presentationml/2006/main">
  <p:tag name="KSO_WM_TEMPLATE_CATEGORY" val="custom"/>
  <p:tag name="KSO_WM_TEMPLATE_INDEX" val="160411"/>
  <p:tag name="KSO_WM_TAG_VERSION" val="1.0"/>
  <p:tag name="KSO_WM_SLIDE_ID" val="custom160510_12"/>
  <p:tag name="KSO_WM_SLIDE_INDEX" val="12"/>
  <p:tag name="KSO_WM_SLIDE_ITEM_CNT" val="2"/>
  <p:tag name="KSO_WM_SLIDE_LAYOUT" val="a_b"/>
  <p:tag name="KSO_WM_SLIDE_LAYOUT_CNT" val="1_1"/>
  <p:tag name="KSO_WM_SLIDE_TYPE" val="sectionTitle"/>
  <p:tag name="KSO_WM_BEAUTIFY_FLAG" val="#wm#"/>
</p:tagLst>
</file>

<file path=ppt/tags/tag50.xml><?xml version="1.0" encoding="utf-8"?>
<p:tagLst xmlns:p="http://schemas.openxmlformats.org/presentationml/2006/main">
  <p:tag name="KSO_WM_BEAUTIFY_FLAG" val="#wm#"/>
  <p:tag name="KSO_WM_TEMPLATE_CATEGORY" val="custom"/>
  <p:tag name="KSO_WM_TEMPLATE_INDEX" val="160411"/>
</p:tagLst>
</file>

<file path=ppt/tags/tag51.xml><?xml version="1.0" encoding="utf-8"?>
<p:tagLst xmlns:p="http://schemas.openxmlformats.org/presentationml/2006/main">
  <p:tag name="KSO_WM_BEAUTIFY_FLAG" val="#wm#"/>
  <p:tag name="KSO_WM_TEMPLATE_CATEGORY" val="custom"/>
  <p:tag name="KSO_WM_TEMPLATE_INDEX" val="160411"/>
</p:tagLst>
</file>

<file path=ppt/tags/tag52.xml><?xml version="1.0" encoding="utf-8"?>
<p:tagLst xmlns:p="http://schemas.openxmlformats.org/presentationml/2006/main">
  <p:tag name="KSO_WM_BEAUTIFY_FLAG" val="#wm#"/>
  <p:tag name="KSO_WM_TEMPLATE_CATEGORY" val="custom"/>
  <p:tag name="KSO_WM_TEMPLATE_INDEX" val="160411"/>
</p:tagLst>
</file>

<file path=ppt/tags/tag53.xml><?xml version="1.0" encoding="utf-8"?>
<p:tagLst xmlns:p="http://schemas.openxmlformats.org/presentationml/2006/main">
  <p:tag name="KSO_WM_BEAUTIFY_FLAG" val="#wm#"/>
  <p:tag name="KSO_WM_TEMPLATE_CATEGORY" val="custom"/>
  <p:tag name="KSO_WM_TEMPLATE_INDEX" val="160411"/>
</p:tagLst>
</file>

<file path=ppt/tags/tag54.xml><?xml version="1.0" encoding="utf-8"?>
<p:tagLst xmlns:p="http://schemas.openxmlformats.org/presentationml/2006/main">
  <p:tag name="KSO_WM_BEAUTIFY_FLAG" val="#wm#"/>
  <p:tag name="KSO_WM_TEMPLATE_CATEGORY" val="custom"/>
  <p:tag name="KSO_WM_TEMPLATE_INDEX" val="160411"/>
</p:tagLst>
</file>

<file path=ppt/tags/tag55.xml><?xml version="1.0" encoding="utf-8"?>
<p:tagLst xmlns:p="http://schemas.openxmlformats.org/presentationml/2006/main">
  <p:tag name="KSO_WM_BEAUTIFY_FLAG" val="#wm#"/>
  <p:tag name="KSO_WM_TEMPLATE_CATEGORY" val="custom"/>
  <p:tag name="KSO_WM_TEMPLATE_INDEX" val="160411"/>
</p:tagLst>
</file>

<file path=ppt/tags/tag56.xml><?xml version="1.0" encoding="utf-8"?>
<p:tagLst xmlns:p="http://schemas.openxmlformats.org/presentationml/2006/main">
  <p:tag name="KSO_WM_BEAUTIFY_FLAG" val="#wm#"/>
  <p:tag name="KSO_WM_TEMPLATE_CATEGORY" val="custom"/>
  <p:tag name="KSO_WM_TEMPLATE_INDEX" val="160411"/>
</p:tagLst>
</file>

<file path=ppt/tags/tag57.xml><?xml version="1.0" encoding="utf-8"?>
<p:tagLst xmlns:p="http://schemas.openxmlformats.org/presentationml/2006/main">
  <p:tag name="KSO_WM_BEAUTIFY_FLAG" val="#wm#"/>
  <p:tag name="KSO_WM_TEMPLATE_CATEGORY" val="custom"/>
  <p:tag name="KSO_WM_TEMPLATE_INDEX" val="160411"/>
</p:tagLst>
</file>

<file path=ppt/tags/tag58.xml><?xml version="1.0" encoding="utf-8"?>
<p:tagLst xmlns:p="http://schemas.openxmlformats.org/presentationml/2006/main">
  <p:tag name="KSO_WM_BEAUTIFY_FLAG" val="#wm#"/>
  <p:tag name="KSO_WM_TEMPLATE_CATEGORY" val="custom"/>
  <p:tag name="KSO_WM_TEMPLATE_INDEX" val="160411"/>
</p:tagLst>
</file>

<file path=ppt/tags/tag59.xml><?xml version="1.0" encoding="utf-8"?>
<p:tagLst xmlns:p="http://schemas.openxmlformats.org/presentationml/2006/main">
  <p:tag name="KSO_WM_BEAUTIFY_FLAG" val="#wm#"/>
  <p:tag name="KSO_WM_TEMPLATE_CATEGORY" val="custom"/>
  <p:tag name="KSO_WM_TEMPLATE_INDEX" val="160411"/>
</p:tagLst>
</file>

<file path=ppt/tags/tag6.xml><?xml version="1.0" encoding="utf-8"?>
<p:tagLst xmlns:p="http://schemas.openxmlformats.org/presentationml/2006/main">
  <p:tag name="KSO_WM_TAG_VERSION" val="1.0"/>
  <p:tag name="KSO_WM_BEAUTIFY_FLAG" val="#wm#"/>
  <p:tag name="KSO_WM_UNIT_TYPE" val="i"/>
  <p:tag name="KSO_WM_UNIT_ID" val="custom160510_6*i*0"/>
  <p:tag name="KSO_WM_TEMPLATE_CATEGORY" val="custom"/>
  <p:tag name="KSO_WM_TEMPLATE_INDEX" val="160510"/>
  <p:tag name="KSO_WM_UNIT_INDEX" val="0"/>
</p:tagLst>
</file>

<file path=ppt/tags/tag60.xml><?xml version="1.0" encoding="utf-8"?>
<p:tagLst xmlns:p="http://schemas.openxmlformats.org/presentationml/2006/main">
  <p:tag name="KSO_WM_TAG_VERSION" val="1.0"/>
  <p:tag name="KSO_WM_BEAUTIFY_FLAG" val="#wm#"/>
  <p:tag name="KSO_WM_UNIT_TYPE" val="i"/>
  <p:tag name="KSO_WM_UNIT_ID" val="custom160510_9*i*0"/>
  <p:tag name="KSO_WM_TEMPLATE_CATEGORY" val="custom"/>
  <p:tag name="KSO_WM_TEMPLATE_INDEX" val="160510"/>
  <p:tag name="KSO_WM_UNIT_INDEX" val="0"/>
</p:tagLst>
</file>

<file path=ppt/tags/tag61.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h_f"/>
  <p:tag name="KSO_WM_UNIT_INDEX" val="1_1_1"/>
  <p:tag name="KSO_WM_UNIT_ID" val="custom160510_9*l_h_f*1_1_1"/>
  <p:tag name="KSO_WM_UNIT_CLEAR" val="1"/>
  <p:tag name="KSO_WM_UNIT_LAYERLEVEL" val="1_1_1"/>
  <p:tag name="KSO_WM_UNIT_VALUE" val="16"/>
  <p:tag name="KSO_WM_UNIT_HIGHLIGHT" val="0"/>
  <p:tag name="KSO_WM_UNIT_COMPATIBLE" val="0"/>
  <p:tag name="KSO_WM_UNIT_PRESET_TEXT_INDEX" val="3"/>
  <p:tag name="KSO_WM_UNIT_PRESET_TEXT_LEN" val="17"/>
  <p:tag name="KSO_WM_DIAGRAM_GROUP_CODE" val="l1-1"/>
  <p:tag name="KSO_WM_UNIT_FILL_FORE_SCHEMECOLOR_INDEX" val="5"/>
  <p:tag name="KSO_WM_UNIT_FILL_TYPE" val="1"/>
  <p:tag name="KSO_WM_UNIT_TEXT_FILL_FORE_SCHEMECOLOR_INDEX" val="14"/>
  <p:tag name="KSO_WM_UNIT_TEXT_FILL_TYPE" val="1"/>
  <p:tag name="KSO_WM_UNIT_USESOURCEFORMAT_APPLY" val="1"/>
</p:tagLst>
</file>

<file path=ppt/tags/tag62.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i"/>
  <p:tag name="KSO_WM_UNIT_INDEX" val="1_1"/>
  <p:tag name="KSO_WM_UNIT_ID" val="custom160510_9*l_i*1_1"/>
  <p:tag name="KSO_WM_UNIT_CLEAR" val="1"/>
  <p:tag name="KSO_WM_UNIT_LAYERLEVEL" val="1_1"/>
  <p:tag name="KSO_WM_DIAGRAM_GROUP_CODE" val="l1-1"/>
  <p:tag name="KSO_WM_UNIT_FILL_FORE_SCHEMECOLOR_INDEX" val="5"/>
  <p:tag name="KSO_WM_UNIT_FILL_TYPE" val="1"/>
  <p:tag name="KSO_WM_UNIT_TEXT_FILL_FORE_SCHEMECOLOR_INDEX" val="2"/>
  <p:tag name="KSO_WM_UNIT_TEXT_FILL_TYPE" val="1"/>
  <p:tag name="KSO_WM_UNIT_USESOURCEFORMAT_APPLY" val="1"/>
</p:tagLst>
</file>

<file path=ppt/tags/tag63.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i"/>
  <p:tag name="KSO_WM_UNIT_INDEX" val="1_2"/>
  <p:tag name="KSO_WM_UNIT_ID" val="custom160510_9*l_i*1_2"/>
  <p:tag name="KSO_WM_UNIT_CLEAR" val="1"/>
  <p:tag name="KSO_WM_UNIT_LAYERLEVEL" val="1_1"/>
  <p:tag name="KSO_WM_DIAGRAM_GROUP_CODE" val="l1-1"/>
  <p:tag name="KSO_WM_UNIT_TEXT_FILL_FORE_SCHEMECOLOR_INDEX" val="5"/>
  <p:tag name="KSO_WM_UNIT_TEXT_FILL_TYPE" val="1"/>
  <p:tag name="KSO_WM_UNIT_USESOURCEFORMAT_APPLY" val="1"/>
</p:tagLst>
</file>

<file path=ppt/tags/tag64.xml><?xml version="1.0" encoding="utf-8"?>
<p:tagLst xmlns:p="http://schemas.openxmlformats.org/presentationml/2006/main">
  <p:tag name="KSO_WM_TAG_VERSION" val="1.0"/>
  <p:tag name="KSO_WM_BEAUTIFY_FLAG" val="#wm#"/>
  <p:tag name="KSO_WM_UNIT_TYPE" val="i"/>
  <p:tag name="KSO_WM_UNIT_ID" val="custom160510_9*i*7"/>
  <p:tag name="KSO_WM_TEMPLATE_CATEGORY" val="custom"/>
  <p:tag name="KSO_WM_TEMPLATE_INDEX" val="160510"/>
  <p:tag name="KSO_WM_UNIT_INDEX" val="7"/>
</p:tagLst>
</file>

<file path=ppt/tags/tag65.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h_f"/>
  <p:tag name="KSO_WM_UNIT_INDEX" val="1_2_1"/>
  <p:tag name="KSO_WM_UNIT_ID" val="custom160510_9*l_h_f*1_2_1"/>
  <p:tag name="KSO_WM_UNIT_CLEAR" val="1"/>
  <p:tag name="KSO_WM_UNIT_LAYERLEVEL" val="1_1_1"/>
  <p:tag name="KSO_WM_UNIT_VALUE" val="16"/>
  <p:tag name="KSO_WM_UNIT_HIGHLIGHT" val="0"/>
  <p:tag name="KSO_WM_UNIT_COMPATIBLE" val="0"/>
  <p:tag name="KSO_WM_UNIT_PRESET_TEXT_INDEX" val="3"/>
  <p:tag name="KSO_WM_UNIT_PRESET_TEXT_LEN" val="17"/>
  <p:tag name="KSO_WM_DIAGRAM_GROUP_CODE" val="l1-1"/>
  <p:tag name="KSO_WM_UNIT_FILL_FORE_SCHEMECOLOR_INDEX" val="5"/>
  <p:tag name="KSO_WM_UNIT_FILL_TYPE" val="1"/>
  <p:tag name="KSO_WM_UNIT_TEXT_FILL_FORE_SCHEMECOLOR_INDEX" val="14"/>
  <p:tag name="KSO_WM_UNIT_TEXT_FILL_TYPE" val="1"/>
  <p:tag name="KSO_WM_UNIT_USESOURCEFORMAT_APPLY" val="1"/>
</p:tagLst>
</file>

<file path=ppt/tags/tag66.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i"/>
  <p:tag name="KSO_WM_UNIT_INDEX" val="1_3"/>
  <p:tag name="KSO_WM_UNIT_ID" val="custom160510_9*l_i*1_3"/>
  <p:tag name="KSO_WM_UNIT_CLEAR" val="1"/>
  <p:tag name="KSO_WM_UNIT_LAYERLEVEL" val="1_1"/>
  <p:tag name="KSO_WM_DIAGRAM_GROUP_CODE" val="l1-1"/>
  <p:tag name="KSO_WM_UNIT_FILL_FORE_SCHEMECOLOR_INDEX" val="5"/>
  <p:tag name="KSO_WM_UNIT_FILL_TYPE" val="1"/>
  <p:tag name="KSO_WM_UNIT_TEXT_FILL_FORE_SCHEMECOLOR_INDEX" val="2"/>
  <p:tag name="KSO_WM_UNIT_TEXT_FILL_TYPE" val="1"/>
  <p:tag name="KSO_WM_UNIT_USESOURCEFORMAT_APPLY" val="1"/>
</p:tagLst>
</file>

<file path=ppt/tags/tag67.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i"/>
  <p:tag name="KSO_WM_UNIT_INDEX" val="1_4"/>
  <p:tag name="KSO_WM_UNIT_ID" val="custom160510_9*l_i*1_4"/>
  <p:tag name="KSO_WM_UNIT_CLEAR" val="1"/>
  <p:tag name="KSO_WM_UNIT_LAYERLEVEL" val="1_1"/>
  <p:tag name="KSO_WM_DIAGRAM_GROUP_CODE" val="l1-1"/>
  <p:tag name="KSO_WM_UNIT_TEXT_FILL_FORE_SCHEMECOLOR_INDEX" val="5"/>
  <p:tag name="KSO_WM_UNIT_TEXT_FILL_TYPE" val="1"/>
  <p:tag name="KSO_WM_UNIT_USESOURCEFORMAT_APPLY" val="1"/>
</p:tagLst>
</file>

<file path=ppt/tags/tag68.xml><?xml version="1.0" encoding="utf-8"?>
<p:tagLst xmlns:p="http://schemas.openxmlformats.org/presentationml/2006/main">
  <p:tag name="KSO_WM_TAG_VERSION" val="1.0"/>
  <p:tag name="KSO_WM_BEAUTIFY_FLAG" val="#wm#"/>
  <p:tag name="KSO_WM_UNIT_TYPE" val="i"/>
  <p:tag name="KSO_WM_UNIT_ID" val="custom160510_9*i*14"/>
  <p:tag name="KSO_WM_TEMPLATE_CATEGORY" val="custom"/>
  <p:tag name="KSO_WM_TEMPLATE_INDEX" val="160510"/>
  <p:tag name="KSO_WM_UNIT_INDEX" val="14"/>
</p:tagLst>
</file>

<file path=ppt/tags/tag69.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h_f"/>
  <p:tag name="KSO_WM_UNIT_INDEX" val="1_3_1"/>
  <p:tag name="KSO_WM_UNIT_ID" val="custom160510_9*l_h_f*1_3_1"/>
  <p:tag name="KSO_WM_UNIT_CLEAR" val="1"/>
  <p:tag name="KSO_WM_UNIT_LAYERLEVEL" val="1_1_1"/>
  <p:tag name="KSO_WM_UNIT_VALUE" val="16"/>
  <p:tag name="KSO_WM_UNIT_HIGHLIGHT" val="0"/>
  <p:tag name="KSO_WM_UNIT_COMPATIBLE" val="0"/>
  <p:tag name="KSO_WM_UNIT_PRESET_TEXT_INDEX" val="3"/>
  <p:tag name="KSO_WM_UNIT_PRESET_TEXT_LEN" val="17"/>
  <p:tag name="KSO_WM_DIAGRAM_GROUP_CODE" val="l1-1"/>
  <p:tag name="KSO_WM_UNIT_FILL_FORE_SCHEMECOLOR_INDEX" val="5"/>
  <p:tag name="KSO_WM_UNIT_FILL_TYPE" val="1"/>
  <p:tag name="KSO_WM_UNIT_TEXT_FILL_FORE_SCHEMECOLOR_INDEX" val="14"/>
  <p:tag name="KSO_WM_UNIT_TEXT_FILL_TYPE" val="1"/>
  <p:tag name="KSO_WM_UNIT_USESOURCEFORMAT_APPLY" val="1"/>
</p:tagLst>
</file>

<file path=ppt/tags/tag7.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h_f"/>
  <p:tag name="KSO_WM_UNIT_INDEX" val="1_1_1"/>
  <p:tag name="KSO_WM_UNIT_ID" val="custom160510_6*l_h_f*1_1_1"/>
  <p:tag name="KSO_WM_UNIT_CLEAR" val="1"/>
  <p:tag name="KSO_WM_UNIT_LAYERLEVEL" val="1_1_1"/>
  <p:tag name="KSO_WM_UNIT_VALUE" val="16"/>
  <p:tag name="KSO_WM_UNIT_HIGHLIGHT" val="0"/>
  <p:tag name="KSO_WM_UNIT_COMPATIBLE" val="0"/>
  <p:tag name="KSO_WM_UNIT_PRESET_TEXT_INDEX" val="3"/>
  <p:tag name="KSO_WM_UNIT_PRESET_TEXT_LEN" val="17"/>
  <p:tag name="KSO_WM_DIAGRAM_GROUP_CODE" val="l1-1"/>
  <p:tag name="KSO_WM_UNIT_FILL_FORE_SCHEMECOLOR_INDEX" val="5"/>
  <p:tag name="KSO_WM_UNIT_FILL_TYPE" val="1"/>
  <p:tag name="KSO_WM_UNIT_TEXT_FILL_FORE_SCHEMECOLOR_INDEX" val="14"/>
  <p:tag name="KSO_WM_UNIT_TEXT_FILL_TYPE" val="1"/>
  <p:tag name="KSO_WM_UNIT_USESOURCEFORMAT_APPLY" val="1"/>
</p:tagLst>
</file>

<file path=ppt/tags/tag70.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i"/>
  <p:tag name="KSO_WM_UNIT_INDEX" val="1_5"/>
  <p:tag name="KSO_WM_UNIT_ID" val="custom160510_9*l_i*1_5"/>
  <p:tag name="KSO_WM_UNIT_CLEAR" val="1"/>
  <p:tag name="KSO_WM_UNIT_LAYERLEVEL" val="1_1"/>
  <p:tag name="KSO_WM_DIAGRAM_GROUP_CODE" val="l1-1"/>
  <p:tag name="KSO_WM_UNIT_FILL_FORE_SCHEMECOLOR_INDEX" val="5"/>
  <p:tag name="KSO_WM_UNIT_FILL_TYPE" val="1"/>
  <p:tag name="KSO_WM_UNIT_TEXT_FILL_FORE_SCHEMECOLOR_INDEX" val="2"/>
  <p:tag name="KSO_WM_UNIT_TEXT_FILL_TYPE" val="1"/>
  <p:tag name="KSO_WM_UNIT_USESOURCEFORMAT_APPLY" val="1"/>
</p:tagLst>
</file>

<file path=ppt/tags/tag71.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i"/>
  <p:tag name="KSO_WM_UNIT_INDEX" val="1_6"/>
  <p:tag name="KSO_WM_UNIT_ID" val="custom160510_9*l_i*1_6"/>
  <p:tag name="KSO_WM_UNIT_CLEAR" val="1"/>
  <p:tag name="KSO_WM_UNIT_LAYERLEVEL" val="1_1"/>
  <p:tag name="KSO_WM_DIAGRAM_GROUP_CODE" val="l1-1"/>
  <p:tag name="KSO_WM_UNIT_TEXT_FILL_FORE_SCHEMECOLOR_INDEX" val="5"/>
  <p:tag name="KSO_WM_UNIT_TEXT_FILL_TYPE" val="1"/>
  <p:tag name="KSO_WM_UNIT_USESOURCEFORMAT_APPLY" val="1"/>
</p:tagLst>
</file>

<file path=ppt/tags/tag72.xml><?xml version="1.0" encoding="utf-8"?>
<p:tagLst xmlns:p="http://schemas.openxmlformats.org/presentationml/2006/main">
  <p:tag name="KSO_WM_TAG_VERSION" val="1.0"/>
  <p:tag name="KSO_WM_BEAUTIFY_FLAG" val="#wm#"/>
  <p:tag name="KSO_WM_UNIT_TYPE" val="i"/>
  <p:tag name="KSO_WM_UNIT_ID" val="custom160510_9*i*21"/>
  <p:tag name="KSO_WM_TEMPLATE_CATEGORY" val="custom"/>
  <p:tag name="KSO_WM_TEMPLATE_INDEX" val="160510"/>
  <p:tag name="KSO_WM_UNIT_INDEX" val="21"/>
</p:tagLst>
</file>

<file path=ppt/tags/tag73.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h_f"/>
  <p:tag name="KSO_WM_UNIT_INDEX" val="1_4_1"/>
  <p:tag name="KSO_WM_UNIT_ID" val="custom160510_9*l_h_f*1_4_1"/>
  <p:tag name="KSO_WM_UNIT_CLEAR" val="1"/>
  <p:tag name="KSO_WM_UNIT_LAYERLEVEL" val="1_1_1"/>
  <p:tag name="KSO_WM_UNIT_VALUE" val="16"/>
  <p:tag name="KSO_WM_UNIT_HIGHLIGHT" val="0"/>
  <p:tag name="KSO_WM_UNIT_COMPATIBLE" val="0"/>
  <p:tag name="KSO_WM_UNIT_PRESET_TEXT_INDEX" val="3"/>
  <p:tag name="KSO_WM_UNIT_PRESET_TEXT_LEN" val="17"/>
  <p:tag name="KSO_WM_DIAGRAM_GROUP_CODE" val="l1-1"/>
  <p:tag name="KSO_WM_UNIT_FILL_FORE_SCHEMECOLOR_INDEX" val="5"/>
  <p:tag name="KSO_WM_UNIT_FILL_TYPE" val="1"/>
  <p:tag name="KSO_WM_UNIT_TEXT_FILL_FORE_SCHEMECOLOR_INDEX" val="14"/>
  <p:tag name="KSO_WM_UNIT_TEXT_FILL_TYPE" val="1"/>
  <p:tag name="KSO_WM_UNIT_USESOURCEFORMAT_APPLY" val="1"/>
</p:tagLst>
</file>

<file path=ppt/tags/tag74.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i"/>
  <p:tag name="KSO_WM_UNIT_INDEX" val="1_7"/>
  <p:tag name="KSO_WM_UNIT_ID" val="custom160510_9*l_i*1_7"/>
  <p:tag name="KSO_WM_UNIT_CLEAR" val="1"/>
  <p:tag name="KSO_WM_UNIT_LAYERLEVEL" val="1_1"/>
  <p:tag name="KSO_WM_DIAGRAM_GROUP_CODE" val="l1-1"/>
  <p:tag name="KSO_WM_UNIT_FILL_FORE_SCHEMECOLOR_INDEX" val="5"/>
  <p:tag name="KSO_WM_UNIT_FILL_TYPE" val="1"/>
  <p:tag name="KSO_WM_UNIT_TEXT_FILL_FORE_SCHEMECOLOR_INDEX" val="2"/>
  <p:tag name="KSO_WM_UNIT_TEXT_FILL_TYPE" val="1"/>
  <p:tag name="KSO_WM_UNIT_USESOURCEFORMAT_APPLY" val="1"/>
</p:tagLst>
</file>

<file path=ppt/tags/tag75.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i"/>
  <p:tag name="KSO_WM_UNIT_INDEX" val="1_8"/>
  <p:tag name="KSO_WM_UNIT_ID" val="custom160510_9*l_i*1_8"/>
  <p:tag name="KSO_WM_UNIT_CLEAR" val="1"/>
  <p:tag name="KSO_WM_UNIT_LAYERLEVEL" val="1_1"/>
  <p:tag name="KSO_WM_DIAGRAM_GROUP_CODE" val="l1-1"/>
  <p:tag name="KSO_WM_UNIT_TEXT_FILL_FORE_SCHEMECOLOR_INDEX" val="5"/>
  <p:tag name="KSO_WM_UNIT_TEXT_FILL_TYPE" val="1"/>
  <p:tag name="KSO_WM_UNIT_USESOURCEFORMAT_APPLY" val="1"/>
</p:tagLst>
</file>

<file path=ppt/tags/tag76.xml><?xml version="1.0" encoding="utf-8"?>
<p:tagLst xmlns:p="http://schemas.openxmlformats.org/presentationml/2006/main">
  <p:tag name="KSO_WM_TAG_VERSION" val="1.0"/>
  <p:tag name="KSO_WM_BEAUTIFY_FLAG" val="#wm#"/>
  <p:tag name="KSO_WM_UNIT_TYPE" val="i"/>
  <p:tag name="KSO_WM_UNIT_ID" val="custom160510_9*i*28"/>
  <p:tag name="KSO_WM_TEMPLATE_CATEGORY" val="custom"/>
  <p:tag name="KSO_WM_TEMPLATE_INDEX" val="160510"/>
  <p:tag name="KSO_WM_UNIT_INDEX" val="28"/>
</p:tagLst>
</file>

<file path=ppt/tags/tag77.xml><?xml version="1.0" encoding="utf-8"?>
<p:tagLst xmlns:p="http://schemas.openxmlformats.org/presentationml/2006/main">
  <p:tag name="KSO_WM_TAG_VERSION" val="1.0"/>
  <p:tag name="KSO_WM_BEAUTIFY_FLAG" val="#wm#"/>
  <p:tag name="KSO_WM_UNIT_TYPE" val="i"/>
  <p:tag name="KSO_WM_UNIT_ID" val="custom160510_9*i*29"/>
  <p:tag name="KSO_WM_TEMPLATE_CATEGORY" val="custom"/>
  <p:tag name="KSO_WM_TEMPLATE_INDEX" val="160510"/>
  <p:tag name="KSO_WM_UNIT_INDEX" val="29"/>
</p:tagLst>
</file>

<file path=ppt/tags/tag78.xml><?xml version="1.0" encoding="utf-8"?>
<p:tagLst xmlns:p="http://schemas.openxmlformats.org/presentationml/2006/main">
  <p:tag name="KSO_WM_TEMPLATE_CATEGORY" val="custom"/>
  <p:tag name="KSO_WM_TEMPLATE_INDEX" val="160411"/>
  <p:tag name="KSO_WM_TAG_VERSION" val="1.0"/>
  <p:tag name="KSO_WM_SLIDE_ID" val="custom160510_9"/>
  <p:tag name="KSO_WM_SLIDE_INDEX" val="9"/>
  <p:tag name="KSO_WM_SLIDE_ITEM_CNT" val="4"/>
  <p:tag name="KSO_WM_SLIDE_LAYOUT" val="l"/>
  <p:tag name="KSO_WM_SLIDE_LAYOUT_CNT" val="1"/>
  <p:tag name="KSO_WM_SLIDE_TYPE" val="contents"/>
  <p:tag name="KSO_WM_BEAUTIFY_FLAG" val="#wm#"/>
  <p:tag name="KSO_WM_DIAGRAM_GROUP_CODE" val="l1-1"/>
</p:tagLst>
</file>

<file path=ppt/tags/tag79.xml><?xml version="1.0" encoding="utf-8"?>
<p:tagLst xmlns:p="http://schemas.openxmlformats.org/presentationml/2006/main">
  <p:tag name="KSO_WM_BEAUTIFY_FLAG" val="#wm#"/>
  <p:tag name="KSO_WM_TEMPLATE_CATEGORY" val="custom"/>
  <p:tag name="KSO_WM_TEMPLATE_INDEX" val="160411"/>
</p:tagLst>
</file>

<file path=ppt/tags/tag8.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i"/>
  <p:tag name="KSO_WM_UNIT_INDEX" val="1_1"/>
  <p:tag name="KSO_WM_UNIT_ID" val="custom160510_6*l_i*1_1"/>
  <p:tag name="KSO_WM_UNIT_CLEAR" val="1"/>
  <p:tag name="KSO_WM_UNIT_LAYERLEVEL" val="1_1"/>
  <p:tag name="KSO_WM_DIAGRAM_GROUP_CODE" val="l1-1"/>
  <p:tag name="KSO_WM_UNIT_FILL_FORE_SCHEMECOLOR_INDEX" val="5"/>
  <p:tag name="KSO_WM_UNIT_FILL_TYPE" val="1"/>
  <p:tag name="KSO_WM_UNIT_TEXT_FILL_FORE_SCHEMECOLOR_INDEX" val="2"/>
  <p:tag name="KSO_WM_UNIT_TEXT_FILL_TYPE" val="1"/>
  <p:tag name="KSO_WM_UNIT_USESOURCEFORMAT_APPLY" val="1"/>
</p:tagLst>
</file>

<file path=ppt/tags/tag80.xml><?xml version="1.0" encoding="utf-8"?>
<p:tagLst xmlns:p="http://schemas.openxmlformats.org/presentationml/2006/main">
  <p:tag name="KSO_WM_BEAUTIFY_FLAG" val="#wm#"/>
  <p:tag name="KSO_WM_TEMPLATE_CATEGORY" val="custom"/>
  <p:tag name="KSO_WM_TEMPLATE_INDEX" val="160411"/>
</p:tagLst>
</file>

<file path=ppt/tags/tag81.xml><?xml version="1.0" encoding="utf-8"?>
<p:tagLst xmlns:p="http://schemas.openxmlformats.org/presentationml/2006/main">
  <p:tag name="KSO_WM_BEAUTIFY_FLAG" val="#wm#"/>
  <p:tag name="KSO_WM_TEMPLATE_CATEGORY" val="custom"/>
  <p:tag name="KSO_WM_TEMPLATE_INDEX" val="160411"/>
</p:tagLst>
</file>

<file path=ppt/tags/tag82.xml><?xml version="1.0" encoding="utf-8"?>
<p:tagLst xmlns:p="http://schemas.openxmlformats.org/presentationml/2006/main">
  <p:tag name="KSO_WM_BEAUTIFY_FLAG" val="#wm#"/>
  <p:tag name="KSO_WM_TEMPLATE_CATEGORY" val="custom"/>
  <p:tag name="KSO_WM_TEMPLATE_INDEX" val="160411"/>
</p:tagLst>
</file>

<file path=ppt/tags/tag83.xml><?xml version="1.0" encoding="utf-8"?>
<p:tagLst xmlns:p="http://schemas.openxmlformats.org/presentationml/2006/main">
  <p:tag name="KSO_WM_TAG_VERSION" val="1.0"/>
  <p:tag name="KSO_WM_BEAUTIFY_FLAG" val="#wm#"/>
  <p:tag name="KSO_WM_UNIT_TYPE" val="i"/>
  <p:tag name="KSO_WM_UNIT_ID" val="custom160510_10*i*0"/>
  <p:tag name="KSO_WM_TEMPLATE_CATEGORY" val="custom"/>
  <p:tag name="KSO_WM_TEMPLATE_INDEX" val="160510"/>
  <p:tag name="KSO_WM_UNIT_INDEX" val="0"/>
</p:tagLst>
</file>

<file path=ppt/tags/tag84.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h_f"/>
  <p:tag name="KSO_WM_UNIT_INDEX" val="1_1_1"/>
  <p:tag name="KSO_WM_UNIT_ID" val="custom160510_10*l_h_f*1_1_1"/>
  <p:tag name="KSO_WM_UNIT_CLEAR" val="1"/>
  <p:tag name="KSO_WM_UNIT_LAYERLEVEL" val="1_1_1"/>
  <p:tag name="KSO_WM_UNIT_VALUE" val="16"/>
  <p:tag name="KSO_WM_UNIT_HIGHLIGHT" val="0"/>
  <p:tag name="KSO_WM_UNIT_COMPATIBLE" val="0"/>
  <p:tag name="KSO_WM_UNIT_PRESET_TEXT_INDEX" val="3"/>
  <p:tag name="KSO_WM_UNIT_PRESET_TEXT_LEN" val="17"/>
  <p:tag name="KSO_WM_DIAGRAM_GROUP_CODE" val="l1-1"/>
  <p:tag name="KSO_WM_UNIT_FILL_FORE_SCHEMECOLOR_INDEX" val="5"/>
  <p:tag name="KSO_WM_UNIT_FILL_TYPE" val="1"/>
  <p:tag name="KSO_WM_UNIT_TEXT_FILL_FORE_SCHEMECOLOR_INDEX" val="14"/>
  <p:tag name="KSO_WM_UNIT_TEXT_FILL_TYPE" val="1"/>
  <p:tag name="KSO_WM_UNIT_USESOURCEFORMAT_APPLY" val="1"/>
</p:tagLst>
</file>

<file path=ppt/tags/tag85.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i"/>
  <p:tag name="KSO_WM_UNIT_INDEX" val="1_1"/>
  <p:tag name="KSO_WM_UNIT_ID" val="custom160510_10*l_i*1_1"/>
  <p:tag name="KSO_WM_UNIT_CLEAR" val="1"/>
  <p:tag name="KSO_WM_UNIT_LAYERLEVEL" val="1_1"/>
  <p:tag name="KSO_WM_DIAGRAM_GROUP_CODE" val="l1-1"/>
  <p:tag name="KSO_WM_UNIT_FILL_FORE_SCHEMECOLOR_INDEX" val="5"/>
  <p:tag name="KSO_WM_UNIT_FILL_TYPE" val="1"/>
  <p:tag name="KSO_WM_UNIT_TEXT_FILL_FORE_SCHEMECOLOR_INDEX" val="2"/>
  <p:tag name="KSO_WM_UNIT_TEXT_FILL_TYPE" val="1"/>
  <p:tag name="KSO_WM_UNIT_USESOURCEFORMAT_APPLY" val="1"/>
</p:tagLst>
</file>

<file path=ppt/tags/tag86.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i"/>
  <p:tag name="KSO_WM_UNIT_INDEX" val="1_2"/>
  <p:tag name="KSO_WM_UNIT_ID" val="custom160510_10*l_i*1_2"/>
  <p:tag name="KSO_WM_UNIT_CLEAR" val="1"/>
  <p:tag name="KSO_WM_UNIT_LAYERLEVEL" val="1_1"/>
  <p:tag name="KSO_WM_DIAGRAM_GROUP_CODE" val="l1-1"/>
  <p:tag name="KSO_WM_UNIT_TEXT_FILL_FORE_SCHEMECOLOR_INDEX" val="5"/>
  <p:tag name="KSO_WM_UNIT_TEXT_FILL_TYPE" val="1"/>
  <p:tag name="KSO_WM_UNIT_USESOURCEFORMAT_APPLY" val="1"/>
</p:tagLst>
</file>

<file path=ppt/tags/tag87.xml><?xml version="1.0" encoding="utf-8"?>
<p:tagLst xmlns:p="http://schemas.openxmlformats.org/presentationml/2006/main">
  <p:tag name="KSO_WM_TAG_VERSION" val="1.0"/>
  <p:tag name="KSO_WM_BEAUTIFY_FLAG" val="#wm#"/>
  <p:tag name="KSO_WM_UNIT_TYPE" val="i"/>
  <p:tag name="KSO_WM_UNIT_ID" val="custom160510_10*i*7"/>
  <p:tag name="KSO_WM_TEMPLATE_CATEGORY" val="custom"/>
  <p:tag name="KSO_WM_TEMPLATE_INDEX" val="160510"/>
  <p:tag name="KSO_WM_UNIT_INDEX" val="7"/>
</p:tagLst>
</file>

<file path=ppt/tags/tag88.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h_f"/>
  <p:tag name="KSO_WM_UNIT_INDEX" val="1_2_1"/>
  <p:tag name="KSO_WM_UNIT_ID" val="custom160510_10*l_h_f*1_2_1"/>
  <p:tag name="KSO_WM_UNIT_CLEAR" val="1"/>
  <p:tag name="KSO_WM_UNIT_LAYERLEVEL" val="1_1_1"/>
  <p:tag name="KSO_WM_UNIT_VALUE" val="16"/>
  <p:tag name="KSO_WM_UNIT_HIGHLIGHT" val="0"/>
  <p:tag name="KSO_WM_UNIT_COMPATIBLE" val="0"/>
  <p:tag name="KSO_WM_UNIT_PRESET_TEXT_INDEX" val="3"/>
  <p:tag name="KSO_WM_UNIT_PRESET_TEXT_LEN" val="17"/>
  <p:tag name="KSO_WM_DIAGRAM_GROUP_CODE" val="l1-1"/>
  <p:tag name="KSO_WM_UNIT_FILL_FORE_SCHEMECOLOR_INDEX" val="5"/>
  <p:tag name="KSO_WM_UNIT_FILL_TYPE" val="1"/>
  <p:tag name="KSO_WM_UNIT_TEXT_FILL_FORE_SCHEMECOLOR_INDEX" val="14"/>
  <p:tag name="KSO_WM_UNIT_TEXT_FILL_TYPE" val="1"/>
  <p:tag name="KSO_WM_UNIT_USESOURCEFORMAT_APPLY" val="1"/>
</p:tagLst>
</file>

<file path=ppt/tags/tag89.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i"/>
  <p:tag name="KSO_WM_UNIT_INDEX" val="1_3"/>
  <p:tag name="KSO_WM_UNIT_ID" val="custom160510_10*l_i*1_3"/>
  <p:tag name="KSO_WM_UNIT_CLEAR" val="1"/>
  <p:tag name="KSO_WM_UNIT_LAYERLEVEL" val="1_1"/>
  <p:tag name="KSO_WM_DIAGRAM_GROUP_CODE" val="l1-1"/>
  <p:tag name="KSO_WM_UNIT_FILL_FORE_SCHEMECOLOR_INDEX" val="5"/>
  <p:tag name="KSO_WM_UNIT_FILL_TYPE" val="1"/>
  <p:tag name="KSO_WM_UNIT_TEXT_FILL_FORE_SCHEMECOLOR_INDEX" val="2"/>
  <p:tag name="KSO_WM_UNIT_TEXT_FILL_TYPE" val="1"/>
  <p:tag name="KSO_WM_UNIT_USESOURCEFORMAT_APPLY" val="1"/>
</p:tagLst>
</file>

<file path=ppt/tags/tag9.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i"/>
  <p:tag name="KSO_WM_UNIT_INDEX" val="1_2"/>
  <p:tag name="KSO_WM_UNIT_ID" val="custom160510_6*l_i*1_2"/>
  <p:tag name="KSO_WM_UNIT_CLEAR" val="1"/>
  <p:tag name="KSO_WM_UNIT_LAYERLEVEL" val="1_1"/>
  <p:tag name="KSO_WM_DIAGRAM_GROUP_CODE" val="l1-1"/>
  <p:tag name="KSO_WM_UNIT_TEXT_FILL_FORE_SCHEMECOLOR_INDEX" val="5"/>
  <p:tag name="KSO_WM_UNIT_TEXT_FILL_TYPE" val="1"/>
  <p:tag name="KSO_WM_UNIT_USESOURCEFORMAT_APPLY" val="1"/>
</p:tagLst>
</file>

<file path=ppt/tags/tag90.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i"/>
  <p:tag name="KSO_WM_UNIT_INDEX" val="1_4"/>
  <p:tag name="KSO_WM_UNIT_ID" val="custom160510_10*l_i*1_4"/>
  <p:tag name="KSO_WM_UNIT_CLEAR" val="1"/>
  <p:tag name="KSO_WM_UNIT_LAYERLEVEL" val="1_1"/>
  <p:tag name="KSO_WM_DIAGRAM_GROUP_CODE" val="l1-1"/>
  <p:tag name="KSO_WM_UNIT_TEXT_FILL_FORE_SCHEMECOLOR_INDEX" val="5"/>
  <p:tag name="KSO_WM_UNIT_TEXT_FILL_TYPE" val="1"/>
  <p:tag name="KSO_WM_UNIT_USESOURCEFORMAT_APPLY" val="1"/>
</p:tagLst>
</file>

<file path=ppt/tags/tag91.xml><?xml version="1.0" encoding="utf-8"?>
<p:tagLst xmlns:p="http://schemas.openxmlformats.org/presentationml/2006/main">
  <p:tag name="KSO_WM_TAG_VERSION" val="1.0"/>
  <p:tag name="KSO_WM_BEAUTIFY_FLAG" val="#wm#"/>
  <p:tag name="KSO_WM_UNIT_TYPE" val="i"/>
  <p:tag name="KSO_WM_UNIT_ID" val="custom160510_10*i*14"/>
  <p:tag name="KSO_WM_TEMPLATE_CATEGORY" val="custom"/>
  <p:tag name="KSO_WM_TEMPLATE_INDEX" val="160510"/>
  <p:tag name="KSO_WM_UNIT_INDEX" val="14"/>
</p:tagLst>
</file>

<file path=ppt/tags/tag92.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h_f"/>
  <p:tag name="KSO_WM_UNIT_INDEX" val="1_3_1"/>
  <p:tag name="KSO_WM_UNIT_ID" val="custom160510_10*l_h_f*1_3_1"/>
  <p:tag name="KSO_WM_UNIT_CLEAR" val="1"/>
  <p:tag name="KSO_WM_UNIT_LAYERLEVEL" val="1_1_1"/>
  <p:tag name="KSO_WM_UNIT_VALUE" val="16"/>
  <p:tag name="KSO_WM_UNIT_HIGHLIGHT" val="0"/>
  <p:tag name="KSO_WM_UNIT_COMPATIBLE" val="0"/>
  <p:tag name="KSO_WM_UNIT_PRESET_TEXT_INDEX" val="3"/>
  <p:tag name="KSO_WM_UNIT_PRESET_TEXT_LEN" val="17"/>
  <p:tag name="KSO_WM_DIAGRAM_GROUP_CODE" val="l1-1"/>
  <p:tag name="KSO_WM_UNIT_FILL_FORE_SCHEMECOLOR_INDEX" val="5"/>
  <p:tag name="KSO_WM_UNIT_FILL_TYPE" val="1"/>
  <p:tag name="KSO_WM_UNIT_TEXT_FILL_FORE_SCHEMECOLOR_INDEX" val="14"/>
  <p:tag name="KSO_WM_UNIT_TEXT_FILL_TYPE" val="1"/>
  <p:tag name="KSO_WM_UNIT_USESOURCEFORMAT_APPLY" val="1"/>
</p:tagLst>
</file>

<file path=ppt/tags/tag93.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i"/>
  <p:tag name="KSO_WM_UNIT_INDEX" val="1_5"/>
  <p:tag name="KSO_WM_UNIT_ID" val="custom160510_10*l_i*1_5"/>
  <p:tag name="KSO_WM_UNIT_CLEAR" val="1"/>
  <p:tag name="KSO_WM_UNIT_LAYERLEVEL" val="1_1"/>
  <p:tag name="KSO_WM_DIAGRAM_GROUP_CODE" val="l1-1"/>
  <p:tag name="KSO_WM_UNIT_FILL_FORE_SCHEMECOLOR_INDEX" val="5"/>
  <p:tag name="KSO_WM_UNIT_FILL_TYPE" val="1"/>
  <p:tag name="KSO_WM_UNIT_TEXT_FILL_FORE_SCHEMECOLOR_INDEX" val="2"/>
  <p:tag name="KSO_WM_UNIT_TEXT_FILL_TYPE" val="1"/>
  <p:tag name="KSO_WM_UNIT_USESOURCEFORMAT_APPLY" val="1"/>
</p:tagLst>
</file>

<file path=ppt/tags/tag94.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i"/>
  <p:tag name="KSO_WM_UNIT_INDEX" val="1_6"/>
  <p:tag name="KSO_WM_UNIT_ID" val="custom160510_10*l_i*1_6"/>
  <p:tag name="KSO_WM_UNIT_CLEAR" val="1"/>
  <p:tag name="KSO_WM_UNIT_LAYERLEVEL" val="1_1"/>
  <p:tag name="KSO_WM_DIAGRAM_GROUP_CODE" val="l1-1"/>
  <p:tag name="KSO_WM_UNIT_TEXT_FILL_FORE_SCHEMECOLOR_INDEX" val="5"/>
  <p:tag name="KSO_WM_UNIT_TEXT_FILL_TYPE" val="1"/>
  <p:tag name="KSO_WM_UNIT_USESOURCEFORMAT_APPLY" val="1"/>
</p:tagLst>
</file>

<file path=ppt/tags/tag95.xml><?xml version="1.0" encoding="utf-8"?>
<p:tagLst xmlns:p="http://schemas.openxmlformats.org/presentationml/2006/main">
  <p:tag name="KSO_WM_TAG_VERSION" val="1.0"/>
  <p:tag name="KSO_WM_BEAUTIFY_FLAG" val="#wm#"/>
  <p:tag name="KSO_WM_UNIT_TYPE" val="i"/>
  <p:tag name="KSO_WM_UNIT_ID" val="custom160510_10*i*21"/>
  <p:tag name="KSO_WM_TEMPLATE_CATEGORY" val="custom"/>
  <p:tag name="KSO_WM_TEMPLATE_INDEX" val="160510"/>
  <p:tag name="KSO_WM_UNIT_INDEX" val="21"/>
</p:tagLst>
</file>

<file path=ppt/tags/tag96.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h_f"/>
  <p:tag name="KSO_WM_UNIT_INDEX" val="1_4_1"/>
  <p:tag name="KSO_WM_UNIT_ID" val="custom160510_10*l_h_f*1_4_1"/>
  <p:tag name="KSO_WM_UNIT_CLEAR" val="1"/>
  <p:tag name="KSO_WM_UNIT_LAYERLEVEL" val="1_1_1"/>
  <p:tag name="KSO_WM_UNIT_VALUE" val="16"/>
  <p:tag name="KSO_WM_UNIT_HIGHLIGHT" val="0"/>
  <p:tag name="KSO_WM_UNIT_COMPATIBLE" val="0"/>
  <p:tag name="KSO_WM_UNIT_PRESET_TEXT_INDEX" val="3"/>
  <p:tag name="KSO_WM_UNIT_PRESET_TEXT_LEN" val="17"/>
  <p:tag name="KSO_WM_DIAGRAM_GROUP_CODE" val="l1-1"/>
  <p:tag name="KSO_WM_UNIT_FILL_FORE_SCHEMECOLOR_INDEX" val="5"/>
  <p:tag name="KSO_WM_UNIT_FILL_TYPE" val="1"/>
  <p:tag name="KSO_WM_UNIT_TEXT_FILL_FORE_SCHEMECOLOR_INDEX" val="14"/>
  <p:tag name="KSO_WM_UNIT_TEXT_FILL_TYPE" val="1"/>
  <p:tag name="KSO_WM_UNIT_USESOURCEFORMAT_APPLY" val="1"/>
</p:tagLst>
</file>

<file path=ppt/tags/tag97.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i"/>
  <p:tag name="KSO_WM_UNIT_INDEX" val="1_7"/>
  <p:tag name="KSO_WM_UNIT_ID" val="custom160510_10*l_i*1_7"/>
  <p:tag name="KSO_WM_UNIT_CLEAR" val="1"/>
  <p:tag name="KSO_WM_UNIT_LAYERLEVEL" val="1_1"/>
  <p:tag name="KSO_WM_DIAGRAM_GROUP_CODE" val="l1-1"/>
  <p:tag name="KSO_WM_UNIT_FILL_FORE_SCHEMECOLOR_INDEX" val="5"/>
  <p:tag name="KSO_WM_UNIT_FILL_TYPE" val="1"/>
  <p:tag name="KSO_WM_UNIT_TEXT_FILL_FORE_SCHEMECOLOR_INDEX" val="2"/>
  <p:tag name="KSO_WM_UNIT_TEXT_FILL_TYPE" val="1"/>
  <p:tag name="KSO_WM_UNIT_USESOURCEFORMAT_APPLY" val="1"/>
</p:tagLst>
</file>

<file path=ppt/tags/tag98.xml><?xml version="1.0" encoding="utf-8"?>
<p:tagLst xmlns:p="http://schemas.openxmlformats.org/presentationml/2006/main">
  <p:tag name="KSO_WM_TAG_VERSION" val="1.0"/>
  <p:tag name="KSO_WM_BEAUTIFY_FLAG" val="#wm#"/>
  <p:tag name="KSO_WM_TEMPLATE_CATEGORY" val="custom"/>
  <p:tag name="KSO_WM_TEMPLATE_INDEX" val="160510"/>
  <p:tag name="KSO_WM_UNIT_TYPE" val="l_i"/>
  <p:tag name="KSO_WM_UNIT_INDEX" val="1_8"/>
  <p:tag name="KSO_WM_UNIT_ID" val="custom160510_10*l_i*1_8"/>
  <p:tag name="KSO_WM_UNIT_CLEAR" val="1"/>
  <p:tag name="KSO_WM_UNIT_LAYERLEVEL" val="1_1"/>
  <p:tag name="KSO_WM_DIAGRAM_GROUP_CODE" val="l1-1"/>
  <p:tag name="KSO_WM_UNIT_TEXT_FILL_FORE_SCHEMECOLOR_INDEX" val="5"/>
  <p:tag name="KSO_WM_UNIT_TEXT_FILL_TYPE" val="1"/>
  <p:tag name="KSO_WM_UNIT_USESOURCEFORMAT_APPLY" val="1"/>
</p:tagLst>
</file>

<file path=ppt/tags/tag99.xml><?xml version="1.0" encoding="utf-8"?>
<p:tagLst xmlns:p="http://schemas.openxmlformats.org/presentationml/2006/main">
  <p:tag name="KSO_WM_TAG_VERSION" val="1.0"/>
  <p:tag name="KSO_WM_BEAUTIFY_FLAG" val="#wm#"/>
  <p:tag name="KSO_WM_UNIT_TYPE" val="i"/>
  <p:tag name="KSO_WM_UNIT_ID" val="custom160510_10*i*28"/>
  <p:tag name="KSO_WM_TEMPLATE_CATEGORY" val="custom"/>
  <p:tag name="KSO_WM_TEMPLATE_INDEX" val="160510"/>
  <p:tag name="KSO_WM_UNIT_INDEX" val="28"/>
</p:tagLst>
</file>

<file path=ppt/theme/theme1.xml><?xml version="1.0" encoding="utf-8"?>
<a:theme xmlns:a="http://schemas.openxmlformats.org/drawingml/2006/main" name="A000120140530A99PPBG">
  <a:themeElements>
    <a:clrScheme name="123">
      <a:dk1>
        <a:srgbClr val="595959"/>
      </a:dk1>
      <a:lt1>
        <a:sysClr val="window" lastClr="FFFFFF"/>
      </a:lt1>
      <a:dk2>
        <a:srgbClr val="595959"/>
      </a:dk2>
      <a:lt2>
        <a:srgbClr val="FFFFFF"/>
      </a:lt2>
      <a:accent1>
        <a:srgbClr val="FFCA08"/>
      </a:accent1>
      <a:accent2>
        <a:srgbClr val="F8931D"/>
      </a:accent2>
      <a:accent3>
        <a:srgbClr val="CE8D3E"/>
      </a:accent3>
      <a:accent4>
        <a:srgbClr val="EC7016"/>
      </a:accent4>
      <a:accent5>
        <a:srgbClr val="E64823"/>
      </a:accent5>
      <a:accent6>
        <a:srgbClr val="9C6A6A"/>
      </a:accent6>
      <a:hlink>
        <a:srgbClr val="2998E3"/>
      </a:hlink>
      <a:folHlink>
        <a:srgbClr val="7F723D"/>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6934</Words>
  <Application>WPS 演示</Application>
  <PresentationFormat>宽屏</PresentationFormat>
  <Paragraphs>418</Paragraphs>
  <Slides>37</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37</vt:i4>
      </vt:variant>
    </vt:vector>
  </HeadingPairs>
  <TitlesOfParts>
    <vt:vector size="49" baseType="lpstr">
      <vt:lpstr>Arial</vt:lpstr>
      <vt:lpstr>宋体</vt:lpstr>
      <vt:lpstr>Wingdings</vt:lpstr>
      <vt:lpstr>黑体</vt:lpstr>
      <vt:lpstr>微软雅黑</vt:lpstr>
      <vt:lpstr>仿宋</vt:lpstr>
      <vt:lpstr>Arial Unicode MS</vt:lpstr>
      <vt:lpstr>Calibri</vt:lpstr>
      <vt:lpstr>楷体</vt:lpstr>
      <vt:lpstr>Wingdings</vt:lpstr>
      <vt:lpstr>Times New Roman</vt:lpstr>
      <vt:lpstr>A000120140530A99PPBG</vt:lpstr>
      <vt:lpstr>  新被字式的生成机制、语义理解及语用效应</vt:lpstr>
      <vt:lpstr>PowerPoint 演示文稿</vt:lpstr>
      <vt:lpstr>1.1 新“被”字式的兴起和用例</vt:lpstr>
      <vt:lpstr>1.1 新“被”字式的兴起和用例</vt:lpstr>
      <vt:lpstr>PowerPoint 演示文稿</vt:lpstr>
      <vt:lpstr>2．1新“被”字式与常规被字句区别的基本认识</vt:lpstr>
      <vt:lpstr>2.1新“被”字式与常规被字句区别的基本认识</vt:lpstr>
      <vt:lpstr>2.2 小结：形式和意义的双重背反</vt:lpstr>
      <vt:lpstr>2.2 小结：形式和意义的双重背反</vt:lpstr>
      <vt:lpstr>2.2 小结：形式和意义的双重背反</vt:lpstr>
      <vt:lpstr>PowerPoint 演示文稿</vt:lpstr>
      <vt:lpstr>3.1从新“被”字式的语用结构看其形成动因和语义结构</vt:lpstr>
      <vt:lpstr>3.1从新“被”字式的语用结构看其形成动因和语义结构</vt:lpstr>
      <vt:lpstr>3.1从新“被”字式的语用结构看其形成动因和语义结构</vt:lpstr>
      <vt:lpstr>3.1从新“被”字式的语用结构看其形成动因和语义结构</vt:lpstr>
      <vt:lpstr>3.1从新“被”字式的语用结构看其形成动因和语义结构</vt:lpstr>
      <vt:lpstr>3.1从新“被”字式的语用结构看其形成动因和语义结构</vt:lpstr>
      <vt:lpstr>3.2 新“被”字式的生成机制</vt:lpstr>
      <vt:lpstr>3.2 新“被”字式的生成机制</vt:lpstr>
      <vt:lpstr>3.2 新“被”字式的生成机制</vt:lpstr>
      <vt:lpstr>3.2 新“被”字式的生成机制</vt:lpstr>
      <vt:lpstr>3.3 关于新“被”字式产生动因和机制的再思考</vt:lpstr>
      <vt:lpstr>3.3 关于新“被”字式产生动因和机制的再思考</vt:lpstr>
      <vt:lpstr>PowerPoint 演示文稿</vt:lpstr>
      <vt:lpstr>4.1 新“被”字式语义理解多能性的具体表现</vt:lpstr>
      <vt:lpstr>4.2 新“被”字式语义理解多能性的产生原因</vt:lpstr>
      <vt:lpstr>4.2 新“被”字式语义理解多能性的产生原因</vt:lpstr>
      <vt:lpstr>4.3 新“被”字式跟常规“被”字式的关系</vt:lpstr>
      <vt:lpstr>PowerPoint 演示文稿</vt:lpstr>
      <vt:lpstr>5.关于新“被”字式的语用效应</vt:lpstr>
      <vt:lpstr>5.关于新“被”字式的语用效应</vt:lpstr>
      <vt:lpstr>5.关于新“被”字式的语用效应</vt:lpstr>
      <vt:lpstr>5.关于新“被”字式的语用效应</vt:lpstr>
      <vt:lpstr>PowerPoint 演示文稿</vt:lpstr>
      <vt:lpstr>六、余论</vt:lpstr>
      <vt:lpstr>六、余论</vt:lpstr>
      <vt:lpstr>THANK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w</dc:creator>
  <cp:lastModifiedBy>w</cp:lastModifiedBy>
  <cp:revision>46</cp:revision>
  <dcterms:created xsi:type="dcterms:W3CDTF">2017-05-23T14:07:00Z</dcterms:created>
  <dcterms:modified xsi:type="dcterms:W3CDTF">2017-06-20T13:23:28Z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2052-10.1.0.6554</vt:lpwstr>
  </property>
</Properties>
</file>