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90" r:id="rId23"/>
    <p:sldId id="292" r:id="rId24"/>
    <p:sldId id="279" r:id="rId25"/>
    <p:sldId id="280" r:id="rId26"/>
    <p:sldId id="291" r:id="rId27"/>
    <p:sldId id="283" r:id="rId28"/>
    <p:sldId id="284" r:id="rId29"/>
    <p:sldId id="285" r:id="rId30"/>
    <p:sldId id="293" r:id="rId31"/>
    <p:sldId id="288" r:id="rId32"/>
    <p:sldId id="287" r:id="rId33"/>
    <p:sldId id="295" r:id="rId34"/>
    <p:sldId id="294" r:id="rId35"/>
    <p:sldId id="299" r:id="rId36"/>
    <p:sldId id="300" r:id="rId37"/>
    <p:sldId id="297" r:id="rId38"/>
    <p:sldId id="296" r:id="rId39"/>
    <p:sldId id="286" r:id="rId40"/>
    <p:sldId id="301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jj" initials="w" lastIdx="2" clrIdx="0">
    <p:extLst>
      <p:ext uri="{19B8F6BF-5375-455C-9EA6-DF929625EA0E}">
        <p15:presenceInfo xmlns:p15="http://schemas.microsoft.com/office/powerpoint/2012/main" userId="wj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54" autoAdjust="0"/>
  </p:normalViewPr>
  <p:slideViewPr>
    <p:cSldViewPr>
      <p:cViewPr varScale="1">
        <p:scale>
          <a:sx n="75" d="100"/>
          <a:sy n="75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4T09:32:41.601" idx="1">
    <p:pos x="720" y="1592"/>
    <p:text>需要先说，MRS是由什么构成的，从顶层出发，再进入细节。不要一开始就讲细节。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4T09:35:09.801" idx="2">
    <p:pos x="10" y="10"/>
    <p:text>这张片子应该先说</p:text>
    <p:extLst>
      <p:ext uri="{C676402C-5697-4E1C-873F-D02D1690AC5C}">
        <p15:threadingInfo xmlns:p15="http://schemas.microsoft.com/office/powerpoint/2012/main" timeZoneBias="-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0:43:55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10191 6624 0,'0'0'109,"0"0"-93,-39 0-1,0 39 1,0 0 0,39-39-1,-40 39-15,1-39 16,0 40-1,0 38 17,0-39-1,39 0-16,-79 40 1,40-40 0,39 0-16,-39 0 15,39 1 1,-39-1-16,-1 78 31,1-77-31,0-1 16,39 39 30,0-39-30,-39 1 0,39-1-1,-39 39 1,39-39-16,0 1 15,0-1-15,0 39 16,0-39 0,-40 1-16,1-40 15,39 78 16,0-39-15,-39 0-16,39 1 16,0 38-16,0-39 15,0 0-15,0 1 16,0 38-1,0-39-15,0 0 16,0 1 0,0 38-16,-39-39 15,39 0 1,0 0-1,0 40-15,0-40 16,0-39-16,0 39 16,0 40-16,0-40 15,0 0 1,0 79-16,0-79 15,0 0 1,0 0 0,0 40-16,0-40 15,0 0 1,0 0-16,0 40 15,0-40 1,0 0 0,78 39-1,-39-38 1,1-1-1,-40 0-15,39 39 16,78 1 0,-77-40-16,-1 0 15,39 0 1,-39-39-1,1 40-15,-1-1 16,-39 0 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1:45:08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8192 11132 0,'0'0'203,"79"0"-187,-79 0-1,39 0 1,0 0 0,39 0-1,-38 0 1,-1 0 15,0 0-15,39 0-1,-38 0 1,-1 0-1,0 0-15,39 0 32,-38 0 14,-1 0-30,0 0-16,39 0 31,-38 0-15,-40 0-1,156 0-15,-117 0 16,-39 0-16,40 0 16,38 0-16,-39 0 15,0 0-15,1 0 16,38 0-16,-39 0 15,0 0 1,1 0 296,-1-40-296,0 40 436,0-39-374,0 39 156,1 0-218,38 0-1,-39 0 94,-39 0-109,39 0 16,40 0-16,-40-39 16,0 39-16,0 0 15,40 0-15,-40 0 16,0 0-16,0 0 31,40 0-31,-1 0 16,-39 0-16,40 0 15,-40 0 1,0 0-16,0 0 15,40 0-15,-1 0 16,-39 0 0,1 0-16,-1 0 15,0 0 1,39 0 109,1 0-125,-1 0 15,-39 0-15,79 0 16,-79 0-16,0 0 15,40 0-15,-40 0 16,0 0 0,-39 0 15,79 0-31,-40 0 15,0 0-15,0 0 16,40 0-16,-40 0 16,0 0-16,79 0 15,-79 0-15,39 0 16,-39 0-16,40 0 15,-40 0-15,0 0 16,79 0-16,-79 0 16,0 0-16,39 0 15,-38 0-15,-1 0 16,0 0-1,39 0-15,-38 0 16,-1 0 0,-39 0-1,78 0 16,40 0-15,-118 0-16,78 0 16,-39 0-16,1 0 15,-1 0 1,39 0-16,-39 0 15,1 0-15,-1 0 16,39 0 0,-39 0 46,1 0-46,-1 0-1,39 0-15,-39 0 16,40 0-1,-1 0 1,-39 0 0,40 0-16,-40 39 15,0-39-15,40 0 16,-40 0-1,78 39-15,-77-39 16,-1 0-16,78 0 16,-77 0-16,-1 0 15,39 0 1,-39 0-1,-39 0 17,40 0 61,38 0-77,-39 0 15,0 0-15,40 40-1,-40-40-15,0 0 16,0 0-1,1 0-15,38 0 16,-39 0 0,0 0-1,0 0 1,40 0-16,-40 0 15,0 0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1:45:13.2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8271 15247 0,'78'0'140,"79"0"-140,-40 0 16,79 39-16,-39-39 15,39 0 1,39 0-16,-39 0 16,0 0-16,-39 0 15,-39 0-15,-79 0 16,39 0-16,-39 0 15,1 0-15,-1 0 47,78 0-31,-77 0-1,38 0-15,0 0 16,-38 0-16,-1 0 16,118 0-16,-118 0 15,78 0-15,-77 0 16,-1 0-16,0 0 15,39 0-15,-38 0 16,-1 0 0,78 0-16,-77 0 15,38 0-15,40 0 16,-1 0-16,40 0 15,-118 0 1,118 0-16,-79 0 16,1 0-16,-40 0 15,39 0-15,1 0 16,-40 0-16,0 0 15,0 0 1,0 0-16,1 0 16,-1 0-1,0 0 1,39 40-1,-38-40-15,38 0 16,0 0-16,-38 0 16,38 0-16,0 0 15,1 0-15,-40 0 16,39 0-16,-38 0 15,-1 0-15,0 0 16,39 0-16,-38 0 16,-1 0-16,0 0 15,39 0-15,1 0 16,-40 0-16,39 0 15,-38 0 1,-1 0-16,0 0 16,39 0-16,-38 0 15,-1 0-15,0 0 16,0 0-16,0 0 15,1 0-15,-1 0 16,78 0-16,-77 0 16,-1 0-16,39 0 15,-39 0-15,1 0 16,-1 0-16,39 0 15,-39 0-15,1 0 16,77 0-16,-78 0 16,40 0-16,38 0 15,1 0-15,-1 0 16,-77 0-16,77 0 15,-78 0-15,40 0 16,-1 0-16,1 0 16,-40 0-16,39 0 15,-39 0-15,1 0 16,-1 0 15,39 0 109,-39 0-140,40 0 16,38 0-16,-38 0 16,38 0-16,-38 0 15,38-40-15,-38 40 16,78 0-16,-79 0 15,-39 0-15,40 0 16,-40 0 0,0 0-1,0 0 1,40 0-1,-40 0 1,0 0-16,0 0 16,0 0-16,1 0 15,-1 0-15,0-39 16,39 39-16,1 0 15,-40 0-15,39 0 16,-38 0-16,-1 0 16,78 0 77,-77 0-93,38 0 16,0 0-16,1 0 15,-40 0-15,78 0 16,-77 0-16,-1 0 16,39 0-16,-39 0 15,1 0-15,-1 0 16,39 0-1,-39 0 1,40-39 0,-1 39-1,-39 0-15,1 0 16,-1 0-16,39-39 15,-39 39-15,1 0 16,77 0-16,-78 0 16,1 0-16,-1 0 15,39-79-15,-39 79 16,1 0-1,-1 0 1,39 0 15,-39-39-31,1 39 47,-40 0-31,78 0-1,-39 0 32,0 0-31,1 0-1,38 0-15,-39 0 16,0 0-1,1 0 17,38 0-17,-39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1:45:56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1803 13327 0,'-39'0'109,"0"0"-93,-79-40-16,79 1 15,0 0-15,-79 39 16,79-39-16,0 39 31,-1 0-31,1 0 47,0-39-16,0-1-31,39 1 47,0 0-31,0 0-16,0 0 15,0-1 1,0 1-1,0 0 17,0-79-1,0 79-16,0 0 1,0-39 0,0 38-1,0 40 1,39-39-16,39 0 31,-38 39 16,-1 0-32,0 0 1,0 0-16,40 0 16,-40 0-1,0 0-15,0 0 16,79 0-16,-79 0 15,0 0 1,40 0 0,-40 0-16,39 0 15,-39 39 16,1 0 16,-1 1-31,0-1 15,-39 0-15,0 39-1,0-38-15,0 38 16,39-39-16,-39 0 15,0 1 1,0 38-16,0-39 16,0-39-16,0 39 15,0 40 1,0-40 15,0 39 0,-39-78-15,0 40-1,0-40 48,-40 0-32,40 0-15,0 0 62,0 0-47</inkml:trace>
  <inkml:trace contextRef="#ctx0" brushRef="#br0" timeOffset="2293.204">8506 12425 0,'-39'-118'93,"-1"79"17,1 39-95,39-39 1,-78-39-1,78 38 1,0-38 0,0 39-1,0 0-15,0-1 16,0-38-1,0 39 1,0 0 15,0 0-31,39-1 16,-39 1-1,39 0 1,40 0-16,-79 0 31,39 39 0,39 0-15,-39 0 0,1 0-16,38 0 15,0 0 1,-38 0-16,-1 0 15,39 0-15,1 0 16,38 0-16,-117 39 16,39 0-1,40 0-15,-40 0 31,0-39 1,39 79-17,-78-40 16,0 0-31,0 39 16,0-38 0,0 38-16,0 0 15,0 1 1,0-40-16,0 39 15,0-38-15,0-1 16,-39 0-16,0 79 16,0-118-16,0 39 15,-40 39-15,-38-78 16,38 118-1,40-118 1,-78 0 0,38 0-1,1 0-15,39 0 16,-1 0-16,1 0 15,-39 0-15,39 0 16,-1 0-16,1 0 31,0-39 0,39-40 47,0 40-62,0 0 15,0 0-15,0-40-16,0 40 15,0 0 1,0 0-16,0-40 16</inkml:trace>
  <inkml:trace contextRef="#ctx0" brushRef="#br0" timeOffset="6364.8112">3214 16737 0,'-39'-39'156,"-40"-40"-125,40 40 16,-39 0-31,39 0 30,-40-40 17,40 40-48,39 0 32,0-40-16,0 40-15,0 0 0,0 0-16,0 0 15,0-1 1,0 1-1,0 0-15,39 0 16,0 0-16,1-1 16,-1 1-1,0 0-15,0 0 16,40-40-16,-40 40 15,39 0 17,-39 39 14,1 0-14,38 39-17,-39 0 1,0 1-1,-39-1 1,118 39 0,-79 1-1,0-40 1,1 0-16,-40 0 15,39 40-15,0-40 16,0 0 0,-39 0 30,0 0 1,0 40-31,-39-40-1,0 39 1,0-38 0,-1-1-1,-38 39 1,39-39 15,39 1 16,-39-40-32,-1 0 1,1 39 0</inkml:trace>
  <inkml:trace contextRef="#ctx0" brushRef="#br0" timeOffset="8814.0155">9250 17717 0,'0'-39'110,"-39"-1"-79,0-38 31,39 39-46,-39 0-16,39 39 15,-39-40 1,0 1 0,-1-39-16,40 39 31,-39-79-16,39 79 17,0 0-17,0-40 1,0 40-16,0 0 15,0 0 1,0-40-16,0 40 62,0 0-46,39 39-16,1-39 16,-1 39-1,39 0-15,-39-40 16,0 40-16,1 0 15,38 0 1,-78 0-16,118-78 16,-40 78-1,-39 0-15,0 0 16,-39 0-1,118 39 79,-118 0-78,0 1-1,0 38-15,118 118 16,-118-157-16,0 79 15,39-1-15,-39-117 16,0 79-16,117 78 16,-77-79-1,-40-39-15,0 0 16,39 1-16,-39 38 125,0-39-110,-39-39 1,-40 39-16,-78-39 15,118 0-15,0 0 16,-79 0-16,79 0 16,0 0-1,-39 0-15,78 0 16,-40 0 15,1 0-15,-118 0-1,157-39 48,-39 0-48,0 0 1,0-40-1,0 40 1</inkml:trace>
  <inkml:trace contextRef="#ctx0" brushRef="#br0" timeOffset="10140.0178">11210 14385 0,'0'0'78,"40"0"-63,77 0-15,-38 0 16,38 0-16,79 0 16,-117 0-1,117 0-15,0 0 16,-40 0-16,-38 0 15,78 0-15,-157 0 16,0 0-16,0 0 16,40 0-1,-40 0 1,0 0-1,0 0-15,40 0 16,-40 0 0,0 0-1,-39 0 1,79 0-1,38 0-15,-117 0 16,79 0-16,-40 0 16,0 0-16,0 0 46,40 0-14</inkml:trace>
  <inkml:trace contextRef="#ctx0" brushRef="#br0" timeOffset="11372.42">11210 18736 0,'0'0'62,"40"0"-62,116 0 16,40 0-16,-78 0 15,78 0-15,-39 0 16,-40 0-16,79 0 16,0 0-16,-117 0 15,77 0-15,40 0 16,-117 0-16,38 0 15,-77 0-15,-1 0 16,0 0 124,39 0-108,-38 0-17,-1 0-15,0 0 16,39 0-1,-38 0-15,-1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2:11:18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7291 15404 0,'39'-39'46,"0"39"1,79 0-31,-79 0-1,0 0-15,39 0 16,-38 0-16,38 0 16,0 0-16,-38 0 15,-1 0 1,0 0 77,39 0-77,1 0-16,-1 78 16,-39-78-16,40 0 15,78 39-15,-79-39 16,-39 0-16,40 40 15,-40-40-15,0 0 16,0 0-16,40 0 31,-40 0-15,0 0 15,-39 0 63,78 0-79,-38 0-15,-1 0 16,0 0 77,39 0-93,1 0 16,-40 0-16,39 0 16,-39 0-16,1 0 15,-1 0 1,0 0-1,0 0-15,0 0 16,1 0 0,-1 0 15,39 0-31,1 0 15,-40 0 1,0 0-16,0-40 16,-39 40-16,39 0 15,1 0-15,116 0 16,-156 0-16,40 0 15,-1-39 1,0 39 0,0 0-1,0 0 94,1 0-15,-1 0-63,0 0-15,0 0 109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2:10:42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10936 4233 0,'39'0'218,"0"0"-171,1 0 0,-1 0 15,39 0 1,-39 0-48,1 0-15,-1 0 16,39 0 46,-39 0-46,40 0-16,-1 0 16,-39 0-16,1 0 15,-1 0 1,39 0 233,1 0-249,-40 0 16,39 0-16,-78 0 16,39 0-16,1 0 15,38 0 1,-39 0 31,0 0-16,1 0-16,38 0-15,-39 0 16,0 0-16,0 0 16,40 0-16,-40 0 15,0 0 63,0 0-62,40 0-1,-40 0 32,-39 0-31,39 0-1,40 0 32,-40 0-31,39 117-1,40-117 17,-118 0-32,39 0 15,0 0 1,40 0-1,-40 0 1,0 0 0,0 0 30,40 0-14,-40 0 14,0 0 1,0 0-47,40 0 16,-40 0-1,39 0 1,1 0 0,-40 0 15</inkml:trace>
  <inkml:trace contextRef="#ctx0" brushRef="#br0" timeOffset="240864.4231">8937 3958 0,'39'0'78,"0"0"-47,1 0-15,38 0-1,-78 0 1,39 0-16,0 0 15,79 0 1,-79 0 0,0 0-1,40 0 1,-40 0-1,0 0 1,0 0 78,40 0-79,-40-39 1,0 39 62</inkml:trace>
  <inkml:trace contextRef="#ctx0" brushRef="#br0" timeOffset="242642.8262">9055 4625 0,'0'0'141,"78"0"-141,-39 0 15,0 0-15,0 0 16,1 0-1,-1 0 1,0 0 0,0 0-1,40 0 16,-40 0 1,0 0-17,0 0 1,40 0 15,-40 0 31,0 39 16</inkml:trace>
  <inkml:trace contextRef="#ctx0" brushRef="#br0" timeOffset="243766.0282">8937 5330 0,'39'0'31,"0"40"-31,79-1 31,-79-39-15,0 0-1,40 0 32,-40 0-16,0 0 16,0 0-31,40 0-1,-40 0 1,0 0 0,0 0-1,40 0 1,-40 0-16,0 0 15</inkml:trace>
  <inkml:trace contextRef="#ctx0" brushRef="#br0" timeOffset="244982.8303">8898 5957 0,'0'0'93,"39"0"-77,39 0-16,-38 0 16,-1 0-16,78 0 15,-38 0-15,-40 0 16,39 0-16,40-117 15,-118 117-15,78 0 16,-39 0-16,1 0 16,-1 0-16,39 0 15,-39 0 1,1 0-1,-1 0 1,39 0 0,-39 0-16,1 0 31,-1 0 16,39 0-1</inkml:trace>
  <inkml:trace contextRef="#ctx0" brushRef="#br0" timeOffset="256901.2512">13837 6310 0,'0'0'218,"39"0"-202,0 0 0,39 0-1,-38 0-15,-1 0 16,0 0-1,39 0 17,-78 0-1,40 0-16,-1 0 1,39 0 0,-39 0 15,1 0 0,-1 0 0,39 0 32,-39 0-48,1 0 63,-1 0-47,39 0 1,-39 0-1,1 0 16,-1 0-1,39 0-14</inkml:trace>
  <inkml:trace contextRef="#ctx0" brushRef="#br0" timeOffset="286057.7024">14189 6859 0,'0'0'156,"40"0"-124,-1 0-17,0 0 16,39 0-15,1 39 0,-40-39-1,39 0 1,1 39-1,-40 1-15,39-40 32,-38 0-1,-1 0 31,0 0-31,39 0 16,-38 0-31,-1 0-1,0 0 1,39 0 0,-38 0-1,-1 0 1,0 0-1,39 0 1,-78 0 0,40 0 15,-1 0-16,0 0-15,0 0 16,0 0 15,0 0 0,1 0-15,38 0 15,-39 0 16,0 0-16,1-40 0,38 40-15,-39 0 15,0 0-15,1 0 15,38 0 0,0-39-15,-38 39 77,38 0-46,-39 0 16</inkml:trace>
  <inkml:trace contextRef="#ctx0" brushRef="#br0" timeOffset="306696.5387">12151 4115 0,'-39'0'156,"39"-39"-140,0 0-16,0-40 16,0 40-16,0 0 15,0 0-15,0-40 16,0 40-1,0 0 1,0 39 0,0-78-1,0 38 16,0 1 125,39 39-140,0 39 0,79 1-1,-79-40 1,0 0-1,0 0 1,40 39-16,-40-39 16,0 0-16,40 78 15,-40-78 1,0 0-16,0 0 15,0 0 1,79 0-16,-79 0 31,79 0-31,-79 0 16,0 0-1,0 0 17,40 0 30,-79 0-31,39 0-31,0 0 16,40 0-16,-40 0 15,0 0-15,0 0 16,40 0 0,-1 0-16,-39 0 15,40 0 1,-40 0-1,0 39 297,-39 1-265,0 38-31,0-39-16,0-39 47,0 39 46,0 118-46,0-118-16,0-39-31,0 79 16,-39-40-1,39 0 32,-39 0-31</inkml:trace>
  <inkml:trace contextRef="#ctx0" brushRef="#br0" timeOffset="311906.9478">13719 6232 0,'0'0'109,"0"-39"-62,-39-40-32,39 1 95,0-1-110,39 1 31,-39 0-31,0 38 15,39-38 1,40 78 140,-40 0-140,0 0-1,0 0 16,40 0-15,-40 0-16,0 0 16,-39 0-1,78 0 16,-38 0-15,-1 0 15,0 0-15,39 0-1,-38 0 1,-1 0 0,0 0-1,39-78-15,-38 78 16,-1 0-16,0 0 15,39-40-15,-38 40 16,-1 0 31,0 0-32,0 0 1,0 0 15,1 40 110,-40 38-63,0-39-63,0 0 16,0 1-15,0-1 78,0 0-94,0 0 46,0 0-14,0 1-17,0 38-15,0-39 47,0 0-31,0 1 46</inkml:trace>
  <inkml:trace contextRef="#ctx0" brushRef="#br0" timeOffset="319800.5617">4547 9956 0,'0'39'171,"39"-39"-155,39 0-16,1 0 15,-40 0-15,0 0 16,0 0-16,40 0 16,-40 0-16,-39 0 15,39 0 1,118 0-1,-157 0-15,39 0 16,40 0 0,-40 0-1,0 0-15,0 0 16,40 0-16,-40 0 15,0 0-15,0 0 16,40 0-16,-40 0 16,0 0-1,0 0-15,40 0 47,-40 0-16,0 0-31,0 0 16,0 0-16,0 0 15,1 0-15,-1 0 16,39 0 0,40 39-1,-118-39 16,78 0-31,-39 0 16,1 0-16,-1 0 16,39 0-1,-39 0 16,1 0-15,-1 0 15,39 0-15,-39 0 15,1 0-15,-1 0-1,39 0-15,-39 0 16,1 0-1,-1 0-15,39 0 16,-78 0 0,39 0-16,1 0 15,38 0 16,-39 0-31,0 0 16,1 0 15,38 0-31,-39 0 16,40-39-1,-40 39 1,0 0-16,0-39 16,0 39-1,1 0 16,38 0-15,-39-40 0,0 40 15,1 0 0,-1 0 0,0-39 110</inkml:trace>
  <inkml:trace contextRef="#ctx0" brushRef="#br0" timeOffset="325322.9714">4272 12974 0,'0'0'47,"40"0"-32,-1 0 1,0 0-1,39 0 1,-38 0-16,-1 0 16,0 0-16,39 0 15,-78 0-15,40 0 16,-1 0-1,39 0 17,-39 0 14,1 0-14,-1 0-17,39 0 1,-39 0-1,1 0 17</inkml:trace>
  <inkml:trace contextRef="#ctx0" brushRef="#br0" timeOffset="328427.3769">7526 10387 0,'0'0'78,"39"0"-47,0 0-15,0 0-16,40 0 16,-1 0-16,-39 0 15,40 0-15,-40 0 16,0 0-16,0 0 15,40 0 1,-40 0-16,0 0 16,0 0-1,40 0 1,-79 0-16,39 0 15,0 0 1,40 0-16,-40 0 16,0 0-1,0 0 1,40 0-1,-40 0-15,39 0 16,1 0 0,-40 0-16,0 0 15,0 0-15,40 0 16,-1 0-1,-39 0-15,39 39 16,-38-39 0,-1 0 15,0 0 31,39 0-31,-38 0-15,-1 0 0,0 0 15,39 0-16,-78 0 1,40 0-16,-1 0 16,39 0-1,-39 0 1,1 0-1,-1 0 17,39 0-17,-39 0 1,1 0-1,-1 0-15,39 0 32,-39 0-17,1 0 1,-1 0-1,39 0-15,-39 0 16,-39 0 0,40 0 218,38 0-125,-39 0-78</inkml:trace>
  <inkml:trace contextRef="#ctx0" brushRef="#br0" timeOffset="353683.8212">7526 11328 0,'39'-40'218,"0"40"-202,0 0-1,1 0-15,-1-39 16,39 39 15,-39 0 16,1 0-16,-1 0 16,39 0-16,-39 0 16,1 0-16,-40 0-15,78 0-1,-39 0 1,0 0 15</inkml:trace>
  <inkml:trace contextRef="#ctx0" brushRef="#br0" timeOffset="358847.4303">11093 10622 0,'0'0'187,"39"0"-172,0 0 1,0 0 0,40 0-1,-40 0 1,-39 0-16,39 0 31,40 0-15,-40 0-1,0 0-15,39 0 16,-38 0-1,-1 0 1,0 0 62,79 0-31,-79 0-32,0 0 1,0 0 78,40 0-79,-40 0 1,0 0-1,0-39-15,0 0 16,1 39-16,-1 0 16,-39 0-16,39 0 15,39 0-15,-39 0 16,1 0 15,-1 0 0,39 0-15,-39 0 31,1 0-32,-1 0-15,39 0 16,-39 0-1,1 0 1,-1 0 0,39 0-16,-39 0 15,1 0 1,-1 0-1,0 0 1,0 0 0,0 0-1,1 0 1,38 0-1,-39 0 1,0 0 15,1 0-15,38 0-1,-39 0 1,0 0 15,1 0-15,38 0-1,-39 0 17,0 0-17,1 0 1,38 0 46</inkml:trace>
  <inkml:trace contextRef="#ctx0" brushRef="#br0" timeOffset="453539.5966">7447 13209 0,'0'39'62,"40"0"32,-1-39-63,39 0-15,-78 0-16,39 0 15,1 0 1,38 0 0,-39 0 15,0 0-31,1 0 31,77 0 16,-78 0 46,1-39-93,38 39 125,-39 0-94,0 0 16</inkml:trace>
  <inkml:trace contextRef="#ctx0" brushRef="#br0" timeOffset="459436.407">8898 14581 0,'0'0'110,"78"0"-95,-39 0 1,1 0-1,-1 0 1,39 0 15,-39 0-15,0 0-1,1 0 17,38 0-32,-39 0 15,0 0 1,1 0-1,38 0-15,-78 0 16,39 0 0,0 0-1,40 0-15,-40 0 16,0 0-1,0 0 1,40 0 0,-40 0-1,0 0 16,0 0-15,40 0 15,-40 0-31,0 0 16,0 0 15,40 0 16,-40 0-16,0 0-31,-39 0 16,79 0-16,-40 0 15,0 0 48,0 0 124,40 0 16,-40 0-157</inkml:trace>
  <inkml:trace contextRef="#ctx0" brushRef="#br0" timeOffset="508139.6925">18227 13091 0,'0'-39'156,"39"39"-124,-39 0-17,39 0-15,0 0 31,1 0 1,-1 0 14,39 0-46,-39 0 32,1 0-32,-1 0 15,39 0 1,-39 0-1,0 0 32,40-39 328,-40 39-360,0-39-15,0 0 16,-39-1-1,40-38 17,-40 39 14,0-40-30,0 40 0,0-39-1,-40 39 1,40-1-16,-39-38 15,0 39 32,-39 0-16,-40-40 1,79 40-17,-79 0 16,79 39 1,0 0-1,-39 0 31,38 0-31,40 0-15,-39 0 0,0 39-1,0 0 1,-40 40-16,40-40 15,0 0 1,-39 39-16,38-38 16,40-1-1,0 0 1,0-39-1,-39 39 1,39 118 15,0-157-15,0 39-16,0 40 15,0-40 1,0 0 15,0 0-15,0 0-1,39 1 1,1-1 0,-1-39 15,0 39-16,-39-39 17,39 0-17,0 0 16,1 0 1,-1 0-17,0 0-15,0 0 47,0-39-16,1 0 125,-1-1-109</inkml:trace>
  <inkml:trace contextRef="#ctx0" brushRef="#br0" timeOffset="513194.1014">9055 11367 0,'-79'0'125,"40"-39"-110,0-1 1,-40-38 15,40 39 32,0 0-48,39-40 48,0 40-63,0 0 15,0-40 32,0 40-16,39-39-15,0 39 31,1-1 15,38 1-31,-39 0-15,0 0-1,40 39 32,-40 0 0,0 0-16,0 0 94,40 0-94,-40 0 16,0 0-31,0 39 46,-39 0 32,118 0-63,-118 1-16,0-1 1,0 0 15,0 0-15,0 40 62,0-40-63,0 0-15,0 0 16,0 40 15,0-1 0,0-39 32,-39 0-32,39 1-31,-40-1 125,40 0-47,-39-39 0,0 0 0,0 0 0,0 0-31,-40 0 15,40 0 328,0 0-359,0 0 546,0-39-561</inkml:trace>
  <inkml:trace contextRef="#ctx0" brushRef="#br0" timeOffset="607262.2666">9290 15561 0,'-79'0'156,"40"39"-141,0-39 1,0 39-1,0 0 95,39 1-95,0-1 1,0 0-16,0-39 15,-40 118-15,40-118 16,0 39-16,-39 39 16,39 40-16,0-118 15,-39 117-15,0-38 16,0-1-16,39 79 15,-40-79 1,40 1-16,-39-1 16,39 79-16,-117-39 15,117-79-15,-40 39 16,40 1-16,-39 77 15,39-116 1,0-1 0,0 39 15,0-39-31,0 1 15,-39 38-15,39-39 16,0 40-16,0-40 16,0 78-16,0-38 15,0 38-15,0-38 16,0-1-16,0-39 15,0 40-15,0-40 16,0 0-16,0 0 16,0 0-1,0 1 1,0 38-16,78 0 15,-38-38 1,-1-1-16,-39 0 16,39 0-16,39 0 15,-38 1 1</inkml:trace>
  <inkml:trace contextRef="#ctx0" brushRef="#br0" timeOffset="608806.6693">12582 15600 0,'0'0'78,"0"0"-63,0 39-15,0 0 16,0 40 0,0-40-16,0 0 15,0 0 1,0 40-1,79-1-15,-40-39 16,-39 40-16,0-1 16,0 79-16,39-79 15,-39-38-15,0 77 16,0-78-1,0 79-15,0 39 16,0-79-16,0 1 16,39-1-16,-39-39 15,0 40-15,0-40 16,0 39-1,0-39-15,0 1 16,0-1-16,0 39 16,0-39-16,0 1 46,0-1-14,0 39-17,0-78-15,0 39 16,0 1-1,0 38-15,0-39 16,0 0-16,0 79 16,0-79-16,0 0 15,0 0 1,0 40-16,0-40 15,-39 0-15,39 0 16,0 40 0,0-40-16,0 0 15,0 0 1,-39 1-16,39-1 15,0-39-15,0 39 16,0 0 0,0 40-16,0-40 15,0 0-15,0 0 16,-39 40 15</inkml:trace>
  <inkml:trace contextRef="#ctx0" brushRef="#br0" timeOffset="611599.0742">9721 18971 0,'0'-39'93,"0"0"-77,0-1-1,39 40-15,39-39 16,-38 0 0,-1 39 15,0 0-16,0 0 1,-39-39 0,39 39-1,40 0 1,-40 0-1,0 0 1,0 0-16,40 0 16,-40 0-16,0 0 15,0 0 1,40 0-1,-40 0 1,0 0 62,0 0-47,1 0 0,-1 0-15,0 0 15,-39 0-15,39 0-1,40 0 17,-40 0-17,0 0 16,0 0 32,40 0 30,-40 0 17,0 0-32,0 0-78,79 78 202,-79-78-155,0 0-31,40 39-1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2:22:24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 9054 0,'0'0'141,"40"0"-141,-1 0 15,39 0-15,-39 0 16,40 0-16,-1 0 15,1 0-15,-40 0 16,39 0-16,1 0 16,-40 0-1,39 0 1,-39 0-16,1 0 15,-1 0 1,39 0 15,-39 0-31,1 0 16,-40 0-1,78 0 1,-39 0-16,0 0 16,1 0-1,38 0-15,-39 0 16,0 0-16,1 0 15,38 0 1,-39 0-16,0 0 16,1 0-16,38 0 15,-39 0 32,0 0-31,1 0-1,38 0 1,-78 0 15,39 0-15,0 0 15,40 0 172,-40 0-188,0 0-15,0 0 31</inkml:trace>
  <inkml:trace contextRef="#ctx0" brushRef="#br0" timeOffset="6442.8113">3567 5683 0,'78'0'203,"40"-78"-203,39 78 15,-40 0-15,-38-40 16,117 40-16,-40 0 16,-116-39-16,-1 39 15,0 0 16,39 0 172,-78 0-187,79 0-16,38 0 15,-117 0-15,79 0 16,78 0-16,-118 0 16,0 0-16,39 0 15,1 0 32,-40 0-31,39 0-1,-38 0 1,-1 0-1,0 0 1,39 0 0,-38 0-16,-1 0 15,-39 0-15,78 0 16,-39 0 15,1 0-31,-1 0 16,0 0-1,0 0-15,0 0 16,0 0-1,1 0 1,38 0 31,-39 0-32,0 0 1,1 0 0,-1 39-16,0 1 15,-39-40 1,39 39 15,0-39 16</inkml:trace>
  <inkml:trace contextRef="#ctx0" brushRef="#br0" timeOffset="11746.8206">3488 12660 0,'40'0'93,"-1"0"-77,78 0-16,-38 0 15,117 39-15,0-39 16,0 0-16,39 0 16,-78 0-16,117 0 15,-117 0-15,39 0 16,0 0-16,-118 0 15,-38 0 1,77 0-16,-78 0 16,1 0-16,38 0 15,-39 0 1,0 0-1,0 0 1,40 0 0,-40-39-16,0 39 46,0-39-30,40 39 0,-40 0-1,0-39 1,0 39-1,40 0 1,-40 0 0,-39 0-1,39 0 1</inkml:trace>
  <inkml:trace contextRef="#ctx0" brushRef="#br0" timeOffset="14289.6251">3567 6859 0,'0'0'109,"117"-78"-93,-77 78-16,-1 0 15,39 0-15,-39 0 16,1 0-16,-1 0 15,39 0 17,-39 0-17,40 0-15,-1 0 16,1 0-16,-40 0 15,118 0-15,-40 0 16,-38 0-16,-1 0 16,0 0-1,-38 0-15,-1 0 16,0 0-16,39 0 15,-38 0 17,-40 0-32,156 0 15,-116 0-15,-1 0 16,-39 0-1,78 0 1,-39 0 0,1 0-16,-1 0 15,39 0-15,-39 0 16,1 0-16,-1 0 15,39 0 32,-39 0-16,1 0-15,-1 0 0,39 0-1,-39 0 1,0 0-16,1 0 31,38 0-31,-78 0 16,39 0-1,0 0-15,40 0 16,-40 0-1,0 0 1,0 0 15,40 0-15,-40 0-1,0 0 17,0 0-17,40 0 48,-40 0-48,0 0 1,0 0 31</inkml:trace>
  <inkml:trace contextRef="#ctx0" brushRef="#br0" timeOffset="24679.2433">3920 8035 0,'-40'-39'78,"1"39"15,0 39-46,0-39 0,0 39-31,-1 0-1,1 1 1,0-1 15,0 0-31,-40 0 94,40 0-79,39-39 1,-39 40-1,0-1 17,0 0-1,39 0 0,0 0-15,-40 40 15,40-1 16,0-39-47,-39 0 15,0 1-15,39 77 16,0-78-1,-39 1-15,39 38 16,0-39 0,-39 40-16,39-1 31,-40-39-31,40 0 15,0 1 1,0 38-16,-117 0 16,117-38 15,-39 38-31,39-39 15,0 0-15,-40 40 16,40-40 0,0 0 15,0 0-16,0 1-15,0 38 16,0-39-16,0 0 16,0 1-1,0 38 16,0-39-15,0 0 0,0-39-16,0 79 15,0-40 1,0 0-1,0 0 1,0 1-16,40-1 16,-1 0 15,-39 0-16,39 40 1,0-40 0,0 0-1,40 0-15,-40 0 16,0 1 15,0-40-15,1 39-1,-1 0 1,0 0 15,0 0 16,40 40-32,-79-40 1,39-39 0,0 39 62</inkml:trace>
  <inkml:trace contextRef="#ctx0" brushRef="#br0" timeOffset="39483.6693">3332 7878 0,'0'0'125,"39"0"-125,0 0 31,39 0-31,-38 0 16,-1 0-1,0 0 1,39 0 0,-38 0-1,-1 0-15,0 0 16,39 0-1,-38 0-15,-1 0 16,-39 0 0,78 0-16,-39 0 78,1 0-63,-1 0 79,39 0-94,-39 39 15,1 1-15,-1-40 16,39 0 0,-39 0-1,1 0-15,-1 0 31,39 0 47,-39 0-62,40 0-16,-1 0 16,-39 0-16,1 0 15,-1 0-15,39 0 16,-78 0-16,39 39 15,1-39 79,38 0-78,-39 0-1,0 0 1,1 0-16,77 0 15,-78 0-15,79 0 16,-40 0-16,79 0 16,-78 0-16,-1 0 15,0 0-15,-39 0 16,1 0-16,77-39 15,-78 39 1,1 0 0,38 0-1,-39 0 79,0 0-47,1 0-16,38 0-16,-39 0 1,0 0 0,1 0-1,38 0 1,-39 0-16,0 0 15,1 0 17</inkml:trace>
  <inkml:trace contextRef="#ctx0" brushRef="#br0" timeOffset="64615.3134">12504 4625 0,'-39'0'93,"-1"0"-77,1 39 15,39 0-15,-39 40-1,39-40-15,0 0 16,-39 0 31,39 40 0,-39-40-32,0 0-15,-1 0 16,40 40 46,0-40-46,-39 0-1,0-39 1,39 78-16,-78 40 16,38-79-1,40 39 32,-39-38-31,39-1-1,-39 0-15,39 0 16,0 0-1,0 1 1,0-1-16,0 39 16,-39-39-16,0 1 15,39-1 32,0 39-31,0 1-1,0-40 16,-40 39-31,40-39 16,0 1 0,0-1 15,0 39 0,0-39 0,0 1-15,0-1-1,0 39-15,0-39 16,0 1 0,0-40 15,0 39-31,0 0 15,40 39 17,-40-38 14,0-1-46,39 39 16,-39-39 0,39 40-1,-39-40 1,78 39-1,-78-38 32,79 77-31,-40 1 31,0-40 15,-39-39-46,0 1-16,39-1 15,1 0-15,-40 0 16,39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4-24T02:24:32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14777 16658 0,'0'0'125,"40"0"-125,38 0 15,79 79-15,-40-79 16,-38 39 0,-40 0-16,157 0 15,-118 1 1,1-1-16,-1 0 15,0-39 1,-38 39-16,-1-39 16,0 0-1,39 0 1,1 39-1,-40-39 17,118 40-32,-157-1 15,39-39 1,39 0-16,-38 0 15,-1 0 1,0 0-16,39 0 16,-38 0-1,-1 0 1,0 0-16,39 0 15,1 0-15,78 39 16,-79-39-16,-39 0 16,79 78-16,-79-78 15,79 0-15,-79 0 16,0 0-16,79 0 15,-79 0-15,39 0 16,1 0-16,-40 0 16,0 0-1,0 0 1,79 0-16,-40 0 15,1 0-15,-1 0 16,79 0-16,-79 0 16,40 40-16,-79-40 15,39 0-15,1 0 16,-40 0-16,0 0 15,79 0-15,-1 0 16,-117 0-16,196 0 16,-157 0-16,79 0 15,-40 0 1,1 0-16,-40 0 15,39 0-15,1 0 16,-40 0-16,0 0 16,0 0-16,40 0 15,-40 0 1,0 0-1,0 0-15,1 0 32,38 0-17,-78-40-15,39 1 16,0 0-16,1 39 15,-1-39 1,0 0-16,0-1 16,40 1-1,-40 0-15,0 0 16,0 0-1,40-40 1,-40 79 0,0-39-16,39 0 15,-38 39 1</inkml:trace>
  <inkml:trace contextRef="#ctx0" brushRef="#br0" timeOffset="6021.6105">16228 16580 0,'0'0'47,"39"-39"-32,39 39 1,-39 0-16,1 0 15,-1 0-15,39 0 16,-39 0-16,1 0 16,38-39-1,-39-1 1,0 40 15,1 0-15,-1 0-1,0 0 1,79 40-1,-79-40 17,39 0-32,-39 0 15,1 0-15,-40 0 16,78 0 15,-39 0-31</inkml:trace>
  <inkml:trace contextRef="#ctx0" brushRef="#br0" timeOffset="9344.4164">16737 15874 0,'0'0'31,"39"0"-15,1 0-1,-1 0-15,39 0 16,-39 0-16,40 0 16,-40 40-1,0-40 1,40 0-16,-40 0 15,0 0-15,-39 0 16,39 0-16,0 0 16,1 0-1,38 0-15,-39 0 16,0 0-16,1 0 15,77 0 1,-78 0 0,1 0-1,38 0 1,-39 0-1,0 0 17,1 0-32,38 0 31,-39 0-16,0 0 17</inkml:trace>
  <inkml:trace contextRef="#ctx0" brushRef="#br0" timeOffset="29125.2511">1529 6193 0,'39'0'156,"0"0"-141,39 0-15,1 0 16,-1 0-16,1 0 15,-40 39-15,0-39 16,39 0 0,-38 0-16,-1 0 15,0 39-15,39-39 16,-38 0-16,-1 0 15,0 0 1,39 0-16,-38 0 16,-1 0-16,-39 0 15,157 0-15,-118 0 16,0 0-16,0 0 15,0 0 1,0 0 0,1 0 15,38 0-31,-39 0 15,0 0-15,79 0 16,-79 0 0,0 0-16,1 0 15,38 0 1,-39 0 15,0 0 0,1 0 16,-1-39-47,0 0 16,0 39-1,0 0-15,1 0 31,77-40-15,-78 40 0,1 0 15,38-39-16,0 0-15,-38 39 47,38 0-16,-39 0 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7225A-EA02-46E5-94DB-76CE88B70227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C3D9E-44F7-4A43-B126-81F3E7E241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24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有一些技术细节我也没弄懂，所以这次报告主要讲基本设计思路。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D9E-44F7-4A43-B126-81F3E7E241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8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mrs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是个无人问津的“蓝海”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D9E-44F7-4A43-B126-81F3E7E241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6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QRESTR</a:t>
            </a:r>
          </a:p>
          <a:p>
            <a:r>
              <a:rPr lang="en-US" altLang="zh-CN" dirty="0" smtClean="0"/>
              <a:t>QSCOPE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D9E-44F7-4A43-B126-81F3E7E241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93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只要符合</a:t>
            </a:r>
            <a:r>
              <a:rPr lang="en-US" altLang="zh-CN" dirty="0" smtClean="0"/>
              <a:t>TFS</a:t>
            </a:r>
            <a:r>
              <a:rPr lang="zh-CN" altLang="en-US" dirty="0" smtClean="0"/>
              <a:t>形式规范的，都可以在</a:t>
            </a:r>
            <a:r>
              <a:rPr lang="en-US" altLang="zh-CN" dirty="0" smtClean="0"/>
              <a:t>LKB</a:t>
            </a:r>
            <a:r>
              <a:rPr lang="zh-CN" altLang="en-US" dirty="0" smtClean="0"/>
              <a:t>上跑，所以设计者可以根据自己的需要设计相应的复杂特征集，不一定按照</a:t>
            </a:r>
            <a:r>
              <a:rPr lang="en-US" altLang="zh-CN" dirty="0" smtClean="0"/>
              <a:t>HPSG</a:t>
            </a:r>
            <a:r>
              <a:rPr lang="zh-CN" altLang="en-US" dirty="0" smtClean="0"/>
              <a:t>的标准来。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D9E-44F7-4A43-B126-81F3E7E241F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14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phrase </a:t>
            </a:r>
            <a:r>
              <a:rPr lang="zh-CN" altLang="en-US" dirty="0" smtClean="0"/>
              <a:t>类型即为短语；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unary-rule </a:t>
            </a:r>
            <a:r>
              <a:rPr lang="zh-CN" altLang="en-US" dirty="0" smtClean="0"/>
              <a:t>规定了一个只含有一个元素的短语，</a:t>
            </a:r>
            <a:r>
              <a:rPr lang="en-US" altLang="zh-CN" dirty="0" smtClean="0"/>
              <a:t>binary-rule </a:t>
            </a:r>
            <a:r>
              <a:rPr lang="zh-CN" altLang="en-US" dirty="0" smtClean="0"/>
              <a:t>规定了一个含有两个元素的短语，</a:t>
            </a:r>
            <a:r>
              <a:rPr lang="en-US" altLang="zh-CN" dirty="0" smtClean="0"/>
              <a:t>ternary-rule </a:t>
            </a:r>
            <a:r>
              <a:rPr lang="zh-CN" altLang="en-US" dirty="0" smtClean="0"/>
              <a:t>规定了一个含有三个元素的短语；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二元短语有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条特殊的类型规定：</a:t>
            </a:r>
            <a:r>
              <a:rPr lang="en-US" altLang="zh-CN" dirty="0" smtClean="0"/>
              <a:t>binary-rule-changeorder-1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binary-rule-changeorder-2 </a:t>
            </a:r>
            <a:r>
              <a:rPr lang="zh-CN" altLang="en-US" dirty="0" smtClean="0"/>
              <a:t>和 </a:t>
            </a:r>
            <a:r>
              <a:rPr lang="en-US" altLang="zh-CN" dirty="0" smtClean="0"/>
              <a:t>binary-rule-</a:t>
            </a:r>
            <a:r>
              <a:rPr lang="en-US" altLang="zh-CN" dirty="0" err="1" smtClean="0"/>
              <a:t>norel</a:t>
            </a:r>
            <a:r>
              <a:rPr lang="zh-CN" altLang="en-US" dirty="0" smtClean="0"/>
              <a:t>，这三个类型分别对应三种特殊结构的二元短语，在与名词短语处理相关的规则中会用到；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head-initial </a:t>
            </a:r>
            <a:r>
              <a:rPr lang="zh-CN" altLang="en-US" dirty="0" smtClean="0"/>
              <a:t>类型则定义了无论是多少个元素的短语，其中心语都是第一个元素。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unary-head-initial </a:t>
            </a:r>
            <a:r>
              <a:rPr lang="zh-CN" altLang="en-US" dirty="0" smtClean="0"/>
              <a:t>定义了一个中心语是其本身的一元结构；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binary-head-initial </a:t>
            </a:r>
            <a:r>
              <a:rPr lang="zh-CN" altLang="en-US" dirty="0" smtClean="0"/>
              <a:t>定义了一个中心语是第一个元素的二元结构；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ternary-head-initial </a:t>
            </a:r>
            <a:r>
              <a:rPr lang="zh-CN" altLang="en-US" dirty="0" smtClean="0"/>
              <a:t>定义了一个中心语是第一个元素的三元结构；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binary-head-final </a:t>
            </a:r>
            <a:r>
              <a:rPr lang="zh-CN" altLang="en-US" dirty="0" smtClean="0"/>
              <a:t>定义了一个中心语是第二个元素的二元结构；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binary-head-final-</a:t>
            </a:r>
            <a:r>
              <a:rPr lang="en-US" altLang="zh-CN" dirty="0" err="1" smtClean="0"/>
              <a:t>norel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binary-head-final-changeorder-1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binary-head-final-changeorder-2 </a:t>
            </a:r>
            <a:r>
              <a:rPr lang="zh-CN" altLang="en-US" dirty="0" smtClean="0"/>
              <a:t>均为中心语是第二个元素的二元结构，通过继承关系，其结构特征分别与前面定义的三种特殊二元结构的特征一致。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D9E-44F7-4A43-B126-81F3E7E241F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0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3D9E-44F7-4A43-B126-81F3E7E241F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98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77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177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77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177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77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77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6A8966-02B0-4113-A44A-87074000B6F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77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CN" altLang="en-US" noProof="0" smtClean="0"/>
              <a:t>单击以编辑母版副标题样式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37466E-9DB4-4FA4-AC79-79C0A853D55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066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40C9A-3A64-457F-853B-F9822A97BE1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584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5D72D-62EA-4A09-9A3D-A405BB0C3E1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864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7E475-B0AA-488F-BF08-F44384CCD47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3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B77433-F407-4C45-B0CF-C13758F51F2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68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85CDE-1EDB-41D3-89CE-9D5FC8F6D91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262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8585C8-35EB-440E-8413-421B2940D6F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67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67B1F2-E88E-4A2C-B18A-B9DDC3B7FFF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32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D2281-50FE-4B76-8F68-43C83F5558A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457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879E46-5BD9-488E-B6A9-592F923B9BE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93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zh-CN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CEDF6B1C-01BD-47C3-8102-699442E287B9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67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accent2"/>
                </a:solidFill>
              </a:endParaRPr>
            </a:p>
          </p:txBody>
        </p:sp>
      </p:grpSp>
      <p:sp>
        <p:nvSpPr>
          <p:cNvPr id="1167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67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1.emf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customXml" Target="../ink/ink5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0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3200" dirty="0" smtClean="0"/>
              <a:t>基于最小递归语义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学</a:t>
            </a:r>
            <a:r>
              <a:rPr lang="zh-CN" altLang="en-US" sz="3200" dirty="0" smtClean="0"/>
              <a:t>和广义量词理论的文本分析技术研究</a:t>
            </a:r>
            <a:endParaRPr lang="zh-CN" altLang="zh-CN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8144" y="4869160"/>
            <a:ext cx="2907432" cy="1440160"/>
          </a:xfrm>
        </p:spPr>
        <p:txBody>
          <a:bodyPr/>
          <a:lstStyle/>
          <a:p>
            <a:pPr algn="r"/>
            <a:r>
              <a:rPr lang="zh-CN" altLang="en-US" sz="2400" dirty="0" smtClean="0"/>
              <a:t>北京大学中文系</a:t>
            </a:r>
            <a:endParaRPr lang="en-US" altLang="zh-CN" sz="2400" dirty="0" smtClean="0"/>
          </a:p>
          <a:p>
            <a:pPr algn="r"/>
            <a:r>
              <a:rPr lang="zh-CN" altLang="en-US" sz="2400" dirty="0" smtClean="0"/>
              <a:t>王佳骏</a:t>
            </a:r>
            <a:endParaRPr lang="en-US" altLang="zh-CN" sz="2400" dirty="0" smtClean="0"/>
          </a:p>
          <a:p>
            <a:pPr algn="r"/>
            <a:r>
              <a:rPr lang="en-US" altLang="zh-CN" sz="2400" dirty="0" smtClean="0"/>
              <a:t>2019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24</a:t>
            </a:r>
            <a:r>
              <a:rPr lang="zh-CN" altLang="en-US" sz="2400" dirty="0" smtClean="0"/>
              <a:t>日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093"/>
          </a:xfrm>
        </p:spPr>
        <p:txBody>
          <a:bodyPr/>
          <a:lstStyle/>
          <a:p>
            <a:r>
              <a:rPr lang="zh-CN" altLang="en-US" sz="2800" dirty="0" smtClean="0"/>
              <a:t>一、理论背景及术语介绍：广义量词理论的原理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44" y="3861048"/>
            <a:ext cx="8314456" cy="17130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2" y="2150720"/>
            <a:ext cx="8280920" cy="10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03" y="1732578"/>
            <a:ext cx="5904656" cy="3870713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093"/>
          </a:xfrm>
        </p:spPr>
        <p:txBody>
          <a:bodyPr/>
          <a:lstStyle/>
          <a:p>
            <a:r>
              <a:rPr lang="zh-CN" altLang="en-US" sz="2800" dirty="0" smtClean="0"/>
              <a:t>一、理论背景及术语介绍：广义量词理论的原理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62293"/>
            <a:ext cx="7258050" cy="361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05264"/>
            <a:ext cx="7487695" cy="61921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148064" y="6424475"/>
            <a:ext cx="28083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47864" y="3645024"/>
            <a:ext cx="936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652120" y="5859437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限定词 </a:t>
            </a:r>
            <a:r>
              <a:rPr lang="en-US" altLang="zh-CN" sz="1400" dirty="0" smtClean="0"/>
              <a:t>every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34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标注 16"/>
          <p:cNvSpPr/>
          <p:nvPr/>
        </p:nvSpPr>
        <p:spPr>
          <a:xfrm>
            <a:off x="6444208" y="4267888"/>
            <a:ext cx="2368176" cy="560126"/>
          </a:xfrm>
          <a:prstGeom prst="wedgeRectCallout">
            <a:avLst>
              <a:gd name="adj1" fmla="val -100855"/>
              <a:gd name="adj2" fmla="val 105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093"/>
          </a:xfrm>
        </p:spPr>
        <p:txBody>
          <a:bodyPr/>
          <a:lstStyle/>
          <a:p>
            <a:r>
              <a:rPr lang="zh-CN" altLang="en-US" sz="2800" dirty="0" smtClean="0"/>
              <a:t>一、理论背景及术语介绍：广义量词理论的原理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5" y="1436463"/>
            <a:ext cx="7798430" cy="9608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2785" y="2526494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用</a:t>
            </a:r>
            <a:r>
              <a:rPr lang="en-US" altLang="zh-CN" dirty="0" smtClean="0"/>
              <a:t>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</a:t>
            </a:r>
            <a:r>
              <a:rPr lang="zh-CN" altLang="en-US" dirty="0" smtClean="0"/>
              <a:t>分别表示两个集合，则</a:t>
            </a:r>
            <a:r>
              <a:rPr lang="en-US" altLang="zh-CN" dirty="0" smtClean="0"/>
              <a:t>every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分别表示为：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A</a:t>
            </a:r>
            <a:r>
              <a:rPr lang="zh-CN" altLang="en-US" dirty="0" smtClean="0"/>
              <a:t>可以理解为待抽取的元素构成的集合、</a:t>
            </a:r>
            <a:r>
              <a:rPr lang="en-US" altLang="zh-CN" dirty="0" smtClean="0"/>
              <a:t>B</a:t>
            </a:r>
            <a:r>
              <a:rPr lang="zh-CN" altLang="en-US" dirty="0" smtClean="0"/>
              <a:t>可以理解为取出的元素构成的集合）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3225657"/>
            <a:ext cx="4104456" cy="9954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628" y="4221090"/>
            <a:ext cx="4418086" cy="3681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752" y="4589264"/>
            <a:ext cx="4636263" cy="3681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85" y="5122326"/>
            <a:ext cx="7748110" cy="1547033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3275856" y="5445224"/>
            <a:ext cx="37444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440" y="4434857"/>
            <a:ext cx="1979712" cy="3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093"/>
          </a:xfrm>
        </p:spPr>
        <p:txBody>
          <a:bodyPr/>
          <a:lstStyle/>
          <a:p>
            <a:r>
              <a:rPr lang="zh-CN" altLang="en-US" sz="2800" dirty="0" smtClean="0"/>
              <a:t>一、理论背景及术语介绍：广义量词理论的原理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678176" y="1700808"/>
            <a:ext cx="778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广义量词可分为三种：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488065" cy="30167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55976" y="249143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&lt;&lt;e, t&gt;, t&gt;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959932" y="3487215"/>
            <a:ext cx="25562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&lt;&lt;e, t&gt;, &lt;e, t&gt;, t&gt;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156176" y="4500756"/>
            <a:ext cx="3464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&lt;&lt;e, t&gt;, &lt;e, t&gt;, &lt;e, t&gt;, t&gt; </a:t>
            </a:r>
            <a:r>
              <a:rPr lang="zh-CN" altLang="en-US" dirty="0" smtClean="0"/>
              <a:t>该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12208" y="5534886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本论文主要研究现代汉语中</a:t>
            </a:r>
            <a:r>
              <a:rPr lang="en-US" altLang="zh-CN" dirty="0" smtClean="0"/>
              <a:t>&lt;&lt;e, t&gt;, &lt;e, t&gt;, t&gt;</a:t>
            </a:r>
            <a:r>
              <a:rPr lang="zh-CN" altLang="en-US" dirty="0" smtClean="0"/>
              <a:t>类型的量词。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53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093"/>
          </a:xfrm>
        </p:spPr>
        <p:txBody>
          <a:bodyPr/>
          <a:lstStyle/>
          <a:p>
            <a:r>
              <a:rPr lang="zh-CN" altLang="en-US" sz="3600" dirty="0"/>
              <a:t>二</a:t>
            </a:r>
            <a:r>
              <a:rPr lang="zh-CN" altLang="en-US" sz="3600" dirty="0" smtClean="0"/>
              <a:t>、汉语名词性量化结构</a:t>
            </a:r>
            <a:r>
              <a:rPr lang="en-US" altLang="zh-CN" sz="3600" dirty="0" smtClean="0"/>
              <a:t>MRS</a:t>
            </a:r>
            <a:r>
              <a:rPr lang="zh-CN" altLang="en-US" sz="3600" dirty="0" smtClean="0"/>
              <a:t>语义分析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457200" y="1772816"/>
            <a:ext cx="6425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2.1 </a:t>
            </a:r>
            <a:r>
              <a:rPr lang="zh-CN" altLang="en-US" sz="2400" dirty="0" smtClean="0"/>
              <a:t>汉语名词性量化结构的定义及其特征</a:t>
            </a:r>
            <a:endParaRPr lang="en-US" altLang="zh-CN" sz="2400" dirty="0" smtClean="0"/>
          </a:p>
          <a:p>
            <a:r>
              <a:rPr lang="en-US" altLang="zh-CN" sz="2400" dirty="0" smtClean="0"/>
              <a:t>2.2 </a:t>
            </a:r>
            <a:r>
              <a:rPr lang="zh-CN" altLang="en-US" sz="2400" dirty="0" smtClean="0"/>
              <a:t>汉语名词性量化结构的</a:t>
            </a:r>
            <a:r>
              <a:rPr lang="en-US" altLang="zh-CN" sz="2400" dirty="0" smtClean="0"/>
              <a:t>MRS</a:t>
            </a:r>
            <a:r>
              <a:rPr lang="zh-CN" altLang="en-US" sz="2400" dirty="0" smtClean="0"/>
              <a:t>语义分析</a:t>
            </a:r>
            <a:endParaRPr lang="en-US" altLang="zh-CN" sz="2400" dirty="0" smtClean="0"/>
          </a:p>
          <a:p>
            <a:r>
              <a:rPr lang="en-US" altLang="zh-CN" sz="2400" dirty="0" smtClean="0"/>
              <a:t>	2.2.1 </a:t>
            </a:r>
            <a:r>
              <a:rPr lang="zh-CN" altLang="en-US" sz="2400" dirty="0" smtClean="0"/>
              <a:t>汉语名词性量化结构的 </a:t>
            </a:r>
            <a:r>
              <a:rPr lang="en-US" altLang="zh-CN" sz="2400" dirty="0" smtClean="0"/>
              <a:t>MRS </a:t>
            </a:r>
            <a:r>
              <a:rPr lang="zh-CN" altLang="en-US" sz="2400" dirty="0" smtClean="0"/>
              <a:t>语义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7778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2.1 </a:t>
            </a:r>
            <a:r>
              <a:rPr lang="zh-CN" altLang="en-US" sz="3200" dirty="0"/>
              <a:t>汉语名词性量化结构的定义及其</a:t>
            </a:r>
            <a:r>
              <a:rPr lang="zh-CN" altLang="en-US" sz="3200" dirty="0" smtClean="0"/>
              <a:t>特征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04" y="3312749"/>
            <a:ext cx="7576145" cy="11757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0" y="1906906"/>
            <a:ext cx="1917794" cy="3882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95123"/>
            <a:ext cx="3556926" cy="7113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20" y="5287150"/>
            <a:ext cx="2474912" cy="10647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226" y="5309232"/>
            <a:ext cx="3451911" cy="317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226" y="5601770"/>
            <a:ext cx="3846479" cy="6920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4920" y="4715188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以数量词“所有”为例，再举几个例子：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690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altLang="zh-CN" sz="3200" dirty="0"/>
              <a:t>2.1 </a:t>
            </a:r>
            <a:r>
              <a:rPr lang="zh-CN" altLang="en-US" sz="3200" dirty="0"/>
              <a:t>汉语名词性量化结构的定义及其</a:t>
            </a:r>
            <a:r>
              <a:rPr lang="zh-CN" altLang="en-US" sz="3200" dirty="0" smtClean="0"/>
              <a:t>特征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28800"/>
            <a:ext cx="2474912" cy="10647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74" y="1850882"/>
            <a:ext cx="3451911" cy="3178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74" y="2143420"/>
            <a:ext cx="3846479" cy="692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7" y="3103589"/>
            <a:ext cx="7602785" cy="20833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1140" y="5477557"/>
            <a:ext cx="8215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这三个词的语义都与集合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中的个体具体是哪些个体、具有哪些</a:t>
            </a:r>
            <a:r>
              <a:rPr lang="zh-CN" altLang="en-US" dirty="0" smtClean="0"/>
              <a:t>特征无关</a:t>
            </a:r>
            <a:r>
              <a:rPr lang="zh-CN" altLang="en-US" dirty="0"/>
              <a:t>，而仅仅与</a:t>
            </a:r>
            <a:r>
              <a:rPr lang="zh-CN" altLang="en-US" b="1" dirty="0">
                <a:solidFill>
                  <a:srgbClr val="FF0000"/>
                </a:solidFill>
              </a:rPr>
              <a:t>集合</a:t>
            </a:r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zh-CN" altLang="en-US" b="1" dirty="0">
                <a:solidFill>
                  <a:srgbClr val="FF0000"/>
                </a:solidFill>
              </a:rPr>
              <a:t>与</a:t>
            </a:r>
            <a:r>
              <a:rPr lang="en-US" altLang="zh-CN" b="1" dirty="0">
                <a:solidFill>
                  <a:srgbClr val="FF0000"/>
                </a:solidFill>
              </a:rPr>
              <a:t>B</a:t>
            </a:r>
            <a:r>
              <a:rPr lang="zh-CN" altLang="en-US" b="1" dirty="0">
                <a:solidFill>
                  <a:srgbClr val="FF0000"/>
                </a:solidFill>
              </a:rPr>
              <a:t>之间与数量有关的关系</a:t>
            </a:r>
            <a:r>
              <a:rPr lang="zh-CN" altLang="en-US" dirty="0"/>
              <a:t>有关，因而可以提取出</a:t>
            </a:r>
            <a:r>
              <a:rPr lang="zh-CN" altLang="en-US" dirty="0" smtClean="0"/>
              <a:t>独立于</a:t>
            </a:r>
            <a:r>
              <a:rPr lang="zh-CN" altLang="en-US" dirty="0"/>
              <a:t>具体模型的一般化语义表示，与英语中的</a:t>
            </a:r>
            <a:r>
              <a:rPr lang="en-US" altLang="zh-CN" b="1" dirty="0" smtClean="0">
                <a:solidFill>
                  <a:srgbClr val="FF0000"/>
                </a:solidFill>
              </a:rPr>
              <a:t>&lt;&lt;e, t&gt;, &lt;e, t&gt;, t&gt;</a:t>
            </a:r>
            <a:r>
              <a:rPr lang="zh-CN" altLang="en-US" dirty="0"/>
              <a:t>型广义量词具有同样的特性。</a:t>
            </a:r>
          </a:p>
        </p:txBody>
      </p:sp>
    </p:spTree>
    <p:extLst>
      <p:ext uri="{BB962C8B-B14F-4D97-AF65-F5344CB8AC3E}">
        <p14:creationId xmlns:p14="http://schemas.microsoft.com/office/powerpoint/2010/main" val="578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86200"/>
          </a:xfrm>
        </p:spPr>
        <p:txBody>
          <a:bodyPr/>
          <a:lstStyle/>
          <a:p>
            <a:r>
              <a:rPr lang="zh-CN" altLang="en-US" sz="2000" dirty="0"/>
              <a:t>为了摆脱句法负担，</a:t>
            </a:r>
            <a:r>
              <a:rPr lang="en-US" altLang="zh-CN" sz="2000" dirty="0"/>
              <a:t>MRS</a:t>
            </a:r>
            <a:r>
              <a:rPr lang="zh-CN" altLang="en-US" sz="2000" dirty="0"/>
              <a:t>采用了扁平化的表达方式，</a:t>
            </a:r>
            <a:r>
              <a:rPr lang="en-US" altLang="zh-CN" sz="2000" dirty="0"/>
              <a:t>MRS</a:t>
            </a:r>
            <a:r>
              <a:rPr lang="zh-CN" altLang="en-US" sz="2000" dirty="0"/>
              <a:t>将每个词位</a:t>
            </a:r>
            <a:r>
              <a:rPr lang="en-US" altLang="zh-CN" sz="2000" dirty="0"/>
              <a:t>(lexeme)</a:t>
            </a:r>
            <a:r>
              <a:rPr lang="zh-CN" altLang="en-US" sz="2000" dirty="0"/>
              <a:t>的语义都看做一个关系，或称元素谓项</a:t>
            </a:r>
            <a:r>
              <a:rPr lang="en-US" altLang="zh-CN" sz="2000" dirty="0"/>
              <a:t>(elementary predications</a:t>
            </a:r>
            <a:r>
              <a:rPr lang="zh-CN" altLang="en-US" sz="2000" dirty="0"/>
              <a:t>，</a:t>
            </a:r>
            <a:r>
              <a:rPr lang="en-US" altLang="zh-CN" sz="2000" dirty="0"/>
              <a:t>EPs)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/>
              <a:t>一个</a:t>
            </a:r>
            <a:r>
              <a:rPr lang="en-US" altLang="zh-CN" sz="2000" dirty="0"/>
              <a:t>EP</a:t>
            </a:r>
            <a:r>
              <a:rPr lang="zh-CN" altLang="en-US" sz="2000" dirty="0"/>
              <a:t>包括标签、谓词和参数，如</a:t>
            </a:r>
            <a:r>
              <a:rPr lang="en-US" altLang="zh-CN" sz="2000" dirty="0"/>
              <a:t>l1</a:t>
            </a:r>
            <a:r>
              <a:rPr lang="zh-CN" altLang="en-US" sz="2000" dirty="0"/>
              <a:t>：</a:t>
            </a:r>
            <a:r>
              <a:rPr lang="en-US" altLang="zh-CN" sz="2000" dirty="0"/>
              <a:t>with(x</a:t>
            </a:r>
            <a:r>
              <a:rPr lang="zh-CN" altLang="en-US" sz="2000" dirty="0"/>
              <a:t>，</a:t>
            </a:r>
            <a:r>
              <a:rPr lang="en-US" altLang="zh-CN" sz="2000" dirty="0"/>
              <a:t>y)</a:t>
            </a:r>
            <a:r>
              <a:rPr lang="zh-CN" altLang="en-US" sz="2000" dirty="0"/>
              <a:t>就是一个</a:t>
            </a:r>
            <a:r>
              <a:rPr lang="en-US" altLang="zh-CN" sz="2000" dirty="0"/>
              <a:t>EP</a:t>
            </a:r>
            <a:r>
              <a:rPr lang="zh-CN" altLang="en-US" sz="2000" dirty="0"/>
              <a:t>，</a:t>
            </a:r>
            <a:r>
              <a:rPr lang="en-US" altLang="zh-CN" sz="2000" dirty="0"/>
              <a:t>l1</a:t>
            </a:r>
            <a:r>
              <a:rPr lang="zh-CN" altLang="en-US" sz="2000" dirty="0"/>
              <a:t>是标签，</a:t>
            </a:r>
            <a:r>
              <a:rPr lang="en-US" altLang="zh-CN" sz="2000" dirty="0"/>
              <a:t>with</a:t>
            </a:r>
            <a:r>
              <a:rPr lang="zh-CN" altLang="en-US" sz="2000" dirty="0"/>
              <a:t>是谓词，</a:t>
            </a:r>
            <a:r>
              <a:rPr lang="en-US" altLang="zh-CN" sz="2000" dirty="0"/>
              <a:t>x</a:t>
            </a:r>
            <a:r>
              <a:rPr lang="zh-CN" altLang="en-US" sz="2000" dirty="0"/>
              <a:t>、</a:t>
            </a:r>
            <a:r>
              <a:rPr lang="en-US" altLang="zh-CN" sz="2000" dirty="0"/>
              <a:t>y</a:t>
            </a:r>
            <a:r>
              <a:rPr lang="zh-CN" altLang="en-US" sz="2000" dirty="0"/>
              <a:t>为参数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/>
              <a:t>句子的语义由一系列无序且互不嵌套的</a:t>
            </a:r>
            <a:r>
              <a:rPr lang="en-US" altLang="zh-CN" sz="2000" dirty="0"/>
              <a:t>EP</a:t>
            </a:r>
            <a:r>
              <a:rPr lang="zh-CN" altLang="en-US" sz="2000" dirty="0"/>
              <a:t>构成。这些</a:t>
            </a:r>
            <a:r>
              <a:rPr lang="en-US" altLang="zh-CN" sz="2000" dirty="0"/>
              <a:t>EP</a:t>
            </a:r>
            <a:r>
              <a:rPr lang="zh-CN" altLang="en-US" sz="2000" dirty="0"/>
              <a:t>们互不嵌套。但是与以往的扁平化语义不同，</a:t>
            </a:r>
            <a:r>
              <a:rPr lang="en-US" altLang="zh-CN" sz="2000" dirty="0"/>
              <a:t>MRS</a:t>
            </a:r>
            <a:r>
              <a:rPr lang="zh-CN" altLang="en-US" sz="2000" dirty="0"/>
              <a:t>包含对与传统逻辑表达式直接相关的辖域问题的处理。</a:t>
            </a: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47664"/>
          </a:xfrm>
        </p:spPr>
        <p:txBody>
          <a:bodyPr/>
          <a:lstStyle/>
          <a:p>
            <a:r>
              <a:rPr lang="en-US" altLang="zh-CN" sz="3200" dirty="0"/>
              <a:t>2.2 </a:t>
            </a:r>
            <a:r>
              <a:rPr lang="zh-CN" altLang="en-US" sz="3200" dirty="0"/>
              <a:t>汉语名词性量化结构的</a:t>
            </a:r>
            <a:r>
              <a:rPr lang="en-US" altLang="zh-CN" sz="3200" dirty="0"/>
              <a:t>MRS</a:t>
            </a:r>
            <a:r>
              <a:rPr lang="zh-CN" altLang="en-US" sz="3200" dirty="0" smtClean="0"/>
              <a:t>语义分析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400" dirty="0" smtClean="0"/>
              <a:t>2.2.1 </a:t>
            </a:r>
            <a:r>
              <a:rPr lang="zh-CN" altLang="en-US" sz="2400" dirty="0" smtClean="0"/>
              <a:t>汉语名词性量化结构的 </a:t>
            </a:r>
            <a:r>
              <a:rPr lang="en-US" altLang="zh-CN" sz="2400" dirty="0" smtClean="0"/>
              <a:t>MRS </a:t>
            </a:r>
            <a:r>
              <a:rPr lang="zh-CN" altLang="en-US" sz="2400" dirty="0" smtClean="0"/>
              <a:t>语义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44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47664"/>
          </a:xfrm>
        </p:spPr>
        <p:txBody>
          <a:bodyPr/>
          <a:lstStyle/>
          <a:p>
            <a:r>
              <a:rPr lang="en-US" altLang="zh-CN" sz="3200" dirty="0"/>
              <a:t>2.2 </a:t>
            </a:r>
            <a:r>
              <a:rPr lang="zh-CN" altLang="en-US" sz="3200" dirty="0"/>
              <a:t>汉语名词性量化结构的</a:t>
            </a:r>
            <a:r>
              <a:rPr lang="en-US" altLang="zh-CN" sz="3200" dirty="0"/>
              <a:t>MRS</a:t>
            </a:r>
            <a:r>
              <a:rPr lang="zh-CN" altLang="en-US" sz="3200" dirty="0" smtClean="0"/>
              <a:t>语义分析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400" dirty="0" smtClean="0"/>
              <a:t>2.2.1 </a:t>
            </a:r>
            <a:r>
              <a:rPr lang="zh-CN" altLang="en-US" sz="2400" dirty="0" smtClean="0"/>
              <a:t>汉语名词性量化结构的 </a:t>
            </a:r>
            <a:r>
              <a:rPr lang="en-US" altLang="zh-CN" sz="2400" dirty="0" smtClean="0"/>
              <a:t>MRS </a:t>
            </a:r>
            <a:r>
              <a:rPr lang="zh-CN" altLang="en-US" sz="2400" dirty="0" smtClean="0"/>
              <a:t>语义</a:t>
            </a:r>
            <a:endParaRPr lang="zh-CN" altLang="en-US" sz="2400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：“那几只小花猫睡了”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{</a:t>
            </a:r>
            <a:r>
              <a:rPr lang="en-US" altLang="zh-CN" sz="2400" dirty="0" smtClean="0">
                <a:solidFill>
                  <a:srgbClr val="00B0F0"/>
                </a:solidFill>
              </a:rPr>
              <a:t>l0</a:t>
            </a:r>
            <a:r>
              <a:rPr lang="zh-CN" altLang="en-US" sz="2400" dirty="0"/>
              <a:t>，</a:t>
            </a:r>
            <a:r>
              <a:rPr lang="en-US" altLang="zh-CN" sz="2400" dirty="0"/>
              <a:t>{</a:t>
            </a:r>
            <a:r>
              <a:rPr lang="en-US" altLang="zh-CN" sz="2400" dirty="0" smtClean="0"/>
              <a:t>l1</a:t>
            </a:r>
            <a:r>
              <a:rPr lang="zh-CN" altLang="en-US" sz="2400" dirty="0" smtClean="0"/>
              <a:t>：</a:t>
            </a:r>
            <a:r>
              <a:rPr lang="zh-CN" altLang="en-US" sz="2400" dirty="0"/>
              <a:t>那几只</a:t>
            </a:r>
            <a:r>
              <a:rPr lang="en-US" altLang="zh-CN" sz="2400" dirty="0"/>
              <a:t>(</a:t>
            </a:r>
            <a:r>
              <a:rPr lang="en-US" altLang="zh-CN" sz="2400" dirty="0" smtClean="0"/>
              <a:t>x1</a:t>
            </a:r>
            <a:r>
              <a:rPr lang="zh-CN" altLang="en-US" sz="2400" dirty="0" smtClean="0"/>
              <a:t>，</a:t>
            </a:r>
            <a:r>
              <a:rPr lang="en-US" altLang="zh-CN" sz="2400" dirty="0" smtClean="0">
                <a:solidFill>
                  <a:srgbClr val="FF0000"/>
                </a:solidFill>
              </a:rPr>
              <a:t>h1</a:t>
            </a:r>
            <a:r>
              <a:rPr lang="zh-CN" altLang="en-US" sz="2400" dirty="0" smtClean="0"/>
              <a:t>，</a:t>
            </a:r>
            <a:r>
              <a:rPr lang="en-US" altLang="zh-CN" sz="2400" dirty="0"/>
              <a:t>h2)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l2</a:t>
            </a:r>
            <a:r>
              <a:rPr lang="zh-CN" altLang="en-US" sz="2400" dirty="0"/>
              <a:t>：小</a:t>
            </a:r>
            <a:r>
              <a:rPr lang="en-US" altLang="zh-CN" sz="2400" dirty="0"/>
              <a:t>(x1)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l3</a:t>
            </a:r>
            <a:r>
              <a:rPr lang="zh-CN" altLang="en-US" sz="2400" dirty="0"/>
              <a:t>：花</a:t>
            </a:r>
            <a:r>
              <a:rPr lang="en-US" altLang="zh-CN" sz="2400" dirty="0" smtClean="0"/>
              <a:t>(x1</a:t>
            </a:r>
            <a:r>
              <a:rPr lang="en-US" altLang="zh-CN" sz="2400" dirty="0"/>
              <a:t>)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l4</a:t>
            </a:r>
            <a:r>
              <a:rPr lang="zh-CN" altLang="en-US" sz="2400" dirty="0"/>
              <a:t>：猫</a:t>
            </a:r>
            <a:r>
              <a:rPr lang="en-US" altLang="zh-CN" sz="2400" dirty="0"/>
              <a:t>(x1)</a:t>
            </a:r>
            <a:r>
              <a:rPr lang="zh-CN" altLang="en-US" sz="2400" dirty="0" smtClean="0"/>
              <a:t>，</a:t>
            </a:r>
            <a:r>
              <a:rPr lang="en-US" altLang="zh-CN" sz="2400" dirty="0" smtClean="0">
                <a:solidFill>
                  <a:srgbClr val="00B0F0"/>
                </a:solidFill>
              </a:rPr>
              <a:t>l5</a:t>
            </a:r>
            <a:r>
              <a:rPr lang="zh-CN" altLang="en-US" sz="2400" dirty="0"/>
              <a:t>：睡</a:t>
            </a:r>
            <a:r>
              <a:rPr lang="en-US" altLang="zh-CN" sz="2400" dirty="0"/>
              <a:t>(e1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x1</a:t>
            </a:r>
            <a:r>
              <a:rPr lang="en-US" altLang="zh-CN" sz="2400" dirty="0" smtClean="0"/>
              <a:t>)}</a:t>
            </a:r>
            <a:r>
              <a:rPr lang="zh-CN" altLang="en-US" sz="2400" dirty="0" smtClean="0"/>
              <a:t>，</a:t>
            </a:r>
            <a:r>
              <a:rPr lang="en-US" altLang="zh-CN" sz="2400" dirty="0"/>
              <a:t>{</a:t>
            </a:r>
            <a:r>
              <a:rPr lang="en-US" altLang="zh-CN" sz="2400" dirty="0" smtClean="0">
                <a:solidFill>
                  <a:srgbClr val="FF0000"/>
                </a:solidFill>
              </a:rPr>
              <a:t>h1 </a:t>
            </a:r>
            <a:r>
              <a:rPr lang="en-US" altLang="zh-CN" sz="2400" dirty="0" err="1">
                <a:solidFill>
                  <a:srgbClr val="FF0000"/>
                </a:solidFill>
              </a:rPr>
              <a:t>qeq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l4</a:t>
            </a:r>
            <a:r>
              <a:rPr lang="zh-CN" altLang="en-US" sz="2400" dirty="0" smtClean="0"/>
              <a:t>，</a:t>
            </a:r>
            <a:r>
              <a:rPr lang="en-US" altLang="zh-CN" sz="2400" dirty="0" smtClean="0">
                <a:solidFill>
                  <a:srgbClr val="00B0F0"/>
                </a:solidFill>
              </a:rPr>
              <a:t>l0 </a:t>
            </a:r>
            <a:r>
              <a:rPr lang="en-US" altLang="zh-CN" sz="2400" dirty="0" err="1">
                <a:solidFill>
                  <a:srgbClr val="00B0F0"/>
                </a:solidFill>
              </a:rPr>
              <a:t>qeq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</a:rPr>
              <a:t>l5</a:t>
            </a:r>
            <a:r>
              <a:rPr lang="en-US" altLang="zh-CN" sz="2400" dirty="0" smtClean="0"/>
              <a:t>}}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zh-CN" altLang="en-US" sz="2000" dirty="0"/>
              <a:t>其中每个类似“</a:t>
            </a:r>
            <a:r>
              <a:rPr lang="en-US" altLang="zh-CN" sz="2000" dirty="0" smtClean="0"/>
              <a:t>l1</a:t>
            </a:r>
            <a:r>
              <a:rPr lang="zh-CN" altLang="en-US" sz="2000" dirty="0" smtClean="0"/>
              <a:t>：</a:t>
            </a:r>
            <a:r>
              <a:rPr lang="zh-CN" altLang="en-US" sz="2000" dirty="0"/>
              <a:t>那几只</a:t>
            </a:r>
            <a:r>
              <a:rPr lang="en-US" altLang="zh-CN" sz="2000" dirty="0"/>
              <a:t>(</a:t>
            </a:r>
            <a:r>
              <a:rPr lang="en-US" altLang="zh-CN" sz="2000" dirty="0" smtClean="0"/>
              <a:t>x1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h1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h2)”</a:t>
            </a:r>
            <a:r>
              <a:rPr lang="zh-CN" altLang="en-US" sz="2000" dirty="0"/>
              <a:t>这样的结构都是一个</a:t>
            </a:r>
            <a:r>
              <a:rPr lang="en-US" altLang="zh-CN" sz="2000" dirty="0" smtClean="0"/>
              <a:t>EP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zh-CN" altLang="en-US" sz="2000" dirty="0" smtClean="0"/>
              <a:t>“</a:t>
            </a:r>
            <a:r>
              <a:rPr lang="en-US" altLang="zh-CN" sz="2000" dirty="0" smtClean="0"/>
              <a:t>l1”</a:t>
            </a:r>
            <a:r>
              <a:rPr lang="zh-CN" altLang="en-US" sz="2000" dirty="0" smtClean="0"/>
              <a:t>被</a:t>
            </a:r>
            <a:r>
              <a:rPr lang="zh-CN" altLang="en-US" sz="2000" dirty="0"/>
              <a:t>称为</a:t>
            </a:r>
            <a:r>
              <a:rPr lang="en-US" altLang="zh-CN" sz="2000" dirty="0"/>
              <a:t>handle</a:t>
            </a:r>
            <a:r>
              <a:rPr lang="zh-CN" altLang="en-US" sz="2000" dirty="0"/>
              <a:t>，相当于标签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handle</a:t>
            </a:r>
            <a:r>
              <a:rPr lang="zh-CN" altLang="en-US" sz="2000" dirty="0"/>
              <a:t>的序号并无结构上意义，仅仅起区分</a:t>
            </a:r>
            <a:r>
              <a:rPr lang="zh-CN" altLang="en-US" sz="2000" dirty="0" smtClean="0"/>
              <a:t>作用；</a:t>
            </a:r>
            <a:endParaRPr lang="zh-CN" altLang="en-US" sz="2000" dirty="0"/>
          </a:p>
          <a:p>
            <a:r>
              <a:rPr lang="zh-CN" altLang="en-US" sz="2000" dirty="0"/>
              <a:t>“那几只</a:t>
            </a:r>
            <a:r>
              <a:rPr lang="en-US" altLang="zh-CN" sz="2000" dirty="0"/>
              <a:t>(</a:t>
            </a:r>
            <a:r>
              <a:rPr lang="en-US" altLang="zh-CN" sz="2000" dirty="0" smtClean="0"/>
              <a:t>x1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h1</a:t>
            </a:r>
            <a:r>
              <a:rPr lang="zh-CN" altLang="en-US" sz="2000" dirty="0" smtClean="0"/>
              <a:t>，</a:t>
            </a:r>
            <a:r>
              <a:rPr lang="en-US" altLang="zh-CN" sz="2000" dirty="0"/>
              <a:t>h2)”</a:t>
            </a:r>
            <a:r>
              <a:rPr lang="zh-CN" altLang="en-US" sz="2000" dirty="0"/>
              <a:t>被称为一个“关系”，其中</a:t>
            </a:r>
            <a:r>
              <a:rPr lang="en-US" altLang="zh-CN" sz="2000" dirty="0"/>
              <a:t>x1</a:t>
            </a:r>
            <a:r>
              <a:rPr lang="zh-CN" altLang="en-US" sz="2000" dirty="0"/>
              <a:t>为该关系的普通</a:t>
            </a:r>
            <a:r>
              <a:rPr lang="zh-CN" altLang="en-US" sz="2000" dirty="0" smtClean="0"/>
              <a:t>参数；</a:t>
            </a:r>
            <a:endParaRPr lang="en-US" altLang="zh-CN" sz="2000" dirty="0" smtClean="0"/>
          </a:p>
          <a:p>
            <a:r>
              <a:rPr lang="en-US" altLang="zh-CN" sz="2000" dirty="0" smtClean="0"/>
              <a:t>h1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h2</a:t>
            </a:r>
            <a:r>
              <a:rPr lang="zh-CN" altLang="en-US" sz="2000" dirty="0"/>
              <a:t>为辖域参数</a:t>
            </a:r>
            <a:r>
              <a:rPr lang="en-US" altLang="zh-CN" sz="2000" dirty="0"/>
              <a:t>(</a:t>
            </a:r>
            <a:r>
              <a:rPr lang="en-US" altLang="zh-CN" sz="2000" dirty="0" err="1"/>
              <a:t>scopal</a:t>
            </a:r>
            <a:r>
              <a:rPr lang="en-US" altLang="zh-CN" sz="2000" dirty="0"/>
              <a:t> arguments)</a:t>
            </a:r>
            <a:r>
              <a:rPr lang="zh-CN" altLang="en-US" sz="2000" dirty="0"/>
              <a:t>，亦称</a:t>
            </a:r>
            <a:r>
              <a:rPr lang="en-US" altLang="zh-CN" sz="2000" dirty="0" smtClean="0"/>
              <a:t>hole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h1 </a:t>
            </a:r>
            <a:r>
              <a:rPr lang="en-US" altLang="zh-CN" sz="2000" dirty="0" err="1"/>
              <a:t>qeq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l4</a:t>
            </a:r>
            <a:r>
              <a:rPr lang="zh-CN" altLang="en-US" sz="2000" dirty="0"/>
              <a:t>表示</a:t>
            </a:r>
            <a:r>
              <a:rPr lang="en-US" altLang="zh-CN" sz="2000" dirty="0"/>
              <a:t>h1</a:t>
            </a:r>
            <a:r>
              <a:rPr lang="zh-CN" altLang="en-US" sz="2000" dirty="0"/>
              <a:t>所属的</a:t>
            </a:r>
            <a:r>
              <a:rPr lang="en-US" altLang="zh-CN" sz="2000" dirty="0" smtClean="0"/>
              <a:t>EP</a:t>
            </a:r>
            <a:r>
              <a:rPr lang="zh-CN" altLang="en-US" sz="2000" dirty="0" smtClean="0"/>
              <a:t>与由</a:t>
            </a:r>
            <a:r>
              <a:rPr lang="en-US" altLang="zh-CN" sz="2000" dirty="0" smtClean="0"/>
              <a:t>l4</a:t>
            </a:r>
            <a:r>
              <a:rPr lang="zh-CN" altLang="en-US" sz="2000" dirty="0"/>
              <a:t>标记的</a:t>
            </a:r>
            <a:r>
              <a:rPr lang="en-US" altLang="zh-CN" sz="2000" dirty="0" smtClean="0"/>
              <a:t>EP</a:t>
            </a:r>
            <a:r>
              <a:rPr lang="zh-CN" altLang="en-US" sz="2000" dirty="0" smtClean="0"/>
              <a:t>之间</a:t>
            </a:r>
            <a:r>
              <a:rPr lang="zh-CN" altLang="en-US" sz="2000" dirty="0"/>
              <a:t>一种辖域</a:t>
            </a:r>
            <a:r>
              <a:rPr lang="zh-CN" altLang="en-US" sz="2000" dirty="0" smtClean="0"/>
              <a:t>关系。</a:t>
            </a:r>
            <a:endParaRPr lang="en-US" altLang="zh-CN" sz="1600" dirty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48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47664"/>
          </a:xfrm>
        </p:spPr>
        <p:txBody>
          <a:bodyPr/>
          <a:lstStyle/>
          <a:p>
            <a:r>
              <a:rPr lang="en-US" altLang="zh-CN" sz="3200" dirty="0"/>
              <a:t>2.2 </a:t>
            </a:r>
            <a:r>
              <a:rPr lang="zh-CN" altLang="en-US" sz="3200" dirty="0"/>
              <a:t>汉语名词性量化结构的</a:t>
            </a:r>
            <a:r>
              <a:rPr lang="en-US" altLang="zh-CN" sz="3200" dirty="0"/>
              <a:t>MRS</a:t>
            </a:r>
            <a:r>
              <a:rPr lang="zh-CN" altLang="en-US" sz="3200" dirty="0" smtClean="0"/>
              <a:t>语义分析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400" dirty="0" smtClean="0"/>
              <a:t>2.2.1 </a:t>
            </a:r>
            <a:r>
              <a:rPr lang="zh-CN" altLang="en-US" sz="2400" dirty="0" smtClean="0"/>
              <a:t>汉语名词性量化结构的 </a:t>
            </a:r>
            <a:r>
              <a:rPr lang="en-US" altLang="zh-CN" sz="2400" dirty="0" smtClean="0"/>
              <a:t>MRS </a:t>
            </a:r>
            <a:r>
              <a:rPr lang="zh-CN" altLang="en-US" sz="2400" dirty="0" smtClean="0"/>
              <a:t>语义</a:t>
            </a:r>
            <a:endParaRPr lang="zh-CN" altLang="en-US" sz="2400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2183036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MRS</a:t>
            </a:r>
            <a:r>
              <a:rPr lang="zh-CN" altLang="en-US" sz="2000" dirty="0"/>
              <a:t>结构可以被描述为一个四元组：</a:t>
            </a:r>
            <a:r>
              <a:rPr lang="en-US" altLang="zh-CN" sz="2000" dirty="0"/>
              <a:t>&lt;GT</a:t>
            </a:r>
            <a:r>
              <a:rPr lang="zh-CN" altLang="en-US" sz="2000" dirty="0"/>
              <a:t>，</a:t>
            </a:r>
            <a:r>
              <a:rPr lang="en-US" altLang="zh-CN" sz="2000" dirty="0"/>
              <a:t>LG</a:t>
            </a:r>
            <a:r>
              <a:rPr lang="zh-CN" altLang="en-US" sz="2000" dirty="0"/>
              <a:t>，</a:t>
            </a:r>
            <a:r>
              <a:rPr lang="en-US" altLang="zh-CN" sz="2000" dirty="0"/>
              <a:t>R</a:t>
            </a:r>
            <a:r>
              <a:rPr lang="zh-CN" altLang="en-US" sz="2000" dirty="0"/>
              <a:t>，</a:t>
            </a:r>
            <a:r>
              <a:rPr lang="en-US" altLang="zh-CN" sz="2000" dirty="0"/>
              <a:t>C</a:t>
            </a:r>
            <a:r>
              <a:rPr lang="en-US" altLang="zh-CN" sz="2000" dirty="0" smtClean="0"/>
              <a:t>&gt;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r>
              <a:rPr lang="en-US" altLang="zh-CN" sz="1800" dirty="0" smtClean="0"/>
              <a:t>GT </a:t>
            </a:r>
            <a:r>
              <a:rPr lang="zh-CN" altLang="en-US" sz="1800" dirty="0" smtClean="0"/>
              <a:t>是本 </a:t>
            </a:r>
            <a:r>
              <a:rPr lang="en-US" altLang="zh-CN" sz="1800" dirty="0" smtClean="0"/>
              <a:t>MRS </a:t>
            </a:r>
            <a:r>
              <a:rPr lang="zh-CN" altLang="en-US" sz="1800" dirty="0" smtClean="0"/>
              <a:t>结构的 </a:t>
            </a:r>
            <a:r>
              <a:rPr lang="en-US" altLang="zh-CN" sz="1800" dirty="0" smtClean="0"/>
              <a:t>top </a:t>
            </a:r>
            <a:r>
              <a:rPr lang="en-US" altLang="zh-CN" sz="1800" dirty="0"/>
              <a:t>handle</a:t>
            </a:r>
            <a:r>
              <a:rPr lang="zh-CN" altLang="en-US" sz="1800" dirty="0"/>
              <a:t>，即本范围内所有</a:t>
            </a:r>
            <a:r>
              <a:rPr lang="en-US" altLang="zh-CN" sz="1800" dirty="0"/>
              <a:t>MRS</a:t>
            </a:r>
            <a:r>
              <a:rPr lang="zh-CN" altLang="en-US" sz="1800" dirty="0"/>
              <a:t>最高节点的标签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r>
              <a:rPr lang="en-US" altLang="zh-CN" sz="1800" dirty="0" smtClean="0"/>
              <a:t>LG</a:t>
            </a:r>
            <a:r>
              <a:rPr lang="zh-CN" altLang="en-US" sz="1800" dirty="0"/>
              <a:t>是单个</a:t>
            </a:r>
            <a:r>
              <a:rPr lang="zh-CN" altLang="en-US" sz="1800" dirty="0" smtClean="0"/>
              <a:t>子 </a:t>
            </a:r>
            <a:r>
              <a:rPr lang="en-US" altLang="zh-CN" sz="1800" dirty="0" smtClean="0"/>
              <a:t>MRS </a:t>
            </a:r>
            <a:r>
              <a:rPr lang="zh-CN" altLang="en-US" sz="1800" dirty="0" smtClean="0"/>
              <a:t>的 </a:t>
            </a:r>
            <a:r>
              <a:rPr lang="en-US" altLang="zh-CN" sz="1800" dirty="0" smtClean="0"/>
              <a:t>top </a:t>
            </a:r>
            <a:r>
              <a:rPr lang="en-US" altLang="zh-CN" sz="1800" dirty="0"/>
              <a:t>handle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r>
              <a:rPr lang="en-US" altLang="zh-CN" sz="1800" dirty="0" smtClean="0"/>
              <a:t>R</a:t>
            </a:r>
            <a:r>
              <a:rPr lang="zh-CN" altLang="en-US" sz="1800" dirty="0"/>
              <a:t>是</a:t>
            </a:r>
            <a:r>
              <a:rPr lang="en-US" altLang="zh-CN" sz="1800" dirty="0"/>
              <a:t>EP</a:t>
            </a:r>
            <a:r>
              <a:rPr lang="zh-CN" altLang="en-US" sz="1800" dirty="0"/>
              <a:t>组成的无序包，即第一个</a:t>
            </a:r>
            <a:r>
              <a:rPr lang="en-US" altLang="zh-CN" sz="1800" dirty="0"/>
              <a:t>{}</a:t>
            </a:r>
            <a:r>
              <a:rPr lang="zh-CN" altLang="en-US" sz="1800" dirty="0"/>
              <a:t>的内容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r>
              <a:rPr lang="en-US" altLang="zh-CN" sz="1800" dirty="0" smtClean="0"/>
              <a:t>C</a:t>
            </a:r>
            <a:r>
              <a:rPr lang="zh-CN" altLang="en-US" sz="1800" dirty="0"/>
              <a:t>是通过对</a:t>
            </a:r>
            <a:r>
              <a:rPr lang="en-US" altLang="zh-CN" sz="1800" dirty="0"/>
              <a:t>handle</a:t>
            </a:r>
            <a:r>
              <a:rPr lang="zh-CN" altLang="en-US" sz="1800" dirty="0" smtClean="0"/>
              <a:t>进行</a:t>
            </a:r>
            <a:r>
              <a:rPr lang="zh-CN" altLang="en-US" sz="1800" dirty="0"/>
              <a:t>限制得到的</a:t>
            </a:r>
            <a:r>
              <a:rPr lang="en-US" altLang="zh-CN" sz="1800" dirty="0"/>
              <a:t>EP</a:t>
            </a:r>
            <a:r>
              <a:rPr lang="zh-CN" altLang="en-US" sz="1800" dirty="0"/>
              <a:t>间管辖关系的规定，即第二个</a:t>
            </a:r>
            <a:r>
              <a:rPr lang="en-US" altLang="zh-CN" sz="1800" dirty="0" smtClean="0"/>
              <a:t>{}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内容。</a:t>
            </a:r>
            <a:endParaRPr lang="en-US" altLang="zh-CN" sz="14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983236"/>
            <a:ext cx="7344816" cy="26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最小递归语义相关文献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000" dirty="0" smtClean="0"/>
              <a:t>（出版年份</a:t>
            </a:r>
            <a:r>
              <a:rPr lang="en-US" altLang="zh-CN" sz="2000" dirty="0" smtClean="0"/>
              <a:t>_</a:t>
            </a:r>
            <a:r>
              <a:rPr lang="zh-CN" altLang="en-US" sz="2000" dirty="0" smtClean="0"/>
              <a:t>截至</a:t>
            </a:r>
            <a:r>
              <a:rPr lang="en-US" altLang="zh-CN" sz="2000" dirty="0" smtClean="0"/>
              <a:t>2019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月的被引量</a:t>
            </a:r>
            <a:r>
              <a:rPr lang="en-US" altLang="zh-CN" sz="2000" dirty="0" smtClean="0"/>
              <a:t>_</a:t>
            </a:r>
            <a:r>
              <a:rPr lang="zh-CN" altLang="en-US" sz="2000" dirty="0" smtClean="0"/>
              <a:t>题目</a:t>
            </a:r>
            <a:r>
              <a:rPr lang="en-US" altLang="zh-CN" sz="2000" dirty="0" smtClean="0"/>
              <a:t>_</a:t>
            </a:r>
            <a:r>
              <a:rPr lang="zh-CN" altLang="en-US" sz="2000" dirty="0" smtClean="0"/>
              <a:t>篇幅）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912568"/>
          </a:xfrm>
        </p:spPr>
        <p:txBody>
          <a:bodyPr/>
          <a:lstStyle/>
          <a:p>
            <a:r>
              <a:rPr lang="en-US" altLang="zh-CN" sz="1800" b="1" dirty="0" smtClean="0"/>
              <a:t>1995_205_Translation using minimal recursion semantics_18</a:t>
            </a:r>
            <a:endParaRPr lang="en-US" altLang="zh-CN" sz="1800" b="1" dirty="0"/>
          </a:p>
          <a:p>
            <a:pPr marL="400050" lvl="1" indent="0">
              <a:buNone/>
            </a:pPr>
            <a:r>
              <a:rPr lang="zh-CN" altLang="en-US" sz="1400" dirty="0" smtClean="0"/>
              <a:t>全世界</a:t>
            </a:r>
            <a:r>
              <a:rPr lang="zh-CN" altLang="en-US" sz="1400" dirty="0"/>
              <a:t>第一篇</a:t>
            </a:r>
            <a:r>
              <a:rPr lang="zh-CN" altLang="en-US" sz="1400" dirty="0" smtClean="0"/>
              <a:t>题目中出现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字样的文献，讲解 </a:t>
            </a:r>
            <a:r>
              <a:rPr lang="en-US" altLang="zh-CN" sz="1400" dirty="0" smtClean="0"/>
              <a:t>transfer-based machine translation </a:t>
            </a:r>
            <a:r>
              <a:rPr lang="zh-CN" altLang="en-US" sz="1400" dirty="0" smtClean="0"/>
              <a:t>中如何用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进行中间语义表示。</a:t>
            </a:r>
            <a:endParaRPr lang="en-US" altLang="zh-CN" sz="1400" dirty="0" smtClean="0"/>
          </a:p>
          <a:p>
            <a:pPr marL="400050" lvl="1" indent="0">
              <a:buNone/>
            </a:pPr>
            <a:endParaRPr lang="en-US" altLang="zh-CN" sz="1000" dirty="0" smtClean="0"/>
          </a:p>
          <a:p>
            <a:r>
              <a:rPr lang="en-US" altLang="zh-CN" sz="1800" b="1" dirty="0" smtClean="0"/>
              <a:t>2001_211_An Algebra for Semantic Construction in Constraint-based Grammars_8</a:t>
            </a:r>
          </a:p>
          <a:p>
            <a:pPr marL="400050" lvl="1" indent="0">
              <a:buNone/>
            </a:pPr>
            <a:r>
              <a:rPr lang="zh-CN" altLang="en-US" sz="1400" dirty="0" smtClean="0"/>
              <a:t>从</a:t>
            </a:r>
            <a:r>
              <a:rPr lang="zh-CN" altLang="en-US" sz="1400" dirty="0"/>
              <a:t>代数结构</a:t>
            </a:r>
            <a:r>
              <a:rPr lang="zh-CN" altLang="en-US" sz="1400" dirty="0" smtClean="0"/>
              <a:t>上给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进行了一个严密的定义，旨在为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奠定数理基础。</a:t>
            </a:r>
            <a:endParaRPr lang="en-US" altLang="zh-CN" sz="1400" dirty="0" smtClean="0"/>
          </a:p>
          <a:p>
            <a:pPr marL="400050" lvl="1" indent="0">
              <a:buNone/>
            </a:pPr>
            <a:endParaRPr lang="en-US" altLang="zh-CN" sz="1000" dirty="0" smtClean="0"/>
          </a:p>
          <a:p>
            <a:r>
              <a:rPr lang="en-US" altLang="zh-CN" sz="1800" b="1" dirty="0" smtClean="0"/>
              <a:t>2003_</a:t>
            </a:r>
            <a:r>
              <a:rPr lang="zh-CN" altLang="en-US" sz="1800" b="1" dirty="0" smtClean="0"/>
              <a:t>？</a:t>
            </a:r>
            <a:r>
              <a:rPr lang="en-US" altLang="zh-CN" sz="1800" b="1" dirty="0" smtClean="0"/>
              <a:t>_MRS in the </a:t>
            </a:r>
            <a:r>
              <a:rPr lang="en-US" altLang="zh-CN" sz="1800" b="1" dirty="0" err="1" smtClean="0"/>
              <a:t>LinGO</a:t>
            </a:r>
            <a:r>
              <a:rPr lang="en-US" altLang="zh-CN" sz="1800" b="1" dirty="0" smtClean="0"/>
              <a:t> Grammar Matrix A Practical User's Guide_42</a:t>
            </a:r>
          </a:p>
          <a:p>
            <a:pPr marL="400050" lvl="1" indent="0">
              <a:buNone/>
            </a:pPr>
            <a:r>
              <a:rPr lang="zh-CN" altLang="en-US" sz="1400" dirty="0" smtClean="0"/>
              <a:t>对 </a:t>
            </a:r>
            <a:r>
              <a:rPr lang="en-US" altLang="zh-CN" sz="1400" dirty="0" err="1" smtClean="0"/>
              <a:t>LinGO</a:t>
            </a:r>
            <a:r>
              <a:rPr lang="en-US" altLang="zh-CN" sz="1400" dirty="0" smtClean="0"/>
              <a:t> Grammar Matrix </a:t>
            </a:r>
            <a:r>
              <a:rPr lang="zh-CN" altLang="en-US" sz="1400" dirty="0" smtClean="0"/>
              <a:t>语法开发中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的类型层级设计进行了讲解，内容比较琐碎，最好能以 </a:t>
            </a:r>
            <a:r>
              <a:rPr lang="en-US" altLang="zh-CN" sz="1400" dirty="0" smtClean="0"/>
              <a:t>English Resource Grammar </a:t>
            </a:r>
            <a:r>
              <a:rPr lang="zh-CN" altLang="en-US" sz="1400" dirty="0" smtClean="0"/>
              <a:t>为研究对象，通过边阅读边调试的方式来把握其中内容。</a:t>
            </a:r>
            <a:endParaRPr lang="en-US" altLang="zh-CN" sz="1400" dirty="0" smtClean="0"/>
          </a:p>
          <a:p>
            <a:pPr marL="400050" lvl="1" indent="0">
              <a:buNone/>
            </a:pPr>
            <a:endParaRPr lang="en-US" altLang="zh-CN" sz="1000" dirty="0" smtClean="0"/>
          </a:p>
          <a:p>
            <a:r>
              <a:rPr lang="en-US" altLang="zh-CN" sz="1800" b="1" dirty="0" smtClean="0"/>
              <a:t>2006_912_Minimal Recursion Semantics an Introduction_52</a:t>
            </a:r>
          </a:p>
          <a:p>
            <a:pPr marL="400050" lvl="1" indent="0">
              <a:buNone/>
            </a:pPr>
            <a:r>
              <a:rPr lang="zh-CN" altLang="en-US" sz="1400" dirty="0" smtClean="0"/>
              <a:t>该文献 </a:t>
            </a:r>
            <a:r>
              <a:rPr lang="en-US" altLang="zh-CN" sz="1400" dirty="0" smtClean="0"/>
              <a:t>1999 </a:t>
            </a:r>
            <a:r>
              <a:rPr lang="zh-CN" altLang="en-US" sz="1400" dirty="0" smtClean="0"/>
              <a:t>年就有了草稿版，</a:t>
            </a:r>
            <a:r>
              <a:rPr lang="en-US" altLang="zh-CN" sz="1400" dirty="0" smtClean="0"/>
              <a:t>2005 </a:t>
            </a:r>
            <a:r>
              <a:rPr lang="zh-CN" altLang="en-US" sz="1400" dirty="0" smtClean="0"/>
              <a:t>年整理成文出版，是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引用数量最高，最有代表性的文献，被视作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的入门读物。</a:t>
            </a:r>
            <a:endParaRPr lang="en-US" altLang="zh-CN" sz="1400" dirty="0" smtClean="0"/>
          </a:p>
          <a:p>
            <a:pPr marL="400050" lvl="1" indent="0">
              <a:buNone/>
            </a:pPr>
            <a:endParaRPr lang="en-US" altLang="zh-CN" sz="1000" dirty="0" smtClean="0"/>
          </a:p>
          <a:p>
            <a:r>
              <a:rPr lang="en-US" altLang="zh-CN" sz="1800" b="1" dirty="0" smtClean="0"/>
              <a:t>2007_53_Semantic composition with (Robust) Minimal Recursion Semantics_8</a:t>
            </a:r>
          </a:p>
          <a:p>
            <a:pPr marL="400050" lvl="1" indent="0">
              <a:buNone/>
            </a:pPr>
            <a:r>
              <a:rPr lang="zh-CN" altLang="en-US" sz="1400" dirty="0" smtClean="0"/>
              <a:t>和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相比，</a:t>
            </a:r>
            <a:r>
              <a:rPr lang="en-US" altLang="zh-CN" sz="1400" dirty="0" err="1" smtClean="0"/>
              <a:t>rmrs</a:t>
            </a:r>
            <a:r>
              <a:rPr lang="en-US" altLang="zh-CN" sz="1400" dirty="0" smtClean="0"/>
              <a:t> </a:t>
            </a:r>
            <a:r>
              <a:rPr lang="zh-CN" altLang="en-US" sz="1400" dirty="0"/>
              <a:t>放宽</a:t>
            </a:r>
            <a:r>
              <a:rPr lang="zh-CN" altLang="en-US" sz="1400" dirty="0" smtClean="0"/>
              <a:t>了语义表示中的要求，在允许辖域缺省的基础上进一步允许论元缺省，以满足浅层句法语义分析任务的需要。</a:t>
            </a:r>
            <a:endParaRPr lang="en-US" altLang="zh-CN" sz="1400" dirty="0" smtClean="0"/>
          </a:p>
        </p:txBody>
      </p:sp>
      <p:sp>
        <p:nvSpPr>
          <p:cNvPr id="4" name="矩形标注 3"/>
          <p:cNvSpPr/>
          <p:nvPr/>
        </p:nvSpPr>
        <p:spPr>
          <a:xfrm>
            <a:off x="6249268" y="116632"/>
            <a:ext cx="2715220" cy="1584176"/>
          </a:xfrm>
          <a:prstGeom prst="wedgeRectCallout">
            <a:avLst>
              <a:gd name="adj1" fmla="val -119525"/>
              <a:gd name="adj2" fmla="val -3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/>
              <a:t>本页中第一篇、第二篇、第四篇和第五篇都是一位名为 </a:t>
            </a:r>
            <a:r>
              <a:rPr lang="en-US" altLang="zh-CN" sz="1600" dirty="0" smtClean="0"/>
              <a:t>Ann </a:t>
            </a:r>
            <a:r>
              <a:rPr lang="en-US" altLang="zh-CN" sz="1600" dirty="0" err="1" smtClean="0"/>
              <a:t>Copestake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的学者主笔的，行文风格</a:t>
            </a:r>
            <a:r>
              <a:rPr lang="zh-CN" altLang="en-US" sz="1600" dirty="0"/>
              <a:t>对</a:t>
            </a:r>
            <a:r>
              <a:rPr lang="zh-CN" altLang="en-US" sz="1600" dirty="0" smtClean="0"/>
              <a:t>读者不是很友好，这也许是阻碍 </a:t>
            </a:r>
            <a:r>
              <a:rPr lang="en-US" altLang="zh-CN" sz="1600" dirty="0" err="1" smtClean="0"/>
              <a:t>mrs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传播的一个重要因素。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 smtClean="0"/>
              <a:t>例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：“所有人携带约</a:t>
            </a:r>
            <a:r>
              <a:rPr lang="en-US" altLang="zh-CN" sz="2000" dirty="0" smtClean="0"/>
              <a:t>100</a:t>
            </a:r>
            <a:r>
              <a:rPr lang="zh-CN" altLang="en-US" sz="2000" dirty="0" smtClean="0"/>
              <a:t>万亿个微生物”</a:t>
            </a:r>
            <a:endParaRPr lang="en-US" altLang="zh-CN" sz="1200" dirty="0" smtClean="0"/>
          </a:p>
          <a:p>
            <a:r>
              <a:rPr lang="zh-CN" altLang="en-US" sz="1800" b="1" dirty="0" smtClean="0"/>
              <a:t>未充分赋值的表示：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1800" dirty="0" smtClean="0"/>
              <a:t>{</a:t>
            </a:r>
            <a:r>
              <a:rPr lang="en-US" altLang="zh-CN" sz="1800" dirty="0" smtClean="0">
                <a:solidFill>
                  <a:srgbClr val="00B0F0"/>
                </a:solidFill>
              </a:rPr>
              <a:t>l0</a:t>
            </a:r>
            <a:r>
              <a:rPr lang="zh-CN" altLang="en-US" sz="1800" dirty="0"/>
              <a:t>，</a:t>
            </a:r>
            <a:r>
              <a:rPr lang="en-US" altLang="zh-CN" sz="1800" dirty="0" smtClean="0"/>
              <a:t>{l1</a:t>
            </a:r>
            <a:r>
              <a:rPr lang="zh-CN" altLang="en-US" sz="1800" dirty="0" smtClean="0"/>
              <a:t>：所有</a:t>
            </a:r>
            <a:r>
              <a:rPr lang="en-US" altLang="zh-CN" sz="1800" dirty="0" smtClean="0"/>
              <a:t>(x1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h1</a:t>
            </a:r>
            <a:r>
              <a:rPr lang="zh-CN" altLang="en-US" sz="1800" dirty="0" smtClean="0"/>
              <a:t>，</a:t>
            </a:r>
            <a:r>
              <a:rPr lang="en-US" altLang="zh-CN" sz="1800" dirty="0"/>
              <a:t>h2)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l2</a:t>
            </a:r>
            <a:r>
              <a:rPr lang="zh-CN" altLang="en-US" sz="1800" dirty="0"/>
              <a:t>：人</a:t>
            </a:r>
            <a:r>
              <a:rPr lang="en-US" altLang="zh-CN" sz="1800" dirty="0"/>
              <a:t>(x1)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F0"/>
                </a:solidFill>
              </a:rPr>
              <a:t>l3</a:t>
            </a:r>
            <a:r>
              <a:rPr lang="zh-CN" altLang="en-US" sz="1800" dirty="0"/>
              <a:t>：携带</a:t>
            </a:r>
            <a:r>
              <a:rPr lang="en-US" altLang="zh-CN" sz="1800" dirty="0"/>
              <a:t>(e1</a:t>
            </a:r>
            <a:r>
              <a:rPr lang="zh-CN" altLang="en-US" sz="1800" dirty="0"/>
              <a:t>，</a:t>
            </a:r>
            <a:r>
              <a:rPr lang="en-US" altLang="zh-CN" sz="1800" dirty="0" smtClean="0"/>
              <a:t>x1</a:t>
            </a:r>
            <a:r>
              <a:rPr lang="zh-CN" altLang="en-US" sz="1800" dirty="0" smtClean="0"/>
              <a:t>，</a:t>
            </a:r>
            <a:r>
              <a:rPr lang="en-US" altLang="zh-CN" sz="1800" dirty="0"/>
              <a:t>x2)</a:t>
            </a:r>
            <a:r>
              <a:rPr lang="zh-CN" altLang="en-US" sz="1800" dirty="0" smtClean="0"/>
              <a:t>，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l4</a:t>
            </a:r>
            <a:r>
              <a:rPr lang="zh-CN" altLang="en-US" sz="1800" dirty="0"/>
              <a:t>：约</a:t>
            </a:r>
            <a:r>
              <a:rPr lang="en-US" altLang="zh-CN" sz="1800" dirty="0"/>
              <a:t>100</a:t>
            </a:r>
            <a:r>
              <a:rPr lang="zh-CN" altLang="en-US" sz="1800" dirty="0" smtClean="0"/>
              <a:t>万亿个</a:t>
            </a:r>
            <a:r>
              <a:rPr lang="en-US" altLang="zh-CN" sz="1800" dirty="0"/>
              <a:t>(x2</a:t>
            </a:r>
            <a:r>
              <a:rPr lang="zh-CN" altLang="en-US" sz="1800" dirty="0"/>
              <a:t>，</a:t>
            </a:r>
            <a:r>
              <a:rPr lang="en-US" altLang="zh-CN" sz="1800" dirty="0">
                <a:solidFill>
                  <a:srgbClr val="00B050"/>
                </a:solidFill>
              </a:rPr>
              <a:t>h3</a:t>
            </a:r>
            <a:r>
              <a:rPr lang="zh-CN" altLang="en-US" sz="1800" dirty="0"/>
              <a:t>，</a:t>
            </a:r>
            <a:r>
              <a:rPr lang="en-US" altLang="zh-CN" sz="1800" dirty="0"/>
              <a:t>h4)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50"/>
                </a:solidFill>
              </a:rPr>
              <a:t>l5</a:t>
            </a:r>
            <a:r>
              <a:rPr lang="zh-CN" altLang="en-US" sz="1800" dirty="0"/>
              <a:t>：微生物</a:t>
            </a:r>
            <a:r>
              <a:rPr lang="en-US" altLang="zh-CN" sz="1800" dirty="0"/>
              <a:t>(x2)}</a:t>
            </a:r>
            <a:r>
              <a:rPr lang="zh-CN" altLang="en-US" sz="1800" dirty="0" smtClean="0"/>
              <a:t>，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{</a:t>
            </a:r>
            <a:r>
              <a:rPr lang="en-US" altLang="zh-CN" sz="1800" dirty="0" smtClean="0">
                <a:solidFill>
                  <a:srgbClr val="00B0F0"/>
                </a:solidFill>
              </a:rPr>
              <a:t>l0 </a:t>
            </a:r>
            <a:r>
              <a:rPr lang="en-US" altLang="zh-CN" sz="1800" dirty="0" err="1">
                <a:solidFill>
                  <a:srgbClr val="00B0F0"/>
                </a:solidFill>
              </a:rPr>
              <a:t>qeq</a:t>
            </a:r>
            <a:r>
              <a:rPr lang="en-US" altLang="zh-CN" sz="1800" dirty="0">
                <a:solidFill>
                  <a:srgbClr val="00B0F0"/>
                </a:solidFill>
              </a:rPr>
              <a:t> </a:t>
            </a:r>
            <a:r>
              <a:rPr lang="en-US" altLang="zh-CN" sz="1800" dirty="0" smtClean="0">
                <a:solidFill>
                  <a:srgbClr val="00B0F0"/>
                </a:solidFill>
              </a:rPr>
              <a:t>l3</a:t>
            </a:r>
            <a:r>
              <a:rPr lang="zh-CN" altLang="en-US" sz="1800" dirty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h1 </a:t>
            </a:r>
            <a:r>
              <a:rPr lang="en-US" altLang="zh-CN" sz="1800" dirty="0" err="1">
                <a:solidFill>
                  <a:srgbClr val="FF0000"/>
                </a:solidFill>
              </a:rPr>
              <a:t>qeq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l2</a:t>
            </a:r>
            <a:r>
              <a:rPr lang="zh-CN" altLang="en-US" sz="1800" dirty="0"/>
              <a:t>，</a:t>
            </a:r>
            <a:r>
              <a:rPr lang="en-US" altLang="zh-CN" sz="1800" dirty="0">
                <a:solidFill>
                  <a:srgbClr val="00B050"/>
                </a:solidFill>
              </a:rPr>
              <a:t>h3 </a:t>
            </a:r>
            <a:r>
              <a:rPr lang="en-US" altLang="zh-CN" sz="1800" dirty="0" err="1">
                <a:solidFill>
                  <a:srgbClr val="00B050"/>
                </a:solidFill>
              </a:rPr>
              <a:t>qeq</a:t>
            </a:r>
            <a:r>
              <a:rPr lang="en-US" altLang="zh-CN" sz="1800" dirty="0">
                <a:solidFill>
                  <a:srgbClr val="00B050"/>
                </a:solidFill>
              </a:rPr>
              <a:t> </a:t>
            </a:r>
            <a:r>
              <a:rPr lang="en-US" altLang="zh-CN" sz="1800" dirty="0" smtClean="0">
                <a:solidFill>
                  <a:srgbClr val="00B050"/>
                </a:solidFill>
              </a:rPr>
              <a:t>l5</a:t>
            </a:r>
            <a:r>
              <a:rPr lang="en-US" altLang="zh-CN" sz="1800" dirty="0" smtClean="0"/>
              <a:t>}}</a:t>
            </a:r>
          </a:p>
          <a:p>
            <a:pPr marL="0" indent="0">
              <a:buNone/>
            </a:pPr>
            <a:endParaRPr lang="en-US" altLang="zh-CN" sz="1200" dirty="0" smtClean="0"/>
          </a:p>
          <a:p>
            <a:r>
              <a:rPr lang="zh-CN" altLang="en-US" sz="1800" b="1" dirty="0" smtClean="0"/>
              <a:t>充分赋值的表示 </a:t>
            </a: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（每人携带</a:t>
            </a:r>
            <a:r>
              <a:rPr lang="en-US" altLang="zh-CN" sz="1800" b="1" dirty="0" smtClean="0"/>
              <a:t>100</a:t>
            </a:r>
            <a:r>
              <a:rPr lang="zh-CN" altLang="en-US" sz="1800" b="1" dirty="0" smtClean="0"/>
              <a:t>万亿</a:t>
            </a:r>
            <a:r>
              <a:rPr lang="zh-CN" altLang="en-US" sz="1800" b="1" dirty="0"/>
              <a:t>个微生物</a:t>
            </a:r>
            <a:r>
              <a:rPr lang="zh-CN" altLang="en-US" sz="1800" b="1" dirty="0" smtClean="0"/>
              <a:t>）：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1800" dirty="0" smtClean="0"/>
              <a:t>{</a:t>
            </a:r>
            <a:r>
              <a:rPr lang="en-US" altLang="zh-CN" sz="1800" dirty="0" smtClean="0">
                <a:solidFill>
                  <a:srgbClr val="00B0F0"/>
                </a:solidFill>
              </a:rPr>
              <a:t>l0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{l1</a:t>
            </a:r>
            <a:r>
              <a:rPr lang="zh-CN" altLang="en-US" sz="1800" dirty="0" smtClean="0"/>
              <a:t>：所有</a:t>
            </a:r>
            <a:r>
              <a:rPr lang="en-US" altLang="zh-CN" sz="1800" dirty="0" smtClean="0"/>
              <a:t>(x1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h1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C000"/>
                </a:solidFill>
              </a:rPr>
              <a:t>h2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l2</a:t>
            </a:r>
            <a:r>
              <a:rPr lang="zh-CN" altLang="en-US" sz="1800" dirty="0" smtClean="0"/>
              <a:t>：人</a:t>
            </a:r>
            <a:r>
              <a:rPr lang="en-US" altLang="zh-CN" sz="1800" dirty="0" smtClean="0"/>
              <a:t>(x1)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F0"/>
                </a:solidFill>
              </a:rPr>
              <a:t>l3</a:t>
            </a:r>
            <a:r>
              <a:rPr lang="zh-CN" altLang="en-US" sz="1800" dirty="0" smtClean="0"/>
              <a:t>：携带</a:t>
            </a:r>
            <a:r>
              <a:rPr lang="en-US" altLang="zh-CN" sz="1800" dirty="0" smtClean="0"/>
              <a:t>(e1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x1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x2)</a:t>
            </a:r>
            <a:r>
              <a:rPr lang="zh-CN" altLang="en-US" sz="1800" dirty="0" smtClean="0"/>
              <a:t>，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FFC000"/>
                </a:solidFill>
              </a:rPr>
              <a:t>l4</a:t>
            </a:r>
            <a:r>
              <a:rPr lang="zh-CN" altLang="en-US" sz="1800" dirty="0" smtClean="0"/>
              <a:t>：约</a:t>
            </a:r>
            <a:r>
              <a:rPr lang="en-US" altLang="zh-CN" sz="1800" dirty="0" smtClean="0"/>
              <a:t>100</a:t>
            </a:r>
            <a:r>
              <a:rPr lang="zh-CN" altLang="en-US" sz="1800" dirty="0" smtClean="0"/>
              <a:t>万亿个</a:t>
            </a:r>
            <a:r>
              <a:rPr lang="en-US" altLang="zh-CN" sz="1800" dirty="0" smtClean="0"/>
              <a:t>(x2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50"/>
                </a:solidFill>
              </a:rPr>
              <a:t>h3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h4)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50"/>
                </a:solidFill>
              </a:rPr>
              <a:t>l5</a:t>
            </a:r>
            <a:r>
              <a:rPr lang="zh-CN" altLang="en-US" sz="1800" dirty="0" smtClean="0"/>
              <a:t>：微生物</a:t>
            </a:r>
            <a:r>
              <a:rPr lang="en-US" altLang="zh-CN" sz="1800" dirty="0" smtClean="0"/>
              <a:t>(x2)}</a:t>
            </a:r>
            <a:r>
              <a:rPr lang="zh-CN" altLang="en-US" sz="1800" dirty="0" smtClean="0"/>
              <a:t>，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{</a:t>
            </a:r>
            <a:r>
              <a:rPr lang="en-US" altLang="zh-CN" sz="1800" dirty="0" smtClean="0">
                <a:solidFill>
                  <a:srgbClr val="00B0F0"/>
                </a:solidFill>
              </a:rPr>
              <a:t>l0 </a:t>
            </a:r>
            <a:r>
              <a:rPr lang="en-US" altLang="zh-CN" sz="1800" dirty="0" err="1" smtClean="0">
                <a:solidFill>
                  <a:srgbClr val="00B0F0"/>
                </a:solidFill>
              </a:rPr>
              <a:t>qeq</a:t>
            </a:r>
            <a:r>
              <a:rPr lang="en-US" altLang="zh-CN" sz="1800" dirty="0" smtClean="0">
                <a:solidFill>
                  <a:srgbClr val="00B0F0"/>
                </a:solidFill>
              </a:rPr>
              <a:t> l3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h1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qeq</a:t>
            </a:r>
            <a:r>
              <a:rPr lang="en-US" altLang="zh-CN" sz="1800" dirty="0" smtClean="0">
                <a:solidFill>
                  <a:srgbClr val="FF0000"/>
                </a:solidFill>
              </a:rPr>
              <a:t> l2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50"/>
                </a:solidFill>
              </a:rPr>
              <a:t>h3 </a:t>
            </a:r>
            <a:r>
              <a:rPr lang="en-US" altLang="zh-CN" sz="1800" dirty="0" err="1" smtClean="0">
                <a:solidFill>
                  <a:srgbClr val="00B050"/>
                </a:solidFill>
              </a:rPr>
              <a:t>qeq</a:t>
            </a:r>
            <a:r>
              <a:rPr lang="en-US" altLang="zh-CN" sz="1800" dirty="0" smtClean="0">
                <a:solidFill>
                  <a:srgbClr val="00B050"/>
                </a:solidFill>
              </a:rPr>
              <a:t> l5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C000"/>
                </a:solidFill>
              </a:rPr>
              <a:t>h2 </a:t>
            </a:r>
            <a:r>
              <a:rPr lang="en-US" altLang="zh-CN" sz="1800" dirty="0" err="1" smtClean="0">
                <a:solidFill>
                  <a:srgbClr val="FFC000"/>
                </a:solidFill>
              </a:rPr>
              <a:t>qeq</a:t>
            </a:r>
            <a:r>
              <a:rPr lang="en-US" altLang="zh-CN" sz="1800" dirty="0" smtClean="0">
                <a:solidFill>
                  <a:srgbClr val="FFC000"/>
                </a:solidFill>
              </a:rPr>
              <a:t> l4</a:t>
            </a:r>
            <a:r>
              <a:rPr lang="en-US" altLang="zh-CN" sz="1800" dirty="0" smtClean="0"/>
              <a:t>}}</a:t>
            </a:r>
          </a:p>
          <a:p>
            <a:pPr marL="0" indent="0">
              <a:buNone/>
            </a:pPr>
            <a:endParaRPr lang="en-US" altLang="zh-CN" sz="1200" dirty="0" smtClean="0"/>
          </a:p>
          <a:p>
            <a:r>
              <a:rPr lang="zh-CN" altLang="en-US" sz="1800" b="1" dirty="0" smtClean="0"/>
              <a:t>充分赋值的表示 </a:t>
            </a:r>
            <a:r>
              <a:rPr lang="en-US" altLang="zh-CN" sz="1800" b="1" dirty="0" smtClean="0"/>
              <a:t>2</a:t>
            </a:r>
            <a:r>
              <a:rPr lang="zh-CN" altLang="en-US" sz="1800" b="1" dirty="0" smtClean="0"/>
              <a:t>（所有人携带的微生物加起来数量约</a:t>
            </a:r>
            <a:r>
              <a:rPr lang="en-US" altLang="zh-CN" sz="1800" b="1" dirty="0" smtClean="0"/>
              <a:t>100</a:t>
            </a:r>
            <a:r>
              <a:rPr lang="zh-CN" altLang="en-US" sz="1800" b="1" dirty="0" smtClean="0"/>
              <a:t>万亿个）：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1800" dirty="0" smtClean="0"/>
              <a:t>{</a:t>
            </a:r>
            <a:r>
              <a:rPr lang="en-US" altLang="zh-CN" sz="1800" dirty="0" smtClean="0">
                <a:solidFill>
                  <a:srgbClr val="00B0F0"/>
                </a:solidFill>
              </a:rPr>
              <a:t>l0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{</a:t>
            </a:r>
            <a:r>
              <a:rPr lang="en-US" altLang="zh-CN" sz="1800" dirty="0" smtClean="0">
                <a:solidFill>
                  <a:srgbClr val="FFC000"/>
                </a:solidFill>
              </a:rPr>
              <a:t>l1</a:t>
            </a:r>
            <a:r>
              <a:rPr lang="zh-CN" altLang="en-US" sz="1800" dirty="0" smtClean="0"/>
              <a:t>：所有</a:t>
            </a:r>
            <a:r>
              <a:rPr lang="en-US" altLang="zh-CN" sz="1800" dirty="0" smtClean="0"/>
              <a:t>(x1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h1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h2)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l2</a:t>
            </a:r>
            <a:r>
              <a:rPr lang="zh-CN" altLang="en-US" sz="1800" dirty="0" smtClean="0"/>
              <a:t>：人</a:t>
            </a:r>
            <a:r>
              <a:rPr lang="en-US" altLang="zh-CN" sz="1800" dirty="0" smtClean="0"/>
              <a:t>(x1)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F0"/>
                </a:solidFill>
              </a:rPr>
              <a:t>l3</a:t>
            </a:r>
            <a:r>
              <a:rPr lang="zh-CN" altLang="en-US" sz="1800" dirty="0" smtClean="0"/>
              <a:t>：携带</a:t>
            </a:r>
            <a:r>
              <a:rPr lang="en-US" altLang="zh-CN" sz="1800" dirty="0" smtClean="0"/>
              <a:t>(e1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x1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x2)</a:t>
            </a:r>
            <a:r>
              <a:rPr lang="zh-CN" altLang="en-US" sz="1800" dirty="0" smtClean="0"/>
              <a:t>，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l4</a:t>
            </a:r>
            <a:r>
              <a:rPr lang="zh-CN" altLang="en-US" sz="1800" dirty="0" smtClean="0"/>
              <a:t>：约</a:t>
            </a:r>
            <a:r>
              <a:rPr lang="en-US" altLang="zh-CN" sz="1800" dirty="0" smtClean="0"/>
              <a:t>100</a:t>
            </a:r>
            <a:r>
              <a:rPr lang="zh-CN" altLang="en-US" sz="1800" dirty="0" smtClean="0"/>
              <a:t>万亿个</a:t>
            </a:r>
            <a:r>
              <a:rPr lang="en-US" altLang="zh-CN" sz="1800" dirty="0" smtClean="0"/>
              <a:t>(x2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50"/>
                </a:solidFill>
              </a:rPr>
              <a:t>h3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C000"/>
                </a:solidFill>
              </a:rPr>
              <a:t>h4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50"/>
                </a:solidFill>
              </a:rPr>
              <a:t>l5</a:t>
            </a:r>
            <a:r>
              <a:rPr lang="zh-CN" altLang="en-US" sz="1800" dirty="0" smtClean="0"/>
              <a:t>：微生物</a:t>
            </a:r>
            <a:r>
              <a:rPr lang="en-US" altLang="zh-CN" sz="1800" dirty="0" smtClean="0"/>
              <a:t>(x2)}</a:t>
            </a:r>
            <a:r>
              <a:rPr lang="zh-CN" altLang="en-US" sz="1800" dirty="0" smtClean="0"/>
              <a:t>，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{</a:t>
            </a:r>
            <a:r>
              <a:rPr lang="en-US" altLang="zh-CN" sz="1800" dirty="0" smtClean="0">
                <a:solidFill>
                  <a:srgbClr val="00B0F0"/>
                </a:solidFill>
              </a:rPr>
              <a:t>l0 </a:t>
            </a:r>
            <a:r>
              <a:rPr lang="en-US" altLang="zh-CN" sz="1800" dirty="0" err="1" smtClean="0">
                <a:solidFill>
                  <a:srgbClr val="00B0F0"/>
                </a:solidFill>
              </a:rPr>
              <a:t>qeq</a:t>
            </a:r>
            <a:r>
              <a:rPr lang="en-US" altLang="zh-CN" sz="1800" dirty="0" smtClean="0">
                <a:solidFill>
                  <a:srgbClr val="00B0F0"/>
                </a:solidFill>
              </a:rPr>
              <a:t> l3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h1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qeq</a:t>
            </a:r>
            <a:r>
              <a:rPr lang="en-US" altLang="zh-CN" sz="1800" dirty="0" smtClean="0">
                <a:solidFill>
                  <a:srgbClr val="FF0000"/>
                </a:solidFill>
              </a:rPr>
              <a:t> l2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00B050"/>
                </a:solidFill>
              </a:rPr>
              <a:t>h3 </a:t>
            </a:r>
            <a:r>
              <a:rPr lang="en-US" altLang="zh-CN" sz="1800" dirty="0" err="1" smtClean="0">
                <a:solidFill>
                  <a:srgbClr val="00B050"/>
                </a:solidFill>
              </a:rPr>
              <a:t>qeq</a:t>
            </a:r>
            <a:r>
              <a:rPr lang="en-US" altLang="zh-CN" sz="1800" dirty="0" smtClean="0">
                <a:solidFill>
                  <a:srgbClr val="00B050"/>
                </a:solidFill>
              </a:rPr>
              <a:t> l5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C000"/>
                </a:solidFill>
              </a:rPr>
              <a:t>h4 </a:t>
            </a:r>
            <a:r>
              <a:rPr lang="en-US" altLang="zh-CN" sz="1800" dirty="0" err="1" smtClean="0">
                <a:solidFill>
                  <a:srgbClr val="FFC000"/>
                </a:solidFill>
              </a:rPr>
              <a:t>qeq</a:t>
            </a:r>
            <a:r>
              <a:rPr lang="en-US" altLang="zh-CN" sz="1800" dirty="0" smtClean="0">
                <a:solidFill>
                  <a:srgbClr val="FFC000"/>
                </a:solidFill>
              </a:rPr>
              <a:t> l1</a:t>
            </a:r>
            <a:r>
              <a:rPr lang="en-US" altLang="zh-CN" sz="1800" dirty="0" smtClean="0"/>
              <a:t>}}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47664"/>
          </a:xfrm>
        </p:spPr>
        <p:txBody>
          <a:bodyPr/>
          <a:lstStyle/>
          <a:p>
            <a:r>
              <a:rPr lang="en-US" altLang="zh-CN" sz="3200" dirty="0"/>
              <a:t>2.2 </a:t>
            </a:r>
            <a:r>
              <a:rPr lang="zh-CN" altLang="en-US" sz="3200" dirty="0"/>
              <a:t>汉语名词性量化结构的</a:t>
            </a:r>
            <a:r>
              <a:rPr lang="en-US" altLang="zh-CN" sz="3200" dirty="0"/>
              <a:t>MRS</a:t>
            </a:r>
            <a:r>
              <a:rPr lang="zh-CN" altLang="en-US" sz="3200" dirty="0" smtClean="0"/>
              <a:t>语义分析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400" dirty="0" smtClean="0"/>
              <a:t>2.2.1 </a:t>
            </a:r>
            <a:r>
              <a:rPr lang="zh-CN" altLang="en-US" sz="2400" dirty="0" smtClean="0"/>
              <a:t>汉语名词性量化结构的 </a:t>
            </a:r>
            <a:r>
              <a:rPr lang="en-US" altLang="zh-CN" sz="2400" dirty="0" smtClean="0"/>
              <a:t>MRS </a:t>
            </a:r>
            <a:r>
              <a:rPr lang="zh-CN" altLang="en-US" sz="2400" dirty="0" smtClean="0"/>
              <a:t>语义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2915816" y="263691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42020" y="263691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20616" y="294171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57200" y="294171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2949120" y="3965040"/>
              <a:ext cx="2737800" cy="42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3280" y="3901680"/>
                <a:ext cx="2769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2977560" y="5418360"/>
              <a:ext cx="4473360" cy="9936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1360" y="5355000"/>
                <a:ext cx="4505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423360" y="4148640"/>
              <a:ext cx="4501800" cy="259668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000" y="4139280"/>
                <a:ext cx="4520520" cy="26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1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三、汉语</a:t>
            </a:r>
            <a:r>
              <a:rPr lang="zh-CN" altLang="en-US" sz="3200" dirty="0"/>
              <a:t>名词性量化结构</a:t>
            </a:r>
            <a:r>
              <a:rPr lang="en-US" altLang="zh-CN" sz="3200" dirty="0"/>
              <a:t>HPSG</a:t>
            </a:r>
            <a:r>
              <a:rPr lang="zh-CN" altLang="en-US" sz="3200" dirty="0" smtClean="0"/>
              <a:t>句法分析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3" y="3717032"/>
            <a:ext cx="5568291" cy="26848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51" y="1747731"/>
            <a:ext cx="3631293" cy="17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64608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5" y="1357955"/>
            <a:ext cx="2235329" cy="5307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2087307"/>
            <a:ext cx="3816424" cy="3563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986" y="1833942"/>
            <a:ext cx="2350757" cy="40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28800"/>
            <a:ext cx="4356659" cy="4067459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161935" y="1628800"/>
            <a:ext cx="2283900" cy="612648"/>
          </a:xfrm>
          <a:prstGeom prst="wedgeRectCallout">
            <a:avLst>
              <a:gd name="adj1" fmla="val 104550"/>
              <a:gd name="adj2" fmla="val 93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对</a:t>
            </a:r>
            <a:r>
              <a:rPr lang="zh-CN" altLang="en-US" dirty="0" smtClean="0"/>
              <a:t>名词与单位词的搭配进行约束的特征</a:t>
            </a:r>
            <a:endParaRPr lang="zh-CN" altLang="en-US" dirty="0"/>
          </a:p>
        </p:txBody>
      </p:sp>
      <p:sp>
        <p:nvSpPr>
          <p:cNvPr id="10" name="矩形标注 9"/>
          <p:cNvSpPr/>
          <p:nvPr/>
        </p:nvSpPr>
        <p:spPr>
          <a:xfrm>
            <a:off x="6956176" y="2621641"/>
            <a:ext cx="2068550" cy="612648"/>
          </a:xfrm>
          <a:prstGeom prst="wedgeRectCallout">
            <a:avLst>
              <a:gd name="adj1" fmla="val -164981"/>
              <a:gd name="adj2" fmla="val 121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语义类型、取值为</a:t>
            </a:r>
            <a:r>
              <a:rPr lang="en-US" altLang="zh-CN" dirty="0" smtClean="0"/>
              <a:t>event </a:t>
            </a:r>
            <a:r>
              <a:rPr lang="zh-CN" altLang="en-US" dirty="0" smtClean="0"/>
              <a:t>或 </a:t>
            </a:r>
            <a:r>
              <a:rPr lang="en-US" altLang="zh-CN" dirty="0" smtClean="0"/>
              <a:t>object</a:t>
            </a:r>
            <a:endParaRPr lang="zh-CN" altLang="en-US" dirty="0"/>
          </a:p>
        </p:txBody>
      </p:sp>
      <p:sp>
        <p:nvSpPr>
          <p:cNvPr id="11" name="矩形标注 10"/>
          <p:cNvSpPr/>
          <p:nvPr/>
        </p:nvSpPr>
        <p:spPr>
          <a:xfrm>
            <a:off x="269610" y="5791062"/>
            <a:ext cx="2068550" cy="612648"/>
          </a:xfrm>
          <a:prstGeom prst="wedgeRectCallout">
            <a:avLst>
              <a:gd name="adj1" fmla="val 117089"/>
              <a:gd name="adj2" fmla="val -278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中心语语义信息</a:t>
            </a:r>
            <a:endParaRPr lang="zh-CN" altLang="en-US" dirty="0"/>
          </a:p>
        </p:txBody>
      </p:sp>
      <p:sp>
        <p:nvSpPr>
          <p:cNvPr id="12" name="矩形标注 11"/>
          <p:cNvSpPr/>
          <p:nvPr/>
        </p:nvSpPr>
        <p:spPr>
          <a:xfrm>
            <a:off x="6547348" y="5748625"/>
            <a:ext cx="2068550" cy="612648"/>
          </a:xfrm>
          <a:prstGeom prst="wedgeRectCallout">
            <a:avLst>
              <a:gd name="adj1" fmla="val -143229"/>
              <a:gd name="adj2" fmla="val -13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辖域约束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13" name="矩形标注 12"/>
          <p:cNvSpPr/>
          <p:nvPr/>
        </p:nvSpPr>
        <p:spPr>
          <a:xfrm>
            <a:off x="6956176" y="4279496"/>
            <a:ext cx="2068550" cy="612648"/>
          </a:xfrm>
          <a:prstGeom prst="wedgeRectCallout">
            <a:avLst>
              <a:gd name="adj1" fmla="val -176207"/>
              <a:gd name="adj2" fmla="val 36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所有</a:t>
            </a:r>
            <a:r>
              <a:rPr lang="en-US" altLang="zh-CN" dirty="0" smtClean="0"/>
              <a:t>EP</a:t>
            </a:r>
            <a:r>
              <a:rPr lang="zh-CN" altLang="en-US" dirty="0" smtClean="0"/>
              <a:t>组成的无序列表</a:t>
            </a:r>
            <a:endParaRPr lang="zh-CN" altLang="en-US" dirty="0"/>
          </a:p>
        </p:txBody>
      </p:sp>
      <p:sp>
        <p:nvSpPr>
          <p:cNvPr id="14" name="矩形标注 13"/>
          <p:cNvSpPr/>
          <p:nvPr/>
        </p:nvSpPr>
        <p:spPr>
          <a:xfrm>
            <a:off x="3408479" y="5873272"/>
            <a:ext cx="2068550" cy="612648"/>
          </a:xfrm>
          <a:prstGeom prst="wedgeRectCallout">
            <a:avLst>
              <a:gd name="adj1" fmla="val -49206"/>
              <a:gd name="adj2" fmla="val -91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该结构中所有元素的列表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43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365864"/>
            <a:ext cx="6448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9" y="1495096"/>
            <a:ext cx="5731819" cy="1800981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933129" y="5786582"/>
            <a:ext cx="1562472" cy="612648"/>
          </a:xfrm>
          <a:prstGeom prst="wedgeRectCallout">
            <a:avLst>
              <a:gd name="adj1" fmla="val 91911"/>
              <a:gd name="adj2" fmla="val -79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个体名词对应的单位词类型</a:t>
            </a:r>
            <a:endParaRPr lang="zh-CN" altLang="en-US" dirty="0"/>
          </a:p>
        </p:txBody>
      </p:sp>
      <p:sp>
        <p:nvSpPr>
          <p:cNvPr id="9" name="矩形标注 8"/>
          <p:cNvSpPr/>
          <p:nvPr/>
        </p:nvSpPr>
        <p:spPr>
          <a:xfrm>
            <a:off x="3165377" y="5819173"/>
            <a:ext cx="1562472" cy="612648"/>
          </a:xfrm>
          <a:prstGeom prst="wedgeRectCallout">
            <a:avLst>
              <a:gd name="adj1" fmla="val 40820"/>
              <a:gd name="adj2" fmla="val -79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物质名词对应的单位词类型</a:t>
            </a:r>
            <a:endParaRPr lang="zh-CN" altLang="en-US" dirty="0"/>
          </a:p>
        </p:txBody>
      </p:sp>
      <p:sp>
        <p:nvSpPr>
          <p:cNvPr id="10" name="矩形标注 9"/>
          <p:cNvSpPr/>
          <p:nvPr/>
        </p:nvSpPr>
        <p:spPr>
          <a:xfrm>
            <a:off x="5432851" y="5835469"/>
            <a:ext cx="1562472" cy="612648"/>
          </a:xfrm>
          <a:prstGeom prst="wedgeRectCallout">
            <a:avLst>
              <a:gd name="adj1" fmla="val -98520"/>
              <a:gd name="adj2" fmla="val -150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集合名词对应的单位词类型</a:t>
            </a:r>
            <a:endParaRPr lang="zh-CN" altLang="en-US" dirty="0"/>
          </a:p>
        </p:txBody>
      </p:sp>
      <p:sp>
        <p:nvSpPr>
          <p:cNvPr id="11" name="矩形标注 10"/>
          <p:cNvSpPr/>
          <p:nvPr/>
        </p:nvSpPr>
        <p:spPr>
          <a:xfrm>
            <a:off x="5035815" y="3564553"/>
            <a:ext cx="1562472" cy="612648"/>
          </a:xfrm>
          <a:prstGeom prst="wedgeRectCallout">
            <a:avLst>
              <a:gd name="adj1" fmla="val -87373"/>
              <a:gd name="adj2" fmla="val 95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抽象名词对应的单位词类型</a:t>
            </a:r>
            <a:endParaRPr lang="zh-CN" altLang="en-US" dirty="0"/>
          </a:p>
        </p:txBody>
      </p:sp>
      <p:sp>
        <p:nvSpPr>
          <p:cNvPr id="12" name="矩形标注 11"/>
          <p:cNvSpPr/>
          <p:nvPr/>
        </p:nvSpPr>
        <p:spPr>
          <a:xfrm>
            <a:off x="820490" y="3965209"/>
            <a:ext cx="1562472" cy="612648"/>
          </a:xfrm>
          <a:prstGeom prst="wedgeRectCallout">
            <a:avLst>
              <a:gd name="adj1" fmla="val 71474"/>
              <a:gd name="adj2" fmla="val 53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无量名词对应的单位词类型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26" y="1289459"/>
            <a:ext cx="3132274" cy="2212256"/>
          </a:xfrm>
          <a:prstGeom prst="rect">
            <a:avLst/>
          </a:prstGeom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624760" y="5531400"/>
              <a:ext cx="1185480" cy="56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5400" y="5522040"/>
                <a:ext cx="120420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38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6" y="1052736"/>
            <a:ext cx="8496348" cy="3410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4524375"/>
            <a:ext cx="8134350" cy="233362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7236296" y="537321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3645024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860032" y="2204864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40" y="1340768"/>
            <a:ext cx="5400600" cy="5144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140" y="372842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syn-struc</a:t>
            </a:r>
            <a:r>
              <a:rPr lang="en-US" altLang="zh-CN" dirty="0" smtClean="0"/>
              <a:t> ---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305180" y="5200092"/>
            <a:ext cx="14670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种类单位词</a:t>
            </a:r>
            <a:endParaRPr lang="en-US" altLang="zh-CN" sz="2000" dirty="0" smtClean="0"/>
          </a:p>
          <a:p>
            <a:r>
              <a:rPr lang="zh-CN" altLang="en-US" sz="2000" dirty="0"/>
              <a:t>个体单位</a:t>
            </a:r>
            <a:r>
              <a:rPr lang="zh-CN" altLang="en-US" sz="2000" dirty="0" smtClean="0"/>
              <a:t>词</a:t>
            </a:r>
            <a:endParaRPr lang="en-US" altLang="zh-CN" sz="2000" dirty="0" smtClean="0"/>
          </a:p>
          <a:p>
            <a:r>
              <a:rPr lang="zh-CN" altLang="en-US" sz="2000" dirty="0"/>
              <a:t>成形单位</a:t>
            </a:r>
            <a:r>
              <a:rPr lang="zh-CN" altLang="en-US" sz="2000" dirty="0" smtClean="0"/>
              <a:t>词</a:t>
            </a:r>
            <a:endParaRPr lang="en-US" altLang="zh-CN" sz="2000" dirty="0" smtClean="0"/>
          </a:p>
          <a:p>
            <a:r>
              <a:rPr lang="zh-CN" altLang="en-US" sz="2000" dirty="0"/>
              <a:t>不定单位词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5180" y="483650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指示词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154555" y="4104645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不强制搭配单位词的数词</a:t>
            </a:r>
            <a:endParaRPr lang="en-US" altLang="zh-CN" sz="2000" dirty="0" smtClean="0"/>
          </a:p>
          <a:p>
            <a:r>
              <a:rPr lang="zh-CN" altLang="en-US" sz="2000" dirty="0" smtClean="0"/>
              <a:t>强制搭配单位词的</a:t>
            </a:r>
            <a:r>
              <a:rPr lang="zh-CN" altLang="en-US" sz="2000" dirty="0"/>
              <a:t>数词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28524" y="1347935"/>
            <a:ext cx="12105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无量名词</a:t>
            </a:r>
            <a:endParaRPr lang="en-US" altLang="zh-CN" sz="2000" dirty="0" smtClean="0"/>
          </a:p>
          <a:p>
            <a:r>
              <a:rPr lang="zh-CN" altLang="en-US" sz="2000" dirty="0"/>
              <a:t>集合</a:t>
            </a:r>
            <a:r>
              <a:rPr lang="zh-CN" altLang="en-US" sz="2000" dirty="0" smtClean="0"/>
              <a:t>名词</a:t>
            </a:r>
            <a:endParaRPr lang="en-US" altLang="zh-CN" sz="2000" dirty="0" smtClean="0"/>
          </a:p>
          <a:p>
            <a:r>
              <a:rPr lang="zh-CN" altLang="en-US" sz="2000" dirty="0"/>
              <a:t>个体</a:t>
            </a:r>
            <a:r>
              <a:rPr lang="zh-CN" altLang="en-US" sz="2000" dirty="0" smtClean="0"/>
              <a:t>名词</a:t>
            </a:r>
            <a:endParaRPr lang="en-US" altLang="zh-CN" sz="2000" dirty="0" smtClean="0"/>
          </a:p>
          <a:p>
            <a:r>
              <a:rPr lang="zh-CN" altLang="en-US" sz="2000" dirty="0"/>
              <a:t>抽象名词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11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68904"/>
            <a:ext cx="6912768" cy="65043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537920" y="1269720"/>
              <a:ext cx="5306400" cy="5602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8560" y="1260360"/>
                <a:ext cx="5325120" cy="56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5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7" y="1628800"/>
            <a:ext cx="8420936" cy="2880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53800" y="1665000"/>
              <a:ext cx="4248000" cy="2907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440" y="1655640"/>
                <a:ext cx="4266720" cy="29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6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最小递归语义相关文献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000" dirty="0" smtClean="0"/>
              <a:t>（出版年份</a:t>
            </a:r>
            <a:r>
              <a:rPr lang="en-US" altLang="zh-CN" sz="2000" dirty="0" smtClean="0"/>
              <a:t>_</a:t>
            </a:r>
            <a:r>
              <a:rPr lang="zh-CN" altLang="en-US" sz="2000" dirty="0" smtClean="0"/>
              <a:t>截至</a:t>
            </a:r>
            <a:r>
              <a:rPr lang="en-US" altLang="zh-CN" sz="2000" dirty="0" smtClean="0"/>
              <a:t>2019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月的被引量</a:t>
            </a:r>
            <a:r>
              <a:rPr lang="en-US" altLang="zh-CN" sz="2000" dirty="0" smtClean="0"/>
              <a:t>_</a:t>
            </a:r>
            <a:r>
              <a:rPr lang="zh-CN" altLang="en-US" sz="2000" dirty="0" smtClean="0"/>
              <a:t>题目</a:t>
            </a:r>
            <a:r>
              <a:rPr lang="en-US" altLang="zh-CN" sz="2000" dirty="0" smtClean="0"/>
              <a:t>_</a:t>
            </a:r>
            <a:r>
              <a:rPr lang="zh-CN" altLang="en-US" sz="2000" dirty="0" smtClean="0"/>
              <a:t>篇幅）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356" y="1628800"/>
            <a:ext cx="8507288" cy="4248472"/>
          </a:xfrm>
        </p:spPr>
        <p:txBody>
          <a:bodyPr/>
          <a:lstStyle/>
          <a:p>
            <a:r>
              <a:rPr lang="en-US" altLang="zh-CN" sz="1800" b="1" dirty="0" smtClean="0"/>
              <a:t>2009_10_A Minimal Recursion Semantic Analysis of Locatives_43</a:t>
            </a:r>
          </a:p>
          <a:p>
            <a:pPr marL="400050" lvl="1" indent="0">
              <a:buNone/>
            </a:pPr>
            <a:r>
              <a:rPr lang="zh-CN" altLang="en-US" sz="1400" dirty="0" smtClean="0"/>
              <a:t>发表于 </a:t>
            </a:r>
            <a:r>
              <a:rPr lang="en-US" altLang="zh-CN" sz="1400" dirty="0" smtClean="0"/>
              <a:t>Computational Linguistics </a:t>
            </a:r>
            <a:r>
              <a:rPr lang="zh-CN" altLang="en-US" sz="1400" dirty="0" smtClean="0"/>
              <a:t>。作者总结了前人对于 </a:t>
            </a:r>
            <a:r>
              <a:rPr lang="en-US" altLang="zh-CN" sz="1400" dirty="0" smtClean="0"/>
              <a:t>Locatives </a:t>
            </a:r>
            <a:r>
              <a:rPr lang="zh-CN" altLang="en-US" sz="1400" dirty="0" smtClean="0"/>
              <a:t>的语义分析方法，然后基于 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>(</a:t>
            </a:r>
            <a:r>
              <a:rPr lang="en-US" altLang="zh-CN" sz="1400" dirty="0" err="1" smtClean="0"/>
              <a:t>Kracht</a:t>
            </a:r>
            <a:r>
              <a:rPr lang="en-US" altLang="zh-CN" sz="1400" dirty="0" smtClean="0"/>
              <a:t> 2002)</a:t>
            </a:r>
            <a:r>
              <a:rPr lang="zh-CN" altLang="en-US" sz="1400" dirty="0" smtClean="0"/>
              <a:t>中提出的更为精细的基于类型运算的分析方法，对英语和挪威语中的 </a:t>
            </a:r>
            <a:r>
              <a:rPr lang="en-US" altLang="zh-CN" sz="1400" dirty="0" smtClean="0"/>
              <a:t>Locatives </a:t>
            </a:r>
            <a:r>
              <a:rPr lang="zh-CN" altLang="en-US" sz="1400" dirty="0" smtClean="0"/>
              <a:t>的语义表示和计算方法进行了研究，最后在 </a:t>
            </a:r>
            <a:r>
              <a:rPr lang="en-US" altLang="zh-CN" sz="1400" dirty="0" smtClean="0"/>
              <a:t>LKB </a:t>
            </a:r>
            <a:r>
              <a:rPr lang="zh-CN" altLang="en-US" sz="1400" dirty="0" smtClean="0"/>
              <a:t>平台上基于 </a:t>
            </a:r>
            <a:r>
              <a:rPr lang="en-US" altLang="zh-CN" sz="1400" dirty="0" smtClean="0"/>
              <a:t>HPSG </a:t>
            </a:r>
            <a:r>
              <a:rPr lang="zh-CN" altLang="en-US" sz="1400" dirty="0" smtClean="0"/>
              <a:t>框架进行了知识库开发，并在 </a:t>
            </a:r>
            <a:r>
              <a:rPr lang="en-US" altLang="zh-CN" sz="1400" dirty="0" smtClean="0"/>
              <a:t>LOGON </a:t>
            </a:r>
            <a:r>
              <a:rPr lang="zh-CN" altLang="en-US" sz="1400" dirty="0" smtClean="0"/>
              <a:t>语料库上进行了验证。作者还探讨了与机器翻译有关的内容。</a:t>
            </a:r>
            <a:endParaRPr lang="en-US" altLang="zh-CN" sz="1400" dirty="0" smtClean="0"/>
          </a:p>
          <a:p>
            <a:endParaRPr lang="en-US" altLang="zh-CN" sz="1200" dirty="0" smtClean="0"/>
          </a:p>
          <a:p>
            <a:r>
              <a:rPr lang="en-US" altLang="zh-CN" sz="1800" b="1" dirty="0" smtClean="0">
                <a:solidFill>
                  <a:srgbClr val="FF0000"/>
                </a:solidFill>
              </a:rPr>
              <a:t>2012_0_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基于最小递归语义学和广义量词理论的文本分析技术研究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_90</a:t>
            </a:r>
          </a:p>
          <a:p>
            <a:r>
              <a:rPr lang="en-US" altLang="zh-CN" sz="1800" b="1" dirty="0" smtClean="0"/>
              <a:t>2012_3_</a:t>
            </a:r>
            <a:r>
              <a:rPr lang="zh-CN" altLang="en-US" sz="1800" b="1" dirty="0" smtClean="0"/>
              <a:t>汉语文本的最小递归语义表示研究</a:t>
            </a:r>
            <a:r>
              <a:rPr lang="en-US" altLang="zh-CN" sz="1800" b="1" dirty="0" smtClean="0"/>
              <a:t>_7</a:t>
            </a:r>
          </a:p>
          <a:p>
            <a:pPr marL="400050" lvl="1" indent="0">
              <a:buNone/>
            </a:pPr>
            <a:r>
              <a:rPr lang="zh-CN" altLang="en-US" sz="1400" dirty="0" smtClean="0"/>
              <a:t>这</a:t>
            </a:r>
            <a:r>
              <a:rPr lang="zh-CN" altLang="en-US" sz="1400" dirty="0"/>
              <a:t>两</a:t>
            </a:r>
            <a:r>
              <a:rPr lang="zh-CN" altLang="en-US" sz="1400" dirty="0" smtClean="0"/>
              <a:t>篇是同一位作者曾少勤所写，第一篇是她的硕士论文，第二篇发表在</a:t>
            </a:r>
            <a:r>
              <a:rPr lang="en-US" altLang="zh-CN" sz="1400" dirty="0" smtClean="0"/>
              <a:t>《</a:t>
            </a:r>
            <a:r>
              <a:rPr lang="zh-CN" altLang="en-US" sz="1400" dirty="0" smtClean="0"/>
              <a:t>现代图书情报技术</a:t>
            </a:r>
            <a:r>
              <a:rPr lang="en-US" altLang="zh-CN" sz="1400" dirty="0" smtClean="0"/>
              <a:t>》</a:t>
            </a:r>
            <a:r>
              <a:rPr lang="zh-CN" altLang="en-US" sz="1400" dirty="0" smtClean="0"/>
              <a:t>上，是硕士论文的精简版。曾少勤本科毕业于北京大学信息管理与信息系统专业，研究生就读于中国科学技术信息研究所情报学专业。</a:t>
            </a:r>
            <a:endParaRPr lang="en-US" altLang="zh-CN" sz="1400" dirty="0"/>
          </a:p>
          <a:p>
            <a:pPr marL="400050" lvl="1" indent="0">
              <a:buNone/>
            </a:pPr>
            <a:endParaRPr lang="en-US" altLang="zh-CN" sz="1200" dirty="0" smtClean="0"/>
          </a:p>
          <a:p>
            <a:r>
              <a:rPr lang="en-US" altLang="zh-CN" sz="1800" b="1" dirty="0" smtClean="0"/>
              <a:t>2014_1_</a:t>
            </a:r>
            <a:r>
              <a:rPr lang="zh-CN" altLang="en-US" sz="1800" b="1" dirty="0" smtClean="0"/>
              <a:t>面向深层语言处理的汉语短语结构语法</a:t>
            </a:r>
            <a:r>
              <a:rPr lang="en-US" altLang="zh-CN" sz="1800" b="1" dirty="0" smtClean="0"/>
              <a:t>_371</a:t>
            </a:r>
          </a:p>
          <a:p>
            <a:pPr marL="400050" lvl="1" indent="0">
              <a:buNone/>
            </a:pPr>
            <a:r>
              <a:rPr lang="zh-CN" altLang="en-US" sz="1400" dirty="0"/>
              <a:t>上</a:t>
            </a:r>
            <a:r>
              <a:rPr lang="zh-CN" altLang="en-US" sz="1400" dirty="0" smtClean="0"/>
              <a:t>外英语学院杨春雷老师</a:t>
            </a:r>
            <a:r>
              <a:rPr lang="en-US" altLang="zh-CN" sz="1400" dirty="0" smtClean="0"/>
              <a:t>2014</a:t>
            </a:r>
            <a:r>
              <a:rPr lang="zh-CN" altLang="en-US" sz="1400" dirty="0" smtClean="0"/>
              <a:t>年出版的一本专著，介绍了在 </a:t>
            </a:r>
            <a:r>
              <a:rPr lang="en-US" altLang="zh-CN" sz="1400" dirty="0" smtClean="0"/>
              <a:t>HPSG </a:t>
            </a:r>
            <a:r>
              <a:rPr lang="zh-CN" altLang="en-US" sz="1400" dirty="0" smtClean="0"/>
              <a:t>框架内对现代汉语“自己”、量化名词短语和复杂谓语的研究成果以及计算实现。书中对 </a:t>
            </a:r>
            <a:r>
              <a:rPr lang="en-US" altLang="zh-CN" sz="1400" dirty="0" smtClean="0"/>
              <a:t>HPSG </a:t>
            </a:r>
            <a:r>
              <a:rPr lang="zh-CN" altLang="en-US" sz="1400" dirty="0" smtClean="0"/>
              <a:t>理论、</a:t>
            </a:r>
            <a:r>
              <a:rPr lang="en-US" altLang="zh-CN" sz="1400" dirty="0" err="1" smtClean="0"/>
              <a:t>mrs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和语法开发的相关软件平台和数据包进行了简要介绍。</a:t>
            </a:r>
            <a:endParaRPr lang="en-US" altLang="zh-CN" sz="1400" dirty="0" smtClean="0"/>
          </a:p>
          <a:p>
            <a:endParaRPr lang="en-US" altLang="zh-CN" sz="1200" dirty="0" smtClean="0"/>
          </a:p>
          <a:p>
            <a:r>
              <a:rPr lang="en-US" altLang="zh-CN" sz="1800" b="1" dirty="0" smtClean="0"/>
              <a:t>2015_0_Chinese Text Analysis Based on Minimal Recursion Semantics_9</a:t>
            </a:r>
          </a:p>
          <a:p>
            <a:pPr marL="400050" lvl="1" indent="0">
              <a:buNone/>
            </a:pPr>
            <a:r>
              <a:rPr lang="zh-CN" altLang="en-US" sz="1400" dirty="0" smtClean="0"/>
              <a:t>北理工黄河燕老师组在</a:t>
            </a:r>
            <a:r>
              <a:rPr lang="en-US" altLang="zh-CN" sz="1400" dirty="0" smtClean="0"/>
              <a:t>2015</a:t>
            </a:r>
            <a:r>
              <a:rPr lang="zh-CN" altLang="en-US" sz="1400" dirty="0" smtClean="0"/>
              <a:t>年中文词汇语义工作坊（</a:t>
            </a:r>
            <a:r>
              <a:rPr lang="en-US" altLang="zh-CN" sz="1400" dirty="0" smtClean="0"/>
              <a:t>CLSW 2015</a:t>
            </a:r>
            <a:r>
              <a:rPr lang="zh-CN" altLang="en-US" sz="1400" dirty="0" smtClean="0"/>
              <a:t>）上发表的文章。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1828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47683" b="60571"/>
          <a:stretch/>
        </p:blipFill>
        <p:spPr>
          <a:xfrm>
            <a:off x="259294" y="1563176"/>
            <a:ext cx="2115256" cy="8847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50" y="4653136"/>
            <a:ext cx="4114800" cy="1914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648777"/>
            <a:ext cx="5391150" cy="2667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5181773"/>
            <a:ext cx="2276475" cy="85725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5940152" y="544522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7150" y="4941168"/>
            <a:ext cx="1302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907704" y="4941168"/>
            <a:ext cx="8640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131840" y="1916832"/>
            <a:ext cx="8640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17150" y="1910521"/>
            <a:ext cx="6512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214236" y="1910521"/>
            <a:ext cx="6512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550440" y="2187000"/>
              <a:ext cx="6999480" cy="4036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080" y="2177640"/>
                <a:ext cx="7018200" cy="40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2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zh-CN" altLang="en-US" sz="2400" dirty="0" smtClean="0"/>
              <a:t>四、</a:t>
            </a:r>
            <a:r>
              <a:rPr lang="zh-CN" altLang="en-US" sz="2400" dirty="0"/>
              <a:t>汉语名词性量化结构分析实验的类型化特征结构设计</a:t>
            </a:r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0" y="1346046"/>
            <a:ext cx="8851156" cy="4383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1526" y="590053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类型层级全貌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48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zh-CN" altLang="en-US" sz="2800" dirty="0" smtClean="0"/>
              <a:t>五、系统实现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251113"/>
            <a:ext cx="6120680" cy="55483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99793" y="3140968"/>
            <a:ext cx="2147978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811560"/>
          </a:xfrm>
        </p:spPr>
        <p:txBody>
          <a:bodyPr/>
          <a:lstStyle/>
          <a:p>
            <a:r>
              <a:rPr lang="zh-CN" altLang="en-US" sz="2800" dirty="0" smtClean="0"/>
              <a:t>五、系统实现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2708920"/>
            <a:ext cx="43529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zh-CN" altLang="en-US" sz="2800" dirty="0" smtClean="0"/>
              <a:t>五、系统实现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844824"/>
            <a:ext cx="78581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zh-CN" altLang="en-US" sz="2800" dirty="0" smtClean="0"/>
              <a:t>五、系统实现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7" y="1242634"/>
            <a:ext cx="3409950" cy="619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4569"/>
            <a:ext cx="3133725" cy="1590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567" y="1296891"/>
            <a:ext cx="4010025" cy="1533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826452"/>
            <a:ext cx="1838325" cy="33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28" y="3916312"/>
            <a:ext cx="4067175" cy="1895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983" y="4170851"/>
            <a:ext cx="3752850" cy="1581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/>
          <a:srcRect r="38087" b="86704"/>
          <a:stretch/>
        </p:blipFill>
        <p:spPr>
          <a:xfrm>
            <a:off x="649628" y="3222424"/>
            <a:ext cx="3123177" cy="3235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6809" y="3227527"/>
            <a:ext cx="3176389" cy="279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6809" y="3546001"/>
            <a:ext cx="3566343" cy="2329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742" y="6019007"/>
            <a:ext cx="1962512" cy="2616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738" y="6280675"/>
            <a:ext cx="3254067" cy="2821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2025" y="6019007"/>
            <a:ext cx="4435909" cy="5062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49629" y="3140968"/>
            <a:ext cx="3181350" cy="416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58634" y="3180672"/>
            <a:ext cx="3679957" cy="643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69155" y="5929745"/>
            <a:ext cx="3361823" cy="633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57016" y="5961516"/>
            <a:ext cx="4460918" cy="601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zh-CN" altLang="en-US" sz="2800" dirty="0" smtClean="0"/>
              <a:t>五、系统实现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50" y="1599557"/>
            <a:ext cx="3895725" cy="1371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431" y="1576343"/>
            <a:ext cx="3905250" cy="276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56" y="1852568"/>
            <a:ext cx="3009900" cy="1657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49080"/>
            <a:ext cx="4171950" cy="1819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512" y="3510042"/>
            <a:ext cx="1800200" cy="3023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06" y="3509918"/>
            <a:ext cx="3803699" cy="3045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50" y="6162951"/>
            <a:ext cx="3966948" cy="28423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79866" y="3463836"/>
            <a:ext cx="2040006" cy="416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03933" y="3453115"/>
            <a:ext cx="3980747" cy="416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37750" y="6091469"/>
            <a:ext cx="3966948" cy="416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zh-CN" altLang="en-US" sz="2800" dirty="0" smtClean="0"/>
              <a:t>五、系统实现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311714"/>
            <a:ext cx="5942155" cy="24818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00" y="1258438"/>
            <a:ext cx="7119800" cy="30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zh-CN" altLang="en-US" sz="2800" dirty="0" smtClean="0"/>
              <a:t>五、系统实现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06" y="1412776"/>
            <a:ext cx="5958617" cy="2889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21013"/>
          <a:stretch/>
        </p:blipFill>
        <p:spPr>
          <a:xfrm>
            <a:off x="20014" y="4267674"/>
            <a:ext cx="9026121" cy="23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zh-CN" altLang="en-US" sz="3600" dirty="0" smtClean="0"/>
              <a:t>六、实验</a:t>
            </a:r>
            <a:r>
              <a:rPr lang="zh-CN" altLang="en-US" sz="3600" dirty="0"/>
              <a:t>及</a:t>
            </a:r>
            <a:r>
              <a:rPr lang="zh-CN" altLang="en-US" sz="3600" dirty="0" smtClean="0"/>
              <a:t>分析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4784"/>
            <a:ext cx="4608512" cy="5189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7864" y="191683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缺单位词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0565" y="2132856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数量</a:t>
            </a:r>
            <a:r>
              <a:rPr lang="zh-CN" altLang="en-US" sz="1600" dirty="0" smtClean="0">
                <a:solidFill>
                  <a:srgbClr val="FF0000"/>
                </a:solidFill>
              </a:rPr>
              <a:t>结构和指示词位置颠倒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49296" y="239649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数量结构重复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5127" y="4227544"/>
            <a:ext cx="5109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“那本书”中数词省略，知识库没有允许这一合法现象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77709" y="6152955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无量名词“存储量”不能与任何单位词搭配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关于“最小递归语义”的基本认识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48472"/>
          </a:xfrm>
        </p:spPr>
        <p:txBody>
          <a:bodyPr/>
          <a:lstStyle/>
          <a:p>
            <a:r>
              <a:rPr lang="zh-CN" altLang="en-US" sz="2400" dirty="0"/>
              <a:t>最小递归</a:t>
            </a:r>
            <a:r>
              <a:rPr lang="zh-CN" altLang="en-US" sz="2400" dirty="0" smtClean="0"/>
              <a:t>语义不是一种语义学理论，而是一种基于类型特征结构（</a:t>
            </a:r>
            <a:r>
              <a:rPr lang="en-US" altLang="zh-CN" sz="2400" dirty="0" smtClean="0"/>
              <a:t>Typed Feature Structure</a:t>
            </a:r>
            <a:r>
              <a:rPr lang="zh-CN" altLang="en-US" sz="2400" dirty="0" smtClean="0"/>
              <a:t>）和合一运算的知识表示手段，属于一种元语言，其所要刻画的目标对象是带有广义量词的谓词逻辑。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/>
              <a:t>最小递归</a:t>
            </a:r>
            <a:r>
              <a:rPr lang="zh-CN" altLang="en-US" sz="2400" dirty="0" smtClean="0"/>
              <a:t>语义最早出现于 </a:t>
            </a:r>
            <a:r>
              <a:rPr lang="en-US" altLang="zh-CN" sz="2400" dirty="0" smtClean="0"/>
              <a:t>1992 </a:t>
            </a:r>
            <a:r>
              <a:rPr lang="zh-CN" altLang="en-US" sz="2400" dirty="0" smtClean="0"/>
              <a:t>年前后。一开始是为在 </a:t>
            </a:r>
            <a:r>
              <a:rPr lang="en-US" altLang="zh-CN" sz="2400" dirty="0" smtClean="0"/>
              <a:t>HPSG</a:t>
            </a:r>
            <a:r>
              <a:rPr lang="zh-CN" altLang="en-US" sz="2400" dirty="0" smtClean="0"/>
              <a:t> 框架内进行大规模语言知识库开发服务的，负责语义部分的表示和计算。经过几十年的发展，它的应用范围逐渐扩宽，也可应用于缺乏词汇知识库的 </a:t>
            </a:r>
            <a:r>
              <a:rPr lang="en-US" altLang="zh-CN" sz="2400" dirty="0" smtClean="0"/>
              <a:t>stochastic parser </a:t>
            </a:r>
            <a:r>
              <a:rPr lang="zh-CN" altLang="en-US" sz="2400" dirty="0" smtClean="0"/>
              <a:t>之中。</a:t>
            </a:r>
            <a:endParaRPr lang="en-US" altLang="zh-CN" sz="24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6366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832" y="1628800"/>
            <a:ext cx="8229600" cy="4688160"/>
          </a:xfrm>
        </p:spPr>
        <p:txBody>
          <a:bodyPr/>
          <a:lstStyle/>
          <a:p>
            <a:r>
              <a:rPr lang="zh-CN" altLang="en-US" sz="2000" dirty="0" smtClean="0"/>
              <a:t>保证表示语义信息的能力足够强大，研究者所关心的语义都能被表示出来（</a:t>
            </a:r>
            <a:r>
              <a:rPr lang="en-US" altLang="zh-CN" sz="2000" dirty="0" smtClean="0"/>
              <a:t>Expressive Adequacy</a:t>
            </a:r>
            <a:r>
              <a:rPr lang="zh-CN" altLang="en-US" sz="2000" dirty="0" smtClean="0"/>
              <a:t>）；</a:t>
            </a:r>
          </a:p>
          <a:p>
            <a:r>
              <a:rPr lang="zh-CN" altLang="en-US" sz="2000" dirty="0" smtClean="0"/>
              <a:t>保证可计算性（</a:t>
            </a:r>
            <a:r>
              <a:rPr lang="en-US" altLang="zh-CN" sz="2000" dirty="0" smtClean="0"/>
              <a:t>Computational Tractability</a:t>
            </a:r>
            <a:r>
              <a:rPr lang="zh-CN" altLang="en-US" sz="2000" dirty="0" smtClean="0"/>
              <a:t>）；</a:t>
            </a:r>
            <a:endParaRPr lang="en-US" altLang="zh-CN" sz="2000" dirty="0" smtClean="0"/>
          </a:p>
          <a:p>
            <a:r>
              <a:rPr lang="zh-CN" altLang="en-US" sz="2000" dirty="0" smtClean="0"/>
              <a:t>和语法模块兼容（</a:t>
            </a:r>
            <a:r>
              <a:rPr lang="en-US" altLang="zh-CN" sz="2000" dirty="0" smtClean="0"/>
              <a:t>Grammatical Compatibility</a:t>
            </a:r>
            <a:r>
              <a:rPr lang="zh-CN" altLang="en-US" sz="2000" dirty="0" smtClean="0"/>
              <a:t>）</a:t>
            </a:r>
          </a:p>
          <a:p>
            <a:r>
              <a:rPr lang="zh-CN" altLang="en-US" sz="2000" dirty="0" smtClean="0"/>
              <a:t>通过 </a:t>
            </a:r>
            <a:r>
              <a:rPr lang="en-US" altLang="zh-CN" sz="2000" dirty="0" smtClean="0"/>
              <a:t>handle </a:t>
            </a:r>
            <a:r>
              <a:rPr lang="zh-CN" altLang="en-US" sz="2000" dirty="0" smtClean="0"/>
              <a:t>和 </a:t>
            </a:r>
            <a:r>
              <a:rPr lang="en-US" altLang="zh-CN" sz="2000" dirty="0" smtClean="0"/>
              <a:t>label </a:t>
            </a:r>
            <a:r>
              <a:rPr lang="zh-CN" altLang="en-US" sz="2000" dirty="0" smtClean="0"/>
              <a:t>等机制的设计（详见后续幻灯片），使得扁平结构具备表示量词辖域等需要结构嵌套才能表示的现象。这样做一是降低了计算复杂度，二是允许语义不充分赋值（</a:t>
            </a:r>
            <a:r>
              <a:rPr lang="en-US" altLang="zh-CN" sz="2000" dirty="0" err="1" smtClean="0"/>
              <a:t>Underspecifiability</a:t>
            </a:r>
            <a:r>
              <a:rPr lang="zh-CN" altLang="en-US" sz="2000" dirty="0" smtClean="0"/>
              <a:t>），也就是当信息不足以对语义进行消歧的时候，用单个语义表示来表示歧义结构，而不是把所有的歧义结构全部生成出来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正</a:t>
            </a:r>
            <a:r>
              <a:rPr lang="zh-CN" altLang="en-US" sz="2000" dirty="0"/>
              <a:t>所谓</a:t>
            </a:r>
            <a:r>
              <a:rPr lang="zh-CN" altLang="en-US" sz="2000" dirty="0" smtClean="0"/>
              <a:t>“让歧义飞一会儿”。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/>
              <a:t>{</a:t>
            </a:r>
            <a:r>
              <a:rPr lang="en-US" altLang="zh-CN" sz="2000" dirty="0">
                <a:solidFill>
                  <a:srgbClr val="00B0F0"/>
                </a:solidFill>
              </a:rPr>
              <a:t>l0</a:t>
            </a:r>
            <a:r>
              <a:rPr lang="zh-CN" altLang="en-US" sz="2000" dirty="0"/>
              <a:t>，</a:t>
            </a:r>
            <a:r>
              <a:rPr lang="en-US" altLang="zh-CN" sz="2000" dirty="0"/>
              <a:t>{l1</a:t>
            </a:r>
            <a:r>
              <a:rPr lang="zh-CN" altLang="en-US" sz="2000" dirty="0"/>
              <a:t>：所有</a:t>
            </a:r>
            <a:r>
              <a:rPr lang="en-US" altLang="zh-CN" sz="2000" dirty="0"/>
              <a:t>(x1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h1</a:t>
            </a:r>
            <a:r>
              <a:rPr lang="zh-CN" altLang="en-US" sz="2000" dirty="0"/>
              <a:t>，</a:t>
            </a:r>
            <a:r>
              <a:rPr lang="en-US" altLang="zh-CN" sz="2000" dirty="0"/>
              <a:t>h2)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l2</a:t>
            </a:r>
            <a:r>
              <a:rPr lang="zh-CN" altLang="en-US" sz="2000" dirty="0"/>
              <a:t>：人</a:t>
            </a:r>
            <a:r>
              <a:rPr lang="en-US" altLang="zh-CN" sz="2000" dirty="0"/>
              <a:t>(x1)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00B0F0"/>
                </a:solidFill>
              </a:rPr>
              <a:t>l3</a:t>
            </a:r>
            <a:r>
              <a:rPr lang="zh-CN" altLang="en-US" sz="2000" dirty="0"/>
              <a:t>：携带</a:t>
            </a:r>
            <a:r>
              <a:rPr lang="en-US" altLang="zh-CN" sz="2000" dirty="0"/>
              <a:t>(e1</a:t>
            </a:r>
            <a:r>
              <a:rPr lang="zh-CN" altLang="en-US" sz="2000" dirty="0"/>
              <a:t>，</a:t>
            </a:r>
            <a:r>
              <a:rPr lang="en-US" altLang="zh-CN" sz="2000" dirty="0"/>
              <a:t>x1</a:t>
            </a:r>
            <a:r>
              <a:rPr lang="zh-CN" altLang="en-US" sz="2000" dirty="0"/>
              <a:t>，</a:t>
            </a:r>
            <a:r>
              <a:rPr lang="en-US" altLang="zh-CN" sz="2000" dirty="0"/>
              <a:t>x2)</a:t>
            </a:r>
            <a:r>
              <a:rPr lang="zh-CN" altLang="en-US" sz="2000" dirty="0"/>
              <a:t>，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l4</a:t>
            </a:r>
            <a:r>
              <a:rPr lang="zh-CN" altLang="en-US" sz="2000" dirty="0"/>
              <a:t>：约</a:t>
            </a:r>
            <a:r>
              <a:rPr lang="en-US" altLang="zh-CN" sz="2000" dirty="0"/>
              <a:t>100</a:t>
            </a:r>
            <a:r>
              <a:rPr lang="zh-CN" altLang="en-US" sz="2000" dirty="0"/>
              <a:t>万亿个</a:t>
            </a:r>
            <a:r>
              <a:rPr lang="en-US" altLang="zh-CN" sz="2000" dirty="0"/>
              <a:t>(x2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00B050"/>
                </a:solidFill>
              </a:rPr>
              <a:t>h3</a:t>
            </a:r>
            <a:r>
              <a:rPr lang="zh-CN" altLang="en-US" sz="2000" dirty="0"/>
              <a:t>，</a:t>
            </a:r>
            <a:r>
              <a:rPr lang="en-US" altLang="zh-CN" sz="2000" dirty="0"/>
              <a:t>h4)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00B050"/>
                </a:solidFill>
              </a:rPr>
              <a:t>l5</a:t>
            </a:r>
            <a:r>
              <a:rPr lang="zh-CN" altLang="en-US" sz="2000" dirty="0"/>
              <a:t>：微生物</a:t>
            </a:r>
            <a:r>
              <a:rPr lang="en-US" altLang="zh-CN" sz="2000" dirty="0"/>
              <a:t>(x2)}</a:t>
            </a:r>
            <a:r>
              <a:rPr lang="zh-CN" altLang="en-US" sz="2000" dirty="0"/>
              <a:t>，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{</a:t>
            </a:r>
            <a:r>
              <a:rPr lang="en-US" altLang="zh-CN" sz="2000" dirty="0">
                <a:solidFill>
                  <a:srgbClr val="00B0F0"/>
                </a:solidFill>
              </a:rPr>
              <a:t>l0 </a:t>
            </a:r>
            <a:r>
              <a:rPr lang="en-US" altLang="zh-CN" sz="2000" dirty="0" err="1">
                <a:solidFill>
                  <a:srgbClr val="00B0F0"/>
                </a:solidFill>
              </a:rPr>
              <a:t>qeq</a:t>
            </a:r>
            <a:r>
              <a:rPr lang="en-US" altLang="zh-CN" sz="2000" dirty="0">
                <a:solidFill>
                  <a:srgbClr val="00B0F0"/>
                </a:solidFill>
              </a:rPr>
              <a:t> l3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h1 </a:t>
            </a:r>
            <a:r>
              <a:rPr lang="en-US" altLang="zh-CN" sz="2000" dirty="0" err="1">
                <a:solidFill>
                  <a:srgbClr val="FF0000"/>
                </a:solidFill>
              </a:rPr>
              <a:t>qeq</a:t>
            </a:r>
            <a:r>
              <a:rPr lang="en-US" altLang="zh-CN" sz="2000" dirty="0">
                <a:solidFill>
                  <a:srgbClr val="FF0000"/>
                </a:solidFill>
              </a:rPr>
              <a:t> l2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00B050"/>
                </a:solidFill>
              </a:rPr>
              <a:t>h3 </a:t>
            </a:r>
            <a:r>
              <a:rPr lang="en-US" altLang="zh-CN" sz="2000" dirty="0" err="1">
                <a:solidFill>
                  <a:srgbClr val="00B050"/>
                </a:solidFill>
              </a:rPr>
              <a:t>qeq</a:t>
            </a:r>
            <a:r>
              <a:rPr lang="en-US" altLang="zh-CN" sz="2000" dirty="0">
                <a:solidFill>
                  <a:srgbClr val="00B050"/>
                </a:solidFill>
              </a:rPr>
              <a:t> l5</a:t>
            </a:r>
            <a:r>
              <a:rPr lang="en-US" altLang="zh-CN" sz="2000" dirty="0"/>
              <a:t>}}</a:t>
            </a:r>
          </a:p>
          <a:p>
            <a:endParaRPr lang="zh-CN" altLang="en-US" sz="2400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 sz="3600" dirty="0" smtClean="0"/>
              <a:t>总结：最小递归语义的四个特点</a:t>
            </a:r>
            <a:endParaRPr lang="zh-CN" altLang="en-US" sz="3600" dirty="0"/>
          </a:p>
        </p:txBody>
      </p:sp>
      <p:sp>
        <p:nvSpPr>
          <p:cNvPr id="5" name="椭圆 4"/>
          <p:cNvSpPr/>
          <p:nvPr/>
        </p:nvSpPr>
        <p:spPr>
          <a:xfrm>
            <a:off x="1043608" y="530120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8928" y="565249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03848" y="527950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563888" y="566124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88160"/>
          </a:xfrm>
        </p:spPr>
        <p:txBody>
          <a:bodyPr/>
          <a:lstStyle/>
          <a:p>
            <a:r>
              <a:rPr lang="zh-CN" altLang="en-US" sz="2400" dirty="0" smtClean="0"/>
              <a:t>保证表示语义信息的能力足够强大，研究者所关心的语义都能被表示出来（</a:t>
            </a:r>
            <a:r>
              <a:rPr lang="en-US" altLang="zh-CN" sz="2400" dirty="0" smtClean="0"/>
              <a:t>Expressive Adequacy</a:t>
            </a:r>
            <a:r>
              <a:rPr lang="zh-CN" altLang="en-US" sz="2400" dirty="0" smtClean="0"/>
              <a:t>）；</a:t>
            </a:r>
          </a:p>
          <a:p>
            <a:r>
              <a:rPr lang="zh-CN" altLang="en-US" sz="2400" dirty="0" smtClean="0"/>
              <a:t>保证可计算性（</a:t>
            </a:r>
            <a:r>
              <a:rPr lang="en-US" altLang="zh-CN" sz="2400" dirty="0" smtClean="0"/>
              <a:t>Computational Tractability</a:t>
            </a:r>
            <a:r>
              <a:rPr lang="zh-CN" altLang="en-US" sz="2400" dirty="0" smtClean="0"/>
              <a:t>）；</a:t>
            </a:r>
            <a:endParaRPr lang="en-US" altLang="zh-CN" sz="2400" dirty="0" smtClean="0"/>
          </a:p>
          <a:p>
            <a:r>
              <a:rPr lang="zh-CN" altLang="en-US" sz="2400" dirty="0" smtClean="0"/>
              <a:t>和语法模块兼容（</a:t>
            </a:r>
            <a:r>
              <a:rPr lang="en-US" altLang="zh-CN" sz="2400" dirty="0" smtClean="0"/>
              <a:t>Grammatical Compatibility</a:t>
            </a:r>
            <a:r>
              <a:rPr lang="zh-CN" altLang="en-US" sz="2400" dirty="0" smtClean="0"/>
              <a:t>）</a:t>
            </a:r>
          </a:p>
          <a:p>
            <a:r>
              <a:rPr lang="zh-CN" altLang="en-US" sz="2400" dirty="0" smtClean="0"/>
              <a:t>通过 </a:t>
            </a:r>
            <a:r>
              <a:rPr lang="en-US" altLang="zh-CN" sz="2400" dirty="0" smtClean="0"/>
              <a:t>handle </a:t>
            </a:r>
            <a:r>
              <a:rPr lang="zh-CN" altLang="en-US" sz="2400" dirty="0" smtClean="0"/>
              <a:t>和 </a:t>
            </a:r>
            <a:r>
              <a:rPr lang="en-US" altLang="zh-CN" sz="2400" dirty="0" smtClean="0"/>
              <a:t>label </a:t>
            </a:r>
            <a:r>
              <a:rPr lang="zh-CN" altLang="en-US" sz="2400" dirty="0" smtClean="0"/>
              <a:t>等机制的设计（详见后续幻灯片），使得扁平结构具备表示量词辖域等需要结构嵌套才能表示的现象。这样做一是降低了计算复杂度，二是允许语义不充分赋值（</a:t>
            </a:r>
            <a:r>
              <a:rPr lang="en-US" altLang="zh-CN" sz="2400" dirty="0" err="1" smtClean="0"/>
              <a:t>Underspecifiability</a:t>
            </a:r>
            <a:r>
              <a:rPr lang="zh-CN" altLang="en-US" sz="2400" dirty="0" smtClean="0"/>
              <a:t>），也就是当信息不足以对语义进行消歧的时候，用单个语义表示来表示歧义结构，而不是把所有的歧义结构全部生成出来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正</a:t>
            </a:r>
            <a:r>
              <a:rPr lang="zh-CN" altLang="en-US" sz="2400" dirty="0"/>
              <a:t>所谓</a:t>
            </a:r>
            <a:r>
              <a:rPr lang="zh-CN" altLang="en-US" sz="2400" dirty="0" smtClean="0"/>
              <a:t>“让歧义飞一会儿”。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 sz="3600" dirty="0" smtClean="0"/>
              <a:t>最小递归语义的四个特点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731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最小递归语义的学习曲线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862168"/>
            <a:ext cx="8247856" cy="807191"/>
          </a:xfrm>
        </p:spPr>
        <p:txBody>
          <a:bodyPr/>
          <a:lstStyle/>
          <a:p>
            <a:r>
              <a:rPr lang="zh-CN" altLang="en-US" sz="2000" dirty="0" smtClean="0"/>
              <a:t>学习 </a:t>
            </a:r>
            <a:r>
              <a:rPr lang="en-US" altLang="zh-CN" sz="2000" dirty="0" err="1" smtClean="0"/>
              <a:t>mrs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需要以 </a:t>
            </a:r>
            <a:r>
              <a:rPr lang="en-US" altLang="zh-CN" sz="2000" dirty="0" smtClean="0"/>
              <a:t>HPSG </a:t>
            </a:r>
            <a:r>
              <a:rPr lang="zh-CN" altLang="en-US" sz="2000" dirty="0" smtClean="0"/>
              <a:t>为基础，结合相关文献，最好能在知识工程的实践中学习。</a:t>
            </a:r>
            <a:endParaRPr lang="en-US" altLang="zh-CN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9"/>
          <a:stretch/>
        </p:blipFill>
        <p:spPr>
          <a:xfrm>
            <a:off x="1044368" y="1790530"/>
            <a:ext cx="6806176" cy="30263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304" y="489513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Copestake</a:t>
            </a:r>
            <a:r>
              <a:rPr lang="en-US" altLang="zh-CN" sz="1600" dirty="0" smtClean="0"/>
              <a:t>, Ann and Dan </a:t>
            </a:r>
            <a:r>
              <a:rPr lang="en-US" altLang="zh-CN" sz="1600" dirty="0" err="1" smtClean="0"/>
              <a:t>Flickinger</a:t>
            </a:r>
            <a:r>
              <a:rPr lang="en-US" altLang="zh-CN" sz="1600" dirty="0" smtClean="0"/>
              <a:t> (2000)‘An open-source grammar development environment and broad-coverage English grammar using HPSG’, Proceedings of the Second conference on Language Resources and Evaluation (LREC-2000), Athens, Greece.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508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71600"/>
          </a:xfrm>
        </p:spPr>
        <p:txBody>
          <a:bodyPr/>
          <a:lstStyle/>
          <a:p>
            <a:r>
              <a:rPr lang="zh-CN" altLang="en-US" dirty="0" smtClean="0"/>
              <a:t>基于最小递归语义学与广义量词理论的文本分析技术研究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86200"/>
          </a:xfrm>
        </p:spPr>
        <p:txBody>
          <a:bodyPr/>
          <a:lstStyle/>
          <a:p>
            <a:pPr marL="571500" indent="-571500">
              <a:buFont typeface="+mj-ea"/>
              <a:buAutoNum type="ea1JpnChsDbPeriod"/>
            </a:pPr>
            <a:r>
              <a:rPr lang="zh-CN" altLang="en-US" dirty="0" smtClean="0"/>
              <a:t>理论背景及术语介绍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汉语名词性量化</a:t>
            </a:r>
            <a:r>
              <a:rPr lang="zh-CN" altLang="en-US" dirty="0" smtClean="0"/>
              <a:t>结构</a:t>
            </a:r>
            <a:r>
              <a:rPr lang="en-US" altLang="zh-CN" dirty="0" smtClean="0"/>
              <a:t>MRS</a:t>
            </a:r>
            <a:r>
              <a:rPr lang="zh-CN" altLang="en-US" dirty="0" smtClean="0"/>
              <a:t>的语义分析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汉语名词性量化</a:t>
            </a:r>
            <a:r>
              <a:rPr lang="zh-CN" altLang="en-US" dirty="0" smtClean="0"/>
              <a:t>结构</a:t>
            </a:r>
            <a:r>
              <a:rPr lang="en-US" altLang="zh-CN" dirty="0" smtClean="0"/>
              <a:t>HPSG</a:t>
            </a:r>
            <a:r>
              <a:rPr lang="zh-CN" altLang="en-US" dirty="0" smtClean="0"/>
              <a:t>句法分析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汉语名词性量化</a:t>
            </a:r>
            <a:r>
              <a:rPr lang="zh-CN" altLang="en-US" dirty="0" smtClean="0"/>
              <a:t>结构分析实验的类型化特征结构设计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系统</a:t>
            </a:r>
            <a:r>
              <a:rPr lang="zh-CN" altLang="en-US" dirty="0" smtClean="0"/>
              <a:t>实现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实验及分析</a:t>
            </a:r>
          </a:p>
        </p:txBody>
      </p:sp>
    </p:spTree>
    <p:extLst>
      <p:ext uri="{BB962C8B-B14F-4D97-AF65-F5344CB8AC3E}">
        <p14:creationId xmlns:p14="http://schemas.microsoft.com/office/powerpoint/2010/main" val="25018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093"/>
          </a:xfrm>
        </p:spPr>
        <p:txBody>
          <a:bodyPr/>
          <a:lstStyle/>
          <a:p>
            <a:r>
              <a:rPr lang="zh-CN" altLang="en-US" sz="2800" dirty="0" smtClean="0"/>
              <a:t>一、理论背景及术语介绍：广义量词理论的原理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24" y="2060848"/>
            <a:ext cx="8316416" cy="1377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08" y="4037152"/>
            <a:ext cx="8414480" cy="104803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940152" y="2420888"/>
            <a:ext cx="5040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60232" y="2420888"/>
            <a:ext cx="5040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339752" y="3068960"/>
            <a:ext cx="5040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860032" y="3068960"/>
            <a:ext cx="720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99992" y="4365104"/>
            <a:ext cx="28803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627784" y="4725144"/>
            <a:ext cx="34563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3568" y="5085183"/>
            <a:ext cx="40324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07431" y="5588508"/>
            <a:ext cx="83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广义量词指的是</a:t>
            </a:r>
            <a:r>
              <a:rPr lang="zh-CN" altLang="en-US" b="1" dirty="0" smtClean="0">
                <a:solidFill>
                  <a:srgbClr val="FF0000"/>
                </a:solidFill>
              </a:rPr>
              <a:t>整个</a:t>
            </a:r>
            <a:r>
              <a:rPr lang="en-US" altLang="zh-CN" b="1" dirty="0" smtClean="0">
                <a:solidFill>
                  <a:srgbClr val="FF0000"/>
                </a:solidFill>
              </a:rPr>
              <a:t>NP</a:t>
            </a:r>
            <a:r>
              <a:rPr lang="zh-CN" altLang="en-US" b="1" dirty="0" smtClean="0"/>
              <a:t>，不仅仅是中心名词前的指示词、数词、单位词和数量词。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000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093"/>
          </a:xfrm>
        </p:spPr>
        <p:txBody>
          <a:bodyPr/>
          <a:lstStyle/>
          <a:p>
            <a:r>
              <a:rPr lang="zh-CN" altLang="en-US" sz="2800" dirty="0" smtClean="0"/>
              <a:t>一、理论背景及术语介绍：广义量词理论的原理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71802"/>
          <a:stretch/>
        </p:blipFill>
        <p:spPr>
          <a:xfrm>
            <a:off x="449737" y="2375826"/>
            <a:ext cx="2322904" cy="1271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05" y="4262495"/>
            <a:ext cx="4690864" cy="1076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05" y="5539267"/>
            <a:ext cx="4690864" cy="74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229" y="6005314"/>
            <a:ext cx="3288171" cy="4006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l="58633"/>
          <a:stretch/>
        </p:blipFill>
        <p:spPr>
          <a:xfrm>
            <a:off x="3347864" y="2387299"/>
            <a:ext cx="3407764" cy="127138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94789" y="2238028"/>
            <a:ext cx="2602632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347864" y="2236180"/>
            <a:ext cx="3528392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5191" y="4136132"/>
            <a:ext cx="505090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26" idx="3"/>
            <a:endCxn id="27" idx="1"/>
          </p:cNvCxnSpPr>
          <p:nvPr/>
        </p:nvCxnSpPr>
        <p:spPr>
          <a:xfrm flipV="1">
            <a:off x="2997421" y="3028268"/>
            <a:ext cx="350443" cy="18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27" idx="2"/>
            <a:endCxn id="28" idx="0"/>
          </p:cNvCxnSpPr>
          <p:nvPr/>
        </p:nvCxnSpPr>
        <p:spPr>
          <a:xfrm rot="5400000">
            <a:off x="3853464" y="2877536"/>
            <a:ext cx="315776" cy="22014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85191" y="5433709"/>
            <a:ext cx="5050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28" idx="3"/>
            <a:endCxn id="38" idx="0"/>
          </p:cNvCxnSpPr>
          <p:nvPr/>
        </p:nvCxnSpPr>
        <p:spPr>
          <a:xfrm>
            <a:off x="5436095" y="5288260"/>
            <a:ext cx="1861492" cy="69991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617093" y="5988171"/>
            <a:ext cx="3360988" cy="434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576905" y="5339210"/>
            <a:ext cx="33470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54457" y="5864324"/>
            <a:ext cx="33470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76905" y="6268333"/>
            <a:ext cx="33470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5657330" y="642308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“</a:t>
            </a:r>
            <a:r>
              <a:rPr lang="en-US" altLang="zh-CN" dirty="0"/>
              <a:t>e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”的逻辑语义表达式</a:t>
            </a:r>
            <a:endParaRPr lang="zh-CN" altLang="en-US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1" y="1369148"/>
            <a:ext cx="8329386" cy="7072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3358440" y="2384640"/>
              <a:ext cx="310680" cy="12985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9080" y="2375280"/>
                <a:ext cx="329400" cy="13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1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1219</TotalTime>
  <Words>2740</Words>
  <Application>Microsoft Office PowerPoint</Application>
  <PresentationFormat>全屏显示(4:3)</PresentationFormat>
  <Paragraphs>191</Paragraphs>
  <Slides>40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等线</vt:lpstr>
      <vt:lpstr>宋体</vt:lpstr>
      <vt:lpstr>Arial</vt:lpstr>
      <vt:lpstr>Arial Black</vt:lpstr>
      <vt:lpstr>Times New Roman</vt:lpstr>
      <vt:lpstr>Wingdings</vt:lpstr>
      <vt:lpstr>Pixel</vt:lpstr>
      <vt:lpstr>基于最小递归语义学和广义量词理论的文本分析技术研究</vt:lpstr>
      <vt:lpstr>最小递归语义相关文献 （出版年份_截至2019年4月的被引量_题目_篇幅）</vt:lpstr>
      <vt:lpstr>最小递归语义相关文献 （出版年份_截至2019年4月的被引量_题目_篇幅）</vt:lpstr>
      <vt:lpstr>关于“最小递归语义”的基本认识</vt:lpstr>
      <vt:lpstr>最小递归语义的四个特点</vt:lpstr>
      <vt:lpstr>最小递归语义的学习曲线</vt:lpstr>
      <vt:lpstr>基于最小递归语义学与广义量词理论的文本分析技术研究</vt:lpstr>
      <vt:lpstr>一、理论背景及术语介绍：广义量词理论的原理</vt:lpstr>
      <vt:lpstr>一、理论背景及术语介绍：广义量词理论的原理</vt:lpstr>
      <vt:lpstr>一、理论背景及术语介绍：广义量词理论的原理</vt:lpstr>
      <vt:lpstr>一、理论背景及术语介绍：广义量词理论的原理</vt:lpstr>
      <vt:lpstr>一、理论背景及术语介绍：广义量词理论的原理</vt:lpstr>
      <vt:lpstr>一、理论背景及术语介绍：广义量词理论的原理</vt:lpstr>
      <vt:lpstr>二、汉语名词性量化结构MRS语义分析</vt:lpstr>
      <vt:lpstr>2.1 汉语名词性量化结构的定义及其特征</vt:lpstr>
      <vt:lpstr>2.1 汉语名词性量化结构的定义及其特征</vt:lpstr>
      <vt:lpstr>2.2 汉语名词性量化结构的MRS语义分析 2.2.1 汉语名词性量化结构的 MRS 语义</vt:lpstr>
      <vt:lpstr>2.2 汉语名词性量化结构的MRS语义分析 2.2.1 汉语名词性量化结构的 MRS 语义</vt:lpstr>
      <vt:lpstr>2.2 汉语名词性量化结构的MRS语义分析 2.2.1 汉语名词性量化结构的 MRS 语义</vt:lpstr>
      <vt:lpstr>2.2 汉语名词性量化结构的MRS语义分析 2.2.1 汉语名词性量化结构的 MRS 语义</vt:lpstr>
      <vt:lpstr>三、汉语名词性量化结构HPSG句法分析</vt:lpstr>
      <vt:lpstr>四、汉语名词性量化结构分析实验的类型化特征结构设计</vt:lpstr>
      <vt:lpstr>四、汉语名词性量化结构分析实验的类型化特征结构设计</vt:lpstr>
      <vt:lpstr>四、汉语名词性量化结构分析实验的类型化特征结构设计</vt:lpstr>
      <vt:lpstr>四、汉语名词性量化结构分析实验的类型化特征结构设计</vt:lpstr>
      <vt:lpstr>四、汉语名词性量化结构分析实验的类型化特征结构设计</vt:lpstr>
      <vt:lpstr>四、汉语名词性量化结构分析实验的类型化特征结构设计</vt:lpstr>
      <vt:lpstr>PowerPoint 演示文稿</vt:lpstr>
      <vt:lpstr>四、汉语名词性量化结构分析实验的类型化特征结构设计</vt:lpstr>
      <vt:lpstr>四、汉语名词性量化结构分析实验的类型化特征结构设计</vt:lpstr>
      <vt:lpstr>四、汉语名词性量化结构分析实验的类型化特征结构设计</vt:lpstr>
      <vt:lpstr>五、系统实现</vt:lpstr>
      <vt:lpstr>五、系统实现</vt:lpstr>
      <vt:lpstr>五、系统实现</vt:lpstr>
      <vt:lpstr>五、系统实现</vt:lpstr>
      <vt:lpstr>五、系统实现</vt:lpstr>
      <vt:lpstr>五、系统实现</vt:lpstr>
      <vt:lpstr>五、系统实现</vt:lpstr>
      <vt:lpstr>六、实验及分析</vt:lpstr>
      <vt:lpstr>总结：最小递归语义的四个特点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基于最小递归语义学和广义量词理论的文本分析技术研究</dc:title>
  <dc:creator>wjj</dc:creator>
  <cp:lastModifiedBy>wjj</cp:lastModifiedBy>
  <cp:revision>99</cp:revision>
  <dcterms:created xsi:type="dcterms:W3CDTF">2019-04-23T04:55:56Z</dcterms:created>
  <dcterms:modified xsi:type="dcterms:W3CDTF">2019-04-24T03:12:37Z</dcterms:modified>
</cp:coreProperties>
</file>