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notesMasterIdLst>
    <p:notesMasterId r:id="rId43"/>
  </p:notesMasterIdLst>
  <p:sldIdLst>
    <p:sldId id="256" r:id="rId2"/>
    <p:sldId id="257" r:id="rId3"/>
    <p:sldId id="273" r:id="rId4"/>
    <p:sldId id="258" r:id="rId5"/>
    <p:sldId id="259" r:id="rId6"/>
    <p:sldId id="260" r:id="rId7"/>
    <p:sldId id="261" r:id="rId8"/>
    <p:sldId id="263" r:id="rId9"/>
    <p:sldId id="262" r:id="rId10"/>
    <p:sldId id="264" r:id="rId11"/>
    <p:sldId id="265" r:id="rId12"/>
    <p:sldId id="267" r:id="rId13"/>
    <p:sldId id="268" r:id="rId14"/>
    <p:sldId id="269" r:id="rId15"/>
    <p:sldId id="271" r:id="rId16"/>
    <p:sldId id="270" r:id="rId17"/>
    <p:sldId id="274" r:id="rId18"/>
    <p:sldId id="272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4" r:id="rId38"/>
    <p:sldId id="293" r:id="rId39"/>
    <p:sldId id="295" r:id="rId40"/>
    <p:sldId id="296" r:id="rId41"/>
    <p:sldId id="297" r:id="rId4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80" autoAdjust="0"/>
  </p:normalViewPr>
  <p:slideViewPr>
    <p:cSldViewPr>
      <p:cViewPr varScale="1">
        <p:scale>
          <a:sx n="86" d="100"/>
          <a:sy n="86" d="100"/>
        </p:scale>
        <p:origin x="9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8FE7D-A975-437B-AE9A-D2BC49E0E59A}" type="datetimeFigureOut">
              <a:rPr lang="zh-CN" altLang="en-US" smtClean="0"/>
              <a:t>2019/8/13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523BE-80EA-4202-9C5E-51BC08CB94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691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523BE-80EA-4202-9C5E-51BC08CB94E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2772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语序固定（语法关系由语序呈现）的语言中，论元结构影响语序。语序自由（语法关系由形态变化呈现）的语言中，论元结构影响变格。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523BE-80EA-4202-9C5E-51BC08CB94E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5677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这个定义是无效的：</a:t>
            </a:r>
            <a:r>
              <a:rPr lang="en-US" altLang="zh-CN" dirty="0" smtClean="0"/>
              <a:t>A</a:t>
            </a:r>
            <a:r>
              <a:rPr lang="zh-CN" altLang="en-US" dirty="0" smtClean="0"/>
              <a:t>是啥？</a:t>
            </a:r>
            <a:r>
              <a:rPr lang="en-US" altLang="zh-CN" dirty="0" smtClean="0"/>
              <a:t>A</a:t>
            </a:r>
            <a:r>
              <a:rPr lang="zh-CN" altLang="en-US" dirty="0" smtClean="0"/>
              <a:t>是</a:t>
            </a:r>
            <a:r>
              <a:rPr lang="en-US" altLang="zh-CN" dirty="0" smtClean="0"/>
              <a:t>B</a:t>
            </a:r>
            <a:r>
              <a:rPr lang="zh-CN" altLang="en-US" dirty="0" smtClean="0"/>
              <a:t>。那</a:t>
            </a:r>
            <a:r>
              <a:rPr lang="en-US" altLang="zh-CN" dirty="0" smtClean="0"/>
              <a:t>B</a:t>
            </a:r>
            <a:r>
              <a:rPr lang="zh-CN" altLang="en-US" dirty="0" smtClean="0"/>
              <a:t>又是啥？</a:t>
            </a:r>
            <a:endParaRPr lang="en-US" altLang="zh-CN" dirty="0" smtClean="0"/>
          </a:p>
          <a:p>
            <a:r>
              <a:rPr lang="zh-CN" altLang="en-US" dirty="0" smtClean="0"/>
              <a:t>“广义配价模式”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523BE-80EA-4202-9C5E-51BC08CB94E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7792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EPP</a:t>
            </a:r>
            <a:r>
              <a:rPr lang="zh-CN" altLang="en-US" dirty="0" smtClean="0"/>
              <a:t>是说，</a:t>
            </a:r>
            <a:r>
              <a:rPr lang="en-US" altLang="zh-CN" dirty="0" smtClean="0"/>
              <a:t>TP</a:t>
            </a:r>
            <a:r>
              <a:rPr lang="zh-CN" altLang="en-US" dirty="0" smtClean="0"/>
              <a:t>的</a:t>
            </a:r>
            <a:r>
              <a:rPr lang="en-US" altLang="zh-CN" dirty="0" smtClean="0"/>
              <a:t>specifier</a:t>
            </a:r>
            <a:r>
              <a:rPr lang="zh-CN" altLang="en-US" dirty="0" smtClean="0"/>
              <a:t>位置上必须要有</a:t>
            </a:r>
            <a:r>
              <a:rPr lang="en-US" altLang="zh-CN" dirty="0" smtClean="0"/>
              <a:t>CP</a:t>
            </a:r>
            <a:r>
              <a:rPr lang="zh-CN" altLang="en-US" dirty="0" smtClean="0"/>
              <a:t>或</a:t>
            </a:r>
            <a:r>
              <a:rPr lang="en-US" altLang="zh-CN" dirty="0" smtClean="0"/>
              <a:t>DP</a:t>
            </a:r>
            <a:r>
              <a:rPr lang="zh-CN" altLang="en-US" dirty="0" smtClean="0"/>
              <a:t>，而不是每个句子都要有主语。</a:t>
            </a:r>
            <a:endParaRPr lang="en-US" altLang="zh-CN" dirty="0" smtClean="0"/>
          </a:p>
          <a:p>
            <a:r>
              <a:rPr lang="en-US" altLang="zh-CN" dirty="0" smtClean="0"/>
              <a:t>Theta-Criterion</a:t>
            </a:r>
            <a:r>
              <a:rPr lang="zh-CN" altLang="en-US" dirty="0" smtClean="0"/>
              <a:t>是说，跟语义角色一一对应的是短语结构，而不是主语谓语这样的语法功能。</a:t>
            </a:r>
            <a:endParaRPr lang="en-US" altLang="zh-CN" dirty="0" smtClean="0"/>
          </a:p>
          <a:p>
            <a:r>
              <a:rPr lang="zh-CN" altLang="en-US" dirty="0" smtClean="0"/>
              <a:t>不过，他们说的可能是一回事。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523BE-80EA-4202-9C5E-51BC08CB94E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8857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孙老师不看好</a:t>
            </a:r>
            <a:r>
              <a:rPr lang="en-US" altLang="zh-CN" dirty="0" smtClean="0"/>
              <a:t>AMR</a:t>
            </a:r>
            <a:r>
              <a:rPr lang="zh-CN" altLang="en-US" dirty="0" smtClean="0"/>
              <a:t>，可能是因为她觉得</a:t>
            </a:r>
            <a:r>
              <a:rPr lang="en-US" altLang="zh-CN" dirty="0" smtClean="0"/>
              <a:t>AMR</a:t>
            </a:r>
            <a:r>
              <a:rPr lang="zh-CN" altLang="en-US" dirty="0" smtClean="0"/>
              <a:t>缺少学术沉淀。</a:t>
            </a:r>
            <a:endParaRPr lang="en-US" altLang="zh-CN" dirty="0" smtClean="0"/>
          </a:p>
          <a:p>
            <a:r>
              <a:rPr lang="zh-CN" altLang="en-US" dirty="0" smtClean="0"/>
              <a:t>这次准备</a:t>
            </a:r>
            <a:r>
              <a:rPr lang="en-US" altLang="zh-CN" dirty="0" smtClean="0"/>
              <a:t>Glue Semantics</a:t>
            </a:r>
            <a:r>
              <a:rPr lang="zh-CN" altLang="en-US" dirty="0" smtClean="0"/>
              <a:t>，就发现这背后其实有深厚的逻辑学底蕴，包括范畴语法、内涵逻辑等等，有一个学术传统在背后支持着，而不是根据具体问题临时设计出的一个模型。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523BE-80EA-4202-9C5E-51BC08CB94E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3567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Deduction: </a:t>
            </a:r>
            <a:r>
              <a:rPr lang="zh-CN" altLang="en-US" dirty="0" smtClean="0"/>
              <a:t>推导，扣除。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523BE-80EA-4202-9C5E-51BC08CB94ED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6337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76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1776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11776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11776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11776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776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776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776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777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777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777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777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777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777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1777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17777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17778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E088D3A-6D34-48D0-AED5-22FF3CABDA0B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11777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11778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400"/>
            </a:lvl1pPr>
          </a:lstStyle>
          <a:p>
            <a:pPr lvl="0"/>
            <a:r>
              <a:rPr lang="zh-CN" altLang="en-US" noProof="0" smtClean="0"/>
              <a:t>单击以编辑母版副标题样式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387266C-2AC8-4E7F-AE4B-4B6667FFBA15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44090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0BB019-C4EA-4D36-9995-CA84A28C96D7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91141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BC30200-8332-4DC9-B2A2-05FAE5C7DC61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25101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6CE531-7118-48B3-B4A8-D0EA7C011893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35156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6467B97-4916-4634-93D5-648B5EF9C6AB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52602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09ED7D-022B-453E-B23E-49358D4FC502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598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405C4F-6D59-4F0C-938C-3BB98699397C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16746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7D75EE-E9D9-48C3-91A1-129631FDFA55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62189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F99F96D-B8D4-4CBB-8D9A-77AF09723A5E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51200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EA3B1DC-40E2-431C-88FD-3218B9E573EF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77519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en-US" altLang="zh-CN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anose="020B0A04020102020204" pitchFamily="34" charset="0"/>
              </a:defRPr>
            </a:lvl1pPr>
          </a:lstStyle>
          <a:p>
            <a:fld id="{E1B67E1D-4D57-4F53-ABEA-4CC6E1E55861}" type="slidenum">
              <a:rPr lang="en-US" altLang="zh-CN"/>
              <a:pPr/>
              <a:t>‹#›</a:t>
            </a:fld>
            <a:endParaRPr lang="en-US" altLang="zh-CN"/>
          </a:p>
        </p:txBody>
      </p:sp>
      <p:grpSp>
        <p:nvGrpSpPr>
          <p:cNvPr id="116740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1674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11674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11674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chemeClr val="hlink"/>
                </a:solidFill>
              </a:endParaRPr>
            </a:p>
          </p:txBody>
        </p:sp>
        <p:sp>
          <p:nvSpPr>
            <p:cNvPr id="11674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chemeClr val="hlink"/>
                </a:solidFill>
              </a:endParaRPr>
            </a:p>
          </p:txBody>
        </p:sp>
        <p:sp>
          <p:nvSpPr>
            <p:cNvPr id="11674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chemeClr val="accent2"/>
                </a:solidFill>
              </a:endParaRPr>
            </a:p>
          </p:txBody>
        </p:sp>
        <p:sp>
          <p:nvSpPr>
            <p:cNvPr id="11674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chemeClr val="hlink"/>
                </a:solidFill>
              </a:endParaRPr>
            </a:p>
          </p:txBody>
        </p:sp>
        <p:sp>
          <p:nvSpPr>
            <p:cNvPr id="11674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11674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chemeClr val="accent2"/>
                </a:solidFill>
              </a:endParaRPr>
            </a:p>
          </p:txBody>
        </p:sp>
        <p:sp>
          <p:nvSpPr>
            <p:cNvPr id="11674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chemeClr val="accent2"/>
                </a:solidFill>
              </a:endParaRPr>
            </a:p>
          </p:txBody>
        </p:sp>
      </p:grpSp>
      <p:sp>
        <p:nvSpPr>
          <p:cNvPr id="11675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1675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1675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1800" y="1700808"/>
            <a:ext cx="6019800" cy="2337792"/>
          </a:xfrm>
        </p:spPr>
        <p:txBody>
          <a:bodyPr/>
          <a:lstStyle/>
          <a:p>
            <a:r>
              <a:rPr lang="en-US" altLang="zh-CN" sz="3200" dirty="0" smtClean="0"/>
              <a:t>A Very Brief Introduction to the Semantics in LFG: Argument Structure and Glue Semantics</a:t>
            </a:r>
            <a:endParaRPr lang="zh-CN" altLang="zh-CN" sz="2000" i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92080" y="4725144"/>
            <a:ext cx="3483496" cy="1322040"/>
          </a:xfrm>
        </p:spPr>
        <p:txBody>
          <a:bodyPr/>
          <a:lstStyle/>
          <a:p>
            <a:pPr algn="r"/>
            <a:r>
              <a:rPr lang="en-US" altLang="zh-CN" sz="2000" dirty="0" smtClean="0"/>
              <a:t>Wang </a:t>
            </a:r>
            <a:r>
              <a:rPr lang="en-US" altLang="zh-CN" sz="2000" dirty="0" err="1" smtClean="0"/>
              <a:t>Jiajun</a:t>
            </a:r>
            <a:endParaRPr lang="en-US" altLang="zh-CN" sz="2000" dirty="0" smtClean="0"/>
          </a:p>
          <a:p>
            <a:pPr algn="r"/>
            <a:r>
              <a:rPr lang="en-US" altLang="zh-CN" sz="2000" dirty="0" smtClean="0"/>
              <a:t>Department of Chinese Linguistics, PKU</a:t>
            </a:r>
            <a:endParaRPr lang="zh-CN" altLang="zh-C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0767"/>
          </a:xfrm>
        </p:spPr>
        <p:txBody>
          <a:bodyPr/>
          <a:lstStyle/>
          <a:p>
            <a:r>
              <a:rPr lang="en-US" altLang="zh-CN" sz="3200" dirty="0"/>
              <a:t>Conceptual Semantics Framework of </a:t>
            </a:r>
            <a:r>
              <a:rPr lang="en-US" altLang="zh-CN" sz="3200" dirty="0" err="1"/>
              <a:t>Jackendoff</a:t>
            </a:r>
            <a:r>
              <a:rPr lang="en-US" altLang="zh-CN" sz="3200" dirty="0"/>
              <a:t> (1983, 1990)</a:t>
            </a:r>
          </a:p>
        </p:txBody>
      </p:sp>
      <p:sp>
        <p:nvSpPr>
          <p:cNvPr id="17" name="内容占位符 2"/>
          <p:cNvSpPr>
            <a:spLocks noGrp="1"/>
          </p:cNvSpPr>
          <p:nvPr>
            <p:ph idx="1"/>
          </p:nvPr>
        </p:nvSpPr>
        <p:spPr>
          <a:xfrm>
            <a:off x="354358" y="1597967"/>
            <a:ext cx="8435280" cy="4688160"/>
          </a:xfrm>
        </p:spPr>
        <p:txBody>
          <a:bodyPr/>
          <a:lstStyle/>
          <a:p>
            <a:r>
              <a:rPr lang="en-US" altLang="zh-CN" sz="2000" dirty="0" smtClean="0"/>
              <a:t>Lexical Conceptual Structure for </a:t>
            </a:r>
            <a:r>
              <a:rPr lang="en-US" altLang="zh-CN" sz="2000" i="1" dirty="0" smtClean="0"/>
              <a:t>give</a:t>
            </a:r>
            <a:r>
              <a:rPr lang="en-US" altLang="zh-CN" sz="2000" dirty="0" smtClean="0"/>
              <a:t> (Butt 1996)</a:t>
            </a:r>
          </a:p>
          <a:p>
            <a:endParaRPr lang="en-US" altLang="zh-CN" sz="2000" dirty="0"/>
          </a:p>
          <a:p>
            <a:endParaRPr lang="en-US" altLang="zh-CN" sz="2000" dirty="0" smtClean="0"/>
          </a:p>
          <a:p>
            <a:endParaRPr lang="en-US" altLang="zh-CN" sz="2000" dirty="0"/>
          </a:p>
          <a:p>
            <a:endParaRPr lang="en-US" altLang="zh-CN" sz="2000" dirty="0" smtClean="0"/>
          </a:p>
          <a:p>
            <a:endParaRPr lang="en-US" altLang="zh-CN" sz="2000" dirty="0"/>
          </a:p>
          <a:p>
            <a:pPr marL="0" indent="0">
              <a:buNone/>
            </a:pPr>
            <a:endParaRPr lang="en-US" altLang="zh-CN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b="1" i="1" dirty="0" smtClean="0"/>
              <a:t>Thematic Tier</a:t>
            </a:r>
            <a:r>
              <a:rPr lang="en-US" altLang="zh-CN" sz="2000" dirty="0" smtClean="0"/>
              <a:t>: </a:t>
            </a:r>
            <a:r>
              <a:rPr lang="en-US" altLang="zh-CN" sz="2000" b="1" dirty="0" smtClean="0"/>
              <a:t>“cause” relation CS </a:t>
            </a:r>
            <a:r>
              <a:rPr lang="en-US" altLang="zh-CN" sz="2000" dirty="0" smtClean="0"/>
              <a:t>holds between an </a:t>
            </a:r>
            <a:r>
              <a:rPr lang="en-US" altLang="zh-CN" sz="2000" b="1" dirty="0" smtClean="0"/>
              <a:t>actor α</a:t>
            </a:r>
            <a:r>
              <a:rPr lang="en-US" altLang="zh-CN" sz="2000" dirty="0" smtClean="0"/>
              <a:t> and an </a:t>
            </a:r>
            <a:r>
              <a:rPr lang="en-US" altLang="zh-CN" sz="2000" b="1" dirty="0" smtClean="0"/>
              <a:t>event </a:t>
            </a:r>
            <a:r>
              <a:rPr lang="en-US" altLang="zh-CN" sz="2000" b="1" dirty="0" err="1" smtClean="0"/>
              <a:t>GO</a:t>
            </a:r>
            <a:r>
              <a:rPr lang="en-US" altLang="zh-CN" sz="1200" b="1" dirty="0" err="1" smtClean="0"/>
              <a:t>Poss</a:t>
            </a:r>
            <a:r>
              <a:rPr lang="en-US" altLang="zh-CN" sz="2000" b="1" dirty="0" smtClean="0"/>
              <a:t> </a:t>
            </a:r>
            <a:r>
              <a:rPr lang="en-US" altLang="zh-CN" sz="2000" dirty="0" smtClean="0"/>
              <a:t>in which </a:t>
            </a:r>
            <a:r>
              <a:rPr lang="en-US" altLang="zh-CN" sz="2000" b="1" dirty="0" smtClean="0"/>
              <a:t>some entity </a:t>
            </a:r>
            <a:r>
              <a:rPr lang="en-US" altLang="zh-CN" sz="2000" dirty="0" smtClean="0"/>
              <a:t>is possessed by a </a:t>
            </a:r>
            <a:r>
              <a:rPr lang="en-US" altLang="zh-CN" sz="2000" b="1" dirty="0" smtClean="0"/>
              <a:t>beneficiary β</a:t>
            </a:r>
            <a:r>
              <a:rPr lang="en-US" altLang="zh-CN" sz="2000" dirty="0" smtClean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b="1" i="1" dirty="0" smtClean="0"/>
              <a:t>Action Tier</a:t>
            </a:r>
            <a:r>
              <a:rPr lang="en-US" altLang="zh-CN" sz="2000" dirty="0" smtClean="0"/>
              <a:t>: encodes information about </a:t>
            </a:r>
            <a:r>
              <a:rPr lang="en-US" altLang="zh-CN" sz="2000" b="1" dirty="0" smtClean="0"/>
              <a:t>motion</a:t>
            </a:r>
            <a:r>
              <a:rPr lang="en-US" altLang="zh-CN" sz="2000" dirty="0" smtClean="0"/>
              <a:t> or </a:t>
            </a:r>
            <a:r>
              <a:rPr lang="en-US" altLang="zh-CN" sz="2000" b="1" dirty="0" smtClean="0"/>
              <a:t>location</a:t>
            </a:r>
            <a:r>
              <a:rPr lang="en-US" altLang="zh-CN" sz="2000" dirty="0" smtClean="0"/>
              <a:t>. </a:t>
            </a:r>
          </a:p>
          <a:p>
            <a:pPr marL="400050" lvl="1" indent="0">
              <a:buNone/>
            </a:pPr>
            <a:r>
              <a:rPr lang="en-US" altLang="zh-CN" sz="1600" dirty="0" smtClean="0"/>
              <a:t>(“+” introduces agent and beneficiary, while patient introduces agent and patient)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b="1" i="1" dirty="0" smtClean="0"/>
              <a:t>Aspectual Tier</a:t>
            </a:r>
            <a:r>
              <a:rPr lang="en-US" altLang="zh-CN" sz="2000" dirty="0" smtClean="0"/>
              <a:t>: indicates whether the </a:t>
            </a:r>
            <a:r>
              <a:rPr lang="en-US" altLang="zh-CN" sz="2000" b="1" dirty="0" smtClean="0"/>
              <a:t>beginning, middle and end of the event</a:t>
            </a:r>
            <a:r>
              <a:rPr lang="en-US" altLang="zh-CN" sz="2000" dirty="0" smtClean="0"/>
              <a:t> are lexically specified. (applied in polysynthetic languages such as Urdu)</a:t>
            </a:r>
          </a:p>
          <a:p>
            <a:pPr marL="0" indent="0">
              <a:buNone/>
            </a:pPr>
            <a:r>
              <a:rPr lang="en-US" altLang="zh-CN" dirty="0" smtClean="0"/>
              <a:t> 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085" y="2059632"/>
            <a:ext cx="6219825" cy="17811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979712" y="3711214"/>
            <a:ext cx="2968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ASP (___, ___, ___)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143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Conceptual Semantics Framework of </a:t>
            </a:r>
            <a:r>
              <a:rPr lang="en-US" altLang="zh-CN" sz="3200" dirty="0" err="1"/>
              <a:t>Jackendoff</a:t>
            </a:r>
            <a:r>
              <a:rPr lang="en-US" altLang="zh-CN" sz="3200" dirty="0"/>
              <a:t> (1983, 1990)</a:t>
            </a:r>
          </a:p>
        </p:txBody>
      </p:sp>
      <p:sp>
        <p:nvSpPr>
          <p:cNvPr id="17" name="内容占位符 2"/>
          <p:cNvSpPr>
            <a:spLocks noGrp="1"/>
          </p:cNvSpPr>
          <p:nvPr>
            <p:ph idx="1"/>
          </p:nvPr>
        </p:nvSpPr>
        <p:spPr>
          <a:xfrm>
            <a:off x="436301" y="1828800"/>
            <a:ext cx="8229600" cy="4760168"/>
          </a:xfrm>
        </p:spPr>
        <p:txBody>
          <a:bodyPr/>
          <a:lstStyle/>
          <a:p>
            <a:r>
              <a:rPr lang="en-US" altLang="zh-CN" sz="2400" dirty="0" smtClean="0"/>
              <a:t>c-structure, f-structure and argument structure for </a:t>
            </a:r>
            <a:r>
              <a:rPr lang="en-US" altLang="zh-CN" sz="2400" i="1" dirty="0" smtClean="0"/>
              <a:t>cut</a:t>
            </a:r>
            <a:r>
              <a:rPr lang="en-US" altLang="zh-CN" sz="2400" dirty="0" smtClean="0"/>
              <a:t> (Butt et, al 1997)</a:t>
            </a:r>
          </a:p>
          <a:p>
            <a:endParaRPr lang="en-US" altLang="zh-CN" sz="2400" dirty="0"/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endParaRPr lang="en-US" altLang="zh-CN" sz="2400" dirty="0"/>
          </a:p>
          <a:p>
            <a:pPr marL="0" indent="0">
              <a:buNone/>
            </a:pPr>
            <a:endParaRPr lang="en-US" altLang="zh-CN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α maps c-structure to a-structure, and λ maps a-structure to f-structure. </a:t>
            </a:r>
            <a:r>
              <a:rPr lang="el-GR" altLang="zh-CN" sz="2400" dirty="0" smtClean="0"/>
              <a:t>Φ</a:t>
            </a:r>
            <a:r>
              <a:rPr lang="en-US" altLang="zh-CN" sz="2400" dirty="0" smtClean="0"/>
              <a:t>, composed from α and λ, maps c-structure to f-structure.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Butt et al. designed a theory to select the best candidate λ function. </a:t>
            </a:r>
            <a:endParaRPr lang="en-US" altLang="zh-CN" sz="3600" dirty="0" smtClean="0"/>
          </a:p>
          <a:p>
            <a:endParaRPr lang="en-US" altLang="zh-CN" sz="20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762" y="2708920"/>
            <a:ext cx="532447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0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ct val="20000"/>
              </a:spcBef>
              <a:buClr>
                <a:srgbClr val="00007D"/>
              </a:buClr>
              <a:buSzPct val="75000"/>
            </a:pPr>
            <a:r>
              <a:rPr lang="en-US" altLang="zh-CN" sz="2800" dirty="0">
                <a:solidFill>
                  <a:srgbClr val="000000"/>
                </a:solidFill>
                <a:cs typeface="+mn-cs"/>
              </a:rPr>
              <a:t>Well-formedness Conditions</a:t>
            </a:r>
          </a:p>
        </p:txBody>
      </p:sp>
      <p:sp>
        <p:nvSpPr>
          <p:cNvPr id="17" name="内容占位符 2"/>
          <p:cNvSpPr>
            <a:spLocks noGrp="1"/>
          </p:cNvSpPr>
          <p:nvPr>
            <p:ph idx="1"/>
          </p:nvPr>
        </p:nvSpPr>
        <p:spPr>
          <a:xfrm>
            <a:off x="436600" y="1628800"/>
            <a:ext cx="8229600" cy="4760168"/>
          </a:xfrm>
        </p:spPr>
        <p:txBody>
          <a:bodyPr/>
          <a:lstStyle/>
          <a:p>
            <a:pPr marL="0" indent="0">
              <a:buNone/>
            </a:pPr>
            <a:endParaRPr lang="en-US" altLang="zh-CN" sz="2800" dirty="0"/>
          </a:p>
          <a:p>
            <a:r>
              <a:rPr lang="en-US" altLang="zh-CN" sz="2400" dirty="0" smtClean="0"/>
              <a:t>Subject Condition: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Every verbal lexical form has a subject. </a:t>
            </a:r>
          </a:p>
          <a:p>
            <a:pPr marL="0" indent="0">
              <a:buNone/>
            </a:pPr>
            <a:r>
              <a:rPr lang="en-US" altLang="zh-CN" sz="2400" dirty="0" smtClean="0"/>
              <a:t>    (like EPP in GB)</a:t>
            </a:r>
          </a:p>
          <a:p>
            <a:pPr marL="0" indent="0">
              <a:buNone/>
            </a:pPr>
            <a:endParaRPr lang="en-US" altLang="zh-CN" sz="2400" dirty="0" smtClean="0"/>
          </a:p>
          <a:p>
            <a:r>
              <a:rPr lang="en-US" altLang="zh-CN" sz="2400" dirty="0" smtClean="0"/>
              <a:t>Function-Argument Biuniqueness: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The association relationship between grammatical functions and semantic arguments must be one-to-one. </a:t>
            </a:r>
          </a:p>
          <a:p>
            <a:pPr marL="0" indent="0">
              <a:buNone/>
            </a:pPr>
            <a:r>
              <a:rPr lang="en-US" altLang="zh-CN" sz="2400" dirty="0" smtClean="0"/>
              <a:t>    (like theta-Criterion in GB)</a:t>
            </a:r>
          </a:p>
        </p:txBody>
      </p:sp>
    </p:spTree>
    <p:extLst>
      <p:ext uri="{BB962C8B-B14F-4D97-AF65-F5344CB8AC3E}">
        <p14:creationId xmlns:p14="http://schemas.microsoft.com/office/powerpoint/2010/main" val="157107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dirty="0">
                <a:solidFill>
                  <a:srgbClr val="000000"/>
                </a:solidFill>
              </a:rPr>
              <a:t>Lexical Mapping Theory (Bresnan and </a:t>
            </a:r>
            <a:r>
              <a:rPr lang="en-US" altLang="zh-CN" sz="2400" dirty="0" err="1">
                <a:solidFill>
                  <a:srgbClr val="000000"/>
                </a:solidFill>
              </a:rPr>
              <a:t>Kanerva</a:t>
            </a:r>
            <a:r>
              <a:rPr lang="en-US" altLang="zh-CN" sz="2400" dirty="0">
                <a:solidFill>
                  <a:srgbClr val="000000"/>
                </a:solidFill>
              </a:rPr>
              <a:t> 1989)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610100"/>
          </a:xfrm>
        </p:spPr>
        <p:txBody>
          <a:bodyPr/>
          <a:lstStyle/>
          <a:p>
            <a:r>
              <a:rPr lang="en-US" altLang="zh-CN" sz="2400" dirty="0" smtClean="0"/>
              <a:t>Syntactic functions SUBJ, OBJ, </a:t>
            </a:r>
            <a:r>
              <a:rPr lang="en-US" altLang="zh-CN" sz="2400" dirty="0" err="1" smtClean="0"/>
              <a:t>OBJ</a:t>
            </a:r>
            <a:r>
              <a:rPr lang="en-US" altLang="zh-CN" sz="1800" dirty="0" err="1" smtClean="0"/>
              <a:t>θ</a:t>
            </a:r>
            <a:r>
              <a:rPr lang="en-US" altLang="zh-CN" sz="2400" dirty="0" smtClean="0"/>
              <a:t>, </a:t>
            </a:r>
            <a:r>
              <a:rPr lang="en-US" altLang="zh-CN" sz="2400" dirty="0" err="1" smtClean="0"/>
              <a:t>OBL</a:t>
            </a:r>
            <a:r>
              <a:rPr lang="en-US" altLang="zh-CN" sz="1800" dirty="0" err="1" smtClean="0"/>
              <a:t>θ</a:t>
            </a:r>
            <a:r>
              <a:rPr lang="en-US" altLang="zh-CN" sz="2400" dirty="0" smtClean="0"/>
              <a:t> can be decomposed into features </a:t>
            </a:r>
            <a:r>
              <a:rPr lang="en-US" altLang="zh-CN" sz="2400" b="1" dirty="0" smtClean="0"/>
              <a:t>±R(</a:t>
            </a:r>
            <a:r>
              <a:rPr lang="en-US" altLang="zh-CN" sz="2400" b="1" dirty="0" err="1" smtClean="0"/>
              <a:t>estricted</a:t>
            </a:r>
            <a:r>
              <a:rPr lang="en-US" altLang="zh-CN" sz="2400" b="1" dirty="0" smtClean="0"/>
              <a:t>) </a:t>
            </a:r>
            <a:r>
              <a:rPr lang="en-US" altLang="zh-CN" sz="2400" dirty="0" smtClean="0"/>
              <a:t>and </a:t>
            </a:r>
            <a:r>
              <a:rPr lang="en-US" altLang="zh-CN" sz="2400" b="1" dirty="0" smtClean="0"/>
              <a:t>±O(</a:t>
            </a:r>
            <a:r>
              <a:rPr lang="en-US" altLang="zh-CN" sz="2400" b="1" dirty="0" err="1" smtClean="0"/>
              <a:t>bjective</a:t>
            </a:r>
            <a:r>
              <a:rPr lang="en-US" altLang="zh-CN" sz="2400" b="1" dirty="0" smtClean="0"/>
              <a:t>)</a:t>
            </a:r>
            <a:r>
              <a:rPr lang="en-US" altLang="zh-CN" sz="2400" dirty="0" smtClean="0"/>
              <a:t>.</a:t>
            </a:r>
            <a:r>
              <a:rPr lang="en-US" altLang="zh-CN" sz="2400" b="1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-R: semantically unrestricted functions SUBJ and OBJ: arguments with any or no thematic role can enter.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+R: semantically restricted functions </a:t>
            </a:r>
            <a:r>
              <a:rPr lang="en-US" altLang="zh-CN" sz="2000" dirty="0" err="1" smtClean="0"/>
              <a:t>OBJ</a:t>
            </a:r>
            <a:r>
              <a:rPr lang="en-US" altLang="zh-CN" sz="1600" dirty="0" err="1" smtClean="0"/>
              <a:t>θ</a:t>
            </a:r>
            <a:r>
              <a:rPr lang="en-US" altLang="zh-CN" sz="2000" dirty="0" smtClean="0"/>
              <a:t> and </a:t>
            </a:r>
            <a:r>
              <a:rPr lang="en-US" altLang="zh-CN" sz="2000" dirty="0" err="1" smtClean="0"/>
              <a:t>OBL</a:t>
            </a:r>
            <a:r>
              <a:rPr lang="en-US" altLang="zh-CN" sz="1600" dirty="0" err="1" smtClean="0"/>
              <a:t>θ</a:t>
            </a:r>
            <a:r>
              <a:rPr lang="en-US" altLang="zh-CN" sz="2000" dirty="0" smtClean="0"/>
              <a:t>: only argument with certain thematic role may enter. (e.g. AGENT enter OBL</a:t>
            </a:r>
            <a:r>
              <a:rPr lang="en-US" altLang="zh-CN" sz="1200" dirty="0" smtClean="0"/>
              <a:t>AGENT</a:t>
            </a:r>
            <a:r>
              <a:rPr lang="en-US" altLang="zh-CN" sz="2000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-O: non-objective functions SUBJ and </a:t>
            </a:r>
            <a:r>
              <a:rPr lang="en-US" altLang="zh-CN" sz="2000" dirty="0" err="1" smtClean="0"/>
              <a:t>OBL</a:t>
            </a:r>
            <a:r>
              <a:rPr lang="en-US" altLang="zh-CN" sz="1600" dirty="0" err="1" smtClean="0"/>
              <a:t>θ</a:t>
            </a:r>
            <a:r>
              <a:rPr lang="en-US" altLang="zh-CN" sz="2000" dirty="0" smtClean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+O: objective functions OBJ and </a:t>
            </a:r>
            <a:r>
              <a:rPr lang="en-US" altLang="zh-CN" sz="2000" dirty="0" err="1" smtClean="0"/>
              <a:t>OBJ</a:t>
            </a:r>
            <a:r>
              <a:rPr lang="en-US" altLang="zh-CN" sz="1600" dirty="0" err="1" smtClean="0"/>
              <a:t>θ</a:t>
            </a:r>
            <a:r>
              <a:rPr lang="en-US" altLang="zh-CN" sz="2000" dirty="0" smtClean="0"/>
              <a:t>. </a:t>
            </a:r>
            <a:endParaRPr lang="zh-CN" altLang="en-US" sz="2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4940312"/>
            <a:ext cx="3429117" cy="164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44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dirty="0">
                <a:solidFill>
                  <a:srgbClr val="000000"/>
                </a:solidFill>
              </a:rPr>
              <a:t>Lexical Mapping Theory (Bresnan and </a:t>
            </a:r>
            <a:r>
              <a:rPr lang="en-US" altLang="zh-CN" sz="2400" dirty="0" err="1">
                <a:solidFill>
                  <a:srgbClr val="000000"/>
                </a:solidFill>
              </a:rPr>
              <a:t>Kanerva</a:t>
            </a:r>
            <a:r>
              <a:rPr lang="en-US" altLang="zh-CN" sz="2400" dirty="0">
                <a:solidFill>
                  <a:srgbClr val="000000"/>
                </a:solidFill>
              </a:rPr>
              <a:t> 1989)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44144"/>
          </a:xfrm>
        </p:spPr>
        <p:txBody>
          <a:bodyPr/>
          <a:lstStyle/>
          <a:p>
            <a:r>
              <a:rPr lang="en-US" altLang="zh-CN" sz="2000" dirty="0" smtClean="0"/>
              <a:t>Intrinsic Classification</a:t>
            </a:r>
          </a:p>
          <a:p>
            <a:endParaRPr lang="en-US" altLang="zh-CN" sz="2000" dirty="0"/>
          </a:p>
          <a:p>
            <a:endParaRPr lang="en-US" altLang="zh-CN" sz="2000" dirty="0" smtClean="0"/>
          </a:p>
          <a:p>
            <a:endParaRPr lang="en-US" altLang="zh-CN" sz="2000" dirty="0"/>
          </a:p>
          <a:p>
            <a:endParaRPr lang="en-US" altLang="zh-CN" sz="2000" dirty="0" smtClean="0"/>
          </a:p>
          <a:p>
            <a:endParaRPr lang="en-US" altLang="zh-CN" sz="2000" dirty="0" smtClean="0"/>
          </a:p>
          <a:p>
            <a:pPr marL="0" indent="0">
              <a:buNone/>
            </a:pPr>
            <a:endParaRPr lang="en-US" altLang="zh-CN" sz="2000" dirty="0" smtClean="0"/>
          </a:p>
          <a:p>
            <a:r>
              <a:rPr lang="en-US" altLang="zh-CN" sz="2000" dirty="0" smtClean="0"/>
              <a:t>Default Classification</a:t>
            </a:r>
            <a:endParaRPr lang="en-US" altLang="zh-CN" sz="2000" dirty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818" y="2096699"/>
            <a:ext cx="2880320" cy="108112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756" y="2086689"/>
            <a:ext cx="3787947" cy="10404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037" y="3177828"/>
            <a:ext cx="3405005" cy="9502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435" y="4692886"/>
            <a:ext cx="7481145" cy="110439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2994" y="5681252"/>
            <a:ext cx="590913" cy="11274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9894" y="5803247"/>
            <a:ext cx="594698" cy="9759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457200" y="5823673"/>
                <a:ext cx="6059016" cy="935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 smtClean="0"/>
                  <a:t>The thematic role of a predicate that is highest on the thematic hierarchy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altLang="zh-CN" dirty="0" smtClean="0"/>
                  <a:t> is classified as </a:t>
                </a:r>
                <a:r>
                  <a:rPr lang="en-US" altLang="zh-CN" b="1" dirty="0" smtClean="0"/>
                  <a:t>unrestricted</a:t>
                </a:r>
                <a:r>
                  <a:rPr lang="en-US" altLang="zh-CN" dirty="0" smtClean="0"/>
                  <a:t>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 smtClean="0"/>
                  <a:t>Other roles θ are classified as </a:t>
                </a:r>
                <a:r>
                  <a:rPr lang="en-US" altLang="zh-CN" b="1" dirty="0" smtClean="0"/>
                  <a:t>restricted</a:t>
                </a:r>
                <a:r>
                  <a:rPr lang="en-US" altLang="zh-CN" dirty="0" smtClean="0"/>
                  <a:t>.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823673"/>
                <a:ext cx="6059016" cy="935064"/>
              </a:xfrm>
              <a:prstGeom prst="rect">
                <a:avLst/>
              </a:prstGeom>
              <a:blipFill>
                <a:blip r:embed="rId8"/>
                <a:stretch>
                  <a:fillRect l="-604" t="-3247" b="-90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281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/>
              <a:t>The Active/Passive Alternation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04051"/>
            <a:ext cx="8229600" cy="3886200"/>
          </a:xfrm>
        </p:spPr>
        <p:txBody>
          <a:bodyPr/>
          <a:lstStyle/>
          <a:p>
            <a:r>
              <a:rPr lang="en-US" altLang="zh-CN" sz="2400" dirty="0" smtClean="0"/>
              <a:t>David selects Chris. </a:t>
            </a:r>
            <a:endParaRPr lang="zh-CN" altLang="en-US" sz="2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236" y="2284408"/>
            <a:ext cx="4343400" cy="4191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536" y="2732886"/>
            <a:ext cx="5286375" cy="7334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2680" y="3929945"/>
            <a:ext cx="4829175" cy="3524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/>
          <a:srcRect l="-67" t="-9534" r="-1" b="-2399"/>
          <a:stretch/>
        </p:blipFill>
        <p:spPr>
          <a:xfrm>
            <a:off x="1259632" y="4277354"/>
            <a:ext cx="4860974" cy="44778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747520" y="3006615"/>
            <a:ext cx="2401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Intrinsic classification </a:t>
            </a:r>
            <a:r>
              <a:rPr lang="en-US" altLang="zh-CN" dirty="0" err="1" smtClean="0"/>
              <a:t>supresses</a:t>
            </a:r>
            <a:r>
              <a:rPr lang="en-US" altLang="zh-CN" dirty="0" smtClean="0"/>
              <a:t> </a:t>
            </a:r>
          </a:p>
          <a:p>
            <a:r>
              <a:rPr lang="en-US" altLang="zh-CN" dirty="0" smtClean="0"/>
              <a:t>default classification</a:t>
            </a:r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8311" y="4826022"/>
            <a:ext cx="3204600" cy="177779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976536" y="3507628"/>
            <a:ext cx="5144070" cy="457078"/>
            <a:chOff x="976536" y="3507628"/>
            <a:chExt cx="5144070" cy="45707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76536" y="3507628"/>
              <a:ext cx="3924300" cy="3810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301456" y="3526556"/>
              <a:ext cx="819150" cy="438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727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/>
              <a:t>The Active/Passive Alternation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3285" y="1700808"/>
            <a:ext cx="8229600" cy="3886200"/>
          </a:xfrm>
        </p:spPr>
        <p:txBody>
          <a:bodyPr/>
          <a:lstStyle/>
          <a:p>
            <a:r>
              <a:rPr lang="en-US" altLang="zh-CN" sz="2400" dirty="0" smtClean="0"/>
              <a:t>Chris is selected. </a:t>
            </a:r>
            <a:endParaRPr lang="zh-CN" alt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326296"/>
            <a:ext cx="4276725" cy="4286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208" y="2754921"/>
            <a:ext cx="323850" cy="8001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454421" y="2798200"/>
            <a:ext cx="4248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Bresnan </a:t>
            </a:r>
            <a:r>
              <a:rPr lang="en-US" altLang="zh-CN" dirty="0" smtClean="0"/>
              <a:t>and Moshi </a:t>
            </a:r>
            <a:r>
              <a:rPr lang="en-US" altLang="zh-CN" dirty="0"/>
              <a:t>(1990) propose that </a:t>
            </a:r>
            <a:r>
              <a:rPr lang="en-US" altLang="zh-CN" dirty="0" err="1"/>
              <a:t>passivization</a:t>
            </a:r>
            <a:r>
              <a:rPr lang="en-US" altLang="zh-CN" dirty="0"/>
              <a:t> serves to suppress the thematically </a:t>
            </a:r>
            <a:r>
              <a:rPr lang="en-US" altLang="zh-CN" dirty="0" smtClean="0"/>
              <a:t>highest argument</a:t>
            </a:r>
            <a:r>
              <a:rPr lang="en-US" altLang="zh-CN" dirty="0"/>
              <a:t>, making it unavailable for </a:t>
            </a:r>
            <a:r>
              <a:rPr lang="en-US" altLang="zh-CN" dirty="0" smtClean="0"/>
              <a:t>linking. (AGENT will be linked to modifying adjunct. )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3198339"/>
            <a:ext cx="5276850" cy="4000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8691" y="3998439"/>
            <a:ext cx="4933950" cy="4000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/>
          <a:srcRect l="90" t="-6915" r="-1"/>
          <a:stretch/>
        </p:blipFill>
        <p:spPr>
          <a:xfrm>
            <a:off x="467544" y="4365104"/>
            <a:ext cx="4920166" cy="42770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5428" y="4994308"/>
            <a:ext cx="3800475" cy="15621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976015" y="2800630"/>
            <a:ext cx="29320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Default classification assigns [+R] to patient, which is suppressed by intrinsic classification. </a:t>
            </a:r>
            <a:endParaRPr lang="zh-CN" altLang="en-US" dirty="0"/>
          </a:p>
        </p:txBody>
      </p:sp>
      <p:grpSp>
        <p:nvGrpSpPr>
          <p:cNvPr id="16" name="组合 15"/>
          <p:cNvGrpSpPr/>
          <p:nvPr/>
        </p:nvGrpSpPr>
        <p:grpSpPr>
          <a:xfrm>
            <a:off x="251520" y="3591852"/>
            <a:ext cx="5276850" cy="438150"/>
            <a:chOff x="251520" y="3591852"/>
            <a:chExt cx="5276850" cy="43815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51520" y="3646103"/>
              <a:ext cx="1247775" cy="352425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09220" y="3591852"/>
              <a:ext cx="819150" cy="43815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421608" y="3591852"/>
              <a:ext cx="781050" cy="38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489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3" grpId="0"/>
      <p:bldP spid="1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2996952"/>
            <a:ext cx="53399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smtClean="0"/>
              <a:t>Part II: Glue Semantics 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19083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Glue Semantics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688160"/>
          </a:xfrm>
        </p:spPr>
        <p:txBody>
          <a:bodyPr/>
          <a:lstStyle/>
          <a:p>
            <a:r>
              <a:rPr lang="en-US" altLang="zh-CN" sz="2800" dirty="0" smtClean="0"/>
              <a:t>Argument structure alone is not enough to represent meaning, e.g. </a:t>
            </a:r>
            <a:r>
              <a:rPr lang="en-US" altLang="zh-CN" sz="2800" b="1" dirty="0" smtClean="0"/>
              <a:t>scope of modifier, quantification and notions of co-reference</a:t>
            </a:r>
            <a:r>
              <a:rPr lang="en-US" altLang="zh-CN" sz="2800" dirty="0" smtClean="0"/>
              <a:t>. </a:t>
            </a:r>
          </a:p>
          <a:p>
            <a:r>
              <a:rPr lang="en-US" altLang="zh-CN" sz="2800" dirty="0" smtClean="0"/>
              <a:t>The order in which meaning is combined does not necessarily reflect constituent structure. </a:t>
            </a:r>
            <a:r>
              <a:rPr lang="en-US" altLang="zh-CN" sz="2800" b="1" dirty="0" smtClean="0"/>
              <a:t>LFG relates meaning to f-structure</a:t>
            </a:r>
            <a:r>
              <a:rPr lang="en-US" altLang="zh-CN" sz="2800" dirty="0" smtClean="0"/>
              <a:t>, not c-structure. </a:t>
            </a:r>
          </a:p>
          <a:p>
            <a:r>
              <a:rPr lang="en-US" altLang="zh-CN" sz="2800" b="1" dirty="0" smtClean="0"/>
              <a:t>Standard predicate logic </a:t>
            </a:r>
            <a:r>
              <a:rPr lang="en-US" altLang="zh-CN" sz="2800" dirty="0" smtClean="0"/>
              <a:t>with </a:t>
            </a:r>
            <a:r>
              <a:rPr lang="en-US" altLang="zh-CN" sz="2800" b="1" dirty="0" smtClean="0"/>
              <a:t>function abstraction/application</a:t>
            </a:r>
            <a:r>
              <a:rPr lang="en-US" altLang="zh-CN" sz="2800" dirty="0" smtClean="0"/>
              <a:t> and </a:t>
            </a:r>
            <a:r>
              <a:rPr lang="en-US" altLang="zh-CN" sz="2800" b="1" dirty="0" smtClean="0"/>
              <a:t>variable binding </a:t>
            </a:r>
            <a:r>
              <a:rPr lang="en-US" altLang="zh-CN" sz="2800" dirty="0" smtClean="0"/>
              <a:t>is used in this approach. 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6183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Glue Semantics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6862" y="1700808"/>
            <a:ext cx="8229600" cy="4544144"/>
          </a:xfrm>
        </p:spPr>
        <p:txBody>
          <a:bodyPr/>
          <a:lstStyle/>
          <a:p>
            <a:r>
              <a:rPr lang="en-US" altLang="zh-CN" sz="2400" dirty="0" smtClean="0"/>
              <a:t>Predicate Logic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dirty="0"/>
              <a:t>c</a:t>
            </a:r>
            <a:r>
              <a:rPr lang="en-US" altLang="zh-CN" sz="2000" dirty="0" smtClean="0"/>
              <a:t>onstant: </a:t>
            </a:r>
            <a:r>
              <a:rPr lang="en-US" altLang="zh-CN" sz="2000" b="1" i="1" dirty="0" smtClean="0"/>
              <a:t>David</a:t>
            </a:r>
            <a:r>
              <a:rPr lang="en-US" altLang="zh-CN" sz="2000" i="1" dirty="0" smtClean="0"/>
              <a:t>		</a:t>
            </a:r>
            <a:r>
              <a:rPr lang="en-US" altLang="zh-CN" sz="2000" dirty="0" smtClean="0"/>
              <a:t>one-place function: </a:t>
            </a:r>
            <a:r>
              <a:rPr lang="en-US" altLang="zh-CN" sz="2000" b="1" i="1" dirty="0" smtClean="0"/>
              <a:t>yawn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one-place function applied to a constant: </a:t>
            </a:r>
            <a:r>
              <a:rPr lang="en-US" altLang="zh-CN" sz="2000" b="1" i="1" dirty="0" smtClean="0"/>
              <a:t>yawn(David)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zh-CN" sz="2000" b="1" i="1" dirty="0" smtClean="0"/>
          </a:p>
          <a:p>
            <a:r>
              <a:rPr lang="en-US" altLang="zh-CN" sz="2400" dirty="0" smtClean="0"/>
              <a:t>Lambda Abstraction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b="1" i="1" dirty="0" err="1" smtClean="0"/>
              <a:t>λX.P</a:t>
            </a:r>
            <a:r>
              <a:rPr lang="en-US" altLang="zh-CN" sz="2000" dirty="0" smtClean="0"/>
              <a:t> represents a function from entities represented by </a:t>
            </a:r>
            <a:r>
              <a:rPr lang="en-US" altLang="zh-CN" sz="2000" b="1" i="1" dirty="0" smtClean="0"/>
              <a:t>X</a:t>
            </a:r>
            <a:r>
              <a:rPr lang="en-US" altLang="zh-CN" sz="2000" dirty="0" smtClean="0"/>
              <a:t> to entities represented by </a:t>
            </a:r>
            <a:r>
              <a:rPr lang="en-US" altLang="zh-CN" sz="2000" b="1" i="1" dirty="0" smtClean="0"/>
              <a:t>P</a:t>
            </a:r>
            <a:r>
              <a:rPr lang="en-US" altLang="zh-CN" sz="2000" dirty="0" smtClean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When </a:t>
            </a:r>
            <a:r>
              <a:rPr lang="en-US" altLang="zh-CN" sz="2000" b="1" i="1" dirty="0" smtClean="0"/>
              <a:t>P</a:t>
            </a:r>
            <a:r>
              <a:rPr lang="en-US" altLang="zh-CN" sz="2000" dirty="0" smtClean="0"/>
              <a:t> contains at least one </a:t>
            </a:r>
            <a:r>
              <a:rPr lang="en-US" altLang="zh-CN" sz="2000" dirty="0"/>
              <a:t>occurrence of </a:t>
            </a:r>
            <a:r>
              <a:rPr lang="en-US" altLang="zh-CN" sz="2000" b="1" i="1" dirty="0"/>
              <a:t>X</a:t>
            </a:r>
            <a:r>
              <a:rPr lang="en-US" altLang="zh-CN" sz="2000" dirty="0"/>
              <a:t>, we say that these occurrences are bound by the λ</a:t>
            </a:r>
            <a:r>
              <a:rPr lang="zh-CN" altLang="en-US" sz="2000" dirty="0"/>
              <a:t> </a:t>
            </a:r>
            <a:r>
              <a:rPr lang="en-US" altLang="zh-CN" sz="2000" dirty="0"/>
              <a:t>lambda operator. e</a:t>
            </a:r>
            <a:r>
              <a:rPr lang="en-US" altLang="zh-CN" sz="2000" dirty="0" smtClean="0"/>
              <a:t>.g. </a:t>
            </a:r>
            <a:r>
              <a:rPr lang="en-US" altLang="zh-CN" sz="2000" b="1" i="1" dirty="0" err="1" smtClean="0"/>
              <a:t>λX.person</a:t>
            </a:r>
            <a:r>
              <a:rPr lang="en-US" altLang="zh-CN" sz="2000" b="1" i="1" dirty="0" smtClean="0"/>
              <a:t>(X)</a:t>
            </a:r>
            <a:r>
              <a:rPr lang="en-US" altLang="zh-CN" sz="20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zh-CN" sz="2000" dirty="0" smtClean="0"/>
          </a:p>
          <a:p>
            <a:r>
              <a:rPr lang="en-US" altLang="zh-CN" sz="2400" dirty="0" smtClean="0"/>
              <a:t>Function Application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b="1" dirty="0" smtClean="0"/>
              <a:t>[</a:t>
            </a:r>
            <a:r>
              <a:rPr lang="en-US" altLang="zh-CN" sz="2000" b="1" i="1" dirty="0" err="1" smtClean="0"/>
              <a:t>λX.P</a:t>
            </a:r>
            <a:r>
              <a:rPr lang="en-US" altLang="zh-CN" sz="2000" b="1" dirty="0" smtClean="0"/>
              <a:t>] (α): </a:t>
            </a:r>
            <a:r>
              <a:rPr lang="en-US" altLang="zh-CN" sz="2000" dirty="0" smtClean="0"/>
              <a:t>The function </a:t>
            </a:r>
            <a:r>
              <a:rPr lang="en-US" altLang="zh-CN" sz="2000" b="1" i="1" dirty="0" err="1" smtClean="0"/>
              <a:t>λX.P</a:t>
            </a:r>
            <a:r>
              <a:rPr lang="en-US" altLang="zh-CN" sz="2000" i="1" dirty="0" smtClean="0"/>
              <a:t> </a:t>
            </a:r>
            <a:r>
              <a:rPr lang="en-US" altLang="zh-CN" sz="2000" dirty="0" smtClean="0"/>
              <a:t>is applied to the argument α.            e.g. </a:t>
            </a:r>
            <a:r>
              <a:rPr lang="en-US" altLang="zh-CN" sz="2000" b="1" dirty="0" smtClean="0"/>
              <a:t>[</a:t>
            </a:r>
            <a:r>
              <a:rPr lang="en-US" altLang="zh-CN" sz="2000" b="1" i="1" dirty="0" err="1" smtClean="0"/>
              <a:t>λX.yawn</a:t>
            </a:r>
            <a:r>
              <a:rPr lang="en-US" altLang="zh-CN" sz="2000" b="1" i="1" dirty="0" smtClean="0"/>
              <a:t>(X)</a:t>
            </a:r>
            <a:r>
              <a:rPr lang="en-US" altLang="zh-CN" sz="2000" b="1" dirty="0" smtClean="0"/>
              <a:t>] (David) ≡ yawn</a:t>
            </a:r>
            <a:r>
              <a:rPr lang="en-US" altLang="zh-CN" sz="2000" b="1" dirty="0"/>
              <a:t>(</a:t>
            </a:r>
            <a:r>
              <a:rPr lang="en-US" altLang="zh-CN" sz="2000" b="1" dirty="0" smtClean="0"/>
              <a:t>David</a:t>
            </a:r>
            <a:r>
              <a:rPr lang="en-US" altLang="zh-CN" sz="2000" b="1" dirty="0"/>
              <a:t>)</a:t>
            </a:r>
            <a:endParaRPr lang="en-US" altLang="zh-CN" sz="2000" b="1" dirty="0" smtClean="0"/>
          </a:p>
          <a:p>
            <a:pPr>
              <a:buFont typeface="Arial" panose="020B0604020202020204" pitchFamily="34" charset="0"/>
              <a:buChar char="•"/>
            </a:pPr>
            <a:endParaRPr lang="en-US" altLang="zh-CN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68210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Argument Structure (how grammatical functions and semantic roles relate to each other)</a:t>
            </a:r>
          </a:p>
          <a:p>
            <a:r>
              <a:rPr lang="en-US" altLang="zh-CN" dirty="0" smtClean="0"/>
              <a:t>Glue Semantics (the operating procedure of which resembles </a:t>
            </a:r>
            <a:r>
              <a:rPr lang="en-US" altLang="zh-CN" dirty="0" err="1" smtClean="0"/>
              <a:t>Categorial</a:t>
            </a:r>
            <a:r>
              <a:rPr lang="en-US" altLang="zh-CN" dirty="0" smtClean="0"/>
              <a:t> Grammar)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0240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Glue Semantics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 smtClean="0"/>
              <a:t>Types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The expressions we work with are </a:t>
            </a:r>
            <a:r>
              <a:rPr lang="en-US" altLang="zh-CN" sz="2400" b="1" dirty="0" smtClean="0"/>
              <a:t>typed</a:t>
            </a:r>
            <a:r>
              <a:rPr lang="en-US" altLang="zh-CN" sz="2400" dirty="0" smtClean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400" b="1" dirty="0" smtClean="0"/>
              <a:t>e (entity) </a:t>
            </a:r>
            <a:r>
              <a:rPr lang="en-US" altLang="zh-CN" sz="2400" dirty="0" smtClean="0"/>
              <a:t>is associated with individual-denoting expressions, </a:t>
            </a:r>
            <a:r>
              <a:rPr lang="en-US" altLang="zh-CN" sz="2400" b="1" dirty="0" smtClean="0"/>
              <a:t>t (truth value) </a:t>
            </a:r>
            <a:r>
              <a:rPr lang="en-US" altLang="zh-CN" sz="2400" dirty="0" smtClean="0"/>
              <a:t>is associated with proposition-denoting expressions. </a:t>
            </a:r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337" y="4437112"/>
            <a:ext cx="526732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43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Glue Semantics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931664"/>
            <a:ext cx="8229600" cy="3886200"/>
          </a:xfrm>
        </p:spPr>
        <p:txBody>
          <a:bodyPr/>
          <a:lstStyle/>
          <a:p>
            <a:r>
              <a:rPr lang="en-US" altLang="zh-CN" sz="2800" dirty="0" smtClean="0"/>
              <a:t>Quantification</a:t>
            </a:r>
          </a:p>
          <a:p>
            <a:pPr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35" y="2624865"/>
            <a:ext cx="2777503" cy="61016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526" y="1940653"/>
            <a:ext cx="2381250" cy="5238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68" y="2549093"/>
            <a:ext cx="2953060" cy="7230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928" y="2579969"/>
            <a:ext cx="2746140" cy="69840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31333" y="3759336"/>
            <a:ext cx="7964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The first proposition is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restriction</a:t>
            </a:r>
            <a:r>
              <a:rPr lang="en-US" altLang="zh-CN" sz="2000" b="1" dirty="0" smtClean="0"/>
              <a:t>, </a:t>
            </a:r>
            <a:r>
              <a:rPr lang="en-US" altLang="zh-CN" sz="2000" dirty="0" smtClean="0"/>
              <a:t>which is syntactically fixed.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The second proposition is 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scope</a:t>
            </a:r>
            <a:r>
              <a:rPr lang="en-US" altLang="zh-CN" sz="2000" b="1" dirty="0" smtClean="0"/>
              <a:t>,</a:t>
            </a:r>
            <a:r>
              <a:rPr lang="en-US" altLang="zh-CN" sz="2000" dirty="0" smtClean="0"/>
              <a:t> which is chosen more freely and may cause </a:t>
            </a:r>
            <a:r>
              <a:rPr lang="en-US" altLang="zh-CN" sz="2000" b="1" dirty="0" smtClean="0"/>
              <a:t>semantic ambiguity</a:t>
            </a:r>
            <a:r>
              <a:rPr lang="en-US" altLang="zh-CN" sz="2000" dirty="0" smtClean="0"/>
              <a:t>. </a:t>
            </a:r>
            <a:endParaRPr lang="zh-CN" altLang="en-US" sz="2000" dirty="0"/>
          </a:p>
        </p:txBody>
      </p:sp>
      <p:cxnSp>
        <p:nvCxnSpPr>
          <p:cNvPr id="11" name="直接连接符 10"/>
          <p:cNvCxnSpPr/>
          <p:nvPr/>
        </p:nvCxnSpPr>
        <p:spPr>
          <a:xfrm>
            <a:off x="2218665" y="3272589"/>
            <a:ext cx="89037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1173599" y="3265638"/>
            <a:ext cx="974732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1185" y="4995960"/>
            <a:ext cx="6134100" cy="1400175"/>
          </a:xfrm>
          <a:prstGeom prst="rect">
            <a:avLst/>
          </a:prstGeom>
        </p:spPr>
      </p:pic>
      <p:cxnSp>
        <p:nvCxnSpPr>
          <p:cNvPr id="27" name="直接连接符 26"/>
          <p:cNvCxnSpPr/>
          <p:nvPr/>
        </p:nvCxnSpPr>
        <p:spPr>
          <a:xfrm>
            <a:off x="5065935" y="3285798"/>
            <a:ext cx="89037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V="1">
            <a:off x="4020869" y="3278847"/>
            <a:ext cx="974732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7796427" y="3299007"/>
            <a:ext cx="89037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V="1">
            <a:off x="6751361" y="3292056"/>
            <a:ext cx="974732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122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i="1" dirty="0" smtClean="0"/>
              <a:t>Restriction</a:t>
            </a:r>
            <a:r>
              <a:rPr lang="en-US" altLang="zh-CN" sz="3600" dirty="0" smtClean="0"/>
              <a:t> and </a:t>
            </a:r>
            <a:r>
              <a:rPr lang="en-US" altLang="zh-CN" sz="3600" b="1" i="1" dirty="0" smtClean="0"/>
              <a:t>Scope</a:t>
            </a:r>
            <a:r>
              <a:rPr lang="en-US" altLang="zh-CN" sz="3600" dirty="0" smtClean="0"/>
              <a:t> reminds me of something similar in HPSG……</a:t>
            </a:r>
            <a:endParaRPr lang="zh-CN" altLang="en-US" sz="36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7" t="75731" r="15169"/>
          <a:stretch/>
        </p:blipFill>
        <p:spPr>
          <a:xfrm>
            <a:off x="1120791" y="1828800"/>
            <a:ext cx="6582187" cy="146490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703" y="3293702"/>
            <a:ext cx="6782594" cy="340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19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Glue Semantics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388" y="1968160"/>
            <a:ext cx="4486275" cy="5048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8050" y="2862152"/>
            <a:ext cx="2247900" cy="9048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4039" y="4149080"/>
            <a:ext cx="6276975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2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22884"/>
          </a:xfrm>
        </p:spPr>
        <p:txBody>
          <a:bodyPr/>
          <a:lstStyle/>
          <a:p>
            <a:r>
              <a:rPr lang="en-US" altLang="zh-CN" sz="3200" dirty="0" smtClean="0"/>
              <a:t>Example 1: Intransitive Verb</a:t>
            </a:r>
            <a:endParaRPr lang="zh-CN" altLang="en-US" sz="32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256" y="1602477"/>
            <a:ext cx="4896544" cy="7158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05885"/>
            <a:ext cx="3034680" cy="62630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3140968"/>
            <a:ext cx="3193163" cy="355261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475" y="3177278"/>
            <a:ext cx="5884714" cy="347999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275475" y="3140967"/>
            <a:ext cx="43204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987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04" y="1988840"/>
            <a:ext cx="1826021" cy="8427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425" y="1988840"/>
            <a:ext cx="7157575" cy="3995469"/>
          </a:xfrm>
          <a:prstGeom prst="rect">
            <a:avLst/>
          </a:prstGeom>
        </p:spPr>
      </p:pic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22884"/>
          </a:xfrm>
        </p:spPr>
        <p:txBody>
          <a:bodyPr/>
          <a:lstStyle/>
          <a:p>
            <a:r>
              <a:rPr lang="en-US" altLang="zh-CN" sz="3200" dirty="0" smtClean="0"/>
              <a:t>Example 1: Intransitive Verb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28735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22884"/>
          </a:xfrm>
        </p:spPr>
        <p:txBody>
          <a:bodyPr/>
          <a:lstStyle/>
          <a:p>
            <a:r>
              <a:rPr lang="en-US" altLang="zh-CN" sz="3200" dirty="0" smtClean="0"/>
              <a:t>Example 2: Transitive Verb</a:t>
            </a:r>
            <a:endParaRPr lang="zh-CN" altLang="en-US" sz="32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704221"/>
            <a:ext cx="3251176" cy="67098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501008"/>
            <a:ext cx="7578427" cy="67109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2929" y="2704221"/>
            <a:ext cx="3247058" cy="62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49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405448"/>
            <a:ext cx="6616195" cy="645333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259632" y="440120"/>
            <a:ext cx="43204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445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66570"/>
            <a:ext cx="6552728" cy="639143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259632" y="440120"/>
            <a:ext cx="43204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619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22884"/>
          </a:xfrm>
        </p:spPr>
        <p:txBody>
          <a:bodyPr/>
          <a:lstStyle/>
          <a:p>
            <a:r>
              <a:rPr lang="en-US" altLang="zh-CN" sz="3200" dirty="0" smtClean="0"/>
              <a:t>Example 2: Transitive Verb</a:t>
            </a:r>
            <a:endParaRPr lang="zh-CN" altLang="en-US" sz="32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1628800"/>
            <a:ext cx="6648450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4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47664" y="2996952"/>
            <a:ext cx="60922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smtClean="0"/>
              <a:t>Part I: Argument Structure 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09258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The “Glue” Language: Linear Logic</a:t>
            </a:r>
            <a:endParaRPr lang="zh-CN" altLang="en-US" sz="36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687" y="2054349"/>
            <a:ext cx="5391150" cy="15811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295" y="3861048"/>
            <a:ext cx="5534025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63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The “Glue” Language: Linear Logic</a:t>
            </a:r>
            <a:endParaRPr lang="zh-CN" altLang="en-US" sz="36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347" y="1897669"/>
            <a:ext cx="3543300" cy="5429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486" y="2747632"/>
            <a:ext cx="5153025" cy="12763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610" y="4331020"/>
            <a:ext cx="696277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84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solidFill>
                  <a:srgbClr val="000000"/>
                </a:solidFill>
              </a:rPr>
              <a:t>The “Glue” Language: Linear Logic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821" y="1628800"/>
            <a:ext cx="7432357" cy="50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84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dirty="0">
                <a:latin typeface="Arial" panose="020B0604020202020204" pitchFamily="34" charset="0"/>
              </a:rPr>
              <a:t>Semantic Completeness and Coherence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2663" y="1824066"/>
            <a:ext cx="8229600" cy="4629269"/>
          </a:xfrm>
        </p:spPr>
        <p:txBody>
          <a:bodyPr/>
          <a:lstStyle/>
          <a:p>
            <a:r>
              <a:rPr lang="en-US" altLang="zh-CN" sz="2400" dirty="0" smtClean="0"/>
              <a:t>A </a:t>
            </a:r>
            <a:r>
              <a:rPr lang="en-US" altLang="zh-CN" sz="2400" dirty="0"/>
              <a:t>meaning derivation for an utterance is </a:t>
            </a:r>
            <a:r>
              <a:rPr lang="en-US" altLang="zh-CN" sz="2400" b="1" dirty="0" smtClean="0"/>
              <a:t>semantically complete </a:t>
            </a:r>
            <a:r>
              <a:rPr lang="en-US" altLang="zh-CN" sz="2400" dirty="0"/>
              <a:t>if a meaning derivation from the </a:t>
            </a:r>
            <a:r>
              <a:rPr lang="en-US" altLang="zh-CN" sz="2400" dirty="0" smtClean="0"/>
              <a:t>premises…produces </a:t>
            </a:r>
            <a:r>
              <a:rPr lang="en-US" altLang="zh-CN" sz="2400" dirty="0"/>
              <a:t>a </a:t>
            </a:r>
            <a:r>
              <a:rPr lang="en-US" altLang="zh-CN" sz="2400" dirty="0" smtClean="0"/>
              <a:t>meaning…that </a:t>
            </a:r>
            <a:r>
              <a:rPr lang="en-US" altLang="zh-CN" sz="2400" dirty="0"/>
              <a:t>does not contain any unsaturated </a:t>
            </a:r>
            <a:r>
              <a:rPr lang="en-US" altLang="zh-CN" sz="2400" dirty="0" smtClean="0"/>
              <a:t>expressions. </a:t>
            </a:r>
          </a:p>
          <a:p>
            <a:r>
              <a:rPr lang="en-US" altLang="zh-CN" sz="2400" dirty="0" smtClean="0"/>
              <a:t>A </a:t>
            </a:r>
            <a:r>
              <a:rPr lang="en-US" altLang="zh-CN" sz="2400" dirty="0"/>
              <a:t>meaning derivation for an utterance is </a:t>
            </a:r>
            <a:r>
              <a:rPr lang="en-US" altLang="zh-CN" sz="2400" b="1" dirty="0"/>
              <a:t>semantically coherent </a:t>
            </a:r>
            <a:r>
              <a:rPr lang="en-US" altLang="zh-CN" sz="2400" dirty="0" smtClean="0"/>
              <a:t>if the </a:t>
            </a:r>
            <a:r>
              <a:rPr lang="en-US" altLang="zh-CN" sz="2400" dirty="0"/>
              <a:t>meaning derivation produces a </a:t>
            </a:r>
            <a:r>
              <a:rPr lang="en-US" altLang="zh-CN" sz="2400" dirty="0" smtClean="0"/>
              <a:t>meaning…with </a:t>
            </a:r>
            <a:r>
              <a:rPr lang="en-US" altLang="zh-CN" sz="2400" dirty="0"/>
              <a:t>no </a:t>
            </a:r>
            <a:r>
              <a:rPr lang="en-US" altLang="zh-CN" sz="2400" dirty="0" smtClean="0"/>
              <a:t>additional unused </a:t>
            </a:r>
            <a:r>
              <a:rPr lang="en-US" altLang="zh-CN" sz="2400" dirty="0"/>
              <a:t>premises remaining</a:t>
            </a:r>
            <a:r>
              <a:rPr lang="en-US" altLang="zh-CN" sz="2400" dirty="0" smtClean="0"/>
              <a:t>.</a:t>
            </a:r>
          </a:p>
          <a:p>
            <a:endParaRPr lang="en-US" altLang="zh-CN" sz="2400" dirty="0"/>
          </a:p>
          <a:p>
            <a:r>
              <a:rPr lang="en-US" altLang="zh-CN" sz="1800" dirty="0" smtClean="0"/>
              <a:t>Semantically incomplete: A, [A→[B→C]]├ [B→C]    e.g. *David selected. </a:t>
            </a:r>
          </a:p>
          <a:p>
            <a:r>
              <a:rPr lang="en-US" altLang="zh-CN" sz="1800" dirty="0" smtClean="0"/>
              <a:t>Semantically incoherent: A, B, [A→C] ├ B, C    e.g. *David yawned Chris. </a:t>
            </a:r>
          </a:p>
          <a:p>
            <a:r>
              <a:rPr lang="en-US" altLang="zh-CN" sz="1800" dirty="0" smtClean="0"/>
              <a:t>Semantically coherent and complete: A, [A→B] ├ B    e.g. David yawned. </a:t>
            </a: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2487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solidFill>
                  <a:srgbClr val="000000"/>
                </a:solidFill>
              </a:rPr>
              <a:t>The “Glue” Language: Linear Logic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 smtClean="0"/>
              <a:t>This </a:t>
            </a:r>
            <a:r>
              <a:rPr lang="en-US" altLang="zh-CN" sz="2800" dirty="0"/>
              <a:t>aspect of glue </a:t>
            </a:r>
            <a:r>
              <a:rPr lang="en-US" altLang="zh-CN" sz="2800" dirty="0" smtClean="0"/>
              <a:t>semantic deductions </a:t>
            </a:r>
            <a:r>
              <a:rPr lang="en-US" altLang="zh-CN" sz="2800" dirty="0"/>
              <a:t>is strongly similar to </a:t>
            </a:r>
            <a:r>
              <a:rPr lang="en-US" altLang="zh-CN" sz="2800" b="1" dirty="0" err="1"/>
              <a:t>Categorial</a:t>
            </a:r>
            <a:r>
              <a:rPr lang="en-US" altLang="zh-CN" sz="2800" b="1" dirty="0"/>
              <a:t> Grammar </a:t>
            </a:r>
            <a:r>
              <a:rPr lang="en-US" altLang="zh-CN" sz="2800" dirty="0"/>
              <a:t>(</a:t>
            </a:r>
            <a:r>
              <a:rPr lang="en-US" altLang="zh-CN" sz="2800" dirty="0" err="1"/>
              <a:t>Oehrle</a:t>
            </a:r>
            <a:r>
              <a:rPr lang="en-US" altLang="zh-CN" sz="2800" dirty="0"/>
              <a:t> et al. 1988; </a:t>
            </a:r>
            <a:r>
              <a:rPr lang="en-US" altLang="zh-CN" sz="2800" dirty="0" err="1" smtClean="0"/>
              <a:t>Moortgat</a:t>
            </a:r>
            <a:r>
              <a:rPr lang="en-US" altLang="zh-CN" sz="2800" dirty="0" smtClean="0"/>
              <a:t> 1988</a:t>
            </a:r>
            <a:r>
              <a:rPr lang="en-US" altLang="zh-CN" sz="2800" dirty="0"/>
              <a:t>, 1996; Morrill 1994; Steedman 1996). </a:t>
            </a:r>
            <a:endParaRPr lang="en-US" altLang="zh-CN" sz="2800" dirty="0" smtClean="0"/>
          </a:p>
          <a:p>
            <a:r>
              <a:rPr lang="en-US" altLang="zh-CN" sz="2800" dirty="0" smtClean="0"/>
              <a:t>Linguistic </a:t>
            </a:r>
            <a:r>
              <a:rPr lang="en-US" altLang="zh-CN" sz="2800" dirty="0"/>
              <a:t>analysis in </a:t>
            </a:r>
            <a:r>
              <a:rPr lang="en-US" altLang="zh-CN" sz="2800" dirty="0" err="1" smtClean="0"/>
              <a:t>Categorial</a:t>
            </a:r>
            <a:r>
              <a:rPr lang="en-US" altLang="zh-CN" sz="2800" dirty="0" smtClean="0"/>
              <a:t> Grammar </a:t>
            </a:r>
            <a:r>
              <a:rPr lang="en-US" altLang="zh-CN" sz="2800" dirty="0"/>
              <a:t>is a </a:t>
            </a:r>
            <a:r>
              <a:rPr lang="en-US" altLang="zh-CN" sz="2800" b="1" dirty="0"/>
              <a:t>deductive process</a:t>
            </a:r>
            <a:r>
              <a:rPr lang="en-US" altLang="zh-CN" sz="2800" dirty="0"/>
              <a:t>, in which </a:t>
            </a:r>
            <a:r>
              <a:rPr lang="en-US" altLang="zh-CN" sz="2800" b="1" dirty="0"/>
              <a:t>the syntactic structure and the </a:t>
            </a:r>
            <a:r>
              <a:rPr lang="en-US" altLang="zh-CN" sz="2800" b="1" dirty="0" smtClean="0"/>
              <a:t>meaning of </a:t>
            </a:r>
            <a:r>
              <a:rPr lang="en-US" altLang="zh-CN" sz="2800" b="1" dirty="0"/>
              <a:t>a sentence are obtained by a logical deduction from premises contributed by </a:t>
            </a:r>
            <a:r>
              <a:rPr lang="en-US" altLang="zh-CN" sz="2800" b="1" dirty="0" smtClean="0"/>
              <a:t>its words</a:t>
            </a:r>
            <a:r>
              <a:rPr lang="en-US" altLang="zh-CN" sz="2800" dirty="0"/>
              <a:t>.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47945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solidFill>
                  <a:srgbClr val="000000"/>
                </a:solidFill>
              </a:rPr>
              <a:t>The “Glue” Language: Linear Logic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700808"/>
            <a:ext cx="8496943" cy="3886200"/>
          </a:xfrm>
        </p:spPr>
        <p:txBody>
          <a:bodyPr/>
          <a:lstStyle/>
          <a:p>
            <a:r>
              <a:rPr lang="en-US" altLang="zh-CN" sz="2300" dirty="0"/>
              <a:t>Probably the most important difference between the </a:t>
            </a:r>
            <a:r>
              <a:rPr lang="en-US" altLang="zh-CN" sz="2300" dirty="0" err="1"/>
              <a:t>categorial</a:t>
            </a:r>
            <a:r>
              <a:rPr lang="en-US" altLang="zh-CN" sz="2300" dirty="0"/>
              <a:t> approach </a:t>
            </a:r>
            <a:r>
              <a:rPr lang="en-US" altLang="zh-CN" sz="2300" dirty="0" smtClean="0"/>
              <a:t>and the </a:t>
            </a:r>
            <a:r>
              <a:rPr lang="en-US" altLang="zh-CN" sz="2300" dirty="0"/>
              <a:t>glue approach is in the </a:t>
            </a:r>
            <a:r>
              <a:rPr lang="en-US" altLang="zh-CN" sz="2300" b="1" dirty="0"/>
              <a:t>syntactic primitives </a:t>
            </a:r>
            <a:r>
              <a:rPr lang="en-US" altLang="zh-CN" sz="2300" dirty="0"/>
              <a:t>that are relevant for </a:t>
            </a:r>
            <a:r>
              <a:rPr lang="en-US" altLang="zh-CN" sz="2300" dirty="0" smtClean="0"/>
              <a:t>semantic composition</a:t>
            </a:r>
            <a:r>
              <a:rPr lang="en-US" altLang="zh-CN" sz="2300" dirty="0"/>
              <a:t>. </a:t>
            </a:r>
            <a:endParaRPr lang="en-US" altLang="zh-CN" sz="2300" dirty="0" smtClean="0"/>
          </a:p>
          <a:p>
            <a:r>
              <a:rPr lang="en-US" altLang="zh-CN" sz="2300" dirty="0" smtClean="0"/>
              <a:t>In </a:t>
            </a:r>
            <a:r>
              <a:rPr lang="en-US" altLang="zh-CN" sz="2300" dirty="0" err="1"/>
              <a:t>categorial</a:t>
            </a:r>
            <a:r>
              <a:rPr lang="en-US" altLang="zh-CN" sz="2300" dirty="0"/>
              <a:t> grammar, a predicate combines with its </a:t>
            </a:r>
            <a:r>
              <a:rPr lang="en-US" altLang="zh-CN" sz="2300" dirty="0" smtClean="0"/>
              <a:t>arguments on </a:t>
            </a:r>
            <a:r>
              <a:rPr lang="en-US" altLang="zh-CN" sz="2300" dirty="0"/>
              <a:t>the basis of relations defined on the </a:t>
            </a:r>
            <a:r>
              <a:rPr lang="en-US" altLang="zh-CN" sz="2300" b="1" dirty="0"/>
              <a:t>surface string, like to-the-left-of and </a:t>
            </a:r>
            <a:r>
              <a:rPr lang="en-US" altLang="zh-CN" sz="2300" b="1" dirty="0" smtClean="0"/>
              <a:t>to the-right-of</a:t>
            </a:r>
            <a:r>
              <a:rPr lang="en-US" altLang="zh-CN" sz="2300" dirty="0" smtClean="0"/>
              <a:t>. </a:t>
            </a:r>
          </a:p>
          <a:p>
            <a:r>
              <a:rPr lang="en-US" altLang="zh-CN" sz="2300" dirty="0"/>
              <a:t>I</a:t>
            </a:r>
            <a:r>
              <a:rPr lang="en-US" altLang="zh-CN" sz="2300" dirty="0" smtClean="0"/>
              <a:t>n </a:t>
            </a:r>
            <a:r>
              <a:rPr lang="en-US" altLang="zh-CN" sz="2300" dirty="0"/>
              <a:t>the glue approach, in contrast, semantic deductions are </a:t>
            </a:r>
            <a:r>
              <a:rPr lang="en-US" altLang="zh-CN" sz="2300" dirty="0" smtClean="0"/>
              <a:t>guided by </a:t>
            </a:r>
            <a:r>
              <a:rPr lang="en-US" altLang="zh-CN" sz="2300" b="1" dirty="0"/>
              <a:t>f-structural relations like SUBJ, COMP, and ADJ</a:t>
            </a:r>
            <a:r>
              <a:rPr lang="en-US" altLang="zh-CN" sz="2300" dirty="0"/>
              <a:t>. </a:t>
            </a:r>
            <a:endParaRPr lang="en-US" altLang="zh-CN" sz="2300" dirty="0" smtClean="0"/>
          </a:p>
          <a:p>
            <a:r>
              <a:rPr lang="en-US" altLang="zh-CN" sz="2300" dirty="0" smtClean="0"/>
              <a:t>This </a:t>
            </a:r>
            <a:r>
              <a:rPr lang="en-US" altLang="zh-CN" sz="2300" dirty="0"/>
              <a:t>frees the glue </a:t>
            </a:r>
            <a:r>
              <a:rPr lang="en-US" altLang="zh-CN" sz="2300" dirty="0" smtClean="0"/>
              <a:t>approach from </a:t>
            </a:r>
            <a:r>
              <a:rPr lang="en-US" altLang="zh-CN" sz="2300" dirty="0"/>
              <a:t>concerns with </a:t>
            </a:r>
            <a:r>
              <a:rPr lang="en-US" altLang="zh-CN" sz="2300" dirty="0" smtClean="0"/>
              <a:t>cross-linguistically </a:t>
            </a:r>
            <a:r>
              <a:rPr lang="en-US" altLang="zh-CN" sz="2300" dirty="0"/>
              <a:t>variable constituent structure relations </a:t>
            </a:r>
            <a:r>
              <a:rPr lang="en-US" altLang="zh-CN" sz="2300" dirty="0" smtClean="0"/>
              <a:t>and allows </a:t>
            </a:r>
            <a:r>
              <a:rPr lang="en-US" altLang="zh-CN" sz="2300" dirty="0"/>
              <a:t>semantic composition to proceed according to the more abstract </a:t>
            </a:r>
            <a:r>
              <a:rPr lang="en-US" altLang="zh-CN" sz="2300" dirty="0" smtClean="0"/>
              <a:t>syntactic organization </a:t>
            </a:r>
            <a:r>
              <a:rPr lang="en-US" altLang="zh-CN" sz="2300" dirty="0"/>
              <a:t>of f-structure.</a:t>
            </a:r>
            <a:endParaRPr lang="zh-CN" altLang="en-US" sz="2300" dirty="0"/>
          </a:p>
        </p:txBody>
      </p:sp>
    </p:spTree>
    <p:extLst>
      <p:ext uri="{BB962C8B-B14F-4D97-AF65-F5344CB8AC3E}">
        <p14:creationId xmlns:p14="http://schemas.microsoft.com/office/powerpoint/2010/main" val="68234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Quantification: everyone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2" y="1988840"/>
            <a:ext cx="8563496" cy="411081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79512" y="1988840"/>
            <a:ext cx="72008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58779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Quantification: everyone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703" y="1628800"/>
            <a:ext cx="5782593" cy="486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0991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Quantification: every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062" y="1700808"/>
            <a:ext cx="6619875" cy="475297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43608" y="1714265"/>
            <a:ext cx="72008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90641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Quantification: every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588" y="1700808"/>
            <a:ext cx="7416824" cy="4915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83568" y="1648780"/>
            <a:ext cx="72008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507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Argument Structure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5157192"/>
          </a:xfrm>
        </p:spPr>
        <p:txBody>
          <a:bodyPr/>
          <a:lstStyle/>
          <a:p>
            <a:r>
              <a:rPr lang="en-US" altLang="zh-CN" sz="2400" dirty="0" smtClean="0"/>
              <a:t>Syntax and semantics are separate structures, separately constrained.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i="1" dirty="0" smtClean="0"/>
              <a:t>Chris ate. </a:t>
            </a:r>
            <a:r>
              <a:rPr lang="en-US" altLang="zh-CN" sz="2000" dirty="0" smtClean="0"/>
              <a:t>(a two-place semantic relation with an intransitive use)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i="1" dirty="0" smtClean="0"/>
              <a:t>It rained. </a:t>
            </a:r>
            <a:r>
              <a:rPr lang="en-US" altLang="zh-CN" sz="2000" dirty="0" smtClean="0"/>
              <a:t>(requires a subject but denotes no semantic argument, e.g. *David rained. )</a:t>
            </a:r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Syntax Testing: only intransitive verbs can participate in out-</a:t>
            </a:r>
            <a:r>
              <a:rPr lang="en-US" altLang="zh-CN" sz="2400" dirty="0" err="1" smtClean="0"/>
              <a:t>prefixation</a:t>
            </a:r>
            <a:r>
              <a:rPr lang="en-US" altLang="zh-CN" sz="2400" dirty="0" smtClean="0"/>
              <a:t>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i="1" dirty="0" smtClean="0"/>
              <a:t>The lamp shines. /The lamp outshines the candle.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i="1" dirty="0" smtClean="0"/>
              <a:t>The Brownies found the treasure. / *The Brownies </a:t>
            </a:r>
            <a:r>
              <a:rPr lang="en-US" altLang="zh-CN" sz="2000" i="1" dirty="0" err="1" smtClean="0"/>
              <a:t>outfound</a:t>
            </a:r>
            <a:r>
              <a:rPr lang="en-US" altLang="zh-CN" sz="2000" i="1" dirty="0" smtClean="0"/>
              <a:t> the Girl Scouts in the treasure hunt.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i="1" dirty="0" smtClean="0"/>
              <a:t>Chris </a:t>
            </a:r>
            <a:r>
              <a:rPr lang="en-US" altLang="zh-CN" sz="2000" i="1" dirty="0" err="1" smtClean="0"/>
              <a:t>outate</a:t>
            </a:r>
            <a:r>
              <a:rPr lang="en-US" altLang="zh-CN" sz="2000" i="1" dirty="0" smtClean="0"/>
              <a:t> David. 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2055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Quantification: every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262" y="1925066"/>
            <a:ext cx="8294538" cy="417845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44965" y="1842257"/>
            <a:ext cx="72008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86226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835696" y="2924944"/>
            <a:ext cx="542565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/>
              <a:t>Thanks for your Attention !</a:t>
            </a:r>
          </a:p>
          <a:p>
            <a:pPr algn="ctr"/>
            <a:r>
              <a:rPr lang="en-US" altLang="zh-CN" sz="3200" b="1" dirty="0" smtClean="0"/>
              <a:t>Q &amp; A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33790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Argument Structure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0364" y="1556792"/>
            <a:ext cx="8363272" cy="4760168"/>
          </a:xfrm>
        </p:spPr>
        <p:txBody>
          <a:bodyPr/>
          <a:lstStyle/>
          <a:p>
            <a:r>
              <a:rPr lang="en-US" altLang="zh-CN" sz="2400" dirty="0" smtClean="0"/>
              <a:t>Semantic structure influences syntactic form: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i="1" dirty="0" smtClean="0"/>
              <a:t>Jim </a:t>
            </a:r>
            <a:r>
              <a:rPr lang="en-US" altLang="zh-CN" sz="2000" i="1" dirty="0" err="1" smtClean="0"/>
              <a:t>obliquated</a:t>
            </a:r>
            <a:r>
              <a:rPr lang="en-US" altLang="zh-CN" sz="2000" i="1" dirty="0" smtClean="0"/>
              <a:t> the door of the closet.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i="1" dirty="0" smtClean="0"/>
              <a:t>*The door of the closet </a:t>
            </a:r>
            <a:r>
              <a:rPr lang="en-US" altLang="zh-CN" sz="2000" i="1" dirty="0" err="1" smtClean="0"/>
              <a:t>obliquated</a:t>
            </a:r>
            <a:r>
              <a:rPr lang="en-US" altLang="zh-CN" sz="2000" i="1" dirty="0" smtClean="0"/>
              <a:t> Jim.</a:t>
            </a:r>
          </a:p>
          <a:p>
            <a:pPr marL="0" indent="0">
              <a:buNone/>
            </a:pPr>
            <a:r>
              <a:rPr lang="en-US" altLang="zh-CN" sz="2000" dirty="0" smtClean="0"/>
              <a:t>    (</a:t>
            </a:r>
            <a:r>
              <a:rPr lang="en-US" altLang="zh-CN" sz="2000" dirty="0" err="1" smtClean="0"/>
              <a:t>obliquate</a:t>
            </a:r>
            <a:r>
              <a:rPr lang="en-US" altLang="zh-CN" sz="2000" dirty="0" smtClean="0"/>
              <a:t>: to build or place in an oblique orientation)</a:t>
            </a:r>
          </a:p>
          <a:p>
            <a:pPr marL="0" indent="0">
              <a:buNone/>
            </a:pPr>
            <a:endParaRPr lang="en-US" altLang="zh-CN" sz="1800" dirty="0" smtClean="0"/>
          </a:p>
          <a:p>
            <a:r>
              <a:rPr lang="en-US" altLang="zh-CN" sz="2400" dirty="0" smtClean="0"/>
              <a:t>Since </a:t>
            </a:r>
            <a:r>
              <a:rPr lang="en-US" altLang="zh-CN" sz="2400" i="1" dirty="0" err="1" smtClean="0"/>
              <a:t>obliquate</a:t>
            </a:r>
            <a:r>
              <a:rPr lang="en-US" altLang="zh-CN" sz="2400" dirty="0" smtClean="0"/>
              <a:t> is a coined word, no syntactic or morphological priming effect may be activated during the experimentation. The unacceptability of the second sentence must be ascribed to constraints imposed by the verb. </a:t>
            </a:r>
            <a:r>
              <a:rPr lang="en-US" altLang="zh-CN" sz="2400" dirty="0" err="1" smtClean="0"/>
              <a:t>Alsina</a:t>
            </a:r>
            <a:r>
              <a:rPr lang="en-US" altLang="zh-CN" sz="2400" dirty="0" smtClean="0"/>
              <a:t> (1996), Chapter I</a:t>
            </a:r>
          </a:p>
          <a:p>
            <a:endParaRPr lang="en-US" altLang="zh-CN" sz="1100" dirty="0"/>
          </a:p>
          <a:p>
            <a:r>
              <a:rPr lang="en-US" altLang="zh-CN" sz="2400" dirty="0" smtClean="0"/>
              <a:t>German example: </a:t>
            </a:r>
          </a:p>
          <a:p>
            <a:r>
              <a:rPr lang="en-US" altLang="zh-CN" sz="2000" i="1" dirty="0" err="1" smtClean="0"/>
              <a:t>Ich</a:t>
            </a:r>
            <a:r>
              <a:rPr lang="en-US" altLang="zh-CN" sz="2000" i="1" dirty="0" smtClean="0"/>
              <a:t> </a:t>
            </a:r>
            <a:r>
              <a:rPr lang="en-US" altLang="zh-CN" sz="2000" i="1" dirty="0" err="1" smtClean="0"/>
              <a:t>esse</a:t>
            </a:r>
            <a:r>
              <a:rPr lang="en-US" altLang="zh-CN" sz="2000" i="1" dirty="0" smtClean="0"/>
              <a:t> den </a:t>
            </a:r>
            <a:r>
              <a:rPr lang="en-US" altLang="zh-CN" sz="2000" i="1" dirty="0" err="1" smtClean="0"/>
              <a:t>Äpfel</a:t>
            </a:r>
            <a:r>
              <a:rPr lang="en-US" altLang="zh-CN" sz="2000" i="1" dirty="0" smtClean="0"/>
              <a:t>. /Den </a:t>
            </a:r>
            <a:r>
              <a:rPr lang="en-US" altLang="zh-CN" sz="2000" i="1" dirty="0" err="1" smtClean="0"/>
              <a:t>Äpfel</a:t>
            </a:r>
            <a:r>
              <a:rPr lang="en-US" altLang="zh-CN" sz="2000" i="1" dirty="0" smtClean="0"/>
              <a:t> </a:t>
            </a:r>
            <a:r>
              <a:rPr lang="en-US" altLang="zh-CN" sz="2000" i="1" dirty="0" err="1" smtClean="0"/>
              <a:t>esse</a:t>
            </a:r>
            <a:r>
              <a:rPr lang="en-US" altLang="zh-CN" sz="2000" i="1" dirty="0" smtClean="0"/>
              <a:t> </a:t>
            </a:r>
            <a:r>
              <a:rPr lang="en-US" altLang="zh-CN" sz="2000" i="1" dirty="0" err="1" smtClean="0"/>
              <a:t>ich</a:t>
            </a:r>
            <a:r>
              <a:rPr lang="en-US" altLang="zh-CN" sz="2000" i="1" dirty="0" smtClean="0"/>
              <a:t>. </a:t>
            </a:r>
          </a:p>
          <a:p>
            <a:r>
              <a:rPr lang="en-US" altLang="zh-CN" sz="2000" i="1" dirty="0" smtClean="0"/>
              <a:t>*Der </a:t>
            </a:r>
            <a:r>
              <a:rPr lang="en-US" altLang="zh-CN" sz="2000" i="1" dirty="0" err="1" smtClean="0"/>
              <a:t>Äpfel</a:t>
            </a:r>
            <a:r>
              <a:rPr lang="en-US" altLang="zh-CN" sz="2000" i="1" dirty="0" smtClean="0"/>
              <a:t> </a:t>
            </a:r>
            <a:r>
              <a:rPr lang="en-US" altLang="zh-CN" sz="2000" i="1" dirty="0" err="1" smtClean="0"/>
              <a:t>esse</a:t>
            </a:r>
            <a:r>
              <a:rPr lang="en-US" altLang="zh-CN" sz="2000" i="1" dirty="0" smtClean="0"/>
              <a:t> </a:t>
            </a:r>
            <a:r>
              <a:rPr lang="en-US" altLang="zh-CN" sz="2000" i="1" dirty="0" err="1" smtClean="0"/>
              <a:t>mich.</a:t>
            </a:r>
            <a:r>
              <a:rPr lang="en-US" altLang="zh-CN" sz="2000" i="1" dirty="0" smtClean="0"/>
              <a:t> /*</a:t>
            </a:r>
            <a:r>
              <a:rPr lang="en-US" altLang="zh-CN" sz="2000" i="1" dirty="0" err="1" smtClean="0"/>
              <a:t>Mich</a:t>
            </a:r>
            <a:r>
              <a:rPr lang="en-US" altLang="zh-CN" sz="2000" i="1" dirty="0" smtClean="0"/>
              <a:t> </a:t>
            </a:r>
            <a:r>
              <a:rPr lang="en-US" altLang="zh-CN" sz="2000" i="1" dirty="0" err="1" smtClean="0"/>
              <a:t>esse</a:t>
            </a:r>
            <a:r>
              <a:rPr lang="en-US" altLang="zh-CN" sz="2000" i="1" dirty="0" smtClean="0"/>
              <a:t> der </a:t>
            </a:r>
            <a:r>
              <a:rPr lang="en-US" altLang="zh-CN" sz="2000" i="1" dirty="0" err="1" smtClean="0"/>
              <a:t>Äpfel</a:t>
            </a:r>
            <a:r>
              <a:rPr lang="en-US" altLang="zh-CN" sz="2000" i="1" dirty="0" smtClean="0"/>
              <a:t>. </a:t>
            </a:r>
            <a:endParaRPr lang="zh-CN" alt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67968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Argument Structure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76800"/>
          </a:xfrm>
        </p:spPr>
        <p:txBody>
          <a:bodyPr/>
          <a:lstStyle/>
          <a:p>
            <a:r>
              <a:rPr lang="en-US" altLang="zh-CN" sz="2800" dirty="0" smtClean="0"/>
              <a:t>What aspects of semantic structure are relevant for constraints on syntactic form?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400" b="1" dirty="0" smtClean="0"/>
              <a:t>Unrestricted Conceptual Representation</a:t>
            </a:r>
            <a:r>
              <a:rPr lang="en-US" altLang="zh-CN" sz="2400" dirty="0" smtClean="0"/>
              <a:t>: Any kind of semantic or culturally salient distinction can be reflected in syntax and constrain syntactic form and relations.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400" b="1" dirty="0" smtClean="0"/>
              <a:t>Grammatically Relevant Subsystem</a:t>
            </a:r>
            <a:r>
              <a:rPr lang="en-US" altLang="zh-CN" sz="2400" dirty="0" smtClean="0"/>
              <a:t>: Only certain semantic features represented as argument structure are relevant for syntax. </a:t>
            </a:r>
          </a:p>
          <a:p>
            <a:pPr marL="0" indent="0">
              <a:buNone/>
            </a:pPr>
            <a:r>
              <a:rPr lang="en-US" altLang="zh-CN" sz="2400" dirty="0" smtClean="0"/>
              <a:t>    Pinker (1989), </a:t>
            </a:r>
            <a:r>
              <a:rPr lang="en-US" altLang="zh-CN" sz="2400" dirty="0" err="1" smtClean="0"/>
              <a:t>Mohanan</a:t>
            </a:r>
            <a:r>
              <a:rPr lang="en-US" altLang="zh-CN" sz="2400" dirty="0" smtClean="0"/>
              <a:t> (1994)</a:t>
            </a:r>
          </a:p>
          <a:p>
            <a:pPr marL="0" indent="0">
              <a:buNone/>
            </a:pPr>
            <a:endParaRPr lang="en-US" altLang="zh-CN" sz="2400" dirty="0" smtClean="0"/>
          </a:p>
          <a:p>
            <a:r>
              <a:rPr lang="en-US" altLang="zh-CN" sz="2800" dirty="0" smtClean="0"/>
              <a:t>Work on LFG adheres to the “Grammatically Relevant Subsystem” paradigm. 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04353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Argument Structure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72136"/>
          </a:xfrm>
        </p:spPr>
        <p:txBody>
          <a:bodyPr/>
          <a:lstStyle/>
          <a:p>
            <a:r>
              <a:rPr lang="en-US" altLang="zh-CN" sz="2400" dirty="0" smtClean="0"/>
              <a:t>Kaplan and Bresnan (1982)</a:t>
            </a:r>
          </a:p>
          <a:p>
            <a:endParaRPr lang="en-US" altLang="zh-CN" sz="2400" dirty="0"/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Recent work on argument structure in LFG stems from two sources: </a:t>
            </a:r>
            <a:endParaRPr lang="en-US" altLang="zh-CN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Proto-Role argument classification proposals of </a:t>
            </a:r>
            <a:r>
              <a:rPr lang="en-US" altLang="zh-CN" sz="2000" dirty="0" err="1" smtClean="0"/>
              <a:t>Dowty</a:t>
            </a:r>
            <a:r>
              <a:rPr lang="en-US" altLang="zh-CN" sz="2000" dirty="0" smtClean="0"/>
              <a:t> (1991)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Conceptual Semantics Framework of </a:t>
            </a:r>
            <a:r>
              <a:rPr lang="en-US" altLang="zh-CN" sz="2000" dirty="0" err="1" smtClean="0"/>
              <a:t>Jackendoff</a:t>
            </a:r>
            <a:r>
              <a:rPr lang="en-US" altLang="zh-CN" sz="2000" dirty="0" smtClean="0"/>
              <a:t> (1983, 1990)</a:t>
            </a:r>
            <a:endParaRPr lang="zh-CN" altLang="en-US" sz="2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420888"/>
            <a:ext cx="521017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9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Proto-Role argument classification proposals of </a:t>
            </a:r>
            <a:r>
              <a:rPr lang="en-US" altLang="zh-CN" sz="3200" dirty="0" err="1" smtClean="0"/>
              <a:t>Dowty</a:t>
            </a:r>
            <a:r>
              <a:rPr lang="en-US" altLang="zh-CN" sz="3200" dirty="0" smtClean="0"/>
              <a:t> (1991</a:t>
            </a:r>
            <a:r>
              <a:rPr lang="en-US" altLang="zh-CN" sz="3200" dirty="0"/>
              <a:t>)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688160"/>
          </a:xfrm>
        </p:spPr>
        <p:txBody>
          <a:bodyPr/>
          <a:lstStyle/>
          <a:p>
            <a:r>
              <a:rPr lang="en-US" altLang="zh-CN" sz="2400" dirty="0" err="1" smtClean="0"/>
              <a:t>Alsina</a:t>
            </a:r>
            <a:r>
              <a:rPr lang="en-US" altLang="zh-CN" sz="2400" dirty="0" smtClean="0"/>
              <a:t> (1996) assumes a set of criterial definitions for proto-agent and proto-patient argument: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A causer argument with volitional involvement is necessarily classified as a </a:t>
            </a:r>
            <a:r>
              <a:rPr lang="en-US" altLang="zh-CN" sz="2000" b="1" dirty="0" smtClean="0"/>
              <a:t>proto-agent</a:t>
            </a:r>
            <a:r>
              <a:rPr lang="en-US" altLang="zh-CN" sz="2000" dirty="0" smtClean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An “incremental theme” argument is a </a:t>
            </a:r>
            <a:r>
              <a:rPr lang="en-US" altLang="zh-CN" sz="2000" b="1" dirty="0" smtClean="0"/>
              <a:t>proto-patient</a:t>
            </a:r>
            <a:r>
              <a:rPr lang="en-US" altLang="zh-CN" sz="2000" dirty="0" smtClean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Arguments that do not meet these criteria are not assigned proto-role status. </a:t>
            </a:r>
            <a:endParaRPr lang="en-US" altLang="zh-CN" sz="2000" dirty="0"/>
          </a:p>
          <a:p>
            <a:endParaRPr lang="en-US" altLang="zh-CN" sz="2000" dirty="0" smtClean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solidFill>
                  <a:srgbClr val="FF0000"/>
                </a:solidFill>
              </a:rPr>
              <a:t>Destination argument </a:t>
            </a:r>
            <a:r>
              <a:rPr lang="en-US" altLang="zh-CN" sz="2000" dirty="0" smtClean="0"/>
              <a:t>of </a:t>
            </a:r>
            <a:r>
              <a:rPr lang="en-US" altLang="zh-CN" sz="2000" i="1" dirty="0" smtClean="0"/>
              <a:t>come</a:t>
            </a:r>
            <a:r>
              <a:rPr lang="en-US" altLang="zh-CN" sz="2000" dirty="0" smtClean="0"/>
              <a:t> bears no proto-role status.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solidFill>
                  <a:srgbClr val="0070C0"/>
                </a:solidFill>
              </a:rPr>
              <a:t>Recipient argument </a:t>
            </a:r>
            <a:r>
              <a:rPr lang="en-US" altLang="zh-CN" sz="2000" dirty="0" smtClean="0"/>
              <a:t>of </a:t>
            </a:r>
            <a:r>
              <a:rPr lang="en-US" altLang="zh-CN" sz="2000" i="1" dirty="0" smtClean="0"/>
              <a:t>give</a:t>
            </a:r>
            <a:r>
              <a:rPr lang="en-US" altLang="zh-CN" sz="2000" dirty="0" smtClean="0"/>
              <a:t> is optionally classified as a proto patient, depending on whether or not it is causally affected. </a:t>
            </a:r>
            <a:endParaRPr lang="en-US" altLang="zh-CN" sz="2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4293096"/>
            <a:ext cx="4559244" cy="1411415"/>
          </a:xfrm>
          <a:prstGeom prst="rect">
            <a:avLst/>
          </a:prstGeom>
        </p:spPr>
      </p:pic>
      <p:sp>
        <p:nvSpPr>
          <p:cNvPr id="13" name="椭圆 12"/>
          <p:cNvSpPr/>
          <p:nvPr/>
        </p:nvSpPr>
        <p:spPr>
          <a:xfrm>
            <a:off x="5004048" y="4998803"/>
            <a:ext cx="720080" cy="51842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4956963" y="4364321"/>
            <a:ext cx="407125" cy="4472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000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Conceptual Semantics Framework of </a:t>
            </a:r>
            <a:r>
              <a:rPr lang="en-US" altLang="zh-CN" sz="3200" dirty="0" err="1" smtClean="0"/>
              <a:t>Jackendoff</a:t>
            </a:r>
            <a:r>
              <a:rPr lang="en-US" altLang="zh-CN" sz="3200" dirty="0" smtClean="0"/>
              <a:t> (1983</a:t>
            </a:r>
            <a:r>
              <a:rPr lang="en-US" altLang="zh-CN" sz="3200" dirty="0"/>
              <a:t>, 1990)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dirty="0" smtClean="0"/>
              <a:t>Conceptual Semantics Framework of </a:t>
            </a:r>
            <a:r>
              <a:rPr lang="en-US" altLang="zh-CN" sz="2000" dirty="0" err="1" smtClean="0"/>
              <a:t>Jackendoff</a:t>
            </a:r>
            <a:r>
              <a:rPr lang="en-US" altLang="zh-CN" sz="2000" dirty="0" smtClean="0"/>
              <a:t> (1983, 1990)</a:t>
            </a:r>
          </a:p>
          <a:p>
            <a:endParaRPr lang="en-US" altLang="zh-CN" sz="2000" dirty="0"/>
          </a:p>
          <a:p>
            <a:endParaRPr lang="en-US" altLang="zh-CN" sz="2000" dirty="0" smtClean="0"/>
          </a:p>
          <a:p>
            <a:endParaRPr lang="en-US" altLang="zh-CN" sz="2000" dirty="0"/>
          </a:p>
          <a:p>
            <a:endParaRPr lang="en-US" altLang="zh-CN" sz="2000" dirty="0" smtClean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2424011"/>
            <a:ext cx="2673235" cy="15758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722" y="4769355"/>
            <a:ext cx="3121233" cy="11615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2078" y="4794786"/>
            <a:ext cx="2771519" cy="114537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7463" y="4169203"/>
            <a:ext cx="5572125" cy="4572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328" y="6354895"/>
            <a:ext cx="7914979" cy="37733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900423" y="2471505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lexeme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2207925" y="2792798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POS category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1513302" y="3137319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selectional</a:t>
            </a:r>
            <a:r>
              <a:rPr lang="en-US" altLang="zh-CN" dirty="0" smtClean="0"/>
              <a:t> restriction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2606804" y="348184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semantics</a:t>
            </a:r>
            <a:endParaRPr lang="zh-CN" altLang="en-US" dirty="0"/>
          </a:p>
        </p:txBody>
      </p:sp>
      <p:sp>
        <p:nvSpPr>
          <p:cNvPr id="16" name="下箭头 15"/>
          <p:cNvSpPr/>
          <p:nvPr/>
        </p:nvSpPr>
        <p:spPr>
          <a:xfrm>
            <a:off x="4353026" y="4556729"/>
            <a:ext cx="290982" cy="17981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50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Template</Template>
  <TotalTime>1437</TotalTime>
  <Words>1600</Words>
  <Application>Microsoft Office PowerPoint</Application>
  <PresentationFormat>全屏显示(4:3)</PresentationFormat>
  <Paragraphs>189</Paragraphs>
  <Slides>41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49" baseType="lpstr">
      <vt:lpstr>等线</vt:lpstr>
      <vt:lpstr>宋体</vt:lpstr>
      <vt:lpstr>Arial</vt:lpstr>
      <vt:lpstr>Arial Black</vt:lpstr>
      <vt:lpstr>Cambria Math</vt:lpstr>
      <vt:lpstr>Times New Roman</vt:lpstr>
      <vt:lpstr>Wingdings</vt:lpstr>
      <vt:lpstr>Pixel</vt:lpstr>
      <vt:lpstr>A Very Brief Introduction to the Semantics in LFG: Argument Structure and Glue Semantics</vt:lpstr>
      <vt:lpstr>Outline</vt:lpstr>
      <vt:lpstr>PowerPoint 演示文稿</vt:lpstr>
      <vt:lpstr>Argument Structure</vt:lpstr>
      <vt:lpstr>Argument Structure</vt:lpstr>
      <vt:lpstr>Argument Structure</vt:lpstr>
      <vt:lpstr>Argument Structure</vt:lpstr>
      <vt:lpstr>Proto-Role argument classification proposals of Dowty (1991)</vt:lpstr>
      <vt:lpstr>Conceptual Semantics Framework of Jackendoff (1983, 1990)</vt:lpstr>
      <vt:lpstr>Conceptual Semantics Framework of Jackendoff (1983, 1990)</vt:lpstr>
      <vt:lpstr>Conceptual Semantics Framework of Jackendoff (1983, 1990)</vt:lpstr>
      <vt:lpstr>Well-formedness Conditions</vt:lpstr>
      <vt:lpstr>Lexical Mapping Theory (Bresnan and Kanerva 1989)</vt:lpstr>
      <vt:lpstr>Lexical Mapping Theory (Bresnan and Kanerva 1989)</vt:lpstr>
      <vt:lpstr>The Active/Passive Alternation</vt:lpstr>
      <vt:lpstr>The Active/Passive Alternation</vt:lpstr>
      <vt:lpstr>PowerPoint 演示文稿</vt:lpstr>
      <vt:lpstr>Glue Semantics</vt:lpstr>
      <vt:lpstr>Glue Semantics</vt:lpstr>
      <vt:lpstr>Glue Semantics</vt:lpstr>
      <vt:lpstr>Glue Semantics</vt:lpstr>
      <vt:lpstr>Restriction and Scope reminds me of something similar in HPSG……</vt:lpstr>
      <vt:lpstr>Glue Semantics</vt:lpstr>
      <vt:lpstr>Example 1: Intransitive Verb</vt:lpstr>
      <vt:lpstr>Example 1: Intransitive Verb</vt:lpstr>
      <vt:lpstr>Example 2: Transitive Verb</vt:lpstr>
      <vt:lpstr>PowerPoint 演示文稿</vt:lpstr>
      <vt:lpstr>PowerPoint 演示文稿</vt:lpstr>
      <vt:lpstr>Example 2: Transitive Verb</vt:lpstr>
      <vt:lpstr>The “Glue” Language: Linear Logic</vt:lpstr>
      <vt:lpstr>The “Glue” Language: Linear Logic</vt:lpstr>
      <vt:lpstr>The “Glue” Language: Linear Logic</vt:lpstr>
      <vt:lpstr>Semantic Completeness and Coherence</vt:lpstr>
      <vt:lpstr>The “Glue” Language: Linear Logic</vt:lpstr>
      <vt:lpstr>The “Glue” Language: Linear Logic</vt:lpstr>
      <vt:lpstr>Quantification: everyone</vt:lpstr>
      <vt:lpstr>Quantification: everyone</vt:lpstr>
      <vt:lpstr>Quantification: every</vt:lpstr>
      <vt:lpstr>Quantification: every</vt:lpstr>
      <vt:lpstr>Quantification: every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Semantics in Lexical Functional Grammar:  Linking Theory, Lambda Abstraction and Glue Semantics (from fundamentals to giving up)</dc:title>
  <dc:creator>wjj</dc:creator>
  <cp:lastModifiedBy>wjj</cp:lastModifiedBy>
  <cp:revision>81</cp:revision>
  <dcterms:created xsi:type="dcterms:W3CDTF">2019-06-11T01:15:54Z</dcterms:created>
  <dcterms:modified xsi:type="dcterms:W3CDTF">2019-08-13T11:09:58Z</dcterms:modified>
</cp:coreProperties>
</file>