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xml" ContentType="application/inkml+xml"/>
  <Override PartName="/ppt/notesSlides/notesSlide19.xml" ContentType="application/vnd.openxmlformats-officedocument.presentationml.notesSlide+xml"/>
  <Override PartName="/ppt/ink/ink5.xml" ContentType="application/inkml+xml"/>
  <Override PartName="/ppt/notesSlides/notesSlide20.xml" ContentType="application/vnd.openxmlformats-officedocument.presentationml.notesSlide+xml"/>
  <Override PartName="/ppt/ink/ink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63"/>
  </p:notesMasterIdLst>
  <p:sldIdLst>
    <p:sldId id="256" r:id="rId2"/>
    <p:sldId id="257" r:id="rId3"/>
    <p:sldId id="309" r:id="rId4"/>
    <p:sldId id="307" r:id="rId5"/>
    <p:sldId id="262" r:id="rId6"/>
    <p:sldId id="263" r:id="rId7"/>
    <p:sldId id="331" r:id="rId8"/>
    <p:sldId id="259" r:id="rId9"/>
    <p:sldId id="264" r:id="rId10"/>
    <p:sldId id="265" r:id="rId11"/>
    <p:sldId id="266" r:id="rId12"/>
    <p:sldId id="267" r:id="rId13"/>
    <p:sldId id="268" r:id="rId14"/>
    <p:sldId id="274" r:id="rId15"/>
    <p:sldId id="270" r:id="rId16"/>
    <p:sldId id="271" r:id="rId17"/>
    <p:sldId id="277" r:id="rId18"/>
    <p:sldId id="278" r:id="rId19"/>
    <p:sldId id="276" r:id="rId20"/>
    <p:sldId id="279" r:id="rId21"/>
    <p:sldId id="281" r:id="rId22"/>
    <p:sldId id="282" r:id="rId23"/>
    <p:sldId id="280" r:id="rId24"/>
    <p:sldId id="284" r:id="rId25"/>
    <p:sldId id="285" r:id="rId26"/>
    <p:sldId id="286" r:id="rId27"/>
    <p:sldId id="288" r:id="rId28"/>
    <p:sldId id="287" r:id="rId29"/>
    <p:sldId id="283" r:id="rId30"/>
    <p:sldId id="290" r:id="rId31"/>
    <p:sldId id="291" r:id="rId32"/>
    <p:sldId id="293" r:id="rId33"/>
    <p:sldId id="292" r:id="rId34"/>
    <p:sldId id="305" r:id="rId35"/>
    <p:sldId id="306" r:id="rId36"/>
    <p:sldId id="308" r:id="rId37"/>
    <p:sldId id="289" r:id="rId38"/>
    <p:sldId id="297" r:id="rId39"/>
    <p:sldId id="298" r:id="rId40"/>
    <p:sldId id="299" r:id="rId41"/>
    <p:sldId id="302" r:id="rId42"/>
    <p:sldId id="295" r:id="rId43"/>
    <p:sldId id="304" r:id="rId44"/>
    <p:sldId id="296" r:id="rId45"/>
    <p:sldId id="294" r:id="rId46"/>
    <p:sldId id="330" r:id="rId47"/>
    <p:sldId id="312" r:id="rId48"/>
    <p:sldId id="313" r:id="rId49"/>
    <p:sldId id="318" r:id="rId50"/>
    <p:sldId id="321" r:id="rId51"/>
    <p:sldId id="314" r:id="rId52"/>
    <p:sldId id="322" r:id="rId53"/>
    <p:sldId id="324" r:id="rId54"/>
    <p:sldId id="325" r:id="rId55"/>
    <p:sldId id="326" r:id="rId56"/>
    <p:sldId id="327" r:id="rId57"/>
    <p:sldId id="328" r:id="rId58"/>
    <p:sldId id="323" r:id="rId59"/>
    <p:sldId id="315" r:id="rId60"/>
    <p:sldId id="329" r:id="rId61"/>
    <p:sldId id="317" r:id="rId6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24" autoAdjust="0"/>
    <p:restoredTop sz="93023" autoAdjust="0"/>
  </p:normalViewPr>
  <p:slideViewPr>
    <p:cSldViewPr>
      <p:cViewPr varScale="1">
        <p:scale>
          <a:sx n="69" d="100"/>
          <a:sy n="69"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68.17427" units="1/cm"/>
          <inkml:channelProperty channel="Y" name="resolution" value="39.8524" units="1/cm"/>
          <inkml:channelProperty channel="T" name="resolution" value="1" units="1/dev"/>
        </inkml:channelProperties>
      </inkml:inkSource>
      <inkml:timestamp xml:id="ts0" timeString="2019-10-14T06:08:42.464"/>
    </inkml:context>
    <inkml:brush xml:id="br0">
      <inkml:brushProperty name="width" value="0.05292" units="cm"/>
      <inkml:brushProperty name="height" value="0.05292" units="cm"/>
      <inkml:brushProperty name="color" value="#FF0000"/>
    </inkml:brush>
  </inkml:definitions>
  <inkml:trace contextRef="#ctx0" brushRef="#br0">6467 1489 0,'-39'0'140,"0"0"-124,0 0-16,0 0 15,-1 39 1,1 0 0,0-39-16,0 0 46,0 40 17,-1-40-48,1 39 17,39 0 14,0 0-30,0 0 0,-39-39-1,39 40-15,0-1 16,0-39 15,0 39-15,0 0-1,0 0-15,0 1 16,0-1-1,0 0 1,0 0 0,0 0-1,0 1 1,0-1 15,0 0-31,0 0 31,0 0-15,0 0 15,0-39-31,0 40 16,0-1-1,0 0 1,0 0-1,0 0 17,39 1-32,-39-1 31,39-39-31,-39 39 15,40 0 17,-1 0-1,0 1 0,0-40-15,-39 39-1,39-39 1,-39 39-1,40-39 1,-40 39 15,39-39-31</inkml:trace>
  <inkml:trace contextRef="#ctx0" brushRef="#br0" timeOffset="4399.2076">6193 3762 0,'0'79'125,"0"-40"-110,-39 0-15,39 0 31,0 1 63,-39-1-94,-1 0 62,40-39-46,-39 39 31,39 0 124,0 1-155,0-1 0,0 0-1,0 0 1,0 0-1,0 1 17,0-1-17,0 0 1,0 0-1,0 0 1,-39 1 15,39-1-15,0-39-1,0 39 1,0 0 0,0 0-1,0 1 16,0-1-15,0 0 0,0 0-1,0 0 16,0 1 16,39-1-16,-39 0 1,39-39-1,-39 39-16,40-39 1,-1 39 15,0-39 0,-39 0-15,39 0 31,-39 40-16,39-40-15</inkml:trace>
  <inkml:trace contextRef="#ctx0" brushRef="#br0" timeOffset="8782.8154">6428 12033 0,'0'0'156,"-39"0"-125,0 0 0,0 0-15,39 0 15,-40 0 0,1 39-15,0 0 15,0-39-16,39 40-15,-39-40 16,-1 39 31,40 0-32,0 0 17,-39-39-32,39 39 15,0 1 16,0-1-31,0 0 32,0 0-17,0-39 1,0 39-16,0 1 31,0-1-15,0-39-1,0 39 16,0 0-15,0 0 15,0 1-15,0-1 15,0 0-15,0 0 15,0 0 0,0 1-15,0-1 15,0 0-16,0 0 17,0-39-17,0 39 16,0-39-15,0 40 0,39-40 30,-39 0-30,40 0 15,-40 39 16,39-39-31,0 0 30,-39 39-30,39-39 15,0 0 16,-39 39-16,40-39-15</inkml:trace>
  <inkml:trace contextRef="#ctx0" brushRef="#br0" timeOffset="35162.4615">8545 5879 0,'-39'0'78,"0"39"-62,-1-39 78,1 0-79,39 39 250,-39 1-249,39-1 0,0 0-1,0-39 16,-39 39 1,39 0-17,0 1 16,0-1-15,0 0 15,0 0-15,0 0-1,0 1 32,0-1-31,0 0-1,0 0 17,39 0-17,-39 1 32,39-40-31,-39 39-1,39-39 16,-39 0-15,40 0 15,-40 39-15,39-39-1,-39 39-15,39-39 32,0 39-1,0-39 16,-39 40-47</inkml:trace>
  <inkml:trace contextRef="#ctx0" brushRef="#br0" timeOffset="48609.6853">8584 6937 0,'-39'0'15,"0"0"1,0 0 15,-1 40-15,1-1 15,0 0 0,39 0-15,-39-39-16,39 39 15,0 1 1,-39-40-1,39 39 95,0 0-79,0 0-16,0 0 17,0 1-32,0-1 31,-40 0-16,40 0 1,-39 0 15,39 1-15,0-1-16,-39 0 15,39 0 1,0 0 390,-39-39-391,0 40 1,-1-1-16,40 39 15,-39-39 1,0 1 0,0-1-1,0 0 1,-1 0-16,40 40 15,-39-40 1,39 0 0,-39 0-16,39 0 15,-39 1 1,39-1-1,0-39 1,0 39 0,0 0-16,0 0 46,0 1-30,0 38-16,-39-39 31,39 0-31,0 0 16,0 40 249,-40-1-265,40 1 16,-78 77-1,39-77 1,39-1-1,-39 1-15,39 38 16,0-117 0,-40 118-1,40-118-15,0 39 16,-39 39-1,39-38 1,0 38-16,0 0 31,-39 40-31,39-40 16,0 1-1,0-40-15,0 39 16,-39-38 0,39 38-1,0-39-15,0 40 297,0-1-297,0 0 15,0 1 1,0-1-1,0 1-15,0 77 16,0-77 0,0 38-1,0 40 1,0-78-1,0-1-15,0 0 16,0 1 0,0-1-16,0 79 15,0-79 1,0 1-1,0-1 1,0 0 0,0-38-16,0-1 15,0 78 235,0 40-235,0-39 1,0 39 0,0-40-1,0 40 1,0 0-16,0 39 15,0 0 1,0 0 0,0-39-16,0-40 15,0 40 1,0-79-1,0 1 1,0-1-16,0 1 16,0-1 264,0 79-264,0-79 0,0 118-16,0-78 15,0 38 1,0-38-1,0 39-15,39-40 16,-39 40 0,78-39-1,-38 39 1,-40-118-16,39 39 15,0-78 1,0 39 0,-39 40 249,0 38-250,39 1 1,1-40 0,-1 1-1,0-1 1,0 40-1,79-40-15,-79 1 16,0-40 0,0 39-1,-39-39 1,40-39-16,-1 40 15,-39-1 1,0 0 0,39 0-16,0 0 31,0 1 0,1-1-15,-40 0-16,39 0 15,0-39 1,0 39-1,-39 40 1,0-40 0,39 0-1,-39 0 1,40 1-1,-1-1-15,0 39 16,0-39 15,-39 0-31,39 1 16,1-1-1,-40 0 1,0 0 0</inkml:trace>
  <inkml:trace contextRef="#ctx0" brushRef="#br0" timeOffset="60824.5068">8898 8349 0,'39'0'140,"0"0"-124,0 39-1,40-39-15,-1 0 16,-39 0-1,40 0 1,-40 0 0,39 0-16,-39 0 15,1 39 1,38-39-1,-39 0-15,0 0 16,40 0 0,-40 0-1,0 0 1,0 0-16,-39 0 15,40 0 17,-1 0-17</inkml:trace>
  <inkml:trace contextRef="#ctx0" brushRef="#br0" timeOffset="69732.1224">8937 9838 0,'39'0'140,"0"0"-124,1 0-16,-1 0 15,0 0 1,0 0-1,0 0-15,0 0 32,1 0-17,-1 0 1,0 0-1,0 0-15,0 0 16,-39 0 0,40 0-1,-1 0 1,0 0-1,0 0 17,0 0-17,1 0 16,-1 0 32,0 0-48,0 0 1,0 0 0,1 0-1,-1 0 16,0 0-15,0 0 0,-39 0 30</inkml:trace>
  <inkml:trace contextRef="#ctx0" brushRef="#br0" timeOffset="82820.5454">8937 10387 0,'0'0'266,"39"0"-235,0 0-16,1 0 17,-1 0-32,0 0 31,39 0-16,-39 0 1,1 0 0,-1 0-1,0 0 1,0 0-1,0 0 32,1 0-31,-1 0 15,0 0 0,-39 0 16,39 0-16,0 0 0,1 0 16,-1 0 0</inkml:trace>
  <inkml:trace contextRef="#ctx0" brushRef="#br0" timeOffset="100152.1759">8898 15090 0,'0'0'140,"0"40"-93,39-40 15,0 0-30,-39 39-1,39-39-16,-39 39 1,40-39 0,-1 0-1,0 39 16,0-39-15,0 0 0,0 0-16,1 0 15,-1 0 1,0 0 15,0 0-15,0 0-16,1 0 31,-1 0-16,-39 0 17,39 0-1,0 0-16,0 0 17,1 0-1,-1 0 16,-39 0-32,39 0 1,0 0-1,0-39 1,1 39 15,-40-39-15,39 39-1,-39-39 1,39 39 0,0 0 15,-39-40-16,39 40 1,1 0 15,-40-39-15,0 39-16</inkml:trace>
  <inkml:trace contextRef="#ctx0" brushRef="#br0" timeOffset="107608.989">11171 11367 0,'39'0'172,"40"0"-157,-40 0 1,39 0-1,1 0 1,-40 0 0,39 0-16,1 0 15,-1 0 1,-39 0-1,40 0 1,-40 0 0,79 0-1,-40 0-15,0 0 16,-38 0-1,38 0-15,-39 0 16,0 0 0,40 0-1,-40 0 1,0 0-1,0 0 1,0 0 15,40 0 0,38 0 235,-38 0-251,78 39 1,-79-39-16,0 0 15,40 39 1,-118-39 0,39 0-16,0 0 15,1 0 1,-1 0-1,0 0 1,39 0-16,-38 0 16,-1 0-1,0 0 1,0 0-1,0 0-15,1 0 32,-1 0-32,0 0 15,-39 0 1,39 0-1,0 0-15,1 0 16,-1 0 0,0 0-1,39 0 1,-38 0-1,-1 0-15,0 0 16,0 0 15,0 0-31,1 0 16,-1 0 15,0 0-15,-39 0-1,39 0 16,0-39-15,1 39 31</inkml:trace>
  <inkml:trace contextRef="#ctx0" brushRef="#br0" timeOffset="110916.1948">11250 14424 0,'0'0'172,"39"0"-157,78 0 1,-117 0 0,79 0-1,-40 0 1,0 0-16,40 0 15,-40 0 1,0 0 0,0 0-16,40 39 15,-40-39 1,0 0-1,0 40 1,0-40 0,40 0-16,-40 0 15,0 0 1,0 0-16,1 0 15,-1 0 1,-39 0 0,39 0-1,0 0 1,0 39-16,0-39 15,40 0 1,-1 0 0,1 0-16,38 0 249,-38 0-233,38 0-1,-38 0-15,-1 0 16,0 0 0,40 0-1,-40 0-15,1 0 16,-40 0-1,39 0 1,-38 0 0,-1 0-1,-39 0-15,39 0 16,0 0-1,0 0 1,1 0-16,-1 0 16,0 0-1,39 0 1,-38 0-1,-1 0 1,39 0 0,-39 0-16,1 0 15,38 0 1,0 0-1,-38 0 1,38 0-16,0 0 16,-38 0-1,38 0 1,-39 0-16,0 0 31,40 0 203,-1 0-218,40 0-1,39 0 1,-40 0-16,40 0 15,-40 0 1,40 0 0,-39 0-16,-40 0 15,1 0 1,-1 0-1,40 0 1,-40 0-16,-39 0 16,40 0-1,-1 0 1,0 0-16,-38 0 15,38 0 1,-39 39 0,0-39-1,-39 0-15,40 0 16,-1 0-1,0 0 1,39 0-16,-38 0 16,-1 0-1,0 0 1,0 0-1,0 0-15,1 0 16,-1 0 0,0 0-1,0 0-15,0 0 16,1 0 15,-40 0-15,39 0 15</inkml:trace>
  <inkml:trace contextRef="#ctx0" brushRef="#br0" timeOffset="114285.8007">11289 18501 0,'39'0'219,"157"39"-204,-39-39 1,-40 39-1,40-39-15,-39 0 32,156 0-17,-78 0 1,-78 0-1,38 0 1,-77 0-16,-1 0 16,40 0-1,39 0 1,-79 0 15,40 0-15,-40 0-1,-39 0-15,0 0 16,1 0-1,-1 0 1,118 0 202,-1 0-202,40 0 0,-78 0-16,78 0 15,-39 0 1,-40 0-1,79 0 1,-39 0-16,39 0 16,-78 0-1,78 0 1,-40 78-16,-38-78 15,39 0 1,-79 40 0,1-40-1,-40 0 1,39 0-16,1 0 15,-1 0 219,79 0-234,39 0 16,-79-79 0,79 79-16,0-39 15,79 39 16,-1 0-31,-39 0 16,-39 0 0,-39 0-1,-39 0-15,-40 0 16,0 0-1,1 0 1,38 0 0,-38 0-1,-40 0-15,0 0 16,-39 0-1,39 0 1,1 0-16,-1-39 31,0 39-15,0 0-1,0 0-15,1 0 16,38 0 0,-39 0-1,0 0-15,1 0 16,38 0-1,-39 0-15,0-39 32,1 39-32,-1 0 15,-39 0 1,39 0-1,0 0 1,0-40 0,1 40 15,-40-39-16,39 39-15,0 0 94,0 0-47,0 0-16,1 0 0,-1 0-15,0 0-1,0 0 1,0 39 0,-39-39-1,40 40 16</inkml:trace>
  <inkml:trace contextRef="#ctx0" brushRef="#br0" timeOffset="127265.0235">14150 14385 0,'39'0'15,"1"0"32,-1 0-31,0 0-1,0 0 16,0 0-31,1 0 16,-1 0 15,0 0-15,0 0-16,0 0 31,1 0-15,-1 0-16,-39 0 31,39 0-16,0 0 1,0 0 0,1 0-1,-1 0 1,0 0-1,0 0 17,0 0-17,1 0 16,-1 0-15,0 0 0,0 0 30,0 0-30,1 0 15,-40 0-15,39 0-1,0 0 17,0 0-17,0 0-15,1 0 31,-1 0-15,0 0-16,0 0 31,0 0-15,0 0-1,1 0-15,-1 0 16,0 0 15,-39 0-31,39 0 31,0 0 47</inkml:trace>
  <inkml:trace contextRef="#ctx0" brushRef="#br0" timeOffset="141336.2482">11798 14620 0,'0'0'188,"-39"0"-173,0 0 1,0 39-1,0 1-15,-1-1 16,1 0 0,0-39 30,0 78-14,0-38-17,-1-40 1,1 39-1,39 39 1,-39-39-16,0 0 16,0 40-1,39-40 1,-40 0-16,40 0 15,0 1 1,-39-1 0,39 39-1,0-39 1,-39 1-16,39-1 15,0 39 1,0-39 0,0 1-16,0 38 15,0-78 1,-39 118-1,39-118 1,0 78-16,-79 40 16,79-40-1,0-39 1,0 40-16,0-40 15,-39 0 1,39-39 0,0 39-1,0 0-15,0 40 250,0-1-235,0 40-15,39-40 16,-39 1 0,40-40-1,-40 39 1,0-39-1,0 40-15,78-1 16,-78-39 0,0 1-1,0 38-15,39-39 16,-39 0-1,0 1 1,0-1 0,0-39-1,0 39-15,39 0 31,-39 0-31,40-39 16,-40 40 0,0-1-1,39 0 1,-39 0-1,39-39-15,-39 39 16,39 1 0,0-1-16,1 0 31,-1 0-16,0 0 17,-39-39-32,39 0 15,-39 40 1,39-40-1,1 39-15,-1 0 32,0 0-17,-39 0 1,0-39-16,0 39 15,39-39 1,-39 40 0,39-40-16,1 39 15,-40 0 1,39-39 15,-39 39-31,39-39 16,-39 39-1,39-39 1,0 40-1,1-40 173</inkml:trace>
  <inkml:trace contextRef="#ctx0" brushRef="#br0" timeOffset="153036.2688">11681 16541 0,'0'39'31,"0"-39"1,39 0-1,0 0-31,0 0 47,-39 0-16,40 0-31,-1 0 15,0 0 1,0 0 0,0 0-1,1 0 1,-1 0-1,0 0 1,0 0-16,0 0 31,1 0-15,-1 0-16,0 0 31,0 0-15,-39 0-1,39 0 1,0 0-1,1 0 1,-1 0 0,0 0 15,0 0-16,0 0 1,1 0 0,-1 0-1,0 0 16,0 0 1,0 0-17,1 0 16,-40 0-15,39 0 31,0 0-32,-39 0 1,39 0 15,0 0 47</inkml:trace>
  <inkml:trace contextRef="#ctx0" brushRef="#br0" timeOffset="161226.2831">17756 16894 0,'0'0'15,"-39"0"17,0 0-1,0 0 0,0 0 0,-1 0-15,1 0 15,0 0-15,0 0 15,0 0-31,-1 0 31,40 0-15,0-40-1,-39 40 16,39-39-15,-39 39 0,0-39-1,0 0 16,39 0-31,0-1 16,-40 40 0,40-39-1,-39 39 1,0 0-1,39-39 1,0 0 0,0 0-1,0-1 16,0 1-15,0 0 15,0 0-15,0 0 31,0-1-16,0 40-16,0-39 17,39 39-17,0-39 16,1 0 1,-1 39-1,0-39-16,0 39 17,-39 0-17,0-40 1,39 40-16,1 0 31,-1 0-15,0 0-1,0 0 1,0 0 15,1 0-15,-1 0-16,0 0 31,0 0-16,0 0-15,1 0 32,-1 0-17,0 0 1,-39 0-1,39 0-15,0 0 32,1 0-17,-1 0 1,0 0-1,0 0 17,0 0-17,1 0 1,-1 0-1,-39 0 1,39 0-16,-39 0 31,39 0-31,0 40 31,-39-1-15,0 0 0,40 0-1,-40 0 16,0 1-31,0-1 16,0 0 15,0 0-31,0 0 16,0 1-1,0-1 1,0 0 15,0-39-31,0 39 16,0 0-1,0-39 1,0 40 0,0-1-1,-40-39-15,1 39 47,0-39-47,0 0 16,0 0 15,-1 0-31,1 0 31,0 0-15,39 39-1,-39-39 1,0 0-16,-1 0 15,40 39 1,-39-39 0,39 0-16,-39 0 31,39 40-16,-39-40 1,0 0 0,-1 0 15,1 0-16,39 39 1,-39-39 0,39 39 62</inkml:trace>
  <inkml:trace contextRef="#ctx0" brushRef="#br0" timeOffset="168246.2955">16267 18422 0,'-39'0'203,"-1"0"-157,1 0 1,0 0-16,0 0 16,0 0 0,-1 0-31,1-39 15,39 0-16,0 0 1,-39 39 15,39-40-31,-39 40 16,39-39 15,-39 39-31,39 0 16,0-39 15,0 0-16,0 0 1,0 0 0,0-1-1,0 1 32,0 0-16,0 0 16,0 0-16,39 39 0,-39-40-15,39 40 0,0-39-1,0 0 16,1 39-15,-1-39 0,0 39 15,0 0-16,0 0-15,-39-39 16,40 39 0,-1 0-16,-39-40 15,39 40 16,0 0-31,-39-39 16,39 39 0,1 0-1,-1 0-15,0 0 31,0-39-15,0 39-16,1 0 31,-1 0-31,0 0 31,0 0-15,0 0-16,-39 0 16,40 0-1,-1 0 1,0 0-1,0 0 1,0 39-16,1 0 16,-1 1 15,39-1-31,-78-39 15,39 39 1,1 0 0,-1 0-1,-39 1-15,39-40 16,-39 39-1,0 0 1,0 0-16,0 0 31,0 1-15,0-1 15,0 0-31,0 0 31,-39-39-15,0 39-1,-1-39 17,-38 39-32,39-39 15,39 40 1,-39-40-16,-1 0 15,-38 0 1,39 0 0,0 39-16,-1-39 15,40 0 1,-39 0-1,0 0 1,0 0 0,0 0-16,-1 0 31,1 39-16,0-39 1,0 0 0,0 0-16,-1 0 15,1 0 1,0 0-1,0 0-15,0 0 32,39 0-17,-40 0 1,1 0-16,0 0 31,0 0-15,0 0-16,-1 0 46</inkml:trace>
</inkml:ink>
</file>

<file path=ppt/ink/ink2.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68.17427" units="1/cm"/>
          <inkml:channelProperty channel="Y" name="resolution" value="39.8524" units="1/cm"/>
          <inkml:channelProperty channel="T" name="resolution" value="1" units="1/dev"/>
        </inkml:channelProperties>
      </inkml:inkSource>
      <inkml:timestamp xml:id="ts0" timeString="2019-10-14T06:12:13.002"/>
    </inkml:context>
    <inkml:brush xml:id="br0">
      <inkml:brushProperty name="width" value="0.05292" units="cm"/>
      <inkml:brushProperty name="height" value="0.05292" units="cm"/>
      <inkml:brushProperty name="color" value="#FF0000"/>
    </inkml:brush>
  </inkml:definitions>
  <inkml:trace contextRef="#ctx0" brushRef="#br0">12347 5409 0,'0'0'141,"0"39"-126,0-39 1,0 39-1,39 0 17,0 40-17,1-79 1,-40 39-1,0 0-15,0 0 16,39-39 0,-39 39-1,39 1 1,0-1 15,-39 0-15,39-39-1,-39 39 16,40-39-15,-40 39-16,0 1 16,39-40-1</inkml:trace>
  <inkml:trace contextRef="#ctx0" brushRef="#br0" timeOffset="1450.8025">12739 5526 0,'0'0'140,"-39"0"-124,0 0-1,39 39 1,-40-39-1,40 0 1,-39 40-16,0-40 16,39 39-1,-39-39 1,39 39-16,0 0 15,-39-39 1,-1 39 0,40 1-1,-39-40 1,39 39-1,-39-39-15,39 39 16,-39-39 0,39 39-1,-39 0 16,0-39-15,39 40 15,-40-40-15,40 39 15,0 0 31,-39-39-46</inkml:trace>
  <inkml:trace contextRef="#ctx0" brushRef="#br0" timeOffset="13634.4239">12034 6741 0,'39'40'171,"-39"-1"-155,78 0 0,-78 39-1,39-38 1,1-1-16,-1 0 15,0-39 1,0 39 0,0-39-16,-39 39 15,39 1 1,1-40-1,-1 39 1,-39 0-16,39 0 16,0-39-1,0 39 1,-39 1-16,40-1 15,-1 0 1,-39-39 0,0 39-1,39 0-15,0-39 16,0 40-1,1-1 1,-1 0 0,-39-39-1,39 39 1,-39 0-16,39 1 31,0-1-31,1 0 31,-40 0-15,0 0-16,39 1 15,-39-1 1,39 0 0,0 0-1,0 0-15,-39 1 16,40 38-1,-1-39 1,0 40-16,-39-40 16,39 39-1,0-39 1,-39 40-16,0-79 15,40 39 1,-40 0 0,0 0-1,39 40 250,39 38-249,-39-38-16,1-1 31,-40 79-31,39-79 16,0-39-1,-39 40 1,0-1-16,39-39 16,-39 40-1,39-40 1,-39 39-16,0-38 31,40-40-31,-40 78 16,39-39-1,-39 40 1,0-40-1,0 0-15,0 0 32,0 0-17,0 1 1,0-1 15,39-39-15,-39 39-1,0 0 16,0 0 1,0 1-17,39-40 1,-39 39-1,0 0-15,0-39 32,0 39-1,39 0 16,-39 1-16</inkml:trace>
  <inkml:trace contextRef="#ctx0" brushRef="#br0" timeOffset="25022.4439">13837 11484 0,'0'0'203,"0"40"-187,39-1-1,0 39-15,0-39 16,0 40-1,1-40 1,-1 39 0,0 1-16,0-40 15,0 39 1,1 1-1,-1-40-15,0 39 16,0-39 0,0 40-1,40 78 1,-40-79-1,79 0-15,-79-38 16,0 38 0,0 40-1,-39-79-15,39 39 16,1-39 15,-1 40-31,-39-1 16,39-39-1,-39 40 1,0-1-16,39 1 15,-39-1 1,39 0-16,-39-38 16,40-1-1,-40 0 32,0 39 203,0 79-235,39-78 1,0 38-16,-39 1 15,39-40 1,-39 1 0,0-1-1,0 0-15,39 1 16,-39-1-1,0 1 1,40 38-16,-40-39 16,0 1-1,0-1 1,39-39-1,-39 40-15,0-40 16,0 0 0,0 0-1,0 40-15,0-40 16,0 39 15,0-38-15,0-40-1,0 78-15,0-39 16,0 40-1,0-40 1,0 39-16,0-39 16,0 1-1,0-1 1,0 39-1,0-39-15,0 40 16,0-40 0,0 0-1,0 0-15,0 1 16,0-1-1,0 0 1,0 0 0,0-39-16,0 39 15,0 1 1,0-1-1,0 0 17,0 0-17,0 0 172,0 1-124,0-1 15</inkml:trace>
  <inkml:trace contextRef="#ctx0" brushRef="#br0" timeOffset="1.26616E6">549 2743 0,'0'0'47,"0"-39"0,39 39 0,0 0-32,0 0 1,0 0-16,1 0 15,38 0 1,0 0 0,40 0-1,-40 0 1,-38 0-16,38 0 15,0 0 1,-38 0 0,-1 0-1,39 0-15,-78 0 16,79 0-1,38 0 1,-117 0-16,79 0 16,-40 0-1,39 0 1,1 0-1,-40 0-15,0 0 16,0 0 0,0 0-1,40 0 1,-40 0-16,0 0 15,40 0 1,-40 0 0,0 0-1,39 0-15,-38 0 16,38 0-1,-39 0 1,0 0-16,40 39 16,-40-39-1,39 0 1,1 0-1,-1 0-15,-39 0 16,40 0 0,-1 0-1,-39 0-15,40 0 16,-1 0-1,-39 39 1,40-39 0,-1 0-16,-39 0 15,40 40 1,-1-40-1,0 39-15,1-39 16,-1 0 0,40 39-1,-40-39 1,40 0-1,-40 0 1,-39 0-16,40 0 16,-40 0-1,0 0-15,40 0 16,-40 0-1,0 0 1,0 0 0,40 0-1,-40 0 1,39 0-1,-39 0-15,1 0 16,38 0 0,0 0-1,-38 0 1,38 0-16,0 0 15,-38 0 1</inkml:trace>
  <inkml:trace contextRef="#ctx0" brushRef="#br0" timeOffset="1.27014E6">745 6624 0,'-40'39'16,"1"-39"0,0 0-1,39 39 16,-39-39-31,0 0 32,39 39-17,-40-39-15,40 40 16,-39-1-1,39 0 17,-39 0-32,39 0 31,0-39-16,0 40-15,-39-1 16,39 39 0,0-39-1,0 40 1,0-1-16,0-39 15,0 40 1,0-1 0,0-39-16,0 1 15,0-1 1,0 0-1,0 0 1,39-39-16,-39 39 16,39-39-1,0 0 1,1 0-1,-40 40 17,39-40-17,0 39 16,0 0 1,-39 0-17,39 0 1,-39 1 15,0-40-15,0 39 15,40 0-16</inkml:trace>
</inkml:ink>
</file>

<file path=ppt/ink/ink3.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68.17427" units="1/cm"/>
          <inkml:channelProperty channel="Y" name="resolution" value="39.8524" units="1/cm"/>
          <inkml:channelProperty channel="T" name="resolution" value="1" units="1/dev"/>
        </inkml:channelProperties>
      </inkml:inkSource>
      <inkml:timestamp xml:id="ts0" timeString="2019-10-14T06:13:32.780"/>
    </inkml:context>
    <inkml:brush xml:id="br0">
      <inkml:brushProperty name="width" value="0.05292" units="cm"/>
      <inkml:brushProperty name="height" value="0.05292" units="cm"/>
      <inkml:brushProperty name="color" value="#FF0000"/>
    </inkml:brush>
  </inkml:definitions>
  <inkml:trace contextRef="#ctx0" brushRef="#br0">15287 13797 0,'0'0'156,"0"0"-140,39 0 0,0 0-1,1 0 1,-40 0-1,39 0-15,0 0 16,0 0 0,0 0-1,40 0-15,-40 0 16,0 0-1,39 0 1,-38 0 0,-1 0-1,0 0-15,0 0 16,0 0-1,1 0 1,-1 0-16,-39 0 31,39 0-31,0 0 31,0 0-15,1 0-16,-1 0 16,0-39-1,0 39 1,0 0-16,1 0 31,-1 0-15,0 0-1,0 0-15,0 0 31,1 0-15,-40 0-16,39 0 31,0 0-31,0 0 31,0 0-31,1 0 32,-1 0-17,0 0 1,0 0 15,0 0-15,1 0-1,-1 0 1,0 0 31</inkml:trace>
</inkml:ink>
</file>

<file path=ppt/ink/ink4.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68.17427" units="1/cm"/>
          <inkml:channelProperty channel="Y" name="resolution" value="39.8524" units="1/cm"/>
          <inkml:channelProperty channel="T" name="resolution" value="1" units="1/dev"/>
        </inkml:channelProperties>
      </inkml:inkSource>
      <inkml:timestamp xml:id="ts0" timeString="2019-10-14T06:44:50.099"/>
    </inkml:context>
    <inkml:brush xml:id="br0">
      <inkml:brushProperty name="width" value="0.05292" units="cm"/>
      <inkml:brushProperty name="height" value="0.05292" units="cm"/>
      <inkml:brushProperty name="color" value="#FF0000"/>
    </inkml:brush>
  </inkml:definitions>
  <inkml:trace contextRef="#ctx0" brushRef="#br0">2430 12699 0,'0'0'187,"79"0"-172,-40 0 1,0 0-16,39 0 16,-38 0-1,38 0 1,-78 0-1,78 0 1,-39 0-16,1 0 16,38 0-1,-39 0-15,0 0 16,1 0-1,-1 0 1,0-39 0,0 39-1,0 0 1,1 0-1,-1 0 1,0 0 0,0 0-16,-39 0 15,39 0 16,1 0 1,-1 0-17,0 0 1,0 0 15,0 0-15,1 0-1,-1 0-15,0 0 47,0 0-31,0 0 15,1 0-16</inkml:trace>
  <inkml:trace contextRef="#ctx0" brushRef="#br0" timeOffset="19125.6334">2313 13836 0,'39'0'94,"0"0"-79,0 0-15,0 0 16,1 0 0,-1 0-1,0 0 1,0 0-16,0 0 15,40 0 1,-40 0 0,39 0-16,-78 0 15,79 0 1,-40 0-1,39 0 1,-39 0 0,40 0-16,-40 0 15,0 0 1,-39 0-1,39 0 1,1 0-16,-1 0 31,0 0-31,0 0 31,0 0-15,1 0-16,-1 0 16,39 0-1,-78 0-15,39 0 16,1 0-1,-1 0 1,0 0 0,0 0-1,0 0 1,40 0-1,-40 0 1,0 0 15,0 0-31,1 0 47</inkml:trace>
  <inkml:trace contextRef="#ctx0" brushRef="#br0" timeOffset="27690.0486">4625 13954 0,'39'0'94,"1"0"-63,-1 0-15,0 0-1,-39 0 1,39 0 0,0 0-1,1 0 1,-1 0-1,0 0 1,0 0 0,0 0-1,1 0 1,-1 0 15,0 0-15,0 0 15</inkml:trace>
  <inkml:trace contextRef="#ctx0" brushRef="#br0" timeOffset="30108.0529">7251 13954 0,'40'0'31,"-1"0"1,0 0 14,0 0-30,0 0 0,1 0 30,-1 0-46,0 0 16,0 0 0,0 0-16,1 0 31,-40 0-16,39 0 1,0 0 0,0 0-1,0 0 1,1 0-16,-1 0 47,0 0-1,0 0 17,0 0-1,1 0-46,-1 0 15,0 0 63</inkml:trace>
  <inkml:trace contextRef="#ctx0" brushRef="#br0" timeOffset="35209.2616">10583 13523 0,'0'0'156,"39"0"-125,1 0-16,-1 0-15,0 0 16,-39 0 0,39 0-1,0 0-15,1 0 16,-1 0-1,39 0 1,-39 0 15,1 0-15</inkml:trace>
  <inkml:trace contextRef="#ctx0" brushRef="#br0" timeOffset="38110.8669">2469 16502 0,'40'0'78,"-40"0"-47,39 0-15,-39 39 0,39-39-1,0 0 16,0 0-15,1 0 0,-1 0-1,0 0 1,0 0 15,0 0-15,-39 0-1,39 0 1,1 0-1,-1 39 1,0-39 15,0 0 0,0 0 1,1 0-17,-1 0 126,0 0-126,0 0 1,0 0-1,1 0 17</inkml:trace>
  <inkml:trace contextRef="#ctx0" brushRef="#br0" timeOffset="48656.4854">5840 15130 0,'40'0'32,"-1"0"14,0 0-30,0 0 15,0 0 0,0 0-31,1 0 32,-1 0-17,0 0 16,-39 0-15,39 0 15,0 0-31,1 0 31</inkml:trace>
  <inkml:trace contextRef="#ctx0" brushRef="#br0" timeOffset="70387.3236">9172 15914 0,'0'0'140,"39"0"-140,40 0 16,-40 0-1,-39 0 1,117 39-16,-117-39 16,40 0-1,-1 0 1,0 0-1,0 0 1,40 0 0,-40 0-16,39 0 15,-39 0 1,1 0-1,-1 0 1,39 0 0,1 0-16,-40 0 15,0 0 1,39 0-1,-38 0 1,-1 0-16,0 0 31,0 0-15,-39 0-1,39 0 1,1 0 0,-1 0-1,-39 0 1,39 0-16,0 0 31,0 0-15,1 0-1,-1 0 1,0 0 15,0 0 16,0 0 31</inkml:trace>
  <inkml:trace contextRef="#ctx0" brushRef="#br0" timeOffset="74490.1308">9368 16541 0,'0'0'109,"39"0"-62,0 0-1,1 0 1,-1 0 0,0 0-16,0 0 16,0 0 15,1 0 63,-1 0-78,0 0 31,0 0 0,0 0-31</inkml:trace>
  <inkml:trace contextRef="#ctx0" brushRef="#br0" timeOffset="98654.5733">9407 17207 0,'0'0'156,"39"0"-125,1 0 1,-1 0-17,0 0 16,0 0-15,0 0 0,1 39 15,-1-39-16,0 0 17,0 0-1,0 0-16,1 0 17,-40 0-17,39 0 32</inkml:trace>
  <inkml:trace contextRef="#ctx0" brushRef="#br0" timeOffset="100401.7763">9290 17874 0,'0'0'109,"39"0"-62,-39 0-47,39 0 16,0 0-1,0 39 17,40-39-32,-40 0 15,0 0 1,0 0-1,1 0 1,-1 0 15,0 0 0,0 0 1,0 0-17,1 0 16,-1 0 16,0 0-16</inkml:trace>
  <inkml:trace contextRef="#ctx0" brushRef="#br0" timeOffset="121243.4127">10505 14267 0,'0'0'140,"39"0"-108,0 0-17,0 0 1,1 0-1,-1 0 1,0 0 0,0 0-1,0 0 1,-39 40-1,40-40 1,-40 0 31,39 0 15</inkml:trace>
  <inkml:trace contextRef="#ctx0" brushRef="#br0" timeOffset="129620.6276">20030 16149 0,'0'0'62,"39"0"-46,0 0-1,0 0 1,40 0-16,-40 0 16,39 39-1,-38-39 1,-1 39-1,39-39 1,-39 0-16,1 39 16,-1-39-1,-39 0 1,39 0-16,0 0 31,0 0-31,1 0 16,-1 0-1,0 0 1,0 0 46</inkml:trace>
  <inkml:trace contextRef="#ctx0" brushRef="#br0" timeOffset="130899.8299">19873 16972 0,'0'0'31,"39"0"-15,0 0-1,1 0 1,-1 0 0,39 0-1,-39 0 1,40 0-1,-79 0-15,78 0 16,40 0 0,-118 0-1,78 0-15,-39 0 16,1 0-1,-1 0 1,0 39 0,0-39-16,0 0 31,1 0-16,-1 0 32</inkml:trace>
  <inkml:trace contextRef="#ctx0" brushRef="#br0" timeOffset="136671.84">23244 15090 0,'39'-39'156,"0"39"-141,1 0 1,-1 0-1,-39 0 1,39 0 0,0 0-16,0 0 15,1 0 1,-1 0-1,0 0-15,0 0 16,0 0 15,1 0-15,-1 0 31,0 0 46</inkml:trace>
  <inkml:trace contextRef="#ctx0" brushRef="#br0" timeOffset="162411.8852">14738 12935 0,'39'0'140,"1"0"-124,38 0 0,-39 0-1,40 0 1,-40 0-16,39 0 15,-39 0 1,40 0 0,-40 0-16,39 0 15,-38 0 1,38 0-1,-39 0 1,0 0 0,-39 0-16,39 0 15,1 0 1,-1 0-1,0 0 17,0 0 14,0 0 1</inkml:trace>
  <inkml:trace contextRef="#ctx0" brushRef="#br0" timeOffset="195312.343">7173 13797 0,'0'0'0,"0"-39"15,0 39 1,0-39-1,0-1 1,0 1 15,0 0-15,0 0-16,0 0 31,0-1-31,39 1 31,-39 0 0,0 0 1,0 0-1,0-1 31,0 1-46,0 0-1,39 39 110,-39 0-109,40 0-1,-1 0 1,0 0-16,0 0 31,0 0-31,1 0 31,-1 0-15,0 0-16,0 0 16,0 0-1,1 0 16,-1 0-31,0 0 32,0 0-17,-39 0-15,39 0 16,1 0 15,-1 0-31,0 0 31,0 0-15,0 0-1,1 0 1,-1 0 15,0 0 16,0 0-31,0 0 46,1 39-31,-1-39-15,-39 39 62,0 1-47,0-1-15,0 0 15,0 0-16,0 0-15,0 1 32,0-1-32,0 0 15,0 0 1,0 0-16,0 1 31,0-40-15,0 39 15,0 0 0,0 0 0,0 0-15,-39-39-1,39 40 1,0-1 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10-09T03:06:58.0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B0F0"/>
    </inkml:brush>
  </inkml:definitions>
  <inkml:trace contextRef="#ctx0" brushRef="#br0">2034 9847 0,'0'0'141,"25"0"-95,0 0-30,0 0 0,0 0-1,24 0 1,-24 0-1,0 25 1,0-25 78,24 0-32,-24 0-31,0 0 0,0 0-15,24 0 0,-24 0-1,0 0 1,0 0-1,24 0-15,-24 0 16,-25 0 15,25 0-15,24 0-1,-24 0 17,0 0 46,0 0-32</inkml:trace>
  <inkml:trace contextRef="#ctx0" brushRef="#br0" timeOffset="2415.1381">1637 15230 0,'0'0'156,"25"0"-156,25 0 15,-25 0-15,-1 0 31,1 0-31,25 0 16,-25 0 0,0 0-1,-1 0 94,26 0-62,-25 0-31,-25 0-1,25 0 1,24 0 0,-24 0 15,0 0 0,0 0 0,24 0 32,-24 0-48,0 0 16,0 0 32,24 0-32,-24 0 0,0 0 0,0 0 79</inkml:trace>
  <inkml:trace contextRef="#ctx0" brushRef="#br1" timeOffset="10100.5777">3250 7541 0,'0'-25'125,"25"25"-110,-1 0 1,26 0 0,0 49 30,-26-49-30,1 0 0,0 0 15,25 0-31,-26 0 15,1 0 1,0 0 0,25 0-1,-26 0-15,1 25 16,0-25-16,25 0 15,-1 25 1,-24-25 0,25 0-1,-26 0 1,1 0-1,0 0 1,25 0 0,-25 0-1,-1 0-15,-24 0 31,50 0 1,-25 0-17,0 0 1,-1 0 31,26 0-32,-25 0 1,24 0 31,51-50-32,-76 50 1,1-24-1,25 24 17,-25-25-17,24 0 79</inkml:trace>
  <inkml:trace contextRef="#ctx0" brushRef="#br1" timeOffset="12211.6984">2778 13271 0,'0'0'109,"75"0"-93,-50 0-16,24 0 15,1 0-15,-25 0 16,24 0-16,1 0 15,-25 0-15,0 0 16,49 0 0,-49 0-16,0 0 15,99 0-15,-124 0 16,24 0-16,26 0 15,-25 0-15,0 0 32,-1 0 30,26 0-46,-25 0 15,0 0-16,49 0 1,-49-25 0,0 25-16,-1 0 15,26 0-15,0-25 16,-26 25-1,26 0-15,-25 0 16,0 0 0,0 0-16,24 0 15,-24 0 1,0 0-1,0-25 1,24 25 62</inkml:trace>
  <inkml:trace contextRef="#ctx0" brushRef="#br2" timeOffset="22448.2839">6102 8830 0,'0'0'375,"0"50"-344,25-50 31,0 0-46,0 0 46,0 25-46,24 24 62,-24-24-47,25 0 31,-26-25-46,1 0 15,0 0-15,0 0-1,24 0 48,-24 0-48,0 0 1,0 0 0,24 0-1,-24 0 1,0 25-1,0-25 1,24 0 15,-49 0-15,25 0-1,74 0 1,-49 0-16,-25 0 16,24 0-16,-49 0 15,25 0 1,0 0-1,25 0 48,-26 0-48,1 0 1,0 0-16,25 0 16,-25 0-1,-1 0-15,1 0 16,25 0-16,-25 0 15,-1 0-15,1 0 16,25 0 0,-1 0-16,-24 0 15,25 0 1,-25 0-1,-1 0-15,-24 0 16,50 0-16,-25 0 16,0 0-16,-1 0 15,26 0-15,-25 0 16,0 0-16,-1 0 15,26 0 1,-25 0 0,0 0-16,-1 0 15,26 0 1,-25 0-16,0 0 15,-1 0-15,26 0 16,-50 0-16,25 0 16,0 0-1,24 0-15,-24 0 16,0 0-16,0 0 15,24 0-15,-24 0 16,0 0 0,0 0-1,24 0-15,-24 0 16,0 0-16,49 0 15,-49 0-15,0 0 16,49 0-16,-49 0 16,0 0-16,0 0 15,49 0-15,-49 0 16,49 0-16,-49 0 15,25 0-15,-1 0 16,1 0-16,-25 0 16,24 0-16,-24 0 15,0 0-15,0 0 16,49 0-16,-49 0 15,0 0-15,25 0 16,-26 0 0,1 0-1,0 0-15,25 0 16,-50 0-1,24 0-15,1 0 16,25 0 0,-1 0-16,26-25 15,-50 25 1,-1 0-1,26 0 1,0 0 0,-26 0-16,1 0 15,-25-25-15,50 25 16,24 0-1,-74 0-15,50 0 16,-25 0 0,-1-25-16,1 25 15,25 0 1,-25 0-16,24-24 15,1 24-15,-25 0 16,0 0-16,49 0 16,-49 0-16,0 0 15,-1-25-15,1 0 16,0 25-1,0 0 32,0 0-31,-1 0-1,1 0 1,0 0 0</inkml:trace>
  <inkml:trace contextRef="#ctx0" brushRef="#br2" timeOffset="29909.7107">4589 15379 0,'0'0'297,"50"25"-266,-25 0 16,24-25-16,-24 0-31,0 0 15,0 0-15,24 0 16,-24 0 31,0 0-32,0 0 1,24 0 0,-24 0 15,0 0-16,0 0-15,24 0 16,-49 0 0,25 0-16,0 0 15,25 0 16,-26 0-15,1 0 15,0 0-15,25 0-1,-26 0 1,1 0 0,0 0-1,49 24 16,-24-24 1,-25 0-32,24 0 15,-24 0-15,50 0 16,-51 0-16,1 0 15,0 25-15,49-25 16,-49 0 0,0 0-16,25 0 15,-26 0 1,1 0-16,0 0 15,25 0-15,-26 0 16,1 0 0,0 0-1,0 0 1,0 0-1,0 0 32,-1 0-31,51 0-16,-1 0 15,1 0-15,-26 0 16,50 0-16,-74 0 16,74 0-16,-74 0 15,0 0-15,25 0 16,-26 0-1,1 0-15,0 0 16,25 0-16,-50 0 16,24 0-16,1 0 15,25 0 1,-25 0-16,-1 0 15,1 0 1,25 0-16,-25 0 16,0 0-1,-1 0 1,26 0-16,-25 0 15,0 0-15,-1 0 16,26 0-16,-25 0 16,-25 0-1,25 0 1,24 0-1,-24 0-15,0 0 16,0 0 0,24 0-16,-24 0 15,0 25-15,0-25 16,24 0-1,1 50 1,-25-50 15,24 0-15,-24 0-16,0 0 15,0 0 1,24 0-16,-24 0 16,0 0-16,0 24 15,24-24-15,-24 0 16,0 0-16,0 0 15,24 0-15,-49 0 16,25 0-16,0 0 16,25 0-1,-26 0-15,1 0 16,0 0-1,25 0-15,-26 0 16,1 0-16,0 0 16,25 0-16,-26 0 15,1 0-15,0 0 31,25 0 1,-26 0-1,-24 0-16,25 0 1</inkml:trace>
  <inkml:trace contextRef="#ctx0" brushRef="#br1" timeOffset="36581.0922">4465 14139 0,'0'-25'110,"25"25"-95,25 0 1,-26 0-16,-24 0 15,25 0 1,25 0 0,-25 0-1,-1 0 1,1 0-16,25 0 15,-25 0 1,-1 0 0,1 25 15,25-25-16,-25 0 1,-1 0-16,1 0 16,25 0-1,-25 0 1,0 0-16,-1 0 15,1 0 1,0 0 0,25 0-1,-1 0-15,50 0 16,-24 0-16,-1 0 15,1 0-15,-26 0 16,50 0-16,-74 0 16,0 0-16,25 0 31,-50 0 0,24 0-15,1 0-16,25 0 15,-25 0-15,-1 0 16,1 0-16,25 0 15,-25 0-15,-1 0 32,1 0-17,25 0 1,-25 0-1,0 0-15,-1 0 16,26 0-16,-25 0 16,-25 0-1,25 0-15,24 0 16,-24 0-16,0 0 15,0 0-15,24 0 16,-24 0-16,0 0 16,0 0-16,24 0 15,-24 0-15,0 0 16,0 0-1,24 0-15,-24 0 16,0 0-16,0 0 16,49 0-16,-24 0 15,-1 0-15,1 0 16,-25 0-16,24 0 15,-24 0-15,0 0 16,0 0-16,49 0 16,-49 0-1,0 0-15,24 0 16,-24 0-16,0 0 15,-25 0 1,99 0 0,-74 0-16,-25 0 15,50 0-15,24 0 16,-74 0-16,50 0 15,-26 0-15,1 0 16,0 0 46,25 0-62,-26 0 16,1 0-16,0 0 16,25 0 30,-26 0-30,1 0-16,0 0 16,0 0-1,0 0-15,-1 0 16,1 0-16,-25 0 15,50 0-15,-25 0 16,24 0-16,1 0 16,-25 0-16,0 0 15,-1 0-15,26 0 16,0 0-16,-26 0 15,26 0 1,-25 0 0</inkml:trace>
  <inkml:trace contextRef="#ctx0" brushRef="#br3" timeOffset="46614.6662">5160 8582 0,'0'0'203,"25"0"-187,-1 0-1,26 0 1,-25 0-1,0 0 1,-25 0 31,49 0-16,-24 0-31,0 0 16,0 0-1,24 0-15,-24 0 16,0 0-1,0 0 17,24 0-1,-24 0 0,0 0-15,0 0-1,24 0 48,-24 0-48,0 0 1,0 0-1,24 0 17,-49 0 14,25 0 17,0 0-16,24 0 15</inkml:trace>
  <inkml:trace contextRef="#ctx0" brushRef="#br3" timeOffset="50558.8918">8955 15503 0,'0'0'94,"25"0"-79,-1 0 1,26 0 15,-25 0-31,0 0 16,-1 0-1,26 0-15,-25 0 16,0 0-1,-25 0 1,49 0 31,-24 0-32,0 0-15,0 0 16,24 0 0,-24 0-1,0 0 1,0 0-1,24 0 1,-24 0-16,0 0 16,0 0-16,24 0 15,-24 0-15,0 0 16,0 0-1,24 0 32,-49 0-16,25 0-31,0 0 16,25 0 0,-26 0-1,1 0 1,0 0-1,25 0 1,-26 0 0,1 0 46,0 0-46,25 0-1,-26 0 1,1 0-1,0 0 1,25 0-16,-26 0 16,-24-25-1,25 25 32,25 0-31,-25 0-16,0 0 15,-1 0-15,26 0 16,-25-25-1,0 25 1,-1 0 0,26 0-16,-25 0 31,0 0 94,-1 0-47,26 0 15,-25 0-46,0-24 15</inkml:trace>
</inkml:ink>
</file>

<file path=ppt/ink/ink6.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68.17427" units="1/cm"/>
          <inkml:channelProperty channel="Y" name="resolution" value="39.8524" units="1/cm"/>
          <inkml:channelProperty channel="T" name="resolution" value="1" units="1/dev"/>
        </inkml:channelProperties>
      </inkml:inkSource>
      <inkml:timestamp xml:id="ts0" timeString="2019-10-14T06:59:05.433"/>
    </inkml:context>
    <inkml:brush xml:id="br0">
      <inkml:brushProperty name="width" value="0.05292" units="cm"/>
      <inkml:brushProperty name="height" value="0.05292" units="cm"/>
      <inkml:brushProperty name="color" value="#FF0000"/>
    </inkml:brush>
  </inkml:definitions>
  <inkml:trace contextRef="#ctx0" brushRef="#br0">7408 13758 0,'0'0'110,"39"0"-79,1 0 0,-1 0 0,0 0-15,0 0 15,0 0 16,-39 0-47,40 0 15,-1 0 17,0 0-1,0 0 0,0 0 31,1 0-30,-1 0 30,0 0-31</inkml:trace>
  <inkml:trace contextRef="#ctx0" brushRef="#br0" timeOffset="7722.0136">11681 16031 0,'0'0'124,"39"0"-61,0 0-48,0 0 17,1 0-32,-1 0 31,0 0 0,0 0 0,0 0 0,1 0 16,-1 0-16,0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29A55-C2A7-45A6-BE25-74EE6F3684E9}" type="datetimeFigureOut">
              <a:rPr lang="zh-CN" altLang="en-US" smtClean="0"/>
              <a:t>2019/12/27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909E0-E153-4E95-92E2-733C0B034665}" type="slidenum">
              <a:rPr lang="zh-CN" altLang="en-US" smtClean="0"/>
              <a:t>‹#›</a:t>
            </a:fld>
            <a:endParaRPr lang="zh-CN" altLang="en-US"/>
          </a:p>
        </p:txBody>
      </p:sp>
    </p:spTree>
    <p:extLst>
      <p:ext uri="{BB962C8B-B14F-4D97-AF65-F5344CB8AC3E}">
        <p14:creationId xmlns:p14="http://schemas.microsoft.com/office/powerpoint/2010/main" val="401342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a:t>
            </a:fld>
            <a:endParaRPr lang="zh-CN" altLang="en-US"/>
          </a:p>
        </p:txBody>
      </p:sp>
    </p:spTree>
    <p:extLst>
      <p:ext uri="{BB962C8B-B14F-4D97-AF65-F5344CB8AC3E}">
        <p14:creationId xmlns:p14="http://schemas.microsoft.com/office/powerpoint/2010/main" val="380506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17</a:t>
            </a:fld>
            <a:endParaRPr lang="zh-CN" altLang="en-US"/>
          </a:p>
        </p:txBody>
      </p:sp>
    </p:spTree>
    <p:extLst>
      <p:ext uri="{BB962C8B-B14F-4D97-AF65-F5344CB8AC3E}">
        <p14:creationId xmlns:p14="http://schemas.microsoft.com/office/powerpoint/2010/main" val="211443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20</a:t>
            </a:fld>
            <a:endParaRPr lang="zh-CN" altLang="en-US"/>
          </a:p>
        </p:txBody>
      </p:sp>
    </p:spTree>
    <p:extLst>
      <p:ext uri="{BB962C8B-B14F-4D97-AF65-F5344CB8AC3E}">
        <p14:creationId xmlns:p14="http://schemas.microsoft.com/office/powerpoint/2010/main" val="302128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大家可能会奇怪，为什么要假设</a:t>
            </a:r>
            <a:r>
              <a:rPr lang="en-US" altLang="zh-CN" dirty="0" smtClean="0"/>
              <a:t>what</a:t>
            </a:r>
            <a:r>
              <a:rPr lang="zh-CN" altLang="en-US" dirty="0" smtClean="0"/>
              <a:t>作为</a:t>
            </a:r>
            <a:r>
              <a:rPr lang="en-US" altLang="zh-CN" dirty="0" smtClean="0"/>
              <a:t>doing</a:t>
            </a:r>
            <a:r>
              <a:rPr lang="zh-CN" altLang="en-US" dirty="0" smtClean="0"/>
              <a:t>的宾语，然后再通过一个</a:t>
            </a:r>
            <a:r>
              <a:rPr lang="en-US" altLang="zh-CN" dirty="0" smtClean="0"/>
              <a:t>LI</a:t>
            </a:r>
            <a:r>
              <a:rPr lang="zh-CN" altLang="en-US" dirty="0" smtClean="0"/>
              <a:t>构式和实际出现在句子疑问词位置的</a:t>
            </a:r>
            <a:r>
              <a:rPr lang="en-US" altLang="zh-CN" dirty="0" smtClean="0"/>
              <a:t>what</a:t>
            </a:r>
            <a:r>
              <a:rPr lang="zh-CN" altLang="en-US" dirty="0" smtClean="0"/>
              <a:t>相联系？</a:t>
            </a:r>
            <a:endParaRPr lang="en-US" altLang="zh-CN" dirty="0" smtClean="0"/>
          </a:p>
          <a:p>
            <a:r>
              <a:rPr lang="zh-CN" altLang="en-US" dirty="0" smtClean="0"/>
              <a:t>这主要是为了在构式中规定这里的</a:t>
            </a:r>
            <a:r>
              <a:rPr lang="en-US" altLang="zh-CN" dirty="0" smtClean="0"/>
              <a:t>what</a:t>
            </a:r>
            <a:r>
              <a:rPr lang="zh-CN" altLang="en-US" dirty="0" smtClean="0"/>
              <a:t>的非指称用法，并通过</a:t>
            </a:r>
            <a:r>
              <a:rPr lang="en-US" altLang="zh-CN" dirty="0" smtClean="0"/>
              <a:t>LI </a:t>
            </a:r>
            <a:r>
              <a:rPr lang="zh-CN" altLang="en-US" dirty="0" smtClean="0"/>
              <a:t>构式使得</a:t>
            </a:r>
            <a:r>
              <a:rPr lang="en-US" altLang="zh-CN" dirty="0" err="1" smtClean="0"/>
              <a:t>wh</a:t>
            </a:r>
            <a:r>
              <a:rPr lang="en-US" altLang="zh-CN" dirty="0" smtClean="0"/>
              <a:t>-filler</a:t>
            </a:r>
            <a:r>
              <a:rPr lang="zh-CN" altLang="en-US" dirty="0" smtClean="0"/>
              <a:t>位置的</a:t>
            </a:r>
            <a:r>
              <a:rPr lang="en-US" altLang="zh-CN" dirty="0" smtClean="0"/>
              <a:t>what</a:t>
            </a:r>
            <a:r>
              <a:rPr lang="zh-CN" altLang="en-US" dirty="0" smtClean="0"/>
              <a:t>获得这种非指称用法。</a:t>
            </a:r>
            <a:endParaRPr lang="en-US" altLang="zh-CN" dirty="0" smtClean="0"/>
          </a:p>
          <a:p>
            <a:r>
              <a:rPr lang="zh-CN" altLang="en-US" dirty="0" smtClean="0"/>
              <a:t>这个用法必须写在</a:t>
            </a:r>
            <a:r>
              <a:rPr lang="en-US" altLang="zh-CN" dirty="0" smtClean="0"/>
              <a:t>WXDY</a:t>
            </a:r>
            <a:r>
              <a:rPr lang="zh-CN" altLang="en-US" dirty="0" smtClean="0"/>
              <a:t>构式条目中的某个位置上，还要保证能在已有的其他构式的作用下和实际出现的</a:t>
            </a:r>
            <a:r>
              <a:rPr lang="en-US" altLang="zh-CN" dirty="0" smtClean="0"/>
              <a:t>what</a:t>
            </a:r>
            <a:r>
              <a:rPr lang="zh-CN" altLang="en-US" dirty="0" smtClean="0"/>
              <a:t>相联系。</a:t>
            </a:r>
            <a:endParaRPr lang="en-US" altLang="zh-CN" dirty="0" smtClean="0"/>
          </a:p>
          <a:p>
            <a:r>
              <a:rPr lang="zh-CN" altLang="en-US" dirty="0" smtClean="0"/>
              <a:t>我们也可以在</a:t>
            </a:r>
            <a:r>
              <a:rPr lang="en-US" altLang="zh-CN" dirty="0" smtClean="0"/>
              <a:t>WXDY</a:t>
            </a:r>
            <a:r>
              <a:rPr lang="zh-CN" altLang="en-US" dirty="0" smtClean="0"/>
              <a:t>构式条目中将</a:t>
            </a:r>
            <a:r>
              <a:rPr lang="en-US" altLang="zh-CN" dirty="0" smtClean="0"/>
              <a:t>what</a:t>
            </a:r>
            <a:r>
              <a:rPr lang="zh-CN" altLang="en-US" dirty="0" smtClean="0"/>
              <a:t>处理为与</a:t>
            </a:r>
            <a:r>
              <a:rPr lang="en-US" altLang="zh-CN" dirty="0" smtClean="0"/>
              <a:t>doing</a:t>
            </a:r>
            <a:r>
              <a:rPr lang="zh-CN" altLang="en-US" dirty="0" smtClean="0"/>
              <a:t>并列的</a:t>
            </a:r>
            <a:r>
              <a:rPr lang="en-US" altLang="zh-CN" dirty="0" smtClean="0"/>
              <a:t>be</a:t>
            </a:r>
            <a:r>
              <a:rPr lang="zh-CN" altLang="en-US" dirty="0" smtClean="0"/>
              <a:t>的补足语，这种情况</a:t>
            </a:r>
            <a:r>
              <a:rPr lang="en-US" altLang="zh-CN" dirty="0" smtClean="0"/>
              <a:t>LI</a:t>
            </a:r>
            <a:r>
              <a:rPr lang="en-US" altLang="zh-CN" baseline="0" dirty="0" smtClean="0"/>
              <a:t> construction</a:t>
            </a:r>
            <a:r>
              <a:rPr lang="zh-CN" altLang="en-US" baseline="0" dirty="0" smtClean="0"/>
              <a:t>也能处理，相当于填充词和空位之间只隔了一层（以前是两层）。</a:t>
            </a:r>
            <a:endParaRPr lang="en-US" altLang="zh-CN" dirty="0" smtClean="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22</a:t>
            </a:fld>
            <a:endParaRPr lang="zh-CN" altLang="en-US"/>
          </a:p>
        </p:txBody>
      </p:sp>
    </p:spTree>
    <p:extLst>
      <p:ext uri="{BB962C8B-B14F-4D97-AF65-F5344CB8AC3E}">
        <p14:creationId xmlns:p14="http://schemas.microsoft.com/office/powerpoint/2010/main" val="34629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24</a:t>
            </a:fld>
            <a:endParaRPr lang="zh-CN" altLang="en-US"/>
          </a:p>
        </p:txBody>
      </p:sp>
    </p:spTree>
    <p:extLst>
      <p:ext uri="{BB962C8B-B14F-4D97-AF65-F5344CB8AC3E}">
        <p14:creationId xmlns:p14="http://schemas.microsoft.com/office/powerpoint/2010/main" val="192480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在已知待分析句子为合法的句子时，在分析过程中又调用子规则又调用父规则，会导致伪歧义泛滥。不过这可以通过设定调用规则的优先级来解决，规定：优先采用子规则处理语言单位。若子规则可以处理，且处理结果在后续步骤中参与构造出了整个待分析单位的合法树结构，则不再调用父规则进行处理；若子规则无法处理，或其处理结果无法在后续步骤中构造出整个待分析单位的合法树结构，再采用父规则来处理。</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25</a:t>
            </a:fld>
            <a:endParaRPr lang="zh-CN" altLang="en-US"/>
          </a:p>
        </p:txBody>
      </p:sp>
    </p:spTree>
    <p:extLst>
      <p:ext uri="{BB962C8B-B14F-4D97-AF65-F5344CB8AC3E}">
        <p14:creationId xmlns:p14="http://schemas.microsoft.com/office/powerpoint/2010/main" val="46598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26</a:t>
            </a:fld>
            <a:endParaRPr lang="zh-CN" altLang="en-US"/>
          </a:p>
        </p:txBody>
      </p:sp>
    </p:spTree>
    <p:extLst>
      <p:ext uri="{BB962C8B-B14F-4D97-AF65-F5344CB8AC3E}">
        <p14:creationId xmlns:p14="http://schemas.microsoft.com/office/powerpoint/2010/main" val="19471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27</a:t>
            </a:fld>
            <a:endParaRPr lang="zh-CN" altLang="en-US"/>
          </a:p>
        </p:txBody>
      </p:sp>
    </p:spTree>
    <p:extLst>
      <p:ext uri="{BB962C8B-B14F-4D97-AF65-F5344CB8AC3E}">
        <p14:creationId xmlns:p14="http://schemas.microsoft.com/office/powerpoint/2010/main" val="400836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28</a:t>
            </a:fld>
            <a:endParaRPr lang="zh-CN" altLang="en-US"/>
          </a:p>
        </p:txBody>
      </p:sp>
    </p:spTree>
    <p:extLst>
      <p:ext uri="{BB962C8B-B14F-4D97-AF65-F5344CB8AC3E}">
        <p14:creationId xmlns:p14="http://schemas.microsoft.com/office/powerpoint/2010/main" val="1599306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注意</a:t>
            </a:r>
            <a:r>
              <a:rPr lang="en-US" altLang="zh-CN" dirty="0" smtClean="0"/>
              <a:t>FORM</a:t>
            </a:r>
            <a:r>
              <a:rPr lang="zh-CN" altLang="en-US" dirty="0" smtClean="0"/>
              <a:t>不是词形，而是词类。不同的</a:t>
            </a:r>
            <a:r>
              <a:rPr lang="en-US" altLang="zh-CN" dirty="0" err="1" smtClean="0"/>
              <a:t>pos</a:t>
            </a:r>
            <a:r>
              <a:rPr lang="zh-CN" altLang="en-US" dirty="0" smtClean="0"/>
              <a:t>下的</a:t>
            </a:r>
            <a:r>
              <a:rPr lang="en-US" altLang="zh-CN" dirty="0" smtClean="0"/>
              <a:t>FORM</a:t>
            </a:r>
            <a:r>
              <a:rPr lang="zh-CN" altLang="en-US" dirty="0" smtClean="0"/>
              <a:t>有不同的取值范围。</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30</a:t>
            </a:fld>
            <a:endParaRPr lang="zh-CN" altLang="en-US"/>
          </a:p>
        </p:txBody>
      </p:sp>
    </p:spTree>
    <p:extLst>
      <p:ext uri="{BB962C8B-B14F-4D97-AF65-F5344CB8AC3E}">
        <p14:creationId xmlns:p14="http://schemas.microsoft.com/office/powerpoint/2010/main" val="1984537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31</a:t>
            </a:fld>
            <a:endParaRPr lang="zh-CN" altLang="en-US"/>
          </a:p>
        </p:txBody>
      </p:sp>
    </p:spTree>
    <p:extLst>
      <p:ext uri="{BB962C8B-B14F-4D97-AF65-F5344CB8AC3E}">
        <p14:creationId xmlns:p14="http://schemas.microsoft.com/office/powerpoint/2010/main" val="40019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信息负载主成分</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3</a:t>
            </a:fld>
            <a:endParaRPr lang="zh-CN" altLang="en-US"/>
          </a:p>
        </p:txBody>
      </p:sp>
    </p:spTree>
    <p:extLst>
      <p:ext uri="{BB962C8B-B14F-4D97-AF65-F5344CB8AC3E}">
        <p14:creationId xmlns:p14="http://schemas.microsoft.com/office/powerpoint/2010/main" val="1453172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33</a:t>
            </a:fld>
            <a:endParaRPr lang="zh-CN" altLang="en-US"/>
          </a:p>
        </p:txBody>
      </p:sp>
    </p:spTree>
    <p:extLst>
      <p:ext uri="{BB962C8B-B14F-4D97-AF65-F5344CB8AC3E}">
        <p14:creationId xmlns:p14="http://schemas.microsoft.com/office/powerpoint/2010/main" val="389272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上下位和同义反义，构式变体等知识似乎都可以在现有体系下通过引入新的特征来表示。</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36</a:t>
            </a:fld>
            <a:endParaRPr lang="zh-CN" altLang="en-US"/>
          </a:p>
        </p:txBody>
      </p:sp>
    </p:spTree>
    <p:extLst>
      <p:ext uri="{BB962C8B-B14F-4D97-AF65-F5344CB8AC3E}">
        <p14:creationId xmlns:p14="http://schemas.microsoft.com/office/powerpoint/2010/main" val="380495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45</a:t>
            </a:fld>
            <a:endParaRPr lang="zh-CN" altLang="en-US"/>
          </a:p>
        </p:txBody>
      </p:sp>
    </p:spTree>
    <p:extLst>
      <p:ext uri="{BB962C8B-B14F-4D97-AF65-F5344CB8AC3E}">
        <p14:creationId xmlns:p14="http://schemas.microsoft.com/office/powerpoint/2010/main" val="169111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dirty="0" smtClean="0">
                <a:solidFill>
                  <a:srgbClr val="FF0000"/>
                </a:solidFill>
              </a:rPr>
              <a:t>因为面向中文信息处理有形式化的要求，所以本研究不直接参考非形式化的构式语法理论，如认知构式语法、激进构式语法等等。</a:t>
            </a:r>
            <a:endParaRPr lang="en-US" altLang="zh-CN" sz="1200" b="0" dirty="0" smtClean="0">
              <a:solidFill>
                <a:srgbClr val="FF0000"/>
              </a:solidFill>
            </a:endParaRPr>
          </a:p>
          <a:p>
            <a:r>
              <a:rPr lang="zh-CN" altLang="en-US" sz="1200" b="0" dirty="0" smtClean="0">
                <a:solidFill>
                  <a:srgbClr val="FF0000"/>
                </a:solidFill>
              </a:rPr>
              <a:t>基于特征合一的语法模型可能都具有处理构式的潜力，可进一步对词汇功能语法进行调研。</a:t>
            </a:r>
            <a:endParaRPr lang="en-US" altLang="zh-CN" sz="1200" b="0" dirty="0" smtClean="0">
              <a:solidFill>
                <a:srgbClr val="FF0000"/>
              </a:solidFill>
            </a:endParaRPr>
          </a:p>
          <a:p>
            <a:r>
              <a:rPr lang="zh-CN" altLang="en-US" sz="1200" b="0" dirty="0" smtClean="0">
                <a:solidFill>
                  <a:srgbClr val="FF0000"/>
                </a:solidFill>
              </a:rPr>
              <a:t>范畴语法、依存语法等词语法不具备表示词一级以上的语言单位的能力，除非在知识库中添加词一级以上的子树结构。</a:t>
            </a:r>
            <a:endParaRPr lang="zh-CN" altLang="en-US" b="0"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5</a:t>
            </a:fld>
            <a:endParaRPr lang="zh-CN" altLang="en-US"/>
          </a:p>
        </p:txBody>
      </p:sp>
    </p:spTree>
    <p:extLst>
      <p:ext uri="{BB962C8B-B14F-4D97-AF65-F5344CB8AC3E}">
        <p14:creationId xmlns:p14="http://schemas.microsoft.com/office/powerpoint/2010/main" val="274530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6</a:t>
            </a:fld>
            <a:endParaRPr lang="zh-CN" altLang="en-US"/>
          </a:p>
        </p:txBody>
      </p:sp>
    </p:spTree>
    <p:extLst>
      <p:ext uri="{BB962C8B-B14F-4D97-AF65-F5344CB8AC3E}">
        <p14:creationId xmlns:p14="http://schemas.microsoft.com/office/powerpoint/2010/main" val="425047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7</a:t>
            </a:fld>
            <a:endParaRPr lang="zh-CN" altLang="en-US"/>
          </a:p>
        </p:txBody>
      </p:sp>
    </p:spTree>
    <p:extLst>
      <p:ext uri="{BB962C8B-B14F-4D97-AF65-F5344CB8AC3E}">
        <p14:creationId xmlns:p14="http://schemas.microsoft.com/office/powerpoint/2010/main" val="206755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Loc</a:t>
            </a:r>
            <a:r>
              <a:rPr lang="en-US" altLang="zh-CN" dirty="0" smtClean="0"/>
              <a:t> –</a:t>
            </a:r>
            <a:r>
              <a:rPr lang="zh-CN" altLang="en-US" dirty="0" smtClean="0"/>
              <a:t>主要用于描述长距离依存中填充成分的特征。</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13</a:t>
            </a:fld>
            <a:endParaRPr lang="zh-CN" altLang="en-US"/>
          </a:p>
        </p:txBody>
      </p:sp>
    </p:spTree>
    <p:extLst>
      <p:ext uri="{BB962C8B-B14F-4D97-AF65-F5344CB8AC3E}">
        <p14:creationId xmlns:p14="http://schemas.microsoft.com/office/powerpoint/2010/main" val="376524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*代表向配价成分内部进行逐层深入的层数没有限制。</a:t>
            </a:r>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14</a:t>
            </a:fld>
            <a:endParaRPr lang="zh-CN" altLang="en-US"/>
          </a:p>
        </p:txBody>
      </p:sp>
    </p:spTree>
    <p:extLst>
      <p:ext uri="{BB962C8B-B14F-4D97-AF65-F5344CB8AC3E}">
        <p14:creationId xmlns:p14="http://schemas.microsoft.com/office/powerpoint/2010/main" val="394148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15</a:t>
            </a:fld>
            <a:endParaRPr lang="zh-CN" altLang="en-US"/>
          </a:p>
        </p:txBody>
      </p:sp>
    </p:spTree>
    <p:extLst>
      <p:ext uri="{BB962C8B-B14F-4D97-AF65-F5344CB8AC3E}">
        <p14:creationId xmlns:p14="http://schemas.microsoft.com/office/powerpoint/2010/main" val="204239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2909E0-E153-4E95-92E2-733C0B034665}" type="slidenum">
              <a:rPr lang="zh-CN" altLang="en-US" smtClean="0"/>
              <a:t>16</a:t>
            </a:fld>
            <a:endParaRPr lang="zh-CN" altLang="en-US"/>
          </a:p>
        </p:txBody>
      </p:sp>
    </p:spTree>
    <p:extLst>
      <p:ext uri="{BB962C8B-B14F-4D97-AF65-F5344CB8AC3E}">
        <p14:creationId xmlns:p14="http://schemas.microsoft.com/office/powerpoint/2010/main" val="53682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17762" name="Group 2"/>
          <p:cNvGrpSpPr>
            <a:grpSpLocks/>
          </p:cNvGrpSpPr>
          <p:nvPr/>
        </p:nvGrpSpPr>
        <p:grpSpPr bwMode="auto">
          <a:xfrm>
            <a:off x="0" y="0"/>
            <a:ext cx="9144000" cy="6858000"/>
            <a:chOff x="0" y="0"/>
            <a:chExt cx="5760" cy="4320"/>
          </a:xfrm>
        </p:grpSpPr>
        <p:sp>
          <p:nvSpPr>
            <p:cNvPr id="1177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latin typeface="Times New Roman" panose="02020603050405020304" pitchFamily="18" charset="0"/>
              </a:endParaRPr>
            </a:p>
          </p:txBody>
        </p:sp>
        <p:sp>
          <p:nvSpPr>
            <p:cNvPr id="1177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grpSp>
          <p:nvGrpSpPr>
            <p:cNvPr id="117765" name="Group 5"/>
            <p:cNvGrpSpPr>
              <a:grpSpLocks/>
            </p:cNvGrpSpPr>
            <p:nvPr/>
          </p:nvGrpSpPr>
          <p:grpSpPr bwMode="auto">
            <a:xfrm>
              <a:off x="0" y="672"/>
              <a:ext cx="1806" cy="1989"/>
              <a:chOff x="0" y="672"/>
              <a:chExt cx="1806" cy="1989"/>
            </a:xfrm>
          </p:grpSpPr>
          <p:sp>
            <p:nvSpPr>
              <p:cNvPr id="1177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77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grpSp>
      </p:grpSp>
      <p:sp>
        <p:nvSpPr>
          <p:cNvPr id="117776" name="Rectangle 16"/>
          <p:cNvSpPr>
            <a:spLocks noGrp="1" noChangeArrowheads="1"/>
          </p:cNvSpPr>
          <p:nvPr>
            <p:ph type="dt" sz="half" idx="2"/>
          </p:nvPr>
        </p:nvSpPr>
        <p:spPr>
          <a:xfrm>
            <a:off x="457200" y="6248400"/>
            <a:ext cx="2133600" cy="457200"/>
          </a:xfrm>
        </p:spPr>
        <p:txBody>
          <a:bodyPr/>
          <a:lstStyle>
            <a:lvl1pPr>
              <a:defRPr/>
            </a:lvl1pPr>
          </a:lstStyle>
          <a:p>
            <a:endParaRPr lang="en-US" altLang="zh-CN"/>
          </a:p>
        </p:txBody>
      </p:sp>
      <p:sp>
        <p:nvSpPr>
          <p:cNvPr id="117777" name="Rectangle 17"/>
          <p:cNvSpPr>
            <a:spLocks noGrp="1" noChangeArrowheads="1"/>
          </p:cNvSpPr>
          <p:nvPr>
            <p:ph type="ftr" sz="quarter" idx="3"/>
          </p:nvPr>
        </p:nvSpPr>
        <p:spPr/>
        <p:txBody>
          <a:bodyPr/>
          <a:lstStyle>
            <a:lvl1pPr>
              <a:defRPr/>
            </a:lvl1pPr>
          </a:lstStyle>
          <a:p>
            <a:endParaRPr lang="en-US" altLang="zh-CN"/>
          </a:p>
        </p:txBody>
      </p:sp>
      <p:sp>
        <p:nvSpPr>
          <p:cNvPr id="117778" name="Rectangle 18"/>
          <p:cNvSpPr>
            <a:spLocks noGrp="1" noChangeArrowheads="1"/>
          </p:cNvSpPr>
          <p:nvPr>
            <p:ph type="sldNum" sz="quarter" idx="4"/>
          </p:nvPr>
        </p:nvSpPr>
        <p:spPr/>
        <p:txBody>
          <a:bodyPr/>
          <a:lstStyle>
            <a:lvl1pPr>
              <a:defRPr/>
            </a:lvl1pPr>
          </a:lstStyle>
          <a:p>
            <a:fld id="{512EFF48-140A-443F-A2F2-B9B5D768B25A}" type="slidenum">
              <a:rPr lang="en-US" altLang="zh-CN"/>
              <a:pPr/>
              <a:t>‹#›</a:t>
            </a:fld>
            <a:endParaRPr lang="en-US" altLang="zh-CN"/>
          </a:p>
        </p:txBody>
      </p:sp>
      <p:sp>
        <p:nvSpPr>
          <p:cNvPr id="1177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smtClean="0"/>
              <a:t>单击此处编辑母版标题样式</a:t>
            </a:r>
          </a:p>
        </p:txBody>
      </p:sp>
      <p:sp>
        <p:nvSpPr>
          <p:cNvPr id="11778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zh-CN" altLang="en-US" noProof="0" smtClean="0"/>
              <a:t>单击以编辑母版副标题样式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5C614367-F168-484F-BA8D-DEE525398CF2}"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69388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141A3FD7-D733-45EB-A3B1-B2F23776CEDA}"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45734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A98541F7-F45B-4EDC-80AA-F02DC811AE83}"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5982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C0BEB7AB-BCC9-40B0-8201-1388C642B4D9}"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31504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D5B570C8-20C7-4D11-A47B-7B1C6BF30095}"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93822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75AEF49A-7E84-4351-B289-122F2A1D41CF}"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27064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563A0B0A-8279-4F03-943F-775C8C7E305B}"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73165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19A99F7D-678D-4200-B938-2601F80BF01A}"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41896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2C1F4B0F-4397-4E74-9181-A40EA9DC0CFC}"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24867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67416A01-C8D7-4DAB-9FC5-7693326658C4}"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28404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US" altLang="zh-CN"/>
          </a:p>
        </p:txBody>
      </p:sp>
      <p:sp>
        <p:nvSpPr>
          <p:cNvPr id="1167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D7266783-C1DB-45E2-BF5F-525AFF40971D}" type="slidenum">
              <a:rPr lang="en-US" altLang="zh-CN"/>
              <a:pPr/>
              <a:t>‹#›</a:t>
            </a:fld>
            <a:endParaRPr lang="en-US" altLang="zh-CN"/>
          </a:p>
        </p:txBody>
      </p:sp>
      <p:grpSp>
        <p:nvGrpSpPr>
          <p:cNvPr id="116740" name="Group 4"/>
          <p:cNvGrpSpPr>
            <a:grpSpLocks/>
          </p:cNvGrpSpPr>
          <p:nvPr/>
        </p:nvGrpSpPr>
        <p:grpSpPr bwMode="auto">
          <a:xfrm>
            <a:off x="0" y="0"/>
            <a:ext cx="9144000" cy="546100"/>
            <a:chOff x="0" y="0"/>
            <a:chExt cx="5760" cy="344"/>
          </a:xfrm>
        </p:grpSpPr>
        <p:sp>
          <p:nvSpPr>
            <p:cNvPr id="1167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latin typeface="Times New Roman" panose="02020603050405020304" pitchFamily="18" charset="0"/>
              </a:endParaRPr>
            </a:p>
          </p:txBody>
        </p:sp>
        <p:sp>
          <p:nvSpPr>
            <p:cNvPr id="1167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67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sp>
          <p:nvSpPr>
            <p:cNvPr id="1167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hlink"/>
                </a:solidFill>
              </a:endParaRPr>
            </a:p>
          </p:txBody>
        </p:sp>
        <p:sp>
          <p:nvSpPr>
            <p:cNvPr id="1167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latin typeface="Times New Roman" panose="02020603050405020304" pitchFamily="18" charset="0"/>
              </a:endParaRPr>
            </a:p>
          </p:txBody>
        </p:sp>
        <p:sp>
          <p:nvSpPr>
            <p:cNvPr id="1167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sp>
          <p:nvSpPr>
            <p:cNvPr id="1167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accent2"/>
                </a:solidFill>
              </a:endParaRPr>
            </a:p>
          </p:txBody>
        </p:sp>
      </p:grpSp>
      <p:sp>
        <p:nvSpPr>
          <p:cNvPr id="11675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675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67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21.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customXml" Target="../ink/ink6.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t>构式知识的形式化表示方案综述</a:t>
            </a:r>
            <a:endParaRPr lang="zh-CN" altLang="zh-CN" dirty="0"/>
          </a:p>
        </p:txBody>
      </p:sp>
      <p:sp>
        <p:nvSpPr>
          <p:cNvPr id="2051" name="Rectangle 3"/>
          <p:cNvSpPr>
            <a:spLocks noGrp="1" noChangeArrowheads="1"/>
          </p:cNvSpPr>
          <p:nvPr>
            <p:ph type="subTitle" idx="1"/>
          </p:nvPr>
        </p:nvSpPr>
        <p:spPr>
          <a:xfrm>
            <a:off x="5981700" y="4869160"/>
            <a:ext cx="2547392" cy="1394048"/>
          </a:xfrm>
        </p:spPr>
        <p:txBody>
          <a:bodyPr/>
          <a:lstStyle/>
          <a:p>
            <a:pPr algn="r"/>
            <a:r>
              <a:rPr lang="zh-CN" altLang="en-US" sz="2400" dirty="0" smtClean="0"/>
              <a:t>北京大学中文系</a:t>
            </a:r>
            <a:endParaRPr lang="en-US" altLang="zh-CN" sz="2400" dirty="0" smtClean="0"/>
          </a:p>
          <a:p>
            <a:pPr algn="r"/>
            <a:r>
              <a:rPr lang="zh-CN" altLang="en-US" sz="2400" dirty="0" smtClean="0"/>
              <a:t>王佳骏</a:t>
            </a:r>
            <a:endParaRPr lang="en-US" altLang="zh-CN" sz="2400" dirty="0" smtClean="0"/>
          </a:p>
          <a:p>
            <a:pPr algn="r"/>
            <a:r>
              <a:rPr lang="en-US" altLang="zh-CN" sz="2400" dirty="0" smtClean="0"/>
              <a:t>2019</a:t>
            </a:r>
            <a:r>
              <a:rPr lang="zh-CN" altLang="en-US" sz="2400" dirty="0" smtClean="0"/>
              <a:t>年</a:t>
            </a:r>
            <a:r>
              <a:rPr lang="en-US" altLang="zh-CN" sz="2400" dirty="0" smtClean="0"/>
              <a:t>10</a:t>
            </a:r>
            <a:r>
              <a:rPr lang="zh-CN" altLang="en-US" sz="2400" dirty="0" smtClean="0"/>
              <a:t>月</a:t>
            </a:r>
            <a:r>
              <a:rPr lang="en-US" altLang="zh-CN" sz="2400" dirty="0" smtClean="0"/>
              <a:t>14</a:t>
            </a:r>
            <a:r>
              <a:rPr lang="zh-CN" altLang="en-US" sz="2400" dirty="0" smtClean="0"/>
              <a:t>日</a:t>
            </a:r>
            <a:endParaRPr lang="zh-CN" altLang="zh-C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11560"/>
          </a:xfrm>
        </p:spPr>
        <p:txBody>
          <a:bodyPr/>
          <a:lstStyle/>
          <a:p>
            <a:r>
              <a:rPr lang="en-US" altLang="zh-CN" sz="3200" dirty="0"/>
              <a:t>What’s X Doing </a:t>
            </a:r>
            <a:r>
              <a:rPr lang="en-US" altLang="zh-CN" sz="3200" dirty="0" smtClean="0"/>
              <a:t>Y?</a:t>
            </a:r>
            <a:r>
              <a:rPr lang="zh-CN" altLang="en-US" sz="3200" dirty="0" smtClean="0"/>
              <a:t>（</a:t>
            </a:r>
            <a:r>
              <a:rPr lang="en-US" altLang="zh-CN" sz="3200" dirty="0" smtClean="0"/>
              <a:t>WXDY</a:t>
            </a:r>
            <a:r>
              <a:rPr lang="zh-CN" altLang="en-US" sz="3200" dirty="0" smtClean="0"/>
              <a:t>）构式分析</a:t>
            </a:r>
            <a:endParaRPr lang="zh-CN" altLang="en-US" sz="3200" dirty="0"/>
          </a:p>
        </p:txBody>
      </p:sp>
      <p:sp>
        <p:nvSpPr>
          <p:cNvPr id="3" name="内容占位符 2"/>
          <p:cNvSpPr>
            <a:spLocks noGrp="1"/>
          </p:cNvSpPr>
          <p:nvPr>
            <p:ph idx="1"/>
          </p:nvPr>
        </p:nvSpPr>
        <p:spPr>
          <a:xfrm>
            <a:off x="457200" y="1268760"/>
            <a:ext cx="8229600" cy="4176464"/>
          </a:xfrm>
        </p:spPr>
        <p:txBody>
          <a:bodyPr/>
          <a:lstStyle/>
          <a:p>
            <a:r>
              <a:rPr lang="zh-CN" altLang="en-US" sz="1800" dirty="0" smtClean="0"/>
              <a:t>确认</a:t>
            </a:r>
            <a:r>
              <a:rPr lang="en-US" altLang="zh-CN" sz="1800" dirty="0" smtClean="0"/>
              <a:t>WXDY</a:t>
            </a:r>
            <a:r>
              <a:rPr lang="zh-CN" altLang="en-US" sz="1800" dirty="0" smtClean="0"/>
              <a:t>为构式的原因之二：该表达式对组成成分的形态句法有要求：</a:t>
            </a:r>
            <a:endParaRPr lang="en-US" altLang="zh-CN" sz="1800" dirty="0" smtClean="0"/>
          </a:p>
          <a:p>
            <a:pPr marL="0" indent="0">
              <a:buNone/>
            </a:pPr>
            <a:endParaRPr lang="en-US" altLang="zh-CN" sz="1800" dirty="0" smtClean="0"/>
          </a:p>
          <a:p>
            <a:pPr>
              <a:buFont typeface="+mj-lt"/>
              <a:buAutoNum type="arabicPeriod"/>
            </a:pPr>
            <a:r>
              <a:rPr lang="en-US" altLang="zh-CN" sz="1800" dirty="0" smtClean="0"/>
              <a:t>WXDY</a:t>
            </a:r>
            <a:r>
              <a:rPr lang="zh-CN" altLang="en-US" sz="1800" dirty="0" smtClean="0"/>
              <a:t>必须含有</a:t>
            </a:r>
            <a:r>
              <a:rPr lang="en-US" altLang="zh-CN" sz="1800" dirty="0" smtClean="0"/>
              <a:t>do</a:t>
            </a:r>
          </a:p>
          <a:p>
            <a:pPr>
              <a:buFont typeface="Arial" panose="020B0604020202020204" pitchFamily="34" charset="0"/>
              <a:buChar char="•"/>
            </a:pPr>
            <a:r>
              <a:rPr lang="en-US" altLang="zh-CN" sz="1800" dirty="0" smtClean="0"/>
              <a:t>What was she doing under the bed?</a:t>
            </a:r>
            <a:r>
              <a:rPr lang="zh-CN" altLang="en-US" sz="1800" dirty="0" smtClean="0"/>
              <a:t>（同时具有疑问和表示不协调的解读）</a:t>
            </a:r>
            <a:endParaRPr lang="en-US" altLang="zh-CN" sz="1800" dirty="0" smtClean="0"/>
          </a:p>
          <a:p>
            <a:pPr>
              <a:buFont typeface="Arial" panose="020B0604020202020204" pitchFamily="34" charset="0"/>
              <a:buChar char="•"/>
            </a:pPr>
            <a:r>
              <a:rPr lang="en-US" altLang="zh-CN" sz="1800" dirty="0" smtClean="0"/>
              <a:t>What activity was she engaged in under the bed?</a:t>
            </a:r>
            <a:r>
              <a:rPr lang="zh-CN" altLang="en-US" sz="1800" dirty="0" smtClean="0"/>
              <a:t>（缺少表示不协调的解读）</a:t>
            </a:r>
            <a:endParaRPr lang="en-US" altLang="zh-CN" sz="1800" dirty="0" smtClean="0"/>
          </a:p>
          <a:p>
            <a:pPr marL="0" indent="0">
              <a:buNone/>
            </a:pPr>
            <a:endParaRPr lang="en-US" altLang="zh-CN" sz="1800" dirty="0" smtClean="0"/>
          </a:p>
          <a:p>
            <a:pPr>
              <a:buFont typeface="+mj-lt"/>
              <a:buAutoNum type="arabicPeriod" startAt="2"/>
            </a:pPr>
            <a:r>
              <a:rPr lang="en-US" altLang="zh-CN" sz="1800" dirty="0" smtClean="0"/>
              <a:t>WXDY</a:t>
            </a:r>
            <a:r>
              <a:rPr lang="zh-CN" altLang="en-US" sz="1800" dirty="0" smtClean="0"/>
              <a:t>中的</a:t>
            </a:r>
            <a:r>
              <a:rPr lang="en-US" altLang="zh-CN" sz="1800" dirty="0" smtClean="0"/>
              <a:t>do</a:t>
            </a:r>
            <a:r>
              <a:rPr lang="zh-CN" altLang="en-US" sz="1800" dirty="0" smtClean="0"/>
              <a:t>必须是现在分词形式</a:t>
            </a:r>
            <a:r>
              <a:rPr lang="en-US" altLang="zh-CN" sz="1800" dirty="0" smtClean="0"/>
              <a:t>doing</a:t>
            </a:r>
          </a:p>
          <a:p>
            <a:pPr>
              <a:buFont typeface="Arial" panose="020B0604020202020204" pitchFamily="34" charset="0"/>
              <a:buChar char="•"/>
            </a:pPr>
            <a:r>
              <a:rPr lang="en-US" altLang="zh-CN" sz="1800" dirty="0"/>
              <a:t>What is it doing raining</a:t>
            </a:r>
            <a:r>
              <a:rPr lang="en-US" altLang="zh-CN" sz="1800" dirty="0" smtClean="0"/>
              <a:t>?</a:t>
            </a:r>
          </a:p>
          <a:p>
            <a:pPr>
              <a:buFont typeface="Arial" panose="020B0604020202020204" pitchFamily="34" charset="0"/>
              <a:buChar char="•"/>
            </a:pPr>
            <a:r>
              <a:rPr lang="en-US" altLang="zh-CN" sz="1800" dirty="0" smtClean="0"/>
              <a:t>*What </a:t>
            </a:r>
            <a:r>
              <a:rPr lang="en-US" altLang="zh-CN" sz="1800" dirty="0"/>
              <a:t>does it do raining</a:t>
            </a:r>
            <a:r>
              <a:rPr lang="en-US" altLang="zh-CN" sz="1800" dirty="0" smtClean="0"/>
              <a:t>?</a:t>
            </a:r>
          </a:p>
          <a:p>
            <a:pPr>
              <a:buFont typeface="Arial" panose="020B0604020202020204" pitchFamily="34" charset="0"/>
              <a:buChar char="•"/>
            </a:pPr>
            <a:r>
              <a:rPr lang="en-US" altLang="zh-CN" sz="1800" dirty="0" smtClean="0"/>
              <a:t>What's </a:t>
            </a:r>
            <a:r>
              <a:rPr lang="en-US" altLang="zh-CN" sz="1800" dirty="0"/>
              <a:t>a nice girl like you doing in a place like this</a:t>
            </a:r>
            <a:r>
              <a:rPr lang="en-US" altLang="zh-CN" sz="1800" dirty="0" smtClean="0"/>
              <a:t>?</a:t>
            </a:r>
            <a:endParaRPr lang="en-US" altLang="zh-CN" sz="1800" dirty="0"/>
          </a:p>
          <a:p>
            <a:pPr>
              <a:buFont typeface="Arial" panose="020B0604020202020204" pitchFamily="34" charset="0"/>
              <a:buChar char="•"/>
            </a:pPr>
            <a:r>
              <a:rPr lang="en-US" altLang="zh-CN" sz="1800" dirty="0" smtClean="0"/>
              <a:t>What </a:t>
            </a:r>
            <a:r>
              <a:rPr lang="en-US" altLang="zh-CN" sz="1800" dirty="0"/>
              <a:t>does a nice girl like you do in a place like this</a:t>
            </a:r>
            <a:r>
              <a:rPr lang="en-US" altLang="zh-CN" sz="1800" dirty="0" smtClean="0"/>
              <a:t>?</a:t>
            </a:r>
            <a:r>
              <a:rPr lang="zh-CN" altLang="en-US" sz="1800" dirty="0" smtClean="0"/>
              <a:t>（</a:t>
            </a:r>
            <a:r>
              <a:rPr lang="zh-CN" altLang="en-US" sz="1800" dirty="0"/>
              <a:t>缺少表示不协调的解读</a:t>
            </a:r>
            <a:r>
              <a:rPr lang="zh-CN" altLang="en-US" sz="1800" dirty="0" smtClean="0"/>
              <a:t>）</a:t>
            </a:r>
            <a:endParaRPr lang="en-US" altLang="zh-CN" sz="1800" dirty="0" smtClean="0"/>
          </a:p>
          <a:p>
            <a:pPr marL="0" indent="0">
              <a:buNone/>
            </a:pPr>
            <a:endParaRPr lang="en-US" altLang="zh-CN" sz="1800" dirty="0" smtClean="0"/>
          </a:p>
          <a:p>
            <a:pPr>
              <a:buFont typeface="+mj-lt"/>
              <a:buAutoNum type="arabicPeriod" startAt="3"/>
            </a:pPr>
            <a:r>
              <a:rPr lang="en-US" altLang="zh-CN" sz="1800" dirty="0" smtClean="0"/>
              <a:t>WXDY</a:t>
            </a:r>
            <a:r>
              <a:rPr lang="zh-CN" altLang="en-US" sz="1800" dirty="0" smtClean="0"/>
              <a:t>中的</a:t>
            </a:r>
            <a:r>
              <a:rPr lang="en-US" altLang="zh-CN" sz="1800" dirty="0" smtClean="0"/>
              <a:t>doing</a:t>
            </a:r>
            <a:r>
              <a:rPr lang="zh-CN" altLang="en-US" sz="1800" dirty="0" smtClean="0"/>
              <a:t>必须作</a:t>
            </a:r>
            <a:r>
              <a:rPr lang="en-US" altLang="zh-CN" sz="1800" dirty="0" smtClean="0"/>
              <a:t>be</a:t>
            </a:r>
            <a:r>
              <a:rPr lang="zh-CN" altLang="en-US" sz="1800" dirty="0" smtClean="0"/>
              <a:t>的补足语（</a:t>
            </a:r>
            <a:r>
              <a:rPr lang="en-US" altLang="zh-CN" sz="1800" dirty="0" smtClean="0"/>
              <a:t>complement</a:t>
            </a:r>
            <a:r>
              <a:rPr lang="zh-CN" altLang="en-US" sz="1800" dirty="0" smtClean="0"/>
              <a:t>，</a:t>
            </a:r>
            <a:r>
              <a:rPr lang="en-US" altLang="zh-CN" sz="1800" dirty="0" smtClean="0"/>
              <a:t>comp</a:t>
            </a:r>
            <a:r>
              <a:rPr lang="zh-CN" altLang="en-US" sz="1800" dirty="0" smtClean="0"/>
              <a:t>）</a:t>
            </a:r>
            <a:endParaRPr lang="en-US" altLang="zh-CN" sz="1800" dirty="0" smtClean="0"/>
          </a:p>
          <a:p>
            <a:pPr>
              <a:buFont typeface="Arial" panose="020B0604020202020204" pitchFamily="34" charset="0"/>
              <a:buChar char="•"/>
            </a:pPr>
            <a:r>
              <a:rPr lang="en-US" altLang="zh-CN" sz="1800" dirty="0"/>
              <a:t>What was he still doing in the tool shed</a:t>
            </a:r>
            <a:r>
              <a:rPr lang="en-US" altLang="zh-CN" sz="1800" dirty="0" smtClean="0"/>
              <a:t>?</a:t>
            </a:r>
          </a:p>
          <a:p>
            <a:pPr>
              <a:buFont typeface="Arial" panose="020B0604020202020204" pitchFamily="34" charset="0"/>
              <a:buChar char="•"/>
            </a:pPr>
            <a:r>
              <a:rPr lang="en-US" altLang="zh-CN" sz="1800" dirty="0" smtClean="0"/>
              <a:t>What </a:t>
            </a:r>
            <a:r>
              <a:rPr lang="en-US" altLang="zh-CN" sz="1800" dirty="0"/>
              <a:t>did he keep doing in the tool shed</a:t>
            </a:r>
            <a:r>
              <a:rPr lang="en-US" altLang="zh-CN" sz="1800" dirty="0" smtClean="0"/>
              <a:t>?</a:t>
            </a:r>
            <a:r>
              <a:rPr lang="zh-CN" altLang="en-US" sz="1800" dirty="0" smtClean="0"/>
              <a:t>（</a:t>
            </a:r>
            <a:r>
              <a:rPr lang="en-US" altLang="zh-CN" sz="1800" dirty="0" smtClean="0"/>
              <a:t>doing</a:t>
            </a:r>
            <a:r>
              <a:rPr lang="zh-CN" altLang="en-US" sz="1800" dirty="0" smtClean="0"/>
              <a:t>作</a:t>
            </a:r>
            <a:r>
              <a:rPr lang="en-US" altLang="zh-CN" sz="1800" dirty="0" smtClean="0"/>
              <a:t>keep</a:t>
            </a:r>
            <a:r>
              <a:rPr lang="zh-CN" altLang="en-US" sz="1800" dirty="0" smtClean="0"/>
              <a:t>的</a:t>
            </a:r>
            <a:r>
              <a:rPr lang="en-US" altLang="zh-CN" sz="1800" dirty="0" smtClean="0"/>
              <a:t>comp</a:t>
            </a:r>
            <a:r>
              <a:rPr lang="zh-CN" altLang="en-US" sz="1800" dirty="0"/>
              <a:t>时</a:t>
            </a:r>
            <a:r>
              <a:rPr lang="zh-CN" altLang="en-US" sz="1800" dirty="0" smtClean="0"/>
              <a:t>缺少表示不协调的解读）</a:t>
            </a:r>
            <a:endParaRPr lang="en-US" altLang="zh-CN" sz="1800" dirty="0"/>
          </a:p>
          <a:p>
            <a:endParaRPr lang="en-US" altLang="zh-CN" sz="1600" dirty="0" smtClean="0"/>
          </a:p>
        </p:txBody>
      </p:sp>
    </p:spTree>
    <p:extLst>
      <p:ext uri="{BB962C8B-B14F-4D97-AF65-F5344CB8AC3E}">
        <p14:creationId xmlns:p14="http://schemas.microsoft.com/office/powerpoint/2010/main" val="423921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11560"/>
          </a:xfrm>
        </p:spPr>
        <p:txBody>
          <a:bodyPr/>
          <a:lstStyle/>
          <a:p>
            <a:r>
              <a:rPr lang="en-US" altLang="zh-CN" sz="3200" dirty="0"/>
              <a:t>What’s X Doing </a:t>
            </a:r>
            <a:r>
              <a:rPr lang="en-US" altLang="zh-CN" sz="3200" dirty="0" smtClean="0"/>
              <a:t>Y?</a:t>
            </a:r>
            <a:r>
              <a:rPr lang="zh-CN" altLang="en-US" sz="3200" dirty="0" smtClean="0"/>
              <a:t>（</a:t>
            </a:r>
            <a:r>
              <a:rPr lang="en-US" altLang="zh-CN" sz="3200" dirty="0" smtClean="0"/>
              <a:t>WXDY</a:t>
            </a:r>
            <a:r>
              <a:rPr lang="zh-CN" altLang="en-US" sz="3200" dirty="0" smtClean="0"/>
              <a:t>）构式分析</a:t>
            </a:r>
            <a:endParaRPr lang="zh-CN" altLang="en-US" sz="3200" dirty="0"/>
          </a:p>
        </p:txBody>
      </p:sp>
      <p:sp>
        <p:nvSpPr>
          <p:cNvPr id="3" name="内容占位符 2"/>
          <p:cNvSpPr>
            <a:spLocks noGrp="1"/>
          </p:cNvSpPr>
          <p:nvPr>
            <p:ph idx="1"/>
          </p:nvPr>
        </p:nvSpPr>
        <p:spPr>
          <a:xfrm>
            <a:off x="457200" y="1268760"/>
            <a:ext cx="8229600" cy="5688632"/>
          </a:xfrm>
        </p:spPr>
        <p:txBody>
          <a:bodyPr/>
          <a:lstStyle/>
          <a:p>
            <a:r>
              <a:rPr lang="zh-CN" altLang="en-US" sz="1800" dirty="0" smtClean="0"/>
              <a:t>确认</a:t>
            </a:r>
            <a:r>
              <a:rPr lang="en-US" altLang="zh-CN" sz="1800" dirty="0" smtClean="0"/>
              <a:t>WXDY</a:t>
            </a:r>
            <a:r>
              <a:rPr lang="zh-CN" altLang="en-US" sz="1800" dirty="0" smtClean="0"/>
              <a:t>为构式的原因之二：该表达式对组成成分的形态句法有要求：</a:t>
            </a:r>
            <a:endParaRPr lang="en-US" altLang="zh-CN" sz="1800" dirty="0" smtClean="0"/>
          </a:p>
          <a:p>
            <a:pPr marL="0" indent="0">
              <a:buNone/>
            </a:pPr>
            <a:endParaRPr lang="en-US" altLang="zh-CN" sz="1800" dirty="0" smtClean="0"/>
          </a:p>
          <a:p>
            <a:pPr>
              <a:buFont typeface="+mj-lt"/>
              <a:buAutoNum type="arabicPeriod" startAt="4"/>
            </a:pPr>
            <a:r>
              <a:rPr lang="en-US" altLang="zh-CN" sz="1800" dirty="0" smtClean="0"/>
              <a:t>WXDY</a:t>
            </a:r>
            <a:r>
              <a:rPr lang="zh-CN" altLang="en-US" sz="1800" dirty="0" smtClean="0"/>
              <a:t>中的</a:t>
            </a:r>
            <a:r>
              <a:rPr lang="en-US" altLang="zh-CN" sz="1800" dirty="0" smtClean="0"/>
              <a:t>doing</a:t>
            </a:r>
            <a:r>
              <a:rPr lang="zh-CN" altLang="en-US" sz="1800" dirty="0" smtClean="0"/>
              <a:t>不作进行体（</a:t>
            </a:r>
            <a:r>
              <a:rPr lang="en-US" altLang="zh-CN" sz="1800" dirty="0" smtClean="0"/>
              <a:t>progressive aspect</a:t>
            </a:r>
            <a:r>
              <a:rPr lang="zh-CN" altLang="en-US" sz="1800" dirty="0" smtClean="0"/>
              <a:t>）解读</a:t>
            </a:r>
            <a:endParaRPr lang="en-US" altLang="zh-CN" sz="1800" dirty="0" smtClean="0"/>
          </a:p>
          <a:p>
            <a:pPr>
              <a:buFont typeface="Arial" panose="020B0604020202020204" pitchFamily="34" charset="0"/>
              <a:buChar char="•"/>
            </a:pPr>
            <a:r>
              <a:rPr lang="en-US" altLang="zh-CN" sz="1800" dirty="0" smtClean="0"/>
              <a:t>What's </a:t>
            </a:r>
            <a:r>
              <a:rPr lang="en-US" altLang="zh-CN" sz="1800" dirty="0"/>
              <a:t>that scratch doing on the table?</a:t>
            </a:r>
          </a:p>
          <a:p>
            <a:pPr>
              <a:buFont typeface="Arial" panose="020B0604020202020204" pitchFamily="34" charset="0"/>
              <a:buChar char="•"/>
            </a:pPr>
            <a:r>
              <a:rPr lang="en-US" altLang="zh-CN" sz="1800" dirty="0" smtClean="0"/>
              <a:t>*</a:t>
            </a:r>
            <a:r>
              <a:rPr lang="en-US" altLang="zh-CN" sz="1800" dirty="0"/>
              <a:t>That scratch is being on the table.</a:t>
            </a:r>
          </a:p>
          <a:p>
            <a:pPr>
              <a:buFont typeface="Arial" panose="020B0604020202020204" pitchFamily="34" charset="0"/>
              <a:buChar char="•"/>
            </a:pPr>
            <a:r>
              <a:rPr lang="en-US" altLang="zh-CN" sz="1800" dirty="0" smtClean="0"/>
              <a:t>*The </a:t>
            </a:r>
            <a:r>
              <a:rPr lang="en-US" altLang="zh-CN" sz="1800" dirty="0"/>
              <a:t>table is having a scratch on it</a:t>
            </a:r>
            <a:r>
              <a:rPr lang="en-US" altLang="zh-CN" sz="1800" dirty="0" smtClean="0"/>
              <a:t>.</a:t>
            </a:r>
          </a:p>
          <a:p>
            <a:pPr marL="0" indent="0">
              <a:buNone/>
            </a:pPr>
            <a:endParaRPr lang="en-US" altLang="zh-CN" sz="1800" dirty="0"/>
          </a:p>
          <a:p>
            <a:pPr>
              <a:buFont typeface="+mj-lt"/>
              <a:buAutoNum type="arabicPeriod" startAt="5"/>
            </a:pPr>
            <a:r>
              <a:rPr lang="en-US" altLang="zh-CN" sz="1800" dirty="0" smtClean="0"/>
              <a:t>WXDY</a:t>
            </a:r>
            <a:r>
              <a:rPr lang="zh-CN" altLang="en-US" sz="1800" dirty="0" smtClean="0"/>
              <a:t>中的</a:t>
            </a:r>
            <a:r>
              <a:rPr lang="en-US" altLang="zh-CN" sz="1800" dirty="0" smtClean="0"/>
              <a:t>what</a:t>
            </a:r>
            <a:r>
              <a:rPr lang="zh-CN" altLang="en-US" sz="1800" dirty="0" smtClean="0"/>
              <a:t>后不能跟</a:t>
            </a:r>
            <a:r>
              <a:rPr lang="en-US" altLang="zh-CN" sz="1800" dirty="0" smtClean="0"/>
              <a:t>else</a:t>
            </a:r>
            <a:r>
              <a:rPr lang="zh-CN" altLang="en-US" sz="1800" dirty="0" smtClean="0"/>
              <a:t>（因为</a:t>
            </a:r>
            <a:r>
              <a:rPr lang="en-US" altLang="zh-CN" sz="1800" dirty="0" smtClean="0"/>
              <a:t>what</a:t>
            </a:r>
            <a:r>
              <a:rPr lang="zh-CN" altLang="en-US" sz="1800" dirty="0" smtClean="0"/>
              <a:t>在</a:t>
            </a:r>
            <a:r>
              <a:rPr lang="en-US" altLang="zh-CN" sz="1800" dirty="0" smtClean="0"/>
              <a:t>WXDY</a:t>
            </a:r>
            <a:r>
              <a:rPr lang="zh-CN" altLang="en-US" sz="1800" dirty="0" smtClean="0"/>
              <a:t>中不贡献语义，不指代疑问对象）</a:t>
            </a:r>
            <a:endParaRPr lang="en-US" altLang="zh-CN" sz="1800" dirty="0"/>
          </a:p>
          <a:p>
            <a:pPr>
              <a:buFont typeface="Arial" panose="020B0604020202020204" pitchFamily="34" charset="0"/>
              <a:buChar char="•"/>
            </a:pPr>
            <a:r>
              <a:rPr lang="en-US" altLang="zh-CN" sz="1800" dirty="0"/>
              <a:t>What are you doing eating cold pizza?</a:t>
            </a:r>
          </a:p>
          <a:p>
            <a:pPr>
              <a:buFont typeface="Arial" panose="020B0604020202020204" pitchFamily="34" charset="0"/>
              <a:buChar char="•"/>
            </a:pPr>
            <a:r>
              <a:rPr lang="en-US" altLang="zh-CN" sz="1800" dirty="0" smtClean="0"/>
              <a:t>*What </a:t>
            </a:r>
            <a:r>
              <a:rPr lang="en-US" altLang="zh-CN" sz="1800" dirty="0"/>
              <a:t>else are you doing eating cold pizza</a:t>
            </a:r>
            <a:r>
              <a:rPr lang="en-US" altLang="zh-CN" sz="1800" dirty="0" smtClean="0"/>
              <a:t>?</a:t>
            </a:r>
          </a:p>
          <a:p>
            <a:pPr marL="0" indent="0">
              <a:buNone/>
            </a:pPr>
            <a:endParaRPr lang="en-US" altLang="zh-CN" sz="1800" dirty="0"/>
          </a:p>
          <a:p>
            <a:pPr>
              <a:buFont typeface="+mj-lt"/>
              <a:buAutoNum type="arabicPeriod" startAt="6"/>
            </a:pPr>
            <a:r>
              <a:rPr lang="en-US" altLang="zh-CN" sz="1800" dirty="0" smtClean="0"/>
              <a:t>WXDY</a:t>
            </a:r>
            <a:r>
              <a:rPr lang="zh-CN" altLang="en-US" sz="1800" dirty="0"/>
              <a:t>中的</a:t>
            </a:r>
            <a:r>
              <a:rPr lang="en-US" altLang="zh-CN" sz="1800" dirty="0"/>
              <a:t>be</a:t>
            </a:r>
            <a:r>
              <a:rPr lang="zh-CN" altLang="en-US" sz="1800" dirty="0"/>
              <a:t>和</a:t>
            </a:r>
            <a:r>
              <a:rPr lang="en-US" altLang="zh-CN" sz="1800" dirty="0"/>
              <a:t>do</a:t>
            </a:r>
            <a:r>
              <a:rPr lang="zh-CN" altLang="en-US" sz="1800" dirty="0" smtClean="0"/>
              <a:t>不接受否定</a:t>
            </a:r>
            <a:endParaRPr lang="en-US" altLang="zh-CN" sz="1800" dirty="0"/>
          </a:p>
          <a:p>
            <a:pPr>
              <a:buFont typeface="Arial" panose="020B0604020202020204" pitchFamily="34" charset="0"/>
              <a:buChar char="•"/>
            </a:pPr>
            <a:r>
              <a:rPr lang="en-US" altLang="zh-CN" sz="1800" dirty="0"/>
              <a:t>What are my brushes doing not soaking in water</a:t>
            </a:r>
            <a:r>
              <a:rPr lang="en-US" altLang="zh-CN" sz="1800" dirty="0" smtClean="0"/>
              <a:t>?</a:t>
            </a:r>
          </a:p>
          <a:p>
            <a:pPr>
              <a:buFont typeface="Arial" panose="020B0604020202020204" pitchFamily="34" charset="0"/>
              <a:buChar char="•"/>
            </a:pPr>
            <a:r>
              <a:rPr lang="en-US" altLang="zh-CN" sz="1800" dirty="0" smtClean="0"/>
              <a:t>*</a:t>
            </a:r>
            <a:r>
              <a:rPr lang="en-US" altLang="zh-CN" sz="1800" dirty="0"/>
              <a:t>What aren't my brushes doing soaking in water?</a:t>
            </a:r>
          </a:p>
          <a:p>
            <a:pPr>
              <a:buFont typeface="Arial" panose="020B0604020202020204" pitchFamily="34" charset="0"/>
              <a:buChar char="•"/>
            </a:pPr>
            <a:r>
              <a:rPr lang="en-US" altLang="zh-CN" sz="1800" dirty="0" smtClean="0"/>
              <a:t>*What </a:t>
            </a:r>
            <a:r>
              <a:rPr lang="en-US" altLang="zh-CN" sz="1800" dirty="0"/>
              <a:t>are my brushes not doing soaking in water</a:t>
            </a:r>
            <a:r>
              <a:rPr lang="en-US" altLang="zh-CN" sz="1800" dirty="0" smtClean="0"/>
              <a:t>?</a:t>
            </a:r>
          </a:p>
          <a:p>
            <a:endParaRPr lang="en-US" altLang="zh-CN" sz="1600" dirty="0" smtClean="0"/>
          </a:p>
        </p:txBody>
      </p:sp>
    </p:spTree>
    <p:extLst>
      <p:ext uri="{BB962C8B-B14F-4D97-AF65-F5344CB8AC3E}">
        <p14:creationId xmlns:p14="http://schemas.microsoft.com/office/powerpoint/2010/main" val="681915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171600"/>
          </a:xfrm>
        </p:spPr>
        <p:txBody>
          <a:bodyPr/>
          <a:lstStyle/>
          <a:p>
            <a:r>
              <a:rPr lang="en-US" altLang="zh-CN" dirty="0" smtClean="0"/>
              <a:t>BCG</a:t>
            </a:r>
            <a:r>
              <a:rPr lang="zh-CN" altLang="en-US" dirty="0"/>
              <a:t>语言知识表示</a:t>
            </a:r>
            <a:r>
              <a:rPr lang="zh-CN" altLang="en-US" dirty="0" smtClean="0"/>
              <a:t>框架</a:t>
            </a:r>
            <a:endParaRPr lang="zh-CN" altLang="en-US" dirty="0"/>
          </a:p>
        </p:txBody>
      </p:sp>
      <p:sp>
        <p:nvSpPr>
          <p:cNvPr id="3" name="内容占位符 2"/>
          <p:cNvSpPr>
            <a:spLocks noGrp="1"/>
          </p:cNvSpPr>
          <p:nvPr>
            <p:ph idx="1"/>
          </p:nvPr>
        </p:nvSpPr>
        <p:spPr>
          <a:xfrm>
            <a:off x="457200" y="1628800"/>
            <a:ext cx="8229600" cy="3886200"/>
          </a:xfrm>
        </p:spPr>
        <p:txBody>
          <a:bodyPr/>
          <a:lstStyle/>
          <a:p>
            <a:r>
              <a:rPr lang="zh-CN" altLang="en-US" sz="1800" dirty="0" smtClean="0"/>
              <a:t>在</a:t>
            </a:r>
            <a:r>
              <a:rPr lang="en-US" altLang="zh-CN" sz="1800" dirty="0" smtClean="0"/>
              <a:t>BCG</a:t>
            </a:r>
            <a:r>
              <a:rPr lang="zh-CN" altLang="en-US" sz="1800" dirty="0" smtClean="0"/>
              <a:t>中，所有语言知识都是由被称作“构式”（</a:t>
            </a:r>
            <a:r>
              <a:rPr lang="en-US" altLang="zh-CN" sz="1800" dirty="0" smtClean="0"/>
              <a:t>construction</a:t>
            </a:r>
            <a:r>
              <a:rPr lang="zh-CN" altLang="en-US" sz="1800" dirty="0" smtClean="0"/>
              <a:t>）的模板表示的。构式分为较为一般的和较为特殊的，较为特殊的构式从较为一般的构式处继承自身与其他构式所共有的信息，借此降低构式体系的信息冗余。</a:t>
            </a:r>
            <a:endParaRPr lang="en-US" altLang="zh-CN" sz="1800" dirty="0" smtClean="0"/>
          </a:p>
          <a:p>
            <a:r>
              <a:rPr lang="zh-CN" altLang="en-US" sz="1800" dirty="0" smtClean="0"/>
              <a:t>构式既能表示一般性的短语结构规则，也能表示特殊的习语结构规则，而且具备合适的机制，使一般性的规则和特殊性的规则可以相互配合，以允准特定的语言实例。</a:t>
            </a:r>
            <a:endParaRPr lang="en-US" altLang="zh-CN" sz="1800" dirty="0" smtClean="0"/>
          </a:p>
          <a:p>
            <a:endParaRPr lang="en-US" altLang="zh-CN" sz="1800" dirty="0" smtClean="0"/>
          </a:p>
          <a:p>
            <a:r>
              <a:rPr lang="en-US" altLang="zh-CN" sz="1800" dirty="0" smtClean="0"/>
              <a:t>BCG</a:t>
            </a:r>
            <a:r>
              <a:rPr lang="zh-CN" altLang="en-US" sz="1800" dirty="0" smtClean="0"/>
              <a:t>设计了三种带中心语的一般性构式结构（明显受</a:t>
            </a:r>
            <a:r>
              <a:rPr lang="en-US" altLang="zh-CN" sz="1800" dirty="0" smtClean="0"/>
              <a:t>X</a:t>
            </a:r>
            <a:r>
              <a:rPr lang="zh-CN" altLang="en-US" sz="1800" dirty="0" smtClean="0"/>
              <a:t>杆理论影响）：</a:t>
            </a:r>
            <a:endParaRPr lang="en-US" altLang="zh-CN" sz="1800" dirty="0" smtClean="0"/>
          </a:p>
          <a:p>
            <a:pPr marL="457200" indent="-457200">
              <a:buFont typeface="+mj-lt"/>
              <a:buAutoNum type="arabicPeriod"/>
            </a:pPr>
            <a:r>
              <a:rPr lang="zh-CN" altLang="en-US" sz="1800" dirty="0" smtClean="0"/>
              <a:t>中心语</a:t>
            </a:r>
            <a:r>
              <a:rPr lang="en-US" altLang="zh-CN" sz="1800" dirty="0" smtClean="0"/>
              <a:t>-</a:t>
            </a:r>
            <a:r>
              <a:rPr lang="zh-CN" altLang="en-US" sz="1800" dirty="0" smtClean="0"/>
              <a:t>补足语构式（</a:t>
            </a:r>
            <a:r>
              <a:rPr lang="en-US" altLang="zh-CN" sz="1800" dirty="0" smtClean="0"/>
              <a:t>head-complement</a:t>
            </a:r>
            <a:r>
              <a:rPr lang="zh-CN" altLang="en-US" sz="1800" dirty="0" smtClean="0"/>
              <a:t>，</a:t>
            </a:r>
            <a:r>
              <a:rPr lang="en-US" altLang="zh-CN" sz="1800" dirty="0" smtClean="0"/>
              <a:t>HC</a:t>
            </a:r>
            <a:r>
              <a:rPr lang="zh-CN" altLang="en-US" sz="1800" dirty="0" smtClean="0"/>
              <a:t>）：一个中心语后接一个或多个补足语构成；</a:t>
            </a:r>
            <a:endParaRPr lang="en-US" altLang="zh-CN" sz="1800" dirty="0" smtClean="0"/>
          </a:p>
          <a:p>
            <a:pPr marL="457200" indent="-457200">
              <a:buFont typeface="+mj-lt"/>
              <a:buAutoNum type="arabicPeriod"/>
            </a:pPr>
            <a:r>
              <a:rPr lang="en-US" altLang="zh-CN" sz="1800" dirty="0" smtClean="0"/>
              <a:t>XH</a:t>
            </a:r>
            <a:r>
              <a:rPr lang="zh-CN" altLang="en-US" sz="1800" dirty="0" smtClean="0"/>
              <a:t>（</a:t>
            </a:r>
            <a:r>
              <a:rPr lang="en-US" altLang="zh-CN" sz="1800" dirty="0" smtClean="0"/>
              <a:t>X-head</a:t>
            </a:r>
            <a:r>
              <a:rPr lang="zh-CN" altLang="en-US" sz="1800" dirty="0" smtClean="0"/>
              <a:t>）构式：一个中心语前接一个标句词（</a:t>
            </a:r>
            <a:r>
              <a:rPr lang="en-US" altLang="zh-CN" sz="1800" dirty="0" smtClean="0"/>
              <a:t>specifier</a:t>
            </a:r>
            <a:r>
              <a:rPr lang="zh-CN" altLang="en-US" sz="1800" dirty="0" smtClean="0"/>
              <a:t>）或填充词（</a:t>
            </a:r>
            <a:r>
              <a:rPr lang="en-US" altLang="zh-CN" sz="1800" dirty="0" smtClean="0"/>
              <a:t>filler</a:t>
            </a:r>
            <a:r>
              <a:rPr lang="zh-CN" altLang="en-US" sz="1800" dirty="0" smtClean="0"/>
              <a:t>）；</a:t>
            </a:r>
            <a:endParaRPr lang="en-US" altLang="zh-CN" sz="1800" dirty="0" smtClean="0"/>
          </a:p>
          <a:p>
            <a:pPr marL="457200" indent="-457200">
              <a:buFont typeface="+mj-lt"/>
              <a:buAutoNum type="arabicPeriod"/>
            </a:pPr>
            <a:r>
              <a:rPr lang="zh-CN" altLang="en-US" sz="1800" dirty="0" smtClean="0"/>
              <a:t>修饰性构式（</a:t>
            </a:r>
            <a:r>
              <a:rPr lang="en-US" altLang="zh-CN" sz="1800" dirty="0" smtClean="0"/>
              <a:t>modification construction</a:t>
            </a:r>
            <a:r>
              <a:rPr lang="zh-CN" altLang="en-US" sz="1800" dirty="0" smtClean="0"/>
              <a:t>）：一个中心语前接或后接多个修饰语。</a:t>
            </a:r>
            <a:endParaRPr lang="en-US" altLang="zh-CN" sz="1800" dirty="0" smtClean="0"/>
          </a:p>
          <a:p>
            <a:pPr marL="457200" indent="-457200">
              <a:buFont typeface="+mj-lt"/>
              <a:buAutoNum type="arabicPeriod"/>
            </a:pPr>
            <a:endParaRPr lang="en-US" altLang="zh-CN" sz="1800" dirty="0" smtClean="0"/>
          </a:p>
          <a:p>
            <a:r>
              <a:rPr lang="zh-CN" altLang="en-US" sz="1800" dirty="0" smtClean="0"/>
              <a:t>对</a:t>
            </a:r>
            <a:r>
              <a:rPr lang="en-US" altLang="zh-CN" sz="1800" dirty="0" smtClean="0"/>
              <a:t>WXDY</a:t>
            </a:r>
            <a:r>
              <a:rPr lang="zh-CN" altLang="en-US" sz="1800" dirty="0" smtClean="0"/>
              <a:t>实例进行允准的构式主要继承自</a:t>
            </a:r>
            <a:r>
              <a:rPr lang="en-US" altLang="zh-CN" sz="1800" dirty="0" smtClean="0"/>
              <a:t>HC</a:t>
            </a:r>
            <a:r>
              <a:rPr lang="zh-CN" altLang="en-US" sz="1800" dirty="0" smtClean="0"/>
              <a:t>与</a:t>
            </a:r>
            <a:r>
              <a:rPr lang="en-US" altLang="zh-CN" sz="1800" dirty="0" smtClean="0"/>
              <a:t>XH</a:t>
            </a:r>
            <a:r>
              <a:rPr lang="zh-CN" altLang="en-US" sz="1800" dirty="0"/>
              <a:t>构</a:t>
            </a:r>
            <a:r>
              <a:rPr lang="zh-CN" altLang="en-US" sz="1800" dirty="0" smtClean="0"/>
              <a:t>式。</a:t>
            </a:r>
            <a:endParaRPr lang="zh-CN" altLang="en-US" sz="1800" dirty="0"/>
          </a:p>
        </p:txBody>
      </p:sp>
    </p:spTree>
    <p:extLst>
      <p:ext uri="{BB962C8B-B14F-4D97-AF65-F5344CB8AC3E}">
        <p14:creationId xmlns:p14="http://schemas.microsoft.com/office/powerpoint/2010/main" val="225561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620977"/>
            <a:ext cx="8229600" cy="739552"/>
          </a:xfrm>
        </p:spPr>
        <p:txBody>
          <a:bodyPr/>
          <a:lstStyle/>
          <a:p>
            <a:r>
              <a:rPr lang="en-US" altLang="zh-CN" dirty="0" smtClean="0"/>
              <a:t>BCG</a:t>
            </a:r>
            <a:r>
              <a:rPr lang="zh-CN" altLang="en-US" dirty="0"/>
              <a:t>语言知识表示</a:t>
            </a:r>
            <a:r>
              <a:rPr lang="zh-CN" altLang="en-US" dirty="0" smtClean="0"/>
              <a:t>框架：继承</a:t>
            </a:r>
            <a:endParaRPr lang="zh-CN" altLang="en-US" dirty="0"/>
          </a:p>
        </p:txBody>
      </p:sp>
      <p:pic>
        <p:nvPicPr>
          <p:cNvPr id="7" name="图片 6"/>
          <p:cNvPicPr>
            <a:picLocks noChangeAspect="1"/>
          </p:cNvPicPr>
          <p:nvPr/>
        </p:nvPicPr>
        <p:blipFill>
          <a:blip r:embed="rId3"/>
          <a:stretch>
            <a:fillRect/>
          </a:stretch>
        </p:blipFill>
        <p:spPr>
          <a:xfrm>
            <a:off x="2260826" y="1542801"/>
            <a:ext cx="4538140" cy="1043945"/>
          </a:xfrm>
          <a:prstGeom prst="rect">
            <a:avLst/>
          </a:prstGeom>
        </p:spPr>
      </p:pic>
      <p:pic>
        <p:nvPicPr>
          <p:cNvPr id="8" name="图片 7"/>
          <p:cNvPicPr>
            <a:picLocks noChangeAspect="1"/>
          </p:cNvPicPr>
          <p:nvPr/>
        </p:nvPicPr>
        <p:blipFill>
          <a:blip r:embed="rId4"/>
          <a:stretch>
            <a:fillRect/>
          </a:stretch>
        </p:blipFill>
        <p:spPr>
          <a:xfrm>
            <a:off x="2814358" y="5092607"/>
            <a:ext cx="3515283" cy="1415657"/>
          </a:xfrm>
          <a:prstGeom prst="rect">
            <a:avLst/>
          </a:prstGeom>
        </p:spPr>
      </p:pic>
      <p:sp>
        <p:nvSpPr>
          <p:cNvPr id="13" name="加号 12"/>
          <p:cNvSpPr/>
          <p:nvPr/>
        </p:nvSpPr>
        <p:spPr>
          <a:xfrm>
            <a:off x="4343967" y="2633555"/>
            <a:ext cx="456064" cy="45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号 13"/>
          <p:cNvSpPr/>
          <p:nvPr/>
        </p:nvSpPr>
        <p:spPr>
          <a:xfrm rot="5400000">
            <a:off x="4367983" y="4519605"/>
            <a:ext cx="432048"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手杖形箭头 14"/>
          <p:cNvSpPr/>
          <p:nvPr/>
        </p:nvSpPr>
        <p:spPr>
          <a:xfrm rot="16200000">
            <a:off x="801216" y="2523189"/>
            <a:ext cx="2212978" cy="1296145"/>
          </a:xfrm>
          <a:prstGeom prst="uturnArrow">
            <a:avLst>
              <a:gd name="adj1" fmla="val 8076"/>
              <a:gd name="adj2" fmla="val 10735"/>
              <a:gd name="adj3" fmla="val 19198"/>
              <a:gd name="adj4" fmla="val 44271"/>
              <a:gd name="adj5" fmla="val 77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文本框 15"/>
          <p:cNvSpPr txBox="1"/>
          <p:nvPr/>
        </p:nvSpPr>
        <p:spPr>
          <a:xfrm>
            <a:off x="1519406" y="2986595"/>
            <a:ext cx="646331" cy="369332"/>
          </a:xfrm>
          <a:prstGeom prst="rect">
            <a:avLst/>
          </a:prstGeom>
          <a:noFill/>
        </p:spPr>
        <p:txBody>
          <a:bodyPr wrap="none" rtlCol="0">
            <a:spAutoFit/>
          </a:bodyPr>
          <a:lstStyle/>
          <a:p>
            <a:r>
              <a:rPr lang="zh-CN" altLang="en-US" dirty="0" smtClean="0"/>
              <a:t>继承</a:t>
            </a:r>
            <a:endParaRPr lang="zh-CN" altLang="en-US" dirty="0"/>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3212976"/>
            <a:ext cx="3024336" cy="1253401"/>
          </a:xfrm>
          <a:prstGeom prst="rect">
            <a:avLst/>
          </a:prstGeom>
        </p:spPr>
      </p:pic>
    </p:spTree>
    <p:extLst>
      <p:ext uri="{BB962C8B-B14F-4D97-AF65-F5344CB8AC3E}">
        <p14:creationId xmlns:p14="http://schemas.microsoft.com/office/powerpoint/2010/main" val="4055761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4302160" y="1539397"/>
            <a:ext cx="4175798" cy="1979006"/>
          </a:xfrm>
          <a:prstGeom prst="rect">
            <a:avLst/>
          </a:prstGeom>
        </p:spPr>
      </p:pic>
      <p:pic>
        <p:nvPicPr>
          <p:cNvPr id="3" name="图片 2"/>
          <p:cNvPicPr>
            <a:picLocks noChangeAspect="1"/>
          </p:cNvPicPr>
          <p:nvPr/>
        </p:nvPicPr>
        <p:blipFill>
          <a:blip r:embed="rId4"/>
          <a:stretch>
            <a:fillRect/>
          </a:stretch>
        </p:blipFill>
        <p:spPr>
          <a:xfrm>
            <a:off x="539552" y="4077072"/>
            <a:ext cx="7938406" cy="2119263"/>
          </a:xfrm>
          <a:prstGeom prst="rect">
            <a:avLst/>
          </a:prstGeom>
        </p:spPr>
      </p:pic>
      <p:sp>
        <p:nvSpPr>
          <p:cNvPr id="4" name="矩形 3"/>
          <p:cNvSpPr/>
          <p:nvPr/>
        </p:nvSpPr>
        <p:spPr>
          <a:xfrm>
            <a:off x="539552" y="1960950"/>
            <a:ext cx="2520280" cy="1030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93747" y="1561905"/>
            <a:ext cx="1864613" cy="369332"/>
          </a:xfrm>
          <a:prstGeom prst="rect">
            <a:avLst/>
          </a:prstGeom>
          <a:noFill/>
        </p:spPr>
        <p:txBody>
          <a:bodyPr wrap="none" rtlCol="0">
            <a:spAutoFit/>
          </a:bodyPr>
          <a:lstStyle/>
          <a:p>
            <a:r>
              <a:rPr lang="en-US" altLang="zh-CN" dirty="0" smtClean="0"/>
              <a:t>XH Construction</a:t>
            </a:r>
            <a:endParaRPr lang="zh-CN" altLang="en-US" dirty="0"/>
          </a:p>
        </p:txBody>
      </p:sp>
      <p:sp>
        <p:nvSpPr>
          <p:cNvPr id="18" name="矩形 17"/>
          <p:cNvSpPr/>
          <p:nvPr/>
        </p:nvSpPr>
        <p:spPr>
          <a:xfrm>
            <a:off x="687845" y="2296060"/>
            <a:ext cx="819100" cy="5325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55239" y="2296059"/>
            <a:ext cx="1224574" cy="560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r</a:t>
            </a:r>
            <a:r>
              <a:rPr lang="en-US" altLang="zh-CN" dirty="0" smtClean="0">
                <a:solidFill>
                  <a:schemeClr val="tx1"/>
                </a:solidFill>
              </a:rPr>
              <a:t>ole head</a:t>
            </a:r>
          </a:p>
          <a:p>
            <a:pPr algn="ctr"/>
            <a:endParaRPr lang="en-US" altLang="zh-CN" dirty="0">
              <a:solidFill>
                <a:schemeClr val="tx1"/>
              </a:solidFill>
            </a:endParaRPr>
          </a:p>
        </p:txBody>
      </p:sp>
      <p:sp>
        <p:nvSpPr>
          <p:cNvPr id="9" name="右箭头 8"/>
          <p:cNvSpPr/>
          <p:nvPr/>
        </p:nvSpPr>
        <p:spPr>
          <a:xfrm rot="10800000">
            <a:off x="3235456" y="2336921"/>
            <a:ext cx="978408" cy="27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rot="16200000">
            <a:off x="1284259" y="3563735"/>
            <a:ext cx="978408" cy="236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944360" y="3450743"/>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21" name="文本框 20"/>
          <p:cNvSpPr txBox="1"/>
          <p:nvPr/>
        </p:nvSpPr>
        <p:spPr>
          <a:xfrm>
            <a:off x="3401494" y="1926727"/>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11" name="文本框 10"/>
          <p:cNvSpPr txBox="1"/>
          <p:nvPr/>
        </p:nvSpPr>
        <p:spPr>
          <a:xfrm>
            <a:off x="4573612" y="3579242"/>
            <a:ext cx="3659976" cy="369332"/>
          </a:xfrm>
          <a:prstGeom prst="rect">
            <a:avLst/>
          </a:prstGeom>
          <a:noFill/>
        </p:spPr>
        <p:txBody>
          <a:bodyPr wrap="none" rtlCol="0">
            <a:spAutoFit/>
          </a:bodyPr>
          <a:lstStyle/>
          <a:p>
            <a:r>
              <a:rPr lang="en-US" altLang="zh-CN" dirty="0" err="1"/>
              <a:t>s</a:t>
            </a:r>
            <a:r>
              <a:rPr lang="en-US" altLang="zh-CN" dirty="0" err="1" smtClean="0"/>
              <a:t>rs</a:t>
            </a:r>
            <a:r>
              <a:rPr lang="zh-CN" altLang="en-US" dirty="0" smtClean="0"/>
              <a:t>：</a:t>
            </a:r>
            <a:r>
              <a:rPr lang="en-US" altLang="zh-CN" dirty="0" smtClean="0"/>
              <a:t>subject requirement satisfied</a:t>
            </a:r>
            <a:endParaRPr lang="zh-CN" altLang="en-US" dirty="0"/>
          </a:p>
        </p:txBody>
      </p:sp>
      <p:sp>
        <p:nvSpPr>
          <p:cNvPr id="22" name="文本框 21"/>
          <p:cNvSpPr txBox="1"/>
          <p:nvPr/>
        </p:nvSpPr>
        <p:spPr>
          <a:xfrm>
            <a:off x="4577556" y="6268666"/>
            <a:ext cx="2762295" cy="369332"/>
          </a:xfrm>
          <a:prstGeom prst="rect">
            <a:avLst/>
          </a:prstGeom>
          <a:noFill/>
        </p:spPr>
        <p:txBody>
          <a:bodyPr wrap="none" rtlCol="0">
            <a:spAutoFit/>
          </a:bodyPr>
          <a:lstStyle/>
          <a:p>
            <a:r>
              <a:rPr lang="en-US" altLang="zh-CN" dirty="0" smtClean="0"/>
              <a:t>sealed</a:t>
            </a:r>
            <a:r>
              <a:rPr lang="zh-CN" altLang="en-US" dirty="0" smtClean="0"/>
              <a:t>：</a:t>
            </a:r>
            <a:r>
              <a:rPr lang="en-US" altLang="zh-CN" dirty="0" smtClean="0"/>
              <a:t>island constraint</a:t>
            </a:r>
            <a:endParaRPr lang="zh-CN" altLang="en-US" dirty="0"/>
          </a:p>
        </p:txBody>
      </p:sp>
      <p:sp>
        <p:nvSpPr>
          <p:cNvPr id="24" name="标题 1"/>
          <p:cNvSpPr>
            <a:spLocks noGrp="1"/>
          </p:cNvSpPr>
          <p:nvPr>
            <p:ph type="title"/>
          </p:nvPr>
        </p:nvSpPr>
        <p:spPr>
          <a:xfrm>
            <a:off x="457199" y="620977"/>
            <a:ext cx="8229600" cy="739552"/>
          </a:xfrm>
        </p:spPr>
        <p:txBody>
          <a:bodyPr/>
          <a:lstStyle/>
          <a:p>
            <a:r>
              <a:rPr lang="en-US" altLang="zh-CN" dirty="0" smtClean="0"/>
              <a:t>BCG</a:t>
            </a:r>
            <a:r>
              <a:rPr lang="zh-CN" altLang="en-US" dirty="0"/>
              <a:t>语言知识表示</a:t>
            </a:r>
            <a:r>
              <a:rPr lang="zh-CN" altLang="en-US" dirty="0" smtClean="0"/>
              <a:t>框架：继承</a:t>
            </a:r>
            <a:endParaRPr lang="zh-CN" altLang="en-US" dirty="0"/>
          </a:p>
        </p:txBody>
      </p:sp>
    </p:spTree>
    <p:extLst>
      <p:ext uri="{BB962C8B-B14F-4D97-AF65-F5344CB8AC3E}">
        <p14:creationId xmlns:p14="http://schemas.microsoft.com/office/powerpoint/2010/main" val="405659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592660" y="1412776"/>
            <a:ext cx="8085584" cy="3886200"/>
          </a:xfrm>
        </p:spPr>
        <p:txBody>
          <a:bodyPr/>
          <a:lstStyle/>
          <a:p>
            <a:r>
              <a:rPr lang="en-US" altLang="zh-CN" sz="2000" dirty="0" smtClean="0"/>
              <a:t>BCG</a:t>
            </a:r>
            <a:r>
              <a:rPr lang="zh-CN" altLang="en-US" sz="2000" dirty="0" smtClean="0"/>
              <a:t>采用与最小递归语义（</a:t>
            </a:r>
            <a:r>
              <a:rPr lang="en-US" altLang="zh-CN" sz="2000" dirty="0" smtClean="0"/>
              <a:t>Minimal Recursion Semantics</a:t>
            </a:r>
            <a:r>
              <a:rPr lang="zh-CN" altLang="en-US" sz="2000" dirty="0" smtClean="0"/>
              <a:t>，</a:t>
            </a:r>
            <a:r>
              <a:rPr lang="en-US" altLang="zh-CN" sz="2000" dirty="0" smtClean="0"/>
              <a:t>MRS</a:t>
            </a:r>
            <a:r>
              <a:rPr lang="zh-CN" altLang="en-US" sz="2000" dirty="0" smtClean="0"/>
              <a:t>）类似的语义表示方法：每一个语义框架自带</a:t>
            </a:r>
            <a:r>
              <a:rPr lang="en-US" altLang="zh-CN" sz="2000" dirty="0" smtClean="0"/>
              <a:t>index</a:t>
            </a:r>
            <a:r>
              <a:rPr lang="zh-CN" altLang="en-US" sz="2000" dirty="0" smtClean="0"/>
              <a:t>（下图中</a:t>
            </a:r>
            <a:r>
              <a:rPr lang="en-US" altLang="zh-CN" sz="2000" dirty="0" smtClean="0"/>
              <a:t>I</a:t>
            </a:r>
            <a:r>
              <a:rPr lang="zh-CN" altLang="en-US" sz="2000" dirty="0" smtClean="0"/>
              <a:t>到</a:t>
            </a:r>
            <a:r>
              <a:rPr lang="en-US" altLang="zh-CN" sz="2000" dirty="0" smtClean="0"/>
              <a:t>IV</a:t>
            </a:r>
            <a:r>
              <a:rPr lang="zh-CN" altLang="en-US" sz="2000" dirty="0" smtClean="0"/>
              <a:t>），可以作为其他语义框架的论元。</a:t>
            </a:r>
            <a:endParaRPr lang="en-US" altLang="zh-CN" sz="2000" dirty="0" smtClean="0"/>
          </a:p>
          <a:p>
            <a:r>
              <a:rPr lang="zh-CN" altLang="en-US" sz="2000" dirty="0" smtClean="0"/>
              <a:t>下图是词条“</a:t>
            </a:r>
            <a:r>
              <a:rPr lang="en-US" altLang="zh-CN" sz="2000" dirty="0" smtClean="0"/>
              <a:t>give</a:t>
            </a:r>
            <a:r>
              <a:rPr lang="zh-CN" altLang="en-US" sz="2000" dirty="0" smtClean="0"/>
              <a:t>”的句法语义信息。</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pPr marL="0" indent="0">
              <a:buNone/>
            </a:pPr>
            <a:endParaRPr lang="en-US" altLang="zh-CN" sz="2000" dirty="0"/>
          </a:p>
          <a:p>
            <a:r>
              <a:rPr lang="en-US" altLang="zh-CN" sz="2000" dirty="0"/>
              <a:t>MRS</a:t>
            </a:r>
            <a:r>
              <a:rPr lang="zh-CN" altLang="en-US" sz="2000" dirty="0"/>
              <a:t>对</a:t>
            </a:r>
            <a:r>
              <a:rPr lang="en-US" altLang="zh-CN" sz="2000" dirty="0"/>
              <a:t>give</a:t>
            </a:r>
            <a:r>
              <a:rPr lang="zh-CN" altLang="en-US" sz="2000" dirty="0"/>
              <a:t>的语义表示仅包含</a:t>
            </a:r>
            <a:r>
              <a:rPr lang="en-US" altLang="zh-CN" sz="2000" dirty="0"/>
              <a:t>BCG</a:t>
            </a:r>
            <a:r>
              <a:rPr lang="zh-CN" altLang="en-US" sz="2000" dirty="0" smtClean="0"/>
              <a:t>中配价（</a:t>
            </a:r>
            <a:r>
              <a:rPr lang="en-US" altLang="zh-CN" sz="2000" dirty="0" err="1" smtClean="0"/>
              <a:t>val</a:t>
            </a:r>
            <a:r>
              <a:rPr lang="zh-CN" altLang="en-US" sz="2000" dirty="0" smtClean="0"/>
              <a:t>）部分</a:t>
            </a:r>
            <a:r>
              <a:rPr lang="zh-CN" altLang="en-US" sz="2000" dirty="0"/>
              <a:t>的信息。</a:t>
            </a:r>
            <a:r>
              <a:rPr lang="en-US" altLang="zh-CN" sz="2000" dirty="0" smtClean="0"/>
              <a:t>BCG</a:t>
            </a:r>
            <a:r>
              <a:rPr lang="zh-CN" altLang="en-US" sz="2000" dirty="0" smtClean="0"/>
              <a:t>另设</a:t>
            </a:r>
            <a:r>
              <a:rPr lang="en-US" altLang="zh-CN" sz="2000" dirty="0" err="1" smtClean="0"/>
              <a:t>sem</a:t>
            </a:r>
            <a:r>
              <a:rPr lang="zh-CN" altLang="en-US" sz="2000" dirty="0" smtClean="0"/>
              <a:t>特征，在其中对</a:t>
            </a:r>
            <a:r>
              <a:rPr lang="en-US" altLang="zh-CN" sz="2000" dirty="0"/>
              <a:t>give</a:t>
            </a:r>
            <a:r>
              <a:rPr lang="zh-CN" altLang="en-US" sz="2000" dirty="0"/>
              <a:t>的语义进行了进一步拆分，希望通过组合原子化的</a:t>
            </a:r>
            <a:r>
              <a:rPr lang="en-US" altLang="zh-CN" sz="2000" dirty="0"/>
              <a:t>frame</a:t>
            </a:r>
            <a:r>
              <a:rPr lang="zh-CN" altLang="en-US" sz="2000" dirty="0"/>
              <a:t>来表示词义，其思想</a:t>
            </a:r>
            <a:r>
              <a:rPr lang="zh-CN" altLang="en-US" sz="2000" dirty="0" smtClean="0"/>
              <a:t>与</a:t>
            </a:r>
            <a:r>
              <a:rPr lang="zh-CN" altLang="en-US" sz="2000" dirty="0"/>
              <a:t>义素</a:t>
            </a:r>
            <a:r>
              <a:rPr lang="zh-CN" altLang="en-US" sz="2000" dirty="0" smtClean="0"/>
              <a:t>分析</a:t>
            </a:r>
            <a:r>
              <a:rPr lang="zh-CN" altLang="en-US" sz="2000" dirty="0"/>
              <a:t>法是一致的</a:t>
            </a:r>
            <a:r>
              <a:rPr lang="zh-CN" altLang="en-US" sz="2000" dirty="0" smtClean="0"/>
              <a:t>。</a:t>
            </a:r>
            <a:endParaRPr lang="zh-CN" altLang="en-US" sz="2000" dirty="0"/>
          </a:p>
        </p:txBody>
      </p:sp>
      <p:sp>
        <p:nvSpPr>
          <p:cNvPr id="2" name="标题 1"/>
          <p:cNvSpPr>
            <a:spLocks noGrp="1"/>
          </p:cNvSpPr>
          <p:nvPr>
            <p:ph type="title"/>
          </p:nvPr>
        </p:nvSpPr>
        <p:spPr>
          <a:xfrm>
            <a:off x="520652" y="548680"/>
            <a:ext cx="8229600" cy="739552"/>
          </a:xfrm>
        </p:spPr>
        <p:txBody>
          <a:bodyPr/>
          <a:lstStyle/>
          <a:p>
            <a:r>
              <a:rPr lang="en-US" altLang="zh-CN" dirty="0" smtClean="0"/>
              <a:t>BCG</a:t>
            </a:r>
            <a:r>
              <a:rPr lang="zh-CN" altLang="en-US" dirty="0"/>
              <a:t>语言知识表示</a:t>
            </a:r>
            <a:r>
              <a:rPr lang="zh-CN" altLang="en-US" dirty="0" smtClean="0"/>
              <a:t>框架：语义</a:t>
            </a:r>
            <a:endParaRPr lang="zh-CN" altLang="en-US" dirty="0"/>
          </a:p>
        </p:txBody>
      </p:sp>
      <p:pic>
        <p:nvPicPr>
          <p:cNvPr id="3" name="图片 2"/>
          <p:cNvPicPr>
            <a:picLocks noChangeAspect="1"/>
          </p:cNvPicPr>
          <p:nvPr/>
        </p:nvPicPr>
        <p:blipFill>
          <a:blip r:embed="rId3"/>
          <a:stretch>
            <a:fillRect/>
          </a:stretch>
        </p:blipFill>
        <p:spPr>
          <a:xfrm>
            <a:off x="1251076" y="2780928"/>
            <a:ext cx="6768752" cy="2938553"/>
          </a:xfrm>
          <a:prstGeom prst="rect">
            <a:avLst/>
          </a:prstGeom>
        </p:spPr>
      </p:pic>
    </p:spTree>
    <p:extLst>
      <p:ext uri="{BB962C8B-B14F-4D97-AF65-F5344CB8AC3E}">
        <p14:creationId xmlns:p14="http://schemas.microsoft.com/office/powerpoint/2010/main" val="158186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539552" y="1628800"/>
            <a:ext cx="8085584" cy="3886200"/>
          </a:xfrm>
        </p:spPr>
        <p:txBody>
          <a:bodyPr/>
          <a:lstStyle/>
          <a:p>
            <a:r>
              <a:rPr lang="zh-CN" altLang="en-US" sz="2400" dirty="0" smtClean="0"/>
              <a:t>下图是短语“</a:t>
            </a:r>
            <a:r>
              <a:rPr lang="en-US" altLang="zh-CN" sz="2400" dirty="0" smtClean="0"/>
              <a:t>arrive before</a:t>
            </a:r>
            <a:r>
              <a:rPr lang="zh-CN" altLang="en-US" sz="2400" dirty="0" smtClean="0"/>
              <a:t>”的句法语义信息。</a:t>
            </a: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pPr marL="0" indent="0">
              <a:buNone/>
            </a:pPr>
            <a:endParaRPr lang="en-US" altLang="zh-CN" sz="2400" dirty="0" smtClean="0"/>
          </a:p>
          <a:p>
            <a:r>
              <a:rPr lang="en-US" altLang="zh-CN" sz="2400" dirty="0" smtClean="0"/>
              <a:t>before</a:t>
            </a:r>
            <a:r>
              <a:rPr lang="zh-CN" altLang="en-US" sz="2400" dirty="0" smtClean="0"/>
              <a:t>在这里被处理为修饰语，</a:t>
            </a:r>
            <a:r>
              <a:rPr lang="en-US" altLang="zh-CN" sz="2400" dirty="0" smtClean="0"/>
              <a:t>arrive</a:t>
            </a:r>
            <a:r>
              <a:rPr lang="zh-CN" altLang="en-US" sz="2400" dirty="0" smtClean="0"/>
              <a:t>的语义框架被视作</a:t>
            </a:r>
            <a:r>
              <a:rPr lang="en-US" altLang="zh-CN" sz="2400" dirty="0" smtClean="0"/>
              <a:t>before</a:t>
            </a:r>
            <a:r>
              <a:rPr lang="zh-CN" altLang="en-US" sz="2400" dirty="0" smtClean="0"/>
              <a:t>的</a:t>
            </a:r>
            <a:r>
              <a:rPr lang="zh-CN" altLang="en-US" sz="2400" dirty="0"/>
              <a:t>语义框架</a:t>
            </a:r>
            <a:r>
              <a:rPr lang="zh-CN" altLang="en-US" sz="2400" dirty="0" smtClean="0"/>
              <a:t>中的论元。这和副词在形式语义中被处理为比动词更高阶的谓词，将其所修饰的动词作为自身论元的做法是一致的。</a:t>
            </a:r>
            <a:endParaRPr lang="zh-CN" altLang="en-US" sz="2400" dirty="0"/>
          </a:p>
        </p:txBody>
      </p:sp>
      <p:pic>
        <p:nvPicPr>
          <p:cNvPr id="4" name="图片 3"/>
          <p:cNvPicPr>
            <a:picLocks noChangeAspect="1"/>
          </p:cNvPicPr>
          <p:nvPr/>
        </p:nvPicPr>
        <p:blipFill rotWithShape="1">
          <a:blip r:embed="rId3"/>
          <a:srcRect t="12564"/>
          <a:stretch/>
        </p:blipFill>
        <p:spPr>
          <a:xfrm>
            <a:off x="608065" y="2132856"/>
            <a:ext cx="7948557" cy="3022104"/>
          </a:xfrm>
          <a:prstGeom prst="rect">
            <a:avLst/>
          </a:prstGeom>
        </p:spPr>
      </p:pic>
      <p:sp>
        <p:nvSpPr>
          <p:cNvPr id="7" name="标题 1"/>
          <p:cNvSpPr>
            <a:spLocks noGrp="1"/>
          </p:cNvSpPr>
          <p:nvPr>
            <p:ph type="title"/>
          </p:nvPr>
        </p:nvSpPr>
        <p:spPr>
          <a:xfrm>
            <a:off x="520652" y="548680"/>
            <a:ext cx="8229600" cy="739552"/>
          </a:xfrm>
        </p:spPr>
        <p:txBody>
          <a:bodyPr/>
          <a:lstStyle/>
          <a:p>
            <a:r>
              <a:rPr lang="en-US" altLang="zh-CN" dirty="0" smtClean="0"/>
              <a:t>BCG</a:t>
            </a:r>
            <a:r>
              <a:rPr lang="zh-CN" altLang="en-US" dirty="0"/>
              <a:t>语言知识表示</a:t>
            </a:r>
            <a:r>
              <a:rPr lang="zh-CN" altLang="en-US" dirty="0" smtClean="0"/>
              <a:t>框架：语义</a:t>
            </a:r>
            <a:endParaRPr lang="zh-CN" altLang="en-US" dirty="0"/>
          </a:p>
        </p:txBody>
      </p:sp>
    </p:spTree>
    <p:extLst>
      <p:ext uri="{BB962C8B-B14F-4D97-AF65-F5344CB8AC3E}">
        <p14:creationId xmlns:p14="http://schemas.microsoft.com/office/powerpoint/2010/main" val="34938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16521"/>
          </a:xfrm>
        </p:spPr>
        <p:txBody>
          <a:bodyPr/>
          <a:lstStyle/>
          <a:p>
            <a:r>
              <a:rPr lang="zh-CN" altLang="en-US" sz="2400" dirty="0" smtClean="0"/>
              <a:t>允准</a:t>
            </a:r>
            <a:r>
              <a:rPr lang="en-US" altLang="zh-CN" sz="2400" dirty="0" smtClean="0"/>
              <a:t>WXDY</a:t>
            </a:r>
            <a:r>
              <a:rPr lang="zh-CN" altLang="en-US" sz="2400" dirty="0"/>
              <a:t>实例</a:t>
            </a:r>
            <a:r>
              <a:rPr lang="zh-CN" altLang="en-US" sz="2400" dirty="0" smtClean="0"/>
              <a:t>所需要的构式及构式间的继承关系</a:t>
            </a:r>
            <a:endParaRPr lang="zh-CN" altLang="en-US" sz="2400" dirty="0"/>
          </a:p>
        </p:txBody>
      </p:sp>
      <p:pic>
        <p:nvPicPr>
          <p:cNvPr id="6" name="图片 5"/>
          <p:cNvPicPr>
            <a:picLocks noChangeAspect="1"/>
          </p:cNvPicPr>
          <p:nvPr/>
        </p:nvPicPr>
        <p:blipFill>
          <a:blip r:embed="rId3"/>
          <a:stretch>
            <a:fillRect/>
          </a:stretch>
        </p:blipFill>
        <p:spPr>
          <a:xfrm>
            <a:off x="2798996" y="3583953"/>
            <a:ext cx="4949714" cy="1321392"/>
          </a:xfrm>
          <a:prstGeom prst="rect">
            <a:avLst/>
          </a:prstGeom>
        </p:spPr>
      </p:pic>
      <p:pic>
        <p:nvPicPr>
          <p:cNvPr id="7" name="图片 6"/>
          <p:cNvPicPr>
            <a:picLocks noChangeAspect="1"/>
          </p:cNvPicPr>
          <p:nvPr/>
        </p:nvPicPr>
        <p:blipFill>
          <a:blip r:embed="rId4"/>
          <a:stretch>
            <a:fillRect/>
          </a:stretch>
        </p:blipFill>
        <p:spPr>
          <a:xfrm>
            <a:off x="447487" y="2311655"/>
            <a:ext cx="2328890" cy="1094423"/>
          </a:xfrm>
          <a:prstGeom prst="rect">
            <a:avLst/>
          </a:prstGeom>
        </p:spPr>
      </p:pic>
      <p:pic>
        <p:nvPicPr>
          <p:cNvPr id="8" name="图片 7"/>
          <p:cNvPicPr>
            <a:picLocks noChangeAspect="1"/>
          </p:cNvPicPr>
          <p:nvPr/>
        </p:nvPicPr>
        <p:blipFill>
          <a:blip r:embed="rId5"/>
          <a:stretch>
            <a:fillRect/>
          </a:stretch>
        </p:blipFill>
        <p:spPr>
          <a:xfrm>
            <a:off x="1338712" y="5435843"/>
            <a:ext cx="1707765" cy="62146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2095" y="2558573"/>
            <a:ext cx="2044948" cy="847505"/>
          </a:xfrm>
          <a:prstGeom prst="rect">
            <a:avLst/>
          </a:prstGeom>
        </p:spPr>
      </p:pic>
      <p:pic>
        <p:nvPicPr>
          <p:cNvPr id="10" name="图片 9"/>
          <p:cNvPicPr>
            <a:picLocks noChangeAspect="1"/>
          </p:cNvPicPr>
          <p:nvPr/>
        </p:nvPicPr>
        <p:blipFill>
          <a:blip r:embed="rId7"/>
          <a:stretch>
            <a:fillRect/>
          </a:stretch>
        </p:blipFill>
        <p:spPr>
          <a:xfrm>
            <a:off x="870458" y="1171347"/>
            <a:ext cx="3118460" cy="717365"/>
          </a:xfrm>
          <a:prstGeom prst="rect">
            <a:avLst/>
          </a:prstGeom>
        </p:spPr>
      </p:pic>
      <p:pic>
        <p:nvPicPr>
          <p:cNvPr id="15" name="图片 14"/>
          <p:cNvPicPr>
            <a:picLocks noChangeAspect="1"/>
          </p:cNvPicPr>
          <p:nvPr/>
        </p:nvPicPr>
        <p:blipFill>
          <a:blip r:embed="rId8"/>
          <a:stretch>
            <a:fillRect/>
          </a:stretch>
        </p:blipFill>
        <p:spPr>
          <a:xfrm>
            <a:off x="5779736" y="1057630"/>
            <a:ext cx="1520073" cy="882741"/>
          </a:xfrm>
          <a:prstGeom prst="rect">
            <a:avLst/>
          </a:prstGeom>
        </p:spPr>
      </p:pic>
      <p:sp>
        <p:nvSpPr>
          <p:cNvPr id="17" name="右箭头 16"/>
          <p:cNvSpPr/>
          <p:nvPr/>
        </p:nvSpPr>
        <p:spPr>
          <a:xfrm rot="13868390">
            <a:off x="3488818" y="2080907"/>
            <a:ext cx="693704" cy="159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8304008">
            <a:off x="4503582" y="2740330"/>
            <a:ext cx="1731526" cy="214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4953888">
            <a:off x="1071664" y="4412663"/>
            <a:ext cx="1731526" cy="214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rot="17646360">
            <a:off x="2397291" y="5034151"/>
            <a:ext cx="402408" cy="209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rot="17646360">
            <a:off x="2027066" y="2016669"/>
            <a:ext cx="372387" cy="12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882019" y="1867814"/>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23" name="文本框 22"/>
          <p:cNvSpPr txBox="1"/>
          <p:nvPr/>
        </p:nvSpPr>
        <p:spPr>
          <a:xfrm>
            <a:off x="5521974" y="2658184"/>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24" name="文本框 23"/>
          <p:cNvSpPr txBox="1"/>
          <p:nvPr/>
        </p:nvSpPr>
        <p:spPr>
          <a:xfrm>
            <a:off x="1505134" y="1893087"/>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26" name="文本框 25"/>
          <p:cNvSpPr txBox="1"/>
          <p:nvPr/>
        </p:nvSpPr>
        <p:spPr>
          <a:xfrm>
            <a:off x="2723311" y="5005288"/>
            <a:ext cx="646331" cy="369332"/>
          </a:xfrm>
          <a:prstGeom prst="rect">
            <a:avLst/>
          </a:prstGeom>
          <a:noFill/>
        </p:spPr>
        <p:txBody>
          <a:bodyPr wrap="none" rtlCol="0">
            <a:spAutoFit/>
          </a:bodyPr>
          <a:lstStyle/>
          <a:p>
            <a:r>
              <a:rPr lang="zh-CN" altLang="en-US" dirty="0" smtClean="0"/>
              <a:t>继承</a:t>
            </a:r>
            <a:endParaRPr lang="zh-CN" altLang="en-US" dirty="0"/>
          </a:p>
        </p:txBody>
      </p:sp>
      <p:sp>
        <p:nvSpPr>
          <p:cNvPr id="27" name="文本框 26"/>
          <p:cNvSpPr txBox="1"/>
          <p:nvPr/>
        </p:nvSpPr>
        <p:spPr>
          <a:xfrm>
            <a:off x="1215050" y="4335230"/>
            <a:ext cx="646331" cy="369332"/>
          </a:xfrm>
          <a:prstGeom prst="rect">
            <a:avLst/>
          </a:prstGeom>
          <a:noFill/>
        </p:spPr>
        <p:txBody>
          <a:bodyPr wrap="none" rtlCol="0">
            <a:spAutoFit/>
          </a:bodyPr>
          <a:lstStyle/>
          <a:p>
            <a:r>
              <a:rPr lang="zh-CN" altLang="en-US" dirty="0" smtClean="0"/>
              <a:t>继承</a:t>
            </a:r>
            <a:endParaRPr lang="zh-CN" altLang="en-US" dirty="0"/>
          </a:p>
        </p:txBody>
      </p:sp>
      <p:pic>
        <p:nvPicPr>
          <p:cNvPr id="28" name="图片 27"/>
          <p:cNvPicPr>
            <a:picLocks noChangeAspect="1"/>
          </p:cNvPicPr>
          <p:nvPr/>
        </p:nvPicPr>
        <p:blipFill>
          <a:blip r:embed="rId9"/>
          <a:stretch>
            <a:fillRect/>
          </a:stretch>
        </p:blipFill>
        <p:spPr>
          <a:xfrm>
            <a:off x="4115279" y="5077407"/>
            <a:ext cx="4214920" cy="1177352"/>
          </a:xfrm>
          <a:prstGeom prst="rect">
            <a:avLst/>
          </a:prstGeom>
        </p:spPr>
      </p:pic>
      <p:sp>
        <p:nvSpPr>
          <p:cNvPr id="3" name="矩形 2"/>
          <p:cNvSpPr/>
          <p:nvPr/>
        </p:nvSpPr>
        <p:spPr>
          <a:xfrm>
            <a:off x="238199" y="6315982"/>
            <a:ext cx="8905801" cy="523220"/>
          </a:xfrm>
          <a:prstGeom prst="rect">
            <a:avLst/>
          </a:prstGeom>
        </p:spPr>
        <p:txBody>
          <a:bodyPr wrap="square">
            <a:spAutoFit/>
          </a:bodyPr>
          <a:lstStyle/>
          <a:p>
            <a:pPr lvl="0" fontAlgn="auto">
              <a:spcBef>
                <a:spcPts val="0"/>
              </a:spcBef>
              <a:spcAft>
                <a:spcPts val="0"/>
              </a:spcAft>
              <a:defRPr/>
            </a:pPr>
            <a:r>
              <a:rPr lang="en-US" altLang="zh-CN" sz="1400" dirty="0" err="1"/>
              <a:t>Coinstantiation</a:t>
            </a:r>
            <a:r>
              <a:rPr lang="en-US" altLang="zh-CN" sz="1400" dirty="0"/>
              <a:t> Construction</a:t>
            </a:r>
            <a:r>
              <a:rPr lang="zh-CN" altLang="en-US" sz="1400" dirty="0"/>
              <a:t>不是用于允准短语的，而是用于在某个中心语的第一个配价成分</a:t>
            </a:r>
            <a:r>
              <a:rPr lang="zh-CN" altLang="en-US" sz="1400" dirty="0" smtClean="0"/>
              <a:t>和该中心语的补足</a:t>
            </a:r>
            <a:r>
              <a:rPr lang="zh-CN" altLang="en-US" sz="1400" dirty="0"/>
              <a:t>语的</a:t>
            </a:r>
            <a:r>
              <a:rPr lang="zh-CN" altLang="en-US" sz="1400" dirty="0" smtClean="0"/>
              <a:t>主语配价成分之间</a:t>
            </a:r>
            <a:r>
              <a:rPr lang="zh-CN" altLang="en-US" sz="1400" dirty="0"/>
              <a:t>建立联系，起到提升（</a:t>
            </a:r>
            <a:r>
              <a:rPr lang="en-US" altLang="zh-CN" sz="1400" dirty="0"/>
              <a:t>raising</a:t>
            </a:r>
            <a:r>
              <a:rPr lang="zh-CN" altLang="en-US" sz="1400" dirty="0"/>
              <a:t>）的效果。</a:t>
            </a:r>
          </a:p>
        </p:txBody>
      </p:sp>
    </p:spTree>
    <p:extLst>
      <p:ext uri="{BB962C8B-B14F-4D97-AF65-F5344CB8AC3E}">
        <p14:creationId xmlns:p14="http://schemas.microsoft.com/office/powerpoint/2010/main" val="157521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44103"/>
            <a:ext cx="8820472" cy="933775"/>
          </a:xfrm>
        </p:spPr>
        <p:txBody>
          <a:bodyPr/>
          <a:lstStyle/>
          <a:p>
            <a:r>
              <a:rPr lang="zh-CN" altLang="en-US" sz="3200" dirty="0"/>
              <a:t>允准</a:t>
            </a:r>
            <a:r>
              <a:rPr lang="en-US" altLang="zh-CN" sz="3200" dirty="0" smtClean="0"/>
              <a:t>WXDY</a:t>
            </a:r>
            <a:r>
              <a:rPr lang="zh-CN" altLang="en-US" sz="3200" dirty="0" smtClean="0"/>
              <a:t>实例中的各个组成部分所用到的构式</a:t>
            </a:r>
            <a:endParaRPr lang="zh-CN" altLang="en-US" sz="3200" dirty="0"/>
          </a:p>
        </p:txBody>
      </p:sp>
      <p:sp>
        <p:nvSpPr>
          <p:cNvPr id="3" name="内容占位符 2"/>
          <p:cNvSpPr>
            <a:spLocks noGrp="1"/>
          </p:cNvSpPr>
          <p:nvPr>
            <p:ph idx="1"/>
          </p:nvPr>
        </p:nvSpPr>
        <p:spPr>
          <a:xfrm>
            <a:off x="0" y="1700808"/>
            <a:ext cx="9144000" cy="4680520"/>
          </a:xfrm>
        </p:spPr>
        <p:txBody>
          <a:bodyPr/>
          <a:lstStyle/>
          <a:p>
            <a:pPr marL="0" indent="0">
              <a:buNone/>
            </a:pPr>
            <a:r>
              <a:rPr lang="en-US" altLang="zh-CN" sz="1800" dirty="0" smtClean="0">
                <a:solidFill>
                  <a:srgbClr val="FF0000"/>
                </a:solidFill>
              </a:rPr>
              <a:t>what</a:t>
            </a:r>
            <a:r>
              <a:rPr lang="en-US" altLang="zh-CN" sz="1800" dirty="0" smtClean="0"/>
              <a:t> | </a:t>
            </a:r>
            <a:r>
              <a:rPr lang="en-US" altLang="zh-CN" sz="1800" dirty="0" smtClean="0">
                <a:solidFill>
                  <a:srgbClr val="00B0F0"/>
                </a:solidFill>
              </a:rPr>
              <a:t>be X doing Y</a:t>
            </a:r>
            <a:r>
              <a:rPr lang="en-US" altLang="zh-CN" sz="1800" dirty="0" smtClean="0"/>
              <a:t>: non-subject </a:t>
            </a:r>
            <a:r>
              <a:rPr lang="en-US" altLang="zh-CN" sz="1800" dirty="0" err="1" smtClean="0"/>
              <a:t>wh</a:t>
            </a:r>
            <a:r>
              <a:rPr lang="en-US" altLang="zh-CN" sz="1800" dirty="0" smtClean="0"/>
              <a:t>-question construction</a:t>
            </a:r>
          </a:p>
          <a:p>
            <a:pPr marL="0" indent="0">
              <a:buNone/>
            </a:pPr>
            <a:endParaRPr lang="en-US" altLang="zh-CN" sz="1800" dirty="0" smtClean="0"/>
          </a:p>
          <a:p>
            <a:pPr marL="0" indent="0">
              <a:buNone/>
            </a:pPr>
            <a:endParaRPr lang="en-US" altLang="zh-CN" sz="1800" dirty="0" smtClean="0"/>
          </a:p>
          <a:p>
            <a:pPr marL="0" indent="0">
              <a:buNone/>
            </a:pPr>
            <a:endParaRPr lang="en-US" altLang="zh-CN" sz="1800" dirty="0" smtClean="0">
              <a:solidFill>
                <a:srgbClr val="FF0000"/>
              </a:solidFill>
            </a:endParaRPr>
          </a:p>
          <a:p>
            <a:pPr marL="0" indent="0">
              <a:buNone/>
            </a:pPr>
            <a:endParaRPr lang="en-US" altLang="zh-CN" sz="1800" dirty="0" smtClean="0">
              <a:solidFill>
                <a:srgbClr val="FF0000"/>
              </a:solidFill>
            </a:endParaRPr>
          </a:p>
          <a:p>
            <a:pPr marL="0" indent="0">
              <a:buNone/>
            </a:pPr>
            <a:endParaRPr lang="en-US" altLang="zh-CN" sz="1800" dirty="0" smtClean="0">
              <a:solidFill>
                <a:srgbClr val="FF0000"/>
              </a:solidFill>
            </a:endParaRPr>
          </a:p>
          <a:p>
            <a:pPr marL="0" indent="0">
              <a:buNone/>
            </a:pPr>
            <a:endParaRPr lang="en-US" altLang="zh-CN" sz="1800" dirty="0" smtClean="0">
              <a:solidFill>
                <a:srgbClr val="FF0000"/>
              </a:solidFill>
            </a:endParaRPr>
          </a:p>
          <a:p>
            <a:pPr marL="0" indent="0">
              <a:buNone/>
            </a:pPr>
            <a:r>
              <a:rPr lang="en-US" altLang="zh-CN" sz="1800" dirty="0" smtClean="0">
                <a:solidFill>
                  <a:srgbClr val="FF0000"/>
                </a:solidFill>
              </a:rPr>
              <a:t>be</a:t>
            </a:r>
            <a:r>
              <a:rPr lang="en-US" altLang="zh-CN" sz="1800" dirty="0" smtClean="0"/>
              <a:t> | </a:t>
            </a:r>
            <a:r>
              <a:rPr lang="en-US" altLang="zh-CN" sz="1800" dirty="0" smtClean="0">
                <a:solidFill>
                  <a:srgbClr val="00B0F0"/>
                </a:solidFill>
              </a:rPr>
              <a:t>X </a:t>
            </a:r>
            <a:r>
              <a:rPr lang="en-US" altLang="zh-CN" sz="1800" dirty="0" smtClean="0"/>
              <a:t>|</a:t>
            </a:r>
            <a:r>
              <a:rPr lang="en-US" altLang="zh-CN" sz="1800" dirty="0" smtClean="0">
                <a:solidFill>
                  <a:srgbClr val="00B0F0"/>
                </a:solidFill>
              </a:rPr>
              <a:t> </a:t>
            </a:r>
            <a:r>
              <a:rPr lang="en-US" altLang="zh-CN" sz="1800" dirty="0" smtClean="0">
                <a:solidFill>
                  <a:srgbClr val="00B050"/>
                </a:solidFill>
              </a:rPr>
              <a:t>doing Y</a:t>
            </a:r>
            <a:r>
              <a:rPr lang="en-US" altLang="zh-CN" sz="1800" dirty="0" smtClean="0"/>
              <a:t>: inverted clause construction          </a:t>
            </a:r>
            <a:r>
              <a:rPr lang="en-US" altLang="zh-CN" sz="1800" dirty="0" smtClean="0">
                <a:solidFill>
                  <a:srgbClr val="FF0000"/>
                </a:solidFill>
              </a:rPr>
              <a:t>doing</a:t>
            </a:r>
            <a:r>
              <a:rPr lang="en-US" altLang="zh-CN" sz="1800" dirty="0" smtClean="0"/>
              <a:t> </a:t>
            </a:r>
            <a:r>
              <a:rPr lang="en-US" altLang="zh-CN" sz="1800" dirty="0"/>
              <a:t>| </a:t>
            </a:r>
            <a:r>
              <a:rPr lang="en-US" altLang="zh-CN" sz="1800" dirty="0">
                <a:solidFill>
                  <a:srgbClr val="00B0F0"/>
                </a:solidFill>
              </a:rPr>
              <a:t>Y</a:t>
            </a:r>
            <a:r>
              <a:rPr lang="en-US" altLang="zh-CN" sz="1800" dirty="0"/>
              <a:t>: verb phrase construction</a:t>
            </a:r>
          </a:p>
          <a:p>
            <a:pPr marL="0" indent="0">
              <a:buNone/>
            </a:pPr>
            <a:endParaRPr lang="en-US" altLang="zh-CN" sz="1800" dirty="0" smtClean="0"/>
          </a:p>
          <a:p>
            <a:pPr marL="0" indent="0">
              <a:buNone/>
            </a:pPr>
            <a:endParaRPr lang="en-US" altLang="zh-CN" sz="1800" dirty="0" smtClean="0"/>
          </a:p>
          <a:p>
            <a:pPr marL="0" indent="0">
              <a:buNone/>
            </a:pPr>
            <a:endParaRPr lang="en-US" altLang="zh-CN" sz="1800" dirty="0" smtClean="0"/>
          </a:p>
          <a:p>
            <a:pPr marL="0" indent="0">
              <a:buNone/>
            </a:pPr>
            <a:endParaRPr lang="en-US" altLang="zh-CN" sz="1800" dirty="0" smtClean="0"/>
          </a:p>
          <a:p>
            <a:pPr marL="0" indent="0">
              <a:buNone/>
            </a:pPr>
            <a:endParaRPr lang="en-US" altLang="zh-CN" sz="1800" dirty="0" smtClean="0"/>
          </a:p>
          <a:p>
            <a:pPr marL="0" indent="0">
              <a:buNone/>
            </a:pPr>
            <a:endParaRPr lang="en-US" altLang="zh-CN" sz="1800" dirty="0" smtClean="0"/>
          </a:p>
          <a:p>
            <a:pPr marL="0" indent="0">
              <a:buNone/>
            </a:pPr>
            <a:endParaRPr lang="zh-CN" altLang="en-US" sz="2800" dirty="0"/>
          </a:p>
        </p:txBody>
      </p:sp>
      <p:pic>
        <p:nvPicPr>
          <p:cNvPr id="4" name="图片 3"/>
          <p:cNvPicPr>
            <a:picLocks noChangeAspect="1"/>
          </p:cNvPicPr>
          <p:nvPr/>
        </p:nvPicPr>
        <p:blipFill>
          <a:blip r:embed="rId2"/>
          <a:stretch>
            <a:fillRect/>
          </a:stretch>
        </p:blipFill>
        <p:spPr>
          <a:xfrm>
            <a:off x="40086" y="2595761"/>
            <a:ext cx="2595260" cy="944429"/>
          </a:xfrm>
          <a:prstGeom prst="rect">
            <a:avLst/>
          </a:prstGeom>
        </p:spPr>
      </p:pic>
      <p:pic>
        <p:nvPicPr>
          <p:cNvPr id="5" name="图片 4"/>
          <p:cNvPicPr>
            <a:picLocks noChangeAspect="1"/>
          </p:cNvPicPr>
          <p:nvPr/>
        </p:nvPicPr>
        <p:blipFill>
          <a:blip r:embed="rId3"/>
          <a:stretch>
            <a:fillRect/>
          </a:stretch>
        </p:blipFill>
        <p:spPr>
          <a:xfrm>
            <a:off x="2626502" y="2060848"/>
            <a:ext cx="6509397" cy="1737770"/>
          </a:xfrm>
          <a:prstGeom prst="rect">
            <a:avLst/>
          </a:prstGeom>
        </p:spPr>
      </p:pic>
      <p:pic>
        <p:nvPicPr>
          <p:cNvPr id="6" name="图片 5"/>
          <p:cNvPicPr>
            <a:picLocks noChangeAspect="1"/>
          </p:cNvPicPr>
          <p:nvPr/>
        </p:nvPicPr>
        <p:blipFill>
          <a:blip r:embed="rId4"/>
          <a:stretch>
            <a:fillRect/>
          </a:stretch>
        </p:blipFill>
        <p:spPr>
          <a:xfrm>
            <a:off x="454326" y="4744976"/>
            <a:ext cx="3482094" cy="1636352"/>
          </a:xfrm>
          <a:prstGeom prst="rect">
            <a:avLst/>
          </a:prstGeom>
        </p:spPr>
      </p:pic>
      <p:pic>
        <p:nvPicPr>
          <p:cNvPr id="9" name="图片 8"/>
          <p:cNvPicPr>
            <a:picLocks noChangeAspect="1"/>
          </p:cNvPicPr>
          <p:nvPr/>
        </p:nvPicPr>
        <p:blipFill>
          <a:blip r:embed="rId5"/>
          <a:stretch>
            <a:fillRect/>
          </a:stretch>
        </p:blipFill>
        <p:spPr>
          <a:xfrm>
            <a:off x="5162458" y="4855323"/>
            <a:ext cx="3515283" cy="1415657"/>
          </a:xfrm>
          <a:prstGeom prst="rect">
            <a:avLst/>
          </a:prstGeom>
        </p:spPr>
      </p:pic>
    </p:spTree>
    <p:extLst>
      <p:ext uri="{BB962C8B-B14F-4D97-AF65-F5344CB8AC3E}">
        <p14:creationId xmlns:p14="http://schemas.microsoft.com/office/powerpoint/2010/main" val="2180862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195736" y="448692"/>
            <a:ext cx="6467475" cy="6248400"/>
          </a:xfrm>
          <a:prstGeom prst="rect">
            <a:avLst/>
          </a:prstGeom>
        </p:spPr>
      </p:pic>
      <p:sp>
        <p:nvSpPr>
          <p:cNvPr id="5" name="文本框 4"/>
          <p:cNvSpPr txBox="1"/>
          <p:nvPr/>
        </p:nvSpPr>
        <p:spPr>
          <a:xfrm>
            <a:off x="251520" y="6017902"/>
            <a:ext cx="1584176" cy="646331"/>
          </a:xfrm>
          <a:prstGeom prst="rect">
            <a:avLst/>
          </a:prstGeom>
          <a:noFill/>
        </p:spPr>
        <p:txBody>
          <a:bodyPr wrap="square" rtlCol="0">
            <a:spAutoFit/>
          </a:bodyPr>
          <a:lstStyle/>
          <a:p>
            <a:r>
              <a:rPr lang="en-US" altLang="zh-CN" dirty="0" smtClean="0"/>
              <a:t>WXDY</a:t>
            </a:r>
            <a:r>
              <a:rPr lang="zh-CN" altLang="en-US" dirty="0" smtClean="0"/>
              <a:t>构式所具备的信息</a:t>
            </a:r>
            <a:endParaRPr lang="zh-CN" altLang="en-US" dirty="0"/>
          </a:p>
        </p:txBody>
      </p:sp>
      <p:sp>
        <p:nvSpPr>
          <p:cNvPr id="6" name="矩形 5"/>
          <p:cNvSpPr/>
          <p:nvPr/>
        </p:nvSpPr>
        <p:spPr>
          <a:xfrm>
            <a:off x="2195735" y="448692"/>
            <a:ext cx="6467475"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3">
            <p14:nvContentPartPr>
              <p14:cNvPr id="2" name="墨迹 1"/>
              <p14:cNvContentPartPr/>
              <p14:nvPr/>
            </p14:nvContentPartPr>
            <p14:xfrm>
              <a:off x="2158920" y="536040"/>
              <a:ext cx="5179320" cy="6195240"/>
            </p14:xfrm>
          </p:contentPart>
        </mc:Choice>
        <mc:Fallback xmlns="">
          <p:pic>
            <p:nvPicPr>
              <p:cNvPr id="2" name="墨迹 1"/>
              <p:cNvPicPr/>
              <p:nvPr/>
            </p:nvPicPr>
            <p:blipFill>
              <a:blip r:embed="rId4"/>
              <a:stretch>
                <a:fillRect/>
              </a:stretch>
            </p:blipFill>
            <p:spPr>
              <a:xfrm>
                <a:off x="2149560" y="526680"/>
                <a:ext cx="5198040" cy="6213960"/>
              </a:xfrm>
              <a:prstGeom prst="rect">
                <a:avLst/>
              </a:prstGeom>
            </p:spPr>
          </p:pic>
        </mc:Fallback>
      </mc:AlternateContent>
    </p:spTree>
    <p:extLst>
      <p:ext uri="{BB962C8B-B14F-4D97-AF65-F5344CB8AC3E}">
        <p14:creationId xmlns:p14="http://schemas.microsoft.com/office/powerpoint/2010/main" val="83178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博士论文选题：面向中文信息处理的现代汉语构式形式化表示方案研究</a:t>
            </a:r>
            <a:endParaRPr lang="zh-CN" altLang="en-US" sz="3600" dirty="0"/>
          </a:p>
        </p:txBody>
      </p:sp>
      <p:sp>
        <p:nvSpPr>
          <p:cNvPr id="3" name="内容占位符 2"/>
          <p:cNvSpPr>
            <a:spLocks noGrp="1"/>
          </p:cNvSpPr>
          <p:nvPr>
            <p:ph idx="1"/>
          </p:nvPr>
        </p:nvSpPr>
        <p:spPr>
          <a:xfrm>
            <a:off x="437863" y="1762539"/>
            <a:ext cx="8147248" cy="4688160"/>
          </a:xfrm>
        </p:spPr>
        <p:txBody>
          <a:bodyPr/>
          <a:lstStyle/>
          <a:p>
            <a:pPr marL="457200" indent="-457200">
              <a:buFont typeface="+mj-lt"/>
              <a:buAutoNum type="arabicPeriod"/>
            </a:pPr>
            <a:r>
              <a:rPr lang="zh-CN" altLang="en-US" sz="2000" b="1" dirty="0" smtClean="0">
                <a:solidFill>
                  <a:srgbClr val="FF0000"/>
                </a:solidFill>
              </a:rPr>
              <a:t>梳理国内外构式形式化表示与计算的研究脉络，以“拿来主义”的态度总结并评析具体</a:t>
            </a:r>
            <a:r>
              <a:rPr lang="zh-CN" altLang="en-US" sz="2000" b="1" dirty="0">
                <a:solidFill>
                  <a:srgbClr val="FF0000"/>
                </a:solidFill>
              </a:rPr>
              <a:t>技术手段</a:t>
            </a:r>
            <a:r>
              <a:rPr lang="zh-CN" altLang="en-US" sz="2000" b="1" dirty="0" smtClean="0">
                <a:solidFill>
                  <a:srgbClr val="FF0000"/>
                </a:solidFill>
              </a:rPr>
              <a:t>背后的指导原则，</a:t>
            </a:r>
            <a:r>
              <a:rPr lang="zh-CN" altLang="en-US" sz="2000" b="1" dirty="0">
                <a:solidFill>
                  <a:srgbClr val="FF0000"/>
                </a:solidFill>
              </a:rPr>
              <a:t>提炼</a:t>
            </a:r>
            <a:r>
              <a:rPr lang="zh-CN" altLang="en-US" sz="2000" b="1" dirty="0" smtClean="0">
                <a:solidFill>
                  <a:srgbClr val="FF0000"/>
                </a:solidFill>
              </a:rPr>
              <a:t>对中文信息处理有益的思想和</a:t>
            </a:r>
            <a:r>
              <a:rPr lang="zh-CN" altLang="en-US" sz="2000" b="1" dirty="0">
                <a:solidFill>
                  <a:srgbClr val="FF0000"/>
                </a:solidFill>
              </a:rPr>
              <a:t>方法</a:t>
            </a:r>
            <a:r>
              <a:rPr lang="zh-CN" altLang="en-US" sz="2000" b="1" dirty="0" smtClean="0">
                <a:solidFill>
                  <a:srgbClr val="FF0000"/>
                </a:solidFill>
              </a:rPr>
              <a:t>。</a:t>
            </a:r>
            <a:endParaRPr lang="en-US" altLang="zh-CN" sz="2000" b="1" dirty="0" smtClean="0">
              <a:solidFill>
                <a:srgbClr val="FF0000"/>
              </a:solidFill>
            </a:endParaRPr>
          </a:p>
          <a:p>
            <a:pPr marL="457200" indent="-457200">
              <a:buFont typeface="+mj-lt"/>
              <a:buAutoNum type="arabicPeriod"/>
            </a:pPr>
            <a:r>
              <a:rPr lang="zh-CN" altLang="en-US" sz="2000" dirty="0" smtClean="0"/>
              <a:t>在俞士汶（</a:t>
            </a:r>
            <a:r>
              <a:rPr lang="en-US" altLang="zh-CN" sz="2000" dirty="0" smtClean="0"/>
              <a:t>2003</a:t>
            </a:r>
            <a:r>
              <a:rPr lang="zh-CN" altLang="en-US" sz="2000" dirty="0" smtClean="0"/>
              <a:t>）和詹卫东（</a:t>
            </a:r>
            <a:r>
              <a:rPr lang="en-US" altLang="zh-CN" sz="2000" dirty="0" smtClean="0"/>
              <a:t>2000</a:t>
            </a:r>
            <a:r>
              <a:rPr lang="zh-CN" altLang="en-US" sz="2000" dirty="0" smtClean="0"/>
              <a:t>，</a:t>
            </a:r>
            <a:r>
              <a:rPr lang="en-US" altLang="zh-CN" sz="2000" dirty="0" smtClean="0"/>
              <a:t>2016</a:t>
            </a:r>
            <a:r>
              <a:rPr lang="zh-CN" altLang="en-US" sz="2000" dirty="0" smtClean="0"/>
              <a:t>）已有的现代汉语词汇、短语和构式表示方案的基础上，设计现代汉语构式知识的形式化表示框架，并优化词汇</a:t>
            </a:r>
            <a:r>
              <a:rPr lang="zh-CN" altLang="en-US" sz="2000" dirty="0"/>
              <a:t>、</a:t>
            </a:r>
            <a:r>
              <a:rPr lang="zh-CN" altLang="en-US" sz="2000" dirty="0" smtClean="0"/>
              <a:t>短语</a:t>
            </a:r>
            <a:r>
              <a:rPr lang="zh-CN" altLang="en-US" sz="2000" dirty="0"/>
              <a:t>和</a:t>
            </a:r>
            <a:r>
              <a:rPr lang="zh-CN" altLang="en-US" sz="2000" dirty="0" smtClean="0"/>
              <a:t>构式知识表示框架的结构，例如在短语结构库中引入类型层级，将词汇、短语和构式的句法语义信息用统一的框架进行表示等等。</a:t>
            </a:r>
            <a:endParaRPr lang="en-US" altLang="zh-CN" sz="2000" dirty="0" smtClean="0"/>
          </a:p>
          <a:p>
            <a:pPr marL="457200" indent="-457200">
              <a:buFont typeface="+mj-lt"/>
              <a:buAutoNum type="arabicPeriod"/>
            </a:pPr>
            <a:r>
              <a:rPr lang="zh-CN" altLang="en-US" sz="2000" dirty="0" smtClean="0"/>
              <a:t>通过内省和语料库调查相结合的手段获取现代汉语构式知识库中有代表性的构式条目的</a:t>
            </a:r>
            <a:r>
              <a:rPr lang="zh-CN" altLang="en-US" sz="2000" dirty="0"/>
              <a:t>句法语义</a:t>
            </a:r>
            <a:r>
              <a:rPr lang="zh-CN" altLang="en-US" sz="2000" dirty="0" smtClean="0"/>
              <a:t>信息，用形式化手段对其进行详细刻画，扩大机读专家知识库的规模。</a:t>
            </a:r>
            <a:endParaRPr lang="en-US" altLang="zh-CN" sz="2000" dirty="0" smtClean="0"/>
          </a:p>
          <a:p>
            <a:pPr marL="457200" indent="-457200">
              <a:buFont typeface="+mj-lt"/>
              <a:buAutoNum type="arabicPeriod"/>
            </a:pPr>
            <a:r>
              <a:rPr lang="zh-CN" altLang="en-US" sz="2000" dirty="0" smtClean="0"/>
              <a:t>设计并开发语言知识管理与使用平台，使基于专家知识库的语言分析系统在对句子进行短语结构分析的同时，具备自动识别和处理语句中相应构式实例的能力（可以以现有构式知识库的配套标注例句集作为测试数据）。</a:t>
            </a:r>
            <a:endParaRPr lang="zh-CN" altLang="en-US" sz="2000" dirty="0"/>
          </a:p>
        </p:txBody>
      </p:sp>
    </p:spTree>
    <p:extLst>
      <p:ext uri="{BB962C8B-B14F-4D97-AF65-F5344CB8AC3E}">
        <p14:creationId xmlns:p14="http://schemas.microsoft.com/office/powerpoint/2010/main" val="2176515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195736" y="448692"/>
            <a:ext cx="6467475" cy="6248400"/>
          </a:xfrm>
          <a:prstGeom prst="rect">
            <a:avLst/>
          </a:prstGeom>
        </p:spPr>
      </p:pic>
      <p:sp>
        <p:nvSpPr>
          <p:cNvPr id="6" name="矩形 5"/>
          <p:cNvSpPr/>
          <p:nvPr/>
        </p:nvSpPr>
        <p:spPr>
          <a:xfrm>
            <a:off x="2195735" y="448692"/>
            <a:ext cx="6467475"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1520" y="2780928"/>
            <a:ext cx="453970" cy="369332"/>
          </a:xfrm>
          <a:prstGeom prst="rect">
            <a:avLst/>
          </a:prstGeom>
          <a:noFill/>
        </p:spPr>
        <p:txBody>
          <a:bodyPr wrap="none" rtlCol="0">
            <a:spAutoFit/>
          </a:bodyPr>
          <a:lstStyle/>
          <a:p>
            <a:r>
              <a:rPr lang="en-US" altLang="zh-CN" b="1" dirty="0" smtClean="0">
                <a:solidFill>
                  <a:srgbClr val="FF0000"/>
                </a:solidFill>
              </a:rPr>
              <a:t>be</a:t>
            </a:r>
            <a:endParaRPr lang="zh-CN" altLang="en-US" b="1" dirty="0">
              <a:solidFill>
                <a:srgbClr val="FF0000"/>
              </a:solidFill>
            </a:endParaRPr>
          </a:p>
        </p:txBody>
      </p:sp>
      <p:sp>
        <p:nvSpPr>
          <p:cNvPr id="7" name="文本框 6"/>
          <p:cNvSpPr txBox="1"/>
          <p:nvPr/>
        </p:nvSpPr>
        <p:spPr>
          <a:xfrm>
            <a:off x="6588224" y="1150823"/>
            <a:ext cx="1966723" cy="830997"/>
          </a:xfrm>
          <a:prstGeom prst="rect">
            <a:avLst/>
          </a:prstGeom>
          <a:noFill/>
        </p:spPr>
        <p:txBody>
          <a:bodyPr wrap="square" rtlCol="0">
            <a:spAutoFit/>
          </a:bodyPr>
          <a:lstStyle/>
          <a:p>
            <a:r>
              <a:rPr lang="zh-CN" altLang="en-US" sz="1600" dirty="0" smtClean="0"/>
              <a:t>整个构式语义表示为“语用上判定</a:t>
            </a:r>
            <a:r>
              <a:rPr lang="en-US" altLang="zh-CN" sz="1600" dirty="0" smtClean="0"/>
              <a:t>#1[ ]</a:t>
            </a:r>
            <a:r>
              <a:rPr lang="zh-CN" altLang="en-US" sz="1600" dirty="0" smtClean="0"/>
              <a:t>的语义不协调”</a:t>
            </a:r>
            <a:endParaRPr lang="zh-CN" altLang="en-US" sz="1600" dirty="0"/>
          </a:p>
        </p:txBody>
      </p:sp>
      <p:sp>
        <p:nvSpPr>
          <p:cNvPr id="10" name="文本框 9"/>
          <p:cNvSpPr txBox="1"/>
          <p:nvPr/>
        </p:nvSpPr>
        <p:spPr>
          <a:xfrm>
            <a:off x="1845836" y="1897771"/>
            <a:ext cx="338554" cy="369332"/>
          </a:xfrm>
          <a:prstGeom prst="rect">
            <a:avLst/>
          </a:prstGeom>
          <a:noFill/>
        </p:spPr>
        <p:txBody>
          <a:bodyPr wrap="none" rtlCol="0">
            <a:spAutoFit/>
          </a:bodyPr>
          <a:lstStyle/>
          <a:p>
            <a:r>
              <a:rPr lang="en-US" altLang="zh-CN" b="1" dirty="0" smtClean="0">
                <a:solidFill>
                  <a:srgbClr val="FF0000"/>
                </a:solidFill>
              </a:rPr>
              <a:t>X</a:t>
            </a:r>
            <a:endParaRPr lang="zh-CN" altLang="en-US" b="1" dirty="0">
              <a:solidFill>
                <a:srgbClr val="FF0000"/>
              </a:solidFill>
            </a:endParaRPr>
          </a:p>
        </p:txBody>
      </p:sp>
      <p:sp>
        <p:nvSpPr>
          <p:cNvPr id="12" name="文本框 11"/>
          <p:cNvSpPr txBox="1"/>
          <p:nvPr/>
        </p:nvSpPr>
        <p:spPr>
          <a:xfrm>
            <a:off x="896230" y="4174911"/>
            <a:ext cx="813043" cy="369332"/>
          </a:xfrm>
          <a:prstGeom prst="rect">
            <a:avLst/>
          </a:prstGeom>
          <a:noFill/>
        </p:spPr>
        <p:txBody>
          <a:bodyPr wrap="none" rtlCol="0">
            <a:spAutoFit/>
          </a:bodyPr>
          <a:lstStyle/>
          <a:p>
            <a:r>
              <a:rPr lang="en-US" altLang="zh-CN" b="1" dirty="0" smtClean="0">
                <a:solidFill>
                  <a:srgbClr val="FF0000"/>
                </a:solidFill>
              </a:rPr>
              <a:t>doing</a:t>
            </a:r>
            <a:endParaRPr lang="zh-CN" altLang="en-US" b="1" dirty="0">
              <a:solidFill>
                <a:srgbClr val="FF0000"/>
              </a:solidFill>
            </a:endParaRPr>
          </a:p>
        </p:txBody>
      </p:sp>
      <p:sp>
        <p:nvSpPr>
          <p:cNvPr id="13" name="文本框 12"/>
          <p:cNvSpPr txBox="1"/>
          <p:nvPr/>
        </p:nvSpPr>
        <p:spPr>
          <a:xfrm>
            <a:off x="2195734" y="4480631"/>
            <a:ext cx="710451" cy="369332"/>
          </a:xfrm>
          <a:prstGeom prst="rect">
            <a:avLst/>
          </a:prstGeom>
          <a:noFill/>
        </p:spPr>
        <p:txBody>
          <a:bodyPr wrap="none" rtlCol="0">
            <a:spAutoFit/>
          </a:bodyPr>
          <a:lstStyle/>
          <a:p>
            <a:r>
              <a:rPr lang="en-US" altLang="zh-CN" b="1" dirty="0" smtClean="0">
                <a:solidFill>
                  <a:srgbClr val="FF0000"/>
                </a:solidFill>
              </a:rPr>
              <a:t>what</a:t>
            </a:r>
            <a:endParaRPr lang="zh-CN" altLang="en-US" b="1" dirty="0">
              <a:solidFill>
                <a:srgbClr val="FF0000"/>
              </a:solidFill>
            </a:endParaRPr>
          </a:p>
        </p:txBody>
      </p:sp>
      <p:sp>
        <p:nvSpPr>
          <p:cNvPr id="14" name="文本框 13"/>
          <p:cNvSpPr txBox="1"/>
          <p:nvPr/>
        </p:nvSpPr>
        <p:spPr>
          <a:xfrm>
            <a:off x="2362446" y="5404195"/>
            <a:ext cx="338554" cy="369332"/>
          </a:xfrm>
          <a:prstGeom prst="rect">
            <a:avLst/>
          </a:prstGeom>
          <a:noFill/>
        </p:spPr>
        <p:txBody>
          <a:bodyPr wrap="none" rtlCol="0">
            <a:spAutoFit/>
          </a:bodyPr>
          <a:lstStyle/>
          <a:p>
            <a:r>
              <a:rPr lang="en-US" altLang="zh-CN" b="1" dirty="0" smtClean="0">
                <a:solidFill>
                  <a:srgbClr val="FF0000"/>
                </a:solidFill>
              </a:rPr>
              <a:t>Y</a:t>
            </a:r>
            <a:endParaRPr lang="zh-CN" altLang="en-US" b="1" dirty="0">
              <a:solidFill>
                <a:srgbClr val="FF0000"/>
              </a:solidFill>
            </a:endParaRPr>
          </a:p>
        </p:txBody>
      </p:sp>
      <p:sp>
        <p:nvSpPr>
          <p:cNvPr id="15" name="左大括号 14"/>
          <p:cNvSpPr/>
          <p:nvPr/>
        </p:nvSpPr>
        <p:spPr>
          <a:xfrm>
            <a:off x="2487466" y="5301208"/>
            <a:ext cx="1563834" cy="1202888"/>
          </a:xfrm>
          <a:prstGeom prst="leftBrace">
            <a:avLst>
              <a:gd name="adj1" fmla="val 0"/>
              <a:gd name="adj2" fmla="val 4683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a:off x="2487466" y="4100879"/>
            <a:ext cx="1563834" cy="1007333"/>
          </a:xfrm>
          <a:prstGeom prst="leftBrace">
            <a:avLst>
              <a:gd name="adj1" fmla="val 1262"/>
              <a:gd name="adj2" fmla="val 823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左大括号 16"/>
          <p:cNvSpPr/>
          <p:nvPr/>
        </p:nvSpPr>
        <p:spPr>
          <a:xfrm>
            <a:off x="1187624" y="2470037"/>
            <a:ext cx="1809468" cy="4034059"/>
          </a:xfrm>
          <a:prstGeom prst="leftBrace">
            <a:avLst>
              <a:gd name="adj1" fmla="val 0"/>
              <a:gd name="adj2" fmla="val 5082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9" name="直接连接符 18"/>
          <p:cNvCxnSpPr/>
          <p:nvPr/>
        </p:nvCxnSpPr>
        <p:spPr>
          <a:xfrm>
            <a:off x="1840330" y="2285371"/>
            <a:ext cx="115676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左大括号 22"/>
          <p:cNvSpPr/>
          <p:nvPr/>
        </p:nvSpPr>
        <p:spPr>
          <a:xfrm>
            <a:off x="-1116632" y="448692"/>
            <a:ext cx="3978498" cy="6248400"/>
          </a:xfrm>
          <a:prstGeom prst="leftBrace">
            <a:avLst>
              <a:gd name="adj1" fmla="val 0"/>
              <a:gd name="adj2" fmla="val 4527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p:cNvSpPr txBox="1"/>
          <p:nvPr/>
        </p:nvSpPr>
        <p:spPr>
          <a:xfrm>
            <a:off x="5034328" y="532778"/>
            <a:ext cx="3515146" cy="584775"/>
          </a:xfrm>
          <a:prstGeom prst="rect">
            <a:avLst/>
          </a:prstGeom>
          <a:noFill/>
        </p:spPr>
        <p:txBody>
          <a:bodyPr wrap="square" rtlCol="0">
            <a:spAutoFit/>
          </a:bodyPr>
          <a:lstStyle/>
          <a:p>
            <a:r>
              <a:rPr lang="en-US" altLang="zh-CN" sz="1600" dirty="0" smtClean="0"/>
              <a:t>be</a:t>
            </a:r>
            <a:r>
              <a:rPr lang="zh-CN" altLang="en-US" sz="1600" dirty="0" smtClean="0"/>
              <a:t>是整个构式的中心词</a:t>
            </a:r>
            <a:endParaRPr lang="en-US" altLang="zh-CN" sz="1600" dirty="0" smtClean="0"/>
          </a:p>
          <a:p>
            <a:r>
              <a:rPr lang="zh-CN" altLang="en-US" sz="1600" dirty="0" smtClean="0"/>
              <a:t>（</a:t>
            </a:r>
            <a:r>
              <a:rPr lang="zh-CN" altLang="en-US" sz="1600" dirty="0"/>
              <a:t>构式也是可以有中心词</a:t>
            </a:r>
            <a:r>
              <a:rPr lang="zh-CN" altLang="en-US" sz="1600" dirty="0" smtClean="0"/>
              <a:t>的）</a:t>
            </a:r>
            <a:endParaRPr lang="zh-CN" altLang="en-US" sz="1600" dirty="0"/>
          </a:p>
        </p:txBody>
      </p:sp>
    </p:spTree>
    <p:extLst>
      <p:ext uri="{BB962C8B-B14F-4D97-AF65-F5344CB8AC3E}">
        <p14:creationId xmlns:p14="http://schemas.microsoft.com/office/powerpoint/2010/main" val="114960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195736" y="448692"/>
            <a:ext cx="6467475" cy="6248400"/>
          </a:xfrm>
          <a:prstGeom prst="rect">
            <a:avLst/>
          </a:prstGeom>
        </p:spPr>
      </p:pic>
      <p:sp>
        <p:nvSpPr>
          <p:cNvPr id="6" name="矩形 5"/>
          <p:cNvSpPr/>
          <p:nvPr/>
        </p:nvSpPr>
        <p:spPr>
          <a:xfrm>
            <a:off x="2195735" y="448692"/>
            <a:ext cx="6467475"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270858" y="1942355"/>
            <a:ext cx="1133644" cy="369332"/>
          </a:xfrm>
          <a:prstGeom prst="rect">
            <a:avLst/>
          </a:prstGeom>
          <a:noFill/>
        </p:spPr>
        <p:txBody>
          <a:bodyPr wrap="none" rtlCol="0">
            <a:spAutoFit/>
          </a:bodyPr>
          <a:lstStyle/>
          <a:p>
            <a:r>
              <a:rPr lang="en-US" altLang="zh-CN" dirty="0"/>
              <a:t>b</a:t>
            </a:r>
            <a:r>
              <a:rPr lang="en-US" altLang="zh-CN" dirty="0" smtClean="0"/>
              <a:t>e</a:t>
            </a:r>
            <a:r>
              <a:rPr lang="zh-CN" altLang="en-US" dirty="0" smtClean="0"/>
              <a:t>的主语</a:t>
            </a:r>
            <a:endParaRPr lang="zh-CN" altLang="en-US" dirty="0"/>
          </a:p>
        </p:txBody>
      </p:sp>
      <p:sp>
        <p:nvSpPr>
          <p:cNvPr id="8" name="文本框 7"/>
          <p:cNvSpPr txBox="1"/>
          <p:nvPr/>
        </p:nvSpPr>
        <p:spPr>
          <a:xfrm>
            <a:off x="6441361" y="2647219"/>
            <a:ext cx="1652921" cy="923330"/>
          </a:xfrm>
          <a:prstGeom prst="rect">
            <a:avLst/>
          </a:prstGeom>
          <a:noFill/>
        </p:spPr>
        <p:txBody>
          <a:bodyPr wrap="square" rtlCol="0">
            <a:spAutoFit/>
          </a:bodyPr>
          <a:lstStyle/>
          <a:p>
            <a:r>
              <a:rPr lang="en-US" altLang="zh-CN" dirty="0"/>
              <a:t>b</a:t>
            </a:r>
            <a:r>
              <a:rPr lang="en-US" altLang="zh-CN" dirty="0" smtClean="0"/>
              <a:t>e</a:t>
            </a:r>
            <a:r>
              <a:rPr lang="zh-CN" altLang="en-US" dirty="0" smtClean="0"/>
              <a:t>的补足语</a:t>
            </a:r>
            <a:r>
              <a:rPr lang="en-US" altLang="zh-CN" dirty="0" smtClean="0"/>
              <a:t>doing</a:t>
            </a:r>
          </a:p>
          <a:p>
            <a:r>
              <a:rPr lang="zh-CN" altLang="en-US" dirty="0" smtClean="0"/>
              <a:t>的主语</a:t>
            </a:r>
            <a:endParaRPr lang="zh-CN" altLang="en-US" dirty="0"/>
          </a:p>
        </p:txBody>
      </p:sp>
      <p:sp>
        <p:nvSpPr>
          <p:cNvPr id="9" name="文本框 8"/>
          <p:cNvSpPr txBox="1"/>
          <p:nvPr/>
        </p:nvSpPr>
        <p:spPr>
          <a:xfrm>
            <a:off x="6290631" y="3819500"/>
            <a:ext cx="1377713" cy="1200329"/>
          </a:xfrm>
          <a:prstGeom prst="rect">
            <a:avLst/>
          </a:prstGeom>
          <a:noFill/>
        </p:spPr>
        <p:txBody>
          <a:bodyPr wrap="square" rtlCol="0">
            <a:spAutoFit/>
          </a:bodyPr>
          <a:lstStyle/>
          <a:p>
            <a:r>
              <a:rPr lang="en-US" altLang="zh-CN" dirty="0"/>
              <a:t>b</a:t>
            </a:r>
            <a:r>
              <a:rPr lang="en-US" altLang="zh-CN" dirty="0" smtClean="0"/>
              <a:t>e</a:t>
            </a:r>
            <a:r>
              <a:rPr lang="zh-CN" altLang="en-US" dirty="0" smtClean="0"/>
              <a:t>的补足语</a:t>
            </a:r>
            <a:r>
              <a:rPr lang="en-US" altLang="zh-CN" dirty="0" smtClean="0"/>
              <a:t>doing</a:t>
            </a:r>
          </a:p>
          <a:p>
            <a:r>
              <a:rPr lang="zh-CN" altLang="en-US" dirty="0" smtClean="0"/>
              <a:t>的补足语</a:t>
            </a:r>
            <a:r>
              <a:rPr lang="en-US" altLang="zh-CN" dirty="0" smtClean="0"/>
              <a:t>Y</a:t>
            </a:r>
            <a:r>
              <a:rPr lang="zh-CN" altLang="en-US" dirty="0" smtClean="0"/>
              <a:t>的主语</a:t>
            </a:r>
            <a:endParaRPr lang="zh-CN" altLang="en-US" dirty="0"/>
          </a:p>
        </p:txBody>
      </p:sp>
      <p:cxnSp>
        <p:nvCxnSpPr>
          <p:cNvPr id="5" name="直接箭头连接符 4"/>
          <p:cNvCxnSpPr/>
          <p:nvPr/>
        </p:nvCxnSpPr>
        <p:spPr>
          <a:xfrm flipH="1">
            <a:off x="4620535" y="2214838"/>
            <a:ext cx="540060" cy="365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652121" y="3356992"/>
            <a:ext cx="752381" cy="5893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915284" y="5019829"/>
            <a:ext cx="1064204" cy="1073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926096" y="2055520"/>
            <a:ext cx="1584176" cy="441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椭圆 17"/>
          <p:cNvSpPr/>
          <p:nvPr/>
        </p:nvSpPr>
        <p:spPr>
          <a:xfrm>
            <a:off x="3995936" y="3789040"/>
            <a:ext cx="1512168" cy="314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9" name="椭圆 18"/>
          <p:cNvSpPr/>
          <p:nvPr/>
        </p:nvSpPr>
        <p:spPr>
          <a:xfrm>
            <a:off x="4932040" y="6093296"/>
            <a:ext cx="1750190" cy="603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文本框 19"/>
          <p:cNvSpPr txBox="1"/>
          <p:nvPr/>
        </p:nvSpPr>
        <p:spPr>
          <a:xfrm>
            <a:off x="138037" y="615894"/>
            <a:ext cx="1913681" cy="5909310"/>
          </a:xfrm>
          <a:prstGeom prst="rect">
            <a:avLst/>
          </a:prstGeom>
          <a:noFill/>
        </p:spPr>
        <p:txBody>
          <a:bodyPr wrap="square" rtlCol="0">
            <a:spAutoFit/>
          </a:bodyPr>
          <a:lstStyle/>
          <a:p>
            <a:r>
              <a:rPr lang="en-US" altLang="zh-CN" dirty="0" smtClean="0"/>
              <a:t>Inverted clause construction</a:t>
            </a:r>
            <a:r>
              <a:rPr lang="zh-CN" altLang="en-US" dirty="0" smtClean="0"/>
              <a:t>首先将</a:t>
            </a:r>
            <a:r>
              <a:rPr lang="en-US" altLang="zh-CN" dirty="0" smtClean="0"/>
              <a:t>be</a:t>
            </a:r>
            <a:r>
              <a:rPr lang="zh-CN" altLang="en-US" dirty="0" smtClean="0"/>
              <a:t>的主语赋给</a:t>
            </a:r>
            <a:r>
              <a:rPr lang="en-US" altLang="zh-CN" dirty="0" smtClean="0"/>
              <a:t>X</a:t>
            </a:r>
            <a:r>
              <a:rPr lang="zh-CN" altLang="en-US" dirty="0" smtClean="0"/>
              <a:t>。</a:t>
            </a:r>
            <a:endParaRPr lang="en-US" altLang="zh-CN" dirty="0" smtClean="0"/>
          </a:p>
          <a:p>
            <a:endParaRPr lang="en-US" altLang="zh-CN" dirty="0" smtClean="0"/>
          </a:p>
          <a:p>
            <a:r>
              <a:rPr lang="zh-CN" altLang="en-US" dirty="0" smtClean="0"/>
              <a:t>接着调用两次</a:t>
            </a:r>
            <a:r>
              <a:rPr lang="en-US" altLang="zh-CN" dirty="0" err="1" smtClean="0"/>
              <a:t>coinstantiation</a:t>
            </a:r>
            <a:endParaRPr lang="en-US" altLang="zh-CN" dirty="0"/>
          </a:p>
          <a:p>
            <a:r>
              <a:rPr lang="en-US" altLang="zh-CN" dirty="0"/>
              <a:t>c</a:t>
            </a:r>
            <a:r>
              <a:rPr lang="en-US" altLang="zh-CN" dirty="0" smtClean="0"/>
              <a:t>onstruction</a:t>
            </a:r>
            <a:r>
              <a:rPr lang="zh-CN" altLang="en-US" dirty="0" smtClean="0"/>
              <a:t>，将</a:t>
            </a:r>
            <a:r>
              <a:rPr lang="en-US" altLang="zh-CN" dirty="0" smtClean="0"/>
              <a:t>be</a:t>
            </a:r>
            <a:r>
              <a:rPr lang="zh-CN" altLang="en-US" dirty="0" smtClean="0"/>
              <a:t>的主语和</a:t>
            </a:r>
            <a:r>
              <a:rPr lang="en-US" altLang="zh-CN" dirty="0" smtClean="0"/>
              <a:t>be</a:t>
            </a:r>
            <a:r>
              <a:rPr lang="zh-CN" altLang="en-US" dirty="0" smtClean="0"/>
              <a:t>的补足语</a:t>
            </a:r>
            <a:r>
              <a:rPr lang="en-US" altLang="zh-CN" dirty="0" smtClean="0"/>
              <a:t>(doing)</a:t>
            </a:r>
            <a:r>
              <a:rPr lang="zh-CN" altLang="en-US" dirty="0" smtClean="0"/>
              <a:t>的主语联系起来，再将</a:t>
            </a:r>
            <a:r>
              <a:rPr lang="en-US" altLang="zh-CN" dirty="0"/>
              <a:t>be</a:t>
            </a:r>
            <a:r>
              <a:rPr lang="zh-CN" altLang="en-US" dirty="0"/>
              <a:t>的补足</a:t>
            </a:r>
            <a:r>
              <a:rPr lang="zh-CN" altLang="en-US" dirty="0" smtClean="0"/>
              <a:t>语</a:t>
            </a:r>
            <a:r>
              <a:rPr lang="en-US" altLang="zh-CN" dirty="0" smtClean="0"/>
              <a:t>(doing)</a:t>
            </a:r>
            <a:r>
              <a:rPr lang="zh-CN" altLang="en-US" dirty="0" smtClean="0"/>
              <a:t>的主语和</a:t>
            </a:r>
            <a:r>
              <a:rPr lang="en-US" altLang="zh-CN" dirty="0" smtClean="0"/>
              <a:t>be</a:t>
            </a:r>
            <a:r>
              <a:rPr lang="zh-CN" altLang="en-US" dirty="0" smtClean="0"/>
              <a:t>的补足语的补足语</a:t>
            </a:r>
            <a:r>
              <a:rPr lang="en-US" altLang="zh-CN" dirty="0" smtClean="0"/>
              <a:t>(Y)</a:t>
            </a:r>
            <a:r>
              <a:rPr lang="zh-CN" altLang="en-US" dirty="0" smtClean="0"/>
              <a:t>的主语联系起来，由此在</a:t>
            </a:r>
            <a:r>
              <a:rPr lang="en-US" altLang="zh-CN" dirty="0" smtClean="0"/>
              <a:t>X</a:t>
            </a:r>
            <a:r>
              <a:rPr lang="zh-CN" altLang="en-US" dirty="0" smtClean="0"/>
              <a:t>和</a:t>
            </a:r>
            <a:r>
              <a:rPr lang="en-US" altLang="zh-CN" dirty="0" smtClean="0"/>
              <a:t>Y</a:t>
            </a:r>
            <a:r>
              <a:rPr lang="zh-CN" altLang="en-US" dirty="0" smtClean="0"/>
              <a:t>间建立起语法关系，使得</a:t>
            </a:r>
            <a:r>
              <a:rPr lang="en-US" altLang="zh-CN" dirty="0" smtClean="0"/>
              <a:t>X</a:t>
            </a:r>
            <a:r>
              <a:rPr lang="zh-CN" altLang="en-US" dirty="0" smtClean="0"/>
              <a:t>的语义</a:t>
            </a:r>
            <a:r>
              <a:rPr lang="zh-CN" altLang="en-US" dirty="0"/>
              <a:t>框架</a:t>
            </a:r>
            <a:r>
              <a:rPr lang="zh-CN" altLang="en-US" dirty="0" smtClean="0"/>
              <a:t>可以作为</a:t>
            </a:r>
            <a:r>
              <a:rPr lang="en-US" altLang="zh-CN" dirty="0" smtClean="0"/>
              <a:t>Y</a:t>
            </a:r>
            <a:r>
              <a:rPr lang="zh-CN" altLang="en-US" dirty="0" smtClean="0"/>
              <a:t>的语义</a:t>
            </a:r>
            <a:r>
              <a:rPr lang="zh-CN" altLang="en-US" dirty="0"/>
              <a:t>框架</a:t>
            </a:r>
            <a:r>
              <a:rPr lang="zh-CN" altLang="en-US" dirty="0" smtClean="0"/>
              <a:t>的论元。</a:t>
            </a:r>
            <a:endParaRPr lang="zh-CN" altLang="en-US" dirty="0"/>
          </a:p>
        </p:txBody>
      </p:sp>
      <mc:AlternateContent xmlns:mc="http://schemas.openxmlformats.org/markup-compatibility/2006" xmlns:p14="http://schemas.microsoft.com/office/powerpoint/2010/main">
        <mc:Choice Requires="p14">
          <p:contentPart p14:bwMode="auto" r:id="rId3">
            <p14:nvContentPartPr>
              <p14:cNvPr id="3" name="墨迹 2"/>
              <p14:cNvContentPartPr/>
              <p14:nvPr/>
            </p14:nvContentPartPr>
            <p14:xfrm>
              <a:off x="141120" y="973440"/>
              <a:ext cx="5348520" cy="5122800"/>
            </p14:xfrm>
          </p:contentPart>
        </mc:Choice>
        <mc:Fallback xmlns="">
          <p:pic>
            <p:nvPicPr>
              <p:cNvPr id="3" name="墨迹 2"/>
              <p:cNvPicPr/>
              <p:nvPr/>
            </p:nvPicPr>
            <p:blipFill>
              <a:blip r:embed="rId4"/>
              <a:stretch>
                <a:fillRect/>
              </a:stretch>
            </p:blipFill>
            <p:spPr>
              <a:xfrm>
                <a:off x="131760" y="964080"/>
                <a:ext cx="5367240" cy="5141520"/>
              </a:xfrm>
              <a:prstGeom prst="rect">
                <a:avLst/>
              </a:prstGeom>
            </p:spPr>
          </p:pic>
        </mc:Fallback>
      </mc:AlternateContent>
    </p:spTree>
    <p:extLst>
      <p:ext uri="{BB962C8B-B14F-4D97-AF65-F5344CB8AC3E}">
        <p14:creationId xmlns:p14="http://schemas.microsoft.com/office/powerpoint/2010/main" val="3322649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594464" y="476672"/>
            <a:ext cx="6356780" cy="6248400"/>
          </a:xfrm>
          <a:prstGeom prst="rect">
            <a:avLst/>
          </a:prstGeom>
        </p:spPr>
      </p:pic>
      <p:sp>
        <p:nvSpPr>
          <p:cNvPr id="6" name="矩形 5"/>
          <p:cNvSpPr/>
          <p:nvPr/>
        </p:nvSpPr>
        <p:spPr>
          <a:xfrm>
            <a:off x="2594463" y="476672"/>
            <a:ext cx="635678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8571" y="676994"/>
            <a:ext cx="2252897" cy="5847755"/>
          </a:xfrm>
          <a:prstGeom prst="rect">
            <a:avLst/>
          </a:prstGeom>
          <a:noFill/>
        </p:spPr>
        <p:txBody>
          <a:bodyPr wrap="square" rtlCol="0">
            <a:spAutoFit/>
          </a:bodyPr>
          <a:lstStyle/>
          <a:p>
            <a:r>
              <a:rPr lang="en-US" altLang="zh-CN" sz="1700" dirty="0"/>
              <a:t>d</a:t>
            </a:r>
            <a:r>
              <a:rPr lang="en-US" altLang="zh-CN" sz="1700" dirty="0" smtClean="0"/>
              <a:t>oing</a:t>
            </a:r>
            <a:r>
              <a:rPr lang="zh-CN" altLang="en-US" sz="1700" dirty="0" smtClean="0"/>
              <a:t>是作为</a:t>
            </a:r>
            <a:r>
              <a:rPr lang="en-US" altLang="zh-CN" sz="1700" dirty="0" smtClean="0"/>
              <a:t>be</a:t>
            </a:r>
            <a:r>
              <a:rPr lang="zh-CN" altLang="en-US" sz="1700" dirty="0" smtClean="0"/>
              <a:t>的</a:t>
            </a:r>
            <a:r>
              <a:rPr lang="zh-CN" altLang="en-US" sz="1700" dirty="0"/>
              <a:t>补足</a:t>
            </a:r>
            <a:r>
              <a:rPr lang="zh-CN" altLang="en-US" sz="1700" dirty="0" smtClean="0"/>
              <a:t>语的</a:t>
            </a:r>
            <a:r>
              <a:rPr lang="en-US" altLang="zh-CN" sz="1700" dirty="0" smtClean="0"/>
              <a:t>VP construction</a:t>
            </a:r>
            <a:r>
              <a:rPr lang="zh-CN" altLang="en-US" sz="1700" dirty="0" smtClean="0"/>
              <a:t>的</a:t>
            </a:r>
            <a:r>
              <a:rPr lang="zh-CN" altLang="en-US" sz="1700" dirty="0"/>
              <a:t>中心词</a:t>
            </a:r>
            <a:r>
              <a:rPr lang="zh-CN" altLang="en-US" sz="1700" dirty="0" smtClean="0"/>
              <a:t>，通过</a:t>
            </a:r>
            <a:r>
              <a:rPr lang="en-US" altLang="zh-CN" sz="1700" dirty="0" smtClean="0"/>
              <a:t>co-index</a:t>
            </a:r>
            <a:r>
              <a:rPr lang="zh-CN" altLang="en-US" sz="1700" dirty="0" smtClean="0"/>
              <a:t>机制</a:t>
            </a:r>
            <a:r>
              <a:rPr lang="en-US" altLang="zh-CN" sz="1700" dirty="0" smtClean="0"/>
              <a:t>#1[ ]</a:t>
            </a:r>
            <a:r>
              <a:rPr lang="zh-CN" altLang="en-US" sz="1700" dirty="0" smtClean="0"/>
              <a:t>将</a:t>
            </a:r>
            <a:r>
              <a:rPr lang="en-US" altLang="zh-CN" sz="1700" dirty="0" smtClean="0"/>
              <a:t>Y</a:t>
            </a:r>
            <a:r>
              <a:rPr lang="zh-CN" altLang="en-US" sz="1700" dirty="0"/>
              <a:t>的</a:t>
            </a:r>
            <a:r>
              <a:rPr lang="zh-CN" altLang="en-US" sz="1700" dirty="0" smtClean="0"/>
              <a:t>语义、自身语义和整个构式的语义联系起来。</a:t>
            </a:r>
            <a:endParaRPr lang="en-US" altLang="zh-CN" sz="1700" dirty="0" smtClean="0"/>
          </a:p>
          <a:p>
            <a:endParaRPr lang="en-US" altLang="zh-CN" sz="1700" dirty="0"/>
          </a:p>
          <a:p>
            <a:r>
              <a:rPr lang="en-US" altLang="zh-CN" sz="1700" dirty="0" smtClean="0"/>
              <a:t>what</a:t>
            </a:r>
            <a:r>
              <a:rPr lang="zh-CN" altLang="en-US" sz="1700" dirty="0" smtClean="0"/>
              <a:t>担任</a:t>
            </a:r>
            <a:r>
              <a:rPr lang="en-US" altLang="zh-CN" sz="1700" dirty="0" smtClean="0"/>
              <a:t>VP construction</a:t>
            </a:r>
            <a:r>
              <a:rPr lang="zh-CN" altLang="en-US" sz="1700" dirty="0" smtClean="0"/>
              <a:t>的中心词</a:t>
            </a:r>
            <a:r>
              <a:rPr lang="en-US" altLang="zh-CN" sz="1700" dirty="0" smtClean="0"/>
              <a:t>doing</a:t>
            </a:r>
            <a:r>
              <a:rPr lang="zh-CN" altLang="en-US" sz="1700" dirty="0" smtClean="0"/>
              <a:t>的宾语，不贡献任何语义，作非指称用法（</a:t>
            </a:r>
            <a:r>
              <a:rPr lang="en-US" altLang="zh-CN" sz="1700" dirty="0" smtClean="0"/>
              <a:t>ref </a:t>
            </a:r>
            <a:r>
              <a:rPr lang="zh-CN" altLang="en-US" sz="1700" dirty="0" smtClean="0"/>
              <a:t>∅，所以不能后接</a:t>
            </a:r>
            <a:r>
              <a:rPr lang="en-US" altLang="zh-CN" sz="1700" dirty="0" smtClean="0"/>
              <a:t>else</a:t>
            </a:r>
            <a:r>
              <a:rPr lang="zh-CN" altLang="en-US" sz="1700" dirty="0" smtClean="0"/>
              <a:t>），且具备非局部（</a:t>
            </a:r>
            <a:r>
              <a:rPr lang="en-US" altLang="zh-CN" sz="1700" dirty="0" err="1" smtClean="0"/>
              <a:t>loc</a:t>
            </a:r>
            <a:r>
              <a:rPr lang="en-US" altLang="zh-CN" sz="1700" dirty="0" smtClean="0"/>
              <a:t> -</a:t>
            </a:r>
            <a:r>
              <a:rPr lang="zh-CN" altLang="en-US" sz="1700" dirty="0" smtClean="0"/>
              <a:t>）属性。通过</a:t>
            </a:r>
            <a:r>
              <a:rPr lang="en-US" altLang="zh-CN" sz="1700" dirty="0" smtClean="0"/>
              <a:t>left isolation construction</a:t>
            </a:r>
            <a:r>
              <a:rPr lang="zh-CN" altLang="en-US" sz="1700" dirty="0" smtClean="0"/>
              <a:t>与实际出现在</a:t>
            </a:r>
            <a:r>
              <a:rPr lang="en-US" altLang="zh-CN" sz="1700" dirty="0" smtClean="0"/>
              <a:t>non-subject </a:t>
            </a:r>
            <a:r>
              <a:rPr lang="en-US" altLang="zh-CN" sz="1700" dirty="0" err="1" smtClean="0"/>
              <a:t>wh</a:t>
            </a:r>
            <a:r>
              <a:rPr lang="en-US" altLang="zh-CN" sz="1700" dirty="0" smtClean="0"/>
              <a:t>-question construction</a:t>
            </a:r>
            <a:r>
              <a:rPr lang="zh-CN" altLang="en-US" sz="1700" dirty="0" smtClean="0"/>
              <a:t>的</a:t>
            </a:r>
            <a:r>
              <a:rPr lang="en-US" altLang="zh-CN" sz="1700" dirty="0" err="1" smtClean="0"/>
              <a:t>wh</a:t>
            </a:r>
            <a:r>
              <a:rPr lang="en-US" altLang="zh-CN" sz="1700" dirty="0" smtClean="0"/>
              <a:t> filler</a:t>
            </a:r>
            <a:r>
              <a:rPr lang="zh-CN" altLang="en-US" sz="1700" dirty="0" smtClean="0"/>
              <a:t>位置（位于</a:t>
            </a:r>
            <a:r>
              <a:rPr lang="en-US" altLang="zh-CN" sz="1700" dirty="0" smtClean="0"/>
              <a:t>be</a:t>
            </a:r>
            <a:r>
              <a:rPr lang="zh-CN" altLang="en-US" sz="1700" dirty="0" smtClean="0"/>
              <a:t>左侧）的</a:t>
            </a:r>
            <a:r>
              <a:rPr lang="en-US" altLang="zh-CN" sz="1700" dirty="0" smtClean="0"/>
              <a:t>what</a:t>
            </a:r>
            <a:r>
              <a:rPr lang="zh-CN" altLang="en-US" sz="1700" dirty="0" smtClean="0"/>
              <a:t>联系起来。</a:t>
            </a:r>
            <a:endParaRPr lang="en-US" altLang="zh-CN" sz="1700" dirty="0" smtClean="0"/>
          </a:p>
        </p:txBody>
      </p:sp>
      <p:sp>
        <p:nvSpPr>
          <p:cNvPr id="14" name="椭圆 13"/>
          <p:cNvSpPr/>
          <p:nvPr/>
        </p:nvSpPr>
        <p:spPr>
          <a:xfrm>
            <a:off x="4263089" y="4033044"/>
            <a:ext cx="2325135"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椭圆 15"/>
          <p:cNvSpPr/>
          <p:nvPr/>
        </p:nvSpPr>
        <p:spPr>
          <a:xfrm>
            <a:off x="4121032" y="3240956"/>
            <a:ext cx="666992" cy="359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21" name="直接箭头连接符 20"/>
          <p:cNvCxnSpPr/>
          <p:nvPr/>
        </p:nvCxnSpPr>
        <p:spPr>
          <a:xfrm>
            <a:off x="2188261" y="1588876"/>
            <a:ext cx="1921155" cy="1652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272792" y="4676180"/>
            <a:ext cx="1876041" cy="826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081438" y="5509394"/>
            <a:ext cx="2442891" cy="611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7" name="椭圆 26"/>
          <p:cNvSpPr/>
          <p:nvPr/>
        </p:nvSpPr>
        <p:spPr>
          <a:xfrm>
            <a:off x="4709735" y="1588876"/>
            <a:ext cx="582346" cy="364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30" name="曲线连接符 29"/>
          <p:cNvCxnSpPr>
            <a:stCxn id="23" idx="6"/>
            <a:endCxn id="16" idx="6"/>
          </p:cNvCxnSpPr>
          <p:nvPr/>
        </p:nvCxnSpPr>
        <p:spPr>
          <a:xfrm flipH="1" flipV="1">
            <a:off x="4788024" y="3420914"/>
            <a:ext cx="2736305" cy="2394421"/>
          </a:xfrm>
          <a:prstGeom prst="curvedConnector3">
            <a:avLst>
              <a:gd name="adj1" fmla="val -835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曲线连接符 32"/>
          <p:cNvCxnSpPr>
            <a:stCxn id="16" idx="7"/>
            <a:endCxn id="27" idx="4"/>
          </p:cNvCxnSpPr>
          <p:nvPr/>
        </p:nvCxnSpPr>
        <p:spPr>
          <a:xfrm rot="5400000" flipH="1" flipV="1">
            <a:off x="4175305" y="2468062"/>
            <a:ext cx="1340643" cy="310563"/>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503320" y="4952880"/>
              <a:ext cx="649440" cy="14400"/>
            </p14:xfrm>
          </p:contentPart>
        </mc:Choice>
        <mc:Fallback xmlns="">
          <p:pic>
            <p:nvPicPr>
              <p:cNvPr id="2" name="墨迹 1"/>
              <p:cNvPicPr/>
              <p:nvPr/>
            </p:nvPicPr>
            <p:blipFill>
              <a:blip r:embed="rId5"/>
              <a:stretch>
                <a:fillRect/>
              </a:stretch>
            </p:blipFill>
            <p:spPr>
              <a:xfrm>
                <a:off x="5493960" y="4943520"/>
                <a:ext cx="668160" cy="33120"/>
              </a:xfrm>
              <a:prstGeom prst="rect">
                <a:avLst/>
              </a:prstGeom>
            </p:spPr>
          </p:pic>
        </mc:Fallback>
      </mc:AlternateContent>
    </p:spTree>
    <p:extLst>
      <p:ext uri="{BB962C8B-B14F-4D97-AF65-F5344CB8AC3E}">
        <p14:creationId xmlns:p14="http://schemas.microsoft.com/office/powerpoint/2010/main" val="824607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764704"/>
            <a:ext cx="8229600" cy="5904656"/>
          </a:xfrm>
        </p:spPr>
        <p:txBody>
          <a:bodyPr/>
          <a:lstStyle/>
          <a:p>
            <a:r>
              <a:rPr lang="zh-CN" altLang="en-US" sz="2000" dirty="0" smtClean="0"/>
              <a:t>经过一系列一般性构式和</a:t>
            </a:r>
            <a:r>
              <a:rPr lang="en-US" altLang="zh-CN" sz="2000" dirty="0" smtClean="0"/>
              <a:t>WXDY</a:t>
            </a:r>
            <a:r>
              <a:rPr lang="zh-CN" altLang="en-US" sz="2000" dirty="0" smtClean="0"/>
              <a:t>构式的允准，</a:t>
            </a:r>
            <a:r>
              <a:rPr lang="zh-CN" altLang="en-US" sz="2000" dirty="0"/>
              <a:t>我们就得到了“</a:t>
            </a:r>
            <a:r>
              <a:rPr lang="en-US" altLang="zh-CN" sz="2000" dirty="0"/>
              <a:t>What is X doing Y</a:t>
            </a:r>
            <a:r>
              <a:rPr lang="zh-CN" altLang="en-US" sz="2000" dirty="0"/>
              <a:t>”的语义</a:t>
            </a:r>
            <a:r>
              <a:rPr lang="zh-CN" altLang="en-US" sz="2000" dirty="0" smtClean="0"/>
              <a:t>：</a:t>
            </a:r>
            <a:endParaRPr lang="en-US" altLang="zh-CN" sz="2000" dirty="0" smtClean="0"/>
          </a:p>
          <a:p>
            <a:pPr marL="0" indent="0">
              <a:buNone/>
            </a:pPr>
            <a:r>
              <a:rPr lang="en-US" altLang="zh-CN" sz="2000" dirty="0" smtClean="0"/>
              <a:t>     incongruity-judgement(</a:t>
            </a:r>
            <a:r>
              <a:rPr lang="en-US" altLang="zh-CN" sz="2000" dirty="0" err="1" smtClean="0"/>
              <a:t>prag</a:t>
            </a:r>
            <a:r>
              <a:rPr lang="en-US" altLang="zh-CN" sz="2000" dirty="0" smtClean="0"/>
              <a:t>, Y(X))=True</a:t>
            </a:r>
          </a:p>
          <a:p>
            <a:pPr marL="0" indent="0">
              <a:buNone/>
            </a:pPr>
            <a:endParaRPr lang="en-US" altLang="zh-CN" sz="2000" dirty="0" smtClean="0"/>
          </a:p>
          <a:p>
            <a:r>
              <a:rPr lang="zh-CN" altLang="en-US" sz="2000" dirty="0" smtClean="0"/>
              <a:t>原文可改写为：“</a:t>
            </a:r>
            <a:r>
              <a:rPr lang="en-US" altLang="zh-CN" sz="2000" dirty="0" smtClean="0"/>
              <a:t>The event that </a:t>
            </a:r>
            <a:r>
              <a:rPr lang="en-US" altLang="zh-CN" sz="2000" dirty="0" smtClean="0">
                <a:solidFill>
                  <a:srgbClr val="FF0000"/>
                </a:solidFill>
              </a:rPr>
              <a:t>X</a:t>
            </a:r>
            <a:r>
              <a:rPr lang="en-US" altLang="zh-CN" sz="2000" dirty="0" smtClean="0"/>
              <a:t> am/is/are </a:t>
            </a:r>
            <a:r>
              <a:rPr lang="en-US" altLang="zh-CN" sz="2000" dirty="0" smtClean="0">
                <a:solidFill>
                  <a:srgbClr val="00B0F0"/>
                </a:solidFill>
              </a:rPr>
              <a:t>Y</a:t>
            </a:r>
            <a:r>
              <a:rPr lang="en-US" altLang="zh-CN" sz="2000" dirty="0" smtClean="0"/>
              <a:t> is incongruous</a:t>
            </a:r>
            <a:r>
              <a:rPr lang="zh-CN" altLang="en-US" sz="2000" dirty="0" smtClean="0"/>
              <a:t>”</a:t>
            </a:r>
            <a:r>
              <a:rPr lang="en-US" altLang="zh-CN" sz="2000" dirty="0" smtClean="0"/>
              <a:t>. </a:t>
            </a:r>
            <a:endParaRPr lang="en-US" altLang="zh-CN" sz="2000" dirty="0"/>
          </a:p>
          <a:p>
            <a:pPr>
              <a:buFont typeface="+mj-lt"/>
              <a:buAutoNum type="arabicPeriod"/>
            </a:pPr>
            <a:r>
              <a:rPr lang="en-US" altLang="zh-CN" sz="2000" dirty="0" smtClean="0"/>
              <a:t>Waiter</a:t>
            </a:r>
            <a:r>
              <a:rPr lang="en-US" altLang="zh-CN" sz="2000" dirty="0"/>
              <a:t>, what‘s </a:t>
            </a:r>
            <a:r>
              <a:rPr lang="en-US" altLang="zh-CN" sz="2000" dirty="0">
                <a:solidFill>
                  <a:srgbClr val="FF0000"/>
                </a:solidFill>
              </a:rPr>
              <a:t>this fly</a:t>
            </a:r>
            <a:r>
              <a:rPr lang="en-US" altLang="zh-CN" sz="2000" dirty="0"/>
              <a:t> doing </a:t>
            </a:r>
            <a:r>
              <a:rPr lang="en-US" altLang="zh-CN" sz="2000" dirty="0">
                <a:solidFill>
                  <a:srgbClr val="00B0F0"/>
                </a:solidFill>
              </a:rPr>
              <a:t>in my soup</a:t>
            </a:r>
            <a:r>
              <a:rPr lang="en-US" altLang="zh-CN" sz="2000" dirty="0" smtClean="0"/>
              <a:t>? </a:t>
            </a:r>
          </a:p>
          <a:p>
            <a:pPr>
              <a:buFont typeface="+mj-lt"/>
              <a:buAutoNum type="arabicPeriod"/>
            </a:pPr>
            <a:r>
              <a:rPr lang="en-US" altLang="zh-CN" sz="2000" dirty="0" smtClean="0"/>
              <a:t>What </a:t>
            </a:r>
            <a:r>
              <a:rPr lang="en-US" altLang="zh-CN" sz="2000" dirty="0"/>
              <a:t>is </a:t>
            </a:r>
            <a:r>
              <a:rPr lang="en-US" altLang="zh-CN" sz="2000" dirty="0">
                <a:solidFill>
                  <a:srgbClr val="FF0000"/>
                </a:solidFill>
              </a:rPr>
              <a:t>this scratch </a:t>
            </a:r>
            <a:r>
              <a:rPr lang="en-US" altLang="zh-CN" sz="2000" dirty="0"/>
              <a:t>doing </a:t>
            </a:r>
            <a:r>
              <a:rPr lang="en-US" altLang="zh-CN" sz="2000" dirty="0">
                <a:solidFill>
                  <a:srgbClr val="00B0F0"/>
                </a:solidFill>
              </a:rPr>
              <a:t>on the table</a:t>
            </a:r>
            <a:r>
              <a:rPr lang="en-US" altLang="zh-CN" sz="2000" dirty="0" smtClean="0"/>
              <a:t>?</a:t>
            </a:r>
          </a:p>
          <a:p>
            <a:pPr>
              <a:buFont typeface="+mj-lt"/>
              <a:buAutoNum type="arabicPeriod"/>
            </a:pPr>
            <a:r>
              <a:rPr lang="en-US" altLang="zh-CN" sz="2000" dirty="0" smtClean="0"/>
              <a:t>What </a:t>
            </a:r>
            <a:r>
              <a:rPr lang="en-US" altLang="zh-CN" sz="2000" dirty="0"/>
              <a:t>do you think </a:t>
            </a:r>
            <a:r>
              <a:rPr lang="en-US" altLang="zh-CN" sz="2000" dirty="0">
                <a:solidFill>
                  <a:srgbClr val="FF0000"/>
                </a:solidFill>
              </a:rPr>
              <a:t>your name </a:t>
            </a:r>
            <a:r>
              <a:rPr lang="en-US" altLang="zh-CN" sz="2000" dirty="0"/>
              <a:t>is doing </a:t>
            </a:r>
            <a:r>
              <a:rPr lang="en-US" altLang="zh-CN" sz="2000" dirty="0">
                <a:solidFill>
                  <a:srgbClr val="00B0F0"/>
                </a:solidFill>
              </a:rPr>
              <a:t>in my book</a:t>
            </a:r>
            <a:r>
              <a:rPr lang="en-US" altLang="zh-CN" sz="2000" dirty="0" smtClean="0"/>
              <a:t>?</a:t>
            </a:r>
          </a:p>
          <a:p>
            <a:pPr>
              <a:buFont typeface="+mj-lt"/>
              <a:buAutoNum type="arabicPeriod"/>
            </a:pPr>
            <a:r>
              <a:rPr lang="en-US" altLang="zh-CN" sz="2000" dirty="0" smtClean="0"/>
              <a:t>I </a:t>
            </a:r>
            <a:r>
              <a:rPr lang="en-US" altLang="zh-CN" sz="2000" dirty="0"/>
              <a:t>wonder what the salesman will say </a:t>
            </a:r>
            <a:r>
              <a:rPr lang="en-US" altLang="zh-CN" sz="2000" dirty="0">
                <a:solidFill>
                  <a:srgbClr val="FF0000"/>
                </a:solidFill>
              </a:rPr>
              <a:t>this house </a:t>
            </a:r>
            <a:r>
              <a:rPr lang="en-US" altLang="zh-CN" sz="2000" dirty="0"/>
              <a:t>is doing</a:t>
            </a:r>
            <a:r>
              <a:rPr lang="en-US" altLang="zh-CN" sz="2000" dirty="0">
                <a:solidFill>
                  <a:srgbClr val="00B0F0"/>
                </a:solidFill>
              </a:rPr>
              <a:t> without a kitchen</a:t>
            </a:r>
            <a:r>
              <a:rPr lang="en-US" altLang="zh-CN" sz="2000" dirty="0" smtClean="0"/>
              <a:t>.</a:t>
            </a:r>
          </a:p>
          <a:p>
            <a:pPr>
              <a:buFont typeface="+mj-lt"/>
              <a:buAutoNum type="arabicPeriod"/>
            </a:pPr>
            <a:r>
              <a:rPr lang="en-US" altLang="zh-CN" sz="2000" dirty="0" smtClean="0"/>
              <a:t>I </a:t>
            </a:r>
            <a:r>
              <a:rPr lang="en-US" altLang="zh-CN" sz="2000" dirty="0"/>
              <a:t>don't suppose the police had anything to say about what their so-called detective thought </a:t>
            </a:r>
            <a:r>
              <a:rPr lang="en-US" altLang="zh-CN" sz="2000" dirty="0">
                <a:solidFill>
                  <a:srgbClr val="FF0000"/>
                </a:solidFill>
              </a:rPr>
              <a:t>the footprints </a:t>
            </a:r>
            <a:r>
              <a:rPr lang="en-US" altLang="zh-CN" sz="2000" dirty="0"/>
              <a:t>were doing </a:t>
            </a:r>
            <a:r>
              <a:rPr lang="en-US" altLang="zh-CN" sz="2000" dirty="0">
                <a:solidFill>
                  <a:srgbClr val="00B0F0"/>
                </a:solidFill>
              </a:rPr>
              <a:t>under the bedroom window</a:t>
            </a:r>
            <a:r>
              <a:rPr lang="en-US" altLang="zh-CN" sz="2000" dirty="0" smtClean="0"/>
              <a:t>.</a:t>
            </a:r>
          </a:p>
          <a:p>
            <a:pPr>
              <a:buFont typeface="+mj-lt"/>
              <a:buAutoNum type="arabicPeriod"/>
            </a:pPr>
            <a:r>
              <a:rPr lang="en-US" altLang="zh-CN" sz="2000" dirty="0" smtClean="0"/>
              <a:t>What </a:t>
            </a:r>
            <a:r>
              <a:rPr lang="en-US" altLang="zh-CN" sz="2000" dirty="0"/>
              <a:t>is </a:t>
            </a:r>
            <a:r>
              <a:rPr lang="en-US" altLang="zh-CN" sz="2000" dirty="0">
                <a:solidFill>
                  <a:srgbClr val="FF0000"/>
                </a:solidFill>
              </a:rPr>
              <a:t>it</a:t>
            </a:r>
            <a:r>
              <a:rPr lang="en-US" altLang="zh-CN" sz="2000" dirty="0"/>
              <a:t> doing </a:t>
            </a:r>
            <a:r>
              <a:rPr lang="en-US" altLang="zh-CN" sz="2000" dirty="0">
                <a:solidFill>
                  <a:srgbClr val="00B0F0"/>
                </a:solidFill>
              </a:rPr>
              <a:t>raining</a:t>
            </a:r>
            <a:r>
              <a:rPr lang="en-US" altLang="zh-CN" sz="2000" dirty="0" smtClean="0"/>
              <a:t>?</a:t>
            </a:r>
          </a:p>
          <a:p>
            <a:pPr>
              <a:buFont typeface="+mj-lt"/>
              <a:buAutoNum type="arabicPeriod"/>
            </a:pPr>
            <a:r>
              <a:rPr lang="en-US" altLang="zh-CN" sz="2000" dirty="0" smtClean="0"/>
              <a:t>"</a:t>
            </a:r>
            <a:r>
              <a:rPr lang="en-US" altLang="zh-CN" sz="2000" dirty="0"/>
              <a:t>What's </a:t>
            </a:r>
            <a:r>
              <a:rPr lang="en-US" altLang="zh-CN" sz="2000" dirty="0">
                <a:solidFill>
                  <a:srgbClr val="FF0000"/>
                </a:solidFill>
              </a:rPr>
              <a:t>a nice girl like you </a:t>
            </a:r>
            <a:r>
              <a:rPr lang="en-US" altLang="zh-CN" sz="2000" dirty="0"/>
              <a:t>doing </a:t>
            </a:r>
            <a:r>
              <a:rPr lang="en-US" altLang="zh-CN" sz="2000" dirty="0">
                <a:solidFill>
                  <a:srgbClr val="00B0F0"/>
                </a:solidFill>
              </a:rPr>
              <a:t>in a place like this</a:t>
            </a:r>
            <a:r>
              <a:rPr lang="en-US" altLang="zh-CN" sz="2000" dirty="0" smtClean="0"/>
              <a:t>?"</a:t>
            </a:r>
          </a:p>
          <a:p>
            <a:pPr>
              <a:buFont typeface="+mj-lt"/>
              <a:buAutoNum type="arabicPeriod"/>
            </a:pPr>
            <a:r>
              <a:rPr lang="en-US" altLang="zh-CN" sz="2000" dirty="0" smtClean="0"/>
              <a:t>What </a:t>
            </a:r>
            <a:r>
              <a:rPr lang="en-US" altLang="zh-CN" sz="2000" dirty="0"/>
              <a:t>am </a:t>
            </a:r>
            <a:r>
              <a:rPr lang="en-US" altLang="zh-CN" sz="2000" dirty="0">
                <a:solidFill>
                  <a:srgbClr val="FF0000"/>
                </a:solidFill>
              </a:rPr>
              <a:t>I</a:t>
            </a:r>
            <a:r>
              <a:rPr lang="en-US" altLang="zh-CN" sz="2000" dirty="0"/>
              <a:t> doing </a:t>
            </a:r>
            <a:r>
              <a:rPr lang="en-US" altLang="zh-CN" sz="2000" dirty="0">
                <a:solidFill>
                  <a:srgbClr val="00B0F0"/>
                </a:solidFill>
              </a:rPr>
              <a:t>reading this paper</a:t>
            </a:r>
            <a:r>
              <a:rPr lang="en-US" altLang="zh-CN" sz="2000" dirty="0"/>
              <a:t>?</a:t>
            </a:r>
          </a:p>
          <a:p>
            <a:pPr marL="0" indent="0">
              <a:buNone/>
            </a:pPr>
            <a:endParaRPr lang="en-US" altLang="zh-CN" sz="2800" dirty="0" smtClean="0"/>
          </a:p>
          <a:p>
            <a:pPr marL="0" indent="0">
              <a:buNone/>
            </a:pPr>
            <a:endParaRPr lang="zh-CN" altLang="en-US" sz="2800" dirty="0"/>
          </a:p>
        </p:txBody>
      </p:sp>
    </p:spTree>
    <p:extLst>
      <p:ext uri="{BB962C8B-B14F-4D97-AF65-F5344CB8AC3E}">
        <p14:creationId xmlns:p14="http://schemas.microsoft.com/office/powerpoint/2010/main" val="2889044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955576"/>
          </a:xfrm>
        </p:spPr>
        <p:txBody>
          <a:bodyPr/>
          <a:lstStyle/>
          <a:p>
            <a:r>
              <a:rPr lang="en-US" altLang="zh-CN" sz="3600" dirty="0" smtClean="0"/>
              <a:t>BCG</a:t>
            </a:r>
            <a:r>
              <a:rPr lang="zh-CN" altLang="en-US" sz="3600" dirty="0" smtClean="0"/>
              <a:t>的体系带来</a:t>
            </a:r>
            <a:r>
              <a:rPr lang="zh-CN" altLang="en-US" sz="3600" dirty="0"/>
              <a:t>的</a:t>
            </a:r>
            <a:r>
              <a:rPr lang="zh-CN" altLang="en-US" sz="3600" dirty="0" smtClean="0"/>
              <a:t>启示</a:t>
            </a:r>
            <a:endParaRPr lang="zh-CN" altLang="en-US" sz="3600" dirty="0"/>
          </a:p>
        </p:txBody>
      </p:sp>
      <p:sp>
        <p:nvSpPr>
          <p:cNvPr id="3" name="内容占位符 2"/>
          <p:cNvSpPr>
            <a:spLocks noGrp="1"/>
          </p:cNvSpPr>
          <p:nvPr>
            <p:ph idx="1"/>
          </p:nvPr>
        </p:nvSpPr>
        <p:spPr>
          <a:xfrm>
            <a:off x="457200" y="1828800"/>
            <a:ext cx="8229600" cy="4768552"/>
          </a:xfrm>
        </p:spPr>
        <p:txBody>
          <a:bodyPr/>
          <a:lstStyle/>
          <a:p>
            <a:r>
              <a:rPr lang="en-US" altLang="zh-CN" sz="2400" dirty="0" smtClean="0"/>
              <a:t>BCG</a:t>
            </a:r>
            <a:r>
              <a:rPr lang="zh-CN" altLang="en-US" sz="2400" dirty="0" smtClean="0"/>
              <a:t>对某一个习语实例的允准是由允准一般的短语结构的构式和允准习语的构式共同作用完成的。</a:t>
            </a:r>
            <a:r>
              <a:rPr lang="zh-CN" altLang="en-US" sz="2400" dirty="0" smtClean="0">
                <a:solidFill>
                  <a:srgbClr val="FF0000"/>
                </a:solidFill>
              </a:rPr>
              <a:t>我们所设计的构式规则表示法应当与已有的短语结构规则表示法无缝对接，在对包含构式的句子进行自动句法分析中共同发挥作用。</a:t>
            </a:r>
            <a:endParaRPr lang="en-US" altLang="zh-CN" sz="2400" dirty="0" smtClean="0">
              <a:solidFill>
                <a:srgbClr val="FF0000"/>
              </a:solidFill>
            </a:endParaRPr>
          </a:p>
          <a:p>
            <a:endParaRPr lang="en-US" altLang="zh-CN" sz="2400" dirty="0" smtClean="0">
              <a:solidFill>
                <a:srgbClr val="FF0000"/>
              </a:solidFill>
            </a:endParaRPr>
          </a:p>
          <a:p>
            <a:r>
              <a:rPr lang="zh-CN" altLang="en-US" sz="2400" dirty="0" smtClean="0"/>
              <a:t>用类似</a:t>
            </a:r>
            <a:r>
              <a:rPr lang="en-US" altLang="zh-CN" sz="2400" dirty="0" smtClean="0"/>
              <a:t>MRS</a:t>
            </a:r>
            <a:r>
              <a:rPr lang="zh-CN" altLang="en-US" sz="2400" dirty="0" smtClean="0"/>
              <a:t>的方法进行语义表示和计算的难点，</a:t>
            </a:r>
            <a:r>
              <a:rPr lang="zh-CN" altLang="en-US" sz="2400" dirty="0"/>
              <a:t>在于</a:t>
            </a:r>
            <a:r>
              <a:rPr lang="zh-CN" altLang="en-US" sz="2400" dirty="0" smtClean="0">
                <a:solidFill>
                  <a:srgbClr val="FF0000"/>
                </a:solidFill>
              </a:rPr>
              <a:t>如何在句法树上选择对应的结点与谓词或习语所具有的各个语义论元进行对应</a:t>
            </a:r>
            <a:r>
              <a:rPr lang="zh-CN" altLang="en-US" sz="2400" dirty="0" smtClean="0"/>
              <a:t>，这可以视作句法语义接口问题。博士</a:t>
            </a:r>
            <a:r>
              <a:rPr lang="zh-CN" altLang="en-US" sz="2400" dirty="0"/>
              <a:t>论文</a:t>
            </a:r>
            <a:r>
              <a:rPr lang="zh-CN" altLang="en-US" sz="2400" dirty="0" smtClean="0"/>
              <a:t>阶段的工作优先刻画构式的句法特征，如果时间精力允许，再继续</a:t>
            </a:r>
            <a:r>
              <a:rPr lang="zh-CN" altLang="en-US" sz="2400" dirty="0" smtClean="0">
                <a:solidFill>
                  <a:srgbClr val="FF0000"/>
                </a:solidFill>
              </a:rPr>
              <a:t>探索特定谓词或习语的</a:t>
            </a:r>
            <a:r>
              <a:rPr lang="zh-CN" altLang="en-US" sz="2400" dirty="0">
                <a:solidFill>
                  <a:srgbClr val="FF0000"/>
                </a:solidFill>
              </a:rPr>
              <a:t>语义论元</a:t>
            </a:r>
            <a:r>
              <a:rPr lang="zh-CN" altLang="en-US" sz="2400" dirty="0" smtClean="0">
                <a:solidFill>
                  <a:srgbClr val="FF0000"/>
                </a:solidFill>
              </a:rPr>
              <a:t>和其所参与允准的句法树上的句法成分之间的对应关系</a:t>
            </a:r>
            <a:r>
              <a:rPr lang="zh-CN" altLang="en-US" sz="2400" dirty="0" smtClean="0"/>
              <a:t>。</a:t>
            </a:r>
            <a:endParaRPr lang="en-US" altLang="zh-CN" sz="2400" dirty="0" smtClean="0"/>
          </a:p>
          <a:p>
            <a:endParaRPr lang="zh-CN" altLang="en-US" sz="2800" dirty="0"/>
          </a:p>
        </p:txBody>
      </p:sp>
    </p:spTree>
    <p:extLst>
      <p:ext uri="{BB962C8B-B14F-4D97-AF65-F5344CB8AC3E}">
        <p14:creationId xmlns:p14="http://schemas.microsoft.com/office/powerpoint/2010/main" val="3114389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28800"/>
            <a:ext cx="8229600" cy="4768552"/>
          </a:xfrm>
        </p:spPr>
        <p:txBody>
          <a:bodyPr/>
          <a:lstStyle/>
          <a:p>
            <a:r>
              <a:rPr lang="en-US" altLang="zh-CN" sz="2400" dirty="0" smtClean="0"/>
              <a:t>BCG</a:t>
            </a:r>
            <a:r>
              <a:rPr lang="zh-CN" altLang="en-US" sz="2400" dirty="0" smtClean="0"/>
              <a:t>中的构式规则通过继承关系相互联系，</a:t>
            </a:r>
            <a:r>
              <a:rPr lang="zh-CN" altLang="en-US" sz="2400" dirty="0"/>
              <a:t>以此体现规则之间的上下位</a:t>
            </a:r>
            <a:r>
              <a:rPr lang="zh-CN" altLang="en-US" sz="2400" dirty="0" smtClean="0"/>
              <a:t>关系。较为特殊的构式从较为一般的构式处继承信息，同时添加自身所特有的其他信息。下位构式所具有的信息完全包含它所继承的上位构式所</a:t>
            </a:r>
            <a:r>
              <a:rPr lang="zh-CN" altLang="en-US" sz="2400" dirty="0"/>
              <a:t>具有</a:t>
            </a:r>
            <a:r>
              <a:rPr lang="zh-CN" altLang="en-US" sz="2400" dirty="0" smtClean="0"/>
              <a:t>的信息。</a:t>
            </a:r>
            <a:endParaRPr lang="en-US" altLang="zh-CN" sz="2400" dirty="0" smtClean="0"/>
          </a:p>
          <a:p>
            <a:r>
              <a:rPr lang="zh-CN" altLang="en-US" sz="2400" dirty="0" smtClean="0"/>
              <a:t>当调用较为一般的规则（例如</a:t>
            </a:r>
            <a:r>
              <a:rPr lang="en-US" altLang="zh-CN" sz="2400" dirty="0" smtClean="0"/>
              <a:t>BCG</a:t>
            </a:r>
            <a:r>
              <a:rPr lang="zh-CN" altLang="en-US" sz="2400" dirty="0" smtClean="0"/>
              <a:t>中的</a:t>
            </a:r>
            <a:r>
              <a:rPr lang="en-US" altLang="zh-CN" sz="2400" dirty="0"/>
              <a:t>XH</a:t>
            </a:r>
            <a:r>
              <a:rPr lang="zh-CN" altLang="en-US" sz="2400" dirty="0" smtClean="0"/>
              <a:t>构式）来允准语言实例时，由于一般性程度较高的规则对实例的约束较少，将会带来将不合语法的实例误判为符合语法的实例的风险。此外，在某个分析阶段分别调用存在继承关系的多个规则来构建多条分析路径，也会造成伪歧义的泛滥。所以</a:t>
            </a:r>
            <a:r>
              <a:rPr lang="zh-CN" altLang="en-US" sz="2400" dirty="0"/>
              <a:t>，</a:t>
            </a:r>
            <a:r>
              <a:rPr lang="zh-CN" altLang="en-US" sz="2400" dirty="0" smtClean="0">
                <a:solidFill>
                  <a:srgbClr val="FF0000"/>
                </a:solidFill>
              </a:rPr>
              <a:t>按照继承关系</a:t>
            </a:r>
            <a:r>
              <a:rPr lang="zh-CN" altLang="en-US" sz="2400" dirty="0">
                <a:solidFill>
                  <a:srgbClr val="FF0000"/>
                </a:solidFill>
              </a:rPr>
              <a:t>将规则组织起来后，需要对继承层级中的各个规则能否参与语言实例的</a:t>
            </a:r>
            <a:r>
              <a:rPr lang="zh-CN" altLang="en-US" sz="2400" dirty="0" smtClean="0">
                <a:solidFill>
                  <a:srgbClr val="FF0000"/>
                </a:solidFill>
              </a:rPr>
              <a:t>允准，以及参与允准时父规则和子规则的调用优先级进行规</a:t>
            </a:r>
            <a:r>
              <a:rPr lang="zh-CN" altLang="en-US" sz="2400" dirty="0">
                <a:solidFill>
                  <a:srgbClr val="FF0000"/>
                </a:solidFill>
              </a:rPr>
              <a:t>定</a:t>
            </a:r>
            <a:r>
              <a:rPr lang="zh-CN" altLang="en-US" sz="2400" dirty="0" smtClean="0">
                <a:solidFill>
                  <a:srgbClr val="FF0000"/>
                </a:solidFill>
              </a:rPr>
              <a:t>。</a:t>
            </a:r>
            <a:endParaRPr lang="en-US" altLang="zh-CN" sz="2400" dirty="0" smtClean="0">
              <a:solidFill>
                <a:srgbClr val="FF0000"/>
              </a:solidFill>
            </a:endParaRPr>
          </a:p>
        </p:txBody>
      </p:sp>
      <p:sp>
        <p:nvSpPr>
          <p:cNvPr id="5" name="标题 1"/>
          <p:cNvSpPr txBox="1">
            <a:spLocks/>
          </p:cNvSpPr>
          <p:nvPr/>
        </p:nvSpPr>
        <p:spPr bwMode="auto">
          <a:xfrm>
            <a:off x="457200" y="692696"/>
            <a:ext cx="8229600" cy="9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1" fontAlgn="base" hangingPunct="1">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en-US" altLang="zh-CN" sz="3600" dirty="0" smtClean="0"/>
              <a:t>BCG</a:t>
            </a:r>
            <a:r>
              <a:rPr lang="zh-CN" altLang="en-US" sz="3600" dirty="0" smtClean="0"/>
              <a:t>的体系带来的启示：关于继承</a:t>
            </a:r>
            <a:endParaRPr lang="zh-CN" altLang="en-US" sz="3600" dirty="0"/>
          </a:p>
        </p:txBody>
      </p:sp>
    </p:spTree>
    <p:extLst>
      <p:ext uri="{BB962C8B-B14F-4D97-AF65-F5344CB8AC3E}">
        <p14:creationId xmlns:p14="http://schemas.microsoft.com/office/powerpoint/2010/main" val="23260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204" y="764704"/>
            <a:ext cx="8229600" cy="4768552"/>
          </a:xfrm>
        </p:spPr>
        <p:txBody>
          <a:bodyPr/>
          <a:lstStyle/>
          <a:p>
            <a:r>
              <a:rPr lang="zh-CN" altLang="en-US" sz="2000" dirty="0" smtClean="0"/>
              <a:t>目前，词汇知识库、短语结构规则库和构</a:t>
            </a:r>
            <a:r>
              <a:rPr lang="zh-CN" altLang="en-US" sz="2000" dirty="0"/>
              <a:t>式知识库</a:t>
            </a:r>
            <a:r>
              <a:rPr lang="zh-CN" altLang="en-US" sz="2000" dirty="0" smtClean="0"/>
              <a:t>都以特定形式具备基于继承的知识组织机制。</a:t>
            </a:r>
            <a:endParaRPr lang="en-US" altLang="zh-CN" sz="2000" dirty="0" smtClean="0"/>
          </a:p>
          <a:p>
            <a:r>
              <a:rPr lang="zh-CN" altLang="en-US" sz="2000" dirty="0" smtClean="0"/>
              <a:t>词库</a:t>
            </a:r>
            <a:r>
              <a:rPr lang="zh-CN" altLang="en-US" sz="2000" dirty="0"/>
              <a:t>中</a:t>
            </a:r>
            <a:r>
              <a:rPr lang="zh-CN" altLang="en-US" sz="2000" dirty="0">
                <a:solidFill>
                  <a:srgbClr val="FF0000"/>
                </a:solidFill>
              </a:rPr>
              <a:t>参与</a:t>
            </a:r>
            <a:r>
              <a:rPr lang="zh-CN" altLang="en-US" sz="2000" dirty="0" smtClean="0">
                <a:solidFill>
                  <a:srgbClr val="FF0000"/>
                </a:solidFill>
              </a:rPr>
              <a:t>允准语言实例的</a:t>
            </a:r>
            <a:r>
              <a:rPr lang="zh-CN" altLang="en-US" sz="2000" dirty="0">
                <a:solidFill>
                  <a:srgbClr val="FF0000"/>
                </a:solidFill>
              </a:rPr>
              <a:t>词项是处于继承层级树叶子结点的</a:t>
            </a:r>
            <a:r>
              <a:rPr lang="zh-CN" altLang="en-US" sz="2000" dirty="0" smtClean="0">
                <a:solidFill>
                  <a:srgbClr val="FF0000"/>
                </a:solidFill>
              </a:rPr>
              <a:t>项目</a:t>
            </a:r>
            <a:r>
              <a:rPr lang="zh-CN" altLang="en-US" sz="2000" dirty="0" smtClean="0"/>
              <a:t>，因为只有处于叶子结点的项目才具有自身所包含的所有句法语义信息，也就是在参与组合成更大的语言单位时所要满足的约束条件。</a:t>
            </a:r>
            <a:endParaRPr lang="en-US" altLang="zh-CN" sz="2000" dirty="0" smtClean="0"/>
          </a:p>
          <a:p>
            <a:r>
              <a:rPr lang="zh-CN" altLang="en-US" sz="2000" dirty="0" smtClean="0"/>
              <a:t>当</a:t>
            </a:r>
            <a:r>
              <a:rPr lang="zh-CN" altLang="en-US" sz="2000" dirty="0" smtClean="0">
                <a:solidFill>
                  <a:srgbClr val="FF0000"/>
                </a:solidFill>
              </a:rPr>
              <a:t>需要允准的对象为语言模式时，参与允准的是继承层级树非终端节点的词类。</a:t>
            </a:r>
            <a:r>
              <a:rPr lang="zh-CN" altLang="en-US" sz="2000" dirty="0" smtClean="0"/>
              <a:t>和具体的词汇项相比，词类仅包含该类词所共有的特征和相应取值，所受约束较少。</a:t>
            </a:r>
            <a:endParaRPr lang="en-US" altLang="zh-CN" sz="2000" dirty="0" smtClean="0"/>
          </a:p>
        </p:txBody>
      </p:sp>
      <p:pic>
        <p:nvPicPr>
          <p:cNvPr id="4" name="图片 3"/>
          <p:cNvPicPr>
            <a:picLocks noChangeAspect="1"/>
          </p:cNvPicPr>
          <p:nvPr/>
        </p:nvPicPr>
        <p:blipFill rotWithShape="1">
          <a:blip r:embed="rId3"/>
          <a:srcRect b="14215"/>
          <a:stretch/>
        </p:blipFill>
        <p:spPr>
          <a:xfrm>
            <a:off x="1331640" y="3356992"/>
            <a:ext cx="6552728" cy="3272278"/>
          </a:xfrm>
          <a:prstGeom prst="rect">
            <a:avLst/>
          </a:prstGeom>
        </p:spPr>
      </p:pic>
    </p:spTree>
    <p:extLst>
      <p:ext uri="{BB962C8B-B14F-4D97-AF65-F5344CB8AC3E}">
        <p14:creationId xmlns:p14="http://schemas.microsoft.com/office/powerpoint/2010/main" val="4262428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698" y="4505002"/>
            <a:ext cx="7179438" cy="2200889"/>
          </a:xfrm>
        </p:spPr>
        <p:txBody>
          <a:bodyPr/>
          <a:lstStyle/>
          <a:p>
            <a:r>
              <a:rPr lang="zh-CN" altLang="en-US" sz="1600" dirty="0" smtClean="0"/>
              <a:t>短语结构规则库虽然没有显式地规定规则间的继承关系，却通过</a:t>
            </a:r>
            <a:r>
              <a:rPr lang="en-US" altLang="zh-CN" sz="1600" dirty="0" smtClean="0"/>
              <a:t>CFG</a:t>
            </a:r>
            <a:r>
              <a:rPr lang="zh-CN" altLang="en-US" sz="1600" dirty="0" smtClean="0"/>
              <a:t>左边的非终结符种类、规则的内部结构和</a:t>
            </a:r>
            <a:r>
              <a:rPr lang="en-US" altLang="zh-CN" sz="1600" dirty="0" smtClean="0"/>
              <a:t>CFG</a:t>
            </a:r>
            <a:r>
              <a:rPr lang="zh-CN" altLang="en-US" sz="1600" dirty="0" smtClean="0"/>
              <a:t>右侧的非终结符种类及个数依次对规则进行了分类，而</a:t>
            </a:r>
            <a:r>
              <a:rPr lang="zh-CN" altLang="en-US" sz="1600" dirty="0" smtClean="0">
                <a:solidFill>
                  <a:srgbClr val="FF0000"/>
                </a:solidFill>
              </a:rPr>
              <a:t>继承的本质也就是分类</a:t>
            </a:r>
            <a:r>
              <a:rPr lang="zh-CN" altLang="en-US" sz="1600" dirty="0" smtClean="0"/>
              <a:t>：先将大类按某一原则划分为次类，然后对各个次类运用相同或不同的原则划分为次次类，再划分出次次次类</a:t>
            </a:r>
            <a:r>
              <a:rPr lang="en-US" altLang="zh-CN" sz="1600" dirty="0" smtClean="0"/>
              <a:t>……</a:t>
            </a:r>
            <a:r>
              <a:rPr lang="zh-CN" altLang="en-US" sz="1600" dirty="0" smtClean="0"/>
              <a:t>以此类推。次类继承分出它的大类所具有的所有性质。</a:t>
            </a:r>
            <a:endParaRPr lang="en-US" altLang="zh-CN" sz="1600" dirty="0" smtClean="0"/>
          </a:p>
          <a:p>
            <a:r>
              <a:rPr lang="zh-CN" altLang="en-US" sz="1600" dirty="0"/>
              <a:t>可以认为，</a:t>
            </a:r>
            <a:r>
              <a:rPr lang="zh-CN" altLang="en-US" sz="1600" dirty="0">
                <a:solidFill>
                  <a:srgbClr val="FF0000"/>
                </a:solidFill>
              </a:rPr>
              <a:t>只要在一个已有的</a:t>
            </a:r>
            <a:r>
              <a:rPr lang="en-US" altLang="zh-CN" sz="1600" dirty="0">
                <a:solidFill>
                  <a:srgbClr val="FF0000"/>
                </a:solidFill>
              </a:rPr>
              <a:t>CFG</a:t>
            </a:r>
            <a:r>
              <a:rPr lang="zh-CN" altLang="en-US" sz="1600" dirty="0">
                <a:solidFill>
                  <a:srgbClr val="FF0000"/>
                </a:solidFill>
              </a:rPr>
              <a:t>规则后添加一个对其所包含的结点或结点之间关系进行限制的合一约束，那么添加合一约束之后的规则就是未添加合一约束的规则的下位规则</a:t>
            </a:r>
            <a:r>
              <a:rPr lang="zh-CN" altLang="en-US" sz="1600" dirty="0" smtClean="0"/>
              <a:t>。上图中“组合模式”一栏中的每一条具体规则，还可以通过附带约束的不同分出更加下位的规则。</a:t>
            </a:r>
            <a:endParaRPr lang="zh-CN" altLang="en-US" sz="1600" dirty="0"/>
          </a:p>
          <a:p>
            <a:endParaRPr lang="en-US" altLang="zh-CN" sz="1800" dirty="0" smtClean="0"/>
          </a:p>
        </p:txBody>
      </p:sp>
      <p:pic>
        <p:nvPicPr>
          <p:cNvPr id="6" name="图片 5"/>
          <p:cNvPicPr>
            <a:picLocks noChangeAspect="1"/>
          </p:cNvPicPr>
          <p:nvPr/>
        </p:nvPicPr>
        <p:blipFill rotWithShape="1">
          <a:blip r:embed="rId3"/>
          <a:srcRect l="7947" t="6205" r="59654"/>
          <a:stretch/>
        </p:blipFill>
        <p:spPr>
          <a:xfrm>
            <a:off x="3748" y="848357"/>
            <a:ext cx="2232247" cy="3471107"/>
          </a:xfrm>
          <a:prstGeom prst="rect">
            <a:avLst/>
          </a:prstGeom>
        </p:spPr>
      </p:pic>
      <p:pic>
        <p:nvPicPr>
          <p:cNvPr id="7" name="图片 6"/>
          <p:cNvPicPr>
            <a:picLocks noChangeAspect="1"/>
          </p:cNvPicPr>
          <p:nvPr/>
        </p:nvPicPr>
        <p:blipFill rotWithShape="1">
          <a:blip r:embed="rId4"/>
          <a:srcRect l="10520" t="8129" r="58164" b="1705"/>
          <a:stretch/>
        </p:blipFill>
        <p:spPr>
          <a:xfrm>
            <a:off x="2235995" y="848356"/>
            <a:ext cx="2736306" cy="3588756"/>
          </a:xfrm>
          <a:prstGeom prst="rect">
            <a:avLst/>
          </a:prstGeom>
        </p:spPr>
      </p:pic>
      <p:pic>
        <p:nvPicPr>
          <p:cNvPr id="8" name="图片 7"/>
          <p:cNvPicPr>
            <a:picLocks noChangeAspect="1"/>
          </p:cNvPicPr>
          <p:nvPr/>
        </p:nvPicPr>
        <p:blipFill rotWithShape="1">
          <a:blip r:embed="rId5"/>
          <a:srcRect l="12725" r="58080"/>
          <a:stretch/>
        </p:blipFill>
        <p:spPr>
          <a:xfrm>
            <a:off x="7061805" y="848355"/>
            <a:ext cx="2082195" cy="6009645"/>
          </a:xfrm>
          <a:prstGeom prst="rect">
            <a:avLst/>
          </a:prstGeom>
        </p:spPr>
      </p:pic>
      <p:pic>
        <p:nvPicPr>
          <p:cNvPr id="9" name="图片 8"/>
          <p:cNvPicPr>
            <a:picLocks noChangeAspect="1"/>
          </p:cNvPicPr>
          <p:nvPr/>
        </p:nvPicPr>
        <p:blipFill rotWithShape="1">
          <a:blip r:embed="rId6"/>
          <a:srcRect l="11338" r="61686"/>
          <a:stretch/>
        </p:blipFill>
        <p:spPr>
          <a:xfrm>
            <a:off x="4972301" y="848355"/>
            <a:ext cx="2067619" cy="2857779"/>
          </a:xfrm>
          <a:prstGeom prst="rect">
            <a:avLst/>
          </a:prstGeom>
        </p:spPr>
      </p:pic>
      <p:sp>
        <p:nvSpPr>
          <p:cNvPr id="11" name="文本框 10"/>
          <p:cNvSpPr txBox="1"/>
          <p:nvPr/>
        </p:nvSpPr>
        <p:spPr>
          <a:xfrm>
            <a:off x="690334" y="443547"/>
            <a:ext cx="8453666" cy="369332"/>
          </a:xfrm>
          <a:prstGeom prst="rect">
            <a:avLst/>
          </a:prstGeom>
          <a:noFill/>
        </p:spPr>
        <p:txBody>
          <a:bodyPr wrap="square" rtlCol="0">
            <a:spAutoFit/>
          </a:bodyPr>
          <a:lstStyle/>
          <a:p>
            <a:r>
              <a:rPr lang="en-US" altLang="zh-CN" dirty="0" smtClean="0"/>
              <a:t>np</a:t>
            </a:r>
            <a:r>
              <a:rPr lang="zh-CN" altLang="en-US" dirty="0" smtClean="0"/>
              <a:t>规则</a:t>
            </a:r>
            <a:r>
              <a:rPr lang="en-US" altLang="zh-CN" dirty="0" smtClean="0"/>
              <a:t>                          </a:t>
            </a:r>
            <a:r>
              <a:rPr lang="en-US" altLang="zh-CN" dirty="0" err="1" smtClean="0"/>
              <a:t>ap</a:t>
            </a:r>
            <a:r>
              <a:rPr lang="zh-CN" altLang="en-US" dirty="0" smtClean="0"/>
              <a:t>规则</a:t>
            </a:r>
            <a:r>
              <a:rPr lang="en-US" altLang="zh-CN" dirty="0" smtClean="0"/>
              <a:t>                           </a:t>
            </a:r>
            <a:r>
              <a:rPr lang="en-US" altLang="zh-CN" dirty="0" err="1" smtClean="0"/>
              <a:t>dj</a:t>
            </a:r>
            <a:r>
              <a:rPr lang="zh-CN" altLang="en-US" dirty="0" smtClean="0"/>
              <a:t>规则</a:t>
            </a:r>
            <a:r>
              <a:rPr lang="en-US" altLang="zh-CN" dirty="0" smtClean="0"/>
              <a:t>                       </a:t>
            </a:r>
            <a:r>
              <a:rPr lang="en-US" altLang="zh-CN" dirty="0" err="1" smtClean="0"/>
              <a:t>vp</a:t>
            </a:r>
            <a:r>
              <a:rPr lang="zh-CN" altLang="en-US" dirty="0" smtClean="0"/>
              <a:t>规则 </a:t>
            </a:r>
            <a:endParaRPr lang="zh-CN" altLang="en-US" dirty="0"/>
          </a:p>
        </p:txBody>
      </p:sp>
    </p:spTree>
    <p:extLst>
      <p:ext uri="{BB962C8B-B14F-4D97-AF65-F5344CB8AC3E}">
        <p14:creationId xmlns:p14="http://schemas.microsoft.com/office/powerpoint/2010/main" val="3136026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801" y="522646"/>
            <a:ext cx="8363271" cy="720080"/>
          </a:xfrm>
        </p:spPr>
        <p:txBody>
          <a:bodyPr/>
          <a:lstStyle/>
          <a:p>
            <a:r>
              <a:rPr lang="zh-CN" altLang="en-US" sz="2000" dirty="0" smtClean="0"/>
              <a:t>目前的词库、短语结构库和构式库在分别允准语言实例和语言模式时对调用各自类型层级中的终端项目和非终端项目的规定</a:t>
            </a:r>
            <a:endParaRPr lang="zh-CN" altLang="en-US" sz="2000" dirty="0"/>
          </a:p>
        </p:txBody>
      </p:sp>
      <p:graphicFrame>
        <p:nvGraphicFramePr>
          <p:cNvPr id="5" name="表格 4"/>
          <p:cNvGraphicFramePr>
            <a:graphicFrameLocks noGrp="1"/>
          </p:cNvGraphicFramePr>
          <p:nvPr>
            <p:extLst>
              <p:ext uri="{D42A27DB-BD31-4B8C-83A1-F6EECF244321}">
                <p14:modId xmlns:p14="http://schemas.microsoft.com/office/powerpoint/2010/main" val="273509693"/>
              </p:ext>
            </p:extLst>
          </p:nvPr>
        </p:nvGraphicFramePr>
        <p:xfrm>
          <a:off x="480984" y="1353682"/>
          <a:ext cx="8136907" cy="3476993"/>
        </p:xfrm>
        <a:graphic>
          <a:graphicData uri="http://schemas.openxmlformats.org/drawingml/2006/table">
            <a:tbl>
              <a:tblPr firstRow="1" bandRow="1">
                <a:tableStyleId>{5C22544A-7EE6-4342-B048-85BDC9FD1C3A}</a:tableStyleId>
              </a:tblPr>
              <a:tblGrid>
                <a:gridCol w="997769">
                  <a:extLst>
                    <a:ext uri="{9D8B030D-6E8A-4147-A177-3AD203B41FA5}">
                      <a16:colId xmlns:a16="http://schemas.microsoft.com/office/drawing/2014/main" val="3846305886"/>
                    </a:ext>
                  </a:extLst>
                </a:gridCol>
                <a:gridCol w="1656184">
                  <a:extLst>
                    <a:ext uri="{9D8B030D-6E8A-4147-A177-3AD203B41FA5}">
                      <a16:colId xmlns:a16="http://schemas.microsoft.com/office/drawing/2014/main" val="1469384229"/>
                    </a:ext>
                  </a:extLst>
                </a:gridCol>
                <a:gridCol w="2228192">
                  <a:extLst>
                    <a:ext uri="{9D8B030D-6E8A-4147-A177-3AD203B41FA5}">
                      <a16:colId xmlns:a16="http://schemas.microsoft.com/office/drawing/2014/main" val="1252425945"/>
                    </a:ext>
                  </a:extLst>
                </a:gridCol>
                <a:gridCol w="1627381">
                  <a:extLst>
                    <a:ext uri="{9D8B030D-6E8A-4147-A177-3AD203B41FA5}">
                      <a16:colId xmlns:a16="http://schemas.microsoft.com/office/drawing/2014/main" val="1943925820"/>
                    </a:ext>
                  </a:extLst>
                </a:gridCol>
                <a:gridCol w="1627381">
                  <a:extLst>
                    <a:ext uri="{9D8B030D-6E8A-4147-A177-3AD203B41FA5}">
                      <a16:colId xmlns:a16="http://schemas.microsoft.com/office/drawing/2014/main" val="960498654"/>
                    </a:ext>
                  </a:extLst>
                </a:gridCol>
              </a:tblGrid>
              <a:tr h="360041">
                <a:tc gridSpan="2">
                  <a:txBody>
                    <a:bodyPr/>
                    <a:lstStyle/>
                    <a:p>
                      <a:pPr algn="ctr"/>
                      <a:endParaRPr lang="zh-CN" altLang="en-US" sz="1600" dirty="0"/>
                    </a:p>
                  </a:txBody>
                  <a:tcPr anchor="ctr"/>
                </a:tc>
                <a:tc hMerge="1">
                  <a:txBody>
                    <a:bodyPr/>
                    <a:lstStyle/>
                    <a:p>
                      <a:pPr algn="ctr"/>
                      <a:endParaRPr lang="zh-CN" altLang="en-US" dirty="0"/>
                    </a:p>
                  </a:txBody>
                  <a:tcPr anchor="ctr"/>
                </a:tc>
                <a:tc>
                  <a:txBody>
                    <a:bodyPr/>
                    <a:lstStyle/>
                    <a:p>
                      <a:pPr algn="ctr"/>
                      <a:r>
                        <a:rPr lang="zh-CN" altLang="en-US" sz="1600" dirty="0" smtClean="0"/>
                        <a:t>词库</a:t>
                      </a:r>
                      <a:endParaRPr lang="zh-CN" altLang="en-US" sz="1600" dirty="0"/>
                    </a:p>
                  </a:txBody>
                  <a:tcPr anchor="ctr"/>
                </a:tc>
                <a:tc>
                  <a:txBody>
                    <a:bodyPr/>
                    <a:lstStyle/>
                    <a:p>
                      <a:pPr algn="ctr"/>
                      <a:r>
                        <a:rPr lang="zh-CN" altLang="en-US" sz="1600" dirty="0" smtClean="0"/>
                        <a:t>短语结构库</a:t>
                      </a:r>
                      <a:endParaRPr lang="zh-CN" altLang="en-US" sz="1600" dirty="0"/>
                    </a:p>
                  </a:txBody>
                  <a:tcPr anchor="ctr"/>
                </a:tc>
                <a:tc>
                  <a:txBody>
                    <a:bodyPr/>
                    <a:lstStyle/>
                    <a:p>
                      <a:pPr algn="ctr"/>
                      <a:r>
                        <a:rPr lang="zh-CN" altLang="en-US" sz="1600" dirty="0" smtClean="0"/>
                        <a:t>构式库</a:t>
                      </a:r>
                      <a:endParaRPr lang="zh-CN" altLang="en-US" sz="1600" dirty="0"/>
                    </a:p>
                  </a:txBody>
                  <a:tcPr anchor="ctr"/>
                </a:tc>
                <a:extLst>
                  <a:ext uri="{0D108BD9-81ED-4DB2-BD59-A6C34878D82A}">
                    <a16:rowId xmlns:a16="http://schemas.microsoft.com/office/drawing/2014/main" val="3258458599"/>
                  </a:ext>
                </a:extLst>
              </a:tr>
              <a:tr h="648072">
                <a:tc rowSpan="2">
                  <a:txBody>
                    <a:bodyPr/>
                    <a:lstStyle/>
                    <a:p>
                      <a:pPr algn="ctr"/>
                      <a:r>
                        <a:rPr lang="zh-CN" altLang="en-US" sz="1600" dirty="0" smtClean="0"/>
                        <a:t>允准语言实例</a:t>
                      </a:r>
                      <a:endParaRPr lang="zh-CN" altLang="en-US" sz="1600" dirty="0"/>
                    </a:p>
                  </a:txBody>
                  <a:tcPr anchor="ctr"/>
                </a:tc>
                <a:tc>
                  <a:txBody>
                    <a:bodyPr/>
                    <a:lstStyle/>
                    <a:p>
                      <a:pPr algn="ctr"/>
                      <a:r>
                        <a:rPr lang="zh-CN" altLang="en-US" sz="1600" dirty="0" smtClean="0"/>
                        <a:t>类型层级中的终端项目</a:t>
                      </a:r>
                      <a:endParaRPr lang="zh-CN" altLang="en-US" sz="1600" dirty="0"/>
                    </a:p>
                  </a:txBody>
                  <a:tcPr anchor="ctr"/>
                </a:tc>
                <a:tc>
                  <a:txBody>
                    <a:bodyPr/>
                    <a:lstStyle/>
                    <a:p>
                      <a:pPr algn="ctr"/>
                      <a:r>
                        <a:rPr lang="zh-CN" altLang="en-US" sz="1600" dirty="0" smtClean="0"/>
                        <a:t>使用</a:t>
                      </a:r>
                      <a:endParaRPr lang="zh-CN" altLang="en-US" sz="1600" dirty="0"/>
                    </a:p>
                  </a:txBody>
                  <a:tcPr anchor="ctr"/>
                </a:tc>
                <a:tc>
                  <a:txBody>
                    <a:bodyPr/>
                    <a:lstStyle/>
                    <a:p>
                      <a:pPr algn="ctr"/>
                      <a:r>
                        <a:rPr lang="zh-CN" altLang="en-US" sz="1600" dirty="0" smtClean="0"/>
                        <a:t>使用</a:t>
                      </a:r>
                      <a:endParaRPr lang="zh-CN"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使用</a:t>
                      </a:r>
                    </a:p>
                  </a:txBody>
                  <a:tcPr anchor="ctr"/>
                </a:tc>
                <a:extLst>
                  <a:ext uri="{0D108BD9-81ED-4DB2-BD59-A6C34878D82A}">
                    <a16:rowId xmlns:a16="http://schemas.microsoft.com/office/drawing/2014/main" val="385010610"/>
                  </a:ext>
                </a:extLst>
              </a:tr>
              <a:tr h="360040">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类型层级中的非终端项目</a:t>
                      </a:r>
                    </a:p>
                  </a:txBody>
                  <a:tcPr anchor="ctr"/>
                </a:tc>
                <a:tc>
                  <a:txBody>
                    <a:bodyPr/>
                    <a:lstStyle/>
                    <a:p>
                      <a:pPr algn="ctr"/>
                      <a:r>
                        <a:rPr lang="zh-CN" altLang="en-US" sz="1600" dirty="0" smtClean="0"/>
                        <a:t>不使用</a:t>
                      </a:r>
                      <a:endParaRPr lang="zh-CN" altLang="en-US" sz="1600" dirty="0"/>
                    </a:p>
                  </a:txBody>
                  <a:tcPr anchor="ctr"/>
                </a:tc>
                <a:tc>
                  <a:txBody>
                    <a:bodyPr/>
                    <a:lstStyle/>
                    <a:p>
                      <a:pPr algn="ctr"/>
                      <a:r>
                        <a:rPr lang="zh-CN" altLang="en-US" sz="1600" dirty="0" smtClean="0"/>
                        <a:t>短语结构库目前不包含显式的非终端项目</a:t>
                      </a:r>
                      <a:endParaRPr lang="zh-CN"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使用</a:t>
                      </a:r>
                    </a:p>
                  </a:txBody>
                  <a:tcPr anchor="ctr"/>
                </a:tc>
                <a:extLst>
                  <a:ext uri="{0D108BD9-81ED-4DB2-BD59-A6C34878D82A}">
                    <a16:rowId xmlns:a16="http://schemas.microsoft.com/office/drawing/2014/main" val="3761320677"/>
                  </a:ext>
                </a:extLst>
              </a:tr>
              <a:tr h="53570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允准语言模式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类型层级中的终端项目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在待分析模式包含词项时可使用对应词项</a:t>
                      </a:r>
                    </a:p>
                  </a:txBody>
                  <a:tcPr anchor="ctr"/>
                </a:tc>
                <a:tc>
                  <a:txBody>
                    <a:bodyPr/>
                    <a:lstStyle/>
                    <a:p>
                      <a:pPr algn="ctr"/>
                      <a:r>
                        <a:rPr lang="zh-CN" altLang="en-US" sz="1600" dirty="0" smtClean="0"/>
                        <a:t>可使用不包含待分析模式中不包含的词项的规则</a:t>
                      </a:r>
                      <a:endParaRPr lang="zh-CN"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可使用不包含待分析模式中不包含的词项的规则</a:t>
                      </a:r>
                    </a:p>
                  </a:txBody>
                  <a:tcPr anchor="ctr"/>
                </a:tc>
                <a:extLst>
                  <a:ext uri="{0D108BD9-81ED-4DB2-BD59-A6C34878D82A}">
                    <a16:rowId xmlns:a16="http://schemas.microsoft.com/office/drawing/2014/main" val="2161387240"/>
                  </a:ext>
                </a:extLst>
              </a:tr>
              <a:tr h="535703">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类型层级中的非终端项目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使用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短语结构库目前不包含显式的非终端项目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可使用不包含待分析模式中不包含的词项的规则</a:t>
                      </a:r>
                    </a:p>
                  </a:txBody>
                  <a:tcPr anchor="ctr"/>
                </a:tc>
                <a:extLst>
                  <a:ext uri="{0D108BD9-81ED-4DB2-BD59-A6C34878D82A}">
                    <a16:rowId xmlns:a16="http://schemas.microsoft.com/office/drawing/2014/main" val="219576466"/>
                  </a:ext>
                </a:extLst>
              </a:tr>
            </a:tbl>
          </a:graphicData>
        </a:graphic>
      </p:graphicFrame>
      <p:sp>
        <p:nvSpPr>
          <p:cNvPr id="3" name="文本框 2"/>
          <p:cNvSpPr txBox="1"/>
          <p:nvPr/>
        </p:nvSpPr>
        <p:spPr>
          <a:xfrm>
            <a:off x="422501" y="4959549"/>
            <a:ext cx="8253875" cy="1754326"/>
          </a:xfrm>
          <a:prstGeom prst="rect">
            <a:avLst/>
          </a:prstGeom>
          <a:noFill/>
        </p:spPr>
        <p:txBody>
          <a:bodyPr wrap="square" rtlCol="0">
            <a:spAutoFit/>
          </a:bodyPr>
          <a:lstStyle/>
          <a:p>
            <a:r>
              <a:rPr lang="zh-CN" altLang="en-US" dirty="0"/>
              <a:t>构式库的继承</a:t>
            </a:r>
            <a:r>
              <a:rPr lang="zh-CN" altLang="en-US" dirty="0" smtClean="0"/>
              <a:t>层级显</a:t>
            </a:r>
            <a:r>
              <a:rPr lang="zh-CN" altLang="en-US" dirty="0"/>
              <a:t>式地包含非终端项目，</a:t>
            </a:r>
            <a:r>
              <a:rPr lang="zh-CN" altLang="en-US" dirty="0">
                <a:solidFill>
                  <a:srgbClr val="FF0000"/>
                </a:solidFill>
              </a:rPr>
              <a:t>短语结构库中</a:t>
            </a:r>
            <a:r>
              <a:rPr lang="zh-CN" altLang="en-US" dirty="0" smtClean="0">
                <a:solidFill>
                  <a:srgbClr val="FF0000"/>
                </a:solidFill>
              </a:rPr>
              <a:t>也</a:t>
            </a:r>
            <a:r>
              <a:rPr lang="zh-CN" altLang="en-US" dirty="0">
                <a:solidFill>
                  <a:srgbClr val="FF0000"/>
                </a:solidFill>
              </a:rPr>
              <a:t>可考虑</a:t>
            </a:r>
            <a:r>
              <a:rPr lang="zh-CN" altLang="en-US" dirty="0" smtClean="0">
                <a:solidFill>
                  <a:srgbClr val="FF0000"/>
                </a:solidFill>
              </a:rPr>
              <a:t>显</a:t>
            </a:r>
            <a:r>
              <a:rPr lang="zh-CN" altLang="en-US" dirty="0">
                <a:solidFill>
                  <a:srgbClr val="FF0000"/>
                </a:solidFill>
              </a:rPr>
              <a:t>式地</a:t>
            </a:r>
            <a:r>
              <a:rPr lang="zh-CN" altLang="en-US" dirty="0" smtClean="0">
                <a:solidFill>
                  <a:srgbClr val="FF0000"/>
                </a:solidFill>
              </a:rPr>
              <a:t>引入继承层级和非</a:t>
            </a:r>
            <a:r>
              <a:rPr lang="zh-CN" altLang="en-US" dirty="0">
                <a:solidFill>
                  <a:srgbClr val="FF0000"/>
                </a:solidFill>
              </a:rPr>
              <a:t>终端项目</a:t>
            </a:r>
            <a:r>
              <a:rPr lang="zh-CN" altLang="en-US" dirty="0"/>
              <a:t>。</a:t>
            </a:r>
            <a:r>
              <a:rPr lang="zh-CN" altLang="en-US" dirty="0" smtClean="0"/>
              <a:t>这样可以：</a:t>
            </a:r>
            <a:endParaRPr lang="en-US" altLang="zh-CN" dirty="0" smtClean="0"/>
          </a:p>
          <a:p>
            <a:pPr marL="342900" indent="-342900">
              <a:buAutoNum type="arabicPeriod"/>
            </a:pPr>
            <a:r>
              <a:rPr lang="zh-CN" altLang="en-US" dirty="0" smtClean="0"/>
              <a:t>更好</a:t>
            </a:r>
            <a:r>
              <a:rPr lang="zh-CN" altLang="en-US" dirty="0"/>
              <a:t>地体现规则之间的</a:t>
            </a:r>
            <a:r>
              <a:rPr lang="zh-CN" altLang="en-US" dirty="0" smtClean="0"/>
              <a:t>联系</a:t>
            </a:r>
            <a:r>
              <a:rPr lang="zh-CN" altLang="en-US" dirty="0"/>
              <a:t>；</a:t>
            </a:r>
            <a:endParaRPr lang="en-US" altLang="zh-CN" dirty="0" smtClean="0"/>
          </a:p>
          <a:p>
            <a:pPr marL="342900" indent="-342900">
              <a:buAutoNum type="arabicPeriod"/>
            </a:pPr>
            <a:r>
              <a:rPr lang="zh-CN" altLang="en-US" dirty="0" smtClean="0"/>
              <a:t>更好</a:t>
            </a:r>
            <a:r>
              <a:rPr lang="zh-CN" altLang="en-US" dirty="0"/>
              <a:t>地在规则库中统一控制同类规则的行为并降低规则库</a:t>
            </a:r>
            <a:r>
              <a:rPr lang="zh-CN" altLang="en-US" dirty="0" smtClean="0"/>
              <a:t>信息冗余；</a:t>
            </a:r>
            <a:endParaRPr lang="en-US" altLang="zh-CN" dirty="0" smtClean="0"/>
          </a:p>
          <a:p>
            <a:pPr marL="342900" indent="-342900">
              <a:buAutoNum type="arabicPeriod"/>
            </a:pPr>
            <a:r>
              <a:rPr lang="zh-CN" altLang="en-US" dirty="0" smtClean="0"/>
              <a:t>使</a:t>
            </a:r>
            <a:r>
              <a:rPr lang="zh-CN" altLang="en-US" dirty="0"/>
              <a:t>部分非终端规则参与到对语言模式和语言实例的允准中成为可能（需要处理好父规则和子规则的调用优先级）</a:t>
            </a:r>
            <a:r>
              <a:rPr lang="zh-CN" altLang="en-US" dirty="0" smtClean="0"/>
              <a:t>。</a:t>
            </a:r>
            <a:endParaRPr lang="zh-CN" altLang="en-US" dirty="0"/>
          </a:p>
        </p:txBody>
      </p:sp>
    </p:spTree>
    <p:extLst>
      <p:ext uri="{BB962C8B-B14F-4D97-AF65-F5344CB8AC3E}">
        <p14:creationId xmlns:p14="http://schemas.microsoft.com/office/powerpoint/2010/main" val="1048770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中心语驱动短语结构语法</a:t>
            </a:r>
            <a:r>
              <a:rPr lang="en-US" altLang="zh-CN" sz="2800" dirty="0" smtClean="0"/>
              <a:t/>
            </a:r>
            <a:br>
              <a:rPr lang="en-US" altLang="zh-CN" sz="2800" dirty="0" smtClean="0"/>
            </a:br>
            <a:r>
              <a:rPr lang="en-US" altLang="zh-CN" sz="2800" dirty="0" smtClean="0"/>
              <a:t>Head-driven Phrase Structure Grammar, HPSG</a:t>
            </a:r>
            <a:endParaRPr lang="zh-CN" altLang="en-US" sz="2800" dirty="0"/>
          </a:p>
        </p:txBody>
      </p:sp>
      <p:sp>
        <p:nvSpPr>
          <p:cNvPr id="3" name="内容占位符 2"/>
          <p:cNvSpPr>
            <a:spLocks noGrp="1"/>
          </p:cNvSpPr>
          <p:nvPr>
            <p:ph idx="1"/>
          </p:nvPr>
        </p:nvSpPr>
        <p:spPr>
          <a:xfrm>
            <a:off x="457200" y="1828800"/>
            <a:ext cx="8229600" cy="4840560"/>
          </a:xfrm>
        </p:spPr>
        <p:txBody>
          <a:bodyPr/>
          <a:lstStyle/>
          <a:p>
            <a:r>
              <a:rPr lang="en-US" altLang="zh-CN" sz="1900" dirty="0" smtClean="0"/>
              <a:t>HPSG</a:t>
            </a:r>
            <a:r>
              <a:rPr lang="zh-CN" altLang="en-US" sz="1900" dirty="0" smtClean="0"/>
              <a:t>对</a:t>
            </a:r>
            <a:r>
              <a:rPr lang="zh-CN" altLang="en-US" sz="1900" dirty="0" smtClean="0">
                <a:solidFill>
                  <a:srgbClr val="FF0000"/>
                </a:solidFill>
              </a:rPr>
              <a:t>具有一定扩展性</a:t>
            </a:r>
            <a:r>
              <a:rPr lang="zh-CN" altLang="en-US" sz="1900" dirty="0" smtClean="0"/>
              <a:t>和</a:t>
            </a:r>
            <a:r>
              <a:rPr lang="zh-CN" altLang="en-US" sz="1900" dirty="0" smtClean="0">
                <a:solidFill>
                  <a:srgbClr val="FF0000"/>
                </a:solidFill>
              </a:rPr>
              <a:t>不具有扩展性</a:t>
            </a:r>
            <a:r>
              <a:rPr lang="zh-CN" altLang="en-US" sz="1900" dirty="0" smtClean="0"/>
              <a:t>的习语分别采取不同的处理策略。</a:t>
            </a:r>
            <a:endParaRPr lang="en-US" altLang="zh-CN" sz="1900" dirty="0" smtClean="0"/>
          </a:p>
          <a:p>
            <a:pPr>
              <a:buFont typeface="Wingdings" panose="05000000000000000000" pitchFamily="2" charset="2"/>
              <a:buChar char="Ø"/>
            </a:pPr>
            <a:r>
              <a:rPr lang="zh-CN" altLang="en-US" sz="1900" dirty="0" smtClean="0"/>
              <a:t>英语中具有一定扩展性的习语可以通过主动</a:t>
            </a:r>
            <a:r>
              <a:rPr lang="en-US" altLang="zh-CN" sz="1900" dirty="0" smtClean="0"/>
              <a:t>/</a:t>
            </a:r>
            <a:r>
              <a:rPr lang="zh-CN" altLang="en-US" sz="1900" dirty="0" smtClean="0"/>
              <a:t>被动句型转换</a:t>
            </a:r>
            <a:r>
              <a:rPr lang="zh-CN" altLang="en-US" sz="1900" dirty="0" smtClean="0">
                <a:solidFill>
                  <a:srgbClr val="FF0000"/>
                </a:solidFill>
              </a:rPr>
              <a:t>改变词序</a:t>
            </a:r>
            <a:r>
              <a:rPr lang="zh-CN" altLang="en-US" sz="1900" dirty="0" smtClean="0"/>
              <a:t>，且其中的</a:t>
            </a:r>
            <a:r>
              <a:rPr lang="zh-CN" altLang="en-US" sz="1900" dirty="0" smtClean="0">
                <a:solidFill>
                  <a:srgbClr val="FF0000"/>
                </a:solidFill>
              </a:rPr>
              <a:t>常项可以受</a:t>
            </a:r>
            <a:r>
              <a:rPr lang="zh-CN" altLang="en-US" sz="1900" dirty="0">
                <a:solidFill>
                  <a:srgbClr val="FF0000"/>
                </a:solidFill>
              </a:rPr>
              <a:t>附接语</a:t>
            </a:r>
            <a:r>
              <a:rPr lang="zh-CN" altLang="en-US" sz="1900" dirty="0" smtClean="0">
                <a:solidFill>
                  <a:srgbClr val="FF0000"/>
                </a:solidFill>
              </a:rPr>
              <a:t>（</a:t>
            </a:r>
            <a:r>
              <a:rPr lang="en-US" altLang="zh-CN" sz="1900" dirty="0" smtClean="0">
                <a:solidFill>
                  <a:srgbClr val="FF0000"/>
                </a:solidFill>
              </a:rPr>
              <a:t>adjunct</a:t>
            </a:r>
            <a:r>
              <a:rPr lang="zh-CN" altLang="en-US" sz="1900" dirty="0" smtClean="0">
                <a:solidFill>
                  <a:srgbClr val="FF0000"/>
                </a:solidFill>
              </a:rPr>
              <a:t>）修饰</a:t>
            </a:r>
            <a:r>
              <a:rPr lang="zh-CN" altLang="en-US" sz="1900" dirty="0" smtClean="0"/>
              <a:t>，例如“</a:t>
            </a:r>
            <a:r>
              <a:rPr lang="en-US" altLang="zh-CN" sz="1900" dirty="0" smtClean="0"/>
              <a:t>keep tabs on</a:t>
            </a:r>
            <a:r>
              <a:rPr lang="zh-CN" altLang="en-US" sz="1900" dirty="0" smtClean="0"/>
              <a:t>”（监视）：</a:t>
            </a:r>
            <a:endParaRPr lang="en-US" altLang="zh-CN" sz="1900" dirty="0" smtClean="0"/>
          </a:p>
          <a:p>
            <a:pPr marL="0" indent="0">
              <a:buNone/>
            </a:pPr>
            <a:r>
              <a:rPr lang="en-US" altLang="zh-CN" sz="1900" dirty="0" smtClean="0"/>
              <a:t>	FBI keeps tabs on Sandy. </a:t>
            </a:r>
          </a:p>
          <a:p>
            <a:pPr marL="0" indent="0">
              <a:buNone/>
            </a:pPr>
            <a:r>
              <a:rPr lang="en-US" altLang="zh-CN" sz="1900" dirty="0" smtClean="0"/>
              <a:t>	FBI keeps close tabs on Sandy. </a:t>
            </a:r>
            <a:r>
              <a:rPr lang="zh-CN" altLang="en-US" sz="1900" dirty="0" smtClean="0"/>
              <a:t>（加</a:t>
            </a:r>
            <a:r>
              <a:rPr lang="zh-CN" altLang="en-US" sz="1900" dirty="0"/>
              <a:t>附接语</a:t>
            </a:r>
            <a:r>
              <a:rPr lang="zh-CN" altLang="en-US" sz="1900" dirty="0" smtClean="0"/>
              <a:t>）</a:t>
            </a:r>
            <a:endParaRPr lang="en-US" altLang="zh-CN" sz="1900" dirty="0" smtClean="0"/>
          </a:p>
          <a:p>
            <a:pPr marL="0" indent="0">
              <a:buNone/>
            </a:pPr>
            <a:r>
              <a:rPr lang="en-US" altLang="zh-CN" sz="1900" dirty="0" smtClean="0"/>
              <a:t>	Close tabs are kept on Sandy by FBI. </a:t>
            </a:r>
            <a:r>
              <a:rPr lang="zh-CN" altLang="en-US" sz="1900" dirty="0" smtClean="0"/>
              <a:t>（被动）</a:t>
            </a:r>
            <a:endParaRPr lang="en-US" altLang="zh-CN" sz="1900" dirty="0" smtClean="0"/>
          </a:p>
          <a:p>
            <a:pPr marL="0" indent="0">
              <a:buNone/>
            </a:pPr>
            <a:r>
              <a:rPr lang="en-US" altLang="zh-CN" sz="1900" dirty="0"/>
              <a:t>	</a:t>
            </a:r>
            <a:r>
              <a:rPr lang="en-US" altLang="zh-CN" sz="1900" dirty="0" smtClean="0"/>
              <a:t>Close tabs are kept on Sandy. </a:t>
            </a:r>
            <a:r>
              <a:rPr lang="zh-CN" altLang="en-US" sz="1900" dirty="0" smtClean="0"/>
              <a:t>（省略施事）</a:t>
            </a:r>
            <a:endParaRPr lang="en-US" altLang="zh-CN" sz="1900" dirty="0" smtClean="0"/>
          </a:p>
          <a:p>
            <a:pPr>
              <a:buFont typeface="Wingdings" panose="05000000000000000000" pitchFamily="2" charset="2"/>
              <a:buChar char="Ø"/>
            </a:pPr>
            <a:r>
              <a:rPr lang="zh-CN" altLang="en-US" sz="1900" dirty="0" smtClean="0"/>
              <a:t>不</a:t>
            </a:r>
            <a:r>
              <a:rPr lang="zh-CN" altLang="en-US" sz="1900" dirty="0"/>
              <a:t>具有</a:t>
            </a:r>
            <a:r>
              <a:rPr lang="zh-CN" altLang="en-US" sz="1900" dirty="0" smtClean="0"/>
              <a:t>扩展性的习语，除了其中的动词进行屈折变化，</a:t>
            </a:r>
            <a:r>
              <a:rPr lang="zh-CN" altLang="en-US" sz="1900" dirty="0" smtClean="0">
                <a:solidFill>
                  <a:srgbClr val="FF0000"/>
                </a:solidFill>
              </a:rPr>
              <a:t>不能再调整语序</a:t>
            </a:r>
            <a:r>
              <a:rPr lang="zh-CN" altLang="en-US" sz="1900" dirty="0" smtClean="0"/>
              <a:t>，其中的</a:t>
            </a:r>
            <a:r>
              <a:rPr lang="zh-CN" altLang="en-US" sz="1900" dirty="0" smtClean="0">
                <a:solidFill>
                  <a:srgbClr val="FF0000"/>
                </a:solidFill>
              </a:rPr>
              <a:t>常项也不能再受任何</a:t>
            </a:r>
            <a:r>
              <a:rPr lang="zh-CN" altLang="en-US" sz="1900" dirty="0">
                <a:solidFill>
                  <a:srgbClr val="FF0000"/>
                </a:solidFill>
              </a:rPr>
              <a:t>附接语</a:t>
            </a:r>
            <a:r>
              <a:rPr lang="zh-CN" altLang="en-US" sz="1900" dirty="0" smtClean="0">
                <a:solidFill>
                  <a:srgbClr val="FF0000"/>
                </a:solidFill>
              </a:rPr>
              <a:t>修饰</a:t>
            </a:r>
            <a:r>
              <a:rPr lang="zh-CN" altLang="en-US" sz="1900" dirty="0" smtClean="0"/>
              <a:t>，否则会失去习语特有的意义，例如“</a:t>
            </a:r>
            <a:r>
              <a:rPr lang="en-US" altLang="zh-CN" sz="1900" dirty="0" smtClean="0"/>
              <a:t>kick the bucket</a:t>
            </a:r>
            <a:r>
              <a:rPr lang="zh-CN" altLang="en-US" sz="1900" dirty="0" smtClean="0"/>
              <a:t>”（死亡）：</a:t>
            </a:r>
            <a:endParaRPr lang="en-US" altLang="zh-CN" sz="1900" dirty="0" smtClean="0"/>
          </a:p>
          <a:p>
            <a:pPr marL="0" indent="0">
              <a:buNone/>
            </a:pPr>
            <a:r>
              <a:rPr lang="en-US" altLang="zh-CN" sz="1900" dirty="0" smtClean="0"/>
              <a:t>	Old John kicks the bucket. </a:t>
            </a:r>
          </a:p>
          <a:p>
            <a:pPr marL="0" indent="0">
              <a:buNone/>
            </a:pPr>
            <a:r>
              <a:rPr lang="en-US" altLang="zh-CN" sz="1900" dirty="0" smtClean="0"/>
              <a:t>	Old John kicks the water bucket. </a:t>
            </a:r>
            <a:r>
              <a:rPr lang="zh-CN" altLang="en-US" sz="1900" dirty="0" smtClean="0"/>
              <a:t>（意义改变）</a:t>
            </a:r>
            <a:endParaRPr lang="en-US" altLang="zh-CN" sz="1900" dirty="0" smtClean="0"/>
          </a:p>
          <a:p>
            <a:pPr marL="0" indent="0">
              <a:buNone/>
            </a:pPr>
            <a:r>
              <a:rPr lang="en-US" altLang="zh-CN" sz="1900" dirty="0" smtClean="0"/>
              <a:t>	The bucket </a:t>
            </a:r>
            <a:r>
              <a:rPr lang="en-US" altLang="zh-CN" sz="1900" dirty="0"/>
              <a:t>i</a:t>
            </a:r>
            <a:r>
              <a:rPr lang="en-US" altLang="zh-CN" sz="1900" dirty="0" smtClean="0"/>
              <a:t>s kicked by Old John. </a:t>
            </a:r>
            <a:r>
              <a:rPr lang="zh-CN" altLang="en-US" sz="1900" dirty="0" smtClean="0"/>
              <a:t>（意义改变）</a:t>
            </a:r>
            <a:endParaRPr lang="en-US" altLang="zh-CN" sz="1900" dirty="0" smtClean="0"/>
          </a:p>
        </p:txBody>
      </p:sp>
    </p:spTree>
    <p:extLst>
      <p:ext uri="{BB962C8B-B14F-4D97-AF65-F5344CB8AC3E}">
        <p14:creationId xmlns:p14="http://schemas.microsoft.com/office/powerpoint/2010/main" val="307185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“构式”分广义和狭义两种理解</a:t>
            </a:r>
            <a:endParaRPr lang="zh-CN" altLang="en-US" dirty="0"/>
          </a:p>
        </p:txBody>
      </p:sp>
      <p:sp>
        <p:nvSpPr>
          <p:cNvPr id="3" name="内容占位符 2"/>
          <p:cNvSpPr>
            <a:spLocks noGrp="1"/>
          </p:cNvSpPr>
          <p:nvPr>
            <p:ph idx="1"/>
          </p:nvPr>
        </p:nvSpPr>
        <p:spPr>
          <a:xfrm>
            <a:off x="457200" y="1828800"/>
            <a:ext cx="8229600" cy="4472136"/>
          </a:xfrm>
        </p:spPr>
        <p:txBody>
          <a:bodyPr/>
          <a:lstStyle/>
          <a:p>
            <a:r>
              <a:rPr lang="zh-CN" altLang="en-US" sz="2100" dirty="0"/>
              <a:t>语言研究</a:t>
            </a:r>
            <a:r>
              <a:rPr lang="zh-CN" altLang="en-US" sz="2100" dirty="0" smtClean="0"/>
              <a:t>中由语言学家所设计的一切“型”（即</a:t>
            </a:r>
            <a:r>
              <a:rPr lang="en-US" altLang="zh-CN" sz="2100" dirty="0" smtClean="0"/>
              <a:t>type</a:t>
            </a:r>
            <a:r>
              <a:rPr lang="zh-CN" altLang="en-US" sz="2100" dirty="0" smtClean="0"/>
              <a:t>，和“例”</a:t>
            </a:r>
            <a:r>
              <a:rPr lang="en-US" altLang="zh-CN" sz="2100" dirty="0" smtClean="0"/>
              <a:t>token</a:t>
            </a:r>
            <a:r>
              <a:rPr lang="zh-CN" altLang="en-US" sz="2100" dirty="0" smtClean="0"/>
              <a:t>相对）层面的知识都属于广义的构式，</a:t>
            </a:r>
            <a:r>
              <a:rPr lang="zh-CN" altLang="en-US" sz="2100" dirty="0"/>
              <a:t>包括词库中的词条、短语结构规则、允准特殊搭配的规则</a:t>
            </a:r>
            <a:r>
              <a:rPr lang="zh-CN" altLang="en-US" sz="2100" dirty="0" smtClean="0"/>
              <a:t>等等。</a:t>
            </a:r>
            <a:endParaRPr lang="en-US" altLang="zh-CN" sz="2100" dirty="0" smtClean="0"/>
          </a:p>
          <a:p>
            <a:r>
              <a:rPr lang="zh-CN" altLang="en-US" sz="2100" dirty="0" smtClean="0"/>
              <a:t>狭义的构式专指习语，即无法通过传统的“词库</a:t>
            </a:r>
            <a:r>
              <a:rPr lang="en-US" altLang="zh-CN" sz="2100" dirty="0" smtClean="0"/>
              <a:t>+</a:t>
            </a:r>
            <a:r>
              <a:rPr lang="zh-CN" altLang="en-US" sz="2100" dirty="0" smtClean="0"/>
              <a:t>短语结构规则库”体系得出其整体和组成部分的句法语义信息（即句法</a:t>
            </a:r>
            <a:r>
              <a:rPr lang="zh-CN" altLang="en-US" sz="2100" dirty="0"/>
              <a:t>语义特征存在</a:t>
            </a:r>
            <a:r>
              <a:rPr lang="zh-CN" altLang="en-US" sz="2100" dirty="0" smtClean="0"/>
              <a:t>“非组合性”）、内部成分的可扩展性较为受限、构成递归结构的能力较差、不一定具有明显的中心成分等。</a:t>
            </a:r>
            <a:endParaRPr lang="en-US" altLang="zh-CN" sz="2100" dirty="0" smtClean="0"/>
          </a:p>
          <a:p>
            <a:r>
              <a:rPr lang="zh-CN" altLang="en-US" sz="2100" dirty="0"/>
              <a:t>“中心成分”一般指决定短语内部组成成分之间的配价和论元结构关系，同时决定该短语向外组合时所具备的句法和语义特征的成分</a:t>
            </a:r>
            <a:r>
              <a:rPr lang="zh-CN" altLang="en-US" sz="2100" dirty="0" smtClean="0"/>
              <a:t>。注意：在</a:t>
            </a:r>
            <a:r>
              <a:rPr lang="zh-CN" altLang="en-US" sz="2100" dirty="0"/>
              <a:t>现代汉语中，短语的中心</a:t>
            </a:r>
            <a:r>
              <a:rPr lang="zh-CN" altLang="en-US" sz="2100" dirty="0" smtClean="0"/>
              <a:t>成分的句法范畴和</a:t>
            </a:r>
            <a:r>
              <a:rPr lang="zh-CN" altLang="en-US" sz="2100" dirty="0"/>
              <a:t>短语本身的句法范畴不一定相同，</a:t>
            </a:r>
            <a:r>
              <a:rPr lang="zh-CN" altLang="en-US" sz="2100" dirty="0" smtClean="0"/>
              <a:t>例如“</a:t>
            </a:r>
            <a:r>
              <a:rPr lang="en-US" altLang="zh-CN" sz="2100" dirty="0" smtClean="0"/>
              <a:t>np -&gt; !</a:t>
            </a:r>
            <a:r>
              <a:rPr lang="en-US" altLang="zh-CN" sz="2100" dirty="0" err="1" smtClean="0"/>
              <a:t>vp</a:t>
            </a:r>
            <a:r>
              <a:rPr lang="en-US" altLang="zh-CN" sz="2100" dirty="0" smtClean="0"/>
              <a:t> u&lt;</a:t>
            </a:r>
            <a:r>
              <a:rPr lang="zh-CN" altLang="en-US" sz="2100" dirty="0" smtClean="0"/>
              <a:t>的</a:t>
            </a:r>
            <a:r>
              <a:rPr lang="en-US" altLang="zh-CN" sz="2100" dirty="0" smtClean="0"/>
              <a:t>&gt;</a:t>
            </a:r>
            <a:r>
              <a:rPr lang="zh-CN" altLang="en-US" sz="2100" dirty="0" smtClean="0"/>
              <a:t>”（</a:t>
            </a:r>
            <a:r>
              <a:rPr lang="zh-CN" altLang="en-US" sz="2100" b="1" dirty="0" smtClean="0"/>
              <a:t>学语言学的</a:t>
            </a:r>
            <a:r>
              <a:rPr lang="zh-CN" altLang="en-US" sz="2100" dirty="0" smtClean="0"/>
              <a:t>都爱咬文嚼字。）</a:t>
            </a:r>
            <a:endParaRPr lang="en-US" altLang="zh-CN" sz="2100" dirty="0" smtClean="0"/>
          </a:p>
          <a:p>
            <a:r>
              <a:rPr lang="zh-CN" altLang="en-US" sz="2100" dirty="0" smtClean="0"/>
              <a:t>本次汇报中，在容易引起混淆且专指狭义理解的地方，用“习语”来代表狭义的构式。</a:t>
            </a:r>
            <a:endParaRPr lang="zh-CN" altLang="en-US" sz="2100" dirty="0"/>
          </a:p>
        </p:txBody>
      </p:sp>
    </p:spTree>
    <p:extLst>
      <p:ext uri="{BB962C8B-B14F-4D97-AF65-F5344CB8AC3E}">
        <p14:creationId xmlns:p14="http://schemas.microsoft.com/office/powerpoint/2010/main" val="477017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中心语驱动短语结构语法</a:t>
            </a:r>
            <a:r>
              <a:rPr lang="en-US" altLang="zh-CN" sz="2800" dirty="0" smtClean="0"/>
              <a:t/>
            </a:r>
            <a:br>
              <a:rPr lang="en-US" altLang="zh-CN" sz="2800" dirty="0" smtClean="0"/>
            </a:br>
            <a:r>
              <a:rPr lang="en-US" altLang="zh-CN" sz="2800" dirty="0" smtClean="0"/>
              <a:t>Head-driven Phrase Structure Grammar, HPSG</a:t>
            </a:r>
            <a:endParaRPr lang="zh-CN" altLang="en-US" sz="2800" dirty="0"/>
          </a:p>
        </p:txBody>
      </p:sp>
      <p:sp>
        <p:nvSpPr>
          <p:cNvPr id="3" name="内容占位符 2"/>
          <p:cNvSpPr>
            <a:spLocks noGrp="1"/>
          </p:cNvSpPr>
          <p:nvPr>
            <p:ph idx="1"/>
          </p:nvPr>
        </p:nvSpPr>
        <p:spPr>
          <a:xfrm>
            <a:off x="457200" y="1828800"/>
            <a:ext cx="8229600" cy="4840560"/>
          </a:xfrm>
        </p:spPr>
        <p:txBody>
          <a:bodyPr/>
          <a:lstStyle/>
          <a:p>
            <a:r>
              <a:rPr lang="zh-CN" altLang="en-US" sz="1800" dirty="0" smtClean="0"/>
              <a:t>对于具有一定扩展性的习语，</a:t>
            </a:r>
            <a:r>
              <a:rPr lang="en-US" altLang="zh-CN" sz="1800" dirty="0" smtClean="0"/>
              <a:t>HPSG</a:t>
            </a:r>
            <a:r>
              <a:rPr lang="zh-CN" altLang="en-US" sz="1800" dirty="0" smtClean="0"/>
              <a:t>采取的策略是</a:t>
            </a:r>
            <a:r>
              <a:rPr lang="zh-CN" altLang="en-US" sz="1800" dirty="0" smtClean="0">
                <a:solidFill>
                  <a:srgbClr val="FF0000"/>
                </a:solidFill>
              </a:rPr>
              <a:t>将整个习语对常项的需求作为中心词的句法配价信息写在中心词词条中</a:t>
            </a:r>
            <a:r>
              <a:rPr lang="zh-CN" altLang="en-US" sz="1800" dirty="0" smtClean="0"/>
              <a:t>，并</a:t>
            </a:r>
            <a:r>
              <a:rPr lang="zh-CN" altLang="en-US" sz="1800" dirty="0" smtClean="0">
                <a:solidFill>
                  <a:srgbClr val="FF0000"/>
                </a:solidFill>
              </a:rPr>
              <a:t>将整个习语的语义信息写入中心词语义特征之中</a:t>
            </a:r>
            <a:r>
              <a:rPr lang="zh-CN" altLang="en-US" sz="1800" dirty="0" smtClean="0"/>
              <a:t>。另外，在词库中</a:t>
            </a:r>
            <a:r>
              <a:rPr lang="zh-CN" altLang="en-US" sz="1800" dirty="0" smtClean="0">
                <a:solidFill>
                  <a:srgbClr val="FF0000"/>
                </a:solidFill>
              </a:rPr>
              <a:t>加入专门用于表示习语中非中心词的常项的词条</a:t>
            </a:r>
            <a:r>
              <a:rPr lang="zh-CN" altLang="en-US" sz="1800" dirty="0" smtClean="0"/>
              <a:t>。由于语义表示任务由中心词承担，</a:t>
            </a:r>
            <a:r>
              <a:rPr lang="zh-CN" altLang="en-US" sz="1800" dirty="0" smtClean="0">
                <a:solidFill>
                  <a:srgbClr val="FF0000"/>
                </a:solidFill>
              </a:rPr>
              <a:t>非中心词的语义特征设置为空</a:t>
            </a:r>
            <a:r>
              <a:rPr lang="zh-CN" altLang="en-US" sz="1800" dirty="0" smtClean="0"/>
              <a:t>，表示其仅做句法填充词使用。</a:t>
            </a:r>
            <a:endParaRPr lang="en-US" altLang="zh-CN" sz="1800" dirty="0" smtClean="0"/>
          </a:p>
          <a:p>
            <a:r>
              <a:rPr lang="zh-CN" altLang="en-US" sz="1800" dirty="0" smtClean="0"/>
              <a:t>“</a:t>
            </a:r>
            <a:r>
              <a:rPr lang="en-US" altLang="zh-CN" sz="1800" dirty="0" smtClean="0"/>
              <a:t>keep tabs on</a:t>
            </a:r>
            <a:r>
              <a:rPr lang="zh-CN" altLang="en-US" sz="1800" dirty="0" smtClean="0"/>
              <a:t>”中 “</a:t>
            </a:r>
            <a:r>
              <a:rPr lang="en-US" altLang="zh-CN" sz="1800" dirty="0" smtClean="0"/>
              <a:t>keep</a:t>
            </a:r>
            <a:r>
              <a:rPr lang="zh-CN" altLang="en-US" sz="1800" dirty="0" smtClean="0"/>
              <a:t>”和“</a:t>
            </a:r>
            <a:r>
              <a:rPr lang="en-US" altLang="zh-CN" sz="1800" dirty="0" smtClean="0"/>
              <a:t>tabs</a:t>
            </a:r>
            <a:r>
              <a:rPr lang="zh-CN" altLang="en-US" sz="1800" dirty="0" smtClean="0"/>
              <a:t>”的词条如下图所示（该习语中“</a:t>
            </a:r>
            <a:r>
              <a:rPr lang="en-US" altLang="zh-CN" sz="1800" dirty="0" smtClean="0"/>
              <a:t>on</a:t>
            </a:r>
            <a:r>
              <a:rPr lang="zh-CN" altLang="en-US" sz="1800" dirty="0" smtClean="0"/>
              <a:t>”的句法行为与其普通用法相同，所以直接使用词库中已有的词条即可，不用专门设立新词条）：</a:t>
            </a:r>
            <a:endParaRPr lang="en-US" altLang="zh-CN" sz="1800" dirty="0" smtClean="0"/>
          </a:p>
          <a:p>
            <a:endParaRPr lang="en-US" altLang="zh-CN" sz="2400" dirty="0" smtClean="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249080"/>
            <a:ext cx="4250072" cy="230425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706" y="4237401"/>
            <a:ext cx="4587753" cy="2304256"/>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墨迹 5"/>
              <p14:cNvContentPartPr/>
              <p14:nvPr/>
            </p14:nvContentPartPr>
            <p14:xfrm>
              <a:off x="832680" y="4557600"/>
              <a:ext cx="7747200" cy="1891440"/>
            </p14:xfrm>
          </p:contentPart>
        </mc:Choice>
        <mc:Fallback xmlns="">
          <p:pic>
            <p:nvPicPr>
              <p:cNvPr id="6" name="墨迹 5"/>
              <p:cNvPicPr/>
              <p:nvPr/>
            </p:nvPicPr>
            <p:blipFill>
              <a:blip r:embed="rId6"/>
              <a:stretch>
                <a:fillRect/>
              </a:stretch>
            </p:blipFill>
            <p:spPr>
              <a:xfrm>
                <a:off x="823320" y="4548240"/>
                <a:ext cx="7765920" cy="1910160"/>
              </a:xfrm>
              <a:prstGeom prst="rect">
                <a:avLst/>
              </a:prstGeom>
            </p:spPr>
          </p:pic>
        </mc:Fallback>
      </mc:AlternateContent>
    </p:spTree>
    <p:extLst>
      <p:ext uri="{BB962C8B-B14F-4D97-AF65-F5344CB8AC3E}">
        <p14:creationId xmlns:p14="http://schemas.microsoft.com/office/powerpoint/2010/main" val="454390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466204" y="4708734"/>
            <a:ext cx="3972695" cy="2179230"/>
          </a:xfrm>
          <a:prstGeom prst="rect">
            <a:avLst/>
          </a:prstGeom>
        </p:spPr>
      </p:pic>
      <p:sp>
        <p:nvSpPr>
          <p:cNvPr id="2" name="标题 1"/>
          <p:cNvSpPr>
            <a:spLocks noGrp="1"/>
          </p:cNvSpPr>
          <p:nvPr>
            <p:ph type="title"/>
          </p:nvPr>
        </p:nvSpPr>
        <p:spPr/>
        <p:txBody>
          <a:bodyPr/>
          <a:lstStyle/>
          <a:p>
            <a:r>
              <a:rPr lang="zh-CN" altLang="en-US" sz="2800" dirty="0" smtClean="0"/>
              <a:t>中心语驱动短语结构语法</a:t>
            </a:r>
            <a:r>
              <a:rPr lang="en-US" altLang="zh-CN" sz="2800" dirty="0" smtClean="0"/>
              <a:t/>
            </a:r>
            <a:br>
              <a:rPr lang="en-US" altLang="zh-CN" sz="2800" dirty="0" smtClean="0"/>
            </a:br>
            <a:r>
              <a:rPr lang="en-US" altLang="zh-CN" sz="2800" dirty="0" smtClean="0"/>
              <a:t>Head-driven Phrase Structure Grammar, HPSG</a:t>
            </a:r>
            <a:endParaRPr lang="zh-CN" altLang="en-US" sz="2800" dirty="0"/>
          </a:p>
        </p:txBody>
      </p:sp>
      <p:sp>
        <p:nvSpPr>
          <p:cNvPr id="3" name="内容占位符 2"/>
          <p:cNvSpPr>
            <a:spLocks noGrp="1"/>
          </p:cNvSpPr>
          <p:nvPr>
            <p:ph idx="1"/>
          </p:nvPr>
        </p:nvSpPr>
        <p:spPr>
          <a:xfrm>
            <a:off x="457200" y="1700808"/>
            <a:ext cx="8229600" cy="4840560"/>
          </a:xfrm>
        </p:spPr>
        <p:txBody>
          <a:bodyPr/>
          <a:lstStyle/>
          <a:p>
            <a:r>
              <a:rPr lang="zh-CN" altLang="en-US" sz="2000" dirty="0" smtClean="0"/>
              <a:t>“</a:t>
            </a:r>
            <a:r>
              <a:rPr lang="en-US" altLang="zh-CN" sz="2000" dirty="0" smtClean="0"/>
              <a:t>keep</a:t>
            </a:r>
            <a:r>
              <a:rPr lang="zh-CN" altLang="en-US" sz="2000" dirty="0" smtClean="0"/>
              <a:t>”词条可以通过被动规则改变自身的类型（从</a:t>
            </a:r>
            <a:r>
              <a:rPr lang="en-US" altLang="zh-CN" sz="2000" dirty="0" smtClean="0"/>
              <a:t>preposition transitive verb(</a:t>
            </a:r>
            <a:r>
              <a:rPr lang="en-US" altLang="zh-CN" sz="2000" dirty="0" err="1" smtClean="0"/>
              <a:t>ptv</a:t>
            </a:r>
            <a:r>
              <a:rPr lang="en-US" altLang="zh-CN" sz="2000" dirty="0" smtClean="0"/>
              <a:t>)</a:t>
            </a:r>
            <a:r>
              <a:rPr lang="zh-CN" altLang="en-US" sz="2000" dirty="0" smtClean="0"/>
              <a:t>到</a:t>
            </a:r>
            <a:r>
              <a:rPr lang="en-US" altLang="zh-CN" sz="2000" dirty="0" smtClean="0"/>
              <a:t>participate(part)</a:t>
            </a:r>
            <a:r>
              <a:rPr lang="zh-CN" altLang="en-US" sz="2000" dirty="0" smtClean="0"/>
              <a:t>）以及对配价成分的要求，从允准主动句变为允准被动句：</a:t>
            </a:r>
            <a:endParaRPr lang="en-US" altLang="zh-CN" sz="2000" dirty="0" smtClean="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5" y="2713907"/>
            <a:ext cx="3648876" cy="197830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258" y="3738217"/>
            <a:ext cx="4093076" cy="2140478"/>
          </a:xfrm>
          <a:prstGeom prst="rect">
            <a:avLst/>
          </a:prstGeom>
        </p:spPr>
      </p:pic>
      <p:sp>
        <p:nvSpPr>
          <p:cNvPr id="10" name="圆角右箭头 9"/>
          <p:cNvSpPr/>
          <p:nvPr/>
        </p:nvSpPr>
        <p:spPr>
          <a:xfrm rot="5400000">
            <a:off x="5274323" y="2105588"/>
            <a:ext cx="782029" cy="27408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角右箭头 11"/>
          <p:cNvSpPr/>
          <p:nvPr/>
        </p:nvSpPr>
        <p:spPr>
          <a:xfrm rot="10800000">
            <a:off x="4369193" y="5843538"/>
            <a:ext cx="2592288" cy="888810"/>
          </a:xfrm>
          <a:prstGeom prst="bentArrow">
            <a:avLst>
              <a:gd name="adj1" fmla="val 19939"/>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p14="http://schemas.microsoft.com/office/powerpoint/2010/main">
        <mc:Choice Requires="p14">
          <p:contentPart p14:bwMode="auto" r:id="rId6">
            <p14:nvContentPartPr>
              <p14:cNvPr id="27" name="墨迹 26"/>
              <p14:cNvContentPartPr/>
              <p14:nvPr/>
            </p14:nvContentPartPr>
            <p14:xfrm>
              <a:off x="609854" y="2970820"/>
              <a:ext cx="3313440" cy="2911320"/>
            </p14:xfrm>
          </p:contentPart>
        </mc:Choice>
        <mc:Fallback xmlns="">
          <p:pic>
            <p:nvPicPr>
              <p:cNvPr id="27" name="墨迹 26"/>
              <p:cNvPicPr/>
              <p:nvPr/>
            </p:nvPicPr>
            <p:blipFill>
              <a:blip r:embed="rId7"/>
              <a:stretch>
                <a:fillRect/>
              </a:stretch>
            </p:blipFill>
            <p:spPr>
              <a:xfrm>
                <a:off x="600494" y="2961460"/>
                <a:ext cx="3332160" cy="2930040"/>
              </a:xfrm>
              <a:prstGeom prst="rect">
                <a:avLst/>
              </a:prstGeom>
            </p:spPr>
          </p:pic>
        </mc:Fallback>
      </mc:AlternateContent>
    </p:spTree>
    <p:extLst>
      <p:ext uri="{BB962C8B-B14F-4D97-AF65-F5344CB8AC3E}">
        <p14:creationId xmlns:p14="http://schemas.microsoft.com/office/powerpoint/2010/main" val="152508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457200"/>
            <a:ext cx="8229600" cy="1371600"/>
          </a:xfrm>
        </p:spPr>
        <p:txBody>
          <a:bodyPr/>
          <a:lstStyle/>
          <a:p>
            <a:r>
              <a:rPr lang="zh-CN" altLang="en-US" sz="2800" dirty="0" smtClean="0"/>
              <a:t>中心语驱动短语结构语法</a:t>
            </a:r>
            <a:r>
              <a:rPr lang="en-US" altLang="zh-CN" sz="2800" dirty="0" smtClean="0"/>
              <a:t/>
            </a:r>
            <a:br>
              <a:rPr lang="en-US" altLang="zh-CN" sz="2800" dirty="0" smtClean="0"/>
            </a:br>
            <a:r>
              <a:rPr lang="en-US" altLang="zh-CN" sz="2800" dirty="0" smtClean="0"/>
              <a:t>Head-driven Phrase Structure Grammar, HPSG</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741" y="1916832"/>
            <a:ext cx="4726520" cy="2304256"/>
          </a:xfrm>
          <a:prstGeom prst="rect">
            <a:avLst/>
          </a:prstGeom>
        </p:spPr>
      </p:pic>
      <p:pic>
        <p:nvPicPr>
          <p:cNvPr id="6" name="图片 5"/>
          <p:cNvPicPr>
            <a:picLocks noChangeAspect="1"/>
          </p:cNvPicPr>
          <p:nvPr/>
        </p:nvPicPr>
        <p:blipFill>
          <a:blip r:embed="rId3"/>
          <a:stretch>
            <a:fillRect/>
          </a:stretch>
        </p:blipFill>
        <p:spPr>
          <a:xfrm>
            <a:off x="4788023" y="4437112"/>
            <a:ext cx="3908043" cy="2035214"/>
          </a:xfrm>
          <a:prstGeom prst="rect">
            <a:avLst/>
          </a:prstGeom>
        </p:spPr>
      </p:pic>
      <p:pic>
        <p:nvPicPr>
          <p:cNvPr id="7" name="图片 6"/>
          <p:cNvPicPr>
            <a:picLocks noChangeAspect="1"/>
          </p:cNvPicPr>
          <p:nvPr/>
        </p:nvPicPr>
        <p:blipFill>
          <a:blip r:embed="rId4"/>
          <a:stretch>
            <a:fillRect/>
          </a:stretch>
        </p:blipFill>
        <p:spPr>
          <a:xfrm>
            <a:off x="179512" y="4293096"/>
            <a:ext cx="3972695" cy="217923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64" y="2056627"/>
            <a:ext cx="3648876" cy="1978306"/>
          </a:xfrm>
          <a:prstGeom prst="rect">
            <a:avLst/>
          </a:prstGeom>
        </p:spPr>
      </p:pic>
      <p:sp>
        <p:nvSpPr>
          <p:cNvPr id="9" name="右箭头 8"/>
          <p:cNvSpPr/>
          <p:nvPr/>
        </p:nvSpPr>
        <p:spPr>
          <a:xfrm>
            <a:off x="3836881" y="2876072"/>
            <a:ext cx="496847" cy="369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4197961" y="5189736"/>
            <a:ext cx="496847" cy="369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1200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中心语驱动短语结构语法</a:t>
            </a:r>
            <a:r>
              <a:rPr lang="en-US" altLang="zh-CN" sz="2800" dirty="0" smtClean="0"/>
              <a:t/>
            </a:r>
            <a:br>
              <a:rPr lang="en-US" altLang="zh-CN" sz="2800" dirty="0" smtClean="0"/>
            </a:br>
            <a:r>
              <a:rPr lang="en-US" altLang="zh-CN" sz="2800" dirty="0" smtClean="0"/>
              <a:t>Head-driven Phrase Structure Grammar, HPSG</a:t>
            </a:r>
            <a:endParaRPr lang="zh-CN" altLang="en-US" sz="2800" dirty="0"/>
          </a:p>
        </p:txBody>
      </p:sp>
      <p:sp>
        <p:nvSpPr>
          <p:cNvPr id="3" name="内容占位符 2"/>
          <p:cNvSpPr>
            <a:spLocks noGrp="1"/>
          </p:cNvSpPr>
          <p:nvPr>
            <p:ph idx="1"/>
          </p:nvPr>
        </p:nvSpPr>
        <p:spPr>
          <a:xfrm>
            <a:off x="457200" y="1700808"/>
            <a:ext cx="8229600" cy="4840560"/>
          </a:xfrm>
        </p:spPr>
        <p:txBody>
          <a:bodyPr/>
          <a:lstStyle/>
          <a:p>
            <a:r>
              <a:rPr lang="zh-CN" altLang="en-US" sz="2800" dirty="0" smtClean="0"/>
              <a:t>与之相对，“</a:t>
            </a:r>
            <a:r>
              <a:rPr lang="en-US" altLang="zh-CN" sz="2800" dirty="0" smtClean="0"/>
              <a:t>kick the bucket</a:t>
            </a:r>
            <a:r>
              <a:rPr lang="zh-CN" altLang="en-US" sz="2800" dirty="0" smtClean="0"/>
              <a:t>”则作为一个完整的词条存在词库</a:t>
            </a:r>
            <a:r>
              <a:rPr lang="zh-CN" altLang="en-US" sz="2800" dirty="0"/>
              <a:t>之中</a:t>
            </a:r>
            <a:r>
              <a:rPr lang="zh-CN" altLang="en-US" sz="2800" dirty="0" smtClean="0"/>
              <a:t>，保证常项间无法插入任何</a:t>
            </a:r>
            <a:r>
              <a:rPr lang="zh-CN" altLang="en-US" sz="2800" dirty="0"/>
              <a:t>附接语</a:t>
            </a:r>
            <a:r>
              <a:rPr lang="zh-CN" altLang="en-US" sz="2800" dirty="0" smtClean="0"/>
              <a:t>。该词条类型为</a:t>
            </a:r>
            <a:r>
              <a:rPr lang="en-US" altLang="zh-CN" sz="2800" dirty="0" smtClean="0"/>
              <a:t>strict intransitive verb(</a:t>
            </a:r>
            <a:r>
              <a:rPr lang="en-US" altLang="zh-CN" sz="2800" dirty="0" err="1" smtClean="0"/>
              <a:t>siv</a:t>
            </a:r>
            <a:r>
              <a:rPr lang="en-US" altLang="zh-CN" sz="2800" dirty="0" smtClean="0"/>
              <a:t>)</a:t>
            </a:r>
            <a:r>
              <a:rPr lang="zh-CN" altLang="en-US" sz="2800" dirty="0" smtClean="0"/>
              <a:t>，确保后边不跟随任何补足语。</a:t>
            </a:r>
            <a:endParaRPr lang="en-US" altLang="zh-CN" sz="28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p:txBody>
      </p:sp>
      <p:pic>
        <p:nvPicPr>
          <p:cNvPr id="5" name="图片 4"/>
          <p:cNvPicPr>
            <a:picLocks noChangeAspect="1"/>
          </p:cNvPicPr>
          <p:nvPr/>
        </p:nvPicPr>
        <p:blipFill>
          <a:blip r:embed="rId3"/>
          <a:stretch>
            <a:fillRect/>
          </a:stretch>
        </p:blipFill>
        <p:spPr>
          <a:xfrm>
            <a:off x="264119" y="4410666"/>
            <a:ext cx="4610884" cy="1477848"/>
          </a:xfrm>
          <a:prstGeom prst="rect">
            <a:avLst/>
          </a:prstGeom>
        </p:spPr>
      </p:pic>
      <p:pic>
        <p:nvPicPr>
          <p:cNvPr id="7" name="图片 6"/>
          <p:cNvPicPr>
            <a:picLocks noChangeAspect="1"/>
          </p:cNvPicPr>
          <p:nvPr/>
        </p:nvPicPr>
        <p:blipFill>
          <a:blip r:embed="rId4"/>
          <a:stretch>
            <a:fillRect/>
          </a:stretch>
        </p:blipFill>
        <p:spPr>
          <a:xfrm>
            <a:off x="5772150" y="3789040"/>
            <a:ext cx="2914650" cy="2505075"/>
          </a:xfrm>
          <a:prstGeom prst="rect">
            <a:avLst/>
          </a:prstGeom>
        </p:spPr>
      </p:pic>
      <p:sp>
        <p:nvSpPr>
          <p:cNvPr id="13" name="右箭头 12"/>
          <p:cNvSpPr/>
          <p:nvPr/>
        </p:nvSpPr>
        <p:spPr>
          <a:xfrm>
            <a:off x="5093856" y="4986730"/>
            <a:ext cx="496847" cy="369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5">
            <p14:nvContentPartPr>
              <p14:cNvPr id="4" name="墨迹 3"/>
              <p14:cNvContentPartPr/>
              <p14:nvPr/>
            </p14:nvContentPartPr>
            <p14:xfrm>
              <a:off x="2666880" y="4952880"/>
              <a:ext cx="1693800" cy="818640"/>
            </p14:xfrm>
          </p:contentPart>
        </mc:Choice>
        <mc:Fallback xmlns="">
          <p:pic>
            <p:nvPicPr>
              <p:cNvPr id="4" name="墨迹 3"/>
              <p:cNvPicPr/>
              <p:nvPr/>
            </p:nvPicPr>
            <p:blipFill>
              <a:blip r:embed="rId6"/>
              <a:stretch>
                <a:fillRect/>
              </a:stretch>
            </p:blipFill>
            <p:spPr>
              <a:xfrm>
                <a:off x="2657520" y="4943520"/>
                <a:ext cx="1712520" cy="837360"/>
              </a:xfrm>
              <a:prstGeom prst="rect">
                <a:avLst/>
              </a:prstGeom>
            </p:spPr>
          </p:pic>
        </mc:Fallback>
      </mc:AlternateContent>
    </p:spTree>
    <p:extLst>
      <p:ext uri="{BB962C8B-B14F-4D97-AF65-F5344CB8AC3E}">
        <p14:creationId xmlns:p14="http://schemas.microsoft.com/office/powerpoint/2010/main" val="799248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7177"/>
            <a:ext cx="8229600" cy="3886200"/>
          </a:xfrm>
        </p:spPr>
        <p:txBody>
          <a:bodyPr/>
          <a:lstStyle/>
          <a:p>
            <a:r>
              <a:rPr lang="en-US" altLang="zh-CN" sz="2000" dirty="0"/>
              <a:t>HPSG</a:t>
            </a:r>
            <a:r>
              <a:rPr lang="zh-CN" altLang="en-US" sz="2000" dirty="0"/>
              <a:t>对习语的处理策略带给我们的启示</a:t>
            </a:r>
            <a:r>
              <a:rPr lang="zh-CN" altLang="en-US" sz="2000" dirty="0" smtClean="0"/>
              <a:t>，是用已有的短语结构语法体系表示习语。这在詹卫东（</a:t>
            </a:r>
            <a:r>
              <a:rPr lang="en-US" altLang="zh-CN" sz="2000" dirty="0" smtClean="0"/>
              <a:t>2000</a:t>
            </a:r>
            <a:r>
              <a:rPr lang="zh-CN" altLang="en-US" sz="2000" dirty="0" smtClean="0"/>
              <a:t>）和现有的短语结构规则库中已经有所涉及，实际上就是转写符号右侧带有终端符的短语结构规则：</a:t>
            </a:r>
            <a:endParaRPr lang="zh-CN" altLang="en-US" sz="2000" dirty="0"/>
          </a:p>
        </p:txBody>
      </p:sp>
      <p:sp>
        <p:nvSpPr>
          <p:cNvPr id="5" name="标题 1"/>
          <p:cNvSpPr>
            <a:spLocks noGrp="1"/>
          </p:cNvSpPr>
          <p:nvPr>
            <p:ph type="title"/>
          </p:nvPr>
        </p:nvSpPr>
        <p:spPr>
          <a:xfrm>
            <a:off x="457200" y="457200"/>
            <a:ext cx="8229600" cy="1371600"/>
          </a:xfrm>
        </p:spPr>
        <p:txBody>
          <a:bodyPr/>
          <a:lstStyle/>
          <a:p>
            <a:r>
              <a:rPr lang="en-US" altLang="zh-CN" sz="3200" dirty="0" smtClean="0"/>
              <a:t>HPSG</a:t>
            </a:r>
            <a:r>
              <a:rPr lang="zh-CN" altLang="en-US" sz="3200" dirty="0" smtClean="0"/>
              <a:t>对习语的处理策略带给我们的启示</a:t>
            </a:r>
            <a:endParaRPr lang="zh-CN" altLang="en-US" sz="3200" dirty="0"/>
          </a:p>
        </p:txBody>
      </p:sp>
      <p:pic>
        <p:nvPicPr>
          <p:cNvPr id="6" name="图片 5"/>
          <p:cNvPicPr>
            <a:picLocks noChangeAspect="1"/>
          </p:cNvPicPr>
          <p:nvPr/>
        </p:nvPicPr>
        <p:blipFill>
          <a:blip r:embed="rId2"/>
          <a:stretch>
            <a:fillRect/>
          </a:stretch>
        </p:blipFill>
        <p:spPr>
          <a:xfrm>
            <a:off x="323528" y="2701940"/>
            <a:ext cx="8491538" cy="947184"/>
          </a:xfrm>
          <a:prstGeom prst="rect">
            <a:avLst/>
          </a:prstGeom>
        </p:spPr>
      </p:pic>
      <p:pic>
        <p:nvPicPr>
          <p:cNvPr id="7" name="图片 6"/>
          <p:cNvPicPr>
            <a:picLocks noChangeAspect="1"/>
          </p:cNvPicPr>
          <p:nvPr/>
        </p:nvPicPr>
        <p:blipFill rotWithShape="1">
          <a:blip r:embed="rId3"/>
          <a:srcRect b="40081"/>
          <a:stretch/>
        </p:blipFill>
        <p:spPr>
          <a:xfrm>
            <a:off x="311366" y="3649124"/>
            <a:ext cx="8515862" cy="3092676"/>
          </a:xfrm>
          <a:prstGeom prst="rect">
            <a:avLst/>
          </a:prstGeom>
        </p:spPr>
      </p:pic>
      <p:cxnSp>
        <p:nvCxnSpPr>
          <p:cNvPr id="9" name="直接连接符 8"/>
          <p:cNvCxnSpPr/>
          <p:nvPr/>
        </p:nvCxnSpPr>
        <p:spPr>
          <a:xfrm>
            <a:off x="755576" y="4005064"/>
            <a:ext cx="4104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15616" y="4365104"/>
            <a:ext cx="612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560" y="4653136"/>
            <a:ext cx="54726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268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60858"/>
          <a:stretch/>
        </p:blipFill>
        <p:spPr>
          <a:xfrm>
            <a:off x="179512" y="1412776"/>
            <a:ext cx="8753475" cy="2076648"/>
          </a:xfrm>
          <a:prstGeom prst="rect">
            <a:avLst/>
          </a:prstGeom>
        </p:spPr>
      </p:pic>
      <p:sp>
        <p:nvSpPr>
          <p:cNvPr id="7" name="标题 1"/>
          <p:cNvSpPr>
            <a:spLocks noGrp="1"/>
          </p:cNvSpPr>
          <p:nvPr>
            <p:ph type="title"/>
          </p:nvPr>
        </p:nvSpPr>
        <p:spPr>
          <a:xfrm>
            <a:off x="457200" y="457200"/>
            <a:ext cx="8229600" cy="1039169"/>
          </a:xfrm>
        </p:spPr>
        <p:txBody>
          <a:bodyPr/>
          <a:lstStyle/>
          <a:p>
            <a:r>
              <a:rPr lang="en-US" altLang="zh-CN" sz="3200" dirty="0" smtClean="0"/>
              <a:t>HPSG</a:t>
            </a:r>
            <a:r>
              <a:rPr lang="zh-CN" altLang="en-US" sz="3200" dirty="0" smtClean="0"/>
              <a:t>对习语的处理策略带给我们的启示</a:t>
            </a:r>
            <a:endParaRPr lang="zh-CN" altLang="en-US" sz="3200" dirty="0"/>
          </a:p>
        </p:txBody>
      </p:sp>
      <p:sp>
        <p:nvSpPr>
          <p:cNvPr id="8" name="文本框 7"/>
          <p:cNvSpPr txBox="1"/>
          <p:nvPr/>
        </p:nvSpPr>
        <p:spPr>
          <a:xfrm>
            <a:off x="-15751" y="3543101"/>
            <a:ext cx="9144000" cy="3170099"/>
          </a:xfrm>
          <a:prstGeom prst="rect">
            <a:avLst/>
          </a:prstGeom>
          <a:noFill/>
        </p:spPr>
        <p:txBody>
          <a:bodyPr wrap="square" rtlCol="0">
            <a:spAutoFit/>
          </a:bodyPr>
          <a:lstStyle/>
          <a:p>
            <a:r>
              <a:rPr lang="zh-CN" altLang="en-US" sz="2000" dirty="0" smtClean="0"/>
              <a:t>现代汉语短语结构规则库中的例子：</a:t>
            </a:r>
            <a:endParaRPr lang="en-US" altLang="zh-CN" sz="2000" dirty="0" smtClean="0"/>
          </a:p>
          <a:p>
            <a:pPr marL="342900" indent="-342900">
              <a:buFont typeface="Arial" panose="020B0604020202020204" pitchFamily="34" charset="0"/>
              <a:buChar char="•"/>
            </a:pPr>
            <a:r>
              <a:rPr lang="en-US" altLang="zh-CN" sz="2000" dirty="0" smtClean="0"/>
              <a:t>pp-</a:t>
            </a:r>
            <a:r>
              <a:rPr lang="en-US" altLang="zh-CN" sz="2000" dirty="0"/>
              <a:t>&gt;!pp&lt;&lt;</a:t>
            </a:r>
            <a:r>
              <a:rPr lang="zh-CN" altLang="en-US" sz="2000" dirty="0"/>
              <a:t>连</a:t>
            </a:r>
            <a:r>
              <a:rPr lang="en-US" altLang="zh-CN" sz="2000" dirty="0"/>
              <a:t>&gt;&gt; </a:t>
            </a:r>
            <a:r>
              <a:rPr lang="en-US" altLang="zh-CN" sz="2000" dirty="0" err="1"/>
              <a:t>vp</a:t>
            </a:r>
            <a:r>
              <a:rPr lang="en-US" altLang="zh-CN" sz="2000" dirty="0"/>
              <a:t>&lt;&lt;</a:t>
            </a:r>
            <a:r>
              <a:rPr lang="zh-CN" altLang="en-US" sz="2000" dirty="0"/>
              <a:t>带</a:t>
            </a:r>
            <a:r>
              <a:rPr lang="en-US" altLang="zh-CN" sz="2000" dirty="0"/>
              <a:t>&gt;&gt; :: $.</a:t>
            </a:r>
            <a:r>
              <a:rPr lang="zh-CN" altLang="en-US" sz="2000" dirty="0"/>
              <a:t>内部结构</a:t>
            </a:r>
            <a:r>
              <a:rPr lang="en-US" altLang="zh-CN" sz="2000" dirty="0"/>
              <a:t>=</a:t>
            </a:r>
            <a:r>
              <a:rPr lang="zh-CN" altLang="en-US" sz="2000" dirty="0"/>
              <a:t>联合</a:t>
            </a:r>
            <a:r>
              <a:rPr lang="en-US" altLang="zh-CN" sz="2000" dirty="0"/>
              <a:t>,%pp.</a:t>
            </a:r>
            <a:r>
              <a:rPr lang="zh-CN" altLang="en-US" sz="2000" dirty="0"/>
              <a:t>内部结构</a:t>
            </a:r>
            <a:r>
              <a:rPr lang="en-US" altLang="zh-CN" sz="2000" dirty="0"/>
              <a:t>=</a:t>
            </a:r>
            <a:r>
              <a:rPr lang="zh-CN" altLang="en-US" sz="2000" dirty="0"/>
              <a:t>介宾</a:t>
            </a:r>
            <a:r>
              <a:rPr lang="en-US" altLang="zh-CN" sz="2000" dirty="0" smtClean="0"/>
              <a:t>,</a:t>
            </a:r>
          </a:p>
          <a:p>
            <a:r>
              <a:rPr lang="en-US" altLang="zh-CN" sz="2000" dirty="0"/>
              <a:t> </a:t>
            </a:r>
            <a:r>
              <a:rPr lang="en-US" altLang="zh-CN" sz="2000" dirty="0" smtClean="0"/>
              <a:t>    %</a:t>
            </a:r>
            <a:r>
              <a:rPr lang="en-US" altLang="zh-CN" sz="2000" dirty="0" err="1"/>
              <a:t>vp</a:t>
            </a:r>
            <a:r>
              <a:rPr lang="en-US" altLang="zh-CN" sz="2000" dirty="0"/>
              <a:t>.</a:t>
            </a:r>
            <a:r>
              <a:rPr lang="zh-CN" altLang="en-US" sz="2000" dirty="0"/>
              <a:t>内部结构</a:t>
            </a:r>
            <a:r>
              <a:rPr lang="en-US" altLang="zh-CN" sz="2000" dirty="0"/>
              <a:t>=</a:t>
            </a:r>
            <a:r>
              <a:rPr lang="zh-CN" altLang="en-US" sz="2000" dirty="0"/>
              <a:t>述宾 </a:t>
            </a:r>
            <a:r>
              <a:rPr lang="en-US" altLang="zh-CN" sz="2000" dirty="0"/>
              <a:t>/* </a:t>
            </a:r>
            <a:r>
              <a:rPr lang="zh-CN" altLang="en-US" sz="2000" dirty="0"/>
              <a:t>连胳膊带腿 *</a:t>
            </a:r>
            <a:r>
              <a:rPr lang="en-US" altLang="zh-CN" sz="2000" dirty="0"/>
              <a:t>/</a:t>
            </a:r>
          </a:p>
          <a:p>
            <a:pPr marL="342900" indent="-342900">
              <a:buFont typeface="Arial" panose="020B0604020202020204" pitchFamily="34" charset="0"/>
              <a:buChar char="•"/>
            </a:pPr>
            <a:r>
              <a:rPr lang="en-US" altLang="zh-CN" sz="2000" dirty="0" err="1" smtClean="0"/>
              <a:t>dp</a:t>
            </a:r>
            <a:r>
              <a:rPr lang="en-US" altLang="zh-CN" sz="2000" dirty="0" smtClean="0"/>
              <a:t>-</a:t>
            </a:r>
            <a:r>
              <a:rPr lang="en-US" altLang="zh-CN" sz="2000" dirty="0"/>
              <a:t>&gt;!d&lt;</a:t>
            </a:r>
            <a:r>
              <a:rPr lang="zh-CN" altLang="en-US" sz="2000" dirty="0"/>
              <a:t>真</a:t>
            </a:r>
            <a:r>
              <a:rPr lang="en-US" altLang="zh-CN" sz="2000" dirty="0"/>
              <a:t>&gt; q&lt;</a:t>
            </a:r>
            <a:r>
              <a:rPr lang="zh-CN" altLang="en-US" sz="2000" dirty="0"/>
              <a:t>个</a:t>
            </a:r>
            <a:r>
              <a:rPr lang="en-US" altLang="zh-CN" sz="2000" dirty="0"/>
              <a:t>&gt; :: $.</a:t>
            </a:r>
            <a:r>
              <a:rPr lang="zh-CN" altLang="en-US" sz="2000" dirty="0"/>
              <a:t>内部结构</a:t>
            </a:r>
            <a:r>
              <a:rPr lang="en-US" altLang="zh-CN" sz="2000" dirty="0"/>
              <a:t>=</a:t>
            </a:r>
            <a:r>
              <a:rPr lang="zh-CN" altLang="en-US" sz="2000" dirty="0"/>
              <a:t>单词 </a:t>
            </a:r>
            <a:r>
              <a:rPr lang="en-US" altLang="zh-CN" sz="2000" dirty="0"/>
              <a:t>/* </a:t>
            </a:r>
            <a:r>
              <a:rPr lang="zh-CN" altLang="en-US" sz="2000" dirty="0"/>
              <a:t>真个是水泄不通 *</a:t>
            </a:r>
            <a:r>
              <a:rPr lang="en-US" altLang="zh-CN" sz="2000" dirty="0"/>
              <a:t>/</a:t>
            </a:r>
            <a:endParaRPr lang="en-US" altLang="zh-CN" sz="2000" dirty="0" smtClean="0"/>
          </a:p>
          <a:p>
            <a:pPr marL="342900" indent="-342900">
              <a:buFont typeface="Arial" panose="020B0604020202020204" pitchFamily="34" charset="0"/>
              <a:buChar char="•"/>
            </a:pPr>
            <a:r>
              <a:rPr lang="en-US" altLang="zh-CN" sz="2000" dirty="0" err="1"/>
              <a:t>vp</a:t>
            </a:r>
            <a:r>
              <a:rPr lang="en-US" altLang="zh-CN" sz="2000" dirty="0"/>
              <a:t> -&gt; !v&lt;</a:t>
            </a:r>
            <a:r>
              <a:rPr lang="zh-CN" altLang="en-US" sz="2000" dirty="0"/>
              <a:t>呈现</a:t>
            </a:r>
            <a:r>
              <a:rPr lang="en-US" altLang="zh-CN" sz="2000" dirty="0"/>
              <a:t>&gt; v&lt;</a:t>
            </a:r>
            <a:r>
              <a:rPr lang="zh-CN" altLang="en-US" sz="2000" dirty="0"/>
              <a:t>出</a:t>
            </a:r>
            <a:r>
              <a:rPr lang="en-US" altLang="zh-CN" sz="2000" dirty="0"/>
              <a:t>&gt;   ::$.</a:t>
            </a:r>
            <a:r>
              <a:rPr lang="zh-CN" altLang="en-US" sz="2000" dirty="0"/>
              <a:t>内部结构</a:t>
            </a:r>
            <a:r>
              <a:rPr lang="en-US" altLang="zh-CN" sz="2000" dirty="0"/>
              <a:t>=</a:t>
            </a:r>
            <a:r>
              <a:rPr lang="zh-CN" altLang="en-US" sz="2000" dirty="0"/>
              <a:t>粘合述补</a:t>
            </a:r>
            <a:r>
              <a:rPr lang="en-US" altLang="zh-CN" sz="2000" dirty="0"/>
              <a:t>,$.</a:t>
            </a:r>
            <a:r>
              <a:rPr lang="zh-CN" altLang="en-US" sz="2000" dirty="0"/>
              <a:t>述语</a:t>
            </a:r>
            <a:r>
              <a:rPr lang="en-US" altLang="zh-CN" sz="2000" dirty="0"/>
              <a:t>=%v,$.</a:t>
            </a:r>
            <a:r>
              <a:rPr lang="zh-CN" altLang="en-US" sz="2000" dirty="0" smtClean="0"/>
              <a:t>补语</a:t>
            </a:r>
            <a:r>
              <a:rPr lang="en-US" altLang="zh-CN" sz="2000" dirty="0" smtClean="0"/>
              <a:t>=%%</a:t>
            </a:r>
            <a:r>
              <a:rPr lang="en-US" altLang="zh-CN" sz="2000" dirty="0"/>
              <a:t>v</a:t>
            </a:r>
            <a:r>
              <a:rPr lang="en-US" altLang="zh-CN" sz="2000" dirty="0" smtClean="0"/>
              <a:t>, $.</a:t>
            </a:r>
            <a:r>
              <a:rPr lang="en-US" altLang="zh-CN" sz="2000" dirty="0" err="1"/>
              <a:t>beidingxiu</a:t>
            </a:r>
            <a:r>
              <a:rPr lang="en-US" altLang="zh-CN" sz="2000" dirty="0"/>
              <a:t>=NO,$.</a:t>
            </a:r>
            <a:r>
              <a:rPr lang="en-US" altLang="zh-CN" sz="2000" dirty="0" err="1"/>
              <a:t>zuodingyu</a:t>
            </a:r>
            <a:r>
              <a:rPr lang="en-US" altLang="zh-CN" sz="2000" dirty="0"/>
              <a:t>=NO,$.</a:t>
            </a:r>
            <a:r>
              <a:rPr lang="en-US" altLang="zh-CN" sz="2000" dirty="0" err="1"/>
              <a:t>dehou</a:t>
            </a:r>
            <a:r>
              <a:rPr lang="en-US" altLang="zh-CN" sz="2000" dirty="0"/>
              <a:t>=NO,$.</a:t>
            </a:r>
            <a:r>
              <a:rPr lang="en-US" altLang="zh-CN" sz="2000" dirty="0" err="1"/>
              <a:t>zuozhuyu</a:t>
            </a:r>
            <a:r>
              <a:rPr lang="en-US" altLang="zh-CN" sz="2000" dirty="0"/>
              <a:t>=NO</a:t>
            </a:r>
            <a:endParaRPr lang="en-US" altLang="zh-CN" sz="2000" dirty="0" smtClean="0"/>
          </a:p>
          <a:p>
            <a:pPr marL="342900" indent="-342900">
              <a:buFont typeface="Arial" panose="020B0604020202020204" pitchFamily="34" charset="0"/>
              <a:buChar char="•"/>
            </a:pPr>
            <a:r>
              <a:rPr lang="en-US" altLang="zh-CN" sz="2000" dirty="0" err="1"/>
              <a:t>vp</a:t>
            </a:r>
            <a:r>
              <a:rPr lang="en-US" altLang="zh-CN" sz="2000" dirty="0"/>
              <a:t> -&gt; !v&lt;</a:t>
            </a:r>
            <a:r>
              <a:rPr lang="zh-CN" altLang="en-US" sz="2000" dirty="0"/>
              <a:t>找</a:t>
            </a:r>
            <a:r>
              <a:rPr lang="en-US" altLang="zh-CN" sz="2000" dirty="0"/>
              <a:t>&gt; v&lt;</a:t>
            </a:r>
            <a:r>
              <a:rPr lang="zh-CN" altLang="en-US" sz="2000" dirty="0"/>
              <a:t>到</a:t>
            </a:r>
            <a:r>
              <a:rPr lang="en-US" altLang="zh-CN" sz="2000" dirty="0"/>
              <a:t>|</a:t>
            </a:r>
            <a:r>
              <a:rPr lang="zh-CN" altLang="en-US" sz="2000" dirty="0"/>
              <a:t>出</a:t>
            </a:r>
            <a:r>
              <a:rPr lang="en-US" altLang="zh-CN" sz="2000" dirty="0"/>
              <a:t>|</a:t>
            </a:r>
            <a:r>
              <a:rPr lang="zh-CN" altLang="en-US" sz="2000" dirty="0"/>
              <a:t>出来</a:t>
            </a:r>
            <a:r>
              <a:rPr lang="en-US" altLang="zh-CN" sz="2000" dirty="0"/>
              <a:t>&gt;   ::$.</a:t>
            </a:r>
            <a:r>
              <a:rPr lang="zh-CN" altLang="en-US" sz="2000" dirty="0"/>
              <a:t>内部结构</a:t>
            </a:r>
            <a:r>
              <a:rPr lang="en-US" altLang="zh-CN" sz="2000" dirty="0"/>
              <a:t>=</a:t>
            </a:r>
            <a:r>
              <a:rPr lang="zh-CN" altLang="en-US" sz="2000" dirty="0"/>
              <a:t>粘合述补</a:t>
            </a:r>
            <a:r>
              <a:rPr lang="en-US" altLang="zh-CN" sz="2000" dirty="0"/>
              <a:t>,$.</a:t>
            </a:r>
            <a:r>
              <a:rPr lang="zh-CN" altLang="en-US" sz="2000" dirty="0"/>
              <a:t>述语</a:t>
            </a:r>
            <a:r>
              <a:rPr lang="en-US" altLang="zh-CN" sz="2000" dirty="0"/>
              <a:t>=%v,$.</a:t>
            </a:r>
            <a:r>
              <a:rPr lang="zh-CN" altLang="en-US" sz="2000" dirty="0"/>
              <a:t>补语</a:t>
            </a:r>
            <a:r>
              <a:rPr lang="en-US" altLang="zh-CN" sz="2000" dirty="0"/>
              <a:t>=%%v</a:t>
            </a:r>
            <a:endParaRPr lang="en-US" altLang="zh-CN" sz="2000" dirty="0" smtClean="0"/>
          </a:p>
          <a:p>
            <a:pPr marL="342900" indent="-342900">
              <a:buFont typeface="Arial" panose="020B0604020202020204" pitchFamily="34" charset="0"/>
              <a:buChar char="•"/>
            </a:pPr>
            <a:r>
              <a:rPr lang="en-US" altLang="zh-CN" sz="2000" dirty="0" err="1"/>
              <a:t>zj</a:t>
            </a:r>
            <a:r>
              <a:rPr lang="en-US" altLang="zh-CN" sz="2000" dirty="0"/>
              <a:t> -&gt; t&lt;</a:t>
            </a:r>
            <a:r>
              <a:rPr lang="zh-CN" altLang="en-US" sz="2000" dirty="0"/>
              <a:t>早上</a:t>
            </a:r>
            <a:r>
              <a:rPr lang="en-US" altLang="zh-CN" sz="2000" dirty="0"/>
              <a:t>|</a:t>
            </a:r>
            <a:r>
              <a:rPr lang="zh-CN" altLang="en-US" sz="2000" dirty="0"/>
              <a:t>晚上</a:t>
            </a:r>
            <a:r>
              <a:rPr lang="en-US" altLang="zh-CN" sz="2000" dirty="0"/>
              <a:t>|</a:t>
            </a:r>
            <a:r>
              <a:rPr lang="zh-CN" altLang="en-US" sz="2000" dirty="0"/>
              <a:t>中午</a:t>
            </a:r>
            <a:r>
              <a:rPr lang="en-US" altLang="zh-CN" sz="2000" dirty="0"/>
              <a:t>|</a:t>
            </a:r>
            <a:r>
              <a:rPr lang="zh-CN" altLang="en-US" sz="2000" dirty="0"/>
              <a:t>下午</a:t>
            </a:r>
            <a:r>
              <a:rPr lang="en-US" altLang="zh-CN" sz="2000" dirty="0"/>
              <a:t>&gt; a&lt;</a:t>
            </a:r>
            <a:r>
              <a:rPr lang="zh-CN" altLang="en-US" sz="2000" dirty="0"/>
              <a:t>好</a:t>
            </a:r>
            <a:r>
              <a:rPr lang="en-US" altLang="zh-CN" sz="2000" dirty="0"/>
              <a:t>&gt; w&lt;"!"|"</a:t>
            </a:r>
            <a:r>
              <a:rPr lang="zh-CN" altLang="en-US" sz="2000" dirty="0"/>
              <a:t>！</a:t>
            </a:r>
            <a:r>
              <a:rPr lang="en-US" altLang="zh-CN" sz="2000" dirty="0"/>
              <a:t>"|"."|"</a:t>
            </a:r>
            <a:r>
              <a:rPr lang="zh-CN" altLang="en-US" sz="2000" dirty="0"/>
              <a:t>。</a:t>
            </a:r>
            <a:r>
              <a:rPr lang="en-US" altLang="zh-CN" sz="2000" dirty="0"/>
              <a:t>"|","|"</a:t>
            </a:r>
            <a:r>
              <a:rPr lang="zh-CN" altLang="en-US" sz="2000" dirty="0"/>
              <a:t>，</a:t>
            </a:r>
            <a:r>
              <a:rPr lang="en-US" altLang="zh-CN" sz="2000" dirty="0"/>
              <a:t>"&gt; </a:t>
            </a:r>
            <a:endParaRPr lang="en-US" altLang="zh-CN" sz="2000" dirty="0" smtClean="0"/>
          </a:p>
          <a:p>
            <a:pPr marL="342900" indent="-342900">
              <a:buFont typeface="Arial" panose="020B0604020202020204" pitchFamily="34" charset="0"/>
              <a:buChar char="•"/>
            </a:pPr>
            <a:r>
              <a:rPr lang="en-US" altLang="zh-CN" sz="2000" dirty="0" err="1"/>
              <a:t>zj</a:t>
            </a:r>
            <a:r>
              <a:rPr lang="en-US" altLang="zh-CN" sz="2000" dirty="0"/>
              <a:t> -&gt; v&lt;</a:t>
            </a:r>
            <a:r>
              <a:rPr lang="zh-CN" altLang="en-US" sz="2000" dirty="0"/>
              <a:t>请</a:t>
            </a:r>
            <a:r>
              <a:rPr lang="en-US" altLang="zh-CN" sz="2000" dirty="0"/>
              <a:t>&gt; d&lt;</a:t>
            </a:r>
            <a:r>
              <a:rPr lang="zh-CN" altLang="en-US" sz="2000" dirty="0"/>
              <a:t>不</a:t>
            </a:r>
            <a:r>
              <a:rPr lang="en-US" altLang="zh-CN" sz="2000" dirty="0"/>
              <a:t>&gt; v&lt;</a:t>
            </a:r>
            <a:r>
              <a:rPr lang="zh-CN" altLang="en-US" sz="2000" dirty="0"/>
              <a:t>要</a:t>
            </a:r>
            <a:r>
              <a:rPr lang="en-US" altLang="zh-CN" sz="2000" dirty="0"/>
              <a:t>&gt; a&lt;</a:t>
            </a:r>
            <a:r>
              <a:rPr lang="zh-CN" altLang="en-US" sz="2000" dirty="0"/>
              <a:t>客气</a:t>
            </a:r>
            <a:r>
              <a:rPr lang="en-US" altLang="zh-CN" sz="2000" dirty="0"/>
              <a:t>&gt; w&lt;"."|"</a:t>
            </a:r>
            <a:r>
              <a:rPr lang="zh-CN" altLang="en-US" sz="2000" dirty="0"/>
              <a:t>。</a:t>
            </a:r>
            <a:r>
              <a:rPr lang="en-US" altLang="zh-CN" sz="2000" dirty="0"/>
              <a:t>"|"!"|"</a:t>
            </a:r>
            <a:r>
              <a:rPr lang="zh-CN" altLang="en-US" sz="2000" dirty="0"/>
              <a:t>！</a:t>
            </a:r>
            <a:r>
              <a:rPr lang="en-US" altLang="zh-CN" sz="2000" dirty="0"/>
              <a:t>"&gt; </a:t>
            </a:r>
            <a:endParaRPr lang="en-US" altLang="zh-CN" sz="2000" dirty="0" smtClean="0"/>
          </a:p>
          <a:p>
            <a:pPr marL="342900" indent="-342900">
              <a:buFont typeface="Arial" panose="020B0604020202020204" pitchFamily="34" charset="0"/>
              <a:buChar char="•"/>
            </a:pPr>
            <a:r>
              <a:rPr lang="en-US" altLang="zh-CN" sz="2000" dirty="0" err="1"/>
              <a:t>zj</a:t>
            </a:r>
            <a:r>
              <a:rPr lang="en-US" altLang="zh-CN" sz="2000" dirty="0"/>
              <a:t> -&gt; d&lt;</a:t>
            </a:r>
            <a:r>
              <a:rPr lang="zh-CN" altLang="en-US" sz="2000" dirty="0"/>
              <a:t>随时</a:t>
            </a:r>
            <a:r>
              <a:rPr lang="en-US" altLang="zh-CN" sz="2000" dirty="0"/>
              <a:t>&gt; p&lt;</a:t>
            </a:r>
            <a:r>
              <a:rPr lang="zh-CN" altLang="en-US" sz="2000" dirty="0"/>
              <a:t>为</a:t>
            </a:r>
            <a:r>
              <a:rPr lang="en-US" altLang="zh-CN" sz="2000" dirty="0"/>
              <a:t>&gt; r&lt;</a:t>
            </a:r>
            <a:r>
              <a:rPr lang="zh-CN" altLang="en-US" sz="2000" dirty="0"/>
              <a:t>您</a:t>
            </a:r>
            <a:r>
              <a:rPr lang="en-US" altLang="zh-CN" sz="2000" dirty="0"/>
              <a:t>|</a:t>
            </a:r>
            <a:r>
              <a:rPr lang="zh-CN" altLang="en-US" sz="2000" dirty="0"/>
              <a:t>你</a:t>
            </a:r>
            <a:r>
              <a:rPr lang="en-US" altLang="zh-CN" sz="2000" dirty="0"/>
              <a:t>|</a:t>
            </a:r>
            <a:r>
              <a:rPr lang="zh-CN" altLang="en-US" sz="2000" dirty="0"/>
              <a:t>你们</a:t>
            </a:r>
            <a:r>
              <a:rPr lang="en-US" altLang="zh-CN" sz="2000" dirty="0"/>
              <a:t>&gt; v&lt;</a:t>
            </a:r>
            <a:r>
              <a:rPr lang="zh-CN" altLang="en-US" sz="2000" dirty="0"/>
              <a:t>效劳</a:t>
            </a:r>
            <a:r>
              <a:rPr lang="en-US" altLang="zh-CN" sz="2000" dirty="0"/>
              <a:t>&gt; w&lt;"."|"</a:t>
            </a:r>
            <a:r>
              <a:rPr lang="zh-CN" altLang="en-US" sz="2000" dirty="0"/>
              <a:t>。</a:t>
            </a:r>
            <a:r>
              <a:rPr lang="en-US" altLang="zh-CN" sz="2000" dirty="0"/>
              <a:t>"|"!"|"</a:t>
            </a:r>
            <a:r>
              <a:rPr lang="zh-CN" altLang="en-US" sz="2000" dirty="0"/>
              <a:t>！</a:t>
            </a:r>
            <a:r>
              <a:rPr lang="en-US" altLang="zh-CN" sz="2000" dirty="0"/>
              <a:t>"&gt; </a:t>
            </a:r>
            <a:endParaRPr lang="zh-CN" altLang="en-US" sz="2000" dirty="0"/>
          </a:p>
        </p:txBody>
      </p:sp>
      <p:cxnSp>
        <p:nvCxnSpPr>
          <p:cNvPr id="9" name="直接连接符 8"/>
          <p:cNvCxnSpPr/>
          <p:nvPr/>
        </p:nvCxnSpPr>
        <p:spPr>
          <a:xfrm>
            <a:off x="623600" y="2132856"/>
            <a:ext cx="37444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503920" y="2492896"/>
            <a:ext cx="54290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9512" y="2852936"/>
            <a:ext cx="1668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07976" y="2823021"/>
            <a:ext cx="4925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72596" y="3140968"/>
            <a:ext cx="31873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877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44824"/>
            <a:ext cx="8229600" cy="4536504"/>
          </a:xfrm>
        </p:spPr>
        <p:txBody>
          <a:bodyPr/>
          <a:lstStyle/>
          <a:p>
            <a:r>
              <a:rPr lang="zh-CN" altLang="en-US" sz="2800" dirty="0" smtClean="0"/>
              <a:t>问题：如果现有的基于“词库</a:t>
            </a:r>
            <a:r>
              <a:rPr lang="en-US" altLang="zh-CN" sz="2800" dirty="0" smtClean="0"/>
              <a:t>-</a:t>
            </a:r>
            <a:r>
              <a:rPr lang="zh-CN" altLang="en-US" sz="2800" dirty="0"/>
              <a:t>短语结构</a:t>
            </a:r>
            <a:r>
              <a:rPr lang="zh-CN" altLang="en-US" sz="2800" dirty="0" smtClean="0"/>
              <a:t>规则库”的体系具备表示习语知识的能力（</a:t>
            </a:r>
            <a:r>
              <a:rPr lang="en-US" altLang="zh-CN" sz="2800" dirty="0" smtClean="0"/>
              <a:t>HPSG</a:t>
            </a:r>
            <a:r>
              <a:rPr lang="zh-CN" altLang="en-US" sz="2800" dirty="0" smtClean="0"/>
              <a:t>主要通过词库，詹卫东（</a:t>
            </a:r>
            <a:r>
              <a:rPr lang="en-US" altLang="zh-CN" sz="2800" dirty="0" smtClean="0"/>
              <a:t>2000</a:t>
            </a:r>
            <a:r>
              <a:rPr lang="zh-CN" altLang="en-US" sz="2800" dirty="0" smtClean="0"/>
              <a:t>）主要通过短语结构规则中带终端符的局部规则）那么是否还有专门为习语设计知识表示框架的必要？</a:t>
            </a:r>
            <a:endParaRPr lang="en-US" altLang="zh-CN" sz="2800" dirty="0" smtClean="0"/>
          </a:p>
          <a:p>
            <a:endParaRPr lang="en-US" altLang="zh-CN" sz="2800" dirty="0" smtClean="0"/>
          </a:p>
          <a:p>
            <a:r>
              <a:rPr lang="zh-CN" altLang="en-US" sz="2800" dirty="0" smtClean="0"/>
              <a:t>需要明确：什么样的习语知识是现有的形式化表示手段和句法语义分析算法无法表示和使用的。</a:t>
            </a:r>
            <a:endParaRPr lang="zh-CN" altLang="en-US" sz="2800" dirty="0"/>
          </a:p>
        </p:txBody>
      </p:sp>
      <p:sp>
        <p:nvSpPr>
          <p:cNvPr id="6" name="标题 1"/>
          <p:cNvSpPr>
            <a:spLocks noGrp="1"/>
          </p:cNvSpPr>
          <p:nvPr>
            <p:ph type="title"/>
          </p:nvPr>
        </p:nvSpPr>
        <p:spPr>
          <a:xfrm>
            <a:off x="445760" y="620688"/>
            <a:ext cx="8229600" cy="1039169"/>
          </a:xfrm>
        </p:spPr>
        <p:txBody>
          <a:bodyPr/>
          <a:lstStyle/>
          <a:p>
            <a:r>
              <a:rPr lang="en-US" altLang="zh-CN" sz="3200" dirty="0" smtClean="0"/>
              <a:t>HPSG</a:t>
            </a:r>
            <a:r>
              <a:rPr lang="zh-CN" altLang="en-US" sz="3200" dirty="0" smtClean="0"/>
              <a:t>对习语的处理策略带给我们的启示</a:t>
            </a:r>
            <a:endParaRPr lang="zh-CN" altLang="en-US" sz="3200" dirty="0"/>
          </a:p>
        </p:txBody>
      </p:sp>
    </p:spTree>
    <p:extLst>
      <p:ext uri="{BB962C8B-B14F-4D97-AF65-F5344CB8AC3E}">
        <p14:creationId xmlns:p14="http://schemas.microsoft.com/office/powerpoint/2010/main" val="3075896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基于语符的构式语法</a:t>
            </a:r>
            <a:r>
              <a:rPr lang="en-US" altLang="zh-CN" sz="3200" dirty="0" smtClean="0"/>
              <a:t/>
            </a:r>
            <a:br>
              <a:rPr lang="en-US" altLang="zh-CN" sz="3200" dirty="0" smtClean="0"/>
            </a:br>
            <a:r>
              <a:rPr lang="en-US" altLang="zh-CN" sz="3200" dirty="0" smtClean="0"/>
              <a:t>Sign-Based Construction Grammar, SBCG</a:t>
            </a:r>
            <a:endParaRPr lang="zh-CN" altLang="en-US" sz="3200" dirty="0"/>
          </a:p>
        </p:txBody>
      </p:sp>
      <p:sp>
        <p:nvSpPr>
          <p:cNvPr id="3" name="内容占位符 2"/>
          <p:cNvSpPr>
            <a:spLocks noGrp="1"/>
          </p:cNvSpPr>
          <p:nvPr>
            <p:ph idx="1"/>
          </p:nvPr>
        </p:nvSpPr>
        <p:spPr>
          <a:xfrm>
            <a:off x="390364" y="1828800"/>
            <a:ext cx="8363272" cy="4472136"/>
          </a:xfrm>
        </p:spPr>
        <p:txBody>
          <a:bodyPr/>
          <a:lstStyle/>
          <a:p>
            <a:r>
              <a:rPr lang="en-US" altLang="zh-CN" sz="2100" dirty="0" smtClean="0"/>
              <a:t>HPSG</a:t>
            </a:r>
            <a:r>
              <a:rPr lang="zh-CN" altLang="en-US" sz="2100" dirty="0" smtClean="0"/>
              <a:t>的语言模型包含以下组成部分：</a:t>
            </a:r>
            <a:r>
              <a:rPr lang="zh-CN" altLang="en-US" sz="2100" dirty="0" smtClean="0">
                <a:solidFill>
                  <a:srgbClr val="FF0000"/>
                </a:solidFill>
              </a:rPr>
              <a:t>类型层级</a:t>
            </a:r>
            <a:r>
              <a:rPr lang="zh-CN" altLang="en-US" sz="2100" dirty="0" smtClean="0"/>
              <a:t>、</a:t>
            </a:r>
            <a:r>
              <a:rPr lang="zh-CN" altLang="en-US" sz="2100" dirty="0" smtClean="0">
                <a:solidFill>
                  <a:srgbClr val="FF0000"/>
                </a:solidFill>
              </a:rPr>
              <a:t>词库</a:t>
            </a:r>
            <a:r>
              <a:rPr lang="zh-CN" altLang="en-US" sz="2100" dirty="0" smtClean="0"/>
              <a:t>和与之相应的</a:t>
            </a:r>
            <a:r>
              <a:rPr lang="zh-CN" altLang="en-US" sz="2100" dirty="0" smtClean="0">
                <a:solidFill>
                  <a:srgbClr val="FF0000"/>
                </a:solidFill>
              </a:rPr>
              <a:t>词汇规则</a:t>
            </a:r>
            <a:r>
              <a:rPr lang="zh-CN" altLang="en-US" sz="2100" dirty="0" smtClean="0"/>
              <a:t>（用于描述屈折和派生等形态变化和伴随形态变化产生的句法语义特征变化，包括对配价成分的要求、配价成分和语义论元的对应方式等）、</a:t>
            </a:r>
            <a:r>
              <a:rPr lang="zh-CN" altLang="en-US" sz="2100" dirty="0" smtClean="0">
                <a:solidFill>
                  <a:srgbClr val="FF0000"/>
                </a:solidFill>
              </a:rPr>
              <a:t>句法规则</a:t>
            </a:r>
            <a:r>
              <a:rPr lang="zh-CN" altLang="en-US" sz="2100" dirty="0" smtClean="0"/>
              <a:t>（</a:t>
            </a:r>
            <a:r>
              <a:rPr lang="en-US" altLang="zh-CN" sz="2100" dirty="0" smtClean="0"/>
              <a:t>STFI 2003</a:t>
            </a:r>
            <a:r>
              <a:rPr lang="zh-CN" altLang="en-US" sz="2100" dirty="0" smtClean="0"/>
              <a:t>中仅包括</a:t>
            </a:r>
            <a:r>
              <a:rPr lang="en-US" altLang="zh-CN" sz="2100" dirty="0" smtClean="0"/>
              <a:t>6</a:t>
            </a:r>
            <a:r>
              <a:rPr lang="zh-CN" altLang="en-US" sz="2100" dirty="0" smtClean="0"/>
              <a:t>条抽象度较高的句法规则，限制语言成分之间搭配的任务主要由词库承担）和</a:t>
            </a:r>
            <a:r>
              <a:rPr lang="zh-CN" altLang="en-US" sz="2100" dirty="0" smtClean="0">
                <a:solidFill>
                  <a:srgbClr val="FF0000"/>
                </a:solidFill>
              </a:rPr>
              <a:t>合一原则</a:t>
            </a:r>
            <a:r>
              <a:rPr lang="zh-CN" altLang="en-US" sz="2100" dirty="0" smtClean="0"/>
              <a:t>（</a:t>
            </a:r>
            <a:r>
              <a:rPr lang="en-US" altLang="zh-CN" sz="2100" dirty="0" smtClean="0"/>
              <a:t>STFI 2003</a:t>
            </a:r>
            <a:r>
              <a:rPr lang="zh-CN" altLang="en-US" sz="2100" dirty="0" smtClean="0"/>
              <a:t>中共</a:t>
            </a:r>
            <a:r>
              <a:rPr lang="en-US" altLang="zh-CN" sz="2100" dirty="0" smtClean="0"/>
              <a:t>5</a:t>
            </a:r>
            <a:r>
              <a:rPr lang="zh-CN" altLang="en-US" sz="2100" dirty="0" smtClean="0"/>
              <a:t>条合一原则，用于表示语言成分组合过程中短语结构的父节点和子节点的特征结构之间的对应关系）。</a:t>
            </a:r>
            <a:endParaRPr lang="en-US" altLang="zh-CN" sz="2100" dirty="0" smtClean="0"/>
          </a:p>
          <a:p>
            <a:r>
              <a:rPr lang="en-US" altLang="zh-CN" sz="2100" dirty="0" smtClean="0"/>
              <a:t>HPSG</a:t>
            </a:r>
            <a:r>
              <a:rPr lang="zh-CN" altLang="en-US" sz="2100" dirty="0" smtClean="0"/>
              <a:t>的类型层级负责</a:t>
            </a:r>
            <a:r>
              <a:rPr lang="zh-CN" altLang="en-US" sz="2100" dirty="0" smtClean="0">
                <a:solidFill>
                  <a:srgbClr val="FF0000"/>
                </a:solidFill>
              </a:rPr>
              <a:t>描述词库中的词类、词汇规则和短语类型所携带的描述自身特性、为合一运算服务的特征结构，以及各种特征的取值范围</a:t>
            </a:r>
            <a:r>
              <a:rPr lang="zh-CN" altLang="en-US" sz="2100" dirty="0" smtClean="0"/>
              <a:t>。</a:t>
            </a:r>
            <a:r>
              <a:rPr lang="zh-CN" altLang="en-US" sz="2100" dirty="0" smtClean="0">
                <a:solidFill>
                  <a:srgbClr val="FF0000"/>
                </a:solidFill>
              </a:rPr>
              <a:t>句法规则与合一原则独立于类型层级之外描述</a:t>
            </a:r>
            <a:r>
              <a:rPr lang="zh-CN" altLang="en-US" sz="2100" dirty="0" smtClean="0"/>
              <a:t>。此外，</a:t>
            </a:r>
            <a:r>
              <a:rPr lang="en-US" altLang="zh-CN" sz="2100" dirty="0" smtClean="0">
                <a:solidFill>
                  <a:srgbClr val="FF0000"/>
                </a:solidFill>
              </a:rPr>
              <a:t>HPSG</a:t>
            </a:r>
            <a:r>
              <a:rPr lang="zh-CN" altLang="en-US" sz="2100" dirty="0" smtClean="0">
                <a:solidFill>
                  <a:srgbClr val="FF0000"/>
                </a:solidFill>
              </a:rPr>
              <a:t>中的类型层级是单继承结构</a:t>
            </a:r>
            <a:r>
              <a:rPr lang="zh-CN" altLang="en-US" sz="2100" dirty="0" smtClean="0"/>
              <a:t>，每一个子类型有且仅有一个父类型与之相连。</a:t>
            </a:r>
            <a:endParaRPr lang="en-US" altLang="zh-CN" sz="2100" dirty="0" smtClean="0"/>
          </a:p>
          <a:p>
            <a:r>
              <a:rPr lang="en-US" altLang="zh-CN" sz="2100" dirty="0" smtClean="0">
                <a:solidFill>
                  <a:srgbClr val="FF0000"/>
                </a:solidFill>
              </a:rPr>
              <a:t>HPSG</a:t>
            </a:r>
            <a:r>
              <a:rPr lang="zh-CN" altLang="en-US" sz="2100" dirty="0" smtClean="0">
                <a:solidFill>
                  <a:srgbClr val="FF0000"/>
                </a:solidFill>
              </a:rPr>
              <a:t>词库中的每个词条是一个二元组</a:t>
            </a:r>
            <a:r>
              <a:rPr lang="zh-CN" altLang="en-US" sz="2100" dirty="0" smtClean="0"/>
              <a:t>，包括词条的形式和表示词条句法语义信息的特征结构，</a:t>
            </a:r>
            <a:r>
              <a:rPr lang="zh-CN" altLang="en-US" sz="2100" dirty="0" smtClean="0">
                <a:solidFill>
                  <a:srgbClr val="FF0000"/>
                </a:solidFill>
              </a:rPr>
              <a:t>词条形式也没有进入特征结构之中</a:t>
            </a:r>
            <a:r>
              <a:rPr lang="zh-CN" altLang="en-US" sz="2100" dirty="0" smtClean="0"/>
              <a:t>。</a:t>
            </a:r>
            <a:endParaRPr lang="en-US" altLang="zh-CN" sz="2100" dirty="0" smtClean="0"/>
          </a:p>
          <a:p>
            <a:endParaRPr lang="zh-CN" altLang="en-US" sz="2400" dirty="0"/>
          </a:p>
        </p:txBody>
      </p:sp>
    </p:spTree>
    <p:extLst>
      <p:ext uri="{BB962C8B-B14F-4D97-AF65-F5344CB8AC3E}">
        <p14:creationId xmlns:p14="http://schemas.microsoft.com/office/powerpoint/2010/main" val="2802832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49221" y="404664"/>
            <a:ext cx="7776864" cy="5633634"/>
          </a:xfrm>
          <a:prstGeom prst="rect">
            <a:avLst/>
          </a:prstGeom>
        </p:spPr>
      </p:pic>
      <p:sp>
        <p:nvSpPr>
          <p:cNvPr id="5" name="文本框 4"/>
          <p:cNvSpPr txBox="1"/>
          <p:nvPr/>
        </p:nvSpPr>
        <p:spPr>
          <a:xfrm>
            <a:off x="649221" y="6188208"/>
            <a:ext cx="7992888" cy="646331"/>
          </a:xfrm>
          <a:prstGeom prst="rect">
            <a:avLst/>
          </a:prstGeom>
          <a:noFill/>
        </p:spPr>
        <p:txBody>
          <a:bodyPr wrap="square" rtlCol="0">
            <a:spAutoFit/>
          </a:bodyPr>
          <a:lstStyle/>
          <a:p>
            <a:r>
              <a:rPr lang="en-US" altLang="zh-CN" dirty="0"/>
              <a:t>HPSG</a:t>
            </a:r>
            <a:r>
              <a:rPr lang="zh-CN" altLang="en-US" dirty="0"/>
              <a:t>的类型层级负责</a:t>
            </a:r>
            <a:r>
              <a:rPr lang="zh-CN" altLang="en-US" dirty="0">
                <a:solidFill>
                  <a:srgbClr val="FF0000"/>
                </a:solidFill>
              </a:rPr>
              <a:t>描述词库中的词类、词汇规则和短语类型所携带的描述自身特性、为合一运算服务的特征</a:t>
            </a:r>
            <a:r>
              <a:rPr lang="zh-CN" altLang="en-US" dirty="0" smtClean="0">
                <a:solidFill>
                  <a:srgbClr val="FF0000"/>
                </a:solidFill>
              </a:rPr>
              <a:t>结构，以及各种特征的取值范围</a:t>
            </a:r>
            <a:r>
              <a:rPr lang="zh-CN" altLang="en-US" dirty="0" smtClean="0"/>
              <a:t>。</a:t>
            </a:r>
            <a:endParaRPr lang="zh-CN" altLang="en-US" dirty="0"/>
          </a:p>
        </p:txBody>
      </p:sp>
    </p:spTree>
    <p:extLst>
      <p:ext uri="{BB962C8B-B14F-4D97-AF65-F5344CB8AC3E}">
        <p14:creationId xmlns:p14="http://schemas.microsoft.com/office/powerpoint/2010/main" val="1931701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87624" y="6483554"/>
            <a:ext cx="8136904" cy="338554"/>
          </a:xfrm>
          <a:prstGeom prst="rect">
            <a:avLst/>
          </a:prstGeom>
          <a:noFill/>
        </p:spPr>
        <p:txBody>
          <a:bodyPr wrap="square" rtlCol="0">
            <a:spAutoFit/>
          </a:bodyPr>
          <a:lstStyle/>
          <a:p>
            <a:r>
              <a:rPr lang="zh-CN" altLang="en-US" sz="1600" dirty="0" smtClean="0"/>
              <a:t>具体的词汇规则所继承的类型             中心成分、句法配价、语义信息和论元结构的类型</a:t>
            </a:r>
            <a:endParaRPr lang="zh-CN" altLang="en-US" sz="1600" dirty="0"/>
          </a:p>
        </p:txBody>
      </p:sp>
      <p:pic>
        <p:nvPicPr>
          <p:cNvPr id="5" name="图片 4"/>
          <p:cNvPicPr>
            <a:picLocks noChangeAspect="1"/>
          </p:cNvPicPr>
          <p:nvPr/>
        </p:nvPicPr>
        <p:blipFill>
          <a:blip r:embed="rId2"/>
          <a:stretch>
            <a:fillRect/>
          </a:stretch>
        </p:blipFill>
        <p:spPr>
          <a:xfrm>
            <a:off x="179512" y="260648"/>
            <a:ext cx="4711778" cy="6222906"/>
          </a:xfrm>
          <a:prstGeom prst="rect">
            <a:avLst/>
          </a:prstGeom>
        </p:spPr>
      </p:pic>
      <p:pic>
        <p:nvPicPr>
          <p:cNvPr id="6" name="图片 5"/>
          <p:cNvPicPr>
            <a:picLocks noChangeAspect="1"/>
          </p:cNvPicPr>
          <p:nvPr/>
        </p:nvPicPr>
        <p:blipFill>
          <a:blip r:embed="rId3"/>
          <a:stretch>
            <a:fillRect/>
          </a:stretch>
        </p:blipFill>
        <p:spPr>
          <a:xfrm>
            <a:off x="5004048" y="199279"/>
            <a:ext cx="3997141" cy="6284275"/>
          </a:xfrm>
          <a:prstGeom prst="rect">
            <a:avLst/>
          </a:prstGeom>
        </p:spPr>
      </p:pic>
    </p:spTree>
    <p:extLst>
      <p:ext uri="{BB962C8B-B14F-4D97-AF65-F5344CB8AC3E}">
        <p14:creationId xmlns:p14="http://schemas.microsoft.com/office/powerpoint/2010/main" val="269234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692696"/>
            <a:ext cx="8640960" cy="5832648"/>
          </a:xfrm>
        </p:spPr>
        <p:txBody>
          <a:bodyPr/>
          <a:lstStyle/>
          <a:p>
            <a:r>
              <a:rPr lang="zh-CN" altLang="en-US" sz="2300" dirty="0"/>
              <a:t>本次汇报，一些问题通过思考已经获得相对清晰的结果，一些问题的思考还不够深入</a:t>
            </a:r>
            <a:r>
              <a:rPr lang="zh-CN" altLang="en-US" sz="2300" dirty="0" smtClean="0"/>
              <a:t>，还没有</a:t>
            </a:r>
            <a:r>
              <a:rPr lang="zh-CN" altLang="en-US" sz="2300" dirty="0"/>
              <a:t>得到令人满意的答案</a:t>
            </a:r>
            <a:r>
              <a:rPr lang="zh-CN" altLang="en-US" sz="2300" dirty="0" smtClean="0"/>
              <a:t>。</a:t>
            </a:r>
            <a:endParaRPr lang="en-US" altLang="zh-CN" sz="2300" dirty="0" smtClean="0"/>
          </a:p>
          <a:p>
            <a:r>
              <a:rPr lang="zh-CN" altLang="en-US" sz="2300" dirty="0" smtClean="0"/>
              <a:t>另外</a:t>
            </a:r>
            <a:r>
              <a:rPr lang="zh-CN" altLang="en-US" sz="2300" dirty="0"/>
              <a:t>，一些表面上不同，在不同情景下提出的问题，其本质可能是相同的，需要打通这些问题，构建一般性</a:t>
            </a:r>
            <a:r>
              <a:rPr lang="zh-CN" altLang="en-US" sz="2300" dirty="0" smtClean="0"/>
              <a:t>的建模和求解思路</a:t>
            </a:r>
            <a:r>
              <a:rPr lang="zh-CN" altLang="en-US" sz="2300" dirty="0"/>
              <a:t>，并将这一思路应用到我们所关心的具体问题的解决当中</a:t>
            </a:r>
            <a:r>
              <a:rPr lang="zh-CN" altLang="en-US" sz="2300" dirty="0" smtClean="0"/>
              <a:t>。</a:t>
            </a:r>
            <a:endParaRPr lang="en-US" altLang="zh-CN" sz="2300" dirty="0" smtClean="0"/>
          </a:p>
          <a:p>
            <a:r>
              <a:rPr lang="zh-CN" altLang="en-US" sz="2300" dirty="0" smtClean="0"/>
              <a:t>例如</a:t>
            </a:r>
            <a:r>
              <a:rPr lang="zh-CN" altLang="en-US" sz="2300" dirty="0"/>
              <a:t>，从技术角度看，现有短语结构规则库中的全局规则和局部规则存在调用优先级的差别，</a:t>
            </a:r>
            <a:r>
              <a:rPr lang="zh-CN" altLang="en-US" sz="2300" dirty="0" smtClean="0"/>
              <a:t>在调用显式地定义了类型层级的语法体系中存在</a:t>
            </a:r>
            <a:r>
              <a:rPr lang="zh-CN" altLang="en-US" sz="2300" dirty="0"/>
              <a:t>继承关系的较为一般和较为特殊的</a:t>
            </a:r>
            <a:r>
              <a:rPr lang="en-US" altLang="zh-CN" sz="2300" dirty="0"/>
              <a:t>type</a:t>
            </a:r>
            <a:r>
              <a:rPr lang="zh-CN" altLang="en-US" sz="2300" dirty="0"/>
              <a:t>时，也需要引入调用优先级的差别（包括能否进入调用队列以及调用队列中的先后顺序）来消除伪歧义和避免错误分析结果</a:t>
            </a:r>
            <a:r>
              <a:rPr lang="zh-CN" altLang="en-US" sz="2300" dirty="0" smtClean="0"/>
              <a:t>。</a:t>
            </a:r>
            <a:endParaRPr lang="en-US" altLang="zh-CN" sz="2300" dirty="0" smtClean="0"/>
          </a:p>
          <a:p>
            <a:r>
              <a:rPr lang="zh-CN" altLang="en-US" sz="2300" dirty="0" smtClean="0"/>
              <a:t>从</a:t>
            </a:r>
            <a:r>
              <a:rPr lang="zh-CN" altLang="en-US" sz="2300" dirty="0"/>
              <a:t>人工智能角度看，两者都是在</a:t>
            </a:r>
            <a:r>
              <a:rPr lang="en-US" altLang="zh-CN" sz="2300" dirty="0"/>
              <a:t>type</a:t>
            </a:r>
            <a:r>
              <a:rPr lang="zh-CN" altLang="en-US" sz="2300" dirty="0"/>
              <a:t>库中搜寻允准给定</a:t>
            </a:r>
            <a:r>
              <a:rPr lang="en-US" altLang="zh-CN" sz="2300" dirty="0"/>
              <a:t>token</a:t>
            </a:r>
            <a:r>
              <a:rPr lang="zh-CN" altLang="en-US" sz="2300" dirty="0"/>
              <a:t>的</a:t>
            </a:r>
            <a:r>
              <a:rPr lang="en-US" altLang="zh-CN" sz="2300" dirty="0" smtClean="0"/>
              <a:t>type</a:t>
            </a:r>
            <a:r>
              <a:rPr lang="zh-CN" altLang="en-US" sz="2300" dirty="0" smtClean="0"/>
              <a:t>及确定</a:t>
            </a:r>
            <a:r>
              <a:rPr lang="en-US" altLang="zh-CN" sz="2300" dirty="0" smtClean="0"/>
              <a:t>type</a:t>
            </a:r>
            <a:r>
              <a:rPr lang="zh-CN" altLang="en-US" sz="2300" dirty="0" smtClean="0"/>
              <a:t>间的组合关系时，</a:t>
            </a:r>
            <a:r>
              <a:rPr lang="zh-CN" altLang="en-US" sz="2300" dirty="0"/>
              <a:t>采用启发式规则缩小搜索空间，对搜索过程进行剪枝</a:t>
            </a:r>
            <a:r>
              <a:rPr lang="zh-CN" altLang="en-US" sz="2300" dirty="0" smtClean="0"/>
              <a:t>，企图用更小的时间和空间复杂度得到更准确的处理结果的过程。</a:t>
            </a:r>
            <a:endParaRPr lang="en-US" altLang="zh-CN" sz="2300" dirty="0" smtClean="0"/>
          </a:p>
          <a:p>
            <a:endParaRPr lang="en-US" altLang="zh-CN" sz="2300" dirty="0" smtClean="0"/>
          </a:p>
          <a:p>
            <a:r>
              <a:rPr lang="zh-CN" altLang="en-US" sz="2300" dirty="0" smtClean="0"/>
              <a:t>请老师和各位同学多多批评指正，提出宝贵的意见和建议。</a:t>
            </a:r>
            <a:endParaRPr lang="zh-CN" altLang="en-US" sz="2300" dirty="0"/>
          </a:p>
          <a:p>
            <a:endParaRPr lang="zh-CN" altLang="en-US" sz="2800" dirty="0"/>
          </a:p>
        </p:txBody>
      </p:sp>
    </p:spTree>
    <p:extLst>
      <p:ext uri="{BB962C8B-B14F-4D97-AF65-F5344CB8AC3E}">
        <p14:creationId xmlns:p14="http://schemas.microsoft.com/office/powerpoint/2010/main" val="128947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25229" y="290927"/>
            <a:ext cx="4032448" cy="6225707"/>
          </a:xfrm>
          <a:prstGeom prst="rect">
            <a:avLst/>
          </a:prstGeom>
        </p:spPr>
      </p:pic>
      <p:sp>
        <p:nvSpPr>
          <p:cNvPr id="7" name="文本框 6"/>
          <p:cNvSpPr txBox="1"/>
          <p:nvPr/>
        </p:nvSpPr>
        <p:spPr>
          <a:xfrm>
            <a:off x="741253" y="6467904"/>
            <a:ext cx="3600400" cy="369332"/>
          </a:xfrm>
          <a:prstGeom prst="rect">
            <a:avLst/>
          </a:prstGeom>
          <a:noFill/>
        </p:spPr>
        <p:txBody>
          <a:bodyPr wrap="square" rtlCol="0">
            <a:spAutoFit/>
          </a:bodyPr>
          <a:lstStyle/>
          <a:p>
            <a:r>
              <a:rPr lang="zh-CN" altLang="en-US" dirty="0" smtClean="0"/>
              <a:t>具体的词条所继承的类型（未完）</a:t>
            </a:r>
            <a:endParaRPr lang="zh-CN" altLang="en-US" dirty="0"/>
          </a:p>
        </p:txBody>
      </p:sp>
      <p:pic>
        <p:nvPicPr>
          <p:cNvPr id="8" name="图片 7"/>
          <p:cNvPicPr>
            <a:picLocks noChangeAspect="1"/>
          </p:cNvPicPr>
          <p:nvPr/>
        </p:nvPicPr>
        <p:blipFill>
          <a:blip r:embed="rId3"/>
          <a:stretch>
            <a:fillRect/>
          </a:stretch>
        </p:blipFill>
        <p:spPr>
          <a:xfrm>
            <a:off x="5004048" y="290927"/>
            <a:ext cx="3627654" cy="6225707"/>
          </a:xfrm>
          <a:prstGeom prst="rect">
            <a:avLst/>
          </a:prstGeom>
        </p:spPr>
      </p:pic>
      <p:sp>
        <p:nvSpPr>
          <p:cNvPr id="9" name="文本框 8"/>
          <p:cNvSpPr txBox="1"/>
          <p:nvPr/>
        </p:nvSpPr>
        <p:spPr>
          <a:xfrm>
            <a:off x="5436096" y="6467904"/>
            <a:ext cx="3025505" cy="369332"/>
          </a:xfrm>
          <a:prstGeom prst="rect">
            <a:avLst/>
          </a:prstGeom>
          <a:noFill/>
        </p:spPr>
        <p:txBody>
          <a:bodyPr wrap="square" rtlCol="0">
            <a:spAutoFit/>
          </a:bodyPr>
          <a:lstStyle/>
          <a:p>
            <a:r>
              <a:rPr lang="en-US" altLang="zh-CN" dirty="0" smtClean="0"/>
              <a:t>HPSG</a:t>
            </a:r>
            <a:r>
              <a:rPr lang="zh-CN" altLang="en-US" dirty="0" smtClean="0"/>
              <a:t>用到的其他特征结构</a:t>
            </a:r>
            <a:endParaRPr lang="zh-CN" altLang="en-US" dirty="0"/>
          </a:p>
        </p:txBody>
      </p:sp>
    </p:spTree>
    <p:extLst>
      <p:ext uri="{BB962C8B-B14F-4D97-AF65-F5344CB8AC3E}">
        <p14:creationId xmlns:p14="http://schemas.microsoft.com/office/powerpoint/2010/main" val="2568366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27161" b="16490"/>
          <a:stretch/>
        </p:blipFill>
        <p:spPr>
          <a:xfrm>
            <a:off x="3707904" y="2250236"/>
            <a:ext cx="4320480" cy="1224136"/>
          </a:xfrm>
          <a:prstGeom prst="rect">
            <a:avLst/>
          </a:prstGeom>
        </p:spPr>
      </p:pic>
      <p:pic>
        <p:nvPicPr>
          <p:cNvPr id="5" name="图片 4"/>
          <p:cNvPicPr>
            <a:picLocks noChangeAspect="1"/>
          </p:cNvPicPr>
          <p:nvPr/>
        </p:nvPicPr>
        <p:blipFill>
          <a:blip r:embed="rId3"/>
          <a:stretch>
            <a:fillRect/>
          </a:stretch>
        </p:blipFill>
        <p:spPr>
          <a:xfrm>
            <a:off x="3551044" y="548680"/>
            <a:ext cx="4698920" cy="1556563"/>
          </a:xfrm>
          <a:prstGeom prst="rect">
            <a:avLst/>
          </a:prstGeom>
        </p:spPr>
      </p:pic>
      <p:pic>
        <p:nvPicPr>
          <p:cNvPr id="6" name="图片 5"/>
          <p:cNvPicPr>
            <a:picLocks noChangeAspect="1"/>
          </p:cNvPicPr>
          <p:nvPr/>
        </p:nvPicPr>
        <p:blipFill>
          <a:blip r:embed="rId4"/>
          <a:stretch>
            <a:fillRect/>
          </a:stretch>
        </p:blipFill>
        <p:spPr>
          <a:xfrm>
            <a:off x="3851920" y="3619365"/>
            <a:ext cx="4097169" cy="1453017"/>
          </a:xfrm>
          <a:prstGeom prst="rect">
            <a:avLst/>
          </a:prstGeom>
        </p:spPr>
      </p:pic>
      <p:sp>
        <p:nvSpPr>
          <p:cNvPr id="2" name="文本框 1"/>
          <p:cNvSpPr txBox="1"/>
          <p:nvPr/>
        </p:nvSpPr>
        <p:spPr>
          <a:xfrm>
            <a:off x="-19169" y="2581601"/>
            <a:ext cx="3724096" cy="646331"/>
          </a:xfrm>
          <a:prstGeom prst="rect">
            <a:avLst/>
          </a:prstGeom>
          <a:noFill/>
        </p:spPr>
        <p:txBody>
          <a:bodyPr wrap="none" rtlCol="0">
            <a:spAutoFit/>
          </a:bodyPr>
          <a:lstStyle/>
          <a:p>
            <a:pPr algn="ctr"/>
            <a:r>
              <a:rPr lang="zh-CN" altLang="en-US" dirty="0" smtClean="0"/>
              <a:t>句法规则</a:t>
            </a:r>
            <a:r>
              <a:rPr lang="zh-CN" altLang="en-US" dirty="0"/>
              <a:t>例子</a:t>
            </a:r>
            <a:r>
              <a:rPr lang="zh-CN" altLang="en-US" dirty="0" smtClean="0"/>
              <a:t>：中心语</a:t>
            </a:r>
            <a:r>
              <a:rPr lang="en-US" altLang="zh-CN" dirty="0" smtClean="0"/>
              <a:t>-</a:t>
            </a:r>
            <a:r>
              <a:rPr lang="zh-CN" altLang="en-US" dirty="0" smtClean="0"/>
              <a:t>指示语规则</a:t>
            </a:r>
            <a:endParaRPr lang="en-US" altLang="zh-CN" dirty="0" smtClean="0"/>
          </a:p>
          <a:p>
            <a:pPr algn="ctr"/>
            <a:r>
              <a:rPr lang="zh-CN" altLang="en-US" dirty="0" smtClean="0"/>
              <a:t>（不在类型层级中）</a:t>
            </a:r>
            <a:endParaRPr lang="zh-CN" altLang="en-US" dirty="0"/>
          </a:p>
        </p:txBody>
      </p:sp>
      <p:sp>
        <p:nvSpPr>
          <p:cNvPr id="8" name="文本框 7"/>
          <p:cNvSpPr txBox="1"/>
          <p:nvPr/>
        </p:nvSpPr>
        <p:spPr>
          <a:xfrm>
            <a:off x="250136" y="1142295"/>
            <a:ext cx="3185487" cy="369332"/>
          </a:xfrm>
          <a:prstGeom prst="rect">
            <a:avLst/>
          </a:prstGeom>
          <a:noFill/>
        </p:spPr>
        <p:txBody>
          <a:bodyPr wrap="none" rtlCol="0">
            <a:spAutoFit/>
          </a:bodyPr>
          <a:lstStyle/>
          <a:p>
            <a:r>
              <a:rPr lang="zh-CN" altLang="en-US" dirty="0" smtClean="0"/>
              <a:t>词汇规则例子：名词复数规则</a:t>
            </a:r>
            <a:endParaRPr lang="zh-CN" altLang="en-US" dirty="0"/>
          </a:p>
        </p:txBody>
      </p:sp>
      <p:sp>
        <p:nvSpPr>
          <p:cNvPr id="9" name="文本框 8"/>
          <p:cNvSpPr txBox="1"/>
          <p:nvPr/>
        </p:nvSpPr>
        <p:spPr>
          <a:xfrm>
            <a:off x="442498" y="3619365"/>
            <a:ext cx="2800767" cy="1477328"/>
          </a:xfrm>
          <a:prstGeom prst="rect">
            <a:avLst/>
          </a:prstGeom>
          <a:noFill/>
        </p:spPr>
        <p:txBody>
          <a:bodyPr wrap="none" rtlCol="0">
            <a:spAutoFit/>
          </a:bodyPr>
          <a:lstStyle/>
          <a:p>
            <a:pPr algn="ctr"/>
            <a:r>
              <a:rPr lang="zh-CN" altLang="en-US" dirty="0" smtClean="0"/>
              <a:t>词条</a:t>
            </a:r>
            <a:r>
              <a:rPr lang="zh-CN" altLang="en-US" dirty="0"/>
              <a:t>例子</a:t>
            </a:r>
            <a:r>
              <a:rPr lang="zh-CN" altLang="en-US" dirty="0" smtClean="0"/>
              <a:t>：可数名词 </a:t>
            </a:r>
            <a:r>
              <a:rPr lang="en-US" altLang="zh-CN" dirty="0" smtClean="0"/>
              <a:t>book</a:t>
            </a:r>
          </a:p>
          <a:p>
            <a:pPr algn="ctr"/>
            <a:r>
              <a:rPr lang="zh-CN" altLang="en-US" dirty="0" smtClean="0"/>
              <a:t>（虽然继承了类型层级中</a:t>
            </a:r>
            <a:endParaRPr lang="en-US" altLang="zh-CN" dirty="0" smtClean="0"/>
          </a:p>
          <a:p>
            <a:pPr algn="ctr"/>
            <a:r>
              <a:rPr lang="zh-CN" altLang="en-US" dirty="0" smtClean="0"/>
              <a:t>定义的类型，但是词条</a:t>
            </a:r>
            <a:endParaRPr lang="en-US" altLang="zh-CN" dirty="0" smtClean="0"/>
          </a:p>
          <a:p>
            <a:pPr algn="ctr"/>
            <a:r>
              <a:rPr lang="zh-CN" altLang="en-US" dirty="0" smtClean="0"/>
              <a:t>本身是个二元组，不在</a:t>
            </a:r>
            <a:endParaRPr lang="en-US" altLang="zh-CN" dirty="0" smtClean="0"/>
          </a:p>
          <a:p>
            <a:pPr algn="ctr"/>
            <a:r>
              <a:rPr lang="zh-CN" altLang="en-US" dirty="0" smtClean="0"/>
              <a:t>类型层级中）</a:t>
            </a:r>
            <a:endParaRPr lang="zh-CN" altLang="en-US" dirty="0"/>
          </a:p>
        </p:txBody>
      </p:sp>
      <p:sp>
        <p:nvSpPr>
          <p:cNvPr id="10" name="文本框 9"/>
          <p:cNvSpPr txBox="1"/>
          <p:nvPr/>
        </p:nvSpPr>
        <p:spPr>
          <a:xfrm>
            <a:off x="99545" y="5573051"/>
            <a:ext cx="3486671" cy="646331"/>
          </a:xfrm>
          <a:prstGeom prst="rect">
            <a:avLst/>
          </a:prstGeom>
          <a:noFill/>
        </p:spPr>
        <p:txBody>
          <a:bodyPr wrap="square" rtlCol="0">
            <a:spAutoFit/>
          </a:bodyPr>
          <a:lstStyle/>
          <a:p>
            <a:pPr algn="ctr"/>
            <a:r>
              <a:rPr lang="zh-CN" altLang="en-US" dirty="0"/>
              <a:t>合一</a:t>
            </a:r>
            <a:r>
              <a:rPr lang="zh-CN" altLang="en-US" dirty="0" smtClean="0"/>
              <a:t>原则</a:t>
            </a:r>
            <a:r>
              <a:rPr lang="zh-CN" altLang="en-US" dirty="0"/>
              <a:t>例子</a:t>
            </a:r>
            <a:r>
              <a:rPr lang="zh-CN" altLang="en-US" dirty="0" smtClean="0"/>
              <a:t>：中心语特征原则</a:t>
            </a:r>
            <a:endParaRPr lang="en-US" altLang="zh-CN" dirty="0" smtClean="0"/>
          </a:p>
          <a:p>
            <a:pPr algn="ctr"/>
            <a:r>
              <a:rPr lang="zh-CN" altLang="en-US" dirty="0" smtClean="0"/>
              <a:t>（不在类型层级中）</a:t>
            </a:r>
            <a:endParaRPr lang="zh-CN" altLang="en-US" dirty="0"/>
          </a:p>
        </p:txBody>
      </p:sp>
      <p:sp>
        <p:nvSpPr>
          <p:cNvPr id="11" name="矩形 10"/>
          <p:cNvSpPr/>
          <p:nvPr/>
        </p:nvSpPr>
        <p:spPr>
          <a:xfrm>
            <a:off x="3686537" y="5434551"/>
            <a:ext cx="4896544" cy="923330"/>
          </a:xfrm>
          <a:prstGeom prst="rect">
            <a:avLst/>
          </a:prstGeom>
        </p:spPr>
        <p:txBody>
          <a:bodyPr wrap="square">
            <a:spAutoFit/>
          </a:bodyPr>
          <a:lstStyle/>
          <a:p>
            <a:r>
              <a:rPr lang="zh-CN" altLang="en-US" dirty="0">
                <a:solidFill>
                  <a:srgbClr val="333333"/>
                </a:solidFill>
                <a:latin typeface="-apple-system-font"/>
              </a:rPr>
              <a:t>具有中心语的短语的</a:t>
            </a:r>
            <a:r>
              <a:rPr lang="en-US" altLang="zh-CN" dirty="0" smtClean="0">
                <a:solidFill>
                  <a:srgbClr val="333333"/>
                </a:solidFill>
                <a:latin typeface="-apple-system-font"/>
              </a:rPr>
              <a:t>HEAD</a:t>
            </a:r>
            <a:r>
              <a:rPr lang="zh-CN" altLang="en-US" dirty="0" smtClean="0">
                <a:solidFill>
                  <a:srgbClr val="333333"/>
                </a:solidFill>
                <a:latin typeface="-apple-system-font"/>
              </a:rPr>
              <a:t>与</a:t>
            </a:r>
            <a:r>
              <a:rPr lang="zh-CN" altLang="en-US" dirty="0">
                <a:solidFill>
                  <a:srgbClr val="333333"/>
                </a:solidFill>
                <a:latin typeface="-apple-system-font"/>
              </a:rPr>
              <a:t>中心语的</a:t>
            </a:r>
            <a:r>
              <a:rPr lang="en-US" altLang="zh-CN" dirty="0">
                <a:solidFill>
                  <a:srgbClr val="333333"/>
                </a:solidFill>
                <a:latin typeface="-apple-system-font"/>
              </a:rPr>
              <a:t>HEAD</a:t>
            </a:r>
            <a:r>
              <a:rPr lang="zh-CN" altLang="en-US" dirty="0">
                <a:solidFill>
                  <a:srgbClr val="333333"/>
                </a:solidFill>
                <a:latin typeface="-apple-system-font"/>
              </a:rPr>
              <a:t>值一致</a:t>
            </a:r>
            <a:r>
              <a:rPr lang="zh-CN" altLang="en-US" dirty="0" smtClean="0">
                <a:solidFill>
                  <a:srgbClr val="333333"/>
                </a:solidFill>
                <a:latin typeface="-apple-system-font"/>
              </a:rPr>
              <a:t>。</a:t>
            </a:r>
            <a:r>
              <a:rPr lang="en-US" altLang="zh-CN" dirty="0" smtClean="0">
                <a:solidFill>
                  <a:srgbClr val="333333"/>
                </a:solidFill>
                <a:latin typeface="-apple-system-font"/>
              </a:rPr>
              <a:t>HEAD</a:t>
            </a:r>
            <a:r>
              <a:rPr lang="zh-CN" altLang="en-US" dirty="0" smtClean="0">
                <a:solidFill>
                  <a:srgbClr val="333333"/>
                </a:solidFill>
                <a:latin typeface="-apple-system-font"/>
              </a:rPr>
              <a:t>中包括</a:t>
            </a:r>
            <a:r>
              <a:rPr lang="zh-CN" altLang="en-US" dirty="0">
                <a:solidFill>
                  <a:srgbClr val="333333"/>
                </a:solidFill>
                <a:latin typeface="-apple-system-font"/>
              </a:rPr>
              <a:t>性、数、格、是否是助动词、是否是定式动词等</a:t>
            </a:r>
            <a:r>
              <a:rPr lang="zh-CN" altLang="en-US" dirty="0" smtClean="0">
                <a:solidFill>
                  <a:srgbClr val="333333"/>
                </a:solidFill>
                <a:latin typeface="-apple-system-font"/>
              </a:rPr>
              <a:t>信息。</a:t>
            </a:r>
            <a:endParaRPr lang="en-US" altLang="zh-CN" dirty="0"/>
          </a:p>
        </p:txBody>
      </p:sp>
    </p:spTree>
    <p:extLst>
      <p:ext uri="{BB962C8B-B14F-4D97-AF65-F5344CB8AC3E}">
        <p14:creationId xmlns:p14="http://schemas.microsoft.com/office/powerpoint/2010/main" val="1911329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1208112"/>
          </a:xfrm>
        </p:spPr>
        <p:txBody>
          <a:bodyPr/>
          <a:lstStyle/>
          <a:p>
            <a:r>
              <a:rPr lang="zh-CN" altLang="en-US" sz="3200" dirty="0" smtClean="0"/>
              <a:t>基于语符的构式语法</a:t>
            </a:r>
            <a:r>
              <a:rPr lang="en-US" altLang="zh-CN" sz="3200" dirty="0" smtClean="0"/>
              <a:t/>
            </a:r>
            <a:br>
              <a:rPr lang="en-US" altLang="zh-CN" sz="3200" dirty="0" smtClean="0"/>
            </a:br>
            <a:r>
              <a:rPr lang="en-US" altLang="zh-CN" sz="3200" dirty="0" smtClean="0"/>
              <a:t>Sign-Based Construction Grammar, SBCG</a:t>
            </a:r>
            <a:endParaRPr lang="zh-CN" altLang="en-US" sz="3200" dirty="0"/>
          </a:p>
        </p:txBody>
      </p:sp>
      <p:sp>
        <p:nvSpPr>
          <p:cNvPr id="3" name="内容占位符 2"/>
          <p:cNvSpPr>
            <a:spLocks noGrp="1"/>
          </p:cNvSpPr>
          <p:nvPr>
            <p:ph idx="1"/>
          </p:nvPr>
        </p:nvSpPr>
        <p:spPr>
          <a:xfrm>
            <a:off x="457200" y="1828800"/>
            <a:ext cx="8229600" cy="4912568"/>
          </a:xfrm>
        </p:spPr>
        <p:txBody>
          <a:bodyPr/>
          <a:lstStyle/>
          <a:p>
            <a:r>
              <a:rPr lang="en-US" altLang="zh-CN" sz="1700" dirty="0"/>
              <a:t>SBCG</a:t>
            </a:r>
            <a:r>
              <a:rPr lang="zh-CN" altLang="en-US" sz="1700" dirty="0"/>
              <a:t>是在</a:t>
            </a:r>
            <a:r>
              <a:rPr lang="en-US" altLang="zh-CN" sz="1700" dirty="0"/>
              <a:t>HPSG</a:t>
            </a:r>
            <a:r>
              <a:rPr lang="zh-CN" altLang="en-US" sz="1700" dirty="0"/>
              <a:t>的基础上，借鉴索绪尔提出的“符号”</a:t>
            </a:r>
            <a:r>
              <a:rPr lang="zh-CN" altLang="en-US" sz="1700" dirty="0" smtClean="0"/>
              <a:t>概念发展</a:t>
            </a:r>
            <a:r>
              <a:rPr lang="zh-CN" altLang="en-US" sz="1700" dirty="0"/>
              <a:t>而成</a:t>
            </a:r>
            <a:r>
              <a:rPr lang="zh-CN" altLang="en-US" sz="1700" dirty="0" smtClean="0"/>
              <a:t>的</a:t>
            </a:r>
            <a:r>
              <a:rPr lang="zh-CN" altLang="en-US" sz="1700" dirty="0"/>
              <a:t>，</a:t>
            </a:r>
            <a:r>
              <a:rPr lang="zh-CN" altLang="en-US" sz="1700" dirty="0" smtClean="0"/>
              <a:t>主要在</a:t>
            </a:r>
            <a:r>
              <a:rPr lang="en-US" altLang="zh-CN" sz="1700" dirty="0" smtClean="0"/>
              <a:t>HPSG</a:t>
            </a:r>
            <a:r>
              <a:rPr lang="zh-CN" altLang="en-US" sz="1700" dirty="0" smtClean="0"/>
              <a:t>的基础上做了两点调整：</a:t>
            </a:r>
            <a:endParaRPr lang="en-US" altLang="zh-CN" sz="1700" dirty="0" smtClean="0"/>
          </a:p>
          <a:p>
            <a:pPr marL="457200" indent="-457200">
              <a:buFont typeface="+mj-lt"/>
              <a:buAutoNum type="arabicPeriod"/>
            </a:pPr>
            <a:r>
              <a:rPr lang="zh-CN" altLang="en-US" sz="1700" dirty="0" smtClean="0">
                <a:solidFill>
                  <a:srgbClr val="FF0000"/>
                </a:solidFill>
              </a:rPr>
              <a:t>将所有语言知识都用特征结构表示</a:t>
            </a:r>
            <a:r>
              <a:rPr lang="zh-CN" altLang="en-US" sz="1700" dirty="0"/>
              <a:t>：</a:t>
            </a:r>
            <a:r>
              <a:rPr lang="zh-CN" altLang="en-US" sz="1700" dirty="0" smtClean="0"/>
              <a:t>通过引入新的特征</a:t>
            </a:r>
            <a:r>
              <a:rPr lang="en-US" altLang="zh-CN" sz="1700" dirty="0" smtClean="0"/>
              <a:t>MOTHER, DTRS</a:t>
            </a:r>
            <a:r>
              <a:rPr lang="zh-CN" altLang="en-US" sz="1700" dirty="0" smtClean="0"/>
              <a:t>和</a:t>
            </a:r>
            <a:r>
              <a:rPr lang="en-US" altLang="zh-CN" sz="1700" dirty="0" smtClean="0"/>
              <a:t>HD-DTR</a:t>
            </a:r>
            <a:r>
              <a:rPr lang="zh-CN" altLang="en-US" sz="1700" dirty="0" smtClean="0"/>
              <a:t>将句法规则、合一原则表示为类型层级中的特定类型，并将原词库词条二元组中的词条形式赋予特征</a:t>
            </a:r>
            <a:r>
              <a:rPr lang="en-US" altLang="zh-CN" sz="1700" dirty="0" smtClean="0"/>
              <a:t>PHON</a:t>
            </a:r>
            <a:r>
              <a:rPr lang="zh-CN" altLang="en-US" sz="1700" dirty="0" smtClean="0"/>
              <a:t>，移进特征结构之中。</a:t>
            </a:r>
            <a:endParaRPr lang="en-US" altLang="zh-CN" sz="1700" dirty="0" smtClean="0"/>
          </a:p>
          <a:p>
            <a:pPr marL="0" indent="0">
              <a:buNone/>
            </a:pPr>
            <a:endParaRPr lang="en-US" altLang="zh-CN" sz="1700" dirty="0"/>
          </a:p>
          <a:p>
            <a:pPr marL="0" indent="0">
              <a:buNone/>
            </a:pPr>
            <a:endParaRPr lang="en-US" altLang="zh-CN" sz="1700" dirty="0" smtClean="0"/>
          </a:p>
          <a:p>
            <a:pPr marL="0" indent="0">
              <a:buNone/>
            </a:pPr>
            <a:endParaRPr lang="en-US" altLang="zh-CN" sz="1700" dirty="0" smtClean="0"/>
          </a:p>
          <a:p>
            <a:pPr marL="0" indent="0">
              <a:buNone/>
            </a:pPr>
            <a:endParaRPr lang="en-US" altLang="zh-CN" sz="1700" dirty="0"/>
          </a:p>
          <a:p>
            <a:pPr marL="0" indent="0">
              <a:buNone/>
            </a:pPr>
            <a:endParaRPr lang="en-US" altLang="zh-CN" sz="1700" dirty="0"/>
          </a:p>
          <a:p>
            <a:pPr marL="0" indent="0">
              <a:buNone/>
            </a:pPr>
            <a:endParaRPr lang="en-US" altLang="zh-CN" sz="1700" dirty="0" smtClean="0"/>
          </a:p>
          <a:p>
            <a:pPr marL="0" indent="0">
              <a:buNone/>
            </a:pPr>
            <a:endParaRPr lang="en-US" altLang="zh-CN" sz="1700" dirty="0" smtClean="0"/>
          </a:p>
          <a:p>
            <a:pPr marL="0" indent="0">
              <a:buNone/>
            </a:pPr>
            <a:r>
              <a:rPr lang="zh-CN" altLang="en-US" sz="1700" dirty="0" smtClean="0"/>
              <a:t>这样，所有的语言知识，不管是基于规则的“条件→动作”型知识（</a:t>
            </a:r>
            <a:r>
              <a:rPr lang="en-US" altLang="zh-CN" sz="1700" dirty="0" smtClean="0"/>
              <a:t>HPSG</a:t>
            </a:r>
            <a:r>
              <a:rPr lang="zh-CN" altLang="en-US" sz="1700" dirty="0" smtClean="0"/>
              <a:t>中表示句法规则的</a:t>
            </a:r>
            <a:r>
              <a:rPr lang="en-US" altLang="zh-CN" sz="1700" dirty="0" smtClean="0"/>
              <a:t>CFG</a:t>
            </a:r>
            <a:r>
              <a:rPr lang="zh-CN" altLang="en-US" sz="1700" dirty="0" smtClean="0"/>
              <a:t>和表示合一原则的算法步骤）还是基于范畴的“属性：值”（</a:t>
            </a:r>
            <a:r>
              <a:rPr lang="en-US" altLang="zh-CN" sz="1700" dirty="0" smtClean="0"/>
              <a:t>HPSG</a:t>
            </a:r>
            <a:r>
              <a:rPr lang="zh-CN" altLang="en-US" sz="1700" dirty="0" smtClean="0"/>
              <a:t>中已经存放在类型层级之中的信息）知识，都由统一的模式（即类型层级和由类型层级所允准的，带有一定特征结构的具体类型）表示，由此</a:t>
            </a:r>
            <a:r>
              <a:rPr lang="zh-CN" altLang="en-US" sz="1700" dirty="0"/>
              <a:t>贯彻“</a:t>
            </a:r>
            <a:r>
              <a:rPr lang="zh-CN" altLang="en-US" sz="1700" dirty="0">
                <a:solidFill>
                  <a:srgbClr val="FF0000"/>
                </a:solidFill>
              </a:rPr>
              <a:t>一切皆语符</a:t>
            </a:r>
            <a:r>
              <a:rPr lang="zh-CN" altLang="en-US" sz="1700" dirty="0"/>
              <a:t>”的语言学</a:t>
            </a:r>
            <a:r>
              <a:rPr lang="zh-CN" altLang="en-US" sz="1700" dirty="0" smtClean="0"/>
              <a:t>理念</a:t>
            </a:r>
            <a:r>
              <a:rPr lang="zh-CN" altLang="en-US" sz="1700" dirty="0"/>
              <a:t>。</a:t>
            </a:r>
            <a:endParaRPr lang="en-US" altLang="zh-CN" sz="1700" dirty="0" smtClean="0"/>
          </a:p>
        </p:txBody>
      </p:sp>
      <p:pic>
        <p:nvPicPr>
          <p:cNvPr id="4" name="图片 3"/>
          <p:cNvPicPr>
            <a:picLocks noChangeAspect="1"/>
          </p:cNvPicPr>
          <p:nvPr/>
        </p:nvPicPr>
        <p:blipFill>
          <a:blip r:embed="rId2"/>
          <a:stretch>
            <a:fillRect/>
          </a:stretch>
        </p:blipFill>
        <p:spPr>
          <a:xfrm>
            <a:off x="93035" y="3626491"/>
            <a:ext cx="3251022" cy="1242669"/>
          </a:xfrm>
          <a:prstGeom prst="rect">
            <a:avLst/>
          </a:prstGeom>
        </p:spPr>
      </p:pic>
      <p:pic>
        <p:nvPicPr>
          <p:cNvPr id="5" name="图片 4"/>
          <p:cNvPicPr>
            <a:picLocks noChangeAspect="1"/>
          </p:cNvPicPr>
          <p:nvPr/>
        </p:nvPicPr>
        <p:blipFill>
          <a:blip r:embed="rId3"/>
          <a:stretch>
            <a:fillRect/>
          </a:stretch>
        </p:blipFill>
        <p:spPr>
          <a:xfrm>
            <a:off x="3347642" y="3861046"/>
            <a:ext cx="2804268" cy="715572"/>
          </a:xfrm>
          <a:prstGeom prst="rect">
            <a:avLst/>
          </a:prstGeom>
        </p:spPr>
      </p:pic>
      <p:pic>
        <p:nvPicPr>
          <p:cNvPr id="6" name="图片 5"/>
          <p:cNvPicPr>
            <a:picLocks noChangeAspect="1"/>
          </p:cNvPicPr>
          <p:nvPr/>
        </p:nvPicPr>
        <p:blipFill>
          <a:blip r:embed="rId4"/>
          <a:stretch>
            <a:fillRect/>
          </a:stretch>
        </p:blipFill>
        <p:spPr>
          <a:xfrm>
            <a:off x="6249724" y="3059798"/>
            <a:ext cx="2607830" cy="2318071"/>
          </a:xfrm>
          <a:prstGeom prst="rect">
            <a:avLst/>
          </a:prstGeom>
        </p:spPr>
      </p:pic>
    </p:spTree>
    <p:extLst>
      <p:ext uri="{BB962C8B-B14F-4D97-AF65-F5344CB8AC3E}">
        <p14:creationId xmlns:p14="http://schemas.microsoft.com/office/powerpoint/2010/main" val="1211945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1208112"/>
          </a:xfrm>
        </p:spPr>
        <p:txBody>
          <a:bodyPr/>
          <a:lstStyle/>
          <a:p>
            <a:r>
              <a:rPr lang="zh-CN" altLang="en-US" sz="3200" dirty="0" smtClean="0"/>
              <a:t>基于语符的构式语法</a:t>
            </a:r>
            <a:r>
              <a:rPr lang="en-US" altLang="zh-CN" sz="3200" dirty="0" smtClean="0"/>
              <a:t/>
            </a:r>
            <a:br>
              <a:rPr lang="en-US" altLang="zh-CN" sz="3200" dirty="0" smtClean="0"/>
            </a:br>
            <a:r>
              <a:rPr lang="en-US" altLang="zh-CN" sz="3200" dirty="0" smtClean="0"/>
              <a:t>Sign-Based Construction Grammar, SBCG</a:t>
            </a:r>
            <a:endParaRPr lang="zh-CN" altLang="en-US" sz="3200" dirty="0"/>
          </a:p>
        </p:txBody>
      </p:sp>
      <p:sp>
        <p:nvSpPr>
          <p:cNvPr id="3" name="内容占位符 2"/>
          <p:cNvSpPr>
            <a:spLocks noGrp="1"/>
          </p:cNvSpPr>
          <p:nvPr>
            <p:ph idx="1"/>
          </p:nvPr>
        </p:nvSpPr>
        <p:spPr>
          <a:xfrm>
            <a:off x="457200" y="1981200"/>
            <a:ext cx="8229600" cy="4472136"/>
          </a:xfrm>
        </p:spPr>
        <p:txBody>
          <a:bodyPr/>
          <a:lstStyle/>
          <a:p>
            <a:pPr marL="457200" indent="-457200">
              <a:buFont typeface="+mj-lt"/>
              <a:buAutoNum type="arabicPeriod" startAt="2"/>
            </a:pPr>
            <a:r>
              <a:rPr lang="zh-CN" altLang="en-US" sz="2400" dirty="0" smtClean="0"/>
              <a:t>在类型层级中</a:t>
            </a:r>
            <a:r>
              <a:rPr lang="zh-CN" altLang="en-US" sz="2400" dirty="0" smtClean="0">
                <a:solidFill>
                  <a:srgbClr val="FF0000"/>
                </a:solidFill>
              </a:rPr>
              <a:t>将相互独立的特征单独设类，允许类型之间的多继承关系</a:t>
            </a:r>
            <a:r>
              <a:rPr lang="zh-CN" altLang="en-US" sz="2400" dirty="0" smtClean="0"/>
              <a:t>，即允许一个子类从多个父类处继承信息，由此减少类型层级中类型的数目，使类型更加精炼。类型层级也由仅允许单个父节点的树结构变为允许多个父节点的图结构。</a:t>
            </a:r>
            <a:endParaRPr lang="zh-CN" altLang="en-US" sz="2400" dirty="0"/>
          </a:p>
        </p:txBody>
      </p:sp>
      <p:pic>
        <p:nvPicPr>
          <p:cNvPr id="5" name="图片 4"/>
          <p:cNvPicPr>
            <a:picLocks noChangeAspect="1"/>
          </p:cNvPicPr>
          <p:nvPr/>
        </p:nvPicPr>
        <p:blipFill>
          <a:blip r:embed="rId2"/>
          <a:stretch>
            <a:fillRect/>
          </a:stretch>
        </p:blipFill>
        <p:spPr>
          <a:xfrm>
            <a:off x="43348" y="4138060"/>
            <a:ext cx="3242805" cy="224063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207" y="4077072"/>
            <a:ext cx="5728445" cy="2285542"/>
          </a:xfrm>
          <a:prstGeom prst="rect">
            <a:avLst/>
          </a:prstGeom>
        </p:spPr>
      </p:pic>
    </p:spTree>
    <p:extLst>
      <p:ext uri="{BB962C8B-B14F-4D97-AF65-F5344CB8AC3E}">
        <p14:creationId xmlns:p14="http://schemas.microsoft.com/office/powerpoint/2010/main" val="1456529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SBCG</a:t>
            </a:r>
            <a:r>
              <a:rPr lang="zh-CN" altLang="en-US" sz="3200" dirty="0" smtClean="0"/>
              <a:t>的设计理念和知识组织体系对</a:t>
            </a:r>
            <a:r>
              <a:rPr lang="zh-CN" altLang="en-US" sz="3200" dirty="0"/>
              <a:t>现代汉语句法语义</a:t>
            </a:r>
            <a:r>
              <a:rPr lang="zh-CN" altLang="en-US" sz="3200" dirty="0" smtClean="0"/>
              <a:t>知识库设计</a:t>
            </a:r>
            <a:r>
              <a:rPr lang="zh-CN" altLang="en-US" sz="3200" dirty="0"/>
              <a:t>的启发</a:t>
            </a:r>
          </a:p>
        </p:txBody>
      </p:sp>
      <p:sp>
        <p:nvSpPr>
          <p:cNvPr id="3" name="内容占位符 2"/>
          <p:cNvSpPr>
            <a:spLocks noGrp="1"/>
          </p:cNvSpPr>
          <p:nvPr>
            <p:ph idx="1"/>
          </p:nvPr>
        </p:nvSpPr>
        <p:spPr>
          <a:xfrm>
            <a:off x="457200" y="1981200"/>
            <a:ext cx="8229600" cy="4472136"/>
          </a:xfrm>
        </p:spPr>
        <p:txBody>
          <a:bodyPr/>
          <a:lstStyle/>
          <a:p>
            <a:pPr marL="457200" indent="-457200">
              <a:buFont typeface="+mj-lt"/>
              <a:buAutoNum type="arabicPeriod"/>
            </a:pPr>
            <a:r>
              <a:rPr lang="zh-CN" altLang="en-US" sz="2200" dirty="0" smtClean="0"/>
              <a:t>在引入类型层级的同时，是否要引入多继承机制？这一做法确实可以精简非终端类型的数目，但是不清楚给知识管理带来的究竟会是方便还是麻烦</a:t>
            </a:r>
            <a:r>
              <a:rPr lang="zh-CN" altLang="en-US" sz="2200" dirty="0"/>
              <a:t>。</a:t>
            </a:r>
            <a:endParaRPr lang="en-US" altLang="zh-CN" sz="2200" dirty="0" smtClean="0"/>
          </a:p>
          <a:p>
            <a:pPr marL="457200" indent="-457200">
              <a:buFont typeface="+mj-lt"/>
              <a:buAutoNum type="arabicPeriod"/>
            </a:pPr>
            <a:r>
              <a:rPr lang="zh-CN" altLang="en-US" sz="2200" dirty="0" smtClean="0"/>
              <a:t>是否要用特征结构表示一切？将</a:t>
            </a:r>
            <a:r>
              <a:rPr lang="en-US" altLang="zh-CN" sz="2200" dirty="0" smtClean="0"/>
              <a:t>CFG</a:t>
            </a:r>
            <a:r>
              <a:rPr lang="zh-CN" altLang="en-US" sz="2200" dirty="0" smtClean="0"/>
              <a:t>表示的规则全盘用特征结构表示，虽然信息量没有变化，但是表示语言知识的形式更加一致，更适合组织为类型层级，更方便用统一的框架表示从语言实例中抽象出的</a:t>
            </a:r>
            <a:r>
              <a:rPr lang="en-US" altLang="zh-CN" sz="2200" dirty="0" smtClean="0"/>
              <a:t>type</a:t>
            </a:r>
            <a:r>
              <a:rPr lang="zh-CN" altLang="en-US" sz="2200" dirty="0" smtClean="0"/>
              <a:t>与</a:t>
            </a:r>
            <a:r>
              <a:rPr lang="en-US" altLang="zh-CN" sz="2200" dirty="0" smtClean="0"/>
              <a:t>type</a:t>
            </a:r>
            <a:r>
              <a:rPr lang="zh-CN" altLang="en-US" sz="2200" dirty="0" smtClean="0"/>
              <a:t>之间的关系，也更适合在语言自动分析中使用专门用于处理特征结构的算法进行处理。只是目前还不</a:t>
            </a:r>
            <a:r>
              <a:rPr lang="zh-CN" altLang="en-US" sz="2200" dirty="0"/>
              <a:t>清楚</a:t>
            </a:r>
            <a:r>
              <a:rPr lang="zh-CN" altLang="en-US" sz="2200" dirty="0" smtClean="0"/>
              <a:t>实践中会遇到什么样的问题和挑战。</a:t>
            </a:r>
            <a:endParaRPr lang="en-US" altLang="zh-CN" sz="2200" dirty="0" smtClean="0"/>
          </a:p>
          <a:p>
            <a:pPr marL="457200" indent="-457200">
              <a:buFont typeface="+mj-lt"/>
              <a:buAutoNum type="arabicPeriod"/>
            </a:pPr>
            <a:endParaRPr lang="en-US" altLang="zh-CN" sz="2200" dirty="0" smtClean="0"/>
          </a:p>
          <a:p>
            <a:r>
              <a:rPr lang="zh-CN" altLang="en-US" sz="2200" dirty="0" smtClean="0"/>
              <a:t>这些</a:t>
            </a:r>
            <a:r>
              <a:rPr lang="zh-CN" altLang="en-US" sz="2200" dirty="0"/>
              <a:t>疑问需要</a:t>
            </a:r>
            <a:r>
              <a:rPr lang="zh-CN" altLang="en-US" sz="2200" dirty="0" smtClean="0"/>
              <a:t>在毕业论文第二部分进行过程中进行澄清，以确定如何“批判地继承”</a:t>
            </a:r>
            <a:r>
              <a:rPr lang="en-US" altLang="zh-CN" sz="2200" dirty="0" smtClean="0"/>
              <a:t>SBCG</a:t>
            </a:r>
            <a:r>
              <a:rPr lang="zh-CN" altLang="en-US" sz="2200" dirty="0" smtClean="0"/>
              <a:t>的设计理念。</a:t>
            </a:r>
            <a:endParaRPr lang="en-US" altLang="zh-CN" sz="2200" dirty="0" smtClean="0"/>
          </a:p>
        </p:txBody>
      </p:sp>
    </p:spTree>
    <p:extLst>
      <p:ext uri="{BB962C8B-B14F-4D97-AF65-F5344CB8AC3E}">
        <p14:creationId xmlns:p14="http://schemas.microsoft.com/office/powerpoint/2010/main" val="25880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矩形 5"/>
              <p:cNvSpPr/>
              <p:nvPr/>
            </p:nvSpPr>
            <p:spPr>
              <a:xfrm>
                <a:off x="4379468" y="2039951"/>
                <a:ext cx="2570191" cy="3877856"/>
              </a:xfrm>
              <a:prstGeom prst="rect">
                <a:avLst/>
              </a:prstGeom>
            </p:spPr>
            <p:txBody>
              <a:bodyPr wrap="none">
                <a:spAutoFit/>
              </a:bodyPr>
              <a:lstStyle/>
              <a:p>
                <a:r>
                  <a:rPr lang="zh-CN" altLang="en-US" sz="1600" dirty="0" smtClean="0"/>
                  <a:t>短语</a:t>
                </a:r>
                <a14:m>
                  <m:oMath xmlns:m="http://schemas.openxmlformats.org/officeDocument/2006/math">
                    <m:d>
                      <m:dPr>
                        <m:begChr m:val="{"/>
                        <m:endChr m:val=""/>
                        <m:ctrlPr>
                          <a:rPr lang="zh-CN" altLang="en-US" sz="1600" i="1" smtClean="0">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a:latin typeface="Cambria Math" panose="02040503050406030204" pitchFamily="18" charset="0"/>
                              </a:rPr>
                              <m:t>&amp;</m:t>
                            </m:r>
                            <m:r>
                              <a:rPr lang="zh-CN" altLang="en-US" sz="1600" i="0">
                                <a:latin typeface="Cambria Math" panose="02040503050406030204" pitchFamily="18" charset="0"/>
                              </a:rPr>
                              <m:t>    </m:t>
                            </m:r>
                            <m:r>
                              <a:rPr lang="en-US" altLang="zh-CN" sz="1600" b="0" i="0" smtClean="0">
                                <a:latin typeface="Cambria Math" panose="02040503050406030204" pitchFamily="18" charset="0"/>
                              </a:rPr>
                              <m:t>     </m:t>
                            </m:r>
                            <m:r>
                              <a:rPr lang="zh-CN" altLang="en-US" sz="1600" i="0">
                                <a:latin typeface="Cambria Math" panose="02040503050406030204" pitchFamily="18" charset="0"/>
                              </a:rPr>
                              <m:t>父节点范畴</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e>
                                  <m:e/>
                                  <m:e>
                                    <m:r>
                                      <a:rPr lang="zh-CN" altLang="en-US" sz="1600" i="0">
                                        <a:latin typeface="Cambria Math" panose="02040503050406030204" pitchFamily="18" charset="0"/>
                                      </a:rPr>
                                      <m:t>&amp;</m:t>
                                    </m:r>
                                    <m:r>
                                      <a:rPr lang="zh-CN" altLang="en-US" sz="1600" i="1">
                                        <a:latin typeface="Cambria Math" panose="02040503050406030204" pitchFamily="18" charset="0"/>
                                      </a:rPr>
                                      <m:t>𝑣𝑝</m:t>
                                    </m:r>
                                  </m:e>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内部结构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0">
                                        <a:latin typeface="Cambria Math" panose="02040503050406030204" pitchFamily="18" charset="0"/>
                                      </a:rPr>
                                      <m:t>的字结构</m:t>
                                    </m:r>
                                  </m:e>
                                  <m:e/>
                                  <m:e>
                                    <m:r>
                                      <a:rPr lang="zh-CN" altLang="en-US" sz="1600" i="0">
                                        <a:latin typeface="Cambria Math" panose="02040503050406030204" pitchFamily="18" charset="0"/>
                                      </a:rPr>
                                      <m:t>&amp;</m:t>
                                    </m:r>
                                    <m:r>
                                      <a:rPr lang="zh-CN" altLang="en-US" sz="1600" i="0">
                                        <a:latin typeface="Cambria Math" panose="02040503050406030204" pitchFamily="18" charset="0"/>
                                      </a:rPr>
                                      <m:t>状中结构</m:t>
                                    </m:r>
                                  </m:e>
                                  <m:e/>
                                  <m:e>
                                    <m:r>
                                      <a:rPr lang="zh-CN" altLang="en-US" sz="1600" i="0">
                                        <a:latin typeface="Cambria Math" panose="02040503050406030204" pitchFamily="18" charset="0"/>
                                      </a:rPr>
                                      <m:t>&amp;</m:t>
                                    </m:r>
                                    <m:r>
                                      <a:rPr lang="zh-CN" altLang="en-US" sz="1600" i="0">
                                        <a:latin typeface="Cambria Math" panose="02040503050406030204" pitchFamily="18" charset="0"/>
                                      </a:rPr>
                                      <m:t>述宾结构</m:t>
                                    </m:r>
                                  </m:e>
                                  <m:e/>
                                  <m:e>
                                    <m:r>
                                      <a:rPr lang="zh-CN" altLang="en-US" sz="1600" i="0">
                                        <a:latin typeface="Cambria Math" panose="02040503050406030204" pitchFamily="18" charset="0"/>
                                      </a:rPr>
                                      <m:t>&amp;</m:t>
                                    </m:r>
                                    <m:r>
                                      <a:rPr lang="zh-CN" altLang="en-US" sz="1600" i="0">
                                        <a:latin typeface="Cambria Math" panose="02040503050406030204" pitchFamily="18" charset="0"/>
                                      </a:rPr>
                                      <m:t>述补结构</m:t>
                                    </m:r>
                                  </m:e>
                                  <m:e/>
                                  <m:e>
                                    <m:r>
                                      <a:rPr lang="zh-CN" altLang="en-US" sz="1600" i="0">
                                        <a:latin typeface="Cambria Math" panose="02040503050406030204" pitchFamily="18" charset="0"/>
                                      </a:rPr>
                                      <m:t>&amp;</m:t>
                                    </m:r>
                                    <m:r>
                                      <a:rPr lang="zh-CN" altLang="en-US" sz="1600" i="0">
                                        <a:latin typeface="Cambria Math" panose="02040503050406030204" pitchFamily="18" charset="0"/>
                                      </a:rPr>
                                      <m:t>联合结构</m:t>
                                    </m:r>
                                  </m:e>
                                  <m:e/>
                                  <m:e>
                                    <m:r>
                                      <a:rPr lang="zh-CN" altLang="en-US" sz="1600" i="0">
                                        <a:latin typeface="Cambria Math" panose="02040503050406030204" pitchFamily="18" charset="0"/>
                                      </a:rPr>
                                      <m:t>&amp;</m:t>
                                    </m:r>
                                    <m:r>
                                      <a:rPr lang="zh-CN" altLang="en-US" sz="1600" i="0">
                                        <a:latin typeface="Cambria Math" panose="02040503050406030204" pitchFamily="18" charset="0"/>
                                      </a:rPr>
                                      <m:t>连谓结构</m:t>
                                    </m:r>
                                  </m:e>
                                </m:eqArr>
                              </m:e>
                            </m:d>
                          </m:e>
                        </m:eqArr>
                      </m:e>
                    </m:d>
                  </m:oMath>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4379468" y="2039951"/>
                <a:ext cx="2570191" cy="3877856"/>
              </a:xfrm>
              <a:prstGeom prst="rect">
                <a:avLst/>
              </a:prstGeom>
              <a:blipFill>
                <a:blip r:embed="rId3"/>
                <a:stretch>
                  <a:fillRect l="-1185"/>
                </a:stretch>
              </a:blipFill>
            </p:spPr>
            <p:txBody>
              <a:bodyPr/>
              <a:lstStyle/>
              <a:p>
                <a:r>
                  <a:rPr lang="zh-CN" altLang="en-US">
                    <a:noFill/>
                  </a:rPr>
                  <a:t> </a:t>
                </a:r>
              </a:p>
            </p:txBody>
          </p:sp>
        </mc:Fallback>
      </mc:AlternateContent>
      <p:cxnSp>
        <p:nvCxnSpPr>
          <p:cNvPr id="9" name="直接连接符 8"/>
          <p:cNvCxnSpPr/>
          <p:nvPr/>
        </p:nvCxnSpPr>
        <p:spPr>
          <a:xfrm flipV="1">
            <a:off x="6904532" y="1228233"/>
            <a:ext cx="690507"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904532" y="1258227"/>
            <a:ext cx="690507" cy="205855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矩形 103"/>
              <p:cNvSpPr/>
              <p:nvPr/>
            </p:nvSpPr>
            <p:spPr>
              <a:xfrm>
                <a:off x="325732" y="1020950"/>
                <a:ext cx="3900555" cy="5822491"/>
              </a:xfrm>
              <a:prstGeom prst="rect">
                <a:avLst/>
              </a:prstGeom>
            </p:spPr>
            <p:txBody>
              <a:bodyPr wrap="none">
                <a:spAutoFit/>
              </a:bodyPr>
              <a:lstStyle/>
              <a:p>
                <a:r>
                  <a:rPr lang="zh-CN" altLang="en-US" sz="1600" dirty="0" smtClean="0"/>
                  <a:t>短语</a:t>
                </a:r>
                <a14:m>
                  <m:oMath xmlns:m="http://schemas.openxmlformats.org/officeDocument/2006/math">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a:latin typeface="Cambria Math" panose="02040503050406030204" pitchFamily="18" charset="0"/>
                              </a:rPr>
                              <m:t>&amp;</m:t>
                            </m:r>
                            <m:r>
                              <a:rPr lang="zh-CN" altLang="en-US" sz="1600" i="1">
                                <a:latin typeface="Cambria Math" panose="02040503050406030204" pitchFamily="18" charset="0"/>
                              </a:rPr>
                              <m:t>𝑎𝑝</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0">
                                        <a:latin typeface="Cambria Math" panose="02040503050406030204" pitchFamily="18" charset="0"/>
                                      </a:rPr>
                                      <m:t>的字结构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r>
                                              <a:rPr lang="zh-CN" altLang="en-US" sz="1600" i="0">
                                                <a:latin typeface="Cambria Math" panose="02040503050406030204" pitchFamily="18" charset="0"/>
                                              </a:rPr>
                                              <m:t> −&gt;!</m:t>
                                            </m:r>
                                            <m:r>
                                              <a:rPr lang="zh-CN" altLang="en-US" sz="1600" i="1">
                                                <a:latin typeface="Cambria Math" panose="02040503050406030204" pitchFamily="18" charset="0"/>
                                              </a:rPr>
                                              <m:t>𝑎𝑝</m:t>
                                            </m:r>
                                            <m:r>
                                              <a:rPr lang="zh-CN" altLang="en-US" sz="1600" i="0">
                                                <a:latin typeface="Cambria Math" panose="02040503050406030204" pitchFamily="18" charset="0"/>
                                              </a:rPr>
                                              <m:t> </m:t>
                                            </m:r>
                                            <m:r>
                                              <a:rPr lang="zh-CN" altLang="en-US" sz="1600" i="1">
                                                <a:latin typeface="Cambria Math" panose="02040503050406030204" pitchFamily="18" charset="0"/>
                                              </a:rPr>
                                              <m:t>𝑢</m:t>
                                            </m:r>
                                            <m:r>
                                              <a:rPr lang="zh-CN" altLang="en-US" sz="1600" i="0">
                                                <a:latin typeface="Cambria Math" panose="02040503050406030204" pitchFamily="18" charset="0"/>
                                              </a:rPr>
                                              <m:t>&lt;</m:t>
                                            </m:r>
                                            <m:r>
                                              <a:rPr lang="zh-CN" altLang="en-US" sz="1600" i="0">
                                                <a:latin typeface="Cambria Math" panose="02040503050406030204" pitchFamily="18" charset="0"/>
                                              </a:rPr>
                                              <m:t>的</m:t>
                                            </m:r>
                                            <m:r>
                                              <a:rPr lang="zh-CN" altLang="en-US" sz="1600" i="0">
                                                <a:latin typeface="Cambria Math" panose="02040503050406030204" pitchFamily="18" charset="0"/>
                                              </a:rPr>
                                              <m:t>&gt;</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述宾结构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r>
                                              <a:rPr lang="zh-CN" altLang="en-US" sz="1600" i="0">
                                                <a:latin typeface="Cambria Math" panose="02040503050406030204" pitchFamily="18" charset="0"/>
                                              </a:rPr>
                                              <m:t> −&gt;!</m:t>
                                            </m:r>
                                            <m:r>
                                              <a:rPr lang="zh-CN" altLang="en-US" sz="1600" i="1">
                                                <a:latin typeface="Cambria Math" panose="02040503050406030204" pitchFamily="18" charset="0"/>
                                              </a:rPr>
                                              <m:t>𝑎𝑝</m:t>
                                            </m:r>
                                            <m:r>
                                              <a:rPr lang="zh-CN" altLang="en-US" sz="1600" i="0">
                                                <a:latin typeface="Cambria Math" panose="02040503050406030204" pitchFamily="18" charset="0"/>
                                              </a:rPr>
                                              <m:t> </m:t>
                                            </m:r>
                                            <m:r>
                                              <a:rPr lang="zh-CN" altLang="en-US" sz="1600" i="1">
                                                <a:latin typeface="Cambria Math" panose="02040503050406030204" pitchFamily="18" charset="0"/>
                                              </a:rPr>
                                              <m:t>𝑚𝑝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述补结构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r>
                                              <a:rPr lang="zh-CN" altLang="en-US" sz="1600" i="0">
                                                <a:latin typeface="Cambria Math" panose="02040503050406030204" pitchFamily="18" charset="0"/>
                                              </a:rPr>
                                              <m:t> −&gt;!</m:t>
                                            </m:r>
                                            <m:r>
                                              <a:rPr lang="zh-CN" altLang="en-US" sz="1600" i="1">
                                                <a:latin typeface="Cambria Math" panose="02040503050406030204" pitchFamily="18" charset="0"/>
                                              </a:rPr>
                                              <m:t>𝑎</m:t>
                                            </m:r>
                                            <m:r>
                                              <a:rPr lang="zh-CN" altLang="en-US" sz="1600" i="0">
                                                <a:latin typeface="Cambria Math" panose="02040503050406030204" pitchFamily="18" charset="0"/>
                                              </a:rPr>
                                              <m:t> </m:t>
                                            </m:r>
                                            <m:r>
                                              <a:rPr lang="zh-CN" altLang="en-US" sz="1600" i="1">
                                                <a:latin typeface="Cambria Math" panose="02040503050406030204" pitchFamily="18" charset="0"/>
                                              </a:rPr>
                                              <m:t>𝑢</m:t>
                                            </m:r>
                                            <m:r>
                                              <a:rPr lang="zh-CN" altLang="en-US" sz="1600" i="0">
                                                <a:latin typeface="Cambria Math" panose="02040503050406030204" pitchFamily="18" charset="0"/>
                                              </a:rPr>
                                              <m:t> </m:t>
                                            </m:r>
                                            <m:r>
                                              <a:rPr lang="zh-CN" altLang="en-US" sz="1600" i="1">
                                                <a:latin typeface="Cambria Math" panose="02040503050406030204" pitchFamily="18" charset="0"/>
                                              </a:rPr>
                                              <m:t>𝑎𝑝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状中结构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r>
                                              <a:rPr lang="zh-CN" altLang="en-US" sz="1600" i="0">
                                                <a:latin typeface="Cambria Math" panose="02040503050406030204" pitchFamily="18" charset="0"/>
                                              </a:rPr>
                                              <m:t> −&gt;</m:t>
                                            </m:r>
                                            <m:r>
                                              <a:rPr lang="zh-CN" altLang="en-US" sz="1600" i="1">
                                                <a:latin typeface="Cambria Math" panose="02040503050406030204" pitchFamily="18" charset="0"/>
                                              </a:rPr>
                                              <m:t>𝑑𝑝</m:t>
                                            </m:r>
                                            <m:r>
                                              <a:rPr lang="zh-CN" altLang="en-US" sz="1600" i="0">
                                                <a:latin typeface="Cambria Math" panose="02040503050406030204" pitchFamily="18" charset="0"/>
                                              </a:rPr>
                                              <m:t> !</m:t>
                                            </m:r>
                                            <m:r>
                                              <a:rPr lang="zh-CN" altLang="en-US" sz="1600" i="1">
                                                <a:latin typeface="Cambria Math" panose="02040503050406030204" pitchFamily="18" charset="0"/>
                                              </a:rPr>
                                              <m:t>𝑎𝑝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联合结构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𝑎𝑝</m:t>
                                            </m:r>
                                            <m:r>
                                              <a:rPr lang="zh-CN" altLang="en-US" sz="1600" i="0">
                                                <a:latin typeface="Cambria Math" panose="02040503050406030204" pitchFamily="18" charset="0"/>
                                              </a:rPr>
                                              <m:t> −&gt;!</m:t>
                                            </m:r>
                                            <m:r>
                                              <a:rPr lang="zh-CN" altLang="en-US" sz="1600" i="1">
                                                <a:latin typeface="Cambria Math" panose="02040503050406030204" pitchFamily="18" charset="0"/>
                                              </a:rPr>
                                              <m:t>𝑎𝑝</m:t>
                                            </m:r>
                                            <m:r>
                                              <a:rPr lang="zh-CN" altLang="en-US" sz="1600" i="0">
                                                <a:latin typeface="Cambria Math" panose="02040503050406030204" pitchFamily="18" charset="0"/>
                                              </a:rPr>
                                              <m:t> </m:t>
                                            </m:r>
                                            <m:r>
                                              <a:rPr lang="zh-CN" altLang="en-US" sz="1600" i="1">
                                                <a:latin typeface="Cambria Math" panose="02040503050406030204" pitchFamily="18" charset="0"/>
                                              </a:rPr>
                                              <m:t>𝑎𝑝</m:t>
                                            </m:r>
                                          </m:e>
                                          <m:e>
                                            <m:r>
                                              <a:rPr lang="zh-CN" altLang="en-US" sz="1600" i="0">
                                                <a:latin typeface="Cambria Math" panose="02040503050406030204" pitchFamily="18" charset="0"/>
                                              </a:rPr>
                                              <m:t>&amp;……</m:t>
                                            </m:r>
                                          </m:e>
                                        </m:eqArr>
                                      </m:e>
                                    </m:d>
                                  </m:e>
                                </m:eqArr>
                              </m:e>
                            </m:d>
                          </m:e>
                          <m:e>
                            <m:r>
                              <a:rPr lang="zh-CN" altLang="en-US" sz="1600" i="0">
                                <a:latin typeface="Cambria Math" panose="02040503050406030204" pitchFamily="18" charset="0"/>
                              </a:rPr>
                              <m:t>&amp;</m:t>
                            </m:r>
                            <m:r>
                              <a:rPr lang="zh-CN" altLang="en-US" sz="1600" i="1">
                                <a:latin typeface="Cambria Math" panose="02040503050406030204" pitchFamily="18" charset="0"/>
                              </a:rPr>
                              <m:t>𝑣𝑝</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0">
                                        <a:latin typeface="Cambria Math" panose="02040503050406030204" pitchFamily="18" charset="0"/>
                                      </a:rPr>
                                      <m:t>述补结构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𝑣𝑝</m:t>
                                            </m:r>
                                            <m:r>
                                              <a:rPr lang="zh-CN" altLang="en-US" sz="1600" i="0">
                                                <a:latin typeface="Cambria Math" panose="02040503050406030204" pitchFamily="18" charset="0"/>
                                              </a:rPr>
                                              <m:t> −&gt;!</m:t>
                                            </m:r>
                                            <m:r>
                                              <a:rPr lang="zh-CN" altLang="en-US" sz="1600" i="1">
                                                <a:latin typeface="Cambria Math" panose="02040503050406030204" pitchFamily="18" charset="0"/>
                                              </a:rPr>
                                              <m:t>𝑣𝑝</m:t>
                                            </m:r>
                                            <m:r>
                                              <a:rPr lang="zh-CN" altLang="en-US" sz="1600" i="0">
                                                <a:latin typeface="Cambria Math" panose="02040503050406030204" pitchFamily="18" charset="0"/>
                                              </a:rPr>
                                              <m:t> </m:t>
                                            </m:r>
                                            <m:r>
                                              <a:rPr lang="zh-CN" altLang="en-US" sz="1600" i="1">
                                                <a:latin typeface="Cambria Math" panose="02040503050406030204" pitchFamily="18" charset="0"/>
                                              </a:rPr>
                                              <m:t>𝑣𝑝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述宾结构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𝑣𝑝</m:t>
                                            </m:r>
                                            <m:r>
                                              <a:rPr lang="zh-CN" altLang="en-US" sz="1600" i="0">
                                                <a:latin typeface="Cambria Math" panose="02040503050406030204" pitchFamily="18" charset="0"/>
                                              </a:rPr>
                                              <m:t> −&gt;!</m:t>
                                            </m:r>
                                            <m:r>
                                              <a:rPr lang="zh-CN" altLang="en-US" sz="1600" i="1">
                                                <a:latin typeface="Cambria Math" panose="02040503050406030204" pitchFamily="18" charset="0"/>
                                              </a:rPr>
                                              <m:t>𝑣𝑝</m:t>
                                            </m:r>
                                            <m:r>
                                              <a:rPr lang="zh-CN" altLang="en-US" sz="1600" i="0">
                                                <a:latin typeface="Cambria Math" panose="02040503050406030204" pitchFamily="18" charset="0"/>
                                              </a:rPr>
                                              <m:t> </m:t>
                                            </m:r>
                                            <m:r>
                                              <a:rPr lang="zh-CN" altLang="en-US" sz="1600" i="1">
                                                <a:latin typeface="Cambria Math" panose="02040503050406030204" pitchFamily="18" charset="0"/>
                                              </a:rPr>
                                              <m:t>𝑛𝑝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状中结构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𝑣𝑝</m:t>
                                            </m:r>
                                            <m:r>
                                              <a:rPr lang="zh-CN" altLang="en-US" sz="1600" i="0">
                                                <a:latin typeface="Cambria Math" panose="02040503050406030204" pitchFamily="18" charset="0"/>
                                              </a:rPr>
                                              <m:t> −&gt; </m:t>
                                            </m:r>
                                            <m:r>
                                              <a:rPr lang="zh-CN" altLang="en-US" sz="1600" i="1">
                                                <a:latin typeface="Cambria Math" panose="02040503050406030204" pitchFamily="18" charset="0"/>
                                              </a:rPr>
                                              <m:t>𝑑𝑝</m:t>
                                            </m:r>
                                            <m:r>
                                              <a:rPr lang="zh-CN" altLang="en-US" sz="1600" i="0">
                                                <a:latin typeface="Cambria Math" panose="02040503050406030204" pitchFamily="18" charset="0"/>
                                              </a:rPr>
                                              <m:t> !</m:t>
                                            </m:r>
                                            <m:r>
                                              <a:rPr lang="zh-CN" altLang="en-US" sz="1600" i="1">
                                                <a:latin typeface="Cambria Math" panose="02040503050406030204" pitchFamily="18" charset="0"/>
                                              </a:rPr>
                                              <m:t>𝑣𝑝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连谓结构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𝑣𝑝</m:t>
                                            </m:r>
                                            <m:r>
                                              <a:rPr lang="zh-CN" altLang="en-US" sz="1600" i="0">
                                                <a:latin typeface="Cambria Math" panose="02040503050406030204" pitchFamily="18" charset="0"/>
                                              </a:rPr>
                                              <m:t> −&gt;!</m:t>
                                            </m:r>
                                            <m:r>
                                              <a:rPr lang="zh-CN" altLang="en-US" sz="1600" i="1">
                                                <a:latin typeface="Cambria Math" panose="02040503050406030204" pitchFamily="18" charset="0"/>
                                              </a:rPr>
                                              <m:t>𝑣𝑝</m:t>
                                            </m:r>
                                            <m:r>
                                              <a:rPr lang="zh-CN" altLang="en-US" sz="1600" i="0">
                                                <a:latin typeface="Cambria Math" panose="02040503050406030204" pitchFamily="18" charset="0"/>
                                              </a:rPr>
                                              <m:t> </m:t>
                                            </m:r>
                                            <m:r>
                                              <a:rPr lang="zh-CN" altLang="en-US" sz="1600" i="1">
                                                <a:latin typeface="Cambria Math" panose="02040503050406030204" pitchFamily="18" charset="0"/>
                                              </a:rPr>
                                              <m:t>𝑣𝑝</m:t>
                                            </m:r>
                                          </m:e>
                                          <m:e>
                                            <m:r>
                                              <a:rPr lang="zh-CN" altLang="en-US" sz="1600" i="0">
                                                <a:latin typeface="Cambria Math" panose="02040503050406030204" pitchFamily="18" charset="0"/>
                                              </a:rPr>
                                              <m:t>&amp;……</m:t>
                                            </m:r>
                                          </m:e>
                                        </m:eqArr>
                                      </m:e>
                                    </m:d>
                                  </m:e>
                                  <m:e>
                                    <m:r>
                                      <a:rPr lang="zh-CN" altLang="en-US" sz="1600" i="0">
                                        <a:latin typeface="Cambria Math" panose="02040503050406030204" pitchFamily="18" charset="0"/>
                                      </a:rPr>
                                      <m:t>&amp;</m:t>
                                    </m:r>
                                    <m:r>
                                      <a:rPr lang="zh-CN" altLang="en-US" sz="1600" i="0">
                                        <a:latin typeface="Cambria Math" panose="02040503050406030204" pitchFamily="18" charset="0"/>
                                      </a:rPr>
                                      <m:t>联合结构</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r>
                                              <a:rPr lang="zh-CN" altLang="en-US" sz="1600" i="1">
                                                <a:latin typeface="Cambria Math" panose="02040503050406030204" pitchFamily="18" charset="0"/>
                                              </a:rPr>
                                              <m:t>𝑣𝑝</m:t>
                                            </m:r>
                                            <m:r>
                                              <a:rPr lang="zh-CN" altLang="en-US" sz="1600" i="0">
                                                <a:latin typeface="Cambria Math" panose="02040503050406030204" pitchFamily="18" charset="0"/>
                                              </a:rPr>
                                              <m:t> −&gt;!</m:t>
                                            </m:r>
                                            <m:r>
                                              <a:rPr lang="zh-CN" altLang="en-US" sz="1600" i="1">
                                                <a:latin typeface="Cambria Math" panose="02040503050406030204" pitchFamily="18" charset="0"/>
                                              </a:rPr>
                                              <m:t>𝑣𝑝</m:t>
                                            </m:r>
                                            <m:r>
                                              <a:rPr lang="zh-CN" altLang="en-US" sz="1600" i="0">
                                                <a:latin typeface="Cambria Math" panose="02040503050406030204" pitchFamily="18" charset="0"/>
                                              </a:rPr>
                                              <m:t> </m:t>
                                            </m:r>
                                            <m:r>
                                              <a:rPr lang="zh-CN" altLang="en-US" sz="1600" i="1">
                                                <a:latin typeface="Cambria Math" panose="02040503050406030204" pitchFamily="18" charset="0"/>
                                              </a:rPr>
                                              <m:t>𝑣𝑝</m:t>
                                            </m:r>
                                          </m:e>
                                          <m:e>
                                            <m:r>
                                              <a:rPr lang="zh-CN" altLang="en-US" sz="1600" i="0">
                                                <a:latin typeface="Cambria Math" panose="02040503050406030204" pitchFamily="18" charset="0"/>
                                              </a:rPr>
                                              <m:t>&amp;……</m:t>
                                            </m:r>
                                          </m:e>
                                        </m:eqArr>
                                      </m:e>
                                    </m:d>
                                  </m:e>
                                </m:eqArr>
                              </m:e>
                            </m:d>
                          </m:e>
                        </m:eqArr>
                      </m:e>
                    </m:d>
                  </m:oMath>
                </a14:m>
                <a:endParaRPr lang="zh-CN" altLang="en-US" sz="1600" dirty="0"/>
              </a:p>
            </p:txBody>
          </p:sp>
        </mc:Choice>
        <mc:Fallback xmlns="">
          <p:sp>
            <p:nvSpPr>
              <p:cNvPr id="104" name="矩形 103"/>
              <p:cNvSpPr>
                <a:spLocks noRot="1" noChangeAspect="1" noMove="1" noResize="1" noEditPoints="1" noAdjustHandles="1" noChangeArrowheads="1" noChangeShapeType="1" noTextEdit="1"/>
              </p:cNvSpPr>
              <p:nvPr/>
            </p:nvSpPr>
            <p:spPr>
              <a:xfrm>
                <a:off x="325732" y="1020950"/>
                <a:ext cx="3900555" cy="5822491"/>
              </a:xfrm>
              <a:prstGeom prst="rect">
                <a:avLst/>
              </a:prstGeom>
              <a:blipFill>
                <a:blip r:embed="rId4"/>
                <a:stretch>
                  <a:fillRect l="-781"/>
                </a:stretch>
              </a:blipFill>
            </p:spPr>
            <p:txBody>
              <a:bodyPr/>
              <a:lstStyle/>
              <a:p>
                <a:r>
                  <a:rPr lang="zh-CN" altLang="en-US">
                    <a:noFill/>
                  </a:rPr>
                  <a:t> </a:t>
                </a:r>
              </a:p>
            </p:txBody>
          </p:sp>
        </mc:Fallback>
      </mc:AlternateContent>
      <p:pic>
        <p:nvPicPr>
          <p:cNvPr id="106" name="图片 105"/>
          <p:cNvPicPr>
            <a:picLocks noChangeAspect="1"/>
          </p:cNvPicPr>
          <p:nvPr/>
        </p:nvPicPr>
        <p:blipFill rotWithShape="1">
          <a:blip r:embed="rId5">
            <a:extLst>
              <a:ext uri="{28A0092B-C50C-407E-A947-70E740481C1C}">
                <a14:useLocalDpi xmlns:a14="http://schemas.microsoft.com/office/drawing/2010/main" val="0"/>
              </a:ext>
            </a:extLst>
          </a:blip>
          <a:srcRect l="34059"/>
          <a:stretch/>
        </p:blipFill>
        <p:spPr>
          <a:xfrm>
            <a:off x="7769794" y="1071343"/>
            <a:ext cx="1291072" cy="5676149"/>
          </a:xfrm>
          <a:prstGeom prst="rect">
            <a:avLst/>
          </a:prstGeom>
        </p:spPr>
      </p:pic>
      <p:cxnSp>
        <p:nvCxnSpPr>
          <p:cNvPr id="109" name="直接连接符 108"/>
          <p:cNvCxnSpPr/>
          <p:nvPr/>
        </p:nvCxnSpPr>
        <p:spPr>
          <a:xfrm flipV="1">
            <a:off x="6930328" y="1586156"/>
            <a:ext cx="664711" cy="6501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956123" y="2236345"/>
            <a:ext cx="6389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6930328" y="2236345"/>
            <a:ext cx="707851" cy="4765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930328" y="2244892"/>
            <a:ext cx="686083" cy="10715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6930328" y="2780678"/>
            <a:ext cx="665951" cy="29120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6904532" y="2780678"/>
            <a:ext cx="692544" cy="3509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6912186" y="2780678"/>
            <a:ext cx="721572" cy="2396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flipV="1">
            <a:off x="6912983" y="2780678"/>
            <a:ext cx="709890" cy="12505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flipV="1">
            <a:off x="6923866" y="2780679"/>
            <a:ext cx="692545" cy="17546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6867984" y="1580384"/>
            <a:ext cx="733517" cy="2660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6866258" y="4240254"/>
            <a:ext cx="761036" cy="318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6878661" y="2244577"/>
            <a:ext cx="722840" cy="242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6881929" y="4028410"/>
            <a:ext cx="719572" cy="674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V="1">
            <a:off x="6853813" y="3339909"/>
            <a:ext cx="786402" cy="1841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860588" y="5176953"/>
            <a:ext cx="734451" cy="112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6853813" y="5692729"/>
            <a:ext cx="775240" cy="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6840743" y="2736146"/>
            <a:ext cx="799472" cy="104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841983" y="3772134"/>
            <a:ext cx="772438" cy="1390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1333844" y="1946821"/>
            <a:ext cx="8640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333844" y="4434680"/>
            <a:ext cx="7920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1333844" y="2510215"/>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1333844" y="3136012"/>
            <a:ext cx="8640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1333844" y="5512276"/>
            <a:ext cx="8640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333844" y="4936212"/>
            <a:ext cx="8640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333844" y="3694569"/>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333844" y="666440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32724" y="574088"/>
            <a:ext cx="7945452" cy="461665"/>
          </a:xfrm>
          <a:prstGeom prst="rect">
            <a:avLst/>
          </a:prstGeom>
          <a:noFill/>
        </p:spPr>
        <p:txBody>
          <a:bodyPr wrap="square" rtlCol="0">
            <a:spAutoFit/>
          </a:bodyPr>
          <a:lstStyle/>
          <a:p>
            <a:r>
              <a:rPr lang="zh-CN" altLang="en-US" sz="2400" dirty="0" smtClean="0"/>
              <a:t>引入多继承机制前后的知识形态：</a:t>
            </a:r>
            <a:endParaRPr lang="zh-CN" altLang="en-US" sz="2400" dirty="0"/>
          </a:p>
        </p:txBody>
      </p:sp>
      <p:sp>
        <p:nvSpPr>
          <p:cNvPr id="3" name="右箭头 2"/>
          <p:cNvSpPr/>
          <p:nvPr/>
        </p:nvSpPr>
        <p:spPr>
          <a:xfrm>
            <a:off x="3719281" y="3667101"/>
            <a:ext cx="65372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9807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改用特征结构表示一切信息前后的知识形态：</a:t>
            </a:r>
            <a:endParaRPr lang="zh-CN" altLang="en-US" sz="3200" dirty="0"/>
          </a:p>
        </p:txBody>
      </p:sp>
      <p:sp>
        <p:nvSpPr>
          <p:cNvPr id="3" name="内容占位符 2"/>
          <p:cNvSpPr>
            <a:spLocks noGrp="1"/>
          </p:cNvSpPr>
          <p:nvPr>
            <p:ph idx="1"/>
          </p:nvPr>
        </p:nvSpPr>
        <p:spPr/>
        <p:txBody>
          <a:bodyPr/>
          <a:lstStyle/>
          <a:p>
            <a:pPr marL="0" indent="0">
              <a:buNone/>
            </a:pPr>
            <a:r>
              <a:rPr lang="en-US" altLang="zh-CN" dirty="0" err="1" smtClean="0"/>
              <a:t>ap</a:t>
            </a:r>
            <a:r>
              <a:rPr lang="en-US" altLang="zh-CN" dirty="0" smtClean="0"/>
              <a:t> -&gt; </a:t>
            </a:r>
            <a:r>
              <a:rPr lang="en-US" altLang="zh-CN" dirty="0" err="1" smtClean="0"/>
              <a:t>dp</a:t>
            </a:r>
            <a:r>
              <a:rPr lang="en-US" altLang="zh-CN" dirty="0" smtClean="0"/>
              <a:t> !</a:t>
            </a:r>
            <a:r>
              <a:rPr lang="en-US" altLang="zh-CN" dirty="0" err="1" smtClean="0"/>
              <a:t>ap</a:t>
            </a:r>
            <a:r>
              <a:rPr lang="en-US" altLang="zh-CN" dirty="0"/>
              <a:t>:: $.</a:t>
            </a:r>
            <a:r>
              <a:rPr lang="zh-CN" altLang="en-US" dirty="0"/>
              <a:t>内部结构</a:t>
            </a:r>
            <a:r>
              <a:rPr lang="en-US" altLang="zh-CN" dirty="0" smtClean="0"/>
              <a:t>=</a:t>
            </a:r>
            <a:r>
              <a:rPr lang="zh-CN" altLang="en-US" dirty="0" smtClean="0"/>
              <a:t>状中</a:t>
            </a:r>
            <a:r>
              <a:rPr lang="en-US" altLang="zh-CN" dirty="0" smtClean="0"/>
              <a:t>, ……</a:t>
            </a:r>
          </a:p>
          <a:p>
            <a:endParaRPr lang="en-US" altLang="zh-CN" dirty="0" smtClean="0"/>
          </a:p>
          <a:p>
            <a:endParaRPr lang="en-US" altLang="zh-CN" dirty="0" smtClean="0"/>
          </a:p>
          <a:p>
            <a:pPr marL="0" indent="0">
              <a:buNone/>
            </a:pPr>
            <a:r>
              <a:rPr lang="en-US" altLang="zh-CN" dirty="0" smtClean="0"/>
              <a:t>mtr.cat=</a:t>
            </a:r>
            <a:r>
              <a:rPr lang="en-US" altLang="zh-CN" dirty="0" err="1" smtClean="0"/>
              <a:t>ap</a:t>
            </a:r>
            <a:r>
              <a:rPr lang="en-US" altLang="zh-CN" dirty="0" smtClean="0"/>
              <a:t>, </a:t>
            </a:r>
            <a:r>
              <a:rPr lang="en-US" altLang="zh-CN" dirty="0" err="1" smtClean="0"/>
              <a:t>mtr</a:t>
            </a:r>
            <a:r>
              <a:rPr lang="en-US" altLang="zh-CN" dirty="0" smtClean="0"/>
              <a:t>.</a:t>
            </a:r>
            <a:r>
              <a:rPr lang="zh-CN" altLang="en-US" dirty="0"/>
              <a:t>内部结构</a:t>
            </a:r>
            <a:r>
              <a:rPr lang="en-US" altLang="zh-CN" dirty="0" smtClean="0"/>
              <a:t>=</a:t>
            </a:r>
            <a:r>
              <a:rPr lang="zh-CN" altLang="en-US" dirty="0"/>
              <a:t>状中</a:t>
            </a:r>
            <a:r>
              <a:rPr lang="en-US" altLang="zh-CN" dirty="0" smtClean="0"/>
              <a:t>, dtr_1.cat=</a:t>
            </a:r>
            <a:r>
              <a:rPr lang="en-US" altLang="zh-CN" dirty="0" err="1" smtClean="0"/>
              <a:t>dp</a:t>
            </a:r>
            <a:r>
              <a:rPr lang="en-US" altLang="zh-CN" dirty="0" smtClean="0"/>
              <a:t>, dtr_2.cat=</a:t>
            </a:r>
            <a:r>
              <a:rPr lang="en-US" altLang="zh-CN" dirty="0" err="1" smtClean="0"/>
              <a:t>ap</a:t>
            </a:r>
            <a:r>
              <a:rPr lang="en-US" altLang="zh-CN" dirty="0" smtClean="0"/>
              <a:t>, </a:t>
            </a:r>
            <a:r>
              <a:rPr lang="en-US" altLang="zh-CN" dirty="0" err="1" smtClean="0"/>
              <a:t>hd_dtr</a:t>
            </a:r>
            <a:r>
              <a:rPr lang="en-US" altLang="zh-CN" dirty="0" smtClean="0"/>
              <a:t>=dtr_2, ……</a:t>
            </a:r>
            <a:endParaRPr lang="zh-CN" altLang="en-US" dirty="0"/>
          </a:p>
          <a:p>
            <a:endParaRPr lang="en-US" altLang="zh-CN" dirty="0" smtClean="0"/>
          </a:p>
        </p:txBody>
      </p:sp>
      <p:sp>
        <p:nvSpPr>
          <p:cNvPr id="4" name="下箭头 3"/>
          <p:cNvSpPr/>
          <p:nvPr/>
        </p:nvSpPr>
        <p:spPr>
          <a:xfrm>
            <a:off x="4329684"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6763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457200" y="1815232"/>
            <a:ext cx="8229600" cy="3886200"/>
          </a:xfrm>
        </p:spPr>
        <p:txBody>
          <a:bodyPr/>
          <a:lstStyle/>
          <a:p>
            <a:r>
              <a:rPr lang="en-US" altLang="zh-CN" sz="2000" dirty="0" smtClean="0"/>
              <a:t>CIG</a:t>
            </a:r>
            <a:r>
              <a:rPr lang="zh-CN" altLang="en-US" sz="2000" dirty="0" smtClean="0"/>
              <a:t>是</a:t>
            </a:r>
            <a:r>
              <a:rPr lang="en-US" altLang="zh-CN" sz="2000" dirty="0" smtClean="0"/>
              <a:t>Dan </a:t>
            </a:r>
            <a:r>
              <a:rPr lang="en-US" altLang="zh-CN" sz="2000" dirty="0" err="1" smtClean="0"/>
              <a:t>Jurafsky</a:t>
            </a:r>
            <a:r>
              <a:rPr lang="zh-CN" altLang="en-US" sz="2000" dirty="0" smtClean="0"/>
              <a:t>在</a:t>
            </a:r>
            <a:r>
              <a:rPr lang="en-US" altLang="zh-CN" sz="2000" dirty="0" smtClean="0"/>
              <a:t>1992</a:t>
            </a:r>
            <a:r>
              <a:rPr lang="zh-CN" altLang="en-US" sz="2000" dirty="0" smtClean="0"/>
              <a:t>年的博士论文“</a:t>
            </a:r>
            <a:r>
              <a:rPr lang="en-US" altLang="zh-CN" sz="2000" dirty="0" smtClean="0"/>
              <a:t>An </a:t>
            </a:r>
            <a:r>
              <a:rPr lang="en-US" altLang="zh-CN" sz="2000" dirty="0"/>
              <a:t>On-line </a:t>
            </a:r>
            <a:r>
              <a:rPr lang="en-US" altLang="zh-CN" sz="2000" dirty="0" smtClean="0"/>
              <a:t>Computational Model </a:t>
            </a:r>
            <a:r>
              <a:rPr lang="en-US" altLang="zh-CN" sz="2000" dirty="0"/>
              <a:t>of Human </a:t>
            </a:r>
            <a:r>
              <a:rPr lang="en-US" altLang="zh-CN" sz="2000" dirty="0" smtClean="0"/>
              <a:t>Sentence Interpretation</a:t>
            </a:r>
            <a:r>
              <a:rPr lang="en-US" altLang="zh-CN" sz="2000" dirty="0"/>
              <a:t>: A Theory of the Representation </a:t>
            </a:r>
            <a:r>
              <a:rPr lang="en-US" altLang="zh-CN" sz="2000" dirty="0" smtClean="0"/>
              <a:t>and Use </a:t>
            </a:r>
            <a:r>
              <a:rPr lang="en-US" altLang="zh-CN" sz="2000" dirty="0"/>
              <a:t>of Linguistic </a:t>
            </a:r>
            <a:r>
              <a:rPr lang="en-US" altLang="zh-CN" sz="2000" dirty="0" smtClean="0"/>
              <a:t>Knowledge</a:t>
            </a:r>
            <a:r>
              <a:rPr lang="zh-CN" altLang="en-US" sz="2000" dirty="0" smtClean="0"/>
              <a:t>”和相关的一系列论文中提出的语言模型。</a:t>
            </a:r>
            <a:endParaRPr lang="en-US" altLang="zh-CN" sz="2000" dirty="0" smtClean="0"/>
          </a:p>
          <a:p>
            <a:r>
              <a:rPr lang="zh-CN" altLang="en-US" sz="2000" dirty="0" smtClean="0"/>
              <a:t>作者</a:t>
            </a:r>
            <a:r>
              <a:rPr lang="zh-CN" altLang="en-US" sz="2000" dirty="0"/>
              <a:t>基于该模型撰写了</a:t>
            </a:r>
            <a:r>
              <a:rPr lang="en-US" altLang="zh-CN" sz="2000" dirty="0"/>
              <a:t>50</a:t>
            </a:r>
            <a:r>
              <a:rPr lang="zh-CN" altLang="en-US" sz="2000" dirty="0"/>
              <a:t>条左右的构式</a:t>
            </a:r>
            <a:r>
              <a:rPr lang="zh-CN" altLang="en-US" sz="2000" dirty="0" smtClean="0"/>
              <a:t>规则，和与之配套的语言分析器</a:t>
            </a:r>
            <a:r>
              <a:rPr lang="en-US" altLang="zh-CN" sz="2000" dirty="0" smtClean="0"/>
              <a:t>Sal</a:t>
            </a:r>
            <a:r>
              <a:rPr lang="zh-CN" altLang="en-US" sz="2000" dirty="0"/>
              <a:t>一同使用</a:t>
            </a:r>
            <a:r>
              <a:rPr lang="zh-CN" altLang="en-US" sz="2000" dirty="0" smtClean="0"/>
              <a:t>，兼顾了语言学理论（</a:t>
            </a:r>
            <a:r>
              <a:rPr lang="en-US" altLang="zh-CN" sz="2000" dirty="0" smtClean="0"/>
              <a:t>Linguistic Paradigm</a:t>
            </a:r>
            <a:r>
              <a:rPr lang="zh-CN" altLang="en-US" sz="2000" dirty="0" smtClean="0"/>
              <a:t>）、可计算性（</a:t>
            </a:r>
            <a:r>
              <a:rPr lang="en-US" altLang="zh-CN" sz="2000" dirty="0" smtClean="0"/>
              <a:t>Computational Paradigm</a:t>
            </a:r>
            <a:r>
              <a:rPr lang="zh-CN" altLang="en-US" sz="2000" dirty="0" smtClean="0"/>
              <a:t>）和心理现实性（</a:t>
            </a:r>
            <a:r>
              <a:rPr lang="en-US" altLang="zh-CN" sz="2000" dirty="0" smtClean="0"/>
              <a:t>Psychological Paradigm</a:t>
            </a:r>
            <a:r>
              <a:rPr lang="zh-CN" altLang="en-US" sz="2000" dirty="0" smtClean="0"/>
              <a:t>）。</a:t>
            </a:r>
            <a:endParaRPr lang="en-US" altLang="zh-CN" sz="2000" dirty="0" smtClean="0"/>
          </a:p>
        </p:txBody>
      </p:sp>
      <p:sp>
        <p:nvSpPr>
          <p:cNvPr id="4" name="矩形 3"/>
          <p:cNvSpPr/>
          <p:nvPr/>
        </p:nvSpPr>
        <p:spPr>
          <a:xfrm>
            <a:off x="647564" y="4437112"/>
            <a:ext cx="7848872" cy="2277547"/>
          </a:xfrm>
          <a:prstGeom prst="rect">
            <a:avLst/>
          </a:prstGeom>
        </p:spPr>
        <p:txBody>
          <a:bodyPr wrap="square">
            <a:spAutoFit/>
          </a:bodyPr>
          <a:lstStyle/>
          <a:p>
            <a:r>
              <a:rPr lang="zh-CN" altLang="en-US" sz="1600" dirty="0">
                <a:latin typeface="+mn-ea"/>
                <a:ea typeface="+mn-ea"/>
              </a:rPr>
              <a:t>代表文献：</a:t>
            </a:r>
            <a:endParaRPr lang="en-US" altLang="zh-CN" sz="1600" dirty="0">
              <a:latin typeface="+mn-ea"/>
              <a:ea typeface="+mn-ea"/>
            </a:endParaRPr>
          </a:p>
          <a:p>
            <a:pPr marL="228600" indent="-228600">
              <a:buFont typeface="+mj-lt"/>
              <a:buAutoNum type="arabicPeriod"/>
            </a:pPr>
            <a:r>
              <a:rPr lang="en-US" altLang="zh-CN" sz="1400" dirty="0" err="1"/>
              <a:t>Jurafsky</a:t>
            </a:r>
            <a:r>
              <a:rPr lang="en-US" altLang="zh-CN" sz="1400" dirty="0"/>
              <a:t> D . Representing and Integrating Linguistic Knowledge[C</a:t>
            </a:r>
            <a:r>
              <a:rPr lang="en-US" altLang="zh-CN" sz="1400" dirty="0" smtClean="0"/>
              <a:t>]. </a:t>
            </a:r>
            <a:r>
              <a:rPr lang="en-US" altLang="zh-CN" sz="1400" dirty="0"/>
              <a:t>Conference on Computational Linguistics. Association for Computational Linguistics, 1990.</a:t>
            </a:r>
          </a:p>
          <a:p>
            <a:pPr marL="228600" indent="-228600">
              <a:buFont typeface="+mj-lt"/>
              <a:buAutoNum type="arabicPeriod"/>
            </a:pPr>
            <a:r>
              <a:rPr lang="en-US" altLang="zh-CN" sz="1400" dirty="0" err="1"/>
              <a:t>Jurafsky</a:t>
            </a:r>
            <a:r>
              <a:rPr lang="en-US" altLang="zh-CN" sz="1400" dirty="0"/>
              <a:t> D. An on-line model of human sentence </a:t>
            </a:r>
            <a:r>
              <a:rPr lang="en-US" altLang="zh-CN" sz="1400" dirty="0" smtClean="0"/>
              <a:t>interpretation[C]. Proceedings </a:t>
            </a:r>
            <a:r>
              <a:rPr lang="en-US" altLang="zh-CN" sz="1400" dirty="0"/>
              <a:t>of the Thirteenth Annual Conference of the Cognitive Science Society. 1991: 449-454.</a:t>
            </a:r>
          </a:p>
          <a:p>
            <a:pPr marL="228600" indent="-228600">
              <a:buFont typeface="+mj-lt"/>
              <a:buAutoNum type="arabicPeriod"/>
            </a:pPr>
            <a:r>
              <a:rPr lang="en-US" altLang="zh-CN" sz="1400" dirty="0" err="1"/>
              <a:t>Jurafsky</a:t>
            </a:r>
            <a:r>
              <a:rPr lang="en-US" altLang="zh-CN" sz="1400" dirty="0"/>
              <a:t> D. An on-line computational model of human sentence interpretation: A theory of the representation and use of linguistic knowledge[R]. CALIFORNIA UNIV BERKELEY DEPT OF ELECTRICAL ENGINEERING AND COMPUTER SCIENCES, 1992.</a:t>
            </a:r>
          </a:p>
          <a:p>
            <a:pPr marL="228600" indent="-228600">
              <a:buFont typeface="+mj-lt"/>
              <a:buAutoNum type="arabicPeriod"/>
            </a:pPr>
            <a:r>
              <a:rPr lang="en-US" altLang="zh-CN" sz="1400" dirty="0" err="1">
                <a:solidFill>
                  <a:srgbClr val="FF0000"/>
                </a:solidFill>
              </a:rPr>
              <a:t>Jurafsky</a:t>
            </a:r>
            <a:r>
              <a:rPr lang="en-US" altLang="zh-CN" sz="1400" dirty="0">
                <a:solidFill>
                  <a:srgbClr val="FF0000"/>
                </a:solidFill>
              </a:rPr>
              <a:t> D. An On-Line Computational Model of Human Sentence Interpretation[C</a:t>
            </a:r>
            <a:r>
              <a:rPr lang="en-US" altLang="zh-CN" sz="1400" dirty="0" smtClean="0">
                <a:solidFill>
                  <a:srgbClr val="FF0000"/>
                </a:solidFill>
              </a:rPr>
              <a:t>]. </a:t>
            </a:r>
            <a:r>
              <a:rPr lang="en-US" altLang="zh-CN" sz="1400" dirty="0">
                <a:solidFill>
                  <a:srgbClr val="FF0000"/>
                </a:solidFill>
              </a:rPr>
              <a:t>Tenth National Conference on Artificial Intelligence. 1992.</a:t>
            </a:r>
          </a:p>
        </p:txBody>
      </p:sp>
    </p:spTree>
    <p:extLst>
      <p:ext uri="{BB962C8B-B14F-4D97-AF65-F5344CB8AC3E}">
        <p14:creationId xmlns:p14="http://schemas.microsoft.com/office/powerpoint/2010/main" val="2544388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457200" y="1815232"/>
            <a:ext cx="8229600" cy="4710112"/>
          </a:xfrm>
        </p:spPr>
        <p:txBody>
          <a:bodyPr/>
          <a:lstStyle/>
          <a:p>
            <a:r>
              <a:rPr lang="en-US" altLang="zh-CN" sz="2000" dirty="0" smtClean="0"/>
              <a:t>CIG</a:t>
            </a:r>
            <a:r>
              <a:rPr lang="zh-CN" altLang="en-US" sz="2000" dirty="0"/>
              <a:t>在设计理念上继承了</a:t>
            </a:r>
            <a:r>
              <a:rPr lang="en-US" altLang="zh-CN" sz="2000" dirty="0"/>
              <a:t>Fillmore</a:t>
            </a:r>
            <a:r>
              <a:rPr lang="zh-CN" altLang="en-US" sz="2000" dirty="0"/>
              <a:t>（</a:t>
            </a:r>
            <a:r>
              <a:rPr lang="en-US" altLang="zh-CN" sz="2000" dirty="0"/>
              <a:t>1988</a:t>
            </a:r>
            <a:r>
              <a:rPr lang="zh-CN" altLang="en-US" sz="2000" dirty="0" smtClean="0"/>
              <a:t>）的思想，让形态、句法、语义</a:t>
            </a:r>
            <a:r>
              <a:rPr lang="zh-CN" altLang="en-US" sz="2000" dirty="0"/>
              <a:t>、</a:t>
            </a:r>
            <a:r>
              <a:rPr lang="zh-CN" altLang="en-US" sz="2000" dirty="0" smtClean="0"/>
              <a:t>语用和频率（来自布朗语料库统计）信息全部进入构式，用统一的构式框架表示词汇、短语结构和习语模板，有如下两个特点：</a:t>
            </a:r>
            <a:endParaRPr lang="en-US" altLang="zh-CN" sz="2000" dirty="0" smtClean="0"/>
          </a:p>
          <a:p>
            <a:pPr>
              <a:buFont typeface="+mj-lt"/>
              <a:buAutoNum type="arabicPeriod"/>
            </a:pPr>
            <a:r>
              <a:rPr lang="zh-CN" altLang="en-US" sz="2000" dirty="0" smtClean="0"/>
              <a:t>构式中的变项可以由特定的语义范畴而不是句法范畴定义，如下例“</a:t>
            </a:r>
            <a:r>
              <a:rPr lang="en-US" altLang="zh-CN" sz="2000" dirty="0" err="1" smtClean="0"/>
              <a:t>Wh</a:t>
            </a:r>
            <a:r>
              <a:rPr lang="en-US" altLang="zh-CN" sz="2000" dirty="0" smtClean="0"/>
              <a:t>-Non-Subject-Question</a:t>
            </a:r>
            <a:r>
              <a:rPr lang="zh-CN" altLang="en-US" sz="2000" dirty="0" smtClean="0"/>
              <a:t>”构式中的第一个成分被定义为“</a:t>
            </a:r>
            <a:r>
              <a:rPr lang="en-US" altLang="zh-CN" sz="2000" dirty="0" smtClean="0"/>
              <a:t>Unknown</a:t>
            </a:r>
            <a:r>
              <a:rPr lang="zh-CN" altLang="en-US" sz="2000" dirty="0" smtClean="0"/>
              <a:t>”（未知的事物），和父节点的“</a:t>
            </a:r>
            <a:r>
              <a:rPr lang="en-US" altLang="zh-CN" sz="2000" dirty="0" smtClean="0"/>
              <a:t>Queried</a:t>
            </a:r>
            <a:r>
              <a:rPr lang="zh-CN" altLang="en-US" sz="2000" dirty="0" smtClean="0"/>
              <a:t>”（被询问的事物）以</a:t>
            </a:r>
            <a:r>
              <a:rPr lang="en-US" altLang="zh-CN" sz="2000" dirty="0" smtClean="0"/>
              <a:t>$</a:t>
            </a:r>
            <a:r>
              <a:rPr lang="en-US" altLang="zh-CN" sz="2000" dirty="0" err="1" smtClean="0"/>
              <a:t>var</a:t>
            </a:r>
            <a:r>
              <a:rPr lang="zh-CN" altLang="en-US" sz="2000" dirty="0" smtClean="0"/>
              <a:t>同标：</a:t>
            </a:r>
            <a:endParaRPr lang="en-US" altLang="zh-CN" sz="2000" dirty="0" smtClean="0"/>
          </a:p>
        </p:txBody>
      </p:sp>
      <p:pic>
        <p:nvPicPr>
          <p:cNvPr id="6" name="图片 5"/>
          <p:cNvPicPr>
            <a:picLocks noChangeAspect="1"/>
          </p:cNvPicPr>
          <p:nvPr/>
        </p:nvPicPr>
        <p:blipFill>
          <a:blip r:embed="rId2"/>
          <a:stretch>
            <a:fillRect/>
          </a:stretch>
        </p:blipFill>
        <p:spPr>
          <a:xfrm>
            <a:off x="1979712" y="4175970"/>
            <a:ext cx="5400600" cy="2682030"/>
          </a:xfrm>
          <a:prstGeom prst="rect">
            <a:avLst/>
          </a:prstGeom>
        </p:spPr>
      </p:pic>
      <p:cxnSp>
        <p:nvCxnSpPr>
          <p:cNvPr id="8" name="直接连接符 7"/>
          <p:cNvCxnSpPr/>
          <p:nvPr/>
        </p:nvCxnSpPr>
        <p:spPr>
          <a:xfrm>
            <a:off x="2483768" y="6120186"/>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50128" y="4968058"/>
            <a:ext cx="729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331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457200" y="1815232"/>
            <a:ext cx="8229600" cy="4710112"/>
          </a:xfrm>
        </p:spPr>
        <p:txBody>
          <a:bodyPr/>
          <a:lstStyle/>
          <a:p>
            <a:pPr>
              <a:buFont typeface="+mj-lt"/>
              <a:buAutoNum type="arabicPeriod" startAt="2"/>
            </a:pPr>
            <a:r>
              <a:rPr lang="zh-CN" altLang="en-US" sz="1800" dirty="0" smtClean="0"/>
              <a:t>构</a:t>
            </a:r>
            <a:r>
              <a:rPr lang="zh-CN" altLang="en-US" sz="1800" dirty="0"/>
              <a:t>式</a:t>
            </a:r>
            <a:r>
              <a:rPr lang="zh-CN" altLang="en-US" sz="1800" dirty="0" smtClean="0"/>
              <a:t>规则含有</a:t>
            </a:r>
            <a:r>
              <a:rPr lang="en-US" altLang="zh-CN" sz="1800" dirty="0" smtClean="0"/>
              <a:t>weak construction</a:t>
            </a:r>
            <a:r>
              <a:rPr lang="zh-CN" altLang="en-US" sz="1800" dirty="0" smtClean="0"/>
              <a:t>，也就是抽象程度高，</a:t>
            </a:r>
            <a:r>
              <a:rPr lang="zh-CN" altLang="en-US" sz="1800" dirty="0"/>
              <a:t>没有具体的</a:t>
            </a:r>
            <a:r>
              <a:rPr lang="zh-CN" altLang="en-US" sz="1800" dirty="0" smtClean="0"/>
              <a:t>语言形式与之对应的模式，例如下图中的“</a:t>
            </a:r>
            <a:r>
              <a:rPr lang="en-US" altLang="zh-CN" sz="1800" dirty="0" smtClean="0"/>
              <a:t>Verb</a:t>
            </a:r>
            <a:r>
              <a:rPr lang="zh-CN" altLang="en-US" sz="1800" dirty="0" smtClean="0"/>
              <a:t>”。</a:t>
            </a:r>
            <a:endParaRPr lang="en-US" altLang="zh-CN" sz="1800" dirty="0" smtClean="0"/>
          </a:p>
          <a:p>
            <a:pPr>
              <a:buFont typeface="+mj-lt"/>
              <a:buAutoNum type="arabicPeriod" startAt="2"/>
            </a:pPr>
            <a:endParaRPr lang="en-US" altLang="zh-CN" sz="1800" dirty="0" smtClean="0"/>
          </a:p>
          <a:p>
            <a:pPr>
              <a:buFont typeface="+mj-lt"/>
              <a:buAutoNum type="arabicPeriod" startAt="2"/>
            </a:pPr>
            <a:endParaRPr lang="en-US" altLang="zh-CN" sz="1800" dirty="0"/>
          </a:p>
          <a:p>
            <a:pPr>
              <a:buFont typeface="+mj-lt"/>
              <a:buAutoNum type="arabicPeriod" startAt="2"/>
            </a:pPr>
            <a:endParaRPr lang="en-US" altLang="zh-CN" sz="1800" dirty="0" smtClean="0"/>
          </a:p>
          <a:p>
            <a:pPr>
              <a:buFont typeface="+mj-lt"/>
              <a:buAutoNum type="arabicPeriod" startAt="2"/>
            </a:pPr>
            <a:endParaRPr lang="en-US" altLang="zh-CN" sz="1800" dirty="0"/>
          </a:p>
          <a:p>
            <a:pPr>
              <a:buFont typeface="+mj-lt"/>
              <a:buAutoNum type="arabicPeriod" startAt="2"/>
            </a:pPr>
            <a:endParaRPr lang="en-US" altLang="zh-CN" sz="1800" dirty="0" smtClean="0"/>
          </a:p>
          <a:p>
            <a:pPr>
              <a:buFont typeface="+mj-lt"/>
              <a:buAutoNum type="arabicPeriod" startAt="2"/>
            </a:pPr>
            <a:endParaRPr lang="en-US" altLang="zh-CN" sz="1800" dirty="0"/>
          </a:p>
          <a:p>
            <a:pPr>
              <a:buFont typeface="+mj-lt"/>
              <a:buAutoNum type="arabicPeriod" startAt="2"/>
            </a:pPr>
            <a:endParaRPr lang="en-US" altLang="zh-CN" sz="1800" dirty="0" smtClean="0"/>
          </a:p>
          <a:p>
            <a:pPr>
              <a:buFont typeface="+mj-lt"/>
              <a:buAutoNum type="arabicPeriod" startAt="2"/>
            </a:pPr>
            <a:endParaRPr lang="en-US" altLang="zh-CN" sz="1800" dirty="0"/>
          </a:p>
          <a:p>
            <a:pPr marL="0" indent="0">
              <a:buNone/>
            </a:pPr>
            <a:endParaRPr lang="en-US" altLang="zh-CN" sz="1800" dirty="0" smtClean="0"/>
          </a:p>
          <a:p>
            <a:r>
              <a:rPr lang="en-US" altLang="zh-CN" sz="1800" dirty="0" smtClean="0"/>
              <a:t>weak </a:t>
            </a:r>
            <a:r>
              <a:rPr lang="en-US" altLang="zh-CN" sz="1800" dirty="0"/>
              <a:t>construction</a:t>
            </a:r>
            <a:r>
              <a:rPr lang="zh-CN" altLang="en-US" sz="1800" dirty="0"/>
              <a:t>用于将构式模板组织起来，构成具有继承关系的构式</a:t>
            </a:r>
            <a:r>
              <a:rPr lang="zh-CN" altLang="en-US" sz="1800" dirty="0" smtClean="0"/>
              <a:t>网络，也就是</a:t>
            </a:r>
            <a:r>
              <a:rPr lang="zh-CN" altLang="en-US" sz="1800" dirty="0"/>
              <a:t>构建类型层级</a:t>
            </a:r>
            <a:r>
              <a:rPr lang="zh-CN" altLang="en-US" sz="1800" dirty="0" smtClean="0"/>
              <a:t>。</a:t>
            </a:r>
            <a:endParaRPr lang="en-US" altLang="zh-CN" sz="1800" dirty="0" smtClean="0"/>
          </a:p>
          <a:p>
            <a:r>
              <a:rPr lang="zh-CN" altLang="en-US" sz="1800" dirty="0" smtClean="0"/>
              <a:t>该构式条目的语义表示提供三个未绑定的语义空位：“</a:t>
            </a:r>
            <a:r>
              <a:rPr lang="en-US" altLang="zh-CN" sz="1800" dirty="0" smtClean="0"/>
              <a:t>Creation-Action</a:t>
            </a:r>
            <a:r>
              <a:rPr lang="zh-CN" altLang="en-US" sz="1800" dirty="0" smtClean="0"/>
              <a:t>”</a:t>
            </a:r>
            <a:r>
              <a:rPr lang="en-US" altLang="zh-CN" sz="1800" dirty="0" smtClean="0"/>
              <a:t>$c</a:t>
            </a:r>
            <a:r>
              <a:rPr lang="zh-CN" altLang="en-US" sz="1800" dirty="0" smtClean="0"/>
              <a:t>、“</a:t>
            </a:r>
            <a:r>
              <a:rPr lang="en-US" altLang="zh-CN" sz="1800" dirty="0" smtClean="0"/>
              <a:t>Creator</a:t>
            </a:r>
            <a:r>
              <a:rPr lang="zh-CN" altLang="en-US" sz="1800" dirty="0" smtClean="0"/>
              <a:t>”</a:t>
            </a:r>
            <a:r>
              <a:rPr lang="en-US" altLang="zh-CN" sz="1800" dirty="0" smtClean="0"/>
              <a:t>$a </a:t>
            </a:r>
            <a:r>
              <a:rPr lang="zh-CN" altLang="en-US" sz="1800" dirty="0" smtClean="0"/>
              <a:t>和“</a:t>
            </a:r>
            <a:r>
              <a:rPr lang="en-US" altLang="zh-CN" sz="1800" dirty="0" smtClean="0"/>
              <a:t>Created</a:t>
            </a:r>
            <a:r>
              <a:rPr lang="zh-CN" altLang="en-US" sz="1800" dirty="0" smtClean="0"/>
              <a:t>”</a:t>
            </a:r>
            <a:r>
              <a:rPr lang="en-US" altLang="zh-CN" sz="1800" dirty="0" smtClean="0"/>
              <a:t>$b</a:t>
            </a:r>
            <a:r>
              <a:rPr lang="zh-CN" altLang="en-US" sz="1800" dirty="0" smtClean="0"/>
              <a:t>，从中可以看到</a:t>
            </a:r>
            <a:r>
              <a:rPr lang="en-US" altLang="zh-CN" sz="1800" dirty="0" err="1" smtClean="0"/>
              <a:t>FrameNet</a:t>
            </a:r>
            <a:r>
              <a:rPr lang="zh-CN" altLang="en-US" sz="1800" dirty="0" smtClean="0"/>
              <a:t>和</a:t>
            </a:r>
            <a:r>
              <a:rPr lang="en-US" altLang="zh-CN" sz="1800" dirty="0" smtClean="0"/>
              <a:t>MRS</a:t>
            </a:r>
            <a:r>
              <a:rPr lang="zh-CN" altLang="en-US" sz="1800" dirty="0" smtClean="0"/>
              <a:t>的影子。</a:t>
            </a:r>
            <a:endParaRPr lang="en-US" altLang="zh-CN" sz="1800" dirty="0" smtClean="0"/>
          </a:p>
        </p:txBody>
      </p:sp>
      <p:pic>
        <p:nvPicPr>
          <p:cNvPr id="4" name="图片 3"/>
          <p:cNvPicPr>
            <a:picLocks noChangeAspect="1"/>
          </p:cNvPicPr>
          <p:nvPr/>
        </p:nvPicPr>
        <p:blipFill>
          <a:blip r:embed="rId2"/>
          <a:stretch>
            <a:fillRect/>
          </a:stretch>
        </p:blipFill>
        <p:spPr>
          <a:xfrm>
            <a:off x="2483768" y="2492896"/>
            <a:ext cx="4392488" cy="2769477"/>
          </a:xfrm>
          <a:prstGeom prst="rect">
            <a:avLst/>
          </a:prstGeom>
        </p:spPr>
      </p:pic>
    </p:spTree>
    <p:extLst>
      <p:ext uri="{BB962C8B-B14F-4D97-AF65-F5344CB8AC3E}">
        <p14:creationId xmlns:p14="http://schemas.microsoft.com/office/powerpoint/2010/main" val="318568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已有</a:t>
            </a:r>
            <a:r>
              <a:rPr lang="zh-CN" altLang="en-US" sz="3200" dirty="0"/>
              <a:t>的可用于表示构</a:t>
            </a:r>
            <a:r>
              <a:rPr lang="zh-CN" altLang="en-US" sz="3200" dirty="0" smtClean="0"/>
              <a:t>式，同时面向语言资源建设与语言自动分析的形式语法理论</a:t>
            </a:r>
            <a:endParaRPr lang="zh-CN" altLang="en-US" sz="3200" dirty="0"/>
          </a:p>
        </p:txBody>
      </p:sp>
      <p:sp>
        <p:nvSpPr>
          <p:cNvPr id="3" name="内容占位符 2"/>
          <p:cNvSpPr>
            <a:spLocks noGrp="1"/>
          </p:cNvSpPr>
          <p:nvPr>
            <p:ph idx="1"/>
          </p:nvPr>
        </p:nvSpPr>
        <p:spPr>
          <a:xfrm>
            <a:off x="369776" y="1828800"/>
            <a:ext cx="8404448" cy="3960440"/>
          </a:xfrm>
        </p:spPr>
        <p:txBody>
          <a:bodyPr/>
          <a:lstStyle/>
          <a:p>
            <a:pPr marL="0" indent="0">
              <a:buNone/>
            </a:pPr>
            <a:r>
              <a:rPr lang="zh-CN" altLang="en-US" sz="2100" dirty="0" smtClean="0"/>
              <a:t>语言学背景的理论和方法</a:t>
            </a:r>
            <a:endParaRPr lang="en-US" altLang="zh-CN" sz="2100" dirty="0" smtClean="0"/>
          </a:p>
          <a:p>
            <a:r>
              <a:rPr lang="zh-CN" altLang="en-US" sz="2100" dirty="0" smtClean="0">
                <a:solidFill>
                  <a:srgbClr val="FF0000"/>
                </a:solidFill>
              </a:rPr>
              <a:t>伯克利构式语法（</a:t>
            </a:r>
            <a:r>
              <a:rPr lang="en-US" altLang="zh-CN" sz="2100" dirty="0" smtClean="0">
                <a:solidFill>
                  <a:srgbClr val="FF0000"/>
                </a:solidFill>
              </a:rPr>
              <a:t>Berkeley Construction Grammar</a:t>
            </a:r>
            <a:r>
              <a:rPr lang="zh-CN" altLang="en-US" sz="2100" dirty="0" smtClean="0">
                <a:solidFill>
                  <a:srgbClr val="FF0000"/>
                </a:solidFill>
              </a:rPr>
              <a:t>）</a:t>
            </a:r>
            <a:endParaRPr lang="en-US" altLang="zh-CN" sz="2100" dirty="0" smtClean="0">
              <a:solidFill>
                <a:srgbClr val="FF0000"/>
              </a:solidFill>
            </a:endParaRPr>
          </a:p>
          <a:p>
            <a:r>
              <a:rPr lang="zh-CN" altLang="en-US" sz="2100" dirty="0">
                <a:solidFill>
                  <a:srgbClr val="FF0000"/>
                </a:solidFill>
              </a:rPr>
              <a:t>中心语驱动</a:t>
            </a:r>
            <a:r>
              <a:rPr lang="zh-CN" altLang="en-US" sz="2100" dirty="0" smtClean="0">
                <a:solidFill>
                  <a:srgbClr val="FF0000"/>
                </a:solidFill>
              </a:rPr>
              <a:t>短语结构语法（</a:t>
            </a:r>
            <a:r>
              <a:rPr lang="en-US" altLang="zh-CN" sz="2100" dirty="0" smtClean="0">
                <a:solidFill>
                  <a:srgbClr val="FF0000"/>
                </a:solidFill>
              </a:rPr>
              <a:t>Head-driven Phrase Structure Grammar</a:t>
            </a:r>
            <a:r>
              <a:rPr lang="zh-CN" altLang="en-US" sz="2100" dirty="0" smtClean="0">
                <a:solidFill>
                  <a:srgbClr val="FF0000"/>
                </a:solidFill>
              </a:rPr>
              <a:t>）</a:t>
            </a:r>
            <a:endParaRPr lang="en-US" altLang="zh-CN" sz="2100" dirty="0" smtClean="0">
              <a:solidFill>
                <a:srgbClr val="FF0000"/>
              </a:solidFill>
            </a:endParaRPr>
          </a:p>
          <a:p>
            <a:r>
              <a:rPr lang="zh-CN" altLang="en-US" sz="2100" dirty="0">
                <a:solidFill>
                  <a:srgbClr val="FF0000"/>
                </a:solidFill>
              </a:rPr>
              <a:t>基于语符的构式</a:t>
            </a:r>
            <a:r>
              <a:rPr lang="zh-CN" altLang="en-US" sz="2100" dirty="0" smtClean="0">
                <a:solidFill>
                  <a:srgbClr val="FF0000"/>
                </a:solidFill>
              </a:rPr>
              <a:t>语法（</a:t>
            </a:r>
            <a:r>
              <a:rPr lang="en-US" altLang="zh-CN" sz="2100" dirty="0" smtClean="0">
                <a:solidFill>
                  <a:srgbClr val="FF0000"/>
                </a:solidFill>
              </a:rPr>
              <a:t>Sign-Based Construction Grammar</a:t>
            </a:r>
            <a:r>
              <a:rPr lang="zh-CN" altLang="en-US" sz="2100" dirty="0" smtClean="0">
                <a:solidFill>
                  <a:srgbClr val="FF0000"/>
                </a:solidFill>
              </a:rPr>
              <a:t>）</a:t>
            </a:r>
            <a:endParaRPr lang="en-US" altLang="zh-CN" sz="2100" dirty="0" smtClean="0">
              <a:solidFill>
                <a:srgbClr val="FF0000"/>
              </a:solidFill>
            </a:endParaRPr>
          </a:p>
          <a:p>
            <a:r>
              <a:rPr lang="zh-CN" altLang="en-US" sz="2100" dirty="0">
                <a:solidFill>
                  <a:srgbClr val="FF0000"/>
                </a:solidFill>
              </a:rPr>
              <a:t>构式解释</a:t>
            </a:r>
            <a:r>
              <a:rPr lang="zh-CN" altLang="en-US" sz="2100" dirty="0" smtClean="0">
                <a:solidFill>
                  <a:srgbClr val="FF0000"/>
                </a:solidFill>
              </a:rPr>
              <a:t>语法（</a:t>
            </a:r>
            <a:r>
              <a:rPr lang="en-US" altLang="zh-CN" sz="2100" dirty="0" smtClean="0">
                <a:solidFill>
                  <a:srgbClr val="FF0000"/>
                </a:solidFill>
              </a:rPr>
              <a:t>Construction-based Interpretation Grammar</a:t>
            </a:r>
            <a:r>
              <a:rPr lang="zh-CN" altLang="en-US" sz="2100" dirty="0" smtClean="0">
                <a:solidFill>
                  <a:srgbClr val="FF0000"/>
                </a:solidFill>
              </a:rPr>
              <a:t>）</a:t>
            </a:r>
            <a:endParaRPr lang="en-US" altLang="zh-CN" sz="2100" dirty="0" smtClean="0">
              <a:solidFill>
                <a:srgbClr val="FF0000"/>
              </a:solidFill>
            </a:endParaRPr>
          </a:p>
          <a:p>
            <a:r>
              <a:rPr lang="zh-CN" altLang="en-US" sz="2100" dirty="0" smtClean="0"/>
              <a:t>基于</a:t>
            </a:r>
            <a:r>
              <a:rPr lang="zh-CN" altLang="en-US" sz="2100" dirty="0"/>
              <a:t>框架语义</a:t>
            </a:r>
            <a:r>
              <a:rPr lang="zh-CN" altLang="en-US" sz="2100" dirty="0" smtClean="0"/>
              <a:t>网的构式知识库（</a:t>
            </a:r>
            <a:r>
              <a:rPr lang="en-US" altLang="zh-CN" sz="2100" dirty="0" err="1" smtClean="0"/>
              <a:t>FrameNet</a:t>
            </a:r>
            <a:r>
              <a:rPr lang="en-US" altLang="zh-CN" sz="2100" dirty="0" smtClean="0"/>
              <a:t> </a:t>
            </a:r>
            <a:r>
              <a:rPr lang="en-US" altLang="zh-CN" sz="2100" dirty="0" err="1" smtClean="0"/>
              <a:t>Constructicon</a:t>
            </a:r>
            <a:r>
              <a:rPr lang="zh-CN" altLang="en-US" sz="2100" dirty="0" smtClean="0"/>
              <a:t>）</a:t>
            </a:r>
            <a:endParaRPr lang="en-US" altLang="zh-CN" sz="2100" dirty="0" smtClean="0"/>
          </a:p>
          <a:p>
            <a:pPr marL="0" indent="0">
              <a:buNone/>
            </a:pPr>
            <a:endParaRPr lang="en-US" altLang="zh-CN" sz="2100" dirty="0" smtClean="0"/>
          </a:p>
          <a:p>
            <a:pPr marL="0" indent="0">
              <a:buNone/>
            </a:pPr>
            <a:r>
              <a:rPr lang="zh-CN" altLang="en-US" sz="2100" dirty="0" smtClean="0"/>
              <a:t>非语言学背景的理论和方法</a:t>
            </a:r>
            <a:endParaRPr lang="en-US" altLang="zh-CN" sz="2100" dirty="0" smtClean="0"/>
          </a:p>
          <a:p>
            <a:r>
              <a:rPr lang="zh-CN" altLang="en-US" sz="2100" dirty="0" smtClean="0"/>
              <a:t>流变构式语法（</a:t>
            </a:r>
            <a:r>
              <a:rPr lang="en-US" altLang="zh-CN" sz="2100" dirty="0" smtClean="0"/>
              <a:t>Fluid Construction Grammar</a:t>
            </a:r>
            <a:r>
              <a:rPr lang="zh-CN" altLang="en-US" sz="2100" dirty="0" smtClean="0"/>
              <a:t>）</a:t>
            </a:r>
            <a:endParaRPr lang="en-US" altLang="zh-CN" sz="2100" dirty="0" smtClean="0"/>
          </a:p>
          <a:p>
            <a:r>
              <a:rPr lang="zh-CN" altLang="en-US" sz="2100" dirty="0" smtClean="0"/>
              <a:t>具</a:t>
            </a:r>
            <a:r>
              <a:rPr lang="zh-CN" altLang="en-US" sz="2100" dirty="0"/>
              <a:t>身构式</a:t>
            </a:r>
            <a:r>
              <a:rPr lang="zh-CN" altLang="en-US" sz="2100" dirty="0" smtClean="0"/>
              <a:t>语法（</a:t>
            </a:r>
            <a:r>
              <a:rPr lang="en-US" altLang="zh-CN" sz="2100" dirty="0" smtClean="0"/>
              <a:t>Embodied Construction Grammar</a:t>
            </a:r>
            <a:r>
              <a:rPr lang="zh-CN" altLang="en-US" sz="2100" dirty="0" smtClean="0"/>
              <a:t>）</a:t>
            </a:r>
            <a:endParaRPr lang="en-US" altLang="zh-CN" sz="2100" dirty="0" smtClean="0"/>
          </a:p>
          <a:p>
            <a:r>
              <a:rPr lang="zh-CN" altLang="en-US" sz="2100" dirty="0"/>
              <a:t>动态构式</a:t>
            </a:r>
            <a:r>
              <a:rPr lang="zh-CN" altLang="en-US" sz="2100" dirty="0" smtClean="0"/>
              <a:t>语法（</a:t>
            </a:r>
            <a:r>
              <a:rPr lang="en-US" altLang="zh-CN" sz="2100" dirty="0" smtClean="0"/>
              <a:t>Dynamic Construction Grammar</a:t>
            </a:r>
            <a:r>
              <a:rPr lang="zh-CN" altLang="en-US" sz="2100" dirty="0" smtClean="0"/>
              <a:t>）</a:t>
            </a:r>
            <a:endParaRPr lang="en-US" altLang="zh-CN" sz="2100" dirty="0" smtClean="0"/>
          </a:p>
          <a:p>
            <a:r>
              <a:rPr lang="zh-CN" altLang="en-US" sz="2100" dirty="0" smtClean="0"/>
              <a:t>模板构式语法（</a:t>
            </a:r>
            <a:r>
              <a:rPr lang="en-US" altLang="zh-CN" sz="2100" dirty="0" smtClean="0"/>
              <a:t>Template Construction Grammar</a:t>
            </a:r>
            <a:r>
              <a:rPr lang="zh-CN" altLang="en-US" sz="2100" dirty="0" smtClean="0"/>
              <a:t>）</a:t>
            </a:r>
            <a:endParaRPr lang="zh-CN" altLang="en-US" sz="2100" dirty="0"/>
          </a:p>
        </p:txBody>
      </p:sp>
    </p:spTree>
    <p:extLst>
      <p:ext uri="{BB962C8B-B14F-4D97-AF65-F5344CB8AC3E}">
        <p14:creationId xmlns:p14="http://schemas.microsoft.com/office/powerpoint/2010/main" val="3216571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457200" y="1815232"/>
            <a:ext cx="8229600" cy="4710112"/>
          </a:xfrm>
        </p:spPr>
        <p:txBody>
          <a:bodyPr/>
          <a:lstStyle/>
          <a:p>
            <a:r>
              <a:rPr lang="zh-CN" altLang="en-US" sz="2000" dirty="0" smtClean="0"/>
              <a:t>其他</a:t>
            </a:r>
            <a:r>
              <a:rPr lang="en-US" altLang="zh-CN" sz="2000" dirty="0" smtClean="0"/>
              <a:t>week construction</a:t>
            </a:r>
            <a:r>
              <a:rPr lang="zh-CN" altLang="en-US" sz="2000" dirty="0" smtClean="0"/>
              <a:t>及其下位构式条目的例子：</a:t>
            </a:r>
            <a:endParaRPr lang="en-US" altLang="zh-CN" sz="2000" dirty="0" smtClean="0"/>
          </a:p>
        </p:txBody>
      </p:sp>
      <p:pic>
        <p:nvPicPr>
          <p:cNvPr id="5" name="图片 4"/>
          <p:cNvPicPr>
            <a:picLocks noChangeAspect="1"/>
          </p:cNvPicPr>
          <p:nvPr/>
        </p:nvPicPr>
        <p:blipFill rotWithShape="1">
          <a:blip r:embed="rId2"/>
          <a:srcRect l="28859"/>
          <a:stretch/>
        </p:blipFill>
        <p:spPr>
          <a:xfrm>
            <a:off x="2051720" y="2123172"/>
            <a:ext cx="4824536" cy="2127319"/>
          </a:xfrm>
          <a:prstGeom prst="rect">
            <a:avLst/>
          </a:prstGeom>
        </p:spPr>
      </p:pic>
      <p:pic>
        <p:nvPicPr>
          <p:cNvPr id="6" name="图片 5"/>
          <p:cNvPicPr>
            <a:picLocks noChangeAspect="1"/>
          </p:cNvPicPr>
          <p:nvPr/>
        </p:nvPicPr>
        <p:blipFill>
          <a:blip r:embed="rId3"/>
          <a:stretch>
            <a:fillRect/>
          </a:stretch>
        </p:blipFill>
        <p:spPr>
          <a:xfrm>
            <a:off x="1937741" y="4250491"/>
            <a:ext cx="5052494" cy="2550255"/>
          </a:xfrm>
          <a:prstGeom prst="rect">
            <a:avLst/>
          </a:prstGeom>
        </p:spPr>
      </p:pic>
    </p:spTree>
    <p:extLst>
      <p:ext uri="{BB962C8B-B14F-4D97-AF65-F5344CB8AC3E}">
        <p14:creationId xmlns:p14="http://schemas.microsoft.com/office/powerpoint/2010/main" val="3858216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148815" y="1746479"/>
            <a:ext cx="4116424" cy="4710112"/>
          </a:xfrm>
        </p:spPr>
        <p:txBody>
          <a:bodyPr/>
          <a:lstStyle/>
          <a:p>
            <a:r>
              <a:rPr lang="zh-CN" altLang="en-US" sz="2000" dirty="0" smtClean="0"/>
              <a:t>语言分析器</a:t>
            </a:r>
            <a:r>
              <a:rPr lang="en-US" altLang="zh-CN" sz="2000" dirty="0" smtClean="0"/>
              <a:t>Sal</a:t>
            </a:r>
            <a:r>
              <a:rPr lang="zh-CN" altLang="en-US" sz="2000" dirty="0"/>
              <a:t>同时具备词汇分析、句法剖析、习语识别和语义解释的</a:t>
            </a:r>
            <a:r>
              <a:rPr lang="zh-CN" altLang="en-US" sz="2000" dirty="0" smtClean="0"/>
              <a:t>功能，主要具备以下两个特性：</a:t>
            </a:r>
            <a:endParaRPr lang="en-US" altLang="zh-CN" sz="2000" dirty="0" smtClean="0"/>
          </a:p>
          <a:p>
            <a:pPr marL="457200" indent="-457200">
              <a:buFont typeface="+mj-lt"/>
              <a:buAutoNum type="arabicPeriod"/>
            </a:pPr>
            <a:r>
              <a:rPr lang="zh-CN" altLang="en-US" sz="2000" dirty="0" smtClean="0"/>
              <a:t>运用增量式（</a:t>
            </a:r>
            <a:r>
              <a:rPr lang="en-US" altLang="zh-CN" sz="2000" dirty="0" smtClean="0"/>
              <a:t>incremental</a:t>
            </a:r>
            <a:r>
              <a:rPr lang="zh-CN" altLang="en-US" sz="2000" dirty="0" smtClean="0"/>
              <a:t>）处理策略，采用称作</a:t>
            </a:r>
            <a:r>
              <a:rPr lang="en-US" altLang="zh-CN" sz="2000" dirty="0" smtClean="0"/>
              <a:t>integration</a:t>
            </a:r>
            <a:r>
              <a:rPr lang="zh-CN" altLang="en-US" sz="2000" dirty="0" smtClean="0"/>
              <a:t>（合一运算的改良版）的操作对待分析语句逐词构建分析结果，而不是先读入整个句子再对整句进行处理。</a:t>
            </a:r>
            <a:endParaRPr lang="en-US" altLang="zh-CN" sz="2000" dirty="0" smtClean="0"/>
          </a:p>
          <a:p>
            <a:pPr marL="457200" indent="-457200">
              <a:buFont typeface="+mj-lt"/>
              <a:buAutoNum type="arabicPeriod"/>
            </a:pPr>
            <a:r>
              <a:rPr lang="zh-CN" altLang="en-US" sz="2000" dirty="0" smtClean="0"/>
              <a:t>在分析过程中，</a:t>
            </a:r>
            <a:r>
              <a:rPr lang="en-US" altLang="zh-CN" sz="2000" dirty="0" smtClean="0"/>
              <a:t>Sal</a:t>
            </a:r>
            <a:r>
              <a:rPr lang="zh-CN" altLang="en-US" sz="2000" dirty="0" smtClean="0"/>
              <a:t>通过一定的保证句法语义搭配一致性的标准，对局部语段可能对应的多个分析结果分别进行打分，及时丢弃打分结果较低的分析结果。</a:t>
            </a:r>
            <a:endParaRPr lang="en-US" altLang="zh-CN" sz="2000" dirty="0" smtClean="0"/>
          </a:p>
        </p:txBody>
      </p:sp>
      <p:pic>
        <p:nvPicPr>
          <p:cNvPr id="4" name="图片 3"/>
          <p:cNvPicPr>
            <a:picLocks noChangeAspect="1"/>
          </p:cNvPicPr>
          <p:nvPr/>
        </p:nvPicPr>
        <p:blipFill>
          <a:blip r:embed="rId2"/>
          <a:stretch>
            <a:fillRect/>
          </a:stretch>
        </p:blipFill>
        <p:spPr>
          <a:xfrm>
            <a:off x="4265239" y="1746479"/>
            <a:ext cx="4608512" cy="4912275"/>
          </a:xfrm>
          <a:prstGeom prst="rect">
            <a:avLst/>
          </a:prstGeom>
        </p:spPr>
      </p:pic>
    </p:spTree>
    <p:extLst>
      <p:ext uri="{BB962C8B-B14F-4D97-AF65-F5344CB8AC3E}">
        <p14:creationId xmlns:p14="http://schemas.microsoft.com/office/powerpoint/2010/main" val="2688763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457200"/>
            <a:ext cx="8229600" cy="909558"/>
          </a:xfrm>
        </p:spPr>
        <p:txBody>
          <a:bodyPr/>
          <a:lstStyle/>
          <a:p>
            <a:pPr marL="0" indent="0">
              <a:buNone/>
            </a:pPr>
            <a:r>
              <a:rPr lang="zh-CN" altLang="en-US" sz="2800" dirty="0"/>
              <a:t>“</a:t>
            </a:r>
            <a:r>
              <a:rPr lang="en-US" altLang="zh-CN" sz="2800" dirty="0"/>
              <a:t>How can I make disk space</a:t>
            </a:r>
            <a:r>
              <a:rPr lang="zh-CN" altLang="en-US" sz="2800" dirty="0"/>
              <a:t>”的分析步骤</a:t>
            </a:r>
          </a:p>
        </p:txBody>
      </p:sp>
      <p:pic>
        <p:nvPicPr>
          <p:cNvPr id="6" name="图片 5"/>
          <p:cNvPicPr>
            <a:picLocks noChangeAspect="1"/>
          </p:cNvPicPr>
          <p:nvPr/>
        </p:nvPicPr>
        <p:blipFill rotWithShape="1">
          <a:blip r:embed="rId2"/>
          <a:srcRect l="5407" t="3412" r="4373" b="55107"/>
          <a:stretch/>
        </p:blipFill>
        <p:spPr>
          <a:xfrm>
            <a:off x="150923" y="1971014"/>
            <a:ext cx="1750852" cy="1811226"/>
          </a:xfrm>
          <a:prstGeom prst="rect">
            <a:avLst/>
          </a:prstGeom>
        </p:spPr>
      </p:pic>
      <p:pic>
        <p:nvPicPr>
          <p:cNvPr id="7" name="图片 6"/>
          <p:cNvPicPr>
            <a:picLocks noChangeAspect="1"/>
          </p:cNvPicPr>
          <p:nvPr/>
        </p:nvPicPr>
        <p:blipFill rotWithShape="1">
          <a:blip r:embed="rId3"/>
          <a:srcRect l="1963" t="3284" r="10078" b="4383"/>
          <a:stretch/>
        </p:blipFill>
        <p:spPr>
          <a:xfrm>
            <a:off x="1585800" y="2848500"/>
            <a:ext cx="3305447" cy="1618292"/>
          </a:xfrm>
          <a:prstGeom prst="rect">
            <a:avLst/>
          </a:prstGeom>
        </p:spPr>
      </p:pic>
      <p:pic>
        <p:nvPicPr>
          <p:cNvPr id="8" name="图片 7"/>
          <p:cNvPicPr>
            <a:picLocks noChangeAspect="1"/>
          </p:cNvPicPr>
          <p:nvPr/>
        </p:nvPicPr>
        <p:blipFill>
          <a:blip r:embed="rId4"/>
          <a:stretch>
            <a:fillRect/>
          </a:stretch>
        </p:blipFill>
        <p:spPr>
          <a:xfrm>
            <a:off x="4823968" y="1700808"/>
            <a:ext cx="4320032" cy="4619596"/>
          </a:xfrm>
          <a:prstGeom prst="rect">
            <a:avLst/>
          </a:prstGeom>
        </p:spPr>
      </p:pic>
      <p:pic>
        <p:nvPicPr>
          <p:cNvPr id="9" name="图片 8"/>
          <p:cNvPicPr>
            <a:picLocks noChangeAspect="1"/>
          </p:cNvPicPr>
          <p:nvPr/>
        </p:nvPicPr>
        <p:blipFill rotWithShape="1">
          <a:blip r:embed="rId2"/>
          <a:srcRect l="3835" t="50615" r="2914" b="8407"/>
          <a:stretch/>
        </p:blipFill>
        <p:spPr>
          <a:xfrm>
            <a:off x="106004" y="4386497"/>
            <a:ext cx="1840690" cy="1819928"/>
          </a:xfrm>
          <a:prstGeom prst="rect">
            <a:avLst/>
          </a:prstGeom>
        </p:spPr>
      </p:pic>
      <p:sp>
        <p:nvSpPr>
          <p:cNvPr id="17" name="下箭头 16"/>
          <p:cNvSpPr/>
          <p:nvPr/>
        </p:nvSpPr>
        <p:spPr>
          <a:xfrm rot="18711942">
            <a:off x="1778072" y="261042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rot="18849747">
            <a:off x="4252347" y="44695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rot="13379200">
            <a:off x="2069469" y="43813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rot="13728139">
            <a:off x="4597785" y="2789200"/>
            <a:ext cx="484632" cy="493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0146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090577" y="1533236"/>
            <a:ext cx="1714750" cy="4782128"/>
          </a:xfrm>
          <a:prstGeom prst="rect">
            <a:avLst/>
          </a:prstGeom>
        </p:spPr>
      </p:pic>
      <p:pic>
        <p:nvPicPr>
          <p:cNvPr id="5" name="图片 4"/>
          <p:cNvPicPr>
            <a:picLocks noChangeAspect="1"/>
          </p:cNvPicPr>
          <p:nvPr/>
        </p:nvPicPr>
        <p:blipFill>
          <a:blip r:embed="rId3"/>
          <a:stretch>
            <a:fillRect/>
          </a:stretch>
        </p:blipFill>
        <p:spPr>
          <a:xfrm>
            <a:off x="6221032" y="1628800"/>
            <a:ext cx="2881473" cy="4403229"/>
          </a:xfrm>
          <a:prstGeom prst="rect">
            <a:avLst/>
          </a:prstGeom>
        </p:spPr>
      </p:pic>
      <p:pic>
        <p:nvPicPr>
          <p:cNvPr id="6" name="图片 5"/>
          <p:cNvPicPr>
            <a:picLocks noChangeAspect="1"/>
          </p:cNvPicPr>
          <p:nvPr/>
        </p:nvPicPr>
        <p:blipFill>
          <a:blip r:embed="rId4"/>
          <a:stretch>
            <a:fillRect/>
          </a:stretch>
        </p:blipFill>
        <p:spPr>
          <a:xfrm>
            <a:off x="-21708" y="1987246"/>
            <a:ext cx="3801620" cy="4065236"/>
          </a:xfrm>
          <a:prstGeom prst="rect">
            <a:avLst/>
          </a:prstGeom>
        </p:spPr>
      </p:pic>
      <p:sp>
        <p:nvSpPr>
          <p:cNvPr id="7" name="下箭头 6"/>
          <p:cNvSpPr/>
          <p:nvPr/>
        </p:nvSpPr>
        <p:spPr>
          <a:xfrm rot="13379200">
            <a:off x="3975482" y="2526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rot="16200000">
            <a:off x="6016093" y="1669293"/>
            <a:ext cx="484632" cy="803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9977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5353608" y="692696"/>
            <a:ext cx="3754760" cy="5738809"/>
          </a:xfrm>
          <a:prstGeom prst="rect">
            <a:avLst/>
          </a:prstGeom>
        </p:spPr>
      </p:pic>
      <p:pic>
        <p:nvPicPr>
          <p:cNvPr id="8" name="图片 7"/>
          <p:cNvPicPr>
            <a:picLocks noChangeAspect="1"/>
          </p:cNvPicPr>
          <p:nvPr/>
        </p:nvPicPr>
        <p:blipFill>
          <a:blip r:embed="rId3"/>
          <a:stretch>
            <a:fillRect/>
          </a:stretch>
        </p:blipFill>
        <p:spPr>
          <a:xfrm>
            <a:off x="35632" y="1196752"/>
            <a:ext cx="3240360" cy="4951650"/>
          </a:xfrm>
          <a:prstGeom prst="rect">
            <a:avLst/>
          </a:prstGeom>
        </p:spPr>
      </p:pic>
      <p:pic>
        <p:nvPicPr>
          <p:cNvPr id="9" name="图片 8"/>
          <p:cNvPicPr>
            <a:picLocks noChangeAspect="1"/>
          </p:cNvPicPr>
          <p:nvPr/>
        </p:nvPicPr>
        <p:blipFill>
          <a:blip r:embed="rId4"/>
          <a:stretch>
            <a:fillRect/>
          </a:stretch>
        </p:blipFill>
        <p:spPr>
          <a:xfrm>
            <a:off x="3285255" y="3064064"/>
            <a:ext cx="2053543" cy="996071"/>
          </a:xfrm>
          <a:prstGeom prst="rect">
            <a:avLst/>
          </a:prstGeom>
        </p:spPr>
      </p:pic>
      <p:sp>
        <p:nvSpPr>
          <p:cNvPr id="10" name="下箭头 9"/>
          <p:cNvSpPr/>
          <p:nvPr/>
        </p:nvSpPr>
        <p:spPr>
          <a:xfrm rot="16200000">
            <a:off x="3369196" y="3720445"/>
            <a:ext cx="484632" cy="499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rot="16200000">
            <a:off x="4689724" y="3720445"/>
            <a:ext cx="484632" cy="499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7053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74726" y="509155"/>
            <a:ext cx="2944170" cy="4499895"/>
          </a:xfrm>
          <a:prstGeom prst="rect">
            <a:avLst/>
          </a:prstGeom>
        </p:spPr>
      </p:pic>
      <p:pic>
        <p:nvPicPr>
          <p:cNvPr id="6" name="图片 5"/>
          <p:cNvPicPr>
            <a:picLocks noChangeAspect="1"/>
          </p:cNvPicPr>
          <p:nvPr/>
        </p:nvPicPr>
        <p:blipFill>
          <a:blip r:embed="rId3"/>
          <a:stretch>
            <a:fillRect/>
          </a:stretch>
        </p:blipFill>
        <p:spPr>
          <a:xfrm>
            <a:off x="5292080" y="461020"/>
            <a:ext cx="3658747" cy="4478549"/>
          </a:xfrm>
          <a:prstGeom prst="rect">
            <a:avLst/>
          </a:prstGeom>
        </p:spPr>
      </p:pic>
      <p:pic>
        <p:nvPicPr>
          <p:cNvPr id="4" name="图片 3"/>
          <p:cNvPicPr>
            <a:picLocks noChangeAspect="1"/>
          </p:cNvPicPr>
          <p:nvPr/>
        </p:nvPicPr>
        <p:blipFill rotWithShape="1">
          <a:blip r:embed="rId4"/>
          <a:srcRect l="41796"/>
          <a:stretch/>
        </p:blipFill>
        <p:spPr>
          <a:xfrm>
            <a:off x="2843808" y="4005064"/>
            <a:ext cx="2998756" cy="2645105"/>
          </a:xfrm>
          <a:prstGeom prst="rect">
            <a:avLst/>
          </a:prstGeom>
        </p:spPr>
      </p:pic>
      <p:sp>
        <p:nvSpPr>
          <p:cNvPr id="7" name="下箭头 6"/>
          <p:cNvSpPr/>
          <p:nvPr/>
        </p:nvSpPr>
        <p:spPr>
          <a:xfrm rot="18705377">
            <a:off x="2101095" y="5037315"/>
            <a:ext cx="4846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rot="13505736">
            <a:off x="6204823" y="5000685"/>
            <a:ext cx="4846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0332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6811" y="508000"/>
            <a:ext cx="3713057" cy="4545027"/>
          </a:xfrm>
          <a:prstGeom prst="rect">
            <a:avLst/>
          </a:prstGeom>
        </p:spPr>
      </p:pic>
      <p:pic>
        <p:nvPicPr>
          <p:cNvPr id="5" name="图片 4"/>
          <p:cNvPicPr>
            <a:picLocks noChangeAspect="1"/>
          </p:cNvPicPr>
          <p:nvPr/>
        </p:nvPicPr>
        <p:blipFill rotWithShape="1">
          <a:blip r:embed="rId3"/>
          <a:srcRect l="49754" b="38316"/>
          <a:stretch/>
        </p:blipFill>
        <p:spPr>
          <a:xfrm>
            <a:off x="241120" y="5349522"/>
            <a:ext cx="1838651" cy="1254478"/>
          </a:xfrm>
          <a:prstGeom prst="rect">
            <a:avLst/>
          </a:prstGeom>
        </p:spPr>
      </p:pic>
      <p:pic>
        <p:nvPicPr>
          <p:cNvPr id="7" name="图片 6"/>
          <p:cNvPicPr>
            <a:picLocks noChangeAspect="1"/>
          </p:cNvPicPr>
          <p:nvPr/>
        </p:nvPicPr>
        <p:blipFill>
          <a:blip r:embed="rId4"/>
          <a:stretch>
            <a:fillRect/>
          </a:stretch>
        </p:blipFill>
        <p:spPr>
          <a:xfrm>
            <a:off x="4592364" y="508000"/>
            <a:ext cx="4314825" cy="6096000"/>
          </a:xfrm>
          <a:prstGeom prst="rect">
            <a:avLst/>
          </a:prstGeom>
        </p:spPr>
      </p:pic>
      <p:pic>
        <p:nvPicPr>
          <p:cNvPr id="8" name="图片 7"/>
          <p:cNvPicPr>
            <a:picLocks noChangeAspect="1"/>
          </p:cNvPicPr>
          <p:nvPr/>
        </p:nvPicPr>
        <p:blipFill rotWithShape="1">
          <a:blip r:embed="rId3"/>
          <a:srcRect t="53826" r="61302"/>
          <a:stretch/>
        </p:blipFill>
        <p:spPr>
          <a:xfrm>
            <a:off x="2202430" y="5440412"/>
            <a:ext cx="1747438" cy="1158776"/>
          </a:xfrm>
          <a:prstGeom prst="rect">
            <a:avLst/>
          </a:prstGeom>
        </p:spPr>
      </p:pic>
      <p:cxnSp>
        <p:nvCxnSpPr>
          <p:cNvPr id="14" name="肘形连接符 13"/>
          <p:cNvCxnSpPr>
            <a:stCxn id="5" idx="2"/>
          </p:cNvCxnSpPr>
          <p:nvPr/>
        </p:nvCxnSpPr>
        <p:spPr>
          <a:xfrm rot="5400000" flipH="1" flipV="1">
            <a:off x="2621055" y="4632689"/>
            <a:ext cx="510702" cy="3431920"/>
          </a:xfrm>
          <a:prstGeom prst="bentConnector4">
            <a:avLst>
              <a:gd name="adj1" fmla="val -29193"/>
              <a:gd name="adj2" fmla="val 9235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8" idx="3"/>
            <a:endCxn id="7" idx="1"/>
          </p:cNvCxnSpPr>
          <p:nvPr/>
        </p:nvCxnSpPr>
        <p:spPr>
          <a:xfrm flipV="1">
            <a:off x="3949868" y="3556000"/>
            <a:ext cx="642496" cy="2463800"/>
          </a:xfrm>
          <a:prstGeom prst="bentConnector3">
            <a:avLst>
              <a:gd name="adj1" fmla="val 3143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4" idx="2"/>
            <a:endCxn id="8" idx="0"/>
          </p:cNvCxnSpPr>
          <p:nvPr/>
        </p:nvCxnSpPr>
        <p:spPr>
          <a:xfrm rot="16200000" flipH="1">
            <a:off x="2391052" y="4755314"/>
            <a:ext cx="387385" cy="982809"/>
          </a:xfrm>
          <a:prstGeom prst="bentConnector3">
            <a:avLst>
              <a:gd name="adj1" fmla="val 363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4" idx="2"/>
            <a:endCxn id="5" idx="0"/>
          </p:cNvCxnSpPr>
          <p:nvPr/>
        </p:nvCxnSpPr>
        <p:spPr>
          <a:xfrm rot="5400000">
            <a:off x="1478646" y="4734827"/>
            <a:ext cx="296495" cy="93289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7315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b="16693"/>
          <a:stretch/>
        </p:blipFill>
        <p:spPr>
          <a:xfrm>
            <a:off x="3779912" y="5877273"/>
            <a:ext cx="1565122" cy="936104"/>
          </a:xfrm>
          <a:prstGeom prst="rect">
            <a:avLst/>
          </a:prstGeom>
        </p:spPr>
      </p:pic>
      <p:pic>
        <p:nvPicPr>
          <p:cNvPr id="5" name="图片 4"/>
          <p:cNvPicPr>
            <a:picLocks noChangeAspect="1"/>
          </p:cNvPicPr>
          <p:nvPr/>
        </p:nvPicPr>
        <p:blipFill>
          <a:blip r:embed="rId3"/>
          <a:stretch>
            <a:fillRect/>
          </a:stretch>
        </p:blipFill>
        <p:spPr>
          <a:xfrm>
            <a:off x="251520" y="419099"/>
            <a:ext cx="3816424" cy="5391857"/>
          </a:xfrm>
          <a:prstGeom prst="rect">
            <a:avLst/>
          </a:prstGeom>
        </p:spPr>
      </p:pic>
      <p:pic>
        <p:nvPicPr>
          <p:cNvPr id="6" name="图片 5"/>
          <p:cNvPicPr>
            <a:picLocks noChangeAspect="1"/>
          </p:cNvPicPr>
          <p:nvPr/>
        </p:nvPicPr>
        <p:blipFill>
          <a:blip r:embed="rId4"/>
          <a:stretch>
            <a:fillRect/>
          </a:stretch>
        </p:blipFill>
        <p:spPr>
          <a:xfrm>
            <a:off x="5004048" y="419099"/>
            <a:ext cx="3978538" cy="5423732"/>
          </a:xfrm>
          <a:prstGeom prst="rect">
            <a:avLst/>
          </a:prstGeom>
        </p:spPr>
      </p:pic>
      <p:cxnSp>
        <p:nvCxnSpPr>
          <p:cNvPr id="8" name="肘形连接符 7"/>
          <p:cNvCxnSpPr>
            <a:stCxn id="5" idx="2"/>
            <a:endCxn id="4" idx="1"/>
          </p:cNvCxnSpPr>
          <p:nvPr/>
        </p:nvCxnSpPr>
        <p:spPr>
          <a:xfrm rot="16200000" flipH="1">
            <a:off x="2702638" y="5268050"/>
            <a:ext cx="534369" cy="162018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4" idx="3"/>
            <a:endCxn id="6" idx="2"/>
          </p:cNvCxnSpPr>
          <p:nvPr/>
        </p:nvCxnSpPr>
        <p:spPr>
          <a:xfrm flipV="1">
            <a:off x="5345034" y="5842831"/>
            <a:ext cx="1648283" cy="50249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7884368" y="2256322"/>
            <a:ext cx="901148" cy="874643"/>
          </a:xfrm>
          <a:custGeom>
            <a:avLst/>
            <a:gdLst>
              <a:gd name="connsiteX0" fmla="*/ 0 w 901148"/>
              <a:gd name="connsiteY0" fmla="*/ 490330 h 874643"/>
              <a:gd name="connsiteX1" fmla="*/ 39756 w 901148"/>
              <a:gd name="connsiteY1" fmla="*/ 636104 h 874643"/>
              <a:gd name="connsiteX2" fmla="*/ 66261 w 901148"/>
              <a:gd name="connsiteY2" fmla="*/ 675860 h 874643"/>
              <a:gd name="connsiteX3" fmla="*/ 106017 w 901148"/>
              <a:gd name="connsiteY3" fmla="*/ 768626 h 874643"/>
              <a:gd name="connsiteX4" fmla="*/ 132522 w 901148"/>
              <a:gd name="connsiteY4" fmla="*/ 808382 h 874643"/>
              <a:gd name="connsiteX5" fmla="*/ 159026 w 901148"/>
              <a:gd name="connsiteY5" fmla="*/ 861391 h 874643"/>
              <a:gd name="connsiteX6" fmla="*/ 198783 w 901148"/>
              <a:gd name="connsiteY6" fmla="*/ 874643 h 874643"/>
              <a:gd name="connsiteX7" fmla="*/ 278296 w 901148"/>
              <a:gd name="connsiteY7" fmla="*/ 834887 h 874643"/>
              <a:gd name="connsiteX8" fmla="*/ 304800 w 901148"/>
              <a:gd name="connsiteY8" fmla="*/ 795130 h 874643"/>
              <a:gd name="connsiteX9" fmla="*/ 344556 w 901148"/>
              <a:gd name="connsiteY9" fmla="*/ 755373 h 874643"/>
              <a:gd name="connsiteX10" fmla="*/ 371061 w 901148"/>
              <a:gd name="connsiteY10" fmla="*/ 715617 h 874643"/>
              <a:gd name="connsiteX11" fmla="*/ 410817 w 901148"/>
              <a:gd name="connsiteY11" fmla="*/ 662608 h 874643"/>
              <a:gd name="connsiteX12" fmla="*/ 437322 w 901148"/>
              <a:gd name="connsiteY12" fmla="*/ 622852 h 874643"/>
              <a:gd name="connsiteX13" fmla="*/ 463826 w 901148"/>
              <a:gd name="connsiteY13" fmla="*/ 596347 h 874643"/>
              <a:gd name="connsiteX14" fmla="*/ 477078 w 901148"/>
              <a:gd name="connsiteY14" fmla="*/ 556591 h 874643"/>
              <a:gd name="connsiteX15" fmla="*/ 556591 w 901148"/>
              <a:gd name="connsiteY15" fmla="*/ 477078 h 874643"/>
              <a:gd name="connsiteX16" fmla="*/ 583096 w 901148"/>
              <a:gd name="connsiteY16" fmla="*/ 450573 h 874643"/>
              <a:gd name="connsiteX17" fmla="*/ 649356 w 901148"/>
              <a:gd name="connsiteY17" fmla="*/ 331304 h 874643"/>
              <a:gd name="connsiteX18" fmla="*/ 675861 w 901148"/>
              <a:gd name="connsiteY18" fmla="*/ 278295 h 874643"/>
              <a:gd name="connsiteX19" fmla="*/ 742122 w 901148"/>
              <a:gd name="connsiteY19" fmla="*/ 198782 h 874643"/>
              <a:gd name="connsiteX20" fmla="*/ 768626 w 901148"/>
              <a:gd name="connsiteY20" fmla="*/ 159026 h 874643"/>
              <a:gd name="connsiteX21" fmla="*/ 821635 w 901148"/>
              <a:gd name="connsiteY21" fmla="*/ 106017 h 874643"/>
              <a:gd name="connsiteX22" fmla="*/ 874643 w 901148"/>
              <a:gd name="connsiteY22" fmla="*/ 26504 h 874643"/>
              <a:gd name="connsiteX23" fmla="*/ 901148 w 901148"/>
              <a:gd name="connsiteY23" fmla="*/ 0 h 87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1148" h="874643">
                <a:moveTo>
                  <a:pt x="0" y="490330"/>
                </a:moveTo>
                <a:cubicBezTo>
                  <a:pt x="7112" y="525889"/>
                  <a:pt x="20541" y="607283"/>
                  <a:pt x="39756" y="636104"/>
                </a:cubicBezTo>
                <a:lnTo>
                  <a:pt x="66261" y="675860"/>
                </a:lnTo>
                <a:cubicBezTo>
                  <a:pt x="81128" y="720461"/>
                  <a:pt x="79817" y="722776"/>
                  <a:pt x="106017" y="768626"/>
                </a:cubicBezTo>
                <a:cubicBezTo>
                  <a:pt x="113919" y="782455"/>
                  <a:pt x="124620" y="794553"/>
                  <a:pt x="132522" y="808382"/>
                </a:cubicBezTo>
                <a:cubicBezTo>
                  <a:pt x="142323" y="825534"/>
                  <a:pt x="145057" y="847422"/>
                  <a:pt x="159026" y="861391"/>
                </a:cubicBezTo>
                <a:cubicBezTo>
                  <a:pt x="168904" y="871269"/>
                  <a:pt x="185531" y="870226"/>
                  <a:pt x="198783" y="874643"/>
                </a:cubicBezTo>
                <a:cubicBezTo>
                  <a:pt x="231117" y="863865"/>
                  <a:pt x="252607" y="860576"/>
                  <a:pt x="278296" y="834887"/>
                </a:cubicBezTo>
                <a:cubicBezTo>
                  <a:pt x="289558" y="823625"/>
                  <a:pt x="294604" y="807366"/>
                  <a:pt x="304800" y="795130"/>
                </a:cubicBezTo>
                <a:cubicBezTo>
                  <a:pt x="316798" y="780732"/>
                  <a:pt x="332558" y="769771"/>
                  <a:pt x="344556" y="755373"/>
                </a:cubicBezTo>
                <a:cubicBezTo>
                  <a:pt x="354752" y="743137"/>
                  <a:pt x="361804" y="728577"/>
                  <a:pt x="371061" y="715617"/>
                </a:cubicBezTo>
                <a:cubicBezTo>
                  <a:pt x="383899" y="697644"/>
                  <a:pt x="397979" y="680581"/>
                  <a:pt x="410817" y="662608"/>
                </a:cubicBezTo>
                <a:cubicBezTo>
                  <a:pt x="420074" y="649648"/>
                  <a:pt x="427372" y="635289"/>
                  <a:pt x="437322" y="622852"/>
                </a:cubicBezTo>
                <a:cubicBezTo>
                  <a:pt x="445127" y="613096"/>
                  <a:pt x="454991" y="605182"/>
                  <a:pt x="463826" y="596347"/>
                </a:cubicBezTo>
                <a:cubicBezTo>
                  <a:pt x="468243" y="583095"/>
                  <a:pt x="468502" y="567617"/>
                  <a:pt x="477078" y="556591"/>
                </a:cubicBezTo>
                <a:cubicBezTo>
                  <a:pt x="500090" y="527004"/>
                  <a:pt x="530087" y="503582"/>
                  <a:pt x="556591" y="477078"/>
                </a:cubicBezTo>
                <a:cubicBezTo>
                  <a:pt x="565426" y="468243"/>
                  <a:pt x="577508" y="461748"/>
                  <a:pt x="583096" y="450573"/>
                </a:cubicBezTo>
                <a:cubicBezTo>
                  <a:pt x="646639" y="323486"/>
                  <a:pt x="566162" y="481054"/>
                  <a:pt x="649356" y="331304"/>
                </a:cubicBezTo>
                <a:cubicBezTo>
                  <a:pt x="658950" y="314035"/>
                  <a:pt x="665391" y="295047"/>
                  <a:pt x="675861" y="278295"/>
                </a:cubicBezTo>
                <a:cubicBezTo>
                  <a:pt x="740298" y="175196"/>
                  <a:pt x="690278" y="263587"/>
                  <a:pt x="742122" y="198782"/>
                </a:cubicBezTo>
                <a:cubicBezTo>
                  <a:pt x="752071" y="186345"/>
                  <a:pt x="758261" y="171119"/>
                  <a:pt x="768626" y="159026"/>
                </a:cubicBezTo>
                <a:cubicBezTo>
                  <a:pt x="784888" y="140053"/>
                  <a:pt x="807774" y="126809"/>
                  <a:pt x="821635" y="106017"/>
                </a:cubicBezTo>
                <a:cubicBezTo>
                  <a:pt x="839304" y="79513"/>
                  <a:pt x="852118" y="49028"/>
                  <a:pt x="874643" y="26504"/>
                </a:cubicBezTo>
                <a:lnTo>
                  <a:pt x="90114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7374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409127" cy="5968405"/>
          </a:xfrm>
          <a:prstGeom prst="rect">
            <a:avLst/>
          </a:prstGeom>
        </p:spPr>
      </p:pic>
    </p:spTree>
    <p:extLst>
      <p:ext uri="{BB962C8B-B14F-4D97-AF65-F5344CB8AC3E}">
        <p14:creationId xmlns:p14="http://schemas.microsoft.com/office/powerpoint/2010/main" val="2230137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构式解释语法</a:t>
            </a:r>
            <a:r>
              <a:rPr lang="en-US" altLang="zh-CN" sz="2800" dirty="0" smtClean="0"/>
              <a:t/>
            </a:r>
            <a:br>
              <a:rPr lang="en-US" altLang="zh-CN" sz="2800" dirty="0" smtClean="0"/>
            </a:br>
            <a:r>
              <a:rPr lang="en-US" altLang="zh-CN" sz="2800" dirty="0" smtClean="0"/>
              <a:t>Construction-based Interpretation Grammar, CIG</a:t>
            </a:r>
            <a:endParaRPr lang="zh-CN" altLang="en-US" sz="2800" dirty="0"/>
          </a:p>
        </p:txBody>
      </p:sp>
      <p:sp>
        <p:nvSpPr>
          <p:cNvPr id="3" name="内容占位符 2"/>
          <p:cNvSpPr>
            <a:spLocks noGrp="1"/>
          </p:cNvSpPr>
          <p:nvPr>
            <p:ph idx="1"/>
          </p:nvPr>
        </p:nvSpPr>
        <p:spPr>
          <a:xfrm>
            <a:off x="457200" y="1700808"/>
            <a:ext cx="8229600" cy="4710112"/>
          </a:xfrm>
        </p:spPr>
        <p:txBody>
          <a:bodyPr/>
          <a:lstStyle/>
          <a:p>
            <a:r>
              <a:rPr lang="en-US" altLang="zh-CN" sz="2400" dirty="0" smtClean="0"/>
              <a:t>Sal</a:t>
            </a:r>
            <a:r>
              <a:rPr lang="zh-CN" altLang="en-US" sz="2400" dirty="0" smtClean="0"/>
              <a:t>的增量式处理策略和即时打分消歧的机制模拟了人类在进行语言加工时的真实过程：人类对句子的解读行为不是听完整句后再进行，而是在聆听过程中就已经开始，一边聆听一边进行的。人在理解语句的过程中会构造多个可能的解读，并在工作记忆的限制下，随着输入语段的增加，凭借经验仅保留众多解读中主观认定最为可能的几个解读。</a:t>
            </a:r>
            <a:endParaRPr lang="en-US" altLang="zh-CN" sz="2400" dirty="0" smtClean="0"/>
          </a:p>
          <a:p>
            <a:r>
              <a:rPr lang="zh-CN" altLang="en-US" sz="2400" dirty="0" smtClean="0"/>
              <a:t>作者在讨论中指出</a:t>
            </a:r>
            <a:r>
              <a:rPr lang="en-US" altLang="zh-CN" sz="2400" dirty="0" smtClean="0"/>
              <a:t>Sal</a:t>
            </a:r>
            <a:r>
              <a:rPr lang="zh-CN" altLang="en-US" sz="2400" dirty="0" smtClean="0"/>
              <a:t>在处理花园小径句时可能遭受失败：这也模拟了人类在理解花园小径句时过早丢弃保证全局一致性的句法语义解读，而选择仅仅保证局部一致性的句法语义解读的认知过程。</a:t>
            </a:r>
            <a:endParaRPr lang="en-US" altLang="zh-CN" sz="2400" dirty="0" smtClean="0"/>
          </a:p>
          <a:p>
            <a:r>
              <a:rPr lang="en-US" altLang="zh-CN" sz="2400" dirty="0" smtClean="0"/>
              <a:t>Sal</a:t>
            </a:r>
            <a:r>
              <a:rPr lang="zh-CN" altLang="en-US" sz="2400" dirty="0" smtClean="0"/>
              <a:t>及时消歧的处理策略从计算实现层面看也降低了空间复杂度。</a:t>
            </a:r>
            <a:endParaRPr lang="en-US" altLang="zh-CN" sz="2400" dirty="0"/>
          </a:p>
        </p:txBody>
      </p:sp>
    </p:spTree>
    <p:extLst>
      <p:ext uri="{BB962C8B-B14F-4D97-AF65-F5344CB8AC3E}">
        <p14:creationId xmlns:p14="http://schemas.microsoft.com/office/powerpoint/2010/main" val="357454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已有的面向语言资源建设与语言自动分析，可用于表示构式的语法理论与形式模型</a:t>
            </a:r>
            <a:endParaRPr lang="zh-CN" altLang="en-US" sz="3200" dirty="0"/>
          </a:p>
        </p:txBody>
      </p:sp>
      <p:sp>
        <p:nvSpPr>
          <p:cNvPr id="4" name="文本框 3"/>
          <p:cNvSpPr txBox="1"/>
          <p:nvPr/>
        </p:nvSpPr>
        <p:spPr>
          <a:xfrm>
            <a:off x="5701818" y="1816720"/>
            <a:ext cx="2634054" cy="369332"/>
          </a:xfrm>
          <a:prstGeom prst="rect">
            <a:avLst/>
          </a:prstGeom>
          <a:noFill/>
        </p:spPr>
        <p:txBody>
          <a:bodyPr wrap="none" rtlCol="0">
            <a:spAutoFit/>
          </a:bodyPr>
          <a:lstStyle/>
          <a:p>
            <a:r>
              <a:rPr lang="en-US" altLang="zh-CN" dirty="0" smtClean="0"/>
              <a:t>BCG(1988, 1997, 2002)</a:t>
            </a:r>
            <a:endParaRPr lang="zh-CN" altLang="en-US" dirty="0"/>
          </a:p>
        </p:txBody>
      </p:sp>
      <p:sp>
        <p:nvSpPr>
          <p:cNvPr id="5" name="文本框 4"/>
          <p:cNvSpPr txBox="1"/>
          <p:nvPr/>
        </p:nvSpPr>
        <p:spPr>
          <a:xfrm>
            <a:off x="5620359" y="3348378"/>
            <a:ext cx="2787943" cy="369332"/>
          </a:xfrm>
          <a:prstGeom prst="rect">
            <a:avLst/>
          </a:prstGeom>
          <a:noFill/>
        </p:spPr>
        <p:txBody>
          <a:bodyPr wrap="none" rtlCol="0">
            <a:spAutoFit/>
          </a:bodyPr>
          <a:lstStyle/>
          <a:p>
            <a:r>
              <a:rPr lang="en-US" altLang="zh-CN" dirty="0" smtClean="0"/>
              <a:t>SBCG(2007, 2008, 2012)</a:t>
            </a:r>
            <a:endParaRPr lang="zh-CN" altLang="en-US" dirty="0"/>
          </a:p>
        </p:txBody>
      </p:sp>
      <p:sp>
        <p:nvSpPr>
          <p:cNvPr id="6" name="文本框 5"/>
          <p:cNvSpPr txBox="1"/>
          <p:nvPr/>
        </p:nvSpPr>
        <p:spPr>
          <a:xfrm>
            <a:off x="7358082" y="2549837"/>
            <a:ext cx="1261884" cy="369332"/>
          </a:xfrm>
          <a:prstGeom prst="rect">
            <a:avLst/>
          </a:prstGeom>
          <a:noFill/>
        </p:spPr>
        <p:txBody>
          <a:bodyPr wrap="none" rtlCol="0">
            <a:spAutoFit/>
          </a:bodyPr>
          <a:lstStyle/>
          <a:p>
            <a:r>
              <a:rPr lang="en-US" altLang="zh-CN" dirty="0" smtClean="0"/>
              <a:t>CIG(1992)</a:t>
            </a:r>
            <a:endParaRPr lang="zh-CN" altLang="en-US" dirty="0"/>
          </a:p>
        </p:txBody>
      </p:sp>
      <p:sp>
        <p:nvSpPr>
          <p:cNvPr id="8" name="文本框 7"/>
          <p:cNvSpPr txBox="1"/>
          <p:nvPr/>
        </p:nvSpPr>
        <p:spPr>
          <a:xfrm>
            <a:off x="91450" y="3438694"/>
            <a:ext cx="3365024" cy="369332"/>
          </a:xfrm>
          <a:prstGeom prst="rect">
            <a:avLst/>
          </a:prstGeom>
          <a:noFill/>
        </p:spPr>
        <p:txBody>
          <a:bodyPr wrap="none" rtlCol="0">
            <a:spAutoFit/>
          </a:bodyPr>
          <a:lstStyle/>
          <a:p>
            <a:r>
              <a:rPr lang="en-US" altLang="zh-CN" dirty="0" smtClean="0"/>
              <a:t>HPSG(1987, 1994, 1999/2003)</a:t>
            </a:r>
            <a:endParaRPr lang="zh-CN" altLang="en-US" dirty="0"/>
          </a:p>
        </p:txBody>
      </p:sp>
      <p:sp>
        <p:nvSpPr>
          <p:cNvPr id="12" name="文本框 11"/>
          <p:cNvSpPr txBox="1"/>
          <p:nvPr/>
        </p:nvSpPr>
        <p:spPr>
          <a:xfrm>
            <a:off x="411054" y="3994708"/>
            <a:ext cx="8208912" cy="2585323"/>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“西海岸语言学”（</a:t>
            </a:r>
            <a:r>
              <a:rPr lang="en-US" altLang="zh-CN" dirty="0" smtClean="0"/>
              <a:t>West Coast Linguistics</a:t>
            </a:r>
            <a:r>
              <a:rPr lang="zh-CN" altLang="en-US" dirty="0"/>
              <a:t>）：以美国西海岸加州大学伯克利分校（</a:t>
            </a:r>
            <a:r>
              <a:rPr lang="en-US" altLang="zh-CN" dirty="0" smtClean="0"/>
              <a:t>BCG</a:t>
            </a:r>
            <a:r>
              <a:rPr lang="zh-CN" altLang="en-US" dirty="0" smtClean="0"/>
              <a:t>、</a:t>
            </a:r>
            <a:r>
              <a:rPr lang="en-US" altLang="zh-CN" dirty="0" smtClean="0"/>
              <a:t>SBCG</a:t>
            </a:r>
            <a:r>
              <a:rPr lang="zh-CN" altLang="en-US" dirty="0" smtClean="0"/>
              <a:t>）</a:t>
            </a:r>
            <a:r>
              <a:rPr lang="zh-CN" altLang="en-US" dirty="0"/>
              <a:t>和斯坦福大学</a:t>
            </a:r>
            <a:r>
              <a:rPr lang="zh-CN" altLang="en-US" dirty="0" smtClean="0"/>
              <a:t>（</a:t>
            </a:r>
            <a:r>
              <a:rPr lang="en-US" altLang="zh-CN" dirty="0" smtClean="0"/>
              <a:t>FUG</a:t>
            </a:r>
            <a:r>
              <a:rPr lang="zh-CN" altLang="en-US" dirty="0" smtClean="0"/>
              <a:t>、</a:t>
            </a:r>
            <a:r>
              <a:rPr lang="en-US" altLang="zh-CN" dirty="0" smtClean="0"/>
              <a:t>PATR-II</a:t>
            </a:r>
            <a:r>
              <a:rPr lang="zh-CN" altLang="en-US" dirty="0" smtClean="0"/>
              <a:t>、</a:t>
            </a:r>
            <a:r>
              <a:rPr lang="en-US" altLang="zh-CN" dirty="0" smtClean="0"/>
              <a:t>GPSG</a:t>
            </a:r>
            <a:r>
              <a:rPr lang="zh-CN" altLang="en-US" dirty="0" smtClean="0"/>
              <a:t>、</a:t>
            </a:r>
            <a:r>
              <a:rPr lang="en-US" altLang="zh-CN" dirty="0" smtClean="0"/>
              <a:t>HPSG</a:t>
            </a:r>
            <a:r>
              <a:rPr lang="zh-CN" altLang="en-US" dirty="0"/>
              <a:t>、</a:t>
            </a:r>
            <a:r>
              <a:rPr lang="en-US" altLang="zh-CN" dirty="0" smtClean="0"/>
              <a:t>LFG</a:t>
            </a:r>
            <a:r>
              <a:rPr lang="zh-CN" altLang="en-US" dirty="0" smtClean="0"/>
              <a:t>、</a:t>
            </a:r>
            <a:r>
              <a:rPr lang="en-US" altLang="zh-CN" dirty="0" smtClean="0"/>
              <a:t>SBCG</a:t>
            </a:r>
            <a:r>
              <a:rPr lang="zh-CN" altLang="en-US" dirty="0" smtClean="0"/>
              <a:t>）</a:t>
            </a:r>
            <a:r>
              <a:rPr lang="en-US" altLang="zh-CN" dirty="0" smtClean="0"/>
              <a:t>1980</a:t>
            </a:r>
            <a:r>
              <a:rPr lang="zh-CN" altLang="en-US" dirty="0" smtClean="0"/>
              <a:t>年代以来的</a:t>
            </a:r>
            <a:r>
              <a:rPr lang="zh-CN" altLang="en-US" dirty="0"/>
              <a:t>研究成果为代表</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特点：基于特征结构和合一约束（</a:t>
            </a:r>
            <a:r>
              <a:rPr lang="en-US" altLang="zh-CN" dirty="0" smtClean="0"/>
              <a:t>constraint-based</a:t>
            </a:r>
            <a:r>
              <a:rPr lang="zh-CN" altLang="en-US" dirty="0" smtClean="0"/>
              <a:t>）、不假设</a:t>
            </a:r>
            <a:r>
              <a:rPr lang="zh-CN" altLang="en-US" dirty="0"/>
              <a:t>深层结构（</a:t>
            </a:r>
            <a:r>
              <a:rPr lang="en-US" altLang="zh-CN" dirty="0"/>
              <a:t>surfaced oriented</a:t>
            </a:r>
            <a:r>
              <a:rPr lang="zh-CN" altLang="en-US" dirty="0" smtClean="0"/>
              <a:t>）、不假设语迹、移位等基于转换的操作（</a:t>
            </a:r>
            <a:r>
              <a:rPr lang="en-US" altLang="zh-CN" dirty="0" smtClean="0"/>
              <a:t>non-transformational</a:t>
            </a:r>
            <a:r>
              <a:rPr lang="zh-CN" altLang="en-US" dirty="0" smtClean="0"/>
              <a:t>）、重视语言知识库的建设和语言学知识驱动的自然语言处理系统的实现。</a:t>
            </a:r>
            <a:endParaRPr lang="en-US" altLang="zh-CN" dirty="0"/>
          </a:p>
          <a:p>
            <a:pPr marL="285750" indent="-285750">
              <a:buFont typeface="Arial" panose="020B0604020202020204" pitchFamily="34" charset="0"/>
              <a:buChar char="•"/>
            </a:pPr>
            <a:r>
              <a:rPr lang="zh-CN" altLang="en-US" dirty="0" smtClean="0"/>
              <a:t>最小</a:t>
            </a:r>
            <a:r>
              <a:rPr lang="zh-CN" altLang="en-US" dirty="0"/>
              <a:t>递归</a:t>
            </a:r>
            <a:r>
              <a:rPr lang="zh-CN" altLang="en-US" dirty="0" smtClean="0"/>
              <a:t>语义（</a:t>
            </a:r>
            <a:r>
              <a:rPr lang="en-US" altLang="zh-CN" dirty="0" smtClean="0"/>
              <a:t>Minimal Recursion Semantics, MRS</a:t>
            </a:r>
            <a:r>
              <a:rPr lang="zh-CN" altLang="en-US" dirty="0" smtClean="0"/>
              <a:t>）</a:t>
            </a:r>
            <a:r>
              <a:rPr lang="zh-CN" altLang="en-US" dirty="0"/>
              <a:t>这一语义表示和计算方案在</a:t>
            </a:r>
            <a:r>
              <a:rPr lang="zh-CN" altLang="en-US" dirty="0" smtClean="0"/>
              <a:t>基于合一约束的</a:t>
            </a:r>
            <a:r>
              <a:rPr lang="en-US" altLang="zh-CN" dirty="0" smtClean="0"/>
              <a:t>BCG</a:t>
            </a:r>
            <a:r>
              <a:rPr lang="zh-CN" altLang="en-US" dirty="0" smtClean="0"/>
              <a:t>、</a:t>
            </a:r>
            <a:r>
              <a:rPr lang="en-US" altLang="zh-CN" dirty="0" smtClean="0"/>
              <a:t>HPSG</a:t>
            </a:r>
            <a:r>
              <a:rPr lang="zh-CN" altLang="en-US" dirty="0" smtClean="0"/>
              <a:t>和</a:t>
            </a:r>
            <a:r>
              <a:rPr lang="en-US" altLang="zh-CN" dirty="0" smtClean="0"/>
              <a:t>SBCG</a:t>
            </a:r>
            <a:r>
              <a:rPr lang="zh-CN" altLang="en-US" dirty="0" smtClean="0"/>
              <a:t>中都得到了应用，值得关注。</a:t>
            </a:r>
            <a:endParaRPr lang="en-US" altLang="zh-CN" dirty="0" smtClean="0"/>
          </a:p>
        </p:txBody>
      </p:sp>
      <p:cxnSp>
        <p:nvCxnSpPr>
          <p:cNvPr id="25" name="肘形连接符 24"/>
          <p:cNvCxnSpPr>
            <a:stCxn id="4" idx="2"/>
            <a:endCxn id="5" idx="0"/>
          </p:cNvCxnSpPr>
          <p:nvPr/>
        </p:nvCxnSpPr>
        <p:spPr>
          <a:xfrm rot="5400000">
            <a:off x="6435425" y="2764958"/>
            <a:ext cx="1162326" cy="45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8" idx="3"/>
            <a:endCxn id="5" idx="0"/>
          </p:cNvCxnSpPr>
          <p:nvPr/>
        </p:nvCxnSpPr>
        <p:spPr>
          <a:xfrm flipV="1">
            <a:off x="3456474" y="3348378"/>
            <a:ext cx="3557857" cy="274982"/>
          </a:xfrm>
          <a:prstGeom prst="bentConnector4">
            <a:avLst>
              <a:gd name="adj1" fmla="val 57973"/>
              <a:gd name="adj2" fmla="val 32289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9094" y="1751295"/>
            <a:ext cx="5100563" cy="369332"/>
          </a:xfrm>
          <a:prstGeom prst="rect">
            <a:avLst/>
          </a:prstGeom>
          <a:noFill/>
        </p:spPr>
        <p:txBody>
          <a:bodyPr wrap="none" rtlCol="0">
            <a:spAutoFit/>
          </a:bodyPr>
          <a:lstStyle/>
          <a:p>
            <a:r>
              <a:rPr lang="en-US" altLang="zh-CN" dirty="0" smtClean="0"/>
              <a:t>FUG(functional unification grammar), PATR-II…</a:t>
            </a:r>
            <a:endParaRPr lang="zh-CN" altLang="en-US" dirty="0"/>
          </a:p>
        </p:txBody>
      </p:sp>
      <p:sp>
        <p:nvSpPr>
          <p:cNvPr id="14" name="文本框 13"/>
          <p:cNvSpPr txBox="1"/>
          <p:nvPr/>
        </p:nvSpPr>
        <p:spPr>
          <a:xfrm>
            <a:off x="258163" y="2558243"/>
            <a:ext cx="3031599" cy="646331"/>
          </a:xfrm>
          <a:prstGeom prst="rect">
            <a:avLst/>
          </a:prstGeom>
          <a:noFill/>
        </p:spPr>
        <p:txBody>
          <a:bodyPr wrap="none" rtlCol="0">
            <a:spAutoFit/>
          </a:bodyPr>
          <a:lstStyle/>
          <a:p>
            <a:r>
              <a:rPr lang="en-US" altLang="zh-CN" dirty="0" smtClean="0"/>
              <a:t>GPSG(Generalized </a:t>
            </a:r>
          </a:p>
          <a:p>
            <a:r>
              <a:rPr lang="en-US" altLang="zh-CN" dirty="0" smtClean="0"/>
              <a:t>Phrase Structure Grammar)</a:t>
            </a:r>
            <a:endParaRPr lang="zh-CN" altLang="en-US" dirty="0"/>
          </a:p>
        </p:txBody>
      </p:sp>
      <p:cxnSp>
        <p:nvCxnSpPr>
          <p:cNvPr id="23" name="肘形连接符 22"/>
          <p:cNvCxnSpPr>
            <a:stCxn id="4" idx="3"/>
            <a:endCxn id="6" idx="3"/>
          </p:cNvCxnSpPr>
          <p:nvPr/>
        </p:nvCxnSpPr>
        <p:spPr>
          <a:xfrm>
            <a:off x="8335872" y="2001386"/>
            <a:ext cx="284094" cy="733117"/>
          </a:xfrm>
          <a:prstGeom prst="bentConnector3">
            <a:avLst>
              <a:gd name="adj1" fmla="val 180466"/>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214029" y="2550601"/>
            <a:ext cx="2364750" cy="646331"/>
          </a:xfrm>
          <a:prstGeom prst="rect">
            <a:avLst/>
          </a:prstGeom>
          <a:noFill/>
        </p:spPr>
        <p:txBody>
          <a:bodyPr wrap="none" rtlCol="0">
            <a:spAutoFit/>
          </a:bodyPr>
          <a:lstStyle/>
          <a:p>
            <a:r>
              <a:rPr lang="en-US" altLang="zh-CN" dirty="0" smtClean="0"/>
              <a:t>LFG(Lexical </a:t>
            </a:r>
          </a:p>
          <a:p>
            <a:r>
              <a:rPr lang="en-US" altLang="zh-CN" dirty="0" smtClean="0"/>
              <a:t>Functional Grammar)</a:t>
            </a:r>
            <a:endParaRPr lang="zh-CN" altLang="en-US" dirty="0"/>
          </a:p>
        </p:txBody>
      </p:sp>
      <p:cxnSp>
        <p:nvCxnSpPr>
          <p:cNvPr id="45" name="肘形连接符 44"/>
          <p:cNvCxnSpPr>
            <a:stCxn id="7" idx="2"/>
            <a:endCxn id="30" idx="0"/>
          </p:cNvCxnSpPr>
          <p:nvPr/>
        </p:nvCxnSpPr>
        <p:spPr>
          <a:xfrm rot="16200000" flipH="1">
            <a:off x="3522903" y="1677100"/>
            <a:ext cx="429974" cy="1317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7" idx="2"/>
            <a:endCxn id="14" idx="0"/>
          </p:cNvCxnSpPr>
          <p:nvPr/>
        </p:nvCxnSpPr>
        <p:spPr>
          <a:xfrm rot="5400000">
            <a:off x="2207862" y="1686729"/>
            <a:ext cx="437616" cy="1305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4" idx="2"/>
            <a:endCxn id="8" idx="0"/>
          </p:cNvCxnSpPr>
          <p:nvPr/>
        </p:nvCxnSpPr>
        <p:spPr>
          <a:xfrm rot="5400000">
            <a:off x="1656903" y="3321634"/>
            <a:ext cx="234120"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81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t>对</a:t>
            </a:r>
            <a:r>
              <a:rPr lang="en-US" altLang="zh-CN" sz="4000" dirty="0" smtClean="0"/>
              <a:t>CIG</a:t>
            </a:r>
            <a:r>
              <a:rPr lang="zh-CN" altLang="en-US" sz="4000" dirty="0" smtClean="0"/>
              <a:t>和</a:t>
            </a:r>
            <a:r>
              <a:rPr lang="en-US" altLang="zh-CN" sz="4000" dirty="0" smtClean="0"/>
              <a:t>SAL</a:t>
            </a:r>
            <a:r>
              <a:rPr lang="zh-CN" altLang="en-US" sz="4000" dirty="0" smtClean="0"/>
              <a:t>的设计思想的评价</a:t>
            </a:r>
            <a:endParaRPr lang="zh-CN" altLang="en-US" sz="4000" dirty="0"/>
          </a:p>
        </p:txBody>
      </p:sp>
      <p:sp>
        <p:nvSpPr>
          <p:cNvPr id="3" name="内容占位符 2"/>
          <p:cNvSpPr>
            <a:spLocks noGrp="1"/>
          </p:cNvSpPr>
          <p:nvPr>
            <p:ph idx="1"/>
          </p:nvPr>
        </p:nvSpPr>
        <p:spPr>
          <a:xfrm>
            <a:off x="457200" y="1700808"/>
            <a:ext cx="8229600" cy="4968552"/>
          </a:xfrm>
        </p:spPr>
        <p:txBody>
          <a:bodyPr/>
          <a:lstStyle/>
          <a:p>
            <a:r>
              <a:rPr lang="en-US" altLang="zh-CN" sz="2200" dirty="0" smtClean="0"/>
              <a:t>CIG</a:t>
            </a:r>
            <a:r>
              <a:rPr lang="zh-CN" altLang="en-US" sz="2200" dirty="0"/>
              <a:t>可以</a:t>
            </a:r>
            <a:r>
              <a:rPr lang="zh-CN" altLang="en-US" sz="2200" dirty="0" smtClean="0"/>
              <a:t>看做是将</a:t>
            </a:r>
            <a:r>
              <a:rPr lang="en-US" altLang="zh-CN" sz="2200" dirty="0" smtClean="0"/>
              <a:t>BCG</a:t>
            </a:r>
            <a:r>
              <a:rPr lang="zh-CN" altLang="en-US" sz="2200" dirty="0" smtClean="0"/>
              <a:t>的语言知识表示框架进行工程化的尝试，</a:t>
            </a:r>
            <a:r>
              <a:rPr lang="en-US" altLang="zh-CN" sz="2200" dirty="0" smtClean="0"/>
              <a:t>SAL</a:t>
            </a:r>
            <a:r>
              <a:rPr lang="zh-CN" altLang="en-US" sz="2200" dirty="0" smtClean="0"/>
              <a:t>则采取增量式处理和即时打分排歧的策略，试图模拟人在理解语言时的认知过程。</a:t>
            </a:r>
            <a:endParaRPr lang="en-US" altLang="zh-CN" sz="2200" dirty="0" smtClean="0"/>
          </a:p>
          <a:p>
            <a:pPr marL="457200" indent="-457200">
              <a:buFont typeface="+mj-lt"/>
              <a:buAutoNum type="arabicPeriod"/>
            </a:pPr>
            <a:r>
              <a:rPr lang="en-US" altLang="zh-CN" sz="2200" dirty="0" smtClean="0"/>
              <a:t>CIG</a:t>
            </a:r>
            <a:r>
              <a:rPr lang="zh-CN" altLang="en-US" sz="2200" dirty="0" smtClean="0"/>
              <a:t>的构式条目数较少（发表在</a:t>
            </a:r>
            <a:r>
              <a:rPr lang="en-US" altLang="zh-CN" sz="2200" dirty="0" smtClean="0"/>
              <a:t>AAAI-92</a:t>
            </a:r>
            <a:r>
              <a:rPr lang="zh-CN" altLang="en-US" sz="2200" dirty="0" smtClean="0"/>
              <a:t>的总结性的会议论文中提到仅有</a:t>
            </a:r>
            <a:r>
              <a:rPr lang="en-US" altLang="zh-CN" sz="2200" dirty="0" smtClean="0"/>
              <a:t>50</a:t>
            </a:r>
            <a:r>
              <a:rPr lang="zh-CN" altLang="en-US" sz="2200" dirty="0" smtClean="0"/>
              <a:t>条左右），不是一个做到了有较大覆盖面的语言工程项目。另外，在规则库中同时用构词形态（以“</a:t>
            </a:r>
            <a:r>
              <a:rPr lang="en-US" altLang="zh-CN" sz="2200" dirty="0" smtClean="0"/>
              <a:t>-</a:t>
            </a:r>
            <a:r>
              <a:rPr lang="en-US" altLang="zh-CN" sz="2200" dirty="0" err="1" smtClean="0"/>
              <a:t>ee</a:t>
            </a:r>
            <a:r>
              <a:rPr lang="zh-CN" altLang="en-US" sz="2200" dirty="0" smtClean="0"/>
              <a:t>”结尾的词）、句法范畴（例如</a:t>
            </a:r>
            <a:r>
              <a:rPr lang="en-US" altLang="zh-CN" sz="2200" dirty="0" smtClean="0"/>
              <a:t>VP</a:t>
            </a:r>
            <a:r>
              <a:rPr lang="zh-CN" altLang="en-US" sz="2200" dirty="0" smtClean="0"/>
              <a:t>构式）、语法功能（主谓构式）和语义范畴（</a:t>
            </a:r>
            <a:r>
              <a:rPr lang="en-US" altLang="zh-CN" sz="2200" dirty="0" err="1" smtClean="0"/>
              <a:t>Wh</a:t>
            </a:r>
            <a:r>
              <a:rPr lang="en-US" altLang="zh-CN" sz="2200" dirty="0" smtClean="0"/>
              <a:t>-non-subject-question</a:t>
            </a:r>
            <a:r>
              <a:rPr lang="zh-CN" altLang="en-US" sz="2200" dirty="0" smtClean="0"/>
              <a:t>）来组织知识，会使知识库显得杂乱，不利于知识管理。</a:t>
            </a:r>
            <a:endParaRPr lang="en-US" altLang="zh-CN" sz="2200" dirty="0" smtClean="0"/>
          </a:p>
          <a:p>
            <a:pPr marL="457200" indent="-457200">
              <a:buFont typeface="+mj-lt"/>
              <a:buAutoNum type="arabicPeriod"/>
            </a:pPr>
            <a:r>
              <a:rPr lang="zh-CN" altLang="en-US" sz="2200" dirty="0" smtClean="0"/>
              <a:t>另外，</a:t>
            </a:r>
            <a:r>
              <a:rPr lang="en-US" altLang="zh-CN" sz="2200" dirty="0" smtClean="0"/>
              <a:t>SAL</a:t>
            </a:r>
            <a:r>
              <a:rPr lang="zh-CN" altLang="en-US" sz="2200" dirty="0" smtClean="0"/>
              <a:t>的分析策略实际上类似</a:t>
            </a:r>
            <a:r>
              <a:rPr lang="en-US" altLang="zh-CN" sz="2200" dirty="0" smtClean="0"/>
              <a:t>shift-reduce parser</a:t>
            </a:r>
            <a:r>
              <a:rPr lang="zh-CN" altLang="en-US" sz="2200" dirty="0" smtClean="0"/>
              <a:t>，都是自底向上，自左向右逐个构建并拼接子树的过程。作者在此基础上加入即时排歧功能并称这模拟了人解读句子的过程，似乎有些牵强，因为即时排歧功能从技术上讲也可以是为了降低空间复杂度。</a:t>
            </a:r>
            <a:endParaRPr lang="zh-CN" altLang="en-US" sz="2200" dirty="0"/>
          </a:p>
        </p:txBody>
      </p:sp>
    </p:spTree>
    <p:extLst>
      <p:ext uri="{BB962C8B-B14F-4D97-AF65-F5344CB8AC3E}">
        <p14:creationId xmlns:p14="http://schemas.microsoft.com/office/powerpoint/2010/main" val="2295934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27784" y="2564904"/>
            <a:ext cx="4190571" cy="1107996"/>
          </a:xfrm>
          <a:prstGeom prst="rect">
            <a:avLst/>
          </a:prstGeom>
          <a:noFill/>
        </p:spPr>
        <p:txBody>
          <a:bodyPr wrap="none" rtlCol="0">
            <a:spAutoFit/>
          </a:bodyPr>
          <a:lstStyle/>
          <a:p>
            <a:r>
              <a:rPr lang="zh-CN" altLang="en-US" sz="6600" dirty="0" smtClean="0">
                <a:latin typeface="华文彩云" panose="02010800040101010101" pitchFamily="2" charset="-122"/>
                <a:ea typeface="华文彩云" panose="02010800040101010101" pitchFamily="2" charset="-122"/>
              </a:rPr>
              <a:t>未 完 待 续</a:t>
            </a:r>
            <a:endParaRPr lang="zh-CN" altLang="en-US" sz="6600" dirty="0">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169218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已有的面向语言资源建设与语言自动分析，可用于表示构式的语法理论与形式模型</a:t>
            </a:r>
            <a:endParaRPr lang="zh-CN" altLang="en-US" sz="3200" dirty="0"/>
          </a:p>
        </p:txBody>
      </p:sp>
      <p:sp>
        <p:nvSpPr>
          <p:cNvPr id="4" name="文本框 3"/>
          <p:cNvSpPr txBox="1"/>
          <p:nvPr/>
        </p:nvSpPr>
        <p:spPr>
          <a:xfrm>
            <a:off x="5679375" y="1719976"/>
            <a:ext cx="684803" cy="369332"/>
          </a:xfrm>
          <a:prstGeom prst="rect">
            <a:avLst/>
          </a:prstGeom>
          <a:noFill/>
        </p:spPr>
        <p:txBody>
          <a:bodyPr wrap="none" rtlCol="0">
            <a:spAutoFit/>
          </a:bodyPr>
          <a:lstStyle/>
          <a:p>
            <a:r>
              <a:rPr lang="en-US" altLang="zh-CN" dirty="0" smtClean="0"/>
              <a:t>BCG</a:t>
            </a:r>
            <a:endParaRPr lang="zh-CN" altLang="en-US" dirty="0"/>
          </a:p>
        </p:txBody>
      </p:sp>
      <p:sp>
        <p:nvSpPr>
          <p:cNvPr id="5" name="文本框 4"/>
          <p:cNvSpPr txBox="1"/>
          <p:nvPr/>
        </p:nvSpPr>
        <p:spPr>
          <a:xfrm>
            <a:off x="5602432" y="3480147"/>
            <a:ext cx="838691" cy="369332"/>
          </a:xfrm>
          <a:prstGeom prst="rect">
            <a:avLst/>
          </a:prstGeom>
          <a:noFill/>
        </p:spPr>
        <p:txBody>
          <a:bodyPr wrap="none" rtlCol="0">
            <a:spAutoFit/>
          </a:bodyPr>
          <a:lstStyle/>
          <a:p>
            <a:r>
              <a:rPr lang="en-US" altLang="zh-CN" dirty="0" smtClean="0"/>
              <a:t>SBCG</a:t>
            </a:r>
            <a:endParaRPr lang="zh-CN" altLang="en-US" dirty="0"/>
          </a:p>
        </p:txBody>
      </p:sp>
      <p:sp>
        <p:nvSpPr>
          <p:cNvPr id="6" name="文本框 5"/>
          <p:cNvSpPr txBox="1"/>
          <p:nvPr/>
        </p:nvSpPr>
        <p:spPr>
          <a:xfrm>
            <a:off x="7105018" y="1719974"/>
            <a:ext cx="595035" cy="369332"/>
          </a:xfrm>
          <a:prstGeom prst="rect">
            <a:avLst/>
          </a:prstGeom>
          <a:noFill/>
        </p:spPr>
        <p:txBody>
          <a:bodyPr wrap="none" rtlCol="0">
            <a:spAutoFit/>
          </a:bodyPr>
          <a:lstStyle/>
          <a:p>
            <a:r>
              <a:rPr lang="en-US" altLang="zh-CN" dirty="0" smtClean="0"/>
              <a:t>CIG</a:t>
            </a:r>
            <a:endParaRPr lang="zh-CN" altLang="en-US" dirty="0"/>
          </a:p>
        </p:txBody>
      </p:sp>
      <p:sp>
        <p:nvSpPr>
          <p:cNvPr id="8" name="文本框 7"/>
          <p:cNvSpPr txBox="1"/>
          <p:nvPr/>
        </p:nvSpPr>
        <p:spPr>
          <a:xfrm>
            <a:off x="1329551" y="3481572"/>
            <a:ext cx="838691" cy="369332"/>
          </a:xfrm>
          <a:prstGeom prst="rect">
            <a:avLst/>
          </a:prstGeom>
          <a:noFill/>
        </p:spPr>
        <p:txBody>
          <a:bodyPr wrap="none" rtlCol="0">
            <a:spAutoFit/>
          </a:bodyPr>
          <a:lstStyle/>
          <a:p>
            <a:r>
              <a:rPr lang="en-US" altLang="zh-CN" dirty="0" smtClean="0"/>
              <a:t>HPSG</a:t>
            </a:r>
            <a:endParaRPr lang="zh-CN" altLang="en-US" dirty="0"/>
          </a:p>
        </p:txBody>
      </p:sp>
      <p:sp>
        <p:nvSpPr>
          <p:cNvPr id="12" name="文本框 11"/>
          <p:cNvSpPr txBox="1"/>
          <p:nvPr/>
        </p:nvSpPr>
        <p:spPr>
          <a:xfrm>
            <a:off x="411054" y="3994708"/>
            <a:ext cx="8208912" cy="2585323"/>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“西海岸语言学”（</a:t>
            </a:r>
            <a:r>
              <a:rPr lang="en-US" altLang="zh-CN" dirty="0" smtClean="0"/>
              <a:t>West Coast Linguistics</a:t>
            </a:r>
            <a:r>
              <a:rPr lang="zh-CN" altLang="en-US" dirty="0"/>
              <a:t>）：以美国西海岸加州大学伯克利分校（</a:t>
            </a:r>
            <a:r>
              <a:rPr lang="en-US" altLang="zh-CN" dirty="0" smtClean="0"/>
              <a:t>BCG</a:t>
            </a:r>
            <a:r>
              <a:rPr lang="zh-CN" altLang="en-US" dirty="0" smtClean="0"/>
              <a:t>、</a:t>
            </a:r>
            <a:r>
              <a:rPr lang="en-US" altLang="zh-CN" dirty="0" smtClean="0"/>
              <a:t>SBCG</a:t>
            </a:r>
            <a:r>
              <a:rPr lang="zh-CN" altLang="en-US" dirty="0" smtClean="0"/>
              <a:t>）</a:t>
            </a:r>
            <a:r>
              <a:rPr lang="zh-CN" altLang="en-US" dirty="0"/>
              <a:t>和斯坦福大学</a:t>
            </a:r>
            <a:r>
              <a:rPr lang="zh-CN" altLang="en-US" dirty="0" smtClean="0"/>
              <a:t>（</a:t>
            </a:r>
            <a:r>
              <a:rPr lang="en-US" altLang="zh-CN" dirty="0" smtClean="0"/>
              <a:t>FUG</a:t>
            </a:r>
            <a:r>
              <a:rPr lang="zh-CN" altLang="en-US" dirty="0" smtClean="0"/>
              <a:t>、</a:t>
            </a:r>
            <a:r>
              <a:rPr lang="en-US" altLang="zh-CN" dirty="0" smtClean="0"/>
              <a:t>PATR-II</a:t>
            </a:r>
            <a:r>
              <a:rPr lang="zh-CN" altLang="en-US" dirty="0" smtClean="0"/>
              <a:t>、</a:t>
            </a:r>
            <a:r>
              <a:rPr lang="en-US" altLang="zh-CN" dirty="0" smtClean="0"/>
              <a:t>GPSG</a:t>
            </a:r>
            <a:r>
              <a:rPr lang="zh-CN" altLang="en-US" dirty="0" smtClean="0"/>
              <a:t>、</a:t>
            </a:r>
            <a:r>
              <a:rPr lang="en-US" altLang="zh-CN" dirty="0" smtClean="0"/>
              <a:t>HPSG</a:t>
            </a:r>
            <a:r>
              <a:rPr lang="zh-CN" altLang="en-US" dirty="0"/>
              <a:t>、</a:t>
            </a:r>
            <a:r>
              <a:rPr lang="en-US" altLang="zh-CN" dirty="0" smtClean="0"/>
              <a:t>LFG</a:t>
            </a:r>
            <a:r>
              <a:rPr lang="zh-CN" altLang="en-US" dirty="0" smtClean="0"/>
              <a:t>、</a:t>
            </a:r>
            <a:r>
              <a:rPr lang="en-US" altLang="zh-CN" dirty="0" smtClean="0"/>
              <a:t>SBCG</a:t>
            </a:r>
            <a:r>
              <a:rPr lang="zh-CN" altLang="en-US" dirty="0" smtClean="0"/>
              <a:t>）</a:t>
            </a:r>
            <a:r>
              <a:rPr lang="en-US" altLang="zh-CN" dirty="0" smtClean="0"/>
              <a:t>1980</a:t>
            </a:r>
            <a:r>
              <a:rPr lang="zh-CN" altLang="en-US" dirty="0" smtClean="0"/>
              <a:t>年代以来的</a:t>
            </a:r>
            <a:r>
              <a:rPr lang="zh-CN" altLang="en-US" dirty="0"/>
              <a:t>研究成果为代表</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特点：基于特征结构和合一约束（</a:t>
            </a:r>
            <a:r>
              <a:rPr lang="en-US" altLang="zh-CN" dirty="0" smtClean="0"/>
              <a:t>constraint-based</a:t>
            </a:r>
            <a:r>
              <a:rPr lang="zh-CN" altLang="en-US" dirty="0" smtClean="0"/>
              <a:t>）、不假设</a:t>
            </a:r>
            <a:r>
              <a:rPr lang="zh-CN" altLang="en-US" dirty="0"/>
              <a:t>深层结构（</a:t>
            </a:r>
            <a:r>
              <a:rPr lang="en-US" altLang="zh-CN" dirty="0"/>
              <a:t>surfaced oriented</a:t>
            </a:r>
            <a:r>
              <a:rPr lang="zh-CN" altLang="en-US" dirty="0" smtClean="0"/>
              <a:t>）、不假设语迹、移位等基于转换的操作（</a:t>
            </a:r>
            <a:r>
              <a:rPr lang="en-US" altLang="zh-CN" dirty="0" smtClean="0"/>
              <a:t>non-transformational</a:t>
            </a:r>
            <a:r>
              <a:rPr lang="zh-CN" altLang="en-US" dirty="0" smtClean="0"/>
              <a:t>）、重视语言知识库的建设和语言学知识驱动的自然语言处理系统的实现。</a:t>
            </a:r>
            <a:endParaRPr lang="en-US" altLang="zh-CN" dirty="0"/>
          </a:p>
          <a:p>
            <a:pPr marL="285750" indent="-285750">
              <a:buFont typeface="Arial" panose="020B0604020202020204" pitchFamily="34" charset="0"/>
              <a:buChar char="•"/>
            </a:pPr>
            <a:r>
              <a:rPr lang="zh-CN" altLang="en-US" dirty="0" smtClean="0"/>
              <a:t>最小</a:t>
            </a:r>
            <a:r>
              <a:rPr lang="zh-CN" altLang="en-US" dirty="0"/>
              <a:t>递归</a:t>
            </a:r>
            <a:r>
              <a:rPr lang="zh-CN" altLang="en-US" dirty="0" smtClean="0"/>
              <a:t>语义（</a:t>
            </a:r>
            <a:r>
              <a:rPr lang="en-US" altLang="zh-CN" dirty="0" smtClean="0"/>
              <a:t>Minimal Recursion Semantics, MRS</a:t>
            </a:r>
            <a:r>
              <a:rPr lang="zh-CN" altLang="en-US" dirty="0" smtClean="0"/>
              <a:t>）</a:t>
            </a:r>
            <a:r>
              <a:rPr lang="zh-CN" altLang="en-US" dirty="0"/>
              <a:t>这一语义表示和计算方案在</a:t>
            </a:r>
            <a:r>
              <a:rPr lang="zh-CN" altLang="en-US" dirty="0" smtClean="0"/>
              <a:t>基于合一约束的</a:t>
            </a:r>
            <a:r>
              <a:rPr lang="en-US" altLang="zh-CN" dirty="0" smtClean="0"/>
              <a:t>BCG</a:t>
            </a:r>
            <a:r>
              <a:rPr lang="zh-CN" altLang="en-US" dirty="0" smtClean="0"/>
              <a:t>、</a:t>
            </a:r>
            <a:r>
              <a:rPr lang="en-US" altLang="zh-CN" dirty="0" smtClean="0"/>
              <a:t>HPSG</a:t>
            </a:r>
            <a:r>
              <a:rPr lang="zh-CN" altLang="en-US" dirty="0" smtClean="0"/>
              <a:t>和</a:t>
            </a:r>
            <a:r>
              <a:rPr lang="en-US" altLang="zh-CN" dirty="0" smtClean="0"/>
              <a:t>SBCG</a:t>
            </a:r>
            <a:r>
              <a:rPr lang="zh-CN" altLang="en-US" dirty="0" smtClean="0"/>
              <a:t>中都得到了应用，值得关注。</a:t>
            </a:r>
            <a:endParaRPr lang="en-US" altLang="zh-CN" dirty="0" smtClean="0"/>
          </a:p>
        </p:txBody>
      </p:sp>
      <p:cxnSp>
        <p:nvCxnSpPr>
          <p:cNvPr id="25" name="肘形连接符 24"/>
          <p:cNvCxnSpPr>
            <a:stCxn id="4" idx="2"/>
            <a:endCxn id="5" idx="0"/>
          </p:cNvCxnSpPr>
          <p:nvPr/>
        </p:nvCxnSpPr>
        <p:spPr>
          <a:xfrm rot="16200000" flipH="1">
            <a:off x="5326358" y="2784726"/>
            <a:ext cx="1390839"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8" idx="3"/>
            <a:endCxn id="5" idx="1"/>
          </p:cNvCxnSpPr>
          <p:nvPr/>
        </p:nvCxnSpPr>
        <p:spPr>
          <a:xfrm flipV="1">
            <a:off x="2168242" y="3664813"/>
            <a:ext cx="3434190" cy="142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9094" y="1751295"/>
            <a:ext cx="5100563" cy="369332"/>
          </a:xfrm>
          <a:prstGeom prst="rect">
            <a:avLst/>
          </a:prstGeom>
          <a:noFill/>
        </p:spPr>
        <p:txBody>
          <a:bodyPr wrap="none" rtlCol="0">
            <a:spAutoFit/>
          </a:bodyPr>
          <a:lstStyle/>
          <a:p>
            <a:r>
              <a:rPr lang="en-US" altLang="zh-CN" dirty="0" smtClean="0"/>
              <a:t>FUG(functional unification grammar), PATR-II…</a:t>
            </a:r>
            <a:endParaRPr lang="zh-CN" altLang="en-US" dirty="0"/>
          </a:p>
        </p:txBody>
      </p:sp>
      <p:sp>
        <p:nvSpPr>
          <p:cNvPr id="14" name="文本框 13"/>
          <p:cNvSpPr txBox="1"/>
          <p:nvPr/>
        </p:nvSpPr>
        <p:spPr>
          <a:xfrm>
            <a:off x="258163" y="2558243"/>
            <a:ext cx="3031599" cy="646331"/>
          </a:xfrm>
          <a:prstGeom prst="rect">
            <a:avLst/>
          </a:prstGeom>
          <a:noFill/>
        </p:spPr>
        <p:txBody>
          <a:bodyPr wrap="none" rtlCol="0">
            <a:spAutoFit/>
          </a:bodyPr>
          <a:lstStyle/>
          <a:p>
            <a:r>
              <a:rPr lang="en-US" altLang="zh-CN" dirty="0" smtClean="0"/>
              <a:t>GPSG(Generalized </a:t>
            </a:r>
          </a:p>
          <a:p>
            <a:r>
              <a:rPr lang="en-US" altLang="zh-CN" dirty="0" smtClean="0"/>
              <a:t>Phrase Structure Grammar)</a:t>
            </a:r>
            <a:endParaRPr lang="zh-CN" altLang="en-US" dirty="0"/>
          </a:p>
        </p:txBody>
      </p:sp>
      <p:cxnSp>
        <p:nvCxnSpPr>
          <p:cNvPr id="23" name="肘形连接符 22"/>
          <p:cNvCxnSpPr>
            <a:stCxn id="4" idx="3"/>
            <a:endCxn id="6" idx="1"/>
          </p:cNvCxnSpPr>
          <p:nvPr/>
        </p:nvCxnSpPr>
        <p:spPr>
          <a:xfrm flipV="1">
            <a:off x="6364178" y="1904640"/>
            <a:ext cx="740840"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214029" y="2550601"/>
            <a:ext cx="2364750" cy="646331"/>
          </a:xfrm>
          <a:prstGeom prst="rect">
            <a:avLst/>
          </a:prstGeom>
          <a:noFill/>
        </p:spPr>
        <p:txBody>
          <a:bodyPr wrap="none" rtlCol="0">
            <a:spAutoFit/>
          </a:bodyPr>
          <a:lstStyle/>
          <a:p>
            <a:r>
              <a:rPr lang="en-US" altLang="zh-CN" dirty="0" smtClean="0"/>
              <a:t>LFG(Lexical </a:t>
            </a:r>
          </a:p>
          <a:p>
            <a:r>
              <a:rPr lang="en-US" altLang="zh-CN" dirty="0" smtClean="0"/>
              <a:t>Functional Grammar)</a:t>
            </a:r>
            <a:endParaRPr lang="zh-CN" altLang="en-US" dirty="0"/>
          </a:p>
        </p:txBody>
      </p:sp>
      <p:cxnSp>
        <p:nvCxnSpPr>
          <p:cNvPr id="45" name="肘形连接符 44"/>
          <p:cNvCxnSpPr>
            <a:stCxn id="7" idx="2"/>
            <a:endCxn id="30" idx="0"/>
          </p:cNvCxnSpPr>
          <p:nvPr/>
        </p:nvCxnSpPr>
        <p:spPr>
          <a:xfrm rot="16200000" flipH="1">
            <a:off x="3522903" y="1677100"/>
            <a:ext cx="429974" cy="1317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7" idx="2"/>
            <a:endCxn id="14" idx="0"/>
          </p:cNvCxnSpPr>
          <p:nvPr/>
        </p:nvCxnSpPr>
        <p:spPr>
          <a:xfrm rot="5400000">
            <a:off x="2207862" y="1686729"/>
            <a:ext cx="437616" cy="1305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4" idx="2"/>
            <a:endCxn id="8" idx="0"/>
          </p:cNvCxnSpPr>
          <p:nvPr/>
        </p:nvCxnSpPr>
        <p:spPr>
          <a:xfrm rot="5400000">
            <a:off x="1656903" y="3321634"/>
            <a:ext cx="234120"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32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981968"/>
          </a:xfrm>
        </p:spPr>
        <p:txBody>
          <a:bodyPr/>
          <a:lstStyle/>
          <a:p>
            <a:r>
              <a:rPr lang="zh-CN" altLang="en-US" sz="2800" dirty="0" smtClean="0"/>
              <a:t>伯克利构式语法</a:t>
            </a:r>
            <a:r>
              <a:rPr lang="en-US" altLang="zh-CN" sz="2800" dirty="0" smtClean="0"/>
              <a:t/>
            </a:r>
            <a:br>
              <a:rPr lang="en-US" altLang="zh-CN" sz="2800" dirty="0" smtClean="0"/>
            </a:br>
            <a:r>
              <a:rPr lang="en-US" altLang="zh-CN" sz="2800" dirty="0" smtClean="0"/>
              <a:t>Berkeley Construction Grammar, BCG</a:t>
            </a:r>
            <a:endParaRPr lang="zh-CN" altLang="en-US" sz="2800" dirty="0"/>
          </a:p>
        </p:txBody>
      </p:sp>
      <p:sp>
        <p:nvSpPr>
          <p:cNvPr id="3" name="内容占位符 2"/>
          <p:cNvSpPr>
            <a:spLocks noGrp="1"/>
          </p:cNvSpPr>
          <p:nvPr>
            <p:ph idx="1"/>
          </p:nvPr>
        </p:nvSpPr>
        <p:spPr>
          <a:xfrm>
            <a:off x="390364" y="1602656"/>
            <a:ext cx="8363272" cy="4654376"/>
          </a:xfrm>
        </p:spPr>
        <p:txBody>
          <a:bodyPr/>
          <a:lstStyle/>
          <a:p>
            <a:r>
              <a:rPr lang="zh-CN" altLang="en-US" sz="1800" dirty="0" smtClean="0"/>
              <a:t>核心思想：</a:t>
            </a:r>
            <a:endParaRPr lang="en-US" altLang="zh-CN" sz="1800" dirty="0" smtClean="0"/>
          </a:p>
          <a:p>
            <a:pPr marL="457200" indent="-457200">
              <a:buFont typeface="+mj-lt"/>
              <a:buAutoNum type="arabicPeriod"/>
            </a:pPr>
            <a:r>
              <a:rPr lang="zh-CN" altLang="en-US" sz="1800" dirty="0" smtClean="0"/>
              <a:t>用一套统一的框架记录可以覆盖语言整体（</a:t>
            </a:r>
            <a:r>
              <a:rPr lang="en-US" altLang="zh-CN" sz="1800" dirty="0" smtClean="0"/>
              <a:t>the entirety of each language</a:t>
            </a:r>
            <a:r>
              <a:rPr lang="zh-CN" altLang="en-US" sz="1800" dirty="0" smtClean="0"/>
              <a:t>）的语法，涵盖从最特殊的语言现象到最一般的语言现象（</a:t>
            </a:r>
            <a:r>
              <a:rPr lang="en-US" altLang="zh-CN" sz="1800" dirty="0" smtClean="0"/>
              <a:t>from the most idiomatic to the most general</a:t>
            </a:r>
            <a:r>
              <a:rPr lang="zh-CN" altLang="en-US" sz="1800" dirty="0" smtClean="0"/>
              <a:t>）；</a:t>
            </a:r>
            <a:endParaRPr lang="en-US" altLang="zh-CN" sz="1800" dirty="0" smtClean="0"/>
          </a:p>
          <a:p>
            <a:pPr marL="457200" indent="-457200">
              <a:buFont typeface="+mj-lt"/>
              <a:buAutoNum type="arabicPeriod"/>
            </a:pPr>
            <a:r>
              <a:rPr lang="zh-CN" altLang="en-US" sz="1800" dirty="0" smtClean="0"/>
              <a:t>框架必须是显式（</a:t>
            </a:r>
            <a:r>
              <a:rPr lang="en-US" altLang="zh-CN" sz="1800" dirty="0"/>
              <a:t> explicit </a:t>
            </a:r>
            <a:r>
              <a:rPr lang="zh-CN" altLang="en-US" sz="1800" dirty="0" smtClean="0"/>
              <a:t>）的和形式化（</a:t>
            </a:r>
            <a:r>
              <a:rPr lang="en-US" altLang="zh-CN" sz="1800" dirty="0" smtClean="0"/>
              <a:t>formal</a:t>
            </a:r>
            <a:r>
              <a:rPr lang="zh-CN" altLang="en-US" sz="1800" dirty="0" smtClean="0"/>
              <a:t>）的；</a:t>
            </a:r>
            <a:endParaRPr lang="en-US" altLang="zh-CN" sz="1800" dirty="0" smtClean="0"/>
          </a:p>
          <a:p>
            <a:pPr marL="457200" indent="-457200">
              <a:buFont typeface="+mj-lt"/>
              <a:buAutoNum type="arabicPeriod"/>
            </a:pPr>
            <a:r>
              <a:rPr lang="zh-CN" altLang="en-US" sz="1800" dirty="0" smtClean="0"/>
              <a:t>框架在追求经济性（</a:t>
            </a:r>
            <a:r>
              <a:rPr lang="en-US" altLang="zh-CN" sz="1800" dirty="0" smtClean="0"/>
              <a:t>economically</a:t>
            </a:r>
            <a:r>
              <a:rPr lang="zh-CN" altLang="en-US" sz="1800" dirty="0" smtClean="0"/>
              <a:t>，用尽量少的规则描述尽量多的现象，框架中尽量不包含重复的信息）的同时，不牺牲对现象的覆盖面（</a:t>
            </a:r>
            <a:r>
              <a:rPr lang="en-US" altLang="zh-CN" sz="1800" dirty="0" smtClean="0"/>
              <a:t>without loss of generalization</a:t>
            </a:r>
            <a:r>
              <a:rPr lang="zh-CN" altLang="en-US" sz="1800" dirty="0" smtClean="0"/>
              <a:t>）。经济性由规则之间的继承关系实现。</a:t>
            </a:r>
            <a:endParaRPr lang="en-US" altLang="zh-CN" sz="1800" dirty="0" smtClean="0"/>
          </a:p>
          <a:p>
            <a:pPr marL="457200" indent="-457200">
              <a:buFont typeface="+mj-lt"/>
              <a:buAutoNum type="arabicPeriod"/>
            </a:pPr>
            <a:r>
              <a:rPr lang="zh-CN" altLang="en-US" sz="1800" dirty="0" smtClean="0"/>
              <a:t>使用基于合一（</a:t>
            </a:r>
            <a:r>
              <a:rPr lang="en-US" altLang="zh-CN" sz="1800" dirty="0" smtClean="0"/>
              <a:t>unification-based</a:t>
            </a:r>
            <a:r>
              <a:rPr lang="zh-CN" altLang="en-US" sz="1800" dirty="0" smtClean="0"/>
              <a:t>）的语言知识表示与计算机制。</a:t>
            </a:r>
            <a:endParaRPr lang="en-US" altLang="zh-CN" sz="1800" dirty="0" smtClean="0"/>
          </a:p>
          <a:p>
            <a:r>
              <a:rPr lang="en-US" altLang="zh-CN" sz="1800" dirty="0"/>
              <a:t>BCG</a:t>
            </a:r>
            <a:r>
              <a:rPr lang="zh-CN" altLang="en-US" sz="1800" dirty="0"/>
              <a:t>主要基于个案研究</a:t>
            </a:r>
            <a:r>
              <a:rPr lang="zh-CN" altLang="en-US" sz="1800" dirty="0" smtClean="0"/>
              <a:t>（例如“</a:t>
            </a:r>
            <a:r>
              <a:rPr lang="en-US" altLang="zh-CN" sz="1800" dirty="0" smtClean="0"/>
              <a:t>let alone</a:t>
            </a:r>
            <a:r>
              <a:rPr lang="zh-CN" altLang="en-US" sz="1800" dirty="0" smtClean="0"/>
              <a:t>”“</a:t>
            </a:r>
            <a:r>
              <a:rPr lang="en-US" altLang="zh-CN" sz="1800" dirty="0" smtClean="0"/>
              <a:t>what’s </a:t>
            </a:r>
            <a:r>
              <a:rPr lang="en-US" altLang="zh-CN" sz="1800" dirty="0"/>
              <a:t>X doing </a:t>
            </a:r>
            <a:r>
              <a:rPr lang="en-US" altLang="zh-CN" sz="1800" dirty="0" smtClean="0"/>
              <a:t>Y</a:t>
            </a:r>
            <a:r>
              <a:rPr lang="zh-CN" altLang="en-US" sz="1800" dirty="0" smtClean="0"/>
              <a:t>”等）</a:t>
            </a:r>
            <a:r>
              <a:rPr lang="zh-CN" altLang="en-US" sz="1800" dirty="0"/>
              <a:t>来思考形式化框架应该具有的特性，没有做到完全严格的形式化，没有真正发展成为对语言知识进行全面记录的成熟的形式化</a:t>
            </a:r>
            <a:r>
              <a:rPr lang="zh-CN" altLang="en-US" sz="1800" dirty="0" smtClean="0"/>
              <a:t>框架，也没有出现相应的机读知识库。</a:t>
            </a:r>
            <a:endParaRPr lang="en-US" altLang="zh-CN" sz="1800" dirty="0" smtClean="0"/>
          </a:p>
          <a:p>
            <a:r>
              <a:rPr lang="en-US" altLang="zh-CN" sz="1800" dirty="0" smtClean="0"/>
              <a:t>BCG</a:t>
            </a:r>
            <a:r>
              <a:rPr lang="zh-CN" altLang="en-US" sz="1800" dirty="0" smtClean="0"/>
              <a:t>借鉴</a:t>
            </a:r>
            <a:r>
              <a:rPr lang="zh-CN" altLang="en-US" sz="1800" dirty="0"/>
              <a:t>了</a:t>
            </a:r>
            <a:r>
              <a:rPr lang="en-US" altLang="zh-CN" sz="1800" dirty="0" smtClean="0"/>
              <a:t>HPSG</a:t>
            </a:r>
            <a:r>
              <a:rPr lang="zh-CN" altLang="en-US" sz="1800" dirty="0" smtClean="0"/>
              <a:t>语言知识</a:t>
            </a:r>
            <a:r>
              <a:rPr lang="zh-CN" altLang="en-US" sz="1800" dirty="0"/>
              <a:t>组织</a:t>
            </a:r>
            <a:r>
              <a:rPr lang="zh-CN" altLang="en-US" sz="1800" dirty="0" smtClean="0"/>
              <a:t>和表示的</a:t>
            </a:r>
            <a:r>
              <a:rPr lang="zh-CN" altLang="en-US" sz="1800" dirty="0"/>
              <a:t>思想，后期</a:t>
            </a:r>
            <a:r>
              <a:rPr lang="zh-CN" altLang="en-US" sz="1800" dirty="0" smtClean="0"/>
              <a:t>与</a:t>
            </a:r>
            <a:r>
              <a:rPr lang="zh-CN" altLang="en-US" sz="1800" dirty="0"/>
              <a:t>其</a:t>
            </a:r>
            <a:r>
              <a:rPr lang="zh-CN" altLang="en-US" sz="1800" dirty="0" smtClean="0"/>
              <a:t>融合发展出</a:t>
            </a:r>
            <a:r>
              <a:rPr lang="en-US" altLang="zh-CN" sz="1800" dirty="0" smtClean="0"/>
              <a:t>SBCG</a:t>
            </a:r>
            <a:r>
              <a:rPr lang="zh-CN" altLang="en-US" sz="1800" dirty="0" smtClean="0"/>
              <a:t>。</a:t>
            </a:r>
            <a:endParaRPr lang="en-US" altLang="zh-CN" sz="1400" dirty="0" smtClean="0"/>
          </a:p>
          <a:p>
            <a:pPr marL="0" indent="0">
              <a:buNone/>
            </a:pPr>
            <a:r>
              <a:rPr lang="zh-CN" altLang="en-US" sz="1400" dirty="0" smtClean="0"/>
              <a:t>代表文献：</a:t>
            </a:r>
            <a:endParaRPr lang="en-US" altLang="zh-CN" sz="1400" dirty="0" smtClean="0"/>
          </a:p>
          <a:p>
            <a:pPr>
              <a:buFont typeface="+mj-lt"/>
              <a:buAutoNum type="arabicPeriod"/>
            </a:pPr>
            <a:r>
              <a:rPr lang="en-US" altLang="zh-CN" sz="1200" dirty="0"/>
              <a:t>Fillmore C J , </a:t>
            </a:r>
            <a:r>
              <a:rPr lang="en-US" altLang="zh-CN" sz="1200" dirty="0" err="1"/>
              <a:t>O"Connor</a:t>
            </a:r>
            <a:r>
              <a:rPr lang="en-US" altLang="zh-CN" sz="1200" dirty="0"/>
              <a:t> K M C . Regularity and </a:t>
            </a:r>
            <a:r>
              <a:rPr lang="en-US" altLang="zh-CN" sz="1200" dirty="0" err="1"/>
              <a:t>Idiomaticity</a:t>
            </a:r>
            <a:r>
              <a:rPr lang="en-US" altLang="zh-CN" sz="1200" dirty="0"/>
              <a:t> in Grammatical Constructions: The Case of Let Alone[J]. Language, 1988, 64(3):501-538.</a:t>
            </a:r>
            <a:endParaRPr lang="en-US" altLang="zh-CN" sz="1200" dirty="0" smtClean="0"/>
          </a:p>
          <a:p>
            <a:pPr>
              <a:buFont typeface="+mj-lt"/>
              <a:buAutoNum type="arabicPeriod"/>
            </a:pPr>
            <a:r>
              <a:rPr lang="en-US" altLang="zh-CN" sz="1200" dirty="0" smtClean="0">
                <a:solidFill>
                  <a:srgbClr val="FF0000"/>
                </a:solidFill>
              </a:rPr>
              <a:t>Paul Kay, Charles J. Fillmore. </a:t>
            </a:r>
            <a:r>
              <a:rPr lang="en-US" altLang="zh-CN" sz="1200" dirty="0">
                <a:solidFill>
                  <a:srgbClr val="FF0000"/>
                </a:solidFill>
              </a:rPr>
              <a:t>Grammatical Constructions and Linguistic Generalizations: The </a:t>
            </a:r>
            <a:r>
              <a:rPr lang="en-US" altLang="zh-CN" sz="1200" dirty="0" smtClean="0">
                <a:solidFill>
                  <a:srgbClr val="FF0000"/>
                </a:solidFill>
              </a:rPr>
              <a:t>What’s </a:t>
            </a:r>
            <a:r>
              <a:rPr lang="en-US" altLang="zh-CN" sz="1200" dirty="0">
                <a:solidFill>
                  <a:srgbClr val="FF0000"/>
                </a:solidFill>
              </a:rPr>
              <a:t>X Doing </a:t>
            </a:r>
            <a:r>
              <a:rPr lang="en-US" altLang="zh-CN" sz="1200" dirty="0" smtClean="0">
                <a:solidFill>
                  <a:srgbClr val="FF0000"/>
                </a:solidFill>
              </a:rPr>
              <a:t>Y? </a:t>
            </a:r>
            <a:r>
              <a:rPr lang="en-US" altLang="zh-CN" sz="1200" dirty="0">
                <a:solidFill>
                  <a:srgbClr val="FF0000"/>
                </a:solidFill>
              </a:rPr>
              <a:t>Construction[J]. Language, 1999, 75(1):1-33</a:t>
            </a:r>
            <a:r>
              <a:rPr lang="en-US" altLang="zh-CN" sz="1200" dirty="0" smtClean="0">
                <a:solidFill>
                  <a:srgbClr val="FF0000"/>
                </a:solidFill>
              </a:rPr>
              <a:t>.</a:t>
            </a:r>
          </a:p>
          <a:p>
            <a:pPr>
              <a:buFont typeface="+mj-lt"/>
              <a:buAutoNum type="arabicPeriod"/>
            </a:pPr>
            <a:r>
              <a:rPr lang="en-US" altLang="zh-CN" sz="1200" dirty="0" smtClean="0"/>
              <a:t>Paul Kay. </a:t>
            </a:r>
            <a:r>
              <a:rPr lang="en-US" altLang="zh-CN" sz="1200" dirty="0"/>
              <a:t>An Informal Sketch of a Formal Architecture for Construction Grammar[J]. Grammars, 2002, 5(1):1-19.</a:t>
            </a:r>
          </a:p>
        </p:txBody>
      </p:sp>
    </p:spTree>
    <p:extLst>
      <p:ext uri="{BB962C8B-B14F-4D97-AF65-F5344CB8AC3E}">
        <p14:creationId xmlns:p14="http://schemas.microsoft.com/office/powerpoint/2010/main" val="23996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811560"/>
          </a:xfrm>
        </p:spPr>
        <p:txBody>
          <a:bodyPr/>
          <a:lstStyle/>
          <a:p>
            <a:r>
              <a:rPr lang="en-US" altLang="zh-CN" sz="3200" dirty="0"/>
              <a:t>What’s X Doing </a:t>
            </a:r>
            <a:r>
              <a:rPr lang="en-US" altLang="zh-CN" sz="3200" dirty="0" smtClean="0"/>
              <a:t>Y?</a:t>
            </a:r>
            <a:r>
              <a:rPr lang="zh-CN" altLang="en-US" sz="3200" dirty="0" smtClean="0"/>
              <a:t>（</a:t>
            </a:r>
            <a:r>
              <a:rPr lang="en-US" altLang="zh-CN" sz="3200" dirty="0" smtClean="0"/>
              <a:t>WXDY</a:t>
            </a:r>
            <a:r>
              <a:rPr lang="zh-CN" altLang="en-US" sz="3200" dirty="0" smtClean="0"/>
              <a:t>）构式分析</a:t>
            </a:r>
            <a:endParaRPr lang="zh-CN" altLang="en-US" sz="3200" dirty="0"/>
          </a:p>
        </p:txBody>
      </p:sp>
      <p:sp>
        <p:nvSpPr>
          <p:cNvPr id="3" name="内容占位符 2"/>
          <p:cNvSpPr>
            <a:spLocks noGrp="1"/>
          </p:cNvSpPr>
          <p:nvPr>
            <p:ph idx="1"/>
          </p:nvPr>
        </p:nvSpPr>
        <p:spPr>
          <a:xfrm>
            <a:off x="457200" y="1268760"/>
            <a:ext cx="8229600" cy="5328592"/>
          </a:xfrm>
        </p:spPr>
        <p:txBody>
          <a:bodyPr/>
          <a:lstStyle/>
          <a:p>
            <a:r>
              <a:rPr lang="zh-CN" altLang="en-US" sz="1800" dirty="0"/>
              <a:t>例子</a:t>
            </a:r>
            <a:r>
              <a:rPr lang="zh-CN" altLang="en-US" sz="1800" dirty="0" smtClean="0"/>
              <a:t>：</a:t>
            </a:r>
            <a:endParaRPr lang="en-US" altLang="zh-CN" sz="1800" dirty="0" smtClean="0"/>
          </a:p>
          <a:p>
            <a:pPr>
              <a:buFont typeface="+mj-lt"/>
              <a:buAutoNum type="arabicPeriod"/>
            </a:pPr>
            <a:r>
              <a:rPr lang="en-US" altLang="zh-CN" sz="1800" dirty="0"/>
              <a:t>Waiter, what‘s this fly doing in my soup?</a:t>
            </a:r>
            <a:endParaRPr lang="en-US" altLang="zh-CN" sz="1800" dirty="0" smtClean="0"/>
          </a:p>
          <a:p>
            <a:pPr>
              <a:buFont typeface="+mj-lt"/>
              <a:buAutoNum type="arabicPeriod"/>
            </a:pPr>
            <a:r>
              <a:rPr lang="en-US" altLang="zh-CN" sz="1800" dirty="0" smtClean="0"/>
              <a:t>What </a:t>
            </a:r>
            <a:r>
              <a:rPr lang="en-US" altLang="zh-CN" sz="1800" dirty="0"/>
              <a:t>is this scratch doing on the table?</a:t>
            </a:r>
          </a:p>
          <a:p>
            <a:pPr>
              <a:buFont typeface="+mj-lt"/>
              <a:buAutoNum type="arabicPeriod"/>
            </a:pPr>
            <a:r>
              <a:rPr lang="en-US" altLang="zh-CN" sz="1800" dirty="0" smtClean="0"/>
              <a:t>What </a:t>
            </a:r>
            <a:r>
              <a:rPr lang="en-US" altLang="zh-CN" sz="1800" dirty="0"/>
              <a:t>do you think your name is doing in my book?</a:t>
            </a:r>
          </a:p>
          <a:p>
            <a:pPr>
              <a:buFont typeface="+mj-lt"/>
              <a:buAutoNum type="arabicPeriod"/>
            </a:pPr>
            <a:r>
              <a:rPr lang="en-US" altLang="zh-CN" sz="1800" dirty="0" smtClean="0"/>
              <a:t>I </a:t>
            </a:r>
            <a:r>
              <a:rPr lang="en-US" altLang="zh-CN" sz="1800" dirty="0"/>
              <a:t>wonder what the salesman will say this house is doing </a:t>
            </a:r>
            <a:r>
              <a:rPr lang="en-US" altLang="zh-CN" sz="1800" dirty="0" smtClean="0"/>
              <a:t>without a </a:t>
            </a:r>
            <a:r>
              <a:rPr lang="en-US" altLang="zh-CN" sz="1800" dirty="0"/>
              <a:t>kitchen.</a:t>
            </a:r>
          </a:p>
          <a:p>
            <a:pPr>
              <a:buFont typeface="+mj-lt"/>
              <a:buAutoNum type="arabicPeriod"/>
            </a:pPr>
            <a:r>
              <a:rPr lang="en-US" altLang="zh-CN" sz="1800" dirty="0" smtClean="0"/>
              <a:t>I </a:t>
            </a:r>
            <a:r>
              <a:rPr lang="en-US" altLang="zh-CN" sz="1800" dirty="0"/>
              <a:t>don't suppose the police had anything to say about what </a:t>
            </a:r>
            <a:r>
              <a:rPr lang="en-US" altLang="zh-CN" sz="1800" dirty="0" smtClean="0"/>
              <a:t>their so-called </a:t>
            </a:r>
            <a:r>
              <a:rPr lang="en-US" altLang="zh-CN" sz="1800" dirty="0"/>
              <a:t>detective thought the footprints were doing under </a:t>
            </a:r>
            <a:r>
              <a:rPr lang="en-US" altLang="zh-CN" sz="1800" dirty="0" smtClean="0"/>
              <a:t>the bedroom </a:t>
            </a:r>
            <a:r>
              <a:rPr lang="en-US" altLang="zh-CN" sz="1800" dirty="0"/>
              <a:t>window.</a:t>
            </a:r>
          </a:p>
          <a:p>
            <a:pPr>
              <a:buFont typeface="+mj-lt"/>
              <a:buAutoNum type="arabicPeriod"/>
            </a:pPr>
            <a:r>
              <a:rPr lang="en-US" altLang="zh-CN" sz="1800" dirty="0" smtClean="0"/>
              <a:t>What </a:t>
            </a:r>
            <a:r>
              <a:rPr lang="en-US" altLang="zh-CN" sz="1800" dirty="0"/>
              <a:t>is it doing raining?</a:t>
            </a:r>
          </a:p>
          <a:p>
            <a:pPr>
              <a:buFont typeface="+mj-lt"/>
              <a:buAutoNum type="arabicPeriod"/>
            </a:pPr>
            <a:r>
              <a:rPr lang="en-US" altLang="zh-CN" sz="1800" dirty="0" smtClean="0"/>
              <a:t>"</a:t>
            </a:r>
            <a:r>
              <a:rPr lang="en-US" altLang="zh-CN" sz="1800" dirty="0"/>
              <a:t>What's a nice girl like you doing in a place like this?"</a:t>
            </a:r>
          </a:p>
          <a:p>
            <a:pPr>
              <a:buFont typeface="+mj-lt"/>
              <a:buAutoNum type="arabicPeriod"/>
            </a:pPr>
            <a:r>
              <a:rPr lang="en-US" altLang="zh-CN" sz="1800" dirty="0" smtClean="0"/>
              <a:t>What </a:t>
            </a:r>
            <a:r>
              <a:rPr lang="en-US" altLang="zh-CN" sz="1800" dirty="0"/>
              <a:t>am I doing reading this paper</a:t>
            </a:r>
            <a:r>
              <a:rPr lang="en-US" altLang="zh-CN" sz="1800" dirty="0" smtClean="0"/>
              <a:t>?</a:t>
            </a:r>
            <a:endParaRPr lang="en-US" altLang="zh-CN" sz="1800" dirty="0"/>
          </a:p>
          <a:p>
            <a:r>
              <a:rPr lang="zh-CN" altLang="en-US" sz="1800" dirty="0" smtClean="0"/>
              <a:t>确认</a:t>
            </a:r>
            <a:r>
              <a:rPr lang="en-US" altLang="zh-CN" sz="1800" dirty="0" smtClean="0"/>
              <a:t>WXDY</a:t>
            </a:r>
            <a:r>
              <a:rPr lang="zh-CN" altLang="en-US" sz="1800" dirty="0" smtClean="0"/>
              <a:t>为构式的原因之一：该表达式有字面意义以外的语义解读</a:t>
            </a:r>
            <a:r>
              <a:rPr lang="zh-CN" altLang="en-US" sz="1800" dirty="0"/>
              <a:t>：</a:t>
            </a:r>
            <a:endParaRPr lang="en-US" altLang="zh-CN" sz="1800" dirty="0" smtClean="0"/>
          </a:p>
          <a:p>
            <a:pPr>
              <a:buFont typeface="+mj-lt"/>
              <a:buAutoNum type="arabicPeriod"/>
            </a:pPr>
            <a:r>
              <a:rPr lang="zh-CN" altLang="en-US" sz="1800" dirty="0" smtClean="0"/>
              <a:t>例</a:t>
            </a:r>
            <a:r>
              <a:rPr lang="en-US" altLang="zh-CN" sz="1800" dirty="0" smtClean="0"/>
              <a:t>1</a:t>
            </a:r>
            <a:r>
              <a:rPr lang="zh-CN" altLang="en-US" sz="1800" dirty="0" smtClean="0"/>
              <a:t>中顾客并不是要求服务员解释“苍蝇在汤里做什么”，而是向服务员表示自己认为“苍蝇在汤里”这一事件是令人惊讶、令人迷惑、不合适和不协调（</a:t>
            </a:r>
            <a:r>
              <a:rPr lang="en-US" altLang="zh-CN" sz="1800" dirty="0" smtClean="0"/>
              <a:t>surprising, puzzling, inappropriate and incongruous</a:t>
            </a:r>
            <a:r>
              <a:rPr lang="zh-CN" altLang="en-US" sz="1800" dirty="0" smtClean="0"/>
              <a:t>）的，相当于表达“</a:t>
            </a:r>
            <a:r>
              <a:rPr lang="en-US" altLang="zh-CN" sz="1800" dirty="0" smtClean="0"/>
              <a:t>How come there is a fly in my soup?</a:t>
            </a:r>
            <a:r>
              <a:rPr lang="zh-CN" altLang="en-US" sz="1800" dirty="0" smtClean="0"/>
              <a:t>”。</a:t>
            </a:r>
            <a:endParaRPr lang="en-US" altLang="zh-CN" sz="1800" dirty="0" smtClean="0"/>
          </a:p>
          <a:p>
            <a:pPr>
              <a:buFont typeface="+mj-lt"/>
              <a:buAutoNum type="arabicPeriod"/>
            </a:pPr>
            <a:r>
              <a:rPr lang="zh-CN" altLang="en-US" sz="1800" dirty="0" smtClean="0"/>
              <a:t>许多</a:t>
            </a:r>
            <a:r>
              <a:rPr lang="en-US" altLang="zh-CN" sz="1800" dirty="0" smtClean="0"/>
              <a:t>WXDY</a:t>
            </a:r>
            <a:r>
              <a:rPr lang="zh-CN" altLang="en-US" sz="1800" dirty="0" smtClean="0"/>
              <a:t>的实例无法进行字面意义上的解读（例</a:t>
            </a:r>
            <a:r>
              <a:rPr lang="en-US" altLang="zh-CN" sz="1800" dirty="0" smtClean="0"/>
              <a:t>2-5</a:t>
            </a:r>
            <a:r>
              <a:rPr lang="zh-CN" altLang="en-US" sz="1800" dirty="0" smtClean="0"/>
              <a:t>）：无生命的事物不能做“</a:t>
            </a:r>
            <a:r>
              <a:rPr lang="en-US" altLang="zh-CN" sz="1800" dirty="0" smtClean="0"/>
              <a:t>doing</a:t>
            </a:r>
            <a:r>
              <a:rPr lang="zh-CN" altLang="en-US" sz="1800" dirty="0" smtClean="0"/>
              <a:t>”的施事。</a:t>
            </a:r>
            <a:endParaRPr lang="zh-CN" altLang="en-US" sz="1800" dirty="0"/>
          </a:p>
        </p:txBody>
      </p:sp>
    </p:spTree>
    <p:extLst>
      <p:ext uri="{BB962C8B-B14F-4D97-AF65-F5344CB8AC3E}">
        <p14:creationId xmlns:p14="http://schemas.microsoft.com/office/powerpoint/2010/main" val="302339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11398</TotalTime>
  <Words>7110</Words>
  <Application>Microsoft Office PowerPoint</Application>
  <PresentationFormat>全屏显示(4:3)</PresentationFormat>
  <Paragraphs>409</Paragraphs>
  <Slides>61</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61</vt:i4>
      </vt:variant>
    </vt:vector>
  </HeadingPairs>
  <TitlesOfParts>
    <vt:vector size="71" baseType="lpstr">
      <vt:lpstr>-apple-system-font</vt:lpstr>
      <vt:lpstr>等线</vt:lpstr>
      <vt:lpstr>华文彩云</vt:lpstr>
      <vt:lpstr>宋体</vt:lpstr>
      <vt:lpstr>Arial</vt:lpstr>
      <vt:lpstr>Arial Black</vt:lpstr>
      <vt:lpstr>Cambria Math</vt:lpstr>
      <vt:lpstr>Times New Roman</vt:lpstr>
      <vt:lpstr>Wingdings</vt:lpstr>
      <vt:lpstr>Pixel</vt:lpstr>
      <vt:lpstr>构式知识的形式化表示方案综述</vt:lpstr>
      <vt:lpstr>博士论文选题：面向中文信息处理的现代汉语构式形式化表示方案研究</vt:lpstr>
      <vt:lpstr>“构式”分广义和狭义两种理解</vt:lpstr>
      <vt:lpstr>PowerPoint 演示文稿</vt:lpstr>
      <vt:lpstr>已有的可用于表示构式，同时面向语言资源建设与语言自动分析的形式语法理论</vt:lpstr>
      <vt:lpstr>已有的面向语言资源建设与语言自动分析，可用于表示构式的语法理论与形式模型</vt:lpstr>
      <vt:lpstr>已有的面向语言资源建设与语言自动分析，可用于表示构式的语法理论与形式模型</vt:lpstr>
      <vt:lpstr>伯克利构式语法 Berkeley Construction Grammar, BCG</vt:lpstr>
      <vt:lpstr>What’s X Doing Y?（WXDY）构式分析</vt:lpstr>
      <vt:lpstr>What’s X Doing Y?（WXDY）构式分析</vt:lpstr>
      <vt:lpstr>What’s X Doing Y?（WXDY）构式分析</vt:lpstr>
      <vt:lpstr>BCG语言知识表示框架</vt:lpstr>
      <vt:lpstr>BCG语言知识表示框架：继承</vt:lpstr>
      <vt:lpstr>BCG语言知识表示框架：继承</vt:lpstr>
      <vt:lpstr>BCG语言知识表示框架：语义</vt:lpstr>
      <vt:lpstr>BCG语言知识表示框架：语义</vt:lpstr>
      <vt:lpstr>允准WXDY实例所需要的构式及构式间的继承关系</vt:lpstr>
      <vt:lpstr>允准WXDY实例中的各个组成部分所用到的构式</vt:lpstr>
      <vt:lpstr>PowerPoint 演示文稿</vt:lpstr>
      <vt:lpstr>PowerPoint 演示文稿</vt:lpstr>
      <vt:lpstr>PowerPoint 演示文稿</vt:lpstr>
      <vt:lpstr>PowerPoint 演示文稿</vt:lpstr>
      <vt:lpstr>PowerPoint 演示文稿</vt:lpstr>
      <vt:lpstr>BCG的体系带来的启示</vt:lpstr>
      <vt:lpstr>PowerPoint 演示文稿</vt:lpstr>
      <vt:lpstr>PowerPoint 演示文稿</vt:lpstr>
      <vt:lpstr>PowerPoint 演示文稿</vt:lpstr>
      <vt:lpstr>目前的词库、短语结构库和构式库在分别允准语言实例和语言模式时对调用各自类型层级中的终端项目和非终端项目的规定</vt:lpstr>
      <vt:lpstr>中心语驱动短语结构语法 Head-driven Phrase Structure Grammar, HPSG</vt:lpstr>
      <vt:lpstr>中心语驱动短语结构语法 Head-driven Phrase Structure Grammar, HPSG</vt:lpstr>
      <vt:lpstr>中心语驱动短语结构语法 Head-driven Phrase Structure Grammar, HPSG</vt:lpstr>
      <vt:lpstr>中心语驱动短语结构语法 Head-driven Phrase Structure Grammar, HPSG</vt:lpstr>
      <vt:lpstr>中心语驱动短语结构语法 Head-driven Phrase Structure Grammar, HPSG</vt:lpstr>
      <vt:lpstr>HPSG对习语的处理策略带给我们的启示</vt:lpstr>
      <vt:lpstr>HPSG对习语的处理策略带给我们的启示</vt:lpstr>
      <vt:lpstr>HPSG对习语的处理策略带给我们的启示</vt:lpstr>
      <vt:lpstr>基于语符的构式语法 Sign-Based Construction Grammar, SBCG</vt:lpstr>
      <vt:lpstr>PowerPoint 演示文稿</vt:lpstr>
      <vt:lpstr>PowerPoint 演示文稿</vt:lpstr>
      <vt:lpstr>PowerPoint 演示文稿</vt:lpstr>
      <vt:lpstr>PowerPoint 演示文稿</vt:lpstr>
      <vt:lpstr>基于语符的构式语法 Sign-Based Construction Grammar, SBCG</vt:lpstr>
      <vt:lpstr>基于语符的构式语法 Sign-Based Construction Grammar, SBCG</vt:lpstr>
      <vt:lpstr>SBCG的设计理念和知识组织体系对现代汉语句法语义知识库设计的启发</vt:lpstr>
      <vt:lpstr>PowerPoint 演示文稿</vt:lpstr>
      <vt:lpstr>改用特征结构表示一切信息前后的知识形态：</vt:lpstr>
      <vt:lpstr>构式解释语法 Construction-based Interpretation Grammar, CIG</vt:lpstr>
      <vt:lpstr>构式解释语法 Construction-based Interpretation Grammar, CIG</vt:lpstr>
      <vt:lpstr>构式解释语法 Construction-based Interpretation Grammar, CIG</vt:lpstr>
      <vt:lpstr>构式解释语法 Construction-based Interpretation Grammar, CIG</vt:lpstr>
      <vt:lpstr>构式解释语法 Construction-based Interpretation Grammar, CIG</vt:lpstr>
      <vt:lpstr>“How can I make disk space”的分析步骤</vt:lpstr>
      <vt:lpstr>PowerPoint 演示文稿</vt:lpstr>
      <vt:lpstr>PowerPoint 演示文稿</vt:lpstr>
      <vt:lpstr>PowerPoint 演示文稿</vt:lpstr>
      <vt:lpstr>PowerPoint 演示文稿</vt:lpstr>
      <vt:lpstr>PowerPoint 演示文稿</vt:lpstr>
      <vt:lpstr>PowerPoint 演示文稿</vt:lpstr>
      <vt:lpstr>构式解释语法 Construction-based Interpretation Grammar, CIG</vt:lpstr>
      <vt:lpstr>对CIG和SAL的设计思想的评价</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wjj</dc:creator>
  <cp:lastModifiedBy>wjj</cp:lastModifiedBy>
  <cp:revision>292</cp:revision>
  <dcterms:created xsi:type="dcterms:W3CDTF">2019-09-28T06:43:07Z</dcterms:created>
  <dcterms:modified xsi:type="dcterms:W3CDTF">2019-12-27T13:16:54Z</dcterms:modified>
</cp:coreProperties>
</file>