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2.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comment3.xml" ContentType="application/vnd.openxmlformats-officedocument.presentationml.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1"/>
  </p:sldMasterIdLst>
  <p:notesMasterIdLst>
    <p:notesMasterId r:id="rId71"/>
  </p:notes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9" r:id="rId14"/>
    <p:sldId id="270" r:id="rId15"/>
    <p:sldId id="271"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7" r:id="rId40"/>
    <p:sldId id="298" r:id="rId41"/>
    <p:sldId id="299" r:id="rId42"/>
    <p:sldId id="300" r:id="rId43"/>
    <p:sldId id="296" r:id="rId44"/>
    <p:sldId id="301" r:id="rId45"/>
    <p:sldId id="302" r:id="rId46"/>
    <p:sldId id="303" r:id="rId47"/>
    <p:sldId id="304" r:id="rId48"/>
    <p:sldId id="305" r:id="rId49"/>
    <p:sldId id="307" r:id="rId50"/>
    <p:sldId id="308" r:id="rId51"/>
    <p:sldId id="310" r:id="rId52"/>
    <p:sldId id="309" r:id="rId53"/>
    <p:sldId id="311" r:id="rId54"/>
    <p:sldId id="312" r:id="rId55"/>
    <p:sldId id="313" r:id="rId56"/>
    <p:sldId id="314" r:id="rId57"/>
    <p:sldId id="315" r:id="rId58"/>
    <p:sldId id="317" r:id="rId59"/>
    <p:sldId id="316" r:id="rId60"/>
    <p:sldId id="318" r:id="rId61"/>
    <p:sldId id="320" r:id="rId62"/>
    <p:sldId id="321" r:id="rId63"/>
    <p:sldId id="322" r:id="rId64"/>
    <p:sldId id="324" r:id="rId65"/>
    <p:sldId id="325" r:id="rId66"/>
    <p:sldId id="323" r:id="rId67"/>
    <p:sldId id="326" r:id="rId68"/>
    <p:sldId id="327" r:id="rId69"/>
    <p:sldId id="328" r:id="rId70"/>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静 陈" initials="静" lastIdx="3" clrIdx="0">
    <p:extLst>
      <p:ext uri="{19B8F6BF-5375-455C-9EA6-DF929625EA0E}">
        <p15:presenceInfo xmlns:p15="http://schemas.microsoft.com/office/powerpoint/2012/main" userId="677f350ea7e6411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1771" autoAdjust="0"/>
  </p:normalViewPr>
  <p:slideViewPr>
    <p:cSldViewPr>
      <p:cViewPr varScale="1">
        <p:scale>
          <a:sx n="68" d="100"/>
          <a:sy n="68" d="100"/>
        </p:scale>
        <p:origin x="147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12-16T14:04:29.501" idx="1">
    <p:pos x="1783" y="379"/>
    <p:text/>
    <p:extLst>
      <p:ext uri="{C676402C-5697-4E1C-873F-D02D1690AC5C}">
        <p15:threadingInfo xmlns:p15="http://schemas.microsoft.com/office/powerpoint/2012/main" timeZoneBias="-4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12-16T14:24:56.901" idx="2">
    <p:pos x="2644" y="832"/>
    <p:text>不是全集</p:text>
    <p:extLst>
      <p:ext uri="{C676402C-5697-4E1C-873F-D02D1690AC5C}">
        <p15:threadingInfo xmlns:p15="http://schemas.microsoft.com/office/powerpoint/2012/main" timeZoneBias="-48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9-12-16T15:08:41.508" idx="3">
    <p:pos x="5022" y="2374"/>
    <p:text>这里不是偷懒，语义表示起来可能没那么简单</p:text>
    <p:extLst>
      <p:ext uri="{C676402C-5697-4E1C-873F-D02D1690AC5C}">
        <p15:threadingInfo xmlns:p15="http://schemas.microsoft.com/office/powerpoint/2012/main" timeZoneBias="-4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493867-3A19-4F74-B9DF-B8FB6188B4CC}" type="datetimeFigureOut">
              <a:rPr lang="zh-CN" altLang="en-US" smtClean="0"/>
              <a:t>2019/12/29</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507F1D-7E33-4B57-AA4D-11FAC03E2C50}" type="slidenum">
              <a:rPr lang="zh-CN" altLang="en-US" smtClean="0"/>
              <a:t>‹#›</a:t>
            </a:fld>
            <a:endParaRPr lang="zh-CN" altLang="en-US"/>
          </a:p>
        </p:txBody>
      </p:sp>
    </p:spTree>
    <p:extLst>
      <p:ext uri="{BB962C8B-B14F-4D97-AF65-F5344CB8AC3E}">
        <p14:creationId xmlns:p14="http://schemas.microsoft.com/office/powerpoint/2010/main" val="1690684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目的：借鉴</a:t>
            </a:r>
            <a:r>
              <a:rPr lang="en-US" altLang="zh-CN" dirty="0"/>
              <a:t>SBCG</a:t>
            </a:r>
            <a:r>
              <a:rPr lang="zh-CN" altLang="en-US" dirty="0"/>
              <a:t>和</a:t>
            </a:r>
            <a:r>
              <a:rPr lang="en-US" altLang="zh-CN" dirty="0" err="1"/>
              <a:t>FrameNet</a:t>
            </a:r>
            <a:r>
              <a:rPr lang="en-US" altLang="zh-CN" dirty="0"/>
              <a:t> </a:t>
            </a:r>
            <a:r>
              <a:rPr lang="en-US" altLang="zh-CN" dirty="0" err="1"/>
              <a:t>CxN</a:t>
            </a:r>
            <a:r>
              <a:rPr lang="zh-CN" altLang="en-US" dirty="0"/>
              <a:t>的语义表示方式，同时参考自顶向下的，基于规则的，理性主义的</a:t>
            </a:r>
            <a:r>
              <a:rPr lang="en-US" altLang="zh-CN" dirty="0"/>
              <a:t>SBCG</a:t>
            </a:r>
            <a:r>
              <a:rPr lang="zh-CN" altLang="en-US" dirty="0"/>
              <a:t>和自底向上的，基于个案描写的，经验主义的</a:t>
            </a:r>
            <a:r>
              <a:rPr lang="en-US" altLang="zh-CN" dirty="0" err="1"/>
              <a:t>FrameNet</a:t>
            </a:r>
            <a:r>
              <a:rPr lang="en-US" altLang="zh-CN" dirty="0"/>
              <a:t> </a:t>
            </a:r>
            <a:r>
              <a:rPr lang="en-US" altLang="zh-CN" dirty="0" err="1"/>
              <a:t>CxN</a:t>
            </a:r>
            <a:r>
              <a:rPr lang="zh-CN" altLang="en-US" dirty="0"/>
              <a:t>是如何融合的，如何从标注语料库走向句法语义知识库。</a:t>
            </a:r>
            <a:endParaRPr lang="en-US" altLang="zh-CN" dirty="0"/>
          </a:p>
          <a:p>
            <a:r>
              <a:rPr lang="zh-CN" altLang="en-US" dirty="0"/>
              <a:t>这是我最后一次在组会上讲和形式语法理论有关的内容。</a:t>
            </a:r>
          </a:p>
        </p:txBody>
      </p:sp>
      <p:sp>
        <p:nvSpPr>
          <p:cNvPr id="4" name="灯片编号占位符 3"/>
          <p:cNvSpPr>
            <a:spLocks noGrp="1"/>
          </p:cNvSpPr>
          <p:nvPr>
            <p:ph type="sldNum" sz="quarter" idx="10"/>
          </p:nvPr>
        </p:nvSpPr>
        <p:spPr/>
        <p:txBody>
          <a:bodyPr/>
          <a:lstStyle/>
          <a:p>
            <a:fld id="{FC507F1D-7E33-4B57-AA4D-11FAC03E2C50}" type="slidenum">
              <a:rPr lang="zh-CN" altLang="en-US" smtClean="0"/>
              <a:t>1</a:t>
            </a:fld>
            <a:endParaRPr lang="zh-CN" altLang="en-US"/>
          </a:p>
        </p:txBody>
      </p:sp>
    </p:spTree>
    <p:extLst>
      <p:ext uri="{BB962C8B-B14F-4D97-AF65-F5344CB8AC3E}">
        <p14:creationId xmlns:p14="http://schemas.microsoft.com/office/powerpoint/2010/main" val="3112709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C507F1D-7E33-4B57-AA4D-11FAC03E2C50}" type="slidenum">
              <a:rPr lang="zh-CN" altLang="en-US" smtClean="0"/>
              <a:t>18</a:t>
            </a:fld>
            <a:endParaRPr lang="zh-CN" altLang="en-US"/>
          </a:p>
        </p:txBody>
      </p:sp>
    </p:spTree>
    <p:extLst>
      <p:ext uri="{BB962C8B-B14F-4D97-AF65-F5344CB8AC3E}">
        <p14:creationId xmlns:p14="http://schemas.microsoft.com/office/powerpoint/2010/main" val="3135211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C507F1D-7E33-4B57-AA4D-11FAC03E2C50}" type="slidenum">
              <a:rPr lang="zh-CN" altLang="en-US" smtClean="0"/>
              <a:t>19</a:t>
            </a:fld>
            <a:endParaRPr lang="zh-CN" altLang="en-US"/>
          </a:p>
        </p:txBody>
      </p:sp>
    </p:spTree>
    <p:extLst>
      <p:ext uri="{BB962C8B-B14F-4D97-AF65-F5344CB8AC3E}">
        <p14:creationId xmlns:p14="http://schemas.microsoft.com/office/powerpoint/2010/main" val="498477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习语除外，见后边介绍的</a:t>
            </a:r>
            <a:r>
              <a:rPr lang="en-US" altLang="zh-CN" dirty="0"/>
              <a:t>kick the bucket</a:t>
            </a:r>
            <a:r>
              <a:rPr lang="zh-CN" altLang="en-US" dirty="0"/>
              <a:t>的</a:t>
            </a:r>
            <a:r>
              <a:rPr lang="en-US" altLang="zh-CN" dirty="0"/>
              <a:t>bucket</a:t>
            </a:r>
            <a:r>
              <a:rPr lang="zh-CN" altLang="en-US" dirty="0"/>
              <a:t>的语义信息。</a:t>
            </a:r>
          </a:p>
        </p:txBody>
      </p:sp>
      <p:sp>
        <p:nvSpPr>
          <p:cNvPr id="4" name="灯片编号占位符 3"/>
          <p:cNvSpPr>
            <a:spLocks noGrp="1"/>
          </p:cNvSpPr>
          <p:nvPr>
            <p:ph type="sldNum" sz="quarter" idx="10"/>
          </p:nvPr>
        </p:nvSpPr>
        <p:spPr/>
        <p:txBody>
          <a:bodyPr/>
          <a:lstStyle/>
          <a:p>
            <a:fld id="{FC507F1D-7E33-4B57-AA4D-11FAC03E2C50}" type="slidenum">
              <a:rPr lang="zh-CN" altLang="en-US" smtClean="0"/>
              <a:t>20</a:t>
            </a:fld>
            <a:endParaRPr lang="zh-CN" altLang="en-US"/>
          </a:p>
        </p:txBody>
      </p:sp>
    </p:spTree>
    <p:extLst>
      <p:ext uri="{BB962C8B-B14F-4D97-AF65-F5344CB8AC3E}">
        <p14:creationId xmlns:p14="http://schemas.microsoft.com/office/powerpoint/2010/main" val="40996129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C507F1D-7E33-4B57-AA4D-11FAC03E2C50}" type="slidenum">
              <a:rPr lang="zh-CN" altLang="en-US" smtClean="0"/>
              <a:t>21</a:t>
            </a:fld>
            <a:endParaRPr lang="zh-CN" altLang="en-US"/>
          </a:p>
        </p:txBody>
      </p:sp>
    </p:spTree>
    <p:extLst>
      <p:ext uri="{BB962C8B-B14F-4D97-AF65-F5344CB8AC3E}">
        <p14:creationId xmlns:p14="http://schemas.microsoft.com/office/powerpoint/2010/main" val="3149594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C507F1D-7E33-4B57-AA4D-11FAC03E2C50}" type="slidenum">
              <a:rPr lang="zh-CN" altLang="en-US" smtClean="0"/>
              <a:t>22</a:t>
            </a:fld>
            <a:endParaRPr lang="zh-CN" altLang="en-US"/>
          </a:p>
        </p:txBody>
      </p:sp>
    </p:spTree>
    <p:extLst>
      <p:ext uri="{BB962C8B-B14F-4D97-AF65-F5344CB8AC3E}">
        <p14:creationId xmlns:p14="http://schemas.microsoft.com/office/powerpoint/2010/main" val="18463183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po</a:t>
            </a:r>
            <a:r>
              <a:rPr lang="zh-CN" altLang="en-US" dirty="0"/>
              <a:t>：</a:t>
            </a:r>
            <a:r>
              <a:rPr lang="en-US" altLang="zh-CN" dirty="0"/>
              <a:t>physical</a:t>
            </a:r>
            <a:r>
              <a:rPr lang="en-US" altLang="zh-CN" baseline="0" dirty="0"/>
              <a:t> object</a:t>
            </a:r>
          </a:p>
          <a:p>
            <a:r>
              <a:rPr lang="en-US" altLang="zh-CN" baseline="0" dirty="0"/>
              <a:t>l0</a:t>
            </a:r>
            <a:r>
              <a:rPr lang="zh-CN" altLang="en-US" baseline="0" dirty="0"/>
              <a:t>在这里应该和</a:t>
            </a:r>
            <a:r>
              <a:rPr lang="en-US" altLang="zh-CN" baseline="0" dirty="0"/>
              <a:t>l1</a:t>
            </a:r>
            <a:r>
              <a:rPr lang="zh-CN" altLang="en-US" baseline="0" dirty="0"/>
              <a:t>同标。</a:t>
            </a:r>
            <a:endParaRPr lang="zh-CN" altLang="en-US" dirty="0"/>
          </a:p>
        </p:txBody>
      </p:sp>
      <p:sp>
        <p:nvSpPr>
          <p:cNvPr id="4" name="灯片编号占位符 3"/>
          <p:cNvSpPr>
            <a:spLocks noGrp="1"/>
          </p:cNvSpPr>
          <p:nvPr>
            <p:ph type="sldNum" sz="quarter" idx="10"/>
          </p:nvPr>
        </p:nvSpPr>
        <p:spPr/>
        <p:txBody>
          <a:bodyPr/>
          <a:lstStyle/>
          <a:p>
            <a:fld id="{FC507F1D-7E33-4B57-AA4D-11FAC03E2C50}" type="slidenum">
              <a:rPr lang="zh-CN" altLang="en-US" smtClean="0"/>
              <a:t>29</a:t>
            </a:fld>
            <a:endParaRPr lang="zh-CN" altLang="en-US"/>
          </a:p>
        </p:txBody>
      </p:sp>
    </p:spTree>
    <p:extLst>
      <p:ext uri="{BB962C8B-B14F-4D97-AF65-F5344CB8AC3E}">
        <p14:creationId xmlns:p14="http://schemas.microsoft.com/office/powerpoint/2010/main" val="4633098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Underspecification</a:t>
            </a:r>
            <a:r>
              <a:rPr lang="en-US" altLang="zh-CN" baseline="0" dirty="0"/>
              <a:t> is the heart and soul of MRS. </a:t>
            </a:r>
            <a:endParaRPr lang="zh-CN" altLang="en-US" dirty="0"/>
          </a:p>
        </p:txBody>
      </p:sp>
      <p:sp>
        <p:nvSpPr>
          <p:cNvPr id="4" name="灯片编号占位符 3"/>
          <p:cNvSpPr>
            <a:spLocks noGrp="1"/>
          </p:cNvSpPr>
          <p:nvPr>
            <p:ph type="sldNum" sz="quarter" idx="10"/>
          </p:nvPr>
        </p:nvSpPr>
        <p:spPr/>
        <p:txBody>
          <a:bodyPr/>
          <a:lstStyle/>
          <a:p>
            <a:fld id="{FC507F1D-7E33-4B57-AA4D-11FAC03E2C50}" type="slidenum">
              <a:rPr lang="zh-CN" altLang="en-US" smtClean="0"/>
              <a:t>32</a:t>
            </a:fld>
            <a:endParaRPr lang="zh-CN" altLang="en-US"/>
          </a:p>
        </p:txBody>
      </p:sp>
    </p:spTree>
    <p:extLst>
      <p:ext uri="{BB962C8B-B14F-4D97-AF65-F5344CB8AC3E}">
        <p14:creationId xmlns:p14="http://schemas.microsoft.com/office/powerpoint/2010/main" val="29325621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我的理解是，一些试验性质的语义信息，可以放在</a:t>
            </a:r>
            <a:r>
              <a:rPr lang="en-US" altLang="zh-CN" dirty="0"/>
              <a:t>CNTXT</a:t>
            </a:r>
            <a:r>
              <a:rPr lang="zh-CN" altLang="en-US" dirty="0"/>
              <a:t>里。</a:t>
            </a:r>
          </a:p>
        </p:txBody>
      </p:sp>
      <p:sp>
        <p:nvSpPr>
          <p:cNvPr id="4" name="灯片编号占位符 3"/>
          <p:cNvSpPr>
            <a:spLocks noGrp="1"/>
          </p:cNvSpPr>
          <p:nvPr>
            <p:ph type="sldNum" sz="quarter" idx="10"/>
          </p:nvPr>
        </p:nvSpPr>
        <p:spPr/>
        <p:txBody>
          <a:bodyPr/>
          <a:lstStyle/>
          <a:p>
            <a:fld id="{FC507F1D-7E33-4B57-AA4D-11FAC03E2C50}" type="slidenum">
              <a:rPr lang="zh-CN" altLang="en-US" smtClean="0"/>
              <a:t>33</a:t>
            </a:fld>
            <a:endParaRPr lang="zh-CN" altLang="en-US"/>
          </a:p>
        </p:txBody>
      </p:sp>
    </p:spTree>
    <p:extLst>
      <p:ext uri="{BB962C8B-B14F-4D97-AF65-F5344CB8AC3E}">
        <p14:creationId xmlns:p14="http://schemas.microsoft.com/office/powerpoint/2010/main" val="8828014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注意时态在</a:t>
            </a:r>
            <a:r>
              <a:rPr lang="en-US" altLang="zh-CN" dirty="0"/>
              <a:t>SBCG</a:t>
            </a:r>
            <a:r>
              <a:rPr lang="zh-CN" altLang="en-US" dirty="0"/>
              <a:t>中的表示方式。</a:t>
            </a:r>
          </a:p>
        </p:txBody>
      </p:sp>
      <p:sp>
        <p:nvSpPr>
          <p:cNvPr id="4" name="灯片编号占位符 3"/>
          <p:cNvSpPr>
            <a:spLocks noGrp="1"/>
          </p:cNvSpPr>
          <p:nvPr>
            <p:ph type="sldNum" sz="quarter" idx="10"/>
          </p:nvPr>
        </p:nvSpPr>
        <p:spPr/>
        <p:txBody>
          <a:bodyPr/>
          <a:lstStyle/>
          <a:p>
            <a:fld id="{FC507F1D-7E33-4B57-AA4D-11FAC03E2C50}" type="slidenum">
              <a:rPr lang="zh-CN" altLang="en-US" smtClean="0"/>
              <a:t>34</a:t>
            </a:fld>
            <a:endParaRPr lang="zh-CN" altLang="en-US"/>
          </a:p>
        </p:txBody>
      </p:sp>
    </p:spTree>
    <p:extLst>
      <p:ext uri="{BB962C8B-B14F-4D97-AF65-F5344CB8AC3E}">
        <p14:creationId xmlns:p14="http://schemas.microsoft.com/office/powerpoint/2010/main" val="12459173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XARG</a:t>
            </a:r>
            <a:r>
              <a:rPr lang="zh-CN" altLang="en-US" dirty="0"/>
              <a:t>中的成分不会被删除，</a:t>
            </a:r>
            <a:r>
              <a:rPr lang="en-US" altLang="zh-CN" dirty="0"/>
              <a:t>VAL</a:t>
            </a:r>
            <a:r>
              <a:rPr lang="zh-CN" altLang="en-US" dirty="0"/>
              <a:t>中的成分会在组合的过程中逐个删除。</a:t>
            </a:r>
          </a:p>
        </p:txBody>
      </p:sp>
      <p:sp>
        <p:nvSpPr>
          <p:cNvPr id="4" name="灯片编号占位符 3"/>
          <p:cNvSpPr>
            <a:spLocks noGrp="1"/>
          </p:cNvSpPr>
          <p:nvPr>
            <p:ph type="sldNum" sz="quarter" idx="10"/>
          </p:nvPr>
        </p:nvSpPr>
        <p:spPr/>
        <p:txBody>
          <a:bodyPr/>
          <a:lstStyle/>
          <a:p>
            <a:fld id="{FC507F1D-7E33-4B57-AA4D-11FAC03E2C50}" type="slidenum">
              <a:rPr lang="zh-CN" altLang="en-US" smtClean="0"/>
              <a:t>35</a:t>
            </a:fld>
            <a:endParaRPr lang="zh-CN" altLang="en-US"/>
          </a:p>
        </p:txBody>
      </p:sp>
    </p:spTree>
    <p:extLst>
      <p:ext uri="{BB962C8B-B14F-4D97-AF65-F5344CB8AC3E}">
        <p14:creationId xmlns:p14="http://schemas.microsoft.com/office/powerpoint/2010/main" val="3588781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Ch7 </a:t>
            </a:r>
            <a:r>
              <a:rPr lang="zh-CN" altLang="en-US" dirty="0"/>
              <a:t>介绍了</a:t>
            </a:r>
            <a:r>
              <a:rPr lang="en-US" altLang="zh-CN" dirty="0" err="1"/>
              <a:t>FrameNet</a:t>
            </a:r>
            <a:r>
              <a:rPr lang="en-US" altLang="zh-CN" dirty="0"/>
              <a:t> </a:t>
            </a:r>
            <a:r>
              <a:rPr lang="en-US" altLang="zh-CN" dirty="0" err="1"/>
              <a:t>CxN</a:t>
            </a:r>
            <a:r>
              <a:rPr lang="zh-CN" altLang="en-US" dirty="0"/>
              <a:t>的架构，并结合了</a:t>
            </a:r>
            <a:r>
              <a:rPr lang="en-US" altLang="zh-CN" dirty="0"/>
              <a:t>15</a:t>
            </a:r>
            <a:r>
              <a:rPr lang="zh-CN" altLang="en-US" dirty="0"/>
              <a:t>种构式实例来进行说明，同时探索了如何以</a:t>
            </a:r>
            <a:r>
              <a:rPr lang="en-US" altLang="zh-CN" dirty="0"/>
              <a:t>SBCG</a:t>
            </a:r>
            <a:r>
              <a:rPr lang="zh-CN" altLang="en-US" dirty="0"/>
              <a:t>的形式表示构式信息，鉴于时间关系这次就不介绍了，有兴趣的同学可以参考。</a:t>
            </a:r>
            <a:endParaRPr lang="en-US" altLang="zh-CN" dirty="0"/>
          </a:p>
          <a:p>
            <a:r>
              <a:rPr lang="zh-CN" altLang="en-US" dirty="0"/>
              <a:t>本次汇报文献共</a:t>
            </a:r>
            <a:r>
              <a:rPr lang="en-US" altLang="zh-CN" dirty="0"/>
              <a:t>200</a:t>
            </a:r>
            <a:r>
              <a:rPr lang="zh-CN" altLang="en-US" dirty="0"/>
              <a:t>多页。</a:t>
            </a:r>
          </a:p>
        </p:txBody>
      </p:sp>
      <p:sp>
        <p:nvSpPr>
          <p:cNvPr id="4" name="灯片编号占位符 3"/>
          <p:cNvSpPr>
            <a:spLocks noGrp="1"/>
          </p:cNvSpPr>
          <p:nvPr>
            <p:ph type="sldNum" sz="quarter" idx="10"/>
          </p:nvPr>
        </p:nvSpPr>
        <p:spPr/>
        <p:txBody>
          <a:bodyPr/>
          <a:lstStyle/>
          <a:p>
            <a:fld id="{FC507F1D-7E33-4B57-AA4D-11FAC03E2C50}" type="slidenum">
              <a:rPr lang="zh-CN" altLang="en-US" smtClean="0"/>
              <a:t>2</a:t>
            </a:fld>
            <a:endParaRPr lang="zh-CN" altLang="en-US"/>
          </a:p>
        </p:txBody>
      </p:sp>
    </p:spTree>
    <p:extLst>
      <p:ext uri="{BB962C8B-B14F-4D97-AF65-F5344CB8AC3E}">
        <p14:creationId xmlns:p14="http://schemas.microsoft.com/office/powerpoint/2010/main" val="3523596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过去式构式中的</a:t>
            </a:r>
            <a:r>
              <a:rPr lang="en-US" altLang="zh-CN" dirty="0"/>
              <a:t>l0</a:t>
            </a:r>
            <a:r>
              <a:rPr lang="zh-CN" altLang="en-US" dirty="0"/>
              <a:t>和</a:t>
            </a:r>
            <a:r>
              <a:rPr lang="en-US" altLang="zh-CN" dirty="0"/>
              <a:t>l2</a:t>
            </a:r>
            <a:r>
              <a:rPr lang="zh-CN" altLang="en-US" dirty="0"/>
              <a:t>应当同标。</a:t>
            </a:r>
          </a:p>
        </p:txBody>
      </p:sp>
      <p:sp>
        <p:nvSpPr>
          <p:cNvPr id="4" name="灯片编号占位符 3"/>
          <p:cNvSpPr>
            <a:spLocks noGrp="1"/>
          </p:cNvSpPr>
          <p:nvPr>
            <p:ph type="sldNum" sz="quarter" idx="10"/>
          </p:nvPr>
        </p:nvSpPr>
        <p:spPr/>
        <p:txBody>
          <a:bodyPr/>
          <a:lstStyle/>
          <a:p>
            <a:fld id="{FC507F1D-7E33-4B57-AA4D-11FAC03E2C50}" type="slidenum">
              <a:rPr lang="zh-CN" altLang="en-US" smtClean="0"/>
              <a:t>42</a:t>
            </a:fld>
            <a:endParaRPr lang="zh-CN" altLang="en-US"/>
          </a:p>
        </p:txBody>
      </p:sp>
    </p:spTree>
    <p:extLst>
      <p:ext uri="{BB962C8B-B14F-4D97-AF65-F5344CB8AC3E}">
        <p14:creationId xmlns:p14="http://schemas.microsoft.com/office/powerpoint/2010/main" val="15047844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变更后的助动词失去了</a:t>
            </a:r>
            <a:r>
              <a:rPr lang="en-US" altLang="zh-CN" dirty="0"/>
              <a:t>NICER</a:t>
            </a:r>
            <a:r>
              <a:rPr lang="zh-CN" altLang="en-US" dirty="0"/>
              <a:t>性质，所以</a:t>
            </a:r>
            <a:r>
              <a:rPr lang="en-US" altLang="zh-CN" dirty="0"/>
              <a:t>AUX</a:t>
            </a:r>
            <a:r>
              <a:rPr lang="zh-CN" altLang="en-US" dirty="0"/>
              <a:t>取</a:t>
            </a:r>
            <a:r>
              <a:rPr lang="en-US" altLang="zh-CN" dirty="0"/>
              <a:t>-</a:t>
            </a:r>
            <a:r>
              <a:rPr lang="zh-CN" altLang="en-US" dirty="0"/>
              <a:t>。</a:t>
            </a:r>
          </a:p>
        </p:txBody>
      </p:sp>
      <p:sp>
        <p:nvSpPr>
          <p:cNvPr id="4" name="灯片编号占位符 3"/>
          <p:cNvSpPr>
            <a:spLocks noGrp="1"/>
          </p:cNvSpPr>
          <p:nvPr>
            <p:ph type="sldNum" sz="quarter" idx="10"/>
          </p:nvPr>
        </p:nvSpPr>
        <p:spPr/>
        <p:txBody>
          <a:bodyPr/>
          <a:lstStyle/>
          <a:p>
            <a:fld id="{FC507F1D-7E33-4B57-AA4D-11FAC03E2C50}" type="slidenum">
              <a:rPr lang="zh-CN" altLang="en-US" smtClean="0"/>
              <a:t>47</a:t>
            </a:fld>
            <a:endParaRPr lang="zh-CN" altLang="en-US"/>
          </a:p>
        </p:txBody>
      </p:sp>
    </p:spTree>
    <p:extLst>
      <p:ext uri="{BB962C8B-B14F-4D97-AF65-F5344CB8AC3E}">
        <p14:creationId xmlns:p14="http://schemas.microsoft.com/office/powerpoint/2010/main" val="31473240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can</a:t>
            </a:r>
            <a:r>
              <a:rPr lang="zh-CN" altLang="en-US" dirty="0"/>
              <a:t>会让自己的主语同时担任后接</a:t>
            </a:r>
            <a:r>
              <a:rPr lang="en-US" altLang="zh-CN" dirty="0"/>
              <a:t>VP</a:t>
            </a:r>
            <a:r>
              <a:rPr lang="zh-CN" altLang="en-US" dirty="0"/>
              <a:t>的主语，进入其配价结构和语义论元结构。</a:t>
            </a:r>
          </a:p>
        </p:txBody>
      </p:sp>
      <p:sp>
        <p:nvSpPr>
          <p:cNvPr id="4" name="灯片编号占位符 3"/>
          <p:cNvSpPr>
            <a:spLocks noGrp="1"/>
          </p:cNvSpPr>
          <p:nvPr>
            <p:ph type="sldNum" sz="quarter" idx="10"/>
          </p:nvPr>
        </p:nvSpPr>
        <p:spPr/>
        <p:txBody>
          <a:bodyPr/>
          <a:lstStyle/>
          <a:p>
            <a:fld id="{FC507F1D-7E33-4B57-AA4D-11FAC03E2C50}" type="slidenum">
              <a:rPr lang="zh-CN" altLang="en-US" smtClean="0"/>
              <a:t>48</a:t>
            </a:fld>
            <a:endParaRPr lang="zh-CN" altLang="en-US"/>
          </a:p>
        </p:txBody>
      </p:sp>
    </p:spTree>
    <p:extLst>
      <p:ext uri="{BB962C8B-B14F-4D97-AF65-F5344CB8AC3E}">
        <p14:creationId xmlns:p14="http://schemas.microsoft.com/office/powerpoint/2010/main" val="40520506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母亲节点的</a:t>
            </a:r>
            <a:r>
              <a:rPr lang="en-US" altLang="zh-CN" dirty="0"/>
              <a:t>MRKG</a:t>
            </a:r>
            <a:r>
              <a:rPr lang="zh-CN" altLang="en-US" dirty="0"/>
              <a:t>与非中心节点的</a:t>
            </a:r>
            <a:r>
              <a:rPr lang="en-US" altLang="zh-CN" dirty="0"/>
              <a:t>MRKG</a:t>
            </a:r>
            <a:r>
              <a:rPr lang="zh-CN" altLang="en-US" dirty="0"/>
              <a:t>同标，表示已经被标示为特定的类型，当非中心节点为</a:t>
            </a:r>
            <a:r>
              <a:rPr lang="en-US" altLang="zh-CN" dirty="0" err="1"/>
              <a:t>det</a:t>
            </a:r>
            <a:r>
              <a:rPr lang="zh-CN" altLang="en-US" dirty="0"/>
              <a:t>类型的语言单位时，母亲节点不能再接受进一步的</a:t>
            </a:r>
            <a:r>
              <a:rPr lang="en-US" altLang="zh-CN" dirty="0" err="1"/>
              <a:t>det</a:t>
            </a:r>
            <a:r>
              <a:rPr lang="zh-CN" altLang="en-US" dirty="0"/>
              <a:t>标识。</a:t>
            </a:r>
          </a:p>
        </p:txBody>
      </p:sp>
      <p:sp>
        <p:nvSpPr>
          <p:cNvPr id="4" name="灯片编号占位符 3"/>
          <p:cNvSpPr>
            <a:spLocks noGrp="1"/>
          </p:cNvSpPr>
          <p:nvPr>
            <p:ph type="sldNum" sz="quarter" idx="10"/>
          </p:nvPr>
        </p:nvSpPr>
        <p:spPr/>
        <p:txBody>
          <a:bodyPr/>
          <a:lstStyle/>
          <a:p>
            <a:fld id="{FC507F1D-7E33-4B57-AA4D-11FAC03E2C50}" type="slidenum">
              <a:rPr lang="zh-CN" altLang="en-US" smtClean="0"/>
              <a:t>54</a:t>
            </a:fld>
            <a:endParaRPr lang="zh-CN" altLang="en-US"/>
          </a:p>
        </p:txBody>
      </p:sp>
    </p:spTree>
    <p:extLst>
      <p:ext uri="{BB962C8B-B14F-4D97-AF65-F5344CB8AC3E}">
        <p14:creationId xmlns:p14="http://schemas.microsoft.com/office/powerpoint/2010/main" val="31332239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kick</a:t>
            </a:r>
            <a:r>
              <a:rPr lang="zh-CN" altLang="en-US" dirty="0"/>
              <a:t>的</a:t>
            </a:r>
            <a:r>
              <a:rPr lang="en-US" altLang="zh-CN" dirty="0"/>
              <a:t>type</a:t>
            </a:r>
            <a:r>
              <a:rPr lang="zh-CN" altLang="en-US" dirty="0"/>
              <a:t>使其不能转换为被动用法。</a:t>
            </a:r>
            <a:endParaRPr lang="en-US" altLang="zh-CN" dirty="0"/>
          </a:p>
          <a:p>
            <a:r>
              <a:rPr lang="en-US" altLang="zh-CN" dirty="0"/>
              <a:t>bucket</a:t>
            </a:r>
            <a:r>
              <a:rPr lang="zh-CN" altLang="en-US" dirty="0"/>
              <a:t>的</a:t>
            </a:r>
            <a:r>
              <a:rPr lang="en-US" altLang="zh-CN" dirty="0"/>
              <a:t>frame</a:t>
            </a:r>
            <a:r>
              <a:rPr lang="zh-CN" altLang="en-US" dirty="0"/>
              <a:t>为空，使其不能被修饰和量化。</a:t>
            </a:r>
          </a:p>
        </p:txBody>
      </p:sp>
      <p:sp>
        <p:nvSpPr>
          <p:cNvPr id="4" name="灯片编号占位符 3"/>
          <p:cNvSpPr>
            <a:spLocks noGrp="1"/>
          </p:cNvSpPr>
          <p:nvPr>
            <p:ph type="sldNum" sz="quarter" idx="10"/>
          </p:nvPr>
        </p:nvSpPr>
        <p:spPr/>
        <p:txBody>
          <a:bodyPr/>
          <a:lstStyle/>
          <a:p>
            <a:fld id="{FC507F1D-7E33-4B57-AA4D-11FAC03E2C50}" type="slidenum">
              <a:rPr lang="zh-CN" altLang="en-US" smtClean="0"/>
              <a:t>58</a:t>
            </a:fld>
            <a:endParaRPr lang="zh-CN" altLang="en-US"/>
          </a:p>
        </p:txBody>
      </p:sp>
    </p:spTree>
    <p:extLst>
      <p:ext uri="{BB962C8B-B14F-4D97-AF65-F5344CB8AC3E}">
        <p14:creationId xmlns:p14="http://schemas.microsoft.com/office/powerpoint/2010/main" val="26553635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frame</a:t>
            </a:r>
            <a:r>
              <a:rPr lang="zh-CN" altLang="en-US" dirty="0"/>
              <a:t>名称前的</a:t>
            </a:r>
            <a:r>
              <a:rPr lang="en-US" altLang="zh-CN" dirty="0" err="1"/>
              <a:t>i</a:t>
            </a:r>
            <a:r>
              <a:rPr lang="zh-CN" altLang="en-US" dirty="0"/>
              <a:t>表示该</a:t>
            </a:r>
            <a:r>
              <a:rPr lang="en-US" altLang="zh-CN" dirty="0"/>
              <a:t>frame</a:t>
            </a:r>
            <a:r>
              <a:rPr lang="zh-CN" altLang="en-US" dirty="0"/>
              <a:t>表达的是</a:t>
            </a:r>
            <a:r>
              <a:rPr lang="en-US" altLang="zh-CN" dirty="0"/>
              <a:t>idiomatic</a:t>
            </a:r>
            <a:r>
              <a:rPr lang="zh-CN" altLang="en-US" dirty="0"/>
              <a:t>的意义。</a:t>
            </a:r>
          </a:p>
        </p:txBody>
      </p:sp>
      <p:sp>
        <p:nvSpPr>
          <p:cNvPr id="4" name="灯片编号占位符 3"/>
          <p:cNvSpPr>
            <a:spLocks noGrp="1"/>
          </p:cNvSpPr>
          <p:nvPr>
            <p:ph type="sldNum" sz="quarter" idx="10"/>
          </p:nvPr>
        </p:nvSpPr>
        <p:spPr/>
        <p:txBody>
          <a:bodyPr/>
          <a:lstStyle/>
          <a:p>
            <a:fld id="{FC507F1D-7E33-4B57-AA4D-11FAC03E2C50}" type="slidenum">
              <a:rPr lang="zh-CN" altLang="en-US" smtClean="0"/>
              <a:t>60</a:t>
            </a:fld>
            <a:endParaRPr lang="zh-CN" altLang="en-US"/>
          </a:p>
        </p:txBody>
      </p:sp>
    </p:spTree>
    <p:extLst>
      <p:ext uri="{BB962C8B-B14F-4D97-AF65-F5344CB8AC3E}">
        <p14:creationId xmlns:p14="http://schemas.microsoft.com/office/powerpoint/2010/main" val="7682175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frame</a:t>
            </a:r>
            <a:r>
              <a:rPr lang="zh-CN" altLang="en-US" dirty="0"/>
              <a:t>名称前的</a:t>
            </a:r>
            <a:r>
              <a:rPr lang="en-US" altLang="zh-CN" dirty="0" err="1"/>
              <a:t>i</a:t>
            </a:r>
            <a:r>
              <a:rPr lang="zh-CN" altLang="en-US" dirty="0"/>
              <a:t>表示该</a:t>
            </a:r>
            <a:r>
              <a:rPr lang="en-US" altLang="zh-CN" dirty="0"/>
              <a:t>frame</a:t>
            </a:r>
            <a:r>
              <a:rPr lang="zh-CN" altLang="en-US" dirty="0"/>
              <a:t>表达的是</a:t>
            </a:r>
            <a:r>
              <a:rPr lang="en-US" altLang="zh-CN" dirty="0"/>
              <a:t>idiomatic</a:t>
            </a:r>
            <a:r>
              <a:rPr lang="zh-CN" altLang="en-US" dirty="0"/>
              <a:t>的意义。</a:t>
            </a:r>
          </a:p>
        </p:txBody>
      </p:sp>
      <p:sp>
        <p:nvSpPr>
          <p:cNvPr id="4" name="灯片编号占位符 3"/>
          <p:cNvSpPr>
            <a:spLocks noGrp="1"/>
          </p:cNvSpPr>
          <p:nvPr>
            <p:ph type="sldNum" sz="quarter" idx="10"/>
          </p:nvPr>
        </p:nvSpPr>
        <p:spPr/>
        <p:txBody>
          <a:bodyPr/>
          <a:lstStyle/>
          <a:p>
            <a:fld id="{FC507F1D-7E33-4B57-AA4D-11FAC03E2C50}" type="slidenum">
              <a:rPr lang="zh-CN" altLang="en-US" smtClean="0"/>
              <a:t>61</a:t>
            </a:fld>
            <a:endParaRPr lang="zh-CN" altLang="en-US"/>
          </a:p>
        </p:txBody>
      </p:sp>
    </p:spTree>
    <p:extLst>
      <p:ext uri="{BB962C8B-B14F-4D97-AF65-F5344CB8AC3E}">
        <p14:creationId xmlns:p14="http://schemas.microsoft.com/office/powerpoint/2010/main" val="21634332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Pro</a:t>
            </a:r>
            <a:r>
              <a:rPr lang="zh-CN" altLang="en-US" dirty="0"/>
              <a:t>表示未在句法上实现的论元。</a:t>
            </a:r>
          </a:p>
        </p:txBody>
      </p:sp>
      <p:sp>
        <p:nvSpPr>
          <p:cNvPr id="4" name="灯片编号占位符 3"/>
          <p:cNvSpPr>
            <a:spLocks noGrp="1"/>
          </p:cNvSpPr>
          <p:nvPr>
            <p:ph type="sldNum" sz="quarter" idx="10"/>
          </p:nvPr>
        </p:nvSpPr>
        <p:spPr/>
        <p:txBody>
          <a:bodyPr/>
          <a:lstStyle/>
          <a:p>
            <a:fld id="{FC507F1D-7E33-4B57-AA4D-11FAC03E2C50}" type="slidenum">
              <a:rPr lang="zh-CN" altLang="en-US" smtClean="0"/>
              <a:t>62</a:t>
            </a:fld>
            <a:endParaRPr lang="zh-CN" altLang="en-US"/>
          </a:p>
        </p:txBody>
      </p:sp>
    </p:spTree>
    <p:extLst>
      <p:ext uri="{BB962C8B-B14F-4D97-AF65-F5344CB8AC3E}">
        <p14:creationId xmlns:p14="http://schemas.microsoft.com/office/powerpoint/2010/main" val="42057292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需要思考</a:t>
            </a:r>
            <a:r>
              <a:rPr lang="en-US" altLang="zh-CN" dirty="0"/>
              <a:t>MTR</a:t>
            </a:r>
            <a:r>
              <a:rPr lang="zh-CN" altLang="en-US" dirty="0"/>
              <a:t>和</a:t>
            </a:r>
            <a:r>
              <a:rPr lang="en-US" altLang="zh-CN" dirty="0"/>
              <a:t>DTRS</a:t>
            </a:r>
            <a:r>
              <a:rPr lang="zh-CN" altLang="en-US" dirty="0"/>
              <a:t>之间的关系：整句的分析树到底长啥样，</a:t>
            </a:r>
            <a:r>
              <a:rPr lang="en-US" altLang="zh-CN" dirty="0"/>
              <a:t>DTRS</a:t>
            </a:r>
            <a:r>
              <a:rPr lang="zh-CN" altLang="en-US" dirty="0"/>
              <a:t>中如果涵盖</a:t>
            </a:r>
            <a:r>
              <a:rPr lang="en-US" altLang="zh-CN" dirty="0"/>
              <a:t>MTR</a:t>
            </a:r>
            <a:r>
              <a:rPr lang="zh-CN" altLang="en-US" dirty="0"/>
              <a:t>，那</a:t>
            </a:r>
            <a:r>
              <a:rPr lang="en-US" altLang="zh-CN" dirty="0"/>
              <a:t>MTR</a:t>
            </a:r>
            <a:r>
              <a:rPr lang="zh-CN" altLang="en-US" dirty="0"/>
              <a:t>和</a:t>
            </a:r>
            <a:r>
              <a:rPr lang="en-US" altLang="zh-CN" dirty="0"/>
              <a:t>DTRS</a:t>
            </a:r>
            <a:r>
              <a:rPr lang="zh-CN" altLang="en-US" dirty="0"/>
              <a:t>的设置是否会失去意义？</a:t>
            </a:r>
            <a:endParaRPr lang="en-US" altLang="zh-CN" dirty="0"/>
          </a:p>
          <a:p>
            <a:r>
              <a:rPr lang="zh-CN" altLang="en-US" dirty="0"/>
              <a:t>和</a:t>
            </a:r>
            <a:r>
              <a:rPr lang="en-US" altLang="zh-CN" dirty="0"/>
              <a:t>Goldberg</a:t>
            </a:r>
            <a:r>
              <a:rPr lang="zh-CN" altLang="en-US" dirty="0"/>
              <a:t>的对比：</a:t>
            </a:r>
            <a:endParaRPr lang="en-US" altLang="zh-CN" dirty="0"/>
          </a:p>
          <a:p>
            <a:r>
              <a:rPr lang="zh-CN" altLang="en-US" dirty="0"/>
              <a:t>语音描写对于焦点成分很重要</a:t>
            </a:r>
          </a:p>
        </p:txBody>
      </p:sp>
      <p:sp>
        <p:nvSpPr>
          <p:cNvPr id="4" name="灯片编号占位符 3"/>
          <p:cNvSpPr>
            <a:spLocks noGrp="1"/>
          </p:cNvSpPr>
          <p:nvPr>
            <p:ph type="sldNum" sz="quarter" idx="5"/>
          </p:nvPr>
        </p:nvSpPr>
        <p:spPr/>
        <p:txBody>
          <a:bodyPr/>
          <a:lstStyle/>
          <a:p>
            <a:fld id="{FC507F1D-7E33-4B57-AA4D-11FAC03E2C50}" type="slidenum">
              <a:rPr lang="zh-CN" altLang="en-US" smtClean="0"/>
              <a:t>69</a:t>
            </a:fld>
            <a:endParaRPr lang="zh-CN" altLang="en-US"/>
          </a:p>
        </p:txBody>
      </p:sp>
    </p:spTree>
    <p:extLst>
      <p:ext uri="{BB962C8B-B14F-4D97-AF65-F5344CB8AC3E}">
        <p14:creationId xmlns:p14="http://schemas.microsoft.com/office/powerpoint/2010/main" val="2186002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SBCG</a:t>
            </a:r>
            <a:r>
              <a:rPr lang="zh-CN" altLang="en-US" dirty="0"/>
              <a:t>继承了</a:t>
            </a:r>
            <a:r>
              <a:rPr lang="en-US" altLang="zh-CN" dirty="0"/>
              <a:t>HPSG</a:t>
            </a:r>
            <a:r>
              <a:rPr lang="zh-CN" altLang="en-US" dirty="0"/>
              <a:t>的特点，是自顶向下和自底向上的研究取向的融合，同时保证理论的规范一致性和对真实语料的广泛覆盖性。</a:t>
            </a:r>
            <a:endParaRPr lang="en-US" altLang="zh-CN" dirty="0"/>
          </a:p>
          <a:p>
            <a:r>
              <a:rPr lang="zh-CN" altLang="en-US" dirty="0"/>
              <a:t>相较于</a:t>
            </a:r>
            <a:r>
              <a:rPr lang="en-US" altLang="zh-CN" dirty="0"/>
              <a:t>HPSG</a:t>
            </a:r>
            <a:r>
              <a:rPr lang="zh-CN" altLang="en-US" dirty="0"/>
              <a:t>，</a:t>
            </a:r>
            <a:r>
              <a:rPr lang="en-US" altLang="zh-CN" dirty="0"/>
              <a:t>SBCG</a:t>
            </a:r>
            <a:r>
              <a:rPr lang="zh-CN" altLang="en-US" dirty="0"/>
              <a:t>将一切语言知识用特征结构表示，同时允许类型层级中的多继承关系。在后边的介绍中我们举具体的例子来看。</a:t>
            </a:r>
          </a:p>
        </p:txBody>
      </p:sp>
      <p:sp>
        <p:nvSpPr>
          <p:cNvPr id="4" name="灯片编号占位符 3"/>
          <p:cNvSpPr>
            <a:spLocks noGrp="1"/>
          </p:cNvSpPr>
          <p:nvPr>
            <p:ph type="sldNum" sz="quarter" idx="10"/>
          </p:nvPr>
        </p:nvSpPr>
        <p:spPr/>
        <p:txBody>
          <a:bodyPr/>
          <a:lstStyle/>
          <a:p>
            <a:fld id="{FC507F1D-7E33-4B57-AA4D-11FAC03E2C50}" type="slidenum">
              <a:rPr lang="zh-CN" altLang="en-US" smtClean="0"/>
              <a:t>5</a:t>
            </a:fld>
            <a:endParaRPr lang="zh-CN" altLang="en-US"/>
          </a:p>
        </p:txBody>
      </p:sp>
    </p:spTree>
    <p:extLst>
      <p:ext uri="{BB962C8B-B14F-4D97-AF65-F5344CB8AC3E}">
        <p14:creationId xmlns:p14="http://schemas.microsoft.com/office/powerpoint/2010/main" val="2882820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注意：</a:t>
            </a:r>
            <a:r>
              <a:rPr lang="zh-CN" altLang="en-US" sz="1200" dirty="0"/>
              <a:t>一组语音特征及其取值有时并不能唯一确定一个音素。如上图从右往左数第</a:t>
            </a:r>
            <a:r>
              <a:rPr lang="en-US" altLang="zh-CN" sz="1200" dirty="0"/>
              <a:t>7</a:t>
            </a:r>
            <a:r>
              <a:rPr lang="zh-CN" altLang="en-US" sz="1200" dirty="0"/>
              <a:t>列和第</a:t>
            </a:r>
            <a:r>
              <a:rPr lang="en-US" altLang="zh-CN" sz="1200" dirty="0"/>
              <a:t>9</a:t>
            </a:r>
            <a:r>
              <a:rPr lang="zh-CN" altLang="en-US" sz="1200" dirty="0"/>
              <a:t>列。</a:t>
            </a:r>
            <a:endParaRPr lang="zh-CN" altLang="en-US" dirty="0"/>
          </a:p>
        </p:txBody>
      </p:sp>
      <p:sp>
        <p:nvSpPr>
          <p:cNvPr id="4" name="灯片编号占位符 3"/>
          <p:cNvSpPr>
            <a:spLocks noGrp="1"/>
          </p:cNvSpPr>
          <p:nvPr>
            <p:ph type="sldNum" sz="quarter" idx="10"/>
          </p:nvPr>
        </p:nvSpPr>
        <p:spPr/>
        <p:txBody>
          <a:bodyPr/>
          <a:lstStyle/>
          <a:p>
            <a:fld id="{FC507F1D-7E33-4B57-AA4D-11FAC03E2C50}" type="slidenum">
              <a:rPr lang="zh-CN" altLang="en-US" smtClean="0"/>
              <a:t>6</a:t>
            </a:fld>
            <a:endParaRPr lang="zh-CN" altLang="en-US"/>
          </a:p>
        </p:txBody>
      </p:sp>
    </p:spTree>
    <p:extLst>
      <p:ext uri="{BB962C8B-B14F-4D97-AF65-F5344CB8AC3E}">
        <p14:creationId xmlns:p14="http://schemas.microsoft.com/office/powerpoint/2010/main" val="3229210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那是计算语言学还没有被机器学习一统天下的时代。</a:t>
            </a:r>
          </a:p>
        </p:txBody>
      </p:sp>
      <p:sp>
        <p:nvSpPr>
          <p:cNvPr id="4" name="灯片编号占位符 3"/>
          <p:cNvSpPr>
            <a:spLocks noGrp="1"/>
          </p:cNvSpPr>
          <p:nvPr>
            <p:ph type="sldNum" sz="quarter" idx="10"/>
          </p:nvPr>
        </p:nvSpPr>
        <p:spPr/>
        <p:txBody>
          <a:bodyPr/>
          <a:lstStyle/>
          <a:p>
            <a:fld id="{FC507F1D-7E33-4B57-AA4D-11FAC03E2C50}" type="slidenum">
              <a:rPr lang="zh-CN" altLang="en-US" smtClean="0"/>
              <a:t>7</a:t>
            </a:fld>
            <a:endParaRPr lang="zh-CN" altLang="en-US"/>
          </a:p>
        </p:txBody>
      </p:sp>
    </p:spTree>
    <p:extLst>
      <p:ext uri="{BB962C8B-B14F-4D97-AF65-F5344CB8AC3E}">
        <p14:creationId xmlns:p14="http://schemas.microsoft.com/office/powerpoint/2010/main" val="1708509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从该图中可以看出多继承关系。</a:t>
            </a:r>
          </a:p>
        </p:txBody>
      </p:sp>
      <p:sp>
        <p:nvSpPr>
          <p:cNvPr id="4" name="灯片编号占位符 3"/>
          <p:cNvSpPr>
            <a:spLocks noGrp="1"/>
          </p:cNvSpPr>
          <p:nvPr>
            <p:ph type="sldNum" sz="quarter" idx="10"/>
          </p:nvPr>
        </p:nvSpPr>
        <p:spPr/>
        <p:txBody>
          <a:bodyPr/>
          <a:lstStyle/>
          <a:p>
            <a:fld id="{FC507F1D-7E33-4B57-AA4D-11FAC03E2C50}" type="slidenum">
              <a:rPr lang="zh-CN" altLang="en-US" smtClean="0"/>
              <a:t>8</a:t>
            </a:fld>
            <a:endParaRPr lang="zh-CN" altLang="en-US"/>
          </a:p>
        </p:txBody>
      </p:sp>
    </p:spTree>
    <p:extLst>
      <p:ext uri="{BB962C8B-B14F-4D97-AF65-F5344CB8AC3E}">
        <p14:creationId xmlns:p14="http://schemas.microsoft.com/office/powerpoint/2010/main" val="570779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Negation,</a:t>
            </a:r>
            <a:r>
              <a:rPr lang="en-US" altLang="zh-CN" baseline="0" dirty="0"/>
              <a:t> Inversion, Contradiction, VP-Ellipsis, Rebuttal</a:t>
            </a:r>
            <a:endParaRPr lang="zh-CN" altLang="en-US" dirty="0"/>
          </a:p>
        </p:txBody>
      </p:sp>
      <p:sp>
        <p:nvSpPr>
          <p:cNvPr id="4" name="灯片编号占位符 3"/>
          <p:cNvSpPr>
            <a:spLocks noGrp="1"/>
          </p:cNvSpPr>
          <p:nvPr>
            <p:ph type="sldNum" sz="quarter" idx="10"/>
          </p:nvPr>
        </p:nvSpPr>
        <p:spPr/>
        <p:txBody>
          <a:bodyPr/>
          <a:lstStyle/>
          <a:p>
            <a:fld id="{FC507F1D-7E33-4B57-AA4D-11FAC03E2C50}" type="slidenum">
              <a:rPr lang="zh-CN" altLang="en-US" smtClean="0"/>
              <a:t>15</a:t>
            </a:fld>
            <a:endParaRPr lang="zh-CN" altLang="en-US"/>
          </a:p>
        </p:txBody>
      </p:sp>
    </p:spTree>
    <p:extLst>
      <p:ext uri="{BB962C8B-B14F-4D97-AF65-F5344CB8AC3E}">
        <p14:creationId xmlns:p14="http://schemas.microsoft.com/office/powerpoint/2010/main" val="2087602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C507F1D-7E33-4B57-AA4D-11FAC03E2C50}" type="slidenum">
              <a:rPr lang="zh-CN" altLang="en-US" smtClean="0"/>
              <a:t>16</a:t>
            </a:fld>
            <a:endParaRPr lang="zh-CN" altLang="en-US"/>
          </a:p>
        </p:txBody>
      </p:sp>
    </p:spTree>
    <p:extLst>
      <p:ext uri="{BB962C8B-B14F-4D97-AF65-F5344CB8AC3E}">
        <p14:creationId xmlns:p14="http://schemas.microsoft.com/office/powerpoint/2010/main" val="2867037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C507F1D-7E33-4B57-AA4D-11FAC03E2C50}" type="slidenum">
              <a:rPr lang="zh-CN" altLang="en-US" smtClean="0"/>
              <a:t>17</a:t>
            </a:fld>
            <a:endParaRPr lang="zh-CN" altLang="en-US"/>
          </a:p>
        </p:txBody>
      </p:sp>
    </p:spTree>
    <p:extLst>
      <p:ext uri="{BB962C8B-B14F-4D97-AF65-F5344CB8AC3E}">
        <p14:creationId xmlns:p14="http://schemas.microsoft.com/office/powerpoint/2010/main" val="3384142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117762" name="Group 2"/>
          <p:cNvGrpSpPr>
            <a:grpSpLocks/>
          </p:cNvGrpSpPr>
          <p:nvPr/>
        </p:nvGrpSpPr>
        <p:grpSpPr bwMode="auto">
          <a:xfrm>
            <a:off x="0" y="0"/>
            <a:ext cx="9144000" cy="6858000"/>
            <a:chOff x="0" y="0"/>
            <a:chExt cx="5760" cy="4320"/>
          </a:xfrm>
        </p:grpSpPr>
        <p:sp>
          <p:nvSpPr>
            <p:cNvPr id="117763"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sz="2400">
                <a:latin typeface="Times New Roman" panose="02020603050405020304" pitchFamily="18" charset="0"/>
              </a:endParaRPr>
            </a:p>
          </p:txBody>
        </p:sp>
        <p:sp>
          <p:nvSpPr>
            <p:cNvPr id="117764"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2400">
                <a:latin typeface="Times New Roman" panose="02020603050405020304" pitchFamily="18" charset="0"/>
              </a:endParaRPr>
            </a:p>
          </p:txBody>
        </p:sp>
        <p:grpSp>
          <p:nvGrpSpPr>
            <p:cNvPr id="117765" name="Group 5"/>
            <p:cNvGrpSpPr>
              <a:grpSpLocks/>
            </p:cNvGrpSpPr>
            <p:nvPr/>
          </p:nvGrpSpPr>
          <p:grpSpPr bwMode="auto">
            <a:xfrm>
              <a:off x="0" y="672"/>
              <a:ext cx="1806" cy="1989"/>
              <a:chOff x="0" y="672"/>
              <a:chExt cx="1806" cy="1989"/>
            </a:xfrm>
          </p:grpSpPr>
          <p:sp>
            <p:nvSpPr>
              <p:cNvPr id="117766"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2400">
                  <a:latin typeface="Times New Roman" panose="02020603050405020304" pitchFamily="18" charset="0"/>
                </a:endParaRPr>
              </a:p>
            </p:txBody>
          </p:sp>
          <p:sp>
            <p:nvSpPr>
              <p:cNvPr id="117767"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2400">
                  <a:latin typeface="Times New Roman" panose="02020603050405020304" pitchFamily="18" charset="0"/>
                </a:endParaRPr>
              </a:p>
            </p:txBody>
          </p:sp>
          <p:sp>
            <p:nvSpPr>
              <p:cNvPr id="117768"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2400">
                  <a:latin typeface="Times New Roman" panose="02020603050405020304" pitchFamily="18" charset="0"/>
                </a:endParaRPr>
              </a:p>
            </p:txBody>
          </p:sp>
          <p:sp>
            <p:nvSpPr>
              <p:cNvPr id="117769"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2400">
                  <a:latin typeface="Times New Roman" panose="02020603050405020304" pitchFamily="18" charset="0"/>
                </a:endParaRPr>
              </a:p>
            </p:txBody>
          </p:sp>
          <p:sp>
            <p:nvSpPr>
              <p:cNvPr id="117770"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2400">
                  <a:latin typeface="Times New Roman" panose="02020603050405020304" pitchFamily="18" charset="0"/>
                </a:endParaRPr>
              </a:p>
            </p:txBody>
          </p:sp>
          <p:sp>
            <p:nvSpPr>
              <p:cNvPr id="117771"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2400">
                  <a:latin typeface="Times New Roman" panose="02020603050405020304" pitchFamily="18" charset="0"/>
                </a:endParaRPr>
              </a:p>
            </p:txBody>
          </p:sp>
          <p:sp>
            <p:nvSpPr>
              <p:cNvPr id="117772"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2400">
                  <a:latin typeface="Times New Roman" panose="02020603050405020304" pitchFamily="18" charset="0"/>
                </a:endParaRPr>
              </a:p>
            </p:txBody>
          </p:sp>
          <p:sp>
            <p:nvSpPr>
              <p:cNvPr id="117773"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2400">
                  <a:latin typeface="Times New Roman" panose="02020603050405020304" pitchFamily="18" charset="0"/>
                </a:endParaRPr>
              </a:p>
            </p:txBody>
          </p:sp>
          <p:sp>
            <p:nvSpPr>
              <p:cNvPr id="117774"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2400">
                  <a:latin typeface="Times New Roman" panose="02020603050405020304" pitchFamily="18" charset="0"/>
                </a:endParaRPr>
              </a:p>
            </p:txBody>
          </p:sp>
          <p:sp>
            <p:nvSpPr>
              <p:cNvPr id="117775"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2400">
                  <a:latin typeface="Times New Roman" panose="02020603050405020304" pitchFamily="18" charset="0"/>
                </a:endParaRPr>
              </a:p>
            </p:txBody>
          </p:sp>
        </p:grpSp>
      </p:grpSp>
      <p:sp>
        <p:nvSpPr>
          <p:cNvPr id="117776" name="Rectangle 16"/>
          <p:cNvSpPr>
            <a:spLocks noGrp="1" noChangeArrowheads="1"/>
          </p:cNvSpPr>
          <p:nvPr>
            <p:ph type="dt" sz="half" idx="2"/>
          </p:nvPr>
        </p:nvSpPr>
        <p:spPr>
          <a:xfrm>
            <a:off x="457200" y="6248400"/>
            <a:ext cx="2133600" cy="457200"/>
          </a:xfrm>
        </p:spPr>
        <p:txBody>
          <a:bodyPr/>
          <a:lstStyle>
            <a:lvl1pPr>
              <a:defRPr/>
            </a:lvl1pPr>
          </a:lstStyle>
          <a:p>
            <a:endParaRPr lang="en-US" altLang="zh-CN"/>
          </a:p>
        </p:txBody>
      </p:sp>
      <p:sp>
        <p:nvSpPr>
          <p:cNvPr id="117777" name="Rectangle 17"/>
          <p:cNvSpPr>
            <a:spLocks noGrp="1" noChangeArrowheads="1"/>
          </p:cNvSpPr>
          <p:nvPr>
            <p:ph type="ftr" sz="quarter" idx="3"/>
          </p:nvPr>
        </p:nvSpPr>
        <p:spPr/>
        <p:txBody>
          <a:bodyPr/>
          <a:lstStyle>
            <a:lvl1pPr>
              <a:defRPr/>
            </a:lvl1pPr>
          </a:lstStyle>
          <a:p>
            <a:endParaRPr lang="en-US" altLang="zh-CN"/>
          </a:p>
        </p:txBody>
      </p:sp>
      <p:sp>
        <p:nvSpPr>
          <p:cNvPr id="117778" name="Rectangle 18"/>
          <p:cNvSpPr>
            <a:spLocks noGrp="1" noChangeArrowheads="1"/>
          </p:cNvSpPr>
          <p:nvPr>
            <p:ph type="sldNum" sz="quarter" idx="4"/>
          </p:nvPr>
        </p:nvSpPr>
        <p:spPr/>
        <p:txBody>
          <a:bodyPr/>
          <a:lstStyle>
            <a:lvl1pPr>
              <a:defRPr/>
            </a:lvl1pPr>
          </a:lstStyle>
          <a:p>
            <a:fld id="{E8149F36-68AE-4B25-A97E-07D7D0FD7525}" type="slidenum">
              <a:rPr lang="en-US" altLang="zh-CN"/>
              <a:pPr/>
              <a:t>‹#›</a:t>
            </a:fld>
            <a:endParaRPr lang="en-US" altLang="zh-CN"/>
          </a:p>
        </p:txBody>
      </p:sp>
      <p:sp>
        <p:nvSpPr>
          <p:cNvPr id="11777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zh-CN" altLang="en-US" noProof="0"/>
              <a:t>单击此处编辑母版标题样式</a:t>
            </a:r>
          </a:p>
        </p:txBody>
      </p:sp>
      <p:sp>
        <p:nvSpPr>
          <p:cNvPr id="117780" name="Rectangle 20"/>
          <p:cNvSpPr>
            <a:spLocks noGrp="1" noChangeArrowheads="1"/>
          </p:cNvSpPr>
          <p:nvPr>
            <p:ph type="subTitle" idx="1"/>
          </p:nvPr>
        </p:nvSpPr>
        <p:spPr>
          <a:xfrm>
            <a:off x="2971800" y="4267200"/>
            <a:ext cx="6019800" cy="1752600"/>
          </a:xfrm>
        </p:spPr>
        <p:txBody>
          <a:bodyPr/>
          <a:lstStyle>
            <a:lvl1pPr marL="0" indent="0">
              <a:buFont typeface="Wingdings" panose="05000000000000000000" pitchFamily="2" charset="2"/>
              <a:buNone/>
              <a:defRPr sz="3400"/>
            </a:lvl1pPr>
          </a:lstStyle>
          <a:p>
            <a:pPr lvl="0"/>
            <a:r>
              <a:rPr lang="zh-CN" altLang="en-US" noProof="0"/>
              <a:t>单击以编辑母版副标题样式</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endParaRPr lang="en-US" altLang="zh-CN"/>
          </a:p>
        </p:txBody>
      </p:sp>
      <p:sp>
        <p:nvSpPr>
          <p:cNvPr id="5" name="灯片编号占位符 4"/>
          <p:cNvSpPr>
            <a:spLocks noGrp="1"/>
          </p:cNvSpPr>
          <p:nvPr>
            <p:ph type="sldNum" sz="quarter" idx="11"/>
          </p:nvPr>
        </p:nvSpPr>
        <p:spPr/>
        <p:txBody>
          <a:bodyPr/>
          <a:lstStyle>
            <a:lvl1pPr>
              <a:defRPr/>
            </a:lvl1pPr>
          </a:lstStyle>
          <a:p>
            <a:fld id="{83F48322-D30C-44C5-9698-5E82EA557F0B}" type="slidenum">
              <a:rPr lang="en-US" altLang="zh-CN"/>
              <a:pPr/>
              <a:t>‹#›</a:t>
            </a:fld>
            <a:endParaRPr lang="en-US" altLang="zh-CN"/>
          </a:p>
        </p:txBody>
      </p:sp>
      <p:sp>
        <p:nvSpPr>
          <p:cNvPr id="6" name="日期占位符 5"/>
          <p:cNvSpPr>
            <a:spLocks noGrp="1"/>
          </p:cNvSpPr>
          <p:nvPr>
            <p:ph type="dt" sz="half" idx="12"/>
          </p:nvPr>
        </p:nvSpPr>
        <p:spPr/>
        <p:txBody>
          <a:bodyPr/>
          <a:lstStyle>
            <a:lvl1pPr>
              <a:defRPr/>
            </a:lvl1pPr>
          </a:lstStyle>
          <a:p>
            <a:endParaRPr lang="en-US" altLang="zh-CN"/>
          </a:p>
        </p:txBody>
      </p:sp>
    </p:spTree>
    <p:extLst>
      <p:ext uri="{BB962C8B-B14F-4D97-AF65-F5344CB8AC3E}">
        <p14:creationId xmlns:p14="http://schemas.microsoft.com/office/powerpoint/2010/main" val="722682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457200"/>
            <a:ext cx="2057400" cy="541020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457200"/>
            <a:ext cx="6019800" cy="5410200"/>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endParaRPr lang="en-US" altLang="zh-CN"/>
          </a:p>
        </p:txBody>
      </p:sp>
      <p:sp>
        <p:nvSpPr>
          <p:cNvPr id="5" name="灯片编号占位符 4"/>
          <p:cNvSpPr>
            <a:spLocks noGrp="1"/>
          </p:cNvSpPr>
          <p:nvPr>
            <p:ph type="sldNum" sz="quarter" idx="11"/>
          </p:nvPr>
        </p:nvSpPr>
        <p:spPr/>
        <p:txBody>
          <a:bodyPr/>
          <a:lstStyle>
            <a:lvl1pPr>
              <a:defRPr/>
            </a:lvl1pPr>
          </a:lstStyle>
          <a:p>
            <a:fld id="{4BF8DFDB-46DD-4850-90E8-1967E16B8D0F}" type="slidenum">
              <a:rPr lang="en-US" altLang="zh-CN"/>
              <a:pPr/>
              <a:t>‹#›</a:t>
            </a:fld>
            <a:endParaRPr lang="en-US" altLang="zh-CN"/>
          </a:p>
        </p:txBody>
      </p:sp>
      <p:sp>
        <p:nvSpPr>
          <p:cNvPr id="6" name="日期占位符 5"/>
          <p:cNvSpPr>
            <a:spLocks noGrp="1"/>
          </p:cNvSpPr>
          <p:nvPr>
            <p:ph type="dt" sz="half" idx="12"/>
          </p:nvPr>
        </p:nvSpPr>
        <p:spPr/>
        <p:txBody>
          <a:bodyPr/>
          <a:lstStyle>
            <a:lvl1pPr>
              <a:defRPr/>
            </a:lvl1pPr>
          </a:lstStyle>
          <a:p>
            <a:endParaRPr lang="en-US" altLang="zh-CN"/>
          </a:p>
        </p:txBody>
      </p:sp>
    </p:spTree>
    <p:extLst>
      <p:ext uri="{BB962C8B-B14F-4D97-AF65-F5344CB8AC3E}">
        <p14:creationId xmlns:p14="http://schemas.microsoft.com/office/powerpoint/2010/main" val="2014111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endParaRPr lang="en-US" altLang="zh-CN"/>
          </a:p>
        </p:txBody>
      </p:sp>
      <p:sp>
        <p:nvSpPr>
          <p:cNvPr id="5" name="灯片编号占位符 4"/>
          <p:cNvSpPr>
            <a:spLocks noGrp="1"/>
          </p:cNvSpPr>
          <p:nvPr>
            <p:ph type="sldNum" sz="quarter" idx="11"/>
          </p:nvPr>
        </p:nvSpPr>
        <p:spPr/>
        <p:txBody>
          <a:bodyPr/>
          <a:lstStyle>
            <a:lvl1pPr>
              <a:defRPr/>
            </a:lvl1pPr>
          </a:lstStyle>
          <a:p>
            <a:fld id="{60C9D7DA-CD21-439E-9B38-55E91F759EC3}" type="slidenum">
              <a:rPr lang="en-US" altLang="zh-CN"/>
              <a:pPr/>
              <a:t>‹#›</a:t>
            </a:fld>
            <a:endParaRPr lang="en-US" altLang="zh-CN"/>
          </a:p>
        </p:txBody>
      </p:sp>
      <p:sp>
        <p:nvSpPr>
          <p:cNvPr id="6" name="日期占位符 5"/>
          <p:cNvSpPr>
            <a:spLocks noGrp="1"/>
          </p:cNvSpPr>
          <p:nvPr>
            <p:ph type="dt" sz="half" idx="12"/>
          </p:nvPr>
        </p:nvSpPr>
        <p:spPr/>
        <p:txBody>
          <a:bodyPr/>
          <a:lstStyle>
            <a:lvl1pPr>
              <a:defRPr/>
            </a:lvl1pPr>
          </a:lstStyle>
          <a:p>
            <a:endParaRPr lang="en-US" altLang="zh-CN"/>
          </a:p>
        </p:txBody>
      </p:sp>
    </p:spTree>
    <p:extLst>
      <p:ext uri="{BB962C8B-B14F-4D97-AF65-F5344CB8AC3E}">
        <p14:creationId xmlns:p14="http://schemas.microsoft.com/office/powerpoint/2010/main" val="866649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编辑母版文本样式</a:t>
            </a:r>
          </a:p>
        </p:txBody>
      </p:sp>
      <p:sp>
        <p:nvSpPr>
          <p:cNvPr id="4" name="页脚占位符 3"/>
          <p:cNvSpPr>
            <a:spLocks noGrp="1"/>
          </p:cNvSpPr>
          <p:nvPr>
            <p:ph type="ftr" sz="quarter" idx="10"/>
          </p:nvPr>
        </p:nvSpPr>
        <p:spPr/>
        <p:txBody>
          <a:bodyPr/>
          <a:lstStyle>
            <a:lvl1pPr>
              <a:defRPr/>
            </a:lvl1pPr>
          </a:lstStyle>
          <a:p>
            <a:endParaRPr lang="en-US" altLang="zh-CN"/>
          </a:p>
        </p:txBody>
      </p:sp>
      <p:sp>
        <p:nvSpPr>
          <p:cNvPr id="5" name="灯片编号占位符 4"/>
          <p:cNvSpPr>
            <a:spLocks noGrp="1"/>
          </p:cNvSpPr>
          <p:nvPr>
            <p:ph type="sldNum" sz="quarter" idx="11"/>
          </p:nvPr>
        </p:nvSpPr>
        <p:spPr/>
        <p:txBody>
          <a:bodyPr/>
          <a:lstStyle>
            <a:lvl1pPr>
              <a:defRPr/>
            </a:lvl1pPr>
          </a:lstStyle>
          <a:p>
            <a:fld id="{2EFB1C77-54FA-4995-9A8C-28CF9AF54A5D}" type="slidenum">
              <a:rPr lang="en-US" altLang="zh-CN"/>
              <a:pPr/>
              <a:t>‹#›</a:t>
            </a:fld>
            <a:endParaRPr lang="en-US" altLang="zh-CN"/>
          </a:p>
        </p:txBody>
      </p:sp>
      <p:sp>
        <p:nvSpPr>
          <p:cNvPr id="6" name="日期占位符 5"/>
          <p:cNvSpPr>
            <a:spLocks noGrp="1"/>
          </p:cNvSpPr>
          <p:nvPr>
            <p:ph type="dt" sz="half" idx="12"/>
          </p:nvPr>
        </p:nvSpPr>
        <p:spPr/>
        <p:txBody>
          <a:bodyPr/>
          <a:lstStyle>
            <a:lvl1pPr>
              <a:defRPr/>
            </a:lvl1pPr>
          </a:lstStyle>
          <a:p>
            <a:endParaRPr lang="en-US" altLang="zh-CN"/>
          </a:p>
        </p:txBody>
      </p:sp>
    </p:spTree>
    <p:extLst>
      <p:ext uri="{BB962C8B-B14F-4D97-AF65-F5344CB8AC3E}">
        <p14:creationId xmlns:p14="http://schemas.microsoft.com/office/powerpoint/2010/main" val="3092947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981200"/>
            <a:ext cx="4038600" cy="388620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981200"/>
            <a:ext cx="4038600" cy="388620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endParaRPr lang="en-US" altLang="zh-CN"/>
          </a:p>
        </p:txBody>
      </p:sp>
      <p:sp>
        <p:nvSpPr>
          <p:cNvPr id="6" name="灯片编号占位符 5"/>
          <p:cNvSpPr>
            <a:spLocks noGrp="1"/>
          </p:cNvSpPr>
          <p:nvPr>
            <p:ph type="sldNum" sz="quarter" idx="11"/>
          </p:nvPr>
        </p:nvSpPr>
        <p:spPr/>
        <p:txBody>
          <a:bodyPr/>
          <a:lstStyle>
            <a:lvl1pPr>
              <a:defRPr/>
            </a:lvl1pPr>
          </a:lstStyle>
          <a:p>
            <a:fld id="{876B9415-A80D-4CC6-A852-03F76BD36610}" type="slidenum">
              <a:rPr lang="en-US" altLang="zh-CN"/>
              <a:pPr/>
              <a:t>‹#›</a:t>
            </a:fld>
            <a:endParaRPr lang="en-US" altLang="zh-CN"/>
          </a:p>
        </p:txBody>
      </p:sp>
      <p:sp>
        <p:nvSpPr>
          <p:cNvPr id="7" name="日期占位符 6"/>
          <p:cNvSpPr>
            <a:spLocks noGrp="1"/>
          </p:cNvSpPr>
          <p:nvPr>
            <p:ph type="dt" sz="half" idx="12"/>
          </p:nvPr>
        </p:nvSpPr>
        <p:spPr/>
        <p:txBody>
          <a:bodyPr/>
          <a:lstStyle>
            <a:lvl1pPr>
              <a:defRPr/>
            </a:lvl1pPr>
          </a:lstStyle>
          <a:p>
            <a:endParaRPr lang="en-US" altLang="zh-CN"/>
          </a:p>
        </p:txBody>
      </p:sp>
    </p:spTree>
    <p:extLst>
      <p:ext uri="{BB962C8B-B14F-4D97-AF65-F5344CB8AC3E}">
        <p14:creationId xmlns:p14="http://schemas.microsoft.com/office/powerpoint/2010/main" val="2990043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endParaRPr lang="en-US" altLang="zh-CN"/>
          </a:p>
        </p:txBody>
      </p:sp>
      <p:sp>
        <p:nvSpPr>
          <p:cNvPr id="8" name="灯片编号占位符 7"/>
          <p:cNvSpPr>
            <a:spLocks noGrp="1"/>
          </p:cNvSpPr>
          <p:nvPr>
            <p:ph type="sldNum" sz="quarter" idx="11"/>
          </p:nvPr>
        </p:nvSpPr>
        <p:spPr/>
        <p:txBody>
          <a:bodyPr/>
          <a:lstStyle>
            <a:lvl1pPr>
              <a:defRPr/>
            </a:lvl1pPr>
          </a:lstStyle>
          <a:p>
            <a:fld id="{AE8005B4-16D1-49C2-8C42-DDBB63086BE3}" type="slidenum">
              <a:rPr lang="en-US" altLang="zh-CN"/>
              <a:pPr/>
              <a:t>‹#›</a:t>
            </a:fld>
            <a:endParaRPr lang="en-US" altLang="zh-CN"/>
          </a:p>
        </p:txBody>
      </p:sp>
      <p:sp>
        <p:nvSpPr>
          <p:cNvPr id="9" name="日期占位符 8"/>
          <p:cNvSpPr>
            <a:spLocks noGrp="1"/>
          </p:cNvSpPr>
          <p:nvPr>
            <p:ph type="dt" sz="half" idx="12"/>
          </p:nvPr>
        </p:nvSpPr>
        <p:spPr/>
        <p:txBody>
          <a:bodyPr/>
          <a:lstStyle>
            <a:lvl1pPr>
              <a:defRPr/>
            </a:lvl1pPr>
          </a:lstStyle>
          <a:p>
            <a:endParaRPr lang="en-US" altLang="zh-CN"/>
          </a:p>
        </p:txBody>
      </p:sp>
    </p:spTree>
    <p:extLst>
      <p:ext uri="{BB962C8B-B14F-4D97-AF65-F5344CB8AC3E}">
        <p14:creationId xmlns:p14="http://schemas.microsoft.com/office/powerpoint/2010/main" val="3657408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endParaRPr lang="en-US" altLang="zh-CN"/>
          </a:p>
        </p:txBody>
      </p:sp>
      <p:sp>
        <p:nvSpPr>
          <p:cNvPr id="4" name="灯片编号占位符 3"/>
          <p:cNvSpPr>
            <a:spLocks noGrp="1"/>
          </p:cNvSpPr>
          <p:nvPr>
            <p:ph type="sldNum" sz="quarter" idx="11"/>
          </p:nvPr>
        </p:nvSpPr>
        <p:spPr/>
        <p:txBody>
          <a:bodyPr/>
          <a:lstStyle>
            <a:lvl1pPr>
              <a:defRPr/>
            </a:lvl1pPr>
          </a:lstStyle>
          <a:p>
            <a:fld id="{81EB26D1-B446-4316-A26B-0425299387CB}" type="slidenum">
              <a:rPr lang="en-US" altLang="zh-CN"/>
              <a:pPr/>
              <a:t>‹#›</a:t>
            </a:fld>
            <a:endParaRPr lang="en-US" altLang="zh-CN"/>
          </a:p>
        </p:txBody>
      </p:sp>
      <p:sp>
        <p:nvSpPr>
          <p:cNvPr id="5" name="日期占位符 4"/>
          <p:cNvSpPr>
            <a:spLocks noGrp="1"/>
          </p:cNvSpPr>
          <p:nvPr>
            <p:ph type="dt" sz="half" idx="12"/>
          </p:nvPr>
        </p:nvSpPr>
        <p:spPr/>
        <p:txBody>
          <a:bodyPr/>
          <a:lstStyle>
            <a:lvl1pPr>
              <a:defRPr/>
            </a:lvl1pPr>
          </a:lstStyle>
          <a:p>
            <a:endParaRPr lang="en-US" altLang="zh-CN"/>
          </a:p>
        </p:txBody>
      </p:sp>
    </p:spTree>
    <p:extLst>
      <p:ext uri="{BB962C8B-B14F-4D97-AF65-F5344CB8AC3E}">
        <p14:creationId xmlns:p14="http://schemas.microsoft.com/office/powerpoint/2010/main" val="4113787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endParaRPr lang="en-US" altLang="zh-CN"/>
          </a:p>
        </p:txBody>
      </p:sp>
      <p:sp>
        <p:nvSpPr>
          <p:cNvPr id="3" name="灯片编号占位符 2"/>
          <p:cNvSpPr>
            <a:spLocks noGrp="1"/>
          </p:cNvSpPr>
          <p:nvPr>
            <p:ph type="sldNum" sz="quarter" idx="11"/>
          </p:nvPr>
        </p:nvSpPr>
        <p:spPr/>
        <p:txBody>
          <a:bodyPr/>
          <a:lstStyle>
            <a:lvl1pPr>
              <a:defRPr/>
            </a:lvl1pPr>
          </a:lstStyle>
          <a:p>
            <a:fld id="{ECF1CD48-C3A9-4822-B41B-CFA56A9B2641}" type="slidenum">
              <a:rPr lang="en-US" altLang="zh-CN"/>
              <a:pPr/>
              <a:t>‹#›</a:t>
            </a:fld>
            <a:endParaRPr lang="en-US" altLang="zh-CN"/>
          </a:p>
        </p:txBody>
      </p:sp>
      <p:sp>
        <p:nvSpPr>
          <p:cNvPr id="4" name="日期占位符 3"/>
          <p:cNvSpPr>
            <a:spLocks noGrp="1"/>
          </p:cNvSpPr>
          <p:nvPr>
            <p:ph type="dt" sz="half" idx="12"/>
          </p:nvPr>
        </p:nvSpPr>
        <p:spPr/>
        <p:txBody>
          <a:bodyPr/>
          <a:lstStyle>
            <a:lvl1pPr>
              <a:defRPr/>
            </a:lvl1pPr>
          </a:lstStyle>
          <a:p>
            <a:endParaRPr lang="en-US" altLang="zh-CN"/>
          </a:p>
        </p:txBody>
      </p:sp>
    </p:spTree>
    <p:extLst>
      <p:ext uri="{BB962C8B-B14F-4D97-AF65-F5344CB8AC3E}">
        <p14:creationId xmlns:p14="http://schemas.microsoft.com/office/powerpoint/2010/main" val="3496978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页脚占位符 4"/>
          <p:cNvSpPr>
            <a:spLocks noGrp="1"/>
          </p:cNvSpPr>
          <p:nvPr>
            <p:ph type="ftr" sz="quarter" idx="10"/>
          </p:nvPr>
        </p:nvSpPr>
        <p:spPr/>
        <p:txBody>
          <a:bodyPr/>
          <a:lstStyle>
            <a:lvl1pPr>
              <a:defRPr/>
            </a:lvl1pPr>
          </a:lstStyle>
          <a:p>
            <a:endParaRPr lang="en-US" altLang="zh-CN"/>
          </a:p>
        </p:txBody>
      </p:sp>
      <p:sp>
        <p:nvSpPr>
          <p:cNvPr id="6" name="灯片编号占位符 5"/>
          <p:cNvSpPr>
            <a:spLocks noGrp="1"/>
          </p:cNvSpPr>
          <p:nvPr>
            <p:ph type="sldNum" sz="quarter" idx="11"/>
          </p:nvPr>
        </p:nvSpPr>
        <p:spPr/>
        <p:txBody>
          <a:bodyPr/>
          <a:lstStyle>
            <a:lvl1pPr>
              <a:defRPr/>
            </a:lvl1pPr>
          </a:lstStyle>
          <a:p>
            <a:fld id="{3623C8AF-FE34-4CE8-9533-867454E5DA01}" type="slidenum">
              <a:rPr lang="en-US" altLang="zh-CN"/>
              <a:pPr/>
              <a:t>‹#›</a:t>
            </a:fld>
            <a:endParaRPr lang="en-US" altLang="zh-CN"/>
          </a:p>
        </p:txBody>
      </p:sp>
      <p:sp>
        <p:nvSpPr>
          <p:cNvPr id="7" name="日期占位符 6"/>
          <p:cNvSpPr>
            <a:spLocks noGrp="1"/>
          </p:cNvSpPr>
          <p:nvPr>
            <p:ph type="dt" sz="half" idx="12"/>
          </p:nvPr>
        </p:nvSpPr>
        <p:spPr/>
        <p:txBody>
          <a:bodyPr/>
          <a:lstStyle>
            <a:lvl1pPr>
              <a:defRPr/>
            </a:lvl1pPr>
          </a:lstStyle>
          <a:p>
            <a:endParaRPr lang="en-US" altLang="zh-CN"/>
          </a:p>
        </p:txBody>
      </p:sp>
    </p:spTree>
    <p:extLst>
      <p:ext uri="{BB962C8B-B14F-4D97-AF65-F5344CB8AC3E}">
        <p14:creationId xmlns:p14="http://schemas.microsoft.com/office/powerpoint/2010/main" val="3332118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页脚占位符 4"/>
          <p:cNvSpPr>
            <a:spLocks noGrp="1"/>
          </p:cNvSpPr>
          <p:nvPr>
            <p:ph type="ftr" sz="quarter" idx="10"/>
          </p:nvPr>
        </p:nvSpPr>
        <p:spPr/>
        <p:txBody>
          <a:bodyPr/>
          <a:lstStyle>
            <a:lvl1pPr>
              <a:defRPr/>
            </a:lvl1pPr>
          </a:lstStyle>
          <a:p>
            <a:endParaRPr lang="en-US" altLang="zh-CN"/>
          </a:p>
        </p:txBody>
      </p:sp>
      <p:sp>
        <p:nvSpPr>
          <p:cNvPr id="6" name="灯片编号占位符 5"/>
          <p:cNvSpPr>
            <a:spLocks noGrp="1"/>
          </p:cNvSpPr>
          <p:nvPr>
            <p:ph type="sldNum" sz="quarter" idx="11"/>
          </p:nvPr>
        </p:nvSpPr>
        <p:spPr/>
        <p:txBody>
          <a:bodyPr/>
          <a:lstStyle>
            <a:lvl1pPr>
              <a:defRPr/>
            </a:lvl1pPr>
          </a:lstStyle>
          <a:p>
            <a:fld id="{005ED8B6-3485-4191-95B4-5A5621935502}" type="slidenum">
              <a:rPr lang="en-US" altLang="zh-CN"/>
              <a:pPr/>
              <a:t>‹#›</a:t>
            </a:fld>
            <a:endParaRPr lang="en-US" altLang="zh-CN"/>
          </a:p>
        </p:txBody>
      </p:sp>
      <p:sp>
        <p:nvSpPr>
          <p:cNvPr id="7" name="日期占位符 6"/>
          <p:cNvSpPr>
            <a:spLocks noGrp="1"/>
          </p:cNvSpPr>
          <p:nvPr>
            <p:ph type="dt" sz="half" idx="12"/>
          </p:nvPr>
        </p:nvSpPr>
        <p:spPr/>
        <p:txBody>
          <a:bodyPr/>
          <a:lstStyle>
            <a:lvl1pPr>
              <a:defRPr/>
            </a:lvl1pPr>
          </a:lstStyle>
          <a:p>
            <a:endParaRPr lang="en-US" altLang="zh-CN"/>
          </a:p>
        </p:txBody>
      </p:sp>
    </p:spTree>
    <p:extLst>
      <p:ext uri="{BB962C8B-B14F-4D97-AF65-F5344CB8AC3E}">
        <p14:creationId xmlns:p14="http://schemas.microsoft.com/office/powerpoint/2010/main" val="2039362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6738" name="Rectangle 2"/>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vl1pPr>
          </a:lstStyle>
          <a:p>
            <a:endParaRPr lang="en-US" altLang="zh-CN"/>
          </a:p>
        </p:txBody>
      </p:sp>
      <p:sp>
        <p:nvSpPr>
          <p:cNvPr id="116739" name="Rectangle 3"/>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Black" panose="020B0A04020102020204" pitchFamily="34" charset="0"/>
              </a:defRPr>
            </a:lvl1pPr>
          </a:lstStyle>
          <a:p>
            <a:fld id="{611DE5D1-3C23-4610-938F-630AC3EAA16A}" type="slidenum">
              <a:rPr lang="en-US" altLang="zh-CN"/>
              <a:pPr/>
              <a:t>‹#›</a:t>
            </a:fld>
            <a:endParaRPr lang="en-US" altLang="zh-CN"/>
          </a:p>
        </p:txBody>
      </p:sp>
      <p:grpSp>
        <p:nvGrpSpPr>
          <p:cNvPr id="116740" name="Group 4"/>
          <p:cNvGrpSpPr>
            <a:grpSpLocks/>
          </p:cNvGrpSpPr>
          <p:nvPr/>
        </p:nvGrpSpPr>
        <p:grpSpPr bwMode="auto">
          <a:xfrm>
            <a:off x="0" y="0"/>
            <a:ext cx="9144000" cy="546100"/>
            <a:chOff x="0" y="0"/>
            <a:chExt cx="5760" cy="344"/>
          </a:xfrm>
        </p:grpSpPr>
        <p:sp>
          <p:nvSpPr>
            <p:cNvPr id="11674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sz="2400">
                <a:latin typeface="Times New Roman" panose="02020603050405020304" pitchFamily="18" charset="0"/>
              </a:endParaRPr>
            </a:p>
          </p:txBody>
        </p:sp>
        <p:sp>
          <p:nvSpPr>
            <p:cNvPr id="11674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2400">
                <a:latin typeface="Times New Roman" panose="02020603050405020304" pitchFamily="18" charset="0"/>
              </a:endParaRPr>
            </a:p>
          </p:txBody>
        </p:sp>
        <p:sp>
          <p:nvSpPr>
            <p:cNvPr id="116743"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chemeClr val="hlink"/>
                </a:solidFill>
              </a:endParaRPr>
            </a:p>
          </p:txBody>
        </p:sp>
        <p:sp>
          <p:nvSpPr>
            <p:cNvPr id="116744"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chemeClr val="hlink"/>
                </a:solidFill>
              </a:endParaRPr>
            </a:p>
          </p:txBody>
        </p:sp>
        <p:sp>
          <p:nvSpPr>
            <p:cNvPr id="116745"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chemeClr val="accent2"/>
                </a:solidFill>
              </a:endParaRPr>
            </a:p>
          </p:txBody>
        </p:sp>
        <p:sp>
          <p:nvSpPr>
            <p:cNvPr id="116746"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chemeClr val="hlink"/>
                </a:solidFill>
              </a:endParaRPr>
            </a:p>
          </p:txBody>
        </p:sp>
        <p:sp>
          <p:nvSpPr>
            <p:cNvPr id="116747"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2400">
                <a:latin typeface="Times New Roman" panose="02020603050405020304" pitchFamily="18" charset="0"/>
              </a:endParaRPr>
            </a:p>
          </p:txBody>
        </p:sp>
        <p:sp>
          <p:nvSpPr>
            <p:cNvPr id="116748"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chemeClr val="accent2"/>
                </a:solidFill>
              </a:endParaRPr>
            </a:p>
          </p:txBody>
        </p:sp>
        <p:sp>
          <p:nvSpPr>
            <p:cNvPr id="116749"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chemeClr val="accent2"/>
                </a:solidFill>
              </a:endParaRPr>
            </a:p>
          </p:txBody>
        </p:sp>
      </p:grpSp>
      <p:sp>
        <p:nvSpPr>
          <p:cNvPr id="116750" name="Rectangle 14"/>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16751" name="Rectangle 15"/>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16752" name="Rectangle 16"/>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zh-CN"/>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l" rtl="0" eaLnBrk="1" fontAlgn="base" hangingPunct="1">
        <a:spcBef>
          <a:spcPct val="0"/>
        </a:spcBef>
        <a:spcAft>
          <a:spcPct val="0"/>
        </a:spcAft>
        <a:defRPr sz="4400" kern="12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Arial" panose="020B0604020202020204" pitchFamily="34" charset="0"/>
          <a:ea typeface="宋体" panose="02010600030101010101" pitchFamily="2" charset="-122"/>
        </a:defRPr>
      </a:lvl2pPr>
      <a:lvl3pPr algn="l" rtl="0" eaLnBrk="1" fontAlgn="base" hangingPunct="1">
        <a:spcBef>
          <a:spcPct val="0"/>
        </a:spcBef>
        <a:spcAft>
          <a:spcPct val="0"/>
        </a:spcAft>
        <a:defRPr sz="4400">
          <a:solidFill>
            <a:schemeClr val="tx1"/>
          </a:solidFill>
          <a:latin typeface="Arial" panose="020B0604020202020204" pitchFamily="34" charset="0"/>
          <a:ea typeface="宋体" panose="02010600030101010101" pitchFamily="2" charset="-122"/>
        </a:defRPr>
      </a:lvl3pPr>
      <a:lvl4pPr algn="l" rtl="0" eaLnBrk="1" fontAlgn="base" hangingPunct="1">
        <a:spcBef>
          <a:spcPct val="0"/>
        </a:spcBef>
        <a:spcAft>
          <a:spcPct val="0"/>
        </a:spcAft>
        <a:defRPr sz="4400">
          <a:solidFill>
            <a:schemeClr val="tx1"/>
          </a:solidFill>
          <a:latin typeface="Arial" panose="020B0604020202020204" pitchFamily="34" charset="0"/>
          <a:ea typeface="宋体" panose="02010600030101010101" pitchFamily="2" charset="-122"/>
        </a:defRPr>
      </a:lvl4pPr>
      <a:lvl5pPr algn="l" rtl="0" eaLnBrk="1" fontAlgn="base" hangingPunct="1">
        <a:spcBef>
          <a:spcPct val="0"/>
        </a:spcBef>
        <a:spcAft>
          <a:spcPct val="0"/>
        </a:spcAft>
        <a:defRPr sz="4400">
          <a:solidFill>
            <a:schemeClr val="tx1"/>
          </a:solidFill>
          <a:latin typeface="Arial" panose="020B0604020202020204" pitchFamily="34" charset="0"/>
          <a:ea typeface="宋体" panose="02010600030101010101" pitchFamily="2" charset="-122"/>
        </a:defRPr>
      </a:lvl5pPr>
      <a:lvl6pPr marL="457200" algn="l" rtl="0" eaLnBrk="1" fontAlgn="base" hangingPunct="1">
        <a:spcBef>
          <a:spcPct val="0"/>
        </a:spcBef>
        <a:spcAft>
          <a:spcPct val="0"/>
        </a:spcAft>
        <a:defRPr sz="4400">
          <a:solidFill>
            <a:schemeClr val="tx1"/>
          </a:solidFill>
          <a:latin typeface="Arial" panose="020B0604020202020204" pitchFamily="34" charset="0"/>
          <a:ea typeface="宋体" panose="02010600030101010101" pitchFamily="2" charset="-122"/>
        </a:defRPr>
      </a:lvl6pPr>
      <a:lvl7pPr marL="914400" algn="l" rtl="0" eaLnBrk="1" fontAlgn="base" hangingPunct="1">
        <a:spcBef>
          <a:spcPct val="0"/>
        </a:spcBef>
        <a:spcAft>
          <a:spcPct val="0"/>
        </a:spcAft>
        <a:defRPr sz="4400">
          <a:solidFill>
            <a:schemeClr val="tx1"/>
          </a:solidFill>
          <a:latin typeface="Arial" panose="020B0604020202020204" pitchFamily="34" charset="0"/>
          <a:ea typeface="宋体" panose="02010600030101010101" pitchFamily="2" charset="-122"/>
        </a:defRPr>
      </a:lvl7pPr>
      <a:lvl8pPr marL="1371600" algn="l" rtl="0" eaLnBrk="1" fontAlgn="base" hangingPunct="1">
        <a:spcBef>
          <a:spcPct val="0"/>
        </a:spcBef>
        <a:spcAft>
          <a:spcPct val="0"/>
        </a:spcAft>
        <a:defRPr sz="4400">
          <a:solidFill>
            <a:schemeClr val="tx1"/>
          </a:solidFill>
          <a:latin typeface="Arial" panose="020B0604020202020204" pitchFamily="34" charset="0"/>
          <a:ea typeface="宋体" panose="02010600030101010101" pitchFamily="2" charset="-122"/>
        </a:defRPr>
      </a:lvl8pPr>
      <a:lvl9pPr marL="1828800" algn="l" rtl="0" eaLnBrk="1" fontAlgn="base" hangingPunct="1">
        <a:spcBef>
          <a:spcPct val="0"/>
        </a:spcBef>
        <a:spcAft>
          <a:spcPct val="0"/>
        </a:spcAft>
        <a:defRPr sz="4400">
          <a:solidFill>
            <a:schemeClr val="tx1"/>
          </a:solidFill>
          <a:latin typeface="Arial" panose="020B0604020202020204" pitchFamily="34" charset="0"/>
          <a:ea typeface="宋体" panose="02010600030101010101" pitchFamily="2" charset="-122"/>
        </a:defRPr>
      </a:lvl9pPr>
    </p:titleStyle>
    <p:bodyStyle>
      <a:lvl1pPr marL="342900" indent="-342900" algn="l" rtl="0" eaLnBrk="1" fontAlgn="base" hangingPunct="1">
        <a:spcBef>
          <a:spcPct val="20000"/>
        </a:spcBef>
        <a:spcAft>
          <a:spcPct val="0"/>
        </a:spcAft>
        <a:buClr>
          <a:schemeClr val="bg2"/>
        </a:buClr>
        <a:buSzPct val="75000"/>
        <a:buFont typeface="Wingdings" panose="05000000000000000000" pitchFamily="2" charset="2"/>
        <a:buChar char="n"/>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80000"/>
        <a:buFont typeface="Wingdings" panose="05000000000000000000" pitchFamily="2" charset="2"/>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bg2"/>
        </a:buClr>
        <a:buSzPct val="65000"/>
        <a:buFont typeface="Wingdings" panose="05000000000000000000" pitchFamily="2" charset="2"/>
        <a:buChar char="n"/>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accent2"/>
        </a:buClr>
        <a:buSzPct val="70000"/>
        <a:buFont typeface="Wingdings" panose="05000000000000000000" pitchFamily="2" charset="2"/>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bg2"/>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4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_rels/slide4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4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4.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5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76.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75.png"/><Relationship Id="rId4" Type="http://schemas.openxmlformats.org/officeDocument/2006/relationships/image" Target="../media/image74.png"/></Relationships>
</file>

<file path=ppt/slides/_rels/slide6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6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81.png"/><Relationship Id="rId4" Type="http://schemas.openxmlformats.org/officeDocument/2006/relationships/image" Target="../media/image80.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zh-CN" altLang="en-US" sz="3200" dirty="0"/>
              <a:t>理性主义和经验主义的融合：浅析基于语符的构式语法（</a:t>
            </a:r>
            <a:r>
              <a:rPr lang="en-US" altLang="zh-CN" sz="3200" dirty="0"/>
              <a:t>Sign-based Construction Grammar</a:t>
            </a:r>
            <a:r>
              <a:rPr lang="zh-CN" altLang="en-US" sz="3200" dirty="0"/>
              <a:t>）与框架语义构式库（</a:t>
            </a:r>
            <a:r>
              <a:rPr lang="en-US" altLang="zh-CN" sz="3200" dirty="0" err="1"/>
              <a:t>FrameNet</a:t>
            </a:r>
            <a:r>
              <a:rPr lang="en-US" altLang="zh-CN" sz="3200" dirty="0"/>
              <a:t> </a:t>
            </a:r>
            <a:r>
              <a:rPr lang="en-US" altLang="zh-CN" sz="3200" dirty="0" err="1"/>
              <a:t>Constructicon</a:t>
            </a:r>
            <a:r>
              <a:rPr lang="zh-CN" altLang="en-US" sz="3200" dirty="0"/>
              <a:t>）</a:t>
            </a:r>
            <a:endParaRPr lang="zh-CN" altLang="zh-CN" sz="2800" dirty="0"/>
          </a:p>
        </p:txBody>
      </p:sp>
      <p:sp>
        <p:nvSpPr>
          <p:cNvPr id="2051" name="Rectangle 3"/>
          <p:cNvSpPr>
            <a:spLocks noGrp="1" noChangeArrowheads="1"/>
          </p:cNvSpPr>
          <p:nvPr>
            <p:ph type="subTitle" idx="1"/>
          </p:nvPr>
        </p:nvSpPr>
        <p:spPr>
          <a:xfrm>
            <a:off x="5993169" y="5085184"/>
            <a:ext cx="2419400" cy="1078632"/>
          </a:xfrm>
        </p:spPr>
        <p:txBody>
          <a:bodyPr/>
          <a:lstStyle/>
          <a:p>
            <a:pPr algn="r"/>
            <a:r>
              <a:rPr lang="zh-CN" altLang="en-US" sz="2400" dirty="0"/>
              <a:t>北京大学中文系</a:t>
            </a:r>
            <a:endParaRPr lang="en-US" altLang="zh-CN" sz="2400" dirty="0"/>
          </a:p>
          <a:p>
            <a:pPr algn="r"/>
            <a:r>
              <a:rPr lang="zh-CN" altLang="en-US" sz="2400" dirty="0"/>
              <a:t>王佳骏</a:t>
            </a:r>
            <a:endParaRPr lang="zh-CN" altLang="zh-CN"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48750" y="1828800"/>
            <a:ext cx="8229600" cy="4544144"/>
          </a:xfrm>
        </p:spPr>
        <p:txBody>
          <a:bodyPr/>
          <a:lstStyle/>
          <a:p>
            <a:r>
              <a:rPr lang="en-US" altLang="zh-CN" sz="2800" dirty="0"/>
              <a:t>PHON</a:t>
            </a:r>
            <a:r>
              <a:rPr lang="zh-CN" altLang="en-US" sz="2800" dirty="0"/>
              <a:t>：语言单位的读音，由国际音标表示。</a:t>
            </a:r>
            <a:endParaRPr lang="en-US" altLang="zh-CN" sz="2800" dirty="0"/>
          </a:p>
          <a:p>
            <a:r>
              <a:rPr lang="en-US" altLang="zh-CN" sz="2800" dirty="0"/>
              <a:t>FORM</a:t>
            </a:r>
            <a:r>
              <a:rPr lang="zh-CN" altLang="en-US" sz="2800" dirty="0"/>
              <a:t>：由语言单位的书写形式表示，用下标区分同形异义词，例如</a:t>
            </a:r>
            <a:r>
              <a:rPr lang="en-US" altLang="zh-CN" sz="2800" dirty="0"/>
              <a:t>lie1</a:t>
            </a:r>
            <a:r>
              <a:rPr lang="zh-CN" altLang="en-US" sz="2800" dirty="0"/>
              <a:t>（说谎</a:t>
            </a:r>
            <a:r>
              <a:rPr lang="en-US" altLang="zh-CN" sz="2800" dirty="0"/>
              <a:t>, lie/lied/lied</a:t>
            </a:r>
            <a:r>
              <a:rPr lang="zh-CN" altLang="en-US" sz="2800" dirty="0"/>
              <a:t>）和</a:t>
            </a:r>
            <a:r>
              <a:rPr lang="en-US" altLang="zh-CN" sz="2800" dirty="0"/>
              <a:t>lie2</a:t>
            </a:r>
            <a:r>
              <a:rPr lang="zh-CN" altLang="en-US" sz="2800" dirty="0"/>
              <a:t>（躺倒，</a:t>
            </a:r>
            <a:r>
              <a:rPr lang="en-US" altLang="zh-CN" sz="2800" dirty="0"/>
              <a:t>lie/lay/lain</a:t>
            </a:r>
            <a:r>
              <a:rPr lang="zh-CN" altLang="en-US" sz="2800" dirty="0"/>
              <a:t>）。</a:t>
            </a:r>
            <a:endParaRPr lang="en-US" altLang="zh-CN" sz="2800" dirty="0"/>
          </a:p>
          <a:p>
            <a:r>
              <a:rPr lang="en-US" altLang="zh-CN" sz="2800" dirty="0"/>
              <a:t>ARG-ST</a:t>
            </a:r>
            <a:r>
              <a:rPr lang="zh-CN" altLang="en-US" sz="2800" dirty="0"/>
              <a:t>：用于表示给定词位（</a:t>
            </a:r>
            <a:r>
              <a:rPr lang="en-US" altLang="zh-CN" sz="2800" dirty="0"/>
              <a:t>lexeme</a:t>
            </a:r>
            <a:r>
              <a:rPr lang="zh-CN" altLang="en-US" sz="2800" dirty="0"/>
              <a:t>）或词（</a:t>
            </a:r>
            <a:r>
              <a:rPr lang="en-US" altLang="zh-CN" sz="2800" dirty="0"/>
              <a:t>word</a:t>
            </a:r>
            <a:r>
              <a:rPr lang="zh-CN" altLang="en-US" sz="2800" dirty="0"/>
              <a:t>）的句法配价成分的线性顺序。例如动词</a:t>
            </a:r>
            <a:r>
              <a:rPr lang="en-US" altLang="zh-CN" sz="2800" dirty="0"/>
              <a:t>give</a:t>
            </a:r>
            <a:r>
              <a:rPr lang="zh-CN" altLang="en-US" sz="2800" dirty="0"/>
              <a:t>的</a:t>
            </a:r>
            <a:r>
              <a:rPr lang="en-US" altLang="zh-CN" sz="2800" dirty="0"/>
              <a:t>ARG-ST</a:t>
            </a:r>
            <a:r>
              <a:rPr lang="zh-CN" altLang="en-US" sz="2800" dirty="0"/>
              <a:t>为</a:t>
            </a:r>
            <a:r>
              <a:rPr lang="en-US" altLang="zh-CN" sz="2800" dirty="0"/>
              <a:t>&lt;</a:t>
            </a:r>
            <a:r>
              <a:rPr lang="en-US" altLang="zh-CN" sz="2800" dirty="0" err="1"/>
              <a:t>NP</a:t>
            </a:r>
            <a:r>
              <a:rPr lang="en-US" altLang="zh-CN" sz="1800" dirty="0" err="1"/>
              <a:t>x</a:t>
            </a:r>
            <a:r>
              <a:rPr lang="en-US" altLang="zh-CN" sz="2800" dirty="0"/>
              <a:t>, </a:t>
            </a:r>
            <a:r>
              <a:rPr lang="en-US" altLang="zh-CN" sz="2800" dirty="0" err="1"/>
              <a:t>NP</a:t>
            </a:r>
            <a:r>
              <a:rPr lang="en-US" altLang="zh-CN" sz="1800" dirty="0" err="1"/>
              <a:t>y</a:t>
            </a:r>
            <a:r>
              <a:rPr lang="en-US" altLang="zh-CN" sz="2800" dirty="0"/>
              <a:t>, </a:t>
            </a:r>
            <a:r>
              <a:rPr lang="en-US" altLang="zh-CN" sz="2800" dirty="0" err="1"/>
              <a:t>NP</a:t>
            </a:r>
            <a:r>
              <a:rPr lang="en-US" altLang="zh-CN" sz="1800" dirty="0" err="1"/>
              <a:t>z</a:t>
            </a:r>
            <a:r>
              <a:rPr lang="en-US" altLang="zh-CN" sz="2800" dirty="0"/>
              <a:t>&gt;</a:t>
            </a:r>
            <a:r>
              <a:rPr lang="zh-CN" altLang="en-US" sz="2800" dirty="0"/>
              <a:t>和</a:t>
            </a:r>
            <a:r>
              <a:rPr lang="en-US" altLang="zh-CN" sz="2800" dirty="0"/>
              <a:t>&lt;</a:t>
            </a:r>
            <a:r>
              <a:rPr lang="en-US" altLang="zh-CN" sz="2800" dirty="0" err="1"/>
              <a:t>NP</a:t>
            </a:r>
            <a:r>
              <a:rPr lang="en-US" altLang="zh-CN" sz="1800" dirty="0" err="1"/>
              <a:t>x</a:t>
            </a:r>
            <a:r>
              <a:rPr lang="en-US" altLang="zh-CN" sz="2800" dirty="0"/>
              <a:t>, </a:t>
            </a:r>
            <a:r>
              <a:rPr lang="en-US" altLang="zh-CN" sz="2800" dirty="0" err="1"/>
              <a:t>NP</a:t>
            </a:r>
            <a:r>
              <a:rPr lang="en-US" altLang="zh-CN" sz="1800" dirty="0" err="1"/>
              <a:t>z</a:t>
            </a:r>
            <a:r>
              <a:rPr lang="en-US" altLang="zh-CN" sz="2800" dirty="0"/>
              <a:t>, </a:t>
            </a:r>
            <a:r>
              <a:rPr lang="en-US" altLang="zh-CN" sz="2800" dirty="0" err="1"/>
              <a:t>PP</a:t>
            </a:r>
            <a:r>
              <a:rPr lang="en-US" altLang="zh-CN" sz="1800" dirty="0" err="1"/>
              <a:t>y</a:t>
            </a:r>
            <a:r>
              <a:rPr lang="en-US" altLang="zh-CN" sz="2800" dirty="0"/>
              <a:t>[to]&gt;</a:t>
            </a:r>
            <a:r>
              <a:rPr lang="zh-CN" altLang="en-US" sz="2800" dirty="0"/>
              <a:t>，短语类型的语言单位不具备该特征。</a:t>
            </a:r>
            <a:endParaRPr lang="en-US" altLang="zh-CN" sz="2800" dirty="0"/>
          </a:p>
          <a:p>
            <a:pPr marL="0" indent="0">
              <a:buNone/>
            </a:pPr>
            <a:r>
              <a:rPr lang="zh-CN" altLang="en-US" sz="2000" dirty="0"/>
              <a:t>（与格转换 </a:t>
            </a:r>
            <a:r>
              <a:rPr lang="en-US" altLang="zh-CN" sz="2000" dirty="0"/>
              <a:t>Dative Alternation</a:t>
            </a:r>
            <a:r>
              <a:rPr lang="zh-CN" altLang="en-US" sz="2000" dirty="0"/>
              <a:t>）</a:t>
            </a:r>
          </a:p>
        </p:txBody>
      </p:sp>
      <p:sp>
        <p:nvSpPr>
          <p:cNvPr id="4" name="标题 1"/>
          <p:cNvSpPr>
            <a:spLocks noGrp="1"/>
          </p:cNvSpPr>
          <p:nvPr>
            <p:ph type="title"/>
          </p:nvPr>
        </p:nvSpPr>
        <p:spPr>
          <a:xfrm>
            <a:off x="457200" y="457200"/>
            <a:ext cx="8229600" cy="1371600"/>
          </a:xfrm>
        </p:spPr>
        <p:txBody>
          <a:bodyPr/>
          <a:lstStyle/>
          <a:p>
            <a:r>
              <a:rPr lang="en-US" altLang="zh-CN" sz="3200" dirty="0"/>
              <a:t>SBCG</a:t>
            </a:r>
            <a:r>
              <a:rPr lang="zh-CN" altLang="en-US" sz="3200" dirty="0"/>
              <a:t>的基本语言表示单位：语符（</a:t>
            </a:r>
            <a:r>
              <a:rPr lang="en-US" altLang="zh-CN" sz="3200" dirty="0"/>
              <a:t>Sign</a:t>
            </a:r>
            <a:r>
              <a:rPr lang="zh-CN" altLang="en-US" sz="3200" dirty="0"/>
              <a:t>）</a:t>
            </a:r>
          </a:p>
        </p:txBody>
      </p:sp>
    </p:spTree>
    <p:extLst>
      <p:ext uri="{BB962C8B-B14F-4D97-AF65-F5344CB8AC3E}">
        <p14:creationId xmlns:p14="http://schemas.microsoft.com/office/powerpoint/2010/main" val="2133695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340768"/>
            <a:ext cx="8229600" cy="3886200"/>
          </a:xfrm>
        </p:spPr>
        <p:txBody>
          <a:bodyPr/>
          <a:lstStyle/>
          <a:p>
            <a:r>
              <a:rPr lang="en-US" altLang="zh-CN" sz="2400" dirty="0"/>
              <a:t>SYN</a:t>
            </a:r>
          </a:p>
          <a:p>
            <a:pPr>
              <a:buFont typeface="Wingdings" panose="05000000000000000000" pitchFamily="2" charset="2"/>
              <a:buChar char="Ø"/>
            </a:pPr>
            <a:r>
              <a:rPr lang="en-US" altLang="zh-CN" sz="2400" dirty="0"/>
              <a:t>CATEGORY</a:t>
            </a:r>
          </a:p>
          <a:p>
            <a:pPr>
              <a:buFont typeface="Arial" panose="020B0604020202020204" pitchFamily="34" charset="0"/>
              <a:buChar char="•"/>
            </a:pPr>
            <a:r>
              <a:rPr lang="en-US" altLang="zh-CN" sz="2400" dirty="0"/>
              <a:t>CASE</a:t>
            </a:r>
          </a:p>
          <a:p>
            <a:pPr>
              <a:buFont typeface="Arial" panose="020B0604020202020204" pitchFamily="34" charset="0"/>
              <a:buChar char="•"/>
            </a:pPr>
            <a:r>
              <a:rPr lang="en-US" altLang="zh-CN" sz="2400" dirty="0"/>
              <a:t>VERB-FORM(VF)</a:t>
            </a:r>
          </a:p>
          <a:p>
            <a:pPr>
              <a:buFont typeface="Arial" panose="020B0604020202020204" pitchFamily="34" charset="0"/>
              <a:buChar char="•"/>
            </a:pPr>
            <a:r>
              <a:rPr lang="en-US" altLang="zh-CN" sz="2400" dirty="0"/>
              <a:t>AUXILIARY(AUX)</a:t>
            </a:r>
          </a:p>
          <a:p>
            <a:pPr>
              <a:buFont typeface="Arial" panose="020B0604020202020204" pitchFamily="34" charset="0"/>
              <a:buChar char="•"/>
            </a:pPr>
            <a:r>
              <a:rPr lang="en-US" altLang="zh-CN" sz="2400" dirty="0"/>
              <a:t>INVERTED(INV)</a:t>
            </a:r>
          </a:p>
          <a:p>
            <a:pPr>
              <a:buFont typeface="Arial" panose="020B0604020202020204" pitchFamily="34" charset="0"/>
              <a:buChar char="•"/>
            </a:pPr>
            <a:r>
              <a:rPr lang="en-US" altLang="zh-CN" sz="2400" dirty="0"/>
              <a:t>INDEPENDENT-CLAUSE(IC)</a:t>
            </a:r>
          </a:p>
          <a:p>
            <a:pPr>
              <a:buFont typeface="Arial" panose="020B0604020202020204" pitchFamily="34" charset="0"/>
              <a:buChar char="•"/>
            </a:pPr>
            <a:r>
              <a:rPr lang="en-US" altLang="zh-CN" sz="2400" dirty="0"/>
              <a:t>SELECT</a:t>
            </a:r>
          </a:p>
          <a:p>
            <a:pPr>
              <a:buFont typeface="Arial" panose="020B0604020202020204" pitchFamily="34" charset="0"/>
              <a:buChar char="•"/>
            </a:pPr>
            <a:r>
              <a:rPr lang="en-US" altLang="zh-CN" sz="2400" dirty="0"/>
              <a:t>EXTERNAL-ARGUMENT(XARG)</a:t>
            </a:r>
          </a:p>
          <a:p>
            <a:pPr>
              <a:buFont typeface="Arial" panose="020B0604020202020204" pitchFamily="34" charset="0"/>
              <a:buChar char="•"/>
            </a:pPr>
            <a:r>
              <a:rPr lang="en-US" altLang="zh-CN" sz="2400" dirty="0"/>
              <a:t>LEXICAL-IDENTIFIER(LID)</a:t>
            </a:r>
          </a:p>
          <a:p>
            <a:pPr>
              <a:buFont typeface="Wingdings" panose="05000000000000000000" pitchFamily="2" charset="2"/>
              <a:buChar char="Ø"/>
            </a:pPr>
            <a:r>
              <a:rPr lang="en-US" altLang="zh-CN" sz="2400" dirty="0"/>
              <a:t>VALENCE(VAL)</a:t>
            </a:r>
          </a:p>
          <a:p>
            <a:pPr>
              <a:buFont typeface="Wingdings" panose="05000000000000000000" pitchFamily="2" charset="2"/>
              <a:buChar char="Ø"/>
            </a:pPr>
            <a:r>
              <a:rPr lang="en-US" altLang="zh-CN" sz="2400" dirty="0"/>
              <a:t>MARKING(MRKG)</a:t>
            </a:r>
            <a:endParaRPr lang="zh-CN" altLang="en-US" sz="2400" dirty="0"/>
          </a:p>
        </p:txBody>
      </p:sp>
      <p:sp>
        <p:nvSpPr>
          <p:cNvPr id="4" name="标题 1"/>
          <p:cNvSpPr>
            <a:spLocks noGrp="1"/>
          </p:cNvSpPr>
          <p:nvPr>
            <p:ph type="title"/>
          </p:nvPr>
        </p:nvSpPr>
        <p:spPr>
          <a:xfrm>
            <a:off x="457200" y="457200"/>
            <a:ext cx="8229600" cy="883568"/>
          </a:xfrm>
        </p:spPr>
        <p:txBody>
          <a:bodyPr/>
          <a:lstStyle/>
          <a:p>
            <a:r>
              <a:rPr lang="en-US" altLang="zh-CN" sz="3200" dirty="0"/>
              <a:t>SBCG</a:t>
            </a:r>
            <a:r>
              <a:rPr lang="zh-CN" altLang="en-US" sz="3200" dirty="0"/>
              <a:t>的基本语言表示单位：语符（</a:t>
            </a:r>
            <a:r>
              <a:rPr lang="en-US" altLang="zh-CN" sz="3200" dirty="0"/>
              <a:t>Sign</a:t>
            </a:r>
            <a:r>
              <a:rPr lang="zh-CN" altLang="en-US" sz="3200" dirty="0"/>
              <a:t>）</a:t>
            </a:r>
          </a:p>
        </p:txBody>
      </p:sp>
    </p:spTree>
    <p:extLst>
      <p:ext uri="{BB962C8B-B14F-4D97-AF65-F5344CB8AC3E}">
        <p14:creationId xmlns:p14="http://schemas.microsoft.com/office/powerpoint/2010/main" val="4245905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340768"/>
            <a:ext cx="8229600" cy="3886200"/>
          </a:xfrm>
        </p:spPr>
        <p:txBody>
          <a:bodyPr/>
          <a:lstStyle/>
          <a:p>
            <a:r>
              <a:rPr lang="en-US" altLang="zh-CN" sz="2400" dirty="0"/>
              <a:t>SYN</a:t>
            </a:r>
          </a:p>
          <a:p>
            <a:pPr>
              <a:buFont typeface="Wingdings" panose="05000000000000000000" pitchFamily="2" charset="2"/>
              <a:buChar char="Ø"/>
            </a:pPr>
            <a:r>
              <a:rPr lang="en-US" altLang="zh-CN" sz="2400" b="1" dirty="0">
                <a:solidFill>
                  <a:srgbClr val="FF0000"/>
                </a:solidFill>
              </a:rPr>
              <a:t>CATEGORY</a:t>
            </a:r>
          </a:p>
          <a:p>
            <a:pPr>
              <a:buFont typeface="Arial" panose="020B0604020202020204" pitchFamily="34" charset="0"/>
              <a:buChar char="•"/>
            </a:pPr>
            <a:r>
              <a:rPr lang="en-US" altLang="zh-CN" sz="2400" dirty="0"/>
              <a:t>CASE</a:t>
            </a:r>
          </a:p>
          <a:p>
            <a:pPr>
              <a:buFont typeface="Arial" panose="020B0604020202020204" pitchFamily="34" charset="0"/>
              <a:buChar char="•"/>
            </a:pPr>
            <a:r>
              <a:rPr lang="en-US" altLang="zh-CN" sz="2400" dirty="0"/>
              <a:t>VERB-FORM(VF)</a:t>
            </a:r>
          </a:p>
          <a:p>
            <a:pPr>
              <a:buFont typeface="Arial" panose="020B0604020202020204" pitchFamily="34" charset="0"/>
              <a:buChar char="•"/>
            </a:pPr>
            <a:r>
              <a:rPr lang="en-US" altLang="zh-CN" sz="2400" dirty="0"/>
              <a:t>AUXILIARY(AUX)</a:t>
            </a:r>
          </a:p>
          <a:p>
            <a:pPr>
              <a:buFont typeface="Arial" panose="020B0604020202020204" pitchFamily="34" charset="0"/>
              <a:buChar char="•"/>
            </a:pPr>
            <a:r>
              <a:rPr lang="en-US" altLang="zh-CN" sz="2400" dirty="0"/>
              <a:t>INVERTED(INV)</a:t>
            </a:r>
          </a:p>
          <a:p>
            <a:pPr>
              <a:buFont typeface="Arial" panose="020B0604020202020204" pitchFamily="34" charset="0"/>
              <a:buChar char="•"/>
            </a:pPr>
            <a:r>
              <a:rPr lang="en-US" altLang="zh-CN" sz="2400" dirty="0"/>
              <a:t>INDEPENDENT-CLAUSE(IC)</a:t>
            </a:r>
          </a:p>
          <a:p>
            <a:pPr>
              <a:buFont typeface="Arial" panose="020B0604020202020204" pitchFamily="34" charset="0"/>
              <a:buChar char="•"/>
            </a:pPr>
            <a:r>
              <a:rPr lang="en-US" altLang="zh-CN" sz="2400" dirty="0"/>
              <a:t>SELECT</a:t>
            </a:r>
          </a:p>
          <a:p>
            <a:pPr>
              <a:buFont typeface="Arial" panose="020B0604020202020204" pitchFamily="34" charset="0"/>
              <a:buChar char="•"/>
            </a:pPr>
            <a:r>
              <a:rPr lang="en-US" altLang="zh-CN" sz="2400" dirty="0"/>
              <a:t>EXTERNAL-ARGUMENT(XARG)</a:t>
            </a:r>
          </a:p>
          <a:p>
            <a:pPr>
              <a:buFont typeface="Arial" panose="020B0604020202020204" pitchFamily="34" charset="0"/>
              <a:buChar char="•"/>
            </a:pPr>
            <a:r>
              <a:rPr lang="en-US" altLang="zh-CN" sz="2400" dirty="0"/>
              <a:t>LEXICAL-IDENTIFIER(LID)</a:t>
            </a:r>
          </a:p>
          <a:p>
            <a:pPr>
              <a:buFont typeface="Wingdings" panose="05000000000000000000" pitchFamily="2" charset="2"/>
              <a:buChar char="Ø"/>
            </a:pPr>
            <a:r>
              <a:rPr lang="en-US" altLang="zh-CN" sz="2400" dirty="0"/>
              <a:t>VALENCE(VAL)</a:t>
            </a:r>
          </a:p>
          <a:p>
            <a:pPr>
              <a:buFont typeface="Wingdings" panose="05000000000000000000" pitchFamily="2" charset="2"/>
              <a:buChar char="Ø"/>
            </a:pPr>
            <a:r>
              <a:rPr lang="en-US" altLang="zh-CN" sz="2400" dirty="0"/>
              <a:t>MARKING(MRKG)</a:t>
            </a:r>
            <a:endParaRPr lang="zh-CN" altLang="en-US" sz="2400" dirty="0"/>
          </a:p>
        </p:txBody>
      </p:sp>
      <p:sp>
        <p:nvSpPr>
          <p:cNvPr id="4" name="标题 1"/>
          <p:cNvSpPr>
            <a:spLocks noGrp="1"/>
          </p:cNvSpPr>
          <p:nvPr>
            <p:ph type="title"/>
          </p:nvPr>
        </p:nvSpPr>
        <p:spPr>
          <a:xfrm>
            <a:off x="457200" y="457200"/>
            <a:ext cx="8229600" cy="883568"/>
          </a:xfrm>
        </p:spPr>
        <p:txBody>
          <a:bodyPr/>
          <a:lstStyle/>
          <a:p>
            <a:r>
              <a:rPr lang="en-US" altLang="zh-CN" sz="3200" dirty="0"/>
              <a:t>SBCG</a:t>
            </a:r>
            <a:r>
              <a:rPr lang="zh-CN" altLang="en-US" sz="3200" dirty="0"/>
              <a:t>的基本语言表示单位：语符（</a:t>
            </a:r>
            <a:r>
              <a:rPr lang="en-US" altLang="zh-CN" sz="3200" dirty="0"/>
              <a:t>Sign</a:t>
            </a:r>
            <a:r>
              <a:rPr lang="zh-CN" altLang="en-US" sz="3200" dirty="0"/>
              <a:t>）</a:t>
            </a:r>
          </a:p>
        </p:txBody>
      </p:sp>
      <p:pic>
        <p:nvPicPr>
          <p:cNvPr id="2" name="图片 1"/>
          <p:cNvPicPr>
            <a:picLocks noChangeAspect="1"/>
          </p:cNvPicPr>
          <p:nvPr/>
        </p:nvPicPr>
        <p:blipFill>
          <a:blip r:embed="rId2"/>
          <a:stretch>
            <a:fillRect/>
          </a:stretch>
        </p:blipFill>
        <p:spPr>
          <a:xfrm>
            <a:off x="3655092" y="1484784"/>
            <a:ext cx="5031708" cy="2338958"/>
          </a:xfrm>
          <a:prstGeom prst="rect">
            <a:avLst/>
          </a:prstGeom>
        </p:spPr>
      </p:pic>
    </p:spTree>
    <p:extLst>
      <p:ext uri="{BB962C8B-B14F-4D97-AF65-F5344CB8AC3E}">
        <p14:creationId xmlns:p14="http://schemas.microsoft.com/office/powerpoint/2010/main" val="3823365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340768"/>
            <a:ext cx="8229600" cy="3886200"/>
          </a:xfrm>
        </p:spPr>
        <p:txBody>
          <a:bodyPr/>
          <a:lstStyle/>
          <a:p>
            <a:r>
              <a:rPr lang="en-US" altLang="zh-CN" sz="2400" dirty="0"/>
              <a:t>SYN</a:t>
            </a:r>
          </a:p>
          <a:p>
            <a:pPr>
              <a:buFont typeface="Wingdings" panose="05000000000000000000" pitchFamily="2" charset="2"/>
              <a:buChar char="Ø"/>
            </a:pPr>
            <a:r>
              <a:rPr lang="en-US" altLang="zh-CN" sz="2400" dirty="0"/>
              <a:t>CATEGORY</a:t>
            </a:r>
          </a:p>
          <a:p>
            <a:pPr>
              <a:buFont typeface="Arial" panose="020B0604020202020204" pitchFamily="34" charset="0"/>
              <a:buChar char="•"/>
            </a:pPr>
            <a:r>
              <a:rPr lang="en-US" altLang="zh-CN" sz="2400" b="1" dirty="0">
                <a:solidFill>
                  <a:srgbClr val="FF0000"/>
                </a:solidFill>
              </a:rPr>
              <a:t>CASE</a:t>
            </a:r>
          </a:p>
          <a:p>
            <a:pPr>
              <a:buFont typeface="Arial" panose="020B0604020202020204" pitchFamily="34" charset="0"/>
              <a:buChar char="•"/>
            </a:pPr>
            <a:r>
              <a:rPr lang="en-US" altLang="zh-CN" sz="2400" dirty="0"/>
              <a:t>VERB-FORM(VF)</a:t>
            </a:r>
          </a:p>
          <a:p>
            <a:pPr>
              <a:buFont typeface="Arial" panose="020B0604020202020204" pitchFamily="34" charset="0"/>
              <a:buChar char="•"/>
            </a:pPr>
            <a:r>
              <a:rPr lang="en-US" altLang="zh-CN" sz="2400" dirty="0"/>
              <a:t>AUXILIARY(AUX)</a:t>
            </a:r>
          </a:p>
          <a:p>
            <a:pPr>
              <a:buFont typeface="Arial" panose="020B0604020202020204" pitchFamily="34" charset="0"/>
              <a:buChar char="•"/>
            </a:pPr>
            <a:r>
              <a:rPr lang="en-US" altLang="zh-CN" sz="2400" dirty="0"/>
              <a:t>INVERTED(INV)</a:t>
            </a:r>
          </a:p>
          <a:p>
            <a:pPr>
              <a:buFont typeface="Arial" panose="020B0604020202020204" pitchFamily="34" charset="0"/>
              <a:buChar char="•"/>
            </a:pPr>
            <a:r>
              <a:rPr lang="en-US" altLang="zh-CN" sz="2400" dirty="0"/>
              <a:t>INDEPENDENT-CLAUSE(IC)</a:t>
            </a:r>
          </a:p>
          <a:p>
            <a:pPr>
              <a:buFont typeface="Arial" panose="020B0604020202020204" pitchFamily="34" charset="0"/>
              <a:buChar char="•"/>
            </a:pPr>
            <a:r>
              <a:rPr lang="en-US" altLang="zh-CN" sz="2400" dirty="0"/>
              <a:t>SELECT</a:t>
            </a:r>
          </a:p>
          <a:p>
            <a:pPr>
              <a:buFont typeface="Arial" panose="020B0604020202020204" pitchFamily="34" charset="0"/>
              <a:buChar char="•"/>
            </a:pPr>
            <a:r>
              <a:rPr lang="en-US" altLang="zh-CN" sz="2400" dirty="0"/>
              <a:t>EXTERNAL-ARGUMENT(XARG)</a:t>
            </a:r>
          </a:p>
          <a:p>
            <a:pPr>
              <a:buFont typeface="Arial" panose="020B0604020202020204" pitchFamily="34" charset="0"/>
              <a:buChar char="•"/>
            </a:pPr>
            <a:r>
              <a:rPr lang="en-US" altLang="zh-CN" sz="2400" dirty="0"/>
              <a:t>LEXICAL-IDENTIFIER(LID)</a:t>
            </a:r>
          </a:p>
          <a:p>
            <a:pPr>
              <a:buFont typeface="Wingdings" panose="05000000000000000000" pitchFamily="2" charset="2"/>
              <a:buChar char="Ø"/>
            </a:pPr>
            <a:r>
              <a:rPr lang="en-US" altLang="zh-CN" sz="2400" dirty="0"/>
              <a:t>VALENCE(VAL)</a:t>
            </a:r>
          </a:p>
          <a:p>
            <a:pPr>
              <a:buFont typeface="Wingdings" panose="05000000000000000000" pitchFamily="2" charset="2"/>
              <a:buChar char="Ø"/>
            </a:pPr>
            <a:r>
              <a:rPr lang="en-US" altLang="zh-CN" sz="2400" dirty="0"/>
              <a:t>MARKING(MRKG)</a:t>
            </a:r>
            <a:endParaRPr lang="zh-CN" altLang="en-US" sz="2400" dirty="0"/>
          </a:p>
        </p:txBody>
      </p:sp>
      <p:sp>
        <p:nvSpPr>
          <p:cNvPr id="4" name="标题 1"/>
          <p:cNvSpPr>
            <a:spLocks noGrp="1"/>
          </p:cNvSpPr>
          <p:nvPr>
            <p:ph type="title"/>
          </p:nvPr>
        </p:nvSpPr>
        <p:spPr>
          <a:xfrm>
            <a:off x="457200" y="457200"/>
            <a:ext cx="8229600" cy="883568"/>
          </a:xfrm>
        </p:spPr>
        <p:txBody>
          <a:bodyPr/>
          <a:lstStyle/>
          <a:p>
            <a:r>
              <a:rPr lang="en-US" altLang="zh-CN" sz="3200" dirty="0"/>
              <a:t>SBCG</a:t>
            </a:r>
            <a:r>
              <a:rPr lang="zh-CN" altLang="en-US" sz="3200" dirty="0"/>
              <a:t>的基本语言表示单位：语符（</a:t>
            </a:r>
            <a:r>
              <a:rPr lang="en-US" altLang="zh-CN" sz="3200" dirty="0"/>
              <a:t>Sign</a:t>
            </a:r>
            <a:r>
              <a:rPr lang="zh-CN" altLang="en-US" sz="3200" dirty="0"/>
              <a:t>）</a:t>
            </a:r>
          </a:p>
        </p:txBody>
      </p:sp>
      <p:sp>
        <p:nvSpPr>
          <p:cNvPr id="5" name="文本框 4"/>
          <p:cNvSpPr txBox="1"/>
          <p:nvPr/>
        </p:nvSpPr>
        <p:spPr>
          <a:xfrm>
            <a:off x="6156176" y="2314371"/>
            <a:ext cx="2530624" cy="1631216"/>
          </a:xfrm>
          <a:prstGeom prst="rect">
            <a:avLst/>
          </a:prstGeom>
          <a:noFill/>
        </p:spPr>
        <p:txBody>
          <a:bodyPr wrap="square" rtlCol="0">
            <a:spAutoFit/>
          </a:bodyPr>
          <a:lstStyle/>
          <a:p>
            <a:r>
              <a:rPr lang="zh-CN" altLang="en-US" sz="2000" dirty="0"/>
              <a:t>英语中仅有</a:t>
            </a:r>
            <a:r>
              <a:rPr lang="en-US" altLang="zh-CN" sz="2000" dirty="0"/>
              <a:t>noun</a:t>
            </a:r>
            <a:r>
              <a:rPr lang="zh-CN" altLang="en-US" sz="2000" dirty="0"/>
              <a:t>类型的语言单位携带该特征，取值为</a:t>
            </a:r>
            <a:r>
              <a:rPr lang="en-US" altLang="zh-CN" sz="2000" b="1" dirty="0">
                <a:solidFill>
                  <a:srgbClr val="FF0000"/>
                </a:solidFill>
              </a:rPr>
              <a:t>nom</a:t>
            </a:r>
            <a:r>
              <a:rPr lang="zh-CN" altLang="en-US" sz="2000" dirty="0"/>
              <a:t>（</a:t>
            </a:r>
            <a:r>
              <a:rPr lang="en-US" altLang="zh-CN" sz="2000" dirty="0"/>
              <a:t>nominative</a:t>
            </a:r>
            <a:r>
              <a:rPr lang="zh-CN" altLang="en-US" sz="2000" dirty="0"/>
              <a:t>）或</a:t>
            </a:r>
            <a:r>
              <a:rPr lang="en-US" altLang="zh-CN" sz="2000" b="1" dirty="0" err="1">
                <a:solidFill>
                  <a:srgbClr val="FF0000"/>
                </a:solidFill>
              </a:rPr>
              <a:t>acc</a:t>
            </a:r>
            <a:r>
              <a:rPr lang="zh-CN" altLang="en-US" sz="2000" dirty="0"/>
              <a:t>（</a:t>
            </a:r>
            <a:r>
              <a:rPr lang="en-US" altLang="zh-CN" sz="2000" dirty="0"/>
              <a:t>accusative</a:t>
            </a:r>
            <a:r>
              <a:rPr lang="zh-CN" altLang="en-US" sz="2000" dirty="0"/>
              <a:t>）</a:t>
            </a:r>
          </a:p>
        </p:txBody>
      </p:sp>
    </p:spTree>
    <p:extLst>
      <p:ext uri="{BB962C8B-B14F-4D97-AF65-F5344CB8AC3E}">
        <p14:creationId xmlns:p14="http://schemas.microsoft.com/office/powerpoint/2010/main" val="676586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340768"/>
            <a:ext cx="8229600" cy="3886200"/>
          </a:xfrm>
        </p:spPr>
        <p:txBody>
          <a:bodyPr/>
          <a:lstStyle/>
          <a:p>
            <a:r>
              <a:rPr lang="en-US" altLang="zh-CN" sz="2400" dirty="0"/>
              <a:t>SYN</a:t>
            </a:r>
          </a:p>
          <a:p>
            <a:pPr>
              <a:buFont typeface="Wingdings" panose="05000000000000000000" pitchFamily="2" charset="2"/>
              <a:buChar char="Ø"/>
            </a:pPr>
            <a:r>
              <a:rPr lang="en-US" altLang="zh-CN" sz="2400" dirty="0"/>
              <a:t>CATEGORY</a:t>
            </a:r>
          </a:p>
          <a:p>
            <a:pPr>
              <a:buFont typeface="Arial" panose="020B0604020202020204" pitchFamily="34" charset="0"/>
              <a:buChar char="•"/>
            </a:pPr>
            <a:r>
              <a:rPr lang="en-US" altLang="zh-CN" sz="2400" dirty="0"/>
              <a:t>CASE</a:t>
            </a:r>
          </a:p>
          <a:p>
            <a:pPr>
              <a:buFont typeface="Arial" panose="020B0604020202020204" pitchFamily="34" charset="0"/>
              <a:buChar char="•"/>
            </a:pPr>
            <a:r>
              <a:rPr lang="en-US" altLang="zh-CN" sz="2400" b="1" dirty="0">
                <a:solidFill>
                  <a:srgbClr val="FF0000"/>
                </a:solidFill>
              </a:rPr>
              <a:t>VERB-FORM(VF)</a:t>
            </a:r>
          </a:p>
          <a:p>
            <a:pPr>
              <a:buFont typeface="Arial" panose="020B0604020202020204" pitchFamily="34" charset="0"/>
              <a:buChar char="•"/>
            </a:pPr>
            <a:r>
              <a:rPr lang="en-US" altLang="zh-CN" sz="2400" dirty="0"/>
              <a:t>AUXILIARY(AUX)</a:t>
            </a:r>
          </a:p>
          <a:p>
            <a:pPr>
              <a:buFont typeface="Arial" panose="020B0604020202020204" pitchFamily="34" charset="0"/>
              <a:buChar char="•"/>
            </a:pPr>
            <a:r>
              <a:rPr lang="en-US" altLang="zh-CN" sz="2400" dirty="0"/>
              <a:t>INVERTED(INV)</a:t>
            </a:r>
          </a:p>
          <a:p>
            <a:pPr>
              <a:buFont typeface="Arial" panose="020B0604020202020204" pitchFamily="34" charset="0"/>
              <a:buChar char="•"/>
            </a:pPr>
            <a:r>
              <a:rPr lang="en-US" altLang="zh-CN" sz="2400" dirty="0"/>
              <a:t>INDEPENDENT-CLAUSE(IC)</a:t>
            </a:r>
          </a:p>
          <a:p>
            <a:pPr>
              <a:buFont typeface="Arial" panose="020B0604020202020204" pitchFamily="34" charset="0"/>
              <a:buChar char="•"/>
            </a:pPr>
            <a:r>
              <a:rPr lang="en-US" altLang="zh-CN" sz="2400" dirty="0"/>
              <a:t>SELECT</a:t>
            </a:r>
          </a:p>
          <a:p>
            <a:pPr>
              <a:buFont typeface="Arial" panose="020B0604020202020204" pitchFamily="34" charset="0"/>
              <a:buChar char="•"/>
            </a:pPr>
            <a:r>
              <a:rPr lang="en-US" altLang="zh-CN" sz="2400" dirty="0"/>
              <a:t>EXTERNAL-ARGUMENT(XARG)</a:t>
            </a:r>
          </a:p>
          <a:p>
            <a:pPr>
              <a:buFont typeface="Arial" panose="020B0604020202020204" pitchFamily="34" charset="0"/>
              <a:buChar char="•"/>
            </a:pPr>
            <a:r>
              <a:rPr lang="en-US" altLang="zh-CN" sz="2400" dirty="0"/>
              <a:t>LEXICAL-IDENTIFIER(LID)</a:t>
            </a:r>
          </a:p>
          <a:p>
            <a:pPr>
              <a:buFont typeface="Wingdings" panose="05000000000000000000" pitchFamily="2" charset="2"/>
              <a:buChar char="Ø"/>
            </a:pPr>
            <a:r>
              <a:rPr lang="en-US" altLang="zh-CN" sz="2400" dirty="0"/>
              <a:t>VALENCE(VAL)</a:t>
            </a:r>
          </a:p>
          <a:p>
            <a:pPr>
              <a:buFont typeface="Wingdings" panose="05000000000000000000" pitchFamily="2" charset="2"/>
              <a:buChar char="Ø"/>
            </a:pPr>
            <a:r>
              <a:rPr lang="en-US" altLang="zh-CN" sz="2400" dirty="0"/>
              <a:t>MARKING(MRKG)</a:t>
            </a:r>
            <a:endParaRPr lang="zh-CN" altLang="en-US" sz="2400" dirty="0"/>
          </a:p>
        </p:txBody>
      </p:sp>
      <p:sp>
        <p:nvSpPr>
          <p:cNvPr id="4" name="标题 1"/>
          <p:cNvSpPr>
            <a:spLocks noGrp="1"/>
          </p:cNvSpPr>
          <p:nvPr>
            <p:ph type="title"/>
          </p:nvPr>
        </p:nvSpPr>
        <p:spPr>
          <a:xfrm>
            <a:off x="457200" y="457200"/>
            <a:ext cx="8229600" cy="883568"/>
          </a:xfrm>
        </p:spPr>
        <p:txBody>
          <a:bodyPr/>
          <a:lstStyle/>
          <a:p>
            <a:r>
              <a:rPr lang="en-US" altLang="zh-CN" sz="3200" dirty="0"/>
              <a:t>SBCG</a:t>
            </a:r>
            <a:r>
              <a:rPr lang="zh-CN" altLang="en-US" sz="3200" dirty="0"/>
              <a:t>的基本语言表示单位：语符（</a:t>
            </a:r>
            <a:r>
              <a:rPr lang="en-US" altLang="zh-CN" sz="3200" dirty="0"/>
              <a:t>Sign</a:t>
            </a:r>
            <a:r>
              <a:rPr lang="zh-CN" altLang="en-US" sz="3200" dirty="0"/>
              <a:t>）</a:t>
            </a:r>
          </a:p>
        </p:txBody>
      </p:sp>
      <p:sp>
        <p:nvSpPr>
          <p:cNvPr id="5" name="文本框 4"/>
          <p:cNvSpPr txBox="1"/>
          <p:nvPr/>
        </p:nvSpPr>
        <p:spPr>
          <a:xfrm>
            <a:off x="5796136" y="2683703"/>
            <a:ext cx="2890664" cy="2862322"/>
          </a:xfrm>
          <a:prstGeom prst="rect">
            <a:avLst/>
          </a:prstGeom>
          <a:noFill/>
        </p:spPr>
        <p:txBody>
          <a:bodyPr wrap="square" rtlCol="0">
            <a:spAutoFit/>
          </a:bodyPr>
          <a:lstStyle/>
          <a:p>
            <a:r>
              <a:rPr lang="zh-CN" altLang="en-US" sz="2000" dirty="0"/>
              <a:t>英语中仅有</a:t>
            </a:r>
            <a:r>
              <a:rPr lang="en-US" altLang="zh-CN" sz="2000" dirty="0"/>
              <a:t>verbal</a:t>
            </a:r>
            <a:r>
              <a:rPr lang="zh-CN" altLang="en-US" sz="2000" dirty="0"/>
              <a:t>类型的语言单位携带该特征，取值为</a:t>
            </a:r>
            <a:r>
              <a:rPr lang="en-US" altLang="zh-CN" sz="2000" dirty="0"/>
              <a:t>finite</a:t>
            </a:r>
            <a:r>
              <a:rPr lang="zh-CN" altLang="en-US" sz="2000" dirty="0"/>
              <a:t>（</a:t>
            </a:r>
            <a:r>
              <a:rPr lang="en-US" altLang="zh-CN" sz="2000" b="1" dirty="0">
                <a:solidFill>
                  <a:srgbClr val="FF0000"/>
                </a:solidFill>
              </a:rPr>
              <a:t>fin</a:t>
            </a:r>
            <a:r>
              <a:rPr lang="zh-CN" altLang="en-US" sz="2000" dirty="0"/>
              <a:t>）、</a:t>
            </a:r>
            <a:r>
              <a:rPr lang="en-US" altLang="zh-CN" sz="2000" dirty="0"/>
              <a:t>infinitive</a:t>
            </a:r>
            <a:r>
              <a:rPr lang="zh-CN" altLang="en-US" sz="2000" dirty="0"/>
              <a:t>（</a:t>
            </a:r>
            <a:r>
              <a:rPr lang="en-US" altLang="zh-CN" sz="2000" b="1" dirty="0" err="1">
                <a:solidFill>
                  <a:srgbClr val="FF0000"/>
                </a:solidFill>
              </a:rPr>
              <a:t>inf</a:t>
            </a:r>
            <a:r>
              <a:rPr lang="zh-CN" altLang="en-US" sz="2000" dirty="0"/>
              <a:t>）、</a:t>
            </a:r>
            <a:r>
              <a:rPr lang="en-US" altLang="zh-CN" sz="2000" b="1" dirty="0">
                <a:solidFill>
                  <a:srgbClr val="FF0000"/>
                </a:solidFill>
              </a:rPr>
              <a:t>base</a:t>
            </a:r>
            <a:r>
              <a:rPr lang="zh-CN" altLang="en-US" sz="2000" dirty="0"/>
              <a:t>、</a:t>
            </a:r>
            <a:r>
              <a:rPr lang="en-US" altLang="zh-CN" sz="2000" dirty="0"/>
              <a:t>present-participle</a:t>
            </a:r>
            <a:r>
              <a:rPr lang="zh-CN" altLang="en-US" sz="2000" dirty="0"/>
              <a:t>（</a:t>
            </a:r>
            <a:r>
              <a:rPr lang="en-US" altLang="zh-CN" sz="2000" b="1" dirty="0" err="1">
                <a:solidFill>
                  <a:srgbClr val="FF0000"/>
                </a:solidFill>
              </a:rPr>
              <a:t>prp</a:t>
            </a:r>
            <a:r>
              <a:rPr lang="zh-CN" altLang="en-US" sz="2000" dirty="0"/>
              <a:t>）、</a:t>
            </a:r>
            <a:r>
              <a:rPr lang="en-US" altLang="zh-CN" sz="2000" dirty="0"/>
              <a:t>past-participle</a:t>
            </a:r>
            <a:r>
              <a:rPr lang="zh-CN" altLang="en-US" sz="2000" dirty="0"/>
              <a:t>（</a:t>
            </a:r>
            <a:r>
              <a:rPr lang="en-US" altLang="zh-CN" sz="2000" b="1" dirty="0" err="1">
                <a:solidFill>
                  <a:srgbClr val="FF0000"/>
                </a:solidFill>
              </a:rPr>
              <a:t>psp</a:t>
            </a:r>
            <a:r>
              <a:rPr lang="zh-CN" altLang="en-US" sz="2000" dirty="0"/>
              <a:t>）和</a:t>
            </a:r>
            <a:r>
              <a:rPr lang="en-US" altLang="zh-CN" sz="2000" dirty="0"/>
              <a:t>passive-participle</a:t>
            </a:r>
            <a:r>
              <a:rPr lang="zh-CN" altLang="en-US" sz="2000" dirty="0"/>
              <a:t>（</a:t>
            </a:r>
            <a:r>
              <a:rPr lang="en-US" altLang="zh-CN" sz="2000" b="1" dirty="0">
                <a:solidFill>
                  <a:srgbClr val="FF0000"/>
                </a:solidFill>
              </a:rPr>
              <a:t>pas</a:t>
            </a:r>
            <a:r>
              <a:rPr lang="zh-CN" altLang="en-US" sz="2000" dirty="0"/>
              <a:t>）。</a:t>
            </a:r>
          </a:p>
        </p:txBody>
      </p:sp>
    </p:spTree>
    <p:extLst>
      <p:ext uri="{BB962C8B-B14F-4D97-AF65-F5344CB8AC3E}">
        <p14:creationId xmlns:p14="http://schemas.microsoft.com/office/powerpoint/2010/main" val="959890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340768"/>
            <a:ext cx="8229600" cy="3886200"/>
          </a:xfrm>
        </p:spPr>
        <p:txBody>
          <a:bodyPr/>
          <a:lstStyle/>
          <a:p>
            <a:r>
              <a:rPr lang="en-US" altLang="zh-CN" sz="2400" dirty="0"/>
              <a:t>SYN</a:t>
            </a:r>
          </a:p>
          <a:p>
            <a:pPr>
              <a:buFont typeface="Wingdings" panose="05000000000000000000" pitchFamily="2" charset="2"/>
              <a:buChar char="Ø"/>
            </a:pPr>
            <a:r>
              <a:rPr lang="en-US" altLang="zh-CN" sz="2400" dirty="0"/>
              <a:t>CATEGORY</a:t>
            </a:r>
          </a:p>
          <a:p>
            <a:pPr>
              <a:buFont typeface="Arial" panose="020B0604020202020204" pitchFamily="34" charset="0"/>
              <a:buChar char="•"/>
            </a:pPr>
            <a:r>
              <a:rPr lang="en-US" altLang="zh-CN" sz="2400" dirty="0"/>
              <a:t>CASE</a:t>
            </a:r>
          </a:p>
          <a:p>
            <a:pPr>
              <a:buFont typeface="Arial" panose="020B0604020202020204" pitchFamily="34" charset="0"/>
              <a:buChar char="•"/>
            </a:pPr>
            <a:r>
              <a:rPr lang="en-US" altLang="zh-CN" sz="2400" dirty="0"/>
              <a:t>VERB-FORM(VF)</a:t>
            </a:r>
          </a:p>
          <a:p>
            <a:pPr>
              <a:buFont typeface="Arial" panose="020B0604020202020204" pitchFamily="34" charset="0"/>
              <a:buChar char="•"/>
            </a:pPr>
            <a:r>
              <a:rPr lang="en-US" altLang="zh-CN" sz="2400" b="1" dirty="0">
                <a:solidFill>
                  <a:srgbClr val="FF0000"/>
                </a:solidFill>
              </a:rPr>
              <a:t>AUXILIARY(AUX)</a:t>
            </a:r>
          </a:p>
          <a:p>
            <a:pPr>
              <a:buFont typeface="Arial" panose="020B0604020202020204" pitchFamily="34" charset="0"/>
              <a:buChar char="•"/>
            </a:pPr>
            <a:r>
              <a:rPr lang="en-US" altLang="zh-CN" sz="2400" dirty="0"/>
              <a:t>INVERTED(INV)</a:t>
            </a:r>
          </a:p>
          <a:p>
            <a:pPr>
              <a:buFont typeface="Arial" panose="020B0604020202020204" pitchFamily="34" charset="0"/>
              <a:buChar char="•"/>
            </a:pPr>
            <a:r>
              <a:rPr lang="en-US" altLang="zh-CN" sz="2400" dirty="0"/>
              <a:t>INDEPENDENT-CLAUSE(IC)</a:t>
            </a:r>
          </a:p>
          <a:p>
            <a:pPr>
              <a:buFont typeface="Arial" panose="020B0604020202020204" pitchFamily="34" charset="0"/>
              <a:buChar char="•"/>
            </a:pPr>
            <a:r>
              <a:rPr lang="en-US" altLang="zh-CN" sz="2400" dirty="0"/>
              <a:t>SELECT</a:t>
            </a:r>
          </a:p>
          <a:p>
            <a:pPr>
              <a:buFont typeface="Arial" panose="020B0604020202020204" pitchFamily="34" charset="0"/>
              <a:buChar char="•"/>
            </a:pPr>
            <a:r>
              <a:rPr lang="en-US" altLang="zh-CN" sz="2400" dirty="0"/>
              <a:t>EXTERNAL-ARGUMENT(XARG)</a:t>
            </a:r>
          </a:p>
          <a:p>
            <a:pPr>
              <a:buFont typeface="Arial" panose="020B0604020202020204" pitchFamily="34" charset="0"/>
              <a:buChar char="•"/>
            </a:pPr>
            <a:r>
              <a:rPr lang="en-US" altLang="zh-CN" sz="2400" dirty="0"/>
              <a:t>LEXICAL-IDENTIFIER(LID)</a:t>
            </a:r>
          </a:p>
          <a:p>
            <a:pPr>
              <a:buFont typeface="Wingdings" panose="05000000000000000000" pitchFamily="2" charset="2"/>
              <a:buChar char="Ø"/>
            </a:pPr>
            <a:r>
              <a:rPr lang="en-US" altLang="zh-CN" sz="2400" dirty="0"/>
              <a:t>VALENCE(VAL)</a:t>
            </a:r>
          </a:p>
          <a:p>
            <a:pPr>
              <a:buFont typeface="Wingdings" panose="05000000000000000000" pitchFamily="2" charset="2"/>
              <a:buChar char="Ø"/>
            </a:pPr>
            <a:r>
              <a:rPr lang="en-US" altLang="zh-CN" sz="2400" dirty="0"/>
              <a:t>MARKING(MRKG)</a:t>
            </a:r>
            <a:endParaRPr lang="zh-CN" altLang="en-US" sz="2400" dirty="0"/>
          </a:p>
        </p:txBody>
      </p:sp>
      <p:sp>
        <p:nvSpPr>
          <p:cNvPr id="4" name="标题 1"/>
          <p:cNvSpPr>
            <a:spLocks noGrp="1"/>
          </p:cNvSpPr>
          <p:nvPr>
            <p:ph type="title"/>
          </p:nvPr>
        </p:nvSpPr>
        <p:spPr>
          <a:xfrm>
            <a:off x="457200" y="457200"/>
            <a:ext cx="8229600" cy="883568"/>
          </a:xfrm>
        </p:spPr>
        <p:txBody>
          <a:bodyPr/>
          <a:lstStyle/>
          <a:p>
            <a:r>
              <a:rPr lang="en-US" altLang="zh-CN" sz="3200" dirty="0"/>
              <a:t>SBCG</a:t>
            </a:r>
            <a:r>
              <a:rPr lang="zh-CN" altLang="en-US" sz="3200" dirty="0"/>
              <a:t>的基本语言表示单位：语符（</a:t>
            </a:r>
            <a:r>
              <a:rPr lang="en-US" altLang="zh-CN" sz="3200" dirty="0"/>
              <a:t>Sign</a:t>
            </a:r>
            <a:r>
              <a:rPr lang="zh-CN" altLang="en-US" sz="3200" dirty="0"/>
              <a:t>）</a:t>
            </a:r>
          </a:p>
        </p:txBody>
      </p:sp>
      <p:sp>
        <p:nvSpPr>
          <p:cNvPr id="5" name="文本框 4"/>
          <p:cNvSpPr txBox="1"/>
          <p:nvPr/>
        </p:nvSpPr>
        <p:spPr>
          <a:xfrm>
            <a:off x="5868144" y="3140968"/>
            <a:ext cx="2664296" cy="1938992"/>
          </a:xfrm>
          <a:prstGeom prst="rect">
            <a:avLst/>
          </a:prstGeom>
          <a:noFill/>
        </p:spPr>
        <p:txBody>
          <a:bodyPr wrap="square" rtlCol="0">
            <a:spAutoFit/>
          </a:bodyPr>
          <a:lstStyle/>
          <a:p>
            <a:r>
              <a:rPr lang="zh-CN" altLang="en-US" sz="2000" dirty="0"/>
              <a:t>英语中仅有</a:t>
            </a:r>
            <a:r>
              <a:rPr lang="en-US" altLang="zh-CN" sz="2000" dirty="0"/>
              <a:t>verb</a:t>
            </a:r>
            <a:r>
              <a:rPr lang="zh-CN" altLang="en-US" sz="2000" dirty="0"/>
              <a:t>类型的语言单位携带该特征，用于标识助动词（即具有</a:t>
            </a:r>
            <a:r>
              <a:rPr lang="en-US" altLang="zh-CN" sz="2000" dirty="0"/>
              <a:t>NICER</a:t>
            </a:r>
            <a:r>
              <a:rPr lang="zh-CN" altLang="en-US" sz="2000" dirty="0"/>
              <a:t>性质的动词），取值为“</a:t>
            </a:r>
            <a:r>
              <a:rPr lang="en-US" altLang="zh-CN" sz="2000" b="1" dirty="0">
                <a:solidFill>
                  <a:srgbClr val="FF0000"/>
                </a:solidFill>
              </a:rPr>
              <a:t>+</a:t>
            </a:r>
            <a:r>
              <a:rPr lang="zh-CN" altLang="en-US" sz="2000" dirty="0"/>
              <a:t>”或“</a:t>
            </a:r>
            <a:r>
              <a:rPr lang="en-US" altLang="zh-CN" sz="2000" b="1" dirty="0">
                <a:solidFill>
                  <a:srgbClr val="FF0000"/>
                </a:solidFill>
              </a:rPr>
              <a:t>-</a:t>
            </a:r>
            <a:r>
              <a:rPr lang="zh-CN" altLang="en-US" sz="2000" dirty="0"/>
              <a:t>”。</a:t>
            </a:r>
          </a:p>
        </p:txBody>
      </p:sp>
    </p:spTree>
    <p:extLst>
      <p:ext uri="{BB962C8B-B14F-4D97-AF65-F5344CB8AC3E}">
        <p14:creationId xmlns:p14="http://schemas.microsoft.com/office/powerpoint/2010/main" val="3947842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340768"/>
            <a:ext cx="8229600" cy="3886200"/>
          </a:xfrm>
        </p:spPr>
        <p:txBody>
          <a:bodyPr/>
          <a:lstStyle/>
          <a:p>
            <a:r>
              <a:rPr lang="en-US" altLang="zh-CN" sz="2400" dirty="0"/>
              <a:t>SYN</a:t>
            </a:r>
          </a:p>
          <a:p>
            <a:pPr>
              <a:buFont typeface="Wingdings" panose="05000000000000000000" pitchFamily="2" charset="2"/>
              <a:buChar char="Ø"/>
            </a:pPr>
            <a:r>
              <a:rPr lang="en-US" altLang="zh-CN" sz="2400" dirty="0"/>
              <a:t>CATEGORY</a:t>
            </a:r>
          </a:p>
          <a:p>
            <a:pPr>
              <a:buFont typeface="Arial" panose="020B0604020202020204" pitchFamily="34" charset="0"/>
              <a:buChar char="•"/>
            </a:pPr>
            <a:r>
              <a:rPr lang="en-US" altLang="zh-CN" sz="2400" dirty="0"/>
              <a:t>CASE</a:t>
            </a:r>
          </a:p>
          <a:p>
            <a:pPr>
              <a:buFont typeface="Arial" panose="020B0604020202020204" pitchFamily="34" charset="0"/>
              <a:buChar char="•"/>
            </a:pPr>
            <a:r>
              <a:rPr lang="en-US" altLang="zh-CN" sz="2400" dirty="0"/>
              <a:t>VERB-FORM(VF)</a:t>
            </a:r>
          </a:p>
          <a:p>
            <a:pPr>
              <a:buFont typeface="Arial" panose="020B0604020202020204" pitchFamily="34" charset="0"/>
              <a:buChar char="•"/>
            </a:pPr>
            <a:r>
              <a:rPr lang="en-US" altLang="zh-CN" sz="2400" dirty="0"/>
              <a:t>AUXILIARY(AUX)</a:t>
            </a:r>
          </a:p>
          <a:p>
            <a:pPr>
              <a:buFont typeface="Arial" panose="020B0604020202020204" pitchFamily="34" charset="0"/>
              <a:buChar char="•"/>
            </a:pPr>
            <a:r>
              <a:rPr lang="en-US" altLang="zh-CN" sz="2400" b="1" dirty="0">
                <a:solidFill>
                  <a:srgbClr val="FF0000"/>
                </a:solidFill>
              </a:rPr>
              <a:t>INVERTED(INV)</a:t>
            </a:r>
          </a:p>
          <a:p>
            <a:pPr>
              <a:buFont typeface="Arial" panose="020B0604020202020204" pitchFamily="34" charset="0"/>
              <a:buChar char="•"/>
            </a:pPr>
            <a:r>
              <a:rPr lang="en-US" altLang="zh-CN" sz="2400" dirty="0"/>
              <a:t>INDEPENDENT-CLAUSE(IC)</a:t>
            </a:r>
          </a:p>
          <a:p>
            <a:pPr>
              <a:buFont typeface="Arial" panose="020B0604020202020204" pitchFamily="34" charset="0"/>
              <a:buChar char="•"/>
            </a:pPr>
            <a:r>
              <a:rPr lang="en-US" altLang="zh-CN" sz="2400" dirty="0"/>
              <a:t>SELECT</a:t>
            </a:r>
          </a:p>
          <a:p>
            <a:pPr>
              <a:buFont typeface="Arial" panose="020B0604020202020204" pitchFamily="34" charset="0"/>
              <a:buChar char="•"/>
            </a:pPr>
            <a:r>
              <a:rPr lang="en-US" altLang="zh-CN" sz="2400" dirty="0"/>
              <a:t>EXTERNAL-ARGUMENT(XARG)</a:t>
            </a:r>
          </a:p>
          <a:p>
            <a:pPr>
              <a:buFont typeface="Arial" panose="020B0604020202020204" pitchFamily="34" charset="0"/>
              <a:buChar char="•"/>
            </a:pPr>
            <a:r>
              <a:rPr lang="en-US" altLang="zh-CN" sz="2400" dirty="0"/>
              <a:t>LEXICAL-IDENTIFIER(LID)</a:t>
            </a:r>
          </a:p>
          <a:p>
            <a:pPr>
              <a:buFont typeface="Wingdings" panose="05000000000000000000" pitchFamily="2" charset="2"/>
              <a:buChar char="Ø"/>
            </a:pPr>
            <a:r>
              <a:rPr lang="en-US" altLang="zh-CN" sz="2400" dirty="0"/>
              <a:t>VALENCE(VAL)</a:t>
            </a:r>
          </a:p>
          <a:p>
            <a:pPr>
              <a:buFont typeface="Wingdings" panose="05000000000000000000" pitchFamily="2" charset="2"/>
              <a:buChar char="Ø"/>
            </a:pPr>
            <a:r>
              <a:rPr lang="en-US" altLang="zh-CN" sz="2400" dirty="0"/>
              <a:t>MARKING(MRKG)</a:t>
            </a:r>
            <a:endParaRPr lang="zh-CN" altLang="en-US" sz="2400" dirty="0"/>
          </a:p>
        </p:txBody>
      </p:sp>
      <p:sp>
        <p:nvSpPr>
          <p:cNvPr id="4" name="标题 1"/>
          <p:cNvSpPr>
            <a:spLocks noGrp="1"/>
          </p:cNvSpPr>
          <p:nvPr>
            <p:ph type="title"/>
          </p:nvPr>
        </p:nvSpPr>
        <p:spPr>
          <a:xfrm>
            <a:off x="457200" y="457200"/>
            <a:ext cx="8229600" cy="883568"/>
          </a:xfrm>
        </p:spPr>
        <p:txBody>
          <a:bodyPr/>
          <a:lstStyle/>
          <a:p>
            <a:r>
              <a:rPr lang="en-US" altLang="zh-CN" sz="3200" dirty="0"/>
              <a:t>SBCG</a:t>
            </a:r>
            <a:r>
              <a:rPr lang="zh-CN" altLang="en-US" sz="3200" dirty="0"/>
              <a:t>的基本语言表示单位：语符（</a:t>
            </a:r>
            <a:r>
              <a:rPr lang="en-US" altLang="zh-CN" sz="3200" dirty="0"/>
              <a:t>Sign</a:t>
            </a:r>
            <a:r>
              <a:rPr lang="zh-CN" altLang="en-US" sz="3200" dirty="0"/>
              <a:t>）</a:t>
            </a:r>
          </a:p>
        </p:txBody>
      </p:sp>
      <p:sp>
        <p:nvSpPr>
          <p:cNvPr id="5" name="文本框 4"/>
          <p:cNvSpPr txBox="1"/>
          <p:nvPr/>
        </p:nvSpPr>
        <p:spPr>
          <a:xfrm>
            <a:off x="5868144" y="3573016"/>
            <a:ext cx="2670084" cy="1938992"/>
          </a:xfrm>
          <a:prstGeom prst="rect">
            <a:avLst/>
          </a:prstGeom>
          <a:noFill/>
        </p:spPr>
        <p:txBody>
          <a:bodyPr wrap="square" rtlCol="0">
            <a:spAutoFit/>
          </a:bodyPr>
          <a:lstStyle/>
          <a:p>
            <a:r>
              <a:rPr lang="zh-CN" altLang="en-US" sz="2000" dirty="0"/>
              <a:t>英语中仅有</a:t>
            </a:r>
            <a:r>
              <a:rPr lang="en-US" altLang="zh-CN" sz="2000" dirty="0"/>
              <a:t>verb</a:t>
            </a:r>
            <a:r>
              <a:rPr lang="zh-CN" altLang="en-US" sz="2000" dirty="0"/>
              <a:t>类型的语言单位携带该特征，用于标识该语言单位是否处于小句起始位置，取值为“</a:t>
            </a:r>
            <a:r>
              <a:rPr lang="en-US" altLang="zh-CN" sz="2000" b="1" dirty="0">
                <a:solidFill>
                  <a:srgbClr val="FF0000"/>
                </a:solidFill>
              </a:rPr>
              <a:t>+</a:t>
            </a:r>
            <a:r>
              <a:rPr lang="zh-CN" altLang="en-US" sz="2000" dirty="0"/>
              <a:t>”或“</a:t>
            </a:r>
            <a:r>
              <a:rPr lang="en-US" altLang="zh-CN" sz="2000" b="1" dirty="0">
                <a:solidFill>
                  <a:srgbClr val="FF0000"/>
                </a:solidFill>
              </a:rPr>
              <a:t>-</a:t>
            </a:r>
            <a:r>
              <a:rPr lang="zh-CN" altLang="en-US" sz="2000" dirty="0"/>
              <a:t>”。</a:t>
            </a:r>
          </a:p>
        </p:txBody>
      </p:sp>
    </p:spTree>
    <p:extLst>
      <p:ext uri="{BB962C8B-B14F-4D97-AF65-F5344CB8AC3E}">
        <p14:creationId xmlns:p14="http://schemas.microsoft.com/office/powerpoint/2010/main" val="1738458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340768"/>
            <a:ext cx="8229600" cy="3886200"/>
          </a:xfrm>
        </p:spPr>
        <p:txBody>
          <a:bodyPr/>
          <a:lstStyle/>
          <a:p>
            <a:r>
              <a:rPr lang="en-US" altLang="zh-CN" sz="2400" dirty="0"/>
              <a:t>SYN</a:t>
            </a:r>
          </a:p>
          <a:p>
            <a:pPr>
              <a:buFont typeface="Wingdings" panose="05000000000000000000" pitchFamily="2" charset="2"/>
              <a:buChar char="Ø"/>
            </a:pPr>
            <a:r>
              <a:rPr lang="en-US" altLang="zh-CN" sz="2400" dirty="0"/>
              <a:t>CATEGORY</a:t>
            </a:r>
          </a:p>
          <a:p>
            <a:pPr>
              <a:buFont typeface="Arial" panose="020B0604020202020204" pitchFamily="34" charset="0"/>
              <a:buChar char="•"/>
            </a:pPr>
            <a:r>
              <a:rPr lang="en-US" altLang="zh-CN" sz="2400" dirty="0"/>
              <a:t>CASE</a:t>
            </a:r>
          </a:p>
          <a:p>
            <a:pPr>
              <a:buFont typeface="Arial" panose="020B0604020202020204" pitchFamily="34" charset="0"/>
              <a:buChar char="•"/>
            </a:pPr>
            <a:r>
              <a:rPr lang="en-US" altLang="zh-CN" sz="2400" dirty="0"/>
              <a:t>VERB-FORM(VF)</a:t>
            </a:r>
          </a:p>
          <a:p>
            <a:pPr>
              <a:buFont typeface="Arial" panose="020B0604020202020204" pitchFamily="34" charset="0"/>
              <a:buChar char="•"/>
            </a:pPr>
            <a:r>
              <a:rPr lang="en-US" altLang="zh-CN" sz="2400" dirty="0"/>
              <a:t>AUXILIARY(AUX)</a:t>
            </a:r>
          </a:p>
          <a:p>
            <a:pPr>
              <a:buFont typeface="Arial" panose="020B0604020202020204" pitchFamily="34" charset="0"/>
              <a:buChar char="•"/>
            </a:pPr>
            <a:r>
              <a:rPr lang="en-US" altLang="zh-CN" sz="2400" dirty="0"/>
              <a:t>INVERTED(INV)</a:t>
            </a:r>
          </a:p>
          <a:p>
            <a:pPr>
              <a:buFont typeface="Arial" panose="020B0604020202020204" pitchFamily="34" charset="0"/>
              <a:buChar char="•"/>
            </a:pPr>
            <a:r>
              <a:rPr lang="en-US" altLang="zh-CN" sz="2400" b="1" dirty="0">
                <a:solidFill>
                  <a:srgbClr val="FF0000"/>
                </a:solidFill>
              </a:rPr>
              <a:t>INDEPENDENT-CLAUSE(IC)</a:t>
            </a:r>
          </a:p>
          <a:p>
            <a:pPr>
              <a:buFont typeface="Arial" panose="020B0604020202020204" pitchFamily="34" charset="0"/>
              <a:buChar char="•"/>
            </a:pPr>
            <a:r>
              <a:rPr lang="en-US" altLang="zh-CN" sz="2400" dirty="0"/>
              <a:t>SELECT</a:t>
            </a:r>
          </a:p>
          <a:p>
            <a:pPr>
              <a:buFont typeface="Arial" panose="020B0604020202020204" pitchFamily="34" charset="0"/>
              <a:buChar char="•"/>
            </a:pPr>
            <a:r>
              <a:rPr lang="en-US" altLang="zh-CN" sz="2400" dirty="0"/>
              <a:t>EXTERNAL-ARGUMENT(XARG)</a:t>
            </a:r>
          </a:p>
          <a:p>
            <a:pPr>
              <a:buFont typeface="Arial" panose="020B0604020202020204" pitchFamily="34" charset="0"/>
              <a:buChar char="•"/>
            </a:pPr>
            <a:r>
              <a:rPr lang="en-US" altLang="zh-CN" sz="2400" dirty="0"/>
              <a:t>LEXICAL-IDENTIFIER(LID)</a:t>
            </a:r>
          </a:p>
          <a:p>
            <a:pPr>
              <a:buFont typeface="Wingdings" panose="05000000000000000000" pitchFamily="2" charset="2"/>
              <a:buChar char="Ø"/>
            </a:pPr>
            <a:r>
              <a:rPr lang="en-US" altLang="zh-CN" sz="2400" dirty="0"/>
              <a:t>VALENCE(VAL)</a:t>
            </a:r>
          </a:p>
          <a:p>
            <a:pPr>
              <a:buFont typeface="Wingdings" panose="05000000000000000000" pitchFamily="2" charset="2"/>
              <a:buChar char="Ø"/>
            </a:pPr>
            <a:r>
              <a:rPr lang="en-US" altLang="zh-CN" sz="2400" dirty="0"/>
              <a:t>MARKING(MRKG)</a:t>
            </a:r>
            <a:endParaRPr lang="zh-CN" altLang="en-US" sz="2400" dirty="0"/>
          </a:p>
        </p:txBody>
      </p:sp>
      <p:sp>
        <p:nvSpPr>
          <p:cNvPr id="4" name="标题 1"/>
          <p:cNvSpPr>
            <a:spLocks noGrp="1"/>
          </p:cNvSpPr>
          <p:nvPr>
            <p:ph type="title"/>
          </p:nvPr>
        </p:nvSpPr>
        <p:spPr>
          <a:xfrm>
            <a:off x="457200" y="457200"/>
            <a:ext cx="8229600" cy="883568"/>
          </a:xfrm>
        </p:spPr>
        <p:txBody>
          <a:bodyPr/>
          <a:lstStyle/>
          <a:p>
            <a:r>
              <a:rPr lang="en-US" altLang="zh-CN" sz="3200" dirty="0"/>
              <a:t>SBCG</a:t>
            </a:r>
            <a:r>
              <a:rPr lang="zh-CN" altLang="en-US" sz="3200" dirty="0"/>
              <a:t>的基本语言表示单位：语符（</a:t>
            </a:r>
            <a:r>
              <a:rPr lang="en-US" altLang="zh-CN" sz="3200" dirty="0"/>
              <a:t>Sign</a:t>
            </a:r>
            <a:r>
              <a:rPr lang="zh-CN" altLang="en-US" sz="3200" dirty="0"/>
              <a:t>）</a:t>
            </a:r>
          </a:p>
        </p:txBody>
      </p:sp>
      <p:sp>
        <p:nvSpPr>
          <p:cNvPr id="5" name="文本框 4"/>
          <p:cNvSpPr txBox="1"/>
          <p:nvPr/>
        </p:nvSpPr>
        <p:spPr>
          <a:xfrm>
            <a:off x="5868144" y="4005064"/>
            <a:ext cx="2670084" cy="1631216"/>
          </a:xfrm>
          <a:prstGeom prst="rect">
            <a:avLst/>
          </a:prstGeom>
          <a:noFill/>
        </p:spPr>
        <p:txBody>
          <a:bodyPr wrap="square" rtlCol="0">
            <a:spAutoFit/>
          </a:bodyPr>
          <a:lstStyle/>
          <a:p>
            <a:r>
              <a:rPr lang="zh-CN" altLang="en-US" sz="2000" dirty="0"/>
              <a:t>英语中仅有</a:t>
            </a:r>
            <a:r>
              <a:rPr lang="en-US" altLang="zh-CN" sz="2000" dirty="0"/>
              <a:t>verbal</a:t>
            </a:r>
            <a:r>
              <a:rPr lang="zh-CN" altLang="en-US" sz="2000" dirty="0"/>
              <a:t>类型的语言单位携带该特征，用于标识该语言单位是否独立成句，取值为“</a:t>
            </a:r>
            <a:r>
              <a:rPr lang="en-US" altLang="zh-CN" sz="2000" b="1" dirty="0">
                <a:solidFill>
                  <a:srgbClr val="FF0000"/>
                </a:solidFill>
              </a:rPr>
              <a:t>+</a:t>
            </a:r>
            <a:r>
              <a:rPr lang="zh-CN" altLang="en-US" sz="2000" dirty="0"/>
              <a:t>”或“</a:t>
            </a:r>
            <a:r>
              <a:rPr lang="en-US" altLang="zh-CN" sz="2000" b="1" dirty="0">
                <a:solidFill>
                  <a:srgbClr val="FF0000"/>
                </a:solidFill>
              </a:rPr>
              <a:t>-</a:t>
            </a:r>
            <a:r>
              <a:rPr lang="zh-CN" altLang="en-US" sz="2000" dirty="0"/>
              <a:t>”。</a:t>
            </a:r>
          </a:p>
        </p:txBody>
      </p:sp>
    </p:spTree>
    <p:extLst>
      <p:ext uri="{BB962C8B-B14F-4D97-AF65-F5344CB8AC3E}">
        <p14:creationId xmlns:p14="http://schemas.microsoft.com/office/powerpoint/2010/main" val="38502465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340768"/>
            <a:ext cx="8229600" cy="3886200"/>
          </a:xfrm>
        </p:spPr>
        <p:txBody>
          <a:bodyPr/>
          <a:lstStyle/>
          <a:p>
            <a:r>
              <a:rPr lang="en-US" altLang="zh-CN" sz="2400" dirty="0"/>
              <a:t>SYN</a:t>
            </a:r>
          </a:p>
          <a:p>
            <a:pPr>
              <a:buFont typeface="Wingdings" panose="05000000000000000000" pitchFamily="2" charset="2"/>
              <a:buChar char="Ø"/>
            </a:pPr>
            <a:r>
              <a:rPr lang="en-US" altLang="zh-CN" sz="2400" dirty="0"/>
              <a:t>CATEGORY</a:t>
            </a:r>
          </a:p>
          <a:p>
            <a:pPr>
              <a:buFont typeface="Arial" panose="020B0604020202020204" pitchFamily="34" charset="0"/>
              <a:buChar char="•"/>
            </a:pPr>
            <a:r>
              <a:rPr lang="en-US" altLang="zh-CN" sz="2400" dirty="0"/>
              <a:t>CASE</a:t>
            </a:r>
          </a:p>
          <a:p>
            <a:pPr>
              <a:buFont typeface="Arial" panose="020B0604020202020204" pitchFamily="34" charset="0"/>
              <a:buChar char="•"/>
            </a:pPr>
            <a:r>
              <a:rPr lang="en-US" altLang="zh-CN" sz="2400" dirty="0"/>
              <a:t>VERB-FORM(VF)</a:t>
            </a:r>
          </a:p>
          <a:p>
            <a:pPr>
              <a:buFont typeface="Arial" panose="020B0604020202020204" pitchFamily="34" charset="0"/>
              <a:buChar char="•"/>
            </a:pPr>
            <a:r>
              <a:rPr lang="en-US" altLang="zh-CN" sz="2400" dirty="0"/>
              <a:t>AUXILIARY(AUX)</a:t>
            </a:r>
          </a:p>
          <a:p>
            <a:pPr>
              <a:buFont typeface="Arial" panose="020B0604020202020204" pitchFamily="34" charset="0"/>
              <a:buChar char="•"/>
            </a:pPr>
            <a:r>
              <a:rPr lang="en-US" altLang="zh-CN" sz="2400" dirty="0"/>
              <a:t>INVERTED(INV)</a:t>
            </a:r>
          </a:p>
          <a:p>
            <a:pPr>
              <a:buFont typeface="Arial" panose="020B0604020202020204" pitchFamily="34" charset="0"/>
              <a:buChar char="•"/>
            </a:pPr>
            <a:r>
              <a:rPr lang="en-US" altLang="zh-CN" sz="2400" dirty="0"/>
              <a:t>INDEPENDENT-CLAUSE(IC)</a:t>
            </a:r>
          </a:p>
          <a:p>
            <a:pPr>
              <a:buFont typeface="Arial" panose="020B0604020202020204" pitchFamily="34" charset="0"/>
              <a:buChar char="•"/>
            </a:pPr>
            <a:r>
              <a:rPr lang="en-US" altLang="zh-CN" sz="2400" b="1" dirty="0">
                <a:solidFill>
                  <a:srgbClr val="FF0000"/>
                </a:solidFill>
              </a:rPr>
              <a:t>SELECT</a:t>
            </a:r>
          </a:p>
          <a:p>
            <a:pPr>
              <a:buFont typeface="Arial" panose="020B0604020202020204" pitchFamily="34" charset="0"/>
              <a:buChar char="•"/>
            </a:pPr>
            <a:r>
              <a:rPr lang="en-US" altLang="zh-CN" sz="2400" dirty="0"/>
              <a:t>EXTERNAL-ARGUMENT(XARG)</a:t>
            </a:r>
          </a:p>
          <a:p>
            <a:pPr>
              <a:buFont typeface="Arial" panose="020B0604020202020204" pitchFamily="34" charset="0"/>
              <a:buChar char="•"/>
            </a:pPr>
            <a:r>
              <a:rPr lang="en-US" altLang="zh-CN" sz="2400" dirty="0"/>
              <a:t>LEXICAL-IDENTIFIER(LID)</a:t>
            </a:r>
          </a:p>
          <a:p>
            <a:pPr>
              <a:buFont typeface="Wingdings" panose="05000000000000000000" pitchFamily="2" charset="2"/>
              <a:buChar char="Ø"/>
            </a:pPr>
            <a:r>
              <a:rPr lang="en-US" altLang="zh-CN" sz="2400" dirty="0"/>
              <a:t>VALENCE(VAL)</a:t>
            </a:r>
          </a:p>
          <a:p>
            <a:pPr>
              <a:buFont typeface="Wingdings" panose="05000000000000000000" pitchFamily="2" charset="2"/>
              <a:buChar char="Ø"/>
            </a:pPr>
            <a:r>
              <a:rPr lang="en-US" altLang="zh-CN" sz="2400" dirty="0"/>
              <a:t>MARKING(MRKG)</a:t>
            </a:r>
            <a:endParaRPr lang="zh-CN" altLang="en-US" sz="2400" dirty="0"/>
          </a:p>
        </p:txBody>
      </p:sp>
      <p:sp>
        <p:nvSpPr>
          <p:cNvPr id="4" name="标题 1"/>
          <p:cNvSpPr>
            <a:spLocks noGrp="1"/>
          </p:cNvSpPr>
          <p:nvPr>
            <p:ph type="title"/>
          </p:nvPr>
        </p:nvSpPr>
        <p:spPr>
          <a:xfrm>
            <a:off x="457200" y="457200"/>
            <a:ext cx="8229600" cy="883568"/>
          </a:xfrm>
        </p:spPr>
        <p:txBody>
          <a:bodyPr/>
          <a:lstStyle/>
          <a:p>
            <a:r>
              <a:rPr lang="en-US" altLang="zh-CN" sz="3200" dirty="0"/>
              <a:t>SBCG</a:t>
            </a:r>
            <a:r>
              <a:rPr lang="zh-CN" altLang="en-US" sz="3200" dirty="0"/>
              <a:t>的基本语言表示单位：语符（</a:t>
            </a:r>
            <a:r>
              <a:rPr lang="en-US" altLang="zh-CN" sz="3200" dirty="0"/>
              <a:t>Sign</a:t>
            </a:r>
            <a:r>
              <a:rPr lang="zh-CN" altLang="en-US" sz="3200" dirty="0"/>
              <a:t>）</a:t>
            </a:r>
          </a:p>
        </p:txBody>
      </p:sp>
      <p:sp>
        <p:nvSpPr>
          <p:cNvPr id="5" name="文本框 4"/>
          <p:cNvSpPr txBox="1"/>
          <p:nvPr/>
        </p:nvSpPr>
        <p:spPr>
          <a:xfrm>
            <a:off x="5868144" y="4411360"/>
            <a:ext cx="3096344" cy="2246769"/>
          </a:xfrm>
          <a:prstGeom prst="rect">
            <a:avLst/>
          </a:prstGeom>
          <a:noFill/>
        </p:spPr>
        <p:txBody>
          <a:bodyPr wrap="square" rtlCol="0">
            <a:spAutoFit/>
          </a:bodyPr>
          <a:lstStyle/>
          <a:p>
            <a:r>
              <a:rPr lang="zh-CN" altLang="en-US" sz="2000" dirty="0"/>
              <a:t>该特征用于标识该语言单位可以修饰何种语言单位，为</a:t>
            </a:r>
            <a:r>
              <a:rPr lang="en-US" altLang="zh-CN" sz="2000" dirty="0" err="1"/>
              <a:t>det</a:t>
            </a:r>
            <a:r>
              <a:rPr lang="zh-CN" altLang="en-US" sz="2000" dirty="0"/>
              <a:t>类型的语言单位和可作附接语（</a:t>
            </a:r>
            <a:r>
              <a:rPr lang="en-US" altLang="zh-CN" sz="2000" dirty="0"/>
              <a:t>adjunct</a:t>
            </a:r>
            <a:r>
              <a:rPr lang="zh-CN" altLang="en-US" sz="2000" dirty="0"/>
              <a:t>）的语言单位（</a:t>
            </a:r>
            <a:r>
              <a:rPr lang="en-US" altLang="zh-CN" sz="2000" dirty="0" err="1"/>
              <a:t>adj</a:t>
            </a:r>
            <a:r>
              <a:rPr lang="en-US" altLang="zh-CN" sz="2000" dirty="0"/>
              <a:t>, </a:t>
            </a:r>
            <a:r>
              <a:rPr lang="en-US" altLang="zh-CN" sz="2000" dirty="0" err="1"/>
              <a:t>adv</a:t>
            </a:r>
            <a:r>
              <a:rPr lang="zh-CN" altLang="en-US" sz="2000" dirty="0"/>
              <a:t>）所有。取值为其可以修饰的语言单位的类型。</a:t>
            </a:r>
          </a:p>
        </p:txBody>
      </p:sp>
    </p:spTree>
    <p:extLst>
      <p:ext uri="{BB962C8B-B14F-4D97-AF65-F5344CB8AC3E}">
        <p14:creationId xmlns:p14="http://schemas.microsoft.com/office/powerpoint/2010/main" val="21620034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340768"/>
            <a:ext cx="8229600" cy="3886200"/>
          </a:xfrm>
        </p:spPr>
        <p:txBody>
          <a:bodyPr/>
          <a:lstStyle/>
          <a:p>
            <a:r>
              <a:rPr lang="en-US" altLang="zh-CN" sz="2400" dirty="0"/>
              <a:t>SYN</a:t>
            </a:r>
          </a:p>
          <a:p>
            <a:pPr>
              <a:buFont typeface="Wingdings" panose="05000000000000000000" pitchFamily="2" charset="2"/>
              <a:buChar char="Ø"/>
            </a:pPr>
            <a:r>
              <a:rPr lang="en-US" altLang="zh-CN" sz="2400" dirty="0"/>
              <a:t>CATEGORY</a:t>
            </a:r>
          </a:p>
          <a:p>
            <a:pPr>
              <a:buFont typeface="Arial" panose="020B0604020202020204" pitchFamily="34" charset="0"/>
              <a:buChar char="•"/>
            </a:pPr>
            <a:r>
              <a:rPr lang="en-US" altLang="zh-CN" sz="2400" dirty="0"/>
              <a:t>CASE</a:t>
            </a:r>
          </a:p>
          <a:p>
            <a:pPr>
              <a:buFont typeface="Arial" panose="020B0604020202020204" pitchFamily="34" charset="0"/>
              <a:buChar char="•"/>
            </a:pPr>
            <a:r>
              <a:rPr lang="en-US" altLang="zh-CN" sz="2400" dirty="0"/>
              <a:t>VERB-FORM(VF)</a:t>
            </a:r>
          </a:p>
          <a:p>
            <a:pPr>
              <a:buFont typeface="Arial" panose="020B0604020202020204" pitchFamily="34" charset="0"/>
              <a:buChar char="•"/>
            </a:pPr>
            <a:r>
              <a:rPr lang="en-US" altLang="zh-CN" sz="2400" dirty="0"/>
              <a:t>AUXILIARY(AUX)</a:t>
            </a:r>
          </a:p>
          <a:p>
            <a:pPr>
              <a:buFont typeface="Arial" panose="020B0604020202020204" pitchFamily="34" charset="0"/>
              <a:buChar char="•"/>
            </a:pPr>
            <a:r>
              <a:rPr lang="en-US" altLang="zh-CN" sz="2400" dirty="0"/>
              <a:t>INVERTED(INV)</a:t>
            </a:r>
          </a:p>
          <a:p>
            <a:pPr>
              <a:buFont typeface="Arial" panose="020B0604020202020204" pitchFamily="34" charset="0"/>
              <a:buChar char="•"/>
            </a:pPr>
            <a:r>
              <a:rPr lang="en-US" altLang="zh-CN" sz="2400" dirty="0"/>
              <a:t>INDEPENDENT-CLAUSE(IC)</a:t>
            </a:r>
          </a:p>
          <a:p>
            <a:pPr>
              <a:buFont typeface="Arial" panose="020B0604020202020204" pitchFamily="34" charset="0"/>
              <a:buChar char="•"/>
            </a:pPr>
            <a:r>
              <a:rPr lang="en-US" altLang="zh-CN" sz="2400" dirty="0"/>
              <a:t>SELECT</a:t>
            </a:r>
          </a:p>
          <a:p>
            <a:pPr>
              <a:buFont typeface="Arial" panose="020B0604020202020204" pitchFamily="34" charset="0"/>
              <a:buChar char="•"/>
            </a:pPr>
            <a:r>
              <a:rPr lang="en-US" altLang="zh-CN" sz="2400" b="1" dirty="0">
                <a:solidFill>
                  <a:srgbClr val="FF0000"/>
                </a:solidFill>
              </a:rPr>
              <a:t>EXTERNAL-ARGUMENT(XARG)</a:t>
            </a:r>
          </a:p>
          <a:p>
            <a:pPr>
              <a:buFont typeface="Arial" panose="020B0604020202020204" pitchFamily="34" charset="0"/>
              <a:buChar char="•"/>
            </a:pPr>
            <a:r>
              <a:rPr lang="en-US" altLang="zh-CN" sz="2400" dirty="0"/>
              <a:t>LEXICAL-IDENTIFIER(LID)</a:t>
            </a:r>
          </a:p>
          <a:p>
            <a:pPr>
              <a:buFont typeface="Wingdings" panose="05000000000000000000" pitchFamily="2" charset="2"/>
              <a:buChar char="Ø"/>
            </a:pPr>
            <a:r>
              <a:rPr lang="en-US" altLang="zh-CN" sz="2400" dirty="0"/>
              <a:t>VALENCE(VAL)</a:t>
            </a:r>
          </a:p>
          <a:p>
            <a:pPr>
              <a:buFont typeface="Wingdings" panose="05000000000000000000" pitchFamily="2" charset="2"/>
              <a:buChar char="Ø"/>
            </a:pPr>
            <a:r>
              <a:rPr lang="en-US" altLang="zh-CN" sz="2400" dirty="0"/>
              <a:t>MARKING(MRKG)</a:t>
            </a:r>
            <a:endParaRPr lang="zh-CN" altLang="en-US" sz="2400" dirty="0"/>
          </a:p>
        </p:txBody>
      </p:sp>
      <p:sp>
        <p:nvSpPr>
          <p:cNvPr id="4" name="标题 1"/>
          <p:cNvSpPr>
            <a:spLocks noGrp="1"/>
          </p:cNvSpPr>
          <p:nvPr>
            <p:ph type="title"/>
          </p:nvPr>
        </p:nvSpPr>
        <p:spPr>
          <a:xfrm>
            <a:off x="457200" y="457200"/>
            <a:ext cx="8229600" cy="883568"/>
          </a:xfrm>
        </p:spPr>
        <p:txBody>
          <a:bodyPr/>
          <a:lstStyle/>
          <a:p>
            <a:r>
              <a:rPr lang="en-US" altLang="zh-CN" sz="3200" dirty="0"/>
              <a:t>SBCG</a:t>
            </a:r>
            <a:r>
              <a:rPr lang="zh-CN" altLang="en-US" sz="3200" dirty="0"/>
              <a:t>的基本语言表示单位：语符（</a:t>
            </a:r>
            <a:r>
              <a:rPr lang="en-US" altLang="zh-CN" sz="3200" dirty="0"/>
              <a:t>Sign</a:t>
            </a:r>
            <a:r>
              <a:rPr lang="zh-CN" altLang="en-US" sz="3200" dirty="0"/>
              <a:t>）</a:t>
            </a:r>
          </a:p>
        </p:txBody>
      </p:sp>
      <p:sp>
        <p:nvSpPr>
          <p:cNvPr id="5" name="文本框 4"/>
          <p:cNvSpPr txBox="1"/>
          <p:nvPr/>
        </p:nvSpPr>
        <p:spPr>
          <a:xfrm>
            <a:off x="5724128" y="4293096"/>
            <a:ext cx="3096344" cy="2246769"/>
          </a:xfrm>
          <a:prstGeom prst="rect">
            <a:avLst/>
          </a:prstGeom>
          <a:noFill/>
        </p:spPr>
        <p:txBody>
          <a:bodyPr wrap="square" rtlCol="0">
            <a:spAutoFit/>
          </a:bodyPr>
          <a:lstStyle/>
          <a:p>
            <a:r>
              <a:rPr lang="zh-CN" altLang="en-US" sz="2000" dirty="0"/>
              <a:t>该特征用于标识该语言单位的“外部论元”。小句（</a:t>
            </a:r>
            <a:r>
              <a:rPr lang="en-US" altLang="zh-CN" sz="2000" dirty="0"/>
              <a:t>clause</a:t>
            </a:r>
            <a:r>
              <a:rPr lang="zh-CN" altLang="en-US" sz="2000" dirty="0"/>
              <a:t>）的外部论元是主语（</a:t>
            </a:r>
            <a:r>
              <a:rPr lang="en-US" altLang="zh-CN" sz="2000" dirty="0"/>
              <a:t>subject</a:t>
            </a:r>
            <a:r>
              <a:rPr lang="zh-CN" altLang="en-US" sz="2000" dirty="0"/>
              <a:t>），名词短语的外部论元是其前接的属格名词短语（</a:t>
            </a:r>
            <a:r>
              <a:rPr lang="en-US" altLang="zh-CN" sz="2000" dirty="0"/>
              <a:t>genitive NP</a:t>
            </a:r>
            <a:r>
              <a:rPr lang="zh-CN" altLang="en-US" sz="2000" dirty="0"/>
              <a:t>）。</a:t>
            </a:r>
          </a:p>
        </p:txBody>
      </p:sp>
    </p:spTree>
    <p:extLst>
      <p:ext uri="{BB962C8B-B14F-4D97-AF65-F5344CB8AC3E}">
        <p14:creationId xmlns:p14="http://schemas.microsoft.com/office/powerpoint/2010/main" val="1117611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本次汇报的主要参考文献</a:t>
            </a:r>
          </a:p>
        </p:txBody>
      </p:sp>
      <p:sp>
        <p:nvSpPr>
          <p:cNvPr id="3" name="内容占位符 2"/>
          <p:cNvSpPr>
            <a:spLocks noGrp="1"/>
          </p:cNvSpPr>
          <p:nvPr>
            <p:ph idx="1"/>
          </p:nvPr>
        </p:nvSpPr>
        <p:spPr>
          <a:xfrm>
            <a:off x="457200" y="1828800"/>
            <a:ext cx="6156175" cy="3886200"/>
          </a:xfrm>
        </p:spPr>
        <p:txBody>
          <a:bodyPr/>
          <a:lstStyle/>
          <a:p>
            <a:r>
              <a:rPr lang="en-US" altLang="zh-CN" sz="2400" b="1" dirty="0">
                <a:effectLst>
                  <a:outerShdw blurRad="38100" dist="38100" dir="2700000" algn="tl">
                    <a:srgbClr val="000000">
                      <a:alpha val="43137"/>
                    </a:srgbClr>
                  </a:outerShdw>
                </a:effectLst>
              </a:rPr>
              <a:t>Sign Based Construction Grammar (2012)</a:t>
            </a:r>
          </a:p>
          <a:p>
            <a:pPr marL="0" indent="0">
              <a:buNone/>
            </a:pPr>
            <a:r>
              <a:rPr lang="en-US" altLang="zh-CN" sz="2400" b="1" dirty="0" err="1">
                <a:solidFill>
                  <a:srgbClr val="FF0000"/>
                </a:solidFill>
              </a:rPr>
              <a:t>Ch</a:t>
            </a:r>
            <a:r>
              <a:rPr lang="en-US" altLang="zh-CN" sz="2400" b="1" dirty="0">
                <a:solidFill>
                  <a:srgbClr val="FF0000"/>
                </a:solidFill>
              </a:rPr>
              <a:t> 1: Introducing Sign-Based Construction Grammar</a:t>
            </a:r>
          </a:p>
          <a:p>
            <a:pPr marL="0" indent="0">
              <a:buNone/>
            </a:pPr>
            <a:r>
              <a:rPr lang="en-US" altLang="zh-CN" sz="2400" b="1" dirty="0">
                <a:solidFill>
                  <a:srgbClr val="FF0000"/>
                </a:solidFill>
              </a:rPr>
              <a:t>Ch 3: Sign-Based Construction Grammar: An Informal Synopsis</a:t>
            </a:r>
          </a:p>
          <a:p>
            <a:pPr marL="0" indent="0">
              <a:buNone/>
            </a:pPr>
            <a:r>
              <a:rPr lang="en-US" altLang="zh-CN" sz="2400" dirty="0" err="1"/>
              <a:t>Ch</a:t>
            </a:r>
            <a:r>
              <a:rPr lang="en-US" altLang="zh-CN" sz="2400" dirty="0"/>
              <a:t> 7: The </a:t>
            </a:r>
            <a:r>
              <a:rPr lang="en-US" altLang="zh-CN" sz="2400" dirty="0" err="1"/>
              <a:t>FrameNet</a:t>
            </a:r>
            <a:r>
              <a:rPr lang="en-US" altLang="zh-CN" sz="2400" dirty="0"/>
              <a:t> </a:t>
            </a:r>
            <a:r>
              <a:rPr lang="en-US" altLang="zh-CN" sz="2400" dirty="0" err="1"/>
              <a:t>Constructicon</a:t>
            </a:r>
            <a:endParaRPr lang="en-US" altLang="zh-CN" sz="2400" dirty="0"/>
          </a:p>
          <a:p>
            <a:pPr marL="0" indent="0">
              <a:buNone/>
            </a:pPr>
            <a:endParaRPr lang="en-US" altLang="zh-CN" sz="2400" dirty="0"/>
          </a:p>
          <a:p>
            <a:r>
              <a:rPr lang="en-US" altLang="zh-CN" sz="2400" b="1" dirty="0" err="1">
                <a:effectLst>
                  <a:outerShdw blurRad="38100" dist="38100" dir="2700000" algn="tl">
                    <a:srgbClr val="000000">
                      <a:alpha val="43137"/>
                    </a:srgbClr>
                  </a:outerShdw>
                </a:effectLst>
              </a:rPr>
              <a:t>Constructicography</a:t>
            </a:r>
            <a:r>
              <a:rPr lang="en-US" altLang="zh-CN" sz="2400" b="1" dirty="0">
                <a:effectLst>
                  <a:outerShdw blurRad="38100" dist="38100" dir="2700000" algn="tl">
                    <a:srgbClr val="000000">
                      <a:alpha val="43137"/>
                    </a:srgbClr>
                  </a:outerShdw>
                </a:effectLst>
              </a:rPr>
              <a:t> </a:t>
            </a:r>
            <a:r>
              <a:rPr lang="en-US" altLang="zh-CN" sz="2400" b="1" dirty="0" err="1">
                <a:effectLst>
                  <a:outerShdw blurRad="38100" dist="38100" dir="2700000" algn="tl">
                    <a:srgbClr val="000000">
                      <a:alpha val="43137"/>
                    </a:srgbClr>
                  </a:outerShdw>
                </a:effectLst>
              </a:rPr>
              <a:t>Constructicon</a:t>
            </a:r>
            <a:r>
              <a:rPr lang="en-US" altLang="zh-CN" sz="2400" b="1" dirty="0">
                <a:effectLst>
                  <a:outerShdw blurRad="38100" dist="38100" dir="2700000" algn="tl">
                    <a:srgbClr val="000000">
                      <a:alpha val="43137"/>
                    </a:srgbClr>
                  </a:outerShdw>
                </a:effectLst>
              </a:rPr>
              <a:t> Development Across Languages (2018)</a:t>
            </a:r>
          </a:p>
          <a:p>
            <a:pPr marL="0" indent="0">
              <a:buNone/>
            </a:pPr>
            <a:r>
              <a:rPr lang="en-US" altLang="zh-CN" sz="2400" dirty="0" err="1"/>
              <a:t>Ch</a:t>
            </a:r>
            <a:r>
              <a:rPr lang="en-US" altLang="zh-CN" sz="2400" dirty="0"/>
              <a:t> 2: The </a:t>
            </a:r>
            <a:r>
              <a:rPr lang="en-US" altLang="zh-CN" sz="2400" dirty="0" err="1"/>
              <a:t>FrameNet</a:t>
            </a:r>
            <a:r>
              <a:rPr lang="en-US" altLang="zh-CN" sz="2400" dirty="0"/>
              <a:t> </a:t>
            </a:r>
            <a:r>
              <a:rPr lang="en-US" altLang="zh-CN" sz="2400" dirty="0" err="1"/>
              <a:t>Constructicon</a:t>
            </a:r>
            <a:r>
              <a:rPr lang="en-US" altLang="zh-CN" sz="2400" dirty="0"/>
              <a:t> in Action</a:t>
            </a:r>
            <a:endParaRPr lang="zh-CN" altLang="en-US" sz="2400" dirty="0"/>
          </a:p>
        </p:txBody>
      </p:sp>
      <p:pic>
        <p:nvPicPr>
          <p:cNvPr id="6" name="图片 5"/>
          <p:cNvPicPr>
            <a:picLocks noChangeAspect="1"/>
          </p:cNvPicPr>
          <p:nvPr/>
        </p:nvPicPr>
        <p:blipFill>
          <a:blip r:embed="rId3"/>
          <a:stretch>
            <a:fillRect/>
          </a:stretch>
        </p:blipFill>
        <p:spPr>
          <a:xfrm>
            <a:off x="6948264" y="4293096"/>
            <a:ext cx="1566626" cy="2325240"/>
          </a:xfrm>
          <a:prstGeom prst="rect">
            <a:avLst/>
          </a:prstGeom>
        </p:spPr>
      </p:pic>
      <p:pic>
        <p:nvPicPr>
          <p:cNvPr id="7" name="图片 6"/>
          <p:cNvPicPr>
            <a:picLocks noChangeAspect="1"/>
          </p:cNvPicPr>
          <p:nvPr/>
        </p:nvPicPr>
        <p:blipFill>
          <a:blip r:embed="rId4"/>
          <a:stretch>
            <a:fillRect/>
          </a:stretch>
        </p:blipFill>
        <p:spPr>
          <a:xfrm>
            <a:off x="6948264" y="1700808"/>
            <a:ext cx="1566626" cy="2281228"/>
          </a:xfrm>
          <a:prstGeom prst="rect">
            <a:avLst/>
          </a:prstGeom>
        </p:spPr>
      </p:pic>
    </p:spTree>
    <p:extLst>
      <p:ext uri="{BB962C8B-B14F-4D97-AF65-F5344CB8AC3E}">
        <p14:creationId xmlns:p14="http://schemas.microsoft.com/office/powerpoint/2010/main" val="30536696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340768"/>
            <a:ext cx="8229600" cy="3886200"/>
          </a:xfrm>
        </p:spPr>
        <p:txBody>
          <a:bodyPr/>
          <a:lstStyle/>
          <a:p>
            <a:r>
              <a:rPr lang="en-US" altLang="zh-CN" sz="2400" dirty="0"/>
              <a:t>SYN</a:t>
            </a:r>
          </a:p>
          <a:p>
            <a:pPr>
              <a:buFont typeface="Wingdings" panose="05000000000000000000" pitchFamily="2" charset="2"/>
              <a:buChar char="Ø"/>
            </a:pPr>
            <a:r>
              <a:rPr lang="en-US" altLang="zh-CN" sz="2400" dirty="0"/>
              <a:t>CATEGORY</a:t>
            </a:r>
          </a:p>
          <a:p>
            <a:pPr>
              <a:buFont typeface="Arial" panose="020B0604020202020204" pitchFamily="34" charset="0"/>
              <a:buChar char="•"/>
            </a:pPr>
            <a:r>
              <a:rPr lang="en-US" altLang="zh-CN" sz="2400" dirty="0"/>
              <a:t>CASE</a:t>
            </a:r>
          </a:p>
          <a:p>
            <a:pPr>
              <a:buFont typeface="Arial" panose="020B0604020202020204" pitchFamily="34" charset="0"/>
              <a:buChar char="•"/>
            </a:pPr>
            <a:r>
              <a:rPr lang="en-US" altLang="zh-CN" sz="2400" dirty="0"/>
              <a:t>VERB-FORM(VF)</a:t>
            </a:r>
          </a:p>
          <a:p>
            <a:pPr>
              <a:buFont typeface="Arial" panose="020B0604020202020204" pitchFamily="34" charset="0"/>
              <a:buChar char="•"/>
            </a:pPr>
            <a:r>
              <a:rPr lang="en-US" altLang="zh-CN" sz="2400" dirty="0"/>
              <a:t>AUXILIARY(AUX)</a:t>
            </a:r>
          </a:p>
          <a:p>
            <a:pPr>
              <a:buFont typeface="Arial" panose="020B0604020202020204" pitchFamily="34" charset="0"/>
              <a:buChar char="•"/>
            </a:pPr>
            <a:r>
              <a:rPr lang="en-US" altLang="zh-CN" sz="2400" dirty="0"/>
              <a:t>INVERTED(INV)</a:t>
            </a:r>
          </a:p>
          <a:p>
            <a:pPr>
              <a:buFont typeface="Arial" panose="020B0604020202020204" pitchFamily="34" charset="0"/>
              <a:buChar char="•"/>
            </a:pPr>
            <a:r>
              <a:rPr lang="en-US" altLang="zh-CN" sz="2400" dirty="0"/>
              <a:t>INDEPENDENT-CLAUSE(IC)</a:t>
            </a:r>
          </a:p>
          <a:p>
            <a:pPr>
              <a:buFont typeface="Arial" panose="020B0604020202020204" pitchFamily="34" charset="0"/>
              <a:buChar char="•"/>
            </a:pPr>
            <a:r>
              <a:rPr lang="en-US" altLang="zh-CN" sz="2400" dirty="0"/>
              <a:t>SELECT</a:t>
            </a:r>
          </a:p>
          <a:p>
            <a:pPr>
              <a:buFont typeface="Arial" panose="020B0604020202020204" pitchFamily="34" charset="0"/>
              <a:buChar char="•"/>
            </a:pPr>
            <a:r>
              <a:rPr lang="en-US" altLang="zh-CN" sz="2400" dirty="0"/>
              <a:t>EXTERNAL-ARGUMENT(XARG)</a:t>
            </a:r>
          </a:p>
          <a:p>
            <a:pPr>
              <a:buFont typeface="Arial" panose="020B0604020202020204" pitchFamily="34" charset="0"/>
              <a:buChar char="•"/>
            </a:pPr>
            <a:r>
              <a:rPr lang="en-US" altLang="zh-CN" sz="2400" b="1" dirty="0">
                <a:solidFill>
                  <a:srgbClr val="FF0000"/>
                </a:solidFill>
              </a:rPr>
              <a:t>LEXICAL-IDENTIFIER(LID)</a:t>
            </a:r>
          </a:p>
          <a:p>
            <a:pPr>
              <a:buFont typeface="Wingdings" panose="05000000000000000000" pitchFamily="2" charset="2"/>
              <a:buChar char="Ø"/>
            </a:pPr>
            <a:r>
              <a:rPr lang="en-US" altLang="zh-CN" sz="2400" dirty="0"/>
              <a:t>VALENCE(VAL)</a:t>
            </a:r>
          </a:p>
          <a:p>
            <a:pPr>
              <a:buFont typeface="Wingdings" panose="05000000000000000000" pitchFamily="2" charset="2"/>
              <a:buChar char="Ø"/>
            </a:pPr>
            <a:r>
              <a:rPr lang="en-US" altLang="zh-CN" sz="2400" dirty="0"/>
              <a:t>MARKING(MRKG)</a:t>
            </a:r>
            <a:endParaRPr lang="zh-CN" altLang="en-US" sz="2400" dirty="0"/>
          </a:p>
        </p:txBody>
      </p:sp>
      <p:sp>
        <p:nvSpPr>
          <p:cNvPr id="4" name="标题 1"/>
          <p:cNvSpPr>
            <a:spLocks noGrp="1"/>
          </p:cNvSpPr>
          <p:nvPr>
            <p:ph type="title"/>
          </p:nvPr>
        </p:nvSpPr>
        <p:spPr>
          <a:xfrm>
            <a:off x="457200" y="457200"/>
            <a:ext cx="8229600" cy="883568"/>
          </a:xfrm>
        </p:spPr>
        <p:txBody>
          <a:bodyPr/>
          <a:lstStyle/>
          <a:p>
            <a:r>
              <a:rPr lang="en-US" altLang="zh-CN" sz="3200" dirty="0"/>
              <a:t>SBCG</a:t>
            </a:r>
            <a:r>
              <a:rPr lang="zh-CN" altLang="en-US" sz="3200" dirty="0"/>
              <a:t>的基本语言表示单位：语符（</a:t>
            </a:r>
            <a:r>
              <a:rPr lang="en-US" altLang="zh-CN" sz="3200" dirty="0"/>
              <a:t>Sign</a:t>
            </a:r>
            <a:r>
              <a:rPr lang="zh-CN" altLang="en-US" sz="3200" dirty="0"/>
              <a:t>）</a:t>
            </a:r>
          </a:p>
        </p:txBody>
      </p:sp>
      <p:sp>
        <p:nvSpPr>
          <p:cNvPr id="5" name="文本框 4"/>
          <p:cNvSpPr txBox="1"/>
          <p:nvPr/>
        </p:nvSpPr>
        <p:spPr>
          <a:xfrm>
            <a:off x="5724128" y="4653136"/>
            <a:ext cx="3096344" cy="1938992"/>
          </a:xfrm>
          <a:prstGeom prst="rect">
            <a:avLst/>
          </a:prstGeom>
          <a:noFill/>
        </p:spPr>
        <p:txBody>
          <a:bodyPr wrap="square" rtlCol="0">
            <a:spAutoFit/>
          </a:bodyPr>
          <a:lstStyle/>
          <a:p>
            <a:r>
              <a:rPr lang="zh-CN" altLang="en-US" sz="2000" dirty="0"/>
              <a:t>该特征用于标识该语言单位的中心语义论元结构，一般会与该语言单位</a:t>
            </a:r>
            <a:r>
              <a:rPr lang="en-US" altLang="zh-CN" sz="2000" dirty="0"/>
              <a:t>SEM|FRAMES </a:t>
            </a:r>
            <a:r>
              <a:rPr lang="zh-CN" altLang="en-US" sz="2000" dirty="0"/>
              <a:t>特征中的某个特征结构同标</a:t>
            </a:r>
            <a:r>
              <a:rPr lang="en-US" altLang="zh-CN" sz="2000" dirty="0"/>
              <a:t>(co-index)</a:t>
            </a:r>
            <a:r>
              <a:rPr lang="zh-CN" altLang="en-US" sz="2000" dirty="0"/>
              <a:t>。</a:t>
            </a:r>
          </a:p>
        </p:txBody>
      </p:sp>
    </p:spTree>
    <p:extLst>
      <p:ext uri="{BB962C8B-B14F-4D97-AF65-F5344CB8AC3E}">
        <p14:creationId xmlns:p14="http://schemas.microsoft.com/office/powerpoint/2010/main" val="21645016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340768"/>
            <a:ext cx="8229600" cy="3886200"/>
          </a:xfrm>
        </p:spPr>
        <p:txBody>
          <a:bodyPr/>
          <a:lstStyle/>
          <a:p>
            <a:r>
              <a:rPr lang="en-US" altLang="zh-CN" sz="2400" dirty="0"/>
              <a:t>SYN</a:t>
            </a:r>
          </a:p>
          <a:p>
            <a:pPr>
              <a:buFont typeface="Wingdings" panose="05000000000000000000" pitchFamily="2" charset="2"/>
              <a:buChar char="Ø"/>
            </a:pPr>
            <a:r>
              <a:rPr lang="en-US" altLang="zh-CN" sz="2400" dirty="0"/>
              <a:t>CATEGORY</a:t>
            </a:r>
          </a:p>
          <a:p>
            <a:pPr>
              <a:buFont typeface="Arial" panose="020B0604020202020204" pitchFamily="34" charset="0"/>
              <a:buChar char="•"/>
            </a:pPr>
            <a:r>
              <a:rPr lang="en-US" altLang="zh-CN" sz="2400" dirty="0"/>
              <a:t>CASE</a:t>
            </a:r>
          </a:p>
          <a:p>
            <a:pPr>
              <a:buFont typeface="Arial" panose="020B0604020202020204" pitchFamily="34" charset="0"/>
              <a:buChar char="•"/>
            </a:pPr>
            <a:r>
              <a:rPr lang="en-US" altLang="zh-CN" sz="2400" dirty="0"/>
              <a:t>VERB-FORM(VF)</a:t>
            </a:r>
          </a:p>
          <a:p>
            <a:pPr>
              <a:buFont typeface="Arial" panose="020B0604020202020204" pitchFamily="34" charset="0"/>
              <a:buChar char="•"/>
            </a:pPr>
            <a:r>
              <a:rPr lang="en-US" altLang="zh-CN" sz="2400" dirty="0"/>
              <a:t>AUXILIARY(AUX)</a:t>
            </a:r>
          </a:p>
          <a:p>
            <a:pPr>
              <a:buFont typeface="Arial" panose="020B0604020202020204" pitchFamily="34" charset="0"/>
              <a:buChar char="•"/>
            </a:pPr>
            <a:r>
              <a:rPr lang="en-US" altLang="zh-CN" sz="2400" dirty="0"/>
              <a:t>INVERTED(INV)</a:t>
            </a:r>
          </a:p>
          <a:p>
            <a:pPr>
              <a:buFont typeface="Arial" panose="020B0604020202020204" pitchFamily="34" charset="0"/>
              <a:buChar char="•"/>
            </a:pPr>
            <a:r>
              <a:rPr lang="en-US" altLang="zh-CN" sz="2400" dirty="0"/>
              <a:t>INDEPENDENT-CLAUSE(IC)</a:t>
            </a:r>
          </a:p>
          <a:p>
            <a:pPr>
              <a:buFont typeface="Arial" panose="020B0604020202020204" pitchFamily="34" charset="0"/>
              <a:buChar char="•"/>
            </a:pPr>
            <a:r>
              <a:rPr lang="en-US" altLang="zh-CN" sz="2400" dirty="0"/>
              <a:t>SELECT</a:t>
            </a:r>
          </a:p>
          <a:p>
            <a:pPr>
              <a:buFont typeface="Arial" panose="020B0604020202020204" pitchFamily="34" charset="0"/>
              <a:buChar char="•"/>
            </a:pPr>
            <a:r>
              <a:rPr lang="en-US" altLang="zh-CN" sz="2400" dirty="0"/>
              <a:t>EXTERNAL-ARGUMENT(XARG)</a:t>
            </a:r>
          </a:p>
          <a:p>
            <a:pPr>
              <a:buFont typeface="Arial" panose="020B0604020202020204" pitchFamily="34" charset="0"/>
              <a:buChar char="•"/>
            </a:pPr>
            <a:r>
              <a:rPr lang="en-US" altLang="zh-CN" sz="2400" dirty="0"/>
              <a:t>LEXICAL-IDENTIFIER(LID)</a:t>
            </a:r>
          </a:p>
          <a:p>
            <a:pPr>
              <a:buFont typeface="Wingdings" panose="05000000000000000000" pitchFamily="2" charset="2"/>
              <a:buChar char="Ø"/>
            </a:pPr>
            <a:r>
              <a:rPr lang="en-US" altLang="zh-CN" sz="2400" b="1" dirty="0">
                <a:solidFill>
                  <a:srgbClr val="FF0000"/>
                </a:solidFill>
              </a:rPr>
              <a:t>VALENCE(VAL)</a:t>
            </a:r>
          </a:p>
          <a:p>
            <a:pPr>
              <a:buFont typeface="Wingdings" panose="05000000000000000000" pitchFamily="2" charset="2"/>
              <a:buChar char="Ø"/>
            </a:pPr>
            <a:r>
              <a:rPr lang="en-US" altLang="zh-CN" sz="2400" dirty="0"/>
              <a:t>MARKING(MRKG)</a:t>
            </a:r>
            <a:endParaRPr lang="zh-CN" altLang="en-US" sz="2400" dirty="0"/>
          </a:p>
        </p:txBody>
      </p:sp>
      <p:sp>
        <p:nvSpPr>
          <p:cNvPr id="4" name="标题 1"/>
          <p:cNvSpPr>
            <a:spLocks noGrp="1"/>
          </p:cNvSpPr>
          <p:nvPr>
            <p:ph type="title"/>
          </p:nvPr>
        </p:nvSpPr>
        <p:spPr>
          <a:xfrm>
            <a:off x="457200" y="457200"/>
            <a:ext cx="8229600" cy="883568"/>
          </a:xfrm>
        </p:spPr>
        <p:txBody>
          <a:bodyPr/>
          <a:lstStyle/>
          <a:p>
            <a:r>
              <a:rPr lang="en-US" altLang="zh-CN" sz="3200" dirty="0"/>
              <a:t>SBCG</a:t>
            </a:r>
            <a:r>
              <a:rPr lang="zh-CN" altLang="en-US" sz="3200" dirty="0"/>
              <a:t>的基本语言表示单位：语符（</a:t>
            </a:r>
            <a:r>
              <a:rPr lang="en-US" altLang="zh-CN" sz="3200" dirty="0"/>
              <a:t>Sign</a:t>
            </a:r>
            <a:r>
              <a:rPr lang="zh-CN" altLang="en-US" sz="3200" dirty="0"/>
              <a:t>）</a:t>
            </a:r>
          </a:p>
        </p:txBody>
      </p:sp>
      <p:sp>
        <p:nvSpPr>
          <p:cNvPr id="5" name="文本框 4"/>
          <p:cNvSpPr txBox="1"/>
          <p:nvPr/>
        </p:nvSpPr>
        <p:spPr>
          <a:xfrm>
            <a:off x="5724128" y="3795807"/>
            <a:ext cx="3096344" cy="2862322"/>
          </a:xfrm>
          <a:prstGeom prst="rect">
            <a:avLst/>
          </a:prstGeom>
          <a:noFill/>
        </p:spPr>
        <p:txBody>
          <a:bodyPr wrap="square" rtlCol="0">
            <a:spAutoFit/>
          </a:bodyPr>
          <a:lstStyle/>
          <a:p>
            <a:r>
              <a:rPr lang="zh-CN" altLang="en-US" sz="2000" dirty="0"/>
              <a:t>该特征用于标识该语言单位对配价成分的需求，中心语在结合句法配价成分之前，</a:t>
            </a:r>
            <a:r>
              <a:rPr lang="en-US" altLang="zh-CN" sz="2000" dirty="0"/>
              <a:t>VAL</a:t>
            </a:r>
            <a:r>
              <a:rPr lang="zh-CN" altLang="en-US" sz="2000" dirty="0"/>
              <a:t>的内容与</a:t>
            </a:r>
            <a:r>
              <a:rPr lang="en-US" altLang="zh-CN" sz="2000" dirty="0"/>
              <a:t>ARG-ST</a:t>
            </a:r>
            <a:r>
              <a:rPr lang="zh-CN" altLang="en-US" sz="2000" dirty="0"/>
              <a:t>中的内容相同，随着句法配价成分的进入，</a:t>
            </a:r>
            <a:r>
              <a:rPr lang="en-US" altLang="zh-CN" sz="2000" dirty="0"/>
              <a:t>VAL</a:t>
            </a:r>
            <a:r>
              <a:rPr lang="zh-CN" altLang="en-US" sz="2000" dirty="0"/>
              <a:t>中相应的成分逐个被删除。</a:t>
            </a:r>
            <a:r>
              <a:rPr lang="en-US" altLang="zh-CN" sz="2000" dirty="0"/>
              <a:t>VAL</a:t>
            </a:r>
            <a:r>
              <a:rPr lang="zh-CN" altLang="en-US" sz="2000" dirty="0"/>
              <a:t>为空的语言单位不能再结合任何句法配价成分。</a:t>
            </a:r>
          </a:p>
        </p:txBody>
      </p:sp>
    </p:spTree>
    <p:extLst>
      <p:ext uri="{BB962C8B-B14F-4D97-AF65-F5344CB8AC3E}">
        <p14:creationId xmlns:p14="http://schemas.microsoft.com/office/powerpoint/2010/main" val="2379962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340768"/>
            <a:ext cx="8229600" cy="3886200"/>
          </a:xfrm>
        </p:spPr>
        <p:txBody>
          <a:bodyPr/>
          <a:lstStyle/>
          <a:p>
            <a:r>
              <a:rPr lang="en-US" altLang="zh-CN" sz="2400" dirty="0"/>
              <a:t>SYN</a:t>
            </a:r>
          </a:p>
          <a:p>
            <a:pPr>
              <a:buFont typeface="Wingdings" panose="05000000000000000000" pitchFamily="2" charset="2"/>
              <a:buChar char="Ø"/>
            </a:pPr>
            <a:r>
              <a:rPr lang="en-US" altLang="zh-CN" sz="2400" dirty="0"/>
              <a:t>CATEGORY</a:t>
            </a:r>
          </a:p>
          <a:p>
            <a:pPr>
              <a:buFont typeface="Arial" panose="020B0604020202020204" pitchFamily="34" charset="0"/>
              <a:buChar char="•"/>
            </a:pPr>
            <a:r>
              <a:rPr lang="en-US" altLang="zh-CN" sz="2400" dirty="0"/>
              <a:t>CASE</a:t>
            </a:r>
          </a:p>
          <a:p>
            <a:pPr>
              <a:buFont typeface="Arial" panose="020B0604020202020204" pitchFamily="34" charset="0"/>
              <a:buChar char="•"/>
            </a:pPr>
            <a:r>
              <a:rPr lang="en-US" altLang="zh-CN" sz="2400" dirty="0"/>
              <a:t>VERB-FORM(VF)</a:t>
            </a:r>
          </a:p>
          <a:p>
            <a:pPr>
              <a:buFont typeface="Arial" panose="020B0604020202020204" pitchFamily="34" charset="0"/>
              <a:buChar char="•"/>
            </a:pPr>
            <a:r>
              <a:rPr lang="en-US" altLang="zh-CN" sz="2400" dirty="0"/>
              <a:t>AUXILIARY(AUX)</a:t>
            </a:r>
          </a:p>
          <a:p>
            <a:pPr>
              <a:buFont typeface="Arial" panose="020B0604020202020204" pitchFamily="34" charset="0"/>
              <a:buChar char="•"/>
            </a:pPr>
            <a:r>
              <a:rPr lang="en-US" altLang="zh-CN" sz="2400" dirty="0"/>
              <a:t>INVERTED(INV)</a:t>
            </a:r>
          </a:p>
          <a:p>
            <a:pPr>
              <a:buFont typeface="Arial" panose="020B0604020202020204" pitchFamily="34" charset="0"/>
              <a:buChar char="•"/>
            </a:pPr>
            <a:r>
              <a:rPr lang="en-US" altLang="zh-CN" sz="2400" dirty="0"/>
              <a:t>INDEPENDENT-CLAUSE(IC)</a:t>
            </a:r>
          </a:p>
          <a:p>
            <a:pPr>
              <a:buFont typeface="Arial" panose="020B0604020202020204" pitchFamily="34" charset="0"/>
              <a:buChar char="•"/>
            </a:pPr>
            <a:r>
              <a:rPr lang="en-US" altLang="zh-CN" sz="2400" dirty="0"/>
              <a:t>SELECT</a:t>
            </a:r>
          </a:p>
          <a:p>
            <a:pPr>
              <a:buFont typeface="Arial" panose="020B0604020202020204" pitchFamily="34" charset="0"/>
              <a:buChar char="•"/>
            </a:pPr>
            <a:r>
              <a:rPr lang="en-US" altLang="zh-CN" sz="2400" dirty="0"/>
              <a:t>EXTERNAL-ARGUMENT(XARG)</a:t>
            </a:r>
          </a:p>
          <a:p>
            <a:pPr>
              <a:buFont typeface="Arial" panose="020B0604020202020204" pitchFamily="34" charset="0"/>
              <a:buChar char="•"/>
            </a:pPr>
            <a:r>
              <a:rPr lang="en-US" altLang="zh-CN" sz="2400" dirty="0"/>
              <a:t>LEXICAL-IDENTIFIER(LID)</a:t>
            </a:r>
          </a:p>
          <a:p>
            <a:pPr>
              <a:buFont typeface="Wingdings" panose="05000000000000000000" pitchFamily="2" charset="2"/>
              <a:buChar char="Ø"/>
            </a:pPr>
            <a:r>
              <a:rPr lang="en-US" altLang="zh-CN" sz="2400" dirty="0"/>
              <a:t>VALENCE(VAL)</a:t>
            </a:r>
          </a:p>
          <a:p>
            <a:pPr>
              <a:buFont typeface="Wingdings" panose="05000000000000000000" pitchFamily="2" charset="2"/>
              <a:buChar char="Ø"/>
            </a:pPr>
            <a:r>
              <a:rPr lang="en-US" altLang="zh-CN" sz="2400" b="1" dirty="0">
                <a:solidFill>
                  <a:srgbClr val="FF0000"/>
                </a:solidFill>
              </a:rPr>
              <a:t>MARKING(MRKG)</a:t>
            </a:r>
            <a:endParaRPr lang="zh-CN" altLang="en-US" sz="2400" b="1" dirty="0">
              <a:solidFill>
                <a:srgbClr val="FF0000"/>
              </a:solidFill>
            </a:endParaRPr>
          </a:p>
        </p:txBody>
      </p:sp>
      <p:sp>
        <p:nvSpPr>
          <p:cNvPr id="4" name="标题 1"/>
          <p:cNvSpPr>
            <a:spLocks noGrp="1"/>
          </p:cNvSpPr>
          <p:nvPr>
            <p:ph type="title"/>
          </p:nvPr>
        </p:nvSpPr>
        <p:spPr>
          <a:xfrm>
            <a:off x="457200" y="457200"/>
            <a:ext cx="8229600" cy="883568"/>
          </a:xfrm>
        </p:spPr>
        <p:txBody>
          <a:bodyPr/>
          <a:lstStyle/>
          <a:p>
            <a:r>
              <a:rPr lang="en-US" altLang="zh-CN" sz="3200" dirty="0"/>
              <a:t>SBCG</a:t>
            </a:r>
            <a:r>
              <a:rPr lang="zh-CN" altLang="en-US" sz="3200" dirty="0"/>
              <a:t>的基本语言表示单位：语符（</a:t>
            </a:r>
            <a:r>
              <a:rPr lang="en-US" altLang="zh-CN" sz="3200" dirty="0"/>
              <a:t>Sign</a:t>
            </a:r>
            <a:r>
              <a:rPr lang="zh-CN" altLang="en-US" sz="3200" dirty="0"/>
              <a:t>）</a:t>
            </a:r>
          </a:p>
        </p:txBody>
      </p:sp>
      <p:sp>
        <p:nvSpPr>
          <p:cNvPr id="5" name="文本框 4"/>
          <p:cNvSpPr txBox="1"/>
          <p:nvPr/>
        </p:nvSpPr>
        <p:spPr>
          <a:xfrm>
            <a:off x="5736468" y="4545504"/>
            <a:ext cx="3096344" cy="1938992"/>
          </a:xfrm>
          <a:prstGeom prst="rect">
            <a:avLst/>
          </a:prstGeom>
          <a:noFill/>
        </p:spPr>
        <p:txBody>
          <a:bodyPr wrap="square" rtlCol="0">
            <a:spAutoFit/>
          </a:bodyPr>
          <a:lstStyle/>
          <a:p>
            <a:r>
              <a:rPr lang="zh-CN" altLang="en-US" sz="2000" dirty="0"/>
              <a:t>该特征用于标识一些具有修饰性的成分和限定性的成分。取值非</a:t>
            </a:r>
            <a:r>
              <a:rPr lang="en-US" altLang="zh-CN" sz="2000" dirty="0" err="1"/>
              <a:t>unmk</a:t>
            </a:r>
            <a:r>
              <a:rPr lang="zh-CN" altLang="en-US" sz="2000" dirty="0"/>
              <a:t>（</a:t>
            </a:r>
            <a:r>
              <a:rPr lang="en-US" altLang="zh-CN" sz="2000" dirty="0"/>
              <a:t>unmarked</a:t>
            </a:r>
            <a:r>
              <a:rPr lang="zh-CN" altLang="en-US" sz="2000" dirty="0"/>
              <a:t>）的语言单位的</a:t>
            </a:r>
            <a:r>
              <a:rPr lang="en-US" altLang="zh-CN" sz="2000" dirty="0"/>
              <a:t>SELECT</a:t>
            </a:r>
            <a:r>
              <a:rPr lang="zh-CN" altLang="en-US" sz="2000" dirty="0"/>
              <a:t>特征一般会有相应的非空取值。</a:t>
            </a:r>
          </a:p>
        </p:txBody>
      </p:sp>
      <p:pic>
        <p:nvPicPr>
          <p:cNvPr id="2" name="图片 1"/>
          <p:cNvPicPr>
            <a:picLocks noChangeAspect="1"/>
          </p:cNvPicPr>
          <p:nvPr/>
        </p:nvPicPr>
        <p:blipFill>
          <a:blip r:embed="rId3"/>
          <a:stretch>
            <a:fillRect/>
          </a:stretch>
        </p:blipFill>
        <p:spPr>
          <a:xfrm>
            <a:off x="3635896" y="1628800"/>
            <a:ext cx="5342928" cy="1780976"/>
          </a:xfrm>
          <a:prstGeom prst="rect">
            <a:avLst/>
          </a:prstGeom>
        </p:spPr>
      </p:pic>
      <p:sp>
        <p:nvSpPr>
          <p:cNvPr id="6" name="左大括号 5"/>
          <p:cNvSpPr/>
          <p:nvPr/>
        </p:nvSpPr>
        <p:spPr>
          <a:xfrm>
            <a:off x="3563888" y="1772816"/>
            <a:ext cx="144016" cy="1512168"/>
          </a:xfrm>
          <a:prstGeom prst="leftBrace">
            <a:avLst/>
          </a:prstGeom>
          <a:noFill/>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extLst>
      <p:ext uri="{BB962C8B-B14F-4D97-AF65-F5344CB8AC3E}">
        <p14:creationId xmlns:p14="http://schemas.microsoft.com/office/powerpoint/2010/main" val="9390352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484784"/>
            <a:ext cx="8229600" cy="4382616"/>
          </a:xfrm>
        </p:spPr>
        <p:txBody>
          <a:bodyPr/>
          <a:lstStyle/>
          <a:p>
            <a:r>
              <a:rPr lang="en-US" altLang="zh-CN" dirty="0"/>
              <a:t>SEM</a:t>
            </a:r>
          </a:p>
          <a:p>
            <a:pPr>
              <a:buFont typeface="Wingdings" panose="05000000000000000000" pitchFamily="2" charset="2"/>
              <a:buChar char="Ø"/>
            </a:pPr>
            <a:r>
              <a:rPr lang="en-US" altLang="zh-CN" dirty="0"/>
              <a:t>INDEX</a:t>
            </a:r>
          </a:p>
          <a:p>
            <a:pPr>
              <a:buFont typeface="Wingdings" panose="05000000000000000000" pitchFamily="2" charset="2"/>
              <a:buChar char="Ø"/>
            </a:pPr>
            <a:r>
              <a:rPr lang="en-US" altLang="zh-CN" dirty="0"/>
              <a:t>LOCAL-TOP(LTOP)</a:t>
            </a:r>
          </a:p>
          <a:p>
            <a:pPr>
              <a:buFont typeface="Wingdings" panose="05000000000000000000" pitchFamily="2" charset="2"/>
              <a:buChar char="Ø"/>
            </a:pPr>
            <a:r>
              <a:rPr lang="en-US" altLang="zh-CN" dirty="0"/>
              <a:t>FRAMES</a:t>
            </a:r>
          </a:p>
          <a:p>
            <a:pPr>
              <a:buFont typeface="Arial" panose="020B0604020202020204" pitchFamily="34" charset="0"/>
              <a:buChar char="•"/>
            </a:pPr>
            <a:r>
              <a:rPr lang="en-US" altLang="zh-CN" dirty="0"/>
              <a:t>LABEL</a:t>
            </a:r>
          </a:p>
        </p:txBody>
      </p:sp>
      <p:sp>
        <p:nvSpPr>
          <p:cNvPr id="4" name="标题 1"/>
          <p:cNvSpPr>
            <a:spLocks noGrp="1"/>
          </p:cNvSpPr>
          <p:nvPr>
            <p:ph type="title"/>
          </p:nvPr>
        </p:nvSpPr>
        <p:spPr>
          <a:xfrm>
            <a:off x="457200" y="457200"/>
            <a:ext cx="8229600" cy="883568"/>
          </a:xfrm>
        </p:spPr>
        <p:txBody>
          <a:bodyPr/>
          <a:lstStyle/>
          <a:p>
            <a:r>
              <a:rPr lang="en-US" altLang="zh-CN" sz="3200" dirty="0"/>
              <a:t>SBCG</a:t>
            </a:r>
            <a:r>
              <a:rPr lang="zh-CN" altLang="en-US" sz="3200" dirty="0"/>
              <a:t>的基本语言表示单位：语符（</a:t>
            </a:r>
            <a:r>
              <a:rPr lang="en-US" altLang="zh-CN" sz="3200" dirty="0"/>
              <a:t>Sign</a:t>
            </a:r>
            <a:r>
              <a:rPr lang="zh-CN" altLang="en-US" sz="3200" dirty="0"/>
              <a:t>）</a:t>
            </a:r>
          </a:p>
        </p:txBody>
      </p:sp>
    </p:spTree>
    <p:extLst>
      <p:ext uri="{BB962C8B-B14F-4D97-AF65-F5344CB8AC3E}">
        <p14:creationId xmlns:p14="http://schemas.microsoft.com/office/powerpoint/2010/main" val="16251879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484784"/>
            <a:ext cx="8229600" cy="4382616"/>
          </a:xfrm>
        </p:spPr>
        <p:txBody>
          <a:bodyPr/>
          <a:lstStyle/>
          <a:p>
            <a:r>
              <a:rPr lang="en-US" altLang="zh-CN" dirty="0"/>
              <a:t>SEM</a:t>
            </a:r>
          </a:p>
          <a:p>
            <a:pPr>
              <a:buFont typeface="Wingdings" panose="05000000000000000000" pitchFamily="2" charset="2"/>
              <a:buChar char="Ø"/>
            </a:pPr>
            <a:r>
              <a:rPr lang="en-US" altLang="zh-CN" b="1" dirty="0">
                <a:solidFill>
                  <a:srgbClr val="FF0000"/>
                </a:solidFill>
              </a:rPr>
              <a:t>INDEX</a:t>
            </a:r>
          </a:p>
          <a:p>
            <a:pPr>
              <a:buFont typeface="Wingdings" panose="05000000000000000000" pitchFamily="2" charset="2"/>
              <a:buChar char="Ø"/>
            </a:pPr>
            <a:r>
              <a:rPr lang="en-US" altLang="zh-CN" dirty="0"/>
              <a:t>LOCAL-TOP(LTOP)</a:t>
            </a:r>
          </a:p>
          <a:p>
            <a:pPr>
              <a:buFont typeface="Wingdings" panose="05000000000000000000" pitchFamily="2" charset="2"/>
              <a:buChar char="Ø"/>
            </a:pPr>
            <a:r>
              <a:rPr lang="en-US" altLang="zh-CN" dirty="0"/>
              <a:t>FRAMES</a:t>
            </a:r>
          </a:p>
          <a:p>
            <a:pPr>
              <a:buFont typeface="Arial" panose="020B0604020202020204" pitchFamily="34" charset="0"/>
              <a:buChar char="•"/>
            </a:pPr>
            <a:r>
              <a:rPr lang="en-US" altLang="zh-CN" dirty="0"/>
              <a:t>LABEL</a:t>
            </a:r>
          </a:p>
        </p:txBody>
      </p:sp>
      <p:sp>
        <p:nvSpPr>
          <p:cNvPr id="4" name="标题 1"/>
          <p:cNvSpPr>
            <a:spLocks noGrp="1"/>
          </p:cNvSpPr>
          <p:nvPr>
            <p:ph type="title"/>
          </p:nvPr>
        </p:nvSpPr>
        <p:spPr>
          <a:xfrm>
            <a:off x="457200" y="457200"/>
            <a:ext cx="8229600" cy="883568"/>
          </a:xfrm>
        </p:spPr>
        <p:txBody>
          <a:bodyPr/>
          <a:lstStyle/>
          <a:p>
            <a:r>
              <a:rPr lang="en-US" altLang="zh-CN" sz="3200" dirty="0"/>
              <a:t>SBCG</a:t>
            </a:r>
            <a:r>
              <a:rPr lang="zh-CN" altLang="en-US" sz="3200" dirty="0"/>
              <a:t>的基本语言表示单位：语符（</a:t>
            </a:r>
            <a:r>
              <a:rPr lang="en-US" altLang="zh-CN" sz="3200" dirty="0"/>
              <a:t>Sign</a:t>
            </a:r>
            <a:r>
              <a:rPr lang="zh-CN" altLang="en-US" sz="3200" dirty="0"/>
              <a:t>）</a:t>
            </a:r>
          </a:p>
        </p:txBody>
      </p:sp>
      <p:sp>
        <p:nvSpPr>
          <p:cNvPr id="2" name="文本框 1"/>
          <p:cNvSpPr txBox="1"/>
          <p:nvPr/>
        </p:nvSpPr>
        <p:spPr>
          <a:xfrm>
            <a:off x="5220072" y="2132856"/>
            <a:ext cx="3312368" cy="1323439"/>
          </a:xfrm>
          <a:prstGeom prst="rect">
            <a:avLst/>
          </a:prstGeom>
          <a:noFill/>
        </p:spPr>
        <p:txBody>
          <a:bodyPr wrap="square" rtlCol="0">
            <a:spAutoFit/>
          </a:bodyPr>
          <a:lstStyle/>
          <a:p>
            <a:r>
              <a:rPr lang="zh-CN" altLang="en-US" sz="2000" dirty="0"/>
              <a:t>该特征用于表示语言单位的“所指”，对于体词性成分而言是</a:t>
            </a:r>
            <a:r>
              <a:rPr lang="zh-CN" altLang="en-US" sz="2000" b="1" dirty="0">
                <a:solidFill>
                  <a:srgbClr val="FF0000"/>
                </a:solidFill>
              </a:rPr>
              <a:t>实体</a:t>
            </a:r>
            <a:r>
              <a:rPr lang="zh-CN" altLang="en-US" sz="2000" dirty="0"/>
              <a:t>，对于谓词性成分而言是</a:t>
            </a:r>
            <a:r>
              <a:rPr lang="zh-CN" altLang="en-US" sz="2000" b="1" dirty="0">
                <a:solidFill>
                  <a:srgbClr val="FF0000"/>
                </a:solidFill>
              </a:rPr>
              <a:t>事件</a:t>
            </a:r>
            <a:r>
              <a:rPr lang="zh-CN" altLang="en-US" sz="2000" dirty="0"/>
              <a:t>或</a:t>
            </a:r>
            <a:r>
              <a:rPr lang="zh-CN" altLang="en-US" sz="2000" b="1" dirty="0">
                <a:solidFill>
                  <a:srgbClr val="FF0000"/>
                </a:solidFill>
              </a:rPr>
              <a:t>情景</a:t>
            </a:r>
            <a:r>
              <a:rPr lang="zh-CN" altLang="en-US" sz="2000" dirty="0"/>
              <a:t>。</a:t>
            </a:r>
          </a:p>
        </p:txBody>
      </p:sp>
    </p:spTree>
    <p:extLst>
      <p:ext uri="{BB962C8B-B14F-4D97-AF65-F5344CB8AC3E}">
        <p14:creationId xmlns:p14="http://schemas.microsoft.com/office/powerpoint/2010/main" val="17266619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484784"/>
            <a:ext cx="8229600" cy="4382616"/>
          </a:xfrm>
        </p:spPr>
        <p:txBody>
          <a:bodyPr/>
          <a:lstStyle/>
          <a:p>
            <a:r>
              <a:rPr lang="en-US" altLang="zh-CN" dirty="0"/>
              <a:t>SEM</a:t>
            </a:r>
          </a:p>
          <a:p>
            <a:pPr>
              <a:buFont typeface="Wingdings" panose="05000000000000000000" pitchFamily="2" charset="2"/>
              <a:buChar char="Ø"/>
            </a:pPr>
            <a:r>
              <a:rPr lang="en-US" altLang="zh-CN" dirty="0"/>
              <a:t>INDEX</a:t>
            </a:r>
          </a:p>
          <a:p>
            <a:pPr>
              <a:buFont typeface="Wingdings" panose="05000000000000000000" pitchFamily="2" charset="2"/>
              <a:buChar char="Ø"/>
            </a:pPr>
            <a:r>
              <a:rPr lang="en-US" altLang="zh-CN" b="1" dirty="0">
                <a:solidFill>
                  <a:srgbClr val="FF0000"/>
                </a:solidFill>
              </a:rPr>
              <a:t>LOCAL-TOP(LTOP)</a:t>
            </a:r>
          </a:p>
          <a:p>
            <a:pPr>
              <a:buFont typeface="Wingdings" panose="05000000000000000000" pitchFamily="2" charset="2"/>
              <a:buChar char="Ø"/>
            </a:pPr>
            <a:r>
              <a:rPr lang="en-US" altLang="zh-CN" dirty="0"/>
              <a:t>FRAMES</a:t>
            </a:r>
          </a:p>
          <a:p>
            <a:pPr>
              <a:buFont typeface="Arial" panose="020B0604020202020204" pitchFamily="34" charset="0"/>
              <a:buChar char="•"/>
            </a:pPr>
            <a:r>
              <a:rPr lang="en-US" altLang="zh-CN" dirty="0"/>
              <a:t>LABEL</a:t>
            </a:r>
          </a:p>
        </p:txBody>
      </p:sp>
      <p:sp>
        <p:nvSpPr>
          <p:cNvPr id="4" name="标题 1"/>
          <p:cNvSpPr>
            <a:spLocks noGrp="1"/>
          </p:cNvSpPr>
          <p:nvPr>
            <p:ph type="title"/>
          </p:nvPr>
        </p:nvSpPr>
        <p:spPr>
          <a:xfrm>
            <a:off x="457200" y="457200"/>
            <a:ext cx="8229600" cy="883568"/>
          </a:xfrm>
        </p:spPr>
        <p:txBody>
          <a:bodyPr/>
          <a:lstStyle/>
          <a:p>
            <a:r>
              <a:rPr lang="en-US" altLang="zh-CN" sz="3200" dirty="0"/>
              <a:t>SBCG</a:t>
            </a:r>
            <a:r>
              <a:rPr lang="zh-CN" altLang="en-US" sz="3200" dirty="0"/>
              <a:t>的基本语言表示单位：语符（</a:t>
            </a:r>
            <a:r>
              <a:rPr lang="en-US" altLang="zh-CN" sz="3200" dirty="0"/>
              <a:t>Sign</a:t>
            </a:r>
            <a:r>
              <a:rPr lang="zh-CN" altLang="en-US" sz="3200" dirty="0"/>
              <a:t>）</a:t>
            </a:r>
          </a:p>
        </p:txBody>
      </p:sp>
      <p:sp>
        <p:nvSpPr>
          <p:cNvPr id="2" name="文本框 1"/>
          <p:cNvSpPr txBox="1"/>
          <p:nvPr/>
        </p:nvSpPr>
        <p:spPr>
          <a:xfrm>
            <a:off x="5076056" y="2708920"/>
            <a:ext cx="3384376" cy="1323439"/>
          </a:xfrm>
          <a:prstGeom prst="rect">
            <a:avLst/>
          </a:prstGeom>
          <a:noFill/>
        </p:spPr>
        <p:txBody>
          <a:bodyPr wrap="square" rtlCol="0">
            <a:spAutoFit/>
          </a:bodyPr>
          <a:lstStyle/>
          <a:p>
            <a:r>
              <a:rPr lang="zh-CN" altLang="en-US" sz="2000" dirty="0"/>
              <a:t>该特征用于</a:t>
            </a:r>
            <a:r>
              <a:rPr lang="zh-CN" altLang="en-US" sz="2000" dirty="0" smtClean="0"/>
              <a:t>标识</a:t>
            </a:r>
            <a:r>
              <a:rPr lang="en-US" altLang="zh-CN" sz="2000" dirty="0" smtClean="0"/>
              <a:t>FRAMES</a:t>
            </a:r>
            <a:r>
              <a:rPr lang="zh-CN" altLang="en-US" sz="2000" dirty="0" smtClean="0"/>
              <a:t>中</a:t>
            </a:r>
            <a:r>
              <a:rPr lang="zh-CN" altLang="en-US" sz="2000" dirty="0"/>
              <a:t>最顶层的</a:t>
            </a:r>
            <a:r>
              <a:rPr lang="zh-CN" altLang="en-US" sz="2000" dirty="0" smtClean="0"/>
              <a:t>语义框架（</a:t>
            </a:r>
            <a:r>
              <a:rPr lang="en-US" altLang="zh-CN" sz="2000" dirty="0" smtClean="0"/>
              <a:t>frame</a:t>
            </a:r>
            <a:r>
              <a:rPr lang="zh-CN" altLang="en-US" sz="2000" dirty="0" smtClean="0"/>
              <a:t>），</a:t>
            </a:r>
            <a:r>
              <a:rPr lang="zh-CN" altLang="en-US" sz="2000" dirty="0"/>
              <a:t>与该语义框架的</a:t>
            </a:r>
            <a:r>
              <a:rPr lang="en-US" altLang="zh-CN" sz="2000" dirty="0"/>
              <a:t>LABEL</a:t>
            </a:r>
            <a:r>
              <a:rPr lang="zh-CN" altLang="en-US" sz="2000" dirty="0"/>
              <a:t>特征同标。</a:t>
            </a:r>
          </a:p>
        </p:txBody>
      </p:sp>
    </p:spTree>
    <p:extLst>
      <p:ext uri="{BB962C8B-B14F-4D97-AF65-F5344CB8AC3E}">
        <p14:creationId xmlns:p14="http://schemas.microsoft.com/office/powerpoint/2010/main" val="333150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484784"/>
            <a:ext cx="8229600" cy="4382616"/>
          </a:xfrm>
        </p:spPr>
        <p:txBody>
          <a:bodyPr/>
          <a:lstStyle/>
          <a:p>
            <a:r>
              <a:rPr lang="en-US" altLang="zh-CN" dirty="0"/>
              <a:t>SEM</a:t>
            </a:r>
          </a:p>
          <a:p>
            <a:pPr>
              <a:buFont typeface="Wingdings" panose="05000000000000000000" pitchFamily="2" charset="2"/>
              <a:buChar char="Ø"/>
            </a:pPr>
            <a:r>
              <a:rPr lang="en-US" altLang="zh-CN" dirty="0"/>
              <a:t>INDEX</a:t>
            </a:r>
          </a:p>
          <a:p>
            <a:pPr>
              <a:buFont typeface="Wingdings" panose="05000000000000000000" pitchFamily="2" charset="2"/>
              <a:buChar char="Ø"/>
            </a:pPr>
            <a:r>
              <a:rPr lang="en-US" altLang="zh-CN" dirty="0"/>
              <a:t>LOCAL-TOP(LTOP)</a:t>
            </a:r>
          </a:p>
          <a:p>
            <a:pPr>
              <a:buFont typeface="Wingdings" panose="05000000000000000000" pitchFamily="2" charset="2"/>
              <a:buChar char="Ø"/>
            </a:pPr>
            <a:r>
              <a:rPr lang="en-US" altLang="zh-CN" b="1" dirty="0">
                <a:solidFill>
                  <a:srgbClr val="FF0000"/>
                </a:solidFill>
              </a:rPr>
              <a:t>FRAMES</a:t>
            </a:r>
          </a:p>
          <a:p>
            <a:pPr>
              <a:buFont typeface="Arial" panose="020B0604020202020204" pitchFamily="34" charset="0"/>
              <a:buChar char="•"/>
            </a:pPr>
            <a:r>
              <a:rPr lang="en-US" altLang="zh-CN" dirty="0"/>
              <a:t>LABEL</a:t>
            </a:r>
          </a:p>
        </p:txBody>
      </p:sp>
      <p:sp>
        <p:nvSpPr>
          <p:cNvPr id="4" name="标题 1"/>
          <p:cNvSpPr>
            <a:spLocks noGrp="1"/>
          </p:cNvSpPr>
          <p:nvPr>
            <p:ph type="title"/>
          </p:nvPr>
        </p:nvSpPr>
        <p:spPr>
          <a:xfrm>
            <a:off x="457200" y="457200"/>
            <a:ext cx="8229600" cy="883568"/>
          </a:xfrm>
        </p:spPr>
        <p:txBody>
          <a:bodyPr/>
          <a:lstStyle/>
          <a:p>
            <a:r>
              <a:rPr lang="en-US" altLang="zh-CN" sz="3200" dirty="0"/>
              <a:t>SBCG</a:t>
            </a:r>
            <a:r>
              <a:rPr lang="zh-CN" altLang="en-US" sz="3200" dirty="0"/>
              <a:t>的基本语言表示单位：语符（</a:t>
            </a:r>
            <a:r>
              <a:rPr lang="en-US" altLang="zh-CN" sz="3200" dirty="0"/>
              <a:t>Sign</a:t>
            </a:r>
            <a:r>
              <a:rPr lang="zh-CN" altLang="en-US" sz="3200" dirty="0"/>
              <a:t>）</a:t>
            </a:r>
          </a:p>
        </p:txBody>
      </p:sp>
      <p:sp>
        <p:nvSpPr>
          <p:cNvPr id="2" name="文本框 1"/>
          <p:cNvSpPr txBox="1"/>
          <p:nvPr/>
        </p:nvSpPr>
        <p:spPr>
          <a:xfrm>
            <a:off x="5076056" y="3284984"/>
            <a:ext cx="3384376" cy="1015663"/>
          </a:xfrm>
          <a:prstGeom prst="rect">
            <a:avLst/>
          </a:prstGeom>
          <a:noFill/>
        </p:spPr>
        <p:txBody>
          <a:bodyPr wrap="square" rtlCol="0">
            <a:spAutoFit/>
          </a:bodyPr>
          <a:lstStyle/>
          <a:p>
            <a:r>
              <a:rPr lang="zh-CN" altLang="en-US" sz="2000" dirty="0"/>
              <a:t>该特征用于存放构成该语言单位的语义的所有语义框架（</a:t>
            </a:r>
            <a:r>
              <a:rPr lang="en-US" altLang="zh-CN" sz="2000" dirty="0"/>
              <a:t>FRAME</a:t>
            </a:r>
            <a:r>
              <a:rPr lang="zh-CN" altLang="en-US" sz="2000" dirty="0"/>
              <a:t>）。</a:t>
            </a:r>
          </a:p>
        </p:txBody>
      </p:sp>
    </p:spTree>
    <p:extLst>
      <p:ext uri="{BB962C8B-B14F-4D97-AF65-F5344CB8AC3E}">
        <p14:creationId xmlns:p14="http://schemas.microsoft.com/office/powerpoint/2010/main" val="39029616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484784"/>
            <a:ext cx="8229600" cy="4382616"/>
          </a:xfrm>
        </p:spPr>
        <p:txBody>
          <a:bodyPr/>
          <a:lstStyle/>
          <a:p>
            <a:r>
              <a:rPr lang="en-US" altLang="zh-CN" dirty="0"/>
              <a:t>SEM</a:t>
            </a:r>
          </a:p>
          <a:p>
            <a:pPr>
              <a:buFont typeface="Wingdings" panose="05000000000000000000" pitchFamily="2" charset="2"/>
              <a:buChar char="Ø"/>
            </a:pPr>
            <a:r>
              <a:rPr lang="en-US" altLang="zh-CN" dirty="0"/>
              <a:t>INDEX</a:t>
            </a:r>
          </a:p>
          <a:p>
            <a:pPr>
              <a:buFont typeface="Wingdings" panose="05000000000000000000" pitchFamily="2" charset="2"/>
              <a:buChar char="Ø"/>
            </a:pPr>
            <a:r>
              <a:rPr lang="en-US" altLang="zh-CN" dirty="0"/>
              <a:t>LOCAL-TOP(LTOP)</a:t>
            </a:r>
          </a:p>
          <a:p>
            <a:pPr>
              <a:buFont typeface="Wingdings" panose="05000000000000000000" pitchFamily="2" charset="2"/>
              <a:buChar char="Ø"/>
            </a:pPr>
            <a:r>
              <a:rPr lang="en-US" altLang="zh-CN" dirty="0"/>
              <a:t>FRAMES</a:t>
            </a:r>
          </a:p>
          <a:p>
            <a:pPr>
              <a:buFont typeface="Arial" panose="020B0604020202020204" pitchFamily="34" charset="0"/>
              <a:buChar char="•"/>
            </a:pPr>
            <a:r>
              <a:rPr lang="en-US" altLang="zh-CN" b="1" dirty="0">
                <a:solidFill>
                  <a:srgbClr val="FF0000"/>
                </a:solidFill>
              </a:rPr>
              <a:t>LABEL</a:t>
            </a:r>
          </a:p>
        </p:txBody>
      </p:sp>
      <p:sp>
        <p:nvSpPr>
          <p:cNvPr id="4" name="标题 1"/>
          <p:cNvSpPr>
            <a:spLocks noGrp="1"/>
          </p:cNvSpPr>
          <p:nvPr>
            <p:ph type="title"/>
          </p:nvPr>
        </p:nvSpPr>
        <p:spPr>
          <a:xfrm>
            <a:off x="457200" y="457200"/>
            <a:ext cx="8229600" cy="883568"/>
          </a:xfrm>
        </p:spPr>
        <p:txBody>
          <a:bodyPr/>
          <a:lstStyle/>
          <a:p>
            <a:r>
              <a:rPr lang="en-US" altLang="zh-CN" sz="3200" dirty="0"/>
              <a:t>SBCG</a:t>
            </a:r>
            <a:r>
              <a:rPr lang="zh-CN" altLang="en-US" sz="3200" dirty="0"/>
              <a:t>的基本语言表示单位：语符（</a:t>
            </a:r>
            <a:r>
              <a:rPr lang="en-US" altLang="zh-CN" sz="3200" dirty="0"/>
              <a:t>Sign</a:t>
            </a:r>
            <a:r>
              <a:rPr lang="zh-CN" altLang="en-US" sz="3200" dirty="0"/>
              <a:t>）</a:t>
            </a:r>
          </a:p>
        </p:txBody>
      </p:sp>
      <p:sp>
        <p:nvSpPr>
          <p:cNvPr id="2" name="文本框 1"/>
          <p:cNvSpPr txBox="1"/>
          <p:nvPr/>
        </p:nvSpPr>
        <p:spPr>
          <a:xfrm>
            <a:off x="5148064" y="3933056"/>
            <a:ext cx="3384376" cy="2246769"/>
          </a:xfrm>
          <a:prstGeom prst="rect">
            <a:avLst/>
          </a:prstGeom>
          <a:noFill/>
        </p:spPr>
        <p:txBody>
          <a:bodyPr wrap="square" rtlCol="0">
            <a:spAutoFit/>
          </a:bodyPr>
          <a:lstStyle/>
          <a:p>
            <a:r>
              <a:rPr lang="zh-CN" altLang="en-US" sz="2000" dirty="0"/>
              <a:t>该特征为存放在</a:t>
            </a:r>
            <a:r>
              <a:rPr lang="en-US" altLang="zh-CN" sz="2000" dirty="0"/>
              <a:t>FRAMES</a:t>
            </a:r>
            <a:r>
              <a:rPr lang="zh-CN" altLang="en-US" sz="2000" dirty="0"/>
              <a:t>中的各个特定语义框架各自所有，作为自身的标识符供其他特征调用，可以表示短语语义的</a:t>
            </a:r>
            <a:r>
              <a:rPr lang="en-US" altLang="zh-CN" sz="2000" dirty="0"/>
              <a:t>LOCAL-TOP</a:t>
            </a:r>
            <a:r>
              <a:rPr lang="zh-CN" altLang="en-US" sz="2000" dirty="0"/>
              <a:t>特征，还可以表示框架之间的嵌套关系（例如量词辖域）。</a:t>
            </a:r>
          </a:p>
        </p:txBody>
      </p:sp>
    </p:spTree>
    <p:extLst>
      <p:ext uri="{BB962C8B-B14F-4D97-AF65-F5344CB8AC3E}">
        <p14:creationId xmlns:p14="http://schemas.microsoft.com/office/powerpoint/2010/main" val="12469594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457200" y="457200"/>
            <a:ext cx="8229600" cy="883568"/>
          </a:xfrm>
        </p:spPr>
        <p:txBody>
          <a:bodyPr/>
          <a:lstStyle/>
          <a:p>
            <a:r>
              <a:rPr lang="en-US" altLang="zh-CN" sz="3200" dirty="0"/>
              <a:t>SBCG</a:t>
            </a:r>
            <a:r>
              <a:rPr lang="zh-CN" altLang="en-US" sz="3200" dirty="0"/>
              <a:t>的基本语言表示单位：语符（</a:t>
            </a:r>
            <a:r>
              <a:rPr lang="en-US" altLang="zh-CN" sz="3200" dirty="0"/>
              <a:t>Sign</a:t>
            </a:r>
            <a:r>
              <a:rPr lang="zh-CN" altLang="en-US" sz="3200" dirty="0"/>
              <a:t>）</a:t>
            </a:r>
          </a:p>
        </p:txBody>
      </p:sp>
      <p:sp>
        <p:nvSpPr>
          <p:cNvPr id="5" name="内容占位符 2"/>
          <p:cNvSpPr>
            <a:spLocks noGrp="1"/>
          </p:cNvSpPr>
          <p:nvPr>
            <p:ph idx="1"/>
          </p:nvPr>
        </p:nvSpPr>
        <p:spPr>
          <a:xfrm>
            <a:off x="457200" y="1484784"/>
            <a:ext cx="8229600" cy="4382616"/>
          </a:xfrm>
        </p:spPr>
        <p:txBody>
          <a:bodyPr/>
          <a:lstStyle/>
          <a:p>
            <a:r>
              <a:rPr lang="en-US" altLang="zh-CN" dirty="0"/>
              <a:t>SEM</a:t>
            </a:r>
            <a:r>
              <a:rPr lang="zh-CN" altLang="en-US" dirty="0"/>
              <a:t>特征举例：</a:t>
            </a:r>
            <a:endParaRPr lang="en-US" altLang="zh-CN" dirty="0"/>
          </a:p>
        </p:txBody>
      </p:sp>
      <p:pic>
        <p:nvPicPr>
          <p:cNvPr id="6" name="图片 5"/>
          <p:cNvPicPr>
            <a:picLocks noChangeAspect="1"/>
          </p:cNvPicPr>
          <p:nvPr/>
        </p:nvPicPr>
        <p:blipFill>
          <a:blip r:embed="rId2"/>
          <a:stretch>
            <a:fillRect/>
          </a:stretch>
        </p:blipFill>
        <p:spPr>
          <a:xfrm>
            <a:off x="98295" y="3072767"/>
            <a:ext cx="3815270" cy="3012509"/>
          </a:xfrm>
          <a:prstGeom prst="rect">
            <a:avLst/>
          </a:prstGeom>
        </p:spPr>
      </p:pic>
      <p:pic>
        <p:nvPicPr>
          <p:cNvPr id="7" name="图片 6"/>
          <p:cNvPicPr>
            <a:picLocks noChangeAspect="1"/>
          </p:cNvPicPr>
          <p:nvPr/>
        </p:nvPicPr>
        <p:blipFill>
          <a:blip r:embed="rId3"/>
          <a:stretch>
            <a:fillRect/>
          </a:stretch>
        </p:blipFill>
        <p:spPr>
          <a:xfrm>
            <a:off x="4006980" y="3094186"/>
            <a:ext cx="5038725" cy="2933700"/>
          </a:xfrm>
          <a:prstGeom prst="rect">
            <a:avLst/>
          </a:prstGeom>
        </p:spPr>
      </p:pic>
    </p:spTree>
    <p:extLst>
      <p:ext uri="{BB962C8B-B14F-4D97-AF65-F5344CB8AC3E}">
        <p14:creationId xmlns:p14="http://schemas.microsoft.com/office/powerpoint/2010/main" val="41295596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457200" y="457200"/>
            <a:ext cx="8229600" cy="883568"/>
          </a:xfrm>
        </p:spPr>
        <p:txBody>
          <a:bodyPr/>
          <a:lstStyle/>
          <a:p>
            <a:r>
              <a:rPr lang="en-US" altLang="zh-CN" sz="3200" dirty="0"/>
              <a:t>SBCG</a:t>
            </a:r>
            <a:r>
              <a:rPr lang="zh-CN" altLang="en-US" sz="3200" dirty="0"/>
              <a:t>的基本语言表示单位：语符（</a:t>
            </a:r>
            <a:r>
              <a:rPr lang="en-US" altLang="zh-CN" sz="3200" dirty="0"/>
              <a:t>Sign</a:t>
            </a:r>
            <a:r>
              <a:rPr lang="zh-CN" altLang="en-US" sz="3200" dirty="0"/>
              <a:t>）</a:t>
            </a:r>
          </a:p>
        </p:txBody>
      </p:sp>
      <p:sp>
        <p:nvSpPr>
          <p:cNvPr id="5" name="内容占位符 2"/>
          <p:cNvSpPr>
            <a:spLocks noGrp="1"/>
          </p:cNvSpPr>
          <p:nvPr>
            <p:ph idx="1"/>
          </p:nvPr>
        </p:nvSpPr>
        <p:spPr>
          <a:xfrm>
            <a:off x="457200" y="1484784"/>
            <a:ext cx="8229600" cy="4382616"/>
          </a:xfrm>
        </p:spPr>
        <p:txBody>
          <a:bodyPr/>
          <a:lstStyle/>
          <a:p>
            <a:r>
              <a:rPr lang="en-US" altLang="zh-CN" dirty="0"/>
              <a:t>SEM</a:t>
            </a:r>
            <a:r>
              <a:rPr lang="zh-CN" altLang="en-US" dirty="0"/>
              <a:t>特征举例：</a:t>
            </a:r>
            <a:endParaRPr lang="en-US" altLang="zh-CN" dirty="0"/>
          </a:p>
        </p:txBody>
      </p:sp>
      <p:pic>
        <p:nvPicPr>
          <p:cNvPr id="2" name="图片 1"/>
          <p:cNvPicPr>
            <a:picLocks noChangeAspect="1"/>
          </p:cNvPicPr>
          <p:nvPr/>
        </p:nvPicPr>
        <p:blipFill>
          <a:blip r:embed="rId3"/>
          <a:stretch>
            <a:fillRect/>
          </a:stretch>
        </p:blipFill>
        <p:spPr>
          <a:xfrm>
            <a:off x="928687" y="2204864"/>
            <a:ext cx="7286625" cy="4286250"/>
          </a:xfrm>
          <a:prstGeom prst="rect">
            <a:avLst/>
          </a:prstGeom>
        </p:spPr>
      </p:pic>
    </p:spTree>
    <p:extLst>
      <p:ext uri="{BB962C8B-B14F-4D97-AF65-F5344CB8AC3E}">
        <p14:creationId xmlns:p14="http://schemas.microsoft.com/office/powerpoint/2010/main" val="3463100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628800"/>
            <a:ext cx="5554960" cy="4536504"/>
          </a:xfrm>
          <a:prstGeom prst="rect">
            <a:avLst/>
          </a:prstGeom>
        </p:spPr>
      </p:pic>
      <p:sp>
        <p:nvSpPr>
          <p:cNvPr id="2" name="标题 1"/>
          <p:cNvSpPr>
            <a:spLocks noGrp="1"/>
          </p:cNvSpPr>
          <p:nvPr>
            <p:ph type="title"/>
          </p:nvPr>
        </p:nvSpPr>
        <p:spPr>
          <a:xfrm>
            <a:off x="457200" y="457200"/>
            <a:ext cx="8229600" cy="955576"/>
          </a:xfrm>
        </p:spPr>
        <p:txBody>
          <a:bodyPr/>
          <a:lstStyle/>
          <a:p>
            <a:r>
              <a:rPr lang="zh-CN" altLang="en-US" sz="2800" dirty="0"/>
              <a:t>天下大势，分久必合，合久必分</a:t>
            </a:r>
          </a:p>
        </p:txBody>
      </p:sp>
      <p:sp>
        <p:nvSpPr>
          <p:cNvPr id="5" name="矩形 4"/>
          <p:cNvSpPr/>
          <p:nvPr/>
        </p:nvSpPr>
        <p:spPr>
          <a:xfrm>
            <a:off x="1763688" y="3078012"/>
            <a:ext cx="3331361" cy="400110"/>
          </a:xfrm>
          <a:prstGeom prst="rect">
            <a:avLst/>
          </a:prstGeom>
        </p:spPr>
        <p:txBody>
          <a:bodyPr wrap="none">
            <a:spAutoFit/>
          </a:bodyPr>
          <a:lstStyle/>
          <a:p>
            <a:r>
              <a:rPr lang="en-US" altLang="zh-CN" sz="2000" b="1" dirty="0">
                <a:solidFill>
                  <a:schemeClr val="bg1"/>
                </a:solidFill>
              </a:rPr>
              <a:t>Universal Grammar Camp</a:t>
            </a:r>
          </a:p>
        </p:txBody>
      </p:sp>
      <p:sp>
        <p:nvSpPr>
          <p:cNvPr id="7" name="矩形 6"/>
          <p:cNvSpPr/>
          <p:nvPr/>
        </p:nvSpPr>
        <p:spPr>
          <a:xfrm>
            <a:off x="3234680" y="4609223"/>
            <a:ext cx="2374561" cy="400110"/>
          </a:xfrm>
          <a:prstGeom prst="rect">
            <a:avLst/>
          </a:prstGeom>
        </p:spPr>
        <p:txBody>
          <a:bodyPr wrap="none">
            <a:spAutoFit/>
          </a:bodyPr>
          <a:lstStyle/>
          <a:p>
            <a:r>
              <a:rPr lang="en-US" altLang="zh-CN" sz="2000" b="1" dirty="0">
                <a:solidFill>
                  <a:schemeClr val="bg1"/>
                </a:solidFill>
              </a:rPr>
              <a:t>Typological Camp</a:t>
            </a:r>
          </a:p>
        </p:txBody>
      </p:sp>
      <p:sp>
        <p:nvSpPr>
          <p:cNvPr id="8" name="矩形 7"/>
          <p:cNvSpPr/>
          <p:nvPr/>
        </p:nvSpPr>
        <p:spPr>
          <a:xfrm>
            <a:off x="436919" y="4987153"/>
            <a:ext cx="3031599" cy="400110"/>
          </a:xfrm>
          <a:prstGeom prst="rect">
            <a:avLst/>
          </a:prstGeom>
        </p:spPr>
        <p:txBody>
          <a:bodyPr wrap="none">
            <a:spAutoFit/>
          </a:bodyPr>
          <a:lstStyle/>
          <a:p>
            <a:r>
              <a:rPr lang="en-US" altLang="zh-CN" sz="2000" b="1" dirty="0">
                <a:solidFill>
                  <a:schemeClr val="bg1"/>
                </a:solidFill>
              </a:rPr>
              <a:t>Formal Grammar Camp</a:t>
            </a:r>
            <a:endParaRPr lang="zh-CN" altLang="en-US" sz="2000" b="1" dirty="0">
              <a:solidFill>
                <a:schemeClr val="bg1"/>
              </a:solidFill>
            </a:endParaRPr>
          </a:p>
        </p:txBody>
      </p:sp>
      <p:sp>
        <p:nvSpPr>
          <p:cNvPr id="10" name="文本框 9"/>
          <p:cNvSpPr txBox="1"/>
          <p:nvPr/>
        </p:nvSpPr>
        <p:spPr>
          <a:xfrm>
            <a:off x="6169770" y="952435"/>
            <a:ext cx="2718490" cy="5509200"/>
          </a:xfrm>
          <a:prstGeom prst="rect">
            <a:avLst/>
          </a:prstGeom>
          <a:noFill/>
        </p:spPr>
        <p:txBody>
          <a:bodyPr wrap="square" rtlCol="0">
            <a:spAutoFit/>
          </a:bodyPr>
          <a:lstStyle/>
          <a:p>
            <a:r>
              <a:rPr lang="en-US" altLang="zh-CN" sz="1600" b="1" dirty="0">
                <a:effectLst>
                  <a:outerShdw blurRad="38100" dist="38100" dir="2700000" algn="tl">
                    <a:srgbClr val="000000">
                      <a:alpha val="43137"/>
                    </a:srgbClr>
                  </a:outerShdw>
                </a:effectLst>
              </a:rPr>
              <a:t>Universal Grammar Camp</a:t>
            </a:r>
          </a:p>
          <a:p>
            <a:endParaRPr lang="en-US" altLang="zh-CN" sz="1600" dirty="0"/>
          </a:p>
          <a:p>
            <a:r>
              <a:rPr lang="zh-CN" altLang="en-US" sz="1600" dirty="0"/>
              <a:t>该流派假设人类的语言能力是与生俱来的，认为所有人类语言都是同一套普遍语法（</a:t>
            </a:r>
            <a:r>
              <a:rPr lang="en-US" altLang="zh-CN" sz="1600" dirty="0"/>
              <a:t>Universal Grammar</a:t>
            </a:r>
            <a:r>
              <a:rPr lang="zh-CN" altLang="en-US" sz="1600" dirty="0"/>
              <a:t>）的具有不同的参数（</a:t>
            </a:r>
            <a:r>
              <a:rPr lang="en-US" altLang="zh-CN" sz="1600" dirty="0"/>
              <a:t>Parameters</a:t>
            </a:r>
            <a:r>
              <a:rPr lang="zh-CN" altLang="en-US" sz="1600" dirty="0"/>
              <a:t>）取值的变体，通过设计移位、语迹、约束等概念使对语言结构的分析符合预先的理论假设。</a:t>
            </a:r>
            <a:endParaRPr lang="en-US" altLang="zh-CN" sz="1600" dirty="0"/>
          </a:p>
          <a:p>
            <a:endParaRPr lang="en-US" altLang="zh-CN" sz="1600" dirty="0"/>
          </a:p>
          <a:p>
            <a:r>
              <a:rPr lang="zh-CN" altLang="en-US" sz="1600" dirty="0"/>
              <a:t>虽然该流派在国内被称为“形式语法”，但是其形式化程度远没有达到可为机器所使用的程度。该流派也对设计显式的、明晰的、具有高度一致性的语言知识库不感兴趣。</a:t>
            </a:r>
            <a:endParaRPr lang="en-US" altLang="zh-CN" sz="1600" dirty="0"/>
          </a:p>
          <a:p>
            <a:endParaRPr lang="en-US" altLang="zh-CN" sz="1600" dirty="0"/>
          </a:p>
          <a:p>
            <a:r>
              <a:rPr lang="zh-CN" altLang="en-US" sz="1600" dirty="0"/>
              <a:t>该流派是典型的从理论出发，“自顶向下”的研究取向。</a:t>
            </a:r>
            <a:endParaRPr lang="en-US" altLang="zh-CN" sz="1600" dirty="0"/>
          </a:p>
        </p:txBody>
      </p:sp>
    </p:spTree>
    <p:extLst>
      <p:ext uri="{BB962C8B-B14F-4D97-AF65-F5344CB8AC3E}">
        <p14:creationId xmlns:p14="http://schemas.microsoft.com/office/powerpoint/2010/main" val="15865744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2"/>
          <p:cNvSpPr>
            <a:spLocks noGrp="1"/>
          </p:cNvSpPr>
          <p:nvPr>
            <p:ph idx="1"/>
          </p:nvPr>
        </p:nvSpPr>
        <p:spPr>
          <a:xfrm>
            <a:off x="467544" y="660111"/>
            <a:ext cx="8424936" cy="4382616"/>
          </a:xfrm>
        </p:spPr>
        <p:txBody>
          <a:bodyPr/>
          <a:lstStyle/>
          <a:p>
            <a:r>
              <a:rPr lang="en-US" altLang="zh-CN" sz="2400" dirty="0"/>
              <a:t>SBCG</a:t>
            </a:r>
            <a:r>
              <a:rPr lang="zh-CN" altLang="en-US" sz="2400" dirty="0"/>
              <a:t>如何表示歧义：</a:t>
            </a:r>
            <a:r>
              <a:rPr lang="en-US" altLang="zh-CN" sz="2400" dirty="0"/>
              <a:t>Some student knows every answer. </a:t>
            </a:r>
          </a:p>
          <a:p>
            <a:pPr marL="0" indent="0">
              <a:buNone/>
            </a:pPr>
            <a:r>
              <a:rPr lang="zh-CN" altLang="en-US" sz="2400" dirty="0"/>
              <a:t>（类似于“</a:t>
            </a:r>
            <a:r>
              <a:rPr lang="en-US" altLang="zh-CN" sz="2400" dirty="0"/>
              <a:t>Every man loves a woman. </a:t>
            </a:r>
            <a:r>
              <a:rPr lang="zh-CN" altLang="en-US" sz="2400" dirty="0"/>
              <a:t>”）</a:t>
            </a:r>
            <a:endParaRPr lang="en-US" altLang="zh-CN" sz="2400" dirty="0"/>
          </a:p>
        </p:txBody>
      </p:sp>
      <p:pic>
        <p:nvPicPr>
          <p:cNvPr id="8" name="图片 7"/>
          <p:cNvPicPr>
            <a:picLocks noChangeAspect="1"/>
          </p:cNvPicPr>
          <p:nvPr/>
        </p:nvPicPr>
        <p:blipFill>
          <a:blip r:embed="rId2"/>
          <a:stretch>
            <a:fillRect/>
          </a:stretch>
        </p:blipFill>
        <p:spPr>
          <a:xfrm>
            <a:off x="1294811" y="1700808"/>
            <a:ext cx="6575065" cy="819656"/>
          </a:xfrm>
          <a:prstGeom prst="rect">
            <a:avLst/>
          </a:prstGeom>
        </p:spPr>
      </p:pic>
      <p:pic>
        <p:nvPicPr>
          <p:cNvPr id="10" name="图片 9"/>
          <p:cNvPicPr>
            <a:picLocks noChangeAspect="1"/>
          </p:cNvPicPr>
          <p:nvPr/>
        </p:nvPicPr>
        <p:blipFill>
          <a:blip r:embed="rId3"/>
          <a:stretch>
            <a:fillRect/>
          </a:stretch>
        </p:blipFill>
        <p:spPr>
          <a:xfrm>
            <a:off x="2098068" y="2592472"/>
            <a:ext cx="4968552" cy="4119042"/>
          </a:xfrm>
          <a:prstGeom prst="rect">
            <a:avLst/>
          </a:prstGeom>
        </p:spPr>
      </p:pic>
    </p:spTree>
    <p:extLst>
      <p:ext uri="{BB962C8B-B14F-4D97-AF65-F5344CB8AC3E}">
        <p14:creationId xmlns:p14="http://schemas.microsoft.com/office/powerpoint/2010/main" val="8306083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2"/>
          <a:srcRect b="52573"/>
          <a:stretch/>
        </p:blipFill>
        <p:spPr>
          <a:xfrm>
            <a:off x="295147" y="1043296"/>
            <a:ext cx="3998734" cy="236417"/>
          </a:xfrm>
          <a:prstGeom prst="rect">
            <a:avLst/>
          </a:prstGeom>
        </p:spPr>
      </p:pic>
      <p:pic>
        <p:nvPicPr>
          <p:cNvPr id="3" name="图片 2"/>
          <p:cNvPicPr>
            <a:picLocks noChangeAspect="1"/>
          </p:cNvPicPr>
          <p:nvPr/>
        </p:nvPicPr>
        <p:blipFill>
          <a:blip r:embed="rId3"/>
          <a:stretch>
            <a:fillRect/>
          </a:stretch>
        </p:blipFill>
        <p:spPr>
          <a:xfrm>
            <a:off x="4507770" y="451110"/>
            <a:ext cx="4636230" cy="3206421"/>
          </a:xfrm>
          <a:prstGeom prst="rect">
            <a:avLst/>
          </a:prstGeom>
        </p:spPr>
      </p:pic>
      <p:pic>
        <p:nvPicPr>
          <p:cNvPr id="12" name="图片 11"/>
          <p:cNvPicPr>
            <a:picLocks noChangeAspect="1"/>
          </p:cNvPicPr>
          <p:nvPr/>
        </p:nvPicPr>
        <p:blipFill rotWithShape="1">
          <a:blip r:embed="rId4"/>
          <a:srcRect b="48889"/>
          <a:stretch/>
        </p:blipFill>
        <p:spPr>
          <a:xfrm>
            <a:off x="295147" y="1439424"/>
            <a:ext cx="3908651" cy="1656184"/>
          </a:xfrm>
          <a:prstGeom prst="rect">
            <a:avLst/>
          </a:prstGeom>
        </p:spPr>
      </p:pic>
      <p:pic>
        <p:nvPicPr>
          <p:cNvPr id="13" name="图片 12"/>
          <p:cNvPicPr>
            <a:picLocks noChangeAspect="1"/>
          </p:cNvPicPr>
          <p:nvPr/>
        </p:nvPicPr>
        <p:blipFill>
          <a:blip r:embed="rId5"/>
          <a:stretch>
            <a:fillRect/>
          </a:stretch>
        </p:blipFill>
        <p:spPr>
          <a:xfrm>
            <a:off x="4483774" y="3657531"/>
            <a:ext cx="4660226" cy="3200469"/>
          </a:xfrm>
          <a:prstGeom prst="rect">
            <a:avLst/>
          </a:prstGeom>
        </p:spPr>
      </p:pic>
      <p:sp>
        <p:nvSpPr>
          <p:cNvPr id="2" name="椭圆 1"/>
          <p:cNvSpPr/>
          <p:nvPr/>
        </p:nvSpPr>
        <p:spPr>
          <a:xfrm>
            <a:off x="6228184" y="1988840"/>
            <a:ext cx="288032" cy="2786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6224572" y="5228549"/>
            <a:ext cx="288032" cy="2786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5292080" y="704107"/>
            <a:ext cx="288032" cy="2786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5289584" y="3910528"/>
            <a:ext cx="288032" cy="2786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5946744" y="3361343"/>
            <a:ext cx="288032" cy="2786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5936540" y="6545440"/>
            <a:ext cx="288032" cy="2786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p:cNvPicPr>
            <a:picLocks noChangeAspect="1"/>
          </p:cNvPicPr>
          <p:nvPr/>
        </p:nvPicPr>
        <p:blipFill rotWithShape="1">
          <a:blip r:embed="rId4"/>
          <a:srcRect t="48889"/>
          <a:stretch/>
        </p:blipFill>
        <p:spPr>
          <a:xfrm>
            <a:off x="295147" y="4539795"/>
            <a:ext cx="3908651" cy="1656184"/>
          </a:xfrm>
          <a:prstGeom prst="rect">
            <a:avLst/>
          </a:prstGeom>
        </p:spPr>
      </p:pic>
      <p:pic>
        <p:nvPicPr>
          <p:cNvPr id="16" name="图片 15"/>
          <p:cNvPicPr>
            <a:picLocks noChangeAspect="1"/>
          </p:cNvPicPr>
          <p:nvPr/>
        </p:nvPicPr>
        <p:blipFill rotWithShape="1">
          <a:blip r:embed="rId2"/>
          <a:srcRect t="37146"/>
          <a:stretch/>
        </p:blipFill>
        <p:spPr>
          <a:xfrm>
            <a:off x="295147" y="4068283"/>
            <a:ext cx="3998734" cy="313317"/>
          </a:xfrm>
          <a:prstGeom prst="rect">
            <a:avLst/>
          </a:prstGeom>
        </p:spPr>
      </p:pic>
    </p:spTree>
    <p:extLst>
      <p:ext uri="{BB962C8B-B14F-4D97-AF65-F5344CB8AC3E}">
        <p14:creationId xmlns:p14="http://schemas.microsoft.com/office/powerpoint/2010/main" val="13046261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5545360" y="5894617"/>
            <a:ext cx="3586361" cy="804264"/>
          </a:xfrm>
          <a:prstGeom prst="rect">
            <a:avLst/>
          </a:prstGeom>
        </p:spPr>
      </p:pic>
      <p:pic>
        <p:nvPicPr>
          <p:cNvPr id="11" name="图片 10"/>
          <p:cNvPicPr>
            <a:picLocks noChangeAspect="1"/>
          </p:cNvPicPr>
          <p:nvPr/>
        </p:nvPicPr>
        <p:blipFill>
          <a:blip r:embed="rId4"/>
          <a:stretch>
            <a:fillRect/>
          </a:stretch>
        </p:blipFill>
        <p:spPr>
          <a:xfrm>
            <a:off x="216856" y="5990063"/>
            <a:ext cx="5685952" cy="708818"/>
          </a:xfrm>
          <a:prstGeom prst="rect">
            <a:avLst/>
          </a:prstGeom>
        </p:spPr>
      </p:pic>
      <p:pic>
        <p:nvPicPr>
          <p:cNvPr id="2" name="图片 1"/>
          <p:cNvPicPr>
            <a:picLocks noChangeAspect="1"/>
          </p:cNvPicPr>
          <p:nvPr/>
        </p:nvPicPr>
        <p:blipFill>
          <a:blip r:embed="rId5"/>
          <a:stretch>
            <a:fillRect/>
          </a:stretch>
        </p:blipFill>
        <p:spPr>
          <a:xfrm>
            <a:off x="827584" y="764704"/>
            <a:ext cx="7556838" cy="4953148"/>
          </a:xfrm>
          <a:prstGeom prst="rect">
            <a:avLst/>
          </a:prstGeom>
        </p:spPr>
      </p:pic>
      <p:sp>
        <p:nvSpPr>
          <p:cNvPr id="5" name="文本框 4"/>
          <p:cNvSpPr txBox="1"/>
          <p:nvPr/>
        </p:nvSpPr>
        <p:spPr>
          <a:xfrm>
            <a:off x="3563888" y="1190870"/>
            <a:ext cx="3962944" cy="369332"/>
          </a:xfrm>
          <a:prstGeom prst="rect">
            <a:avLst/>
          </a:prstGeom>
          <a:noFill/>
        </p:spPr>
        <p:txBody>
          <a:bodyPr wrap="none" rtlCol="0">
            <a:spAutoFit/>
          </a:bodyPr>
          <a:lstStyle/>
          <a:p>
            <a:r>
              <a:rPr lang="en-US" altLang="zh-CN" dirty="0"/>
              <a:t>l</a:t>
            </a:r>
            <a:r>
              <a:rPr lang="en-US" altLang="zh-CN" sz="1200" dirty="0"/>
              <a:t>0</a:t>
            </a:r>
            <a:r>
              <a:rPr lang="en-US" altLang="zh-CN" dirty="0"/>
              <a:t>=</a:t>
            </a:r>
            <a:r>
              <a:rPr lang="en-US" altLang="zh-CN" sz="1200" dirty="0"/>
              <a:t>q5</a:t>
            </a:r>
            <a:r>
              <a:rPr lang="en-US" altLang="zh-CN" dirty="0"/>
              <a:t> </a:t>
            </a:r>
            <a:r>
              <a:rPr lang="zh-CN" altLang="en-US" dirty="0"/>
              <a:t>表示</a:t>
            </a:r>
            <a:r>
              <a:rPr lang="en-US" altLang="zh-CN" dirty="0"/>
              <a:t>l</a:t>
            </a:r>
            <a:r>
              <a:rPr lang="en-US" altLang="zh-CN" sz="1200" dirty="0"/>
              <a:t>0</a:t>
            </a:r>
            <a:r>
              <a:rPr lang="zh-CN" altLang="en-US" dirty="0"/>
              <a:t>在语义树中的位置不低于</a:t>
            </a:r>
            <a:r>
              <a:rPr lang="en-US" altLang="zh-CN" dirty="0"/>
              <a:t>l</a:t>
            </a:r>
            <a:r>
              <a:rPr lang="en-US" altLang="zh-CN" sz="1200" dirty="0"/>
              <a:t>5</a:t>
            </a:r>
            <a:endParaRPr lang="zh-CN" altLang="en-US" dirty="0"/>
          </a:p>
        </p:txBody>
      </p:sp>
      <p:sp>
        <p:nvSpPr>
          <p:cNvPr id="6" name="椭圆 5"/>
          <p:cNvSpPr/>
          <p:nvPr/>
        </p:nvSpPr>
        <p:spPr>
          <a:xfrm>
            <a:off x="2411760" y="1190870"/>
            <a:ext cx="864096" cy="43793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0124263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25224" y="1556773"/>
            <a:ext cx="8229600" cy="3886200"/>
          </a:xfrm>
        </p:spPr>
        <p:txBody>
          <a:bodyPr/>
          <a:lstStyle/>
          <a:p>
            <a:r>
              <a:rPr lang="en-US" altLang="zh-CN" dirty="0"/>
              <a:t>CNTXT</a:t>
            </a:r>
            <a:endParaRPr lang="zh-CN" altLang="en-US" dirty="0"/>
          </a:p>
        </p:txBody>
      </p:sp>
      <p:sp>
        <p:nvSpPr>
          <p:cNvPr id="4" name="标题 1"/>
          <p:cNvSpPr>
            <a:spLocks noGrp="1"/>
          </p:cNvSpPr>
          <p:nvPr>
            <p:ph type="title"/>
          </p:nvPr>
        </p:nvSpPr>
        <p:spPr>
          <a:xfrm>
            <a:off x="457200" y="457200"/>
            <a:ext cx="8229600" cy="883568"/>
          </a:xfrm>
        </p:spPr>
        <p:txBody>
          <a:bodyPr/>
          <a:lstStyle/>
          <a:p>
            <a:r>
              <a:rPr lang="en-US" altLang="zh-CN" sz="3200" dirty="0"/>
              <a:t>SBCG</a:t>
            </a:r>
            <a:r>
              <a:rPr lang="zh-CN" altLang="en-US" sz="3200" dirty="0"/>
              <a:t>的基本语言表示单位：语符（</a:t>
            </a:r>
            <a:r>
              <a:rPr lang="en-US" altLang="zh-CN" sz="3200" dirty="0"/>
              <a:t>Sign</a:t>
            </a:r>
            <a:r>
              <a:rPr lang="zh-CN" altLang="en-US" sz="3200" dirty="0"/>
              <a:t>）</a:t>
            </a:r>
          </a:p>
        </p:txBody>
      </p:sp>
      <p:pic>
        <p:nvPicPr>
          <p:cNvPr id="5" name="图片 4"/>
          <p:cNvPicPr>
            <a:picLocks noChangeAspect="1"/>
          </p:cNvPicPr>
          <p:nvPr/>
        </p:nvPicPr>
        <p:blipFill>
          <a:blip r:embed="rId3"/>
          <a:stretch>
            <a:fillRect/>
          </a:stretch>
        </p:blipFill>
        <p:spPr>
          <a:xfrm>
            <a:off x="401573" y="2577151"/>
            <a:ext cx="3609757" cy="2434487"/>
          </a:xfrm>
          <a:prstGeom prst="rect">
            <a:avLst/>
          </a:prstGeom>
        </p:spPr>
      </p:pic>
      <p:pic>
        <p:nvPicPr>
          <p:cNvPr id="6" name="图片 5"/>
          <p:cNvPicPr>
            <a:picLocks noChangeAspect="1"/>
          </p:cNvPicPr>
          <p:nvPr/>
        </p:nvPicPr>
        <p:blipFill>
          <a:blip r:embed="rId4"/>
          <a:stretch>
            <a:fillRect/>
          </a:stretch>
        </p:blipFill>
        <p:spPr>
          <a:xfrm>
            <a:off x="4540024" y="2189708"/>
            <a:ext cx="4356860" cy="2845296"/>
          </a:xfrm>
          <a:prstGeom prst="rect">
            <a:avLst/>
          </a:prstGeom>
        </p:spPr>
      </p:pic>
      <p:pic>
        <p:nvPicPr>
          <p:cNvPr id="7" name="图片 6"/>
          <p:cNvPicPr>
            <a:picLocks noChangeAspect="1"/>
          </p:cNvPicPr>
          <p:nvPr/>
        </p:nvPicPr>
        <p:blipFill>
          <a:blip r:embed="rId5"/>
          <a:stretch>
            <a:fillRect/>
          </a:stretch>
        </p:blipFill>
        <p:spPr>
          <a:xfrm>
            <a:off x="2259696" y="5158877"/>
            <a:ext cx="4560656" cy="1586315"/>
          </a:xfrm>
          <a:prstGeom prst="rect">
            <a:avLst/>
          </a:prstGeom>
        </p:spPr>
      </p:pic>
    </p:spTree>
    <p:extLst>
      <p:ext uri="{BB962C8B-B14F-4D97-AF65-F5344CB8AC3E}">
        <p14:creationId xmlns:p14="http://schemas.microsoft.com/office/powerpoint/2010/main" val="32605465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1560" y="514713"/>
            <a:ext cx="8229600" cy="898063"/>
          </a:xfrm>
        </p:spPr>
        <p:txBody>
          <a:bodyPr/>
          <a:lstStyle/>
          <a:p>
            <a:r>
              <a:rPr lang="en-US" altLang="zh-CN" dirty="0"/>
              <a:t>Sign</a:t>
            </a:r>
            <a:r>
              <a:rPr lang="zh-CN" altLang="en-US" dirty="0"/>
              <a:t>实例</a:t>
            </a:r>
          </a:p>
        </p:txBody>
      </p:sp>
      <p:pic>
        <p:nvPicPr>
          <p:cNvPr id="4" name="图片 3"/>
          <p:cNvPicPr>
            <a:picLocks noChangeAspect="1"/>
          </p:cNvPicPr>
          <p:nvPr/>
        </p:nvPicPr>
        <p:blipFill>
          <a:blip r:embed="rId3"/>
          <a:stretch>
            <a:fillRect/>
          </a:stretch>
        </p:blipFill>
        <p:spPr>
          <a:xfrm>
            <a:off x="251520" y="1691082"/>
            <a:ext cx="3354677" cy="5059514"/>
          </a:xfrm>
          <a:prstGeom prst="rect">
            <a:avLst/>
          </a:prstGeom>
        </p:spPr>
      </p:pic>
      <p:pic>
        <p:nvPicPr>
          <p:cNvPr id="5" name="图片 4"/>
          <p:cNvPicPr>
            <a:picLocks noChangeAspect="1"/>
          </p:cNvPicPr>
          <p:nvPr/>
        </p:nvPicPr>
        <p:blipFill>
          <a:blip r:embed="rId4"/>
          <a:stretch>
            <a:fillRect/>
          </a:stretch>
        </p:blipFill>
        <p:spPr>
          <a:xfrm>
            <a:off x="3707904" y="692696"/>
            <a:ext cx="5343525" cy="6057900"/>
          </a:xfrm>
          <a:prstGeom prst="rect">
            <a:avLst/>
          </a:prstGeom>
        </p:spPr>
      </p:pic>
    </p:spTree>
    <p:extLst>
      <p:ext uri="{BB962C8B-B14F-4D97-AF65-F5344CB8AC3E}">
        <p14:creationId xmlns:p14="http://schemas.microsoft.com/office/powerpoint/2010/main" val="31540252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4766" y="457199"/>
            <a:ext cx="4531490" cy="6372815"/>
          </a:xfrm>
          <a:prstGeom prst="rect">
            <a:avLst/>
          </a:prstGeom>
        </p:spPr>
      </p:pic>
    </p:spTree>
    <p:extLst>
      <p:ext uri="{BB962C8B-B14F-4D97-AF65-F5344CB8AC3E}">
        <p14:creationId xmlns:p14="http://schemas.microsoft.com/office/powerpoint/2010/main" val="42299235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000" dirty="0"/>
              <a:t>SBCG</a:t>
            </a:r>
            <a:r>
              <a:rPr lang="zh-CN" altLang="en-US" sz="4000" dirty="0"/>
              <a:t>是基于语符的</a:t>
            </a:r>
            <a:r>
              <a:rPr lang="zh-CN" altLang="en-US" sz="4000" b="1" dirty="0">
                <a:solidFill>
                  <a:srgbClr val="FF0000"/>
                </a:solidFill>
              </a:rPr>
              <a:t>构式</a:t>
            </a:r>
            <a:r>
              <a:rPr lang="zh-CN" altLang="en-US" sz="4000" dirty="0"/>
              <a:t>语法</a:t>
            </a:r>
          </a:p>
        </p:txBody>
      </p:sp>
      <p:sp>
        <p:nvSpPr>
          <p:cNvPr id="3" name="内容占位符 2"/>
          <p:cNvSpPr>
            <a:spLocks noGrp="1"/>
          </p:cNvSpPr>
          <p:nvPr>
            <p:ph idx="1"/>
          </p:nvPr>
        </p:nvSpPr>
        <p:spPr>
          <a:xfrm>
            <a:off x="457200" y="1752600"/>
            <a:ext cx="8229600" cy="4772744"/>
          </a:xfrm>
        </p:spPr>
        <p:txBody>
          <a:bodyPr/>
          <a:lstStyle/>
          <a:p>
            <a:r>
              <a:rPr lang="en-US" altLang="zh-CN" sz="2400" dirty="0"/>
              <a:t>SBCG</a:t>
            </a:r>
            <a:r>
              <a:rPr lang="zh-CN" altLang="en-US" sz="2400" dirty="0"/>
              <a:t>相较于</a:t>
            </a:r>
            <a:r>
              <a:rPr lang="en-US" altLang="zh-CN" sz="2400" dirty="0"/>
              <a:t>HPSG</a:t>
            </a:r>
            <a:r>
              <a:rPr lang="zh-CN" altLang="en-US" sz="2400" dirty="0"/>
              <a:t>的主要区别，除类型层级中引入了多继承之外，最重要的一点就是取消了用上下文无关文法表示的短语结构规则，用特征结构取而代之。</a:t>
            </a:r>
            <a:endParaRPr lang="en-US" altLang="zh-CN" sz="2400" dirty="0"/>
          </a:p>
          <a:p>
            <a:endParaRPr lang="en-US" altLang="zh-CN" sz="2400" dirty="0"/>
          </a:p>
          <a:p>
            <a:endParaRPr lang="en-US" altLang="zh-CN" sz="2400" dirty="0"/>
          </a:p>
          <a:p>
            <a:endParaRPr lang="en-US" altLang="zh-CN" sz="2400" dirty="0"/>
          </a:p>
          <a:p>
            <a:endParaRPr lang="en-US" altLang="zh-CN" sz="2400" dirty="0"/>
          </a:p>
          <a:p>
            <a:endParaRPr lang="en-US" altLang="zh-CN" sz="2400" dirty="0"/>
          </a:p>
          <a:p>
            <a:r>
              <a:rPr lang="zh-CN" altLang="en-US" sz="2400" dirty="0"/>
              <a:t>无论词还是短语，全部以类型“</a:t>
            </a:r>
            <a:r>
              <a:rPr lang="en-US" altLang="zh-CN" sz="2400" dirty="0"/>
              <a:t>construct</a:t>
            </a:r>
            <a:r>
              <a:rPr lang="zh-CN" altLang="en-US" sz="2400" dirty="0"/>
              <a:t>”来表示，这样就在语法体系中为处于词和短语层级之间的语言单位的描写提供了便利条件。</a:t>
            </a:r>
            <a:endParaRPr lang="en-US" altLang="zh-CN" sz="2400" dirty="0"/>
          </a:p>
          <a:p>
            <a:r>
              <a:rPr lang="zh-CN" altLang="en-US" sz="2400" dirty="0"/>
              <a:t>由此观之，</a:t>
            </a:r>
            <a:r>
              <a:rPr lang="en-US" altLang="zh-CN" sz="2400" dirty="0"/>
              <a:t>SBCG</a:t>
            </a:r>
            <a:r>
              <a:rPr lang="zh-CN" altLang="en-US" sz="2400" dirty="0"/>
              <a:t>算作一种“激进的构式语法”。</a:t>
            </a:r>
          </a:p>
        </p:txBody>
      </p:sp>
      <p:pic>
        <p:nvPicPr>
          <p:cNvPr id="4" name="图片 3"/>
          <p:cNvPicPr>
            <a:picLocks noChangeAspect="1"/>
          </p:cNvPicPr>
          <p:nvPr/>
        </p:nvPicPr>
        <p:blipFill>
          <a:blip r:embed="rId2"/>
          <a:stretch>
            <a:fillRect/>
          </a:stretch>
        </p:blipFill>
        <p:spPr>
          <a:xfrm>
            <a:off x="611560" y="3628194"/>
            <a:ext cx="3168113" cy="830436"/>
          </a:xfrm>
          <a:prstGeom prst="rect">
            <a:avLst/>
          </a:prstGeom>
        </p:spPr>
      </p:pic>
      <p:pic>
        <p:nvPicPr>
          <p:cNvPr id="5" name="图片 4"/>
          <p:cNvPicPr>
            <a:picLocks noChangeAspect="1"/>
          </p:cNvPicPr>
          <p:nvPr/>
        </p:nvPicPr>
        <p:blipFill>
          <a:blip r:embed="rId3"/>
          <a:stretch>
            <a:fillRect/>
          </a:stretch>
        </p:blipFill>
        <p:spPr>
          <a:xfrm>
            <a:off x="4421664" y="3077257"/>
            <a:ext cx="4166115" cy="1932310"/>
          </a:xfrm>
          <a:prstGeom prst="rect">
            <a:avLst/>
          </a:prstGeom>
        </p:spPr>
      </p:pic>
    </p:spTree>
    <p:extLst>
      <p:ext uri="{BB962C8B-B14F-4D97-AF65-F5344CB8AC3E}">
        <p14:creationId xmlns:p14="http://schemas.microsoft.com/office/powerpoint/2010/main" val="41977620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57200"/>
            <a:ext cx="8229600" cy="739552"/>
          </a:xfrm>
        </p:spPr>
        <p:txBody>
          <a:bodyPr/>
          <a:lstStyle/>
          <a:p>
            <a:r>
              <a:rPr lang="en-US" altLang="zh-CN" sz="4000" dirty="0"/>
              <a:t>SBCG</a:t>
            </a:r>
            <a:r>
              <a:rPr lang="zh-CN" altLang="en-US" sz="4000" dirty="0"/>
              <a:t>对词、短语和习语的允准方式</a:t>
            </a:r>
          </a:p>
        </p:txBody>
      </p:sp>
      <p:sp>
        <p:nvSpPr>
          <p:cNvPr id="3" name="内容占位符 2"/>
          <p:cNvSpPr>
            <a:spLocks noGrp="1"/>
          </p:cNvSpPr>
          <p:nvPr>
            <p:ph idx="1"/>
          </p:nvPr>
        </p:nvSpPr>
        <p:spPr>
          <a:xfrm>
            <a:off x="477540" y="1340768"/>
            <a:ext cx="8229600" cy="3886200"/>
          </a:xfrm>
        </p:spPr>
        <p:txBody>
          <a:bodyPr/>
          <a:lstStyle/>
          <a:p>
            <a:r>
              <a:rPr lang="zh-CN" altLang="en-US" sz="1800" dirty="0"/>
              <a:t>词 </a:t>
            </a:r>
            <a:r>
              <a:rPr lang="en-US" altLang="zh-CN" sz="1800" dirty="0"/>
              <a:t>Licensing Words</a:t>
            </a:r>
          </a:p>
          <a:p>
            <a:pPr>
              <a:buFont typeface="Arial" panose="020B0604020202020204" pitchFamily="34" charset="0"/>
              <a:buChar char="•"/>
            </a:pPr>
            <a:r>
              <a:rPr lang="zh-CN" altLang="en-US" sz="1800" dirty="0"/>
              <a:t>词类构式 </a:t>
            </a:r>
            <a:r>
              <a:rPr lang="en-US" altLang="zh-CN" sz="1800" dirty="0"/>
              <a:t>Lexical Class Construction</a:t>
            </a:r>
          </a:p>
          <a:p>
            <a:pPr>
              <a:buFont typeface="Arial" panose="020B0604020202020204" pitchFamily="34" charset="0"/>
              <a:buChar char="•"/>
            </a:pPr>
            <a:r>
              <a:rPr lang="zh-CN" altLang="en-US" sz="1800" dirty="0"/>
              <a:t>形态函数 </a:t>
            </a:r>
            <a:r>
              <a:rPr lang="en-US" altLang="zh-CN" sz="1800" dirty="0"/>
              <a:t>Morphological Function</a:t>
            </a:r>
          </a:p>
          <a:p>
            <a:pPr>
              <a:buFont typeface="Arial" panose="020B0604020202020204" pitchFamily="34" charset="0"/>
              <a:buChar char="•"/>
            </a:pPr>
            <a:r>
              <a:rPr lang="zh-CN" altLang="en-US" sz="1800" dirty="0"/>
              <a:t>屈折构式 </a:t>
            </a:r>
            <a:r>
              <a:rPr lang="en-US" altLang="zh-CN" sz="1800" dirty="0"/>
              <a:t>Inflectional Construction</a:t>
            </a:r>
          </a:p>
          <a:p>
            <a:pPr>
              <a:buFont typeface="Arial" panose="020B0604020202020204" pitchFamily="34" charset="0"/>
              <a:buChar char="•"/>
            </a:pPr>
            <a:r>
              <a:rPr lang="zh-CN" altLang="en-US" sz="1800" dirty="0"/>
              <a:t>派生构式 </a:t>
            </a:r>
            <a:r>
              <a:rPr lang="en-US" altLang="zh-CN" sz="1800" dirty="0"/>
              <a:t>Derivational Construction</a:t>
            </a:r>
          </a:p>
          <a:p>
            <a:pPr>
              <a:buFont typeface="Arial" panose="020B0604020202020204" pitchFamily="34" charset="0"/>
              <a:buChar char="•"/>
            </a:pPr>
            <a:r>
              <a:rPr lang="zh-CN" altLang="en-US" sz="1800" dirty="0"/>
              <a:t>后屈折构式 </a:t>
            </a:r>
            <a:r>
              <a:rPr lang="en-US" altLang="zh-CN" sz="1800" dirty="0"/>
              <a:t>Post-Inflectional Construction</a:t>
            </a:r>
          </a:p>
          <a:p>
            <a:pPr>
              <a:buFont typeface="Arial" panose="020B0604020202020204" pitchFamily="34" charset="0"/>
              <a:buChar char="•"/>
            </a:pPr>
            <a:r>
              <a:rPr lang="zh-CN" altLang="en-US" sz="1800" dirty="0"/>
              <a:t>助动词 </a:t>
            </a:r>
            <a:r>
              <a:rPr lang="en-US" altLang="zh-CN" sz="1800" dirty="0"/>
              <a:t>Auxiliary</a:t>
            </a:r>
          </a:p>
          <a:p>
            <a:r>
              <a:rPr lang="zh-CN" altLang="en-US" sz="1800" dirty="0"/>
              <a:t>短语 </a:t>
            </a:r>
            <a:r>
              <a:rPr lang="en-US" altLang="zh-CN" sz="1800" dirty="0"/>
              <a:t>Licensing Phrases</a:t>
            </a:r>
          </a:p>
          <a:p>
            <a:pPr>
              <a:buFont typeface="Arial" panose="020B0604020202020204" pitchFamily="34" charset="0"/>
              <a:buChar char="•"/>
            </a:pPr>
            <a:r>
              <a:rPr lang="zh-CN" altLang="en-US" sz="1800" dirty="0"/>
              <a:t>主谓构式 </a:t>
            </a:r>
            <a:r>
              <a:rPr lang="en-US" altLang="zh-CN" sz="1800" dirty="0"/>
              <a:t>Subject Predicate Construction</a:t>
            </a:r>
          </a:p>
          <a:p>
            <a:pPr>
              <a:buFont typeface="Arial" panose="020B0604020202020204" pitchFamily="34" charset="0"/>
              <a:buChar char="•"/>
            </a:pPr>
            <a:r>
              <a:rPr lang="zh-CN" altLang="en-US" sz="1800" dirty="0"/>
              <a:t>中心语</a:t>
            </a:r>
            <a:r>
              <a:rPr lang="en-US" altLang="zh-CN" sz="1800" dirty="0"/>
              <a:t>-</a:t>
            </a:r>
            <a:r>
              <a:rPr lang="zh-CN" altLang="en-US" sz="1800" dirty="0"/>
              <a:t>补语构式 </a:t>
            </a:r>
            <a:r>
              <a:rPr lang="en-US" altLang="zh-CN" sz="1800" dirty="0"/>
              <a:t>Head-Complement Construction</a:t>
            </a:r>
          </a:p>
          <a:p>
            <a:pPr>
              <a:buFont typeface="Arial" panose="020B0604020202020204" pitchFamily="34" charset="0"/>
              <a:buChar char="•"/>
            </a:pPr>
            <a:r>
              <a:rPr lang="zh-CN" altLang="en-US" sz="1800" dirty="0"/>
              <a:t>中心语</a:t>
            </a:r>
            <a:r>
              <a:rPr lang="en-US" altLang="zh-CN" sz="1800" dirty="0"/>
              <a:t>-</a:t>
            </a:r>
            <a:r>
              <a:rPr lang="zh-CN" altLang="en-US" sz="1800" dirty="0"/>
              <a:t>函子构式 </a:t>
            </a:r>
            <a:r>
              <a:rPr lang="en-US" altLang="zh-CN" sz="1800" dirty="0"/>
              <a:t>Head-</a:t>
            </a:r>
            <a:r>
              <a:rPr lang="en-US" altLang="zh-CN" sz="1800" dirty="0" err="1"/>
              <a:t>Functor</a:t>
            </a:r>
            <a:r>
              <a:rPr lang="en-US" altLang="zh-CN" sz="1800" dirty="0"/>
              <a:t> Construction</a:t>
            </a:r>
          </a:p>
          <a:p>
            <a:r>
              <a:rPr lang="zh-CN" altLang="en-US" sz="1800" dirty="0"/>
              <a:t>特别关注的表达 </a:t>
            </a:r>
            <a:r>
              <a:rPr lang="en-US" altLang="zh-CN" sz="1800" dirty="0"/>
              <a:t>Some Expressions of Interest</a:t>
            </a:r>
          </a:p>
          <a:p>
            <a:pPr>
              <a:buFont typeface="Arial" panose="020B0604020202020204" pitchFamily="34" charset="0"/>
              <a:buChar char="•"/>
            </a:pPr>
            <a:r>
              <a:rPr lang="zh-CN" altLang="en-US" sz="1800" dirty="0"/>
              <a:t>多词表达 </a:t>
            </a:r>
            <a:r>
              <a:rPr lang="en-US" altLang="zh-CN" sz="1800" dirty="0"/>
              <a:t>Multiword Expression</a:t>
            </a:r>
          </a:p>
          <a:p>
            <a:pPr>
              <a:buFont typeface="Arial" panose="020B0604020202020204" pitchFamily="34" charset="0"/>
              <a:buChar char="•"/>
            </a:pPr>
            <a:r>
              <a:rPr lang="zh-CN" altLang="en-US" sz="1800" dirty="0"/>
              <a:t>与格转换 </a:t>
            </a:r>
            <a:r>
              <a:rPr lang="en-US" altLang="zh-CN" sz="1800" dirty="0"/>
              <a:t>Dative Alternation</a:t>
            </a:r>
          </a:p>
          <a:p>
            <a:pPr>
              <a:buFont typeface="Arial" panose="020B0604020202020204" pitchFamily="34" charset="0"/>
              <a:buChar char="•"/>
            </a:pPr>
            <a:r>
              <a:rPr lang="zh-CN" altLang="en-US" sz="1800" dirty="0"/>
              <a:t>处所格转换 </a:t>
            </a:r>
            <a:r>
              <a:rPr lang="en-US" altLang="zh-CN" sz="1800" dirty="0"/>
              <a:t>Locative Alternation</a:t>
            </a:r>
          </a:p>
          <a:p>
            <a:pPr>
              <a:buFont typeface="Arial" panose="020B0604020202020204" pitchFamily="34" charset="0"/>
              <a:buChar char="•"/>
            </a:pPr>
            <a:r>
              <a:rPr lang="zh-CN" altLang="en-US" sz="1800" dirty="0"/>
              <a:t>配价扩展构式 </a:t>
            </a:r>
            <a:r>
              <a:rPr lang="en-US" altLang="zh-CN" sz="1800" dirty="0"/>
              <a:t>Extended Valence Construction</a:t>
            </a:r>
            <a:endParaRPr lang="zh-CN" altLang="en-US" sz="1800" dirty="0"/>
          </a:p>
        </p:txBody>
      </p:sp>
    </p:spTree>
    <p:extLst>
      <p:ext uri="{BB962C8B-B14F-4D97-AF65-F5344CB8AC3E}">
        <p14:creationId xmlns:p14="http://schemas.microsoft.com/office/powerpoint/2010/main" val="4260357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57200"/>
            <a:ext cx="8229600" cy="883568"/>
          </a:xfrm>
        </p:spPr>
        <p:txBody>
          <a:bodyPr/>
          <a:lstStyle/>
          <a:p>
            <a:r>
              <a:rPr lang="zh-CN" altLang="en-US" dirty="0"/>
              <a:t>词 </a:t>
            </a:r>
            <a:r>
              <a:rPr lang="en-US" altLang="zh-CN" dirty="0"/>
              <a:t>Licensing Words</a:t>
            </a:r>
            <a:endParaRPr lang="zh-CN" altLang="en-US" dirty="0"/>
          </a:p>
        </p:txBody>
      </p:sp>
      <p:sp>
        <p:nvSpPr>
          <p:cNvPr id="3" name="内容占位符 2"/>
          <p:cNvSpPr>
            <a:spLocks noGrp="1"/>
          </p:cNvSpPr>
          <p:nvPr>
            <p:ph idx="1"/>
          </p:nvPr>
        </p:nvSpPr>
        <p:spPr>
          <a:xfrm>
            <a:off x="457200" y="1340768"/>
            <a:ext cx="8229600" cy="3886200"/>
          </a:xfrm>
        </p:spPr>
        <p:txBody>
          <a:bodyPr/>
          <a:lstStyle/>
          <a:p>
            <a:r>
              <a:rPr lang="zh-CN" altLang="en-US" sz="2800" dirty="0"/>
              <a:t>词类构式 </a:t>
            </a:r>
            <a:r>
              <a:rPr lang="en-US" altLang="zh-CN" sz="2800" dirty="0"/>
              <a:t>Lexical Class Construction</a:t>
            </a:r>
          </a:p>
          <a:p>
            <a:endParaRPr lang="zh-CN" altLang="en-US" dirty="0"/>
          </a:p>
        </p:txBody>
      </p:sp>
      <p:pic>
        <p:nvPicPr>
          <p:cNvPr id="4" name="图片 3"/>
          <p:cNvPicPr>
            <a:picLocks noChangeAspect="1"/>
          </p:cNvPicPr>
          <p:nvPr/>
        </p:nvPicPr>
        <p:blipFill>
          <a:blip r:embed="rId2"/>
          <a:stretch>
            <a:fillRect/>
          </a:stretch>
        </p:blipFill>
        <p:spPr>
          <a:xfrm>
            <a:off x="1937670" y="2173683"/>
            <a:ext cx="1512168" cy="619488"/>
          </a:xfrm>
          <a:prstGeom prst="rect">
            <a:avLst/>
          </a:prstGeom>
        </p:spPr>
      </p:pic>
      <p:pic>
        <p:nvPicPr>
          <p:cNvPr id="5" name="图片 4"/>
          <p:cNvPicPr>
            <a:picLocks noChangeAspect="1"/>
          </p:cNvPicPr>
          <p:nvPr/>
        </p:nvPicPr>
        <p:blipFill>
          <a:blip r:embed="rId3"/>
          <a:stretch>
            <a:fillRect/>
          </a:stretch>
        </p:blipFill>
        <p:spPr>
          <a:xfrm>
            <a:off x="138336" y="3465797"/>
            <a:ext cx="4186808" cy="3263247"/>
          </a:xfrm>
          <a:prstGeom prst="rect">
            <a:avLst/>
          </a:prstGeom>
        </p:spPr>
      </p:pic>
      <p:pic>
        <p:nvPicPr>
          <p:cNvPr id="6" name="图片 5"/>
          <p:cNvPicPr>
            <a:picLocks noChangeAspect="1"/>
          </p:cNvPicPr>
          <p:nvPr/>
        </p:nvPicPr>
        <p:blipFill>
          <a:blip r:embed="rId4"/>
          <a:stretch>
            <a:fillRect/>
          </a:stretch>
        </p:blipFill>
        <p:spPr>
          <a:xfrm>
            <a:off x="5148064" y="1988840"/>
            <a:ext cx="3666607" cy="4740204"/>
          </a:xfrm>
          <a:prstGeom prst="rect">
            <a:avLst/>
          </a:prstGeom>
        </p:spPr>
      </p:pic>
      <p:sp>
        <p:nvSpPr>
          <p:cNvPr id="7" name="十字形 6"/>
          <p:cNvSpPr/>
          <p:nvPr/>
        </p:nvSpPr>
        <p:spPr>
          <a:xfrm>
            <a:off x="2380570" y="2896360"/>
            <a:ext cx="626368" cy="626368"/>
          </a:xfrm>
          <a:prstGeom prst="plus">
            <a:avLst>
              <a:gd name="adj" fmla="val 4230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右箭头 7"/>
          <p:cNvSpPr/>
          <p:nvPr/>
        </p:nvSpPr>
        <p:spPr>
          <a:xfrm>
            <a:off x="4414047" y="4005064"/>
            <a:ext cx="645113" cy="484632"/>
          </a:xfrm>
          <a:prstGeom prst="rightArrow">
            <a:avLst>
              <a:gd name="adj1" fmla="val 29036"/>
              <a:gd name="adj2" fmla="val 368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5853174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57200"/>
            <a:ext cx="8229600" cy="883568"/>
          </a:xfrm>
        </p:spPr>
        <p:txBody>
          <a:bodyPr/>
          <a:lstStyle/>
          <a:p>
            <a:r>
              <a:rPr lang="zh-CN" altLang="en-US" dirty="0"/>
              <a:t>词 </a:t>
            </a:r>
            <a:r>
              <a:rPr lang="en-US" altLang="zh-CN" dirty="0"/>
              <a:t>Licensing Words</a:t>
            </a:r>
            <a:endParaRPr lang="zh-CN" altLang="en-US" dirty="0"/>
          </a:p>
        </p:txBody>
      </p:sp>
      <p:sp>
        <p:nvSpPr>
          <p:cNvPr id="3" name="内容占位符 2"/>
          <p:cNvSpPr>
            <a:spLocks noGrp="1"/>
          </p:cNvSpPr>
          <p:nvPr>
            <p:ph idx="1"/>
          </p:nvPr>
        </p:nvSpPr>
        <p:spPr>
          <a:xfrm>
            <a:off x="457200" y="1340768"/>
            <a:ext cx="8229600" cy="3886200"/>
          </a:xfrm>
        </p:spPr>
        <p:txBody>
          <a:bodyPr/>
          <a:lstStyle/>
          <a:p>
            <a:r>
              <a:rPr lang="zh-CN" altLang="en-US" sz="2800" dirty="0"/>
              <a:t>词类构式 </a:t>
            </a:r>
            <a:r>
              <a:rPr lang="en-US" altLang="zh-CN" sz="2800" dirty="0"/>
              <a:t>Lexical Class Construction</a:t>
            </a:r>
          </a:p>
          <a:p>
            <a:endParaRPr lang="zh-CN" altLang="en-US" dirty="0"/>
          </a:p>
        </p:txBody>
      </p:sp>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746" y="2289023"/>
            <a:ext cx="4974456" cy="2937945"/>
          </a:xfrm>
          <a:prstGeom prst="rect">
            <a:avLst/>
          </a:prstGeom>
        </p:spPr>
      </p:pic>
      <p:pic>
        <p:nvPicPr>
          <p:cNvPr id="12" name="图片 11"/>
          <p:cNvPicPr>
            <a:picLocks noChangeAspect="1"/>
          </p:cNvPicPr>
          <p:nvPr/>
        </p:nvPicPr>
        <p:blipFill rotWithShape="1">
          <a:blip r:embed="rId3">
            <a:extLst>
              <a:ext uri="{28A0092B-C50C-407E-A947-70E740481C1C}">
                <a14:useLocalDpi xmlns:a14="http://schemas.microsoft.com/office/drawing/2010/main" val="0"/>
              </a:ext>
            </a:extLst>
          </a:blip>
          <a:srcRect l="8586"/>
          <a:stretch/>
        </p:blipFill>
        <p:spPr>
          <a:xfrm>
            <a:off x="5220072" y="2138193"/>
            <a:ext cx="3788182" cy="2476846"/>
          </a:xfrm>
          <a:prstGeom prst="rect">
            <a:avLst/>
          </a:prstGeom>
        </p:spPr>
      </p:pic>
      <p:pic>
        <p:nvPicPr>
          <p:cNvPr id="13" name="图片 12"/>
          <p:cNvPicPr>
            <a:picLocks noChangeAspect="1"/>
          </p:cNvPicPr>
          <p:nvPr/>
        </p:nvPicPr>
        <p:blipFill rotWithShape="1">
          <a:blip r:embed="rId4">
            <a:extLst>
              <a:ext uri="{28A0092B-C50C-407E-A947-70E740481C1C}">
                <a14:useLocalDpi xmlns:a14="http://schemas.microsoft.com/office/drawing/2010/main" val="0"/>
              </a:ext>
            </a:extLst>
          </a:blip>
          <a:srcRect l="10285"/>
          <a:stretch/>
        </p:blipFill>
        <p:spPr>
          <a:xfrm>
            <a:off x="5446801" y="4923933"/>
            <a:ext cx="3561453" cy="1782316"/>
          </a:xfrm>
          <a:prstGeom prst="rect">
            <a:avLst/>
          </a:prstGeom>
        </p:spPr>
      </p:pic>
      <p:sp>
        <p:nvSpPr>
          <p:cNvPr id="14" name="文本框 13"/>
          <p:cNvSpPr txBox="1"/>
          <p:nvPr/>
        </p:nvSpPr>
        <p:spPr>
          <a:xfrm>
            <a:off x="380504" y="5648871"/>
            <a:ext cx="4758794" cy="923330"/>
          </a:xfrm>
          <a:prstGeom prst="rect">
            <a:avLst/>
          </a:prstGeom>
          <a:noFill/>
        </p:spPr>
        <p:txBody>
          <a:bodyPr wrap="square" rtlCol="0">
            <a:spAutoFit/>
          </a:bodyPr>
          <a:lstStyle/>
          <a:p>
            <a:r>
              <a:rPr lang="en-US" altLang="zh-CN" dirty="0"/>
              <a:t>SBCG/HPSG</a:t>
            </a:r>
            <a:r>
              <a:rPr lang="zh-CN" altLang="en-US" dirty="0"/>
              <a:t>的设计理念：词库中的词条只携带少量信息，大量信息由类型层级承担，词条从类型层级中继承属于自己的其他信息。</a:t>
            </a:r>
          </a:p>
        </p:txBody>
      </p:sp>
    </p:spTree>
    <p:extLst>
      <p:ext uri="{BB962C8B-B14F-4D97-AF65-F5344CB8AC3E}">
        <p14:creationId xmlns:p14="http://schemas.microsoft.com/office/powerpoint/2010/main" val="31711925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628800"/>
            <a:ext cx="5554960" cy="4536504"/>
          </a:xfrm>
          <a:prstGeom prst="rect">
            <a:avLst/>
          </a:prstGeom>
        </p:spPr>
      </p:pic>
      <p:sp>
        <p:nvSpPr>
          <p:cNvPr id="5" name="矩形 4"/>
          <p:cNvSpPr/>
          <p:nvPr/>
        </p:nvSpPr>
        <p:spPr>
          <a:xfrm>
            <a:off x="1763688" y="3078012"/>
            <a:ext cx="3331361" cy="400110"/>
          </a:xfrm>
          <a:prstGeom prst="rect">
            <a:avLst/>
          </a:prstGeom>
        </p:spPr>
        <p:txBody>
          <a:bodyPr wrap="none">
            <a:spAutoFit/>
          </a:bodyPr>
          <a:lstStyle/>
          <a:p>
            <a:r>
              <a:rPr lang="en-US" altLang="zh-CN" sz="2000" b="1" dirty="0">
                <a:solidFill>
                  <a:schemeClr val="bg1"/>
                </a:solidFill>
              </a:rPr>
              <a:t>Universal Grammar Camp</a:t>
            </a:r>
          </a:p>
        </p:txBody>
      </p:sp>
      <p:sp>
        <p:nvSpPr>
          <p:cNvPr id="7" name="矩形 6"/>
          <p:cNvSpPr/>
          <p:nvPr/>
        </p:nvSpPr>
        <p:spPr>
          <a:xfrm>
            <a:off x="3234680" y="4609223"/>
            <a:ext cx="2374561" cy="400110"/>
          </a:xfrm>
          <a:prstGeom prst="rect">
            <a:avLst/>
          </a:prstGeom>
        </p:spPr>
        <p:txBody>
          <a:bodyPr wrap="none">
            <a:spAutoFit/>
          </a:bodyPr>
          <a:lstStyle/>
          <a:p>
            <a:r>
              <a:rPr lang="en-US" altLang="zh-CN" sz="2000" b="1" dirty="0">
                <a:solidFill>
                  <a:schemeClr val="bg1"/>
                </a:solidFill>
              </a:rPr>
              <a:t>Typological Camp</a:t>
            </a:r>
          </a:p>
        </p:txBody>
      </p:sp>
      <p:sp>
        <p:nvSpPr>
          <p:cNvPr id="8" name="矩形 7"/>
          <p:cNvSpPr/>
          <p:nvPr/>
        </p:nvSpPr>
        <p:spPr>
          <a:xfrm>
            <a:off x="436919" y="4987153"/>
            <a:ext cx="3031599" cy="400110"/>
          </a:xfrm>
          <a:prstGeom prst="rect">
            <a:avLst/>
          </a:prstGeom>
        </p:spPr>
        <p:txBody>
          <a:bodyPr wrap="none">
            <a:spAutoFit/>
          </a:bodyPr>
          <a:lstStyle/>
          <a:p>
            <a:r>
              <a:rPr lang="en-US" altLang="zh-CN" sz="2000" b="1" dirty="0">
                <a:solidFill>
                  <a:schemeClr val="bg1"/>
                </a:solidFill>
              </a:rPr>
              <a:t>Formal Grammar Camp</a:t>
            </a:r>
            <a:endParaRPr lang="zh-CN" altLang="en-US" sz="2000" b="1" dirty="0">
              <a:solidFill>
                <a:schemeClr val="bg1"/>
              </a:solidFill>
            </a:endParaRPr>
          </a:p>
        </p:txBody>
      </p:sp>
      <p:sp>
        <p:nvSpPr>
          <p:cNvPr id="10" name="文本框 9"/>
          <p:cNvSpPr txBox="1"/>
          <p:nvPr/>
        </p:nvSpPr>
        <p:spPr>
          <a:xfrm>
            <a:off x="6245997" y="911092"/>
            <a:ext cx="2785811" cy="5755422"/>
          </a:xfrm>
          <a:prstGeom prst="rect">
            <a:avLst/>
          </a:prstGeom>
          <a:noFill/>
        </p:spPr>
        <p:txBody>
          <a:bodyPr wrap="square" rtlCol="0">
            <a:spAutoFit/>
          </a:bodyPr>
          <a:lstStyle/>
          <a:p>
            <a:r>
              <a:rPr lang="en-US" altLang="zh-CN" sz="1600" b="1" dirty="0">
                <a:effectLst>
                  <a:outerShdw blurRad="38100" dist="38100" dir="2700000" algn="tl">
                    <a:srgbClr val="000000">
                      <a:alpha val="43137"/>
                    </a:srgbClr>
                  </a:outerShdw>
                </a:effectLst>
              </a:rPr>
              <a:t>Typological Camp</a:t>
            </a:r>
          </a:p>
          <a:p>
            <a:endParaRPr lang="en-US" altLang="zh-CN" sz="1600" dirty="0"/>
          </a:p>
          <a:p>
            <a:r>
              <a:rPr lang="zh-CN" altLang="en-US" sz="1600" dirty="0"/>
              <a:t>该流派强调对各个语言的真实描写，对语言中的不规则现象（</a:t>
            </a:r>
            <a:r>
              <a:rPr lang="en-US" altLang="zh-CN" sz="1600" dirty="0"/>
              <a:t>Idiosyncrasies</a:t>
            </a:r>
            <a:r>
              <a:rPr lang="zh-CN" altLang="en-US" sz="1600" dirty="0"/>
              <a:t>）感兴趣，认为</a:t>
            </a:r>
            <a:r>
              <a:rPr lang="en-US" altLang="zh-CN" sz="1600" dirty="0"/>
              <a:t>UG</a:t>
            </a:r>
            <a:r>
              <a:rPr lang="zh-CN" altLang="en-US" sz="1600" dirty="0"/>
              <a:t> </a:t>
            </a:r>
            <a:r>
              <a:rPr lang="en-US" altLang="zh-CN" sz="1600" dirty="0"/>
              <a:t>Camp</a:t>
            </a:r>
            <a:r>
              <a:rPr lang="zh-CN" altLang="en-US" sz="1600" dirty="0"/>
              <a:t>的部分工作是在为证明理论假设而对语言结构进行曲解。</a:t>
            </a:r>
            <a:endParaRPr lang="en-US" altLang="zh-CN" sz="1600" dirty="0"/>
          </a:p>
          <a:p>
            <a:endParaRPr lang="en-US" altLang="zh-CN" sz="1600" dirty="0"/>
          </a:p>
          <a:p>
            <a:r>
              <a:rPr lang="zh-CN" altLang="en-US" sz="1600" dirty="0"/>
              <a:t>该流派包含了大多数构式语法流派（认知构式语法、激进构式语法、具身构式语法、流变构式语法），对形式化程度的要求有高有低。虽然被称作一个流派，但是不同研究取向之间的团体的联系较为松散。</a:t>
            </a:r>
            <a:endParaRPr lang="en-US" altLang="zh-CN" sz="1600" dirty="0"/>
          </a:p>
          <a:p>
            <a:endParaRPr lang="en-US" altLang="zh-CN" sz="1600" dirty="0"/>
          </a:p>
          <a:p>
            <a:r>
              <a:rPr lang="zh-CN" altLang="en-US" sz="1600" dirty="0"/>
              <a:t>该流派是典型的从数据出发，“自底向上”的研究取向，对构建具有内部一致性的形式化的理论模型不是非常热衷。</a:t>
            </a:r>
            <a:endParaRPr lang="en-US" altLang="zh-CN" sz="1600" dirty="0"/>
          </a:p>
        </p:txBody>
      </p:sp>
      <p:sp>
        <p:nvSpPr>
          <p:cNvPr id="9" name="标题 1"/>
          <p:cNvSpPr>
            <a:spLocks noGrp="1"/>
          </p:cNvSpPr>
          <p:nvPr>
            <p:ph type="title"/>
          </p:nvPr>
        </p:nvSpPr>
        <p:spPr>
          <a:xfrm>
            <a:off x="457200" y="457200"/>
            <a:ext cx="8229600" cy="955576"/>
          </a:xfrm>
        </p:spPr>
        <p:txBody>
          <a:bodyPr/>
          <a:lstStyle/>
          <a:p>
            <a:r>
              <a:rPr lang="zh-CN" altLang="en-US" sz="2800" dirty="0"/>
              <a:t>天下大势，分久必合，合久必分</a:t>
            </a:r>
          </a:p>
        </p:txBody>
      </p:sp>
    </p:spTree>
    <p:extLst>
      <p:ext uri="{BB962C8B-B14F-4D97-AF65-F5344CB8AC3E}">
        <p14:creationId xmlns:p14="http://schemas.microsoft.com/office/powerpoint/2010/main" val="1716210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57200"/>
            <a:ext cx="8229600" cy="883568"/>
          </a:xfrm>
        </p:spPr>
        <p:txBody>
          <a:bodyPr/>
          <a:lstStyle/>
          <a:p>
            <a:r>
              <a:rPr lang="zh-CN" altLang="en-US" dirty="0"/>
              <a:t>词 </a:t>
            </a:r>
            <a:r>
              <a:rPr lang="en-US" altLang="zh-CN" dirty="0"/>
              <a:t>Licensing Words</a:t>
            </a:r>
            <a:endParaRPr lang="zh-CN" altLang="en-US" dirty="0"/>
          </a:p>
        </p:txBody>
      </p:sp>
      <p:sp>
        <p:nvSpPr>
          <p:cNvPr id="3" name="内容占位符 2"/>
          <p:cNvSpPr>
            <a:spLocks noGrp="1"/>
          </p:cNvSpPr>
          <p:nvPr>
            <p:ph idx="1"/>
          </p:nvPr>
        </p:nvSpPr>
        <p:spPr>
          <a:xfrm>
            <a:off x="457200" y="1340768"/>
            <a:ext cx="8229600" cy="3886200"/>
          </a:xfrm>
        </p:spPr>
        <p:txBody>
          <a:bodyPr/>
          <a:lstStyle/>
          <a:p>
            <a:r>
              <a:rPr lang="zh-CN" altLang="en-US" sz="2800" dirty="0"/>
              <a:t>词类构式 </a:t>
            </a:r>
            <a:r>
              <a:rPr lang="en-US" altLang="zh-CN" sz="2800" dirty="0"/>
              <a:t>Lexical Class Construction</a:t>
            </a:r>
          </a:p>
          <a:p>
            <a:endParaRPr lang="zh-CN" altLang="en-US" dirty="0"/>
          </a:p>
        </p:txBody>
      </p:sp>
      <p:pic>
        <p:nvPicPr>
          <p:cNvPr id="4" name="图片 3"/>
          <p:cNvPicPr>
            <a:picLocks noChangeAspect="1"/>
          </p:cNvPicPr>
          <p:nvPr/>
        </p:nvPicPr>
        <p:blipFill>
          <a:blip r:embed="rId2"/>
          <a:stretch>
            <a:fillRect/>
          </a:stretch>
        </p:blipFill>
        <p:spPr>
          <a:xfrm>
            <a:off x="769780" y="3501007"/>
            <a:ext cx="3096022" cy="1016505"/>
          </a:xfrm>
          <a:prstGeom prst="rect">
            <a:avLst/>
          </a:prstGeom>
        </p:spPr>
      </p:pic>
      <p:pic>
        <p:nvPicPr>
          <p:cNvPr id="5" name="图片 4"/>
          <p:cNvPicPr>
            <a:picLocks noChangeAspect="1"/>
          </p:cNvPicPr>
          <p:nvPr/>
        </p:nvPicPr>
        <p:blipFill>
          <a:blip r:embed="rId3"/>
          <a:stretch>
            <a:fillRect/>
          </a:stretch>
        </p:blipFill>
        <p:spPr>
          <a:xfrm>
            <a:off x="4778259" y="1887910"/>
            <a:ext cx="3646884" cy="4970090"/>
          </a:xfrm>
          <a:prstGeom prst="rect">
            <a:avLst/>
          </a:prstGeom>
        </p:spPr>
      </p:pic>
      <p:sp>
        <p:nvSpPr>
          <p:cNvPr id="9" name="右箭头 8"/>
          <p:cNvSpPr/>
          <p:nvPr/>
        </p:nvSpPr>
        <p:spPr>
          <a:xfrm>
            <a:off x="3999474" y="3766944"/>
            <a:ext cx="645113" cy="484632"/>
          </a:xfrm>
          <a:prstGeom prst="rightArrow">
            <a:avLst>
              <a:gd name="adj1" fmla="val 29036"/>
              <a:gd name="adj2" fmla="val 368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6012954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57200"/>
            <a:ext cx="8229600" cy="883568"/>
          </a:xfrm>
        </p:spPr>
        <p:txBody>
          <a:bodyPr/>
          <a:lstStyle/>
          <a:p>
            <a:r>
              <a:rPr lang="zh-CN" altLang="en-US" dirty="0"/>
              <a:t>词 </a:t>
            </a:r>
            <a:r>
              <a:rPr lang="en-US" altLang="zh-CN" dirty="0"/>
              <a:t>Licensing Words</a:t>
            </a:r>
            <a:endParaRPr lang="zh-CN" altLang="en-US" dirty="0"/>
          </a:p>
        </p:txBody>
      </p:sp>
      <p:sp>
        <p:nvSpPr>
          <p:cNvPr id="3" name="内容占位符 2"/>
          <p:cNvSpPr>
            <a:spLocks noGrp="1"/>
          </p:cNvSpPr>
          <p:nvPr>
            <p:ph idx="1"/>
          </p:nvPr>
        </p:nvSpPr>
        <p:spPr>
          <a:xfrm>
            <a:off x="457200" y="1340768"/>
            <a:ext cx="8229600" cy="3886200"/>
          </a:xfrm>
        </p:spPr>
        <p:txBody>
          <a:bodyPr/>
          <a:lstStyle/>
          <a:p>
            <a:r>
              <a:rPr lang="zh-CN" altLang="en-US" sz="2800" dirty="0"/>
              <a:t>形态函数 </a:t>
            </a:r>
            <a:r>
              <a:rPr lang="en-US" altLang="zh-CN" sz="2800" dirty="0"/>
              <a:t>Morphological Function</a:t>
            </a:r>
          </a:p>
          <a:p>
            <a:endParaRPr lang="zh-CN" altLang="en-US" dirty="0"/>
          </a:p>
        </p:txBody>
      </p:sp>
      <p:pic>
        <p:nvPicPr>
          <p:cNvPr id="6" name="图片 5"/>
          <p:cNvPicPr>
            <a:picLocks noChangeAspect="1"/>
          </p:cNvPicPr>
          <p:nvPr/>
        </p:nvPicPr>
        <p:blipFill>
          <a:blip r:embed="rId2"/>
          <a:stretch>
            <a:fillRect/>
          </a:stretch>
        </p:blipFill>
        <p:spPr>
          <a:xfrm>
            <a:off x="1907704" y="2224336"/>
            <a:ext cx="4026723" cy="4265420"/>
          </a:xfrm>
          <a:prstGeom prst="rect">
            <a:avLst/>
          </a:prstGeom>
        </p:spPr>
      </p:pic>
      <p:sp>
        <p:nvSpPr>
          <p:cNvPr id="7" name="文本框 6"/>
          <p:cNvSpPr txBox="1"/>
          <p:nvPr/>
        </p:nvSpPr>
        <p:spPr>
          <a:xfrm>
            <a:off x="6273230" y="2244924"/>
            <a:ext cx="2710999" cy="369332"/>
          </a:xfrm>
          <a:prstGeom prst="rect">
            <a:avLst/>
          </a:prstGeom>
          <a:noFill/>
        </p:spPr>
        <p:txBody>
          <a:bodyPr wrap="none" rtlCol="0">
            <a:spAutoFit/>
          </a:bodyPr>
          <a:lstStyle/>
          <a:p>
            <a:r>
              <a:rPr lang="en-US" altLang="zh-CN" dirty="0" err="1"/>
              <a:t>pret</a:t>
            </a:r>
            <a:r>
              <a:rPr lang="en-US" altLang="zh-CN" dirty="0"/>
              <a:t>: </a:t>
            </a:r>
            <a:r>
              <a:rPr lang="en-US" altLang="zh-CN" dirty="0" err="1"/>
              <a:t>preterite</a:t>
            </a:r>
            <a:r>
              <a:rPr lang="zh-CN" altLang="en-US" dirty="0"/>
              <a:t>（过去时）</a:t>
            </a:r>
          </a:p>
        </p:txBody>
      </p:sp>
      <p:pic>
        <p:nvPicPr>
          <p:cNvPr id="8" name="图片 7"/>
          <p:cNvPicPr>
            <a:picLocks noChangeAspect="1"/>
          </p:cNvPicPr>
          <p:nvPr/>
        </p:nvPicPr>
        <p:blipFill>
          <a:blip r:embed="rId3"/>
          <a:stretch>
            <a:fillRect/>
          </a:stretch>
        </p:blipFill>
        <p:spPr>
          <a:xfrm>
            <a:off x="6846171" y="2614256"/>
            <a:ext cx="928885" cy="348332"/>
          </a:xfrm>
          <a:prstGeom prst="rect">
            <a:avLst/>
          </a:prstGeom>
        </p:spPr>
      </p:pic>
    </p:spTree>
    <p:extLst>
      <p:ext uri="{BB962C8B-B14F-4D97-AF65-F5344CB8AC3E}">
        <p14:creationId xmlns:p14="http://schemas.microsoft.com/office/powerpoint/2010/main" val="9899298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57200"/>
            <a:ext cx="8229600" cy="580133"/>
          </a:xfrm>
        </p:spPr>
        <p:txBody>
          <a:bodyPr/>
          <a:lstStyle/>
          <a:p>
            <a:r>
              <a:rPr lang="zh-CN" altLang="en-US" dirty="0"/>
              <a:t>词 </a:t>
            </a:r>
            <a:r>
              <a:rPr lang="en-US" altLang="zh-CN" dirty="0"/>
              <a:t>Licensing Words</a:t>
            </a:r>
            <a:endParaRPr lang="zh-CN" altLang="en-US" dirty="0"/>
          </a:p>
        </p:txBody>
      </p:sp>
      <p:sp>
        <p:nvSpPr>
          <p:cNvPr id="3" name="内容占位符 2"/>
          <p:cNvSpPr>
            <a:spLocks noGrp="1"/>
          </p:cNvSpPr>
          <p:nvPr>
            <p:ph idx="1"/>
          </p:nvPr>
        </p:nvSpPr>
        <p:spPr>
          <a:xfrm>
            <a:off x="457200" y="1192957"/>
            <a:ext cx="8229600" cy="3886200"/>
          </a:xfrm>
        </p:spPr>
        <p:txBody>
          <a:bodyPr/>
          <a:lstStyle/>
          <a:p>
            <a:r>
              <a:rPr lang="zh-CN" altLang="en-US" sz="2800" dirty="0"/>
              <a:t>屈折构式 </a:t>
            </a:r>
            <a:r>
              <a:rPr lang="en-US" altLang="zh-CN" sz="2800" dirty="0"/>
              <a:t>Inflectional Constructions</a:t>
            </a:r>
          </a:p>
          <a:p>
            <a:endParaRPr lang="zh-CN" altLang="en-US" dirty="0"/>
          </a:p>
        </p:txBody>
      </p:sp>
      <p:pic>
        <p:nvPicPr>
          <p:cNvPr id="4" name="图片 3"/>
          <p:cNvPicPr>
            <a:picLocks noChangeAspect="1"/>
          </p:cNvPicPr>
          <p:nvPr/>
        </p:nvPicPr>
        <p:blipFill>
          <a:blip r:embed="rId3"/>
          <a:stretch>
            <a:fillRect/>
          </a:stretch>
        </p:blipFill>
        <p:spPr>
          <a:xfrm>
            <a:off x="581872" y="1916832"/>
            <a:ext cx="2770281" cy="828153"/>
          </a:xfrm>
          <a:prstGeom prst="rect">
            <a:avLst/>
          </a:prstGeom>
        </p:spPr>
      </p:pic>
      <p:pic>
        <p:nvPicPr>
          <p:cNvPr id="5" name="图片 4"/>
          <p:cNvPicPr>
            <a:picLocks noChangeAspect="1"/>
          </p:cNvPicPr>
          <p:nvPr/>
        </p:nvPicPr>
        <p:blipFill rotWithShape="1">
          <a:blip r:embed="rId4">
            <a:extLst>
              <a:ext uri="{28A0092B-C50C-407E-A947-70E740481C1C}">
                <a14:useLocalDpi xmlns:a14="http://schemas.microsoft.com/office/drawing/2010/main" val="0"/>
              </a:ext>
            </a:extLst>
          </a:blip>
          <a:srcRect l="3292" b="1322"/>
          <a:stretch/>
        </p:blipFill>
        <p:spPr>
          <a:xfrm>
            <a:off x="3352154" y="1714105"/>
            <a:ext cx="5718800" cy="4235175"/>
          </a:xfrm>
          <a:prstGeom prst="rect">
            <a:avLst/>
          </a:prstGeom>
        </p:spPr>
      </p:pic>
      <p:sp>
        <p:nvSpPr>
          <p:cNvPr id="7" name="文本框 6"/>
          <p:cNvSpPr txBox="1"/>
          <p:nvPr/>
        </p:nvSpPr>
        <p:spPr>
          <a:xfrm>
            <a:off x="353475" y="5557391"/>
            <a:ext cx="2998678" cy="923330"/>
          </a:xfrm>
          <a:prstGeom prst="rect">
            <a:avLst/>
          </a:prstGeom>
          <a:noFill/>
        </p:spPr>
        <p:txBody>
          <a:bodyPr wrap="square" rtlCol="0">
            <a:spAutoFit/>
          </a:bodyPr>
          <a:lstStyle/>
          <a:p>
            <a:r>
              <a:rPr lang="zh-CN" altLang="en-US" dirty="0"/>
              <a:t>本书假设，英语中的屈折构式的父节点与子节点共享</a:t>
            </a:r>
            <a:r>
              <a:rPr lang="en-US" altLang="zh-CN" dirty="0"/>
              <a:t>ARG-ST</a:t>
            </a:r>
            <a:r>
              <a:rPr lang="zh-CN" altLang="en-US" dirty="0"/>
              <a:t>与</a:t>
            </a:r>
            <a:r>
              <a:rPr lang="en-US" altLang="zh-CN" dirty="0"/>
              <a:t>CNTXT</a:t>
            </a:r>
            <a:r>
              <a:rPr lang="zh-CN" altLang="en-US" dirty="0"/>
              <a:t>的取值。</a:t>
            </a:r>
          </a:p>
        </p:txBody>
      </p:sp>
      <p:pic>
        <p:nvPicPr>
          <p:cNvPr id="8" name="图片 7"/>
          <p:cNvPicPr>
            <a:picLocks noChangeAspect="1"/>
          </p:cNvPicPr>
          <p:nvPr/>
        </p:nvPicPr>
        <p:blipFill>
          <a:blip r:embed="rId5"/>
          <a:stretch>
            <a:fillRect/>
          </a:stretch>
        </p:blipFill>
        <p:spPr>
          <a:xfrm>
            <a:off x="3382916" y="6014571"/>
            <a:ext cx="3024336" cy="798590"/>
          </a:xfrm>
          <a:prstGeom prst="rect">
            <a:avLst/>
          </a:prstGeom>
        </p:spPr>
      </p:pic>
      <p:sp>
        <p:nvSpPr>
          <p:cNvPr id="6" name="文本框 5"/>
          <p:cNvSpPr txBox="1"/>
          <p:nvPr/>
        </p:nvSpPr>
        <p:spPr>
          <a:xfrm>
            <a:off x="6697514" y="975441"/>
            <a:ext cx="2088232" cy="738664"/>
          </a:xfrm>
          <a:prstGeom prst="rect">
            <a:avLst/>
          </a:prstGeom>
          <a:noFill/>
        </p:spPr>
        <p:txBody>
          <a:bodyPr wrap="square" rtlCol="0">
            <a:spAutoFit/>
          </a:bodyPr>
          <a:lstStyle/>
          <a:p>
            <a:r>
              <a:rPr lang="en-US" altLang="zh-CN" sz="1400" dirty="0"/>
              <a:t>Y:[X a]</a:t>
            </a:r>
            <a:r>
              <a:rPr lang="zh-CN" altLang="en-US" sz="1400" dirty="0"/>
              <a:t>的意思是：这里取</a:t>
            </a:r>
            <a:r>
              <a:rPr lang="en-US" altLang="zh-CN" sz="1400" dirty="0"/>
              <a:t>Y</a:t>
            </a:r>
            <a:r>
              <a:rPr lang="zh-CN" altLang="en-US" sz="1400" dirty="0"/>
              <a:t>的特征结构，同时将</a:t>
            </a:r>
            <a:r>
              <a:rPr lang="en-US" altLang="zh-CN" sz="1400" dirty="0"/>
              <a:t>Y</a:t>
            </a:r>
            <a:r>
              <a:rPr lang="zh-CN" altLang="en-US" sz="1400" dirty="0"/>
              <a:t>的</a:t>
            </a:r>
            <a:r>
              <a:rPr lang="en-US" altLang="zh-CN" sz="1400" dirty="0"/>
              <a:t>X</a:t>
            </a:r>
            <a:r>
              <a:rPr lang="zh-CN" altLang="en-US" sz="1400" dirty="0"/>
              <a:t>属性的取值改为</a:t>
            </a:r>
            <a:r>
              <a:rPr lang="en-US" altLang="zh-CN" sz="1400" dirty="0"/>
              <a:t>a</a:t>
            </a:r>
            <a:r>
              <a:rPr lang="zh-CN" altLang="en-US" sz="1400" dirty="0"/>
              <a:t>。</a:t>
            </a:r>
          </a:p>
        </p:txBody>
      </p:sp>
      <p:cxnSp>
        <p:nvCxnSpPr>
          <p:cNvPr id="10" name="直接箭头连接符 9"/>
          <p:cNvCxnSpPr>
            <a:stCxn id="6" idx="2"/>
          </p:cNvCxnSpPr>
          <p:nvPr/>
        </p:nvCxnSpPr>
        <p:spPr>
          <a:xfrm flipH="1">
            <a:off x="7020272" y="1714105"/>
            <a:ext cx="721358" cy="6767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6556808" y="6014571"/>
            <a:ext cx="2530624" cy="738664"/>
          </a:xfrm>
          <a:prstGeom prst="rect">
            <a:avLst/>
          </a:prstGeom>
          <a:noFill/>
        </p:spPr>
        <p:txBody>
          <a:bodyPr wrap="square" rtlCol="0">
            <a:spAutoFit/>
          </a:bodyPr>
          <a:lstStyle/>
          <a:p>
            <a:r>
              <a:rPr lang="en-US" altLang="zh-CN" sz="1400" dirty="0"/>
              <a:t>X ! Type</a:t>
            </a:r>
            <a:r>
              <a:rPr lang="zh-CN" altLang="en-US" sz="1400" dirty="0"/>
              <a:t>的意思是：将该成分的类型改为</a:t>
            </a:r>
            <a:r>
              <a:rPr lang="en-US" altLang="zh-CN" sz="1400" dirty="0"/>
              <a:t>type</a:t>
            </a:r>
            <a:r>
              <a:rPr lang="zh-CN" altLang="en-US" sz="1400" dirty="0"/>
              <a:t>所代表的类型，其他信息与</a:t>
            </a:r>
            <a:r>
              <a:rPr lang="en-US" altLang="zh-CN" sz="1400" dirty="0"/>
              <a:t>X</a:t>
            </a:r>
            <a:r>
              <a:rPr lang="zh-CN" altLang="en-US" sz="1400" dirty="0"/>
              <a:t>保持一致。</a:t>
            </a:r>
          </a:p>
        </p:txBody>
      </p:sp>
    </p:spTree>
    <p:extLst>
      <p:ext uri="{BB962C8B-B14F-4D97-AF65-F5344CB8AC3E}">
        <p14:creationId xmlns:p14="http://schemas.microsoft.com/office/powerpoint/2010/main" val="18307541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2600324" y="409575"/>
            <a:ext cx="4203923" cy="6437892"/>
          </a:xfrm>
          <a:prstGeom prst="rect">
            <a:avLst/>
          </a:prstGeom>
        </p:spPr>
      </p:pic>
    </p:spTree>
    <p:extLst>
      <p:ext uri="{BB962C8B-B14F-4D97-AF65-F5344CB8AC3E}">
        <p14:creationId xmlns:p14="http://schemas.microsoft.com/office/powerpoint/2010/main" val="41583324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57200"/>
            <a:ext cx="8229600" cy="955575"/>
          </a:xfrm>
        </p:spPr>
        <p:txBody>
          <a:bodyPr/>
          <a:lstStyle/>
          <a:p>
            <a:r>
              <a:rPr lang="zh-CN" altLang="en-US" dirty="0"/>
              <a:t>词 </a:t>
            </a:r>
            <a:r>
              <a:rPr lang="en-US" altLang="zh-CN" dirty="0"/>
              <a:t>Licensing Words</a:t>
            </a:r>
            <a:endParaRPr lang="zh-CN" altLang="en-US" dirty="0"/>
          </a:p>
        </p:txBody>
      </p:sp>
      <p:sp>
        <p:nvSpPr>
          <p:cNvPr id="3" name="内容占位符 2"/>
          <p:cNvSpPr>
            <a:spLocks noGrp="1"/>
          </p:cNvSpPr>
          <p:nvPr>
            <p:ph idx="1"/>
          </p:nvPr>
        </p:nvSpPr>
        <p:spPr>
          <a:xfrm>
            <a:off x="457200" y="1412775"/>
            <a:ext cx="8229600" cy="3666381"/>
          </a:xfrm>
        </p:spPr>
        <p:txBody>
          <a:bodyPr/>
          <a:lstStyle/>
          <a:p>
            <a:r>
              <a:rPr lang="zh-CN" altLang="en-US" sz="2800" dirty="0"/>
              <a:t>派生构式 </a:t>
            </a:r>
            <a:r>
              <a:rPr lang="en-US" altLang="zh-CN" sz="2800" dirty="0"/>
              <a:t>Derivational Constructions</a:t>
            </a:r>
          </a:p>
          <a:p>
            <a:endParaRPr lang="zh-CN" altLang="en-US" dirty="0"/>
          </a:p>
        </p:txBody>
      </p:sp>
      <p:pic>
        <p:nvPicPr>
          <p:cNvPr id="6" name="图片 5"/>
          <p:cNvPicPr>
            <a:picLocks noChangeAspect="1"/>
          </p:cNvPicPr>
          <p:nvPr/>
        </p:nvPicPr>
        <p:blipFill>
          <a:blip r:embed="rId2"/>
          <a:stretch>
            <a:fillRect/>
          </a:stretch>
        </p:blipFill>
        <p:spPr>
          <a:xfrm>
            <a:off x="434504" y="2310533"/>
            <a:ext cx="2733948" cy="720827"/>
          </a:xfrm>
          <a:prstGeom prst="rect">
            <a:avLst/>
          </a:prstGeom>
        </p:spPr>
      </p:pic>
      <p:pic>
        <p:nvPicPr>
          <p:cNvPr id="9" name="图片 8"/>
          <p:cNvPicPr>
            <a:picLocks noChangeAspect="1"/>
          </p:cNvPicPr>
          <p:nvPr/>
        </p:nvPicPr>
        <p:blipFill>
          <a:blip r:embed="rId3"/>
          <a:stretch>
            <a:fillRect/>
          </a:stretch>
        </p:blipFill>
        <p:spPr>
          <a:xfrm>
            <a:off x="3568861" y="2277245"/>
            <a:ext cx="5037559" cy="3717860"/>
          </a:xfrm>
          <a:prstGeom prst="rect">
            <a:avLst/>
          </a:prstGeom>
        </p:spPr>
      </p:pic>
    </p:spTree>
    <p:extLst>
      <p:ext uri="{BB962C8B-B14F-4D97-AF65-F5344CB8AC3E}">
        <p14:creationId xmlns:p14="http://schemas.microsoft.com/office/powerpoint/2010/main" val="298213670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a:srcRect l="20277" r="39723" b="41462"/>
          <a:stretch/>
        </p:blipFill>
        <p:spPr>
          <a:xfrm>
            <a:off x="2627784" y="919559"/>
            <a:ext cx="1440160" cy="360041"/>
          </a:xfrm>
          <a:prstGeom prst="rect">
            <a:avLst/>
          </a:prstGeom>
        </p:spPr>
      </p:pic>
      <p:pic>
        <p:nvPicPr>
          <p:cNvPr id="5" name="图片 4"/>
          <p:cNvPicPr>
            <a:picLocks noChangeAspect="1"/>
          </p:cNvPicPr>
          <p:nvPr/>
        </p:nvPicPr>
        <p:blipFill rotWithShape="1">
          <a:blip r:embed="rId3"/>
          <a:srcRect l="4663" r="16796" b="5445"/>
          <a:stretch/>
        </p:blipFill>
        <p:spPr>
          <a:xfrm>
            <a:off x="794183" y="1369443"/>
            <a:ext cx="4248472" cy="4900948"/>
          </a:xfrm>
          <a:prstGeom prst="rect">
            <a:avLst/>
          </a:prstGeom>
        </p:spPr>
      </p:pic>
      <p:pic>
        <p:nvPicPr>
          <p:cNvPr id="10" name="图片 9"/>
          <p:cNvPicPr>
            <a:picLocks noChangeAspect="1"/>
          </p:cNvPicPr>
          <p:nvPr/>
        </p:nvPicPr>
        <p:blipFill rotWithShape="1">
          <a:blip r:embed="rId4"/>
          <a:srcRect l="18599" r="18842" b="4090"/>
          <a:stretch/>
        </p:blipFill>
        <p:spPr>
          <a:xfrm>
            <a:off x="5042655" y="1382805"/>
            <a:ext cx="3120181" cy="5369995"/>
          </a:xfrm>
          <a:prstGeom prst="rect">
            <a:avLst/>
          </a:prstGeom>
        </p:spPr>
      </p:pic>
      <p:pic>
        <p:nvPicPr>
          <p:cNvPr id="11" name="图片 10"/>
          <p:cNvPicPr>
            <a:picLocks noChangeAspect="1"/>
          </p:cNvPicPr>
          <p:nvPr/>
        </p:nvPicPr>
        <p:blipFill rotWithShape="1">
          <a:blip r:embed="rId2"/>
          <a:srcRect l="20000" t="45436" r="38000" b="-3975"/>
          <a:stretch/>
        </p:blipFill>
        <p:spPr>
          <a:xfrm>
            <a:off x="6444208" y="919560"/>
            <a:ext cx="1512168" cy="360040"/>
          </a:xfrm>
          <a:prstGeom prst="rect">
            <a:avLst/>
          </a:prstGeom>
        </p:spPr>
      </p:pic>
      <p:sp>
        <p:nvSpPr>
          <p:cNvPr id="12" name="文本框 11"/>
          <p:cNvSpPr txBox="1"/>
          <p:nvPr/>
        </p:nvSpPr>
        <p:spPr>
          <a:xfrm>
            <a:off x="4644008" y="404664"/>
            <a:ext cx="1390124" cy="369332"/>
          </a:xfrm>
          <a:prstGeom prst="rect">
            <a:avLst/>
          </a:prstGeom>
          <a:noFill/>
        </p:spPr>
        <p:txBody>
          <a:bodyPr wrap="none" rtlCol="0">
            <a:spAutoFit/>
          </a:bodyPr>
          <a:lstStyle/>
          <a:p>
            <a:r>
              <a:rPr lang="en-US" altLang="zh-CN" b="1" dirty="0"/>
              <a:t>unlockable</a:t>
            </a:r>
            <a:endParaRPr lang="zh-CN" altLang="en-US" b="1" dirty="0"/>
          </a:p>
        </p:txBody>
      </p:sp>
      <p:sp>
        <p:nvSpPr>
          <p:cNvPr id="13" name="右箭头 12"/>
          <p:cNvSpPr/>
          <p:nvPr/>
        </p:nvSpPr>
        <p:spPr>
          <a:xfrm rot="8492967">
            <a:off x="4112439" y="660187"/>
            <a:ext cx="60249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右箭头 13"/>
          <p:cNvSpPr/>
          <p:nvPr/>
        </p:nvSpPr>
        <p:spPr>
          <a:xfrm rot="2720404">
            <a:off x="5897871" y="652354"/>
            <a:ext cx="603435"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792085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词 </a:t>
            </a:r>
            <a:r>
              <a:rPr lang="en-US" altLang="zh-CN" dirty="0"/>
              <a:t>Licensing Words</a:t>
            </a:r>
            <a:endParaRPr lang="zh-CN" altLang="en-US" dirty="0"/>
          </a:p>
        </p:txBody>
      </p:sp>
      <p:sp>
        <p:nvSpPr>
          <p:cNvPr id="3" name="内容占位符 2"/>
          <p:cNvSpPr>
            <a:spLocks noGrp="1"/>
          </p:cNvSpPr>
          <p:nvPr>
            <p:ph idx="1"/>
          </p:nvPr>
        </p:nvSpPr>
        <p:spPr/>
        <p:txBody>
          <a:bodyPr/>
          <a:lstStyle/>
          <a:p>
            <a:r>
              <a:rPr lang="zh-CN" altLang="en-US" dirty="0"/>
              <a:t>后屈折构式 </a:t>
            </a:r>
            <a:r>
              <a:rPr lang="en-US" altLang="zh-CN" dirty="0"/>
              <a:t>Post-Inflectional Constructions</a:t>
            </a:r>
          </a:p>
        </p:txBody>
      </p:sp>
      <p:pic>
        <p:nvPicPr>
          <p:cNvPr id="4" name="图片 3"/>
          <p:cNvPicPr>
            <a:picLocks noChangeAspect="1"/>
          </p:cNvPicPr>
          <p:nvPr/>
        </p:nvPicPr>
        <p:blipFill>
          <a:blip r:embed="rId2"/>
          <a:stretch>
            <a:fillRect/>
          </a:stretch>
        </p:blipFill>
        <p:spPr>
          <a:xfrm>
            <a:off x="595413" y="2850629"/>
            <a:ext cx="2690245" cy="792088"/>
          </a:xfrm>
          <a:prstGeom prst="rect">
            <a:avLst/>
          </a:prstGeom>
        </p:spPr>
      </p:pic>
      <p:pic>
        <p:nvPicPr>
          <p:cNvPr id="5" name="图片 4"/>
          <p:cNvPicPr>
            <a:picLocks noChangeAspect="1"/>
          </p:cNvPicPr>
          <p:nvPr/>
        </p:nvPicPr>
        <p:blipFill>
          <a:blip r:embed="rId3"/>
          <a:stretch>
            <a:fillRect/>
          </a:stretch>
        </p:blipFill>
        <p:spPr>
          <a:xfrm>
            <a:off x="3487117" y="2924035"/>
            <a:ext cx="5199683" cy="3095765"/>
          </a:xfrm>
          <a:prstGeom prst="rect">
            <a:avLst/>
          </a:prstGeom>
        </p:spPr>
      </p:pic>
    </p:spTree>
    <p:extLst>
      <p:ext uri="{BB962C8B-B14F-4D97-AF65-F5344CB8AC3E}">
        <p14:creationId xmlns:p14="http://schemas.microsoft.com/office/powerpoint/2010/main" val="2499504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2267744" y="523970"/>
            <a:ext cx="4352702" cy="6314040"/>
          </a:xfrm>
          <a:prstGeom prst="rect">
            <a:avLst/>
          </a:prstGeom>
        </p:spPr>
      </p:pic>
    </p:spTree>
    <p:extLst>
      <p:ext uri="{BB962C8B-B14F-4D97-AF65-F5344CB8AC3E}">
        <p14:creationId xmlns:p14="http://schemas.microsoft.com/office/powerpoint/2010/main" val="162320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词 </a:t>
            </a:r>
            <a:r>
              <a:rPr lang="en-US" altLang="zh-CN" dirty="0"/>
              <a:t>Licensing Words</a:t>
            </a:r>
            <a:endParaRPr lang="zh-CN" altLang="en-US" dirty="0"/>
          </a:p>
        </p:txBody>
      </p:sp>
      <p:sp>
        <p:nvSpPr>
          <p:cNvPr id="3" name="内容占位符 2"/>
          <p:cNvSpPr>
            <a:spLocks noGrp="1"/>
          </p:cNvSpPr>
          <p:nvPr>
            <p:ph idx="1"/>
          </p:nvPr>
        </p:nvSpPr>
        <p:spPr>
          <a:xfrm>
            <a:off x="454217" y="1651483"/>
            <a:ext cx="8229600" cy="2455912"/>
          </a:xfrm>
        </p:spPr>
        <p:txBody>
          <a:bodyPr/>
          <a:lstStyle/>
          <a:p>
            <a:r>
              <a:rPr lang="zh-CN" altLang="en-US" dirty="0"/>
              <a:t>助动词 </a:t>
            </a:r>
            <a:r>
              <a:rPr lang="en-US" altLang="zh-CN" dirty="0"/>
              <a:t>Auxiliary</a:t>
            </a:r>
            <a:endParaRPr lang="zh-CN" altLang="en-US" dirty="0"/>
          </a:p>
        </p:txBody>
      </p:sp>
      <p:pic>
        <p:nvPicPr>
          <p:cNvPr id="4" name="图片 3"/>
          <p:cNvPicPr>
            <a:picLocks noChangeAspect="1"/>
          </p:cNvPicPr>
          <p:nvPr/>
        </p:nvPicPr>
        <p:blipFill>
          <a:blip r:embed="rId3"/>
          <a:stretch>
            <a:fillRect/>
          </a:stretch>
        </p:blipFill>
        <p:spPr>
          <a:xfrm>
            <a:off x="3059832" y="2276872"/>
            <a:ext cx="3096344" cy="4410160"/>
          </a:xfrm>
          <a:prstGeom prst="rect">
            <a:avLst/>
          </a:prstGeom>
        </p:spPr>
      </p:pic>
    </p:spTree>
    <p:extLst>
      <p:ext uri="{BB962C8B-B14F-4D97-AF65-F5344CB8AC3E}">
        <p14:creationId xmlns:p14="http://schemas.microsoft.com/office/powerpoint/2010/main" val="14710836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短语 </a:t>
            </a:r>
            <a:r>
              <a:rPr lang="en-US" altLang="zh-CN" dirty="0"/>
              <a:t>Licensing Phrases</a:t>
            </a:r>
            <a:endParaRPr lang="zh-CN" altLang="en-US" dirty="0"/>
          </a:p>
        </p:txBody>
      </p:sp>
      <p:sp>
        <p:nvSpPr>
          <p:cNvPr id="3" name="内容占位符 2"/>
          <p:cNvSpPr>
            <a:spLocks noGrp="1"/>
          </p:cNvSpPr>
          <p:nvPr>
            <p:ph idx="1"/>
          </p:nvPr>
        </p:nvSpPr>
        <p:spPr>
          <a:xfrm>
            <a:off x="421196" y="1828800"/>
            <a:ext cx="8229600" cy="3886200"/>
          </a:xfrm>
        </p:spPr>
        <p:txBody>
          <a:bodyPr/>
          <a:lstStyle/>
          <a:p>
            <a:r>
              <a:rPr lang="zh-CN" altLang="en-US" dirty="0"/>
              <a:t>主谓构式</a:t>
            </a:r>
          </a:p>
        </p:txBody>
      </p:sp>
      <p:pic>
        <p:nvPicPr>
          <p:cNvPr id="4" name="图片 3"/>
          <p:cNvPicPr>
            <a:picLocks noChangeAspect="1"/>
          </p:cNvPicPr>
          <p:nvPr/>
        </p:nvPicPr>
        <p:blipFill>
          <a:blip r:embed="rId2"/>
          <a:stretch>
            <a:fillRect/>
          </a:stretch>
        </p:blipFill>
        <p:spPr>
          <a:xfrm>
            <a:off x="1403648" y="2782435"/>
            <a:ext cx="6264696" cy="3090397"/>
          </a:xfrm>
          <a:prstGeom prst="rect">
            <a:avLst/>
          </a:prstGeom>
        </p:spPr>
      </p:pic>
    </p:spTree>
    <p:extLst>
      <p:ext uri="{BB962C8B-B14F-4D97-AF65-F5344CB8AC3E}">
        <p14:creationId xmlns:p14="http://schemas.microsoft.com/office/powerpoint/2010/main" val="23500610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628800"/>
            <a:ext cx="5554960" cy="4536504"/>
          </a:xfrm>
          <a:prstGeom prst="rect">
            <a:avLst/>
          </a:prstGeom>
        </p:spPr>
      </p:pic>
      <p:sp>
        <p:nvSpPr>
          <p:cNvPr id="5" name="矩形 4"/>
          <p:cNvSpPr/>
          <p:nvPr/>
        </p:nvSpPr>
        <p:spPr>
          <a:xfrm>
            <a:off x="1763688" y="3078012"/>
            <a:ext cx="3331361" cy="400110"/>
          </a:xfrm>
          <a:prstGeom prst="rect">
            <a:avLst/>
          </a:prstGeom>
        </p:spPr>
        <p:txBody>
          <a:bodyPr wrap="none">
            <a:spAutoFit/>
          </a:bodyPr>
          <a:lstStyle/>
          <a:p>
            <a:r>
              <a:rPr lang="en-US" altLang="zh-CN" sz="2000" b="1" dirty="0">
                <a:solidFill>
                  <a:schemeClr val="bg1"/>
                </a:solidFill>
              </a:rPr>
              <a:t>Universal Grammar Camp</a:t>
            </a:r>
          </a:p>
        </p:txBody>
      </p:sp>
      <p:sp>
        <p:nvSpPr>
          <p:cNvPr id="7" name="矩形 6"/>
          <p:cNvSpPr/>
          <p:nvPr/>
        </p:nvSpPr>
        <p:spPr>
          <a:xfrm>
            <a:off x="3234680" y="4609223"/>
            <a:ext cx="2374561" cy="400110"/>
          </a:xfrm>
          <a:prstGeom prst="rect">
            <a:avLst/>
          </a:prstGeom>
        </p:spPr>
        <p:txBody>
          <a:bodyPr wrap="none">
            <a:spAutoFit/>
          </a:bodyPr>
          <a:lstStyle/>
          <a:p>
            <a:r>
              <a:rPr lang="en-US" altLang="zh-CN" sz="2000" b="1" dirty="0">
                <a:solidFill>
                  <a:schemeClr val="bg1"/>
                </a:solidFill>
              </a:rPr>
              <a:t>Typological Camp</a:t>
            </a:r>
          </a:p>
        </p:txBody>
      </p:sp>
      <p:sp>
        <p:nvSpPr>
          <p:cNvPr id="8" name="矩形 7"/>
          <p:cNvSpPr/>
          <p:nvPr/>
        </p:nvSpPr>
        <p:spPr>
          <a:xfrm>
            <a:off x="436919" y="4987153"/>
            <a:ext cx="3031599" cy="400110"/>
          </a:xfrm>
          <a:prstGeom prst="rect">
            <a:avLst/>
          </a:prstGeom>
        </p:spPr>
        <p:txBody>
          <a:bodyPr wrap="none">
            <a:spAutoFit/>
          </a:bodyPr>
          <a:lstStyle/>
          <a:p>
            <a:r>
              <a:rPr lang="en-US" altLang="zh-CN" sz="2000" b="1" dirty="0">
                <a:solidFill>
                  <a:schemeClr val="bg1"/>
                </a:solidFill>
              </a:rPr>
              <a:t>Formal Grammar Camp</a:t>
            </a:r>
            <a:endParaRPr lang="zh-CN" altLang="en-US" sz="2000" b="1" dirty="0">
              <a:solidFill>
                <a:schemeClr val="bg1"/>
              </a:solidFill>
            </a:endParaRPr>
          </a:p>
        </p:txBody>
      </p:sp>
      <p:sp>
        <p:nvSpPr>
          <p:cNvPr id="10" name="文本框 9"/>
          <p:cNvSpPr txBox="1"/>
          <p:nvPr/>
        </p:nvSpPr>
        <p:spPr>
          <a:xfrm>
            <a:off x="6223497" y="911092"/>
            <a:ext cx="2808312" cy="5755422"/>
          </a:xfrm>
          <a:prstGeom prst="rect">
            <a:avLst/>
          </a:prstGeom>
          <a:noFill/>
        </p:spPr>
        <p:txBody>
          <a:bodyPr wrap="square" rtlCol="0">
            <a:spAutoFit/>
          </a:bodyPr>
          <a:lstStyle/>
          <a:p>
            <a:r>
              <a:rPr lang="en-US" altLang="zh-CN" sz="1600" b="1" dirty="0">
                <a:effectLst>
                  <a:outerShdw blurRad="38100" dist="38100" dir="2700000" algn="tl">
                    <a:srgbClr val="000000">
                      <a:alpha val="43137"/>
                    </a:srgbClr>
                  </a:outerShdw>
                </a:effectLst>
              </a:rPr>
              <a:t>Formal Grammar Camp</a:t>
            </a:r>
          </a:p>
          <a:p>
            <a:endParaRPr lang="en-US" altLang="zh-CN" sz="1600" dirty="0"/>
          </a:p>
          <a:p>
            <a:r>
              <a:rPr lang="zh-CN" altLang="en-US" sz="1600" dirty="0"/>
              <a:t>该流派以</a:t>
            </a:r>
            <a:r>
              <a:rPr lang="en-US" altLang="zh-CN" sz="1600" dirty="0"/>
              <a:t>HPSG</a:t>
            </a:r>
            <a:r>
              <a:rPr lang="zh-CN" altLang="en-US" sz="1600" dirty="0"/>
              <a:t>，</a:t>
            </a:r>
            <a:r>
              <a:rPr lang="en-US" altLang="zh-CN" sz="1600" dirty="0"/>
              <a:t>LFG</a:t>
            </a:r>
            <a:r>
              <a:rPr lang="zh-CN" altLang="en-US" sz="1600" dirty="0"/>
              <a:t>，</a:t>
            </a:r>
            <a:r>
              <a:rPr lang="en-US" altLang="zh-CN" sz="1600" dirty="0"/>
              <a:t>CG</a:t>
            </a:r>
            <a:r>
              <a:rPr lang="zh-CN" altLang="en-US" sz="1600" dirty="0"/>
              <a:t>和</a:t>
            </a:r>
            <a:r>
              <a:rPr lang="en-US" altLang="zh-CN" sz="1600" dirty="0"/>
              <a:t>TAG</a:t>
            </a:r>
            <a:r>
              <a:rPr lang="zh-CN" altLang="en-US" sz="1600" dirty="0"/>
              <a:t>等流派的工作为代表。对语言知识表示框架的形式化程度和数学性质有严格的要求，重视语言知识的计算实现。</a:t>
            </a:r>
            <a:endParaRPr lang="en-US" altLang="zh-CN" sz="1600" dirty="0"/>
          </a:p>
          <a:p>
            <a:endParaRPr lang="en-US" altLang="zh-CN" sz="1600" dirty="0"/>
          </a:p>
          <a:p>
            <a:r>
              <a:rPr lang="zh-CN" altLang="en-US" sz="1600" dirty="0"/>
              <a:t>该流派在保证理论框架的高度形式化和内部一致性的同时，试图覆盖尽可能广泛的真实语言用例，在归纳语言普遍存在的规律时比</a:t>
            </a:r>
            <a:r>
              <a:rPr lang="en-US" altLang="zh-CN" sz="1600" dirty="0"/>
              <a:t>UG Camp</a:t>
            </a:r>
            <a:r>
              <a:rPr lang="zh-CN" altLang="en-US" sz="1600" dirty="0"/>
              <a:t>更为小心谨慎。</a:t>
            </a:r>
            <a:endParaRPr lang="en-US" altLang="zh-CN" sz="1600" dirty="0"/>
          </a:p>
          <a:p>
            <a:endParaRPr lang="en-US" altLang="zh-CN" sz="1600" dirty="0"/>
          </a:p>
          <a:p>
            <a:r>
              <a:rPr lang="zh-CN" altLang="en-US" sz="1600" dirty="0"/>
              <a:t>作为</a:t>
            </a:r>
            <a:r>
              <a:rPr lang="en-US" altLang="zh-CN" sz="1600" dirty="0"/>
              <a:t>FG Camp</a:t>
            </a:r>
            <a:r>
              <a:rPr lang="zh-CN" altLang="en-US" sz="1600" dirty="0"/>
              <a:t>的一员，</a:t>
            </a:r>
            <a:r>
              <a:rPr lang="en-US" altLang="zh-CN" sz="1600" dirty="0"/>
              <a:t>SBCG</a:t>
            </a:r>
            <a:r>
              <a:rPr lang="zh-CN" altLang="en-US" sz="1600" dirty="0"/>
              <a:t>希望为</a:t>
            </a:r>
            <a:r>
              <a:rPr lang="en-US" altLang="zh-CN" sz="1600" dirty="0"/>
              <a:t>TYP Camp</a:t>
            </a:r>
            <a:r>
              <a:rPr lang="zh-CN" altLang="en-US" sz="1600" dirty="0"/>
              <a:t>提供形式化的描写工具。形式化为理论表示所带来的明晰性、可比性和可证伪性也有望在</a:t>
            </a:r>
            <a:r>
              <a:rPr lang="en-US" altLang="zh-CN" sz="1600" dirty="0"/>
              <a:t>UG Camp</a:t>
            </a:r>
            <a:r>
              <a:rPr lang="zh-CN" altLang="en-US" sz="1600" dirty="0"/>
              <a:t>和</a:t>
            </a:r>
            <a:r>
              <a:rPr lang="en-US" altLang="zh-CN" sz="1600" dirty="0"/>
              <a:t>TYP Camp</a:t>
            </a:r>
            <a:r>
              <a:rPr lang="zh-CN" altLang="en-US" sz="1600" dirty="0"/>
              <a:t>之间建立起对话的桥梁。</a:t>
            </a:r>
            <a:endParaRPr lang="en-US" altLang="zh-CN" sz="1600" dirty="0"/>
          </a:p>
        </p:txBody>
      </p:sp>
      <p:sp>
        <p:nvSpPr>
          <p:cNvPr id="9" name="标题 1"/>
          <p:cNvSpPr>
            <a:spLocks noGrp="1"/>
          </p:cNvSpPr>
          <p:nvPr>
            <p:ph type="title"/>
          </p:nvPr>
        </p:nvSpPr>
        <p:spPr>
          <a:xfrm>
            <a:off x="457200" y="457200"/>
            <a:ext cx="8229600" cy="955576"/>
          </a:xfrm>
        </p:spPr>
        <p:txBody>
          <a:bodyPr/>
          <a:lstStyle/>
          <a:p>
            <a:r>
              <a:rPr lang="zh-CN" altLang="en-US" sz="2800" dirty="0"/>
              <a:t>天下大势，分久必合，合久必分</a:t>
            </a:r>
          </a:p>
        </p:txBody>
      </p:sp>
    </p:spTree>
    <p:extLst>
      <p:ext uri="{BB962C8B-B14F-4D97-AF65-F5344CB8AC3E}">
        <p14:creationId xmlns:p14="http://schemas.microsoft.com/office/powerpoint/2010/main" val="41685387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2555776" y="439052"/>
            <a:ext cx="4320480" cy="6426836"/>
          </a:xfrm>
          <a:prstGeom prst="rect">
            <a:avLst/>
          </a:prstGeom>
        </p:spPr>
      </p:pic>
      <p:sp>
        <p:nvSpPr>
          <p:cNvPr id="2" name="椭圆 1"/>
          <p:cNvSpPr/>
          <p:nvPr/>
        </p:nvSpPr>
        <p:spPr>
          <a:xfrm>
            <a:off x="5364088" y="5589240"/>
            <a:ext cx="64807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4211960" y="1556792"/>
            <a:ext cx="28803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36425403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57200"/>
            <a:ext cx="8229600" cy="955576"/>
          </a:xfrm>
        </p:spPr>
        <p:txBody>
          <a:bodyPr/>
          <a:lstStyle/>
          <a:p>
            <a:r>
              <a:rPr lang="zh-CN" altLang="en-US" dirty="0"/>
              <a:t>短语 </a:t>
            </a:r>
            <a:r>
              <a:rPr lang="en-US" altLang="zh-CN" dirty="0"/>
              <a:t>Licensing Phrases</a:t>
            </a:r>
            <a:endParaRPr lang="zh-CN" altLang="en-US" dirty="0"/>
          </a:p>
        </p:txBody>
      </p:sp>
      <p:sp>
        <p:nvSpPr>
          <p:cNvPr id="3" name="内容占位符 2"/>
          <p:cNvSpPr>
            <a:spLocks noGrp="1"/>
          </p:cNvSpPr>
          <p:nvPr>
            <p:ph idx="1"/>
          </p:nvPr>
        </p:nvSpPr>
        <p:spPr>
          <a:xfrm>
            <a:off x="457200" y="1428676"/>
            <a:ext cx="8229600" cy="3886200"/>
          </a:xfrm>
        </p:spPr>
        <p:txBody>
          <a:bodyPr/>
          <a:lstStyle/>
          <a:p>
            <a:r>
              <a:rPr lang="zh-CN" altLang="en-US" dirty="0"/>
              <a:t>中心语</a:t>
            </a:r>
            <a:r>
              <a:rPr lang="en-US" altLang="zh-CN" dirty="0"/>
              <a:t>-</a:t>
            </a:r>
            <a:r>
              <a:rPr lang="zh-CN" altLang="en-US" dirty="0"/>
              <a:t>补语构式</a:t>
            </a:r>
          </a:p>
        </p:txBody>
      </p:sp>
      <p:pic>
        <p:nvPicPr>
          <p:cNvPr id="5" name="图片 4"/>
          <p:cNvPicPr>
            <a:picLocks noChangeAspect="1"/>
          </p:cNvPicPr>
          <p:nvPr/>
        </p:nvPicPr>
        <p:blipFill>
          <a:blip r:embed="rId2"/>
          <a:stretch>
            <a:fillRect/>
          </a:stretch>
        </p:blipFill>
        <p:spPr>
          <a:xfrm>
            <a:off x="1688578" y="2060848"/>
            <a:ext cx="5876925" cy="2181225"/>
          </a:xfrm>
          <a:prstGeom prst="rect">
            <a:avLst/>
          </a:prstGeom>
        </p:spPr>
      </p:pic>
      <p:pic>
        <p:nvPicPr>
          <p:cNvPr id="6" name="图片 5"/>
          <p:cNvPicPr>
            <a:picLocks noChangeAspect="1"/>
          </p:cNvPicPr>
          <p:nvPr/>
        </p:nvPicPr>
        <p:blipFill>
          <a:blip r:embed="rId3"/>
          <a:stretch>
            <a:fillRect/>
          </a:stretch>
        </p:blipFill>
        <p:spPr>
          <a:xfrm>
            <a:off x="1703621" y="4242073"/>
            <a:ext cx="5846838" cy="2556816"/>
          </a:xfrm>
          <a:prstGeom prst="rect">
            <a:avLst/>
          </a:prstGeom>
        </p:spPr>
      </p:pic>
    </p:spTree>
    <p:extLst>
      <p:ext uri="{BB962C8B-B14F-4D97-AF65-F5344CB8AC3E}">
        <p14:creationId xmlns:p14="http://schemas.microsoft.com/office/powerpoint/2010/main" val="331578284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a:off x="1979712" y="434391"/>
            <a:ext cx="5184576" cy="6431993"/>
          </a:xfrm>
          <a:prstGeom prst="rect">
            <a:avLst/>
          </a:prstGeom>
        </p:spPr>
      </p:pic>
      <p:sp>
        <p:nvSpPr>
          <p:cNvPr id="3" name="椭圆 2"/>
          <p:cNvSpPr/>
          <p:nvPr/>
        </p:nvSpPr>
        <p:spPr>
          <a:xfrm>
            <a:off x="3419872" y="5445224"/>
            <a:ext cx="64807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3923928" y="1772816"/>
            <a:ext cx="64807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2754560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1403648" y="494689"/>
            <a:ext cx="6084168" cy="6371447"/>
          </a:xfrm>
          <a:prstGeom prst="rect">
            <a:avLst/>
          </a:prstGeom>
        </p:spPr>
      </p:pic>
      <p:sp>
        <p:nvSpPr>
          <p:cNvPr id="3" name="椭圆 2"/>
          <p:cNvSpPr/>
          <p:nvPr/>
        </p:nvSpPr>
        <p:spPr>
          <a:xfrm>
            <a:off x="2483768" y="5085184"/>
            <a:ext cx="1008112"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3923928" y="1916832"/>
            <a:ext cx="1008112"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87457297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57200"/>
            <a:ext cx="8229600" cy="955576"/>
          </a:xfrm>
        </p:spPr>
        <p:txBody>
          <a:bodyPr/>
          <a:lstStyle/>
          <a:p>
            <a:r>
              <a:rPr lang="zh-CN" altLang="en-US" dirty="0"/>
              <a:t>短语 </a:t>
            </a:r>
            <a:r>
              <a:rPr lang="en-US" altLang="zh-CN" dirty="0"/>
              <a:t>Licensing Phrases</a:t>
            </a:r>
            <a:endParaRPr lang="zh-CN" altLang="en-US" dirty="0"/>
          </a:p>
        </p:txBody>
      </p:sp>
      <p:sp>
        <p:nvSpPr>
          <p:cNvPr id="3" name="内容占位符 2"/>
          <p:cNvSpPr>
            <a:spLocks noGrp="1"/>
          </p:cNvSpPr>
          <p:nvPr>
            <p:ph idx="1"/>
          </p:nvPr>
        </p:nvSpPr>
        <p:spPr>
          <a:xfrm>
            <a:off x="457200" y="1700808"/>
            <a:ext cx="8229600" cy="3614068"/>
          </a:xfrm>
        </p:spPr>
        <p:txBody>
          <a:bodyPr/>
          <a:lstStyle/>
          <a:p>
            <a:r>
              <a:rPr lang="zh-CN" altLang="en-US" dirty="0"/>
              <a:t>中心语</a:t>
            </a:r>
            <a:r>
              <a:rPr lang="en-US" altLang="zh-CN" dirty="0"/>
              <a:t>-</a:t>
            </a:r>
            <a:r>
              <a:rPr lang="zh-CN" altLang="en-US" dirty="0"/>
              <a:t>函子构式</a:t>
            </a:r>
            <a:endParaRPr lang="en-US" altLang="zh-CN" dirty="0"/>
          </a:p>
          <a:p>
            <a:endParaRPr lang="en-US" altLang="zh-CN" dirty="0"/>
          </a:p>
          <a:p>
            <a:endParaRPr lang="en-US" altLang="zh-CN" dirty="0"/>
          </a:p>
          <a:p>
            <a:endParaRPr lang="en-US" altLang="zh-CN" dirty="0"/>
          </a:p>
          <a:p>
            <a:endParaRPr lang="en-US" altLang="zh-CN" dirty="0"/>
          </a:p>
          <a:p>
            <a:endParaRPr lang="en-US" altLang="zh-CN" dirty="0"/>
          </a:p>
          <a:p>
            <a:pPr marL="0" indent="0">
              <a:buNone/>
            </a:pPr>
            <a:r>
              <a:rPr lang="zh-CN" altLang="en-US" dirty="0"/>
              <a:t>该构式用于刻画“限定语</a:t>
            </a:r>
            <a:r>
              <a:rPr lang="en-US" altLang="zh-CN" dirty="0"/>
              <a:t>-</a:t>
            </a:r>
            <a:r>
              <a:rPr lang="zh-CN" altLang="en-US" dirty="0"/>
              <a:t>中心语”和“附接语</a:t>
            </a:r>
            <a:r>
              <a:rPr lang="en-US" altLang="zh-CN" dirty="0"/>
              <a:t>-</a:t>
            </a:r>
            <a:r>
              <a:rPr lang="zh-CN" altLang="en-US" dirty="0"/>
              <a:t>中心语”关系。</a:t>
            </a:r>
            <a:endParaRPr lang="en-US" altLang="zh-CN" dirty="0"/>
          </a:p>
        </p:txBody>
      </p:sp>
      <p:pic>
        <p:nvPicPr>
          <p:cNvPr id="4" name="图片 3"/>
          <p:cNvPicPr>
            <a:picLocks noChangeAspect="1"/>
          </p:cNvPicPr>
          <p:nvPr/>
        </p:nvPicPr>
        <p:blipFill>
          <a:blip r:embed="rId3"/>
          <a:stretch>
            <a:fillRect/>
          </a:stretch>
        </p:blipFill>
        <p:spPr>
          <a:xfrm>
            <a:off x="755576" y="2564904"/>
            <a:ext cx="7603212" cy="2434326"/>
          </a:xfrm>
          <a:prstGeom prst="rect">
            <a:avLst/>
          </a:prstGeom>
        </p:spPr>
      </p:pic>
      <p:sp>
        <p:nvSpPr>
          <p:cNvPr id="5" name="椭圆 4"/>
          <p:cNvSpPr/>
          <p:nvPr/>
        </p:nvSpPr>
        <p:spPr>
          <a:xfrm>
            <a:off x="4247964" y="4077072"/>
            <a:ext cx="1404156"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4716016" y="3176972"/>
            <a:ext cx="1584176" cy="3379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98242603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4517382" y="3559823"/>
            <a:ext cx="4496797" cy="3110866"/>
          </a:xfrm>
          <a:prstGeom prst="rect">
            <a:avLst/>
          </a:prstGeom>
        </p:spPr>
      </p:pic>
      <p:pic>
        <p:nvPicPr>
          <p:cNvPr id="5" name="图片 4"/>
          <p:cNvPicPr>
            <a:picLocks noChangeAspect="1"/>
          </p:cNvPicPr>
          <p:nvPr/>
        </p:nvPicPr>
        <p:blipFill>
          <a:blip r:embed="rId3"/>
          <a:stretch>
            <a:fillRect/>
          </a:stretch>
        </p:blipFill>
        <p:spPr>
          <a:xfrm>
            <a:off x="241712" y="3645024"/>
            <a:ext cx="4258280" cy="2940464"/>
          </a:xfrm>
          <a:prstGeom prst="rect">
            <a:avLst/>
          </a:prstGeom>
        </p:spPr>
      </p:pic>
      <p:pic>
        <p:nvPicPr>
          <p:cNvPr id="6" name="图片 5"/>
          <p:cNvPicPr>
            <a:picLocks noChangeAspect="1"/>
          </p:cNvPicPr>
          <p:nvPr/>
        </p:nvPicPr>
        <p:blipFill>
          <a:blip r:embed="rId4"/>
          <a:stretch>
            <a:fillRect/>
          </a:stretch>
        </p:blipFill>
        <p:spPr>
          <a:xfrm>
            <a:off x="4644008" y="908720"/>
            <a:ext cx="3947223" cy="1410097"/>
          </a:xfrm>
          <a:prstGeom prst="rect">
            <a:avLst/>
          </a:prstGeom>
        </p:spPr>
      </p:pic>
      <p:pic>
        <p:nvPicPr>
          <p:cNvPr id="7" name="图片 6"/>
          <p:cNvPicPr>
            <a:picLocks noChangeAspect="1"/>
          </p:cNvPicPr>
          <p:nvPr/>
        </p:nvPicPr>
        <p:blipFill>
          <a:blip r:embed="rId5"/>
          <a:stretch>
            <a:fillRect/>
          </a:stretch>
        </p:blipFill>
        <p:spPr>
          <a:xfrm>
            <a:off x="467544" y="928936"/>
            <a:ext cx="3521680" cy="1442782"/>
          </a:xfrm>
          <a:prstGeom prst="rect">
            <a:avLst/>
          </a:prstGeom>
        </p:spPr>
      </p:pic>
      <p:sp>
        <p:nvSpPr>
          <p:cNvPr id="8" name="下箭头 7"/>
          <p:cNvSpPr/>
          <p:nvPr/>
        </p:nvSpPr>
        <p:spPr>
          <a:xfrm>
            <a:off x="1986068" y="237795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下箭头 8"/>
          <p:cNvSpPr/>
          <p:nvPr/>
        </p:nvSpPr>
        <p:spPr>
          <a:xfrm>
            <a:off x="6375303" y="237795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824228" y="6093296"/>
            <a:ext cx="1404156"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1526824" y="4689140"/>
            <a:ext cx="1404156"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6063702" y="4689140"/>
            <a:ext cx="1404156"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5075487" y="6225448"/>
            <a:ext cx="1404156"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55129553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800" dirty="0"/>
              <a:t>特别关注的表达 </a:t>
            </a:r>
            <a:r>
              <a:rPr lang="en-US" altLang="zh-CN" sz="2800" dirty="0"/>
              <a:t>Some Expressions of Interest</a:t>
            </a:r>
            <a:endParaRPr lang="zh-CN" altLang="en-US" sz="2800" dirty="0"/>
          </a:p>
        </p:txBody>
      </p:sp>
      <p:sp>
        <p:nvSpPr>
          <p:cNvPr id="3" name="内容占位符 2"/>
          <p:cNvSpPr>
            <a:spLocks noGrp="1"/>
          </p:cNvSpPr>
          <p:nvPr>
            <p:ph idx="1"/>
          </p:nvPr>
        </p:nvSpPr>
        <p:spPr>
          <a:xfrm>
            <a:off x="457200" y="1700808"/>
            <a:ext cx="8229600" cy="3886200"/>
          </a:xfrm>
        </p:spPr>
        <p:txBody>
          <a:bodyPr/>
          <a:lstStyle/>
          <a:p>
            <a:r>
              <a:rPr lang="zh-CN" altLang="en-US" sz="2800" b="1" dirty="0">
                <a:effectLst>
                  <a:outerShdw blurRad="38100" dist="38100" dir="2700000" algn="tl">
                    <a:srgbClr val="000000">
                      <a:alpha val="43137"/>
                    </a:srgbClr>
                  </a:outerShdw>
                </a:effectLst>
              </a:rPr>
              <a:t>多词表达 </a:t>
            </a:r>
            <a:r>
              <a:rPr lang="en-US" altLang="zh-CN" sz="2800" b="1" dirty="0">
                <a:effectLst>
                  <a:outerShdw blurRad="38100" dist="38100" dir="2700000" algn="tl">
                    <a:srgbClr val="000000">
                      <a:alpha val="43137"/>
                    </a:srgbClr>
                  </a:outerShdw>
                </a:effectLst>
              </a:rPr>
              <a:t>Multiword Expressions(MWE)</a:t>
            </a:r>
          </a:p>
          <a:p>
            <a:pPr>
              <a:buFont typeface="Wingdings" panose="05000000000000000000" pitchFamily="2" charset="2"/>
              <a:buChar char="Ø"/>
            </a:pPr>
            <a:r>
              <a:rPr lang="zh-CN" altLang="en-US" sz="2800" dirty="0"/>
              <a:t>惰性多词表达（</a:t>
            </a:r>
            <a:r>
              <a:rPr lang="en-US" altLang="zh-CN" sz="2800" dirty="0"/>
              <a:t>inert MWE</a:t>
            </a:r>
            <a:r>
              <a:rPr lang="zh-CN" altLang="en-US" sz="2800" dirty="0"/>
              <a:t>，相当于凝固型构式）</a:t>
            </a:r>
            <a:endParaRPr lang="en-US" altLang="zh-CN" sz="2800" dirty="0"/>
          </a:p>
          <a:p>
            <a:pPr marL="0" indent="0">
              <a:buNone/>
            </a:pPr>
            <a:r>
              <a:rPr lang="en-US" altLang="zh-CN" sz="2800" dirty="0"/>
              <a:t>    </a:t>
            </a:r>
            <a:r>
              <a:rPr lang="en-US" altLang="zh-CN" sz="2800" i="1" dirty="0"/>
              <a:t>by and large, in short, kingdom come</a:t>
            </a:r>
          </a:p>
          <a:p>
            <a:pPr>
              <a:buFont typeface="Wingdings" panose="05000000000000000000" pitchFamily="2" charset="2"/>
              <a:buChar char="Ø"/>
            </a:pPr>
            <a:r>
              <a:rPr lang="zh-CN" altLang="en-US" sz="2800" dirty="0"/>
              <a:t>半固定表达（</a:t>
            </a:r>
            <a:r>
              <a:rPr lang="en-US" altLang="zh-CN" sz="2800" dirty="0"/>
              <a:t>Semi-Fixed Expression</a:t>
            </a:r>
            <a:r>
              <a:rPr lang="zh-CN" altLang="en-US" sz="2800" dirty="0"/>
              <a:t>，相当于半凝固型构式）</a:t>
            </a:r>
            <a:endParaRPr lang="en-US" altLang="zh-CN" sz="2800" dirty="0"/>
          </a:p>
          <a:p>
            <a:pPr marL="0" indent="0">
              <a:buNone/>
            </a:pPr>
            <a:r>
              <a:rPr lang="en-US" altLang="zh-CN" sz="2800" dirty="0"/>
              <a:t>    </a:t>
            </a:r>
            <a:r>
              <a:rPr lang="en-US" altLang="zh-CN" sz="2800" i="1" dirty="0"/>
              <a:t>kick the bucket</a:t>
            </a:r>
          </a:p>
          <a:p>
            <a:pPr>
              <a:buFont typeface="Wingdings" panose="05000000000000000000" pitchFamily="2" charset="2"/>
              <a:buChar char="Ø"/>
            </a:pPr>
            <a:r>
              <a:rPr lang="zh-CN" altLang="en-US" sz="2800" dirty="0"/>
              <a:t>语义可拆分构式（</a:t>
            </a:r>
            <a:r>
              <a:rPr lang="en-US" altLang="zh-CN" sz="2800" dirty="0"/>
              <a:t>Semantically Decomposable Idioms</a:t>
            </a:r>
            <a:r>
              <a:rPr lang="zh-CN" altLang="en-US" sz="2800" dirty="0"/>
              <a:t>，相当于短语型构式）</a:t>
            </a:r>
            <a:endParaRPr lang="en-US" altLang="zh-CN" sz="2800" dirty="0"/>
          </a:p>
          <a:p>
            <a:pPr marL="0" indent="0">
              <a:buNone/>
            </a:pPr>
            <a:r>
              <a:rPr lang="en-US" altLang="zh-CN" sz="2800" dirty="0"/>
              <a:t>    </a:t>
            </a:r>
            <a:r>
              <a:rPr lang="en-US" altLang="zh-CN" sz="2800" i="1" dirty="0"/>
              <a:t>spill the beans, keep tabs on, pull strings</a:t>
            </a:r>
          </a:p>
        </p:txBody>
      </p:sp>
    </p:spTree>
    <p:extLst>
      <p:ext uri="{BB962C8B-B14F-4D97-AF65-F5344CB8AC3E}">
        <p14:creationId xmlns:p14="http://schemas.microsoft.com/office/powerpoint/2010/main" val="51654426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800" dirty="0">
                <a:solidFill>
                  <a:srgbClr val="000000"/>
                </a:solidFill>
              </a:rPr>
              <a:t>特别关注的表达 </a:t>
            </a:r>
            <a:r>
              <a:rPr lang="en-US" altLang="zh-CN" sz="2800" dirty="0">
                <a:solidFill>
                  <a:srgbClr val="000000"/>
                </a:solidFill>
              </a:rPr>
              <a:t>Some Expressions of Interest</a:t>
            </a:r>
            <a:endParaRPr lang="zh-CN" altLang="en-US" sz="4000" dirty="0"/>
          </a:p>
        </p:txBody>
      </p:sp>
      <p:sp>
        <p:nvSpPr>
          <p:cNvPr id="3" name="内容占位符 2"/>
          <p:cNvSpPr>
            <a:spLocks noGrp="1"/>
          </p:cNvSpPr>
          <p:nvPr>
            <p:ph idx="1"/>
          </p:nvPr>
        </p:nvSpPr>
        <p:spPr>
          <a:xfrm>
            <a:off x="457200" y="1700808"/>
            <a:ext cx="8229600" cy="3886200"/>
          </a:xfrm>
        </p:spPr>
        <p:txBody>
          <a:bodyPr/>
          <a:lstStyle/>
          <a:p>
            <a:pPr>
              <a:buFont typeface="Wingdings" panose="05000000000000000000" pitchFamily="2" charset="2"/>
              <a:buChar char="Ø"/>
            </a:pPr>
            <a:r>
              <a:rPr lang="zh-CN" altLang="en-US" sz="2400" b="1" dirty="0">
                <a:effectLst>
                  <a:outerShdw blurRad="38100" dist="38100" dir="2700000" algn="tl">
                    <a:srgbClr val="000000">
                      <a:alpha val="43137"/>
                    </a:srgbClr>
                  </a:outerShdw>
                </a:effectLst>
              </a:rPr>
              <a:t>半固定表达</a:t>
            </a:r>
            <a:endParaRPr lang="en-US" altLang="zh-CN" sz="2400" b="1" dirty="0">
              <a:effectLst>
                <a:outerShdw blurRad="38100" dist="38100" dir="2700000" algn="tl">
                  <a:srgbClr val="000000">
                    <a:alpha val="43137"/>
                  </a:srgbClr>
                </a:outerShdw>
              </a:effectLst>
            </a:endParaRPr>
          </a:p>
          <a:p>
            <a:pPr marL="0" indent="0">
              <a:buNone/>
            </a:pPr>
            <a:r>
              <a:rPr lang="zh-CN" altLang="en-US" sz="2400" b="1" dirty="0">
                <a:effectLst>
                  <a:outerShdw blurRad="38100" dist="38100" dir="2700000" algn="tl">
                    <a:srgbClr val="000000">
                      <a:alpha val="43137"/>
                    </a:srgbClr>
                  </a:outerShdw>
                </a:effectLst>
              </a:rPr>
              <a:t>（</a:t>
            </a:r>
            <a:r>
              <a:rPr lang="en-US" altLang="zh-CN" sz="2400" b="1" dirty="0">
                <a:effectLst>
                  <a:outerShdw blurRad="38100" dist="38100" dir="2700000" algn="tl">
                    <a:srgbClr val="000000">
                      <a:alpha val="43137"/>
                    </a:srgbClr>
                  </a:outerShdw>
                </a:effectLst>
              </a:rPr>
              <a:t>Semi-Fixed Expression</a:t>
            </a:r>
            <a:r>
              <a:rPr lang="zh-CN" altLang="en-US" sz="2400" b="1" dirty="0">
                <a:effectLst>
                  <a:outerShdw blurRad="38100" dist="38100" dir="2700000" algn="tl">
                    <a:srgbClr val="000000">
                      <a:alpha val="43137"/>
                    </a:srgbClr>
                  </a:outerShdw>
                </a:effectLst>
              </a:rPr>
              <a:t>，相当于半凝固型构式）</a:t>
            </a:r>
            <a:endParaRPr lang="en-US" altLang="zh-CN" sz="2400" b="1" dirty="0">
              <a:effectLst>
                <a:outerShdw blurRad="38100" dist="38100" dir="2700000" algn="tl">
                  <a:srgbClr val="000000">
                    <a:alpha val="43137"/>
                  </a:srgbClr>
                </a:outerShdw>
              </a:effectLst>
            </a:endParaRPr>
          </a:p>
          <a:p>
            <a:pPr marL="0" indent="0">
              <a:buNone/>
            </a:pPr>
            <a:r>
              <a:rPr lang="en-US" altLang="zh-CN" sz="2400" dirty="0"/>
              <a:t>     </a:t>
            </a:r>
            <a:r>
              <a:rPr lang="en-US" altLang="zh-CN" sz="2400" i="1" dirty="0"/>
              <a:t>kick the bucket</a:t>
            </a:r>
          </a:p>
          <a:p>
            <a:pPr>
              <a:buFont typeface="Arial" panose="020B0604020202020204" pitchFamily="34" charset="0"/>
              <a:buChar char="•"/>
            </a:pPr>
            <a:r>
              <a:rPr lang="zh-CN" altLang="en-US" sz="2400" dirty="0"/>
              <a:t>该多词表达式只允许动词发生屈折变化，不允许对</a:t>
            </a:r>
            <a:r>
              <a:rPr lang="en-US" altLang="zh-CN" sz="2400" dirty="0"/>
              <a:t>kick</a:t>
            </a:r>
            <a:r>
              <a:rPr lang="zh-CN" altLang="en-US" sz="2400" dirty="0"/>
              <a:t>和</a:t>
            </a:r>
            <a:r>
              <a:rPr lang="en-US" altLang="zh-CN" sz="2400" dirty="0"/>
              <a:t>bucket</a:t>
            </a:r>
            <a:r>
              <a:rPr lang="zh-CN" altLang="en-US" sz="2400" dirty="0"/>
              <a:t>进行修饰，也不允许进入被动句型和强调句型（</a:t>
            </a:r>
            <a:r>
              <a:rPr lang="en-US" altLang="zh-CN" sz="2400" dirty="0"/>
              <a:t>it-cleft sentence</a:t>
            </a:r>
            <a:r>
              <a:rPr lang="zh-CN" altLang="en-US" sz="2400" dirty="0"/>
              <a:t>）。</a:t>
            </a:r>
            <a:endParaRPr lang="en-US" altLang="zh-CN" sz="2400" dirty="0"/>
          </a:p>
          <a:p>
            <a:pPr>
              <a:buFont typeface="Arial" panose="020B0604020202020204" pitchFamily="34" charset="0"/>
              <a:buChar char="•"/>
            </a:pPr>
            <a:r>
              <a:rPr lang="zh-CN" altLang="en-US" sz="2400" dirty="0"/>
              <a:t>以下句子只能解读为字面义：</a:t>
            </a:r>
            <a:endParaRPr lang="en-US" altLang="zh-CN" sz="2400" dirty="0"/>
          </a:p>
          <a:p>
            <a:pPr marL="0" indent="0">
              <a:buNone/>
            </a:pPr>
            <a:endParaRPr lang="en-US" altLang="zh-CN" sz="2400" dirty="0"/>
          </a:p>
        </p:txBody>
      </p:sp>
      <p:pic>
        <p:nvPicPr>
          <p:cNvPr id="5" name="图片 4"/>
          <p:cNvPicPr>
            <a:picLocks noChangeAspect="1"/>
          </p:cNvPicPr>
          <p:nvPr/>
        </p:nvPicPr>
        <p:blipFill>
          <a:blip r:embed="rId2"/>
          <a:stretch>
            <a:fillRect/>
          </a:stretch>
        </p:blipFill>
        <p:spPr>
          <a:xfrm>
            <a:off x="827584" y="5163145"/>
            <a:ext cx="7658100" cy="847725"/>
          </a:xfrm>
          <a:prstGeom prst="rect">
            <a:avLst/>
          </a:prstGeom>
        </p:spPr>
      </p:pic>
      <p:pic>
        <p:nvPicPr>
          <p:cNvPr id="8" name="图片 7"/>
          <p:cNvPicPr>
            <a:picLocks noChangeAspect="1"/>
          </p:cNvPicPr>
          <p:nvPr/>
        </p:nvPicPr>
        <p:blipFill>
          <a:blip r:embed="rId3"/>
          <a:stretch>
            <a:fillRect/>
          </a:stretch>
        </p:blipFill>
        <p:spPr>
          <a:xfrm>
            <a:off x="827584" y="4724995"/>
            <a:ext cx="3943350" cy="438150"/>
          </a:xfrm>
          <a:prstGeom prst="rect">
            <a:avLst/>
          </a:prstGeom>
        </p:spPr>
      </p:pic>
    </p:spTree>
    <p:extLst>
      <p:ext uri="{BB962C8B-B14F-4D97-AF65-F5344CB8AC3E}">
        <p14:creationId xmlns:p14="http://schemas.microsoft.com/office/powerpoint/2010/main" val="33214905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700808"/>
            <a:ext cx="8229600" cy="3886200"/>
          </a:xfrm>
        </p:spPr>
        <p:txBody>
          <a:bodyPr/>
          <a:lstStyle/>
          <a:p>
            <a:pPr>
              <a:buFont typeface="Wingdings" panose="05000000000000000000" pitchFamily="2" charset="2"/>
              <a:buChar char="Ø"/>
            </a:pPr>
            <a:r>
              <a:rPr lang="zh-CN" altLang="en-US" sz="2400" b="1" dirty="0">
                <a:effectLst>
                  <a:outerShdw blurRad="38100" dist="38100" dir="2700000" algn="tl">
                    <a:srgbClr val="000000">
                      <a:alpha val="43137"/>
                    </a:srgbClr>
                  </a:outerShdw>
                </a:effectLst>
              </a:rPr>
              <a:t>半固定表达</a:t>
            </a:r>
            <a:endParaRPr lang="en-US" altLang="zh-CN" sz="2400" b="1" dirty="0">
              <a:effectLst>
                <a:outerShdw blurRad="38100" dist="38100" dir="2700000" algn="tl">
                  <a:srgbClr val="000000">
                    <a:alpha val="43137"/>
                  </a:srgbClr>
                </a:outerShdw>
              </a:effectLst>
            </a:endParaRPr>
          </a:p>
          <a:p>
            <a:pPr marL="0" indent="0">
              <a:buNone/>
            </a:pPr>
            <a:r>
              <a:rPr lang="zh-CN" altLang="en-US" sz="2400" b="1" dirty="0">
                <a:effectLst>
                  <a:outerShdw blurRad="38100" dist="38100" dir="2700000" algn="tl">
                    <a:srgbClr val="000000">
                      <a:alpha val="43137"/>
                    </a:srgbClr>
                  </a:outerShdw>
                </a:effectLst>
              </a:rPr>
              <a:t>（</a:t>
            </a:r>
            <a:r>
              <a:rPr lang="en-US" altLang="zh-CN" sz="2400" b="1" dirty="0">
                <a:effectLst>
                  <a:outerShdw blurRad="38100" dist="38100" dir="2700000" algn="tl">
                    <a:srgbClr val="000000">
                      <a:alpha val="43137"/>
                    </a:srgbClr>
                  </a:outerShdw>
                </a:effectLst>
              </a:rPr>
              <a:t>Semi-Fixed Expression</a:t>
            </a:r>
            <a:r>
              <a:rPr lang="zh-CN" altLang="en-US" sz="2400" b="1" dirty="0">
                <a:effectLst>
                  <a:outerShdw blurRad="38100" dist="38100" dir="2700000" algn="tl">
                    <a:srgbClr val="000000">
                      <a:alpha val="43137"/>
                    </a:srgbClr>
                  </a:outerShdw>
                </a:effectLst>
              </a:rPr>
              <a:t>，相当于半凝固型构式）</a:t>
            </a:r>
            <a:endParaRPr lang="en-US" altLang="zh-CN" sz="2400" b="1" dirty="0">
              <a:effectLst>
                <a:outerShdw blurRad="38100" dist="38100" dir="2700000" algn="tl">
                  <a:srgbClr val="000000">
                    <a:alpha val="43137"/>
                  </a:srgbClr>
                </a:outerShdw>
              </a:effectLst>
            </a:endParaRPr>
          </a:p>
          <a:p>
            <a:pPr marL="0" indent="0">
              <a:buNone/>
            </a:pPr>
            <a:r>
              <a:rPr lang="en-US" altLang="zh-CN" sz="2400" i="1" dirty="0"/>
              <a:t>     kick the bucket</a:t>
            </a:r>
          </a:p>
          <a:p>
            <a:pPr marL="0" indent="0">
              <a:buNone/>
            </a:pPr>
            <a:endParaRPr lang="en-US" altLang="zh-CN" sz="2400" dirty="0"/>
          </a:p>
        </p:txBody>
      </p:sp>
      <p:pic>
        <p:nvPicPr>
          <p:cNvPr id="4" name="图片 3"/>
          <p:cNvPicPr>
            <a:picLocks noChangeAspect="1"/>
          </p:cNvPicPr>
          <p:nvPr/>
        </p:nvPicPr>
        <p:blipFill>
          <a:blip r:embed="rId3"/>
          <a:stretch>
            <a:fillRect/>
          </a:stretch>
        </p:blipFill>
        <p:spPr>
          <a:xfrm>
            <a:off x="258950" y="3170976"/>
            <a:ext cx="4612899" cy="2921140"/>
          </a:xfrm>
          <a:prstGeom prst="rect">
            <a:avLst/>
          </a:prstGeom>
        </p:spPr>
      </p:pic>
      <p:pic>
        <p:nvPicPr>
          <p:cNvPr id="6" name="图片 5"/>
          <p:cNvPicPr>
            <a:picLocks noChangeAspect="1"/>
          </p:cNvPicPr>
          <p:nvPr/>
        </p:nvPicPr>
        <p:blipFill>
          <a:blip r:embed="rId4"/>
          <a:stretch>
            <a:fillRect/>
          </a:stretch>
        </p:blipFill>
        <p:spPr>
          <a:xfrm>
            <a:off x="5055354" y="3174455"/>
            <a:ext cx="3915841" cy="2198701"/>
          </a:xfrm>
          <a:prstGeom prst="rect">
            <a:avLst/>
          </a:prstGeom>
        </p:spPr>
      </p:pic>
      <p:sp>
        <p:nvSpPr>
          <p:cNvPr id="10" name="标题 1"/>
          <p:cNvSpPr>
            <a:spLocks noGrp="1"/>
          </p:cNvSpPr>
          <p:nvPr>
            <p:ph type="title"/>
          </p:nvPr>
        </p:nvSpPr>
        <p:spPr>
          <a:xfrm>
            <a:off x="457200" y="457200"/>
            <a:ext cx="8229600" cy="1371600"/>
          </a:xfrm>
        </p:spPr>
        <p:txBody>
          <a:bodyPr/>
          <a:lstStyle/>
          <a:p>
            <a:r>
              <a:rPr lang="zh-CN" altLang="en-US" sz="2800" dirty="0">
                <a:solidFill>
                  <a:srgbClr val="000000"/>
                </a:solidFill>
              </a:rPr>
              <a:t>特别关注的表达 </a:t>
            </a:r>
            <a:r>
              <a:rPr lang="en-US" altLang="zh-CN" sz="2800" dirty="0">
                <a:solidFill>
                  <a:srgbClr val="000000"/>
                </a:solidFill>
              </a:rPr>
              <a:t>Some Expressions of Interest</a:t>
            </a:r>
            <a:endParaRPr lang="zh-CN" altLang="en-US" sz="4000" dirty="0"/>
          </a:p>
        </p:txBody>
      </p:sp>
    </p:spTree>
    <p:extLst>
      <p:ext uri="{BB962C8B-B14F-4D97-AF65-F5344CB8AC3E}">
        <p14:creationId xmlns:p14="http://schemas.microsoft.com/office/powerpoint/2010/main" val="33476429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70876" y="1557908"/>
            <a:ext cx="8229600" cy="3886200"/>
          </a:xfrm>
        </p:spPr>
        <p:txBody>
          <a:bodyPr/>
          <a:lstStyle/>
          <a:p>
            <a:pPr>
              <a:buFont typeface="Wingdings" panose="05000000000000000000" pitchFamily="2" charset="2"/>
              <a:buChar char="Ø"/>
            </a:pPr>
            <a:r>
              <a:rPr lang="zh-CN" altLang="en-US" sz="2400" b="1" dirty="0">
                <a:effectLst>
                  <a:outerShdw blurRad="38100" dist="38100" dir="2700000" algn="tl">
                    <a:srgbClr val="000000">
                      <a:alpha val="43137"/>
                    </a:srgbClr>
                  </a:outerShdw>
                </a:effectLst>
              </a:rPr>
              <a:t>语义可拆分构式</a:t>
            </a:r>
            <a:endParaRPr lang="en-US" altLang="zh-CN" sz="2400" b="1" dirty="0">
              <a:effectLst>
                <a:outerShdw blurRad="38100" dist="38100" dir="2700000" algn="tl">
                  <a:srgbClr val="000000">
                    <a:alpha val="43137"/>
                  </a:srgbClr>
                </a:outerShdw>
              </a:effectLst>
            </a:endParaRPr>
          </a:p>
          <a:p>
            <a:pPr marL="0" indent="0">
              <a:buNone/>
            </a:pPr>
            <a:r>
              <a:rPr lang="zh-CN" altLang="en-US" sz="2400" dirty="0"/>
              <a:t>（</a:t>
            </a:r>
            <a:r>
              <a:rPr lang="en-US" altLang="zh-CN" sz="2400" dirty="0"/>
              <a:t>Semantically Decomposable Idioms</a:t>
            </a:r>
            <a:r>
              <a:rPr lang="zh-CN" altLang="en-US" sz="2400" dirty="0"/>
              <a:t>，相当于短语型构式）</a:t>
            </a:r>
            <a:endParaRPr lang="en-US" altLang="zh-CN" sz="2400" dirty="0"/>
          </a:p>
          <a:p>
            <a:pPr marL="0" indent="0">
              <a:buNone/>
            </a:pPr>
            <a:r>
              <a:rPr lang="en-US" altLang="zh-CN" sz="2400" dirty="0"/>
              <a:t>    </a:t>
            </a:r>
            <a:r>
              <a:rPr lang="en-US" altLang="zh-CN" sz="2400" i="1" dirty="0"/>
              <a:t>spill the beans, keep tabs on, pull strings</a:t>
            </a:r>
          </a:p>
          <a:p>
            <a:pPr>
              <a:buFont typeface="Arial" panose="020B0604020202020204" pitchFamily="34" charset="0"/>
              <a:buChar char="•"/>
            </a:pPr>
            <a:r>
              <a:rPr lang="zh-CN" altLang="en-US" sz="2400" dirty="0"/>
              <a:t>句法灵活性（</a:t>
            </a:r>
            <a:r>
              <a:rPr lang="en-US" altLang="zh-CN" sz="2400" dirty="0"/>
              <a:t>Syntactic Flexibility</a:t>
            </a:r>
            <a:r>
              <a:rPr lang="zh-CN" altLang="en-US" sz="2400" dirty="0"/>
              <a:t>）</a:t>
            </a:r>
            <a:endParaRPr lang="en-US" altLang="zh-CN" sz="2400" dirty="0"/>
          </a:p>
          <a:p>
            <a:pPr>
              <a:buFont typeface="Arial" panose="020B0604020202020204" pitchFamily="34" charset="0"/>
              <a:buChar char="•"/>
            </a:pPr>
            <a:endParaRPr lang="en-US" altLang="zh-CN" sz="2400" dirty="0"/>
          </a:p>
          <a:p>
            <a:pPr>
              <a:buFont typeface="Arial" panose="020B0604020202020204" pitchFamily="34" charset="0"/>
              <a:buChar char="•"/>
            </a:pPr>
            <a:endParaRPr lang="en-US" altLang="zh-CN" sz="2400" dirty="0"/>
          </a:p>
          <a:p>
            <a:pPr>
              <a:buFont typeface="Arial" panose="020B0604020202020204" pitchFamily="34" charset="0"/>
              <a:buChar char="•"/>
            </a:pPr>
            <a:r>
              <a:rPr lang="zh-CN" altLang="en-US" sz="2400" dirty="0"/>
              <a:t>内部可量化性（</a:t>
            </a:r>
            <a:r>
              <a:rPr lang="en-US" altLang="zh-CN" sz="2400" dirty="0"/>
              <a:t>Internal </a:t>
            </a:r>
            <a:r>
              <a:rPr lang="en-US" altLang="zh-CN" sz="2400" dirty="0" err="1"/>
              <a:t>Quantifiability</a:t>
            </a:r>
            <a:r>
              <a:rPr lang="zh-CN" altLang="en-US" sz="2400" dirty="0"/>
              <a:t>）</a:t>
            </a:r>
            <a:endParaRPr lang="en-US" altLang="zh-CN" sz="2400" dirty="0"/>
          </a:p>
          <a:p>
            <a:pPr marL="0" indent="0">
              <a:buNone/>
            </a:pPr>
            <a:endParaRPr lang="en-US" altLang="zh-CN" sz="2400" dirty="0"/>
          </a:p>
          <a:p>
            <a:pPr marL="0" indent="0">
              <a:buNone/>
            </a:pPr>
            <a:endParaRPr lang="en-US" altLang="zh-CN" sz="2400" dirty="0"/>
          </a:p>
          <a:p>
            <a:pPr>
              <a:buFont typeface="Arial" panose="020B0604020202020204" pitchFamily="34" charset="0"/>
              <a:buChar char="•"/>
            </a:pPr>
            <a:r>
              <a:rPr lang="zh-CN" altLang="en-US" sz="2400" dirty="0"/>
              <a:t>内部可修饰性（</a:t>
            </a:r>
            <a:r>
              <a:rPr lang="en-US" altLang="zh-CN" sz="2400" dirty="0"/>
              <a:t>Internal Modifiability</a:t>
            </a:r>
            <a:r>
              <a:rPr lang="zh-CN" altLang="en-US" sz="2400" dirty="0"/>
              <a:t>）</a:t>
            </a:r>
            <a:endParaRPr lang="en-US" altLang="zh-CN" sz="2400" dirty="0"/>
          </a:p>
          <a:p>
            <a:endParaRPr lang="zh-CN" altLang="en-US" dirty="0"/>
          </a:p>
        </p:txBody>
      </p:sp>
      <p:sp>
        <p:nvSpPr>
          <p:cNvPr id="4" name="标题 1"/>
          <p:cNvSpPr>
            <a:spLocks noGrp="1"/>
          </p:cNvSpPr>
          <p:nvPr>
            <p:ph type="title"/>
          </p:nvPr>
        </p:nvSpPr>
        <p:spPr>
          <a:xfrm>
            <a:off x="457200" y="457200"/>
            <a:ext cx="8229600" cy="1371600"/>
          </a:xfrm>
        </p:spPr>
        <p:txBody>
          <a:bodyPr/>
          <a:lstStyle/>
          <a:p>
            <a:r>
              <a:rPr lang="zh-CN" altLang="en-US" sz="2800" dirty="0">
                <a:solidFill>
                  <a:srgbClr val="000000"/>
                </a:solidFill>
              </a:rPr>
              <a:t>特别关注的表达 </a:t>
            </a:r>
            <a:r>
              <a:rPr lang="en-US" altLang="zh-CN" sz="2800" dirty="0">
                <a:solidFill>
                  <a:srgbClr val="000000"/>
                </a:solidFill>
              </a:rPr>
              <a:t>Some Expressions of Interest</a:t>
            </a:r>
            <a:endParaRPr lang="zh-CN" altLang="en-US" sz="4000" dirty="0"/>
          </a:p>
        </p:txBody>
      </p:sp>
      <p:pic>
        <p:nvPicPr>
          <p:cNvPr id="5" name="图片 4"/>
          <p:cNvPicPr>
            <a:picLocks noChangeAspect="1"/>
          </p:cNvPicPr>
          <p:nvPr/>
        </p:nvPicPr>
        <p:blipFill>
          <a:blip r:embed="rId2"/>
          <a:stretch>
            <a:fillRect/>
          </a:stretch>
        </p:blipFill>
        <p:spPr>
          <a:xfrm>
            <a:off x="487644" y="3355368"/>
            <a:ext cx="6808480" cy="648072"/>
          </a:xfrm>
          <a:prstGeom prst="rect">
            <a:avLst/>
          </a:prstGeom>
        </p:spPr>
      </p:pic>
      <p:pic>
        <p:nvPicPr>
          <p:cNvPr id="6" name="图片 5"/>
          <p:cNvPicPr>
            <a:picLocks noChangeAspect="1"/>
          </p:cNvPicPr>
          <p:nvPr/>
        </p:nvPicPr>
        <p:blipFill>
          <a:blip r:embed="rId3"/>
          <a:stretch>
            <a:fillRect/>
          </a:stretch>
        </p:blipFill>
        <p:spPr>
          <a:xfrm>
            <a:off x="487644" y="4579018"/>
            <a:ext cx="6530784" cy="659460"/>
          </a:xfrm>
          <a:prstGeom prst="rect">
            <a:avLst/>
          </a:prstGeom>
        </p:spPr>
      </p:pic>
      <p:pic>
        <p:nvPicPr>
          <p:cNvPr id="7" name="图片 6"/>
          <p:cNvPicPr>
            <a:picLocks noChangeAspect="1"/>
          </p:cNvPicPr>
          <p:nvPr/>
        </p:nvPicPr>
        <p:blipFill>
          <a:blip r:embed="rId4"/>
          <a:stretch>
            <a:fillRect/>
          </a:stretch>
        </p:blipFill>
        <p:spPr>
          <a:xfrm>
            <a:off x="470876" y="5883390"/>
            <a:ext cx="6374126" cy="582581"/>
          </a:xfrm>
          <a:prstGeom prst="rect">
            <a:avLst/>
          </a:prstGeom>
        </p:spPr>
      </p:pic>
    </p:spTree>
    <p:extLst>
      <p:ext uri="{BB962C8B-B14F-4D97-AF65-F5344CB8AC3E}">
        <p14:creationId xmlns:p14="http://schemas.microsoft.com/office/powerpoint/2010/main" val="430489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600" dirty="0"/>
              <a:t>SBCG</a:t>
            </a:r>
            <a:r>
              <a:rPr lang="zh-CN" altLang="en-US" sz="3600" dirty="0"/>
              <a:t>的知识表示手段：特征结构</a:t>
            </a:r>
            <a:r>
              <a:rPr lang="en-US" altLang="zh-CN" sz="3600" dirty="0"/>
              <a:t/>
            </a:r>
            <a:br>
              <a:rPr lang="en-US" altLang="zh-CN" sz="3600" dirty="0"/>
            </a:br>
            <a:r>
              <a:rPr lang="zh-CN" altLang="en-US" sz="3600" dirty="0"/>
              <a:t>（</a:t>
            </a:r>
            <a:r>
              <a:rPr lang="en-US" altLang="zh-CN" sz="3600" dirty="0"/>
              <a:t>Feature Structure, FS</a:t>
            </a:r>
            <a:r>
              <a:rPr lang="zh-CN" altLang="en-US" sz="3600" dirty="0"/>
              <a:t>）</a:t>
            </a:r>
          </a:p>
        </p:txBody>
      </p:sp>
      <p:sp>
        <p:nvSpPr>
          <p:cNvPr id="3" name="内容占位符 2"/>
          <p:cNvSpPr>
            <a:spLocks noGrp="1"/>
          </p:cNvSpPr>
          <p:nvPr>
            <p:ph idx="1"/>
          </p:nvPr>
        </p:nvSpPr>
        <p:spPr>
          <a:xfrm>
            <a:off x="251520" y="1871489"/>
            <a:ext cx="8640960" cy="1989559"/>
          </a:xfrm>
        </p:spPr>
        <p:txBody>
          <a:bodyPr/>
          <a:lstStyle/>
          <a:p>
            <a:r>
              <a:rPr lang="zh-CN" altLang="en-US" sz="2000" dirty="0"/>
              <a:t>特征结构是将一组顺序无关的变量和各个变量对应的取值聚合在一起形成的一种数据结构，本质上就是表格，类似于</a:t>
            </a:r>
            <a:r>
              <a:rPr lang="en-US" altLang="zh-CN" sz="2000" dirty="0"/>
              <a:t>Python</a:t>
            </a:r>
            <a:r>
              <a:rPr lang="zh-CN" altLang="en-US" sz="2000" dirty="0"/>
              <a:t>自带的</a:t>
            </a:r>
            <a:r>
              <a:rPr lang="en-US" altLang="zh-CN" sz="2000" dirty="0" err="1"/>
              <a:t>dict</a:t>
            </a:r>
            <a:r>
              <a:rPr lang="zh-CN" altLang="en-US" sz="2000" dirty="0"/>
              <a:t>数据类型。</a:t>
            </a:r>
            <a:endParaRPr lang="en-US" altLang="zh-CN" sz="2000" dirty="0"/>
          </a:p>
          <a:p>
            <a:r>
              <a:rPr lang="zh-CN" altLang="en-US" sz="2000" dirty="0"/>
              <a:t>语言学中对特征结构的使用最早来自音系学，用于表示音素的语音特征。</a:t>
            </a:r>
            <a:endParaRPr lang="en-US" altLang="zh-CN" sz="2000" dirty="0"/>
          </a:p>
        </p:txBody>
      </p:sp>
      <p:pic>
        <p:nvPicPr>
          <p:cNvPr id="10" name="图片 9"/>
          <p:cNvPicPr>
            <a:picLocks noChangeAspect="1"/>
          </p:cNvPicPr>
          <p:nvPr/>
        </p:nvPicPr>
        <p:blipFill rotWithShape="1">
          <a:blip r:embed="rId3"/>
          <a:srcRect l="10651" t="4960" r="10354" b="35356"/>
          <a:stretch/>
        </p:blipFill>
        <p:spPr>
          <a:xfrm>
            <a:off x="149241" y="2996952"/>
            <a:ext cx="8845518" cy="3757388"/>
          </a:xfrm>
          <a:prstGeom prst="rect">
            <a:avLst/>
          </a:prstGeom>
        </p:spPr>
      </p:pic>
    </p:spTree>
    <p:extLst>
      <p:ext uri="{BB962C8B-B14F-4D97-AF65-F5344CB8AC3E}">
        <p14:creationId xmlns:p14="http://schemas.microsoft.com/office/powerpoint/2010/main" val="16941752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70876" y="1557908"/>
            <a:ext cx="8229600" cy="3886200"/>
          </a:xfrm>
        </p:spPr>
        <p:txBody>
          <a:bodyPr/>
          <a:lstStyle/>
          <a:p>
            <a:pPr>
              <a:buFont typeface="Wingdings" panose="05000000000000000000" pitchFamily="2" charset="2"/>
              <a:buChar char="Ø"/>
            </a:pPr>
            <a:r>
              <a:rPr lang="zh-CN" altLang="en-US" sz="2000" b="1" dirty="0">
                <a:effectLst>
                  <a:outerShdw blurRad="38100" dist="38100" dir="2700000" algn="tl">
                    <a:srgbClr val="000000">
                      <a:alpha val="43137"/>
                    </a:srgbClr>
                  </a:outerShdw>
                </a:effectLst>
              </a:rPr>
              <a:t>语义可拆分构式</a:t>
            </a:r>
            <a:endParaRPr lang="en-US" altLang="zh-CN" sz="2000" b="1" dirty="0">
              <a:effectLst>
                <a:outerShdw blurRad="38100" dist="38100" dir="2700000" algn="tl">
                  <a:srgbClr val="000000">
                    <a:alpha val="43137"/>
                  </a:srgbClr>
                </a:outerShdw>
              </a:effectLst>
            </a:endParaRPr>
          </a:p>
          <a:p>
            <a:pPr marL="0" indent="0">
              <a:buNone/>
            </a:pPr>
            <a:r>
              <a:rPr lang="zh-CN" altLang="en-US" sz="2000" dirty="0"/>
              <a:t>（</a:t>
            </a:r>
            <a:r>
              <a:rPr lang="en-US" altLang="zh-CN" sz="2000" dirty="0"/>
              <a:t>Semantically Decomposable Idioms</a:t>
            </a:r>
            <a:r>
              <a:rPr lang="zh-CN" altLang="en-US" sz="2000" dirty="0"/>
              <a:t>，相当于短语型构式）</a:t>
            </a:r>
            <a:endParaRPr lang="en-US" altLang="zh-CN" sz="2000" dirty="0"/>
          </a:p>
          <a:p>
            <a:pPr marL="0" indent="0">
              <a:buNone/>
            </a:pPr>
            <a:r>
              <a:rPr lang="en-US" altLang="zh-CN" sz="2000" i="1" dirty="0"/>
              <a:t>    pull strings</a:t>
            </a:r>
            <a:r>
              <a:rPr lang="zh-CN" altLang="en-US" sz="2000" i="1" dirty="0"/>
              <a:t>（暗箱操作）</a:t>
            </a:r>
            <a:endParaRPr lang="en-US" altLang="zh-CN" sz="2000" i="1" dirty="0"/>
          </a:p>
          <a:p>
            <a:endParaRPr lang="zh-CN" altLang="en-US" dirty="0"/>
          </a:p>
        </p:txBody>
      </p:sp>
      <p:sp>
        <p:nvSpPr>
          <p:cNvPr id="4" name="标题 1"/>
          <p:cNvSpPr>
            <a:spLocks noGrp="1"/>
          </p:cNvSpPr>
          <p:nvPr>
            <p:ph type="title"/>
          </p:nvPr>
        </p:nvSpPr>
        <p:spPr>
          <a:xfrm>
            <a:off x="457200" y="457200"/>
            <a:ext cx="8229600" cy="1371600"/>
          </a:xfrm>
        </p:spPr>
        <p:txBody>
          <a:bodyPr/>
          <a:lstStyle/>
          <a:p>
            <a:r>
              <a:rPr lang="zh-CN" altLang="en-US" sz="2800" dirty="0">
                <a:solidFill>
                  <a:srgbClr val="000000"/>
                </a:solidFill>
              </a:rPr>
              <a:t>特别关注的表达 </a:t>
            </a:r>
            <a:r>
              <a:rPr lang="en-US" altLang="zh-CN" sz="2800" dirty="0">
                <a:solidFill>
                  <a:srgbClr val="000000"/>
                </a:solidFill>
              </a:rPr>
              <a:t>Some Expressions of Interest</a:t>
            </a:r>
            <a:endParaRPr lang="zh-CN" altLang="en-US" sz="4000" dirty="0"/>
          </a:p>
        </p:txBody>
      </p:sp>
      <p:pic>
        <p:nvPicPr>
          <p:cNvPr id="2" name="图片 1"/>
          <p:cNvPicPr>
            <a:picLocks noChangeAspect="1"/>
          </p:cNvPicPr>
          <p:nvPr/>
        </p:nvPicPr>
        <p:blipFill>
          <a:blip r:embed="rId3"/>
          <a:stretch>
            <a:fillRect/>
          </a:stretch>
        </p:blipFill>
        <p:spPr>
          <a:xfrm>
            <a:off x="401487" y="2744214"/>
            <a:ext cx="4320480" cy="2563801"/>
          </a:xfrm>
          <a:prstGeom prst="rect">
            <a:avLst/>
          </a:prstGeom>
        </p:spPr>
      </p:pic>
      <p:pic>
        <p:nvPicPr>
          <p:cNvPr id="8" name="图片 7"/>
          <p:cNvPicPr>
            <a:picLocks noChangeAspect="1"/>
          </p:cNvPicPr>
          <p:nvPr/>
        </p:nvPicPr>
        <p:blipFill>
          <a:blip r:embed="rId4"/>
          <a:stretch>
            <a:fillRect/>
          </a:stretch>
        </p:blipFill>
        <p:spPr>
          <a:xfrm>
            <a:off x="4807177" y="2778378"/>
            <a:ext cx="3984415" cy="1716151"/>
          </a:xfrm>
          <a:prstGeom prst="rect">
            <a:avLst/>
          </a:prstGeom>
        </p:spPr>
      </p:pic>
      <p:pic>
        <p:nvPicPr>
          <p:cNvPr id="9" name="图片 8"/>
          <p:cNvPicPr>
            <a:picLocks noChangeAspect="1"/>
          </p:cNvPicPr>
          <p:nvPr/>
        </p:nvPicPr>
        <p:blipFill>
          <a:blip r:embed="rId5"/>
          <a:stretch>
            <a:fillRect/>
          </a:stretch>
        </p:blipFill>
        <p:spPr>
          <a:xfrm>
            <a:off x="134525" y="5752998"/>
            <a:ext cx="4265464" cy="1060684"/>
          </a:xfrm>
          <a:prstGeom prst="rect">
            <a:avLst/>
          </a:prstGeom>
        </p:spPr>
      </p:pic>
      <p:pic>
        <p:nvPicPr>
          <p:cNvPr id="10" name="图片 9"/>
          <p:cNvPicPr>
            <a:picLocks noChangeAspect="1"/>
          </p:cNvPicPr>
          <p:nvPr/>
        </p:nvPicPr>
        <p:blipFill rotWithShape="1">
          <a:blip r:embed="rId6"/>
          <a:srcRect l="5113" t="-4232" r="27199" b="48676"/>
          <a:stretch/>
        </p:blipFill>
        <p:spPr>
          <a:xfrm>
            <a:off x="137973" y="5436885"/>
            <a:ext cx="4608512" cy="360040"/>
          </a:xfrm>
          <a:prstGeom prst="rect">
            <a:avLst/>
          </a:prstGeom>
        </p:spPr>
      </p:pic>
      <p:pic>
        <p:nvPicPr>
          <p:cNvPr id="11" name="图片 10"/>
          <p:cNvPicPr>
            <a:picLocks noChangeAspect="1"/>
          </p:cNvPicPr>
          <p:nvPr/>
        </p:nvPicPr>
        <p:blipFill>
          <a:blip r:embed="rId7"/>
          <a:stretch>
            <a:fillRect/>
          </a:stretch>
        </p:blipFill>
        <p:spPr>
          <a:xfrm>
            <a:off x="4807177" y="5829142"/>
            <a:ext cx="4076699" cy="908395"/>
          </a:xfrm>
          <a:prstGeom prst="rect">
            <a:avLst/>
          </a:prstGeom>
        </p:spPr>
      </p:pic>
      <p:sp>
        <p:nvSpPr>
          <p:cNvPr id="12" name="文本框 11"/>
          <p:cNvSpPr txBox="1"/>
          <p:nvPr/>
        </p:nvSpPr>
        <p:spPr>
          <a:xfrm>
            <a:off x="4807177" y="5451959"/>
            <a:ext cx="3185487" cy="369332"/>
          </a:xfrm>
          <a:prstGeom prst="rect">
            <a:avLst/>
          </a:prstGeom>
          <a:noFill/>
        </p:spPr>
        <p:txBody>
          <a:bodyPr wrap="none" rtlCol="0">
            <a:spAutoFit/>
          </a:bodyPr>
          <a:lstStyle/>
          <a:p>
            <a:r>
              <a:rPr lang="zh-CN" altLang="en-US" dirty="0"/>
              <a:t>习语中的成分可以单独使用：</a:t>
            </a:r>
          </a:p>
        </p:txBody>
      </p:sp>
    </p:spTree>
    <p:extLst>
      <p:ext uri="{BB962C8B-B14F-4D97-AF65-F5344CB8AC3E}">
        <p14:creationId xmlns:p14="http://schemas.microsoft.com/office/powerpoint/2010/main" val="11136597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70876" y="1557908"/>
            <a:ext cx="8229600" cy="3886200"/>
          </a:xfrm>
        </p:spPr>
        <p:txBody>
          <a:bodyPr/>
          <a:lstStyle/>
          <a:p>
            <a:pPr>
              <a:buFont typeface="Wingdings" panose="05000000000000000000" pitchFamily="2" charset="2"/>
              <a:buChar char="Ø"/>
            </a:pPr>
            <a:r>
              <a:rPr lang="zh-CN" altLang="en-US" sz="2000" b="1" dirty="0">
                <a:effectLst>
                  <a:outerShdw blurRad="38100" dist="38100" dir="2700000" algn="tl">
                    <a:srgbClr val="000000">
                      <a:alpha val="43137"/>
                    </a:srgbClr>
                  </a:outerShdw>
                </a:effectLst>
              </a:rPr>
              <a:t>语义可拆分构式</a:t>
            </a:r>
            <a:endParaRPr lang="en-US" altLang="zh-CN" sz="2000" b="1" dirty="0">
              <a:effectLst>
                <a:outerShdw blurRad="38100" dist="38100" dir="2700000" algn="tl">
                  <a:srgbClr val="000000">
                    <a:alpha val="43137"/>
                  </a:srgbClr>
                </a:outerShdw>
              </a:effectLst>
            </a:endParaRPr>
          </a:p>
          <a:p>
            <a:pPr marL="0" indent="0">
              <a:buNone/>
            </a:pPr>
            <a:r>
              <a:rPr lang="zh-CN" altLang="en-US" sz="2000" dirty="0"/>
              <a:t>（</a:t>
            </a:r>
            <a:r>
              <a:rPr lang="en-US" altLang="zh-CN" sz="2000" dirty="0"/>
              <a:t>Semantically Decomposable Idioms</a:t>
            </a:r>
            <a:r>
              <a:rPr lang="zh-CN" altLang="en-US" sz="2000" dirty="0"/>
              <a:t>，相当于短语型构式）</a:t>
            </a:r>
            <a:endParaRPr lang="en-US" altLang="zh-CN" sz="2000" dirty="0"/>
          </a:p>
          <a:p>
            <a:pPr marL="0" indent="0">
              <a:buNone/>
            </a:pPr>
            <a:r>
              <a:rPr lang="en-US" altLang="zh-CN" sz="2000" i="1" dirty="0"/>
              <a:t>    lose one’s marble</a:t>
            </a:r>
            <a:r>
              <a:rPr lang="zh-CN" altLang="en-US" sz="2000" i="1" dirty="0"/>
              <a:t>（失去理智，发疯）</a:t>
            </a:r>
            <a:endParaRPr lang="en-US" altLang="zh-CN" sz="2000" i="1" dirty="0"/>
          </a:p>
          <a:p>
            <a:pPr marL="0" indent="0">
              <a:buNone/>
            </a:pPr>
            <a:r>
              <a:rPr lang="zh-CN" altLang="en-US" sz="2000" dirty="0"/>
              <a:t>该习语需要保证</a:t>
            </a:r>
            <a:r>
              <a:rPr lang="en-US" altLang="zh-CN" sz="2000" dirty="0"/>
              <a:t>marble</a:t>
            </a:r>
            <a:r>
              <a:rPr lang="zh-CN" altLang="en-US" sz="2000" dirty="0"/>
              <a:t>的</a:t>
            </a:r>
            <a:r>
              <a:rPr lang="en-US" altLang="zh-CN" sz="2000" dirty="0"/>
              <a:t>XARG</a:t>
            </a:r>
            <a:r>
              <a:rPr lang="zh-CN" altLang="en-US" sz="2000" dirty="0"/>
              <a:t>是习语的主语的属格形式（性数一致）：</a:t>
            </a:r>
            <a:endParaRPr lang="zh-CN" altLang="en-US" dirty="0"/>
          </a:p>
        </p:txBody>
      </p:sp>
      <p:sp>
        <p:nvSpPr>
          <p:cNvPr id="4" name="标题 1"/>
          <p:cNvSpPr>
            <a:spLocks noGrp="1"/>
          </p:cNvSpPr>
          <p:nvPr>
            <p:ph type="title"/>
          </p:nvPr>
        </p:nvSpPr>
        <p:spPr>
          <a:xfrm>
            <a:off x="457200" y="457200"/>
            <a:ext cx="8229600" cy="1371600"/>
          </a:xfrm>
        </p:spPr>
        <p:txBody>
          <a:bodyPr/>
          <a:lstStyle/>
          <a:p>
            <a:r>
              <a:rPr lang="zh-CN" altLang="en-US" sz="2800" dirty="0">
                <a:solidFill>
                  <a:srgbClr val="000000"/>
                </a:solidFill>
              </a:rPr>
              <a:t>特别关注的表达 </a:t>
            </a:r>
            <a:r>
              <a:rPr lang="en-US" altLang="zh-CN" sz="2800" dirty="0">
                <a:solidFill>
                  <a:srgbClr val="000000"/>
                </a:solidFill>
              </a:rPr>
              <a:t>Some Expressions of Interest</a:t>
            </a:r>
            <a:endParaRPr lang="zh-CN" altLang="en-US" sz="4000" dirty="0"/>
          </a:p>
        </p:txBody>
      </p:sp>
      <p:pic>
        <p:nvPicPr>
          <p:cNvPr id="6" name="图片 5"/>
          <p:cNvPicPr>
            <a:picLocks noChangeAspect="1"/>
          </p:cNvPicPr>
          <p:nvPr/>
        </p:nvPicPr>
        <p:blipFill>
          <a:blip r:embed="rId3"/>
          <a:stretch>
            <a:fillRect/>
          </a:stretch>
        </p:blipFill>
        <p:spPr>
          <a:xfrm>
            <a:off x="2267744" y="3901506"/>
            <a:ext cx="4368775" cy="2935817"/>
          </a:xfrm>
          <a:prstGeom prst="rect">
            <a:avLst/>
          </a:prstGeom>
        </p:spPr>
      </p:pic>
      <p:pic>
        <p:nvPicPr>
          <p:cNvPr id="13" name="图片 12"/>
          <p:cNvPicPr>
            <a:picLocks noChangeAspect="1"/>
          </p:cNvPicPr>
          <p:nvPr/>
        </p:nvPicPr>
        <p:blipFill>
          <a:blip r:embed="rId4"/>
          <a:stretch>
            <a:fillRect/>
          </a:stretch>
        </p:blipFill>
        <p:spPr>
          <a:xfrm>
            <a:off x="2957406" y="3196909"/>
            <a:ext cx="2989449" cy="608198"/>
          </a:xfrm>
          <a:prstGeom prst="rect">
            <a:avLst/>
          </a:prstGeom>
        </p:spPr>
      </p:pic>
    </p:spTree>
    <p:extLst>
      <p:ext uri="{BB962C8B-B14F-4D97-AF65-F5344CB8AC3E}">
        <p14:creationId xmlns:p14="http://schemas.microsoft.com/office/powerpoint/2010/main" val="21530729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700154"/>
            <a:ext cx="8229600" cy="3886200"/>
          </a:xfrm>
        </p:spPr>
        <p:txBody>
          <a:bodyPr/>
          <a:lstStyle/>
          <a:p>
            <a:r>
              <a:rPr lang="zh-CN" altLang="en-US" sz="2400" dirty="0"/>
              <a:t>与格转换 </a:t>
            </a:r>
            <a:r>
              <a:rPr lang="en-US" altLang="zh-CN" sz="2400" dirty="0"/>
              <a:t>Dative Alternation</a:t>
            </a:r>
          </a:p>
        </p:txBody>
      </p:sp>
      <p:sp>
        <p:nvSpPr>
          <p:cNvPr id="4" name="标题 1"/>
          <p:cNvSpPr>
            <a:spLocks noGrp="1"/>
          </p:cNvSpPr>
          <p:nvPr>
            <p:ph type="title"/>
          </p:nvPr>
        </p:nvSpPr>
        <p:spPr>
          <a:xfrm>
            <a:off x="457200" y="457200"/>
            <a:ext cx="8229600" cy="1371600"/>
          </a:xfrm>
        </p:spPr>
        <p:txBody>
          <a:bodyPr/>
          <a:lstStyle/>
          <a:p>
            <a:r>
              <a:rPr lang="zh-CN" altLang="en-US" sz="2800" dirty="0">
                <a:solidFill>
                  <a:srgbClr val="000000"/>
                </a:solidFill>
              </a:rPr>
              <a:t>特别关注的表达 </a:t>
            </a:r>
            <a:r>
              <a:rPr lang="en-US" altLang="zh-CN" sz="2800" dirty="0">
                <a:solidFill>
                  <a:srgbClr val="000000"/>
                </a:solidFill>
              </a:rPr>
              <a:t>Some Expressions of Interest</a:t>
            </a:r>
            <a:endParaRPr lang="zh-CN" altLang="en-US" sz="4000" dirty="0"/>
          </a:p>
        </p:txBody>
      </p:sp>
      <p:pic>
        <p:nvPicPr>
          <p:cNvPr id="5" name="图片 4"/>
          <p:cNvPicPr>
            <a:picLocks noChangeAspect="1"/>
          </p:cNvPicPr>
          <p:nvPr/>
        </p:nvPicPr>
        <p:blipFill>
          <a:blip r:embed="rId3"/>
          <a:stretch>
            <a:fillRect/>
          </a:stretch>
        </p:blipFill>
        <p:spPr>
          <a:xfrm>
            <a:off x="447894" y="2159774"/>
            <a:ext cx="4566389" cy="2762996"/>
          </a:xfrm>
          <a:prstGeom prst="rect">
            <a:avLst/>
          </a:prstGeom>
        </p:spPr>
      </p:pic>
      <p:pic>
        <p:nvPicPr>
          <p:cNvPr id="6" name="图片 5"/>
          <p:cNvPicPr>
            <a:picLocks noChangeAspect="1"/>
          </p:cNvPicPr>
          <p:nvPr/>
        </p:nvPicPr>
        <p:blipFill>
          <a:blip r:embed="rId4"/>
          <a:stretch>
            <a:fillRect/>
          </a:stretch>
        </p:blipFill>
        <p:spPr>
          <a:xfrm>
            <a:off x="488428" y="4945735"/>
            <a:ext cx="4810927" cy="1818624"/>
          </a:xfrm>
          <a:prstGeom prst="rect">
            <a:avLst/>
          </a:prstGeom>
        </p:spPr>
      </p:pic>
      <p:pic>
        <p:nvPicPr>
          <p:cNvPr id="7" name="图片 6"/>
          <p:cNvPicPr>
            <a:picLocks noChangeAspect="1"/>
          </p:cNvPicPr>
          <p:nvPr/>
        </p:nvPicPr>
        <p:blipFill rotWithShape="1">
          <a:blip r:embed="rId5"/>
          <a:srcRect r="9332" b="49998"/>
          <a:stretch/>
        </p:blipFill>
        <p:spPr>
          <a:xfrm>
            <a:off x="6228184" y="2770742"/>
            <a:ext cx="2592288" cy="329268"/>
          </a:xfrm>
          <a:prstGeom prst="rect">
            <a:avLst/>
          </a:prstGeom>
        </p:spPr>
      </p:pic>
      <p:pic>
        <p:nvPicPr>
          <p:cNvPr id="8" name="图片 7"/>
          <p:cNvPicPr>
            <a:picLocks noChangeAspect="1"/>
          </p:cNvPicPr>
          <p:nvPr/>
        </p:nvPicPr>
        <p:blipFill rotWithShape="1">
          <a:blip r:embed="rId5"/>
          <a:srcRect t="51766"/>
          <a:stretch/>
        </p:blipFill>
        <p:spPr>
          <a:xfrm>
            <a:off x="6217238" y="4137901"/>
            <a:ext cx="2808312" cy="311984"/>
          </a:xfrm>
          <a:prstGeom prst="rect">
            <a:avLst/>
          </a:prstGeom>
        </p:spPr>
      </p:pic>
      <p:sp>
        <p:nvSpPr>
          <p:cNvPr id="9" name="文本框 8"/>
          <p:cNvSpPr txBox="1"/>
          <p:nvPr/>
        </p:nvSpPr>
        <p:spPr>
          <a:xfrm>
            <a:off x="6217238" y="5508257"/>
            <a:ext cx="2596555" cy="646331"/>
          </a:xfrm>
          <a:prstGeom prst="rect">
            <a:avLst/>
          </a:prstGeom>
          <a:noFill/>
        </p:spPr>
        <p:txBody>
          <a:bodyPr wrap="square" rtlCol="0">
            <a:spAutoFit/>
          </a:bodyPr>
          <a:lstStyle/>
          <a:p>
            <a:r>
              <a:rPr lang="en-US" altLang="zh-CN" b="1" dirty="0"/>
              <a:t>Sandy shot the arrow through the corridor. </a:t>
            </a:r>
            <a:endParaRPr lang="zh-CN" altLang="en-US" b="1" dirty="0"/>
          </a:p>
        </p:txBody>
      </p:sp>
      <p:cxnSp>
        <p:nvCxnSpPr>
          <p:cNvPr id="11" name="直接连接符 10"/>
          <p:cNvCxnSpPr>
            <a:stCxn id="7" idx="1"/>
          </p:cNvCxnSpPr>
          <p:nvPr/>
        </p:nvCxnSpPr>
        <p:spPr>
          <a:xfrm flipH="1">
            <a:off x="5148064" y="2935376"/>
            <a:ext cx="108012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直接连接符 12"/>
          <p:cNvCxnSpPr>
            <a:stCxn id="8" idx="1"/>
          </p:cNvCxnSpPr>
          <p:nvPr/>
        </p:nvCxnSpPr>
        <p:spPr>
          <a:xfrm flipH="1">
            <a:off x="5148064" y="4293893"/>
            <a:ext cx="106917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直接连接符 14"/>
          <p:cNvCxnSpPr>
            <a:stCxn id="8" idx="1"/>
          </p:cNvCxnSpPr>
          <p:nvPr/>
        </p:nvCxnSpPr>
        <p:spPr>
          <a:xfrm flipH="1">
            <a:off x="5436096" y="4293893"/>
            <a:ext cx="781142" cy="156115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直接连接符 16"/>
          <p:cNvCxnSpPr>
            <a:stCxn id="9" idx="1"/>
          </p:cNvCxnSpPr>
          <p:nvPr/>
        </p:nvCxnSpPr>
        <p:spPr>
          <a:xfrm flipH="1" flipV="1">
            <a:off x="5436096" y="5831422"/>
            <a:ext cx="781142" cy="1"/>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19035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sz="2400" b="1" dirty="0">
                <a:effectLst>
                  <a:outerShdw blurRad="38100" dist="38100" dir="2700000" algn="tl">
                    <a:srgbClr val="000000">
                      <a:alpha val="43137"/>
                    </a:srgbClr>
                  </a:outerShdw>
                </a:effectLst>
              </a:rPr>
              <a:t>处所格转换 </a:t>
            </a:r>
            <a:r>
              <a:rPr lang="en-US" altLang="zh-CN" sz="2400" b="1" dirty="0">
                <a:effectLst>
                  <a:outerShdw blurRad="38100" dist="38100" dir="2700000" algn="tl">
                    <a:srgbClr val="000000">
                      <a:alpha val="43137"/>
                    </a:srgbClr>
                  </a:outerShdw>
                </a:effectLst>
              </a:rPr>
              <a:t>Locative Alternation</a:t>
            </a:r>
          </a:p>
          <a:p>
            <a:pPr marL="0" indent="0">
              <a:buNone/>
            </a:pPr>
            <a:endParaRPr lang="en-US" altLang="zh-CN" sz="2200" dirty="0"/>
          </a:p>
          <a:p>
            <a:pPr marL="0" indent="0">
              <a:buNone/>
            </a:pPr>
            <a:r>
              <a:rPr lang="en-US" altLang="zh-CN" sz="2200" dirty="0"/>
              <a:t>&lt;</a:t>
            </a:r>
            <a:r>
              <a:rPr lang="en-US" altLang="zh-CN" sz="2200" dirty="0" err="1"/>
              <a:t>NPx</a:t>
            </a:r>
            <a:r>
              <a:rPr lang="en-US" altLang="zh-CN" sz="2200" dirty="0"/>
              <a:t>, </a:t>
            </a:r>
            <a:r>
              <a:rPr lang="en-US" altLang="zh-CN" sz="2200" dirty="0" err="1"/>
              <a:t>NPy</a:t>
            </a:r>
            <a:r>
              <a:rPr lang="en-US" altLang="zh-CN" sz="2200" dirty="0"/>
              <a:t>, PP[</a:t>
            </a:r>
            <a:r>
              <a:rPr lang="en-US" altLang="zh-CN" sz="2200" dirty="0" err="1"/>
              <a:t>dir</a:t>
            </a:r>
            <a:r>
              <a:rPr lang="en-US" altLang="zh-CN" sz="2200" dirty="0"/>
              <a:t>]z&gt;</a:t>
            </a:r>
            <a:r>
              <a:rPr lang="zh-CN" altLang="en-US" sz="2200" dirty="0"/>
              <a:t>：</a:t>
            </a:r>
            <a:r>
              <a:rPr lang="en-US" altLang="zh-CN" sz="2200" dirty="0"/>
              <a:t>x</a:t>
            </a:r>
            <a:r>
              <a:rPr lang="zh-CN" altLang="en-US" sz="2200" dirty="0"/>
              <a:t>对</a:t>
            </a:r>
            <a:r>
              <a:rPr lang="en-US" altLang="zh-CN" sz="2200" dirty="0"/>
              <a:t>y</a:t>
            </a:r>
            <a:r>
              <a:rPr lang="zh-CN" altLang="en-US" sz="2200" dirty="0"/>
              <a:t>施加影响，使得</a:t>
            </a:r>
            <a:r>
              <a:rPr lang="en-US" altLang="zh-CN" sz="2200" dirty="0"/>
              <a:t>y</a:t>
            </a:r>
            <a:r>
              <a:rPr lang="zh-CN" altLang="en-US" sz="2200" dirty="0"/>
              <a:t>所处的位置转移至</a:t>
            </a:r>
            <a:r>
              <a:rPr lang="en-US" altLang="zh-CN" sz="2200" dirty="0"/>
              <a:t>z</a:t>
            </a:r>
            <a:r>
              <a:rPr lang="zh-CN" altLang="en-US" sz="2200" dirty="0"/>
              <a:t>。</a:t>
            </a:r>
            <a:endParaRPr lang="en-US" altLang="zh-CN" sz="2200" dirty="0"/>
          </a:p>
          <a:p>
            <a:pPr marL="0" indent="0">
              <a:buNone/>
            </a:pPr>
            <a:r>
              <a:rPr lang="en-US" altLang="zh-CN" sz="2200" i="1" dirty="0"/>
              <a:t>We loaded hay onto the truck. </a:t>
            </a:r>
          </a:p>
          <a:p>
            <a:pPr marL="0" indent="0">
              <a:buNone/>
            </a:pPr>
            <a:r>
              <a:rPr lang="en-US" altLang="zh-CN" sz="2200" i="1" dirty="0"/>
              <a:t>We sprayed paint on the wall. </a:t>
            </a:r>
          </a:p>
          <a:p>
            <a:pPr marL="0" indent="0">
              <a:buNone/>
            </a:pPr>
            <a:endParaRPr lang="en-US" altLang="zh-CN" sz="2200" dirty="0"/>
          </a:p>
          <a:p>
            <a:pPr marL="0" indent="0">
              <a:buNone/>
            </a:pPr>
            <a:r>
              <a:rPr lang="en-US" altLang="zh-CN" sz="2200" dirty="0"/>
              <a:t>&lt;</a:t>
            </a:r>
            <a:r>
              <a:rPr lang="en-US" altLang="zh-CN" sz="2200" dirty="0" err="1"/>
              <a:t>NPx</a:t>
            </a:r>
            <a:r>
              <a:rPr lang="en-US" altLang="zh-CN" sz="2200" dirty="0"/>
              <a:t>, </a:t>
            </a:r>
            <a:r>
              <a:rPr lang="en-US" altLang="zh-CN" sz="2200" dirty="0" err="1"/>
              <a:t>NPy</a:t>
            </a:r>
            <a:r>
              <a:rPr lang="en-US" altLang="zh-CN" sz="2200" dirty="0"/>
              <a:t>, PP[with]z&gt;</a:t>
            </a:r>
            <a:r>
              <a:rPr lang="zh-CN" altLang="en-US" sz="2200" dirty="0"/>
              <a:t>：</a:t>
            </a:r>
            <a:r>
              <a:rPr lang="en-US" altLang="zh-CN" sz="2200" dirty="0"/>
              <a:t>x</a:t>
            </a:r>
            <a:r>
              <a:rPr lang="zh-CN" altLang="en-US" sz="2200" dirty="0"/>
              <a:t>以</a:t>
            </a:r>
            <a:r>
              <a:rPr lang="en-US" altLang="zh-CN" sz="2200" dirty="0"/>
              <a:t>z</a:t>
            </a:r>
            <a:r>
              <a:rPr lang="zh-CN" altLang="en-US" sz="2200" dirty="0"/>
              <a:t>为手段对</a:t>
            </a:r>
            <a:r>
              <a:rPr lang="en-US" altLang="zh-CN" sz="2200" dirty="0"/>
              <a:t>y</a:t>
            </a:r>
            <a:r>
              <a:rPr lang="zh-CN" altLang="en-US" sz="2200" dirty="0"/>
              <a:t>的表面施加影响。</a:t>
            </a:r>
            <a:endParaRPr lang="en-US" altLang="zh-CN" sz="2200" dirty="0"/>
          </a:p>
          <a:p>
            <a:pPr marL="0" indent="0">
              <a:buNone/>
            </a:pPr>
            <a:r>
              <a:rPr lang="en-US" altLang="zh-CN" sz="2200" i="1" dirty="0"/>
              <a:t>We loaded the truck with hay. </a:t>
            </a:r>
          </a:p>
          <a:p>
            <a:pPr marL="0" indent="0">
              <a:buNone/>
            </a:pPr>
            <a:r>
              <a:rPr lang="en-US" altLang="zh-CN" sz="2200" i="1" dirty="0"/>
              <a:t>We sprayed the wall with paint. </a:t>
            </a:r>
          </a:p>
        </p:txBody>
      </p:sp>
      <p:sp>
        <p:nvSpPr>
          <p:cNvPr id="4" name="标题 1"/>
          <p:cNvSpPr>
            <a:spLocks noGrp="1"/>
          </p:cNvSpPr>
          <p:nvPr>
            <p:ph type="title"/>
          </p:nvPr>
        </p:nvSpPr>
        <p:spPr>
          <a:xfrm>
            <a:off x="457200" y="457200"/>
            <a:ext cx="8229600" cy="1371600"/>
          </a:xfrm>
        </p:spPr>
        <p:txBody>
          <a:bodyPr/>
          <a:lstStyle/>
          <a:p>
            <a:r>
              <a:rPr lang="zh-CN" altLang="en-US" sz="2800" dirty="0">
                <a:solidFill>
                  <a:srgbClr val="000000"/>
                </a:solidFill>
              </a:rPr>
              <a:t>特别关注的表达 </a:t>
            </a:r>
            <a:r>
              <a:rPr lang="en-US" altLang="zh-CN" sz="2800" dirty="0">
                <a:solidFill>
                  <a:srgbClr val="000000"/>
                </a:solidFill>
              </a:rPr>
              <a:t>Some Expressions of Interest</a:t>
            </a:r>
            <a:endParaRPr lang="zh-CN" altLang="en-US" sz="4000" dirty="0"/>
          </a:p>
        </p:txBody>
      </p:sp>
    </p:spTree>
    <p:extLst>
      <p:ext uri="{BB962C8B-B14F-4D97-AF65-F5344CB8AC3E}">
        <p14:creationId xmlns:p14="http://schemas.microsoft.com/office/powerpoint/2010/main" val="23007161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23528" y="1700808"/>
            <a:ext cx="8229600" cy="3886200"/>
          </a:xfrm>
        </p:spPr>
        <p:txBody>
          <a:bodyPr/>
          <a:lstStyle/>
          <a:p>
            <a:r>
              <a:rPr lang="zh-CN" altLang="en-US" sz="2400" b="1" dirty="0">
                <a:effectLst>
                  <a:outerShdw blurRad="38100" dist="38100" dir="2700000" algn="tl">
                    <a:srgbClr val="000000">
                      <a:alpha val="43137"/>
                    </a:srgbClr>
                  </a:outerShdw>
                </a:effectLst>
              </a:rPr>
              <a:t>处所格转换 </a:t>
            </a:r>
            <a:r>
              <a:rPr lang="en-US" altLang="zh-CN" sz="2400" b="1" dirty="0">
                <a:effectLst>
                  <a:outerShdw blurRad="38100" dist="38100" dir="2700000" algn="tl">
                    <a:srgbClr val="000000">
                      <a:alpha val="43137"/>
                    </a:srgbClr>
                  </a:outerShdw>
                </a:effectLst>
              </a:rPr>
              <a:t>Locative Alternation</a:t>
            </a:r>
          </a:p>
          <a:p>
            <a:pPr marL="0" indent="0">
              <a:buNone/>
            </a:pPr>
            <a:endParaRPr lang="en-US" altLang="zh-CN" sz="2200" dirty="0"/>
          </a:p>
        </p:txBody>
      </p:sp>
      <p:sp>
        <p:nvSpPr>
          <p:cNvPr id="4" name="标题 1"/>
          <p:cNvSpPr>
            <a:spLocks noGrp="1"/>
          </p:cNvSpPr>
          <p:nvPr>
            <p:ph type="title"/>
          </p:nvPr>
        </p:nvSpPr>
        <p:spPr>
          <a:xfrm>
            <a:off x="457200" y="457200"/>
            <a:ext cx="8229600" cy="1371600"/>
          </a:xfrm>
        </p:spPr>
        <p:txBody>
          <a:bodyPr/>
          <a:lstStyle/>
          <a:p>
            <a:r>
              <a:rPr lang="zh-CN" altLang="en-US" sz="2800" dirty="0">
                <a:solidFill>
                  <a:srgbClr val="000000"/>
                </a:solidFill>
              </a:rPr>
              <a:t>特别关注的表达 </a:t>
            </a:r>
            <a:r>
              <a:rPr lang="en-US" altLang="zh-CN" sz="2800" dirty="0">
                <a:solidFill>
                  <a:srgbClr val="000000"/>
                </a:solidFill>
              </a:rPr>
              <a:t>Some Expressions of Interest</a:t>
            </a:r>
            <a:endParaRPr lang="zh-CN" altLang="en-US" sz="4000" dirty="0"/>
          </a:p>
        </p:txBody>
      </p:sp>
      <p:pic>
        <p:nvPicPr>
          <p:cNvPr id="2" name="图片 1"/>
          <p:cNvPicPr>
            <a:picLocks noChangeAspect="1"/>
          </p:cNvPicPr>
          <p:nvPr/>
        </p:nvPicPr>
        <p:blipFill>
          <a:blip r:embed="rId2"/>
          <a:stretch>
            <a:fillRect/>
          </a:stretch>
        </p:blipFill>
        <p:spPr>
          <a:xfrm>
            <a:off x="587959" y="2256457"/>
            <a:ext cx="5328592" cy="4540510"/>
          </a:xfrm>
          <a:prstGeom prst="rect">
            <a:avLst/>
          </a:prstGeom>
        </p:spPr>
      </p:pic>
      <p:sp>
        <p:nvSpPr>
          <p:cNvPr id="5" name="矩形 4"/>
          <p:cNvSpPr/>
          <p:nvPr/>
        </p:nvSpPr>
        <p:spPr>
          <a:xfrm>
            <a:off x="6185085" y="3145000"/>
            <a:ext cx="2636577" cy="3139321"/>
          </a:xfrm>
          <a:prstGeom prst="rect">
            <a:avLst/>
          </a:prstGeom>
        </p:spPr>
        <p:txBody>
          <a:bodyPr wrap="square">
            <a:spAutoFit/>
          </a:bodyPr>
          <a:lstStyle/>
          <a:p>
            <a:pPr marL="0" indent="0">
              <a:buNone/>
            </a:pPr>
            <a:r>
              <a:rPr lang="en-US" altLang="zh-CN" b="1" dirty="0"/>
              <a:t>&lt;</a:t>
            </a:r>
            <a:r>
              <a:rPr lang="en-US" altLang="zh-CN" b="1" dirty="0" err="1"/>
              <a:t>NPx</a:t>
            </a:r>
            <a:r>
              <a:rPr lang="en-US" altLang="zh-CN" b="1" dirty="0"/>
              <a:t>, </a:t>
            </a:r>
            <a:r>
              <a:rPr lang="en-US" altLang="zh-CN" b="1" dirty="0" err="1"/>
              <a:t>NPy</a:t>
            </a:r>
            <a:r>
              <a:rPr lang="en-US" altLang="zh-CN" b="1" dirty="0"/>
              <a:t>, PP[</a:t>
            </a:r>
            <a:r>
              <a:rPr lang="en-US" altLang="zh-CN" b="1" dirty="0" err="1"/>
              <a:t>dir</a:t>
            </a:r>
            <a:r>
              <a:rPr lang="en-US" altLang="zh-CN" b="1" dirty="0"/>
              <a:t>]z&gt;</a:t>
            </a:r>
          </a:p>
          <a:p>
            <a:pPr marL="0" indent="0">
              <a:buNone/>
            </a:pPr>
            <a:r>
              <a:rPr lang="en-US" altLang="zh-CN" dirty="0"/>
              <a:t>x</a:t>
            </a:r>
            <a:r>
              <a:rPr lang="zh-CN" altLang="en-US" dirty="0"/>
              <a:t>对</a:t>
            </a:r>
            <a:r>
              <a:rPr lang="en-US" altLang="zh-CN" dirty="0"/>
              <a:t>y</a:t>
            </a:r>
            <a:r>
              <a:rPr lang="zh-CN" altLang="en-US" dirty="0"/>
              <a:t>施加影响，使得</a:t>
            </a:r>
            <a:r>
              <a:rPr lang="en-US" altLang="zh-CN" dirty="0"/>
              <a:t>y</a:t>
            </a:r>
            <a:r>
              <a:rPr lang="zh-CN" altLang="en-US" dirty="0"/>
              <a:t>所处的位置转移至</a:t>
            </a:r>
            <a:r>
              <a:rPr lang="en-US" altLang="zh-CN" dirty="0"/>
              <a:t>z</a:t>
            </a:r>
            <a:r>
              <a:rPr lang="zh-CN" altLang="en-US" dirty="0"/>
              <a:t>。</a:t>
            </a:r>
            <a:endParaRPr lang="en-US" altLang="zh-CN" dirty="0"/>
          </a:p>
          <a:p>
            <a:pPr marL="0" indent="0">
              <a:buNone/>
            </a:pPr>
            <a:endParaRPr lang="en-US" altLang="zh-CN" dirty="0"/>
          </a:p>
          <a:p>
            <a:pPr marL="0" indent="0">
              <a:buNone/>
            </a:pPr>
            <a:endParaRPr lang="en-US" altLang="zh-CN" dirty="0"/>
          </a:p>
          <a:p>
            <a:pPr marL="0" indent="0">
              <a:buNone/>
            </a:pPr>
            <a:endParaRPr lang="en-US" altLang="zh-CN" dirty="0"/>
          </a:p>
          <a:p>
            <a:pPr marL="0" indent="0">
              <a:buNone/>
            </a:pPr>
            <a:endParaRPr lang="en-US" altLang="zh-CN" dirty="0"/>
          </a:p>
          <a:p>
            <a:pPr marL="0" indent="0">
              <a:buNone/>
            </a:pPr>
            <a:endParaRPr lang="en-US" altLang="zh-CN" dirty="0"/>
          </a:p>
          <a:p>
            <a:pPr marL="0" indent="0">
              <a:buNone/>
            </a:pPr>
            <a:r>
              <a:rPr lang="en-US" altLang="zh-CN" b="1" dirty="0"/>
              <a:t>&lt;</a:t>
            </a:r>
            <a:r>
              <a:rPr lang="en-US" altLang="zh-CN" b="1" dirty="0" err="1"/>
              <a:t>NPx</a:t>
            </a:r>
            <a:r>
              <a:rPr lang="en-US" altLang="zh-CN" b="1" dirty="0"/>
              <a:t>, </a:t>
            </a:r>
            <a:r>
              <a:rPr lang="en-US" altLang="zh-CN" b="1" dirty="0" err="1"/>
              <a:t>NPy</a:t>
            </a:r>
            <a:r>
              <a:rPr lang="en-US" altLang="zh-CN" b="1" dirty="0"/>
              <a:t>, PP[with]z&gt;</a:t>
            </a:r>
          </a:p>
          <a:p>
            <a:pPr marL="0" indent="0">
              <a:buNone/>
            </a:pPr>
            <a:r>
              <a:rPr lang="en-US" altLang="zh-CN" dirty="0"/>
              <a:t>x</a:t>
            </a:r>
            <a:r>
              <a:rPr lang="zh-CN" altLang="en-US" dirty="0"/>
              <a:t>以</a:t>
            </a:r>
            <a:r>
              <a:rPr lang="en-US" altLang="zh-CN" dirty="0"/>
              <a:t>z</a:t>
            </a:r>
            <a:r>
              <a:rPr lang="zh-CN" altLang="en-US" dirty="0"/>
              <a:t>为手段对</a:t>
            </a:r>
            <a:r>
              <a:rPr lang="en-US" altLang="zh-CN" dirty="0"/>
              <a:t>y</a:t>
            </a:r>
            <a:r>
              <a:rPr lang="zh-CN" altLang="en-US" dirty="0"/>
              <a:t>的表面施加影响。</a:t>
            </a:r>
            <a:endParaRPr lang="en-US" altLang="zh-CN" dirty="0"/>
          </a:p>
        </p:txBody>
      </p:sp>
    </p:spTree>
    <p:extLst>
      <p:ext uri="{BB962C8B-B14F-4D97-AF65-F5344CB8AC3E}">
        <p14:creationId xmlns:p14="http://schemas.microsoft.com/office/powerpoint/2010/main" val="19567901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4946" y="2081039"/>
            <a:ext cx="8229600" cy="4256112"/>
          </a:xfrm>
        </p:spPr>
        <p:txBody>
          <a:bodyPr/>
          <a:lstStyle/>
          <a:p>
            <a:r>
              <a:rPr lang="zh-CN" altLang="en-US" sz="2800" b="1" dirty="0">
                <a:effectLst>
                  <a:outerShdw blurRad="38100" dist="38100" dir="2700000" algn="tl">
                    <a:srgbClr val="000000">
                      <a:alpha val="43137"/>
                    </a:srgbClr>
                  </a:outerShdw>
                </a:effectLst>
              </a:rPr>
              <a:t>配价扩展构式 </a:t>
            </a:r>
            <a:r>
              <a:rPr lang="en-US" altLang="zh-CN" sz="2800" b="1" dirty="0">
                <a:effectLst>
                  <a:outerShdw blurRad="38100" dist="38100" dir="2700000" algn="tl">
                    <a:srgbClr val="000000">
                      <a:alpha val="43137"/>
                    </a:srgbClr>
                  </a:outerShdw>
                </a:effectLst>
              </a:rPr>
              <a:t>Extended Valence Construction</a:t>
            </a:r>
          </a:p>
          <a:p>
            <a:pPr marL="0" indent="0">
              <a:buNone/>
            </a:pPr>
            <a:r>
              <a:rPr lang="zh-CN" altLang="en-US" sz="2800" dirty="0"/>
              <a:t>    </a:t>
            </a:r>
            <a:r>
              <a:rPr lang="zh-CN" altLang="en-US" sz="2400" dirty="0"/>
              <a:t>该类型构式的主要功能是改变动词的配价要求</a:t>
            </a:r>
            <a:r>
              <a:rPr lang="en-US" altLang="zh-CN" sz="2800" i="1" dirty="0"/>
              <a:t>    </a:t>
            </a:r>
          </a:p>
          <a:p>
            <a:pPr marL="0" indent="0">
              <a:buNone/>
            </a:pPr>
            <a:r>
              <a:rPr lang="en-US" altLang="zh-CN" sz="2800" i="1" dirty="0"/>
              <a:t>    </a:t>
            </a:r>
            <a:endParaRPr lang="zh-CN" altLang="en-US" sz="2400" dirty="0"/>
          </a:p>
        </p:txBody>
      </p:sp>
      <p:sp>
        <p:nvSpPr>
          <p:cNvPr id="4" name="标题 1"/>
          <p:cNvSpPr>
            <a:spLocks noGrp="1"/>
          </p:cNvSpPr>
          <p:nvPr>
            <p:ph type="title"/>
          </p:nvPr>
        </p:nvSpPr>
        <p:spPr>
          <a:xfrm>
            <a:off x="457200" y="457200"/>
            <a:ext cx="8229600" cy="1371600"/>
          </a:xfrm>
        </p:spPr>
        <p:txBody>
          <a:bodyPr/>
          <a:lstStyle/>
          <a:p>
            <a:r>
              <a:rPr lang="zh-CN" altLang="en-US" sz="2800" dirty="0">
                <a:solidFill>
                  <a:srgbClr val="000000"/>
                </a:solidFill>
              </a:rPr>
              <a:t>特别关注的表达 </a:t>
            </a:r>
            <a:r>
              <a:rPr lang="en-US" altLang="zh-CN" sz="2800" dirty="0">
                <a:solidFill>
                  <a:srgbClr val="000000"/>
                </a:solidFill>
              </a:rPr>
              <a:t>Some Expressions of Interest</a:t>
            </a:r>
            <a:endParaRPr lang="zh-CN" altLang="en-US" sz="4000" dirty="0"/>
          </a:p>
        </p:txBody>
      </p:sp>
      <p:pic>
        <p:nvPicPr>
          <p:cNvPr id="2" name="图片 1"/>
          <p:cNvPicPr>
            <a:picLocks noChangeAspect="1"/>
          </p:cNvPicPr>
          <p:nvPr/>
        </p:nvPicPr>
        <p:blipFill rotWithShape="1">
          <a:blip r:embed="rId2"/>
          <a:srcRect r="40817"/>
          <a:stretch/>
        </p:blipFill>
        <p:spPr>
          <a:xfrm>
            <a:off x="539552" y="3689201"/>
            <a:ext cx="5050904" cy="1323975"/>
          </a:xfrm>
          <a:prstGeom prst="rect">
            <a:avLst/>
          </a:prstGeom>
        </p:spPr>
      </p:pic>
      <p:pic>
        <p:nvPicPr>
          <p:cNvPr id="10" name="图片 9"/>
          <p:cNvPicPr>
            <a:picLocks noChangeAspect="1"/>
          </p:cNvPicPr>
          <p:nvPr/>
        </p:nvPicPr>
        <p:blipFill rotWithShape="1">
          <a:blip r:embed="rId2"/>
          <a:srcRect l="71050"/>
          <a:stretch/>
        </p:blipFill>
        <p:spPr>
          <a:xfrm>
            <a:off x="6012160" y="3689201"/>
            <a:ext cx="2470674" cy="1323975"/>
          </a:xfrm>
          <a:prstGeom prst="rect">
            <a:avLst/>
          </a:prstGeom>
        </p:spPr>
      </p:pic>
    </p:spTree>
    <p:extLst>
      <p:ext uri="{BB962C8B-B14F-4D97-AF65-F5344CB8AC3E}">
        <p14:creationId xmlns:p14="http://schemas.microsoft.com/office/powerpoint/2010/main" val="227595706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568174"/>
            <a:ext cx="8229600" cy="4256112"/>
          </a:xfrm>
        </p:spPr>
        <p:txBody>
          <a:bodyPr/>
          <a:lstStyle/>
          <a:p>
            <a:r>
              <a:rPr lang="zh-CN" altLang="en-US" sz="2800" b="1" dirty="0">
                <a:effectLst>
                  <a:outerShdw blurRad="38100" dist="38100" dir="2700000" algn="tl">
                    <a:srgbClr val="000000">
                      <a:alpha val="43137"/>
                    </a:srgbClr>
                  </a:outerShdw>
                </a:effectLst>
              </a:rPr>
              <a:t>配价扩展构式 </a:t>
            </a:r>
            <a:r>
              <a:rPr lang="en-US" altLang="zh-CN" sz="2800" b="1" dirty="0">
                <a:effectLst>
                  <a:outerShdw blurRad="38100" dist="38100" dir="2700000" algn="tl">
                    <a:srgbClr val="000000">
                      <a:alpha val="43137"/>
                    </a:srgbClr>
                  </a:outerShdw>
                </a:effectLst>
              </a:rPr>
              <a:t>Extended Valence Construction</a:t>
            </a:r>
            <a:endParaRPr lang="en-US" altLang="zh-CN" sz="2800" i="1" dirty="0"/>
          </a:p>
          <a:p>
            <a:pPr marL="0" indent="0">
              <a:buNone/>
            </a:pPr>
            <a:r>
              <a:rPr lang="en-US" altLang="zh-CN" sz="2800" i="1" dirty="0"/>
              <a:t>    verb-way Construction</a:t>
            </a:r>
          </a:p>
          <a:p>
            <a:pPr>
              <a:buFont typeface="Arial" panose="020B0604020202020204" pitchFamily="34" charset="0"/>
              <a:buChar char="•"/>
            </a:pPr>
            <a:r>
              <a:rPr lang="zh-CN" altLang="en-US" sz="2400" dirty="0"/>
              <a:t>表示手段（</a:t>
            </a:r>
            <a:r>
              <a:rPr lang="en-US" altLang="zh-CN" sz="2400" dirty="0"/>
              <a:t>means</a:t>
            </a:r>
            <a:r>
              <a:rPr lang="zh-CN" altLang="en-US" sz="2400" dirty="0"/>
              <a:t>，</a:t>
            </a:r>
            <a:r>
              <a:rPr lang="en-US" altLang="zh-CN" sz="2400" dirty="0"/>
              <a:t>ME</a:t>
            </a:r>
            <a:r>
              <a:rPr lang="zh-CN" altLang="en-US" sz="2400" dirty="0"/>
              <a:t>）：</a:t>
            </a:r>
            <a:endParaRPr lang="en-US" altLang="zh-CN" sz="2400" dirty="0"/>
          </a:p>
          <a:p>
            <a:pPr>
              <a:buFont typeface="Arial" panose="020B0604020202020204" pitchFamily="34" charset="0"/>
              <a:buChar char="•"/>
            </a:pPr>
            <a:endParaRPr lang="en-US" altLang="zh-CN" sz="2400" dirty="0"/>
          </a:p>
          <a:p>
            <a:pPr>
              <a:buFont typeface="Arial" panose="020B0604020202020204" pitchFamily="34" charset="0"/>
              <a:buChar char="•"/>
            </a:pPr>
            <a:endParaRPr lang="en-US" altLang="zh-CN" sz="2400" dirty="0"/>
          </a:p>
          <a:p>
            <a:pPr marL="0" indent="0">
              <a:buNone/>
            </a:pPr>
            <a:endParaRPr lang="en-US" altLang="zh-CN" sz="2400" dirty="0"/>
          </a:p>
          <a:p>
            <a:pPr marL="0" indent="0">
              <a:buNone/>
            </a:pPr>
            <a:endParaRPr lang="en-US" altLang="zh-CN" sz="2400" dirty="0"/>
          </a:p>
          <a:p>
            <a:pPr>
              <a:buFont typeface="Arial" panose="020B0604020202020204" pitchFamily="34" charset="0"/>
              <a:buChar char="•"/>
            </a:pPr>
            <a:r>
              <a:rPr lang="zh-CN" altLang="en-US" sz="2400" dirty="0"/>
              <a:t>表示伴随状态（</a:t>
            </a:r>
            <a:r>
              <a:rPr lang="en-US" altLang="zh-CN" sz="2400" dirty="0"/>
              <a:t>manner</a:t>
            </a:r>
            <a:r>
              <a:rPr lang="zh-CN" altLang="en-US" sz="2400" dirty="0"/>
              <a:t>，</a:t>
            </a:r>
            <a:r>
              <a:rPr lang="en-US" altLang="zh-CN" sz="2400" dirty="0"/>
              <a:t>MA</a:t>
            </a:r>
            <a:r>
              <a:rPr lang="zh-CN" altLang="en-US" sz="2400" dirty="0"/>
              <a:t>）</a:t>
            </a:r>
          </a:p>
        </p:txBody>
      </p:sp>
      <p:sp>
        <p:nvSpPr>
          <p:cNvPr id="4" name="标题 1"/>
          <p:cNvSpPr>
            <a:spLocks noGrp="1"/>
          </p:cNvSpPr>
          <p:nvPr>
            <p:ph type="title"/>
          </p:nvPr>
        </p:nvSpPr>
        <p:spPr>
          <a:xfrm>
            <a:off x="457200" y="457200"/>
            <a:ext cx="8229600" cy="1371600"/>
          </a:xfrm>
        </p:spPr>
        <p:txBody>
          <a:bodyPr/>
          <a:lstStyle/>
          <a:p>
            <a:r>
              <a:rPr lang="zh-CN" altLang="en-US" sz="2800" dirty="0">
                <a:solidFill>
                  <a:srgbClr val="000000"/>
                </a:solidFill>
              </a:rPr>
              <a:t>特别关注的表达 </a:t>
            </a:r>
            <a:r>
              <a:rPr lang="en-US" altLang="zh-CN" sz="2800" dirty="0">
                <a:solidFill>
                  <a:srgbClr val="000000"/>
                </a:solidFill>
              </a:rPr>
              <a:t>Some Expressions of Interest</a:t>
            </a:r>
            <a:endParaRPr lang="zh-CN" altLang="en-US" sz="4000" dirty="0"/>
          </a:p>
        </p:txBody>
      </p:sp>
      <p:pic>
        <p:nvPicPr>
          <p:cNvPr id="5" name="图片 4"/>
          <p:cNvPicPr>
            <a:picLocks noChangeAspect="1"/>
          </p:cNvPicPr>
          <p:nvPr/>
        </p:nvPicPr>
        <p:blipFill rotWithShape="1">
          <a:blip r:embed="rId2"/>
          <a:srcRect l="4161" t="34139"/>
          <a:stretch/>
        </p:blipFill>
        <p:spPr>
          <a:xfrm>
            <a:off x="893946" y="3521644"/>
            <a:ext cx="6635080" cy="1263622"/>
          </a:xfrm>
          <a:prstGeom prst="rect">
            <a:avLst/>
          </a:prstGeom>
        </p:spPr>
      </p:pic>
      <p:pic>
        <p:nvPicPr>
          <p:cNvPr id="6" name="图片 5"/>
          <p:cNvPicPr>
            <a:picLocks noChangeAspect="1"/>
          </p:cNvPicPr>
          <p:nvPr/>
        </p:nvPicPr>
        <p:blipFill rotWithShape="1">
          <a:blip r:embed="rId2"/>
          <a:srcRect l="4161" b="81234"/>
          <a:stretch/>
        </p:blipFill>
        <p:spPr>
          <a:xfrm>
            <a:off x="893946" y="3111070"/>
            <a:ext cx="6635080" cy="360040"/>
          </a:xfrm>
          <a:prstGeom prst="rect">
            <a:avLst/>
          </a:prstGeom>
        </p:spPr>
      </p:pic>
      <p:pic>
        <p:nvPicPr>
          <p:cNvPr id="7" name="图片 6"/>
          <p:cNvPicPr>
            <a:picLocks noChangeAspect="1"/>
          </p:cNvPicPr>
          <p:nvPr/>
        </p:nvPicPr>
        <p:blipFill rotWithShape="1">
          <a:blip r:embed="rId3"/>
          <a:srcRect t="47870" b="26549"/>
          <a:stretch/>
        </p:blipFill>
        <p:spPr>
          <a:xfrm>
            <a:off x="879003" y="6059708"/>
            <a:ext cx="5112568" cy="360041"/>
          </a:xfrm>
          <a:prstGeom prst="rect">
            <a:avLst/>
          </a:prstGeom>
        </p:spPr>
      </p:pic>
      <p:pic>
        <p:nvPicPr>
          <p:cNvPr id="8" name="图片 7"/>
          <p:cNvPicPr>
            <a:picLocks noChangeAspect="1"/>
          </p:cNvPicPr>
          <p:nvPr/>
        </p:nvPicPr>
        <p:blipFill rotWithShape="1">
          <a:blip r:embed="rId2"/>
          <a:srcRect l="4162" t="18230" r="49034" b="63005"/>
          <a:stretch/>
        </p:blipFill>
        <p:spPr>
          <a:xfrm>
            <a:off x="893946" y="5291993"/>
            <a:ext cx="3240360" cy="360040"/>
          </a:xfrm>
          <a:prstGeom prst="rect">
            <a:avLst/>
          </a:prstGeom>
        </p:spPr>
      </p:pic>
      <p:pic>
        <p:nvPicPr>
          <p:cNvPr id="9" name="图片 8"/>
          <p:cNvPicPr>
            <a:picLocks noChangeAspect="1"/>
          </p:cNvPicPr>
          <p:nvPr/>
        </p:nvPicPr>
        <p:blipFill rotWithShape="1">
          <a:blip r:embed="rId3"/>
          <a:srcRect b="75587"/>
          <a:stretch/>
        </p:blipFill>
        <p:spPr>
          <a:xfrm>
            <a:off x="893946" y="5665574"/>
            <a:ext cx="5112568" cy="343600"/>
          </a:xfrm>
          <a:prstGeom prst="rect">
            <a:avLst/>
          </a:prstGeom>
        </p:spPr>
      </p:pic>
    </p:spTree>
    <p:extLst>
      <p:ext uri="{BB962C8B-B14F-4D97-AF65-F5344CB8AC3E}">
        <p14:creationId xmlns:p14="http://schemas.microsoft.com/office/powerpoint/2010/main" val="9623060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043608" y="620688"/>
            <a:ext cx="6808043" cy="6056747"/>
          </a:xfrm>
          <a:prstGeom prst="rect">
            <a:avLst/>
          </a:prstGeom>
        </p:spPr>
      </p:pic>
    </p:spTree>
    <p:extLst>
      <p:ext uri="{BB962C8B-B14F-4D97-AF65-F5344CB8AC3E}">
        <p14:creationId xmlns:p14="http://schemas.microsoft.com/office/powerpoint/2010/main" val="397914109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1691680" y="404664"/>
            <a:ext cx="5257800" cy="6286500"/>
          </a:xfrm>
          <a:prstGeom prst="rect">
            <a:avLst/>
          </a:prstGeom>
        </p:spPr>
      </p:pic>
    </p:spTree>
    <p:extLst>
      <p:ext uri="{BB962C8B-B14F-4D97-AF65-F5344CB8AC3E}">
        <p14:creationId xmlns:p14="http://schemas.microsoft.com/office/powerpoint/2010/main" val="258748621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403648" y="540813"/>
            <a:ext cx="6532558" cy="400110"/>
          </a:xfrm>
          <a:prstGeom prst="rect">
            <a:avLst/>
          </a:prstGeom>
          <a:noFill/>
        </p:spPr>
        <p:txBody>
          <a:bodyPr wrap="none" rtlCol="0">
            <a:spAutoFit/>
          </a:bodyPr>
          <a:lstStyle/>
          <a:p>
            <a:r>
              <a:rPr lang="en-US" altLang="zh-CN" sz="2000" b="1" dirty="0" err="1"/>
              <a:t>FrameNet</a:t>
            </a:r>
            <a:r>
              <a:rPr lang="en-US" altLang="zh-CN" sz="2000" b="1" dirty="0"/>
              <a:t> </a:t>
            </a:r>
            <a:r>
              <a:rPr lang="en-US" altLang="zh-CN" sz="2000" b="1" dirty="0" err="1"/>
              <a:t>Constructicon</a:t>
            </a:r>
            <a:r>
              <a:rPr lang="zh-CN" altLang="en-US" sz="2000" b="1" dirty="0"/>
              <a:t>的内容，留待下学期继续评析</a:t>
            </a:r>
          </a:p>
        </p:txBody>
      </p:sp>
      <p:sp>
        <p:nvSpPr>
          <p:cNvPr id="5" name="文本框 4"/>
          <p:cNvSpPr txBox="1"/>
          <p:nvPr/>
        </p:nvSpPr>
        <p:spPr>
          <a:xfrm>
            <a:off x="6372200" y="6165304"/>
            <a:ext cx="2377574" cy="369332"/>
          </a:xfrm>
          <a:prstGeom prst="rect">
            <a:avLst/>
          </a:prstGeom>
          <a:noFill/>
        </p:spPr>
        <p:txBody>
          <a:bodyPr wrap="none" rtlCol="0">
            <a:spAutoFit/>
          </a:bodyPr>
          <a:lstStyle/>
          <a:p>
            <a:r>
              <a:rPr lang="en-US" altLang="zh-CN" b="1" i="1" dirty="0"/>
              <a:t>See you next time…</a:t>
            </a:r>
            <a:endParaRPr lang="zh-CN" altLang="en-US" b="1" i="1" dirty="0"/>
          </a:p>
        </p:txBody>
      </p:sp>
      <p:pic>
        <p:nvPicPr>
          <p:cNvPr id="6" name="图片 5"/>
          <p:cNvPicPr>
            <a:picLocks noChangeAspect="1"/>
          </p:cNvPicPr>
          <p:nvPr/>
        </p:nvPicPr>
        <p:blipFill>
          <a:blip r:embed="rId3"/>
          <a:stretch>
            <a:fillRect/>
          </a:stretch>
        </p:blipFill>
        <p:spPr>
          <a:xfrm>
            <a:off x="1969627" y="963438"/>
            <a:ext cx="5400600" cy="5109549"/>
          </a:xfrm>
          <a:prstGeom prst="rect">
            <a:avLst/>
          </a:prstGeom>
        </p:spPr>
      </p:pic>
    </p:spTree>
    <p:extLst>
      <p:ext uri="{BB962C8B-B14F-4D97-AF65-F5344CB8AC3E}">
        <p14:creationId xmlns:p14="http://schemas.microsoft.com/office/powerpoint/2010/main" val="2586964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21196" y="548680"/>
            <a:ext cx="8229600" cy="3886200"/>
          </a:xfrm>
        </p:spPr>
        <p:txBody>
          <a:bodyPr/>
          <a:lstStyle/>
          <a:p>
            <a:r>
              <a:rPr lang="zh-CN" altLang="en-US" sz="2200" dirty="0"/>
              <a:t>特征结构可以广泛应用在许多领域，有专门研究特征结构的数学性质的专著，例如</a:t>
            </a:r>
            <a:r>
              <a:rPr lang="en-US" altLang="zh-CN" sz="2200" dirty="0"/>
              <a:t>Attribute-Value Logic and the Theory of Grammar(1988)</a:t>
            </a:r>
            <a:r>
              <a:rPr lang="zh-CN" altLang="en-US" sz="2200" dirty="0"/>
              <a:t>、</a:t>
            </a:r>
            <a:r>
              <a:rPr lang="en-US" altLang="zh-CN" sz="2200" dirty="0"/>
              <a:t>The Logic of Typed Feature Structure(1992)</a:t>
            </a:r>
            <a:r>
              <a:rPr lang="zh-CN" altLang="en-US" sz="2200" dirty="0"/>
              <a:t>等。</a:t>
            </a:r>
            <a:endParaRPr lang="en-US" altLang="zh-CN" sz="2200" dirty="0"/>
          </a:p>
          <a:p>
            <a:r>
              <a:rPr lang="en-US" altLang="zh-CN" sz="2200" dirty="0"/>
              <a:t>An Introduction to Unification-Based Approaches to Grammar(1986)</a:t>
            </a:r>
            <a:r>
              <a:rPr lang="zh-CN" altLang="en-US" sz="2200" dirty="0"/>
              <a:t>是一本专门介绍特征结构在语言知识表示中的应用的简介性读本，是</a:t>
            </a:r>
            <a:r>
              <a:rPr lang="en-US" altLang="zh-CN" sz="2200" dirty="0"/>
              <a:t>1985</a:t>
            </a:r>
            <a:r>
              <a:rPr lang="zh-CN" altLang="en-US" sz="2200" dirty="0"/>
              <a:t>年第</a:t>
            </a:r>
            <a:r>
              <a:rPr lang="en-US" altLang="zh-CN" sz="2200" dirty="0"/>
              <a:t>23</a:t>
            </a:r>
            <a:r>
              <a:rPr lang="zh-CN" altLang="en-US" sz="2200" dirty="0"/>
              <a:t>届</a:t>
            </a:r>
            <a:r>
              <a:rPr lang="en-US" altLang="zh-CN" sz="2200" dirty="0"/>
              <a:t>ACL</a:t>
            </a:r>
            <a:r>
              <a:rPr lang="zh-CN" altLang="en-US" sz="2200" dirty="0"/>
              <a:t>年会的</a:t>
            </a:r>
            <a:r>
              <a:rPr lang="en-US" altLang="zh-CN" sz="2200" dirty="0"/>
              <a:t>tutorial</a:t>
            </a:r>
            <a:r>
              <a:rPr lang="zh-CN" altLang="en-US" sz="2200" dirty="0"/>
              <a:t>的参考材料之一。</a:t>
            </a:r>
          </a:p>
          <a:p>
            <a:endParaRPr lang="zh-CN" altLang="en-US" dirty="0"/>
          </a:p>
        </p:txBody>
      </p:sp>
      <p:pic>
        <p:nvPicPr>
          <p:cNvPr id="4" name="图片 3"/>
          <p:cNvPicPr>
            <a:picLocks noChangeAspect="1"/>
          </p:cNvPicPr>
          <p:nvPr/>
        </p:nvPicPr>
        <p:blipFill>
          <a:blip r:embed="rId3"/>
          <a:stretch>
            <a:fillRect/>
          </a:stretch>
        </p:blipFill>
        <p:spPr>
          <a:xfrm>
            <a:off x="6300192" y="3501008"/>
            <a:ext cx="2088232" cy="3115775"/>
          </a:xfrm>
          <a:prstGeom prst="rect">
            <a:avLst/>
          </a:prstGeom>
        </p:spPr>
      </p:pic>
      <p:pic>
        <p:nvPicPr>
          <p:cNvPr id="6" name="图片 5"/>
          <p:cNvPicPr>
            <a:picLocks noChangeAspect="1"/>
          </p:cNvPicPr>
          <p:nvPr/>
        </p:nvPicPr>
        <p:blipFill>
          <a:blip r:embed="rId4"/>
          <a:stretch>
            <a:fillRect/>
          </a:stretch>
        </p:blipFill>
        <p:spPr>
          <a:xfrm>
            <a:off x="3419872" y="3501008"/>
            <a:ext cx="2232248" cy="3138503"/>
          </a:xfrm>
          <a:prstGeom prst="rect">
            <a:avLst/>
          </a:prstGeom>
        </p:spPr>
      </p:pic>
      <p:pic>
        <p:nvPicPr>
          <p:cNvPr id="7" name="图片 6"/>
          <p:cNvPicPr>
            <a:picLocks noChangeAspect="1"/>
          </p:cNvPicPr>
          <p:nvPr/>
        </p:nvPicPr>
        <p:blipFill>
          <a:blip r:embed="rId5"/>
          <a:stretch>
            <a:fillRect/>
          </a:stretch>
        </p:blipFill>
        <p:spPr>
          <a:xfrm>
            <a:off x="792981" y="3459245"/>
            <a:ext cx="1981200" cy="3157538"/>
          </a:xfrm>
          <a:prstGeom prst="rect">
            <a:avLst/>
          </a:prstGeom>
        </p:spPr>
      </p:pic>
    </p:spTree>
    <p:extLst>
      <p:ext uri="{BB962C8B-B14F-4D97-AF65-F5344CB8AC3E}">
        <p14:creationId xmlns:p14="http://schemas.microsoft.com/office/powerpoint/2010/main" val="1800954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35103" y="715536"/>
            <a:ext cx="8229600" cy="1468673"/>
          </a:xfrm>
        </p:spPr>
        <p:txBody>
          <a:bodyPr/>
          <a:lstStyle/>
          <a:p>
            <a:r>
              <a:rPr lang="zh-CN" altLang="en-US" sz="2400" dirty="0"/>
              <a:t>类型化特征结构在特征结构的基础上引入了“类型”：某一类型规定了属于该类型的个体具有哪些属性，以及这些属性的取值范围。</a:t>
            </a:r>
            <a:endParaRPr lang="en-US" altLang="zh-CN" sz="2400" dirty="0"/>
          </a:p>
          <a:p>
            <a:endParaRPr lang="en-US" altLang="zh-CN" sz="2400" dirty="0"/>
          </a:p>
          <a:p>
            <a:endParaRPr lang="en-US" altLang="zh-CN" sz="2400" dirty="0"/>
          </a:p>
          <a:p>
            <a:endParaRPr lang="en-US" altLang="zh-CN" sz="2400" dirty="0"/>
          </a:p>
          <a:p>
            <a:r>
              <a:rPr lang="zh-CN" altLang="en-US" sz="2400" dirty="0"/>
              <a:t>类型之间存在继承关系：子类型继承父类型对属性和取值的所有规定，下图是</a:t>
            </a:r>
            <a:r>
              <a:rPr lang="en-US" altLang="zh-CN" sz="2400" dirty="0"/>
              <a:t>SBCG</a:t>
            </a:r>
            <a:r>
              <a:rPr lang="zh-CN" altLang="en-US" sz="2400" dirty="0"/>
              <a:t>的一部分类型继承关系。</a:t>
            </a:r>
          </a:p>
        </p:txBody>
      </p:sp>
      <p:pic>
        <p:nvPicPr>
          <p:cNvPr id="5" name="图片 4"/>
          <p:cNvPicPr>
            <a:picLocks noChangeAspect="1"/>
          </p:cNvPicPr>
          <p:nvPr/>
        </p:nvPicPr>
        <p:blipFill>
          <a:blip r:embed="rId3"/>
          <a:stretch>
            <a:fillRect/>
          </a:stretch>
        </p:blipFill>
        <p:spPr>
          <a:xfrm>
            <a:off x="3014387" y="1844824"/>
            <a:ext cx="3071031" cy="1345834"/>
          </a:xfrm>
          <a:prstGeom prst="rect">
            <a:avLst/>
          </a:prstGeom>
        </p:spPr>
      </p:pic>
      <p:pic>
        <p:nvPicPr>
          <p:cNvPr id="6" name="图片 5"/>
          <p:cNvPicPr>
            <a:picLocks noChangeAspect="1"/>
          </p:cNvPicPr>
          <p:nvPr/>
        </p:nvPicPr>
        <p:blipFill rotWithShape="1">
          <a:blip r:embed="rId4"/>
          <a:srcRect l="8071" r="28400"/>
          <a:stretch/>
        </p:blipFill>
        <p:spPr>
          <a:xfrm rot="5400000">
            <a:off x="1413546" y="3051354"/>
            <a:ext cx="2627463" cy="4608552"/>
          </a:xfrm>
          <a:prstGeom prst="rect">
            <a:avLst/>
          </a:prstGeom>
        </p:spPr>
      </p:pic>
      <p:pic>
        <p:nvPicPr>
          <p:cNvPr id="7" name="图片 6"/>
          <p:cNvPicPr>
            <a:picLocks noChangeAspect="1"/>
          </p:cNvPicPr>
          <p:nvPr/>
        </p:nvPicPr>
        <p:blipFill>
          <a:blip r:embed="rId5"/>
          <a:stretch>
            <a:fillRect/>
          </a:stretch>
        </p:blipFill>
        <p:spPr>
          <a:xfrm rot="5400000">
            <a:off x="5525938" y="3530595"/>
            <a:ext cx="2644381" cy="3633149"/>
          </a:xfrm>
          <a:prstGeom prst="rect">
            <a:avLst/>
          </a:prstGeom>
        </p:spPr>
      </p:pic>
    </p:spTree>
    <p:extLst>
      <p:ext uri="{BB962C8B-B14F-4D97-AF65-F5344CB8AC3E}">
        <p14:creationId xmlns:p14="http://schemas.microsoft.com/office/powerpoint/2010/main" val="909909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200" dirty="0"/>
              <a:t>SBCG</a:t>
            </a:r>
            <a:r>
              <a:rPr lang="zh-CN" altLang="en-US" sz="3200" dirty="0"/>
              <a:t>的基本语言表示单位：语符（</a:t>
            </a:r>
            <a:r>
              <a:rPr lang="en-US" altLang="zh-CN" sz="3200" dirty="0"/>
              <a:t>Sign</a:t>
            </a:r>
            <a:r>
              <a:rPr lang="zh-CN" altLang="en-US" sz="3200" dirty="0"/>
              <a:t>）</a:t>
            </a:r>
          </a:p>
        </p:txBody>
      </p:sp>
      <p:sp>
        <p:nvSpPr>
          <p:cNvPr id="3" name="内容占位符 2"/>
          <p:cNvSpPr>
            <a:spLocks noGrp="1"/>
          </p:cNvSpPr>
          <p:nvPr>
            <p:ph idx="1"/>
          </p:nvPr>
        </p:nvSpPr>
        <p:spPr>
          <a:xfrm>
            <a:off x="457200" y="1828800"/>
            <a:ext cx="8229600" cy="3886200"/>
          </a:xfrm>
        </p:spPr>
        <p:txBody>
          <a:bodyPr/>
          <a:lstStyle/>
          <a:p>
            <a:r>
              <a:rPr lang="en-US" altLang="zh-CN" dirty="0"/>
              <a:t>SBCG</a:t>
            </a:r>
            <a:r>
              <a:rPr lang="zh-CN" altLang="en-US" dirty="0"/>
              <a:t>中“语符”的概念源自索绪尔的“符号”概念，在索绪尔“能指</a:t>
            </a:r>
            <a:r>
              <a:rPr lang="en-US" altLang="zh-CN" dirty="0"/>
              <a:t>-</a:t>
            </a:r>
            <a:r>
              <a:rPr lang="zh-CN" altLang="en-US" dirty="0"/>
              <a:t>所指”（音义</a:t>
            </a:r>
            <a:r>
              <a:rPr lang="en-US" altLang="zh-CN" dirty="0"/>
              <a:t>/</a:t>
            </a:r>
            <a:r>
              <a:rPr lang="zh-CN" altLang="en-US" dirty="0"/>
              <a:t>形义结合体）的基础上增加了句法特性（</a:t>
            </a:r>
            <a:r>
              <a:rPr lang="en-US" altLang="zh-CN" dirty="0"/>
              <a:t>SYN, ARG-ST</a:t>
            </a:r>
            <a:r>
              <a:rPr lang="zh-CN" altLang="en-US" dirty="0"/>
              <a:t>）和语境因素（</a:t>
            </a:r>
            <a:r>
              <a:rPr lang="en-US" altLang="zh-CN" dirty="0"/>
              <a:t>CNTXT</a:t>
            </a:r>
            <a:r>
              <a:rPr lang="zh-CN" altLang="en-US" dirty="0"/>
              <a:t>）。</a:t>
            </a:r>
          </a:p>
        </p:txBody>
      </p:sp>
      <p:pic>
        <p:nvPicPr>
          <p:cNvPr id="5" name="图片 4"/>
          <p:cNvPicPr>
            <a:picLocks noChangeAspect="1"/>
          </p:cNvPicPr>
          <p:nvPr/>
        </p:nvPicPr>
        <p:blipFill>
          <a:blip r:embed="rId2"/>
          <a:stretch>
            <a:fillRect/>
          </a:stretch>
        </p:blipFill>
        <p:spPr>
          <a:xfrm>
            <a:off x="4118887" y="4365674"/>
            <a:ext cx="4590528" cy="2131317"/>
          </a:xfrm>
          <a:prstGeom prst="rect">
            <a:avLst/>
          </a:prstGeom>
        </p:spPr>
      </p:pic>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r="38585" b="31564"/>
          <a:stretch/>
        </p:blipFill>
        <p:spPr>
          <a:xfrm>
            <a:off x="323528" y="4005064"/>
            <a:ext cx="3486918" cy="2672978"/>
          </a:xfrm>
          <a:prstGeom prst="rect">
            <a:avLst/>
          </a:prstGeom>
        </p:spPr>
      </p:pic>
    </p:spTree>
    <p:extLst>
      <p:ext uri="{BB962C8B-B14F-4D97-AF65-F5344CB8AC3E}">
        <p14:creationId xmlns:p14="http://schemas.microsoft.com/office/powerpoint/2010/main" val="2845920114"/>
      </p:ext>
    </p:extLst>
  </p:cSld>
  <p:clrMapOvr>
    <a:masterClrMapping/>
  </p:clrMapOvr>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 Template</Template>
  <TotalTime>1692</TotalTime>
  <Words>3536</Words>
  <Application>Microsoft Office PowerPoint</Application>
  <PresentationFormat>全屏显示(4:3)</PresentationFormat>
  <Paragraphs>466</Paragraphs>
  <Slides>69</Slides>
  <Notes>28</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69</vt:i4>
      </vt:variant>
    </vt:vector>
  </HeadingPairs>
  <TitlesOfParts>
    <vt:vector size="76" baseType="lpstr">
      <vt:lpstr>等线</vt:lpstr>
      <vt:lpstr>宋体</vt:lpstr>
      <vt:lpstr>Arial</vt:lpstr>
      <vt:lpstr>Arial Black</vt:lpstr>
      <vt:lpstr>Times New Roman</vt:lpstr>
      <vt:lpstr>Wingdings</vt:lpstr>
      <vt:lpstr>Pixel</vt:lpstr>
      <vt:lpstr>理性主义和经验主义的融合：浅析基于语符的构式语法（Sign-based Construction Grammar）与框架语义构式库（FrameNet Constructicon）</vt:lpstr>
      <vt:lpstr>本次汇报的主要参考文献</vt:lpstr>
      <vt:lpstr>天下大势，分久必合，合久必分</vt:lpstr>
      <vt:lpstr>天下大势，分久必合，合久必分</vt:lpstr>
      <vt:lpstr>天下大势，分久必合，合久必分</vt:lpstr>
      <vt:lpstr>SBCG的知识表示手段：特征结构 （Feature Structure, FS）</vt:lpstr>
      <vt:lpstr>PowerPoint 演示文稿</vt:lpstr>
      <vt:lpstr>PowerPoint 演示文稿</vt:lpstr>
      <vt:lpstr>SBCG的基本语言表示单位：语符（Sign）</vt:lpstr>
      <vt:lpstr>SBCG的基本语言表示单位：语符（Sign）</vt:lpstr>
      <vt:lpstr>SBCG的基本语言表示单位：语符（Sign）</vt:lpstr>
      <vt:lpstr>SBCG的基本语言表示单位：语符（Sign）</vt:lpstr>
      <vt:lpstr>SBCG的基本语言表示单位：语符（Sign）</vt:lpstr>
      <vt:lpstr>SBCG的基本语言表示单位：语符（Sign）</vt:lpstr>
      <vt:lpstr>SBCG的基本语言表示单位：语符（Sign）</vt:lpstr>
      <vt:lpstr>SBCG的基本语言表示单位：语符（Sign）</vt:lpstr>
      <vt:lpstr>SBCG的基本语言表示单位：语符（Sign）</vt:lpstr>
      <vt:lpstr>SBCG的基本语言表示单位：语符（Sign）</vt:lpstr>
      <vt:lpstr>SBCG的基本语言表示单位：语符（Sign）</vt:lpstr>
      <vt:lpstr>SBCG的基本语言表示单位：语符（Sign）</vt:lpstr>
      <vt:lpstr>SBCG的基本语言表示单位：语符（Sign）</vt:lpstr>
      <vt:lpstr>SBCG的基本语言表示单位：语符（Sign）</vt:lpstr>
      <vt:lpstr>SBCG的基本语言表示单位：语符（Sign）</vt:lpstr>
      <vt:lpstr>SBCG的基本语言表示单位：语符（Sign）</vt:lpstr>
      <vt:lpstr>SBCG的基本语言表示单位：语符（Sign）</vt:lpstr>
      <vt:lpstr>SBCG的基本语言表示单位：语符（Sign）</vt:lpstr>
      <vt:lpstr>SBCG的基本语言表示单位：语符（Sign）</vt:lpstr>
      <vt:lpstr>SBCG的基本语言表示单位：语符（Sign）</vt:lpstr>
      <vt:lpstr>SBCG的基本语言表示单位：语符（Sign）</vt:lpstr>
      <vt:lpstr>PowerPoint 演示文稿</vt:lpstr>
      <vt:lpstr>PowerPoint 演示文稿</vt:lpstr>
      <vt:lpstr>PowerPoint 演示文稿</vt:lpstr>
      <vt:lpstr>SBCG的基本语言表示单位：语符（Sign）</vt:lpstr>
      <vt:lpstr>Sign实例</vt:lpstr>
      <vt:lpstr>PowerPoint 演示文稿</vt:lpstr>
      <vt:lpstr>SBCG是基于语符的构式语法</vt:lpstr>
      <vt:lpstr>SBCG对词、短语和习语的允准方式</vt:lpstr>
      <vt:lpstr>词 Licensing Words</vt:lpstr>
      <vt:lpstr>词 Licensing Words</vt:lpstr>
      <vt:lpstr>词 Licensing Words</vt:lpstr>
      <vt:lpstr>词 Licensing Words</vt:lpstr>
      <vt:lpstr>词 Licensing Words</vt:lpstr>
      <vt:lpstr>PowerPoint 演示文稿</vt:lpstr>
      <vt:lpstr>词 Licensing Words</vt:lpstr>
      <vt:lpstr>PowerPoint 演示文稿</vt:lpstr>
      <vt:lpstr>词 Licensing Words</vt:lpstr>
      <vt:lpstr>PowerPoint 演示文稿</vt:lpstr>
      <vt:lpstr>词 Licensing Words</vt:lpstr>
      <vt:lpstr>短语 Licensing Phrases</vt:lpstr>
      <vt:lpstr>PowerPoint 演示文稿</vt:lpstr>
      <vt:lpstr>短语 Licensing Phrases</vt:lpstr>
      <vt:lpstr>PowerPoint 演示文稿</vt:lpstr>
      <vt:lpstr>PowerPoint 演示文稿</vt:lpstr>
      <vt:lpstr>短语 Licensing Phrases</vt:lpstr>
      <vt:lpstr>PowerPoint 演示文稿</vt:lpstr>
      <vt:lpstr>特别关注的表达 Some Expressions of Interest</vt:lpstr>
      <vt:lpstr>特别关注的表达 Some Expressions of Interest</vt:lpstr>
      <vt:lpstr>特别关注的表达 Some Expressions of Interest</vt:lpstr>
      <vt:lpstr>特别关注的表达 Some Expressions of Interest</vt:lpstr>
      <vt:lpstr>特别关注的表达 Some Expressions of Interest</vt:lpstr>
      <vt:lpstr>特别关注的表达 Some Expressions of Interest</vt:lpstr>
      <vt:lpstr>特别关注的表达 Some Expressions of Interest</vt:lpstr>
      <vt:lpstr>特别关注的表达 Some Expressions of Interest</vt:lpstr>
      <vt:lpstr>特别关注的表达 Some Expressions of Interest</vt:lpstr>
      <vt:lpstr>特别关注的表达 Some Expressions of Interest</vt:lpstr>
      <vt:lpstr>特别关注的表达 Some Expressions of Interest</vt:lpstr>
      <vt:lpstr>PowerPoint 演示文稿</vt:lpstr>
      <vt:lpstr>PowerPoint 演示文稿</vt:lpstr>
      <vt:lpstr>PowerPoint 演示文稿</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理性主义和经验主义的融合：浅析基于语符的构式语法（Sign-based Construction Grammar）与框架语义构式库（FrameNet Constructicon）</dc:title>
  <dc:creator>wjj</dc:creator>
  <cp:lastModifiedBy>wjj</cp:lastModifiedBy>
  <cp:revision>109</cp:revision>
  <dcterms:created xsi:type="dcterms:W3CDTF">2019-12-15T06:49:37Z</dcterms:created>
  <dcterms:modified xsi:type="dcterms:W3CDTF">2019-12-29T09:12:25Z</dcterms:modified>
</cp:coreProperties>
</file>