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57" r:id="rId5"/>
    <p:sldId id="258" r:id="rId7"/>
    <p:sldId id="260" r:id="rId8"/>
    <p:sldId id="259" r:id="rId9"/>
    <p:sldId id="261" r:id="rId10"/>
    <p:sldId id="269" r:id="rId11"/>
    <p:sldId id="262" r:id="rId12"/>
    <p:sldId id="263" r:id="rId13"/>
    <p:sldId id="264" r:id="rId14"/>
    <p:sldId id="265" r:id="rId15"/>
    <p:sldId id="266" r:id="rId16"/>
    <p:sldId id="267" r:id="rId17"/>
    <p:sldId id="268" r:id="rId18"/>
    <p:sldId id="271" r:id="rId19"/>
    <p:sldId id="270" r:id="rId20"/>
    <p:sldId id="273" r:id="rId21"/>
    <p:sldId id="277" r:id="rId22"/>
    <p:sldId id="278" r:id="rId23"/>
    <p:sldId id="279" r:id="rId24"/>
    <p:sldId id="272" r:id="rId25"/>
    <p:sldId id="280" r:id="rId26"/>
    <p:sldId id="292" r:id="rId27"/>
    <p:sldId id="293" r:id="rId28"/>
    <p:sldId id="294" r:id="rId29"/>
    <p:sldId id="296" r:id="rId30"/>
    <p:sldId id="297" r:id="rId31"/>
    <p:sldId id="298" r:id="rId32"/>
    <p:sldId id="300" r:id="rId33"/>
    <p:sldId id="301" r:id="rId34"/>
    <p:sldId id="302" r:id="rId35"/>
    <p:sldId id="303" r:id="rId36"/>
    <p:sldId id="304" r:id="rId37"/>
    <p:sldId id="306" r:id="rId38"/>
    <p:sldId id="307" r:id="rId39"/>
    <p:sldId id="309" r:id="rId4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8" y="-102"/>
      </p:cViewPr>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20.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双向箭头实际上就是我们的构式库里设置的</a:t>
            </a:r>
            <a:r>
              <a:rPr lang="en-US" altLang="zh-CN">
                <a:sym typeface="+mn-ea"/>
              </a:rPr>
              <a:t>“</a:t>
            </a:r>
            <a:r>
              <a:rPr lang="zh-CN" altLang="en-US">
                <a:sym typeface="+mn-ea"/>
              </a:rPr>
              <a:t>项间关系</a:t>
            </a:r>
            <a:r>
              <a:rPr lang="en-US" altLang="zh-CN">
                <a:sym typeface="+mn-ea"/>
              </a:rPr>
              <a:t>”</a:t>
            </a:r>
            <a:r>
              <a:rPr lang="zh-CN" altLang="en-US">
                <a:sym typeface="+mn-ea"/>
              </a:rPr>
              <a:t>。</a:t>
            </a:r>
            <a:endParaRPr lang="zh-CN" altLang="en-U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文章认为语义图式的这种连接形式与人脑中概念之间的连接方式相似，所以称</a:t>
            </a:r>
            <a:r>
              <a:rPr lang="en-US" altLang="zh-CN"/>
              <a:t>ECG</a:t>
            </a:r>
            <a:r>
              <a:rPr lang="zh-CN" altLang="en-US"/>
              <a:t>是他们更宏大的构建</a:t>
            </a:r>
            <a:r>
              <a:rPr lang="en-US" altLang="zh-CN"/>
              <a:t>“</a:t>
            </a:r>
            <a:r>
              <a:rPr lang="zh-CN" altLang="en-US"/>
              <a:t>语言的神经理论</a:t>
            </a:r>
            <a:r>
              <a:rPr lang="en-US" altLang="zh-CN"/>
              <a:t>”</a:t>
            </a:r>
            <a:r>
              <a:rPr lang="en-US" altLang="zh-CN"/>
              <a:t>Neural Theory of Language</a:t>
            </a:r>
            <a:r>
              <a:rPr lang="zh-CN" altLang="en-US"/>
              <a:t>（</a:t>
            </a:r>
            <a:r>
              <a:rPr lang="en-US" altLang="zh-CN"/>
              <a:t>NTL</a:t>
            </a:r>
            <a:r>
              <a:rPr lang="zh-CN" altLang="en-US"/>
              <a:t>）</a:t>
            </a:r>
            <a:r>
              <a:rPr lang="zh-CN" altLang="zh-CN"/>
              <a:t>的计划的一部分。</a:t>
            </a:r>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X-net</a:t>
            </a:r>
            <a:r>
              <a:rPr lang="zh-CN" altLang="zh-CN"/>
              <a:t>用于在一个语义网络中进行语义推理，文章只是提了一下，没有对</a:t>
            </a:r>
            <a:r>
              <a:rPr lang="en-US" altLang="zh-CN"/>
              <a:t>X-net</a:t>
            </a:r>
            <a:r>
              <a:rPr lang="zh-CN" altLang="en-US"/>
              <a:t>所在的语义网络进行更多介绍。</a:t>
            </a:r>
            <a:endParaRPr lang="zh-CN" altLang="en-US"/>
          </a:p>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不过，就像朱德熙先生在《语法答问》中谈论连动和兼语时说到的一样：</a:t>
            </a:r>
            <a:r>
              <a:rPr lang="en-US" altLang="zh-CN"/>
              <a:t>“</a:t>
            </a:r>
            <a:r>
              <a:rPr lang="zh-CN" altLang="en-US"/>
              <a:t>能够取消的是这两个名称，不是这两个名称所指的语法结构。把这两个名称取消以后，还得替这两类结构找个归宿之处。</a:t>
            </a:r>
            <a:r>
              <a:rPr lang="en-US" altLang="zh-CN"/>
              <a:t>”</a:t>
            </a:r>
            <a:r>
              <a:rPr lang="zh-CN" altLang="en-US"/>
              <a:t>用</a:t>
            </a:r>
            <a:r>
              <a:rPr lang="en-US" altLang="zh-CN"/>
              <a:t>“</a:t>
            </a:r>
            <a:r>
              <a:rPr lang="zh-CN" altLang="en-US"/>
              <a:t>构式</a:t>
            </a:r>
            <a:r>
              <a:rPr lang="en-US" altLang="zh-CN"/>
              <a:t>”</a:t>
            </a:r>
            <a:r>
              <a:rPr lang="zh-CN" altLang="en-US"/>
              <a:t>描述一切的方法只是手段上的，其中的词类构式和短语类构式还是会体现出不同：无论是人工通过类型层级规定出的，还是语法描写细致到一定程度后，可以人工归纳处或者由算法自动聚类得出的。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由此可见</a:t>
            </a:r>
            <a:r>
              <a:rPr lang="en-US" altLang="zh-CN"/>
              <a:t>FCG</a:t>
            </a:r>
            <a:r>
              <a:rPr lang="zh-CN" altLang="en-US"/>
              <a:t>的知识表示体系在句法和语义两方面都是比较粗线条的，还处在比较初级的个例积累的阶段，还没有通过大量的实例描写总结出具有</a:t>
            </a:r>
            <a:r>
              <a:rPr lang="en-US" altLang="zh-CN"/>
              <a:t>“type”</a:t>
            </a:r>
            <a:r>
              <a:rPr lang="zh-CN" altLang="zh-CN"/>
              <a:t>特性的模式</a:t>
            </a:r>
            <a:r>
              <a:rPr lang="zh-CN" altLang="en-US"/>
              <a:t>。</a:t>
            </a:r>
            <a:endParaRPr lang="zh-CN" altLang="en-US"/>
          </a:p>
          <a:p>
            <a:r>
              <a:rPr lang="zh-CN" altLang="en-US"/>
              <a:t>竟然能把</a:t>
            </a:r>
            <a:r>
              <a:rPr lang="zh-CN" altLang="en-US">
                <a:sym typeface="+mn-ea"/>
              </a:rPr>
              <a:t>初级阶段的不完善性这样的不足</a:t>
            </a:r>
            <a:r>
              <a:rPr lang="zh-CN" altLang="en-US"/>
              <a:t>用</a:t>
            </a:r>
            <a:r>
              <a:rPr lang="en-US" altLang="zh-CN"/>
              <a:t>“local expert”</a:t>
            </a:r>
            <a:r>
              <a:rPr lang="zh-CN" altLang="en-US"/>
              <a:t>这样的词汇包装成一个优点</a:t>
            </a:r>
            <a:r>
              <a:rPr lang="en-US" altLang="zh-CN"/>
              <a:t>……</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emphasis</a:t>
            </a:r>
            <a:r>
              <a:rPr lang="zh-CN" altLang="en-US"/>
              <a:t>允准了</a:t>
            </a:r>
            <a:r>
              <a:rPr lang="en-US" altLang="zh-CN"/>
              <a:t>break</a:t>
            </a:r>
            <a:r>
              <a:rPr lang="zh-CN" altLang="zh-CN"/>
              <a:t>的</a:t>
            </a:r>
            <a:r>
              <a:rPr lang="en-US" altLang="zh-CN"/>
              <a:t>ergative</a:t>
            </a:r>
            <a:r>
              <a:rPr lang="zh-CN" altLang="en-US"/>
              <a:t>用法（也就是</a:t>
            </a:r>
            <a:r>
              <a:rPr lang="en-US" altLang="zh-CN"/>
              <a:t>undergoer</a:t>
            </a:r>
            <a:r>
              <a:rPr lang="zh-CN" altLang="en-US"/>
              <a:t>充当主语且采用主动语态的用法：</a:t>
            </a:r>
            <a:r>
              <a:rPr lang="en-US" altLang="zh-CN"/>
              <a:t>A breaks B &lt;-&gt; B breaks</a:t>
            </a:r>
            <a:r>
              <a:rPr lang="zh-CN" altLang="en-US"/>
              <a:t>）。与此类似，</a:t>
            </a:r>
            <a:r>
              <a:rPr lang="en-US" altLang="zh-CN"/>
              <a:t>shout</a:t>
            </a:r>
            <a:r>
              <a:rPr lang="zh-CN" altLang="en-US"/>
              <a:t>的</a:t>
            </a:r>
            <a:r>
              <a:rPr lang="en-US" altLang="zh-CN"/>
              <a:t>emphasis</a:t>
            </a:r>
            <a:r>
              <a:rPr lang="zh-CN" altLang="zh-CN"/>
              <a:t>处放置</a:t>
            </a:r>
            <a:r>
              <a:rPr lang="en-US" altLang="zh-CN"/>
              <a:t>actor</a:t>
            </a:r>
            <a:r>
              <a:rPr lang="zh-CN" altLang="en-US"/>
              <a:t>，由此允准</a:t>
            </a:r>
            <a:r>
              <a:rPr lang="en-US" altLang="zh-CN"/>
              <a:t>shout</a:t>
            </a:r>
            <a:r>
              <a:rPr lang="zh-CN" altLang="zh-CN"/>
              <a:t>的</a:t>
            </a:r>
            <a:r>
              <a:rPr lang="en-US" altLang="zh-CN"/>
              <a:t>accusative</a:t>
            </a:r>
            <a:r>
              <a:rPr lang="zh-CN" altLang="en-US"/>
              <a:t>用法（</a:t>
            </a:r>
            <a:r>
              <a:rPr lang="en-US" altLang="zh-CN"/>
              <a:t>the NP shouts &lt;-&gt; the shouting NP</a:t>
            </a:r>
            <a:r>
              <a:rPr lang="zh-CN" altLang="en-US"/>
              <a:t>）。</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像这种把不同层次的概念（主语和动词短语）拉平，并列在同一个描述框架内的做法，很容易让知识库建设失去条理，变得难以维护。</a:t>
            </a:r>
            <a:endParaRPr lang="zh-CN" altLang="en-US"/>
          </a:p>
          <a:p>
            <a:r>
              <a:rPr lang="zh-CN" altLang="en-US"/>
              <a:t>还是比较赞同</a:t>
            </a:r>
            <a:r>
              <a:rPr lang="en-US" altLang="zh-CN"/>
              <a:t>LFG</a:t>
            </a:r>
            <a:r>
              <a:rPr lang="zh-CN" altLang="en-US"/>
              <a:t>的做法：语法范畴是语法范畴，放在</a:t>
            </a:r>
            <a:r>
              <a:rPr lang="en-US" altLang="zh-CN"/>
              <a:t>c-structure</a:t>
            </a:r>
            <a:r>
              <a:rPr lang="zh-CN" altLang="zh-CN"/>
              <a:t>里；</a:t>
            </a:r>
            <a:r>
              <a:rPr lang="zh-CN" altLang="en-US"/>
              <a:t>语法功能是语法功能，放在</a:t>
            </a:r>
            <a:r>
              <a:rPr lang="en-US" altLang="zh-CN"/>
              <a:t>f-structure</a:t>
            </a:r>
            <a:r>
              <a:rPr lang="zh-CN" altLang="zh-CN"/>
              <a:t>里；</a:t>
            </a:r>
            <a:r>
              <a:rPr lang="zh-CN" altLang="en-US"/>
              <a:t>语义角色是语义角色，放在</a:t>
            </a:r>
            <a:r>
              <a:rPr lang="en-US" altLang="zh-CN"/>
              <a:t>a-structure</a:t>
            </a:r>
            <a:r>
              <a:rPr lang="zh-CN" altLang="en-US"/>
              <a:t>或者另外配语义模块来做。</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像这种把不同层次的概念（主语和动词短语）拉平，并列在同一个描述框架内的做法，很容易让知识库建设失去条例，变得难以维护。</a:t>
            </a:r>
            <a:endParaRPr lang="zh-CN" altLang="en-US"/>
          </a:p>
          <a:p>
            <a:r>
              <a:rPr lang="zh-CN" altLang="en-US"/>
              <a:t>还是比较赞同</a:t>
            </a:r>
            <a:r>
              <a:rPr lang="en-US" altLang="zh-CN"/>
              <a:t>LFG</a:t>
            </a:r>
            <a:r>
              <a:rPr lang="zh-CN" altLang="en-US"/>
              <a:t>的做法：语法范畴是语法范畴，放在</a:t>
            </a:r>
            <a:r>
              <a:rPr lang="en-US" altLang="zh-CN"/>
              <a:t>c-structure</a:t>
            </a:r>
            <a:r>
              <a:rPr lang="zh-CN" altLang="zh-CN"/>
              <a:t>里；</a:t>
            </a:r>
            <a:r>
              <a:rPr lang="zh-CN" altLang="en-US"/>
              <a:t>语法功能是语法功能，放在</a:t>
            </a:r>
            <a:r>
              <a:rPr lang="en-US" altLang="zh-CN"/>
              <a:t>f-structure</a:t>
            </a:r>
            <a:r>
              <a:rPr lang="zh-CN" altLang="zh-CN"/>
              <a:t>里</a:t>
            </a:r>
            <a:r>
              <a:rPr lang="zh-CN" altLang="en-US"/>
              <a:t>，语义角色是语义角色，放在</a:t>
            </a:r>
            <a:r>
              <a:rPr lang="en-US" altLang="zh-CN"/>
              <a:t>a-structure</a:t>
            </a:r>
            <a:r>
              <a:rPr lang="zh-CN" altLang="en-US"/>
              <a:t>或者另外配语义模块来做。</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概率原则由 </a:t>
            </a:r>
            <a:r>
              <a:rPr lang="en-US" altLang="zh-CN">
                <a:sym typeface="+mn-ea"/>
              </a:rPr>
              <a:t>SyntaxNet </a:t>
            </a:r>
            <a:r>
              <a:rPr lang="zh-CN" altLang="en-US">
                <a:sym typeface="+mn-ea"/>
              </a:rPr>
              <a:t>具体实行，</a:t>
            </a:r>
            <a:r>
              <a:rPr lang="zh-CN" altLang="zh-CN">
                <a:sym typeface="+mn-ea"/>
              </a:rPr>
              <a:t>决定 </a:t>
            </a:r>
            <a:r>
              <a:rPr lang="en-US" altLang="zh-CN">
                <a:sym typeface="+mn-ea"/>
              </a:rPr>
              <a:t>token </a:t>
            </a:r>
            <a:r>
              <a:rPr lang="zh-CN" altLang="en-US">
                <a:sym typeface="+mn-ea"/>
              </a:rPr>
              <a:t>归属于哪个词条，譬如</a:t>
            </a:r>
            <a:r>
              <a:rPr lang="en-US" altLang="zh-CN">
                <a:sym typeface="+mn-ea"/>
              </a:rPr>
              <a:t>“bank”(n/v) </a:t>
            </a:r>
            <a:r>
              <a:rPr lang="zh-CN" altLang="zh-CN">
                <a:sym typeface="+mn-ea"/>
              </a:rPr>
              <a:t>的判别</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有国内论文将</a:t>
            </a:r>
            <a:r>
              <a:rPr lang="en-US" altLang="zh-CN">
                <a:sym typeface="+mn-ea"/>
              </a:rPr>
              <a:t>embodied</a:t>
            </a:r>
            <a:r>
              <a:rPr lang="zh-CN" altLang="zh-CN">
                <a:sym typeface="+mn-ea"/>
              </a:rPr>
              <a:t>看成</a:t>
            </a:r>
            <a:r>
              <a:rPr lang="en-US" altLang="zh-CN">
                <a:sym typeface="+mn-ea"/>
              </a:rPr>
              <a:t>embedded</a:t>
            </a:r>
            <a:r>
              <a:rPr lang="zh-CN" altLang="zh-CN">
                <a:sym typeface="+mn-ea"/>
              </a:rPr>
              <a:t>，</a:t>
            </a:r>
            <a:r>
              <a:rPr lang="zh-CN" altLang="en-US">
                <a:sym typeface="+mn-ea"/>
              </a:rPr>
              <a:t>将其错译为</a:t>
            </a:r>
            <a:r>
              <a:rPr lang="en-US" altLang="zh-CN">
                <a:sym typeface="+mn-ea"/>
              </a:rPr>
              <a:t>“</a:t>
            </a:r>
            <a:r>
              <a:rPr lang="zh-CN" altLang="en-US">
                <a:sym typeface="+mn-ea"/>
              </a:rPr>
              <a:t>内嵌构式语法</a:t>
            </a:r>
            <a:r>
              <a:rPr lang="en-US" altLang="zh-CN">
                <a:sym typeface="+mn-ea"/>
              </a:rPr>
              <a:t>”</a:t>
            </a:r>
            <a:r>
              <a:rPr lang="zh-CN" altLang="en-US">
                <a:sym typeface="+mn-ea"/>
              </a:rPr>
              <a:t>，例如：</a:t>
            </a:r>
            <a:endParaRPr lang="zh-CN" altLang="en-US">
              <a:sym typeface="+mn-ea"/>
            </a:endParaRPr>
          </a:p>
          <a:p>
            <a:r>
              <a:rPr lang="zh-CN" altLang="en-US">
                <a:sym typeface="+mn-ea"/>
              </a:rPr>
              <a:t>李然.内嵌式构式语法框架下路径构式的心理认知现实性[J].海外英语(中旬刊),2010,(7):255-257.</a:t>
            </a:r>
            <a:endParaRPr lang="zh-CN" altLang="en-U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17762" name="组合 117761"/>
          <p:cNvGrpSpPr/>
          <p:nvPr/>
        </p:nvGrpSpPr>
        <p:grpSpPr>
          <a:xfrm>
            <a:off x="0" y="0"/>
            <a:ext cx="9144000" cy="6858000"/>
            <a:chOff x="0" y="0"/>
            <a:chExt cx="5760" cy="4320"/>
          </a:xfrm>
        </p:grpSpPr>
        <p:sp>
          <p:nvSpPr>
            <p:cNvPr id="117763" name="矩形 117762"/>
            <p:cNvSpPr/>
            <p:nvPr/>
          </p:nvSpPr>
          <p:spPr>
            <a:xfrm>
              <a:off x="0" y="0"/>
              <a:ext cx="2208" cy="4320"/>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imes New Roman" panose="02020603050405020304" pitchFamily="18" charset="0"/>
              </a:endParaRPr>
            </a:p>
          </p:txBody>
        </p:sp>
        <p:sp>
          <p:nvSpPr>
            <p:cNvPr id="117764" name="矩形 117763"/>
            <p:cNvSpPr/>
            <p:nvPr/>
          </p:nvSpPr>
          <p:spPr>
            <a:xfrm>
              <a:off x="1081" y="1065"/>
              <a:ext cx="4679" cy="1596"/>
            </a:xfrm>
            <a:prstGeom prst="rect">
              <a:avLst/>
            </a:prstGeom>
            <a:solidFill>
              <a:schemeClr val="bg2"/>
            </a:solidFill>
            <a:ln w="9525">
              <a:noFill/>
            </a:ln>
          </p:spPr>
          <p:txBody>
            <a:bodyPr/>
            <a:p>
              <a:pPr lvl="0"/>
              <a:endParaRPr sz="2400" dirty="0">
                <a:latin typeface="Times New Roman" panose="02020603050405020304" pitchFamily="18" charset="0"/>
              </a:endParaRPr>
            </a:p>
          </p:txBody>
        </p:sp>
        <p:grpSp>
          <p:nvGrpSpPr>
            <p:cNvPr id="117765" name="组合 117764"/>
            <p:cNvGrpSpPr/>
            <p:nvPr/>
          </p:nvGrpSpPr>
          <p:grpSpPr>
            <a:xfrm>
              <a:off x="0" y="672"/>
              <a:ext cx="1806" cy="1989"/>
              <a:chOff x="0" y="672"/>
              <a:chExt cx="1806" cy="1989"/>
            </a:xfrm>
          </p:grpSpPr>
          <p:sp>
            <p:nvSpPr>
              <p:cNvPr id="117766" name="矩形 117765"/>
              <p:cNvSpPr/>
              <p:nvPr userDrawn="1"/>
            </p:nvSpPr>
            <p:spPr>
              <a:xfrm>
                <a:off x="361" y="2257"/>
                <a:ext cx="363" cy="404"/>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67" name="矩形 117766"/>
              <p:cNvSpPr/>
              <p:nvPr userDrawn="1"/>
            </p:nvSpPr>
            <p:spPr>
              <a:xfrm>
                <a:off x="1081" y="1065"/>
                <a:ext cx="362" cy="405"/>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8" name="矩形 117767"/>
              <p:cNvSpPr/>
              <p:nvPr userDrawn="1"/>
            </p:nvSpPr>
            <p:spPr>
              <a:xfrm>
                <a:off x="1437" y="672"/>
                <a:ext cx="369" cy="400"/>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9" name="矩形 117768"/>
              <p:cNvSpPr/>
              <p:nvPr userDrawn="1"/>
            </p:nvSpPr>
            <p:spPr>
              <a:xfrm>
                <a:off x="719" y="2257"/>
                <a:ext cx="368" cy="404"/>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0" name="矩形 117769"/>
              <p:cNvSpPr/>
              <p:nvPr userDrawn="1"/>
            </p:nvSpPr>
            <p:spPr>
              <a:xfrm>
                <a:off x="1437" y="1065"/>
                <a:ext cx="369" cy="405"/>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1" name="矩形 117770"/>
              <p:cNvSpPr/>
              <p:nvPr userDrawn="1"/>
            </p:nvSpPr>
            <p:spPr>
              <a:xfrm>
                <a:off x="719" y="1464"/>
                <a:ext cx="368" cy="399"/>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2" name="矩形 117771"/>
              <p:cNvSpPr/>
              <p:nvPr userDrawn="1"/>
            </p:nvSpPr>
            <p:spPr>
              <a:xfrm>
                <a:off x="0" y="1464"/>
                <a:ext cx="367" cy="399"/>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3" name="矩形 117772"/>
              <p:cNvSpPr/>
              <p:nvPr userDrawn="1"/>
            </p:nvSpPr>
            <p:spPr>
              <a:xfrm>
                <a:off x="1081" y="1464"/>
                <a:ext cx="362" cy="399"/>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4" name="矩形 117773"/>
              <p:cNvSpPr/>
              <p:nvPr userDrawn="1"/>
            </p:nvSpPr>
            <p:spPr>
              <a:xfrm>
                <a:off x="361" y="1857"/>
                <a:ext cx="363" cy="406"/>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5" name="矩形 117774"/>
              <p:cNvSpPr/>
              <p:nvPr userDrawn="1"/>
            </p:nvSpPr>
            <p:spPr>
              <a:xfrm>
                <a:off x="719" y="1857"/>
                <a:ext cx="368" cy="406"/>
              </a:xfrm>
              <a:prstGeom prst="rect">
                <a:avLst/>
              </a:prstGeom>
              <a:solidFill>
                <a:schemeClr val="accent2"/>
              </a:solidFill>
              <a:ln w="9525">
                <a:noFill/>
              </a:ln>
            </p:spPr>
            <p:txBody>
              <a:bodyPr/>
              <a:p>
                <a:pPr lvl="0"/>
                <a:endParaRPr sz="2400" dirty="0">
                  <a:latin typeface="Times New Roman" panose="02020603050405020304" pitchFamily="18" charset="0"/>
                </a:endParaRPr>
              </a:p>
            </p:txBody>
          </p:sp>
        </p:grpSp>
      </p:grpSp>
      <p:sp>
        <p:nvSpPr>
          <p:cNvPr id="117776" name="日期占位符 117775"/>
          <p:cNvSpPr>
            <a:spLocks noGrp="1"/>
          </p:cNvSpPr>
          <p:nvPr>
            <p:ph type="dt" sz="half" idx="2"/>
          </p:nvPr>
        </p:nvSpPr>
        <p:spPr>
          <a:xfrm>
            <a:off x="457200" y="6248400"/>
            <a:ext cx="2133600" cy="457200"/>
          </a:xfrm>
          <a:prstGeom prst="rect">
            <a:avLst/>
          </a:prstGeom>
          <a:noFill/>
          <a:ln w="9525">
            <a:noFill/>
          </a:ln>
        </p:spPr>
        <p:txBody>
          <a:bodyPr anchor="b"/>
          <a:lstStyle>
            <a:lvl1pPr>
              <a:defRPr sz="1200"/>
            </a:lvl1pPr>
          </a:lstStyle>
          <a:p>
            <a:endParaRPr lang="zh-CN" altLang="en-US" dirty="0">
              <a:latin typeface="Arial" panose="020B0604020202020204" pitchFamily="34" charset="0"/>
            </a:endParaRPr>
          </a:p>
        </p:txBody>
      </p:sp>
      <p:sp>
        <p:nvSpPr>
          <p:cNvPr id="117777" name="页脚占位符 117776"/>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endParaRPr lang="zh-CN" altLang="en-US" dirty="0">
              <a:latin typeface="Arial" panose="020B0604020202020204" pitchFamily="34" charset="0"/>
            </a:endParaRPr>
          </a:p>
        </p:txBody>
      </p:sp>
      <p:sp>
        <p:nvSpPr>
          <p:cNvPr id="117778" name="灯片编号占位符 117777"/>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atin typeface="Arial Black" panose="020B0A0402010202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
        <p:nvSpPr>
          <p:cNvPr id="117779" name="标题 117778"/>
          <p:cNvSpPr>
            <a:spLocks noGrp="1"/>
          </p:cNvSpPr>
          <p:nvPr>
            <p:ph type="ctrTitle"/>
          </p:nvPr>
        </p:nvSpPr>
        <p:spPr>
          <a:xfrm>
            <a:off x="2971800" y="1828800"/>
            <a:ext cx="6019800" cy="2209800"/>
          </a:xfrm>
          <a:prstGeom prst="rect">
            <a:avLst/>
          </a:prstGeom>
          <a:noFill/>
          <a:ln w="9525">
            <a:noFill/>
          </a:ln>
        </p:spPr>
        <p:txBody>
          <a:bodyPr anchor="ctr"/>
          <a:lstStyle>
            <a:lvl1pPr lvl="0">
              <a:buClrTx/>
              <a:buSzTx/>
              <a:buFontTx/>
              <a:defRPr sz="5000">
                <a:solidFill>
                  <a:srgbClr val="FFFFFF"/>
                </a:solidFill>
              </a:defRPr>
            </a:lvl1pPr>
          </a:lstStyle>
          <a:p>
            <a:pPr lvl="0"/>
            <a:r>
              <a:rPr lang="zh-CN" altLang="en-US" dirty="0"/>
              <a:t>单击此处编辑母版标题样式</a:t>
            </a:r>
            <a:endParaRPr lang="zh-CN" altLang="en-US" dirty="0"/>
          </a:p>
        </p:txBody>
      </p:sp>
      <p:sp>
        <p:nvSpPr>
          <p:cNvPr id="117780" name="副标题 117779"/>
          <p:cNvSpPr>
            <a:spLocks noGrp="1"/>
          </p:cNvSpPr>
          <p:nvPr>
            <p:ph type="subTitle" idx="1"/>
          </p:nvPr>
        </p:nvSpPr>
        <p:spPr>
          <a:xfrm>
            <a:off x="2971800" y="4267200"/>
            <a:ext cx="6019800" cy="1752600"/>
          </a:xfrm>
          <a:prstGeom prst="rect">
            <a:avLst/>
          </a:prstGeom>
          <a:noFill/>
          <a:ln w="9525">
            <a:noFill/>
          </a:ln>
        </p:spPr>
        <p:txBody>
          <a:bodyPr anchor="t"/>
          <a:lstStyle>
            <a:lvl1pPr marL="0" lvl="0" indent="0">
              <a:buClr>
                <a:schemeClr val="bg2"/>
              </a:buClr>
              <a:buSzPct val="75000"/>
              <a:buFont typeface="Wingdings" panose="05000000000000000000" pitchFamily="2" charset="2"/>
              <a:buNone/>
              <a:defRPr sz="3400"/>
            </a:lvl1pPr>
            <a:lvl2pPr marL="457200" lvl="1" indent="0" algn="ctr">
              <a:buClr>
                <a:schemeClr val="accent2"/>
              </a:buClr>
              <a:buSzPct val="80000"/>
              <a:buFont typeface="Wingdings" panose="05000000000000000000" pitchFamily="2" charset="2"/>
              <a:buNone/>
              <a:defRPr sz="3400"/>
            </a:lvl2pPr>
            <a:lvl3pPr marL="914400" lvl="2" indent="0" algn="ctr">
              <a:buClr>
                <a:schemeClr val="bg2"/>
              </a:buClr>
              <a:buSzPct val="65000"/>
              <a:buFont typeface="Wingdings" panose="05000000000000000000" pitchFamily="2" charset="2"/>
              <a:buNone/>
              <a:defRPr sz="3400"/>
            </a:lvl3pPr>
            <a:lvl4pPr marL="1371600" lvl="3" indent="0" algn="ctr">
              <a:buClr>
                <a:schemeClr val="accent2"/>
              </a:buClr>
              <a:buSzPct val="70000"/>
              <a:buFont typeface="Wingdings" panose="05000000000000000000" pitchFamily="2" charset="2"/>
              <a:buNone/>
              <a:defRPr sz="3400"/>
            </a:lvl4pPr>
            <a:lvl5pPr marL="1828800" lvl="4" indent="0" algn="ctr">
              <a:buClr>
                <a:schemeClr val="bg2"/>
              </a:buClr>
              <a:buSzTx/>
              <a:buFont typeface="Wingdings" panose="05000000000000000000" pitchFamily="2" charset="2"/>
              <a:buNone/>
              <a:defRPr sz="3400"/>
            </a:lvl5pPr>
          </a:lstStyle>
          <a:p>
            <a:pPr lvl="0"/>
            <a:r>
              <a:rPr lang="zh-CN" altLang="en-US" dirty="0"/>
              <a:t>单击此处编辑母版副标题样式</a:t>
            </a:r>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5293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17762" name="组合 117761"/>
          <p:cNvGrpSpPr/>
          <p:nvPr/>
        </p:nvGrpSpPr>
        <p:grpSpPr>
          <a:xfrm>
            <a:off x="0" y="0"/>
            <a:ext cx="9144000" cy="6858000"/>
            <a:chOff x="0" y="0"/>
            <a:chExt cx="5760" cy="4320"/>
          </a:xfrm>
        </p:grpSpPr>
        <p:sp>
          <p:nvSpPr>
            <p:cNvPr id="117763" name="矩形 117762"/>
            <p:cNvSpPr/>
            <p:nvPr/>
          </p:nvSpPr>
          <p:spPr>
            <a:xfrm>
              <a:off x="0" y="0"/>
              <a:ext cx="2208" cy="4320"/>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imes New Roman" panose="02020603050405020304" pitchFamily="18" charset="0"/>
              </a:endParaRPr>
            </a:p>
          </p:txBody>
        </p:sp>
        <p:sp>
          <p:nvSpPr>
            <p:cNvPr id="117764" name="矩形 117763"/>
            <p:cNvSpPr/>
            <p:nvPr/>
          </p:nvSpPr>
          <p:spPr>
            <a:xfrm>
              <a:off x="1081" y="1065"/>
              <a:ext cx="4679" cy="1596"/>
            </a:xfrm>
            <a:prstGeom prst="rect">
              <a:avLst/>
            </a:prstGeom>
            <a:solidFill>
              <a:schemeClr val="bg2"/>
            </a:solidFill>
            <a:ln w="9525">
              <a:noFill/>
            </a:ln>
          </p:spPr>
          <p:txBody>
            <a:bodyPr/>
            <a:p>
              <a:pPr lvl="0"/>
              <a:endParaRPr sz="2400" dirty="0">
                <a:latin typeface="Times New Roman" panose="02020603050405020304" pitchFamily="18" charset="0"/>
              </a:endParaRPr>
            </a:p>
          </p:txBody>
        </p:sp>
        <p:grpSp>
          <p:nvGrpSpPr>
            <p:cNvPr id="117765" name="组合 117764"/>
            <p:cNvGrpSpPr/>
            <p:nvPr/>
          </p:nvGrpSpPr>
          <p:grpSpPr>
            <a:xfrm>
              <a:off x="0" y="672"/>
              <a:ext cx="1806" cy="1989"/>
              <a:chOff x="0" y="672"/>
              <a:chExt cx="1806" cy="1989"/>
            </a:xfrm>
          </p:grpSpPr>
          <p:sp>
            <p:nvSpPr>
              <p:cNvPr id="117766" name="矩形 117765"/>
              <p:cNvSpPr/>
              <p:nvPr userDrawn="1"/>
            </p:nvSpPr>
            <p:spPr>
              <a:xfrm>
                <a:off x="361" y="2257"/>
                <a:ext cx="363" cy="404"/>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67" name="矩形 117766"/>
              <p:cNvSpPr/>
              <p:nvPr userDrawn="1"/>
            </p:nvSpPr>
            <p:spPr>
              <a:xfrm>
                <a:off x="1081" y="1065"/>
                <a:ext cx="362" cy="405"/>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8" name="矩形 117767"/>
              <p:cNvSpPr/>
              <p:nvPr userDrawn="1"/>
            </p:nvSpPr>
            <p:spPr>
              <a:xfrm>
                <a:off x="1437" y="672"/>
                <a:ext cx="369" cy="400"/>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69" name="矩形 117768"/>
              <p:cNvSpPr/>
              <p:nvPr userDrawn="1"/>
            </p:nvSpPr>
            <p:spPr>
              <a:xfrm>
                <a:off x="719" y="2257"/>
                <a:ext cx="368" cy="404"/>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0" name="矩形 117769"/>
              <p:cNvSpPr/>
              <p:nvPr userDrawn="1"/>
            </p:nvSpPr>
            <p:spPr>
              <a:xfrm>
                <a:off x="1437" y="1065"/>
                <a:ext cx="369" cy="405"/>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1" name="矩形 117770"/>
              <p:cNvSpPr/>
              <p:nvPr userDrawn="1"/>
            </p:nvSpPr>
            <p:spPr>
              <a:xfrm>
                <a:off x="719" y="1464"/>
                <a:ext cx="368" cy="399"/>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2" name="矩形 117771"/>
              <p:cNvSpPr/>
              <p:nvPr userDrawn="1"/>
            </p:nvSpPr>
            <p:spPr>
              <a:xfrm>
                <a:off x="0" y="1464"/>
                <a:ext cx="367" cy="399"/>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7773" name="矩形 117772"/>
              <p:cNvSpPr/>
              <p:nvPr userDrawn="1"/>
            </p:nvSpPr>
            <p:spPr>
              <a:xfrm>
                <a:off x="1081" y="1464"/>
                <a:ext cx="362" cy="399"/>
              </a:xfrm>
              <a:prstGeom prst="rect">
                <a:avLst/>
              </a:prstGeom>
              <a:solidFill>
                <a:schemeClr val="accent2"/>
              </a:solidFill>
              <a:ln w="9525">
                <a:noFill/>
              </a:ln>
            </p:spPr>
            <p:txBody>
              <a:bodyPr/>
              <a:p>
                <a:pPr lvl="0"/>
                <a:endParaRPr sz="2400" dirty="0">
                  <a:latin typeface="Times New Roman" panose="02020603050405020304" pitchFamily="18" charset="0"/>
                </a:endParaRPr>
              </a:p>
            </p:txBody>
          </p:sp>
          <p:sp>
            <p:nvSpPr>
              <p:cNvPr id="117774" name="矩形 117773"/>
              <p:cNvSpPr/>
              <p:nvPr userDrawn="1"/>
            </p:nvSpPr>
            <p:spPr>
              <a:xfrm>
                <a:off x="361" y="1857"/>
                <a:ext cx="363" cy="406"/>
              </a:xfrm>
              <a:prstGeom prst="rect">
                <a:avLst/>
              </a:prstGeom>
              <a:solidFill>
                <a:schemeClr val="folHlink"/>
              </a:solidFill>
              <a:ln w="9525">
                <a:noFill/>
              </a:ln>
            </p:spPr>
            <p:txBody>
              <a:bodyPr/>
              <a:p>
                <a:pPr lvl="0"/>
                <a:endParaRPr sz="2400" dirty="0">
                  <a:latin typeface="Times New Roman" panose="02020603050405020304" pitchFamily="18" charset="0"/>
                </a:endParaRPr>
              </a:p>
            </p:txBody>
          </p:sp>
          <p:sp>
            <p:nvSpPr>
              <p:cNvPr id="117775" name="矩形 117774"/>
              <p:cNvSpPr/>
              <p:nvPr userDrawn="1"/>
            </p:nvSpPr>
            <p:spPr>
              <a:xfrm>
                <a:off x="719" y="1857"/>
                <a:ext cx="368" cy="406"/>
              </a:xfrm>
              <a:prstGeom prst="rect">
                <a:avLst/>
              </a:prstGeom>
              <a:solidFill>
                <a:schemeClr val="accent2"/>
              </a:solidFill>
              <a:ln w="9525">
                <a:noFill/>
              </a:ln>
            </p:spPr>
            <p:txBody>
              <a:bodyPr/>
              <a:p>
                <a:pPr lvl="0"/>
                <a:endParaRPr sz="2400" dirty="0">
                  <a:latin typeface="Times New Roman" panose="02020603050405020304" pitchFamily="18" charset="0"/>
                </a:endParaRPr>
              </a:p>
            </p:txBody>
          </p:sp>
        </p:grpSp>
      </p:grpSp>
      <p:sp>
        <p:nvSpPr>
          <p:cNvPr id="117776" name="日期占位符 117775"/>
          <p:cNvSpPr>
            <a:spLocks noGrp="1"/>
          </p:cNvSpPr>
          <p:nvPr>
            <p:ph type="dt" sz="half" idx="2"/>
          </p:nvPr>
        </p:nvSpPr>
        <p:spPr>
          <a:xfrm>
            <a:off x="457200" y="6248400"/>
            <a:ext cx="2133600" cy="457200"/>
          </a:xfrm>
          <a:prstGeom prst="rect">
            <a:avLst/>
          </a:prstGeom>
          <a:noFill/>
          <a:ln w="9525">
            <a:noFill/>
          </a:ln>
        </p:spPr>
        <p:txBody>
          <a:bodyPr anchor="b"/>
          <a:lstStyle>
            <a:lvl1pPr>
              <a:defRPr sz="1200"/>
            </a:lvl1pPr>
          </a:lstStyle>
          <a:p>
            <a:endParaRPr lang="zh-CN" altLang="en-US" dirty="0">
              <a:latin typeface="Arial" panose="020B0604020202020204" pitchFamily="34" charset="0"/>
            </a:endParaRPr>
          </a:p>
        </p:txBody>
      </p:sp>
      <p:sp>
        <p:nvSpPr>
          <p:cNvPr id="117777" name="页脚占位符 117776"/>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endParaRPr lang="zh-CN" altLang="en-US" dirty="0">
              <a:latin typeface="Arial" panose="020B0604020202020204" pitchFamily="34" charset="0"/>
            </a:endParaRPr>
          </a:p>
        </p:txBody>
      </p:sp>
      <p:sp>
        <p:nvSpPr>
          <p:cNvPr id="117778" name="灯片编号占位符 117777"/>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atin typeface="Arial Black" panose="020B0A0402010202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
        <p:nvSpPr>
          <p:cNvPr id="117779" name="标题 117778"/>
          <p:cNvSpPr>
            <a:spLocks noGrp="1"/>
          </p:cNvSpPr>
          <p:nvPr>
            <p:ph type="ctrTitle"/>
          </p:nvPr>
        </p:nvSpPr>
        <p:spPr>
          <a:xfrm>
            <a:off x="2971800" y="1828800"/>
            <a:ext cx="6019800" cy="2209800"/>
          </a:xfrm>
          <a:prstGeom prst="rect">
            <a:avLst/>
          </a:prstGeom>
          <a:noFill/>
          <a:ln w="9525">
            <a:noFill/>
          </a:ln>
        </p:spPr>
        <p:txBody>
          <a:bodyPr anchor="ctr"/>
          <a:lstStyle>
            <a:lvl1pPr lvl="0">
              <a:buClrTx/>
              <a:buSzTx/>
              <a:buFontTx/>
              <a:defRPr sz="5000">
                <a:solidFill>
                  <a:srgbClr val="FFFFFF"/>
                </a:solidFill>
              </a:defRPr>
            </a:lvl1pPr>
          </a:lstStyle>
          <a:p>
            <a:pPr lvl="0"/>
            <a:r>
              <a:rPr lang="zh-CN" altLang="en-US" dirty="0"/>
              <a:t>单击此处编辑母版标题样式</a:t>
            </a:r>
            <a:endParaRPr lang="zh-CN" altLang="en-US" dirty="0"/>
          </a:p>
        </p:txBody>
      </p:sp>
      <p:sp>
        <p:nvSpPr>
          <p:cNvPr id="117780" name="副标题 117779"/>
          <p:cNvSpPr>
            <a:spLocks noGrp="1"/>
          </p:cNvSpPr>
          <p:nvPr>
            <p:ph type="subTitle" idx="1"/>
          </p:nvPr>
        </p:nvSpPr>
        <p:spPr>
          <a:xfrm>
            <a:off x="2971800" y="4267200"/>
            <a:ext cx="6019800" cy="1752600"/>
          </a:xfrm>
          <a:prstGeom prst="rect">
            <a:avLst/>
          </a:prstGeom>
          <a:noFill/>
          <a:ln w="9525">
            <a:noFill/>
          </a:ln>
        </p:spPr>
        <p:txBody>
          <a:bodyPr anchor="t"/>
          <a:lstStyle>
            <a:lvl1pPr marL="0" lvl="0" indent="0">
              <a:buClr>
                <a:schemeClr val="bg2"/>
              </a:buClr>
              <a:buSzPct val="75000"/>
              <a:buFont typeface="Wingdings" panose="05000000000000000000" pitchFamily="2" charset="2"/>
              <a:buNone/>
              <a:defRPr sz="3400"/>
            </a:lvl1pPr>
            <a:lvl2pPr marL="457200" lvl="1" indent="0" algn="ctr">
              <a:buClr>
                <a:schemeClr val="accent2"/>
              </a:buClr>
              <a:buSzPct val="80000"/>
              <a:buFont typeface="Wingdings" panose="05000000000000000000" pitchFamily="2" charset="2"/>
              <a:buNone/>
              <a:defRPr sz="3400"/>
            </a:lvl2pPr>
            <a:lvl3pPr marL="914400" lvl="2" indent="0" algn="ctr">
              <a:buClr>
                <a:schemeClr val="bg2"/>
              </a:buClr>
              <a:buSzPct val="65000"/>
              <a:buFont typeface="Wingdings" panose="05000000000000000000" pitchFamily="2" charset="2"/>
              <a:buNone/>
              <a:defRPr sz="3400"/>
            </a:lvl3pPr>
            <a:lvl4pPr marL="1371600" lvl="3" indent="0" algn="ctr">
              <a:buClr>
                <a:schemeClr val="accent2"/>
              </a:buClr>
              <a:buSzPct val="70000"/>
              <a:buFont typeface="Wingdings" panose="05000000000000000000" pitchFamily="2" charset="2"/>
              <a:buNone/>
              <a:defRPr sz="3400"/>
            </a:lvl4pPr>
            <a:lvl5pPr marL="1828800" lvl="4" indent="0" algn="ctr">
              <a:buClr>
                <a:schemeClr val="bg2"/>
              </a:buClr>
              <a:buSzTx/>
              <a:buFont typeface="Wingdings" panose="05000000000000000000" pitchFamily="2" charset="2"/>
              <a:buNone/>
              <a:defRPr sz="3400"/>
            </a:lvl5pPr>
          </a:lstStyle>
          <a:p>
            <a:pPr lvl="0"/>
            <a:r>
              <a:rPr lang="zh-CN" altLang="en-US" dirty="0"/>
              <a:t>单击此处编辑母版副标题样式</a:t>
            </a:r>
            <a:endParaRPr lang="zh-CN"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5293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6738" name="页脚占位符 116737"/>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pPr lvl="0"/>
            <a:endParaRPr lang="zh-CN" altLang="en-US" dirty="0">
              <a:latin typeface="Arial" panose="020B0604020202020204" pitchFamily="34" charset="0"/>
            </a:endParaRPr>
          </a:p>
        </p:txBody>
      </p:sp>
      <p:sp>
        <p:nvSpPr>
          <p:cNvPr id="116739" name="灯片编号占位符 116738"/>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atin typeface="Arial Black" panose="020B0A0402010202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grpSp>
        <p:nvGrpSpPr>
          <p:cNvPr id="116740" name="组合 116739"/>
          <p:cNvGrpSpPr/>
          <p:nvPr/>
        </p:nvGrpSpPr>
        <p:grpSpPr>
          <a:xfrm>
            <a:off x="0" y="0"/>
            <a:ext cx="9144000" cy="546100"/>
            <a:chOff x="0" y="0"/>
            <a:chExt cx="5760" cy="344"/>
          </a:xfrm>
        </p:grpSpPr>
        <p:sp>
          <p:nvSpPr>
            <p:cNvPr id="116741" name="矩形 116740"/>
            <p:cNvSpPr/>
            <p:nvPr/>
          </p:nvSpPr>
          <p:spPr>
            <a:xfrm>
              <a:off x="0" y="0"/>
              <a:ext cx="180" cy="336"/>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imes New Roman" panose="02020603050405020304" pitchFamily="18" charset="0"/>
              </a:endParaRPr>
            </a:p>
          </p:txBody>
        </p:sp>
        <p:sp>
          <p:nvSpPr>
            <p:cNvPr id="116742" name="矩形 116741"/>
            <p:cNvSpPr/>
            <p:nvPr/>
          </p:nvSpPr>
          <p:spPr>
            <a:xfrm>
              <a:off x="260" y="85"/>
              <a:ext cx="5500" cy="173"/>
            </a:xfrm>
            <a:prstGeom prst="rect">
              <a:avLst/>
            </a:prstGeom>
            <a:gradFill rotWithShape="0">
              <a:gsLst>
                <a:gs pos="0">
                  <a:schemeClr val="bg2"/>
                </a:gs>
                <a:gs pos="100000">
                  <a:schemeClr val="bg1"/>
                </a:gs>
              </a:gsLst>
              <a:lin ang="0" scaled="1"/>
              <a:tileRect/>
            </a:gradFill>
            <a:ln w="9525">
              <a:noFill/>
            </a:ln>
          </p:spPr>
          <p:txBody>
            <a:bodyPr/>
            <a:p>
              <a:pPr lvl="0"/>
              <a:endParaRPr sz="2400" dirty="0">
                <a:latin typeface="Times New Roman" panose="02020603050405020304" pitchFamily="18" charset="0"/>
              </a:endParaRPr>
            </a:p>
          </p:txBody>
        </p:sp>
        <p:sp>
          <p:nvSpPr>
            <p:cNvPr id="116743" name="矩形 116742"/>
            <p:cNvSpPr/>
            <p:nvPr/>
          </p:nvSpPr>
          <p:spPr>
            <a:xfrm>
              <a:off x="258" y="85"/>
              <a:ext cx="87" cy="89"/>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4" name="矩形 116743"/>
            <p:cNvSpPr/>
            <p:nvPr/>
          </p:nvSpPr>
          <p:spPr>
            <a:xfrm>
              <a:off x="345" y="0"/>
              <a:ext cx="88"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5" name="矩形 116744"/>
            <p:cNvSpPr/>
            <p:nvPr/>
          </p:nvSpPr>
          <p:spPr>
            <a:xfrm>
              <a:off x="345" y="85"/>
              <a:ext cx="88" cy="89"/>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6" name="矩形 116745"/>
            <p:cNvSpPr/>
            <p:nvPr/>
          </p:nvSpPr>
          <p:spPr>
            <a:xfrm>
              <a:off x="173" y="173"/>
              <a:ext cx="86"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7" name="矩形 116746"/>
            <p:cNvSpPr/>
            <p:nvPr/>
          </p:nvSpPr>
          <p:spPr>
            <a:xfrm>
              <a:off x="83" y="86"/>
              <a:ext cx="89" cy="87"/>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6748" name="矩形 116747"/>
            <p:cNvSpPr/>
            <p:nvPr/>
          </p:nvSpPr>
          <p:spPr>
            <a:xfrm>
              <a:off x="258" y="171"/>
              <a:ext cx="87" cy="87"/>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9" name="矩形 116748"/>
            <p:cNvSpPr/>
            <p:nvPr/>
          </p:nvSpPr>
          <p:spPr>
            <a:xfrm>
              <a:off x="173" y="258"/>
              <a:ext cx="86" cy="86"/>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grpSp>
      <p:sp>
        <p:nvSpPr>
          <p:cNvPr id="116750" name="标题 116749"/>
          <p:cNvSpPr>
            <a:spLocks noGrp="1"/>
          </p:cNvSpPr>
          <p:nvPr>
            <p:ph type="title"/>
          </p:nvPr>
        </p:nvSpPr>
        <p:spPr>
          <a:xfrm>
            <a:off x="457200" y="457200"/>
            <a:ext cx="8229600" cy="1371600"/>
          </a:xfrm>
          <a:prstGeom prst="rect">
            <a:avLst/>
          </a:prstGeom>
          <a:noFill/>
          <a:ln w="9525">
            <a:noFill/>
          </a:ln>
        </p:spPr>
        <p:txBody>
          <a:bodyPr anchor="ctr"/>
          <a:p>
            <a:pPr lvl="0"/>
            <a:r>
              <a:rPr lang="zh-CN" altLang="en-US" dirty="0"/>
              <a:t>单击此处编辑母版标题样式</a:t>
            </a:r>
            <a:endParaRPr lang="zh-CN" altLang="en-US" dirty="0"/>
          </a:p>
        </p:txBody>
      </p:sp>
      <p:sp>
        <p:nvSpPr>
          <p:cNvPr id="116751" name="文本占位符 116750"/>
          <p:cNvSpPr>
            <a:spLocks noGrp="1"/>
          </p:cNvSpPr>
          <p:nvPr>
            <p:ph type="body" idx="1"/>
          </p:nvPr>
        </p:nvSpPr>
        <p:spPr>
          <a:xfrm>
            <a:off x="457200" y="1981200"/>
            <a:ext cx="822960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6752" name="日期占位符 116751"/>
          <p:cNvSpPr>
            <a:spLocks noGrp="1"/>
          </p:cNvSpPr>
          <p:nvPr>
            <p:ph type="dt" sz="half" idx="2"/>
          </p:nvPr>
        </p:nvSpPr>
        <p:spPr>
          <a:xfrm>
            <a:off x="457200" y="6245225"/>
            <a:ext cx="2133600" cy="476250"/>
          </a:xfrm>
          <a:prstGeom prst="rect">
            <a:avLst/>
          </a:prstGeom>
          <a:noFill/>
          <a:ln w="9525">
            <a:noFill/>
          </a:ln>
        </p:spPr>
        <p:txBody>
          <a:bodyPr anchor="b"/>
          <a:lstStyle>
            <a:lvl1pPr>
              <a:defRPr sz="1200"/>
            </a:lvl1pPr>
          </a:lstStyle>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6738" name="页脚占位符 116737"/>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pPr lvl="0"/>
            <a:endParaRPr lang="zh-CN" altLang="en-US" dirty="0">
              <a:latin typeface="Arial" panose="020B0604020202020204" pitchFamily="34" charset="0"/>
            </a:endParaRPr>
          </a:p>
        </p:txBody>
      </p:sp>
      <p:sp>
        <p:nvSpPr>
          <p:cNvPr id="116739" name="灯片编号占位符 116738"/>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atin typeface="Arial Black" panose="020B0A0402010202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grpSp>
        <p:nvGrpSpPr>
          <p:cNvPr id="116740" name="组合 116739"/>
          <p:cNvGrpSpPr/>
          <p:nvPr/>
        </p:nvGrpSpPr>
        <p:grpSpPr>
          <a:xfrm>
            <a:off x="0" y="0"/>
            <a:ext cx="9144000" cy="546100"/>
            <a:chOff x="0" y="0"/>
            <a:chExt cx="5760" cy="344"/>
          </a:xfrm>
        </p:grpSpPr>
        <p:sp>
          <p:nvSpPr>
            <p:cNvPr id="116741" name="矩形 116740"/>
            <p:cNvSpPr/>
            <p:nvPr/>
          </p:nvSpPr>
          <p:spPr>
            <a:xfrm>
              <a:off x="0" y="0"/>
              <a:ext cx="180" cy="336"/>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sz="2400" dirty="0">
                <a:latin typeface="Times New Roman" panose="02020603050405020304" pitchFamily="18" charset="0"/>
              </a:endParaRPr>
            </a:p>
          </p:txBody>
        </p:sp>
        <p:sp>
          <p:nvSpPr>
            <p:cNvPr id="116742" name="矩形 116741"/>
            <p:cNvSpPr/>
            <p:nvPr/>
          </p:nvSpPr>
          <p:spPr>
            <a:xfrm>
              <a:off x="260" y="85"/>
              <a:ext cx="5500" cy="173"/>
            </a:xfrm>
            <a:prstGeom prst="rect">
              <a:avLst/>
            </a:prstGeom>
            <a:gradFill rotWithShape="0">
              <a:gsLst>
                <a:gs pos="0">
                  <a:schemeClr val="bg2"/>
                </a:gs>
                <a:gs pos="100000">
                  <a:schemeClr val="bg1"/>
                </a:gs>
              </a:gsLst>
              <a:lin ang="0" scaled="1"/>
              <a:tileRect/>
            </a:gradFill>
            <a:ln w="9525">
              <a:noFill/>
            </a:ln>
          </p:spPr>
          <p:txBody>
            <a:bodyPr/>
            <a:p>
              <a:pPr lvl="0"/>
              <a:endParaRPr sz="2400" dirty="0">
                <a:latin typeface="Times New Roman" panose="02020603050405020304" pitchFamily="18" charset="0"/>
              </a:endParaRPr>
            </a:p>
          </p:txBody>
        </p:sp>
        <p:sp>
          <p:nvSpPr>
            <p:cNvPr id="116743" name="矩形 116742"/>
            <p:cNvSpPr/>
            <p:nvPr/>
          </p:nvSpPr>
          <p:spPr>
            <a:xfrm>
              <a:off x="258" y="85"/>
              <a:ext cx="87" cy="89"/>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4" name="矩形 116743"/>
            <p:cNvSpPr/>
            <p:nvPr/>
          </p:nvSpPr>
          <p:spPr>
            <a:xfrm>
              <a:off x="345" y="0"/>
              <a:ext cx="88"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5" name="矩形 116744"/>
            <p:cNvSpPr/>
            <p:nvPr/>
          </p:nvSpPr>
          <p:spPr>
            <a:xfrm>
              <a:off x="345" y="85"/>
              <a:ext cx="88" cy="89"/>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6" name="矩形 116745"/>
            <p:cNvSpPr/>
            <p:nvPr/>
          </p:nvSpPr>
          <p:spPr>
            <a:xfrm>
              <a:off x="173" y="173"/>
              <a:ext cx="86" cy="87"/>
            </a:xfrm>
            <a:prstGeom prst="rect">
              <a:avLst/>
            </a:prstGeom>
            <a:solidFill>
              <a:schemeClr val="folHlink"/>
            </a:solidFill>
            <a:ln w="9525">
              <a:noFill/>
            </a:ln>
          </p:spPr>
          <p:txBody>
            <a:bodyPr/>
            <a:p>
              <a:pPr lvl="0"/>
              <a:endParaRPr dirty="0">
                <a:solidFill>
                  <a:schemeClr val="hlink"/>
                </a:solidFill>
                <a:latin typeface="Arial" panose="020B0604020202020204" pitchFamily="34" charset="0"/>
              </a:endParaRPr>
            </a:p>
          </p:txBody>
        </p:sp>
        <p:sp>
          <p:nvSpPr>
            <p:cNvPr id="116747" name="矩形 116746"/>
            <p:cNvSpPr/>
            <p:nvPr/>
          </p:nvSpPr>
          <p:spPr>
            <a:xfrm>
              <a:off x="83" y="86"/>
              <a:ext cx="89" cy="87"/>
            </a:xfrm>
            <a:prstGeom prst="rect">
              <a:avLst/>
            </a:prstGeom>
            <a:solidFill>
              <a:schemeClr val="bg2"/>
            </a:solidFill>
            <a:ln w="9525">
              <a:noFill/>
            </a:ln>
          </p:spPr>
          <p:txBody>
            <a:bodyPr/>
            <a:p>
              <a:pPr lvl="0"/>
              <a:endParaRPr sz="2400" dirty="0">
                <a:latin typeface="Times New Roman" panose="02020603050405020304" pitchFamily="18" charset="0"/>
              </a:endParaRPr>
            </a:p>
          </p:txBody>
        </p:sp>
        <p:sp>
          <p:nvSpPr>
            <p:cNvPr id="116748" name="矩形 116747"/>
            <p:cNvSpPr/>
            <p:nvPr/>
          </p:nvSpPr>
          <p:spPr>
            <a:xfrm>
              <a:off x="258" y="171"/>
              <a:ext cx="87" cy="87"/>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sp>
          <p:nvSpPr>
            <p:cNvPr id="116749" name="矩形 116748"/>
            <p:cNvSpPr/>
            <p:nvPr/>
          </p:nvSpPr>
          <p:spPr>
            <a:xfrm>
              <a:off x="173" y="258"/>
              <a:ext cx="86" cy="86"/>
            </a:xfrm>
            <a:prstGeom prst="rect">
              <a:avLst/>
            </a:prstGeom>
            <a:solidFill>
              <a:schemeClr val="accent2"/>
            </a:solidFill>
            <a:ln w="9525">
              <a:noFill/>
            </a:ln>
          </p:spPr>
          <p:txBody>
            <a:bodyPr/>
            <a:p>
              <a:pPr lvl="0"/>
              <a:endParaRPr dirty="0">
                <a:solidFill>
                  <a:schemeClr val="accent2"/>
                </a:solidFill>
                <a:latin typeface="Arial" panose="020B0604020202020204" pitchFamily="34" charset="0"/>
              </a:endParaRPr>
            </a:p>
          </p:txBody>
        </p:sp>
      </p:grpSp>
      <p:sp>
        <p:nvSpPr>
          <p:cNvPr id="116750" name="标题 116749"/>
          <p:cNvSpPr>
            <a:spLocks noGrp="1"/>
          </p:cNvSpPr>
          <p:nvPr>
            <p:ph type="title"/>
          </p:nvPr>
        </p:nvSpPr>
        <p:spPr>
          <a:xfrm>
            <a:off x="457200" y="457200"/>
            <a:ext cx="8229600" cy="1371600"/>
          </a:xfrm>
          <a:prstGeom prst="rect">
            <a:avLst/>
          </a:prstGeom>
          <a:noFill/>
          <a:ln w="9525">
            <a:noFill/>
          </a:ln>
        </p:spPr>
        <p:txBody>
          <a:bodyPr anchor="ctr"/>
          <a:p>
            <a:pPr lvl="0"/>
            <a:r>
              <a:rPr lang="zh-CN" altLang="en-US" dirty="0"/>
              <a:t>单击此处编辑母版标题样式</a:t>
            </a:r>
            <a:endParaRPr lang="zh-CN" altLang="en-US" dirty="0"/>
          </a:p>
        </p:txBody>
      </p:sp>
      <p:sp>
        <p:nvSpPr>
          <p:cNvPr id="116751" name="文本占位符 116750"/>
          <p:cNvSpPr>
            <a:spLocks noGrp="1"/>
          </p:cNvSpPr>
          <p:nvPr>
            <p:ph type="body" idx="1"/>
          </p:nvPr>
        </p:nvSpPr>
        <p:spPr>
          <a:xfrm>
            <a:off x="457200" y="1981200"/>
            <a:ext cx="822960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6752" name="日期占位符 116751"/>
          <p:cNvSpPr>
            <a:spLocks noGrp="1"/>
          </p:cNvSpPr>
          <p:nvPr>
            <p:ph type="dt" sz="half" idx="2"/>
          </p:nvPr>
        </p:nvSpPr>
        <p:spPr>
          <a:xfrm>
            <a:off x="457200" y="6245225"/>
            <a:ext cx="2133600" cy="476250"/>
          </a:xfrm>
          <a:prstGeom prst="rect">
            <a:avLst/>
          </a:prstGeom>
          <a:noFill/>
          <a:ln w="9525">
            <a:noFill/>
          </a:ln>
        </p:spPr>
        <p:txBody>
          <a:bodyPr anchor="b"/>
          <a:lstStyle>
            <a:lvl1pPr>
              <a:defRPr sz="1200"/>
            </a:lvl1pPr>
          </a:lstStyle>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3.xml"/><Relationship Id="rId7" Type="http://schemas.openxmlformats.org/officeDocument/2006/relationships/image" Target="../media/image18.wmf"/><Relationship Id="rId6" Type="http://schemas.openxmlformats.org/officeDocument/2006/relationships/oleObject" Target="../embeddings/oleObject3.bin"/><Relationship Id="rId5" Type="http://schemas.openxmlformats.org/officeDocument/2006/relationships/image" Target="../media/image17.wmf"/><Relationship Id="rId4" Type="http://schemas.openxmlformats.org/officeDocument/2006/relationships/oleObject" Target="../embeddings/oleObject2.bin"/><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3.xml"/><Relationship Id="rId7" Type="http://schemas.openxmlformats.org/officeDocument/2006/relationships/image" Target="../media/image18.wmf"/><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 Id="rId3"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oleObject" Target="../embeddings/oleObject10.bin"/><Relationship Id="rId7" Type="http://schemas.openxmlformats.org/officeDocument/2006/relationships/image" Target="../media/image18.wmf"/><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3" Type="http://schemas.openxmlformats.org/officeDocument/2006/relationships/image" Target="../media/image16.wmf"/><Relationship Id="rId2" Type="http://schemas.openxmlformats.org/officeDocument/2006/relationships/oleObject" Target="../embeddings/oleObject7.bin"/><Relationship Id="rId11" Type="http://schemas.openxmlformats.org/officeDocument/2006/relationships/vmlDrawing" Target="../drawings/vmlDrawing3.vml"/><Relationship Id="rId10" Type="http://schemas.openxmlformats.org/officeDocument/2006/relationships/slideLayout" Target="../slideLayouts/slideLayout13.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9" Type="http://schemas.openxmlformats.org/officeDocument/2006/relationships/image" Target="../media/image20.wmf"/><Relationship Id="rId8" Type="http://schemas.openxmlformats.org/officeDocument/2006/relationships/oleObject" Target="../embeddings/oleObject14.bin"/><Relationship Id="rId7" Type="http://schemas.openxmlformats.org/officeDocument/2006/relationships/image" Target="../media/image18.wmf"/><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 Id="rId3" Type="http://schemas.openxmlformats.org/officeDocument/2006/relationships/image" Target="../media/image16.wmf"/><Relationship Id="rId2" Type="http://schemas.openxmlformats.org/officeDocument/2006/relationships/oleObject" Target="../embeddings/oleObject11.bin"/><Relationship Id="rId11" Type="http://schemas.openxmlformats.org/officeDocument/2006/relationships/vmlDrawing" Target="../drawings/vmlDrawing4.vml"/><Relationship Id="rId10" Type="http://schemas.openxmlformats.org/officeDocument/2006/relationships/slideLayout" Target="../slideLayouts/slideLayout13.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13.xml"/><Relationship Id="rId7" Type="http://schemas.openxmlformats.org/officeDocument/2006/relationships/image" Target="../media/image18.wmf"/><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 Id="rId3" Type="http://schemas.openxmlformats.org/officeDocument/2006/relationships/image" Target="../media/image16.wmf"/><Relationship Id="rId2" Type="http://schemas.openxmlformats.org/officeDocument/2006/relationships/oleObject" Target="../embeddings/oleObject15.bin"/><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13.xml"/><Relationship Id="rId7" Type="http://schemas.openxmlformats.org/officeDocument/2006/relationships/image" Target="../media/image18.wmf"/><Relationship Id="rId6" Type="http://schemas.openxmlformats.org/officeDocument/2006/relationships/oleObject" Target="../embeddings/oleObject20.bin"/><Relationship Id="rId5" Type="http://schemas.openxmlformats.org/officeDocument/2006/relationships/image" Target="../media/image17.wmf"/><Relationship Id="rId4" Type="http://schemas.openxmlformats.org/officeDocument/2006/relationships/oleObject" Target="../embeddings/oleObject19.bin"/><Relationship Id="rId3" Type="http://schemas.openxmlformats.org/officeDocument/2006/relationships/image" Target="../media/image16.wmf"/><Relationship Id="rId2" Type="http://schemas.openxmlformats.org/officeDocument/2006/relationships/oleObject" Target="../embeddings/oleObject18.bin"/><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9" Type="http://schemas.openxmlformats.org/officeDocument/2006/relationships/vmlDrawing" Target="../drawings/vmlDrawing7.vml"/><Relationship Id="rId8" Type="http://schemas.openxmlformats.org/officeDocument/2006/relationships/slideLayout" Target="../slideLayouts/slideLayout13.xml"/><Relationship Id="rId7" Type="http://schemas.openxmlformats.org/officeDocument/2006/relationships/image" Target="../media/image18.wmf"/><Relationship Id="rId6" Type="http://schemas.openxmlformats.org/officeDocument/2006/relationships/oleObject" Target="../embeddings/oleObject23.bin"/><Relationship Id="rId5" Type="http://schemas.openxmlformats.org/officeDocument/2006/relationships/image" Target="../media/image17.wmf"/><Relationship Id="rId4" Type="http://schemas.openxmlformats.org/officeDocument/2006/relationships/oleObject" Target="../embeddings/oleObject22.bin"/><Relationship Id="rId3" Type="http://schemas.openxmlformats.org/officeDocument/2006/relationships/image" Target="../media/image16.wmf"/><Relationship Id="rId2" Type="http://schemas.openxmlformats.org/officeDocument/2006/relationships/oleObject" Target="../embeddings/oleObject21.bin"/><Relationship Id="rId10" Type="http://schemas.openxmlformats.org/officeDocument/2006/relationships/notesSlide" Target="../notesSlides/notesSlide14.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p:txBody>
          <a:bodyPr anchor="ctr"/>
          <a:p>
            <a:pPr defTabSz="914400">
              <a:buSzTx/>
            </a:pPr>
            <a:r>
              <a:rPr lang="zh-CN" sz="3600" kern="1200" baseline="0" dirty="0">
                <a:latin typeface="Arial" panose="020B0604020202020204" pitchFamily="34" charset="0"/>
                <a:ea typeface="宋体" panose="02010600030101010101" pitchFamily="2" charset="-122"/>
              </a:rPr>
              <a:t>三种面向计算的构式语法：</a:t>
            </a:r>
            <a:r>
              <a:rPr lang="en-US" altLang="zh-CN" sz="3600" kern="1200" baseline="0" dirty="0">
                <a:latin typeface="Arial" panose="020B0604020202020204" pitchFamily="34" charset="0"/>
                <a:ea typeface="宋体" panose="02010600030101010101" pitchFamily="2" charset="-122"/>
              </a:rPr>
              <a:t>FCG</a:t>
            </a:r>
            <a:r>
              <a:rPr lang="zh-CN" altLang="en-US" sz="3600" kern="1200" baseline="0" dirty="0">
                <a:latin typeface="Arial" panose="020B0604020202020204" pitchFamily="34" charset="0"/>
                <a:ea typeface="宋体" panose="02010600030101010101" pitchFamily="2" charset="-122"/>
              </a:rPr>
              <a:t>、</a:t>
            </a:r>
            <a:r>
              <a:rPr lang="en-US" altLang="zh-CN" sz="3600" kern="1200" baseline="0" dirty="0">
                <a:latin typeface="Arial" panose="020B0604020202020204" pitchFamily="34" charset="0"/>
                <a:ea typeface="宋体" panose="02010600030101010101" pitchFamily="2" charset="-122"/>
              </a:rPr>
              <a:t>ECG</a:t>
            </a:r>
            <a:r>
              <a:rPr lang="zh-CN" altLang="en-US" sz="3600" kern="1200" baseline="0" dirty="0">
                <a:latin typeface="Arial" panose="020B0604020202020204" pitchFamily="34" charset="0"/>
                <a:ea typeface="宋体" panose="02010600030101010101" pitchFamily="2" charset="-122"/>
              </a:rPr>
              <a:t>和</a:t>
            </a:r>
            <a:r>
              <a:rPr lang="en-US" altLang="zh-CN" sz="3600" kern="1200" baseline="0" dirty="0">
                <a:latin typeface="Arial" panose="020B0604020202020204" pitchFamily="34" charset="0"/>
                <a:ea typeface="宋体" panose="02010600030101010101" pitchFamily="2" charset="-122"/>
              </a:rPr>
              <a:t>DisCxG</a:t>
            </a:r>
            <a:endParaRPr lang="en-US" altLang="zh-CN" sz="2000" kern="1200" baseline="0" dirty="0">
              <a:latin typeface="Arial" panose="020B0604020202020204" pitchFamily="34" charset="0"/>
              <a:ea typeface="宋体" panose="02010600030101010101" pitchFamily="2" charset="-122"/>
            </a:endParaRPr>
          </a:p>
        </p:txBody>
      </p:sp>
      <p:sp>
        <p:nvSpPr>
          <p:cNvPr id="2051" name="副标题 2050"/>
          <p:cNvSpPr>
            <a:spLocks noGrp="1"/>
          </p:cNvSpPr>
          <p:nvPr>
            <p:ph type="subTitle" idx="1"/>
          </p:nvPr>
        </p:nvSpPr>
        <p:spPr>
          <a:xfrm>
            <a:off x="2654935" y="5410200"/>
            <a:ext cx="6019800" cy="981075"/>
          </a:xfrm>
        </p:spPr>
        <p:txBody>
          <a:bodyPr anchor="t"/>
          <a:p>
            <a:pPr algn="r" defTabSz="914400">
              <a:buSzPct val="75000"/>
            </a:pPr>
            <a:r>
              <a:rPr lang="zh-CN" sz="2400" kern="1200" baseline="0" dirty="0">
                <a:latin typeface="Arial" panose="020B0604020202020204" pitchFamily="34" charset="0"/>
                <a:ea typeface="宋体" panose="02010600030101010101" pitchFamily="2" charset="-122"/>
              </a:rPr>
              <a:t>北京大学中文系</a:t>
            </a:r>
            <a:endParaRPr lang="zh-CN" sz="2400" kern="1200" baseline="0" dirty="0">
              <a:latin typeface="Arial" panose="020B0604020202020204" pitchFamily="34" charset="0"/>
              <a:ea typeface="宋体" panose="02010600030101010101" pitchFamily="2" charset="-122"/>
            </a:endParaRPr>
          </a:p>
          <a:p>
            <a:pPr algn="r" defTabSz="914400">
              <a:buSzPct val="75000"/>
            </a:pPr>
            <a:r>
              <a:rPr lang="zh-CN" sz="2400" kern="1200" baseline="0" dirty="0">
                <a:latin typeface="Arial" panose="020B0604020202020204" pitchFamily="34" charset="0"/>
                <a:ea typeface="宋体" panose="02010600030101010101" pitchFamily="2" charset="-122"/>
              </a:rPr>
              <a:t>王佳骏</a:t>
            </a:r>
            <a:endParaRPr lang="zh-CN" sz="2400" kern="1200" baseline="0"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流变构式语法</a:t>
            </a:r>
            <a:r>
              <a:rPr lang="zh-CN" altLang="en-US"/>
              <a:t>分析器的分析原则</a:t>
            </a:r>
            <a:endParaRPr lang="zh-CN" altLang="en-US"/>
          </a:p>
        </p:txBody>
      </p:sp>
      <p:sp>
        <p:nvSpPr>
          <p:cNvPr id="3" name="内容占位符 2"/>
          <p:cNvSpPr>
            <a:spLocks noGrp="1"/>
          </p:cNvSpPr>
          <p:nvPr>
            <p:ph idx="1"/>
          </p:nvPr>
        </p:nvSpPr>
        <p:spPr/>
        <p:txBody>
          <a:bodyPr/>
          <a:p>
            <a:r>
              <a:rPr lang="zh-CN" altLang="en-US">
                <a:sym typeface="+mn-ea"/>
              </a:rPr>
              <a:t>在依靠 </a:t>
            </a:r>
            <a:r>
              <a:rPr lang="en-US" altLang="zh-CN">
                <a:sym typeface="+mn-ea"/>
              </a:rPr>
              <a:t>BENG </a:t>
            </a:r>
            <a:r>
              <a:rPr lang="zh-CN" altLang="en-US">
                <a:sym typeface="+mn-ea"/>
              </a:rPr>
              <a:t>对一个句子进行自动分析时，会存在构式之间的</a:t>
            </a:r>
            <a:r>
              <a:rPr lang="en-US" altLang="zh-CN">
                <a:sym typeface="+mn-ea"/>
              </a:rPr>
              <a:t>“</a:t>
            </a:r>
            <a:r>
              <a:rPr lang="zh-CN" altLang="en-US">
                <a:sym typeface="+mn-ea"/>
              </a:rPr>
              <a:t>相互竞争</a:t>
            </a:r>
            <a:r>
              <a:rPr lang="en-US" altLang="zh-CN">
                <a:sym typeface="+mn-ea"/>
              </a:rPr>
              <a:t>”</a:t>
            </a:r>
            <a:r>
              <a:rPr lang="zh-CN" altLang="en-US">
                <a:sym typeface="+mn-ea"/>
              </a:rPr>
              <a:t>，也就是在某一个分析阶段可以有若干条构式来将当下的输入与已有的分析结果进行合并。</a:t>
            </a:r>
            <a:endParaRPr lang="zh-CN" altLang="en-US">
              <a:sym typeface="+mn-ea"/>
            </a:endParaRPr>
          </a:p>
          <a:p>
            <a:endParaRPr lang="zh-CN" altLang="en-US">
              <a:sym typeface="+mn-ea"/>
            </a:endParaRPr>
          </a:p>
          <a:p>
            <a:r>
              <a:rPr lang="zh-CN" altLang="en-US">
                <a:sym typeface="+mn-ea"/>
              </a:rPr>
              <a:t>除去最终分析正确的结果，其他的选择既可能导致后续未完成全句解析就卡死，也可能造成大量伪歧义结果。</a:t>
            </a:r>
            <a:endParaRPr lang="zh-CN" altLang="en-US">
              <a:sym typeface="+mn-ea"/>
            </a:endParaRPr>
          </a:p>
          <a:p>
            <a:endParaRPr lang="zh-CN" altLang="en-U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sz="2400">
                <a:sym typeface="+mn-ea"/>
              </a:rPr>
              <a:t>为了减小搜索空间，</a:t>
            </a:r>
            <a:r>
              <a:rPr lang="en-US" altLang="zh-CN" sz="2400">
                <a:sym typeface="+mn-ea"/>
              </a:rPr>
              <a:t>FCG </a:t>
            </a:r>
            <a:r>
              <a:rPr lang="zh-CN" altLang="en-US" sz="2400">
                <a:sym typeface="+mn-ea"/>
              </a:rPr>
              <a:t>的分析器用四种原则来选择在特定阶段的最优选择：</a:t>
            </a:r>
            <a:endParaRPr lang="zh-CN" altLang="en-US" sz="2400">
              <a:sym typeface="+mn-ea"/>
            </a:endParaRPr>
          </a:p>
          <a:p>
            <a:pPr>
              <a:buFont typeface="Arial" panose="020B0604020202020204" pitchFamily="34" charset="0"/>
              <a:buChar char="•"/>
            </a:pPr>
            <a:r>
              <a:rPr lang="zh-CN" altLang="en-US" sz="2400">
                <a:sym typeface="+mn-ea"/>
              </a:rPr>
              <a:t>概率（</a:t>
            </a:r>
            <a:r>
              <a:rPr lang="en-US" altLang="zh-CN" sz="2400">
                <a:sym typeface="+mn-ea"/>
              </a:rPr>
              <a:t>Probablity</a:t>
            </a:r>
            <a:r>
              <a:rPr lang="zh-CN" altLang="en-US" sz="2400">
                <a:sym typeface="+mn-ea"/>
              </a:rPr>
              <a:t>）</a:t>
            </a:r>
            <a:endParaRPr lang="zh-CN" altLang="en-US" sz="2400">
              <a:sym typeface="+mn-ea"/>
            </a:endParaRPr>
          </a:p>
          <a:p>
            <a:pPr>
              <a:buFont typeface="Arial" panose="020B0604020202020204" pitchFamily="34" charset="0"/>
              <a:buChar char="•"/>
            </a:pPr>
            <a:r>
              <a:rPr lang="zh-CN" altLang="en-US" sz="2400">
                <a:sym typeface="+mn-ea"/>
              </a:rPr>
              <a:t>语义连贯性（</a:t>
            </a:r>
            <a:r>
              <a:rPr lang="en-US" altLang="zh-CN" sz="2400">
                <a:sym typeface="+mn-ea"/>
              </a:rPr>
              <a:t>Semantic Coherence</a:t>
            </a:r>
            <a:r>
              <a:rPr lang="zh-CN" altLang="en-US" sz="2400">
                <a:sym typeface="+mn-ea"/>
              </a:rPr>
              <a:t>）</a:t>
            </a:r>
            <a:endParaRPr lang="zh-CN" altLang="en-US" sz="2400">
              <a:sym typeface="+mn-ea"/>
            </a:endParaRPr>
          </a:p>
          <a:p>
            <a:pPr>
              <a:buFont typeface="Arial" panose="020B0604020202020204" pitchFamily="34" charset="0"/>
              <a:buChar char="•"/>
            </a:pPr>
            <a:r>
              <a:rPr lang="zh-CN" altLang="en-US" sz="2400">
                <a:sym typeface="+mn-ea"/>
              </a:rPr>
              <a:t>局部性（</a:t>
            </a:r>
            <a:r>
              <a:rPr lang="en-US" altLang="zh-CN" sz="2400">
                <a:sym typeface="+mn-ea"/>
              </a:rPr>
              <a:t>Locality</a:t>
            </a:r>
            <a:r>
              <a:rPr lang="zh-CN" altLang="en-US" sz="2400">
                <a:sym typeface="+mn-ea"/>
              </a:rPr>
              <a:t>）</a:t>
            </a:r>
            <a:endParaRPr lang="zh-CN" altLang="en-US" sz="2400">
              <a:sym typeface="+mn-ea"/>
            </a:endParaRPr>
          </a:p>
          <a:p>
            <a:pPr>
              <a:buFont typeface="Arial" panose="020B0604020202020204" pitchFamily="34" charset="0"/>
              <a:buChar char="•"/>
            </a:pPr>
            <a:r>
              <a:rPr lang="zh-CN" altLang="en-US" sz="2400">
                <a:sym typeface="+mn-ea"/>
              </a:rPr>
              <a:t>功能范围（</a:t>
            </a:r>
            <a:r>
              <a:rPr lang="en-US" altLang="zh-CN" sz="2400">
                <a:sym typeface="+mn-ea"/>
              </a:rPr>
              <a:t>Functional Scope</a:t>
            </a:r>
            <a:r>
              <a:rPr lang="zh-CN" altLang="en-US" sz="2400">
                <a:sym typeface="+mn-ea"/>
              </a:rPr>
              <a:t>）</a:t>
            </a:r>
            <a:endParaRPr lang="en-US" altLang="zh-CN" sz="2400">
              <a:sym typeface="+mn-ea"/>
            </a:endParaRPr>
          </a:p>
        </p:txBody>
      </p:sp>
      <p:sp>
        <p:nvSpPr>
          <p:cNvPr id="4" name="标题 3"/>
          <p:cNvSpPr>
            <a:spLocks noGrp="1"/>
          </p:cNvSpPr>
          <p:nvPr>
            <p:ph type="title"/>
          </p:nvPr>
        </p:nvSpPr>
        <p:spPr/>
        <p:txBody>
          <a:bodyPr/>
          <a:p>
            <a:r>
              <a:rPr lang="zh-CN" altLang="en-US">
                <a:sym typeface="+mn-ea"/>
              </a:rPr>
              <a:t>流变构式语法</a:t>
            </a:r>
            <a:r>
              <a:rPr lang="zh-CN" altLang="en-US"/>
              <a:t>分析器的分析</a:t>
            </a:r>
            <a:r>
              <a:rPr lang="zh-CN" altLang="en-US">
                <a:sym typeface="+mn-ea"/>
              </a:rPr>
              <a:t>原则</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sz="3600">
                <a:sym typeface="+mn-ea"/>
              </a:rPr>
              <a:t>流变构式语法</a:t>
            </a:r>
            <a:r>
              <a:rPr lang="zh-CN" altLang="en-US" sz="3600"/>
              <a:t>分析器的分析原则：例</a:t>
            </a:r>
            <a:r>
              <a:rPr lang="en-US" altLang="zh-CN" sz="3600"/>
              <a:t>1</a:t>
            </a:r>
            <a:endParaRPr lang="en-US" altLang="zh-CN" sz="3600"/>
          </a:p>
        </p:txBody>
      </p:sp>
      <p:pic>
        <p:nvPicPr>
          <p:cNvPr id="5" name="内容占位符 4"/>
          <p:cNvPicPr>
            <a:picLocks noChangeAspect="1"/>
          </p:cNvPicPr>
          <p:nvPr>
            <p:ph idx="1"/>
          </p:nvPr>
        </p:nvPicPr>
        <p:blipFill>
          <a:blip r:embed="rId1"/>
          <a:stretch>
            <a:fillRect/>
          </a:stretch>
        </p:blipFill>
        <p:spPr>
          <a:xfrm>
            <a:off x="1172845" y="2441575"/>
            <a:ext cx="6797675" cy="1974215"/>
          </a:xfrm>
          <a:prstGeom prst="rect">
            <a:avLst/>
          </a:prstGeom>
        </p:spPr>
      </p:pic>
      <p:sp>
        <p:nvSpPr>
          <p:cNvPr id="6" name="文本框 5"/>
          <p:cNvSpPr txBox="1"/>
          <p:nvPr/>
        </p:nvSpPr>
        <p:spPr>
          <a:xfrm>
            <a:off x="1051560" y="4822190"/>
            <a:ext cx="7244080" cy="1476375"/>
          </a:xfrm>
          <a:prstGeom prst="rect">
            <a:avLst/>
          </a:prstGeom>
          <a:noFill/>
        </p:spPr>
        <p:txBody>
          <a:bodyPr wrap="square" rtlCol="0">
            <a:spAutoFit/>
          </a:bodyPr>
          <a:p>
            <a:pPr algn="l"/>
            <a:r>
              <a:rPr lang="zh-CN" altLang="en-US" sz="1800"/>
              <a:t>阶段</a:t>
            </a:r>
            <a:r>
              <a:rPr lang="en-US" altLang="zh-CN" sz="1800"/>
              <a:t>1</a:t>
            </a:r>
            <a:r>
              <a:rPr lang="zh-CN" altLang="en-US" sz="1800"/>
              <a:t>：</a:t>
            </a:r>
            <a:r>
              <a:rPr lang="en-US" altLang="zh-CN" sz="1800"/>
              <a:t>I/book</a:t>
            </a:r>
            <a:r>
              <a:rPr lang="zh-CN" altLang="zh-CN" sz="1800"/>
              <a:t>都可以和</a:t>
            </a:r>
            <a:r>
              <a:rPr lang="en-US" altLang="zh-CN" sz="1800"/>
              <a:t>think</a:t>
            </a:r>
            <a:r>
              <a:rPr lang="zh-CN" altLang="zh-CN" sz="1800"/>
              <a:t>结合。</a:t>
            </a:r>
            <a:r>
              <a:rPr lang="en-US" altLang="zh-CN" sz="1800"/>
              <a:t>“</a:t>
            </a:r>
            <a:r>
              <a:rPr lang="zh-CN" altLang="zh-CN" sz="1800"/>
              <a:t>局部性</a:t>
            </a:r>
            <a:r>
              <a:rPr lang="zh-CN" altLang="en-US" sz="1800"/>
              <a:t>原则</a:t>
            </a:r>
            <a:r>
              <a:rPr lang="en-US" altLang="zh-CN" sz="1800"/>
              <a:t>”</a:t>
            </a:r>
            <a:r>
              <a:rPr lang="zh-CN" altLang="zh-CN" sz="1800"/>
              <a:t>将</a:t>
            </a:r>
            <a:r>
              <a:rPr lang="en-US" altLang="zh-CN" sz="1800"/>
              <a:t>I</a:t>
            </a:r>
            <a:r>
              <a:rPr lang="zh-CN" altLang="en-US" sz="1800"/>
              <a:t>与</a:t>
            </a:r>
            <a:r>
              <a:rPr lang="en-US" altLang="zh-CN" sz="1800"/>
              <a:t>think</a:t>
            </a:r>
            <a:r>
              <a:rPr lang="zh-CN" altLang="en-US" sz="1800"/>
              <a:t>进行结合。</a:t>
            </a:r>
            <a:endParaRPr lang="zh-CN" altLang="en-US" sz="1800"/>
          </a:p>
          <a:p>
            <a:pPr algn="l"/>
            <a:endParaRPr lang="zh-CN" altLang="en-US" sz="1800"/>
          </a:p>
          <a:p>
            <a:pPr algn="l"/>
            <a:r>
              <a:rPr lang="zh-CN" altLang="en-US" sz="1800"/>
              <a:t>阶段</a:t>
            </a:r>
            <a:r>
              <a:rPr lang="en-US" altLang="zh-CN" sz="1800"/>
              <a:t>2</a:t>
            </a:r>
            <a:r>
              <a:rPr lang="zh-CN" altLang="en-US" sz="1800"/>
              <a:t>：</a:t>
            </a:r>
            <a:r>
              <a:rPr lang="en-US" altLang="zh-CN" sz="1800"/>
              <a:t>I/book</a:t>
            </a:r>
            <a:r>
              <a:rPr lang="zh-CN" altLang="zh-CN" sz="1800"/>
              <a:t>都可以和</a:t>
            </a:r>
            <a:r>
              <a:rPr lang="en-US" altLang="zh-CN" sz="1800"/>
              <a:t>is</a:t>
            </a:r>
            <a:r>
              <a:rPr lang="zh-CN" altLang="en-US" sz="1800"/>
              <a:t>结合，</a:t>
            </a:r>
            <a:r>
              <a:rPr lang="en-US" altLang="zh-CN" sz="1800"/>
              <a:t>“</a:t>
            </a:r>
            <a:r>
              <a:rPr lang="zh-CN" altLang="en-US" sz="1800"/>
              <a:t>语义连贯性</a:t>
            </a:r>
            <a:r>
              <a:rPr lang="zh-CN" altLang="zh-CN" sz="1800"/>
              <a:t>原则</a:t>
            </a:r>
            <a:r>
              <a:rPr lang="en-US" altLang="zh-CN" sz="1800"/>
              <a:t>”</a:t>
            </a:r>
            <a:r>
              <a:rPr lang="zh-CN" altLang="zh-CN" sz="1800"/>
              <a:t>将</a:t>
            </a:r>
            <a:r>
              <a:rPr lang="en-US" altLang="zh-CN" sz="1800"/>
              <a:t>book</a:t>
            </a:r>
            <a:r>
              <a:rPr lang="zh-CN" altLang="zh-CN" sz="1800"/>
              <a:t>与</a:t>
            </a:r>
            <a:r>
              <a:rPr lang="en-US" altLang="zh-CN" sz="1800"/>
              <a:t>is</a:t>
            </a:r>
            <a:r>
              <a:rPr lang="zh-CN" altLang="en-US" sz="1800"/>
              <a:t>进行结合。</a:t>
            </a:r>
            <a:endParaRPr lang="zh-CN" altLang="en-US" sz="1800"/>
          </a:p>
          <a:p>
            <a:pPr algn="l"/>
            <a:endParaRPr lang="zh-CN" altLang="en-US" sz="1800"/>
          </a:p>
          <a:p>
            <a:pPr algn="l"/>
            <a:r>
              <a:rPr lang="zh-CN" altLang="en-US" sz="1800"/>
              <a:t>（</a:t>
            </a:r>
            <a:r>
              <a:rPr lang="zh-CN" altLang="en-US" sz="1800">
                <a:sym typeface="+mn-ea"/>
              </a:rPr>
              <a:t>语义连贯性</a:t>
            </a:r>
            <a:r>
              <a:rPr lang="zh-CN" altLang="zh-CN" sz="1800">
                <a:sym typeface="+mn-ea"/>
              </a:rPr>
              <a:t>原则 </a:t>
            </a:r>
            <a:r>
              <a:rPr lang="en-US" altLang="zh-CN" sz="1800">
                <a:sym typeface="+mn-ea"/>
              </a:rPr>
              <a:t>&gt; </a:t>
            </a:r>
            <a:r>
              <a:rPr lang="zh-CN" altLang="zh-CN" sz="1800">
                <a:sym typeface="+mn-ea"/>
              </a:rPr>
              <a:t>局部性</a:t>
            </a:r>
            <a:r>
              <a:rPr lang="zh-CN" altLang="en-US" sz="1800">
                <a:sym typeface="+mn-ea"/>
              </a:rPr>
              <a:t>原则</a:t>
            </a:r>
            <a:r>
              <a:rPr lang="zh-CN" altLang="en-US" sz="1800"/>
              <a:t>）</a:t>
            </a:r>
            <a:endParaRPr lang="zh-CN"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sz="3600">
                <a:sym typeface="+mn-ea"/>
              </a:rPr>
              <a:t>流变构式语法</a:t>
            </a:r>
            <a:r>
              <a:rPr lang="zh-CN" altLang="en-US" sz="3600"/>
              <a:t>分析器的分析</a:t>
            </a:r>
            <a:r>
              <a:rPr lang="zh-CN" altLang="en-US" sz="3600">
                <a:sym typeface="+mn-ea"/>
              </a:rPr>
              <a:t>原则</a:t>
            </a:r>
            <a:r>
              <a:rPr lang="zh-CN" altLang="en-US" sz="3600"/>
              <a:t>：例</a:t>
            </a:r>
            <a:r>
              <a:rPr lang="en-US" altLang="zh-CN" sz="3600"/>
              <a:t>2</a:t>
            </a:r>
            <a:endParaRPr lang="en-US" altLang="zh-CN" sz="3600"/>
          </a:p>
        </p:txBody>
      </p:sp>
      <p:sp>
        <p:nvSpPr>
          <p:cNvPr id="6" name="文本框 5"/>
          <p:cNvSpPr txBox="1"/>
          <p:nvPr/>
        </p:nvSpPr>
        <p:spPr>
          <a:xfrm>
            <a:off x="537210" y="5330190"/>
            <a:ext cx="8150225" cy="1198880"/>
          </a:xfrm>
          <a:prstGeom prst="rect">
            <a:avLst/>
          </a:prstGeom>
          <a:noFill/>
        </p:spPr>
        <p:txBody>
          <a:bodyPr wrap="square" rtlCol="0">
            <a:spAutoFit/>
          </a:bodyPr>
          <a:p>
            <a:pPr algn="l"/>
            <a:r>
              <a:rPr lang="en-US"/>
              <a:t>students with strong work ethics </a:t>
            </a:r>
            <a:r>
              <a:rPr lang="zh-CN"/>
              <a:t>和 </a:t>
            </a:r>
            <a:r>
              <a:rPr lang="en-US">
                <a:sym typeface="+mn-ea"/>
              </a:rPr>
              <a:t>strong work ethics </a:t>
            </a:r>
            <a:r>
              <a:rPr lang="zh-CN">
                <a:sym typeface="+mn-ea"/>
              </a:rPr>
              <a:t>都可以做全句的 </a:t>
            </a:r>
            <a:r>
              <a:rPr lang="en-US" altLang="zh-CN">
                <a:sym typeface="+mn-ea"/>
              </a:rPr>
              <a:t>subject</a:t>
            </a:r>
            <a:r>
              <a:rPr lang="zh-CN" altLang="zh-CN">
                <a:sym typeface="+mn-ea"/>
              </a:rPr>
              <a:t>，</a:t>
            </a:r>
            <a:endParaRPr lang="zh-CN" altLang="zh-CN">
              <a:sym typeface="+mn-ea"/>
            </a:endParaRPr>
          </a:p>
          <a:p>
            <a:pPr algn="l"/>
            <a:endParaRPr lang="zh-CN" altLang="zh-CN">
              <a:sym typeface="+mn-ea"/>
            </a:endParaRPr>
          </a:p>
          <a:p>
            <a:pPr algn="l"/>
            <a:r>
              <a:rPr lang="zh-CN" altLang="zh-CN">
                <a:sym typeface="+mn-ea"/>
              </a:rPr>
              <a:t>在</a:t>
            </a:r>
            <a:r>
              <a:rPr lang="en-US" altLang="zh-CN">
                <a:sym typeface="+mn-ea"/>
              </a:rPr>
              <a:t>“</a:t>
            </a:r>
            <a:r>
              <a:rPr lang="zh-CN" altLang="zh-CN">
                <a:sym typeface="+mn-ea"/>
              </a:rPr>
              <a:t>最大功能范围原则</a:t>
            </a:r>
            <a:r>
              <a:rPr lang="en-US" altLang="zh-CN">
                <a:sym typeface="+mn-ea"/>
              </a:rPr>
              <a:t>”</a:t>
            </a:r>
            <a:r>
              <a:rPr lang="zh-CN" altLang="zh-CN">
                <a:sym typeface="+mn-ea"/>
              </a:rPr>
              <a:t>的指导下，全句选择 </a:t>
            </a:r>
            <a:r>
              <a:rPr lang="en-US">
                <a:sym typeface="+mn-ea"/>
              </a:rPr>
              <a:t>students with strong work ethics </a:t>
            </a:r>
            <a:r>
              <a:rPr lang="zh-CN" altLang="en-US">
                <a:sym typeface="+mn-ea"/>
              </a:rPr>
              <a:t>作为自己的主语。</a:t>
            </a:r>
            <a:endParaRPr lang="zh-CN" altLang="en-US">
              <a:sym typeface="+mn-ea"/>
            </a:endParaRPr>
          </a:p>
        </p:txBody>
      </p:sp>
      <p:pic>
        <p:nvPicPr>
          <p:cNvPr id="7" name="图片 6"/>
          <p:cNvPicPr>
            <a:picLocks noChangeAspect="1"/>
          </p:cNvPicPr>
          <p:nvPr/>
        </p:nvPicPr>
        <p:blipFill>
          <a:blip r:embed="rId1"/>
          <a:srcRect l="11425" r="2543" b="16299"/>
          <a:stretch>
            <a:fillRect/>
          </a:stretch>
        </p:blipFill>
        <p:spPr>
          <a:xfrm>
            <a:off x="537210" y="2308225"/>
            <a:ext cx="6096635" cy="2240915"/>
          </a:xfrm>
          <a:prstGeom prst="rect">
            <a:avLst/>
          </a:prstGeom>
        </p:spPr>
      </p:pic>
      <p:pic>
        <p:nvPicPr>
          <p:cNvPr id="3" name="图片 2"/>
          <p:cNvPicPr>
            <a:picLocks noChangeAspect="1"/>
          </p:cNvPicPr>
          <p:nvPr/>
        </p:nvPicPr>
        <p:blipFill>
          <a:blip r:embed="rId2"/>
          <a:stretch>
            <a:fillRect/>
          </a:stretch>
        </p:blipFill>
        <p:spPr>
          <a:xfrm>
            <a:off x="6714490" y="4241800"/>
            <a:ext cx="2261870" cy="3524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流变构式语法总结</a:t>
            </a:r>
            <a:endParaRPr lang="en-US" altLang="zh-CN">
              <a:sym typeface="+mn-ea"/>
            </a:endParaRPr>
          </a:p>
        </p:txBody>
      </p:sp>
      <p:sp>
        <p:nvSpPr>
          <p:cNvPr id="3" name="内容占位符 2"/>
          <p:cNvSpPr>
            <a:spLocks noGrp="1"/>
          </p:cNvSpPr>
          <p:nvPr>
            <p:ph idx="1"/>
          </p:nvPr>
        </p:nvSpPr>
        <p:spPr>
          <a:xfrm>
            <a:off x="457200" y="1828800"/>
            <a:ext cx="8229600" cy="4292600"/>
          </a:xfrm>
        </p:spPr>
        <p:txBody>
          <a:bodyPr/>
          <a:p>
            <a:r>
              <a:rPr lang="zh-CN" altLang="en-US" sz="2300"/>
              <a:t>属于</a:t>
            </a:r>
            <a:r>
              <a:rPr lang="en-US" altLang="zh-CN" sz="2300"/>
              <a:t>“</a:t>
            </a:r>
            <a:r>
              <a:rPr lang="zh-CN" altLang="en-US" sz="2300"/>
              <a:t>激进的构式语法</a:t>
            </a:r>
            <a:r>
              <a:rPr lang="en-US" altLang="zh-CN" sz="2300"/>
              <a:t>”</a:t>
            </a:r>
            <a:r>
              <a:rPr lang="zh-CN" altLang="en-US" sz="2300"/>
              <a:t>，取消了词和短语的概念，主张一切类型的知识都是构式。</a:t>
            </a:r>
            <a:endParaRPr lang="zh-CN" altLang="en-US" sz="2300"/>
          </a:p>
          <a:p>
            <a:pPr marL="0" indent="0">
              <a:buNone/>
            </a:pPr>
            <a:endParaRPr lang="zh-CN" altLang="en-US" sz="2300">
              <a:sym typeface="+mn-ea"/>
            </a:endParaRPr>
          </a:p>
          <a:p>
            <a:pPr marL="0" indent="0">
              <a:buNone/>
            </a:pPr>
            <a:r>
              <a:rPr lang="zh-CN" altLang="en-US" sz="2300">
                <a:sym typeface="+mn-ea"/>
              </a:rPr>
              <a:t>评价：能够取消的是名称，不是名称所对应的事物。即使现阶段不用</a:t>
            </a:r>
            <a:r>
              <a:rPr lang="en-US" altLang="zh-CN" sz="2300">
                <a:sym typeface="+mn-ea"/>
              </a:rPr>
              <a:t>“</a:t>
            </a:r>
            <a:r>
              <a:rPr lang="zh-CN" altLang="en-US" sz="2300">
                <a:sym typeface="+mn-ea"/>
              </a:rPr>
              <a:t>词</a:t>
            </a:r>
            <a:r>
              <a:rPr lang="en-US" altLang="zh-CN" sz="2300">
                <a:sym typeface="+mn-ea"/>
              </a:rPr>
              <a:t>”</a:t>
            </a:r>
            <a:r>
              <a:rPr lang="zh-CN" altLang="en-US" sz="2300">
                <a:sym typeface="+mn-ea"/>
              </a:rPr>
              <a:t>和</a:t>
            </a:r>
            <a:r>
              <a:rPr lang="en-US" altLang="zh-CN" sz="2300">
                <a:sym typeface="+mn-ea"/>
              </a:rPr>
              <a:t>“</a:t>
            </a:r>
            <a:r>
              <a:rPr lang="zh-CN" altLang="en-US" sz="2300">
                <a:sym typeface="+mn-ea"/>
              </a:rPr>
              <a:t>短语</a:t>
            </a:r>
            <a:r>
              <a:rPr lang="en-US" altLang="zh-CN" sz="2300">
                <a:sym typeface="+mn-ea"/>
              </a:rPr>
              <a:t>”</a:t>
            </a:r>
            <a:r>
              <a:rPr lang="zh-CN" altLang="en-US" sz="2300">
                <a:sym typeface="+mn-ea"/>
              </a:rPr>
              <a:t>描述，未来随着知识库规模的增大与丰富，两类知识之间的区别以及父类子类的关系还是会凸显出来。</a:t>
            </a:r>
            <a:endParaRPr lang="zh-CN" altLang="en-US" sz="2300">
              <a:sym typeface="+mn-ea"/>
            </a:endParaRPr>
          </a:p>
          <a:p>
            <a:pPr indent="0">
              <a:spcBef>
                <a:spcPts val="0"/>
              </a:spcBef>
              <a:buNone/>
            </a:pPr>
            <a:endParaRPr lang="zh-CN" altLang="en-US" sz="2300"/>
          </a:p>
          <a:p>
            <a:r>
              <a:rPr lang="zh-CN" altLang="en-US" sz="2300">
                <a:sym typeface="+mn-ea"/>
              </a:rPr>
              <a:t>不为构式设置类型层级：每个构式都有自身的独特性，</a:t>
            </a:r>
            <a:r>
              <a:rPr lang="en-US" altLang="zh-CN" sz="2300">
                <a:sym typeface="+mn-ea"/>
              </a:rPr>
              <a:t>“</a:t>
            </a:r>
            <a:r>
              <a:rPr lang="zh-CN" altLang="en-US" sz="2300">
                <a:sym typeface="+mn-ea"/>
              </a:rPr>
              <a:t>只为自己代言</a:t>
            </a:r>
            <a:r>
              <a:rPr lang="en-US" altLang="zh-CN" sz="2300">
                <a:sym typeface="+mn-ea"/>
              </a:rPr>
              <a:t>”</a:t>
            </a:r>
            <a:r>
              <a:rPr lang="zh-CN" altLang="en-US" sz="2300">
                <a:sym typeface="+mn-ea"/>
              </a:rPr>
              <a:t>。</a:t>
            </a:r>
            <a:endParaRPr lang="zh-CN" altLang="en-US" sz="2300">
              <a:sym typeface="+mn-ea"/>
            </a:endParaRPr>
          </a:p>
          <a:p>
            <a:pPr marL="0" indent="0">
              <a:buNone/>
            </a:pPr>
            <a:endParaRPr lang="zh-CN" altLang="en-US" sz="2300">
              <a:sym typeface="+mn-ea"/>
            </a:endParaRPr>
          </a:p>
          <a:p>
            <a:pPr marL="0" indent="0">
              <a:buNone/>
            </a:pPr>
            <a:r>
              <a:rPr lang="zh-CN" altLang="en-US" sz="2300">
                <a:sym typeface="+mn-ea"/>
              </a:rPr>
              <a:t>评价：</a:t>
            </a:r>
            <a:r>
              <a:rPr lang="zh-CN" altLang="en-US" sz="2300"/>
              <a:t>没有类型层级的知识库只是处于知识库建设的初级阶段，不能算作优点。</a:t>
            </a:r>
            <a:endParaRPr lang="zh-CN" altLang="en-US"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流变构式语法总结</a:t>
            </a:r>
            <a:endParaRPr lang="en-US" altLang="zh-CN">
              <a:sym typeface="+mn-ea"/>
            </a:endParaRPr>
          </a:p>
        </p:txBody>
      </p:sp>
      <p:sp>
        <p:nvSpPr>
          <p:cNvPr id="3" name="内容占位符 2"/>
          <p:cNvSpPr>
            <a:spLocks noGrp="1"/>
          </p:cNvSpPr>
          <p:nvPr>
            <p:ph idx="1"/>
          </p:nvPr>
        </p:nvSpPr>
        <p:spPr>
          <a:xfrm>
            <a:off x="457200" y="1981200"/>
            <a:ext cx="8229600" cy="4292600"/>
          </a:xfrm>
        </p:spPr>
        <p:txBody>
          <a:bodyPr/>
          <a:p>
            <a:r>
              <a:rPr lang="zh-CN" altLang="en-US" sz="2400"/>
              <a:t>设计短语层级的构式的时候，将语法范畴与语法功能直接组织在一起，并且用同样的名称为条目命名，例如 </a:t>
            </a:r>
            <a:r>
              <a:rPr lang="en-US" altLang="zh-CN" sz="2400"/>
              <a:t>subject-verb-cxn</a:t>
            </a:r>
            <a:r>
              <a:rPr lang="zh-CN" altLang="en-US" sz="2400"/>
              <a:t>。</a:t>
            </a:r>
            <a:endParaRPr lang="zh-CN" altLang="en-US" sz="2400"/>
          </a:p>
          <a:p>
            <a:endParaRPr lang="zh-CN" altLang="en-US" sz="2400"/>
          </a:p>
          <a:p>
            <a:pPr marL="0" indent="0">
              <a:spcBef>
                <a:spcPts val="0"/>
              </a:spcBef>
              <a:buNone/>
            </a:pPr>
            <a:r>
              <a:rPr lang="zh-CN" altLang="en-US" sz="2400"/>
              <a:t>评价：当知识库的规模扩大到一定程度，这样层次混淆的规则条目会令知识库变得难以维护。</a:t>
            </a:r>
            <a:endParaRPr lang="zh-CN" altLang="en-US" sz="2400"/>
          </a:p>
          <a:p>
            <a:pPr marL="0" indent="0">
              <a:spcBef>
                <a:spcPts val="0"/>
              </a:spcBef>
              <a:buNone/>
            </a:pPr>
            <a:endParaRPr lang="zh-CN" altLang="en-US" sz="2400"/>
          </a:p>
          <a:p>
            <a:r>
              <a:rPr lang="zh-CN" altLang="en-US" sz="2400"/>
              <a:t>在知识工程与语言自动分析</a:t>
            </a:r>
            <a:r>
              <a:rPr lang="en-US" altLang="zh-CN" sz="2400"/>
              <a:t>/</a:t>
            </a:r>
            <a:r>
              <a:rPr lang="zh-CN" altLang="en-US" sz="2400"/>
              <a:t>生成方面，还处于用个例证明某个知识条目或分析策略的优越性的阶段，目前距离构建 </a:t>
            </a:r>
            <a:r>
              <a:rPr lang="en-US" altLang="zh-CN" sz="2400"/>
              <a:t>broad coverage grammar </a:t>
            </a:r>
            <a:r>
              <a:rPr lang="zh-CN" altLang="en-US" sz="2400"/>
              <a:t>的水平</a:t>
            </a:r>
            <a:r>
              <a:rPr lang="zh-CN" altLang="en-US" sz="2400"/>
              <a:t>相距较远</a:t>
            </a:r>
            <a:r>
              <a:rPr lang="zh-CN" altLang="zh-CN" sz="2400"/>
              <a:t>。</a:t>
            </a:r>
            <a:endParaRPr lang="zh-CN" altLang="zh-CN"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ym typeface="+mn-ea"/>
              </a:rPr>
              <a:t>体验构式语法</a:t>
            </a:r>
            <a:br>
              <a:rPr lang="zh-CN" altLang="en-US" sz="3200">
                <a:sym typeface="+mn-ea"/>
              </a:rPr>
            </a:br>
            <a:r>
              <a:rPr lang="zh-CN" altLang="en-US" sz="3200">
                <a:sym typeface="+mn-ea"/>
              </a:rPr>
              <a:t>（</a:t>
            </a:r>
            <a:r>
              <a:rPr lang="en-US" altLang="zh-CN" sz="3200">
                <a:sym typeface="+mn-ea"/>
              </a:rPr>
              <a:t>Embodied Construction Grammar, ECG</a:t>
            </a:r>
            <a:r>
              <a:rPr lang="zh-CN" altLang="en-US" sz="3200">
                <a:sym typeface="+mn-ea"/>
              </a:rPr>
              <a:t>）</a:t>
            </a:r>
            <a:endParaRPr lang="zh-CN" altLang="en-US" sz="3200">
              <a:sym typeface="+mn-ea"/>
            </a:endParaRPr>
          </a:p>
        </p:txBody>
      </p:sp>
      <p:sp>
        <p:nvSpPr>
          <p:cNvPr id="3" name="内容占位符 2"/>
          <p:cNvSpPr>
            <a:spLocks noGrp="1"/>
          </p:cNvSpPr>
          <p:nvPr>
            <p:ph idx="1"/>
          </p:nvPr>
        </p:nvSpPr>
        <p:spPr>
          <a:xfrm>
            <a:off x="457200" y="1744980"/>
            <a:ext cx="8229600" cy="4831080"/>
          </a:xfrm>
        </p:spPr>
        <p:txBody>
          <a:bodyPr/>
          <a:p>
            <a:r>
              <a:rPr lang="zh-CN" altLang="en-US"/>
              <a:t>体验构式语法借鉴了大量认知语义学文献中归纳总结出的语义图式（</a:t>
            </a:r>
            <a:r>
              <a:rPr lang="en-US" altLang="zh-CN"/>
              <a:t>schema</a:t>
            </a:r>
            <a:r>
              <a:rPr lang="zh-CN" altLang="en-US"/>
              <a:t>），用于描写语义框架以及语义框架之间的关系（包括继承、激活和调用等）。</a:t>
            </a:r>
            <a:endParaRPr lang="zh-CN" altLang="en-US"/>
          </a:p>
          <a:p>
            <a:endParaRPr lang="zh-CN" altLang="en-US"/>
          </a:p>
          <a:p>
            <a:r>
              <a:rPr lang="en-US" altLang="zh-CN"/>
              <a:t>“</a:t>
            </a:r>
            <a:r>
              <a:rPr lang="zh-CN" altLang="en-US"/>
              <a:t>体验</a:t>
            </a:r>
            <a:r>
              <a:rPr lang="en-US" altLang="zh-CN"/>
              <a:t>”</a:t>
            </a:r>
            <a:r>
              <a:rPr lang="zh-CN" altLang="en-US"/>
              <a:t>（</a:t>
            </a:r>
            <a:r>
              <a:rPr lang="en-US" altLang="zh-CN"/>
              <a:t>e</a:t>
            </a:r>
            <a:r>
              <a:rPr lang="en-US" altLang="zh-CN"/>
              <a:t>mbodied</a:t>
            </a:r>
            <a:r>
              <a:rPr lang="zh-CN" altLang="en-US"/>
              <a:t>，有的文献也翻译成</a:t>
            </a:r>
            <a:r>
              <a:rPr lang="en-US" altLang="zh-CN"/>
              <a:t>“</a:t>
            </a:r>
            <a:r>
              <a:rPr lang="zh-CN" altLang="en-US"/>
              <a:t>体认知</a:t>
            </a:r>
            <a:r>
              <a:rPr lang="en-US" altLang="zh-CN"/>
              <a:t>”“</a:t>
            </a:r>
            <a:r>
              <a:rPr lang="zh-CN" altLang="en-US"/>
              <a:t>具身</a:t>
            </a:r>
            <a:r>
              <a:rPr lang="en-US" altLang="zh-CN"/>
              <a:t>”</a:t>
            </a:r>
            <a:r>
              <a:rPr lang="zh-CN" altLang="en-US"/>
              <a:t>）</a:t>
            </a:r>
            <a:r>
              <a:rPr lang="zh-CN" altLang="en-US"/>
              <a:t>的名字来源于认知语义学关于语义来源的认识：人类的语义知识来源于通过身体所感知到的经验。</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ym typeface="+mn-ea"/>
              </a:rPr>
              <a:t>体验构式语法</a:t>
            </a:r>
            <a:br>
              <a:rPr lang="zh-CN" altLang="en-US" sz="3200">
                <a:sym typeface="+mn-ea"/>
              </a:rPr>
            </a:br>
            <a:r>
              <a:rPr lang="zh-CN" altLang="en-US" sz="3200">
                <a:sym typeface="+mn-ea"/>
              </a:rPr>
              <a:t>（</a:t>
            </a:r>
            <a:r>
              <a:rPr lang="en-US" altLang="zh-CN" sz="3200">
                <a:sym typeface="+mn-ea"/>
              </a:rPr>
              <a:t>Embodied Construction Grammar, ECG</a:t>
            </a:r>
            <a:r>
              <a:rPr lang="zh-CN" altLang="en-US" sz="3200">
                <a:sym typeface="+mn-ea"/>
              </a:rPr>
              <a:t>）</a:t>
            </a:r>
            <a:endParaRPr lang="zh-CN" altLang="en-US" sz="3200">
              <a:sym typeface="+mn-ea"/>
            </a:endParaRPr>
          </a:p>
        </p:txBody>
      </p:sp>
      <p:sp>
        <p:nvSpPr>
          <p:cNvPr id="3" name="内容占位符 2"/>
          <p:cNvSpPr>
            <a:spLocks noGrp="1"/>
          </p:cNvSpPr>
          <p:nvPr>
            <p:ph idx="1"/>
          </p:nvPr>
        </p:nvSpPr>
        <p:spPr/>
        <p:txBody>
          <a:bodyPr/>
          <a:p>
            <a:r>
              <a:rPr lang="zh-CN" altLang="en-US"/>
              <a:t>与 </a:t>
            </a:r>
            <a:r>
              <a:rPr lang="en-US" altLang="zh-CN"/>
              <a:t>FCG “</a:t>
            </a:r>
            <a:r>
              <a:rPr lang="zh-CN" altLang="en-US"/>
              <a:t>一切皆构式</a:t>
            </a:r>
            <a:r>
              <a:rPr lang="en-US" altLang="zh-CN"/>
              <a:t>”</a:t>
            </a:r>
            <a:r>
              <a:rPr lang="zh-CN" altLang="en-US"/>
              <a:t>的处理方法不同，</a:t>
            </a:r>
            <a:r>
              <a:rPr lang="en-US" altLang="zh-CN"/>
              <a:t>ECG </a:t>
            </a:r>
            <a:r>
              <a:rPr lang="zh-CN" altLang="en-US"/>
              <a:t>将语言知识分为</a:t>
            </a:r>
            <a:r>
              <a:rPr lang="en-US" altLang="zh-CN"/>
              <a:t>“</a:t>
            </a:r>
            <a:r>
              <a:rPr lang="zh-CN" altLang="en-US"/>
              <a:t>构式</a:t>
            </a:r>
            <a:r>
              <a:rPr lang="en-US" altLang="zh-CN"/>
              <a:t>”</a:t>
            </a:r>
            <a:r>
              <a:rPr lang="zh-CN" altLang="en-US"/>
              <a:t>（</a:t>
            </a:r>
            <a:r>
              <a:rPr lang="en-US" altLang="zh-CN"/>
              <a:t>construction</a:t>
            </a:r>
            <a:r>
              <a:rPr lang="zh-CN" altLang="en-US"/>
              <a:t>）和</a:t>
            </a:r>
            <a:r>
              <a:rPr lang="en-US" altLang="zh-CN"/>
              <a:t>“</a:t>
            </a:r>
            <a:r>
              <a:rPr lang="zh-CN" altLang="en-US"/>
              <a:t>图式</a:t>
            </a:r>
            <a:r>
              <a:rPr lang="en-US" altLang="zh-CN"/>
              <a:t>”</a:t>
            </a:r>
            <a:r>
              <a:rPr lang="zh-CN" altLang="en-US"/>
              <a:t>（</a:t>
            </a:r>
            <a:r>
              <a:rPr lang="en-US" altLang="zh-CN"/>
              <a:t>schema</a:t>
            </a:r>
            <a:r>
              <a:rPr lang="zh-CN" altLang="en-US"/>
              <a:t>）两类。前者用于描写语法单位，后者用于描写语义框架。</a:t>
            </a:r>
            <a:endParaRPr lang="zh-CN" altLang="en-US"/>
          </a:p>
          <a:p>
            <a:endParaRPr lang="zh-CN" altLang="en-US"/>
          </a:p>
          <a:p>
            <a:r>
              <a:rPr lang="en-US" altLang="zh-CN"/>
              <a:t>ECG </a:t>
            </a:r>
            <a:r>
              <a:rPr lang="zh-CN" altLang="en-US"/>
              <a:t>的语法语义知识体现为类型层级，不同的条目通过上下位关系联系起来，这也与 </a:t>
            </a:r>
            <a:r>
              <a:rPr lang="en-US" altLang="zh-CN"/>
              <a:t>FCG </a:t>
            </a:r>
            <a:r>
              <a:rPr lang="zh-CN" altLang="en-US"/>
              <a:t>相区别。</a:t>
            </a:r>
            <a:endParaRPr lang="zh-CN" altLang="en-US"/>
          </a:p>
          <a:p>
            <a:endParaRPr lang="zh-CN" altLang="en-US"/>
          </a:p>
        </p:txBody>
      </p:sp>
      <p:sp>
        <p:nvSpPr>
          <p:cNvPr id="5" name="文本框 4"/>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ym typeface="+mn-ea"/>
              </a:rPr>
              <a:t>体验构式语法</a:t>
            </a:r>
            <a:br>
              <a:rPr lang="zh-CN" altLang="en-US" sz="3200">
                <a:sym typeface="+mn-ea"/>
              </a:rPr>
            </a:br>
            <a:r>
              <a:rPr lang="zh-CN" altLang="en-US" sz="3200">
                <a:sym typeface="+mn-ea"/>
              </a:rPr>
              <a:t>（</a:t>
            </a:r>
            <a:r>
              <a:rPr lang="en-US" altLang="zh-CN" sz="3200">
                <a:sym typeface="+mn-ea"/>
              </a:rPr>
              <a:t>Embodied Construction Grammar, ECG</a:t>
            </a:r>
            <a:r>
              <a:rPr lang="zh-CN" altLang="en-US" sz="3200">
                <a:sym typeface="+mn-ea"/>
              </a:rPr>
              <a:t>）</a:t>
            </a:r>
            <a:endParaRPr lang="zh-CN" altLang="en-US" sz="3200">
              <a:sym typeface="+mn-ea"/>
            </a:endParaRPr>
          </a:p>
        </p:txBody>
      </p:sp>
      <p:sp>
        <p:nvSpPr>
          <p:cNvPr id="3" name="内容占位符 2"/>
          <p:cNvSpPr>
            <a:spLocks noGrp="1"/>
          </p:cNvSpPr>
          <p:nvPr>
            <p:ph idx="1"/>
          </p:nvPr>
        </p:nvSpPr>
        <p:spPr/>
        <p:txBody>
          <a:bodyPr/>
          <a:p>
            <a:r>
              <a:rPr lang="zh-CN" altLang="zh-CN" sz="2700"/>
              <a:t>与</a:t>
            </a:r>
            <a:r>
              <a:rPr lang="en-US" altLang="zh-CN" sz="2700"/>
              <a:t>HPSG/SBCG</a:t>
            </a:r>
            <a:r>
              <a:rPr lang="zh-CN" altLang="en-US" sz="2700"/>
              <a:t>相似，</a:t>
            </a:r>
            <a:r>
              <a:rPr lang="en-US" altLang="zh-CN" sz="2700"/>
              <a:t>ECG</a:t>
            </a:r>
            <a:r>
              <a:rPr lang="zh-CN" altLang="en-US" sz="2700"/>
              <a:t>使用类型化的特征结构来表示语言知识，例如：</a:t>
            </a:r>
            <a:endParaRPr lang="zh-CN" altLang="en-US" sz="2700"/>
          </a:p>
        </p:txBody>
      </p:sp>
      <p:sp>
        <p:nvSpPr>
          <p:cNvPr id="5" name="文本框 4"/>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pic>
        <p:nvPicPr>
          <p:cNvPr id="4" name="图片 3"/>
          <p:cNvPicPr>
            <a:picLocks noChangeAspect="1"/>
          </p:cNvPicPr>
          <p:nvPr/>
        </p:nvPicPr>
        <p:blipFill>
          <a:blip r:embed="rId1"/>
          <a:stretch>
            <a:fillRect/>
          </a:stretch>
        </p:blipFill>
        <p:spPr>
          <a:xfrm>
            <a:off x="1195705" y="2983230"/>
            <a:ext cx="2997200" cy="3678555"/>
          </a:xfrm>
          <a:prstGeom prst="rect">
            <a:avLst/>
          </a:prstGeom>
        </p:spPr>
      </p:pic>
      <p:pic>
        <p:nvPicPr>
          <p:cNvPr id="8" name="图片 7"/>
          <p:cNvPicPr>
            <a:picLocks noChangeAspect="1"/>
          </p:cNvPicPr>
          <p:nvPr/>
        </p:nvPicPr>
        <p:blipFill>
          <a:blip r:embed="rId2"/>
          <a:stretch>
            <a:fillRect/>
          </a:stretch>
        </p:blipFill>
        <p:spPr>
          <a:xfrm>
            <a:off x="4794250" y="2983230"/>
            <a:ext cx="3341370" cy="21069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ym typeface="+mn-ea"/>
              </a:rPr>
              <a:t>体验构式语法</a:t>
            </a:r>
            <a:br>
              <a:rPr lang="zh-CN" altLang="en-US" sz="3200">
                <a:sym typeface="+mn-ea"/>
              </a:rPr>
            </a:br>
            <a:r>
              <a:rPr lang="zh-CN" altLang="en-US" sz="3200">
                <a:sym typeface="+mn-ea"/>
              </a:rPr>
              <a:t>（</a:t>
            </a:r>
            <a:r>
              <a:rPr lang="en-US" altLang="zh-CN" sz="3200">
                <a:sym typeface="+mn-ea"/>
              </a:rPr>
              <a:t>Embodied Construction Grammar, ECG</a:t>
            </a:r>
            <a:r>
              <a:rPr lang="zh-CN" altLang="en-US" sz="3200">
                <a:sym typeface="+mn-ea"/>
              </a:rPr>
              <a:t>）</a:t>
            </a:r>
            <a:endParaRPr lang="zh-CN" altLang="en-US" sz="3200">
              <a:sym typeface="+mn-ea"/>
            </a:endParaRPr>
          </a:p>
        </p:txBody>
      </p:sp>
      <p:sp>
        <p:nvSpPr>
          <p:cNvPr id="3" name="内容占位符 2"/>
          <p:cNvSpPr>
            <a:spLocks noGrp="1"/>
          </p:cNvSpPr>
          <p:nvPr>
            <p:ph idx="1"/>
          </p:nvPr>
        </p:nvSpPr>
        <p:spPr/>
        <p:txBody>
          <a:bodyPr/>
          <a:p>
            <a:r>
              <a:rPr lang="zh-CN" altLang="zh-CN" sz="2700"/>
              <a:t>与</a:t>
            </a:r>
            <a:r>
              <a:rPr lang="en-US" altLang="zh-CN" sz="2700"/>
              <a:t>HPSG/SBCG</a:t>
            </a:r>
            <a:r>
              <a:rPr lang="zh-CN" altLang="en-US" sz="2700"/>
              <a:t>相似，</a:t>
            </a:r>
            <a:r>
              <a:rPr lang="en-US" altLang="zh-CN" sz="2700"/>
              <a:t>ECG</a:t>
            </a:r>
            <a:r>
              <a:rPr lang="zh-CN" altLang="en-US" sz="2700"/>
              <a:t>使用类型化的特征结构来表示语言知识，例如：</a:t>
            </a:r>
            <a:endParaRPr lang="zh-CN" altLang="en-US" sz="2700"/>
          </a:p>
        </p:txBody>
      </p:sp>
      <p:sp>
        <p:nvSpPr>
          <p:cNvPr id="5" name="文本框 4"/>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pic>
        <p:nvPicPr>
          <p:cNvPr id="6" name="图片 5"/>
          <p:cNvPicPr>
            <a:picLocks noChangeAspect="1"/>
          </p:cNvPicPr>
          <p:nvPr/>
        </p:nvPicPr>
        <p:blipFill>
          <a:blip r:embed="rId1"/>
          <a:stretch>
            <a:fillRect/>
          </a:stretch>
        </p:blipFill>
        <p:spPr>
          <a:xfrm>
            <a:off x="832485" y="2981325"/>
            <a:ext cx="2569845" cy="3689350"/>
          </a:xfrm>
          <a:prstGeom prst="rect">
            <a:avLst/>
          </a:prstGeom>
        </p:spPr>
      </p:pic>
      <p:pic>
        <p:nvPicPr>
          <p:cNvPr id="7" name="图片 6"/>
          <p:cNvPicPr>
            <a:picLocks noChangeAspect="1"/>
          </p:cNvPicPr>
          <p:nvPr/>
        </p:nvPicPr>
        <p:blipFill>
          <a:blip r:embed="rId2"/>
          <a:stretch>
            <a:fillRect/>
          </a:stretch>
        </p:blipFill>
        <p:spPr>
          <a:xfrm>
            <a:off x="3691890" y="2994025"/>
            <a:ext cx="4905375" cy="3676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三种面向计算的构式语法</a:t>
            </a:r>
            <a:endParaRPr lang="zh-CN" altLang="en-US"/>
          </a:p>
        </p:txBody>
      </p:sp>
      <p:sp>
        <p:nvSpPr>
          <p:cNvPr id="3" name="内容占位符 2"/>
          <p:cNvSpPr>
            <a:spLocks noGrp="1"/>
          </p:cNvSpPr>
          <p:nvPr>
            <p:ph idx="1"/>
          </p:nvPr>
        </p:nvSpPr>
        <p:spPr/>
        <p:txBody>
          <a:bodyPr/>
          <a:p>
            <a:r>
              <a:rPr lang="zh-CN" altLang="en-US" sz="2800"/>
              <a:t>流变构式语法（</a:t>
            </a:r>
            <a:r>
              <a:rPr lang="en-US" altLang="zh-CN" sz="2800"/>
              <a:t>Fluid Construction Grammar, FCG</a:t>
            </a:r>
            <a:r>
              <a:rPr lang="zh-CN" altLang="en-US" sz="2800"/>
              <a:t>）：有对应的知识库</a:t>
            </a:r>
            <a:endParaRPr lang="zh-CN" altLang="en-US" sz="2800"/>
          </a:p>
          <a:p>
            <a:r>
              <a:rPr lang="zh-CN" altLang="en-US" sz="2800"/>
              <a:t>体验构式语法（</a:t>
            </a:r>
            <a:r>
              <a:rPr lang="en-US" altLang="zh-CN" sz="2800"/>
              <a:t>Embodied Construction Grammar, ECG</a:t>
            </a:r>
            <a:r>
              <a:rPr lang="zh-CN" altLang="en-US" sz="2800"/>
              <a:t>）：</a:t>
            </a:r>
            <a:r>
              <a:rPr lang="zh-CN" altLang="en-US" sz="2800">
                <a:sym typeface="+mn-ea"/>
              </a:rPr>
              <a:t>有对应的知识库</a:t>
            </a:r>
            <a:endParaRPr lang="zh-CN" altLang="en-US" sz="2800"/>
          </a:p>
          <a:p>
            <a:r>
              <a:rPr lang="zh-CN" altLang="en-US" sz="2800"/>
              <a:t>分布式构式语法（</a:t>
            </a:r>
            <a:r>
              <a:rPr lang="en-US" altLang="zh-CN" sz="2800"/>
              <a:t>Distributional Construction Grammar, DisCxG</a:t>
            </a:r>
            <a:r>
              <a:rPr lang="zh-CN" altLang="en-US" sz="2800"/>
              <a:t>）：</a:t>
            </a:r>
            <a:r>
              <a:rPr lang="zh-CN" altLang="en-US" sz="2800">
                <a:sym typeface="+mn-ea"/>
              </a:rPr>
              <a:t>（至</a:t>
            </a:r>
            <a:r>
              <a:rPr lang="en-US" altLang="zh-CN" sz="2800">
                <a:sym typeface="+mn-ea"/>
              </a:rPr>
              <a:t>2019</a:t>
            </a:r>
            <a:r>
              <a:rPr lang="zh-CN" altLang="en-US" sz="2800">
                <a:sym typeface="+mn-ea"/>
              </a:rPr>
              <a:t>年</a:t>
            </a:r>
            <a:r>
              <a:rPr lang="en-US" altLang="zh-CN" sz="2800">
                <a:sym typeface="+mn-ea"/>
              </a:rPr>
              <a:t>8</a:t>
            </a:r>
            <a:r>
              <a:rPr lang="zh-CN" altLang="en-US" sz="2800">
                <a:sym typeface="+mn-ea"/>
              </a:rPr>
              <a:t>月）</a:t>
            </a:r>
            <a:r>
              <a:rPr lang="zh-CN" altLang="en-US" sz="2800">
                <a:sym typeface="+mn-ea"/>
              </a:rPr>
              <a:t>仅有理论设计，没有知识工程实践</a:t>
            </a:r>
            <a:endParaRPr lang="zh-CN" altLang="en-US" sz="2800">
              <a:sym typeface="+mn-ea"/>
            </a:endParaRPr>
          </a:p>
          <a:p>
            <a:pPr marL="0" indent="0">
              <a:buNone/>
            </a:pPr>
            <a:endParaRPr lang="zh-CN" altLang="zh-CN" sz="2000"/>
          </a:p>
          <a:p>
            <a:pPr marL="0" indent="0">
              <a:buNone/>
            </a:pPr>
            <a:r>
              <a:rPr lang="zh-CN" altLang="zh-CN" sz="2000"/>
              <a:t>本次报告重点介绍与语言知识的形式化表示和语言自动分析与生成有关的内容，淡去各个构式理论在心理加工、语言演化、神经科学等方面的背景。</a:t>
            </a:r>
            <a:endParaRPr lang="zh-CN" altLang="zh-CN"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ym typeface="+mn-ea"/>
              </a:rPr>
              <a:t>体验构式语法</a:t>
            </a:r>
            <a:br>
              <a:rPr lang="zh-CN" altLang="en-US" sz="3200">
                <a:sym typeface="+mn-ea"/>
              </a:rPr>
            </a:br>
            <a:r>
              <a:rPr lang="zh-CN" altLang="en-US" sz="3200">
                <a:sym typeface="+mn-ea"/>
              </a:rPr>
              <a:t>（</a:t>
            </a:r>
            <a:r>
              <a:rPr lang="en-US" altLang="zh-CN" sz="3200">
                <a:sym typeface="+mn-ea"/>
              </a:rPr>
              <a:t>Embodied Construction Grammar, ECG</a:t>
            </a:r>
            <a:r>
              <a:rPr lang="zh-CN" altLang="en-US" sz="3200">
                <a:sym typeface="+mn-ea"/>
              </a:rPr>
              <a:t>）</a:t>
            </a:r>
            <a:endParaRPr lang="zh-CN" altLang="en-US" sz="3200">
              <a:sym typeface="+mn-ea"/>
            </a:endParaRPr>
          </a:p>
        </p:txBody>
      </p:sp>
      <p:sp>
        <p:nvSpPr>
          <p:cNvPr id="3" name="内容占位符 2"/>
          <p:cNvSpPr>
            <a:spLocks noGrp="1"/>
          </p:cNvSpPr>
          <p:nvPr>
            <p:ph idx="1"/>
          </p:nvPr>
        </p:nvSpPr>
        <p:spPr/>
        <p:txBody>
          <a:bodyPr/>
          <a:p>
            <a:r>
              <a:rPr lang="zh-CN" altLang="zh-CN" sz="2700"/>
              <a:t>与</a:t>
            </a:r>
            <a:r>
              <a:rPr lang="en-US" altLang="zh-CN" sz="2700"/>
              <a:t>HPSG/SBCG</a:t>
            </a:r>
            <a:r>
              <a:rPr lang="zh-CN" altLang="en-US" sz="2700"/>
              <a:t>相似，</a:t>
            </a:r>
            <a:r>
              <a:rPr lang="en-US" altLang="zh-CN" sz="2700"/>
              <a:t>ECG</a:t>
            </a:r>
            <a:r>
              <a:rPr lang="zh-CN" altLang="en-US" sz="2700"/>
              <a:t>使用类型化的特征结构来表示语言知识，例如：</a:t>
            </a:r>
            <a:endParaRPr lang="zh-CN" altLang="en-US" sz="2700"/>
          </a:p>
        </p:txBody>
      </p:sp>
      <p:sp>
        <p:nvSpPr>
          <p:cNvPr id="5" name="文本框 4"/>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pic>
        <p:nvPicPr>
          <p:cNvPr id="4" name="图片 3"/>
          <p:cNvPicPr>
            <a:picLocks noChangeAspect="1"/>
          </p:cNvPicPr>
          <p:nvPr/>
        </p:nvPicPr>
        <p:blipFill>
          <a:blip r:embed="rId1"/>
          <a:stretch>
            <a:fillRect/>
          </a:stretch>
        </p:blipFill>
        <p:spPr>
          <a:xfrm>
            <a:off x="5247640" y="3000375"/>
            <a:ext cx="3352800" cy="1390650"/>
          </a:xfrm>
          <a:prstGeom prst="rect">
            <a:avLst/>
          </a:prstGeom>
        </p:spPr>
      </p:pic>
      <p:pic>
        <p:nvPicPr>
          <p:cNvPr id="8" name="图片 7"/>
          <p:cNvPicPr>
            <a:picLocks noChangeAspect="1"/>
          </p:cNvPicPr>
          <p:nvPr/>
        </p:nvPicPr>
        <p:blipFill>
          <a:blip r:embed="rId2"/>
          <a:stretch>
            <a:fillRect/>
          </a:stretch>
        </p:blipFill>
        <p:spPr>
          <a:xfrm>
            <a:off x="644525" y="3000375"/>
            <a:ext cx="4053205" cy="22466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79425" y="802005"/>
            <a:ext cx="8185785" cy="706755"/>
          </a:xfrm>
          <a:prstGeom prst="rect">
            <a:avLst/>
          </a:prstGeom>
          <a:noFill/>
        </p:spPr>
        <p:txBody>
          <a:bodyPr wrap="square" rtlCol="0">
            <a:spAutoFit/>
          </a:bodyPr>
          <a:p>
            <a:pPr algn="l"/>
            <a:r>
              <a:rPr lang="zh-CN" altLang="en-US" sz="2000"/>
              <a:t>A Neural Theory of Language and Embodied Construction Grammar （</a:t>
            </a:r>
            <a:r>
              <a:rPr lang="en-US" altLang="zh-CN" sz="2000"/>
              <a:t>2009</a:t>
            </a:r>
            <a:r>
              <a:rPr lang="zh-CN" altLang="en-US" sz="2000"/>
              <a:t>）一文中涉及的图式与构式</a:t>
            </a:r>
            <a:endParaRPr lang="zh-CN" altLang="en-US" sz="2000"/>
          </a:p>
        </p:txBody>
      </p:sp>
      <p:pic>
        <p:nvPicPr>
          <p:cNvPr id="6" name="图片 5" descr="cxn_schema"/>
          <p:cNvPicPr>
            <a:picLocks noChangeAspect="1"/>
          </p:cNvPicPr>
          <p:nvPr/>
        </p:nvPicPr>
        <p:blipFill>
          <a:blip r:embed="rId1"/>
          <a:stretch>
            <a:fillRect/>
          </a:stretch>
        </p:blipFill>
        <p:spPr>
          <a:xfrm>
            <a:off x="0" y="1786890"/>
            <a:ext cx="9143365" cy="43878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638175"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638175" y="5465445"/>
                        <a:ext cx="1804670" cy="1255395"/>
                      </a:xfrm>
                      <a:prstGeom prst="rect">
                        <a:avLst/>
                      </a:prstGeom>
                    </p:spPr>
                  </p:pic>
                </p:oleObj>
              </mc:Fallback>
            </mc:AlternateContent>
          </a:graphicData>
        </a:graphic>
      </p:graphicFrame>
      <p:graphicFrame>
        <p:nvGraphicFramePr>
          <p:cNvPr id="9" name="对象 8"/>
          <p:cNvGraphicFramePr/>
          <p:nvPr/>
        </p:nvGraphicFramePr>
        <p:xfrm>
          <a:off x="175895" y="3749040"/>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175895" y="3749040"/>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638175" y="2922905"/>
            <a:ext cx="857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65575" y="1897380"/>
            <a:ext cx="857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217170" y="3370580"/>
            <a:ext cx="2745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24475" y="2221230"/>
            <a:ext cx="1572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266700" y="3561080"/>
            <a:ext cx="3086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40120" y="2411730"/>
            <a:ext cx="1892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28905" y="3968750"/>
            <a:ext cx="3252470" cy="2593340"/>
            <a:chOff x="582" y="6087"/>
            <a:chExt cx="5122" cy="4084"/>
          </a:xfrm>
        </p:grpSpPr>
        <p:graphicFrame>
          <p:nvGraphicFramePr>
            <p:cNvPr id="3" name="对象 2"/>
            <p:cNvGraphicFramePr/>
            <p:nvPr/>
          </p:nvGraphicFramePr>
          <p:xfrm>
            <a:off x="582" y="6087"/>
            <a:ext cx="5122" cy="4085"/>
          </p:xfrm>
          <a:graphic>
            <a:graphicData uri="http://schemas.openxmlformats.org/presentationml/2006/ole">
              <mc:AlternateContent xmlns:mc="http://schemas.openxmlformats.org/markup-compatibility/2006">
                <mc:Choice xmlns:v="urn:schemas-microsoft-com:vml" Requires="v">
                  <p:oleObj spid="_x0000_s14" name="" r:id="rId8" imgW="4667250" imgH="3619500" progId="Paint.Picture">
                    <p:embed/>
                  </p:oleObj>
                </mc:Choice>
                <mc:Fallback>
                  <p:oleObj name="" r:id="rId8" imgW="4667250" imgH="3619500" progId="Paint.Picture">
                    <p:embed/>
                    <p:pic>
                      <p:nvPicPr>
                        <p:cNvPr id="0" name="图片 13"/>
                        <p:cNvPicPr/>
                        <p:nvPr/>
                      </p:nvPicPr>
                      <p:blipFill>
                        <a:blip r:embed="rId9"/>
                        <a:stretch>
                          <a:fillRect/>
                        </a:stretch>
                      </p:blipFill>
                      <p:spPr>
                        <a:xfrm>
                          <a:off x="582" y="6087"/>
                          <a:ext cx="5122" cy="4085"/>
                        </a:xfrm>
                        <a:prstGeom prst="rect">
                          <a:avLst/>
                        </a:prstGeom>
                      </p:spPr>
                    </p:pic>
                  </p:oleObj>
                </mc:Fallback>
              </mc:AlternateContent>
            </a:graphicData>
          </a:graphic>
        </p:graphicFrame>
        <p:cxnSp>
          <p:nvCxnSpPr>
            <p:cNvPr id="15" name="直接连接符 14"/>
            <p:cNvCxnSpPr/>
            <p:nvPr/>
          </p:nvCxnSpPr>
          <p:spPr>
            <a:xfrm>
              <a:off x="1278" y="9438"/>
              <a:ext cx="3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nvCxnSpPr>
        <p:spPr>
          <a:xfrm>
            <a:off x="3928745" y="2562225"/>
            <a:ext cx="1129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1123950" y="4389755"/>
            <a:ext cx="1314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08600" y="2773680"/>
            <a:ext cx="1216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对象 2"/>
          <p:cNvGraphicFramePr/>
          <p:nvPr/>
        </p:nvGraphicFramePr>
        <p:xfrm>
          <a:off x="309880" y="1670050"/>
          <a:ext cx="2890520" cy="1783715"/>
        </p:xfrm>
        <a:graphic>
          <a:graphicData uri="http://schemas.openxmlformats.org/presentationml/2006/ole">
            <mc:AlternateContent xmlns:mc="http://schemas.openxmlformats.org/markup-compatibility/2006">
              <mc:Choice xmlns:v="urn:schemas-microsoft-com:vml" Requires="v">
                <p:oleObj spid="_x0000_s14" name="" r:id="rId8" imgW="4524375" imgH="2828925" progId="Paint.Picture">
                  <p:embed/>
                </p:oleObj>
              </mc:Choice>
              <mc:Fallback>
                <p:oleObj name="" r:id="rId8" imgW="4524375" imgH="2828925" progId="Paint.Picture">
                  <p:embed/>
                  <p:pic>
                    <p:nvPicPr>
                      <p:cNvPr id="0" name="图片 13"/>
                      <p:cNvPicPr/>
                      <p:nvPr/>
                    </p:nvPicPr>
                    <p:blipFill>
                      <a:blip r:embed="rId9"/>
                      <a:stretch>
                        <a:fillRect/>
                      </a:stretch>
                    </p:blipFill>
                    <p:spPr>
                      <a:xfrm>
                        <a:off x="309880" y="1670050"/>
                        <a:ext cx="2890520" cy="1783715"/>
                      </a:xfrm>
                      <a:prstGeom prst="rect">
                        <a:avLst/>
                      </a:prstGeom>
                    </p:spPr>
                  </p:pic>
                </p:oleObj>
              </mc:Fallback>
            </mc:AlternateContent>
          </a:graphicData>
        </a:graphic>
      </p:graphicFrame>
      <p:cxnSp>
        <p:nvCxnSpPr>
          <p:cNvPr id="15" name="直接连接符 14"/>
          <p:cNvCxnSpPr/>
          <p:nvPr/>
        </p:nvCxnSpPr>
        <p:spPr>
          <a:xfrm>
            <a:off x="717550" y="3211830"/>
            <a:ext cx="2054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1114425" y="4399280"/>
            <a:ext cx="1352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147945" y="2592705"/>
            <a:ext cx="17780" cy="2060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5143500" y="4685030"/>
            <a:ext cx="4445" cy="1768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5200" y="4621530"/>
            <a:ext cx="1597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“He hit the table”</a:t>
            </a:r>
            <a:r>
              <a:rPr lang="zh-CN" altLang="en-US"/>
              <a:t>的语义表示</a:t>
            </a:r>
            <a:endParaRPr lang="zh-CN" altLang="en-US"/>
          </a:p>
        </p:txBody>
      </p:sp>
      <p:pic>
        <p:nvPicPr>
          <p:cNvPr id="4" name="内容占位符 3"/>
          <p:cNvPicPr>
            <a:picLocks noChangeAspect="1"/>
          </p:cNvPicPr>
          <p:nvPr>
            <p:ph idx="1"/>
          </p:nvPr>
        </p:nvPicPr>
        <p:blipFill>
          <a:blip r:embed="rId1"/>
          <a:stretch>
            <a:fillRect/>
          </a:stretch>
        </p:blipFill>
        <p:spPr>
          <a:xfrm>
            <a:off x="3793490" y="1597660"/>
            <a:ext cx="5350510" cy="4861560"/>
          </a:xfrm>
          <a:prstGeom prst="rect">
            <a:avLst/>
          </a:prstGeom>
        </p:spPr>
      </p:pic>
      <p:graphicFrame>
        <p:nvGraphicFramePr>
          <p:cNvPr id="5" name="对象 4"/>
          <p:cNvGraphicFramePr/>
          <p:nvPr/>
        </p:nvGraphicFramePr>
        <p:xfrm>
          <a:off x="0" y="1482090"/>
          <a:ext cx="3427730" cy="2159635"/>
        </p:xfrm>
        <a:graphic>
          <a:graphicData uri="http://schemas.openxmlformats.org/presentationml/2006/ole">
            <mc:AlternateContent xmlns:mc="http://schemas.openxmlformats.org/markup-compatibility/2006">
              <mc:Choice xmlns:v="urn:schemas-microsoft-com:vml" Requires="v">
                <p:oleObj spid="_x0000_s6" name="" r:id="rId2" imgW="6734175" imgH="3743325" progId="Paint.Picture">
                  <p:embed/>
                </p:oleObj>
              </mc:Choice>
              <mc:Fallback>
                <p:oleObj name="" r:id="rId2" imgW="6734175" imgH="3743325" progId="Paint.Picture">
                  <p:embed/>
                  <p:pic>
                    <p:nvPicPr>
                      <p:cNvPr id="0" name="图片 5"/>
                      <p:cNvPicPr/>
                      <p:nvPr/>
                    </p:nvPicPr>
                    <p:blipFill>
                      <a:blip r:embed="rId3"/>
                      <a:srcRect l="4295" r="5510"/>
                      <a:stretch>
                        <a:fillRect/>
                      </a:stretch>
                    </p:blipFill>
                    <p:spPr>
                      <a:xfrm>
                        <a:off x="0" y="1482090"/>
                        <a:ext cx="3427730" cy="2159635"/>
                      </a:xfrm>
                      <a:prstGeom prst="rect">
                        <a:avLst/>
                      </a:prstGeom>
                    </p:spPr>
                  </p:pic>
                </p:oleObj>
              </mc:Fallback>
            </mc:AlternateContent>
          </a:graphicData>
        </a:graphic>
      </p:graphicFrame>
      <p:graphicFrame>
        <p:nvGraphicFramePr>
          <p:cNvPr id="7" name="对象 6"/>
          <p:cNvGraphicFramePr/>
          <p:nvPr/>
        </p:nvGraphicFramePr>
        <p:xfrm>
          <a:off x="811530" y="5465445"/>
          <a:ext cx="1804670" cy="1255395"/>
        </p:xfrm>
        <a:graphic>
          <a:graphicData uri="http://schemas.openxmlformats.org/presentationml/2006/ole">
            <mc:AlternateContent xmlns:mc="http://schemas.openxmlformats.org/markup-compatibility/2006">
              <mc:Choice xmlns:v="urn:schemas-microsoft-com:vml" Requires="v">
                <p:oleObj spid="_x0000_s8" name="" r:id="rId4" imgW="3781425" imgH="2428875" progId="Paint.Picture">
                  <p:embed/>
                </p:oleObj>
              </mc:Choice>
              <mc:Fallback>
                <p:oleObj name="" r:id="rId4" imgW="3781425" imgH="2428875" progId="Paint.Picture">
                  <p:embed/>
                  <p:pic>
                    <p:nvPicPr>
                      <p:cNvPr id="0" name="图片 7"/>
                      <p:cNvPicPr/>
                      <p:nvPr/>
                    </p:nvPicPr>
                    <p:blipFill>
                      <a:blip r:embed="rId5"/>
                      <a:srcRect l="6602" r="7329" b="8810"/>
                      <a:stretch>
                        <a:fillRect/>
                      </a:stretch>
                    </p:blipFill>
                    <p:spPr>
                      <a:xfrm>
                        <a:off x="811530" y="5465445"/>
                        <a:ext cx="1804670" cy="1255395"/>
                      </a:xfrm>
                      <a:prstGeom prst="rect">
                        <a:avLst/>
                      </a:prstGeom>
                    </p:spPr>
                  </p:pic>
                </p:oleObj>
              </mc:Fallback>
            </mc:AlternateContent>
          </a:graphicData>
        </a:graphic>
      </p:graphicFrame>
      <p:graphicFrame>
        <p:nvGraphicFramePr>
          <p:cNvPr id="9" name="对象 8"/>
          <p:cNvGraphicFramePr/>
          <p:nvPr/>
        </p:nvGraphicFramePr>
        <p:xfrm>
          <a:off x="217170" y="3749675"/>
          <a:ext cx="3075940" cy="1608455"/>
        </p:xfrm>
        <a:graphic>
          <a:graphicData uri="http://schemas.openxmlformats.org/presentationml/2006/ole">
            <mc:AlternateContent xmlns:mc="http://schemas.openxmlformats.org/markup-compatibility/2006">
              <mc:Choice xmlns:v="urn:schemas-microsoft-com:vml" Requires="v">
                <p:oleObj spid="_x0000_s10" name="" r:id="rId6" imgW="4429125" imgH="2428875" progId="Paint.Picture">
                  <p:embed/>
                </p:oleObj>
              </mc:Choice>
              <mc:Fallback>
                <p:oleObj name="" r:id="rId6" imgW="4429125" imgH="2428875" progId="Paint.Picture">
                  <p:embed/>
                  <p:pic>
                    <p:nvPicPr>
                      <p:cNvPr id="0" name="图片 9"/>
                      <p:cNvPicPr/>
                      <p:nvPr/>
                    </p:nvPicPr>
                    <p:blipFill>
                      <a:blip r:embed="rId7"/>
                      <a:srcRect l="6957" r="6996" b="6650"/>
                      <a:stretch>
                        <a:fillRect/>
                      </a:stretch>
                    </p:blipFill>
                    <p:spPr>
                      <a:xfrm>
                        <a:off x="217170" y="3749675"/>
                        <a:ext cx="3075940" cy="1608455"/>
                      </a:xfrm>
                      <a:prstGeom prst="rect">
                        <a:avLst/>
                      </a:prstGeom>
                    </p:spPr>
                  </p:pic>
                </p:oleObj>
              </mc:Fallback>
            </mc:AlternateContent>
          </a:graphicData>
        </a:graphic>
      </p:graphicFrame>
      <p:sp>
        <p:nvSpPr>
          <p:cNvPr id="11" name="左大括号 10"/>
          <p:cNvSpPr/>
          <p:nvPr/>
        </p:nvSpPr>
        <p:spPr>
          <a:xfrm rot="10800000">
            <a:off x="3427730" y="1482090"/>
            <a:ext cx="365760" cy="5238750"/>
          </a:xfrm>
          <a:prstGeom prst="leftBrace">
            <a:avLst>
              <a:gd name="adj1" fmla="val 117918"/>
              <a:gd name="adj2" fmla="val 91624"/>
            </a:avLst>
          </a:prstGeom>
          <a:ln w="381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2" name="直接连接符 11"/>
          <p:cNvCxnSpPr/>
          <p:nvPr/>
        </p:nvCxnSpPr>
        <p:spPr>
          <a:xfrm>
            <a:off x="1809750" y="6799580"/>
            <a:ext cx="657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413500" y="5183505"/>
            <a:ext cx="657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543560"/>
            <a:ext cx="8229600" cy="1371600"/>
          </a:xfrm>
        </p:spPr>
        <p:txBody>
          <a:bodyPr/>
          <a:p>
            <a:r>
              <a:rPr lang="zh-CN" altLang="en-US" sz="3200"/>
              <a:t>语法构式中的约束条件可以将认知、功能和语义角色标签进行绑定，例如：</a:t>
            </a:r>
            <a:endParaRPr lang="zh-CN" altLang="en-US" sz="3200"/>
          </a:p>
        </p:txBody>
      </p:sp>
      <p:sp>
        <p:nvSpPr>
          <p:cNvPr id="5" name="文本框 4"/>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pic>
        <p:nvPicPr>
          <p:cNvPr id="7" name="图片 6"/>
          <p:cNvPicPr>
            <a:picLocks noChangeAspect="1"/>
          </p:cNvPicPr>
          <p:nvPr/>
        </p:nvPicPr>
        <p:blipFill>
          <a:blip r:embed="rId1"/>
          <a:stretch>
            <a:fillRect/>
          </a:stretch>
        </p:blipFill>
        <p:spPr>
          <a:xfrm>
            <a:off x="727710" y="2206625"/>
            <a:ext cx="7688580" cy="42125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sym typeface="+mn-ea"/>
              </a:rPr>
              <a:t>流变构式语法（</a:t>
            </a:r>
            <a:r>
              <a:rPr lang="en-US" altLang="zh-CN" sz="2800">
                <a:sym typeface="+mn-ea"/>
              </a:rPr>
              <a:t>Fluid Construction Grammar, FCG</a:t>
            </a:r>
            <a:r>
              <a:rPr lang="zh-CN" altLang="en-US" sz="2800">
                <a:sym typeface="+mn-ea"/>
              </a:rPr>
              <a:t>）</a:t>
            </a:r>
            <a:endParaRPr lang="zh-CN" altLang="en-US" sz="2800">
              <a:sym typeface="+mn-ea"/>
            </a:endParaRPr>
          </a:p>
        </p:txBody>
      </p:sp>
      <p:sp>
        <p:nvSpPr>
          <p:cNvPr id="3" name="内容占位符 2"/>
          <p:cNvSpPr>
            <a:spLocks noGrp="1"/>
          </p:cNvSpPr>
          <p:nvPr>
            <p:ph idx="1"/>
          </p:nvPr>
        </p:nvSpPr>
        <p:spPr/>
        <p:txBody>
          <a:bodyPr/>
          <a:p>
            <a:r>
              <a:rPr lang="zh-CN" altLang="en-US" sz="2800"/>
              <a:t>语言工程实践：</a:t>
            </a:r>
            <a:r>
              <a:rPr lang="en-US" altLang="zh-CN" sz="2800"/>
              <a:t>BENG </a:t>
            </a:r>
            <a:r>
              <a:rPr lang="zh-CN" altLang="en-US" sz="2800"/>
              <a:t>语法（</a:t>
            </a:r>
            <a:r>
              <a:rPr lang="en-US" altLang="zh-CN" sz="2800"/>
              <a:t>Basic English Grammar</a:t>
            </a:r>
            <a:r>
              <a:rPr lang="zh-CN" altLang="en-US" sz="2800"/>
              <a:t>）</a:t>
            </a:r>
            <a:endParaRPr lang="zh-CN" altLang="en-US" sz="2800"/>
          </a:p>
          <a:p>
            <a:r>
              <a:rPr lang="zh-CN" altLang="en-US" sz="2800"/>
              <a:t>规模：</a:t>
            </a:r>
            <a:r>
              <a:rPr lang="en-US" altLang="zh-CN" sz="2800"/>
              <a:t>35000</a:t>
            </a:r>
            <a:r>
              <a:rPr lang="zh-CN" altLang="en-US" sz="2800"/>
              <a:t>左右的词条（</a:t>
            </a:r>
            <a:r>
              <a:rPr lang="en-US" altLang="zh-CN" sz="2800"/>
              <a:t>lemma</a:t>
            </a:r>
            <a:r>
              <a:rPr lang="zh-CN" altLang="en-US" sz="2800"/>
              <a:t>），</a:t>
            </a:r>
            <a:r>
              <a:rPr lang="en-US" altLang="zh-CN" sz="2800"/>
              <a:t>40</a:t>
            </a:r>
            <a:r>
              <a:rPr lang="zh-CN" altLang="en-US" sz="2800"/>
              <a:t>条左右的语法构式（包括动词</a:t>
            </a:r>
            <a:r>
              <a:rPr lang="en-US" altLang="zh-CN" sz="2800"/>
              <a:t>/</a:t>
            </a:r>
            <a:r>
              <a:rPr lang="zh-CN" altLang="zh-CN" sz="2800"/>
              <a:t>名词短语、论元结构构式、主动</a:t>
            </a:r>
            <a:r>
              <a:rPr lang="en-US" altLang="zh-CN" sz="2800"/>
              <a:t>/</a:t>
            </a:r>
            <a:r>
              <a:rPr lang="zh-CN" altLang="zh-CN" sz="2800"/>
              <a:t>被动构式、否定构式、陈述</a:t>
            </a:r>
            <a:r>
              <a:rPr lang="en-US" altLang="zh-CN" sz="2800"/>
              <a:t>/</a:t>
            </a:r>
            <a:r>
              <a:rPr lang="zh-CN" altLang="zh-CN" sz="2800"/>
              <a:t>话题化</a:t>
            </a:r>
            <a:r>
              <a:rPr lang="en-US" altLang="zh-CN" sz="2800"/>
              <a:t>/</a:t>
            </a:r>
            <a:r>
              <a:rPr lang="zh-CN" altLang="zh-CN" sz="2800"/>
              <a:t>疑问构式等）。词条也用构式形式进行记录（具体记录方式见下文）。</a:t>
            </a:r>
            <a:endParaRPr lang="zh-CN" altLang="zh-CN" sz="2800"/>
          </a:p>
          <a:p>
            <a:r>
              <a:rPr lang="zh-CN" altLang="zh-CN" sz="2800"/>
              <a:t>由此可见，这也是一个取消了</a:t>
            </a:r>
            <a:r>
              <a:rPr lang="en-US" altLang="zh-CN" sz="2800"/>
              <a:t>“</a:t>
            </a:r>
            <a:r>
              <a:rPr lang="zh-CN" altLang="en-US" sz="2800"/>
              <a:t>词</a:t>
            </a:r>
            <a:r>
              <a:rPr lang="en-US" altLang="zh-CN" sz="2800"/>
              <a:t>”</a:t>
            </a:r>
            <a:r>
              <a:rPr lang="zh-CN" altLang="en-US" sz="2800"/>
              <a:t>和</a:t>
            </a:r>
            <a:r>
              <a:rPr lang="en-US" altLang="zh-CN" sz="2800"/>
              <a:t>“</a:t>
            </a:r>
            <a:r>
              <a:rPr lang="zh-CN" altLang="zh-CN" sz="2800"/>
              <a:t>短语</a:t>
            </a:r>
            <a:r>
              <a:rPr lang="en-US" altLang="zh-CN" sz="2800"/>
              <a:t>”</a:t>
            </a:r>
            <a:r>
              <a:rPr lang="zh-CN" altLang="en-US" sz="2800"/>
              <a:t>，企图用</a:t>
            </a:r>
            <a:r>
              <a:rPr lang="en-US" altLang="zh-CN" sz="2800"/>
              <a:t>“</a:t>
            </a:r>
            <a:r>
              <a:rPr lang="zh-CN" altLang="en-US" sz="2800"/>
              <a:t>构式</a:t>
            </a:r>
            <a:r>
              <a:rPr lang="en-US" altLang="zh-CN" sz="2800"/>
              <a:t>”</a:t>
            </a:r>
            <a:r>
              <a:rPr lang="zh-CN" altLang="en-US" sz="2800"/>
              <a:t>描述一切的</a:t>
            </a:r>
            <a:r>
              <a:rPr lang="en-US" altLang="zh-CN" sz="2800"/>
              <a:t>“</a:t>
            </a:r>
            <a:r>
              <a:rPr lang="zh-CN" altLang="en-US" sz="2800"/>
              <a:t>激进构式语法</a:t>
            </a:r>
            <a:r>
              <a:rPr lang="en-US" altLang="zh-CN" sz="2800"/>
              <a:t>”</a:t>
            </a:r>
            <a:r>
              <a:rPr lang="zh-CN" altLang="en-US" sz="2800"/>
              <a:t>。</a:t>
            </a:r>
            <a:endParaRPr lang="zh-CN"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体验构式语法总结</a:t>
            </a:r>
            <a:endParaRPr lang="zh-CN" altLang="en-US"/>
          </a:p>
        </p:txBody>
      </p:sp>
      <p:sp>
        <p:nvSpPr>
          <p:cNvPr id="3" name="内容占位符 2"/>
          <p:cNvSpPr>
            <a:spLocks noGrp="1"/>
          </p:cNvSpPr>
          <p:nvPr>
            <p:ph idx="1"/>
          </p:nvPr>
        </p:nvSpPr>
        <p:spPr/>
        <p:txBody>
          <a:bodyPr/>
          <a:p>
            <a:r>
              <a:rPr lang="en-US" altLang="zh-CN" sz="2800"/>
              <a:t>ECG </a:t>
            </a:r>
            <a:r>
              <a:rPr lang="zh-CN" altLang="en-US" sz="2800"/>
              <a:t>最大的特点在于用认知语义学的语义图式来表示语义框架。词和短语构式先调用特定的语义图式，然后规定组成成分与语义图式中的语义论元之间的关系。</a:t>
            </a:r>
            <a:endParaRPr lang="zh-CN" altLang="en-US" sz="2800"/>
          </a:p>
          <a:p>
            <a:endParaRPr lang="zh-CN" altLang="en-US" sz="2800"/>
          </a:p>
          <a:p>
            <a:r>
              <a:rPr lang="zh-CN" altLang="en-US" sz="2800"/>
              <a:t>语义图式成了用于拼接句子的语义的</a:t>
            </a:r>
            <a:r>
              <a:rPr lang="en-US" altLang="zh-CN" sz="2800"/>
              <a:t>“</a:t>
            </a:r>
            <a:r>
              <a:rPr lang="zh-CN" altLang="en-US" sz="2800"/>
              <a:t>基元</a:t>
            </a:r>
            <a:r>
              <a:rPr lang="en-US" altLang="zh-CN" sz="2800"/>
              <a:t>”</a:t>
            </a:r>
            <a:r>
              <a:rPr lang="zh-CN" altLang="en-US" sz="2800"/>
              <a:t>，可以看作一种比较高级的</a:t>
            </a:r>
            <a:r>
              <a:rPr lang="en-US" altLang="zh-CN" sz="2800"/>
              <a:t>“</a:t>
            </a:r>
            <a:r>
              <a:rPr lang="zh-CN" altLang="en-US" sz="2800"/>
              <a:t>义素分析法</a:t>
            </a:r>
            <a:r>
              <a:rPr lang="en-US" altLang="zh-CN" sz="2800"/>
              <a:t>”</a:t>
            </a:r>
            <a:r>
              <a:rPr lang="zh-CN" altLang="en-US" sz="2800"/>
              <a:t>。构建大规模语义图式库的可行性有待探索（如何处理好主观性和图示之间的关系是可能的挑战）。</a:t>
            </a:r>
            <a:endParaRPr lang="zh-CN"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体验构式语法总结</a:t>
            </a:r>
            <a:endParaRPr lang="zh-CN" altLang="en-US"/>
          </a:p>
        </p:txBody>
      </p:sp>
      <p:sp>
        <p:nvSpPr>
          <p:cNvPr id="3" name="内容占位符 2"/>
          <p:cNvSpPr>
            <a:spLocks noGrp="1"/>
          </p:cNvSpPr>
          <p:nvPr>
            <p:ph idx="1"/>
          </p:nvPr>
        </p:nvSpPr>
        <p:spPr/>
        <p:txBody>
          <a:bodyPr/>
          <a:p>
            <a:r>
              <a:rPr lang="zh-CN" altLang="en-US" sz="2800">
                <a:sym typeface="+mn-ea"/>
              </a:rPr>
              <a:t>与 </a:t>
            </a:r>
            <a:r>
              <a:rPr lang="en-US" altLang="zh-CN" sz="2800">
                <a:sym typeface="+mn-ea"/>
              </a:rPr>
              <a:t>FCG </a:t>
            </a:r>
            <a:r>
              <a:rPr lang="zh-CN" altLang="en-US" sz="2800">
                <a:sym typeface="+mn-ea"/>
              </a:rPr>
              <a:t>相比，</a:t>
            </a:r>
            <a:r>
              <a:rPr lang="en-US" altLang="zh-CN" sz="2800">
                <a:sym typeface="+mn-ea"/>
              </a:rPr>
              <a:t>ECG </a:t>
            </a:r>
            <a:r>
              <a:rPr lang="zh-CN" altLang="en-US" sz="2800">
                <a:sym typeface="+mn-ea"/>
              </a:rPr>
              <a:t>区分了语法和语义（</a:t>
            </a:r>
            <a:r>
              <a:rPr lang="en-US" altLang="zh-CN" sz="2800">
                <a:sym typeface="+mn-ea"/>
              </a:rPr>
              <a:t>topic </a:t>
            </a:r>
            <a:r>
              <a:rPr lang="zh-CN" altLang="en-US" sz="2800">
                <a:sym typeface="+mn-ea"/>
              </a:rPr>
              <a:t>和 </a:t>
            </a:r>
            <a:r>
              <a:rPr lang="en-US" altLang="zh-CN" sz="2800">
                <a:sym typeface="+mn-ea"/>
              </a:rPr>
              <a:t>profiled participant </a:t>
            </a:r>
            <a:r>
              <a:rPr lang="zh-CN" altLang="en-US" sz="2800">
                <a:sym typeface="+mn-ea"/>
              </a:rPr>
              <a:t>这样的信息仍然放置在语法构式中），并且引入了类型层级，显得更有条理，也为知识库维护提供了便利：例如，语义库和语法库可以较为独立地进行维护。</a:t>
            </a:r>
            <a:endParaRPr lang="zh-CN" altLang="en-US" sz="2800">
              <a:sym typeface="+mn-ea"/>
            </a:endParaRPr>
          </a:p>
          <a:p>
            <a:endParaRPr lang="zh-CN" altLang="en-US" sz="2800"/>
          </a:p>
          <a:p>
            <a:r>
              <a:rPr lang="zh-CN" altLang="en-US" sz="2800">
                <a:sym typeface="+mn-ea"/>
              </a:rPr>
              <a:t>细节：</a:t>
            </a:r>
            <a:r>
              <a:rPr lang="en-US" altLang="zh-CN" sz="2800">
                <a:sym typeface="+mn-ea"/>
              </a:rPr>
              <a:t>ECG </a:t>
            </a:r>
            <a:r>
              <a:rPr lang="zh-CN" altLang="en-US" sz="2800">
                <a:sym typeface="+mn-ea"/>
              </a:rPr>
              <a:t>的知识库条目命名比较讲究：类型名是单词首字母大写的字符串，类型的属性名则是从第二个单词开始首字母大写的字符串。体现出知识库管理人员具有比较丰富的程序设计经验。</a:t>
            </a:r>
            <a:endParaRPr lang="zh-CN" altLang="en-US" sz="2800"/>
          </a:p>
          <a:p>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分布式构式语法</a:t>
            </a:r>
            <a:endParaRPr lang="zh-CN" altLang="en-US">
              <a:sym typeface="+mn-ea"/>
            </a:endParaRPr>
          </a:p>
        </p:txBody>
      </p:sp>
      <p:sp>
        <p:nvSpPr>
          <p:cNvPr id="3" name="内容占位符 2"/>
          <p:cNvSpPr>
            <a:spLocks noGrp="1"/>
          </p:cNvSpPr>
          <p:nvPr>
            <p:ph idx="1"/>
          </p:nvPr>
        </p:nvSpPr>
        <p:spPr>
          <a:xfrm>
            <a:off x="457200" y="1981200"/>
            <a:ext cx="8229600" cy="4535170"/>
          </a:xfrm>
        </p:spPr>
        <p:txBody>
          <a:bodyPr/>
          <a:p>
            <a:r>
              <a:rPr lang="zh-CN" altLang="en-US"/>
              <a:t>分布式构式语法</a:t>
            </a:r>
            <a:r>
              <a:rPr lang="zh-CN" altLang="en-US">
                <a:sym typeface="+mn-ea"/>
              </a:rPr>
              <a:t>（</a:t>
            </a:r>
            <a:r>
              <a:rPr lang="en-US" altLang="zh-CN">
                <a:sym typeface="+mn-ea"/>
              </a:rPr>
              <a:t>Distributional Construction Grammar, DisCxG</a:t>
            </a:r>
            <a:r>
              <a:rPr lang="zh-CN" altLang="en-US">
                <a:sym typeface="+mn-ea"/>
              </a:rPr>
              <a:t>）</a:t>
            </a:r>
            <a:r>
              <a:rPr lang="zh-CN" altLang="en-US"/>
              <a:t>是黄居仁老师和另外五位老师在 </a:t>
            </a:r>
            <a:r>
              <a:rPr lang="en-US" altLang="zh-CN"/>
              <a:t>ACL 2019 </a:t>
            </a:r>
            <a:r>
              <a:rPr lang="zh-CN" altLang="en-US"/>
              <a:t>的语义表示设计（</a:t>
            </a:r>
            <a:r>
              <a:rPr lang="en-US" altLang="zh-CN"/>
              <a:t>Designing Meaning Representation</a:t>
            </a:r>
            <a:r>
              <a:rPr lang="zh-CN" altLang="en-US"/>
              <a:t>，</a:t>
            </a:r>
            <a:r>
              <a:rPr lang="en-US" altLang="zh-CN"/>
              <a:t>DMR</a:t>
            </a:r>
            <a:r>
              <a:rPr lang="zh-CN" altLang="en-US"/>
              <a:t>）分会发表的一篇文章中提出的。</a:t>
            </a:r>
            <a:endParaRPr lang="zh-CN" altLang="en-US"/>
          </a:p>
          <a:p>
            <a:r>
              <a:rPr lang="en-US" altLang="zh-CN"/>
              <a:t>DisCxG</a:t>
            </a:r>
            <a:r>
              <a:rPr lang="zh-CN" altLang="zh-CN"/>
              <a:t>的核心思想，是在 </a:t>
            </a:r>
            <a:r>
              <a:rPr lang="en-US" altLang="zh-CN"/>
              <a:t>SBCG </a:t>
            </a:r>
            <a:r>
              <a:rPr lang="zh-CN" altLang="en-US"/>
              <a:t>的框架中引入表示分布式语义向量信息的特征。</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36220" y="541655"/>
            <a:ext cx="3702685" cy="4755515"/>
          </a:xfrm>
          <a:prstGeom prst="rect">
            <a:avLst/>
          </a:prstGeom>
        </p:spPr>
      </p:pic>
      <p:pic>
        <p:nvPicPr>
          <p:cNvPr id="5" name="图片 4"/>
          <p:cNvPicPr>
            <a:picLocks noChangeAspect="1"/>
          </p:cNvPicPr>
          <p:nvPr/>
        </p:nvPicPr>
        <p:blipFill>
          <a:blip r:embed="rId2"/>
          <a:stretch>
            <a:fillRect/>
          </a:stretch>
        </p:blipFill>
        <p:spPr>
          <a:xfrm>
            <a:off x="4183380" y="541655"/>
            <a:ext cx="4924425" cy="5019675"/>
          </a:xfrm>
          <a:prstGeom prst="rect">
            <a:avLst/>
          </a:prstGeom>
        </p:spPr>
      </p:pic>
      <p:cxnSp>
        <p:nvCxnSpPr>
          <p:cNvPr id="6" name="直接连接符 5"/>
          <p:cNvCxnSpPr/>
          <p:nvPr/>
        </p:nvCxnSpPr>
        <p:spPr>
          <a:xfrm flipV="1">
            <a:off x="1011555" y="4646930"/>
            <a:ext cx="1614805" cy="234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948555" y="4934585"/>
            <a:ext cx="2430145" cy="32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047615" y="2126615"/>
            <a:ext cx="1179195"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416675" y="1890395"/>
            <a:ext cx="457835"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416675" y="2332355"/>
            <a:ext cx="457835"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36220" y="5561330"/>
            <a:ext cx="6938645" cy="1198880"/>
          </a:xfrm>
          <a:prstGeom prst="rect">
            <a:avLst/>
          </a:prstGeom>
          <a:noFill/>
        </p:spPr>
        <p:txBody>
          <a:bodyPr wrap="square" rtlCol="0">
            <a:spAutoFit/>
          </a:bodyPr>
          <a:p>
            <a:r>
              <a:rPr lang="en-US" altLang="zh-CN"/>
              <a:t>PROPERTIES</a:t>
            </a:r>
            <a:r>
              <a:rPr lang="zh-CN" altLang="en-US"/>
              <a:t>：用于描述短语型构式的项间关系</a:t>
            </a:r>
            <a:endParaRPr lang="zh-CN" altLang="en-US"/>
          </a:p>
          <a:p>
            <a:r>
              <a:rPr lang="en-US" altLang="zh-CN"/>
              <a:t>LIN</a:t>
            </a:r>
            <a:r>
              <a:rPr lang="zh-CN" altLang="en-US"/>
              <a:t>（</a:t>
            </a:r>
            <a:r>
              <a:rPr lang="en-US" altLang="zh-CN"/>
              <a:t>EAR ORDER</a:t>
            </a:r>
            <a:r>
              <a:rPr lang="zh-CN" altLang="en-US"/>
              <a:t>）</a:t>
            </a:r>
            <a:r>
              <a:rPr lang="zh-CN" altLang="en-US"/>
              <a:t>：线形顺序</a:t>
            </a:r>
            <a:br>
              <a:rPr lang="zh-CN" altLang="en-US"/>
            </a:br>
            <a:r>
              <a:rPr lang="en-US" altLang="zh-CN"/>
              <a:t>ADJ</a:t>
            </a:r>
            <a:r>
              <a:rPr lang="zh-CN" altLang="en-US"/>
              <a:t>（</a:t>
            </a:r>
            <a:r>
              <a:rPr lang="en-US" altLang="zh-CN"/>
              <a:t>ACENT</a:t>
            </a:r>
            <a:r>
              <a:rPr lang="zh-CN" altLang="en-US"/>
              <a:t>）</a:t>
            </a:r>
            <a:r>
              <a:rPr lang="zh-CN" altLang="en-US"/>
              <a:t>：紧邻关系</a:t>
            </a:r>
            <a:endParaRPr lang="zh-CN" altLang="en-US"/>
          </a:p>
          <a:p>
            <a:r>
              <a:rPr lang="en-US" altLang="zh-CN"/>
              <a:t>DS-VECTOR</a:t>
            </a:r>
            <a:r>
              <a:rPr lang="zh-CN" altLang="en-US"/>
              <a:t>：根据语料库计算得到的</a:t>
            </a:r>
            <a:r>
              <a:rPr lang="zh-CN" altLang="en-US">
                <a:sym typeface="+mn-ea"/>
              </a:rPr>
              <a:t>构式的</a:t>
            </a:r>
            <a:r>
              <a:rPr lang="zh-CN" altLang="en-US"/>
              <a:t>分布式向量</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378585" y="674370"/>
            <a:ext cx="6386830" cy="4613275"/>
          </a:xfrm>
          <a:prstGeom prst="rect">
            <a:avLst/>
          </a:prstGeom>
        </p:spPr>
      </p:pic>
      <p:sp>
        <p:nvSpPr>
          <p:cNvPr id="12" name="文本框 11"/>
          <p:cNvSpPr txBox="1"/>
          <p:nvPr/>
        </p:nvSpPr>
        <p:spPr>
          <a:xfrm>
            <a:off x="2125980" y="5674360"/>
            <a:ext cx="5138420" cy="829945"/>
          </a:xfrm>
          <a:prstGeom prst="rect">
            <a:avLst/>
          </a:prstGeom>
          <a:noFill/>
        </p:spPr>
        <p:txBody>
          <a:bodyPr wrap="square" rtlCol="0">
            <a:spAutoFit/>
          </a:bodyPr>
          <a:p>
            <a:r>
              <a:rPr lang="zh-CN" altLang="en-US" sz="2400"/>
              <a:t>对于每个语义框架中的语义角色，</a:t>
            </a:r>
            <a:r>
              <a:rPr lang="en-US" altLang="zh-CN" sz="2400"/>
              <a:t>DisCxG </a:t>
            </a:r>
            <a:r>
              <a:rPr lang="zh-CN" altLang="en-US" sz="2400"/>
              <a:t>也</a:t>
            </a:r>
            <a:r>
              <a:rPr lang="zh-CN" altLang="en-US" sz="2400"/>
              <a:t>给出了对应的分布式信息</a:t>
            </a:r>
            <a:endParaRPr lang="zh-CN"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508000" y="4848860"/>
            <a:ext cx="8038465" cy="1198880"/>
          </a:xfrm>
          <a:prstGeom prst="rect">
            <a:avLst/>
          </a:prstGeom>
          <a:noFill/>
        </p:spPr>
        <p:txBody>
          <a:bodyPr wrap="square" rtlCol="0">
            <a:spAutoFit/>
          </a:bodyPr>
          <a:p>
            <a:pPr marL="342900" indent="-342900">
              <a:buFont typeface="Arial" panose="020B0604020202020204" pitchFamily="34" charset="0"/>
              <a:buChar char="•"/>
            </a:pPr>
            <a:r>
              <a:rPr lang="zh-CN" altLang="en-US" sz="2400"/>
              <a:t>文章在 </a:t>
            </a:r>
            <a:r>
              <a:rPr lang="en-US" altLang="zh-CN" sz="2400"/>
              <a:t>SBCG </a:t>
            </a:r>
            <a:r>
              <a:rPr lang="zh-CN" altLang="en-US" sz="2400"/>
              <a:t>的基础上引入了 </a:t>
            </a:r>
            <a:r>
              <a:rPr lang="en-US" altLang="zh-CN" sz="2400"/>
              <a:t>“event” </a:t>
            </a:r>
            <a:r>
              <a:rPr lang="zh-CN" altLang="en-US" sz="2400"/>
              <a:t>类型的构式。</a:t>
            </a:r>
            <a:endParaRPr lang="zh-CN" altLang="en-US" sz="2400"/>
          </a:p>
          <a:p>
            <a:pPr marL="342900" indent="-342900">
              <a:buFont typeface="Arial" panose="020B0604020202020204" pitchFamily="34" charset="0"/>
              <a:buChar char="•"/>
            </a:pPr>
            <a:r>
              <a:rPr lang="en-US" altLang="zh-CN" sz="2400"/>
              <a:t>event </a:t>
            </a:r>
            <a:r>
              <a:rPr lang="zh-CN" altLang="en-US" sz="2400"/>
              <a:t>是语义框架的实现形式，其中的语义角色的语义向量值由担任该语义角色的具体的词向量充当。</a:t>
            </a:r>
            <a:endParaRPr lang="zh-CN" altLang="en-US" sz="2400"/>
          </a:p>
        </p:txBody>
      </p:sp>
      <p:pic>
        <p:nvPicPr>
          <p:cNvPr id="5" name="图片 4"/>
          <p:cNvPicPr>
            <a:picLocks noChangeAspect="1"/>
          </p:cNvPicPr>
          <p:nvPr/>
        </p:nvPicPr>
        <p:blipFill>
          <a:blip r:embed="rId1"/>
          <a:srcRect l="1232" t="2375" r="1424" b="2813"/>
          <a:stretch>
            <a:fillRect/>
          </a:stretch>
        </p:blipFill>
        <p:spPr>
          <a:xfrm>
            <a:off x="4628515" y="1468120"/>
            <a:ext cx="4515485" cy="2889885"/>
          </a:xfrm>
          <a:prstGeom prst="rect">
            <a:avLst/>
          </a:prstGeom>
        </p:spPr>
      </p:pic>
      <p:pic>
        <p:nvPicPr>
          <p:cNvPr id="7" name="图片 6"/>
          <p:cNvPicPr>
            <a:picLocks noChangeAspect="1"/>
          </p:cNvPicPr>
          <p:nvPr/>
        </p:nvPicPr>
        <p:blipFill>
          <a:blip r:embed="rId2"/>
          <a:stretch>
            <a:fillRect/>
          </a:stretch>
        </p:blipFill>
        <p:spPr>
          <a:xfrm>
            <a:off x="76200" y="1746250"/>
            <a:ext cx="4486275" cy="23336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分布式构式语法总结</a:t>
            </a:r>
            <a:endParaRPr lang="zh-CN" altLang="en-US"/>
          </a:p>
        </p:txBody>
      </p:sp>
      <p:sp>
        <p:nvSpPr>
          <p:cNvPr id="3" name="内容占位符 2"/>
          <p:cNvSpPr>
            <a:spLocks noGrp="1"/>
          </p:cNvSpPr>
          <p:nvPr>
            <p:ph idx="1"/>
          </p:nvPr>
        </p:nvSpPr>
        <p:spPr>
          <a:xfrm>
            <a:off x="457200" y="1981200"/>
            <a:ext cx="7885430" cy="3886200"/>
          </a:xfrm>
        </p:spPr>
        <p:txBody>
          <a:bodyPr/>
          <a:p>
            <a:r>
              <a:rPr lang="en-US" altLang="zh-CN" sz="2600"/>
              <a:t>DisCxG </a:t>
            </a:r>
            <a:r>
              <a:rPr lang="zh-CN" altLang="en-US" sz="2600"/>
              <a:t>在 </a:t>
            </a:r>
            <a:r>
              <a:rPr lang="en-US" altLang="zh-CN" sz="2600"/>
              <a:t>SBCG </a:t>
            </a:r>
            <a:r>
              <a:rPr lang="zh-CN" altLang="en-US" sz="2600"/>
              <a:t>的基础上：</a:t>
            </a:r>
            <a:endParaRPr lang="zh-CN" altLang="en-US" sz="2600"/>
          </a:p>
          <a:p>
            <a:pPr>
              <a:buFont typeface="Arial" panose="020B0604020202020204" pitchFamily="34" charset="0"/>
              <a:buChar char="•"/>
            </a:pPr>
            <a:r>
              <a:rPr lang="zh-CN" altLang="en-US" sz="2600"/>
              <a:t>引入 </a:t>
            </a:r>
            <a:r>
              <a:rPr lang="en-US" altLang="zh-CN" sz="2600"/>
              <a:t>PROPERTIES </a:t>
            </a:r>
            <a:r>
              <a:rPr lang="zh-CN" altLang="zh-CN" sz="2600"/>
              <a:t>特征来描写短语型构式的项间关系；</a:t>
            </a:r>
            <a:endParaRPr lang="zh-CN" altLang="zh-CN" sz="2600"/>
          </a:p>
          <a:p>
            <a:pPr>
              <a:buFont typeface="Arial" panose="020B0604020202020204" pitchFamily="34" charset="0"/>
              <a:buChar char="•"/>
            </a:pPr>
            <a:r>
              <a:rPr lang="zh-CN" altLang="zh-CN" sz="2600"/>
              <a:t>引入向量表示语法构式的分布特性和语义框架中语义角色的分布特性；</a:t>
            </a:r>
            <a:endParaRPr lang="zh-CN" altLang="zh-CN" sz="2600"/>
          </a:p>
          <a:p>
            <a:pPr>
              <a:buFont typeface="Arial" panose="020B0604020202020204" pitchFamily="34" charset="0"/>
              <a:buChar char="•"/>
            </a:pPr>
            <a:r>
              <a:rPr lang="zh-CN" altLang="zh-CN" sz="2600"/>
              <a:t>引入 </a:t>
            </a:r>
            <a:r>
              <a:rPr lang="en-US" altLang="zh-CN" sz="2600"/>
              <a:t>event </a:t>
            </a:r>
            <a:r>
              <a:rPr lang="zh-CN" altLang="en-US" sz="2600"/>
              <a:t>来表示具体实现了的语义框架中担任论元的词向量的数值。</a:t>
            </a:r>
            <a:endParaRPr lang="zh-CN" altLang="en-US" sz="2600"/>
          </a:p>
          <a:p>
            <a:pPr algn="l">
              <a:buChar char="n"/>
            </a:pPr>
            <a:r>
              <a:rPr lang="en-US" altLang="zh-CN" sz="2600">
                <a:sym typeface="+mn-ea"/>
              </a:rPr>
              <a:t>DisCxG 中引入的统计信息可以更好地定量刻画各个层次的语言单位的性质，</a:t>
            </a:r>
            <a:r>
              <a:rPr lang="zh-CN" altLang="en-US" sz="2600">
                <a:sym typeface="+mn-ea"/>
              </a:rPr>
              <a:t>与符号层面的刻画结果进行对比，也可以</a:t>
            </a:r>
            <a:r>
              <a:rPr lang="en-US" altLang="zh-CN" sz="2600">
                <a:sym typeface="+mn-ea"/>
              </a:rPr>
              <a:t>为基于向量的计算任务提供支持。</a:t>
            </a:r>
            <a:endParaRPr lang="en-US" altLang="zh-CN" sz="2600"/>
          </a:p>
          <a:p>
            <a:pPr marL="0" indent="0">
              <a:buFont typeface="Arial" panose="020B0604020202020204" pitchFamily="34" charset="0"/>
              <a:buNone/>
            </a:pPr>
            <a:endParaRPr lang="en-US" altLang="zh-CN"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828800"/>
            <a:ext cx="8229600" cy="3886200"/>
          </a:xfrm>
        </p:spPr>
        <p:txBody>
          <a:bodyPr/>
          <a:p>
            <a:r>
              <a:rPr lang="en-US" altLang="zh-CN" sz="2400"/>
              <a:t>BENG</a:t>
            </a:r>
            <a:r>
              <a:rPr lang="zh-CN" altLang="zh-CN" sz="2400"/>
              <a:t> 在语言自动分析任务中不负责分词和词类标注，这部分工作由谷歌的 </a:t>
            </a:r>
            <a:r>
              <a:rPr lang="en-US" altLang="zh-CN" sz="2400"/>
              <a:t>SyntaxNet (Andor et </a:t>
            </a:r>
            <a:r>
              <a:rPr lang="zh-CN" altLang="zh-CN" sz="2400"/>
              <a:t>al. 2016) 代劳。</a:t>
            </a:r>
            <a:endParaRPr lang="zh-CN" altLang="zh-CN" sz="2400"/>
          </a:p>
          <a:p>
            <a:endParaRPr lang="zh-CN" altLang="zh-CN" sz="2400"/>
          </a:p>
          <a:p>
            <a:r>
              <a:rPr lang="zh-CN" altLang="en-US" sz="2400">
                <a:sym typeface="+mn-ea"/>
              </a:rPr>
              <a:t>对于 </a:t>
            </a:r>
            <a:r>
              <a:rPr lang="en-US" altLang="zh-CN" sz="2400">
                <a:sym typeface="+mn-ea"/>
              </a:rPr>
              <a:t>SyntaxNet </a:t>
            </a:r>
            <a:r>
              <a:rPr lang="zh-CN" altLang="en-US" sz="2400">
                <a:sym typeface="+mn-ea"/>
              </a:rPr>
              <a:t>的分析结果中的实词，</a:t>
            </a:r>
            <a:r>
              <a:rPr lang="zh-CN" altLang="en-US" sz="2400"/>
              <a:t>分析器只对词类标记结果进行名词、动词和形容词的粗分。</a:t>
            </a:r>
            <a:r>
              <a:rPr lang="en-US" altLang="zh-CN" sz="2400"/>
              <a:t>BENG </a:t>
            </a:r>
            <a:r>
              <a:rPr lang="zh-CN" altLang="en-US" sz="2400"/>
              <a:t>中</a:t>
            </a:r>
            <a:r>
              <a:rPr lang="zh-CN" altLang="zh-CN" sz="2400"/>
              <a:t>词干相同的词（例如</a:t>
            </a:r>
            <a:r>
              <a:rPr lang="en-US" altLang="zh-CN" sz="2400"/>
              <a:t>swim</a:t>
            </a:r>
            <a:r>
              <a:rPr lang="zh-CN" altLang="zh-CN" sz="2400"/>
              <a:t>、</a:t>
            </a:r>
            <a:r>
              <a:rPr lang="en-US" altLang="zh-CN" sz="2400"/>
              <a:t>swimming</a:t>
            </a:r>
            <a:r>
              <a:rPr lang="zh-CN" altLang="zh-CN" sz="2400"/>
              <a:t>、</a:t>
            </a:r>
            <a:r>
              <a:rPr lang="en-US" altLang="zh-CN" sz="2400"/>
              <a:t>swam</a:t>
            </a:r>
            <a:r>
              <a:rPr lang="zh-CN" altLang="zh-CN" sz="2400"/>
              <a:t>）共享同一个语义表示框架，因为分析器的分析结果是给出语义表示，所以</a:t>
            </a:r>
            <a:r>
              <a:rPr lang="zh-CN" altLang="zh-CN" sz="2400">
                <a:sym typeface="+mn-ea"/>
              </a:rPr>
              <a:t>不再对</a:t>
            </a:r>
            <a:r>
              <a:rPr lang="zh-CN" altLang="zh-CN" sz="2400"/>
              <a:t>共享语义框架的词的词类进行细分。</a:t>
            </a:r>
            <a:endParaRPr lang="zh-CN" altLang="zh-CN" sz="2400"/>
          </a:p>
          <a:p>
            <a:endParaRPr lang="en-US" altLang="zh-CN" sz="2400"/>
          </a:p>
          <a:p>
            <a:r>
              <a:rPr lang="en-US" altLang="zh-CN" sz="2400"/>
              <a:t>BENG </a:t>
            </a:r>
            <a:r>
              <a:rPr lang="zh-CN" altLang="en-US" sz="2400"/>
              <a:t>中的构式条目不设置 </a:t>
            </a:r>
            <a:r>
              <a:rPr lang="en-US" altLang="zh-CN" sz="2400"/>
              <a:t>type</a:t>
            </a:r>
            <a:r>
              <a:rPr lang="zh-CN" altLang="en-US" sz="2400"/>
              <a:t>，不用 </a:t>
            </a:r>
            <a:r>
              <a:rPr lang="en-US" altLang="zh-CN" sz="2400"/>
              <a:t>type </a:t>
            </a:r>
            <a:r>
              <a:rPr lang="zh-CN" altLang="en-US" sz="2400"/>
              <a:t>对每一条构式的形式、属性和属性取值进行强制约束，每条构式都是自己的</a:t>
            </a:r>
            <a:r>
              <a:rPr lang="en-US" altLang="zh-CN" sz="2400"/>
              <a:t>“Local Expert”</a:t>
            </a:r>
            <a:r>
              <a:rPr lang="zh-CN" altLang="en-US" sz="2400"/>
              <a:t>。</a:t>
            </a:r>
            <a:endParaRPr lang="zh-CN" altLang="en-US" sz="2400"/>
          </a:p>
        </p:txBody>
      </p:sp>
      <p:sp>
        <p:nvSpPr>
          <p:cNvPr id="5" name="标题 4"/>
          <p:cNvSpPr>
            <a:spLocks noGrp="1"/>
          </p:cNvSpPr>
          <p:nvPr>
            <p:ph type="title"/>
          </p:nvPr>
        </p:nvSpPr>
        <p:spPr/>
        <p:txBody>
          <a:bodyPr/>
          <a:p>
            <a:r>
              <a:rPr lang="zh-CN" altLang="en-US" sz="2800">
                <a:sym typeface="+mn-ea"/>
              </a:rPr>
              <a:t>流变构式语法（</a:t>
            </a:r>
            <a:r>
              <a:rPr lang="en-US" altLang="zh-CN" sz="2800">
                <a:sym typeface="+mn-ea"/>
              </a:rPr>
              <a:t>Fluid Construction Grammar, FCG</a:t>
            </a:r>
            <a:r>
              <a:rPr lang="zh-CN" altLang="en-US" sz="2800">
                <a:sym typeface="+mn-ea"/>
              </a:rPr>
              <a:t>）</a:t>
            </a:r>
            <a:endParaRPr lang="zh-CN" altLang="en-US" sz="280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内容占位符 13"/>
          <p:cNvPicPr>
            <a:picLocks noChangeAspect="1"/>
          </p:cNvPicPr>
          <p:nvPr>
            <p:ph idx="1"/>
          </p:nvPr>
        </p:nvPicPr>
        <p:blipFill>
          <a:blip r:embed="rId1"/>
          <a:stretch>
            <a:fillRect/>
          </a:stretch>
        </p:blipFill>
        <p:spPr>
          <a:xfrm>
            <a:off x="641350" y="1023620"/>
            <a:ext cx="7861300" cy="5205095"/>
          </a:xfrm>
          <a:prstGeom prst="rect">
            <a:avLst/>
          </a:prstGeom>
        </p:spPr>
      </p:pic>
      <p:sp>
        <p:nvSpPr>
          <p:cNvPr id="7" name="文本框 6"/>
          <p:cNvSpPr txBox="1"/>
          <p:nvPr/>
        </p:nvSpPr>
        <p:spPr>
          <a:xfrm>
            <a:off x="914400" y="501650"/>
            <a:ext cx="7315200" cy="521970"/>
          </a:xfrm>
          <a:prstGeom prst="rect">
            <a:avLst/>
          </a:prstGeom>
          <a:noFill/>
        </p:spPr>
        <p:txBody>
          <a:bodyPr wrap="square" rtlCol="0">
            <a:spAutoFit/>
          </a:bodyPr>
          <a:p>
            <a:r>
              <a:rPr lang="zh-CN" altLang="en-US" sz="2800"/>
              <a:t>流变构式语法的构式知识描写体系：词条构式</a:t>
            </a:r>
            <a:endParaRPr lang="zh-CN" altLang="en-US" sz="2800"/>
          </a:p>
        </p:txBody>
      </p:sp>
      <p:sp>
        <p:nvSpPr>
          <p:cNvPr id="8" name="文本框 7"/>
          <p:cNvSpPr txBox="1"/>
          <p:nvPr/>
        </p:nvSpPr>
        <p:spPr>
          <a:xfrm>
            <a:off x="1811020" y="1598930"/>
            <a:ext cx="2319655" cy="368300"/>
          </a:xfrm>
          <a:prstGeom prst="rect">
            <a:avLst/>
          </a:prstGeom>
          <a:noFill/>
        </p:spPr>
        <p:txBody>
          <a:bodyPr wrap="square" rtlCol="0" anchor="t">
            <a:spAutoFit/>
          </a:bodyPr>
          <a:p>
            <a:r>
              <a:rPr lang="zh-CN" altLang="en-US">
                <a:sym typeface="+mn-ea"/>
              </a:rPr>
              <a:t>构式的句法语义信息</a:t>
            </a:r>
            <a:endParaRPr lang="zh-CN" altLang="en-US"/>
          </a:p>
        </p:txBody>
      </p:sp>
      <p:sp>
        <p:nvSpPr>
          <p:cNvPr id="9" name="文本框 8"/>
          <p:cNvSpPr txBox="1"/>
          <p:nvPr/>
        </p:nvSpPr>
        <p:spPr>
          <a:xfrm>
            <a:off x="4757420" y="2190750"/>
            <a:ext cx="3611880" cy="645160"/>
          </a:xfrm>
          <a:prstGeom prst="rect">
            <a:avLst/>
          </a:prstGeom>
          <a:noFill/>
        </p:spPr>
        <p:txBody>
          <a:bodyPr wrap="none" rtlCol="0" anchor="t">
            <a:spAutoFit/>
          </a:bodyPr>
          <a:p>
            <a:r>
              <a:rPr lang="zh-CN" altLang="en-US">
                <a:sym typeface="+mn-ea"/>
              </a:rPr>
              <a:t>构式在语言自动生成中用到的信息</a:t>
            </a:r>
            <a:endParaRPr lang="zh-CN" altLang="en-US">
              <a:sym typeface="+mn-ea"/>
            </a:endParaRPr>
          </a:p>
          <a:p>
            <a:r>
              <a:rPr lang="zh-CN" altLang="zh-CN"/>
              <a:t>（</a:t>
            </a:r>
            <a:r>
              <a:rPr lang="en-US" altLang="zh-CN"/>
              <a:t>production lock</a:t>
            </a:r>
            <a:r>
              <a:rPr lang="zh-CN" altLang="en-US"/>
              <a:t>）</a:t>
            </a:r>
            <a:endParaRPr lang="zh-CN" altLang="en-US"/>
          </a:p>
        </p:txBody>
      </p:sp>
      <p:sp>
        <p:nvSpPr>
          <p:cNvPr id="10" name="文本框 9"/>
          <p:cNvSpPr txBox="1"/>
          <p:nvPr/>
        </p:nvSpPr>
        <p:spPr>
          <a:xfrm>
            <a:off x="4757420" y="5019040"/>
            <a:ext cx="3611880" cy="645160"/>
          </a:xfrm>
          <a:prstGeom prst="rect">
            <a:avLst/>
          </a:prstGeom>
          <a:noFill/>
        </p:spPr>
        <p:txBody>
          <a:bodyPr wrap="none" rtlCol="0" anchor="t">
            <a:spAutoFit/>
          </a:bodyPr>
          <a:p>
            <a:r>
              <a:rPr lang="zh-CN" altLang="en-US">
                <a:sym typeface="+mn-ea"/>
              </a:rPr>
              <a:t>构式再语言自动理解中用到的信息</a:t>
            </a:r>
            <a:endParaRPr lang="zh-CN" altLang="en-US">
              <a:sym typeface="+mn-ea"/>
            </a:endParaRPr>
          </a:p>
          <a:p>
            <a:r>
              <a:rPr lang="zh-CN" altLang="en-US"/>
              <a:t>（</a:t>
            </a:r>
            <a:r>
              <a:rPr lang="en-US" altLang="zh-CN"/>
              <a:t>comprehension lock</a:t>
            </a:r>
            <a:r>
              <a:rPr lang="zh-CN" altLang="en-US"/>
              <a:t>）</a:t>
            </a:r>
            <a:endParaRPr lang="zh-CN" altLang="en-US"/>
          </a:p>
        </p:txBody>
      </p:sp>
      <p:sp>
        <p:nvSpPr>
          <p:cNvPr id="11" name="文本框 10"/>
          <p:cNvSpPr txBox="1"/>
          <p:nvPr/>
        </p:nvSpPr>
        <p:spPr>
          <a:xfrm>
            <a:off x="1565275" y="6349365"/>
            <a:ext cx="1567180" cy="368300"/>
          </a:xfrm>
          <a:prstGeom prst="rect">
            <a:avLst/>
          </a:prstGeom>
          <a:noFill/>
        </p:spPr>
        <p:txBody>
          <a:bodyPr wrap="none" rtlCol="0">
            <a:spAutoFit/>
          </a:bodyPr>
          <a:p>
            <a:r>
              <a:rPr lang="en-US" altLang="zh-CN"/>
              <a:t>left-hand-side </a:t>
            </a:r>
            <a:endParaRPr lang="en-US" altLang="zh-CN"/>
          </a:p>
        </p:txBody>
      </p:sp>
      <p:sp>
        <p:nvSpPr>
          <p:cNvPr id="12" name="文本框 11"/>
          <p:cNvSpPr txBox="1"/>
          <p:nvPr/>
        </p:nvSpPr>
        <p:spPr>
          <a:xfrm>
            <a:off x="6050280" y="6349365"/>
            <a:ext cx="1706880" cy="368300"/>
          </a:xfrm>
          <a:prstGeom prst="rect">
            <a:avLst/>
          </a:prstGeom>
          <a:noFill/>
        </p:spPr>
        <p:txBody>
          <a:bodyPr wrap="none" rtlCol="0">
            <a:spAutoFit/>
          </a:bodyPr>
          <a:p>
            <a:r>
              <a:rPr lang="en-US" altLang="zh-CN"/>
              <a:t>right-hand-side </a:t>
            </a:r>
            <a:endParaRPr lang="en-US" altLang="zh-CN"/>
          </a:p>
        </p:txBody>
      </p:sp>
      <p:cxnSp>
        <p:nvCxnSpPr>
          <p:cNvPr id="15" name="直接连接符 14"/>
          <p:cNvCxnSpPr/>
          <p:nvPr/>
        </p:nvCxnSpPr>
        <p:spPr>
          <a:xfrm>
            <a:off x="1119505" y="4157980"/>
            <a:ext cx="1341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461260" y="2087880"/>
            <a:ext cx="1729740" cy="645160"/>
          </a:xfrm>
          <a:prstGeom prst="rect">
            <a:avLst/>
          </a:prstGeom>
          <a:noFill/>
        </p:spPr>
        <p:txBody>
          <a:bodyPr wrap="square" rtlCol="0" anchor="t">
            <a:spAutoFit/>
          </a:bodyPr>
          <a:p>
            <a:r>
              <a:rPr lang="zh-CN" altLang="en-US"/>
              <a:t>问号开头的是变元（形参）</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063115" y="471805"/>
            <a:ext cx="6691630" cy="6221095"/>
          </a:xfrm>
          <a:prstGeom prst="rect">
            <a:avLst/>
          </a:prstGeom>
        </p:spPr>
      </p:pic>
      <p:sp>
        <p:nvSpPr>
          <p:cNvPr id="6" name="文本框 5"/>
          <p:cNvSpPr txBox="1"/>
          <p:nvPr/>
        </p:nvSpPr>
        <p:spPr>
          <a:xfrm>
            <a:off x="101600" y="665480"/>
            <a:ext cx="1837055" cy="5262245"/>
          </a:xfrm>
          <a:prstGeom prst="rect">
            <a:avLst/>
          </a:prstGeom>
          <a:noFill/>
        </p:spPr>
        <p:txBody>
          <a:bodyPr wrap="square" rtlCol="0">
            <a:spAutoFit/>
          </a:bodyPr>
          <a:p>
            <a:r>
              <a:rPr lang="en-US" altLang="zh-CN" sz="2400"/>
              <a:t>FCG</a:t>
            </a:r>
            <a:r>
              <a:rPr lang="zh-CN" altLang="en-US" sz="2400"/>
              <a:t>用</a:t>
            </a:r>
            <a:r>
              <a:rPr lang="zh-CN" altLang="en-US" sz="2400"/>
              <a:t>论元结构构式（</a:t>
            </a:r>
            <a:r>
              <a:rPr lang="en-US" altLang="zh-CN" sz="2400"/>
              <a:t>argument structure construction</a:t>
            </a:r>
            <a:r>
              <a:rPr lang="zh-CN" altLang="en-US" sz="2400"/>
              <a:t>）担任句法语义接口：</a:t>
            </a:r>
            <a:endParaRPr lang="zh-CN" altLang="en-US" sz="2400"/>
          </a:p>
          <a:p>
            <a:endParaRPr lang="zh-CN" altLang="en-US" sz="2400"/>
          </a:p>
          <a:p>
            <a:r>
              <a:rPr lang="zh-CN" altLang="en-US" sz="2400"/>
              <a:t>在不同构式的作用下，不同的语义角色与不同的句法成分连接起来。</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9220" y="1204595"/>
            <a:ext cx="8924925" cy="4981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p:cNvPicPr>
            <a:picLocks noChangeAspect="1"/>
          </p:cNvPicPr>
          <p:nvPr>
            <p:ph idx="1"/>
          </p:nvPr>
        </p:nvPicPr>
        <p:blipFill>
          <a:blip r:embed="rId1"/>
          <a:stretch>
            <a:fillRect/>
          </a:stretch>
        </p:blipFill>
        <p:spPr>
          <a:xfrm>
            <a:off x="184785" y="1052830"/>
            <a:ext cx="8773160" cy="4448810"/>
          </a:xfrm>
          <a:prstGeom prst="rect">
            <a:avLst/>
          </a:prstGeom>
        </p:spPr>
      </p:pic>
      <p:sp>
        <p:nvSpPr>
          <p:cNvPr id="8" name="文本框 7"/>
          <p:cNvSpPr txBox="1"/>
          <p:nvPr/>
        </p:nvSpPr>
        <p:spPr>
          <a:xfrm>
            <a:off x="907415" y="530860"/>
            <a:ext cx="7328535" cy="521970"/>
          </a:xfrm>
          <a:prstGeom prst="rect">
            <a:avLst/>
          </a:prstGeom>
          <a:noFill/>
        </p:spPr>
        <p:txBody>
          <a:bodyPr wrap="square" rtlCol="0">
            <a:spAutoFit/>
          </a:bodyPr>
          <a:p>
            <a:r>
              <a:rPr lang="zh-CN" altLang="en-US" sz="2800"/>
              <a:t>流变构式语法的构式知识描写体系：短语构式</a:t>
            </a:r>
            <a:endParaRPr lang="zh-CN" altLang="en-US" sz="2800"/>
          </a:p>
        </p:txBody>
      </p:sp>
      <p:sp>
        <p:nvSpPr>
          <p:cNvPr id="9" name="文本框 8"/>
          <p:cNvSpPr txBox="1"/>
          <p:nvPr/>
        </p:nvSpPr>
        <p:spPr>
          <a:xfrm>
            <a:off x="184785" y="5582920"/>
            <a:ext cx="7269480" cy="1198880"/>
          </a:xfrm>
          <a:prstGeom prst="rect">
            <a:avLst/>
          </a:prstGeom>
          <a:noFill/>
        </p:spPr>
        <p:txBody>
          <a:bodyPr wrap="none" rtlCol="0">
            <a:spAutoFit/>
          </a:bodyPr>
          <a:p>
            <a:pPr algn="l"/>
            <a:r>
              <a:rPr lang="zh-CN" altLang="en-US"/>
              <a:t>主语</a:t>
            </a:r>
            <a:r>
              <a:rPr lang="en-US" altLang="zh-CN"/>
              <a:t>-</a:t>
            </a:r>
            <a:r>
              <a:rPr lang="zh-CN" altLang="en-US"/>
              <a:t>动词构式（</a:t>
            </a:r>
            <a:r>
              <a:rPr lang="en-US" altLang="zh-CN"/>
              <a:t>subject-verb-cxn</a:t>
            </a:r>
            <a:r>
              <a:rPr lang="zh-CN" altLang="en-US"/>
              <a:t>）只包含四条约束：</a:t>
            </a:r>
            <a:endParaRPr lang="zh-CN" altLang="en-US"/>
          </a:p>
          <a:p>
            <a:pPr algn="l"/>
            <a:r>
              <a:rPr lang="zh-CN" altLang="en-US"/>
              <a:t>① </a:t>
            </a:r>
            <a:r>
              <a:rPr lang="en-US" altLang="zh-CN"/>
              <a:t>subject</a:t>
            </a:r>
            <a:r>
              <a:rPr lang="zh-CN" altLang="en-US"/>
              <a:t>要由</a:t>
            </a:r>
            <a:r>
              <a:rPr lang="en-US" altLang="zh-CN"/>
              <a:t>np</a:t>
            </a:r>
            <a:r>
              <a:rPr lang="zh-CN" altLang="en-US"/>
              <a:t>充当；② </a:t>
            </a:r>
            <a:r>
              <a:rPr lang="en-US" altLang="zh-CN"/>
              <a:t>vp</a:t>
            </a:r>
            <a:r>
              <a:rPr lang="zh-CN" altLang="en-US"/>
              <a:t>的类别为</a:t>
            </a:r>
            <a:r>
              <a:rPr lang="en-US" altLang="zh-CN"/>
              <a:t>vp</a:t>
            </a:r>
            <a:r>
              <a:rPr lang="zh-CN" altLang="en-US"/>
              <a:t>；</a:t>
            </a:r>
            <a:endParaRPr lang="zh-CN" altLang="en-US"/>
          </a:p>
          <a:p>
            <a:pPr algn="l"/>
            <a:r>
              <a:rPr lang="zh-CN" altLang="en-US"/>
              <a:t>③</a:t>
            </a:r>
            <a:r>
              <a:rPr lang="zh-CN" altLang="en-US">
                <a:sym typeface="+mn-ea"/>
              </a:rPr>
              <a:t> </a:t>
            </a:r>
            <a:r>
              <a:rPr lang="en-US" altLang="zh-CN">
                <a:sym typeface="+mn-ea"/>
              </a:rPr>
              <a:t>subject</a:t>
            </a:r>
            <a:r>
              <a:rPr lang="zh-CN" altLang="en-US">
                <a:sym typeface="+mn-ea"/>
              </a:rPr>
              <a:t>出现在</a:t>
            </a:r>
            <a:r>
              <a:rPr lang="en-US" altLang="zh-CN">
                <a:sym typeface="+mn-ea"/>
              </a:rPr>
              <a:t>verb</a:t>
            </a:r>
            <a:r>
              <a:rPr lang="zh-CN" altLang="en-US">
                <a:sym typeface="+mn-ea"/>
              </a:rPr>
              <a:t>之前；④</a:t>
            </a:r>
            <a:r>
              <a:rPr lang="en-US" altLang="zh-CN">
                <a:sym typeface="+mn-ea"/>
              </a:rPr>
              <a:t>vp</a:t>
            </a:r>
            <a:r>
              <a:rPr lang="zh-CN" altLang="zh-CN">
                <a:sym typeface="+mn-ea"/>
              </a:rPr>
              <a:t>的</a:t>
            </a:r>
            <a:r>
              <a:rPr lang="en-US" altLang="zh-CN">
                <a:sym typeface="+mn-ea"/>
              </a:rPr>
              <a:t>parent</a:t>
            </a:r>
            <a:r>
              <a:rPr lang="zh-CN" altLang="en-US">
                <a:sym typeface="+mn-ea"/>
              </a:rPr>
              <a:t>是</a:t>
            </a:r>
            <a:r>
              <a:rPr lang="en-US" altLang="zh-CN">
                <a:sym typeface="+mn-ea"/>
              </a:rPr>
              <a:t>clause</a:t>
            </a:r>
            <a:endParaRPr lang="en-US" altLang="zh-CN">
              <a:sym typeface="+mn-ea"/>
            </a:endParaRPr>
          </a:p>
          <a:p>
            <a:pPr algn="l"/>
            <a:r>
              <a:rPr lang="zh-CN" altLang="en-US"/>
              <a:t>其他信息都处于变量状态，需要其他构式来配合，来允准特定的句子。</a:t>
            </a:r>
            <a:endParaRPr lang="zh-CN" altLang="en-US"/>
          </a:p>
        </p:txBody>
      </p:sp>
      <p:cxnSp>
        <p:nvCxnSpPr>
          <p:cNvPr id="15" name="直接连接符 14"/>
          <p:cNvCxnSpPr/>
          <p:nvPr/>
        </p:nvCxnSpPr>
        <p:spPr>
          <a:xfrm>
            <a:off x="6199505" y="2850515"/>
            <a:ext cx="984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0505" y="2063115"/>
            <a:ext cx="1962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9505" y="4539615"/>
            <a:ext cx="984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7905" y="4018915"/>
            <a:ext cx="946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p:cNvPicPr>
            <a:picLocks noChangeAspect="1"/>
          </p:cNvPicPr>
          <p:nvPr>
            <p:ph idx="1"/>
          </p:nvPr>
        </p:nvPicPr>
        <p:blipFill>
          <a:blip r:embed="rId1"/>
          <a:stretch>
            <a:fillRect/>
          </a:stretch>
        </p:blipFill>
        <p:spPr>
          <a:xfrm>
            <a:off x="184785" y="1052830"/>
            <a:ext cx="8773160" cy="4448810"/>
          </a:xfrm>
          <a:prstGeom prst="rect">
            <a:avLst/>
          </a:prstGeom>
        </p:spPr>
      </p:pic>
      <p:sp>
        <p:nvSpPr>
          <p:cNvPr id="8" name="文本框 7"/>
          <p:cNvSpPr txBox="1"/>
          <p:nvPr/>
        </p:nvSpPr>
        <p:spPr>
          <a:xfrm>
            <a:off x="907415" y="530860"/>
            <a:ext cx="7328535" cy="521970"/>
          </a:xfrm>
          <a:prstGeom prst="rect">
            <a:avLst/>
          </a:prstGeom>
          <a:noFill/>
        </p:spPr>
        <p:txBody>
          <a:bodyPr wrap="square" rtlCol="0">
            <a:spAutoFit/>
          </a:bodyPr>
          <a:p>
            <a:r>
              <a:rPr lang="zh-CN" altLang="en-US" sz="2800"/>
              <a:t>流变构式语法的构式知识描写体系：短语构式</a:t>
            </a:r>
            <a:endParaRPr lang="zh-CN" altLang="en-US" sz="2800"/>
          </a:p>
        </p:txBody>
      </p:sp>
      <p:sp>
        <p:nvSpPr>
          <p:cNvPr id="9" name="文本框 8"/>
          <p:cNvSpPr txBox="1"/>
          <p:nvPr/>
        </p:nvSpPr>
        <p:spPr>
          <a:xfrm>
            <a:off x="184785" y="5684520"/>
            <a:ext cx="8667115" cy="922020"/>
          </a:xfrm>
          <a:prstGeom prst="rect">
            <a:avLst/>
          </a:prstGeom>
          <a:noFill/>
        </p:spPr>
        <p:txBody>
          <a:bodyPr wrap="square" rtlCol="0">
            <a:spAutoFit/>
          </a:bodyPr>
          <a:p>
            <a:pPr algn="l"/>
            <a:r>
              <a:rPr lang="zh-CN" altLang="en-US"/>
              <a:t>按照</a:t>
            </a:r>
            <a:r>
              <a:rPr lang="en-US" altLang="zh-CN"/>
              <a:t>FCG</a:t>
            </a:r>
            <a:r>
              <a:rPr lang="zh-CN" altLang="en-US"/>
              <a:t>的设计，</a:t>
            </a:r>
            <a:r>
              <a:rPr lang="en-US"/>
              <a:t>vp</a:t>
            </a:r>
            <a:r>
              <a:rPr lang="zh-CN" altLang="en-US"/>
              <a:t>只能有一个</a:t>
            </a:r>
            <a:r>
              <a:rPr lang="en-US" altLang="zh-CN"/>
              <a:t>parent</a:t>
            </a:r>
            <a:r>
              <a:rPr lang="zh-CN" altLang="en-US"/>
              <a:t>，而</a:t>
            </a:r>
            <a:r>
              <a:rPr lang="en-US" altLang="zh-CN"/>
              <a:t>np</a:t>
            </a:r>
            <a:r>
              <a:rPr lang="zh-CN" altLang="en-US"/>
              <a:t>可以有一个也可以有两个。</a:t>
            </a:r>
            <a:endParaRPr lang="zh-CN" altLang="en-US"/>
          </a:p>
          <a:p>
            <a:pPr algn="l"/>
            <a:r>
              <a:rPr lang="zh-CN" altLang="en-US"/>
              <a:t>例如，</a:t>
            </a:r>
            <a:r>
              <a:rPr lang="en-US" altLang="zh-CN"/>
              <a:t>“I saw a man running down the street”</a:t>
            </a:r>
            <a:r>
              <a:rPr lang="zh-CN" altLang="en-US"/>
              <a:t>里，</a:t>
            </a:r>
            <a:r>
              <a:rPr lang="en-US" altLang="zh-CN"/>
              <a:t>man</a:t>
            </a:r>
            <a:r>
              <a:rPr lang="zh-CN" altLang="zh-CN"/>
              <a:t>充当</a:t>
            </a:r>
            <a:r>
              <a:rPr lang="en-US" altLang="zh-CN"/>
              <a:t>saw</a:t>
            </a:r>
            <a:r>
              <a:rPr lang="zh-CN" altLang="en-US"/>
              <a:t>所在的</a:t>
            </a:r>
            <a:r>
              <a:rPr lang="en-US" altLang="zh-CN"/>
              <a:t>clause</a:t>
            </a:r>
            <a:r>
              <a:rPr lang="zh-CN" altLang="zh-CN"/>
              <a:t>的</a:t>
            </a:r>
            <a:r>
              <a:rPr lang="en-US" altLang="zh-CN"/>
              <a:t>object</a:t>
            </a:r>
            <a:r>
              <a:rPr lang="zh-CN" altLang="zh-CN"/>
              <a:t>，同时充当</a:t>
            </a:r>
            <a:r>
              <a:rPr lang="en-US" altLang="zh-CN"/>
              <a:t>running</a:t>
            </a:r>
            <a:r>
              <a:rPr lang="zh-CN" altLang="zh-CN"/>
              <a:t>所在的</a:t>
            </a:r>
            <a:r>
              <a:rPr lang="en-US" altLang="zh-CN"/>
              <a:t>clause</a:t>
            </a:r>
            <a:r>
              <a:rPr lang="zh-CN" altLang="en-US"/>
              <a:t>的</a:t>
            </a:r>
            <a:r>
              <a:rPr lang="en-US" altLang="zh-CN"/>
              <a:t>subject</a:t>
            </a:r>
            <a:r>
              <a:rPr lang="zh-CN" altLang="en-US"/>
              <a:t>。</a:t>
            </a:r>
            <a:endParaRPr lang="zh-CN" altLang="en-US"/>
          </a:p>
        </p:txBody>
      </p:sp>
      <p:cxnSp>
        <p:nvCxnSpPr>
          <p:cNvPr id="15" name="直接连接符 14"/>
          <p:cNvCxnSpPr/>
          <p:nvPr/>
        </p:nvCxnSpPr>
        <p:spPr>
          <a:xfrm>
            <a:off x="6199505" y="2850515"/>
            <a:ext cx="984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0505" y="2063115"/>
            <a:ext cx="1962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9505" y="4539615"/>
            <a:ext cx="984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7905" y="4018915"/>
            <a:ext cx="946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4108</Words>
  <Application>WPS 演示</Application>
  <PresentationFormat>在屏幕上显示</PresentationFormat>
  <Paragraphs>195</Paragraphs>
  <Slides>36</Slides>
  <Notes>0</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23</vt:i4>
      </vt:variant>
      <vt:variant>
        <vt:lpstr>幻灯片标题</vt:lpstr>
      </vt:variant>
      <vt:variant>
        <vt:i4>36</vt:i4>
      </vt:variant>
    </vt:vector>
  </HeadingPairs>
  <TitlesOfParts>
    <vt:vector size="69" baseType="lpstr">
      <vt:lpstr>Arial</vt:lpstr>
      <vt:lpstr>宋体</vt:lpstr>
      <vt:lpstr>Wingdings</vt:lpstr>
      <vt:lpstr>Arial Black</vt:lpstr>
      <vt:lpstr>Times New Roman</vt:lpstr>
      <vt:lpstr>微软雅黑</vt:lpstr>
      <vt:lpstr>Arial Unicode MS</vt:lpstr>
      <vt:lpstr>Calibri</vt:lpstr>
      <vt:lpstr>Pixel</vt:lpstr>
      <vt:lpstr>1_Pixel</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三种面向计算的构式语法：FCG、ECG和DisCxG</vt:lpstr>
      <vt:lpstr>三种面向计算的构式语法</vt:lpstr>
      <vt:lpstr>流变构式语法（Fluid Construction Grammar, FCG）</vt:lpstr>
      <vt:lpstr>流变构式语法（Fluid Construction Grammar, FCG）</vt:lpstr>
      <vt:lpstr>PowerPoint 演示文稿</vt:lpstr>
      <vt:lpstr>PowerPoint 演示文稿</vt:lpstr>
      <vt:lpstr>PowerPoint 演示文稿</vt:lpstr>
      <vt:lpstr>PowerPoint 演示文稿</vt:lpstr>
      <vt:lpstr>PowerPoint 演示文稿</vt:lpstr>
      <vt:lpstr>流变构式语法分析器的分析原则</vt:lpstr>
      <vt:lpstr>流变构式语法分析器的分析原则</vt:lpstr>
      <vt:lpstr>流变构式语法分析器的分析原则：例1</vt:lpstr>
      <vt:lpstr>流变构式语法分析器的分析原则：例2</vt:lpstr>
      <vt:lpstr>流变构式语法总结</vt:lpstr>
      <vt:lpstr>流变构式语法总结</vt:lpstr>
      <vt:lpstr>体验构式语法 （Embodied Construction Grammar, ECG）</vt:lpstr>
      <vt:lpstr>体验构式语法 （Embodied Construction Grammar, ECG）</vt:lpstr>
      <vt:lpstr>体验构式语法 （Embodied Construction Grammar, ECG）</vt:lpstr>
      <vt:lpstr>体验构式语法 （Embodied Construction Grammar, ECG）</vt:lpstr>
      <vt:lpstr>体验构式语法 （Embodied Construction Grammar, ECG）</vt:lpstr>
      <vt:lpstr>PowerPoint 演示文稿</vt:lpstr>
      <vt:lpstr>“He hit the table”的语义表示</vt:lpstr>
      <vt:lpstr>“He hit the table”的语义表示</vt:lpstr>
      <vt:lpstr>“He hit the table”的语义表示</vt:lpstr>
      <vt:lpstr>“He hit the table”的语义表示</vt:lpstr>
      <vt:lpstr>“He hit the table”的语义表示</vt:lpstr>
      <vt:lpstr>“He hit the table”的语义表示</vt:lpstr>
      <vt:lpstr>“He hit the table”的语义表示</vt:lpstr>
      <vt:lpstr>语法构式中的约束条件可以将认知、功能和语义角色标签进行绑定，例如：</vt:lpstr>
      <vt:lpstr>体验构式语法总结</vt:lpstr>
      <vt:lpstr>体验构式语法总结</vt:lpstr>
      <vt:lpstr>分布式构式语法</vt:lpstr>
      <vt:lpstr>PowerPoint 演示文稿</vt:lpstr>
      <vt:lpstr>PowerPoint 演示文稿</vt:lpstr>
      <vt:lpstr>PowerPoint 演示文稿</vt:lpstr>
      <vt:lpstr>分布式构式语法总结</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AutoBVT</dc:creator>
  <cp:lastModifiedBy>王佳骏</cp:lastModifiedBy>
  <cp:revision>14</cp:revision>
  <dcterms:created xsi:type="dcterms:W3CDTF">2015-05-08T02:32:00Z</dcterms:created>
  <dcterms:modified xsi:type="dcterms:W3CDTF">2020-11-05T03:21:13Z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