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7" r:id="rId2"/>
    <p:sldId id="258" r:id="rId3"/>
    <p:sldId id="259" r:id="rId4"/>
    <p:sldId id="260" r:id="rId5"/>
    <p:sldId id="261" r:id="rId6"/>
    <p:sldId id="302" r:id="rId7"/>
    <p:sldId id="303" r:id="rId8"/>
    <p:sldId id="304" r:id="rId9"/>
    <p:sldId id="262" r:id="rId10"/>
    <p:sldId id="263" r:id="rId11"/>
    <p:sldId id="264" r:id="rId12"/>
    <p:sldId id="266" r:id="rId13"/>
    <p:sldId id="267" r:id="rId14"/>
    <p:sldId id="268" r:id="rId15"/>
    <p:sldId id="269" r:id="rId16"/>
    <p:sldId id="270" r:id="rId17"/>
    <p:sldId id="271"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320" autoAdjust="0"/>
  </p:normalViewPr>
  <p:slideViewPr>
    <p:cSldViewPr snapToGrid="0">
      <p:cViewPr varScale="1">
        <p:scale>
          <a:sx n="80" d="100"/>
          <a:sy n="80" d="100"/>
        </p:scale>
        <p:origin x="82" y="221"/>
      </p:cViewPr>
      <p:guideLst/>
    </p:cSldViewPr>
  </p:slideViewPr>
  <p:outlineViewPr>
    <p:cViewPr>
      <p:scale>
        <a:sx n="33" d="100"/>
        <a:sy n="33" d="100"/>
      </p:scale>
      <p:origin x="0" y="-81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7B0366-E438-4137-BA80-675F68E9D316}" type="datetimeFigureOut">
              <a:rPr lang="zh-CN" altLang="en-US" smtClean="0"/>
              <a:t>2021/5/13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2BC0BE-5B30-4588-A342-3B217EB310BC}" type="slidenum">
              <a:rPr lang="zh-CN" altLang="en-US" smtClean="0"/>
              <a:t>‹#›</a:t>
            </a:fld>
            <a:endParaRPr lang="zh-CN" altLang="en-US"/>
          </a:p>
        </p:txBody>
      </p:sp>
    </p:spTree>
    <p:extLst>
      <p:ext uri="{BB962C8B-B14F-4D97-AF65-F5344CB8AC3E}">
        <p14:creationId xmlns:p14="http://schemas.microsoft.com/office/powerpoint/2010/main" val="379368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144D3E3-BBCE-4CDD-8F71-62420A37B184}" type="slidenum">
              <a:rPr lang="zh-CN" altLang="en-US" smtClean="0"/>
              <a:t>1</a:t>
            </a:fld>
            <a:endParaRPr lang="zh-CN" altLang="en-US"/>
          </a:p>
        </p:txBody>
      </p:sp>
    </p:spTree>
    <p:extLst>
      <p:ext uri="{BB962C8B-B14F-4D97-AF65-F5344CB8AC3E}">
        <p14:creationId xmlns:p14="http://schemas.microsoft.com/office/powerpoint/2010/main" val="1670621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B8BA23-BD00-4857-B603-DD487FFC396E}" type="slidenum">
              <a:rPr lang="zh-CN" altLang="en-US" smtClean="0"/>
              <a:t>10</a:t>
            </a:fld>
            <a:endParaRPr lang="zh-CN" altLang="en-US"/>
          </a:p>
        </p:txBody>
      </p:sp>
    </p:spTree>
    <p:extLst>
      <p:ext uri="{BB962C8B-B14F-4D97-AF65-F5344CB8AC3E}">
        <p14:creationId xmlns:p14="http://schemas.microsoft.com/office/powerpoint/2010/main" val="1863960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B8BA23-BD00-4857-B603-DD487FFC396E}" type="slidenum">
              <a:rPr lang="zh-CN" altLang="en-US" smtClean="0"/>
              <a:t>11</a:t>
            </a:fld>
            <a:endParaRPr lang="zh-CN" altLang="en-US"/>
          </a:p>
        </p:txBody>
      </p:sp>
    </p:spTree>
    <p:extLst>
      <p:ext uri="{BB962C8B-B14F-4D97-AF65-F5344CB8AC3E}">
        <p14:creationId xmlns:p14="http://schemas.microsoft.com/office/powerpoint/2010/main" val="1253940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B8BA23-BD00-4857-B603-DD487FFC396E}" type="slidenum">
              <a:rPr lang="zh-CN" altLang="en-US" smtClean="0"/>
              <a:t>12</a:t>
            </a:fld>
            <a:endParaRPr lang="zh-CN" altLang="en-US"/>
          </a:p>
        </p:txBody>
      </p:sp>
    </p:spTree>
    <p:extLst>
      <p:ext uri="{BB962C8B-B14F-4D97-AF65-F5344CB8AC3E}">
        <p14:creationId xmlns:p14="http://schemas.microsoft.com/office/powerpoint/2010/main" val="2145303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B8BA23-BD00-4857-B603-DD487FFC396E}" type="slidenum">
              <a:rPr lang="zh-CN" altLang="en-US" smtClean="0"/>
              <a:t>13</a:t>
            </a:fld>
            <a:endParaRPr lang="zh-CN" altLang="en-US"/>
          </a:p>
        </p:txBody>
      </p:sp>
    </p:spTree>
    <p:extLst>
      <p:ext uri="{BB962C8B-B14F-4D97-AF65-F5344CB8AC3E}">
        <p14:creationId xmlns:p14="http://schemas.microsoft.com/office/powerpoint/2010/main" val="2240277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B8BA23-BD00-4857-B603-DD487FFC396E}" type="slidenum">
              <a:rPr lang="zh-CN" altLang="en-US" smtClean="0"/>
              <a:t>14</a:t>
            </a:fld>
            <a:endParaRPr lang="zh-CN" altLang="en-US"/>
          </a:p>
        </p:txBody>
      </p:sp>
    </p:spTree>
    <p:extLst>
      <p:ext uri="{BB962C8B-B14F-4D97-AF65-F5344CB8AC3E}">
        <p14:creationId xmlns:p14="http://schemas.microsoft.com/office/powerpoint/2010/main" val="2063529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B8BA23-BD00-4857-B603-DD487FFC396E}" type="slidenum">
              <a:rPr lang="zh-CN" altLang="en-US" smtClean="0"/>
              <a:t>15</a:t>
            </a:fld>
            <a:endParaRPr lang="zh-CN" altLang="en-US"/>
          </a:p>
        </p:txBody>
      </p:sp>
    </p:spTree>
    <p:extLst>
      <p:ext uri="{BB962C8B-B14F-4D97-AF65-F5344CB8AC3E}">
        <p14:creationId xmlns:p14="http://schemas.microsoft.com/office/powerpoint/2010/main" val="6171053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B8BA23-BD00-4857-B603-DD487FFC396E}" type="slidenum">
              <a:rPr lang="zh-CN" altLang="en-US" smtClean="0"/>
              <a:t>16</a:t>
            </a:fld>
            <a:endParaRPr lang="zh-CN" altLang="en-US"/>
          </a:p>
        </p:txBody>
      </p:sp>
    </p:spTree>
    <p:extLst>
      <p:ext uri="{BB962C8B-B14F-4D97-AF65-F5344CB8AC3E}">
        <p14:creationId xmlns:p14="http://schemas.microsoft.com/office/powerpoint/2010/main" val="14100770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对话系统目前</a:t>
            </a:r>
            <a:r>
              <a:rPr lang="zh-CN" altLang="en-US" sz="1200" kern="1200" dirty="0" smtClean="0">
                <a:solidFill>
                  <a:schemeClr val="tx1"/>
                </a:solidFill>
                <a:effectLst/>
                <a:latin typeface="+mn-lt"/>
                <a:ea typeface="+mn-ea"/>
                <a:cs typeface="+mn-cs"/>
              </a:rPr>
              <a:t>主要</a:t>
            </a:r>
            <a:r>
              <a:rPr lang="zh-CN" altLang="zh-CN" sz="1200" kern="1200" dirty="0" smtClean="0">
                <a:solidFill>
                  <a:schemeClr val="tx1"/>
                </a:solidFill>
                <a:effectLst/>
                <a:latin typeface="+mn-lt"/>
                <a:ea typeface="+mn-ea"/>
                <a:cs typeface="+mn-cs"/>
              </a:rPr>
              <a:t>涵盖的领域</a:t>
            </a:r>
            <a:r>
              <a:rPr lang="zh-CN" altLang="en-US" sz="1200" kern="1200" dirty="0" smtClean="0">
                <a:solidFill>
                  <a:schemeClr val="tx1"/>
                </a:solidFill>
                <a:effectLst/>
                <a:latin typeface="+mn-lt"/>
                <a:ea typeface="+mn-ea"/>
                <a:cs typeface="+mn-cs"/>
              </a:rPr>
              <a:t>是</a:t>
            </a:r>
            <a:r>
              <a:rPr lang="zh-CN" altLang="zh-CN" sz="1200" kern="1200" dirty="0" smtClean="0">
                <a:solidFill>
                  <a:schemeClr val="tx1"/>
                </a:solidFill>
                <a:effectLst/>
                <a:latin typeface="+mn-lt"/>
                <a:ea typeface="+mn-ea"/>
                <a:cs typeface="+mn-cs"/>
              </a:rPr>
              <a:t>数据库信息查询</a:t>
            </a:r>
            <a:r>
              <a:rPr lang="zh-CN" altLang="en-US" sz="1200" kern="1200" dirty="0" smtClean="0">
                <a:solidFill>
                  <a:schemeClr val="tx1"/>
                </a:solidFill>
                <a:effectLst/>
                <a:latin typeface="+mn-lt"/>
                <a:ea typeface="+mn-ea"/>
                <a:cs typeface="+mn-cs"/>
              </a:rPr>
              <a:t>，现在许多工作都是为了让对话系统更加协作，反映在对话领域从限定到开放，对话需求从简单的一对一问答到完成任务或者闲聊。要发展更协作的对话系统，需要在对话贡献本身的构建、深度表征中话语的可解释性等方面取得进步。通过增量构建来实现更灵活的转换就是前一个方面的一种研究思路，在最近得到许多关注，作者注意到这些研究尽管在对话系统表现上有所提高，但仍然采用浅层的语义。于是，这篇文章在其基础上希望通过深层的语义表示来灵活构建正在进行的对话，区别于传统对话系统，听众要等说话人讲完话才能做出反应，增量对话系统的特点是在任何时间点，对话都能被打断然后被处理。</a:t>
            </a:r>
            <a:endParaRPr lang="zh-CN" altLang="en-US" dirty="0"/>
          </a:p>
        </p:txBody>
      </p:sp>
      <p:sp>
        <p:nvSpPr>
          <p:cNvPr id="4" name="灯片编号占位符 3"/>
          <p:cNvSpPr>
            <a:spLocks noGrp="1"/>
          </p:cNvSpPr>
          <p:nvPr>
            <p:ph type="sldNum" sz="quarter" idx="10"/>
          </p:nvPr>
        </p:nvSpPr>
        <p:spPr/>
        <p:txBody>
          <a:bodyPr/>
          <a:lstStyle/>
          <a:p>
            <a:fld id="{03B8BA23-BD00-4857-B603-DD487FFC396E}" type="slidenum">
              <a:rPr lang="zh-CN" altLang="en-US" smtClean="0"/>
              <a:t>17</a:t>
            </a:fld>
            <a:endParaRPr lang="zh-CN" altLang="en-US"/>
          </a:p>
        </p:txBody>
      </p:sp>
    </p:spTree>
    <p:extLst>
      <p:ext uri="{BB962C8B-B14F-4D97-AF65-F5344CB8AC3E}">
        <p14:creationId xmlns:p14="http://schemas.microsoft.com/office/powerpoint/2010/main" val="23045063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对话系统目前</a:t>
            </a:r>
            <a:r>
              <a:rPr lang="zh-CN" altLang="en-US" sz="1200" kern="1200" dirty="0" smtClean="0">
                <a:solidFill>
                  <a:schemeClr val="tx1"/>
                </a:solidFill>
                <a:effectLst/>
                <a:latin typeface="+mn-lt"/>
                <a:ea typeface="+mn-ea"/>
                <a:cs typeface="+mn-cs"/>
              </a:rPr>
              <a:t>主要</a:t>
            </a:r>
            <a:r>
              <a:rPr lang="zh-CN" altLang="zh-CN" sz="1200" kern="1200" dirty="0" smtClean="0">
                <a:solidFill>
                  <a:schemeClr val="tx1"/>
                </a:solidFill>
                <a:effectLst/>
                <a:latin typeface="+mn-lt"/>
                <a:ea typeface="+mn-ea"/>
                <a:cs typeface="+mn-cs"/>
              </a:rPr>
              <a:t>涵盖的领域</a:t>
            </a:r>
            <a:r>
              <a:rPr lang="zh-CN" altLang="en-US" sz="1200" kern="1200" dirty="0" smtClean="0">
                <a:solidFill>
                  <a:schemeClr val="tx1"/>
                </a:solidFill>
                <a:effectLst/>
                <a:latin typeface="+mn-lt"/>
                <a:ea typeface="+mn-ea"/>
                <a:cs typeface="+mn-cs"/>
              </a:rPr>
              <a:t>是</a:t>
            </a:r>
            <a:r>
              <a:rPr lang="zh-CN" altLang="zh-CN" sz="1200" kern="1200" dirty="0" smtClean="0">
                <a:solidFill>
                  <a:schemeClr val="tx1"/>
                </a:solidFill>
                <a:effectLst/>
                <a:latin typeface="+mn-lt"/>
                <a:ea typeface="+mn-ea"/>
                <a:cs typeface="+mn-cs"/>
              </a:rPr>
              <a:t>数据库信息查询</a:t>
            </a:r>
            <a:r>
              <a:rPr lang="zh-CN" altLang="en-US" sz="1200" kern="1200" dirty="0" smtClean="0">
                <a:solidFill>
                  <a:schemeClr val="tx1"/>
                </a:solidFill>
                <a:effectLst/>
                <a:latin typeface="+mn-lt"/>
                <a:ea typeface="+mn-ea"/>
                <a:cs typeface="+mn-cs"/>
              </a:rPr>
              <a:t>，现在许多工作都是为了让对话系统更加协作，反映在对话领域从限定到开放，对话需求从简单的一对一问答到完成任务或者闲聊。要发展更协作的对话系统，需要在对话贡献本身的构建、深度表征中话语的可解释性等方面取得进步。通过增量构建来实现更灵活的转换就是前一个方面的一种研究思路，在最近得到许多关注，作者注意到这些研究尽管在对话系统表现上有所提高，但仍然采用浅层的语义。于是，这篇文章在其基础上希望通过深层的语义表示来灵活构建正在进行的对话，区别于传统对话系统，听众要等说话人讲完话才能做出反应，增量对话系统的特点是在任何时间点，对话都能被打断然后被处理。</a:t>
            </a:r>
            <a:endParaRPr lang="zh-CN" altLang="en-US" dirty="0"/>
          </a:p>
        </p:txBody>
      </p:sp>
      <p:sp>
        <p:nvSpPr>
          <p:cNvPr id="4" name="灯片编号占位符 3"/>
          <p:cNvSpPr>
            <a:spLocks noGrp="1"/>
          </p:cNvSpPr>
          <p:nvPr>
            <p:ph type="sldNum" sz="quarter" idx="10"/>
          </p:nvPr>
        </p:nvSpPr>
        <p:spPr/>
        <p:txBody>
          <a:bodyPr/>
          <a:lstStyle/>
          <a:p>
            <a:fld id="{03B8BA23-BD00-4857-B603-DD487FFC396E}" type="slidenum">
              <a:rPr lang="zh-CN" altLang="en-US" smtClean="0"/>
              <a:t>18</a:t>
            </a:fld>
            <a:endParaRPr lang="zh-CN" altLang="en-US"/>
          </a:p>
        </p:txBody>
      </p:sp>
    </p:spTree>
    <p:extLst>
      <p:ext uri="{BB962C8B-B14F-4D97-AF65-F5344CB8AC3E}">
        <p14:creationId xmlns:p14="http://schemas.microsoft.com/office/powerpoint/2010/main" val="28552704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对话系统目前</a:t>
            </a:r>
            <a:r>
              <a:rPr lang="zh-CN" altLang="en-US" sz="1200" kern="1200" dirty="0" smtClean="0">
                <a:solidFill>
                  <a:schemeClr val="tx1"/>
                </a:solidFill>
                <a:effectLst/>
                <a:latin typeface="+mn-lt"/>
                <a:ea typeface="+mn-ea"/>
                <a:cs typeface="+mn-cs"/>
              </a:rPr>
              <a:t>主要</a:t>
            </a:r>
            <a:r>
              <a:rPr lang="zh-CN" altLang="zh-CN" sz="1200" kern="1200" dirty="0" smtClean="0">
                <a:solidFill>
                  <a:schemeClr val="tx1"/>
                </a:solidFill>
                <a:effectLst/>
                <a:latin typeface="+mn-lt"/>
                <a:ea typeface="+mn-ea"/>
                <a:cs typeface="+mn-cs"/>
              </a:rPr>
              <a:t>涵盖的领域</a:t>
            </a:r>
            <a:r>
              <a:rPr lang="zh-CN" altLang="en-US" sz="1200" kern="1200" dirty="0" smtClean="0">
                <a:solidFill>
                  <a:schemeClr val="tx1"/>
                </a:solidFill>
                <a:effectLst/>
                <a:latin typeface="+mn-lt"/>
                <a:ea typeface="+mn-ea"/>
                <a:cs typeface="+mn-cs"/>
              </a:rPr>
              <a:t>是</a:t>
            </a:r>
            <a:r>
              <a:rPr lang="zh-CN" altLang="zh-CN" sz="1200" kern="1200" dirty="0" smtClean="0">
                <a:solidFill>
                  <a:schemeClr val="tx1"/>
                </a:solidFill>
                <a:effectLst/>
                <a:latin typeface="+mn-lt"/>
                <a:ea typeface="+mn-ea"/>
                <a:cs typeface="+mn-cs"/>
              </a:rPr>
              <a:t>数据库信息查询</a:t>
            </a:r>
            <a:r>
              <a:rPr lang="zh-CN" altLang="en-US" sz="1200" kern="1200" dirty="0" smtClean="0">
                <a:solidFill>
                  <a:schemeClr val="tx1"/>
                </a:solidFill>
                <a:effectLst/>
                <a:latin typeface="+mn-lt"/>
                <a:ea typeface="+mn-ea"/>
                <a:cs typeface="+mn-cs"/>
              </a:rPr>
              <a:t>，现在许多工作都是为了让对话系统更加协作，反映在对话领域从限定到开放，对话需求从简单的一对一问答到完成任务或者闲聊。要发展更协作的对话系统，需要在对话贡献本身的构建、深度表征中话语的可解释性等方面取得进步。通过增量构建来实现更灵活的转换就是前一个方面的一种研究思路，在最近得到许多关注，作者注意到这些研究尽管在对话系统表现上有所提高，但仍然采用浅层的语义。于是，这篇文章在其基础上希望通过深层的语义表示来灵活构建正在进行的对话，区别于传统对话系统，听众要等说话人讲完话才能做出反应，增量对话系统的特点是在任何时间点，对话都能被打断然后被处理。</a:t>
            </a:r>
            <a:endParaRPr lang="zh-CN" altLang="en-US" dirty="0"/>
          </a:p>
        </p:txBody>
      </p:sp>
      <p:sp>
        <p:nvSpPr>
          <p:cNvPr id="4" name="灯片编号占位符 3"/>
          <p:cNvSpPr>
            <a:spLocks noGrp="1"/>
          </p:cNvSpPr>
          <p:nvPr>
            <p:ph type="sldNum" sz="quarter" idx="10"/>
          </p:nvPr>
        </p:nvSpPr>
        <p:spPr/>
        <p:txBody>
          <a:bodyPr/>
          <a:lstStyle/>
          <a:p>
            <a:fld id="{03B8BA23-BD00-4857-B603-DD487FFC396E}" type="slidenum">
              <a:rPr lang="zh-CN" altLang="en-US" smtClean="0"/>
              <a:t>19</a:t>
            </a:fld>
            <a:endParaRPr lang="zh-CN" altLang="en-US"/>
          </a:p>
        </p:txBody>
      </p:sp>
    </p:spTree>
    <p:extLst>
      <p:ext uri="{BB962C8B-B14F-4D97-AF65-F5344CB8AC3E}">
        <p14:creationId xmlns:p14="http://schemas.microsoft.com/office/powerpoint/2010/main" val="2490822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B8BA23-BD00-4857-B603-DD487FFC396E}" type="slidenum">
              <a:rPr lang="zh-CN" altLang="en-US" smtClean="0"/>
              <a:t>2</a:t>
            </a:fld>
            <a:endParaRPr lang="zh-CN" altLang="en-US"/>
          </a:p>
        </p:txBody>
      </p:sp>
    </p:spTree>
    <p:extLst>
      <p:ext uri="{BB962C8B-B14F-4D97-AF65-F5344CB8AC3E}">
        <p14:creationId xmlns:p14="http://schemas.microsoft.com/office/powerpoint/2010/main" val="2112891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对话系统目前</a:t>
            </a:r>
            <a:r>
              <a:rPr lang="zh-CN" altLang="en-US" sz="1200" kern="1200" dirty="0" smtClean="0">
                <a:solidFill>
                  <a:schemeClr val="tx1"/>
                </a:solidFill>
                <a:effectLst/>
                <a:latin typeface="+mn-lt"/>
                <a:ea typeface="+mn-ea"/>
                <a:cs typeface="+mn-cs"/>
              </a:rPr>
              <a:t>主要</a:t>
            </a:r>
            <a:r>
              <a:rPr lang="zh-CN" altLang="zh-CN" sz="1200" kern="1200" dirty="0" smtClean="0">
                <a:solidFill>
                  <a:schemeClr val="tx1"/>
                </a:solidFill>
                <a:effectLst/>
                <a:latin typeface="+mn-lt"/>
                <a:ea typeface="+mn-ea"/>
                <a:cs typeface="+mn-cs"/>
              </a:rPr>
              <a:t>涵盖的领域</a:t>
            </a:r>
            <a:r>
              <a:rPr lang="zh-CN" altLang="en-US" sz="1200" kern="1200" dirty="0" smtClean="0">
                <a:solidFill>
                  <a:schemeClr val="tx1"/>
                </a:solidFill>
                <a:effectLst/>
                <a:latin typeface="+mn-lt"/>
                <a:ea typeface="+mn-ea"/>
                <a:cs typeface="+mn-cs"/>
              </a:rPr>
              <a:t>是</a:t>
            </a:r>
            <a:r>
              <a:rPr lang="zh-CN" altLang="zh-CN" sz="1200" kern="1200" dirty="0" smtClean="0">
                <a:solidFill>
                  <a:schemeClr val="tx1"/>
                </a:solidFill>
                <a:effectLst/>
                <a:latin typeface="+mn-lt"/>
                <a:ea typeface="+mn-ea"/>
                <a:cs typeface="+mn-cs"/>
              </a:rPr>
              <a:t>数据库信息查询</a:t>
            </a:r>
            <a:r>
              <a:rPr lang="zh-CN" altLang="en-US" sz="1200" kern="1200" dirty="0" smtClean="0">
                <a:solidFill>
                  <a:schemeClr val="tx1"/>
                </a:solidFill>
                <a:effectLst/>
                <a:latin typeface="+mn-lt"/>
                <a:ea typeface="+mn-ea"/>
                <a:cs typeface="+mn-cs"/>
              </a:rPr>
              <a:t>，现在许多工作都是为了让对话系统更加协作，反映在对话领域从限定到开放，对话需求从简单的一对一问答到完成任务或者闲聊。要发展更协作的对话系统，需要在对话贡献本身的构建、深度表征中话语的可解释性等方面取得进步。通过增量构建来实现更灵活的转换就是前一个方面的一种研究思路，在最近得到许多关注，作者注意到这些研究尽管在对话系统表现上有所提高，但仍然采用浅层的语义。于是，这篇文章在其基础上希望通过深层的语义表示来灵活构建正在进行的对话，区别于传统对话系统，听众要等说话人讲完话才能做出反应，增量对话系统的特点是在任何时间点，对话都能被打断然后被处理。</a:t>
            </a:r>
            <a:endParaRPr lang="zh-CN" altLang="en-US" dirty="0"/>
          </a:p>
        </p:txBody>
      </p:sp>
      <p:sp>
        <p:nvSpPr>
          <p:cNvPr id="4" name="灯片编号占位符 3"/>
          <p:cNvSpPr>
            <a:spLocks noGrp="1"/>
          </p:cNvSpPr>
          <p:nvPr>
            <p:ph type="sldNum" sz="quarter" idx="10"/>
          </p:nvPr>
        </p:nvSpPr>
        <p:spPr/>
        <p:txBody>
          <a:bodyPr/>
          <a:lstStyle/>
          <a:p>
            <a:fld id="{03B8BA23-BD00-4857-B603-DD487FFC396E}" type="slidenum">
              <a:rPr lang="zh-CN" altLang="en-US" smtClean="0"/>
              <a:t>20</a:t>
            </a:fld>
            <a:endParaRPr lang="zh-CN" altLang="en-US"/>
          </a:p>
        </p:txBody>
      </p:sp>
    </p:spTree>
    <p:extLst>
      <p:ext uri="{BB962C8B-B14F-4D97-AF65-F5344CB8AC3E}">
        <p14:creationId xmlns:p14="http://schemas.microsoft.com/office/powerpoint/2010/main" val="5799605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对话系统目前</a:t>
            </a:r>
            <a:r>
              <a:rPr lang="zh-CN" altLang="en-US" sz="1200" kern="1200" dirty="0" smtClean="0">
                <a:solidFill>
                  <a:schemeClr val="tx1"/>
                </a:solidFill>
                <a:effectLst/>
                <a:latin typeface="+mn-lt"/>
                <a:ea typeface="+mn-ea"/>
                <a:cs typeface="+mn-cs"/>
              </a:rPr>
              <a:t>主要</a:t>
            </a:r>
            <a:r>
              <a:rPr lang="zh-CN" altLang="zh-CN" sz="1200" kern="1200" dirty="0" smtClean="0">
                <a:solidFill>
                  <a:schemeClr val="tx1"/>
                </a:solidFill>
                <a:effectLst/>
                <a:latin typeface="+mn-lt"/>
                <a:ea typeface="+mn-ea"/>
                <a:cs typeface="+mn-cs"/>
              </a:rPr>
              <a:t>涵盖的领域</a:t>
            </a:r>
            <a:r>
              <a:rPr lang="zh-CN" altLang="en-US" sz="1200" kern="1200" dirty="0" smtClean="0">
                <a:solidFill>
                  <a:schemeClr val="tx1"/>
                </a:solidFill>
                <a:effectLst/>
                <a:latin typeface="+mn-lt"/>
                <a:ea typeface="+mn-ea"/>
                <a:cs typeface="+mn-cs"/>
              </a:rPr>
              <a:t>是</a:t>
            </a:r>
            <a:r>
              <a:rPr lang="zh-CN" altLang="zh-CN" sz="1200" kern="1200" dirty="0" smtClean="0">
                <a:solidFill>
                  <a:schemeClr val="tx1"/>
                </a:solidFill>
                <a:effectLst/>
                <a:latin typeface="+mn-lt"/>
                <a:ea typeface="+mn-ea"/>
                <a:cs typeface="+mn-cs"/>
              </a:rPr>
              <a:t>数据库信息查询</a:t>
            </a:r>
            <a:r>
              <a:rPr lang="zh-CN" altLang="en-US" sz="1200" kern="1200" dirty="0" smtClean="0">
                <a:solidFill>
                  <a:schemeClr val="tx1"/>
                </a:solidFill>
                <a:effectLst/>
                <a:latin typeface="+mn-lt"/>
                <a:ea typeface="+mn-ea"/>
                <a:cs typeface="+mn-cs"/>
              </a:rPr>
              <a:t>，现在许多工作都是为了让对话系统更加协作，反映在对话领域从限定到开放，对话需求从简单的一对一问答到完成任务或者闲聊。要发展更协作的对话系统，需要在对话贡献本身的构建、深度表征中话语的可解释性等方面取得进步。通过增量构建来实现更灵活的转换就是前一个方面的一种研究思路，在最近得到许多关注，作者注意到这些研究尽管在对话系统表现上有所提高，但仍然采用浅层的语义。于是，这篇文章在其基础上希望通过深层的语义表示来灵活构建正在进行的对话，区别于传统对话系统，听众要等说话人讲完话才能做出反应，增量对话系统的特点是在任何时间点，对话都能被打断然后被处理。</a:t>
            </a:r>
            <a:endParaRPr lang="zh-CN" altLang="en-US" dirty="0"/>
          </a:p>
        </p:txBody>
      </p:sp>
      <p:sp>
        <p:nvSpPr>
          <p:cNvPr id="4" name="灯片编号占位符 3"/>
          <p:cNvSpPr>
            <a:spLocks noGrp="1"/>
          </p:cNvSpPr>
          <p:nvPr>
            <p:ph type="sldNum" sz="quarter" idx="10"/>
          </p:nvPr>
        </p:nvSpPr>
        <p:spPr/>
        <p:txBody>
          <a:bodyPr/>
          <a:lstStyle/>
          <a:p>
            <a:fld id="{03B8BA23-BD00-4857-B603-DD487FFC396E}" type="slidenum">
              <a:rPr lang="zh-CN" altLang="en-US" smtClean="0"/>
              <a:t>21</a:t>
            </a:fld>
            <a:endParaRPr lang="zh-CN" altLang="en-US"/>
          </a:p>
        </p:txBody>
      </p:sp>
    </p:spTree>
    <p:extLst>
      <p:ext uri="{BB962C8B-B14F-4D97-AF65-F5344CB8AC3E}">
        <p14:creationId xmlns:p14="http://schemas.microsoft.com/office/powerpoint/2010/main" val="14866384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对话系统目前</a:t>
            </a:r>
            <a:r>
              <a:rPr lang="zh-CN" altLang="en-US" sz="1200" kern="1200" dirty="0" smtClean="0">
                <a:solidFill>
                  <a:schemeClr val="tx1"/>
                </a:solidFill>
                <a:effectLst/>
                <a:latin typeface="+mn-lt"/>
                <a:ea typeface="+mn-ea"/>
                <a:cs typeface="+mn-cs"/>
              </a:rPr>
              <a:t>主要</a:t>
            </a:r>
            <a:r>
              <a:rPr lang="zh-CN" altLang="zh-CN" sz="1200" kern="1200" dirty="0" smtClean="0">
                <a:solidFill>
                  <a:schemeClr val="tx1"/>
                </a:solidFill>
                <a:effectLst/>
                <a:latin typeface="+mn-lt"/>
                <a:ea typeface="+mn-ea"/>
                <a:cs typeface="+mn-cs"/>
              </a:rPr>
              <a:t>涵盖的领域</a:t>
            </a:r>
            <a:r>
              <a:rPr lang="zh-CN" altLang="en-US" sz="1200" kern="1200" dirty="0" smtClean="0">
                <a:solidFill>
                  <a:schemeClr val="tx1"/>
                </a:solidFill>
                <a:effectLst/>
                <a:latin typeface="+mn-lt"/>
                <a:ea typeface="+mn-ea"/>
                <a:cs typeface="+mn-cs"/>
              </a:rPr>
              <a:t>是</a:t>
            </a:r>
            <a:r>
              <a:rPr lang="zh-CN" altLang="zh-CN" sz="1200" kern="1200" dirty="0" smtClean="0">
                <a:solidFill>
                  <a:schemeClr val="tx1"/>
                </a:solidFill>
                <a:effectLst/>
                <a:latin typeface="+mn-lt"/>
                <a:ea typeface="+mn-ea"/>
                <a:cs typeface="+mn-cs"/>
              </a:rPr>
              <a:t>数据库信息查询</a:t>
            </a:r>
            <a:r>
              <a:rPr lang="zh-CN" altLang="en-US" sz="1200" kern="1200" dirty="0" smtClean="0">
                <a:solidFill>
                  <a:schemeClr val="tx1"/>
                </a:solidFill>
                <a:effectLst/>
                <a:latin typeface="+mn-lt"/>
                <a:ea typeface="+mn-ea"/>
                <a:cs typeface="+mn-cs"/>
              </a:rPr>
              <a:t>，现在许多工作都是为了让对话系统更加协作，反映在对话领域从限定到开放，对话需求从简单的一对一问答到完成任务或者闲聊。要发展更协作的对话系统，需要在对话贡献本身的构建、深度表征中话语的可解释性等方面取得进步。通过增量构建来实现更灵活的转换就是前一个方面的一种研究思路，在最近得到许多关注，作者注意到这些研究尽管在对话系统表现上有所提高，但仍然采用浅层的语义。于是，这篇文章在其基础上希望通过深层的语义表示来灵活构建正在进行的对话，区别于传统对话系统，听众要等说话人讲完话才能做出反应，增量对话系统的特点是在任何时间点，对话都能被打断然后被处理。</a:t>
            </a:r>
            <a:endParaRPr lang="zh-CN" altLang="en-US" dirty="0"/>
          </a:p>
        </p:txBody>
      </p:sp>
      <p:sp>
        <p:nvSpPr>
          <p:cNvPr id="4" name="灯片编号占位符 3"/>
          <p:cNvSpPr>
            <a:spLocks noGrp="1"/>
          </p:cNvSpPr>
          <p:nvPr>
            <p:ph type="sldNum" sz="quarter" idx="10"/>
          </p:nvPr>
        </p:nvSpPr>
        <p:spPr/>
        <p:txBody>
          <a:bodyPr/>
          <a:lstStyle/>
          <a:p>
            <a:fld id="{03B8BA23-BD00-4857-B603-DD487FFC396E}" type="slidenum">
              <a:rPr lang="zh-CN" altLang="en-US" smtClean="0"/>
              <a:t>22</a:t>
            </a:fld>
            <a:endParaRPr lang="zh-CN" altLang="en-US"/>
          </a:p>
        </p:txBody>
      </p:sp>
    </p:spTree>
    <p:extLst>
      <p:ext uri="{BB962C8B-B14F-4D97-AF65-F5344CB8AC3E}">
        <p14:creationId xmlns:p14="http://schemas.microsoft.com/office/powerpoint/2010/main" val="11026543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对话系统目前</a:t>
            </a:r>
            <a:r>
              <a:rPr lang="zh-CN" altLang="en-US" sz="1200" kern="1200" dirty="0" smtClean="0">
                <a:solidFill>
                  <a:schemeClr val="tx1"/>
                </a:solidFill>
                <a:effectLst/>
                <a:latin typeface="+mn-lt"/>
                <a:ea typeface="+mn-ea"/>
                <a:cs typeface="+mn-cs"/>
              </a:rPr>
              <a:t>主要</a:t>
            </a:r>
            <a:r>
              <a:rPr lang="zh-CN" altLang="zh-CN" sz="1200" kern="1200" dirty="0" smtClean="0">
                <a:solidFill>
                  <a:schemeClr val="tx1"/>
                </a:solidFill>
                <a:effectLst/>
                <a:latin typeface="+mn-lt"/>
                <a:ea typeface="+mn-ea"/>
                <a:cs typeface="+mn-cs"/>
              </a:rPr>
              <a:t>涵盖的领域</a:t>
            </a:r>
            <a:r>
              <a:rPr lang="zh-CN" altLang="en-US" sz="1200" kern="1200" dirty="0" smtClean="0">
                <a:solidFill>
                  <a:schemeClr val="tx1"/>
                </a:solidFill>
                <a:effectLst/>
                <a:latin typeface="+mn-lt"/>
                <a:ea typeface="+mn-ea"/>
                <a:cs typeface="+mn-cs"/>
              </a:rPr>
              <a:t>是</a:t>
            </a:r>
            <a:r>
              <a:rPr lang="zh-CN" altLang="zh-CN" sz="1200" kern="1200" dirty="0" smtClean="0">
                <a:solidFill>
                  <a:schemeClr val="tx1"/>
                </a:solidFill>
                <a:effectLst/>
                <a:latin typeface="+mn-lt"/>
                <a:ea typeface="+mn-ea"/>
                <a:cs typeface="+mn-cs"/>
              </a:rPr>
              <a:t>数据库信息查询</a:t>
            </a:r>
            <a:r>
              <a:rPr lang="zh-CN" altLang="en-US" sz="1200" kern="1200" dirty="0" smtClean="0">
                <a:solidFill>
                  <a:schemeClr val="tx1"/>
                </a:solidFill>
                <a:effectLst/>
                <a:latin typeface="+mn-lt"/>
                <a:ea typeface="+mn-ea"/>
                <a:cs typeface="+mn-cs"/>
              </a:rPr>
              <a:t>，现在许多工作都是为了让对话系统更加协作，反映在对话领域从限定到开放，对话需求从简单的一对一问答到完成任务或者闲聊。要发展更协作的对话系统，需要在对话贡献本身的构建、深度表征中话语的可解释性等方面取得进步。通过增量构建来实现更灵活的转换就是前一个方面的一种研究思路，在最近得到许多关注，作者注意到这些研究尽管在对话系统表现上有所提高，但仍然采用浅层的语义。于是，这篇文章在其基础上希望通过深层的语义表示来灵活构建正在进行的对话，区别于传统对话系统，听众要等说话人讲完话才能做出反应，增量对话系统的特点是在任何时间点，对话都能被打断然后被处理。</a:t>
            </a:r>
            <a:endParaRPr lang="zh-CN" altLang="en-US" dirty="0"/>
          </a:p>
        </p:txBody>
      </p:sp>
      <p:sp>
        <p:nvSpPr>
          <p:cNvPr id="4" name="灯片编号占位符 3"/>
          <p:cNvSpPr>
            <a:spLocks noGrp="1"/>
          </p:cNvSpPr>
          <p:nvPr>
            <p:ph type="sldNum" sz="quarter" idx="10"/>
          </p:nvPr>
        </p:nvSpPr>
        <p:spPr/>
        <p:txBody>
          <a:bodyPr/>
          <a:lstStyle/>
          <a:p>
            <a:fld id="{03B8BA23-BD00-4857-B603-DD487FFC396E}" type="slidenum">
              <a:rPr lang="zh-CN" altLang="en-US" smtClean="0"/>
              <a:t>23</a:t>
            </a:fld>
            <a:endParaRPr lang="zh-CN" altLang="en-US"/>
          </a:p>
        </p:txBody>
      </p:sp>
    </p:spTree>
    <p:extLst>
      <p:ext uri="{BB962C8B-B14F-4D97-AF65-F5344CB8AC3E}">
        <p14:creationId xmlns:p14="http://schemas.microsoft.com/office/powerpoint/2010/main" val="9854857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B8BA23-BD00-4857-B603-DD487FFC396E}" type="slidenum">
              <a:rPr lang="zh-CN" altLang="en-US" smtClean="0"/>
              <a:t>24</a:t>
            </a:fld>
            <a:endParaRPr lang="zh-CN" altLang="en-US"/>
          </a:p>
        </p:txBody>
      </p:sp>
    </p:spTree>
    <p:extLst>
      <p:ext uri="{BB962C8B-B14F-4D97-AF65-F5344CB8AC3E}">
        <p14:creationId xmlns:p14="http://schemas.microsoft.com/office/powerpoint/2010/main" val="35234300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B8BA23-BD00-4857-B603-DD487FFC396E}" type="slidenum">
              <a:rPr lang="zh-CN" altLang="en-US" smtClean="0"/>
              <a:t>25</a:t>
            </a:fld>
            <a:endParaRPr lang="zh-CN" altLang="en-US"/>
          </a:p>
        </p:txBody>
      </p:sp>
    </p:spTree>
    <p:extLst>
      <p:ext uri="{BB962C8B-B14F-4D97-AF65-F5344CB8AC3E}">
        <p14:creationId xmlns:p14="http://schemas.microsoft.com/office/powerpoint/2010/main" val="25334054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B8BA23-BD00-4857-B603-DD487FFC396E}" type="slidenum">
              <a:rPr lang="zh-CN" altLang="en-US" smtClean="0"/>
              <a:t>26</a:t>
            </a:fld>
            <a:endParaRPr lang="zh-CN" altLang="en-US"/>
          </a:p>
        </p:txBody>
      </p:sp>
    </p:spTree>
    <p:extLst>
      <p:ext uri="{BB962C8B-B14F-4D97-AF65-F5344CB8AC3E}">
        <p14:creationId xmlns:p14="http://schemas.microsoft.com/office/powerpoint/2010/main" val="6842892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B8BA23-BD00-4857-B603-DD487FFC396E}" type="slidenum">
              <a:rPr lang="zh-CN" altLang="en-US" smtClean="0"/>
              <a:t>27</a:t>
            </a:fld>
            <a:endParaRPr lang="zh-CN" altLang="en-US"/>
          </a:p>
        </p:txBody>
      </p:sp>
    </p:spTree>
    <p:extLst>
      <p:ext uri="{BB962C8B-B14F-4D97-AF65-F5344CB8AC3E}">
        <p14:creationId xmlns:p14="http://schemas.microsoft.com/office/powerpoint/2010/main" val="7913419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B8BA23-BD00-4857-B603-DD487FFC396E}" type="slidenum">
              <a:rPr lang="zh-CN" altLang="en-US" smtClean="0"/>
              <a:t>28</a:t>
            </a:fld>
            <a:endParaRPr lang="zh-CN" altLang="en-US"/>
          </a:p>
        </p:txBody>
      </p:sp>
    </p:spTree>
    <p:extLst>
      <p:ext uri="{BB962C8B-B14F-4D97-AF65-F5344CB8AC3E}">
        <p14:creationId xmlns:p14="http://schemas.microsoft.com/office/powerpoint/2010/main" val="38906409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B8BA23-BD00-4857-B603-DD487FFC396E}" type="slidenum">
              <a:rPr lang="zh-CN" altLang="en-US" smtClean="0"/>
              <a:t>29</a:t>
            </a:fld>
            <a:endParaRPr lang="zh-CN" altLang="en-US"/>
          </a:p>
        </p:txBody>
      </p:sp>
    </p:spTree>
    <p:extLst>
      <p:ext uri="{BB962C8B-B14F-4D97-AF65-F5344CB8AC3E}">
        <p14:creationId xmlns:p14="http://schemas.microsoft.com/office/powerpoint/2010/main" val="1511081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B8BA23-BD00-4857-B603-DD487FFC396E}" type="slidenum">
              <a:rPr lang="zh-CN" altLang="en-US" smtClean="0"/>
              <a:t>3</a:t>
            </a:fld>
            <a:endParaRPr lang="zh-CN" altLang="en-US"/>
          </a:p>
        </p:txBody>
      </p:sp>
    </p:spTree>
    <p:extLst>
      <p:ext uri="{BB962C8B-B14F-4D97-AF65-F5344CB8AC3E}">
        <p14:creationId xmlns:p14="http://schemas.microsoft.com/office/powerpoint/2010/main" val="18800442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B8BA23-BD00-4857-B603-DD487FFC396E}" type="slidenum">
              <a:rPr lang="zh-CN" altLang="en-US" smtClean="0"/>
              <a:t>30</a:t>
            </a:fld>
            <a:endParaRPr lang="zh-CN" altLang="en-US"/>
          </a:p>
        </p:txBody>
      </p:sp>
    </p:spTree>
    <p:extLst>
      <p:ext uri="{BB962C8B-B14F-4D97-AF65-F5344CB8AC3E}">
        <p14:creationId xmlns:p14="http://schemas.microsoft.com/office/powerpoint/2010/main" val="20857663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B8BA23-BD00-4857-B603-DD487FFC396E}" type="slidenum">
              <a:rPr lang="zh-CN" altLang="en-US" smtClean="0"/>
              <a:t>31</a:t>
            </a:fld>
            <a:endParaRPr lang="zh-CN" altLang="en-US"/>
          </a:p>
        </p:txBody>
      </p:sp>
    </p:spTree>
    <p:extLst>
      <p:ext uri="{BB962C8B-B14F-4D97-AF65-F5344CB8AC3E}">
        <p14:creationId xmlns:p14="http://schemas.microsoft.com/office/powerpoint/2010/main" val="9175013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B8BA23-BD00-4857-B603-DD487FFC396E}" type="slidenum">
              <a:rPr lang="zh-CN" altLang="en-US" smtClean="0"/>
              <a:t>32</a:t>
            </a:fld>
            <a:endParaRPr lang="zh-CN" altLang="en-US"/>
          </a:p>
        </p:txBody>
      </p:sp>
    </p:spTree>
    <p:extLst>
      <p:ext uri="{BB962C8B-B14F-4D97-AF65-F5344CB8AC3E}">
        <p14:creationId xmlns:p14="http://schemas.microsoft.com/office/powerpoint/2010/main" val="3116095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B8BA23-BD00-4857-B603-DD487FFC396E}" type="slidenum">
              <a:rPr lang="zh-CN" altLang="en-US" smtClean="0"/>
              <a:t>33</a:t>
            </a:fld>
            <a:endParaRPr lang="zh-CN" altLang="en-US"/>
          </a:p>
        </p:txBody>
      </p:sp>
    </p:spTree>
    <p:extLst>
      <p:ext uri="{BB962C8B-B14F-4D97-AF65-F5344CB8AC3E}">
        <p14:creationId xmlns:p14="http://schemas.microsoft.com/office/powerpoint/2010/main" val="3201839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B8BA23-BD00-4857-B603-DD487FFC396E}" type="slidenum">
              <a:rPr lang="zh-CN" altLang="en-US" smtClean="0"/>
              <a:t>34</a:t>
            </a:fld>
            <a:endParaRPr lang="zh-CN" altLang="en-US"/>
          </a:p>
        </p:txBody>
      </p:sp>
    </p:spTree>
    <p:extLst>
      <p:ext uri="{BB962C8B-B14F-4D97-AF65-F5344CB8AC3E}">
        <p14:creationId xmlns:p14="http://schemas.microsoft.com/office/powerpoint/2010/main" val="29850444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B8BA23-BD00-4857-B603-DD487FFC396E}" type="slidenum">
              <a:rPr lang="zh-CN" altLang="en-US" smtClean="0"/>
              <a:t>35</a:t>
            </a:fld>
            <a:endParaRPr lang="zh-CN" altLang="en-US"/>
          </a:p>
        </p:txBody>
      </p:sp>
    </p:spTree>
    <p:extLst>
      <p:ext uri="{BB962C8B-B14F-4D97-AF65-F5344CB8AC3E}">
        <p14:creationId xmlns:p14="http://schemas.microsoft.com/office/powerpoint/2010/main" val="8440048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B8BA23-BD00-4857-B603-DD487FFC396E}" type="slidenum">
              <a:rPr lang="zh-CN" altLang="en-US" smtClean="0"/>
              <a:t>36</a:t>
            </a:fld>
            <a:endParaRPr lang="zh-CN" altLang="en-US"/>
          </a:p>
        </p:txBody>
      </p:sp>
    </p:spTree>
    <p:extLst>
      <p:ext uri="{BB962C8B-B14F-4D97-AF65-F5344CB8AC3E}">
        <p14:creationId xmlns:p14="http://schemas.microsoft.com/office/powerpoint/2010/main" val="5909798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B8BA23-BD00-4857-B603-DD487FFC396E}" type="slidenum">
              <a:rPr lang="zh-CN" altLang="en-US" smtClean="0"/>
              <a:t>37</a:t>
            </a:fld>
            <a:endParaRPr lang="zh-CN" altLang="en-US"/>
          </a:p>
        </p:txBody>
      </p:sp>
    </p:spTree>
    <p:extLst>
      <p:ext uri="{BB962C8B-B14F-4D97-AF65-F5344CB8AC3E}">
        <p14:creationId xmlns:p14="http://schemas.microsoft.com/office/powerpoint/2010/main" val="42839189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B8BA23-BD00-4857-B603-DD487FFC396E}" type="slidenum">
              <a:rPr lang="zh-CN" altLang="en-US" smtClean="0"/>
              <a:t>38</a:t>
            </a:fld>
            <a:endParaRPr lang="zh-CN" altLang="en-US"/>
          </a:p>
        </p:txBody>
      </p:sp>
    </p:spTree>
    <p:extLst>
      <p:ext uri="{BB962C8B-B14F-4D97-AF65-F5344CB8AC3E}">
        <p14:creationId xmlns:p14="http://schemas.microsoft.com/office/powerpoint/2010/main" val="9756710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B8BA23-BD00-4857-B603-DD487FFC396E}" type="slidenum">
              <a:rPr lang="zh-CN" altLang="en-US" smtClean="0"/>
              <a:t>39</a:t>
            </a:fld>
            <a:endParaRPr lang="zh-CN" altLang="en-US"/>
          </a:p>
        </p:txBody>
      </p:sp>
    </p:spTree>
    <p:extLst>
      <p:ext uri="{BB962C8B-B14F-4D97-AF65-F5344CB8AC3E}">
        <p14:creationId xmlns:p14="http://schemas.microsoft.com/office/powerpoint/2010/main" val="1390543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B8BA23-BD00-4857-B603-DD487FFC396E}" type="slidenum">
              <a:rPr lang="zh-CN" altLang="en-US" smtClean="0"/>
              <a:t>4</a:t>
            </a:fld>
            <a:endParaRPr lang="zh-CN" altLang="en-US"/>
          </a:p>
        </p:txBody>
      </p:sp>
    </p:spTree>
    <p:extLst>
      <p:ext uri="{BB962C8B-B14F-4D97-AF65-F5344CB8AC3E}">
        <p14:creationId xmlns:p14="http://schemas.microsoft.com/office/powerpoint/2010/main" val="41504102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B8BA23-BD00-4857-B603-DD487FFC396E}" type="slidenum">
              <a:rPr lang="zh-CN" altLang="en-US" smtClean="0"/>
              <a:t>40</a:t>
            </a:fld>
            <a:endParaRPr lang="zh-CN" altLang="en-US"/>
          </a:p>
        </p:txBody>
      </p:sp>
    </p:spTree>
    <p:extLst>
      <p:ext uri="{BB962C8B-B14F-4D97-AF65-F5344CB8AC3E}">
        <p14:creationId xmlns:p14="http://schemas.microsoft.com/office/powerpoint/2010/main" val="29187406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B8BA23-BD00-4857-B603-DD487FFC396E}" type="slidenum">
              <a:rPr lang="zh-CN" altLang="en-US" smtClean="0"/>
              <a:t>41</a:t>
            </a:fld>
            <a:endParaRPr lang="zh-CN" altLang="en-US"/>
          </a:p>
        </p:txBody>
      </p:sp>
    </p:spTree>
    <p:extLst>
      <p:ext uri="{BB962C8B-B14F-4D97-AF65-F5344CB8AC3E}">
        <p14:creationId xmlns:p14="http://schemas.microsoft.com/office/powerpoint/2010/main" val="27714360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B8BA23-BD00-4857-B603-DD487FFC396E}" type="slidenum">
              <a:rPr lang="zh-CN" altLang="en-US" smtClean="0"/>
              <a:t>42</a:t>
            </a:fld>
            <a:endParaRPr lang="zh-CN" altLang="en-US"/>
          </a:p>
        </p:txBody>
      </p:sp>
    </p:spTree>
    <p:extLst>
      <p:ext uri="{BB962C8B-B14F-4D97-AF65-F5344CB8AC3E}">
        <p14:creationId xmlns:p14="http://schemas.microsoft.com/office/powerpoint/2010/main" val="22612027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B8BA23-BD00-4857-B603-DD487FFC396E}" type="slidenum">
              <a:rPr lang="zh-CN" altLang="en-US" smtClean="0"/>
              <a:t>43</a:t>
            </a:fld>
            <a:endParaRPr lang="zh-CN" altLang="en-US"/>
          </a:p>
        </p:txBody>
      </p:sp>
    </p:spTree>
    <p:extLst>
      <p:ext uri="{BB962C8B-B14F-4D97-AF65-F5344CB8AC3E}">
        <p14:creationId xmlns:p14="http://schemas.microsoft.com/office/powerpoint/2010/main" val="41096572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B8BA23-BD00-4857-B603-DD487FFC396E}" type="slidenum">
              <a:rPr lang="zh-CN" altLang="en-US" smtClean="0"/>
              <a:t>44</a:t>
            </a:fld>
            <a:endParaRPr lang="zh-CN" altLang="en-US"/>
          </a:p>
        </p:txBody>
      </p:sp>
    </p:spTree>
    <p:extLst>
      <p:ext uri="{BB962C8B-B14F-4D97-AF65-F5344CB8AC3E}">
        <p14:creationId xmlns:p14="http://schemas.microsoft.com/office/powerpoint/2010/main" val="11628880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B8BA23-BD00-4857-B603-DD487FFC396E}" type="slidenum">
              <a:rPr lang="zh-CN" altLang="en-US" smtClean="0"/>
              <a:t>45</a:t>
            </a:fld>
            <a:endParaRPr lang="zh-CN" altLang="en-US"/>
          </a:p>
        </p:txBody>
      </p:sp>
    </p:spTree>
    <p:extLst>
      <p:ext uri="{BB962C8B-B14F-4D97-AF65-F5344CB8AC3E}">
        <p14:creationId xmlns:p14="http://schemas.microsoft.com/office/powerpoint/2010/main" val="14641227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144D3E3-BBCE-4CDD-8F71-62420A37B184}" type="slidenum">
              <a:rPr lang="zh-CN" altLang="en-US" smtClean="0"/>
              <a:t>46</a:t>
            </a:fld>
            <a:endParaRPr lang="zh-CN" altLang="en-US"/>
          </a:p>
        </p:txBody>
      </p:sp>
    </p:spTree>
    <p:extLst>
      <p:ext uri="{BB962C8B-B14F-4D97-AF65-F5344CB8AC3E}">
        <p14:creationId xmlns:p14="http://schemas.microsoft.com/office/powerpoint/2010/main" val="1017744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B8BA23-BD00-4857-B603-DD487FFC396E}" type="slidenum">
              <a:rPr lang="zh-CN" altLang="en-US" smtClean="0"/>
              <a:t>5</a:t>
            </a:fld>
            <a:endParaRPr lang="zh-CN" altLang="en-US"/>
          </a:p>
        </p:txBody>
      </p:sp>
    </p:spTree>
    <p:extLst>
      <p:ext uri="{BB962C8B-B14F-4D97-AF65-F5344CB8AC3E}">
        <p14:creationId xmlns:p14="http://schemas.microsoft.com/office/powerpoint/2010/main" val="2389790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B8BA23-BD00-4857-B603-DD487FFC396E}" type="slidenum">
              <a:rPr lang="zh-CN" altLang="en-US" smtClean="0"/>
              <a:t>6</a:t>
            </a:fld>
            <a:endParaRPr lang="zh-CN" altLang="en-US"/>
          </a:p>
        </p:txBody>
      </p:sp>
    </p:spTree>
    <p:extLst>
      <p:ext uri="{BB962C8B-B14F-4D97-AF65-F5344CB8AC3E}">
        <p14:creationId xmlns:p14="http://schemas.microsoft.com/office/powerpoint/2010/main" val="3852926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B8BA23-BD00-4857-B603-DD487FFC396E}" type="slidenum">
              <a:rPr lang="zh-CN" altLang="en-US" smtClean="0"/>
              <a:t>7</a:t>
            </a:fld>
            <a:endParaRPr lang="zh-CN" altLang="en-US"/>
          </a:p>
        </p:txBody>
      </p:sp>
    </p:spTree>
    <p:extLst>
      <p:ext uri="{BB962C8B-B14F-4D97-AF65-F5344CB8AC3E}">
        <p14:creationId xmlns:p14="http://schemas.microsoft.com/office/powerpoint/2010/main" val="2486962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B8BA23-BD00-4857-B603-DD487FFC396E}" type="slidenum">
              <a:rPr lang="zh-CN" altLang="en-US" smtClean="0"/>
              <a:t>8</a:t>
            </a:fld>
            <a:endParaRPr lang="zh-CN" altLang="en-US"/>
          </a:p>
        </p:txBody>
      </p:sp>
    </p:spTree>
    <p:extLst>
      <p:ext uri="{BB962C8B-B14F-4D97-AF65-F5344CB8AC3E}">
        <p14:creationId xmlns:p14="http://schemas.microsoft.com/office/powerpoint/2010/main" val="1242883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B8BA23-BD00-4857-B603-DD487FFC396E}" type="slidenum">
              <a:rPr lang="zh-CN" altLang="en-US" smtClean="0"/>
              <a:t>9</a:t>
            </a:fld>
            <a:endParaRPr lang="zh-CN" altLang="en-US"/>
          </a:p>
        </p:txBody>
      </p:sp>
    </p:spTree>
    <p:extLst>
      <p:ext uri="{BB962C8B-B14F-4D97-AF65-F5344CB8AC3E}">
        <p14:creationId xmlns:p14="http://schemas.microsoft.com/office/powerpoint/2010/main" val="525863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6AB69C2D-4B63-47C7-9BD2-1216D0DD8F45}" type="datetimeFigureOut">
              <a:rPr lang="zh-CN" altLang="en-US" smtClean="0"/>
              <a:t>2021/5/13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8E6277-51D0-4499-9677-D2CDA48FC56B}" type="slidenum">
              <a:rPr lang="zh-CN" altLang="en-US" smtClean="0"/>
              <a:t>‹#›</a:t>
            </a:fld>
            <a:endParaRPr lang="zh-CN" altLang="en-US"/>
          </a:p>
        </p:txBody>
      </p:sp>
    </p:spTree>
    <p:extLst>
      <p:ext uri="{BB962C8B-B14F-4D97-AF65-F5344CB8AC3E}">
        <p14:creationId xmlns:p14="http://schemas.microsoft.com/office/powerpoint/2010/main" val="3751605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AB69C2D-4B63-47C7-9BD2-1216D0DD8F45}" type="datetimeFigureOut">
              <a:rPr lang="zh-CN" altLang="en-US" smtClean="0"/>
              <a:t>2021/5/13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8E6277-51D0-4499-9677-D2CDA48FC56B}" type="slidenum">
              <a:rPr lang="zh-CN" altLang="en-US" smtClean="0"/>
              <a:t>‹#›</a:t>
            </a:fld>
            <a:endParaRPr lang="zh-CN" altLang="en-US"/>
          </a:p>
        </p:txBody>
      </p:sp>
    </p:spTree>
    <p:extLst>
      <p:ext uri="{BB962C8B-B14F-4D97-AF65-F5344CB8AC3E}">
        <p14:creationId xmlns:p14="http://schemas.microsoft.com/office/powerpoint/2010/main" val="2925385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AB69C2D-4B63-47C7-9BD2-1216D0DD8F45}" type="datetimeFigureOut">
              <a:rPr lang="zh-CN" altLang="en-US" smtClean="0"/>
              <a:t>2021/5/13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8E6277-51D0-4499-9677-D2CDA48FC56B}" type="slidenum">
              <a:rPr lang="zh-CN" altLang="en-US" smtClean="0"/>
              <a:t>‹#›</a:t>
            </a:fld>
            <a:endParaRPr lang="zh-CN" altLang="en-US"/>
          </a:p>
        </p:txBody>
      </p:sp>
    </p:spTree>
    <p:extLst>
      <p:ext uri="{BB962C8B-B14F-4D97-AF65-F5344CB8AC3E}">
        <p14:creationId xmlns:p14="http://schemas.microsoft.com/office/powerpoint/2010/main" val="4069145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AB69C2D-4B63-47C7-9BD2-1216D0DD8F45}" type="datetimeFigureOut">
              <a:rPr lang="zh-CN" altLang="en-US" smtClean="0"/>
              <a:t>2021/5/13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8E6277-51D0-4499-9677-D2CDA48FC56B}" type="slidenum">
              <a:rPr lang="zh-CN" altLang="en-US" smtClean="0"/>
              <a:t>‹#›</a:t>
            </a:fld>
            <a:endParaRPr lang="zh-CN" altLang="en-US"/>
          </a:p>
        </p:txBody>
      </p:sp>
    </p:spTree>
    <p:extLst>
      <p:ext uri="{BB962C8B-B14F-4D97-AF65-F5344CB8AC3E}">
        <p14:creationId xmlns:p14="http://schemas.microsoft.com/office/powerpoint/2010/main" val="967717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6AB69C2D-4B63-47C7-9BD2-1216D0DD8F45}" type="datetimeFigureOut">
              <a:rPr lang="zh-CN" altLang="en-US" smtClean="0"/>
              <a:t>2021/5/13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8E6277-51D0-4499-9677-D2CDA48FC56B}" type="slidenum">
              <a:rPr lang="zh-CN" altLang="en-US" smtClean="0"/>
              <a:t>‹#›</a:t>
            </a:fld>
            <a:endParaRPr lang="zh-CN" altLang="en-US"/>
          </a:p>
        </p:txBody>
      </p:sp>
    </p:spTree>
    <p:extLst>
      <p:ext uri="{BB962C8B-B14F-4D97-AF65-F5344CB8AC3E}">
        <p14:creationId xmlns:p14="http://schemas.microsoft.com/office/powerpoint/2010/main" val="413552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6AB69C2D-4B63-47C7-9BD2-1216D0DD8F45}" type="datetimeFigureOut">
              <a:rPr lang="zh-CN" altLang="en-US" smtClean="0"/>
              <a:t>2021/5/13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98E6277-51D0-4499-9677-D2CDA48FC56B}" type="slidenum">
              <a:rPr lang="zh-CN" altLang="en-US" smtClean="0"/>
              <a:t>‹#›</a:t>
            </a:fld>
            <a:endParaRPr lang="zh-CN" altLang="en-US"/>
          </a:p>
        </p:txBody>
      </p:sp>
    </p:spTree>
    <p:extLst>
      <p:ext uri="{BB962C8B-B14F-4D97-AF65-F5344CB8AC3E}">
        <p14:creationId xmlns:p14="http://schemas.microsoft.com/office/powerpoint/2010/main" val="4177824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6AB69C2D-4B63-47C7-9BD2-1216D0DD8F45}" type="datetimeFigureOut">
              <a:rPr lang="zh-CN" altLang="en-US" smtClean="0"/>
              <a:t>2021/5/13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98E6277-51D0-4499-9677-D2CDA48FC56B}" type="slidenum">
              <a:rPr lang="zh-CN" altLang="en-US" smtClean="0"/>
              <a:t>‹#›</a:t>
            </a:fld>
            <a:endParaRPr lang="zh-CN" altLang="en-US"/>
          </a:p>
        </p:txBody>
      </p:sp>
    </p:spTree>
    <p:extLst>
      <p:ext uri="{BB962C8B-B14F-4D97-AF65-F5344CB8AC3E}">
        <p14:creationId xmlns:p14="http://schemas.microsoft.com/office/powerpoint/2010/main" val="3100940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6AB69C2D-4B63-47C7-9BD2-1216D0DD8F45}" type="datetimeFigureOut">
              <a:rPr lang="zh-CN" altLang="en-US" smtClean="0"/>
              <a:t>2021/5/13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98E6277-51D0-4499-9677-D2CDA48FC56B}" type="slidenum">
              <a:rPr lang="zh-CN" altLang="en-US" smtClean="0"/>
              <a:t>‹#›</a:t>
            </a:fld>
            <a:endParaRPr lang="zh-CN" altLang="en-US"/>
          </a:p>
        </p:txBody>
      </p:sp>
    </p:spTree>
    <p:extLst>
      <p:ext uri="{BB962C8B-B14F-4D97-AF65-F5344CB8AC3E}">
        <p14:creationId xmlns:p14="http://schemas.microsoft.com/office/powerpoint/2010/main" val="2334566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AB69C2D-4B63-47C7-9BD2-1216D0DD8F45}" type="datetimeFigureOut">
              <a:rPr lang="zh-CN" altLang="en-US" smtClean="0"/>
              <a:t>2021/5/13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98E6277-51D0-4499-9677-D2CDA48FC56B}" type="slidenum">
              <a:rPr lang="zh-CN" altLang="en-US" smtClean="0"/>
              <a:t>‹#›</a:t>
            </a:fld>
            <a:endParaRPr lang="zh-CN" altLang="en-US"/>
          </a:p>
        </p:txBody>
      </p:sp>
    </p:spTree>
    <p:extLst>
      <p:ext uri="{BB962C8B-B14F-4D97-AF65-F5344CB8AC3E}">
        <p14:creationId xmlns:p14="http://schemas.microsoft.com/office/powerpoint/2010/main" val="3171963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6AB69C2D-4B63-47C7-9BD2-1216D0DD8F45}" type="datetimeFigureOut">
              <a:rPr lang="zh-CN" altLang="en-US" smtClean="0"/>
              <a:t>2021/5/13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98E6277-51D0-4499-9677-D2CDA48FC56B}" type="slidenum">
              <a:rPr lang="zh-CN" altLang="en-US" smtClean="0"/>
              <a:t>‹#›</a:t>
            </a:fld>
            <a:endParaRPr lang="zh-CN" altLang="en-US"/>
          </a:p>
        </p:txBody>
      </p:sp>
    </p:spTree>
    <p:extLst>
      <p:ext uri="{BB962C8B-B14F-4D97-AF65-F5344CB8AC3E}">
        <p14:creationId xmlns:p14="http://schemas.microsoft.com/office/powerpoint/2010/main" val="3171763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6AB69C2D-4B63-47C7-9BD2-1216D0DD8F45}" type="datetimeFigureOut">
              <a:rPr lang="zh-CN" altLang="en-US" smtClean="0"/>
              <a:t>2021/5/13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98E6277-51D0-4499-9677-D2CDA48FC56B}" type="slidenum">
              <a:rPr lang="zh-CN" altLang="en-US" smtClean="0"/>
              <a:t>‹#›</a:t>
            </a:fld>
            <a:endParaRPr lang="zh-CN" altLang="en-US"/>
          </a:p>
        </p:txBody>
      </p:sp>
    </p:spTree>
    <p:extLst>
      <p:ext uri="{BB962C8B-B14F-4D97-AF65-F5344CB8AC3E}">
        <p14:creationId xmlns:p14="http://schemas.microsoft.com/office/powerpoint/2010/main" val="1245090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B69C2D-4B63-47C7-9BD2-1216D0DD8F45}" type="datetimeFigureOut">
              <a:rPr lang="zh-CN" altLang="en-US" smtClean="0"/>
              <a:t>2021/5/13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8E6277-51D0-4499-9677-D2CDA48FC56B}" type="slidenum">
              <a:rPr lang="zh-CN" altLang="en-US" smtClean="0"/>
              <a:t>‹#›</a:t>
            </a:fld>
            <a:endParaRPr lang="zh-CN" altLang="en-US"/>
          </a:p>
        </p:txBody>
      </p:sp>
    </p:spTree>
    <p:extLst>
      <p:ext uri="{BB962C8B-B14F-4D97-AF65-F5344CB8AC3E}">
        <p14:creationId xmlns:p14="http://schemas.microsoft.com/office/powerpoint/2010/main" val="2224160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4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867975"/>
            <a:ext cx="12192000" cy="3413713"/>
          </a:xfrm>
          <a:prstGeom prst="rect">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lIns="121712" tIns="60856" rIns="121712" bIns="60856" rtlCol="0" anchor="ctr"/>
          <a:lstStyle/>
          <a:p>
            <a:pPr algn="ctr"/>
            <a:endParaRPr lang="zh-CN" altLang="en-US" sz="2438" dirty="0">
              <a:solidFill>
                <a:srgbClr val="C00000"/>
              </a:solidFill>
              <a:ea typeface="微软雅黑" panose="020B0503020204020204" pitchFamily="34" charset="-122"/>
            </a:endParaRPr>
          </a:p>
        </p:txBody>
      </p:sp>
      <p:sp>
        <p:nvSpPr>
          <p:cNvPr id="5" name="矩形 4"/>
          <p:cNvSpPr/>
          <p:nvPr/>
        </p:nvSpPr>
        <p:spPr>
          <a:xfrm>
            <a:off x="1280198" y="876847"/>
            <a:ext cx="10183226" cy="1784894"/>
          </a:xfrm>
          <a:prstGeom prst="rect">
            <a:avLst/>
          </a:prstGeom>
        </p:spPr>
        <p:txBody>
          <a:bodyPr wrap="square" lIns="121712" tIns="60856" rIns="121712" bIns="60856">
            <a:spAutoFit/>
          </a:bodyPr>
          <a:lstStyle/>
          <a:p>
            <a:pPr algn="ctr">
              <a:lnSpc>
                <a:spcPct val="150000"/>
              </a:lnSpc>
            </a:pPr>
            <a:r>
              <a:rPr lang="zh-CN" altLang="en-US" sz="3600" b="1" dirty="0" smtClean="0">
                <a:solidFill>
                  <a:schemeClr val="bg1"/>
                </a:solidFill>
                <a:latin typeface="微软雅黑" panose="020B0503020204020204" pitchFamily="34" charset="-122"/>
                <a:ea typeface="微软雅黑" panose="020B0503020204020204" pitchFamily="34" charset="-122"/>
              </a:rPr>
              <a:t>整体空间语义和后</a:t>
            </a:r>
            <a:r>
              <a:rPr lang="en-US" altLang="zh-CN" sz="3600" b="1" dirty="0" smtClean="0">
                <a:solidFill>
                  <a:schemeClr val="bg1"/>
                </a:solidFill>
                <a:latin typeface="微软雅黑" panose="020B0503020204020204" pitchFamily="34" charset="-122"/>
                <a:ea typeface="微软雅黑" panose="020B0503020204020204" pitchFamily="34" charset="-122"/>
              </a:rPr>
              <a:t>Talmy</a:t>
            </a:r>
            <a:r>
              <a:rPr lang="zh-CN" altLang="en-US" sz="3600" b="1" dirty="0" smtClean="0">
                <a:solidFill>
                  <a:schemeClr val="bg1"/>
                </a:solidFill>
                <a:latin typeface="微软雅黑" panose="020B0503020204020204" pitchFamily="34" charset="-122"/>
                <a:ea typeface="微软雅黑" panose="020B0503020204020204" pitchFamily="34" charset="-122"/>
              </a:rPr>
              <a:t>的运动事件类型学：</a:t>
            </a:r>
          </a:p>
          <a:p>
            <a:pPr algn="ctr">
              <a:lnSpc>
                <a:spcPct val="150000"/>
              </a:lnSpc>
            </a:pPr>
            <a:r>
              <a:rPr lang="zh-CN" altLang="en-US" sz="3600" b="1" dirty="0" smtClean="0">
                <a:solidFill>
                  <a:schemeClr val="bg1"/>
                </a:solidFill>
                <a:latin typeface="微软雅黑" panose="020B0503020204020204" pitchFamily="34" charset="-122"/>
                <a:ea typeface="微软雅黑" panose="020B0503020204020204" pitchFamily="34" charset="-122"/>
              </a:rPr>
              <a:t>泰语和泰卢固语的案例研究</a:t>
            </a:r>
          </a:p>
        </p:txBody>
      </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3978" y="5469240"/>
            <a:ext cx="2682373" cy="753427"/>
          </a:xfrm>
          <a:prstGeom prst="rect">
            <a:avLst/>
          </a:prstGeom>
        </p:spPr>
      </p:pic>
      <p:sp>
        <p:nvSpPr>
          <p:cNvPr id="15" name="矩形 14"/>
          <p:cNvSpPr/>
          <p:nvPr/>
        </p:nvSpPr>
        <p:spPr>
          <a:xfrm>
            <a:off x="923193" y="2454221"/>
            <a:ext cx="11717215" cy="1230896"/>
          </a:xfrm>
          <a:prstGeom prst="rect">
            <a:avLst/>
          </a:prstGeom>
        </p:spPr>
        <p:txBody>
          <a:bodyPr wrap="square" lIns="121712" tIns="60856" rIns="121712" bIns="60856">
            <a:spAutoFit/>
          </a:bodyPr>
          <a:lstStyle/>
          <a:p>
            <a:r>
              <a:rPr lang="en-US" altLang="zh-CN" sz="2800" b="1" dirty="0" smtClean="0">
                <a:solidFill>
                  <a:schemeClr val="bg1"/>
                </a:solidFill>
                <a:latin typeface="Times New Roman" panose="02020603050405020304" pitchFamily="18" charset="0"/>
                <a:cs typeface="Times New Roman" panose="02020603050405020304" pitchFamily="18" charset="0"/>
              </a:rPr>
              <a:t>Holistic spatial semantics and post-Talmian</a:t>
            </a:r>
            <a:r>
              <a:rPr lang="en-US" altLang="zh-CN" sz="2800" b="1" dirty="0">
                <a:solidFill>
                  <a:schemeClr val="bg1"/>
                </a:solidFill>
                <a:latin typeface="Times New Roman" panose="02020603050405020304" pitchFamily="18" charset="0"/>
                <a:cs typeface="Times New Roman" panose="02020603050405020304" pitchFamily="18" charset="0"/>
              </a:rPr>
              <a:t> </a:t>
            </a:r>
            <a:r>
              <a:rPr lang="en-US" altLang="zh-CN" sz="2800" b="1" dirty="0" smtClean="0">
                <a:solidFill>
                  <a:schemeClr val="bg1"/>
                </a:solidFill>
                <a:latin typeface="Times New Roman" panose="02020603050405020304" pitchFamily="18" charset="0"/>
                <a:cs typeface="Times New Roman" panose="02020603050405020304" pitchFamily="18" charset="0"/>
              </a:rPr>
              <a:t>motion event typology: </a:t>
            </a:r>
          </a:p>
          <a:p>
            <a:r>
              <a:rPr lang="en-US" altLang="zh-CN" sz="2800" b="1" dirty="0">
                <a:solidFill>
                  <a:schemeClr val="bg1"/>
                </a:solidFill>
                <a:latin typeface="Times New Roman" panose="02020603050405020304" pitchFamily="18" charset="0"/>
                <a:cs typeface="Times New Roman" panose="02020603050405020304" pitchFamily="18" charset="0"/>
              </a:rPr>
              <a:t>	</a:t>
            </a:r>
            <a:r>
              <a:rPr lang="en-US" altLang="zh-CN" sz="2800" b="1" dirty="0" smtClean="0">
                <a:solidFill>
                  <a:schemeClr val="bg1"/>
                </a:solidFill>
                <a:latin typeface="Times New Roman" panose="02020603050405020304" pitchFamily="18" charset="0"/>
                <a:cs typeface="Times New Roman" panose="02020603050405020304" pitchFamily="18" charset="0"/>
              </a:rPr>
              <a:t>		A case study of Thai and Telugu</a:t>
            </a:r>
          </a:p>
          <a:p>
            <a:r>
              <a:rPr lang="en-US" altLang="zh-CN" sz="1600" b="1"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1600" b="1"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600" b="1"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Cognitive Semiotics 2018</a:t>
            </a:r>
            <a:r>
              <a:rPr lang="zh-CN" altLang="en-US" sz="1600" b="1"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36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 name="灯片编号占位符 1"/>
          <p:cNvSpPr>
            <a:spLocks noGrp="1"/>
          </p:cNvSpPr>
          <p:nvPr>
            <p:ph type="sldNum" sz="quarter" idx="12"/>
          </p:nvPr>
        </p:nvSpPr>
        <p:spPr/>
        <p:txBody>
          <a:bodyPr/>
          <a:lstStyle/>
          <a:p>
            <a:fld id="{47B07988-34B2-4014-AEBA-95FEB39318C4}" type="slidenum">
              <a:rPr lang="zh-CN" altLang="en-US" smtClean="0"/>
              <a:t>1</a:t>
            </a:fld>
            <a:endParaRPr lang="zh-CN" altLang="en-US"/>
          </a:p>
        </p:txBody>
      </p:sp>
    </p:spTree>
    <p:extLst>
      <p:ext uri="{BB962C8B-B14F-4D97-AF65-F5344CB8AC3E}">
        <p14:creationId xmlns:p14="http://schemas.microsoft.com/office/powerpoint/2010/main" val="19977456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7080" y="442339"/>
            <a:ext cx="395999" cy="669046"/>
          </a:xfrm>
          <a:prstGeom prst="rect">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sp>
        <p:nvSpPr>
          <p:cNvPr id="34" name="矩形 33"/>
          <p:cNvSpPr/>
          <p:nvPr/>
        </p:nvSpPr>
        <p:spPr>
          <a:xfrm>
            <a:off x="494147" y="442316"/>
            <a:ext cx="163285" cy="6690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6150" y="449517"/>
            <a:ext cx="2330697" cy="654646"/>
          </a:xfrm>
          <a:prstGeom prst="rect">
            <a:avLst/>
          </a:prstGeom>
        </p:spPr>
      </p:pic>
      <p:sp>
        <p:nvSpPr>
          <p:cNvPr id="39" name="矩形 38"/>
          <p:cNvSpPr/>
          <p:nvPr/>
        </p:nvSpPr>
        <p:spPr>
          <a:xfrm>
            <a:off x="11994002" y="442316"/>
            <a:ext cx="198000" cy="669046"/>
          </a:xfrm>
          <a:prstGeom prst="rect">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sp>
        <p:nvSpPr>
          <p:cNvPr id="4" name="矩形 3"/>
          <p:cNvSpPr/>
          <p:nvPr/>
        </p:nvSpPr>
        <p:spPr>
          <a:xfrm>
            <a:off x="657431" y="776839"/>
            <a:ext cx="11238561" cy="595932"/>
          </a:xfrm>
          <a:prstGeom prst="rect">
            <a:avLst/>
          </a:prstGeom>
        </p:spPr>
        <p:txBody>
          <a:bodyPr wrap="square">
            <a:spAutoFit/>
          </a:bodyPr>
          <a:lstStyle/>
          <a:p>
            <a:pPr marL="342900" lvl="0" indent="-342900" fontAlgn="base">
              <a:lnSpc>
                <a:spcPct val="110000"/>
              </a:lnSpc>
              <a:spcBef>
                <a:spcPct val="20000"/>
              </a:spcBef>
              <a:spcAft>
                <a:spcPct val="0"/>
              </a:spcAft>
              <a:buClr>
                <a:srgbClr val="000000"/>
              </a:buClr>
              <a:buSzPct val="70000"/>
              <a:buFont typeface="Wingdings" pitchFamily="2" charset="2"/>
              <a:buChar char="l"/>
              <a:defRPr/>
            </a:pPr>
            <a:r>
              <a:rPr kumimoji="1" lang="en-US" altLang="zh-CN" sz="3200"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Talmy</a:t>
            </a:r>
            <a:r>
              <a:rPr kumimoji="1" lang="zh-CN" altLang="en-US" sz="32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运动</a:t>
            </a:r>
            <a:r>
              <a:rPr kumimoji="1" lang="zh-CN" altLang="en-US" sz="3200" kern="0" dirty="0" smtClean="0">
                <a:solidFill>
                  <a:srgbClr val="000000"/>
                </a:solidFill>
                <a:latin typeface="微软雅黑" panose="020B0503020204020204" pitchFamily="34" charset="-122"/>
                <a:ea typeface="微软雅黑" panose="020B0503020204020204" pitchFamily="34" charset="-122"/>
              </a:rPr>
              <a:t>类型学</a:t>
            </a:r>
            <a:r>
              <a:rPr kumimoji="1" lang="zh-CN" altLang="en-US" sz="3200"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面临的问题</a:t>
            </a:r>
            <a:endParaRPr kumimoji="1" lang="en-US" altLang="zh-CN" sz="3200"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灯片编号占位符 2"/>
          <p:cNvSpPr>
            <a:spLocks noGrp="1"/>
          </p:cNvSpPr>
          <p:nvPr>
            <p:ph type="sldNum" sz="quarter" idx="12"/>
          </p:nvPr>
        </p:nvSpPr>
        <p:spPr/>
        <p:txBody>
          <a:bodyPr/>
          <a:lstStyle/>
          <a:p>
            <a:fld id="{47B07988-34B2-4014-AEBA-95FEB39318C4}" type="slidenum">
              <a:rPr lang="zh-CN" altLang="en-US" smtClean="0"/>
              <a:t>10</a:t>
            </a:fld>
            <a:endParaRPr lang="zh-CN" altLang="en-US" dirty="0"/>
          </a:p>
        </p:txBody>
      </p:sp>
      <p:sp>
        <p:nvSpPr>
          <p:cNvPr id="11" name="标题 1"/>
          <p:cNvSpPr txBox="1">
            <a:spLocks/>
          </p:cNvSpPr>
          <p:nvPr/>
        </p:nvSpPr>
        <p:spPr bwMode="auto">
          <a:xfrm>
            <a:off x="2524760" y="37560"/>
            <a:ext cx="5784850" cy="823913"/>
          </a:xfrm>
          <a:prstGeom prst="rect">
            <a:avLst/>
          </a:prstGeom>
          <a:noFill/>
          <a:ln w="9525">
            <a:noFill/>
            <a:miter lim="800000"/>
            <a:headEnd/>
            <a:tailEnd/>
          </a:ln>
        </p:spPr>
        <p:txBody>
          <a:bodyPr vert="horz" wrap="none" lIns="0" tIns="45720" rIns="0" bIns="45720" numCol="1" anchor="ctr" anchorCtr="0" compatLnSpc="1">
            <a:prstTxWarp prst="textNoShape">
              <a:avLst/>
            </a:prstTxWarp>
          </a:bodyPr>
          <a:lstStyle>
            <a:lvl1pPr algn="ctr" rtl="0" eaLnBrk="1" fontAlgn="base" hangingPunct="1">
              <a:spcBef>
                <a:spcPct val="0"/>
              </a:spcBef>
              <a:spcAft>
                <a:spcPct val="0"/>
              </a:spcAft>
              <a:defRPr kumimoji="1" sz="4000" b="1">
                <a:solidFill>
                  <a:srgbClr val="FF3300"/>
                </a:solidFill>
                <a:latin typeface="微软雅黑" panose="020B0503020204020204" pitchFamily="34" charset="-122"/>
                <a:ea typeface="微软雅黑" panose="020B0503020204020204" pitchFamily="34" charset="-122"/>
                <a:cs typeface="+mj-cs"/>
              </a:defRPr>
            </a:lvl1pPr>
            <a:lvl2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2pPr>
            <a:lvl3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3pPr>
            <a:lvl4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4pPr>
            <a:lvl5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5pPr>
            <a:lvl6pPr marL="4572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6pPr>
            <a:lvl7pPr marL="9144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7pPr>
            <a:lvl8pPr marL="13716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8pPr>
            <a:lvl9pPr marL="18288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4000" b="1"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rPr>
              <a:t>研究背景</a:t>
            </a:r>
            <a:endParaRPr kumimoji="1" lang="zh-CN" altLang="en-US" sz="40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j-cs"/>
            </a:endParaRPr>
          </a:p>
        </p:txBody>
      </p:sp>
      <p:sp>
        <p:nvSpPr>
          <p:cNvPr id="5" name="矩形 4"/>
          <p:cNvSpPr/>
          <p:nvPr/>
        </p:nvSpPr>
        <p:spPr>
          <a:xfrm>
            <a:off x="1084547" y="1515427"/>
            <a:ext cx="1511952" cy="369332"/>
          </a:xfrm>
          <a:prstGeom prst="rect">
            <a:avLst/>
          </a:prstGeom>
        </p:spPr>
        <p:txBody>
          <a:bodyPr wrap="none">
            <a:spAutoFit/>
          </a:bodyPr>
          <a:lstStyle/>
          <a:p>
            <a:pPr algn="just">
              <a:spcAft>
                <a:spcPts val="0"/>
              </a:spcAft>
            </a:pPr>
            <a:r>
              <a:rPr lang="en-US" altLang="zh-CN" b="1" kern="100" dirty="0">
                <a:latin typeface="Times New Roman" panose="02020603050405020304" pitchFamily="18" charset="0"/>
                <a:ea typeface="黑体" panose="02010609060101010101" pitchFamily="49" charset="-122"/>
                <a:cs typeface="Times New Roman" panose="02020603050405020304" pitchFamily="18" charset="0"/>
              </a:rPr>
              <a:t>1.</a:t>
            </a:r>
            <a:r>
              <a:rPr lang="zh-CN" altLang="zh-CN" b="1" kern="100" dirty="0">
                <a:latin typeface="Times New Roman" panose="02020603050405020304" pitchFamily="18" charset="0"/>
                <a:ea typeface="黑体" panose="02010609060101010101" pitchFamily="49" charset="-122"/>
                <a:cs typeface="Times New Roman" panose="02020603050405020304" pitchFamily="18" charset="0"/>
              </a:rPr>
              <a:t>类型的数量</a:t>
            </a:r>
            <a:endParaRPr lang="zh-CN" altLang="zh-CN" b="1" kern="100" dirty="0">
              <a:latin typeface="等线" panose="02010600030101010101" pitchFamily="2" charset="-122"/>
              <a:cs typeface="Times New Roman" panose="02020603050405020304" pitchFamily="18" charset="0"/>
            </a:endParaRPr>
          </a:p>
        </p:txBody>
      </p:sp>
      <p:sp>
        <p:nvSpPr>
          <p:cNvPr id="8" name="矩形 7"/>
          <p:cNvSpPr/>
          <p:nvPr/>
        </p:nvSpPr>
        <p:spPr>
          <a:xfrm>
            <a:off x="1084547" y="1875838"/>
            <a:ext cx="9747576" cy="1477328"/>
          </a:xfrm>
          <a:prstGeom prst="rect">
            <a:avLst/>
          </a:prstGeom>
        </p:spPr>
        <p:txBody>
          <a:bodyPr wrap="square">
            <a:spAutoFit/>
          </a:bodyPr>
          <a:lstStyle/>
          <a:p>
            <a:r>
              <a:rPr lang="zh-CN" altLang="zh-CN" dirty="0">
                <a:latin typeface="Times New Roman" panose="02020603050405020304" pitchFamily="18" charset="0"/>
                <a:ea typeface="黑体" panose="02010609060101010101" pitchFamily="49" charset="-122"/>
                <a:cs typeface="Times New Roman" panose="02020603050405020304" pitchFamily="18" charset="0"/>
              </a:rPr>
              <a:t>另外，</a:t>
            </a:r>
            <a:r>
              <a:rPr lang="en-US" altLang="zh-CN" dirty="0">
                <a:latin typeface="Times New Roman" panose="02020603050405020304" pitchFamily="18" charset="0"/>
                <a:ea typeface="黑体" panose="02010609060101010101" pitchFamily="49" charset="-122"/>
              </a:rPr>
              <a:t>Thai</a:t>
            </a:r>
            <a:r>
              <a:rPr lang="zh-CN" altLang="zh-CN" dirty="0">
                <a:latin typeface="Times New Roman" panose="02020603050405020304" pitchFamily="18" charset="0"/>
                <a:ea typeface="黑体" panose="02010609060101010101" pitchFamily="49" charset="-122"/>
                <a:cs typeface="Times New Roman" panose="02020603050405020304" pitchFamily="18" charset="0"/>
              </a:rPr>
              <a:t>语的连续动词短语也体现出其区分路径动词</a:t>
            </a:r>
            <a:r>
              <a:rPr lang="en-US" altLang="zh-CN" dirty="0" err="1">
                <a:latin typeface="Times New Roman" panose="02020603050405020304" pitchFamily="18" charset="0"/>
                <a:ea typeface="黑体" panose="02010609060101010101" pitchFamily="49" charset="-122"/>
              </a:rPr>
              <a:t>khâw</a:t>
            </a:r>
            <a:r>
              <a:rPr lang="en-US" altLang="zh-CN" dirty="0">
                <a:latin typeface="Times New Roman" panose="02020603050405020304" pitchFamily="18" charset="0"/>
                <a:ea typeface="黑体" panose="02010609060101010101" pitchFamily="49" charset="-122"/>
              </a:rPr>
              <a:t> (‘enter’)</a:t>
            </a:r>
            <a:r>
              <a:rPr lang="zh-CN" altLang="zh-CN" dirty="0">
                <a:latin typeface="Times New Roman" panose="02020603050405020304" pitchFamily="18" charset="0"/>
                <a:ea typeface="黑体" panose="02010609060101010101" pitchFamily="49" charset="-122"/>
                <a:cs typeface="Times New Roman" panose="02020603050405020304" pitchFamily="18" charset="0"/>
              </a:rPr>
              <a:t>、指示路径动词</a:t>
            </a:r>
            <a:r>
              <a:rPr lang="en-US" altLang="zh-CN" dirty="0">
                <a:latin typeface="Times New Roman" panose="02020603050405020304" pitchFamily="18" charset="0"/>
                <a:ea typeface="黑体" panose="02010609060101010101" pitchFamily="49" charset="-122"/>
              </a:rPr>
              <a:t>pay (‘go’) </a:t>
            </a:r>
            <a:r>
              <a:rPr lang="en-US" altLang="zh-CN" dirty="0" smtClean="0">
                <a:latin typeface="Times New Roman" panose="02020603050405020304" pitchFamily="18" charset="0"/>
                <a:ea typeface="黑体" panose="02010609060101010101" pitchFamily="49" charset="-122"/>
              </a:rPr>
              <a:t>/ </a:t>
            </a:r>
            <a:r>
              <a:rPr lang="en-US" altLang="zh-CN" dirty="0" err="1">
                <a:latin typeface="Times New Roman" panose="02020603050405020304" pitchFamily="18" charset="0"/>
                <a:ea typeface="黑体" panose="02010609060101010101" pitchFamily="49" charset="-122"/>
              </a:rPr>
              <a:t>maa</a:t>
            </a:r>
            <a:r>
              <a:rPr lang="en-US" altLang="zh-CN" dirty="0">
                <a:latin typeface="Times New Roman" panose="02020603050405020304" pitchFamily="18" charset="0"/>
                <a:ea typeface="黑体" panose="02010609060101010101" pitchFamily="49" charset="-122"/>
              </a:rPr>
              <a:t> (‘come’)</a:t>
            </a:r>
            <a:r>
              <a:rPr lang="zh-CN" altLang="zh-CN" dirty="0">
                <a:latin typeface="Times New Roman" panose="02020603050405020304" pitchFamily="18" charset="0"/>
                <a:ea typeface="黑体" panose="02010609060101010101" pitchFamily="49" charset="-122"/>
                <a:cs typeface="Times New Roman" panose="02020603050405020304" pitchFamily="18" charset="0"/>
              </a:rPr>
              <a:t>的需要，尤其是后者倾向于出现在更后面的位置，在某些情况下也作为完成体标记具有语法化意义</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这</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与现代汉语运动事件表达是类似的</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。相比</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作为单个独立动词出现，“过”作为路径表达时可能经历了一定程度的语法化，这也促使</a:t>
            </a:r>
            <a:r>
              <a:rPr lang="en-US" altLang="zh-CN" dirty="0">
                <a:latin typeface="Times New Roman" panose="02020603050405020304" pitchFamily="18" charset="0"/>
                <a:ea typeface="黑体" panose="02010609060101010101" pitchFamily="49" charset="-122"/>
              </a:rPr>
              <a:t>Talmy(2009)</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主张在第一种情况下的是</a:t>
            </a:r>
            <a:r>
              <a:rPr lang="en-US" altLang="zh-CN" dirty="0">
                <a:latin typeface="Times New Roman" panose="02020603050405020304" pitchFamily="18" charset="0"/>
                <a:ea typeface="黑体" panose="02010609060101010101" pitchFamily="49" charset="-122"/>
              </a:rPr>
              <a:t>S</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型的。</a:t>
            </a:r>
            <a:endParaRPr lang="zh-CN" altLang="en-US" dirty="0"/>
          </a:p>
        </p:txBody>
      </p:sp>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4701" y="3367496"/>
            <a:ext cx="7262489" cy="2248095"/>
          </a:xfrm>
          <a:prstGeom prst="rect">
            <a:avLst/>
          </a:prstGeom>
        </p:spPr>
      </p:pic>
    </p:spTree>
    <p:extLst>
      <p:ext uri="{BB962C8B-B14F-4D97-AF65-F5344CB8AC3E}">
        <p14:creationId xmlns:p14="http://schemas.microsoft.com/office/powerpoint/2010/main" val="854589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7080" y="442339"/>
            <a:ext cx="395999" cy="669046"/>
          </a:xfrm>
          <a:prstGeom prst="rect">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sp>
        <p:nvSpPr>
          <p:cNvPr id="34" name="矩形 33"/>
          <p:cNvSpPr/>
          <p:nvPr/>
        </p:nvSpPr>
        <p:spPr>
          <a:xfrm>
            <a:off x="494147" y="442316"/>
            <a:ext cx="163285" cy="6690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6150" y="449517"/>
            <a:ext cx="2330697" cy="654646"/>
          </a:xfrm>
          <a:prstGeom prst="rect">
            <a:avLst/>
          </a:prstGeom>
        </p:spPr>
      </p:pic>
      <p:sp>
        <p:nvSpPr>
          <p:cNvPr id="39" name="矩形 38"/>
          <p:cNvSpPr/>
          <p:nvPr/>
        </p:nvSpPr>
        <p:spPr>
          <a:xfrm>
            <a:off x="11994002" y="442316"/>
            <a:ext cx="198000" cy="669046"/>
          </a:xfrm>
          <a:prstGeom prst="rect">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sp>
        <p:nvSpPr>
          <p:cNvPr id="4" name="矩形 3"/>
          <p:cNvSpPr/>
          <p:nvPr/>
        </p:nvSpPr>
        <p:spPr>
          <a:xfrm>
            <a:off x="657431" y="776839"/>
            <a:ext cx="11238561" cy="595932"/>
          </a:xfrm>
          <a:prstGeom prst="rect">
            <a:avLst/>
          </a:prstGeom>
        </p:spPr>
        <p:txBody>
          <a:bodyPr wrap="square">
            <a:spAutoFit/>
          </a:bodyPr>
          <a:lstStyle/>
          <a:p>
            <a:pPr marL="342900" lvl="0" indent="-342900" fontAlgn="base">
              <a:lnSpc>
                <a:spcPct val="110000"/>
              </a:lnSpc>
              <a:spcBef>
                <a:spcPct val="20000"/>
              </a:spcBef>
              <a:spcAft>
                <a:spcPct val="0"/>
              </a:spcAft>
              <a:buClr>
                <a:srgbClr val="000000"/>
              </a:buClr>
              <a:buSzPct val="70000"/>
              <a:buFont typeface="Wingdings" pitchFamily="2" charset="2"/>
              <a:buChar char="l"/>
              <a:defRPr/>
            </a:pPr>
            <a:r>
              <a:rPr kumimoji="1" lang="en-US" altLang="zh-CN" sz="3200"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Talmy</a:t>
            </a:r>
            <a:r>
              <a:rPr kumimoji="1" lang="zh-CN" altLang="en-US" sz="32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运动</a:t>
            </a:r>
            <a:r>
              <a:rPr kumimoji="1" lang="zh-CN" altLang="en-US" sz="3200" kern="0" dirty="0" smtClean="0">
                <a:solidFill>
                  <a:srgbClr val="000000"/>
                </a:solidFill>
                <a:latin typeface="微软雅黑" panose="020B0503020204020204" pitchFamily="34" charset="-122"/>
                <a:ea typeface="微软雅黑" panose="020B0503020204020204" pitchFamily="34" charset="-122"/>
              </a:rPr>
              <a:t>类型学</a:t>
            </a:r>
            <a:r>
              <a:rPr kumimoji="1" lang="zh-CN" altLang="en-US" sz="3200"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面临的问题</a:t>
            </a:r>
            <a:endParaRPr kumimoji="1" lang="en-US" altLang="zh-CN" sz="3200"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灯片编号占位符 2"/>
          <p:cNvSpPr>
            <a:spLocks noGrp="1"/>
          </p:cNvSpPr>
          <p:nvPr>
            <p:ph type="sldNum" sz="quarter" idx="12"/>
          </p:nvPr>
        </p:nvSpPr>
        <p:spPr/>
        <p:txBody>
          <a:bodyPr/>
          <a:lstStyle/>
          <a:p>
            <a:fld id="{47B07988-34B2-4014-AEBA-95FEB39318C4}" type="slidenum">
              <a:rPr lang="zh-CN" altLang="en-US" smtClean="0"/>
              <a:t>11</a:t>
            </a:fld>
            <a:endParaRPr lang="zh-CN" altLang="en-US" dirty="0"/>
          </a:p>
        </p:txBody>
      </p:sp>
      <p:sp>
        <p:nvSpPr>
          <p:cNvPr id="11" name="标题 1"/>
          <p:cNvSpPr txBox="1">
            <a:spLocks/>
          </p:cNvSpPr>
          <p:nvPr/>
        </p:nvSpPr>
        <p:spPr bwMode="auto">
          <a:xfrm>
            <a:off x="2524760" y="37560"/>
            <a:ext cx="5784850" cy="823913"/>
          </a:xfrm>
          <a:prstGeom prst="rect">
            <a:avLst/>
          </a:prstGeom>
          <a:noFill/>
          <a:ln w="9525">
            <a:noFill/>
            <a:miter lim="800000"/>
            <a:headEnd/>
            <a:tailEnd/>
          </a:ln>
        </p:spPr>
        <p:txBody>
          <a:bodyPr vert="horz" wrap="none" lIns="0" tIns="45720" rIns="0" bIns="45720" numCol="1" anchor="ctr" anchorCtr="0" compatLnSpc="1">
            <a:prstTxWarp prst="textNoShape">
              <a:avLst/>
            </a:prstTxWarp>
          </a:bodyPr>
          <a:lstStyle>
            <a:lvl1pPr algn="ctr" rtl="0" eaLnBrk="1" fontAlgn="base" hangingPunct="1">
              <a:spcBef>
                <a:spcPct val="0"/>
              </a:spcBef>
              <a:spcAft>
                <a:spcPct val="0"/>
              </a:spcAft>
              <a:defRPr kumimoji="1" sz="4000" b="1">
                <a:solidFill>
                  <a:srgbClr val="FF3300"/>
                </a:solidFill>
                <a:latin typeface="微软雅黑" panose="020B0503020204020204" pitchFamily="34" charset="-122"/>
                <a:ea typeface="微软雅黑" panose="020B0503020204020204" pitchFamily="34" charset="-122"/>
                <a:cs typeface="+mj-cs"/>
              </a:defRPr>
            </a:lvl1pPr>
            <a:lvl2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2pPr>
            <a:lvl3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3pPr>
            <a:lvl4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4pPr>
            <a:lvl5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5pPr>
            <a:lvl6pPr marL="4572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6pPr>
            <a:lvl7pPr marL="9144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7pPr>
            <a:lvl8pPr marL="13716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8pPr>
            <a:lvl9pPr marL="18288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4000" b="1"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rPr>
              <a:t>研究背景</a:t>
            </a:r>
            <a:endParaRPr kumimoji="1" lang="zh-CN" altLang="en-US" sz="40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j-cs"/>
            </a:endParaRPr>
          </a:p>
        </p:txBody>
      </p:sp>
      <p:sp>
        <p:nvSpPr>
          <p:cNvPr id="5" name="矩形 4"/>
          <p:cNvSpPr/>
          <p:nvPr/>
        </p:nvSpPr>
        <p:spPr>
          <a:xfrm>
            <a:off x="1084547" y="1658776"/>
            <a:ext cx="1511952" cy="369332"/>
          </a:xfrm>
          <a:prstGeom prst="rect">
            <a:avLst/>
          </a:prstGeom>
        </p:spPr>
        <p:txBody>
          <a:bodyPr wrap="none">
            <a:spAutoFit/>
          </a:bodyPr>
          <a:lstStyle/>
          <a:p>
            <a:pPr algn="just">
              <a:spcAft>
                <a:spcPts val="0"/>
              </a:spcAft>
            </a:pPr>
            <a:r>
              <a:rPr lang="en-US" altLang="zh-CN" b="1" kern="100" dirty="0">
                <a:latin typeface="Times New Roman" panose="02020603050405020304" pitchFamily="18" charset="0"/>
                <a:ea typeface="黑体" panose="02010609060101010101" pitchFamily="49" charset="-122"/>
                <a:cs typeface="Times New Roman" panose="02020603050405020304" pitchFamily="18" charset="0"/>
              </a:rPr>
              <a:t>1.</a:t>
            </a:r>
            <a:r>
              <a:rPr lang="zh-CN" altLang="zh-CN" b="1" kern="100" dirty="0">
                <a:latin typeface="Times New Roman" panose="02020603050405020304" pitchFamily="18" charset="0"/>
                <a:ea typeface="黑体" panose="02010609060101010101" pitchFamily="49" charset="-122"/>
                <a:cs typeface="Times New Roman" panose="02020603050405020304" pitchFamily="18" charset="0"/>
              </a:rPr>
              <a:t>类型的数量</a:t>
            </a:r>
            <a:endParaRPr lang="zh-CN" altLang="zh-CN" b="1" kern="100" dirty="0">
              <a:latin typeface="等线" panose="02010600030101010101" pitchFamily="2" charset="-122"/>
              <a:cs typeface="Times New Roman" panose="02020603050405020304" pitchFamily="18" charset="0"/>
            </a:endParaRPr>
          </a:p>
        </p:txBody>
      </p:sp>
      <p:sp>
        <p:nvSpPr>
          <p:cNvPr id="8" name="矩形 7"/>
          <p:cNvSpPr/>
          <p:nvPr/>
        </p:nvSpPr>
        <p:spPr>
          <a:xfrm>
            <a:off x="1084546" y="2019187"/>
            <a:ext cx="10269253" cy="1200329"/>
          </a:xfrm>
          <a:prstGeom prst="rect">
            <a:avLst/>
          </a:prstGeom>
        </p:spPr>
        <p:txBody>
          <a:bodyPr wrap="square">
            <a:spAutoFit/>
          </a:bodyPr>
          <a:lstStyle/>
          <a:p>
            <a:r>
              <a:rPr lang="zh-CN" altLang="zh-CN" dirty="0">
                <a:latin typeface="微软雅黑" panose="020B0503020204020204" pitchFamily="34" charset="-122"/>
                <a:ea typeface="微软雅黑" panose="020B0503020204020204" pitchFamily="34" charset="-122"/>
              </a:rPr>
              <a:t>连续动词语言</a:t>
            </a:r>
            <a:r>
              <a:rPr lang="zh-CN" altLang="zh-CN" dirty="0" smtClean="0">
                <a:latin typeface="微软雅黑" panose="020B0503020204020204" pitchFamily="34" charset="-122"/>
                <a:ea typeface="微软雅黑" panose="020B0503020204020204" pitchFamily="34" charset="-122"/>
              </a:rPr>
              <a:t>对</a:t>
            </a:r>
            <a:r>
              <a:rPr lang="en-US" altLang="zh-CN" dirty="0" smtClean="0">
                <a:latin typeface="微软雅黑" panose="020B0503020204020204" pitchFamily="34" charset="-122"/>
                <a:ea typeface="微软雅黑" panose="020B0503020204020204" pitchFamily="34" charset="-122"/>
              </a:rPr>
              <a:t>Talmy</a:t>
            </a:r>
            <a:r>
              <a:rPr lang="zh-CN" altLang="zh-CN" dirty="0" smtClean="0">
                <a:latin typeface="微软雅黑" panose="020B0503020204020204" pitchFamily="34" charset="-122"/>
                <a:ea typeface="微软雅黑" panose="020B0503020204020204" pitchFamily="34" charset="-122"/>
              </a:rPr>
              <a:t>理论</a:t>
            </a:r>
            <a:r>
              <a:rPr lang="zh-CN" altLang="zh-CN" dirty="0">
                <a:latin typeface="微软雅黑" panose="020B0503020204020204" pitchFamily="34" charset="-122"/>
                <a:ea typeface="微软雅黑" panose="020B0503020204020204" pitchFamily="34" charset="-122"/>
              </a:rPr>
              <a:t>带来的冲击使得一些学者提出了平衡框架</a:t>
            </a:r>
            <a:r>
              <a:rPr lang="zh-CN" altLang="zh-CN" dirty="0" smtClean="0">
                <a:latin typeface="微软雅黑" panose="020B0503020204020204" pitchFamily="34" charset="-122"/>
                <a:ea typeface="微软雅黑" panose="020B0503020204020204" pitchFamily="34" charset="-122"/>
              </a:rPr>
              <a:t>类型</a:t>
            </a:r>
            <a:r>
              <a:rPr lang="en-US" altLang="zh-CN" dirty="0" smtClean="0">
                <a:latin typeface="微软雅黑" panose="020B0503020204020204" pitchFamily="34" charset="-122"/>
                <a:ea typeface="微软雅黑" panose="020B0503020204020204" pitchFamily="34" charset="-122"/>
              </a:rPr>
              <a:t>(</a:t>
            </a:r>
            <a:r>
              <a:rPr lang="en-US" altLang="zh-CN" dirty="0" err="1" smtClean="0">
                <a:latin typeface="Times New Roman" panose="02020603050405020304" pitchFamily="18" charset="0"/>
                <a:cs typeface="Times New Roman" panose="02020603050405020304" pitchFamily="18" charset="0"/>
              </a:rPr>
              <a:t>equipollently</a:t>
            </a:r>
            <a:r>
              <a:rPr lang="en-US" altLang="zh-CN" dirty="0" smtClean="0">
                <a:latin typeface="Times New Roman" panose="02020603050405020304" pitchFamily="18" charset="0"/>
                <a:cs typeface="Times New Roman" panose="02020603050405020304" pitchFamily="18" charset="0"/>
              </a:rPr>
              <a:t>-framed language)</a:t>
            </a:r>
            <a:r>
              <a:rPr lang="zh-CN" altLang="zh-CN" dirty="0" smtClean="0">
                <a:latin typeface="微软雅黑" panose="020B0503020204020204" pitchFamily="34" charset="-122"/>
                <a:ea typeface="微软雅黑" panose="020B0503020204020204" pitchFamily="34" charset="-122"/>
              </a:rPr>
              <a:t>来</a:t>
            </a:r>
            <a:r>
              <a:rPr lang="zh-CN" altLang="zh-CN" dirty="0">
                <a:latin typeface="微软雅黑" panose="020B0503020204020204" pitchFamily="34" charset="-122"/>
                <a:ea typeface="微软雅黑" panose="020B0503020204020204" pitchFamily="34" charset="-122"/>
              </a:rPr>
              <a:t>归类那些方式、路径在表达时具有同等地位的语言</a:t>
            </a:r>
            <a:r>
              <a:rPr lang="zh-CN" altLang="zh-CN" dirty="0" smtClean="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a:t>
            </a:r>
            <a:r>
              <a:rPr lang="en-US" altLang="zh-CN" dirty="0" err="1">
                <a:latin typeface="Times New Roman" panose="02020603050405020304" pitchFamily="18" charset="0"/>
                <a:ea typeface="微软雅黑" panose="020B0503020204020204" pitchFamily="34" charset="-122"/>
                <a:cs typeface="Times New Roman" panose="02020603050405020304" pitchFamily="18" charset="0"/>
              </a:rPr>
              <a:t>Slobin</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 2000</a:t>
            </a:r>
            <a:r>
              <a:rPr lang="zh-CN" altLang="en-US" dirty="0" smtClean="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a:p>
            <a:endParaRPr lang="en-US" altLang="zh-CN" dirty="0">
              <a:latin typeface="微软雅黑" panose="020B0503020204020204" pitchFamily="34" charset="-122"/>
              <a:ea typeface="微软雅黑" panose="020B0503020204020204" pitchFamily="34" charset="-122"/>
            </a:endParaRPr>
          </a:p>
          <a:p>
            <a:r>
              <a:rPr lang="zh-CN" altLang="en-US" dirty="0" smtClean="0">
                <a:latin typeface="微软雅黑" panose="020B0503020204020204" pitchFamily="34" charset="-122"/>
                <a:ea typeface="微软雅黑" panose="020B0503020204020204" pitchFamily="34" charset="-122"/>
              </a:rPr>
              <a:t>第三种，第四种？第五种？</a:t>
            </a:r>
            <a:r>
              <a:rPr lang="en-US" altLang="zh-CN" dirty="0" smtClean="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sp>
        <p:nvSpPr>
          <p:cNvPr id="7" name="矩形 6"/>
          <p:cNvSpPr/>
          <p:nvPr/>
        </p:nvSpPr>
        <p:spPr>
          <a:xfrm>
            <a:off x="1084545" y="3377226"/>
            <a:ext cx="10269253" cy="646331"/>
          </a:xfrm>
          <a:prstGeom prst="rect">
            <a:avLst/>
          </a:prstGeom>
        </p:spPr>
        <p:txBody>
          <a:bodyPr wrap="square">
            <a:spAutoFit/>
          </a:bodyPr>
          <a:lstStyle/>
          <a:p>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泰</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卢固语名词的格标记是其表达路径的主要方式，而对于其他有方位格的语言来说很可能也是类似的。显然，格标记不是附属于动词，因此完全可以再分一类“格框架”出来。</a:t>
            </a:r>
            <a:endParaRPr lang="zh-CN" altLang="en-US" dirty="0"/>
          </a:p>
        </p:txBody>
      </p:sp>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545" y="4023557"/>
            <a:ext cx="6911837" cy="1117156"/>
          </a:xfrm>
          <a:prstGeom prst="rect">
            <a:avLst/>
          </a:prstGeom>
        </p:spPr>
      </p:pic>
    </p:spTree>
    <p:extLst>
      <p:ext uri="{BB962C8B-B14F-4D97-AF65-F5344CB8AC3E}">
        <p14:creationId xmlns:p14="http://schemas.microsoft.com/office/powerpoint/2010/main" val="42711453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7080" y="442339"/>
            <a:ext cx="395999" cy="669046"/>
          </a:xfrm>
          <a:prstGeom prst="rect">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sp>
        <p:nvSpPr>
          <p:cNvPr id="34" name="矩形 33"/>
          <p:cNvSpPr/>
          <p:nvPr/>
        </p:nvSpPr>
        <p:spPr>
          <a:xfrm>
            <a:off x="494147" y="442316"/>
            <a:ext cx="163285" cy="6690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6150" y="449517"/>
            <a:ext cx="2330697" cy="654646"/>
          </a:xfrm>
          <a:prstGeom prst="rect">
            <a:avLst/>
          </a:prstGeom>
        </p:spPr>
      </p:pic>
      <p:sp>
        <p:nvSpPr>
          <p:cNvPr id="39" name="矩形 38"/>
          <p:cNvSpPr/>
          <p:nvPr/>
        </p:nvSpPr>
        <p:spPr>
          <a:xfrm>
            <a:off x="11994002" y="442316"/>
            <a:ext cx="198000" cy="669046"/>
          </a:xfrm>
          <a:prstGeom prst="rect">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sp>
        <p:nvSpPr>
          <p:cNvPr id="4" name="矩形 3"/>
          <p:cNvSpPr/>
          <p:nvPr/>
        </p:nvSpPr>
        <p:spPr>
          <a:xfrm>
            <a:off x="657431" y="776839"/>
            <a:ext cx="11238561" cy="595932"/>
          </a:xfrm>
          <a:prstGeom prst="rect">
            <a:avLst/>
          </a:prstGeom>
        </p:spPr>
        <p:txBody>
          <a:bodyPr wrap="square">
            <a:spAutoFit/>
          </a:bodyPr>
          <a:lstStyle/>
          <a:p>
            <a:pPr marL="342900" lvl="0" indent="-342900" fontAlgn="base">
              <a:lnSpc>
                <a:spcPct val="110000"/>
              </a:lnSpc>
              <a:spcBef>
                <a:spcPct val="20000"/>
              </a:spcBef>
              <a:spcAft>
                <a:spcPct val="0"/>
              </a:spcAft>
              <a:buClr>
                <a:srgbClr val="000000"/>
              </a:buClr>
              <a:buSzPct val="70000"/>
              <a:buFont typeface="Wingdings" pitchFamily="2" charset="2"/>
              <a:buChar char="l"/>
              <a:defRPr/>
            </a:pPr>
            <a:r>
              <a:rPr kumimoji="1" lang="en-US" altLang="zh-CN" sz="3200"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Talmy</a:t>
            </a:r>
            <a:r>
              <a:rPr kumimoji="1" lang="zh-CN" altLang="en-US" sz="32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运动</a:t>
            </a:r>
            <a:r>
              <a:rPr kumimoji="1" lang="zh-CN" altLang="en-US" sz="3200" kern="0" dirty="0" smtClean="0">
                <a:solidFill>
                  <a:srgbClr val="000000"/>
                </a:solidFill>
                <a:latin typeface="微软雅黑" panose="020B0503020204020204" pitchFamily="34" charset="-122"/>
                <a:ea typeface="微软雅黑" panose="020B0503020204020204" pitchFamily="34" charset="-122"/>
              </a:rPr>
              <a:t>类型学</a:t>
            </a:r>
            <a:r>
              <a:rPr kumimoji="1" lang="zh-CN" altLang="en-US" sz="3200"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面临的问题</a:t>
            </a:r>
            <a:endParaRPr kumimoji="1" lang="en-US" altLang="zh-CN" sz="3200"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灯片编号占位符 2"/>
          <p:cNvSpPr>
            <a:spLocks noGrp="1"/>
          </p:cNvSpPr>
          <p:nvPr>
            <p:ph type="sldNum" sz="quarter" idx="12"/>
          </p:nvPr>
        </p:nvSpPr>
        <p:spPr/>
        <p:txBody>
          <a:bodyPr/>
          <a:lstStyle/>
          <a:p>
            <a:fld id="{47B07988-34B2-4014-AEBA-95FEB39318C4}" type="slidenum">
              <a:rPr lang="zh-CN" altLang="en-US" smtClean="0"/>
              <a:t>12</a:t>
            </a:fld>
            <a:endParaRPr lang="zh-CN" altLang="en-US" dirty="0"/>
          </a:p>
        </p:txBody>
      </p:sp>
      <p:sp>
        <p:nvSpPr>
          <p:cNvPr id="11" name="标题 1"/>
          <p:cNvSpPr txBox="1">
            <a:spLocks/>
          </p:cNvSpPr>
          <p:nvPr/>
        </p:nvSpPr>
        <p:spPr bwMode="auto">
          <a:xfrm>
            <a:off x="2524760" y="37560"/>
            <a:ext cx="5784850" cy="823913"/>
          </a:xfrm>
          <a:prstGeom prst="rect">
            <a:avLst/>
          </a:prstGeom>
          <a:noFill/>
          <a:ln w="9525">
            <a:noFill/>
            <a:miter lim="800000"/>
            <a:headEnd/>
            <a:tailEnd/>
          </a:ln>
        </p:spPr>
        <p:txBody>
          <a:bodyPr vert="horz" wrap="none" lIns="0" tIns="45720" rIns="0" bIns="45720" numCol="1" anchor="ctr" anchorCtr="0" compatLnSpc="1">
            <a:prstTxWarp prst="textNoShape">
              <a:avLst/>
            </a:prstTxWarp>
          </a:bodyPr>
          <a:lstStyle>
            <a:lvl1pPr algn="ctr" rtl="0" eaLnBrk="1" fontAlgn="base" hangingPunct="1">
              <a:spcBef>
                <a:spcPct val="0"/>
              </a:spcBef>
              <a:spcAft>
                <a:spcPct val="0"/>
              </a:spcAft>
              <a:defRPr kumimoji="1" sz="4000" b="1">
                <a:solidFill>
                  <a:srgbClr val="FF3300"/>
                </a:solidFill>
                <a:latin typeface="微软雅黑" panose="020B0503020204020204" pitchFamily="34" charset="-122"/>
                <a:ea typeface="微软雅黑" panose="020B0503020204020204" pitchFamily="34" charset="-122"/>
                <a:cs typeface="+mj-cs"/>
              </a:defRPr>
            </a:lvl1pPr>
            <a:lvl2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2pPr>
            <a:lvl3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3pPr>
            <a:lvl4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4pPr>
            <a:lvl5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5pPr>
            <a:lvl6pPr marL="4572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6pPr>
            <a:lvl7pPr marL="9144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7pPr>
            <a:lvl8pPr marL="13716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8pPr>
            <a:lvl9pPr marL="18288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4000" b="1"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rPr>
              <a:t>研究背景</a:t>
            </a:r>
            <a:endParaRPr kumimoji="1" lang="zh-CN" altLang="en-US" sz="40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j-cs"/>
            </a:endParaRPr>
          </a:p>
        </p:txBody>
      </p:sp>
      <p:sp>
        <p:nvSpPr>
          <p:cNvPr id="5" name="矩形 4"/>
          <p:cNvSpPr/>
          <p:nvPr/>
        </p:nvSpPr>
        <p:spPr>
          <a:xfrm>
            <a:off x="1084547" y="1676686"/>
            <a:ext cx="1511952" cy="369332"/>
          </a:xfrm>
          <a:prstGeom prst="rect">
            <a:avLst/>
          </a:prstGeom>
        </p:spPr>
        <p:txBody>
          <a:bodyPr wrap="none">
            <a:spAutoFit/>
          </a:bodyPr>
          <a:lstStyle/>
          <a:p>
            <a:pPr algn="just">
              <a:spcAft>
                <a:spcPts val="0"/>
              </a:spcAft>
            </a:pPr>
            <a:r>
              <a:rPr lang="en-US" altLang="zh-CN" b="1" kern="100" dirty="0">
                <a:latin typeface="Times New Roman" panose="02020603050405020304" pitchFamily="18" charset="0"/>
                <a:ea typeface="黑体" panose="02010609060101010101" pitchFamily="49" charset="-122"/>
                <a:cs typeface="Times New Roman" panose="02020603050405020304" pitchFamily="18" charset="0"/>
              </a:rPr>
              <a:t>1.</a:t>
            </a:r>
            <a:r>
              <a:rPr lang="zh-CN" altLang="zh-CN" b="1" kern="100" dirty="0">
                <a:latin typeface="Times New Roman" panose="02020603050405020304" pitchFamily="18" charset="0"/>
                <a:ea typeface="黑体" panose="02010609060101010101" pitchFamily="49" charset="-122"/>
                <a:cs typeface="Times New Roman" panose="02020603050405020304" pitchFamily="18" charset="0"/>
              </a:rPr>
              <a:t>类型的数量</a:t>
            </a:r>
            <a:endParaRPr lang="zh-CN" altLang="zh-CN" b="1" kern="100" dirty="0">
              <a:latin typeface="等线" panose="02010600030101010101" pitchFamily="2" charset="-122"/>
              <a:cs typeface="Times New Roman" panose="02020603050405020304" pitchFamily="18" charset="0"/>
            </a:endParaRPr>
          </a:p>
        </p:txBody>
      </p:sp>
      <p:sp>
        <p:nvSpPr>
          <p:cNvPr id="8" name="矩形 7"/>
          <p:cNvSpPr/>
          <p:nvPr/>
        </p:nvSpPr>
        <p:spPr>
          <a:xfrm>
            <a:off x="1084546" y="2224197"/>
            <a:ext cx="10269253" cy="1754326"/>
          </a:xfrm>
          <a:prstGeom prst="rect">
            <a:avLst/>
          </a:prstGeom>
        </p:spPr>
        <p:txBody>
          <a:bodyPr wrap="square">
            <a:spAutoFit/>
          </a:bodyPr>
          <a:lstStyle/>
          <a:p>
            <a:r>
              <a:rPr lang="en-US" altLang="zh-CN" dirty="0" err="1" smtClean="0">
                <a:latin typeface="Times New Roman" panose="02020603050405020304" pitchFamily="18" charset="0"/>
                <a:ea typeface="微软雅黑" panose="020B0503020204020204" pitchFamily="34" charset="-122"/>
                <a:cs typeface="Times New Roman" panose="02020603050405020304" pitchFamily="18" charset="0"/>
              </a:rPr>
              <a:t>Imbert</a:t>
            </a:r>
            <a:r>
              <a:rPr lang="zh-CN" altLang="zh-CN" dirty="0" smtClean="0">
                <a:latin typeface="Times New Roman" panose="02020603050405020304" pitchFamily="18" charset="0"/>
                <a:ea typeface="微软雅黑" panose="020B0503020204020204" pitchFamily="34" charset="-122"/>
                <a:cs typeface="Times New Roman" panose="02020603050405020304" pitchFamily="18" charset="0"/>
              </a:rPr>
              <a:t>指出</a:t>
            </a:r>
            <a:r>
              <a:rPr lang="zh-CN" altLang="zh-CN" dirty="0">
                <a:latin typeface="Times New Roman" panose="02020603050405020304" pitchFamily="18" charset="0"/>
                <a:ea typeface="微软雅黑" panose="020B0503020204020204" pitchFamily="34" charset="-122"/>
                <a:cs typeface="Times New Roman" panose="02020603050405020304" pitchFamily="18" charset="0"/>
              </a:rPr>
              <a:t>还可以分出</a:t>
            </a:r>
            <a:r>
              <a:rPr lang="zh-CN" altLang="zh-CN" dirty="0" smtClean="0">
                <a:latin typeface="Times New Roman" panose="02020603050405020304" pitchFamily="18" charset="0"/>
                <a:ea typeface="微软雅黑" panose="020B0503020204020204" pitchFamily="34" charset="-122"/>
                <a:cs typeface="Times New Roman" panose="02020603050405020304" pitchFamily="18" charset="0"/>
              </a:rPr>
              <a:t>“语音框架”</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dirty="0" err="1">
                <a:latin typeface="Times New Roman" panose="02020603050405020304" pitchFamily="18" charset="0"/>
                <a:ea typeface="微软雅黑" panose="020B0503020204020204" pitchFamily="34" charset="-122"/>
                <a:cs typeface="Times New Roman" panose="02020603050405020304" pitchFamily="18" charset="0"/>
              </a:rPr>
              <a:t>Imbert</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dirty="0" smtClean="0">
                <a:latin typeface="Times New Roman" panose="02020603050405020304" pitchFamily="18" charset="0"/>
                <a:ea typeface="微软雅黑" panose="020B0503020204020204" pitchFamily="34" charset="-122"/>
                <a:cs typeface="Times New Roman" panose="02020603050405020304" pitchFamily="18" charset="0"/>
              </a:rPr>
              <a:t> 2012</a:t>
            </a:r>
            <a:r>
              <a:rPr lang="zh-CN" altLang="en-US"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dirty="0" smtClean="0">
              <a:latin typeface="Times New Roman" panose="02020603050405020304" pitchFamily="18" charset="0"/>
              <a:ea typeface="微软雅黑" panose="020B0503020204020204" pitchFamily="34" charset="-122"/>
              <a:cs typeface="Times New Roman" panose="02020603050405020304" pitchFamily="18" charset="0"/>
            </a:endParaRPr>
          </a:p>
          <a:p>
            <a:endParaRPr lang="en-US" altLang="zh-CN" dirty="0" smtClean="0">
              <a:latin typeface="Times New Roman" panose="02020603050405020304" pitchFamily="18" charset="0"/>
              <a:ea typeface="微软雅黑" panose="020B0503020204020204" pitchFamily="34" charset="-122"/>
              <a:cs typeface="Times New Roman" panose="02020603050405020304" pitchFamily="18" charset="0"/>
            </a:endParaRPr>
          </a:p>
          <a:p>
            <a:r>
              <a:rPr lang="zh-CN" altLang="zh-CN" dirty="0" smtClean="0">
                <a:latin typeface="Times New Roman" panose="02020603050405020304" pitchFamily="18" charset="0"/>
                <a:ea typeface="微软雅黑" panose="020B0503020204020204" pitchFamily="34" charset="-122"/>
                <a:cs typeface="Times New Roman" panose="02020603050405020304" pitchFamily="18" charset="0"/>
              </a:rPr>
              <a:t>因为</a:t>
            </a:r>
            <a:r>
              <a:rPr lang="zh-CN" altLang="zh-CN" dirty="0">
                <a:latin typeface="Times New Roman" panose="02020603050405020304" pitchFamily="18" charset="0"/>
                <a:ea typeface="微软雅黑" panose="020B0503020204020204" pitchFamily="34" charset="-122"/>
                <a:cs typeface="Times New Roman" panose="02020603050405020304" pitchFamily="18" charset="0"/>
              </a:rPr>
              <a:t>在南岛语的</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Tagalog</a:t>
            </a:r>
            <a:r>
              <a:rPr lang="zh-CN" altLang="zh-CN" dirty="0">
                <a:latin typeface="Times New Roman" panose="02020603050405020304" pitchFamily="18" charset="0"/>
                <a:ea typeface="微软雅黑" panose="020B0503020204020204" pitchFamily="34" charset="-122"/>
                <a:cs typeface="Times New Roman" panose="02020603050405020304" pitchFamily="18" charset="0"/>
              </a:rPr>
              <a:t>语中‘</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walk on the bridge’</a:t>
            </a:r>
            <a:r>
              <a:rPr lang="zh-CN" altLang="zh-CN"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‘walk to the bridge’</a:t>
            </a:r>
            <a:r>
              <a:rPr lang="zh-CN" altLang="zh-CN" dirty="0">
                <a:latin typeface="Times New Roman" panose="02020603050405020304" pitchFamily="18" charset="0"/>
                <a:ea typeface="微软雅黑" panose="020B0503020204020204" pitchFamily="34" charset="-122"/>
                <a:cs typeface="Times New Roman" panose="02020603050405020304" pitchFamily="18" charset="0"/>
              </a:rPr>
              <a:t>之间的区别是通过口头形态标记</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dirty="0">
                <a:latin typeface="Times New Roman" panose="02020603050405020304" pitchFamily="18" charset="0"/>
                <a:ea typeface="微软雅黑" panose="020B0503020204020204" pitchFamily="34" charset="-122"/>
                <a:cs typeface="Times New Roman" panose="02020603050405020304" pitchFamily="18" charset="0"/>
              </a:rPr>
              <a:t>语音</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dirty="0">
                <a:latin typeface="Times New Roman" panose="02020603050405020304" pitchFamily="18" charset="0"/>
                <a:ea typeface="微软雅黑" panose="020B0503020204020204" pitchFamily="34" charset="-122"/>
                <a:cs typeface="Times New Roman" panose="02020603050405020304" pitchFamily="18" charset="0"/>
              </a:rPr>
              <a:t>来表达的</a:t>
            </a:r>
            <a:r>
              <a:rPr lang="zh-CN" altLang="zh-CN"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dirty="0" smtClean="0">
              <a:latin typeface="Times New Roman" panose="02020603050405020304" pitchFamily="18" charset="0"/>
              <a:ea typeface="微软雅黑" panose="020B0503020204020204" pitchFamily="34" charset="-122"/>
              <a:cs typeface="Times New Roman" panose="02020603050405020304" pitchFamily="18" charset="0"/>
            </a:endParaRPr>
          </a:p>
          <a:p>
            <a:endParaRPr lang="en-US" altLang="zh-CN" dirty="0">
              <a:latin typeface="Times New Roman" panose="02020603050405020304" pitchFamily="18" charset="0"/>
              <a:ea typeface="微软雅黑" panose="020B0503020204020204" pitchFamily="34" charset="-122"/>
              <a:cs typeface="Times New Roman" panose="02020603050405020304" pitchFamily="18" charset="0"/>
            </a:endParaRPr>
          </a:p>
          <a:p>
            <a:r>
              <a:rPr lang="zh-CN" altLang="zh-CN" dirty="0" smtClean="0">
                <a:latin typeface="Times New Roman" panose="02020603050405020304" pitchFamily="18" charset="0"/>
                <a:ea typeface="微软雅黑" panose="020B0503020204020204" pitchFamily="34" charset="-122"/>
                <a:cs typeface="Times New Roman" panose="02020603050405020304" pitchFamily="18" charset="0"/>
              </a:rPr>
              <a:t>实际上</a:t>
            </a:r>
            <a:r>
              <a:rPr lang="zh-CN" altLang="zh-CN" dirty="0">
                <a:latin typeface="Times New Roman" panose="02020603050405020304" pitchFamily="18" charset="0"/>
                <a:ea typeface="微软雅黑" panose="020B0503020204020204" pitchFamily="34" charset="-122"/>
                <a:cs typeface="Times New Roman" panose="02020603050405020304" pitchFamily="18" charset="0"/>
              </a:rPr>
              <a:t>他想表达的意思</a:t>
            </a:r>
            <a:r>
              <a:rPr lang="zh-CN" altLang="zh-CN" dirty="0" smtClean="0">
                <a:latin typeface="Times New Roman" panose="02020603050405020304" pitchFamily="18" charset="0"/>
                <a:ea typeface="微软雅黑" panose="020B0503020204020204" pitchFamily="34" charset="-122"/>
                <a:cs typeface="Times New Roman" panose="02020603050405020304" pitchFamily="18" charset="0"/>
              </a:rPr>
              <a:t>是</a:t>
            </a:r>
            <a:r>
              <a:rPr lang="en-US" altLang="zh-CN" b="1" dirty="0" smtClean="0">
                <a:latin typeface="Times New Roman" panose="02020603050405020304" pitchFamily="18" charset="0"/>
                <a:ea typeface="微软雅黑" panose="020B0503020204020204" pitchFamily="34" charset="-122"/>
                <a:cs typeface="Times New Roman" panose="02020603050405020304" pitchFamily="18" charset="0"/>
              </a:rPr>
              <a:t>Talmy</a:t>
            </a:r>
            <a:r>
              <a:rPr lang="zh-CN" altLang="en-US" b="1" dirty="0" smtClean="0">
                <a:latin typeface="Times New Roman" panose="02020603050405020304" pitchFamily="18" charset="0"/>
                <a:ea typeface="微软雅黑" panose="020B0503020204020204" pitchFamily="34" charset="-122"/>
                <a:cs typeface="Times New Roman" panose="02020603050405020304" pitchFamily="18" charset="0"/>
              </a:rPr>
              <a:t>理论的</a:t>
            </a:r>
            <a:r>
              <a:rPr lang="zh-CN" altLang="zh-CN" b="1" dirty="0" smtClean="0">
                <a:latin typeface="Times New Roman" panose="02020603050405020304" pitchFamily="18" charset="0"/>
                <a:ea typeface="微软雅黑" panose="020B0503020204020204" pitchFamily="34" charset="-122"/>
                <a:cs typeface="Times New Roman" panose="02020603050405020304" pitchFamily="18" charset="0"/>
              </a:rPr>
              <a:t>二</a:t>
            </a:r>
            <a:r>
              <a:rPr lang="zh-CN" altLang="zh-CN" b="1" dirty="0">
                <a:latin typeface="Times New Roman" panose="02020603050405020304" pitchFamily="18" charset="0"/>
                <a:ea typeface="微软雅黑" panose="020B0503020204020204" pitchFamily="34" charset="-122"/>
                <a:cs typeface="Times New Roman" panose="02020603050405020304" pitchFamily="18" charset="0"/>
              </a:rPr>
              <a:t>元模型似乎过于局限于捕捉世界语言的变异维度</a:t>
            </a:r>
            <a:r>
              <a:rPr lang="zh-CN" altLang="zh-CN" dirty="0">
                <a:latin typeface="Times New Roman" panose="02020603050405020304" pitchFamily="18" charset="0"/>
                <a:ea typeface="微软雅黑" panose="020B0503020204020204" pitchFamily="34" charset="-122"/>
                <a:cs typeface="Times New Roman" panose="02020603050405020304" pitchFamily="18" charset="0"/>
              </a:rPr>
              <a:t>。</a:t>
            </a:r>
          </a:p>
        </p:txBody>
      </p:sp>
    </p:spTree>
    <p:extLst>
      <p:ext uri="{BB962C8B-B14F-4D97-AF65-F5344CB8AC3E}">
        <p14:creationId xmlns:p14="http://schemas.microsoft.com/office/powerpoint/2010/main" val="41487713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7080" y="442339"/>
            <a:ext cx="395999" cy="669046"/>
          </a:xfrm>
          <a:prstGeom prst="rect">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sp>
        <p:nvSpPr>
          <p:cNvPr id="34" name="矩形 33"/>
          <p:cNvSpPr/>
          <p:nvPr/>
        </p:nvSpPr>
        <p:spPr>
          <a:xfrm>
            <a:off x="494147" y="442316"/>
            <a:ext cx="163285" cy="6690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6150" y="449517"/>
            <a:ext cx="2330697" cy="654646"/>
          </a:xfrm>
          <a:prstGeom prst="rect">
            <a:avLst/>
          </a:prstGeom>
        </p:spPr>
      </p:pic>
      <p:sp>
        <p:nvSpPr>
          <p:cNvPr id="39" name="矩形 38"/>
          <p:cNvSpPr/>
          <p:nvPr/>
        </p:nvSpPr>
        <p:spPr>
          <a:xfrm>
            <a:off x="11994002" y="442316"/>
            <a:ext cx="198000" cy="669046"/>
          </a:xfrm>
          <a:prstGeom prst="rect">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sp>
        <p:nvSpPr>
          <p:cNvPr id="4" name="矩形 3"/>
          <p:cNvSpPr/>
          <p:nvPr/>
        </p:nvSpPr>
        <p:spPr>
          <a:xfrm>
            <a:off x="657431" y="776839"/>
            <a:ext cx="11238561" cy="595932"/>
          </a:xfrm>
          <a:prstGeom prst="rect">
            <a:avLst/>
          </a:prstGeom>
        </p:spPr>
        <p:txBody>
          <a:bodyPr wrap="square">
            <a:spAutoFit/>
          </a:bodyPr>
          <a:lstStyle/>
          <a:p>
            <a:pPr marL="342900" lvl="0" indent="-342900" fontAlgn="base">
              <a:lnSpc>
                <a:spcPct val="110000"/>
              </a:lnSpc>
              <a:spcBef>
                <a:spcPct val="20000"/>
              </a:spcBef>
              <a:spcAft>
                <a:spcPct val="0"/>
              </a:spcAft>
              <a:buClr>
                <a:srgbClr val="000000"/>
              </a:buClr>
              <a:buSzPct val="70000"/>
              <a:buFont typeface="Wingdings" pitchFamily="2" charset="2"/>
              <a:buChar char="l"/>
              <a:defRPr/>
            </a:pPr>
            <a:r>
              <a:rPr kumimoji="1" lang="en-US" altLang="zh-CN" sz="3200"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Talmy</a:t>
            </a:r>
            <a:r>
              <a:rPr kumimoji="1" lang="zh-CN" altLang="en-US" sz="32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运动</a:t>
            </a:r>
            <a:r>
              <a:rPr kumimoji="1" lang="zh-CN" altLang="en-US" sz="3200" kern="0" dirty="0" smtClean="0">
                <a:solidFill>
                  <a:srgbClr val="000000"/>
                </a:solidFill>
                <a:latin typeface="微软雅黑" panose="020B0503020204020204" pitchFamily="34" charset="-122"/>
                <a:ea typeface="微软雅黑" panose="020B0503020204020204" pitchFamily="34" charset="-122"/>
              </a:rPr>
              <a:t>类型学</a:t>
            </a:r>
            <a:r>
              <a:rPr kumimoji="1" lang="zh-CN" altLang="en-US" sz="3200"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面临的问题</a:t>
            </a:r>
            <a:endParaRPr kumimoji="1" lang="en-US" altLang="zh-CN" sz="3200"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灯片编号占位符 2"/>
          <p:cNvSpPr>
            <a:spLocks noGrp="1"/>
          </p:cNvSpPr>
          <p:nvPr>
            <p:ph type="sldNum" sz="quarter" idx="12"/>
          </p:nvPr>
        </p:nvSpPr>
        <p:spPr/>
        <p:txBody>
          <a:bodyPr/>
          <a:lstStyle/>
          <a:p>
            <a:fld id="{47B07988-34B2-4014-AEBA-95FEB39318C4}" type="slidenum">
              <a:rPr lang="zh-CN" altLang="en-US" smtClean="0"/>
              <a:t>13</a:t>
            </a:fld>
            <a:endParaRPr lang="zh-CN" altLang="en-US" dirty="0"/>
          </a:p>
        </p:txBody>
      </p:sp>
      <p:sp>
        <p:nvSpPr>
          <p:cNvPr id="11" name="标题 1"/>
          <p:cNvSpPr txBox="1">
            <a:spLocks/>
          </p:cNvSpPr>
          <p:nvPr/>
        </p:nvSpPr>
        <p:spPr bwMode="auto">
          <a:xfrm>
            <a:off x="2524760" y="37560"/>
            <a:ext cx="5784850" cy="823913"/>
          </a:xfrm>
          <a:prstGeom prst="rect">
            <a:avLst/>
          </a:prstGeom>
          <a:noFill/>
          <a:ln w="9525">
            <a:noFill/>
            <a:miter lim="800000"/>
            <a:headEnd/>
            <a:tailEnd/>
          </a:ln>
        </p:spPr>
        <p:txBody>
          <a:bodyPr vert="horz" wrap="none" lIns="0" tIns="45720" rIns="0" bIns="45720" numCol="1" anchor="ctr" anchorCtr="0" compatLnSpc="1">
            <a:prstTxWarp prst="textNoShape">
              <a:avLst/>
            </a:prstTxWarp>
          </a:bodyPr>
          <a:lstStyle>
            <a:lvl1pPr algn="ctr" rtl="0" eaLnBrk="1" fontAlgn="base" hangingPunct="1">
              <a:spcBef>
                <a:spcPct val="0"/>
              </a:spcBef>
              <a:spcAft>
                <a:spcPct val="0"/>
              </a:spcAft>
              <a:defRPr kumimoji="1" sz="4000" b="1">
                <a:solidFill>
                  <a:srgbClr val="FF3300"/>
                </a:solidFill>
                <a:latin typeface="微软雅黑" panose="020B0503020204020204" pitchFamily="34" charset="-122"/>
                <a:ea typeface="微软雅黑" panose="020B0503020204020204" pitchFamily="34" charset="-122"/>
                <a:cs typeface="+mj-cs"/>
              </a:defRPr>
            </a:lvl1pPr>
            <a:lvl2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2pPr>
            <a:lvl3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3pPr>
            <a:lvl4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4pPr>
            <a:lvl5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5pPr>
            <a:lvl6pPr marL="4572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6pPr>
            <a:lvl7pPr marL="9144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7pPr>
            <a:lvl8pPr marL="13716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8pPr>
            <a:lvl9pPr marL="18288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4000" b="1"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rPr>
              <a:t>研究背景</a:t>
            </a:r>
            <a:endParaRPr kumimoji="1" lang="zh-CN" altLang="en-US" sz="40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j-cs"/>
            </a:endParaRPr>
          </a:p>
        </p:txBody>
      </p:sp>
      <p:sp>
        <p:nvSpPr>
          <p:cNvPr id="5" name="矩形 4"/>
          <p:cNvSpPr/>
          <p:nvPr/>
        </p:nvSpPr>
        <p:spPr>
          <a:xfrm>
            <a:off x="1084547" y="1600752"/>
            <a:ext cx="4834978" cy="369332"/>
          </a:xfrm>
          <a:prstGeom prst="rect">
            <a:avLst/>
          </a:prstGeom>
        </p:spPr>
        <p:txBody>
          <a:bodyPr wrap="none">
            <a:spAutoFit/>
          </a:bodyPr>
          <a:lstStyle/>
          <a:p>
            <a:r>
              <a:rPr lang="en-US" altLang="zh-CN" b="1" dirty="0">
                <a:latin typeface="黑体" panose="02010609060101010101" pitchFamily="49" charset="-122"/>
                <a:ea typeface="黑体" panose="02010609060101010101" pitchFamily="49" charset="-122"/>
              </a:rPr>
              <a:t>2.</a:t>
            </a:r>
            <a:r>
              <a:rPr lang="zh-CN" altLang="zh-CN" b="1" dirty="0">
                <a:latin typeface="黑体" panose="02010609060101010101" pitchFamily="49" charset="-122"/>
                <a:ea typeface="黑体" panose="02010609060101010101" pitchFamily="49" charset="-122"/>
              </a:rPr>
              <a:t>类型学适用于语言本身还是特定的语言结构</a:t>
            </a:r>
          </a:p>
        </p:txBody>
      </p:sp>
      <p:sp>
        <p:nvSpPr>
          <p:cNvPr id="8" name="矩形 7"/>
          <p:cNvSpPr/>
          <p:nvPr/>
        </p:nvSpPr>
        <p:spPr>
          <a:xfrm>
            <a:off x="1084546" y="2112050"/>
            <a:ext cx="10269253" cy="1200329"/>
          </a:xfrm>
          <a:prstGeom prst="rect">
            <a:avLst/>
          </a:prstGeom>
        </p:spPr>
        <p:txBody>
          <a:bodyPr wrap="square">
            <a:spAutoFit/>
          </a:bodyPr>
          <a:lstStyle/>
          <a:p>
            <a:r>
              <a:rPr lang="zh-CN" altLang="en-US" dirty="0">
                <a:latin typeface="黑体" panose="02010609060101010101" pitchFamily="49" charset="-122"/>
                <a:ea typeface="黑体" panose="02010609060101010101" pitchFamily="49" charset="-122"/>
                <a:cs typeface="Times New Roman" panose="02020603050405020304" pitchFamily="18" charset="0"/>
              </a:rPr>
              <a:t>关于这个问题的讨论比较复杂，离空间语义表达的</a:t>
            </a:r>
            <a:r>
              <a:rPr lang="zh-CN" altLang="en-US" dirty="0" smtClean="0">
                <a:latin typeface="黑体" panose="02010609060101010101" pitchFamily="49" charset="-122"/>
                <a:ea typeface="黑体" panose="02010609060101010101" pitchFamily="49" charset="-122"/>
                <a:cs typeface="Times New Roman" panose="02020603050405020304" pitchFamily="18" charset="0"/>
              </a:rPr>
              <a:t>主题</a:t>
            </a:r>
            <a:r>
              <a:rPr lang="zh-CN" altLang="en-US" dirty="0">
                <a:latin typeface="黑体" panose="02010609060101010101" pitchFamily="49" charset="-122"/>
                <a:ea typeface="黑体" panose="02010609060101010101" pitchFamily="49" charset="-122"/>
                <a:cs typeface="Times New Roman" panose="02020603050405020304" pitchFamily="18" charset="0"/>
              </a:rPr>
              <a:t>比较</a:t>
            </a:r>
            <a:r>
              <a:rPr lang="zh-CN" altLang="en-US" dirty="0" smtClean="0">
                <a:latin typeface="黑体" panose="02010609060101010101" pitchFamily="49" charset="-122"/>
                <a:ea typeface="黑体" panose="02010609060101010101" pitchFamily="49" charset="-122"/>
                <a:cs typeface="Times New Roman" panose="02020603050405020304" pitchFamily="18" charset="0"/>
              </a:rPr>
              <a:t>远。</a:t>
            </a:r>
            <a:endParaRPr lang="en-US" altLang="zh-CN" dirty="0" smtClean="0">
              <a:latin typeface="黑体" panose="02010609060101010101" pitchFamily="49" charset="-122"/>
              <a:ea typeface="黑体" panose="02010609060101010101" pitchFamily="49" charset="-122"/>
              <a:cs typeface="Times New Roman" panose="02020603050405020304" pitchFamily="18" charset="0"/>
            </a:endParaRPr>
          </a:p>
          <a:p>
            <a:endParaRPr lang="en-US" altLang="zh-CN" dirty="0" smtClean="0">
              <a:latin typeface="黑体" panose="02010609060101010101" pitchFamily="49" charset="-122"/>
              <a:ea typeface="黑体" panose="02010609060101010101" pitchFamily="49" charset="-122"/>
              <a:cs typeface="Times New Roman" panose="02020603050405020304" pitchFamily="18" charset="0"/>
            </a:endParaRPr>
          </a:p>
          <a:p>
            <a:r>
              <a:rPr lang="zh-CN" altLang="en-US" dirty="0" smtClean="0">
                <a:latin typeface="黑体" panose="02010609060101010101" pitchFamily="49" charset="-122"/>
                <a:ea typeface="黑体" panose="02010609060101010101" pitchFamily="49" charset="-122"/>
                <a:cs typeface="Times New Roman" panose="02020603050405020304" pitchFamily="18" charset="0"/>
              </a:rPr>
              <a:t>一</a:t>
            </a:r>
            <a:r>
              <a:rPr lang="zh-CN" altLang="en-US" dirty="0">
                <a:latin typeface="黑体" panose="02010609060101010101" pitchFamily="49" charset="-122"/>
                <a:ea typeface="黑体" panose="02010609060101010101" pitchFamily="49" charset="-122"/>
                <a:cs typeface="Times New Roman" panose="02020603050405020304" pitchFamily="18" charset="0"/>
              </a:rPr>
              <a:t>个基本共识是“类型</a:t>
            </a:r>
            <a:r>
              <a:rPr lang="zh-CN" altLang="en-US" dirty="0" smtClean="0">
                <a:latin typeface="黑体" panose="02010609060101010101" pitchFamily="49" charset="-122"/>
                <a:ea typeface="黑体" panose="02010609060101010101" pitchFamily="49" charset="-122"/>
                <a:cs typeface="Times New Roman" panose="02020603050405020304" pitchFamily="18" charset="0"/>
              </a:rPr>
              <a:t>特征</a:t>
            </a:r>
            <a:r>
              <a:rPr lang="zh-CN" altLang="en-US" dirty="0">
                <a:latin typeface="黑体" panose="02010609060101010101" pitchFamily="49" charset="-122"/>
                <a:ea typeface="黑体" panose="02010609060101010101" pitchFamily="49" charset="-122"/>
                <a:cs typeface="Times New Roman" panose="02020603050405020304" pitchFamily="18" charset="0"/>
              </a:rPr>
              <a:t>反映的是语言之间的倾向而非绝对差异”。</a:t>
            </a:r>
          </a:p>
          <a:p>
            <a:endParaRPr lang="zh-CN" altLang="zh-CN"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6624649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7080" y="442339"/>
            <a:ext cx="395999" cy="669046"/>
          </a:xfrm>
          <a:prstGeom prst="rect">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sp>
        <p:nvSpPr>
          <p:cNvPr id="34" name="矩形 33"/>
          <p:cNvSpPr/>
          <p:nvPr/>
        </p:nvSpPr>
        <p:spPr>
          <a:xfrm>
            <a:off x="494147" y="442316"/>
            <a:ext cx="163285" cy="6690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6150" y="449517"/>
            <a:ext cx="2330697" cy="654646"/>
          </a:xfrm>
          <a:prstGeom prst="rect">
            <a:avLst/>
          </a:prstGeom>
        </p:spPr>
      </p:pic>
      <p:sp>
        <p:nvSpPr>
          <p:cNvPr id="39" name="矩形 38"/>
          <p:cNvSpPr/>
          <p:nvPr/>
        </p:nvSpPr>
        <p:spPr>
          <a:xfrm>
            <a:off x="11994002" y="442316"/>
            <a:ext cx="198000" cy="669046"/>
          </a:xfrm>
          <a:prstGeom prst="rect">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sp>
        <p:nvSpPr>
          <p:cNvPr id="4" name="矩形 3"/>
          <p:cNvSpPr/>
          <p:nvPr/>
        </p:nvSpPr>
        <p:spPr>
          <a:xfrm>
            <a:off x="657431" y="776839"/>
            <a:ext cx="11238561" cy="595932"/>
          </a:xfrm>
          <a:prstGeom prst="rect">
            <a:avLst/>
          </a:prstGeom>
        </p:spPr>
        <p:txBody>
          <a:bodyPr wrap="square">
            <a:spAutoFit/>
          </a:bodyPr>
          <a:lstStyle/>
          <a:p>
            <a:pPr marL="342900" lvl="0" indent="-342900" fontAlgn="base">
              <a:lnSpc>
                <a:spcPct val="110000"/>
              </a:lnSpc>
              <a:spcBef>
                <a:spcPct val="20000"/>
              </a:spcBef>
              <a:spcAft>
                <a:spcPct val="0"/>
              </a:spcAft>
              <a:buClr>
                <a:srgbClr val="000000"/>
              </a:buClr>
              <a:buSzPct val="70000"/>
              <a:buFont typeface="Wingdings" pitchFamily="2" charset="2"/>
              <a:buChar char="l"/>
              <a:defRPr/>
            </a:pPr>
            <a:r>
              <a:rPr kumimoji="1" lang="en-US" altLang="zh-CN" sz="3200"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Talmy</a:t>
            </a:r>
            <a:r>
              <a:rPr kumimoji="1" lang="zh-CN" altLang="en-US" sz="32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运动</a:t>
            </a:r>
            <a:r>
              <a:rPr kumimoji="1" lang="zh-CN" altLang="en-US" sz="3200" kern="0" dirty="0" smtClean="0">
                <a:solidFill>
                  <a:srgbClr val="000000"/>
                </a:solidFill>
                <a:latin typeface="微软雅黑" panose="020B0503020204020204" pitchFamily="34" charset="-122"/>
                <a:ea typeface="微软雅黑" panose="020B0503020204020204" pitchFamily="34" charset="-122"/>
              </a:rPr>
              <a:t>类型学</a:t>
            </a:r>
            <a:r>
              <a:rPr kumimoji="1" lang="zh-CN" altLang="en-US" sz="3200"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面临的问题</a:t>
            </a:r>
            <a:endParaRPr kumimoji="1" lang="en-US" altLang="zh-CN" sz="3200"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灯片编号占位符 2"/>
          <p:cNvSpPr>
            <a:spLocks noGrp="1"/>
          </p:cNvSpPr>
          <p:nvPr>
            <p:ph type="sldNum" sz="quarter" idx="12"/>
          </p:nvPr>
        </p:nvSpPr>
        <p:spPr/>
        <p:txBody>
          <a:bodyPr/>
          <a:lstStyle/>
          <a:p>
            <a:fld id="{47B07988-34B2-4014-AEBA-95FEB39318C4}" type="slidenum">
              <a:rPr lang="zh-CN" altLang="en-US" smtClean="0"/>
              <a:t>14</a:t>
            </a:fld>
            <a:endParaRPr lang="zh-CN" altLang="en-US" dirty="0"/>
          </a:p>
        </p:txBody>
      </p:sp>
      <p:sp>
        <p:nvSpPr>
          <p:cNvPr id="11" name="标题 1"/>
          <p:cNvSpPr txBox="1">
            <a:spLocks/>
          </p:cNvSpPr>
          <p:nvPr/>
        </p:nvSpPr>
        <p:spPr bwMode="auto">
          <a:xfrm>
            <a:off x="2524760" y="37560"/>
            <a:ext cx="5784850" cy="823913"/>
          </a:xfrm>
          <a:prstGeom prst="rect">
            <a:avLst/>
          </a:prstGeom>
          <a:noFill/>
          <a:ln w="9525">
            <a:noFill/>
            <a:miter lim="800000"/>
            <a:headEnd/>
            <a:tailEnd/>
          </a:ln>
        </p:spPr>
        <p:txBody>
          <a:bodyPr vert="horz" wrap="none" lIns="0" tIns="45720" rIns="0" bIns="45720" numCol="1" anchor="ctr" anchorCtr="0" compatLnSpc="1">
            <a:prstTxWarp prst="textNoShape">
              <a:avLst/>
            </a:prstTxWarp>
          </a:bodyPr>
          <a:lstStyle>
            <a:lvl1pPr algn="ctr" rtl="0" eaLnBrk="1" fontAlgn="base" hangingPunct="1">
              <a:spcBef>
                <a:spcPct val="0"/>
              </a:spcBef>
              <a:spcAft>
                <a:spcPct val="0"/>
              </a:spcAft>
              <a:defRPr kumimoji="1" sz="4000" b="1">
                <a:solidFill>
                  <a:srgbClr val="FF3300"/>
                </a:solidFill>
                <a:latin typeface="微软雅黑" panose="020B0503020204020204" pitchFamily="34" charset="-122"/>
                <a:ea typeface="微软雅黑" panose="020B0503020204020204" pitchFamily="34" charset="-122"/>
                <a:cs typeface="+mj-cs"/>
              </a:defRPr>
            </a:lvl1pPr>
            <a:lvl2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2pPr>
            <a:lvl3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3pPr>
            <a:lvl4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4pPr>
            <a:lvl5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5pPr>
            <a:lvl6pPr marL="4572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6pPr>
            <a:lvl7pPr marL="9144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7pPr>
            <a:lvl8pPr marL="13716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8pPr>
            <a:lvl9pPr marL="18288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4000" b="1"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rPr>
              <a:t>研究背景</a:t>
            </a:r>
            <a:endParaRPr kumimoji="1" lang="zh-CN" altLang="en-US" sz="40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j-cs"/>
            </a:endParaRPr>
          </a:p>
        </p:txBody>
      </p:sp>
      <p:sp>
        <p:nvSpPr>
          <p:cNvPr id="5" name="矩形 4"/>
          <p:cNvSpPr/>
          <p:nvPr/>
        </p:nvSpPr>
        <p:spPr>
          <a:xfrm>
            <a:off x="1084547" y="1372771"/>
            <a:ext cx="3384260" cy="369332"/>
          </a:xfrm>
          <a:prstGeom prst="rect">
            <a:avLst/>
          </a:prstGeom>
        </p:spPr>
        <p:txBody>
          <a:bodyPr wrap="none">
            <a:spAutoFit/>
          </a:bodyPr>
          <a:lstStyle/>
          <a:p>
            <a:r>
              <a:rPr lang="en-US" altLang="zh-CN" b="1" dirty="0" smtClean="0">
                <a:latin typeface="黑体" panose="02010609060101010101" pitchFamily="49" charset="-122"/>
                <a:ea typeface="黑体" panose="02010609060101010101" pitchFamily="49" charset="-122"/>
              </a:rPr>
              <a:t>3.</a:t>
            </a:r>
            <a:r>
              <a:rPr lang="en-US" altLang="zh-CN" b="1" dirty="0" smtClean="0">
                <a:latin typeface="Times New Roman" panose="02020603050405020304" pitchFamily="18" charset="0"/>
                <a:ea typeface="黑体" panose="02010609060101010101" pitchFamily="49" charset="-122"/>
                <a:cs typeface="Times New Roman" panose="02020603050405020304" pitchFamily="18" charset="0"/>
              </a:rPr>
              <a:t>verb &amp; satellite </a:t>
            </a:r>
            <a:r>
              <a:rPr lang="zh-CN" altLang="en-US" b="1" dirty="0" smtClean="0">
                <a:latin typeface="Times New Roman" panose="02020603050405020304" pitchFamily="18" charset="0"/>
                <a:ea typeface="黑体" panose="02010609060101010101" pitchFamily="49" charset="-122"/>
                <a:cs typeface="Times New Roman" panose="02020603050405020304" pitchFamily="18" charset="0"/>
              </a:rPr>
              <a:t>以外的形式类</a:t>
            </a:r>
            <a:endParaRPr lang="zh-CN" altLang="zh-CN"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 name="矩形 7"/>
          <p:cNvSpPr/>
          <p:nvPr/>
        </p:nvSpPr>
        <p:spPr>
          <a:xfrm>
            <a:off x="1084546" y="1742718"/>
            <a:ext cx="10269253" cy="1477328"/>
          </a:xfrm>
          <a:prstGeom prst="rect">
            <a:avLst/>
          </a:prstGeom>
        </p:spPr>
        <p:txBody>
          <a:bodyPr wrap="square">
            <a:spAutoFit/>
          </a:bodyPr>
          <a:lstStyle/>
          <a:p>
            <a:r>
              <a:rPr lang="en-US" altLang="zh-CN" dirty="0" smtClean="0">
                <a:latin typeface="Times New Roman" panose="02020603050405020304" pitchFamily="18" charset="0"/>
                <a:cs typeface="Times New Roman" panose="02020603050405020304" pitchFamily="18" charset="0"/>
              </a:rPr>
              <a:t>Talmy</a:t>
            </a:r>
            <a:r>
              <a:rPr lang="zh-CN" altLang="en-US" dirty="0" smtClean="0">
                <a:latin typeface="Times New Roman" panose="02020603050405020304" pitchFamily="18" charset="0"/>
                <a:cs typeface="Times New Roman" panose="02020603050405020304" pitchFamily="18" charset="0"/>
              </a:rPr>
              <a:t>认为</a:t>
            </a:r>
            <a:r>
              <a:rPr lang="en-US" altLang="zh-CN" b="1" dirty="0" smtClean="0">
                <a:latin typeface="Times New Roman" panose="02020603050405020304" pitchFamily="18" charset="0"/>
                <a:cs typeface="Times New Roman" panose="02020603050405020304" pitchFamily="18" charset="0"/>
              </a:rPr>
              <a:t>satellite</a:t>
            </a:r>
            <a:r>
              <a:rPr lang="zh-CN" altLang="en-US" dirty="0">
                <a:latin typeface="Times New Roman" panose="02020603050405020304" pitchFamily="18" charset="0"/>
                <a:cs typeface="Times New Roman" panose="02020603050405020304" pitchFamily="18" charset="0"/>
              </a:rPr>
              <a:t>是</a:t>
            </a:r>
            <a:r>
              <a:rPr lang="zh-CN" altLang="zh-CN" dirty="0" smtClean="0">
                <a:latin typeface="Times New Roman" panose="02020603050405020304" pitchFamily="18" charset="0"/>
                <a:cs typeface="Times New Roman" panose="02020603050405020304" pitchFamily="18" charset="0"/>
              </a:rPr>
              <a:t>“</a:t>
            </a:r>
            <a:r>
              <a:rPr lang="zh-CN" altLang="zh-CN" b="1" dirty="0">
                <a:latin typeface="Times New Roman" panose="02020603050405020304" pitchFamily="18" charset="0"/>
                <a:cs typeface="Times New Roman" panose="02020603050405020304" pitchFamily="18" charset="0"/>
              </a:rPr>
              <a:t>与动词词根有姐妹关系的名词或介词</a:t>
            </a:r>
            <a:r>
              <a:rPr lang="zh-CN" altLang="zh-CN" b="1" dirty="0" smtClean="0">
                <a:latin typeface="Times New Roman" panose="02020603050405020304" pitchFamily="18" charset="0"/>
                <a:cs typeface="Times New Roman" panose="02020603050405020304" pitchFamily="18" charset="0"/>
              </a:rPr>
              <a:t>短语以外</a:t>
            </a:r>
            <a:r>
              <a:rPr lang="zh-CN" altLang="zh-CN" b="1" dirty="0">
                <a:latin typeface="Times New Roman" panose="02020603050405020304" pitchFamily="18" charset="0"/>
                <a:cs typeface="Times New Roman" panose="02020603050405020304" pitchFamily="18" charset="0"/>
              </a:rPr>
              <a:t>的组成部分</a:t>
            </a:r>
            <a:r>
              <a:rPr lang="zh-CN" altLang="zh-CN" dirty="0">
                <a:latin typeface="Times New Roman" panose="02020603050405020304" pitchFamily="18" charset="0"/>
                <a:cs typeface="Times New Roman" panose="02020603050405020304" pitchFamily="18" charset="0"/>
              </a:rPr>
              <a:t>” </a:t>
            </a:r>
            <a:r>
              <a:rPr lang="zh-CN" altLang="en-US" dirty="0" smtClean="0">
                <a:latin typeface="Times New Roman" panose="02020603050405020304" pitchFamily="18" charset="0"/>
                <a:cs typeface="Times New Roman" panose="02020603050405020304" pitchFamily="18" charset="0"/>
              </a:rPr>
              <a:t>，即不将介词短语纳入能与动词</a:t>
            </a:r>
            <a:r>
              <a:rPr lang="zh-CN" altLang="en-US" dirty="0">
                <a:latin typeface="Times New Roman" panose="02020603050405020304" pitchFamily="18" charset="0"/>
                <a:cs typeface="Times New Roman" panose="02020603050405020304" pitchFamily="18" charset="0"/>
              </a:rPr>
              <a:t>绑定</a:t>
            </a:r>
            <a:r>
              <a:rPr lang="zh-CN" altLang="en-US" dirty="0" smtClean="0">
                <a:latin typeface="Times New Roman" panose="02020603050405020304" pitchFamily="18" charset="0"/>
                <a:cs typeface="Times New Roman" panose="02020603050405020304" pitchFamily="18" charset="0"/>
              </a:rPr>
              <a:t>的附属成分范围之中。</a:t>
            </a:r>
            <a:endParaRPr lang="en-US" altLang="zh-CN" dirty="0" smtClean="0">
              <a:latin typeface="Times New Roman" panose="02020603050405020304" pitchFamily="18" charset="0"/>
              <a:cs typeface="Times New Roman" panose="02020603050405020304" pitchFamily="18" charset="0"/>
            </a:endParaRPr>
          </a:p>
          <a:p>
            <a:r>
              <a:rPr lang="zh-CN" altLang="zh-CN" dirty="0" smtClean="0">
                <a:latin typeface="Times New Roman" panose="02020603050405020304" pitchFamily="18" charset="0"/>
                <a:cs typeface="Times New Roman" panose="02020603050405020304" pitchFamily="18" charset="0"/>
              </a:rPr>
              <a:t>例如</a:t>
            </a:r>
            <a:r>
              <a:rPr lang="zh-CN" altLang="zh-CN" dirty="0">
                <a:latin typeface="Times New Roman" panose="02020603050405020304" pitchFamily="18" charset="0"/>
                <a:cs typeface="Times New Roman" panose="02020603050405020304" pitchFamily="18" charset="0"/>
              </a:rPr>
              <a:t>，在瑞典的例子</a:t>
            </a:r>
            <a:r>
              <a:rPr lang="en-US" altLang="zh-CN" dirty="0">
                <a:latin typeface="Times New Roman" panose="02020603050405020304" pitchFamily="18" charset="0"/>
                <a:cs typeface="Times New Roman" panose="02020603050405020304" pitchFamily="18" charset="0"/>
              </a:rPr>
              <a:t>(2)</a:t>
            </a:r>
            <a:r>
              <a:rPr lang="zh-CN" altLang="zh-CN" dirty="0">
                <a:latin typeface="Times New Roman" panose="02020603050405020304" pitchFamily="18" charset="0"/>
                <a:cs typeface="Times New Roman" panose="02020603050405020304" pitchFamily="18" charset="0"/>
              </a:rPr>
              <a:t>中，</a:t>
            </a:r>
            <a:r>
              <a:rPr lang="en-US" altLang="zh-CN" dirty="0">
                <a:latin typeface="Times New Roman" panose="02020603050405020304" pitchFamily="18" charset="0"/>
                <a:cs typeface="Times New Roman" panose="02020603050405020304" pitchFamily="18" charset="0"/>
              </a:rPr>
              <a:t>in </a:t>
            </a:r>
            <a:r>
              <a:rPr lang="en-US" altLang="zh-CN" dirty="0" smtClean="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a:t>
            </a:r>
            <a:r>
              <a:rPr lang="en-US" altLang="zh-CN" dirty="0" smtClean="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in '</a:t>
            </a:r>
            <a:r>
              <a:rPr lang="en-US" altLang="zh-CN" dirty="0" smtClean="0">
                <a:latin typeface="Times New Roman" panose="02020603050405020304" pitchFamily="18" charset="0"/>
                <a:cs typeface="Times New Roman" panose="02020603050405020304" pitchFamily="18" charset="0"/>
              </a:rPr>
              <a:t>)</a:t>
            </a:r>
            <a:r>
              <a:rPr lang="zh-CN" altLang="zh-CN" dirty="0">
                <a:latin typeface="Times New Roman" panose="02020603050405020304" pitchFamily="18" charset="0"/>
                <a:cs typeface="Times New Roman" panose="02020603050405020304" pitchFamily="18" charset="0"/>
              </a:rPr>
              <a:t>是一个动词助词，根据韵律和句法标准，它与动词</a:t>
            </a:r>
            <a:r>
              <a:rPr lang="en-US" altLang="zh-CN" dirty="0" err="1">
                <a:latin typeface="Times New Roman" panose="02020603050405020304" pitchFamily="18" charset="0"/>
                <a:cs typeface="Times New Roman" panose="02020603050405020304" pitchFamily="18" charset="0"/>
              </a:rPr>
              <a:t>springa</a:t>
            </a:r>
            <a:r>
              <a:rPr lang="en-US" altLang="zh-CN" dirty="0">
                <a:latin typeface="Times New Roman" panose="02020603050405020304" pitchFamily="18" charset="0"/>
                <a:cs typeface="Times New Roman" panose="02020603050405020304" pitchFamily="18" charset="0"/>
              </a:rPr>
              <a:t> </a:t>
            </a:r>
            <a:r>
              <a:rPr lang="en-US" altLang="zh-CN" dirty="0" smtClean="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run </a:t>
            </a:r>
            <a:r>
              <a:rPr lang="en-US" altLang="zh-CN" dirty="0" smtClean="0">
                <a:latin typeface="Times New Roman" panose="02020603050405020304" pitchFamily="18" charset="0"/>
                <a:cs typeface="Times New Roman" panose="02020603050405020304" pitchFamily="18" charset="0"/>
              </a:rPr>
              <a:t>')</a:t>
            </a:r>
            <a:r>
              <a:rPr lang="zh-CN" altLang="zh-CN" dirty="0">
                <a:latin typeface="Times New Roman" panose="02020603050405020304" pitchFamily="18" charset="0"/>
                <a:cs typeface="Times New Roman" panose="02020603050405020304" pitchFamily="18" charset="0"/>
              </a:rPr>
              <a:t>构成一个成分。另一方面，介词</a:t>
            </a:r>
            <a:r>
              <a:rPr lang="en-US" altLang="zh-CN" dirty="0" err="1">
                <a:latin typeface="Times New Roman" panose="02020603050405020304" pitchFamily="18" charset="0"/>
                <a:cs typeface="Times New Roman" panose="02020603050405020304" pitchFamily="18" charset="0"/>
              </a:rPr>
              <a:t>i</a:t>
            </a:r>
            <a:r>
              <a:rPr lang="en-US" altLang="zh-CN" dirty="0" smtClean="0">
                <a:latin typeface="Times New Roman" panose="02020603050405020304" pitchFamily="18" charset="0"/>
                <a:cs typeface="Times New Roman" panose="02020603050405020304" pitchFamily="18" charset="0"/>
              </a:rPr>
              <a:t>(' in '  )</a:t>
            </a:r>
            <a:r>
              <a:rPr lang="zh-CN" altLang="zh-CN" dirty="0">
                <a:latin typeface="Times New Roman" panose="02020603050405020304" pitchFamily="18" charset="0"/>
                <a:cs typeface="Times New Roman" panose="02020603050405020304" pitchFamily="18" charset="0"/>
              </a:rPr>
              <a:t>显然与介词</a:t>
            </a:r>
            <a:r>
              <a:rPr lang="zh-CN" altLang="zh-CN" dirty="0" smtClean="0">
                <a:latin typeface="Times New Roman" panose="02020603050405020304" pitchFamily="18" charset="0"/>
                <a:cs typeface="Times New Roman" panose="02020603050405020304" pitchFamily="18" charset="0"/>
              </a:rPr>
              <a:t>短语</a:t>
            </a:r>
            <a:r>
              <a:rPr lang="en-US" altLang="zh-CN" dirty="0" smtClean="0">
                <a:latin typeface="Times New Roman" panose="02020603050405020304" pitchFamily="18" charset="0"/>
                <a:cs typeface="Times New Roman" panose="02020603050405020304" pitchFamily="18" charset="0"/>
              </a:rPr>
              <a:t> </a:t>
            </a:r>
            <a:r>
              <a:rPr lang="en-US" altLang="zh-CN" dirty="0" err="1" smtClean="0">
                <a:latin typeface="Times New Roman" panose="02020603050405020304" pitchFamily="18" charset="0"/>
                <a:cs typeface="Times New Roman" panose="02020603050405020304" pitchFamily="18" charset="0"/>
              </a:rPr>
              <a:t>rummet</a:t>
            </a:r>
            <a:r>
              <a:rPr lang="en-US" altLang="zh-CN" dirty="0" smtClean="0">
                <a:latin typeface="Times New Roman" panose="02020603050405020304" pitchFamily="18" charset="0"/>
                <a:cs typeface="Times New Roman" panose="02020603050405020304" pitchFamily="18" charset="0"/>
              </a:rPr>
              <a:t> (' </a:t>
            </a:r>
            <a:r>
              <a:rPr lang="zh-CN" altLang="zh-CN" dirty="0" smtClean="0">
                <a:latin typeface="Times New Roman" panose="02020603050405020304" pitchFamily="18" charset="0"/>
                <a:cs typeface="Times New Roman" panose="02020603050405020304" pitchFamily="18" charset="0"/>
              </a:rPr>
              <a:t>房间</a:t>
            </a:r>
            <a:r>
              <a:rPr lang="en-US" altLang="zh-CN" dirty="0">
                <a:latin typeface="Times New Roman" panose="02020603050405020304" pitchFamily="18" charset="0"/>
                <a:cs typeface="Times New Roman" panose="02020603050405020304" pitchFamily="18" charset="0"/>
              </a:rPr>
              <a:t>'</a:t>
            </a:r>
            <a:r>
              <a:rPr lang="en-US" altLang="zh-CN" dirty="0" smtClean="0">
                <a:latin typeface="Times New Roman" panose="02020603050405020304" pitchFamily="18" charset="0"/>
                <a:cs typeface="Times New Roman" panose="02020603050405020304" pitchFamily="18" charset="0"/>
              </a:rPr>
              <a:t>)</a:t>
            </a:r>
            <a:r>
              <a:rPr lang="zh-CN" altLang="zh-CN" dirty="0">
                <a:latin typeface="Times New Roman" panose="02020603050405020304" pitchFamily="18" charset="0"/>
                <a:cs typeface="Times New Roman" panose="02020603050405020304" pitchFamily="18" charset="0"/>
              </a:rPr>
              <a:t>构成介词</a:t>
            </a:r>
            <a:r>
              <a:rPr lang="zh-CN" altLang="zh-CN" dirty="0" smtClean="0">
                <a:latin typeface="Times New Roman" panose="02020603050405020304" pitchFamily="18" charset="0"/>
                <a:cs typeface="Times New Roman" panose="02020603050405020304" pitchFamily="18" charset="0"/>
              </a:rPr>
              <a:t>短语</a:t>
            </a:r>
            <a:endParaRPr lang="zh-CN" altLang="en-US" dirty="0">
              <a:latin typeface="Times New Roman" panose="02020603050405020304" pitchFamily="18" charset="0"/>
              <a:ea typeface="黑体" panose="02010609060101010101" pitchFamily="49" charset="-122"/>
              <a:cs typeface="Times New Roman" panose="02020603050405020304" pitchFamily="18" charset="0"/>
            </a:endParaRPr>
          </a:p>
          <a:p>
            <a:endParaRPr lang="zh-CN" altLang="zh-CN"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2655" y="3008185"/>
            <a:ext cx="7254873" cy="950881"/>
          </a:xfrm>
          <a:prstGeom prst="rect">
            <a:avLst/>
          </a:prstGeom>
        </p:spPr>
      </p:pic>
      <p:sp>
        <p:nvSpPr>
          <p:cNvPr id="9" name="矩形 8"/>
          <p:cNvSpPr/>
          <p:nvPr/>
        </p:nvSpPr>
        <p:spPr>
          <a:xfrm>
            <a:off x="1084545" y="4240467"/>
            <a:ext cx="10269254" cy="646331"/>
          </a:xfrm>
          <a:prstGeom prst="rect">
            <a:avLst/>
          </a:prstGeom>
        </p:spPr>
        <p:txBody>
          <a:bodyPr wrap="square">
            <a:spAutoFit/>
          </a:bodyPr>
          <a:lstStyle/>
          <a:p>
            <a:r>
              <a:rPr lang="zh-CN" altLang="en-US" dirty="0"/>
              <a:t>然而，并不是所有的语言</a:t>
            </a:r>
            <a:r>
              <a:rPr lang="en-US" altLang="zh-CN" dirty="0"/>
              <a:t>(</a:t>
            </a:r>
            <a:r>
              <a:rPr lang="zh-CN" altLang="en-US" dirty="0"/>
              <a:t>或结构</a:t>
            </a:r>
            <a:r>
              <a:rPr lang="en-US" altLang="zh-CN" dirty="0"/>
              <a:t>)</a:t>
            </a:r>
            <a:r>
              <a:rPr lang="zh-CN" altLang="en-US" dirty="0"/>
              <a:t>都允许这样明确的区分，包括英语，其中相应的运动事件句</a:t>
            </a:r>
            <a:r>
              <a:rPr lang="en-US" altLang="zh-CN" dirty="0"/>
              <a:t>(</a:t>
            </a:r>
            <a:r>
              <a:rPr lang="en-US" altLang="zh-CN" dirty="0" smtClean="0"/>
              <a:t>7)</a:t>
            </a:r>
            <a:r>
              <a:rPr lang="zh-CN" altLang="en-US" dirty="0" smtClean="0"/>
              <a:t>至少在书面形式上将小品词和介词都混同为一个形式（</a:t>
            </a:r>
            <a:r>
              <a:rPr lang="en-US" altLang="zh-CN" dirty="0" smtClean="0">
                <a:latin typeface="Times New Roman" panose="02020603050405020304" pitchFamily="18" charset="0"/>
                <a:cs typeface="Times New Roman" panose="02020603050405020304" pitchFamily="18" charset="0"/>
              </a:rPr>
              <a:t>into</a:t>
            </a:r>
            <a:r>
              <a:rPr lang="zh-CN" altLang="en-US" dirty="0" smtClean="0"/>
              <a:t>），按照定义将其归并为</a:t>
            </a:r>
            <a:r>
              <a:rPr lang="en-US" altLang="zh-CN" dirty="0" smtClean="0"/>
              <a:t>satellite</a:t>
            </a:r>
            <a:r>
              <a:rPr lang="zh-CN" altLang="en-US" dirty="0" smtClean="0"/>
              <a:t>是不合适的</a:t>
            </a:r>
            <a:endParaRPr lang="zh-CN" altLang="en-US" dirty="0"/>
          </a:p>
        </p:txBody>
      </p:sp>
      <p:pic>
        <p:nvPicPr>
          <p:cNvPr id="10" name="图片 9"/>
          <p:cNvPicPr>
            <a:picLocks noChangeAspect="1"/>
          </p:cNvPicPr>
          <p:nvPr/>
        </p:nvPicPr>
        <p:blipFill>
          <a:blip r:embed="rId5"/>
          <a:stretch>
            <a:fillRect/>
          </a:stretch>
        </p:blipFill>
        <p:spPr>
          <a:xfrm>
            <a:off x="1162655" y="5247285"/>
            <a:ext cx="1905860" cy="512788"/>
          </a:xfrm>
          <a:prstGeom prst="rect">
            <a:avLst/>
          </a:prstGeom>
        </p:spPr>
      </p:pic>
    </p:spTree>
    <p:extLst>
      <p:ext uri="{BB962C8B-B14F-4D97-AF65-F5344CB8AC3E}">
        <p14:creationId xmlns:p14="http://schemas.microsoft.com/office/powerpoint/2010/main" val="12652987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7080" y="442339"/>
            <a:ext cx="395999" cy="669046"/>
          </a:xfrm>
          <a:prstGeom prst="rect">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sp>
        <p:nvSpPr>
          <p:cNvPr id="34" name="矩形 33"/>
          <p:cNvSpPr/>
          <p:nvPr/>
        </p:nvSpPr>
        <p:spPr>
          <a:xfrm>
            <a:off x="494147" y="442316"/>
            <a:ext cx="163285" cy="6690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6150" y="449517"/>
            <a:ext cx="2330697" cy="654646"/>
          </a:xfrm>
          <a:prstGeom prst="rect">
            <a:avLst/>
          </a:prstGeom>
        </p:spPr>
      </p:pic>
      <p:sp>
        <p:nvSpPr>
          <p:cNvPr id="39" name="矩形 38"/>
          <p:cNvSpPr/>
          <p:nvPr/>
        </p:nvSpPr>
        <p:spPr>
          <a:xfrm>
            <a:off x="11994002" y="442316"/>
            <a:ext cx="198000" cy="669046"/>
          </a:xfrm>
          <a:prstGeom prst="rect">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sp>
        <p:nvSpPr>
          <p:cNvPr id="4" name="矩形 3"/>
          <p:cNvSpPr/>
          <p:nvPr/>
        </p:nvSpPr>
        <p:spPr>
          <a:xfrm>
            <a:off x="657431" y="776839"/>
            <a:ext cx="11238561" cy="595932"/>
          </a:xfrm>
          <a:prstGeom prst="rect">
            <a:avLst/>
          </a:prstGeom>
        </p:spPr>
        <p:txBody>
          <a:bodyPr wrap="square">
            <a:spAutoFit/>
          </a:bodyPr>
          <a:lstStyle/>
          <a:p>
            <a:pPr marL="342900" lvl="0" indent="-342900" fontAlgn="base">
              <a:lnSpc>
                <a:spcPct val="110000"/>
              </a:lnSpc>
              <a:spcBef>
                <a:spcPct val="20000"/>
              </a:spcBef>
              <a:spcAft>
                <a:spcPct val="0"/>
              </a:spcAft>
              <a:buClr>
                <a:srgbClr val="000000"/>
              </a:buClr>
              <a:buSzPct val="70000"/>
              <a:buFont typeface="Wingdings" pitchFamily="2" charset="2"/>
              <a:buChar char="l"/>
              <a:defRPr/>
            </a:pPr>
            <a:r>
              <a:rPr kumimoji="1" lang="en-US" altLang="zh-CN" sz="3200"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Talmy</a:t>
            </a:r>
            <a:r>
              <a:rPr kumimoji="1" lang="zh-CN" altLang="en-US" sz="32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运动</a:t>
            </a:r>
            <a:r>
              <a:rPr kumimoji="1" lang="zh-CN" altLang="en-US" sz="3200" kern="0" dirty="0" smtClean="0">
                <a:solidFill>
                  <a:srgbClr val="000000"/>
                </a:solidFill>
                <a:latin typeface="微软雅黑" panose="020B0503020204020204" pitchFamily="34" charset="-122"/>
                <a:ea typeface="微软雅黑" panose="020B0503020204020204" pitchFamily="34" charset="-122"/>
              </a:rPr>
              <a:t>类型学</a:t>
            </a:r>
            <a:r>
              <a:rPr kumimoji="1" lang="zh-CN" altLang="en-US" sz="3200"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面临的问题</a:t>
            </a:r>
            <a:endParaRPr kumimoji="1" lang="en-US" altLang="zh-CN" sz="3200"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灯片编号占位符 2"/>
          <p:cNvSpPr>
            <a:spLocks noGrp="1"/>
          </p:cNvSpPr>
          <p:nvPr>
            <p:ph type="sldNum" sz="quarter" idx="12"/>
          </p:nvPr>
        </p:nvSpPr>
        <p:spPr/>
        <p:txBody>
          <a:bodyPr/>
          <a:lstStyle/>
          <a:p>
            <a:fld id="{47B07988-34B2-4014-AEBA-95FEB39318C4}" type="slidenum">
              <a:rPr lang="zh-CN" altLang="en-US" smtClean="0"/>
              <a:t>15</a:t>
            </a:fld>
            <a:endParaRPr lang="zh-CN" altLang="en-US" dirty="0"/>
          </a:p>
        </p:txBody>
      </p:sp>
      <p:sp>
        <p:nvSpPr>
          <p:cNvPr id="11" name="标题 1"/>
          <p:cNvSpPr txBox="1">
            <a:spLocks/>
          </p:cNvSpPr>
          <p:nvPr/>
        </p:nvSpPr>
        <p:spPr bwMode="auto">
          <a:xfrm>
            <a:off x="2524760" y="37560"/>
            <a:ext cx="5784850" cy="823913"/>
          </a:xfrm>
          <a:prstGeom prst="rect">
            <a:avLst/>
          </a:prstGeom>
          <a:noFill/>
          <a:ln w="9525">
            <a:noFill/>
            <a:miter lim="800000"/>
            <a:headEnd/>
            <a:tailEnd/>
          </a:ln>
        </p:spPr>
        <p:txBody>
          <a:bodyPr vert="horz" wrap="none" lIns="0" tIns="45720" rIns="0" bIns="45720" numCol="1" anchor="ctr" anchorCtr="0" compatLnSpc="1">
            <a:prstTxWarp prst="textNoShape">
              <a:avLst/>
            </a:prstTxWarp>
          </a:bodyPr>
          <a:lstStyle>
            <a:lvl1pPr algn="ctr" rtl="0" eaLnBrk="1" fontAlgn="base" hangingPunct="1">
              <a:spcBef>
                <a:spcPct val="0"/>
              </a:spcBef>
              <a:spcAft>
                <a:spcPct val="0"/>
              </a:spcAft>
              <a:defRPr kumimoji="1" sz="4000" b="1">
                <a:solidFill>
                  <a:srgbClr val="FF3300"/>
                </a:solidFill>
                <a:latin typeface="微软雅黑" panose="020B0503020204020204" pitchFamily="34" charset="-122"/>
                <a:ea typeface="微软雅黑" panose="020B0503020204020204" pitchFamily="34" charset="-122"/>
                <a:cs typeface="+mj-cs"/>
              </a:defRPr>
            </a:lvl1pPr>
            <a:lvl2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2pPr>
            <a:lvl3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3pPr>
            <a:lvl4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4pPr>
            <a:lvl5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5pPr>
            <a:lvl6pPr marL="4572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6pPr>
            <a:lvl7pPr marL="9144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7pPr>
            <a:lvl8pPr marL="13716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8pPr>
            <a:lvl9pPr marL="18288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4000" b="1"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rPr>
              <a:t>研究背景</a:t>
            </a:r>
            <a:endParaRPr kumimoji="1" lang="zh-CN" altLang="en-US" sz="40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j-cs"/>
            </a:endParaRPr>
          </a:p>
        </p:txBody>
      </p:sp>
      <p:sp>
        <p:nvSpPr>
          <p:cNvPr id="5" name="矩形 4"/>
          <p:cNvSpPr/>
          <p:nvPr/>
        </p:nvSpPr>
        <p:spPr>
          <a:xfrm>
            <a:off x="1084547" y="1372771"/>
            <a:ext cx="3384260" cy="369332"/>
          </a:xfrm>
          <a:prstGeom prst="rect">
            <a:avLst/>
          </a:prstGeom>
        </p:spPr>
        <p:txBody>
          <a:bodyPr wrap="none">
            <a:spAutoFit/>
          </a:bodyPr>
          <a:lstStyle/>
          <a:p>
            <a:r>
              <a:rPr lang="en-US" altLang="zh-CN" b="1" dirty="0" smtClean="0">
                <a:latin typeface="黑体" panose="02010609060101010101" pitchFamily="49" charset="-122"/>
                <a:ea typeface="黑体" panose="02010609060101010101" pitchFamily="49" charset="-122"/>
              </a:rPr>
              <a:t>3.</a:t>
            </a:r>
            <a:r>
              <a:rPr lang="en-US" altLang="zh-CN" b="1" dirty="0" smtClean="0">
                <a:latin typeface="Times New Roman" panose="02020603050405020304" pitchFamily="18" charset="0"/>
                <a:ea typeface="黑体" panose="02010609060101010101" pitchFamily="49" charset="-122"/>
                <a:cs typeface="Times New Roman" panose="02020603050405020304" pitchFamily="18" charset="0"/>
              </a:rPr>
              <a:t>verb &amp; satellite </a:t>
            </a:r>
            <a:r>
              <a:rPr lang="zh-CN" altLang="en-US" b="1" dirty="0" smtClean="0">
                <a:latin typeface="Times New Roman" panose="02020603050405020304" pitchFamily="18" charset="0"/>
                <a:ea typeface="黑体" panose="02010609060101010101" pitchFamily="49" charset="-122"/>
                <a:cs typeface="Times New Roman" panose="02020603050405020304" pitchFamily="18" charset="0"/>
              </a:rPr>
              <a:t>以外的形式类</a:t>
            </a:r>
            <a:endParaRPr lang="zh-CN" altLang="zh-CN"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 name="矩形 7"/>
          <p:cNvSpPr/>
          <p:nvPr/>
        </p:nvSpPr>
        <p:spPr>
          <a:xfrm>
            <a:off x="1084547" y="1742718"/>
            <a:ext cx="10486130" cy="3077766"/>
          </a:xfrm>
          <a:prstGeom prst="rect">
            <a:avLst/>
          </a:prstGeom>
        </p:spPr>
        <p:txBody>
          <a:bodyPr wrap="square">
            <a:spAutoFit/>
          </a:bodyPr>
          <a:lstStyle/>
          <a:p>
            <a:r>
              <a:rPr lang="zh-CN" altLang="zh-CN" dirty="0">
                <a:latin typeface="Times New Roman" panose="02020603050405020304" pitchFamily="18" charset="0"/>
                <a:cs typeface="Times New Roman" panose="02020603050405020304" pitchFamily="18" charset="0"/>
              </a:rPr>
              <a:t>为了</a:t>
            </a:r>
            <a:r>
              <a:rPr lang="zh-CN" altLang="zh-CN" dirty="0" smtClean="0">
                <a:latin typeface="Times New Roman" panose="02020603050405020304" pitchFamily="18" charset="0"/>
                <a:cs typeface="Times New Roman" panose="02020603050405020304" pitchFamily="18" charset="0"/>
              </a:rPr>
              <a:t>符合</a:t>
            </a:r>
            <a:r>
              <a:rPr lang="en-US" altLang="zh-CN" dirty="0" smtClean="0">
                <a:latin typeface="Times New Roman" panose="02020603050405020304" pitchFamily="18" charset="0"/>
                <a:cs typeface="Times New Roman" panose="02020603050405020304" pitchFamily="18" charset="0"/>
              </a:rPr>
              <a:t>Talmy</a:t>
            </a:r>
            <a:r>
              <a:rPr lang="zh-CN" altLang="en-US" dirty="0" smtClean="0">
                <a:latin typeface="Times New Roman" panose="02020603050405020304" pitchFamily="18" charset="0"/>
                <a:cs typeface="Times New Roman" panose="02020603050405020304" pitchFamily="18" charset="0"/>
              </a:rPr>
              <a:t>的</a:t>
            </a:r>
            <a:r>
              <a:rPr lang="zh-CN" altLang="zh-CN" dirty="0" smtClean="0">
                <a:latin typeface="Times New Roman" panose="02020603050405020304" pitchFamily="18" charset="0"/>
                <a:cs typeface="Times New Roman" panose="02020603050405020304" pitchFamily="18" charset="0"/>
              </a:rPr>
              <a:t>理论</a:t>
            </a:r>
            <a:r>
              <a:rPr lang="zh-CN" altLang="zh-CN" dirty="0">
                <a:latin typeface="Times New Roman" panose="02020603050405020304" pitchFamily="18" charset="0"/>
                <a:cs typeface="Times New Roman" panose="02020603050405020304" pitchFamily="18" charset="0"/>
              </a:rPr>
              <a:t>，一些研究又将“</a:t>
            </a:r>
            <a:r>
              <a:rPr lang="en-US" altLang="zh-CN" dirty="0">
                <a:latin typeface="Times New Roman" panose="02020603050405020304" pitchFamily="18" charset="0"/>
                <a:cs typeface="Times New Roman" panose="02020603050405020304" pitchFamily="18" charset="0"/>
              </a:rPr>
              <a:t>satellite</a:t>
            </a:r>
            <a:r>
              <a:rPr lang="zh-CN" altLang="zh-CN" dirty="0">
                <a:latin typeface="Times New Roman" panose="02020603050405020304" pitchFamily="18" charset="0"/>
                <a:cs typeface="Times New Roman" panose="02020603050405020304" pitchFamily="18" charset="0"/>
              </a:rPr>
              <a:t>”的概括对象拓宽，包括动词前缀、小品词和附加词</a:t>
            </a:r>
            <a:r>
              <a:rPr lang="zh-CN" altLang="zh-CN" dirty="0" smtClean="0">
                <a:latin typeface="Times New Roman" panose="02020603050405020304" pitchFamily="18" charset="0"/>
                <a:cs typeface="Times New Roman" panose="02020603050405020304" pitchFamily="18" charset="0"/>
              </a:rPr>
              <a:t>等</a:t>
            </a:r>
            <a:endParaRPr lang="en-US" altLang="zh-CN" dirty="0" smtClean="0">
              <a:latin typeface="Times New Roman" panose="02020603050405020304" pitchFamily="18" charset="0"/>
              <a:cs typeface="Times New Roman" panose="02020603050405020304" pitchFamily="18" charset="0"/>
            </a:endParaRPr>
          </a:p>
          <a:p>
            <a:r>
              <a:rPr lang="zh-CN" altLang="zh-CN" dirty="0" smtClean="0">
                <a:latin typeface="Times New Roman" panose="02020603050405020304" pitchFamily="18" charset="0"/>
                <a:cs typeface="Times New Roman" panose="02020603050405020304" pitchFamily="18" charset="0"/>
              </a:rPr>
              <a:t>语法</a:t>
            </a:r>
            <a:r>
              <a:rPr lang="zh-CN" altLang="zh-CN" dirty="0">
                <a:latin typeface="Times New Roman" panose="02020603050405020304" pitchFamily="18" charset="0"/>
                <a:cs typeface="Times New Roman" panose="02020603050405020304" pitchFamily="18" charset="0"/>
              </a:rPr>
              <a:t>元素，甚至是除了</a:t>
            </a:r>
            <a:r>
              <a:rPr lang="en-US" altLang="zh-CN" dirty="0">
                <a:latin typeface="Times New Roman" panose="02020603050405020304" pitchFamily="18" charset="0"/>
                <a:cs typeface="Times New Roman" panose="02020603050405020304" pitchFamily="18" charset="0"/>
              </a:rPr>
              <a:t>verb</a:t>
            </a:r>
            <a:r>
              <a:rPr lang="zh-CN" altLang="zh-CN" dirty="0">
                <a:latin typeface="Times New Roman" panose="02020603050405020304" pitchFamily="18" charset="0"/>
                <a:cs typeface="Times New Roman" panose="02020603050405020304" pitchFamily="18" charset="0"/>
              </a:rPr>
              <a:t>以外的任何元素。但这很可能是一种过度概括</a:t>
            </a:r>
            <a:r>
              <a:rPr lang="zh-CN" altLang="zh-CN" dirty="0" smtClean="0">
                <a:latin typeface="Times New Roman" panose="02020603050405020304" pitchFamily="18" charset="0"/>
                <a:cs typeface="Times New Roman" panose="02020603050405020304" pitchFamily="18" charset="0"/>
              </a:rPr>
              <a:t>。</a:t>
            </a:r>
            <a:endParaRPr lang="en-US" altLang="zh-CN" dirty="0" smtClean="0">
              <a:latin typeface="Times New Roman" panose="02020603050405020304" pitchFamily="18" charset="0"/>
              <a:cs typeface="Times New Roman" panose="02020603050405020304" pitchFamily="18" charset="0"/>
            </a:endParaRPr>
          </a:p>
          <a:p>
            <a:endParaRPr lang="en-US" altLang="zh-CN" dirty="0" smtClean="0">
              <a:latin typeface="Times New Roman" panose="02020603050405020304" pitchFamily="18" charset="0"/>
              <a:cs typeface="Times New Roman" panose="02020603050405020304" pitchFamily="18" charset="0"/>
            </a:endParaRPr>
          </a:p>
          <a:p>
            <a:r>
              <a:rPr lang="zh-CN" altLang="zh-CN" dirty="0" smtClean="0">
                <a:latin typeface="Times New Roman" panose="02020603050405020304" pitchFamily="18" charset="0"/>
                <a:cs typeface="Times New Roman" panose="02020603050405020304" pitchFamily="18" charset="0"/>
              </a:rPr>
              <a:t>考虑</a:t>
            </a:r>
            <a:r>
              <a:rPr lang="zh-CN" altLang="zh-CN" dirty="0">
                <a:latin typeface="Times New Roman" panose="02020603050405020304" pitchFamily="18" charset="0"/>
                <a:cs typeface="Times New Roman" panose="02020603050405020304" pitchFamily="18" charset="0"/>
              </a:rPr>
              <a:t>到许多不同的形式类，有学者根据来自</a:t>
            </a:r>
            <a:r>
              <a:rPr lang="en-US" altLang="zh-CN" dirty="0">
                <a:latin typeface="Times New Roman" panose="02020603050405020304" pitchFamily="18" charset="0"/>
                <a:cs typeface="Times New Roman" panose="02020603050405020304" pitchFamily="18" charset="0"/>
              </a:rPr>
              <a:t>20</a:t>
            </a:r>
            <a:r>
              <a:rPr lang="zh-CN" altLang="zh-CN" dirty="0">
                <a:latin typeface="Times New Roman" panose="02020603050405020304" pitchFamily="18" charset="0"/>
                <a:cs typeface="Times New Roman" panose="02020603050405020304" pitchFamily="18" charset="0"/>
              </a:rPr>
              <a:t>种不同语言的青蛙故事的语言数据，</a:t>
            </a:r>
            <a:r>
              <a:rPr lang="zh-CN" altLang="zh-CN" dirty="0" smtClean="0">
                <a:latin typeface="Times New Roman" panose="02020603050405020304" pitchFamily="18" charset="0"/>
                <a:cs typeface="Times New Roman" panose="02020603050405020304" pitchFamily="18" charset="0"/>
              </a:rPr>
              <a:t>发现</a:t>
            </a:r>
            <a:r>
              <a:rPr lang="zh-CN" altLang="en-US" dirty="0" smtClean="0">
                <a:latin typeface="Times New Roman" panose="02020603050405020304" pitchFamily="18" charset="0"/>
                <a:cs typeface="Times New Roman" panose="02020603050405020304" pitchFamily="18" charset="0"/>
              </a:rPr>
              <a:t>路径</a:t>
            </a:r>
            <a:r>
              <a:rPr lang="zh-CN" altLang="zh-CN" dirty="0" smtClean="0">
                <a:latin typeface="Times New Roman" panose="02020603050405020304" pitchFamily="18" charset="0"/>
                <a:cs typeface="Times New Roman" panose="02020603050405020304" pitchFamily="18" charset="0"/>
              </a:rPr>
              <a:t>和</a:t>
            </a:r>
            <a:r>
              <a:rPr lang="zh-CN" altLang="en-US" dirty="0">
                <a:latin typeface="Times New Roman" panose="02020603050405020304" pitchFamily="18" charset="0"/>
                <a:cs typeface="Times New Roman" panose="02020603050405020304" pitchFamily="18" charset="0"/>
              </a:rPr>
              <a:t>方式</a:t>
            </a:r>
            <a:r>
              <a:rPr lang="zh-CN" altLang="zh-CN" dirty="0" smtClean="0">
                <a:latin typeface="Times New Roman" panose="02020603050405020304" pitchFamily="18" charset="0"/>
                <a:cs typeface="Times New Roman" panose="02020603050405020304" pitchFamily="18" charset="0"/>
              </a:rPr>
              <a:t>类别</a:t>
            </a:r>
            <a:r>
              <a:rPr lang="zh-CN" altLang="zh-CN" dirty="0">
                <a:latin typeface="Times New Roman" panose="02020603050405020304" pitchFamily="18" charset="0"/>
                <a:cs typeface="Times New Roman" panose="02020603050405020304" pitchFamily="18" charset="0"/>
              </a:rPr>
              <a:t>的表达方式存在相当大的差异，如一些语言允许用介词、格标记、副词词缀以及指示路径动词进行更复杂的路径</a:t>
            </a:r>
            <a:r>
              <a:rPr lang="zh-CN" altLang="zh-CN" dirty="0" smtClean="0">
                <a:latin typeface="Times New Roman" panose="02020603050405020304" pitchFamily="18" charset="0"/>
                <a:cs typeface="Times New Roman" panose="02020603050405020304" pitchFamily="18" charset="0"/>
              </a:rPr>
              <a:t>编码</a:t>
            </a:r>
            <a:r>
              <a:rPr lang="en-US" altLang="zh-CN" dirty="0" smtClean="0">
                <a:latin typeface="Times New Roman" panose="02020603050405020304" pitchFamily="18" charset="0"/>
                <a:cs typeface="Times New Roman" panose="02020603050405020304" pitchFamily="18" charset="0"/>
              </a:rPr>
              <a:t>, </a:t>
            </a:r>
            <a:r>
              <a:rPr lang="zh-CN" altLang="en-US" dirty="0" smtClean="0">
                <a:latin typeface="Times New Roman" panose="02020603050405020304" pitchFamily="18" charset="0"/>
                <a:cs typeface="Times New Roman" panose="02020603050405020304" pitchFamily="18" charset="0"/>
              </a:rPr>
              <a:t>如</a:t>
            </a:r>
            <a:endParaRPr lang="en-US" altLang="zh-CN" dirty="0" smtClean="0">
              <a:latin typeface="Times New Roman" panose="02020603050405020304" pitchFamily="18" charset="0"/>
              <a:cs typeface="Times New Roman" panose="02020603050405020304" pitchFamily="18" charset="0"/>
            </a:endParaRPr>
          </a:p>
          <a:p>
            <a:endParaRPr lang="en-US" altLang="zh-CN" dirty="0" smtClean="0">
              <a:latin typeface="Times New Roman" panose="02020603050405020304" pitchFamily="18" charset="0"/>
              <a:cs typeface="Times New Roman" panose="02020603050405020304" pitchFamily="18" charset="0"/>
            </a:endParaRPr>
          </a:p>
          <a:p>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(8</a:t>
            </a:r>
            <a:r>
              <a:rPr lang="en-US" altLang="zh-CN" sz="1600" dirty="0" smtClean="0">
                <a:latin typeface="Times New Roman" panose="02020603050405020304" pitchFamily="18" charset="0"/>
                <a:ea typeface="微软雅黑" panose="020B0503020204020204" pitchFamily="34" charset="-122"/>
                <a:cs typeface="Times New Roman" panose="02020603050405020304" pitchFamily="18" charset="0"/>
              </a:rPr>
              <a:t>) </a:t>
            </a:r>
          </a:p>
          <a:p>
            <a:r>
              <a:rPr lang="en-US" altLang="zh-CN" sz="1600" dirty="0" smtClean="0">
                <a:latin typeface="Times New Roman" panose="02020603050405020304" pitchFamily="18" charset="0"/>
                <a:ea typeface="微软雅黑" panose="020B0503020204020204" pitchFamily="34" charset="-122"/>
                <a:cs typeface="Times New Roman" panose="02020603050405020304" pitchFamily="18" charset="0"/>
              </a:rPr>
              <a:t>She </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ran out of the house (Source) to the neighbor (Goal) across the street (Middle</a:t>
            </a:r>
            <a:r>
              <a:rPr lang="en-US" altLang="zh-CN" sz="16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1600" dirty="0">
                <a:latin typeface="黑体" panose="02010609060101010101" pitchFamily="49" charset="-122"/>
                <a:ea typeface="黑体" panose="02010609060101010101" pitchFamily="49" charset="-122"/>
                <a:cs typeface="Times New Roman" panose="02020603050405020304" pitchFamily="18" charset="0"/>
              </a:rPr>
              <a:t>三个背景元素</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1600" dirty="0">
              <a:latin typeface="Times New Roman" panose="02020603050405020304" pitchFamily="18" charset="0"/>
              <a:ea typeface="微软雅黑" panose="020B0503020204020204" pitchFamily="34" charset="-122"/>
              <a:cs typeface="Times New Roman" panose="02020603050405020304" pitchFamily="18" charset="0"/>
            </a:endParaRPr>
          </a:p>
          <a:p>
            <a:endParaRPr lang="en-US" altLang="zh-CN" dirty="0">
              <a:latin typeface="Times New Roman" panose="02020603050405020304" pitchFamily="18" charset="0"/>
              <a:ea typeface="微软雅黑" panose="020B0503020204020204" pitchFamily="34" charset="-122"/>
              <a:cs typeface="Times New Roman" panose="02020603050405020304" pitchFamily="18" charset="0"/>
            </a:endParaRPr>
          </a:p>
          <a:p>
            <a:endParaRPr lang="zh-CN" altLang="zh-CN"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0956106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7080" y="442339"/>
            <a:ext cx="395999" cy="669046"/>
          </a:xfrm>
          <a:prstGeom prst="rect">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sp>
        <p:nvSpPr>
          <p:cNvPr id="34" name="矩形 33"/>
          <p:cNvSpPr/>
          <p:nvPr/>
        </p:nvSpPr>
        <p:spPr>
          <a:xfrm>
            <a:off x="494147" y="442316"/>
            <a:ext cx="163285" cy="6690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6150" y="449517"/>
            <a:ext cx="2330697" cy="654646"/>
          </a:xfrm>
          <a:prstGeom prst="rect">
            <a:avLst/>
          </a:prstGeom>
        </p:spPr>
      </p:pic>
      <p:sp>
        <p:nvSpPr>
          <p:cNvPr id="39" name="矩形 38"/>
          <p:cNvSpPr/>
          <p:nvPr/>
        </p:nvSpPr>
        <p:spPr>
          <a:xfrm>
            <a:off x="11994002" y="442316"/>
            <a:ext cx="198000" cy="669046"/>
          </a:xfrm>
          <a:prstGeom prst="rect">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sp>
        <p:nvSpPr>
          <p:cNvPr id="4" name="矩形 3"/>
          <p:cNvSpPr/>
          <p:nvPr/>
        </p:nvSpPr>
        <p:spPr>
          <a:xfrm>
            <a:off x="657431" y="776839"/>
            <a:ext cx="11238561" cy="595932"/>
          </a:xfrm>
          <a:prstGeom prst="rect">
            <a:avLst/>
          </a:prstGeom>
        </p:spPr>
        <p:txBody>
          <a:bodyPr wrap="square">
            <a:spAutoFit/>
          </a:bodyPr>
          <a:lstStyle/>
          <a:p>
            <a:pPr marL="342900" lvl="0" indent="-342900" fontAlgn="base">
              <a:lnSpc>
                <a:spcPct val="110000"/>
              </a:lnSpc>
              <a:spcBef>
                <a:spcPct val="20000"/>
              </a:spcBef>
              <a:spcAft>
                <a:spcPct val="0"/>
              </a:spcAft>
              <a:buClr>
                <a:srgbClr val="000000"/>
              </a:buClr>
              <a:buSzPct val="70000"/>
              <a:buFont typeface="Wingdings" pitchFamily="2" charset="2"/>
              <a:buChar char="l"/>
              <a:defRPr/>
            </a:pPr>
            <a:r>
              <a:rPr kumimoji="1" lang="en-US" altLang="zh-CN" sz="3200"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Talmy</a:t>
            </a:r>
            <a:r>
              <a:rPr kumimoji="1" lang="zh-CN" altLang="en-US" sz="32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运动</a:t>
            </a:r>
            <a:r>
              <a:rPr kumimoji="1" lang="zh-CN" altLang="en-US" sz="3200" kern="0" dirty="0" smtClean="0">
                <a:solidFill>
                  <a:srgbClr val="000000"/>
                </a:solidFill>
                <a:latin typeface="微软雅黑" panose="020B0503020204020204" pitchFamily="34" charset="-122"/>
                <a:ea typeface="微软雅黑" panose="020B0503020204020204" pitchFamily="34" charset="-122"/>
              </a:rPr>
              <a:t>类型学</a:t>
            </a:r>
            <a:r>
              <a:rPr kumimoji="1" lang="zh-CN" altLang="en-US" sz="3200"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面临的问题</a:t>
            </a:r>
            <a:endParaRPr kumimoji="1" lang="en-US" altLang="zh-CN" sz="3200"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灯片编号占位符 2"/>
          <p:cNvSpPr>
            <a:spLocks noGrp="1"/>
          </p:cNvSpPr>
          <p:nvPr>
            <p:ph type="sldNum" sz="quarter" idx="12"/>
          </p:nvPr>
        </p:nvSpPr>
        <p:spPr/>
        <p:txBody>
          <a:bodyPr/>
          <a:lstStyle/>
          <a:p>
            <a:fld id="{47B07988-34B2-4014-AEBA-95FEB39318C4}" type="slidenum">
              <a:rPr lang="zh-CN" altLang="en-US" smtClean="0"/>
              <a:t>16</a:t>
            </a:fld>
            <a:endParaRPr lang="zh-CN" altLang="en-US" dirty="0"/>
          </a:p>
        </p:txBody>
      </p:sp>
      <p:sp>
        <p:nvSpPr>
          <p:cNvPr id="11" name="标题 1"/>
          <p:cNvSpPr txBox="1">
            <a:spLocks/>
          </p:cNvSpPr>
          <p:nvPr/>
        </p:nvSpPr>
        <p:spPr bwMode="auto">
          <a:xfrm>
            <a:off x="2524760" y="37560"/>
            <a:ext cx="5784850" cy="823913"/>
          </a:xfrm>
          <a:prstGeom prst="rect">
            <a:avLst/>
          </a:prstGeom>
          <a:noFill/>
          <a:ln w="9525">
            <a:noFill/>
            <a:miter lim="800000"/>
            <a:headEnd/>
            <a:tailEnd/>
          </a:ln>
        </p:spPr>
        <p:txBody>
          <a:bodyPr vert="horz" wrap="none" lIns="0" tIns="45720" rIns="0" bIns="45720" numCol="1" anchor="ctr" anchorCtr="0" compatLnSpc="1">
            <a:prstTxWarp prst="textNoShape">
              <a:avLst/>
            </a:prstTxWarp>
          </a:bodyPr>
          <a:lstStyle>
            <a:lvl1pPr algn="ctr" rtl="0" eaLnBrk="1" fontAlgn="base" hangingPunct="1">
              <a:spcBef>
                <a:spcPct val="0"/>
              </a:spcBef>
              <a:spcAft>
                <a:spcPct val="0"/>
              </a:spcAft>
              <a:defRPr kumimoji="1" sz="4000" b="1">
                <a:solidFill>
                  <a:srgbClr val="FF3300"/>
                </a:solidFill>
                <a:latin typeface="微软雅黑" panose="020B0503020204020204" pitchFamily="34" charset="-122"/>
                <a:ea typeface="微软雅黑" panose="020B0503020204020204" pitchFamily="34" charset="-122"/>
                <a:cs typeface="+mj-cs"/>
              </a:defRPr>
            </a:lvl1pPr>
            <a:lvl2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2pPr>
            <a:lvl3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3pPr>
            <a:lvl4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4pPr>
            <a:lvl5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5pPr>
            <a:lvl6pPr marL="4572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6pPr>
            <a:lvl7pPr marL="9144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7pPr>
            <a:lvl8pPr marL="13716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8pPr>
            <a:lvl9pPr marL="18288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4000" b="1"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rPr>
              <a:t>研究背景</a:t>
            </a:r>
            <a:endParaRPr kumimoji="1" lang="zh-CN" altLang="en-US" sz="40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j-cs"/>
            </a:endParaRPr>
          </a:p>
        </p:txBody>
      </p:sp>
      <p:sp>
        <p:nvSpPr>
          <p:cNvPr id="5" name="矩形 4"/>
          <p:cNvSpPr/>
          <p:nvPr/>
        </p:nvSpPr>
        <p:spPr>
          <a:xfrm>
            <a:off x="1084547" y="1372771"/>
            <a:ext cx="3384260" cy="369332"/>
          </a:xfrm>
          <a:prstGeom prst="rect">
            <a:avLst/>
          </a:prstGeom>
        </p:spPr>
        <p:txBody>
          <a:bodyPr wrap="none">
            <a:spAutoFit/>
          </a:bodyPr>
          <a:lstStyle/>
          <a:p>
            <a:r>
              <a:rPr lang="en-US" altLang="zh-CN" b="1" dirty="0" smtClean="0">
                <a:latin typeface="黑体" panose="02010609060101010101" pitchFamily="49" charset="-122"/>
                <a:ea typeface="黑体" panose="02010609060101010101" pitchFamily="49" charset="-122"/>
              </a:rPr>
              <a:t>3.</a:t>
            </a:r>
            <a:r>
              <a:rPr lang="en-US" altLang="zh-CN" b="1" dirty="0" smtClean="0">
                <a:latin typeface="Times New Roman" panose="02020603050405020304" pitchFamily="18" charset="0"/>
                <a:ea typeface="黑体" panose="02010609060101010101" pitchFamily="49" charset="-122"/>
                <a:cs typeface="Times New Roman" panose="02020603050405020304" pitchFamily="18" charset="0"/>
              </a:rPr>
              <a:t>verb &amp; satellite </a:t>
            </a:r>
            <a:r>
              <a:rPr lang="zh-CN" altLang="en-US" b="1" dirty="0" smtClean="0">
                <a:latin typeface="Times New Roman" panose="02020603050405020304" pitchFamily="18" charset="0"/>
                <a:ea typeface="黑体" panose="02010609060101010101" pitchFamily="49" charset="-122"/>
                <a:cs typeface="Times New Roman" panose="02020603050405020304" pitchFamily="18" charset="0"/>
              </a:rPr>
              <a:t>以外的形式类</a:t>
            </a:r>
            <a:endParaRPr lang="zh-CN" altLang="zh-CN"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2" name="矩形 11"/>
          <p:cNvSpPr/>
          <p:nvPr/>
        </p:nvSpPr>
        <p:spPr>
          <a:xfrm>
            <a:off x="990599" y="1690961"/>
            <a:ext cx="8390793" cy="369332"/>
          </a:xfrm>
          <a:prstGeom prst="rect">
            <a:avLst/>
          </a:prstGeom>
        </p:spPr>
        <p:txBody>
          <a:bodyPr wrap="square">
            <a:spAutoFit/>
          </a:bodyPr>
          <a:lstStyle/>
          <a:p>
            <a:r>
              <a:rPr lang="zh-CN" altLang="en-US" dirty="0"/>
              <a:t> 此外，像体词词缀、复合以及拟声词也是一些语言中表达动作方式时的有效策略。</a:t>
            </a:r>
          </a:p>
        </p:txBody>
      </p:sp>
      <p:pic>
        <p:nvPicPr>
          <p:cNvPr id="16" name="图片 15" descr="C:\Users\dell\AppData\Local\Temp\1619254151(1).png"/>
          <p:cNvPicPr/>
          <p:nvPr/>
        </p:nvPicPr>
        <p:blipFill>
          <a:blip r:embed="rId4">
            <a:extLst>
              <a:ext uri="{28A0092B-C50C-407E-A947-70E740481C1C}">
                <a14:useLocalDpi xmlns:a14="http://schemas.microsoft.com/office/drawing/2010/main" val="0"/>
              </a:ext>
            </a:extLst>
          </a:blip>
          <a:srcRect/>
          <a:stretch>
            <a:fillRect/>
          </a:stretch>
        </p:blipFill>
        <p:spPr bwMode="auto">
          <a:xfrm>
            <a:off x="1155259" y="2060293"/>
            <a:ext cx="7892026" cy="2471366"/>
          </a:xfrm>
          <a:prstGeom prst="rect">
            <a:avLst/>
          </a:prstGeom>
          <a:noFill/>
          <a:ln>
            <a:noFill/>
          </a:ln>
        </p:spPr>
      </p:pic>
      <p:sp>
        <p:nvSpPr>
          <p:cNvPr id="7" name="矩形 6"/>
          <p:cNvSpPr/>
          <p:nvPr/>
        </p:nvSpPr>
        <p:spPr>
          <a:xfrm>
            <a:off x="1084547" y="5022497"/>
            <a:ext cx="8077038" cy="646331"/>
          </a:xfrm>
          <a:prstGeom prst="rect">
            <a:avLst/>
          </a:prstGeom>
        </p:spPr>
        <p:txBody>
          <a:bodyPr wrap="square">
            <a:spAutoFit/>
          </a:bodyPr>
          <a:lstStyle/>
          <a:p>
            <a:r>
              <a:rPr lang="zh-CN" altLang="en-US" dirty="0"/>
              <a:t>总之，随着分析语言和结构的“数据库”的增加，越来越多的不同类型的形式类被发现用于编码不同的运动语义元素。</a:t>
            </a:r>
          </a:p>
        </p:txBody>
      </p:sp>
    </p:spTree>
    <p:extLst>
      <p:ext uri="{BB962C8B-B14F-4D97-AF65-F5344CB8AC3E}">
        <p14:creationId xmlns:p14="http://schemas.microsoft.com/office/powerpoint/2010/main" val="40637216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7080" y="442339"/>
            <a:ext cx="395999" cy="669046"/>
          </a:xfrm>
          <a:prstGeom prst="rect">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sp>
        <p:nvSpPr>
          <p:cNvPr id="34" name="矩形 33"/>
          <p:cNvSpPr/>
          <p:nvPr/>
        </p:nvSpPr>
        <p:spPr>
          <a:xfrm>
            <a:off x="494147" y="442316"/>
            <a:ext cx="163285" cy="6690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6150" y="449517"/>
            <a:ext cx="2330697" cy="654646"/>
          </a:xfrm>
          <a:prstGeom prst="rect">
            <a:avLst/>
          </a:prstGeom>
        </p:spPr>
      </p:pic>
      <p:sp>
        <p:nvSpPr>
          <p:cNvPr id="39" name="矩形 38"/>
          <p:cNvSpPr/>
          <p:nvPr/>
        </p:nvSpPr>
        <p:spPr>
          <a:xfrm>
            <a:off x="11994002" y="442316"/>
            <a:ext cx="198000" cy="669046"/>
          </a:xfrm>
          <a:prstGeom prst="rect">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sp>
        <p:nvSpPr>
          <p:cNvPr id="4" name="矩形 3"/>
          <p:cNvSpPr/>
          <p:nvPr/>
        </p:nvSpPr>
        <p:spPr>
          <a:xfrm>
            <a:off x="657431" y="776839"/>
            <a:ext cx="11238561" cy="595932"/>
          </a:xfrm>
          <a:prstGeom prst="rect">
            <a:avLst/>
          </a:prstGeom>
        </p:spPr>
        <p:txBody>
          <a:bodyPr wrap="square">
            <a:spAutoFit/>
          </a:bodyPr>
          <a:lstStyle/>
          <a:p>
            <a:pPr marL="342900" lvl="0" indent="-342900" fontAlgn="base">
              <a:lnSpc>
                <a:spcPct val="110000"/>
              </a:lnSpc>
              <a:spcBef>
                <a:spcPct val="20000"/>
              </a:spcBef>
              <a:spcAft>
                <a:spcPct val="0"/>
              </a:spcAft>
              <a:buClr>
                <a:srgbClr val="000000"/>
              </a:buClr>
              <a:buSzPct val="70000"/>
              <a:buFont typeface="Wingdings" pitchFamily="2" charset="2"/>
              <a:buChar char="l"/>
              <a:defRPr/>
            </a:pPr>
            <a:r>
              <a:rPr kumimoji="1" lang="en-US" altLang="zh-CN" sz="3200"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Talmy</a:t>
            </a:r>
            <a:r>
              <a:rPr kumimoji="1" lang="zh-CN" altLang="en-US" sz="32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运动</a:t>
            </a:r>
            <a:r>
              <a:rPr kumimoji="1" lang="zh-CN" altLang="en-US" sz="3200" kern="0" dirty="0" smtClean="0">
                <a:solidFill>
                  <a:srgbClr val="000000"/>
                </a:solidFill>
                <a:latin typeface="微软雅黑" panose="020B0503020204020204" pitchFamily="34" charset="-122"/>
                <a:ea typeface="微软雅黑" panose="020B0503020204020204" pitchFamily="34" charset="-122"/>
              </a:rPr>
              <a:t>类型学</a:t>
            </a:r>
            <a:r>
              <a:rPr kumimoji="1" lang="zh-CN" altLang="en-US" sz="3200"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面临的问题</a:t>
            </a:r>
            <a:endParaRPr kumimoji="1" lang="en-US" altLang="zh-CN" sz="3200"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灯片编号占位符 2"/>
          <p:cNvSpPr>
            <a:spLocks noGrp="1"/>
          </p:cNvSpPr>
          <p:nvPr>
            <p:ph type="sldNum" sz="quarter" idx="12"/>
          </p:nvPr>
        </p:nvSpPr>
        <p:spPr/>
        <p:txBody>
          <a:bodyPr/>
          <a:lstStyle/>
          <a:p>
            <a:fld id="{47B07988-34B2-4014-AEBA-95FEB39318C4}" type="slidenum">
              <a:rPr lang="zh-CN" altLang="en-US" smtClean="0"/>
              <a:t>17</a:t>
            </a:fld>
            <a:endParaRPr lang="zh-CN" altLang="en-US" dirty="0"/>
          </a:p>
        </p:txBody>
      </p:sp>
      <p:sp>
        <p:nvSpPr>
          <p:cNvPr id="11" name="标题 1"/>
          <p:cNvSpPr txBox="1">
            <a:spLocks/>
          </p:cNvSpPr>
          <p:nvPr/>
        </p:nvSpPr>
        <p:spPr bwMode="auto">
          <a:xfrm>
            <a:off x="2524760" y="37560"/>
            <a:ext cx="5784850" cy="823913"/>
          </a:xfrm>
          <a:prstGeom prst="rect">
            <a:avLst/>
          </a:prstGeom>
          <a:noFill/>
          <a:ln w="9525">
            <a:noFill/>
            <a:miter lim="800000"/>
            <a:headEnd/>
            <a:tailEnd/>
          </a:ln>
        </p:spPr>
        <p:txBody>
          <a:bodyPr vert="horz" wrap="none" lIns="0" tIns="45720" rIns="0" bIns="45720" numCol="1" anchor="ctr" anchorCtr="0" compatLnSpc="1">
            <a:prstTxWarp prst="textNoShape">
              <a:avLst/>
            </a:prstTxWarp>
          </a:bodyPr>
          <a:lstStyle>
            <a:lvl1pPr algn="ctr" rtl="0" eaLnBrk="1" fontAlgn="base" hangingPunct="1">
              <a:spcBef>
                <a:spcPct val="0"/>
              </a:spcBef>
              <a:spcAft>
                <a:spcPct val="0"/>
              </a:spcAft>
              <a:defRPr kumimoji="1" sz="4000" b="1">
                <a:solidFill>
                  <a:srgbClr val="FF3300"/>
                </a:solidFill>
                <a:latin typeface="微软雅黑" panose="020B0503020204020204" pitchFamily="34" charset="-122"/>
                <a:ea typeface="微软雅黑" panose="020B0503020204020204" pitchFamily="34" charset="-122"/>
                <a:cs typeface="+mj-cs"/>
              </a:defRPr>
            </a:lvl1pPr>
            <a:lvl2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2pPr>
            <a:lvl3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3pPr>
            <a:lvl4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4pPr>
            <a:lvl5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5pPr>
            <a:lvl6pPr marL="4572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6pPr>
            <a:lvl7pPr marL="9144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7pPr>
            <a:lvl8pPr marL="13716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8pPr>
            <a:lvl9pPr marL="18288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4000" b="1"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rPr>
              <a:t>研究背景</a:t>
            </a:r>
            <a:endParaRPr kumimoji="1" lang="zh-CN" altLang="en-US" sz="40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j-cs"/>
            </a:endParaRPr>
          </a:p>
        </p:txBody>
      </p:sp>
      <p:sp>
        <p:nvSpPr>
          <p:cNvPr id="5" name="矩形 4"/>
          <p:cNvSpPr/>
          <p:nvPr/>
        </p:nvSpPr>
        <p:spPr>
          <a:xfrm>
            <a:off x="1084547" y="1372771"/>
            <a:ext cx="4076757" cy="369332"/>
          </a:xfrm>
          <a:prstGeom prst="rect">
            <a:avLst/>
          </a:prstGeom>
        </p:spPr>
        <p:txBody>
          <a:bodyPr wrap="none">
            <a:spAutoFit/>
          </a:bodyPr>
          <a:lstStyle/>
          <a:p>
            <a:r>
              <a:rPr lang="en-US" altLang="zh-CN" b="1" dirty="0" smtClean="0">
                <a:latin typeface="Times New Roman" panose="02020603050405020304" pitchFamily="18" charset="0"/>
                <a:ea typeface="黑体" panose="02010609060101010101" pitchFamily="49" charset="-122"/>
                <a:cs typeface="Times New Roman" panose="02020603050405020304" pitchFamily="18" charset="0"/>
              </a:rPr>
              <a:t>4</a:t>
            </a:r>
            <a:r>
              <a:rPr lang="en-US" altLang="zh-CN" b="1" dirty="0">
                <a:latin typeface="Times New Roman" panose="02020603050405020304" pitchFamily="18" charset="0"/>
                <a:ea typeface="黑体" panose="02010609060101010101" pitchFamily="49" charset="-122"/>
                <a:cs typeface="Times New Roman" panose="02020603050405020304" pitchFamily="18" charset="0"/>
              </a:rPr>
              <a:t>.</a:t>
            </a:r>
            <a:r>
              <a:rPr lang="zh-CN" altLang="en-US" b="1" dirty="0" smtClean="0">
                <a:latin typeface="Times New Roman" panose="02020603050405020304" pitchFamily="18" charset="0"/>
                <a:ea typeface="黑体" panose="02010609060101010101" pitchFamily="49" charset="-122"/>
                <a:cs typeface="Times New Roman" panose="02020603050405020304" pitchFamily="18" charset="0"/>
              </a:rPr>
              <a:t>构成</a:t>
            </a:r>
            <a:r>
              <a:rPr lang="zh-CN" altLang="en-US" b="1" dirty="0">
                <a:latin typeface="Times New Roman" panose="02020603050405020304" pitchFamily="18" charset="0"/>
                <a:ea typeface="黑体" panose="02010609060101010101" pitchFamily="49" charset="-122"/>
                <a:cs typeface="Times New Roman" panose="02020603050405020304" pitchFamily="18" charset="0"/>
              </a:rPr>
              <a:t>运动事件语义的“成分”有哪些</a:t>
            </a:r>
            <a:endParaRPr lang="zh-CN" altLang="zh-CN"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2" name="矩形 11"/>
          <p:cNvSpPr/>
          <p:nvPr/>
        </p:nvSpPr>
        <p:spPr>
          <a:xfrm>
            <a:off x="990599" y="1690961"/>
            <a:ext cx="8390793" cy="369332"/>
          </a:xfrm>
          <a:prstGeom prst="rect">
            <a:avLst/>
          </a:prstGeom>
        </p:spPr>
        <p:txBody>
          <a:bodyPr wrap="square">
            <a:spAutoFit/>
          </a:bodyPr>
          <a:lstStyle/>
          <a:p>
            <a:r>
              <a:rPr lang="zh-CN" altLang="en-US" dirty="0"/>
              <a:t> </a:t>
            </a:r>
          </a:p>
        </p:txBody>
      </p:sp>
      <p:sp>
        <p:nvSpPr>
          <p:cNvPr id="8" name="矩形 7"/>
          <p:cNvSpPr/>
          <p:nvPr/>
        </p:nvSpPr>
        <p:spPr>
          <a:xfrm>
            <a:off x="1084547" y="1742103"/>
            <a:ext cx="9905838" cy="1200329"/>
          </a:xfrm>
          <a:prstGeom prst="rect">
            <a:avLst/>
          </a:prstGeom>
        </p:spPr>
        <p:txBody>
          <a:bodyPr wrap="square">
            <a:spAutoFit/>
          </a:bodyPr>
          <a:lstStyle/>
          <a:p>
            <a:r>
              <a:rPr lang="zh-CN" altLang="en-US" dirty="0">
                <a:latin typeface="Times New Roman" panose="02020603050405020304" pitchFamily="18" charset="0"/>
                <a:cs typeface="Times New Roman" panose="02020603050405020304" pitchFamily="18" charset="0"/>
              </a:rPr>
              <a:t>事实上，</a:t>
            </a:r>
            <a:r>
              <a:rPr lang="en-US" altLang="zh-CN" dirty="0">
                <a:latin typeface="Times New Roman" panose="02020603050405020304" pitchFamily="18" charset="0"/>
                <a:cs typeface="Times New Roman" panose="02020603050405020304" pitchFamily="18" charset="0"/>
              </a:rPr>
              <a:t>Talmy</a:t>
            </a:r>
            <a:r>
              <a:rPr lang="zh-CN" altLang="en-US" dirty="0">
                <a:latin typeface="Times New Roman" panose="02020603050405020304" pitchFamily="18" charset="0"/>
                <a:cs typeface="Times New Roman" panose="02020603050405020304" pitchFamily="18" charset="0"/>
              </a:rPr>
              <a:t>的理论模型缺乏对构成运动事件成分概念的清晰定义，使得对跨语言中不同形式类或结构表达的对比是比较随意的。例如</a:t>
            </a:r>
            <a:r>
              <a:rPr lang="en-US" altLang="zh-CN" dirty="0">
                <a:latin typeface="Times New Roman" panose="02020603050405020304" pitchFamily="18" charset="0"/>
                <a:cs typeface="Times New Roman" panose="02020603050405020304" pitchFamily="18" charset="0"/>
              </a:rPr>
              <a:t>Talmy</a:t>
            </a:r>
            <a:r>
              <a:rPr lang="zh-CN" altLang="en-US" dirty="0">
                <a:latin typeface="Times New Roman" panose="02020603050405020304" pitchFamily="18" charset="0"/>
                <a:cs typeface="Times New Roman" panose="02020603050405020304" pitchFamily="18" charset="0"/>
              </a:rPr>
              <a:t>认为运动事件主要包含移动体</a:t>
            </a:r>
            <a:r>
              <a:rPr lang="en-US" altLang="zh-CN" dirty="0">
                <a:latin typeface="Times New Roman" panose="02020603050405020304" pitchFamily="18" charset="0"/>
                <a:cs typeface="Times New Roman" panose="02020603050405020304" pitchFamily="18" charset="0"/>
              </a:rPr>
              <a:t>figure</a:t>
            </a:r>
            <a:r>
              <a:rPr lang="zh-CN" altLang="en-US" dirty="0">
                <a:latin typeface="Times New Roman" panose="02020603050405020304" pitchFamily="18" charset="0"/>
                <a:cs typeface="Times New Roman" panose="02020603050405020304" pitchFamily="18" charset="0"/>
              </a:rPr>
              <a:t>、运动</a:t>
            </a:r>
            <a:r>
              <a:rPr lang="en-US" altLang="zh-CN" dirty="0">
                <a:latin typeface="Times New Roman" panose="02020603050405020304" pitchFamily="18" charset="0"/>
                <a:cs typeface="Times New Roman" panose="02020603050405020304" pitchFamily="18" charset="0"/>
              </a:rPr>
              <a:t>motion</a:t>
            </a:r>
            <a:r>
              <a:rPr lang="zh-CN" altLang="en-US" dirty="0">
                <a:latin typeface="Times New Roman" panose="02020603050405020304" pitchFamily="18" charset="0"/>
                <a:cs typeface="Times New Roman" panose="02020603050405020304" pitchFamily="18" charset="0"/>
              </a:rPr>
              <a:t>、路径</a:t>
            </a:r>
            <a:r>
              <a:rPr lang="en-US" altLang="zh-CN" dirty="0">
                <a:latin typeface="Times New Roman" panose="02020603050405020304" pitchFamily="18" charset="0"/>
                <a:cs typeface="Times New Roman" panose="02020603050405020304" pitchFamily="18" charset="0"/>
              </a:rPr>
              <a:t>path</a:t>
            </a:r>
            <a:r>
              <a:rPr lang="zh-CN" altLang="en-US" dirty="0">
                <a:latin typeface="Times New Roman" panose="02020603050405020304" pitchFamily="18" charset="0"/>
                <a:cs typeface="Times New Roman" panose="02020603050405020304" pitchFamily="18" charset="0"/>
              </a:rPr>
              <a:t>和背景</a:t>
            </a:r>
            <a:r>
              <a:rPr lang="en-US" altLang="zh-CN" dirty="0">
                <a:latin typeface="Times New Roman" panose="02020603050405020304" pitchFamily="18" charset="0"/>
                <a:cs typeface="Times New Roman" panose="02020603050405020304" pitchFamily="18" charset="0"/>
              </a:rPr>
              <a:t>ground</a:t>
            </a:r>
            <a:r>
              <a:rPr lang="zh-CN" altLang="en-US" dirty="0">
                <a:latin typeface="Times New Roman" panose="02020603050405020304" pitchFamily="18" charset="0"/>
                <a:cs typeface="Times New Roman" panose="02020603050405020304" pitchFamily="18" charset="0"/>
              </a:rPr>
              <a:t>四个语义成分，在这些概念中只有移动体的概念（即经历运动的实体）是相对清楚的。</a:t>
            </a:r>
          </a:p>
        </p:txBody>
      </p:sp>
      <p:sp>
        <p:nvSpPr>
          <p:cNvPr id="10" name="矩形 9"/>
          <p:cNvSpPr/>
          <p:nvPr/>
        </p:nvSpPr>
        <p:spPr>
          <a:xfrm>
            <a:off x="1084547" y="3077743"/>
            <a:ext cx="10037722" cy="3139321"/>
          </a:xfrm>
          <a:prstGeom prst="rect">
            <a:avLst/>
          </a:prstGeom>
        </p:spPr>
        <p:txBody>
          <a:bodyPr wrap="square">
            <a:spAutoFit/>
          </a:bodyPr>
          <a:lstStyle/>
          <a:p>
            <a:r>
              <a:rPr lang="zh-CN" altLang="en-US" dirty="0"/>
              <a:t>运动被认为是表示</a:t>
            </a:r>
            <a:r>
              <a:rPr lang="en-US" altLang="zh-CN" dirty="0"/>
              <a:t>(</a:t>
            </a:r>
            <a:r>
              <a:rPr lang="zh-CN" altLang="en-US" dirty="0"/>
              <a:t>实际</a:t>
            </a:r>
            <a:r>
              <a:rPr lang="en-US" altLang="zh-CN" dirty="0"/>
              <a:t>)</a:t>
            </a:r>
            <a:r>
              <a:rPr lang="zh-CN" altLang="en-US" dirty="0"/>
              <a:t>运动的存在或不存在</a:t>
            </a:r>
            <a:r>
              <a:rPr lang="zh-CN" altLang="en-US" dirty="0" smtClean="0"/>
              <a:t>。</a:t>
            </a:r>
            <a:endParaRPr lang="en-US" altLang="zh-CN" dirty="0" smtClean="0"/>
          </a:p>
          <a:p>
            <a:r>
              <a:rPr lang="en-US" altLang="zh-CN" dirty="0" smtClean="0"/>
              <a:t>Talmy</a:t>
            </a:r>
            <a:r>
              <a:rPr lang="zh-CN" altLang="en-US" dirty="0"/>
              <a:t>区分</a:t>
            </a:r>
            <a:r>
              <a:rPr lang="zh-CN" altLang="en-US" dirty="0" smtClean="0"/>
              <a:t>了</a:t>
            </a:r>
            <a:r>
              <a:rPr lang="zh-CN" altLang="en-US" b="1" dirty="0"/>
              <a:t>平移</a:t>
            </a:r>
            <a:r>
              <a:rPr lang="zh-CN" altLang="en-US" b="1" dirty="0" smtClean="0"/>
              <a:t>运动</a:t>
            </a:r>
            <a:r>
              <a:rPr lang="zh-CN" altLang="en-US" dirty="0"/>
              <a:t>和</a:t>
            </a:r>
            <a:r>
              <a:rPr lang="zh-CN" altLang="en-US" b="1" dirty="0" smtClean="0"/>
              <a:t>自成一体</a:t>
            </a:r>
            <a:r>
              <a:rPr lang="zh-CN" altLang="en-US" b="1" dirty="0"/>
              <a:t>运动</a:t>
            </a:r>
            <a:endParaRPr lang="en-US" altLang="zh-CN" dirty="0" smtClean="0"/>
          </a:p>
          <a:p>
            <a:r>
              <a:rPr lang="zh-CN" altLang="en-US" b="1" dirty="0" smtClean="0"/>
              <a:t>平移</a:t>
            </a:r>
            <a:r>
              <a:rPr lang="zh-CN" altLang="en-US" b="1" dirty="0"/>
              <a:t>运动</a:t>
            </a:r>
            <a:r>
              <a:rPr lang="en-US" altLang="zh-CN" dirty="0"/>
              <a:t>:“</a:t>
            </a:r>
            <a:r>
              <a:rPr lang="zh-CN" altLang="en-US" dirty="0"/>
              <a:t>一个物体的基本位置在空间中从一个点转移到另一个点</a:t>
            </a:r>
            <a:r>
              <a:rPr lang="zh-CN" altLang="en-US" dirty="0" smtClean="0"/>
              <a:t>”</a:t>
            </a:r>
            <a:endParaRPr lang="en-US" altLang="zh-CN" dirty="0" smtClean="0"/>
          </a:p>
          <a:p>
            <a:r>
              <a:rPr lang="zh-CN" altLang="en-US" b="1" dirty="0" smtClean="0"/>
              <a:t>自成一体</a:t>
            </a:r>
            <a:r>
              <a:rPr lang="zh-CN" altLang="en-US" b="1" dirty="0" smtClean="0"/>
              <a:t>运动</a:t>
            </a:r>
            <a:r>
              <a:rPr lang="zh-CN" altLang="en-US" dirty="0" smtClean="0"/>
              <a:t>（</a:t>
            </a:r>
            <a:r>
              <a:rPr lang="en-US" altLang="zh-CN" dirty="0">
                <a:latin typeface="Times New Roman" panose="02020603050405020304" pitchFamily="18" charset="0"/>
                <a:cs typeface="Times New Roman" panose="02020603050405020304" pitchFamily="18" charset="0"/>
              </a:rPr>
              <a:t>self-contained motion</a:t>
            </a:r>
            <a:r>
              <a:rPr lang="zh-CN" altLang="en-US" dirty="0" smtClean="0"/>
              <a:t>）</a:t>
            </a:r>
            <a:r>
              <a:rPr lang="en-US" altLang="zh-CN" dirty="0" smtClean="0"/>
              <a:t>:“</a:t>
            </a:r>
            <a:r>
              <a:rPr lang="zh-CN" altLang="en-US" dirty="0"/>
              <a:t>一个物体保持其基本或‘平均’位置”</a:t>
            </a:r>
            <a:r>
              <a:rPr lang="zh-CN" altLang="en-US" dirty="0" smtClean="0"/>
              <a:t>。</a:t>
            </a:r>
            <a:endParaRPr lang="en-US" altLang="zh-CN" dirty="0" smtClean="0"/>
          </a:p>
          <a:p>
            <a:r>
              <a:rPr lang="zh-CN" altLang="en-US" dirty="0" smtClean="0"/>
              <a:t>并</a:t>
            </a:r>
            <a:r>
              <a:rPr lang="zh-CN" altLang="en-US" dirty="0"/>
              <a:t>强调二元类型</a:t>
            </a:r>
            <a:r>
              <a:rPr lang="zh-CN" altLang="en-US" b="1" dirty="0"/>
              <a:t>只关注第一类运动</a:t>
            </a:r>
            <a:r>
              <a:rPr lang="zh-CN" altLang="en-US" dirty="0" smtClean="0"/>
              <a:t>。</a:t>
            </a:r>
            <a:r>
              <a:rPr lang="zh-CN" altLang="en-US" dirty="0" smtClean="0"/>
              <a:t>但没有具体对</a:t>
            </a:r>
            <a:r>
              <a:rPr lang="zh-CN" altLang="en-US" dirty="0" smtClean="0"/>
              <a:t>“基本位置”</a:t>
            </a:r>
            <a:r>
              <a:rPr lang="zh-CN" altLang="en-US" dirty="0"/>
              <a:t>的</a:t>
            </a:r>
            <a:r>
              <a:rPr lang="zh-CN" altLang="en-US" dirty="0" smtClean="0"/>
              <a:t>含义下定义。第二类运动可以类比汉语“我正在炒菜</a:t>
            </a:r>
            <a:r>
              <a:rPr lang="en-US" altLang="zh-CN" dirty="0" smtClean="0"/>
              <a:t>/</a:t>
            </a:r>
            <a:r>
              <a:rPr lang="zh-CN" altLang="en-US" dirty="0" smtClean="0"/>
              <a:t>做操”等，主体在进行某种活动但一般不认为主体发生了位移。</a:t>
            </a:r>
            <a:endParaRPr lang="en-US" altLang="zh-CN" dirty="0" smtClean="0"/>
          </a:p>
          <a:p>
            <a:r>
              <a:rPr lang="zh-CN" altLang="zh-CN" dirty="0" smtClean="0"/>
              <a:t>例如</a:t>
            </a:r>
            <a:r>
              <a:rPr lang="en-US" altLang="zh-CN" dirty="0"/>
              <a:t>(11) </a:t>
            </a:r>
            <a:r>
              <a:rPr lang="zh-CN" altLang="zh-CN" dirty="0"/>
              <a:t>就整个公园而言，玛丽并没有改变她的基本位置，但从某个观察者的角度来看，她的位置改变了</a:t>
            </a:r>
            <a:r>
              <a:rPr lang="zh-CN" altLang="zh-CN" dirty="0" smtClean="0"/>
              <a:t>。</a:t>
            </a:r>
            <a:endParaRPr lang="en-US" altLang="zh-CN" dirty="0"/>
          </a:p>
          <a:p>
            <a:r>
              <a:rPr lang="en-US" altLang="zh-CN" dirty="0">
                <a:latin typeface="Times New Roman" panose="02020603050405020304" pitchFamily="18" charset="0"/>
                <a:cs typeface="Times New Roman" panose="02020603050405020304" pitchFamily="18" charset="0"/>
              </a:rPr>
              <a:t>(11)</a:t>
            </a:r>
          </a:p>
          <a:p>
            <a:r>
              <a:rPr lang="en-US" altLang="zh-CN" dirty="0">
                <a:latin typeface="Times New Roman" panose="02020603050405020304" pitchFamily="18" charset="0"/>
                <a:cs typeface="Times New Roman" panose="02020603050405020304" pitchFamily="18" charset="0"/>
              </a:rPr>
              <a:t>Mary is jogging in the park.</a:t>
            </a:r>
          </a:p>
          <a:p>
            <a:endParaRPr lang="zh-CN" altLang="en-US" dirty="0"/>
          </a:p>
        </p:txBody>
      </p:sp>
    </p:spTree>
    <p:extLst>
      <p:ext uri="{BB962C8B-B14F-4D97-AF65-F5344CB8AC3E}">
        <p14:creationId xmlns:p14="http://schemas.microsoft.com/office/powerpoint/2010/main" val="34026969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7080" y="442339"/>
            <a:ext cx="395999" cy="669046"/>
          </a:xfrm>
          <a:prstGeom prst="rect">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sp>
        <p:nvSpPr>
          <p:cNvPr id="34" name="矩形 33"/>
          <p:cNvSpPr/>
          <p:nvPr/>
        </p:nvSpPr>
        <p:spPr>
          <a:xfrm>
            <a:off x="494147" y="442316"/>
            <a:ext cx="163285" cy="6690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6150" y="449517"/>
            <a:ext cx="2330697" cy="654646"/>
          </a:xfrm>
          <a:prstGeom prst="rect">
            <a:avLst/>
          </a:prstGeom>
        </p:spPr>
      </p:pic>
      <p:sp>
        <p:nvSpPr>
          <p:cNvPr id="39" name="矩形 38"/>
          <p:cNvSpPr/>
          <p:nvPr/>
        </p:nvSpPr>
        <p:spPr>
          <a:xfrm>
            <a:off x="11994002" y="442316"/>
            <a:ext cx="198000" cy="669046"/>
          </a:xfrm>
          <a:prstGeom prst="rect">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sp>
        <p:nvSpPr>
          <p:cNvPr id="4" name="矩形 3"/>
          <p:cNvSpPr/>
          <p:nvPr/>
        </p:nvSpPr>
        <p:spPr>
          <a:xfrm>
            <a:off x="657431" y="776839"/>
            <a:ext cx="11238561" cy="595932"/>
          </a:xfrm>
          <a:prstGeom prst="rect">
            <a:avLst/>
          </a:prstGeom>
        </p:spPr>
        <p:txBody>
          <a:bodyPr wrap="square">
            <a:spAutoFit/>
          </a:bodyPr>
          <a:lstStyle/>
          <a:p>
            <a:pPr marL="342900" lvl="0" indent="-342900" fontAlgn="base">
              <a:lnSpc>
                <a:spcPct val="110000"/>
              </a:lnSpc>
              <a:spcBef>
                <a:spcPct val="20000"/>
              </a:spcBef>
              <a:spcAft>
                <a:spcPct val="0"/>
              </a:spcAft>
              <a:buClr>
                <a:srgbClr val="000000"/>
              </a:buClr>
              <a:buSzPct val="70000"/>
              <a:buFont typeface="Wingdings" pitchFamily="2" charset="2"/>
              <a:buChar char="l"/>
              <a:defRPr/>
            </a:pPr>
            <a:r>
              <a:rPr kumimoji="1" lang="en-US" altLang="zh-CN" sz="3200"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Talmy</a:t>
            </a:r>
            <a:r>
              <a:rPr kumimoji="1" lang="zh-CN" altLang="en-US" sz="32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运动</a:t>
            </a:r>
            <a:r>
              <a:rPr kumimoji="1" lang="zh-CN" altLang="en-US" sz="3200" kern="0" dirty="0" smtClean="0">
                <a:solidFill>
                  <a:srgbClr val="000000"/>
                </a:solidFill>
                <a:latin typeface="微软雅黑" panose="020B0503020204020204" pitchFamily="34" charset="-122"/>
                <a:ea typeface="微软雅黑" panose="020B0503020204020204" pitchFamily="34" charset="-122"/>
              </a:rPr>
              <a:t>类型学</a:t>
            </a:r>
            <a:r>
              <a:rPr kumimoji="1" lang="zh-CN" altLang="en-US" sz="3200"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面临的问题</a:t>
            </a:r>
            <a:endParaRPr kumimoji="1" lang="en-US" altLang="zh-CN" sz="3200"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灯片编号占位符 2"/>
          <p:cNvSpPr>
            <a:spLocks noGrp="1"/>
          </p:cNvSpPr>
          <p:nvPr>
            <p:ph type="sldNum" sz="quarter" idx="12"/>
          </p:nvPr>
        </p:nvSpPr>
        <p:spPr/>
        <p:txBody>
          <a:bodyPr/>
          <a:lstStyle/>
          <a:p>
            <a:fld id="{47B07988-34B2-4014-AEBA-95FEB39318C4}" type="slidenum">
              <a:rPr lang="zh-CN" altLang="en-US" smtClean="0"/>
              <a:t>18</a:t>
            </a:fld>
            <a:endParaRPr lang="zh-CN" altLang="en-US" dirty="0"/>
          </a:p>
        </p:txBody>
      </p:sp>
      <p:sp>
        <p:nvSpPr>
          <p:cNvPr id="11" name="标题 1"/>
          <p:cNvSpPr txBox="1">
            <a:spLocks/>
          </p:cNvSpPr>
          <p:nvPr/>
        </p:nvSpPr>
        <p:spPr bwMode="auto">
          <a:xfrm>
            <a:off x="2524760" y="37560"/>
            <a:ext cx="5784850" cy="823913"/>
          </a:xfrm>
          <a:prstGeom prst="rect">
            <a:avLst/>
          </a:prstGeom>
          <a:noFill/>
          <a:ln w="9525">
            <a:noFill/>
            <a:miter lim="800000"/>
            <a:headEnd/>
            <a:tailEnd/>
          </a:ln>
        </p:spPr>
        <p:txBody>
          <a:bodyPr vert="horz" wrap="none" lIns="0" tIns="45720" rIns="0" bIns="45720" numCol="1" anchor="ctr" anchorCtr="0" compatLnSpc="1">
            <a:prstTxWarp prst="textNoShape">
              <a:avLst/>
            </a:prstTxWarp>
          </a:bodyPr>
          <a:lstStyle>
            <a:lvl1pPr algn="ctr" rtl="0" eaLnBrk="1" fontAlgn="base" hangingPunct="1">
              <a:spcBef>
                <a:spcPct val="0"/>
              </a:spcBef>
              <a:spcAft>
                <a:spcPct val="0"/>
              </a:spcAft>
              <a:defRPr kumimoji="1" sz="4000" b="1">
                <a:solidFill>
                  <a:srgbClr val="FF3300"/>
                </a:solidFill>
                <a:latin typeface="微软雅黑" panose="020B0503020204020204" pitchFamily="34" charset="-122"/>
                <a:ea typeface="微软雅黑" panose="020B0503020204020204" pitchFamily="34" charset="-122"/>
                <a:cs typeface="+mj-cs"/>
              </a:defRPr>
            </a:lvl1pPr>
            <a:lvl2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2pPr>
            <a:lvl3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3pPr>
            <a:lvl4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4pPr>
            <a:lvl5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5pPr>
            <a:lvl6pPr marL="4572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6pPr>
            <a:lvl7pPr marL="9144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7pPr>
            <a:lvl8pPr marL="13716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8pPr>
            <a:lvl9pPr marL="18288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4000" b="1"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rPr>
              <a:t>研究背景</a:t>
            </a:r>
            <a:endParaRPr kumimoji="1" lang="zh-CN" altLang="en-US" sz="40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j-cs"/>
            </a:endParaRPr>
          </a:p>
        </p:txBody>
      </p:sp>
      <p:sp>
        <p:nvSpPr>
          <p:cNvPr id="5" name="矩形 4"/>
          <p:cNvSpPr/>
          <p:nvPr/>
        </p:nvSpPr>
        <p:spPr>
          <a:xfrm>
            <a:off x="1084547" y="1372771"/>
            <a:ext cx="4076757" cy="369332"/>
          </a:xfrm>
          <a:prstGeom prst="rect">
            <a:avLst/>
          </a:prstGeom>
        </p:spPr>
        <p:txBody>
          <a:bodyPr wrap="none">
            <a:spAutoFit/>
          </a:bodyPr>
          <a:lstStyle/>
          <a:p>
            <a:r>
              <a:rPr lang="en-US" altLang="zh-CN" b="1" dirty="0" smtClean="0">
                <a:latin typeface="Times New Roman" panose="02020603050405020304" pitchFamily="18" charset="0"/>
                <a:ea typeface="黑体" panose="02010609060101010101" pitchFamily="49" charset="-122"/>
                <a:cs typeface="Times New Roman" panose="02020603050405020304" pitchFamily="18" charset="0"/>
              </a:rPr>
              <a:t>4</a:t>
            </a:r>
            <a:r>
              <a:rPr lang="en-US" altLang="zh-CN" b="1" dirty="0">
                <a:latin typeface="Times New Roman" panose="02020603050405020304" pitchFamily="18" charset="0"/>
                <a:ea typeface="黑体" panose="02010609060101010101" pitchFamily="49" charset="-122"/>
                <a:cs typeface="Times New Roman" panose="02020603050405020304" pitchFamily="18" charset="0"/>
              </a:rPr>
              <a:t>.</a:t>
            </a:r>
            <a:r>
              <a:rPr lang="zh-CN" altLang="en-US" b="1" dirty="0" smtClean="0">
                <a:latin typeface="Times New Roman" panose="02020603050405020304" pitchFamily="18" charset="0"/>
                <a:ea typeface="黑体" panose="02010609060101010101" pitchFamily="49" charset="-122"/>
                <a:cs typeface="Times New Roman" panose="02020603050405020304" pitchFamily="18" charset="0"/>
              </a:rPr>
              <a:t>构成</a:t>
            </a:r>
            <a:r>
              <a:rPr lang="zh-CN" altLang="en-US" b="1" dirty="0">
                <a:latin typeface="Times New Roman" panose="02020603050405020304" pitchFamily="18" charset="0"/>
                <a:ea typeface="黑体" panose="02010609060101010101" pitchFamily="49" charset="-122"/>
                <a:cs typeface="Times New Roman" panose="02020603050405020304" pitchFamily="18" charset="0"/>
              </a:rPr>
              <a:t>运动事件语义的“成分”有哪些</a:t>
            </a:r>
            <a:endParaRPr lang="zh-CN" altLang="zh-CN"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2" name="矩形 11"/>
          <p:cNvSpPr/>
          <p:nvPr/>
        </p:nvSpPr>
        <p:spPr>
          <a:xfrm>
            <a:off x="990599" y="1690961"/>
            <a:ext cx="8390793" cy="369332"/>
          </a:xfrm>
          <a:prstGeom prst="rect">
            <a:avLst/>
          </a:prstGeom>
        </p:spPr>
        <p:txBody>
          <a:bodyPr wrap="square">
            <a:spAutoFit/>
          </a:bodyPr>
          <a:lstStyle/>
          <a:p>
            <a:r>
              <a:rPr lang="zh-CN" altLang="en-US" dirty="0"/>
              <a:t> </a:t>
            </a:r>
          </a:p>
        </p:txBody>
      </p:sp>
      <p:sp>
        <p:nvSpPr>
          <p:cNvPr id="8" name="矩形 7"/>
          <p:cNvSpPr/>
          <p:nvPr/>
        </p:nvSpPr>
        <p:spPr>
          <a:xfrm>
            <a:off x="1084547" y="1742103"/>
            <a:ext cx="10037722" cy="1477328"/>
          </a:xfrm>
          <a:prstGeom prst="rect">
            <a:avLst/>
          </a:prstGeom>
        </p:spPr>
        <p:txBody>
          <a:bodyPr wrap="square">
            <a:spAutoFit/>
          </a:bodyPr>
          <a:lstStyle/>
          <a:p>
            <a:r>
              <a:rPr lang="zh-CN" altLang="en-US" dirty="0">
                <a:latin typeface="Times New Roman" panose="02020603050405020304" pitchFamily="18" charset="0"/>
                <a:cs typeface="Times New Roman" panose="02020603050405020304" pitchFamily="18" charset="0"/>
              </a:rPr>
              <a:t>此外，有学者认为</a:t>
            </a:r>
            <a:r>
              <a:rPr lang="en-US" altLang="zh-CN" dirty="0">
                <a:latin typeface="Times New Roman" panose="02020603050405020304" pitchFamily="18" charset="0"/>
                <a:cs typeface="Times New Roman" panose="02020603050405020304" pitchFamily="18" charset="0"/>
              </a:rPr>
              <a:t>(8)</a:t>
            </a:r>
            <a:r>
              <a:rPr lang="zh-CN" altLang="en-US" dirty="0">
                <a:latin typeface="Times New Roman" panose="02020603050405020304" pitchFamily="18" charset="0"/>
                <a:cs typeface="Times New Roman" panose="02020603050405020304" pitchFamily="18" charset="0"/>
              </a:rPr>
              <a:t>中指明来源、中间和目标的语义角色实际上是注意力的次要焦点，应该</a:t>
            </a:r>
            <a:r>
              <a:rPr lang="zh-CN" altLang="en-US" dirty="0" smtClean="0">
                <a:latin typeface="Times New Roman" panose="02020603050405020304" pitchFamily="18" charset="0"/>
                <a:cs typeface="Times New Roman" panose="02020603050405020304" pitchFamily="18" charset="0"/>
              </a:rPr>
              <a:t>称为标志而</a:t>
            </a:r>
            <a:r>
              <a:rPr lang="zh-CN" altLang="en-US" dirty="0">
                <a:latin typeface="Times New Roman" panose="02020603050405020304" pitchFamily="18" charset="0"/>
                <a:cs typeface="Times New Roman" panose="02020603050405020304" pitchFamily="18" charset="0"/>
              </a:rPr>
              <a:t>非背景。但是，在大多数情况下，将位移体与一个或多</a:t>
            </a:r>
            <a:r>
              <a:rPr lang="zh-CN" altLang="en-US" dirty="0" smtClean="0">
                <a:latin typeface="Times New Roman" panose="02020603050405020304" pitchFamily="18" charset="0"/>
                <a:cs typeface="Times New Roman" panose="02020603050405020304" pitchFamily="18" charset="0"/>
              </a:rPr>
              <a:t>个标志相</a:t>
            </a:r>
            <a:r>
              <a:rPr lang="zh-CN" altLang="en-US" dirty="0">
                <a:latin typeface="Times New Roman" panose="02020603050405020304" pitchFamily="18" charset="0"/>
                <a:cs typeface="Times New Roman" panose="02020603050405020304" pitchFamily="18" charset="0"/>
              </a:rPr>
              <a:t>关联并不足以指定其位置或移位。正如</a:t>
            </a:r>
            <a:r>
              <a:rPr lang="en-US" altLang="zh-CN" dirty="0" err="1">
                <a:latin typeface="Times New Roman" panose="02020603050405020304" pitchFamily="18" charset="0"/>
                <a:cs typeface="Times New Roman" panose="02020603050405020304" pitchFamily="18" charset="0"/>
              </a:rPr>
              <a:t>Jackendoff</a:t>
            </a:r>
            <a:r>
              <a:rPr lang="en-US" altLang="zh-CN" dirty="0">
                <a:latin typeface="Times New Roman" panose="02020603050405020304" pitchFamily="18" charset="0"/>
                <a:cs typeface="Times New Roman" panose="02020603050405020304" pitchFamily="18" charset="0"/>
              </a:rPr>
              <a:t>(1992)</a:t>
            </a:r>
            <a:r>
              <a:rPr lang="zh-CN" altLang="en-US" dirty="0">
                <a:latin typeface="Times New Roman" panose="02020603050405020304" pitchFamily="18" charset="0"/>
                <a:cs typeface="Times New Roman" panose="02020603050405020304" pitchFamily="18" charset="0"/>
              </a:rPr>
              <a:t>所强调的，需要一个语义类别</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或“功能”</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来表示</a:t>
            </a:r>
            <a:r>
              <a:rPr lang="zh-CN" altLang="en-US" dirty="0" smtClean="0">
                <a:latin typeface="Times New Roman" panose="02020603050405020304" pitchFamily="18" charset="0"/>
                <a:cs typeface="Times New Roman" panose="02020603050405020304" pitchFamily="18" charset="0"/>
              </a:rPr>
              <a:t>与标志实体</a:t>
            </a:r>
            <a:r>
              <a:rPr lang="zh-CN" altLang="en-US" dirty="0">
                <a:latin typeface="Times New Roman" panose="02020603050405020304" pitchFamily="18" charset="0"/>
                <a:cs typeface="Times New Roman" panose="02020603050405020304" pitchFamily="18" charset="0"/>
              </a:rPr>
              <a:t>相关</a:t>
            </a:r>
            <a:r>
              <a:rPr lang="zh-CN" altLang="en-US" dirty="0" smtClean="0">
                <a:latin typeface="Times New Roman" panose="02020603050405020304" pitchFamily="18" charset="0"/>
                <a:cs typeface="Times New Roman" panose="02020603050405020304" pitchFamily="18" charset="0"/>
              </a:rPr>
              <a:t>的</a:t>
            </a:r>
            <a:r>
              <a:rPr lang="zh-CN" altLang="en-US" dirty="0">
                <a:latin typeface="Times New Roman" panose="02020603050405020304" pitchFamily="18" charset="0"/>
                <a:cs typeface="Times New Roman" panose="02020603050405020304" pitchFamily="18" charset="0"/>
              </a:rPr>
              <a:t>区域</a:t>
            </a:r>
            <a:r>
              <a:rPr lang="zh-CN" altLang="en-US" dirty="0" smtClean="0">
                <a:latin typeface="Times New Roman" panose="02020603050405020304" pitchFamily="18" charset="0"/>
                <a:cs typeface="Times New Roman" panose="02020603050405020304" pitchFamily="18" charset="0"/>
              </a:rPr>
              <a:t>。</a:t>
            </a:r>
            <a:endParaRPr lang="en-US" altLang="zh-CN" dirty="0" smtClean="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(8) </a:t>
            </a:r>
          </a:p>
          <a:p>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She ran out of the house (Source) to the neighbor (Goal) across the street (Middle).</a:t>
            </a:r>
            <a:endParaRPr lang="zh-CN" altLang="en-US" dirty="0">
              <a:latin typeface="Times New Roman" panose="02020603050405020304" pitchFamily="18" charset="0"/>
              <a:cs typeface="Times New Roman" panose="02020603050405020304" pitchFamily="18" charset="0"/>
            </a:endParaRPr>
          </a:p>
        </p:txBody>
      </p:sp>
      <p:sp>
        <p:nvSpPr>
          <p:cNvPr id="10" name="矩形 9"/>
          <p:cNvSpPr/>
          <p:nvPr/>
        </p:nvSpPr>
        <p:spPr>
          <a:xfrm>
            <a:off x="1044476" y="3309361"/>
            <a:ext cx="10309324" cy="2585323"/>
          </a:xfrm>
          <a:prstGeom prst="rect">
            <a:avLst/>
          </a:prstGeom>
        </p:spPr>
        <p:txBody>
          <a:bodyPr wrap="square">
            <a:spAutoFit/>
          </a:bodyPr>
          <a:lstStyle/>
          <a:p>
            <a:r>
              <a:rPr lang="zh-CN" altLang="en-US" dirty="0">
                <a:latin typeface="Times New Roman" panose="02020603050405020304" pitchFamily="18" charset="0"/>
                <a:cs typeface="Times New Roman" panose="02020603050405020304" pitchFamily="18" charset="0"/>
              </a:rPr>
              <a:t>在</a:t>
            </a:r>
            <a:r>
              <a:rPr lang="en-US" altLang="zh-CN" dirty="0">
                <a:latin typeface="Times New Roman" panose="02020603050405020304" pitchFamily="18" charset="0"/>
                <a:cs typeface="Times New Roman" panose="02020603050405020304" pitchFamily="18" charset="0"/>
              </a:rPr>
              <a:t>(12)</a:t>
            </a:r>
            <a:r>
              <a:rPr lang="zh-CN" altLang="en-US" dirty="0">
                <a:latin typeface="Times New Roman" panose="02020603050405020304" pitchFamily="18" charset="0"/>
                <a:cs typeface="Times New Roman" panose="02020603050405020304" pitchFamily="18" charset="0"/>
              </a:rPr>
              <a:t>中，介词</a:t>
            </a:r>
            <a:r>
              <a:rPr lang="en-US" altLang="zh-CN" dirty="0">
                <a:latin typeface="Times New Roman" panose="02020603050405020304" pitchFamily="18" charset="0"/>
                <a:cs typeface="Times New Roman" panose="02020603050405020304" pitchFamily="18" charset="0"/>
              </a:rPr>
              <a:t>over</a:t>
            </a:r>
            <a:r>
              <a:rPr lang="zh-CN" altLang="en-US" dirty="0">
                <a:latin typeface="Times New Roman" panose="02020603050405020304" pitchFamily="18" charset="0"/>
                <a:cs typeface="Times New Roman" panose="02020603050405020304" pitchFamily="18" charset="0"/>
              </a:rPr>
              <a:t>和</a:t>
            </a:r>
            <a:r>
              <a:rPr lang="en-US" altLang="zh-CN" dirty="0">
                <a:latin typeface="Times New Roman" panose="02020603050405020304" pitchFamily="18" charset="0"/>
                <a:cs typeface="Times New Roman" panose="02020603050405020304" pitchFamily="18" charset="0"/>
              </a:rPr>
              <a:t>under</a:t>
            </a:r>
            <a:r>
              <a:rPr lang="zh-CN" altLang="en-US" dirty="0">
                <a:latin typeface="Times New Roman" panose="02020603050405020304" pitchFamily="18" charset="0"/>
                <a:cs typeface="Times New Roman" panose="02020603050405020304" pitchFamily="18" charset="0"/>
              </a:rPr>
              <a:t>实现了这一点，帮助表达了非常不同的移位</a:t>
            </a:r>
            <a:r>
              <a:rPr lang="en-US" altLang="zh-CN" dirty="0" smtClean="0">
                <a:latin typeface="Times New Roman" panose="02020603050405020304" pitchFamily="18" charset="0"/>
                <a:cs typeface="Times New Roman" panose="02020603050405020304" pitchFamily="18" charset="0"/>
              </a:rPr>
              <a:t>:</a:t>
            </a:r>
          </a:p>
          <a:p>
            <a:r>
              <a:rPr lang="zh-CN" altLang="en-US" dirty="0" smtClean="0">
                <a:latin typeface="Times New Roman" panose="02020603050405020304" pitchFamily="18" charset="0"/>
                <a:cs typeface="Times New Roman" panose="02020603050405020304" pitchFamily="18" charset="0"/>
              </a:rPr>
              <a:t>在</a:t>
            </a:r>
            <a:r>
              <a:rPr lang="en-US" altLang="zh-CN" dirty="0">
                <a:latin typeface="Times New Roman" panose="02020603050405020304" pitchFamily="18" charset="0"/>
                <a:cs typeface="Times New Roman" panose="02020603050405020304" pitchFamily="18" charset="0"/>
              </a:rPr>
              <a:t>(12a)</a:t>
            </a:r>
            <a:r>
              <a:rPr lang="zh-CN" altLang="en-US" dirty="0">
                <a:latin typeface="Times New Roman" panose="02020603050405020304" pitchFamily="18" charset="0"/>
                <a:cs typeface="Times New Roman" panose="02020603050405020304" pitchFamily="18" charset="0"/>
              </a:rPr>
              <a:t>中，运动事件发生在桥的上方，而在</a:t>
            </a:r>
            <a:r>
              <a:rPr lang="en-US" altLang="zh-CN" dirty="0">
                <a:latin typeface="Times New Roman" panose="02020603050405020304" pitchFamily="18" charset="0"/>
                <a:cs typeface="Times New Roman" panose="02020603050405020304" pitchFamily="18" charset="0"/>
              </a:rPr>
              <a:t>(12b)</a:t>
            </a:r>
            <a:r>
              <a:rPr lang="zh-CN" altLang="en-US" dirty="0">
                <a:latin typeface="Times New Roman" panose="02020603050405020304" pitchFamily="18" charset="0"/>
                <a:cs typeface="Times New Roman" panose="02020603050405020304" pitchFamily="18" charset="0"/>
              </a:rPr>
              <a:t>中，发生在桥的下方</a:t>
            </a:r>
            <a:r>
              <a:rPr lang="zh-CN" altLang="en-US" dirty="0" smtClean="0">
                <a:latin typeface="Times New Roman" panose="02020603050405020304" pitchFamily="18" charset="0"/>
                <a:cs typeface="Times New Roman" panose="02020603050405020304" pitchFamily="18" charset="0"/>
              </a:rPr>
              <a:t>。</a:t>
            </a:r>
            <a:endParaRPr lang="en-US" altLang="zh-CN" dirty="0" smtClean="0">
              <a:latin typeface="Times New Roman" panose="02020603050405020304" pitchFamily="18" charset="0"/>
              <a:cs typeface="Times New Roman" panose="02020603050405020304" pitchFamily="18" charset="0"/>
            </a:endParaRPr>
          </a:p>
          <a:p>
            <a:r>
              <a:rPr lang="zh-CN" altLang="en-US" dirty="0" smtClean="0">
                <a:latin typeface="Times New Roman" panose="02020603050405020304" pitchFamily="18" charset="0"/>
                <a:cs typeface="Times New Roman" panose="02020603050405020304" pitchFamily="18" charset="0"/>
              </a:rPr>
              <a:t>此外</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(12a)</a:t>
            </a:r>
            <a:r>
              <a:rPr lang="zh-CN" altLang="en-US" dirty="0">
                <a:latin typeface="Times New Roman" panose="02020603050405020304" pitchFamily="18" charset="0"/>
                <a:cs typeface="Times New Roman" panose="02020603050405020304" pitchFamily="18" charset="0"/>
              </a:rPr>
              <a:t>中的位移体与桥相接触，沿着桥的长度移动，而</a:t>
            </a:r>
            <a:r>
              <a:rPr lang="en-US" altLang="zh-CN" dirty="0">
                <a:latin typeface="Times New Roman" panose="02020603050405020304" pitchFamily="18" charset="0"/>
                <a:cs typeface="Times New Roman" panose="02020603050405020304" pitchFamily="18" charset="0"/>
              </a:rPr>
              <a:t>(12b)</a:t>
            </a:r>
            <a:r>
              <a:rPr lang="zh-CN" altLang="en-US" dirty="0">
                <a:latin typeface="Times New Roman" panose="02020603050405020304" pitchFamily="18" charset="0"/>
                <a:cs typeface="Times New Roman" panose="02020603050405020304" pitchFamily="18" charset="0"/>
              </a:rPr>
              <a:t>中的位移体</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很可能</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沿垂直轨道移动。这些额外的语义信息没有明确编码，而是从飞机在桥下飞行的实用知识中推断出来</a:t>
            </a:r>
            <a:r>
              <a:rPr lang="zh-CN" altLang="en-US" dirty="0" smtClean="0">
                <a:latin typeface="Times New Roman" panose="02020603050405020304" pitchFamily="18" charset="0"/>
                <a:cs typeface="Times New Roman" panose="02020603050405020304" pitchFamily="18" charset="0"/>
              </a:rPr>
              <a:t>的</a:t>
            </a:r>
            <a:endParaRPr lang="en-US" altLang="zh-CN" dirty="0" smtClean="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(12a)</a:t>
            </a:r>
          </a:p>
          <a:p>
            <a:r>
              <a:rPr lang="en-US" altLang="zh-CN" dirty="0">
                <a:latin typeface="Times New Roman" panose="02020603050405020304" pitchFamily="18" charset="0"/>
                <a:cs typeface="Times New Roman" panose="02020603050405020304" pitchFamily="18" charset="0"/>
              </a:rPr>
              <a:t>The car drove over the bridge.</a:t>
            </a:r>
          </a:p>
          <a:p>
            <a:r>
              <a:rPr lang="en-US" altLang="zh-CN" dirty="0">
                <a:latin typeface="Times New Roman" panose="02020603050405020304" pitchFamily="18" charset="0"/>
                <a:cs typeface="Times New Roman" panose="02020603050405020304" pitchFamily="18" charset="0"/>
              </a:rPr>
              <a:t>(12b)</a:t>
            </a:r>
          </a:p>
          <a:p>
            <a:r>
              <a:rPr lang="en-US" altLang="zh-CN" dirty="0">
                <a:latin typeface="Times New Roman" panose="02020603050405020304" pitchFamily="18" charset="0"/>
                <a:cs typeface="Times New Roman" panose="02020603050405020304" pitchFamily="18" charset="0"/>
              </a:rPr>
              <a:t>The plane flew under the bridge.</a:t>
            </a:r>
          </a:p>
          <a:p>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52840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7080" y="442339"/>
            <a:ext cx="395999" cy="669046"/>
          </a:xfrm>
          <a:prstGeom prst="rect">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sp>
        <p:nvSpPr>
          <p:cNvPr id="34" name="矩形 33"/>
          <p:cNvSpPr/>
          <p:nvPr/>
        </p:nvSpPr>
        <p:spPr>
          <a:xfrm>
            <a:off x="494147" y="442316"/>
            <a:ext cx="163285" cy="6690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6150" y="449517"/>
            <a:ext cx="2330697" cy="654646"/>
          </a:xfrm>
          <a:prstGeom prst="rect">
            <a:avLst/>
          </a:prstGeom>
        </p:spPr>
      </p:pic>
      <p:sp>
        <p:nvSpPr>
          <p:cNvPr id="39" name="矩形 38"/>
          <p:cNvSpPr/>
          <p:nvPr/>
        </p:nvSpPr>
        <p:spPr>
          <a:xfrm>
            <a:off x="11994002" y="442316"/>
            <a:ext cx="198000" cy="669046"/>
          </a:xfrm>
          <a:prstGeom prst="rect">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sp>
        <p:nvSpPr>
          <p:cNvPr id="4" name="矩形 3"/>
          <p:cNvSpPr/>
          <p:nvPr/>
        </p:nvSpPr>
        <p:spPr>
          <a:xfrm>
            <a:off x="657431" y="776839"/>
            <a:ext cx="11238561" cy="595932"/>
          </a:xfrm>
          <a:prstGeom prst="rect">
            <a:avLst/>
          </a:prstGeom>
        </p:spPr>
        <p:txBody>
          <a:bodyPr wrap="square">
            <a:spAutoFit/>
          </a:bodyPr>
          <a:lstStyle/>
          <a:p>
            <a:pPr marL="342900" lvl="0" indent="-342900" fontAlgn="base">
              <a:lnSpc>
                <a:spcPct val="110000"/>
              </a:lnSpc>
              <a:spcBef>
                <a:spcPct val="20000"/>
              </a:spcBef>
              <a:spcAft>
                <a:spcPct val="0"/>
              </a:spcAft>
              <a:buClr>
                <a:srgbClr val="000000"/>
              </a:buClr>
              <a:buSzPct val="70000"/>
              <a:buFont typeface="Wingdings" pitchFamily="2" charset="2"/>
              <a:buChar char="l"/>
              <a:defRPr/>
            </a:pPr>
            <a:r>
              <a:rPr kumimoji="1" lang="en-US" altLang="zh-CN" sz="3200"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Talmy</a:t>
            </a:r>
            <a:r>
              <a:rPr kumimoji="1" lang="zh-CN" altLang="en-US" sz="32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运动</a:t>
            </a:r>
            <a:r>
              <a:rPr kumimoji="1" lang="zh-CN" altLang="en-US" sz="3200" kern="0" dirty="0" smtClean="0">
                <a:solidFill>
                  <a:srgbClr val="000000"/>
                </a:solidFill>
                <a:latin typeface="微软雅黑" panose="020B0503020204020204" pitchFamily="34" charset="-122"/>
                <a:ea typeface="微软雅黑" panose="020B0503020204020204" pitchFamily="34" charset="-122"/>
              </a:rPr>
              <a:t>类型学</a:t>
            </a:r>
            <a:r>
              <a:rPr kumimoji="1" lang="zh-CN" altLang="en-US" sz="3200"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面临的问题</a:t>
            </a:r>
            <a:endParaRPr kumimoji="1" lang="en-US" altLang="zh-CN" sz="3200"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灯片编号占位符 2"/>
          <p:cNvSpPr>
            <a:spLocks noGrp="1"/>
          </p:cNvSpPr>
          <p:nvPr>
            <p:ph type="sldNum" sz="quarter" idx="12"/>
          </p:nvPr>
        </p:nvSpPr>
        <p:spPr/>
        <p:txBody>
          <a:bodyPr/>
          <a:lstStyle/>
          <a:p>
            <a:fld id="{47B07988-34B2-4014-AEBA-95FEB39318C4}" type="slidenum">
              <a:rPr lang="zh-CN" altLang="en-US" smtClean="0"/>
              <a:t>19</a:t>
            </a:fld>
            <a:endParaRPr lang="zh-CN" altLang="en-US" dirty="0"/>
          </a:p>
        </p:txBody>
      </p:sp>
      <p:sp>
        <p:nvSpPr>
          <p:cNvPr id="11" name="标题 1"/>
          <p:cNvSpPr txBox="1">
            <a:spLocks/>
          </p:cNvSpPr>
          <p:nvPr/>
        </p:nvSpPr>
        <p:spPr bwMode="auto">
          <a:xfrm>
            <a:off x="2524760" y="37560"/>
            <a:ext cx="5784850" cy="823913"/>
          </a:xfrm>
          <a:prstGeom prst="rect">
            <a:avLst/>
          </a:prstGeom>
          <a:noFill/>
          <a:ln w="9525">
            <a:noFill/>
            <a:miter lim="800000"/>
            <a:headEnd/>
            <a:tailEnd/>
          </a:ln>
        </p:spPr>
        <p:txBody>
          <a:bodyPr vert="horz" wrap="none" lIns="0" tIns="45720" rIns="0" bIns="45720" numCol="1" anchor="ctr" anchorCtr="0" compatLnSpc="1">
            <a:prstTxWarp prst="textNoShape">
              <a:avLst/>
            </a:prstTxWarp>
          </a:bodyPr>
          <a:lstStyle>
            <a:lvl1pPr algn="ctr" rtl="0" eaLnBrk="1" fontAlgn="base" hangingPunct="1">
              <a:spcBef>
                <a:spcPct val="0"/>
              </a:spcBef>
              <a:spcAft>
                <a:spcPct val="0"/>
              </a:spcAft>
              <a:defRPr kumimoji="1" sz="4000" b="1">
                <a:solidFill>
                  <a:srgbClr val="FF3300"/>
                </a:solidFill>
                <a:latin typeface="微软雅黑" panose="020B0503020204020204" pitchFamily="34" charset="-122"/>
                <a:ea typeface="微软雅黑" panose="020B0503020204020204" pitchFamily="34" charset="-122"/>
                <a:cs typeface="+mj-cs"/>
              </a:defRPr>
            </a:lvl1pPr>
            <a:lvl2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2pPr>
            <a:lvl3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3pPr>
            <a:lvl4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4pPr>
            <a:lvl5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5pPr>
            <a:lvl6pPr marL="4572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6pPr>
            <a:lvl7pPr marL="9144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7pPr>
            <a:lvl8pPr marL="13716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8pPr>
            <a:lvl9pPr marL="18288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4000" b="1"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rPr>
              <a:t>研究背景</a:t>
            </a:r>
            <a:endParaRPr kumimoji="1" lang="zh-CN" altLang="en-US" sz="40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j-cs"/>
            </a:endParaRPr>
          </a:p>
        </p:txBody>
      </p:sp>
      <p:sp>
        <p:nvSpPr>
          <p:cNvPr id="5" name="矩形 4"/>
          <p:cNvSpPr/>
          <p:nvPr/>
        </p:nvSpPr>
        <p:spPr>
          <a:xfrm>
            <a:off x="1084547" y="1372771"/>
            <a:ext cx="4076757" cy="369332"/>
          </a:xfrm>
          <a:prstGeom prst="rect">
            <a:avLst/>
          </a:prstGeom>
        </p:spPr>
        <p:txBody>
          <a:bodyPr wrap="none">
            <a:spAutoFit/>
          </a:bodyPr>
          <a:lstStyle/>
          <a:p>
            <a:r>
              <a:rPr lang="en-US" altLang="zh-CN" b="1" dirty="0" smtClean="0">
                <a:latin typeface="Times New Roman" panose="02020603050405020304" pitchFamily="18" charset="0"/>
                <a:ea typeface="黑体" panose="02010609060101010101" pitchFamily="49" charset="-122"/>
                <a:cs typeface="Times New Roman" panose="02020603050405020304" pitchFamily="18" charset="0"/>
              </a:rPr>
              <a:t>4</a:t>
            </a:r>
            <a:r>
              <a:rPr lang="en-US" altLang="zh-CN" b="1" dirty="0">
                <a:latin typeface="Times New Roman" panose="02020603050405020304" pitchFamily="18" charset="0"/>
                <a:ea typeface="黑体" panose="02010609060101010101" pitchFamily="49" charset="-122"/>
                <a:cs typeface="Times New Roman" panose="02020603050405020304" pitchFamily="18" charset="0"/>
              </a:rPr>
              <a:t>.</a:t>
            </a:r>
            <a:r>
              <a:rPr lang="zh-CN" altLang="en-US" b="1" dirty="0" smtClean="0">
                <a:latin typeface="Times New Roman" panose="02020603050405020304" pitchFamily="18" charset="0"/>
                <a:ea typeface="黑体" panose="02010609060101010101" pitchFamily="49" charset="-122"/>
                <a:cs typeface="Times New Roman" panose="02020603050405020304" pitchFamily="18" charset="0"/>
              </a:rPr>
              <a:t>构成</a:t>
            </a:r>
            <a:r>
              <a:rPr lang="zh-CN" altLang="en-US" b="1" dirty="0">
                <a:latin typeface="Times New Roman" panose="02020603050405020304" pitchFamily="18" charset="0"/>
                <a:ea typeface="黑体" panose="02010609060101010101" pitchFamily="49" charset="-122"/>
                <a:cs typeface="Times New Roman" panose="02020603050405020304" pitchFamily="18" charset="0"/>
              </a:rPr>
              <a:t>运动事件语义的“成分”有哪些</a:t>
            </a:r>
            <a:endParaRPr lang="zh-CN" altLang="zh-CN"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2" name="矩形 11"/>
          <p:cNvSpPr/>
          <p:nvPr/>
        </p:nvSpPr>
        <p:spPr>
          <a:xfrm>
            <a:off x="990599" y="1690961"/>
            <a:ext cx="8390793" cy="369332"/>
          </a:xfrm>
          <a:prstGeom prst="rect">
            <a:avLst/>
          </a:prstGeom>
        </p:spPr>
        <p:txBody>
          <a:bodyPr wrap="square">
            <a:spAutoFit/>
          </a:bodyPr>
          <a:lstStyle/>
          <a:p>
            <a:r>
              <a:rPr lang="zh-CN" altLang="en-US" dirty="0"/>
              <a:t> </a:t>
            </a:r>
          </a:p>
        </p:txBody>
      </p:sp>
      <p:sp>
        <p:nvSpPr>
          <p:cNvPr id="8" name="矩形 7"/>
          <p:cNvSpPr/>
          <p:nvPr/>
        </p:nvSpPr>
        <p:spPr>
          <a:xfrm>
            <a:off x="1084546" y="1742103"/>
            <a:ext cx="10269253" cy="2585323"/>
          </a:xfrm>
          <a:prstGeom prst="rect">
            <a:avLst/>
          </a:prstGeom>
        </p:spPr>
        <p:txBody>
          <a:bodyPr wrap="square">
            <a:spAutoFit/>
          </a:bodyPr>
          <a:lstStyle/>
          <a:p>
            <a:r>
              <a:rPr lang="zh-CN" altLang="en-US" dirty="0">
                <a:latin typeface="Times New Roman" panose="02020603050405020304" pitchFamily="18" charset="0"/>
                <a:cs typeface="Times New Roman" panose="02020603050405020304" pitchFamily="18" charset="0"/>
              </a:rPr>
              <a:t>路径可以说是这个类型学理论中最重要的成分，有关它的定义也不够清晰。如连续动词语言中的指示路径词，可以表示成路径旁边一个独立的槽位，故通常把它单独作为一类成分</a:t>
            </a:r>
            <a:r>
              <a:rPr lang="zh-CN" altLang="en-US" dirty="0" smtClean="0">
                <a:latin typeface="Times New Roman" panose="02020603050405020304" pitchFamily="18" charset="0"/>
                <a:cs typeface="Times New Roman" panose="02020603050405020304" pitchFamily="18" charset="0"/>
              </a:rPr>
              <a:t>。</a:t>
            </a:r>
            <a:endParaRPr lang="en-US" altLang="zh-CN" dirty="0" smtClean="0">
              <a:latin typeface="Times New Roman" panose="02020603050405020304" pitchFamily="18" charset="0"/>
              <a:cs typeface="Times New Roman" panose="02020603050405020304" pitchFamily="18" charset="0"/>
            </a:endParaRPr>
          </a:p>
          <a:p>
            <a:endParaRPr lang="en-US" altLang="zh-CN" dirty="0" smtClean="0">
              <a:latin typeface="Times New Roman" panose="02020603050405020304" pitchFamily="18" charset="0"/>
              <a:cs typeface="Times New Roman" panose="02020603050405020304" pitchFamily="18" charset="0"/>
            </a:endParaRPr>
          </a:p>
          <a:p>
            <a:r>
              <a:rPr lang="zh-CN" altLang="en-US" dirty="0" smtClean="0">
                <a:latin typeface="Times New Roman" panose="02020603050405020304" pitchFamily="18" charset="0"/>
                <a:cs typeface="Times New Roman" panose="02020603050405020304" pitchFamily="18" charset="0"/>
              </a:rPr>
              <a:t>另外</a:t>
            </a:r>
            <a:r>
              <a:rPr lang="zh-CN" altLang="en-US" dirty="0">
                <a:latin typeface="Times New Roman" panose="02020603050405020304" pitchFamily="18" charset="0"/>
                <a:cs typeface="Times New Roman" panose="02020603050405020304" pitchFamily="18" charset="0"/>
              </a:rPr>
              <a:t>，像</a:t>
            </a:r>
            <a:r>
              <a:rPr lang="en-US" altLang="zh-CN" dirty="0">
                <a:latin typeface="Times New Roman" panose="02020603050405020304" pitchFamily="18" charset="0"/>
                <a:cs typeface="Times New Roman" panose="02020603050405020304" pitchFamily="18" charset="0"/>
              </a:rPr>
              <a:t>(13)</a:t>
            </a:r>
            <a:r>
              <a:rPr lang="zh-CN" altLang="en-US" dirty="0">
                <a:latin typeface="Times New Roman" panose="02020603050405020304" pitchFamily="18" charset="0"/>
                <a:cs typeface="Times New Roman" panose="02020603050405020304" pitchFamily="18" charset="0"/>
              </a:rPr>
              <a:t>这样的句子清楚地表达</a:t>
            </a:r>
            <a:r>
              <a:rPr lang="zh-CN" altLang="en-US" dirty="0" smtClean="0">
                <a:latin typeface="Times New Roman" panose="02020603050405020304" pitchFamily="18" charset="0"/>
                <a:cs typeface="Times New Roman" panose="02020603050405020304" pitchFamily="18" charset="0"/>
              </a:rPr>
              <a:t>了位移，</a:t>
            </a:r>
            <a:r>
              <a:rPr lang="zh-CN" altLang="en-US" dirty="0">
                <a:latin typeface="Times New Roman" panose="02020603050405020304" pitchFamily="18" charset="0"/>
                <a:cs typeface="Times New Roman" panose="02020603050405020304" pitchFamily="18" charset="0"/>
              </a:rPr>
              <a:t>但并没有将其与</a:t>
            </a:r>
            <a:r>
              <a:rPr lang="zh-CN" altLang="en-US" dirty="0" smtClean="0">
                <a:latin typeface="Times New Roman" panose="02020603050405020304" pitchFamily="18" charset="0"/>
                <a:cs typeface="Times New Roman" panose="02020603050405020304" pitchFamily="18" charset="0"/>
              </a:rPr>
              <a:t>任何标志联系</a:t>
            </a:r>
            <a:r>
              <a:rPr lang="zh-CN" altLang="en-US" dirty="0">
                <a:latin typeface="Times New Roman" panose="02020603050405020304" pitchFamily="18" charset="0"/>
                <a:cs typeface="Times New Roman" panose="02020603050405020304" pitchFamily="18" charset="0"/>
              </a:rPr>
              <a:t>起来，而是与更一般的坐标系联系起来</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在这个例子中涉及到垂直维度</a:t>
            </a:r>
            <a:r>
              <a:rPr lang="zh-CN" altLang="en-US" dirty="0" smtClean="0">
                <a:latin typeface="Times New Roman" panose="02020603050405020304" pitchFamily="18" charset="0"/>
                <a:cs typeface="Times New Roman" panose="02020603050405020304" pitchFamily="18" charset="0"/>
              </a:rPr>
              <a:t>。这样的语义成分是否应该归入路径？</a:t>
            </a:r>
            <a:endParaRPr lang="en-US" altLang="zh-CN" dirty="0" smtClean="0">
              <a:latin typeface="Times New Roman" panose="02020603050405020304" pitchFamily="18" charset="0"/>
              <a:cs typeface="Times New Roman" panose="02020603050405020304" pitchFamily="18" charset="0"/>
            </a:endParaRPr>
          </a:p>
          <a:p>
            <a:endParaRPr lang="en-US" altLang="zh-CN" dirty="0" smtClean="0">
              <a:latin typeface="Times New Roman" panose="02020603050405020304" pitchFamily="18" charset="0"/>
              <a:cs typeface="Times New Roman" panose="02020603050405020304" pitchFamily="18" charset="0"/>
            </a:endParaRPr>
          </a:p>
          <a:p>
            <a:r>
              <a:rPr lang="en-US" altLang="zh-CN" dirty="0" smtClean="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13)</a:t>
            </a:r>
          </a:p>
          <a:p>
            <a:r>
              <a:rPr lang="en-US" altLang="zh-CN" dirty="0">
                <a:latin typeface="Times New Roman" panose="02020603050405020304" pitchFamily="18" charset="0"/>
                <a:cs typeface="Times New Roman" panose="02020603050405020304" pitchFamily="18" charset="0"/>
              </a:rPr>
              <a:t>The balloon is going up.</a:t>
            </a:r>
          </a:p>
          <a:p>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27167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7080" y="442339"/>
            <a:ext cx="395999" cy="669046"/>
          </a:xfrm>
          <a:prstGeom prst="rect">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sp>
        <p:nvSpPr>
          <p:cNvPr id="34" name="矩形 33"/>
          <p:cNvSpPr/>
          <p:nvPr/>
        </p:nvSpPr>
        <p:spPr>
          <a:xfrm>
            <a:off x="494147" y="442316"/>
            <a:ext cx="163285" cy="6690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6150" y="449517"/>
            <a:ext cx="2330697" cy="654646"/>
          </a:xfrm>
          <a:prstGeom prst="rect">
            <a:avLst/>
          </a:prstGeom>
        </p:spPr>
      </p:pic>
      <p:sp>
        <p:nvSpPr>
          <p:cNvPr id="39" name="矩形 38"/>
          <p:cNvSpPr/>
          <p:nvPr/>
        </p:nvSpPr>
        <p:spPr>
          <a:xfrm>
            <a:off x="11994002" y="442316"/>
            <a:ext cx="198000" cy="669046"/>
          </a:xfrm>
          <a:prstGeom prst="rect">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sp>
        <p:nvSpPr>
          <p:cNvPr id="15" name="标题 1"/>
          <p:cNvSpPr txBox="1">
            <a:spLocks/>
          </p:cNvSpPr>
          <p:nvPr/>
        </p:nvSpPr>
        <p:spPr bwMode="auto">
          <a:xfrm>
            <a:off x="2524760" y="37560"/>
            <a:ext cx="5784850" cy="823913"/>
          </a:xfrm>
          <a:prstGeom prst="rect">
            <a:avLst/>
          </a:prstGeom>
          <a:noFill/>
          <a:ln w="9525">
            <a:noFill/>
            <a:miter lim="800000"/>
            <a:headEnd/>
            <a:tailEnd/>
          </a:ln>
        </p:spPr>
        <p:txBody>
          <a:bodyPr vert="horz" wrap="none" lIns="0" tIns="45720" rIns="0" bIns="45720" numCol="1" anchor="ctr" anchorCtr="0" compatLnSpc="1">
            <a:prstTxWarp prst="textNoShape">
              <a:avLst/>
            </a:prstTxWarp>
          </a:bodyPr>
          <a:lstStyle>
            <a:lvl1pPr algn="ctr" rtl="0" eaLnBrk="1" fontAlgn="base" hangingPunct="1">
              <a:spcBef>
                <a:spcPct val="0"/>
              </a:spcBef>
              <a:spcAft>
                <a:spcPct val="0"/>
              </a:spcAft>
              <a:defRPr kumimoji="1" sz="4000" b="1">
                <a:solidFill>
                  <a:srgbClr val="FF3300"/>
                </a:solidFill>
                <a:latin typeface="微软雅黑" panose="020B0503020204020204" pitchFamily="34" charset="-122"/>
                <a:ea typeface="微软雅黑" panose="020B0503020204020204" pitchFamily="34" charset="-122"/>
                <a:cs typeface="+mj-cs"/>
              </a:defRPr>
            </a:lvl1pPr>
            <a:lvl2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2pPr>
            <a:lvl3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3pPr>
            <a:lvl4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4pPr>
            <a:lvl5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5pPr>
            <a:lvl6pPr marL="4572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6pPr>
            <a:lvl7pPr marL="9144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7pPr>
            <a:lvl8pPr marL="13716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8pPr>
            <a:lvl9pPr marL="18288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4000" b="1"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rPr>
              <a:t>目录</a:t>
            </a:r>
            <a:endParaRPr kumimoji="1" lang="zh-CN" altLang="en-US" sz="40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j-cs"/>
            </a:endParaRPr>
          </a:p>
        </p:txBody>
      </p:sp>
      <p:sp>
        <p:nvSpPr>
          <p:cNvPr id="18" name="内容占位符 2"/>
          <p:cNvSpPr txBox="1">
            <a:spLocks/>
          </p:cNvSpPr>
          <p:nvPr/>
        </p:nvSpPr>
        <p:spPr bwMode="auto">
          <a:xfrm>
            <a:off x="762660" y="992506"/>
            <a:ext cx="10369549" cy="4968875"/>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lvl1pPr marL="342900" indent="-342900" algn="l" rtl="0" eaLnBrk="1" fontAlgn="base" hangingPunct="1">
              <a:lnSpc>
                <a:spcPct val="110000"/>
              </a:lnSpc>
              <a:spcBef>
                <a:spcPct val="20000"/>
              </a:spcBef>
              <a:spcAft>
                <a:spcPct val="0"/>
              </a:spcAft>
              <a:buClr>
                <a:schemeClr val="tx1"/>
              </a:buClr>
              <a:buSzPct val="70000"/>
              <a:buFont typeface="Wingdings" pitchFamily="2" charset="2"/>
              <a:buChar char="l"/>
              <a:defRPr kumimoji="1" sz="3200" b="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lnSpc>
                <a:spcPct val="110000"/>
              </a:lnSpc>
              <a:spcBef>
                <a:spcPct val="20000"/>
              </a:spcBef>
              <a:spcAft>
                <a:spcPct val="0"/>
              </a:spcAft>
              <a:buClr>
                <a:schemeClr val="tx1"/>
              </a:buClr>
              <a:buSzPct val="70000"/>
              <a:buFont typeface="Wingdings" pitchFamily="2" charset="2"/>
              <a:buChar char="Ø"/>
              <a:defRPr kumimoji="1" sz="2800" b="0">
                <a:solidFill>
                  <a:schemeClr val="tx1"/>
                </a:solidFill>
                <a:latin typeface="微软雅黑" panose="020B0503020204020204" pitchFamily="34" charset="-122"/>
                <a:ea typeface="微软雅黑" panose="020B0503020204020204" pitchFamily="34" charset="-122"/>
              </a:defRPr>
            </a:lvl2pPr>
            <a:lvl3pPr marL="1143000" indent="-228600" algn="l" rtl="0" eaLnBrk="1" fontAlgn="base" hangingPunct="1">
              <a:lnSpc>
                <a:spcPct val="110000"/>
              </a:lnSpc>
              <a:spcBef>
                <a:spcPct val="20000"/>
              </a:spcBef>
              <a:spcAft>
                <a:spcPct val="0"/>
              </a:spcAft>
              <a:buClr>
                <a:schemeClr val="tx1"/>
              </a:buClr>
              <a:buChar char="•"/>
              <a:defRPr kumimoji="1" sz="2400" b="0">
                <a:solidFill>
                  <a:schemeClr val="tx1"/>
                </a:solidFill>
                <a:latin typeface="微软雅黑" panose="020B0503020204020204" pitchFamily="34" charset="-122"/>
                <a:ea typeface="微软雅黑" panose="020B0503020204020204" pitchFamily="34" charset="-122"/>
              </a:defRPr>
            </a:lvl3pPr>
            <a:lvl4pPr marL="1600200" indent="-228600" algn="l" rtl="0" eaLnBrk="1" fontAlgn="base" hangingPunct="1">
              <a:lnSpc>
                <a:spcPct val="110000"/>
              </a:lnSpc>
              <a:spcBef>
                <a:spcPct val="20000"/>
              </a:spcBef>
              <a:spcAft>
                <a:spcPct val="0"/>
              </a:spcAft>
              <a:buClr>
                <a:schemeClr val="tx1"/>
              </a:buClr>
              <a:buSzPct val="70000"/>
              <a:buFont typeface="Wingdings" pitchFamily="2" charset="2"/>
              <a:buChar char="p"/>
              <a:defRPr kumimoji="1" sz="2000" b="0">
                <a:solidFill>
                  <a:schemeClr val="tx1"/>
                </a:solidFill>
                <a:latin typeface="微软雅黑" panose="020B0503020204020204" pitchFamily="34" charset="-122"/>
                <a:ea typeface="微软雅黑" panose="020B0503020204020204" pitchFamily="34" charset="-122"/>
              </a:defRPr>
            </a:lvl4pPr>
            <a:lvl5pPr marL="2057400" indent="-228600" algn="l" rtl="0" eaLnBrk="1" fontAlgn="base" hangingPunct="1">
              <a:lnSpc>
                <a:spcPct val="110000"/>
              </a:lnSpc>
              <a:spcBef>
                <a:spcPct val="20000"/>
              </a:spcBef>
              <a:spcAft>
                <a:spcPct val="0"/>
              </a:spcAft>
              <a:buClr>
                <a:srgbClr val="A50021"/>
              </a:buClr>
              <a:buFont typeface="Wingdings" pitchFamily="2" charset="2"/>
              <a:buChar char="Ø"/>
              <a:defRPr kumimoji="1" sz="2000" b="0">
                <a:solidFill>
                  <a:schemeClr val="tx1"/>
                </a:solidFill>
                <a:latin typeface="微软雅黑" panose="020B0503020204020204" pitchFamily="34" charset="-122"/>
                <a:ea typeface="微软雅黑" panose="020B0503020204020204" pitchFamily="34" charset="-122"/>
              </a:defRPr>
            </a:lvl5pPr>
            <a:lvl6pPr marL="2514600" indent="-228600" algn="l" rtl="0" eaLnBrk="1" fontAlgn="base" hangingPunct="1">
              <a:lnSpc>
                <a:spcPct val="110000"/>
              </a:lnSpc>
              <a:spcBef>
                <a:spcPct val="20000"/>
              </a:spcBef>
              <a:spcAft>
                <a:spcPct val="0"/>
              </a:spcAft>
              <a:buClr>
                <a:srgbClr val="A50021"/>
              </a:buClr>
              <a:buFont typeface="Wingdings" pitchFamily="2" charset="2"/>
              <a:buChar char="Ø"/>
              <a:defRPr kumimoji="1" sz="2000" b="1">
                <a:solidFill>
                  <a:schemeClr val="tx1"/>
                </a:solidFill>
                <a:latin typeface="+mn-lt"/>
                <a:ea typeface="+mn-ea"/>
              </a:defRPr>
            </a:lvl6pPr>
            <a:lvl7pPr marL="2971800" indent="-228600" algn="l" rtl="0" eaLnBrk="1" fontAlgn="base" hangingPunct="1">
              <a:lnSpc>
                <a:spcPct val="110000"/>
              </a:lnSpc>
              <a:spcBef>
                <a:spcPct val="20000"/>
              </a:spcBef>
              <a:spcAft>
                <a:spcPct val="0"/>
              </a:spcAft>
              <a:buClr>
                <a:srgbClr val="A50021"/>
              </a:buClr>
              <a:buFont typeface="Wingdings" pitchFamily="2" charset="2"/>
              <a:buChar char="Ø"/>
              <a:defRPr kumimoji="1" sz="2000" b="1">
                <a:solidFill>
                  <a:schemeClr val="tx1"/>
                </a:solidFill>
                <a:latin typeface="+mn-lt"/>
                <a:ea typeface="+mn-ea"/>
              </a:defRPr>
            </a:lvl7pPr>
            <a:lvl8pPr marL="3429000" indent="-228600" algn="l" rtl="0" eaLnBrk="1" fontAlgn="base" hangingPunct="1">
              <a:lnSpc>
                <a:spcPct val="110000"/>
              </a:lnSpc>
              <a:spcBef>
                <a:spcPct val="20000"/>
              </a:spcBef>
              <a:spcAft>
                <a:spcPct val="0"/>
              </a:spcAft>
              <a:buClr>
                <a:srgbClr val="A50021"/>
              </a:buClr>
              <a:buFont typeface="Wingdings" pitchFamily="2" charset="2"/>
              <a:buChar char="Ø"/>
              <a:defRPr kumimoji="1" sz="2000" b="1">
                <a:solidFill>
                  <a:schemeClr val="tx1"/>
                </a:solidFill>
                <a:latin typeface="+mn-lt"/>
                <a:ea typeface="+mn-ea"/>
              </a:defRPr>
            </a:lvl8pPr>
            <a:lvl9pPr marL="3886200" indent="-228600" algn="l" rtl="0" eaLnBrk="1" fontAlgn="base" hangingPunct="1">
              <a:lnSpc>
                <a:spcPct val="110000"/>
              </a:lnSpc>
              <a:spcBef>
                <a:spcPct val="20000"/>
              </a:spcBef>
              <a:spcAft>
                <a:spcPct val="0"/>
              </a:spcAft>
              <a:buClr>
                <a:srgbClr val="A50021"/>
              </a:buClr>
              <a:buFont typeface="Wingdings" pitchFamily="2" charset="2"/>
              <a:buChar char="Ø"/>
              <a:defRPr kumimoji="1" sz="2000" b="1">
                <a:solidFill>
                  <a:schemeClr val="tx1"/>
                </a:solidFill>
                <a:latin typeface="+mn-lt"/>
                <a:ea typeface="+mn-ea"/>
              </a:defRPr>
            </a:lvl9pPr>
          </a:lstStyle>
          <a:p>
            <a:pPr marL="342900" marR="0" lvl="0" indent="-342900" algn="l" defTabSz="914400" rtl="0" eaLnBrk="1" fontAlgn="base" latinLnBrk="0" hangingPunct="1">
              <a:lnSpc>
                <a:spcPct val="110000"/>
              </a:lnSpc>
              <a:spcBef>
                <a:spcPct val="20000"/>
              </a:spcBef>
              <a:spcAft>
                <a:spcPct val="0"/>
              </a:spcAft>
              <a:buClr>
                <a:srgbClr val="000000"/>
              </a:buClr>
              <a:buSzPct val="70000"/>
              <a:buFont typeface="Wingdings" pitchFamily="2" charset="2"/>
              <a:buChar char="l"/>
              <a:tabLst/>
              <a:defRPr/>
            </a:pPr>
            <a:r>
              <a:rPr kumimoji="1" lang="en-US" altLang="zh-CN" sz="32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1 Talmy</a:t>
            </a:r>
            <a:r>
              <a:rPr kumimoji="1" lang="zh-CN" altLang="en-US" sz="32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运动事件类型学及其面临的问题</a:t>
            </a:r>
            <a:endParaRPr kumimoji="1" lang="en-US" altLang="zh-CN" sz="32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10000"/>
              </a:lnSpc>
              <a:spcBef>
                <a:spcPct val="20000"/>
              </a:spcBef>
              <a:spcAft>
                <a:spcPct val="0"/>
              </a:spcAft>
              <a:buClr>
                <a:srgbClr val="000000"/>
              </a:buClr>
              <a:buSzPct val="70000"/>
              <a:buFont typeface="Wingdings" pitchFamily="2" charset="2"/>
              <a:buChar char="l"/>
              <a:tabLst/>
              <a:defRPr/>
            </a:pPr>
            <a:r>
              <a:rPr lang="en-US" altLang="zh-CN" kern="0" dirty="0">
                <a:solidFill>
                  <a:srgbClr val="000000"/>
                </a:solidFill>
              </a:rPr>
              <a:t>2</a:t>
            </a:r>
            <a:r>
              <a:rPr kumimoji="1" lang="en-US" altLang="zh-CN" sz="32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 </a:t>
            </a:r>
            <a:r>
              <a:rPr kumimoji="1" lang="zh-CN" altLang="en-US" sz="32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整体空间语义</a:t>
            </a:r>
            <a:r>
              <a:rPr kumimoji="1" lang="en-US" altLang="zh-CN" sz="32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a:t>
            </a:r>
            <a:r>
              <a:rPr kumimoji="1" lang="en-US" altLang="zh-CN" sz="32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HSS</a:t>
            </a:r>
            <a:r>
              <a:rPr kumimoji="1" lang="en-US" altLang="zh-CN" sz="32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a:t>
            </a:r>
            <a:r>
              <a:rPr kumimoji="1" lang="zh-CN" altLang="en-US" sz="32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理论</a:t>
            </a:r>
            <a:endParaRPr kumimoji="1" lang="en-US" altLang="zh-CN" sz="32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10000"/>
              </a:lnSpc>
              <a:spcBef>
                <a:spcPct val="20000"/>
              </a:spcBef>
              <a:spcAft>
                <a:spcPct val="0"/>
              </a:spcAft>
              <a:buClr>
                <a:srgbClr val="000000"/>
              </a:buClr>
              <a:buSzPct val="70000"/>
              <a:buFont typeface="Wingdings" pitchFamily="2" charset="2"/>
              <a:buChar char="l"/>
              <a:tabLst/>
              <a:defRPr/>
            </a:pPr>
            <a:r>
              <a:rPr lang="en-US" altLang="zh-CN" kern="0" dirty="0">
                <a:solidFill>
                  <a:srgbClr val="000000"/>
                </a:solidFill>
              </a:rPr>
              <a:t>3</a:t>
            </a:r>
            <a:r>
              <a:rPr kumimoji="1" lang="en-US" altLang="zh-CN" sz="32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 </a:t>
            </a:r>
            <a:r>
              <a:rPr kumimoji="1" lang="en-US" altLang="zh-CN" sz="32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HSS</a:t>
            </a:r>
            <a:r>
              <a:rPr kumimoji="1" lang="zh-CN" altLang="en-US" sz="32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理论下分析两种语言运动事件的表达</a:t>
            </a:r>
            <a:endParaRPr kumimoji="1" lang="en-US" altLang="zh-CN" sz="32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lvl="0">
              <a:buClr>
                <a:srgbClr val="000000"/>
              </a:buClr>
              <a:defRPr/>
            </a:pPr>
            <a:r>
              <a:rPr lang="en-US" altLang="zh-CN" kern="0" dirty="0">
                <a:solidFill>
                  <a:srgbClr val="000000"/>
                </a:solidFill>
              </a:rPr>
              <a:t>4</a:t>
            </a:r>
            <a:r>
              <a:rPr kumimoji="1" lang="en-US" altLang="zh-CN" sz="32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 </a:t>
            </a:r>
            <a:r>
              <a:rPr kumimoji="1" lang="zh-CN" altLang="en-US" sz="32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结论</a:t>
            </a:r>
            <a:endParaRPr kumimoji="1" lang="en-US" altLang="zh-CN" sz="32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lvl="0">
              <a:buClr>
                <a:srgbClr val="000000"/>
              </a:buClr>
              <a:defRPr/>
            </a:pPr>
            <a:r>
              <a:rPr lang="en-US" altLang="zh-CN" kern="0" dirty="0">
                <a:solidFill>
                  <a:srgbClr val="000000"/>
                </a:solidFill>
              </a:rPr>
              <a:t>5</a:t>
            </a:r>
            <a:r>
              <a:rPr lang="en-US" altLang="zh-CN" kern="0" dirty="0" smtClean="0">
                <a:solidFill>
                  <a:srgbClr val="000000"/>
                </a:solidFill>
              </a:rPr>
              <a:t> </a:t>
            </a:r>
            <a:r>
              <a:rPr lang="zh-CN" altLang="en-US" kern="0" dirty="0" smtClean="0">
                <a:solidFill>
                  <a:srgbClr val="000000"/>
                </a:solidFill>
              </a:rPr>
              <a:t>总结与看法</a:t>
            </a:r>
            <a:endParaRPr kumimoji="1" lang="en-US" altLang="zh-CN" sz="32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 name="灯片编号占位符 2"/>
          <p:cNvSpPr>
            <a:spLocks noGrp="1"/>
          </p:cNvSpPr>
          <p:nvPr>
            <p:ph type="sldNum" sz="quarter" idx="12"/>
          </p:nvPr>
        </p:nvSpPr>
        <p:spPr/>
        <p:txBody>
          <a:bodyPr/>
          <a:lstStyle/>
          <a:p>
            <a:fld id="{47B07988-34B2-4014-AEBA-95FEB39318C4}" type="slidenum">
              <a:rPr lang="zh-CN" altLang="en-US" smtClean="0"/>
              <a:t>2</a:t>
            </a:fld>
            <a:endParaRPr lang="zh-CN" altLang="en-US"/>
          </a:p>
        </p:txBody>
      </p:sp>
    </p:spTree>
    <p:extLst>
      <p:ext uri="{BB962C8B-B14F-4D97-AF65-F5344CB8AC3E}">
        <p14:creationId xmlns:p14="http://schemas.microsoft.com/office/powerpoint/2010/main" val="2320605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7080" y="442339"/>
            <a:ext cx="395999" cy="669046"/>
          </a:xfrm>
          <a:prstGeom prst="rect">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sp>
        <p:nvSpPr>
          <p:cNvPr id="34" name="矩形 33"/>
          <p:cNvSpPr/>
          <p:nvPr/>
        </p:nvSpPr>
        <p:spPr>
          <a:xfrm>
            <a:off x="494147" y="442316"/>
            <a:ext cx="163285" cy="6690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6150" y="449517"/>
            <a:ext cx="2330697" cy="654646"/>
          </a:xfrm>
          <a:prstGeom prst="rect">
            <a:avLst/>
          </a:prstGeom>
        </p:spPr>
      </p:pic>
      <p:sp>
        <p:nvSpPr>
          <p:cNvPr id="39" name="矩形 38"/>
          <p:cNvSpPr/>
          <p:nvPr/>
        </p:nvSpPr>
        <p:spPr>
          <a:xfrm>
            <a:off x="11994002" y="442316"/>
            <a:ext cx="198000" cy="669046"/>
          </a:xfrm>
          <a:prstGeom prst="rect">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sp>
        <p:nvSpPr>
          <p:cNvPr id="4" name="矩形 3"/>
          <p:cNvSpPr/>
          <p:nvPr/>
        </p:nvSpPr>
        <p:spPr>
          <a:xfrm>
            <a:off x="657431" y="954747"/>
            <a:ext cx="11238561" cy="595932"/>
          </a:xfrm>
          <a:prstGeom prst="rect">
            <a:avLst/>
          </a:prstGeom>
        </p:spPr>
        <p:txBody>
          <a:bodyPr wrap="square">
            <a:spAutoFit/>
          </a:bodyPr>
          <a:lstStyle/>
          <a:p>
            <a:pPr marL="342900" lvl="0" indent="-342900" fontAlgn="base">
              <a:lnSpc>
                <a:spcPct val="110000"/>
              </a:lnSpc>
              <a:spcBef>
                <a:spcPct val="20000"/>
              </a:spcBef>
              <a:spcAft>
                <a:spcPct val="0"/>
              </a:spcAft>
              <a:buClr>
                <a:srgbClr val="000000"/>
              </a:buClr>
              <a:buSzPct val="70000"/>
              <a:buFont typeface="Wingdings" pitchFamily="2" charset="2"/>
              <a:buChar char="l"/>
              <a:defRPr/>
            </a:pPr>
            <a:r>
              <a:rPr kumimoji="1" lang="zh-CN" altLang="en-US" sz="3200"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整体空间语义与后</a:t>
            </a:r>
            <a:r>
              <a:rPr kumimoji="1" lang="en-US" altLang="zh-CN" sz="3200"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Talmy</a:t>
            </a:r>
            <a:r>
              <a:rPr kumimoji="1" lang="zh-CN" altLang="en-US" sz="3200"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运动事件类型学</a:t>
            </a:r>
            <a:endParaRPr kumimoji="1" lang="en-US" altLang="zh-CN" sz="3200"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灯片编号占位符 2"/>
          <p:cNvSpPr>
            <a:spLocks noGrp="1"/>
          </p:cNvSpPr>
          <p:nvPr>
            <p:ph type="sldNum" sz="quarter" idx="12"/>
          </p:nvPr>
        </p:nvSpPr>
        <p:spPr/>
        <p:txBody>
          <a:bodyPr/>
          <a:lstStyle/>
          <a:p>
            <a:fld id="{47B07988-34B2-4014-AEBA-95FEB39318C4}" type="slidenum">
              <a:rPr lang="zh-CN" altLang="en-US" smtClean="0"/>
              <a:t>20</a:t>
            </a:fld>
            <a:endParaRPr lang="zh-CN" altLang="en-US" dirty="0"/>
          </a:p>
        </p:txBody>
      </p:sp>
      <p:sp>
        <p:nvSpPr>
          <p:cNvPr id="11" name="标题 1"/>
          <p:cNvSpPr txBox="1">
            <a:spLocks/>
          </p:cNvSpPr>
          <p:nvPr/>
        </p:nvSpPr>
        <p:spPr bwMode="auto">
          <a:xfrm>
            <a:off x="2524760" y="37560"/>
            <a:ext cx="5784850" cy="823913"/>
          </a:xfrm>
          <a:prstGeom prst="rect">
            <a:avLst/>
          </a:prstGeom>
          <a:noFill/>
          <a:ln w="9525">
            <a:noFill/>
            <a:miter lim="800000"/>
            <a:headEnd/>
            <a:tailEnd/>
          </a:ln>
        </p:spPr>
        <p:txBody>
          <a:bodyPr vert="horz" wrap="none" lIns="0" tIns="45720" rIns="0" bIns="45720" numCol="1" anchor="ctr" anchorCtr="0" compatLnSpc="1">
            <a:prstTxWarp prst="textNoShape">
              <a:avLst/>
            </a:prstTxWarp>
          </a:bodyPr>
          <a:lstStyle>
            <a:lvl1pPr algn="ctr" rtl="0" eaLnBrk="1" fontAlgn="base" hangingPunct="1">
              <a:spcBef>
                <a:spcPct val="0"/>
              </a:spcBef>
              <a:spcAft>
                <a:spcPct val="0"/>
              </a:spcAft>
              <a:defRPr kumimoji="1" sz="4000" b="1">
                <a:solidFill>
                  <a:srgbClr val="FF3300"/>
                </a:solidFill>
                <a:latin typeface="微软雅黑" panose="020B0503020204020204" pitchFamily="34" charset="-122"/>
                <a:ea typeface="微软雅黑" panose="020B0503020204020204" pitchFamily="34" charset="-122"/>
                <a:cs typeface="+mj-cs"/>
              </a:defRPr>
            </a:lvl1pPr>
            <a:lvl2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2pPr>
            <a:lvl3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3pPr>
            <a:lvl4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4pPr>
            <a:lvl5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5pPr>
            <a:lvl6pPr marL="4572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6pPr>
            <a:lvl7pPr marL="9144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7pPr>
            <a:lvl8pPr marL="13716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8pPr>
            <a:lvl9pPr marL="18288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4000" b="1"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rPr>
              <a:t>研究背景</a:t>
            </a:r>
            <a:endParaRPr kumimoji="1" lang="zh-CN" altLang="en-US" sz="40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j-cs"/>
            </a:endParaRPr>
          </a:p>
        </p:txBody>
      </p:sp>
      <p:sp>
        <p:nvSpPr>
          <p:cNvPr id="12" name="矩形 11"/>
          <p:cNvSpPr/>
          <p:nvPr/>
        </p:nvSpPr>
        <p:spPr>
          <a:xfrm>
            <a:off x="832336" y="1600752"/>
            <a:ext cx="9947033" cy="2031325"/>
          </a:xfrm>
          <a:prstGeom prst="rect">
            <a:avLst/>
          </a:prstGeom>
        </p:spPr>
        <p:txBody>
          <a:bodyPr wrap="square">
            <a:spAutoFit/>
          </a:bodyPr>
          <a:lstStyle/>
          <a:p>
            <a:r>
              <a:rPr lang="zh-CN" altLang="zh-CN" dirty="0"/>
              <a:t>作者赞同“鉴于</a:t>
            </a:r>
            <a:r>
              <a:rPr lang="en-US" altLang="zh-CN" dirty="0"/>
              <a:t>Talmy</a:t>
            </a:r>
            <a:r>
              <a:rPr lang="zh-CN" altLang="zh-CN" dirty="0"/>
              <a:t>的运动事件类型学已经出现，至少暂时，在分析跨语言的运动表达差异上是一个有用的工具。</a:t>
            </a:r>
            <a:r>
              <a:rPr lang="zh-CN" altLang="zh-CN" dirty="0" smtClean="0"/>
              <a:t>”</a:t>
            </a:r>
            <a:r>
              <a:rPr lang="zh-CN" altLang="en-US" dirty="0" smtClean="0"/>
              <a:t>这样的观点</a:t>
            </a:r>
            <a:r>
              <a:rPr lang="zh-CN" altLang="en-US" dirty="0"/>
              <a:t>。</a:t>
            </a:r>
            <a:r>
              <a:rPr lang="zh-CN" altLang="zh-CN" dirty="0" smtClean="0"/>
              <a:t>因此</a:t>
            </a:r>
            <a:r>
              <a:rPr lang="zh-CN" altLang="zh-CN" dirty="0"/>
              <a:t>，将现有运动事件语义的研究称为“</a:t>
            </a:r>
            <a:r>
              <a:rPr lang="zh-CN" altLang="zh-CN" dirty="0" smtClean="0"/>
              <a:t>后</a:t>
            </a:r>
            <a:r>
              <a:rPr lang="en-US" altLang="zh-CN" dirty="0" smtClean="0"/>
              <a:t>Talmy</a:t>
            </a:r>
            <a:r>
              <a:rPr lang="zh-CN" altLang="en-US" dirty="0" smtClean="0"/>
              <a:t>运动事件类型学</a:t>
            </a:r>
            <a:r>
              <a:rPr lang="zh-CN" altLang="zh-CN" dirty="0" smtClean="0"/>
              <a:t>”</a:t>
            </a:r>
            <a:endParaRPr lang="en-US" altLang="zh-CN" dirty="0"/>
          </a:p>
          <a:p>
            <a:endParaRPr lang="en-US" altLang="zh-CN" dirty="0"/>
          </a:p>
          <a:p>
            <a:r>
              <a:rPr lang="zh-CN" altLang="en-US" dirty="0" smtClean="0"/>
              <a:t>作者</a:t>
            </a:r>
            <a:r>
              <a:rPr lang="zh-CN" altLang="en-US" dirty="0"/>
              <a:t>认为</a:t>
            </a:r>
            <a:r>
              <a:rPr lang="zh-CN" altLang="zh-CN" dirty="0" smtClean="0"/>
              <a:t>该</a:t>
            </a:r>
            <a:r>
              <a:rPr lang="zh-CN" altLang="zh-CN" dirty="0"/>
              <a:t>领域既需要这样一个模型基础又需要更充分的理论</a:t>
            </a:r>
            <a:r>
              <a:rPr lang="zh-CN" altLang="zh-CN" dirty="0" smtClean="0"/>
              <a:t>。</a:t>
            </a:r>
            <a:endParaRPr lang="en-US" altLang="zh-CN" dirty="0" smtClean="0"/>
          </a:p>
          <a:p>
            <a:endParaRPr lang="en-US" altLang="zh-CN" dirty="0"/>
          </a:p>
          <a:p>
            <a:r>
              <a:rPr lang="zh-CN" altLang="zh-CN" dirty="0" smtClean="0"/>
              <a:t>整体</a:t>
            </a:r>
            <a:r>
              <a:rPr lang="zh-CN" altLang="zh-CN" dirty="0"/>
              <a:t>空间语义的框架理论也是秉持这样的思想建立的，在</a:t>
            </a:r>
            <a:r>
              <a:rPr lang="en-US" altLang="zh-CN" dirty="0"/>
              <a:t>Talmy</a:t>
            </a:r>
            <a:r>
              <a:rPr lang="zh-CN" altLang="zh-CN" dirty="0"/>
              <a:t>的见解的基础上提供一个更广泛和严格定义的动作语义的类别，以及它们可能跨语言表达的方式，并以此</a:t>
            </a:r>
            <a:r>
              <a:rPr lang="zh-CN" altLang="zh-CN" dirty="0" smtClean="0"/>
              <a:t>解决</a:t>
            </a:r>
            <a:r>
              <a:rPr lang="en-US" altLang="zh-CN" dirty="0" smtClean="0"/>
              <a:t>Talmy</a:t>
            </a:r>
            <a:r>
              <a:rPr lang="zh-CN" altLang="zh-CN" dirty="0" smtClean="0"/>
              <a:t>初始模型</a:t>
            </a:r>
            <a:r>
              <a:rPr lang="zh-CN" altLang="zh-CN" dirty="0"/>
              <a:t>的问题。</a:t>
            </a:r>
          </a:p>
        </p:txBody>
      </p:sp>
      <p:sp>
        <p:nvSpPr>
          <p:cNvPr id="8" name="矩形 7"/>
          <p:cNvSpPr/>
          <p:nvPr/>
        </p:nvSpPr>
        <p:spPr>
          <a:xfrm>
            <a:off x="1084546" y="1742103"/>
            <a:ext cx="10269253" cy="369332"/>
          </a:xfrm>
          <a:prstGeom prst="rect">
            <a:avLst/>
          </a:prstGeom>
        </p:spPr>
        <p:txBody>
          <a:bodyPr wrap="square">
            <a:spAutoFit/>
          </a:bodyPr>
          <a:lstStyle/>
          <a:p>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52897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7080" y="442339"/>
            <a:ext cx="395999" cy="669046"/>
          </a:xfrm>
          <a:prstGeom prst="rect">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sp>
        <p:nvSpPr>
          <p:cNvPr id="34" name="矩形 33"/>
          <p:cNvSpPr/>
          <p:nvPr/>
        </p:nvSpPr>
        <p:spPr>
          <a:xfrm>
            <a:off x="494147" y="442316"/>
            <a:ext cx="163285" cy="6690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6150" y="449517"/>
            <a:ext cx="2330697" cy="654646"/>
          </a:xfrm>
          <a:prstGeom prst="rect">
            <a:avLst/>
          </a:prstGeom>
        </p:spPr>
      </p:pic>
      <p:sp>
        <p:nvSpPr>
          <p:cNvPr id="39" name="矩形 38"/>
          <p:cNvSpPr/>
          <p:nvPr/>
        </p:nvSpPr>
        <p:spPr>
          <a:xfrm>
            <a:off x="11994002" y="442316"/>
            <a:ext cx="198000" cy="669046"/>
          </a:xfrm>
          <a:prstGeom prst="rect">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sp>
        <p:nvSpPr>
          <p:cNvPr id="4" name="矩形 3"/>
          <p:cNvSpPr/>
          <p:nvPr/>
        </p:nvSpPr>
        <p:spPr>
          <a:xfrm>
            <a:off x="657431" y="903160"/>
            <a:ext cx="11238561" cy="596253"/>
          </a:xfrm>
          <a:prstGeom prst="rect">
            <a:avLst/>
          </a:prstGeom>
        </p:spPr>
        <p:txBody>
          <a:bodyPr wrap="square">
            <a:spAutoFit/>
          </a:bodyPr>
          <a:lstStyle/>
          <a:p>
            <a:pPr marL="342900" lvl="0" indent="-342900" fontAlgn="base">
              <a:lnSpc>
                <a:spcPct val="110000"/>
              </a:lnSpc>
              <a:spcBef>
                <a:spcPct val="20000"/>
              </a:spcBef>
              <a:spcAft>
                <a:spcPct val="0"/>
              </a:spcAft>
              <a:buClr>
                <a:srgbClr val="000000"/>
              </a:buClr>
              <a:buSzPct val="70000"/>
              <a:buFont typeface="Wingdings" pitchFamily="2" charset="2"/>
              <a:buChar char="l"/>
              <a:defRPr/>
            </a:pPr>
            <a:r>
              <a:rPr kumimoji="1" lang="zh-CN" altLang="en-US" sz="3200"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整体空间语义理论</a:t>
            </a:r>
            <a:r>
              <a:rPr lang="en-US" altLang="zh-CN" sz="2400" b="1" dirty="0" smtClean="0">
                <a:latin typeface="Times New Roman" panose="02020603050405020304" pitchFamily="18" charset="0"/>
                <a:cs typeface="Times New Roman" panose="02020603050405020304" pitchFamily="18" charset="0"/>
              </a:rPr>
              <a:t>Holistic </a:t>
            </a:r>
            <a:r>
              <a:rPr lang="en-US" altLang="zh-CN" sz="2400" b="1" dirty="0">
                <a:latin typeface="Times New Roman" panose="02020603050405020304" pitchFamily="18" charset="0"/>
                <a:cs typeface="Times New Roman" panose="02020603050405020304" pitchFamily="18" charset="0"/>
              </a:rPr>
              <a:t>Spatial Semantics of motion events</a:t>
            </a:r>
            <a:endParaRPr kumimoji="1" lang="en-US" altLang="zh-CN" sz="4000"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灯片编号占位符 2"/>
          <p:cNvSpPr>
            <a:spLocks noGrp="1"/>
          </p:cNvSpPr>
          <p:nvPr>
            <p:ph type="sldNum" sz="quarter" idx="12"/>
          </p:nvPr>
        </p:nvSpPr>
        <p:spPr/>
        <p:txBody>
          <a:bodyPr/>
          <a:lstStyle/>
          <a:p>
            <a:fld id="{47B07988-34B2-4014-AEBA-95FEB39318C4}" type="slidenum">
              <a:rPr lang="zh-CN" altLang="en-US" smtClean="0"/>
              <a:t>21</a:t>
            </a:fld>
            <a:endParaRPr lang="zh-CN" altLang="en-US" dirty="0"/>
          </a:p>
        </p:txBody>
      </p:sp>
      <p:sp>
        <p:nvSpPr>
          <p:cNvPr id="11" name="标题 1"/>
          <p:cNvSpPr txBox="1">
            <a:spLocks/>
          </p:cNvSpPr>
          <p:nvPr/>
        </p:nvSpPr>
        <p:spPr bwMode="auto">
          <a:xfrm>
            <a:off x="2524760" y="37560"/>
            <a:ext cx="5784850" cy="823913"/>
          </a:xfrm>
          <a:prstGeom prst="rect">
            <a:avLst/>
          </a:prstGeom>
          <a:noFill/>
          <a:ln w="9525">
            <a:noFill/>
            <a:miter lim="800000"/>
            <a:headEnd/>
            <a:tailEnd/>
          </a:ln>
        </p:spPr>
        <p:txBody>
          <a:bodyPr vert="horz" wrap="none" lIns="0" tIns="45720" rIns="0" bIns="45720" numCol="1" anchor="ctr" anchorCtr="0" compatLnSpc="1">
            <a:prstTxWarp prst="textNoShape">
              <a:avLst/>
            </a:prstTxWarp>
          </a:bodyPr>
          <a:lstStyle>
            <a:lvl1pPr algn="ctr" rtl="0" eaLnBrk="1" fontAlgn="base" hangingPunct="1">
              <a:spcBef>
                <a:spcPct val="0"/>
              </a:spcBef>
              <a:spcAft>
                <a:spcPct val="0"/>
              </a:spcAft>
              <a:defRPr kumimoji="1" sz="4000" b="1">
                <a:solidFill>
                  <a:srgbClr val="FF3300"/>
                </a:solidFill>
                <a:latin typeface="微软雅黑" panose="020B0503020204020204" pitchFamily="34" charset="-122"/>
                <a:ea typeface="微软雅黑" panose="020B0503020204020204" pitchFamily="34" charset="-122"/>
                <a:cs typeface="+mj-cs"/>
              </a:defRPr>
            </a:lvl1pPr>
            <a:lvl2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2pPr>
            <a:lvl3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3pPr>
            <a:lvl4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4pPr>
            <a:lvl5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5pPr>
            <a:lvl6pPr marL="4572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6pPr>
            <a:lvl7pPr marL="9144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7pPr>
            <a:lvl8pPr marL="13716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8pPr>
            <a:lvl9pPr marL="18288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4000" b="1"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rPr>
              <a:t>研究背景</a:t>
            </a:r>
            <a:endParaRPr kumimoji="1" lang="zh-CN" altLang="en-US" sz="40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j-cs"/>
            </a:endParaRPr>
          </a:p>
        </p:txBody>
      </p:sp>
      <p:sp>
        <p:nvSpPr>
          <p:cNvPr id="12" name="矩形 11"/>
          <p:cNvSpPr/>
          <p:nvPr/>
        </p:nvSpPr>
        <p:spPr>
          <a:xfrm>
            <a:off x="832336" y="1600752"/>
            <a:ext cx="9947033" cy="3970318"/>
          </a:xfrm>
          <a:prstGeom prst="rect">
            <a:avLst/>
          </a:prstGeom>
        </p:spPr>
        <p:txBody>
          <a:bodyPr wrap="square">
            <a:spAutoFit/>
          </a:bodyPr>
          <a:lstStyle/>
          <a:p>
            <a:pPr marL="285750" indent="-285750">
              <a:buFont typeface="Wingdings" panose="05000000000000000000" pitchFamily="2" charset="2"/>
              <a:buChar char="Ø"/>
            </a:pPr>
            <a:r>
              <a:rPr lang="en-US" altLang="zh-CN" dirty="0">
                <a:latin typeface="Times New Roman" panose="02020603050405020304" pitchFamily="18" charset="0"/>
                <a:cs typeface="Times New Roman" panose="02020603050405020304" pitchFamily="18" charset="0"/>
              </a:rPr>
              <a:t>HSS</a:t>
            </a:r>
            <a:r>
              <a:rPr lang="zh-CN" altLang="en-US" dirty="0">
                <a:latin typeface="Times New Roman" panose="02020603050405020304" pitchFamily="18" charset="0"/>
                <a:cs typeface="Times New Roman" panose="02020603050405020304" pitchFamily="18" charset="0"/>
              </a:rPr>
              <a:t>理论主张空间语义中最小的分析单位是整体的位置或移位话语，整体和部分的意义相互依赖。例如回答诸如</a:t>
            </a:r>
            <a:r>
              <a:rPr lang="zh-CN" altLang="en-US" dirty="0" smtClean="0">
                <a:latin typeface="Times New Roman" panose="02020603050405020304" pitchFamily="18" charset="0"/>
                <a:cs typeface="Times New Roman" panose="02020603050405020304" pitchFamily="18" charset="0"/>
              </a:rPr>
              <a:t>“</a:t>
            </a:r>
            <a:r>
              <a:rPr lang="en-US" altLang="zh-CN" dirty="0" smtClean="0">
                <a:latin typeface="Times New Roman" panose="02020603050405020304" pitchFamily="18" charset="0"/>
                <a:cs typeface="Times New Roman" panose="02020603050405020304" pitchFamily="18" charset="0"/>
              </a:rPr>
              <a:t>where are you going</a:t>
            </a:r>
            <a:r>
              <a:rPr lang="zh-CN" altLang="en-US" dirty="0" smtClean="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等问题，最小的表达位移的话语可以是</a:t>
            </a:r>
            <a:r>
              <a:rPr lang="en-US" altLang="zh-CN" dirty="0">
                <a:latin typeface="Times New Roman" panose="02020603050405020304" pitchFamily="18" charset="0"/>
                <a:cs typeface="Times New Roman" panose="02020603050405020304" pitchFamily="18" charset="0"/>
              </a:rPr>
              <a:t>out</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down</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there</a:t>
            </a:r>
            <a:r>
              <a:rPr lang="zh-CN" altLang="en-US" dirty="0">
                <a:latin typeface="Times New Roman" panose="02020603050405020304" pitchFamily="18" charset="0"/>
                <a:cs typeface="Times New Roman" panose="02020603050405020304" pitchFamily="18" charset="0"/>
              </a:rPr>
              <a:t>等等</a:t>
            </a:r>
            <a:r>
              <a:rPr lang="zh-CN" altLang="en-US" dirty="0" smtClean="0">
                <a:latin typeface="Times New Roman" panose="02020603050405020304" pitchFamily="18" charset="0"/>
                <a:cs typeface="Times New Roman" panose="02020603050405020304" pitchFamily="18" charset="0"/>
              </a:rPr>
              <a:t>。</a:t>
            </a:r>
            <a:endParaRPr lang="en-US" altLang="zh-CN" dirty="0" smtClean="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zh-CN" altLang="zh-CN" dirty="0" smtClean="0"/>
              <a:t>该</a:t>
            </a:r>
            <a:r>
              <a:rPr lang="zh-CN" altLang="zh-CN" dirty="0"/>
              <a:t>理论认为以下七个语义范畴是分析世界语言空间语义所必需</a:t>
            </a:r>
            <a:r>
              <a:rPr lang="zh-CN" altLang="zh-CN" dirty="0" smtClean="0"/>
              <a:t>的</a:t>
            </a:r>
            <a:r>
              <a:rPr lang="zh-CN" altLang="en-US" dirty="0" smtClean="0"/>
              <a:t>：</a:t>
            </a:r>
            <a:endParaRPr lang="en-US" altLang="zh-CN" dirty="0" smtClean="0"/>
          </a:p>
          <a:p>
            <a:endParaRPr lang="en-US" altLang="zh-CN" dirty="0" smtClean="0"/>
          </a:p>
          <a:p>
            <a:r>
              <a:rPr lang="en-US" altLang="zh-CN" dirty="0" smtClean="0"/>
              <a:t>1.</a:t>
            </a:r>
            <a:r>
              <a:rPr lang="zh-CN" altLang="en-US" b="1" dirty="0" smtClean="0"/>
              <a:t>位移体</a:t>
            </a:r>
            <a:r>
              <a:rPr lang="en-US" altLang="zh-CN" b="1" dirty="0" smtClean="0"/>
              <a:t>Figure(F):</a:t>
            </a:r>
            <a:r>
              <a:rPr lang="zh-CN" altLang="en-US" dirty="0" smtClean="0"/>
              <a:t>发生位移的焦点实体</a:t>
            </a:r>
            <a:endParaRPr lang="en-US" altLang="zh-CN" dirty="0" smtClean="0"/>
          </a:p>
          <a:p>
            <a:endParaRPr lang="en-US" altLang="zh-CN" dirty="0" smtClean="0"/>
          </a:p>
          <a:p>
            <a:r>
              <a:rPr lang="en-US" altLang="zh-CN" dirty="0" smtClean="0"/>
              <a:t>2.</a:t>
            </a:r>
            <a:r>
              <a:rPr lang="zh-CN" altLang="en-US" b="1" dirty="0" smtClean="0"/>
              <a:t>标志</a:t>
            </a:r>
            <a:r>
              <a:rPr lang="en-US" altLang="zh-CN" b="1" dirty="0" smtClean="0"/>
              <a:t>Landmark(LM)</a:t>
            </a:r>
            <a:r>
              <a:rPr lang="zh-CN" altLang="en-US" dirty="0" smtClean="0"/>
              <a:t>：</a:t>
            </a:r>
            <a:r>
              <a:rPr lang="zh-CN" altLang="en-US" dirty="0"/>
              <a:t>一个或多个物理实体</a:t>
            </a:r>
            <a:r>
              <a:rPr lang="en-US" altLang="zh-CN" dirty="0"/>
              <a:t>(</a:t>
            </a:r>
            <a:r>
              <a:rPr lang="zh-CN" altLang="en-US" dirty="0"/>
              <a:t>用名词表示</a:t>
            </a:r>
            <a:r>
              <a:rPr lang="en-US" altLang="zh-CN" dirty="0"/>
              <a:t>)</a:t>
            </a:r>
            <a:r>
              <a:rPr lang="zh-CN" altLang="en-US" dirty="0"/>
              <a:t>来具体表示位移体的运动（非必要出现</a:t>
            </a:r>
            <a:r>
              <a:rPr lang="zh-CN" altLang="en-US" dirty="0" smtClean="0"/>
              <a:t>）</a:t>
            </a:r>
            <a:endParaRPr lang="en-US" altLang="zh-CN" dirty="0" smtClean="0"/>
          </a:p>
          <a:p>
            <a:endParaRPr lang="en-US" altLang="zh-CN" dirty="0" smtClean="0"/>
          </a:p>
          <a:p>
            <a:r>
              <a:rPr lang="en-US" altLang="zh-CN" dirty="0" smtClean="0"/>
              <a:t>3.</a:t>
            </a:r>
            <a:r>
              <a:rPr lang="zh-CN" altLang="en-US" b="1" dirty="0" smtClean="0"/>
              <a:t>区域</a:t>
            </a:r>
            <a:r>
              <a:rPr lang="en-US" altLang="zh-CN" b="1" dirty="0" smtClean="0"/>
              <a:t>Region(R): </a:t>
            </a:r>
            <a:r>
              <a:rPr lang="zh-CN" altLang="en-US" dirty="0"/>
              <a:t>通常根据</a:t>
            </a:r>
            <a:r>
              <a:rPr lang="en-US" altLang="zh-CN" dirty="0" smtClean="0"/>
              <a:t>LM</a:t>
            </a:r>
            <a:r>
              <a:rPr lang="zh-CN" altLang="en-US" dirty="0"/>
              <a:t>定义的空间</a:t>
            </a:r>
            <a:r>
              <a:rPr lang="zh-CN" altLang="en-US" dirty="0" smtClean="0"/>
              <a:t>区域</a:t>
            </a:r>
            <a:endParaRPr lang="en-US" altLang="zh-CN" dirty="0" smtClean="0"/>
          </a:p>
          <a:p>
            <a:endParaRPr lang="en-US" altLang="zh-CN" dirty="0" smtClean="0"/>
          </a:p>
          <a:p>
            <a:r>
              <a:rPr lang="en-US" altLang="zh-CN" dirty="0"/>
              <a:t>4</a:t>
            </a:r>
            <a:r>
              <a:rPr lang="en-US" altLang="zh-CN" dirty="0" smtClean="0"/>
              <a:t>.</a:t>
            </a:r>
            <a:r>
              <a:rPr lang="zh-CN" altLang="en-US" b="1" dirty="0" smtClean="0"/>
              <a:t>运动</a:t>
            </a:r>
            <a:r>
              <a:rPr lang="en-US" altLang="zh-CN" b="1" dirty="0" smtClean="0"/>
              <a:t>Motion(M</a:t>
            </a:r>
            <a:r>
              <a:rPr lang="en-US" altLang="zh-CN" dirty="0" smtClean="0"/>
              <a:t>):</a:t>
            </a:r>
            <a:r>
              <a:rPr lang="zh-CN" altLang="en-US" dirty="0"/>
              <a:t>可感知的具体运动，否则则是</a:t>
            </a:r>
            <a:r>
              <a:rPr lang="zh-CN" altLang="en-US" dirty="0" smtClean="0"/>
              <a:t>静止</a:t>
            </a:r>
            <a:endParaRPr lang="en-US" altLang="zh-CN" dirty="0" smtClean="0"/>
          </a:p>
          <a:p>
            <a:endParaRPr lang="en-US" altLang="zh-CN" dirty="0"/>
          </a:p>
        </p:txBody>
      </p:sp>
      <p:sp>
        <p:nvSpPr>
          <p:cNvPr id="8" name="矩形 7"/>
          <p:cNvSpPr/>
          <p:nvPr/>
        </p:nvSpPr>
        <p:spPr>
          <a:xfrm>
            <a:off x="1084546" y="1742103"/>
            <a:ext cx="10269253" cy="369332"/>
          </a:xfrm>
          <a:prstGeom prst="rect">
            <a:avLst/>
          </a:prstGeom>
        </p:spPr>
        <p:txBody>
          <a:bodyPr wrap="square">
            <a:spAutoFit/>
          </a:bodyPr>
          <a:lstStyle/>
          <a:p>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71943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7080" y="442339"/>
            <a:ext cx="395999" cy="669046"/>
          </a:xfrm>
          <a:prstGeom prst="rect">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sp>
        <p:nvSpPr>
          <p:cNvPr id="34" name="矩形 33"/>
          <p:cNvSpPr/>
          <p:nvPr/>
        </p:nvSpPr>
        <p:spPr>
          <a:xfrm>
            <a:off x="494147" y="442316"/>
            <a:ext cx="163285" cy="6690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6150" y="449517"/>
            <a:ext cx="2330697" cy="654646"/>
          </a:xfrm>
          <a:prstGeom prst="rect">
            <a:avLst/>
          </a:prstGeom>
        </p:spPr>
      </p:pic>
      <p:sp>
        <p:nvSpPr>
          <p:cNvPr id="39" name="矩形 38"/>
          <p:cNvSpPr/>
          <p:nvPr/>
        </p:nvSpPr>
        <p:spPr>
          <a:xfrm>
            <a:off x="11994002" y="442316"/>
            <a:ext cx="198000" cy="669046"/>
          </a:xfrm>
          <a:prstGeom prst="rect">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sp>
        <p:nvSpPr>
          <p:cNvPr id="4" name="矩形 3"/>
          <p:cNvSpPr/>
          <p:nvPr/>
        </p:nvSpPr>
        <p:spPr>
          <a:xfrm>
            <a:off x="657431" y="903160"/>
            <a:ext cx="11238561" cy="596253"/>
          </a:xfrm>
          <a:prstGeom prst="rect">
            <a:avLst/>
          </a:prstGeom>
        </p:spPr>
        <p:txBody>
          <a:bodyPr wrap="square">
            <a:spAutoFit/>
          </a:bodyPr>
          <a:lstStyle/>
          <a:p>
            <a:pPr marL="342900" lvl="0" indent="-342900" fontAlgn="base">
              <a:lnSpc>
                <a:spcPct val="110000"/>
              </a:lnSpc>
              <a:spcBef>
                <a:spcPct val="20000"/>
              </a:spcBef>
              <a:spcAft>
                <a:spcPct val="0"/>
              </a:spcAft>
              <a:buClr>
                <a:srgbClr val="000000"/>
              </a:buClr>
              <a:buSzPct val="70000"/>
              <a:buFont typeface="Wingdings" pitchFamily="2" charset="2"/>
              <a:buChar char="l"/>
              <a:defRPr/>
            </a:pPr>
            <a:r>
              <a:rPr kumimoji="1" lang="zh-CN" altLang="en-US" sz="3200"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整体空间语义理论</a:t>
            </a:r>
            <a:r>
              <a:rPr lang="en-US" altLang="zh-CN" sz="2400" b="1" dirty="0" smtClean="0">
                <a:latin typeface="Times New Roman" panose="02020603050405020304" pitchFamily="18" charset="0"/>
                <a:cs typeface="Times New Roman" panose="02020603050405020304" pitchFamily="18" charset="0"/>
              </a:rPr>
              <a:t>Holistic </a:t>
            </a:r>
            <a:r>
              <a:rPr lang="en-US" altLang="zh-CN" sz="2400" b="1" dirty="0">
                <a:latin typeface="Times New Roman" panose="02020603050405020304" pitchFamily="18" charset="0"/>
                <a:cs typeface="Times New Roman" panose="02020603050405020304" pitchFamily="18" charset="0"/>
              </a:rPr>
              <a:t>Spatial Semantics of motion events</a:t>
            </a:r>
            <a:endParaRPr kumimoji="1" lang="en-US" altLang="zh-CN" sz="4000"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灯片编号占位符 2"/>
          <p:cNvSpPr>
            <a:spLocks noGrp="1"/>
          </p:cNvSpPr>
          <p:nvPr>
            <p:ph type="sldNum" sz="quarter" idx="12"/>
          </p:nvPr>
        </p:nvSpPr>
        <p:spPr/>
        <p:txBody>
          <a:bodyPr/>
          <a:lstStyle/>
          <a:p>
            <a:fld id="{47B07988-34B2-4014-AEBA-95FEB39318C4}" type="slidenum">
              <a:rPr lang="zh-CN" altLang="en-US" smtClean="0"/>
              <a:t>22</a:t>
            </a:fld>
            <a:endParaRPr lang="zh-CN" altLang="en-US" dirty="0"/>
          </a:p>
        </p:txBody>
      </p:sp>
      <p:sp>
        <p:nvSpPr>
          <p:cNvPr id="11" name="标题 1"/>
          <p:cNvSpPr txBox="1">
            <a:spLocks/>
          </p:cNvSpPr>
          <p:nvPr/>
        </p:nvSpPr>
        <p:spPr bwMode="auto">
          <a:xfrm>
            <a:off x="2524760" y="37560"/>
            <a:ext cx="5784850" cy="823913"/>
          </a:xfrm>
          <a:prstGeom prst="rect">
            <a:avLst/>
          </a:prstGeom>
          <a:noFill/>
          <a:ln w="9525">
            <a:noFill/>
            <a:miter lim="800000"/>
            <a:headEnd/>
            <a:tailEnd/>
          </a:ln>
        </p:spPr>
        <p:txBody>
          <a:bodyPr vert="horz" wrap="none" lIns="0" tIns="45720" rIns="0" bIns="45720" numCol="1" anchor="ctr" anchorCtr="0" compatLnSpc="1">
            <a:prstTxWarp prst="textNoShape">
              <a:avLst/>
            </a:prstTxWarp>
          </a:bodyPr>
          <a:lstStyle>
            <a:lvl1pPr algn="ctr" rtl="0" eaLnBrk="1" fontAlgn="base" hangingPunct="1">
              <a:spcBef>
                <a:spcPct val="0"/>
              </a:spcBef>
              <a:spcAft>
                <a:spcPct val="0"/>
              </a:spcAft>
              <a:defRPr kumimoji="1" sz="4000" b="1">
                <a:solidFill>
                  <a:srgbClr val="FF3300"/>
                </a:solidFill>
                <a:latin typeface="微软雅黑" panose="020B0503020204020204" pitchFamily="34" charset="-122"/>
                <a:ea typeface="微软雅黑" panose="020B0503020204020204" pitchFamily="34" charset="-122"/>
                <a:cs typeface="+mj-cs"/>
              </a:defRPr>
            </a:lvl1pPr>
            <a:lvl2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2pPr>
            <a:lvl3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3pPr>
            <a:lvl4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4pPr>
            <a:lvl5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5pPr>
            <a:lvl6pPr marL="4572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6pPr>
            <a:lvl7pPr marL="9144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7pPr>
            <a:lvl8pPr marL="13716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8pPr>
            <a:lvl9pPr marL="18288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4000" b="1"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rPr>
              <a:t>研究背景</a:t>
            </a:r>
            <a:endParaRPr kumimoji="1" lang="zh-CN" altLang="en-US" sz="40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j-cs"/>
            </a:endParaRPr>
          </a:p>
        </p:txBody>
      </p:sp>
      <p:sp>
        <p:nvSpPr>
          <p:cNvPr id="12" name="矩形 11"/>
          <p:cNvSpPr/>
          <p:nvPr/>
        </p:nvSpPr>
        <p:spPr>
          <a:xfrm>
            <a:off x="986536" y="1322317"/>
            <a:ext cx="9947033" cy="5632311"/>
          </a:xfrm>
          <a:prstGeom prst="rect">
            <a:avLst/>
          </a:prstGeom>
        </p:spPr>
        <p:txBody>
          <a:bodyPr wrap="square">
            <a:spAutoFit/>
          </a:bodyPr>
          <a:lstStyle/>
          <a:p>
            <a:endParaRPr lang="en-US" altLang="zh-CN"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zh-CN" altLang="zh-CN" dirty="0" smtClean="0"/>
              <a:t>该</a:t>
            </a:r>
            <a:r>
              <a:rPr lang="zh-CN" altLang="zh-CN" dirty="0"/>
              <a:t>理论认为以下七个语义范畴是分析世界语言空间语义所必需</a:t>
            </a:r>
            <a:r>
              <a:rPr lang="zh-CN" altLang="zh-CN" dirty="0" smtClean="0"/>
              <a:t>的</a:t>
            </a:r>
            <a:r>
              <a:rPr lang="zh-CN" altLang="en-US" dirty="0" smtClean="0"/>
              <a:t>：</a:t>
            </a:r>
            <a:endParaRPr lang="en-US" altLang="zh-CN" dirty="0" smtClean="0"/>
          </a:p>
          <a:p>
            <a:r>
              <a:rPr lang="en-US" altLang="zh-CN" dirty="0" smtClean="0">
                <a:latin typeface="Times New Roman" panose="02020603050405020304" pitchFamily="18" charset="0"/>
                <a:cs typeface="Times New Roman" panose="02020603050405020304" pitchFamily="18" charset="0"/>
              </a:rPr>
              <a:t>5. </a:t>
            </a:r>
            <a:r>
              <a:rPr lang="zh-CN" altLang="en-US" b="1" dirty="0" smtClean="0">
                <a:latin typeface="Times New Roman" panose="02020603050405020304" pitchFamily="18" charset="0"/>
                <a:cs typeface="Times New Roman" panose="02020603050405020304" pitchFamily="18" charset="0"/>
              </a:rPr>
              <a:t>参考框架</a:t>
            </a:r>
            <a:r>
              <a:rPr lang="en-US" altLang="zh-CN" b="1" dirty="0" smtClean="0">
                <a:latin typeface="Times New Roman" panose="02020603050405020304" pitchFamily="18" charset="0"/>
                <a:cs typeface="Times New Roman" panose="02020603050405020304" pitchFamily="18" charset="0"/>
              </a:rPr>
              <a:t>Frame of Reference(</a:t>
            </a:r>
            <a:r>
              <a:rPr lang="en-US" altLang="zh-CN" b="1" dirty="0" err="1" smtClean="0">
                <a:latin typeface="Times New Roman" panose="02020603050405020304" pitchFamily="18" charset="0"/>
                <a:cs typeface="Times New Roman" panose="02020603050405020304" pitchFamily="18" charset="0"/>
              </a:rPr>
              <a:t>FoR</a:t>
            </a:r>
            <a:r>
              <a:rPr lang="en-US" altLang="zh-CN" b="1" dirty="0" smtClean="0">
                <a:latin typeface="Times New Roman" panose="02020603050405020304" pitchFamily="18" charset="0"/>
                <a:cs typeface="Times New Roman" panose="02020603050405020304" pitchFamily="18" charset="0"/>
              </a:rPr>
              <a:t>):</a:t>
            </a:r>
          </a:p>
          <a:p>
            <a:r>
              <a:rPr lang="en-US" altLang="zh-CN" dirty="0">
                <a:latin typeface="Times New Roman" panose="02020603050405020304" pitchFamily="18" charset="0"/>
                <a:cs typeface="Times New Roman" panose="02020603050405020304" pitchFamily="18" charset="0"/>
              </a:rPr>
              <a:t>(a)</a:t>
            </a:r>
            <a:r>
              <a:rPr lang="zh-CN" altLang="en-US" b="1" dirty="0">
                <a:latin typeface="Times New Roman" panose="02020603050405020304" pitchFamily="18" charset="0"/>
                <a:cs typeface="Times New Roman" panose="02020603050405020304" pitchFamily="18" charset="0"/>
              </a:rPr>
              <a:t>以对象为</a:t>
            </a:r>
            <a:r>
              <a:rPr lang="zh-CN" altLang="en-US" b="1" dirty="0" smtClean="0">
                <a:latin typeface="Times New Roman" panose="02020603050405020304" pitchFamily="18" charset="0"/>
                <a:cs typeface="Times New Roman" panose="02020603050405020304" pitchFamily="18" charset="0"/>
              </a:rPr>
              <a:t>中心</a:t>
            </a:r>
            <a:r>
              <a:rPr lang="en-US" altLang="zh-CN" b="1" dirty="0">
                <a:latin typeface="Times New Roman" panose="02020603050405020304" pitchFamily="18" charset="0"/>
                <a:cs typeface="Times New Roman" panose="02020603050405020304" pitchFamily="18" charset="0"/>
              </a:rPr>
              <a:t>Object-centered (OC)</a:t>
            </a:r>
            <a:r>
              <a:rPr lang="zh-CN" altLang="en-US" dirty="0">
                <a:latin typeface="Times New Roman" panose="02020603050405020304" pitchFamily="18" charset="0"/>
                <a:cs typeface="Times New Roman" panose="02020603050405020304" pitchFamily="18" charset="0"/>
              </a:rPr>
              <a:t>，通过一个或多个地标定义，如</a:t>
            </a:r>
            <a:r>
              <a:rPr lang="en-US" altLang="zh-CN" dirty="0">
                <a:latin typeface="Times New Roman" panose="02020603050405020304" pitchFamily="18" charset="0"/>
                <a:cs typeface="Times New Roman" panose="02020603050405020304" pitchFamily="18" charset="0"/>
              </a:rPr>
              <a:t>(8)</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(11)</a:t>
            </a:r>
            <a:r>
              <a:rPr lang="zh-CN" altLang="en-US" dirty="0">
                <a:latin typeface="Times New Roman" panose="02020603050405020304" pitchFamily="18" charset="0"/>
                <a:cs typeface="Times New Roman" panose="02020603050405020304" pitchFamily="18" charset="0"/>
              </a:rPr>
              <a:t>和</a:t>
            </a:r>
            <a:r>
              <a:rPr lang="en-US" altLang="zh-CN" dirty="0">
                <a:latin typeface="Times New Roman" panose="02020603050405020304" pitchFamily="18" charset="0"/>
                <a:cs typeface="Times New Roman" panose="02020603050405020304" pitchFamily="18" charset="0"/>
              </a:rPr>
              <a:t>(12)</a:t>
            </a:r>
            <a:r>
              <a:rPr lang="zh-CN" altLang="en-US" dirty="0" smtClean="0">
                <a:latin typeface="Times New Roman" panose="02020603050405020304" pitchFamily="18" charset="0"/>
                <a:cs typeface="Times New Roman" panose="02020603050405020304" pitchFamily="18" charset="0"/>
              </a:rPr>
              <a:t>。</a:t>
            </a:r>
            <a:endParaRPr lang="en-US" altLang="zh-CN" dirty="0" smtClean="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(8) </a:t>
            </a:r>
          </a:p>
          <a:p>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She ran out of the house (Source) to the neighbor (Goal) across the street (Middle</a:t>
            </a:r>
            <a:r>
              <a:rPr lang="en-US" altLang="zh-CN" dirty="0" smtClean="0">
                <a:latin typeface="Times New Roman" panose="02020603050405020304" pitchFamily="18" charset="0"/>
                <a:ea typeface="微软雅黑" panose="020B0503020204020204" pitchFamily="34" charset="-122"/>
                <a:cs typeface="Times New Roman" panose="02020603050405020304" pitchFamily="18" charset="0"/>
              </a:rPr>
              <a:t>).</a:t>
            </a:r>
          </a:p>
          <a:p>
            <a:r>
              <a:rPr lang="en-US" altLang="zh-CN" dirty="0">
                <a:latin typeface="Times New Roman" panose="02020603050405020304" pitchFamily="18" charset="0"/>
                <a:cs typeface="Times New Roman" panose="02020603050405020304" pitchFamily="18" charset="0"/>
              </a:rPr>
              <a:t>(11)</a:t>
            </a:r>
          </a:p>
          <a:p>
            <a:r>
              <a:rPr lang="en-US" altLang="zh-CN" dirty="0">
                <a:latin typeface="Times New Roman" panose="02020603050405020304" pitchFamily="18" charset="0"/>
                <a:cs typeface="Times New Roman" panose="02020603050405020304" pitchFamily="18" charset="0"/>
              </a:rPr>
              <a:t>Mary is jogging in the park</a:t>
            </a:r>
            <a:r>
              <a:rPr lang="en-US" altLang="zh-CN" dirty="0" smtClean="0">
                <a:latin typeface="Times New Roman" panose="02020603050405020304" pitchFamily="18" charset="0"/>
                <a:cs typeface="Times New Roman" panose="02020603050405020304" pitchFamily="18" charset="0"/>
              </a:rPr>
              <a:t>.</a:t>
            </a:r>
          </a:p>
          <a:p>
            <a:r>
              <a:rPr lang="en-US" altLang="zh-CN" dirty="0">
                <a:latin typeface="Times New Roman" panose="02020603050405020304" pitchFamily="18" charset="0"/>
                <a:cs typeface="Times New Roman" panose="02020603050405020304" pitchFamily="18" charset="0"/>
              </a:rPr>
              <a:t>(12a)</a:t>
            </a:r>
          </a:p>
          <a:p>
            <a:r>
              <a:rPr lang="en-US" altLang="zh-CN" dirty="0">
                <a:latin typeface="Times New Roman" panose="02020603050405020304" pitchFamily="18" charset="0"/>
                <a:cs typeface="Times New Roman" panose="02020603050405020304" pitchFamily="18" charset="0"/>
              </a:rPr>
              <a:t>The car drove over the bridge</a:t>
            </a:r>
            <a:r>
              <a:rPr lang="en-US" altLang="zh-CN" dirty="0" smtClean="0">
                <a:latin typeface="Times New Roman" panose="02020603050405020304" pitchFamily="18" charset="0"/>
                <a:cs typeface="Times New Roman" panose="02020603050405020304" pitchFamily="18" charset="0"/>
              </a:rPr>
              <a:t>.</a:t>
            </a:r>
          </a:p>
          <a:p>
            <a:endParaRPr lang="en-US" altLang="zh-CN" dirty="0">
              <a:latin typeface="Times New Roman" panose="02020603050405020304" pitchFamily="18" charset="0"/>
              <a:cs typeface="Times New Roman" panose="02020603050405020304" pitchFamily="18" charset="0"/>
            </a:endParaRPr>
          </a:p>
          <a:p>
            <a:r>
              <a:rPr lang="en-US" altLang="zh-CN" dirty="0" smtClean="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b</a:t>
            </a:r>
            <a:r>
              <a:rPr lang="en-US" altLang="zh-CN" dirty="0" smtClean="0">
                <a:latin typeface="Times New Roman" panose="02020603050405020304" pitchFamily="18" charset="0"/>
                <a:cs typeface="Times New Roman" panose="02020603050405020304" pitchFamily="18" charset="0"/>
              </a:rPr>
              <a:t>)</a:t>
            </a:r>
            <a:r>
              <a:rPr lang="zh-CN" altLang="en-US" b="1" dirty="0" smtClean="0">
                <a:latin typeface="Times New Roman" panose="02020603050405020304" pitchFamily="18" charset="0"/>
                <a:cs typeface="Times New Roman" panose="02020603050405020304" pitchFamily="18" charset="0"/>
              </a:rPr>
              <a:t>地心</a:t>
            </a:r>
            <a:r>
              <a:rPr lang="en-US" altLang="zh-CN" b="1" dirty="0" smtClean="0">
                <a:latin typeface="Times New Roman" panose="02020603050405020304" pitchFamily="18" charset="0"/>
                <a:cs typeface="Times New Roman" panose="02020603050405020304" pitchFamily="18" charset="0"/>
              </a:rPr>
              <a:t>Geocentric (GC)</a:t>
            </a:r>
            <a:r>
              <a:rPr lang="zh-CN" altLang="en-US" dirty="0" smtClean="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涉及相对固定</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绝对”</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参考点或轴，如</a:t>
            </a:r>
            <a:r>
              <a:rPr lang="en-US" altLang="zh-CN" dirty="0">
                <a:latin typeface="Times New Roman" panose="02020603050405020304" pitchFamily="18" charset="0"/>
                <a:cs typeface="Times New Roman" panose="02020603050405020304" pitchFamily="18" charset="0"/>
              </a:rPr>
              <a:t>(13)</a:t>
            </a:r>
            <a:r>
              <a:rPr lang="zh-CN" altLang="en-US" dirty="0">
                <a:latin typeface="Times New Roman" panose="02020603050405020304" pitchFamily="18" charset="0"/>
                <a:cs typeface="Times New Roman" panose="02020603050405020304" pitchFamily="18" charset="0"/>
              </a:rPr>
              <a:t>所表示</a:t>
            </a:r>
            <a:r>
              <a:rPr lang="zh-CN" altLang="en-US" dirty="0" smtClean="0">
                <a:latin typeface="Times New Roman" panose="02020603050405020304" pitchFamily="18" charset="0"/>
                <a:cs typeface="Times New Roman" panose="02020603050405020304" pitchFamily="18" charset="0"/>
              </a:rPr>
              <a:t>。</a:t>
            </a:r>
            <a:endParaRPr lang="en-US" altLang="zh-CN" dirty="0" smtClean="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(13)</a:t>
            </a:r>
          </a:p>
          <a:p>
            <a:r>
              <a:rPr lang="en-US" altLang="zh-CN" dirty="0">
                <a:latin typeface="Times New Roman" panose="02020603050405020304" pitchFamily="18" charset="0"/>
                <a:cs typeface="Times New Roman" panose="02020603050405020304" pitchFamily="18" charset="0"/>
              </a:rPr>
              <a:t>The balloon is going up.</a:t>
            </a:r>
          </a:p>
          <a:p>
            <a:endParaRPr lang="zh-CN" altLang="en-US"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(c</a:t>
            </a:r>
            <a:r>
              <a:rPr lang="en-US" altLang="zh-CN" dirty="0" smtClean="0">
                <a:latin typeface="Times New Roman" panose="02020603050405020304" pitchFamily="18" charset="0"/>
                <a:cs typeface="Times New Roman" panose="02020603050405020304" pitchFamily="18" charset="0"/>
              </a:rPr>
              <a:t>)</a:t>
            </a:r>
            <a:r>
              <a:rPr lang="zh-CN" altLang="en-US" b="1" dirty="0" smtClean="0">
                <a:latin typeface="Times New Roman" panose="02020603050405020304" pitchFamily="18" charset="0"/>
                <a:cs typeface="Times New Roman" panose="02020603050405020304" pitchFamily="18" charset="0"/>
              </a:rPr>
              <a:t>视点为中心</a:t>
            </a:r>
            <a:r>
              <a:rPr lang="en-US" altLang="zh-CN" b="1" dirty="0" smtClean="0">
                <a:latin typeface="Times New Roman" panose="02020603050405020304" pitchFamily="18" charset="0"/>
                <a:cs typeface="Times New Roman" panose="02020603050405020304" pitchFamily="18" charset="0"/>
              </a:rPr>
              <a:t>Viewpoint-centered (VC)</a:t>
            </a:r>
            <a:r>
              <a:rPr lang="zh-CN" altLang="en-US" dirty="0" smtClean="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如</a:t>
            </a:r>
            <a:r>
              <a:rPr lang="en-US" altLang="zh-CN" dirty="0">
                <a:latin typeface="Times New Roman" panose="02020603050405020304" pitchFamily="18" charset="0"/>
                <a:cs typeface="Times New Roman" panose="02020603050405020304" pitchFamily="18" charset="0"/>
              </a:rPr>
              <a:t>(14a)</a:t>
            </a:r>
            <a:r>
              <a:rPr lang="zh-CN" altLang="en-US" dirty="0">
                <a:latin typeface="Times New Roman" panose="02020603050405020304" pitchFamily="18" charset="0"/>
                <a:cs typeface="Times New Roman" panose="02020603050405020304" pitchFamily="18" charset="0"/>
              </a:rPr>
              <a:t>，包括</a:t>
            </a:r>
            <a:r>
              <a:rPr lang="zh-CN" altLang="en-US" dirty="0" smtClean="0">
                <a:latin typeface="Times New Roman" panose="02020603050405020304" pitchFamily="18" charset="0"/>
                <a:cs typeface="Times New Roman" panose="02020603050405020304" pitchFamily="18" charset="0"/>
              </a:rPr>
              <a:t>锚定</a:t>
            </a:r>
            <a:r>
              <a:rPr lang="zh-CN" altLang="en-US" dirty="0">
                <a:latin typeface="Times New Roman" panose="02020603050405020304" pitchFamily="18" charset="0"/>
                <a:cs typeface="Times New Roman" panose="02020603050405020304" pitchFamily="18" charset="0"/>
              </a:rPr>
              <a:t>在指示中心的一类运动情况</a:t>
            </a:r>
            <a:r>
              <a:rPr lang="zh-CN" altLang="en-US" dirty="0" smtClean="0">
                <a:latin typeface="Times New Roman" panose="02020603050405020304" pitchFamily="18" charset="0"/>
                <a:cs typeface="Times New Roman" panose="02020603050405020304" pitchFamily="18" charset="0"/>
              </a:rPr>
              <a:t>。</a:t>
            </a:r>
            <a:endParaRPr lang="en-US" altLang="zh-CN" dirty="0" smtClean="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(14a)</a:t>
            </a:r>
          </a:p>
          <a:p>
            <a:r>
              <a:rPr lang="en-US" altLang="zh-CN" dirty="0">
                <a:latin typeface="Times New Roman" panose="02020603050405020304" pitchFamily="18" charset="0"/>
                <a:cs typeface="Times New Roman" panose="02020603050405020304" pitchFamily="18" charset="0"/>
              </a:rPr>
              <a:t>The car is coming (this way).</a:t>
            </a:r>
            <a:endParaRPr lang="zh-CN" altLang="en-US" dirty="0" smtClean="0">
              <a:latin typeface="Times New Roman" panose="02020603050405020304" pitchFamily="18" charset="0"/>
              <a:cs typeface="Times New Roman" panose="02020603050405020304" pitchFamily="18" charset="0"/>
            </a:endParaRPr>
          </a:p>
          <a:p>
            <a:endParaRPr lang="en-US" altLang="zh-CN" b="1" dirty="0" smtClean="0"/>
          </a:p>
          <a:p>
            <a:endParaRPr lang="en-US" altLang="zh-CN" dirty="0"/>
          </a:p>
        </p:txBody>
      </p:sp>
      <p:sp>
        <p:nvSpPr>
          <p:cNvPr id="8" name="矩形 7"/>
          <p:cNvSpPr/>
          <p:nvPr/>
        </p:nvSpPr>
        <p:spPr>
          <a:xfrm>
            <a:off x="1084546" y="1742103"/>
            <a:ext cx="10269253" cy="369332"/>
          </a:xfrm>
          <a:prstGeom prst="rect">
            <a:avLst/>
          </a:prstGeom>
        </p:spPr>
        <p:txBody>
          <a:bodyPr wrap="square">
            <a:spAutoFit/>
          </a:bodyPr>
          <a:lstStyle/>
          <a:p>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67032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7080" y="442339"/>
            <a:ext cx="395999" cy="669046"/>
          </a:xfrm>
          <a:prstGeom prst="rect">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sp>
        <p:nvSpPr>
          <p:cNvPr id="34" name="矩形 33"/>
          <p:cNvSpPr/>
          <p:nvPr/>
        </p:nvSpPr>
        <p:spPr>
          <a:xfrm>
            <a:off x="494147" y="442316"/>
            <a:ext cx="163285" cy="6690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6150" y="449517"/>
            <a:ext cx="2330697" cy="654646"/>
          </a:xfrm>
          <a:prstGeom prst="rect">
            <a:avLst/>
          </a:prstGeom>
        </p:spPr>
      </p:pic>
      <p:sp>
        <p:nvSpPr>
          <p:cNvPr id="39" name="矩形 38"/>
          <p:cNvSpPr/>
          <p:nvPr/>
        </p:nvSpPr>
        <p:spPr>
          <a:xfrm>
            <a:off x="11994002" y="442316"/>
            <a:ext cx="198000" cy="669046"/>
          </a:xfrm>
          <a:prstGeom prst="rect">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sp>
        <p:nvSpPr>
          <p:cNvPr id="4" name="矩形 3"/>
          <p:cNvSpPr/>
          <p:nvPr/>
        </p:nvSpPr>
        <p:spPr>
          <a:xfrm>
            <a:off x="657431" y="903160"/>
            <a:ext cx="11238561" cy="596253"/>
          </a:xfrm>
          <a:prstGeom prst="rect">
            <a:avLst/>
          </a:prstGeom>
        </p:spPr>
        <p:txBody>
          <a:bodyPr wrap="square">
            <a:spAutoFit/>
          </a:bodyPr>
          <a:lstStyle/>
          <a:p>
            <a:pPr marL="342900" lvl="0" indent="-342900" fontAlgn="base">
              <a:lnSpc>
                <a:spcPct val="110000"/>
              </a:lnSpc>
              <a:spcBef>
                <a:spcPct val="20000"/>
              </a:spcBef>
              <a:spcAft>
                <a:spcPct val="0"/>
              </a:spcAft>
              <a:buClr>
                <a:srgbClr val="000000"/>
              </a:buClr>
              <a:buSzPct val="70000"/>
              <a:buFont typeface="Wingdings" pitchFamily="2" charset="2"/>
              <a:buChar char="l"/>
              <a:defRPr/>
            </a:pPr>
            <a:r>
              <a:rPr kumimoji="1" lang="zh-CN" altLang="en-US" sz="3200"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整体空间语义理论</a:t>
            </a:r>
            <a:r>
              <a:rPr lang="en-US" altLang="zh-CN" sz="2400" b="1" dirty="0" smtClean="0">
                <a:latin typeface="Times New Roman" panose="02020603050405020304" pitchFamily="18" charset="0"/>
                <a:cs typeface="Times New Roman" panose="02020603050405020304" pitchFamily="18" charset="0"/>
              </a:rPr>
              <a:t>Holistic </a:t>
            </a:r>
            <a:r>
              <a:rPr lang="en-US" altLang="zh-CN" sz="2400" b="1" dirty="0">
                <a:latin typeface="Times New Roman" panose="02020603050405020304" pitchFamily="18" charset="0"/>
                <a:cs typeface="Times New Roman" panose="02020603050405020304" pitchFamily="18" charset="0"/>
              </a:rPr>
              <a:t>Spatial Semantics of motion events</a:t>
            </a:r>
            <a:endParaRPr kumimoji="1" lang="en-US" altLang="zh-CN" sz="4000"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灯片编号占位符 2"/>
          <p:cNvSpPr>
            <a:spLocks noGrp="1"/>
          </p:cNvSpPr>
          <p:nvPr>
            <p:ph type="sldNum" sz="quarter" idx="12"/>
          </p:nvPr>
        </p:nvSpPr>
        <p:spPr/>
        <p:txBody>
          <a:bodyPr/>
          <a:lstStyle/>
          <a:p>
            <a:fld id="{47B07988-34B2-4014-AEBA-95FEB39318C4}" type="slidenum">
              <a:rPr lang="zh-CN" altLang="en-US" smtClean="0"/>
              <a:t>23</a:t>
            </a:fld>
            <a:endParaRPr lang="zh-CN" altLang="en-US" dirty="0"/>
          </a:p>
        </p:txBody>
      </p:sp>
      <p:sp>
        <p:nvSpPr>
          <p:cNvPr id="11" name="标题 1"/>
          <p:cNvSpPr txBox="1">
            <a:spLocks/>
          </p:cNvSpPr>
          <p:nvPr/>
        </p:nvSpPr>
        <p:spPr bwMode="auto">
          <a:xfrm>
            <a:off x="2524760" y="37560"/>
            <a:ext cx="5784850" cy="823913"/>
          </a:xfrm>
          <a:prstGeom prst="rect">
            <a:avLst/>
          </a:prstGeom>
          <a:noFill/>
          <a:ln w="9525">
            <a:noFill/>
            <a:miter lim="800000"/>
            <a:headEnd/>
            <a:tailEnd/>
          </a:ln>
        </p:spPr>
        <p:txBody>
          <a:bodyPr vert="horz" wrap="none" lIns="0" tIns="45720" rIns="0" bIns="45720" numCol="1" anchor="ctr" anchorCtr="0" compatLnSpc="1">
            <a:prstTxWarp prst="textNoShape">
              <a:avLst/>
            </a:prstTxWarp>
          </a:bodyPr>
          <a:lstStyle>
            <a:lvl1pPr algn="ctr" rtl="0" eaLnBrk="1" fontAlgn="base" hangingPunct="1">
              <a:spcBef>
                <a:spcPct val="0"/>
              </a:spcBef>
              <a:spcAft>
                <a:spcPct val="0"/>
              </a:spcAft>
              <a:defRPr kumimoji="1" sz="4000" b="1">
                <a:solidFill>
                  <a:srgbClr val="FF3300"/>
                </a:solidFill>
                <a:latin typeface="微软雅黑" panose="020B0503020204020204" pitchFamily="34" charset="-122"/>
                <a:ea typeface="微软雅黑" panose="020B0503020204020204" pitchFamily="34" charset="-122"/>
                <a:cs typeface="+mj-cs"/>
              </a:defRPr>
            </a:lvl1pPr>
            <a:lvl2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2pPr>
            <a:lvl3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3pPr>
            <a:lvl4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4pPr>
            <a:lvl5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5pPr>
            <a:lvl6pPr marL="4572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6pPr>
            <a:lvl7pPr marL="9144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7pPr>
            <a:lvl8pPr marL="13716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8pPr>
            <a:lvl9pPr marL="18288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4000" b="1"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rPr>
              <a:t>研究背景</a:t>
            </a:r>
            <a:endParaRPr kumimoji="1" lang="zh-CN" altLang="en-US" sz="40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j-cs"/>
            </a:endParaRPr>
          </a:p>
        </p:txBody>
      </p:sp>
      <p:sp>
        <p:nvSpPr>
          <p:cNvPr id="12" name="矩形 11"/>
          <p:cNvSpPr/>
          <p:nvPr/>
        </p:nvSpPr>
        <p:spPr>
          <a:xfrm>
            <a:off x="986536" y="1331109"/>
            <a:ext cx="9947033" cy="3416320"/>
          </a:xfrm>
          <a:prstGeom prst="rect">
            <a:avLst/>
          </a:prstGeom>
        </p:spPr>
        <p:txBody>
          <a:bodyPr wrap="square">
            <a:spAutoFit/>
          </a:bodyPr>
          <a:lstStyle/>
          <a:p>
            <a:endParaRPr lang="en-US" altLang="zh-CN"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zh-CN" altLang="zh-CN" dirty="0" smtClean="0"/>
              <a:t>该</a:t>
            </a:r>
            <a:r>
              <a:rPr lang="zh-CN" altLang="zh-CN" dirty="0"/>
              <a:t>理论认为以下七个语义范畴是分析世界语言空间语义所必需</a:t>
            </a:r>
            <a:r>
              <a:rPr lang="zh-CN" altLang="zh-CN" dirty="0" smtClean="0"/>
              <a:t>的</a:t>
            </a:r>
            <a:r>
              <a:rPr lang="zh-CN" altLang="en-US" dirty="0" smtClean="0"/>
              <a:t>：</a:t>
            </a:r>
            <a:endParaRPr lang="en-US" altLang="zh-CN" dirty="0" smtClean="0"/>
          </a:p>
          <a:p>
            <a:r>
              <a:rPr lang="en-US" altLang="zh-CN" dirty="0" smtClean="0">
                <a:latin typeface="Times New Roman" panose="02020603050405020304" pitchFamily="18" charset="0"/>
                <a:cs typeface="Times New Roman" panose="02020603050405020304" pitchFamily="18" charset="0"/>
              </a:rPr>
              <a:t>6. </a:t>
            </a:r>
            <a:r>
              <a:rPr lang="zh-CN" altLang="en-US" b="1" dirty="0" smtClean="0">
                <a:latin typeface="Times New Roman" panose="02020603050405020304" pitchFamily="18" charset="0"/>
                <a:cs typeface="Times New Roman" panose="02020603050405020304" pitchFamily="18" charset="0"/>
              </a:rPr>
              <a:t>方向</a:t>
            </a:r>
            <a:r>
              <a:rPr lang="en-US" altLang="zh-CN" b="1" dirty="0" smtClean="0">
                <a:latin typeface="Times New Roman" panose="02020603050405020304" pitchFamily="18" charset="0"/>
                <a:cs typeface="Times New Roman" panose="02020603050405020304" pitchFamily="18" charset="0"/>
              </a:rPr>
              <a:t>Direction(D):</a:t>
            </a:r>
            <a:r>
              <a:rPr lang="zh-CN" altLang="zh-CN" dirty="0">
                <a:latin typeface="Times New Roman" panose="02020603050405020304" pitchFamily="18" charset="0"/>
                <a:cs typeface="Times New Roman" panose="02020603050405020304" pitchFamily="18" charset="0"/>
              </a:rPr>
              <a:t>可以表示无限制位移的一类，定义为运动事件被指定沿着</a:t>
            </a:r>
            <a:r>
              <a:rPr lang="en-US" altLang="zh-CN" dirty="0">
                <a:latin typeface="Times New Roman" panose="02020603050405020304" pitchFamily="18" charset="0"/>
                <a:cs typeface="Times New Roman" panose="02020603050405020304" pitchFamily="18" charset="0"/>
              </a:rPr>
              <a:t>FOR</a:t>
            </a:r>
            <a:r>
              <a:rPr lang="zh-CN" altLang="zh-CN" dirty="0">
                <a:latin typeface="Times New Roman" panose="02020603050405020304" pitchFamily="18" charset="0"/>
                <a:cs typeface="Times New Roman" panose="02020603050405020304" pitchFamily="18" charset="0"/>
              </a:rPr>
              <a:t>某一轴代表的向量。与路径的区别是没有涉及</a:t>
            </a:r>
            <a:r>
              <a:rPr lang="en-US" altLang="zh-CN" dirty="0">
                <a:latin typeface="Times New Roman" panose="02020603050405020304" pitchFamily="18" charset="0"/>
                <a:cs typeface="Times New Roman" panose="02020603050405020304" pitchFamily="18" charset="0"/>
              </a:rPr>
              <a:t>LM</a:t>
            </a:r>
            <a:r>
              <a:rPr lang="zh-CN" altLang="zh-CN" dirty="0">
                <a:latin typeface="Times New Roman" panose="02020603050405020304" pitchFamily="18" charset="0"/>
                <a:cs typeface="Times New Roman" panose="02020603050405020304" pitchFamily="18" charset="0"/>
              </a:rPr>
              <a:t>。</a:t>
            </a:r>
          </a:p>
          <a:p>
            <a:endParaRPr lang="en-US" altLang="zh-CN" b="1" dirty="0" smtClean="0">
              <a:latin typeface="Times New Roman" panose="02020603050405020304" pitchFamily="18" charset="0"/>
              <a:cs typeface="Times New Roman" panose="02020603050405020304" pitchFamily="18" charset="0"/>
            </a:endParaRPr>
          </a:p>
          <a:p>
            <a:pPr marL="342900" indent="-342900">
              <a:buAutoNum type="arabicPeriod" startAt="7"/>
            </a:pPr>
            <a:r>
              <a:rPr lang="zh-CN" altLang="en-US" b="1" dirty="0" smtClean="0">
                <a:latin typeface="Times New Roman" panose="02020603050405020304" pitchFamily="18" charset="0"/>
                <a:cs typeface="Times New Roman" panose="02020603050405020304" pitchFamily="18" charset="0"/>
              </a:rPr>
              <a:t>路径</a:t>
            </a:r>
            <a:r>
              <a:rPr lang="en-US" altLang="zh-CN" b="1" dirty="0" smtClean="0">
                <a:latin typeface="Times New Roman" panose="02020603050405020304" pitchFamily="18" charset="0"/>
                <a:cs typeface="Times New Roman" panose="02020603050405020304" pitchFamily="18" charset="0"/>
              </a:rPr>
              <a:t>Path(P):</a:t>
            </a:r>
            <a:r>
              <a:rPr lang="zh-CN" altLang="en-US" dirty="0">
                <a:latin typeface="Times New Roman" panose="02020603050405020304" pitchFamily="18" charset="0"/>
                <a:cs typeface="Times New Roman" panose="02020603050405020304" pitchFamily="18" charset="0"/>
              </a:rPr>
              <a:t>表示有限制位移，即</a:t>
            </a:r>
            <a:r>
              <a:rPr lang="en-US" altLang="zh-CN" dirty="0">
                <a:latin typeface="Times New Roman" panose="02020603050405020304" pitchFamily="18" charset="0"/>
                <a:cs typeface="Times New Roman" panose="02020603050405020304" pitchFamily="18" charset="0"/>
              </a:rPr>
              <a:t>LM</a:t>
            </a:r>
            <a:r>
              <a:rPr lang="zh-CN" altLang="en-US" dirty="0">
                <a:latin typeface="Times New Roman" panose="02020603050405020304" pitchFamily="18" charset="0"/>
                <a:cs typeface="Times New Roman" panose="02020603050405020304" pitchFamily="18" charset="0"/>
              </a:rPr>
              <a:t>和</a:t>
            </a:r>
            <a:r>
              <a:rPr lang="en-US" altLang="zh-CN" dirty="0">
                <a:latin typeface="Times New Roman" panose="02020603050405020304" pitchFamily="18" charset="0"/>
                <a:cs typeface="Times New Roman" panose="02020603050405020304" pitchFamily="18" charset="0"/>
              </a:rPr>
              <a:t>R</a:t>
            </a:r>
            <a:r>
              <a:rPr lang="zh-CN" altLang="en-US" dirty="0">
                <a:latin typeface="Times New Roman" panose="02020603050405020304" pitchFamily="18" charset="0"/>
                <a:cs typeface="Times New Roman" panose="02020603050405020304" pitchFamily="18" charset="0"/>
              </a:rPr>
              <a:t>被专门用来指明位移的起点、中间过程和终点。相比</a:t>
            </a:r>
            <a:r>
              <a:rPr lang="en-US" altLang="zh-CN" dirty="0">
                <a:latin typeface="Times New Roman" panose="02020603050405020304" pitchFamily="18" charset="0"/>
                <a:cs typeface="Times New Roman" panose="02020603050405020304" pitchFamily="18" charset="0"/>
              </a:rPr>
              <a:t>Talmy</a:t>
            </a:r>
            <a:r>
              <a:rPr lang="zh-CN" altLang="en-US" dirty="0">
                <a:latin typeface="Times New Roman" panose="02020603050405020304" pitchFamily="18" charset="0"/>
                <a:cs typeface="Times New Roman" panose="02020603050405020304" pitchFamily="18" charset="0"/>
              </a:rPr>
              <a:t>理论的</a:t>
            </a:r>
            <a:r>
              <a:rPr lang="en-US" altLang="zh-CN" dirty="0">
                <a:latin typeface="Times New Roman" panose="02020603050405020304" pitchFamily="18" charset="0"/>
                <a:cs typeface="Times New Roman" panose="02020603050405020304" pitchFamily="18" charset="0"/>
              </a:rPr>
              <a:t>Path, HSS</a:t>
            </a:r>
            <a:r>
              <a:rPr lang="zh-CN" altLang="en-US" dirty="0">
                <a:latin typeface="Times New Roman" panose="02020603050405020304" pitchFamily="18" charset="0"/>
                <a:cs typeface="Times New Roman" panose="02020603050405020304" pitchFamily="18" charset="0"/>
              </a:rPr>
              <a:t>理论中将</a:t>
            </a:r>
            <a:r>
              <a:rPr lang="en-US" altLang="zh-CN" dirty="0">
                <a:latin typeface="Times New Roman" panose="02020603050405020304" pitchFamily="18" charset="0"/>
                <a:cs typeface="Times New Roman" panose="02020603050405020304" pitchFamily="18" charset="0"/>
              </a:rPr>
              <a:t>Path</a:t>
            </a:r>
            <a:r>
              <a:rPr lang="zh-CN" altLang="en-US" dirty="0">
                <a:latin typeface="Times New Roman" panose="02020603050405020304" pitchFamily="18" charset="0"/>
                <a:cs typeface="Times New Roman" panose="02020603050405020304" pitchFamily="18" charset="0"/>
              </a:rPr>
              <a:t>限制为位移体相对位置发生的改变，因此，如果在空间话语中既没有表达方向也没有表达路径，即使有运动在此理论下都是非位移的如</a:t>
            </a:r>
            <a:r>
              <a:rPr lang="en-US" altLang="zh-CN" dirty="0">
                <a:latin typeface="Times New Roman" panose="02020603050405020304" pitchFamily="18" charset="0"/>
                <a:cs typeface="Times New Roman" panose="02020603050405020304" pitchFamily="18" charset="0"/>
              </a:rPr>
              <a:t>(11) </a:t>
            </a:r>
            <a:endParaRPr lang="en-US" altLang="zh-CN" dirty="0" smtClean="0">
              <a:latin typeface="Times New Roman" panose="02020603050405020304" pitchFamily="18" charset="0"/>
              <a:cs typeface="Times New Roman" panose="02020603050405020304" pitchFamily="18" charset="0"/>
            </a:endParaRPr>
          </a:p>
          <a:p>
            <a:r>
              <a:rPr lang="en-US" altLang="zh-CN" dirty="0" smtClean="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11)</a:t>
            </a:r>
          </a:p>
          <a:p>
            <a:r>
              <a:rPr lang="en-US" altLang="zh-CN" dirty="0" smtClean="0">
                <a:latin typeface="Times New Roman" panose="02020603050405020304" pitchFamily="18" charset="0"/>
                <a:cs typeface="Times New Roman" panose="02020603050405020304" pitchFamily="18" charset="0"/>
              </a:rPr>
              <a:t>      Mary </a:t>
            </a:r>
            <a:r>
              <a:rPr lang="en-US" altLang="zh-CN" dirty="0">
                <a:latin typeface="Times New Roman" panose="02020603050405020304" pitchFamily="18" charset="0"/>
                <a:cs typeface="Times New Roman" panose="02020603050405020304" pitchFamily="18" charset="0"/>
              </a:rPr>
              <a:t>is jogging in the park</a:t>
            </a:r>
            <a:r>
              <a:rPr lang="en-US" altLang="zh-CN" dirty="0" smtClean="0">
                <a:latin typeface="Times New Roman" panose="02020603050405020304" pitchFamily="18" charset="0"/>
                <a:cs typeface="Times New Roman" panose="02020603050405020304" pitchFamily="18" charset="0"/>
              </a:rPr>
              <a:t>.</a:t>
            </a:r>
          </a:p>
          <a:p>
            <a:endParaRPr lang="en-US" altLang="zh-CN" dirty="0">
              <a:latin typeface="Times New Roman" panose="02020603050405020304" pitchFamily="18" charset="0"/>
              <a:cs typeface="Times New Roman" panose="02020603050405020304" pitchFamily="18" charset="0"/>
            </a:endParaRPr>
          </a:p>
          <a:p>
            <a:endParaRPr lang="en-US" altLang="zh-CN" dirty="0"/>
          </a:p>
        </p:txBody>
      </p:sp>
      <p:sp>
        <p:nvSpPr>
          <p:cNvPr id="8" name="矩形 7"/>
          <p:cNvSpPr/>
          <p:nvPr/>
        </p:nvSpPr>
        <p:spPr>
          <a:xfrm>
            <a:off x="1084546" y="1742103"/>
            <a:ext cx="10269253" cy="369332"/>
          </a:xfrm>
          <a:prstGeom prst="rect">
            <a:avLst/>
          </a:prstGeom>
        </p:spPr>
        <p:txBody>
          <a:bodyPr wrap="square">
            <a:spAutoFit/>
          </a:bodyPr>
          <a:lstStyle/>
          <a:p>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38799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7080" y="442339"/>
            <a:ext cx="395999" cy="669046"/>
          </a:xfrm>
          <a:prstGeom prst="rect">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sp>
        <p:nvSpPr>
          <p:cNvPr id="34" name="矩形 33"/>
          <p:cNvSpPr/>
          <p:nvPr/>
        </p:nvSpPr>
        <p:spPr>
          <a:xfrm>
            <a:off x="494147" y="442316"/>
            <a:ext cx="163285" cy="6690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6150" y="449517"/>
            <a:ext cx="2330697" cy="654646"/>
          </a:xfrm>
          <a:prstGeom prst="rect">
            <a:avLst/>
          </a:prstGeom>
        </p:spPr>
      </p:pic>
      <p:sp>
        <p:nvSpPr>
          <p:cNvPr id="39" name="矩形 38"/>
          <p:cNvSpPr/>
          <p:nvPr/>
        </p:nvSpPr>
        <p:spPr>
          <a:xfrm>
            <a:off x="11994002" y="442316"/>
            <a:ext cx="198000" cy="669046"/>
          </a:xfrm>
          <a:prstGeom prst="rect">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sp>
        <p:nvSpPr>
          <p:cNvPr id="4" name="矩形 3"/>
          <p:cNvSpPr/>
          <p:nvPr/>
        </p:nvSpPr>
        <p:spPr>
          <a:xfrm>
            <a:off x="657431" y="903160"/>
            <a:ext cx="11238561" cy="596253"/>
          </a:xfrm>
          <a:prstGeom prst="rect">
            <a:avLst/>
          </a:prstGeom>
        </p:spPr>
        <p:txBody>
          <a:bodyPr wrap="square">
            <a:spAutoFit/>
          </a:bodyPr>
          <a:lstStyle/>
          <a:p>
            <a:pPr marL="342900" lvl="0" indent="-342900" fontAlgn="base">
              <a:lnSpc>
                <a:spcPct val="110000"/>
              </a:lnSpc>
              <a:spcBef>
                <a:spcPct val="20000"/>
              </a:spcBef>
              <a:spcAft>
                <a:spcPct val="0"/>
              </a:spcAft>
              <a:buClr>
                <a:srgbClr val="000000"/>
              </a:buClr>
              <a:buSzPct val="70000"/>
              <a:buFont typeface="Wingdings" pitchFamily="2" charset="2"/>
              <a:buChar char="l"/>
              <a:defRPr/>
            </a:pPr>
            <a:r>
              <a:rPr kumimoji="1" lang="zh-CN" altLang="en-US" sz="3200"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整体空间语义理论</a:t>
            </a:r>
            <a:r>
              <a:rPr lang="en-US" altLang="zh-CN" sz="2400" b="1" dirty="0" smtClean="0">
                <a:latin typeface="Times New Roman" panose="02020603050405020304" pitchFamily="18" charset="0"/>
                <a:cs typeface="Times New Roman" panose="02020603050405020304" pitchFamily="18" charset="0"/>
              </a:rPr>
              <a:t>Holistic </a:t>
            </a:r>
            <a:r>
              <a:rPr lang="en-US" altLang="zh-CN" sz="2400" b="1" dirty="0">
                <a:latin typeface="Times New Roman" panose="02020603050405020304" pitchFamily="18" charset="0"/>
                <a:cs typeface="Times New Roman" panose="02020603050405020304" pitchFamily="18" charset="0"/>
              </a:rPr>
              <a:t>Spatial Semantics of motion events</a:t>
            </a:r>
            <a:endParaRPr kumimoji="1" lang="en-US" altLang="zh-CN" sz="4000"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灯片编号占位符 2"/>
          <p:cNvSpPr>
            <a:spLocks noGrp="1"/>
          </p:cNvSpPr>
          <p:nvPr>
            <p:ph type="sldNum" sz="quarter" idx="12"/>
          </p:nvPr>
        </p:nvSpPr>
        <p:spPr/>
        <p:txBody>
          <a:bodyPr/>
          <a:lstStyle/>
          <a:p>
            <a:fld id="{47B07988-34B2-4014-AEBA-95FEB39318C4}" type="slidenum">
              <a:rPr lang="zh-CN" altLang="en-US" smtClean="0"/>
              <a:t>24</a:t>
            </a:fld>
            <a:endParaRPr lang="zh-CN" altLang="en-US" dirty="0"/>
          </a:p>
        </p:txBody>
      </p:sp>
      <p:sp>
        <p:nvSpPr>
          <p:cNvPr id="11" name="标题 1"/>
          <p:cNvSpPr txBox="1">
            <a:spLocks/>
          </p:cNvSpPr>
          <p:nvPr/>
        </p:nvSpPr>
        <p:spPr bwMode="auto">
          <a:xfrm>
            <a:off x="2524760" y="37560"/>
            <a:ext cx="5784850" cy="823913"/>
          </a:xfrm>
          <a:prstGeom prst="rect">
            <a:avLst/>
          </a:prstGeom>
          <a:noFill/>
          <a:ln w="9525">
            <a:noFill/>
            <a:miter lim="800000"/>
            <a:headEnd/>
            <a:tailEnd/>
          </a:ln>
        </p:spPr>
        <p:txBody>
          <a:bodyPr vert="horz" wrap="none" lIns="0" tIns="45720" rIns="0" bIns="45720" numCol="1" anchor="ctr" anchorCtr="0" compatLnSpc="1">
            <a:prstTxWarp prst="textNoShape">
              <a:avLst/>
            </a:prstTxWarp>
          </a:bodyPr>
          <a:lstStyle>
            <a:lvl1pPr algn="ctr" rtl="0" eaLnBrk="1" fontAlgn="base" hangingPunct="1">
              <a:spcBef>
                <a:spcPct val="0"/>
              </a:spcBef>
              <a:spcAft>
                <a:spcPct val="0"/>
              </a:spcAft>
              <a:defRPr kumimoji="1" sz="4000" b="1">
                <a:solidFill>
                  <a:srgbClr val="FF3300"/>
                </a:solidFill>
                <a:latin typeface="微软雅黑" panose="020B0503020204020204" pitchFamily="34" charset="-122"/>
                <a:ea typeface="微软雅黑" panose="020B0503020204020204" pitchFamily="34" charset="-122"/>
                <a:cs typeface="+mj-cs"/>
              </a:defRPr>
            </a:lvl1pPr>
            <a:lvl2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2pPr>
            <a:lvl3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3pPr>
            <a:lvl4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4pPr>
            <a:lvl5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5pPr>
            <a:lvl6pPr marL="4572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6pPr>
            <a:lvl7pPr marL="9144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7pPr>
            <a:lvl8pPr marL="13716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8pPr>
            <a:lvl9pPr marL="18288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4000" b="1"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rPr>
              <a:t>研究背景</a:t>
            </a:r>
            <a:endParaRPr kumimoji="1" lang="zh-CN" altLang="en-US" sz="40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j-cs"/>
            </a:endParaRPr>
          </a:p>
        </p:txBody>
      </p:sp>
      <p:sp>
        <p:nvSpPr>
          <p:cNvPr id="12" name="矩形 11"/>
          <p:cNvSpPr/>
          <p:nvPr/>
        </p:nvSpPr>
        <p:spPr>
          <a:xfrm>
            <a:off x="986536" y="1331109"/>
            <a:ext cx="9947033" cy="1200329"/>
          </a:xfrm>
          <a:prstGeom prst="rect">
            <a:avLst/>
          </a:prstGeom>
        </p:spPr>
        <p:txBody>
          <a:bodyPr wrap="square">
            <a:spAutoFit/>
          </a:bodyPr>
          <a:lstStyle/>
          <a:p>
            <a:endParaRPr lang="en-US" altLang="zh-CN"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zh-CN" altLang="zh-CN" dirty="0" smtClean="0"/>
              <a:t>该</a:t>
            </a:r>
            <a:r>
              <a:rPr lang="zh-CN" altLang="zh-CN" dirty="0"/>
              <a:t>理论认为以下七个语义范畴是分析世界语言空间语义所必需</a:t>
            </a:r>
            <a:r>
              <a:rPr lang="zh-CN" altLang="zh-CN" dirty="0" smtClean="0"/>
              <a:t>的</a:t>
            </a:r>
            <a:r>
              <a:rPr lang="zh-CN" altLang="en-US" dirty="0" smtClean="0"/>
              <a:t>：</a:t>
            </a:r>
            <a:endParaRPr lang="en-US" altLang="zh-CN" b="1" dirty="0" smtClean="0">
              <a:latin typeface="Times New Roman" panose="02020603050405020304" pitchFamily="18" charset="0"/>
              <a:cs typeface="Times New Roman" panose="02020603050405020304" pitchFamily="18" charset="0"/>
            </a:endParaRPr>
          </a:p>
          <a:p>
            <a:pPr marL="342900" indent="-342900">
              <a:buAutoNum type="arabicPeriod" startAt="7"/>
            </a:pPr>
            <a:r>
              <a:rPr lang="zh-CN" altLang="en-US" b="1" dirty="0" smtClean="0">
                <a:latin typeface="Times New Roman" panose="02020603050405020304" pitchFamily="18" charset="0"/>
                <a:cs typeface="Times New Roman" panose="02020603050405020304" pitchFamily="18" charset="0"/>
              </a:rPr>
              <a:t>路径</a:t>
            </a:r>
            <a:r>
              <a:rPr lang="en-US" altLang="zh-CN" b="1" dirty="0" smtClean="0">
                <a:latin typeface="Times New Roman" panose="02020603050405020304" pitchFamily="18" charset="0"/>
                <a:cs typeface="Times New Roman" panose="02020603050405020304" pitchFamily="18" charset="0"/>
              </a:rPr>
              <a:t>Path(P):</a:t>
            </a:r>
            <a:r>
              <a:rPr lang="zh-CN" altLang="en-US" dirty="0">
                <a:latin typeface="Times New Roman" panose="02020603050405020304" pitchFamily="18" charset="0"/>
                <a:cs typeface="Times New Roman" panose="02020603050405020304" pitchFamily="18" charset="0"/>
              </a:rPr>
              <a:t>相反，</a:t>
            </a:r>
            <a:r>
              <a:rPr lang="en-US" altLang="zh-CN" dirty="0">
                <a:latin typeface="Times New Roman" panose="02020603050405020304" pitchFamily="18" charset="0"/>
                <a:cs typeface="Times New Roman" panose="02020603050405020304" pitchFamily="18" charset="0"/>
              </a:rPr>
              <a:t>Path</a:t>
            </a:r>
            <a:r>
              <a:rPr lang="zh-CN" altLang="en-US" dirty="0">
                <a:latin typeface="Times New Roman" panose="02020603050405020304" pitchFamily="18" charset="0"/>
                <a:cs typeface="Times New Roman" panose="02020603050405020304" pitchFamily="18" charset="0"/>
              </a:rPr>
              <a:t>的值并不一定意味着</a:t>
            </a:r>
            <a:r>
              <a:rPr lang="en-US" altLang="zh-CN" dirty="0">
                <a:latin typeface="Times New Roman" panose="02020603050405020304" pitchFamily="18" charset="0"/>
                <a:cs typeface="Times New Roman" panose="02020603050405020304" pitchFamily="18" charset="0"/>
              </a:rPr>
              <a:t>Motion</a:t>
            </a:r>
            <a:r>
              <a:rPr lang="zh-CN" altLang="en-US" dirty="0">
                <a:latin typeface="Times New Roman" panose="02020603050405020304" pitchFamily="18" charset="0"/>
                <a:cs typeface="Times New Roman" panose="02020603050405020304" pitchFamily="18" charset="0"/>
              </a:rPr>
              <a:t>的值为正</a:t>
            </a:r>
            <a:endParaRPr lang="en-US" altLang="zh-CN" dirty="0">
              <a:latin typeface="Times New Roman" panose="02020603050405020304" pitchFamily="18" charset="0"/>
              <a:cs typeface="Times New Roman" panose="02020603050405020304" pitchFamily="18" charset="0"/>
            </a:endParaRPr>
          </a:p>
          <a:p>
            <a:endParaRPr lang="en-US" altLang="zh-CN" dirty="0"/>
          </a:p>
        </p:txBody>
      </p:sp>
      <p:sp>
        <p:nvSpPr>
          <p:cNvPr id="8" name="矩形 7"/>
          <p:cNvSpPr/>
          <p:nvPr/>
        </p:nvSpPr>
        <p:spPr>
          <a:xfrm>
            <a:off x="1084546" y="1742103"/>
            <a:ext cx="10269253" cy="369332"/>
          </a:xfrm>
          <a:prstGeom prst="rect">
            <a:avLst/>
          </a:prstGeom>
        </p:spPr>
        <p:txBody>
          <a:bodyPr wrap="square">
            <a:spAutoFit/>
          </a:bodyPr>
          <a:lstStyle/>
          <a:p>
            <a:endParaRPr lang="zh-CN" altLang="en-US" dirty="0">
              <a:latin typeface="Times New Roman" panose="02020603050405020304" pitchFamily="18" charset="0"/>
              <a:cs typeface="Times New Roman" panose="02020603050405020304" pitchFamily="18" charset="0"/>
            </a:endParaRPr>
          </a:p>
        </p:txBody>
      </p:sp>
      <p:pic>
        <p:nvPicPr>
          <p:cNvPr id="13" name="图片 12" descr="C:\Users\dell\AppData\Local\Temp\1619332088(1).png"/>
          <p:cNvPicPr/>
          <p:nvPr/>
        </p:nvPicPr>
        <p:blipFill>
          <a:blip r:embed="rId4">
            <a:extLst>
              <a:ext uri="{28A0092B-C50C-407E-A947-70E740481C1C}">
                <a14:useLocalDpi xmlns:a14="http://schemas.microsoft.com/office/drawing/2010/main" val="0"/>
              </a:ext>
            </a:extLst>
          </a:blip>
          <a:srcRect/>
          <a:stretch>
            <a:fillRect/>
          </a:stretch>
        </p:blipFill>
        <p:spPr bwMode="auto">
          <a:xfrm>
            <a:off x="1235563" y="2221179"/>
            <a:ext cx="5789490" cy="4406377"/>
          </a:xfrm>
          <a:prstGeom prst="rect">
            <a:avLst/>
          </a:prstGeom>
          <a:noFill/>
          <a:ln>
            <a:noFill/>
          </a:ln>
        </p:spPr>
      </p:pic>
      <p:sp>
        <p:nvSpPr>
          <p:cNvPr id="5" name="矩形 4"/>
          <p:cNvSpPr/>
          <p:nvPr/>
        </p:nvSpPr>
        <p:spPr>
          <a:xfrm>
            <a:off x="7214766" y="6258224"/>
            <a:ext cx="4779236" cy="369332"/>
          </a:xfrm>
          <a:prstGeom prst="rect">
            <a:avLst/>
          </a:prstGeom>
        </p:spPr>
        <p:txBody>
          <a:bodyPr wrap="square">
            <a:spAutoFit/>
          </a:bodyPr>
          <a:lstStyle/>
          <a:p>
            <a:r>
              <a:rPr lang="zh-CN" altLang="en-US" b="1" dirty="0" smtClean="0">
                <a:latin typeface="Times New Roman" panose="02020603050405020304" pitchFamily="18" charset="0"/>
                <a:cs typeface="Times New Roman" panose="02020603050405020304" pitchFamily="18" charset="0"/>
              </a:rPr>
              <a:t>汉语中一般不把“</a:t>
            </a:r>
            <a:r>
              <a:rPr lang="zh-CN" altLang="en-US" b="1" dirty="0">
                <a:latin typeface="Times New Roman" panose="02020603050405020304" pitchFamily="18" charset="0"/>
                <a:cs typeface="Times New Roman" panose="02020603050405020304" pitchFamily="18" charset="0"/>
              </a:rPr>
              <a:t>介词</a:t>
            </a:r>
            <a:r>
              <a:rPr lang="en-US" altLang="zh-CN" b="1" dirty="0" smtClean="0">
                <a:latin typeface="Times New Roman" panose="02020603050405020304" pitchFamily="18" charset="0"/>
                <a:cs typeface="Times New Roman" panose="02020603050405020304" pitchFamily="18" charset="0"/>
              </a:rPr>
              <a:t>+</a:t>
            </a:r>
            <a:r>
              <a:rPr lang="zh-CN" altLang="en-US" b="1" dirty="0" smtClean="0">
                <a:latin typeface="Times New Roman" panose="02020603050405020304" pitchFamily="18" charset="0"/>
                <a:cs typeface="Times New Roman" panose="02020603050405020304" pitchFamily="18" charset="0"/>
              </a:rPr>
              <a:t>处所”结构考虑为“路径”</a:t>
            </a:r>
            <a:endParaRPr lang="zh-CN" altLang="en-US" dirty="0"/>
          </a:p>
        </p:txBody>
      </p:sp>
    </p:spTree>
    <p:extLst>
      <p:ext uri="{BB962C8B-B14F-4D97-AF65-F5344CB8AC3E}">
        <p14:creationId xmlns:p14="http://schemas.microsoft.com/office/powerpoint/2010/main" val="21224362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7080" y="442339"/>
            <a:ext cx="395999" cy="669046"/>
          </a:xfrm>
          <a:prstGeom prst="rect">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sp>
        <p:nvSpPr>
          <p:cNvPr id="34" name="矩形 33"/>
          <p:cNvSpPr/>
          <p:nvPr/>
        </p:nvSpPr>
        <p:spPr>
          <a:xfrm>
            <a:off x="494147" y="442316"/>
            <a:ext cx="163285" cy="6690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6150" y="449517"/>
            <a:ext cx="2330697" cy="654646"/>
          </a:xfrm>
          <a:prstGeom prst="rect">
            <a:avLst/>
          </a:prstGeom>
        </p:spPr>
      </p:pic>
      <p:sp>
        <p:nvSpPr>
          <p:cNvPr id="39" name="矩形 38"/>
          <p:cNvSpPr/>
          <p:nvPr/>
        </p:nvSpPr>
        <p:spPr>
          <a:xfrm>
            <a:off x="11994002" y="442316"/>
            <a:ext cx="198000" cy="669046"/>
          </a:xfrm>
          <a:prstGeom prst="rect">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sp>
        <p:nvSpPr>
          <p:cNvPr id="4" name="矩形 3"/>
          <p:cNvSpPr/>
          <p:nvPr/>
        </p:nvSpPr>
        <p:spPr>
          <a:xfrm>
            <a:off x="657431" y="903160"/>
            <a:ext cx="11238561" cy="596253"/>
          </a:xfrm>
          <a:prstGeom prst="rect">
            <a:avLst/>
          </a:prstGeom>
        </p:spPr>
        <p:txBody>
          <a:bodyPr wrap="square">
            <a:spAutoFit/>
          </a:bodyPr>
          <a:lstStyle/>
          <a:p>
            <a:pPr marL="342900" lvl="0" indent="-342900" fontAlgn="base">
              <a:lnSpc>
                <a:spcPct val="110000"/>
              </a:lnSpc>
              <a:spcBef>
                <a:spcPct val="20000"/>
              </a:spcBef>
              <a:spcAft>
                <a:spcPct val="0"/>
              </a:spcAft>
              <a:buClr>
                <a:srgbClr val="000000"/>
              </a:buClr>
              <a:buSzPct val="70000"/>
              <a:buFont typeface="Wingdings" pitchFamily="2" charset="2"/>
              <a:buChar char="l"/>
              <a:defRPr/>
            </a:pPr>
            <a:r>
              <a:rPr kumimoji="1" lang="zh-CN" altLang="en-US" sz="3200"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整体空间语义理论</a:t>
            </a:r>
            <a:r>
              <a:rPr lang="en-US" altLang="zh-CN" sz="2400" b="1" dirty="0" smtClean="0">
                <a:latin typeface="Times New Roman" panose="02020603050405020304" pitchFamily="18" charset="0"/>
                <a:cs typeface="Times New Roman" panose="02020603050405020304" pitchFamily="18" charset="0"/>
              </a:rPr>
              <a:t>Holistic </a:t>
            </a:r>
            <a:r>
              <a:rPr lang="en-US" altLang="zh-CN" sz="2400" b="1" dirty="0">
                <a:latin typeface="Times New Roman" panose="02020603050405020304" pitchFamily="18" charset="0"/>
                <a:cs typeface="Times New Roman" panose="02020603050405020304" pitchFamily="18" charset="0"/>
              </a:rPr>
              <a:t>Spatial Semantics of motion events</a:t>
            </a:r>
            <a:endParaRPr kumimoji="1" lang="en-US" altLang="zh-CN" sz="4000"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灯片编号占位符 2"/>
          <p:cNvSpPr>
            <a:spLocks noGrp="1"/>
          </p:cNvSpPr>
          <p:nvPr>
            <p:ph type="sldNum" sz="quarter" idx="12"/>
          </p:nvPr>
        </p:nvSpPr>
        <p:spPr/>
        <p:txBody>
          <a:bodyPr/>
          <a:lstStyle/>
          <a:p>
            <a:fld id="{47B07988-34B2-4014-AEBA-95FEB39318C4}" type="slidenum">
              <a:rPr lang="zh-CN" altLang="en-US" smtClean="0"/>
              <a:t>25</a:t>
            </a:fld>
            <a:endParaRPr lang="zh-CN" altLang="en-US" dirty="0"/>
          </a:p>
        </p:txBody>
      </p:sp>
      <p:sp>
        <p:nvSpPr>
          <p:cNvPr id="11" name="标题 1"/>
          <p:cNvSpPr txBox="1">
            <a:spLocks/>
          </p:cNvSpPr>
          <p:nvPr/>
        </p:nvSpPr>
        <p:spPr bwMode="auto">
          <a:xfrm>
            <a:off x="2524760" y="37560"/>
            <a:ext cx="5784850" cy="823913"/>
          </a:xfrm>
          <a:prstGeom prst="rect">
            <a:avLst/>
          </a:prstGeom>
          <a:noFill/>
          <a:ln w="9525">
            <a:noFill/>
            <a:miter lim="800000"/>
            <a:headEnd/>
            <a:tailEnd/>
          </a:ln>
        </p:spPr>
        <p:txBody>
          <a:bodyPr vert="horz" wrap="none" lIns="0" tIns="45720" rIns="0" bIns="45720" numCol="1" anchor="ctr" anchorCtr="0" compatLnSpc="1">
            <a:prstTxWarp prst="textNoShape">
              <a:avLst/>
            </a:prstTxWarp>
          </a:bodyPr>
          <a:lstStyle>
            <a:lvl1pPr algn="ctr" rtl="0" eaLnBrk="1" fontAlgn="base" hangingPunct="1">
              <a:spcBef>
                <a:spcPct val="0"/>
              </a:spcBef>
              <a:spcAft>
                <a:spcPct val="0"/>
              </a:spcAft>
              <a:defRPr kumimoji="1" sz="4000" b="1">
                <a:solidFill>
                  <a:srgbClr val="FF3300"/>
                </a:solidFill>
                <a:latin typeface="微软雅黑" panose="020B0503020204020204" pitchFamily="34" charset="-122"/>
                <a:ea typeface="微软雅黑" panose="020B0503020204020204" pitchFamily="34" charset="-122"/>
                <a:cs typeface="+mj-cs"/>
              </a:defRPr>
            </a:lvl1pPr>
            <a:lvl2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2pPr>
            <a:lvl3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3pPr>
            <a:lvl4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4pPr>
            <a:lvl5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5pPr>
            <a:lvl6pPr marL="4572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6pPr>
            <a:lvl7pPr marL="9144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7pPr>
            <a:lvl8pPr marL="13716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8pPr>
            <a:lvl9pPr marL="18288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4000" b="1"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rPr>
              <a:t>研究背景</a:t>
            </a:r>
            <a:endParaRPr kumimoji="1" lang="zh-CN" altLang="en-US" sz="40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j-cs"/>
            </a:endParaRPr>
          </a:p>
        </p:txBody>
      </p:sp>
      <p:sp>
        <p:nvSpPr>
          <p:cNvPr id="12" name="矩形 11"/>
          <p:cNvSpPr/>
          <p:nvPr/>
        </p:nvSpPr>
        <p:spPr>
          <a:xfrm>
            <a:off x="986536" y="1331109"/>
            <a:ext cx="10557764" cy="2862322"/>
          </a:xfrm>
          <a:prstGeom prst="rect">
            <a:avLst/>
          </a:prstGeom>
        </p:spPr>
        <p:txBody>
          <a:bodyPr wrap="square">
            <a:spAutoFit/>
          </a:bodyPr>
          <a:lstStyle/>
          <a:p>
            <a:endParaRPr lang="en-US" altLang="zh-CN"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zh-CN" altLang="zh-CN" dirty="0"/>
              <a:t>上面列出的七个类别是必要的，但并不足以充分描述一个运动事件。与</a:t>
            </a:r>
            <a:r>
              <a:rPr lang="en-US" altLang="zh-CN" dirty="0"/>
              <a:t>Talmy</a:t>
            </a:r>
            <a:r>
              <a:rPr lang="zh-CN" altLang="zh-CN" dirty="0"/>
              <a:t>最初的方法</a:t>
            </a:r>
            <a:r>
              <a:rPr lang="zh-CN" altLang="zh-CN" dirty="0" smtClean="0"/>
              <a:t>一致该</a:t>
            </a:r>
            <a:r>
              <a:rPr lang="zh-CN" altLang="zh-CN" dirty="0"/>
              <a:t>理论将以下三个类别视为次要的，因为其中心性在不同的语言或者语言结构中不同</a:t>
            </a:r>
            <a:r>
              <a:rPr lang="zh-CN" altLang="zh-CN" dirty="0" smtClean="0"/>
              <a:t>。</a:t>
            </a:r>
            <a:endParaRPr lang="en-US" altLang="zh-CN" dirty="0" smtClean="0"/>
          </a:p>
          <a:p>
            <a:r>
              <a:rPr lang="en-US" altLang="zh-CN" dirty="0"/>
              <a:t> </a:t>
            </a:r>
            <a:r>
              <a:rPr lang="en-US" altLang="zh-CN" dirty="0" smtClean="0"/>
              <a:t>    8.</a:t>
            </a:r>
            <a:r>
              <a:rPr lang="zh-CN" altLang="en-US" b="1" dirty="0" smtClean="0"/>
              <a:t>方式</a:t>
            </a:r>
            <a:r>
              <a:rPr lang="en-US" altLang="zh-CN" b="1" dirty="0" smtClean="0"/>
              <a:t>Manner(M)</a:t>
            </a:r>
            <a:r>
              <a:rPr lang="zh-CN" altLang="zh-CN" dirty="0" smtClean="0"/>
              <a:t>：</a:t>
            </a:r>
            <a:r>
              <a:rPr lang="zh-CN" altLang="zh-CN" dirty="0"/>
              <a:t>对运动方式的各方面进行</a:t>
            </a:r>
            <a:r>
              <a:rPr lang="zh-CN" altLang="zh-CN" dirty="0" smtClean="0"/>
              <a:t>说明</a:t>
            </a:r>
            <a:endParaRPr lang="en-US" altLang="zh-CN" dirty="0" smtClean="0"/>
          </a:p>
          <a:p>
            <a:endParaRPr lang="en-US" altLang="zh-CN" dirty="0" smtClean="0"/>
          </a:p>
          <a:p>
            <a:r>
              <a:rPr lang="en-US" altLang="zh-CN" dirty="0" smtClean="0"/>
              <a:t>     9.</a:t>
            </a:r>
            <a:r>
              <a:rPr lang="zh-CN" altLang="en-US" b="1" dirty="0" smtClean="0"/>
              <a:t>形状</a:t>
            </a:r>
            <a:r>
              <a:rPr lang="en-US" altLang="zh-CN" b="1" dirty="0" smtClean="0"/>
              <a:t>Shape(S):</a:t>
            </a:r>
            <a:r>
              <a:rPr lang="zh-CN" altLang="en-US" dirty="0"/>
              <a:t>与</a:t>
            </a:r>
            <a:r>
              <a:rPr lang="en-US" altLang="zh-CN" dirty="0"/>
              <a:t>Manner</a:t>
            </a:r>
            <a:r>
              <a:rPr lang="zh-CN" altLang="en-US" dirty="0"/>
              <a:t>相比，这涉及到运动轨迹的几何形式，在手语中尤其突出</a:t>
            </a:r>
            <a:r>
              <a:rPr lang="en-US" altLang="zh-CN" dirty="0"/>
              <a:t>(</a:t>
            </a:r>
            <a:r>
              <a:rPr lang="en-US" altLang="zh-CN" dirty="0" err="1"/>
              <a:t>Ekström</a:t>
            </a:r>
            <a:r>
              <a:rPr lang="en-US" altLang="zh-CN" dirty="0"/>
              <a:t> 2015</a:t>
            </a:r>
            <a:r>
              <a:rPr lang="en-US" altLang="zh-CN" dirty="0" smtClean="0"/>
              <a:t>)</a:t>
            </a:r>
          </a:p>
          <a:p>
            <a:endParaRPr lang="en-US" altLang="zh-CN" dirty="0"/>
          </a:p>
          <a:p>
            <a:r>
              <a:rPr lang="en-US" altLang="zh-CN" dirty="0"/>
              <a:t> </a:t>
            </a:r>
            <a:r>
              <a:rPr lang="en-US" altLang="zh-CN" dirty="0" smtClean="0"/>
              <a:t>    10.</a:t>
            </a:r>
            <a:r>
              <a:rPr lang="zh-CN" altLang="en-US" b="1" dirty="0" smtClean="0"/>
              <a:t>激发运动的原因和过程 </a:t>
            </a:r>
            <a:r>
              <a:rPr lang="en-US" altLang="zh-CN" b="1" dirty="0" smtClean="0"/>
              <a:t>Cause &amp; Causation</a:t>
            </a:r>
            <a:endParaRPr lang="zh-CN" altLang="zh-CN" b="1" dirty="0"/>
          </a:p>
          <a:p>
            <a:pPr marL="285750" indent="-285750">
              <a:buFont typeface="Wingdings" panose="05000000000000000000" pitchFamily="2" charset="2"/>
              <a:buChar char="Ø"/>
            </a:pPr>
            <a:endParaRPr lang="zh-CN" altLang="zh-CN" dirty="0"/>
          </a:p>
          <a:p>
            <a:endParaRPr lang="en-US" altLang="zh-CN" dirty="0"/>
          </a:p>
        </p:txBody>
      </p:sp>
      <p:sp>
        <p:nvSpPr>
          <p:cNvPr id="8" name="矩形 7"/>
          <p:cNvSpPr/>
          <p:nvPr/>
        </p:nvSpPr>
        <p:spPr>
          <a:xfrm>
            <a:off x="1084546" y="1742103"/>
            <a:ext cx="10269253" cy="369332"/>
          </a:xfrm>
          <a:prstGeom prst="rect">
            <a:avLst/>
          </a:prstGeom>
        </p:spPr>
        <p:txBody>
          <a:bodyPr wrap="square">
            <a:spAutoFit/>
          </a:bodyPr>
          <a:lstStyle/>
          <a:p>
            <a:endParaRPr lang="zh-CN" altLang="en-US" dirty="0">
              <a:latin typeface="Times New Roman" panose="02020603050405020304" pitchFamily="18" charset="0"/>
              <a:cs typeface="Times New Roman" panose="02020603050405020304" pitchFamily="18" charset="0"/>
            </a:endParaRPr>
          </a:p>
        </p:txBody>
      </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0045" y="3662332"/>
            <a:ext cx="8961845" cy="751577"/>
          </a:xfrm>
          <a:prstGeom prst="rect">
            <a:avLst/>
          </a:prstGeom>
        </p:spPr>
      </p:pic>
    </p:spTree>
    <p:extLst>
      <p:ext uri="{BB962C8B-B14F-4D97-AF65-F5344CB8AC3E}">
        <p14:creationId xmlns:p14="http://schemas.microsoft.com/office/powerpoint/2010/main" val="5170718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7080" y="442339"/>
            <a:ext cx="395999" cy="669046"/>
          </a:xfrm>
          <a:prstGeom prst="rect">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sp>
        <p:nvSpPr>
          <p:cNvPr id="34" name="矩形 33"/>
          <p:cNvSpPr/>
          <p:nvPr/>
        </p:nvSpPr>
        <p:spPr>
          <a:xfrm>
            <a:off x="494147" y="442316"/>
            <a:ext cx="163285" cy="6690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6150" y="449517"/>
            <a:ext cx="2330697" cy="654646"/>
          </a:xfrm>
          <a:prstGeom prst="rect">
            <a:avLst/>
          </a:prstGeom>
        </p:spPr>
      </p:pic>
      <p:sp>
        <p:nvSpPr>
          <p:cNvPr id="39" name="矩形 38"/>
          <p:cNvSpPr/>
          <p:nvPr/>
        </p:nvSpPr>
        <p:spPr>
          <a:xfrm>
            <a:off x="11994002" y="442316"/>
            <a:ext cx="198000" cy="669046"/>
          </a:xfrm>
          <a:prstGeom prst="rect">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sp>
        <p:nvSpPr>
          <p:cNvPr id="4" name="矩形 3"/>
          <p:cNvSpPr/>
          <p:nvPr/>
        </p:nvSpPr>
        <p:spPr>
          <a:xfrm>
            <a:off x="657431" y="903160"/>
            <a:ext cx="11238561" cy="596253"/>
          </a:xfrm>
          <a:prstGeom prst="rect">
            <a:avLst/>
          </a:prstGeom>
        </p:spPr>
        <p:txBody>
          <a:bodyPr wrap="square">
            <a:spAutoFit/>
          </a:bodyPr>
          <a:lstStyle/>
          <a:p>
            <a:pPr marL="342900" lvl="0" indent="-342900" fontAlgn="base">
              <a:lnSpc>
                <a:spcPct val="110000"/>
              </a:lnSpc>
              <a:spcBef>
                <a:spcPct val="20000"/>
              </a:spcBef>
              <a:spcAft>
                <a:spcPct val="0"/>
              </a:spcAft>
              <a:buClr>
                <a:srgbClr val="000000"/>
              </a:buClr>
              <a:buSzPct val="70000"/>
              <a:buFont typeface="Wingdings" pitchFamily="2" charset="2"/>
              <a:buChar char="l"/>
              <a:defRPr/>
            </a:pPr>
            <a:r>
              <a:rPr kumimoji="1" lang="zh-CN" altLang="en-US" sz="3200"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整体空间语义理论</a:t>
            </a:r>
            <a:r>
              <a:rPr lang="en-US" altLang="zh-CN" sz="2400" b="1" dirty="0" smtClean="0">
                <a:latin typeface="Times New Roman" panose="02020603050405020304" pitchFamily="18" charset="0"/>
                <a:cs typeface="Times New Roman" panose="02020603050405020304" pitchFamily="18" charset="0"/>
              </a:rPr>
              <a:t>Holistic </a:t>
            </a:r>
            <a:r>
              <a:rPr lang="en-US" altLang="zh-CN" sz="2400" b="1" dirty="0">
                <a:latin typeface="Times New Roman" panose="02020603050405020304" pitchFamily="18" charset="0"/>
                <a:cs typeface="Times New Roman" panose="02020603050405020304" pitchFamily="18" charset="0"/>
              </a:rPr>
              <a:t>Spatial Semantics of motion events</a:t>
            </a:r>
            <a:endParaRPr kumimoji="1" lang="en-US" altLang="zh-CN" sz="4000"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灯片编号占位符 2"/>
          <p:cNvSpPr>
            <a:spLocks noGrp="1"/>
          </p:cNvSpPr>
          <p:nvPr>
            <p:ph type="sldNum" sz="quarter" idx="12"/>
          </p:nvPr>
        </p:nvSpPr>
        <p:spPr/>
        <p:txBody>
          <a:bodyPr/>
          <a:lstStyle/>
          <a:p>
            <a:fld id="{47B07988-34B2-4014-AEBA-95FEB39318C4}" type="slidenum">
              <a:rPr lang="zh-CN" altLang="en-US" smtClean="0"/>
              <a:t>26</a:t>
            </a:fld>
            <a:endParaRPr lang="zh-CN" altLang="en-US" dirty="0"/>
          </a:p>
        </p:txBody>
      </p:sp>
      <p:sp>
        <p:nvSpPr>
          <p:cNvPr id="11" name="标题 1"/>
          <p:cNvSpPr txBox="1">
            <a:spLocks/>
          </p:cNvSpPr>
          <p:nvPr/>
        </p:nvSpPr>
        <p:spPr bwMode="auto">
          <a:xfrm>
            <a:off x="2524760" y="37560"/>
            <a:ext cx="5784850" cy="823913"/>
          </a:xfrm>
          <a:prstGeom prst="rect">
            <a:avLst/>
          </a:prstGeom>
          <a:noFill/>
          <a:ln w="9525">
            <a:noFill/>
            <a:miter lim="800000"/>
            <a:headEnd/>
            <a:tailEnd/>
          </a:ln>
        </p:spPr>
        <p:txBody>
          <a:bodyPr vert="horz" wrap="none" lIns="0" tIns="45720" rIns="0" bIns="45720" numCol="1" anchor="ctr" anchorCtr="0" compatLnSpc="1">
            <a:prstTxWarp prst="textNoShape">
              <a:avLst/>
            </a:prstTxWarp>
          </a:bodyPr>
          <a:lstStyle>
            <a:lvl1pPr algn="ctr" rtl="0" eaLnBrk="1" fontAlgn="base" hangingPunct="1">
              <a:spcBef>
                <a:spcPct val="0"/>
              </a:spcBef>
              <a:spcAft>
                <a:spcPct val="0"/>
              </a:spcAft>
              <a:defRPr kumimoji="1" sz="4000" b="1">
                <a:solidFill>
                  <a:srgbClr val="FF3300"/>
                </a:solidFill>
                <a:latin typeface="微软雅黑" panose="020B0503020204020204" pitchFamily="34" charset="-122"/>
                <a:ea typeface="微软雅黑" panose="020B0503020204020204" pitchFamily="34" charset="-122"/>
                <a:cs typeface="+mj-cs"/>
              </a:defRPr>
            </a:lvl1pPr>
            <a:lvl2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2pPr>
            <a:lvl3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3pPr>
            <a:lvl4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4pPr>
            <a:lvl5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5pPr>
            <a:lvl6pPr marL="4572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6pPr>
            <a:lvl7pPr marL="9144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7pPr>
            <a:lvl8pPr marL="13716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8pPr>
            <a:lvl9pPr marL="18288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4000" b="1"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rPr>
              <a:t>研究背景</a:t>
            </a:r>
            <a:endParaRPr kumimoji="1" lang="zh-CN" altLang="en-US" sz="40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j-cs"/>
            </a:endParaRPr>
          </a:p>
        </p:txBody>
      </p:sp>
      <p:sp>
        <p:nvSpPr>
          <p:cNvPr id="12" name="矩形 11"/>
          <p:cNvSpPr/>
          <p:nvPr/>
        </p:nvSpPr>
        <p:spPr>
          <a:xfrm>
            <a:off x="986535" y="1331109"/>
            <a:ext cx="10689649" cy="3139321"/>
          </a:xfrm>
          <a:prstGeom prst="rect">
            <a:avLst/>
          </a:prstGeom>
        </p:spPr>
        <p:txBody>
          <a:bodyPr wrap="square">
            <a:spAutoFit/>
          </a:bodyPr>
          <a:lstStyle/>
          <a:p>
            <a:endParaRPr lang="en-US" altLang="zh-CN"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zh-CN" altLang="en-US" dirty="0"/>
              <a:t>该模型的一般预测是，</a:t>
            </a:r>
            <a:r>
              <a:rPr lang="zh-CN" altLang="en-US" b="1" dirty="0"/>
              <a:t>第一语义类和第二语义类对于任何语言中动作事件的意义都是必要的和充分的</a:t>
            </a:r>
            <a:r>
              <a:rPr lang="zh-CN" altLang="en-US" dirty="0" smtClean="0"/>
              <a:t>。</a:t>
            </a:r>
            <a:endParaRPr lang="en-US" altLang="zh-CN" dirty="0" smtClean="0"/>
          </a:p>
          <a:p>
            <a:pPr marL="285750" indent="-285750">
              <a:buFont typeface="Wingdings" panose="05000000000000000000" pitchFamily="2" charset="2"/>
              <a:buChar char="Ø"/>
            </a:pPr>
            <a:endParaRPr lang="en-US" altLang="zh-CN" dirty="0"/>
          </a:p>
          <a:p>
            <a:pPr marL="285750" indent="-285750">
              <a:buFont typeface="Wingdings" panose="05000000000000000000" pitchFamily="2" charset="2"/>
              <a:buChar char="Ø"/>
            </a:pPr>
            <a:r>
              <a:rPr lang="zh-CN" altLang="en-US" dirty="0" smtClean="0"/>
              <a:t>另</a:t>
            </a:r>
            <a:r>
              <a:rPr lang="zh-CN" altLang="en-US" dirty="0"/>
              <a:t>一个预测是，</a:t>
            </a:r>
            <a:r>
              <a:rPr lang="zh-CN" altLang="en-US" b="1" dirty="0" smtClean="0"/>
              <a:t>任何位移话语</a:t>
            </a:r>
            <a:r>
              <a:rPr lang="zh-CN" altLang="en-US" b="1" dirty="0"/>
              <a:t>都会表达</a:t>
            </a:r>
            <a:r>
              <a:rPr lang="en-US" altLang="zh-CN" b="1" dirty="0"/>
              <a:t>(</a:t>
            </a:r>
            <a:r>
              <a:rPr lang="zh-CN" altLang="en-US" b="1" dirty="0"/>
              <a:t>公开地，见下文</a:t>
            </a:r>
            <a:r>
              <a:rPr lang="en-US" altLang="zh-CN" b="1" dirty="0"/>
              <a:t>)</a:t>
            </a:r>
            <a:r>
              <a:rPr lang="zh-CN" altLang="en-US" b="1" dirty="0"/>
              <a:t>至少一种参照系</a:t>
            </a:r>
            <a:r>
              <a:rPr lang="en-US" altLang="zh-CN" b="1" dirty="0"/>
              <a:t>(</a:t>
            </a:r>
            <a:r>
              <a:rPr lang="zh-CN" altLang="en-US" b="1" dirty="0"/>
              <a:t>即</a:t>
            </a:r>
            <a:r>
              <a:rPr lang="en-US" altLang="zh-CN" b="1" dirty="0"/>
              <a:t>OC</a:t>
            </a:r>
            <a:r>
              <a:rPr lang="zh-CN" altLang="en-US" b="1" dirty="0"/>
              <a:t>、</a:t>
            </a:r>
            <a:r>
              <a:rPr lang="en-US" altLang="zh-CN" b="1" dirty="0"/>
              <a:t>GC</a:t>
            </a:r>
            <a:r>
              <a:rPr lang="zh-CN" altLang="en-US" b="1" dirty="0"/>
              <a:t>或</a:t>
            </a:r>
            <a:r>
              <a:rPr lang="en-US" altLang="zh-CN" b="1" dirty="0"/>
              <a:t>VC)</a:t>
            </a:r>
            <a:r>
              <a:rPr lang="zh-CN" altLang="en-US" dirty="0"/>
              <a:t>，并且</a:t>
            </a:r>
            <a:r>
              <a:rPr lang="zh-CN" altLang="en-US" dirty="0" smtClean="0"/>
              <a:t>在</a:t>
            </a:r>
            <a:endParaRPr lang="en-US" altLang="zh-CN" dirty="0" smtClean="0"/>
          </a:p>
          <a:p>
            <a:r>
              <a:rPr lang="en-US" altLang="zh-CN" dirty="0" smtClean="0"/>
              <a:t>     </a:t>
            </a:r>
            <a:r>
              <a:rPr lang="zh-CN" altLang="en-US" dirty="0" smtClean="0"/>
              <a:t>许多</a:t>
            </a:r>
            <a:r>
              <a:rPr lang="zh-CN" altLang="en-US" dirty="0"/>
              <a:t>情况下涉及几种参照系的结合。这两种预测都在之前的研究中得到了支持</a:t>
            </a:r>
            <a:r>
              <a:rPr lang="zh-CN" altLang="en-US" dirty="0" smtClean="0"/>
              <a:t>。</a:t>
            </a:r>
            <a:endParaRPr lang="en-US" altLang="zh-CN" dirty="0" smtClean="0"/>
          </a:p>
          <a:p>
            <a:endParaRPr lang="en-US" altLang="zh-CN" dirty="0"/>
          </a:p>
          <a:p>
            <a:pPr marL="285750" indent="-285750">
              <a:buFont typeface="Wingdings" panose="05000000000000000000" pitchFamily="2" charset="2"/>
              <a:buChar char="Ø"/>
            </a:pPr>
            <a:r>
              <a:rPr lang="zh-CN" altLang="zh-CN" dirty="0"/>
              <a:t>该理论明确地预测了上述</a:t>
            </a:r>
            <a:r>
              <a:rPr lang="zh-CN" altLang="zh-CN" b="1" dirty="0"/>
              <a:t>语义类别</a:t>
            </a:r>
            <a:r>
              <a:rPr lang="zh-CN" altLang="zh-CN" b="1" dirty="0" smtClean="0"/>
              <a:t>和</a:t>
            </a:r>
            <a:r>
              <a:rPr lang="zh-CN" altLang="en-US" b="1" dirty="0"/>
              <a:t>词汇</a:t>
            </a:r>
            <a:r>
              <a:rPr lang="zh-CN" altLang="zh-CN" b="1" dirty="0" smtClean="0"/>
              <a:t>形式</a:t>
            </a:r>
            <a:r>
              <a:rPr lang="zh-CN" altLang="zh-CN" b="1" dirty="0"/>
              <a:t>类之间的多对多映射</a:t>
            </a:r>
            <a:r>
              <a:rPr lang="zh-CN" altLang="zh-CN" dirty="0" smtClean="0"/>
              <a:t>。</a:t>
            </a:r>
            <a:endParaRPr lang="en-US" altLang="zh-CN" dirty="0" smtClean="0"/>
          </a:p>
          <a:p>
            <a:r>
              <a:rPr lang="en-US" altLang="zh-CN" dirty="0"/>
              <a:t> </a:t>
            </a:r>
            <a:r>
              <a:rPr lang="en-US" altLang="zh-CN" dirty="0" smtClean="0"/>
              <a:t>    </a:t>
            </a:r>
            <a:r>
              <a:rPr lang="zh-CN" altLang="zh-CN" dirty="0" smtClean="0"/>
              <a:t>这</a:t>
            </a:r>
            <a:r>
              <a:rPr lang="zh-CN" altLang="zh-CN" dirty="0"/>
              <a:t>包括了</a:t>
            </a:r>
            <a:r>
              <a:rPr lang="en-US" altLang="zh-CN" dirty="0"/>
              <a:t>Talmy(1985)</a:t>
            </a:r>
            <a:r>
              <a:rPr lang="zh-CN" altLang="zh-CN" dirty="0"/>
              <a:t>关于一个形式类合并多个语义类别的模式的建议，以及单个语义类别分布在</a:t>
            </a:r>
            <a:r>
              <a:rPr lang="zh-CN" altLang="zh-CN" dirty="0" smtClean="0"/>
              <a:t>多</a:t>
            </a:r>
            <a:r>
              <a:rPr lang="en-US" altLang="zh-CN" dirty="0" smtClean="0"/>
              <a:t>   </a:t>
            </a:r>
          </a:p>
          <a:p>
            <a:r>
              <a:rPr lang="en-US" altLang="zh-CN" dirty="0" smtClean="0"/>
              <a:t>     </a:t>
            </a:r>
            <a:r>
              <a:rPr lang="zh-CN" altLang="zh-CN" dirty="0" smtClean="0"/>
              <a:t>个</a:t>
            </a:r>
            <a:r>
              <a:rPr lang="zh-CN" altLang="zh-CN" dirty="0"/>
              <a:t>类别中的逆向映射。在</a:t>
            </a:r>
            <a:r>
              <a:rPr lang="en-US" altLang="zh-CN" dirty="0"/>
              <a:t>(17)</a:t>
            </a:r>
            <a:r>
              <a:rPr lang="zh-CN" altLang="zh-CN" dirty="0"/>
              <a:t>中给出瑞典语的一个自发的运动事件，其中存在两种合并</a:t>
            </a:r>
            <a:r>
              <a:rPr lang="zh-CN" altLang="zh-CN" dirty="0" smtClean="0"/>
              <a:t>情况</a:t>
            </a:r>
            <a:endParaRPr lang="en-US" altLang="zh-CN" dirty="0" smtClean="0"/>
          </a:p>
          <a:p>
            <a:r>
              <a:rPr lang="en-US" altLang="zh-CN" dirty="0"/>
              <a:t> </a:t>
            </a:r>
            <a:r>
              <a:rPr lang="en-US" altLang="zh-CN" dirty="0" smtClean="0"/>
              <a:t>    </a:t>
            </a:r>
            <a:r>
              <a:rPr lang="en-US" altLang="zh-CN" b="1" dirty="0" smtClean="0">
                <a:latin typeface="Times New Roman" panose="02020603050405020304" pitchFamily="18" charset="0"/>
                <a:cs typeface="Times New Roman" panose="02020603050405020304" pitchFamily="18" charset="0"/>
              </a:rPr>
              <a:t>(</a:t>
            </a:r>
            <a:r>
              <a:rPr lang="en-US" altLang="zh-CN" b="1" dirty="0">
                <a:latin typeface="Times New Roman" panose="02020603050405020304" pitchFamily="18" charset="0"/>
                <a:cs typeface="Times New Roman" panose="02020603050405020304" pitchFamily="18" charset="0"/>
              </a:rPr>
              <a:t>Motion + Manner = V </a:t>
            </a:r>
            <a:r>
              <a:rPr lang="en-US" altLang="zh-CN" b="1" dirty="0" smtClean="0">
                <a:latin typeface="Times New Roman" panose="02020603050405020304" pitchFamily="18" charset="0"/>
                <a:cs typeface="Times New Roman" panose="02020603050405020304" pitchFamily="18" charset="0"/>
              </a:rPr>
              <a:t>&amp; </a:t>
            </a:r>
            <a:r>
              <a:rPr lang="en-US" altLang="zh-CN" b="1" dirty="0">
                <a:latin typeface="Times New Roman" panose="02020603050405020304" pitchFamily="18" charset="0"/>
                <a:cs typeface="Times New Roman" panose="02020603050405020304" pitchFamily="18" charset="0"/>
              </a:rPr>
              <a:t>Path +Region = PRT) </a:t>
            </a:r>
            <a:r>
              <a:rPr lang="zh-CN" altLang="zh-CN" b="1" dirty="0">
                <a:latin typeface="Times New Roman" panose="02020603050405020304" pitchFamily="18" charset="0"/>
                <a:cs typeface="Times New Roman" panose="02020603050405020304" pitchFamily="18" charset="0"/>
              </a:rPr>
              <a:t>和一种分布情况</a:t>
            </a:r>
            <a:r>
              <a:rPr lang="en-US" altLang="zh-CN" b="1" dirty="0">
                <a:latin typeface="Times New Roman" panose="02020603050405020304" pitchFamily="18" charset="0"/>
                <a:cs typeface="Times New Roman" panose="02020603050405020304" pitchFamily="18" charset="0"/>
              </a:rPr>
              <a:t> (Region = PRT + PREP)</a:t>
            </a:r>
            <a:endParaRPr lang="zh-CN" altLang="zh-CN" b="1" dirty="0">
              <a:latin typeface="Times New Roman" panose="02020603050405020304" pitchFamily="18" charset="0"/>
              <a:cs typeface="Times New Roman" panose="02020603050405020304" pitchFamily="18" charset="0"/>
            </a:endParaRPr>
          </a:p>
          <a:p>
            <a:endParaRPr lang="en-US" altLang="zh-CN" dirty="0"/>
          </a:p>
        </p:txBody>
      </p:sp>
      <p:sp>
        <p:nvSpPr>
          <p:cNvPr id="8" name="矩形 7"/>
          <p:cNvSpPr/>
          <p:nvPr/>
        </p:nvSpPr>
        <p:spPr>
          <a:xfrm>
            <a:off x="1084546" y="1742103"/>
            <a:ext cx="10269253" cy="369332"/>
          </a:xfrm>
          <a:prstGeom prst="rect">
            <a:avLst/>
          </a:prstGeom>
        </p:spPr>
        <p:txBody>
          <a:bodyPr wrap="square">
            <a:spAutoFit/>
          </a:bodyPr>
          <a:lstStyle/>
          <a:p>
            <a:endParaRPr lang="zh-CN" altLang="en-US" dirty="0">
              <a:latin typeface="Times New Roman" panose="02020603050405020304" pitchFamily="18" charset="0"/>
              <a:cs typeface="Times New Roman" panose="02020603050405020304" pitchFamily="18" charset="0"/>
            </a:endParaRPr>
          </a:p>
        </p:txBody>
      </p:sp>
      <p:pic>
        <p:nvPicPr>
          <p:cNvPr id="13" name="图片 12" descr="C:\Users\dell\AppData\Local\Temp\1619335685(1).png"/>
          <p:cNvPicPr/>
          <p:nvPr/>
        </p:nvPicPr>
        <p:blipFill>
          <a:blip r:embed="rId4">
            <a:extLst>
              <a:ext uri="{28A0092B-C50C-407E-A947-70E740481C1C}">
                <a14:useLocalDpi xmlns:a14="http://schemas.microsoft.com/office/drawing/2010/main" val="0"/>
              </a:ext>
            </a:extLst>
          </a:blip>
          <a:srcRect/>
          <a:stretch>
            <a:fillRect/>
          </a:stretch>
        </p:blipFill>
        <p:spPr bwMode="auto">
          <a:xfrm>
            <a:off x="1348690" y="4168350"/>
            <a:ext cx="8411429" cy="1775251"/>
          </a:xfrm>
          <a:prstGeom prst="rect">
            <a:avLst/>
          </a:prstGeom>
          <a:noFill/>
          <a:ln>
            <a:noFill/>
          </a:ln>
        </p:spPr>
      </p:pic>
    </p:spTree>
    <p:extLst>
      <p:ext uri="{BB962C8B-B14F-4D97-AF65-F5344CB8AC3E}">
        <p14:creationId xmlns:p14="http://schemas.microsoft.com/office/powerpoint/2010/main" val="3643173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7080" y="442339"/>
            <a:ext cx="395999" cy="669046"/>
          </a:xfrm>
          <a:prstGeom prst="rect">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sp>
        <p:nvSpPr>
          <p:cNvPr id="34" name="矩形 33"/>
          <p:cNvSpPr/>
          <p:nvPr/>
        </p:nvSpPr>
        <p:spPr>
          <a:xfrm>
            <a:off x="494147" y="442316"/>
            <a:ext cx="163285" cy="6690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6150" y="449517"/>
            <a:ext cx="2330697" cy="654646"/>
          </a:xfrm>
          <a:prstGeom prst="rect">
            <a:avLst/>
          </a:prstGeom>
        </p:spPr>
      </p:pic>
      <p:sp>
        <p:nvSpPr>
          <p:cNvPr id="39" name="矩形 38"/>
          <p:cNvSpPr/>
          <p:nvPr/>
        </p:nvSpPr>
        <p:spPr>
          <a:xfrm>
            <a:off x="11994002" y="442316"/>
            <a:ext cx="198000" cy="669046"/>
          </a:xfrm>
          <a:prstGeom prst="rect">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sp>
        <p:nvSpPr>
          <p:cNvPr id="4" name="矩形 3"/>
          <p:cNvSpPr/>
          <p:nvPr/>
        </p:nvSpPr>
        <p:spPr>
          <a:xfrm>
            <a:off x="657431" y="903160"/>
            <a:ext cx="11238561" cy="596253"/>
          </a:xfrm>
          <a:prstGeom prst="rect">
            <a:avLst/>
          </a:prstGeom>
        </p:spPr>
        <p:txBody>
          <a:bodyPr wrap="square">
            <a:spAutoFit/>
          </a:bodyPr>
          <a:lstStyle/>
          <a:p>
            <a:pPr marL="342900" lvl="0" indent="-342900" fontAlgn="base">
              <a:lnSpc>
                <a:spcPct val="110000"/>
              </a:lnSpc>
              <a:spcBef>
                <a:spcPct val="20000"/>
              </a:spcBef>
              <a:spcAft>
                <a:spcPct val="0"/>
              </a:spcAft>
              <a:buClr>
                <a:srgbClr val="000000"/>
              </a:buClr>
              <a:buSzPct val="70000"/>
              <a:buFont typeface="Wingdings" pitchFamily="2" charset="2"/>
              <a:buChar char="l"/>
              <a:defRPr/>
            </a:pPr>
            <a:r>
              <a:rPr kumimoji="1" lang="zh-CN" altLang="en-US" sz="3200"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整体空间语义理论</a:t>
            </a:r>
            <a:r>
              <a:rPr lang="en-US" altLang="zh-CN" sz="2400" b="1" dirty="0" smtClean="0">
                <a:latin typeface="Times New Roman" panose="02020603050405020304" pitchFamily="18" charset="0"/>
                <a:cs typeface="Times New Roman" panose="02020603050405020304" pitchFamily="18" charset="0"/>
              </a:rPr>
              <a:t>Holistic </a:t>
            </a:r>
            <a:r>
              <a:rPr lang="en-US" altLang="zh-CN" sz="2400" b="1" dirty="0">
                <a:latin typeface="Times New Roman" panose="02020603050405020304" pitchFamily="18" charset="0"/>
                <a:cs typeface="Times New Roman" panose="02020603050405020304" pitchFamily="18" charset="0"/>
              </a:rPr>
              <a:t>Spatial Semantics of motion events</a:t>
            </a:r>
            <a:endParaRPr kumimoji="1" lang="en-US" altLang="zh-CN" sz="4000"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灯片编号占位符 2"/>
          <p:cNvSpPr>
            <a:spLocks noGrp="1"/>
          </p:cNvSpPr>
          <p:nvPr>
            <p:ph type="sldNum" sz="quarter" idx="12"/>
          </p:nvPr>
        </p:nvSpPr>
        <p:spPr/>
        <p:txBody>
          <a:bodyPr/>
          <a:lstStyle/>
          <a:p>
            <a:fld id="{47B07988-34B2-4014-AEBA-95FEB39318C4}" type="slidenum">
              <a:rPr lang="zh-CN" altLang="en-US" smtClean="0"/>
              <a:t>27</a:t>
            </a:fld>
            <a:endParaRPr lang="zh-CN" altLang="en-US" dirty="0"/>
          </a:p>
        </p:txBody>
      </p:sp>
      <p:sp>
        <p:nvSpPr>
          <p:cNvPr id="11" name="标题 1"/>
          <p:cNvSpPr txBox="1">
            <a:spLocks/>
          </p:cNvSpPr>
          <p:nvPr/>
        </p:nvSpPr>
        <p:spPr bwMode="auto">
          <a:xfrm>
            <a:off x="2524760" y="37560"/>
            <a:ext cx="5784850" cy="823913"/>
          </a:xfrm>
          <a:prstGeom prst="rect">
            <a:avLst/>
          </a:prstGeom>
          <a:noFill/>
          <a:ln w="9525">
            <a:noFill/>
            <a:miter lim="800000"/>
            <a:headEnd/>
            <a:tailEnd/>
          </a:ln>
        </p:spPr>
        <p:txBody>
          <a:bodyPr vert="horz" wrap="none" lIns="0" tIns="45720" rIns="0" bIns="45720" numCol="1" anchor="ctr" anchorCtr="0" compatLnSpc="1">
            <a:prstTxWarp prst="textNoShape">
              <a:avLst/>
            </a:prstTxWarp>
          </a:bodyPr>
          <a:lstStyle>
            <a:lvl1pPr algn="ctr" rtl="0" eaLnBrk="1" fontAlgn="base" hangingPunct="1">
              <a:spcBef>
                <a:spcPct val="0"/>
              </a:spcBef>
              <a:spcAft>
                <a:spcPct val="0"/>
              </a:spcAft>
              <a:defRPr kumimoji="1" sz="4000" b="1">
                <a:solidFill>
                  <a:srgbClr val="FF3300"/>
                </a:solidFill>
                <a:latin typeface="微软雅黑" panose="020B0503020204020204" pitchFamily="34" charset="-122"/>
                <a:ea typeface="微软雅黑" panose="020B0503020204020204" pitchFamily="34" charset="-122"/>
                <a:cs typeface="+mj-cs"/>
              </a:defRPr>
            </a:lvl1pPr>
            <a:lvl2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2pPr>
            <a:lvl3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3pPr>
            <a:lvl4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4pPr>
            <a:lvl5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5pPr>
            <a:lvl6pPr marL="4572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6pPr>
            <a:lvl7pPr marL="9144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7pPr>
            <a:lvl8pPr marL="13716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8pPr>
            <a:lvl9pPr marL="18288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4000" b="1"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rPr>
              <a:t>研究背景</a:t>
            </a:r>
            <a:endParaRPr kumimoji="1" lang="zh-CN" altLang="en-US" sz="40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j-cs"/>
            </a:endParaRPr>
          </a:p>
        </p:txBody>
      </p:sp>
      <p:sp>
        <p:nvSpPr>
          <p:cNvPr id="8" name="矩形 7"/>
          <p:cNvSpPr/>
          <p:nvPr/>
        </p:nvSpPr>
        <p:spPr>
          <a:xfrm>
            <a:off x="1084546" y="1742103"/>
            <a:ext cx="10269253" cy="369332"/>
          </a:xfrm>
          <a:prstGeom prst="rect">
            <a:avLst/>
          </a:prstGeom>
        </p:spPr>
        <p:txBody>
          <a:bodyPr wrap="square">
            <a:spAutoFit/>
          </a:bodyPr>
          <a:lstStyle/>
          <a:p>
            <a:endParaRPr lang="zh-CN" altLang="en-US" dirty="0">
              <a:latin typeface="Times New Roman" panose="02020603050405020304" pitchFamily="18" charset="0"/>
              <a:cs typeface="Times New Roman" panose="02020603050405020304" pitchFamily="18" charset="0"/>
            </a:endParaRPr>
          </a:p>
        </p:txBody>
      </p:sp>
      <p:sp>
        <p:nvSpPr>
          <p:cNvPr id="14" name="矩形 13"/>
          <p:cNvSpPr/>
          <p:nvPr/>
        </p:nvSpPr>
        <p:spPr>
          <a:xfrm>
            <a:off x="986535" y="1331109"/>
            <a:ext cx="10689649" cy="2031325"/>
          </a:xfrm>
          <a:prstGeom prst="rect">
            <a:avLst/>
          </a:prstGeom>
        </p:spPr>
        <p:txBody>
          <a:bodyPr wrap="square">
            <a:spAutoFit/>
          </a:bodyPr>
          <a:lstStyle/>
          <a:p>
            <a:endParaRPr lang="en-US" altLang="zh-CN"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zh-CN" altLang="zh-CN" dirty="0"/>
              <a:t>这种</a:t>
            </a:r>
            <a:r>
              <a:rPr lang="zh-CN" altLang="zh-CN" b="1" dirty="0"/>
              <a:t>意义与形式之间的多对多映射</a:t>
            </a:r>
            <a:r>
              <a:rPr lang="zh-CN" altLang="zh-CN" dirty="0"/>
              <a:t>是该理论所预测的语义整体论的自然结果</a:t>
            </a:r>
            <a:r>
              <a:rPr lang="zh-CN" altLang="zh-CN" dirty="0" smtClean="0"/>
              <a:t>。</a:t>
            </a:r>
            <a:endParaRPr lang="en-US" altLang="zh-CN" dirty="0" smtClean="0"/>
          </a:p>
          <a:p>
            <a:r>
              <a:rPr lang="en-US" altLang="zh-CN" dirty="0">
                <a:latin typeface="Times New Roman" panose="02020603050405020304" pitchFamily="18" charset="0"/>
                <a:cs typeface="Times New Roman" panose="02020603050405020304" pitchFamily="18" charset="0"/>
              </a:rPr>
              <a:t> </a:t>
            </a:r>
            <a:r>
              <a:rPr lang="en-US" altLang="zh-CN" dirty="0" smtClean="0">
                <a:latin typeface="Times New Roman" panose="02020603050405020304" pitchFamily="18" charset="0"/>
                <a:cs typeface="Times New Roman" panose="02020603050405020304" pitchFamily="18" charset="0"/>
              </a:rPr>
              <a:t>    </a:t>
            </a:r>
            <a:r>
              <a:rPr lang="zh-CN" altLang="zh-CN" dirty="0" smtClean="0">
                <a:latin typeface="Times New Roman" panose="02020603050405020304" pitchFamily="18" charset="0"/>
                <a:cs typeface="Times New Roman" panose="02020603050405020304" pitchFamily="18" charset="0"/>
              </a:rPr>
              <a:t>一方面</a:t>
            </a:r>
            <a:r>
              <a:rPr lang="zh-CN" altLang="zh-CN" dirty="0">
                <a:latin typeface="Times New Roman" panose="02020603050405020304" pitchFamily="18" charset="0"/>
                <a:cs typeface="Times New Roman" panose="02020603050405020304" pitchFamily="18" charset="0"/>
              </a:rPr>
              <a:t>，表示位移话语的</a:t>
            </a:r>
            <a:r>
              <a:rPr lang="zh-CN" altLang="zh-CN" b="1" dirty="0">
                <a:latin typeface="Times New Roman" panose="02020603050405020304" pitchFamily="18" charset="0"/>
                <a:cs typeface="Times New Roman" panose="02020603050405020304" pitchFamily="18" charset="0"/>
              </a:rPr>
              <a:t>整体意义由</a:t>
            </a:r>
            <a:r>
              <a:rPr lang="en-US" altLang="zh-CN" dirty="0">
                <a:latin typeface="Times New Roman" panose="02020603050405020304" pitchFamily="18" charset="0"/>
                <a:cs typeface="Times New Roman" panose="02020603050405020304" pitchFamily="18" charset="0"/>
              </a:rPr>
              <a:t>Figure</a:t>
            </a:r>
            <a:r>
              <a:rPr lang="zh-CN" altLang="zh-CN"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Path</a:t>
            </a:r>
            <a:r>
              <a:rPr lang="zh-CN" altLang="zh-CN"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Direction</a:t>
            </a:r>
            <a:r>
              <a:rPr lang="zh-CN" altLang="zh-CN"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Region</a:t>
            </a:r>
            <a:r>
              <a:rPr lang="zh-CN" altLang="zh-CN"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Landmark</a:t>
            </a:r>
            <a:r>
              <a:rPr lang="zh-CN" altLang="zh-CN"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Motion</a:t>
            </a:r>
            <a:r>
              <a:rPr lang="zh-CN" altLang="zh-CN" dirty="0">
                <a:latin typeface="Times New Roman" panose="02020603050405020304" pitchFamily="18" charset="0"/>
                <a:cs typeface="Times New Roman" panose="02020603050405020304" pitchFamily="18" charset="0"/>
              </a:rPr>
              <a:t>、</a:t>
            </a:r>
            <a:r>
              <a:rPr lang="en-US" altLang="zh-CN" dirty="0" err="1" smtClean="0">
                <a:latin typeface="Times New Roman" panose="02020603050405020304" pitchFamily="18" charset="0"/>
                <a:cs typeface="Times New Roman" panose="02020603050405020304" pitchFamily="18" charset="0"/>
              </a:rPr>
              <a:t>FoR</a:t>
            </a:r>
            <a:r>
              <a:rPr lang="zh-CN" altLang="zh-CN" dirty="0" smtClean="0">
                <a:latin typeface="Times New Roman" panose="02020603050405020304" pitchFamily="18" charset="0"/>
                <a:cs typeface="Times New Roman" panose="02020603050405020304" pitchFamily="18" charset="0"/>
              </a:rPr>
              <a:t>等</a:t>
            </a:r>
            <a:r>
              <a:rPr lang="zh-CN" altLang="zh-CN" b="1" dirty="0" smtClean="0">
                <a:latin typeface="Times New Roman" panose="02020603050405020304" pitchFamily="18" charset="0"/>
                <a:cs typeface="Times New Roman" panose="02020603050405020304" pitchFamily="18" charset="0"/>
              </a:rPr>
              <a:t>中</a:t>
            </a:r>
            <a:r>
              <a:rPr lang="en-US" altLang="zh-CN" b="1" dirty="0" smtClean="0">
                <a:latin typeface="Times New Roman" panose="02020603050405020304" pitchFamily="18" charset="0"/>
                <a:cs typeface="Times New Roman" panose="02020603050405020304" pitchFamily="18" charset="0"/>
              </a:rPr>
              <a:t>  </a:t>
            </a:r>
          </a:p>
          <a:p>
            <a:r>
              <a:rPr lang="en-US" altLang="zh-CN" b="1" dirty="0" smtClean="0">
                <a:latin typeface="Times New Roman" panose="02020603050405020304" pitchFamily="18" charset="0"/>
                <a:cs typeface="Times New Roman" panose="02020603050405020304" pitchFamily="18" charset="0"/>
              </a:rPr>
              <a:t>     </a:t>
            </a:r>
            <a:r>
              <a:rPr lang="zh-CN" altLang="zh-CN" b="1" dirty="0" smtClean="0">
                <a:latin typeface="Times New Roman" panose="02020603050405020304" pitchFamily="18" charset="0"/>
                <a:cs typeface="Times New Roman" panose="02020603050405020304" pitchFamily="18" charset="0"/>
              </a:rPr>
              <a:t>心范畴表达的组合</a:t>
            </a:r>
            <a:r>
              <a:rPr lang="zh-CN" altLang="zh-CN" dirty="0" smtClean="0">
                <a:latin typeface="Times New Roman" panose="02020603050405020304" pitchFamily="18" charset="0"/>
                <a:cs typeface="Times New Roman" panose="02020603050405020304" pitchFamily="18" charset="0"/>
              </a:rPr>
              <a:t>，每一个范畴都是</a:t>
            </a:r>
            <a:r>
              <a:rPr lang="zh-CN" altLang="zh-CN" dirty="0" smtClean="0">
                <a:latin typeface="Times New Roman" panose="02020603050405020304" pitchFamily="18" charset="0"/>
                <a:cs typeface="Times New Roman" panose="02020603050405020304" pitchFamily="18" charset="0"/>
              </a:rPr>
              <a:t>潜在的</a:t>
            </a:r>
            <a:r>
              <a:rPr lang="zh-CN" altLang="en-US" dirty="0" smtClean="0">
                <a:latin typeface="Times New Roman" panose="02020603050405020304" pitchFamily="18" charset="0"/>
                <a:cs typeface="Times New Roman" panose="02020603050405020304" pitchFamily="18" charset="0"/>
              </a:rPr>
              <a:t>，可以作为分析运动事件的备选成分</a:t>
            </a:r>
            <a:r>
              <a:rPr lang="zh-CN" altLang="zh-CN" dirty="0" smtClean="0">
                <a:latin typeface="Times New Roman" panose="02020603050405020304" pitchFamily="18" charset="0"/>
                <a:cs typeface="Times New Roman" panose="02020603050405020304" pitchFamily="18" charset="0"/>
              </a:rPr>
              <a:t>。</a:t>
            </a:r>
            <a:r>
              <a:rPr lang="zh-CN" altLang="zh-CN" dirty="0" smtClean="0">
                <a:latin typeface="Times New Roman" panose="02020603050405020304" pitchFamily="18" charset="0"/>
                <a:cs typeface="Times New Roman" panose="02020603050405020304" pitchFamily="18" charset="0"/>
              </a:rPr>
              <a:t>但与此同时，</a:t>
            </a:r>
            <a:r>
              <a:rPr lang="zh-CN" altLang="zh-CN" b="1" dirty="0" smtClean="0">
                <a:latin typeface="Times New Roman" panose="02020603050405020304" pitchFamily="18" charset="0"/>
                <a:cs typeface="Times New Roman" panose="02020603050405020304" pitchFamily="18" charset="0"/>
              </a:rPr>
              <a:t>整个</a:t>
            </a:r>
            <a:r>
              <a:rPr lang="en-US" altLang="zh-CN" b="1" dirty="0">
                <a:latin typeface="Times New Roman" panose="02020603050405020304" pitchFamily="18" charset="0"/>
                <a:cs typeface="Times New Roman" panose="02020603050405020304" pitchFamily="18" charset="0"/>
              </a:rPr>
              <a:t> </a:t>
            </a:r>
            <a:r>
              <a:rPr lang="en-US" altLang="zh-CN" b="1" dirty="0" smtClean="0">
                <a:latin typeface="Times New Roman" panose="02020603050405020304" pitchFamily="18" charset="0"/>
                <a:cs typeface="Times New Roman" panose="02020603050405020304" pitchFamily="18" charset="0"/>
              </a:rPr>
              <a:t> </a:t>
            </a:r>
          </a:p>
          <a:p>
            <a:r>
              <a:rPr lang="en-US" altLang="zh-CN" b="1" dirty="0" smtClean="0">
                <a:latin typeface="Times New Roman" panose="02020603050405020304" pitchFamily="18" charset="0"/>
                <a:cs typeface="Times New Roman" panose="02020603050405020304" pitchFamily="18" charset="0"/>
              </a:rPr>
              <a:t>     </a:t>
            </a:r>
            <a:r>
              <a:rPr lang="zh-CN" altLang="zh-CN" b="1" dirty="0" smtClean="0">
                <a:latin typeface="Times New Roman" panose="02020603050405020304" pitchFamily="18" charset="0"/>
                <a:cs typeface="Times New Roman" panose="02020603050405020304" pitchFamily="18" charset="0"/>
              </a:rPr>
              <a:t>话语</a:t>
            </a:r>
            <a:r>
              <a:rPr lang="zh-CN" altLang="zh-CN" b="1" dirty="0" smtClean="0">
                <a:latin typeface="Times New Roman" panose="02020603050405020304" pitchFamily="18" charset="0"/>
                <a:cs typeface="Times New Roman" panose="02020603050405020304" pitchFamily="18" charset="0"/>
              </a:rPr>
              <a:t>的意义又制约着对个体表达</a:t>
            </a:r>
            <a:r>
              <a:rPr lang="en-US" altLang="zh-CN" b="1" dirty="0" smtClean="0">
                <a:latin typeface="Times New Roman" panose="02020603050405020304" pitchFamily="18" charset="0"/>
                <a:cs typeface="Times New Roman" panose="02020603050405020304" pitchFamily="18" charset="0"/>
              </a:rPr>
              <a:t> </a:t>
            </a:r>
            <a:r>
              <a:rPr lang="en-US" altLang="zh-CN" b="1" dirty="0" smtClean="0">
                <a:latin typeface="Times New Roman" panose="02020603050405020304" pitchFamily="18" charset="0"/>
                <a:cs typeface="Times New Roman" panose="02020603050405020304" pitchFamily="18" charset="0"/>
              </a:rPr>
              <a:t> </a:t>
            </a:r>
            <a:r>
              <a:rPr lang="zh-CN" altLang="zh-CN" b="1" dirty="0" smtClean="0">
                <a:latin typeface="Times New Roman" panose="02020603050405020304" pitchFamily="18" charset="0"/>
                <a:cs typeface="Times New Roman" panose="02020603050405020304" pitchFamily="18" charset="0"/>
              </a:rPr>
              <a:t>及其</a:t>
            </a:r>
            <a:r>
              <a:rPr lang="zh-CN" altLang="zh-CN" b="1" dirty="0">
                <a:latin typeface="Times New Roman" panose="02020603050405020304" pitchFamily="18" charset="0"/>
                <a:cs typeface="Times New Roman" panose="02020603050405020304" pitchFamily="18" charset="0"/>
              </a:rPr>
              <a:t>语义价值的理解</a:t>
            </a:r>
            <a:r>
              <a:rPr lang="zh-CN" altLang="zh-CN" dirty="0" smtClean="0">
                <a:latin typeface="Times New Roman" panose="02020603050405020304" pitchFamily="18" charset="0"/>
                <a:cs typeface="Times New Roman" panose="02020603050405020304" pitchFamily="18" charset="0"/>
              </a:rPr>
              <a:t>。例如</a:t>
            </a:r>
            <a:r>
              <a:rPr lang="zh-CN" altLang="zh-CN" dirty="0">
                <a:latin typeface="Times New Roman" panose="02020603050405020304" pitchFamily="18" charset="0"/>
                <a:cs typeface="Times New Roman" panose="02020603050405020304" pitchFamily="18" charset="0"/>
              </a:rPr>
              <a:t>把</a:t>
            </a:r>
            <a:r>
              <a:rPr lang="en-US" altLang="zh-CN" dirty="0">
                <a:latin typeface="Times New Roman" panose="02020603050405020304" pitchFamily="18" charset="0"/>
                <a:cs typeface="Times New Roman" panose="02020603050405020304" pitchFamily="18" charset="0"/>
              </a:rPr>
              <a:t>(15b)</a:t>
            </a:r>
            <a:r>
              <a:rPr lang="zh-CN" altLang="zh-CN" dirty="0">
                <a:latin typeface="Times New Roman" panose="02020603050405020304" pitchFamily="18" charset="0"/>
                <a:cs typeface="Times New Roman" panose="02020603050405020304" pitchFamily="18" charset="0"/>
              </a:rPr>
              <a:t>作</a:t>
            </a:r>
            <a:r>
              <a:rPr lang="en-US" altLang="zh-CN" dirty="0">
                <a:latin typeface="Times New Roman" panose="02020603050405020304" pitchFamily="18" charset="0"/>
                <a:cs typeface="Times New Roman" panose="02020603050405020304" pitchFamily="18" charset="0"/>
              </a:rPr>
              <a:t>went-walked</a:t>
            </a:r>
            <a:r>
              <a:rPr lang="zh-CN" altLang="zh-CN"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room-woods</a:t>
            </a:r>
            <a:r>
              <a:rPr lang="zh-CN" altLang="zh-CN" dirty="0">
                <a:latin typeface="Times New Roman" panose="02020603050405020304" pitchFamily="18" charset="0"/>
                <a:cs typeface="Times New Roman" panose="02020603050405020304" pitchFamily="18" charset="0"/>
              </a:rPr>
              <a:t>替换</a:t>
            </a:r>
            <a:r>
              <a:rPr lang="zh-CN" altLang="zh-CN" dirty="0" smtClean="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 </a:t>
            </a:r>
            <a:r>
              <a:rPr lang="en-US" altLang="zh-CN" dirty="0" smtClean="0">
                <a:latin typeface="Times New Roman" panose="02020603050405020304" pitchFamily="18" charset="0"/>
                <a:cs typeface="Times New Roman" panose="02020603050405020304" pitchFamily="18" charset="0"/>
              </a:rPr>
              <a:t> </a:t>
            </a:r>
          </a:p>
          <a:p>
            <a:r>
              <a:rPr lang="en-US" altLang="zh-CN" dirty="0" smtClean="0">
                <a:latin typeface="Times New Roman" panose="02020603050405020304" pitchFamily="18" charset="0"/>
                <a:cs typeface="Times New Roman" panose="02020603050405020304" pitchFamily="18" charset="0"/>
              </a:rPr>
              <a:t>     </a:t>
            </a:r>
            <a:r>
              <a:rPr lang="zh-CN" altLang="zh-CN" dirty="0" smtClean="0">
                <a:latin typeface="Times New Roman" panose="02020603050405020304" pitchFamily="18" charset="0"/>
                <a:cs typeface="Times New Roman" panose="02020603050405020304" pitchFamily="18" charset="0"/>
              </a:rPr>
              <a:t>首选</a:t>
            </a:r>
            <a:r>
              <a:rPr lang="zh-CN" altLang="zh-CN" dirty="0">
                <a:latin typeface="Times New Roman" panose="02020603050405020304" pitchFamily="18" charset="0"/>
                <a:cs typeface="Times New Roman" panose="02020603050405020304" pitchFamily="18" charset="0"/>
              </a:rPr>
              <a:t>的解释更接近于</a:t>
            </a:r>
            <a:r>
              <a:rPr lang="en-US" altLang="zh-CN" dirty="0">
                <a:latin typeface="Times New Roman" panose="02020603050405020304" pitchFamily="18" charset="0"/>
                <a:cs typeface="Times New Roman" panose="02020603050405020304" pitchFamily="18" charset="0"/>
              </a:rPr>
              <a:t>(11)</a:t>
            </a:r>
            <a:r>
              <a:rPr lang="zh-CN" altLang="zh-CN" dirty="0" smtClean="0">
                <a:latin typeface="Times New Roman" panose="02020603050405020304" pitchFamily="18" charset="0"/>
                <a:cs typeface="Times New Roman" panose="02020603050405020304" pitchFamily="18" charset="0"/>
              </a:rPr>
              <a:t>是非位移的。</a:t>
            </a:r>
          </a:p>
          <a:p>
            <a:endParaRPr lang="en-US" altLang="zh-CN" dirty="0"/>
          </a:p>
        </p:txBody>
      </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3581" y="3585778"/>
            <a:ext cx="5287028" cy="592016"/>
          </a:xfrm>
          <a:prstGeom prst="rect">
            <a:avLst/>
          </a:prstGeom>
        </p:spPr>
      </p:pic>
      <p:sp>
        <p:nvSpPr>
          <p:cNvPr id="6" name="矩形 5"/>
          <p:cNvSpPr/>
          <p:nvPr/>
        </p:nvSpPr>
        <p:spPr>
          <a:xfrm>
            <a:off x="1245577" y="5108147"/>
            <a:ext cx="6096000" cy="646331"/>
          </a:xfrm>
          <a:prstGeom prst="rect">
            <a:avLst/>
          </a:prstGeom>
        </p:spPr>
        <p:txBody>
          <a:bodyPr>
            <a:spAutoFit/>
          </a:bodyPr>
          <a:lstStyle/>
          <a:p>
            <a:r>
              <a:rPr lang="en-US" altLang="zh-CN" dirty="0">
                <a:latin typeface="Times New Roman" panose="02020603050405020304" pitchFamily="18" charset="0"/>
                <a:cs typeface="Times New Roman" panose="02020603050405020304" pitchFamily="18" charset="0"/>
              </a:rPr>
              <a:t>(11)</a:t>
            </a:r>
          </a:p>
          <a:p>
            <a:r>
              <a:rPr lang="en-US" altLang="zh-CN" dirty="0">
                <a:latin typeface="Times New Roman" panose="02020603050405020304" pitchFamily="18" charset="0"/>
                <a:cs typeface="Times New Roman" panose="02020603050405020304" pitchFamily="18" charset="0"/>
              </a:rPr>
              <a:t>   </a:t>
            </a:r>
            <a:r>
              <a:rPr lang="en-US" altLang="zh-CN" i="1" dirty="0" smtClean="0">
                <a:latin typeface="Times New Roman" panose="02020603050405020304" pitchFamily="18" charset="0"/>
                <a:cs typeface="Times New Roman" panose="02020603050405020304" pitchFamily="18" charset="0"/>
              </a:rPr>
              <a:t>Mary is jogging in the park.</a:t>
            </a:r>
            <a:endParaRPr lang="en-US" altLang="zh-CN" i="1" dirty="0">
              <a:latin typeface="Times New Roman" panose="02020603050405020304" pitchFamily="18" charset="0"/>
              <a:cs typeface="Times New Roman" panose="02020603050405020304" pitchFamily="18" charset="0"/>
            </a:endParaRPr>
          </a:p>
        </p:txBody>
      </p:sp>
      <p:sp>
        <p:nvSpPr>
          <p:cNvPr id="7" name="矩形 6"/>
          <p:cNvSpPr/>
          <p:nvPr/>
        </p:nvSpPr>
        <p:spPr>
          <a:xfrm>
            <a:off x="1333581" y="4351561"/>
            <a:ext cx="2688941" cy="338554"/>
          </a:xfrm>
          <a:prstGeom prst="rect">
            <a:avLst/>
          </a:prstGeom>
        </p:spPr>
        <p:txBody>
          <a:bodyPr wrap="none">
            <a:spAutoFit/>
          </a:bodyPr>
          <a:lstStyle/>
          <a:p>
            <a:r>
              <a:rPr lang="en-US" altLang="zh-CN" sz="1600" i="1" dirty="0" smtClean="0">
                <a:latin typeface="Times New Roman" panose="02020603050405020304" pitchFamily="18" charset="0"/>
                <a:cs typeface="Times New Roman" panose="02020603050405020304" pitchFamily="18" charset="0"/>
              </a:rPr>
              <a:t>Bill walked through the woods</a:t>
            </a:r>
            <a:endParaRPr lang="zh-CN" altLang="en-US" sz="1600" i="1" dirty="0"/>
          </a:p>
        </p:txBody>
      </p:sp>
      <p:sp>
        <p:nvSpPr>
          <p:cNvPr id="15" name="矩形 14"/>
          <p:cNvSpPr/>
          <p:nvPr/>
        </p:nvSpPr>
        <p:spPr>
          <a:xfrm>
            <a:off x="2237502" y="4033901"/>
            <a:ext cx="287258" cy="400110"/>
          </a:xfrm>
          <a:prstGeom prst="rect">
            <a:avLst/>
          </a:prstGeom>
        </p:spPr>
        <p:txBody>
          <a:bodyPr wrap="square">
            <a:spAutoFit/>
          </a:bodyPr>
          <a:lstStyle/>
          <a:p>
            <a:r>
              <a:rPr lang="zh-CN" altLang="en-US" sz="2000" b="1" i="1" dirty="0">
                <a:latin typeface="Times New Roman" panose="02020603050405020304" pitchFamily="18" charset="0"/>
                <a:cs typeface="Times New Roman" panose="02020603050405020304" pitchFamily="18" charset="0"/>
              </a:rPr>
              <a:t>↓</a:t>
            </a:r>
            <a:endParaRPr lang="zh-CN" altLang="en-US" sz="2000" b="1" i="1" dirty="0"/>
          </a:p>
        </p:txBody>
      </p:sp>
      <p:sp>
        <p:nvSpPr>
          <p:cNvPr id="9" name="右大括号 8"/>
          <p:cNvSpPr/>
          <p:nvPr/>
        </p:nvSpPr>
        <p:spPr>
          <a:xfrm>
            <a:off x="4293577" y="4520838"/>
            <a:ext cx="200025" cy="1108437"/>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矩形 15"/>
          <p:cNvSpPr/>
          <p:nvPr/>
        </p:nvSpPr>
        <p:spPr>
          <a:xfrm>
            <a:off x="4548716" y="4905779"/>
            <a:ext cx="917239" cy="338554"/>
          </a:xfrm>
          <a:prstGeom prst="rect">
            <a:avLst/>
          </a:prstGeom>
        </p:spPr>
        <p:txBody>
          <a:bodyPr wrap="none">
            <a:spAutoFit/>
          </a:bodyPr>
          <a:lstStyle/>
          <a:p>
            <a:r>
              <a:rPr lang="en-US" altLang="zh-CN" sz="1600" dirty="0" err="1" smtClean="0">
                <a:latin typeface="Times New Roman" panose="02020603050405020304" pitchFamily="18" charset="0"/>
                <a:cs typeface="Times New Roman" panose="02020603050405020304" pitchFamily="18" charset="0"/>
              </a:rPr>
              <a:t>Moition</a:t>
            </a:r>
            <a:r>
              <a:rPr lang="en-US" altLang="zh-CN" sz="1600" dirty="0" smtClean="0">
                <a:latin typeface="Times New Roman" panose="02020603050405020304" pitchFamily="18" charset="0"/>
                <a:cs typeface="Times New Roman" panose="02020603050405020304" pitchFamily="18" charset="0"/>
              </a:rPr>
              <a:t>-</a:t>
            </a:r>
            <a:endParaRPr lang="zh-CN" altLang="en-US" sz="1600" dirty="0"/>
          </a:p>
        </p:txBody>
      </p:sp>
    </p:spTree>
    <p:extLst>
      <p:ext uri="{BB962C8B-B14F-4D97-AF65-F5344CB8AC3E}">
        <p14:creationId xmlns:p14="http://schemas.microsoft.com/office/powerpoint/2010/main" val="18297641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7080" y="442339"/>
            <a:ext cx="395999" cy="669046"/>
          </a:xfrm>
          <a:prstGeom prst="rect">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sp>
        <p:nvSpPr>
          <p:cNvPr id="34" name="矩形 33"/>
          <p:cNvSpPr/>
          <p:nvPr/>
        </p:nvSpPr>
        <p:spPr>
          <a:xfrm>
            <a:off x="494147" y="442316"/>
            <a:ext cx="163285" cy="6690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6150" y="449517"/>
            <a:ext cx="2330697" cy="654646"/>
          </a:xfrm>
          <a:prstGeom prst="rect">
            <a:avLst/>
          </a:prstGeom>
        </p:spPr>
      </p:pic>
      <p:sp>
        <p:nvSpPr>
          <p:cNvPr id="39" name="矩形 38"/>
          <p:cNvSpPr/>
          <p:nvPr/>
        </p:nvSpPr>
        <p:spPr>
          <a:xfrm>
            <a:off x="11994002" y="442316"/>
            <a:ext cx="198000" cy="669046"/>
          </a:xfrm>
          <a:prstGeom prst="rect">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sp>
        <p:nvSpPr>
          <p:cNvPr id="4" name="矩形 3"/>
          <p:cNvSpPr/>
          <p:nvPr/>
        </p:nvSpPr>
        <p:spPr>
          <a:xfrm>
            <a:off x="657431" y="903160"/>
            <a:ext cx="11238561" cy="596253"/>
          </a:xfrm>
          <a:prstGeom prst="rect">
            <a:avLst/>
          </a:prstGeom>
        </p:spPr>
        <p:txBody>
          <a:bodyPr wrap="square">
            <a:spAutoFit/>
          </a:bodyPr>
          <a:lstStyle/>
          <a:p>
            <a:pPr marL="342900" lvl="0" indent="-342900" fontAlgn="base">
              <a:lnSpc>
                <a:spcPct val="110000"/>
              </a:lnSpc>
              <a:spcBef>
                <a:spcPct val="20000"/>
              </a:spcBef>
              <a:spcAft>
                <a:spcPct val="0"/>
              </a:spcAft>
              <a:buClr>
                <a:srgbClr val="000000"/>
              </a:buClr>
              <a:buSzPct val="70000"/>
              <a:buFont typeface="Wingdings" pitchFamily="2" charset="2"/>
              <a:buChar char="l"/>
              <a:defRPr/>
            </a:pPr>
            <a:r>
              <a:rPr kumimoji="1" lang="zh-CN" altLang="en-US" sz="3200"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整体空间语义理论</a:t>
            </a:r>
            <a:r>
              <a:rPr lang="en-US" altLang="zh-CN" sz="2400" b="1" dirty="0" smtClean="0">
                <a:latin typeface="Times New Roman" panose="02020603050405020304" pitchFamily="18" charset="0"/>
                <a:cs typeface="Times New Roman" panose="02020603050405020304" pitchFamily="18" charset="0"/>
              </a:rPr>
              <a:t>Holistic </a:t>
            </a:r>
            <a:r>
              <a:rPr lang="en-US" altLang="zh-CN" sz="2400" b="1" dirty="0">
                <a:latin typeface="Times New Roman" panose="02020603050405020304" pitchFamily="18" charset="0"/>
                <a:cs typeface="Times New Roman" panose="02020603050405020304" pitchFamily="18" charset="0"/>
              </a:rPr>
              <a:t>Spatial Semantics of motion events</a:t>
            </a:r>
            <a:endParaRPr kumimoji="1" lang="en-US" altLang="zh-CN" sz="4000"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灯片编号占位符 2"/>
          <p:cNvSpPr>
            <a:spLocks noGrp="1"/>
          </p:cNvSpPr>
          <p:nvPr>
            <p:ph type="sldNum" sz="quarter" idx="12"/>
          </p:nvPr>
        </p:nvSpPr>
        <p:spPr/>
        <p:txBody>
          <a:bodyPr/>
          <a:lstStyle/>
          <a:p>
            <a:fld id="{47B07988-34B2-4014-AEBA-95FEB39318C4}" type="slidenum">
              <a:rPr lang="zh-CN" altLang="en-US" smtClean="0"/>
              <a:t>28</a:t>
            </a:fld>
            <a:endParaRPr lang="zh-CN" altLang="en-US" dirty="0"/>
          </a:p>
        </p:txBody>
      </p:sp>
      <p:sp>
        <p:nvSpPr>
          <p:cNvPr id="11" name="标题 1"/>
          <p:cNvSpPr txBox="1">
            <a:spLocks/>
          </p:cNvSpPr>
          <p:nvPr/>
        </p:nvSpPr>
        <p:spPr bwMode="auto">
          <a:xfrm>
            <a:off x="2524760" y="37560"/>
            <a:ext cx="5784850" cy="823913"/>
          </a:xfrm>
          <a:prstGeom prst="rect">
            <a:avLst/>
          </a:prstGeom>
          <a:noFill/>
          <a:ln w="9525">
            <a:noFill/>
            <a:miter lim="800000"/>
            <a:headEnd/>
            <a:tailEnd/>
          </a:ln>
        </p:spPr>
        <p:txBody>
          <a:bodyPr vert="horz" wrap="none" lIns="0" tIns="45720" rIns="0" bIns="45720" numCol="1" anchor="ctr" anchorCtr="0" compatLnSpc="1">
            <a:prstTxWarp prst="textNoShape">
              <a:avLst/>
            </a:prstTxWarp>
          </a:bodyPr>
          <a:lstStyle>
            <a:lvl1pPr algn="ctr" rtl="0" eaLnBrk="1" fontAlgn="base" hangingPunct="1">
              <a:spcBef>
                <a:spcPct val="0"/>
              </a:spcBef>
              <a:spcAft>
                <a:spcPct val="0"/>
              </a:spcAft>
              <a:defRPr kumimoji="1" sz="4000" b="1">
                <a:solidFill>
                  <a:srgbClr val="FF3300"/>
                </a:solidFill>
                <a:latin typeface="微软雅黑" panose="020B0503020204020204" pitchFamily="34" charset="-122"/>
                <a:ea typeface="微软雅黑" panose="020B0503020204020204" pitchFamily="34" charset="-122"/>
                <a:cs typeface="+mj-cs"/>
              </a:defRPr>
            </a:lvl1pPr>
            <a:lvl2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2pPr>
            <a:lvl3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3pPr>
            <a:lvl4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4pPr>
            <a:lvl5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5pPr>
            <a:lvl6pPr marL="4572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6pPr>
            <a:lvl7pPr marL="9144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7pPr>
            <a:lvl8pPr marL="13716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8pPr>
            <a:lvl9pPr marL="18288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4000" b="1"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rPr>
              <a:t>研究背景</a:t>
            </a:r>
            <a:endParaRPr kumimoji="1" lang="zh-CN" altLang="en-US" sz="40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j-cs"/>
            </a:endParaRPr>
          </a:p>
        </p:txBody>
      </p:sp>
      <p:sp>
        <p:nvSpPr>
          <p:cNvPr id="8" name="矩形 7"/>
          <p:cNvSpPr/>
          <p:nvPr/>
        </p:nvSpPr>
        <p:spPr>
          <a:xfrm>
            <a:off x="1084546" y="1742103"/>
            <a:ext cx="10269253" cy="369332"/>
          </a:xfrm>
          <a:prstGeom prst="rect">
            <a:avLst/>
          </a:prstGeom>
        </p:spPr>
        <p:txBody>
          <a:bodyPr wrap="square">
            <a:spAutoFit/>
          </a:bodyPr>
          <a:lstStyle/>
          <a:p>
            <a:endParaRPr lang="zh-CN" altLang="en-US" dirty="0">
              <a:latin typeface="Times New Roman" panose="02020603050405020304" pitchFamily="18" charset="0"/>
              <a:cs typeface="Times New Roman" panose="02020603050405020304" pitchFamily="18" charset="0"/>
            </a:endParaRPr>
          </a:p>
        </p:txBody>
      </p:sp>
      <p:sp>
        <p:nvSpPr>
          <p:cNvPr id="14" name="矩形 13"/>
          <p:cNvSpPr/>
          <p:nvPr/>
        </p:nvSpPr>
        <p:spPr>
          <a:xfrm>
            <a:off x="986535" y="1331109"/>
            <a:ext cx="10689649" cy="1200329"/>
          </a:xfrm>
          <a:prstGeom prst="rect">
            <a:avLst/>
          </a:prstGeom>
        </p:spPr>
        <p:txBody>
          <a:bodyPr wrap="square">
            <a:spAutoFit/>
          </a:bodyPr>
          <a:lstStyle/>
          <a:p>
            <a:endParaRPr lang="en-US" altLang="zh-CN"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zh-CN" altLang="en-US" b="1" dirty="0"/>
              <a:t>意义整体论的另一个方面是隐性表达</a:t>
            </a:r>
            <a:r>
              <a:rPr lang="zh-CN" altLang="en-US" dirty="0"/>
              <a:t>。</a:t>
            </a:r>
            <a:r>
              <a:rPr lang="zh-CN" altLang="en-US" dirty="0">
                <a:latin typeface="Times New Roman" panose="02020603050405020304" pitchFamily="18" charset="0"/>
                <a:cs typeface="Times New Roman" panose="02020603050405020304" pitchFamily="18" charset="0"/>
              </a:rPr>
              <a:t>在法语的例子</a:t>
            </a:r>
            <a:r>
              <a:rPr lang="en-US" altLang="zh-CN" dirty="0">
                <a:latin typeface="Times New Roman" panose="02020603050405020304" pitchFamily="18" charset="0"/>
                <a:cs typeface="Times New Roman" panose="02020603050405020304" pitchFamily="18" charset="0"/>
              </a:rPr>
              <a:t>(18),</a:t>
            </a:r>
            <a:r>
              <a:rPr lang="zh-CN" altLang="en-US" dirty="0">
                <a:latin typeface="Times New Roman" panose="02020603050405020304" pitchFamily="18" charset="0"/>
                <a:cs typeface="Times New Roman" panose="02020603050405020304" pitchFamily="18" charset="0"/>
              </a:rPr>
              <a:t>尽管路径没有显式表达但它可能仍然得到适当的推断背景</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假设我们知道</a:t>
            </a:r>
            <a:r>
              <a:rPr lang="en-US" altLang="zh-CN" dirty="0">
                <a:latin typeface="Times New Roman" panose="02020603050405020304" pitchFamily="18" charset="0"/>
                <a:cs typeface="Times New Roman" panose="02020603050405020304" pitchFamily="18" charset="0"/>
              </a:rPr>
              <a:t>Marie</a:t>
            </a:r>
            <a:r>
              <a:rPr lang="zh-CN" altLang="en-US" dirty="0">
                <a:latin typeface="Times New Roman" panose="02020603050405020304" pitchFamily="18" charset="0"/>
                <a:cs typeface="Times New Roman" panose="02020603050405020304" pitchFamily="18" charset="0"/>
              </a:rPr>
              <a:t>刚从里面听到一声巨响</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母语者的首选解释是她位移到房间</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而不是在房间里面跑。</a:t>
            </a:r>
            <a:endParaRPr lang="en-US" altLang="zh-CN" dirty="0">
              <a:latin typeface="Times New Roman" panose="02020603050405020304" pitchFamily="18" charset="0"/>
              <a:cs typeface="Times New Roman" panose="02020603050405020304" pitchFamily="18" charset="0"/>
            </a:endParaRPr>
          </a:p>
        </p:txBody>
      </p:sp>
      <p:pic>
        <p:nvPicPr>
          <p:cNvPr id="13" name="图片 12" descr="C:\Users\dell\AppData\Local\Temp\1619337979(1).png"/>
          <p:cNvPicPr/>
          <p:nvPr/>
        </p:nvPicPr>
        <p:blipFill>
          <a:blip r:embed="rId4">
            <a:extLst>
              <a:ext uri="{28A0092B-C50C-407E-A947-70E740481C1C}">
                <a14:useLocalDpi xmlns:a14="http://schemas.microsoft.com/office/drawing/2010/main" val="0"/>
              </a:ext>
            </a:extLst>
          </a:blip>
          <a:srcRect/>
          <a:stretch>
            <a:fillRect/>
          </a:stretch>
        </p:blipFill>
        <p:spPr bwMode="auto">
          <a:xfrm>
            <a:off x="1322313" y="2595185"/>
            <a:ext cx="7682189" cy="1633367"/>
          </a:xfrm>
          <a:prstGeom prst="rect">
            <a:avLst/>
          </a:prstGeom>
          <a:noFill/>
          <a:ln>
            <a:noFill/>
          </a:ln>
        </p:spPr>
      </p:pic>
    </p:spTree>
    <p:extLst>
      <p:ext uri="{BB962C8B-B14F-4D97-AF65-F5344CB8AC3E}">
        <p14:creationId xmlns:p14="http://schemas.microsoft.com/office/powerpoint/2010/main" val="18900809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7080" y="442339"/>
            <a:ext cx="395999" cy="669046"/>
          </a:xfrm>
          <a:prstGeom prst="rect">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sp>
        <p:nvSpPr>
          <p:cNvPr id="34" name="矩形 33"/>
          <p:cNvSpPr/>
          <p:nvPr/>
        </p:nvSpPr>
        <p:spPr>
          <a:xfrm>
            <a:off x="494147" y="442316"/>
            <a:ext cx="163285" cy="6690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6150" y="449517"/>
            <a:ext cx="2330697" cy="654646"/>
          </a:xfrm>
          <a:prstGeom prst="rect">
            <a:avLst/>
          </a:prstGeom>
        </p:spPr>
      </p:pic>
      <p:sp>
        <p:nvSpPr>
          <p:cNvPr id="39" name="矩形 38"/>
          <p:cNvSpPr/>
          <p:nvPr/>
        </p:nvSpPr>
        <p:spPr>
          <a:xfrm>
            <a:off x="11994002" y="442316"/>
            <a:ext cx="198000" cy="669046"/>
          </a:xfrm>
          <a:prstGeom prst="rect">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sp>
        <p:nvSpPr>
          <p:cNvPr id="4" name="矩形 3"/>
          <p:cNvSpPr/>
          <p:nvPr/>
        </p:nvSpPr>
        <p:spPr>
          <a:xfrm>
            <a:off x="657431" y="903160"/>
            <a:ext cx="11238561" cy="596253"/>
          </a:xfrm>
          <a:prstGeom prst="rect">
            <a:avLst/>
          </a:prstGeom>
        </p:spPr>
        <p:txBody>
          <a:bodyPr wrap="square">
            <a:spAutoFit/>
          </a:bodyPr>
          <a:lstStyle/>
          <a:p>
            <a:pPr marL="342900" lvl="0" indent="-342900" fontAlgn="base">
              <a:lnSpc>
                <a:spcPct val="110000"/>
              </a:lnSpc>
              <a:spcBef>
                <a:spcPct val="20000"/>
              </a:spcBef>
              <a:spcAft>
                <a:spcPct val="0"/>
              </a:spcAft>
              <a:buClr>
                <a:srgbClr val="000000"/>
              </a:buClr>
              <a:buSzPct val="70000"/>
              <a:buFont typeface="Wingdings" pitchFamily="2" charset="2"/>
              <a:buChar char="l"/>
              <a:defRPr/>
            </a:pPr>
            <a:r>
              <a:rPr kumimoji="1" lang="en-US" altLang="zh-CN" sz="3200" kern="0" dirty="0">
                <a:solidFill>
                  <a:srgbClr val="000000"/>
                </a:solidFill>
                <a:latin typeface="Times New Roman" panose="02020603050405020304" pitchFamily="18" charset="0"/>
                <a:cs typeface="Times New Roman" panose="02020603050405020304" pitchFamily="18" charset="0"/>
              </a:rPr>
              <a:t>HSS</a:t>
            </a:r>
            <a:r>
              <a:rPr kumimoji="1" lang="zh-CN" altLang="en-US" sz="3200" kern="0" dirty="0">
                <a:solidFill>
                  <a:srgbClr val="000000"/>
                </a:solidFill>
                <a:latin typeface="微软雅黑" panose="020B0503020204020204" pitchFamily="34" charset="-122"/>
                <a:ea typeface="微软雅黑" panose="020B0503020204020204" pitchFamily="34" charset="-122"/>
              </a:rPr>
              <a:t>理论下分析两种语言运动事件的表达</a:t>
            </a:r>
            <a:endParaRPr kumimoji="1" lang="en-US" altLang="zh-CN" sz="3200" kern="0" dirty="0">
              <a:solidFill>
                <a:srgbClr val="000000"/>
              </a:solidFill>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12"/>
          </p:nvPr>
        </p:nvSpPr>
        <p:spPr/>
        <p:txBody>
          <a:bodyPr/>
          <a:lstStyle/>
          <a:p>
            <a:fld id="{47B07988-34B2-4014-AEBA-95FEB39318C4}" type="slidenum">
              <a:rPr lang="zh-CN" altLang="en-US" smtClean="0"/>
              <a:t>29</a:t>
            </a:fld>
            <a:endParaRPr lang="zh-CN" altLang="en-US" dirty="0"/>
          </a:p>
        </p:txBody>
      </p:sp>
      <p:sp>
        <p:nvSpPr>
          <p:cNvPr id="11" name="标题 1"/>
          <p:cNvSpPr txBox="1">
            <a:spLocks/>
          </p:cNvSpPr>
          <p:nvPr/>
        </p:nvSpPr>
        <p:spPr bwMode="auto">
          <a:xfrm>
            <a:off x="2524760" y="37560"/>
            <a:ext cx="5784850" cy="823913"/>
          </a:xfrm>
          <a:prstGeom prst="rect">
            <a:avLst/>
          </a:prstGeom>
          <a:noFill/>
          <a:ln w="9525">
            <a:noFill/>
            <a:miter lim="800000"/>
            <a:headEnd/>
            <a:tailEnd/>
          </a:ln>
        </p:spPr>
        <p:txBody>
          <a:bodyPr vert="horz" wrap="none" lIns="0" tIns="45720" rIns="0" bIns="45720" numCol="1" anchor="ctr" anchorCtr="0" compatLnSpc="1">
            <a:prstTxWarp prst="textNoShape">
              <a:avLst/>
            </a:prstTxWarp>
          </a:bodyPr>
          <a:lstStyle>
            <a:lvl1pPr algn="ctr" rtl="0" eaLnBrk="1" fontAlgn="base" hangingPunct="1">
              <a:spcBef>
                <a:spcPct val="0"/>
              </a:spcBef>
              <a:spcAft>
                <a:spcPct val="0"/>
              </a:spcAft>
              <a:defRPr kumimoji="1" sz="4000" b="1">
                <a:solidFill>
                  <a:srgbClr val="FF3300"/>
                </a:solidFill>
                <a:latin typeface="微软雅黑" panose="020B0503020204020204" pitchFamily="34" charset="-122"/>
                <a:ea typeface="微软雅黑" panose="020B0503020204020204" pitchFamily="34" charset="-122"/>
                <a:cs typeface="+mj-cs"/>
              </a:defRPr>
            </a:lvl1pPr>
            <a:lvl2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2pPr>
            <a:lvl3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3pPr>
            <a:lvl4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4pPr>
            <a:lvl5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5pPr>
            <a:lvl6pPr marL="4572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6pPr>
            <a:lvl7pPr marL="9144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7pPr>
            <a:lvl8pPr marL="13716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8pPr>
            <a:lvl9pPr marL="18288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CN" altLang="en-US" kern="0" dirty="0" smtClean="0">
                <a:solidFill>
                  <a:schemeClr val="tx1"/>
                </a:solidFill>
              </a:rPr>
              <a:t>本文工作</a:t>
            </a:r>
            <a:endParaRPr kumimoji="1" lang="zh-CN" altLang="en-US" sz="40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j-cs"/>
            </a:endParaRPr>
          </a:p>
        </p:txBody>
      </p:sp>
      <p:sp>
        <p:nvSpPr>
          <p:cNvPr id="8" name="矩形 7"/>
          <p:cNvSpPr/>
          <p:nvPr/>
        </p:nvSpPr>
        <p:spPr>
          <a:xfrm>
            <a:off x="1084546" y="1742103"/>
            <a:ext cx="10269253" cy="369332"/>
          </a:xfrm>
          <a:prstGeom prst="rect">
            <a:avLst/>
          </a:prstGeom>
        </p:spPr>
        <p:txBody>
          <a:bodyPr wrap="square">
            <a:spAutoFit/>
          </a:bodyPr>
          <a:lstStyle/>
          <a:p>
            <a:endParaRPr lang="zh-CN" altLang="en-US" dirty="0">
              <a:latin typeface="Times New Roman" panose="02020603050405020304" pitchFamily="18" charset="0"/>
              <a:cs typeface="Times New Roman" panose="02020603050405020304" pitchFamily="18" charset="0"/>
            </a:endParaRPr>
          </a:p>
        </p:txBody>
      </p:sp>
      <p:sp>
        <p:nvSpPr>
          <p:cNvPr id="14" name="矩形 13"/>
          <p:cNvSpPr/>
          <p:nvPr/>
        </p:nvSpPr>
        <p:spPr>
          <a:xfrm>
            <a:off x="986535" y="1331109"/>
            <a:ext cx="10689649" cy="3693319"/>
          </a:xfrm>
          <a:prstGeom prst="rect">
            <a:avLst/>
          </a:prstGeom>
        </p:spPr>
        <p:txBody>
          <a:bodyPr wrap="square">
            <a:spAutoFit/>
          </a:bodyPr>
          <a:lstStyle/>
          <a:p>
            <a:endParaRPr lang="en-US" altLang="zh-CN"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zh-CN" altLang="zh-CN" dirty="0"/>
              <a:t>为了证明它的有效性，我们在这里检查了来自两种语言的</a:t>
            </a:r>
            <a:r>
              <a:rPr lang="zh-CN" altLang="zh-CN" dirty="0" smtClean="0"/>
              <a:t>数据</a:t>
            </a:r>
            <a:r>
              <a:rPr lang="zh-CN" altLang="en-US" dirty="0" smtClean="0"/>
              <a:t>。</a:t>
            </a:r>
            <a:r>
              <a:rPr lang="zh-CN" altLang="zh-CN" dirty="0"/>
              <a:t>研究这两种语言的动机是泰语和泰卢固语存在很大的系谱和类型学差异，但在运动事件表达上有一些相似点，如前面提到的</a:t>
            </a:r>
            <a:r>
              <a:rPr lang="zh-CN" altLang="zh-CN" b="1" dirty="0"/>
              <a:t>可以在动词中合并路径和运动、动作方式或路径的表达具有跨界</a:t>
            </a:r>
            <a:r>
              <a:rPr lang="zh-CN" altLang="zh-CN" b="1" dirty="0" smtClean="0"/>
              <a:t>性</a:t>
            </a:r>
            <a:r>
              <a:rPr lang="en-US" altLang="zh-CN" b="1" dirty="0" smtClean="0"/>
              <a:t>(Path=N-case + V)</a:t>
            </a:r>
            <a:r>
              <a:rPr lang="zh-CN" altLang="zh-CN" b="1" dirty="0" smtClean="0"/>
              <a:t>、</a:t>
            </a:r>
            <a:r>
              <a:rPr lang="zh-CN" altLang="zh-CN" b="1" dirty="0"/>
              <a:t>允许拟声词表达方式的某些维度</a:t>
            </a:r>
            <a:r>
              <a:rPr lang="zh-CN" altLang="zh-CN" dirty="0"/>
              <a:t>等，泰语被认为可能属于第三类型，如泰卢固语可以与之共同形成模式，是扩展运动事件类型学的有力证明。但本项研究的结果反映出了另一些东西</a:t>
            </a:r>
            <a:r>
              <a:rPr lang="zh-CN" altLang="zh-CN" dirty="0" smtClean="0"/>
              <a:t>。</a:t>
            </a:r>
            <a:endParaRPr lang="en-US" altLang="zh-CN" dirty="0" smtClean="0"/>
          </a:p>
          <a:p>
            <a:pPr marL="285750" indent="-285750">
              <a:buFont typeface="Wingdings" panose="05000000000000000000" pitchFamily="2" charset="2"/>
              <a:buChar char="Ø"/>
            </a:pPr>
            <a:endParaRPr lang="en-US" altLang="zh-CN" dirty="0"/>
          </a:p>
          <a:p>
            <a:pPr marL="285750" indent="-285750">
              <a:buFont typeface="Wingdings" panose="05000000000000000000" pitchFamily="2" charset="2"/>
              <a:buChar char="Ø"/>
            </a:pPr>
            <a:r>
              <a:rPr lang="zh-CN" altLang="en-US" b="1" dirty="0" smtClean="0"/>
              <a:t>该领域收集数据的经典方法：</a:t>
            </a:r>
            <a:r>
              <a:rPr lang="zh-CN" altLang="zh-CN" dirty="0" smtClean="0"/>
              <a:t>让</a:t>
            </a:r>
            <a:r>
              <a:rPr lang="zh-CN" altLang="zh-CN" dirty="0"/>
              <a:t>两种语言母语者阅读</a:t>
            </a:r>
            <a:r>
              <a:rPr lang="en-US" altLang="zh-CN" dirty="0"/>
              <a:t>24</a:t>
            </a:r>
            <a:r>
              <a:rPr lang="zh-CN" altLang="zh-CN" dirty="0"/>
              <a:t>页无字</a:t>
            </a:r>
            <a:r>
              <a:rPr lang="zh-CN" altLang="zh-CN" dirty="0" smtClean="0"/>
              <a:t>图画</a:t>
            </a:r>
            <a:r>
              <a:rPr lang="en-US" altLang="zh-CN" dirty="0" smtClean="0"/>
              <a:t>《</a:t>
            </a:r>
            <a:r>
              <a:rPr lang="zh-CN" altLang="zh-CN" dirty="0" smtClean="0"/>
              <a:t>青蛙</a:t>
            </a:r>
            <a:r>
              <a:rPr lang="zh-CN" altLang="zh-CN" dirty="0"/>
              <a:t>的</a:t>
            </a:r>
            <a:r>
              <a:rPr lang="zh-CN" altLang="zh-CN" dirty="0" smtClean="0"/>
              <a:t>故事</a:t>
            </a:r>
            <a:r>
              <a:rPr lang="en-US" altLang="zh-CN" dirty="0" smtClean="0"/>
              <a:t>》</a:t>
            </a:r>
            <a:r>
              <a:rPr lang="zh-CN" altLang="zh-CN" dirty="0" smtClean="0"/>
              <a:t>再</a:t>
            </a:r>
            <a:r>
              <a:rPr lang="zh-CN" altLang="zh-CN" dirty="0"/>
              <a:t>对故事进行讲述</a:t>
            </a:r>
            <a:r>
              <a:rPr lang="zh-CN" altLang="zh-CN" dirty="0" smtClean="0"/>
              <a:t>。</a:t>
            </a:r>
            <a:endParaRPr lang="en-US" altLang="zh-CN" dirty="0" smtClean="0"/>
          </a:p>
          <a:p>
            <a:r>
              <a:rPr lang="en-US" altLang="zh-CN" dirty="0" smtClean="0"/>
              <a:t>     </a:t>
            </a:r>
            <a:r>
              <a:rPr lang="zh-CN" altLang="zh-CN" dirty="0" smtClean="0"/>
              <a:t>一</a:t>
            </a:r>
            <a:r>
              <a:rPr lang="zh-CN" altLang="zh-CN" dirty="0"/>
              <a:t>个实验对象的叙述被分为</a:t>
            </a:r>
            <a:r>
              <a:rPr lang="en-US" altLang="zh-CN" dirty="0"/>
              <a:t>24</a:t>
            </a:r>
            <a:r>
              <a:rPr lang="zh-CN" altLang="zh-CN" dirty="0"/>
              <a:t>段有若干子句的描述与图片对应</a:t>
            </a:r>
            <a:r>
              <a:rPr lang="zh-CN" altLang="zh-CN" dirty="0" smtClean="0"/>
              <a:t>。</a:t>
            </a:r>
            <a:endParaRPr lang="en-US" altLang="zh-CN" dirty="0" smtClean="0"/>
          </a:p>
          <a:p>
            <a:r>
              <a:rPr lang="en-US" altLang="zh-CN" dirty="0" smtClean="0"/>
              <a:t>     </a:t>
            </a:r>
            <a:r>
              <a:rPr lang="zh-CN" altLang="en-US" dirty="0" smtClean="0"/>
              <a:t>从</a:t>
            </a:r>
            <a:r>
              <a:rPr lang="en-US" altLang="zh-CN" dirty="0" smtClean="0"/>
              <a:t>Table1</a:t>
            </a:r>
            <a:r>
              <a:rPr lang="zh-CN" altLang="en-US" dirty="0" smtClean="0"/>
              <a:t>中可以发现</a:t>
            </a:r>
            <a:r>
              <a:rPr lang="zh-CN" altLang="zh-CN" dirty="0" smtClean="0"/>
              <a:t>泰语</a:t>
            </a:r>
            <a:r>
              <a:rPr lang="zh-CN" altLang="zh-CN" dirty="0"/>
              <a:t>的叙述在从句和词汇数量方面几乎是泰卢固语的三倍。但如果只比较两套</a:t>
            </a:r>
            <a:r>
              <a:rPr lang="zh-CN" altLang="zh-CN" dirty="0" smtClean="0"/>
              <a:t>叙</a:t>
            </a:r>
            <a:r>
              <a:rPr lang="en-US" altLang="zh-CN" dirty="0" smtClean="0"/>
              <a:t>  </a:t>
            </a:r>
          </a:p>
          <a:p>
            <a:r>
              <a:rPr lang="en-US" altLang="zh-CN" dirty="0" smtClean="0"/>
              <a:t>     </a:t>
            </a:r>
            <a:r>
              <a:rPr lang="zh-CN" altLang="zh-CN" dirty="0" smtClean="0"/>
              <a:t>述</a:t>
            </a:r>
            <a:r>
              <a:rPr lang="zh-CN" altLang="zh-CN" dirty="0"/>
              <a:t>中的自我运动事件描述，泰国语和泰卢固语数据的差异相对较小</a:t>
            </a:r>
          </a:p>
          <a:p>
            <a:endParaRPr lang="zh-CN" altLang="zh-CN" b="1" dirty="0"/>
          </a:p>
          <a:p>
            <a:pPr marL="285750" indent="-285750">
              <a:buFont typeface="Wingdings" panose="05000000000000000000" pitchFamily="2" charset="2"/>
              <a:buChar char="Ø"/>
            </a:pPr>
            <a:endParaRPr lang="en-US" altLang="zh-CN" dirty="0">
              <a:latin typeface="Times New Roman" panose="02020603050405020304" pitchFamily="18" charset="0"/>
              <a:cs typeface="Times New Roman" panose="02020603050405020304" pitchFamily="18" charset="0"/>
            </a:endParaRPr>
          </a:p>
        </p:txBody>
      </p:sp>
      <p:pic>
        <p:nvPicPr>
          <p:cNvPr id="12" name="图片 11" descr="C:\Users\dell\AppData\Local\Temp\1619416274(1).png"/>
          <p:cNvPicPr/>
          <p:nvPr/>
        </p:nvPicPr>
        <p:blipFill>
          <a:blip r:embed="rId4">
            <a:extLst>
              <a:ext uri="{28A0092B-C50C-407E-A947-70E740481C1C}">
                <a14:useLocalDpi xmlns:a14="http://schemas.microsoft.com/office/drawing/2010/main" val="0"/>
              </a:ext>
            </a:extLst>
          </a:blip>
          <a:srcRect/>
          <a:stretch>
            <a:fillRect/>
          </a:stretch>
        </p:blipFill>
        <p:spPr bwMode="auto">
          <a:xfrm>
            <a:off x="1084546" y="4621324"/>
            <a:ext cx="9615692" cy="1662106"/>
          </a:xfrm>
          <a:prstGeom prst="rect">
            <a:avLst/>
          </a:prstGeom>
          <a:noFill/>
          <a:ln>
            <a:noFill/>
          </a:ln>
        </p:spPr>
      </p:pic>
    </p:spTree>
    <p:extLst>
      <p:ext uri="{BB962C8B-B14F-4D97-AF65-F5344CB8AC3E}">
        <p14:creationId xmlns:p14="http://schemas.microsoft.com/office/powerpoint/2010/main" val="25396628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7080" y="442339"/>
            <a:ext cx="395999" cy="669046"/>
          </a:xfrm>
          <a:prstGeom prst="rect">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sp>
        <p:nvSpPr>
          <p:cNvPr id="34" name="矩形 33"/>
          <p:cNvSpPr/>
          <p:nvPr/>
        </p:nvSpPr>
        <p:spPr>
          <a:xfrm>
            <a:off x="494147" y="442316"/>
            <a:ext cx="163285" cy="6690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6150" y="449517"/>
            <a:ext cx="2330697" cy="654646"/>
          </a:xfrm>
          <a:prstGeom prst="rect">
            <a:avLst/>
          </a:prstGeom>
        </p:spPr>
      </p:pic>
      <p:sp>
        <p:nvSpPr>
          <p:cNvPr id="39" name="矩形 38"/>
          <p:cNvSpPr/>
          <p:nvPr/>
        </p:nvSpPr>
        <p:spPr>
          <a:xfrm>
            <a:off x="11994002" y="442316"/>
            <a:ext cx="198000" cy="669046"/>
          </a:xfrm>
          <a:prstGeom prst="rect">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sp>
        <p:nvSpPr>
          <p:cNvPr id="6" name="标题 1"/>
          <p:cNvSpPr txBox="1">
            <a:spLocks/>
          </p:cNvSpPr>
          <p:nvPr/>
        </p:nvSpPr>
        <p:spPr bwMode="auto">
          <a:xfrm>
            <a:off x="2524760" y="37560"/>
            <a:ext cx="5784850" cy="823913"/>
          </a:xfrm>
          <a:prstGeom prst="rect">
            <a:avLst/>
          </a:prstGeom>
          <a:noFill/>
          <a:ln w="9525">
            <a:noFill/>
            <a:miter lim="800000"/>
            <a:headEnd/>
            <a:tailEnd/>
          </a:ln>
        </p:spPr>
        <p:txBody>
          <a:bodyPr vert="horz" wrap="none" lIns="0" tIns="45720" rIns="0" bIns="45720" numCol="1" anchor="ctr" anchorCtr="0" compatLnSpc="1">
            <a:prstTxWarp prst="textNoShape">
              <a:avLst/>
            </a:prstTxWarp>
          </a:bodyPr>
          <a:lstStyle>
            <a:lvl1pPr algn="ctr" rtl="0" eaLnBrk="1" fontAlgn="base" hangingPunct="1">
              <a:spcBef>
                <a:spcPct val="0"/>
              </a:spcBef>
              <a:spcAft>
                <a:spcPct val="0"/>
              </a:spcAft>
              <a:defRPr kumimoji="1" sz="4000" b="1">
                <a:solidFill>
                  <a:srgbClr val="FF3300"/>
                </a:solidFill>
                <a:latin typeface="微软雅黑" panose="020B0503020204020204" pitchFamily="34" charset="-122"/>
                <a:ea typeface="微软雅黑" panose="020B0503020204020204" pitchFamily="34" charset="-122"/>
                <a:cs typeface="+mj-cs"/>
              </a:defRPr>
            </a:lvl1pPr>
            <a:lvl2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2pPr>
            <a:lvl3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3pPr>
            <a:lvl4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4pPr>
            <a:lvl5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5pPr>
            <a:lvl6pPr marL="4572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6pPr>
            <a:lvl7pPr marL="9144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7pPr>
            <a:lvl8pPr marL="13716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8pPr>
            <a:lvl9pPr marL="18288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4000" b="1"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rPr>
              <a:t>研究背景</a:t>
            </a:r>
            <a:endParaRPr kumimoji="1" lang="zh-CN" altLang="en-US" sz="40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j-cs"/>
            </a:endParaRPr>
          </a:p>
        </p:txBody>
      </p:sp>
      <p:sp>
        <p:nvSpPr>
          <p:cNvPr id="4" name="矩形 3"/>
          <p:cNvSpPr/>
          <p:nvPr/>
        </p:nvSpPr>
        <p:spPr>
          <a:xfrm>
            <a:off x="657431" y="776839"/>
            <a:ext cx="11238561" cy="5435334"/>
          </a:xfrm>
          <a:prstGeom prst="rect">
            <a:avLst/>
          </a:prstGeom>
        </p:spPr>
        <p:txBody>
          <a:bodyPr wrap="square">
            <a:spAutoFit/>
          </a:bodyPr>
          <a:lstStyle/>
          <a:p>
            <a:pPr marL="342900" lvl="0" indent="-342900" fontAlgn="base">
              <a:lnSpc>
                <a:spcPct val="110000"/>
              </a:lnSpc>
              <a:spcBef>
                <a:spcPct val="20000"/>
              </a:spcBef>
              <a:spcAft>
                <a:spcPct val="0"/>
              </a:spcAft>
              <a:buClr>
                <a:srgbClr val="000000"/>
              </a:buClr>
              <a:buSzPct val="70000"/>
              <a:buFont typeface="Wingdings" pitchFamily="2" charset="2"/>
              <a:buChar char="l"/>
              <a:defRPr/>
            </a:pPr>
            <a:r>
              <a:rPr kumimoji="1" lang="en-US" altLang="zh-CN" sz="3200"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Talmy</a:t>
            </a:r>
            <a:r>
              <a:rPr kumimoji="1" lang="zh-CN" altLang="en-US" sz="3200"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a:t>
            </a:r>
            <a:r>
              <a:rPr kumimoji="1" lang="zh-CN" altLang="en-US" sz="3200" kern="0" dirty="0" smtClean="0">
                <a:solidFill>
                  <a:srgbClr val="000000"/>
                </a:solidFill>
                <a:latin typeface="微软雅黑" panose="020B0503020204020204" pitchFamily="34" charset="-122"/>
                <a:ea typeface="微软雅黑" panose="020B0503020204020204" pitchFamily="34" charset="-122"/>
              </a:rPr>
              <a:t>运动事件类型学</a:t>
            </a:r>
            <a:r>
              <a:rPr kumimoji="1" lang="zh-CN" altLang="en-US" sz="2400"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kumimoji="1" lang="en-US" altLang="zh-CN" sz="24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motion </a:t>
            </a:r>
            <a:r>
              <a:rPr kumimoji="1" lang="en-US" altLang="zh-CN" sz="2400"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event typology</a:t>
            </a:r>
            <a:r>
              <a:rPr kumimoji="1" lang="zh-CN" altLang="en-US" sz="2400"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kumimoji="1" lang="en-US" altLang="zh-CN" sz="2400"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marL="457200" indent="-457200" fontAlgn="base">
              <a:lnSpc>
                <a:spcPct val="110000"/>
              </a:lnSpc>
              <a:spcBef>
                <a:spcPct val="20000"/>
              </a:spcBef>
              <a:spcAft>
                <a:spcPct val="0"/>
              </a:spcAft>
              <a:buClr>
                <a:srgbClr val="000000"/>
              </a:buClr>
              <a:buSzPct val="70000"/>
              <a:buFont typeface="Wingdings" panose="05000000000000000000" pitchFamily="2" charset="2"/>
              <a:buChar char="Ø"/>
              <a:defRPr/>
            </a:pPr>
            <a:r>
              <a:rPr kumimoji="1" lang="en-US" altLang="zh-CN"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Talmy</a:t>
            </a:r>
            <a:r>
              <a:rPr kumimoji="1" lang="zh-CN" altLang="en-US"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根据运动事件中不同语义成分的句法表现特征，对移动事件语义表达类型进行分类</a:t>
            </a:r>
            <a:endParaRPr kumimoji="1" lang="en-US" altLang="zh-CN"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marL="457200" indent="-457200" fontAlgn="base">
              <a:lnSpc>
                <a:spcPct val="110000"/>
              </a:lnSpc>
              <a:spcBef>
                <a:spcPct val="20000"/>
              </a:spcBef>
              <a:spcAft>
                <a:spcPct val="0"/>
              </a:spcAft>
              <a:buClr>
                <a:srgbClr val="000000"/>
              </a:buClr>
              <a:buSzPct val="70000"/>
              <a:buFont typeface="Wingdings" panose="05000000000000000000" pitchFamily="2" charset="2"/>
              <a:buChar char="Ø"/>
              <a:defRPr/>
            </a:pPr>
            <a:r>
              <a:rPr kumimoji="1" lang="zh-CN" altLang="en-US"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认为运动事件主要包含四个语义成分：</a:t>
            </a:r>
            <a:endParaRPr kumimoji="1" lang="en-US" altLang="zh-CN"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fontAlgn="base">
              <a:lnSpc>
                <a:spcPct val="110000"/>
              </a:lnSpc>
              <a:spcBef>
                <a:spcPct val="20000"/>
              </a:spcBef>
              <a:spcAft>
                <a:spcPct val="0"/>
              </a:spcAft>
              <a:buClr>
                <a:srgbClr val="000000"/>
              </a:buClr>
              <a:buSzPct val="70000"/>
              <a:defRPr/>
            </a:pPr>
            <a:r>
              <a:rPr kumimoji="1" lang="en-US" altLang="zh-CN"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kumimoji="1" lang="en-US" altLang="zh-CN"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kumimoji="1" lang="zh-CN" altLang="en-US" b="1"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移动体（</a:t>
            </a:r>
            <a:r>
              <a:rPr kumimoji="1" lang="en-US" altLang="zh-CN" b="1"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figure</a:t>
            </a:r>
            <a:r>
              <a:rPr kumimoji="1" lang="zh-CN" altLang="en-US" b="1"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kumimoji="1" lang="zh-CN" altLang="en-US"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运动的事物或人</a:t>
            </a:r>
            <a:endParaRPr kumimoji="1" lang="en-US" altLang="zh-CN"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fontAlgn="base">
              <a:lnSpc>
                <a:spcPct val="110000"/>
              </a:lnSpc>
              <a:spcBef>
                <a:spcPct val="20000"/>
              </a:spcBef>
              <a:spcAft>
                <a:spcPct val="0"/>
              </a:spcAft>
              <a:buClr>
                <a:srgbClr val="000000"/>
              </a:buClr>
              <a:buSzPct val="70000"/>
              <a:defRPr/>
            </a:pPr>
            <a:r>
              <a:rPr kumimoji="1" lang="en-US" altLang="zh-CN" b="1"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kumimoji="1" lang="zh-CN" altLang="en-US" b="1"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背景（</a:t>
            </a:r>
            <a:r>
              <a:rPr kumimoji="1" lang="en-US" altLang="zh-CN" b="1"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ground</a:t>
            </a:r>
            <a:r>
              <a:rPr kumimoji="1" lang="zh-CN" altLang="en-US" b="1"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kumimoji="1" lang="zh-CN" altLang="en-US"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运动的参照体，如 起点、终点 等信息</a:t>
            </a:r>
            <a:endParaRPr kumimoji="1" lang="en-US" altLang="zh-CN"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fontAlgn="base">
              <a:lnSpc>
                <a:spcPct val="110000"/>
              </a:lnSpc>
              <a:spcBef>
                <a:spcPct val="20000"/>
              </a:spcBef>
              <a:spcAft>
                <a:spcPct val="0"/>
              </a:spcAft>
              <a:buClr>
                <a:srgbClr val="000000"/>
              </a:buClr>
              <a:buSzPct val="70000"/>
              <a:defRPr/>
            </a:pPr>
            <a:r>
              <a:rPr kumimoji="1" lang="en-US" altLang="zh-CN" b="1"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kumimoji="1" lang="en-US" altLang="zh-CN" b="1"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kumimoji="1" lang="zh-CN" altLang="en-US" b="1"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运动（</a:t>
            </a:r>
            <a:r>
              <a:rPr kumimoji="1" lang="en-US" altLang="zh-CN" b="1"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motion</a:t>
            </a:r>
            <a:r>
              <a:rPr kumimoji="1" lang="zh-CN" altLang="en-US" b="1"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kumimoji="1" lang="zh-CN" altLang="en-US"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一个事件的活动类型，一般融合在动词中表达</a:t>
            </a:r>
            <a:endParaRPr kumimoji="1" lang="en-US" altLang="zh-CN"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fontAlgn="base">
              <a:lnSpc>
                <a:spcPct val="110000"/>
              </a:lnSpc>
              <a:spcBef>
                <a:spcPct val="20000"/>
              </a:spcBef>
              <a:spcAft>
                <a:spcPct val="0"/>
              </a:spcAft>
              <a:buClr>
                <a:srgbClr val="000000"/>
              </a:buClr>
              <a:buSzPct val="70000"/>
              <a:defRPr/>
            </a:pPr>
            <a:r>
              <a:rPr kumimoji="1" lang="en-US" altLang="zh-CN" b="1"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kumimoji="1" lang="zh-CN" altLang="en-US" b="1"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路径（</a:t>
            </a:r>
            <a:r>
              <a:rPr kumimoji="1" lang="en-US" altLang="zh-CN" b="1"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path</a:t>
            </a:r>
            <a:r>
              <a:rPr kumimoji="1" lang="zh-CN" altLang="en-US" b="1"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kumimoji="1" lang="zh-CN" altLang="en-US"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移动体相对于背景经由的轨迹或方向，如英语</a:t>
            </a:r>
            <a:r>
              <a:rPr kumimoji="1" lang="en-US" altLang="zh-CN"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kumimoji="1" lang="en-US" altLang="zh-CN"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out of </a:t>
            </a:r>
            <a:r>
              <a:rPr kumimoji="1" lang="en-US" altLang="zh-CN"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kumimoji="1" lang="en-US" altLang="zh-CN"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enter</a:t>
            </a:r>
            <a:r>
              <a:rPr kumimoji="1" lang="en-US" altLang="zh-CN"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kumimoji="1" lang="zh-CN" altLang="en-US"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，汉语</a:t>
            </a:r>
            <a:r>
              <a:rPr kumimoji="1" lang="zh-CN" altLang="en-US"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趋向</a:t>
            </a:r>
            <a:r>
              <a:rPr kumimoji="1" lang="zh-CN" altLang="en-US"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动词</a:t>
            </a:r>
            <a:r>
              <a:rPr kumimoji="1" lang="en-US" altLang="zh-CN"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kumimoji="1" lang="zh-CN" altLang="en-US"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出</a:t>
            </a:r>
            <a:r>
              <a:rPr kumimoji="1" lang="en-US" altLang="zh-CN"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kumimoji="1" lang="zh-CN" altLang="en-US"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入</a:t>
            </a:r>
            <a:r>
              <a:rPr kumimoji="1" lang="en-US" altLang="zh-CN"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kumimoji="1" lang="zh-CN" altLang="en-US"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上</a:t>
            </a:r>
            <a:r>
              <a:rPr kumimoji="1" lang="en-US" altLang="zh-CN"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kumimoji="1" lang="zh-CN" altLang="en-US"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进</a:t>
            </a:r>
            <a:r>
              <a:rPr kumimoji="1" lang="en-US" altLang="zh-CN"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p>
          <a:p>
            <a:pPr fontAlgn="base">
              <a:lnSpc>
                <a:spcPct val="110000"/>
              </a:lnSpc>
              <a:spcBef>
                <a:spcPct val="20000"/>
              </a:spcBef>
              <a:spcAft>
                <a:spcPct val="0"/>
              </a:spcAft>
              <a:buClr>
                <a:srgbClr val="000000"/>
              </a:buClr>
              <a:buSzPct val="70000"/>
              <a:defRPr/>
            </a:pPr>
            <a:r>
              <a:rPr kumimoji="1" lang="en-US" altLang="zh-CN"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kumimoji="1" lang="en-US" altLang="zh-CN"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eg</a:t>
            </a:r>
            <a:r>
              <a:rPr kumimoji="1" lang="zh-CN" altLang="en-US"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kumimoji="1" lang="en-US" altLang="zh-CN"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kumimoji="1" lang="en-US" altLang="zh-CN" kern="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The man </a:t>
            </a:r>
            <a:r>
              <a:rPr kumimoji="1" lang="en-US" altLang="zh-CN" kern="0" dirty="0" smtClean="0">
                <a:solidFill>
                  <a:schemeClr val="accent5">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came</a:t>
            </a:r>
            <a:r>
              <a:rPr kumimoji="1" lang="en-US" altLang="zh-CN"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out of </a:t>
            </a:r>
            <a:r>
              <a:rPr kumimoji="1" lang="en-US" altLang="zh-CN" kern="0" dirty="0" smtClean="0">
                <a:solidFill>
                  <a:srgbClr val="00B050"/>
                </a:solidFill>
                <a:latin typeface="Times New Roman" panose="02020603050405020304" pitchFamily="18" charset="0"/>
                <a:ea typeface="微软雅黑" panose="020B0503020204020204" pitchFamily="34" charset="-122"/>
                <a:cs typeface="Times New Roman" panose="02020603050405020304" pitchFamily="18" charset="0"/>
              </a:rPr>
              <a:t>the room</a:t>
            </a:r>
            <a:r>
              <a:rPr kumimoji="1" lang="en-US" altLang="zh-CN"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p>
          <a:p>
            <a:pPr fontAlgn="base">
              <a:lnSpc>
                <a:spcPct val="110000"/>
              </a:lnSpc>
              <a:spcBef>
                <a:spcPct val="20000"/>
              </a:spcBef>
              <a:spcAft>
                <a:spcPct val="0"/>
              </a:spcAft>
              <a:buClr>
                <a:srgbClr val="000000"/>
              </a:buClr>
              <a:buSzPct val="70000"/>
              <a:defRPr/>
            </a:pPr>
            <a:r>
              <a:rPr kumimoji="1" lang="en-US" altLang="zh-CN"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kumimoji="1" lang="en-US" altLang="zh-CN"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kumimoji="1" lang="en-US" altLang="zh-CN" kern="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The man </a:t>
            </a:r>
            <a:r>
              <a:rPr kumimoji="1" lang="en-US" altLang="zh-CN"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kumimoji="1" lang="zh-CN" altLang="en-US"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为移动体，</a:t>
            </a:r>
            <a:r>
              <a:rPr kumimoji="1" lang="en-US" altLang="zh-CN"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kumimoji="1" lang="en-US" altLang="zh-CN" kern="0" dirty="0">
                <a:solidFill>
                  <a:srgbClr val="00B050"/>
                </a:solidFill>
                <a:latin typeface="Times New Roman" panose="02020603050405020304" pitchFamily="18" charset="0"/>
                <a:ea typeface="微软雅黑" panose="020B0503020204020204" pitchFamily="34" charset="-122"/>
                <a:cs typeface="Times New Roman" panose="02020603050405020304" pitchFamily="18" charset="0"/>
              </a:rPr>
              <a:t>the </a:t>
            </a:r>
            <a:r>
              <a:rPr kumimoji="1" lang="en-US" altLang="zh-CN" kern="0" dirty="0" smtClean="0">
                <a:solidFill>
                  <a:srgbClr val="00B050"/>
                </a:solidFill>
                <a:latin typeface="Times New Roman" panose="02020603050405020304" pitchFamily="18" charset="0"/>
                <a:ea typeface="微软雅黑" panose="020B0503020204020204" pitchFamily="34" charset="-122"/>
                <a:cs typeface="Times New Roman" panose="02020603050405020304" pitchFamily="18" charset="0"/>
              </a:rPr>
              <a:t>room</a:t>
            </a:r>
            <a:r>
              <a:rPr kumimoji="1" lang="en-US" altLang="zh-CN"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kumimoji="1" lang="zh-CN" altLang="en-US"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为背景，</a:t>
            </a:r>
            <a:r>
              <a:rPr kumimoji="1" lang="en-US" altLang="zh-CN"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kumimoji="1" lang="en-US" altLang="zh-CN"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kumimoji="1" lang="en-US" altLang="zh-CN" kern="0" dirty="0" smtClean="0">
                <a:solidFill>
                  <a:schemeClr val="accent5">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came</a:t>
            </a:r>
            <a:r>
              <a:rPr kumimoji="1" lang="en-US" altLang="zh-CN"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kumimoji="1" lang="zh-CN" altLang="en-US"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为运动，</a:t>
            </a:r>
            <a:r>
              <a:rPr kumimoji="1" lang="en-US" altLang="zh-CN"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kumimoji="1" lang="en-US" altLang="zh-CN"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“out of”</a:t>
            </a:r>
            <a:r>
              <a:rPr kumimoji="1" lang="zh-CN" altLang="en-US"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为路径</a:t>
            </a:r>
            <a:endParaRPr kumimoji="1" lang="en-US" altLang="zh-CN"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fontAlgn="base">
              <a:lnSpc>
                <a:spcPct val="110000"/>
              </a:lnSpc>
              <a:spcBef>
                <a:spcPct val="20000"/>
              </a:spcBef>
              <a:spcAft>
                <a:spcPct val="0"/>
              </a:spcAft>
              <a:buClr>
                <a:srgbClr val="000000"/>
              </a:buClr>
              <a:buSzPct val="70000"/>
              <a:defRPr/>
            </a:pPr>
            <a:r>
              <a:rPr kumimoji="1" lang="en-US" altLang="zh-CN"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p>
          <a:p>
            <a:pPr fontAlgn="base">
              <a:lnSpc>
                <a:spcPct val="110000"/>
              </a:lnSpc>
              <a:spcBef>
                <a:spcPct val="20000"/>
              </a:spcBef>
              <a:spcAft>
                <a:spcPct val="0"/>
              </a:spcAft>
              <a:buClr>
                <a:srgbClr val="000000"/>
              </a:buClr>
              <a:buSzPct val="70000"/>
              <a:defRPr/>
            </a:pPr>
            <a:r>
              <a:rPr kumimoji="1" lang="en-US" altLang="zh-CN"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kumimoji="1" lang="en-US" altLang="zh-CN"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kumimoji="1" lang="zh-CN" altLang="en-US" b="1"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词汇化过程：</a:t>
            </a:r>
            <a:r>
              <a:rPr kumimoji="1" lang="zh-CN" altLang="en-US"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运动事件的不同语义成分如何在句法中表现。在词汇化过程中，语义成分和词汇形式不是</a:t>
            </a:r>
            <a:endParaRPr kumimoji="1" lang="en-US" altLang="zh-CN"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fontAlgn="base">
              <a:lnSpc>
                <a:spcPct val="110000"/>
              </a:lnSpc>
              <a:spcBef>
                <a:spcPct val="20000"/>
              </a:spcBef>
              <a:spcAft>
                <a:spcPct val="0"/>
              </a:spcAft>
              <a:buClr>
                <a:srgbClr val="000000"/>
              </a:buClr>
              <a:buSzPct val="70000"/>
              <a:defRPr/>
            </a:pPr>
            <a:r>
              <a:rPr kumimoji="1" lang="en-US" altLang="zh-CN"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kumimoji="1" lang="en-US" altLang="zh-CN"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kumimoji="1" lang="zh-CN" altLang="en-US"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一一对应关系，且在不同语言之间也表现出差异</a:t>
            </a:r>
            <a:endParaRPr kumimoji="1" lang="en-US" altLang="zh-CN"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fontAlgn="base">
              <a:lnSpc>
                <a:spcPct val="110000"/>
              </a:lnSpc>
              <a:spcBef>
                <a:spcPct val="20000"/>
              </a:spcBef>
              <a:spcAft>
                <a:spcPct val="0"/>
              </a:spcAft>
              <a:buClr>
                <a:srgbClr val="000000"/>
              </a:buClr>
              <a:buSzPct val="70000"/>
              <a:defRPr/>
            </a:pPr>
            <a:endParaRPr kumimoji="1" lang="en-US" altLang="zh-CN" b="1"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fontAlgn="base">
              <a:lnSpc>
                <a:spcPct val="110000"/>
              </a:lnSpc>
              <a:spcBef>
                <a:spcPct val="20000"/>
              </a:spcBef>
              <a:spcAft>
                <a:spcPct val="0"/>
              </a:spcAft>
              <a:buClr>
                <a:srgbClr val="000000"/>
              </a:buClr>
              <a:buSzPct val="70000"/>
              <a:defRPr/>
            </a:pPr>
            <a:endParaRPr kumimoji="1" lang="en-US" altLang="zh-CN" sz="2400" kern="0" dirty="0" smtClean="0">
              <a:solidFill>
                <a:srgbClr val="000000"/>
              </a:solidFill>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12"/>
          </p:nvPr>
        </p:nvSpPr>
        <p:spPr/>
        <p:txBody>
          <a:bodyPr/>
          <a:lstStyle/>
          <a:p>
            <a:fld id="{47B07988-34B2-4014-AEBA-95FEB39318C4}" type="slidenum">
              <a:rPr lang="zh-CN" altLang="en-US" smtClean="0"/>
              <a:t>3</a:t>
            </a:fld>
            <a:endParaRPr lang="zh-CN" altLang="en-US" dirty="0"/>
          </a:p>
        </p:txBody>
      </p:sp>
    </p:spTree>
    <p:extLst>
      <p:ext uri="{BB962C8B-B14F-4D97-AF65-F5344CB8AC3E}">
        <p14:creationId xmlns:p14="http://schemas.microsoft.com/office/powerpoint/2010/main" val="4748189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7080" y="442339"/>
            <a:ext cx="395999" cy="669046"/>
          </a:xfrm>
          <a:prstGeom prst="rect">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sp>
        <p:nvSpPr>
          <p:cNvPr id="34" name="矩形 33"/>
          <p:cNvSpPr/>
          <p:nvPr/>
        </p:nvSpPr>
        <p:spPr>
          <a:xfrm>
            <a:off x="494147" y="442316"/>
            <a:ext cx="163285" cy="6690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6150" y="449517"/>
            <a:ext cx="2330697" cy="654646"/>
          </a:xfrm>
          <a:prstGeom prst="rect">
            <a:avLst/>
          </a:prstGeom>
        </p:spPr>
      </p:pic>
      <p:sp>
        <p:nvSpPr>
          <p:cNvPr id="39" name="矩形 38"/>
          <p:cNvSpPr/>
          <p:nvPr/>
        </p:nvSpPr>
        <p:spPr>
          <a:xfrm>
            <a:off x="11994002" y="442316"/>
            <a:ext cx="198000" cy="669046"/>
          </a:xfrm>
          <a:prstGeom prst="rect">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sp>
        <p:nvSpPr>
          <p:cNvPr id="4" name="矩形 3"/>
          <p:cNvSpPr/>
          <p:nvPr/>
        </p:nvSpPr>
        <p:spPr>
          <a:xfrm>
            <a:off x="657431" y="903160"/>
            <a:ext cx="11238561" cy="596253"/>
          </a:xfrm>
          <a:prstGeom prst="rect">
            <a:avLst/>
          </a:prstGeom>
        </p:spPr>
        <p:txBody>
          <a:bodyPr wrap="square">
            <a:spAutoFit/>
          </a:bodyPr>
          <a:lstStyle/>
          <a:p>
            <a:pPr marL="342900" lvl="0" indent="-342900" fontAlgn="base">
              <a:lnSpc>
                <a:spcPct val="110000"/>
              </a:lnSpc>
              <a:spcBef>
                <a:spcPct val="20000"/>
              </a:spcBef>
              <a:spcAft>
                <a:spcPct val="0"/>
              </a:spcAft>
              <a:buClr>
                <a:srgbClr val="000000"/>
              </a:buClr>
              <a:buSzPct val="70000"/>
              <a:buFont typeface="Wingdings" pitchFamily="2" charset="2"/>
              <a:buChar char="l"/>
              <a:defRPr/>
            </a:pPr>
            <a:r>
              <a:rPr kumimoji="1" lang="en-US" altLang="zh-CN" sz="3200" kern="0" dirty="0">
                <a:solidFill>
                  <a:srgbClr val="000000"/>
                </a:solidFill>
                <a:latin typeface="Times New Roman" panose="02020603050405020304" pitchFamily="18" charset="0"/>
                <a:cs typeface="Times New Roman" panose="02020603050405020304" pitchFamily="18" charset="0"/>
              </a:rPr>
              <a:t>HSS</a:t>
            </a:r>
            <a:r>
              <a:rPr kumimoji="1" lang="zh-CN" altLang="en-US" sz="3200" kern="0" dirty="0">
                <a:solidFill>
                  <a:srgbClr val="000000"/>
                </a:solidFill>
                <a:latin typeface="微软雅黑" panose="020B0503020204020204" pitchFamily="34" charset="-122"/>
                <a:ea typeface="微软雅黑" panose="020B0503020204020204" pitchFamily="34" charset="-122"/>
              </a:rPr>
              <a:t>理论下分析两种语言运动事件的表达</a:t>
            </a:r>
            <a:endParaRPr kumimoji="1" lang="en-US" altLang="zh-CN" sz="3200" kern="0" dirty="0">
              <a:solidFill>
                <a:srgbClr val="000000"/>
              </a:solidFill>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12"/>
          </p:nvPr>
        </p:nvSpPr>
        <p:spPr/>
        <p:txBody>
          <a:bodyPr/>
          <a:lstStyle/>
          <a:p>
            <a:fld id="{47B07988-34B2-4014-AEBA-95FEB39318C4}" type="slidenum">
              <a:rPr lang="zh-CN" altLang="en-US" smtClean="0"/>
              <a:t>30</a:t>
            </a:fld>
            <a:endParaRPr lang="zh-CN" altLang="en-US" dirty="0"/>
          </a:p>
        </p:txBody>
      </p:sp>
      <p:sp>
        <p:nvSpPr>
          <p:cNvPr id="11" name="标题 1"/>
          <p:cNvSpPr txBox="1">
            <a:spLocks/>
          </p:cNvSpPr>
          <p:nvPr/>
        </p:nvSpPr>
        <p:spPr bwMode="auto">
          <a:xfrm>
            <a:off x="2524760" y="37560"/>
            <a:ext cx="5784850" cy="823913"/>
          </a:xfrm>
          <a:prstGeom prst="rect">
            <a:avLst/>
          </a:prstGeom>
          <a:noFill/>
          <a:ln w="9525">
            <a:noFill/>
            <a:miter lim="800000"/>
            <a:headEnd/>
            <a:tailEnd/>
          </a:ln>
        </p:spPr>
        <p:txBody>
          <a:bodyPr vert="horz" wrap="none" lIns="0" tIns="45720" rIns="0" bIns="45720" numCol="1" anchor="ctr" anchorCtr="0" compatLnSpc="1">
            <a:prstTxWarp prst="textNoShape">
              <a:avLst/>
            </a:prstTxWarp>
          </a:bodyPr>
          <a:lstStyle>
            <a:lvl1pPr algn="ctr" rtl="0" eaLnBrk="1" fontAlgn="base" hangingPunct="1">
              <a:spcBef>
                <a:spcPct val="0"/>
              </a:spcBef>
              <a:spcAft>
                <a:spcPct val="0"/>
              </a:spcAft>
              <a:defRPr kumimoji="1" sz="4000" b="1">
                <a:solidFill>
                  <a:srgbClr val="FF3300"/>
                </a:solidFill>
                <a:latin typeface="微软雅黑" panose="020B0503020204020204" pitchFamily="34" charset="-122"/>
                <a:ea typeface="微软雅黑" panose="020B0503020204020204" pitchFamily="34" charset="-122"/>
                <a:cs typeface="+mj-cs"/>
              </a:defRPr>
            </a:lvl1pPr>
            <a:lvl2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2pPr>
            <a:lvl3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3pPr>
            <a:lvl4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4pPr>
            <a:lvl5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5pPr>
            <a:lvl6pPr marL="4572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6pPr>
            <a:lvl7pPr marL="9144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7pPr>
            <a:lvl8pPr marL="13716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8pPr>
            <a:lvl9pPr marL="18288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CN" altLang="en-US" kern="0" dirty="0" smtClean="0">
                <a:solidFill>
                  <a:schemeClr val="tx1"/>
                </a:solidFill>
              </a:rPr>
              <a:t>本文工作</a:t>
            </a:r>
            <a:endParaRPr kumimoji="1" lang="zh-CN" altLang="en-US" sz="40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j-cs"/>
            </a:endParaRPr>
          </a:p>
        </p:txBody>
      </p:sp>
      <p:sp>
        <p:nvSpPr>
          <p:cNvPr id="8" name="矩形 7"/>
          <p:cNvSpPr/>
          <p:nvPr/>
        </p:nvSpPr>
        <p:spPr>
          <a:xfrm>
            <a:off x="1084546" y="1742103"/>
            <a:ext cx="10269253" cy="369332"/>
          </a:xfrm>
          <a:prstGeom prst="rect">
            <a:avLst/>
          </a:prstGeom>
        </p:spPr>
        <p:txBody>
          <a:bodyPr wrap="square">
            <a:spAutoFit/>
          </a:bodyPr>
          <a:lstStyle/>
          <a:p>
            <a:endParaRPr lang="zh-CN" altLang="en-US" dirty="0">
              <a:latin typeface="Times New Roman" panose="02020603050405020304" pitchFamily="18" charset="0"/>
              <a:cs typeface="Times New Roman" panose="02020603050405020304" pitchFamily="18" charset="0"/>
            </a:endParaRPr>
          </a:p>
        </p:txBody>
      </p:sp>
      <p:sp>
        <p:nvSpPr>
          <p:cNvPr id="14" name="矩形 13"/>
          <p:cNvSpPr/>
          <p:nvPr/>
        </p:nvSpPr>
        <p:spPr>
          <a:xfrm>
            <a:off x="986535" y="1331109"/>
            <a:ext cx="10689649" cy="2031325"/>
          </a:xfrm>
          <a:prstGeom prst="rect">
            <a:avLst/>
          </a:prstGeom>
        </p:spPr>
        <p:txBody>
          <a:bodyPr wrap="square">
            <a:spAutoFit/>
          </a:bodyPr>
          <a:lstStyle/>
          <a:p>
            <a:endParaRPr lang="en-US" altLang="zh-CN"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zh-CN" altLang="en-US" dirty="0">
                <a:latin typeface="Times New Roman" panose="02020603050405020304" pitchFamily="18" charset="0"/>
                <a:cs typeface="Times New Roman" panose="02020603050405020304" pitchFamily="18" charset="0"/>
              </a:rPr>
              <a:t>将这些数据导出到</a:t>
            </a:r>
            <a:r>
              <a:rPr lang="en-US" altLang="zh-CN" dirty="0">
                <a:latin typeface="Times New Roman" panose="02020603050405020304" pitchFamily="18" charset="0"/>
                <a:cs typeface="Times New Roman" panose="02020603050405020304" pitchFamily="18" charset="0"/>
              </a:rPr>
              <a:t>excel</a:t>
            </a:r>
            <a:r>
              <a:rPr lang="zh-CN" altLang="en-US" dirty="0">
                <a:latin typeface="Times New Roman" panose="02020603050405020304" pitchFamily="18" charset="0"/>
                <a:cs typeface="Times New Roman" panose="02020603050405020304" pitchFamily="18" charset="0"/>
              </a:rPr>
              <a:t>并按</a:t>
            </a:r>
            <a:r>
              <a:rPr lang="en-US" altLang="zh-CN" dirty="0">
                <a:latin typeface="Times New Roman" panose="02020603050405020304" pitchFamily="18" charset="0"/>
                <a:cs typeface="Times New Roman" panose="02020603050405020304" pitchFamily="18" charset="0"/>
              </a:rPr>
              <a:t>HSS</a:t>
            </a:r>
            <a:r>
              <a:rPr lang="zh-CN" altLang="en-US" dirty="0">
                <a:latin typeface="Times New Roman" panose="02020603050405020304" pitchFamily="18" charset="0"/>
                <a:cs typeface="Times New Roman" panose="02020603050405020304" pitchFamily="18" charset="0"/>
              </a:rPr>
              <a:t>理论的语义类进行编码，并且</a:t>
            </a:r>
            <a:r>
              <a:rPr lang="zh-CN" altLang="en-US" dirty="0" smtClean="0">
                <a:latin typeface="Times New Roman" panose="02020603050405020304" pitchFamily="18" charset="0"/>
                <a:cs typeface="Times New Roman" panose="02020603050405020304" pitchFamily="18" charset="0"/>
              </a:rPr>
              <a:t>考虑语义</a:t>
            </a:r>
            <a:r>
              <a:rPr lang="zh-CN" altLang="en-US" dirty="0">
                <a:latin typeface="Times New Roman" panose="02020603050405020304" pitchFamily="18" charset="0"/>
                <a:cs typeface="Times New Roman" panose="02020603050405020304" pitchFamily="18" charset="0"/>
              </a:rPr>
              <a:t>类是如何通过形式类表达</a:t>
            </a:r>
            <a:r>
              <a:rPr lang="zh-CN" altLang="en-US" dirty="0" smtClean="0">
                <a:latin typeface="Times New Roman" panose="02020603050405020304" pitchFamily="18" charset="0"/>
                <a:cs typeface="Times New Roman" panose="02020603050405020304" pitchFamily="18" charset="0"/>
              </a:rPr>
              <a:t>的</a:t>
            </a:r>
            <a:endParaRPr lang="en-US" altLang="zh-CN"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endParaRPr lang="en-US" altLang="zh-CN"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zh-CN" altLang="zh-CN" dirty="0" smtClean="0"/>
              <a:t>关注</a:t>
            </a:r>
            <a:r>
              <a:rPr lang="zh-CN" altLang="zh-CN" dirty="0"/>
              <a:t>表达不同语义类的常见结构的</a:t>
            </a:r>
            <a:r>
              <a:rPr lang="zh-CN" altLang="zh-CN" dirty="0" smtClean="0"/>
              <a:t>定性分析</a:t>
            </a:r>
            <a:endParaRPr lang="en-US" altLang="zh-CN" dirty="0" smtClean="0">
              <a:latin typeface="Times New Roman" panose="02020603050405020304" pitchFamily="18" charset="0"/>
              <a:cs typeface="Times New Roman" panose="02020603050405020304" pitchFamily="18" charset="0"/>
            </a:endParaRPr>
          </a:p>
          <a:p>
            <a:r>
              <a:rPr lang="en-US" altLang="zh-CN" dirty="0" smtClean="0">
                <a:latin typeface="Times New Roman" panose="02020603050405020304" pitchFamily="18" charset="0"/>
                <a:cs typeface="Times New Roman" panose="02020603050405020304" pitchFamily="18" charset="0"/>
              </a:rPr>
              <a:t>Path</a:t>
            </a:r>
            <a:r>
              <a:rPr lang="zh-CN" altLang="en-US" dirty="0" smtClean="0">
                <a:latin typeface="Times New Roman" panose="02020603050405020304" pitchFamily="18" charset="0"/>
                <a:cs typeface="Times New Roman" panose="02020603050405020304" pitchFamily="18" charset="0"/>
              </a:rPr>
              <a:t>：</a:t>
            </a:r>
            <a:r>
              <a:rPr lang="en-US" altLang="zh-CN" b="1" dirty="0">
                <a:latin typeface="Times New Roman" panose="02020603050405020304" pitchFamily="18" charset="0"/>
                <a:cs typeface="Times New Roman" panose="02020603050405020304" pitchFamily="18" charset="0"/>
              </a:rPr>
              <a:t>Path</a:t>
            </a:r>
            <a:r>
              <a:rPr lang="zh-CN" altLang="en-US" b="1" dirty="0">
                <a:latin typeface="Times New Roman" panose="02020603050405020304" pitchFamily="18" charset="0"/>
                <a:cs typeface="Times New Roman" panose="02020603050405020304" pitchFamily="18" charset="0"/>
              </a:rPr>
              <a:t>的表达在泰卢固语中分布于两个形式类：动词和格标记</a:t>
            </a:r>
            <a:r>
              <a:rPr lang="zh-CN" altLang="en-US" dirty="0" smtClean="0">
                <a:latin typeface="Times New Roman" panose="02020603050405020304" pitchFamily="18" charset="0"/>
                <a:cs typeface="Times New Roman" panose="02020603050405020304" pitchFamily="18" charset="0"/>
              </a:rPr>
              <a:t>。</a:t>
            </a:r>
            <a:endParaRPr lang="en-US" altLang="zh-CN" dirty="0" smtClean="0">
              <a:latin typeface="Times New Roman" panose="02020603050405020304" pitchFamily="18" charset="0"/>
              <a:cs typeface="Times New Roman" panose="02020603050405020304" pitchFamily="18" charset="0"/>
            </a:endParaRPr>
          </a:p>
          <a:p>
            <a:r>
              <a:rPr lang="zh-CN" altLang="en-US" dirty="0" smtClean="0">
                <a:latin typeface="Times New Roman" panose="02020603050405020304" pitchFamily="18" charset="0"/>
                <a:cs typeface="Times New Roman" panose="02020603050405020304" pitchFamily="18" charset="0"/>
              </a:rPr>
              <a:t>如</a:t>
            </a:r>
            <a:r>
              <a:rPr lang="en-US" altLang="zh-CN" dirty="0">
                <a:latin typeface="Times New Roman" panose="02020603050405020304" pitchFamily="18" charset="0"/>
                <a:cs typeface="Times New Roman" panose="02020603050405020304" pitchFamily="18" charset="0"/>
              </a:rPr>
              <a:t>(22)</a:t>
            </a:r>
            <a:r>
              <a:rPr lang="zh-CN" altLang="en-US" dirty="0">
                <a:latin typeface="Times New Roman" panose="02020603050405020304" pitchFamily="18" charset="0"/>
                <a:cs typeface="Times New Roman" panose="02020603050405020304" pitchFamily="18" charset="0"/>
              </a:rPr>
              <a:t>中</a:t>
            </a:r>
            <a:r>
              <a:rPr lang="zh-CN" altLang="en-US" dirty="0" smtClean="0">
                <a:latin typeface="Times New Roman" panose="02020603050405020304" pitchFamily="18" charset="0"/>
                <a:cs typeface="Times New Roman" panose="02020603050405020304" pitchFamily="18" charset="0"/>
              </a:rPr>
              <a:t>用</a:t>
            </a:r>
            <a:r>
              <a:rPr lang="zh-CN" altLang="en-US" dirty="0" smtClean="0">
                <a:latin typeface="Times New Roman" panose="02020603050405020304" pitchFamily="18" charset="0"/>
                <a:cs typeface="Times New Roman" panose="02020603050405020304" pitchFamily="18" charset="0"/>
              </a:rPr>
              <a:t>距</a:t>
            </a:r>
            <a:r>
              <a:rPr lang="zh-CN" altLang="en-US" dirty="0" smtClean="0">
                <a:latin typeface="Times New Roman" panose="02020603050405020304" pitchFamily="18" charset="0"/>
                <a:cs typeface="Times New Roman" panose="02020603050405020304" pitchFamily="18" charset="0"/>
              </a:rPr>
              <a:t>离格</a:t>
            </a:r>
            <a:r>
              <a:rPr lang="en-US" altLang="zh-CN" dirty="0">
                <a:latin typeface="Times New Roman" panose="02020603050405020304" pitchFamily="18" charset="0"/>
                <a:cs typeface="Times New Roman" panose="02020603050405020304" pitchFamily="18" charset="0"/>
              </a:rPr>
              <a:t>(</a:t>
            </a:r>
            <a:r>
              <a:rPr lang="en-US" altLang="zh-CN" dirty="0" err="1">
                <a:latin typeface="Times New Roman" panose="02020603050405020304" pitchFamily="18" charset="0"/>
                <a:cs typeface="Times New Roman" panose="02020603050405020304" pitchFamily="18" charset="0"/>
              </a:rPr>
              <a:t>nuɱci</a:t>
            </a:r>
            <a:r>
              <a:rPr lang="en-US" altLang="zh-CN" dirty="0">
                <a:latin typeface="Times New Roman" panose="02020603050405020304" pitchFamily="18" charset="0"/>
                <a:cs typeface="Times New Roman" panose="02020603050405020304" pitchFamily="18" charset="0"/>
              </a:rPr>
              <a:t> ‘from’)</a:t>
            </a:r>
            <a:r>
              <a:rPr lang="zh-CN" altLang="en-US" dirty="0">
                <a:latin typeface="Times New Roman" panose="02020603050405020304" pitchFamily="18" charset="0"/>
                <a:cs typeface="Times New Roman" panose="02020603050405020304" pitchFamily="18" charset="0"/>
              </a:rPr>
              <a:t>和与格</a:t>
            </a:r>
            <a:r>
              <a:rPr lang="en-US" altLang="zh-CN" dirty="0">
                <a:latin typeface="Times New Roman" panose="02020603050405020304" pitchFamily="18" charset="0"/>
                <a:cs typeface="Times New Roman" panose="02020603050405020304" pitchFamily="18" charset="0"/>
              </a:rPr>
              <a:t>(-</a:t>
            </a:r>
            <a:r>
              <a:rPr lang="en-US" altLang="zh-CN" dirty="0" err="1">
                <a:latin typeface="Times New Roman" panose="02020603050405020304" pitchFamily="18" charset="0"/>
                <a:cs typeface="Times New Roman" panose="02020603050405020304" pitchFamily="18" charset="0"/>
              </a:rPr>
              <a:t>ki</a:t>
            </a:r>
            <a:r>
              <a:rPr lang="en-US" altLang="zh-CN" dirty="0">
                <a:latin typeface="Times New Roman" panose="02020603050405020304" pitchFamily="18" charset="0"/>
                <a:cs typeface="Times New Roman" panose="02020603050405020304" pitchFamily="18" charset="0"/>
              </a:rPr>
              <a:t>/-</a:t>
            </a:r>
            <a:r>
              <a:rPr lang="en-US" altLang="zh-CN" dirty="0" err="1">
                <a:latin typeface="Times New Roman" panose="02020603050405020304" pitchFamily="18" charset="0"/>
                <a:cs typeface="Times New Roman" panose="02020603050405020304" pitchFamily="18" charset="0"/>
              </a:rPr>
              <a:t>ku</a:t>
            </a:r>
            <a:r>
              <a:rPr lang="en-US" altLang="zh-CN" dirty="0">
                <a:latin typeface="Times New Roman" panose="02020603050405020304" pitchFamily="18" charset="0"/>
                <a:cs typeface="Times New Roman" panose="02020603050405020304" pitchFamily="18" charset="0"/>
              </a:rPr>
              <a:t> ‘to</a:t>
            </a:r>
            <a:r>
              <a:rPr lang="en-US" altLang="zh-CN" dirty="0" smtClean="0">
                <a:latin typeface="Times New Roman" panose="02020603050405020304" pitchFamily="18" charset="0"/>
                <a:cs typeface="Times New Roman" panose="02020603050405020304" pitchFamily="18" charset="0"/>
              </a:rPr>
              <a:t>’)</a:t>
            </a:r>
            <a:r>
              <a:rPr lang="zh-CN" altLang="en-US" dirty="0" smtClean="0">
                <a:latin typeface="Times New Roman" panose="02020603050405020304" pitchFamily="18" charset="0"/>
                <a:cs typeface="Times New Roman" panose="02020603050405020304" pitchFamily="18" charset="0"/>
              </a:rPr>
              <a:t>分别表示</a:t>
            </a:r>
            <a:r>
              <a:rPr lang="zh-CN" altLang="en-US" dirty="0">
                <a:latin typeface="Times New Roman" panose="02020603050405020304" pitchFamily="18" charset="0"/>
                <a:cs typeface="Times New Roman" panose="02020603050405020304" pitchFamily="18" charset="0"/>
              </a:rPr>
              <a:t>路径的</a:t>
            </a:r>
            <a:r>
              <a:rPr lang="zh-CN" altLang="en-US" dirty="0" smtClean="0">
                <a:latin typeface="Times New Roman" panose="02020603050405020304" pitchFamily="18" charset="0"/>
                <a:cs typeface="Times New Roman" panose="02020603050405020304" pitchFamily="18" charset="0"/>
              </a:rPr>
              <a:t>起点</a:t>
            </a:r>
            <a:r>
              <a:rPr lang="en-US" altLang="zh-CN" dirty="0" err="1" smtClean="0">
                <a:latin typeface="Times New Roman" panose="02020603050405020304" pitchFamily="18" charset="0"/>
                <a:cs typeface="Times New Roman" panose="02020603050405020304" pitchFamily="18" charset="0"/>
              </a:rPr>
              <a:t>Path</a:t>
            </a:r>
            <a:r>
              <a:rPr lang="en-US" altLang="zh-CN" dirty="0" err="1" smtClean="0">
                <a:latin typeface="Times New Roman" panose="02020603050405020304" pitchFamily="18" charset="0"/>
                <a:cs typeface="Times New Roman" panose="02020603050405020304" pitchFamily="18" charset="0"/>
              </a:rPr>
              <a:t>:Begin</a:t>
            </a:r>
            <a:r>
              <a:rPr lang="zh-CN" altLang="en-US" dirty="0" smtClean="0">
                <a:latin typeface="Times New Roman" panose="02020603050405020304" pitchFamily="18" charset="0"/>
                <a:cs typeface="Times New Roman" panose="02020603050405020304" pitchFamily="18" charset="0"/>
              </a:rPr>
              <a:t>和终点</a:t>
            </a:r>
            <a:r>
              <a:rPr lang="en-US" altLang="zh-CN" dirty="0" err="1" smtClean="0">
                <a:latin typeface="Times New Roman" panose="02020603050405020304" pitchFamily="18" charset="0"/>
                <a:cs typeface="Times New Roman" panose="02020603050405020304" pitchFamily="18" charset="0"/>
              </a:rPr>
              <a:t>Path:End</a:t>
            </a:r>
            <a:r>
              <a:rPr lang="zh-CN" altLang="en-US" dirty="0" smtClean="0">
                <a:latin typeface="Times New Roman" panose="02020603050405020304" pitchFamily="18" charset="0"/>
                <a:cs typeface="Times New Roman" panose="02020603050405020304" pitchFamily="18" charset="0"/>
              </a:rPr>
              <a:t>。</a:t>
            </a:r>
            <a:endParaRPr lang="en-US" altLang="zh-CN" dirty="0" smtClean="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p:txBody>
      </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546" y="3481586"/>
            <a:ext cx="9239107" cy="1609160"/>
          </a:xfrm>
          <a:prstGeom prst="rect">
            <a:avLst/>
          </a:prstGeom>
        </p:spPr>
      </p:pic>
    </p:spTree>
    <p:extLst>
      <p:ext uri="{BB962C8B-B14F-4D97-AF65-F5344CB8AC3E}">
        <p14:creationId xmlns:p14="http://schemas.microsoft.com/office/powerpoint/2010/main" val="3739232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7080" y="442339"/>
            <a:ext cx="395999" cy="669046"/>
          </a:xfrm>
          <a:prstGeom prst="rect">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sp>
        <p:nvSpPr>
          <p:cNvPr id="34" name="矩形 33"/>
          <p:cNvSpPr/>
          <p:nvPr/>
        </p:nvSpPr>
        <p:spPr>
          <a:xfrm>
            <a:off x="494147" y="442316"/>
            <a:ext cx="163285" cy="6690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6150" y="449517"/>
            <a:ext cx="2330697" cy="654646"/>
          </a:xfrm>
          <a:prstGeom prst="rect">
            <a:avLst/>
          </a:prstGeom>
        </p:spPr>
      </p:pic>
      <p:sp>
        <p:nvSpPr>
          <p:cNvPr id="39" name="矩形 38"/>
          <p:cNvSpPr/>
          <p:nvPr/>
        </p:nvSpPr>
        <p:spPr>
          <a:xfrm>
            <a:off x="11994002" y="442316"/>
            <a:ext cx="198000" cy="669046"/>
          </a:xfrm>
          <a:prstGeom prst="rect">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sp>
        <p:nvSpPr>
          <p:cNvPr id="4" name="矩形 3"/>
          <p:cNvSpPr/>
          <p:nvPr/>
        </p:nvSpPr>
        <p:spPr>
          <a:xfrm>
            <a:off x="657431" y="903160"/>
            <a:ext cx="11238561" cy="596253"/>
          </a:xfrm>
          <a:prstGeom prst="rect">
            <a:avLst/>
          </a:prstGeom>
        </p:spPr>
        <p:txBody>
          <a:bodyPr wrap="square">
            <a:spAutoFit/>
          </a:bodyPr>
          <a:lstStyle/>
          <a:p>
            <a:pPr marL="342900" lvl="0" indent="-342900" fontAlgn="base">
              <a:lnSpc>
                <a:spcPct val="110000"/>
              </a:lnSpc>
              <a:spcBef>
                <a:spcPct val="20000"/>
              </a:spcBef>
              <a:spcAft>
                <a:spcPct val="0"/>
              </a:spcAft>
              <a:buClr>
                <a:srgbClr val="000000"/>
              </a:buClr>
              <a:buSzPct val="70000"/>
              <a:buFont typeface="Wingdings" pitchFamily="2" charset="2"/>
              <a:buChar char="l"/>
              <a:defRPr/>
            </a:pPr>
            <a:r>
              <a:rPr kumimoji="1" lang="en-US" altLang="zh-CN" sz="3200" kern="0" dirty="0">
                <a:solidFill>
                  <a:srgbClr val="000000"/>
                </a:solidFill>
                <a:latin typeface="Times New Roman" panose="02020603050405020304" pitchFamily="18" charset="0"/>
                <a:cs typeface="Times New Roman" panose="02020603050405020304" pitchFamily="18" charset="0"/>
              </a:rPr>
              <a:t>HSS</a:t>
            </a:r>
            <a:r>
              <a:rPr kumimoji="1" lang="zh-CN" altLang="en-US" sz="3200" kern="0" dirty="0">
                <a:solidFill>
                  <a:srgbClr val="000000"/>
                </a:solidFill>
                <a:latin typeface="微软雅黑" panose="020B0503020204020204" pitchFamily="34" charset="-122"/>
                <a:ea typeface="微软雅黑" panose="020B0503020204020204" pitchFamily="34" charset="-122"/>
              </a:rPr>
              <a:t>理论下分析两种语言运动事件的表达</a:t>
            </a:r>
            <a:endParaRPr kumimoji="1" lang="en-US" altLang="zh-CN" sz="3200" kern="0" dirty="0">
              <a:solidFill>
                <a:srgbClr val="000000"/>
              </a:solidFill>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12"/>
          </p:nvPr>
        </p:nvSpPr>
        <p:spPr/>
        <p:txBody>
          <a:bodyPr/>
          <a:lstStyle/>
          <a:p>
            <a:fld id="{47B07988-34B2-4014-AEBA-95FEB39318C4}" type="slidenum">
              <a:rPr lang="zh-CN" altLang="en-US" smtClean="0"/>
              <a:t>31</a:t>
            </a:fld>
            <a:endParaRPr lang="zh-CN" altLang="en-US" dirty="0"/>
          </a:p>
        </p:txBody>
      </p:sp>
      <p:sp>
        <p:nvSpPr>
          <p:cNvPr id="11" name="标题 1"/>
          <p:cNvSpPr txBox="1">
            <a:spLocks/>
          </p:cNvSpPr>
          <p:nvPr/>
        </p:nvSpPr>
        <p:spPr bwMode="auto">
          <a:xfrm>
            <a:off x="2524760" y="37560"/>
            <a:ext cx="5784850" cy="823913"/>
          </a:xfrm>
          <a:prstGeom prst="rect">
            <a:avLst/>
          </a:prstGeom>
          <a:noFill/>
          <a:ln w="9525">
            <a:noFill/>
            <a:miter lim="800000"/>
            <a:headEnd/>
            <a:tailEnd/>
          </a:ln>
        </p:spPr>
        <p:txBody>
          <a:bodyPr vert="horz" wrap="none" lIns="0" tIns="45720" rIns="0" bIns="45720" numCol="1" anchor="ctr" anchorCtr="0" compatLnSpc="1">
            <a:prstTxWarp prst="textNoShape">
              <a:avLst/>
            </a:prstTxWarp>
          </a:bodyPr>
          <a:lstStyle>
            <a:lvl1pPr algn="ctr" rtl="0" eaLnBrk="1" fontAlgn="base" hangingPunct="1">
              <a:spcBef>
                <a:spcPct val="0"/>
              </a:spcBef>
              <a:spcAft>
                <a:spcPct val="0"/>
              </a:spcAft>
              <a:defRPr kumimoji="1" sz="4000" b="1">
                <a:solidFill>
                  <a:srgbClr val="FF3300"/>
                </a:solidFill>
                <a:latin typeface="微软雅黑" panose="020B0503020204020204" pitchFamily="34" charset="-122"/>
                <a:ea typeface="微软雅黑" panose="020B0503020204020204" pitchFamily="34" charset="-122"/>
                <a:cs typeface="+mj-cs"/>
              </a:defRPr>
            </a:lvl1pPr>
            <a:lvl2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2pPr>
            <a:lvl3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3pPr>
            <a:lvl4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4pPr>
            <a:lvl5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5pPr>
            <a:lvl6pPr marL="4572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6pPr>
            <a:lvl7pPr marL="9144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7pPr>
            <a:lvl8pPr marL="13716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8pPr>
            <a:lvl9pPr marL="18288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CN" altLang="en-US" kern="0" dirty="0" smtClean="0">
                <a:solidFill>
                  <a:schemeClr val="tx1"/>
                </a:solidFill>
              </a:rPr>
              <a:t>本文工作</a:t>
            </a:r>
            <a:endParaRPr kumimoji="1" lang="zh-CN" altLang="en-US" sz="40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j-cs"/>
            </a:endParaRPr>
          </a:p>
        </p:txBody>
      </p:sp>
      <p:sp>
        <p:nvSpPr>
          <p:cNvPr id="8" name="矩形 7"/>
          <p:cNvSpPr/>
          <p:nvPr/>
        </p:nvSpPr>
        <p:spPr>
          <a:xfrm>
            <a:off x="1084546" y="1742103"/>
            <a:ext cx="10269253" cy="369332"/>
          </a:xfrm>
          <a:prstGeom prst="rect">
            <a:avLst/>
          </a:prstGeom>
        </p:spPr>
        <p:txBody>
          <a:bodyPr wrap="square">
            <a:spAutoFit/>
          </a:bodyPr>
          <a:lstStyle/>
          <a:p>
            <a:endParaRPr lang="zh-CN" altLang="en-US" dirty="0">
              <a:latin typeface="Times New Roman" panose="02020603050405020304" pitchFamily="18" charset="0"/>
              <a:cs typeface="Times New Roman" panose="02020603050405020304" pitchFamily="18" charset="0"/>
            </a:endParaRPr>
          </a:p>
        </p:txBody>
      </p:sp>
      <p:sp>
        <p:nvSpPr>
          <p:cNvPr id="14" name="矩形 13"/>
          <p:cNvSpPr/>
          <p:nvPr/>
        </p:nvSpPr>
        <p:spPr>
          <a:xfrm>
            <a:off x="986535" y="1331109"/>
            <a:ext cx="10689649" cy="2031325"/>
          </a:xfrm>
          <a:prstGeom prst="rect">
            <a:avLst/>
          </a:prstGeom>
        </p:spPr>
        <p:txBody>
          <a:bodyPr wrap="square">
            <a:spAutoFit/>
          </a:bodyPr>
          <a:lstStyle/>
          <a:p>
            <a:endParaRPr lang="en-US" altLang="zh-CN"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zh-CN" altLang="zh-CN" dirty="0" smtClean="0"/>
              <a:t>关注</a:t>
            </a:r>
            <a:r>
              <a:rPr lang="zh-CN" altLang="zh-CN" dirty="0"/>
              <a:t>表达不同语义类的常见结构的</a:t>
            </a:r>
            <a:r>
              <a:rPr lang="zh-CN" altLang="zh-CN" dirty="0" smtClean="0"/>
              <a:t>定性分析</a:t>
            </a:r>
            <a:endParaRPr lang="en-US" altLang="zh-CN" dirty="0" smtClean="0">
              <a:latin typeface="Times New Roman" panose="02020603050405020304" pitchFamily="18" charset="0"/>
              <a:cs typeface="Times New Roman" panose="02020603050405020304" pitchFamily="18" charset="0"/>
            </a:endParaRPr>
          </a:p>
          <a:p>
            <a:r>
              <a:rPr lang="en-US" altLang="zh-CN" dirty="0" smtClean="0">
                <a:latin typeface="Times New Roman" panose="02020603050405020304" pitchFamily="18" charset="0"/>
                <a:cs typeface="Times New Roman" panose="02020603050405020304" pitchFamily="18" charset="0"/>
              </a:rPr>
              <a:t>Path</a:t>
            </a:r>
            <a:r>
              <a:rPr lang="zh-CN" altLang="en-US" dirty="0" smtClean="0">
                <a:latin typeface="Times New Roman" panose="02020603050405020304" pitchFamily="18" charset="0"/>
                <a:cs typeface="Times New Roman" panose="02020603050405020304" pitchFamily="18" charset="0"/>
              </a:rPr>
              <a:t>：</a:t>
            </a:r>
            <a:r>
              <a:rPr lang="en-US" altLang="zh-CN" b="1" dirty="0">
                <a:latin typeface="Times New Roman" panose="02020603050405020304" pitchFamily="18" charset="0"/>
                <a:cs typeface="Times New Roman" panose="02020603050405020304" pitchFamily="18" charset="0"/>
              </a:rPr>
              <a:t>Path</a:t>
            </a:r>
            <a:r>
              <a:rPr lang="zh-CN" altLang="en-US" b="1" dirty="0">
                <a:latin typeface="Times New Roman" panose="02020603050405020304" pitchFamily="18" charset="0"/>
                <a:cs typeface="Times New Roman" panose="02020603050405020304" pitchFamily="18" charset="0"/>
              </a:rPr>
              <a:t>的表达在泰卢固语中分布于两个形式类：动词和格标记</a:t>
            </a:r>
            <a:r>
              <a:rPr lang="zh-CN" altLang="en-US" dirty="0" smtClean="0">
                <a:latin typeface="Times New Roman" panose="02020603050405020304" pitchFamily="18" charset="0"/>
                <a:cs typeface="Times New Roman" panose="02020603050405020304" pitchFamily="18" charset="0"/>
              </a:rPr>
              <a:t>。</a:t>
            </a:r>
            <a:endParaRPr lang="en-US" altLang="zh-CN" dirty="0" smtClean="0">
              <a:latin typeface="Times New Roman" panose="02020603050405020304" pitchFamily="18" charset="0"/>
              <a:cs typeface="Times New Roman" panose="02020603050405020304" pitchFamily="18" charset="0"/>
            </a:endParaRPr>
          </a:p>
          <a:p>
            <a:r>
              <a:rPr lang="en-US" altLang="zh-CN" dirty="0" smtClean="0">
                <a:latin typeface="Times New Roman" panose="02020603050405020304" pitchFamily="18" charset="0"/>
                <a:cs typeface="Times New Roman" panose="02020603050405020304" pitchFamily="18" charset="0"/>
              </a:rPr>
              <a:t>(19)</a:t>
            </a:r>
            <a:r>
              <a:rPr lang="zh-CN" altLang="en-US" dirty="0" smtClean="0">
                <a:latin typeface="Times New Roman" panose="02020603050405020304" pitchFamily="18" charset="0"/>
                <a:cs typeface="Times New Roman" panose="02020603050405020304" pitchFamily="18" charset="0"/>
              </a:rPr>
              <a:t>则是可能通过与格</a:t>
            </a:r>
            <a:r>
              <a:rPr lang="en-US" altLang="zh-CN" dirty="0" smtClean="0">
                <a:latin typeface="Times New Roman" panose="02020603050405020304" pitchFamily="18" charset="0"/>
                <a:cs typeface="Times New Roman" panose="02020603050405020304" pitchFamily="18" charset="0"/>
              </a:rPr>
              <a:t>-</a:t>
            </a:r>
            <a:r>
              <a:rPr lang="en-US" altLang="zh-CN" dirty="0" err="1" smtClean="0">
                <a:latin typeface="Times New Roman" panose="02020603050405020304" pitchFamily="18" charset="0"/>
                <a:cs typeface="Times New Roman" panose="02020603050405020304" pitchFamily="18" charset="0"/>
              </a:rPr>
              <a:t>ku</a:t>
            </a:r>
            <a:r>
              <a:rPr lang="zh-CN" altLang="en-US" dirty="0" smtClean="0">
                <a:latin typeface="Times New Roman" panose="02020603050405020304" pitchFamily="18" charset="0"/>
                <a:cs typeface="Times New Roman" panose="02020603050405020304" pitchFamily="18" charset="0"/>
              </a:rPr>
              <a:t>跟动词 </a:t>
            </a:r>
            <a:r>
              <a:rPr lang="en-US" altLang="zh-CN" dirty="0" err="1" smtClean="0">
                <a:latin typeface="Times New Roman" panose="02020603050405020304" pitchFamily="18" charset="0"/>
                <a:cs typeface="Times New Roman" panose="02020603050405020304" pitchFamily="18" charset="0"/>
              </a:rPr>
              <a:t>ceerukonu</a:t>
            </a:r>
            <a:r>
              <a:rPr lang="en-US" altLang="zh-CN" dirty="0" smtClean="0">
                <a:latin typeface="Times New Roman" panose="02020603050405020304" pitchFamily="18" charset="0"/>
                <a:cs typeface="Times New Roman" panose="02020603050405020304" pitchFamily="18" charset="0"/>
              </a:rPr>
              <a:t> ‘</a:t>
            </a:r>
            <a:r>
              <a:rPr lang="en-US" altLang="zh-CN" dirty="0" smtClean="0">
                <a:latin typeface="Times New Roman" panose="02020603050405020304" pitchFamily="18" charset="0"/>
                <a:cs typeface="Times New Roman" panose="02020603050405020304" pitchFamily="18" charset="0"/>
              </a:rPr>
              <a:t>arrive’</a:t>
            </a:r>
            <a:r>
              <a:rPr lang="zh-CN" altLang="en-US" dirty="0" smtClean="0">
                <a:latin typeface="Times New Roman" panose="02020603050405020304" pitchFamily="18" charset="0"/>
                <a:cs typeface="Times New Roman" panose="02020603050405020304" pitchFamily="18" charset="0"/>
              </a:rPr>
              <a:t>表达</a:t>
            </a:r>
            <a:r>
              <a:rPr lang="zh-CN" altLang="en-US" dirty="0" smtClean="0">
                <a:latin typeface="Times New Roman" panose="02020603050405020304" pitchFamily="18" charset="0"/>
                <a:cs typeface="Times New Roman" panose="02020603050405020304" pitchFamily="18" charset="0"/>
              </a:rPr>
              <a:t>共同的路径终点值。</a:t>
            </a:r>
            <a:endParaRPr lang="en-US" altLang="zh-CN" dirty="0" smtClean="0">
              <a:latin typeface="Times New Roman" panose="02020603050405020304" pitchFamily="18" charset="0"/>
              <a:cs typeface="Times New Roman" panose="02020603050405020304" pitchFamily="18" charset="0"/>
            </a:endParaRPr>
          </a:p>
          <a:p>
            <a:r>
              <a:rPr lang="zh-CN" altLang="en-US" dirty="0" smtClean="0">
                <a:latin typeface="Times New Roman" panose="02020603050405020304" pitchFamily="18" charset="0"/>
                <a:cs typeface="Times New Roman" panose="02020603050405020304" pitchFamily="18" charset="0"/>
              </a:rPr>
              <a:t>如果路径表达同时用到了动词和格标记，他们对应的值还不同，比如动词</a:t>
            </a:r>
            <a:r>
              <a:rPr lang="en-US" altLang="zh-CN" dirty="0" err="1" smtClean="0">
                <a:latin typeface="Times New Roman" panose="02020603050405020304" pitchFamily="18" charset="0"/>
                <a:cs typeface="Times New Roman" panose="02020603050405020304" pitchFamily="18" charset="0"/>
              </a:rPr>
              <a:t>daaʈu</a:t>
            </a:r>
            <a:r>
              <a:rPr lang="en-US" altLang="zh-CN" dirty="0" smtClean="0">
                <a:latin typeface="Times New Roman" panose="02020603050405020304" pitchFamily="18" charset="0"/>
                <a:cs typeface="Times New Roman" panose="02020603050405020304" pitchFamily="18" charset="0"/>
              </a:rPr>
              <a:t> ‘cross’ (</a:t>
            </a:r>
            <a:r>
              <a:rPr lang="en-US" altLang="zh-CN" dirty="0" err="1" smtClean="0">
                <a:latin typeface="Times New Roman" panose="02020603050405020304" pitchFamily="18" charset="0"/>
                <a:cs typeface="Times New Roman" panose="02020603050405020304" pitchFamily="18" charset="0"/>
              </a:rPr>
              <a:t>Path:Middle</a:t>
            </a:r>
            <a:r>
              <a:rPr lang="en-US" altLang="zh-CN" dirty="0" smtClean="0">
                <a:latin typeface="Times New Roman" panose="02020603050405020304" pitchFamily="18" charset="0"/>
                <a:cs typeface="Times New Roman" panose="02020603050405020304" pitchFamily="18" charset="0"/>
              </a:rPr>
              <a:t>) </a:t>
            </a:r>
            <a:r>
              <a:rPr lang="zh-CN" altLang="en-US" dirty="0" smtClean="0">
                <a:latin typeface="Times New Roman" panose="02020603050405020304" pitchFamily="18" charset="0"/>
                <a:cs typeface="Times New Roman" panose="02020603050405020304" pitchFamily="18" charset="0"/>
              </a:rPr>
              <a:t>和与格 </a:t>
            </a:r>
            <a:r>
              <a:rPr lang="en-US" altLang="zh-CN" dirty="0" err="1" smtClean="0">
                <a:latin typeface="Times New Roman" panose="02020603050405020304" pitchFamily="18" charset="0"/>
                <a:cs typeface="Times New Roman" panose="02020603050405020304" pitchFamily="18" charset="0"/>
              </a:rPr>
              <a:t>ku</a:t>
            </a:r>
            <a:r>
              <a:rPr lang="en-US" altLang="zh-CN" dirty="0" smtClean="0">
                <a:latin typeface="Times New Roman" panose="02020603050405020304" pitchFamily="18" charset="0"/>
                <a:cs typeface="Times New Roman" panose="02020603050405020304" pitchFamily="18" charset="0"/>
              </a:rPr>
              <a:t> (</a:t>
            </a:r>
            <a:r>
              <a:rPr lang="en-US" altLang="zh-CN" dirty="0" err="1" smtClean="0">
                <a:latin typeface="Times New Roman" panose="02020603050405020304" pitchFamily="18" charset="0"/>
                <a:cs typeface="Times New Roman" panose="02020603050405020304" pitchFamily="18" charset="0"/>
              </a:rPr>
              <a:t>Path:End</a:t>
            </a:r>
            <a:r>
              <a:rPr lang="en-US" altLang="zh-CN" dirty="0" smtClean="0">
                <a:latin typeface="Times New Roman" panose="02020603050405020304" pitchFamily="18" charset="0"/>
                <a:cs typeface="Times New Roman" panose="02020603050405020304" pitchFamily="18" charset="0"/>
              </a:rPr>
              <a:t>)</a:t>
            </a:r>
            <a:r>
              <a:rPr lang="zh-CN" altLang="en-US" dirty="0" smtClean="0">
                <a:latin typeface="Times New Roman" panose="02020603050405020304" pitchFamily="18" charset="0"/>
                <a:cs typeface="Times New Roman" panose="02020603050405020304" pitchFamily="18" charset="0"/>
              </a:rPr>
              <a:t>的组合的结果是语义冲突导致句子不合法。</a:t>
            </a:r>
            <a:endParaRPr lang="zh-CN" altLang="zh-CN"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endParaRPr lang="en-US" altLang="zh-CN" dirty="0">
              <a:latin typeface="Times New Roman" panose="02020603050405020304" pitchFamily="18" charset="0"/>
              <a:cs typeface="Times New Roman" panose="02020603050405020304" pitchFamily="18" charset="0"/>
            </a:endParaRPr>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546" y="3120193"/>
            <a:ext cx="9167104" cy="1955772"/>
          </a:xfrm>
          <a:prstGeom prst="rect">
            <a:avLst/>
          </a:prstGeom>
        </p:spPr>
      </p:pic>
    </p:spTree>
    <p:extLst>
      <p:ext uri="{BB962C8B-B14F-4D97-AF65-F5344CB8AC3E}">
        <p14:creationId xmlns:p14="http://schemas.microsoft.com/office/powerpoint/2010/main" val="3304676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7080" y="442339"/>
            <a:ext cx="395999" cy="669046"/>
          </a:xfrm>
          <a:prstGeom prst="rect">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sp>
        <p:nvSpPr>
          <p:cNvPr id="34" name="矩形 33"/>
          <p:cNvSpPr/>
          <p:nvPr/>
        </p:nvSpPr>
        <p:spPr>
          <a:xfrm>
            <a:off x="494147" y="442316"/>
            <a:ext cx="163285" cy="6690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6150" y="449517"/>
            <a:ext cx="2330697" cy="654646"/>
          </a:xfrm>
          <a:prstGeom prst="rect">
            <a:avLst/>
          </a:prstGeom>
        </p:spPr>
      </p:pic>
      <p:sp>
        <p:nvSpPr>
          <p:cNvPr id="39" name="矩形 38"/>
          <p:cNvSpPr/>
          <p:nvPr/>
        </p:nvSpPr>
        <p:spPr>
          <a:xfrm>
            <a:off x="11994002" y="442316"/>
            <a:ext cx="198000" cy="669046"/>
          </a:xfrm>
          <a:prstGeom prst="rect">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sp>
        <p:nvSpPr>
          <p:cNvPr id="4" name="矩形 3"/>
          <p:cNvSpPr/>
          <p:nvPr/>
        </p:nvSpPr>
        <p:spPr>
          <a:xfrm>
            <a:off x="657431" y="903160"/>
            <a:ext cx="11238561" cy="596253"/>
          </a:xfrm>
          <a:prstGeom prst="rect">
            <a:avLst/>
          </a:prstGeom>
        </p:spPr>
        <p:txBody>
          <a:bodyPr wrap="square">
            <a:spAutoFit/>
          </a:bodyPr>
          <a:lstStyle/>
          <a:p>
            <a:pPr marL="342900" lvl="0" indent="-342900" fontAlgn="base">
              <a:lnSpc>
                <a:spcPct val="110000"/>
              </a:lnSpc>
              <a:spcBef>
                <a:spcPct val="20000"/>
              </a:spcBef>
              <a:spcAft>
                <a:spcPct val="0"/>
              </a:spcAft>
              <a:buClr>
                <a:srgbClr val="000000"/>
              </a:buClr>
              <a:buSzPct val="70000"/>
              <a:buFont typeface="Wingdings" pitchFamily="2" charset="2"/>
              <a:buChar char="l"/>
              <a:defRPr/>
            </a:pPr>
            <a:r>
              <a:rPr kumimoji="1" lang="en-US" altLang="zh-CN" sz="3200" kern="0" dirty="0">
                <a:solidFill>
                  <a:srgbClr val="000000"/>
                </a:solidFill>
                <a:latin typeface="Times New Roman" panose="02020603050405020304" pitchFamily="18" charset="0"/>
                <a:cs typeface="Times New Roman" panose="02020603050405020304" pitchFamily="18" charset="0"/>
              </a:rPr>
              <a:t>HSS</a:t>
            </a:r>
            <a:r>
              <a:rPr kumimoji="1" lang="zh-CN" altLang="en-US" sz="3200" kern="0" dirty="0">
                <a:solidFill>
                  <a:srgbClr val="000000"/>
                </a:solidFill>
                <a:latin typeface="微软雅黑" panose="020B0503020204020204" pitchFamily="34" charset="-122"/>
                <a:ea typeface="微软雅黑" panose="020B0503020204020204" pitchFamily="34" charset="-122"/>
              </a:rPr>
              <a:t>理论下分析两种语言运动事件的表达</a:t>
            </a:r>
            <a:endParaRPr kumimoji="1" lang="en-US" altLang="zh-CN" sz="3200" kern="0" dirty="0">
              <a:solidFill>
                <a:srgbClr val="000000"/>
              </a:solidFill>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12"/>
          </p:nvPr>
        </p:nvSpPr>
        <p:spPr/>
        <p:txBody>
          <a:bodyPr/>
          <a:lstStyle/>
          <a:p>
            <a:fld id="{47B07988-34B2-4014-AEBA-95FEB39318C4}" type="slidenum">
              <a:rPr lang="zh-CN" altLang="en-US" smtClean="0"/>
              <a:t>32</a:t>
            </a:fld>
            <a:endParaRPr lang="zh-CN" altLang="en-US" dirty="0"/>
          </a:p>
        </p:txBody>
      </p:sp>
      <p:sp>
        <p:nvSpPr>
          <p:cNvPr id="11" name="标题 1"/>
          <p:cNvSpPr txBox="1">
            <a:spLocks/>
          </p:cNvSpPr>
          <p:nvPr/>
        </p:nvSpPr>
        <p:spPr bwMode="auto">
          <a:xfrm>
            <a:off x="2524760" y="37560"/>
            <a:ext cx="5784850" cy="823913"/>
          </a:xfrm>
          <a:prstGeom prst="rect">
            <a:avLst/>
          </a:prstGeom>
          <a:noFill/>
          <a:ln w="9525">
            <a:noFill/>
            <a:miter lim="800000"/>
            <a:headEnd/>
            <a:tailEnd/>
          </a:ln>
        </p:spPr>
        <p:txBody>
          <a:bodyPr vert="horz" wrap="none" lIns="0" tIns="45720" rIns="0" bIns="45720" numCol="1" anchor="ctr" anchorCtr="0" compatLnSpc="1">
            <a:prstTxWarp prst="textNoShape">
              <a:avLst/>
            </a:prstTxWarp>
          </a:bodyPr>
          <a:lstStyle>
            <a:lvl1pPr algn="ctr" rtl="0" eaLnBrk="1" fontAlgn="base" hangingPunct="1">
              <a:spcBef>
                <a:spcPct val="0"/>
              </a:spcBef>
              <a:spcAft>
                <a:spcPct val="0"/>
              </a:spcAft>
              <a:defRPr kumimoji="1" sz="4000" b="1">
                <a:solidFill>
                  <a:srgbClr val="FF3300"/>
                </a:solidFill>
                <a:latin typeface="微软雅黑" panose="020B0503020204020204" pitchFamily="34" charset="-122"/>
                <a:ea typeface="微软雅黑" panose="020B0503020204020204" pitchFamily="34" charset="-122"/>
                <a:cs typeface="+mj-cs"/>
              </a:defRPr>
            </a:lvl1pPr>
            <a:lvl2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2pPr>
            <a:lvl3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3pPr>
            <a:lvl4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4pPr>
            <a:lvl5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5pPr>
            <a:lvl6pPr marL="4572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6pPr>
            <a:lvl7pPr marL="9144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7pPr>
            <a:lvl8pPr marL="13716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8pPr>
            <a:lvl9pPr marL="18288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CN" altLang="en-US" kern="0" dirty="0" smtClean="0">
                <a:solidFill>
                  <a:schemeClr val="tx1"/>
                </a:solidFill>
              </a:rPr>
              <a:t>本文工作</a:t>
            </a:r>
            <a:endParaRPr kumimoji="1" lang="zh-CN" altLang="en-US" sz="40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j-cs"/>
            </a:endParaRPr>
          </a:p>
        </p:txBody>
      </p:sp>
      <p:sp>
        <p:nvSpPr>
          <p:cNvPr id="8" name="矩形 7"/>
          <p:cNvSpPr/>
          <p:nvPr/>
        </p:nvSpPr>
        <p:spPr>
          <a:xfrm>
            <a:off x="1084546" y="1742103"/>
            <a:ext cx="10269253" cy="369332"/>
          </a:xfrm>
          <a:prstGeom prst="rect">
            <a:avLst/>
          </a:prstGeom>
        </p:spPr>
        <p:txBody>
          <a:bodyPr wrap="square">
            <a:spAutoFit/>
          </a:bodyPr>
          <a:lstStyle/>
          <a:p>
            <a:endParaRPr lang="zh-CN" altLang="en-US" dirty="0">
              <a:latin typeface="Times New Roman" panose="02020603050405020304" pitchFamily="18" charset="0"/>
              <a:cs typeface="Times New Roman" panose="02020603050405020304" pitchFamily="18" charset="0"/>
            </a:endParaRPr>
          </a:p>
        </p:txBody>
      </p:sp>
      <p:sp>
        <p:nvSpPr>
          <p:cNvPr id="14" name="矩形 13"/>
          <p:cNvSpPr/>
          <p:nvPr/>
        </p:nvSpPr>
        <p:spPr>
          <a:xfrm>
            <a:off x="986535" y="1331109"/>
            <a:ext cx="10689649" cy="1754326"/>
          </a:xfrm>
          <a:prstGeom prst="rect">
            <a:avLst/>
          </a:prstGeom>
        </p:spPr>
        <p:txBody>
          <a:bodyPr wrap="square">
            <a:spAutoFit/>
          </a:bodyPr>
          <a:lstStyle/>
          <a:p>
            <a:endParaRPr lang="en-US" altLang="zh-CN"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zh-CN" altLang="zh-CN" dirty="0" smtClean="0"/>
              <a:t>关注</a:t>
            </a:r>
            <a:r>
              <a:rPr lang="zh-CN" altLang="zh-CN" dirty="0"/>
              <a:t>表达不同语义类的常见结构的</a:t>
            </a:r>
            <a:r>
              <a:rPr lang="zh-CN" altLang="zh-CN" dirty="0" smtClean="0"/>
              <a:t>定性分析</a:t>
            </a:r>
            <a:endParaRPr lang="en-US" altLang="zh-CN" dirty="0" smtClean="0">
              <a:latin typeface="Times New Roman" panose="02020603050405020304" pitchFamily="18" charset="0"/>
              <a:cs typeface="Times New Roman" panose="02020603050405020304" pitchFamily="18" charset="0"/>
            </a:endParaRPr>
          </a:p>
          <a:p>
            <a:r>
              <a:rPr lang="en-US" altLang="zh-CN" dirty="0" smtClean="0">
                <a:latin typeface="Times New Roman" panose="02020603050405020304" pitchFamily="18" charset="0"/>
                <a:cs typeface="Times New Roman" panose="02020603050405020304" pitchFamily="18" charset="0"/>
              </a:rPr>
              <a:t>Path</a:t>
            </a:r>
            <a:r>
              <a:rPr lang="zh-CN" altLang="en-US" dirty="0" smtClean="0">
                <a:latin typeface="Times New Roman" panose="02020603050405020304" pitchFamily="18" charset="0"/>
                <a:cs typeface="Times New Roman" panose="02020603050405020304" pitchFamily="18" charset="0"/>
              </a:rPr>
              <a:t>：</a:t>
            </a:r>
            <a:endParaRPr lang="en-US" altLang="zh-CN" dirty="0" smtClean="0">
              <a:latin typeface="Times New Roman" panose="02020603050405020304" pitchFamily="18" charset="0"/>
              <a:cs typeface="Times New Roman" panose="02020603050405020304" pitchFamily="18" charset="0"/>
            </a:endParaRPr>
          </a:p>
          <a:p>
            <a:r>
              <a:rPr lang="en-US" altLang="zh-CN" b="1" dirty="0" smtClean="0">
                <a:latin typeface="Times New Roman" panose="02020603050405020304" pitchFamily="18" charset="0"/>
                <a:cs typeface="Times New Roman" panose="02020603050405020304" pitchFamily="18" charset="0"/>
              </a:rPr>
              <a:t>Path</a:t>
            </a:r>
            <a:r>
              <a:rPr lang="zh-CN" altLang="en-US" b="1" dirty="0">
                <a:latin typeface="Times New Roman" panose="02020603050405020304" pitchFamily="18" charset="0"/>
                <a:cs typeface="Times New Roman" panose="02020603050405020304" pitchFamily="18" charset="0"/>
              </a:rPr>
              <a:t>的表达在泰卢固语中分布于两个形式类：动词和格标记</a:t>
            </a:r>
            <a:r>
              <a:rPr lang="zh-CN" altLang="en-US" dirty="0" smtClean="0">
                <a:latin typeface="Times New Roman" panose="02020603050405020304" pitchFamily="18" charset="0"/>
                <a:cs typeface="Times New Roman" panose="02020603050405020304" pitchFamily="18" charset="0"/>
              </a:rPr>
              <a:t>。</a:t>
            </a:r>
            <a:endParaRPr lang="en-US" altLang="zh-CN" dirty="0" smtClean="0">
              <a:latin typeface="Times New Roman" panose="02020603050405020304" pitchFamily="18" charset="0"/>
              <a:cs typeface="Times New Roman" panose="02020603050405020304" pitchFamily="18" charset="0"/>
            </a:endParaRPr>
          </a:p>
          <a:p>
            <a:r>
              <a:rPr lang="zh-CN" altLang="en-US" dirty="0">
                <a:latin typeface="Times New Roman" panose="02020603050405020304" pitchFamily="18" charset="0"/>
                <a:cs typeface="Times New Roman" panose="02020603050405020304" pitchFamily="18" charset="0"/>
              </a:rPr>
              <a:t>泰语策略也是类似的，通过动词</a:t>
            </a:r>
            <a:r>
              <a:rPr lang="en-US" altLang="zh-CN" dirty="0" err="1">
                <a:latin typeface="Times New Roman" panose="02020603050405020304" pitchFamily="18" charset="0"/>
                <a:cs typeface="Times New Roman" panose="02020603050405020304" pitchFamily="18" charset="0"/>
              </a:rPr>
              <a:t>ʔɔ̀ɔk</a:t>
            </a:r>
            <a:r>
              <a:rPr lang="en-US" altLang="zh-CN" dirty="0">
                <a:latin typeface="Times New Roman" panose="02020603050405020304" pitchFamily="18" charset="0"/>
                <a:cs typeface="Times New Roman" panose="02020603050405020304" pitchFamily="18" charset="0"/>
              </a:rPr>
              <a:t> (‘exit’)(</a:t>
            </a:r>
            <a:r>
              <a:rPr lang="zh-CN" altLang="en-US" dirty="0">
                <a:latin typeface="Times New Roman" panose="02020603050405020304" pitchFamily="18" charset="0"/>
                <a:cs typeface="Times New Roman" panose="02020603050405020304" pitchFamily="18" charset="0"/>
              </a:rPr>
              <a:t>一般是连续动词结构</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和表示 </a:t>
            </a:r>
            <a:r>
              <a:rPr lang="en-US" altLang="zh-CN" dirty="0" err="1">
                <a:latin typeface="Times New Roman" panose="02020603050405020304" pitchFamily="18" charset="0"/>
                <a:cs typeface="Times New Roman" panose="02020603050405020304" pitchFamily="18" charset="0"/>
              </a:rPr>
              <a:t>Path:Begin</a:t>
            </a:r>
            <a:r>
              <a:rPr lang="en-US" altLang="zh-CN" dirty="0">
                <a:latin typeface="Times New Roman" panose="02020603050405020304" pitchFamily="18" charset="0"/>
                <a:cs typeface="Times New Roman" panose="02020603050405020304" pitchFamily="18" charset="0"/>
              </a:rPr>
              <a:t> </a:t>
            </a:r>
            <a:r>
              <a:rPr lang="zh-CN" altLang="en-US" dirty="0">
                <a:latin typeface="Times New Roman" panose="02020603050405020304" pitchFamily="18" charset="0"/>
                <a:cs typeface="Times New Roman" panose="02020603050405020304" pitchFamily="18" charset="0"/>
              </a:rPr>
              <a:t>的介词 </a:t>
            </a:r>
            <a:r>
              <a:rPr lang="en-US" altLang="zh-CN" dirty="0" err="1">
                <a:latin typeface="Times New Roman" panose="02020603050405020304" pitchFamily="18" charset="0"/>
                <a:cs typeface="Times New Roman" panose="02020603050405020304" pitchFamily="18" charset="0"/>
              </a:rPr>
              <a:t>càak</a:t>
            </a:r>
            <a:r>
              <a:rPr lang="en-US" altLang="zh-CN" dirty="0">
                <a:latin typeface="Times New Roman" panose="02020603050405020304" pitchFamily="18" charset="0"/>
                <a:cs typeface="Times New Roman" panose="02020603050405020304" pitchFamily="18" charset="0"/>
              </a:rPr>
              <a:t> (‘from’)</a:t>
            </a:r>
            <a:r>
              <a:rPr lang="zh-CN" altLang="en-US" dirty="0">
                <a:latin typeface="Times New Roman" panose="02020603050405020304" pitchFamily="18" charset="0"/>
                <a:cs typeface="Times New Roman" panose="02020603050405020304" pitchFamily="18" charset="0"/>
              </a:rPr>
              <a:t>组合表达</a:t>
            </a:r>
            <a:r>
              <a:rPr lang="en-US" altLang="zh-CN" dirty="0">
                <a:latin typeface="Times New Roman" panose="02020603050405020304" pitchFamily="18" charset="0"/>
                <a:cs typeface="Times New Roman" panose="02020603050405020304" pitchFamily="18" charset="0"/>
              </a:rPr>
              <a:t>Path</a:t>
            </a:r>
            <a:r>
              <a:rPr lang="zh-CN" altLang="en-US" dirty="0">
                <a:latin typeface="Times New Roman" panose="02020603050405020304" pitchFamily="18" charset="0"/>
                <a:cs typeface="Times New Roman" panose="02020603050405020304" pitchFamily="18" charset="0"/>
              </a:rPr>
              <a:t>，或者由动词</a:t>
            </a:r>
            <a:r>
              <a:rPr lang="en-US" altLang="zh-CN" dirty="0" err="1">
                <a:latin typeface="Times New Roman" panose="02020603050405020304" pitchFamily="18" charset="0"/>
                <a:cs typeface="Times New Roman" panose="02020603050405020304" pitchFamily="18" charset="0"/>
              </a:rPr>
              <a:t>thɯ̌ŋ</a:t>
            </a:r>
            <a:r>
              <a:rPr lang="en-US" altLang="zh-CN" dirty="0">
                <a:latin typeface="Times New Roman" panose="02020603050405020304" pitchFamily="18" charset="0"/>
                <a:cs typeface="Times New Roman" panose="02020603050405020304" pitchFamily="18" charset="0"/>
              </a:rPr>
              <a:t> (‘reach’)</a:t>
            </a:r>
            <a:r>
              <a:rPr lang="zh-CN" altLang="en-US" dirty="0">
                <a:latin typeface="Times New Roman" panose="02020603050405020304" pitchFamily="18" charset="0"/>
                <a:cs typeface="Times New Roman" panose="02020603050405020304" pitchFamily="18" charset="0"/>
              </a:rPr>
              <a:t>语法化得到的介词</a:t>
            </a:r>
            <a:r>
              <a:rPr lang="en-US" altLang="zh-CN" dirty="0" err="1">
                <a:latin typeface="Times New Roman" panose="02020603050405020304" pitchFamily="18" charset="0"/>
                <a:cs typeface="Times New Roman" panose="02020603050405020304" pitchFamily="18" charset="0"/>
              </a:rPr>
              <a:t>thɯ̌ŋ</a:t>
            </a:r>
            <a:r>
              <a:rPr lang="en-US" altLang="zh-CN" dirty="0">
                <a:latin typeface="Times New Roman" panose="02020603050405020304" pitchFamily="18" charset="0"/>
                <a:cs typeface="Times New Roman" panose="02020603050405020304" pitchFamily="18" charset="0"/>
              </a:rPr>
              <a:t> (‘up to’)</a:t>
            </a:r>
            <a:r>
              <a:rPr lang="zh-CN" altLang="en-US" dirty="0">
                <a:latin typeface="Times New Roman" panose="02020603050405020304" pitchFamily="18" charset="0"/>
                <a:cs typeface="Times New Roman" panose="02020603050405020304" pitchFamily="18" charset="0"/>
              </a:rPr>
              <a:t>表示</a:t>
            </a:r>
            <a:r>
              <a:rPr lang="en-US" altLang="zh-CN" dirty="0" err="1">
                <a:latin typeface="Times New Roman" panose="02020603050405020304" pitchFamily="18" charset="0"/>
                <a:cs typeface="Times New Roman" panose="02020603050405020304" pitchFamily="18" charset="0"/>
              </a:rPr>
              <a:t>Path:End</a:t>
            </a:r>
            <a:r>
              <a:rPr lang="en-US" altLang="zh-CN" dirty="0">
                <a:latin typeface="Times New Roman" panose="02020603050405020304" pitchFamily="18" charset="0"/>
                <a:cs typeface="Times New Roman" panose="02020603050405020304" pitchFamily="18" charset="0"/>
              </a:rPr>
              <a:t>.</a:t>
            </a:r>
          </a:p>
        </p:txBody>
      </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546" y="3170038"/>
            <a:ext cx="9114014" cy="1924699"/>
          </a:xfrm>
          <a:prstGeom prst="rect">
            <a:avLst/>
          </a:prstGeom>
        </p:spPr>
      </p:pic>
    </p:spTree>
    <p:extLst>
      <p:ext uri="{BB962C8B-B14F-4D97-AF65-F5344CB8AC3E}">
        <p14:creationId xmlns:p14="http://schemas.microsoft.com/office/powerpoint/2010/main" val="31985582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7080" y="442339"/>
            <a:ext cx="395999" cy="669046"/>
          </a:xfrm>
          <a:prstGeom prst="rect">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sp>
        <p:nvSpPr>
          <p:cNvPr id="34" name="矩形 33"/>
          <p:cNvSpPr/>
          <p:nvPr/>
        </p:nvSpPr>
        <p:spPr>
          <a:xfrm>
            <a:off x="494147" y="442316"/>
            <a:ext cx="163285" cy="6690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6150" y="449517"/>
            <a:ext cx="2330697" cy="654646"/>
          </a:xfrm>
          <a:prstGeom prst="rect">
            <a:avLst/>
          </a:prstGeom>
        </p:spPr>
      </p:pic>
      <p:sp>
        <p:nvSpPr>
          <p:cNvPr id="39" name="矩形 38"/>
          <p:cNvSpPr/>
          <p:nvPr/>
        </p:nvSpPr>
        <p:spPr>
          <a:xfrm>
            <a:off x="11994002" y="442316"/>
            <a:ext cx="198000" cy="669046"/>
          </a:xfrm>
          <a:prstGeom prst="rect">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sp>
        <p:nvSpPr>
          <p:cNvPr id="4" name="矩形 3"/>
          <p:cNvSpPr/>
          <p:nvPr/>
        </p:nvSpPr>
        <p:spPr>
          <a:xfrm>
            <a:off x="657431" y="903160"/>
            <a:ext cx="11238561" cy="596253"/>
          </a:xfrm>
          <a:prstGeom prst="rect">
            <a:avLst/>
          </a:prstGeom>
        </p:spPr>
        <p:txBody>
          <a:bodyPr wrap="square">
            <a:spAutoFit/>
          </a:bodyPr>
          <a:lstStyle/>
          <a:p>
            <a:pPr marL="342900" lvl="0" indent="-342900" fontAlgn="base">
              <a:lnSpc>
                <a:spcPct val="110000"/>
              </a:lnSpc>
              <a:spcBef>
                <a:spcPct val="20000"/>
              </a:spcBef>
              <a:spcAft>
                <a:spcPct val="0"/>
              </a:spcAft>
              <a:buClr>
                <a:srgbClr val="000000"/>
              </a:buClr>
              <a:buSzPct val="70000"/>
              <a:buFont typeface="Wingdings" pitchFamily="2" charset="2"/>
              <a:buChar char="l"/>
              <a:defRPr/>
            </a:pPr>
            <a:r>
              <a:rPr kumimoji="1" lang="en-US" altLang="zh-CN" sz="3200" kern="0" dirty="0">
                <a:solidFill>
                  <a:srgbClr val="000000"/>
                </a:solidFill>
                <a:latin typeface="Times New Roman" panose="02020603050405020304" pitchFamily="18" charset="0"/>
                <a:cs typeface="Times New Roman" panose="02020603050405020304" pitchFamily="18" charset="0"/>
              </a:rPr>
              <a:t>HSS</a:t>
            </a:r>
            <a:r>
              <a:rPr kumimoji="1" lang="zh-CN" altLang="en-US" sz="3200" kern="0" dirty="0">
                <a:solidFill>
                  <a:srgbClr val="000000"/>
                </a:solidFill>
                <a:latin typeface="微软雅黑" panose="020B0503020204020204" pitchFamily="34" charset="-122"/>
                <a:ea typeface="微软雅黑" panose="020B0503020204020204" pitchFamily="34" charset="-122"/>
              </a:rPr>
              <a:t>理论下分析两种语言运动事件的表达</a:t>
            </a:r>
            <a:endParaRPr kumimoji="1" lang="en-US" altLang="zh-CN" sz="3200" kern="0" dirty="0">
              <a:solidFill>
                <a:srgbClr val="000000"/>
              </a:solidFill>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12"/>
          </p:nvPr>
        </p:nvSpPr>
        <p:spPr/>
        <p:txBody>
          <a:bodyPr/>
          <a:lstStyle/>
          <a:p>
            <a:fld id="{47B07988-34B2-4014-AEBA-95FEB39318C4}" type="slidenum">
              <a:rPr lang="zh-CN" altLang="en-US" smtClean="0"/>
              <a:t>33</a:t>
            </a:fld>
            <a:endParaRPr lang="zh-CN" altLang="en-US" dirty="0"/>
          </a:p>
        </p:txBody>
      </p:sp>
      <p:sp>
        <p:nvSpPr>
          <p:cNvPr id="11" name="标题 1"/>
          <p:cNvSpPr txBox="1">
            <a:spLocks/>
          </p:cNvSpPr>
          <p:nvPr/>
        </p:nvSpPr>
        <p:spPr bwMode="auto">
          <a:xfrm>
            <a:off x="2524760" y="37560"/>
            <a:ext cx="5784850" cy="823913"/>
          </a:xfrm>
          <a:prstGeom prst="rect">
            <a:avLst/>
          </a:prstGeom>
          <a:noFill/>
          <a:ln w="9525">
            <a:noFill/>
            <a:miter lim="800000"/>
            <a:headEnd/>
            <a:tailEnd/>
          </a:ln>
        </p:spPr>
        <p:txBody>
          <a:bodyPr vert="horz" wrap="none" lIns="0" tIns="45720" rIns="0" bIns="45720" numCol="1" anchor="ctr" anchorCtr="0" compatLnSpc="1">
            <a:prstTxWarp prst="textNoShape">
              <a:avLst/>
            </a:prstTxWarp>
          </a:bodyPr>
          <a:lstStyle>
            <a:lvl1pPr algn="ctr" rtl="0" eaLnBrk="1" fontAlgn="base" hangingPunct="1">
              <a:spcBef>
                <a:spcPct val="0"/>
              </a:spcBef>
              <a:spcAft>
                <a:spcPct val="0"/>
              </a:spcAft>
              <a:defRPr kumimoji="1" sz="4000" b="1">
                <a:solidFill>
                  <a:srgbClr val="FF3300"/>
                </a:solidFill>
                <a:latin typeface="微软雅黑" panose="020B0503020204020204" pitchFamily="34" charset="-122"/>
                <a:ea typeface="微软雅黑" panose="020B0503020204020204" pitchFamily="34" charset="-122"/>
                <a:cs typeface="+mj-cs"/>
              </a:defRPr>
            </a:lvl1pPr>
            <a:lvl2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2pPr>
            <a:lvl3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3pPr>
            <a:lvl4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4pPr>
            <a:lvl5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5pPr>
            <a:lvl6pPr marL="4572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6pPr>
            <a:lvl7pPr marL="9144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7pPr>
            <a:lvl8pPr marL="13716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8pPr>
            <a:lvl9pPr marL="18288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CN" altLang="en-US" kern="0" dirty="0" smtClean="0">
                <a:solidFill>
                  <a:schemeClr val="tx1"/>
                </a:solidFill>
              </a:rPr>
              <a:t>本文工作</a:t>
            </a:r>
            <a:endParaRPr kumimoji="1" lang="zh-CN" altLang="en-US" sz="40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j-cs"/>
            </a:endParaRPr>
          </a:p>
        </p:txBody>
      </p:sp>
      <p:sp>
        <p:nvSpPr>
          <p:cNvPr id="8" name="矩形 7"/>
          <p:cNvSpPr/>
          <p:nvPr/>
        </p:nvSpPr>
        <p:spPr>
          <a:xfrm>
            <a:off x="1084546" y="1742103"/>
            <a:ext cx="10269253" cy="369332"/>
          </a:xfrm>
          <a:prstGeom prst="rect">
            <a:avLst/>
          </a:prstGeom>
        </p:spPr>
        <p:txBody>
          <a:bodyPr wrap="square">
            <a:spAutoFit/>
          </a:bodyPr>
          <a:lstStyle/>
          <a:p>
            <a:endParaRPr lang="zh-CN" altLang="en-US" dirty="0">
              <a:latin typeface="Times New Roman" panose="02020603050405020304" pitchFamily="18" charset="0"/>
              <a:cs typeface="Times New Roman" panose="02020603050405020304" pitchFamily="18" charset="0"/>
            </a:endParaRPr>
          </a:p>
        </p:txBody>
      </p:sp>
      <p:sp>
        <p:nvSpPr>
          <p:cNvPr id="14" name="矩形 13"/>
          <p:cNvSpPr/>
          <p:nvPr/>
        </p:nvSpPr>
        <p:spPr>
          <a:xfrm>
            <a:off x="986535" y="1331109"/>
            <a:ext cx="10909457" cy="1754326"/>
          </a:xfrm>
          <a:prstGeom prst="rect">
            <a:avLst/>
          </a:prstGeom>
        </p:spPr>
        <p:txBody>
          <a:bodyPr wrap="square">
            <a:spAutoFit/>
          </a:bodyPr>
          <a:lstStyle/>
          <a:p>
            <a:endParaRPr lang="en-US" altLang="zh-CN"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zh-CN" altLang="zh-CN" dirty="0" smtClean="0"/>
              <a:t>关注</a:t>
            </a:r>
            <a:r>
              <a:rPr lang="zh-CN" altLang="zh-CN" dirty="0"/>
              <a:t>表达不同语义类的常见结构的</a:t>
            </a:r>
            <a:r>
              <a:rPr lang="zh-CN" altLang="zh-CN" dirty="0" smtClean="0"/>
              <a:t>定性分析</a:t>
            </a:r>
            <a:endParaRPr lang="en-US" altLang="zh-CN" dirty="0" smtClean="0">
              <a:latin typeface="Times New Roman" panose="02020603050405020304" pitchFamily="18" charset="0"/>
              <a:cs typeface="Times New Roman" panose="02020603050405020304" pitchFamily="18" charset="0"/>
            </a:endParaRPr>
          </a:p>
          <a:p>
            <a:r>
              <a:rPr lang="en-US" altLang="zh-CN" dirty="0" smtClean="0">
                <a:latin typeface="Times New Roman" panose="02020603050405020304" pitchFamily="18" charset="0"/>
                <a:cs typeface="Times New Roman" panose="02020603050405020304" pitchFamily="18" charset="0"/>
              </a:rPr>
              <a:t>Direction</a:t>
            </a:r>
            <a:r>
              <a:rPr lang="zh-CN" altLang="en-US" dirty="0" smtClean="0">
                <a:latin typeface="Times New Roman" panose="02020603050405020304" pitchFamily="18" charset="0"/>
                <a:cs typeface="Times New Roman" panose="02020603050405020304" pitchFamily="18" charset="0"/>
              </a:rPr>
              <a:t>：</a:t>
            </a:r>
            <a:endParaRPr lang="en-US" altLang="zh-CN" dirty="0" smtClean="0">
              <a:latin typeface="Times New Roman" panose="02020603050405020304" pitchFamily="18" charset="0"/>
              <a:cs typeface="Times New Roman" panose="02020603050405020304" pitchFamily="18" charset="0"/>
            </a:endParaRPr>
          </a:p>
          <a:p>
            <a:r>
              <a:rPr lang="zh-CN" altLang="en-US" dirty="0" smtClean="0">
                <a:latin typeface="Times New Roman" panose="02020603050405020304" pitchFamily="18" charset="0"/>
                <a:cs typeface="Times New Roman" panose="02020603050405020304" pitchFamily="18" charset="0"/>
              </a:rPr>
              <a:t>泰卢固语</a:t>
            </a:r>
            <a:r>
              <a:rPr lang="zh-CN" altLang="en-US" dirty="0" smtClean="0">
                <a:latin typeface="Times New Roman" panose="02020603050405020304" pitchFamily="18" charset="0"/>
                <a:cs typeface="Times New Roman" panose="02020603050405020304" pitchFamily="18" charset="0"/>
              </a:rPr>
              <a:t>中</a:t>
            </a:r>
            <a:r>
              <a:rPr lang="zh-CN" altLang="en-US" dirty="0" smtClean="0">
                <a:latin typeface="Times New Roman" panose="02020603050405020304" pitchFamily="18" charset="0"/>
                <a:cs typeface="Times New Roman" panose="02020603050405020304" pitchFamily="18" charset="0"/>
              </a:rPr>
              <a:t>视点中心</a:t>
            </a:r>
            <a:r>
              <a:rPr lang="en-US" altLang="zh-CN" dirty="0" smtClean="0">
                <a:latin typeface="Times New Roman" panose="02020603050405020304" pitchFamily="18" charset="0"/>
                <a:cs typeface="Times New Roman" panose="02020603050405020304" pitchFamily="18" charset="0"/>
              </a:rPr>
              <a:t>VC</a:t>
            </a:r>
            <a:r>
              <a:rPr lang="zh-CN" altLang="en-US" dirty="0" smtClean="0">
                <a:latin typeface="Times New Roman" panose="02020603050405020304" pitchFamily="18" charset="0"/>
                <a:cs typeface="Times New Roman" panose="02020603050405020304" pitchFamily="18" charset="0"/>
              </a:rPr>
              <a:t>方向用动词 </a:t>
            </a:r>
            <a:r>
              <a:rPr lang="en-US" altLang="zh-CN" dirty="0" err="1" smtClean="0">
                <a:latin typeface="Times New Roman" panose="02020603050405020304" pitchFamily="18" charset="0"/>
                <a:cs typeface="Times New Roman" panose="02020603050405020304" pitchFamily="18" charset="0"/>
              </a:rPr>
              <a:t>vaccu</a:t>
            </a:r>
            <a:r>
              <a:rPr lang="en-US" altLang="zh-CN" dirty="0" smtClean="0">
                <a:latin typeface="Times New Roman" panose="02020603050405020304" pitchFamily="18" charset="0"/>
                <a:cs typeface="Times New Roman" panose="02020603050405020304" pitchFamily="18" charset="0"/>
              </a:rPr>
              <a:t> (‘come’)</a:t>
            </a:r>
            <a:r>
              <a:rPr lang="zh-CN" altLang="en-US" dirty="0" smtClean="0">
                <a:latin typeface="Times New Roman" panose="02020603050405020304" pitchFamily="18" charset="0"/>
                <a:cs typeface="Times New Roman" panose="02020603050405020304" pitchFamily="18" charset="0"/>
              </a:rPr>
              <a:t>和</a:t>
            </a:r>
            <a:r>
              <a:rPr lang="en-US" altLang="zh-CN" dirty="0" err="1" smtClean="0">
                <a:latin typeface="Times New Roman" panose="02020603050405020304" pitchFamily="18" charset="0"/>
                <a:cs typeface="Times New Roman" panose="02020603050405020304" pitchFamily="18" charset="0"/>
              </a:rPr>
              <a:t>veɭɭu</a:t>
            </a:r>
            <a:r>
              <a:rPr lang="en-US" altLang="zh-CN" dirty="0" smtClean="0">
                <a:latin typeface="Times New Roman" panose="02020603050405020304" pitchFamily="18" charset="0"/>
                <a:cs typeface="Times New Roman" panose="02020603050405020304" pitchFamily="18" charset="0"/>
              </a:rPr>
              <a:t> or </a:t>
            </a:r>
            <a:r>
              <a:rPr lang="en-US" altLang="zh-CN" dirty="0" err="1" smtClean="0">
                <a:latin typeface="Times New Roman" panose="02020603050405020304" pitchFamily="18" charset="0"/>
                <a:cs typeface="Times New Roman" panose="02020603050405020304" pitchFamily="18" charset="0"/>
              </a:rPr>
              <a:t>poovu</a:t>
            </a:r>
            <a:r>
              <a:rPr lang="en-US" altLang="zh-CN" dirty="0" smtClean="0">
                <a:latin typeface="Times New Roman" panose="02020603050405020304" pitchFamily="18" charset="0"/>
                <a:cs typeface="Times New Roman" panose="02020603050405020304" pitchFamily="18" charset="0"/>
              </a:rPr>
              <a:t> (‘go’) </a:t>
            </a:r>
            <a:r>
              <a:rPr lang="zh-CN" altLang="en-US" dirty="0" smtClean="0">
                <a:latin typeface="Times New Roman" panose="02020603050405020304" pitchFamily="18" charset="0"/>
                <a:cs typeface="Times New Roman" panose="02020603050405020304" pitchFamily="18" charset="0"/>
              </a:rPr>
              <a:t>、</a:t>
            </a:r>
            <a:endParaRPr lang="en-US" altLang="zh-CN" dirty="0" smtClean="0">
              <a:latin typeface="Times New Roman" panose="02020603050405020304" pitchFamily="18" charset="0"/>
              <a:cs typeface="Times New Roman" panose="02020603050405020304" pitchFamily="18" charset="0"/>
            </a:endParaRPr>
          </a:p>
          <a:p>
            <a:r>
              <a:rPr lang="zh-CN" altLang="en-US" dirty="0" smtClean="0">
                <a:latin typeface="Times New Roman" panose="02020603050405020304" pitchFamily="18" charset="0"/>
                <a:cs typeface="Times New Roman" panose="02020603050405020304" pitchFamily="18" charset="0"/>
              </a:rPr>
              <a:t>地心</a:t>
            </a:r>
            <a:r>
              <a:rPr lang="en-US" altLang="zh-CN" dirty="0" smtClean="0">
                <a:latin typeface="Times New Roman" panose="02020603050405020304" pitchFamily="18" charset="0"/>
                <a:cs typeface="Times New Roman" panose="02020603050405020304" pitchFamily="18" charset="0"/>
              </a:rPr>
              <a:t>GC </a:t>
            </a:r>
            <a:r>
              <a:rPr lang="zh-CN" altLang="en-US" dirty="0" smtClean="0">
                <a:latin typeface="Times New Roman" panose="02020603050405020304" pitchFamily="18" charset="0"/>
                <a:cs typeface="Times New Roman" panose="02020603050405020304" pitchFamily="18" charset="0"/>
              </a:rPr>
              <a:t>方向用动词 </a:t>
            </a:r>
            <a:r>
              <a:rPr lang="en-US" altLang="zh-CN" dirty="0" err="1" smtClean="0">
                <a:latin typeface="Times New Roman" panose="02020603050405020304" pitchFamily="18" charset="0"/>
                <a:cs typeface="Times New Roman" panose="02020603050405020304" pitchFamily="18" charset="0"/>
              </a:rPr>
              <a:t>ekku</a:t>
            </a:r>
            <a:r>
              <a:rPr lang="en-US" altLang="zh-CN" dirty="0" smtClean="0">
                <a:latin typeface="Times New Roman" panose="02020603050405020304" pitchFamily="18" charset="0"/>
                <a:cs typeface="Times New Roman" panose="02020603050405020304" pitchFamily="18" charset="0"/>
              </a:rPr>
              <a:t> (‘ascend’)</a:t>
            </a:r>
            <a:r>
              <a:rPr lang="zh-CN" altLang="en-US" dirty="0" smtClean="0">
                <a:latin typeface="Times New Roman" panose="02020603050405020304" pitchFamily="18" charset="0"/>
                <a:cs typeface="Times New Roman" panose="02020603050405020304" pitchFamily="18" charset="0"/>
              </a:rPr>
              <a:t>和 </a:t>
            </a:r>
            <a:r>
              <a:rPr lang="en-US" altLang="zh-CN" dirty="0" err="1" smtClean="0">
                <a:latin typeface="Times New Roman" panose="02020603050405020304" pitchFamily="18" charset="0"/>
                <a:cs typeface="Times New Roman" panose="02020603050405020304" pitchFamily="18" charset="0"/>
              </a:rPr>
              <a:t>diɡu</a:t>
            </a:r>
            <a:r>
              <a:rPr lang="en-US" altLang="zh-CN" dirty="0" smtClean="0">
                <a:latin typeface="Times New Roman" panose="02020603050405020304" pitchFamily="18" charset="0"/>
                <a:cs typeface="Times New Roman" panose="02020603050405020304" pitchFamily="18" charset="0"/>
              </a:rPr>
              <a:t> (‘descend’)</a:t>
            </a:r>
          </a:p>
          <a:p>
            <a:r>
              <a:rPr lang="zh-CN" altLang="zh-CN" dirty="0" smtClean="0"/>
              <a:t>除非</a:t>
            </a:r>
            <a:r>
              <a:rPr lang="zh-CN" altLang="zh-CN" dirty="0"/>
              <a:t>这两种方向表达有一种是分词形式，否则它们不能组合在一个单独</a:t>
            </a:r>
            <a:r>
              <a:rPr lang="zh-CN" altLang="zh-CN" dirty="0" smtClean="0"/>
              <a:t>的</a:t>
            </a:r>
            <a:r>
              <a:rPr lang="zh-CN" altLang="en-US" dirty="0" smtClean="0"/>
              <a:t>小</a:t>
            </a:r>
            <a:r>
              <a:rPr lang="zh-CN" altLang="zh-CN" dirty="0" smtClean="0"/>
              <a:t>句中</a:t>
            </a:r>
            <a:endParaRPr lang="en-US" altLang="zh-CN" dirty="0">
              <a:latin typeface="Times New Roman" panose="02020603050405020304" pitchFamily="18" charset="0"/>
              <a:cs typeface="Times New Roman" panose="02020603050405020304" pitchFamily="18" charset="0"/>
            </a:endParaRPr>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5042" y="3233251"/>
            <a:ext cx="7615558" cy="2053744"/>
          </a:xfrm>
          <a:prstGeom prst="rect">
            <a:avLst/>
          </a:prstGeom>
        </p:spPr>
      </p:pic>
    </p:spTree>
    <p:extLst>
      <p:ext uri="{BB962C8B-B14F-4D97-AF65-F5344CB8AC3E}">
        <p14:creationId xmlns:p14="http://schemas.microsoft.com/office/powerpoint/2010/main" val="11372305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7080" y="442339"/>
            <a:ext cx="395999" cy="669046"/>
          </a:xfrm>
          <a:prstGeom prst="rect">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sp>
        <p:nvSpPr>
          <p:cNvPr id="34" name="矩形 33"/>
          <p:cNvSpPr/>
          <p:nvPr/>
        </p:nvSpPr>
        <p:spPr>
          <a:xfrm>
            <a:off x="494147" y="442316"/>
            <a:ext cx="163285" cy="6690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6150" y="449517"/>
            <a:ext cx="2330697" cy="654646"/>
          </a:xfrm>
          <a:prstGeom prst="rect">
            <a:avLst/>
          </a:prstGeom>
        </p:spPr>
      </p:pic>
      <p:sp>
        <p:nvSpPr>
          <p:cNvPr id="39" name="矩形 38"/>
          <p:cNvSpPr/>
          <p:nvPr/>
        </p:nvSpPr>
        <p:spPr>
          <a:xfrm>
            <a:off x="11994002" y="442316"/>
            <a:ext cx="198000" cy="669046"/>
          </a:xfrm>
          <a:prstGeom prst="rect">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sp>
        <p:nvSpPr>
          <p:cNvPr id="4" name="矩形 3"/>
          <p:cNvSpPr/>
          <p:nvPr/>
        </p:nvSpPr>
        <p:spPr>
          <a:xfrm>
            <a:off x="657431" y="903160"/>
            <a:ext cx="11238561" cy="596253"/>
          </a:xfrm>
          <a:prstGeom prst="rect">
            <a:avLst/>
          </a:prstGeom>
        </p:spPr>
        <p:txBody>
          <a:bodyPr wrap="square">
            <a:spAutoFit/>
          </a:bodyPr>
          <a:lstStyle/>
          <a:p>
            <a:pPr marL="342900" lvl="0" indent="-342900" fontAlgn="base">
              <a:lnSpc>
                <a:spcPct val="110000"/>
              </a:lnSpc>
              <a:spcBef>
                <a:spcPct val="20000"/>
              </a:spcBef>
              <a:spcAft>
                <a:spcPct val="0"/>
              </a:spcAft>
              <a:buClr>
                <a:srgbClr val="000000"/>
              </a:buClr>
              <a:buSzPct val="70000"/>
              <a:buFont typeface="Wingdings" pitchFamily="2" charset="2"/>
              <a:buChar char="l"/>
              <a:defRPr/>
            </a:pPr>
            <a:r>
              <a:rPr kumimoji="1" lang="en-US" altLang="zh-CN" sz="3200" kern="0" dirty="0">
                <a:solidFill>
                  <a:srgbClr val="000000"/>
                </a:solidFill>
                <a:latin typeface="Times New Roman" panose="02020603050405020304" pitchFamily="18" charset="0"/>
                <a:cs typeface="Times New Roman" panose="02020603050405020304" pitchFamily="18" charset="0"/>
              </a:rPr>
              <a:t>HSS</a:t>
            </a:r>
            <a:r>
              <a:rPr kumimoji="1" lang="zh-CN" altLang="en-US" sz="3200" kern="0" dirty="0">
                <a:solidFill>
                  <a:srgbClr val="000000"/>
                </a:solidFill>
                <a:latin typeface="微软雅黑" panose="020B0503020204020204" pitchFamily="34" charset="-122"/>
                <a:ea typeface="微软雅黑" panose="020B0503020204020204" pitchFamily="34" charset="-122"/>
              </a:rPr>
              <a:t>理论下分析两种语言运动事件的表达</a:t>
            </a:r>
            <a:endParaRPr kumimoji="1" lang="en-US" altLang="zh-CN" sz="3200" kern="0" dirty="0">
              <a:solidFill>
                <a:srgbClr val="000000"/>
              </a:solidFill>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12"/>
          </p:nvPr>
        </p:nvSpPr>
        <p:spPr/>
        <p:txBody>
          <a:bodyPr/>
          <a:lstStyle/>
          <a:p>
            <a:fld id="{47B07988-34B2-4014-AEBA-95FEB39318C4}" type="slidenum">
              <a:rPr lang="zh-CN" altLang="en-US" smtClean="0"/>
              <a:t>34</a:t>
            </a:fld>
            <a:endParaRPr lang="zh-CN" altLang="en-US" dirty="0"/>
          </a:p>
        </p:txBody>
      </p:sp>
      <p:sp>
        <p:nvSpPr>
          <p:cNvPr id="11" name="标题 1"/>
          <p:cNvSpPr txBox="1">
            <a:spLocks/>
          </p:cNvSpPr>
          <p:nvPr/>
        </p:nvSpPr>
        <p:spPr bwMode="auto">
          <a:xfrm>
            <a:off x="2524760" y="37560"/>
            <a:ext cx="5784850" cy="823913"/>
          </a:xfrm>
          <a:prstGeom prst="rect">
            <a:avLst/>
          </a:prstGeom>
          <a:noFill/>
          <a:ln w="9525">
            <a:noFill/>
            <a:miter lim="800000"/>
            <a:headEnd/>
            <a:tailEnd/>
          </a:ln>
        </p:spPr>
        <p:txBody>
          <a:bodyPr vert="horz" wrap="none" lIns="0" tIns="45720" rIns="0" bIns="45720" numCol="1" anchor="ctr" anchorCtr="0" compatLnSpc="1">
            <a:prstTxWarp prst="textNoShape">
              <a:avLst/>
            </a:prstTxWarp>
          </a:bodyPr>
          <a:lstStyle>
            <a:lvl1pPr algn="ctr" rtl="0" eaLnBrk="1" fontAlgn="base" hangingPunct="1">
              <a:spcBef>
                <a:spcPct val="0"/>
              </a:spcBef>
              <a:spcAft>
                <a:spcPct val="0"/>
              </a:spcAft>
              <a:defRPr kumimoji="1" sz="4000" b="1">
                <a:solidFill>
                  <a:srgbClr val="FF3300"/>
                </a:solidFill>
                <a:latin typeface="微软雅黑" panose="020B0503020204020204" pitchFamily="34" charset="-122"/>
                <a:ea typeface="微软雅黑" panose="020B0503020204020204" pitchFamily="34" charset="-122"/>
                <a:cs typeface="+mj-cs"/>
              </a:defRPr>
            </a:lvl1pPr>
            <a:lvl2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2pPr>
            <a:lvl3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3pPr>
            <a:lvl4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4pPr>
            <a:lvl5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5pPr>
            <a:lvl6pPr marL="4572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6pPr>
            <a:lvl7pPr marL="9144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7pPr>
            <a:lvl8pPr marL="13716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8pPr>
            <a:lvl9pPr marL="18288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CN" altLang="en-US" kern="0" dirty="0" smtClean="0">
                <a:solidFill>
                  <a:schemeClr val="tx1"/>
                </a:solidFill>
              </a:rPr>
              <a:t>本文工作</a:t>
            </a:r>
            <a:endParaRPr kumimoji="1" lang="zh-CN" altLang="en-US" sz="40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j-cs"/>
            </a:endParaRPr>
          </a:p>
        </p:txBody>
      </p:sp>
      <p:sp>
        <p:nvSpPr>
          <p:cNvPr id="8" name="矩形 7"/>
          <p:cNvSpPr/>
          <p:nvPr/>
        </p:nvSpPr>
        <p:spPr>
          <a:xfrm>
            <a:off x="1084546" y="1742103"/>
            <a:ext cx="10269253" cy="369332"/>
          </a:xfrm>
          <a:prstGeom prst="rect">
            <a:avLst/>
          </a:prstGeom>
        </p:spPr>
        <p:txBody>
          <a:bodyPr wrap="square">
            <a:spAutoFit/>
          </a:bodyPr>
          <a:lstStyle/>
          <a:p>
            <a:endParaRPr lang="zh-CN" altLang="en-US" dirty="0">
              <a:latin typeface="Times New Roman" panose="02020603050405020304" pitchFamily="18" charset="0"/>
              <a:cs typeface="Times New Roman" panose="02020603050405020304" pitchFamily="18" charset="0"/>
            </a:endParaRPr>
          </a:p>
        </p:txBody>
      </p:sp>
      <p:sp>
        <p:nvSpPr>
          <p:cNvPr id="14" name="矩形 13"/>
          <p:cNvSpPr/>
          <p:nvPr/>
        </p:nvSpPr>
        <p:spPr>
          <a:xfrm>
            <a:off x="986535" y="1331109"/>
            <a:ext cx="10909457" cy="1754326"/>
          </a:xfrm>
          <a:prstGeom prst="rect">
            <a:avLst/>
          </a:prstGeom>
        </p:spPr>
        <p:txBody>
          <a:bodyPr wrap="square">
            <a:spAutoFit/>
          </a:bodyPr>
          <a:lstStyle/>
          <a:p>
            <a:endParaRPr lang="en-US" altLang="zh-CN"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zh-CN" altLang="zh-CN" dirty="0" smtClean="0"/>
              <a:t>关注</a:t>
            </a:r>
            <a:r>
              <a:rPr lang="zh-CN" altLang="zh-CN" dirty="0"/>
              <a:t>表达不同语义类的常见结构的</a:t>
            </a:r>
            <a:r>
              <a:rPr lang="zh-CN" altLang="zh-CN" dirty="0" smtClean="0"/>
              <a:t>定性分析</a:t>
            </a:r>
            <a:endParaRPr lang="en-US" altLang="zh-CN" dirty="0" smtClean="0">
              <a:latin typeface="Times New Roman" panose="02020603050405020304" pitchFamily="18" charset="0"/>
              <a:cs typeface="Times New Roman" panose="02020603050405020304" pitchFamily="18" charset="0"/>
            </a:endParaRPr>
          </a:p>
          <a:p>
            <a:r>
              <a:rPr lang="en-US" altLang="zh-CN" dirty="0" smtClean="0">
                <a:latin typeface="Times New Roman" panose="02020603050405020304" pitchFamily="18" charset="0"/>
                <a:cs typeface="Times New Roman" panose="02020603050405020304" pitchFamily="18" charset="0"/>
              </a:rPr>
              <a:t>Direction</a:t>
            </a:r>
            <a:r>
              <a:rPr lang="zh-CN" altLang="en-US" dirty="0" smtClean="0">
                <a:latin typeface="Times New Roman" panose="02020603050405020304" pitchFamily="18" charset="0"/>
                <a:cs typeface="Times New Roman" panose="02020603050405020304" pitchFamily="18" charset="0"/>
              </a:rPr>
              <a:t>：</a:t>
            </a:r>
            <a:endParaRPr lang="en-US" altLang="zh-CN" dirty="0" smtClean="0">
              <a:latin typeface="Times New Roman" panose="02020603050405020304" pitchFamily="18" charset="0"/>
              <a:cs typeface="Times New Roman" panose="02020603050405020304" pitchFamily="18" charset="0"/>
            </a:endParaRPr>
          </a:p>
          <a:p>
            <a:r>
              <a:rPr lang="zh-CN" altLang="en-US" dirty="0" smtClean="0">
                <a:latin typeface="Times New Roman" panose="02020603050405020304" pitchFamily="18" charset="0"/>
                <a:cs typeface="Times New Roman" panose="02020603050405020304" pitchFamily="18" charset="0"/>
              </a:rPr>
              <a:t>泰卢固语中</a:t>
            </a:r>
            <a:r>
              <a:rPr lang="zh-CN" altLang="zh-CN" dirty="0" smtClean="0">
                <a:latin typeface="Times New Roman" panose="02020603050405020304" pitchFamily="18" charset="0"/>
                <a:cs typeface="Times New Roman" panose="02020603050405020304" pitchFamily="18" charset="0"/>
              </a:rPr>
              <a:t>除非</a:t>
            </a:r>
            <a:r>
              <a:rPr lang="zh-CN" altLang="en-US" dirty="0" smtClean="0">
                <a:latin typeface="Times New Roman" panose="02020603050405020304" pitchFamily="18" charset="0"/>
                <a:cs typeface="Times New Roman" panose="02020603050405020304" pitchFamily="18" charset="0"/>
              </a:rPr>
              <a:t>视点中心</a:t>
            </a:r>
            <a:r>
              <a:rPr lang="en-US" altLang="zh-CN" dirty="0" smtClean="0">
                <a:latin typeface="Times New Roman" panose="02020603050405020304" pitchFamily="18" charset="0"/>
                <a:cs typeface="Times New Roman" panose="02020603050405020304" pitchFamily="18" charset="0"/>
              </a:rPr>
              <a:t>VC</a:t>
            </a:r>
            <a:r>
              <a:rPr lang="zh-CN" altLang="en-US" dirty="0" smtClean="0">
                <a:latin typeface="Times New Roman" panose="02020603050405020304" pitchFamily="18" charset="0"/>
                <a:cs typeface="Times New Roman" panose="02020603050405020304" pitchFamily="18" charset="0"/>
              </a:rPr>
              <a:t>、地心</a:t>
            </a:r>
            <a:r>
              <a:rPr lang="en-US" altLang="zh-CN" dirty="0" smtClean="0">
                <a:latin typeface="Times New Roman" panose="02020603050405020304" pitchFamily="18" charset="0"/>
                <a:cs typeface="Times New Roman" panose="02020603050405020304" pitchFamily="18" charset="0"/>
              </a:rPr>
              <a:t>GC</a:t>
            </a:r>
            <a:r>
              <a:rPr lang="zh-CN" altLang="zh-CN" dirty="0" smtClean="0">
                <a:latin typeface="Times New Roman" panose="02020603050405020304" pitchFamily="18" charset="0"/>
                <a:cs typeface="Times New Roman" panose="02020603050405020304" pitchFamily="18" charset="0"/>
              </a:rPr>
              <a:t>两种</a:t>
            </a:r>
            <a:r>
              <a:rPr lang="zh-CN" altLang="zh-CN" dirty="0">
                <a:latin typeface="Times New Roman" panose="02020603050405020304" pitchFamily="18" charset="0"/>
                <a:cs typeface="Times New Roman" panose="02020603050405020304" pitchFamily="18" charset="0"/>
              </a:rPr>
              <a:t>方向表达有一种是分词形式，否则它们不能组合在一个单独</a:t>
            </a:r>
            <a:r>
              <a:rPr lang="zh-CN" altLang="zh-CN" dirty="0" smtClean="0">
                <a:latin typeface="Times New Roman" panose="02020603050405020304" pitchFamily="18" charset="0"/>
                <a:cs typeface="Times New Roman" panose="02020603050405020304" pitchFamily="18" charset="0"/>
              </a:rPr>
              <a:t>的</a:t>
            </a:r>
            <a:r>
              <a:rPr lang="zh-CN" altLang="en-US" dirty="0" smtClean="0">
                <a:latin typeface="Times New Roman" panose="02020603050405020304" pitchFamily="18" charset="0"/>
                <a:cs typeface="Times New Roman" panose="02020603050405020304" pitchFamily="18" charset="0"/>
              </a:rPr>
              <a:t>小</a:t>
            </a:r>
            <a:r>
              <a:rPr lang="zh-CN" altLang="zh-CN" dirty="0" smtClean="0">
                <a:latin typeface="Times New Roman" panose="02020603050405020304" pitchFamily="18" charset="0"/>
                <a:cs typeface="Times New Roman" panose="02020603050405020304" pitchFamily="18" charset="0"/>
              </a:rPr>
              <a:t>句</a:t>
            </a:r>
            <a:r>
              <a:rPr lang="zh-CN" altLang="zh-CN" dirty="0" smtClean="0">
                <a:latin typeface="Times New Roman" panose="02020603050405020304" pitchFamily="18" charset="0"/>
                <a:cs typeface="Times New Roman" panose="02020603050405020304" pitchFamily="18" charset="0"/>
              </a:rPr>
              <a:t>中</a:t>
            </a:r>
            <a:r>
              <a:rPr lang="zh-CN" altLang="en-US" dirty="0" smtClean="0">
                <a:latin typeface="Times New Roman" panose="02020603050405020304" pitchFamily="18" charset="0"/>
                <a:cs typeface="Times New Roman" panose="02020603050405020304" pitchFamily="18" charset="0"/>
              </a:rPr>
              <a:t>。</a:t>
            </a:r>
            <a:r>
              <a:rPr lang="zh-CN" altLang="en-US" dirty="0" smtClean="0">
                <a:latin typeface="Times New Roman" panose="02020603050405020304" pitchFamily="18" charset="0"/>
                <a:cs typeface="Times New Roman" panose="02020603050405020304" pitchFamily="18" charset="0"/>
              </a:rPr>
              <a:t>这种</a:t>
            </a:r>
            <a:r>
              <a:rPr lang="zh-CN" altLang="en-US" dirty="0">
                <a:latin typeface="Times New Roman" panose="02020603050405020304" pitchFamily="18" charset="0"/>
                <a:cs typeface="Times New Roman" panose="02020603050405020304" pitchFamily="18" charset="0"/>
              </a:rPr>
              <a:t>组合在泰国语使用者使用的连续动词结构中很常见。例</a:t>
            </a:r>
            <a:r>
              <a:rPr lang="en-US" altLang="zh-CN" dirty="0">
                <a:latin typeface="Times New Roman" panose="02020603050405020304" pitchFamily="18" charset="0"/>
                <a:cs typeface="Times New Roman" panose="02020603050405020304" pitchFamily="18" charset="0"/>
              </a:rPr>
              <a:t>28</a:t>
            </a:r>
            <a:r>
              <a:rPr lang="zh-CN" altLang="en-US" dirty="0">
                <a:latin typeface="Times New Roman" panose="02020603050405020304" pitchFamily="18" charset="0"/>
                <a:cs typeface="Times New Roman" panose="02020603050405020304" pitchFamily="18" charset="0"/>
              </a:rPr>
              <a:t>中，方向的值是</a:t>
            </a:r>
            <a:r>
              <a:rPr lang="en-US" altLang="zh-CN" dirty="0">
                <a:latin typeface="Times New Roman" panose="02020603050405020304" pitchFamily="18" charset="0"/>
                <a:cs typeface="Times New Roman" panose="02020603050405020304" pitchFamily="18" charset="0"/>
              </a:rPr>
              <a:t>GC+VC</a:t>
            </a:r>
            <a:r>
              <a:rPr lang="zh-CN" altLang="en-US" dirty="0">
                <a:latin typeface="Times New Roman" panose="02020603050405020304" pitchFamily="18" charset="0"/>
                <a:cs typeface="Times New Roman" panose="02020603050405020304" pitchFamily="18" charset="0"/>
              </a:rPr>
              <a:t>组合，对应的路径起点由介词</a:t>
            </a:r>
            <a:r>
              <a:rPr lang="en-US" altLang="zh-CN" dirty="0" err="1">
                <a:latin typeface="Times New Roman" panose="02020603050405020304" pitchFamily="18" charset="0"/>
                <a:cs typeface="Times New Roman" panose="02020603050405020304" pitchFamily="18" charset="0"/>
              </a:rPr>
              <a:t>càak</a:t>
            </a:r>
            <a:r>
              <a:rPr lang="zh-CN" altLang="en-US" dirty="0">
                <a:latin typeface="Times New Roman" panose="02020603050405020304" pitchFamily="18" charset="0"/>
                <a:cs typeface="Times New Roman" panose="02020603050405020304" pitchFamily="18" charset="0"/>
              </a:rPr>
              <a:t>表示，路径终点和方式由动词</a:t>
            </a:r>
            <a:r>
              <a:rPr lang="en-US" altLang="zh-CN" dirty="0" err="1">
                <a:latin typeface="Times New Roman" panose="02020603050405020304" pitchFamily="18" charset="0"/>
                <a:cs typeface="Times New Roman" panose="02020603050405020304" pitchFamily="18" charset="0"/>
              </a:rPr>
              <a:t>phlòo</a:t>
            </a:r>
            <a:r>
              <a:rPr lang="en-US" altLang="zh-CN" dirty="0">
                <a:latin typeface="Times New Roman" panose="02020603050405020304" pitchFamily="18" charset="0"/>
                <a:cs typeface="Times New Roman" panose="02020603050405020304" pitchFamily="18" charset="0"/>
              </a:rPr>
              <a:t> (‘emerge’)</a:t>
            </a:r>
            <a:r>
              <a:rPr lang="zh-CN" altLang="en-US" dirty="0">
                <a:latin typeface="Times New Roman" panose="02020603050405020304" pitchFamily="18" charset="0"/>
                <a:cs typeface="Times New Roman" panose="02020603050405020304" pitchFamily="18" charset="0"/>
              </a:rPr>
              <a:t>并置表示。</a:t>
            </a:r>
            <a:endParaRPr lang="en-US" altLang="zh-CN" dirty="0">
              <a:latin typeface="Times New Roman" panose="02020603050405020304" pitchFamily="18" charset="0"/>
              <a:cs typeface="Times New Roman" panose="02020603050405020304" pitchFamily="18" charset="0"/>
            </a:endParaRPr>
          </a:p>
        </p:txBody>
      </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546" y="3790383"/>
            <a:ext cx="9425200" cy="2005362"/>
          </a:xfrm>
          <a:prstGeom prst="rect">
            <a:avLst/>
          </a:prstGeom>
        </p:spPr>
      </p:pic>
    </p:spTree>
    <p:extLst>
      <p:ext uri="{BB962C8B-B14F-4D97-AF65-F5344CB8AC3E}">
        <p14:creationId xmlns:p14="http://schemas.microsoft.com/office/powerpoint/2010/main" val="15621474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7080" y="442339"/>
            <a:ext cx="395999" cy="669046"/>
          </a:xfrm>
          <a:prstGeom prst="rect">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sp>
        <p:nvSpPr>
          <p:cNvPr id="34" name="矩形 33"/>
          <p:cNvSpPr/>
          <p:nvPr/>
        </p:nvSpPr>
        <p:spPr>
          <a:xfrm>
            <a:off x="494147" y="442316"/>
            <a:ext cx="163285" cy="6690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6150" y="449517"/>
            <a:ext cx="2330697" cy="654646"/>
          </a:xfrm>
          <a:prstGeom prst="rect">
            <a:avLst/>
          </a:prstGeom>
        </p:spPr>
      </p:pic>
      <p:sp>
        <p:nvSpPr>
          <p:cNvPr id="39" name="矩形 38"/>
          <p:cNvSpPr/>
          <p:nvPr/>
        </p:nvSpPr>
        <p:spPr>
          <a:xfrm>
            <a:off x="11994002" y="442316"/>
            <a:ext cx="198000" cy="669046"/>
          </a:xfrm>
          <a:prstGeom prst="rect">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sp>
        <p:nvSpPr>
          <p:cNvPr id="4" name="矩形 3"/>
          <p:cNvSpPr/>
          <p:nvPr/>
        </p:nvSpPr>
        <p:spPr>
          <a:xfrm>
            <a:off x="657431" y="903160"/>
            <a:ext cx="11238561" cy="596253"/>
          </a:xfrm>
          <a:prstGeom prst="rect">
            <a:avLst/>
          </a:prstGeom>
        </p:spPr>
        <p:txBody>
          <a:bodyPr wrap="square">
            <a:spAutoFit/>
          </a:bodyPr>
          <a:lstStyle/>
          <a:p>
            <a:pPr marL="342900" lvl="0" indent="-342900" fontAlgn="base">
              <a:lnSpc>
                <a:spcPct val="110000"/>
              </a:lnSpc>
              <a:spcBef>
                <a:spcPct val="20000"/>
              </a:spcBef>
              <a:spcAft>
                <a:spcPct val="0"/>
              </a:spcAft>
              <a:buClr>
                <a:srgbClr val="000000"/>
              </a:buClr>
              <a:buSzPct val="70000"/>
              <a:buFont typeface="Wingdings" pitchFamily="2" charset="2"/>
              <a:buChar char="l"/>
              <a:defRPr/>
            </a:pPr>
            <a:r>
              <a:rPr kumimoji="1" lang="en-US" altLang="zh-CN" sz="3200" kern="0" dirty="0">
                <a:solidFill>
                  <a:srgbClr val="000000"/>
                </a:solidFill>
                <a:latin typeface="Times New Roman" panose="02020603050405020304" pitchFamily="18" charset="0"/>
                <a:cs typeface="Times New Roman" panose="02020603050405020304" pitchFamily="18" charset="0"/>
              </a:rPr>
              <a:t>HSS</a:t>
            </a:r>
            <a:r>
              <a:rPr kumimoji="1" lang="zh-CN" altLang="en-US" sz="3200" kern="0" dirty="0">
                <a:solidFill>
                  <a:srgbClr val="000000"/>
                </a:solidFill>
                <a:latin typeface="微软雅黑" panose="020B0503020204020204" pitchFamily="34" charset="-122"/>
                <a:ea typeface="微软雅黑" panose="020B0503020204020204" pitchFamily="34" charset="-122"/>
              </a:rPr>
              <a:t>理论下分析两种语言运动事件的表达</a:t>
            </a:r>
            <a:endParaRPr kumimoji="1" lang="en-US" altLang="zh-CN" sz="3200" kern="0" dirty="0">
              <a:solidFill>
                <a:srgbClr val="000000"/>
              </a:solidFill>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12"/>
          </p:nvPr>
        </p:nvSpPr>
        <p:spPr/>
        <p:txBody>
          <a:bodyPr/>
          <a:lstStyle/>
          <a:p>
            <a:fld id="{47B07988-34B2-4014-AEBA-95FEB39318C4}" type="slidenum">
              <a:rPr lang="zh-CN" altLang="en-US" smtClean="0"/>
              <a:t>35</a:t>
            </a:fld>
            <a:endParaRPr lang="zh-CN" altLang="en-US" dirty="0"/>
          </a:p>
        </p:txBody>
      </p:sp>
      <p:sp>
        <p:nvSpPr>
          <p:cNvPr id="11" name="标题 1"/>
          <p:cNvSpPr txBox="1">
            <a:spLocks/>
          </p:cNvSpPr>
          <p:nvPr/>
        </p:nvSpPr>
        <p:spPr bwMode="auto">
          <a:xfrm>
            <a:off x="2524760" y="37560"/>
            <a:ext cx="5784850" cy="823913"/>
          </a:xfrm>
          <a:prstGeom prst="rect">
            <a:avLst/>
          </a:prstGeom>
          <a:noFill/>
          <a:ln w="9525">
            <a:noFill/>
            <a:miter lim="800000"/>
            <a:headEnd/>
            <a:tailEnd/>
          </a:ln>
        </p:spPr>
        <p:txBody>
          <a:bodyPr vert="horz" wrap="none" lIns="0" tIns="45720" rIns="0" bIns="45720" numCol="1" anchor="ctr" anchorCtr="0" compatLnSpc="1">
            <a:prstTxWarp prst="textNoShape">
              <a:avLst/>
            </a:prstTxWarp>
          </a:bodyPr>
          <a:lstStyle>
            <a:lvl1pPr algn="ctr" rtl="0" eaLnBrk="1" fontAlgn="base" hangingPunct="1">
              <a:spcBef>
                <a:spcPct val="0"/>
              </a:spcBef>
              <a:spcAft>
                <a:spcPct val="0"/>
              </a:spcAft>
              <a:defRPr kumimoji="1" sz="4000" b="1">
                <a:solidFill>
                  <a:srgbClr val="FF3300"/>
                </a:solidFill>
                <a:latin typeface="微软雅黑" panose="020B0503020204020204" pitchFamily="34" charset="-122"/>
                <a:ea typeface="微软雅黑" panose="020B0503020204020204" pitchFamily="34" charset="-122"/>
                <a:cs typeface="+mj-cs"/>
              </a:defRPr>
            </a:lvl1pPr>
            <a:lvl2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2pPr>
            <a:lvl3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3pPr>
            <a:lvl4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4pPr>
            <a:lvl5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5pPr>
            <a:lvl6pPr marL="4572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6pPr>
            <a:lvl7pPr marL="9144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7pPr>
            <a:lvl8pPr marL="13716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8pPr>
            <a:lvl9pPr marL="18288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CN" altLang="en-US" kern="0" dirty="0" smtClean="0">
                <a:solidFill>
                  <a:schemeClr val="tx1"/>
                </a:solidFill>
              </a:rPr>
              <a:t>本文工作</a:t>
            </a:r>
            <a:endParaRPr kumimoji="1" lang="zh-CN" altLang="en-US" sz="40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j-cs"/>
            </a:endParaRPr>
          </a:p>
        </p:txBody>
      </p:sp>
      <p:sp>
        <p:nvSpPr>
          <p:cNvPr id="8" name="矩形 7"/>
          <p:cNvSpPr/>
          <p:nvPr/>
        </p:nvSpPr>
        <p:spPr>
          <a:xfrm>
            <a:off x="1084546" y="1742103"/>
            <a:ext cx="10269253" cy="369332"/>
          </a:xfrm>
          <a:prstGeom prst="rect">
            <a:avLst/>
          </a:prstGeom>
        </p:spPr>
        <p:txBody>
          <a:bodyPr wrap="square">
            <a:spAutoFit/>
          </a:bodyPr>
          <a:lstStyle/>
          <a:p>
            <a:endParaRPr lang="zh-CN" altLang="en-US" dirty="0">
              <a:latin typeface="Times New Roman" panose="02020603050405020304" pitchFamily="18" charset="0"/>
              <a:cs typeface="Times New Roman" panose="02020603050405020304" pitchFamily="18" charset="0"/>
            </a:endParaRPr>
          </a:p>
        </p:txBody>
      </p:sp>
      <p:sp>
        <p:nvSpPr>
          <p:cNvPr id="14" name="矩形 13"/>
          <p:cNvSpPr/>
          <p:nvPr/>
        </p:nvSpPr>
        <p:spPr>
          <a:xfrm>
            <a:off x="986535" y="1331109"/>
            <a:ext cx="10909457" cy="1200329"/>
          </a:xfrm>
          <a:prstGeom prst="rect">
            <a:avLst/>
          </a:prstGeom>
        </p:spPr>
        <p:txBody>
          <a:bodyPr wrap="square">
            <a:spAutoFit/>
          </a:bodyPr>
          <a:lstStyle/>
          <a:p>
            <a:endParaRPr lang="en-US" altLang="zh-CN"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zh-CN" altLang="zh-CN" dirty="0" smtClean="0"/>
              <a:t>关注</a:t>
            </a:r>
            <a:r>
              <a:rPr lang="zh-CN" altLang="zh-CN" dirty="0"/>
              <a:t>表达不同语义类的常见结构的</a:t>
            </a:r>
            <a:r>
              <a:rPr lang="zh-CN" altLang="zh-CN" dirty="0" smtClean="0"/>
              <a:t>定性分析</a:t>
            </a:r>
            <a:endParaRPr lang="en-US" altLang="zh-CN" dirty="0" smtClean="0">
              <a:latin typeface="Times New Roman" panose="02020603050405020304" pitchFamily="18" charset="0"/>
              <a:cs typeface="Times New Roman" panose="02020603050405020304" pitchFamily="18" charset="0"/>
            </a:endParaRPr>
          </a:p>
          <a:p>
            <a:r>
              <a:rPr lang="en-US" altLang="zh-CN" dirty="0" smtClean="0">
                <a:latin typeface="Times New Roman" panose="02020603050405020304" pitchFamily="18" charset="0"/>
                <a:cs typeface="Times New Roman" panose="02020603050405020304" pitchFamily="18" charset="0"/>
              </a:rPr>
              <a:t>Direction</a:t>
            </a:r>
            <a:r>
              <a:rPr lang="zh-CN" altLang="en-US" dirty="0" smtClean="0">
                <a:latin typeface="Times New Roman" panose="02020603050405020304" pitchFamily="18" charset="0"/>
                <a:cs typeface="Times New Roman" panose="02020603050405020304" pitchFamily="18" charset="0"/>
              </a:rPr>
              <a:t>：</a:t>
            </a:r>
            <a:endParaRPr lang="en-US" altLang="zh-CN" dirty="0" smtClean="0">
              <a:latin typeface="Times New Roman" panose="02020603050405020304" pitchFamily="18" charset="0"/>
              <a:cs typeface="Times New Roman" panose="02020603050405020304" pitchFamily="18" charset="0"/>
            </a:endParaRPr>
          </a:p>
          <a:p>
            <a:r>
              <a:rPr lang="zh-CN" altLang="en-US" dirty="0">
                <a:latin typeface="Times New Roman" panose="02020603050405020304" pitchFamily="18" charset="0"/>
                <a:cs typeface="Times New Roman" panose="02020603050405020304" pitchFamily="18" charset="0"/>
              </a:rPr>
              <a:t>以对象为中心</a:t>
            </a:r>
            <a:r>
              <a:rPr lang="en-US" altLang="zh-CN" dirty="0">
                <a:latin typeface="Times New Roman" panose="02020603050405020304" pitchFamily="18" charset="0"/>
                <a:cs typeface="Times New Roman" panose="02020603050405020304" pitchFamily="18" charset="0"/>
              </a:rPr>
              <a:t>OC</a:t>
            </a:r>
            <a:r>
              <a:rPr lang="zh-CN" altLang="en-US" dirty="0">
                <a:latin typeface="Times New Roman" panose="02020603050405020304" pitchFamily="18" charset="0"/>
                <a:cs typeface="Times New Roman" panose="02020603050405020304" pitchFamily="18" charset="0"/>
              </a:rPr>
              <a:t>需要指定移动体，泰卢固语</a:t>
            </a:r>
            <a:r>
              <a:rPr lang="zh-CN" altLang="en-US" dirty="0" smtClean="0">
                <a:latin typeface="Times New Roman" panose="02020603050405020304" pitchFamily="18" charset="0"/>
                <a:cs typeface="Times New Roman" panose="02020603050405020304" pitchFamily="18" charset="0"/>
              </a:rPr>
              <a:t>中用</a:t>
            </a:r>
            <a:r>
              <a:rPr lang="zh-CN" altLang="en-US" dirty="0">
                <a:latin typeface="Times New Roman" panose="02020603050405020304" pitchFamily="18" charset="0"/>
                <a:cs typeface="Times New Roman" panose="02020603050405020304" pitchFamily="18" charset="0"/>
              </a:rPr>
              <a:t>与</a:t>
            </a:r>
            <a:r>
              <a:rPr lang="zh-CN" altLang="en-US" dirty="0" smtClean="0">
                <a:latin typeface="Times New Roman" panose="02020603050405020304" pitchFamily="18" charset="0"/>
                <a:cs typeface="Times New Roman" panose="02020603050405020304" pitchFamily="18" charset="0"/>
              </a:rPr>
              <a:t>格</a:t>
            </a:r>
            <a:r>
              <a:rPr lang="en-US" altLang="zh-CN" dirty="0" err="1">
                <a:latin typeface="Times New Roman" panose="02020603050405020304" pitchFamily="18" charset="0"/>
                <a:cs typeface="Times New Roman" panose="02020603050405020304" pitchFamily="18" charset="0"/>
              </a:rPr>
              <a:t>pakka-ku</a:t>
            </a:r>
            <a:r>
              <a:rPr lang="en-US" altLang="zh-CN" dirty="0">
                <a:latin typeface="Times New Roman" panose="02020603050405020304" pitchFamily="18" charset="0"/>
                <a:cs typeface="Times New Roman" panose="02020603050405020304" pitchFamily="18" charset="0"/>
              </a:rPr>
              <a:t> (‘sideways’)</a:t>
            </a:r>
            <a:r>
              <a:rPr lang="zh-CN" altLang="en-US" dirty="0" smtClean="0">
                <a:latin typeface="Times New Roman" panose="02020603050405020304" pitchFamily="18" charset="0"/>
                <a:cs typeface="Times New Roman" panose="02020603050405020304" pitchFamily="18" charset="0"/>
              </a:rPr>
              <a:t>标记</a:t>
            </a:r>
            <a:r>
              <a:rPr lang="zh-CN" altLang="en-US" dirty="0">
                <a:latin typeface="Times New Roman" panose="02020603050405020304" pitchFamily="18" charset="0"/>
                <a:cs typeface="Times New Roman" panose="02020603050405020304" pitchFamily="18" charset="0"/>
              </a:rPr>
              <a:t>一</a:t>
            </a:r>
            <a:r>
              <a:rPr lang="zh-CN" altLang="en-US" dirty="0" smtClean="0">
                <a:latin typeface="Times New Roman" panose="02020603050405020304" pitchFamily="18" charset="0"/>
                <a:cs typeface="Times New Roman" panose="02020603050405020304" pitchFamily="18" charset="0"/>
              </a:rPr>
              <a:t>个区域的</a:t>
            </a:r>
            <a:r>
              <a:rPr lang="zh-CN" altLang="en-US" dirty="0">
                <a:latin typeface="Times New Roman" panose="02020603050405020304" pitchFamily="18" charset="0"/>
                <a:cs typeface="Times New Roman" panose="02020603050405020304" pitchFamily="18" charset="0"/>
              </a:rPr>
              <a:t>名词来表示</a:t>
            </a:r>
            <a:r>
              <a:rPr lang="en-US" altLang="zh-CN" dirty="0" smtClean="0">
                <a:latin typeface="Times New Roman" panose="02020603050405020304" pitchFamily="18" charset="0"/>
                <a:cs typeface="Times New Roman" panose="02020603050405020304" pitchFamily="18" charset="0"/>
              </a:rPr>
              <a:t>OC</a:t>
            </a:r>
            <a:endParaRPr lang="en-US" altLang="zh-CN" dirty="0">
              <a:latin typeface="Times New Roman" panose="02020603050405020304" pitchFamily="18" charset="0"/>
              <a:cs typeface="Times New Roman" panose="02020603050405020304" pitchFamily="18" charset="0"/>
            </a:endParaRPr>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546" y="2634081"/>
            <a:ext cx="9440121" cy="1621395"/>
          </a:xfrm>
          <a:prstGeom prst="rect">
            <a:avLst/>
          </a:prstGeom>
        </p:spPr>
      </p:pic>
    </p:spTree>
    <p:extLst>
      <p:ext uri="{BB962C8B-B14F-4D97-AF65-F5344CB8AC3E}">
        <p14:creationId xmlns:p14="http://schemas.microsoft.com/office/powerpoint/2010/main" val="13103281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7080" y="442339"/>
            <a:ext cx="395999" cy="669046"/>
          </a:xfrm>
          <a:prstGeom prst="rect">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sp>
        <p:nvSpPr>
          <p:cNvPr id="34" name="矩形 33"/>
          <p:cNvSpPr/>
          <p:nvPr/>
        </p:nvSpPr>
        <p:spPr>
          <a:xfrm>
            <a:off x="494147" y="442316"/>
            <a:ext cx="163285" cy="6690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6150" y="449517"/>
            <a:ext cx="2330697" cy="654646"/>
          </a:xfrm>
          <a:prstGeom prst="rect">
            <a:avLst/>
          </a:prstGeom>
        </p:spPr>
      </p:pic>
      <p:sp>
        <p:nvSpPr>
          <p:cNvPr id="39" name="矩形 38"/>
          <p:cNvSpPr/>
          <p:nvPr/>
        </p:nvSpPr>
        <p:spPr>
          <a:xfrm>
            <a:off x="11994002" y="442316"/>
            <a:ext cx="198000" cy="669046"/>
          </a:xfrm>
          <a:prstGeom prst="rect">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sp>
        <p:nvSpPr>
          <p:cNvPr id="4" name="矩形 3"/>
          <p:cNvSpPr/>
          <p:nvPr/>
        </p:nvSpPr>
        <p:spPr>
          <a:xfrm>
            <a:off x="657431" y="903160"/>
            <a:ext cx="11238561" cy="596253"/>
          </a:xfrm>
          <a:prstGeom prst="rect">
            <a:avLst/>
          </a:prstGeom>
        </p:spPr>
        <p:txBody>
          <a:bodyPr wrap="square">
            <a:spAutoFit/>
          </a:bodyPr>
          <a:lstStyle/>
          <a:p>
            <a:pPr marL="342900" lvl="0" indent="-342900" fontAlgn="base">
              <a:lnSpc>
                <a:spcPct val="110000"/>
              </a:lnSpc>
              <a:spcBef>
                <a:spcPct val="20000"/>
              </a:spcBef>
              <a:spcAft>
                <a:spcPct val="0"/>
              </a:spcAft>
              <a:buClr>
                <a:srgbClr val="000000"/>
              </a:buClr>
              <a:buSzPct val="70000"/>
              <a:buFont typeface="Wingdings" pitchFamily="2" charset="2"/>
              <a:buChar char="l"/>
              <a:defRPr/>
            </a:pPr>
            <a:r>
              <a:rPr kumimoji="1" lang="en-US" altLang="zh-CN" sz="3200" kern="0" dirty="0">
                <a:solidFill>
                  <a:srgbClr val="000000"/>
                </a:solidFill>
                <a:latin typeface="Times New Roman" panose="02020603050405020304" pitchFamily="18" charset="0"/>
                <a:cs typeface="Times New Roman" panose="02020603050405020304" pitchFamily="18" charset="0"/>
              </a:rPr>
              <a:t>HSS</a:t>
            </a:r>
            <a:r>
              <a:rPr kumimoji="1" lang="zh-CN" altLang="en-US" sz="3200" kern="0" dirty="0">
                <a:solidFill>
                  <a:srgbClr val="000000"/>
                </a:solidFill>
                <a:latin typeface="微软雅黑" panose="020B0503020204020204" pitchFamily="34" charset="-122"/>
                <a:ea typeface="微软雅黑" panose="020B0503020204020204" pitchFamily="34" charset="-122"/>
              </a:rPr>
              <a:t>理论下分析两种语言运动事件的表达</a:t>
            </a:r>
            <a:endParaRPr kumimoji="1" lang="en-US" altLang="zh-CN" sz="3200" kern="0" dirty="0">
              <a:solidFill>
                <a:srgbClr val="000000"/>
              </a:solidFill>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12"/>
          </p:nvPr>
        </p:nvSpPr>
        <p:spPr/>
        <p:txBody>
          <a:bodyPr/>
          <a:lstStyle/>
          <a:p>
            <a:fld id="{47B07988-34B2-4014-AEBA-95FEB39318C4}" type="slidenum">
              <a:rPr lang="zh-CN" altLang="en-US" smtClean="0"/>
              <a:t>36</a:t>
            </a:fld>
            <a:endParaRPr lang="zh-CN" altLang="en-US" dirty="0"/>
          </a:p>
        </p:txBody>
      </p:sp>
      <p:sp>
        <p:nvSpPr>
          <p:cNvPr id="11" name="标题 1"/>
          <p:cNvSpPr txBox="1">
            <a:spLocks/>
          </p:cNvSpPr>
          <p:nvPr/>
        </p:nvSpPr>
        <p:spPr bwMode="auto">
          <a:xfrm>
            <a:off x="2524760" y="37560"/>
            <a:ext cx="5784850" cy="823913"/>
          </a:xfrm>
          <a:prstGeom prst="rect">
            <a:avLst/>
          </a:prstGeom>
          <a:noFill/>
          <a:ln w="9525">
            <a:noFill/>
            <a:miter lim="800000"/>
            <a:headEnd/>
            <a:tailEnd/>
          </a:ln>
        </p:spPr>
        <p:txBody>
          <a:bodyPr vert="horz" wrap="none" lIns="0" tIns="45720" rIns="0" bIns="45720" numCol="1" anchor="ctr" anchorCtr="0" compatLnSpc="1">
            <a:prstTxWarp prst="textNoShape">
              <a:avLst/>
            </a:prstTxWarp>
          </a:bodyPr>
          <a:lstStyle>
            <a:lvl1pPr algn="ctr" rtl="0" eaLnBrk="1" fontAlgn="base" hangingPunct="1">
              <a:spcBef>
                <a:spcPct val="0"/>
              </a:spcBef>
              <a:spcAft>
                <a:spcPct val="0"/>
              </a:spcAft>
              <a:defRPr kumimoji="1" sz="4000" b="1">
                <a:solidFill>
                  <a:srgbClr val="FF3300"/>
                </a:solidFill>
                <a:latin typeface="微软雅黑" panose="020B0503020204020204" pitchFamily="34" charset="-122"/>
                <a:ea typeface="微软雅黑" panose="020B0503020204020204" pitchFamily="34" charset="-122"/>
                <a:cs typeface="+mj-cs"/>
              </a:defRPr>
            </a:lvl1pPr>
            <a:lvl2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2pPr>
            <a:lvl3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3pPr>
            <a:lvl4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4pPr>
            <a:lvl5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5pPr>
            <a:lvl6pPr marL="4572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6pPr>
            <a:lvl7pPr marL="9144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7pPr>
            <a:lvl8pPr marL="13716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8pPr>
            <a:lvl9pPr marL="18288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CN" altLang="en-US" kern="0" dirty="0" smtClean="0">
                <a:solidFill>
                  <a:schemeClr val="tx1"/>
                </a:solidFill>
              </a:rPr>
              <a:t>本文工作</a:t>
            </a:r>
            <a:endParaRPr kumimoji="1" lang="zh-CN" altLang="en-US" sz="40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j-cs"/>
            </a:endParaRPr>
          </a:p>
        </p:txBody>
      </p:sp>
      <p:sp>
        <p:nvSpPr>
          <p:cNvPr id="8" name="矩形 7"/>
          <p:cNvSpPr/>
          <p:nvPr/>
        </p:nvSpPr>
        <p:spPr>
          <a:xfrm>
            <a:off x="1084546" y="1742103"/>
            <a:ext cx="10269253" cy="369332"/>
          </a:xfrm>
          <a:prstGeom prst="rect">
            <a:avLst/>
          </a:prstGeom>
        </p:spPr>
        <p:txBody>
          <a:bodyPr wrap="square">
            <a:spAutoFit/>
          </a:bodyPr>
          <a:lstStyle/>
          <a:p>
            <a:endParaRPr lang="zh-CN" altLang="en-US" dirty="0">
              <a:latin typeface="Times New Roman" panose="02020603050405020304" pitchFamily="18" charset="0"/>
              <a:cs typeface="Times New Roman" panose="02020603050405020304" pitchFamily="18" charset="0"/>
            </a:endParaRPr>
          </a:p>
        </p:txBody>
      </p:sp>
      <p:sp>
        <p:nvSpPr>
          <p:cNvPr id="14" name="矩形 13"/>
          <p:cNvSpPr/>
          <p:nvPr/>
        </p:nvSpPr>
        <p:spPr>
          <a:xfrm>
            <a:off x="986535" y="1331109"/>
            <a:ext cx="10909457" cy="1200329"/>
          </a:xfrm>
          <a:prstGeom prst="rect">
            <a:avLst/>
          </a:prstGeom>
        </p:spPr>
        <p:txBody>
          <a:bodyPr wrap="square">
            <a:spAutoFit/>
          </a:bodyPr>
          <a:lstStyle/>
          <a:p>
            <a:endParaRPr lang="en-US" altLang="zh-CN"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zh-CN" altLang="zh-CN" dirty="0" smtClean="0"/>
              <a:t>关注</a:t>
            </a:r>
            <a:r>
              <a:rPr lang="zh-CN" altLang="zh-CN" dirty="0"/>
              <a:t>表达不同语义类的常见结构的</a:t>
            </a:r>
            <a:r>
              <a:rPr lang="zh-CN" altLang="zh-CN" dirty="0" smtClean="0"/>
              <a:t>定性分析</a:t>
            </a:r>
            <a:endParaRPr lang="en-US" altLang="zh-CN" dirty="0" smtClean="0">
              <a:latin typeface="Times New Roman" panose="02020603050405020304" pitchFamily="18" charset="0"/>
              <a:cs typeface="Times New Roman" panose="02020603050405020304" pitchFamily="18" charset="0"/>
            </a:endParaRPr>
          </a:p>
          <a:p>
            <a:r>
              <a:rPr lang="en-US" altLang="zh-CN" dirty="0" smtClean="0">
                <a:latin typeface="Times New Roman" panose="02020603050405020304" pitchFamily="18" charset="0"/>
                <a:cs typeface="Times New Roman" panose="02020603050405020304" pitchFamily="18" charset="0"/>
              </a:rPr>
              <a:t>Direction</a:t>
            </a:r>
            <a:r>
              <a:rPr lang="zh-CN" altLang="en-US" dirty="0" smtClean="0">
                <a:latin typeface="Times New Roman" panose="02020603050405020304" pitchFamily="18" charset="0"/>
                <a:cs typeface="Times New Roman" panose="02020603050405020304" pitchFamily="18" charset="0"/>
              </a:rPr>
              <a:t>：</a:t>
            </a:r>
            <a:endParaRPr lang="en-US" altLang="zh-CN" dirty="0" smtClean="0">
              <a:latin typeface="Times New Roman" panose="02020603050405020304" pitchFamily="18" charset="0"/>
              <a:cs typeface="Times New Roman" panose="02020603050405020304" pitchFamily="18" charset="0"/>
            </a:endParaRPr>
          </a:p>
          <a:p>
            <a:r>
              <a:rPr lang="zh-CN" altLang="en-US" dirty="0">
                <a:latin typeface="Times New Roman" panose="02020603050405020304" pitchFamily="18" charset="0"/>
                <a:cs typeface="Times New Roman" panose="02020603050405020304" pitchFamily="18" charset="0"/>
              </a:rPr>
              <a:t>泰语也采用类似的表达策略：指示路径动词与上述复合名词</a:t>
            </a:r>
            <a:r>
              <a:rPr lang="zh-CN" altLang="en-US" dirty="0" smtClean="0">
                <a:latin typeface="Times New Roman" panose="02020603050405020304" pitchFamily="18" charset="0"/>
                <a:cs typeface="Times New Roman" panose="02020603050405020304" pitchFamily="18" charset="0"/>
              </a:rPr>
              <a:t>（区域名词</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格标记），如例</a:t>
            </a:r>
            <a:r>
              <a:rPr lang="en-US" altLang="zh-CN" dirty="0">
                <a:latin typeface="Times New Roman" panose="02020603050405020304" pitchFamily="18" charset="0"/>
                <a:cs typeface="Times New Roman" panose="02020603050405020304" pitchFamily="18" charset="0"/>
              </a:rPr>
              <a:t>30</a:t>
            </a:r>
          </a:p>
        </p:txBody>
      </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546" y="2640523"/>
            <a:ext cx="9210097" cy="1869929"/>
          </a:xfrm>
          <a:prstGeom prst="rect">
            <a:avLst/>
          </a:prstGeom>
        </p:spPr>
      </p:pic>
    </p:spTree>
    <p:extLst>
      <p:ext uri="{BB962C8B-B14F-4D97-AF65-F5344CB8AC3E}">
        <p14:creationId xmlns:p14="http://schemas.microsoft.com/office/powerpoint/2010/main" val="32010264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7080" y="442339"/>
            <a:ext cx="395999" cy="669046"/>
          </a:xfrm>
          <a:prstGeom prst="rect">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sp>
        <p:nvSpPr>
          <p:cNvPr id="34" name="矩形 33"/>
          <p:cNvSpPr/>
          <p:nvPr/>
        </p:nvSpPr>
        <p:spPr>
          <a:xfrm>
            <a:off x="494147" y="442316"/>
            <a:ext cx="163285" cy="6690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6150" y="449517"/>
            <a:ext cx="2330697" cy="654646"/>
          </a:xfrm>
          <a:prstGeom prst="rect">
            <a:avLst/>
          </a:prstGeom>
        </p:spPr>
      </p:pic>
      <p:sp>
        <p:nvSpPr>
          <p:cNvPr id="39" name="矩形 38"/>
          <p:cNvSpPr/>
          <p:nvPr/>
        </p:nvSpPr>
        <p:spPr>
          <a:xfrm>
            <a:off x="11994002" y="442316"/>
            <a:ext cx="198000" cy="669046"/>
          </a:xfrm>
          <a:prstGeom prst="rect">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sp>
        <p:nvSpPr>
          <p:cNvPr id="4" name="矩形 3"/>
          <p:cNvSpPr/>
          <p:nvPr/>
        </p:nvSpPr>
        <p:spPr>
          <a:xfrm>
            <a:off x="657431" y="903160"/>
            <a:ext cx="11238561" cy="596253"/>
          </a:xfrm>
          <a:prstGeom prst="rect">
            <a:avLst/>
          </a:prstGeom>
        </p:spPr>
        <p:txBody>
          <a:bodyPr wrap="square">
            <a:spAutoFit/>
          </a:bodyPr>
          <a:lstStyle/>
          <a:p>
            <a:pPr marL="342900" lvl="0" indent="-342900" fontAlgn="base">
              <a:lnSpc>
                <a:spcPct val="110000"/>
              </a:lnSpc>
              <a:spcBef>
                <a:spcPct val="20000"/>
              </a:spcBef>
              <a:spcAft>
                <a:spcPct val="0"/>
              </a:spcAft>
              <a:buClr>
                <a:srgbClr val="000000"/>
              </a:buClr>
              <a:buSzPct val="70000"/>
              <a:buFont typeface="Wingdings" pitchFamily="2" charset="2"/>
              <a:buChar char="l"/>
              <a:defRPr/>
            </a:pPr>
            <a:r>
              <a:rPr kumimoji="1" lang="en-US" altLang="zh-CN" sz="3200" kern="0" dirty="0">
                <a:solidFill>
                  <a:srgbClr val="000000"/>
                </a:solidFill>
                <a:latin typeface="Times New Roman" panose="02020603050405020304" pitchFamily="18" charset="0"/>
                <a:cs typeface="Times New Roman" panose="02020603050405020304" pitchFamily="18" charset="0"/>
              </a:rPr>
              <a:t>HSS</a:t>
            </a:r>
            <a:r>
              <a:rPr kumimoji="1" lang="zh-CN" altLang="en-US" sz="3200" kern="0" dirty="0">
                <a:solidFill>
                  <a:srgbClr val="000000"/>
                </a:solidFill>
                <a:latin typeface="微软雅黑" panose="020B0503020204020204" pitchFamily="34" charset="-122"/>
                <a:ea typeface="微软雅黑" panose="020B0503020204020204" pitchFamily="34" charset="-122"/>
              </a:rPr>
              <a:t>理论下分析两种语言运动事件的表达</a:t>
            </a:r>
            <a:endParaRPr kumimoji="1" lang="en-US" altLang="zh-CN" sz="3200" kern="0" dirty="0">
              <a:solidFill>
                <a:srgbClr val="000000"/>
              </a:solidFill>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12"/>
          </p:nvPr>
        </p:nvSpPr>
        <p:spPr/>
        <p:txBody>
          <a:bodyPr/>
          <a:lstStyle/>
          <a:p>
            <a:fld id="{47B07988-34B2-4014-AEBA-95FEB39318C4}" type="slidenum">
              <a:rPr lang="zh-CN" altLang="en-US" smtClean="0"/>
              <a:t>37</a:t>
            </a:fld>
            <a:endParaRPr lang="zh-CN" altLang="en-US" dirty="0"/>
          </a:p>
        </p:txBody>
      </p:sp>
      <p:sp>
        <p:nvSpPr>
          <p:cNvPr id="11" name="标题 1"/>
          <p:cNvSpPr txBox="1">
            <a:spLocks/>
          </p:cNvSpPr>
          <p:nvPr/>
        </p:nvSpPr>
        <p:spPr bwMode="auto">
          <a:xfrm>
            <a:off x="2524760" y="37560"/>
            <a:ext cx="5784850" cy="823913"/>
          </a:xfrm>
          <a:prstGeom prst="rect">
            <a:avLst/>
          </a:prstGeom>
          <a:noFill/>
          <a:ln w="9525">
            <a:noFill/>
            <a:miter lim="800000"/>
            <a:headEnd/>
            <a:tailEnd/>
          </a:ln>
        </p:spPr>
        <p:txBody>
          <a:bodyPr vert="horz" wrap="none" lIns="0" tIns="45720" rIns="0" bIns="45720" numCol="1" anchor="ctr" anchorCtr="0" compatLnSpc="1">
            <a:prstTxWarp prst="textNoShape">
              <a:avLst/>
            </a:prstTxWarp>
          </a:bodyPr>
          <a:lstStyle>
            <a:lvl1pPr algn="ctr" rtl="0" eaLnBrk="1" fontAlgn="base" hangingPunct="1">
              <a:spcBef>
                <a:spcPct val="0"/>
              </a:spcBef>
              <a:spcAft>
                <a:spcPct val="0"/>
              </a:spcAft>
              <a:defRPr kumimoji="1" sz="4000" b="1">
                <a:solidFill>
                  <a:srgbClr val="FF3300"/>
                </a:solidFill>
                <a:latin typeface="微软雅黑" panose="020B0503020204020204" pitchFamily="34" charset="-122"/>
                <a:ea typeface="微软雅黑" panose="020B0503020204020204" pitchFamily="34" charset="-122"/>
                <a:cs typeface="+mj-cs"/>
              </a:defRPr>
            </a:lvl1pPr>
            <a:lvl2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2pPr>
            <a:lvl3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3pPr>
            <a:lvl4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4pPr>
            <a:lvl5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5pPr>
            <a:lvl6pPr marL="4572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6pPr>
            <a:lvl7pPr marL="9144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7pPr>
            <a:lvl8pPr marL="13716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8pPr>
            <a:lvl9pPr marL="18288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CN" altLang="en-US" kern="0" dirty="0" smtClean="0">
                <a:solidFill>
                  <a:schemeClr val="tx1"/>
                </a:solidFill>
              </a:rPr>
              <a:t>本文工作</a:t>
            </a:r>
            <a:endParaRPr kumimoji="1" lang="zh-CN" altLang="en-US" sz="40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j-cs"/>
            </a:endParaRPr>
          </a:p>
        </p:txBody>
      </p:sp>
      <p:sp>
        <p:nvSpPr>
          <p:cNvPr id="8" name="矩形 7"/>
          <p:cNvSpPr/>
          <p:nvPr/>
        </p:nvSpPr>
        <p:spPr>
          <a:xfrm>
            <a:off x="1084546" y="1742103"/>
            <a:ext cx="10269253" cy="369332"/>
          </a:xfrm>
          <a:prstGeom prst="rect">
            <a:avLst/>
          </a:prstGeom>
        </p:spPr>
        <p:txBody>
          <a:bodyPr wrap="square">
            <a:spAutoFit/>
          </a:bodyPr>
          <a:lstStyle/>
          <a:p>
            <a:endParaRPr lang="zh-CN" altLang="en-US" dirty="0">
              <a:latin typeface="Times New Roman" panose="02020603050405020304" pitchFamily="18" charset="0"/>
              <a:cs typeface="Times New Roman" panose="02020603050405020304" pitchFamily="18" charset="0"/>
            </a:endParaRPr>
          </a:p>
        </p:txBody>
      </p:sp>
      <p:sp>
        <p:nvSpPr>
          <p:cNvPr id="14" name="矩形 13"/>
          <p:cNvSpPr/>
          <p:nvPr/>
        </p:nvSpPr>
        <p:spPr>
          <a:xfrm>
            <a:off x="986535" y="1114750"/>
            <a:ext cx="10909457" cy="1200329"/>
          </a:xfrm>
          <a:prstGeom prst="rect">
            <a:avLst/>
          </a:prstGeom>
        </p:spPr>
        <p:txBody>
          <a:bodyPr wrap="square">
            <a:spAutoFit/>
          </a:bodyPr>
          <a:lstStyle/>
          <a:p>
            <a:endParaRPr lang="en-US" altLang="zh-CN"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zh-CN" altLang="en-US" dirty="0" smtClean="0"/>
              <a:t>定性分析总结</a:t>
            </a:r>
            <a:endParaRPr lang="en-US" altLang="zh-CN" dirty="0" smtClean="0"/>
          </a:p>
          <a:p>
            <a:r>
              <a:rPr lang="zh-CN" altLang="en-US" dirty="0">
                <a:latin typeface="Times New Roman" panose="02020603050405020304" pitchFamily="18" charset="0"/>
                <a:cs typeface="Times New Roman" panose="02020603050405020304" pitchFamily="18" charset="0"/>
              </a:rPr>
              <a:t>将两种语言的表达模式概括总结形成</a:t>
            </a:r>
            <a:r>
              <a:rPr lang="en-US" altLang="zh-CN" dirty="0">
                <a:latin typeface="Times New Roman" panose="02020603050405020304" pitchFamily="18" charset="0"/>
                <a:cs typeface="Times New Roman" panose="02020603050405020304" pitchFamily="18" charset="0"/>
              </a:rPr>
              <a:t>Table2</a:t>
            </a:r>
            <a:r>
              <a:rPr lang="zh-CN" altLang="en-US" dirty="0">
                <a:latin typeface="Times New Roman" panose="02020603050405020304" pitchFamily="18" charset="0"/>
                <a:cs typeface="Times New Roman" panose="02020603050405020304" pitchFamily="18" charset="0"/>
              </a:rPr>
              <a:t>，用粗体表示两种语言中相同的模式</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这里把格标记和介词标记算作一个附加在名词上的形式类</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可以看出大部分模式还是截然不同的。</a:t>
            </a:r>
            <a:endParaRPr lang="en-US" altLang="zh-CN" dirty="0" smtClean="0">
              <a:latin typeface="Times New Roman" panose="02020603050405020304" pitchFamily="18" charset="0"/>
              <a:cs typeface="Times New Roman" panose="02020603050405020304" pitchFamily="18" charset="0"/>
            </a:endParaRPr>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2387" y="2242831"/>
            <a:ext cx="8296845" cy="2945006"/>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2387" y="5271719"/>
            <a:ext cx="8307369" cy="1380829"/>
          </a:xfrm>
          <a:prstGeom prst="rect">
            <a:avLst/>
          </a:prstGeom>
        </p:spPr>
      </p:pic>
      <p:sp>
        <p:nvSpPr>
          <p:cNvPr id="9" name="矩形 8"/>
          <p:cNvSpPr/>
          <p:nvPr/>
        </p:nvSpPr>
        <p:spPr>
          <a:xfrm>
            <a:off x="8964978" y="2594541"/>
            <a:ext cx="3373039" cy="2523768"/>
          </a:xfrm>
          <a:prstGeom prst="rect">
            <a:avLst/>
          </a:prstGeom>
        </p:spPr>
        <p:txBody>
          <a:bodyPr wrap="none">
            <a:spAutoFit/>
          </a:bodyPr>
          <a:lstStyle/>
          <a:p>
            <a:r>
              <a:rPr lang="en-US" altLang="zh-CN" sz="1600" dirty="0" smtClean="0">
                <a:latin typeface="Times New Roman" panose="02020603050405020304" pitchFamily="18" charset="0"/>
                <a:cs typeface="Times New Roman" panose="02020603050405020304" pitchFamily="18" charset="0"/>
              </a:rPr>
              <a:t>HSS</a:t>
            </a:r>
            <a:r>
              <a:rPr lang="zh-CN" altLang="en-US" sz="1600" dirty="0" smtClean="0">
                <a:latin typeface="Times New Roman" panose="02020603050405020304" pitchFamily="18" charset="0"/>
                <a:cs typeface="Times New Roman" panose="02020603050405020304" pitchFamily="18" charset="0"/>
              </a:rPr>
              <a:t>的</a:t>
            </a:r>
            <a:r>
              <a:rPr lang="zh-CN" altLang="en-US" sz="1600" dirty="0">
                <a:latin typeface="Times New Roman" panose="02020603050405020304" pitchFamily="18" charset="0"/>
                <a:cs typeface="Times New Roman" panose="02020603050405020304" pitchFamily="18" charset="0"/>
              </a:rPr>
              <a:t>三种</a:t>
            </a:r>
            <a:r>
              <a:rPr lang="zh-CN" altLang="en-US" sz="1600" dirty="0" smtClean="0">
                <a:latin typeface="Times New Roman" panose="02020603050405020304" pitchFamily="18" charset="0"/>
                <a:cs typeface="Times New Roman" panose="02020603050405020304" pitchFamily="18" charset="0"/>
              </a:rPr>
              <a:t>表达</a:t>
            </a:r>
            <a:r>
              <a:rPr lang="zh-CN" altLang="en-US" sz="1600" dirty="0" smtClean="0">
                <a:latin typeface="Times New Roman" panose="02020603050405020304" pitchFamily="18" charset="0"/>
                <a:cs typeface="Times New Roman" panose="02020603050405020304" pitchFamily="18" charset="0"/>
              </a:rPr>
              <a:t>模式</a:t>
            </a:r>
            <a:r>
              <a:rPr lang="zh-CN" altLang="en-US" sz="1600" dirty="0" smtClean="0">
                <a:latin typeface="Times New Roman" panose="02020603050405020304" pitchFamily="18" charset="0"/>
                <a:cs typeface="Times New Roman" panose="02020603050405020304" pitchFamily="18" charset="0"/>
              </a:rPr>
              <a:t>（</a:t>
            </a:r>
            <a:r>
              <a:rPr lang="zh-CN" altLang="en-US" sz="1600" dirty="0">
                <a:latin typeface="Times New Roman" panose="02020603050405020304" pitchFamily="18" charset="0"/>
                <a:cs typeface="Times New Roman" panose="02020603050405020304" pitchFamily="18" charset="0"/>
              </a:rPr>
              <a:t>语义</a:t>
            </a:r>
            <a:r>
              <a:rPr lang="zh-CN" altLang="en-US" sz="1600" dirty="0" smtClean="0">
                <a:latin typeface="Times New Roman" panose="02020603050405020304" pitchFamily="18" charset="0"/>
                <a:cs typeface="Times New Roman" panose="02020603050405020304" pitchFamily="18" charset="0"/>
              </a:rPr>
              <a:t>类和</a:t>
            </a:r>
            <a:endParaRPr lang="en-US" altLang="zh-CN" sz="1600" dirty="0" smtClean="0">
              <a:latin typeface="Times New Roman" panose="02020603050405020304" pitchFamily="18" charset="0"/>
              <a:cs typeface="Times New Roman" panose="02020603050405020304" pitchFamily="18" charset="0"/>
            </a:endParaRPr>
          </a:p>
          <a:p>
            <a:r>
              <a:rPr lang="zh-CN" altLang="en-US" sz="1600" dirty="0" smtClean="0">
                <a:latin typeface="Times New Roman" panose="02020603050405020304" pitchFamily="18" charset="0"/>
                <a:cs typeface="Times New Roman" panose="02020603050405020304" pitchFamily="18" charset="0"/>
              </a:rPr>
              <a:t>的一对多、多对一、一对一映射）</a:t>
            </a:r>
            <a:endParaRPr lang="en-US" altLang="zh-CN" sz="1600" dirty="0" smtClean="0">
              <a:latin typeface="Times New Roman" panose="02020603050405020304" pitchFamily="18" charset="0"/>
              <a:cs typeface="Times New Roman" panose="02020603050405020304" pitchFamily="18" charset="0"/>
            </a:endParaRPr>
          </a:p>
          <a:p>
            <a:endParaRPr lang="en-US" altLang="zh-CN" sz="1400" dirty="0" smtClean="0">
              <a:latin typeface="Times New Roman" panose="02020603050405020304" pitchFamily="18" charset="0"/>
              <a:cs typeface="Times New Roman" panose="02020603050405020304" pitchFamily="18" charset="0"/>
            </a:endParaRPr>
          </a:p>
          <a:p>
            <a:r>
              <a:rPr lang="en-US" altLang="zh-CN" sz="1400" dirty="0" smtClean="0">
                <a:latin typeface="Times New Roman" panose="02020603050405020304" pitchFamily="18" charset="0"/>
                <a:cs typeface="Times New Roman" panose="02020603050405020304" pitchFamily="18" charset="0"/>
              </a:rPr>
              <a:t>(</a:t>
            </a:r>
            <a:r>
              <a:rPr lang="en-US" altLang="zh-CN" sz="1400" dirty="0" smtClean="0">
                <a:latin typeface="Times New Roman" panose="02020603050405020304" pitchFamily="18" charset="0"/>
                <a:cs typeface="Times New Roman" panose="02020603050405020304" pitchFamily="18" charset="0"/>
              </a:rPr>
              <a:t>a)</a:t>
            </a:r>
            <a:r>
              <a:rPr lang="zh-CN" altLang="en-US" sz="1400" dirty="0" smtClean="0">
                <a:latin typeface="Times New Roman" panose="02020603050405020304" pitchFamily="18" charset="0"/>
                <a:cs typeface="Times New Roman" panose="02020603050405020304" pitchFamily="18" charset="0"/>
              </a:rPr>
              <a:t>分布</a:t>
            </a:r>
            <a:r>
              <a:rPr lang="en-US" altLang="zh-CN" sz="1400" dirty="0" smtClean="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distribution </a:t>
            </a:r>
            <a:endParaRPr lang="en-US" altLang="zh-CN" sz="1400" dirty="0" smtClean="0">
              <a:latin typeface="Times New Roman" panose="02020603050405020304" pitchFamily="18" charset="0"/>
              <a:cs typeface="Times New Roman" panose="02020603050405020304" pitchFamily="18" charset="0"/>
            </a:endParaRPr>
          </a:p>
          <a:p>
            <a:r>
              <a:rPr lang="en-US" altLang="zh-CN" sz="1400" dirty="0" smtClean="0">
                <a:latin typeface="Times New Roman" panose="02020603050405020304" pitchFamily="18" charset="0"/>
                <a:cs typeface="Times New Roman" panose="02020603050405020304" pitchFamily="18" charset="0"/>
              </a:rPr>
              <a:t>(</a:t>
            </a:r>
            <a:r>
              <a:rPr lang="en-US" altLang="zh-CN" sz="1400" dirty="0">
                <a:latin typeface="Times New Roman" panose="02020603050405020304" pitchFamily="18" charset="0"/>
                <a:cs typeface="Times New Roman" panose="02020603050405020304" pitchFamily="18" charset="0"/>
              </a:rPr>
              <a:t>one category = more than one </a:t>
            </a:r>
            <a:r>
              <a:rPr lang="en-US" altLang="zh-CN" sz="1400" dirty="0" smtClean="0">
                <a:latin typeface="Times New Roman" panose="02020603050405020304" pitchFamily="18" charset="0"/>
                <a:cs typeface="Times New Roman" panose="02020603050405020304" pitchFamily="18" charset="0"/>
              </a:rPr>
              <a:t>form class);</a:t>
            </a:r>
          </a:p>
          <a:p>
            <a:endParaRPr lang="en-US" altLang="zh-CN" sz="1400" dirty="0">
              <a:latin typeface="Times New Roman" panose="02020603050405020304" pitchFamily="18" charset="0"/>
              <a:cs typeface="Times New Roman" panose="02020603050405020304" pitchFamily="18" charset="0"/>
            </a:endParaRPr>
          </a:p>
          <a:p>
            <a:r>
              <a:rPr lang="en-US" altLang="zh-CN" sz="1400" dirty="0">
                <a:latin typeface="Times New Roman" panose="02020603050405020304" pitchFamily="18" charset="0"/>
                <a:cs typeface="Times New Roman" panose="02020603050405020304" pitchFamily="18" charset="0"/>
              </a:rPr>
              <a:t>(b</a:t>
            </a:r>
            <a:r>
              <a:rPr lang="en-US" altLang="zh-CN" sz="1400" dirty="0" smtClean="0">
                <a:latin typeface="Times New Roman" panose="02020603050405020304" pitchFamily="18" charset="0"/>
                <a:cs typeface="Times New Roman" panose="02020603050405020304" pitchFamily="18" charset="0"/>
              </a:rPr>
              <a:t>)</a:t>
            </a:r>
            <a:r>
              <a:rPr lang="zh-CN" altLang="en-US" sz="1400" dirty="0" smtClean="0">
                <a:latin typeface="Times New Roman" panose="02020603050405020304" pitchFamily="18" charset="0"/>
                <a:cs typeface="Times New Roman" panose="02020603050405020304" pitchFamily="18" charset="0"/>
              </a:rPr>
              <a:t>并置 </a:t>
            </a:r>
            <a:r>
              <a:rPr lang="en-US" altLang="zh-CN" sz="1400" dirty="0" smtClean="0">
                <a:latin typeface="Times New Roman" panose="02020603050405020304" pitchFamily="18" charset="0"/>
                <a:cs typeface="Times New Roman" panose="02020603050405020304" pitchFamily="18" charset="0"/>
              </a:rPr>
              <a:t>conflation</a:t>
            </a:r>
          </a:p>
          <a:p>
            <a:r>
              <a:rPr lang="en-US" altLang="zh-CN" sz="1400" dirty="0" smtClean="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(more than one category = one form class); </a:t>
            </a:r>
          </a:p>
          <a:p>
            <a:endParaRPr lang="en-US" altLang="zh-CN" sz="1400" dirty="0" smtClean="0">
              <a:latin typeface="Times New Roman" panose="02020603050405020304" pitchFamily="18" charset="0"/>
              <a:cs typeface="Times New Roman" panose="02020603050405020304" pitchFamily="18" charset="0"/>
            </a:endParaRPr>
          </a:p>
          <a:p>
            <a:r>
              <a:rPr lang="en-US" altLang="zh-CN" sz="1400" dirty="0" smtClean="0">
                <a:latin typeface="Times New Roman" panose="02020603050405020304" pitchFamily="18" charset="0"/>
                <a:cs typeface="Times New Roman" panose="02020603050405020304" pitchFamily="18" charset="0"/>
              </a:rPr>
              <a:t>(c)</a:t>
            </a:r>
            <a:r>
              <a:rPr lang="zh-CN" altLang="en-US" sz="1400" dirty="0" smtClean="0">
                <a:latin typeface="Times New Roman" panose="02020603050405020304" pitchFamily="18" charset="0"/>
                <a:cs typeface="Times New Roman" panose="02020603050405020304" pitchFamily="18" charset="0"/>
              </a:rPr>
              <a:t>构成</a:t>
            </a:r>
            <a:r>
              <a:rPr lang="en-US" altLang="zh-CN" sz="1400" dirty="0" smtClean="0">
                <a:latin typeface="Times New Roman" panose="02020603050405020304" pitchFamily="18" charset="0"/>
                <a:cs typeface="Times New Roman" panose="02020603050405020304" pitchFamily="18" charset="0"/>
              </a:rPr>
              <a:t> composition </a:t>
            </a:r>
          </a:p>
          <a:p>
            <a:r>
              <a:rPr lang="en-US" altLang="zh-CN" sz="1400" dirty="0" smtClean="0">
                <a:latin typeface="Times New Roman" panose="02020603050405020304" pitchFamily="18" charset="0"/>
                <a:cs typeface="Times New Roman" panose="02020603050405020304" pitchFamily="18" charset="0"/>
              </a:rPr>
              <a:t>(</a:t>
            </a:r>
            <a:r>
              <a:rPr lang="en-US" altLang="zh-CN" sz="1400" dirty="0">
                <a:latin typeface="Times New Roman" panose="02020603050405020304" pitchFamily="18" charset="0"/>
                <a:cs typeface="Times New Roman" panose="02020603050405020304" pitchFamily="18" charset="0"/>
              </a:rPr>
              <a:t>one category = one form class</a:t>
            </a:r>
            <a:r>
              <a:rPr lang="en-US" altLang="zh-CN" sz="1400" dirty="0" smtClean="0">
                <a:latin typeface="Times New Roman" panose="02020603050405020304" pitchFamily="18" charset="0"/>
                <a:cs typeface="Times New Roman" panose="02020603050405020304" pitchFamily="18" charset="0"/>
              </a:rPr>
              <a:t>)</a:t>
            </a:r>
            <a:endParaRPr lang="zh-CN" altLang="en-US" sz="1400" dirty="0"/>
          </a:p>
        </p:txBody>
      </p:sp>
    </p:spTree>
    <p:extLst>
      <p:ext uri="{BB962C8B-B14F-4D97-AF65-F5344CB8AC3E}">
        <p14:creationId xmlns:p14="http://schemas.microsoft.com/office/powerpoint/2010/main" val="32463784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7080" y="442339"/>
            <a:ext cx="395999" cy="669046"/>
          </a:xfrm>
          <a:prstGeom prst="rect">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sp>
        <p:nvSpPr>
          <p:cNvPr id="34" name="矩形 33"/>
          <p:cNvSpPr/>
          <p:nvPr/>
        </p:nvSpPr>
        <p:spPr>
          <a:xfrm>
            <a:off x="494147" y="442316"/>
            <a:ext cx="163285" cy="6690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6150" y="449517"/>
            <a:ext cx="2330697" cy="654646"/>
          </a:xfrm>
          <a:prstGeom prst="rect">
            <a:avLst/>
          </a:prstGeom>
        </p:spPr>
      </p:pic>
      <p:sp>
        <p:nvSpPr>
          <p:cNvPr id="39" name="矩形 38"/>
          <p:cNvSpPr/>
          <p:nvPr/>
        </p:nvSpPr>
        <p:spPr>
          <a:xfrm>
            <a:off x="11994002" y="442316"/>
            <a:ext cx="198000" cy="669046"/>
          </a:xfrm>
          <a:prstGeom prst="rect">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sp>
        <p:nvSpPr>
          <p:cNvPr id="4" name="矩形 3"/>
          <p:cNvSpPr/>
          <p:nvPr/>
        </p:nvSpPr>
        <p:spPr>
          <a:xfrm>
            <a:off x="657431" y="903160"/>
            <a:ext cx="11238561" cy="596253"/>
          </a:xfrm>
          <a:prstGeom prst="rect">
            <a:avLst/>
          </a:prstGeom>
        </p:spPr>
        <p:txBody>
          <a:bodyPr wrap="square">
            <a:spAutoFit/>
          </a:bodyPr>
          <a:lstStyle/>
          <a:p>
            <a:pPr marL="342900" lvl="0" indent="-342900" fontAlgn="base">
              <a:lnSpc>
                <a:spcPct val="110000"/>
              </a:lnSpc>
              <a:spcBef>
                <a:spcPct val="20000"/>
              </a:spcBef>
              <a:spcAft>
                <a:spcPct val="0"/>
              </a:spcAft>
              <a:buClr>
                <a:srgbClr val="000000"/>
              </a:buClr>
              <a:buSzPct val="70000"/>
              <a:buFont typeface="Wingdings" pitchFamily="2" charset="2"/>
              <a:buChar char="l"/>
              <a:defRPr/>
            </a:pPr>
            <a:r>
              <a:rPr kumimoji="1" lang="en-US" altLang="zh-CN" sz="3200" kern="0" dirty="0">
                <a:solidFill>
                  <a:srgbClr val="000000"/>
                </a:solidFill>
                <a:latin typeface="Times New Roman" panose="02020603050405020304" pitchFamily="18" charset="0"/>
                <a:cs typeface="Times New Roman" panose="02020603050405020304" pitchFamily="18" charset="0"/>
              </a:rPr>
              <a:t>HSS</a:t>
            </a:r>
            <a:r>
              <a:rPr kumimoji="1" lang="zh-CN" altLang="en-US" sz="3200" kern="0" dirty="0">
                <a:solidFill>
                  <a:srgbClr val="000000"/>
                </a:solidFill>
                <a:latin typeface="微软雅黑" panose="020B0503020204020204" pitchFamily="34" charset="-122"/>
                <a:ea typeface="微软雅黑" panose="020B0503020204020204" pitchFamily="34" charset="-122"/>
              </a:rPr>
              <a:t>理论下分析两种语言运动事件的表达</a:t>
            </a:r>
            <a:endParaRPr kumimoji="1" lang="en-US" altLang="zh-CN" sz="3200" kern="0" dirty="0">
              <a:solidFill>
                <a:srgbClr val="000000"/>
              </a:solidFill>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12"/>
          </p:nvPr>
        </p:nvSpPr>
        <p:spPr/>
        <p:txBody>
          <a:bodyPr/>
          <a:lstStyle/>
          <a:p>
            <a:fld id="{47B07988-34B2-4014-AEBA-95FEB39318C4}" type="slidenum">
              <a:rPr lang="zh-CN" altLang="en-US" smtClean="0"/>
              <a:t>38</a:t>
            </a:fld>
            <a:endParaRPr lang="zh-CN" altLang="en-US" dirty="0"/>
          </a:p>
        </p:txBody>
      </p:sp>
      <p:sp>
        <p:nvSpPr>
          <p:cNvPr id="11" name="标题 1"/>
          <p:cNvSpPr txBox="1">
            <a:spLocks/>
          </p:cNvSpPr>
          <p:nvPr/>
        </p:nvSpPr>
        <p:spPr bwMode="auto">
          <a:xfrm>
            <a:off x="2524760" y="37560"/>
            <a:ext cx="5784850" cy="823913"/>
          </a:xfrm>
          <a:prstGeom prst="rect">
            <a:avLst/>
          </a:prstGeom>
          <a:noFill/>
          <a:ln w="9525">
            <a:noFill/>
            <a:miter lim="800000"/>
            <a:headEnd/>
            <a:tailEnd/>
          </a:ln>
        </p:spPr>
        <p:txBody>
          <a:bodyPr vert="horz" wrap="none" lIns="0" tIns="45720" rIns="0" bIns="45720" numCol="1" anchor="ctr" anchorCtr="0" compatLnSpc="1">
            <a:prstTxWarp prst="textNoShape">
              <a:avLst/>
            </a:prstTxWarp>
          </a:bodyPr>
          <a:lstStyle>
            <a:lvl1pPr algn="ctr" rtl="0" eaLnBrk="1" fontAlgn="base" hangingPunct="1">
              <a:spcBef>
                <a:spcPct val="0"/>
              </a:spcBef>
              <a:spcAft>
                <a:spcPct val="0"/>
              </a:spcAft>
              <a:defRPr kumimoji="1" sz="4000" b="1">
                <a:solidFill>
                  <a:srgbClr val="FF3300"/>
                </a:solidFill>
                <a:latin typeface="微软雅黑" panose="020B0503020204020204" pitchFamily="34" charset="-122"/>
                <a:ea typeface="微软雅黑" panose="020B0503020204020204" pitchFamily="34" charset="-122"/>
                <a:cs typeface="+mj-cs"/>
              </a:defRPr>
            </a:lvl1pPr>
            <a:lvl2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2pPr>
            <a:lvl3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3pPr>
            <a:lvl4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4pPr>
            <a:lvl5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5pPr>
            <a:lvl6pPr marL="4572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6pPr>
            <a:lvl7pPr marL="9144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7pPr>
            <a:lvl8pPr marL="13716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8pPr>
            <a:lvl9pPr marL="18288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CN" altLang="en-US" kern="0" dirty="0" smtClean="0">
                <a:solidFill>
                  <a:schemeClr val="tx1"/>
                </a:solidFill>
              </a:rPr>
              <a:t>本文工作</a:t>
            </a:r>
            <a:endParaRPr kumimoji="1" lang="zh-CN" altLang="en-US" sz="40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j-cs"/>
            </a:endParaRPr>
          </a:p>
        </p:txBody>
      </p:sp>
      <p:sp>
        <p:nvSpPr>
          <p:cNvPr id="8" name="矩形 7"/>
          <p:cNvSpPr/>
          <p:nvPr/>
        </p:nvSpPr>
        <p:spPr>
          <a:xfrm>
            <a:off x="1084546" y="1742103"/>
            <a:ext cx="10269253" cy="369332"/>
          </a:xfrm>
          <a:prstGeom prst="rect">
            <a:avLst/>
          </a:prstGeom>
        </p:spPr>
        <p:txBody>
          <a:bodyPr wrap="square">
            <a:spAutoFit/>
          </a:bodyPr>
          <a:lstStyle/>
          <a:p>
            <a:endParaRPr lang="zh-CN" altLang="en-US" dirty="0">
              <a:latin typeface="Times New Roman" panose="02020603050405020304" pitchFamily="18" charset="0"/>
              <a:cs typeface="Times New Roman" panose="02020603050405020304" pitchFamily="18" charset="0"/>
            </a:endParaRPr>
          </a:p>
        </p:txBody>
      </p:sp>
      <p:sp>
        <p:nvSpPr>
          <p:cNvPr id="14" name="矩形 13"/>
          <p:cNvSpPr/>
          <p:nvPr/>
        </p:nvSpPr>
        <p:spPr>
          <a:xfrm>
            <a:off x="986535" y="1114750"/>
            <a:ext cx="10909457" cy="1754326"/>
          </a:xfrm>
          <a:prstGeom prst="rect">
            <a:avLst/>
          </a:prstGeom>
        </p:spPr>
        <p:txBody>
          <a:bodyPr wrap="square">
            <a:spAutoFit/>
          </a:bodyPr>
          <a:lstStyle/>
          <a:p>
            <a:endParaRPr lang="en-US" altLang="zh-CN" dirty="0" smtClean="0"/>
          </a:p>
          <a:p>
            <a:pPr marL="285750" indent="-285750">
              <a:buFont typeface="Wingdings" panose="05000000000000000000" pitchFamily="2" charset="2"/>
              <a:buChar char="Ø"/>
            </a:pPr>
            <a:r>
              <a:rPr lang="zh-CN" altLang="en-US" dirty="0" smtClean="0"/>
              <a:t>定性分析总结</a:t>
            </a:r>
            <a:endParaRPr lang="en-US" altLang="zh-CN" dirty="0" smtClean="0"/>
          </a:p>
          <a:p>
            <a:r>
              <a:rPr lang="zh-CN" altLang="zh-CN" b="1" dirty="0"/>
              <a:t>泰语的典型特点是使用连续动词直接对方式、路径、方向的表达进行叠加</a:t>
            </a:r>
            <a:r>
              <a:rPr lang="zh-CN" altLang="zh-CN" dirty="0" smtClean="0"/>
              <a:t>。</a:t>
            </a:r>
            <a:endParaRPr lang="en-US" altLang="zh-CN" dirty="0" smtClean="0"/>
          </a:p>
          <a:p>
            <a:r>
              <a:rPr lang="zh-CN" altLang="zh-CN" b="1" dirty="0" smtClean="0"/>
              <a:t>泰</a:t>
            </a:r>
            <a:r>
              <a:rPr lang="zh-CN" altLang="zh-CN" b="1" dirty="0"/>
              <a:t>卢固语仅仅把运动事件中主要动作编码为一个动词，其他语义成分的表达主要通过动词分词或格标记</a:t>
            </a:r>
            <a:r>
              <a:rPr lang="zh-CN" altLang="zh-CN" dirty="0"/>
              <a:t>。泰卢固语具有丰富的黏着构词方法，无论是标志的表达、表示区域的名词还是格标记，它关于运动的描述更多地锚定在名词上。</a:t>
            </a:r>
            <a:endParaRPr lang="en-US" altLang="zh-CN" dirty="0" smtClean="0">
              <a:latin typeface="Times New Roman" panose="02020603050405020304" pitchFamily="18" charset="0"/>
              <a:cs typeface="Times New Roman" panose="02020603050405020304" pitchFamily="18" charset="0"/>
            </a:endParaRPr>
          </a:p>
        </p:txBody>
      </p:sp>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9919" y="2826157"/>
            <a:ext cx="7560681" cy="2683701"/>
          </a:xfrm>
          <a:prstGeom prst="rect">
            <a:avLst/>
          </a:prstGeom>
        </p:spPr>
      </p:pic>
      <p:pic>
        <p:nvPicPr>
          <p:cNvPr id="16" name="图片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0329" y="5566764"/>
            <a:ext cx="7570271" cy="1258311"/>
          </a:xfrm>
          <a:prstGeom prst="rect">
            <a:avLst/>
          </a:prstGeom>
        </p:spPr>
      </p:pic>
    </p:spTree>
    <p:extLst>
      <p:ext uri="{BB962C8B-B14F-4D97-AF65-F5344CB8AC3E}">
        <p14:creationId xmlns:p14="http://schemas.microsoft.com/office/powerpoint/2010/main" val="19379006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7080" y="442339"/>
            <a:ext cx="395999" cy="669046"/>
          </a:xfrm>
          <a:prstGeom prst="rect">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sp>
        <p:nvSpPr>
          <p:cNvPr id="34" name="矩形 33"/>
          <p:cNvSpPr/>
          <p:nvPr/>
        </p:nvSpPr>
        <p:spPr>
          <a:xfrm>
            <a:off x="494147" y="442316"/>
            <a:ext cx="163285" cy="6690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6150" y="449517"/>
            <a:ext cx="2330697" cy="654646"/>
          </a:xfrm>
          <a:prstGeom prst="rect">
            <a:avLst/>
          </a:prstGeom>
        </p:spPr>
      </p:pic>
      <p:sp>
        <p:nvSpPr>
          <p:cNvPr id="39" name="矩形 38"/>
          <p:cNvSpPr/>
          <p:nvPr/>
        </p:nvSpPr>
        <p:spPr>
          <a:xfrm>
            <a:off x="11994002" y="442316"/>
            <a:ext cx="198000" cy="669046"/>
          </a:xfrm>
          <a:prstGeom prst="rect">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sp>
        <p:nvSpPr>
          <p:cNvPr id="4" name="矩形 3"/>
          <p:cNvSpPr/>
          <p:nvPr/>
        </p:nvSpPr>
        <p:spPr>
          <a:xfrm>
            <a:off x="657431" y="903160"/>
            <a:ext cx="11238561" cy="596253"/>
          </a:xfrm>
          <a:prstGeom prst="rect">
            <a:avLst/>
          </a:prstGeom>
        </p:spPr>
        <p:txBody>
          <a:bodyPr wrap="square">
            <a:spAutoFit/>
          </a:bodyPr>
          <a:lstStyle/>
          <a:p>
            <a:pPr marL="342900" lvl="0" indent="-342900" fontAlgn="base">
              <a:lnSpc>
                <a:spcPct val="110000"/>
              </a:lnSpc>
              <a:spcBef>
                <a:spcPct val="20000"/>
              </a:spcBef>
              <a:spcAft>
                <a:spcPct val="0"/>
              </a:spcAft>
              <a:buClr>
                <a:srgbClr val="000000"/>
              </a:buClr>
              <a:buSzPct val="70000"/>
              <a:buFont typeface="Wingdings" pitchFamily="2" charset="2"/>
              <a:buChar char="l"/>
              <a:defRPr/>
            </a:pPr>
            <a:r>
              <a:rPr kumimoji="1" lang="en-US" altLang="zh-CN" sz="3200" kern="0" dirty="0">
                <a:solidFill>
                  <a:srgbClr val="000000"/>
                </a:solidFill>
                <a:latin typeface="Times New Roman" panose="02020603050405020304" pitchFamily="18" charset="0"/>
                <a:cs typeface="Times New Roman" panose="02020603050405020304" pitchFamily="18" charset="0"/>
              </a:rPr>
              <a:t>HSS</a:t>
            </a:r>
            <a:r>
              <a:rPr kumimoji="1" lang="zh-CN" altLang="en-US" sz="3200" kern="0" dirty="0">
                <a:solidFill>
                  <a:srgbClr val="000000"/>
                </a:solidFill>
                <a:latin typeface="微软雅黑" panose="020B0503020204020204" pitchFamily="34" charset="-122"/>
                <a:ea typeface="微软雅黑" panose="020B0503020204020204" pitchFamily="34" charset="-122"/>
              </a:rPr>
              <a:t>理论下分析两种语言运动事件的表达</a:t>
            </a:r>
            <a:endParaRPr kumimoji="1" lang="en-US" altLang="zh-CN" sz="3200" kern="0" dirty="0">
              <a:solidFill>
                <a:srgbClr val="000000"/>
              </a:solidFill>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12"/>
          </p:nvPr>
        </p:nvSpPr>
        <p:spPr/>
        <p:txBody>
          <a:bodyPr/>
          <a:lstStyle/>
          <a:p>
            <a:fld id="{47B07988-34B2-4014-AEBA-95FEB39318C4}" type="slidenum">
              <a:rPr lang="zh-CN" altLang="en-US" smtClean="0"/>
              <a:t>39</a:t>
            </a:fld>
            <a:endParaRPr lang="zh-CN" altLang="en-US" dirty="0"/>
          </a:p>
        </p:txBody>
      </p:sp>
      <p:sp>
        <p:nvSpPr>
          <p:cNvPr id="11" name="标题 1"/>
          <p:cNvSpPr txBox="1">
            <a:spLocks/>
          </p:cNvSpPr>
          <p:nvPr/>
        </p:nvSpPr>
        <p:spPr bwMode="auto">
          <a:xfrm>
            <a:off x="2524760" y="37560"/>
            <a:ext cx="5784850" cy="823913"/>
          </a:xfrm>
          <a:prstGeom prst="rect">
            <a:avLst/>
          </a:prstGeom>
          <a:noFill/>
          <a:ln w="9525">
            <a:noFill/>
            <a:miter lim="800000"/>
            <a:headEnd/>
            <a:tailEnd/>
          </a:ln>
        </p:spPr>
        <p:txBody>
          <a:bodyPr vert="horz" wrap="none" lIns="0" tIns="45720" rIns="0" bIns="45720" numCol="1" anchor="ctr" anchorCtr="0" compatLnSpc="1">
            <a:prstTxWarp prst="textNoShape">
              <a:avLst/>
            </a:prstTxWarp>
          </a:bodyPr>
          <a:lstStyle>
            <a:lvl1pPr algn="ctr" rtl="0" eaLnBrk="1" fontAlgn="base" hangingPunct="1">
              <a:spcBef>
                <a:spcPct val="0"/>
              </a:spcBef>
              <a:spcAft>
                <a:spcPct val="0"/>
              </a:spcAft>
              <a:defRPr kumimoji="1" sz="4000" b="1">
                <a:solidFill>
                  <a:srgbClr val="FF3300"/>
                </a:solidFill>
                <a:latin typeface="微软雅黑" panose="020B0503020204020204" pitchFamily="34" charset="-122"/>
                <a:ea typeface="微软雅黑" panose="020B0503020204020204" pitchFamily="34" charset="-122"/>
                <a:cs typeface="+mj-cs"/>
              </a:defRPr>
            </a:lvl1pPr>
            <a:lvl2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2pPr>
            <a:lvl3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3pPr>
            <a:lvl4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4pPr>
            <a:lvl5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5pPr>
            <a:lvl6pPr marL="4572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6pPr>
            <a:lvl7pPr marL="9144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7pPr>
            <a:lvl8pPr marL="13716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8pPr>
            <a:lvl9pPr marL="18288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CN" altLang="en-US" kern="0" dirty="0" smtClean="0">
                <a:solidFill>
                  <a:schemeClr val="tx1"/>
                </a:solidFill>
              </a:rPr>
              <a:t>本文工作</a:t>
            </a:r>
            <a:endParaRPr kumimoji="1" lang="zh-CN" altLang="en-US" sz="40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j-cs"/>
            </a:endParaRPr>
          </a:p>
        </p:txBody>
      </p:sp>
      <p:sp>
        <p:nvSpPr>
          <p:cNvPr id="8" name="矩形 7"/>
          <p:cNvSpPr/>
          <p:nvPr/>
        </p:nvSpPr>
        <p:spPr>
          <a:xfrm>
            <a:off x="1084546" y="1742103"/>
            <a:ext cx="10269253" cy="369332"/>
          </a:xfrm>
          <a:prstGeom prst="rect">
            <a:avLst/>
          </a:prstGeom>
        </p:spPr>
        <p:txBody>
          <a:bodyPr wrap="square">
            <a:spAutoFit/>
          </a:bodyPr>
          <a:lstStyle/>
          <a:p>
            <a:endParaRPr lang="zh-CN" altLang="en-US" dirty="0">
              <a:latin typeface="Times New Roman" panose="02020603050405020304" pitchFamily="18" charset="0"/>
              <a:cs typeface="Times New Roman" panose="02020603050405020304" pitchFamily="18" charset="0"/>
            </a:endParaRPr>
          </a:p>
        </p:txBody>
      </p:sp>
      <p:sp>
        <p:nvSpPr>
          <p:cNvPr id="14" name="矩形 13"/>
          <p:cNvSpPr/>
          <p:nvPr/>
        </p:nvSpPr>
        <p:spPr>
          <a:xfrm>
            <a:off x="986535" y="1331109"/>
            <a:ext cx="10909457" cy="646331"/>
          </a:xfrm>
          <a:prstGeom prst="rect">
            <a:avLst/>
          </a:prstGeom>
        </p:spPr>
        <p:txBody>
          <a:bodyPr wrap="square">
            <a:spAutoFit/>
          </a:bodyPr>
          <a:lstStyle/>
          <a:p>
            <a:endParaRPr lang="en-US" altLang="zh-CN"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zh-CN" altLang="zh-CN" dirty="0"/>
              <a:t>聚焦不同语义类表达的</a:t>
            </a:r>
            <a:r>
              <a:rPr lang="zh-CN" altLang="zh-CN" dirty="0" smtClean="0"/>
              <a:t>定量分析</a:t>
            </a:r>
            <a:endParaRPr lang="en-US" altLang="zh-CN" dirty="0" smtClean="0"/>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8348" y="2035846"/>
            <a:ext cx="9135840" cy="4262098"/>
          </a:xfrm>
          <a:prstGeom prst="rect">
            <a:avLst/>
          </a:prstGeom>
        </p:spPr>
      </p:pic>
    </p:spTree>
    <p:extLst>
      <p:ext uri="{BB962C8B-B14F-4D97-AF65-F5344CB8AC3E}">
        <p14:creationId xmlns:p14="http://schemas.microsoft.com/office/powerpoint/2010/main" val="3452557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7080" y="442339"/>
            <a:ext cx="395999" cy="669046"/>
          </a:xfrm>
          <a:prstGeom prst="rect">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sp>
        <p:nvSpPr>
          <p:cNvPr id="34" name="矩形 33"/>
          <p:cNvSpPr/>
          <p:nvPr/>
        </p:nvSpPr>
        <p:spPr>
          <a:xfrm>
            <a:off x="494147" y="442316"/>
            <a:ext cx="163285" cy="6690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6150" y="449517"/>
            <a:ext cx="2330697" cy="654646"/>
          </a:xfrm>
          <a:prstGeom prst="rect">
            <a:avLst/>
          </a:prstGeom>
        </p:spPr>
      </p:pic>
      <p:sp>
        <p:nvSpPr>
          <p:cNvPr id="39" name="矩形 38"/>
          <p:cNvSpPr/>
          <p:nvPr/>
        </p:nvSpPr>
        <p:spPr>
          <a:xfrm>
            <a:off x="11994002" y="442316"/>
            <a:ext cx="198000" cy="669046"/>
          </a:xfrm>
          <a:prstGeom prst="rect">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sp>
        <p:nvSpPr>
          <p:cNvPr id="6" name="标题 1"/>
          <p:cNvSpPr txBox="1">
            <a:spLocks/>
          </p:cNvSpPr>
          <p:nvPr/>
        </p:nvSpPr>
        <p:spPr bwMode="auto">
          <a:xfrm>
            <a:off x="2524760" y="37560"/>
            <a:ext cx="5784850" cy="823913"/>
          </a:xfrm>
          <a:prstGeom prst="rect">
            <a:avLst/>
          </a:prstGeom>
          <a:noFill/>
          <a:ln w="9525">
            <a:noFill/>
            <a:miter lim="800000"/>
            <a:headEnd/>
            <a:tailEnd/>
          </a:ln>
        </p:spPr>
        <p:txBody>
          <a:bodyPr vert="horz" wrap="none" lIns="0" tIns="45720" rIns="0" bIns="45720" numCol="1" anchor="ctr" anchorCtr="0" compatLnSpc="1">
            <a:prstTxWarp prst="textNoShape">
              <a:avLst/>
            </a:prstTxWarp>
          </a:bodyPr>
          <a:lstStyle>
            <a:lvl1pPr algn="ctr" rtl="0" eaLnBrk="1" fontAlgn="base" hangingPunct="1">
              <a:spcBef>
                <a:spcPct val="0"/>
              </a:spcBef>
              <a:spcAft>
                <a:spcPct val="0"/>
              </a:spcAft>
              <a:defRPr kumimoji="1" sz="4000" b="1">
                <a:solidFill>
                  <a:srgbClr val="FF3300"/>
                </a:solidFill>
                <a:latin typeface="微软雅黑" panose="020B0503020204020204" pitchFamily="34" charset="-122"/>
                <a:ea typeface="微软雅黑" panose="020B0503020204020204" pitchFamily="34" charset="-122"/>
                <a:cs typeface="+mj-cs"/>
              </a:defRPr>
            </a:lvl1pPr>
            <a:lvl2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2pPr>
            <a:lvl3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3pPr>
            <a:lvl4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4pPr>
            <a:lvl5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5pPr>
            <a:lvl6pPr marL="4572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6pPr>
            <a:lvl7pPr marL="9144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7pPr>
            <a:lvl8pPr marL="13716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8pPr>
            <a:lvl9pPr marL="18288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9pPr>
          </a:lstStyle>
          <a:p>
            <a:pPr lvl="0">
              <a:defRPr/>
            </a:pPr>
            <a:r>
              <a:rPr lang="zh-CN" altLang="en-US" kern="0" dirty="0">
                <a:solidFill>
                  <a:schemeClr val="tx1"/>
                </a:solidFill>
              </a:rPr>
              <a:t>研究背景</a:t>
            </a:r>
          </a:p>
        </p:txBody>
      </p:sp>
      <p:sp>
        <p:nvSpPr>
          <p:cNvPr id="4" name="矩形 3"/>
          <p:cNvSpPr/>
          <p:nvPr/>
        </p:nvSpPr>
        <p:spPr>
          <a:xfrm>
            <a:off x="657431" y="776839"/>
            <a:ext cx="11238561" cy="2554545"/>
          </a:xfrm>
          <a:prstGeom prst="rect">
            <a:avLst/>
          </a:prstGeom>
        </p:spPr>
        <p:txBody>
          <a:bodyPr wrap="square">
            <a:spAutoFit/>
          </a:bodyPr>
          <a:lstStyle/>
          <a:p>
            <a:pPr marL="342900" lvl="0" indent="-342900" fontAlgn="base">
              <a:lnSpc>
                <a:spcPct val="110000"/>
              </a:lnSpc>
              <a:spcBef>
                <a:spcPct val="20000"/>
              </a:spcBef>
              <a:spcAft>
                <a:spcPct val="0"/>
              </a:spcAft>
              <a:buClr>
                <a:srgbClr val="000000"/>
              </a:buClr>
              <a:buSzPct val="70000"/>
              <a:buFont typeface="Wingdings" pitchFamily="2" charset="2"/>
              <a:buChar char="l"/>
              <a:defRPr/>
            </a:pPr>
            <a:r>
              <a:rPr kumimoji="1" lang="en-US" altLang="zh-CN" sz="3200"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Talmy</a:t>
            </a:r>
            <a:r>
              <a:rPr kumimoji="1" lang="zh-CN" altLang="en-US" sz="3200"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a:t>
            </a:r>
            <a:r>
              <a:rPr kumimoji="1" lang="zh-CN" altLang="en-US" sz="3200" kern="0" dirty="0" smtClean="0">
                <a:solidFill>
                  <a:srgbClr val="000000"/>
                </a:solidFill>
                <a:latin typeface="微软雅黑" panose="020B0503020204020204" pitchFamily="34" charset="-122"/>
                <a:ea typeface="微软雅黑" panose="020B0503020204020204" pitchFamily="34" charset="-122"/>
              </a:rPr>
              <a:t>运动事件类型学</a:t>
            </a:r>
            <a:r>
              <a:rPr kumimoji="1" lang="zh-CN" altLang="en-US" sz="2400"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kumimoji="1" lang="en-US" altLang="zh-CN" sz="24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motion </a:t>
            </a:r>
            <a:r>
              <a:rPr kumimoji="1" lang="en-US" altLang="zh-CN" sz="2400"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event typology</a:t>
            </a:r>
            <a:r>
              <a:rPr kumimoji="1" lang="zh-CN" altLang="en-US" sz="2400"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kumimoji="1" lang="en-US" altLang="zh-CN" sz="2400"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marL="457200" indent="-457200" fontAlgn="base">
              <a:lnSpc>
                <a:spcPct val="110000"/>
              </a:lnSpc>
              <a:spcBef>
                <a:spcPct val="20000"/>
              </a:spcBef>
              <a:spcAft>
                <a:spcPct val="0"/>
              </a:spcAft>
              <a:buClr>
                <a:srgbClr val="000000"/>
              </a:buClr>
              <a:buSzPct val="70000"/>
              <a:buFont typeface="Wingdings" panose="05000000000000000000" pitchFamily="2" charset="2"/>
              <a:buChar char="Ø"/>
              <a:defRPr/>
            </a:pPr>
            <a:r>
              <a:rPr kumimoji="1" lang="en-US" altLang="zh-CN"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Talmy</a:t>
            </a:r>
            <a:r>
              <a:rPr kumimoji="1" lang="zh-CN" altLang="en-US"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根据运动事件中词汇化情况的不同，把语言分为两个类型</a:t>
            </a:r>
            <a:endParaRPr kumimoji="1" lang="en-US" altLang="zh-CN"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fontAlgn="base">
              <a:lnSpc>
                <a:spcPct val="110000"/>
              </a:lnSpc>
              <a:spcBef>
                <a:spcPct val="20000"/>
              </a:spcBef>
              <a:spcAft>
                <a:spcPct val="0"/>
              </a:spcAft>
              <a:buClr>
                <a:srgbClr val="000000"/>
              </a:buClr>
              <a:buSzPct val="70000"/>
              <a:defRPr/>
            </a:pPr>
            <a:r>
              <a:rPr kumimoji="1" lang="en-US" altLang="zh-CN" b="1"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kumimoji="1" lang="en-US" altLang="zh-CN" b="1"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kumimoji="1" lang="zh-CN" altLang="en-US" b="1"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卫星框架语言（</a:t>
            </a:r>
            <a:r>
              <a:rPr kumimoji="1" lang="en-US" altLang="zh-CN" b="1"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Satellite-framed language</a:t>
            </a:r>
            <a:r>
              <a:rPr kumimoji="1" lang="zh-CN" altLang="en-US" b="1"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kumimoji="1" lang="zh-CN" altLang="en-US"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运动和方式这两个语义成分合并投射到动词词根上</a:t>
            </a:r>
            <a:endParaRPr kumimoji="1" lang="en-US" altLang="zh-CN"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fontAlgn="base">
              <a:lnSpc>
                <a:spcPct val="110000"/>
              </a:lnSpc>
              <a:spcBef>
                <a:spcPct val="20000"/>
              </a:spcBef>
              <a:spcAft>
                <a:spcPct val="0"/>
              </a:spcAft>
              <a:buClr>
                <a:srgbClr val="000000"/>
              </a:buClr>
              <a:buSzPct val="70000"/>
              <a:defRPr/>
            </a:pPr>
            <a:r>
              <a:rPr kumimoji="1" lang="en-US" altLang="zh-CN" b="1"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kumimoji="1" lang="zh-CN" altLang="en-US" b="1"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动词框架语言（</a:t>
            </a:r>
            <a:r>
              <a:rPr kumimoji="1" lang="en-US" altLang="zh-CN" b="1"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kumimoji="1" lang="en-US" altLang="zh-CN" b="1"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Verb-framed </a:t>
            </a:r>
            <a:r>
              <a:rPr kumimoji="1" lang="en-US" altLang="zh-CN" b="1"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language </a:t>
            </a:r>
            <a:r>
              <a:rPr kumimoji="1" lang="zh-CN" altLang="en-US" b="1"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kumimoji="1" lang="zh-CN" altLang="en-US"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运动</a:t>
            </a:r>
            <a:r>
              <a:rPr kumimoji="1" lang="zh-CN" altLang="en-US"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和</a:t>
            </a:r>
            <a:r>
              <a:rPr kumimoji="1" lang="zh-CN" altLang="en-US"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路径</a:t>
            </a:r>
            <a:r>
              <a:rPr kumimoji="1" lang="zh-CN" altLang="en-US"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这</a:t>
            </a:r>
            <a:r>
              <a:rPr kumimoji="1" lang="zh-CN" altLang="en-US"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两个语义成分合并投射到动词词根上</a:t>
            </a:r>
            <a:endParaRPr kumimoji="1" lang="en-US" altLang="zh-CN"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fontAlgn="base">
              <a:lnSpc>
                <a:spcPct val="110000"/>
              </a:lnSpc>
              <a:spcBef>
                <a:spcPct val="20000"/>
              </a:spcBef>
              <a:spcAft>
                <a:spcPct val="0"/>
              </a:spcAft>
              <a:buClr>
                <a:srgbClr val="000000"/>
              </a:buClr>
              <a:buSzPct val="70000"/>
              <a:defRPr/>
            </a:pPr>
            <a:r>
              <a:rPr kumimoji="1" lang="en-US" altLang="zh-CN" b="1"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p>
          <a:p>
            <a:pPr fontAlgn="base">
              <a:lnSpc>
                <a:spcPct val="110000"/>
              </a:lnSpc>
              <a:spcBef>
                <a:spcPct val="20000"/>
              </a:spcBef>
              <a:spcAft>
                <a:spcPct val="0"/>
              </a:spcAft>
              <a:buClr>
                <a:srgbClr val="000000"/>
              </a:buClr>
              <a:buSzPct val="70000"/>
              <a:defRPr/>
            </a:pPr>
            <a:endParaRPr kumimoji="1" lang="en-US" altLang="zh-CN" sz="2400" kern="0" dirty="0" smtClean="0">
              <a:solidFill>
                <a:srgbClr val="000000"/>
              </a:solidFill>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12"/>
          </p:nvPr>
        </p:nvSpPr>
        <p:spPr/>
        <p:txBody>
          <a:bodyPr/>
          <a:lstStyle/>
          <a:p>
            <a:fld id="{47B07988-34B2-4014-AEBA-95FEB39318C4}" type="slidenum">
              <a:rPr lang="zh-CN" altLang="en-US" smtClean="0"/>
              <a:t>4</a:t>
            </a:fld>
            <a:endParaRPr lang="zh-CN" altLang="en-US" dirty="0"/>
          </a:p>
        </p:txBody>
      </p:sp>
      <p:sp>
        <p:nvSpPr>
          <p:cNvPr id="8" name="矩形 7"/>
          <p:cNvSpPr/>
          <p:nvPr/>
        </p:nvSpPr>
        <p:spPr>
          <a:xfrm>
            <a:off x="657430" y="5115185"/>
            <a:ext cx="10596723" cy="757130"/>
          </a:xfrm>
          <a:prstGeom prst="rect">
            <a:avLst/>
          </a:prstGeom>
        </p:spPr>
        <p:txBody>
          <a:bodyPr wrap="square">
            <a:spAutoFit/>
          </a:bodyPr>
          <a:lstStyle/>
          <a:p>
            <a:pPr marL="457200" indent="-457200" fontAlgn="base">
              <a:lnSpc>
                <a:spcPct val="110000"/>
              </a:lnSpc>
              <a:spcBef>
                <a:spcPct val="20000"/>
              </a:spcBef>
              <a:spcAft>
                <a:spcPct val="0"/>
              </a:spcAft>
              <a:buClr>
                <a:srgbClr val="000000"/>
              </a:buClr>
              <a:buSzPct val="70000"/>
              <a:buFont typeface="Wingdings" panose="05000000000000000000" pitchFamily="2" charset="2"/>
              <a:buChar char="Ø"/>
              <a:defRPr/>
            </a:pPr>
            <a:r>
              <a:rPr kumimoji="1" lang="en-US" altLang="zh-CN"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kumimoji="1" lang="zh-CN" altLang="en-US"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中瑞典语的</a:t>
            </a:r>
            <a:r>
              <a:rPr kumimoji="1" lang="en-US" altLang="zh-CN"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sprang</a:t>
            </a:r>
            <a:r>
              <a:rPr kumimoji="1" lang="zh-CN" altLang="en-US"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同时表示位移和运动方式（</a:t>
            </a:r>
            <a:r>
              <a:rPr kumimoji="1" lang="en-US" altLang="zh-CN"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kumimoji="1" lang="zh-CN" altLang="en-US"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跑）    </a:t>
            </a:r>
            <a:r>
              <a:rPr kumimoji="1" lang="en-US" altLang="zh-CN"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kumimoji="1" lang="en-US" altLang="zh-CN"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marL="457200" indent="-457200" fontAlgn="base">
              <a:lnSpc>
                <a:spcPct val="110000"/>
              </a:lnSpc>
              <a:spcBef>
                <a:spcPct val="20000"/>
              </a:spcBef>
              <a:spcAft>
                <a:spcPct val="0"/>
              </a:spcAft>
              <a:buClr>
                <a:srgbClr val="000000"/>
              </a:buClr>
              <a:buSzPct val="70000"/>
              <a:buFont typeface="Wingdings" panose="05000000000000000000" pitchFamily="2" charset="2"/>
              <a:buChar char="Ø"/>
              <a:defRPr/>
            </a:pPr>
            <a:r>
              <a:rPr kumimoji="1" lang="en-US" altLang="zh-CN"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kumimoji="1" lang="zh-CN" altLang="en-US"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中法语对应</a:t>
            </a:r>
            <a:r>
              <a:rPr kumimoji="1" lang="en-US" altLang="zh-CN"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ran</a:t>
            </a:r>
            <a:r>
              <a:rPr kumimoji="1" lang="zh-CN" altLang="en-US"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的词只表示运动方式，和表示位移的语义成分分别投射到不同的词汇上</a:t>
            </a:r>
            <a:endParaRPr kumimoji="1" lang="en-US" altLang="zh-CN"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矩形 4"/>
          <p:cNvSpPr/>
          <p:nvPr/>
        </p:nvSpPr>
        <p:spPr>
          <a:xfrm>
            <a:off x="654297" y="2436037"/>
            <a:ext cx="543739" cy="375616"/>
          </a:xfrm>
          <a:prstGeom prst="rect">
            <a:avLst/>
          </a:prstGeom>
        </p:spPr>
        <p:txBody>
          <a:bodyPr wrap="none">
            <a:spAutoFit/>
          </a:bodyPr>
          <a:lstStyle/>
          <a:p>
            <a:pPr fontAlgn="base">
              <a:lnSpc>
                <a:spcPct val="110000"/>
              </a:lnSpc>
              <a:spcBef>
                <a:spcPct val="20000"/>
              </a:spcBef>
              <a:spcAft>
                <a:spcPct val="0"/>
              </a:spcAft>
              <a:buClr>
                <a:srgbClr val="000000"/>
              </a:buClr>
              <a:buSzPct val="70000"/>
              <a:defRPr/>
            </a:pPr>
            <a:r>
              <a:rPr kumimoji="1" lang="en-US" altLang="zh-CN"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a:t>
            </a:r>
            <a:r>
              <a:rPr kumimoji="1" lang="zh-CN" altLang="en-US"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型</a:t>
            </a:r>
            <a:endParaRPr kumimoji="1" lang="en-US" altLang="zh-CN"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矩形 8"/>
          <p:cNvSpPr/>
          <p:nvPr/>
        </p:nvSpPr>
        <p:spPr>
          <a:xfrm>
            <a:off x="575789" y="3520853"/>
            <a:ext cx="639919" cy="375616"/>
          </a:xfrm>
          <a:prstGeom prst="rect">
            <a:avLst/>
          </a:prstGeom>
        </p:spPr>
        <p:txBody>
          <a:bodyPr wrap="none">
            <a:spAutoFit/>
          </a:bodyPr>
          <a:lstStyle/>
          <a:p>
            <a:pPr fontAlgn="base">
              <a:lnSpc>
                <a:spcPct val="110000"/>
              </a:lnSpc>
              <a:spcBef>
                <a:spcPct val="20000"/>
              </a:spcBef>
              <a:spcAft>
                <a:spcPct val="0"/>
              </a:spcAft>
              <a:buClr>
                <a:srgbClr val="000000"/>
              </a:buClr>
              <a:buSzPct val="70000"/>
              <a:defRPr/>
            </a:pPr>
            <a:r>
              <a:rPr kumimoji="1" lang="en-US" altLang="zh-CN"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V</a:t>
            </a:r>
            <a:r>
              <a:rPr kumimoji="1" lang="zh-CN" altLang="en-US"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型</a:t>
            </a:r>
            <a:endParaRPr kumimoji="1" lang="en-US" altLang="zh-CN"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0007" y="2511347"/>
            <a:ext cx="7944195" cy="2603838"/>
          </a:xfrm>
          <a:prstGeom prst="rect">
            <a:avLst/>
          </a:prstGeom>
        </p:spPr>
      </p:pic>
    </p:spTree>
    <p:extLst>
      <p:ext uri="{BB962C8B-B14F-4D97-AF65-F5344CB8AC3E}">
        <p14:creationId xmlns:p14="http://schemas.microsoft.com/office/powerpoint/2010/main" val="28519456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7080" y="442339"/>
            <a:ext cx="395999" cy="669046"/>
          </a:xfrm>
          <a:prstGeom prst="rect">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sp>
        <p:nvSpPr>
          <p:cNvPr id="34" name="矩形 33"/>
          <p:cNvSpPr/>
          <p:nvPr/>
        </p:nvSpPr>
        <p:spPr>
          <a:xfrm>
            <a:off x="494147" y="442316"/>
            <a:ext cx="163285" cy="6690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6150" y="449517"/>
            <a:ext cx="2330697" cy="654646"/>
          </a:xfrm>
          <a:prstGeom prst="rect">
            <a:avLst/>
          </a:prstGeom>
        </p:spPr>
      </p:pic>
      <p:sp>
        <p:nvSpPr>
          <p:cNvPr id="39" name="矩形 38"/>
          <p:cNvSpPr/>
          <p:nvPr/>
        </p:nvSpPr>
        <p:spPr>
          <a:xfrm>
            <a:off x="11994002" y="442316"/>
            <a:ext cx="198000" cy="669046"/>
          </a:xfrm>
          <a:prstGeom prst="rect">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sp>
        <p:nvSpPr>
          <p:cNvPr id="4" name="矩形 3"/>
          <p:cNvSpPr/>
          <p:nvPr/>
        </p:nvSpPr>
        <p:spPr>
          <a:xfrm>
            <a:off x="657431" y="903160"/>
            <a:ext cx="11238561" cy="596253"/>
          </a:xfrm>
          <a:prstGeom prst="rect">
            <a:avLst/>
          </a:prstGeom>
        </p:spPr>
        <p:txBody>
          <a:bodyPr wrap="square">
            <a:spAutoFit/>
          </a:bodyPr>
          <a:lstStyle/>
          <a:p>
            <a:pPr marL="342900" lvl="0" indent="-342900" fontAlgn="base">
              <a:lnSpc>
                <a:spcPct val="110000"/>
              </a:lnSpc>
              <a:spcBef>
                <a:spcPct val="20000"/>
              </a:spcBef>
              <a:spcAft>
                <a:spcPct val="0"/>
              </a:spcAft>
              <a:buClr>
                <a:srgbClr val="000000"/>
              </a:buClr>
              <a:buSzPct val="70000"/>
              <a:buFont typeface="Wingdings" pitchFamily="2" charset="2"/>
              <a:buChar char="l"/>
              <a:defRPr/>
            </a:pPr>
            <a:r>
              <a:rPr kumimoji="1" lang="en-US" altLang="zh-CN" sz="3200" kern="0" dirty="0">
                <a:solidFill>
                  <a:srgbClr val="000000"/>
                </a:solidFill>
                <a:latin typeface="Times New Roman" panose="02020603050405020304" pitchFamily="18" charset="0"/>
                <a:cs typeface="Times New Roman" panose="02020603050405020304" pitchFamily="18" charset="0"/>
              </a:rPr>
              <a:t>HSS</a:t>
            </a:r>
            <a:r>
              <a:rPr kumimoji="1" lang="zh-CN" altLang="en-US" sz="3200" kern="0" dirty="0">
                <a:solidFill>
                  <a:srgbClr val="000000"/>
                </a:solidFill>
                <a:latin typeface="微软雅黑" panose="020B0503020204020204" pitchFamily="34" charset="-122"/>
                <a:ea typeface="微软雅黑" panose="020B0503020204020204" pitchFamily="34" charset="-122"/>
              </a:rPr>
              <a:t>理论下分析两种语言运动事件的表达</a:t>
            </a:r>
            <a:endParaRPr kumimoji="1" lang="en-US" altLang="zh-CN" sz="3200" kern="0" dirty="0">
              <a:solidFill>
                <a:srgbClr val="000000"/>
              </a:solidFill>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12"/>
          </p:nvPr>
        </p:nvSpPr>
        <p:spPr/>
        <p:txBody>
          <a:bodyPr/>
          <a:lstStyle/>
          <a:p>
            <a:fld id="{47B07988-34B2-4014-AEBA-95FEB39318C4}" type="slidenum">
              <a:rPr lang="zh-CN" altLang="en-US" smtClean="0"/>
              <a:t>40</a:t>
            </a:fld>
            <a:endParaRPr lang="zh-CN" altLang="en-US" dirty="0"/>
          </a:p>
        </p:txBody>
      </p:sp>
      <p:sp>
        <p:nvSpPr>
          <p:cNvPr id="11" name="标题 1"/>
          <p:cNvSpPr txBox="1">
            <a:spLocks/>
          </p:cNvSpPr>
          <p:nvPr/>
        </p:nvSpPr>
        <p:spPr bwMode="auto">
          <a:xfrm>
            <a:off x="2524760" y="37560"/>
            <a:ext cx="5784850" cy="823913"/>
          </a:xfrm>
          <a:prstGeom prst="rect">
            <a:avLst/>
          </a:prstGeom>
          <a:noFill/>
          <a:ln w="9525">
            <a:noFill/>
            <a:miter lim="800000"/>
            <a:headEnd/>
            <a:tailEnd/>
          </a:ln>
        </p:spPr>
        <p:txBody>
          <a:bodyPr vert="horz" wrap="none" lIns="0" tIns="45720" rIns="0" bIns="45720" numCol="1" anchor="ctr" anchorCtr="0" compatLnSpc="1">
            <a:prstTxWarp prst="textNoShape">
              <a:avLst/>
            </a:prstTxWarp>
          </a:bodyPr>
          <a:lstStyle>
            <a:lvl1pPr algn="ctr" rtl="0" eaLnBrk="1" fontAlgn="base" hangingPunct="1">
              <a:spcBef>
                <a:spcPct val="0"/>
              </a:spcBef>
              <a:spcAft>
                <a:spcPct val="0"/>
              </a:spcAft>
              <a:defRPr kumimoji="1" sz="4000" b="1">
                <a:solidFill>
                  <a:srgbClr val="FF3300"/>
                </a:solidFill>
                <a:latin typeface="微软雅黑" panose="020B0503020204020204" pitchFamily="34" charset="-122"/>
                <a:ea typeface="微软雅黑" panose="020B0503020204020204" pitchFamily="34" charset="-122"/>
                <a:cs typeface="+mj-cs"/>
              </a:defRPr>
            </a:lvl1pPr>
            <a:lvl2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2pPr>
            <a:lvl3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3pPr>
            <a:lvl4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4pPr>
            <a:lvl5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5pPr>
            <a:lvl6pPr marL="4572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6pPr>
            <a:lvl7pPr marL="9144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7pPr>
            <a:lvl8pPr marL="13716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8pPr>
            <a:lvl9pPr marL="18288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CN" altLang="en-US" kern="0" dirty="0" smtClean="0">
                <a:solidFill>
                  <a:schemeClr val="tx1"/>
                </a:solidFill>
              </a:rPr>
              <a:t>本文工作</a:t>
            </a:r>
            <a:endParaRPr kumimoji="1" lang="zh-CN" altLang="en-US" sz="40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j-cs"/>
            </a:endParaRPr>
          </a:p>
        </p:txBody>
      </p:sp>
      <p:sp>
        <p:nvSpPr>
          <p:cNvPr id="8" name="矩形 7"/>
          <p:cNvSpPr/>
          <p:nvPr/>
        </p:nvSpPr>
        <p:spPr>
          <a:xfrm>
            <a:off x="1084546" y="1742103"/>
            <a:ext cx="10269253" cy="369332"/>
          </a:xfrm>
          <a:prstGeom prst="rect">
            <a:avLst/>
          </a:prstGeom>
        </p:spPr>
        <p:txBody>
          <a:bodyPr wrap="square">
            <a:spAutoFit/>
          </a:bodyPr>
          <a:lstStyle/>
          <a:p>
            <a:endParaRPr lang="zh-CN" altLang="en-US" dirty="0">
              <a:latin typeface="Times New Roman" panose="02020603050405020304" pitchFamily="18" charset="0"/>
              <a:cs typeface="Times New Roman" panose="02020603050405020304" pitchFamily="18" charset="0"/>
            </a:endParaRPr>
          </a:p>
        </p:txBody>
      </p:sp>
      <p:sp>
        <p:nvSpPr>
          <p:cNvPr id="14" name="矩形 13"/>
          <p:cNvSpPr/>
          <p:nvPr/>
        </p:nvSpPr>
        <p:spPr>
          <a:xfrm>
            <a:off x="986535" y="1331109"/>
            <a:ext cx="10909457" cy="646331"/>
          </a:xfrm>
          <a:prstGeom prst="rect">
            <a:avLst/>
          </a:prstGeom>
        </p:spPr>
        <p:txBody>
          <a:bodyPr wrap="square">
            <a:spAutoFit/>
          </a:bodyPr>
          <a:lstStyle/>
          <a:p>
            <a:endParaRPr lang="en-US" altLang="zh-CN"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zh-CN" altLang="zh-CN" dirty="0"/>
              <a:t>聚焦不同语义类表达的</a:t>
            </a:r>
            <a:r>
              <a:rPr lang="zh-CN" altLang="zh-CN" dirty="0" smtClean="0"/>
              <a:t>定量分析</a:t>
            </a:r>
            <a:endParaRPr lang="en-US" altLang="zh-CN" dirty="0" smtClean="0"/>
          </a:p>
        </p:txBody>
      </p:sp>
      <p:sp>
        <p:nvSpPr>
          <p:cNvPr id="5" name="矩形 4"/>
          <p:cNvSpPr/>
          <p:nvPr/>
        </p:nvSpPr>
        <p:spPr>
          <a:xfrm>
            <a:off x="1084545" y="2220130"/>
            <a:ext cx="10099270" cy="2862322"/>
          </a:xfrm>
          <a:prstGeom prst="rect">
            <a:avLst/>
          </a:prstGeom>
        </p:spPr>
        <p:txBody>
          <a:bodyPr wrap="square">
            <a:spAutoFit/>
          </a:bodyPr>
          <a:lstStyle/>
          <a:p>
            <a:pPr marL="342900" lvl="0" indent="-342900" algn="just">
              <a:spcAft>
                <a:spcPts val="0"/>
              </a:spcAft>
              <a:buFont typeface="+mj-lt"/>
              <a:buAutoNum type="arabicPeriod"/>
            </a:pPr>
            <a:r>
              <a:rPr lang="zh-CN" altLang="en-US" kern="100" dirty="0" smtClean="0">
                <a:latin typeface="Times New Roman" panose="02020603050405020304" pitchFamily="18" charset="0"/>
                <a:ea typeface="黑体" panose="02010609060101010101" pitchFamily="49" charset="-122"/>
                <a:cs typeface="Times New Roman" panose="02020603050405020304" pitchFamily="18" charset="0"/>
              </a:rPr>
              <a:t>首先</a:t>
            </a:r>
            <a:r>
              <a:rPr lang="zh-CN" altLang="en-US" kern="100" dirty="0">
                <a:latin typeface="Times New Roman" panose="02020603050405020304" pitchFamily="18" charset="0"/>
                <a:ea typeface="黑体" panose="02010609060101010101" pitchFamily="49" charset="-122"/>
                <a:cs typeface="Times New Roman" panose="02020603050405020304" pitchFamily="18" charset="0"/>
              </a:rPr>
              <a:t>可以发现，虽然在</a:t>
            </a:r>
            <a:r>
              <a:rPr lang="en-US" altLang="zh-CN" kern="100" dirty="0">
                <a:latin typeface="Times New Roman" panose="02020603050405020304" pitchFamily="18" charset="0"/>
                <a:ea typeface="黑体" panose="02010609060101010101" pitchFamily="49" charset="-122"/>
                <a:cs typeface="Times New Roman" panose="02020603050405020304" pitchFamily="18" charset="0"/>
              </a:rPr>
              <a:t>Talmy</a:t>
            </a:r>
            <a:r>
              <a:rPr lang="zh-CN" altLang="en-US" kern="100" dirty="0">
                <a:latin typeface="Times New Roman" panose="02020603050405020304" pitchFamily="18" charset="0"/>
                <a:ea typeface="黑体" panose="02010609060101010101" pitchFamily="49" charset="-122"/>
                <a:cs typeface="Times New Roman" panose="02020603050405020304" pitchFamily="18" charset="0"/>
              </a:rPr>
              <a:t>类型理论里一般将泰卢固语视为</a:t>
            </a:r>
            <a:r>
              <a:rPr lang="en-US" altLang="zh-CN" kern="100" dirty="0">
                <a:latin typeface="Times New Roman" panose="02020603050405020304" pitchFamily="18" charset="0"/>
                <a:ea typeface="黑体" panose="02010609060101010101" pitchFamily="49" charset="-122"/>
                <a:cs typeface="Times New Roman" panose="02020603050405020304" pitchFamily="18" charset="0"/>
              </a:rPr>
              <a:t>V</a:t>
            </a:r>
            <a:r>
              <a:rPr lang="zh-CN" altLang="en-US" kern="100" dirty="0">
                <a:latin typeface="Times New Roman" panose="02020603050405020304" pitchFamily="18" charset="0"/>
                <a:ea typeface="黑体" panose="02010609060101010101" pitchFamily="49" charset="-122"/>
                <a:cs typeface="Times New Roman" panose="02020603050405020304" pitchFamily="18" charset="0"/>
              </a:rPr>
              <a:t>型语言，但泰卢固语使用的动词仅有</a:t>
            </a:r>
            <a:r>
              <a:rPr lang="en-US" altLang="zh-CN" kern="100" dirty="0">
                <a:latin typeface="Times New Roman" panose="02020603050405020304" pitchFamily="18" charset="0"/>
                <a:ea typeface="黑体" panose="02010609060101010101" pitchFamily="49" charset="-122"/>
                <a:cs typeface="Times New Roman" panose="02020603050405020304" pitchFamily="18" charset="0"/>
              </a:rPr>
              <a:t>4</a:t>
            </a:r>
            <a:r>
              <a:rPr lang="zh-CN" altLang="en-US" kern="100" dirty="0">
                <a:latin typeface="Times New Roman" panose="02020603050405020304" pitchFamily="18" charset="0"/>
                <a:ea typeface="黑体" panose="02010609060101010101" pitchFamily="49" charset="-122"/>
                <a:cs typeface="Times New Roman" panose="02020603050405020304" pitchFamily="18" charset="0"/>
              </a:rPr>
              <a:t>类</a:t>
            </a:r>
            <a:r>
              <a:rPr lang="en-US" altLang="zh-CN" kern="100" dirty="0">
                <a:latin typeface="Times New Roman" panose="02020603050405020304" pitchFamily="18" charset="0"/>
                <a:ea typeface="黑体" panose="02010609060101010101" pitchFamily="49" charset="-122"/>
                <a:cs typeface="Times New Roman" panose="02020603050405020304" pitchFamily="18" charset="0"/>
              </a:rPr>
              <a:t>10</a:t>
            </a:r>
            <a:r>
              <a:rPr lang="zh-CN" altLang="en-US" kern="100" dirty="0">
                <a:latin typeface="Times New Roman" panose="02020603050405020304" pitchFamily="18" charset="0"/>
                <a:ea typeface="黑体" panose="02010609060101010101" pitchFamily="49" charset="-122"/>
                <a:cs typeface="Times New Roman" panose="02020603050405020304" pitchFamily="18" charset="0"/>
              </a:rPr>
              <a:t>例，而</a:t>
            </a:r>
            <a:r>
              <a:rPr lang="en-US" altLang="zh-CN" kern="100" dirty="0">
                <a:latin typeface="Times New Roman" panose="02020603050405020304" pitchFamily="18" charset="0"/>
                <a:ea typeface="黑体" panose="02010609060101010101" pitchFamily="49" charset="-122"/>
                <a:cs typeface="Times New Roman" panose="02020603050405020304" pitchFamily="18" charset="0"/>
              </a:rPr>
              <a:t>2</a:t>
            </a:r>
            <a:r>
              <a:rPr lang="zh-CN" altLang="en-US" kern="100" dirty="0">
                <a:latin typeface="Times New Roman" panose="02020603050405020304" pitchFamily="18" charset="0"/>
                <a:ea typeface="黑体" panose="02010609060101010101" pitchFamily="49" charset="-122"/>
                <a:cs typeface="Times New Roman" panose="02020603050405020304" pitchFamily="18" charset="0"/>
              </a:rPr>
              <a:t>类格标记的使用比较广泛。泰语的情况相反，泰语更倾向使用动词表达路径，介词使用相对较少。不考虑这个差异，两种语言表达路径的总数是接近的</a:t>
            </a:r>
            <a:r>
              <a:rPr lang="zh-CN" altLang="en-US"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kern="100" dirty="0">
              <a:latin typeface="Times New Roman" panose="02020603050405020304" pitchFamily="18" charset="0"/>
              <a:ea typeface="黑体" panose="02010609060101010101" pitchFamily="49" charset="-122"/>
              <a:cs typeface="Times New Roman" panose="02020603050405020304" pitchFamily="18" charset="0"/>
            </a:endParaRPr>
          </a:p>
          <a:p>
            <a:pPr marL="342900" lvl="0" indent="-342900" algn="just">
              <a:spcAft>
                <a:spcPts val="0"/>
              </a:spcAft>
              <a:buFont typeface="+mj-lt"/>
              <a:buAutoNum type="arabicPeriod"/>
            </a:pPr>
            <a:endParaRPr lang="zh-CN" altLang="en-US" kern="100" dirty="0">
              <a:latin typeface="Times New Roman" panose="02020603050405020304" pitchFamily="18" charset="0"/>
              <a:ea typeface="黑体" panose="02010609060101010101" pitchFamily="49" charset="-122"/>
              <a:cs typeface="Times New Roman" panose="02020603050405020304" pitchFamily="18" charset="0"/>
            </a:endParaRPr>
          </a:p>
          <a:p>
            <a:pPr marL="342900" lvl="0" indent="-342900" algn="just">
              <a:spcAft>
                <a:spcPts val="0"/>
              </a:spcAft>
              <a:buFont typeface="+mj-lt"/>
              <a:buAutoNum type="arabicPeriod"/>
            </a:pPr>
            <a:r>
              <a:rPr lang="zh-CN" altLang="en-US" kern="100" dirty="0" smtClean="0">
                <a:latin typeface="Times New Roman" panose="02020603050405020304" pitchFamily="18" charset="0"/>
                <a:ea typeface="黑体" panose="02010609060101010101" pitchFamily="49" charset="-122"/>
                <a:cs typeface="Times New Roman" panose="02020603050405020304" pitchFamily="18" charset="0"/>
              </a:rPr>
              <a:t>两种</a:t>
            </a:r>
            <a:r>
              <a:rPr lang="zh-CN" altLang="en-US" kern="100" dirty="0">
                <a:latin typeface="Times New Roman" panose="02020603050405020304" pitchFamily="18" charset="0"/>
                <a:ea typeface="黑体" panose="02010609060101010101" pitchFamily="49" charset="-122"/>
                <a:cs typeface="Times New Roman" panose="02020603050405020304" pitchFamily="18" charset="0"/>
              </a:rPr>
              <a:t>语言表达方向的类型和比例差异不大</a:t>
            </a:r>
            <a:r>
              <a:rPr lang="zh-CN" altLang="en-US" kern="100" dirty="0">
                <a:latin typeface="Times New Roman" panose="02020603050405020304" pitchFamily="18" charset="0"/>
                <a:ea typeface="黑体" panose="02010609060101010101" pitchFamily="49" charset="-122"/>
                <a:cs typeface="Times New Roman" panose="02020603050405020304" pitchFamily="18" charset="0"/>
              </a:rPr>
              <a:t>，视点中心</a:t>
            </a:r>
            <a:r>
              <a:rPr lang="en-US" altLang="zh-CN" kern="100" dirty="0" smtClean="0">
                <a:latin typeface="Times New Roman" panose="02020603050405020304" pitchFamily="18" charset="0"/>
                <a:ea typeface="黑体" panose="02010609060101010101" pitchFamily="49" charset="-122"/>
                <a:cs typeface="Times New Roman" panose="02020603050405020304" pitchFamily="18" charset="0"/>
              </a:rPr>
              <a:t>VC</a:t>
            </a:r>
            <a:r>
              <a:rPr lang="zh-CN" altLang="en-US" kern="100" dirty="0" smtClean="0">
                <a:latin typeface="Times New Roman" panose="02020603050405020304" pitchFamily="18" charset="0"/>
                <a:ea typeface="黑体" panose="02010609060101010101" pitchFamily="49" charset="-122"/>
                <a:cs typeface="Times New Roman" panose="02020603050405020304" pitchFamily="18" charset="0"/>
              </a:rPr>
              <a:t>占</a:t>
            </a:r>
            <a:r>
              <a:rPr lang="zh-CN" altLang="en-US" kern="100" dirty="0">
                <a:latin typeface="Times New Roman" panose="02020603050405020304" pitchFamily="18" charset="0"/>
                <a:ea typeface="黑体" panose="02010609060101010101" pitchFamily="49" charset="-122"/>
                <a:cs typeface="Times New Roman" panose="02020603050405020304" pitchFamily="18" charset="0"/>
              </a:rPr>
              <a:t>主导地位</a:t>
            </a:r>
            <a:r>
              <a:rPr lang="zh-CN" altLang="en-US" kern="100" dirty="0">
                <a:latin typeface="Times New Roman" panose="02020603050405020304" pitchFamily="18" charset="0"/>
                <a:ea typeface="黑体" panose="02010609060101010101" pitchFamily="49" charset="-122"/>
                <a:cs typeface="Times New Roman" panose="02020603050405020304" pitchFamily="18" charset="0"/>
              </a:rPr>
              <a:t>，地心</a:t>
            </a:r>
            <a:r>
              <a:rPr lang="en-US" altLang="zh-CN" kern="100" dirty="0" smtClean="0">
                <a:latin typeface="Times New Roman" panose="02020603050405020304" pitchFamily="18" charset="0"/>
                <a:ea typeface="黑体" panose="02010609060101010101" pitchFamily="49" charset="-122"/>
                <a:cs typeface="Times New Roman" panose="02020603050405020304" pitchFamily="18" charset="0"/>
              </a:rPr>
              <a:t>GC</a:t>
            </a:r>
            <a:r>
              <a:rPr lang="zh-CN" altLang="en-US" kern="100" dirty="0" smtClean="0">
                <a:latin typeface="Times New Roman" panose="02020603050405020304" pitchFamily="18" charset="0"/>
                <a:ea typeface="黑体" panose="02010609060101010101" pitchFamily="49" charset="-122"/>
                <a:cs typeface="Times New Roman" panose="02020603050405020304" pitchFamily="18" charset="0"/>
              </a:rPr>
              <a:t>次之</a:t>
            </a:r>
            <a:r>
              <a:rPr lang="zh-CN" altLang="en-US" kern="100" dirty="0">
                <a:latin typeface="Times New Roman" panose="02020603050405020304" pitchFamily="18" charset="0"/>
                <a:ea typeface="黑体" panose="02010609060101010101" pitchFamily="49" charset="-122"/>
                <a:cs typeface="Times New Roman" panose="02020603050405020304" pitchFamily="18" charset="0"/>
              </a:rPr>
              <a:t>。根据</a:t>
            </a:r>
            <a:r>
              <a:rPr lang="en-US" altLang="zh-CN" kern="100" dirty="0">
                <a:latin typeface="Times New Roman" panose="02020603050405020304" pitchFamily="18" charset="0"/>
                <a:ea typeface="黑体" panose="02010609060101010101" pitchFamily="49" charset="-122"/>
                <a:cs typeface="Times New Roman" panose="02020603050405020304" pitchFamily="18" charset="0"/>
              </a:rPr>
              <a:t>token</a:t>
            </a:r>
            <a:r>
              <a:rPr lang="zh-CN" altLang="en-US" kern="100" dirty="0">
                <a:latin typeface="Times New Roman" panose="02020603050405020304" pitchFamily="18" charset="0"/>
                <a:ea typeface="黑体" panose="02010609060101010101" pitchFamily="49" charset="-122"/>
                <a:cs typeface="Times New Roman" panose="02020603050405020304" pitchFamily="18" charset="0"/>
              </a:rPr>
              <a:t>数量，泰卢固语更频繁地表达方向语义类。这可能是因为泰语的连续动词结构比较容易通过指示动词的组合</a:t>
            </a:r>
            <a:r>
              <a:rPr lang="en-US" altLang="zh-CN" kern="100" dirty="0">
                <a:latin typeface="Times New Roman" panose="02020603050405020304" pitchFamily="18" charset="0"/>
                <a:ea typeface="黑体" panose="02010609060101010101" pitchFamily="49" charset="-122"/>
                <a:cs typeface="Times New Roman" panose="02020603050405020304" pitchFamily="18" charset="0"/>
              </a:rPr>
              <a:t>Direction = V + V</a:t>
            </a:r>
            <a:r>
              <a:rPr lang="zh-CN" altLang="en-US" kern="100" dirty="0">
                <a:latin typeface="Times New Roman" panose="02020603050405020304" pitchFamily="18" charset="0"/>
                <a:ea typeface="黑体" panose="02010609060101010101" pitchFamily="49" charset="-122"/>
                <a:cs typeface="Times New Roman" panose="02020603050405020304" pitchFamily="18" charset="0"/>
              </a:rPr>
              <a:t>或方向在动词和复合名词的</a:t>
            </a:r>
            <a:r>
              <a:rPr lang="zh-CN" altLang="en-US" kern="100" dirty="0" smtClean="0">
                <a:latin typeface="Times New Roman" panose="02020603050405020304" pitchFamily="18" charset="0"/>
                <a:ea typeface="黑体" panose="02010609060101010101" pitchFamily="49" charset="-122"/>
                <a:cs typeface="Times New Roman" panose="02020603050405020304" pitchFamily="18" charset="0"/>
              </a:rPr>
              <a:t>分布</a:t>
            </a:r>
            <a:r>
              <a:rPr lang="en-US" altLang="zh-CN" kern="100"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kern="100" dirty="0">
                <a:latin typeface="Times New Roman" panose="02020603050405020304" pitchFamily="18" charset="0"/>
                <a:ea typeface="黑体" panose="02010609060101010101" pitchFamily="49" charset="-122"/>
                <a:cs typeface="Times New Roman" panose="02020603050405020304" pitchFamily="18" charset="0"/>
              </a:rPr>
              <a:t>Direction = V + Compound N)</a:t>
            </a:r>
            <a:r>
              <a:rPr lang="zh-CN" altLang="en-US" kern="100" dirty="0">
                <a:latin typeface="Times New Roman" panose="02020603050405020304" pitchFamily="18" charset="0"/>
                <a:ea typeface="黑体" panose="02010609060101010101" pitchFamily="49" charset="-122"/>
                <a:cs typeface="Times New Roman" panose="02020603050405020304" pitchFamily="18" charset="0"/>
              </a:rPr>
              <a:t>来实现，而泰卢固语则没有这种模式。</a:t>
            </a:r>
          </a:p>
          <a:p>
            <a:pPr lvl="0" algn="just">
              <a:spcAft>
                <a:spcPts val="0"/>
              </a:spcAft>
            </a:pPr>
            <a:endParaRPr lang="en-US" altLang="zh-CN" kern="100" dirty="0" smtClean="0">
              <a:latin typeface="等线" panose="02010600030101010101" pitchFamily="2" charset="-122"/>
              <a:cs typeface="Times New Roman" panose="02020603050405020304" pitchFamily="18" charset="0"/>
            </a:endParaRPr>
          </a:p>
          <a:p>
            <a:pPr lvl="0" algn="just">
              <a:spcAft>
                <a:spcPts val="0"/>
              </a:spcAft>
            </a:pPr>
            <a:endParaRPr lang="zh-CN" altLang="zh-CN" kern="100" dirty="0">
              <a:latin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5329732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7080" y="442339"/>
            <a:ext cx="395999" cy="669046"/>
          </a:xfrm>
          <a:prstGeom prst="rect">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sp>
        <p:nvSpPr>
          <p:cNvPr id="34" name="矩形 33"/>
          <p:cNvSpPr/>
          <p:nvPr/>
        </p:nvSpPr>
        <p:spPr>
          <a:xfrm>
            <a:off x="494147" y="442316"/>
            <a:ext cx="163285" cy="6690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6150" y="449517"/>
            <a:ext cx="2330697" cy="654646"/>
          </a:xfrm>
          <a:prstGeom prst="rect">
            <a:avLst/>
          </a:prstGeom>
        </p:spPr>
      </p:pic>
      <p:sp>
        <p:nvSpPr>
          <p:cNvPr id="39" name="矩形 38"/>
          <p:cNvSpPr/>
          <p:nvPr/>
        </p:nvSpPr>
        <p:spPr>
          <a:xfrm>
            <a:off x="11994002" y="442316"/>
            <a:ext cx="198000" cy="669046"/>
          </a:xfrm>
          <a:prstGeom prst="rect">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sp>
        <p:nvSpPr>
          <p:cNvPr id="4" name="矩形 3"/>
          <p:cNvSpPr/>
          <p:nvPr/>
        </p:nvSpPr>
        <p:spPr>
          <a:xfrm>
            <a:off x="657431" y="903160"/>
            <a:ext cx="11238561" cy="596253"/>
          </a:xfrm>
          <a:prstGeom prst="rect">
            <a:avLst/>
          </a:prstGeom>
        </p:spPr>
        <p:txBody>
          <a:bodyPr wrap="square">
            <a:spAutoFit/>
          </a:bodyPr>
          <a:lstStyle/>
          <a:p>
            <a:pPr marL="342900" lvl="0" indent="-342900" fontAlgn="base">
              <a:lnSpc>
                <a:spcPct val="110000"/>
              </a:lnSpc>
              <a:spcBef>
                <a:spcPct val="20000"/>
              </a:spcBef>
              <a:spcAft>
                <a:spcPct val="0"/>
              </a:spcAft>
              <a:buClr>
                <a:srgbClr val="000000"/>
              </a:buClr>
              <a:buSzPct val="70000"/>
              <a:buFont typeface="Wingdings" pitchFamily="2" charset="2"/>
              <a:buChar char="l"/>
              <a:defRPr/>
            </a:pPr>
            <a:r>
              <a:rPr kumimoji="1" lang="en-US" altLang="zh-CN" sz="3200" kern="0" dirty="0">
                <a:solidFill>
                  <a:srgbClr val="000000"/>
                </a:solidFill>
                <a:latin typeface="Times New Roman" panose="02020603050405020304" pitchFamily="18" charset="0"/>
                <a:cs typeface="Times New Roman" panose="02020603050405020304" pitchFamily="18" charset="0"/>
              </a:rPr>
              <a:t>HSS</a:t>
            </a:r>
            <a:r>
              <a:rPr kumimoji="1" lang="zh-CN" altLang="en-US" sz="3200" kern="0" dirty="0">
                <a:solidFill>
                  <a:srgbClr val="000000"/>
                </a:solidFill>
                <a:latin typeface="微软雅黑" panose="020B0503020204020204" pitchFamily="34" charset="-122"/>
                <a:ea typeface="微软雅黑" panose="020B0503020204020204" pitchFamily="34" charset="-122"/>
              </a:rPr>
              <a:t>理论下分析两种语言运动事件的表达</a:t>
            </a:r>
            <a:endParaRPr kumimoji="1" lang="en-US" altLang="zh-CN" sz="3200" kern="0" dirty="0">
              <a:solidFill>
                <a:srgbClr val="000000"/>
              </a:solidFill>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12"/>
          </p:nvPr>
        </p:nvSpPr>
        <p:spPr/>
        <p:txBody>
          <a:bodyPr/>
          <a:lstStyle/>
          <a:p>
            <a:fld id="{47B07988-34B2-4014-AEBA-95FEB39318C4}" type="slidenum">
              <a:rPr lang="zh-CN" altLang="en-US" smtClean="0"/>
              <a:t>41</a:t>
            </a:fld>
            <a:endParaRPr lang="zh-CN" altLang="en-US" dirty="0"/>
          </a:p>
        </p:txBody>
      </p:sp>
      <p:sp>
        <p:nvSpPr>
          <p:cNvPr id="11" name="标题 1"/>
          <p:cNvSpPr txBox="1">
            <a:spLocks/>
          </p:cNvSpPr>
          <p:nvPr/>
        </p:nvSpPr>
        <p:spPr bwMode="auto">
          <a:xfrm>
            <a:off x="2524760" y="37560"/>
            <a:ext cx="5784850" cy="823913"/>
          </a:xfrm>
          <a:prstGeom prst="rect">
            <a:avLst/>
          </a:prstGeom>
          <a:noFill/>
          <a:ln w="9525">
            <a:noFill/>
            <a:miter lim="800000"/>
            <a:headEnd/>
            <a:tailEnd/>
          </a:ln>
        </p:spPr>
        <p:txBody>
          <a:bodyPr vert="horz" wrap="none" lIns="0" tIns="45720" rIns="0" bIns="45720" numCol="1" anchor="ctr" anchorCtr="0" compatLnSpc="1">
            <a:prstTxWarp prst="textNoShape">
              <a:avLst/>
            </a:prstTxWarp>
          </a:bodyPr>
          <a:lstStyle>
            <a:lvl1pPr algn="ctr" rtl="0" eaLnBrk="1" fontAlgn="base" hangingPunct="1">
              <a:spcBef>
                <a:spcPct val="0"/>
              </a:spcBef>
              <a:spcAft>
                <a:spcPct val="0"/>
              </a:spcAft>
              <a:defRPr kumimoji="1" sz="4000" b="1">
                <a:solidFill>
                  <a:srgbClr val="FF3300"/>
                </a:solidFill>
                <a:latin typeface="微软雅黑" panose="020B0503020204020204" pitchFamily="34" charset="-122"/>
                <a:ea typeface="微软雅黑" panose="020B0503020204020204" pitchFamily="34" charset="-122"/>
                <a:cs typeface="+mj-cs"/>
              </a:defRPr>
            </a:lvl1pPr>
            <a:lvl2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2pPr>
            <a:lvl3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3pPr>
            <a:lvl4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4pPr>
            <a:lvl5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5pPr>
            <a:lvl6pPr marL="4572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6pPr>
            <a:lvl7pPr marL="9144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7pPr>
            <a:lvl8pPr marL="13716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8pPr>
            <a:lvl9pPr marL="18288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CN" altLang="en-US" kern="0" dirty="0" smtClean="0">
                <a:solidFill>
                  <a:schemeClr val="tx1"/>
                </a:solidFill>
              </a:rPr>
              <a:t>本文工作</a:t>
            </a:r>
            <a:endParaRPr kumimoji="1" lang="zh-CN" altLang="en-US" sz="40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j-cs"/>
            </a:endParaRPr>
          </a:p>
        </p:txBody>
      </p:sp>
      <p:sp>
        <p:nvSpPr>
          <p:cNvPr id="8" name="矩形 7"/>
          <p:cNvSpPr/>
          <p:nvPr/>
        </p:nvSpPr>
        <p:spPr>
          <a:xfrm>
            <a:off x="1084546" y="1742103"/>
            <a:ext cx="10269253" cy="369332"/>
          </a:xfrm>
          <a:prstGeom prst="rect">
            <a:avLst/>
          </a:prstGeom>
        </p:spPr>
        <p:txBody>
          <a:bodyPr wrap="square">
            <a:spAutoFit/>
          </a:bodyPr>
          <a:lstStyle/>
          <a:p>
            <a:endParaRPr lang="zh-CN" altLang="en-US" dirty="0">
              <a:latin typeface="Times New Roman" panose="02020603050405020304" pitchFamily="18" charset="0"/>
              <a:cs typeface="Times New Roman" panose="02020603050405020304" pitchFamily="18" charset="0"/>
            </a:endParaRPr>
          </a:p>
        </p:txBody>
      </p:sp>
      <p:sp>
        <p:nvSpPr>
          <p:cNvPr id="14" name="矩形 13"/>
          <p:cNvSpPr/>
          <p:nvPr/>
        </p:nvSpPr>
        <p:spPr>
          <a:xfrm>
            <a:off x="986535" y="1331109"/>
            <a:ext cx="10909457" cy="646331"/>
          </a:xfrm>
          <a:prstGeom prst="rect">
            <a:avLst/>
          </a:prstGeom>
        </p:spPr>
        <p:txBody>
          <a:bodyPr wrap="square">
            <a:spAutoFit/>
          </a:bodyPr>
          <a:lstStyle/>
          <a:p>
            <a:endParaRPr lang="en-US" altLang="zh-CN"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zh-CN" altLang="zh-CN" dirty="0"/>
              <a:t>聚焦不同语义类表达的</a:t>
            </a:r>
            <a:r>
              <a:rPr lang="zh-CN" altLang="zh-CN" dirty="0" smtClean="0"/>
              <a:t>定量分析</a:t>
            </a:r>
            <a:endParaRPr lang="en-US" altLang="zh-CN" dirty="0" smtClean="0"/>
          </a:p>
        </p:txBody>
      </p:sp>
      <p:sp>
        <p:nvSpPr>
          <p:cNvPr id="5" name="矩形 4"/>
          <p:cNvSpPr/>
          <p:nvPr/>
        </p:nvSpPr>
        <p:spPr>
          <a:xfrm>
            <a:off x="1084545" y="2204386"/>
            <a:ext cx="10099270" cy="1477328"/>
          </a:xfrm>
          <a:prstGeom prst="rect">
            <a:avLst/>
          </a:prstGeom>
        </p:spPr>
        <p:txBody>
          <a:bodyPr wrap="square">
            <a:spAutoFit/>
          </a:bodyPr>
          <a:lstStyle/>
          <a:p>
            <a:pPr marL="342900" lvl="0" indent="-342900" algn="just">
              <a:spcAft>
                <a:spcPts val="0"/>
              </a:spcAft>
              <a:buAutoNum type="arabicPeriod" startAt="3"/>
            </a:pPr>
            <a:r>
              <a:rPr lang="zh-CN" altLang="en-US" kern="100" dirty="0" smtClean="0">
                <a:latin typeface="Times New Roman" panose="02020603050405020304" pitchFamily="18" charset="0"/>
                <a:ea typeface="黑体" panose="02010609060101010101" pitchFamily="49" charset="-122"/>
                <a:cs typeface="Times New Roman" panose="02020603050405020304" pitchFamily="18" charset="0"/>
              </a:rPr>
              <a:t>两种</a:t>
            </a:r>
            <a:r>
              <a:rPr lang="zh-CN" altLang="en-US" kern="100" dirty="0">
                <a:latin typeface="Times New Roman" panose="02020603050405020304" pitchFamily="18" charset="0"/>
                <a:ea typeface="黑体" panose="02010609060101010101" pitchFamily="49" charset="-122"/>
                <a:cs typeface="Times New Roman" panose="02020603050405020304" pitchFamily="18" charset="0"/>
              </a:rPr>
              <a:t>语言使用动词、副词和拟声词三个形式类表达方式。但泰语使用的动词数量约泰卢固语的</a:t>
            </a:r>
            <a:r>
              <a:rPr lang="zh-CN" altLang="en-US" kern="100" dirty="0" smtClean="0">
                <a:latin typeface="Times New Roman" panose="02020603050405020304" pitchFamily="18" charset="0"/>
                <a:ea typeface="黑体" panose="02010609060101010101" pitchFamily="49" charset="-122"/>
                <a:cs typeface="Times New Roman" panose="02020603050405020304" pitchFamily="18" charset="0"/>
              </a:rPr>
              <a:t>两倍</a:t>
            </a:r>
            <a:r>
              <a:rPr lang="zh-CN" altLang="en-US" kern="100" dirty="0">
                <a:latin typeface="Times New Roman" panose="02020603050405020304" pitchFamily="18" charset="0"/>
                <a:ea typeface="黑体" panose="02010609060101010101" pitchFamily="49" charset="-122"/>
                <a:cs typeface="Times New Roman" panose="02020603050405020304" pitchFamily="18" charset="0"/>
              </a:rPr>
              <a:t>。泰语连续动词的结构特征，以方式动词在第一位置，并倾向于将它分布在几个形式类的特点最可能的解释这种差异。</a:t>
            </a:r>
            <a:endParaRPr lang="en-US" altLang="zh-CN" kern="100" dirty="0">
              <a:latin typeface="Times New Roman" panose="02020603050405020304" pitchFamily="18" charset="0"/>
              <a:ea typeface="黑体" panose="02010609060101010101" pitchFamily="49" charset="-122"/>
              <a:cs typeface="Times New Roman" panose="02020603050405020304" pitchFamily="18" charset="0"/>
            </a:endParaRPr>
          </a:p>
          <a:p>
            <a:pPr marL="342900" lvl="0" indent="-342900" algn="just">
              <a:spcAft>
                <a:spcPts val="0"/>
              </a:spcAft>
              <a:buFont typeface="+mj-lt"/>
              <a:buAutoNum type="arabicPeriod"/>
            </a:pPr>
            <a:endParaRPr lang="zh-CN" altLang="en-US" kern="100" dirty="0">
              <a:latin typeface="Times New Roman" panose="02020603050405020304" pitchFamily="18" charset="0"/>
              <a:ea typeface="黑体" panose="02010609060101010101" pitchFamily="49" charset="-122"/>
              <a:cs typeface="Times New Roman" panose="02020603050405020304" pitchFamily="18" charset="0"/>
            </a:endParaRPr>
          </a:p>
          <a:p>
            <a:pPr lvl="0" algn="just">
              <a:spcAft>
                <a:spcPts val="0"/>
              </a:spcAft>
            </a:pPr>
            <a:r>
              <a:rPr lang="en-US" altLang="zh-CN" kern="100" dirty="0">
                <a:latin typeface="Times New Roman" panose="02020603050405020304" pitchFamily="18" charset="0"/>
                <a:ea typeface="黑体" panose="02010609060101010101" pitchFamily="49" charset="-122"/>
                <a:cs typeface="Times New Roman" panose="02020603050405020304" pitchFamily="18" charset="0"/>
              </a:rPr>
              <a:t>4</a:t>
            </a:r>
            <a:r>
              <a:rPr lang="en-US" altLang="zh-CN" kern="100" dirty="0" smtClean="0">
                <a:latin typeface="Times New Roman" panose="02020603050405020304" pitchFamily="18" charset="0"/>
                <a:ea typeface="黑体" panose="02010609060101010101" pitchFamily="49" charset="-122"/>
                <a:cs typeface="Times New Roman" panose="02020603050405020304" pitchFamily="18" charset="0"/>
              </a:rPr>
              <a:t>.   </a:t>
            </a:r>
            <a:r>
              <a:rPr lang="zh-CN" altLang="en-US" kern="100" dirty="0" smtClean="0">
                <a:latin typeface="Times New Roman" panose="02020603050405020304" pitchFamily="18" charset="0"/>
                <a:ea typeface="黑体" panose="02010609060101010101" pitchFamily="49" charset="-122"/>
                <a:cs typeface="Times New Roman" panose="02020603050405020304" pitchFamily="18" charset="0"/>
              </a:rPr>
              <a:t>如</a:t>
            </a:r>
            <a:r>
              <a:rPr lang="zh-CN" altLang="en-US" kern="100" dirty="0">
                <a:latin typeface="Times New Roman" panose="02020603050405020304" pitchFamily="18" charset="0"/>
                <a:ea typeface="黑体" panose="02010609060101010101" pitchFamily="49" charset="-122"/>
                <a:cs typeface="Times New Roman" panose="02020603050405020304" pitchFamily="18" charset="0"/>
              </a:rPr>
              <a:t>前一节总结的那样，泰语中使用名词而泰卢固语大多使用介词来表达区域。</a:t>
            </a:r>
            <a:endParaRPr lang="zh-CN" altLang="zh-CN" kern="100" dirty="0">
              <a:latin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6365274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7080" y="442339"/>
            <a:ext cx="395999" cy="669046"/>
          </a:xfrm>
          <a:prstGeom prst="rect">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sp>
        <p:nvSpPr>
          <p:cNvPr id="34" name="矩形 33"/>
          <p:cNvSpPr/>
          <p:nvPr/>
        </p:nvSpPr>
        <p:spPr>
          <a:xfrm>
            <a:off x="494147" y="442316"/>
            <a:ext cx="163285" cy="6690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6150" y="449517"/>
            <a:ext cx="2330697" cy="654646"/>
          </a:xfrm>
          <a:prstGeom prst="rect">
            <a:avLst/>
          </a:prstGeom>
        </p:spPr>
      </p:pic>
      <p:sp>
        <p:nvSpPr>
          <p:cNvPr id="39" name="矩形 38"/>
          <p:cNvSpPr/>
          <p:nvPr/>
        </p:nvSpPr>
        <p:spPr>
          <a:xfrm>
            <a:off x="11994002" y="442316"/>
            <a:ext cx="198000" cy="669046"/>
          </a:xfrm>
          <a:prstGeom prst="rect">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sp>
        <p:nvSpPr>
          <p:cNvPr id="4" name="矩形 3"/>
          <p:cNvSpPr/>
          <p:nvPr/>
        </p:nvSpPr>
        <p:spPr>
          <a:xfrm>
            <a:off x="657431" y="903160"/>
            <a:ext cx="11238561" cy="596253"/>
          </a:xfrm>
          <a:prstGeom prst="rect">
            <a:avLst/>
          </a:prstGeom>
        </p:spPr>
        <p:txBody>
          <a:bodyPr wrap="square">
            <a:spAutoFit/>
          </a:bodyPr>
          <a:lstStyle/>
          <a:p>
            <a:pPr marL="342900" lvl="0" indent="-342900" fontAlgn="base">
              <a:lnSpc>
                <a:spcPct val="110000"/>
              </a:lnSpc>
              <a:spcBef>
                <a:spcPct val="20000"/>
              </a:spcBef>
              <a:spcAft>
                <a:spcPct val="0"/>
              </a:spcAft>
              <a:buClr>
                <a:srgbClr val="000000"/>
              </a:buClr>
              <a:buSzPct val="70000"/>
              <a:buFont typeface="Wingdings" pitchFamily="2" charset="2"/>
              <a:buChar char="l"/>
              <a:defRPr/>
            </a:pPr>
            <a:r>
              <a:rPr kumimoji="1" lang="en-US" altLang="zh-CN" sz="3200" kern="0" dirty="0">
                <a:solidFill>
                  <a:srgbClr val="000000"/>
                </a:solidFill>
                <a:latin typeface="Times New Roman" panose="02020603050405020304" pitchFamily="18" charset="0"/>
                <a:cs typeface="Times New Roman" panose="02020603050405020304" pitchFamily="18" charset="0"/>
              </a:rPr>
              <a:t>HSS</a:t>
            </a:r>
            <a:r>
              <a:rPr kumimoji="1" lang="zh-CN" altLang="en-US" sz="3200" kern="0" dirty="0">
                <a:solidFill>
                  <a:srgbClr val="000000"/>
                </a:solidFill>
                <a:latin typeface="微软雅黑" panose="020B0503020204020204" pitchFamily="34" charset="-122"/>
                <a:ea typeface="微软雅黑" panose="020B0503020204020204" pitchFamily="34" charset="-122"/>
              </a:rPr>
              <a:t>理论下分析两种语言运动事件的表达</a:t>
            </a:r>
            <a:endParaRPr kumimoji="1" lang="en-US" altLang="zh-CN" sz="3200" kern="0" dirty="0">
              <a:solidFill>
                <a:srgbClr val="000000"/>
              </a:solidFill>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12"/>
          </p:nvPr>
        </p:nvSpPr>
        <p:spPr/>
        <p:txBody>
          <a:bodyPr/>
          <a:lstStyle/>
          <a:p>
            <a:fld id="{47B07988-34B2-4014-AEBA-95FEB39318C4}" type="slidenum">
              <a:rPr lang="zh-CN" altLang="en-US" smtClean="0"/>
              <a:t>42</a:t>
            </a:fld>
            <a:endParaRPr lang="zh-CN" altLang="en-US" dirty="0"/>
          </a:p>
        </p:txBody>
      </p:sp>
      <p:sp>
        <p:nvSpPr>
          <p:cNvPr id="11" name="标题 1"/>
          <p:cNvSpPr txBox="1">
            <a:spLocks/>
          </p:cNvSpPr>
          <p:nvPr/>
        </p:nvSpPr>
        <p:spPr bwMode="auto">
          <a:xfrm>
            <a:off x="2524760" y="37560"/>
            <a:ext cx="5784850" cy="823913"/>
          </a:xfrm>
          <a:prstGeom prst="rect">
            <a:avLst/>
          </a:prstGeom>
          <a:noFill/>
          <a:ln w="9525">
            <a:noFill/>
            <a:miter lim="800000"/>
            <a:headEnd/>
            <a:tailEnd/>
          </a:ln>
        </p:spPr>
        <p:txBody>
          <a:bodyPr vert="horz" wrap="none" lIns="0" tIns="45720" rIns="0" bIns="45720" numCol="1" anchor="ctr" anchorCtr="0" compatLnSpc="1">
            <a:prstTxWarp prst="textNoShape">
              <a:avLst/>
            </a:prstTxWarp>
          </a:bodyPr>
          <a:lstStyle>
            <a:lvl1pPr algn="ctr" rtl="0" eaLnBrk="1" fontAlgn="base" hangingPunct="1">
              <a:spcBef>
                <a:spcPct val="0"/>
              </a:spcBef>
              <a:spcAft>
                <a:spcPct val="0"/>
              </a:spcAft>
              <a:defRPr kumimoji="1" sz="4000" b="1">
                <a:solidFill>
                  <a:srgbClr val="FF3300"/>
                </a:solidFill>
                <a:latin typeface="微软雅黑" panose="020B0503020204020204" pitchFamily="34" charset="-122"/>
                <a:ea typeface="微软雅黑" panose="020B0503020204020204" pitchFamily="34" charset="-122"/>
                <a:cs typeface="+mj-cs"/>
              </a:defRPr>
            </a:lvl1pPr>
            <a:lvl2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2pPr>
            <a:lvl3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3pPr>
            <a:lvl4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4pPr>
            <a:lvl5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5pPr>
            <a:lvl6pPr marL="4572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6pPr>
            <a:lvl7pPr marL="9144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7pPr>
            <a:lvl8pPr marL="13716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8pPr>
            <a:lvl9pPr marL="18288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CN" altLang="en-US" kern="0" dirty="0" smtClean="0">
                <a:solidFill>
                  <a:schemeClr val="tx1"/>
                </a:solidFill>
              </a:rPr>
              <a:t>本文工作</a:t>
            </a:r>
            <a:endParaRPr kumimoji="1" lang="zh-CN" altLang="en-US" sz="40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j-cs"/>
            </a:endParaRPr>
          </a:p>
        </p:txBody>
      </p:sp>
      <p:sp>
        <p:nvSpPr>
          <p:cNvPr id="8" name="矩形 7"/>
          <p:cNvSpPr/>
          <p:nvPr/>
        </p:nvSpPr>
        <p:spPr>
          <a:xfrm>
            <a:off x="1084546" y="1742103"/>
            <a:ext cx="10269253" cy="369332"/>
          </a:xfrm>
          <a:prstGeom prst="rect">
            <a:avLst/>
          </a:prstGeom>
        </p:spPr>
        <p:txBody>
          <a:bodyPr wrap="square">
            <a:spAutoFit/>
          </a:bodyPr>
          <a:lstStyle/>
          <a:p>
            <a:endParaRPr lang="zh-CN" altLang="en-US" dirty="0">
              <a:latin typeface="Times New Roman" panose="02020603050405020304" pitchFamily="18" charset="0"/>
              <a:cs typeface="Times New Roman" panose="02020603050405020304" pitchFamily="18" charset="0"/>
            </a:endParaRPr>
          </a:p>
        </p:txBody>
      </p:sp>
      <p:sp>
        <p:nvSpPr>
          <p:cNvPr id="14" name="矩形 13"/>
          <p:cNvSpPr/>
          <p:nvPr/>
        </p:nvSpPr>
        <p:spPr>
          <a:xfrm>
            <a:off x="986535" y="1331109"/>
            <a:ext cx="10909457" cy="646331"/>
          </a:xfrm>
          <a:prstGeom prst="rect">
            <a:avLst/>
          </a:prstGeom>
        </p:spPr>
        <p:txBody>
          <a:bodyPr wrap="square">
            <a:spAutoFit/>
          </a:bodyPr>
          <a:lstStyle/>
          <a:p>
            <a:endParaRPr lang="en-US" altLang="zh-CN"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zh-CN" altLang="zh-CN" dirty="0"/>
              <a:t>聚焦不同语义类表达的</a:t>
            </a:r>
            <a:r>
              <a:rPr lang="zh-CN" altLang="zh-CN" dirty="0" smtClean="0"/>
              <a:t>定量分析</a:t>
            </a:r>
            <a:endParaRPr lang="en-US" altLang="zh-CN" dirty="0" smtClean="0"/>
          </a:p>
        </p:txBody>
      </p:sp>
      <p:sp>
        <p:nvSpPr>
          <p:cNvPr id="5" name="矩形 4"/>
          <p:cNvSpPr/>
          <p:nvPr/>
        </p:nvSpPr>
        <p:spPr>
          <a:xfrm>
            <a:off x="1227076" y="1881220"/>
            <a:ext cx="10099270" cy="646331"/>
          </a:xfrm>
          <a:prstGeom prst="rect">
            <a:avLst/>
          </a:prstGeom>
        </p:spPr>
        <p:txBody>
          <a:bodyPr wrap="square">
            <a:spAutoFit/>
          </a:bodyPr>
          <a:lstStyle/>
          <a:p>
            <a:pPr lvl="0" algn="just">
              <a:spcAft>
                <a:spcPts val="0"/>
              </a:spcAft>
            </a:pPr>
            <a:r>
              <a:rPr lang="en-US" altLang="zh-CN" kern="100" dirty="0" smtClean="0">
                <a:latin typeface="Times New Roman" panose="02020603050405020304" pitchFamily="18" charset="0"/>
                <a:cs typeface="Times New Roman" panose="02020603050405020304" pitchFamily="18" charset="0"/>
              </a:rPr>
              <a:t>Figure1</a:t>
            </a:r>
            <a:r>
              <a:rPr lang="zh-CN" altLang="en-US" kern="100" dirty="0" smtClean="0">
                <a:latin typeface="Times New Roman" panose="02020603050405020304" pitchFamily="18" charset="0"/>
                <a:cs typeface="Times New Roman" panose="02020603050405020304" pitchFamily="18" charset="0"/>
              </a:rPr>
              <a:t>列出</a:t>
            </a:r>
            <a:r>
              <a:rPr lang="zh-CN" altLang="en-US" kern="100" dirty="0">
                <a:latin typeface="Times New Roman" panose="02020603050405020304" pitchFamily="18" charset="0"/>
                <a:cs typeface="Times New Roman" panose="02020603050405020304" pitchFamily="18" charset="0"/>
              </a:rPr>
              <a:t>两种语言数据表达位移小句的各个语义类</a:t>
            </a:r>
            <a:r>
              <a:rPr lang="zh-CN" altLang="en-US" kern="100" dirty="0" smtClean="0">
                <a:latin typeface="Times New Roman" panose="02020603050405020304" pitchFamily="18" charset="0"/>
                <a:cs typeface="Times New Roman" panose="02020603050405020304" pitchFamily="18" charset="0"/>
              </a:rPr>
              <a:t>比例</a:t>
            </a:r>
            <a:endParaRPr lang="en-US" altLang="zh-CN" kern="100" dirty="0" smtClean="0">
              <a:latin typeface="Times New Roman" panose="02020603050405020304" pitchFamily="18" charset="0"/>
              <a:cs typeface="Times New Roman" panose="02020603050405020304" pitchFamily="18" charset="0"/>
            </a:endParaRPr>
          </a:p>
          <a:p>
            <a:pPr lvl="0" algn="just">
              <a:spcAft>
                <a:spcPts val="0"/>
              </a:spcAft>
            </a:pPr>
            <a:r>
              <a:rPr lang="zh-CN" altLang="en-US" kern="100" dirty="0" smtClean="0">
                <a:latin typeface="Times New Roman" panose="02020603050405020304" pitchFamily="18" charset="0"/>
                <a:cs typeface="Times New Roman" panose="02020603050405020304" pitchFamily="18" charset="0"/>
              </a:rPr>
              <a:t>除了</a:t>
            </a:r>
            <a:r>
              <a:rPr lang="zh-CN" altLang="en-US" kern="100" dirty="0">
                <a:latin typeface="Times New Roman" panose="02020603050405020304" pitchFamily="18" charset="0"/>
                <a:cs typeface="Times New Roman" panose="02020603050405020304" pitchFamily="18" charset="0"/>
              </a:rPr>
              <a:t>路径</a:t>
            </a:r>
            <a:r>
              <a:rPr lang="zh-CN" altLang="en-US" kern="100" dirty="0" smtClean="0">
                <a:latin typeface="Times New Roman" panose="02020603050405020304" pitchFamily="18" charset="0"/>
                <a:cs typeface="Times New Roman" panose="02020603050405020304" pitchFamily="18" charset="0"/>
              </a:rPr>
              <a:t>外</a:t>
            </a:r>
            <a:r>
              <a:rPr lang="zh-CN" altLang="en-US" kern="100" dirty="0">
                <a:latin typeface="Times New Roman" panose="02020603050405020304" pitchFamily="18" charset="0"/>
                <a:cs typeface="Times New Roman" panose="02020603050405020304" pitchFamily="18" charset="0"/>
              </a:rPr>
              <a:t>的语义类比例都具统计意义上的显著</a:t>
            </a:r>
            <a:r>
              <a:rPr lang="zh-CN" altLang="en-US" kern="100" dirty="0" smtClean="0">
                <a:latin typeface="Times New Roman" panose="02020603050405020304" pitchFamily="18" charset="0"/>
                <a:cs typeface="Times New Roman" panose="02020603050405020304" pitchFamily="18" charset="0"/>
              </a:rPr>
              <a:t>差异</a:t>
            </a:r>
            <a:endParaRPr lang="zh-CN" altLang="zh-CN" kern="100" dirty="0">
              <a:latin typeface="Times New Roman" panose="02020603050405020304" pitchFamily="18" charset="0"/>
              <a:cs typeface="Times New Roman" panose="02020603050405020304" pitchFamily="18" charset="0"/>
            </a:endParaRPr>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7076" y="2616824"/>
            <a:ext cx="8514801" cy="4104651"/>
          </a:xfrm>
          <a:prstGeom prst="rect">
            <a:avLst/>
          </a:prstGeom>
        </p:spPr>
      </p:pic>
    </p:spTree>
    <p:extLst>
      <p:ext uri="{BB962C8B-B14F-4D97-AF65-F5344CB8AC3E}">
        <p14:creationId xmlns:p14="http://schemas.microsoft.com/office/powerpoint/2010/main" val="8593132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7080" y="442339"/>
            <a:ext cx="395999" cy="669046"/>
          </a:xfrm>
          <a:prstGeom prst="rect">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sp>
        <p:nvSpPr>
          <p:cNvPr id="34" name="矩形 33"/>
          <p:cNvSpPr/>
          <p:nvPr/>
        </p:nvSpPr>
        <p:spPr>
          <a:xfrm>
            <a:off x="494147" y="442316"/>
            <a:ext cx="163285" cy="6690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6150" y="449517"/>
            <a:ext cx="2330697" cy="654646"/>
          </a:xfrm>
          <a:prstGeom prst="rect">
            <a:avLst/>
          </a:prstGeom>
        </p:spPr>
      </p:pic>
      <p:sp>
        <p:nvSpPr>
          <p:cNvPr id="39" name="矩形 38"/>
          <p:cNvSpPr/>
          <p:nvPr/>
        </p:nvSpPr>
        <p:spPr>
          <a:xfrm>
            <a:off x="11994002" y="442316"/>
            <a:ext cx="198000" cy="669046"/>
          </a:xfrm>
          <a:prstGeom prst="rect">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sp>
        <p:nvSpPr>
          <p:cNvPr id="4" name="矩形 3"/>
          <p:cNvSpPr/>
          <p:nvPr/>
        </p:nvSpPr>
        <p:spPr>
          <a:xfrm>
            <a:off x="657431" y="903160"/>
            <a:ext cx="11238561" cy="596253"/>
          </a:xfrm>
          <a:prstGeom prst="rect">
            <a:avLst/>
          </a:prstGeom>
        </p:spPr>
        <p:txBody>
          <a:bodyPr wrap="square">
            <a:spAutoFit/>
          </a:bodyPr>
          <a:lstStyle/>
          <a:p>
            <a:pPr marL="342900" lvl="0" indent="-342900" fontAlgn="base">
              <a:lnSpc>
                <a:spcPct val="110000"/>
              </a:lnSpc>
              <a:spcBef>
                <a:spcPct val="20000"/>
              </a:spcBef>
              <a:spcAft>
                <a:spcPct val="0"/>
              </a:spcAft>
              <a:buClr>
                <a:srgbClr val="000000"/>
              </a:buClr>
              <a:buSzPct val="70000"/>
              <a:buFont typeface="Wingdings" pitchFamily="2" charset="2"/>
              <a:buChar char="l"/>
              <a:defRPr/>
            </a:pPr>
            <a:r>
              <a:rPr kumimoji="1" lang="en-US" altLang="zh-CN" sz="3200" kern="0" dirty="0">
                <a:solidFill>
                  <a:srgbClr val="000000"/>
                </a:solidFill>
                <a:latin typeface="Times New Roman" panose="02020603050405020304" pitchFamily="18" charset="0"/>
                <a:cs typeface="Times New Roman" panose="02020603050405020304" pitchFamily="18" charset="0"/>
              </a:rPr>
              <a:t>HSS</a:t>
            </a:r>
            <a:r>
              <a:rPr kumimoji="1" lang="zh-CN" altLang="en-US" sz="3200" kern="0" dirty="0">
                <a:solidFill>
                  <a:srgbClr val="000000"/>
                </a:solidFill>
                <a:latin typeface="微软雅黑" panose="020B0503020204020204" pitchFamily="34" charset="-122"/>
                <a:ea typeface="微软雅黑" panose="020B0503020204020204" pitchFamily="34" charset="-122"/>
              </a:rPr>
              <a:t>理论下分析两种语言运动事件的表达</a:t>
            </a:r>
            <a:endParaRPr kumimoji="1" lang="en-US" altLang="zh-CN" sz="3200" kern="0" dirty="0">
              <a:solidFill>
                <a:srgbClr val="000000"/>
              </a:solidFill>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12"/>
          </p:nvPr>
        </p:nvSpPr>
        <p:spPr/>
        <p:txBody>
          <a:bodyPr/>
          <a:lstStyle/>
          <a:p>
            <a:fld id="{47B07988-34B2-4014-AEBA-95FEB39318C4}" type="slidenum">
              <a:rPr lang="zh-CN" altLang="en-US" smtClean="0"/>
              <a:t>43</a:t>
            </a:fld>
            <a:endParaRPr lang="zh-CN" altLang="en-US" dirty="0"/>
          </a:p>
        </p:txBody>
      </p:sp>
      <p:sp>
        <p:nvSpPr>
          <p:cNvPr id="11" name="标题 1"/>
          <p:cNvSpPr txBox="1">
            <a:spLocks/>
          </p:cNvSpPr>
          <p:nvPr/>
        </p:nvSpPr>
        <p:spPr bwMode="auto">
          <a:xfrm>
            <a:off x="2524760" y="37560"/>
            <a:ext cx="5784850" cy="823913"/>
          </a:xfrm>
          <a:prstGeom prst="rect">
            <a:avLst/>
          </a:prstGeom>
          <a:noFill/>
          <a:ln w="9525">
            <a:noFill/>
            <a:miter lim="800000"/>
            <a:headEnd/>
            <a:tailEnd/>
          </a:ln>
        </p:spPr>
        <p:txBody>
          <a:bodyPr vert="horz" wrap="none" lIns="0" tIns="45720" rIns="0" bIns="45720" numCol="1" anchor="ctr" anchorCtr="0" compatLnSpc="1">
            <a:prstTxWarp prst="textNoShape">
              <a:avLst/>
            </a:prstTxWarp>
          </a:bodyPr>
          <a:lstStyle>
            <a:lvl1pPr algn="ctr" rtl="0" eaLnBrk="1" fontAlgn="base" hangingPunct="1">
              <a:spcBef>
                <a:spcPct val="0"/>
              </a:spcBef>
              <a:spcAft>
                <a:spcPct val="0"/>
              </a:spcAft>
              <a:defRPr kumimoji="1" sz="4000" b="1">
                <a:solidFill>
                  <a:srgbClr val="FF3300"/>
                </a:solidFill>
                <a:latin typeface="微软雅黑" panose="020B0503020204020204" pitchFamily="34" charset="-122"/>
                <a:ea typeface="微软雅黑" panose="020B0503020204020204" pitchFamily="34" charset="-122"/>
                <a:cs typeface="+mj-cs"/>
              </a:defRPr>
            </a:lvl1pPr>
            <a:lvl2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2pPr>
            <a:lvl3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3pPr>
            <a:lvl4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4pPr>
            <a:lvl5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5pPr>
            <a:lvl6pPr marL="4572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6pPr>
            <a:lvl7pPr marL="9144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7pPr>
            <a:lvl8pPr marL="13716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8pPr>
            <a:lvl9pPr marL="18288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CN" altLang="en-US" kern="0" dirty="0" smtClean="0">
                <a:solidFill>
                  <a:schemeClr val="tx1"/>
                </a:solidFill>
              </a:rPr>
              <a:t>本文工作</a:t>
            </a:r>
            <a:endParaRPr kumimoji="1" lang="zh-CN" altLang="en-US" sz="40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j-cs"/>
            </a:endParaRPr>
          </a:p>
        </p:txBody>
      </p:sp>
      <p:sp>
        <p:nvSpPr>
          <p:cNvPr id="8" name="矩形 7"/>
          <p:cNvSpPr/>
          <p:nvPr/>
        </p:nvSpPr>
        <p:spPr>
          <a:xfrm>
            <a:off x="1084546" y="1742103"/>
            <a:ext cx="10269253" cy="369332"/>
          </a:xfrm>
          <a:prstGeom prst="rect">
            <a:avLst/>
          </a:prstGeom>
        </p:spPr>
        <p:txBody>
          <a:bodyPr wrap="square">
            <a:spAutoFit/>
          </a:bodyPr>
          <a:lstStyle/>
          <a:p>
            <a:endParaRPr lang="zh-CN" altLang="en-US" dirty="0">
              <a:latin typeface="Times New Roman" panose="02020603050405020304" pitchFamily="18" charset="0"/>
              <a:cs typeface="Times New Roman" panose="02020603050405020304" pitchFamily="18" charset="0"/>
            </a:endParaRPr>
          </a:p>
        </p:txBody>
      </p:sp>
      <p:sp>
        <p:nvSpPr>
          <p:cNvPr id="14" name="矩形 13"/>
          <p:cNvSpPr/>
          <p:nvPr/>
        </p:nvSpPr>
        <p:spPr>
          <a:xfrm>
            <a:off x="986535" y="1331109"/>
            <a:ext cx="10909457" cy="646331"/>
          </a:xfrm>
          <a:prstGeom prst="rect">
            <a:avLst/>
          </a:prstGeom>
        </p:spPr>
        <p:txBody>
          <a:bodyPr wrap="square">
            <a:spAutoFit/>
          </a:bodyPr>
          <a:lstStyle/>
          <a:p>
            <a:endParaRPr lang="en-US" altLang="zh-CN"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zh-CN" altLang="zh-CN" dirty="0"/>
              <a:t>聚焦不同语义类表达的</a:t>
            </a:r>
            <a:r>
              <a:rPr lang="zh-CN" altLang="zh-CN" dirty="0" smtClean="0"/>
              <a:t>定量分析</a:t>
            </a:r>
            <a:endParaRPr lang="en-US" altLang="zh-CN" dirty="0" smtClean="0"/>
          </a:p>
        </p:txBody>
      </p:sp>
      <p:sp>
        <p:nvSpPr>
          <p:cNvPr id="5" name="矩形 4"/>
          <p:cNvSpPr/>
          <p:nvPr/>
        </p:nvSpPr>
        <p:spPr>
          <a:xfrm>
            <a:off x="1227076" y="1881220"/>
            <a:ext cx="10099270" cy="923330"/>
          </a:xfrm>
          <a:prstGeom prst="rect">
            <a:avLst/>
          </a:prstGeom>
        </p:spPr>
        <p:txBody>
          <a:bodyPr wrap="square">
            <a:spAutoFit/>
          </a:bodyPr>
          <a:lstStyle/>
          <a:p>
            <a:r>
              <a:rPr lang="en-US" altLang="zh-CN" dirty="0">
                <a:latin typeface="Times New Roman" panose="02020603050405020304" pitchFamily="18" charset="0"/>
                <a:cs typeface="Times New Roman" panose="02020603050405020304" pitchFamily="18" charset="0"/>
              </a:rPr>
              <a:t>Figure2 </a:t>
            </a:r>
            <a:r>
              <a:rPr lang="zh-CN" altLang="zh-CN" dirty="0">
                <a:latin typeface="Times New Roman" panose="02020603050405020304" pitchFamily="18" charset="0"/>
                <a:cs typeface="Times New Roman" panose="02020603050405020304" pitchFamily="18" charset="0"/>
              </a:rPr>
              <a:t>是剔除拟声词后把形式类按动词性</a:t>
            </a:r>
            <a:r>
              <a:rPr lang="en-US" altLang="zh-CN" dirty="0">
                <a:latin typeface="Times New Roman" panose="02020603050405020304" pitchFamily="18" charset="0"/>
                <a:cs typeface="Times New Roman" panose="02020603050405020304" pitchFamily="18" charset="0"/>
              </a:rPr>
              <a:t>(</a:t>
            </a:r>
            <a:r>
              <a:rPr lang="zh-CN" altLang="zh-CN" dirty="0">
                <a:latin typeface="Times New Roman" panose="02020603050405020304" pitchFamily="18" charset="0"/>
                <a:cs typeface="Times New Roman" panose="02020603050405020304" pitchFamily="18" charset="0"/>
              </a:rPr>
              <a:t>动词、副词</a:t>
            </a:r>
            <a:r>
              <a:rPr lang="en-US" altLang="zh-CN" dirty="0">
                <a:latin typeface="Times New Roman" panose="02020603050405020304" pitchFamily="18" charset="0"/>
                <a:cs typeface="Times New Roman" panose="02020603050405020304" pitchFamily="18" charset="0"/>
              </a:rPr>
              <a:t>)</a:t>
            </a:r>
            <a:r>
              <a:rPr lang="zh-CN" altLang="zh-CN" dirty="0">
                <a:latin typeface="Times New Roman" panose="02020603050405020304" pitchFamily="18" charset="0"/>
                <a:cs typeface="Times New Roman" panose="02020603050405020304" pitchFamily="18" charset="0"/>
              </a:rPr>
              <a:t>和名词性</a:t>
            </a:r>
            <a:r>
              <a:rPr lang="en-US" altLang="zh-CN" dirty="0">
                <a:latin typeface="Times New Roman" panose="02020603050405020304" pitchFamily="18" charset="0"/>
                <a:cs typeface="Times New Roman" panose="02020603050405020304" pitchFamily="18" charset="0"/>
              </a:rPr>
              <a:t>(</a:t>
            </a:r>
            <a:r>
              <a:rPr lang="zh-CN" altLang="zh-CN" dirty="0">
                <a:latin typeface="Times New Roman" panose="02020603050405020304" pitchFamily="18" charset="0"/>
                <a:cs typeface="Times New Roman" panose="02020603050405020304" pitchFamily="18" charset="0"/>
              </a:rPr>
              <a:t>名词、格标记、介词</a:t>
            </a:r>
            <a:r>
              <a:rPr lang="en-US" altLang="zh-CN" dirty="0">
                <a:latin typeface="Times New Roman" panose="02020603050405020304" pitchFamily="18" charset="0"/>
                <a:cs typeface="Times New Roman" panose="02020603050405020304" pitchFamily="18" charset="0"/>
              </a:rPr>
              <a:t>)</a:t>
            </a:r>
            <a:r>
              <a:rPr lang="zh-CN" altLang="zh-CN" dirty="0">
                <a:latin typeface="Times New Roman" panose="02020603050405020304" pitchFamily="18" charset="0"/>
                <a:cs typeface="Times New Roman" panose="02020603050405020304" pitchFamily="18" charset="0"/>
              </a:rPr>
              <a:t>分类并进行同样的回归分析。两种语言对运动事件的描述在形式和内容上都有显著差异，这种</a:t>
            </a:r>
            <a:r>
              <a:rPr lang="zh-CN" altLang="zh-CN" dirty="0" smtClean="0">
                <a:latin typeface="Times New Roman" panose="02020603050405020304" pitchFamily="18" charset="0"/>
                <a:cs typeface="Times New Roman" panose="02020603050405020304" pitchFamily="18" charset="0"/>
              </a:rPr>
              <a:t>差异跟</a:t>
            </a:r>
            <a:r>
              <a:rPr lang="zh-CN" altLang="zh-CN" dirty="0">
                <a:latin typeface="Times New Roman" panose="02020603050405020304" pitchFamily="18" charset="0"/>
                <a:cs typeface="Times New Roman" panose="02020603050405020304" pitchFamily="18" charset="0"/>
              </a:rPr>
              <a:t>两种语言不同的结构特点相关。（连续动词</a:t>
            </a:r>
            <a:r>
              <a:rPr lang="en-US" altLang="zh-CN" dirty="0">
                <a:latin typeface="Times New Roman" panose="02020603050405020304" pitchFamily="18" charset="0"/>
                <a:cs typeface="Times New Roman" panose="02020603050405020304" pitchFamily="18" charset="0"/>
              </a:rPr>
              <a:t>vs</a:t>
            </a:r>
            <a:r>
              <a:rPr lang="zh-CN" altLang="zh-CN" dirty="0">
                <a:latin typeface="Times New Roman" panose="02020603050405020304" pitchFamily="18" charset="0"/>
                <a:cs typeface="Times New Roman" panose="02020603050405020304" pitchFamily="18" charset="0"/>
              </a:rPr>
              <a:t>格标记）</a:t>
            </a:r>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9789" y="2736250"/>
            <a:ext cx="6919560" cy="3688400"/>
          </a:xfrm>
          <a:prstGeom prst="rect">
            <a:avLst/>
          </a:prstGeom>
        </p:spPr>
      </p:pic>
    </p:spTree>
    <p:extLst>
      <p:ext uri="{BB962C8B-B14F-4D97-AF65-F5344CB8AC3E}">
        <p14:creationId xmlns:p14="http://schemas.microsoft.com/office/powerpoint/2010/main" val="17944180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7080" y="442339"/>
            <a:ext cx="395999" cy="669046"/>
          </a:xfrm>
          <a:prstGeom prst="rect">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sp>
        <p:nvSpPr>
          <p:cNvPr id="34" name="矩形 33"/>
          <p:cNvSpPr/>
          <p:nvPr/>
        </p:nvSpPr>
        <p:spPr>
          <a:xfrm>
            <a:off x="494147" y="442316"/>
            <a:ext cx="163285" cy="6690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6150" y="449517"/>
            <a:ext cx="2330697" cy="654646"/>
          </a:xfrm>
          <a:prstGeom prst="rect">
            <a:avLst/>
          </a:prstGeom>
        </p:spPr>
      </p:pic>
      <p:sp>
        <p:nvSpPr>
          <p:cNvPr id="39" name="矩形 38"/>
          <p:cNvSpPr/>
          <p:nvPr/>
        </p:nvSpPr>
        <p:spPr>
          <a:xfrm>
            <a:off x="11994002" y="442316"/>
            <a:ext cx="198000" cy="669046"/>
          </a:xfrm>
          <a:prstGeom prst="rect">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sp>
        <p:nvSpPr>
          <p:cNvPr id="4" name="矩形 3"/>
          <p:cNvSpPr/>
          <p:nvPr/>
        </p:nvSpPr>
        <p:spPr>
          <a:xfrm>
            <a:off x="657431" y="903160"/>
            <a:ext cx="11238561" cy="605294"/>
          </a:xfrm>
          <a:prstGeom prst="rect">
            <a:avLst/>
          </a:prstGeom>
        </p:spPr>
        <p:txBody>
          <a:bodyPr wrap="square">
            <a:spAutoFit/>
          </a:bodyPr>
          <a:lstStyle/>
          <a:p>
            <a:pPr marL="342900" lvl="0" indent="-342900" fontAlgn="base">
              <a:lnSpc>
                <a:spcPct val="110000"/>
              </a:lnSpc>
              <a:spcBef>
                <a:spcPct val="20000"/>
              </a:spcBef>
              <a:spcAft>
                <a:spcPct val="0"/>
              </a:spcAft>
              <a:buClr>
                <a:srgbClr val="000000"/>
              </a:buClr>
              <a:buSzPct val="70000"/>
              <a:buFont typeface="Wingdings" pitchFamily="2" charset="2"/>
              <a:buChar char="l"/>
              <a:defRPr/>
            </a:pPr>
            <a:r>
              <a:rPr kumimoji="1" lang="zh-CN" altLang="en-US" sz="3200" b="1" kern="0" dirty="0" smtClean="0">
                <a:solidFill>
                  <a:srgbClr val="000000"/>
                </a:solidFill>
                <a:latin typeface="Times New Roman" panose="02020603050405020304" pitchFamily="18" charset="0"/>
                <a:cs typeface="Times New Roman" panose="02020603050405020304" pitchFamily="18" charset="0"/>
              </a:rPr>
              <a:t>关于收集</a:t>
            </a:r>
            <a:r>
              <a:rPr kumimoji="1" lang="zh-CN" altLang="en-US" sz="3200" b="1" kern="0" dirty="0" smtClean="0">
                <a:solidFill>
                  <a:srgbClr val="000000"/>
                </a:solidFill>
                <a:latin typeface="Times New Roman" panose="02020603050405020304" pitchFamily="18" charset="0"/>
                <a:cs typeface="Times New Roman" panose="02020603050405020304" pitchFamily="18" charset="0"/>
              </a:rPr>
              <a:t>数据经典</a:t>
            </a:r>
            <a:r>
              <a:rPr kumimoji="1" lang="zh-CN" altLang="en-US" sz="3200" b="1" kern="0" dirty="0" smtClean="0">
                <a:solidFill>
                  <a:srgbClr val="000000"/>
                </a:solidFill>
                <a:latin typeface="Times New Roman" panose="02020603050405020304" pitchFamily="18" charset="0"/>
                <a:cs typeface="Times New Roman" panose="02020603050405020304" pitchFamily="18" charset="0"/>
              </a:rPr>
              <a:t>方法</a:t>
            </a:r>
            <a:endParaRPr kumimoji="1" lang="en-US" altLang="zh-CN" sz="3200" b="1" kern="0" dirty="0">
              <a:solidFill>
                <a:srgbClr val="000000"/>
              </a:solidFill>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12"/>
          </p:nvPr>
        </p:nvSpPr>
        <p:spPr/>
        <p:txBody>
          <a:bodyPr/>
          <a:lstStyle/>
          <a:p>
            <a:fld id="{47B07988-34B2-4014-AEBA-95FEB39318C4}" type="slidenum">
              <a:rPr lang="zh-CN" altLang="en-US" smtClean="0"/>
              <a:t>44</a:t>
            </a:fld>
            <a:endParaRPr lang="zh-CN" altLang="en-US" dirty="0"/>
          </a:p>
        </p:txBody>
      </p:sp>
      <p:sp>
        <p:nvSpPr>
          <p:cNvPr id="11" name="标题 1"/>
          <p:cNvSpPr txBox="1">
            <a:spLocks/>
          </p:cNvSpPr>
          <p:nvPr/>
        </p:nvSpPr>
        <p:spPr bwMode="auto">
          <a:xfrm>
            <a:off x="2524760" y="37560"/>
            <a:ext cx="5784850" cy="823913"/>
          </a:xfrm>
          <a:prstGeom prst="rect">
            <a:avLst/>
          </a:prstGeom>
          <a:noFill/>
          <a:ln w="9525">
            <a:noFill/>
            <a:miter lim="800000"/>
            <a:headEnd/>
            <a:tailEnd/>
          </a:ln>
        </p:spPr>
        <p:txBody>
          <a:bodyPr vert="horz" wrap="none" lIns="0" tIns="45720" rIns="0" bIns="45720" numCol="1" anchor="ctr" anchorCtr="0" compatLnSpc="1">
            <a:prstTxWarp prst="textNoShape">
              <a:avLst/>
            </a:prstTxWarp>
          </a:bodyPr>
          <a:lstStyle>
            <a:lvl1pPr algn="ctr" rtl="0" eaLnBrk="1" fontAlgn="base" hangingPunct="1">
              <a:spcBef>
                <a:spcPct val="0"/>
              </a:spcBef>
              <a:spcAft>
                <a:spcPct val="0"/>
              </a:spcAft>
              <a:defRPr kumimoji="1" sz="4000" b="1">
                <a:solidFill>
                  <a:srgbClr val="FF3300"/>
                </a:solidFill>
                <a:latin typeface="微软雅黑" panose="020B0503020204020204" pitchFamily="34" charset="-122"/>
                <a:ea typeface="微软雅黑" panose="020B0503020204020204" pitchFamily="34" charset="-122"/>
                <a:cs typeface="+mj-cs"/>
              </a:defRPr>
            </a:lvl1pPr>
            <a:lvl2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2pPr>
            <a:lvl3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3pPr>
            <a:lvl4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4pPr>
            <a:lvl5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5pPr>
            <a:lvl6pPr marL="4572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6pPr>
            <a:lvl7pPr marL="9144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7pPr>
            <a:lvl8pPr marL="13716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8pPr>
            <a:lvl9pPr marL="18288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CN" altLang="en-US" kern="0" dirty="0" smtClean="0">
                <a:solidFill>
                  <a:schemeClr val="tx1"/>
                </a:solidFill>
              </a:rPr>
              <a:t>总结与看法</a:t>
            </a:r>
            <a:endParaRPr kumimoji="1" lang="zh-CN" altLang="en-US" sz="40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j-cs"/>
            </a:endParaRPr>
          </a:p>
        </p:txBody>
      </p:sp>
      <p:sp>
        <p:nvSpPr>
          <p:cNvPr id="8" name="矩形 7"/>
          <p:cNvSpPr/>
          <p:nvPr/>
        </p:nvSpPr>
        <p:spPr>
          <a:xfrm>
            <a:off x="1027397" y="1750282"/>
            <a:ext cx="10269253" cy="369332"/>
          </a:xfrm>
          <a:prstGeom prst="rect">
            <a:avLst/>
          </a:prstGeom>
        </p:spPr>
        <p:txBody>
          <a:bodyPr wrap="square">
            <a:spAutoFit/>
          </a:bodyPr>
          <a:lstStyle/>
          <a:p>
            <a:endParaRPr lang="zh-CN" altLang="en-US" dirty="0">
              <a:latin typeface="Times New Roman" panose="02020603050405020304" pitchFamily="18" charset="0"/>
              <a:cs typeface="Times New Roman" panose="02020603050405020304" pitchFamily="18" charset="0"/>
            </a:endParaRPr>
          </a:p>
        </p:txBody>
      </p:sp>
      <p:sp>
        <p:nvSpPr>
          <p:cNvPr id="5" name="矩形 4"/>
          <p:cNvSpPr/>
          <p:nvPr/>
        </p:nvSpPr>
        <p:spPr>
          <a:xfrm>
            <a:off x="986535" y="1716410"/>
            <a:ext cx="9810419" cy="369332"/>
          </a:xfrm>
          <a:prstGeom prst="rect">
            <a:avLst/>
          </a:prstGeom>
        </p:spPr>
        <p:txBody>
          <a:bodyPr wrap="square">
            <a:spAutoFit/>
          </a:bodyPr>
          <a:lstStyle/>
          <a:p>
            <a:endParaRPr lang="zh-CN" altLang="zh-CN" dirty="0">
              <a:latin typeface="Times New Roman" panose="02020603050405020304" pitchFamily="18" charset="0"/>
              <a:cs typeface="Times New Roman" panose="02020603050405020304" pitchFamily="18" charset="0"/>
            </a:endParaRPr>
          </a:p>
        </p:txBody>
      </p:sp>
      <p:sp>
        <p:nvSpPr>
          <p:cNvPr id="14" name="矩形 13"/>
          <p:cNvSpPr/>
          <p:nvPr/>
        </p:nvSpPr>
        <p:spPr>
          <a:xfrm>
            <a:off x="986535" y="1716410"/>
            <a:ext cx="9810419" cy="1754326"/>
          </a:xfrm>
          <a:prstGeom prst="rect">
            <a:avLst/>
          </a:prstGeom>
        </p:spPr>
        <p:txBody>
          <a:bodyPr wrap="square">
            <a:spAutoFit/>
          </a:bodyPr>
          <a:lstStyle/>
          <a:p>
            <a:pPr marL="285750" indent="-285750">
              <a:buFont typeface="Wingdings" panose="05000000000000000000" pitchFamily="2" charset="2"/>
              <a:buChar char="Ø"/>
            </a:pPr>
            <a:r>
              <a:rPr lang="zh-CN" altLang="en-US" dirty="0" smtClean="0">
                <a:latin typeface="Times New Roman" panose="02020603050405020304" pitchFamily="18" charset="0"/>
                <a:cs typeface="Times New Roman" panose="02020603050405020304" pitchFamily="18" charset="0"/>
              </a:rPr>
              <a:t>经典方法以图画形式</a:t>
            </a:r>
            <a:r>
              <a:rPr lang="zh-CN" altLang="en-US" b="1" dirty="0" smtClean="0">
                <a:latin typeface="Times New Roman" panose="02020603050405020304" pitchFamily="18" charset="0"/>
                <a:cs typeface="Times New Roman" panose="02020603050405020304" pitchFamily="18" charset="0"/>
              </a:rPr>
              <a:t>激活</a:t>
            </a:r>
            <a:r>
              <a:rPr lang="zh-CN" altLang="en-US" dirty="0" smtClean="0">
                <a:latin typeface="Times New Roman" panose="02020603050405020304" pitchFamily="18" charset="0"/>
                <a:cs typeface="Times New Roman" panose="02020603050405020304" pitchFamily="18" charset="0"/>
              </a:rPr>
              <a:t>被试认知中包含若干运动事件的完整故事</a:t>
            </a:r>
            <a:endParaRPr lang="en-US" altLang="zh-CN"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endParaRPr lang="en-US" altLang="zh-CN"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zh-CN" altLang="en-US" dirty="0" smtClean="0">
                <a:latin typeface="Times New Roman" panose="02020603050405020304" pitchFamily="18" charset="0"/>
                <a:cs typeface="Times New Roman" panose="02020603050405020304" pitchFamily="18" charset="0"/>
              </a:rPr>
              <a:t>另</a:t>
            </a:r>
            <a:r>
              <a:rPr lang="zh-CN" altLang="en-US" dirty="0">
                <a:latin typeface="Times New Roman" panose="02020603050405020304" pitchFamily="18" charset="0"/>
                <a:cs typeface="Times New Roman" panose="02020603050405020304" pitchFamily="18" charset="0"/>
              </a:rPr>
              <a:t>一</a:t>
            </a:r>
            <a:r>
              <a:rPr lang="zh-CN" altLang="en-US" dirty="0" smtClean="0">
                <a:latin typeface="Times New Roman" panose="02020603050405020304" pitchFamily="18" charset="0"/>
                <a:cs typeface="Times New Roman" panose="02020603050405020304" pitchFamily="18" charset="0"/>
              </a:rPr>
              <a:t>种可行方法是从视频形式的材料中直接感知</a:t>
            </a:r>
            <a:endParaRPr lang="en-US" altLang="zh-CN"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endParaRPr lang="en-US" altLang="zh-CN"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zh-CN" altLang="en-US" dirty="0" smtClean="0">
                <a:latin typeface="Times New Roman" panose="02020603050405020304" pitchFamily="18" charset="0"/>
                <a:cs typeface="Times New Roman" panose="02020603050405020304" pitchFamily="18" charset="0"/>
              </a:rPr>
              <a:t>经典方法中激活这一过程可能影响被试对运动事件的描述</a:t>
            </a:r>
            <a:endParaRPr lang="en-US" altLang="zh-CN" dirty="0" smtClean="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03354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7080" y="442339"/>
            <a:ext cx="395999" cy="669046"/>
          </a:xfrm>
          <a:prstGeom prst="rect">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sp>
        <p:nvSpPr>
          <p:cNvPr id="34" name="矩形 33"/>
          <p:cNvSpPr/>
          <p:nvPr/>
        </p:nvSpPr>
        <p:spPr>
          <a:xfrm>
            <a:off x="494147" y="442316"/>
            <a:ext cx="163285" cy="6690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6150" y="449517"/>
            <a:ext cx="2330697" cy="654646"/>
          </a:xfrm>
          <a:prstGeom prst="rect">
            <a:avLst/>
          </a:prstGeom>
        </p:spPr>
      </p:pic>
      <p:sp>
        <p:nvSpPr>
          <p:cNvPr id="39" name="矩形 38"/>
          <p:cNvSpPr/>
          <p:nvPr/>
        </p:nvSpPr>
        <p:spPr>
          <a:xfrm>
            <a:off x="11994002" y="442316"/>
            <a:ext cx="198000" cy="669046"/>
          </a:xfrm>
          <a:prstGeom prst="rect">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sp>
        <p:nvSpPr>
          <p:cNvPr id="4" name="矩形 3"/>
          <p:cNvSpPr/>
          <p:nvPr/>
        </p:nvSpPr>
        <p:spPr>
          <a:xfrm>
            <a:off x="657431" y="903160"/>
            <a:ext cx="11238561" cy="605294"/>
          </a:xfrm>
          <a:prstGeom prst="rect">
            <a:avLst/>
          </a:prstGeom>
        </p:spPr>
        <p:txBody>
          <a:bodyPr wrap="square">
            <a:spAutoFit/>
          </a:bodyPr>
          <a:lstStyle/>
          <a:p>
            <a:pPr marL="342900" lvl="0" indent="-342900" fontAlgn="base">
              <a:lnSpc>
                <a:spcPct val="110000"/>
              </a:lnSpc>
              <a:spcBef>
                <a:spcPct val="20000"/>
              </a:spcBef>
              <a:spcAft>
                <a:spcPct val="0"/>
              </a:spcAft>
              <a:buClr>
                <a:srgbClr val="000000"/>
              </a:buClr>
              <a:buSzPct val="70000"/>
              <a:buFont typeface="Wingdings" pitchFamily="2" charset="2"/>
              <a:buChar char="l"/>
              <a:defRPr/>
            </a:pPr>
            <a:r>
              <a:rPr kumimoji="1" lang="zh-CN" altLang="en-US" sz="3200" b="1" kern="0">
                <a:solidFill>
                  <a:srgbClr val="000000"/>
                </a:solidFill>
                <a:latin typeface="Times New Roman" panose="02020603050405020304" pitchFamily="18" charset="0"/>
                <a:cs typeface="Times New Roman" panose="02020603050405020304" pitchFamily="18" charset="0"/>
              </a:rPr>
              <a:t>关于</a:t>
            </a:r>
            <a:r>
              <a:rPr kumimoji="1" lang="en-US" altLang="zh-CN" sz="3200" b="1" kern="0" smtClean="0">
                <a:solidFill>
                  <a:srgbClr val="000000"/>
                </a:solidFill>
                <a:latin typeface="Times New Roman" panose="02020603050405020304" pitchFamily="18" charset="0"/>
                <a:cs typeface="Times New Roman" panose="02020603050405020304" pitchFamily="18" charset="0"/>
              </a:rPr>
              <a:t>HSS</a:t>
            </a:r>
            <a:endParaRPr kumimoji="1" lang="en-US" altLang="zh-CN" sz="3200" b="1" kern="0" dirty="0">
              <a:solidFill>
                <a:srgbClr val="000000"/>
              </a:solidFill>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12"/>
          </p:nvPr>
        </p:nvSpPr>
        <p:spPr/>
        <p:txBody>
          <a:bodyPr/>
          <a:lstStyle/>
          <a:p>
            <a:fld id="{47B07988-34B2-4014-AEBA-95FEB39318C4}" type="slidenum">
              <a:rPr lang="zh-CN" altLang="en-US" smtClean="0"/>
              <a:t>45</a:t>
            </a:fld>
            <a:endParaRPr lang="zh-CN" altLang="en-US" dirty="0"/>
          </a:p>
        </p:txBody>
      </p:sp>
      <p:sp>
        <p:nvSpPr>
          <p:cNvPr id="11" name="标题 1"/>
          <p:cNvSpPr txBox="1">
            <a:spLocks/>
          </p:cNvSpPr>
          <p:nvPr/>
        </p:nvSpPr>
        <p:spPr bwMode="auto">
          <a:xfrm>
            <a:off x="2524760" y="37560"/>
            <a:ext cx="5784850" cy="823913"/>
          </a:xfrm>
          <a:prstGeom prst="rect">
            <a:avLst/>
          </a:prstGeom>
          <a:noFill/>
          <a:ln w="9525">
            <a:noFill/>
            <a:miter lim="800000"/>
            <a:headEnd/>
            <a:tailEnd/>
          </a:ln>
        </p:spPr>
        <p:txBody>
          <a:bodyPr vert="horz" wrap="none" lIns="0" tIns="45720" rIns="0" bIns="45720" numCol="1" anchor="ctr" anchorCtr="0" compatLnSpc="1">
            <a:prstTxWarp prst="textNoShape">
              <a:avLst/>
            </a:prstTxWarp>
          </a:bodyPr>
          <a:lstStyle>
            <a:lvl1pPr algn="ctr" rtl="0" eaLnBrk="1" fontAlgn="base" hangingPunct="1">
              <a:spcBef>
                <a:spcPct val="0"/>
              </a:spcBef>
              <a:spcAft>
                <a:spcPct val="0"/>
              </a:spcAft>
              <a:defRPr kumimoji="1" sz="4000" b="1">
                <a:solidFill>
                  <a:srgbClr val="FF3300"/>
                </a:solidFill>
                <a:latin typeface="微软雅黑" panose="020B0503020204020204" pitchFamily="34" charset="-122"/>
                <a:ea typeface="微软雅黑" panose="020B0503020204020204" pitchFamily="34" charset="-122"/>
                <a:cs typeface="+mj-cs"/>
              </a:defRPr>
            </a:lvl1pPr>
            <a:lvl2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2pPr>
            <a:lvl3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3pPr>
            <a:lvl4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4pPr>
            <a:lvl5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5pPr>
            <a:lvl6pPr marL="4572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6pPr>
            <a:lvl7pPr marL="9144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7pPr>
            <a:lvl8pPr marL="13716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8pPr>
            <a:lvl9pPr marL="18288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CN" altLang="en-US" kern="0" dirty="0" smtClean="0">
                <a:solidFill>
                  <a:schemeClr val="tx1"/>
                </a:solidFill>
              </a:rPr>
              <a:t>总结与看法</a:t>
            </a:r>
            <a:endParaRPr kumimoji="1" lang="zh-CN" altLang="en-US" sz="40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j-cs"/>
            </a:endParaRPr>
          </a:p>
        </p:txBody>
      </p:sp>
      <p:sp>
        <p:nvSpPr>
          <p:cNvPr id="8" name="矩形 7"/>
          <p:cNvSpPr/>
          <p:nvPr/>
        </p:nvSpPr>
        <p:spPr>
          <a:xfrm>
            <a:off x="1084546" y="1742103"/>
            <a:ext cx="10269253" cy="369332"/>
          </a:xfrm>
          <a:prstGeom prst="rect">
            <a:avLst/>
          </a:prstGeom>
        </p:spPr>
        <p:txBody>
          <a:bodyPr wrap="square">
            <a:spAutoFit/>
          </a:bodyPr>
          <a:lstStyle/>
          <a:p>
            <a:endParaRPr lang="zh-CN" altLang="en-US" dirty="0">
              <a:latin typeface="Times New Roman" panose="02020603050405020304" pitchFamily="18" charset="0"/>
              <a:cs typeface="Times New Roman" panose="02020603050405020304" pitchFamily="18" charset="0"/>
            </a:endParaRPr>
          </a:p>
        </p:txBody>
      </p:sp>
      <p:sp>
        <p:nvSpPr>
          <p:cNvPr id="5" name="矩形 4"/>
          <p:cNvSpPr/>
          <p:nvPr/>
        </p:nvSpPr>
        <p:spPr>
          <a:xfrm>
            <a:off x="986535" y="1716410"/>
            <a:ext cx="9810419" cy="3170099"/>
          </a:xfrm>
          <a:prstGeom prst="rect">
            <a:avLst/>
          </a:prstGeom>
        </p:spPr>
        <p:txBody>
          <a:bodyPr wrap="square">
            <a:spAutoFit/>
          </a:bodyPr>
          <a:lstStyle/>
          <a:p>
            <a:pPr marL="285750" indent="-285750">
              <a:buFont typeface="Wingdings" panose="05000000000000000000" pitchFamily="2" charset="2"/>
              <a:buChar char="Ø"/>
            </a:pPr>
            <a:r>
              <a:rPr lang="en-US" altLang="zh-CN" dirty="0" smtClean="0">
                <a:latin typeface="Times New Roman" panose="02020603050405020304" pitchFamily="18" charset="0"/>
                <a:cs typeface="Times New Roman" panose="02020603050405020304" pitchFamily="18" charset="0"/>
              </a:rPr>
              <a:t>HSS</a:t>
            </a:r>
            <a:r>
              <a:rPr lang="zh-CN" altLang="en-US" dirty="0">
                <a:latin typeface="Times New Roman" panose="02020603050405020304" pitchFamily="18" charset="0"/>
                <a:cs typeface="Times New Roman" panose="02020603050405020304" pitchFamily="18" charset="0"/>
              </a:rPr>
              <a:t>为解决运动事件类型学中的四个争议提供了概念和分析工具。这七个必要的和三个额外的语义范畴至少</a:t>
            </a:r>
            <a:r>
              <a:rPr lang="zh-CN" altLang="en-US" dirty="0">
                <a:latin typeface="Times New Roman" panose="02020603050405020304" pitchFamily="18" charset="0"/>
                <a:cs typeface="Times New Roman" panose="02020603050405020304" pitchFamily="18" charset="0"/>
              </a:rPr>
              <a:t>是普遍</a:t>
            </a:r>
            <a:r>
              <a:rPr lang="zh-CN" altLang="en-US" dirty="0" smtClean="0">
                <a:latin typeface="Times New Roman" panose="02020603050405020304" pitchFamily="18" charset="0"/>
                <a:cs typeface="Times New Roman" panose="02020603050405020304" pitchFamily="18" charset="0"/>
              </a:rPr>
              <a:t>、潜在</a:t>
            </a:r>
            <a:r>
              <a:rPr lang="zh-CN" altLang="en-US" dirty="0" smtClean="0">
                <a:latin typeface="Times New Roman" panose="02020603050405020304" pitchFamily="18" charset="0"/>
                <a:cs typeface="Times New Roman" panose="02020603050405020304" pitchFamily="18" charset="0"/>
              </a:rPr>
              <a:t>的</a:t>
            </a:r>
            <a:r>
              <a:rPr lang="zh-CN" altLang="en-US" dirty="0">
                <a:latin typeface="Times New Roman" panose="02020603050405020304" pitchFamily="18" charset="0"/>
                <a:cs typeface="Times New Roman" panose="02020603050405020304" pitchFamily="18" charset="0"/>
              </a:rPr>
              <a:t>，因为它们都是基于</a:t>
            </a:r>
            <a:r>
              <a:rPr lang="zh-CN" altLang="en-US" dirty="0" smtClean="0">
                <a:latin typeface="Times New Roman" panose="02020603050405020304" pitchFamily="18" charset="0"/>
                <a:cs typeface="Times New Roman" panose="02020603050405020304" pitchFamily="18" charset="0"/>
              </a:rPr>
              <a:t>人类认知的具体化，</a:t>
            </a:r>
            <a:r>
              <a:rPr lang="zh-CN" altLang="en-US" dirty="0">
                <a:latin typeface="Times New Roman" panose="02020603050405020304" pitchFamily="18" charset="0"/>
                <a:cs typeface="Times New Roman" panose="02020603050405020304" pitchFamily="18" charset="0"/>
              </a:rPr>
              <a:t>并且足够灵活，以适应特定语言的惯例</a:t>
            </a:r>
            <a:r>
              <a:rPr lang="zh-CN" altLang="en-US" dirty="0" smtClean="0">
                <a:latin typeface="Times New Roman" panose="02020603050405020304" pitchFamily="18" charset="0"/>
                <a:cs typeface="Times New Roman" panose="02020603050405020304" pitchFamily="18" charset="0"/>
              </a:rPr>
              <a:t>。如</a:t>
            </a:r>
            <a:r>
              <a:rPr lang="zh-CN" altLang="en-US" dirty="0">
                <a:latin typeface="Times New Roman" panose="02020603050405020304" pitchFamily="18" charset="0"/>
                <a:cs typeface="Times New Roman" panose="02020603050405020304" pitchFamily="18" charset="0"/>
              </a:rPr>
              <a:t>本文就是以泰语和泰卢固语数据测试</a:t>
            </a:r>
            <a:r>
              <a:rPr lang="en-US" altLang="zh-CN" dirty="0">
                <a:latin typeface="Times New Roman" panose="02020603050405020304" pitchFamily="18" charset="0"/>
                <a:cs typeface="Times New Roman" panose="02020603050405020304" pitchFamily="18" charset="0"/>
              </a:rPr>
              <a:t>HSS</a:t>
            </a:r>
            <a:r>
              <a:rPr lang="zh-CN" altLang="en-US" dirty="0">
                <a:latin typeface="Times New Roman" panose="02020603050405020304" pitchFamily="18" charset="0"/>
                <a:cs typeface="Times New Roman" panose="02020603050405020304" pitchFamily="18" charset="0"/>
              </a:rPr>
              <a:t>框架的适用性，通过定性和定量比较指出两种语言的差异</a:t>
            </a:r>
            <a:r>
              <a:rPr lang="zh-CN" altLang="en-US" dirty="0" smtClean="0">
                <a:latin typeface="Times New Roman" panose="02020603050405020304" pitchFamily="18" charset="0"/>
                <a:cs typeface="Times New Roman" panose="02020603050405020304" pitchFamily="18" charset="0"/>
              </a:rPr>
              <a:t>。然而，之前</a:t>
            </a:r>
            <a:r>
              <a:rPr lang="zh-CN" altLang="en-US" dirty="0">
                <a:latin typeface="Times New Roman" panose="02020603050405020304" pitchFamily="18" charset="0"/>
                <a:cs typeface="Times New Roman" panose="02020603050405020304" pitchFamily="18" charset="0"/>
              </a:rPr>
              <a:t>认为两种语言相似的观点就是基于</a:t>
            </a:r>
            <a:r>
              <a:rPr lang="en-US" altLang="zh-CN" dirty="0">
                <a:latin typeface="Times New Roman" panose="02020603050405020304" pitchFamily="18" charset="0"/>
                <a:cs typeface="Times New Roman" panose="02020603050405020304" pitchFamily="18" charset="0"/>
              </a:rPr>
              <a:t>Talmy</a:t>
            </a:r>
            <a:r>
              <a:rPr lang="zh-CN" altLang="en-US" dirty="0">
                <a:latin typeface="Times New Roman" panose="02020603050405020304" pitchFamily="18" charset="0"/>
                <a:cs typeface="Times New Roman" panose="02020603050405020304" pitchFamily="18" charset="0"/>
              </a:rPr>
              <a:t>二元运动事件</a:t>
            </a:r>
            <a:r>
              <a:rPr lang="zh-CN" altLang="en-US" dirty="0" smtClean="0">
                <a:latin typeface="Times New Roman" panose="02020603050405020304" pitchFamily="18" charset="0"/>
                <a:cs typeface="Times New Roman" panose="02020603050405020304" pitchFamily="18" charset="0"/>
              </a:rPr>
              <a:t>类型学，即泰语和泰卢固语既不是典型的</a:t>
            </a:r>
            <a:r>
              <a:rPr lang="en-US" altLang="zh-CN" dirty="0" smtClean="0">
                <a:latin typeface="Times New Roman" panose="02020603050405020304" pitchFamily="18" charset="0"/>
                <a:cs typeface="Times New Roman" panose="02020603050405020304" pitchFamily="18" charset="0"/>
              </a:rPr>
              <a:t>S</a:t>
            </a:r>
            <a:r>
              <a:rPr lang="zh-CN" altLang="en-US" dirty="0" smtClean="0">
                <a:latin typeface="Times New Roman" panose="02020603050405020304" pitchFamily="18" charset="0"/>
                <a:cs typeface="Times New Roman" panose="02020603050405020304" pitchFamily="18" charset="0"/>
              </a:rPr>
              <a:t>型又不是</a:t>
            </a:r>
            <a:r>
              <a:rPr lang="en-US" altLang="zh-CN" dirty="0" smtClean="0">
                <a:latin typeface="Times New Roman" panose="02020603050405020304" pitchFamily="18" charset="0"/>
                <a:cs typeface="Times New Roman" panose="02020603050405020304" pitchFamily="18" charset="0"/>
              </a:rPr>
              <a:t>V</a:t>
            </a:r>
            <a:r>
              <a:rPr lang="zh-CN" altLang="en-US" dirty="0" smtClean="0">
                <a:latin typeface="Times New Roman" panose="02020603050405020304" pitchFamily="18" charset="0"/>
                <a:cs typeface="Times New Roman" panose="02020603050405020304" pitchFamily="18" charset="0"/>
              </a:rPr>
              <a:t>型，于是就把二者视为“第三类型”。这是一个负面的标准，这种看法是不够严谨。</a:t>
            </a:r>
            <a:endParaRPr lang="en-US" altLang="zh-CN" dirty="0" smtClean="0">
              <a:latin typeface="Times New Roman" panose="02020603050405020304" pitchFamily="18" charset="0"/>
              <a:cs typeface="Times New Roman" panose="02020603050405020304" pitchFamily="18" charset="0"/>
            </a:endParaRPr>
          </a:p>
          <a:p>
            <a:r>
              <a:rPr lang="en-US" altLang="zh-CN" dirty="0" smtClean="0">
                <a:latin typeface="Times New Roman" panose="02020603050405020304" pitchFamily="18" charset="0"/>
                <a:cs typeface="Times New Roman" panose="02020603050405020304" pitchFamily="18" charset="0"/>
              </a:rPr>
              <a:t>     </a:t>
            </a:r>
            <a:r>
              <a:rPr lang="zh-CN" altLang="en-US" dirty="0" smtClean="0">
                <a:latin typeface="Times New Roman" panose="02020603050405020304" pitchFamily="18" charset="0"/>
                <a:cs typeface="Times New Roman" panose="02020603050405020304" pitchFamily="18" charset="0"/>
              </a:rPr>
              <a:t>我们定义类别时，仅有负面标准远远不够，必须还要有正面标准。</a:t>
            </a:r>
            <a:endParaRPr lang="en-US" altLang="zh-CN"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endParaRPr lang="en-US" altLang="zh-CN" sz="20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altLang="zh-CN" dirty="0" smtClean="0">
                <a:latin typeface="Times New Roman" panose="02020603050405020304" pitchFamily="18" charset="0"/>
                <a:cs typeface="Times New Roman" panose="02020603050405020304" pitchFamily="18" charset="0"/>
              </a:rPr>
              <a:t>HSS</a:t>
            </a:r>
            <a:r>
              <a:rPr lang="zh-CN" altLang="en-US" dirty="0">
                <a:latin typeface="Times New Roman" panose="02020603050405020304" pitchFamily="18" charset="0"/>
                <a:cs typeface="Times New Roman" panose="02020603050405020304" pitchFamily="18" charset="0"/>
              </a:rPr>
              <a:t>理论实际上只对后三个争议给出了一种解决方案， 不可能对“有多少语言类型” 给一个结论性的答案。解决这个问题的方法是将研究扩展到尚未分析的具有系谱和地域特征的语言，目前基于</a:t>
            </a:r>
            <a:r>
              <a:rPr lang="en-US" altLang="zh-CN" dirty="0">
                <a:latin typeface="Times New Roman" panose="02020603050405020304" pitchFamily="18" charset="0"/>
                <a:cs typeface="Times New Roman" panose="02020603050405020304" pitchFamily="18" charset="0"/>
              </a:rPr>
              <a:t>HSS</a:t>
            </a:r>
            <a:r>
              <a:rPr lang="zh-CN" altLang="en-US" dirty="0">
                <a:latin typeface="Times New Roman" panose="02020603050405020304" pitchFamily="18" charset="0"/>
                <a:cs typeface="Times New Roman" panose="02020603050405020304" pitchFamily="18" charset="0"/>
              </a:rPr>
              <a:t>理论的研究涉及的语言种类还是很少。</a:t>
            </a:r>
            <a:endParaRPr lang="zh-CN" altLang="zh-C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9457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0" y="1768475"/>
            <a:ext cx="12192000" cy="3207657"/>
          </a:xfrm>
          <a:prstGeom prst="rect">
            <a:avLst/>
          </a:prstGeom>
          <a:solidFill>
            <a:srgbClr val="8F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p:custDataLst>
              <p:tags r:id="rId2"/>
            </p:custDataLst>
          </p:nvPr>
        </p:nvSpPr>
        <p:spPr>
          <a:xfrm>
            <a:off x="1111340" y="2304534"/>
            <a:ext cx="9799200" cy="2570400"/>
          </a:xfrm>
        </p:spPr>
        <p:txBody>
          <a:bodyPr>
            <a:normAutofit fontScale="90000"/>
          </a:bodyPr>
          <a:lstStyle/>
          <a:p>
            <a:r>
              <a:rPr lang="zh-CN" altLang="en-US" sz="5400" dirty="0">
                <a:solidFill>
                  <a:schemeClr val="bg1"/>
                </a:solidFill>
                <a:effectLst/>
                <a:latin typeface="黑体" panose="02010609060101010101" pitchFamily="49" charset="-122"/>
                <a:ea typeface="黑体" panose="02010609060101010101" pitchFamily="49" charset="-122"/>
                <a:sym typeface="+mn-ea"/>
              </a:rPr>
              <a:t>谢谢</a:t>
            </a:r>
            <a:r>
              <a:rPr lang="zh-CN" altLang="en-US" sz="5400" dirty="0" smtClean="0">
                <a:solidFill>
                  <a:schemeClr val="bg1"/>
                </a:solidFill>
                <a:effectLst/>
                <a:latin typeface="黑体" panose="02010609060101010101" pitchFamily="49" charset="-122"/>
                <a:ea typeface="黑体" panose="02010609060101010101" pitchFamily="49" charset="-122"/>
                <a:sym typeface="+mn-ea"/>
              </a:rPr>
              <a:t>！</a:t>
            </a:r>
            <a:r>
              <a:rPr lang="en-US" altLang="zh-CN" sz="5400" dirty="0" smtClean="0">
                <a:solidFill>
                  <a:schemeClr val="bg1"/>
                </a:solidFill>
                <a:effectLst/>
                <a:latin typeface="黑体" panose="02010609060101010101" pitchFamily="49" charset="-122"/>
                <a:ea typeface="黑体" panose="02010609060101010101" pitchFamily="49" charset="-122"/>
                <a:sym typeface="+mn-ea"/>
              </a:rPr>
              <a:t/>
            </a:r>
            <a:br>
              <a:rPr lang="en-US" altLang="zh-CN" sz="5400" dirty="0" smtClean="0">
                <a:solidFill>
                  <a:schemeClr val="bg1"/>
                </a:solidFill>
                <a:effectLst/>
                <a:latin typeface="黑体" panose="02010609060101010101" pitchFamily="49" charset="-122"/>
                <a:ea typeface="黑体" panose="02010609060101010101" pitchFamily="49" charset="-122"/>
                <a:sym typeface="+mn-ea"/>
              </a:rPr>
            </a:br>
            <a:r>
              <a:rPr lang="en-US" altLang="zh-CN" sz="5400" dirty="0" smtClean="0">
                <a:solidFill>
                  <a:schemeClr val="bg1"/>
                </a:solidFill>
                <a:effectLst/>
                <a:latin typeface="黑体" panose="02010609060101010101" pitchFamily="49" charset="-122"/>
                <a:ea typeface="黑体" panose="02010609060101010101" pitchFamily="49" charset="-122"/>
                <a:sym typeface="+mn-ea"/>
              </a:rPr>
              <a:t/>
            </a:r>
            <a:br>
              <a:rPr lang="en-US" altLang="zh-CN" sz="5400" dirty="0" smtClean="0">
                <a:solidFill>
                  <a:schemeClr val="bg1"/>
                </a:solidFill>
                <a:effectLst/>
                <a:latin typeface="黑体" panose="02010609060101010101" pitchFamily="49" charset="-122"/>
                <a:ea typeface="黑体" panose="02010609060101010101" pitchFamily="49" charset="-122"/>
                <a:sym typeface="+mn-ea"/>
              </a:rPr>
            </a:br>
            <a:r>
              <a:rPr lang="zh-CN" altLang="en-US" sz="4900" dirty="0">
                <a:solidFill>
                  <a:schemeClr val="bg1"/>
                </a:solidFill>
                <a:latin typeface="黑体" panose="02010609060101010101" pitchFamily="49" charset="-122"/>
                <a:ea typeface="黑体" panose="02010609060101010101" pitchFamily="49" charset="-122"/>
                <a:sym typeface="+mn-ea"/>
              </a:rPr>
              <a:t>请</a:t>
            </a:r>
            <a:r>
              <a:rPr lang="zh-CN" altLang="en-US" sz="4900" dirty="0" smtClean="0">
                <a:solidFill>
                  <a:schemeClr val="bg1"/>
                </a:solidFill>
                <a:latin typeface="黑体" panose="02010609060101010101" pitchFamily="49" charset="-122"/>
                <a:ea typeface="黑体" panose="02010609060101010101" pitchFamily="49" charset="-122"/>
                <a:sym typeface="+mn-ea"/>
              </a:rPr>
              <a:t>大家提出意见！</a:t>
            </a:r>
            <a:r>
              <a:rPr lang="en-US" altLang="zh-CN" sz="5400" dirty="0">
                <a:solidFill>
                  <a:schemeClr val="bg1"/>
                </a:solidFill>
                <a:effectLst/>
                <a:latin typeface="微软雅黑" panose="020B0503020204020204" pitchFamily="34" charset="-122"/>
                <a:sym typeface="+mn-ea"/>
              </a:rPr>
              <a:t/>
            </a:r>
            <a:br>
              <a:rPr lang="en-US" altLang="zh-CN" sz="5400" dirty="0">
                <a:solidFill>
                  <a:schemeClr val="bg1"/>
                </a:solidFill>
                <a:effectLst/>
                <a:latin typeface="微软雅黑" panose="020B0503020204020204" pitchFamily="34" charset="-122"/>
                <a:sym typeface="+mn-ea"/>
              </a:rPr>
            </a:br>
            <a:r>
              <a:rPr lang="en-US" altLang="zh-CN" sz="5400" dirty="0">
                <a:solidFill>
                  <a:schemeClr val="bg1"/>
                </a:solidFill>
                <a:effectLst/>
                <a:latin typeface="微软雅黑" panose="020B0503020204020204" pitchFamily="34" charset="-122"/>
                <a:sym typeface="+mn-ea"/>
              </a:rPr>
              <a:t>                 </a:t>
            </a:r>
            <a:endParaRPr lang="zh-CN" altLang="en-US" sz="5400" dirty="0">
              <a:solidFill>
                <a:schemeClr val="bg1"/>
              </a:solidFill>
              <a:effectLst/>
              <a:latin typeface="微软雅黑" panose="020B0503020204020204" pitchFamily="34" charset="-122"/>
              <a:sym typeface="+mn-ea"/>
            </a:endParaRPr>
          </a:p>
        </p:txBody>
      </p:sp>
      <p:sp>
        <p:nvSpPr>
          <p:cNvPr id="6" name="Freeform 5"/>
          <p:cNvSpPr>
            <a:spLocks noEditPoints="1"/>
          </p:cNvSpPr>
          <p:nvPr/>
        </p:nvSpPr>
        <p:spPr bwMode="auto">
          <a:xfrm>
            <a:off x="8599210" y="5583703"/>
            <a:ext cx="1114980" cy="995834"/>
          </a:xfrm>
          <a:custGeom>
            <a:avLst/>
            <a:gdLst>
              <a:gd name="T0" fmla="*/ 400 w 528"/>
              <a:gd name="T1" fmla="*/ 293 h 471"/>
              <a:gd name="T2" fmla="*/ 430 w 528"/>
              <a:gd name="T3" fmla="*/ 279 h 471"/>
              <a:gd name="T4" fmla="*/ 430 w 528"/>
              <a:gd name="T5" fmla="*/ 278 h 471"/>
              <a:gd name="T6" fmla="*/ 430 w 528"/>
              <a:gd name="T7" fmla="*/ 204 h 471"/>
              <a:gd name="T8" fmla="*/ 401 w 528"/>
              <a:gd name="T9" fmla="*/ 218 h 471"/>
              <a:gd name="T10" fmla="*/ 400 w 528"/>
              <a:gd name="T11" fmla="*/ 293 h 471"/>
              <a:gd name="T12" fmla="*/ 90 w 528"/>
              <a:gd name="T13" fmla="*/ 204 h 471"/>
              <a:gd name="T14" fmla="*/ 90 w 528"/>
              <a:gd name="T15" fmla="*/ 279 h 471"/>
              <a:gd name="T16" fmla="*/ 248 w 528"/>
              <a:gd name="T17" fmla="*/ 354 h 471"/>
              <a:gd name="T18" fmla="*/ 274 w 528"/>
              <a:gd name="T19" fmla="*/ 354 h 471"/>
              <a:gd name="T20" fmla="*/ 371 w 528"/>
              <a:gd name="T21" fmla="*/ 307 h 471"/>
              <a:gd name="T22" fmla="*/ 371 w 528"/>
              <a:gd name="T23" fmla="*/ 232 h 471"/>
              <a:gd name="T24" fmla="*/ 260 w 528"/>
              <a:gd name="T25" fmla="*/ 286 h 471"/>
              <a:gd name="T26" fmla="*/ 90 w 528"/>
              <a:gd name="T27" fmla="*/ 204 h 471"/>
              <a:gd name="T28" fmla="*/ 394 w 528"/>
              <a:gd name="T29" fmla="*/ 197 h 471"/>
              <a:gd name="T30" fmla="*/ 391 w 528"/>
              <a:gd name="T31" fmla="*/ 196 h 471"/>
              <a:gd name="T32" fmla="*/ 287 w 528"/>
              <a:gd name="T33" fmla="*/ 139 h 471"/>
              <a:gd name="T34" fmla="*/ 288 w 528"/>
              <a:gd name="T35" fmla="*/ 132 h 471"/>
              <a:gd name="T36" fmla="*/ 264 w 528"/>
              <a:gd name="T37" fmla="*/ 108 h 471"/>
              <a:gd name="T38" fmla="*/ 240 w 528"/>
              <a:gd name="T39" fmla="*/ 132 h 471"/>
              <a:gd name="T40" fmla="*/ 264 w 528"/>
              <a:gd name="T41" fmla="*/ 156 h 471"/>
              <a:gd name="T42" fmla="*/ 281 w 528"/>
              <a:gd name="T43" fmla="*/ 150 h 471"/>
              <a:gd name="T44" fmla="*/ 383 w 528"/>
              <a:gd name="T45" fmla="*/ 207 h 471"/>
              <a:gd name="T46" fmla="*/ 394 w 528"/>
              <a:gd name="T47" fmla="*/ 197 h 471"/>
              <a:gd name="T48" fmla="*/ 528 w 528"/>
              <a:gd name="T49" fmla="*/ 132 h 471"/>
              <a:gd name="T50" fmla="*/ 260 w 528"/>
              <a:gd name="T51" fmla="*/ 0 h 471"/>
              <a:gd name="T52" fmla="*/ 0 w 528"/>
              <a:gd name="T53" fmla="*/ 126 h 471"/>
              <a:gd name="T54" fmla="*/ 0 w 528"/>
              <a:gd name="T55" fmla="*/ 137 h 471"/>
              <a:gd name="T56" fmla="*/ 260 w 528"/>
              <a:gd name="T57" fmla="*/ 263 h 471"/>
              <a:gd name="T58" fmla="*/ 371 w 528"/>
              <a:gd name="T59" fmla="*/ 209 h 471"/>
              <a:gd name="T60" fmla="*/ 371 w 528"/>
              <a:gd name="T61" fmla="*/ 205 h 471"/>
              <a:gd name="T62" fmla="*/ 281 w 528"/>
              <a:gd name="T63" fmla="*/ 158 h 471"/>
              <a:gd name="T64" fmla="*/ 264 w 528"/>
              <a:gd name="T65" fmla="*/ 163 h 471"/>
              <a:gd name="T66" fmla="*/ 233 w 528"/>
              <a:gd name="T67" fmla="*/ 132 h 471"/>
              <a:gd name="T68" fmla="*/ 264 w 528"/>
              <a:gd name="T69" fmla="*/ 100 h 471"/>
              <a:gd name="T70" fmla="*/ 295 w 528"/>
              <a:gd name="T71" fmla="*/ 132 h 471"/>
              <a:gd name="T72" fmla="*/ 295 w 528"/>
              <a:gd name="T73" fmla="*/ 135 h 471"/>
              <a:gd name="T74" fmla="*/ 401 w 528"/>
              <a:gd name="T75" fmla="*/ 194 h 471"/>
              <a:gd name="T76" fmla="*/ 528 w 528"/>
              <a:gd name="T77" fmla="*/ 132 h 471"/>
              <a:gd name="T78" fmla="*/ 394 w 528"/>
              <a:gd name="T79" fmla="*/ 197 h 471"/>
              <a:gd name="T80" fmla="*/ 395 w 528"/>
              <a:gd name="T81" fmla="*/ 293 h 471"/>
              <a:gd name="T82" fmla="*/ 404 w 528"/>
              <a:gd name="T83" fmla="*/ 307 h 471"/>
              <a:gd name="T84" fmla="*/ 396 w 528"/>
              <a:gd name="T85" fmla="*/ 320 h 471"/>
              <a:gd name="T86" fmla="*/ 403 w 528"/>
              <a:gd name="T87" fmla="*/ 320 h 471"/>
              <a:gd name="T88" fmla="*/ 416 w 528"/>
              <a:gd name="T89" fmla="*/ 471 h 471"/>
              <a:gd name="T90" fmla="*/ 364 w 528"/>
              <a:gd name="T91" fmla="*/ 471 h 471"/>
              <a:gd name="T92" fmla="*/ 377 w 528"/>
              <a:gd name="T93" fmla="*/ 320 h 471"/>
              <a:gd name="T94" fmla="*/ 384 w 528"/>
              <a:gd name="T95" fmla="*/ 320 h 471"/>
              <a:gd name="T96" fmla="*/ 376 w 528"/>
              <a:gd name="T97" fmla="*/ 307 h 471"/>
              <a:gd name="T98" fmla="*/ 384 w 528"/>
              <a:gd name="T99" fmla="*/ 293 h 471"/>
              <a:gd name="T100" fmla="*/ 383 w 528"/>
              <a:gd name="T101" fmla="*/ 207 h 471"/>
              <a:gd name="T102" fmla="*/ 394 w 528"/>
              <a:gd name="T103" fmla="*/ 197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8" h="471">
                <a:moveTo>
                  <a:pt x="400" y="293"/>
                </a:moveTo>
                <a:cubicBezTo>
                  <a:pt x="430" y="279"/>
                  <a:pt x="430" y="279"/>
                  <a:pt x="430" y="279"/>
                </a:cubicBezTo>
                <a:cubicBezTo>
                  <a:pt x="430" y="279"/>
                  <a:pt x="430" y="278"/>
                  <a:pt x="430" y="278"/>
                </a:cubicBezTo>
                <a:cubicBezTo>
                  <a:pt x="430" y="204"/>
                  <a:pt x="430" y="204"/>
                  <a:pt x="430" y="204"/>
                </a:cubicBezTo>
                <a:cubicBezTo>
                  <a:pt x="401" y="218"/>
                  <a:pt x="401" y="218"/>
                  <a:pt x="401" y="218"/>
                </a:cubicBezTo>
                <a:cubicBezTo>
                  <a:pt x="400" y="293"/>
                  <a:pt x="400" y="293"/>
                  <a:pt x="400" y="293"/>
                </a:cubicBezTo>
                <a:close/>
                <a:moveTo>
                  <a:pt x="90" y="204"/>
                </a:moveTo>
                <a:cubicBezTo>
                  <a:pt x="90" y="279"/>
                  <a:pt x="90" y="279"/>
                  <a:pt x="90" y="279"/>
                </a:cubicBezTo>
                <a:cubicBezTo>
                  <a:pt x="143" y="304"/>
                  <a:pt x="195" y="329"/>
                  <a:pt x="248" y="354"/>
                </a:cubicBezTo>
                <a:cubicBezTo>
                  <a:pt x="257" y="357"/>
                  <a:pt x="265" y="357"/>
                  <a:pt x="274" y="354"/>
                </a:cubicBezTo>
                <a:cubicBezTo>
                  <a:pt x="371" y="307"/>
                  <a:pt x="371" y="307"/>
                  <a:pt x="371" y="307"/>
                </a:cubicBezTo>
                <a:cubicBezTo>
                  <a:pt x="371" y="232"/>
                  <a:pt x="371" y="232"/>
                  <a:pt x="371" y="232"/>
                </a:cubicBezTo>
                <a:cubicBezTo>
                  <a:pt x="260" y="286"/>
                  <a:pt x="260" y="286"/>
                  <a:pt x="260" y="286"/>
                </a:cubicBezTo>
                <a:cubicBezTo>
                  <a:pt x="90" y="204"/>
                  <a:pt x="90" y="204"/>
                  <a:pt x="90" y="204"/>
                </a:cubicBezTo>
                <a:close/>
                <a:moveTo>
                  <a:pt x="394" y="197"/>
                </a:moveTo>
                <a:cubicBezTo>
                  <a:pt x="391" y="196"/>
                  <a:pt x="391" y="196"/>
                  <a:pt x="391" y="196"/>
                </a:cubicBezTo>
                <a:cubicBezTo>
                  <a:pt x="287" y="139"/>
                  <a:pt x="287" y="139"/>
                  <a:pt x="287" y="139"/>
                </a:cubicBezTo>
                <a:cubicBezTo>
                  <a:pt x="288" y="136"/>
                  <a:pt x="288" y="134"/>
                  <a:pt x="288" y="132"/>
                </a:cubicBezTo>
                <a:cubicBezTo>
                  <a:pt x="288" y="118"/>
                  <a:pt x="277" y="108"/>
                  <a:pt x="264" y="108"/>
                </a:cubicBezTo>
                <a:cubicBezTo>
                  <a:pt x="251" y="108"/>
                  <a:pt x="240" y="118"/>
                  <a:pt x="240" y="132"/>
                </a:cubicBezTo>
                <a:cubicBezTo>
                  <a:pt x="240" y="145"/>
                  <a:pt x="251" y="156"/>
                  <a:pt x="264" y="156"/>
                </a:cubicBezTo>
                <a:cubicBezTo>
                  <a:pt x="270" y="156"/>
                  <a:pt x="276" y="154"/>
                  <a:pt x="281" y="150"/>
                </a:cubicBezTo>
                <a:cubicBezTo>
                  <a:pt x="383" y="207"/>
                  <a:pt x="383" y="207"/>
                  <a:pt x="383" y="207"/>
                </a:cubicBezTo>
                <a:cubicBezTo>
                  <a:pt x="394" y="197"/>
                  <a:pt x="394" y="197"/>
                  <a:pt x="394" y="197"/>
                </a:cubicBezTo>
                <a:close/>
                <a:moveTo>
                  <a:pt x="528" y="132"/>
                </a:moveTo>
                <a:cubicBezTo>
                  <a:pt x="260" y="0"/>
                  <a:pt x="260" y="0"/>
                  <a:pt x="260" y="0"/>
                </a:cubicBezTo>
                <a:cubicBezTo>
                  <a:pt x="0" y="126"/>
                  <a:pt x="0" y="126"/>
                  <a:pt x="0" y="126"/>
                </a:cubicBezTo>
                <a:cubicBezTo>
                  <a:pt x="0" y="137"/>
                  <a:pt x="0" y="137"/>
                  <a:pt x="0" y="137"/>
                </a:cubicBezTo>
                <a:cubicBezTo>
                  <a:pt x="260" y="263"/>
                  <a:pt x="260" y="263"/>
                  <a:pt x="260" y="263"/>
                </a:cubicBezTo>
                <a:cubicBezTo>
                  <a:pt x="371" y="209"/>
                  <a:pt x="371" y="209"/>
                  <a:pt x="371" y="209"/>
                </a:cubicBezTo>
                <a:cubicBezTo>
                  <a:pt x="371" y="205"/>
                  <a:pt x="371" y="205"/>
                  <a:pt x="371" y="205"/>
                </a:cubicBezTo>
                <a:cubicBezTo>
                  <a:pt x="281" y="158"/>
                  <a:pt x="281" y="158"/>
                  <a:pt x="281" y="158"/>
                </a:cubicBezTo>
                <a:cubicBezTo>
                  <a:pt x="276" y="162"/>
                  <a:pt x="270" y="163"/>
                  <a:pt x="264" y="163"/>
                </a:cubicBezTo>
                <a:cubicBezTo>
                  <a:pt x="247" y="163"/>
                  <a:pt x="233" y="149"/>
                  <a:pt x="233" y="132"/>
                </a:cubicBezTo>
                <a:cubicBezTo>
                  <a:pt x="233" y="114"/>
                  <a:pt x="247" y="100"/>
                  <a:pt x="264" y="100"/>
                </a:cubicBezTo>
                <a:cubicBezTo>
                  <a:pt x="281" y="100"/>
                  <a:pt x="295" y="114"/>
                  <a:pt x="295" y="132"/>
                </a:cubicBezTo>
                <a:cubicBezTo>
                  <a:pt x="295" y="133"/>
                  <a:pt x="295" y="134"/>
                  <a:pt x="295" y="135"/>
                </a:cubicBezTo>
                <a:cubicBezTo>
                  <a:pt x="401" y="194"/>
                  <a:pt x="401" y="194"/>
                  <a:pt x="401" y="194"/>
                </a:cubicBezTo>
                <a:cubicBezTo>
                  <a:pt x="528" y="132"/>
                  <a:pt x="528" y="132"/>
                  <a:pt x="528" y="132"/>
                </a:cubicBezTo>
                <a:close/>
                <a:moveTo>
                  <a:pt x="394" y="197"/>
                </a:moveTo>
                <a:cubicBezTo>
                  <a:pt x="395" y="293"/>
                  <a:pt x="395" y="293"/>
                  <a:pt x="395" y="293"/>
                </a:cubicBezTo>
                <a:cubicBezTo>
                  <a:pt x="401" y="295"/>
                  <a:pt x="404" y="300"/>
                  <a:pt x="404" y="307"/>
                </a:cubicBezTo>
                <a:cubicBezTo>
                  <a:pt x="404" y="312"/>
                  <a:pt x="401" y="317"/>
                  <a:pt x="396" y="320"/>
                </a:cubicBezTo>
                <a:cubicBezTo>
                  <a:pt x="403" y="320"/>
                  <a:pt x="403" y="320"/>
                  <a:pt x="403" y="320"/>
                </a:cubicBezTo>
                <a:cubicBezTo>
                  <a:pt x="416" y="471"/>
                  <a:pt x="416" y="471"/>
                  <a:pt x="416" y="471"/>
                </a:cubicBezTo>
                <a:cubicBezTo>
                  <a:pt x="364" y="471"/>
                  <a:pt x="364" y="471"/>
                  <a:pt x="364" y="471"/>
                </a:cubicBezTo>
                <a:cubicBezTo>
                  <a:pt x="377" y="320"/>
                  <a:pt x="377" y="320"/>
                  <a:pt x="377" y="320"/>
                </a:cubicBezTo>
                <a:cubicBezTo>
                  <a:pt x="384" y="320"/>
                  <a:pt x="384" y="320"/>
                  <a:pt x="384" y="320"/>
                </a:cubicBezTo>
                <a:cubicBezTo>
                  <a:pt x="379" y="317"/>
                  <a:pt x="376" y="312"/>
                  <a:pt x="376" y="307"/>
                </a:cubicBezTo>
                <a:cubicBezTo>
                  <a:pt x="376" y="301"/>
                  <a:pt x="379" y="296"/>
                  <a:pt x="384" y="293"/>
                </a:cubicBezTo>
                <a:cubicBezTo>
                  <a:pt x="383" y="207"/>
                  <a:pt x="383" y="207"/>
                  <a:pt x="383" y="207"/>
                </a:cubicBezTo>
                <a:cubicBezTo>
                  <a:pt x="394" y="197"/>
                  <a:pt x="394" y="197"/>
                  <a:pt x="394" y="197"/>
                </a:cubicBezTo>
                <a:close/>
              </a:path>
            </a:pathLst>
          </a:custGeom>
          <a:solidFill>
            <a:srgbClr val="8F000B"/>
          </a:solidFill>
          <a:ln>
            <a:noFill/>
          </a:ln>
        </p:spPr>
        <p:txBody>
          <a:bodyPr vert="horz" wrap="square" lIns="91440" tIns="45720" rIns="91440" bIns="45720" numCol="1" anchor="t" anchorCtr="0" compatLnSpc="1"/>
          <a:lstStyle/>
          <a:p>
            <a:endParaRPr lang="zh-CN" altLang="en-US"/>
          </a:p>
        </p:txBody>
      </p:sp>
      <p:sp>
        <p:nvSpPr>
          <p:cNvPr id="12" name="等腰三角形 11"/>
          <p:cNvSpPr/>
          <p:nvPr/>
        </p:nvSpPr>
        <p:spPr>
          <a:xfrm flipV="1">
            <a:off x="8977053" y="4964425"/>
            <a:ext cx="359294" cy="206608"/>
          </a:xfrm>
          <a:prstGeom prst="triangle">
            <a:avLst/>
          </a:prstGeom>
          <a:solidFill>
            <a:srgbClr val="8F000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ustDataLst>
      <p:tags r:id="rId1"/>
    </p:custDataLst>
    <p:extLst>
      <p:ext uri="{BB962C8B-B14F-4D97-AF65-F5344CB8AC3E}">
        <p14:creationId xmlns:p14="http://schemas.microsoft.com/office/powerpoint/2010/main" val="22307960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7080" y="442339"/>
            <a:ext cx="395999" cy="669046"/>
          </a:xfrm>
          <a:prstGeom prst="rect">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sp>
        <p:nvSpPr>
          <p:cNvPr id="34" name="矩形 33"/>
          <p:cNvSpPr/>
          <p:nvPr/>
        </p:nvSpPr>
        <p:spPr>
          <a:xfrm>
            <a:off x="494147" y="442316"/>
            <a:ext cx="163285" cy="6690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6150" y="449517"/>
            <a:ext cx="2330697" cy="654646"/>
          </a:xfrm>
          <a:prstGeom prst="rect">
            <a:avLst/>
          </a:prstGeom>
        </p:spPr>
      </p:pic>
      <p:sp>
        <p:nvSpPr>
          <p:cNvPr id="39" name="矩形 38"/>
          <p:cNvSpPr/>
          <p:nvPr/>
        </p:nvSpPr>
        <p:spPr>
          <a:xfrm>
            <a:off x="11994002" y="442316"/>
            <a:ext cx="198000" cy="669046"/>
          </a:xfrm>
          <a:prstGeom prst="rect">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sp>
        <p:nvSpPr>
          <p:cNvPr id="4" name="矩形 3"/>
          <p:cNvSpPr/>
          <p:nvPr/>
        </p:nvSpPr>
        <p:spPr>
          <a:xfrm>
            <a:off x="657431" y="776839"/>
            <a:ext cx="11238561" cy="2194447"/>
          </a:xfrm>
          <a:prstGeom prst="rect">
            <a:avLst/>
          </a:prstGeom>
        </p:spPr>
        <p:txBody>
          <a:bodyPr wrap="square">
            <a:spAutoFit/>
          </a:bodyPr>
          <a:lstStyle/>
          <a:p>
            <a:pPr marL="342900" lvl="0" indent="-342900" fontAlgn="base">
              <a:lnSpc>
                <a:spcPct val="110000"/>
              </a:lnSpc>
              <a:spcBef>
                <a:spcPct val="20000"/>
              </a:spcBef>
              <a:spcAft>
                <a:spcPct val="0"/>
              </a:spcAft>
              <a:buClr>
                <a:srgbClr val="000000"/>
              </a:buClr>
              <a:buSzPct val="70000"/>
              <a:buFont typeface="Wingdings" pitchFamily="2" charset="2"/>
              <a:buChar char="l"/>
              <a:defRPr/>
            </a:pPr>
            <a:r>
              <a:rPr kumimoji="1" lang="en-US" altLang="zh-CN" sz="3200"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Talmy</a:t>
            </a:r>
            <a:r>
              <a:rPr kumimoji="1" lang="zh-CN" altLang="en-US" sz="3200"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a:t>
            </a:r>
            <a:r>
              <a:rPr kumimoji="1" lang="zh-CN" altLang="en-US" sz="3200" kern="0" dirty="0" smtClean="0">
                <a:solidFill>
                  <a:srgbClr val="000000"/>
                </a:solidFill>
                <a:latin typeface="微软雅黑" panose="020B0503020204020204" pitchFamily="34" charset="-122"/>
                <a:ea typeface="微软雅黑" panose="020B0503020204020204" pitchFamily="34" charset="-122"/>
              </a:rPr>
              <a:t>运动事件类型学</a:t>
            </a:r>
            <a:r>
              <a:rPr kumimoji="1" lang="zh-CN" altLang="en-US" sz="2400"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kumimoji="1" lang="en-US" altLang="zh-CN" sz="24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motion </a:t>
            </a:r>
            <a:r>
              <a:rPr kumimoji="1" lang="en-US" altLang="zh-CN" sz="2400"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event typology</a:t>
            </a:r>
            <a:r>
              <a:rPr kumimoji="1" lang="zh-CN" altLang="en-US" sz="2400"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kumimoji="1" lang="en-US" altLang="zh-CN" sz="2400"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marL="457200" indent="-457200" fontAlgn="base">
              <a:lnSpc>
                <a:spcPct val="110000"/>
              </a:lnSpc>
              <a:spcBef>
                <a:spcPct val="20000"/>
              </a:spcBef>
              <a:spcAft>
                <a:spcPct val="0"/>
              </a:spcAft>
              <a:buClr>
                <a:srgbClr val="000000"/>
              </a:buClr>
              <a:buSzPct val="70000"/>
              <a:buFont typeface="Wingdings" panose="05000000000000000000" pitchFamily="2" charset="2"/>
              <a:buChar char="Ø"/>
              <a:defRPr/>
            </a:pPr>
            <a:r>
              <a:rPr kumimoji="1" lang="en-US" altLang="zh-CN"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Talmy</a:t>
            </a:r>
            <a:r>
              <a:rPr kumimoji="1" lang="zh-CN" altLang="en-US"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根据运动事件中词汇化情况的不同，把语言分为两个类型</a:t>
            </a:r>
            <a:endParaRPr kumimoji="1" lang="en-US" altLang="zh-CN"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fontAlgn="base">
              <a:lnSpc>
                <a:spcPct val="110000"/>
              </a:lnSpc>
              <a:spcBef>
                <a:spcPct val="20000"/>
              </a:spcBef>
              <a:spcAft>
                <a:spcPct val="0"/>
              </a:spcAft>
              <a:buClr>
                <a:srgbClr val="000000"/>
              </a:buClr>
              <a:buSzPct val="70000"/>
              <a:defRPr/>
            </a:pPr>
            <a:r>
              <a:rPr kumimoji="1" lang="en-US" altLang="zh-CN" b="1"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kumimoji="1" lang="en-US" altLang="zh-CN" b="1"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kumimoji="1" lang="zh-CN" altLang="en-US" b="1"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卫星框架语言（</a:t>
            </a:r>
            <a:r>
              <a:rPr kumimoji="1" lang="en-US" altLang="zh-CN" b="1"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Satellite-framed language</a:t>
            </a:r>
            <a:r>
              <a:rPr kumimoji="1" lang="zh-CN" altLang="en-US" b="1"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kumimoji="1" lang="zh-CN" altLang="en-US"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运动和方式这两个语义成分合并投射到动词词根上</a:t>
            </a:r>
            <a:endParaRPr kumimoji="1" lang="en-US" altLang="zh-CN"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fontAlgn="base">
              <a:lnSpc>
                <a:spcPct val="110000"/>
              </a:lnSpc>
              <a:spcBef>
                <a:spcPct val="20000"/>
              </a:spcBef>
              <a:spcAft>
                <a:spcPct val="0"/>
              </a:spcAft>
              <a:buClr>
                <a:srgbClr val="000000"/>
              </a:buClr>
              <a:buSzPct val="70000"/>
              <a:defRPr/>
            </a:pPr>
            <a:r>
              <a:rPr kumimoji="1" lang="en-US" altLang="zh-CN" b="1"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kumimoji="1" lang="zh-CN" altLang="en-US" b="1"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动词框架语言（</a:t>
            </a:r>
            <a:r>
              <a:rPr kumimoji="1" lang="en-US" altLang="zh-CN" b="1"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kumimoji="1" lang="en-US" altLang="zh-CN" b="1"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Verb-framed </a:t>
            </a:r>
            <a:r>
              <a:rPr kumimoji="1" lang="en-US" altLang="zh-CN" b="1"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language </a:t>
            </a:r>
            <a:r>
              <a:rPr kumimoji="1" lang="zh-CN" altLang="en-US" b="1"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kumimoji="1" lang="zh-CN" altLang="en-US"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运动</a:t>
            </a:r>
            <a:r>
              <a:rPr kumimoji="1" lang="zh-CN" altLang="en-US"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和</a:t>
            </a:r>
            <a:r>
              <a:rPr kumimoji="1" lang="zh-CN" altLang="en-US"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路径</a:t>
            </a:r>
            <a:r>
              <a:rPr kumimoji="1" lang="zh-CN" altLang="en-US"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这</a:t>
            </a:r>
            <a:r>
              <a:rPr kumimoji="1" lang="zh-CN" altLang="en-US"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两个语义成分合并投射到动词词根上</a:t>
            </a:r>
            <a:endParaRPr kumimoji="1" lang="en-US" altLang="zh-CN"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fontAlgn="base">
              <a:lnSpc>
                <a:spcPct val="110000"/>
              </a:lnSpc>
              <a:spcBef>
                <a:spcPct val="20000"/>
              </a:spcBef>
              <a:spcAft>
                <a:spcPct val="0"/>
              </a:spcAft>
              <a:buClr>
                <a:srgbClr val="000000"/>
              </a:buClr>
              <a:buSzPct val="70000"/>
              <a:defRPr/>
            </a:pPr>
            <a:endParaRPr kumimoji="1" lang="en-US" altLang="zh-CN" sz="2400" kern="0" dirty="0" smtClean="0">
              <a:solidFill>
                <a:srgbClr val="000000"/>
              </a:solidFill>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12"/>
          </p:nvPr>
        </p:nvSpPr>
        <p:spPr/>
        <p:txBody>
          <a:bodyPr/>
          <a:lstStyle/>
          <a:p>
            <a:fld id="{47B07988-34B2-4014-AEBA-95FEB39318C4}" type="slidenum">
              <a:rPr lang="zh-CN" altLang="en-US" smtClean="0"/>
              <a:t>5</a:t>
            </a:fld>
            <a:endParaRPr lang="zh-CN" altLang="en-US" dirty="0"/>
          </a:p>
        </p:txBody>
      </p:sp>
      <p:sp>
        <p:nvSpPr>
          <p:cNvPr id="8" name="矩形 7"/>
          <p:cNvSpPr/>
          <p:nvPr/>
        </p:nvSpPr>
        <p:spPr>
          <a:xfrm>
            <a:off x="657430" y="2750055"/>
            <a:ext cx="10596723" cy="4662815"/>
          </a:xfrm>
          <a:prstGeom prst="rect">
            <a:avLst/>
          </a:prstGeom>
        </p:spPr>
        <p:txBody>
          <a:bodyPr wrap="square">
            <a:spAutoFit/>
          </a:bodyPr>
          <a:lstStyle/>
          <a:p>
            <a:pPr marL="457200" indent="-457200" fontAlgn="base">
              <a:lnSpc>
                <a:spcPct val="110000"/>
              </a:lnSpc>
              <a:spcBef>
                <a:spcPct val="20000"/>
              </a:spcBef>
              <a:spcAft>
                <a:spcPct val="0"/>
              </a:spcAft>
              <a:buClr>
                <a:srgbClr val="000000"/>
              </a:buClr>
              <a:buSzPct val="70000"/>
              <a:buFont typeface="Wingdings" panose="05000000000000000000" pitchFamily="2" charset="2"/>
              <a:buChar char="Ø"/>
              <a:defRPr/>
            </a:pPr>
            <a:r>
              <a:rPr kumimoji="1" lang="en-US" altLang="zh-CN"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a:t>
            </a:r>
            <a:r>
              <a:rPr kumimoji="1" lang="zh-CN" altLang="en-US"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型语言倾向于将方式信息包含在主动词中，将路径信息包含在附加语中</a:t>
            </a:r>
            <a:endParaRPr kumimoji="1" lang="en-US" altLang="zh-CN"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lvl="1" fontAlgn="base">
              <a:lnSpc>
                <a:spcPct val="110000"/>
              </a:lnSpc>
              <a:spcBef>
                <a:spcPct val="20000"/>
              </a:spcBef>
              <a:spcAft>
                <a:spcPct val="0"/>
              </a:spcAft>
              <a:buClr>
                <a:srgbClr val="000000"/>
              </a:buClr>
              <a:buSzPct val="70000"/>
              <a:defRPr/>
            </a:pPr>
            <a:r>
              <a:rPr kumimoji="1" lang="en-US" altLang="zh-CN"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a:t>
            </a:r>
            <a:r>
              <a:rPr kumimoji="1" lang="zh-CN" altLang="en-US"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型语言</a:t>
            </a:r>
            <a:r>
              <a:rPr kumimoji="1" lang="zh-CN" altLang="en-US"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中</a:t>
            </a:r>
            <a:r>
              <a:rPr kumimoji="1" lang="zh-CN" altLang="en-US"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方式动词也比较丰富多样， 除了</a:t>
            </a:r>
            <a:r>
              <a:rPr kumimoji="1" lang="zh-CN" altLang="en-US"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使用“ </a:t>
            </a:r>
            <a:r>
              <a:rPr kumimoji="1" lang="zh-CN" altLang="en-US"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跑、飞、走” 这些一般性的动词外， 还常常用“ 蹒跚、盘旋” 等描述特定姿势或</a:t>
            </a:r>
            <a:r>
              <a:rPr kumimoji="1" lang="zh-CN" altLang="en-US"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动作等的方式动词</a:t>
            </a:r>
            <a:endParaRPr kumimoji="1" lang="en-US" altLang="zh-CN"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lvl="1" fontAlgn="base">
              <a:lnSpc>
                <a:spcPct val="110000"/>
              </a:lnSpc>
              <a:spcBef>
                <a:spcPct val="20000"/>
              </a:spcBef>
              <a:spcAft>
                <a:spcPct val="0"/>
              </a:spcAft>
              <a:buClr>
                <a:srgbClr val="000000"/>
              </a:buClr>
              <a:buSzPct val="70000"/>
              <a:defRPr/>
            </a:pPr>
            <a:endParaRPr kumimoji="1" lang="en-US" altLang="zh-CN"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marL="457200" indent="-457200" fontAlgn="base">
              <a:lnSpc>
                <a:spcPct val="110000"/>
              </a:lnSpc>
              <a:spcBef>
                <a:spcPct val="20000"/>
              </a:spcBef>
              <a:spcAft>
                <a:spcPct val="0"/>
              </a:spcAft>
              <a:buClr>
                <a:srgbClr val="000000"/>
              </a:buClr>
              <a:buSzPct val="70000"/>
              <a:buFont typeface="Wingdings" panose="05000000000000000000" pitchFamily="2" charset="2"/>
              <a:buChar char="Ø"/>
              <a:defRPr/>
            </a:pPr>
            <a:r>
              <a:rPr kumimoji="1" lang="en-US" altLang="zh-CN"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V</a:t>
            </a:r>
            <a:r>
              <a:rPr kumimoji="1" lang="zh-CN" altLang="en-US"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型语言</a:t>
            </a:r>
            <a:r>
              <a:rPr lang="zh-CN" altLang="zh-CN" dirty="0" smtClean="0">
                <a:latin typeface="微软雅黑" panose="020B0503020204020204" pitchFamily="34" charset="-122"/>
                <a:ea typeface="微软雅黑" panose="020B0503020204020204" pitchFamily="34" charset="-122"/>
              </a:rPr>
              <a:t>倾向</a:t>
            </a:r>
            <a:r>
              <a:rPr lang="zh-CN" altLang="zh-CN" dirty="0">
                <a:latin typeface="微软雅黑" panose="020B0503020204020204" pitchFamily="34" charset="-122"/>
                <a:ea typeface="微软雅黑" panose="020B0503020204020204" pitchFamily="34" charset="-122"/>
              </a:rPr>
              <a:t>于用主动词表示路径信息， 方式信息则用分析来</a:t>
            </a:r>
            <a:r>
              <a:rPr lang="zh-CN" altLang="zh-CN" dirty="0" smtClean="0">
                <a:latin typeface="微软雅黑" panose="020B0503020204020204" pitchFamily="34" charset="-122"/>
                <a:ea typeface="微软雅黑" panose="020B0503020204020204" pitchFamily="34" charset="-122"/>
              </a:rPr>
              <a:t>表示</a:t>
            </a:r>
            <a:endParaRPr lang="en-US" altLang="zh-CN" dirty="0" smtClean="0">
              <a:latin typeface="微软雅黑" panose="020B0503020204020204" pitchFamily="34" charset="-122"/>
              <a:ea typeface="微软雅黑" panose="020B0503020204020204" pitchFamily="34" charset="-122"/>
            </a:endParaRPr>
          </a:p>
          <a:p>
            <a:pPr marL="457200" indent="-457200" fontAlgn="base">
              <a:lnSpc>
                <a:spcPct val="110000"/>
              </a:lnSpc>
              <a:spcBef>
                <a:spcPct val="20000"/>
              </a:spcBef>
              <a:spcAft>
                <a:spcPct val="0"/>
              </a:spcAft>
              <a:buClr>
                <a:srgbClr val="000000"/>
              </a:buClr>
              <a:buSzPct val="70000"/>
              <a:buFont typeface="Wingdings" panose="05000000000000000000" pitchFamily="2" charset="2"/>
              <a:buChar char="Ø"/>
              <a:defRPr/>
            </a:pPr>
            <a:endParaRPr lang="en-US" altLang="zh-CN" dirty="0">
              <a:latin typeface="微软雅黑" panose="020B0503020204020204" pitchFamily="34" charset="-122"/>
              <a:ea typeface="微软雅黑" panose="020B0503020204020204" pitchFamily="34" charset="-122"/>
            </a:endParaRPr>
          </a:p>
          <a:p>
            <a:pPr marL="457200" indent="-457200" fontAlgn="base">
              <a:lnSpc>
                <a:spcPct val="110000"/>
              </a:lnSpc>
              <a:spcBef>
                <a:spcPct val="20000"/>
              </a:spcBef>
              <a:spcAft>
                <a:spcPct val="0"/>
              </a:spcAft>
              <a:buClr>
                <a:srgbClr val="000000"/>
              </a:buClr>
              <a:buSzPct val="70000"/>
              <a:buFont typeface="Wingdings" panose="05000000000000000000" pitchFamily="2" charset="2"/>
              <a:buChar char="Ø"/>
              <a:defRPr/>
            </a:pPr>
            <a:r>
              <a:rPr lang="zh-CN" altLang="en-US" dirty="0">
                <a:latin typeface="微软雅黑" panose="020B0503020204020204" pitchFamily="34" charset="-122"/>
                <a:ea typeface="微软雅黑" panose="020B0503020204020204" pitchFamily="34" charset="-122"/>
              </a:rPr>
              <a:t>印欧语系的大部分语言， 如英语、俄语、丹麦语等</a:t>
            </a:r>
            <a:r>
              <a:rPr lang="zh-CN" altLang="en-US" dirty="0" smtClean="0">
                <a:latin typeface="微软雅黑" panose="020B0503020204020204" pitchFamily="34" charset="-122"/>
                <a:ea typeface="微软雅黑" panose="020B0503020204020204" pitchFamily="34" charset="-122"/>
              </a:rPr>
              <a:t>属于</a:t>
            </a:r>
            <a:r>
              <a:rPr kumimoji="1" lang="en-US" altLang="zh-CN"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a:t>
            </a:r>
            <a:r>
              <a:rPr kumimoji="1" lang="zh-CN" altLang="en-US"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型</a:t>
            </a:r>
            <a:r>
              <a:rPr lang="zh-CN" altLang="en-US" dirty="0" smtClean="0">
                <a:latin typeface="微软雅黑" panose="020B0503020204020204" pitchFamily="34" charset="-122"/>
                <a:ea typeface="微软雅黑" panose="020B0503020204020204" pitchFamily="34" charset="-122"/>
              </a:rPr>
              <a:t>语言</a:t>
            </a:r>
            <a:endParaRPr lang="en-US" altLang="zh-CN" dirty="0" smtClean="0">
              <a:latin typeface="微软雅黑" panose="020B0503020204020204" pitchFamily="34" charset="-122"/>
              <a:ea typeface="微软雅黑" panose="020B0503020204020204" pitchFamily="34" charset="-122"/>
            </a:endParaRPr>
          </a:p>
          <a:p>
            <a:pPr fontAlgn="base">
              <a:lnSpc>
                <a:spcPct val="110000"/>
              </a:lnSpc>
              <a:spcBef>
                <a:spcPct val="20000"/>
              </a:spcBef>
              <a:spcAft>
                <a:spcPct val="0"/>
              </a:spcAft>
              <a:buClr>
                <a:srgbClr val="000000"/>
              </a:buClr>
              <a:buSzPct val="70000"/>
              <a:defRPr/>
            </a:pPr>
            <a:r>
              <a:rPr lang="en-US" altLang="zh-CN" dirty="0" smtClean="0">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西班牙语</a:t>
            </a:r>
            <a:r>
              <a:rPr lang="zh-CN" altLang="en-US" dirty="0">
                <a:latin typeface="微软雅黑" panose="020B0503020204020204" pitchFamily="34" charset="-122"/>
                <a:ea typeface="微软雅黑" panose="020B0503020204020204" pitchFamily="34" charset="-122"/>
              </a:rPr>
              <a:t>、法语、葡萄牙语、意大利语、希腊语、</a:t>
            </a:r>
            <a:r>
              <a:rPr lang="zh-CN" altLang="en-US" dirty="0" smtClean="0">
                <a:latin typeface="微软雅黑" panose="020B0503020204020204" pitchFamily="34" charset="-122"/>
                <a:ea typeface="微软雅黑" panose="020B0503020204020204" pitchFamily="34" charset="-122"/>
              </a:rPr>
              <a:t>日语、</a:t>
            </a:r>
            <a:r>
              <a:rPr lang="zh-CN" altLang="en-US" dirty="0">
                <a:latin typeface="微软雅黑" panose="020B0503020204020204" pitchFamily="34" charset="-122"/>
                <a:ea typeface="微软雅黑" panose="020B0503020204020204" pitchFamily="34" charset="-122"/>
              </a:rPr>
              <a:t>韩语等</a:t>
            </a:r>
            <a:r>
              <a:rPr lang="zh-CN" altLang="en-US" dirty="0" smtClean="0">
                <a:latin typeface="微软雅黑" panose="020B0503020204020204" pitchFamily="34" charset="-122"/>
                <a:ea typeface="微软雅黑" panose="020B0503020204020204" pitchFamily="34" charset="-122"/>
              </a:rPr>
              <a:t>属于</a:t>
            </a:r>
            <a:r>
              <a:rPr kumimoji="1" lang="en-US" altLang="zh-CN"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V</a:t>
            </a:r>
            <a:r>
              <a:rPr kumimoji="1" lang="zh-CN" altLang="en-US"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型</a:t>
            </a:r>
            <a:r>
              <a:rPr lang="zh-CN" altLang="en-US" dirty="0" smtClean="0">
                <a:latin typeface="微软雅黑" panose="020B0503020204020204" pitchFamily="34" charset="-122"/>
                <a:ea typeface="微软雅黑" panose="020B0503020204020204" pitchFamily="34" charset="-122"/>
              </a:rPr>
              <a:t>语言</a:t>
            </a:r>
            <a:endParaRPr lang="zh-CN" altLang="en-US" dirty="0">
              <a:latin typeface="微软雅黑" panose="020B0503020204020204" pitchFamily="34" charset="-122"/>
              <a:ea typeface="微软雅黑" panose="020B0503020204020204" pitchFamily="34" charset="-122"/>
            </a:endParaRPr>
          </a:p>
          <a:p>
            <a:pPr marL="457200" indent="-457200" fontAlgn="base">
              <a:lnSpc>
                <a:spcPct val="110000"/>
              </a:lnSpc>
              <a:spcBef>
                <a:spcPct val="20000"/>
              </a:spcBef>
              <a:spcAft>
                <a:spcPct val="0"/>
              </a:spcAft>
              <a:buClr>
                <a:srgbClr val="000000"/>
              </a:buClr>
              <a:buSzPct val="70000"/>
              <a:buFont typeface="Wingdings" panose="05000000000000000000" pitchFamily="2" charset="2"/>
              <a:buChar char="Ø"/>
              <a:defRPr/>
            </a:pPr>
            <a:endParaRPr lang="en-US" altLang="zh-CN" dirty="0" smtClean="0">
              <a:latin typeface="微软雅黑" panose="020B0503020204020204" pitchFamily="34" charset="-122"/>
              <a:ea typeface="微软雅黑" panose="020B0503020204020204" pitchFamily="34" charset="-122"/>
            </a:endParaRPr>
          </a:p>
          <a:p>
            <a:pPr marL="457200" indent="-457200" fontAlgn="base">
              <a:lnSpc>
                <a:spcPct val="110000"/>
              </a:lnSpc>
              <a:spcBef>
                <a:spcPct val="20000"/>
              </a:spcBef>
              <a:spcAft>
                <a:spcPct val="0"/>
              </a:spcAft>
              <a:buClr>
                <a:srgbClr val="000000"/>
              </a:buClr>
              <a:buSzPct val="70000"/>
              <a:buFont typeface="Wingdings" panose="05000000000000000000" pitchFamily="2" charset="2"/>
              <a:buChar char="Ø"/>
              <a:defRPr/>
            </a:pPr>
            <a:endParaRPr lang="en-US" altLang="zh-CN" dirty="0" smtClean="0">
              <a:latin typeface="微软雅黑" panose="020B0503020204020204" pitchFamily="34" charset="-122"/>
              <a:ea typeface="微软雅黑" panose="020B0503020204020204" pitchFamily="34" charset="-122"/>
            </a:endParaRPr>
          </a:p>
          <a:p>
            <a:pPr marL="457200" indent="-457200" fontAlgn="base">
              <a:lnSpc>
                <a:spcPct val="110000"/>
              </a:lnSpc>
              <a:spcBef>
                <a:spcPct val="20000"/>
              </a:spcBef>
              <a:spcAft>
                <a:spcPct val="0"/>
              </a:spcAft>
              <a:buClr>
                <a:srgbClr val="000000"/>
              </a:buClr>
              <a:buSzPct val="70000"/>
              <a:buFont typeface="Wingdings" panose="05000000000000000000" pitchFamily="2" charset="2"/>
              <a:buChar char="Ø"/>
              <a:defRPr/>
            </a:pPr>
            <a:endParaRPr lang="en-US" altLang="zh-CN" dirty="0">
              <a:latin typeface="微软雅黑" panose="020B0503020204020204" pitchFamily="34" charset="-122"/>
              <a:ea typeface="微软雅黑" panose="020B0503020204020204" pitchFamily="34" charset="-122"/>
            </a:endParaRPr>
          </a:p>
          <a:p>
            <a:pPr marL="457200" indent="-457200" fontAlgn="base">
              <a:lnSpc>
                <a:spcPct val="110000"/>
              </a:lnSpc>
              <a:spcBef>
                <a:spcPct val="20000"/>
              </a:spcBef>
              <a:spcAft>
                <a:spcPct val="0"/>
              </a:spcAft>
              <a:buClr>
                <a:srgbClr val="000000"/>
              </a:buClr>
              <a:buSzPct val="70000"/>
              <a:buFont typeface="Wingdings" panose="05000000000000000000" pitchFamily="2" charset="2"/>
              <a:buChar char="Ø"/>
              <a:defRPr/>
            </a:pPr>
            <a:endParaRPr lang="zh-CN" altLang="zh-CN" dirty="0">
              <a:latin typeface="微软雅黑" panose="020B0503020204020204" pitchFamily="34" charset="-122"/>
              <a:ea typeface="微软雅黑" panose="020B0503020204020204" pitchFamily="34" charset="-122"/>
            </a:endParaRPr>
          </a:p>
          <a:p>
            <a:pPr marL="457200" indent="-457200" fontAlgn="base">
              <a:lnSpc>
                <a:spcPct val="110000"/>
              </a:lnSpc>
              <a:spcBef>
                <a:spcPct val="20000"/>
              </a:spcBef>
              <a:spcAft>
                <a:spcPct val="0"/>
              </a:spcAft>
              <a:buClr>
                <a:srgbClr val="000000"/>
              </a:buClr>
              <a:buSzPct val="70000"/>
              <a:buFont typeface="Wingdings" panose="05000000000000000000" pitchFamily="2" charset="2"/>
              <a:buChar char="Ø"/>
              <a:defRPr/>
            </a:pPr>
            <a:endParaRPr kumimoji="1" lang="en-US" altLang="zh-CN"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标题 1"/>
          <p:cNvSpPr txBox="1">
            <a:spLocks/>
          </p:cNvSpPr>
          <p:nvPr/>
        </p:nvSpPr>
        <p:spPr bwMode="auto">
          <a:xfrm>
            <a:off x="2524760" y="37560"/>
            <a:ext cx="5784850" cy="823913"/>
          </a:xfrm>
          <a:prstGeom prst="rect">
            <a:avLst/>
          </a:prstGeom>
          <a:noFill/>
          <a:ln w="9525">
            <a:noFill/>
            <a:miter lim="800000"/>
            <a:headEnd/>
            <a:tailEnd/>
          </a:ln>
        </p:spPr>
        <p:txBody>
          <a:bodyPr vert="horz" wrap="none" lIns="0" tIns="45720" rIns="0" bIns="45720" numCol="1" anchor="ctr" anchorCtr="0" compatLnSpc="1">
            <a:prstTxWarp prst="textNoShape">
              <a:avLst/>
            </a:prstTxWarp>
          </a:bodyPr>
          <a:lstStyle>
            <a:lvl1pPr algn="ctr" rtl="0" eaLnBrk="1" fontAlgn="base" hangingPunct="1">
              <a:spcBef>
                <a:spcPct val="0"/>
              </a:spcBef>
              <a:spcAft>
                <a:spcPct val="0"/>
              </a:spcAft>
              <a:defRPr kumimoji="1" sz="4000" b="1">
                <a:solidFill>
                  <a:srgbClr val="FF3300"/>
                </a:solidFill>
                <a:latin typeface="微软雅黑" panose="020B0503020204020204" pitchFamily="34" charset="-122"/>
                <a:ea typeface="微软雅黑" panose="020B0503020204020204" pitchFamily="34" charset="-122"/>
                <a:cs typeface="+mj-cs"/>
              </a:defRPr>
            </a:lvl1pPr>
            <a:lvl2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2pPr>
            <a:lvl3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3pPr>
            <a:lvl4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4pPr>
            <a:lvl5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5pPr>
            <a:lvl6pPr marL="4572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6pPr>
            <a:lvl7pPr marL="9144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7pPr>
            <a:lvl8pPr marL="13716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8pPr>
            <a:lvl9pPr marL="18288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4000" b="1"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rPr>
              <a:t>研究背景</a:t>
            </a:r>
            <a:endParaRPr kumimoji="1" lang="zh-CN" altLang="en-US" sz="40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j-cs"/>
            </a:endParaRPr>
          </a:p>
        </p:txBody>
      </p:sp>
    </p:spTree>
    <p:extLst>
      <p:ext uri="{BB962C8B-B14F-4D97-AF65-F5344CB8AC3E}">
        <p14:creationId xmlns:p14="http://schemas.microsoft.com/office/powerpoint/2010/main" val="30406540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7080" y="442339"/>
            <a:ext cx="395999" cy="669046"/>
          </a:xfrm>
          <a:prstGeom prst="rect">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sp>
        <p:nvSpPr>
          <p:cNvPr id="34" name="矩形 33"/>
          <p:cNvSpPr/>
          <p:nvPr/>
        </p:nvSpPr>
        <p:spPr>
          <a:xfrm>
            <a:off x="494147" y="442316"/>
            <a:ext cx="163285" cy="6690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6150" y="449517"/>
            <a:ext cx="2330697" cy="654646"/>
          </a:xfrm>
          <a:prstGeom prst="rect">
            <a:avLst/>
          </a:prstGeom>
        </p:spPr>
      </p:pic>
      <p:sp>
        <p:nvSpPr>
          <p:cNvPr id="39" name="矩形 38"/>
          <p:cNvSpPr/>
          <p:nvPr/>
        </p:nvSpPr>
        <p:spPr>
          <a:xfrm>
            <a:off x="11994002" y="442316"/>
            <a:ext cx="198000" cy="669046"/>
          </a:xfrm>
          <a:prstGeom prst="rect">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sp>
        <p:nvSpPr>
          <p:cNvPr id="4" name="矩形 3"/>
          <p:cNvSpPr/>
          <p:nvPr/>
        </p:nvSpPr>
        <p:spPr>
          <a:xfrm>
            <a:off x="657431" y="776839"/>
            <a:ext cx="11238561" cy="2194447"/>
          </a:xfrm>
          <a:prstGeom prst="rect">
            <a:avLst/>
          </a:prstGeom>
        </p:spPr>
        <p:txBody>
          <a:bodyPr wrap="square">
            <a:spAutoFit/>
          </a:bodyPr>
          <a:lstStyle/>
          <a:p>
            <a:pPr marL="342900" lvl="0" indent="-342900" fontAlgn="base">
              <a:lnSpc>
                <a:spcPct val="110000"/>
              </a:lnSpc>
              <a:spcBef>
                <a:spcPct val="20000"/>
              </a:spcBef>
              <a:spcAft>
                <a:spcPct val="0"/>
              </a:spcAft>
              <a:buClr>
                <a:srgbClr val="000000"/>
              </a:buClr>
              <a:buSzPct val="70000"/>
              <a:buFont typeface="Wingdings" pitchFamily="2" charset="2"/>
              <a:buChar char="l"/>
              <a:defRPr/>
            </a:pPr>
            <a:r>
              <a:rPr kumimoji="1" lang="en-US" altLang="zh-CN" sz="3200"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Talmy</a:t>
            </a:r>
            <a:r>
              <a:rPr kumimoji="1" lang="zh-CN" altLang="en-US" sz="3200"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a:t>
            </a:r>
            <a:r>
              <a:rPr kumimoji="1" lang="zh-CN" altLang="en-US" sz="3200" kern="0" dirty="0" smtClean="0">
                <a:solidFill>
                  <a:srgbClr val="000000"/>
                </a:solidFill>
                <a:latin typeface="微软雅黑" panose="020B0503020204020204" pitchFamily="34" charset="-122"/>
                <a:ea typeface="微软雅黑" panose="020B0503020204020204" pitchFamily="34" charset="-122"/>
              </a:rPr>
              <a:t>运动事件类型学</a:t>
            </a:r>
            <a:r>
              <a:rPr kumimoji="1" lang="zh-CN" altLang="en-US" sz="2400"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kumimoji="1" lang="en-US" altLang="zh-CN" sz="24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motion </a:t>
            </a:r>
            <a:r>
              <a:rPr kumimoji="1" lang="en-US" altLang="zh-CN" sz="2400"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event typology</a:t>
            </a:r>
            <a:r>
              <a:rPr kumimoji="1" lang="zh-CN" altLang="en-US" sz="2400"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kumimoji="1" lang="en-US" altLang="zh-CN" sz="2400"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marL="457200" indent="-457200" fontAlgn="base">
              <a:lnSpc>
                <a:spcPct val="110000"/>
              </a:lnSpc>
              <a:spcBef>
                <a:spcPct val="20000"/>
              </a:spcBef>
              <a:spcAft>
                <a:spcPct val="0"/>
              </a:spcAft>
              <a:buClr>
                <a:srgbClr val="000000"/>
              </a:buClr>
              <a:buSzPct val="70000"/>
              <a:buFont typeface="Wingdings" panose="05000000000000000000" pitchFamily="2" charset="2"/>
              <a:buChar char="Ø"/>
              <a:defRPr/>
            </a:pPr>
            <a:r>
              <a:rPr kumimoji="1" lang="en-US" altLang="zh-CN"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Talmy</a:t>
            </a:r>
            <a:r>
              <a:rPr kumimoji="1" lang="zh-CN" altLang="en-US"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根据运动事件中词汇化情况的不同，把语言分为两个类型</a:t>
            </a:r>
            <a:endParaRPr kumimoji="1" lang="en-US" altLang="zh-CN"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fontAlgn="base">
              <a:lnSpc>
                <a:spcPct val="110000"/>
              </a:lnSpc>
              <a:spcBef>
                <a:spcPct val="20000"/>
              </a:spcBef>
              <a:spcAft>
                <a:spcPct val="0"/>
              </a:spcAft>
              <a:buClr>
                <a:srgbClr val="000000"/>
              </a:buClr>
              <a:buSzPct val="70000"/>
              <a:defRPr/>
            </a:pPr>
            <a:r>
              <a:rPr kumimoji="1" lang="en-US" altLang="zh-CN" b="1"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kumimoji="1" lang="en-US" altLang="zh-CN" b="1"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kumimoji="1" lang="zh-CN" altLang="en-US" b="1"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卫星框架语言（</a:t>
            </a:r>
            <a:r>
              <a:rPr kumimoji="1" lang="en-US" altLang="zh-CN" b="1"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Satellite-framed language</a:t>
            </a:r>
            <a:r>
              <a:rPr kumimoji="1" lang="zh-CN" altLang="en-US" b="1"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kumimoji="1" lang="zh-CN" altLang="en-US"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运动和方式这两个语义成分合并投射到动词词根上</a:t>
            </a:r>
            <a:endParaRPr kumimoji="1" lang="en-US" altLang="zh-CN"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fontAlgn="base">
              <a:lnSpc>
                <a:spcPct val="110000"/>
              </a:lnSpc>
              <a:spcBef>
                <a:spcPct val="20000"/>
              </a:spcBef>
              <a:spcAft>
                <a:spcPct val="0"/>
              </a:spcAft>
              <a:buClr>
                <a:srgbClr val="000000"/>
              </a:buClr>
              <a:buSzPct val="70000"/>
              <a:defRPr/>
            </a:pPr>
            <a:r>
              <a:rPr kumimoji="1" lang="en-US" altLang="zh-CN" b="1"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kumimoji="1" lang="zh-CN" altLang="en-US" b="1"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动词框架语言（</a:t>
            </a:r>
            <a:r>
              <a:rPr kumimoji="1" lang="en-US" altLang="zh-CN" b="1"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kumimoji="1" lang="en-US" altLang="zh-CN" b="1"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Verb-framed </a:t>
            </a:r>
            <a:r>
              <a:rPr kumimoji="1" lang="en-US" altLang="zh-CN" b="1"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language </a:t>
            </a:r>
            <a:r>
              <a:rPr kumimoji="1" lang="zh-CN" altLang="en-US" b="1"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kumimoji="1" lang="zh-CN" altLang="en-US"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运动</a:t>
            </a:r>
            <a:r>
              <a:rPr kumimoji="1" lang="zh-CN" altLang="en-US"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和</a:t>
            </a:r>
            <a:r>
              <a:rPr kumimoji="1" lang="zh-CN" altLang="en-US"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路径</a:t>
            </a:r>
            <a:r>
              <a:rPr kumimoji="1" lang="zh-CN" altLang="en-US"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这</a:t>
            </a:r>
            <a:r>
              <a:rPr kumimoji="1" lang="zh-CN" altLang="en-US"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两个语义成分合并投射到动词词根上</a:t>
            </a:r>
            <a:endParaRPr kumimoji="1" lang="en-US" altLang="zh-CN"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fontAlgn="base">
              <a:lnSpc>
                <a:spcPct val="110000"/>
              </a:lnSpc>
              <a:spcBef>
                <a:spcPct val="20000"/>
              </a:spcBef>
              <a:spcAft>
                <a:spcPct val="0"/>
              </a:spcAft>
              <a:buClr>
                <a:srgbClr val="000000"/>
              </a:buClr>
              <a:buSzPct val="70000"/>
              <a:defRPr/>
            </a:pPr>
            <a:endParaRPr kumimoji="1" lang="en-US" altLang="zh-CN" sz="2400" kern="0" dirty="0" smtClean="0">
              <a:solidFill>
                <a:srgbClr val="000000"/>
              </a:solidFill>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12"/>
          </p:nvPr>
        </p:nvSpPr>
        <p:spPr/>
        <p:txBody>
          <a:bodyPr/>
          <a:lstStyle/>
          <a:p>
            <a:fld id="{47B07988-34B2-4014-AEBA-95FEB39318C4}" type="slidenum">
              <a:rPr lang="zh-CN" altLang="en-US" smtClean="0"/>
              <a:t>6</a:t>
            </a:fld>
            <a:endParaRPr lang="zh-CN" altLang="en-US" dirty="0"/>
          </a:p>
        </p:txBody>
      </p:sp>
      <p:sp>
        <p:nvSpPr>
          <p:cNvPr id="8" name="矩形 7"/>
          <p:cNvSpPr/>
          <p:nvPr/>
        </p:nvSpPr>
        <p:spPr>
          <a:xfrm>
            <a:off x="657430" y="2750055"/>
            <a:ext cx="10848770" cy="4856714"/>
          </a:xfrm>
          <a:prstGeom prst="rect">
            <a:avLst/>
          </a:prstGeom>
        </p:spPr>
        <p:txBody>
          <a:bodyPr wrap="square">
            <a:spAutoFit/>
          </a:bodyPr>
          <a:lstStyle/>
          <a:p>
            <a:pPr marL="457200" indent="-457200" fontAlgn="base">
              <a:lnSpc>
                <a:spcPct val="110000"/>
              </a:lnSpc>
              <a:spcBef>
                <a:spcPct val="20000"/>
              </a:spcBef>
              <a:spcAft>
                <a:spcPct val="0"/>
              </a:spcAft>
              <a:buClr>
                <a:srgbClr val="000000"/>
              </a:buClr>
              <a:buSzPct val="70000"/>
              <a:buFont typeface="Wingdings" panose="05000000000000000000" pitchFamily="2" charset="2"/>
              <a:buChar char="Ø"/>
              <a:defRPr/>
            </a:pPr>
            <a:r>
              <a:rPr kumimoji="1" lang="en-US" altLang="zh-CN"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Talmy</a:t>
            </a:r>
            <a:r>
              <a:rPr kumimoji="1" lang="zh-CN" altLang="en-US"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kumimoji="1" lang="en-US" altLang="zh-CN"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1985</a:t>
            </a:r>
            <a:r>
              <a:rPr kumimoji="1" lang="zh-CN" altLang="en-US"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kumimoji="1" lang="en-US" altLang="zh-CN"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1991</a:t>
            </a:r>
            <a:r>
              <a:rPr kumimoji="1" lang="zh-CN" altLang="en-US"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）认为汉语是</a:t>
            </a:r>
            <a:r>
              <a:rPr kumimoji="1" lang="en-US" altLang="zh-CN"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a:t>
            </a:r>
            <a:r>
              <a:rPr kumimoji="1" lang="zh-CN" altLang="en-US"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型语言，现代汉语动趋式结构中趋向动词表达了前面主动词的路径</a:t>
            </a:r>
            <a:endParaRPr kumimoji="1" lang="en-US" altLang="zh-CN"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lvl="1" fontAlgn="base">
              <a:lnSpc>
                <a:spcPct val="110000"/>
              </a:lnSpc>
              <a:spcBef>
                <a:spcPct val="20000"/>
              </a:spcBef>
              <a:spcAft>
                <a:spcPct val="0"/>
              </a:spcAft>
              <a:buClr>
                <a:srgbClr val="000000"/>
              </a:buClr>
              <a:buSzPct val="70000"/>
              <a:defRPr/>
            </a:pPr>
            <a:endParaRPr kumimoji="1" lang="en-US" altLang="zh-CN"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lvl="1" fontAlgn="base">
              <a:lnSpc>
                <a:spcPct val="110000"/>
              </a:lnSpc>
              <a:spcBef>
                <a:spcPct val="20000"/>
              </a:spcBef>
              <a:spcAft>
                <a:spcPct val="0"/>
              </a:spcAft>
              <a:buClr>
                <a:srgbClr val="000000"/>
              </a:buClr>
              <a:buSzPct val="70000"/>
              <a:defRPr/>
            </a:pPr>
            <a:r>
              <a:rPr kumimoji="1" lang="en-US" altLang="zh-CN" kern="0" dirty="0" err="1"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Slobin</a:t>
            </a:r>
            <a:r>
              <a:rPr kumimoji="1" lang="en-US" altLang="zh-CN"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kumimoji="1" lang="en-US" altLang="zh-CN"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&amp; </a:t>
            </a:r>
            <a:r>
              <a:rPr kumimoji="1" lang="en-US" altLang="zh-CN" kern="0" dirty="0" err="1"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Hoiting</a:t>
            </a:r>
            <a:r>
              <a:rPr kumimoji="1" lang="en-US" altLang="zh-CN"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kumimoji="1" lang="zh-CN" altLang="en-US"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kumimoji="1" lang="en-US" altLang="zh-CN"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1994</a:t>
            </a:r>
            <a:r>
              <a:rPr kumimoji="1" lang="zh-CN" altLang="en-US"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）认为汉语是一种“复杂的</a:t>
            </a:r>
            <a:r>
              <a:rPr kumimoji="1" lang="en-US" altLang="zh-CN"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V</a:t>
            </a:r>
            <a:r>
              <a:rPr kumimoji="1" lang="zh-CN" altLang="en-US"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结构语言”。因为在汉语中可以由一个独立的的动词表达路径，也常用连动复合动词（</a:t>
            </a:r>
            <a:r>
              <a:rPr kumimoji="1" lang="en-US" altLang="zh-CN"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V1-V2</a:t>
            </a:r>
            <a:r>
              <a:rPr kumimoji="1" lang="zh-CN" altLang="en-US"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）即动趋式表达位移事件，而这两个动词的连用很难分出主次来。</a:t>
            </a:r>
            <a:endParaRPr kumimoji="1" lang="en-US" altLang="zh-CN"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lvl="1" fontAlgn="base">
              <a:lnSpc>
                <a:spcPct val="110000"/>
              </a:lnSpc>
              <a:spcBef>
                <a:spcPct val="20000"/>
              </a:spcBef>
              <a:spcAft>
                <a:spcPct val="0"/>
              </a:spcAft>
              <a:buClr>
                <a:srgbClr val="000000"/>
              </a:buClr>
              <a:buSzPct val="70000"/>
              <a:defRPr/>
            </a:pPr>
            <a:endParaRPr kumimoji="1" lang="en-US" altLang="zh-CN"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lvl="1" fontAlgn="base">
              <a:lnSpc>
                <a:spcPct val="110000"/>
              </a:lnSpc>
              <a:spcBef>
                <a:spcPct val="20000"/>
              </a:spcBef>
              <a:spcAft>
                <a:spcPct val="0"/>
              </a:spcAft>
              <a:buClr>
                <a:srgbClr val="000000"/>
              </a:buClr>
              <a:buSzPct val="70000"/>
              <a:defRPr/>
            </a:pPr>
            <a:r>
              <a:rPr kumimoji="1" lang="en-US" altLang="zh-CN" kern="0" dirty="0" err="1"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Slobin</a:t>
            </a:r>
            <a:r>
              <a:rPr kumimoji="1" lang="zh-CN" altLang="en-US"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kumimoji="1" lang="en-US" altLang="zh-CN"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2000</a:t>
            </a:r>
            <a:r>
              <a:rPr kumimoji="1" lang="zh-CN" altLang="en-US"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）又否定了自己之前的观点，认为汉语是居于</a:t>
            </a:r>
            <a:r>
              <a:rPr kumimoji="1" lang="en-US" altLang="zh-CN"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a:t>
            </a:r>
            <a:r>
              <a:rPr kumimoji="1" lang="zh-CN" altLang="en-US"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语言和</a:t>
            </a:r>
            <a:r>
              <a:rPr kumimoji="1" lang="en-US" altLang="zh-CN"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V</a:t>
            </a:r>
            <a:r>
              <a:rPr kumimoji="1" lang="zh-CN" altLang="en-US"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语言之间，代表第三种词汇化类型的</a:t>
            </a:r>
            <a:r>
              <a:rPr kumimoji="1" lang="en-US" altLang="zh-CN"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E</a:t>
            </a:r>
            <a:r>
              <a:rPr kumimoji="1" lang="zh-CN" altLang="en-US"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语言。汉语作为一种连动式语言，既有</a:t>
            </a:r>
            <a:r>
              <a:rPr kumimoji="1" lang="en-US" altLang="zh-CN"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a:t>
            </a:r>
            <a:r>
              <a:rPr kumimoji="1" lang="zh-CN" altLang="en-US"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语言的某些特征，又有</a:t>
            </a:r>
            <a:r>
              <a:rPr kumimoji="1" lang="en-US" altLang="zh-CN"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V</a:t>
            </a:r>
            <a:r>
              <a:rPr kumimoji="1" lang="zh-CN" altLang="en-US"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语言的某些特征。在动趋式结构中，前面的副事件动词和后面的路径动词具有同等的句法分量和重要性</a:t>
            </a:r>
            <a:endParaRPr kumimoji="1" lang="en-US" altLang="zh-CN"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fontAlgn="base">
              <a:lnSpc>
                <a:spcPct val="110000"/>
              </a:lnSpc>
              <a:spcBef>
                <a:spcPct val="20000"/>
              </a:spcBef>
              <a:spcAft>
                <a:spcPct val="0"/>
              </a:spcAft>
              <a:buClr>
                <a:srgbClr val="000000"/>
              </a:buClr>
              <a:buSzPct val="70000"/>
              <a:defRPr/>
            </a:pPr>
            <a:endParaRPr lang="en-US" altLang="zh-CN" dirty="0" smtClean="0">
              <a:latin typeface="微软雅黑" panose="020B0503020204020204" pitchFamily="34" charset="-122"/>
              <a:ea typeface="微软雅黑" panose="020B0503020204020204" pitchFamily="34" charset="-122"/>
            </a:endParaRPr>
          </a:p>
          <a:p>
            <a:pPr marL="457200" indent="-457200" fontAlgn="base">
              <a:lnSpc>
                <a:spcPct val="110000"/>
              </a:lnSpc>
              <a:spcBef>
                <a:spcPct val="20000"/>
              </a:spcBef>
              <a:spcAft>
                <a:spcPct val="0"/>
              </a:spcAft>
              <a:buClr>
                <a:srgbClr val="000000"/>
              </a:buClr>
              <a:buSzPct val="70000"/>
              <a:buFont typeface="Wingdings" panose="05000000000000000000" pitchFamily="2" charset="2"/>
              <a:buChar char="Ø"/>
              <a:defRPr/>
            </a:pPr>
            <a:endParaRPr lang="en-US" altLang="zh-CN" dirty="0" smtClean="0">
              <a:latin typeface="微软雅黑" panose="020B0503020204020204" pitchFamily="34" charset="-122"/>
              <a:ea typeface="微软雅黑" panose="020B0503020204020204" pitchFamily="34" charset="-122"/>
            </a:endParaRPr>
          </a:p>
          <a:p>
            <a:pPr marL="457200" indent="-457200" fontAlgn="base">
              <a:lnSpc>
                <a:spcPct val="110000"/>
              </a:lnSpc>
              <a:spcBef>
                <a:spcPct val="20000"/>
              </a:spcBef>
              <a:spcAft>
                <a:spcPct val="0"/>
              </a:spcAft>
              <a:buClr>
                <a:srgbClr val="000000"/>
              </a:buClr>
              <a:buSzPct val="70000"/>
              <a:buFont typeface="Wingdings" panose="05000000000000000000" pitchFamily="2" charset="2"/>
              <a:buChar char="Ø"/>
              <a:defRPr/>
            </a:pPr>
            <a:endParaRPr lang="en-US" altLang="zh-CN" dirty="0">
              <a:latin typeface="微软雅黑" panose="020B0503020204020204" pitchFamily="34" charset="-122"/>
              <a:ea typeface="微软雅黑" panose="020B0503020204020204" pitchFamily="34" charset="-122"/>
            </a:endParaRPr>
          </a:p>
          <a:p>
            <a:pPr marL="457200" indent="-457200" fontAlgn="base">
              <a:lnSpc>
                <a:spcPct val="110000"/>
              </a:lnSpc>
              <a:spcBef>
                <a:spcPct val="20000"/>
              </a:spcBef>
              <a:spcAft>
                <a:spcPct val="0"/>
              </a:spcAft>
              <a:buClr>
                <a:srgbClr val="000000"/>
              </a:buClr>
              <a:buSzPct val="70000"/>
              <a:buFont typeface="Wingdings" panose="05000000000000000000" pitchFamily="2" charset="2"/>
              <a:buChar char="Ø"/>
              <a:defRPr/>
            </a:pPr>
            <a:endParaRPr lang="zh-CN" altLang="zh-CN" dirty="0">
              <a:latin typeface="微软雅黑" panose="020B0503020204020204" pitchFamily="34" charset="-122"/>
              <a:ea typeface="微软雅黑" panose="020B0503020204020204" pitchFamily="34" charset="-122"/>
            </a:endParaRPr>
          </a:p>
          <a:p>
            <a:pPr marL="457200" indent="-457200" fontAlgn="base">
              <a:lnSpc>
                <a:spcPct val="110000"/>
              </a:lnSpc>
              <a:spcBef>
                <a:spcPct val="20000"/>
              </a:spcBef>
              <a:spcAft>
                <a:spcPct val="0"/>
              </a:spcAft>
              <a:buClr>
                <a:srgbClr val="000000"/>
              </a:buClr>
              <a:buSzPct val="70000"/>
              <a:buFont typeface="Wingdings" panose="05000000000000000000" pitchFamily="2" charset="2"/>
              <a:buChar char="Ø"/>
              <a:defRPr/>
            </a:pPr>
            <a:endParaRPr kumimoji="1" lang="en-US" altLang="zh-CN"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标题 1"/>
          <p:cNvSpPr txBox="1">
            <a:spLocks/>
          </p:cNvSpPr>
          <p:nvPr/>
        </p:nvSpPr>
        <p:spPr bwMode="auto">
          <a:xfrm>
            <a:off x="2524760" y="37560"/>
            <a:ext cx="5784850" cy="823913"/>
          </a:xfrm>
          <a:prstGeom prst="rect">
            <a:avLst/>
          </a:prstGeom>
          <a:noFill/>
          <a:ln w="9525">
            <a:noFill/>
            <a:miter lim="800000"/>
            <a:headEnd/>
            <a:tailEnd/>
          </a:ln>
        </p:spPr>
        <p:txBody>
          <a:bodyPr vert="horz" wrap="none" lIns="0" tIns="45720" rIns="0" bIns="45720" numCol="1" anchor="ctr" anchorCtr="0" compatLnSpc="1">
            <a:prstTxWarp prst="textNoShape">
              <a:avLst/>
            </a:prstTxWarp>
          </a:bodyPr>
          <a:lstStyle>
            <a:lvl1pPr algn="ctr" rtl="0" eaLnBrk="1" fontAlgn="base" hangingPunct="1">
              <a:spcBef>
                <a:spcPct val="0"/>
              </a:spcBef>
              <a:spcAft>
                <a:spcPct val="0"/>
              </a:spcAft>
              <a:defRPr kumimoji="1" sz="4000" b="1">
                <a:solidFill>
                  <a:srgbClr val="FF3300"/>
                </a:solidFill>
                <a:latin typeface="微软雅黑" panose="020B0503020204020204" pitchFamily="34" charset="-122"/>
                <a:ea typeface="微软雅黑" panose="020B0503020204020204" pitchFamily="34" charset="-122"/>
                <a:cs typeface="+mj-cs"/>
              </a:defRPr>
            </a:lvl1pPr>
            <a:lvl2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2pPr>
            <a:lvl3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3pPr>
            <a:lvl4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4pPr>
            <a:lvl5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5pPr>
            <a:lvl6pPr marL="4572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6pPr>
            <a:lvl7pPr marL="9144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7pPr>
            <a:lvl8pPr marL="13716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8pPr>
            <a:lvl9pPr marL="18288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4000" b="1"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rPr>
              <a:t>研究背景</a:t>
            </a:r>
            <a:endParaRPr kumimoji="1" lang="zh-CN" altLang="en-US" sz="40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j-cs"/>
            </a:endParaRPr>
          </a:p>
        </p:txBody>
      </p:sp>
    </p:spTree>
    <p:extLst>
      <p:ext uri="{BB962C8B-B14F-4D97-AF65-F5344CB8AC3E}">
        <p14:creationId xmlns:p14="http://schemas.microsoft.com/office/powerpoint/2010/main" val="32054691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7080" y="442339"/>
            <a:ext cx="395999" cy="669046"/>
          </a:xfrm>
          <a:prstGeom prst="rect">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sp>
        <p:nvSpPr>
          <p:cNvPr id="34" name="矩形 33"/>
          <p:cNvSpPr/>
          <p:nvPr/>
        </p:nvSpPr>
        <p:spPr>
          <a:xfrm>
            <a:off x="494147" y="442316"/>
            <a:ext cx="163285" cy="6690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6150" y="449517"/>
            <a:ext cx="2330697" cy="654646"/>
          </a:xfrm>
          <a:prstGeom prst="rect">
            <a:avLst/>
          </a:prstGeom>
        </p:spPr>
      </p:pic>
      <p:sp>
        <p:nvSpPr>
          <p:cNvPr id="39" name="矩形 38"/>
          <p:cNvSpPr/>
          <p:nvPr/>
        </p:nvSpPr>
        <p:spPr>
          <a:xfrm>
            <a:off x="11994002" y="442316"/>
            <a:ext cx="198000" cy="669046"/>
          </a:xfrm>
          <a:prstGeom prst="rect">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sp>
        <p:nvSpPr>
          <p:cNvPr id="4" name="矩形 3"/>
          <p:cNvSpPr/>
          <p:nvPr/>
        </p:nvSpPr>
        <p:spPr>
          <a:xfrm>
            <a:off x="657431" y="776839"/>
            <a:ext cx="11238561" cy="1114151"/>
          </a:xfrm>
          <a:prstGeom prst="rect">
            <a:avLst/>
          </a:prstGeom>
        </p:spPr>
        <p:txBody>
          <a:bodyPr wrap="square">
            <a:spAutoFit/>
          </a:bodyPr>
          <a:lstStyle/>
          <a:p>
            <a:pPr marL="342900" lvl="0" indent="-342900" fontAlgn="base">
              <a:lnSpc>
                <a:spcPct val="110000"/>
              </a:lnSpc>
              <a:spcBef>
                <a:spcPct val="20000"/>
              </a:spcBef>
              <a:spcAft>
                <a:spcPct val="0"/>
              </a:spcAft>
              <a:buClr>
                <a:srgbClr val="000000"/>
              </a:buClr>
              <a:buSzPct val="70000"/>
              <a:buFont typeface="Wingdings" pitchFamily="2" charset="2"/>
              <a:buChar char="l"/>
              <a:defRPr/>
            </a:pPr>
            <a:r>
              <a:rPr kumimoji="1" lang="en-US" altLang="zh-CN" sz="3200"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Talmy</a:t>
            </a:r>
            <a:r>
              <a:rPr kumimoji="1" lang="zh-CN" altLang="en-US" sz="3200"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a:t>
            </a:r>
            <a:r>
              <a:rPr kumimoji="1" lang="zh-CN" altLang="en-US" sz="3200" kern="0" dirty="0" smtClean="0">
                <a:solidFill>
                  <a:srgbClr val="000000"/>
                </a:solidFill>
                <a:latin typeface="微软雅黑" panose="020B0503020204020204" pitchFamily="34" charset="-122"/>
                <a:ea typeface="微软雅黑" panose="020B0503020204020204" pitchFamily="34" charset="-122"/>
              </a:rPr>
              <a:t>运动事件类型学</a:t>
            </a:r>
            <a:r>
              <a:rPr kumimoji="1" lang="zh-CN" altLang="en-US" sz="2400"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kumimoji="1" lang="en-US" altLang="zh-CN" sz="24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motion </a:t>
            </a:r>
            <a:r>
              <a:rPr kumimoji="1" lang="en-US" altLang="zh-CN" sz="2400"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event typology</a:t>
            </a:r>
            <a:r>
              <a:rPr kumimoji="1" lang="zh-CN" altLang="en-US" sz="2400"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kumimoji="1" lang="en-US" altLang="zh-CN" sz="2400"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fontAlgn="base">
              <a:lnSpc>
                <a:spcPct val="110000"/>
              </a:lnSpc>
              <a:spcBef>
                <a:spcPct val="20000"/>
              </a:spcBef>
              <a:spcAft>
                <a:spcPct val="0"/>
              </a:spcAft>
              <a:buClr>
                <a:srgbClr val="000000"/>
              </a:buClr>
              <a:buSzPct val="70000"/>
              <a:defRPr/>
            </a:pPr>
            <a:r>
              <a:rPr kumimoji="1" lang="zh-CN" altLang="en-US" sz="2400" kern="0" dirty="0" smtClean="0">
                <a:solidFill>
                  <a:srgbClr val="000000"/>
                </a:solidFill>
                <a:latin typeface="微软雅黑" panose="020B0503020204020204" pitchFamily="34" charset="-122"/>
                <a:ea typeface="微软雅黑" panose="020B0503020204020204" pitchFamily="34" charset="-122"/>
              </a:rPr>
              <a:t>经</a:t>
            </a:r>
            <a:r>
              <a:rPr kumimoji="1" lang="en-US" altLang="zh-CN" sz="2400" kern="0" dirty="0" err="1"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Slobin</a:t>
            </a:r>
            <a:r>
              <a:rPr kumimoji="1" lang="zh-CN" altLang="en-US" sz="2400" kern="0" dirty="0" smtClean="0">
                <a:solidFill>
                  <a:srgbClr val="000000"/>
                </a:solidFill>
                <a:latin typeface="微软雅黑" panose="020B0503020204020204" pitchFamily="34" charset="-122"/>
                <a:ea typeface="微软雅黑" panose="020B0503020204020204" pitchFamily="34" charset="-122"/>
              </a:rPr>
              <a:t>修正的位移事件语言类型主要特征</a:t>
            </a:r>
            <a:r>
              <a:rPr kumimoji="1" lang="zh-CN" altLang="en-US" sz="2400" kern="0" dirty="0">
                <a:solidFill>
                  <a:srgbClr val="000000"/>
                </a:solidFill>
                <a:latin typeface="微软雅黑" panose="020B0503020204020204" pitchFamily="34" charset="-122"/>
                <a:ea typeface="微软雅黑" panose="020B0503020204020204" pitchFamily="34" charset="-122"/>
              </a:rPr>
              <a:t>表</a:t>
            </a:r>
            <a:endParaRPr kumimoji="1" lang="en-US" altLang="zh-CN" sz="2400" kern="0" dirty="0" smtClean="0">
              <a:solidFill>
                <a:srgbClr val="000000"/>
              </a:solidFill>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12"/>
          </p:nvPr>
        </p:nvSpPr>
        <p:spPr/>
        <p:txBody>
          <a:bodyPr/>
          <a:lstStyle/>
          <a:p>
            <a:fld id="{47B07988-34B2-4014-AEBA-95FEB39318C4}" type="slidenum">
              <a:rPr lang="zh-CN" altLang="en-US" smtClean="0"/>
              <a:t>7</a:t>
            </a:fld>
            <a:endParaRPr lang="zh-CN" altLang="en-US" dirty="0"/>
          </a:p>
        </p:txBody>
      </p:sp>
      <p:sp>
        <p:nvSpPr>
          <p:cNvPr id="11" name="标题 1"/>
          <p:cNvSpPr txBox="1">
            <a:spLocks/>
          </p:cNvSpPr>
          <p:nvPr/>
        </p:nvSpPr>
        <p:spPr bwMode="auto">
          <a:xfrm>
            <a:off x="2524760" y="37560"/>
            <a:ext cx="5784850" cy="823913"/>
          </a:xfrm>
          <a:prstGeom prst="rect">
            <a:avLst/>
          </a:prstGeom>
          <a:noFill/>
          <a:ln w="9525">
            <a:noFill/>
            <a:miter lim="800000"/>
            <a:headEnd/>
            <a:tailEnd/>
          </a:ln>
        </p:spPr>
        <p:txBody>
          <a:bodyPr vert="horz" wrap="none" lIns="0" tIns="45720" rIns="0" bIns="45720" numCol="1" anchor="ctr" anchorCtr="0" compatLnSpc="1">
            <a:prstTxWarp prst="textNoShape">
              <a:avLst/>
            </a:prstTxWarp>
          </a:bodyPr>
          <a:lstStyle>
            <a:lvl1pPr algn="ctr" rtl="0" eaLnBrk="1" fontAlgn="base" hangingPunct="1">
              <a:spcBef>
                <a:spcPct val="0"/>
              </a:spcBef>
              <a:spcAft>
                <a:spcPct val="0"/>
              </a:spcAft>
              <a:defRPr kumimoji="1" sz="4000" b="1">
                <a:solidFill>
                  <a:srgbClr val="FF3300"/>
                </a:solidFill>
                <a:latin typeface="微软雅黑" panose="020B0503020204020204" pitchFamily="34" charset="-122"/>
                <a:ea typeface="微软雅黑" panose="020B0503020204020204" pitchFamily="34" charset="-122"/>
                <a:cs typeface="+mj-cs"/>
              </a:defRPr>
            </a:lvl1pPr>
            <a:lvl2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2pPr>
            <a:lvl3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3pPr>
            <a:lvl4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4pPr>
            <a:lvl5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5pPr>
            <a:lvl6pPr marL="4572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6pPr>
            <a:lvl7pPr marL="9144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7pPr>
            <a:lvl8pPr marL="13716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8pPr>
            <a:lvl9pPr marL="18288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4000" b="1"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rPr>
              <a:t>研究背景</a:t>
            </a:r>
            <a:endParaRPr kumimoji="1" lang="zh-CN" altLang="en-US" sz="40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j-cs"/>
            </a:endParaRPr>
          </a:p>
        </p:txBody>
      </p:sp>
      <p:graphicFrame>
        <p:nvGraphicFramePr>
          <p:cNvPr id="5" name="表格 4"/>
          <p:cNvGraphicFramePr>
            <a:graphicFrameLocks noGrp="1"/>
          </p:cNvGraphicFramePr>
          <p:nvPr>
            <p:extLst>
              <p:ext uri="{D42A27DB-BD31-4B8C-83A1-F6EECF244321}">
                <p14:modId xmlns:p14="http://schemas.microsoft.com/office/powerpoint/2010/main" val="1871512236"/>
              </p:ext>
            </p:extLst>
          </p:nvPr>
        </p:nvGraphicFramePr>
        <p:xfrm>
          <a:off x="575788" y="1890990"/>
          <a:ext cx="11111387" cy="3032760"/>
        </p:xfrm>
        <a:graphic>
          <a:graphicData uri="http://schemas.openxmlformats.org/drawingml/2006/table">
            <a:tbl>
              <a:tblPr firstRow="1" bandRow="1">
                <a:tableStyleId>{5940675A-B579-460E-94D1-54222C63F5DA}</a:tableStyleId>
              </a:tblPr>
              <a:tblGrid>
                <a:gridCol w="1504590">
                  <a:extLst>
                    <a:ext uri="{9D8B030D-6E8A-4147-A177-3AD203B41FA5}">
                      <a16:colId xmlns:a16="http://schemas.microsoft.com/office/drawing/2014/main" val="667409706"/>
                    </a:ext>
                  </a:extLst>
                </a:gridCol>
                <a:gridCol w="4051103">
                  <a:extLst>
                    <a:ext uri="{9D8B030D-6E8A-4147-A177-3AD203B41FA5}">
                      <a16:colId xmlns:a16="http://schemas.microsoft.com/office/drawing/2014/main" val="2167324767"/>
                    </a:ext>
                  </a:extLst>
                </a:gridCol>
                <a:gridCol w="2777847">
                  <a:extLst>
                    <a:ext uri="{9D8B030D-6E8A-4147-A177-3AD203B41FA5}">
                      <a16:colId xmlns:a16="http://schemas.microsoft.com/office/drawing/2014/main" val="252739809"/>
                    </a:ext>
                  </a:extLst>
                </a:gridCol>
                <a:gridCol w="2777847">
                  <a:extLst>
                    <a:ext uri="{9D8B030D-6E8A-4147-A177-3AD203B41FA5}">
                      <a16:colId xmlns:a16="http://schemas.microsoft.com/office/drawing/2014/main" val="401805413"/>
                    </a:ext>
                  </a:extLst>
                </a:gridCol>
              </a:tblGrid>
              <a:tr h="370840">
                <a:tc>
                  <a:txBody>
                    <a:bodyPr/>
                    <a:lstStyle/>
                    <a:p>
                      <a:r>
                        <a:rPr lang="zh-CN" altLang="en-US" dirty="0" smtClean="0">
                          <a:latin typeface="Times New Roman" panose="02020603050405020304" pitchFamily="18" charset="0"/>
                          <a:cs typeface="Times New Roman" panose="02020603050405020304" pitchFamily="18" charset="0"/>
                        </a:rPr>
                        <a:t>语言类型</a:t>
                      </a:r>
                      <a:endParaRPr lang="zh-CN" altLang="en-US" dirty="0">
                        <a:latin typeface="Times New Roman" panose="02020603050405020304" pitchFamily="18" charset="0"/>
                        <a:cs typeface="Times New Roman" panose="02020603050405020304" pitchFamily="18" charset="0"/>
                      </a:endParaRPr>
                    </a:p>
                  </a:txBody>
                  <a:tcPr/>
                </a:tc>
                <a:tc>
                  <a:txBody>
                    <a:bodyPr/>
                    <a:lstStyle/>
                    <a:p>
                      <a:r>
                        <a:rPr lang="zh-CN" altLang="en-US" dirty="0" smtClean="0">
                          <a:latin typeface="Times New Roman" panose="02020603050405020304" pitchFamily="18" charset="0"/>
                          <a:cs typeface="Times New Roman" panose="02020603050405020304" pitchFamily="18" charset="0"/>
                        </a:rPr>
                        <a:t>表达手段偏好</a:t>
                      </a:r>
                      <a:endParaRPr lang="zh-CN" altLang="en-US" dirty="0">
                        <a:latin typeface="Times New Roman" panose="02020603050405020304" pitchFamily="18" charset="0"/>
                        <a:cs typeface="Times New Roman" panose="02020603050405020304" pitchFamily="18" charset="0"/>
                      </a:endParaRPr>
                    </a:p>
                  </a:txBody>
                  <a:tcPr/>
                </a:tc>
                <a:tc>
                  <a:txBody>
                    <a:bodyPr/>
                    <a:lstStyle/>
                    <a:p>
                      <a:r>
                        <a:rPr lang="zh-CN" altLang="en-US" dirty="0" smtClean="0">
                          <a:latin typeface="Times New Roman" panose="02020603050405020304" pitchFamily="18" charset="0"/>
                          <a:cs typeface="Times New Roman" panose="02020603050405020304" pitchFamily="18" charset="0"/>
                        </a:rPr>
                        <a:t>典型句式</a:t>
                      </a:r>
                      <a:endParaRPr lang="zh-CN" altLang="en-US" dirty="0">
                        <a:latin typeface="Times New Roman" panose="02020603050405020304" pitchFamily="18" charset="0"/>
                        <a:cs typeface="Times New Roman" panose="02020603050405020304" pitchFamily="18" charset="0"/>
                      </a:endParaRPr>
                    </a:p>
                  </a:txBody>
                  <a:tcPr/>
                </a:tc>
                <a:tc>
                  <a:txBody>
                    <a:bodyPr/>
                    <a:lstStyle/>
                    <a:p>
                      <a:r>
                        <a:rPr lang="zh-CN" altLang="en-US" dirty="0" smtClean="0">
                          <a:latin typeface="Times New Roman" panose="02020603050405020304" pitchFamily="18" charset="0"/>
                          <a:cs typeface="Times New Roman" panose="02020603050405020304" pitchFamily="18" charset="0"/>
                        </a:rPr>
                        <a:t>语言</a:t>
                      </a:r>
                      <a:endParaRPr lang="zh-CN" alt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020391526"/>
                  </a:ext>
                </a:extLst>
              </a:tr>
              <a:tr h="370840">
                <a:tc>
                  <a:txBody>
                    <a:bodyPr/>
                    <a:lstStyle/>
                    <a:p>
                      <a:r>
                        <a:rPr lang="en-US" altLang="zh-CN" dirty="0" smtClean="0">
                          <a:latin typeface="Times New Roman" panose="02020603050405020304" pitchFamily="18" charset="0"/>
                          <a:cs typeface="Times New Roman" panose="02020603050405020304" pitchFamily="18" charset="0"/>
                        </a:rPr>
                        <a:t>V</a:t>
                      </a:r>
                      <a:r>
                        <a:rPr lang="zh-CN" altLang="en-US" dirty="0" smtClean="0">
                          <a:latin typeface="Times New Roman" panose="02020603050405020304" pitchFamily="18" charset="0"/>
                          <a:cs typeface="Times New Roman" panose="02020603050405020304" pitchFamily="18" charset="0"/>
                        </a:rPr>
                        <a:t>语言</a:t>
                      </a:r>
                      <a:endParaRPr lang="zh-CN" altLang="en-US" dirty="0">
                        <a:latin typeface="Times New Roman" panose="02020603050405020304" pitchFamily="18" charset="0"/>
                        <a:cs typeface="Times New Roman" panose="02020603050405020304" pitchFamily="18" charset="0"/>
                      </a:endParaRPr>
                    </a:p>
                  </a:txBody>
                  <a:tcPr/>
                </a:tc>
                <a:tc>
                  <a:txBody>
                    <a:bodyPr/>
                    <a:lstStyle/>
                    <a:p>
                      <a:r>
                        <a:rPr lang="zh-CN" altLang="en-US" dirty="0" smtClean="0">
                          <a:latin typeface="Times New Roman" panose="02020603050405020304" pitchFamily="18" charset="0"/>
                          <a:cs typeface="Times New Roman" panose="02020603050405020304" pitchFamily="18" charset="0"/>
                        </a:rPr>
                        <a:t>路径用动词表达，</a:t>
                      </a:r>
                      <a:endParaRPr lang="en-US" altLang="zh-CN" dirty="0" smtClean="0">
                        <a:latin typeface="Times New Roman" panose="02020603050405020304" pitchFamily="18" charset="0"/>
                        <a:cs typeface="Times New Roman" panose="02020603050405020304" pitchFamily="18" charset="0"/>
                      </a:endParaRPr>
                    </a:p>
                    <a:p>
                      <a:r>
                        <a:rPr lang="zh-CN" altLang="en-US" dirty="0" smtClean="0">
                          <a:latin typeface="Times New Roman" panose="02020603050405020304" pitchFamily="18" charset="0"/>
                          <a:cs typeface="Times New Roman" panose="02020603050405020304" pitchFamily="18" charset="0"/>
                        </a:rPr>
                        <a:t>方式用从属结构表达</a:t>
                      </a:r>
                      <a:endParaRPr lang="zh-CN" altLang="en-US" dirty="0">
                        <a:latin typeface="Times New Roman" panose="02020603050405020304" pitchFamily="18" charset="0"/>
                        <a:cs typeface="Times New Roman" panose="02020603050405020304" pitchFamily="18" charset="0"/>
                      </a:endParaRPr>
                    </a:p>
                  </a:txBody>
                  <a:tcPr/>
                </a:tc>
                <a:tc>
                  <a:txBody>
                    <a:bodyPr/>
                    <a:lstStyle/>
                    <a:p>
                      <a:r>
                        <a:rPr lang="en-US" altLang="zh-CN" dirty="0" smtClean="0">
                          <a:latin typeface="Times New Roman" panose="02020603050405020304" pitchFamily="18" charset="0"/>
                          <a:cs typeface="Times New Roman" panose="02020603050405020304" pitchFamily="18" charset="0"/>
                        </a:rPr>
                        <a:t>P+</a:t>
                      </a:r>
                      <a:r>
                        <a:rPr lang="zh-CN" altLang="en-US" dirty="0" smtClean="0">
                          <a:latin typeface="Times New Roman" panose="02020603050405020304" pitchFamily="18" charset="0"/>
                          <a:cs typeface="Times New Roman" panose="02020603050405020304" pitchFamily="18" charset="0"/>
                        </a:rPr>
                        <a:t>从属方式动词</a:t>
                      </a:r>
                      <a:endParaRPr lang="zh-CN" altLang="en-US" dirty="0">
                        <a:latin typeface="Times New Roman" panose="02020603050405020304" pitchFamily="18" charset="0"/>
                        <a:cs typeface="Times New Roman" panose="02020603050405020304" pitchFamily="18" charset="0"/>
                      </a:endParaRPr>
                    </a:p>
                  </a:txBody>
                  <a:tcPr/>
                </a:tc>
                <a:tc>
                  <a:txBody>
                    <a:bodyPr/>
                    <a:lstStyle/>
                    <a:p>
                      <a:r>
                        <a:rPr lang="zh-CN" altLang="en-US" dirty="0" smtClean="0">
                          <a:latin typeface="Times New Roman" panose="02020603050405020304" pitchFamily="18" charset="0"/>
                          <a:cs typeface="Times New Roman" panose="02020603050405020304" pitchFamily="18" charset="0"/>
                        </a:rPr>
                        <a:t>罗马语、日语、韩语</a:t>
                      </a:r>
                      <a:endParaRPr lang="zh-CN" alt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07281243"/>
                  </a:ext>
                </a:extLst>
              </a:tr>
              <a:tr h="370840">
                <a:tc>
                  <a:txBody>
                    <a:bodyPr/>
                    <a:lstStyle/>
                    <a:p>
                      <a:r>
                        <a:rPr lang="en-US" altLang="zh-CN" dirty="0" smtClean="0">
                          <a:latin typeface="Times New Roman" panose="02020603050405020304" pitchFamily="18" charset="0"/>
                          <a:cs typeface="Times New Roman" panose="02020603050405020304" pitchFamily="18" charset="0"/>
                        </a:rPr>
                        <a:t>S</a:t>
                      </a:r>
                      <a:r>
                        <a:rPr lang="zh-CN" altLang="en-US" dirty="0" smtClean="0">
                          <a:latin typeface="Times New Roman" panose="02020603050405020304" pitchFamily="18" charset="0"/>
                          <a:cs typeface="Times New Roman" panose="02020603050405020304" pitchFamily="18" charset="0"/>
                        </a:rPr>
                        <a:t>语言</a:t>
                      </a:r>
                      <a:endParaRPr lang="zh-CN" altLang="en-US" dirty="0">
                        <a:latin typeface="Times New Roman" panose="02020603050405020304" pitchFamily="18" charset="0"/>
                        <a:cs typeface="Times New Roman" panose="02020603050405020304" pitchFamily="18" charset="0"/>
                      </a:endParaRPr>
                    </a:p>
                  </a:txBody>
                  <a:tcPr/>
                </a:tc>
                <a:tc>
                  <a:txBody>
                    <a:bodyPr/>
                    <a:lstStyle/>
                    <a:p>
                      <a:r>
                        <a:rPr lang="zh-CN" altLang="en-US" dirty="0" smtClean="0">
                          <a:latin typeface="Times New Roman" panose="02020603050405020304" pitchFamily="18" charset="0"/>
                          <a:cs typeface="Times New Roman" panose="02020603050405020304" pitchFamily="18" charset="0"/>
                        </a:rPr>
                        <a:t>路径用附加语形式表达</a:t>
                      </a:r>
                      <a:endParaRPr lang="zh-CN" altLang="en-US" dirty="0">
                        <a:latin typeface="Times New Roman" panose="02020603050405020304" pitchFamily="18" charset="0"/>
                        <a:cs typeface="Times New Roman" panose="02020603050405020304" pitchFamily="18" charset="0"/>
                      </a:endParaRPr>
                    </a:p>
                  </a:txBody>
                  <a:tcPr/>
                </a:tc>
                <a:tc>
                  <a:txBody>
                    <a:bodyPr/>
                    <a:lstStyle/>
                    <a:p>
                      <a:r>
                        <a:rPr lang="en-US" altLang="zh-CN" dirty="0" smtClean="0">
                          <a:latin typeface="Times New Roman" panose="02020603050405020304" pitchFamily="18" charset="0"/>
                          <a:cs typeface="Times New Roman" panose="02020603050405020304" pitchFamily="18" charset="0"/>
                        </a:rPr>
                        <a:t>M+</a:t>
                      </a:r>
                      <a:r>
                        <a:rPr lang="zh-CN" altLang="en-US" dirty="0" smtClean="0">
                          <a:latin typeface="Times New Roman" panose="02020603050405020304" pitchFamily="18" charset="0"/>
                          <a:cs typeface="Times New Roman" panose="02020603050405020304" pitchFamily="18" charset="0"/>
                        </a:rPr>
                        <a:t>路径附目</a:t>
                      </a:r>
                      <a:endParaRPr lang="zh-CN" altLang="en-US" dirty="0">
                        <a:latin typeface="Times New Roman" panose="02020603050405020304" pitchFamily="18" charset="0"/>
                        <a:cs typeface="Times New Roman" panose="02020603050405020304" pitchFamily="18" charset="0"/>
                      </a:endParaRPr>
                    </a:p>
                  </a:txBody>
                  <a:tcPr/>
                </a:tc>
                <a:tc>
                  <a:txBody>
                    <a:bodyPr/>
                    <a:lstStyle/>
                    <a:p>
                      <a:r>
                        <a:rPr lang="zh-CN" altLang="en-US" dirty="0" smtClean="0">
                          <a:latin typeface="Times New Roman" panose="02020603050405020304" pitchFamily="18" charset="0"/>
                          <a:cs typeface="Times New Roman" panose="02020603050405020304" pitchFamily="18" charset="0"/>
                        </a:rPr>
                        <a:t>日耳曼语系、斯拉夫语系</a:t>
                      </a:r>
                      <a:endParaRPr lang="zh-CN" alt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68193614"/>
                  </a:ext>
                </a:extLst>
              </a:tr>
              <a:tr h="370840">
                <a:tc rowSpan="3">
                  <a:txBody>
                    <a:bodyPr/>
                    <a:lstStyle/>
                    <a:p>
                      <a:r>
                        <a:rPr lang="en-US" altLang="zh-CN" dirty="0" smtClean="0">
                          <a:latin typeface="Times New Roman" panose="02020603050405020304" pitchFamily="18" charset="0"/>
                          <a:cs typeface="Times New Roman" panose="02020603050405020304" pitchFamily="18" charset="0"/>
                        </a:rPr>
                        <a:t>E</a:t>
                      </a:r>
                      <a:r>
                        <a:rPr lang="zh-CN" altLang="en-US" dirty="0" smtClean="0">
                          <a:latin typeface="Times New Roman" panose="02020603050405020304" pitchFamily="18" charset="0"/>
                          <a:cs typeface="Times New Roman" panose="02020603050405020304" pitchFamily="18" charset="0"/>
                        </a:rPr>
                        <a:t>语言</a:t>
                      </a:r>
                      <a:endParaRPr lang="zh-CN" altLang="en-US" dirty="0">
                        <a:latin typeface="Times New Roman" panose="02020603050405020304" pitchFamily="18" charset="0"/>
                        <a:cs typeface="Times New Roman" panose="02020603050405020304" pitchFamily="18" charset="0"/>
                      </a:endParaRPr>
                    </a:p>
                  </a:txBody>
                  <a:tcPr/>
                </a:tc>
                <a:tc rowSpan="3">
                  <a:txBody>
                    <a:bodyPr/>
                    <a:lstStyle/>
                    <a:p>
                      <a:r>
                        <a:rPr lang="zh-CN" altLang="en-US" dirty="0" smtClean="0">
                          <a:latin typeface="Times New Roman" panose="02020603050405020304" pitchFamily="18" charset="0"/>
                          <a:cs typeface="Times New Roman" panose="02020603050405020304" pitchFamily="18" charset="0"/>
                        </a:rPr>
                        <a:t>路径和方式用同类型的语法形式表达</a:t>
                      </a:r>
                      <a:endParaRPr lang="zh-CN" altLang="en-US" dirty="0">
                        <a:latin typeface="Times New Roman" panose="02020603050405020304" pitchFamily="18" charset="0"/>
                        <a:cs typeface="Times New Roman" panose="02020603050405020304" pitchFamily="18" charset="0"/>
                      </a:endParaRPr>
                    </a:p>
                  </a:txBody>
                  <a:tcPr/>
                </a:tc>
                <a:tc>
                  <a:txBody>
                    <a:bodyPr/>
                    <a:lstStyle/>
                    <a:p>
                      <a:r>
                        <a:rPr lang="en-US" altLang="zh-CN" dirty="0" smtClean="0">
                          <a:latin typeface="Times New Roman" panose="02020603050405020304" pitchFamily="18" charset="0"/>
                          <a:cs typeface="Times New Roman" panose="02020603050405020304" pitchFamily="18" charset="0"/>
                        </a:rPr>
                        <a:t>M+P</a:t>
                      </a:r>
                      <a:endParaRPr lang="zh-CN" altLang="en-US" dirty="0">
                        <a:latin typeface="Times New Roman" panose="02020603050405020304" pitchFamily="18" charset="0"/>
                        <a:cs typeface="Times New Roman" panose="02020603050405020304" pitchFamily="18" charset="0"/>
                      </a:endParaRPr>
                    </a:p>
                  </a:txBody>
                  <a:tcPr/>
                </a:tc>
                <a:tc>
                  <a:txBody>
                    <a:bodyPr/>
                    <a:lstStyle/>
                    <a:p>
                      <a:r>
                        <a:rPr lang="zh-CN" altLang="en-US" dirty="0" smtClean="0">
                          <a:latin typeface="Times New Roman" panose="02020603050405020304" pitchFamily="18" charset="0"/>
                          <a:cs typeface="Times New Roman" panose="02020603050405020304" pitchFamily="18" charset="0"/>
                        </a:rPr>
                        <a:t>连动式语言：汉藏语、泰语、苗语</a:t>
                      </a:r>
                      <a:endParaRPr lang="zh-CN" alt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42811460"/>
                  </a:ext>
                </a:extLst>
              </a:tr>
              <a:tr h="370840">
                <a:tc vMerge="1">
                  <a:txBody>
                    <a:bodyPr/>
                    <a:lstStyle/>
                    <a:p>
                      <a:endParaRPr lang="zh-CN" altLang="en-US" dirty="0"/>
                    </a:p>
                  </a:txBody>
                  <a:tcPr/>
                </a:tc>
                <a:tc vMerge="1">
                  <a:txBody>
                    <a:bodyPr/>
                    <a:lstStyle/>
                    <a:p>
                      <a:endParaRPr lang="zh-CN" altLang="en-US" dirty="0"/>
                    </a:p>
                  </a:txBody>
                  <a:tcPr/>
                </a:tc>
                <a:tc>
                  <a:txBody>
                    <a:bodyPr/>
                    <a:lstStyle/>
                    <a:p>
                      <a:r>
                        <a:rPr lang="en-US" altLang="zh-CN" dirty="0" smtClean="0">
                          <a:latin typeface="Times New Roman" panose="02020603050405020304" pitchFamily="18" charset="0"/>
                          <a:cs typeface="Times New Roman" panose="02020603050405020304" pitchFamily="18" charset="0"/>
                        </a:rPr>
                        <a:t>&lt;</a:t>
                      </a:r>
                      <a:r>
                        <a:rPr lang="zh-CN" altLang="en-US" dirty="0" smtClean="0">
                          <a:latin typeface="Times New Roman" panose="02020603050405020304" pitchFamily="18" charset="0"/>
                          <a:cs typeface="Times New Roman" panose="02020603050405020304" pitchFamily="18" charset="0"/>
                        </a:rPr>
                        <a:t>方式</a:t>
                      </a:r>
                      <a:r>
                        <a:rPr lang="en-US" altLang="zh-CN" dirty="0" smtClean="0">
                          <a:latin typeface="Times New Roman" panose="02020603050405020304" pitchFamily="18" charset="0"/>
                          <a:cs typeface="Times New Roman" panose="02020603050405020304" pitchFamily="18" charset="0"/>
                        </a:rPr>
                        <a:t>+</a:t>
                      </a:r>
                      <a:r>
                        <a:rPr lang="zh-CN" altLang="en-US" dirty="0" smtClean="0">
                          <a:latin typeface="Times New Roman" panose="02020603050405020304" pitchFamily="18" charset="0"/>
                          <a:cs typeface="Times New Roman" panose="02020603050405020304" pitchFamily="18" charset="0"/>
                        </a:rPr>
                        <a:t>路径</a:t>
                      </a:r>
                      <a:r>
                        <a:rPr lang="en-US" altLang="zh-CN" dirty="0" smtClean="0">
                          <a:latin typeface="Times New Roman" panose="02020603050405020304" pitchFamily="18" charset="0"/>
                          <a:cs typeface="Times New Roman" panose="02020603050405020304" pitchFamily="18" charset="0"/>
                        </a:rPr>
                        <a:t>&gt;</a:t>
                      </a:r>
                      <a:r>
                        <a:rPr lang="zh-CN" altLang="en-US" dirty="0" smtClean="0">
                          <a:latin typeface="Times New Roman" panose="02020603050405020304" pitchFamily="18" charset="0"/>
                          <a:cs typeface="Times New Roman" panose="02020603050405020304" pitchFamily="18" charset="0"/>
                        </a:rPr>
                        <a:t>动词</a:t>
                      </a:r>
                      <a:endParaRPr lang="zh-CN" altLang="en-US" dirty="0">
                        <a:latin typeface="Times New Roman" panose="02020603050405020304" pitchFamily="18" charset="0"/>
                        <a:cs typeface="Times New Roman" panose="02020603050405020304" pitchFamily="18" charset="0"/>
                      </a:endParaRPr>
                    </a:p>
                  </a:txBody>
                  <a:tcPr/>
                </a:tc>
                <a:tc>
                  <a:txBody>
                    <a:bodyPr/>
                    <a:lstStyle/>
                    <a:p>
                      <a:r>
                        <a:rPr lang="zh-CN" altLang="en-US" dirty="0" smtClean="0">
                          <a:latin typeface="Times New Roman" panose="02020603050405020304" pitchFamily="18" charset="0"/>
                          <a:cs typeface="Times New Roman" panose="02020603050405020304" pitchFamily="18" charset="0"/>
                        </a:rPr>
                        <a:t>双动词语言：阿尔贡金语</a:t>
                      </a:r>
                      <a:endParaRPr lang="zh-CN" alt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40170178"/>
                  </a:ext>
                </a:extLst>
              </a:tr>
              <a:tr h="370840">
                <a:tc vMerge="1">
                  <a:txBody>
                    <a:bodyPr/>
                    <a:lstStyle/>
                    <a:p>
                      <a:endParaRPr lang="zh-CN" altLang="en-US" dirty="0"/>
                    </a:p>
                  </a:txBody>
                  <a:tcPr/>
                </a:tc>
                <a:tc vMerge="1">
                  <a:txBody>
                    <a:bodyPr/>
                    <a:lstStyle/>
                    <a:p>
                      <a:endParaRPr lang="zh-CN" altLang="en-US" dirty="0"/>
                    </a:p>
                  </a:txBody>
                  <a:tcPr/>
                </a:tc>
                <a:tc>
                  <a:txBody>
                    <a:bodyPr/>
                    <a:lstStyle/>
                    <a:p>
                      <a:r>
                        <a:rPr lang="zh-CN" altLang="en-US" dirty="0" smtClean="0">
                          <a:latin typeface="Times New Roman" panose="02020603050405020304" pitchFamily="18" charset="0"/>
                          <a:cs typeface="Times New Roman" panose="02020603050405020304" pitchFamily="18" charset="0"/>
                        </a:rPr>
                        <a:t>方式前动词</a:t>
                      </a:r>
                      <a:r>
                        <a:rPr lang="en-US" altLang="zh-CN" dirty="0" smtClean="0">
                          <a:latin typeface="Times New Roman" panose="02020603050405020304" pitchFamily="18" charset="0"/>
                          <a:cs typeface="Times New Roman" panose="02020603050405020304" pitchFamily="18" charset="0"/>
                        </a:rPr>
                        <a:t>+</a:t>
                      </a:r>
                      <a:r>
                        <a:rPr lang="zh-CN" altLang="en-US" dirty="0" smtClean="0">
                          <a:latin typeface="Times New Roman" panose="02020603050405020304" pitchFamily="18" charset="0"/>
                          <a:cs typeface="Times New Roman" panose="02020603050405020304" pitchFamily="18" charset="0"/>
                        </a:rPr>
                        <a:t>路径前动词</a:t>
                      </a:r>
                      <a:r>
                        <a:rPr lang="en-US" altLang="zh-CN" dirty="0" smtClean="0">
                          <a:latin typeface="Times New Roman" panose="02020603050405020304" pitchFamily="18" charset="0"/>
                          <a:cs typeface="Times New Roman" panose="02020603050405020304" pitchFamily="18" charset="0"/>
                        </a:rPr>
                        <a:t>+</a:t>
                      </a:r>
                      <a:r>
                        <a:rPr lang="zh-CN" altLang="en-US" dirty="0" smtClean="0">
                          <a:latin typeface="Times New Roman" panose="02020603050405020304" pitchFamily="18" charset="0"/>
                          <a:cs typeface="Times New Roman" panose="02020603050405020304" pitchFamily="18" charset="0"/>
                        </a:rPr>
                        <a:t>动词</a:t>
                      </a:r>
                      <a:endParaRPr lang="zh-CN" altLang="en-US" dirty="0">
                        <a:latin typeface="Times New Roman" panose="02020603050405020304" pitchFamily="18" charset="0"/>
                        <a:cs typeface="Times New Roman" panose="02020603050405020304" pitchFamily="18" charset="0"/>
                      </a:endParaRPr>
                    </a:p>
                  </a:txBody>
                  <a:tcPr/>
                </a:tc>
                <a:tc>
                  <a:txBody>
                    <a:bodyPr/>
                    <a:lstStyle/>
                    <a:p>
                      <a:r>
                        <a:rPr lang="zh-CN" altLang="en-US" dirty="0" smtClean="0">
                          <a:latin typeface="Times New Roman" panose="02020603050405020304" pitchFamily="18" charset="0"/>
                          <a:cs typeface="Times New Roman" panose="02020603050405020304" pitchFamily="18" charset="0"/>
                        </a:rPr>
                        <a:t>泛义动词语言</a:t>
                      </a:r>
                      <a:r>
                        <a:rPr lang="en-US" altLang="zh-CN" dirty="0" smtClean="0">
                          <a:latin typeface="Times New Roman" panose="02020603050405020304" pitchFamily="18" charset="0"/>
                          <a:cs typeface="Times New Roman" panose="02020603050405020304" pitchFamily="18" charset="0"/>
                        </a:rPr>
                        <a:t>:</a:t>
                      </a:r>
                      <a:r>
                        <a:rPr lang="en-US" altLang="zh-CN" baseline="0" dirty="0" smtClean="0">
                          <a:latin typeface="Times New Roman" panose="02020603050405020304" pitchFamily="18" charset="0"/>
                          <a:cs typeface="Times New Roman" panose="02020603050405020304" pitchFamily="18" charset="0"/>
                        </a:rPr>
                        <a:t> Jam in </a:t>
                      </a:r>
                      <a:r>
                        <a:rPr lang="en-US" altLang="zh-CN" baseline="0" dirty="0" err="1" smtClean="0">
                          <a:latin typeface="Times New Roman" panose="02020603050405020304" pitchFamily="18" charset="0"/>
                          <a:cs typeface="Times New Roman" panose="02020603050405020304" pitchFamily="18" charset="0"/>
                        </a:rPr>
                        <a:t>jungan</a:t>
                      </a:r>
                      <a:endParaRPr lang="zh-CN" alt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1124165"/>
                  </a:ext>
                </a:extLst>
              </a:tr>
            </a:tbl>
          </a:graphicData>
        </a:graphic>
      </p:graphicFrame>
      <p:sp>
        <p:nvSpPr>
          <p:cNvPr id="6" name="矩形 5"/>
          <p:cNvSpPr/>
          <p:nvPr/>
        </p:nvSpPr>
        <p:spPr>
          <a:xfrm>
            <a:off x="494147" y="4923750"/>
            <a:ext cx="3980577" cy="369332"/>
          </a:xfrm>
          <a:prstGeom prst="rect">
            <a:avLst/>
          </a:prstGeom>
        </p:spPr>
        <p:txBody>
          <a:bodyPr wrap="none">
            <a:spAutoFit/>
          </a:bodyPr>
          <a:lstStyle/>
          <a:p>
            <a:r>
              <a:rPr lang="zh-CN" altLang="en-US" dirty="0" smtClean="0">
                <a:latin typeface="Times New Roman" panose="02020603050405020304" pitchFamily="18" charset="0"/>
                <a:cs typeface="Times New Roman" panose="02020603050405020304" pitchFamily="18" charset="0"/>
              </a:rPr>
              <a:t>注：路径动词简称</a:t>
            </a:r>
            <a:r>
              <a:rPr lang="en-US" altLang="zh-CN" dirty="0" smtClean="0">
                <a:latin typeface="Times New Roman" panose="02020603050405020304" pitchFamily="18" charset="0"/>
                <a:cs typeface="Times New Roman" panose="02020603050405020304" pitchFamily="18" charset="0"/>
              </a:rPr>
              <a:t>P</a:t>
            </a:r>
            <a:r>
              <a:rPr lang="zh-CN" altLang="en-US" dirty="0" smtClean="0">
                <a:latin typeface="Times New Roman" panose="02020603050405020304" pitchFamily="18" charset="0"/>
                <a:cs typeface="Times New Roman" panose="02020603050405020304" pitchFamily="18" charset="0"/>
              </a:rPr>
              <a:t>，方式动词简称</a:t>
            </a:r>
            <a:r>
              <a:rPr lang="en-US" altLang="zh-CN" dirty="0" smtClean="0">
                <a:latin typeface="Times New Roman" panose="02020603050405020304" pitchFamily="18" charset="0"/>
                <a:cs typeface="Times New Roman" panose="02020603050405020304" pitchFamily="18" charset="0"/>
              </a:rPr>
              <a:t>M</a:t>
            </a:r>
            <a:endParaRPr lang="en-US" altLang="zh-C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55617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7080" y="442339"/>
            <a:ext cx="395999" cy="669046"/>
          </a:xfrm>
          <a:prstGeom prst="rect">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sp>
        <p:nvSpPr>
          <p:cNvPr id="34" name="矩形 33"/>
          <p:cNvSpPr/>
          <p:nvPr/>
        </p:nvSpPr>
        <p:spPr>
          <a:xfrm>
            <a:off x="494147" y="442316"/>
            <a:ext cx="163285" cy="6690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6150" y="449517"/>
            <a:ext cx="2330697" cy="654646"/>
          </a:xfrm>
          <a:prstGeom prst="rect">
            <a:avLst/>
          </a:prstGeom>
        </p:spPr>
      </p:pic>
      <p:sp>
        <p:nvSpPr>
          <p:cNvPr id="39" name="矩形 38"/>
          <p:cNvSpPr/>
          <p:nvPr/>
        </p:nvSpPr>
        <p:spPr>
          <a:xfrm>
            <a:off x="11994002" y="442316"/>
            <a:ext cx="198000" cy="669046"/>
          </a:xfrm>
          <a:prstGeom prst="rect">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sp>
        <p:nvSpPr>
          <p:cNvPr id="4" name="矩形 3"/>
          <p:cNvSpPr/>
          <p:nvPr/>
        </p:nvSpPr>
        <p:spPr>
          <a:xfrm>
            <a:off x="657431" y="776839"/>
            <a:ext cx="11238561" cy="595932"/>
          </a:xfrm>
          <a:prstGeom prst="rect">
            <a:avLst/>
          </a:prstGeom>
        </p:spPr>
        <p:txBody>
          <a:bodyPr wrap="square">
            <a:spAutoFit/>
          </a:bodyPr>
          <a:lstStyle/>
          <a:p>
            <a:pPr marL="342900" lvl="0" indent="-342900" fontAlgn="base">
              <a:lnSpc>
                <a:spcPct val="110000"/>
              </a:lnSpc>
              <a:spcBef>
                <a:spcPct val="20000"/>
              </a:spcBef>
              <a:spcAft>
                <a:spcPct val="0"/>
              </a:spcAft>
              <a:buClr>
                <a:srgbClr val="000000"/>
              </a:buClr>
              <a:buSzPct val="70000"/>
              <a:buFont typeface="Wingdings" pitchFamily="2" charset="2"/>
              <a:buChar char="l"/>
              <a:defRPr/>
            </a:pPr>
            <a:r>
              <a:rPr kumimoji="1" lang="en-US" altLang="zh-CN" sz="3200"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Talmy</a:t>
            </a:r>
            <a:r>
              <a:rPr kumimoji="1" lang="zh-CN" altLang="en-US" sz="3200"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a:t>
            </a:r>
            <a:r>
              <a:rPr kumimoji="1" lang="zh-CN" altLang="en-US" sz="3200" kern="0" dirty="0" smtClean="0">
                <a:solidFill>
                  <a:srgbClr val="000000"/>
                </a:solidFill>
                <a:latin typeface="微软雅黑" panose="020B0503020204020204" pitchFamily="34" charset="-122"/>
                <a:ea typeface="微软雅黑" panose="020B0503020204020204" pitchFamily="34" charset="-122"/>
              </a:rPr>
              <a:t>运动事件类型学</a:t>
            </a:r>
            <a:r>
              <a:rPr kumimoji="1" lang="zh-CN" altLang="en-US" sz="2400"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kumimoji="1" lang="en-US" altLang="zh-CN" sz="24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motion </a:t>
            </a:r>
            <a:r>
              <a:rPr kumimoji="1" lang="en-US" altLang="zh-CN" sz="2400"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event typology</a:t>
            </a:r>
            <a:r>
              <a:rPr kumimoji="1" lang="zh-CN" altLang="en-US" sz="2400"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kumimoji="1" lang="en-US" altLang="zh-CN" sz="2400"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灯片编号占位符 2"/>
          <p:cNvSpPr>
            <a:spLocks noGrp="1"/>
          </p:cNvSpPr>
          <p:nvPr>
            <p:ph type="sldNum" sz="quarter" idx="12"/>
          </p:nvPr>
        </p:nvSpPr>
        <p:spPr/>
        <p:txBody>
          <a:bodyPr/>
          <a:lstStyle/>
          <a:p>
            <a:fld id="{47B07988-34B2-4014-AEBA-95FEB39318C4}" type="slidenum">
              <a:rPr lang="zh-CN" altLang="en-US" smtClean="0"/>
              <a:t>8</a:t>
            </a:fld>
            <a:endParaRPr lang="zh-CN" altLang="en-US" dirty="0"/>
          </a:p>
        </p:txBody>
      </p:sp>
      <p:sp>
        <p:nvSpPr>
          <p:cNvPr id="11" name="标题 1"/>
          <p:cNvSpPr txBox="1">
            <a:spLocks/>
          </p:cNvSpPr>
          <p:nvPr/>
        </p:nvSpPr>
        <p:spPr bwMode="auto">
          <a:xfrm>
            <a:off x="2524760" y="37560"/>
            <a:ext cx="5784850" cy="823913"/>
          </a:xfrm>
          <a:prstGeom prst="rect">
            <a:avLst/>
          </a:prstGeom>
          <a:noFill/>
          <a:ln w="9525">
            <a:noFill/>
            <a:miter lim="800000"/>
            <a:headEnd/>
            <a:tailEnd/>
          </a:ln>
        </p:spPr>
        <p:txBody>
          <a:bodyPr vert="horz" wrap="none" lIns="0" tIns="45720" rIns="0" bIns="45720" numCol="1" anchor="ctr" anchorCtr="0" compatLnSpc="1">
            <a:prstTxWarp prst="textNoShape">
              <a:avLst/>
            </a:prstTxWarp>
          </a:bodyPr>
          <a:lstStyle>
            <a:lvl1pPr algn="ctr" rtl="0" eaLnBrk="1" fontAlgn="base" hangingPunct="1">
              <a:spcBef>
                <a:spcPct val="0"/>
              </a:spcBef>
              <a:spcAft>
                <a:spcPct val="0"/>
              </a:spcAft>
              <a:defRPr kumimoji="1" sz="4000" b="1">
                <a:solidFill>
                  <a:srgbClr val="FF3300"/>
                </a:solidFill>
                <a:latin typeface="微软雅黑" panose="020B0503020204020204" pitchFamily="34" charset="-122"/>
                <a:ea typeface="微软雅黑" panose="020B0503020204020204" pitchFamily="34" charset="-122"/>
                <a:cs typeface="+mj-cs"/>
              </a:defRPr>
            </a:lvl1pPr>
            <a:lvl2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2pPr>
            <a:lvl3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3pPr>
            <a:lvl4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4pPr>
            <a:lvl5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5pPr>
            <a:lvl6pPr marL="4572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6pPr>
            <a:lvl7pPr marL="9144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7pPr>
            <a:lvl8pPr marL="13716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8pPr>
            <a:lvl9pPr marL="18288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4000" b="1"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rPr>
              <a:t>研究背景</a:t>
            </a:r>
            <a:endParaRPr kumimoji="1" lang="zh-CN" altLang="en-US" sz="40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j-cs"/>
            </a:endParaRPr>
          </a:p>
        </p:txBody>
      </p:sp>
      <p:sp>
        <p:nvSpPr>
          <p:cNvPr id="6" name="矩形 5"/>
          <p:cNvSpPr/>
          <p:nvPr/>
        </p:nvSpPr>
        <p:spPr>
          <a:xfrm>
            <a:off x="494147" y="1330761"/>
            <a:ext cx="9648795" cy="4247317"/>
          </a:xfrm>
          <a:prstGeom prst="rect">
            <a:avLst/>
          </a:prstGeom>
        </p:spPr>
        <p:txBody>
          <a:bodyPr wrap="none">
            <a:spAutoFit/>
          </a:bodyPr>
          <a:lstStyle/>
          <a:p>
            <a:r>
              <a:rPr lang="zh-CN" altLang="en-US" dirty="0" smtClean="0">
                <a:latin typeface="Times New Roman" panose="02020603050405020304" pitchFamily="18" charset="0"/>
                <a:cs typeface="Times New Roman" panose="02020603050405020304" pitchFamily="18" charset="0"/>
              </a:rPr>
              <a:t>刘礼进（</a:t>
            </a:r>
            <a:r>
              <a:rPr lang="en-US" altLang="zh-CN" dirty="0" smtClean="0">
                <a:latin typeface="Times New Roman" panose="02020603050405020304" pitchFamily="18" charset="0"/>
                <a:cs typeface="Times New Roman" panose="02020603050405020304" pitchFamily="18" charset="0"/>
              </a:rPr>
              <a:t>2014</a:t>
            </a:r>
            <a:r>
              <a:rPr lang="zh-CN" altLang="en-US" dirty="0" smtClean="0">
                <a:latin typeface="Times New Roman" panose="02020603050405020304" pitchFamily="18" charset="0"/>
                <a:cs typeface="Times New Roman" panose="02020603050405020304" pitchFamily="18" charset="0"/>
              </a:rPr>
              <a:t>）收集整理来自互联网语料，总结汉语中表达运动事件的句型主要有以下五类：</a:t>
            </a:r>
            <a:endParaRPr lang="en-US" altLang="zh-CN" dirty="0" smtClean="0">
              <a:latin typeface="Times New Roman" panose="02020603050405020304" pitchFamily="18" charset="0"/>
              <a:cs typeface="Times New Roman" panose="02020603050405020304" pitchFamily="18" charset="0"/>
            </a:endParaRPr>
          </a:p>
          <a:p>
            <a:pPr marL="342900" indent="-342900">
              <a:buAutoNum type="arabicParenBoth"/>
            </a:pPr>
            <a:r>
              <a:rPr lang="en-US" altLang="zh-CN" dirty="0" smtClean="0">
                <a:latin typeface="Times New Roman" panose="02020603050405020304" pitchFamily="18" charset="0"/>
                <a:cs typeface="Times New Roman" panose="02020603050405020304" pitchFamily="18" charset="0"/>
              </a:rPr>
              <a:t>M+P</a:t>
            </a:r>
          </a:p>
          <a:p>
            <a:r>
              <a:rPr lang="zh-CN" altLang="en-US" dirty="0" smtClean="0">
                <a:latin typeface="Times New Roman" panose="02020603050405020304" pitchFamily="18" charset="0"/>
                <a:cs typeface="Times New Roman" panose="02020603050405020304" pitchFamily="18" charset="0"/>
              </a:rPr>
              <a:t>我们又翻越过几座沙山。</a:t>
            </a:r>
            <a:r>
              <a:rPr lang="en-US" altLang="zh-CN" dirty="0">
                <a:latin typeface="Times New Roman" panose="02020603050405020304" pitchFamily="18" charset="0"/>
                <a:cs typeface="Times New Roman" panose="02020603050405020304" pitchFamily="18" charset="0"/>
              </a:rPr>
              <a:t>	</a:t>
            </a:r>
            <a:r>
              <a:rPr lang="en-US" altLang="zh-CN" dirty="0" smtClean="0">
                <a:latin typeface="Times New Roman" panose="02020603050405020304" pitchFamily="18" charset="0"/>
                <a:cs typeface="Times New Roman" panose="02020603050405020304" pitchFamily="18" charset="0"/>
              </a:rPr>
              <a:t>		</a:t>
            </a:r>
            <a:r>
              <a:rPr lang="zh-CN" altLang="en-US" dirty="0" smtClean="0">
                <a:latin typeface="Times New Roman" panose="02020603050405020304" pitchFamily="18" charset="0"/>
                <a:cs typeface="Times New Roman" panose="02020603050405020304" pitchFamily="18" charset="0"/>
              </a:rPr>
              <a:t>云雾迅速卷过一座座汕头。</a:t>
            </a:r>
            <a:endParaRPr lang="en-US" altLang="zh-CN" dirty="0" smtClean="0">
              <a:latin typeface="Times New Roman" panose="02020603050405020304" pitchFamily="18" charset="0"/>
              <a:cs typeface="Times New Roman" panose="02020603050405020304" pitchFamily="18" charset="0"/>
            </a:endParaRPr>
          </a:p>
          <a:p>
            <a:endParaRPr lang="en-US" altLang="zh-CN" dirty="0" smtClean="0">
              <a:latin typeface="Times New Roman" panose="02020603050405020304" pitchFamily="18" charset="0"/>
              <a:cs typeface="Times New Roman" panose="02020603050405020304" pitchFamily="18" charset="0"/>
            </a:endParaRPr>
          </a:p>
          <a:p>
            <a:r>
              <a:rPr lang="en-US" altLang="zh-CN" dirty="0" smtClean="0">
                <a:latin typeface="Times New Roman" panose="02020603050405020304" pitchFamily="18" charset="0"/>
                <a:cs typeface="Times New Roman" panose="02020603050405020304" pitchFamily="18" charset="0"/>
              </a:rPr>
              <a:t>(2)M+</a:t>
            </a:r>
            <a:r>
              <a:rPr lang="en-US" altLang="zh-CN" dirty="0">
                <a:latin typeface="Times New Roman" panose="02020603050405020304" pitchFamily="18" charset="0"/>
                <a:cs typeface="Times New Roman" panose="02020603050405020304" pitchFamily="18" charset="0"/>
              </a:rPr>
              <a:t>(</a:t>
            </a:r>
            <a:r>
              <a:rPr lang="zh-CN" altLang="en-US" dirty="0" smtClean="0">
                <a:latin typeface="Times New Roman" panose="02020603050405020304" pitchFamily="18" charset="0"/>
                <a:cs typeface="Times New Roman" panose="02020603050405020304" pitchFamily="18" charset="0"/>
              </a:rPr>
              <a:t>动前</a:t>
            </a:r>
            <a:r>
              <a:rPr lang="en-US" altLang="zh-CN" dirty="0" smtClean="0">
                <a:latin typeface="Times New Roman" panose="02020603050405020304" pitchFamily="18" charset="0"/>
                <a:cs typeface="Times New Roman" panose="02020603050405020304" pitchFamily="18" charset="0"/>
              </a:rPr>
              <a:t>/</a:t>
            </a:r>
            <a:r>
              <a:rPr lang="zh-CN" altLang="en-US" dirty="0" smtClean="0">
                <a:latin typeface="Times New Roman" panose="02020603050405020304" pitchFamily="18" charset="0"/>
                <a:cs typeface="Times New Roman" panose="02020603050405020304" pitchFamily="18" charset="0"/>
              </a:rPr>
              <a:t>动后</a:t>
            </a:r>
            <a:r>
              <a:rPr lang="en-US" altLang="zh-CN" dirty="0" smtClean="0">
                <a:latin typeface="Times New Roman" panose="02020603050405020304" pitchFamily="18" charset="0"/>
                <a:cs typeface="Times New Roman" panose="02020603050405020304" pitchFamily="18" charset="0"/>
              </a:rPr>
              <a:t>)</a:t>
            </a:r>
            <a:r>
              <a:rPr lang="zh-CN" altLang="en-US" dirty="0" smtClean="0">
                <a:latin typeface="Times New Roman" panose="02020603050405020304" pitchFamily="18" charset="0"/>
                <a:cs typeface="Times New Roman" panose="02020603050405020304" pitchFamily="18" charset="0"/>
              </a:rPr>
              <a:t>介词</a:t>
            </a:r>
            <a:endParaRPr lang="en-US" altLang="zh-CN" dirty="0" smtClean="0">
              <a:latin typeface="Times New Roman" panose="02020603050405020304" pitchFamily="18" charset="0"/>
              <a:cs typeface="Times New Roman" panose="02020603050405020304" pitchFamily="18" charset="0"/>
            </a:endParaRPr>
          </a:p>
          <a:p>
            <a:r>
              <a:rPr lang="zh-CN" altLang="en-US" dirty="0" smtClean="0">
                <a:latin typeface="Times New Roman" panose="02020603050405020304" pitchFamily="18" charset="0"/>
                <a:cs typeface="Times New Roman" panose="02020603050405020304" pitchFamily="18" charset="0"/>
              </a:rPr>
              <a:t>我们只能在二楼三楼徘徊了。</a:t>
            </a:r>
            <a:r>
              <a:rPr lang="en-US" altLang="zh-CN" dirty="0">
                <a:latin typeface="Times New Roman" panose="02020603050405020304" pitchFamily="18" charset="0"/>
                <a:cs typeface="Times New Roman" panose="02020603050405020304" pitchFamily="18" charset="0"/>
              </a:rPr>
              <a:t>	</a:t>
            </a:r>
            <a:r>
              <a:rPr lang="en-US" altLang="zh-CN" dirty="0" smtClean="0">
                <a:latin typeface="Times New Roman" panose="02020603050405020304" pitchFamily="18" charset="0"/>
                <a:cs typeface="Times New Roman" panose="02020603050405020304" pitchFamily="18" charset="0"/>
              </a:rPr>
              <a:t>	</a:t>
            </a:r>
            <a:r>
              <a:rPr lang="zh-CN" altLang="en-US" dirty="0" smtClean="0">
                <a:latin typeface="Times New Roman" panose="02020603050405020304" pitchFamily="18" charset="0"/>
                <a:cs typeface="Times New Roman" panose="02020603050405020304" pitchFamily="18" charset="0"/>
              </a:rPr>
              <a:t>他们奔向沙漠中的绿洲了。</a:t>
            </a:r>
            <a:endParaRPr lang="en-US" altLang="zh-CN" dirty="0" smtClean="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a:p>
            <a:r>
              <a:rPr lang="en-US" altLang="zh-CN" dirty="0" smtClean="0">
                <a:latin typeface="Times New Roman" panose="02020603050405020304" pitchFamily="18" charset="0"/>
                <a:cs typeface="Times New Roman" panose="02020603050405020304" pitchFamily="18" charset="0"/>
              </a:rPr>
              <a:t>(3)M+</a:t>
            </a:r>
            <a:r>
              <a:rPr lang="zh-CN" altLang="en-US" dirty="0" smtClean="0">
                <a:latin typeface="Times New Roman" panose="02020603050405020304" pitchFamily="18" charset="0"/>
                <a:cs typeface="Times New Roman" panose="02020603050405020304" pitchFamily="18" charset="0"/>
              </a:rPr>
              <a:t>宾语</a:t>
            </a:r>
            <a:endParaRPr lang="en-US" altLang="zh-CN" dirty="0" smtClean="0">
              <a:latin typeface="Times New Roman" panose="02020603050405020304" pitchFamily="18" charset="0"/>
              <a:cs typeface="Times New Roman" panose="02020603050405020304" pitchFamily="18" charset="0"/>
            </a:endParaRPr>
          </a:p>
          <a:p>
            <a:r>
              <a:rPr lang="zh-CN" altLang="en-US" dirty="0" smtClean="0">
                <a:latin typeface="Times New Roman" panose="02020603050405020304" pitchFamily="18" charset="0"/>
                <a:cs typeface="Times New Roman" panose="02020603050405020304" pitchFamily="18" charset="0"/>
              </a:rPr>
              <a:t>我们走了两百米左右。</a:t>
            </a:r>
            <a:r>
              <a:rPr lang="en-US" altLang="zh-CN" dirty="0" smtClean="0">
                <a:latin typeface="Times New Roman" panose="02020603050405020304" pitchFamily="18" charset="0"/>
                <a:cs typeface="Times New Roman" panose="02020603050405020304" pitchFamily="18" charset="0"/>
              </a:rPr>
              <a:t>			</a:t>
            </a:r>
            <a:r>
              <a:rPr lang="zh-CN" altLang="en-US" dirty="0" smtClean="0">
                <a:latin typeface="Times New Roman" panose="02020603050405020304" pitchFamily="18" charset="0"/>
                <a:cs typeface="Times New Roman" panose="02020603050405020304" pitchFamily="18" charset="0"/>
              </a:rPr>
              <a:t>几只水鸭扑着翅膀。</a:t>
            </a:r>
            <a:endParaRPr lang="en-US" altLang="zh-CN" dirty="0" smtClean="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a:p>
            <a:r>
              <a:rPr lang="en-US" altLang="zh-CN" dirty="0" smtClean="0">
                <a:latin typeface="Times New Roman" panose="02020603050405020304" pitchFamily="18" charset="0"/>
                <a:cs typeface="Times New Roman" panose="02020603050405020304" pitchFamily="18" charset="0"/>
              </a:rPr>
              <a:t>(4)P(</a:t>
            </a:r>
            <a:r>
              <a:rPr lang="zh-CN" altLang="en-US" dirty="0" smtClean="0">
                <a:latin typeface="Times New Roman" panose="02020603050405020304" pitchFamily="18" charset="0"/>
                <a:cs typeface="Times New Roman" panose="02020603050405020304" pitchFamily="18" charset="0"/>
              </a:rPr>
              <a:t>简单</a:t>
            </a:r>
            <a:r>
              <a:rPr lang="en-US" altLang="zh-CN" dirty="0" smtClean="0">
                <a:latin typeface="Times New Roman" panose="02020603050405020304" pitchFamily="18" charset="0"/>
                <a:cs typeface="Times New Roman" panose="02020603050405020304" pitchFamily="18" charset="0"/>
              </a:rPr>
              <a:t>)+</a:t>
            </a:r>
            <a:r>
              <a:rPr lang="zh-CN" altLang="en-US" dirty="0" smtClean="0">
                <a:latin typeface="Times New Roman" panose="02020603050405020304" pitchFamily="18" charset="0"/>
                <a:cs typeface="Times New Roman" panose="02020603050405020304" pitchFamily="18" charset="0"/>
              </a:rPr>
              <a:t>宾语</a:t>
            </a:r>
            <a:endParaRPr lang="en-US" altLang="zh-CN" dirty="0" smtClean="0">
              <a:latin typeface="Times New Roman" panose="02020603050405020304" pitchFamily="18" charset="0"/>
              <a:cs typeface="Times New Roman" panose="02020603050405020304" pitchFamily="18" charset="0"/>
            </a:endParaRPr>
          </a:p>
          <a:p>
            <a:r>
              <a:rPr lang="zh-CN" altLang="en-US" dirty="0">
                <a:latin typeface="Times New Roman" panose="02020603050405020304" pitchFamily="18" charset="0"/>
                <a:cs typeface="Times New Roman" panose="02020603050405020304" pitchFamily="18" charset="0"/>
              </a:rPr>
              <a:t>我们</a:t>
            </a:r>
            <a:r>
              <a:rPr lang="zh-CN" altLang="en-US" dirty="0" smtClean="0">
                <a:latin typeface="Times New Roman" panose="02020603050405020304" pitchFamily="18" charset="0"/>
                <a:cs typeface="Times New Roman" panose="02020603050405020304" pitchFamily="18" charset="0"/>
              </a:rPr>
              <a:t>的车出了高松。</a:t>
            </a:r>
            <a:r>
              <a:rPr lang="en-US" altLang="zh-CN" dirty="0" smtClean="0">
                <a:latin typeface="Times New Roman" panose="02020603050405020304" pitchFamily="18" charset="0"/>
                <a:cs typeface="Times New Roman" panose="02020603050405020304" pitchFamily="18" charset="0"/>
              </a:rPr>
              <a:t>			</a:t>
            </a:r>
            <a:r>
              <a:rPr lang="zh-CN" altLang="en-US" dirty="0" smtClean="0">
                <a:latin typeface="Times New Roman" panose="02020603050405020304" pitchFamily="18" charset="0"/>
                <a:cs typeface="Times New Roman" panose="02020603050405020304" pitchFamily="18" charset="0"/>
              </a:rPr>
              <a:t>我们进房间，放好东西。</a:t>
            </a:r>
            <a:endParaRPr lang="en-US" altLang="zh-CN" dirty="0" smtClean="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a:p>
            <a:r>
              <a:rPr lang="en-US" altLang="zh-CN" dirty="0" smtClean="0">
                <a:latin typeface="Times New Roman" panose="02020603050405020304" pitchFamily="18" charset="0"/>
                <a:cs typeface="Times New Roman" panose="02020603050405020304" pitchFamily="18" charset="0"/>
              </a:rPr>
              <a:t>(5)P(</a:t>
            </a:r>
            <a:r>
              <a:rPr lang="zh-CN" altLang="en-US" dirty="0" smtClean="0">
                <a:latin typeface="Times New Roman" panose="02020603050405020304" pitchFamily="18" charset="0"/>
                <a:cs typeface="Times New Roman" panose="02020603050405020304" pitchFamily="18" charset="0"/>
              </a:rPr>
              <a:t>复合</a:t>
            </a:r>
            <a:r>
              <a:rPr lang="en-US" altLang="zh-CN" dirty="0" smtClean="0">
                <a:latin typeface="Times New Roman" panose="02020603050405020304" pitchFamily="18" charset="0"/>
                <a:cs typeface="Times New Roman" panose="02020603050405020304" pitchFamily="18" charset="0"/>
              </a:rPr>
              <a:t>)+</a:t>
            </a:r>
            <a:r>
              <a:rPr lang="zh-CN" altLang="en-US" dirty="0" smtClean="0">
                <a:latin typeface="Times New Roman" panose="02020603050405020304" pitchFamily="18" charset="0"/>
                <a:cs typeface="Times New Roman" panose="02020603050405020304" pitchFamily="18" charset="0"/>
              </a:rPr>
              <a:t>宾语</a:t>
            </a:r>
            <a:endParaRPr lang="en-US" altLang="zh-CN" dirty="0" smtClean="0">
              <a:latin typeface="Times New Roman" panose="02020603050405020304" pitchFamily="18" charset="0"/>
              <a:cs typeface="Times New Roman" panose="02020603050405020304" pitchFamily="18" charset="0"/>
            </a:endParaRPr>
          </a:p>
          <a:p>
            <a:r>
              <a:rPr lang="zh-CN" altLang="en-US" dirty="0" smtClean="0">
                <a:latin typeface="Times New Roman" panose="02020603050405020304" pitchFamily="18" charset="0"/>
                <a:cs typeface="Times New Roman" panose="02020603050405020304" pitchFamily="18" charset="0"/>
              </a:rPr>
              <a:t>车经过伊豆。</a:t>
            </a:r>
            <a:r>
              <a:rPr lang="en-US" altLang="zh-CN" dirty="0" smtClean="0">
                <a:latin typeface="Times New Roman" panose="02020603050405020304" pitchFamily="18" charset="0"/>
                <a:cs typeface="Times New Roman" panose="02020603050405020304" pitchFamily="18" charset="0"/>
              </a:rPr>
              <a:t>				</a:t>
            </a:r>
            <a:r>
              <a:rPr lang="zh-CN" altLang="en-US" dirty="0" smtClean="0">
                <a:latin typeface="Times New Roman" panose="02020603050405020304" pitchFamily="18" charset="0"/>
                <a:cs typeface="Times New Roman" panose="02020603050405020304" pitchFamily="18" charset="0"/>
              </a:rPr>
              <a:t>当晚他们再出发去附近其他住人岛礁。</a:t>
            </a:r>
            <a:endParaRPr lang="en-US" altLang="zh-C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58449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7080" y="442339"/>
            <a:ext cx="395999" cy="669046"/>
          </a:xfrm>
          <a:prstGeom prst="rect">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sp>
        <p:nvSpPr>
          <p:cNvPr id="34" name="矩形 33"/>
          <p:cNvSpPr/>
          <p:nvPr/>
        </p:nvSpPr>
        <p:spPr>
          <a:xfrm>
            <a:off x="494147" y="442316"/>
            <a:ext cx="163285" cy="6690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6150" y="449517"/>
            <a:ext cx="2330697" cy="654646"/>
          </a:xfrm>
          <a:prstGeom prst="rect">
            <a:avLst/>
          </a:prstGeom>
        </p:spPr>
      </p:pic>
      <p:sp>
        <p:nvSpPr>
          <p:cNvPr id="39" name="矩形 38"/>
          <p:cNvSpPr/>
          <p:nvPr/>
        </p:nvSpPr>
        <p:spPr>
          <a:xfrm>
            <a:off x="11994002" y="442316"/>
            <a:ext cx="198000" cy="669046"/>
          </a:xfrm>
          <a:prstGeom prst="rect">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rtlCol="0" anchor="ctr"/>
          <a:lstStyle/>
          <a:p>
            <a:pPr algn="ctr" defTabSz="912001"/>
            <a:endParaRPr lang="zh-CN" altLang="en-US" sz="2303" dirty="0">
              <a:solidFill>
                <a:srgbClr val="4E639C"/>
              </a:solidFill>
              <a:ea typeface="微软雅黑" panose="020B0503020204020204" pitchFamily="34" charset="-122"/>
            </a:endParaRPr>
          </a:p>
        </p:txBody>
      </p:sp>
      <p:sp>
        <p:nvSpPr>
          <p:cNvPr id="4" name="矩形 3"/>
          <p:cNvSpPr/>
          <p:nvPr/>
        </p:nvSpPr>
        <p:spPr>
          <a:xfrm>
            <a:off x="657431" y="776839"/>
            <a:ext cx="11238561" cy="1834348"/>
          </a:xfrm>
          <a:prstGeom prst="rect">
            <a:avLst/>
          </a:prstGeom>
        </p:spPr>
        <p:txBody>
          <a:bodyPr wrap="square">
            <a:spAutoFit/>
          </a:bodyPr>
          <a:lstStyle/>
          <a:p>
            <a:pPr marL="342900" lvl="0" indent="-342900" fontAlgn="base">
              <a:lnSpc>
                <a:spcPct val="110000"/>
              </a:lnSpc>
              <a:spcBef>
                <a:spcPct val="20000"/>
              </a:spcBef>
              <a:spcAft>
                <a:spcPct val="0"/>
              </a:spcAft>
              <a:buClr>
                <a:srgbClr val="000000"/>
              </a:buClr>
              <a:buSzPct val="70000"/>
              <a:buFont typeface="Wingdings" pitchFamily="2" charset="2"/>
              <a:buChar char="l"/>
              <a:defRPr/>
            </a:pPr>
            <a:r>
              <a:rPr kumimoji="1" lang="en-US" altLang="zh-CN" sz="3200"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Talmy</a:t>
            </a:r>
            <a:r>
              <a:rPr kumimoji="1" lang="zh-CN" altLang="en-US" sz="32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运动</a:t>
            </a:r>
            <a:r>
              <a:rPr kumimoji="1" lang="zh-CN" altLang="en-US" sz="3200" kern="0" dirty="0" smtClean="0">
                <a:solidFill>
                  <a:srgbClr val="000000"/>
                </a:solidFill>
                <a:latin typeface="微软雅黑" panose="020B0503020204020204" pitchFamily="34" charset="-122"/>
                <a:ea typeface="微软雅黑" panose="020B0503020204020204" pitchFamily="34" charset="-122"/>
              </a:rPr>
              <a:t>类型学</a:t>
            </a:r>
            <a:r>
              <a:rPr kumimoji="1" lang="zh-CN" altLang="en-US" sz="3200"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面临的问题</a:t>
            </a:r>
            <a:endParaRPr kumimoji="1" lang="en-US" altLang="zh-CN" sz="3200"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marL="457200" indent="-457200" fontAlgn="base">
              <a:lnSpc>
                <a:spcPct val="110000"/>
              </a:lnSpc>
              <a:spcBef>
                <a:spcPct val="20000"/>
              </a:spcBef>
              <a:spcAft>
                <a:spcPct val="0"/>
              </a:spcAft>
              <a:buClr>
                <a:srgbClr val="000000"/>
              </a:buClr>
              <a:buSzPct val="70000"/>
              <a:buFont typeface="Wingdings" panose="05000000000000000000" pitchFamily="2" charset="2"/>
              <a:buChar char="Ø"/>
              <a:defRPr/>
            </a:pPr>
            <a:r>
              <a:rPr kumimoji="1" lang="zh-CN" altLang="en-US"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文章将过去二十年</a:t>
            </a:r>
            <a:r>
              <a:rPr kumimoji="1" lang="en-US" altLang="zh-CN"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Talmy</a:t>
            </a:r>
            <a:r>
              <a:rPr kumimoji="1" lang="zh-CN" altLang="en-US"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类型学经验、理论和概念上面临的挑战归为四个类别的问题</a:t>
            </a:r>
            <a:r>
              <a:rPr kumimoji="1" lang="zh-CN" altLang="en-US"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kumimoji="1" lang="en-US" altLang="zh-CN"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fontAlgn="base">
              <a:lnSpc>
                <a:spcPct val="110000"/>
              </a:lnSpc>
              <a:spcBef>
                <a:spcPct val="20000"/>
              </a:spcBef>
              <a:spcAft>
                <a:spcPct val="0"/>
              </a:spcAft>
              <a:buClr>
                <a:srgbClr val="000000"/>
              </a:buClr>
              <a:buSzPct val="70000"/>
              <a:defRPr/>
            </a:pPr>
            <a:r>
              <a:rPr kumimoji="1" lang="en-US" altLang="zh-CN"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kumimoji="1" lang="zh-CN" altLang="en-US"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同时</a:t>
            </a:r>
            <a:r>
              <a:rPr kumimoji="1" lang="zh-CN" altLang="en-US"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也是替代方案的动机</a:t>
            </a:r>
            <a:r>
              <a:rPr kumimoji="1" lang="zh-CN" altLang="en-US"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kumimoji="1" lang="en-US" altLang="zh-CN" kern="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fontAlgn="base">
              <a:lnSpc>
                <a:spcPct val="110000"/>
              </a:lnSpc>
              <a:spcBef>
                <a:spcPct val="20000"/>
              </a:spcBef>
              <a:spcAft>
                <a:spcPct val="0"/>
              </a:spcAft>
              <a:buClr>
                <a:srgbClr val="000000"/>
              </a:buClr>
              <a:buSzPct val="70000"/>
              <a:defRPr/>
            </a:pPr>
            <a:endParaRPr kumimoji="1" lang="en-US" altLang="zh-CN" sz="2400" kern="0" dirty="0" smtClean="0">
              <a:solidFill>
                <a:srgbClr val="000000"/>
              </a:solidFill>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12"/>
          </p:nvPr>
        </p:nvSpPr>
        <p:spPr/>
        <p:txBody>
          <a:bodyPr/>
          <a:lstStyle/>
          <a:p>
            <a:fld id="{47B07988-34B2-4014-AEBA-95FEB39318C4}" type="slidenum">
              <a:rPr lang="zh-CN" altLang="en-US" smtClean="0"/>
              <a:t>9</a:t>
            </a:fld>
            <a:endParaRPr lang="zh-CN" altLang="en-US" dirty="0"/>
          </a:p>
        </p:txBody>
      </p:sp>
      <p:sp>
        <p:nvSpPr>
          <p:cNvPr id="11" name="标题 1"/>
          <p:cNvSpPr txBox="1">
            <a:spLocks/>
          </p:cNvSpPr>
          <p:nvPr/>
        </p:nvSpPr>
        <p:spPr bwMode="auto">
          <a:xfrm>
            <a:off x="2524760" y="37560"/>
            <a:ext cx="5784850" cy="823913"/>
          </a:xfrm>
          <a:prstGeom prst="rect">
            <a:avLst/>
          </a:prstGeom>
          <a:noFill/>
          <a:ln w="9525">
            <a:noFill/>
            <a:miter lim="800000"/>
            <a:headEnd/>
            <a:tailEnd/>
          </a:ln>
        </p:spPr>
        <p:txBody>
          <a:bodyPr vert="horz" wrap="none" lIns="0" tIns="45720" rIns="0" bIns="45720" numCol="1" anchor="ctr" anchorCtr="0" compatLnSpc="1">
            <a:prstTxWarp prst="textNoShape">
              <a:avLst/>
            </a:prstTxWarp>
          </a:bodyPr>
          <a:lstStyle>
            <a:lvl1pPr algn="ctr" rtl="0" eaLnBrk="1" fontAlgn="base" hangingPunct="1">
              <a:spcBef>
                <a:spcPct val="0"/>
              </a:spcBef>
              <a:spcAft>
                <a:spcPct val="0"/>
              </a:spcAft>
              <a:defRPr kumimoji="1" sz="4000" b="1">
                <a:solidFill>
                  <a:srgbClr val="FF3300"/>
                </a:solidFill>
                <a:latin typeface="微软雅黑" panose="020B0503020204020204" pitchFamily="34" charset="-122"/>
                <a:ea typeface="微软雅黑" panose="020B0503020204020204" pitchFamily="34" charset="-122"/>
                <a:cs typeface="+mj-cs"/>
              </a:defRPr>
            </a:lvl1pPr>
            <a:lvl2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2pPr>
            <a:lvl3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3pPr>
            <a:lvl4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4pPr>
            <a:lvl5pPr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5pPr>
            <a:lvl6pPr marL="4572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6pPr>
            <a:lvl7pPr marL="9144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7pPr>
            <a:lvl8pPr marL="13716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8pPr>
            <a:lvl9pPr marL="1828800" algn="ctr" rtl="0" eaLnBrk="1" fontAlgn="base" hangingPunct="1">
              <a:spcBef>
                <a:spcPct val="0"/>
              </a:spcBef>
              <a:spcAft>
                <a:spcPct val="0"/>
              </a:spcAft>
              <a:defRPr kumimoji="1" sz="4000" b="1">
                <a:solidFill>
                  <a:srgbClr val="FF3300"/>
                </a:solidFill>
                <a:latin typeface="Times New Roman" pitchFamily="18" charset="0"/>
                <a:ea typeface="华文新魏"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4000" b="1"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rPr>
              <a:t>研究背景</a:t>
            </a:r>
            <a:endParaRPr kumimoji="1" lang="zh-CN" altLang="en-US" sz="40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j-cs"/>
            </a:endParaRPr>
          </a:p>
        </p:txBody>
      </p:sp>
      <p:sp>
        <p:nvSpPr>
          <p:cNvPr id="5" name="矩形 4"/>
          <p:cNvSpPr/>
          <p:nvPr/>
        </p:nvSpPr>
        <p:spPr>
          <a:xfrm>
            <a:off x="1084547" y="2241855"/>
            <a:ext cx="1511952" cy="369332"/>
          </a:xfrm>
          <a:prstGeom prst="rect">
            <a:avLst/>
          </a:prstGeom>
        </p:spPr>
        <p:txBody>
          <a:bodyPr wrap="none">
            <a:spAutoFit/>
          </a:bodyPr>
          <a:lstStyle/>
          <a:p>
            <a:pPr algn="just">
              <a:spcAft>
                <a:spcPts val="0"/>
              </a:spcAft>
            </a:pPr>
            <a:r>
              <a:rPr lang="en-US" altLang="zh-CN" b="1" kern="100" dirty="0">
                <a:latin typeface="Times New Roman" panose="02020603050405020304" pitchFamily="18" charset="0"/>
                <a:ea typeface="黑体" panose="02010609060101010101" pitchFamily="49" charset="-122"/>
                <a:cs typeface="Times New Roman" panose="02020603050405020304" pitchFamily="18" charset="0"/>
              </a:rPr>
              <a:t>1.</a:t>
            </a:r>
            <a:r>
              <a:rPr lang="zh-CN" altLang="zh-CN" b="1" kern="100" dirty="0">
                <a:latin typeface="Times New Roman" panose="02020603050405020304" pitchFamily="18" charset="0"/>
                <a:ea typeface="黑体" panose="02010609060101010101" pitchFamily="49" charset="-122"/>
                <a:cs typeface="Times New Roman" panose="02020603050405020304" pitchFamily="18" charset="0"/>
              </a:rPr>
              <a:t>类型的数量</a:t>
            </a:r>
            <a:endParaRPr lang="zh-CN" altLang="zh-CN" b="1" kern="100" dirty="0">
              <a:latin typeface="等线" panose="02010600030101010101" pitchFamily="2" charset="-122"/>
              <a:cs typeface="Times New Roman" panose="02020603050405020304" pitchFamily="18" charset="0"/>
            </a:endParaRPr>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9676" y="2611187"/>
            <a:ext cx="7304193" cy="2690575"/>
          </a:xfrm>
          <a:prstGeom prst="rect">
            <a:avLst/>
          </a:prstGeom>
        </p:spPr>
      </p:pic>
      <p:sp>
        <p:nvSpPr>
          <p:cNvPr id="7" name="矩形 6"/>
          <p:cNvSpPr/>
          <p:nvPr/>
        </p:nvSpPr>
        <p:spPr>
          <a:xfrm>
            <a:off x="1008185" y="5433020"/>
            <a:ext cx="9428284" cy="646331"/>
          </a:xfrm>
          <a:prstGeom prst="rect">
            <a:avLst/>
          </a:prstGeom>
        </p:spPr>
        <p:txBody>
          <a:bodyPr wrap="square">
            <a:spAutoFit/>
          </a:bodyPr>
          <a:lstStyle/>
          <a:p>
            <a:r>
              <a:rPr lang="zh-CN" altLang="zh-CN" dirty="0">
                <a:latin typeface="Times New Roman" panose="02020603050405020304" pitchFamily="18" charset="0"/>
                <a:ea typeface="黑体" panose="02010609060101010101" pitchFamily="49" charset="-122"/>
                <a:cs typeface="Times New Roman" panose="02020603050405020304" pitchFamily="18" charset="0"/>
              </a:rPr>
              <a:t>考虑更多语言，</a:t>
            </a:r>
            <a:r>
              <a:rPr lang="en-US" altLang="zh-CN" dirty="0">
                <a:latin typeface="Times New Roman" panose="02020603050405020304" pitchFamily="18" charset="0"/>
                <a:ea typeface="黑体" panose="02010609060101010101" pitchFamily="49" charset="-122"/>
              </a:rPr>
              <a:t>S</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和</a:t>
            </a:r>
            <a:r>
              <a:rPr lang="en-US" altLang="zh-CN" dirty="0">
                <a:latin typeface="Times New Roman" panose="02020603050405020304" pitchFamily="18" charset="0"/>
                <a:ea typeface="黑体" panose="02010609060101010101" pitchFamily="49" charset="-122"/>
              </a:rPr>
              <a:t>V</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两种简单的模式似乎就不够有效了。</a:t>
            </a:r>
            <a:r>
              <a:rPr lang="en-US" altLang="zh-CN" dirty="0">
                <a:latin typeface="Times New Roman" panose="02020603050405020304" pitchFamily="18" charset="0"/>
                <a:ea typeface="黑体" panose="02010609060101010101" pitchFamily="49" charset="-122"/>
              </a:rPr>
              <a:t>Thai</a:t>
            </a:r>
            <a:r>
              <a:rPr lang="zh-CN" altLang="zh-CN"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dirty="0">
                <a:latin typeface="Times New Roman" panose="02020603050405020304" pitchFamily="18" charset="0"/>
                <a:ea typeface="黑体" panose="02010609060101010101" pitchFamily="49" charset="-122"/>
              </a:rPr>
              <a:t>Ewe</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两种语言的方式、路径表示为不具有从属关系的完整</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动词</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且</a:t>
            </a:r>
            <a:r>
              <a:rPr lang="zh-CN" altLang="zh-CN" dirty="0">
                <a:latin typeface="Times New Roman" panose="02020603050405020304" pitchFamily="18" charset="0"/>
                <a:ea typeface="黑体" panose="02010609060101010101" pitchFamily="49" charset="-122"/>
                <a:cs typeface="Times New Roman" panose="02020603050405020304" pitchFamily="18" charset="0"/>
              </a:rPr>
              <a:t>方式往往位于路径前。</a:t>
            </a:r>
            <a:endParaRPr lang="zh-CN" altLang="en-US" dirty="0"/>
          </a:p>
        </p:txBody>
      </p:sp>
    </p:spTree>
    <p:extLst>
      <p:ext uri="{BB962C8B-B14F-4D97-AF65-F5344CB8AC3E}">
        <p14:creationId xmlns:p14="http://schemas.microsoft.com/office/powerpoint/2010/main" val="276355564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空白演示"/>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2283</TotalTime>
  <Words>6791</Words>
  <Application>Microsoft Office PowerPoint</Application>
  <PresentationFormat>宽屏</PresentationFormat>
  <Paragraphs>507</Paragraphs>
  <Slides>46</Slides>
  <Notes>46</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46</vt:i4>
      </vt:variant>
    </vt:vector>
  </HeadingPairs>
  <TitlesOfParts>
    <vt:vector size="54" baseType="lpstr">
      <vt:lpstr>等线</vt:lpstr>
      <vt:lpstr>等线 Light</vt:lpstr>
      <vt:lpstr>黑体</vt:lpstr>
      <vt:lpstr>微软雅黑</vt:lpstr>
      <vt:lpstr>Arial</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谢谢！  请大家提出意见！                  </vt:lpstr>
    </vt:vector>
  </TitlesOfParts>
  <Company>pku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秋 风</dc:creator>
  <cp:lastModifiedBy>秋 风</cp:lastModifiedBy>
  <cp:revision>63</cp:revision>
  <dcterms:created xsi:type="dcterms:W3CDTF">2021-04-29T07:55:49Z</dcterms:created>
  <dcterms:modified xsi:type="dcterms:W3CDTF">2021-05-13T08:30:08Z</dcterms:modified>
</cp:coreProperties>
</file>