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5"/>
  </p:notesMasterIdLst>
  <p:sldIdLst>
    <p:sldId id="256" r:id="rId4"/>
    <p:sldId id="276" r:id="rId6"/>
    <p:sldId id="257" r:id="rId7"/>
    <p:sldId id="297" r:id="rId8"/>
    <p:sldId id="294" r:id="rId9"/>
    <p:sldId id="337" r:id="rId10"/>
    <p:sldId id="335" r:id="rId11"/>
    <p:sldId id="292" r:id="rId12"/>
    <p:sldId id="349" r:id="rId13"/>
    <p:sldId id="350" r:id="rId14"/>
    <p:sldId id="351" r:id="rId15"/>
    <p:sldId id="355" r:id="rId16"/>
    <p:sldId id="343" r:id="rId17"/>
    <p:sldId id="365" r:id="rId18"/>
    <p:sldId id="356" r:id="rId19"/>
    <p:sldId id="345" r:id="rId20"/>
    <p:sldId id="348" r:id="rId21"/>
    <p:sldId id="366" r:id="rId22"/>
    <p:sldId id="357" r:id="rId23"/>
    <p:sldId id="342" r:id="rId24"/>
    <p:sldId id="344" r:id="rId25"/>
    <p:sldId id="358" r:id="rId26"/>
    <p:sldId id="347" r:id="rId27"/>
    <p:sldId id="352" r:id="rId28"/>
    <p:sldId id="353" r:id="rId29"/>
    <p:sldId id="339" r:id="rId30"/>
    <p:sldId id="360" r:id="rId31"/>
    <p:sldId id="340" r:id="rId32"/>
    <p:sldId id="354" r:id="rId33"/>
    <p:sldId id="283" r:id="rId34"/>
    <p:sldId id="278" r:id="rId35"/>
    <p:sldId id="285" r:id="rId36"/>
    <p:sldId id="330" r:id="rId37"/>
    <p:sldId id="331" r:id="rId38"/>
    <p:sldId id="332" r:id="rId39"/>
    <p:sldId id="362" r:id="rId40"/>
    <p:sldId id="334" r:id="rId41"/>
    <p:sldId id="364" r:id="rId42"/>
    <p:sldId id="333" r:id="rId43"/>
    <p:sldId id="284" r:id="rId44"/>
    <p:sldId id="363" r:id="rId45"/>
    <p:sldId id="336" r:id="rId46"/>
    <p:sldId id="277"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所有那些帮助判别为正反同义的规则貌似没有什么作用。抛弃规则，直接按照倾向性来理解也有</a:t>
            </a:r>
            <a:r>
              <a:rPr lang="en-US" altLang="zh-CN"/>
              <a:t>91.07%</a:t>
            </a:r>
            <a:r>
              <a:rPr lang="zh-CN" altLang="en-US"/>
              <a:t>的准确率</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a:p>
            <a:endParaRPr lang="zh-CN" altLang="en-U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词表更新的成分太高</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20000"/>
              </a:lnSpc>
            </a:pPr>
            <a:endParaRPr lang="zh-CN" altLang="en-US"/>
          </a:p>
        </p:txBody>
      </p:sp>
      <p:sp>
        <p:nvSpPr>
          <p:cNvPr id="4" name="灯片编号占位符 3"/>
          <p:cNvSpPr>
            <a:spLocks noGrp="1"/>
          </p:cNvSpPr>
          <p:nvPr>
            <p:ph type="sldNum" sz="quarter" idx="5"/>
          </p:nvPr>
        </p:nvSpPr>
        <p:spPr/>
        <p:txBody>
          <a:bodyPr/>
          <a:lstStyle/>
          <a:p>
            <a:fld id="{865A03CA-E387-47C2-AF91-F7CCFE286D1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0.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9.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6.xml"/><Relationship Id="rId2" Type="http://schemas.openxmlformats.org/officeDocument/2006/relationships/tags" Target="../tags/tag85.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31.xml"/><Relationship Id="rId2" Type="http://schemas.openxmlformats.org/officeDocument/2006/relationships/tags" Target="../tags/tag130.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image" Target="../media/image6.jpeg"/><Relationship Id="rId2" Type="http://schemas.openxmlformats.org/officeDocument/2006/relationships/tags" Target="../tags/tag144.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image" Target="../media/image7.png"/><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9.jpeg"/><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8.jpeg"/><Relationship Id="rId2" Type="http://schemas.openxmlformats.org/officeDocument/2006/relationships/tags" Target="../tags/tag164.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7.png"/><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image" Target="../media/image7.png"/><Relationship Id="rId2" Type="http://schemas.openxmlformats.org/officeDocument/2006/relationships/tags" Target="../tags/tag184.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image" Target="../media/image10.jpeg"/><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image" Target="../media/image7.png"/><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7.png"/><Relationship Id="rId2" Type="http://schemas.openxmlformats.org/officeDocument/2006/relationships/tags" Target="../tags/tag2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image" Target="../media/image11.jpeg"/><Relationship Id="rId3" Type="http://schemas.openxmlformats.org/officeDocument/2006/relationships/tags" Target="../tags/tag221.xml"/><Relationship Id="rId2" Type="http://schemas.openxmlformats.org/officeDocument/2006/relationships/tags" Target="../tags/tag220.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1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5.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image" Target="../media/image7.png"/><Relationship Id="rId5" Type="http://schemas.openxmlformats.org/officeDocument/2006/relationships/tags" Target="../tags/tag235.xml"/><Relationship Id="rId4" Type="http://schemas.openxmlformats.org/officeDocument/2006/relationships/image" Target="../media/image12.png"/><Relationship Id="rId3" Type="http://schemas.openxmlformats.org/officeDocument/2006/relationships/tags" Target="../tags/tag234.xml"/><Relationship Id="rId2" Type="http://schemas.openxmlformats.org/officeDocument/2006/relationships/tags" Target="../tags/tag233.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image" Target="../media/image7.png"/><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image" Target="../media/image12.png"/><Relationship Id="rId3" Type="http://schemas.openxmlformats.org/officeDocument/2006/relationships/tags" Target="../tags/tag248.xml"/><Relationship Id="rId2" Type="http://schemas.openxmlformats.org/officeDocument/2006/relationships/tags" Target="../tags/tag247.xml"/><Relationship Id="rId10" Type="http://schemas.openxmlformats.org/officeDocument/2006/relationships/tags" Target="../tags/tag25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image" Target="../media/image7.png"/><Relationship Id="rId6" Type="http://schemas.openxmlformats.org/officeDocument/2006/relationships/tags" Target="../tags/tag258.xml"/><Relationship Id="rId5" Type="http://schemas.openxmlformats.org/officeDocument/2006/relationships/image" Target="../media/image12.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media/image7.png"/><Relationship Id="rId6" Type="http://schemas.openxmlformats.org/officeDocument/2006/relationships/tags" Target="../tags/tag268.xml"/><Relationship Id="rId5" Type="http://schemas.openxmlformats.org/officeDocument/2006/relationships/image" Target="../media/image12.png"/><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image" Target="../media/image7.png"/><Relationship Id="rId6" Type="http://schemas.openxmlformats.org/officeDocument/2006/relationships/tags" Target="../tags/tag278.xml"/><Relationship Id="rId5" Type="http://schemas.openxmlformats.org/officeDocument/2006/relationships/image" Target="../media/image12.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image" Target="../media/image14.png"/><Relationship Id="rId6" Type="http://schemas.openxmlformats.org/officeDocument/2006/relationships/tags" Target="../tags/tag290.xml"/><Relationship Id="rId5" Type="http://schemas.openxmlformats.org/officeDocument/2006/relationships/image" Target="../media/image13.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28162"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文本占位符 3"/>
          <p:cNvSpPr>
            <a:spLocks noGrp="1"/>
          </p:cNvSpPr>
          <p:nvPr>
            <p:ph type="body" sz="quarter" idx="15" hasCustomPrompt="1"/>
            <p:custDataLst>
              <p:tags r:id="rId8"/>
            </p:custDataLst>
          </p:nvPr>
        </p:nvSpPr>
        <p:spPr>
          <a:xfrm>
            <a:off x="2288540" y="3486785"/>
            <a:ext cx="4825228" cy="1551305"/>
          </a:xfrm>
          <a:prstGeom prst="rect">
            <a:avLst/>
          </a:prstGeom>
        </p:spPr>
        <p:txBody>
          <a:bodyPr vert="horz" wrap="square" lIns="0" tIns="0" rIns="0" bIns="0" anchor="t" anchorCtr="0">
            <a:normAutofit/>
          </a:bodyPr>
          <a:lstStyle>
            <a:lvl1pPr marL="342900" marR="0" indent="-342900" algn="ctr" rtl="0" eaLnBrk="1" fontAlgn="auto">
              <a:lnSpc>
                <a:spcPct val="120000"/>
              </a:lnSpc>
              <a:spcBef>
                <a:spcPts val="600"/>
              </a:spcBef>
              <a:spcAft>
                <a:spcPts val="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600"/>
              </a:spcBef>
              <a:spcAft>
                <a:spcPts val="0"/>
              </a:spcAft>
              <a:buClr>
                <a:schemeClr val="tx1">
                  <a:lumMod val="65000"/>
                  <a:lumOff val="35000"/>
                </a:schemeClr>
              </a:buClr>
              <a:buSzPts val="1600"/>
              <a:buFont typeface="Arial" panose="020B0604020202020204" pitchFamily="34" charset="0"/>
              <a:buNone/>
            </a:pPr>
            <a:r>
              <a:rPr lang="zh-CN" altLang="en-US" dirty="0"/>
              <a:t>编辑文本</a:t>
            </a:r>
            <a:endParaRPr lang="zh-CN" altLang="en-US" dirty="0"/>
          </a:p>
        </p:txBody>
      </p:sp>
      <p:sp>
        <p:nvSpPr>
          <p:cNvPr id="3" name="标题 2"/>
          <p:cNvSpPr>
            <a:spLocks noGrp="1"/>
          </p:cNvSpPr>
          <p:nvPr>
            <p:ph type="ctrTitle" idx="14" hasCustomPrompt="1"/>
            <p:custDataLst>
              <p:tags r:id="rId9"/>
            </p:custDataLst>
          </p:nvPr>
        </p:nvSpPr>
        <p:spPr>
          <a:xfrm>
            <a:off x="2288403" y="1820228"/>
            <a:ext cx="4825365" cy="97091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2288402" y="2995613"/>
            <a:ext cx="4826000" cy="37020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1"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1143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0" name="文本占位符 9"/>
          <p:cNvSpPr>
            <a:spLocks noGrp="1"/>
          </p:cNvSpPr>
          <p:nvPr>
            <p:ph type="body" idx="14" hasCustomPrompt="1"/>
            <p:custDataLst>
              <p:tags r:id="rId8"/>
            </p:custDataLst>
          </p:nvPr>
        </p:nvSpPr>
        <p:spPr>
          <a:xfrm>
            <a:off x="1073785" y="2371408"/>
            <a:ext cx="5573395" cy="448945"/>
          </a:xfrm>
        </p:spPr>
        <p:txBody>
          <a:bodyPr vert="horz" wrap="square" lIns="0" tIns="0" rIns="0" bIns="0" anchor="t" anchorCtr="0">
            <a:normAutofit/>
          </a:bodyPr>
          <a:lstStyle>
            <a:lvl1pPr marL="457200" marR="0" indent="-457200" algn="dist"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marL="0" marR="0" lvl="0" indent="0" algn="dist"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grpSp>
        <p:nvGrpSpPr>
          <p:cNvPr id="7" name="组合 6"/>
          <p:cNvGrpSpPr/>
          <p:nvPr userDrawn="1">
            <p:custDataLst>
              <p:tags r:id="rId9"/>
            </p:custDataLst>
          </p:nvPr>
        </p:nvGrpSpPr>
        <p:grpSpPr>
          <a:xfrm>
            <a:off x="1073785" y="3041967"/>
            <a:ext cx="5574030" cy="1571625"/>
            <a:chOff x="4719" y="4419"/>
            <a:chExt cx="9762" cy="2475"/>
          </a:xfrm>
        </p:grpSpPr>
        <p:cxnSp>
          <p:nvCxnSpPr>
            <p:cNvPr id="8" name="直接连接符 7"/>
            <p:cNvCxnSpPr/>
            <p:nvPr>
              <p:custDataLst>
                <p:tags r:id="rId10"/>
              </p:custDataLst>
            </p:nvPr>
          </p:nvCxnSpPr>
          <p:spPr>
            <a:xfrm>
              <a:off x="4719" y="6894"/>
              <a:ext cx="9762"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1"/>
              </p:custDataLst>
            </p:nvPr>
          </p:nvCxnSpPr>
          <p:spPr>
            <a:xfrm>
              <a:off x="4719" y="4419"/>
              <a:ext cx="9762"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idx="13" hasCustomPrompt="1"/>
            <p:custDataLst>
              <p:tags r:id="rId12"/>
            </p:custDataLst>
          </p:nvPr>
        </p:nvSpPr>
        <p:spPr>
          <a:xfrm>
            <a:off x="1177925" y="3128327"/>
            <a:ext cx="5365750" cy="1398905"/>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497709"/>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360291"/>
            <a:ext cx="720090" cy="49770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360291"/>
            <a:ext cx="720090" cy="497709"/>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738154"/>
            <a:ext cx="1620202" cy="1119846"/>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738154"/>
            <a:ext cx="1620202" cy="1119846"/>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rotWithShape="1">
          <a:blip r:embed="rId3" cstate="email"/>
          <a:srcRect/>
          <a:stretch>
            <a:fillRect/>
          </a:stretch>
        </p:blipFill>
        <p:spPr>
          <a:xfrm>
            <a:off x="1902428" y="1128713"/>
            <a:ext cx="10289572" cy="4104322"/>
          </a:xfrm>
          <a:prstGeom prst="rect">
            <a:avLst/>
          </a:prstGeom>
        </p:spPr>
      </p:pic>
      <p:sp>
        <p:nvSpPr>
          <p:cNvPr id="8" name="任意多边形 2"/>
          <p:cNvSpPr/>
          <p:nvPr userDrawn="1">
            <p:custDataLst>
              <p:tags r:id="rId4"/>
            </p:custDataLst>
          </p:nvPr>
        </p:nvSpPr>
        <p:spPr>
          <a:xfrm>
            <a:off x="0" y="915035"/>
            <a:ext cx="7302500" cy="4318000"/>
          </a:xfrm>
          <a:custGeom>
            <a:avLst/>
            <a:gdLst>
              <a:gd name="adj" fmla="val 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9580" h="7069">
                <a:moveTo>
                  <a:pt x="0" y="0"/>
                </a:moveTo>
                <a:lnTo>
                  <a:pt x="6432" y="0"/>
                </a:lnTo>
                <a:lnTo>
                  <a:pt x="9580" y="7069"/>
                </a:lnTo>
                <a:lnTo>
                  <a:pt x="0" y="706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5"/>
            </p:custDataLst>
          </p:nvPr>
        </p:nvSpPr>
        <p:spPr>
          <a:xfrm>
            <a:off x="0" y="5019040"/>
            <a:ext cx="5448300" cy="7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custDataLst>
              <p:tags r:id="rId6"/>
            </p:custDataLst>
          </p:nvPr>
        </p:nvGrpSpPr>
        <p:grpSpPr>
          <a:xfrm>
            <a:off x="0" y="5783580"/>
            <a:ext cx="3361690" cy="1074420"/>
            <a:chOff x="0" y="9108"/>
            <a:chExt cx="5294" cy="1692"/>
          </a:xfrm>
          <a:solidFill>
            <a:schemeClr val="accent1"/>
          </a:solidFill>
        </p:grpSpPr>
        <p:sp>
          <p:nvSpPr>
            <p:cNvPr id="11" name="任意多边形 10"/>
            <p:cNvSpPr/>
            <p:nvPr>
              <p:custDataLst>
                <p:tags r:id="rId7"/>
              </p:custDataLst>
            </p:nvPr>
          </p:nvSpPr>
          <p:spPr>
            <a:xfrm rot="5400000">
              <a:off x="321" y="8787"/>
              <a:ext cx="1692" cy="2334"/>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692" h="2334">
                  <a:moveTo>
                    <a:pt x="0" y="0"/>
                  </a:moveTo>
                  <a:lnTo>
                    <a:pt x="1692" y="0"/>
                  </a:lnTo>
                  <a:lnTo>
                    <a:pt x="1692" y="138"/>
                  </a:lnTo>
                  <a:lnTo>
                    <a:pt x="138" y="138"/>
                  </a:lnTo>
                  <a:lnTo>
                    <a:pt x="138" y="2334"/>
                  </a:lnTo>
                  <a:lnTo>
                    <a:pt x="0" y="2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任意多边形 13"/>
            <p:cNvSpPr/>
            <p:nvPr>
              <p:custDataLst>
                <p:tags r:id="rId8"/>
              </p:custDataLst>
            </p:nvPr>
          </p:nvSpPr>
          <p:spPr>
            <a:xfrm rot="16200000" flipH="1">
              <a:off x="2757" y="8263"/>
              <a:ext cx="880" cy="419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880" h="4195">
                  <a:moveTo>
                    <a:pt x="0" y="0"/>
                  </a:moveTo>
                  <a:lnTo>
                    <a:pt x="880" y="0"/>
                  </a:lnTo>
                  <a:lnTo>
                    <a:pt x="880" y="138"/>
                  </a:lnTo>
                  <a:lnTo>
                    <a:pt x="138" y="138"/>
                  </a:lnTo>
                  <a:lnTo>
                    <a:pt x="138" y="4068"/>
                  </a:lnTo>
                  <a:lnTo>
                    <a:pt x="0" y="41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3" name="组合 12"/>
          <p:cNvGrpSpPr/>
          <p:nvPr userDrawn="1">
            <p:custDataLst>
              <p:tags r:id="rId9"/>
            </p:custDataLst>
          </p:nvPr>
        </p:nvGrpSpPr>
        <p:grpSpPr>
          <a:xfrm>
            <a:off x="9937115" y="0"/>
            <a:ext cx="2254885" cy="914400"/>
            <a:chOff x="15649" y="0"/>
            <a:chExt cx="3551" cy="1440"/>
          </a:xfrm>
          <a:solidFill>
            <a:schemeClr val="accent1"/>
          </a:solidFill>
        </p:grpSpPr>
        <p:sp>
          <p:nvSpPr>
            <p:cNvPr id="14" name="任意多边形 18"/>
            <p:cNvSpPr/>
            <p:nvPr>
              <p:custDataLst>
                <p:tags r:id="rId10"/>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 name="任意多边形 19"/>
            <p:cNvSpPr/>
            <p:nvPr>
              <p:custDataLst>
                <p:tags r:id="rId11"/>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 name="标题 1"/>
          <p:cNvSpPr>
            <a:spLocks noGrp="1"/>
          </p:cNvSpPr>
          <p:nvPr>
            <p:ph type="ctrTitle" hasCustomPrompt="1"/>
            <p:custDataLst>
              <p:tags r:id="rId12"/>
            </p:custDataLst>
          </p:nvPr>
        </p:nvSpPr>
        <p:spPr>
          <a:xfrm>
            <a:off x="374651" y="2781000"/>
            <a:ext cx="5471160" cy="845166"/>
          </a:xfrm>
        </p:spPr>
        <p:txBody>
          <a:bodyPr lIns="90000" tIns="46800" rIns="90000" bIns="46800" anchor="ctr" anchorCtr="0">
            <a:normAutofit/>
          </a:bodyPr>
          <a:lstStyle>
            <a:lvl1pPr algn="l">
              <a:defRPr sz="4400" b="0" spc="600" baseline="0">
                <a:solidFill>
                  <a:schemeClr val="bg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3"/>
            </p:custDataLst>
          </p:nvPr>
        </p:nvSpPr>
        <p:spPr>
          <a:xfrm>
            <a:off x="374651" y="3712526"/>
            <a:ext cx="5471160" cy="722631"/>
          </a:xfrm>
        </p:spPr>
        <p:txBody>
          <a:bodyPr lIns="90000" tIns="0" rIns="90000" bIns="4680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5"/>
            </p:custDataLst>
          </p:nvPr>
        </p:nvSpPr>
        <p:spPr/>
        <p:txBody>
          <a:bodyPr/>
          <a:lstStyle/>
          <a:p>
            <a:endParaRPr lang="zh-CN" altLang="en-US" dirty="0"/>
          </a:p>
        </p:txBody>
      </p:sp>
      <p:sp>
        <p:nvSpPr>
          <p:cNvPr id="18" name="灯片编号占位符 17"/>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1" name="图片 20"/>
          <p:cNvPicPr>
            <a:picLocks noChangeAspect="1"/>
          </p:cNvPicPr>
          <p:nvPr userDrawn="1">
            <p:custDataLst>
              <p:tags r:id="rId2"/>
            </p:custDataLst>
          </p:nvPr>
        </p:nvPicPr>
        <p:blipFill>
          <a:blip r:embed="rId3" cstate="email"/>
          <a:srcRect/>
          <a:stretch>
            <a:fillRect/>
          </a:stretch>
        </p:blipFill>
        <p:spPr>
          <a:xfrm>
            <a:off x="4972685" y="372110"/>
            <a:ext cx="1998346" cy="1937386"/>
          </a:xfrm>
          <a:custGeom>
            <a:avLst/>
            <a:gdLst>
              <a:gd name="connsiteX0" fmla="*/ 999173 w 1998346"/>
              <a:gd name="connsiteY0" fmla="*/ 0 h 1937386"/>
              <a:gd name="connsiteX1" fmla="*/ 1998346 w 1998346"/>
              <a:gd name="connsiteY1" fmla="*/ 968693 h 1937386"/>
              <a:gd name="connsiteX2" fmla="*/ 999173 w 1998346"/>
              <a:gd name="connsiteY2" fmla="*/ 1937386 h 1937386"/>
              <a:gd name="connsiteX3" fmla="*/ 0 w 1998346"/>
              <a:gd name="connsiteY3" fmla="*/ 968693 h 1937386"/>
              <a:gd name="connsiteX4" fmla="*/ 999173 w 1998346"/>
              <a:gd name="connsiteY4" fmla="*/ 0 h 1937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346" h="1937386">
                <a:moveTo>
                  <a:pt x="999173" y="0"/>
                </a:moveTo>
                <a:cubicBezTo>
                  <a:pt x="1551001" y="0"/>
                  <a:pt x="1998346" y="433699"/>
                  <a:pt x="1998346" y="968693"/>
                </a:cubicBezTo>
                <a:cubicBezTo>
                  <a:pt x="1998346" y="1503687"/>
                  <a:pt x="1551001" y="1937386"/>
                  <a:pt x="999173" y="1937386"/>
                </a:cubicBezTo>
                <a:cubicBezTo>
                  <a:pt x="447345" y="1937386"/>
                  <a:pt x="0" y="1503687"/>
                  <a:pt x="0" y="968693"/>
                </a:cubicBezTo>
                <a:cubicBezTo>
                  <a:pt x="0" y="433699"/>
                  <a:pt x="447345" y="0"/>
                  <a:pt x="999173" y="0"/>
                </a:cubicBezTo>
                <a:close/>
              </a:path>
            </a:pathLst>
          </a:custGeom>
        </p:spPr>
      </p:pic>
      <p:sp>
        <p:nvSpPr>
          <p:cNvPr id="8" name="任意多边形 35"/>
          <p:cNvSpPr/>
          <p:nvPr userDrawn="1">
            <p:custDataLst>
              <p:tags r:id="rId4"/>
            </p:custDataLst>
          </p:nvPr>
        </p:nvSpPr>
        <p:spPr>
          <a:xfrm>
            <a:off x="0" y="2827655"/>
            <a:ext cx="8481060" cy="213868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13655" h="3368">
                <a:moveTo>
                  <a:pt x="0" y="0"/>
                </a:moveTo>
                <a:lnTo>
                  <a:pt x="11296" y="0"/>
                </a:lnTo>
                <a:lnTo>
                  <a:pt x="13655" y="3368"/>
                </a:lnTo>
                <a:lnTo>
                  <a:pt x="0" y="3368"/>
                </a:lnTo>
                <a:lnTo>
                  <a:pt x="0" y="0"/>
                </a:lnTo>
                <a:close/>
              </a:path>
            </a:pathLst>
          </a:cu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descr="C:\Users\Administrator.USER-20190207SV\Desktop\法学\photo-of-books-on-shelves-3747576.jpgphoto-of-books-on-shelves-3747576"/>
          <p:cNvPicPr>
            <a:picLocks noChangeAspect="1"/>
          </p:cNvPicPr>
          <p:nvPr userDrawn="1">
            <p:custDataLst>
              <p:tags r:id="rId5"/>
            </p:custDataLst>
          </p:nvPr>
        </p:nvPicPr>
        <p:blipFill>
          <a:blip r:embed="rId6" cstate="email"/>
          <a:srcRect/>
          <a:stretch>
            <a:fillRect/>
          </a:stretch>
        </p:blipFill>
        <p:spPr>
          <a:xfrm flipH="1">
            <a:off x="7238365" y="2827655"/>
            <a:ext cx="4953635" cy="2138045"/>
          </a:xfrm>
          <a:custGeom>
            <a:avLst/>
            <a:gdLst/>
            <a:ahLst/>
            <a:cxnLst>
              <a:cxn ang="3">
                <a:pos x="hc" y="t"/>
              </a:cxn>
              <a:cxn ang="cd2">
                <a:pos x="l" y="vc"/>
              </a:cxn>
              <a:cxn ang="cd4">
                <a:pos x="hc" y="b"/>
              </a:cxn>
              <a:cxn ang="0">
                <a:pos x="r" y="vc"/>
              </a:cxn>
            </a:cxnLst>
            <a:rect l="l" t="t" r="r" b="b"/>
            <a:pathLst>
              <a:path w="7801" h="3367">
                <a:moveTo>
                  <a:pt x="0" y="0"/>
                </a:moveTo>
                <a:lnTo>
                  <a:pt x="7801" y="0"/>
                </a:lnTo>
                <a:lnTo>
                  <a:pt x="7801" y="84"/>
                </a:lnTo>
                <a:lnTo>
                  <a:pt x="5502" y="3367"/>
                </a:lnTo>
                <a:lnTo>
                  <a:pt x="0" y="3367"/>
                </a:lnTo>
                <a:lnTo>
                  <a:pt x="0" y="0"/>
                </a:lnTo>
                <a:close/>
              </a:path>
            </a:pathLst>
          </a:custGeom>
        </p:spPr>
      </p:pic>
      <p:grpSp>
        <p:nvGrpSpPr>
          <p:cNvPr id="10" name="组合 9"/>
          <p:cNvGrpSpPr/>
          <p:nvPr userDrawn="1">
            <p:custDataLst>
              <p:tags r:id="rId7"/>
            </p:custDataLst>
          </p:nvPr>
        </p:nvGrpSpPr>
        <p:grpSpPr>
          <a:xfrm>
            <a:off x="0" y="5783580"/>
            <a:ext cx="3361690" cy="1074420"/>
            <a:chOff x="0" y="9108"/>
            <a:chExt cx="5294" cy="1692"/>
          </a:xfrm>
          <a:solidFill>
            <a:schemeClr val="accent1"/>
          </a:solidFill>
        </p:grpSpPr>
        <p:sp>
          <p:nvSpPr>
            <p:cNvPr id="11" name="任意多边形 11"/>
            <p:cNvSpPr/>
            <p:nvPr>
              <p:custDataLst>
                <p:tags r:id="rId8"/>
              </p:custDataLst>
            </p:nvPr>
          </p:nvSpPr>
          <p:spPr>
            <a:xfrm rot="5400000">
              <a:off x="321" y="8787"/>
              <a:ext cx="1692" cy="2334"/>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692" h="2334">
                  <a:moveTo>
                    <a:pt x="0" y="0"/>
                  </a:moveTo>
                  <a:lnTo>
                    <a:pt x="1692" y="0"/>
                  </a:lnTo>
                  <a:lnTo>
                    <a:pt x="1692" y="138"/>
                  </a:lnTo>
                  <a:lnTo>
                    <a:pt x="138" y="138"/>
                  </a:lnTo>
                  <a:lnTo>
                    <a:pt x="138" y="2334"/>
                  </a:lnTo>
                  <a:lnTo>
                    <a:pt x="0" y="2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任意多边形 12"/>
            <p:cNvSpPr/>
            <p:nvPr>
              <p:custDataLst>
                <p:tags r:id="rId9"/>
              </p:custDataLst>
            </p:nvPr>
          </p:nvSpPr>
          <p:spPr>
            <a:xfrm rot="16200000" flipH="1">
              <a:off x="2757" y="8263"/>
              <a:ext cx="880" cy="419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880" h="4195">
                  <a:moveTo>
                    <a:pt x="0" y="0"/>
                  </a:moveTo>
                  <a:lnTo>
                    <a:pt x="880" y="0"/>
                  </a:lnTo>
                  <a:lnTo>
                    <a:pt x="880" y="138"/>
                  </a:lnTo>
                  <a:lnTo>
                    <a:pt x="138" y="138"/>
                  </a:lnTo>
                  <a:lnTo>
                    <a:pt x="138" y="4068"/>
                  </a:lnTo>
                  <a:lnTo>
                    <a:pt x="0" y="41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3" name="组合 12"/>
          <p:cNvGrpSpPr/>
          <p:nvPr userDrawn="1">
            <p:custDataLst>
              <p:tags r:id="rId10"/>
            </p:custDataLst>
          </p:nvPr>
        </p:nvGrpSpPr>
        <p:grpSpPr>
          <a:xfrm>
            <a:off x="9062720" y="0"/>
            <a:ext cx="3129280" cy="1476375"/>
            <a:chOff x="15649" y="0"/>
            <a:chExt cx="3551" cy="1440"/>
          </a:xfrm>
          <a:solidFill>
            <a:schemeClr val="accent1"/>
          </a:solidFill>
        </p:grpSpPr>
        <p:sp>
          <p:nvSpPr>
            <p:cNvPr id="14" name="任意多边形 15"/>
            <p:cNvSpPr/>
            <p:nvPr>
              <p:custDataLst>
                <p:tags r:id="rId11"/>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 name="任意多边形 16"/>
            <p:cNvSpPr/>
            <p:nvPr>
              <p:custDataLst>
                <p:tags r:id="rId12"/>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 name="标题 1"/>
          <p:cNvSpPr>
            <a:spLocks noGrp="1"/>
          </p:cNvSpPr>
          <p:nvPr>
            <p:ph type="title" hasCustomPrompt="1"/>
            <p:custDataLst>
              <p:tags r:id="rId13"/>
            </p:custDataLst>
          </p:nvPr>
        </p:nvSpPr>
        <p:spPr>
          <a:xfrm>
            <a:off x="589916" y="3126740"/>
            <a:ext cx="6496049" cy="1526259"/>
          </a:xfrm>
        </p:spPr>
        <p:txBody>
          <a:bodyPr lIns="90000" tIns="46800" rIns="90000" bIns="46800" anchor="ctr" anchorCtr="0">
            <a:normAutofit/>
          </a:bodyPr>
          <a:lstStyle>
            <a:lvl1pPr>
              <a:defRPr sz="2000" b="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C:\Users\Administrator.USER-20190207SV\Desktop\法学\books-beside-jar-and-eyeglsses-3698600.jpgbooks-beside-jar-and-eyeglsses-3698600"/>
          <p:cNvPicPr>
            <a:picLocks noChangeAspect="1"/>
          </p:cNvPicPr>
          <p:nvPr userDrawn="1">
            <p:custDataLst>
              <p:tags r:id="rId2"/>
            </p:custDataLst>
          </p:nvPr>
        </p:nvPicPr>
        <p:blipFill>
          <a:blip r:embed="rId3" cstate="email"/>
          <a:srcRect r="-197"/>
          <a:stretch>
            <a:fillRect/>
          </a:stretch>
        </p:blipFill>
        <p:spPr>
          <a:xfrm flipH="1">
            <a:off x="0" y="0"/>
            <a:ext cx="12214860" cy="2122170"/>
          </a:xfrm>
          <a:prstGeom prst="rect">
            <a:avLst/>
          </a:prstGeom>
        </p:spPr>
      </p:pic>
      <p:sp>
        <p:nvSpPr>
          <p:cNvPr id="7" name="任意多边形 35"/>
          <p:cNvSpPr/>
          <p:nvPr userDrawn="1">
            <p:custDataLst>
              <p:tags r:id="rId4"/>
            </p:custDataLst>
          </p:nvPr>
        </p:nvSpPr>
        <p:spPr>
          <a:xfrm>
            <a:off x="0" y="-15875"/>
            <a:ext cx="6985635" cy="213868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11001" h="3367">
                <a:moveTo>
                  <a:pt x="0" y="0"/>
                </a:moveTo>
                <a:lnTo>
                  <a:pt x="10159" y="0"/>
                </a:lnTo>
                <a:lnTo>
                  <a:pt x="11001" y="3367"/>
                </a:lnTo>
                <a:lnTo>
                  <a:pt x="0" y="3367"/>
                </a:lnTo>
                <a:lnTo>
                  <a:pt x="0" y="0"/>
                </a:lnTo>
                <a:close/>
              </a:path>
            </a:pathLst>
          </a:cu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 name="标题 1"/>
          <p:cNvSpPr>
            <a:spLocks noGrp="1"/>
          </p:cNvSpPr>
          <p:nvPr>
            <p:ph type="title"/>
            <p:custDataLst>
              <p:tags r:id="rId5"/>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3"/>
          <p:cNvSpPr/>
          <p:nvPr userDrawn="1">
            <p:custDataLst>
              <p:tags r:id="rId2"/>
            </p:custDataLst>
          </p:nvPr>
        </p:nvSpPr>
        <p:spPr>
          <a:xfrm>
            <a:off x="0" y="4445"/>
            <a:ext cx="6997700" cy="6860540"/>
          </a:xfrm>
          <a:custGeom>
            <a:avLst/>
            <a:gdLst>
              <a:gd name="adj" fmla="val 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9580" h="7069">
                <a:moveTo>
                  <a:pt x="0" y="0"/>
                </a:moveTo>
                <a:lnTo>
                  <a:pt x="6432" y="0"/>
                </a:lnTo>
                <a:lnTo>
                  <a:pt x="9580" y="7069"/>
                </a:lnTo>
                <a:lnTo>
                  <a:pt x="0" y="706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 name="图片 6" descr="C:\Users\Administrator.USER-20190207SV\Desktop\法学\books-beside-jar-and-eyeglsses-3698600.jpgbooks-beside-jar-and-eyeglsses-3698600"/>
          <p:cNvPicPr>
            <a:picLocks noChangeAspect="1"/>
          </p:cNvPicPr>
          <p:nvPr userDrawn="1">
            <p:custDataLst>
              <p:tags r:id="rId3"/>
            </p:custDataLst>
          </p:nvPr>
        </p:nvPicPr>
        <p:blipFill>
          <a:blip r:embed="rId4" cstate="email"/>
          <a:srcRect/>
          <a:stretch>
            <a:fillRect/>
          </a:stretch>
        </p:blipFill>
        <p:spPr>
          <a:xfrm>
            <a:off x="4483100" y="4445"/>
            <a:ext cx="7708900" cy="6864985"/>
          </a:xfrm>
          <a:custGeom>
            <a:avLst/>
            <a:gdLst/>
            <a:ahLst/>
            <a:cxnLst>
              <a:cxn ang="3">
                <a:pos x="hc" y="t"/>
              </a:cxn>
              <a:cxn ang="cd2">
                <a:pos x="l" y="vc"/>
              </a:cxn>
              <a:cxn ang="cd4">
                <a:pos x="hc" y="b"/>
              </a:cxn>
              <a:cxn ang="0">
                <a:pos x="r" y="vc"/>
              </a:cxn>
            </a:cxnLst>
            <a:rect l="l" t="t" r="r" b="b"/>
            <a:pathLst>
              <a:path w="12113" h="10811">
                <a:moveTo>
                  <a:pt x="338" y="0"/>
                </a:moveTo>
                <a:lnTo>
                  <a:pt x="12113" y="0"/>
                </a:lnTo>
                <a:lnTo>
                  <a:pt x="12113" y="10811"/>
                </a:lnTo>
                <a:lnTo>
                  <a:pt x="0" y="10811"/>
                </a:lnTo>
                <a:lnTo>
                  <a:pt x="0" y="10804"/>
                </a:lnTo>
                <a:lnTo>
                  <a:pt x="3959" y="10804"/>
                </a:lnTo>
                <a:lnTo>
                  <a:pt x="338" y="0"/>
                </a:lnTo>
                <a:close/>
              </a:path>
            </a:pathLst>
          </a:custGeom>
        </p:spPr>
      </p:pic>
      <p:grpSp>
        <p:nvGrpSpPr>
          <p:cNvPr id="8" name="组合 7"/>
          <p:cNvGrpSpPr/>
          <p:nvPr userDrawn="1">
            <p:custDataLst>
              <p:tags r:id="rId5"/>
            </p:custDataLst>
          </p:nvPr>
        </p:nvGrpSpPr>
        <p:grpSpPr>
          <a:xfrm flipH="1">
            <a:off x="0" y="3810"/>
            <a:ext cx="2254885" cy="914400"/>
            <a:chOff x="15649" y="0"/>
            <a:chExt cx="3551" cy="1440"/>
          </a:xfrm>
          <a:solidFill>
            <a:schemeClr val="bg1"/>
          </a:solidFill>
        </p:grpSpPr>
        <p:sp>
          <p:nvSpPr>
            <p:cNvPr id="9" name="任意多边形 29"/>
            <p:cNvSpPr/>
            <p:nvPr>
              <p:custDataLst>
                <p:tags r:id="rId6"/>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30"/>
            <p:cNvSpPr/>
            <p:nvPr>
              <p:custDataLst>
                <p:tags r:id="rId7"/>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1" name="组合 10"/>
          <p:cNvGrpSpPr/>
          <p:nvPr userDrawn="1">
            <p:custDataLst>
              <p:tags r:id="rId8"/>
            </p:custDataLst>
          </p:nvPr>
        </p:nvGrpSpPr>
        <p:grpSpPr>
          <a:xfrm>
            <a:off x="6196330" y="4810760"/>
            <a:ext cx="182245" cy="2117090"/>
            <a:chOff x="9758" y="7576"/>
            <a:chExt cx="287" cy="3334"/>
          </a:xfrm>
        </p:grpSpPr>
        <p:sp>
          <p:nvSpPr>
            <p:cNvPr id="12" name="任意多边形 9"/>
            <p:cNvSpPr/>
            <p:nvPr>
              <p:custDataLst>
                <p:tags r:id="rId9"/>
              </p:custDataLst>
            </p:nvPr>
          </p:nvSpPr>
          <p:spPr>
            <a:xfrm rot="4260000">
              <a:off x="8319" y="9184"/>
              <a:ext cx="3334" cy="119"/>
            </a:xfrm>
            <a:custGeom>
              <a:avLst/>
              <a:gdLst/>
              <a:ahLst/>
              <a:cxnLst>
                <a:cxn ang="3">
                  <a:pos x="hc" y="t"/>
                </a:cxn>
                <a:cxn ang="cd2">
                  <a:pos x="l" y="vc"/>
                </a:cxn>
                <a:cxn ang="cd4">
                  <a:pos x="hc" y="b"/>
                </a:cxn>
                <a:cxn ang="0">
                  <a:pos x="r" y="vc"/>
                </a:cxn>
              </a:cxnLst>
              <a:rect l="l" t="t" r="r" b="b"/>
              <a:pathLst>
                <a:path w="3334" h="119">
                  <a:moveTo>
                    <a:pt x="0" y="0"/>
                  </a:moveTo>
                  <a:lnTo>
                    <a:pt x="3334" y="0"/>
                  </a:lnTo>
                  <a:lnTo>
                    <a:pt x="3293" y="119"/>
                  </a:lnTo>
                  <a:lnTo>
                    <a:pt x="0" y="1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5"/>
            <p:cNvSpPr/>
            <p:nvPr>
              <p:custDataLst>
                <p:tags r:id="rId10"/>
              </p:custDataLst>
            </p:nvPr>
          </p:nvSpPr>
          <p:spPr>
            <a:xfrm rot="4260000">
              <a:off x="8669" y="9674"/>
              <a:ext cx="2297" cy="119"/>
            </a:xfrm>
            <a:custGeom>
              <a:avLst/>
              <a:gdLst/>
              <a:ahLst/>
              <a:cxnLst>
                <a:cxn ang="3">
                  <a:pos x="hc" y="t"/>
                </a:cxn>
                <a:cxn ang="cd2">
                  <a:pos x="l" y="vc"/>
                </a:cxn>
                <a:cxn ang="cd4">
                  <a:pos x="hc" y="b"/>
                </a:cxn>
                <a:cxn ang="0">
                  <a:pos x="r" y="vc"/>
                </a:cxn>
              </a:cxnLst>
              <a:rect l="l" t="t" r="r" b="b"/>
              <a:pathLst>
                <a:path w="2297" h="119">
                  <a:moveTo>
                    <a:pt x="0" y="0"/>
                  </a:moveTo>
                  <a:lnTo>
                    <a:pt x="2297" y="0"/>
                  </a:lnTo>
                  <a:lnTo>
                    <a:pt x="2256" y="119"/>
                  </a:lnTo>
                  <a:lnTo>
                    <a:pt x="0" y="1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11"/>
            </p:custDataLst>
          </p:nvPr>
        </p:nvSpPr>
        <p:spPr>
          <a:xfrm>
            <a:off x="345441" y="2411914"/>
            <a:ext cx="4956810" cy="1291405"/>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600" b="0"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5"/>
            </p:custDataLst>
          </p:nvPr>
        </p:nvSpPr>
        <p:spPr>
          <a:xfrm>
            <a:off x="326540" y="3786370"/>
            <a:ext cx="4956810" cy="691015"/>
          </a:xfrm>
        </p:spPr>
        <p:txBody>
          <a:bodyPr lIns="90000" rIns="90000" bIns="46800">
            <a:normAutofit/>
          </a:bodyPr>
          <a:lstStyle>
            <a:lvl1pPr marL="0" indent="0">
              <a:buNone/>
              <a:defRPr sz="2000" baseline="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6"/>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2"/>
            </p:custDataLst>
          </p:nvPr>
        </p:nvSpPr>
        <p:spPr>
          <a:xfrm>
            <a:off x="4667569" y="2730183"/>
            <a:ext cx="4633595" cy="83566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3"/>
            </p:custDataLst>
          </p:nvPr>
        </p:nvSpPr>
        <p:spPr>
          <a:xfrm>
            <a:off x="4667569" y="3769044"/>
            <a:ext cx="4633595" cy="32194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7" name="组合 86"/>
          <p:cNvGrpSpPr/>
          <p:nvPr userDrawn="1">
            <p:custDataLst>
              <p:tags r:id="rId2"/>
            </p:custDataLst>
          </p:nvPr>
        </p:nvGrpSpPr>
        <p:grpSpPr>
          <a:xfrm>
            <a:off x="52170" y="5816455"/>
            <a:ext cx="12058530" cy="980196"/>
            <a:chOff x="52170" y="5816455"/>
            <a:chExt cx="12058530" cy="980196"/>
          </a:xfrm>
        </p:grpSpPr>
        <p:pic>
          <p:nvPicPr>
            <p:cNvPr id="88" name="图片 87"/>
            <p:cNvPicPr>
              <a:picLocks noChangeAspect="1"/>
            </p:cNvPicPr>
            <p:nvPr userDrawn="1">
              <p:custDataLst>
                <p:tags r:id="rId3"/>
              </p:custDataLst>
            </p:nvPr>
          </p:nvPicPr>
          <p:blipFill>
            <a:blip r:embed="rId4" cstate="email"/>
            <a:stretch>
              <a:fillRect/>
            </a:stretch>
          </p:blipFill>
          <p:spPr>
            <a:xfrm>
              <a:off x="52170" y="5816456"/>
              <a:ext cx="747542" cy="980195"/>
            </a:xfrm>
            <a:prstGeom prst="rect">
              <a:avLst/>
            </a:prstGeom>
          </p:spPr>
        </p:pic>
        <p:pic>
          <p:nvPicPr>
            <p:cNvPr id="89" name="图片 88"/>
            <p:cNvPicPr>
              <a:picLocks noChangeAspect="1"/>
            </p:cNvPicPr>
            <p:nvPr userDrawn="1">
              <p:custDataLst>
                <p:tags r:id="rId5"/>
              </p:custDataLst>
            </p:nvPr>
          </p:nvPicPr>
          <p:blipFill>
            <a:blip r:embed="rId6"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47" name="图片 46"/>
          <p:cNvPicPr>
            <a:picLocks noChangeAspect="1"/>
          </p:cNvPicPr>
          <p:nvPr userDrawn="1">
            <p:custDataLst>
              <p:tags r:id="rId3"/>
            </p:custDataLst>
          </p:nvPr>
        </p:nvPicPr>
        <p:blipFill>
          <a:blip r:embed="rId4" cstate="email"/>
          <a:stretch>
            <a:fillRect/>
          </a:stretch>
        </p:blipFill>
        <p:spPr>
          <a:xfrm>
            <a:off x="11255182" y="5608800"/>
            <a:ext cx="759841" cy="98019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pic>
        <p:nvPicPr>
          <p:cNvPr id="53" name="图片 52"/>
          <p:cNvPicPr>
            <a:picLocks noChangeAspect="1"/>
          </p:cNvPicPr>
          <p:nvPr userDrawn="1">
            <p:custDataLst>
              <p:tags r:id="rId3"/>
            </p:custDataLst>
          </p:nvPr>
        </p:nvPicPr>
        <p:blipFill>
          <a:blip r:embed="rId4" cstate="email"/>
          <a:stretch>
            <a:fillRect/>
          </a:stretch>
        </p:blipFill>
        <p:spPr>
          <a:xfrm>
            <a:off x="132200" y="5490719"/>
            <a:ext cx="747542" cy="98019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0000" tIns="90000" rIns="90000" bIns="900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0000" tIns="90000" rIns="90000" bIns="900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lIns="90000" tIns="90000" rIns="90000" bIns="900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2" name="组合 91"/>
          <p:cNvGrpSpPr/>
          <p:nvPr userDrawn="1">
            <p:custDataLst>
              <p:tags r:id="rId3"/>
            </p:custDataLst>
          </p:nvPr>
        </p:nvGrpSpPr>
        <p:grpSpPr>
          <a:xfrm>
            <a:off x="52170" y="191367"/>
            <a:ext cx="12058530" cy="980196"/>
            <a:chOff x="52170" y="5816455"/>
            <a:chExt cx="12058530" cy="980196"/>
          </a:xfrm>
        </p:grpSpPr>
        <p:pic>
          <p:nvPicPr>
            <p:cNvPr id="93" name="图片 92"/>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4" name="图片 93"/>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1" name="组合 90"/>
          <p:cNvGrpSpPr/>
          <p:nvPr userDrawn="1">
            <p:custDataLst>
              <p:tags r:id="rId3"/>
            </p:custDataLst>
          </p:nvPr>
        </p:nvGrpSpPr>
        <p:grpSpPr>
          <a:xfrm>
            <a:off x="52170" y="191367"/>
            <a:ext cx="12058530" cy="980196"/>
            <a:chOff x="52170" y="5816455"/>
            <a:chExt cx="12058530" cy="980196"/>
          </a:xfrm>
        </p:grpSpPr>
        <p:pic>
          <p:nvPicPr>
            <p:cNvPr id="92" name="图片 91"/>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3" name="图片 92"/>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604800" y="669600"/>
            <a:ext cx="109764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userDrawn="1">
            <p:custDataLst>
              <p:tags r:id="rId3"/>
            </p:custDataLst>
          </p:nvPr>
        </p:nvGrpSpPr>
        <p:grpSpPr>
          <a:xfrm>
            <a:off x="52170" y="5816455"/>
            <a:ext cx="12058530" cy="980196"/>
            <a:chOff x="52170" y="5816455"/>
            <a:chExt cx="12058530" cy="980196"/>
          </a:xfrm>
        </p:grpSpPr>
        <p:pic>
          <p:nvPicPr>
            <p:cNvPr id="94" name="图片 93"/>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5" name="图片 94"/>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579600" y="237600"/>
            <a:ext cx="11037600" cy="441964"/>
          </a:xfrm>
        </p:spPr>
        <p:txBody>
          <a:bodyPr lIns="90000" tIns="46800" rIns="90000" bIns="46800">
            <a:normAutofit/>
          </a:bodyPr>
          <a:lstStyle>
            <a:lvl1pPr>
              <a:defRPr sz="2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lIns="90000" tIns="46800" rIns="90000" bIns="46800">
            <a:normAutofit/>
          </a:bodyPr>
          <a:lstStyle>
            <a:lvl1pPr>
              <a:defRPr sz="14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lIns="90000" tIns="46800" rIns="90000" bIns="46800">
            <a:normAutofit/>
          </a:bodyPr>
          <a:lstStyle>
            <a:lvl1pPr>
              <a:defRPr sz="14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3" name="组合 92"/>
          <p:cNvGrpSpPr/>
          <p:nvPr userDrawn="1">
            <p:custDataLst>
              <p:tags r:id="rId3"/>
            </p:custDataLst>
          </p:nvPr>
        </p:nvGrpSpPr>
        <p:grpSpPr>
          <a:xfrm>
            <a:off x="52170" y="126571"/>
            <a:ext cx="12081598" cy="6670081"/>
            <a:chOff x="52170" y="126571"/>
            <a:chExt cx="12081598" cy="6670081"/>
          </a:xfrm>
        </p:grpSpPr>
        <p:pic>
          <p:nvPicPr>
            <p:cNvPr id="90" name="图片 89"/>
            <p:cNvPicPr>
              <a:picLocks noChangeAspect="1"/>
            </p:cNvPicPr>
            <p:nvPr userDrawn="1">
              <p:custDataLst>
                <p:tags r:id="rId4"/>
              </p:custDataLst>
            </p:nvPr>
          </p:nvPicPr>
          <p:blipFill>
            <a:blip r:embed="rId5" cstate="email"/>
            <a:stretch>
              <a:fillRect/>
            </a:stretch>
          </p:blipFill>
          <p:spPr>
            <a:xfrm>
              <a:off x="10914462" y="126571"/>
              <a:ext cx="1219306" cy="1572904"/>
            </a:xfrm>
            <a:prstGeom prst="rect">
              <a:avLst/>
            </a:prstGeom>
          </p:spPr>
        </p:pic>
        <p:pic>
          <p:nvPicPr>
            <p:cNvPr id="92" name="图片 91"/>
            <p:cNvPicPr>
              <a:picLocks noChangeAspect="1"/>
            </p:cNvPicPr>
            <p:nvPr userDrawn="1">
              <p:custDataLst>
                <p:tags r:id="rId6"/>
              </p:custDataLst>
            </p:nvPr>
          </p:nvPicPr>
          <p:blipFill>
            <a:blip r:embed="rId7" cstate="email"/>
            <a:stretch>
              <a:fillRect/>
            </a:stretch>
          </p:blipFill>
          <p:spPr>
            <a:xfrm>
              <a:off x="52170" y="5229844"/>
              <a:ext cx="1194920" cy="1566808"/>
            </a:xfrm>
            <a:prstGeom prst="rect">
              <a:avLst/>
            </a:prstGeom>
          </p:spPr>
        </p:pic>
      </p:grpSp>
      <p:sp>
        <p:nvSpPr>
          <p:cNvPr id="2" name="标题 1"/>
          <p:cNvSpPr>
            <a:spLocks noGrp="1"/>
          </p:cNvSpPr>
          <p:nvPr>
            <p:ph type="title" hasCustomPrompt="1"/>
            <p:custDataLst>
              <p:tags r:id="rId8"/>
            </p:custDataLst>
          </p:nvPr>
        </p:nvSpPr>
        <p:spPr>
          <a:xfrm>
            <a:off x="1522800" y="1339200"/>
            <a:ext cx="9144000" cy="2386800"/>
          </a:xfrm>
        </p:spPr>
        <p:txBody>
          <a:bodyPr lIns="90000" tIns="46800" rIns="90000" bIns="46800" anchor="b">
            <a:normAutofit/>
          </a:bodyPr>
          <a:lstStyle>
            <a:lvl1pPr algn="ctr">
              <a:defRPr sz="60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lIns="90000" tIns="46800" rIns="90000" bIns="46800">
            <a:normAutofit/>
          </a:bodyPr>
          <a:lstStyle>
            <a:lvl1pPr algn="ct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8579555" y="1397000"/>
            <a:ext cx="3612445" cy="4064000"/>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2.xml"/><Relationship Id="rId19" Type="http://schemas.openxmlformats.org/officeDocument/2006/relationships/tags" Target="../tags/tag13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01.xml"/><Relationship Id="rId23" Type="http://schemas.openxmlformats.org/officeDocument/2006/relationships/tags" Target="../tags/tag300.xml"/><Relationship Id="rId22" Type="http://schemas.openxmlformats.org/officeDocument/2006/relationships/tags" Target="../tags/tag299.xml"/><Relationship Id="rId21" Type="http://schemas.openxmlformats.org/officeDocument/2006/relationships/tags" Target="../tags/tag298.xml"/><Relationship Id="rId20" Type="http://schemas.openxmlformats.org/officeDocument/2006/relationships/tags" Target="../tags/tag297.xml"/><Relationship Id="rId2" Type="http://schemas.openxmlformats.org/officeDocument/2006/relationships/slideLayout" Target="../slideLayouts/slideLayout20.xml"/><Relationship Id="rId19" Type="http://schemas.openxmlformats.org/officeDocument/2006/relationships/tags" Target="../tags/tag296.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3.xml"/><Relationship Id="rId1" Type="http://schemas.openxmlformats.org/officeDocument/2006/relationships/tags" Target="../tags/tag33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336.xml"/><Relationship Id="rId1" Type="http://schemas.openxmlformats.org/officeDocument/2006/relationships/tags" Target="../tags/tag33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4.xml"/><Relationship Id="rId1" Type="http://schemas.openxmlformats.org/officeDocument/2006/relationships/tags" Target="../tags/tag34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4" Type="http://schemas.openxmlformats.org/officeDocument/2006/relationships/notesSlide" Target="../notesSlides/notesSlide2.xml"/><Relationship Id="rId13" Type="http://schemas.openxmlformats.org/officeDocument/2006/relationships/slideLayout" Target="../slideLayouts/slideLayout6.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tags" Target="../tags/tag34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2.xml"/><Relationship Id="rId1" Type="http://schemas.openxmlformats.org/officeDocument/2006/relationships/tags" Target="../tags/tag35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59.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3.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364.xml"/><Relationship Id="rId2" Type="http://schemas.openxmlformats.org/officeDocument/2006/relationships/image" Target="../media/image16.pn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6.xml"/><Relationship Id="rId1" Type="http://schemas.openxmlformats.org/officeDocument/2006/relationships/tags" Target="../tags/tag3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8.xml"/><Relationship Id="rId1" Type="http://schemas.openxmlformats.org/officeDocument/2006/relationships/tags" Target="../tags/tag3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0.xml"/><Relationship Id="rId1" Type="http://schemas.openxmlformats.org/officeDocument/2006/relationships/tags" Target="../tags/tag3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2.xml"/><Relationship Id="rId1" Type="http://schemas.openxmlformats.org/officeDocument/2006/relationships/tags" Target="../tags/tag3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4.xml"/><Relationship Id="rId1" Type="http://schemas.openxmlformats.org/officeDocument/2006/relationships/tags" Target="../tags/tag37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1.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0.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1.xml"/><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2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327.xml"/><Relationship Id="rId1" Type="http://schemas.openxmlformats.org/officeDocument/2006/relationships/tags" Target="../tags/tag32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6"/>
          <p:cNvSpPr>
            <a:spLocks noGrp="1"/>
          </p:cNvSpPr>
          <p:nvPr>
            <p:custDataLst>
              <p:tags r:id="rId1"/>
            </p:custDataLst>
          </p:nvPr>
        </p:nvSpPr>
        <p:spPr>
          <a:xfrm>
            <a:off x="398051" y="2089485"/>
            <a:ext cx="1777365" cy="691515"/>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6000" b="0"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algn="l"/>
            <a:endParaRPr lang="en-US" altLang="zh-CN" sz="4000" b="1" dirty="0">
              <a:solidFill>
                <a:schemeClr val="bg1"/>
              </a:solidFill>
              <a:ea typeface="微软雅黑" panose="020B0503020204020204" charset="-122"/>
            </a:endParaRPr>
          </a:p>
        </p:txBody>
      </p:sp>
      <p:sp>
        <p:nvSpPr>
          <p:cNvPr id="5" name="标题 4"/>
          <p:cNvSpPr>
            <a:spLocks noGrp="1"/>
          </p:cNvSpPr>
          <p:nvPr>
            <p:ph type="ctrTitle"/>
            <p:custDataLst>
              <p:tags r:id="rId2"/>
            </p:custDataLst>
          </p:nvPr>
        </p:nvSpPr>
        <p:spPr/>
        <p:txBody>
          <a:bodyPr>
            <a:normAutofit fontScale="90000"/>
          </a:bodyPr>
          <a:p>
            <a:pPr marL="0" indent="0" algn="l">
              <a:lnSpc>
                <a:spcPct val="100000"/>
              </a:lnSpc>
              <a:spcBef>
                <a:spcPts val="0"/>
              </a:spcBef>
              <a:spcAft>
                <a:spcPts val="0"/>
              </a:spcAft>
              <a:buSzPct val="100000"/>
            </a:pPr>
            <a:r>
              <a:rPr lang="zh-CN" altLang="en-US"/>
              <a:t>现代汉语正反同义格式研究</a:t>
            </a:r>
            <a:endParaRPr lang="zh-CN" altLang="en-US"/>
          </a:p>
        </p:txBody>
      </p:sp>
      <p:sp>
        <p:nvSpPr>
          <p:cNvPr id="7" name="副标题 6"/>
          <p:cNvSpPr>
            <a:spLocks noGrp="1"/>
          </p:cNvSpPr>
          <p:nvPr>
            <p:ph type="subTitle" idx="1"/>
            <p:custDataLst>
              <p:tags r:id="rId3"/>
            </p:custDataLst>
          </p:nvPr>
        </p:nvSpPr>
        <p:spPr>
          <a:xfrm>
            <a:off x="1499236" y="5999161"/>
            <a:ext cx="5471160" cy="722631"/>
          </a:xfrm>
        </p:spPr>
        <p:txBody>
          <a:bodyPr>
            <a:noAutofit/>
          </a:bodyPr>
          <a:p>
            <a:pPr marL="0" indent="0" algn="l">
              <a:lnSpc>
                <a:spcPct val="100000"/>
              </a:lnSpc>
              <a:spcBef>
                <a:spcPts val="0"/>
              </a:spcBef>
              <a:spcAft>
                <a:spcPts val="1000"/>
              </a:spcAft>
              <a:buSzPct val="100000"/>
            </a:pPr>
            <a:r>
              <a:rPr lang="en-US" altLang="zh-CN">
                <a:solidFill>
                  <a:schemeClr val="tx1"/>
                </a:solidFill>
              </a:rPr>
              <a:t>2021</a:t>
            </a:r>
            <a:r>
              <a:rPr lang="zh-CN" altLang="en-US">
                <a:solidFill>
                  <a:schemeClr val="tx1"/>
                </a:solidFill>
              </a:rPr>
              <a:t>春季讨论班报告</a:t>
            </a:r>
            <a:endParaRPr lang="zh-CN" altLang="en-US">
              <a:solidFill>
                <a:schemeClr val="tx1"/>
              </a:solidFill>
            </a:endParaRPr>
          </a:p>
          <a:p>
            <a:pPr marL="0" indent="0" algn="l">
              <a:lnSpc>
                <a:spcPct val="100000"/>
              </a:lnSpc>
              <a:spcBef>
                <a:spcPts val="0"/>
              </a:spcBef>
              <a:spcAft>
                <a:spcPts val="1000"/>
              </a:spcAft>
              <a:buSzPct val="100000"/>
            </a:pPr>
            <a:r>
              <a:rPr lang="zh-CN" altLang="en-US">
                <a:solidFill>
                  <a:schemeClr val="tx1"/>
                </a:solidFill>
                <a:sym typeface="+mn-ea"/>
              </a:rPr>
              <a:t>吴明哗</a:t>
            </a:r>
            <a:endParaRPr lang="zh-CN" altLang="en-US">
              <a:solidFill>
                <a:schemeClr val="tx1"/>
              </a:solidFill>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格式分类</a:t>
            </a:r>
            <a:endParaRPr lang="zh-CN" altLang="en-US"/>
          </a:p>
        </p:txBody>
      </p:sp>
      <p:graphicFrame>
        <p:nvGraphicFramePr>
          <p:cNvPr id="4" name="内容占位符 3"/>
          <p:cNvGraphicFramePr/>
          <p:nvPr>
            <p:ph idx="1"/>
            <p:custDataLst>
              <p:tags r:id="rId1"/>
            </p:custDataLst>
          </p:nvPr>
        </p:nvGraphicFramePr>
        <p:xfrm>
          <a:off x="669882" y="952508"/>
          <a:ext cx="10852785" cy="4160520"/>
        </p:xfrm>
        <a:graphic>
          <a:graphicData uri="http://schemas.openxmlformats.org/drawingml/2006/table">
            <a:tbl>
              <a:tblPr firstRow="1" bandRow="1">
                <a:tableStyleId>{5C22544A-7EE6-4342-B048-85BDC9FD1C3A}</a:tableStyleId>
              </a:tblPr>
              <a:tblGrid>
                <a:gridCol w="1256665"/>
                <a:gridCol w="1623695"/>
                <a:gridCol w="7972425"/>
              </a:tblGrid>
              <a:tr h="381000">
                <a:tc>
                  <a:txBody>
                    <a:bodyPr/>
                    <a:p>
                      <a:pPr>
                        <a:buNone/>
                      </a:pPr>
                      <a:r>
                        <a:rPr lang="zh-CN" altLang="en-US"/>
                        <a:t>类别</a:t>
                      </a:r>
                      <a:endParaRPr lang="zh-CN" altLang="en-US"/>
                    </a:p>
                  </a:txBody>
                  <a:tcPr/>
                </a:tc>
                <a:tc>
                  <a:txBody>
                    <a:bodyPr/>
                    <a:p>
                      <a:pPr>
                        <a:buNone/>
                      </a:pPr>
                      <a:r>
                        <a:rPr lang="zh-CN" altLang="en-US"/>
                        <a:t>格式</a:t>
                      </a:r>
                      <a:endParaRPr lang="zh-CN" altLang="en-US"/>
                    </a:p>
                  </a:txBody>
                  <a:tcPr/>
                </a:tc>
                <a:tc>
                  <a:txBody>
                    <a:bodyPr/>
                    <a:p>
                      <a:pPr>
                        <a:buNone/>
                      </a:pPr>
                      <a:r>
                        <a:rPr lang="zh-CN" altLang="en-US"/>
                        <a:t>语言实例</a:t>
                      </a:r>
                      <a:endParaRPr lang="zh-CN" altLang="en-US"/>
                    </a:p>
                  </a:txBody>
                  <a:tcPr/>
                </a:tc>
              </a:tr>
              <a:tr h="381000">
                <a:tc>
                  <a:txBody>
                    <a:bodyPr/>
                    <a:p>
                      <a:pPr>
                        <a:buNone/>
                      </a:pPr>
                      <a:r>
                        <a:rPr lang="zh-CN" altLang="en-US"/>
                        <a:t>完全型</a:t>
                      </a:r>
                      <a:endParaRPr lang="zh-CN" altLang="en-US"/>
                    </a:p>
                  </a:txBody>
                  <a:tcPr/>
                </a:tc>
                <a:tc>
                  <a:txBody>
                    <a:bodyPr/>
                    <a:p>
                      <a:pPr>
                        <a:buNone/>
                      </a:pPr>
                      <a:r>
                        <a:rPr lang="zh-CN" altLang="en-US"/>
                        <a:t>就差没</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rPr>
                        <a:t>他趴在屋檐上一整天却一无所获，就差没在屋顶上睡着。</a:t>
                      </a:r>
                      <a:endParaRPr lang="zh-CN" altLang="en-US">
                        <a:latin typeface="宋体" panose="02010600030101010101" pitchFamily="2" charset="-122"/>
                        <a:ea typeface="宋体" panose="02010600030101010101" pitchFamily="2" charset="-122"/>
                      </a:endParaRPr>
                    </a:p>
                  </a:txBody>
                  <a:tcPr/>
                </a:tc>
              </a:tr>
              <a:tr h="381000">
                <a:tc rowSpan="6">
                  <a:txBody>
                    <a:bodyPr/>
                    <a:p>
                      <a:pPr>
                        <a:buNone/>
                      </a:pPr>
                      <a:r>
                        <a:rPr lang="zh-CN" altLang="en-US"/>
                        <a:t>歧义型</a:t>
                      </a:r>
                      <a:endParaRPr lang="zh-CN" altLang="en-US"/>
                    </a:p>
                  </a:txBody>
                  <a:tcPr/>
                </a:tc>
                <a:tc>
                  <a:txBody>
                    <a:bodyPr/>
                    <a:p>
                      <a:pPr>
                        <a:buNone/>
                      </a:pPr>
                      <a:r>
                        <a:rPr lang="zh-CN" altLang="en-US"/>
                        <a:t>差点没</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rPr>
                        <a:t>差点没考上大学，差点没当上省长，差点没中大奖</a:t>
                      </a:r>
                      <a:endParaRPr lang="zh-CN" altLang="en-US">
                        <a:latin typeface="宋体" panose="02010600030101010101" pitchFamily="2" charset="-122"/>
                        <a:ea typeface="宋体" panose="02010600030101010101" pitchFamily="2" charset="-122"/>
                      </a:endParaRPr>
                    </a:p>
                  </a:txBody>
                  <a:tcPr/>
                </a:tc>
              </a:tr>
              <a:tr h="381000">
                <a:tc vMerge="1">
                  <a:tcPr/>
                </a:tc>
                <a:tc>
                  <a:txBody>
                    <a:bodyPr/>
                    <a:p>
                      <a:pPr>
                        <a:buNone/>
                      </a:pPr>
                      <a:r>
                        <a:rPr lang="zh-CN" altLang="en-US"/>
                        <a:t>几乎没</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rPr>
                        <a:t>几乎没挨上一拳</a:t>
                      </a:r>
                      <a:endParaRPr lang="zh-CN" altLang="en-US">
                        <a:latin typeface="宋体" panose="02010600030101010101" pitchFamily="2" charset="-122"/>
                        <a:ea typeface="宋体" panose="02010600030101010101" pitchFamily="2" charset="-122"/>
                      </a:endParaRPr>
                    </a:p>
                  </a:txBody>
                  <a:tcPr/>
                </a:tc>
              </a:tr>
              <a:tr h="381000">
                <a:tc vMerge="1">
                  <a:tcPr/>
                </a:tc>
                <a:tc>
                  <a:txBody>
                    <a:bodyPr/>
                    <a:p>
                      <a:pPr>
                        <a:buNone/>
                      </a:pPr>
                      <a:r>
                        <a:rPr lang="zh-CN" altLang="en-US"/>
                        <a:t>难免不</a:t>
                      </a:r>
                      <a:r>
                        <a:rPr lang="en-US" altLang="zh-CN"/>
                        <a:t>/</a:t>
                      </a:r>
                      <a:r>
                        <a:rPr lang="zh-CN" altLang="en-US"/>
                        <a:t>没</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难免没情绪，难免没想法，难免不喜欢</a:t>
                      </a:r>
                      <a:endParaRPr lang="zh-CN" altLang="en-US">
                        <a:latin typeface="宋体" panose="02010600030101010101" pitchFamily="2" charset="-122"/>
                        <a:ea typeface="宋体" panose="02010600030101010101" pitchFamily="2" charset="-122"/>
                        <a:cs typeface="宋体" panose="02010600030101010101" pitchFamily="2" charset="-122"/>
                      </a:endParaRPr>
                    </a:p>
                  </a:txBody>
                  <a:tcPr/>
                </a:tc>
              </a:tr>
              <a:tr h="381000">
                <a:tc vMerge="1">
                  <a:tcPr/>
                </a:tc>
                <a:tc>
                  <a:txBody>
                    <a:bodyPr/>
                    <a:p>
                      <a:pPr>
                        <a:buNone/>
                      </a:pPr>
                      <a:r>
                        <a:rPr lang="zh-CN" altLang="en-US"/>
                        <a:t>好不</a:t>
                      </a:r>
                      <a:r>
                        <a:rPr lang="en-US" altLang="zh-CN"/>
                        <a:t>a</a:t>
                      </a:r>
                      <a:endParaRPr lang="en-US" altLang="zh-CN"/>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好不痛快，好不高兴，好不自在</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r>
              <a:tr h="190500">
                <a:tc vMerge="1">
                  <a:tcPr/>
                </a:tc>
                <a:tc>
                  <a:txBody>
                    <a:bodyPr/>
                    <a:p>
                      <a:pPr>
                        <a:buNone/>
                      </a:pPr>
                      <a:r>
                        <a:rPr lang="zh-CN" altLang="en-US"/>
                        <a:t>不要太</a:t>
                      </a:r>
                      <a:r>
                        <a:rPr lang="en-US" altLang="zh-CN"/>
                        <a:t>a</a:t>
                      </a:r>
                      <a:endParaRPr lang="en-US" altLang="zh-CN"/>
                    </a:p>
                  </a:txBody>
                  <a:tcPr/>
                </a:tc>
                <a:tc>
                  <a:txBody>
                    <a:bodyPr/>
                    <a:p>
                      <a:pPr>
                        <a:buNone/>
                      </a:pPr>
                      <a:r>
                        <a:rPr lang="zh-CN" altLang="en-US">
                          <a:latin typeface="宋体" panose="02010600030101010101" pitchFamily="2" charset="-122"/>
                          <a:ea typeface="宋体" panose="02010600030101010101" pitchFamily="2" charset="-122"/>
                        </a:rPr>
                        <a:t>不要太辛苦哦</a:t>
                      </a:r>
                      <a:endParaRPr lang="zh-CN" altLang="en-US">
                        <a:latin typeface="宋体" panose="02010600030101010101" pitchFamily="2" charset="-122"/>
                        <a:ea typeface="宋体" panose="02010600030101010101" pitchFamily="2" charset="-122"/>
                      </a:endParaRPr>
                    </a:p>
                  </a:txBody>
                  <a:tcPr/>
                </a:tc>
              </a:tr>
              <a:tr h="190500">
                <a:tc vMerge="1">
                  <a:tcPr/>
                </a:tc>
                <a:tc>
                  <a:txBody>
                    <a:bodyPr/>
                    <a:p>
                      <a:pPr>
                        <a:buNone/>
                      </a:pPr>
                      <a:r>
                        <a:rPr lang="en-US" altLang="zh-CN"/>
                        <a:t>a</a:t>
                      </a:r>
                      <a:r>
                        <a:rPr lang="zh-CN" altLang="en-US"/>
                        <a:t>不死</a:t>
                      </a:r>
                      <a:r>
                        <a:rPr lang="en-US" altLang="zh-CN"/>
                        <a:t>r</a:t>
                      </a:r>
                      <a:endParaRPr lang="en-US" altLang="zh-CN"/>
                    </a:p>
                  </a:txBody>
                  <a:tcPr/>
                </a:tc>
                <a:tc>
                  <a:txBody>
                    <a:bodyPr/>
                    <a:p>
                      <a:pPr>
                        <a:buNone/>
                      </a:pPr>
                      <a:r>
                        <a:rPr lang="zh-CN" altLang="en-US">
                          <a:latin typeface="宋体" panose="02010600030101010101" pitchFamily="2" charset="-122"/>
                          <a:ea typeface="宋体" panose="02010600030101010101" pitchFamily="2" charset="-122"/>
                        </a:rPr>
                        <a:t>毒不死你，辣不死你</a:t>
                      </a:r>
                      <a:endParaRPr lang="zh-CN" altLang="en-US">
                        <a:latin typeface="宋体" panose="02010600030101010101" pitchFamily="2" charset="-122"/>
                        <a:ea typeface="宋体" panose="02010600030101010101" pitchFamily="2" charset="-122"/>
                      </a:endParaRPr>
                    </a:p>
                  </a:txBody>
                  <a:tcPr/>
                </a:tc>
              </a:tr>
              <a:tr h="381000">
                <a:tc rowSpan="3">
                  <a:txBody>
                    <a:bodyPr/>
                    <a:p>
                      <a:pPr>
                        <a:buNone/>
                      </a:pPr>
                      <a:r>
                        <a:rPr lang="zh-CN" altLang="en-US"/>
                        <a:t>非歧义型</a:t>
                      </a:r>
                      <a:endParaRPr lang="zh-CN" altLang="en-US"/>
                    </a:p>
                  </a:txBody>
                  <a:tcPr/>
                </a:tc>
                <a:tc>
                  <a:txBody>
                    <a:bodyPr/>
                    <a:p>
                      <a:pPr>
                        <a:buNone/>
                      </a:pPr>
                      <a:r>
                        <a:rPr lang="zh-CN" altLang="en-US"/>
                        <a:t>险些没</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我神情沮丧，险些没有哭出来。</a:t>
                      </a:r>
                      <a:r>
                        <a:rPr lang="en-US" altLang="zh-CN">
                          <a:latin typeface="宋体" panose="02010600030101010101" pitchFamily="2" charset="-122"/>
                          <a:ea typeface="宋体" panose="02010600030101010101" pitchFamily="2" charset="-122"/>
                          <a:cs typeface="宋体" panose="02010600030101010101" pitchFamily="2" charset="-122"/>
                        </a:rPr>
                        <a:t>|我们险些没赶上火车。</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r>
              <a:tr h="381000">
                <a:tc vMerge="1">
                  <a:tcPr/>
                </a:tc>
                <a:tc>
                  <a:txBody>
                    <a:bodyPr/>
                    <a:p>
                      <a:pPr>
                        <a:buNone/>
                      </a:pPr>
                      <a:r>
                        <a:rPr lang="zh-CN" altLang="en-US"/>
                        <a:t>小心别</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小心别噎着。</a:t>
                      </a:r>
                      <a:r>
                        <a:rPr lang="en-US" altLang="zh-CN">
                          <a:latin typeface="宋体" panose="02010600030101010101" pitchFamily="2" charset="-122"/>
                          <a:ea typeface="宋体" panose="02010600030101010101" pitchFamily="2" charset="-122"/>
                          <a:cs typeface="宋体" panose="02010600030101010101" pitchFamily="2" charset="-122"/>
                        </a:rPr>
                        <a:t>|她就在前面的一辆大车上，你要小心别招惹她。</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r>
              <a:tr h="381000">
                <a:tc vMerge="1">
                  <a:tcPr/>
                </a:tc>
                <a:tc>
                  <a:txBody>
                    <a:bodyPr/>
                    <a:p>
                      <a:pPr>
                        <a:buNone/>
                      </a:pPr>
                      <a:r>
                        <a:rPr lang="zh-CN" altLang="en-US"/>
                        <a:t>看我不</a:t>
                      </a:r>
                      <a:r>
                        <a:rPr lang="en-US" altLang="zh-CN"/>
                        <a:t>X</a:t>
                      </a:r>
                      <a:endParaRPr lang="en-US" altLang="zh-CN"/>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“看我不咬死你”藏獒大怒，拼命往前冲。</a:t>
                      </a:r>
                      <a:r>
                        <a:rPr lang="en-US" altLang="zh-CN">
                          <a:latin typeface="宋体" panose="02010600030101010101" pitchFamily="2" charset="-122"/>
                          <a:ea typeface="宋体" panose="02010600030101010101" pitchFamily="2" charset="-122"/>
                          <a:cs typeface="宋体" panose="02010600030101010101" pitchFamily="2" charset="-122"/>
                        </a:rPr>
                        <a:t>|妈妈看我不说话，以为我默认了</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r>
            </a:tbl>
          </a:graphicData>
        </a:graphic>
      </p:graphicFrame>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处理策略</a:t>
            </a:r>
            <a:endParaRPr lang="zh-CN" altLang="en-US"/>
          </a:p>
        </p:txBody>
      </p:sp>
      <p:sp>
        <p:nvSpPr>
          <p:cNvPr id="3" name="内容占位符 2"/>
          <p:cNvSpPr>
            <a:spLocks noGrp="1"/>
          </p:cNvSpPr>
          <p:nvPr>
            <p:ph idx="1"/>
          </p:nvPr>
        </p:nvSpPr>
        <p:spPr/>
        <p:txBody>
          <a:bodyPr>
            <a:normAutofit/>
          </a:bodyPr>
          <a:p>
            <a:pPr indent="0">
              <a:lnSpc>
                <a:spcPct val="150000"/>
              </a:lnSpc>
            </a:pPr>
            <a:r>
              <a:rPr>
                <a:latin typeface="微软雅黑" panose="020B0503020204020204" charset="-122"/>
                <a:sym typeface="+mn-ea"/>
              </a:rPr>
              <a:t>完全型格式：</a:t>
            </a:r>
            <a:endParaRPr lang="zh-CN" b="0">
              <a:latin typeface="微软雅黑" panose="020B0503020204020204" charset="-122"/>
              <a:ea typeface="微软雅黑" panose="020B0503020204020204" charset="-122"/>
            </a:endParaRPr>
          </a:p>
          <a:p>
            <a:pPr indent="0">
              <a:lnSpc>
                <a:spcPct val="150000"/>
              </a:lnSpc>
            </a:pPr>
            <a:r>
              <a:rPr sz="1800">
                <a:ea typeface="宋体" panose="02010600030101010101" pitchFamily="2" charset="-122"/>
                <a:sym typeface="+mn-ea"/>
              </a:rPr>
              <a:t>直接记录格式</a:t>
            </a:r>
            <a:endParaRPr lang="zh-CN" altLang="en-US" sz="1800" b="0">
              <a:ea typeface="宋体" panose="02010600030101010101" pitchFamily="2" charset="-122"/>
            </a:endParaRPr>
          </a:p>
          <a:p>
            <a:pPr indent="0">
              <a:lnSpc>
                <a:spcPct val="150000"/>
              </a:lnSpc>
            </a:pPr>
            <a:endParaRPr lang="zh-CN" b="0">
              <a:ea typeface="宋体" panose="02010600030101010101" pitchFamily="2" charset="-122"/>
            </a:endParaRPr>
          </a:p>
          <a:p>
            <a:pPr indent="0">
              <a:lnSpc>
                <a:spcPct val="150000"/>
              </a:lnSpc>
            </a:pPr>
            <a:r>
              <a:rPr>
                <a:latin typeface="微软雅黑" panose="020B0503020204020204" charset="-122"/>
                <a:sym typeface="+mn-ea"/>
              </a:rPr>
              <a:t>非歧义型不完全格式：</a:t>
            </a:r>
            <a:endParaRPr lang="zh-CN" b="0">
              <a:latin typeface="微软雅黑" panose="020B0503020204020204" charset="-122"/>
              <a:ea typeface="微软雅黑" panose="020B0503020204020204" charset="-122"/>
            </a:endParaRPr>
          </a:p>
          <a:p>
            <a:pPr indent="0">
              <a:lnSpc>
                <a:spcPct val="150000"/>
              </a:lnSpc>
            </a:pPr>
            <a:r>
              <a:rPr>
                <a:ea typeface="宋体" panose="02010600030101010101" pitchFamily="2" charset="-122"/>
                <a:sym typeface="+mn-ea"/>
              </a:rPr>
              <a:t>区分正反同义现象和非正反同义现象，根据句法语义特征</a:t>
            </a:r>
            <a:endParaRPr>
              <a:ea typeface="宋体" panose="02010600030101010101" pitchFamily="2" charset="-122"/>
              <a:sym typeface="+mn-ea"/>
            </a:endParaRPr>
          </a:p>
          <a:p>
            <a:pPr indent="0">
              <a:lnSpc>
                <a:spcPct val="150000"/>
              </a:lnSpc>
            </a:pPr>
            <a:endParaRPr lang="zh-CN" b="0">
              <a:ea typeface="宋体" panose="02010600030101010101" pitchFamily="2" charset="-122"/>
            </a:endParaRPr>
          </a:p>
          <a:p>
            <a:pPr indent="0">
              <a:lnSpc>
                <a:spcPct val="150000"/>
              </a:lnSpc>
            </a:pPr>
            <a:r>
              <a:rPr>
                <a:latin typeface="微软雅黑" panose="020B0503020204020204" charset="-122"/>
                <a:sym typeface="+mn-ea"/>
              </a:rPr>
              <a:t>歧义型不完全格式：</a:t>
            </a:r>
            <a:endParaRPr lang="zh-CN" b="0">
              <a:latin typeface="微软雅黑" panose="020B0503020204020204" charset="-122"/>
              <a:ea typeface="微软雅黑" panose="020B0503020204020204" charset="-122"/>
            </a:endParaRPr>
          </a:p>
          <a:p>
            <a:pPr indent="0">
              <a:lnSpc>
                <a:spcPct val="150000"/>
              </a:lnSpc>
            </a:pPr>
            <a:r>
              <a:rPr>
                <a:ea typeface="宋体" panose="02010600030101010101" pitchFamily="2" charset="-122"/>
                <a:sym typeface="+mn-ea"/>
              </a:rPr>
              <a:t>歧义用法和非歧义用法，观察区别特征</a:t>
            </a:r>
            <a:endParaRPr lang="zh-CN" altLang="en-US" b="0">
              <a:ea typeface="宋体" panose="02010600030101010101" pitchFamily="2" charset="-122"/>
            </a:endParaRPr>
          </a:p>
          <a:p>
            <a:pPr lvl="1" indent="0">
              <a:lnSpc>
                <a:spcPct val="150000"/>
              </a:lnSpc>
            </a:pPr>
            <a:r>
              <a:rPr>
                <a:ea typeface="宋体" panose="02010600030101010101" pitchFamily="2" charset="-122"/>
                <a:sym typeface="+mn-ea"/>
              </a:rPr>
              <a:t>非歧义用法：参考非歧义型不完全格式</a:t>
            </a:r>
            <a:endParaRPr lang="zh-CN" altLang="en-US" b="0">
              <a:ea typeface="宋体" panose="02010600030101010101" pitchFamily="2" charset="-122"/>
            </a:endParaRPr>
          </a:p>
          <a:p>
            <a:pPr lvl="1" indent="0">
              <a:lnSpc>
                <a:spcPct val="150000"/>
              </a:lnSpc>
            </a:pPr>
            <a:r>
              <a:rPr>
                <a:ea typeface="宋体" panose="02010600030101010101" pitchFamily="2" charset="-122"/>
                <a:sym typeface="+mn-ea"/>
              </a:rPr>
              <a:t>歧义型用法：观察语用环境或者识解倾向</a:t>
            </a:r>
            <a:endParaRPr lang="zh-CN" altLang="en-US" b="0">
              <a:ea typeface="宋体" panose="02010600030101010101" pitchFamily="2" charset="-122"/>
            </a:endParaRPr>
          </a:p>
          <a:p>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【差点没</a:t>
            </a:r>
            <a:r>
              <a:rPr lang="en-US" altLang="zh-CN"/>
              <a:t>X</a:t>
            </a:r>
            <a:r>
              <a:t>】</a:t>
            </a:r>
          </a:p>
        </p:txBody>
      </p:sp>
      <p:sp>
        <p:nvSpPr>
          <p:cNvPr id="3" name="内容占位符 2"/>
          <p:cNvSpPr>
            <a:spLocks noGrp="1"/>
          </p:cNvSpPr>
          <p:nvPr>
            <p:ph idx="1"/>
          </p:nvPr>
        </p:nvSpPr>
        <p:spPr/>
        <p:txBody>
          <a:bodyPr/>
          <a:p>
            <a:r>
              <a:rPr lang="zh-CN" altLang="en-US" sz="1800" b="1"/>
              <a:t>判别条件：</a:t>
            </a:r>
            <a:endParaRPr lang="zh-CN" altLang="en-US" sz="1800" b="1"/>
          </a:p>
          <a:p>
            <a:pPr lvl="1" algn="l" defTabSz="914400">
              <a:lnSpc>
                <a:spcPct val="150000"/>
              </a:lnSpc>
              <a:buClrTx/>
              <a:buSzTx/>
            </a:pPr>
            <a:r>
              <a:rPr sz="1600">
                <a:ea typeface="宋体" panose="02010600030101010101" pitchFamily="2" charset="-122"/>
              </a:rPr>
              <a:t>1、X中出现“了”，则为正反同义，否则为非正反同义；</a:t>
            </a:r>
            <a:endParaRPr sz="1600">
              <a:ea typeface="宋体" panose="02010600030101010101" pitchFamily="2" charset="-122"/>
            </a:endParaRPr>
          </a:p>
          <a:p>
            <a:pPr lvl="1" algn="l" defTabSz="914400">
              <a:lnSpc>
                <a:spcPct val="150000"/>
              </a:lnSpc>
              <a:buClrTx/>
              <a:buSzTx/>
            </a:pPr>
            <a:r>
              <a:rPr sz="1600">
                <a:ea typeface="宋体" panose="02010600030101010101" pitchFamily="2" charset="-122"/>
              </a:rPr>
              <a:t>2、X中出现“死”，则为正反同义，否则为非正反同义；</a:t>
            </a:r>
            <a:endParaRPr sz="1600">
              <a:ea typeface="宋体" panose="02010600030101010101" pitchFamily="2" charset="-122"/>
            </a:endParaRPr>
          </a:p>
          <a:p>
            <a:pPr lvl="1" algn="l" defTabSz="914400">
              <a:lnSpc>
                <a:spcPct val="150000"/>
              </a:lnSpc>
              <a:buClrTx/>
              <a:buSzTx/>
            </a:pPr>
            <a:r>
              <a:rPr sz="1600">
                <a:ea typeface="宋体" panose="02010600030101010101" pitchFamily="2" charset="-122"/>
              </a:rPr>
              <a:t>3、X为被动、处置或使役结构，则为正反同义，否则为非正反同义；</a:t>
            </a:r>
            <a:endParaRPr lang="zh-CN" altLang="en-US" sz="1600">
              <a:ea typeface="宋体" panose="02010600030101010101" pitchFamily="2" charset="-122"/>
            </a:endParaRPr>
          </a:p>
          <a:p>
            <a:pPr lvl="1" algn="l" defTabSz="914400">
              <a:lnSpc>
                <a:spcPct val="150000"/>
              </a:lnSpc>
              <a:buClrTx/>
              <a:buSzTx/>
            </a:pPr>
            <a:r>
              <a:rPr sz="1600">
                <a:ea typeface="宋体" panose="02010600030101010101" pitchFamily="2" charset="-122"/>
              </a:rPr>
              <a:t>4、“差点没X”前一个字符是“就”或“只”，则为正反同义；</a:t>
            </a:r>
            <a:endParaRPr sz="1600">
              <a:ea typeface="宋体" panose="02010600030101010101" pitchFamily="2" charset="-122"/>
            </a:endParaRPr>
          </a:p>
          <a:p>
            <a:pPr lvl="1" algn="l" defTabSz="914400">
              <a:lnSpc>
                <a:spcPct val="150000"/>
              </a:lnSpc>
              <a:buClrTx/>
              <a:buSzTx/>
            </a:pPr>
            <a:r>
              <a:rPr sz="1600">
                <a:ea typeface="宋体" panose="02010600030101010101" pitchFamily="2" charset="-122"/>
              </a:rPr>
              <a:t>5、“差点没”后接“能”或“敢”，则为非正反同义</a:t>
            </a:r>
            <a:endParaRPr sz="1600">
              <a:ea typeface="宋体" panose="02010600030101010101" pitchFamily="2" charset="-122"/>
            </a:endParaRPr>
          </a:p>
        </p:txBody>
      </p:sp>
      <p:graphicFrame>
        <p:nvGraphicFramePr>
          <p:cNvPr id="4" name="表格 3"/>
          <p:cNvGraphicFramePr/>
          <p:nvPr>
            <p:custDataLst>
              <p:tags r:id="rId1"/>
            </p:custDataLst>
          </p:nvPr>
        </p:nvGraphicFramePr>
        <p:xfrm>
          <a:off x="1830070" y="4008120"/>
          <a:ext cx="8531860" cy="2667000"/>
        </p:xfrm>
        <a:graphic>
          <a:graphicData uri="http://schemas.openxmlformats.org/drawingml/2006/table">
            <a:tbl>
              <a:tblPr firstRow="1" bandRow="1">
                <a:tableStyleId>{5C22544A-7EE6-4342-B048-85BDC9FD1C3A}</a:tableStyleId>
              </a:tblPr>
              <a:tblGrid>
                <a:gridCol w="663575"/>
                <a:gridCol w="5108575"/>
                <a:gridCol w="1406525"/>
                <a:gridCol w="1353185"/>
              </a:tblGrid>
              <a:tr h="381000">
                <a:tc>
                  <a:txBody>
                    <a:bodyPr/>
                    <a:p>
                      <a:pPr>
                        <a:buNone/>
                      </a:pPr>
                      <a:r>
                        <a:rPr lang="zh-CN" altLang="en-US"/>
                        <a:t>序号</a:t>
                      </a:r>
                      <a:endParaRPr lang="zh-CN" altLang="en-US"/>
                    </a:p>
                  </a:txBody>
                  <a:tcPr/>
                </a:tc>
                <a:tc>
                  <a:txBody>
                    <a:bodyPr/>
                    <a:p>
                      <a:pPr>
                        <a:buNone/>
                      </a:pPr>
                      <a:r>
                        <a:rPr lang="zh-CN" altLang="en-US"/>
                        <a:t>具体规则</a:t>
                      </a:r>
                      <a:endParaRPr lang="zh-CN" altLang="en-US"/>
                    </a:p>
                  </a:txBody>
                  <a:tcPr/>
                </a:tc>
                <a:tc>
                  <a:txBody>
                    <a:bodyPr/>
                    <a:p>
                      <a:pPr>
                        <a:buNone/>
                      </a:pPr>
                      <a:r>
                        <a:rPr lang="zh-CN" altLang="en-US"/>
                        <a:t>正反同义</a:t>
                      </a:r>
                      <a:endParaRPr lang="zh-CN" altLang="en-US"/>
                    </a:p>
                  </a:txBody>
                  <a:tcPr/>
                </a:tc>
                <a:tc>
                  <a:txBody>
                    <a:bodyPr/>
                    <a:p>
                      <a:pPr>
                        <a:buNone/>
                      </a:pPr>
                      <a:r>
                        <a:rPr lang="zh-CN" altLang="en-US"/>
                        <a:t>非正反同义</a:t>
                      </a:r>
                      <a:endParaRPr lang="zh-CN" altLang="en-US"/>
                    </a:p>
                  </a:txBody>
                  <a:tcPr/>
                </a:tc>
              </a:tr>
              <a:tr h="381000">
                <a:tc>
                  <a:txBody>
                    <a:bodyPr/>
                    <a:p>
                      <a:pPr>
                        <a:buNone/>
                      </a:pPr>
                      <a:r>
                        <a:rPr lang="en-US" altLang="zh-CN"/>
                        <a:t>1</a:t>
                      </a:r>
                      <a:endParaRPr lang="en-US" altLang="zh-CN"/>
                    </a:p>
                  </a:txBody>
                  <a:tcPr/>
                </a:tc>
                <a:tc>
                  <a:txBody>
                    <a:bodyPr/>
                    <a:p>
                      <a:pPr>
                        <a:buNone/>
                      </a:pPr>
                      <a:r>
                        <a:rPr lang="zh-CN" altLang="en-US"/>
                        <a:t>了</a:t>
                      </a:r>
                      <a:endParaRPr lang="zh-CN" altLang="en-US"/>
                    </a:p>
                  </a:txBody>
                  <a:tcPr/>
                </a:tc>
                <a:tc>
                  <a:txBody>
                    <a:bodyPr/>
                    <a:p>
                      <a:pPr>
                        <a:buNone/>
                      </a:pPr>
                      <a:r>
                        <a:rPr lang="en-US" altLang="zh-CN"/>
                        <a:t>263</a:t>
                      </a:r>
                      <a:endParaRPr lang="en-US" altLang="zh-CN"/>
                    </a:p>
                  </a:txBody>
                  <a:tcPr/>
                </a:tc>
                <a:tc>
                  <a:txBody>
                    <a:bodyPr/>
                    <a:p>
                      <a:pPr>
                        <a:buNone/>
                      </a:pPr>
                      <a:r>
                        <a:rPr lang="en-US" altLang="zh-CN"/>
                        <a:t>27</a:t>
                      </a:r>
                      <a:endParaRPr lang="zh-CN" altLang="en-US"/>
                    </a:p>
                  </a:txBody>
                  <a:tcPr/>
                </a:tc>
              </a:tr>
              <a:tr h="381000">
                <a:tc>
                  <a:txBody>
                    <a:bodyPr/>
                    <a:p>
                      <a:pPr>
                        <a:buNone/>
                      </a:pPr>
                      <a:r>
                        <a:rPr lang="en-US" altLang="zh-CN"/>
                        <a:t>2</a:t>
                      </a:r>
                      <a:endParaRPr lang="en-US" altLang="zh-CN"/>
                    </a:p>
                  </a:txBody>
                  <a:tcPr/>
                </a:tc>
                <a:tc>
                  <a:txBody>
                    <a:bodyPr/>
                    <a:p>
                      <a:pPr>
                        <a:buNone/>
                      </a:pPr>
                      <a:r>
                        <a:rPr lang="zh-CN" altLang="en-US"/>
                        <a:t>死</a:t>
                      </a:r>
                      <a:endParaRPr lang="zh-CN" altLang="en-US"/>
                    </a:p>
                  </a:txBody>
                  <a:tcPr/>
                </a:tc>
                <a:tc>
                  <a:txBody>
                    <a:bodyPr/>
                    <a:p>
                      <a:pPr>
                        <a:buNone/>
                      </a:pPr>
                      <a:r>
                        <a:rPr lang="en-US" altLang="zh-CN"/>
                        <a:t>319</a:t>
                      </a:r>
                      <a:endParaRPr lang="en-US" altLang="zh-CN"/>
                    </a:p>
                  </a:txBody>
                  <a:tcPr/>
                </a:tc>
                <a:tc>
                  <a:txBody>
                    <a:bodyPr/>
                    <a:p>
                      <a:pPr>
                        <a:buNone/>
                      </a:pPr>
                      <a:r>
                        <a:rPr lang="en-US" altLang="zh-CN"/>
                        <a:t>0</a:t>
                      </a:r>
                      <a:endParaRPr lang="en-US" altLang="zh-CN"/>
                    </a:p>
                  </a:txBody>
                  <a:tcPr/>
                </a:tc>
              </a:tr>
              <a:tr h="381000">
                <a:tc>
                  <a:txBody>
                    <a:bodyPr/>
                    <a:p>
                      <a:pPr>
                        <a:buNone/>
                      </a:pPr>
                      <a:r>
                        <a:rPr lang="en-US" altLang="zh-CN"/>
                        <a:t>3</a:t>
                      </a:r>
                      <a:endParaRPr lang="en-US" altLang="zh-CN"/>
                    </a:p>
                  </a:txBody>
                  <a:tcPr/>
                </a:tc>
                <a:tc>
                  <a:txBody>
                    <a:bodyPr/>
                    <a:p>
                      <a:pPr>
                        <a:buNone/>
                      </a:pPr>
                      <a:r>
                        <a:rPr lang="zh-CN" altLang="en-US"/>
                        <a:t>把</a:t>
                      </a:r>
                      <a:r>
                        <a:rPr lang="en-US" altLang="zh-CN"/>
                        <a:t>/</a:t>
                      </a:r>
                      <a:r>
                        <a:rPr lang="zh-CN" altLang="en-US"/>
                        <a:t>被</a:t>
                      </a:r>
                      <a:r>
                        <a:rPr lang="en-US" altLang="zh-CN"/>
                        <a:t>/</a:t>
                      </a:r>
                      <a:r>
                        <a:rPr lang="zh-CN" altLang="en-US"/>
                        <a:t>给</a:t>
                      </a:r>
                      <a:r>
                        <a:rPr lang="en-US" altLang="zh-CN"/>
                        <a:t>/</a:t>
                      </a:r>
                      <a:r>
                        <a:rPr lang="zh-CN" altLang="en-US"/>
                        <a:t>让</a:t>
                      </a:r>
                      <a:endParaRPr lang="zh-CN" altLang="en-US"/>
                    </a:p>
                  </a:txBody>
                  <a:tcPr/>
                </a:tc>
                <a:tc>
                  <a:txBody>
                    <a:bodyPr/>
                    <a:p>
                      <a:pPr>
                        <a:buNone/>
                      </a:pPr>
                      <a:r>
                        <a:rPr lang="en-US" altLang="zh-CN"/>
                        <a:t>556</a:t>
                      </a:r>
                      <a:endParaRPr lang="en-US" altLang="zh-CN"/>
                    </a:p>
                  </a:txBody>
                  <a:tcPr/>
                </a:tc>
                <a:tc>
                  <a:txBody>
                    <a:bodyPr/>
                    <a:p>
                      <a:pPr>
                        <a:buNone/>
                      </a:pPr>
                      <a:r>
                        <a:rPr lang="en-US"/>
                        <a:t>2</a:t>
                      </a:r>
                      <a:endParaRPr lang="en-US"/>
                    </a:p>
                  </a:txBody>
                  <a:tcPr/>
                </a:tc>
              </a:tr>
              <a:tr h="381000">
                <a:tc>
                  <a:txBody>
                    <a:bodyPr/>
                    <a:p>
                      <a:pPr>
                        <a:buNone/>
                      </a:pPr>
                      <a:r>
                        <a:rPr lang="en-US" altLang="zh-CN"/>
                        <a:t>4</a:t>
                      </a:r>
                      <a:endParaRPr lang="en-US" altLang="zh-CN"/>
                    </a:p>
                  </a:txBody>
                  <a:tcPr/>
                </a:tc>
                <a:tc>
                  <a:txBody>
                    <a:bodyPr/>
                    <a:p>
                      <a:pPr>
                        <a:buNone/>
                      </a:pPr>
                      <a:r>
                        <a:rPr lang="zh-CN" altLang="en-US"/>
                        <a:t>就</a:t>
                      </a:r>
                      <a:r>
                        <a:rPr lang="en-US" altLang="zh-CN"/>
                        <a:t>/</a:t>
                      </a:r>
                      <a:r>
                        <a:rPr lang="zh-CN" altLang="en-US"/>
                        <a:t>只</a:t>
                      </a:r>
                      <a:endParaRPr lang="zh-CN" altLang="en-US"/>
                    </a:p>
                  </a:txBody>
                  <a:tcPr/>
                </a:tc>
                <a:tc>
                  <a:txBody>
                    <a:bodyPr/>
                    <a:p>
                      <a:pPr>
                        <a:buNone/>
                      </a:pPr>
                      <a:r>
                        <a:rPr lang="en-US" altLang="zh-CN"/>
                        <a:t>64</a:t>
                      </a:r>
                      <a:endParaRPr lang="en-US" altLang="zh-CN"/>
                    </a:p>
                  </a:txBody>
                  <a:tcPr/>
                </a:tc>
                <a:tc>
                  <a:txBody>
                    <a:bodyPr/>
                    <a:p>
                      <a:pPr>
                        <a:buNone/>
                      </a:pPr>
                      <a:r>
                        <a:rPr lang="en-US" altLang="zh-CN"/>
                        <a:t>2</a:t>
                      </a:r>
                      <a:endParaRPr lang="en-US" altLang="zh-CN"/>
                    </a:p>
                  </a:txBody>
                  <a:tcPr/>
                </a:tc>
              </a:tr>
              <a:tr h="381000">
                <a:tc>
                  <a:txBody>
                    <a:bodyPr/>
                    <a:p>
                      <a:pPr>
                        <a:buNone/>
                      </a:pPr>
                      <a:r>
                        <a:rPr lang="en-US" altLang="zh-CN"/>
                        <a:t>5</a:t>
                      </a:r>
                      <a:endParaRPr lang="en-US" altLang="zh-CN"/>
                    </a:p>
                  </a:txBody>
                  <a:tcPr/>
                </a:tc>
                <a:tc>
                  <a:txBody>
                    <a:bodyPr/>
                    <a:p>
                      <a:pPr>
                        <a:buNone/>
                      </a:pPr>
                      <a:r>
                        <a:rPr lang="zh-CN" altLang="en-US"/>
                        <a:t>能</a:t>
                      </a:r>
                      <a:r>
                        <a:rPr lang="en-US" altLang="zh-CN"/>
                        <a:t>/</a:t>
                      </a:r>
                      <a:r>
                        <a:rPr lang="zh-CN" altLang="en-US"/>
                        <a:t>敢</a:t>
                      </a:r>
                      <a:endParaRPr lang="zh-CN" altLang="en-US"/>
                    </a:p>
                  </a:txBody>
                  <a:tcPr/>
                </a:tc>
                <a:tc>
                  <a:txBody>
                    <a:bodyPr/>
                    <a:p>
                      <a:pPr>
                        <a:buNone/>
                      </a:pPr>
                      <a:r>
                        <a:rPr lang="en-US" altLang="zh-CN"/>
                        <a:t>0</a:t>
                      </a:r>
                      <a:endParaRPr lang="en-US" altLang="zh-CN"/>
                    </a:p>
                  </a:txBody>
                  <a:tcPr/>
                </a:tc>
                <a:tc>
                  <a:txBody>
                    <a:bodyPr/>
                    <a:p>
                      <a:pPr>
                        <a:buNone/>
                      </a:pPr>
                      <a:r>
                        <a:rPr lang="en-US" altLang="zh-CN"/>
                        <a:t>11</a:t>
                      </a:r>
                      <a:endParaRPr lang="en-US" altLang="zh-CN"/>
                    </a:p>
                  </a:txBody>
                  <a:tcPr/>
                </a:tc>
              </a:tr>
            </a:tbl>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形式规则</a:t>
            </a:r>
            <a:endParaRPr lang="zh-CN" altLang="en-US"/>
          </a:p>
        </p:txBody>
      </p:sp>
      <p:sp>
        <p:nvSpPr>
          <p:cNvPr id="3" name="内容占位符 2"/>
          <p:cNvSpPr>
            <a:spLocks noGrp="1"/>
          </p:cNvSpPr>
          <p:nvPr>
            <p:ph idx="1"/>
          </p:nvPr>
        </p:nvSpPr>
        <p:spPr/>
        <p:txBody>
          <a:bodyPr>
            <a:normAutofit lnSpcReduction="10000"/>
          </a:bodyPr>
          <a:p>
            <a:pPr marL="228600" lvl="0" indent="-228600" algn="l">
              <a:buClrTx/>
              <a:buSzTx/>
              <a:buFont typeface="Wingdings" panose="05000000000000000000" charset="0"/>
              <a:buChar char="Ø"/>
            </a:pPr>
            <a:r>
              <a:rPr lang="en-US" altLang="zh-CN" b="1">
                <a:sym typeface="+mn-ea"/>
              </a:rPr>
              <a:t>能/敢</a:t>
            </a:r>
            <a:endParaRPr lang="en-US" altLang="zh-CN" b="1"/>
          </a:p>
          <a:p>
            <a:pPr lvl="1"/>
            <a:r>
              <a:rPr>
                <a:latin typeface="宋体" panose="02010600030101010101" pitchFamily="2" charset="-122"/>
                <a:ea typeface="宋体" panose="02010600030101010101" pitchFamily="2" charset="-122"/>
                <a:cs typeface="宋体" panose="02010600030101010101" pitchFamily="2" charset="-122"/>
                <a:sym typeface="+mn-ea"/>
              </a:rPr>
              <a:t>周六下午，刘星回来得特别早。他一进门，刘梅差点儿没敢认。</a:t>
            </a:r>
            <a:endParaRPr lang="zh-CN" altLang="en-US">
              <a:latin typeface="宋体" panose="02010600030101010101" pitchFamily="2" charset="-122"/>
              <a:ea typeface="宋体" panose="02010600030101010101" pitchFamily="2" charset="-122"/>
              <a:cs typeface="宋体" panose="02010600030101010101" pitchFamily="2" charset="-122"/>
            </a:endParaRPr>
          </a:p>
          <a:p>
            <a:pPr lvl="1"/>
            <a:r>
              <a:rPr>
                <a:latin typeface="宋体" panose="02010600030101010101" pitchFamily="2" charset="-122"/>
                <a:ea typeface="宋体" panose="02010600030101010101" pitchFamily="2" charset="-122"/>
                <a:cs typeface="宋体" panose="02010600030101010101" pitchFamily="2" charset="-122"/>
                <a:sym typeface="+mn-ea"/>
              </a:rPr>
              <a:t>中国男篮今天差点没能保住到手的胜利,最后以108:105的微弱优势险胜哈萨克斯坦。</a:t>
            </a:r>
            <a:endParaRPr lang="zh-CN" altLang="en-US">
              <a:latin typeface="宋体" panose="02010600030101010101" pitchFamily="2" charset="-122"/>
              <a:ea typeface="宋体" panose="02010600030101010101" pitchFamily="2" charset="-122"/>
              <a:cs typeface="宋体" panose="02010600030101010101" pitchFamily="2" charset="-122"/>
            </a:endParaRPr>
          </a:p>
          <a:p>
            <a:pPr lvl="1"/>
            <a:r>
              <a:rPr>
                <a:latin typeface="宋体" panose="02010600030101010101" pitchFamily="2" charset="-122"/>
                <a:ea typeface="宋体" panose="02010600030101010101" pitchFamily="2" charset="-122"/>
                <a:cs typeface="宋体" panose="02010600030101010101" pitchFamily="2" charset="-122"/>
                <a:sym typeface="+mn-ea"/>
              </a:rPr>
              <a:t>这不是赵雅芝吗，多年不见，我差点没认出她。</a:t>
            </a:r>
            <a:endParaRPr lang="zh-CN" altLang="en-US">
              <a:latin typeface="宋体" panose="02010600030101010101" pitchFamily="2" charset="-122"/>
              <a:ea typeface="宋体" panose="02010600030101010101" pitchFamily="2" charset="-122"/>
              <a:cs typeface="宋体" panose="02010600030101010101" pitchFamily="2" charset="-122"/>
            </a:endParaRPr>
          </a:p>
          <a:p>
            <a:pPr lvl="1"/>
            <a:r>
              <a:rPr>
                <a:latin typeface="宋体" panose="02010600030101010101" pitchFamily="2" charset="-122"/>
                <a:ea typeface="宋体" panose="02010600030101010101" pitchFamily="2" charset="-122"/>
                <a:cs typeface="宋体" panose="02010600030101010101" pitchFamily="2" charset="-122"/>
                <a:sym typeface="+mn-ea"/>
              </a:rPr>
              <a:t>当年，他在博士论文答辩里就搞不清最基本的显微镜分辨度问题，差点没拿到学位。</a:t>
            </a:r>
            <a:endParaRPr lang="zh-CN" altLang="en-US">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charset="0"/>
              <a:buChar char="Ø"/>
            </a:pPr>
            <a:r>
              <a:rPr lang="en-US" altLang="zh-CN" b="1"/>
              <a:t>“</a:t>
            </a:r>
            <a:r>
              <a:rPr lang="zh-CN" altLang="en-US" b="1"/>
              <a:t>了</a:t>
            </a:r>
            <a:r>
              <a:rPr lang="en-US" altLang="zh-CN" b="1"/>
              <a:t>”</a:t>
            </a:r>
            <a:endParaRPr lang="en-US" altLang="zh-CN" b="1"/>
          </a:p>
          <a:p>
            <a:pPr lvl="1">
              <a:buFont typeface="Arial" panose="020B0604020202020204" pitchFamily="34" charset="0"/>
              <a:buChar char="•"/>
            </a:pPr>
            <a:r>
              <a:rPr lang="en-US" altLang="zh-CN">
                <a:latin typeface="宋体" panose="02010600030101010101" pitchFamily="2" charset="-122"/>
                <a:ea typeface="宋体" panose="02010600030101010101" pitchFamily="2" charset="-122"/>
                <a:cs typeface="宋体" panose="02010600030101010101" pitchFamily="2" charset="-122"/>
              </a:rPr>
              <a:t>李云龙差点儿没气疯了，这些混小子是在玩儿命呢，这么近的距离向砖墙连发射击，子弹在墙面上又弹回来，这种“跳弹”每一发都能制人于死命。</a:t>
            </a:r>
            <a:endParaRPr lang="en-US" altLang="zh-CN">
              <a:latin typeface="宋体" panose="02010600030101010101" pitchFamily="2" charset="-122"/>
              <a:ea typeface="宋体" panose="02010600030101010101" pitchFamily="2" charset="-122"/>
              <a:cs typeface="宋体" panose="02010600030101010101" pitchFamily="2" charset="-122"/>
            </a:endParaRPr>
          </a:p>
          <a:p>
            <a:pPr lvl="1">
              <a:buFont typeface="Arial" panose="020B0604020202020204" pitchFamily="34" charset="0"/>
              <a:buChar char="•"/>
            </a:pPr>
            <a:r>
              <a:rPr lang="en-US" altLang="zh-CN">
                <a:latin typeface="宋体" panose="02010600030101010101" pitchFamily="2" charset="-122"/>
                <a:ea typeface="宋体" panose="02010600030101010101" pitchFamily="2" charset="-122"/>
                <a:cs typeface="宋体" panose="02010600030101010101" pitchFamily="2" charset="-122"/>
              </a:rPr>
              <a:t>再别提你这书，差点没叫它要了我的命！</a:t>
            </a:r>
            <a:endParaRPr lang="en-US" altLang="zh-CN">
              <a:latin typeface="宋体" panose="02010600030101010101" pitchFamily="2" charset="-122"/>
              <a:ea typeface="宋体" panose="02010600030101010101" pitchFamily="2" charset="-122"/>
              <a:cs typeface="宋体" panose="02010600030101010101" pitchFamily="2" charset="-122"/>
            </a:endParaRPr>
          </a:p>
          <a:p>
            <a:pPr lvl="1">
              <a:buFont typeface="Arial" panose="020B0604020202020204" pitchFamily="34" charset="0"/>
              <a:buChar char="•"/>
            </a:pPr>
            <a:endParaRPr lang="en-US" altLang="zh-CN">
              <a:latin typeface="宋体" panose="02010600030101010101" pitchFamily="2" charset="-122"/>
              <a:ea typeface="宋体" panose="02010600030101010101" pitchFamily="2" charset="-122"/>
              <a:cs typeface="宋体" panose="02010600030101010101" pitchFamily="2" charset="-122"/>
            </a:endParaRPr>
          </a:p>
          <a:p>
            <a:pPr marL="228600" lvl="0" indent="-228600">
              <a:buFont typeface="Wingdings" panose="05000000000000000000" charset="0"/>
              <a:buChar char="Ø"/>
            </a:pPr>
            <a:r>
              <a:rPr lang="en-US" altLang="zh-CN" b="1">
                <a:solidFill>
                  <a:schemeClr val="tx1"/>
                </a:solidFill>
              </a:rPr>
              <a:t>用“了”和“能”来判定</a:t>
            </a:r>
            <a:r>
              <a:rPr>
                <a:solidFill>
                  <a:schemeClr val="tx1"/>
                </a:solidFill>
                <a:latin typeface="宋体" panose="02010600030101010101" pitchFamily="2" charset="-122"/>
                <a:ea typeface="宋体" panose="02010600030101010101" pitchFamily="2" charset="-122"/>
                <a:cs typeface="宋体" panose="02010600030101010101" pitchFamily="2" charset="-122"/>
              </a:rPr>
              <a:t>（影响</a:t>
            </a:r>
            <a:r>
              <a:rPr lang="en-US" altLang="zh-CN">
                <a:solidFill>
                  <a:schemeClr val="tx1"/>
                </a:solidFill>
                <a:latin typeface="宋体" panose="02010600030101010101" pitchFamily="2" charset="-122"/>
                <a:ea typeface="宋体" panose="02010600030101010101" pitchFamily="2" charset="-122"/>
                <a:cs typeface="宋体" panose="02010600030101010101" pitchFamily="2" charset="-122"/>
              </a:rPr>
              <a:t>“</a:t>
            </a:r>
            <a:r>
              <a:rPr>
                <a:solidFill>
                  <a:schemeClr val="tx1"/>
                </a:solidFill>
                <a:latin typeface="宋体" panose="02010600030101010101" pitchFamily="2" charset="-122"/>
                <a:ea typeface="宋体" panose="02010600030101010101" pitchFamily="2" charset="-122"/>
                <a:cs typeface="宋体" panose="02010600030101010101" pitchFamily="2" charset="-122"/>
              </a:rPr>
              <a:t>没</a:t>
            </a:r>
            <a:r>
              <a:rPr lang="en-US" altLang="zh-CN">
                <a:solidFill>
                  <a:schemeClr val="tx1"/>
                </a:solidFill>
                <a:latin typeface="宋体" panose="02010600030101010101" pitchFamily="2" charset="-122"/>
                <a:ea typeface="宋体" panose="02010600030101010101" pitchFamily="2" charset="-122"/>
                <a:cs typeface="宋体" panose="02010600030101010101" pitchFamily="2" charset="-122"/>
              </a:rPr>
              <a:t>”</a:t>
            </a:r>
            <a:r>
              <a:rPr>
                <a:solidFill>
                  <a:schemeClr val="tx1"/>
                </a:solidFill>
                <a:latin typeface="宋体" panose="02010600030101010101" pitchFamily="2" charset="-122"/>
                <a:ea typeface="宋体" panose="02010600030101010101" pitchFamily="2" charset="-122"/>
                <a:cs typeface="宋体" panose="02010600030101010101" pitchFamily="2" charset="-122"/>
              </a:rPr>
              <a:t>的理解</a:t>
            </a:r>
            <a:r>
              <a:rPr>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1">
              <a:buFont typeface="Arial" panose="020B0604020202020204" pitchFamily="34" charset="0"/>
              <a:buChar char="•"/>
            </a:pPr>
            <a:r>
              <a:rPr lang="en-US" altLang="zh-CN">
                <a:solidFill>
                  <a:schemeClr val="tx1"/>
                </a:solidFill>
                <a:latin typeface="宋体" panose="02010600030101010101" pitchFamily="2" charset="-122"/>
                <a:ea typeface="宋体" panose="02010600030101010101" pitchFamily="2" charset="-122"/>
                <a:cs typeface="宋体" panose="02010600030101010101" pitchFamily="2" charset="-122"/>
              </a:rPr>
              <a:t>我卡捷琳娜·伊万诺芙娜的爸爸是位上校，差点儿没当上省长，有时他家里大宴宾客，一请就是四十个人。</a:t>
            </a:r>
            <a:endParaRPr>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规则</a:t>
            </a:r>
            <a:r>
              <a:rPr lang="zh-CN" altLang="en-US"/>
              <a:t>分析</a:t>
            </a:r>
            <a:endParaRPr lang="zh-CN" altLang="en-US"/>
          </a:p>
        </p:txBody>
      </p:sp>
      <p:sp>
        <p:nvSpPr>
          <p:cNvPr id="3" name="内容占位符 2"/>
          <p:cNvSpPr>
            <a:spLocks noGrp="1"/>
          </p:cNvSpPr>
          <p:nvPr>
            <p:ph idx="1"/>
          </p:nvPr>
        </p:nvSpPr>
        <p:spPr/>
        <p:txBody>
          <a:bodyPr>
            <a:normAutofit lnSpcReduction="10000"/>
          </a:bodyPr>
          <a:p>
            <a:pPr>
              <a:buFont typeface="Wingdings" panose="05000000000000000000" charset="0"/>
              <a:buChar char="Ø"/>
            </a:pPr>
            <a:r>
              <a:t>非正反同义中的</a:t>
            </a:r>
            <a:r>
              <a:rPr lang="en-US" altLang="zh-CN"/>
              <a:t>“</a:t>
            </a:r>
            <a:r>
              <a:rPr lang="zh-CN" altLang="en-US"/>
              <a:t>了</a:t>
            </a:r>
            <a:r>
              <a:rPr lang="en-US" altLang="zh-CN"/>
              <a:t>”</a:t>
            </a:r>
            <a:endParaRPr lang="en-US" altLang="zh-CN"/>
          </a:p>
          <a:p>
            <a:endParaRPr lang="zh-CN" altLang="en-US"/>
          </a:p>
          <a:p>
            <a:pPr lvl="1"/>
            <a:r>
              <a:rPr lang="en-US" altLang="zh-CN" b="1">
                <a:latin typeface="微软雅黑" panose="020B0503020204020204" charset="-122"/>
                <a:cs typeface="微软雅黑" panose="020B0503020204020204" charset="-122"/>
              </a:rPr>
              <a:t>24</a:t>
            </a:r>
            <a:r>
              <a:rPr b="1">
                <a:latin typeface="微软雅黑" panose="020B0503020204020204" charset="-122"/>
                <a:cs typeface="微软雅黑" panose="020B0503020204020204" charset="-122"/>
              </a:rPr>
              <a:t>个：名词（命、气）</a:t>
            </a:r>
            <a:endParaRPr b="1">
              <a:latin typeface="微软雅黑" panose="020B0503020204020204" charset="-122"/>
              <a:cs typeface="微软雅黑" panose="020B0503020204020204" charset="-122"/>
            </a:endParaRPr>
          </a:p>
          <a:p>
            <a:pPr lvl="1" algn="l" defTabSz="914400">
              <a:lnSpc>
                <a:spcPct val="150000"/>
              </a:lnSpc>
              <a:buClrTx/>
              <a:buSzTx/>
            </a:pPr>
            <a:r>
              <a:rPr>
                <a:ea typeface="宋体" panose="02010600030101010101" pitchFamily="2" charset="-122"/>
              </a:rPr>
              <a:t>那个吴荪甫因股市狂跌而倾家荡产，差点没了</a:t>
            </a:r>
            <a:r>
              <a:rPr>
                <a:solidFill>
                  <a:srgbClr val="FF0000"/>
                </a:solidFill>
                <a:ea typeface="宋体" panose="02010600030101010101" pitchFamily="2" charset="-122"/>
              </a:rPr>
              <a:t>命</a:t>
            </a:r>
            <a:r>
              <a:rPr>
                <a:ea typeface="宋体" panose="02010600030101010101" pitchFamily="2" charset="-122"/>
              </a:rPr>
              <a:t>。</a:t>
            </a:r>
            <a:endParaRPr>
              <a:ea typeface="宋体" panose="02010600030101010101" pitchFamily="2" charset="-122"/>
            </a:endParaRPr>
          </a:p>
          <a:p>
            <a:pPr lvl="1" algn="l" defTabSz="914400">
              <a:lnSpc>
                <a:spcPct val="150000"/>
              </a:lnSpc>
              <a:buClrTx/>
              <a:buSzTx/>
            </a:pPr>
            <a:r>
              <a:rPr>
                <a:ea typeface="宋体" panose="02010600030101010101" pitchFamily="2" charset="-122"/>
              </a:rPr>
              <a:t>胖大婶紧紧的抱着她，让她差点没</a:t>
            </a:r>
            <a:r>
              <a:rPr>
                <a:solidFill>
                  <a:srgbClr val="FF0000"/>
                </a:solidFill>
                <a:ea typeface="宋体" panose="02010600030101010101" pitchFamily="2" charset="-122"/>
              </a:rPr>
              <a:t>气</a:t>
            </a:r>
            <a:r>
              <a:rPr>
                <a:ea typeface="宋体" panose="02010600030101010101" pitchFamily="2" charset="-122"/>
              </a:rPr>
              <a:t>了。</a:t>
            </a:r>
            <a:endParaRPr>
              <a:ea typeface="宋体" panose="02010600030101010101" pitchFamily="2" charset="-122"/>
            </a:endParaRPr>
          </a:p>
          <a:p>
            <a:pPr lvl="2"/>
          </a:p>
          <a:p>
            <a:pPr lvl="1"/>
            <a:r>
              <a:rPr lang="en-US" altLang="zh-CN" b="1"/>
              <a:t>2</a:t>
            </a:r>
            <a:r>
              <a:rPr b="1"/>
              <a:t>个：</a:t>
            </a:r>
            <a:r>
              <a:rPr lang="en-US" altLang="zh-CN" b="1"/>
              <a:t>“v</a:t>
            </a:r>
            <a:r>
              <a:rPr b="1"/>
              <a:t>得了</a:t>
            </a:r>
            <a:r>
              <a:rPr lang="en-US" altLang="zh-CN" b="1"/>
              <a:t>”</a:t>
            </a:r>
            <a:endParaRPr b="1"/>
          </a:p>
          <a:p>
            <a:pPr lvl="1" algn="l" defTabSz="914400">
              <a:lnSpc>
                <a:spcPct val="150000"/>
              </a:lnSpc>
              <a:buClrTx/>
              <a:buSzTx/>
            </a:pPr>
            <a:r>
              <a:rPr>
                <a:ea typeface="宋体" panose="02010600030101010101" pitchFamily="2" charset="-122"/>
              </a:rPr>
              <a:t>金船苦笑：“你已经和她朝过面，而且还差点</a:t>
            </a:r>
            <a:r>
              <a:rPr>
                <a:solidFill>
                  <a:srgbClr val="FF0000"/>
                </a:solidFill>
                <a:ea typeface="宋体" panose="02010600030101010101" pitchFamily="2" charset="-122"/>
              </a:rPr>
              <a:t>没逃脱得了</a:t>
            </a:r>
            <a:r>
              <a:rPr>
                <a:ea typeface="宋体" panose="02010600030101010101" pitchFamily="2" charset="-122"/>
              </a:rPr>
              <a:t>！</a:t>
            </a:r>
            <a:endParaRPr>
              <a:ea typeface="宋体" panose="02010600030101010101" pitchFamily="2" charset="-122"/>
            </a:endParaRPr>
          </a:p>
          <a:p>
            <a:pPr lvl="2"/>
          </a:p>
          <a:p>
            <a:pPr lvl="1"/>
            <a:r>
              <a:rPr lang="en-US" altLang="zh-CN" b="1"/>
              <a:t>1</a:t>
            </a:r>
            <a:r>
              <a:rPr b="1"/>
              <a:t>个：</a:t>
            </a:r>
            <a:r>
              <a:rPr lang="en-US" altLang="zh-CN" b="1"/>
              <a:t>“</a:t>
            </a:r>
            <a:r>
              <a:rPr b="1"/>
              <a:t>了</a:t>
            </a:r>
            <a:r>
              <a:rPr lang="en-US" altLang="zh-CN" b="1"/>
              <a:t>”</a:t>
            </a:r>
            <a:r>
              <a:rPr b="1"/>
              <a:t>出现在动宾短语的宾语中</a:t>
            </a:r>
            <a:endParaRPr b="1"/>
          </a:p>
          <a:p>
            <a:pPr lvl="1" algn="l" defTabSz="914400">
              <a:lnSpc>
                <a:spcPct val="150000"/>
              </a:lnSpc>
              <a:buClrTx/>
              <a:buSzTx/>
            </a:pPr>
            <a:r>
              <a:rPr>
                <a:ea typeface="宋体" panose="02010600030101010101" pitchFamily="2" charset="-122"/>
              </a:rPr>
              <a:t>乘员列队站在“大天使号”的机库里，面前的玛琉面色凝重地说：“现在，地球联合舰队正准备向奥布进攻……”众人差点没弄懂自己听到</a:t>
            </a:r>
            <a:r>
              <a:rPr>
                <a:solidFill>
                  <a:srgbClr val="FF0000"/>
                </a:solidFill>
                <a:ea typeface="宋体" panose="02010600030101010101" pitchFamily="2" charset="-122"/>
              </a:rPr>
              <a:t>了</a:t>
            </a:r>
            <a:r>
              <a:rPr>
                <a:ea typeface="宋体" panose="02010600030101010101" pitchFamily="2" charset="-122"/>
              </a:rPr>
              <a:t>什么，个个满脸错愕，要不就是大为震惊。</a:t>
            </a:r>
            <a:endParaRPr>
              <a:ea typeface="宋体" panose="02010600030101010101" pitchFamily="2" charset="-122"/>
            </a:endParaRPr>
          </a:p>
          <a:p>
            <a:pPr marL="228600" lvl="0" indent="-228600">
              <a:buFont typeface="Arial" panose="020B0604020202020204" pitchFamily="34" charset="0"/>
              <a:buChar char="•"/>
            </a:pPr>
            <a:endParaRPr>
              <a:solidFill>
                <a:schemeClr val="tx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规则</a:t>
            </a:r>
            <a:r>
              <a:rPr lang="zh-CN" altLang="en-US"/>
              <a:t>分析</a:t>
            </a:r>
            <a:endParaRPr lang="zh-CN" altLang="en-US"/>
          </a:p>
        </p:txBody>
      </p:sp>
      <p:sp>
        <p:nvSpPr>
          <p:cNvPr id="3" name="内容占位符 2"/>
          <p:cNvSpPr>
            <a:spLocks noGrp="1"/>
          </p:cNvSpPr>
          <p:nvPr>
            <p:ph idx="1"/>
          </p:nvPr>
        </p:nvSpPr>
        <p:spPr>
          <a:xfrm>
            <a:off x="669925" y="952500"/>
            <a:ext cx="10852150" cy="5718175"/>
          </a:xfrm>
        </p:spPr>
        <p:txBody>
          <a:bodyPr>
            <a:normAutofit lnSpcReduction="20000"/>
          </a:bodyPr>
          <a:p>
            <a:pPr lvl="0">
              <a:buFont typeface="Wingdings" panose="05000000000000000000" charset="0"/>
              <a:buChar char="Ø"/>
            </a:pPr>
            <a:r>
              <a:rPr>
                <a:sym typeface="+mn-ea"/>
              </a:rPr>
              <a:t>非正反同义中的</a:t>
            </a:r>
            <a:r>
              <a:rPr lang="en-US" altLang="zh-CN">
                <a:sym typeface="+mn-ea"/>
              </a:rPr>
              <a:t>“</a:t>
            </a:r>
            <a:r>
              <a:rPr>
                <a:sym typeface="+mn-ea"/>
              </a:rPr>
              <a:t>就</a:t>
            </a:r>
            <a:r>
              <a:rPr lang="en-US" altLang="zh-CN">
                <a:sym typeface="+mn-ea"/>
              </a:rPr>
              <a:t>”</a:t>
            </a:r>
            <a:r>
              <a:rPr>
                <a:sym typeface="+mn-ea"/>
              </a:rPr>
              <a:t>、</a:t>
            </a:r>
            <a:r>
              <a:rPr lang="en-US" altLang="zh-CN">
                <a:sym typeface="+mn-ea"/>
              </a:rPr>
              <a:t>“</a:t>
            </a:r>
            <a:r>
              <a:rPr>
                <a:sym typeface="+mn-ea"/>
              </a:rPr>
              <a:t>只</a:t>
            </a:r>
            <a:r>
              <a:rPr lang="en-US" altLang="zh-CN">
                <a:sym typeface="+mn-ea"/>
              </a:rPr>
              <a:t>”</a:t>
            </a:r>
            <a:endParaRPr lang="en-US" altLang="zh-CN">
              <a:solidFill>
                <a:schemeClr val="tx1"/>
              </a:solidFill>
              <a:sym typeface="+mn-ea"/>
            </a:endParaRPr>
          </a:p>
          <a:p>
            <a:pPr marL="685800" lvl="1" indent="-228600" algn="l" defTabSz="914400">
              <a:lnSpc>
                <a:spcPct val="150000"/>
              </a:lnSpc>
              <a:buClrTx/>
              <a:buSzTx/>
              <a:buFont typeface="Arial" panose="020B0604020202020204" pitchFamily="34" charset="0"/>
              <a:buChar char="•"/>
            </a:pPr>
            <a:r>
              <a:rPr>
                <a:ea typeface="宋体" panose="02010600030101010101" pitchFamily="2" charset="-122"/>
                <a:sym typeface="+mn-ea"/>
              </a:rPr>
              <a:t>你知道吗：这样的大刀也对付过爱国学生哩！我就差点没有吃这样一刀。</a:t>
            </a:r>
            <a:endParaRPr>
              <a:ea typeface="宋体" panose="02010600030101010101" pitchFamily="2" charset="-122"/>
              <a:sym typeface="+mn-ea"/>
            </a:endParaRPr>
          </a:p>
          <a:p>
            <a:pPr marL="685800" lvl="1" indent="-228600" algn="l" defTabSz="914400">
              <a:lnSpc>
                <a:spcPct val="150000"/>
              </a:lnSpc>
              <a:buClrTx/>
              <a:buSzTx/>
              <a:buFont typeface="Arial" panose="020B0604020202020204" pitchFamily="34" charset="0"/>
              <a:buChar char="•"/>
            </a:pPr>
            <a:r>
              <a:rPr>
                <a:ea typeface="宋体" panose="02010600030101010101" pitchFamily="2" charset="-122"/>
                <a:sym typeface="+mn-ea"/>
              </a:rPr>
              <a:t>上官流虹尖声高叫，就差点没有吐出一口鲜血。</a:t>
            </a:r>
            <a:endParaRPr>
              <a:ea typeface="宋体" panose="02010600030101010101" pitchFamily="2" charset="-122"/>
              <a:sym typeface="+mn-ea"/>
            </a:endParaRPr>
          </a:p>
          <a:p>
            <a:pPr marL="685800" lvl="1" indent="-228600" algn="l" defTabSz="914400">
              <a:lnSpc>
                <a:spcPct val="150000"/>
              </a:lnSpc>
              <a:buClrTx/>
              <a:buSzTx/>
              <a:buFont typeface="Arial" panose="020B0604020202020204" pitchFamily="34" charset="0"/>
              <a:buChar char="•"/>
            </a:pPr>
            <a:r>
              <a:rPr>
                <a:ea typeface="宋体" panose="02010600030101010101" pitchFamily="2" charset="-122"/>
                <a:sym typeface="+mn-ea"/>
              </a:rPr>
              <a:t>那棍子只差一点儿没有打着他的脑袋。</a:t>
            </a:r>
            <a:endParaRPr>
              <a:ea typeface="宋体" panose="02010600030101010101" pitchFamily="2" charset="-122"/>
              <a:sym typeface="+mn-ea"/>
            </a:endParaRPr>
          </a:p>
          <a:p>
            <a:pPr marL="57150" lvl="1" indent="-285750">
              <a:buFont typeface="Wingdings" panose="05000000000000000000" charset="0"/>
              <a:buChar char="Ø"/>
            </a:pPr>
            <a:r>
              <a:rPr>
                <a:sym typeface="+mn-ea"/>
              </a:rPr>
              <a:t>非正反同义中的</a:t>
            </a:r>
            <a:r>
              <a:rPr lang="en-US" altLang="zh-CN">
                <a:sym typeface="+mn-ea"/>
              </a:rPr>
              <a:t>“</a:t>
            </a:r>
            <a:r>
              <a:rPr>
                <a:sym typeface="+mn-ea"/>
              </a:rPr>
              <a:t>就</a:t>
            </a:r>
            <a:r>
              <a:rPr lang="en-US" altLang="zh-CN">
                <a:sym typeface="+mn-ea"/>
              </a:rPr>
              <a:t>”</a:t>
            </a:r>
            <a:r>
              <a:rPr>
                <a:sym typeface="+mn-ea"/>
              </a:rPr>
              <a:t>、</a:t>
            </a:r>
            <a:r>
              <a:rPr lang="en-US" altLang="zh-CN">
                <a:sym typeface="+mn-ea"/>
              </a:rPr>
              <a:t>“</a:t>
            </a:r>
            <a:r>
              <a:rPr>
                <a:sym typeface="+mn-ea"/>
              </a:rPr>
              <a:t>只</a:t>
            </a:r>
            <a:r>
              <a:rPr lang="en-US" altLang="zh-CN">
                <a:sym typeface="+mn-ea"/>
              </a:rPr>
              <a:t>”</a:t>
            </a:r>
            <a:endParaRPr lang="en-US" altLang="zh-CN">
              <a:solidFill>
                <a:schemeClr val="tx1"/>
              </a:solidFill>
              <a:sym typeface="+mn-ea"/>
            </a:endParaRPr>
          </a:p>
          <a:p>
            <a:pPr marL="685800" lvl="1" indent="-228600" algn="l" defTabSz="914400">
              <a:lnSpc>
                <a:spcPct val="150000"/>
              </a:lnSpc>
              <a:buClrTx/>
              <a:buSzTx/>
              <a:buFont typeface="Arial" panose="020B0604020202020204" pitchFamily="34" charset="0"/>
              <a:buChar char="•"/>
            </a:pPr>
            <a:r>
              <a:rPr>
                <a:ea typeface="宋体" panose="02010600030101010101" pitchFamily="2" charset="-122"/>
                <a:sym typeface="+mn-ea"/>
              </a:rPr>
              <a:t>早上静海源的欢迎仪式皇马</a:t>
            </a:r>
            <a:r>
              <a:rPr>
                <a:solidFill>
                  <a:srgbClr val="FF0000"/>
                </a:solidFill>
                <a:ea typeface="宋体" panose="02010600030101010101" pitchFamily="2" charset="-122"/>
                <a:sym typeface="+mn-ea"/>
              </a:rPr>
              <a:t>就差点</a:t>
            </a:r>
            <a:r>
              <a:rPr>
                <a:ea typeface="宋体" panose="02010600030101010101" pitchFamily="2" charset="-122"/>
                <a:sym typeface="+mn-ea"/>
              </a:rPr>
              <a:t>没给面子不下车，而下午又突然传出皇马要训练的消息，而这一时间原本是红塔方面让皇马休息的。</a:t>
            </a:r>
            <a:endParaRPr>
              <a:solidFill>
                <a:schemeClr val="tx1"/>
              </a:solidFill>
              <a:ea typeface="宋体" panose="02010600030101010101" pitchFamily="2" charset="-122"/>
            </a:endParaRPr>
          </a:p>
          <a:p>
            <a:pPr marL="685800" lvl="1" indent="-228600" algn="l" defTabSz="914400">
              <a:lnSpc>
                <a:spcPct val="150000"/>
              </a:lnSpc>
              <a:buClrTx/>
              <a:buSzTx/>
              <a:buFont typeface="Arial" panose="020B0604020202020204" pitchFamily="34" charset="0"/>
              <a:buChar char="•"/>
            </a:pPr>
            <a:r>
              <a:rPr>
                <a:ea typeface="宋体" panose="02010600030101010101" pitchFamily="2" charset="-122"/>
                <a:sym typeface="+mn-ea"/>
              </a:rPr>
              <a:t>现在的大楼越建越高，越来越像个迷宫，我稍不留意就会走错了地方，有一次，我去爸爸的新居</a:t>
            </a:r>
            <a:r>
              <a:rPr>
                <a:solidFill>
                  <a:srgbClr val="FF0000"/>
                </a:solidFill>
                <a:ea typeface="宋体" panose="02010600030101010101" pitchFamily="2" charset="-122"/>
                <a:sym typeface="+mn-ea"/>
              </a:rPr>
              <a:t>就差点儿</a:t>
            </a:r>
            <a:r>
              <a:rPr>
                <a:ea typeface="宋体" panose="02010600030101010101" pitchFamily="2" charset="-122"/>
                <a:sym typeface="+mn-ea"/>
              </a:rPr>
              <a:t>没有找到他，如果后来不凭借电话让他找我，我根本就无法与他相见。</a:t>
            </a:r>
            <a:endParaRPr>
              <a:ea typeface="宋体" panose="02010600030101010101" pitchFamily="2" charset="-122"/>
              <a:sym typeface="+mn-ea"/>
            </a:endParaRPr>
          </a:p>
          <a:p>
            <a:pPr marL="457200" lvl="2" indent="-228600">
              <a:buFont typeface="Arial" panose="020B0604020202020204" pitchFamily="34" charset="0"/>
              <a:buChar char="•"/>
            </a:pPr>
            <a:endParaRPr>
              <a:sym typeface="+mn-ea"/>
            </a:endParaRPr>
          </a:p>
          <a:p>
            <a:pPr marL="457200" lvl="2" indent="-228600">
              <a:buFont typeface="Arial" panose="020B0604020202020204" pitchFamily="34" charset="0"/>
              <a:buChar char="•"/>
            </a:pPr>
            <a:r>
              <a:rPr lang="en-US" altLang="zh-CN">
                <a:sym typeface="+mn-ea"/>
              </a:rPr>
              <a:t>“</a:t>
            </a:r>
            <a:r>
              <a:rPr>
                <a:sym typeface="+mn-ea"/>
              </a:rPr>
              <a:t>只差点没</a:t>
            </a:r>
            <a:r>
              <a:rPr lang="en-US" altLang="zh-CN">
                <a:sym typeface="+mn-ea"/>
              </a:rPr>
              <a:t>”</a:t>
            </a:r>
            <a:r>
              <a:rPr>
                <a:sym typeface="+mn-ea"/>
              </a:rPr>
              <a:t>，</a:t>
            </a:r>
            <a:r>
              <a:rPr lang="en-US" altLang="zh-CN">
                <a:sym typeface="+mn-ea"/>
              </a:rPr>
              <a:t>“</a:t>
            </a:r>
            <a:r>
              <a:rPr>
                <a:sym typeface="+mn-ea"/>
              </a:rPr>
              <a:t>就差点没</a:t>
            </a:r>
            <a:r>
              <a:rPr lang="en-US" altLang="zh-CN">
                <a:sym typeface="+mn-ea"/>
              </a:rPr>
              <a:t>”</a:t>
            </a:r>
            <a:r>
              <a:rPr>
                <a:sym typeface="+mn-ea"/>
              </a:rPr>
              <a:t>，有些</a:t>
            </a:r>
            <a:r>
              <a:rPr>
                <a:sym typeface="+mn-ea"/>
              </a:rPr>
              <a:t>可以省略生成</a:t>
            </a:r>
            <a:r>
              <a:rPr lang="en-US" altLang="zh-CN">
                <a:sym typeface="+mn-ea"/>
              </a:rPr>
              <a:t>“</a:t>
            </a:r>
            <a:r>
              <a:rPr>
                <a:sym typeface="+mn-ea"/>
              </a:rPr>
              <a:t>只差没</a:t>
            </a:r>
            <a:r>
              <a:rPr lang="en-US" altLang="zh-CN">
                <a:sym typeface="+mn-ea"/>
              </a:rPr>
              <a:t>”</a:t>
            </a:r>
            <a:r>
              <a:rPr>
                <a:sym typeface="+mn-ea"/>
              </a:rPr>
              <a:t>，</a:t>
            </a:r>
            <a:r>
              <a:rPr lang="en-US" altLang="zh-CN">
                <a:sym typeface="+mn-ea"/>
              </a:rPr>
              <a:t>“</a:t>
            </a:r>
            <a:r>
              <a:rPr>
                <a:sym typeface="+mn-ea"/>
              </a:rPr>
              <a:t>就差没</a:t>
            </a:r>
            <a:r>
              <a:rPr lang="en-US" altLang="zh-CN">
                <a:sym typeface="+mn-ea"/>
              </a:rPr>
              <a:t>”</a:t>
            </a:r>
            <a:r>
              <a:rPr>
                <a:sym typeface="+mn-ea"/>
              </a:rPr>
              <a:t>？</a:t>
            </a:r>
            <a:endParaRPr>
              <a:sym typeface="+mn-ea"/>
            </a:endParaRPr>
          </a:p>
          <a:p>
            <a:pPr marL="914400" lvl="3" indent="-228600">
              <a:buFont typeface="Arial" panose="020B0604020202020204" pitchFamily="34" charset="0"/>
              <a:buChar char="•"/>
            </a:pPr>
            <a:r>
              <a:rPr kern="0">
                <a:latin typeface="宋体" panose="02010600030101010101" pitchFamily="2" charset="-122"/>
                <a:ea typeface="宋体" panose="02010600030101010101" pitchFamily="2" charset="-122"/>
                <a:cs typeface="Times New Roman" panose="02020603050405020304" pitchFamily="18" charset="0"/>
                <a:sym typeface="+mn-ea"/>
              </a:rPr>
              <a:t>他气得就差没口吐白沫。</a:t>
            </a:r>
            <a:endParaRPr kern="0">
              <a:latin typeface="宋体" panose="02010600030101010101" pitchFamily="2" charset="-122"/>
              <a:ea typeface="宋体" panose="02010600030101010101" pitchFamily="2" charset="-122"/>
              <a:cs typeface="Times New Roman" panose="02020603050405020304" pitchFamily="18" charset="0"/>
              <a:sym typeface="+mn-ea"/>
            </a:endParaRPr>
          </a:p>
          <a:p>
            <a:pPr marL="914400" lvl="3" indent="-228600">
              <a:buFont typeface="Arial" panose="020B0604020202020204" pitchFamily="34" charset="0"/>
              <a:buChar char="•"/>
            </a:pPr>
            <a:r>
              <a:rPr>
                <a:ea typeface="宋体" panose="02010600030101010101" pitchFamily="2" charset="-122"/>
                <a:sym typeface="+mn-ea"/>
              </a:rPr>
              <a:t>上官流虹尖声高叫，就差点没有吐出一口鲜血。</a:t>
            </a:r>
            <a:endParaRPr>
              <a:sym typeface="+mn-ea"/>
            </a:endParaRPr>
          </a:p>
          <a:p>
            <a:pPr marL="685800" lvl="1" indent="-228600">
              <a:buFont typeface="Arial" panose="020B0604020202020204" pitchFamily="34" charset="0"/>
              <a:buChar char="•"/>
            </a:pPr>
            <a:endParaRPr lang="zh-CN" altLang="en-US"/>
          </a:p>
          <a:p>
            <a:pPr marL="228600" lvl="0" indent="-228600">
              <a:buFont typeface="Arial" panose="020B0604020202020204" pitchFamily="34" charset="0"/>
              <a:buChar char="•"/>
            </a:pPr>
            <a:endParaRPr lang="zh-CN" altLang="en-US">
              <a:solidFill>
                <a:schemeClr val="tx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规则</a:t>
            </a:r>
            <a:r>
              <a:rPr lang="zh-CN" altLang="en-US"/>
              <a:t>分析</a:t>
            </a:r>
            <a:endParaRPr lang="zh-CN" altLang="en-US"/>
          </a:p>
        </p:txBody>
      </p:sp>
      <p:sp>
        <p:nvSpPr>
          <p:cNvPr id="3" name="内容占位符 2"/>
          <p:cNvSpPr>
            <a:spLocks noGrp="1"/>
          </p:cNvSpPr>
          <p:nvPr>
            <p:ph idx="1"/>
          </p:nvPr>
        </p:nvSpPr>
        <p:spPr>
          <a:xfrm>
            <a:off x="669925" y="952500"/>
            <a:ext cx="10852150" cy="5906135"/>
          </a:xfrm>
        </p:spPr>
        <p:txBody>
          <a:bodyPr>
            <a:normAutofit lnSpcReduction="10000"/>
          </a:bodyPr>
          <a:p>
            <a:pPr>
              <a:buFont typeface="Wingdings" panose="05000000000000000000" charset="0"/>
              <a:buChar char="Ø"/>
            </a:pPr>
            <a:r>
              <a:rPr lang="en-US" altLang="zh-CN"/>
              <a:t>X</a:t>
            </a:r>
            <a:r>
              <a:t>是被动、处置或使役结构：</a:t>
            </a:r>
            <a:r>
              <a:rPr>
                <a:sym typeface="+mn-ea"/>
              </a:rPr>
              <a:t>把、被、给、让</a:t>
            </a:r>
            <a:endParaRPr>
              <a:sym typeface="+mn-ea"/>
            </a:endParaRPr>
          </a:p>
          <a:p>
            <a:pPr lvl="1" algn="l" defTabSz="914400">
              <a:lnSpc>
                <a:spcPct val="150000"/>
              </a:lnSpc>
              <a:buClrTx/>
              <a:buSzTx/>
            </a:pPr>
            <a:r>
              <a:rPr>
                <a:ea typeface="宋体" panose="02010600030101010101" pitchFamily="2" charset="-122"/>
              </a:rPr>
              <a:t>群众拍手称快，高兴感激的百姓差点没把派出所门槛踩破。</a:t>
            </a:r>
            <a:endParaRPr>
              <a:ea typeface="宋体" panose="02010600030101010101" pitchFamily="2" charset="-122"/>
            </a:endParaRPr>
          </a:p>
          <a:p>
            <a:pPr lvl="1" algn="l" defTabSz="914400">
              <a:lnSpc>
                <a:spcPct val="150000"/>
              </a:lnSpc>
              <a:buClrTx/>
              <a:buSzTx/>
            </a:pPr>
            <a:r>
              <a:rPr lang="en-US" altLang="zh-CN" b="1"/>
              <a:t>例外：</a:t>
            </a:r>
            <a:endParaRPr lang="en-US" altLang="zh-CN" b="1"/>
          </a:p>
          <a:p>
            <a:pPr lvl="1" algn="l" defTabSz="914400">
              <a:lnSpc>
                <a:spcPct val="150000"/>
              </a:lnSpc>
              <a:buClrTx/>
              <a:buSzTx/>
            </a:pPr>
            <a:r>
              <a:rPr>
                <a:ea typeface="宋体" panose="02010600030101010101" pitchFamily="2" charset="-122"/>
              </a:rPr>
              <a:t>早上静海源的欢迎仪式皇马就差点没给面子不下车，而下午又突然传出皇马要训练的消息，而这一时间原本是红塔方面让皇马休息的。</a:t>
            </a:r>
            <a:endParaRPr>
              <a:ea typeface="宋体" panose="02010600030101010101" pitchFamily="2" charset="-122"/>
            </a:endParaRPr>
          </a:p>
          <a:p>
            <a:pPr lvl="1" algn="l" defTabSz="914400">
              <a:lnSpc>
                <a:spcPct val="150000"/>
              </a:lnSpc>
              <a:buClrTx/>
              <a:buSzTx/>
            </a:pPr>
            <a:r>
              <a:rPr>
                <a:ea typeface="宋体" panose="02010600030101010101" pitchFamily="2" charset="-122"/>
              </a:rPr>
              <a:t>刚才我都差点没把你认出来。</a:t>
            </a:r>
            <a:endParaRPr>
              <a:ea typeface="宋体" panose="02010600030101010101" pitchFamily="2" charset="-122"/>
            </a:endParaRPr>
          </a:p>
          <a:p/>
          <a:p>
            <a:endParaRPr lang="en-US" altLang="zh-CN">
              <a:sym typeface="+mn-ea"/>
            </a:endParaRPr>
          </a:p>
          <a:p>
            <a:endParaRPr>
              <a:sym typeface="+mn-ea"/>
            </a:endParaRPr>
          </a:p>
          <a:p>
            <a:r>
              <a:rPr>
                <a:sym typeface="+mn-ea"/>
              </a:rPr>
              <a:t>上述规则只能覆盖所有语料的</a:t>
            </a:r>
            <a:r>
              <a:rPr lang="en-US" altLang="zh-CN">
                <a:sym typeface="+mn-ea"/>
              </a:rPr>
              <a:t>41.44%</a:t>
            </a:r>
            <a:r>
              <a:rPr>
                <a:sym typeface="+mn-ea"/>
              </a:rPr>
              <a:t>，如果将无规则语料统一处理为正反同义，则准确率为</a:t>
            </a:r>
            <a:r>
              <a:rPr lang="en-US" altLang="zh-CN">
                <a:sym typeface="+mn-ea"/>
              </a:rPr>
              <a:t>92.84%</a:t>
            </a:r>
            <a:endParaRPr lang="en-US" altLang="zh-CN">
              <a:sym typeface="+mn-ea"/>
            </a:endParaRPr>
          </a:p>
        </p:txBody>
      </p:sp>
      <p:graphicFrame>
        <p:nvGraphicFramePr>
          <p:cNvPr id="4" name="表格 3"/>
          <p:cNvGraphicFramePr/>
          <p:nvPr>
            <p:custDataLst>
              <p:tags r:id="rId1"/>
            </p:custDataLst>
          </p:nvPr>
        </p:nvGraphicFramePr>
        <p:xfrm>
          <a:off x="1912620" y="3607435"/>
          <a:ext cx="8533765" cy="1143000"/>
        </p:xfrm>
        <a:graphic>
          <a:graphicData uri="http://schemas.openxmlformats.org/drawingml/2006/table">
            <a:tbl>
              <a:tblPr firstRow="1" bandRow="1">
                <a:tableStyleId>{5C22544A-7EE6-4342-B048-85BDC9FD1C3A}</a:tableStyleId>
              </a:tblPr>
              <a:tblGrid>
                <a:gridCol w="1706245"/>
                <a:gridCol w="1706245"/>
                <a:gridCol w="1706245"/>
                <a:gridCol w="1706245"/>
                <a:gridCol w="1706245"/>
              </a:tblGrid>
              <a:tr h="381000">
                <a:tc>
                  <a:txBody>
                    <a:bodyPr/>
                    <a:p>
                      <a:pPr>
                        <a:buNone/>
                      </a:pPr>
                      <a:endParaRPr lang="zh-CN" altLang="en-US"/>
                    </a:p>
                  </a:txBody>
                  <a:tcPr/>
                </a:tc>
                <a:tc>
                  <a:txBody>
                    <a:bodyPr/>
                    <a:p>
                      <a:pPr>
                        <a:buNone/>
                      </a:pPr>
                      <a:r>
                        <a:rPr lang="zh-CN" altLang="en-US"/>
                        <a:t>把</a:t>
                      </a:r>
                      <a:endParaRPr lang="zh-CN" altLang="en-US"/>
                    </a:p>
                  </a:txBody>
                  <a:tcPr/>
                </a:tc>
                <a:tc>
                  <a:txBody>
                    <a:bodyPr/>
                    <a:p>
                      <a:pPr>
                        <a:buNone/>
                      </a:pPr>
                      <a:r>
                        <a:rPr lang="zh-CN" altLang="en-US"/>
                        <a:t>被</a:t>
                      </a:r>
                      <a:endParaRPr lang="zh-CN" altLang="en-US"/>
                    </a:p>
                  </a:txBody>
                  <a:tcPr/>
                </a:tc>
                <a:tc>
                  <a:txBody>
                    <a:bodyPr/>
                    <a:p>
                      <a:pPr>
                        <a:buNone/>
                      </a:pPr>
                      <a:r>
                        <a:rPr lang="zh-CN" altLang="en-US"/>
                        <a:t>给</a:t>
                      </a:r>
                      <a:endParaRPr lang="zh-CN" altLang="en-US"/>
                    </a:p>
                  </a:txBody>
                  <a:tcPr/>
                </a:tc>
                <a:tc>
                  <a:txBody>
                    <a:bodyPr/>
                    <a:p>
                      <a:pPr>
                        <a:buNone/>
                      </a:pPr>
                      <a:r>
                        <a:rPr lang="zh-CN" altLang="en-US"/>
                        <a:t>让</a:t>
                      </a:r>
                      <a:endParaRPr lang="zh-CN" altLang="en-US"/>
                    </a:p>
                  </a:txBody>
                  <a:tcPr/>
                </a:tc>
              </a:tr>
              <a:tr h="381000">
                <a:tc>
                  <a:txBody>
                    <a:bodyPr/>
                    <a:p>
                      <a:pPr>
                        <a:buNone/>
                      </a:pPr>
                      <a:r>
                        <a:rPr lang="zh-CN" altLang="en-US"/>
                        <a:t>正反同义</a:t>
                      </a:r>
                      <a:endParaRPr lang="zh-CN" altLang="en-US"/>
                    </a:p>
                  </a:txBody>
                  <a:tcPr/>
                </a:tc>
                <a:tc>
                  <a:txBody>
                    <a:bodyPr/>
                    <a:p>
                      <a:pPr>
                        <a:buNone/>
                      </a:pPr>
                      <a:r>
                        <a:rPr lang="en-US" altLang="zh-CN"/>
                        <a:t>336</a:t>
                      </a:r>
                      <a:endParaRPr lang="en-US" altLang="zh-CN"/>
                    </a:p>
                  </a:txBody>
                  <a:tcPr/>
                </a:tc>
                <a:tc>
                  <a:txBody>
                    <a:bodyPr/>
                    <a:p>
                      <a:pPr>
                        <a:buNone/>
                      </a:pPr>
                      <a:r>
                        <a:rPr lang="en-US" altLang="zh-CN"/>
                        <a:t>93</a:t>
                      </a:r>
                      <a:endParaRPr lang="en-US" altLang="zh-CN"/>
                    </a:p>
                  </a:txBody>
                  <a:tcPr/>
                </a:tc>
                <a:tc>
                  <a:txBody>
                    <a:bodyPr/>
                    <a:p>
                      <a:pPr>
                        <a:buNone/>
                      </a:pPr>
                      <a:r>
                        <a:rPr lang="en-US" altLang="zh-CN"/>
                        <a:t>45</a:t>
                      </a:r>
                      <a:endParaRPr lang="en-US" altLang="zh-CN"/>
                    </a:p>
                  </a:txBody>
                  <a:tcPr/>
                </a:tc>
                <a:tc>
                  <a:txBody>
                    <a:bodyPr/>
                    <a:p>
                      <a:pPr>
                        <a:buNone/>
                      </a:pPr>
                      <a:r>
                        <a:rPr lang="en-US" altLang="zh-CN"/>
                        <a:t>82</a:t>
                      </a:r>
                      <a:endParaRPr lang="en-US" altLang="zh-CN"/>
                    </a:p>
                  </a:txBody>
                  <a:tcPr/>
                </a:tc>
              </a:tr>
              <a:tr h="381000">
                <a:tc>
                  <a:txBody>
                    <a:bodyPr/>
                    <a:p>
                      <a:pPr>
                        <a:buNone/>
                      </a:pPr>
                      <a:r>
                        <a:rPr lang="zh-CN" altLang="en-US"/>
                        <a:t>非正反同义</a:t>
                      </a:r>
                      <a:endParaRPr lang="zh-CN" altLang="en-US"/>
                    </a:p>
                  </a:txBody>
                  <a:tcPr/>
                </a:tc>
                <a:tc>
                  <a:txBody>
                    <a:bodyPr/>
                    <a:p>
                      <a:pPr>
                        <a:buNone/>
                      </a:pPr>
                      <a:r>
                        <a:rPr lang="en-US" altLang="zh-CN"/>
                        <a:t>1</a:t>
                      </a:r>
                      <a:endParaRPr lang="en-US" altLang="zh-CN"/>
                    </a:p>
                  </a:txBody>
                  <a:tcPr/>
                </a:tc>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0</a:t>
                      </a:r>
                      <a:endParaRPr lang="en-US" altLang="zh-CN"/>
                    </a:p>
                  </a:txBody>
                  <a:tcPr/>
                </a:tc>
              </a:tr>
            </a:tbl>
          </a:graphicData>
        </a:graphic>
      </p:graphicFrame>
      <p:graphicFrame>
        <p:nvGraphicFramePr>
          <p:cNvPr id="7" name="表格 6"/>
          <p:cNvGraphicFramePr/>
          <p:nvPr>
            <p:custDataLst>
              <p:tags r:id="rId2"/>
            </p:custDataLst>
          </p:nvPr>
        </p:nvGraphicFramePr>
        <p:xfrm>
          <a:off x="1830070" y="5383530"/>
          <a:ext cx="8533765" cy="1143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p>
                      <a:pPr>
                        <a:buNone/>
                      </a:pPr>
                      <a:endParaRPr lang="zh-CN" altLang="en-US"/>
                    </a:p>
                  </a:txBody>
                  <a:tcPr/>
                </a:tc>
                <a:tc>
                  <a:txBody>
                    <a:bodyPr/>
                    <a:p>
                      <a:pPr>
                        <a:buNone/>
                      </a:pPr>
                      <a:r>
                        <a:rPr lang="zh-CN" altLang="en-US"/>
                        <a:t>规则覆盖</a:t>
                      </a:r>
                      <a:endParaRPr lang="zh-CN" altLang="en-US"/>
                    </a:p>
                  </a:txBody>
                  <a:tcPr/>
                </a:tc>
                <a:tc>
                  <a:txBody>
                    <a:bodyPr/>
                    <a:p>
                      <a:pPr>
                        <a:buNone/>
                      </a:pPr>
                      <a:r>
                        <a:rPr lang="zh-CN" altLang="en-US"/>
                        <a:t>无规则</a:t>
                      </a:r>
                      <a:endParaRPr lang="zh-CN" altLang="en-US"/>
                    </a:p>
                  </a:txBody>
                  <a:tcPr/>
                </a:tc>
                <a:tc>
                  <a:txBody>
                    <a:bodyPr/>
                    <a:p>
                      <a:pPr>
                        <a:buNone/>
                      </a:pPr>
                      <a:r>
                        <a:rPr lang="zh-CN" altLang="en-US"/>
                        <a:t>总数</a:t>
                      </a:r>
                      <a:endParaRPr lang="zh-CN" altLang="en-US"/>
                    </a:p>
                  </a:txBody>
                  <a:tcPr/>
                </a:tc>
              </a:tr>
              <a:tr h="381000">
                <a:tc>
                  <a:txBody>
                    <a:bodyPr/>
                    <a:p>
                      <a:pPr>
                        <a:buNone/>
                      </a:pPr>
                      <a:r>
                        <a:rPr lang="zh-CN" altLang="en-US"/>
                        <a:t>正反同义</a:t>
                      </a:r>
                      <a:endParaRPr lang="zh-CN" altLang="en-US"/>
                    </a:p>
                  </a:txBody>
                  <a:tcPr/>
                </a:tc>
                <a:tc>
                  <a:txBody>
                    <a:bodyPr/>
                    <a:p>
                      <a:pPr>
                        <a:buNone/>
                      </a:pPr>
                      <a:r>
                        <a:rPr lang="en-US" altLang="zh-CN"/>
                        <a:t>920</a:t>
                      </a:r>
                      <a:endParaRPr lang="en-US" altLang="zh-CN"/>
                    </a:p>
                  </a:txBody>
                  <a:tcPr/>
                </a:tc>
                <a:tc>
                  <a:txBody>
                    <a:bodyPr/>
                    <a:p>
                      <a:pPr>
                        <a:buNone/>
                      </a:pPr>
                      <a:r>
                        <a:rPr lang="en-US" altLang="zh-CN"/>
                        <a:t>1192</a:t>
                      </a:r>
                      <a:endParaRPr lang="en-US" altLang="zh-CN"/>
                    </a:p>
                  </a:txBody>
                  <a:tcPr/>
                </a:tc>
                <a:tc>
                  <a:txBody>
                    <a:bodyPr/>
                    <a:p>
                      <a:pPr>
                        <a:buNone/>
                      </a:pPr>
                      <a:r>
                        <a:rPr lang="en-US" altLang="zh-CN"/>
                        <a:t>2112</a:t>
                      </a:r>
                      <a:endParaRPr lang="en-US" altLang="zh-CN"/>
                    </a:p>
                  </a:txBody>
                  <a:tcPr/>
                </a:tc>
              </a:tr>
              <a:tr h="381000">
                <a:tc>
                  <a:txBody>
                    <a:bodyPr/>
                    <a:p>
                      <a:pPr>
                        <a:buNone/>
                      </a:pPr>
                      <a:r>
                        <a:rPr lang="zh-CN" altLang="en-US"/>
                        <a:t>非正反同义</a:t>
                      </a:r>
                      <a:endParaRPr lang="zh-CN" altLang="en-US"/>
                    </a:p>
                  </a:txBody>
                  <a:tcPr/>
                </a:tc>
                <a:tc>
                  <a:txBody>
                    <a:bodyPr/>
                    <a:p>
                      <a:pPr>
                        <a:buNone/>
                      </a:pPr>
                      <a:r>
                        <a:rPr lang="en-US" altLang="zh-CN"/>
                        <a:t>41</a:t>
                      </a:r>
                      <a:endParaRPr lang="en-US" altLang="zh-CN"/>
                    </a:p>
                  </a:txBody>
                  <a:tcPr/>
                </a:tc>
                <a:tc>
                  <a:txBody>
                    <a:bodyPr/>
                    <a:p>
                      <a:pPr>
                        <a:buNone/>
                      </a:pPr>
                      <a:r>
                        <a:rPr lang="en-US" altLang="zh-CN"/>
                        <a:t>166</a:t>
                      </a:r>
                      <a:endParaRPr lang="en-US" altLang="zh-CN"/>
                    </a:p>
                  </a:txBody>
                  <a:tcPr/>
                </a:tc>
                <a:tc>
                  <a:txBody>
                    <a:bodyPr/>
                    <a:p>
                      <a:pPr>
                        <a:buNone/>
                      </a:pPr>
                      <a:r>
                        <a:rPr lang="en-US" altLang="zh-CN"/>
                        <a:t>207</a:t>
                      </a:r>
                      <a:endParaRPr lang="en-US" altLang="zh-CN"/>
                    </a:p>
                  </a:txBody>
                  <a:tcPr/>
                </a:tc>
              </a:tr>
            </a:tbl>
          </a:graphicData>
        </a:graphic>
      </p:graphicFrame>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t>【几乎没</a:t>
            </a:r>
            <a:r>
              <a:rPr lang="en-US" altLang="zh-CN"/>
              <a:t>X</a:t>
            </a:r>
            <a:r>
              <a:t>】</a:t>
            </a:r>
          </a:p>
        </p:txBody>
      </p:sp>
      <p:sp>
        <p:nvSpPr>
          <p:cNvPr id="3" name="内容占位符 2"/>
          <p:cNvSpPr>
            <a:spLocks noGrp="1"/>
          </p:cNvSpPr>
          <p:nvPr>
            <p:ph idx="1"/>
          </p:nvPr>
        </p:nvSpPr>
        <p:spPr/>
        <p:txBody>
          <a:bodyPr>
            <a:normAutofit/>
          </a:bodyPr>
          <a:p>
            <a:r>
              <a:t>判别条件：</a:t>
            </a:r>
          </a:p>
          <a:p>
            <a:pPr lvl="1"/>
            <a:endParaRPr lang="en-US" altLang="zh-CN">
              <a:sym typeface="+mn-ea"/>
            </a:endParaRPr>
          </a:p>
          <a:p>
            <a:pPr lvl="1"/>
            <a:endParaRPr lang="en-US" altLang="zh-CN">
              <a:sym typeface="+mn-ea"/>
            </a:endParaRPr>
          </a:p>
          <a:p>
            <a:pPr lvl="1"/>
            <a:endParaRPr lang="en-US" altLang="zh-CN">
              <a:sym typeface="+mn-ea"/>
            </a:endParaRPr>
          </a:p>
          <a:p>
            <a:pPr lvl="1"/>
            <a:endParaRPr lang="en-US" altLang="zh-CN">
              <a:sym typeface="+mn-ea"/>
            </a:endParaRPr>
          </a:p>
          <a:p>
            <a:pPr lvl="1"/>
            <a:endParaRPr lang="en-US" altLang="zh-CN">
              <a:sym typeface="+mn-ea"/>
            </a:endParaRPr>
          </a:p>
          <a:p>
            <a:pPr lvl="1"/>
            <a:r>
              <a:rPr lang="en-US" altLang="zh-CN">
                <a:sym typeface="+mn-ea"/>
              </a:rPr>
              <a:t>1</a:t>
            </a:r>
            <a:r>
              <a:rPr>
                <a:sym typeface="+mn-ea"/>
              </a:rPr>
              <a:t>、</a:t>
            </a:r>
            <a:r>
              <a:rPr lang="en-US" altLang="zh-CN">
                <a:sym typeface="+mn-ea"/>
              </a:rPr>
              <a:t>“</a:t>
            </a:r>
            <a:r>
              <a:rPr>
                <a:sym typeface="+mn-ea"/>
              </a:rPr>
              <a:t>几乎没</a:t>
            </a:r>
            <a:r>
              <a:rPr lang="en-US" altLang="zh-CN">
                <a:sym typeface="+mn-ea"/>
              </a:rPr>
              <a:t>”</a:t>
            </a:r>
            <a:r>
              <a:rPr>
                <a:sym typeface="+mn-ea"/>
              </a:rPr>
              <a:t>后接</a:t>
            </a:r>
            <a:r>
              <a:rPr lang="en-US" altLang="zh-CN">
                <a:sym typeface="+mn-ea"/>
              </a:rPr>
              <a:t>“</a:t>
            </a:r>
            <a:r>
              <a:rPr>
                <a:sym typeface="+mn-ea"/>
              </a:rPr>
              <a:t>能</a:t>
            </a:r>
            <a:r>
              <a:rPr lang="en-US" altLang="zh-CN">
                <a:sym typeface="+mn-ea"/>
              </a:rPr>
              <a:t>”</a:t>
            </a:r>
            <a:r>
              <a:rPr>
                <a:sym typeface="+mn-ea"/>
              </a:rPr>
              <a:t>或</a:t>
            </a:r>
            <a:r>
              <a:rPr lang="en-US" altLang="zh-CN">
                <a:sym typeface="+mn-ea"/>
              </a:rPr>
              <a:t>“</a:t>
            </a:r>
            <a:r>
              <a:rPr>
                <a:sym typeface="+mn-ea"/>
              </a:rPr>
              <a:t>敢</a:t>
            </a:r>
            <a:r>
              <a:rPr lang="en-US" altLang="zh-CN">
                <a:sym typeface="+mn-ea"/>
              </a:rPr>
              <a:t>”</a:t>
            </a:r>
            <a:r>
              <a:rPr>
                <a:sym typeface="+mn-ea"/>
              </a:rPr>
              <a:t>，则为非正反同义</a:t>
            </a:r>
            <a:endParaRPr>
              <a:sym typeface="+mn-ea"/>
            </a:endParaRPr>
          </a:p>
          <a:p>
            <a:pPr lvl="1"/>
            <a:r>
              <a:rPr>
                <a:solidFill>
                  <a:schemeClr val="tx1"/>
                </a:solidFill>
                <a:latin typeface="宋体" panose="02010600030101010101" pitchFamily="2" charset="-122"/>
                <a:ea typeface="宋体" panose="02010600030101010101" pitchFamily="2" charset="-122"/>
                <a:cs typeface="宋体" panose="02010600030101010101" pitchFamily="2" charset="-122"/>
              </a:rPr>
              <a:t>可是我几乎没能认出他来。</a:t>
            </a:r>
            <a:endParaRPr>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1"/>
            <a:r>
              <a:rPr>
                <a:solidFill>
                  <a:schemeClr val="tx1"/>
                </a:solidFill>
                <a:latin typeface="宋体" panose="02010600030101010101" pitchFamily="2" charset="-122"/>
                <a:ea typeface="宋体" panose="02010600030101010101" pitchFamily="2" charset="-122"/>
                <a:cs typeface="宋体" panose="02010600030101010101" pitchFamily="2" charset="-122"/>
              </a:rPr>
              <a:t>学校规定上午7点半上班，下午4点半下班，可她几乎没能准时下班过。</a:t>
            </a:r>
            <a:endParaRPr>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1"/>
            <a:r>
              <a:rPr>
                <a:solidFill>
                  <a:schemeClr val="tx1"/>
                </a:solidFill>
                <a:latin typeface="宋体" panose="02010600030101010101" pitchFamily="2" charset="-122"/>
                <a:ea typeface="宋体" panose="02010600030101010101" pitchFamily="2" charset="-122"/>
                <a:cs typeface="宋体" panose="02010600030101010101" pitchFamily="2" charset="-122"/>
              </a:rPr>
              <a:t>浴室内外满地水渍，现场几乎没能留下什么痕迹。</a:t>
            </a:r>
            <a:endParaRPr>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p:cNvGraphicFramePr/>
          <p:nvPr>
            <p:custDataLst>
              <p:tags r:id="rId1"/>
            </p:custDataLst>
          </p:nvPr>
        </p:nvGraphicFramePr>
        <p:xfrm>
          <a:off x="1830070" y="1617980"/>
          <a:ext cx="8531860" cy="1905000"/>
        </p:xfrm>
        <a:graphic>
          <a:graphicData uri="http://schemas.openxmlformats.org/drawingml/2006/table">
            <a:tbl>
              <a:tblPr firstRow="1" bandRow="1">
                <a:tableStyleId>{5C22544A-7EE6-4342-B048-85BDC9FD1C3A}</a:tableStyleId>
              </a:tblPr>
              <a:tblGrid>
                <a:gridCol w="1023620"/>
                <a:gridCol w="3242310"/>
                <a:gridCol w="2132965"/>
                <a:gridCol w="2132965"/>
              </a:tblGrid>
              <a:tr h="381000">
                <a:tc>
                  <a:txBody>
                    <a:bodyPr/>
                    <a:p>
                      <a:pPr>
                        <a:buNone/>
                      </a:pPr>
                      <a:r>
                        <a:rPr lang="zh-CN" altLang="en-US"/>
                        <a:t>序号</a:t>
                      </a:r>
                      <a:endParaRPr lang="zh-CN" altLang="en-US"/>
                    </a:p>
                  </a:txBody>
                  <a:tcPr/>
                </a:tc>
                <a:tc>
                  <a:txBody>
                    <a:bodyPr/>
                    <a:p>
                      <a:pPr>
                        <a:buNone/>
                      </a:pPr>
                      <a:r>
                        <a:rPr lang="zh-CN" altLang="en-US"/>
                        <a:t>具体</a:t>
                      </a:r>
                      <a:r>
                        <a:rPr lang="zh-CN" altLang="en-US"/>
                        <a:t>规则</a:t>
                      </a:r>
                      <a:endParaRPr lang="zh-CN" altLang="en-US"/>
                    </a:p>
                  </a:txBody>
                  <a:tcPr/>
                </a:tc>
                <a:tc>
                  <a:txBody>
                    <a:bodyPr/>
                    <a:p>
                      <a:pPr>
                        <a:buNone/>
                      </a:pPr>
                      <a:r>
                        <a:rPr lang="zh-CN" altLang="en-US"/>
                        <a:t>正反同义</a:t>
                      </a:r>
                      <a:endParaRPr lang="zh-CN" altLang="en-US"/>
                    </a:p>
                  </a:txBody>
                  <a:tcPr/>
                </a:tc>
                <a:tc>
                  <a:txBody>
                    <a:bodyPr/>
                    <a:p>
                      <a:pPr>
                        <a:buNone/>
                      </a:pPr>
                      <a:r>
                        <a:rPr lang="zh-CN" altLang="en-US"/>
                        <a:t>非正反同义</a:t>
                      </a:r>
                      <a:endParaRPr lang="zh-CN" altLang="en-US"/>
                    </a:p>
                  </a:txBody>
                  <a:tcPr/>
                </a:tc>
              </a:tr>
              <a:tr h="381000">
                <a:tc>
                  <a:txBody>
                    <a:bodyPr/>
                    <a:p>
                      <a:pPr>
                        <a:buNone/>
                      </a:pPr>
                      <a:r>
                        <a:rPr lang="en-US" altLang="zh-CN"/>
                        <a:t>1</a:t>
                      </a:r>
                      <a:endParaRPr lang="en-US" altLang="zh-CN"/>
                    </a:p>
                  </a:txBody>
                  <a:tcPr/>
                </a:tc>
                <a:tc>
                  <a:txBody>
                    <a:bodyPr/>
                    <a:p>
                      <a:pPr>
                        <a:buNone/>
                      </a:pPr>
                      <a:r>
                        <a:rPr lang="zh-CN" altLang="en-US"/>
                        <a:t>能/敢</a:t>
                      </a:r>
                      <a:endParaRPr lang="zh-CN" altLang="en-US"/>
                    </a:p>
                  </a:txBody>
                  <a:tcPr/>
                </a:tc>
                <a:tc>
                  <a:txBody>
                    <a:bodyPr/>
                    <a:p>
                      <a:pPr>
                        <a:buNone/>
                      </a:pPr>
                      <a:r>
                        <a:rPr lang="en-US" altLang="zh-CN"/>
                        <a:t>0</a:t>
                      </a:r>
                      <a:endParaRPr lang="en-US" altLang="zh-CN"/>
                    </a:p>
                  </a:txBody>
                  <a:tcPr/>
                </a:tc>
                <a:tc>
                  <a:txBody>
                    <a:bodyPr/>
                    <a:p>
                      <a:pPr>
                        <a:buNone/>
                      </a:pPr>
                      <a:r>
                        <a:rPr lang="en-US" altLang="zh-CN"/>
                        <a:t>30</a:t>
                      </a:r>
                      <a:endParaRPr lang="en-US" altLang="zh-CN"/>
                    </a:p>
                  </a:txBody>
                  <a:tcPr/>
                </a:tc>
              </a:tr>
              <a:tr h="381000">
                <a:tc>
                  <a:txBody>
                    <a:bodyPr/>
                    <a:p>
                      <a:pPr>
                        <a:buNone/>
                      </a:pPr>
                      <a:r>
                        <a:rPr lang="en-US" altLang="zh-CN"/>
                        <a:t>2</a:t>
                      </a:r>
                      <a:endParaRPr lang="en-US" altLang="zh-CN"/>
                    </a:p>
                  </a:txBody>
                  <a:tcPr/>
                </a:tc>
                <a:tc>
                  <a:txBody>
                    <a:bodyPr/>
                    <a:p>
                      <a:pPr>
                        <a:buNone/>
                      </a:pPr>
                      <a:r>
                        <a:rPr lang="en-US" altLang="zh-CN"/>
                        <a:t>v</a:t>
                      </a:r>
                      <a:r>
                        <a:rPr lang="zh-CN" altLang="en-US"/>
                        <a:t>过</a:t>
                      </a:r>
                      <a:endParaRPr lang="zh-CN" altLang="en-US"/>
                    </a:p>
                  </a:txBody>
                  <a:tcPr/>
                </a:tc>
                <a:tc>
                  <a:txBody>
                    <a:bodyPr/>
                    <a:p>
                      <a:pPr>
                        <a:buNone/>
                      </a:pPr>
                      <a:r>
                        <a:rPr lang="en-US" altLang="zh-CN"/>
                        <a:t>8</a:t>
                      </a:r>
                      <a:endParaRPr lang="en-US" altLang="zh-CN"/>
                    </a:p>
                  </a:txBody>
                  <a:tcPr/>
                </a:tc>
                <a:tc>
                  <a:txBody>
                    <a:bodyPr/>
                    <a:p>
                      <a:pPr>
                        <a:buNone/>
                      </a:pPr>
                      <a:r>
                        <a:rPr lang="en-US" altLang="zh-CN"/>
                        <a:t>270</a:t>
                      </a:r>
                      <a:endParaRPr lang="en-US" altLang="zh-CN"/>
                    </a:p>
                  </a:txBody>
                  <a:tcPr/>
                </a:tc>
              </a:tr>
              <a:tr h="381000">
                <a:tc>
                  <a:txBody>
                    <a:bodyPr/>
                    <a:p>
                      <a:pPr>
                        <a:buNone/>
                      </a:pPr>
                      <a:r>
                        <a:rPr lang="en-US" altLang="zh-CN"/>
                        <a:t>3</a:t>
                      </a:r>
                      <a:endParaRPr lang="en-US" altLang="zh-CN"/>
                    </a:p>
                  </a:txBody>
                  <a:tcPr/>
                </a:tc>
                <a:tc>
                  <a:txBody>
                    <a:bodyPr/>
                    <a:p>
                      <a:pPr>
                        <a:buNone/>
                      </a:pPr>
                      <a:r>
                        <a:rPr lang="zh-CN" altLang="en-US"/>
                        <a:t>了</a:t>
                      </a:r>
                      <a:endParaRPr lang="zh-CN" altLang="en-US"/>
                    </a:p>
                  </a:txBody>
                  <a:tcPr/>
                </a:tc>
                <a:tc>
                  <a:txBody>
                    <a:bodyPr/>
                    <a:p>
                      <a:pPr>
                        <a:buNone/>
                      </a:pPr>
                      <a:r>
                        <a:rPr lang="en-US" altLang="zh-CN"/>
                        <a:t>15</a:t>
                      </a:r>
                      <a:endParaRPr lang="en-US" altLang="zh-CN"/>
                    </a:p>
                  </a:txBody>
                  <a:tcPr/>
                </a:tc>
                <a:tc>
                  <a:txBody>
                    <a:bodyPr/>
                    <a:p>
                      <a:pPr>
                        <a:buNone/>
                      </a:pPr>
                      <a:r>
                        <a:rPr lang="en-US" altLang="zh-CN"/>
                        <a:t>50</a:t>
                      </a:r>
                      <a:endParaRPr lang="en-US" altLang="zh-CN"/>
                    </a:p>
                  </a:txBody>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规则分析</a:t>
            </a:r>
            <a:endParaRPr lang="zh-CN" altLang="en-US"/>
          </a:p>
        </p:txBody>
      </p:sp>
      <p:sp>
        <p:nvSpPr>
          <p:cNvPr id="3" name="内容占位符 2"/>
          <p:cNvSpPr>
            <a:spLocks noGrp="1"/>
          </p:cNvSpPr>
          <p:nvPr>
            <p:ph idx="1"/>
          </p:nvPr>
        </p:nvSpPr>
        <p:spPr/>
        <p:txBody>
          <a:bodyPr/>
          <a:p>
            <a:pPr marL="0" lvl="1">
              <a:buFont typeface="Wingdings" panose="05000000000000000000" charset="0"/>
              <a:buChar char="Ø"/>
            </a:pPr>
            <a:r>
              <a:rPr lang="en-US" altLang="zh-CN">
                <a:sym typeface="+mn-ea"/>
              </a:rPr>
              <a:t>2</a:t>
            </a:r>
            <a:r>
              <a:rPr>
                <a:sym typeface="+mn-ea"/>
              </a:rPr>
              <a:t>、</a:t>
            </a:r>
            <a:r>
              <a:rPr lang="en-US" altLang="zh-CN">
                <a:sym typeface="+mn-ea"/>
              </a:rPr>
              <a:t>X</a:t>
            </a:r>
            <a:r>
              <a:rPr>
                <a:sym typeface="+mn-ea"/>
              </a:rPr>
              <a:t>中包含</a:t>
            </a:r>
            <a:r>
              <a:rPr lang="en-US" altLang="zh-CN">
                <a:sym typeface="+mn-ea"/>
              </a:rPr>
              <a:t>“v</a:t>
            </a:r>
            <a:r>
              <a:rPr>
                <a:sym typeface="+mn-ea"/>
              </a:rPr>
              <a:t>过</a:t>
            </a:r>
            <a:r>
              <a:rPr lang="en-US" altLang="zh-CN">
                <a:sym typeface="+mn-ea"/>
              </a:rPr>
              <a:t>”</a:t>
            </a:r>
            <a:r>
              <a:rPr>
                <a:sym typeface="+mn-ea"/>
              </a:rPr>
              <a:t>，则为非正反同义，</a:t>
            </a:r>
            <a:endParaRPr>
              <a:sym typeface="+mn-ea"/>
            </a:endParaRPr>
          </a:p>
          <a:p>
            <a:pPr marL="514350" lvl="2" indent="-285750">
              <a:buFont typeface="Arial" panose="020B0604020202020204" pitchFamily="34" charset="0"/>
              <a:buChar char="•"/>
            </a:pPr>
            <a:r>
              <a:rPr lang="en-US" altLang="zh-CN">
                <a:latin typeface="宋体" panose="02010600030101010101" pitchFamily="2" charset="-122"/>
                <a:ea typeface="宋体" panose="02010600030101010101" pitchFamily="2" charset="-122"/>
                <a:cs typeface="宋体" panose="02010600030101010101" pitchFamily="2" charset="-122"/>
              </a:rPr>
              <a:t>昨天一天，都有电话来，尚享、马田少爷、比丝和依娃小姐……几乎没停过！</a:t>
            </a:r>
            <a:endParaRPr lang="en-US" altLang="zh-CN">
              <a:latin typeface="宋体" panose="02010600030101010101" pitchFamily="2" charset="-122"/>
              <a:ea typeface="宋体" panose="02010600030101010101" pitchFamily="2" charset="-122"/>
              <a:cs typeface="宋体" panose="02010600030101010101" pitchFamily="2" charset="-122"/>
            </a:endParaRPr>
          </a:p>
          <a:p>
            <a:pPr marL="514350" lvl="2" indent="-285750">
              <a:buFont typeface="Arial" panose="020B0604020202020204" pitchFamily="34" charset="0"/>
              <a:buChar char="•"/>
            </a:pPr>
            <a:r>
              <a:rPr lang="en-US" altLang="zh-CN">
                <a:latin typeface="宋体" panose="02010600030101010101" pitchFamily="2" charset="-122"/>
                <a:ea typeface="宋体" panose="02010600030101010101" pitchFamily="2" charset="-122"/>
                <a:cs typeface="宋体" panose="02010600030101010101" pitchFamily="2" charset="-122"/>
              </a:rPr>
              <a:t>我几乎没见过你耍脾气，也几乎没见你哭过——除了你父母过世时。</a:t>
            </a:r>
            <a:endParaRPr lang="en-US" altLang="zh-CN">
              <a:latin typeface="宋体" panose="02010600030101010101" pitchFamily="2" charset="-122"/>
              <a:ea typeface="宋体" panose="02010600030101010101" pitchFamily="2" charset="-122"/>
              <a:cs typeface="宋体" panose="02010600030101010101" pitchFamily="2" charset="-122"/>
            </a:endParaRPr>
          </a:p>
          <a:p>
            <a:pPr marL="514350" lvl="2" indent="-285750">
              <a:buFont typeface="Arial" panose="020B0604020202020204" pitchFamily="34" charset="0"/>
              <a:buChar char="•"/>
            </a:pPr>
            <a:endParaRPr lang="en-US" altLang="zh-CN">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Ø"/>
            </a:pPr>
            <a:r>
              <a:rPr>
                <a:sym typeface="+mn-ea"/>
              </a:rPr>
              <a:t>正反同义中的</a:t>
            </a:r>
            <a:r>
              <a:rPr lang="en-US" altLang="zh-CN">
                <a:sym typeface="+mn-ea"/>
              </a:rPr>
              <a:t>8</a:t>
            </a:r>
            <a:r>
              <a:rPr>
                <a:sym typeface="+mn-ea"/>
              </a:rPr>
              <a:t>个</a:t>
            </a:r>
            <a:r>
              <a:rPr lang="en-US" altLang="zh-CN">
                <a:sym typeface="+mn-ea"/>
              </a:rPr>
              <a:t>“v</a:t>
            </a:r>
            <a:r>
              <a:rPr>
                <a:sym typeface="+mn-ea"/>
              </a:rPr>
              <a:t>过</a:t>
            </a:r>
            <a:r>
              <a:rPr lang="en-US" altLang="zh-CN">
                <a:sym typeface="+mn-ea"/>
              </a:rPr>
              <a:t>”</a:t>
            </a:r>
            <a:r>
              <a:rPr>
                <a:sym typeface="+mn-ea"/>
              </a:rPr>
              <a:t>全都是</a:t>
            </a:r>
            <a:r>
              <a:rPr lang="en-US" altLang="zh-CN">
                <a:sym typeface="+mn-ea"/>
              </a:rPr>
              <a:t>“v</a:t>
            </a:r>
            <a:r>
              <a:rPr>
                <a:sym typeface="+mn-ea"/>
              </a:rPr>
              <a:t>过去</a:t>
            </a:r>
            <a:r>
              <a:rPr lang="en-US" altLang="zh-CN">
                <a:sym typeface="+mn-ea"/>
              </a:rPr>
              <a:t>”</a:t>
            </a:r>
            <a:r>
              <a:rPr>
                <a:sym typeface="+mn-ea"/>
              </a:rPr>
              <a:t>，如下：</a:t>
            </a:r>
            <a:endParaRPr>
              <a:solidFill>
                <a:schemeClr val="tx1"/>
              </a:solidFill>
            </a:endParaRPr>
          </a:p>
          <a:p>
            <a:pPr lvl="2"/>
            <a:r>
              <a:rPr>
                <a:ea typeface="宋体" panose="02010600030101010101" pitchFamily="2" charset="-122"/>
                <a:sym typeface="+mn-ea"/>
              </a:rPr>
              <a:t>乐知音几乎没昏过去，要是她选，她会选十克拉的方钻，十克拉的圆钻指环，太笨重了。</a:t>
            </a:r>
            <a:endParaRPr>
              <a:solidFill>
                <a:schemeClr val="tx1"/>
              </a:solidFill>
              <a:ea typeface="宋体" panose="02010600030101010101" pitchFamily="2" charset="-122"/>
            </a:endParaRPr>
          </a:p>
          <a:p>
            <a:pPr marL="685800" lvl="1" indent="-228600">
              <a:buFont typeface="Arial" panose="020B0604020202020204" pitchFamily="34" charset="0"/>
              <a:buChar char="•"/>
            </a:pPr>
            <a:r>
              <a:rPr>
                <a:sym typeface="+mn-ea"/>
              </a:rPr>
              <a:t>所以将规则细化为：</a:t>
            </a:r>
            <a:r>
              <a:rPr lang="en-US" altLang="zh-CN">
                <a:sym typeface="+mn-ea"/>
              </a:rPr>
              <a:t>X</a:t>
            </a:r>
            <a:r>
              <a:rPr>
                <a:sym typeface="+mn-ea"/>
              </a:rPr>
              <a:t>中包含</a:t>
            </a:r>
            <a:r>
              <a:rPr lang="en-US" altLang="zh-CN">
                <a:sym typeface="+mn-ea"/>
              </a:rPr>
              <a:t>“v</a:t>
            </a:r>
            <a:r>
              <a:rPr>
                <a:sym typeface="+mn-ea"/>
              </a:rPr>
              <a:t>过</a:t>
            </a:r>
            <a:r>
              <a:rPr lang="en-US" altLang="zh-CN">
                <a:sym typeface="+mn-ea"/>
              </a:rPr>
              <a:t>”</a:t>
            </a:r>
            <a:r>
              <a:rPr>
                <a:sym typeface="+mn-ea"/>
              </a:rPr>
              <a:t>且不后接</a:t>
            </a:r>
            <a:r>
              <a:rPr lang="en-US" altLang="zh-CN">
                <a:sym typeface="+mn-ea"/>
              </a:rPr>
              <a:t>“</a:t>
            </a:r>
            <a:r>
              <a:rPr>
                <a:sym typeface="+mn-ea"/>
              </a:rPr>
              <a:t>去</a:t>
            </a:r>
            <a:r>
              <a:rPr lang="en-US" altLang="zh-CN">
                <a:sym typeface="+mn-ea"/>
              </a:rPr>
              <a:t>”</a:t>
            </a:r>
            <a:r>
              <a:rPr>
                <a:sym typeface="+mn-ea"/>
              </a:rPr>
              <a:t>，则为非正反同义。</a:t>
            </a:r>
            <a:endParaRPr>
              <a:sym typeface="+mn-ea"/>
            </a:endParaRPr>
          </a:p>
          <a:p>
            <a:pPr marL="685800" lvl="1" indent="-228600">
              <a:buFont typeface="Arial" panose="020B0604020202020204" pitchFamily="34" charset="0"/>
              <a:buChar char="•"/>
            </a:pPr>
            <a:endParaRPr lang="zh-CN" altLang="en-US"/>
          </a:p>
          <a:p>
            <a:pPr marL="57150" lvl="1" indent="-285750">
              <a:buFont typeface="Wingdings" panose="05000000000000000000" charset="0"/>
              <a:buChar char="Ø"/>
            </a:pPr>
            <a:r>
              <a:rPr lang="en-US" altLang="zh-CN">
                <a:sym typeface="+mn-ea"/>
              </a:rPr>
              <a:t>3</a:t>
            </a:r>
            <a:r>
              <a:rPr>
                <a:sym typeface="+mn-ea"/>
              </a:rPr>
              <a:t>、</a:t>
            </a:r>
            <a:r>
              <a:rPr lang="en-US" altLang="zh-CN">
                <a:sym typeface="+mn-ea"/>
              </a:rPr>
              <a:t>X</a:t>
            </a:r>
            <a:r>
              <a:rPr>
                <a:sym typeface="+mn-ea"/>
              </a:rPr>
              <a:t>中出现</a:t>
            </a:r>
            <a:r>
              <a:rPr lang="en-US" altLang="zh-CN">
                <a:sym typeface="+mn-ea"/>
              </a:rPr>
              <a:t>“</a:t>
            </a:r>
            <a:r>
              <a:rPr>
                <a:sym typeface="+mn-ea"/>
              </a:rPr>
              <a:t>了</a:t>
            </a:r>
            <a:r>
              <a:rPr lang="en-US" altLang="zh-CN">
                <a:sym typeface="+mn-ea"/>
              </a:rPr>
              <a:t>”</a:t>
            </a:r>
            <a:r>
              <a:rPr>
                <a:sym typeface="+mn-ea"/>
              </a:rPr>
              <a:t>，则为正反同义，</a:t>
            </a:r>
            <a:endParaRPr>
              <a:sym typeface="+mn-ea"/>
            </a:endParaRPr>
          </a:p>
          <a:p>
            <a:pPr marL="57150" lvl="1" indent="-285750">
              <a:buFont typeface="Wingdings" panose="05000000000000000000" charset="0"/>
              <a:buChar char="Ø"/>
            </a:pPr>
            <a:r>
              <a:rPr>
                <a:latin typeface="宋体" panose="02010600030101010101" pitchFamily="2" charset="-122"/>
                <a:ea typeface="宋体" panose="02010600030101010101" pitchFamily="2" charset="-122"/>
                <a:sym typeface="+mn-ea"/>
              </a:rPr>
              <a:t>她一转首，几乎没吃了一大惊。</a:t>
            </a:r>
            <a:endParaRPr>
              <a:latin typeface="宋体" panose="02010600030101010101" pitchFamily="2" charset="-122"/>
              <a:ea typeface="宋体" panose="02010600030101010101" pitchFamily="2" charset="-122"/>
              <a:sym typeface="+mn-ea"/>
            </a:endParaRPr>
          </a:p>
          <a:p>
            <a:pPr marL="457200" lvl="2" indent="-228600">
              <a:buFont typeface="Arial" panose="020B0604020202020204" pitchFamily="34" charset="0"/>
              <a:buChar char="•"/>
            </a:pPr>
            <a:r>
              <a:rPr>
                <a:latin typeface="宋体" panose="02010600030101010101" pitchFamily="2" charset="-122"/>
                <a:ea typeface="宋体" panose="02010600030101010101" pitchFamily="2" charset="-122"/>
                <a:sym typeface="+mn-ea"/>
              </a:rPr>
              <a:t>这个认知再度侵袭他的脑袋，不知是惊是怒，几乎没让他又昏了过去。</a:t>
            </a:r>
            <a:endParaRPr>
              <a:latin typeface="宋体" panose="02010600030101010101" pitchFamily="2" charset="-122"/>
              <a:ea typeface="宋体" panose="02010600030101010101" pitchFamily="2" charset="-122"/>
              <a:sym typeface="+mn-ea"/>
            </a:endParaRPr>
          </a:p>
          <a:p>
            <a:pPr marL="685800" lvl="1" indent="-22860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例外分析</a:t>
            </a:r>
            <a:endParaRPr lang="zh-CN" altLang="en-US"/>
          </a:p>
        </p:txBody>
      </p:sp>
      <p:sp>
        <p:nvSpPr>
          <p:cNvPr id="3" name="内容占位符 2"/>
          <p:cNvSpPr>
            <a:spLocks noGrp="1"/>
          </p:cNvSpPr>
          <p:nvPr>
            <p:ph idx="1"/>
          </p:nvPr>
        </p:nvSpPr>
        <p:spPr/>
        <p:txBody>
          <a:bodyPr>
            <a:normAutofit lnSpcReduction="10000"/>
          </a:bodyPr>
          <a:p>
            <a:pPr marL="457200" lvl="1" indent="0">
              <a:buFont typeface="Wingdings" panose="05000000000000000000" charset="0"/>
              <a:buNone/>
            </a:pPr>
            <a:endParaRPr>
              <a:solidFill>
                <a:schemeClr val="tx1"/>
              </a:solidFill>
              <a:sym typeface="+mn-ea"/>
            </a:endParaRPr>
          </a:p>
          <a:p>
            <a:pPr lvl="0">
              <a:buFont typeface="Wingdings" panose="05000000000000000000" charset="0"/>
              <a:buChar char="Ø"/>
            </a:pPr>
            <a:r>
              <a:rPr>
                <a:solidFill>
                  <a:schemeClr val="tx1"/>
                </a:solidFill>
                <a:sym typeface="+mn-ea"/>
              </a:rPr>
              <a:t>非正反同义中的</a:t>
            </a:r>
            <a:r>
              <a:rPr lang="en-US" altLang="zh-CN">
                <a:solidFill>
                  <a:schemeClr val="tx1"/>
                </a:solidFill>
                <a:sym typeface="+mn-ea"/>
              </a:rPr>
              <a:t>“</a:t>
            </a:r>
            <a:r>
              <a:rPr>
                <a:solidFill>
                  <a:schemeClr val="tx1"/>
                </a:solidFill>
                <a:sym typeface="+mn-ea"/>
              </a:rPr>
              <a:t>了</a:t>
            </a:r>
            <a:r>
              <a:rPr lang="en-US" altLang="zh-CN">
                <a:solidFill>
                  <a:schemeClr val="tx1"/>
                </a:solidFill>
                <a:sym typeface="+mn-ea"/>
              </a:rPr>
              <a:t>”</a:t>
            </a:r>
            <a:endParaRPr>
              <a:solidFill>
                <a:schemeClr val="tx1"/>
              </a:solidFill>
              <a:sym typeface="+mn-ea"/>
            </a:endParaRPr>
          </a:p>
          <a:p>
            <a:pPr lvl="1"/>
            <a:r>
              <a:rPr lang="en-US" altLang="zh-CN">
                <a:sym typeface="+mn-ea"/>
              </a:rPr>
              <a:t>“</a:t>
            </a:r>
            <a:r>
              <a:rPr>
                <a:sym typeface="+mn-ea"/>
              </a:rPr>
              <a:t>了</a:t>
            </a:r>
            <a:r>
              <a:rPr lang="en-US" altLang="zh-CN">
                <a:sym typeface="+mn-ea"/>
              </a:rPr>
              <a:t>”</a:t>
            </a:r>
            <a:r>
              <a:rPr>
                <a:sym typeface="+mn-ea"/>
              </a:rPr>
              <a:t>出现在</a:t>
            </a:r>
            <a:r>
              <a:rPr lang="en-US" altLang="zh-CN">
                <a:sym typeface="+mn-ea"/>
              </a:rPr>
              <a:t>“</a:t>
            </a:r>
            <a:r>
              <a:rPr>
                <a:sym typeface="+mn-ea"/>
              </a:rPr>
              <a:t>几乎没</a:t>
            </a:r>
            <a:r>
              <a:rPr lang="en-US" altLang="zh-CN">
                <a:sym typeface="+mn-ea"/>
              </a:rPr>
              <a:t>vp</a:t>
            </a:r>
            <a:r>
              <a:rPr>
                <a:sym typeface="+mn-ea"/>
              </a:rPr>
              <a:t>就</a:t>
            </a:r>
            <a:r>
              <a:rPr lang="en-US" altLang="zh-CN">
                <a:sym typeface="+mn-ea"/>
              </a:rPr>
              <a:t>/</a:t>
            </a:r>
            <a:r>
              <a:rPr>
                <a:sym typeface="+mn-ea"/>
              </a:rPr>
              <a:t>便</a:t>
            </a:r>
            <a:r>
              <a:rPr lang="en-US" altLang="zh-CN">
                <a:sym typeface="+mn-ea"/>
              </a:rPr>
              <a:t>vp”</a:t>
            </a:r>
            <a:r>
              <a:rPr>
                <a:sym typeface="+mn-ea"/>
              </a:rPr>
              <a:t>的第二个</a:t>
            </a:r>
            <a:r>
              <a:rPr lang="en-US" altLang="zh-CN">
                <a:sym typeface="+mn-ea"/>
              </a:rPr>
              <a:t>vp</a:t>
            </a:r>
            <a:r>
              <a:rPr>
                <a:sym typeface="+mn-ea"/>
              </a:rPr>
              <a:t>中</a:t>
            </a:r>
            <a:endParaRPr>
              <a:sym typeface="+mn-ea"/>
            </a:endParaRPr>
          </a:p>
          <a:p>
            <a:pPr lvl="2" algn="l">
              <a:buClrTx/>
              <a:buSzTx/>
            </a:pPr>
            <a:r>
              <a:rPr>
                <a:ea typeface="宋体" panose="02010600030101010101" pitchFamily="2" charset="-122"/>
                <a:sym typeface="+mn-ea"/>
              </a:rPr>
              <a:t>她不再哭，但她几乎没吃什么东西就上学去了。</a:t>
            </a:r>
            <a:endParaRPr>
              <a:ea typeface="宋体" panose="02010600030101010101" pitchFamily="2" charset="-122"/>
              <a:sym typeface="+mn-ea"/>
            </a:endParaRPr>
          </a:p>
          <a:p>
            <a:pPr lvl="1"/>
            <a:r>
              <a:rPr lang="en-US" altLang="zh-CN">
                <a:sym typeface="+mn-ea"/>
              </a:rPr>
              <a:t>“</a:t>
            </a:r>
            <a:r>
              <a:rPr>
                <a:sym typeface="+mn-ea"/>
              </a:rPr>
              <a:t>了</a:t>
            </a:r>
            <a:r>
              <a:rPr lang="en-US" altLang="zh-CN">
                <a:sym typeface="+mn-ea"/>
              </a:rPr>
              <a:t>”</a:t>
            </a:r>
            <a:r>
              <a:rPr>
                <a:sym typeface="+mn-ea"/>
              </a:rPr>
              <a:t>出现在动宾短语的宾语中</a:t>
            </a:r>
            <a:endParaRPr lang="en-US" altLang="zh-CN">
              <a:sym typeface="+mn-ea"/>
            </a:endParaRPr>
          </a:p>
          <a:p>
            <a:pPr lvl="2" algn="l">
              <a:buClrTx/>
              <a:buSzTx/>
            </a:pPr>
            <a:r>
              <a:rPr>
                <a:ea typeface="宋体" panose="02010600030101010101" pitchFamily="2" charset="-122"/>
                <a:sym typeface="+mn-ea"/>
              </a:rPr>
              <a:t>我几乎没注意到我身边的伙伴已变成跟在脚边跑的狗了。</a:t>
            </a:r>
            <a:endParaRPr>
              <a:ea typeface="宋体" panose="02010600030101010101" pitchFamily="2" charset="-122"/>
              <a:sym typeface="+mn-ea"/>
            </a:endParaRPr>
          </a:p>
          <a:p>
            <a:pPr lvl="1"/>
            <a:r>
              <a:rPr lang="en-US" altLang="zh-CN"/>
              <a:t>X</a:t>
            </a:r>
            <a:r>
              <a:t>中是名词</a:t>
            </a:r>
            <a:endParaRPr lang="zh-CN" altLang="en-US"/>
          </a:p>
          <a:p>
            <a:pPr marL="1143000" lvl="2" indent="-228600">
              <a:buFont typeface="Arial" panose="020B0604020202020204" pitchFamily="34" charset="0"/>
              <a:buChar char="•"/>
            </a:pPr>
            <a:r>
              <a:rPr>
                <a:ea typeface="宋体" panose="02010600030101010101" pitchFamily="2" charset="-122"/>
                <a:sym typeface="+mn-ea"/>
              </a:rPr>
              <a:t>自从秋兰住院起，我同她几乎没联系了，并不是我忘记了她，而是一想起她心里就出现了障碍物。</a:t>
            </a:r>
            <a:endParaRPr>
              <a:sym typeface="+mn-ea"/>
            </a:endParaRPr>
          </a:p>
          <a:p>
            <a:pPr marL="228600" lvl="0" indent="-228600">
              <a:buFont typeface="Arial" panose="020B0604020202020204" pitchFamily="34" charset="0"/>
              <a:buChar char="•"/>
            </a:pPr>
            <a:endParaRPr>
              <a:sym typeface="+mn-ea"/>
            </a:endParaRPr>
          </a:p>
          <a:p>
            <a:pPr lvl="0">
              <a:buFont typeface="Wingdings" panose="05000000000000000000" charset="0"/>
              <a:buChar char="Ø"/>
            </a:pPr>
            <a:r>
              <a:rPr>
                <a:sym typeface="+mn-ea"/>
              </a:rPr>
              <a:t>歧义分析</a:t>
            </a:r>
            <a:endParaRPr>
              <a:sym typeface="+mn-ea"/>
            </a:endParaRPr>
          </a:p>
          <a:p>
            <a:pPr marL="685800" lvl="1" indent="-228600">
              <a:buFont typeface="Arial" panose="020B0604020202020204" pitchFamily="34" charset="0"/>
              <a:buChar char="•"/>
            </a:pPr>
            <a:r>
              <a:rPr>
                <a:ea typeface="宋体" panose="02010600030101010101" pitchFamily="2" charset="-122"/>
                <a:sym typeface="+mn-ea"/>
              </a:rPr>
              <a:t>刚才真的好危险呀，几乎没挨上一拳。（险些没挨上一拳，差点没挨上一拳）</a:t>
            </a:r>
            <a:endParaRPr lang="zh-CN" altLang="en-US">
              <a:solidFill>
                <a:schemeClr val="tx1"/>
              </a:solidFill>
              <a:ea typeface="宋体" panose="02010600030101010101" pitchFamily="2" charset="-122"/>
            </a:endParaRPr>
          </a:p>
          <a:p>
            <a:pPr lvl="1"/>
            <a:r>
              <a:rPr>
                <a:ea typeface="宋体" panose="02010600030101010101" pitchFamily="2" charset="-122"/>
                <a:sym typeface="+mn-ea"/>
              </a:rPr>
              <a:t>这次拳击比赛，她状态很好，几乎没挨上一拳。</a:t>
            </a:r>
            <a:endParaRPr lang="zh-CN" altLang="en-US">
              <a:solidFill>
                <a:schemeClr val="tx1"/>
              </a:solidFill>
              <a:ea typeface="宋体" panose="02010600030101010101" pitchFamily="2" charset="-122"/>
            </a:endParaRPr>
          </a:p>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098368" y="5119370"/>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下一步</a:t>
            </a: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工作</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7" name="文本框 6"/>
          <p:cNvSpPr txBox="1"/>
          <p:nvPr>
            <p:custDataLst>
              <p:tags r:id="rId2"/>
            </p:custDataLst>
          </p:nvPr>
        </p:nvSpPr>
        <p:spPr>
          <a:xfrm>
            <a:off x="5098368" y="3740785"/>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模型实验</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9" name="文本框 8"/>
          <p:cNvSpPr txBox="1"/>
          <p:nvPr>
            <p:custDataLst>
              <p:tags r:id="rId3"/>
            </p:custDataLst>
          </p:nvPr>
        </p:nvSpPr>
        <p:spPr>
          <a:xfrm>
            <a:off x="5098368" y="2361565"/>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判别条件</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11" name="文本框 10"/>
          <p:cNvSpPr txBox="1"/>
          <p:nvPr>
            <p:custDataLst>
              <p:tags r:id="rId4"/>
            </p:custDataLst>
          </p:nvPr>
        </p:nvSpPr>
        <p:spPr>
          <a:xfrm>
            <a:off x="5098368" y="982980"/>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正反同义格式</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29" name="矩形 28"/>
          <p:cNvSpPr/>
          <p:nvPr>
            <p:custDataLst>
              <p:tags r:id="rId5"/>
            </p:custDataLst>
          </p:nvPr>
        </p:nvSpPr>
        <p:spPr bwMode="auto">
          <a:xfrm>
            <a:off x="4637405" y="0"/>
            <a:ext cx="71755" cy="6858000"/>
          </a:xfrm>
          <a:prstGeom prst="rect">
            <a:avLst/>
          </a:prstGeom>
          <a:solidFill>
            <a:schemeClr val="accent1"/>
          </a:solidFill>
          <a:ln w="19050">
            <a:noFill/>
            <a:round/>
          </a:ln>
        </p:spPr>
        <p:txBody>
          <a:bodyPr wrap="square" anchor="ctr">
            <a:normAutofit/>
          </a:bodyPr>
          <a:lstStyle/>
          <a:p>
            <a:pPr algn="ctr">
              <a:lnSpc>
                <a:spcPct val="13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6"/>
            </p:custDataLst>
          </p:nvPr>
        </p:nvSpPr>
        <p:spPr bwMode="auto">
          <a:xfrm>
            <a:off x="4355465" y="10071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7"/>
            </p:custDataLst>
          </p:nvPr>
        </p:nvSpPr>
        <p:spPr bwMode="auto">
          <a:xfrm>
            <a:off x="4355465" y="24168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8"/>
            </p:custDataLst>
          </p:nvPr>
        </p:nvSpPr>
        <p:spPr bwMode="auto">
          <a:xfrm>
            <a:off x="4355465" y="38265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9"/>
            </p:custDataLst>
          </p:nvPr>
        </p:nvSpPr>
        <p:spPr bwMode="auto">
          <a:xfrm>
            <a:off x="4355465" y="5235575"/>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16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3" name="TextBox 9"/>
          <p:cNvSpPr txBox="1"/>
          <p:nvPr>
            <p:custDataLst>
              <p:tags r:id="rId10"/>
            </p:custDataLst>
          </p:nvPr>
        </p:nvSpPr>
        <p:spPr>
          <a:xfrm>
            <a:off x="3422650" y="2316685"/>
            <a:ext cx="459740" cy="1318260"/>
          </a:xfrm>
          <a:prstGeom prst="rect">
            <a:avLst/>
          </a:prstGeom>
          <a:noFill/>
          <a:ln>
            <a:noFill/>
          </a:ln>
        </p:spPr>
        <p:txBody>
          <a:bodyPr vert="eaVert" wrap="square">
            <a:normAutofit fontScale="92500"/>
          </a:bodyPr>
          <a:lstStyle/>
          <a:p>
            <a:pPr algn="ctr"/>
            <a:r>
              <a:rPr lang="en-US" altLang="zh-CN">
                <a:solidFill>
                  <a:schemeClr val="tx1">
                    <a:lumMod val="85000"/>
                    <a:lumOff val="15000"/>
                  </a:schemeClr>
                </a:solidFill>
                <a:latin typeface="Arial" panose="020B0604020202020204" pitchFamily="34" charset="0"/>
                <a:ea typeface="微软雅黑" panose="020B0503020204020204" charset="-122"/>
                <a:cs typeface="等线 Light" panose="02010600030101010101" charset="-122"/>
                <a:sym typeface="Arial" panose="020B0604020202020204" pitchFamily="34" charset="0"/>
              </a:rPr>
              <a:t>CONTENTS</a:t>
            </a:r>
            <a:endParaRPr lang="en-US" altLang="zh-CN">
              <a:solidFill>
                <a:schemeClr val="tx1">
                  <a:lumMod val="85000"/>
                  <a:lumOff val="15000"/>
                </a:schemeClr>
              </a:solidFill>
              <a:latin typeface="Arial" panose="020B0604020202020204" pitchFamily="34" charset="0"/>
              <a:ea typeface="微软雅黑" panose="020B0503020204020204" charset="-122"/>
              <a:cs typeface="等线 Light" panose="02010600030101010101" charset="-122"/>
              <a:sym typeface="Arial" panose="020B0604020202020204" pitchFamily="34" charset="0"/>
            </a:endParaRPr>
          </a:p>
        </p:txBody>
      </p:sp>
      <p:sp>
        <p:nvSpPr>
          <p:cNvPr id="45" name="文本框 99"/>
          <p:cNvSpPr txBox="1"/>
          <p:nvPr>
            <p:custDataLst>
              <p:tags r:id="rId11"/>
            </p:custDataLst>
          </p:nvPr>
        </p:nvSpPr>
        <p:spPr>
          <a:xfrm>
            <a:off x="2621915" y="900000"/>
            <a:ext cx="921385" cy="2849245"/>
          </a:xfrm>
          <a:prstGeom prst="rect">
            <a:avLst/>
          </a:prstGeom>
          <a:noFill/>
          <a:ln w="9525">
            <a:noFill/>
          </a:ln>
        </p:spPr>
        <p:txBody>
          <a:bodyPr vert="eaVert" wrap="square">
            <a:normAutofit/>
          </a:bodyPr>
          <a:lstStyle/>
          <a:p>
            <a:pPr algn="ctr"/>
            <a:r>
              <a:rPr lang="zh-CN" altLang="en-US" sz="4800">
                <a:solidFill>
                  <a:schemeClr val="tx1">
                    <a:lumMod val="85000"/>
                    <a:lumOff val="15000"/>
                  </a:schemeClr>
                </a:solidFill>
                <a:latin typeface="Arial" panose="020B0604020202020204" pitchFamily="34" charset="0"/>
                <a:ea typeface="汉仪旗黑-85S" panose="00020600040101010101" pitchFamily="18" charset="-122"/>
                <a:cs typeface="微软雅黑" panose="020B0503020204020204" charset="-122"/>
                <a:sym typeface="Arial" panose="020B0604020202020204" pitchFamily="34" charset="0"/>
              </a:rPr>
              <a:t>目 录</a:t>
            </a:r>
            <a:endParaRPr lang="zh-CN" altLang="en-US" sz="4800">
              <a:solidFill>
                <a:schemeClr val="tx1">
                  <a:lumMod val="85000"/>
                  <a:lumOff val="15000"/>
                </a:schemeClr>
              </a:solidFill>
              <a:latin typeface="Arial" panose="020B0604020202020204" pitchFamily="34" charset="0"/>
              <a:ea typeface="汉仪旗黑-85S" panose="00020600040101010101" pitchFamily="18" charset="-122"/>
              <a:cs typeface="微软雅黑" panose="020B0503020204020204" charset="-122"/>
              <a:sym typeface="Arial" panose="020B0604020202020204" pitchFamily="34" charset="0"/>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【难免不</a:t>
            </a:r>
            <a:r>
              <a:rPr lang="en-US" altLang="zh-CN"/>
              <a:t>X</a:t>
            </a:r>
            <a:r>
              <a:t>】</a:t>
            </a:r>
          </a:p>
        </p:txBody>
      </p:sp>
      <p:sp>
        <p:nvSpPr>
          <p:cNvPr id="3" name="内容占位符 2"/>
          <p:cNvSpPr>
            <a:spLocks noGrp="1"/>
          </p:cNvSpPr>
          <p:nvPr>
            <p:ph idx="1"/>
          </p:nvPr>
        </p:nvSpPr>
        <p:spPr/>
        <p:txBody>
          <a:bodyPr/>
          <a:p>
            <a:endParaRPr lang="zh-CN" altLang="en-US" sz="1800"/>
          </a:p>
          <a:p>
            <a:pPr marL="0" indent="0">
              <a:buNone/>
            </a:pPr>
            <a:r>
              <a:rPr lang="en-US" altLang="zh-CN" sz="1800"/>
              <a:t>“</a:t>
            </a:r>
            <a:r>
              <a:rPr sz="1800"/>
              <a:t>难免不</a:t>
            </a:r>
            <a:r>
              <a:rPr lang="en-US" altLang="zh-CN" sz="1800"/>
              <a:t>”</a:t>
            </a:r>
            <a:r>
              <a:rPr sz="1800"/>
              <a:t>后跟形容词，那么该格式为非正反同义：</a:t>
            </a:r>
            <a:endParaRPr sz="1800"/>
          </a:p>
          <a:p>
            <a:pPr marL="0" indent="0">
              <a:buNone/>
            </a:pPr>
            <a:r>
              <a:rPr lang="en-US" altLang="zh-CN" sz="1800">
                <a:latin typeface="宋体" panose="02010600030101010101" pitchFamily="2" charset="-122"/>
                <a:ea typeface="宋体" panose="02010600030101010101" pitchFamily="2" charset="-122"/>
              </a:rPr>
              <a:t>平时没有削球手做对立面，比赛中难免不适应、不习惯。</a:t>
            </a:r>
            <a:endParaRPr lang="en-US" altLang="zh-CN" sz="1800"/>
          </a:p>
          <a:p>
            <a:pPr marL="0" indent="0">
              <a:buNone/>
            </a:pPr>
            <a:endParaRPr sz="1800"/>
          </a:p>
          <a:p>
            <a:endParaRPr sz="18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【好不</a:t>
            </a:r>
            <a:r>
              <a:rPr lang="en-US" altLang="zh-CN"/>
              <a:t>a</a:t>
            </a:r>
            <a:r>
              <a:t>】</a:t>
            </a:r>
          </a:p>
        </p:txBody>
      </p:sp>
      <p:sp>
        <p:nvSpPr>
          <p:cNvPr id="3" name="内容占位符 2"/>
          <p:cNvSpPr>
            <a:spLocks noGrp="1"/>
          </p:cNvSpPr>
          <p:nvPr>
            <p:ph idx="1"/>
          </p:nvPr>
        </p:nvSpPr>
        <p:spPr/>
        <p:txBody>
          <a:bodyPr>
            <a:normAutofit lnSpcReduction="20000"/>
          </a:bodyPr>
          <a:p>
            <a:pPr lvl="1"/>
            <a:endParaRPr lang="zh-CN" altLang="en-US"/>
          </a:p>
          <a:p>
            <a:r>
              <a:rPr lang="zh-CN" altLang="en-US" b="1"/>
              <a:t>词表识别</a:t>
            </a:r>
            <a:r>
              <a:rPr lang="zh-CN" altLang="en-US"/>
              <a:t>（</a:t>
            </a:r>
            <a:r>
              <a:rPr lang="zh-CN" altLang="en-US"/>
              <a:t>许双华，</a:t>
            </a:r>
            <a:r>
              <a:rPr lang="en-US" altLang="zh-CN"/>
              <a:t>2018</a:t>
            </a:r>
            <a:r>
              <a:rPr lang="zh-CN" altLang="en-US"/>
              <a:t>）</a:t>
            </a:r>
            <a:endParaRPr lang="zh-CN" altLang="en-US"/>
          </a:p>
          <a:p>
            <a:pPr lvl="1"/>
            <a:r>
              <a:rPr lang="zh-CN" altLang="en-US"/>
              <a:t>词表：共</a:t>
            </a:r>
            <a:r>
              <a:rPr lang="en-US" altLang="zh-CN"/>
              <a:t>252</a:t>
            </a:r>
            <a:r>
              <a:t>个词（词表创建使用</a:t>
            </a:r>
            <a:r>
              <a:rPr lang="en-US" altLang="zh-CN"/>
              <a:t>ccl</a:t>
            </a:r>
            <a:r>
              <a:t>语料</a:t>
            </a:r>
            <a:r>
              <a:t>）</a:t>
            </a:r>
          </a:p>
          <a:p>
            <a:pPr lvl="1"/>
            <a:r>
              <a:t>判别：</a:t>
            </a:r>
            <a:r>
              <a:rPr lang="en-US" altLang="zh-CN"/>
              <a:t>“</a:t>
            </a:r>
            <a:r>
              <a:t>好不</a:t>
            </a:r>
            <a:r>
              <a:rPr lang="en-US" altLang="zh-CN"/>
              <a:t>”</a:t>
            </a:r>
            <a:r>
              <a:t>后的词如果在词表中，则为正反同义；如果不在词表，则为非正反同义</a:t>
            </a:r>
          </a:p>
          <a:p>
            <a:pPr lvl="1"/>
            <a:r>
              <a:t>准确率：</a:t>
            </a:r>
            <a:r>
              <a:rPr lang="en-US" altLang="zh-CN"/>
              <a:t>99.84%</a:t>
            </a:r>
            <a:endParaRPr lang="en-US" altLang="zh-CN"/>
          </a:p>
          <a:p>
            <a:pPr marL="457200" lvl="1" indent="0">
              <a:buNone/>
            </a:pPr>
            <a:endParaRPr lang="en-US" altLang="zh-CN" b="1">
              <a:sym typeface="+mn-ea"/>
            </a:endParaRPr>
          </a:p>
          <a:p>
            <a:pPr marL="228600" lvl="0" indent="-228600">
              <a:buFont typeface="Arial" panose="020B0604020202020204" pitchFamily="34" charset="0"/>
              <a:buChar char="•"/>
            </a:pPr>
            <a:r>
              <a:rPr lang="en-US" altLang="zh-CN" b="1">
                <a:solidFill>
                  <a:schemeClr val="tx1"/>
                </a:solidFill>
                <a:sym typeface="+mn-ea"/>
              </a:rPr>
              <a:t>BCC</a:t>
            </a:r>
            <a:r>
              <a:rPr b="1">
                <a:sym typeface="+mn-ea"/>
              </a:rPr>
              <a:t>语料</a:t>
            </a:r>
            <a:endParaRPr b="1">
              <a:sym typeface="+mn-ea"/>
            </a:endParaRPr>
          </a:p>
          <a:p>
            <a:pPr lvl="1"/>
            <a:r>
              <a:rPr>
                <a:sym typeface="+mn-ea"/>
              </a:rPr>
              <a:t>以</a:t>
            </a:r>
            <a:r>
              <a:rPr lang="en-US" altLang="zh-CN">
                <a:sym typeface="+mn-ea"/>
              </a:rPr>
              <a:t>“</a:t>
            </a:r>
            <a:r>
              <a:rPr>
                <a:sym typeface="+mn-ea"/>
              </a:rPr>
              <a:t>好不</a:t>
            </a:r>
            <a:r>
              <a:rPr lang="en-US" altLang="zh-CN">
                <a:sym typeface="+mn-ea"/>
              </a:rPr>
              <a:t>a”</a:t>
            </a:r>
            <a:r>
              <a:rPr>
                <a:sym typeface="+mn-ea"/>
              </a:rPr>
              <a:t>为检索式，得到</a:t>
            </a:r>
            <a:r>
              <a:rPr lang="en-US" altLang="zh-CN">
                <a:sym typeface="+mn-ea"/>
              </a:rPr>
              <a:t>9361</a:t>
            </a:r>
            <a:r>
              <a:rPr>
                <a:sym typeface="+mn-ea"/>
              </a:rPr>
              <a:t>条语料，处理之后剩余</a:t>
            </a:r>
            <a:r>
              <a:rPr lang="en-US" altLang="zh-CN">
                <a:sym typeface="+mn-ea"/>
              </a:rPr>
              <a:t>2634</a:t>
            </a:r>
            <a:r>
              <a:rPr>
                <a:sym typeface="+mn-ea"/>
              </a:rPr>
              <a:t>条</a:t>
            </a:r>
            <a:endParaRPr>
              <a:sym typeface="+mn-ea"/>
            </a:endParaRPr>
          </a:p>
          <a:p>
            <a:pPr lvl="1"/>
            <a:r>
              <a:rPr>
                <a:sym typeface="+mn-ea"/>
              </a:rPr>
              <a:t>用</a:t>
            </a:r>
            <a:r>
              <a:rPr lang="en-US" altLang="zh-CN">
                <a:sym typeface="+mn-ea"/>
              </a:rPr>
              <a:t>ccl</a:t>
            </a:r>
            <a:r>
              <a:rPr>
                <a:sym typeface="+mn-ea"/>
              </a:rPr>
              <a:t>词表识别的准确率为（</a:t>
            </a:r>
            <a:r>
              <a:rPr lang="en-US" altLang="zh-CN">
                <a:sym typeface="+mn-ea"/>
              </a:rPr>
              <a:t>1754+147</a:t>
            </a:r>
            <a:r>
              <a:rPr>
                <a:sym typeface="+mn-ea"/>
              </a:rPr>
              <a:t>）</a:t>
            </a:r>
            <a:r>
              <a:rPr lang="en-US" altLang="zh-CN">
                <a:sym typeface="+mn-ea"/>
              </a:rPr>
              <a:t>/2634=72.17%</a:t>
            </a:r>
            <a:r>
              <a:rPr>
                <a:sym typeface="+mn-ea"/>
              </a:rPr>
              <a:t>，与之前的</a:t>
            </a:r>
            <a:r>
              <a:rPr lang="en-US" altLang="zh-CN">
                <a:sym typeface="+mn-ea"/>
              </a:rPr>
              <a:t>99.84%</a:t>
            </a:r>
            <a:r>
              <a:rPr>
                <a:sym typeface="+mn-ea"/>
              </a:rPr>
              <a:t>相比明显下降</a:t>
            </a:r>
            <a:endParaRPr>
              <a:sym typeface="+mn-ea"/>
            </a:endParaRPr>
          </a:p>
          <a:p>
            <a:pPr lvl="1"/>
            <a:r>
              <a:rPr>
                <a:sym typeface="+mn-ea"/>
              </a:rPr>
              <a:t>将不在</a:t>
            </a:r>
            <a:r>
              <a:rPr lang="en-US" altLang="zh-CN">
                <a:sym typeface="+mn-ea"/>
              </a:rPr>
              <a:t>CCL</a:t>
            </a:r>
            <a:r>
              <a:rPr>
                <a:sym typeface="+mn-ea"/>
              </a:rPr>
              <a:t>词表中的</a:t>
            </a:r>
            <a:r>
              <a:rPr lang="en-US" altLang="zh-CN">
                <a:sym typeface="+mn-ea"/>
              </a:rPr>
              <a:t>285</a:t>
            </a:r>
            <a:r>
              <a:rPr>
                <a:sym typeface="+mn-ea"/>
              </a:rPr>
              <a:t>个词添加进去，共</a:t>
            </a:r>
            <a:r>
              <a:rPr lang="en-US" altLang="zh-CN">
                <a:sym typeface="+mn-ea"/>
              </a:rPr>
              <a:t>537</a:t>
            </a:r>
            <a:r>
              <a:rPr>
                <a:sym typeface="+mn-ea"/>
              </a:rPr>
              <a:t>个，然后识别，准确率</a:t>
            </a:r>
            <a:r>
              <a:rPr>
                <a:sym typeface="+mn-ea"/>
              </a:rPr>
              <a:t>达到</a:t>
            </a:r>
            <a:r>
              <a:rPr lang="en-US" altLang="zh-CN">
                <a:sym typeface="+mn-ea"/>
              </a:rPr>
              <a:t>94.65%.</a:t>
            </a:r>
            <a:endParaRPr lang="en-US" altLang="zh-CN">
              <a:sym typeface="+mn-ea"/>
            </a:endParaRPr>
          </a:p>
          <a:p>
            <a:pPr marL="457200" lvl="1" indent="0">
              <a:buNone/>
            </a:pPr>
            <a:endParaRPr lang="en-US" altLang="zh-CN"/>
          </a:p>
          <a:p>
            <a:pPr marL="228600" lvl="0" indent="-228600">
              <a:buFont typeface="Arial" panose="020B0604020202020204" pitchFamily="34" charset="0"/>
              <a:buChar char="•"/>
            </a:pPr>
            <a:endParaRPr lang="en-US" altLang="zh-CN"/>
          </a:p>
        </p:txBody>
      </p:sp>
      <p:graphicFrame>
        <p:nvGraphicFramePr>
          <p:cNvPr id="4" name="表格 3"/>
          <p:cNvGraphicFramePr/>
          <p:nvPr>
            <p:custDataLst>
              <p:tags r:id="rId1"/>
            </p:custDataLst>
          </p:nvPr>
        </p:nvGraphicFramePr>
        <p:xfrm>
          <a:off x="1830070" y="5208905"/>
          <a:ext cx="8531860" cy="1538605"/>
        </p:xfrm>
        <a:graphic>
          <a:graphicData uri="http://schemas.openxmlformats.org/drawingml/2006/table">
            <a:tbl>
              <a:tblPr firstRow="1" bandRow="1">
                <a:tableStyleId>{5C22544A-7EE6-4342-B048-85BDC9FD1C3A}</a:tableStyleId>
              </a:tblPr>
              <a:tblGrid>
                <a:gridCol w="2132965"/>
                <a:gridCol w="2132965"/>
                <a:gridCol w="2132965"/>
                <a:gridCol w="2132965"/>
              </a:tblGrid>
              <a:tr h="395605">
                <a:tc>
                  <a:txBody>
                    <a:bodyPr/>
                    <a:p>
                      <a:pPr>
                        <a:buNone/>
                      </a:pPr>
                      <a:endParaRPr lang="zh-CN" altLang="en-US"/>
                    </a:p>
                  </a:txBody>
                  <a:tcPr/>
                </a:tc>
                <a:tc>
                  <a:txBody>
                    <a:bodyPr/>
                    <a:p>
                      <a:pPr>
                        <a:buNone/>
                      </a:pPr>
                      <a:r>
                        <a:rPr lang="zh-CN" altLang="en-US"/>
                        <a:t>词表</a:t>
                      </a:r>
                      <a:endParaRPr lang="zh-CN" altLang="en-US"/>
                    </a:p>
                  </a:txBody>
                  <a:tcPr/>
                </a:tc>
                <a:tc>
                  <a:txBody>
                    <a:bodyPr/>
                    <a:p>
                      <a:pPr>
                        <a:buNone/>
                      </a:pPr>
                      <a:r>
                        <a:rPr lang="zh-CN" altLang="en-US"/>
                        <a:t>非词表</a:t>
                      </a:r>
                      <a:endParaRPr lang="zh-CN" altLang="en-US"/>
                    </a:p>
                  </a:txBody>
                  <a:tcPr/>
                </a:tc>
                <a:tc>
                  <a:txBody>
                    <a:bodyPr/>
                    <a:p>
                      <a:pPr>
                        <a:buNone/>
                      </a:pPr>
                      <a:r>
                        <a:rPr lang="zh-CN" altLang="en-US"/>
                        <a:t>总数</a:t>
                      </a:r>
                      <a:endParaRPr lang="zh-CN" altLang="en-US"/>
                    </a:p>
                  </a:txBody>
                  <a:tcPr/>
                </a:tc>
              </a:tr>
              <a:tr h="381000">
                <a:tc>
                  <a:txBody>
                    <a:bodyPr/>
                    <a:p>
                      <a:pPr>
                        <a:buNone/>
                      </a:pPr>
                      <a:r>
                        <a:rPr lang="zh-CN" altLang="en-US"/>
                        <a:t>正反同义</a:t>
                      </a:r>
                      <a:endParaRPr lang="zh-CN" altLang="en-US"/>
                    </a:p>
                  </a:txBody>
                  <a:tcPr/>
                </a:tc>
                <a:tc>
                  <a:txBody>
                    <a:bodyPr/>
                    <a:p>
                      <a:pPr>
                        <a:buNone/>
                      </a:pPr>
                      <a:r>
                        <a:rPr lang="en-US" altLang="zh-CN"/>
                        <a:t>1754</a:t>
                      </a:r>
                      <a:endParaRPr lang="en-US" altLang="zh-CN"/>
                    </a:p>
                  </a:txBody>
                  <a:tcPr/>
                </a:tc>
                <a:tc>
                  <a:txBody>
                    <a:bodyPr/>
                    <a:p>
                      <a:pPr>
                        <a:buNone/>
                      </a:pPr>
                      <a:r>
                        <a:rPr lang="en-US" altLang="zh-CN"/>
                        <a:t>610</a:t>
                      </a:r>
                      <a:endParaRPr lang="en-US" altLang="zh-CN"/>
                    </a:p>
                  </a:txBody>
                  <a:tcPr/>
                </a:tc>
                <a:tc>
                  <a:txBody>
                    <a:bodyPr/>
                    <a:p>
                      <a:pPr>
                        <a:buNone/>
                      </a:pPr>
                      <a:r>
                        <a:rPr lang="en-US" altLang="zh-CN"/>
                        <a:t>2364</a:t>
                      </a:r>
                      <a:endParaRPr lang="en-US" altLang="zh-CN"/>
                    </a:p>
                  </a:txBody>
                  <a:tcPr/>
                </a:tc>
              </a:tr>
              <a:tr h="381000">
                <a:tc>
                  <a:txBody>
                    <a:bodyPr/>
                    <a:p>
                      <a:pPr>
                        <a:buNone/>
                      </a:pPr>
                      <a:r>
                        <a:rPr lang="zh-CN" altLang="en-US"/>
                        <a:t>非正反同义</a:t>
                      </a:r>
                      <a:endParaRPr lang="zh-CN" altLang="en-US"/>
                    </a:p>
                  </a:txBody>
                  <a:tcPr/>
                </a:tc>
                <a:tc>
                  <a:txBody>
                    <a:bodyPr/>
                    <a:p>
                      <a:pPr>
                        <a:buNone/>
                      </a:pPr>
                      <a:r>
                        <a:rPr lang="en-US" altLang="zh-CN"/>
                        <a:t>123</a:t>
                      </a:r>
                      <a:endParaRPr lang="en-US" altLang="zh-CN"/>
                    </a:p>
                  </a:txBody>
                  <a:tcPr/>
                </a:tc>
                <a:tc>
                  <a:txBody>
                    <a:bodyPr/>
                    <a:p>
                      <a:pPr>
                        <a:buNone/>
                      </a:pPr>
                      <a:r>
                        <a:rPr lang="en-US" altLang="zh-CN"/>
                        <a:t>147</a:t>
                      </a:r>
                      <a:endParaRPr lang="en-US" altLang="zh-CN"/>
                    </a:p>
                  </a:txBody>
                  <a:tcPr/>
                </a:tc>
                <a:tc>
                  <a:txBody>
                    <a:bodyPr/>
                    <a:p>
                      <a:pPr>
                        <a:buNone/>
                      </a:pPr>
                      <a:r>
                        <a:rPr lang="en-US" altLang="zh-CN"/>
                        <a:t>270</a:t>
                      </a:r>
                      <a:endParaRPr lang="en-US" altLang="zh-CN"/>
                    </a:p>
                  </a:txBody>
                  <a:tcPr/>
                </a:tc>
              </a:tr>
              <a:tr h="381000">
                <a:tc>
                  <a:txBody>
                    <a:bodyPr/>
                    <a:p>
                      <a:pPr>
                        <a:buNone/>
                      </a:pPr>
                      <a:r>
                        <a:rPr lang="zh-CN" altLang="en-US"/>
                        <a:t>总数</a:t>
                      </a:r>
                      <a:endParaRPr lang="zh-CN" altLang="en-US"/>
                    </a:p>
                  </a:txBody>
                  <a:tcPr/>
                </a:tc>
                <a:tc>
                  <a:txBody>
                    <a:bodyPr/>
                    <a:p>
                      <a:pPr>
                        <a:buNone/>
                      </a:pPr>
                      <a:r>
                        <a:rPr lang="en-US" altLang="zh-CN"/>
                        <a:t>1877</a:t>
                      </a:r>
                      <a:endParaRPr lang="en-US" altLang="zh-CN"/>
                    </a:p>
                  </a:txBody>
                  <a:tcPr/>
                </a:tc>
                <a:tc>
                  <a:txBody>
                    <a:bodyPr/>
                    <a:p>
                      <a:pPr>
                        <a:buNone/>
                      </a:pPr>
                      <a:r>
                        <a:rPr lang="en-US" altLang="zh-CN"/>
                        <a:t>757</a:t>
                      </a:r>
                      <a:endParaRPr lang="en-US" altLang="zh-CN"/>
                    </a:p>
                  </a:txBody>
                  <a:tcPr/>
                </a:tc>
                <a:tc>
                  <a:txBody>
                    <a:bodyPr/>
                    <a:p>
                      <a:pPr>
                        <a:buNone/>
                      </a:pPr>
                      <a:r>
                        <a:rPr lang="en-US" altLang="zh-CN"/>
                        <a:t>2634</a:t>
                      </a:r>
                      <a:endParaRPr lang="en-US" altLang="zh-CN"/>
                    </a:p>
                  </a:txBody>
                  <a:tcPr/>
                </a:tc>
              </a:tr>
            </a:tbl>
          </a:graphicData>
        </a:graphic>
      </p:graphicFrame>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歧义词</a:t>
            </a:r>
            <a:endParaRPr lang="zh-CN" altLang="en-US"/>
          </a:p>
        </p:txBody>
      </p:sp>
      <p:sp>
        <p:nvSpPr>
          <p:cNvPr id="3" name="内容占位符 2"/>
          <p:cNvSpPr>
            <a:spLocks noGrp="1"/>
          </p:cNvSpPr>
          <p:nvPr>
            <p:ph idx="1"/>
          </p:nvPr>
        </p:nvSpPr>
        <p:spPr/>
        <p:txBody>
          <a:bodyPr/>
          <a:p>
            <a:pPr marL="228600" lvl="0" indent="-228600">
              <a:buFont typeface="Arial" panose="020B0604020202020204" pitchFamily="34" charset="0"/>
              <a:buChar char="•"/>
            </a:pPr>
            <a:r>
              <a:rPr b="1">
                <a:sym typeface="+mn-ea"/>
              </a:rPr>
              <a:t>干扰：</a:t>
            </a:r>
            <a:endParaRPr b="1">
              <a:sym typeface="+mn-ea"/>
            </a:endParaRPr>
          </a:p>
          <a:p>
            <a:pPr marL="685800" lvl="1" indent="-228600">
              <a:buFont typeface="Arial" panose="020B0604020202020204" pitchFamily="34" charset="0"/>
              <a:buChar char="•"/>
            </a:pPr>
            <a:r>
              <a:rPr>
                <a:sym typeface="+mn-ea"/>
              </a:rPr>
              <a:t>歧义词，同时有正反同义和非正反同义两种情况</a:t>
            </a:r>
            <a:endParaRPr lang="en-US" altLang="zh-CN">
              <a:solidFill>
                <a:schemeClr val="tx1"/>
              </a:solidFill>
            </a:endParaRPr>
          </a:p>
          <a:p>
            <a:pPr lvl="1"/>
            <a:r>
              <a:rPr>
                <a:ea typeface="宋体" panose="02010600030101010101" pitchFamily="2" charset="-122"/>
                <a:sym typeface="+mn-ea"/>
              </a:rPr>
              <a:t>非正反同义：燕怀仙被她冷冷一声＂燕五＂叫得</a:t>
            </a:r>
            <a:r>
              <a:rPr>
                <a:solidFill>
                  <a:srgbClr val="FF0000"/>
                </a:solidFill>
                <a:ea typeface="宋体" panose="02010600030101010101" pitchFamily="2" charset="-122"/>
                <a:sym typeface="+mn-ea"/>
              </a:rPr>
              <a:t>好不自在</a:t>
            </a:r>
            <a:r>
              <a:rPr>
                <a:ea typeface="宋体" panose="02010600030101010101" pitchFamily="2" charset="-122"/>
                <a:sym typeface="+mn-ea"/>
              </a:rPr>
              <a:t>，心中不由得忐忑起来，不知她要耍出什么花样来对付自己。</a:t>
            </a:r>
            <a:endParaRPr>
              <a:ea typeface="宋体" panose="02010600030101010101" pitchFamily="2" charset="-122"/>
            </a:endParaRPr>
          </a:p>
          <a:p>
            <a:pPr lvl="1"/>
            <a:r>
              <a:rPr>
                <a:ea typeface="宋体" panose="02010600030101010101" pitchFamily="2" charset="-122"/>
                <a:sym typeface="+mn-ea"/>
              </a:rPr>
              <a:t>正反同义：仰望天空，真想如鸟儿一般在丛林和蓝天中飞翔，</a:t>
            </a:r>
            <a:r>
              <a:rPr>
                <a:solidFill>
                  <a:srgbClr val="FF0000"/>
                </a:solidFill>
                <a:ea typeface="宋体" panose="02010600030101010101" pitchFamily="2" charset="-122"/>
                <a:sym typeface="+mn-ea"/>
              </a:rPr>
              <a:t>好不自在</a:t>
            </a:r>
            <a:r>
              <a:rPr>
                <a:ea typeface="宋体" panose="02010600030101010101" pitchFamily="2" charset="-122"/>
                <a:sym typeface="+mn-ea"/>
              </a:rPr>
              <a:t>。</a:t>
            </a:r>
            <a:endParaRPr>
              <a:ea typeface="宋体" panose="02010600030101010101" pitchFamily="2" charset="-122"/>
              <a:sym typeface="+mn-ea"/>
            </a:endParaRPr>
          </a:p>
          <a:p>
            <a:pPr lvl="1"/>
            <a:endParaRPr lang="zh-CN" altLang="en-US"/>
          </a:p>
          <a:p>
            <a:r>
              <a:rPr lang="en-US" altLang="zh-CN" b="1"/>
              <a:t>CCL</a:t>
            </a:r>
            <a:r>
              <a:rPr b="1"/>
              <a:t>中的歧义词</a:t>
            </a:r>
            <a:r>
              <a:t>：</a:t>
            </a:r>
          </a:p>
          <a:p>
            <a:pPr lvl="1"/>
            <a:r>
              <a:rPr>
                <a:sym typeface="+mn-ea"/>
              </a:rPr>
              <a:t>方法：以</a:t>
            </a:r>
            <a:r>
              <a:rPr lang="en-US" altLang="zh-CN">
                <a:sym typeface="+mn-ea"/>
              </a:rPr>
              <a:t>“</a:t>
            </a:r>
            <a:r>
              <a:rPr>
                <a:sym typeface="+mn-ea"/>
              </a:rPr>
              <a:t>好不</a:t>
            </a:r>
            <a:r>
              <a:rPr lang="en-US" altLang="zh-CN">
                <a:sym typeface="+mn-ea"/>
              </a:rPr>
              <a:t>”</a:t>
            </a:r>
            <a:r>
              <a:rPr>
                <a:sym typeface="+mn-ea"/>
              </a:rPr>
              <a:t>为检索式得到</a:t>
            </a:r>
            <a:r>
              <a:rPr lang="en-US" altLang="zh-CN">
                <a:sym typeface="+mn-ea"/>
              </a:rPr>
              <a:t>8839</a:t>
            </a:r>
            <a:r>
              <a:rPr>
                <a:sym typeface="+mn-ea"/>
              </a:rPr>
              <a:t>条语料，以</a:t>
            </a:r>
            <a:r>
              <a:rPr lang="en-US" altLang="zh-CN">
                <a:sym typeface="+mn-ea"/>
              </a:rPr>
              <a:t>252</a:t>
            </a:r>
            <a:r>
              <a:rPr>
                <a:sym typeface="+mn-ea"/>
              </a:rPr>
              <a:t>个词表词为条件筛选得到</a:t>
            </a:r>
            <a:r>
              <a:rPr lang="en-US" altLang="zh-CN">
                <a:sym typeface="+mn-ea"/>
              </a:rPr>
              <a:t>828</a:t>
            </a:r>
            <a:r>
              <a:rPr>
                <a:sym typeface="+mn-ea"/>
              </a:rPr>
              <a:t>条语料，对其进行标注，最后发现有</a:t>
            </a:r>
            <a:r>
              <a:rPr lang="en-US" altLang="zh-CN">
                <a:sym typeface="+mn-ea"/>
              </a:rPr>
              <a:t>13</a:t>
            </a:r>
            <a:r>
              <a:rPr>
                <a:sym typeface="+mn-ea"/>
              </a:rPr>
              <a:t>条是非正反同义的理解</a:t>
            </a:r>
            <a:endParaRPr>
              <a:sym typeface="+mn-ea"/>
            </a:endParaRPr>
          </a:p>
          <a:p>
            <a:pPr lvl="1"/>
            <a:r>
              <a:t>结果：</a:t>
            </a:r>
            <a:r>
              <a:rPr>
                <a:sym typeface="+mn-ea"/>
              </a:rPr>
              <a:t>“好不高兴”(6/28)、“好不自在”(5/15)、“好不痛快”(2/14)</a:t>
            </a:r>
            <a:endParaRPr>
              <a:sym typeface="+mn-ea"/>
            </a:endParaRPr>
          </a:p>
          <a:p>
            <a:pPr marL="0" lvl="1"/>
            <a:endParaRPr>
              <a:sym typeface="+mn-ea"/>
            </a:endParaRPr>
          </a:p>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歧义词</a:t>
            </a:r>
            <a:endParaRPr lang="zh-CN" altLang="en-US"/>
          </a:p>
        </p:txBody>
      </p:sp>
      <p:sp>
        <p:nvSpPr>
          <p:cNvPr id="3" name="内容占位符 2"/>
          <p:cNvSpPr>
            <a:spLocks noGrp="1"/>
          </p:cNvSpPr>
          <p:nvPr>
            <p:ph idx="1"/>
          </p:nvPr>
        </p:nvSpPr>
        <p:spPr/>
        <p:txBody>
          <a:bodyPr>
            <a:normAutofit/>
          </a:bodyPr>
          <a:p>
            <a:r>
              <a:rPr lang="en-US" altLang="zh-CN" sz="1800" b="1"/>
              <a:t>BCC</a:t>
            </a:r>
            <a:r>
              <a:rPr sz="1800" b="1"/>
              <a:t>中的歧义词</a:t>
            </a:r>
            <a:endParaRPr lang="zh-CN" altLang="en-US"/>
          </a:p>
          <a:p>
            <a:r>
              <a:t>共</a:t>
            </a:r>
            <a:r>
              <a:rPr lang="en-US" altLang="zh-CN"/>
              <a:t>19</a:t>
            </a:r>
            <a:r>
              <a:t>个有歧义词表，</a:t>
            </a:r>
            <a:r>
              <a:rPr lang="en-US" altLang="zh-CN"/>
              <a:t>“</a:t>
            </a:r>
            <a:r>
              <a:t>好不自在</a:t>
            </a:r>
            <a:r>
              <a:rPr lang="en-US" altLang="zh-CN"/>
              <a:t>”</a:t>
            </a:r>
            <a:r>
              <a:t>和</a:t>
            </a:r>
            <a:r>
              <a:rPr lang="en-US" altLang="zh-CN"/>
              <a:t>“</a:t>
            </a:r>
            <a:r>
              <a:t>好不舒服</a:t>
            </a:r>
            <a:r>
              <a:rPr lang="en-US" altLang="zh-CN"/>
              <a:t>”</a:t>
            </a:r>
            <a:r>
              <a:t>的干扰最强</a:t>
            </a:r>
            <a:endParaRPr lang="en-US" altLang="zh-CN"/>
          </a:p>
          <a:p>
            <a:endParaRPr lang="en-US" altLang="zh-CN"/>
          </a:p>
        </p:txBody>
      </p:sp>
      <p:graphicFrame>
        <p:nvGraphicFramePr>
          <p:cNvPr id="5" name="表格 4"/>
          <p:cNvGraphicFramePr/>
          <p:nvPr>
            <p:custDataLst>
              <p:tags r:id="rId1"/>
            </p:custDataLst>
          </p:nvPr>
        </p:nvGraphicFramePr>
        <p:xfrm>
          <a:off x="669882" y="2068838"/>
          <a:ext cx="10854690" cy="4191000"/>
        </p:xfrm>
        <a:graphic>
          <a:graphicData uri="http://schemas.openxmlformats.org/drawingml/2006/table">
            <a:tbl>
              <a:tblPr firstRow="1" bandRow="1">
                <a:tableStyleId>{5C22544A-7EE6-4342-B048-85BDC9FD1C3A}</a:tableStyleId>
              </a:tblPr>
              <a:tblGrid>
                <a:gridCol w="1809115"/>
                <a:gridCol w="1809115"/>
                <a:gridCol w="1809115"/>
                <a:gridCol w="1809115"/>
                <a:gridCol w="1809115"/>
                <a:gridCol w="1809115"/>
              </a:tblGrid>
              <a:tr h="381000">
                <a:tc>
                  <a:txBody>
                    <a:bodyPr/>
                    <a:p>
                      <a:pPr>
                        <a:buNone/>
                      </a:pPr>
                      <a:r>
                        <a:rPr lang="zh-CN" altLang="en-US"/>
                        <a:t>格式</a:t>
                      </a:r>
                      <a:endParaRPr lang="zh-CN" altLang="en-US"/>
                    </a:p>
                  </a:txBody>
                  <a:tcPr/>
                </a:tc>
                <a:tc>
                  <a:txBody>
                    <a:bodyPr/>
                    <a:p>
                      <a:pPr>
                        <a:buNone/>
                      </a:pPr>
                      <a:r>
                        <a:rPr lang="zh-CN" altLang="en-US"/>
                        <a:t>正反同义</a:t>
                      </a:r>
                      <a:endParaRPr lang="zh-CN" altLang="en-US"/>
                    </a:p>
                  </a:txBody>
                  <a:tcPr/>
                </a:tc>
                <a:tc>
                  <a:txBody>
                    <a:bodyPr/>
                    <a:p>
                      <a:pPr>
                        <a:buNone/>
                      </a:pPr>
                      <a:r>
                        <a:rPr lang="zh-CN" altLang="en-US"/>
                        <a:t>非正反同义</a:t>
                      </a:r>
                      <a:endParaRPr lang="zh-CN" altLang="en-US"/>
                    </a:p>
                  </a:txBody>
                  <a:tcPr/>
                </a:tc>
                <a:tc>
                  <a:txBody>
                    <a:bodyPr/>
                    <a:p>
                      <a:pPr>
                        <a:buNone/>
                      </a:pPr>
                      <a:r>
                        <a:rPr lang="zh-CN" altLang="en-US"/>
                        <a:t>格式</a:t>
                      </a:r>
                      <a:endParaRPr lang="zh-CN" altLang="en-US"/>
                    </a:p>
                  </a:txBody>
                  <a:tcPr/>
                </a:tc>
                <a:tc>
                  <a:txBody>
                    <a:bodyPr/>
                    <a:p>
                      <a:pPr>
                        <a:buNone/>
                      </a:pPr>
                      <a:r>
                        <a:rPr lang="zh-CN" altLang="en-US"/>
                        <a:t>正</a:t>
                      </a:r>
                      <a:r>
                        <a:rPr lang="zh-CN" altLang="en-US"/>
                        <a:t>反同义</a:t>
                      </a:r>
                      <a:endParaRPr lang="zh-CN" altLang="en-US"/>
                    </a:p>
                  </a:txBody>
                  <a:tcPr/>
                </a:tc>
                <a:tc>
                  <a:txBody>
                    <a:bodyPr/>
                    <a:p>
                      <a:pPr>
                        <a:buNone/>
                      </a:pPr>
                      <a:r>
                        <a:rPr lang="zh-CN" altLang="en-US"/>
                        <a:t>非正反同义</a:t>
                      </a:r>
                      <a:endParaRPr lang="zh-CN" altLang="en-US"/>
                    </a:p>
                  </a:txBody>
                  <a:tcPr/>
                </a:tc>
              </a:tr>
              <a:tr h="381000">
                <a:tc>
                  <a:txBody>
                    <a:bodyPr/>
                    <a:p>
                      <a:pPr>
                        <a:buNone/>
                      </a:pPr>
                      <a:r>
                        <a:rPr lang="zh-CN" altLang="en-US">
                          <a:latin typeface="宋体" panose="02010600030101010101" pitchFamily="2" charset="-122"/>
                          <a:ea typeface="宋体" panose="02010600030101010101" pitchFamily="2" charset="-122"/>
                        </a:rPr>
                        <a:t>好不高兴</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52</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7</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好不凑巧</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好不开心</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61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好不安心</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好不快乐</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好不周到</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好不浪漫</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好不安全</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好不舒服</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14</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45</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愉快</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6</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5</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好不舒坦</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自觉</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好不痛快</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28</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自由</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好不着急</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害羞</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a:t>
                      </a:r>
                      <a:endParaRPr lang="en-US" altLang="zh-CN">
                        <a:latin typeface="宋体" panose="02010600030101010101" pitchFamily="2" charset="-122"/>
                        <a:ea typeface="宋体" panose="02010600030101010101" pitchFamily="2" charset="-122"/>
                      </a:endParaRPr>
                    </a:p>
                  </a:txBody>
                  <a:tcPr/>
                </a:tc>
              </a:tr>
              <a:tr h="381000">
                <a:tc>
                  <a:txBody>
                    <a:bodyPr/>
                    <a:p>
                      <a:pPr>
                        <a:buNone/>
                      </a:pPr>
                      <a:r>
                        <a:rPr lang="zh-CN" altLang="en-US">
                          <a:latin typeface="宋体" panose="02010600030101010101" pitchFamily="2" charset="-122"/>
                          <a:ea typeface="宋体" panose="02010600030101010101" pitchFamily="2" charset="-122"/>
                        </a:rPr>
                        <a:t>好不自在</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22</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62</a:t>
                      </a:r>
                      <a:endParaRPr lang="en-US" altLang="zh-CN">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聪明</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2</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r>
              <a:tr h="381000">
                <a:tc>
                  <a:txBody>
                    <a:bodyPr/>
                    <a:p>
                      <a:pPr>
                        <a:buNone/>
                      </a:pPr>
                      <a:endParaRPr lang="zh-CN" altLang="en-US">
                        <a:latin typeface="宋体" panose="02010600030101010101" pitchFamily="2" charset="-122"/>
                        <a:ea typeface="宋体" panose="02010600030101010101" pitchFamily="2" charset="-122"/>
                      </a:endParaRPr>
                    </a:p>
                  </a:txBody>
                  <a:tcPr/>
                </a:tc>
                <a:tc>
                  <a:txBody>
                    <a:bodyPr/>
                    <a:p>
                      <a:pPr>
                        <a:buNone/>
                      </a:pPr>
                      <a:endParaRPr lang="zh-CN" altLang="en-US">
                        <a:latin typeface="宋体" panose="02010600030101010101" pitchFamily="2" charset="-122"/>
                        <a:ea typeface="宋体" panose="02010600030101010101" pitchFamily="2" charset="-122"/>
                      </a:endParaRPr>
                    </a:p>
                  </a:txBody>
                  <a:tcPr/>
                </a:tc>
                <a:tc>
                  <a:txBody>
                    <a:bodyPr/>
                    <a:p>
                      <a:pPr>
                        <a:buNone/>
                      </a:pP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好不</a:t>
                      </a:r>
                      <a:r>
                        <a:rPr lang="zh-CN" altLang="en-US">
                          <a:latin typeface="宋体" panose="02010600030101010101" pitchFamily="2" charset="-122"/>
                          <a:ea typeface="宋体" panose="02010600030101010101" pitchFamily="2" charset="-122"/>
                        </a:rPr>
                        <a:t>客气</a:t>
                      </a:r>
                      <a:endParaRPr lang="zh-CN" altLang="en-US">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1</a:t>
                      </a:r>
                      <a:endParaRPr lang="en-US" altLang="zh-CN">
                        <a:latin typeface="宋体" panose="02010600030101010101" pitchFamily="2" charset="-122"/>
                        <a:ea typeface="宋体" panose="02010600030101010101" pitchFamily="2" charset="-122"/>
                      </a:endParaRPr>
                    </a:p>
                  </a:txBody>
                  <a:tcPr/>
                </a:tc>
                <a:tc>
                  <a:txBody>
                    <a:bodyPr/>
                    <a:p>
                      <a:pPr>
                        <a:buNone/>
                      </a:pPr>
                      <a:r>
                        <a:rPr lang="en-US" altLang="zh-CN">
                          <a:latin typeface="宋体" panose="02010600030101010101" pitchFamily="2" charset="-122"/>
                          <a:ea typeface="宋体" panose="02010600030101010101" pitchFamily="2" charset="-122"/>
                        </a:rPr>
                        <a:t>3</a:t>
                      </a:r>
                      <a:endParaRPr lang="en-US" altLang="zh-CN">
                        <a:latin typeface="宋体" panose="02010600030101010101" pitchFamily="2" charset="-122"/>
                        <a:ea typeface="宋体" panose="02010600030101010101" pitchFamily="2" charset="-122"/>
                      </a:endParaRPr>
                    </a:p>
                  </a:txBody>
                  <a:tcPr/>
                </a:tc>
              </a:tr>
            </a:tbl>
          </a:graphicData>
        </a:graphic>
      </p:graphicFrame>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【不要太</a:t>
            </a:r>
            <a:r>
              <a:rPr lang="en-US" altLang="zh-CN"/>
              <a:t>a</a:t>
            </a:r>
            <a:r>
              <a:t>】</a:t>
            </a:r>
          </a:p>
        </p:txBody>
      </p:sp>
      <p:sp>
        <p:nvSpPr>
          <p:cNvPr id="3" name="内容占位符 2"/>
          <p:cNvSpPr>
            <a:spLocks noGrp="1"/>
          </p:cNvSpPr>
          <p:nvPr>
            <p:ph idx="1"/>
          </p:nvPr>
        </p:nvSpPr>
        <p:spPr/>
        <p:txBody>
          <a:bodyPr/>
          <a:p>
            <a:pPr marL="228600" lvl="0" indent="-228600">
              <a:buFont typeface="Arial" panose="020B0604020202020204" pitchFamily="34" charset="0"/>
              <a:buChar char="•"/>
            </a:pP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a:t>
            </a:r>
            <a:r>
              <a:rPr lang="en-US" altLang="zh-CN"/>
              <a:t>a</a:t>
            </a:r>
            <a:r>
              <a:t>不死</a:t>
            </a:r>
            <a:r>
              <a:rPr lang="en-US" altLang="zh-CN"/>
              <a:t>r</a:t>
            </a:r>
            <a:r>
              <a:rPr lang="zh-CN" altLang="en-US"/>
              <a:t>】</a:t>
            </a:r>
            <a:endParaRPr lang="zh-CN" altLang="en-US"/>
          </a:p>
        </p:txBody>
      </p:sp>
      <p:sp>
        <p:nvSpPr>
          <p:cNvPr id="3" name="内容占位符 2"/>
          <p:cNvSpPr>
            <a:spLocks noGrp="1"/>
          </p:cNvSpPr>
          <p:nvPr>
            <p:ph idx="1"/>
          </p:nvPr>
        </p:nvSpPr>
        <p:spPr/>
        <p:txBody>
          <a:bodyPr/>
          <a:p>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a:t>
            </a:r>
            <a:r>
              <a:rPr>
                <a:sym typeface="+mn-ea"/>
              </a:rPr>
              <a:t>险些没</a:t>
            </a:r>
            <a:r>
              <a:rPr lang="en-US" altLang="zh-CN">
                <a:sym typeface="+mn-ea"/>
              </a:rPr>
              <a:t>X</a:t>
            </a:r>
            <a:r>
              <a:t>】</a:t>
            </a:r>
          </a:p>
        </p:txBody>
      </p:sp>
      <p:sp>
        <p:nvSpPr>
          <p:cNvPr id="3" name="内容占位符 2"/>
          <p:cNvSpPr>
            <a:spLocks noGrp="1"/>
          </p:cNvSpPr>
          <p:nvPr>
            <p:ph idx="1"/>
          </p:nvPr>
        </p:nvSpPr>
        <p:spPr/>
        <p:txBody>
          <a:bodyPr>
            <a:normAutofit lnSpcReduction="20000"/>
          </a:bodyPr>
          <a:p>
            <a:r>
              <a:t>判别条件：</a:t>
            </a:r>
          </a:p>
          <a:p>
            <a:pPr lvl="1"/>
            <a:r>
              <a:rPr lang="en-US" altLang="zh-CN"/>
              <a:t>X</a:t>
            </a:r>
            <a:r>
              <a:t>是消极事件，那么是正反同义</a:t>
            </a:r>
            <a:r>
              <a:t>；</a:t>
            </a:r>
          </a:p>
          <a:p>
            <a:pPr lvl="1"/>
            <a:r>
              <a:rPr lang="en-US" altLang="zh-CN"/>
              <a:t>X</a:t>
            </a:r>
            <a:r>
              <a:t>是积极事件，那么是非正反同义</a:t>
            </a:r>
            <a:r>
              <a:t>。</a:t>
            </a:r>
          </a:p>
          <a:p>
            <a:pPr lvl="1"/>
          </a:p>
          <a:p>
            <a:r>
              <a:t>正反同义：（</a:t>
            </a:r>
            <a:r>
              <a:rPr lang="en-US" altLang="zh-CN"/>
              <a:t>X</a:t>
            </a:r>
            <a:r>
              <a:t>是消极事件）：</a:t>
            </a:r>
          </a:p>
          <a:p>
            <a:pPr lvl="1"/>
            <a:r>
              <a:rPr>
                <a:ea typeface="宋体" panose="02010600030101010101" pitchFamily="2" charset="-122"/>
              </a:rPr>
              <a:t>今天乒乓球男单决赛，中国队打日本队，险些没输球。</a:t>
            </a:r>
            <a:endParaRPr>
              <a:ea typeface="宋体" panose="02010600030101010101" pitchFamily="2" charset="-122"/>
            </a:endParaRPr>
          </a:p>
          <a:p>
            <a:pPr lvl="1"/>
            <a:r>
              <a:rPr>
                <a:ea typeface="宋体" panose="02010600030101010101" pitchFamily="2" charset="-122"/>
              </a:rPr>
              <a:t>今天乒乓球男单决赛，日本队打中国队，险些没输球。</a:t>
            </a:r>
          </a:p>
          <a:p/>
          <a:p>
            <a:r>
              <a:t>非正反同义（</a:t>
            </a:r>
            <a:r>
              <a:rPr lang="en-US" altLang="zh-CN"/>
              <a:t>X</a:t>
            </a:r>
            <a:r>
              <a:t>是积极事件）：</a:t>
            </a:r>
          </a:p>
          <a:p>
            <a:pPr lvl="1" algn="l" defTabSz="914400">
              <a:buClrTx/>
              <a:buSzTx/>
              <a:tabLst>
                <a:tab pos="1609725" algn="l"/>
              </a:tabLst>
            </a:pPr>
            <a:r>
              <a:rPr>
                <a:ea typeface="宋体" panose="02010600030101010101" pitchFamily="2" charset="-122"/>
                <a:sym typeface="+mn-ea"/>
              </a:rPr>
              <a:t>今天乒乓球男单决赛，中国队打日本队，险些没赢球。</a:t>
            </a:r>
            <a:endParaRPr>
              <a:ea typeface="宋体" panose="02010600030101010101" pitchFamily="2" charset="-122"/>
              <a:sym typeface="+mn-ea"/>
            </a:endParaRPr>
          </a:p>
          <a:p>
            <a:pPr lvl="1" algn="l" defTabSz="914400">
              <a:buClrTx/>
              <a:buSzTx/>
              <a:tabLst>
                <a:tab pos="1609725" algn="l"/>
              </a:tabLst>
            </a:pPr>
            <a:r>
              <a:rPr>
                <a:ea typeface="宋体" panose="02010600030101010101" pitchFamily="2" charset="-122"/>
                <a:sym typeface="+mn-ea"/>
              </a:rPr>
              <a:t>今天乒乓球男单决赛，日本队打中国队，险些没赢球。</a:t>
            </a:r>
            <a:endParaRPr>
              <a:ea typeface="宋体" panose="02010600030101010101" pitchFamily="2" charset="-122"/>
              <a:sym typeface="+mn-ea"/>
            </a:endParaRPr>
          </a:p>
          <a:p/>
          <a:p>
            <a:r>
              <a:rPr lang="en-US" altLang="zh-CN"/>
              <a:t>“</a:t>
            </a:r>
            <a:r>
              <a:t>险些没</a:t>
            </a:r>
            <a:r>
              <a:rPr lang="en-US" altLang="zh-CN"/>
              <a:t>X”</a:t>
            </a:r>
            <a:r>
              <a:t>的整体格式色彩</a:t>
            </a:r>
            <a:r>
              <a:t>是积极的</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a:t>
            </a:r>
            <a:r>
              <a:rPr>
                <a:sym typeface="+mn-ea"/>
              </a:rPr>
              <a:t>险些没</a:t>
            </a:r>
            <a:r>
              <a:rPr lang="en-US" altLang="zh-CN">
                <a:sym typeface="+mn-ea"/>
              </a:rPr>
              <a:t>X</a:t>
            </a:r>
            <a:r>
              <a:t>】</a:t>
            </a:r>
          </a:p>
        </p:txBody>
      </p:sp>
      <p:sp>
        <p:nvSpPr>
          <p:cNvPr id="3" name="内容占位符 2"/>
          <p:cNvSpPr>
            <a:spLocks noGrp="1"/>
          </p:cNvSpPr>
          <p:nvPr>
            <p:ph idx="1"/>
          </p:nvPr>
        </p:nvSpPr>
        <p:spPr/>
        <p:txBody>
          <a:bodyPr>
            <a:normAutofit/>
          </a:bodyPr>
          <a:p>
            <a:r>
              <a:t>险些：差一点儿（发生不如意的事）（现代汉语词典</a:t>
            </a:r>
            <a:r>
              <a:t>）</a:t>
            </a:r>
          </a:p>
          <a:p>
            <a:r>
              <a:rPr>
                <a:sym typeface="+mn-ea"/>
              </a:rPr>
              <a:t>和</a:t>
            </a:r>
            <a:r>
              <a:rPr lang="en-US" altLang="zh-CN">
                <a:sym typeface="+mn-ea"/>
              </a:rPr>
              <a:t>“</a:t>
            </a:r>
            <a:r>
              <a:rPr>
                <a:sym typeface="+mn-ea"/>
              </a:rPr>
              <a:t>差点没</a:t>
            </a:r>
            <a:r>
              <a:rPr lang="en-US" altLang="zh-CN">
                <a:sym typeface="+mn-ea"/>
              </a:rPr>
              <a:t>”</a:t>
            </a:r>
            <a:r>
              <a:rPr>
                <a:sym typeface="+mn-ea"/>
              </a:rPr>
              <a:t>对比：</a:t>
            </a:r>
            <a:endParaRPr>
              <a:sym typeface="+mn-ea"/>
            </a:endParaRPr>
          </a:p>
          <a:p>
            <a:r>
              <a:t>“险些没</a:t>
            </a:r>
            <a:r>
              <a:rPr lang="en-US" altLang="zh-CN"/>
              <a:t>X</a:t>
            </a:r>
            <a:r>
              <a:t>”对整体格式色彩有限制，而</a:t>
            </a:r>
            <a:r>
              <a:rPr lang="en-US" altLang="zh-CN"/>
              <a:t>“</a:t>
            </a:r>
            <a:r>
              <a:t>差点儿没</a:t>
            </a:r>
            <a:r>
              <a:rPr lang="en-US" altLang="zh-CN"/>
              <a:t>X”</a:t>
            </a:r>
            <a:r>
              <a:t>的整体语义更为中性，满足真值合预期即可（范晓蕾，</a:t>
            </a:r>
            <a:r>
              <a:rPr lang="en-US" altLang="zh-CN"/>
              <a:t>2018</a:t>
            </a:r>
            <a:r>
              <a:t>）。</a:t>
            </a:r>
          </a:p>
          <a:p>
            <a:pPr lvl="1"/>
            <a:r>
              <a:rPr>
                <a:sym typeface="+mn-ea"/>
              </a:rPr>
              <a:t>如果</a:t>
            </a:r>
            <a:r>
              <a:rPr lang="en-US" altLang="zh-CN">
                <a:sym typeface="+mn-ea"/>
              </a:rPr>
              <a:t>“</a:t>
            </a:r>
            <a:r>
              <a:rPr>
                <a:sym typeface="+mn-ea"/>
              </a:rPr>
              <a:t>差点没</a:t>
            </a:r>
            <a:r>
              <a:rPr lang="en-US" altLang="zh-CN">
                <a:sym typeface="+mn-ea"/>
              </a:rPr>
              <a:t>”</a:t>
            </a:r>
            <a:r>
              <a:rPr>
                <a:sym typeface="+mn-ea"/>
              </a:rPr>
              <a:t>表达的整体是积极色彩，则可以换成“险些没”：</a:t>
            </a:r>
            <a:endParaRPr>
              <a:sym typeface="+mn-ea"/>
            </a:endParaRPr>
          </a:p>
          <a:p>
            <a:pPr lvl="1" algn="l" defTabSz="914400">
              <a:buClrTx/>
              <a:buSzTx/>
              <a:tabLst>
                <a:tab pos="1609725" algn="l"/>
              </a:tabLst>
            </a:pPr>
            <a:r>
              <a:rPr>
                <a:ea typeface="宋体" panose="02010600030101010101" pitchFamily="2" charset="-122"/>
                <a:sym typeface="+mn-ea"/>
              </a:rPr>
              <a:t>今天乒乓球男单决赛，中国队打日本队，差点没输球。（没输球）</a:t>
            </a:r>
            <a:endParaRPr>
              <a:ea typeface="宋体" panose="02010600030101010101" pitchFamily="2" charset="-122"/>
              <a:sym typeface="+mn-ea"/>
            </a:endParaRPr>
          </a:p>
          <a:p>
            <a:pPr lvl="1" algn="l" defTabSz="914400">
              <a:buClrTx/>
              <a:buSzTx/>
              <a:tabLst>
                <a:tab pos="1609725" algn="l"/>
              </a:tabLst>
            </a:pPr>
            <a:r>
              <a:rPr>
                <a:ea typeface="宋体" panose="02010600030101010101" pitchFamily="2" charset="-122"/>
                <a:sym typeface="+mn-ea"/>
              </a:rPr>
              <a:t>今天乒乓球男单决赛，中国队打日本队，险些没输球。（没输球）</a:t>
            </a:r>
            <a:endParaRPr>
              <a:ea typeface="宋体" panose="02010600030101010101" pitchFamily="2" charset="-122"/>
              <a:sym typeface="+mn-ea"/>
            </a:endParaRPr>
          </a:p>
          <a:p>
            <a:pPr lvl="1"/>
          </a:p>
          <a:p>
            <a:pPr lvl="1"/>
            <a:r>
              <a:t>如果</a:t>
            </a:r>
            <a:r>
              <a:rPr lang="en-US" altLang="zh-CN"/>
              <a:t>“</a:t>
            </a:r>
            <a:r>
              <a:t>差点没</a:t>
            </a:r>
            <a:r>
              <a:rPr lang="en-US" altLang="zh-CN"/>
              <a:t>”</a:t>
            </a:r>
            <a:r>
              <a:t>表达的整体色彩是非积极的，则无法换成</a:t>
            </a:r>
            <a:r>
              <a:rPr lang="en-US" altLang="zh-CN"/>
              <a:t>“</a:t>
            </a:r>
            <a:r>
              <a:t>险些没</a:t>
            </a:r>
            <a:r>
              <a:rPr lang="en-US" altLang="zh-CN"/>
              <a:t>”</a:t>
            </a:r>
          </a:p>
          <a:p>
            <a:pPr lvl="1" algn="l" defTabSz="914400">
              <a:buClrTx/>
              <a:buSzTx/>
              <a:tabLst>
                <a:tab pos="1609725" algn="l"/>
              </a:tabLst>
            </a:pPr>
            <a:r>
              <a:rPr>
                <a:ea typeface="宋体" panose="02010600030101010101" pitchFamily="2" charset="-122"/>
              </a:rPr>
              <a:t>今天男足比赛，中国队打日本队，差点没输球。（输球了）</a:t>
            </a:r>
            <a:endParaRPr>
              <a:ea typeface="宋体" panose="02010600030101010101" pitchFamily="2" charset="-122"/>
            </a:endParaRPr>
          </a:p>
          <a:p>
            <a:pPr lvl="1" algn="l" defTabSz="914400">
              <a:buClrTx/>
              <a:buSzTx/>
              <a:tabLst>
                <a:tab pos="1609725" algn="l"/>
              </a:tabLst>
            </a:pPr>
            <a:r>
              <a:rPr>
                <a:ea typeface="宋体" panose="02010600030101010101" pitchFamily="2" charset="-122"/>
              </a:rPr>
              <a:t>今天男足比赛，中国队打日本队，险些没输球。（没输球）</a:t>
            </a:r>
            <a:endParaRPr>
              <a:ea typeface="宋体" panose="02010600030101010101" pitchFamily="2"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lnSpcReduction="20000"/>
          </a:bodyPr>
          <a:p>
            <a:endParaRPr lang="en-US" altLang="zh-CN" sz="1800"/>
          </a:p>
          <a:p>
            <a:r>
              <a:rPr sz="1800"/>
              <a:t>正反同义的语义条件</a:t>
            </a:r>
            <a:r>
              <a:rPr sz="1800"/>
              <a:t>：</a:t>
            </a:r>
            <a:endParaRPr sz="1800"/>
          </a:p>
          <a:p>
            <a:endParaRPr sz="1800"/>
          </a:p>
          <a:p>
            <a:pPr lvl="1"/>
            <a:r>
              <a:rPr lang="en-US" altLang="zh-CN" sz="1800"/>
              <a:t>1</a:t>
            </a:r>
            <a:r>
              <a:rPr sz="1800"/>
              <a:t>、</a:t>
            </a:r>
            <a:r>
              <a:rPr sz="1800"/>
              <a:t>句类是祈使句，</a:t>
            </a:r>
            <a:endParaRPr sz="1800"/>
          </a:p>
          <a:p>
            <a:pPr lvl="1"/>
            <a:r>
              <a:rPr lang="en-US" altLang="zh-CN" sz="1800"/>
              <a:t>2</a:t>
            </a:r>
            <a:r>
              <a:rPr sz="1800"/>
              <a:t>、</a:t>
            </a:r>
            <a:r>
              <a:rPr sz="1800"/>
              <a:t>小心和VP之间是提醒和防止的语义关系，</a:t>
            </a:r>
            <a:endParaRPr sz="1800"/>
          </a:p>
          <a:p>
            <a:pPr lvl="1"/>
            <a:r>
              <a:rPr lang="en-US" altLang="zh-CN" sz="1800"/>
              <a:t>3</a:t>
            </a:r>
            <a:r>
              <a:rPr sz="1800"/>
              <a:t>、</a:t>
            </a:r>
            <a:r>
              <a:rPr sz="1800"/>
              <a:t>VP是非可控词语，或者是可控动词组成含有动作结果义的非可控用法。</a:t>
            </a:r>
            <a:endParaRPr sz="1800"/>
          </a:p>
          <a:p>
            <a:endParaRPr sz="1800"/>
          </a:p>
          <a:p>
            <a:pPr algn="r"/>
            <a:endParaRPr sz="1800"/>
          </a:p>
          <a:p>
            <a:pPr algn="r"/>
            <a:endParaRPr sz="1800"/>
          </a:p>
          <a:p>
            <a:pPr algn="r"/>
            <a:endParaRPr sz="1400">
              <a:sym typeface="+mn-ea"/>
            </a:endParaRPr>
          </a:p>
          <a:p>
            <a:pPr algn="r"/>
            <a:endParaRPr sz="1400">
              <a:sym typeface="+mn-ea"/>
            </a:endParaRPr>
          </a:p>
          <a:p>
            <a:pPr algn="r"/>
            <a:r>
              <a:rPr sz="1400">
                <a:sym typeface="+mn-ea"/>
              </a:rPr>
              <a:t>戴耀晶 2004 《试说</a:t>
            </a:r>
            <a:r>
              <a:rPr lang="en-US" altLang="zh-CN" sz="1400">
                <a:sym typeface="+mn-ea"/>
              </a:rPr>
              <a:t>“</a:t>
            </a:r>
            <a:r>
              <a:rPr sz="1400">
                <a:sym typeface="+mn-ea"/>
              </a:rPr>
              <a:t>冗余否定</a:t>
            </a:r>
            <a:r>
              <a:rPr lang="en-US" altLang="zh-CN" sz="1400">
                <a:sym typeface="+mn-ea"/>
              </a:rPr>
              <a:t>”</a:t>
            </a:r>
            <a:r>
              <a:rPr sz="1400">
                <a:sym typeface="+mn-ea"/>
              </a:rPr>
              <a:t>》</a:t>
            </a:r>
            <a:endParaRPr sz="1400"/>
          </a:p>
          <a:p>
            <a:endParaRPr sz="1800"/>
          </a:p>
          <a:p>
            <a:endParaRPr sz="1800"/>
          </a:p>
          <a:p>
            <a:endParaRPr sz="1800"/>
          </a:p>
        </p:txBody>
      </p:sp>
      <p:sp>
        <p:nvSpPr>
          <p:cNvPr id="6" name="标题 5"/>
          <p:cNvSpPr>
            <a:spLocks noGrp="1"/>
          </p:cNvSpPr>
          <p:nvPr>
            <p:ph type="title"/>
          </p:nvPr>
        </p:nvSpPr>
        <p:spPr/>
        <p:txBody>
          <a:bodyPr>
            <a:normAutofit fontScale="90000"/>
          </a:bodyPr>
          <a:p>
            <a:r>
              <a:rPr lang="zh-CN" altLang="en-US"/>
              <a:t>【小心别</a:t>
            </a:r>
            <a:r>
              <a:rPr lang="en-US" altLang="zh-CN"/>
              <a:t>X</a:t>
            </a:r>
            <a:r>
              <a:t>】</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【看我不</a:t>
            </a:r>
            <a:r>
              <a:rPr lang="en-US" altLang="zh-CN"/>
              <a:t>X</a:t>
            </a:r>
            <a:r>
              <a:rPr lang="zh-CN" altLang="en-US"/>
              <a:t>】</a:t>
            </a:r>
            <a:endParaRPr lang="zh-CN" altLang="en-US"/>
          </a:p>
        </p:txBody>
      </p:sp>
      <p:sp>
        <p:nvSpPr>
          <p:cNvPr id="3" name="内容占位符 2"/>
          <p:cNvSpPr>
            <a:spLocks noGrp="1"/>
          </p:cNvSpPr>
          <p:nvPr>
            <p:ph idx="1"/>
          </p:nvPr>
        </p:nvSpPr>
        <p:spPr/>
        <p:txBody>
          <a:bodyPr/>
          <a:p>
            <a:endParaRPr lang="en-US" altLang="zh-CN"/>
          </a:p>
          <a:p>
            <a:r>
              <a:rPr lang="en-US" altLang="zh-CN"/>
              <a:t>X</a:t>
            </a:r>
            <a:r>
              <a:t>中出现</a:t>
            </a:r>
            <a:r>
              <a:rPr lang="en-US" altLang="zh-CN"/>
              <a:t>“</a:t>
            </a:r>
            <a:r>
              <a:t>才怪</a:t>
            </a:r>
            <a:r>
              <a:rPr lang="en-US" altLang="zh-CN"/>
              <a:t>”</a:t>
            </a:r>
            <a:r>
              <a:t>时</a:t>
            </a:r>
            <a:r>
              <a:rPr lang="zh-CN" altLang="en-US"/>
              <a:t>，通常无法删除否定词；但是能被理解为正反同义的句子，一般都可以在句尾</a:t>
            </a:r>
            <a:r>
              <a:rPr lang="zh-CN" altLang="en-US"/>
              <a:t>加上</a:t>
            </a:r>
            <a:r>
              <a:rPr lang="zh-CN" altLang="en-US"/>
              <a:t>“才怪”</a:t>
            </a:r>
            <a:endParaRPr lang="zh-CN" altLang="en-US"/>
          </a:p>
          <a:p>
            <a:pPr lvl="1" algn="l" defTabSz="914400">
              <a:buClrTx/>
              <a:buSzTx/>
              <a:tabLst>
                <a:tab pos="1609725" algn="l"/>
              </a:tabLst>
            </a:pPr>
            <a:r>
              <a:rPr lang="zh-CN" altLang="en-US">
                <a:ea typeface="宋体" panose="02010600030101010101" pitchFamily="2" charset="-122"/>
              </a:rPr>
              <a:t>“看我不咬死你”藏獒大怒，拼命往前冲。</a:t>
            </a:r>
            <a:endParaRPr lang="zh-CN" altLang="en-US">
              <a:ea typeface="宋体" panose="02010600030101010101" pitchFamily="2" charset="-122"/>
            </a:endParaRPr>
          </a:p>
          <a:p>
            <a:pPr lvl="1" algn="l" defTabSz="914400">
              <a:buClrTx/>
              <a:buSzTx/>
              <a:tabLst>
                <a:tab pos="1609725" algn="l"/>
              </a:tabLst>
            </a:pPr>
            <a:r>
              <a:rPr lang="zh-CN" altLang="en-US">
                <a:ea typeface="宋体" panose="02010600030101010101" pitchFamily="2" charset="-122"/>
              </a:rPr>
              <a:t>看我不教训你们才怪！</a:t>
            </a:r>
            <a:endParaRPr lang="zh-CN" altLang="en-US">
              <a:ea typeface="宋体" panose="02010600030101010101" pitchFamily="2" charset="-122"/>
            </a:endParaRPr>
          </a:p>
          <a:p>
            <a:endParaRPr lang="zh-CN" altLang="en-US"/>
          </a:p>
          <a:p>
            <a:r>
              <a:rPr lang="zh-CN" altLang="en-US"/>
              <a:t>正反同义的X中出现人称代词“你”“他”等等，而非正反同义中不</a:t>
            </a:r>
            <a:r>
              <a:rPr lang="zh-CN" altLang="en-US"/>
              <a:t>出现</a:t>
            </a:r>
            <a:endParaRPr lang="zh-CN" altLang="en-US"/>
          </a:p>
          <a:p>
            <a:pPr lvl="1"/>
            <a:endParaRPr lang="zh-CN" altLang="en-US"/>
          </a:p>
          <a:p>
            <a:endParaRPr lang="zh-CN" altLang="en-US"/>
          </a:p>
          <a:p>
            <a:endParaRPr lang="zh-CN" altLang="en-US"/>
          </a:p>
          <a:p>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77094" y="3010853"/>
            <a:ext cx="4633595" cy="835660"/>
          </a:xfrm>
        </p:spPr>
        <p:txBody>
          <a:bodyPr wrap="square">
            <a:normAutofit/>
          </a:bodyPr>
          <a:lstStyle/>
          <a:p>
            <a:r>
              <a:rPr lang="zh-CN" altLang="en-US"/>
              <a:t>正反同义格式</a:t>
            </a:r>
            <a:endParaRPr lang="zh-CN" altLang="en-US"/>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具体的</a:t>
            </a:r>
            <a:r>
              <a:rPr lang="zh-CN" altLang="en-US"/>
              <a:t>形式规则</a:t>
            </a:r>
            <a:endParaRPr lang="zh-CN" altLang="en-US"/>
          </a:p>
        </p:txBody>
      </p:sp>
      <p:sp>
        <p:nvSpPr>
          <p:cNvPr id="3" name="内容占位符 2"/>
          <p:cNvSpPr>
            <a:spLocks noGrp="1"/>
          </p:cNvSpPr>
          <p:nvPr>
            <p:ph idx="1"/>
          </p:nvPr>
        </p:nvSpPr>
        <p:spPr/>
        <p:txBody>
          <a:bodyPr/>
          <a:p>
            <a:r>
              <a:rPr sz="1800" b="1"/>
              <a:t>正反同义：</a:t>
            </a:r>
            <a:endParaRPr sz="1800" b="1"/>
          </a:p>
          <a:p>
            <a:pPr lvl="1"/>
            <a:r>
              <a:t>用“了”的出现来判断。差点没、就差没、几乎没、险些没等等。</a:t>
            </a:r>
          </a:p>
          <a:p>
            <a:pPr lvl="1"/>
          </a:p>
          <a:p>
            <a:r>
              <a:rPr sz="1800" b="1"/>
              <a:t>非正反同义：</a:t>
            </a:r>
            <a:endParaRPr sz="1800" b="1"/>
          </a:p>
          <a:p>
            <a:pPr lvl="1"/>
            <a:r>
              <a:t>用“能”“敢”的出现来判断</a:t>
            </a:r>
          </a:p>
          <a:p>
            <a:pPr lvl="1"/>
          </a:p>
          <a:p>
            <a:r>
              <a:rPr lang="en-US" altLang="zh-CN"/>
              <a:t>“</a:t>
            </a:r>
            <a:r>
              <a:t>没</a:t>
            </a:r>
            <a:r>
              <a:rPr lang="en-US" altLang="zh-CN"/>
              <a:t>”</a:t>
            </a:r>
            <a:r>
              <a:t>和</a:t>
            </a:r>
            <a:r>
              <a:rPr lang="en-US" altLang="zh-CN"/>
              <a:t>“</a:t>
            </a:r>
            <a:r>
              <a:t>了</a:t>
            </a:r>
            <a:r>
              <a:rPr lang="en-US" altLang="zh-CN"/>
              <a:t>”</a:t>
            </a:r>
            <a:r>
              <a:t>通常无法共现，所以在正反同义中的</a:t>
            </a:r>
            <a:r>
              <a:rPr lang="en-US" altLang="zh-CN"/>
              <a:t>“</a:t>
            </a:r>
            <a:r>
              <a:t>没</a:t>
            </a:r>
            <a:r>
              <a:rPr lang="en-US" altLang="zh-CN"/>
              <a:t>”</a:t>
            </a:r>
            <a:r>
              <a:t>和普通的</a:t>
            </a:r>
            <a:r>
              <a:rPr lang="en-US" altLang="zh-CN"/>
              <a:t>“</a:t>
            </a:r>
            <a:r>
              <a:t>没</a:t>
            </a:r>
            <a:r>
              <a:rPr lang="en-US" altLang="zh-CN"/>
              <a:t>”</a:t>
            </a:r>
            <a:r>
              <a:t>不同</a:t>
            </a:r>
          </a:p>
          <a:p>
            <a:r>
              <a:t>分析能用</a:t>
            </a:r>
            <a:r>
              <a:rPr lang="en-US" altLang="zh-CN"/>
              <a:t>“</a:t>
            </a:r>
            <a:r>
              <a:t>了</a:t>
            </a:r>
            <a:r>
              <a:rPr lang="en-US" altLang="zh-CN"/>
              <a:t>”</a:t>
            </a:r>
            <a:r>
              <a:t>作为判别条件的格式有什么共性？</a:t>
            </a:r>
          </a:p>
          <a:p>
            <a:r>
              <a:t>为什么</a:t>
            </a:r>
            <a:r>
              <a:rPr lang="en-US" altLang="zh-CN"/>
              <a:t>“</a:t>
            </a:r>
            <a:r>
              <a:t>能</a:t>
            </a:r>
            <a:r>
              <a:rPr lang="en-US" altLang="zh-CN"/>
              <a:t>/</a:t>
            </a:r>
            <a:r>
              <a:t>敢</a:t>
            </a:r>
            <a:r>
              <a:rPr lang="en-US" altLang="zh-CN"/>
              <a:t>”</a:t>
            </a:r>
            <a:r>
              <a:t>和</a:t>
            </a:r>
            <a:r>
              <a:rPr lang="en-US" altLang="zh-CN"/>
              <a:t>“</a:t>
            </a:r>
            <a:r>
              <a:t>了</a:t>
            </a:r>
            <a:r>
              <a:rPr lang="en-US" altLang="zh-CN"/>
              <a:t>”</a:t>
            </a:r>
            <a:r>
              <a:t>可以用作判别条件</a:t>
            </a:r>
          </a:p>
          <a:p/>
          <a:p>
            <a:endParaRPr lang="en-US" altLang="zh-CN"/>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706304" y="3110548"/>
            <a:ext cx="4633595" cy="835660"/>
          </a:xfrm>
        </p:spPr>
        <p:txBody>
          <a:bodyPr wrap="square">
            <a:normAutofit fontScale="90000"/>
          </a:bodyPr>
          <a:lstStyle/>
          <a:p>
            <a:r>
              <a:rPr lang="zh-CN" altLang="en-US"/>
              <a:t>预训练模型判别</a:t>
            </a:r>
            <a:r>
              <a:rPr lang="zh-CN" altLang="en-US"/>
              <a:t>实验</a:t>
            </a:r>
            <a:endParaRPr lang="zh-CN" altLang="en-US"/>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正反同义格式</a:t>
            </a:r>
            <a:r>
              <a:rPr lang="zh-CN" altLang="en-US"/>
              <a:t>实验</a:t>
            </a:r>
            <a:endParaRPr lang="zh-CN" altLang="en-US"/>
          </a:p>
        </p:txBody>
      </p:sp>
      <p:sp>
        <p:nvSpPr>
          <p:cNvPr id="3" name="内容占位符 2"/>
          <p:cNvSpPr>
            <a:spLocks noGrp="1"/>
          </p:cNvSpPr>
          <p:nvPr>
            <p:ph idx="1"/>
          </p:nvPr>
        </p:nvSpPr>
        <p:spPr/>
        <p:txBody>
          <a:bodyPr/>
          <a:p>
            <a:r>
              <a:rPr sz="1800"/>
              <a:t>实验目标：</a:t>
            </a:r>
            <a:endParaRPr sz="1800"/>
          </a:p>
          <a:p>
            <a:pPr lvl="1"/>
            <a:r>
              <a:rPr sz="1800"/>
              <a:t>测试</a:t>
            </a:r>
            <a:r>
              <a:rPr lang="en-US" altLang="zh-CN" sz="1800"/>
              <a:t>Bert</a:t>
            </a:r>
            <a:r>
              <a:rPr sz="1800"/>
              <a:t>判别正反同义格式的能力</a:t>
            </a:r>
            <a:endParaRPr sz="1800"/>
          </a:p>
          <a:p>
            <a:pPr lvl="1"/>
            <a:endParaRPr sz="1800"/>
          </a:p>
          <a:p>
            <a:r>
              <a:rPr sz="1800"/>
              <a:t>实验数据：</a:t>
            </a:r>
            <a:endParaRPr sz="1800"/>
          </a:p>
          <a:p>
            <a:pPr lvl="1"/>
            <a:r>
              <a:rPr lang="en-US" altLang="zh-CN" sz="1800"/>
              <a:t>9830</a:t>
            </a:r>
            <a:r>
              <a:rPr sz="1800"/>
              <a:t>个句子对，</a:t>
            </a:r>
            <a:endParaRPr sz="1800"/>
          </a:p>
          <a:p>
            <a:pPr lvl="1"/>
            <a:r>
              <a:rPr sz="1800"/>
              <a:t>数据集划分：分布一致</a:t>
            </a:r>
            <a:endParaRPr sz="1800"/>
          </a:p>
          <a:p>
            <a:pPr marL="914400" lvl="4"/>
            <a:r>
              <a:rPr sz="1800">
                <a:sym typeface="+mn-ea"/>
              </a:rPr>
              <a:t>train 8371、</a:t>
            </a:r>
            <a:r>
              <a:rPr sz="1800"/>
              <a:t>dev 487、 test 972</a:t>
            </a:r>
            <a:endParaRPr sz="180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实验设计</a:t>
            </a:r>
            <a:endParaRPr lang="zh-CN" altLang="en-US"/>
          </a:p>
        </p:txBody>
      </p:sp>
      <p:pic>
        <p:nvPicPr>
          <p:cNvPr id="8" name="图片 7"/>
          <p:cNvPicPr>
            <a:picLocks noChangeAspect="1"/>
          </p:cNvPicPr>
          <p:nvPr/>
        </p:nvPicPr>
        <p:blipFill>
          <a:blip r:embed="rId1"/>
          <a:stretch>
            <a:fillRect/>
          </a:stretch>
        </p:blipFill>
        <p:spPr>
          <a:xfrm>
            <a:off x="2007870" y="1965325"/>
            <a:ext cx="4533900" cy="4063365"/>
          </a:xfrm>
          <a:prstGeom prst="rect">
            <a:avLst/>
          </a:prstGeom>
        </p:spPr>
      </p:pic>
      <p:pic>
        <p:nvPicPr>
          <p:cNvPr id="9" name="图片 8"/>
          <p:cNvPicPr>
            <a:picLocks noChangeAspect="1"/>
          </p:cNvPicPr>
          <p:nvPr/>
        </p:nvPicPr>
        <p:blipFill>
          <a:blip r:embed="rId2"/>
          <a:stretch>
            <a:fillRect/>
          </a:stretch>
        </p:blipFill>
        <p:spPr>
          <a:xfrm>
            <a:off x="7239000" y="1922780"/>
            <a:ext cx="4549140" cy="4065905"/>
          </a:xfrm>
          <a:prstGeom prst="rect">
            <a:avLst/>
          </a:prstGeom>
        </p:spPr>
      </p:pic>
      <p:sp>
        <p:nvSpPr>
          <p:cNvPr id="10" name="文本框 9"/>
          <p:cNvSpPr txBox="1"/>
          <p:nvPr/>
        </p:nvSpPr>
        <p:spPr>
          <a:xfrm>
            <a:off x="3021965" y="6182995"/>
            <a:ext cx="1430020" cy="368300"/>
          </a:xfrm>
          <a:prstGeom prst="rect">
            <a:avLst/>
          </a:prstGeom>
          <a:noFill/>
        </p:spPr>
        <p:txBody>
          <a:bodyPr wrap="square" rtlCol="0" anchor="t">
            <a:spAutoFit/>
          </a:bodyPr>
          <a:p>
            <a:pPr lvl="1"/>
            <a:r>
              <a:rPr>
                <a:sym typeface="+mn-ea"/>
              </a:rPr>
              <a:t>实验一</a:t>
            </a:r>
            <a:endParaRPr lang="zh-CN" altLang="en-US"/>
          </a:p>
        </p:txBody>
      </p:sp>
      <p:sp>
        <p:nvSpPr>
          <p:cNvPr id="11" name="文本框 10"/>
          <p:cNvSpPr txBox="1"/>
          <p:nvPr/>
        </p:nvSpPr>
        <p:spPr>
          <a:xfrm>
            <a:off x="8449945" y="6235065"/>
            <a:ext cx="1430020" cy="368300"/>
          </a:xfrm>
          <a:prstGeom prst="rect">
            <a:avLst/>
          </a:prstGeom>
          <a:noFill/>
        </p:spPr>
        <p:txBody>
          <a:bodyPr wrap="square" rtlCol="0" anchor="t">
            <a:spAutoFit/>
          </a:bodyPr>
          <a:p>
            <a:pPr lvl="1"/>
            <a:r>
              <a:rPr>
                <a:sym typeface="+mn-ea"/>
              </a:rPr>
              <a:t>实验</a:t>
            </a:r>
            <a:r>
              <a:rPr lang="zh-CN">
                <a:sym typeface="+mn-ea"/>
              </a:rPr>
              <a:t>二</a:t>
            </a:r>
            <a:endParaRPr lang="zh-CN">
              <a:sym typeface="+mn-ea"/>
            </a:endParaRPr>
          </a:p>
        </p:txBody>
      </p:sp>
      <p:sp>
        <p:nvSpPr>
          <p:cNvPr id="12" name="文本框 11"/>
          <p:cNvSpPr txBox="1"/>
          <p:nvPr/>
        </p:nvSpPr>
        <p:spPr>
          <a:xfrm>
            <a:off x="2513965" y="1043305"/>
            <a:ext cx="5935980" cy="922020"/>
          </a:xfrm>
          <a:prstGeom prst="rect">
            <a:avLst/>
          </a:prstGeom>
          <a:noFill/>
        </p:spPr>
        <p:txBody>
          <a:bodyPr wrap="square" rtlCol="0" anchor="t">
            <a:spAutoFit/>
          </a:bodyPr>
          <a:p>
            <a:pPr lvl="2" algn="l" defTabSz="914400">
              <a:buClrTx/>
              <a:buSzTx/>
              <a:tabLst>
                <a:tab pos="1609725" algn="l"/>
              </a:tabLst>
            </a:pPr>
            <a:r>
              <a:rPr>
                <a:ea typeface="宋体" panose="02010600030101010101" pitchFamily="2" charset="-122"/>
                <a:sym typeface="+mn-ea"/>
              </a:rPr>
              <a:t>她就差没一气冲天了，他真的是得寸进尺。</a:t>
            </a:r>
            <a:endParaRPr>
              <a:ea typeface="宋体" panose="02010600030101010101" pitchFamily="2" charset="-122"/>
            </a:endParaRPr>
          </a:p>
          <a:p>
            <a:pPr lvl="2" algn="l" defTabSz="914400">
              <a:buClrTx/>
              <a:buSzTx/>
              <a:tabLst>
                <a:tab pos="1609725" algn="l"/>
              </a:tabLst>
            </a:pPr>
            <a:r>
              <a:rPr>
                <a:ea typeface="宋体" panose="02010600030101010101" pitchFamily="2" charset="-122"/>
                <a:sym typeface="+mn-ea"/>
              </a:rPr>
              <a:t>她就差一气冲天了，他真的是得寸进尺。</a:t>
            </a:r>
            <a:endParaRPr>
              <a:ea typeface="宋体" panose="02010600030101010101" pitchFamily="2" charset="-122"/>
            </a:endParaRPr>
          </a:p>
          <a:p>
            <a:pPr lvl="2" algn="l" defTabSz="914400">
              <a:buClrTx/>
              <a:buSzTx/>
              <a:tabLst>
                <a:tab pos="1609725" algn="l"/>
              </a:tabLst>
            </a:pPr>
            <a:r>
              <a:rPr>
                <a:ea typeface="宋体" panose="02010600030101010101" pitchFamily="2" charset="-122"/>
                <a:sym typeface="+mn-ea"/>
              </a:rPr>
              <a:t>1</a:t>
            </a:r>
            <a:endParaRPr lang="zh-CN" altLang="en-US"/>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实验结果</a:t>
            </a:r>
            <a:endParaRPr lang="zh-CN" altLang="en-US"/>
          </a:p>
        </p:txBody>
      </p:sp>
      <p:sp>
        <p:nvSpPr>
          <p:cNvPr id="3" name="内容占位符 2"/>
          <p:cNvSpPr>
            <a:spLocks noGrp="1"/>
          </p:cNvSpPr>
          <p:nvPr>
            <p:ph idx="1"/>
          </p:nvPr>
        </p:nvSpPr>
        <p:spPr/>
        <p:txBody>
          <a:bodyPr>
            <a:normAutofit lnSpcReduction="20000"/>
          </a:bodyPr>
          <a:p>
            <a:r>
              <a:rPr lang="zh-CN" altLang="en-US"/>
              <a:t>实验一：</a:t>
            </a:r>
            <a:endParaRPr lang="zh-CN" altLang="en-US"/>
          </a:p>
          <a:p>
            <a:pPr lvl="1"/>
            <a:r>
              <a:rPr lang="zh-CN" altLang="en-US"/>
              <a:t>准确率达到</a:t>
            </a:r>
            <a:r>
              <a:rPr lang="en-US" altLang="zh-CN"/>
              <a:t>98%</a:t>
            </a:r>
            <a:endParaRPr lang="en-US" altLang="zh-CN"/>
          </a:p>
          <a:p>
            <a:pPr lvl="1"/>
            <a:endParaRPr lang="en-US" altLang="zh-CN"/>
          </a:p>
          <a:p/>
          <a:p/>
          <a:p/>
          <a:p/>
          <a:p/>
          <a:p>
            <a:r>
              <a:t>实验二：</a:t>
            </a:r>
            <a:r>
              <a:rPr lang="en-US" altLang="zh-CN"/>
              <a:t>Bert</a:t>
            </a:r>
            <a:r>
              <a:t>向量</a:t>
            </a:r>
            <a:r>
              <a:rPr lang="en-US" altLang="zh-CN"/>
              <a:t>+</a:t>
            </a:r>
            <a:r>
              <a:t>余弦相似度</a:t>
            </a:r>
          </a:p>
          <a:p>
            <a:pPr lvl="1"/>
            <a:r>
              <a:t>正反同义和非正反同义的句对相似度都是</a:t>
            </a:r>
            <a:r>
              <a:rPr lang="en-US" altLang="zh-CN"/>
              <a:t>98%</a:t>
            </a:r>
            <a:r>
              <a:t>左右，没有区别</a:t>
            </a:r>
            <a:endParaRPr lang="en-US" altLang="zh-CN"/>
          </a:p>
          <a:p>
            <a:endParaRPr lang="en-US" altLang="zh-CN"/>
          </a:p>
          <a:p>
            <a:r>
              <a:t>实验三：</a:t>
            </a:r>
            <a:r>
              <a:rPr lang="en-US" altLang="zh-CN"/>
              <a:t>Bert</a:t>
            </a:r>
            <a:r>
              <a:t>向量</a:t>
            </a:r>
            <a:r>
              <a:rPr lang="en-US" altLang="zh-CN"/>
              <a:t>+XGBoot</a:t>
            </a:r>
            <a:r>
              <a:t>分类器</a:t>
            </a:r>
          </a:p>
          <a:p>
            <a:pPr lvl="1"/>
            <a:r>
              <a:rPr lang="en-US" altLang="zh-CN"/>
              <a:t>准确率：83%</a:t>
            </a:r>
            <a:r>
              <a:t>，这个分类效果不仅低于</a:t>
            </a:r>
            <a:r>
              <a:rPr lang="en-US" altLang="zh-CN"/>
              <a:t>Bert</a:t>
            </a:r>
            <a:r>
              <a:t>模型的效果，而且</a:t>
            </a:r>
            <a:r>
              <a:t>低于采用倾向性判断的结果</a:t>
            </a:r>
          </a:p>
        </p:txBody>
      </p:sp>
      <p:graphicFrame>
        <p:nvGraphicFramePr>
          <p:cNvPr id="4" name="表格 3"/>
          <p:cNvGraphicFramePr/>
          <p:nvPr>
            <p:custDataLst>
              <p:tags r:id="rId1"/>
            </p:custDataLst>
          </p:nvPr>
        </p:nvGraphicFramePr>
        <p:xfrm>
          <a:off x="1830070" y="2003425"/>
          <a:ext cx="8531860" cy="1524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p>
                      <a:pPr>
                        <a:buNone/>
                      </a:pPr>
                      <a:endParaRPr lang="zh-CN" altLang="en-US"/>
                    </a:p>
                  </a:txBody>
                  <a:tcPr/>
                </a:tc>
                <a:tc>
                  <a:txBody>
                    <a:bodyPr/>
                    <a:p>
                      <a:pPr>
                        <a:buNone/>
                      </a:pPr>
                      <a:endParaRPr lang="zh-CN" altLang="en-US"/>
                    </a:p>
                  </a:txBody>
                  <a:tcPr/>
                </a:tc>
                <a:tc gridSpan="2">
                  <a:txBody>
                    <a:bodyPr/>
                    <a:p>
                      <a:pPr>
                        <a:buNone/>
                      </a:pPr>
                      <a:r>
                        <a:rPr lang="zh-CN" altLang="en-US"/>
                        <a:t>预测值</a:t>
                      </a:r>
                      <a:endParaRPr lang="zh-CN" altLang="en-US"/>
                    </a:p>
                  </a:txBody>
                  <a:tcPr/>
                </a:tc>
                <a:tc hMerge="1">
                  <a:tcPr/>
                </a:tc>
              </a:tr>
              <a:tr h="381000">
                <a:tc>
                  <a:txBody>
                    <a:bodyPr/>
                    <a:p>
                      <a:pPr>
                        <a:buNone/>
                      </a:pPr>
                      <a:endParaRPr lang="zh-CN" altLang="en-US"/>
                    </a:p>
                  </a:txBody>
                  <a:tcPr/>
                </a:tc>
                <a:tc>
                  <a:txBody>
                    <a:bodyPr/>
                    <a:p>
                      <a:pPr>
                        <a:buNone/>
                      </a:pPr>
                      <a:endParaRPr lang="zh-CN" altLang="en-US"/>
                    </a:p>
                  </a:txBody>
                  <a:tcPr/>
                </a:tc>
                <a:tc>
                  <a:txBody>
                    <a:bodyPr/>
                    <a:p>
                      <a:pPr>
                        <a:buNone/>
                      </a:pPr>
                      <a:r>
                        <a:rPr lang="en-US" altLang="zh-CN"/>
                        <a:t>0</a:t>
                      </a:r>
                      <a:endParaRPr lang="en-US" altLang="zh-CN"/>
                    </a:p>
                  </a:txBody>
                  <a:tcPr/>
                </a:tc>
                <a:tc>
                  <a:txBody>
                    <a:bodyPr/>
                    <a:p>
                      <a:pPr>
                        <a:buNone/>
                      </a:pPr>
                      <a:r>
                        <a:rPr lang="en-US" altLang="zh-CN"/>
                        <a:t>1</a:t>
                      </a:r>
                      <a:endParaRPr lang="en-US" altLang="zh-CN"/>
                    </a:p>
                  </a:txBody>
                  <a:tcPr/>
                </a:tc>
              </a:tr>
              <a:tr h="381000">
                <a:tc rowSpan="2">
                  <a:txBody>
                    <a:bodyPr/>
                    <a:p>
                      <a:pPr>
                        <a:buNone/>
                      </a:pPr>
                      <a:r>
                        <a:rPr lang="zh-CN" altLang="en-US"/>
                        <a:t>真实值</a:t>
                      </a:r>
                      <a:endParaRPr lang="zh-CN" altLang="en-US"/>
                    </a:p>
                  </a:txBody>
                  <a:tcPr/>
                </a:tc>
                <a:tc>
                  <a:txBody>
                    <a:bodyPr/>
                    <a:p>
                      <a:pPr>
                        <a:buNone/>
                      </a:pPr>
                      <a:r>
                        <a:rPr lang="en-US" altLang="zh-CN"/>
                        <a:t>0</a:t>
                      </a:r>
                      <a:endParaRPr lang="en-US" altLang="zh-CN"/>
                    </a:p>
                  </a:txBody>
                  <a:tcPr/>
                </a:tc>
                <a:tc>
                  <a:txBody>
                    <a:bodyPr/>
                    <a:p>
                      <a:pPr>
                        <a:buNone/>
                      </a:pPr>
                      <a:r>
                        <a:rPr lang="en-US" altLang="zh-CN"/>
                        <a:t>377</a:t>
                      </a:r>
                      <a:endParaRPr lang="en-US" altLang="zh-CN"/>
                    </a:p>
                  </a:txBody>
                  <a:tcPr/>
                </a:tc>
                <a:tc>
                  <a:txBody>
                    <a:bodyPr/>
                    <a:p>
                      <a:pPr>
                        <a:buNone/>
                      </a:pPr>
                      <a:r>
                        <a:rPr lang="en-US" altLang="zh-CN"/>
                        <a:t>7</a:t>
                      </a:r>
                      <a:endParaRPr lang="en-US" altLang="zh-CN"/>
                    </a:p>
                  </a:txBody>
                  <a:tcPr/>
                </a:tc>
              </a:tr>
              <a:tr h="381000">
                <a:tc vMerge="1">
                  <a:tcPr/>
                </a:tc>
                <a:tc>
                  <a:txBody>
                    <a:bodyPr/>
                    <a:p>
                      <a:pPr>
                        <a:buNone/>
                      </a:pPr>
                      <a:r>
                        <a:rPr lang="en-US" altLang="zh-CN"/>
                        <a:t>1</a:t>
                      </a:r>
                      <a:endParaRPr lang="en-US" altLang="zh-CN"/>
                    </a:p>
                  </a:txBody>
                  <a:tcPr/>
                </a:tc>
                <a:tc>
                  <a:txBody>
                    <a:bodyPr/>
                    <a:p>
                      <a:pPr>
                        <a:buNone/>
                      </a:pPr>
                      <a:r>
                        <a:rPr lang="en-US" altLang="zh-CN"/>
                        <a:t>12</a:t>
                      </a:r>
                      <a:endParaRPr lang="en-US" altLang="zh-CN"/>
                    </a:p>
                  </a:txBody>
                  <a:tcPr/>
                </a:tc>
                <a:tc>
                  <a:txBody>
                    <a:bodyPr/>
                    <a:p>
                      <a:pPr>
                        <a:buNone/>
                      </a:pPr>
                      <a:r>
                        <a:rPr lang="en-US" altLang="zh-CN"/>
                        <a:t>576</a:t>
                      </a:r>
                      <a:endParaRPr lang="en-US" altLang="zh-CN"/>
                    </a:p>
                  </a:txBody>
                  <a:tcPr/>
                </a:tc>
              </a:tr>
            </a:tbl>
          </a:graphicData>
        </a:graphic>
      </p:graphicFrame>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倾向性问题</a:t>
            </a:r>
            <a:endParaRPr lang="zh-CN" altLang="en-US"/>
          </a:p>
        </p:txBody>
      </p:sp>
      <p:sp>
        <p:nvSpPr>
          <p:cNvPr id="3" name="内容占位符 2"/>
          <p:cNvSpPr>
            <a:spLocks noGrp="1"/>
          </p:cNvSpPr>
          <p:nvPr>
            <p:ph idx="1"/>
          </p:nvPr>
        </p:nvSpPr>
        <p:spPr/>
        <p:txBody>
          <a:bodyPr/>
          <a:p>
            <a:r>
              <a:rPr lang="zh-CN" altLang="en-US"/>
              <a:t>可能是倾向性问题的原因：</a:t>
            </a:r>
            <a:endParaRPr lang="zh-CN" altLang="en-US"/>
          </a:p>
          <a:p>
            <a:pPr lvl="1"/>
            <a:r>
              <a:rPr lang="zh-CN" altLang="en-US"/>
              <a:t>直接采用倾向性判断的效果能达到</a:t>
            </a:r>
            <a:r>
              <a:rPr lang="en-US" altLang="zh-CN"/>
              <a:t>90%.</a:t>
            </a:r>
            <a:endParaRPr lang="en-US" altLang="zh-CN"/>
          </a:p>
          <a:p>
            <a:pPr lvl="1"/>
            <a:endParaRPr lang="zh-CN" altLang="en-US"/>
          </a:p>
          <a:p/>
        </p:txBody>
      </p:sp>
      <p:graphicFrame>
        <p:nvGraphicFramePr>
          <p:cNvPr id="4" name="表格 3"/>
          <p:cNvGraphicFramePr/>
          <p:nvPr>
            <p:custDataLst>
              <p:tags r:id="rId1"/>
            </p:custDataLst>
          </p:nvPr>
        </p:nvGraphicFramePr>
        <p:xfrm>
          <a:off x="1164547" y="1993908"/>
          <a:ext cx="9862842" cy="4572000"/>
        </p:xfrm>
        <a:graphic>
          <a:graphicData uri="http://schemas.openxmlformats.org/drawingml/2006/table">
            <a:tbl>
              <a:tblPr firstRow="1" bandRow="1">
                <a:tableStyleId>{5C22544A-7EE6-4342-B048-85BDC9FD1C3A}</a:tableStyleId>
              </a:tblPr>
              <a:tblGrid>
                <a:gridCol w="781050"/>
                <a:gridCol w="3113405"/>
                <a:gridCol w="1741170"/>
                <a:gridCol w="1801657"/>
                <a:gridCol w="1110475"/>
                <a:gridCol w="1315085"/>
              </a:tblGrid>
              <a:tr h="381000">
                <a:tc>
                  <a:txBody>
                    <a:bodyPr/>
                    <a:p>
                      <a:pPr>
                        <a:buNone/>
                      </a:pPr>
                      <a:r>
                        <a:rPr lang="zh-CN" altLang="en-US"/>
                        <a:t>序号</a:t>
                      </a:r>
                      <a:endParaRPr lang="zh-CN" altLang="en-US"/>
                    </a:p>
                  </a:txBody>
                  <a:tcPr/>
                </a:tc>
                <a:tc>
                  <a:txBody>
                    <a:bodyPr/>
                    <a:p>
                      <a:pPr>
                        <a:buNone/>
                      </a:pPr>
                      <a:r>
                        <a:rPr lang="zh-CN" altLang="en-US"/>
                        <a:t>格式</a:t>
                      </a:r>
                      <a:endParaRPr lang="zh-CN" altLang="en-US"/>
                    </a:p>
                  </a:txBody>
                  <a:tcPr/>
                </a:tc>
                <a:tc>
                  <a:txBody>
                    <a:bodyPr/>
                    <a:p>
                      <a:pPr>
                        <a:buNone/>
                      </a:pPr>
                      <a:r>
                        <a:rPr lang="zh-CN" altLang="en-US"/>
                        <a:t>正反同义</a:t>
                      </a:r>
                      <a:r>
                        <a:rPr lang="en-US" altLang="zh-CN"/>
                        <a:t>1</a:t>
                      </a:r>
                      <a:endParaRPr lang="en-US" altLang="zh-CN"/>
                    </a:p>
                  </a:txBody>
                  <a:tcPr/>
                </a:tc>
                <a:tc>
                  <a:txBody>
                    <a:bodyPr/>
                    <a:p>
                      <a:pPr>
                        <a:buNone/>
                      </a:pPr>
                      <a:r>
                        <a:rPr lang="zh-CN" altLang="en-US"/>
                        <a:t>正反不同义</a:t>
                      </a:r>
                      <a:r>
                        <a:rPr lang="en-US" altLang="zh-CN"/>
                        <a:t>0</a:t>
                      </a:r>
                      <a:endParaRPr lang="en-US" altLang="zh-CN"/>
                    </a:p>
                  </a:txBody>
                  <a:tcPr/>
                </a:tc>
                <a:tc>
                  <a:txBody>
                    <a:bodyPr/>
                    <a:p>
                      <a:pPr>
                        <a:buNone/>
                      </a:pPr>
                      <a:r>
                        <a:rPr lang="zh-CN" altLang="en-US"/>
                        <a:t>总数</a:t>
                      </a:r>
                      <a:endParaRPr lang="zh-CN" altLang="en-US"/>
                    </a:p>
                  </a:txBody>
                  <a:tcPr/>
                </a:tc>
                <a:tc>
                  <a:txBody>
                    <a:bodyPr/>
                    <a:p>
                      <a:pPr>
                        <a:buNone/>
                      </a:pPr>
                      <a:r>
                        <a:rPr lang="zh-CN" altLang="en-US"/>
                        <a:t>倾向</a:t>
                      </a:r>
                      <a:endParaRPr lang="zh-CN" altLang="en-US"/>
                    </a:p>
                  </a:txBody>
                  <a:tcPr/>
                </a:tc>
              </a:tr>
              <a:tr h="381000">
                <a:tc>
                  <a:txBody>
                    <a:bodyPr/>
                    <a:p>
                      <a:pPr>
                        <a:buNone/>
                      </a:pPr>
                      <a:r>
                        <a:rPr lang="zh-CN" altLang="en-US"/>
                        <a:t>1</a:t>
                      </a:r>
                      <a:endParaRPr lang="zh-CN" altLang="en-US"/>
                    </a:p>
                  </a:txBody>
                  <a:tcPr/>
                </a:tc>
                <a:tc>
                  <a:txBody>
                    <a:bodyPr/>
                    <a:p>
                      <a:pPr>
                        <a:buNone/>
                      </a:pPr>
                      <a:r>
                        <a:rPr lang="zh-CN" altLang="en-US"/>
                        <a:t>差[点 一点 点儿 一点儿]没</a:t>
                      </a:r>
                      <a:r>
                        <a:rPr lang="en-US" altLang="zh-CN"/>
                        <a:t>X</a:t>
                      </a:r>
                      <a:endParaRPr lang="en-US" altLang="zh-CN"/>
                    </a:p>
                  </a:txBody>
                  <a:tcPr/>
                </a:tc>
                <a:tc>
                  <a:txBody>
                    <a:bodyPr/>
                    <a:p>
                      <a:pPr>
                        <a:buNone/>
                      </a:pPr>
                      <a:r>
                        <a:rPr lang="zh-CN" altLang="en-US"/>
                        <a:t>2112</a:t>
                      </a:r>
                      <a:endParaRPr lang="zh-CN" altLang="en-US"/>
                    </a:p>
                  </a:txBody>
                  <a:tcPr/>
                </a:tc>
                <a:tc>
                  <a:txBody>
                    <a:bodyPr/>
                    <a:p>
                      <a:pPr>
                        <a:buNone/>
                      </a:pPr>
                      <a:r>
                        <a:rPr lang="zh-CN" altLang="en-US"/>
                        <a:t>207</a:t>
                      </a:r>
                      <a:endParaRPr lang="zh-CN" altLang="en-US"/>
                    </a:p>
                  </a:txBody>
                  <a:tcPr/>
                </a:tc>
                <a:tc>
                  <a:txBody>
                    <a:bodyPr/>
                    <a:p>
                      <a:pPr>
                        <a:buNone/>
                      </a:pPr>
                      <a:r>
                        <a:rPr lang="zh-CN" altLang="en-US"/>
                        <a:t>2319</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2</a:t>
                      </a:r>
                      <a:endParaRPr lang="zh-CN" altLang="en-US"/>
                    </a:p>
                  </a:txBody>
                  <a:tcPr/>
                </a:tc>
                <a:tc>
                  <a:txBody>
                    <a:bodyPr/>
                    <a:p>
                      <a:pPr>
                        <a:buNone/>
                      </a:pPr>
                      <a:r>
                        <a:rPr lang="zh-CN" altLang="en-US"/>
                        <a:t>就差没</a:t>
                      </a:r>
                      <a:r>
                        <a:rPr lang="en-US" altLang="zh-CN"/>
                        <a:t>X</a:t>
                      </a:r>
                      <a:endParaRPr lang="en-US" altLang="zh-CN"/>
                    </a:p>
                  </a:txBody>
                  <a:tcPr/>
                </a:tc>
                <a:tc>
                  <a:txBody>
                    <a:bodyPr/>
                    <a:p>
                      <a:pPr>
                        <a:buNone/>
                      </a:pPr>
                      <a:r>
                        <a:rPr lang="zh-CN" altLang="en-US"/>
                        <a:t>322</a:t>
                      </a:r>
                      <a:endParaRPr lang="zh-CN" altLang="en-US"/>
                    </a:p>
                  </a:txBody>
                  <a:tcPr/>
                </a:tc>
                <a:tc>
                  <a:txBody>
                    <a:bodyPr/>
                    <a:p>
                      <a:pPr>
                        <a:buNone/>
                      </a:pPr>
                      <a:r>
                        <a:rPr lang="zh-CN" altLang="en-US"/>
                        <a:t>1</a:t>
                      </a:r>
                      <a:endParaRPr lang="zh-CN" altLang="en-US"/>
                    </a:p>
                  </a:txBody>
                  <a:tcPr/>
                </a:tc>
                <a:tc>
                  <a:txBody>
                    <a:bodyPr/>
                    <a:p>
                      <a:pPr>
                        <a:buNone/>
                      </a:pPr>
                      <a:r>
                        <a:rPr lang="zh-CN" altLang="en-US"/>
                        <a:t>323</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3</a:t>
                      </a:r>
                      <a:endParaRPr lang="zh-CN" altLang="en-US"/>
                    </a:p>
                  </a:txBody>
                  <a:tcPr/>
                </a:tc>
                <a:tc>
                  <a:txBody>
                    <a:bodyPr/>
                    <a:p>
                      <a:pPr>
                        <a:buNone/>
                      </a:pPr>
                      <a:r>
                        <a:rPr lang="zh-CN" altLang="en-US"/>
                        <a:t>几乎没</a:t>
                      </a:r>
                      <a:r>
                        <a:rPr lang="en-US" altLang="zh-CN"/>
                        <a:t>X</a:t>
                      </a:r>
                      <a:endParaRPr lang="en-US" altLang="zh-CN"/>
                    </a:p>
                  </a:txBody>
                  <a:tcPr/>
                </a:tc>
                <a:tc>
                  <a:txBody>
                    <a:bodyPr/>
                    <a:p>
                      <a:pPr>
                        <a:buNone/>
                      </a:pPr>
                      <a:r>
                        <a:rPr lang="zh-CN" altLang="en-US"/>
                        <a:t>152</a:t>
                      </a:r>
                      <a:endParaRPr lang="zh-CN" altLang="en-US"/>
                    </a:p>
                  </a:txBody>
                  <a:tcPr/>
                </a:tc>
                <a:tc>
                  <a:txBody>
                    <a:bodyPr/>
                    <a:p>
                      <a:pPr>
                        <a:buNone/>
                      </a:pPr>
                      <a:r>
                        <a:rPr lang="zh-CN" altLang="en-US"/>
                        <a:t>1006</a:t>
                      </a:r>
                      <a:endParaRPr lang="zh-CN" altLang="en-US"/>
                    </a:p>
                  </a:txBody>
                  <a:tcPr/>
                </a:tc>
                <a:tc>
                  <a:txBody>
                    <a:bodyPr/>
                    <a:p>
                      <a:pPr>
                        <a:buNone/>
                      </a:pPr>
                      <a:r>
                        <a:rPr lang="zh-CN" altLang="en-US"/>
                        <a:t>1158</a:t>
                      </a:r>
                      <a:endParaRPr lang="zh-CN" altLang="en-US"/>
                    </a:p>
                  </a:txBody>
                  <a:tcPr/>
                </a:tc>
                <a:tc>
                  <a:txBody>
                    <a:bodyPr/>
                    <a:p>
                      <a:pPr algn="l">
                        <a:buClrTx/>
                        <a:buSzTx/>
                        <a:buFontTx/>
                        <a:buNone/>
                      </a:pPr>
                      <a:r>
                        <a:rPr lang="en-US" altLang="zh-CN" sz="1800" b="0"/>
                        <a:t>0</a:t>
                      </a:r>
                      <a:endParaRPr lang="en-US" altLang="zh-CN" sz="1800" b="0"/>
                    </a:p>
                  </a:txBody>
                  <a:tcPr marL="12700" marR="12700" marT="12700" vert="horz" anchor="b"/>
                </a:tc>
              </a:tr>
              <a:tr h="381000">
                <a:tc>
                  <a:txBody>
                    <a:bodyPr/>
                    <a:p>
                      <a:pPr>
                        <a:buNone/>
                      </a:pPr>
                      <a:r>
                        <a:rPr lang="zh-CN" altLang="en-US"/>
                        <a:t>4</a:t>
                      </a:r>
                      <a:endParaRPr lang="zh-CN" altLang="en-US"/>
                    </a:p>
                  </a:txBody>
                  <a:tcPr/>
                </a:tc>
                <a:tc>
                  <a:txBody>
                    <a:bodyPr/>
                    <a:p>
                      <a:pPr>
                        <a:buNone/>
                      </a:pPr>
                      <a:r>
                        <a:rPr lang="zh-CN" altLang="en-US"/>
                        <a:t>险些没</a:t>
                      </a:r>
                      <a:r>
                        <a:rPr lang="en-US" altLang="zh-CN"/>
                        <a:t>X</a:t>
                      </a:r>
                      <a:endParaRPr lang="en-US" altLang="zh-CN"/>
                    </a:p>
                  </a:txBody>
                  <a:tcPr/>
                </a:tc>
                <a:tc>
                  <a:txBody>
                    <a:bodyPr/>
                    <a:p>
                      <a:pPr>
                        <a:buNone/>
                      </a:pPr>
                      <a:r>
                        <a:rPr lang="zh-CN" altLang="en-US"/>
                        <a:t>62</a:t>
                      </a:r>
                      <a:endParaRPr lang="zh-CN" altLang="en-US"/>
                    </a:p>
                  </a:txBody>
                  <a:tcPr/>
                </a:tc>
                <a:tc>
                  <a:txBody>
                    <a:bodyPr/>
                    <a:p>
                      <a:pPr>
                        <a:buNone/>
                      </a:pPr>
                      <a:r>
                        <a:rPr lang="zh-CN" altLang="en-US"/>
                        <a:t>14</a:t>
                      </a:r>
                      <a:endParaRPr lang="zh-CN" altLang="en-US"/>
                    </a:p>
                  </a:txBody>
                  <a:tcPr/>
                </a:tc>
                <a:tc>
                  <a:txBody>
                    <a:bodyPr/>
                    <a:p>
                      <a:pPr>
                        <a:buNone/>
                      </a:pPr>
                      <a:r>
                        <a:rPr lang="zh-CN" altLang="en-US"/>
                        <a:t>76</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5</a:t>
                      </a:r>
                      <a:endParaRPr lang="zh-CN" altLang="en-US"/>
                    </a:p>
                  </a:txBody>
                  <a:tcPr/>
                </a:tc>
                <a:tc>
                  <a:txBody>
                    <a:bodyPr/>
                    <a:p>
                      <a:pPr>
                        <a:buNone/>
                      </a:pPr>
                      <a:r>
                        <a:rPr lang="zh-CN" altLang="en-US"/>
                        <a:t>难免不/没</a:t>
                      </a:r>
                      <a:r>
                        <a:rPr lang="en-US" altLang="zh-CN"/>
                        <a:t>X</a:t>
                      </a:r>
                      <a:endParaRPr lang="en-US" altLang="zh-CN"/>
                    </a:p>
                  </a:txBody>
                  <a:tcPr/>
                </a:tc>
                <a:tc>
                  <a:txBody>
                    <a:bodyPr/>
                    <a:p>
                      <a:pPr>
                        <a:buNone/>
                      </a:pPr>
                      <a:r>
                        <a:rPr lang="zh-CN" altLang="en-US"/>
                        <a:t>413</a:t>
                      </a:r>
                      <a:endParaRPr lang="zh-CN" altLang="en-US"/>
                    </a:p>
                  </a:txBody>
                  <a:tcPr/>
                </a:tc>
                <a:tc>
                  <a:txBody>
                    <a:bodyPr/>
                    <a:p>
                      <a:pPr>
                        <a:buNone/>
                      </a:pPr>
                      <a:r>
                        <a:rPr lang="zh-CN" altLang="en-US"/>
                        <a:t>80</a:t>
                      </a:r>
                      <a:endParaRPr lang="zh-CN" altLang="en-US"/>
                    </a:p>
                  </a:txBody>
                  <a:tcPr/>
                </a:tc>
                <a:tc>
                  <a:txBody>
                    <a:bodyPr/>
                    <a:p>
                      <a:pPr>
                        <a:buNone/>
                      </a:pPr>
                      <a:r>
                        <a:rPr lang="zh-CN" altLang="en-US"/>
                        <a:t>493</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6</a:t>
                      </a:r>
                      <a:endParaRPr lang="zh-CN" altLang="en-US"/>
                    </a:p>
                  </a:txBody>
                  <a:tcPr/>
                </a:tc>
                <a:tc>
                  <a:txBody>
                    <a:bodyPr/>
                    <a:p>
                      <a:pPr>
                        <a:buNone/>
                      </a:pPr>
                      <a:r>
                        <a:rPr lang="zh-CN" altLang="en-US"/>
                        <a:t>小心别</a:t>
                      </a:r>
                      <a:r>
                        <a:rPr lang="en-US" altLang="zh-CN"/>
                        <a:t>X</a:t>
                      </a:r>
                      <a:endParaRPr lang="en-US" altLang="zh-CN"/>
                    </a:p>
                  </a:txBody>
                  <a:tcPr/>
                </a:tc>
                <a:tc>
                  <a:txBody>
                    <a:bodyPr/>
                    <a:p>
                      <a:pPr>
                        <a:buNone/>
                      </a:pPr>
                      <a:r>
                        <a:rPr lang="zh-CN" altLang="en-US"/>
                        <a:t>193</a:t>
                      </a:r>
                      <a:endParaRPr lang="zh-CN" altLang="en-US"/>
                    </a:p>
                  </a:txBody>
                  <a:tcPr/>
                </a:tc>
                <a:tc>
                  <a:txBody>
                    <a:bodyPr/>
                    <a:p>
                      <a:pPr>
                        <a:buNone/>
                      </a:pPr>
                      <a:r>
                        <a:rPr lang="zh-CN" altLang="en-US"/>
                        <a:t>24</a:t>
                      </a:r>
                      <a:endParaRPr lang="zh-CN" altLang="en-US"/>
                    </a:p>
                  </a:txBody>
                  <a:tcPr/>
                </a:tc>
                <a:tc>
                  <a:txBody>
                    <a:bodyPr/>
                    <a:p>
                      <a:pPr>
                        <a:buNone/>
                      </a:pPr>
                      <a:r>
                        <a:rPr lang="zh-CN" altLang="en-US"/>
                        <a:t>217</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7</a:t>
                      </a:r>
                      <a:endParaRPr lang="zh-CN" altLang="en-US"/>
                    </a:p>
                  </a:txBody>
                  <a:tcPr/>
                </a:tc>
                <a:tc>
                  <a:txBody>
                    <a:bodyPr/>
                    <a:p>
                      <a:pPr>
                        <a:buNone/>
                      </a:pPr>
                      <a:r>
                        <a:rPr lang="zh-CN" altLang="en-US"/>
                        <a:t>看我不</a:t>
                      </a:r>
                      <a:r>
                        <a:rPr lang="en-US" altLang="zh-CN"/>
                        <a:t>X</a:t>
                      </a:r>
                      <a:endParaRPr lang="en-US" altLang="zh-CN"/>
                    </a:p>
                  </a:txBody>
                  <a:tcPr/>
                </a:tc>
                <a:tc>
                  <a:txBody>
                    <a:bodyPr/>
                    <a:p>
                      <a:pPr>
                        <a:buNone/>
                      </a:pPr>
                      <a:r>
                        <a:rPr lang="zh-CN" altLang="en-US"/>
                        <a:t>209</a:t>
                      </a:r>
                      <a:endParaRPr lang="zh-CN" altLang="en-US"/>
                    </a:p>
                  </a:txBody>
                  <a:tcPr/>
                </a:tc>
                <a:tc>
                  <a:txBody>
                    <a:bodyPr/>
                    <a:p>
                      <a:pPr>
                        <a:buNone/>
                      </a:pPr>
                      <a:r>
                        <a:rPr lang="zh-CN" altLang="en-US"/>
                        <a:t>129</a:t>
                      </a:r>
                      <a:endParaRPr lang="zh-CN" altLang="en-US"/>
                    </a:p>
                  </a:txBody>
                  <a:tcPr/>
                </a:tc>
                <a:tc>
                  <a:txBody>
                    <a:bodyPr/>
                    <a:p>
                      <a:pPr>
                        <a:buNone/>
                      </a:pPr>
                      <a:r>
                        <a:rPr lang="zh-CN" altLang="en-US"/>
                        <a:t>338</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8</a:t>
                      </a:r>
                      <a:endParaRPr lang="zh-CN" altLang="en-US"/>
                    </a:p>
                  </a:txBody>
                  <a:tcPr/>
                </a:tc>
                <a:tc>
                  <a:txBody>
                    <a:bodyPr/>
                    <a:p>
                      <a:pPr>
                        <a:buNone/>
                      </a:pPr>
                      <a:r>
                        <a:rPr lang="zh-CN" altLang="en-US"/>
                        <a:t>好不a</a:t>
                      </a:r>
                      <a:endParaRPr lang="zh-CN" altLang="en-US"/>
                    </a:p>
                  </a:txBody>
                  <a:tcPr/>
                </a:tc>
                <a:tc>
                  <a:txBody>
                    <a:bodyPr/>
                    <a:p>
                      <a:pPr>
                        <a:buNone/>
                      </a:pPr>
                      <a:r>
                        <a:rPr lang="zh-CN" altLang="en-US"/>
                        <a:t>2434</a:t>
                      </a:r>
                      <a:endParaRPr lang="zh-CN" altLang="en-US"/>
                    </a:p>
                  </a:txBody>
                  <a:tcPr/>
                </a:tc>
                <a:tc>
                  <a:txBody>
                    <a:bodyPr/>
                    <a:p>
                      <a:pPr>
                        <a:buNone/>
                      </a:pPr>
                      <a:r>
                        <a:rPr lang="zh-CN" altLang="en-US"/>
                        <a:t>280</a:t>
                      </a:r>
                      <a:endParaRPr lang="zh-CN" altLang="en-US"/>
                    </a:p>
                  </a:txBody>
                  <a:tcPr/>
                </a:tc>
                <a:tc>
                  <a:txBody>
                    <a:bodyPr/>
                    <a:p>
                      <a:pPr>
                        <a:buNone/>
                      </a:pPr>
                      <a:r>
                        <a:rPr lang="zh-CN" altLang="en-US"/>
                        <a:t>2714</a:t>
                      </a:r>
                      <a:endParaRPr lang="zh-CN" altLang="en-US"/>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9</a:t>
                      </a:r>
                      <a:endParaRPr lang="zh-CN" altLang="en-US"/>
                    </a:p>
                  </a:txBody>
                  <a:tcPr/>
                </a:tc>
                <a:tc>
                  <a:txBody>
                    <a:bodyPr/>
                    <a:p>
                      <a:pPr>
                        <a:buNone/>
                      </a:pPr>
                      <a:r>
                        <a:rPr lang="zh-CN" altLang="en-US"/>
                        <a:t>不要太a</a:t>
                      </a:r>
                      <a:endParaRPr lang="zh-CN" altLang="en-US"/>
                    </a:p>
                  </a:txBody>
                  <a:tcPr/>
                </a:tc>
                <a:tc>
                  <a:txBody>
                    <a:bodyPr/>
                    <a:p>
                      <a:pPr>
                        <a:buNone/>
                      </a:pPr>
                      <a:r>
                        <a:rPr lang="zh-CN" altLang="en-US"/>
                        <a:t>50</a:t>
                      </a:r>
                      <a:endParaRPr lang="zh-CN" altLang="en-US"/>
                    </a:p>
                  </a:txBody>
                  <a:tcPr/>
                </a:tc>
                <a:tc>
                  <a:txBody>
                    <a:bodyPr/>
                    <a:p>
                      <a:pPr>
                        <a:buNone/>
                      </a:pPr>
                      <a:r>
                        <a:rPr lang="zh-CN" altLang="en-US"/>
                        <a:t>2040</a:t>
                      </a:r>
                      <a:endParaRPr lang="zh-CN" altLang="en-US"/>
                    </a:p>
                  </a:txBody>
                  <a:tcPr/>
                </a:tc>
                <a:tc>
                  <a:txBody>
                    <a:bodyPr/>
                    <a:p>
                      <a:pPr>
                        <a:buNone/>
                      </a:pPr>
                      <a:r>
                        <a:rPr lang="zh-CN" altLang="en-US"/>
                        <a:t>2090</a:t>
                      </a:r>
                      <a:endParaRPr lang="zh-CN" altLang="en-US"/>
                    </a:p>
                  </a:txBody>
                  <a:tcPr/>
                </a:tc>
                <a:tc>
                  <a:txBody>
                    <a:bodyPr/>
                    <a:p>
                      <a:pPr algn="l">
                        <a:buClrTx/>
                        <a:buSzTx/>
                        <a:buFontTx/>
                        <a:buNone/>
                      </a:pPr>
                      <a:r>
                        <a:rPr lang="en-US" altLang="zh-CN" sz="1800" b="0"/>
                        <a:t>0</a:t>
                      </a:r>
                      <a:endParaRPr lang="en-US" altLang="zh-CN" sz="1800" b="0"/>
                    </a:p>
                  </a:txBody>
                  <a:tcPr marL="12700" marR="12700" marT="12700" vert="horz" anchor="b"/>
                </a:tc>
              </a:tr>
              <a:tr h="381000">
                <a:tc>
                  <a:txBody>
                    <a:bodyPr/>
                    <a:p>
                      <a:pPr>
                        <a:buNone/>
                      </a:pPr>
                      <a:r>
                        <a:rPr lang="zh-CN" altLang="en-US"/>
                        <a:t>10</a:t>
                      </a:r>
                      <a:endParaRPr lang="zh-CN" altLang="en-US"/>
                    </a:p>
                  </a:txBody>
                  <a:tcPr/>
                </a:tc>
                <a:tc>
                  <a:txBody>
                    <a:bodyPr/>
                    <a:p>
                      <a:pPr>
                        <a:buNone/>
                      </a:pPr>
                      <a:r>
                        <a:rPr lang="zh-CN" altLang="en-US"/>
                        <a:t>a不死r</a:t>
                      </a:r>
                      <a:endParaRPr lang="zh-CN" altLang="en-US"/>
                    </a:p>
                  </a:txBody>
                  <a:tcPr/>
                </a:tc>
                <a:tc>
                  <a:txBody>
                    <a:bodyPr/>
                    <a:p>
                      <a:pPr>
                        <a:buNone/>
                      </a:pPr>
                      <a:r>
                        <a:rPr lang="zh-CN" altLang="en-US"/>
                        <a:t>10</a:t>
                      </a:r>
                      <a:endParaRPr lang="zh-CN" altLang="en-US"/>
                    </a:p>
                  </a:txBody>
                  <a:tcPr/>
                </a:tc>
                <a:tc>
                  <a:txBody>
                    <a:bodyPr/>
                    <a:p>
                      <a:pPr>
                        <a:buNone/>
                      </a:pPr>
                      <a:r>
                        <a:rPr lang="zh-CN" altLang="en-US"/>
                        <a:t>92</a:t>
                      </a:r>
                      <a:endParaRPr lang="zh-CN" altLang="en-US"/>
                    </a:p>
                  </a:txBody>
                  <a:tcPr/>
                </a:tc>
                <a:tc>
                  <a:txBody>
                    <a:bodyPr/>
                    <a:p>
                      <a:pPr>
                        <a:buNone/>
                      </a:pPr>
                      <a:r>
                        <a:rPr lang="zh-CN" altLang="en-US"/>
                        <a:t>102</a:t>
                      </a:r>
                      <a:endParaRPr lang="zh-CN" altLang="en-US"/>
                    </a:p>
                  </a:txBody>
                  <a:tcPr/>
                </a:tc>
                <a:tc>
                  <a:txBody>
                    <a:bodyPr/>
                    <a:p>
                      <a:pPr algn="l">
                        <a:buClrTx/>
                        <a:buSzTx/>
                        <a:buFontTx/>
                        <a:buNone/>
                      </a:pPr>
                      <a:r>
                        <a:rPr lang="en-US" altLang="zh-CN" sz="1800" b="0"/>
                        <a:t>0</a:t>
                      </a:r>
                      <a:endParaRPr lang="en-US" altLang="zh-CN" sz="1800" b="0"/>
                    </a:p>
                  </a:txBody>
                  <a:tcPr marL="12700" marR="12700" marT="12700" vert="horz" anchor="b"/>
                </a:tc>
              </a:tr>
              <a:tr h="381000">
                <a:tc>
                  <a:txBody>
                    <a:bodyPr/>
                    <a:p>
                      <a:pPr>
                        <a:buNone/>
                      </a:pPr>
                      <a:endParaRPr lang="zh-CN" altLang="en-US"/>
                    </a:p>
                  </a:txBody>
                  <a:tcPr/>
                </a:tc>
                <a:tc>
                  <a:txBody>
                    <a:bodyPr/>
                    <a:p>
                      <a:pPr>
                        <a:buNone/>
                      </a:pPr>
                      <a:r>
                        <a:rPr lang="zh-CN" altLang="en-US"/>
                        <a:t>总数</a:t>
                      </a:r>
                      <a:endParaRPr lang="zh-CN" altLang="en-US"/>
                    </a:p>
                  </a:txBody>
                  <a:tcPr/>
                </a:tc>
                <a:tc>
                  <a:txBody>
                    <a:bodyPr/>
                    <a:p>
                      <a:pPr>
                        <a:buNone/>
                      </a:pPr>
                      <a:r>
                        <a:rPr lang="zh-CN" altLang="en-US"/>
                        <a:t>5957</a:t>
                      </a:r>
                      <a:endParaRPr lang="zh-CN" altLang="en-US"/>
                    </a:p>
                  </a:txBody>
                  <a:tcPr/>
                </a:tc>
                <a:tc>
                  <a:txBody>
                    <a:bodyPr/>
                    <a:p>
                      <a:pPr>
                        <a:buNone/>
                      </a:pPr>
                      <a:r>
                        <a:rPr lang="zh-CN" altLang="en-US"/>
                        <a:t>3873</a:t>
                      </a:r>
                      <a:endParaRPr lang="zh-CN" altLang="en-US"/>
                    </a:p>
                  </a:txBody>
                  <a:tcPr/>
                </a:tc>
                <a:tc>
                  <a:txBody>
                    <a:bodyPr/>
                    <a:p>
                      <a:pPr>
                        <a:buNone/>
                      </a:pPr>
                      <a:r>
                        <a:rPr lang="zh-CN" altLang="en-US"/>
                        <a:t>9830</a:t>
                      </a:r>
                      <a:endParaRPr lang="zh-CN" altLang="en-US"/>
                    </a:p>
                  </a:txBody>
                  <a:tcPr/>
                </a:tc>
                <a:tc>
                  <a:txBody>
                    <a:bodyPr/>
                    <a:p>
                      <a:pPr algn="l">
                        <a:buClrTx/>
                        <a:buSzTx/>
                        <a:buFontTx/>
                        <a:buNone/>
                      </a:pPr>
                      <a:endParaRPr lang="zh-CN" altLang="en-US" sz="1800" b="0"/>
                    </a:p>
                  </a:txBody>
                  <a:tcPr marL="12700" marR="12700" marT="12700" vert="horz" anchor="b"/>
                </a:tc>
              </a:tr>
            </a:tbl>
          </a:graphicData>
        </a:graphic>
      </p:graphicFrame>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495308"/>
            <a:ext cx="10852237" cy="5388907"/>
          </a:xfrm>
        </p:spPr>
        <p:txBody>
          <a:bodyPr/>
          <a:p>
            <a:pPr marL="457200" lvl="1" indent="0">
              <a:buNone/>
            </a:pPr>
            <a:r>
              <a:rPr lang="zh-CN" altLang="en-US"/>
              <a:t>不是倾向性问题的原因：</a:t>
            </a:r>
            <a:endParaRPr lang="zh-CN" altLang="en-US"/>
          </a:p>
          <a:p>
            <a:pPr lvl="1"/>
            <a:r>
              <a:rPr lang="zh-CN" altLang="en-US"/>
              <a:t>首先，对于有些格式类型的句子能够完全判断正确，</a:t>
            </a:r>
            <a:endParaRPr lang="zh-CN" altLang="en-US"/>
          </a:p>
          <a:p>
            <a:pPr lvl="1"/>
            <a:r>
              <a:rPr lang="zh-CN" altLang="en-US"/>
              <a:t>其次，即便判断错误的句子，也不是因为选择了格式所倾向的类型。</a:t>
            </a:r>
            <a:endParaRPr lang="zh-CN" altLang="en-US"/>
          </a:p>
          <a:p>
            <a:endParaRPr lang="zh-CN" altLang="en-US"/>
          </a:p>
          <a:p/>
        </p:txBody>
      </p:sp>
      <p:graphicFrame>
        <p:nvGraphicFramePr>
          <p:cNvPr id="5" name="表格 4"/>
          <p:cNvGraphicFramePr/>
          <p:nvPr>
            <p:custDataLst>
              <p:tags r:id="rId1"/>
            </p:custDataLst>
          </p:nvPr>
        </p:nvGraphicFramePr>
        <p:xfrm>
          <a:off x="946742" y="1971683"/>
          <a:ext cx="9766935" cy="4197985"/>
        </p:xfrm>
        <a:graphic>
          <a:graphicData uri="http://schemas.openxmlformats.org/drawingml/2006/table">
            <a:tbl>
              <a:tblPr firstRow="1" bandRow="1">
                <a:tableStyleId>{5C22544A-7EE6-4342-B048-85BDC9FD1C3A}</a:tableStyleId>
              </a:tblPr>
              <a:tblGrid>
                <a:gridCol w="643890"/>
                <a:gridCol w="2970530"/>
                <a:gridCol w="1087120"/>
                <a:gridCol w="984885"/>
                <a:gridCol w="916940"/>
                <a:gridCol w="1118422"/>
                <a:gridCol w="1372870"/>
                <a:gridCol w="672191"/>
              </a:tblGrid>
              <a:tr h="387985">
                <a:tc>
                  <a:txBody>
                    <a:bodyPr/>
                    <a:p>
                      <a:pPr>
                        <a:buNone/>
                      </a:pPr>
                      <a:r>
                        <a:rPr lang="zh-CN" altLang="en-US"/>
                        <a:t>序号</a:t>
                      </a:r>
                      <a:endParaRPr lang="zh-CN" altLang="en-US"/>
                    </a:p>
                  </a:txBody>
                  <a:tcPr/>
                </a:tc>
                <a:tc>
                  <a:txBody>
                    <a:bodyPr/>
                    <a:p>
                      <a:pPr>
                        <a:buNone/>
                      </a:pPr>
                      <a:r>
                        <a:rPr lang="zh-CN" altLang="en-US"/>
                        <a:t>格式</a:t>
                      </a:r>
                      <a:endParaRPr lang="zh-CN" altLang="en-US"/>
                    </a:p>
                  </a:txBody>
                  <a:tcPr/>
                </a:tc>
                <a:tc>
                  <a:txBody>
                    <a:bodyPr/>
                    <a:p>
                      <a:pPr>
                        <a:buNone/>
                      </a:pPr>
                      <a:r>
                        <a:rPr lang="zh-CN" altLang="en-US"/>
                        <a:t>测试集</a:t>
                      </a:r>
                      <a:endParaRPr lang="zh-CN" altLang="en-US"/>
                    </a:p>
                  </a:txBody>
                  <a:tcPr/>
                </a:tc>
                <a:tc>
                  <a:txBody>
                    <a:bodyPr/>
                    <a:p>
                      <a:pPr>
                        <a:buNone/>
                      </a:pPr>
                      <a:r>
                        <a:rPr lang="en-US" altLang="zh-CN"/>
                        <a:t>1</a:t>
                      </a:r>
                      <a:endParaRPr lang="en-US" altLang="zh-CN"/>
                    </a:p>
                  </a:txBody>
                  <a:tcPr/>
                </a:tc>
                <a:tc>
                  <a:txBody>
                    <a:bodyPr/>
                    <a:p>
                      <a:pPr>
                        <a:buNone/>
                      </a:pPr>
                      <a:r>
                        <a:rPr lang="en-US" altLang="zh-CN"/>
                        <a:t>0</a:t>
                      </a:r>
                      <a:endParaRPr lang="en-US" altLang="zh-CN"/>
                    </a:p>
                  </a:txBody>
                  <a:tcPr/>
                </a:tc>
                <a:tc>
                  <a:txBody>
                    <a:bodyPr/>
                    <a:p>
                      <a:pPr>
                        <a:buNone/>
                      </a:pPr>
                      <a:r>
                        <a:rPr lang="zh-CN" altLang="en-US"/>
                        <a:t>误标为</a:t>
                      </a:r>
                      <a:r>
                        <a:rPr lang="en-US" altLang="zh-CN"/>
                        <a:t>0</a:t>
                      </a:r>
                      <a:endParaRPr lang="en-US" altLang="zh-CN"/>
                    </a:p>
                  </a:txBody>
                  <a:tcPr/>
                </a:tc>
                <a:tc>
                  <a:txBody>
                    <a:bodyPr/>
                    <a:p>
                      <a:pPr>
                        <a:buNone/>
                      </a:pPr>
                      <a:r>
                        <a:rPr lang="zh-CN" altLang="en-US"/>
                        <a:t>误标为</a:t>
                      </a:r>
                      <a:r>
                        <a:rPr lang="en-US" altLang="zh-CN"/>
                        <a:t>1</a:t>
                      </a:r>
                      <a:endParaRPr lang="en-US" altLang="zh-CN"/>
                    </a:p>
                  </a:txBody>
                  <a:tcPr/>
                </a:tc>
                <a:tc>
                  <a:txBody>
                    <a:bodyPr/>
                    <a:p>
                      <a:pPr>
                        <a:buNone/>
                      </a:pPr>
                      <a:r>
                        <a:rPr lang="zh-CN" altLang="en-US"/>
                        <a:t>倾向</a:t>
                      </a:r>
                      <a:endParaRPr lang="zh-CN" altLang="en-US"/>
                    </a:p>
                  </a:txBody>
                  <a:tcPr/>
                </a:tc>
              </a:tr>
              <a:tr h="381000">
                <a:tc>
                  <a:txBody>
                    <a:bodyPr/>
                    <a:p>
                      <a:pPr>
                        <a:buNone/>
                      </a:pPr>
                      <a:r>
                        <a:rPr lang="zh-CN" altLang="en-US"/>
                        <a:t>1</a:t>
                      </a:r>
                      <a:endParaRPr lang="zh-CN" altLang="en-US"/>
                    </a:p>
                  </a:txBody>
                  <a:tcPr/>
                </a:tc>
                <a:tc>
                  <a:txBody>
                    <a:bodyPr/>
                    <a:p>
                      <a:pPr>
                        <a:buNone/>
                      </a:pPr>
                      <a:r>
                        <a:rPr lang="zh-CN" altLang="en-US"/>
                        <a:t>差[点 一点 点儿 一点儿]没</a:t>
                      </a:r>
                      <a:r>
                        <a:rPr lang="en-US" altLang="zh-CN"/>
                        <a:t>X</a:t>
                      </a:r>
                      <a:endParaRPr lang="en-US" altLang="zh-CN"/>
                    </a:p>
                  </a:txBody>
                  <a:tcPr/>
                </a:tc>
                <a:tc>
                  <a:txBody>
                    <a:bodyPr/>
                    <a:p>
                      <a:pPr>
                        <a:buNone/>
                      </a:pPr>
                      <a:r>
                        <a:rPr lang="en-US" altLang="zh-CN"/>
                        <a:t>230</a:t>
                      </a:r>
                      <a:endParaRPr lang="en-US" altLang="zh-CN"/>
                    </a:p>
                  </a:txBody>
                  <a:tcPr/>
                </a:tc>
                <a:tc>
                  <a:txBody>
                    <a:bodyPr/>
                    <a:p>
                      <a:pPr>
                        <a:buNone/>
                      </a:pPr>
                      <a:r>
                        <a:rPr lang="en-US" altLang="zh-CN"/>
                        <a:t>210</a:t>
                      </a:r>
                      <a:endParaRPr lang="en-US" altLang="zh-CN"/>
                    </a:p>
                  </a:txBody>
                  <a:tcPr/>
                </a:tc>
                <a:tc>
                  <a:txBody>
                    <a:bodyPr/>
                    <a:p>
                      <a:pPr>
                        <a:buNone/>
                      </a:pPr>
                      <a:r>
                        <a:rPr lang="en-US" altLang="zh-CN"/>
                        <a:t>20</a:t>
                      </a:r>
                      <a:endParaRPr lang="en-US" altLang="zh-CN"/>
                    </a:p>
                  </a:txBody>
                  <a:tcPr/>
                </a:tc>
                <a:tc>
                  <a:txBody>
                    <a:bodyPr/>
                    <a:p>
                      <a:pPr>
                        <a:buNone/>
                      </a:pPr>
                      <a:r>
                        <a:rPr lang="en-US" altLang="zh-CN"/>
                        <a:t>3</a:t>
                      </a:r>
                      <a:endParaRPr lang="en-US" altLang="zh-CN"/>
                    </a:p>
                  </a:txBody>
                  <a:tcPr/>
                </a:tc>
                <a:tc>
                  <a:txBody>
                    <a:bodyPr/>
                    <a:p>
                      <a:pPr>
                        <a:buNone/>
                      </a:pPr>
                      <a:r>
                        <a:rPr lang="en-US" altLang="zh-CN"/>
                        <a:t>0</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2</a:t>
                      </a:r>
                      <a:endParaRPr lang="zh-CN" altLang="en-US"/>
                    </a:p>
                  </a:txBody>
                  <a:tcPr/>
                </a:tc>
                <a:tc>
                  <a:txBody>
                    <a:bodyPr/>
                    <a:p>
                      <a:pPr>
                        <a:buNone/>
                      </a:pPr>
                      <a:r>
                        <a:rPr lang="zh-CN" altLang="en-US"/>
                        <a:t>就差没</a:t>
                      </a:r>
                      <a:r>
                        <a:rPr lang="en-US" altLang="zh-CN"/>
                        <a:t>X</a:t>
                      </a:r>
                      <a:endParaRPr lang="en-US" altLang="zh-CN"/>
                    </a:p>
                  </a:txBody>
                  <a:tcPr/>
                </a:tc>
                <a:tc>
                  <a:txBody>
                    <a:bodyPr/>
                    <a:p>
                      <a:pPr>
                        <a:buNone/>
                      </a:pPr>
                      <a:r>
                        <a:rPr lang="en-US" altLang="zh-CN"/>
                        <a:t>32</a:t>
                      </a:r>
                      <a:endParaRPr lang="en-US" altLang="zh-CN"/>
                    </a:p>
                  </a:txBody>
                  <a:tcPr/>
                </a:tc>
                <a:tc>
                  <a:txBody>
                    <a:bodyPr/>
                    <a:p>
                      <a:pPr>
                        <a:buNone/>
                      </a:pPr>
                      <a:r>
                        <a:rPr lang="en-US" altLang="zh-CN"/>
                        <a:t>32</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3</a:t>
                      </a:r>
                      <a:endParaRPr lang="zh-CN" altLang="en-US"/>
                    </a:p>
                  </a:txBody>
                  <a:tcPr/>
                </a:tc>
                <a:tc>
                  <a:txBody>
                    <a:bodyPr/>
                    <a:p>
                      <a:pPr>
                        <a:buNone/>
                      </a:pPr>
                      <a:r>
                        <a:rPr lang="zh-CN" altLang="en-US"/>
                        <a:t>几乎没</a:t>
                      </a:r>
                      <a:r>
                        <a:rPr lang="en-US" altLang="zh-CN"/>
                        <a:t>X</a:t>
                      </a:r>
                      <a:endParaRPr lang="en-US" altLang="zh-CN"/>
                    </a:p>
                  </a:txBody>
                  <a:tcPr/>
                </a:tc>
                <a:tc>
                  <a:txBody>
                    <a:bodyPr/>
                    <a:p>
                      <a:pPr>
                        <a:buNone/>
                      </a:pPr>
                      <a:r>
                        <a:rPr lang="en-US" altLang="zh-CN"/>
                        <a:t>114</a:t>
                      </a:r>
                      <a:endParaRPr lang="en-US" altLang="zh-CN"/>
                    </a:p>
                  </a:txBody>
                  <a:tcPr/>
                </a:tc>
                <a:tc>
                  <a:txBody>
                    <a:bodyPr/>
                    <a:p>
                      <a:pPr>
                        <a:buNone/>
                      </a:pPr>
                      <a:r>
                        <a:rPr lang="en-US" altLang="zh-CN"/>
                        <a:t>14</a:t>
                      </a:r>
                      <a:endParaRPr lang="en-US" altLang="zh-CN"/>
                    </a:p>
                  </a:txBody>
                  <a:tcPr/>
                </a:tc>
                <a:tc>
                  <a:txBody>
                    <a:bodyPr/>
                    <a:p>
                      <a:pPr>
                        <a:buNone/>
                      </a:pPr>
                      <a:r>
                        <a:rPr lang="en-US" altLang="zh-CN"/>
                        <a:t>100</a:t>
                      </a:r>
                      <a:endParaRPr lang="en-US" altLang="zh-CN"/>
                    </a:p>
                  </a:txBody>
                  <a:tcPr/>
                </a:tc>
                <a:tc>
                  <a:txBody>
                    <a:bodyPr/>
                    <a:p>
                      <a:pPr>
                        <a:buNone/>
                      </a:pPr>
                      <a:r>
                        <a:rPr lang="en-US" altLang="zh-CN"/>
                        <a:t>1</a:t>
                      </a:r>
                      <a:endParaRPr lang="en-US" altLang="zh-CN"/>
                    </a:p>
                  </a:txBody>
                  <a:tcPr/>
                </a:tc>
                <a:tc>
                  <a:txBody>
                    <a:bodyPr/>
                    <a:p>
                      <a:pPr>
                        <a:buNone/>
                      </a:pPr>
                      <a:r>
                        <a:rPr lang="zh-CN" altLang="en-US"/>
                        <a:t>1</a:t>
                      </a:r>
                      <a:endParaRPr lang="en-US" altLang="zh-CN"/>
                    </a:p>
                  </a:txBody>
                  <a:tcPr/>
                </a:tc>
                <a:tc>
                  <a:txBody>
                    <a:bodyPr/>
                    <a:p>
                      <a:pPr algn="l">
                        <a:buClrTx/>
                        <a:buSzTx/>
                        <a:buFontTx/>
                        <a:buNone/>
                      </a:pPr>
                      <a:r>
                        <a:rPr lang="en-US" altLang="zh-CN" sz="1800" b="0"/>
                        <a:t>0</a:t>
                      </a:r>
                      <a:endParaRPr lang="en-US" altLang="zh-CN" sz="1800" b="0"/>
                    </a:p>
                  </a:txBody>
                  <a:tcPr marL="12700" marR="12700" marT="12700" vert="horz" anchor="b"/>
                </a:tc>
              </a:tr>
              <a:tr h="381000">
                <a:tc>
                  <a:txBody>
                    <a:bodyPr/>
                    <a:p>
                      <a:pPr>
                        <a:buNone/>
                      </a:pPr>
                      <a:r>
                        <a:rPr lang="zh-CN" altLang="en-US"/>
                        <a:t>4</a:t>
                      </a:r>
                      <a:endParaRPr lang="zh-CN" altLang="en-US"/>
                    </a:p>
                  </a:txBody>
                  <a:tcPr/>
                </a:tc>
                <a:tc>
                  <a:txBody>
                    <a:bodyPr/>
                    <a:p>
                      <a:pPr>
                        <a:buNone/>
                      </a:pPr>
                      <a:r>
                        <a:rPr lang="zh-CN" altLang="en-US"/>
                        <a:t>险些没</a:t>
                      </a:r>
                      <a:r>
                        <a:rPr lang="en-US" altLang="zh-CN"/>
                        <a:t>X</a:t>
                      </a:r>
                      <a:endParaRPr lang="en-US" altLang="zh-CN"/>
                    </a:p>
                  </a:txBody>
                  <a:tcPr/>
                </a:tc>
                <a:tc>
                  <a:txBody>
                    <a:bodyPr/>
                    <a:p>
                      <a:pPr>
                        <a:buNone/>
                      </a:pPr>
                      <a:r>
                        <a:rPr lang="en-US" altLang="zh-CN"/>
                        <a:t>8</a:t>
                      </a:r>
                      <a:endParaRPr lang="en-US" altLang="zh-CN"/>
                    </a:p>
                  </a:txBody>
                  <a:tcPr/>
                </a:tc>
                <a:tc>
                  <a:txBody>
                    <a:bodyPr/>
                    <a:p>
                      <a:pPr>
                        <a:buNone/>
                      </a:pPr>
                      <a:r>
                        <a:rPr lang="en-US" altLang="zh-CN"/>
                        <a:t>6</a:t>
                      </a:r>
                      <a:endParaRPr lang="en-US" altLang="zh-CN"/>
                    </a:p>
                  </a:txBody>
                  <a:tcPr/>
                </a:tc>
                <a:tc>
                  <a:txBody>
                    <a:bodyPr/>
                    <a:p>
                      <a:pPr>
                        <a:buNone/>
                      </a:pPr>
                      <a:r>
                        <a:rPr lang="en-US" altLang="zh-CN"/>
                        <a:t>2</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5</a:t>
                      </a:r>
                      <a:endParaRPr lang="zh-CN" altLang="en-US"/>
                    </a:p>
                  </a:txBody>
                  <a:tcPr/>
                </a:tc>
                <a:tc>
                  <a:txBody>
                    <a:bodyPr/>
                    <a:p>
                      <a:pPr>
                        <a:buNone/>
                      </a:pPr>
                      <a:r>
                        <a:rPr lang="zh-CN" altLang="en-US"/>
                        <a:t>难免不/没</a:t>
                      </a:r>
                      <a:r>
                        <a:rPr lang="en-US" altLang="zh-CN"/>
                        <a:t>X</a:t>
                      </a:r>
                      <a:endParaRPr lang="en-US" altLang="zh-CN"/>
                    </a:p>
                  </a:txBody>
                  <a:tcPr/>
                </a:tc>
                <a:tc>
                  <a:txBody>
                    <a:bodyPr/>
                    <a:p>
                      <a:pPr>
                        <a:buNone/>
                      </a:pPr>
                      <a:r>
                        <a:rPr lang="en-US" altLang="zh-CN"/>
                        <a:t>48</a:t>
                      </a:r>
                      <a:endParaRPr lang="en-US" altLang="zh-CN"/>
                    </a:p>
                  </a:txBody>
                  <a:tcPr/>
                </a:tc>
                <a:tc>
                  <a:txBody>
                    <a:bodyPr/>
                    <a:p>
                      <a:pPr>
                        <a:buNone/>
                      </a:pPr>
                      <a:r>
                        <a:rPr lang="en-US" altLang="zh-CN"/>
                        <a:t>40</a:t>
                      </a:r>
                      <a:endParaRPr lang="en-US" altLang="zh-CN"/>
                    </a:p>
                  </a:txBody>
                  <a:tcPr/>
                </a:tc>
                <a:tc>
                  <a:txBody>
                    <a:bodyPr/>
                    <a:p>
                      <a:pPr>
                        <a:buNone/>
                      </a:pPr>
                      <a:r>
                        <a:rPr lang="en-US" altLang="zh-CN"/>
                        <a:t>8</a:t>
                      </a:r>
                      <a:endParaRPr lang="en-US" altLang="zh-CN"/>
                    </a:p>
                  </a:txBody>
                  <a:tcPr/>
                </a:tc>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6</a:t>
                      </a:r>
                      <a:endParaRPr lang="zh-CN" altLang="en-US"/>
                    </a:p>
                  </a:txBody>
                  <a:tcPr/>
                </a:tc>
                <a:tc>
                  <a:txBody>
                    <a:bodyPr/>
                    <a:p>
                      <a:pPr>
                        <a:buNone/>
                      </a:pPr>
                      <a:r>
                        <a:rPr lang="zh-CN" altLang="en-US"/>
                        <a:t>小心别</a:t>
                      </a:r>
                      <a:r>
                        <a:rPr lang="en-US" altLang="zh-CN"/>
                        <a:t>X</a:t>
                      </a:r>
                      <a:endParaRPr lang="en-US" altLang="zh-CN"/>
                    </a:p>
                  </a:txBody>
                  <a:tcPr/>
                </a:tc>
                <a:tc>
                  <a:txBody>
                    <a:bodyPr/>
                    <a:p>
                      <a:pPr>
                        <a:buNone/>
                      </a:pPr>
                      <a:r>
                        <a:rPr lang="en-US" altLang="zh-CN"/>
                        <a:t>20</a:t>
                      </a:r>
                      <a:endParaRPr lang="en-US" altLang="zh-CN"/>
                    </a:p>
                  </a:txBody>
                  <a:tcPr/>
                </a:tc>
                <a:tc>
                  <a:txBody>
                    <a:bodyPr/>
                    <a:p>
                      <a:pPr>
                        <a:buNone/>
                      </a:pPr>
                      <a:r>
                        <a:rPr lang="en-US" altLang="zh-CN"/>
                        <a:t>18</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1</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7</a:t>
                      </a:r>
                      <a:endParaRPr lang="zh-CN" altLang="en-US"/>
                    </a:p>
                  </a:txBody>
                  <a:tcPr/>
                </a:tc>
                <a:tc>
                  <a:txBody>
                    <a:bodyPr/>
                    <a:p>
                      <a:pPr>
                        <a:buNone/>
                      </a:pPr>
                      <a:r>
                        <a:rPr lang="zh-CN" altLang="en-US"/>
                        <a:t>看我不</a:t>
                      </a:r>
                      <a:r>
                        <a:rPr lang="en-US" altLang="zh-CN"/>
                        <a:t>X</a:t>
                      </a:r>
                      <a:endParaRPr lang="en-US" altLang="zh-CN"/>
                    </a:p>
                  </a:txBody>
                  <a:tcPr/>
                </a:tc>
                <a:tc>
                  <a:txBody>
                    <a:bodyPr/>
                    <a:p>
                      <a:pPr>
                        <a:buNone/>
                      </a:pPr>
                      <a:r>
                        <a:rPr lang="en-US" altLang="zh-CN"/>
                        <a:t>32</a:t>
                      </a:r>
                      <a:endParaRPr lang="en-US" altLang="zh-CN"/>
                    </a:p>
                  </a:txBody>
                  <a:tcPr/>
                </a:tc>
                <a:tc>
                  <a:txBody>
                    <a:bodyPr/>
                    <a:p>
                      <a:pPr>
                        <a:buNone/>
                      </a:pPr>
                      <a:r>
                        <a:rPr lang="en-US" altLang="zh-CN"/>
                        <a:t>20</a:t>
                      </a:r>
                      <a:endParaRPr lang="en-US" altLang="zh-CN"/>
                    </a:p>
                  </a:txBody>
                  <a:tcPr/>
                </a:tc>
                <a:tc>
                  <a:txBody>
                    <a:bodyPr/>
                    <a:p>
                      <a:pPr>
                        <a:buNone/>
                      </a:pPr>
                      <a:r>
                        <a:rPr lang="en-US" altLang="zh-CN"/>
                        <a:t>12</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8</a:t>
                      </a:r>
                      <a:endParaRPr lang="zh-CN" altLang="en-US"/>
                    </a:p>
                  </a:txBody>
                  <a:tcPr/>
                </a:tc>
                <a:tc>
                  <a:txBody>
                    <a:bodyPr/>
                    <a:p>
                      <a:pPr>
                        <a:buNone/>
                      </a:pPr>
                      <a:r>
                        <a:rPr lang="zh-CN" altLang="en-US"/>
                        <a:t>好不a</a:t>
                      </a:r>
                      <a:endParaRPr lang="zh-CN" altLang="en-US"/>
                    </a:p>
                  </a:txBody>
                  <a:tcPr/>
                </a:tc>
                <a:tc>
                  <a:txBody>
                    <a:bodyPr/>
                    <a:p>
                      <a:pPr>
                        <a:buNone/>
                      </a:pPr>
                      <a:r>
                        <a:rPr lang="en-US" altLang="zh-CN"/>
                        <a:t>270</a:t>
                      </a:r>
                      <a:endParaRPr lang="en-US" altLang="zh-CN"/>
                    </a:p>
                  </a:txBody>
                  <a:tcPr/>
                </a:tc>
                <a:tc>
                  <a:txBody>
                    <a:bodyPr/>
                    <a:p>
                      <a:pPr>
                        <a:buNone/>
                      </a:pPr>
                      <a:r>
                        <a:rPr lang="en-US" altLang="zh-CN"/>
                        <a:t>242</a:t>
                      </a:r>
                      <a:endParaRPr lang="en-US" altLang="zh-CN"/>
                    </a:p>
                  </a:txBody>
                  <a:tcPr/>
                </a:tc>
                <a:tc>
                  <a:txBody>
                    <a:bodyPr/>
                    <a:p>
                      <a:pPr>
                        <a:buNone/>
                      </a:pPr>
                      <a:r>
                        <a:rPr lang="en-US" altLang="zh-CN"/>
                        <a:t>28</a:t>
                      </a:r>
                      <a:endParaRPr lang="en-US" altLang="zh-CN"/>
                    </a:p>
                  </a:txBody>
                  <a:tcPr/>
                </a:tc>
                <a:tc>
                  <a:txBody>
                    <a:bodyPr/>
                    <a:p>
                      <a:pPr>
                        <a:buNone/>
                      </a:pPr>
                      <a:r>
                        <a:rPr lang="en-US" altLang="zh-CN"/>
                        <a:t>5</a:t>
                      </a:r>
                      <a:endParaRPr lang="en-US" altLang="zh-CN"/>
                    </a:p>
                  </a:txBody>
                  <a:tcPr/>
                </a:tc>
                <a:tc>
                  <a:txBody>
                    <a:bodyPr/>
                    <a:p>
                      <a:pPr>
                        <a:buNone/>
                      </a:pPr>
                      <a:r>
                        <a:rPr lang="en-US" altLang="zh-CN"/>
                        <a:t>4</a:t>
                      </a:r>
                      <a:endParaRPr lang="en-US" altLang="zh-CN"/>
                    </a:p>
                  </a:txBody>
                  <a:tcPr/>
                </a:tc>
                <a:tc>
                  <a:txBody>
                    <a:bodyPr/>
                    <a:p>
                      <a:pPr algn="l">
                        <a:buClrTx/>
                        <a:buSzTx/>
                        <a:buFontTx/>
                        <a:buNone/>
                      </a:pPr>
                      <a:r>
                        <a:rPr lang="en-US" altLang="zh-CN" sz="1800" b="0"/>
                        <a:t>1</a:t>
                      </a:r>
                      <a:endParaRPr lang="en-US" altLang="zh-CN" sz="1800" b="0"/>
                    </a:p>
                  </a:txBody>
                  <a:tcPr marL="12700" marR="12700" marT="12700" vert="horz" anchor="b"/>
                </a:tc>
              </a:tr>
              <a:tr h="381000">
                <a:tc>
                  <a:txBody>
                    <a:bodyPr/>
                    <a:p>
                      <a:pPr>
                        <a:buNone/>
                      </a:pPr>
                      <a:r>
                        <a:rPr lang="zh-CN" altLang="en-US"/>
                        <a:t>9</a:t>
                      </a:r>
                      <a:endParaRPr lang="zh-CN" altLang="en-US"/>
                    </a:p>
                  </a:txBody>
                  <a:tcPr/>
                </a:tc>
                <a:tc>
                  <a:txBody>
                    <a:bodyPr/>
                    <a:p>
                      <a:pPr>
                        <a:buNone/>
                      </a:pPr>
                      <a:r>
                        <a:rPr lang="zh-CN" altLang="en-US"/>
                        <a:t>不要太a</a:t>
                      </a:r>
                      <a:endParaRPr lang="zh-CN" altLang="en-US"/>
                    </a:p>
                  </a:txBody>
                  <a:tcPr/>
                </a:tc>
                <a:tc>
                  <a:txBody>
                    <a:bodyPr/>
                    <a:p>
                      <a:pPr>
                        <a:buNone/>
                      </a:pPr>
                      <a:r>
                        <a:rPr lang="en-US" altLang="zh-CN"/>
                        <a:t>208</a:t>
                      </a:r>
                      <a:endParaRPr lang="en-US" altLang="zh-CN"/>
                    </a:p>
                  </a:txBody>
                  <a:tcPr/>
                </a:tc>
                <a:tc>
                  <a:txBody>
                    <a:bodyPr/>
                    <a:p>
                      <a:pPr>
                        <a:buNone/>
                      </a:pPr>
                      <a:r>
                        <a:rPr lang="en-US" altLang="zh-CN"/>
                        <a:t>4</a:t>
                      </a:r>
                      <a:endParaRPr lang="en-US" altLang="zh-CN"/>
                    </a:p>
                  </a:txBody>
                  <a:tcPr/>
                </a:tc>
                <a:tc>
                  <a:txBody>
                    <a:bodyPr/>
                    <a:p>
                      <a:pPr>
                        <a:buNone/>
                      </a:pPr>
                      <a:r>
                        <a:rPr lang="en-US" altLang="zh-CN"/>
                        <a:t>204</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lgn="l">
                        <a:buClrTx/>
                        <a:buSzTx/>
                        <a:buFontTx/>
                        <a:buNone/>
                      </a:pPr>
                      <a:r>
                        <a:rPr lang="en-US" altLang="zh-CN" sz="1800" b="0"/>
                        <a:t>0</a:t>
                      </a:r>
                      <a:endParaRPr lang="en-US" altLang="zh-CN" sz="1800" b="0"/>
                    </a:p>
                  </a:txBody>
                  <a:tcPr marL="12700" marR="12700" marT="12700" vert="horz" anchor="b"/>
                </a:tc>
              </a:tr>
              <a:tr h="381000">
                <a:tc>
                  <a:txBody>
                    <a:bodyPr/>
                    <a:p>
                      <a:pPr>
                        <a:buNone/>
                      </a:pPr>
                      <a:r>
                        <a:rPr lang="zh-CN" altLang="en-US"/>
                        <a:t>10</a:t>
                      </a:r>
                      <a:endParaRPr lang="zh-CN" altLang="en-US"/>
                    </a:p>
                  </a:txBody>
                  <a:tcPr/>
                </a:tc>
                <a:tc>
                  <a:txBody>
                    <a:bodyPr/>
                    <a:p>
                      <a:pPr>
                        <a:buNone/>
                      </a:pPr>
                      <a:r>
                        <a:rPr lang="zh-CN" altLang="en-US"/>
                        <a:t>a不死r</a:t>
                      </a:r>
                      <a:endParaRPr lang="zh-CN" altLang="en-US"/>
                    </a:p>
                  </a:txBody>
                  <a:tcPr/>
                </a:tc>
                <a:tc>
                  <a:txBody>
                    <a:bodyPr/>
                    <a:p>
                      <a:pPr>
                        <a:buNone/>
                      </a:pPr>
                      <a:r>
                        <a:rPr lang="en-US" altLang="zh-CN"/>
                        <a:t>10</a:t>
                      </a:r>
                      <a:endParaRPr lang="en-US" altLang="zh-CN"/>
                    </a:p>
                  </a:txBody>
                  <a:tcPr/>
                </a:tc>
                <a:tc>
                  <a:txBody>
                    <a:bodyPr/>
                    <a:p>
                      <a:pPr>
                        <a:buNone/>
                      </a:pPr>
                      <a:r>
                        <a:rPr lang="en-US" altLang="zh-CN"/>
                        <a:t>2</a:t>
                      </a:r>
                      <a:endParaRPr lang="en-US" altLang="zh-CN"/>
                    </a:p>
                  </a:txBody>
                  <a:tcPr/>
                </a:tc>
                <a:tc>
                  <a:txBody>
                    <a:bodyPr/>
                    <a:p>
                      <a:pPr>
                        <a:buNone/>
                      </a:pPr>
                      <a:r>
                        <a:rPr lang="en-US" altLang="zh-CN"/>
                        <a:t>8</a:t>
                      </a:r>
                      <a:endParaRPr lang="en-US" altLang="zh-CN"/>
                    </a:p>
                  </a:txBody>
                  <a:tcPr/>
                </a:tc>
                <a:tc>
                  <a:txBody>
                    <a:bodyPr/>
                    <a:p>
                      <a:pPr>
                        <a:buNone/>
                      </a:pPr>
                      <a:r>
                        <a:rPr lang="zh-CN" altLang="en-US"/>
                        <a:t>0</a:t>
                      </a:r>
                      <a:endParaRPr lang="zh-CN" altLang="en-US"/>
                    </a:p>
                  </a:txBody>
                  <a:tcPr/>
                </a:tc>
                <a:tc>
                  <a:txBody>
                    <a:bodyPr/>
                    <a:p>
                      <a:pPr>
                        <a:buNone/>
                      </a:pPr>
                      <a:r>
                        <a:rPr lang="en-US" altLang="zh-CN"/>
                        <a:t>0</a:t>
                      </a:r>
                      <a:endParaRPr lang="en-US" altLang="zh-CN"/>
                    </a:p>
                  </a:txBody>
                  <a:tcPr/>
                </a:tc>
                <a:tc>
                  <a:txBody>
                    <a:bodyPr/>
                    <a:p>
                      <a:pPr algn="l">
                        <a:buClrTx/>
                        <a:buSzTx/>
                        <a:buFontTx/>
                        <a:buNone/>
                      </a:pPr>
                      <a:r>
                        <a:rPr lang="en-US" altLang="zh-CN" sz="1800" b="0"/>
                        <a:t>0</a:t>
                      </a:r>
                      <a:endParaRPr lang="en-US" altLang="zh-CN" sz="1800" b="0"/>
                    </a:p>
                  </a:txBody>
                  <a:tcPr marL="12700" marR="12700" marT="12700" vert="horz" anchor="b"/>
                </a:tc>
              </a:tr>
            </a:tbl>
          </a:graphicData>
        </a:graphic>
      </p:graphicFrame>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669882" y="1327158"/>
          <a:ext cx="10852150" cy="4572000"/>
        </p:xfrm>
        <a:graphic>
          <a:graphicData uri="http://schemas.openxmlformats.org/drawingml/2006/table">
            <a:tbl>
              <a:tblPr firstRow="1" bandRow="1">
                <a:tableStyleId>{5C22544A-7EE6-4342-B048-85BDC9FD1C3A}</a:tableStyleId>
              </a:tblPr>
              <a:tblGrid>
                <a:gridCol w="494665"/>
                <a:gridCol w="10357485"/>
              </a:tblGrid>
              <a:tr h="381000">
                <a:tc>
                  <a:txBody>
                    <a:bodyPr/>
                    <a:p>
                      <a:pPr>
                        <a:buNone/>
                      </a:pPr>
                      <a:r>
                        <a:rPr lang="en-US" altLang="zh-CN"/>
                        <a:t>1</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展翅好不理智，他温言向妹妹解释：“我的确是你们大哥，但将来上我还有其它责任，我会是人家的丈夫，孩子们的父亲，我的眼光必需放远一点。</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2</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段雁舞原本累得快睡觉了，死牢头的胸膛又宽又温暖，像个天然的大枕头兼被子，好不舒服。她怀疑自己的听力出了问题，死牢头此刻可是在向她求婚？</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3</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温九姑看得好不高兴，尖笑道：“丁少侠不用和她客气，今后就叫她红儿好了。</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4</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好不寻常——是不是他心里也有了什么决定？</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5</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我心里好不高兴。既是摇橹，那就说明一个人就行。</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6</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狐王说，“你这人好不干脆，早就应该亲口说出‘不知道’啊！”</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7</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可实话跟你说，咱们这位老伙计上了年纪，死板狭隘，好不开窍。他向来带领香客步行，所以认为别的朝拜方式都是罪过。</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8</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心里好不安生，饱受凤吹雨淋太阳晒的农民一年到头辛苦劳作却生活在贫困线下，自己不农不工，却在享受着现代化的生活！</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9</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好坦白的爱，好不做作的感情：“以凌和罗拔很好！</a:t>
                      </a:r>
                      <a:r>
                        <a:rPr lang="en-US" altLang="zh-CN" sz="1200" b="0">
                          <a:solidFill>
                            <a:srgbClr val="000000"/>
                          </a:solidFill>
                          <a:latin typeface="Arial" panose="020B0604020202020204" pitchFamily="34" charset="0"/>
                          <a:ea typeface="宋体" panose="02010600030101010101" pitchFamily="2" charset="-122"/>
                        </a:rPr>
                        <a:t>”</a:t>
                      </a:r>
                      <a:endParaRPr lang="en-US" alt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10</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陈善茗忍住笑，拿过她手中被阳光晒得几乎没成乾燥花的花束，直接丢入垃圾筒。</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bl>
          </a:graphicData>
        </a:graphic>
      </p:graphicFrame>
      <p:sp>
        <p:nvSpPr>
          <p:cNvPr id="7" name="标题 6"/>
          <p:cNvSpPr>
            <a:spLocks noGrp="1"/>
          </p:cNvSpPr>
          <p:nvPr>
            <p:ph type="title"/>
          </p:nvPr>
        </p:nvSpPr>
        <p:spPr>
          <a:xfrm>
            <a:off x="669882" y="435614"/>
            <a:ext cx="10852237" cy="441964"/>
          </a:xfrm>
        </p:spPr>
        <p:txBody>
          <a:bodyPr>
            <a:normAutofit fontScale="90000"/>
          </a:bodyPr>
          <a:p>
            <a:r>
              <a:rPr lang="zh-CN" altLang="en-US"/>
              <a:t>错误例子</a:t>
            </a:r>
            <a:endParaRPr lang="zh-CN" altLang="en-US"/>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35614"/>
            <a:ext cx="10852237" cy="441964"/>
          </a:xfrm>
        </p:spPr>
        <p:txBody>
          <a:bodyPr>
            <a:normAutofit fontScale="90000"/>
          </a:bodyPr>
          <a:p>
            <a:r>
              <a:rPr lang="zh-CN" altLang="en-US"/>
              <a:t>错误例子</a:t>
            </a:r>
            <a:endParaRPr lang="zh-CN" altLang="en-US"/>
          </a:p>
        </p:txBody>
      </p:sp>
      <p:graphicFrame>
        <p:nvGraphicFramePr>
          <p:cNvPr id="4" name="内容占位符 3"/>
          <p:cNvGraphicFramePr/>
          <p:nvPr>
            <p:ph idx="1"/>
            <p:custDataLst>
              <p:tags r:id="rId1"/>
            </p:custDataLst>
          </p:nvPr>
        </p:nvGraphicFramePr>
        <p:xfrm>
          <a:off x="669882" y="1267468"/>
          <a:ext cx="10852150" cy="3429000"/>
        </p:xfrm>
        <a:graphic>
          <a:graphicData uri="http://schemas.openxmlformats.org/drawingml/2006/table">
            <a:tbl>
              <a:tblPr firstRow="1" bandRow="1">
                <a:tableStyleId>{5C22544A-7EE6-4342-B048-85BDC9FD1C3A}</a:tableStyleId>
              </a:tblPr>
              <a:tblGrid>
                <a:gridCol w="727075"/>
                <a:gridCol w="10125075"/>
              </a:tblGrid>
              <a:tr h="381000">
                <a:tc>
                  <a:txBody>
                    <a:bodyPr/>
                    <a:p>
                      <a:pPr>
                        <a:buNone/>
                      </a:pPr>
                      <a:r>
                        <a:rPr lang="en-US" altLang="zh-CN"/>
                        <a:t>11</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我几乎没怪叫起来，竟不让我参予。</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r h="381000">
                <a:tc>
                  <a:txBody>
                    <a:bodyPr/>
                    <a:p>
                      <a:pPr>
                        <a:buNone/>
                      </a:pPr>
                      <a:r>
                        <a:rPr lang="en-US" altLang="zh-CN"/>
                        <a:t>12</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该书是六十年代初版的，一部分专题文字难免不无过时，所以有增修重编的必要。</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r h="381000">
                <a:tc>
                  <a:txBody>
                    <a:bodyPr/>
                    <a:p>
                      <a:pPr>
                        <a:buNone/>
                      </a:pPr>
                      <a:r>
                        <a:rPr lang="en-US" altLang="zh-CN"/>
                        <a:t>13</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不过要小心别过头小气而受到同事们的排挤或是扯后腿。</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14</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那个叫玄奘的想走，转身又回来对她说：“你在这慢慢玩，我回来再放你回家，小心别让玄淇和他的猫看见你哟。</a:t>
                      </a:r>
                      <a:r>
                        <a:rPr lang="en-US" altLang="zh-CN" sz="1200" b="0">
                          <a:solidFill>
                            <a:srgbClr val="000000"/>
                          </a:solidFill>
                          <a:latin typeface="Arial" panose="020B0604020202020204" pitchFamily="34" charset="0"/>
                          <a:ea typeface="宋体" panose="02010600030101010101" pitchFamily="2" charset="-122"/>
                        </a:rPr>
                        <a:t>”</a:t>
                      </a:r>
                      <a:endParaRPr lang="en-US" alt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15</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“寒，你小心别动了胎气呀！”</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16</a:t>
                      </a:r>
                      <a:endParaRPr lang="en-US" altLang="zh-CN"/>
                    </a:p>
                  </a:txBody>
                  <a:tcPr/>
                </a:tc>
                <a:tc>
                  <a:txBody>
                    <a:bodyPr/>
                    <a:p>
                      <a:pPr indent="0">
                        <a:buNone/>
                      </a:pPr>
                      <a:r>
                        <a:rPr lang="zh-CN" sz="1200" b="0">
                          <a:solidFill>
                            <a:srgbClr val="000000"/>
                          </a:solidFill>
                          <a:latin typeface="Arial" panose="020B0604020202020204" pitchFamily="34" charset="0"/>
                          <a:ea typeface="宋体" panose="02010600030101010101" pitchFamily="2" charset="-122"/>
                        </a:rPr>
                        <a:t>大学是张休息的靠椅；对于第二类，它是个培养的摇篮——只要他小心别摇摆得睡熟了。</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tc>
              </a:tr>
              <a:tr h="381000">
                <a:tc>
                  <a:txBody>
                    <a:bodyPr/>
                    <a:p>
                      <a:pPr>
                        <a:buNone/>
                      </a:pPr>
                      <a:r>
                        <a:rPr lang="en-US" altLang="zh-CN"/>
                        <a:t>17</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那一天，他见我只身一人，打算和我交手，差一点没有躲过我的击杀。</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r h="381000">
                <a:tc>
                  <a:txBody>
                    <a:bodyPr/>
                    <a:p>
                      <a:pPr>
                        <a:buNone/>
                      </a:pPr>
                      <a:r>
                        <a:rPr lang="en-US" altLang="zh-CN"/>
                        <a:t>18</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恰莉哭着向前倒去，他差点没</a:t>
                      </a:r>
                      <a:r>
                        <a:rPr lang="zh-CN" sz="1200">
                          <a:solidFill>
                            <a:srgbClr val="000000"/>
                          </a:solidFill>
                          <a:latin typeface="Arial" panose="020B0604020202020204" pitchFamily="34" charset="0"/>
                          <a:ea typeface="宋体" panose="02010600030101010101" pitchFamily="2" charset="-122"/>
                          <a:sym typeface="+mn-ea"/>
                        </a:rPr>
                        <a:t>抓住她。</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r h="381000">
                <a:tc>
                  <a:txBody>
                    <a:bodyPr/>
                    <a:p>
                      <a:pPr>
                        <a:buNone/>
                      </a:pPr>
                      <a:r>
                        <a:rPr lang="en-US" altLang="zh-CN"/>
                        <a:t>19</a:t>
                      </a:r>
                      <a:endParaRPr lang="en-US" altLang="zh-CN"/>
                    </a:p>
                  </a:txBody>
                  <a:tcPr/>
                </a:tc>
                <a:tc>
                  <a:txBody>
                    <a:bodyPr/>
                    <a:p>
                      <a:pPr indent="0">
                        <a:buNone/>
                      </a:pPr>
                      <a:r>
                        <a:rPr lang="zh-CN" sz="1200">
                          <a:solidFill>
                            <a:srgbClr val="000000"/>
                          </a:solidFill>
                          <a:latin typeface="Arial" panose="020B0604020202020204" pitchFamily="34" charset="0"/>
                          <a:ea typeface="宋体" panose="02010600030101010101" pitchFamily="2" charset="-122"/>
                          <a:sym typeface="+mn-ea"/>
                        </a:rPr>
                        <a:t>差点没</a:t>
                      </a:r>
                      <a:r>
                        <a:rPr lang="zh-CN" sz="1200">
                          <a:solidFill>
                            <a:srgbClr val="000000"/>
                          </a:solidFill>
                          <a:latin typeface="Arial" panose="020B0604020202020204" pitchFamily="34" charset="0"/>
                          <a:ea typeface="宋体" panose="02010600030101010101" pitchFamily="2" charset="-122"/>
                          <a:sym typeface="+mn-ea"/>
                        </a:rPr>
                        <a:t>活活叫他给气死！</a:t>
                      </a:r>
                      <a:endParaRPr lang="zh-CN" altLang="en-US" sz="1200" b="0">
                        <a:solidFill>
                          <a:srgbClr val="000000"/>
                        </a:solidFill>
                        <a:latin typeface="Arial" panose="020B0604020202020204" pitchFamily="34" charset="0"/>
                        <a:ea typeface="宋体" panose="02010600030101010101" pitchFamily="2" charset="-122"/>
                        <a:sym typeface="+mn-ea"/>
                      </a:endParaRPr>
                    </a:p>
                  </a:txBody>
                  <a:tcPr marL="12700" marR="12700" marT="12700" vert="horz" anchor="ctr"/>
                </a:tc>
              </a:tr>
            </a:tbl>
          </a:graphicData>
        </a:graphic>
      </p:graphicFrame>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实验改进的意见</a:t>
            </a:r>
            <a:endParaRPr lang="zh-CN" altLang="en-US"/>
          </a:p>
        </p:txBody>
      </p:sp>
      <p:sp>
        <p:nvSpPr>
          <p:cNvPr id="3" name="内容占位符 2"/>
          <p:cNvSpPr>
            <a:spLocks noGrp="1"/>
          </p:cNvSpPr>
          <p:nvPr>
            <p:ph idx="1"/>
          </p:nvPr>
        </p:nvSpPr>
        <p:spPr/>
        <p:txBody>
          <a:bodyPr/>
          <a:p>
            <a:r>
              <a:rPr>
                <a:sym typeface="+mn-ea"/>
              </a:rPr>
              <a:t>问题所在：</a:t>
            </a:r>
            <a:endParaRPr lang="zh-CN" altLang="en-US"/>
          </a:p>
          <a:p>
            <a:pPr lvl="1"/>
            <a:r>
              <a:rPr lang="en-US" altLang="zh-CN">
                <a:sym typeface="+mn-ea"/>
              </a:rPr>
              <a:t>1</a:t>
            </a:r>
            <a:r>
              <a:rPr>
                <a:sym typeface="+mn-ea"/>
              </a:rPr>
              <a:t>、</a:t>
            </a:r>
            <a:r>
              <a:rPr>
                <a:sym typeface="+mn-ea"/>
              </a:rPr>
              <a:t>对于正反不同义的句子，很多只有否定式一种表达形式，去掉否定词是不合法的，所以会不会</a:t>
            </a:r>
            <a:r>
              <a:rPr>
                <a:sym typeface="+mn-ea"/>
              </a:rPr>
              <a:t>影响最终的判断？</a:t>
            </a:r>
            <a:endParaRPr>
              <a:sym typeface="+mn-ea"/>
            </a:endParaRPr>
          </a:p>
          <a:p>
            <a:pPr lvl="2"/>
            <a:r>
              <a:rPr lang="zh-CN" altLang="en-US" sz="1800">
                <a:latin typeface="宋体" panose="02010600030101010101" pitchFamily="2" charset="-122"/>
                <a:ea typeface="宋体" panose="02010600030101010101" pitchFamily="2" charset="-122"/>
              </a:rPr>
              <a:t>有人也曾劝我把《白洋淀纪事》改一改，我几乎没加思考地拒绝了。</a:t>
            </a:r>
            <a:endParaRPr lang="zh-CN" altLang="en-US" sz="1800">
              <a:latin typeface="宋体" panose="02010600030101010101" pitchFamily="2" charset="-122"/>
              <a:ea typeface="宋体" panose="02010600030101010101" pitchFamily="2" charset="-122"/>
            </a:endParaRPr>
          </a:p>
          <a:p>
            <a:pPr lvl="2"/>
            <a:r>
              <a:rPr lang="zh-CN" altLang="en-US" sz="1800">
                <a:latin typeface="宋体" panose="02010600030101010101" pitchFamily="2" charset="-122"/>
                <a:ea typeface="宋体" panose="02010600030101010101" pitchFamily="2" charset="-122"/>
              </a:rPr>
              <a:t>有人也曾劝我把《白洋淀纪事》改一改，我几乎加思考地拒绝了。</a:t>
            </a:r>
            <a:endParaRPr lang="zh-CN" altLang="en-US" sz="1800">
              <a:latin typeface="宋体" panose="02010600030101010101" pitchFamily="2" charset="-122"/>
              <a:ea typeface="宋体" panose="02010600030101010101" pitchFamily="2" charset="-122"/>
            </a:endParaRPr>
          </a:p>
          <a:p>
            <a:pPr lvl="2"/>
            <a:endParaRPr lang="zh-CN" altLang="en-US" sz="1800">
              <a:latin typeface="宋体" panose="02010600030101010101" pitchFamily="2" charset="-122"/>
              <a:ea typeface="宋体" panose="02010600030101010101" pitchFamily="2" charset="-122"/>
            </a:endParaRPr>
          </a:p>
          <a:p>
            <a:pPr marL="685800" lvl="1" indent="-228600">
              <a:buFont typeface="Arial" panose="020B0604020202020204" pitchFamily="34" charset="0"/>
              <a:buChar char="•"/>
            </a:pPr>
            <a:r>
              <a:rPr lang="en-US" altLang="zh-CN">
                <a:solidFill>
                  <a:schemeClr val="tx1"/>
                </a:solidFill>
              </a:rPr>
              <a:t>2</a:t>
            </a:r>
            <a:r>
              <a:rPr>
                <a:solidFill>
                  <a:schemeClr val="tx1"/>
                </a:solidFill>
              </a:rPr>
              <a:t>、</a:t>
            </a:r>
            <a:r>
              <a:rPr lang="zh-CN" altLang="en-US">
                <a:solidFill>
                  <a:schemeClr val="tx1"/>
                </a:solidFill>
              </a:rPr>
              <a:t>将两个句子拼接起来作为输入，然后输出一个</a:t>
            </a:r>
            <a:r>
              <a:rPr lang="en-US" altLang="zh-CN">
                <a:solidFill>
                  <a:schemeClr val="tx1"/>
                </a:solidFill>
              </a:rPr>
              <a:t>0/1</a:t>
            </a:r>
            <a:r>
              <a:rPr lang="zh-CN" altLang="en-US">
                <a:solidFill>
                  <a:schemeClr val="tx1"/>
                </a:solidFill>
              </a:rPr>
              <a:t>标签表示两个句子是否同义，这样的实验设计是否合理？</a:t>
            </a:r>
            <a:endParaRPr lang="en-US" altLang="zh-CN">
              <a:solidFill>
                <a:schemeClr val="tx1"/>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81600" y="942495"/>
            <a:ext cx="9626400" cy="723600"/>
          </a:xfrm>
        </p:spPr>
        <p:txBody>
          <a:bodyPr>
            <a:normAutofit/>
          </a:bodyPr>
          <a:lstStyle/>
          <a:p>
            <a:r>
              <a:rPr lang="zh-CN" altLang="en-US" dirty="0"/>
              <a:t>研究介绍</a:t>
            </a:r>
            <a:endParaRPr lang="zh-CN" altLang="en-US" dirty="0"/>
          </a:p>
        </p:txBody>
      </p:sp>
      <p:sp>
        <p:nvSpPr>
          <p:cNvPr id="4" name="内容占位符 3"/>
          <p:cNvSpPr>
            <a:spLocks noGrp="1"/>
          </p:cNvSpPr>
          <p:nvPr>
            <p:ph sz="quarter" idx="13"/>
            <p:custDataLst>
              <p:tags r:id="rId2"/>
            </p:custDataLst>
          </p:nvPr>
        </p:nvSpPr>
        <p:spPr>
          <a:xfrm>
            <a:off x="1281430" y="1864360"/>
            <a:ext cx="10234930" cy="4191000"/>
          </a:xfrm>
        </p:spPr>
        <p:txBody>
          <a:bodyPr>
            <a:noAutofit/>
          </a:bodyPr>
          <a:lstStyle/>
          <a:p>
            <a:pPr marL="0" indent="0">
              <a:buNone/>
            </a:pPr>
            <a:r>
              <a:rPr lang="zh-CN" altLang="en-US">
                <a:sym typeface="+mn-ea"/>
              </a:rPr>
              <a:t>研究对象：</a:t>
            </a:r>
            <a:endParaRPr lang="zh-CN" altLang="en-US">
              <a:sym typeface="+mn-ea"/>
            </a:endParaRPr>
          </a:p>
          <a:p>
            <a:pPr marL="0" indent="0">
              <a:buNone/>
            </a:pPr>
            <a:r>
              <a:rPr lang="zh-CN" altLang="en-US">
                <a:ea typeface="宋体" panose="02010600030101010101" pitchFamily="2" charset="-122"/>
                <a:sym typeface="+mn-ea"/>
              </a:rPr>
              <a:t>肯定式和否定式出现在特定格式中，整个格式的极性意义相同，都表达肯定义或否定义。</a:t>
            </a:r>
            <a:endParaRPr lang="zh-CN" altLang="en-US" b="0">
              <a:ea typeface="宋体" panose="02010600030101010101" pitchFamily="2" charset="-122"/>
            </a:endParaRPr>
          </a:p>
          <a:p>
            <a:pPr marL="0" indent="0">
              <a:buNone/>
            </a:pPr>
            <a:endParaRPr lang="zh-CN" altLang="en-US">
              <a:sym typeface="+mn-ea"/>
            </a:endParaRPr>
          </a:p>
          <a:p>
            <a:pPr marL="0" indent="0">
              <a:buNone/>
            </a:pPr>
            <a:r>
              <a:rPr lang="zh-CN" altLang="en-US">
                <a:sym typeface="+mn-ea"/>
              </a:rPr>
              <a:t>研究问题：</a:t>
            </a:r>
            <a:endParaRPr lang="zh-CN" altLang="en-US">
              <a:sym typeface="+mn-ea"/>
            </a:endParaRPr>
          </a:p>
          <a:p>
            <a:pPr marL="0" indent="0">
              <a:buNone/>
            </a:pPr>
            <a:r>
              <a:rPr lang="zh-CN" altLang="en-US">
                <a:ea typeface="宋体" panose="02010600030101010101" pitchFamily="2" charset="-122"/>
                <a:sym typeface="+mn-ea"/>
              </a:rPr>
              <a:t>正反同义格式的形式判别规则是什么</a:t>
            </a:r>
            <a:r>
              <a:rPr lang="zh-CN" altLang="en-US">
                <a:ea typeface="宋体" panose="02010600030101010101" pitchFamily="2" charset="-122"/>
                <a:sym typeface="+mn-ea"/>
              </a:rPr>
              <a:t>？</a:t>
            </a:r>
            <a:endParaRPr lang="zh-CN" altLang="en-US">
              <a:ea typeface="宋体" panose="02010600030101010101" pitchFamily="2" charset="-122"/>
              <a:sym typeface="+mn-ea"/>
            </a:endParaRPr>
          </a:p>
          <a:p>
            <a:pPr marL="0" indent="0">
              <a:buNone/>
            </a:pPr>
            <a:endParaRPr lang="zh-CN" altLang="en-US">
              <a:sym typeface="+mn-ea"/>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96779" y="3110548"/>
            <a:ext cx="4633595" cy="835660"/>
          </a:xfrm>
        </p:spPr>
        <p:txBody>
          <a:bodyPr wrap="square">
            <a:normAutofit/>
          </a:bodyPr>
          <a:lstStyle/>
          <a:p>
            <a:r>
              <a:rPr lang="zh-CN" altLang="en-US"/>
              <a:t>下一步研究</a:t>
            </a:r>
            <a:endParaRPr lang="zh-CN" altLang="en-US"/>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下一步</a:t>
            </a:r>
            <a:r>
              <a:rPr lang="zh-CN" altLang="en-US"/>
              <a:t>研究</a:t>
            </a:r>
            <a:endParaRPr lang="zh-CN" altLang="en-US"/>
          </a:p>
        </p:txBody>
      </p:sp>
      <p:sp>
        <p:nvSpPr>
          <p:cNvPr id="3" name="内容占位符 2"/>
          <p:cNvSpPr>
            <a:spLocks noGrp="1"/>
          </p:cNvSpPr>
          <p:nvPr>
            <p:ph idx="1"/>
          </p:nvPr>
        </p:nvSpPr>
        <p:spPr/>
        <p:txBody>
          <a:bodyPr/>
          <a:p>
            <a:r>
              <a:rPr lang="zh-CN" altLang="en-US"/>
              <a:t>分析剩余</a:t>
            </a:r>
            <a:r>
              <a:rPr lang="zh-CN" altLang="en-US"/>
              <a:t>格式：不要太</a:t>
            </a:r>
            <a:r>
              <a:rPr lang="en-US" altLang="zh-CN"/>
              <a:t>a</a:t>
            </a:r>
            <a:r>
              <a:t>，</a:t>
            </a:r>
            <a:r>
              <a:rPr lang="en-US" altLang="zh-CN"/>
              <a:t>a</a:t>
            </a:r>
            <a:r>
              <a:t>不死</a:t>
            </a:r>
            <a:r>
              <a:rPr lang="en-US" altLang="zh-CN"/>
              <a:t>r</a:t>
            </a:r>
            <a:r>
              <a:t>，小心别</a:t>
            </a:r>
            <a:r>
              <a:rPr lang="en-US" altLang="zh-CN"/>
              <a:t>X</a:t>
            </a:r>
            <a:r>
              <a:t>，看我不</a:t>
            </a:r>
            <a:r>
              <a:rPr lang="en-US" altLang="zh-CN"/>
              <a:t>X</a:t>
            </a:r>
            <a:r>
              <a:t>，难免不</a:t>
            </a:r>
            <a:r>
              <a:rPr lang="en-US" altLang="zh-CN"/>
              <a:t>/</a:t>
            </a:r>
            <a:r>
              <a:t>没</a:t>
            </a:r>
            <a:r>
              <a:rPr lang="en-US" altLang="zh-CN"/>
              <a:t>X</a:t>
            </a:r>
            <a:endParaRPr lang="en-US" altLang="zh-CN"/>
          </a:p>
          <a:p>
            <a:endParaRPr lang="en-US" altLang="zh-CN"/>
          </a:p>
          <a:p>
            <a:r>
              <a:t>寻找判别条件：</a:t>
            </a:r>
          </a:p>
          <a:p>
            <a:pPr lvl="1"/>
            <a:r>
              <a:rPr>
                <a:sym typeface="+mn-ea"/>
              </a:rPr>
              <a:t>使用不能和“没”搭配的词来判断羡余，比如</a:t>
            </a:r>
            <a:r>
              <a:rPr lang="en-US" altLang="zh-CN">
                <a:sym typeface="+mn-ea"/>
              </a:rPr>
              <a:t>“</a:t>
            </a:r>
            <a:r>
              <a:rPr>
                <a:sym typeface="+mn-ea"/>
              </a:rPr>
              <a:t>了</a:t>
            </a:r>
            <a:r>
              <a:rPr lang="en-US" altLang="zh-CN">
                <a:sym typeface="+mn-ea"/>
              </a:rPr>
              <a:t>”</a:t>
            </a:r>
            <a:endParaRPr>
              <a:sym typeface="+mn-ea"/>
            </a:endParaRPr>
          </a:p>
          <a:p>
            <a:pPr lvl="1"/>
            <a:r>
              <a:rPr>
                <a:sym typeface="+mn-ea"/>
              </a:rPr>
              <a:t>使用必须和“没”搭配的词来判断非羡余（类似于英文中的</a:t>
            </a:r>
            <a:r>
              <a:rPr lang="en-US" altLang="zh-CN">
                <a:sym typeface="+mn-ea"/>
              </a:rPr>
              <a:t>any</a:t>
            </a:r>
            <a:r>
              <a:rPr>
                <a:sym typeface="+mn-ea"/>
              </a:rPr>
              <a:t>）</a:t>
            </a:r>
            <a:endParaRPr lang="en-US" altLang="zh-CN"/>
          </a:p>
          <a:p>
            <a:pPr lvl="2"/>
            <a:r>
              <a:rPr lang="en-US" altLang="zh-CN"/>
              <a:t>就这样，革命几乎没付出</a:t>
            </a:r>
            <a:r>
              <a:rPr lang="en-US" altLang="zh-CN">
                <a:solidFill>
                  <a:srgbClr val="FF0000"/>
                </a:solidFill>
              </a:rPr>
              <a:t>什么</a:t>
            </a:r>
            <a:r>
              <a:rPr lang="en-US" altLang="zh-CN"/>
              <a:t>牺牲就取得了胜利。</a:t>
            </a:r>
            <a:endParaRPr lang="en-US" altLang="zh-CN"/>
          </a:p>
          <a:p>
            <a:pPr lvl="2"/>
            <a:r>
              <a:rPr lang="en-US" altLang="zh-CN"/>
              <a:t>我已有两天几乎没进</a:t>
            </a:r>
            <a:r>
              <a:rPr lang="en-US" altLang="zh-CN">
                <a:solidFill>
                  <a:srgbClr val="FF0000"/>
                </a:solidFill>
              </a:rPr>
              <a:t>半点</a:t>
            </a:r>
            <a:r>
              <a:rPr lang="en-US" altLang="zh-CN"/>
              <a:t>食物了。</a:t>
            </a:r>
            <a:endParaRPr lang="en-US" altLang="zh-CN"/>
          </a:p>
          <a:p>
            <a:pPr lvl="2"/>
            <a:endParaRPr lang="en-US" altLang="zh-CN"/>
          </a:p>
          <a:p>
            <a:r>
              <a:t>分析判别条件所反映出来的格式语义特征</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研究中的问题</a:t>
            </a:r>
            <a:endParaRPr lang="zh-CN" altLang="en-US"/>
          </a:p>
        </p:txBody>
      </p:sp>
      <p:sp>
        <p:nvSpPr>
          <p:cNvPr id="3" name="内容占位符 2"/>
          <p:cNvSpPr>
            <a:spLocks noGrp="1"/>
          </p:cNvSpPr>
          <p:nvPr>
            <p:ph idx="1"/>
          </p:nvPr>
        </p:nvSpPr>
        <p:spPr/>
        <p:txBody>
          <a:bodyPr/>
          <a:p>
            <a:r>
              <a:rPr lang="en-US" altLang="zh-CN"/>
              <a:t>1</a:t>
            </a:r>
            <a:r>
              <a:t>、</a:t>
            </a:r>
            <a:r>
              <a:rPr lang="zh-CN" altLang="en-US"/>
              <a:t>本文研究的思路是从否定式出发来判别是否能够删除否定词实现正反同义，需不需要从肯定式出发来判别能否加上否定式实现正反同义？</a:t>
            </a:r>
            <a:endParaRPr lang="zh-CN" altLang="en-US"/>
          </a:p>
          <a:p>
            <a:endParaRPr lang="zh-CN" altLang="en-US"/>
          </a:p>
          <a:p>
            <a:pPr marL="0" indent="0">
              <a:buNone/>
            </a:pPr>
            <a:endParaRPr lang="zh-CN" altLang="en-US"/>
          </a:p>
          <a:p>
            <a:r>
              <a:rPr lang="en-US" altLang="zh-CN"/>
              <a:t>2</a:t>
            </a:r>
            <a:r>
              <a:t>、</a:t>
            </a:r>
            <a:r>
              <a:rPr lang="zh-CN" altLang="en-US"/>
              <a:t>正反同义格式中存在歧义的情况如何区分出来？</a:t>
            </a:r>
            <a:endParaRPr lang="zh-CN" altLang="en-US"/>
          </a:p>
          <a:p>
            <a:endParaRPr lang="zh-CN" altLang="en-US"/>
          </a:p>
          <a:p>
            <a:endParaRPr lang="zh-CN" altLang="en-US"/>
          </a:p>
          <a:p>
            <a:r>
              <a:rPr lang="en-US" altLang="zh-CN">
                <a:sym typeface="+mn-ea"/>
              </a:rPr>
              <a:t>3</a:t>
            </a:r>
            <a:r>
              <a:rPr>
                <a:sym typeface="+mn-ea"/>
              </a:rPr>
              <a:t>、</a:t>
            </a:r>
            <a:r>
              <a:rPr>
                <a:sym typeface="+mn-ea"/>
              </a:rPr>
              <a:t>研究结论过于零散，没有系统化的研究分析</a:t>
            </a:r>
            <a:endParaRPr lang="zh-CN" altLang="en-US"/>
          </a:p>
          <a:p>
            <a:endParaRPr lang="zh-CN"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标题 5"/>
          <p:cNvSpPr>
            <a:spLocks noGrp="1"/>
          </p:cNvSpPr>
          <p:nvPr>
            <p:ph type="title" idx="13"/>
            <p:custDataLst>
              <p:tags r:id="rId1"/>
            </p:custDataLst>
          </p:nvPr>
        </p:nvSpPr>
        <p:spPr/>
        <p:txBody>
          <a:bodyPr wrap="square">
            <a:normAutofit/>
          </a:bodyPr>
          <a:lstStyle/>
          <a:p>
            <a:r>
              <a:rPr lang="zh-CN" altLang="en-US" dirty="0">
                <a:solidFill>
                  <a:schemeClr val="tx1">
                    <a:lumMod val="85000"/>
                    <a:lumOff val="15000"/>
                  </a:schemeClr>
                </a:solidFill>
              </a:rPr>
              <a:t>谢谢观看</a:t>
            </a:r>
            <a:endParaRPr lang="zh-CN" altLang="en-US" dirty="0">
              <a:solidFill>
                <a:schemeClr val="tx1">
                  <a:lumMod val="85000"/>
                  <a:lumOff val="15000"/>
                </a:schemeClr>
              </a:solidFill>
            </a:endParaRPr>
          </a:p>
        </p:txBody>
      </p:sp>
      <p:sp>
        <p:nvSpPr>
          <p:cNvPr id="7" name="文本占位符 6"/>
          <p:cNvSpPr>
            <a:spLocks noGrp="1"/>
          </p:cNvSpPr>
          <p:nvPr>
            <p:ph type="body" idx="14"/>
            <p:custDataLst>
              <p:tags r:id="rId2"/>
            </p:custDataLst>
          </p:nvPr>
        </p:nvSpPr>
        <p:spPr/>
        <p:txBody>
          <a:bodyPr wrap="square">
            <a:normAutofit/>
          </a:bodyPr>
          <a:lstStyle/>
          <a:p>
            <a:r>
              <a:rPr lang="zh-CN" altLang="en-US"/>
              <a:t>欢迎大家</a:t>
            </a:r>
            <a:r>
              <a:rPr lang="zh-CN" altLang="en-US"/>
              <a:t>批评指正</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normAutofit fontScale="90000"/>
          </a:bodyPr>
          <a:p>
            <a:r>
              <a:rPr lang="zh-CN" altLang="en-US"/>
              <a:t>正反同义格式</a:t>
            </a:r>
            <a:endParaRPr lang="zh-CN" altLang="en-US"/>
          </a:p>
        </p:txBody>
      </p:sp>
      <p:sp>
        <p:nvSpPr>
          <p:cNvPr id="3" name="内容占位符 2"/>
          <p:cNvSpPr>
            <a:spLocks noGrp="1"/>
          </p:cNvSpPr>
          <p:nvPr>
            <p:ph sz="half" idx="2"/>
          </p:nvPr>
        </p:nvSpPr>
        <p:spPr>
          <a:xfrm>
            <a:off x="669925" y="953135"/>
            <a:ext cx="10852785" cy="5387975"/>
          </a:xfrm>
        </p:spPr>
        <p:txBody>
          <a:bodyPr>
            <a:noAutofit/>
          </a:bodyPr>
          <a:p>
            <a:pPr marL="0" lvl="0" indent="0" algn="l">
              <a:lnSpc>
                <a:spcPct val="13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差点儿没</a:t>
            </a:r>
            <a:r>
              <a:rPr lang="en-US" altLang="zh-CN" sz="1800" b="1" kern="0">
                <a:solidFill>
                  <a:schemeClr val="tx1">
                    <a:lumMod val="75000"/>
                    <a:lumOff val="25000"/>
                  </a:schemeClr>
                </a:solidFill>
                <a:cs typeface="Times New Roman" panose="02020603050405020304" pitchFamily="18" charset="0"/>
                <a:sym typeface="+mn-ea"/>
              </a:rPr>
              <a:t>X</a:t>
            </a:r>
            <a:r>
              <a:rPr sz="1800" kern="0">
                <a:solidFill>
                  <a:schemeClr val="tx1">
                    <a:lumMod val="75000"/>
                    <a:lumOff val="25000"/>
                  </a:schemeClr>
                </a:solidFill>
                <a:cs typeface="Times New Roman" panose="02020603050405020304" pitchFamily="18" charset="0"/>
                <a:sym typeface="+mn-ea"/>
              </a:rPr>
              <a:t>】</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sym typeface="+mn-ea"/>
              </a:rPr>
              <a:t>群众拍手称快，高兴感激的百姓差点没把派出所门槛踩破。</a:t>
            </a:r>
            <a:endParaRPr sz="1800" kern="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就差没</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latin typeface="宋体" panose="02010600030101010101" pitchFamily="2" charset="-122"/>
                <a:ea typeface="宋体" panose="02010600030101010101" pitchFamily="2" charset="-122"/>
                <a:cs typeface="Times New Roman" panose="02020603050405020304" pitchFamily="18" charset="0"/>
                <a:sym typeface="+mn-ea"/>
              </a:rPr>
              <a:t>他气得就差没口吐白沫。</a:t>
            </a:r>
            <a:endParaRPr sz="1800" kern="0">
              <a:latin typeface="宋体" panose="02010600030101010101" pitchFamily="2" charset="-122"/>
              <a:ea typeface="宋体" panose="02010600030101010101" pitchFamily="2" charset="-122"/>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几乎没</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indent="0" algn="l" fontAlgn="ctr">
              <a:lnSpc>
                <a:spcPct val="150000"/>
              </a:lnSpc>
              <a:spcBef>
                <a:spcPts val="1000"/>
              </a:spcBef>
              <a:spcAft>
                <a:spcPts val="0"/>
              </a:spcAft>
              <a:buSzPct val="100000"/>
              <a:buFont typeface="Wingdings" panose="05000000000000000000" charset="0"/>
              <a:buNone/>
            </a:pPr>
            <a:r>
              <a:rPr sz="1800" kern="0">
                <a:latin typeface="宋体" panose="02010600030101010101" pitchFamily="2" charset="-122"/>
                <a:ea typeface="宋体" panose="02010600030101010101" pitchFamily="2" charset="-122"/>
                <a:cs typeface="Times New Roman" panose="02020603050405020304" pitchFamily="18" charset="0"/>
                <a:sym typeface="+mn-ea"/>
              </a:rPr>
              <a:t>她一转首，几乎没吃了一大惊。</a:t>
            </a:r>
            <a:endParaRPr sz="1800" kern="0">
              <a:latin typeface="宋体" panose="02010600030101010101" pitchFamily="2" charset="-122"/>
              <a:ea typeface="宋体" panose="02010600030101010101" pitchFamily="2" charset="-122"/>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险些没</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indent="0" algn="l" fontAlgn="ctr">
              <a:lnSpc>
                <a:spcPct val="130000"/>
              </a:lnSpc>
              <a:spcBef>
                <a:spcPts val="1000"/>
              </a:spcBef>
              <a:spcAft>
                <a:spcPts val="0"/>
              </a:spcAft>
              <a:buSzPct val="100000"/>
              <a:buFont typeface="Wingdings" panose="05000000000000000000" charset="0"/>
              <a:buNone/>
            </a:pPr>
            <a:r>
              <a:rPr sz="1800">
                <a:latin typeface="宋体" panose="02010600030101010101" pitchFamily="2" charset="-122"/>
                <a:ea typeface="宋体" panose="02010600030101010101" pitchFamily="2" charset="-122"/>
                <a:sym typeface="+mn-ea"/>
              </a:rPr>
              <a:t>话一出口，她险些没咬掉自己的舌头。</a:t>
            </a:r>
            <a:endParaRPr sz="1800">
              <a:latin typeface="宋体" panose="02010600030101010101" pitchFamily="2" charset="-122"/>
              <a:ea typeface="宋体" panose="02010600030101010101" pitchFamily="2" charset="-122"/>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难免不</a:t>
            </a:r>
            <a:r>
              <a:rPr lang="en-US" altLang="zh-CN" sz="1800" b="1"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没</a:t>
            </a:r>
            <a:r>
              <a:rPr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lang="zh-CN" altLang="en-US" sz="1800" kern="0" spc="150">
                <a:latin typeface="宋体" panose="02010600030101010101" pitchFamily="2" charset="-122"/>
                <a:ea typeface="宋体" panose="02010600030101010101" pitchFamily="2" charset="-122"/>
                <a:cs typeface="Times New Roman" panose="02020603050405020304" pitchFamily="18" charset="0"/>
              </a:rPr>
              <a:t>于是，两代人之间各有各的想法，各有各的愿望，难免不发生冲突。</a:t>
            </a:r>
            <a:endParaRPr lang="zh-CN" altLang="en-US" sz="1800" kern="0" spc="150">
              <a:latin typeface="宋体" panose="02010600030101010101" pitchFamily="2" charset="-122"/>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normAutofit fontScale="90000"/>
          </a:bodyPr>
          <a:p>
            <a:r>
              <a:rPr lang="zh-CN" altLang="en-US"/>
              <a:t>正反同义格式</a:t>
            </a:r>
            <a:endParaRPr lang="zh-CN" altLang="en-US"/>
          </a:p>
        </p:txBody>
      </p:sp>
      <p:sp>
        <p:nvSpPr>
          <p:cNvPr id="3" name="内容占位符 2"/>
          <p:cNvSpPr>
            <a:spLocks noGrp="1"/>
          </p:cNvSpPr>
          <p:nvPr>
            <p:ph sz="half" idx="2"/>
          </p:nvPr>
        </p:nvSpPr>
        <p:spPr>
          <a:xfrm>
            <a:off x="669925" y="953135"/>
            <a:ext cx="10852785" cy="5387975"/>
          </a:xfrm>
        </p:spPr>
        <p:txBody>
          <a:bodyPr>
            <a:noAutofit/>
          </a:bodyPr>
          <a:p>
            <a:pPr marL="0" lvl="0" indent="0" algn="l">
              <a:lnSpc>
                <a:spcPct val="13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小心别</a:t>
            </a:r>
            <a:r>
              <a:rPr sz="1800" kern="0">
                <a:solidFill>
                  <a:schemeClr val="tx1">
                    <a:lumMod val="75000"/>
                    <a:lumOff val="25000"/>
                  </a:schemeClr>
                </a:solidFill>
                <a:cs typeface="Times New Roman" panose="02020603050405020304" pitchFamily="18" charset="0"/>
                <a:sym typeface="+mn-ea"/>
              </a:rPr>
              <a:t>】</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sym typeface="+mn-ea"/>
            </a:endParaRPr>
          </a:p>
          <a:p>
            <a:pPr marL="0" lvl="0" algn="l" fontAlgn="ctr">
              <a:lnSpc>
                <a:spcPct val="150000"/>
              </a:lnSpc>
              <a:spcBef>
                <a:spcPts val="1000"/>
              </a:spcBef>
              <a:spcAft>
                <a:spcPts val="0"/>
              </a:spcAft>
              <a:buClrTx/>
              <a:buSzTx/>
              <a:buFont typeface="Wingdings" panose="05000000000000000000" charset="0"/>
              <a:buNone/>
            </a:pPr>
            <a:r>
              <a:rPr sz="1800" kern="0">
                <a:latin typeface="宋体" panose="02010600030101010101" pitchFamily="2" charset="-122"/>
                <a:ea typeface="宋体" panose="02010600030101010101" pitchFamily="2" charset="-122"/>
                <a:cs typeface="宋体" panose="02010600030101010101" pitchFamily="2" charset="-122"/>
                <a:sym typeface="+mn-ea"/>
              </a:rPr>
              <a:t>小心别操劳过度，明天还要上班！</a:t>
            </a:r>
            <a:endParaRPr sz="1800" kern="0">
              <a:latin typeface="宋体" panose="02010600030101010101" pitchFamily="2" charset="-122"/>
              <a:ea typeface="宋体" panose="02010600030101010101" pitchFamily="2" charset="-122"/>
              <a:cs typeface="宋体" panose="02010600030101010101" pitchFamily="2" charset="-122"/>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看我不</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algn="l" fontAlgn="ctr">
              <a:lnSpc>
                <a:spcPct val="150000"/>
              </a:lnSpc>
              <a:spcBef>
                <a:spcPts val="1000"/>
              </a:spcBef>
              <a:spcAft>
                <a:spcPts val="0"/>
              </a:spcAft>
              <a:buClrTx/>
              <a:buSzTx/>
              <a:buFont typeface="Wingdings" panose="05000000000000000000" charset="0"/>
              <a:buNone/>
            </a:pPr>
            <a:r>
              <a:rPr sz="1800" kern="0">
                <a:latin typeface="宋体" panose="02010600030101010101" pitchFamily="2" charset="-122"/>
                <a:ea typeface="宋体" panose="02010600030101010101" pitchFamily="2" charset="-122"/>
                <a:cs typeface="宋体" panose="02010600030101010101" pitchFamily="2" charset="-122"/>
                <a:sym typeface="+mn-ea"/>
              </a:rPr>
              <a:t>“看我不咬死你”藏獒大怒，拼命往前冲。</a:t>
            </a:r>
            <a:endParaRPr sz="1800" kern="0">
              <a:latin typeface="宋体" panose="02010600030101010101" pitchFamily="2" charset="-122"/>
              <a:ea typeface="宋体" panose="02010600030101010101" pitchFamily="2" charset="-122"/>
              <a:cs typeface="宋体" panose="02010600030101010101" pitchFamily="2" charset="-122"/>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好不</a:t>
            </a:r>
            <a:r>
              <a:rPr lang="en-US" altLang="zh-CN" sz="1800" b="1" kern="0">
                <a:solidFill>
                  <a:schemeClr val="tx1">
                    <a:lumMod val="75000"/>
                    <a:lumOff val="25000"/>
                  </a:schemeClr>
                </a:solidFill>
                <a:cs typeface="Times New Roman" panose="02020603050405020304" pitchFamily="18" charset="0"/>
                <a:sym typeface="+mn-ea"/>
              </a:rPr>
              <a:t>a</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algn="l" fontAlgn="ctr">
              <a:lnSpc>
                <a:spcPct val="150000"/>
              </a:lnSpc>
              <a:spcBef>
                <a:spcPts val="1000"/>
              </a:spcBef>
              <a:spcAft>
                <a:spcPts val="0"/>
              </a:spcAft>
              <a:buClrTx/>
              <a:buSzTx/>
              <a:buFont typeface="Wingdings" panose="05000000000000000000" charset="0"/>
              <a:buNone/>
            </a:pPr>
            <a:r>
              <a:rPr sz="1800" kern="0">
                <a:latin typeface="宋体" panose="02010600030101010101" pitchFamily="2" charset="-122"/>
                <a:ea typeface="宋体" panose="02010600030101010101" pitchFamily="2" charset="-122"/>
                <a:cs typeface="宋体" panose="02010600030101010101" pitchFamily="2" charset="-122"/>
                <a:sym typeface="+mn-ea"/>
              </a:rPr>
              <a:t>冰儿看得眼花乱好不开心，尤其是那几只耍猴戏可爱透顶的小猴子。</a:t>
            </a:r>
            <a:endParaRPr sz="1800" kern="0">
              <a:latin typeface="宋体" panose="02010600030101010101" pitchFamily="2" charset="-122"/>
              <a:ea typeface="宋体" panose="02010600030101010101" pitchFamily="2" charset="-122"/>
              <a:cs typeface="宋体" panose="02010600030101010101" pitchFamily="2" charset="-122"/>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不要太</a:t>
            </a:r>
            <a:r>
              <a:rPr lang="en-US" altLang="zh-CN" sz="1800" b="1" kern="0">
                <a:solidFill>
                  <a:schemeClr val="tx1">
                    <a:lumMod val="75000"/>
                    <a:lumOff val="25000"/>
                  </a:schemeClr>
                </a:solidFill>
                <a:cs typeface="Times New Roman" panose="02020603050405020304" pitchFamily="18" charset="0"/>
                <a:sym typeface="+mn-ea"/>
              </a:rPr>
              <a:t>a</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algn="l" fontAlgn="ctr">
              <a:lnSpc>
                <a:spcPct val="150000"/>
              </a:lnSpc>
              <a:spcBef>
                <a:spcPts val="1000"/>
              </a:spcBef>
              <a:spcAft>
                <a:spcPts val="0"/>
              </a:spcAft>
              <a:buClrTx/>
              <a:buSzTx/>
              <a:buFont typeface="Wingdings" panose="05000000000000000000" charset="0"/>
              <a:buNone/>
            </a:pPr>
            <a:r>
              <a:rPr lang="zh-CN" altLang="en-US" sz="1800" kern="0" spc="150">
                <a:latin typeface="宋体" panose="02010600030101010101" pitchFamily="2" charset="-122"/>
                <a:ea typeface="宋体" panose="02010600030101010101" pitchFamily="2" charset="-122"/>
                <a:cs typeface="宋体" panose="02010600030101010101" pitchFamily="2" charset="-122"/>
              </a:rPr>
              <a:t>工作人员告诉记者：“这几天晚上，这里生意不要太好哦。</a:t>
            </a:r>
            <a:endParaRPr lang="zh-CN" altLang="en-US" sz="1800" kern="0" spc="150">
              <a:latin typeface="宋体" panose="02010600030101010101" pitchFamily="2" charset="-122"/>
              <a:ea typeface="宋体" panose="02010600030101010101" pitchFamily="2" charset="-122"/>
              <a:cs typeface="宋体" panose="02010600030101010101" pitchFamily="2" charset="-122"/>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lang="en-US" altLang="zh-CN" sz="1800" b="1" kern="0">
                <a:solidFill>
                  <a:schemeClr val="tx1">
                    <a:lumMod val="75000"/>
                    <a:lumOff val="25000"/>
                  </a:schemeClr>
                </a:solidFill>
                <a:cs typeface="Times New Roman" panose="02020603050405020304" pitchFamily="18" charset="0"/>
                <a:sym typeface="+mn-ea"/>
              </a:rPr>
              <a:t>a</a:t>
            </a:r>
            <a:r>
              <a:rPr sz="1800" b="1" kern="0">
                <a:solidFill>
                  <a:schemeClr val="tx1">
                    <a:lumMod val="75000"/>
                    <a:lumOff val="25000"/>
                  </a:schemeClr>
                </a:solidFill>
                <a:cs typeface="Times New Roman" panose="02020603050405020304" pitchFamily="18" charset="0"/>
                <a:sym typeface="+mn-ea"/>
              </a:rPr>
              <a:t>不死</a:t>
            </a:r>
            <a:r>
              <a:rPr lang="en-US" altLang="zh-CN" sz="1800" b="1" kern="0">
                <a:solidFill>
                  <a:schemeClr val="tx1">
                    <a:lumMod val="75000"/>
                    <a:lumOff val="25000"/>
                  </a:schemeClr>
                </a:solidFill>
                <a:cs typeface="Times New Roman" panose="02020603050405020304" pitchFamily="18" charset="0"/>
                <a:sym typeface="+mn-ea"/>
              </a:rPr>
              <a:t>r</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latin typeface="宋体" panose="02010600030101010101" pitchFamily="2" charset="-122"/>
                <a:ea typeface="宋体" panose="02010600030101010101" pitchFamily="2" charset="-122"/>
                <a:cs typeface="宋体" panose="02010600030101010101" pitchFamily="2" charset="-122"/>
                <a:sym typeface="+mn-ea"/>
              </a:rPr>
              <a:t>李育生一把揪住他的衣领：“你要敢叫一声，看老子揍不死你！”白佑生连连点头应诺，退回屋里。</a:t>
            </a:r>
            <a:endParaRPr sz="1800" kern="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语料情况考察</a:t>
            </a:r>
            <a:endParaRPr lang="zh-CN" altLang="en-US"/>
          </a:p>
        </p:txBody>
      </p:sp>
      <p:graphicFrame>
        <p:nvGraphicFramePr>
          <p:cNvPr id="4" name="内容占位符 3"/>
          <p:cNvGraphicFramePr/>
          <p:nvPr>
            <p:ph idx="1"/>
            <p:custDataLst>
              <p:tags r:id="rId1"/>
            </p:custDataLst>
          </p:nvPr>
        </p:nvGraphicFramePr>
        <p:xfrm>
          <a:off x="669882" y="937268"/>
          <a:ext cx="9862820" cy="4572000"/>
        </p:xfrm>
        <a:graphic>
          <a:graphicData uri="http://schemas.openxmlformats.org/drawingml/2006/table">
            <a:tbl>
              <a:tblPr firstRow="1" bandRow="1">
                <a:tableStyleId>{5C22544A-7EE6-4342-B048-85BDC9FD1C3A}</a:tableStyleId>
              </a:tblPr>
              <a:tblGrid>
                <a:gridCol w="781050"/>
                <a:gridCol w="3300730"/>
                <a:gridCol w="1553845"/>
                <a:gridCol w="1801657"/>
                <a:gridCol w="1110475"/>
                <a:gridCol w="1315085"/>
              </a:tblGrid>
              <a:tr h="381000">
                <a:tc>
                  <a:txBody>
                    <a:bodyPr/>
                    <a:p>
                      <a:pPr>
                        <a:buNone/>
                      </a:pPr>
                      <a:r>
                        <a:rPr lang="zh-CN" altLang="en-US"/>
                        <a:t>序号</a:t>
                      </a:r>
                      <a:endParaRPr lang="zh-CN" altLang="en-US"/>
                    </a:p>
                  </a:txBody>
                  <a:tcPr/>
                </a:tc>
                <a:tc>
                  <a:txBody>
                    <a:bodyPr/>
                    <a:p>
                      <a:pPr>
                        <a:buNone/>
                      </a:pPr>
                      <a:r>
                        <a:rPr lang="zh-CN" altLang="en-US"/>
                        <a:t>格式</a:t>
                      </a:r>
                      <a:endParaRPr lang="zh-CN" altLang="en-US"/>
                    </a:p>
                  </a:txBody>
                  <a:tcPr/>
                </a:tc>
                <a:tc>
                  <a:txBody>
                    <a:bodyPr/>
                    <a:p>
                      <a:pPr>
                        <a:buNone/>
                      </a:pPr>
                      <a:r>
                        <a:rPr lang="zh-CN" altLang="en-US"/>
                        <a:t>正反同义</a:t>
                      </a:r>
                      <a:endParaRPr lang="zh-CN" altLang="en-US"/>
                    </a:p>
                  </a:txBody>
                  <a:tcPr/>
                </a:tc>
                <a:tc>
                  <a:txBody>
                    <a:bodyPr/>
                    <a:p>
                      <a:pPr>
                        <a:buNone/>
                      </a:pPr>
                      <a:r>
                        <a:rPr lang="zh-CN" altLang="en-US"/>
                        <a:t>正反不同义</a:t>
                      </a:r>
                      <a:endParaRPr lang="zh-CN" altLang="en-US"/>
                    </a:p>
                  </a:txBody>
                  <a:tcPr/>
                </a:tc>
                <a:tc>
                  <a:txBody>
                    <a:bodyPr/>
                    <a:p>
                      <a:pPr>
                        <a:buNone/>
                      </a:pPr>
                      <a:r>
                        <a:rPr lang="zh-CN" altLang="en-US"/>
                        <a:t>总数</a:t>
                      </a:r>
                      <a:endParaRPr lang="zh-CN" altLang="en-US"/>
                    </a:p>
                  </a:txBody>
                  <a:tcPr/>
                </a:tc>
                <a:tc>
                  <a:txBody>
                    <a:bodyPr/>
                    <a:p>
                      <a:pPr>
                        <a:buNone/>
                      </a:pPr>
                      <a:r>
                        <a:rPr lang="zh-CN" altLang="en-US"/>
                        <a:t>羡余比例</a:t>
                      </a:r>
                      <a:endParaRPr lang="zh-CN" altLang="en-US"/>
                    </a:p>
                  </a:txBody>
                  <a:tcPr/>
                </a:tc>
              </a:tr>
              <a:tr h="381000">
                <a:tc>
                  <a:txBody>
                    <a:bodyPr/>
                    <a:p>
                      <a:pPr>
                        <a:buNone/>
                      </a:pPr>
                      <a:r>
                        <a:rPr lang="zh-CN" altLang="en-US">
                          <a:latin typeface="宋体" panose="02010600030101010101" pitchFamily="2" charset="-122"/>
                          <a:ea typeface="宋体" panose="02010600030101010101" pitchFamily="2" charset="-122"/>
                        </a:rPr>
                        <a:t>1</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差[点 一点 点儿 一点儿]没</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2112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207</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2319</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91.07%</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就差没</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322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323</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99.69%</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3</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几乎没</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152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1006</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1158</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13.13%</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4</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险些没</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62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14</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76</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81.58%</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5</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难免不/没</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413</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80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493</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83.77%</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6</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小心别</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193</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24</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217</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88.94%</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7</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看我不</a:t>
                      </a:r>
                      <a:r>
                        <a:rPr lang="en-US" altLang="zh-CN">
                          <a:latin typeface="宋体" panose="02010600030101010101" pitchFamily="2" charset="-122"/>
                          <a:ea typeface="宋体" panose="02010600030101010101" pitchFamily="2" charset="-122"/>
                          <a:cs typeface="宋体" panose="02010600030101010101" pitchFamily="2" charset="-122"/>
                        </a:rPr>
                        <a:t>X</a:t>
                      </a:r>
                      <a:endParaRPr lang="en-US" altLang="zh-CN">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209</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129</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338</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61.83%</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8</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好不a</a:t>
                      </a:r>
                      <a:endParaRPr lang="zh-CN" altLang="en-US">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2434</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280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2714</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89.68%</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9</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不要太a</a:t>
                      </a:r>
                      <a:endParaRPr lang="zh-CN" altLang="en-US">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50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2040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2090</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2.39%</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r>
                        <a:rPr lang="zh-CN" altLang="en-US">
                          <a:latin typeface="宋体" panose="02010600030101010101" pitchFamily="2" charset="-122"/>
                          <a:ea typeface="宋体" panose="02010600030101010101" pitchFamily="2" charset="-122"/>
                        </a:rPr>
                        <a:t>10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cs typeface="宋体" panose="02010600030101010101" pitchFamily="2" charset="-122"/>
                        </a:rPr>
                        <a:t>a不死r</a:t>
                      </a:r>
                      <a:endParaRPr lang="zh-CN" altLang="en-US">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10</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92</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102</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9.80%</a:t>
                      </a:r>
                      <a:endParaRPr lang="zh-CN" altLang="en-US" sz="1800" b="0">
                        <a:latin typeface="宋体" panose="02010600030101010101" pitchFamily="2" charset="-122"/>
                        <a:ea typeface="宋体" panose="02010600030101010101" pitchFamily="2" charset="-122"/>
                      </a:endParaRPr>
                    </a:p>
                  </a:txBody>
                  <a:tcPr marL="12700" marR="12700" marT="12700" vert="horz" anchor="b"/>
                </a:tc>
              </a:tr>
              <a:tr h="381000">
                <a:tc>
                  <a:txBody>
                    <a:bodyPr/>
                    <a:p>
                      <a:pPr>
                        <a:buNone/>
                      </a:pP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总数</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5957</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3873</a:t>
                      </a:r>
                      <a:endParaRPr lang="zh-CN" altLang="en-US">
                        <a:latin typeface="宋体" panose="02010600030101010101" pitchFamily="2" charset="-122"/>
                        <a:ea typeface="宋体" panose="02010600030101010101" pitchFamily="2" charset="-122"/>
                      </a:endParaRPr>
                    </a:p>
                  </a:txBody>
                  <a:tcPr/>
                </a:tc>
                <a:tc>
                  <a:txBody>
                    <a:bodyPr/>
                    <a:p>
                      <a:pPr>
                        <a:buNone/>
                      </a:pPr>
                      <a:r>
                        <a:rPr lang="zh-CN" altLang="en-US">
                          <a:latin typeface="宋体" panose="02010600030101010101" pitchFamily="2" charset="-122"/>
                          <a:ea typeface="宋体" panose="02010600030101010101" pitchFamily="2" charset="-122"/>
                        </a:rPr>
                        <a:t>9830</a:t>
                      </a:r>
                      <a:endParaRPr lang="zh-CN" altLang="en-US">
                        <a:latin typeface="宋体" panose="02010600030101010101" pitchFamily="2" charset="-122"/>
                        <a:ea typeface="宋体" panose="02010600030101010101" pitchFamily="2" charset="-122"/>
                      </a:endParaRPr>
                    </a:p>
                  </a:txBody>
                  <a:tcPr/>
                </a:tc>
                <a:tc>
                  <a:txBody>
                    <a:bodyPr/>
                    <a:p>
                      <a:pPr algn="l">
                        <a:buClrTx/>
                        <a:buSzTx/>
                        <a:buFontTx/>
                        <a:buNone/>
                      </a:pPr>
                      <a:r>
                        <a:rPr lang="zh-CN" altLang="en-US" sz="1800" b="0">
                          <a:latin typeface="宋体" panose="02010600030101010101" pitchFamily="2" charset="-122"/>
                          <a:ea typeface="宋体" panose="02010600030101010101" pitchFamily="2" charset="-122"/>
                        </a:rPr>
                        <a:t>60.60%</a:t>
                      </a:r>
                      <a:endParaRPr lang="zh-CN" altLang="en-US" sz="1800" b="0">
                        <a:latin typeface="宋体" panose="02010600030101010101" pitchFamily="2" charset="-122"/>
                        <a:ea typeface="宋体" panose="02010600030101010101" pitchFamily="2" charset="-122"/>
                      </a:endParaRPr>
                    </a:p>
                  </a:txBody>
                  <a:tcPr marL="12700" marR="12700" marT="12700" vert="horz" anchor="b"/>
                </a:tc>
              </a:tr>
            </a:tbl>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58044" y="3110548"/>
            <a:ext cx="4633595" cy="835660"/>
          </a:xfrm>
        </p:spPr>
        <p:txBody>
          <a:bodyPr wrap="square">
            <a:normAutofit/>
          </a:bodyPr>
          <a:lstStyle/>
          <a:p>
            <a:r>
              <a:rPr lang="zh-CN" altLang="en-US"/>
              <a:t>判别条件研究</a:t>
            </a:r>
            <a:endParaRPr lang="en-US" altLang="zh-CN"/>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格式分类</a:t>
            </a:r>
            <a:endParaRPr lang="zh-CN" altLang="en-US"/>
          </a:p>
        </p:txBody>
      </p:sp>
      <p:sp>
        <p:nvSpPr>
          <p:cNvPr id="3" name="内容占位符 2"/>
          <p:cNvSpPr>
            <a:spLocks noGrp="1"/>
          </p:cNvSpPr>
          <p:nvPr>
            <p:ph idx="1"/>
          </p:nvPr>
        </p:nvSpPr>
        <p:spPr/>
        <p:txBody>
          <a:bodyPr/>
          <a:p>
            <a:r>
              <a:rPr lang="zh-CN" altLang="en-US"/>
              <a:t>分类标准：</a:t>
            </a:r>
            <a:endParaRPr lang="zh-CN" altLang="en-US"/>
          </a:p>
          <a:p>
            <a:pPr lvl="1"/>
            <a:r>
              <a:rPr lang="zh-CN" altLang="en-US"/>
              <a:t>是否存在正反同义和非正反同义两种情况？</a:t>
            </a:r>
            <a:endParaRPr lang="zh-CN" altLang="en-US"/>
          </a:p>
          <a:p>
            <a:pPr lvl="1"/>
            <a:r>
              <a:rPr lang="zh-CN" altLang="en-US"/>
              <a:t>正反同义和非正反同义的范围是否有重合？</a:t>
            </a:r>
            <a:endParaRPr lang="zh-CN" altLang="en-US"/>
          </a:p>
          <a:p>
            <a:pPr lvl="1"/>
            <a:endParaRPr lang="zh-CN" altLang="en-US"/>
          </a:p>
          <a:p>
            <a:pPr marL="228600" lvl="0" indent="-228600">
              <a:buFont typeface="Arial" panose="020B0604020202020204" pitchFamily="34" charset="0"/>
              <a:buChar char="•"/>
            </a:pPr>
            <a:r>
              <a:rPr lang="zh-CN" altLang="en-US">
                <a:solidFill>
                  <a:schemeClr val="tx1"/>
                </a:solidFill>
              </a:rPr>
              <a:t>完全型格式：所有的语言实例都是正反同义</a:t>
            </a:r>
            <a:endParaRPr lang="zh-CN" altLang="en-US">
              <a:solidFill>
                <a:schemeClr val="tx1"/>
              </a:solidFill>
            </a:endParaRPr>
          </a:p>
          <a:p>
            <a:pPr marL="228600" lvl="0" indent="-228600">
              <a:buFont typeface="Arial" panose="020B0604020202020204" pitchFamily="34" charset="0"/>
              <a:buChar char="•"/>
            </a:pPr>
            <a:r>
              <a:rPr lang="zh-CN" altLang="en-US">
                <a:solidFill>
                  <a:schemeClr val="tx1"/>
                </a:solidFill>
              </a:rPr>
              <a:t>不完全格式：语言实例中存在正反同义和非正反同义两种情况</a:t>
            </a:r>
            <a:endParaRPr lang="zh-CN" altLang="en-US">
              <a:solidFill>
                <a:schemeClr val="tx1"/>
              </a:solidFill>
            </a:endParaRPr>
          </a:p>
          <a:p>
            <a:pPr marL="685800" lvl="1" indent="-228600">
              <a:buFont typeface="Arial" panose="020B0604020202020204" pitchFamily="34" charset="0"/>
              <a:buChar char="•"/>
            </a:pPr>
            <a:r>
              <a:rPr lang="zh-CN" altLang="en-US">
                <a:solidFill>
                  <a:schemeClr val="tx1"/>
                </a:solidFill>
              </a:rPr>
              <a:t>非歧义型：正反同义和非正反同义的语言实例没有重合</a:t>
            </a:r>
            <a:endParaRPr lang="zh-CN" altLang="en-US">
              <a:solidFill>
                <a:schemeClr val="tx1"/>
              </a:solidFill>
            </a:endParaRPr>
          </a:p>
          <a:p>
            <a:pPr marL="685800" lvl="1" indent="-228600">
              <a:buFont typeface="Arial" panose="020B0604020202020204" pitchFamily="34" charset="0"/>
              <a:buChar char="•"/>
            </a:pPr>
            <a:r>
              <a:rPr lang="zh-CN" altLang="en-US">
                <a:solidFill>
                  <a:schemeClr val="tx1"/>
                </a:solidFill>
              </a:rPr>
              <a:t>歧义型：存在语言实例有正反同义和非正反同义的歧义</a:t>
            </a:r>
            <a:endParaRPr lang="zh-CN" altLang="en-US">
              <a:solidFill>
                <a:schemeClr val="tx1"/>
              </a:solidFill>
            </a:endParaRPr>
          </a:p>
        </p:txBody>
      </p:sp>
    </p:spTree>
    <p:custDataLst>
      <p:tags r:id="rId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1"/>
</p:tagLst>
</file>

<file path=ppt/tags/tag13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TAG_VERSION" val="1.0"/>
  <p:tag name="KSO_WM_BEAUTIFY_FLAG" val="#wm#"/>
  <p:tag name="KSO_WM_TEMPLATE_CATEGORY" val="custom"/>
  <p:tag name="KSO_WM_TEMPLATE_INDEX" val="20204321"/>
  <p:tag name="KSO_WM_TEMPLATE_SUBCATEGORY" val="0"/>
  <p:tag name="KSO_WM_TEMPLATE_MASTER_TYPE" val="1"/>
  <p:tag name="KSO_WM_TEMPLATE_COLOR_TYPE" val="1"/>
  <p:tag name="KSO_WM_TEMPLATE_MASTER_THUMB_INDEX" val="12"/>
  <p:tag name="KSO_WM_TEMPLATE_THUMBS_INDEX" val="1、37"/>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24653.340"/>
  <p:tag name="KSO_WM_BEAUTIFY_FLAG" val="#wm#"/>
  <p:tag name="KSO_WM_UNIT_ID" val="_3**"/>
  <p:tag name="KSO_WM_UNIT_PLACING_PICTURE_USER_VIEWPORT" val="{&quot;height&quot;:3367,&quot;width&quot;:7801}"/>
  <p:tag name="KSO_WM_UNIT_HIGHLIGHT" val="0"/>
  <p:tag name="KSO_WM_UNIT_COMPATIBLE" val="0"/>
  <p:tag name="KSO_WM_UNIT_DIAGRAM_ISNUMVISUAL" val="0"/>
  <p:tag name="KSO_WM_UNIT_DIAGRAM_ISREFERUNIT" val="0"/>
  <p:tag name="KSO_WM_UNIT_LAYERLEVEL" val="1"/>
  <p:tag name="KSO_WM_TAG_VERSION" val="1.0"/>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20227.162"/>
  <p:tag name="KSO_WM_BEAUTIFY_FLAG" val="#wm#"/>
  <p:tag name="KSO_WM_UNIT_ID" val="_6**"/>
  <p:tag name="KSO_WM_UNIT_PLACING_PICTURE_USER_VIEWPORT" val="{&quot;height&quot;:3342,&quot;width&quot;:19236}"/>
  <p:tag name="KSO_WM_UNIT_HIGHLIGHT" val="0"/>
  <p:tag name="KSO_WM_UNIT_COMPATIBLE" val="0"/>
  <p:tag name="KSO_WM_UNIT_DIAGRAM_ISNUMVISUAL" val="0"/>
  <p:tag name="KSO_WM_UNIT_DIAGRAM_ISREFERUNIT" val="0"/>
  <p:tag name="KSO_WM_UNIT_LAYERLEVEL" val="1"/>
  <p:tag name="KSO_WM_TAG_VERSION" val="1.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32404.262"/>
  <p:tag name="KSO_WM_BEAUTIFY_FLAG" val="#wm#"/>
  <p:tag name="KSO_WM_UNIT_ID" val="_11**"/>
  <p:tag name="KSO_WM_UNIT_PLACING_PICTURE_USER_VIEWPORT" val="{&quot;height&quot;:10811,&quot;width&quot;:12140}"/>
  <p:tag name="KSO_WM_UNIT_HIGHLIGHT" val="0"/>
  <p:tag name="KSO_WM_UNIT_COMPATIBLE" val="0"/>
  <p:tag name="KSO_WM_UNIT_DIAGRAM_ISNUMVISUAL" val="0"/>
  <p:tag name="KSO_WM_UNIT_DIAGRAM_ISREFERUNIT" val="0"/>
  <p:tag name="KSO_WM_UNIT_LAYERLEVEL" val="1"/>
  <p:tag name="KSO_WM_TAG_VERSION" val="1.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4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7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18"/>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18"/>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1.xml><?xml version="1.0" encoding="utf-8"?>
<p:tagLst xmlns:p="http://schemas.openxmlformats.org/presentationml/2006/main">
  <p:tag name="KSO_WM_BEAUTIFY_FLAG" val="#wm#"/>
  <p:tag name="KSO_WM_TEMPLATE_CATEGORY" val="custom"/>
  <p:tag name="KSO_WM_TEMPLATE_INDEX" val="20205318"/>
  <p:tag name="KSO_WM_TEMPLATE_SUBCATEGORY" val="0"/>
  <p:tag name="KSO_WM_TEMPLATE_MASTER_TYPE" val="1"/>
  <p:tag name="KSO_WM_TEMPLATE_COLOR_TYPE" val="1"/>
  <p:tag name="KSO_WM_TEMPLATE_MASTER_THUMB_INDEX" val="12"/>
  <p:tag name="KSO_WM_TAG_VERSION" val="1.0"/>
  <p:tag name="KSO_WM_TEMPLATE_THUMBS_INDEX" val="1、4、6、9、13、16、17、18、19、20、21、23"/>
</p:tagLst>
</file>

<file path=ppt/tags/tag30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custom20205318_1*i*1"/>
  <p:tag name="KSO_WM_TEMPLATE_CATEGORY" val="custom"/>
  <p:tag name="KSO_WM_TEMPLATE_INDEX" val="20205318"/>
  <p:tag name="KSO_WM_UNIT_LAYERLEVEL" val="1"/>
  <p:tag name="KSO_WM_TAG_VERSION" val="1.0"/>
  <p:tag name="KSO_WM_BEAUTIFY_FLAG" val="#wm#"/>
</p:tagLst>
</file>

<file path=ppt/tags/tag303.xml><?xml version="1.0" encoding="utf-8"?>
<p:tagLst xmlns:p="http://schemas.openxmlformats.org/presentationml/2006/main">
  <p:tag name="KSO_WM_UNIT_ISCONTENTSTITLE" val="0"/>
  <p:tag name="KSO_WM_UNIT_ISNUMDGMTITLE" val="0"/>
  <p:tag name="KSO_WM_UNIT_PRESET_TEXT" val="法学毕业论文答辩"/>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5318_1*a*1"/>
  <p:tag name="KSO_WM_TEMPLATE_CATEGORY" val="custom"/>
  <p:tag name="KSO_WM_TEMPLATE_INDEX" val="20205318"/>
  <p:tag name="KSO_WM_UNIT_LAYERLEVEL" val="1"/>
  <p:tag name="KSO_WM_TAG_VERSION" val="1.0"/>
  <p:tag name="KSO_WM_BEAUTIFY_FLAG" val="#wm#"/>
</p:tagLst>
</file>

<file path=ppt/tags/tag304.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46"/>
  <p:tag name="KSO_WM_UNIT_HIGHLIGHT" val="0"/>
  <p:tag name="KSO_WM_UNIT_COMPATIBLE" val="0"/>
  <p:tag name="KSO_WM_UNIT_DIAGRAM_ISNUMVISUAL" val="0"/>
  <p:tag name="KSO_WM_UNIT_DIAGRAM_ISREFERUNIT" val="0"/>
  <p:tag name="KSO_WM_UNIT_TYPE" val="b"/>
  <p:tag name="KSO_WM_UNIT_INDEX" val="1"/>
  <p:tag name="KSO_WM_UNIT_ID" val="custom20205318_1*b*1"/>
  <p:tag name="KSO_WM_TEMPLATE_CATEGORY" val="custom"/>
  <p:tag name="KSO_WM_TEMPLATE_INDEX" val="20205318"/>
  <p:tag name="KSO_WM_UNIT_LAYERLEVEL" val="1"/>
  <p:tag name="KSO_WM_TAG_VERSION" val="1.0"/>
  <p:tag name="KSO_WM_BEAUTIFY_FLAG" val="#wm#"/>
</p:tagLst>
</file>

<file path=ppt/tags/tag305.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82_1"/>
  <p:tag name="KSO_WM_TEMPLATE_CATEGORY" val="custom"/>
  <p:tag name="KSO_WM_TEMPLATE_INDEX" val="20205318"/>
  <p:tag name="KSO_WM_SLIDE_ID" val="custom20205318_1"/>
  <p:tag name="KSO_WM_SLIDE_INDEX" val="1"/>
  <p:tag name="KSO_WM_TEMPLATE_SUBCATEGORY" val="0"/>
  <p:tag name="KSO_WM_TEMPLATE_THUMBS_INDEX" val="1、4、6、9、13、16、17、18、19、20、21、23"/>
  <p:tag name="KSO_WM_DIAGRAM_GROUP_CODE" val="-1"/>
  <p:tag name="KSO_WM_TEMPLATE_MASTER_TYPE" val="1"/>
  <p:tag name="KSO_WM_TEMPLATE_COLOR_TYPE" val="1"/>
  <p:tag name="KSO_WM_SLIDE_SUBTYPE" val="pureTxt"/>
  <p:tag name="KSO_WM_TEMPLATE_MASTER_THUMB_INDEX" val="12"/>
</p:tagLst>
</file>

<file path=ppt/tags/tag306.xml><?xml version="1.0" encoding="utf-8"?>
<p:tagLst xmlns:p="http://schemas.openxmlformats.org/presentationml/2006/main">
  <p:tag name="KSO_WM_UNIT_COLOR_SCHEME_SHAPE_ID" val="10"/>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4_1"/>
  <p:tag name="KSO_WM_UNIT_ISNUMDGMTITLE" val="0"/>
  <p:tag name="KSO_WM_UNIT_TEXT_FILL_FORE_SCHEMECOLOR_INDEX" val="13"/>
  <p:tag name="KSO_WM_UNIT_TEXT_FILL_TYPE" val="1"/>
  <p:tag name="KSO_WM_UNIT_USESOURCEFORMAT_APPLY" val="1"/>
</p:tagLst>
</file>

<file path=ppt/tags/tag307.xml><?xml version="1.0" encoding="utf-8"?>
<p:tagLst xmlns:p="http://schemas.openxmlformats.org/presentationml/2006/main">
  <p:tag name="KSO_WM_UNIT_COLOR_SCHEME_SHAPE_ID" val="12"/>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3_1"/>
  <p:tag name="KSO_WM_UNIT_ISNUMDGMTITLE" val="0"/>
  <p:tag name="KSO_WM_UNIT_TEXT_FILL_FORE_SCHEMECOLOR_INDEX" val="13"/>
  <p:tag name="KSO_WM_UNIT_TEXT_FILL_TYPE" val="1"/>
  <p:tag name="KSO_WM_UNIT_USESOURCEFORMAT_APPLY" val="1"/>
</p:tagLst>
</file>

<file path=ppt/tags/tag308.xml><?xml version="1.0" encoding="utf-8"?>
<p:tagLst xmlns:p="http://schemas.openxmlformats.org/presentationml/2006/main">
  <p:tag name="KSO_WM_UNIT_COLOR_SCHEME_SHAPE_ID" val="14"/>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2_1"/>
  <p:tag name="KSO_WM_UNIT_ISNUMDGMTITLE" val="0"/>
  <p:tag name="KSO_WM_UNIT_TEXT_FILL_FORE_SCHEMECOLOR_INDEX" val="13"/>
  <p:tag name="KSO_WM_UNIT_TEXT_FILL_TYPE" val="1"/>
  <p:tag name="KSO_WM_UNIT_USESOURCEFORMAT_APPLY" val="1"/>
</p:tagLst>
</file>

<file path=ppt/tags/tag309.xml><?xml version="1.0" encoding="utf-8"?>
<p:tagLst xmlns:p="http://schemas.openxmlformats.org/presentationml/2006/main">
  <p:tag name="KSO_WM_UNIT_COLOR_SCHEME_SHAPE_ID" val="16"/>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1_1"/>
  <p:tag name="KSO_WM_UNIT_ISNUMDGMTITLE" val="0"/>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COLOR_SCHEME_SHAPE_ID" val="1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LAYERLEVEL" val="1_1"/>
  <p:tag name="KSO_WM_TAG_VERSION" val="1.0"/>
  <p:tag name="KSO_WM_BEAUTIFY_FLAG" val="#wm#"/>
  <p:tag name="KSO_WM_TEMPLATE_CATEGORY" val="custom"/>
  <p:tag name="KSO_WM_TEMPLATE_INDEX" val="20204321"/>
  <p:tag name="KSO_WM_UNIT_ID" val="custom20204321_4*l_i*1_1"/>
  <p:tag name="KSO_WM_UNIT_FILL_FORE_SCHEMECOLOR_INDEX" val="5"/>
  <p:tag name="KSO_WM_UNIT_FILL_TYPE" val="1"/>
  <p:tag name="KSO_WM_UNIT_TEXT_FILL_FORE_SCHEMECOLOR_INDEX" val="13"/>
  <p:tag name="KSO_WM_UNIT_TEXT_FILL_TYPE" val="1"/>
  <p:tag name="KSO_WM_UNIT_USESOURCEFORMAT_APPLY" val="1"/>
</p:tagLst>
</file>

<file path=ppt/tags/tag311.xml><?xml version="1.0" encoding="utf-8"?>
<p:tagLst xmlns:p="http://schemas.openxmlformats.org/presentationml/2006/main">
  <p:tag name="KSO_WM_UNIT_COLOR_SCHEME_SHAPE_ID" val="1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321"/>
  <p:tag name="KSO_WM_UNIT_ID" val="custom20204321_4*l_h_i*1_1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2.xml><?xml version="1.0" encoding="utf-8"?>
<p:tagLst xmlns:p="http://schemas.openxmlformats.org/presentationml/2006/main">
  <p:tag name="KSO_WM_UNIT_COLOR_SCHEME_SHAPE_ID" val="20"/>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21"/>
  <p:tag name="KSO_WM_UNIT_ID" val="custom20204321_4*l_h_i*1_2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3.xml><?xml version="1.0" encoding="utf-8"?>
<p:tagLst xmlns:p="http://schemas.openxmlformats.org/presentationml/2006/main">
  <p:tag name="KSO_WM_UNIT_COLOR_SCHEME_SHAPE_ID" val="2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AYERLEVEL" val="1_1_1"/>
  <p:tag name="KSO_WM_TAG_VERSION" val="1.0"/>
  <p:tag name="KSO_WM_BEAUTIFY_FLAG" val="#wm#"/>
  <p:tag name="KSO_WM_TEMPLATE_CATEGORY" val="custom"/>
  <p:tag name="KSO_WM_TEMPLATE_INDEX" val="20204321"/>
  <p:tag name="KSO_WM_UNIT_ID" val="custom20204321_4*l_h_i*1_3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4.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AYERLEVEL" val="1_1_1"/>
  <p:tag name="KSO_WM_TAG_VERSION" val="1.0"/>
  <p:tag name="KSO_WM_BEAUTIFY_FLAG" val="#wm#"/>
  <p:tag name="KSO_WM_TEMPLATE_CATEGORY" val="custom"/>
  <p:tag name="KSO_WM_TEMPLATE_INDEX" val="20204321"/>
  <p:tag name="KSO_WM_UNIT_ID" val="custom20204321_4*l_h_i*1_4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5.xml><?xml version="1.0" encoding="utf-8"?>
<p:tagLst xmlns:p="http://schemas.openxmlformats.org/presentationml/2006/main">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LAYERLEVEL" val="1"/>
  <p:tag name="KSO_WM_TAG_VERSION" val="1.0"/>
  <p:tag name="KSO_WM_BEAUTIFY_FLAG" val="#wm#"/>
  <p:tag name="KSO_WM_UNIT_PRESET_TEXT" val="CONTENTS"/>
  <p:tag name="KSO_WM_TEMPLATE_CATEGORY" val="custom"/>
  <p:tag name="KSO_WM_TEMPLATE_INDEX" val="20204321"/>
  <p:tag name="KSO_WM_UNIT_ID" val="custom20204321_4*b*1"/>
  <p:tag name="KSO_WM_UNIT_ISNUMDGMTITLE" val="0"/>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 录"/>
  <p:tag name="KSO_WM_TEMPLATE_CATEGORY" val="custom"/>
  <p:tag name="KSO_WM_TEMPLATE_INDEX" val="20204321"/>
  <p:tag name="KSO_WM_UNIT_ID" val="custom20204321_4*a*1"/>
  <p:tag name="KSO_WM_UNIT_ISNUMDGMTITLE" val="0"/>
  <p:tag name="KSO_WM_UNIT_TEXT_FILL_FORE_SCHEMECOLOR_INDEX" val="13"/>
  <p:tag name="KSO_WM_UNIT_TEXT_FILL_TYPE" val="1"/>
  <p:tag name="KSO_WM_UNIT_USESOURCEFORMAT_APPLY" val="1"/>
</p:tagLst>
</file>

<file path=ppt/tags/tag317.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b_l"/>
  <p:tag name="KSO_WM_SLIDE_LAYOUT_CNT" val="1_1_1"/>
  <p:tag name="KSO_WM_TEMPLATE_MASTER_TYPE" val="1"/>
  <p:tag name="KSO_WM_TEMPLATE_COLOR_TYPE" val="1"/>
  <p:tag name="KSO_WM_TEMPLATE_CATEGORY" val="custom"/>
  <p:tag name="KSO_WM_TEMPLATE_INDEX" val="20204321"/>
  <p:tag name="KSO_WM_SLIDE_ID" val="custom20204321_4"/>
</p:tagLst>
</file>

<file path=ppt/tags/tag31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318_17*a*1"/>
  <p:tag name="KSO_WM_TEMPLATE_CATEGORY" val="custom"/>
  <p:tag name="KSO_WM_TEMPLATE_INDEX" val="20205318"/>
  <p:tag name="KSO_WM_UNIT_LAYERLEVEL" val="1"/>
  <p:tag name="KSO_WM_TAG_VERSION" val="1.0"/>
  <p:tag name="KSO_WM_BEAUTIFY_FLAG" val="#wm#"/>
  <p:tag name="KSO_WM_UNIT_ISCONTENTSTITLE" val="0"/>
  <p:tag name="KSO_WM_UNIT_ISNUMDGMTITLE" val="0"/>
  <p:tag name="KSO_WM_UNIT_PRESET_TEXT" val="单击此处添加标题"/>
  <p:tag name="KSO_WM_UNIT_NOCLEAR" val="0"/>
  <p:tag name="KSO_WM_UNIT_VALUE" val="26"/>
  <p:tag name="KSO_WM_UNIT_TYPE" val="a"/>
  <p:tag name="KSO_WM_UNIT_INDEX"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318_17*f*1"/>
  <p:tag name="KSO_WM_TEMPLATE_CATEGORY" val="custom"/>
  <p:tag name="KSO_WM_TEMPLATE_INDEX" val="20205318"/>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23.xml><?xml version="1.0" encoding="utf-8"?>
<p:tagLst xmlns:p="http://schemas.openxmlformats.org/presentationml/2006/main">
  <p:tag name="KSO_WM_SLIDE_ID" val="custom20205318_17"/>
  <p:tag name="KSO_WM_TEMPLATE_SUBCATEGORY" val="0"/>
  <p:tag name="KSO_WM_TEMPLATE_MASTER_TYPE" val="1"/>
  <p:tag name="KSO_WM_TEMPLATE_COLOR_TYPE" val="1"/>
  <p:tag name="KSO_WM_SLIDE_ITEM_CNT" val="0"/>
  <p:tag name="KSO_WM_SLIDE_INDEX" val="17"/>
  <p:tag name="KSO_WM_TAG_VERSION" val="1.0"/>
  <p:tag name="KSO_WM_BEAUTIFY_FLAG" val="#wm#"/>
  <p:tag name="KSO_WM_TEMPLATE_CATEGORY" val="custom"/>
  <p:tag name="KSO_WM_TEMPLATE_INDEX" val="20205318"/>
  <p:tag name="KSO_WM_SLIDE_TYPE" val="text"/>
  <p:tag name="KSO_WM_SLIDE_SUBTYPE" val="pureTxt"/>
  <p:tag name="KSO_WM_SLIDE_SIZE" val="758*343"/>
  <p:tag name="KSO_WM_SLIDE_POSITION" val="100*98"/>
  <p:tag name="KSO_WM_SLIDE_LAYOUT" val="a_f"/>
  <p:tag name="KSO_WM_SLIDE_LAYOUT_CNT" val="1_1"/>
</p:tagLst>
</file>

<file path=ppt/tags/tag324.xml><?xml version="1.0" encoding="utf-8"?>
<p:tagLst xmlns:p="http://schemas.openxmlformats.org/presentationml/2006/main">
  <p:tag name="KSO_WM_BEAUTIFY_FLAG" val="#wm#"/>
  <p:tag name="KSO_WM_TEMPLATE_CATEGORY" val="custom"/>
  <p:tag name="KSO_WM_TEMPLATE_INDEX" val="20204321"/>
</p:tagLst>
</file>

<file path=ppt/tags/tag325.xml><?xml version="1.0" encoding="utf-8"?>
<p:tagLst xmlns:p="http://schemas.openxmlformats.org/presentationml/2006/main">
  <p:tag name="KSO_WM_BEAUTIFY_FLAG" val="#wm#"/>
  <p:tag name="KSO_WM_TEMPLATE_CATEGORY" val="custom"/>
  <p:tag name="KSO_WM_TEMPLATE_INDEX" val="20204321"/>
</p:tagLst>
</file>

<file path=ppt/tags/tag326.xml><?xml version="1.0" encoding="utf-8"?>
<p:tagLst xmlns:p="http://schemas.openxmlformats.org/presentationml/2006/main">
  <p:tag name="KSO_WM_UNIT_TABLE_BEAUTIFY" val="smartTable{3659f73f-22e5-45b8-9ae4-fdc9c69bbc12}"/>
</p:tagLst>
</file>

<file path=ppt/tags/tag327.xml><?xml version="1.0" encoding="utf-8"?>
<p:tagLst xmlns:p="http://schemas.openxmlformats.org/presentationml/2006/main">
  <p:tag name="KSO_WM_BEAUTIFY_FLAG" val="#wm#"/>
  <p:tag name="KSO_WM_TEMPLATE_CATEGORY" val="custom"/>
  <p:tag name="KSO_WM_TEMPLATE_INDEX" val="20204321"/>
</p:tagLst>
</file>

<file path=ppt/tags/tag32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31.xml><?xml version="1.0" encoding="utf-8"?>
<p:tagLst xmlns:p="http://schemas.openxmlformats.org/presentationml/2006/main">
  <p:tag name="KSO_WM_BEAUTIFY_FLAG" val="#wm#"/>
  <p:tag name="KSO_WM_TEMPLATE_CATEGORY" val="custom"/>
  <p:tag name="KSO_WM_TEMPLATE_INDEX" val="20204321"/>
</p:tagLst>
</file>

<file path=ppt/tags/tag332.xml><?xml version="1.0" encoding="utf-8"?>
<p:tagLst xmlns:p="http://schemas.openxmlformats.org/presentationml/2006/main">
  <p:tag name="KSO_WM_UNIT_TABLE_BEAUTIFY" val="smartTable{b1757623-c011-42ea-92e0-90c7e00dab12}"/>
</p:tagLst>
</file>

<file path=ppt/tags/tag333.xml><?xml version="1.0" encoding="utf-8"?>
<p:tagLst xmlns:p="http://schemas.openxmlformats.org/presentationml/2006/main">
  <p:tag name="KSO_WM_BEAUTIFY_FLAG" val="#wm#"/>
  <p:tag name="KSO_WM_TEMPLATE_CATEGORY" val="custom"/>
  <p:tag name="KSO_WM_TEMPLATE_INDEX" val="20204321"/>
</p:tagLst>
</file>

<file path=ppt/tags/tag334.xml><?xml version="1.0" encoding="utf-8"?>
<p:tagLst xmlns:p="http://schemas.openxmlformats.org/presentationml/2006/main">
  <p:tag name="KSO_WM_BEAUTIFY_FLAG" val="#wm#"/>
  <p:tag name="KSO_WM_TEMPLATE_CATEGORY" val="custom"/>
  <p:tag name="KSO_WM_TEMPLATE_INDEX" val="20204321"/>
</p:tagLst>
</file>

<file path=ppt/tags/tag335.xml><?xml version="1.0" encoding="utf-8"?>
<p:tagLst xmlns:p="http://schemas.openxmlformats.org/presentationml/2006/main">
  <p:tag name="KSO_WM_UNIT_TABLE_BEAUTIFY" val="smartTable{b5318225-97b9-4b38-9321-0e97dd86e413}"/>
</p:tagLst>
</file>

<file path=ppt/tags/tag336.xml><?xml version="1.0" encoding="utf-8"?>
<p:tagLst xmlns:p="http://schemas.openxmlformats.org/presentationml/2006/main">
  <p:tag name="KSO_WM_BEAUTIFY_FLAG" val="#wm#"/>
  <p:tag name="KSO_WM_TEMPLATE_CATEGORY" val="custom"/>
  <p:tag name="KSO_WM_TEMPLATE_INDEX" val="20204321"/>
</p:tagLst>
</file>

<file path=ppt/tags/tag337.xml><?xml version="1.0" encoding="utf-8"?>
<p:tagLst xmlns:p="http://schemas.openxmlformats.org/presentationml/2006/main">
  <p:tag name="KSO_WM_BEAUTIFY_FLAG" val="#wm#"/>
  <p:tag name="KSO_WM_TEMPLATE_CATEGORY" val="custom"/>
  <p:tag name="KSO_WM_TEMPLATE_INDEX" val="20204321"/>
</p:tagLst>
</file>

<file path=ppt/tags/tag338.xml><?xml version="1.0" encoding="utf-8"?>
<p:tagLst xmlns:p="http://schemas.openxmlformats.org/presentationml/2006/main">
  <p:tag name="KSO_WM_BEAUTIFY_FLAG" val="#wm#"/>
  <p:tag name="KSO_WM_TEMPLATE_CATEGORY" val="custom"/>
  <p:tag name="KSO_WM_TEMPLATE_INDEX" val="20204321"/>
</p:tagLst>
</file>

<file path=ppt/tags/tag339.xml><?xml version="1.0" encoding="utf-8"?>
<p:tagLst xmlns:p="http://schemas.openxmlformats.org/presentationml/2006/main">
  <p:tag name="KSO_WM_BEAUTIFY_FLAG" val="#wm#"/>
  <p:tag name="KSO_WM_TEMPLATE_CATEGORY" val="custom"/>
  <p:tag name="KSO_WM_TEMPLATE_INDEX" val="2020432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ABLE_BEAUTIFY" val="smartTable{475c729c-1541-4fa0-a4cd-f0708fed1641}"/>
</p:tagLst>
</file>

<file path=ppt/tags/tag341.xml><?xml version="1.0" encoding="utf-8"?>
<p:tagLst xmlns:p="http://schemas.openxmlformats.org/presentationml/2006/main">
  <p:tag name="KSO_WM_UNIT_TABLE_BEAUTIFY" val="smartTable{8f1f4d1f-da9d-4a3d-98a6-c72b9f2710f0}"/>
</p:tagLst>
</file>

<file path=ppt/tags/tag342.xml><?xml version="1.0" encoding="utf-8"?>
<p:tagLst xmlns:p="http://schemas.openxmlformats.org/presentationml/2006/main">
  <p:tag name="KSO_WM_BEAUTIFY_FLAG" val="#wm#"/>
  <p:tag name="KSO_WM_TEMPLATE_CATEGORY" val="custom"/>
  <p:tag name="KSO_WM_TEMPLATE_INDEX" val="20204321"/>
</p:tagLst>
</file>

<file path=ppt/tags/tag343.xml><?xml version="1.0" encoding="utf-8"?>
<p:tagLst xmlns:p="http://schemas.openxmlformats.org/presentationml/2006/main">
  <p:tag name="KSO_WM_UNIT_TABLE_BEAUTIFY" val="smartTable{467df34a-bb90-47d0-8eb0-cc0a67dbf108}"/>
</p:tagLst>
</file>

<file path=ppt/tags/tag344.xml><?xml version="1.0" encoding="utf-8"?>
<p:tagLst xmlns:p="http://schemas.openxmlformats.org/presentationml/2006/main">
  <p:tag name="KSO_WM_BEAUTIFY_FLAG" val="#wm#"/>
  <p:tag name="KSO_WM_TEMPLATE_CATEGORY" val="custom"/>
  <p:tag name="KSO_WM_TEMPLATE_INDEX" val="20204321"/>
</p:tagLst>
</file>

<file path=ppt/tags/tag345.xml><?xml version="1.0" encoding="utf-8"?>
<p:tagLst xmlns:p="http://schemas.openxmlformats.org/presentationml/2006/main">
  <p:tag name="KSO_WM_BEAUTIFY_FLAG" val="#wm#"/>
  <p:tag name="KSO_WM_TEMPLATE_CATEGORY" val="custom"/>
  <p:tag name="KSO_WM_TEMPLATE_INDEX" val="20204321"/>
</p:tagLst>
</file>

<file path=ppt/tags/tag346.xml><?xml version="1.0" encoding="utf-8"?>
<p:tagLst xmlns:p="http://schemas.openxmlformats.org/presentationml/2006/main">
  <p:tag name="KSO_WM_BEAUTIFY_FLAG" val="#wm#"/>
  <p:tag name="KSO_WM_TEMPLATE_CATEGORY" val="custom"/>
  <p:tag name="KSO_WM_TEMPLATE_INDEX" val="20204321"/>
</p:tagLst>
</file>

<file path=ppt/tags/tag347.xml><?xml version="1.0" encoding="utf-8"?>
<p:tagLst xmlns:p="http://schemas.openxmlformats.org/presentationml/2006/main">
  <p:tag name="KSO_WM_BEAUTIFY_FLAG" val="#wm#"/>
  <p:tag name="KSO_WM_TEMPLATE_CATEGORY" val="custom"/>
  <p:tag name="KSO_WM_TEMPLATE_INDEX" val="20204321"/>
</p:tagLst>
</file>

<file path=ppt/tags/tag348.xml><?xml version="1.0" encoding="utf-8"?>
<p:tagLst xmlns:p="http://schemas.openxmlformats.org/presentationml/2006/main">
  <p:tag name="KSO_WM_UNIT_TABLE_BEAUTIFY" val="smartTable{c54f1a9a-fe37-4459-a465-ca7902d84760}"/>
</p:tagLst>
</file>

<file path=ppt/tags/tag349.xml><?xml version="1.0" encoding="utf-8"?>
<p:tagLst xmlns:p="http://schemas.openxmlformats.org/presentationml/2006/main">
  <p:tag name="KSO_WM_BEAUTIFY_FLAG" val="#wm#"/>
  <p:tag name="KSO_WM_TEMPLATE_CATEGORY" val="custom"/>
  <p:tag name="KSO_WM_TEMPLATE_INDEX" val="2020432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4321"/>
</p:tagLst>
</file>

<file path=ppt/tags/tag351.xml><?xml version="1.0" encoding="utf-8"?>
<p:tagLst xmlns:p="http://schemas.openxmlformats.org/presentationml/2006/main">
  <p:tag name="KSO_WM_UNIT_TABLE_BEAUTIFY" val="smartTable{57f0ef6d-7c26-4fab-b7e5-efee803d9b49}"/>
</p:tagLst>
</file>

<file path=ppt/tags/tag352.xml><?xml version="1.0" encoding="utf-8"?>
<p:tagLst xmlns:p="http://schemas.openxmlformats.org/presentationml/2006/main">
  <p:tag name="KSO_WM_BEAUTIFY_FLAG" val="#wm#"/>
  <p:tag name="KSO_WM_TEMPLATE_CATEGORY" val="custom"/>
  <p:tag name="KSO_WM_TEMPLATE_INDEX" val="20204321"/>
</p:tagLst>
</file>

<file path=ppt/tags/tag353.xml><?xml version="1.0" encoding="utf-8"?>
<p:tagLst xmlns:p="http://schemas.openxmlformats.org/presentationml/2006/main">
  <p:tag name="KSO_WM_BEAUTIFY_FLAG" val="#wm#"/>
  <p:tag name="KSO_WM_TEMPLATE_CATEGORY" val="custom"/>
  <p:tag name="KSO_WM_TEMPLATE_INDEX" val="20204321"/>
</p:tagLst>
</file>

<file path=ppt/tags/tag354.xml><?xml version="1.0" encoding="utf-8"?>
<p:tagLst xmlns:p="http://schemas.openxmlformats.org/presentationml/2006/main">
  <p:tag name="KSO_WM_BEAUTIFY_FLAG" val="#wm#"/>
  <p:tag name="KSO_WM_TEMPLATE_CATEGORY" val="custom"/>
  <p:tag name="KSO_WM_TEMPLATE_INDEX" val="20204321"/>
</p:tagLst>
</file>

<file path=ppt/tags/tag355.xml><?xml version="1.0" encoding="utf-8"?>
<p:tagLst xmlns:p="http://schemas.openxmlformats.org/presentationml/2006/main">
  <p:tag name="KSO_WM_BEAUTIFY_FLAG" val="#wm#"/>
  <p:tag name="KSO_WM_TEMPLATE_CATEGORY" val="custom"/>
  <p:tag name="KSO_WM_TEMPLATE_INDEX" val="20204321"/>
</p:tagLst>
</file>

<file path=ppt/tags/tag356.xml><?xml version="1.0" encoding="utf-8"?>
<p:tagLst xmlns:p="http://schemas.openxmlformats.org/presentationml/2006/main">
  <p:tag name="KSO_WM_BEAUTIFY_FLAG" val="#wm#"/>
  <p:tag name="KSO_WM_TEMPLATE_CATEGORY" val="custom"/>
  <p:tag name="KSO_WM_TEMPLATE_INDEX" val="20204321"/>
</p:tagLst>
</file>

<file path=ppt/tags/tag357.xml><?xml version="1.0" encoding="utf-8"?>
<p:tagLst xmlns:p="http://schemas.openxmlformats.org/presentationml/2006/main">
  <p:tag name="KSO_WM_BEAUTIFY_FLAG" val="#wm#"/>
  <p:tag name="KSO_WM_TEMPLATE_CATEGORY" val="custom"/>
  <p:tag name="KSO_WM_TEMPLATE_INDEX" val="20204321"/>
</p:tagLst>
</file>

<file path=ppt/tags/tag358.xml><?xml version="1.0" encoding="utf-8"?>
<p:tagLst xmlns:p="http://schemas.openxmlformats.org/presentationml/2006/main">
  <p:tag name="KSO_WM_BEAUTIFY_FLAG" val="#wm#"/>
  <p:tag name="KSO_WM_TEMPLATE_CATEGORY" val="custom"/>
  <p:tag name="KSO_WM_TEMPLATE_INDEX" val="20204321"/>
</p:tagLst>
</file>

<file path=ppt/tags/tag359.xml><?xml version="1.0" encoding="utf-8"?>
<p:tagLst xmlns:p="http://schemas.openxmlformats.org/presentationml/2006/main">
  <p:tag name="KSO_WM_BEAUTIFY_FLAG" val="#wm#"/>
  <p:tag name="KSO_WM_TEMPLATE_CATEGORY" val="custom"/>
  <p:tag name="KSO_WM_TEMPLATE_INDEX" val="2020432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62.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63.xml><?xml version="1.0" encoding="utf-8"?>
<p:tagLst xmlns:p="http://schemas.openxmlformats.org/presentationml/2006/main">
  <p:tag name="KSO_WM_BEAUTIFY_FLAG" val="#wm#"/>
  <p:tag name="KSO_WM_TEMPLATE_CATEGORY" val="custom"/>
  <p:tag name="KSO_WM_TEMPLATE_INDEX" val="20204321"/>
</p:tagLst>
</file>

<file path=ppt/tags/tag364.xml><?xml version="1.0" encoding="utf-8"?>
<p:tagLst xmlns:p="http://schemas.openxmlformats.org/presentationml/2006/main">
  <p:tag name="KSO_WM_BEAUTIFY_FLAG" val="#wm#"/>
  <p:tag name="KSO_WM_TEMPLATE_CATEGORY" val="custom"/>
  <p:tag name="KSO_WM_TEMPLATE_INDEX" val="20204321"/>
</p:tagLst>
</file>

<file path=ppt/tags/tag365.xml><?xml version="1.0" encoding="utf-8"?>
<p:tagLst xmlns:p="http://schemas.openxmlformats.org/presentationml/2006/main">
  <p:tag name="KSO_WM_UNIT_TABLE_BEAUTIFY" val="smartTable{5e0a002e-83c7-4a3e-a94d-f1897fb15b44}"/>
</p:tagLst>
</file>

<file path=ppt/tags/tag366.xml><?xml version="1.0" encoding="utf-8"?>
<p:tagLst xmlns:p="http://schemas.openxmlformats.org/presentationml/2006/main">
  <p:tag name="KSO_WM_BEAUTIFY_FLAG" val="#wm#"/>
  <p:tag name="KSO_WM_TEMPLATE_CATEGORY" val="custom"/>
  <p:tag name="KSO_WM_TEMPLATE_INDEX" val="20204321"/>
</p:tagLst>
</file>

<file path=ppt/tags/tag367.xml><?xml version="1.0" encoding="utf-8"?>
<p:tagLst xmlns:p="http://schemas.openxmlformats.org/presentationml/2006/main">
  <p:tag name="KSO_WM_UNIT_TABLE_BEAUTIFY" val="smartTable{3659f73f-22e5-45b8-9ae4-fdc9c69bbc12}"/>
</p:tagLst>
</file>

<file path=ppt/tags/tag368.xml><?xml version="1.0" encoding="utf-8"?>
<p:tagLst xmlns:p="http://schemas.openxmlformats.org/presentationml/2006/main">
  <p:tag name="KSO_WM_BEAUTIFY_FLAG" val="#wm#"/>
  <p:tag name="KSO_WM_TEMPLATE_CATEGORY" val="custom"/>
  <p:tag name="KSO_WM_TEMPLATE_INDEX" val="20204321"/>
</p:tagLst>
</file>

<file path=ppt/tags/tag369.xml><?xml version="1.0" encoding="utf-8"?>
<p:tagLst xmlns:p="http://schemas.openxmlformats.org/presentationml/2006/main">
  <p:tag name="KSO_WM_UNIT_TABLE_BEAUTIFY" val="smartTable{4c317a89-fa16-4820-bdbe-6ce46e12b9ac}"/>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BEAUTIFY_FLAG" val="#wm#"/>
  <p:tag name="KSO_WM_TEMPLATE_CATEGORY" val="custom"/>
  <p:tag name="KSO_WM_TEMPLATE_INDEX" val="20204321"/>
</p:tagLst>
</file>

<file path=ppt/tags/tag371.xml><?xml version="1.0" encoding="utf-8"?>
<p:tagLst xmlns:p="http://schemas.openxmlformats.org/presentationml/2006/main">
  <p:tag name="KSO_WM_UNIT_TABLE_BEAUTIFY" val="smartTable{58d361d2-e497-4cd7-b14b-6a10558074da}"/>
</p:tagLst>
</file>

<file path=ppt/tags/tag372.xml><?xml version="1.0" encoding="utf-8"?>
<p:tagLst xmlns:p="http://schemas.openxmlformats.org/presentationml/2006/main">
  <p:tag name="KSO_WM_BEAUTIFY_FLAG" val="#wm#"/>
  <p:tag name="KSO_WM_TEMPLATE_CATEGORY" val="custom"/>
  <p:tag name="KSO_WM_TEMPLATE_INDEX" val="20204321"/>
</p:tagLst>
</file>

<file path=ppt/tags/tag373.xml><?xml version="1.0" encoding="utf-8"?>
<p:tagLst xmlns:p="http://schemas.openxmlformats.org/presentationml/2006/main">
  <p:tag name="KSO_WM_UNIT_TABLE_BEAUTIFY" val="smartTable{f34fe481-4872-4458-bfb3-72e616d57a59}"/>
</p:tagLst>
</file>

<file path=ppt/tags/tag374.xml><?xml version="1.0" encoding="utf-8"?>
<p:tagLst xmlns:p="http://schemas.openxmlformats.org/presentationml/2006/main">
  <p:tag name="KSO_WM_BEAUTIFY_FLAG" val="#wm#"/>
  <p:tag name="KSO_WM_TEMPLATE_CATEGORY" val="custom"/>
  <p:tag name="KSO_WM_TEMPLATE_INDEX" val="20204321"/>
</p:tagLst>
</file>

<file path=ppt/tags/tag375.xml><?xml version="1.0" encoding="utf-8"?>
<p:tagLst xmlns:p="http://schemas.openxmlformats.org/presentationml/2006/main">
  <p:tag name="KSO_WM_BEAUTIFY_FLAG" val="#wm#"/>
  <p:tag name="KSO_WM_TEMPLATE_CATEGORY" val="custom"/>
  <p:tag name="KSO_WM_TEMPLATE_INDEX" val="20204321"/>
</p:tagLst>
</file>

<file path=ppt/tags/tag37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78.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79.xml><?xml version="1.0" encoding="utf-8"?>
<p:tagLst xmlns:p="http://schemas.openxmlformats.org/presentationml/2006/main">
  <p:tag name="KSO_WM_BEAUTIFY_FLAG" val="#wm#"/>
  <p:tag name="KSO_WM_TEMPLATE_CATEGORY" val="custom"/>
  <p:tag name="KSO_WM_TEMPLATE_INDEX" val="2020432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wm#"/>
  <p:tag name="KSO_WM_TEMPLATE_CATEGORY" val="custom"/>
  <p:tag name="KSO_WM_TEMPLATE_INDEX" val="2020432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谢谢观看"/>
  <p:tag name="KSO_WM_TEMPLATE_CATEGORY" val="custom"/>
  <p:tag name="KSO_WM_TEMPLATE_INDEX" val="20204321"/>
  <p:tag name="KSO_WM_UNIT_ID" val="custom20204321_37*a*1"/>
  <p:tag name="KSO_WM_UNIT_ISNUMDGMTITLE" val="0"/>
</p:tagLst>
</file>

<file path=ppt/tags/tag382.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添/加/副/标/题"/>
  <p:tag name="KSO_WM_TEMPLATE_CATEGORY" val="custom"/>
  <p:tag name="KSO_WM_TEMPLATE_INDEX" val="20204321"/>
  <p:tag name="KSO_WM_UNIT_ID" val="custom20204321_37*b*1"/>
  <p:tag name="KSO_WM_UNIT_ISNUMDGMTITLE" val="0"/>
</p:tagLst>
</file>

<file path=ppt/tags/tag383.xml><?xml version="1.0" encoding="utf-8"?>
<p:tagLst xmlns:p="http://schemas.openxmlformats.org/presentationml/2006/main">
  <p:tag name="KSO_WM_BEAUTIFY_FLAG" val="#wm#"/>
  <p:tag name="KSO_WM_TEMPLATE_SUBCATEGORY" val="0"/>
  <p:tag name="KSO_WM_SLIDE_ITEM_CNT" val="0"/>
  <p:tag name="KSO_WM_SLIDE_INDEX" val="37"/>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4321"/>
  <p:tag name="KSO_WM_SLIDE_ID" val="custom20204321_3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1_Office 主题​​">
  <a:themeElements>
    <a:clrScheme name="自定义 77">
      <a:dk1>
        <a:srgbClr val="000000"/>
      </a:dk1>
      <a:lt1>
        <a:srgbClr val="FFFFFF"/>
      </a:lt1>
      <a:dk2>
        <a:srgbClr val="ECEDEF"/>
      </a:dk2>
      <a:lt2>
        <a:srgbClr val="FFFFFF"/>
      </a:lt2>
      <a:accent1>
        <a:srgbClr val="FED000"/>
      </a:accent1>
      <a:accent2>
        <a:srgbClr val="CBC933"/>
      </a:accent2>
      <a:accent3>
        <a:srgbClr val="98C266"/>
      </a:accent3>
      <a:accent4>
        <a:srgbClr val="66BB98"/>
      </a:accent4>
      <a:accent5>
        <a:srgbClr val="33B4CB"/>
      </a:accent5>
      <a:accent6>
        <a:srgbClr val="00ADF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7">
      <a:dk1>
        <a:sysClr val="windowText" lastClr="000000"/>
      </a:dk1>
      <a:lt1>
        <a:sysClr val="window" lastClr="FFFFFF"/>
      </a:lt1>
      <a:dk2>
        <a:srgbClr val="FFF9E7"/>
      </a:dk2>
      <a:lt2>
        <a:srgbClr val="FFFFFF"/>
      </a:lt2>
      <a:accent1>
        <a:srgbClr val="F2BF43"/>
      </a:accent1>
      <a:accent2>
        <a:srgbClr val="F2A65F"/>
      </a:accent2>
      <a:accent3>
        <a:srgbClr val="F28D7A"/>
      </a:accent3>
      <a:accent4>
        <a:srgbClr val="F27596"/>
      </a:accent4>
      <a:accent5>
        <a:srgbClr val="F25CB1"/>
      </a:accent5>
      <a:accent6>
        <a:srgbClr val="F243C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6503</Words>
  <Application>WPS 演示</Application>
  <PresentationFormat>宽屏</PresentationFormat>
  <Paragraphs>1329</Paragraphs>
  <Slides>43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43</vt:i4>
      </vt:variant>
    </vt:vector>
  </HeadingPairs>
  <TitlesOfParts>
    <vt:vector size="61" baseType="lpstr">
      <vt:lpstr>Arial</vt:lpstr>
      <vt:lpstr>宋体</vt:lpstr>
      <vt:lpstr>Wingdings</vt:lpstr>
      <vt:lpstr>微软雅黑</vt:lpstr>
      <vt:lpstr>汉仪旗黑-85S</vt:lpstr>
      <vt:lpstr>黑体</vt:lpstr>
      <vt:lpstr>等线 Light</vt:lpstr>
      <vt:lpstr>Times New Roman</vt:lpstr>
      <vt:lpstr>Wingdings</vt:lpstr>
      <vt:lpstr>Arial Unicode MS</vt:lpstr>
      <vt:lpstr>Calibri</vt:lpstr>
      <vt:lpstr>微软雅黑 Light</vt:lpstr>
      <vt:lpstr>华文新魏</vt:lpstr>
      <vt:lpstr>ClassInFont</vt:lpstr>
      <vt:lpstr>Yu Gothic UI Semibold</vt:lpstr>
      <vt:lpstr>等线</vt:lpstr>
      <vt:lpstr>1_Office 主题​​</vt:lpstr>
      <vt:lpstr>2_Office 主题​​</vt:lpstr>
      <vt:lpstr>汉语中肯定否定的不对称现象研究</vt:lpstr>
      <vt:lpstr>PowerPoint 演示文稿</vt:lpstr>
      <vt:lpstr>不对称现象</vt:lpstr>
      <vt:lpstr>肯定和否定的不对称现象 </vt:lpstr>
      <vt:lpstr>其他构式</vt:lpstr>
      <vt:lpstr>正反同义格式</vt:lpstr>
      <vt:lpstr>PowerPoint 演示文稿</vt:lpstr>
      <vt:lpstr>不对称原因</vt:lpstr>
      <vt:lpstr>PowerPoint 演示文稿</vt:lpstr>
      <vt:lpstr>PowerPoint 演示文稿</vt:lpstr>
      <vt:lpstr>PowerPoint 演示文稿</vt:lpstr>
      <vt:lpstr>【差点没X】</vt:lpstr>
      <vt:lpstr>PowerPoint 演示文稿</vt:lpstr>
      <vt:lpstr>例外分析</vt:lpstr>
      <vt:lpstr>PowerPoint 演示文稿</vt:lpstr>
      <vt:lpstr>PowerPoint 演示文稿</vt:lpstr>
      <vt:lpstr>PowerPoint 演示文稿</vt:lpstr>
      <vt:lpstr>PowerPoint 演示文稿</vt:lpstr>
      <vt:lpstr>PowerPoint 演示文稿</vt:lpstr>
      <vt:lpstr>【难免不XP】的识别</vt:lpstr>
      <vt:lpstr>PowerPoint 演示文稿</vt:lpstr>
      <vt:lpstr>PowerPoint 演示文稿</vt:lpstr>
      <vt:lpstr>PowerPoint 演示文稿</vt:lpstr>
      <vt:lpstr>PowerPoint 演示文稿</vt:lpstr>
      <vt:lpstr>PowerPoint 演示文稿</vt:lpstr>
      <vt:lpstr>【差（一）点（儿）没（有）XP】的识别</vt:lpstr>
      <vt:lpstr>【险些没X】</vt:lpstr>
      <vt:lpstr>【差（一）点（儿）没（有）XP】的识别</vt:lpstr>
      <vt:lpstr>PowerPoint 演示文稿</vt:lpstr>
      <vt:lpstr>积极和消极（石毓智，1992）</vt:lpstr>
      <vt:lpstr>格式识别</vt:lpstr>
      <vt:lpstr>许双华2015</vt:lpstr>
      <vt:lpstr>PowerPoint 演示文稿</vt:lpstr>
      <vt:lpstr>PowerPoint 演示文稿</vt:lpstr>
      <vt:lpstr>PowerPoint 演示文稿</vt:lpstr>
      <vt:lpstr>倾向性问题</vt:lpstr>
      <vt:lpstr>错误例子</vt:lpstr>
      <vt:lpstr>PowerPoint 演示文稿</vt:lpstr>
      <vt:lpstr>PowerPoint 演示文稿</vt:lpstr>
      <vt:lpstr>我的认识</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吴法吴天</dc:creator>
  <cp:lastModifiedBy>吴明哗</cp:lastModifiedBy>
  <cp:revision>361</cp:revision>
  <dcterms:created xsi:type="dcterms:W3CDTF">2020-03-23T00:09:00Z</dcterms:created>
  <dcterms:modified xsi:type="dcterms:W3CDTF">2021-03-31T23:43:50Z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2052-11.1.0.10116</vt:lpwstr>
  </property>
</Properties>
</file>