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618" r:id="rId2"/>
    <p:sldId id="818" r:id="rId3"/>
    <p:sldId id="344" r:id="rId4"/>
    <p:sldId id="647" r:id="rId5"/>
    <p:sldId id="822" r:id="rId6"/>
    <p:sldId id="824" r:id="rId7"/>
    <p:sldId id="786" r:id="rId8"/>
    <p:sldId id="639" r:id="rId9"/>
    <p:sldId id="825" r:id="rId10"/>
    <p:sldId id="826" r:id="rId11"/>
    <p:sldId id="828" r:id="rId12"/>
    <p:sldId id="291" r:id="rId13"/>
    <p:sldId id="829" r:id="rId14"/>
    <p:sldId id="831" r:id="rId15"/>
    <p:sldId id="833" r:id="rId16"/>
    <p:sldId id="872" r:id="rId17"/>
    <p:sldId id="896" r:id="rId18"/>
    <p:sldId id="897" r:id="rId19"/>
    <p:sldId id="834" r:id="rId20"/>
    <p:sldId id="835" r:id="rId21"/>
    <p:sldId id="839" r:id="rId22"/>
    <p:sldId id="837" r:id="rId23"/>
    <p:sldId id="898" r:id="rId24"/>
    <p:sldId id="899" r:id="rId25"/>
    <p:sldId id="900" r:id="rId26"/>
    <p:sldId id="901" r:id="rId27"/>
    <p:sldId id="841" r:id="rId28"/>
    <p:sldId id="842" r:id="rId29"/>
    <p:sldId id="902" r:id="rId30"/>
    <p:sldId id="843" r:id="rId31"/>
    <p:sldId id="844" r:id="rId32"/>
    <p:sldId id="851" r:id="rId33"/>
    <p:sldId id="832" r:id="rId34"/>
    <p:sldId id="810" r:id="rId35"/>
    <p:sldId id="904" r:id="rId36"/>
    <p:sldId id="648" r:id="rId37"/>
    <p:sldId id="852" r:id="rId38"/>
    <p:sldId id="855" r:id="rId39"/>
    <p:sldId id="861" r:id="rId40"/>
    <p:sldId id="667" r:id="rId41"/>
    <p:sldId id="670" r:id="rId42"/>
    <p:sldId id="866" r:id="rId43"/>
    <p:sldId id="871" r:id="rId44"/>
    <p:sldId id="817" r:id="rId45"/>
    <p:sldId id="873" r:id="rId46"/>
    <p:sldId id="875" r:id="rId47"/>
    <p:sldId id="876" r:id="rId48"/>
    <p:sldId id="877" r:id="rId49"/>
    <p:sldId id="878" r:id="rId50"/>
    <p:sldId id="880" r:id="rId51"/>
    <p:sldId id="879" r:id="rId52"/>
    <p:sldId id="882" r:id="rId53"/>
    <p:sldId id="881" r:id="rId54"/>
    <p:sldId id="905" r:id="rId55"/>
    <p:sldId id="883" r:id="rId56"/>
    <p:sldId id="906" r:id="rId57"/>
    <p:sldId id="884" r:id="rId58"/>
    <p:sldId id="885" r:id="rId59"/>
    <p:sldId id="907" r:id="rId60"/>
    <p:sldId id="886" r:id="rId61"/>
    <p:sldId id="908" r:id="rId62"/>
    <p:sldId id="887" r:id="rId63"/>
    <p:sldId id="874" r:id="rId64"/>
    <p:sldId id="889" r:id="rId65"/>
    <p:sldId id="892" r:id="rId66"/>
    <p:sldId id="893" r:id="rId67"/>
    <p:sldId id="895" r:id="rId68"/>
    <p:sldId id="289" r:id="rId69"/>
    <p:sldId id="625" r:id="rId70"/>
  </p:sldIdLst>
  <p:sldSz cx="12192000" cy="6858000"/>
  <p:notesSz cx="7046913" cy="1018698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 id="{98753BE2-0F44-4DED-B6C5-B986B76B24F7}">
          <p14:sldIdLst>
            <p14:sldId id="618"/>
            <p14:sldId id="818"/>
            <p14:sldId id="344"/>
            <p14:sldId id="647"/>
            <p14:sldId id="822"/>
            <p14:sldId id="824"/>
          </p14:sldIdLst>
        </p14:section>
        <p14:section name="part1" id="{45AF788F-AE0C-4D4A-B0CD-24E2D8613606}">
          <p14:sldIdLst>
            <p14:sldId id="786"/>
            <p14:sldId id="639"/>
            <p14:sldId id="825"/>
            <p14:sldId id="826"/>
            <p14:sldId id="828"/>
          </p14:sldIdLst>
        </p14:section>
        <p14:section name="part2" id="{B0A2C78F-CABD-4102-8641-1862325C6DDF}">
          <p14:sldIdLst>
            <p14:sldId id="291"/>
            <p14:sldId id="829"/>
            <p14:sldId id="831"/>
            <p14:sldId id="833"/>
            <p14:sldId id="872"/>
            <p14:sldId id="896"/>
            <p14:sldId id="897"/>
            <p14:sldId id="834"/>
            <p14:sldId id="835"/>
            <p14:sldId id="839"/>
            <p14:sldId id="837"/>
            <p14:sldId id="898"/>
            <p14:sldId id="899"/>
            <p14:sldId id="900"/>
            <p14:sldId id="901"/>
            <p14:sldId id="841"/>
            <p14:sldId id="842"/>
            <p14:sldId id="902"/>
            <p14:sldId id="843"/>
            <p14:sldId id="844"/>
          </p14:sldIdLst>
        </p14:section>
        <p14:section name="part3" id="{F2109C66-130C-4C59-9EFF-8CF632ED5248}">
          <p14:sldIdLst>
            <p14:sldId id="851"/>
            <p14:sldId id="832"/>
            <p14:sldId id="810"/>
            <p14:sldId id="904"/>
            <p14:sldId id="648"/>
            <p14:sldId id="852"/>
            <p14:sldId id="855"/>
            <p14:sldId id="861"/>
          </p14:sldIdLst>
        </p14:section>
        <p14:section name="part4" id="{C35BF68D-E190-4477-8C55-3F4A2EF91814}">
          <p14:sldIdLst>
            <p14:sldId id="667"/>
            <p14:sldId id="670"/>
            <p14:sldId id="866"/>
          </p14:sldIdLst>
        </p14:section>
        <p14:section name="part5" id="{0FDB1163-B8D8-4391-8549-C3F7D7488713}">
          <p14:sldIdLst>
            <p14:sldId id="871"/>
            <p14:sldId id="817"/>
          </p14:sldIdLst>
        </p14:section>
        <p14:section name="黄洁（2020）part1" id="{B4FADAED-BA26-4131-BFDD-D50AC67AA2A9}">
          <p14:sldIdLst>
            <p14:sldId id="873"/>
            <p14:sldId id="875"/>
            <p14:sldId id="876"/>
            <p14:sldId id="877"/>
            <p14:sldId id="878"/>
            <p14:sldId id="880"/>
            <p14:sldId id="879"/>
            <p14:sldId id="882"/>
            <p14:sldId id="881"/>
            <p14:sldId id="905"/>
            <p14:sldId id="883"/>
            <p14:sldId id="906"/>
            <p14:sldId id="884"/>
            <p14:sldId id="885"/>
            <p14:sldId id="907"/>
            <p14:sldId id="886"/>
            <p14:sldId id="908"/>
            <p14:sldId id="887"/>
            <p14:sldId id="874"/>
            <p14:sldId id="889"/>
            <p14:sldId id="892"/>
            <p14:sldId id="893"/>
            <p14:sldId id="895"/>
            <p14:sldId id="289"/>
            <p14:sldId id="6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2" autoAdjust="0"/>
    <p:restoredTop sz="57985" autoAdjust="0"/>
  </p:normalViewPr>
  <p:slideViewPr>
    <p:cSldViewPr snapToGrid="0">
      <p:cViewPr varScale="1">
        <p:scale>
          <a:sx n="59" d="100"/>
          <a:sy n="59" d="100"/>
        </p:scale>
        <p:origin x="1626" y="4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3053662" cy="511119"/>
          </a:xfrm>
          <a:prstGeom prst="rect">
            <a:avLst/>
          </a:prstGeom>
        </p:spPr>
        <p:txBody>
          <a:bodyPr vert="horz" lIns="98466" tIns="49234" rIns="98466" bIns="49234" rtlCol="0"/>
          <a:lstStyle>
            <a:lvl1pPr algn="l">
              <a:defRPr sz="1300"/>
            </a:lvl1pPr>
          </a:lstStyle>
          <a:p>
            <a:endParaRPr lang="zh-CN" altLang="en-US"/>
          </a:p>
        </p:txBody>
      </p:sp>
      <p:sp>
        <p:nvSpPr>
          <p:cNvPr id="3" name="日期占位符 2"/>
          <p:cNvSpPr>
            <a:spLocks noGrp="1"/>
          </p:cNvSpPr>
          <p:nvPr>
            <p:ph type="dt" idx="1"/>
          </p:nvPr>
        </p:nvSpPr>
        <p:spPr>
          <a:xfrm>
            <a:off x="3991620" y="0"/>
            <a:ext cx="3053662" cy="511119"/>
          </a:xfrm>
          <a:prstGeom prst="rect">
            <a:avLst/>
          </a:prstGeom>
        </p:spPr>
        <p:txBody>
          <a:bodyPr vert="horz" lIns="98466" tIns="49234" rIns="98466" bIns="49234" rtlCol="0"/>
          <a:lstStyle>
            <a:lvl1pPr algn="r">
              <a:defRPr sz="1300"/>
            </a:lvl1pPr>
          </a:lstStyle>
          <a:p>
            <a:fld id="{EF3FAD69-E719-49A9-BE15-0E31FF313262}" type="datetimeFigureOut">
              <a:rPr lang="zh-CN" altLang="en-US" smtClean="0"/>
              <a:t>2021/5/20 Thursday</a:t>
            </a:fld>
            <a:endParaRPr lang="zh-CN" altLang="en-US"/>
          </a:p>
        </p:txBody>
      </p:sp>
      <p:sp>
        <p:nvSpPr>
          <p:cNvPr id="4" name="幻灯片图像占位符 3"/>
          <p:cNvSpPr>
            <a:spLocks noGrp="1" noRot="1" noChangeAspect="1"/>
          </p:cNvSpPr>
          <p:nvPr>
            <p:ph type="sldImg" idx="2"/>
          </p:nvPr>
        </p:nvSpPr>
        <p:spPr>
          <a:xfrm>
            <a:off x="468313" y="1273175"/>
            <a:ext cx="6110287" cy="3438525"/>
          </a:xfrm>
          <a:prstGeom prst="rect">
            <a:avLst/>
          </a:prstGeom>
          <a:noFill/>
          <a:ln w="12700">
            <a:solidFill>
              <a:prstClr val="black"/>
            </a:solidFill>
          </a:ln>
        </p:spPr>
        <p:txBody>
          <a:bodyPr vert="horz" lIns="98466" tIns="49234" rIns="98466" bIns="49234" rtlCol="0" anchor="ctr"/>
          <a:lstStyle/>
          <a:p>
            <a:endParaRPr lang="zh-CN" altLang="en-US"/>
          </a:p>
        </p:txBody>
      </p:sp>
      <p:sp>
        <p:nvSpPr>
          <p:cNvPr id="5" name="备注占位符 4"/>
          <p:cNvSpPr>
            <a:spLocks noGrp="1"/>
          </p:cNvSpPr>
          <p:nvPr>
            <p:ph type="body" sz="quarter" idx="3"/>
          </p:nvPr>
        </p:nvSpPr>
        <p:spPr>
          <a:xfrm>
            <a:off x="704692" y="4902488"/>
            <a:ext cx="5637530" cy="4011127"/>
          </a:xfrm>
          <a:prstGeom prst="rect">
            <a:avLst/>
          </a:prstGeom>
        </p:spPr>
        <p:txBody>
          <a:bodyPr vert="horz" lIns="98466" tIns="49234" rIns="98466" bIns="4923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2" y="9675872"/>
            <a:ext cx="3053662" cy="511116"/>
          </a:xfrm>
          <a:prstGeom prst="rect">
            <a:avLst/>
          </a:prstGeom>
        </p:spPr>
        <p:txBody>
          <a:bodyPr vert="horz" lIns="98466" tIns="49234" rIns="98466" bIns="4923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3991620" y="9675872"/>
            <a:ext cx="3053662" cy="511116"/>
          </a:xfrm>
          <a:prstGeom prst="rect">
            <a:avLst/>
          </a:prstGeom>
        </p:spPr>
        <p:txBody>
          <a:bodyPr vert="horz" lIns="98466" tIns="49234" rIns="98466" bIns="49234" rtlCol="0" anchor="b"/>
          <a:lstStyle>
            <a:lvl1pPr algn="r">
              <a:defRPr sz="1300"/>
            </a:lvl1pPr>
          </a:lstStyle>
          <a:p>
            <a:fld id="{62979AEE-EC6B-4B88-83E1-B23D1A5EAD08}" type="slidenum">
              <a:rPr lang="zh-CN" altLang="en-US" smtClean="0"/>
              <a:t>‹#›</a:t>
            </a:fld>
            <a:endParaRPr lang="zh-CN" altLang="en-US"/>
          </a:p>
        </p:txBody>
      </p:sp>
    </p:spTree>
    <p:extLst>
      <p:ext uri="{BB962C8B-B14F-4D97-AF65-F5344CB8AC3E}">
        <p14:creationId xmlns:p14="http://schemas.microsoft.com/office/powerpoint/2010/main" val="243116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4948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32654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03006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33377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在英语中，儿童从独词句阶段开始，使用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up</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down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out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off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等小品词和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open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close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等一些动词来表达空间义</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 Bloom 1973:70; R. Brown 1973:328ff.; Nelson 1974; Bowerman1978, 1980; McCune-</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Nicolich</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1981; Gopnik &amp; Meltzoff 1986</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但是，尽管所有的语言都提供了谈论英语中这些词所表示情境的方式，但它们不一定有翻译对等意义的语素。</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Talmy</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1985</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）：对其运动或位置进行讨论（</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issue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）的实体是图形</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Figure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，图形相对于其移动或定位的实体是背景</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Ground</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，图形相对于背景遵循的路线或轨迹是路径</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Path</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p>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12249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62431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47891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65326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18189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17575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19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6903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从儿童习得语言的角度来探究跨语言空间表征的差异</a:t>
            </a:r>
          </a:p>
        </p:txBody>
      </p:sp>
      <p:sp>
        <p:nvSpPr>
          <p:cNvPr id="4" name="灯片编号占位符 3"/>
          <p:cNvSpPr>
            <a:spLocks noGrp="1"/>
          </p:cNvSpPr>
          <p:nvPr>
            <p:ph type="sldNum" sz="quarter" idx="5"/>
          </p:nvPr>
        </p:nvSpPr>
        <p:spPr/>
        <p:txBody>
          <a:bodyPr/>
          <a:lstStyle/>
          <a:p>
            <a:fld id="{62979AEE-EC6B-4B88-83E1-B23D1A5EAD08}" type="slidenum">
              <a:rPr lang="zh-CN" altLang="en-US" smtClean="0"/>
              <a:t>2</a:t>
            </a:fld>
            <a:endParaRPr lang="zh-CN" altLang="en-US"/>
          </a:p>
        </p:txBody>
      </p:sp>
    </p:spTree>
    <p:extLst>
      <p:ext uri="{BB962C8B-B14F-4D97-AF65-F5344CB8AC3E}">
        <p14:creationId xmlns:p14="http://schemas.microsoft.com/office/powerpoint/2010/main" val="3821361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773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上图所示的每个例子都可以看作是一个较大类别的场景类型的代表：</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(a)</a:t>
            </a:r>
            <a:r>
              <a:rPr lang="zh-CN" altLang="en-US" sz="1200" b="0" i="0" kern="1200" dirty="0">
                <a:solidFill>
                  <a:schemeClr val="tx1"/>
                </a:solidFill>
                <a:effectLst/>
                <a:latin typeface="+mn-lt"/>
                <a:ea typeface="+mn-ea"/>
                <a:cs typeface="+mn-cs"/>
              </a:rPr>
              <a:t>从下支撑</a:t>
            </a:r>
            <a:r>
              <a:rPr lang="en-US" altLang="zh-CN" sz="1200" dirty="0">
                <a:solidFill>
                  <a:srgbClr val="231F20"/>
                </a:solidFill>
                <a:effectLst/>
                <a:latin typeface="TimesNRExpertMT"/>
              </a:rPr>
              <a:t>support from below </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例如</a:t>
            </a:r>
            <a:r>
              <a:rPr lang="en-US" altLang="zh-CN" sz="1200" b="0" i="0" kern="1200" dirty="0">
                <a:solidFill>
                  <a:schemeClr val="tx1"/>
                </a:solidFill>
                <a:effectLst/>
                <a:latin typeface="+mn-lt"/>
                <a:ea typeface="+mn-ea"/>
                <a:cs typeface="+mn-cs"/>
              </a:rPr>
              <a:t>cup on table);</a:t>
            </a:r>
          </a:p>
          <a:p>
            <a:r>
              <a:rPr lang="en-US" altLang="zh-CN" sz="1200" b="0" i="0" kern="1200" dirty="0">
                <a:solidFill>
                  <a:schemeClr val="tx1"/>
                </a:solidFill>
                <a:effectLst/>
                <a:latin typeface="+mn-lt"/>
                <a:ea typeface="+mn-ea"/>
                <a:cs typeface="+mn-cs"/>
              </a:rPr>
              <a:t>(b)“</a:t>
            </a:r>
            <a:r>
              <a:rPr lang="zh-CN" altLang="en-US" sz="1200" b="0" i="0" kern="1200" dirty="0">
                <a:solidFill>
                  <a:schemeClr val="tx1"/>
                </a:solidFill>
                <a:effectLst/>
                <a:latin typeface="+mn-lt"/>
                <a:ea typeface="+mn-ea"/>
                <a:cs typeface="+mn-cs"/>
              </a:rPr>
              <a:t>粘性”附着“</a:t>
            </a:r>
            <a:r>
              <a:rPr lang="en-US" altLang="zh-CN" sz="1200" b="0" i="0" kern="1200" dirty="0">
                <a:solidFill>
                  <a:schemeClr val="tx1"/>
                </a:solidFill>
                <a:effectLst/>
                <a:latin typeface="+mn-lt"/>
                <a:ea typeface="+mn-ea"/>
                <a:cs typeface="+mn-cs"/>
              </a:rPr>
              <a:t>cling</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attachment(</a:t>
            </a:r>
            <a:r>
              <a:rPr lang="zh-CN" altLang="en-US" sz="1200" b="0" i="0" kern="1200" dirty="0">
                <a:solidFill>
                  <a:schemeClr val="tx1"/>
                </a:solidFill>
                <a:effectLst/>
                <a:latin typeface="+mn-lt"/>
                <a:ea typeface="+mn-ea"/>
                <a:cs typeface="+mn-cs"/>
              </a:rPr>
              <a:t>附着力</a:t>
            </a:r>
            <a:r>
              <a:rPr lang="en-US" altLang="zh-CN" sz="1200" b="0" i="0" kern="1200" dirty="0">
                <a:solidFill>
                  <a:schemeClr val="tx1"/>
                </a:solidFill>
                <a:effectLst/>
                <a:latin typeface="+mn-lt"/>
                <a:ea typeface="+mn-ea"/>
                <a:cs typeface="+mn-cs"/>
              </a:rPr>
              <a:t>adhesion</a:t>
            </a:r>
            <a:r>
              <a:rPr lang="zh-CN" altLang="en-US" sz="1200" b="0" i="0" kern="1200" dirty="0">
                <a:solidFill>
                  <a:schemeClr val="tx1"/>
                </a:solidFill>
                <a:effectLst/>
                <a:latin typeface="+mn-lt"/>
                <a:ea typeface="+mn-ea"/>
                <a:cs typeface="+mn-cs"/>
              </a:rPr>
              <a:t>或表面张力</a:t>
            </a:r>
            <a:r>
              <a:rPr lang="en-US" altLang="zh-CN" sz="1200" b="0" i="0" kern="1200" dirty="0">
                <a:solidFill>
                  <a:schemeClr val="tx1"/>
                </a:solidFill>
                <a:effectLst/>
                <a:latin typeface="+mn-lt"/>
                <a:ea typeface="+mn-ea"/>
                <a:cs typeface="+mn-cs"/>
              </a:rPr>
              <a:t>surface tension</a:t>
            </a:r>
            <a:r>
              <a:rPr lang="zh-CN" altLang="en-US" sz="1200" b="0" i="0" kern="1200" dirty="0">
                <a:solidFill>
                  <a:schemeClr val="tx1"/>
                </a:solidFill>
                <a:effectLst/>
                <a:latin typeface="+mn-lt"/>
                <a:ea typeface="+mn-ea"/>
                <a:cs typeface="+mn-cs"/>
              </a:rPr>
              <a:t>，例如</a:t>
            </a:r>
            <a:r>
              <a:rPr lang="en-US" altLang="zh-CN" sz="1200" b="0" i="0" kern="1200" dirty="0" err="1">
                <a:solidFill>
                  <a:schemeClr val="tx1"/>
                </a:solidFill>
                <a:effectLst/>
                <a:latin typeface="+mn-lt"/>
                <a:ea typeface="+mn-ea"/>
                <a:cs typeface="+mn-cs"/>
              </a:rPr>
              <a:t>bandaid</a:t>
            </a:r>
            <a:r>
              <a:rPr lang="en-US" altLang="zh-CN" sz="1200" b="0" i="0" kern="1200" dirty="0">
                <a:solidFill>
                  <a:schemeClr val="tx1"/>
                </a:solidFill>
                <a:effectLst/>
                <a:latin typeface="+mn-lt"/>
                <a:ea typeface="+mn-ea"/>
                <a:cs typeface="+mn-cs"/>
              </a:rPr>
              <a:t> on leg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rain drops on window);</a:t>
            </a:r>
          </a:p>
          <a:p>
            <a:r>
              <a:rPr lang="en-US" altLang="zh-CN" sz="1200" b="0" i="0" kern="1200" dirty="0">
                <a:solidFill>
                  <a:schemeClr val="tx1"/>
                </a:solidFill>
                <a:effectLst/>
                <a:latin typeface="+mn-lt"/>
                <a:ea typeface="+mn-ea"/>
                <a:cs typeface="+mn-cs"/>
              </a:rPr>
              <a:t>(c)</a:t>
            </a:r>
            <a:r>
              <a:rPr lang="zh-CN" altLang="en-US" sz="1200" b="0" i="0" kern="1200" dirty="0">
                <a:solidFill>
                  <a:schemeClr val="tx1"/>
                </a:solidFill>
                <a:effectLst/>
                <a:latin typeface="+mn-lt"/>
                <a:ea typeface="+mn-ea"/>
                <a:cs typeface="+mn-cs"/>
              </a:rPr>
              <a:t>悬挂在</a:t>
            </a:r>
            <a:r>
              <a:rPr lang="en-US" altLang="zh-CN" sz="1200" b="0" i="0" kern="1200" dirty="0">
                <a:solidFill>
                  <a:schemeClr val="tx1"/>
                </a:solidFill>
                <a:effectLst/>
                <a:latin typeface="+mn-lt"/>
                <a:ea typeface="+mn-ea"/>
                <a:cs typeface="+mn-cs"/>
              </a:rPr>
              <a:t>/ against hanging over/against(</a:t>
            </a:r>
            <a:r>
              <a:rPr lang="zh-CN" altLang="en-US" sz="1200" b="0" i="0" kern="1200" dirty="0">
                <a:solidFill>
                  <a:schemeClr val="tx1"/>
                </a:solidFill>
                <a:effectLst/>
                <a:latin typeface="+mn-lt"/>
                <a:ea typeface="+mn-ea"/>
                <a:cs typeface="+mn-cs"/>
              </a:rPr>
              <a:t>如墙上的图片</a:t>
            </a:r>
            <a:r>
              <a:rPr lang="en-US" altLang="zh-CN" sz="1200" b="0" i="0" kern="1200" dirty="0">
                <a:solidFill>
                  <a:schemeClr val="tx1"/>
                </a:solidFill>
                <a:effectLst/>
                <a:latin typeface="+mn-lt"/>
                <a:ea typeface="+mn-ea"/>
                <a:cs typeface="+mn-cs"/>
              </a:rPr>
              <a:t>picture on wall</a:t>
            </a:r>
            <a:r>
              <a:rPr lang="zh-CN" altLang="en-US" sz="1200" b="0" i="0" kern="1200" dirty="0">
                <a:solidFill>
                  <a:schemeClr val="tx1"/>
                </a:solidFill>
                <a:effectLst/>
                <a:latin typeface="+mn-lt"/>
                <a:ea typeface="+mn-ea"/>
                <a:cs typeface="+mn-cs"/>
              </a:rPr>
              <a:t>，扶手上的外套</a:t>
            </a:r>
            <a:r>
              <a:rPr lang="en-US" altLang="zh-CN" sz="1200" b="0" i="0" kern="1200" dirty="0">
                <a:solidFill>
                  <a:schemeClr val="tx1"/>
                </a:solidFill>
                <a:effectLst/>
                <a:latin typeface="+mn-lt"/>
                <a:ea typeface="+mn-ea"/>
                <a:cs typeface="+mn-cs"/>
              </a:rPr>
              <a:t>coat on bannister);</a:t>
            </a:r>
          </a:p>
          <a:p>
            <a:r>
              <a:rPr lang="en-US" altLang="zh-CN" sz="1200" b="0" i="0" kern="1200" dirty="0">
                <a:solidFill>
                  <a:schemeClr val="tx1"/>
                </a:solidFill>
                <a:effectLst/>
                <a:latin typeface="+mn-lt"/>
                <a:ea typeface="+mn-ea"/>
                <a:cs typeface="+mn-cs"/>
              </a:rPr>
              <a:t>(d)</a:t>
            </a:r>
            <a:r>
              <a:rPr lang="zh-CN" altLang="en-US" sz="1200" b="0" i="0" kern="1200" dirty="0">
                <a:solidFill>
                  <a:schemeClr val="tx1"/>
                </a:solidFill>
                <a:effectLst/>
                <a:latin typeface="+mn-lt"/>
                <a:ea typeface="+mn-ea"/>
                <a:cs typeface="+mn-cs"/>
              </a:rPr>
              <a:t>固定附着</a:t>
            </a:r>
            <a:r>
              <a:rPr lang="en-US" altLang="zh-CN" sz="1200" b="0" i="0" kern="1200" dirty="0">
                <a:solidFill>
                  <a:schemeClr val="tx1"/>
                </a:solidFill>
                <a:effectLst/>
                <a:latin typeface="+mn-lt"/>
                <a:ea typeface="+mn-ea"/>
                <a:cs typeface="+mn-cs"/>
              </a:rPr>
              <a:t>fixed attachment(handle on door</a:t>
            </a:r>
            <a:r>
              <a:rPr lang="zh-CN" altLang="en-US" sz="1200" b="0" i="0" kern="1200" dirty="0">
                <a:solidFill>
                  <a:schemeClr val="tx1"/>
                </a:solidFill>
                <a:effectLst/>
                <a:latin typeface="+mn-lt"/>
                <a:ea typeface="+mn-ea"/>
                <a:cs typeface="+mn-cs"/>
              </a:rPr>
              <a:t>门上把手、</a:t>
            </a:r>
            <a:r>
              <a:rPr lang="en-US" altLang="zh-CN" sz="1200" b="0" i="0" kern="1200" dirty="0">
                <a:solidFill>
                  <a:schemeClr val="tx1"/>
                </a:solidFill>
                <a:effectLst/>
                <a:latin typeface="+mn-lt"/>
                <a:ea typeface="+mn-ea"/>
                <a:cs typeface="+mn-cs"/>
              </a:rPr>
              <a:t>telephone on wall</a:t>
            </a:r>
            <a:r>
              <a:rPr lang="zh-CN" altLang="en-US" sz="1200" b="0" i="0" kern="1200" dirty="0">
                <a:solidFill>
                  <a:schemeClr val="tx1"/>
                </a:solidFill>
                <a:effectLst/>
                <a:latin typeface="+mn-lt"/>
                <a:ea typeface="+mn-ea"/>
                <a:cs typeface="+mn-cs"/>
              </a:rPr>
              <a:t>墙上电话</a:t>
            </a:r>
            <a:r>
              <a:rPr lang="en-US" altLang="zh-CN" sz="1200" b="0" i="0" kern="1200" dirty="0">
                <a:solidFill>
                  <a:schemeClr val="tx1"/>
                </a:solidFill>
                <a:effectLst/>
                <a:latin typeface="+mn-lt"/>
                <a:ea typeface="+mn-ea"/>
                <a:cs typeface="+mn-cs"/>
              </a:rPr>
              <a:t>);</a:t>
            </a:r>
          </a:p>
          <a:p>
            <a:r>
              <a:rPr lang="en-US" altLang="zh-CN" sz="1200" b="0" i="0" kern="1200" dirty="0">
                <a:solidFill>
                  <a:schemeClr val="tx1"/>
                </a:solidFill>
                <a:effectLst/>
                <a:latin typeface="+mn-lt"/>
                <a:ea typeface="+mn-ea"/>
                <a:cs typeface="+mn-cs"/>
              </a:rPr>
              <a:t>(e)</a:t>
            </a:r>
            <a:r>
              <a:rPr lang="zh-CN" altLang="en-US" sz="1200" b="0" i="0" kern="1200" dirty="0">
                <a:solidFill>
                  <a:schemeClr val="tx1"/>
                </a:solidFill>
                <a:effectLst/>
                <a:latin typeface="+mn-lt"/>
                <a:ea typeface="+mn-ea"/>
                <a:cs typeface="+mn-cs"/>
              </a:rPr>
              <a:t>点对点连接</a:t>
            </a:r>
            <a:r>
              <a:rPr lang="en-US" altLang="zh-CN" sz="1200" b="0" i="0" kern="1200" dirty="0">
                <a:solidFill>
                  <a:schemeClr val="tx1"/>
                </a:solidFill>
                <a:effectLst/>
                <a:latin typeface="+mn-lt"/>
                <a:ea typeface="+mn-ea"/>
                <a:cs typeface="+mn-cs"/>
              </a:rPr>
              <a:t>point-to-point attachment(</a:t>
            </a:r>
            <a:r>
              <a:rPr lang="zh-CN" altLang="en-US" sz="1200" b="0" i="0" kern="1200" dirty="0">
                <a:solidFill>
                  <a:schemeClr val="tx1"/>
                </a:solidFill>
                <a:effectLst/>
                <a:latin typeface="+mn-lt"/>
                <a:ea typeface="+mn-ea"/>
                <a:cs typeface="+mn-cs"/>
              </a:rPr>
              <a:t>如</a:t>
            </a:r>
            <a:r>
              <a:rPr lang="en-US" altLang="zh-CN" sz="1200" b="0" i="0" kern="1200" dirty="0">
                <a:solidFill>
                  <a:schemeClr val="tx1"/>
                </a:solidFill>
                <a:effectLst/>
                <a:latin typeface="+mn-lt"/>
                <a:ea typeface="+mn-ea"/>
                <a:cs typeface="+mn-cs"/>
              </a:rPr>
              <a:t>apple on twig</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balloon on string);</a:t>
            </a:r>
          </a:p>
          <a:p>
            <a:r>
              <a:rPr lang="en-US" altLang="zh-CN" sz="1200" b="0" i="0" kern="1200" dirty="0">
                <a:solidFill>
                  <a:schemeClr val="tx1"/>
                </a:solidFill>
                <a:effectLst/>
                <a:latin typeface="+mn-lt"/>
                <a:ea typeface="+mn-ea"/>
                <a:cs typeface="+mn-cs"/>
              </a:rPr>
              <a:t>(f)</a:t>
            </a:r>
            <a:r>
              <a:rPr lang="zh-CN" altLang="en-US" sz="1200" b="0" i="0" kern="1200" dirty="0">
                <a:solidFill>
                  <a:schemeClr val="tx1"/>
                </a:solidFill>
                <a:effectLst/>
                <a:latin typeface="+mn-lt"/>
                <a:ea typeface="+mn-ea"/>
                <a:cs typeface="+mn-cs"/>
              </a:rPr>
              <a:t>完全包含</a:t>
            </a:r>
            <a:r>
              <a:rPr lang="en-US" altLang="zh-CN" sz="1200" b="0" i="0" kern="1200" dirty="0">
                <a:solidFill>
                  <a:schemeClr val="tx1"/>
                </a:solidFill>
                <a:effectLst/>
                <a:latin typeface="+mn-lt"/>
                <a:ea typeface="+mn-ea"/>
                <a:cs typeface="+mn-cs"/>
              </a:rPr>
              <a:t>full inclusion(</a:t>
            </a:r>
            <a:r>
              <a:rPr lang="zh-CN" altLang="en-US" sz="1200" b="0" i="0" kern="1200" dirty="0">
                <a:solidFill>
                  <a:schemeClr val="tx1"/>
                </a:solidFill>
                <a:effectLst/>
                <a:latin typeface="+mn-lt"/>
                <a:ea typeface="+mn-ea"/>
                <a:cs typeface="+mn-cs"/>
              </a:rPr>
              <a:t>例如碗里的苹果</a:t>
            </a:r>
            <a:r>
              <a:rPr lang="en-US" altLang="zh-CN" sz="1200" b="0" i="0" kern="1200" dirty="0">
                <a:solidFill>
                  <a:schemeClr val="tx1"/>
                </a:solidFill>
                <a:effectLst/>
                <a:latin typeface="+mn-lt"/>
                <a:ea typeface="+mn-ea"/>
                <a:cs typeface="+mn-cs"/>
              </a:rPr>
              <a:t>apple in bowl</a:t>
            </a:r>
            <a:r>
              <a:rPr lang="zh-CN" altLang="en-US" sz="1200" b="0" i="0" kern="1200" dirty="0">
                <a:solidFill>
                  <a:schemeClr val="tx1"/>
                </a:solidFill>
                <a:effectLst/>
                <a:latin typeface="+mn-lt"/>
                <a:ea typeface="+mn-ea"/>
                <a:cs typeface="+mn-cs"/>
              </a:rPr>
              <a:t>，笼子里的兔子</a:t>
            </a:r>
            <a:r>
              <a:rPr lang="en-US" altLang="zh-CN" sz="1200" b="0" i="0" kern="1200" dirty="0">
                <a:solidFill>
                  <a:schemeClr val="tx1"/>
                </a:solidFill>
                <a:effectLst/>
                <a:latin typeface="+mn-lt"/>
                <a:ea typeface="+mn-ea"/>
                <a:cs typeface="+mn-cs"/>
              </a:rPr>
              <a:t>rabbit in cage)</a:t>
            </a:r>
            <a:r>
              <a:rPr lang="zh-CN" altLang="en-US" sz="1200" b="0" i="0" kern="1200" dirty="0">
                <a:solidFill>
                  <a:schemeClr val="tx1"/>
                </a:solidFill>
                <a:effectLst/>
                <a:latin typeface="+mn-lt"/>
                <a:ea typeface="+mn-ea"/>
                <a:cs typeface="+mn-cs"/>
              </a:rPr>
              <a:t>。</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除某些例外情况外，每种类型下的空间配置在每种语言中都是用相同的空间词编码的。</a:t>
            </a:r>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724254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40795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715470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593502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1606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724837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059369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）“桌上的杯子”。因此，在（</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）“墙上的画”中，背景物体，墙，从侧面而不是从下面提供支撑，但它仍然是一个表面。在（</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）“树枝上的苹果”中，背景已经缩小到一个点，支撑物来自上面。没有什么可以规定语言在这两种情况下都必须使用“</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类型的语素，但如果这样做，它更可能用于（</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）而不是（</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），如果它用于（</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），它也将用于（</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965773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树枝上的苹果（</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）当然不是真的包含在树枝里，而是附着在树枝上的。一种语言显然可以选择把附着在一个外表面或点上作为一种“结合</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incorporation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”，更像（</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）中的包容</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，而不是（</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）中的并列</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juxtapositon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29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8839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044008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通过有机关系或螺丝钉紧密地连接，对于（</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）“树枝上的苹果”和（</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）“门上的把手”，显然比通过粘合</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adhesion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）“腿上的绷带”）更容易理解，因此如果一种语言对（</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）使用“</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型语素，它也会对（</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）使用“</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型语素。</a:t>
            </a:r>
            <a:endPar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26802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021223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05420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501674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5661976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332362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406221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096825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931988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39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57880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991318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916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46847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显然还需要进行更多的研究，以确定是否明智地将空间的先验相似性梯度归功于儿童，如果是的话，如何最好地描述这种梯度。同样需要研究的是，一些划分梯度的方法是否天生就比其他方法更适合儿童。但沿着这些思路进行的研究最终可能会得出一个比目前儿童空间分类的概念倾向更好的图像。</a:t>
            </a:r>
          </a:p>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726641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091333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010614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499204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207785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953053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797573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49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05828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900"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599094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937470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8113084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619777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905734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03984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988281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210596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058733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289807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59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27618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900"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1088697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816769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375800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199585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874223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382026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72823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66</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6161350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150271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68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6589964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75D99-2AE7-49F1-BB03-59E2BF5579C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780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1254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5623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84651">
              <a:defRPr/>
            </a:pPr>
            <a:fld id="{C2A75D99-2AE7-49F1-BB03-59E2BF5579C1}" type="slidenum">
              <a:rPr lang="zh-CN" altLang="en-US">
                <a:solidFill>
                  <a:prstClr val="black"/>
                </a:solidFill>
                <a:latin typeface="等线" panose="020F0502020204030204"/>
                <a:ea typeface="等线" panose="02010600030101010101" pitchFamily="2" charset="-122"/>
              </a:rPr>
              <a:pPr defTabSz="984651">
                <a:defRPr/>
              </a:pPr>
              <a:t>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349480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06296C0-E8A8-4ABD-980C-DC99A7F42D7F}"/>
              </a:ext>
            </a:extLst>
          </p:cNvPr>
          <p:cNvPicPr>
            <a:picLocks noChangeAspect="1"/>
          </p:cNvPicPr>
          <p:nvPr userDrawn="1"/>
        </p:nvPicPr>
        <p:blipFill>
          <a:blip r:embed="rId2"/>
          <a:stretch>
            <a:fillRect/>
          </a:stretch>
        </p:blipFill>
        <p:spPr>
          <a:xfrm>
            <a:off x="0" y="0"/>
            <a:ext cx="12192000" cy="3357217"/>
          </a:xfrm>
          <a:prstGeom prst="rect">
            <a:avLst/>
          </a:prstGeom>
        </p:spPr>
      </p:pic>
      <p:sp>
        <p:nvSpPr>
          <p:cNvPr id="4" name="矩形 3">
            <a:extLst>
              <a:ext uri="{FF2B5EF4-FFF2-40B4-BE49-F238E27FC236}">
                <a16:creationId xmlns:a16="http://schemas.microsoft.com/office/drawing/2014/main" id="{4BC187F1-42E5-4383-AC3D-83B120CDE410}"/>
              </a:ext>
            </a:extLst>
          </p:cNvPr>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F7087F57-B8B2-4F52-943A-08BE08AC8C9F}"/>
              </a:ext>
            </a:extLst>
          </p:cNvPr>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ACAC108B-5150-431E-B389-3B1F46A2B67E}"/>
              </a:ext>
            </a:extLst>
          </p:cNvPr>
          <p:cNvGrpSpPr/>
          <p:nvPr userDrawn="1"/>
        </p:nvGrpSpPr>
        <p:grpSpPr>
          <a:xfrm>
            <a:off x="5410200" y="2670375"/>
            <a:ext cx="1371600" cy="1368402"/>
            <a:chOff x="2105799" y="20055838"/>
            <a:chExt cx="6748090" cy="6732363"/>
          </a:xfrm>
          <a:solidFill>
            <a:srgbClr val="8B0012">
              <a:alpha val="80000"/>
            </a:srgbClr>
          </a:solidFill>
        </p:grpSpPr>
        <p:sp>
          <p:nvSpPr>
            <p:cNvPr id="7" name="Freeform 8">
              <a:extLst>
                <a:ext uri="{FF2B5EF4-FFF2-40B4-BE49-F238E27FC236}">
                  <a16:creationId xmlns:a16="http://schemas.microsoft.com/office/drawing/2014/main" id="{A4BB1E0C-3B71-494C-90A5-5E83B05763C4}"/>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8" name="Freeform 42">
              <a:extLst>
                <a:ext uri="{FF2B5EF4-FFF2-40B4-BE49-F238E27FC236}">
                  <a16:creationId xmlns:a16="http://schemas.microsoft.com/office/drawing/2014/main" id="{9C922C0C-6676-4220-A57A-6A60B760EC5E}"/>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9" name="Freeform 43">
              <a:extLst>
                <a:ext uri="{FF2B5EF4-FFF2-40B4-BE49-F238E27FC236}">
                  <a16:creationId xmlns:a16="http://schemas.microsoft.com/office/drawing/2014/main" id="{13B11B68-25F0-45BA-8167-7E67FD4D1E0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0" name="Freeform 44">
              <a:extLst>
                <a:ext uri="{FF2B5EF4-FFF2-40B4-BE49-F238E27FC236}">
                  <a16:creationId xmlns:a16="http://schemas.microsoft.com/office/drawing/2014/main" id="{3AA3C9BE-308B-42E0-B388-8B9594616391}"/>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1" name="Freeform 45">
              <a:extLst>
                <a:ext uri="{FF2B5EF4-FFF2-40B4-BE49-F238E27FC236}">
                  <a16:creationId xmlns:a16="http://schemas.microsoft.com/office/drawing/2014/main" id="{2270AF1B-A34B-4183-AA58-499F7FC92BEA}"/>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2" name="Freeform 46">
              <a:extLst>
                <a:ext uri="{FF2B5EF4-FFF2-40B4-BE49-F238E27FC236}">
                  <a16:creationId xmlns:a16="http://schemas.microsoft.com/office/drawing/2014/main" id="{1648A05A-8C9B-4DCB-ADF5-C0E9CA804EF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3" name="Freeform 47">
              <a:extLst>
                <a:ext uri="{FF2B5EF4-FFF2-40B4-BE49-F238E27FC236}">
                  <a16:creationId xmlns:a16="http://schemas.microsoft.com/office/drawing/2014/main" id="{780F1822-408A-4D9E-A7BB-5649D8459E2F}"/>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4" name="Freeform 48">
              <a:extLst>
                <a:ext uri="{FF2B5EF4-FFF2-40B4-BE49-F238E27FC236}">
                  <a16:creationId xmlns:a16="http://schemas.microsoft.com/office/drawing/2014/main" id="{D7B27305-F882-49EB-B5D1-DAD265B8F59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5" name="Freeform 49">
              <a:extLst>
                <a:ext uri="{FF2B5EF4-FFF2-40B4-BE49-F238E27FC236}">
                  <a16:creationId xmlns:a16="http://schemas.microsoft.com/office/drawing/2014/main" id="{1C88A9B0-6500-44EB-B523-6AB8CF2E5B5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6" name="Freeform 50">
              <a:extLst>
                <a:ext uri="{FF2B5EF4-FFF2-40B4-BE49-F238E27FC236}">
                  <a16:creationId xmlns:a16="http://schemas.microsoft.com/office/drawing/2014/main" id="{02B0BE86-EC4F-4A7E-B284-3AA3AEE5F3B5}"/>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7" name="Freeform 51">
              <a:extLst>
                <a:ext uri="{FF2B5EF4-FFF2-40B4-BE49-F238E27FC236}">
                  <a16:creationId xmlns:a16="http://schemas.microsoft.com/office/drawing/2014/main" id="{D646E307-5A0C-4184-9829-2D12C5F1D732}"/>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8" name="Freeform 52">
              <a:extLst>
                <a:ext uri="{FF2B5EF4-FFF2-40B4-BE49-F238E27FC236}">
                  <a16:creationId xmlns:a16="http://schemas.microsoft.com/office/drawing/2014/main" id="{1213DF27-0675-40E1-AF04-500FEC47309C}"/>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53">
              <a:extLst>
                <a:ext uri="{FF2B5EF4-FFF2-40B4-BE49-F238E27FC236}">
                  <a16:creationId xmlns:a16="http://schemas.microsoft.com/office/drawing/2014/main" id="{78B921DD-11CC-425E-A465-F4034A5A080D}"/>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54">
              <a:extLst>
                <a:ext uri="{FF2B5EF4-FFF2-40B4-BE49-F238E27FC236}">
                  <a16:creationId xmlns:a16="http://schemas.microsoft.com/office/drawing/2014/main" id="{E251C559-AD0A-4238-9C00-053CFAFCF5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5">
              <a:extLst>
                <a:ext uri="{FF2B5EF4-FFF2-40B4-BE49-F238E27FC236}">
                  <a16:creationId xmlns:a16="http://schemas.microsoft.com/office/drawing/2014/main" id="{22DC21C7-7AEE-4789-B295-78B5A39F5F1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Freeform 56">
              <a:extLst>
                <a:ext uri="{FF2B5EF4-FFF2-40B4-BE49-F238E27FC236}">
                  <a16:creationId xmlns:a16="http://schemas.microsoft.com/office/drawing/2014/main" id="{2089A1EF-769C-4B32-ACB7-0843ADFE09AA}"/>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3" name="Freeform 57">
              <a:extLst>
                <a:ext uri="{FF2B5EF4-FFF2-40B4-BE49-F238E27FC236}">
                  <a16:creationId xmlns:a16="http://schemas.microsoft.com/office/drawing/2014/main" id="{89065D5C-2F82-4B9C-9DCF-556527D2755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4" name="Freeform 58">
              <a:extLst>
                <a:ext uri="{FF2B5EF4-FFF2-40B4-BE49-F238E27FC236}">
                  <a16:creationId xmlns:a16="http://schemas.microsoft.com/office/drawing/2014/main" id="{63D30659-2737-4732-A71C-025BE4A9E86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5" name="Freeform 59">
              <a:extLst>
                <a:ext uri="{FF2B5EF4-FFF2-40B4-BE49-F238E27FC236}">
                  <a16:creationId xmlns:a16="http://schemas.microsoft.com/office/drawing/2014/main" id="{26925B20-892F-495B-ACDF-9EC468A2C7C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6" name="Freeform 60">
              <a:extLst>
                <a:ext uri="{FF2B5EF4-FFF2-40B4-BE49-F238E27FC236}">
                  <a16:creationId xmlns:a16="http://schemas.microsoft.com/office/drawing/2014/main" id="{F4DFD42E-FD06-4DD4-BD5D-E8024A4948AB}"/>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7" name="Freeform 61">
              <a:extLst>
                <a:ext uri="{FF2B5EF4-FFF2-40B4-BE49-F238E27FC236}">
                  <a16:creationId xmlns:a16="http://schemas.microsoft.com/office/drawing/2014/main" id="{AFA1A6B6-4731-43D9-A6A3-8AFB9A5AE68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8" name="Freeform 62">
              <a:extLst>
                <a:ext uri="{FF2B5EF4-FFF2-40B4-BE49-F238E27FC236}">
                  <a16:creationId xmlns:a16="http://schemas.microsoft.com/office/drawing/2014/main" id="{7C89F33A-1343-45E8-91E5-F27A8457EA0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9" name="Freeform 71">
              <a:extLst>
                <a:ext uri="{FF2B5EF4-FFF2-40B4-BE49-F238E27FC236}">
                  <a16:creationId xmlns:a16="http://schemas.microsoft.com/office/drawing/2014/main" id="{592EB9D1-7BB9-4D0B-9C6E-355FA946B6E7}"/>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sp>
        <p:nvSpPr>
          <p:cNvPr id="36" name="文本占位符 35">
            <a:extLst>
              <a:ext uri="{FF2B5EF4-FFF2-40B4-BE49-F238E27FC236}">
                <a16:creationId xmlns:a16="http://schemas.microsoft.com/office/drawing/2014/main" id="{99EF31F4-C1DD-413E-8350-2A8F905B444F}"/>
              </a:ext>
            </a:extLst>
          </p:cNvPr>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itchFamily="34" charset="-122"/>
              </a:rPr>
              <a:t>模板</a:t>
            </a:r>
          </a:p>
        </p:txBody>
      </p:sp>
      <p:sp>
        <p:nvSpPr>
          <p:cNvPr id="41" name="文本占位符 37">
            <a:extLst>
              <a:ext uri="{FF2B5EF4-FFF2-40B4-BE49-F238E27FC236}">
                <a16:creationId xmlns:a16="http://schemas.microsoft.com/office/drawing/2014/main" id="{D6220974-BA97-4239-8B37-C87F7F2D4871}"/>
              </a:ext>
            </a:extLst>
          </p:cNvPr>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a:extLst>
              <a:ext uri="{FF2B5EF4-FFF2-40B4-BE49-F238E27FC236}">
                <a16:creationId xmlns:a16="http://schemas.microsoft.com/office/drawing/2014/main" id="{1E1C9D50-4952-418A-9BEE-D99198F6E380}"/>
              </a:ext>
            </a:extLst>
          </p:cNvPr>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a:extLst>
              <a:ext uri="{FF2B5EF4-FFF2-40B4-BE49-F238E27FC236}">
                <a16:creationId xmlns:a16="http://schemas.microsoft.com/office/drawing/2014/main" id="{62842471-F840-45CA-8087-A1D9DF3CA908}"/>
              </a:ext>
            </a:extLst>
          </p:cNvPr>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extLst>
      <p:ext uri="{BB962C8B-B14F-4D97-AF65-F5344CB8AC3E}">
        <p14:creationId xmlns:p14="http://schemas.microsoft.com/office/powerpoint/2010/main" val="94028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id="{73F46A27-B045-491C-8492-DC2AE1277C86}"/>
              </a:ext>
            </a:extLst>
          </p:cNvPr>
          <p:cNvGrpSpPr/>
          <p:nvPr userDrawn="1"/>
        </p:nvGrpSpPr>
        <p:grpSpPr>
          <a:xfrm>
            <a:off x="528706" y="867990"/>
            <a:ext cx="2433027" cy="0"/>
            <a:chOff x="7460343" y="1311756"/>
            <a:chExt cx="2433027" cy="0"/>
          </a:xfrm>
        </p:grpSpPr>
        <p:cxnSp>
          <p:nvCxnSpPr>
            <p:cNvPr id="64" name="直接连接符 63">
              <a:extLst>
                <a:ext uri="{FF2B5EF4-FFF2-40B4-BE49-F238E27FC236}">
                  <a16:creationId xmlns:a16="http://schemas.microsoft.com/office/drawing/2014/main" id="{B77B3D24-6FB9-41AF-8DFD-6DE7FAB86A89}"/>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sp>
        <p:nvSpPr>
          <p:cNvPr id="125" name="标题 1">
            <a:extLst>
              <a:ext uri="{FF2B5EF4-FFF2-40B4-BE49-F238E27FC236}">
                <a16:creationId xmlns:a16="http://schemas.microsoft.com/office/drawing/2014/main" id="{97EAA164-D07E-4BD8-8F25-2F9AABA01D6D}"/>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71" name="文本框 70">
            <a:extLst>
              <a:ext uri="{FF2B5EF4-FFF2-40B4-BE49-F238E27FC236}">
                <a16:creationId xmlns:a16="http://schemas.microsoft.com/office/drawing/2014/main" id="{A21D5F5E-4FB0-402A-AEA9-76C1EEB139D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2012846721"/>
      </p:ext>
    </p:extLst>
  </p:cSld>
  <p:clrMapOvr>
    <a:masterClrMapping/>
  </p:clrMapOvr>
  <p:extLst mod="1">
    <p:ext uri="{DCECCB84-F9BA-43D5-87BE-67443E8EF086}">
      <p15:sldGuideLst xmlns:p15="http://schemas.microsoft.com/office/powerpoint/2012/main">
        <p15:guide id="2" orient="horz">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57" name="灯片编号占位符 8">
            <a:extLst>
              <a:ext uri="{FF2B5EF4-FFF2-40B4-BE49-F238E27FC236}">
                <a16:creationId xmlns:a16="http://schemas.microsoft.com/office/drawing/2014/main" id="{EA30CFCD-47F5-4BDB-9235-4899110ACBB2}"/>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Tree>
    <p:extLst>
      <p:ext uri="{BB962C8B-B14F-4D97-AF65-F5344CB8AC3E}">
        <p14:creationId xmlns:p14="http://schemas.microsoft.com/office/powerpoint/2010/main" val="212679128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7467291-1F4D-4401-BBE0-17BCD8258297}"/>
              </a:ext>
            </a:extLst>
          </p:cNvPr>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163405212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6EEF3A2-ACC0-4E28-9306-12EF02038760}"/>
              </a:ext>
            </a:extLst>
          </p:cNvPr>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p>
        </p:txBody>
      </p:sp>
    </p:spTree>
    <p:extLst>
      <p:ext uri="{BB962C8B-B14F-4D97-AF65-F5344CB8AC3E}">
        <p14:creationId xmlns:p14="http://schemas.microsoft.com/office/powerpoint/2010/main" val="243287004"/>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66" name="图片占位符 65">
            <a:extLst>
              <a:ext uri="{FF2B5EF4-FFF2-40B4-BE49-F238E27FC236}">
                <a16:creationId xmlns:a16="http://schemas.microsoft.com/office/drawing/2014/main" id="{712652DD-B310-4939-8011-D71B950A1B21}"/>
              </a:ext>
            </a:extLst>
          </p:cNvPr>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p>
        </p:txBody>
      </p:sp>
    </p:spTree>
    <p:extLst>
      <p:ext uri="{BB962C8B-B14F-4D97-AF65-F5344CB8AC3E}">
        <p14:creationId xmlns:p14="http://schemas.microsoft.com/office/powerpoint/2010/main" val="191853661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32218AD9-0802-4E94-A545-7752B3A5C829}"/>
              </a:ext>
            </a:extLst>
          </p:cNvPr>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p>
        </p:txBody>
      </p:sp>
    </p:spTree>
    <p:extLst>
      <p:ext uri="{BB962C8B-B14F-4D97-AF65-F5344CB8AC3E}">
        <p14:creationId xmlns:p14="http://schemas.microsoft.com/office/powerpoint/2010/main" val="1442538106"/>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7931C1FA-5FE8-40DF-AC6E-9B6B0E4CC26F}"/>
              </a:ext>
            </a:extLst>
          </p:cNvPr>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3" name="图片占位符 2">
            <a:extLst>
              <a:ext uri="{FF2B5EF4-FFF2-40B4-BE49-F238E27FC236}">
                <a16:creationId xmlns:a16="http://schemas.microsoft.com/office/drawing/2014/main" id="{C7AF3ED8-1DE9-44A2-B853-FD2803EEAA0D}"/>
              </a:ext>
            </a:extLst>
          </p:cNvPr>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4" name="图片占位符 3">
            <a:extLst>
              <a:ext uri="{FF2B5EF4-FFF2-40B4-BE49-F238E27FC236}">
                <a16:creationId xmlns:a16="http://schemas.microsoft.com/office/drawing/2014/main" id="{DB0BFE19-92E2-432D-9E06-36F2A8747397}"/>
              </a:ext>
            </a:extLst>
          </p:cNvPr>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
        <p:nvSpPr>
          <p:cNvPr id="5" name="图片占位符 4">
            <a:extLst>
              <a:ext uri="{FF2B5EF4-FFF2-40B4-BE49-F238E27FC236}">
                <a16:creationId xmlns:a16="http://schemas.microsoft.com/office/drawing/2014/main" id="{F6FF85A4-C3A0-4D0C-92AF-6F4762E6DED8}"/>
              </a:ext>
            </a:extLst>
          </p:cNvPr>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p>
        </p:txBody>
      </p:sp>
    </p:spTree>
    <p:extLst>
      <p:ext uri="{BB962C8B-B14F-4D97-AF65-F5344CB8AC3E}">
        <p14:creationId xmlns:p14="http://schemas.microsoft.com/office/powerpoint/2010/main" val="337593451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
        <p:nvSpPr>
          <p:cNvPr id="64" name="文本框 63">
            <a:extLst>
              <a:ext uri="{FF2B5EF4-FFF2-40B4-BE49-F238E27FC236}">
                <a16:creationId xmlns:a16="http://schemas.microsoft.com/office/drawing/2014/main" id="{5714EDAB-B933-4491-9DBA-4C7C4FD8E939}"/>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24439797-4BE0-4F81-A8CC-64A6D9187FF8}"/>
              </a:ext>
            </a:extLst>
          </p:cNvPr>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p>
        </p:txBody>
      </p:sp>
    </p:spTree>
    <p:extLst>
      <p:ext uri="{BB962C8B-B14F-4D97-AF65-F5344CB8AC3E}">
        <p14:creationId xmlns:p14="http://schemas.microsoft.com/office/powerpoint/2010/main" val="3194131244"/>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E936D758-58FF-4E8C-86BD-EB1FD279A69D}"/>
              </a:ext>
            </a:extLst>
          </p:cNvPr>
          <p:cNvSpPr>
            <a:spLocks noGrp="1"/>
          </p:cNvSpPr>
          <p:nvPr>
            <p:ph type="pic" idx="10"/>
          </p:nvPr>
        </p:nvSpPr>
        <p:spPr>
          <a:xfrm>
            <a:off x="2546350" y="1186670"/>
            <a:ext cx="6170930" cy="2242330"/>
          </a:xfrm>
        </p:spPr>
        <p:txBody>
          <a:bodyPr/>
          <a:lstStyle/>
          <a:p>
            <a:endParaRPr lang="zh-CN" altLang="en-US"/>
          </a:p>
        </p:txBody>
      </p:sp>
      <p:sp>
        <p:nvSpPr>
          <p:cNvPr id="3" name="图片占位符 2">
            <a:extLst>
              <a:ext uri="{FF2B5EF4-FFF2-40B4-BE49-F238E27FC236}">
                <a16:creationId xmlns:a16="http://schemas.microsoft.com/office/drawing/2014/main" id="{E5320648-7829-4F87-AE28-FE15F9A53BCF}"/>
              </a:ext>
            </a:extLst>
          </p:cNvPr>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a:extLst>
              <a:ext uri="{FF2B5EF4-FFF2-40B4-BE49-F238E27FC236}">
                <a16:creationId xmlns:a16="http://schemas.microsoft.com/office/drawing/2014/main" id="{A979AC8D-DFBA-44CD-BCB5-C9CCA905B1FD}"/>
              </a:ext>
            </a:extLst>
          </p:cNvPr>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a:extLst>
              <a:ext uri="{FF2B5EF4-FFF2-40B4-BE49-F238E27FC236}">
                <a16:creationId xmlns:a16="http://schemas.microsoft.com/office/drawing/2014/main" id="{B9DFBE81-F4AD-4D53-B8CE-49E335DF6821}"/>
              </a:ext>
            </a:extLst>
          </p:cNvPr>
          <p:cNvSpPr>
            <a:spLocks noGrp="1"/>
          </p:cNvSpPr>
          <p:nvPr>
            <p:ph type="pic" sz="quarter" idx="13"/>
          </p:nvPr>
        </p:nvSpPr>
        <p:spPr>
          <a:xfrm>
            <a:off x="8839200" y="1186670"/>
            <a:ext cx="2499360" cy="4767090"/>
          </a:xfrm>
          <a:prstGeom prst="rect">
            <a:avLst/>
          </a:prstGeom>
        </p:spPr>
        <p:txBody>
          <a:bodyPr/>
          <a:lstStyle/>
          <a:p>
            <a:endParaRPr lang="zh-CN" altLang="en-US"/>
          </a:p>
        </p:txBody>
      </p:sp>
    </p:spTree>
    <p:extLst>
      <p:ext uri="{BB962C8B-B14F-4D97-AF65-F5344CB8AC3E}">
        <p14:creationId xmlns:p14="http://schemas.microsoft.com/office/powerpoint/2010/main" val="4210740248"/>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
        <p:nvSpPr>
          <p:cNvPr id="2" name="图片占位符 1">
            <a:extLst>
              <a:ext uri="{FF2B5EF4-FFF2-40B4-BE49-F238E27FC236}">
                <a16:creationId xmlns:a16="http://schemas.microsoft.com/office/drawing/2014/main" id="{D35FCF2F-C01A-4F00-99E1-57D953605B1F}"/>
              </a:ext>
            </a:extLst>
          </p:cNvPr>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extLst>
      <p:ext uri="{BB962C8B-B14F-4D97-AF65-F5344CB8AC3E}">
        <p14:creationId xmlns:p14="http://schemas.microsoft.com/office/powerpoint/2010/main" val="384101591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a:extLst>
              <a:ext uri="{FF2B5EF4-FFF2-40B4-BE49-F238E27FC236}">
                <a16:creationId xmlns:a16="http://schemas.microsoft.com/office/drawing/2014/main" id="{4D6291A7-7416-4ABD-BDD5-1A52FB976A6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a:extLst>
              <a:ext uri="{FF2B5EF4-FFF2-40B4-BE49-F238E27FC236}">
                <a16:creationId xmlns:a16="http://schemas.microsoft.com/office/drawing/2014/main" id="{22F2AF65-774C-46B4-8BD3-F9EC13500DE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5" name="文本占位符 40">
            <a:extLst>
              <a:ext uri="{FF2B5EF4-FFF2-40B4-BE49-F238E27FC236}">
                <a16:creationId xmlns:a16="http://schemas.microsoft.com/office/drawing/2014/main" id="{E092B345-4879-4708-91A6-4E07DC6C11C0}"/>
              </a:ext>
            </a:extLst>
          </p:cNvPr>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6" name="文本占位符 40">
            <a:extLst>
              <a:ext uri="{FF2B5EF4-FFF2-40B4-BE49-F238E27FC236}">
                <a16:creationId xmlns:a16="http://schemas.microsoft.com/office/drawing/2014/main" id="{03810C05-3860-4CF4-B2C4-7B90D45455E3}"/>
              </a:ext>
            </a:extLst>
          </p:cNvPr>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7" name="文本占位符 40">
            <a:extLst>
              <a:ext uri="{FF2B5EF4-FFF2-40B4-BE49-F238E27FC236}">
                <a16:creationId xmlns:a16="http://schemas.microsoft.com/office/drawing/2014/main" id="{0A0C6CFA-9C78-45B1-B085-C2C99900D665}"/>
              </a:ext>
            </a:extLst>
          </p:cNvPr>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9" name="文本占位符 40">
            <a:extLst>
              <a:ext uri="{FF2B5EF4-FFF2-40B4-BE49-F238E27FC236}">
                <a16:creationId xmlns:a16="http://schemas.microsoft.com/office/drawing/2014/main" id="{6FA729E4-5DE0-4287-AF67-5FB2109F1BB2}"/>
              </a:ext>
            </a:extLst>
          </p:cNvPr>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50" name="文本框 49">
            <a:extLst>
              <a:ext uri="{FF2B5EF4-FFF2-40B4-BE49-F238E27FC236}">
                <a16:creationId xmlns:a16="http://schemas.microsoft.com/office/drawing/2014/main" id="{56A38F7D-163D-40CF-868C-B65E57289CD7}"/>
              </a:ext>
            </a:extLst>
          </p:cNvPr>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a:extLst>
              <a:ext uri="{FF2B5EF4-FFF2-40B4-BE49-F238E27FC236}">
                <a16:creationId xmlns:a16="http://schemas.microsoft.com/office/drawing/2014/main" id="{CDED66E5-4D15-407E-B9E9-A0489B585942}"/>
              </a:ext>
            </a:extLst>
          </p:cNvPr>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a:extLst>
              <a:ext uri="{FF2B5EF4-FFF2-40B4-BE49-F238E27FC236}">
                <a16:creationId xmlns:a16="http://schemas.microsoft.com/office/drawing/2014/main" id="{507C5DA2-D768-4F0B-A91A-C33F1FD9102B}"/>
              </a:ext>
            </a:extLst>
          </p:cNvPr>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a:extLst>
              <a:ext uri="{FF2B5EF4-FFF2-40B4-BE49-F238E27FC236}">
                <a16:creationId xmlns:a16="http://schemas.microsoft.com/office/drawing/2014/main" id="{A511A62B-B193-4739-A793-D7002B471A43}"/>
              </a:ext>
            </a:extLst>
          </p:cNvPr>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a:extLst>
              <a:ext uri="{FF2B5EF4-FFF2-40B4-BE49-F238E27FC236}">
                <a16:creationId xmlns:a16="http://schemas.microsoft.com/office/drawing/2014/main" id="{50134B45-47D8-49EC-B2C4-4ECBF0176BD7}"/>
              </a:ext>
            </a:extLst>
          </p:cNvPr>
          <p:cNvGrpSpPr/>
          <p:nvPr userDrawn="1"/>
        </p:nvGrpSpPr>
        <p:grpSpPr>
          <a:xfrm>
            <a:off x="2425132" y="3183822"/>
            <a:ext cx="1945700" cy="1941162"/>
            <a:chOff x="2105799" y="20055838"/>
            <a:chExt cx="6748090" cy="6732363"/>
          </a:xfrm>
          <a:solidFill>
            <a:schemeClr val="accent1"/>
          </a:solidFill>
        </p:grpSpPr>
        <p:sp>
          <p:nvSpPr>
            <p:cNvPr id="57" name="Freeform 8">
              <a:extLst>
                <a:ext uri="{FF2B5EF4-FFF2-40B4-BE49-F238E27FC236}">
                  <a16:creationId xmlns:a16="http://schemas.microsoft.com/office/drawing/2014/main" id="{3AFA21E4-54E4-474B-AB1C-59ABBA29DA26}"/>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42">
              <a:extLst>
                <a:ext uri="{FF2B5EF4-FFF2-40B4-BE49-F238E27FC236}">
                  <a16:creationId xmlns:a16="http://schemas.microsoft.com/office/drawing/2014/main" id="{38B24B0A-5539-4D2D-A7DD-73E521128A7A}"/>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43">
              <a:extLst>
                <a:ext uri="{FF2B5EF4-FFF2-40B4-BE49-F238E27FC236}">
                  <a16:creationId xmlns:a16="http://schemas.microsoft.com/office/drawing/2014/main" id="{E0E9CC68-E749-47CC-8EEF-B8B1D81C1F03}"/>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44">
              <a:extLst>
                <a:ext uri="{FF2B5EF4-FFF2-40B4-BE49-F238E27FC236}">
                  <a16:creationId xmlns:a16="http://schemas.microsoft.com/office/drawing/2014/main" id="{DB2F8014-13A0-4EED-9E54-018B50E7499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45">
              <a:extLst>
                <a:ext uri="{FF2B5EF4-FFF2-40B4-BE49-F238E27FC236}">
                  <a16:creationId xmlns:a16="http://schemas.microsoft.com/office/drawing/2014/main" id="{74ABE961-157F-44CB-B98E-6BC13D4BE116}"/>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46">
              <a:extLst>
                <a:ext uri="{FF2B5EF4-FFF2-40B4-BE49-F238E27FC236}">
                  <a16:creationId xmlns:a16="http://schemas.microsoft.com/office/drawing/2014/main" id="{A8EDD165-034A-405C-8387-D78D2A7E5008}"/>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47">
              <a:extLst>
                <a:ext uri="{FF2B5EF4-FFF2-40B4-BE49-F238E27FC236}">
                  <a16:creationId xmlns:a16="http://schemas.microsoft.com/office/drawing/2014/main" id="{7B6C6F1F-1F3E-4FDB-922F-9463383773F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48">
              <a:extLst>
                <a:ext uri="{FF2B5EF4-FFF2-40B4-BE49-F238E27FC236}">
                  <a16:creationId xmlns:a16="http://schemas.microsoft.com/office/drawing/2014/main" id="{29FCF922-820E-4CDB-86F9-1B2BFFAC1EB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49">
              <a:extLst>
                <a:ext uri="{FF2B5EF4-FFF2-40B4-BE49-F238E27FC236}">
                  <a16:creationId xmlns:a16="http://schemas.microsoft.com/office/drawing/2014/main" id="{BC9F70C6-EC0D-4FF5-BC12-B628A56E4AC2}"/>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0">
              <a:extLst>
                <a:ext uri="{FF2B5EF4-FFF2-40B4-BE49-F238E27FC236}">
                  <a16:creationId xmlns:a16="http://schemas.microsoft.com/office/drawing/2014/main" id="{22C93A2B-D2C4-4B41-AED7-1C8A35C4F4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51">
              <a:extLst>
                <a:ext uri="{FF2B5EF4-FFF2-40B4-BE49-F238E27FC236}">
                  <a16:creationId xmlns:a16="http://schemas.microsoft.com/office/drawing/2014/main" id="{49AA6AE9-EE4E-4805-8DAD-3192F29A00F6}"/>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52">
              <a:extLst>
                <a:ext uri="{FF2B5EF4-FFF2-40B4-BE49-F238E27FC236}">
                  <a16:creationId xmlns:a16="http://schemas.microsoft.com/office/drawing/2014/main" id="{58F96C6B-EC74-4E2B-BEFE-85CD9E272B8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53">
              <a:extLst>
                <a:ext uri="{FF2B5EF4-FFF2-40B4-BE49-F238E27FC236}">
                  <a16:creationId xmlns:a16="http://schemas.microsoft.com/office/drawing/2014/main" id="{B0809F50-496A-4255-B4DE-C9A321AB701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54">
              <a:extLst>
                <a:ext uri="{FF2B5EF4-FFF2-40B4-BE49-F238E27FC236}">
                  <a16:creationId xmlns:a16="http://schemas.microsoft.com/office/drawing/2014/main" id="{9F87CF65-112C-4ABD-B2D1-00BAFED667A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55">
              <a:extLst>
                <a:ext uri="{FF2B5EF4-FFF2-40B4-BE49-F238E27FC236}">
                  <a16:creationId xmlns:a16="http://schemas.microsoft.com/office/drawing/2014/main" id="{51971117-C1ED-4363-98CD-BF4F681FEB2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2" name="Freeform 56">
              <a:extLst>
                <a:ext uri="{FF2B5EF4-FFF2-40B4-BE49-F238E27FC236}">
                  <a16:creationId xmlns:a16="http://schemas.microsoft.com/office/drawing/2014/main" id="{A9659DA4-2A51-43A6-922C-5D9741A264C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3" name="Freeform 57">
              <a:extLst>
                <a:ext uri="{FF2B5EF4-FFF2-40B4-BE49-F238E27FC236}">
                  <a16:creationId xmlns:a16="http://schemas.microsoft.com/office/drawing/2014/main" id="{6D2AD94D-A2FC-47E6-9333-74F53AD4AD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4" name="Freeform 58">
              <a:extLst>
                <a:ext uri="{FF2B5EF4-FFF2-40B4-BE49-F238E27FC236}">
                  <a16:creationId xmlns:a16="http://schemas.microsoft.com/office/drawing/2014/main" id="{FBF04BC2-9173-4560-A801-C3E77FAFAD0D}"/>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5" name="Freeform 59">
              <a:extLst>
                <a:ext uri="{FF2B5EF4-FFF2-40B4-BE49-F238E27FC236}">
                  <a16:creationId xmlns:a16="http://schemas.microsoft.com/office/drawing/2014/main" id="{10B5FD19-1004-4FBB-A735-BADE89DBC32F}"/>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6" name="Freeform 60">
              <a:extLst>
                <a:ext uri="{FF2B5EF4-FFF2-40B4-BE49-F238E27FC236}">
                  <a16:creationId xmlns:a16="http://schemas.microsoft.com/office/drawing/2014/main" id="{E46D3E77-3956-4899-9133-7E5AB0838600}"/>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7" name="Freeform 61">
              <a:extLst>
                <a:ext uri="{FF2B5EF4-FFF2-40B4-BE49-F238E27FC236}">
                  <a16:creationId xmlns:a16="http://schemas.microsoft.com/office/drawing/2014/main" id="{8EC0140A-1488-4FC2-A47E-78B02853636C}"/>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8" name="Freeform 62">
              <a:extLst>
                <a:ext uri="{FF2B5EF4-FFF2-40B4-BE49-F238E27FC236}">
                  <a16:creationId xmlns:a16="http://schemas.microsoft.com/office/drawing/2014/main" id="{03F5EEE1-8308-4F13-B04A-6876990D565D}"/>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9" name="Freeform 71">
              <a:extLst>
                <a:ext uri="{FF2B5EF4-FFF2-40B4-BE49-F238E27FC236}">
                  <a16:creationId xmlns:a16="http://schemas.microsoft.com/office/drawing/2014/main" id="{AB75AD00-AB3C-43A5-A617-D40ADF65DFE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173113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7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71" name="矩形 70">
            <a:extLst>
              <a:ext uri="{FF2B5EF4-FFF2-40B4-BE49-F238E27FC236}">
                <a16:creationId xmlns:a16="http://schemas.microsoft.com/office/drawing/2014/main" id="{1DEB25A3-6BFF-4215-894B-71D6E2DD833C}"/>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a:extLst>
              <a:ext uri="{FF2B5EF4-FFF2-40B4-BE49-F238E27FC236}">
                <a16:creationId xmlns:a16="http://schemas.microsoft.com/office/drawing/2014/main" id="{E8917928-9484-40B9-8C50-C1CA090DFE44}"/>
              </a:ext>
            </a:extLst>
          </p:cNvPr>
          <p:cNvGrpSpPr/>
          <p:nvPr userDrawn="1"/>
        </p:nvGrpSpPr>
        <p:grpSpPr>
          <a:xfrm>
            <a:off x="2425132" y="3183822"/>
            <a:ext cx="1945700" cy="1941162"/>
            <a:chOff x="2105799" y="20055838"/>
            <a:chExt cx="6748090" cy="6732363"/>
          </a:xfrm>
          <a:solidFill>
            <a:schemeClr val="accent1"/>
          </a:solidFill>
        </p:grpSpPr>
        <p:sp>
          <p:nvSpPr>
            <p:cNvPr id="48" name="Freeform 8">
              <a:extLst>
                <a:ext uri="{FF2B5EF4-FFF2-40B4-BE49-F238E27FC236}">
                  <a16:creationId xmlns:a16="http://schemas.microsoft.com/office/drawing/2014/main" id="{59086FAE-7BCE-4F42-BEAF-83E039527D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49" name="Freeform 42">
              <a:extLst>
                <a:ext uri="{FF2B5EF4-FFF2-40B4-BE49-F238E27FC236}">
                  <a16:creationId xmlns:a16="http://schemas.microsoft.com/office/drawing/2014/main" id="{10B13E90-F439-48CA-AD95-7138BB9F29B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0" name="Freeform 43">
              <a:extLst>
                <a:ext uri="{FF2B5EF4-FFF2-40B4-BE49-F238E27FC236}">
                  <a16:creationId xmlns:a16="http://schemas.microsoft.com/office/drawing/2014/main" id="{5F0B2961-18DD-4861-8D52-0A383ECCB08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1" name="Freeform 44">
              <a:extLst>
                <a:ext uri="{FF2B5EF4-FFF2-40B4-BE49-F238E27FC236}">
                  <a16:creationId xmlns:a16="http://schemas.microsoft.com/office/drawing/2014/main" id="{AB5B5CF7-72A5-4E9E-BD84-D5722080E3A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2" name="Freeform 45">
              <a:extLst>
                <a:ext uri="{FF2B5EF4-FFF2-40B4-BE49-F238E27FC236}">
                  <a16:creationId xmlns:a16="http://schemas.microsoft.com/office/drawing/2014/main" id="{B40B6773-5AF3-4B78-A875-0F1C89DBCBD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3" name="Freeform 46">
              <a:extLst>
                <a:ext uri="{FF2B5EF4-FFF2-40B4-BE49-F238E27FC236}">
                  <a16:creationId xmlns:a16="http://schemas.microsoft.com/office/drawing/2014/main" id="{211E77CF-A371-4394-80EE-A23B8E761CF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4" name="Freeform 47">
              <a:extLst>
                <a:ext uri="{FF2B5EF4-FFF2-40B4-BE49-F238E27FC236}">
                  <a16:creationId xmlns:a16="http://schemas.microsoft.com/office/drawing/2014/main" id="{24C2E5AA-B456-402D-AACB-CF50F586373D}"/>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5" name="Freeform 48">
              <a:extLst>
                <a:ext uri="{FF2B5EF4-FFF2-40B4-BE49-F238E27FC236}">
                  <a16:creationId xmlns:a16="http://schemas.microsoft.com/office/drawing/2014/main" id="{5CEFFC85-E9B5-40DB-A773-6AA641A5EA9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6" name="Freeform 49">
              <a:extLst>
                <a:ext uri="{FF2B5EF4-FFF2-40B4-BE49-F238E27FC236}">
                  <a16:creationId xmlns:a16="http://schemas.microsoft.com/office/drawing/2014/main" id="{DF550AC9-9345-4B32-A0CD-DA983D3011C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7" name="Freeform 50">
              <a:extLst>
                <a:ext uri="{FF2B5EF4-FFF2-40B4-BE49-F238E27FC236}">
                  <a16:creationId xmlns:a16="http://schemas.microsoft.com/office/drawing/2014/main" id="{29471116-16CF-4D64-B565-49C15F226E2A}"/>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8" name="Freeform 51">
              <a:extLst>
                <a:ext uri="{FF2B5EF4-FFF2-40B4-BE49-F238E27FC236}">
                  <a16:creationId xmlns:a16="http://schemas.microsoft.com/office/drawing/2014/main" id="{9E60588D-9746-4C96-BB9F-CD0875FA3CF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59" name="Freeform 52">
              <a:extLst>
                <a:ext uri="{FF2B5EF4-FFF2-40B4-BE49-F238E27FC236}">
                  <a16:creationId xmlns:a16="http://schemas.microsoft.com/office/drawing/2014/main" id="{8D2145FF-BFA9-4FEA-9430-C2F6CFF9B9A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0" name="Freeform 53">
              <a:extLst>
                <a:ext uri="{FF2B5EF4-FFF2-40B4-BE49-F238E27FC236}">
                  <a16:creationId xmlns:a16="http://schemas.microsoft.com/office/drawing/2014/main" id="{31731D7D-B614-4B40-BD98-92032FFEDC84}"/>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1" name="Freeform 54">
              <a:extLst>
                <a:ext uri="{FF2B5EF4-FFF2-40B4-BE49-F238E27FC236}">
                  <a16:creationId xmlns:a16="http://schemas.microsoft.com/office/drawing/2014/main" id="{85133ADC-E731-46F5-90AB-E151D742530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2" name="Freeform 55">
              <a:extLst>
                <a:ext uri="{FF2B5EF4-FFF2-40B4-BE49-F238E27FC236}">
                  <a16:creationId xmlns:a16="http://schemas.microsoft.com/office/drawing/2014/main" id="{8A62A99D-E0DB-4111-9FEB-3E4F6344232D}"/>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3" name="Freeform 56">
              <a:extLst>
                <a:ext uri="{FF2B5EF4-FFF2-40B4-BE49-F238E27FC236}">
                  <a16:creationId xmlns:a16="http://schemas.microsoft.com/office/drawing/2014/main" id="{F80FCAD7-78A2-4243-97E5-91414F895B41}"/>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4" name="Freeform 57">
              <a:extLst>
                <a:ext uri="{FF2B5EF4-FFF2-40B4-BE49-F238E27FC236}">
                  <a16:creationId xmlns:a16="http://schemas.microsoft.com/office/drawing/2014/main" id="{BCEB97F9-5E6D-4143-A326-123BB40920E4}"/>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5" name="Freeform 58">
              <a:extLst>
                <a:ext uri="{FF2B5EF4-FFF2-40B4-BE49-F238E27FC236}">
                  <a16:creationId xmlns:a16="http://schemas.microsoft.com/office/drawing/2014/main" id="{A0EC93B7-5F9E-4596-A0B4-56E551810B41}"/>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6" name="Freeform 59">
              <a:extLst>
                <a:ext uri="{FF2B5EF4-FFF2-40B4-BE49-F238E27FC236}">
                  <a16:creationId xmlns:a16="http://schemas.microsoft.com/office/drawing/2014/main" id="{9CB41E21-FEE3-4D2D-9551-B88C07BC03E5}"/>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60">
              <a:extLst>
                <a:ext uri="{FF2B5EF4-FFF2-40B4-BE49-F238E27FC236}">
                  <a16:creationId xmlns:a16="http://schemas.microsoft.com/office/drawing/2014/main" id="{55D43798-13B8-4DAF-98D6-284AD8D22E6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61">
              <a:extLst>
                <a:ext uri="{FF2B5EF4-FFF2-40B4-BE49-F238E27FC236}">
                  <a16:creationId xmlns:a16="http://schemas.microsoft.com/office/drawing/2014/main" id="{8CA5B0FD-C8F6-426F-AC2B-522A58FE00FD}"/>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62">
              <a:extLst>
                <a:ext uri="{FF2B5EF4-FFF2-40B4-BE49-F238E27FC236}">
                  <a16:creationId xmlns:a16="http://schemas.microsoft.com/office/drawing/2014/main" id="{F7A64D83-8794-4383-B608-9C794C6FA37F}"/>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0" name="Freeform 71">
              <a:extLst>
                <a:ext uri="{FF2B5EF4-FFF2-40B4-BE49-F238E27FC236}">
                  <a16:creationId xmlns:a16="http://schemas.microsoft.com/office/drawing/2014/main" id="{98DEF15F-7ADA-4CD6-AE2B-F2091812707E}"/>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Tree>
    <p:extLst>
      <p:ext uri="{BB962C8B-B14F-4D97-AF65-F5344CB8AC3E}">
        <p14:creationId xmlns:p14="http://schemas.microsoft.com/office/powerpoint/2010/main" val="366660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7DDBCB7-E991-46B4-8485-8E5161A9C4C0}"/>
              </a:ext>
            </a:extLst>
          </p:cNvPr>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pic>
        <p:nvPicPr>
          <p:cNvPr id="35" name="图形 34">
            <a:extLst>
              <a:ext uri="{FF2B5EF4-FFF2-40B4-BE49-F238E27FC236}">
                <a16:creationId xmlns:a16="http://schemas.microsoft.com/office/drawing/2014/main" id="{3A501E88-F75F-4CDF-AE88-C91E47187A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a:extLst>
              <a:ext uri="{FF2B5EF4-FFF2-40B4-BE49-F238E27FC236}">
                <a16:creationId xmlns:a16="http://schemas.microsoft.com/office/drawing/2014/main" id="{9641EC2A-644C-47E6-9137-85F1FC0E3567}"/>
              </a:ext>
            </a:extLst>
          </p:cNvPr>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8" name="组合 7">
            <a:extLst>
              <a:ext uri="{FF2B5EF4-FFF2-40B4-BE49-F238E27FC236}">
                <a16:creationId xmlns:a16="http://schemas.microsoft.com/office/drawing/2014/main" id="{ED8836D6-4104-415F-A6DA-0E694613F791}"/>
              </a:ext>
            </a:extLst>
          </p:cNvPr>
          <p:cNvGrpSpPr/>
          <p:nvPr userDrawn="1"/>
        </p:nvGrpSpPr>
        <p:grpSpPr>
          <a:xfrm>
            <a:off x="2296213" y="1033221"/>
            <a:ext cx="2354895" cy="1876405"/>
            <a:chOff x="2202591" y="1033221"/>
            <a:chExt cx="2354895" cy="1876405"/>
          </a:xfrm>
        </p:grpSpPr>
        <p:sp>
          <p:nvSpPr>
            <p:cNvPr id="9" name="标题 1">
              <a:extLst>
                <a:ext uri="{FF2B5EF4-FFF2-40B4-BE49-F238E27FC236}">
                  <a16:creationId xmlns:a16="http://schemas.microsoft.com/office/drawing/2014/main" id="{1E5B2D9B-48E4-45CC-A328-3F68B6E6DD69}"/>
                </a:ext>
              </a:extLst>
            </p:cNvPr>
            <p:cNvSpPr txBox="1">
              <a:spLocks/>
            </p:cNvSpPr>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F0502020204030204"/>
                <a:ea typeface="Microsoft YaHei"/>
                <a:cs typeface="+mn-ea"/>
                <a:sym typeface="+mn-lt"/>
              </a:endParaRPr>
            </a:p>
          </p:txBody>
        </p:sp>
        <p:sp>
          <p:nvSpPr>
            <p:cNvPr id="10" name="文本框 9">
              <a:extLst>
                <a:ext uri="{FF2B5EF4-FFF2-40B4-BE49-F238E27FC236}">
                  <a16:creationId xmlns:a16="http://schemas.microsoft.com/office/drawing/2014/main" id="{BE44CE6C-A329-4948-8A82-1DEFBD1A051B}"/>
                </a:ext>
              </a:extLst>
            </p:cNvPr>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F0502020204030204"/>
                <a:ea typeface="Microsoft YaHei"/>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20" normalizeH="0" baseline="0" noProof="0" dirty="0">
                <a:ln>
                  <a:noFill/>
                </a:ln>
                <a:solidFill>
                  <a:schemeClr val="accent1"/>
                </a:solidFill>
                <a:effectLst/>
                <a:uLnTx/>
                <a:uFillTx/>
                <a:latin typeface="Arial" panose="020F0502020204030204"/>
                <a:ea typeface="Microsoft YaHei"/>
                <a:cs typeface="+mn-ea"/>
                <a:sym typeface="+mn-lt"/>
              </a:endParaRPr>
            </a:p>
          </p:txBody>
        </p:sp>
      </p:grpSp>
      <p:grpSp>
        <p:nvGrpSpPr>
          <p:cNvPr id="11" name="组合 10">
            <a:extLst>
              <a:ext uri="{FF2B5EF4-FFF2-40B4-BE49-F238E27FC236}">
                <a16:creationId xmlns:a16="http://schemas.microsoft.com/office/drawing/2014/main" id="{58D2D447-3244-41E4-A676-38C4ED0BA81A}"/>
              </a:ext>
            </a:extLst>
          </p:cNvPr>
          <p:cNvGrpSpPr/>
          <p:nvPr userDrawn="1"/>
        </p:nvGrpSpPr>
        <p:grpSpPr>
          <a:xfrm>
            <a:off x="2425132" y="3183822"/>
            <a:ext cx="1945700" cy="1941162"/>
            <a:chOff x="2105799" y="20055838"/>
            <a:chExt cx="6748090" cy="6732363"/>
          </a:xfrm>
          <a:solidFill>
            <a:schemeClr val="accent1"/>
          </a:solidFill>
        </p:grpSpPr>
        <p:sp>
          <p:nvSpPr>
            <p:cNvPr id="12" name="Freeform 8">
              <a:extLst>
                <a:ext uri="{FF2B5EF4-FFF2-40B4-BE49-F238E27FC236}">
                  <a16:creationId xmlns:a16="http://schemas.microsoft.com/office/drawing/2014/main" id="{9AA64509-AACF-40D4-B9A9-B88859BA8568}"/>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 name="Freeform 42">
              <a:extLst>
                <a:ext uri="{FF2B5EF4-FFF2-40B4-BE49-F238E27FC236}">
                  <a16:creationId xmlns:a16="http://schemas.microsoft.com/office/drawing/2014/main" id="{F96E3831-BAD6-495D-9EB0-9AF4F9E4AA14}"/>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 name="Freeform 43">
              <a:extLst>
                <a:ext uri="{FF2B5EF4-FFF2-40B4-BE49-F238E27FC236}">
                  <a16:creationId xmlns:a16="http://schemas.microsoft.com/office/drawing/2014/main" id="{3F1B9F65-74B2-4321-AF02-F2775CA32BF6}"/>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5" name="Freeform 44">
              <a:extLst>
                <a:ext uri="{FF2B5EF4-FFF2-40B4-BE49-F238E27FC236}">
                  <a16:creationId xmlns:a16="http://schemas.microsoft.com/office/drawing/2014/main" id="{FE06968D-A503-4A41-8AFB-7D81E20035B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6" name="Freeform 45">
              <a:extLst>
                <a:ext uri="{FF2B5EF4-FFF2-40B4-BE49-F238E27FC236}">
                  <a16:creationId xmlns:a16="http://schemas.microsoft.com/office/drawing/2014/main" id="{3C3EA8C8-7562-473E-AA9E-E46E885B1C64}"/>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7" name="Freeform 46">
              <a:extLst>
                <a:ext uri="{FF2B5EF4-FFF2-40B4-BE49-F238E27FC236}">
                  <a16:creationId xmlns:a16="http://schemas.microsoft.com/office/drawing/2014/main" id="{C0C84DE1-C4B4-4D09-BD06-05AEFB9791EF}"/>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8" name="Freeform 47">
              <a:extLst>
                <a:ext uri="{FF2B5EF4-FFF2-40B4-BE49-F238E27FC236}">
                  <a16:creationId xmlns:a16="http://schemas.microsoft.com/office/drawing/2014/main" id="{65F4A63D-2ED8-4FC9-B6B2-5F5EFDFB9E47}"/>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9" name="Freeform 48">
              <a:extLst>
                <a:ext uri="{FF2B5EF4-FFF2-40B4-BE49-F238E27FC236}">
                  <a16:creationId xmlns:a16="http://schemas.microsoft.com/office/drawing/2014/main" id="{30943538-8677-44DF-9F6E-134AE82AAF86}"/>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0" name="Freeform 49">
              <a:extLst>
                <a:ext uri="{FF2B5EF4-FFF2-40B4-BE49-F238E27FC236}">
                  <a16:creationId xmlns:a16="http://schemas.microsoft.com/office/drawing/2014/main" id="{13907DDE-205F-4FB4-AFBD-67ED1FEBA24B}"/>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1" name="Freeform 50">
              <a:extLst>
                <a:ext uri="{FF2B5EF4-FFF2-40B4-BE49-F238E27FC236}">
                  <a16:creationId xmlns:a16="http://schemas.microsoft.com/office/drawing/2014/main" id="{08C2EE5C-263D-44B6-9CDF-3DA614AED668}"/>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2" name="Freeform 51">
              <a:extLst>
                <a:ext uri="{FF2B5EF4-FFF2-40B4-BE49-F238E27FC236}">
                  <a16:creationId xmlns:a16="http://schemas.microsoft.com/office/drawing/2014/main" id="{1BC3085B-1BA9-42A1-8148-C79B13CD3100}"/>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3" name="Freeform 52">
              <a:extLst>
                <a:ext uri="{FF2B5EF4-FFF2-40B4-BE49-F238E27FC236}">
                  <a16:creationId xmlns:a16="http://schemas.microsoft.com/office/drawing/2014/main" id="{21A74121-72BF-4931-9059-F6BE796C5DE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4" name="Freeform 53">
              <a:extLst>
                <a:ext uri="{FF2B5EF4-FFF2-40B4-BE49-F238E27FC236}">
                  <a16:creationId xmlns:a16="http://schemas.microsoft.com/office/drawing/2014/main" id="{7BF25357-75D2-4264-87FF-6936CFBB281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5" name="Freeform 54">
              <a:extLst>
                <a:ext uri="{FF2B5EF4-FFF2-40B4-BE49-F238E27FC236}">
                  <a16:creationId xmlns:a16="http://schemas.microsoft.com/office/drawing/2014/main" id="{6706F8B4-5F38-4B1E-8AC8-060D5CAF428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6" name="Freeform 55">
              <a:extLst>
                <a:ext uri="{FF2B5EF4-FFF2-40B4-BE49-F238E27FC236}">
                  <a16:creationId xmlns:a16="http://schemas.microsoft.com/office/drawing/2014/main" id="{DC3F3881-E2C2-4250-9657-EFA4447E80A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7" name="Freeform 56">
              <a:extLst>
                <a:ext uri="{FF2B5EF4-FFF2-40B4-BE49-F238E27FC236}">
                  <a16:creationId xmlns:a16="http://schemas.microsoft.com/office/drawing/2014/main" id="{88FE206D-A977-476A-B4CA-99B073947EB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8" name="Freeform 57">
              <a:extLst>
                <a:ext uri="{FF2B5EF4-FFF2-40B4-BE49-F238E27FC236}">
                  <a16:creationId xmlns:a16="http://schemas.microsoft.com/office/drawing/2014/main" id="{B06997A0-DFD7-47F0-8C39-4B885713EF3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29" name="Freeform 58">
              <a:extLst>
                <a:ext uri="{FF2B5EF4-FFF2-40B4-BE49-F238E27FC236}">
                  <a16:creationId xmlns:a16="http://schemas.microsoft.com/office/drawing/2014/main" id="{90D9C13C-38D7-4151-B068-07D32EBBA1E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0" name="Freeform 59">
              <a:extLst>
                <a:ext uri="{FF2B5EF4-FFF2-40B4-BE49-F238E27FC236}">
                  <a16:creationId xmlns:a16="http://schemas.microsoft.com/office/drawing/2014/main" id="{6C00BB8F-C378-44EC-B555-754A4EE766D8}"/>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1" name="Freeform 60">
              <a:extLst>
                <a:ext uri="{FF2B5EF4-FFF2-40B4-BE49-F238E27FC236}">
                  <a16:creationId xmlns:a16="http://schemas.microsoft.com/office/drawing/2014/main" id="{8731A85C-7C9F-4BF0-856E-375403FD4484}"/>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2" name="Freeform 61">
              <a:extLst>
                <a:ext uri="{FF2B5EF4-FFF2-40B4-BE49-F238E27FC236}">
                  <a16:creationId xmlns:a16="http://schemas.microsoft.com/office/drawing/2014/main" id="{FA502E58-9B89-4DF1-AE1D-3CFDAC1F161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3" name="Freeform 62">
              <a:extLst>
                <a:ext uri="{FF2B5EF4-FFF2-40B4-BE49-F238E27FC236}">
                  <a16:creationId xmlns:a16="http://schemas.microsoft.com/office/drawing/2014/main" id="{CCA61D46-09FC-4512-9A7A-A84ED3A0BFF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34" name="Freeform 71">
              <a:extLst>
                <a:ext uri="{FF2B5EF4-FFF2-40B4-BE49-F238E27FC236}">
                  <a16:creationId xmlns:a16="http://schemas.microsoft.com/office/drawing/2014/main" id="{8146A89A-2BA7-4B57-8E40-2BE9834C80DA}"/>
                </a:ext>
              </a:extLst>
            </p:cNvPr>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F0502020204030204"/>
                <a:ea typeface="Microsoft YaHei"/>
                <a:cs typeface="+mn-ea"/>
                <a:sym typeface="+mn-lt"/>
              </a:endParaRPr>
            </a:p>
          </p:txBody>
        </p:sp>
      </p:grpSp>
      <p:sp>
        <p:nvSpPr>
          <p:cNvPr id="41" name="文本占位符 40">
            <a:extLst>
              <a:ext uri="{FF2B5EF4-FFF2-40B4-BE49-F238E27FC236}">
                <a16:creationId xmlns:a16="http://schemas.microsoft.com/office/drawing/2014/main" id="{1DDB07A2-0BEC-42D8-BCBF-4274AF207FC0}"/>
              </a:ext>
            </a:extLst>
          </p:cNvPr>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2" name="文本占位符 40">
            <a:extLst>
              <a:ext uri="{FF2B5EF4-FFF2-40B4-BE49-F238E27FC236}">
                <a16:creationId xmlns:a16="http://schemas.microsoft.com/office/drawing/2014/main" id="{3EE8ADE6-8EEE-4661-B83E-89A22DA1686F}"/>
              </a:ext>
            </a:extLst>
          </p:cNvPr>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3" name="文本占位符 40">
            <a:extLst>
              <a:ext uri="{FF2B5EF4-FFF2-40B4-BE49-F238E27FC236}">
                <a16:creationId xmlns:a16="http://schemas.microsoft.com/office/drawing/2014/main" id="{B8DAAE4E-CF42-40B4-8C0C-8AA671368AD5}"/>
              </a:ext>
            </a:extLst>
          </p:cNvPr>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4" name="文本占位符 40">
            <a:extLst>
              <a:ext uri="{FF2B5EF4-FFF2-40B4-BE49-F238E27FC236}">
                <a16:creationId xmlns:a16="http://schemas.microsoft.com/office/drawing/2014/main" id="{B3C1ED7C-5023-48FE-A05C-E9687671B32A}"/>
              </a:ext>
            </a:extLst>
          </p:cNvPr>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36" name="文本占位符 40">
            <a:extLst>
              <a:ext uri="{FF2B5EF4-FFF2-40B4-BE49-F238E27FC236}">
                <a16:creationId xmlns:a16="http://schemas.microsoft.com/office/drawing/2014/main" id="{043E6D5F-05DE-429A-8D64-78A20E1D046B}"/>
              </a:ext>
            </a:extLst>
          </p:cNvPr>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2" name="文本框 1">
            <a:extLst>
              <a:ext uri="{FF2B5EF4-FFF2-40B4-BE49-F238E27FC236}">
                <a16:creationId xmlns:a16="http://schemas.microsoft.com/office/drawing/2014/main" id="{E701414C-90A5-4AF7-93FE-51CC5323E071}"/>
              </a:ext>
            </a:extLst>
          </p:cNvPr>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a:extLst>
              <a:ext uri="{FF2B5EF4-FFF2-40B4-BE49-F238E27FC236}">
                <a16:creationId xmlns:a16="http://schemas.microsoft.com/office/drawing/2014/main" id="{08D10D4D-0807-49B3-87E5-6308A249C47B}"/>
              </a:ext>
            </a:extLst>
          </p:cNvPr>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a:extLst>
              <a:ext uri="{FF2B5EF4-FFF2-40B4-BE49-F238E27FC236}">
                <a16:creationId xmlns:a16="http://schemas.microsoft.com/office/drawing/2014/main" id="{20A25C77-BB9D-4A78-AE04-B2060C1854F0}"/>
              </a:ext>
            </a:extLst>
          </p:cNvPr>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a:extLst>
              <a:ext uri="{FF2B5EF4-FFF2-40B4-BE49-F238E27FC236}">
                <a16:creationId xmlns:a16="http://schemas.microsoft.com/office/drawing/2014/main" id="{7F7858D3-EB29-4574-9887-04007DDF5A0B}"/>
              </a:ext>
            </a:extLst>
          </p:cNvPr>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a:extLst>
              <a:ext uri="{FF2B5EF4-FFF2-40B4-BE49-F238E27FC236}">
                <a16:creationId xmlns:a16="http://schemas.microsoft.com/office/drawing/2014/main" id="{9E5C5056-284F-4DF8-8EBF-ED594C24CE32}"/>
              </a:ext>
            </a:extLst>
          </p:cNvPr>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a:extLst>
              <a:ext uri="{FF2B5EF4-FFF2-40B4-BE49-F238E27FC236}">
                <a16:creationId xmlns:a16="http://schemas.microsoft.com/office/drawing/2014/main" id="{DE6C1D1C-BBCF-4A55-BE60-5C9BEA569916}"/>
              </a:ext>
            </a:extLst>
          </p:cNvPr>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a:ea typeface="+mn-ea"/>
                <a:cs typeface="+mn-cs"/>
              </a:defRPr>
            </a:lvl1pPr>
            <a:lvl2pPr marL="457200" indent="0">
              <a:buNone/>
              <a:defRPr/>
            </a:lvl2pPr>
          </a:lstStyle>
          <a:p>
            <a:pPr lvl="0"/>
            <a:r>
              <a:rPr lang="zh-CN" altLang="en-US" dirty="0"/>
              <a:t>输入目录标题</a:t>
            </a:r>
          </a:p>
        </p:txBody>
      </p:sp>
      <p:sp>
        <p:nvSpPr>
          <p:cNvPr id="48" name="文本框 47">
            <a:extLst>
              <a:ext uri="{FF2B5EF4-FFF2-40B4-BE49-F238E27FC236}">
                <a16:creationId xmlns:a16="http://schemas.microsoft.com/office/drawing/2014/main" id="{9D06A1A9-0BD9-48A8-B6A6-2404F9BF51E0}"/>
              </a:ext>
            </a:extLst>
          </p:cNvPr>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extLst>
      <p:ext uri="{BB962C8B-B14F-4D97-AF65-F5344CB8AC3E}">
        <p14:creationId xmlns:p14="http://schemas.microsoft.com/office/powerpoint/2010/main" val="197703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cxnSp>
        <p:nvCxnSpPr>
          <p:cNvPr id="70" name="直接连接符 69">
            <a:extLst>
              <a:ext uri="{FF2B5EF4-FFF2-40B4-BE49-F238E27FC236}">
                <a16:creationId xmlns:a16="http://schemas.microsoft.com/office/drawing/2014/main" id="{52622493-1C1B-4EB2-862A-4E4822408AA0}"/>
              </a:ext>
            </a:extLst>
          </p:cNvPr>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a:extLst>
              <a:ext uri="{FF2B5EF4-FFF2-40B4-BE49-F238E27FC236}">
                <a16:creationId xmlns:a16="http://schemas.microsoft.com/office/drawing/2014/main" id="{8AA9FB39-26D8-421B-89F7-86CD2AE08CD8}"/>
              </a:ext>
            </a:extLst>
          </p:cNvPr>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XX</a:t>
            </a:r>
            <a:endParaRPr lang="zh-CN" altLang="en-US" dirty="0"/>
          </a:p>
        </p:txBody>
      </p:sp>
      <p:sp>
        <p:nvSpPr>
          <p:cNvPr id="127" name="文本占位符 3">
            <a:extLst>
              <a:ext uri="{FF2B5EF4-FFF2-40B4-BE49-F238E27FC236}">
                <a16:creationId xmlns:a16="http://schemas.microsoft.com/office/drawing/2014/main" id="{2233AA7D-0112-4B75-9284-9FC6FC0D1D63}"/>
              </a:ext>
            </a:extLst>
          </p:cNvPr>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F0502020204030204"/>
                <a:ea typeface="Microsoft YaHei"/>
                <a:cs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输入标题文本</a:t>
            </a:r>
          </a:p>
        </p:txBody>
      </p:sp>
      <p:pic>
        <p:nvPicPr>
          <p:cNvPr id="128" name="图形 127">
            <a:extLst>
              <a:ext uri="{FF2B5EF4-FFF2-40B4-BE49-F238E27FC236}">
                <a16:creationId xmlns:a16="http://schemas.microsoft.com/office/drawing/2014/main" id="{B6E5D4A0-9D5F-45D9-899A-F03F9DFF71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a:extLst>
              <a:ext uri="{FF2B5EF4-FFF2-40B4-BE49-F238E27FC236}">
                <a16:creationId xmlns:a16="http://schemas.microsoft.com/office/drawing/2014/main" id="{2AC37DB6-BAC9-459C-B3EE-FDA00215A951}"/>
              </a:ext>
            </a:extLst>
          </p:cNvPr>
          <p:cNvGrpSpPr/>
          <p:nvPr userDrawn="1"/>
        </p:nvGrpSpPr>
        <p:grpSpPr>
          <a:xfrm>
            <a:off x="1654090" y="1145460"/>
            <a:ext cx="1477533" cy="108755"/>
            <a:chOff x="4616246" y="3878362"/>
            <a:chExt cx="5571416" cy="410087"/>
          </a:xfrm>
          <a:solidFill>
            <a:schemeClr val="tx1">
              <a:alpha val="80000"/>
            </a:schemeClr>
          </a:solidFill>
        </p:grpSpPr>
        <p:sp>
          <p:nvSpPr>
            <p:cNvPr id="63" name="Freeform 17">
              <a:extLst>
                <a:ext uri="{FF2B5EF4-FFF2-40B4-BE49-F238E27FC236}">
                  <a16:creationId xmlns:a16="http://schemas.microsoft.com/office/drawing/2014/main" id="{504FCFA3-39FB-4B2B-9BFB-25978CCCA565}"/>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4" name="Freeform 18">
              <a:extLst>
                <a:ext uri="{FF2B5EF4-FFF2-40B4-BE49-F238E27FC236}">
                  <a16:creationId xmlns:a16="http://schemas.microsoft.com/office/drawing/2014/main" id="{A3FBFB70-9C9F-4DFE-BA7E-B2EF8E855B3E}"/>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5" name="Freeform 19">
              <a:extLst>
                <a:ext uri="{FF2B5EF4-FFF2-40B4-BE49-F238E27FC236}">
                  <a16:creationId xmlns:a16="http://schemas.microsoft.com/office/drawing/2014/main" id="{598D91F9-4849-4702-91A4-5EC21EE1F3E2}"/>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7" name="Freeform 20">
              <a:extLst>
                <a:ext uri="{FF2B5EF4-FFF2-40B4-BE49-F238E27FC236}">
                  <a16:creationId xmlns:a16="http://schemas.microsoft.com/office/drawing/2014/main" id="{A3DEDF37-FABD-4768-B994-5CFB44ACF183}"/>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8" name="Freeform 21">
              <a:extLst>
                <a:ext uri="{FF2B5EF4-FFF2-40B4-BE49-F238E27FC236}">
                  <a16:creationId xmlns:a16="http://schemas.microsoft.com/office/drawing/2014/main" id="{9366BE37-2A45-4B1D-BCB3-68A2BC16F427}"/>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22">
              <a:extLst>
                <a:ext uri="{FF2B5EF4-FFF2-40B4-BE49-F238E27FC236}">
                  <a16:creationId xmlns:a16="http://schemas.microsoft.com/office/drawing/2014/main" id="{336BE8A3-3CE2-4FF2-84AE-C2A47F66283F}"/>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1" name="Freeform 23">
              <a:extLst>
                <a:ext uri="{FF2B5EF4-FFF2-40B4-BE49-F238E27FC236}">
                  <a16:creationId xmlns:a16="http://schemas.microsoft.com/office/drawing/2014/main" id="{88041DDA-AE33-4EF1-842D-F936013FB61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29" name="Freeform 25">
              <a:extLst>
                <a:ext uri="{FF2B5EF4-FFF2-40B4-BE49-F238E27FC236}">
                  <a16:creationId xmlns:a16="http://schemas.microsoft.com/office/drawing/2014/main" id="{706182FD-3EAA-45B9-93DD-BCE1670E07FA}"/>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0" name="Freeform 27">
              <a:extLst>
                <a:ext uri="{FF2B5EF4-FFF2-40B4-BE49-F238E27FC236}">
                  <a16:creationId xmlns:a16="http://schemas.microsoft.com/office/drawing/2014/main" id="{E83B3483-EA8E-4C84-9BD1-4E5F98AA9387}"/>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1" name="Freeform 29">
              <a:extLst>
                <a:ext uri="{FF2B5EF4-FFF2-40B4-BE49-F238E27FC236}">
                  <a16:creationId xmlns:a16="http://schemas.microsoft.com/office/drawing/2014/main" id="{ABD5AC87-B621-4108-92CB-D265896F5894}"/>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2" name="Freeform 30">
              <a:extLst>
                <a:ext uri="{FF2B5EF4-FFF2-40B4-BE49-F238E27FC236}">
                  <a16:creationId xmlns:a16="http://schemas.microsoft.com/office/drawing/2014/main" id="{0BB2B514-BAFC-4B2E-9426-ACF7AAF083D8}"/>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3" name="Freeform 31">
              <a:extLst>
                <a:ext uri="{FF2B5EF4-FFF2-40B4-BE49-F238E27FC236}">
                  <a16:creationId xmlns:a16="http://schemas.microsoft.com/office/drawing/2014/main" id="{95F1D8E8-509F-457F-A39C-06F7223B846F}"/>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4" name="Freeform 32">
              <a:extLst>
                <a:ext uri="{FF2B5EF4-FFF2-40B4-BE49-F238E27FC236}">
                  <a16:creationId xmlns:a16="http://schemas.microsoft.com/office/drawing/2014/main" id="{2BDC60B4-2A03-4259-99D7-D6952CF7DC70}"/>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5" name="Freeform 33">
              <a:extLst>
                <a:ext uri="{FF2B5EF4-FFF2-40B4-BE49-F238E27FC236}">
                  <a16:creationId xmlns:a16="http://schemas.microsoft.com/office/drawing/2014/main" id="{D04146B2-3540-4B26-86A2-964C8A3808E0}"/>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6" name="Freeform 34">
              <a:extLst>
                <a:ext uri="{FF2B5EF4-FFF2-40B4-BE49-F238E27FC236}">
                  <a16:creationId xmlns:a16="http://schemas.microsoft.com/office/drawing/2014/main" id="{941B3BC6-A11E-4E3B-B07D-B7635E70A572}"/>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37" name="Freeform 35">
              <a:extLst>
                <a:ext uri="{FF2B5EF4-FFF2-40B4-BE49-F238E27FC236}">
                  <a16:creationId xmlns:a16="http://schemas.microsoft.com/office/drawing/2014/main" id="{BD558C4E-8B51-4077-9535-D4EA2266CCB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38" name="组合 137">
            <a:extLst>
              <a:ext uri="{FF2B5EF4-FFF2-40B4-BE49-F238E27FC236}">
                <a16:creationId xmlns:a16="http://schemas.microsoft.com/office/drawing/2014/main" id="{38946306-BB01-47D1-85B2-D73ED91B5724}"/>
              </a:ext>
            </a:extLst>
          </p:cNvPr>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a:extLst>
                <a:ext uri="{FF2B5EF4-FFF2-40B4-BE49-F238E27FC236}">
                  <a16:creationId xmlns:a16="http://schemas.microsoft.com/office/drawing/2014/main" id="{E18931A2-267C-4A71-BE71-C188DA79BE3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0" name="Freeform 10">
              <a:extLst>
                <a:ext uri="{FF2B5EF4-FFF2-40B4-BE49-F238E27FC236}">
                  <a16:creationId xmlns:a16="http://schemas.microsoft.com/office/drawing/2014/main" id="{703B4DA1-DADE-4E2C-A526-6A13B8A77CE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1" name="Freeform 11">
              <a:extLst>
                <a:ext uri="{FF2B5EF4-FFF2-40B4-BE49-F238E27FC236}">
                  <a16:creationId xmlns:a16="http://schemas.microsoft.com/office/drawing/2014/main" id="{1B331AD2-6B35-4E0A-A20B-4A72FE3A5968}"/>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2" name="Freeform 12">
              <a:extLst>
                <a:ext uri="{FF2B5EF4-FFF2-40B4-BE49-F238E27FC236}">
                  <a16:creationId xmlns:a16="http://schemas.microsoft.com/office/drawing/2014/main" id="{FD62C409-3631-46E2-9587-CB2E648032C0}"/>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3" name="Freeform 13">
              <a:extLst>
                <a:ext uri="{FF2B5EF4-FFF2-40B4-BE49-F238E27FC236}">
                  <a16:creationId xmlns:a16="http://schemas.microsoft.com/office/drawing/2014/main" id="{55833334-4E68-4E9E-BB6D-2E9AF330F93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4" name="Freeform 14">
              <a:extLst>
                <a:ext uri="{FF2B5EF4-FFF2-40B4-BE49-F238E27FC236}">
                  <a16:creationId xmlns:a16="http://schemas.microsoft.com/office/drawing/2014/main" id="{0541028C-AF39-4761-8CCB-ED2A4989788C}"/>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5" name="Freeform 15">
              <a:extLst>
                <a:ext uri="{FF2B5EF4-FFF2-40B4-BE49-F238E27FC236}">
                  <a16:creationId xmlns:a16="http://schemas.microsoft.com/office/drawing/2014/main" id="{029E28D3-B454-45B2-9289-2968F3EBFEE6}"/>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6" name="Freeform 16">
              <a:extLst>
                <a:ext uri="{FF2B5EF4-FFF2-40B4-BE49-F238E27FC236}">
                  <a16:creationId xmlns:a16="http://schemas.microsoft.com/office/drawing/2014/main" id="{D0BB8E3B-59F6-4A01-960E-0F7B97844633}"/>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7" name="Freeform 24">
              <a:extLst>
                <a:ext uri="{FF2B5EF4-FFF2-40B4-BE49-F238E27FC236}">
                  <a16:creationId xmlns:a16="http://schemas.microsoft.com/office/drawing/2014/main" id="{05627743-9A54-4094-B73D-287771342A31}"/>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8" name="Freeform 26">
              <a:extLst>
                <a:ext uri="{FF2B5EF4-FFF2-40B4-BE49-F238E27FC236}">
                  <a16:creationId xmlns:a16="http://schemas.microsoft.com/office/drawing/2014/main" id="{699C7083-01DE-4A4B-84DD-E90155913A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28">
              <a:extLst>
                <a:ext uri="{FF2B5EF4-FFF2-40B4-BE49-F238E27FC236}">
                  <a16:creationId xmlns:a16="http://schemas.microsoft.com/office/drawing/2014/main" id="{8B40CCE1-C62C-4D51-9D8F-C4639686629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36">
              <a:extLst>
                <a:ext uri="{FF2B5EF4-FFF2-40B4-BE49-F238E27FC236}">
                  <a16:creationId xmlns:a16="http://schemas.microsoft.com/office/drawing/2014/main" id="{61179EB0-0CBF-4D6F-AAA1-7720EA90C8E5}"/>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51" name="组合 150">
            <a:extLst>
              <a:ext uri="{FF2B5EF4-FFF2-40B4-BE49-F238E27FC236}">
                <a16:creationId xmlns:a16="http://schemas.microsoft.com/office/drawing/2014/main" id="{6B04C171-0905-4BEB-B13A-7AFFEA8524C5}"/>
              </a:ext>
            </a:extLst>
          </p:cNvPr>
          <p:cNvGrpSpPr/>
          <p:nvPr userDrawn="1"/>
        </p:nvGrpSpPr>
        <p:grpSpPr>
          <a:xfrm>
            <a:off x="882188" y="613507"/>
            <a:ext cx="664422" cy="662874"/>
            <a:chOff x="2105799" y="20055838"/>
            <a:chExt cx="6748090" cy="6732363"/>
          </a:xfrm>
          <a:solidFill>
            <a:schemeClr val="accent1">
              <a:alpha val="80000"/>
            </a:schemeClr>
          </a:solidFill>
        </p:grpSpPr>
        <p:sp>
          <p:nvSpPr>
            <p:cNvPr id="152" name="Freeform 8">
              <a:extLst>
                <a:ext uri="{FF2B5EF4-FFF2-40B4-BE49-F238E27FC236}">
                  <a16:creationId xmlns:a16="http://schemas.microsoft.com/office/drawing/2014/main" id="{CE509FB2-EF54-4D15-964E-BAE3FD9A6BF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3" name="Freeform 42">
              <a:extLst>
                <a:ext uri="{FF2B5EF4-FFF2-40B4-BE49-F238E27FC236}">
                  <a16:creationId xmlns:a16="http://schemas.microsoft.com/office/drawing/2014/main" id="{B6C8DC3B-EE8C-45F4-A99E-60D92CFF9B3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4" name="Freeform 43">
              <a:extLst>
                <a:ext uri="{FF2B5EF4-FFF2-40B4-BE49-F238E27FC236}">
                  <a16:creationId xmlns:a16="http://schemas.microsoft.com/office/drawing/2014/main" id="{650C3229-0411-4A34-96B6-2C91F8F76571}"/>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5" name="Freeform 44">
              <a:extLst>
                <a:ext uri="{FF2B5EF4-FFF2-40B4-BE49-F238E27FC236}">
                  <a16:creationId xmlns:a16="http://schemas.microsoft.com/office/drawing/2014/main" id="{223A77F5-8164-45E2-A8A5-337C1C7D6D45}"/>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6" name="Freeform 45">
              <a:extLst>
                <a:ext uri="{FF2B5EF4-FFF2-40B4-BE49-F238E27FC236}">
                  <a16:creationId xmlns:a16="http://schemas.microsoft.com/office/drawing/2014/main" id="{60FC465B-2605-409D-B52E-3D0CB8A1D6F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7" name="Freeform 46">
              <a:extLst>
                <a:ext uri="{FF2B5EF4-FFF2-40B4-BE49-F238E27FC236}">
                  <a16:creationId xmlns:a16="http://schemas.microsoft.com/office/drawing/2014/main" id="{70666028-30B0-4A46-86FB-A42432CCF205}"/>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8" name="Freeform 47">
              <a:extLst>
                <a:ext uri="{FF2B5EF4-FFF2-40B4-BE49-F238E27FC236}">
                  <a16:creationId xmlns:a16="http://schemas.microsoft.com/office/drawing/2014/main" id="{66285623-1ECC-4019-998B-0FFEC53E1FEB}"/>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59" name="Freeform 48">
              <a:extLst>
                <a:ext uri="{FF2B5EF4-FFF2-40B4-BE49-F238E27FC236}">
                  <a16:creationId xmlns:a16="http://schemas.microsoft.com/office/drawing/2014/main" id="{DE28096A-EBC6-48DC-B28E-FDF15022B522}"/>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0" name="Freeform 49">
              <a:extLst>
                <a:ext uri="{FF2B5EF4-FFF2-40B4-BE49-F238E27FC236}">
                  <a16:creationId xmlns:a16="http://schemas.microsoft.com/office/drawing/2014/main" id="{C82365C2-71DD-4925-A67B-CAA854D300EE}"/>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1" name="Freeform 50">
              <a:extLst>
                <a:ext uri="{FF2B5EF4-FFF2-40B4-BE49-F238E27FC236}">
                  <a16:creationId xmlns:a16="http://schemas.microsoft.com/office/drawing/2014/main" id="{F69923CB-AB0E-4DAA-8CB4-05A540FC571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2" name="Freeform 51">
              <a:extLst>
                <a:ext uri="{FF2B5EF4-FFF2-40B4-BE49-F238E27FC236}">
                  <a16:creationId xmlns:a16="http://schemas.microsoft.com/office/drawing/2014/main" id="{0C9872BA-3C4D-4098-8153-AF0C234620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3" name="Freeform 52">
              <a:extLst>
                <a:ext uri="{FF2B5EF4-FFF2-40B4-BE49-F238E27FC236}">
                  <a16:creationId xmlns:a16="http://schemas.microsoft.com/office/drawing/2014/main" id="{4137D422-E6EB-490E-9416-24F82972F9B0}"/>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4" name="Freeform 53">
              <a:extLst>
                <a:ext uri="{FF2B5EF4-FFF2-40B4-BE49-F238E27FC236}">
                  <a16:creationId xmlns:a16="http://schemas.microsoft.com/office/drawing/2014/main" id="{BB0D0761-D478-4C17-815A-0A6AD74194EA}"/>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5" name="Freeform 54">
              <a:extLst>
                <a:ext uri="{FF2B5EF4-FFF2-40B4-BE49-F238E27FC236}">
                  <a16:creationId xmlns:a16="http://schemas.microsoft.com/office/drawing/2014/main" id="{4E5F6A7C-2998-4CCF-BF1E-D9077A867373}"/>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6" name="Freeform 55">
              <a:extLst>
                <a:ext uri="{FF2B5EF4-FFF2-40B4-BE49-F238E27FC236}">
                  <a16:creationId xmlns:a16="http://schemas.microsoft.com/office/drawing/2014/main" id="{B8C17893-2B8C-4402-9B0A-CFAC1EEC5BFE}"/>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7" name="Freeform 56">
              <a:extLst>
                <a:ext uri="{FF2B5EF4-FFF2-40B4-BE49-F238E27FC236}">
                  <a16:creationId xmlns:a16="http://schemas.microsoft.com/office/drawing/2014/main" id="{80A4A95E-1D12-4BFB-84A3-6E69192B6F66}"/>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8" name="Freeform 57">
              <a:extLst>
                <a:ext uri="{FF2B5EF4-FFF2-40B4-BE49-F238E27FC236}">
                  <a16:creationId xmlns:a16="http://schemas.microsoft.com/office/drawing/2014/main" id="{DE09AAE9-B869-4D14-9A6E-6B1E8F9D918C}"/>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69" name="Freeform 58">
              <a:extLst>
                <a:ext uri="{FF2B5EF4-FFF2-40B4-BE49-F238E27FC236}">
                  <a16:creationId xmlns:a16="http://schemas.microsoft.com/office/drawing/2014/main" id="{DACFD2A8-35E2-4D17-A432-C4445B1DE430}"/>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0" name="Freeform 59">
              <a:extLst>
                <a:ext uri="{FF2B5EF4-FFF2-40B4-BE49-F238E27FC236}">
                  <a16:creationId xmlns:a16="http://schemas.microsoft.com/office/drawing/2014/main" id="{20394763-C255-444B-940F-5BE2CAE0959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1" name="Freeform 60">
              <a:extLst>
                <a:ext uri="{FF2B5EF4-FFF2-40B4-BE49-F238E27FC236}">
                  <a16:creationId xmlns:a16="http://schemas.microsoft.com/office/drawing/2014/main" id="{D5DB92F4-CCF4-48BD-8A77-44191933714C}"/>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2" name="Freeform 61">
              <a:extLst>
                <a:ext uri="{FF2B5EF4-FFF2-40B4-BE49-F238E27FC236}">
                  <a16:creationId xmlns:a16="http://schemas.microsoft.com/office/drawing/2014/main" id="{39B52CE4-6F33-4717-912A-6C0F2BA53183}"/>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3" name="Freeform 62">
              <a:extLst>
                <a:ext uri="{FF2B5EF4-FFF2-40B4-BE49-F238E27FC236}">
                  <a16:creationId xmlns:a16="http://schemas.microsoft.com/office/drawing/2014/main" id="{25F6B581-6C3D-4732-943C-D740A1C3671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74" name="Freeform 71">
              <a:extLst>
                <a:ext uri="{FF2B5EF4-FFF2-40B4-BE49-F238E27FC236}">
                  <a16:creationId xmlns:a16="http://schemas.microsoft.com/office/drawing/2014/main" id="{043007A9-32DC-46FF-96D2-A7D27193ED5E}"/>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sp>
        <p:nvSpPr>
          <p:cNvPr id="5" name="矩形 4">
            <a:extLst>
              <a:ext uri="{FF2B5EF4-FFF2-40B4-BE49-F238E27FC236}">
                <a16:creationId xmlns:a16="http://schemas.microsoft.com/office/drawing/2014/main" id="{3701D6A2-E0B4-4D59-BD49-A67266448E1E}"/>
              </a:ext>
            </a:extLst>
          </p:cNvPr>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F0502020204030204"/>
                <a:ea typeface="Microsoft YaHei"/>
                <a:cs typeface="+mn-ea"/>
              </a:rPr>
              <a:t>PART</a:t>
            </a:r>
            <a:endParaRPr kumimoji="0" lang="zh-CN" altLang="en-US" sz="4000" b="0" i="0" u="none" strike="noStrike" kern="1200" cap="none" spc="0" normalizeH="0" baseline="0" dirty="0">
              <a:ln>
                <a:noFill/>
              </a:ln>
              <a:solidFill>
                <a:prstClr val="white"/>
              </a:solidFill>
              <a:effectLst/>
              <a:uLnTx/>
              <a:uFillTx/>
              <a:latin typeface="Arial" panose="020F0502020204030204"/>
              <a:ea typeface="Microsoft YaHei"/>
              <a:cs typeface="+mn-ea"/>
            </a:endParaRPr>
          </a:p>
        </p:txBody>
      </p:sp>
    </p:spTree>
    <p:extLst>
      <p:ext uri="{BB962C8B-B14F-4D97-AF65-F5344CB8AC3E}">
        <p14:creationId xmlns:p14="http://schemas.microsoft.com/office/powerpoint/2010/main" val="224067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a:extLst>
              <a:ext uri="{FF2B5EF4-FFF2-40B4-BE49-F238E27FC236}">
                <a16:creationId xmlns:a16="http://schemas.microsoft.com/office/drawing/2014/main" id="{9782960B-0298-40C0-9193-B28F17C2A53C}"/>
              </a:ext>
            </a:extLst>
          </p:cNvPr>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sp>
        <p:nvSpPr>
          <p:cNvPr id="63" name="椭圆 62">
            <a:extLst>
              <a:ext uri="{FF2B5EF4-FFF2-40B4-BE49-F238E27FC236}">
                <a16:creationId xmlns:a16="http://schemas.microsoft.com/office/drawing/2014/main" id="{F26480F6-566C-42F1-91D5-B755F6AB5120}"/>
              </a:ext>
            </a:extLst>
          </p:cNvPr>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Microsoft YaHei"/>
              <a:cs typeface="+mn-ea"/>
              <a:sym typeface="+mn-lt"/>
            </a:endParaRPr>
          </a:p>
        </p:txBody>
      </p:sp>
      <p:grpSp>
        <p:nvGrpSpPr>
          <p:cNvPr id="64" name="组合 63">
            <a:extLst>
              <a:ext uri="{FF2B5EF4-FFF2-40B4-BE49-F238E27FC236}">
                <a16:creationId xmlns:a16="http://schemas.microsoft.com/office/drawing/2014/main" id="{17D64BBA-58A8-428F-887C-708E5659D46B}"/>
              </a:ext>
            </a:extLst>
          </p:cNvPr>
          <p:cNvGrpSpPr/>
          <p:nvPr/>
        </p:nvGrpSpPr>
        <p:grpSpPr>
          <a:xfrm>
            <a:off x="5317814" y="741574"/>
            <a:ext cx="1614432" cy="1610666"/>
            <a:chOff x="2105799" y="20055838"/>
            <a:chExt cx="6748090" cy="6732363"/>
          </a:xfrm>
          <a:solidFill>
            <a:schemeClr val="accent1"/>
          </a:solidFill>
        </p:grpSpPr>
        <p:sp>
          <p:nvSpPr>
            <p:cNvPr id="65" name="Freeform 8">
              <a:extLst>
                <a:ext uri="{FF2B5EF4-FFF2-40B4-BE49-F238E27FC236}">
                  <a16:creationId xmlns:a16="http://schemas.microsoft.com/office/drawing/2014/main" id="{BDD6A6EB-5C5E-45A6-BF3E-295FF9FE1D01}"/>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7" name="Freeform 42">
              <a:extLst>
                <a:ext uri="{FF2B5EF4-FFF2-40B4-BE49-F238E27FC236}">
                  <a16:creationId xmlns:a16="http://schemas.microsoft.com/office/drawing/2014/main" id="{00087E73-C04B-4FF7-88CC-39D146CEE80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8" name="Freeform 43">
              <a:extLst>
                <a:ext uri="{FF2B5EF4-FFF2-40B4-BE49-F238E27FC236}">
                  <a16:creationId xmlns:a16="http://schemas.microsoft.com/office/drawing/2014/main" id="{F6684CF1-760F-4F38-9B51-B2BE6F7F0E65}"/>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69" name="Freeform 44">
              <a:extLst>
                <a:ext uri="{FF2B5EF4-FFF2-40B4-BE49-F238E27FC236}">
                  <a16:creationId xmlns:a16="http://schemas.microsoft.com/office/drawing/2014/main" id="{6C357B19-2185-4923-86AB-573939DB1CCB}"/>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71" name="Freeform 45">
              <a:extLst>
                <a:ext uri="{FF2B5EF4-FFF2-40B4-BE49-F238E27FC236}">
                  <a16:creationId xmlns:a16="http://schemas.microsoft.com/office/drawing/2014/main" id="{745C8593-CAD2-4EAD-B82D-AA253F717155}"/>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29" name="Freeform 46">
              <a:extLst>
                <a:ext uri="{FF2B5EF4-FFF2-40B4-BE49-F238E27FC236}">
                  <a16:creationId xmlns:a16="http://schemas.microsoft.com/office/drawing/2014/main" id="{B384B41B-780D-42AB-A063-7052CC29D75D}"/>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0" name="Freeform 47">
              <a:extLst>
                <a:ext uri="{FF2B5EF4-FFF2-40B4-BE49-F238E27FC236}">
                  <a16:creationId xmlns:a16="http://schemas.microsoft.com/office/drawing/2014/main" id="{62FE602F-E75B-4D93-9D94-F688FA6403DC}"/>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1" name="Freeform 48">
              <a:extLst>
                <a:ext uri="{FF2B5EF4-FFF2-40B4-BE49-F238E27FC236}">
                  <a16:creationId xmlns:a16="http://schemas.microsoft.com/office/drawing/2014/main" id="{B0340309-59C7-41A5-A975-6ED4FC69558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2" name="Freeform 49">
              <a:extLst>
                <a:ext uri="{FF2B5EF4-FFF2-40B4-BE49-F238E27FC236}">
                  <a16:creationId xmlns:a16="http://schemas.microsoft.com/office/drawing/2014/main" id="{2CF388E8-3611-4410-879E-C23BF15610B0}"/>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3" name="Freeform 50">
              <a:extLst>
                <a:ext uri="{FF2B5EF4-FFF2-40B4-BE49-F238E27FC236}">
                  <a16:creationId xmlns:a16="http://schemas.microsoft.com/office/drawing/2014/main" id="{A7E39C54-EAB6-4670-9911-865D0ABBAC33}"/>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4" name="Freeform 51">
              <a:extLst>
                <a:ext uri="{FF2B5EF4-FFF2-40B4-BE49-F238E27FC236}">
                  <a16:creationId xmlns:a16="http://schemas.microsoft.com/office/drawing/2014/main" id="{C328AEB8-604B-4FE9-95BF-7EA4E8ED5D3C}"/>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5" name="Freeform 52">
              <a:extLst>
                <a:ext uri="{FF2B5EF4-FFF2-40B4-BE49-F238E27FC236}">
                  <a16:creationId xmlns:a16="http://schemas.microsoft.com/office/drawing/2014/main" id="{81BC006C-BCD9-45CD-9774-051F478861B4}"/>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6" name="Freeform 53">
              <a:extLst>
                <a:ext uri="{FF2B5EF4-FFF2-40B4-BE49-F238E27FC236}">
                  <a16:creationId xmlns:a16="http://schemas.microsoft.com/office/drawing/2014/main" id="{086DBB45-39C4-44DE-AB86-92873FECAA8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7" name="Freeform 54">
              <a:extLst>
                <a:ext uri="{FF2B5EF4-FFF2-40B4-BE49-F238E27FC236}">
                  <a16:creationId xmlns:a16="http://schemas.microsoft.com/office/drawing/2014/main" id="{09A277B2-A3BA-43A2-BA82-813C993033E8}"/>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8" name="Freeform 55">
              <a:extLst>
                <a:ext uri="{FF2B5EF4-FFF2-40B4-BE49-F238E27FC236}">
                  <a16:creationId xmlns:a16="http://schemas.microsoft.com/office/drawing/2014/main" id="{3BBD2727-FD37-443A-B218-1F396F8598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39" name="Freeform 56">
              <a:extLst>
                <a:ext uri="{FF2B5EF4-FFF2-40B4-BE49-F238E27FC236}">
                  <a16:creationId xmlns:a16="http://schemas.microsoft.com/office/drawing/2014/main" id="{246B2677-07FC-46C4-AA93-81A6A49524E9}"/>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0" name="Freeform 57">
              <a:extLst>
                <a:ext uri="{FF2B5EF4-FFF2-40B4-BE49-F238E27FC236}">
                  <a16:creationId xmlns:a16="http://schemas.microsoft.com/office/drawing/2014/main" id="{3C345CC2-F3A1-4D57-A0B2-DBACACAF6DA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1" name="Freeform 58">
              <a:extLst>
                <a:ext uri="{FF2B5EF4-FFF2-40B4-BE49-F238E27FC236}">
                  <a16:creationId xmlns:a16="http://schemas.microsoft.com/office/drawing/2014/main" id="{8F6163AE-D7D4-48CF-8F56-27751A27AAE4}"/>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2" name="Freeform 59">
              <a:extLst>
                <a:ext uri="{FF2B5EF4-FFF2-40B4-BE49-F238E27FC236}">
                  <a16:creationId xmlns:a16="http://schemas.microsoft.com/office/drawing/2014/main" id="{DA1F4E85-B289-49FE-BD0A-6540821598DD}"/>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3" name="Freeform 60">
              <a:extLst>
                <a:ext uri="{FF2B5EF4-FFF2-40B4-BE49-F238E27FC236}">
                  <a16:creationId xmlns:a16="http://schemas.microsoft.com/office/drawing/2014/main" id="{DE778FDA-1390-418E-A32B-D860CAB1DDFA}"/>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4" name="Freeform 61">
              <a:extLst>
                <a:ext uri="{FF2B5EF4-FFF2-40B4-BE49-F238E27FC236}">
                  <a16:creationId xmlns:a16="http://schemas.microsoft.com/office/drawing/2014/main" id="{FCCA6383-EF4D-4BBE-B1B8-1964323BC8A8}"/>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5" name="Freeform 62">
              <a:extLst>
                <a:ext uri="{FF2B5EF4-FFF2-40B4-BE49-F238E27FC236}">
                  <a16:creationId xmlns:a16="http://schemas.microsoft.com/office/drawing/2014/main" id="{23CCBDCB-F7EF-4C6E-AFA9-224128705B98}"/>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sp>
          <p:nvSpPr>
            <p:cNvPr id="146" name="Freeform 71">
              <a:extLst>
                <a:ext uri="{FF2B5EF4-FFF2-40B4-BE49-F238E27FC236}">
                  <a16:creationId xmlns:a16="http://schemas.microsoft.com/office/drawing/2014/main" id="{895D5DE4-D3E3-44FD-A936-3D4830CD2F66}"/>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ea"/>
                <a:sym typeface="+mn-lt"/>
              </a:endParaRPr>
            </a:p>
          </p:txBody>
        </p:sp>
      </p:grpSp>
      <p:sp>
        <p:nvSpPr>
          <p:cNvPr id="147" name="标题 1">
            <a:extLst>
              <a:ext uri="{FF2B5EF4-FFF2-40B4-BE49-F238E27FC236}">
                <a16:creationId xmlns:a16="http://schemas.microsoft.com/office/drawing/2014/main" id="{BD9599D0-9EF4-485D-9BF2-FE64B75665AD}"/>
              </a:ext>
            </a:extLst>
          </p:cNvPr>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F0502020204030204"/>
                <a:ea typeface="Microsoft YaHei"/>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zh-CN" altLang="en-US" dirty="0"/>
              <a:t>单击此处编辑结束语</a:t>
            </a:r>
          </a:p>
        </p:txBody>
      </p:sp>
      <p:sp>
        <p:nvSpPr>
          <p:cNvPr id="148" name="副标题 2">
            <a:extLst>
              <a:ext uri="{FF2B5EF4-FFF2-40B4-BE49-F238E27FC236}">
                <a16:creationId xmlns:a16="http://schemas.microsoft.com/office/drawing/2014/main" id="{780F498B-8C32-41D4-A1DA-41A6A68C0055}"/>
              </a:ext>
            </a:extLst>
          </p:cNvPr>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F0502020204030204"/>
                <a:ea typeface="Microsoft YaHei"/>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p>
        </p:txBody>
      </p:sp>
    </p:spTree>
    <p:extLst>
      <p:ext uri="{BB962C8B-B14F-4D97-AF65-F5344CB8AC3E}">
        <p14:creationId xmlns:p14="http://schemas.microsoft.com/office/powerpoint/2010/main" val="36618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sp>
        <p:nvSpPr>
          <p:cNvPr id="176" name="标题 1">
            <a:extLst>
              <a:ext uri="{FF2B5EF4-FFF2-40B4-BE49-F238E27FC236}">
                <a16:creationId xmlns:a16="http://schemas.microsoft.com/office/drawing/2014/main" id="{A029B501-2847-412D-8A34-C4C9BFB8FA2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文本框 62">
            <a:extLst>
              <a:ext uri="{FF2B5EF4-FFF2-40B4-BE49-F238E27FC236}">
                <a16:creationId xmlns:a16="http://schemas.microsoft.com/office/drawing/2014/main" id="{E1F02CE6-DCDF-458C-8C9E-36CAA35D4B77}"/>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215359471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id="{752A13C3-8076-4A3B-9E60-2D71D978B1DC}"/>
              </a:ext>
            </a:extLst>
          </p:cNvPr>
          <p:cNvGrpSpPr/>
          <p:nvPr userDrawn="1"/>
        </p:nvGrpSpPr>
        <p:grpSpPr>
          <a:xfrm>
            <a:off x="10177780" y="329882"/>
            <a:ext cx="1512002" cy="444892"/>
            <a:chOff x="9556201" y="498129"/>
            <a:chExt cx="1993881" cy="586680"/>
          </a:xfrm>
        </p:grpSpPr>
        <p:grpSp>
          <p:nvGrpSpPr>
            <p:cNvPr id="122" name="组合 121">
              <a:extLst>
                <a:ext uri="{FF2B5EF4-FFF2-40B4-BE49-F238E27FC236}">
                  <a16:creationId xmlns:a16="http://schemas.microsoft.com/office/drawing/2014/main" id="{E27C398B-69FE-4C31-9C38-8ADE52CE9B05}"/>
                </a:ext>
              </a:extLst>
            </p:cNvPr>
            <p:cNvGrpSpPr/>
            <p:nvPr userDrawn="1"/>
          </p:nvGrpSpPr>
          <p:grpSpPr>
            <a:xfrm>
              <a:off x="10239376" y="968937"/>
              <a:ext cx="1307697" cy="96254"/>
              <a:chOff x="4616246" y="3878362"/>
              <a:chExt cx="5571416" cy="410087"/>
            </a:xfrm>
            <a:solidFill>
              <a:schemeClr val="tx1">
                <a:alpha val="80000"/>
              </a:schemeClr>
            </a:solidFill>
          </p:grpSpPr>
          <p:sp>
            <p:nvSpPr>
              <p:cNvPr id="160" name="Freeform 17">
                <a:extLst>
                  <a:ext uri="{FF2B5EF4-FFF2-40B4-BE49-F238E27FC236}">
                    <a16:creationId xmlns:a16="http://schemas.microsoft.com/office/drawing/2014/main" id="{E5B0E9AD-0A05-4036-8DA1-C7E6733E9DF1}"/>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1" name="Freeform 18">
                <a:extLst>
                  <a:ext uri="{FF2B5EF4-FFF2-40B4-BE49-F238E27FC236}">
                    <a16:creationId xmlns:a16="http://schemas.microsoft.com/office/drawing/2014/main" id="{029271E6-BD5F-4E7D-809E-C4511BA4F756}"/>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2" name="Freeform 19">
                <a:extLst>
                  <a:ext uri="{FF2B5EF4-FFF2-40B4-BE49-F238E27FC236}">
                    <a16:creationId xmlns:a16="http://schemas.microsoft.com/office/drawing/2014/main" id="{F0E374B4-1D8A-4254-9BF8-9478B61B7867}"/>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3" name="Freeform 20">
                <a:extLst>
                  <a:ext uri="{FF2B5EF4-FFF2-40B4-BE49-F238E27FC236}">
                    <a16:creationId xmlns:a16="http://schemas.microsoft.com/office/drawing/2014/main" id="{AFBC22B1-E0E5-491D-8D3A-0CADD301B3F1}"/>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4" name="Freeform 21">
                <a:extLst>
                  <a:ext uri="{FF2B5EF4-FFF2-40B4-BE49-F238E27FC236}">
                    <a16:creationId xmlns:a16="http://schemas.microsoft.com/office/drawing/2014/main" id="{52A94EBF-BEA5-40C1-BA72-F097DF0149EB}"/>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5" name="Freeform 22">
                <a:extLst>
                  <a:ext uri="{FF2B5EF4-FFF2-40B4-BE49-F238E27FC236}">
                    <a16:creationId xmlns:a16="http://schemas.microsoft.com/office/drawing/2014/main" id="{13446D84-1439-4CA9-B653-7FB33B0DC865}"/>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6" name="Freeform 23">
                <a:extLst>
                  <a:ext uri="{FF2B5EF4-FFF2-40B4-BE49-F238E27FC236}">
                    <a16:creationId xmlns:a16="http://schemas.microsoft.com/office/drawing/2014/main" id="{E2D267E0-CB35-4383-8A83-2AE643C7ECFF}"/>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7" name="Freeform 25">
                <a:extLst>
                  <a:ext uri="{FF2B5EF4-FFF2-40B4-BE49-F238E27FC236}">
                    <a16:creationId xmlns:a16="http://schemas.microsoft.com/office/drawing/2014/main" id="{42C70476-1D30-4F1C-8855-748E43ECBF5C}"/>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8" name="Freeform 27">
                <a:extLst>
                  <a:ext uri="{FF2B5EF4-FFF2-40B4-BE49-F238E27FC236}">
                    <a16:creationId xmlns:a16="http://schemas.microsoft.com/office/drawing/2014/main" id="{4136D2AD-C6EE-4398-B384-19DEE0F1B39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69" name="Freeform 29">
                <a:extLst>
                  <a:ext uri="{FF2B5EF4-FFF2-40B4-BE49-F238E27FC236}">
                    <a16:creationId xmlns:a16="http://schemas.microsoft.com/office/drawing/2014/main" id="{26056B2E-6223-4FEE-8248-F2EA17DBAF5B}"/>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0" name="Freeform 30">
                <a:extLst>
                  <a:ext uri="{FF2B5EF4-FFF2-40B4-BE49-F238E27FC236}">
                    <a16:creationId xmlns:a16="http://schemas.microsoft.com/office/drawing/2014/main" id="{006B390B-42C2-4B79-90D3-881CC2CFDCE9}"/>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1" name="Freeform 31">
                <a:extLst>
                  <a:ext uri="{FF2B5EF4-FFF2-40B4-BE49-F238E27FC236}">
                    <a16:creationId xmlns:a16="http://schemas.microsoft.com/office/drawing/2014/main" id="{50061FAB-489C-4780-AFC9-07435CFCBEA5}"/>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2" name="Freeform 32">
                <a:extLst>
                  <a:ext uri="{FF2B5EF4-FFF2-40B4-BE49-F238E27FC236}">
                    <a16:creationId xmlns:a16="http://schemas.microsoft.com/office/drawing/2014/main" id="{D30E14B5-5B2E-42F0-B3FB-A799A167FB3B}"/>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3" name="Freeform 33">
                <a:extLst>
                  <a:ext uri="{FF2B5EF4-FFF2-40B4-BE49-F238E27FC236}">
                    <a16:creationId xmlns:a16="http://schemas.microsoft.com/office/drawing/2014/main" id="{80557463-D295-47EE-83FE-4E7C2CFE5CA8}"/>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4" name="Freeform 34">
                <a:extLst>
                  <a:ext uri="{FF2B5EF4-FFF2-40B4-BE49-F238E27FC236}">
                    <a16:creationId xmlns:a16="http://schemas.microsoft.com/office/drawing/2014/main" id="{59C332FA-9D18-4C13-8F66-7832ED72F4F6}"/>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75" name="Freeform 35">
                <a:extLst>
                  <a:ext uri="{FF2B5EF4-FFF2-40B4-BE49-F238E27FC236}">
                    <a16:creationId xmlns:a16="http://schemas.microsoft.com/office/drawing/2014/main" id="{65E12940-8A45-4E0C-84AF-6AA4577F53A2}"/>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3" name="组合 122">
              <a:extLst>
                <a:ext uri="{FF2B5EF4-FFF2-40B4-BE49-F238E27FC236}">
                  <a16:creationId xmlns:a16="http://schemas.microsoft.com/office/drawing/2014/main" id="{F4DC8654-6333-43BF-BBD2-8CC0F92462C8}"/>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a:extLst>
                  <a:ext uri="{FF2B5EF4-FFF2-40B4-BE49-F238E27FC236}">
                    <a16:creationId xmlns:a16="http://schemas.microsoft.com/office/drawing/2014/main" id="{1BD02196-28F9-45E0-99D4-C63C486392BF}"/>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49" name="Freeform 10">
                <a:extLst>
                  <a:ext uri="{FF2B5EF4-FFF2-40B4-BE49-F238E27FC236}">
                    <a16:creationId xmlns:a16="http://schemas.microsoft.com/office/drawing/2014/main" id="{F635BA25-F85D-4FD0-B0FF-9852A3FB35CC}"/>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0" name="Freeform 11">
                <a:extLst>
                  <a:ext uri="{FF2B5EF4-FFF2-40B4-BE49-F238E27FC236}">
                    <a16:creationId xmlns:a16="http://schemas.microsoft.com/office/drawing/2014/main" id="{3039E95C-D1CC-46F7-9248-92AECF3DF875}"/>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1" name="Freeform 12">
                <a:extLst>
                  <a:ext uri="{FF2B5EF4-FFF2-40B4-BE49-F238E27FC236}">
                    <a16:creationId xmlns:a16="http://schemas.microsoft.com/office/drawing/2014/main" id="{D829A78B-B6EB-4549-B14A-40D05309B0CA}"/>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2" name="Freeform 13">
                <a:extLst>
                  <a:ext uri="{FF2B5EF4-FFF2-40B4-BE49-F238E27FC236}">
                    <a16:creationId xmlns:a16="http://schemas.microsoft.com/office/drawing/2014/main" id="{E842F311-7DA4-44B7-A236-43EEB282428F}"/>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3" name="Freeform 14">
                <a:extLst>
                  <a:ext uri="{FF2B5EF4-FFF2-40B4-BE49-F238E27FC236}">
                    <a16:creationId xmlns:a16="http://schemas.microsoft.com/office/drawing/2014/main" id="{170B97E9-7C5C-402F-9D53-9AA87182C27F}"/>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4" name="Freeform 15">
                <a:extLst>
                  <a:ext uri="{FF2B5EF4-FFF2-40B4-BE49-F238E27FC236}">
                    <a16:creationId xmlns:a16="http://schemas.microsoft.com/office/drawing/2014/main" id="{8F85E7F0-D6E4-48F0-A113-2A9E57A84215}"/>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5" name="Freeform 16">
                <a:extLst>
                  <a:ext uri="{FF2B5EF4-FFF2-40B4-BE49-F238E27FC236}">
                    <a16:creationId xmlns:a16="http://schemas.microsoft.com/office/drawing/2014/main" id="{9AA89938-51FC-49D9-8A20-AE9CA39EDED4}"/>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6" name="Freeform 24">
                <a:extLst>
                  <a:ext uri="{FF2B5EF4-FFF2-40B4-BE49-F238E27FC236}">
                    <a16:creationId xmlns:a16="http://schemas.microsoft.com/office/drawing/2014/main" id="{1DA43A21-B3DE-46D7-8042-B68A4F8A950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7" name="Freeform 26">
                <a:extLst>
                  <a:ext uri="{FF2B5EF4-FFF2-40B4-BE49-F238E27FC236}">
                    <a16:creationId xmlns:a16="http://schemas.microsoft.com/office/drawing/2014/main" id="{6DFF31B1-CB8C-4F29-A011-B6B43254D88F}"/>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8" name="Freeform 28">
                <a:extLst>
                  <a:ext uri="{FF2B5EF4-FFF2-40B4-BE49-F238E27FC236}">
                    <a16:creationId xmlns:a16="http://schemas.microsoft.com/office/drawing/2014/main" id="{B14ACCE6-5193-44FD-9E60-94C9373CFBD8}"/>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159" name="Freeform 36">
                <a:extLst>
                  <a:ext uri="{FF2B5EF4-FFF2-40B4-BE49-F238E27FC236}">
                    <a16:creationId xmlns:a16="http://schemas.microsoft.com/office/drawing/2014/main" id="{F6CDB00C-7145-4426-A859-8B3F49920A82}"/>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124" name="组合 123">
              <a:extLst>
                <a:ext uri="{FF2B5EF4-FFF2-40B4-BE49-F238E27FC236}">
                  <a16:creationId xmlns:a16="http://schemas.microsoft.com/office/drawing/2014/main" id="{E14EA76D-2E8A-4D79-AD0E-2D65074F86B6}"/>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a:extLst>
                  <a:ext uri="{FF2B5EF4-FFF2-40B4-BE49-F238E27FC236}">
                    <a16:creationId xmlns:a16="http://schemas.microsoft.com/office/drawing/2014/main" id="{FC735164-8305-4898-8587-92D4181A886B}"/>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6" name="Freeform 42">
                <a:extLst>
                  <a:ext uri="{FF2B5EF4-FFF2-40B4-BE49-F238E27FC236}">
                    <a16:creationId xmlns:a16="http://schemas.microsoft.com/office/drawing/2014/main" id="{23AA2149-2C7A-434E-8E58-7FF8833789C6}"/>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7" name="Freeform 43">
                <a:extLst>
                  <a:ext uri="{FF2B5EF4-FFF2-40B4-BE49-F238E27FC236}">
                    <a16:creationId xmlns:a16="http://schemas.microsoft.com/office/drawing/2014/main" id="{DADC64E0-1756-4B00-B739-1AE2D64609EB}"/>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8" name="Freeform 44">
                <a:extLst>
                  <a:ext uri="{FF2B5EF4-FFF2-40B4-BE49-F238E27FC236}">
                    <a16:creationId xmlns:a16="http://schemas.microsoft.com/office/drawing/2014/main" id="{02AD4B8E-9C4D-4F37-AAC6-126B7F819AAC}"/>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9" name="Freeform 45">
                <a:extLst>
                  <a:ext uri="{FF2B5EF4-FFF2-40B4-BE49-F238E27FC236}">
                    <a16:creationId xmlns:a16="http://schemas.microsoft.com/office/drawing/2014/main" id="{F2C56637-AD32-41CD-B904-7FDE5C590999}"/>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0" name="Freeform 46">
                <a:extLst>
                  <a:ext uri="{FF2B5EF4-FFF2-40B4-BE49-F238E27FC236}">
                    <a16:creationId xmlns:a16="http://schemas.microsoft.com/office/drawing/2014/main" id="{F032975D-CF69-4B09-BA05-72D320787553}"/>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1" name="Freeform 47">
                <a:extLst>
                  <a:ext uri="{FF2B5EF4-FFF2-40B4-BE49-F238E27FC236}">
                    <a16:creationId xmlns:a16="http://schemas.microsoft.com/office/drawing/2014/main" id="{6B6AC068-0EBD-48BD-AE1C-D7481884A830}"/>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2" name="Freeform 48">
                <a:extLst>
                  <a:ext uri="{FF2B5EF4-FFF2-40B4-BE49-F238E27FC236}">
                    <a16:creationId xmlns:a16="http://schemas.microsoft.com/office/drawing/2014/main" id="{ACE3F796-5431-4E6C-AC15-7A788620661A}"/>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3" name="Freeform 49">
                <a:extLst>
                  <a:ext uri="{FF2B5EF4-FFF2-40B4-BE49-F238E27FC236}">
                    <a16:creationId xmlns:a16="http://schemas.microsoft.com/office/drawing/2014/main" id="{74BEA9AB-D681-42C2-B138-90AE983F451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4" name="Freeform 50">
                <a:extLst>
                  <a:ext uri="{FF2B5EF4-FFF2-40B4-BE49-F238E27FC236}">
                    <a16:creationId xmlns:a16="http://schemas.microsoft.com/office/drawing/2014/main" id="{B4841AFA-06F6-4DE5-A44B-C6843FC702AD}"/>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5" name="Freeform 51">
                <a:extLst>
                  <a:ext uri="{FF2B5EF4-FFF2-40B4-BE49-F238E27FC236}">
                    <a16:creationId xmlns:a16="http://schemas.microsoft.com/office/drawing/2014/main" id="{5C773B7E-DC0A-4C6F-81E7-947211B53E3A}"/>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6" name="Freeform 52">
                <a:extLst>
                  <a:ext uri="{FF2B5EF4-FFF2-40B4-BE49-F238E27FC236}">
                    <a16:creationId xmlns:a16="http://schemas.microsoft.com/office/drawing/2014/main" id="{B85BE9AC-6F60-4FB5-8137-FF34C3DC57D8}"/>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7" name="Freeform 53">
                <a:extLst>
                  <a:ext uri="{FF2B5EF4-FFF2-40B4-BE49-F238E27FC236}">
                    <a16:creationId xmlns:a16="http://schemas.microsoft.com/office/drawing/2014/main" id="{8F1A2BEF-DE60-43BE-9443-E64E95C8AB6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8" name="Freeform 54">
                <a:extLst>
                  <a:ext uri="{FF2B5EF4-FFF2-40B4-BE49-F238E27FC236}">
                    <a16:creationId xmlns:a16="http://schemas.microsoft.com/office/drawing/2014/main" id="{854BFC4C-273E-4CD3-AA7A-F6841F6A1E71}"/>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39" name="Freeform 55">
                <a:extLst>
                  <a:ext uri="{FF2B5EF4-FFF2-40B4-BE49-F238E27FC236}">
                    <a16:creationId xmlns:a16="http://schemas.microsoft.com/office/drawing/2014/main" id="{539B124B-7DF4-4150-9E44-C8FF73B41E51}"/>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0" name="Freeform 56">
                <a:extLst>
                  <a:ext uri="{FF2B5EF4-FFF2-40B4-BE49-F238E27FC236}">
                    <a16:creationId xmlns:a16="http://schemas.microsoft.com/office/drawing/2014/main" id="{67B36885-76BA-4B87-9989-58BAB32207E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1" name="Freeform 57">
                <a:extLst>
                  <a:ext uri="{FF2B5EF4-FFF2-40B4-BE49-F238E27FC236}">
                    <a16:creationId xmlns:a16="http://schemas.microsoft.com/office/drawing/2014/main" id="{4018EAC7-7004-4BD9-9402-D3B0CA3BFADB}"/>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2" name="Freeform 58">
                <a:extLst>
                  <a:ext uri="{FF2B5EF4-FFF2-40B4-BE49-F238E27FC236}">
                    <a16:creationId xmlns:a16="http://schemas.microsoft.com/office/drawing/2014/main" id="{35BAD759-B240-4EB7-9681-EBBBFAC24096}"/>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3" name="Freeform 59">
                <a:extLst>
                  <a:ext uri="{FF2B5EF4-FFF2-40B4-BE49-F238E27FC236}">
                    <a16:creationId xmlns:a16="http://schemas.microsoft.com/office/drawing/2014/main" id="{8E8CE081-A623-4054-907F-BB84B3247BC2}"/>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4" name="Freeform 60">
                <a:extLst>
                  <a:ext uri="{FF2B5EF4-FFF2-40B4-BE49-F238E27FC236}">
                    <a16:creationId xmlns:a16="http://schemas.microsoft.com/office/drawing/2014/main" id="{404E5F0E-9B1C-4DFA-8827-BB06ABFB6B59}"/>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5" name="Freeform 61">
                <a:extLst>
                  <a:ext uri="{FF2B5EF4-FFF2-40B4-BE49-F238E27FC236}">
                    <a16:creationId xmlns:a16="http://schemas.microsoft.com/office/drawing/2014/main" id="{203E702D-7AE6-4B01-B868-0C7BE3CB52D1}"/>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6" name="Freeform 62">
                <a:extLst>
                  <a:ext uri="{FF2B5EF4-FFF2-40B4-BE49-F238E27FC236}">
                    <a16:creationId xmlns:a16="http://schemas.microsoft.com/office/drawing/2014/main" id="{00A3E78C-A2CF-4F84-BD83-F8BEF41AD07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47" name="Freeform 71">
                <a:extLst>
                  <a:ext uri="{FF2B5EF4-FFF2-40B4-BE49-F238E27FC236}">
                    <a16:creationId xmlns:a16="http://schemas.microsoft.com/office/drawing/2014/main" id="{0265EC9A-215C-4451-94F2-BA2294AE20B1}"/>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grpSp>
        <p:nvGrpSpPr>
          <p:cNvPr id="177" name="组合 176">
            <a:extLst>
              <a:ext uri="{FF2B5EF4-FFF2-40B4-BE49-F238E27FC236}">
                <a16:creationId xmlns:a16="http://schemas.microsoft.com/office/drawing/2014/main" id="{6C8FB0F2-E609-4DAC-AB11-F95107BFE505}"/>
              </a:ext>
            </a:extLst>
          </p:cNvPr>
          <p:cNvGrpSpPr/>
          <p:nvPr userDrawn="1"/>
        </p:nvGrpSpPr>
        <p:grpSpPr>
          <a:xfrm>
            <a:off x="528706" y="867990"/>
            <a:ext cx="2433027" cy="0"/>
            <a:chOff x="7460343" y="1311756"/>
            <a:chExt cx="2433027" cy="0"/>
          </a:xfrm>
        </p:grpSpPr>
        <p:cxnSp>
          <p:nvCxnSpPr>
            <p:cNvPr id="178" name="直接连接符 177">
              <a:extLst>
                <a:ext uri="{FF2B5EF4-FFF2-40B4-BE49-F238E27FC236}">
                  <a16:creationId xmlns:a16="http://schemas.microsoft.com/office/drawing/2014/main" id="{0B974DCA-43CD-4CCE-AA3A-6B26A93AA425}"/>
                </a:ext>
              </a:extLst>
            </p:cNvPr>
            <p:cNvCxnSpPr>
              <a:cxnSpLocks/>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41D435DD-C47F-4708-B422-342FDD1F8EB1}"/>
                </a:ext>
              </a:extLst>
            </p:cNvPr>
            <p:cNvCxnSpPr>
              <a:cxnSpLocks/>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a:extLst>
              <a:ext uri="{FF2B5EF4-FFF2-40B4-BE49-F238E27FC236}">
                <a16:creationId xmlns:a16="http://schemas.microsoft.com/office/drawing/2014/main" id="{553F13DD-45BC-4F3B-9DF1-AE612D3E2637}"/>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pPr/>
              <a:t>‹#›</a:t>
            </a:fld>
            <a:r>
              <a:rPr lang="zh-CN" altLang="en-US"/>
              <a:t> </a:t>
            </a:r>
            <a:r>
              <a:rPr lang="en-US" altLang="zh-CN"/>
              <a:t>&gt;</a:t>
            </a:r>
            <a:endParaRPr lang="zh-CN" altLang="en-US" dirty="0"/>
          </a:p>
        </p:txBody>
      </p:sp>
      <p:sp>
        <p:nvSpPr>
          <p:cNvPr id="63" name="标题 1">
            <a:extLst>
              <a:ext uri="{FF2B5EF4-FFF2-40B4-BE49-F238E27FC236}">
                <a16:creationId xmlns:a16="http://schemas.microsoft.com/office/drawing/2014/main" id="{8F22FD4E-E65A-45E3-8A02-74A1A8B316C9}"/>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3" name="文本占位符 2">
            <a:extLst>
              <a:ext uri="{FF2B5EF4-FFF2-40B4-BE49-F238E27FC236}">
                <a16:creationId xmlns:a16="http://schemas.microsoft.com/office/drawing/2014/main" id="{30E2DE02-8659-4706-8CD5-61C4D3C2AC15}"/>
              </a:ext>
            </a:extLst>
          </p:cNvPr>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tabLst/>
            </a:pPr>
            <a:r>
              <a:rPr lang="zh-CN" altLang="en-US" dirty="0"/>
              <a:t>单击此处输入本页的结论单击此处输入本页的结论单击此处输入本页的结论</a:t>
            </a:r>
          </a:p>
        </p:txBody>
      </p:sp>
    </p:spTree>
    <p:extLst>
      <p:ext uri="{BB962C8B-B14F-4D97-AF65-F5344CB8AC3E}">
        <p14:creationId xmlns:p14="http://schemas.microsoft.com/office/powerpoint/2010/main" val="331995080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B4AE79B1-1619-41E3-8A2F-8EC4722BC253}"/>
              </a:ext>
            </a:extLst>
          </p:cNvPr>
          <p:cNvGrpSpPr/>
          <p:nvPr userDrawn="1"/>
        </p:nvGrpSpPr>
        <p:grpSpPr>
          <a:xfrm>
            <a:off x="10177780" y="329882"/>
            <a:ext cx="1512002" cy="444892"/>
            <a:chOff x="9556201" y="498129"/>
            <a:chExt cx="1993881" cy="586680"/>
          </a:xfrm>
        </p:grpSpPr>
        <p:grpSp>
          <p:nvGrpSpPr>
            <p:cNvPr id="66" name="组合 65">
              <a:extLst>
                <a:ext uri="{FF2B5EF4-FFF2-40B4-BE49-F238E27FC236}">
                  <a16:creationId xmlns:a16="http://schemas.microsoft.com/office/drawing/2014/main" id="{5C15F262-2B8A-43C1-93DC-339774166331}"/>
                </a:ext>
              </a:extLst>
            </p:cNvPr>
            <p:cNvGrpSpPr/>
            <p:nvPr userDrawn="1"/>
          </p:nvGrpSpPr>
          <p:grpSpPr>
            <a:xfrm>
              <a:off x="10239376" y="968937"/>
              <a:ext cx="1307697" cy="96254"/>
              <a:chOff x="4616246" y="3878362"/>
              <a:chExt cx="5571416" cy="410087"/>
            </a:xfrm>
            <a:solidFill>
              <a:schemeClr val="tx1">
                <a:alpha val="80000"/>
              </a:schemeClr>
            </a:solidFill>
          </p:grpSpPr>
          <p:sp>
            <p:nvSpPr>
              <p:cNvPr id="68" name="Freeform 17">
                <a:extLst>
                  <a:ext uri="{FF2B5EF4-FFF2-40B4-BE49-F238E27FC236}">
                    <a16:creationId xmlns:a16="http://schemas.microsoft.com/office/drawing/2014/main" id="{0BB7E6A2-C551-4CAC-8A7C-CB084AC0393D}"/>
                  </a:ext>
                </a:extLst>
              </p:cNvPr>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69" name="Freeform 18">
                <a:extLst>
                  <a:ext uri="{FF2B5EF4-FFF2-40B4-BE49-F238E27FC236}">
                    <a16:creationId xmlns:a16="http://schemas.microsoft.com/office/drawing/2014/main" id="{AF11A2EA-0B28-440D-ABC0-47F76546FA4B}"/>
                  </a:ext>
                </a:extLst>
              </p:cNvPr>
              <p:cNvSpPr>
                <a:spLocks/>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0" name="Freeform 19">
                <a:extLst>
                  <a:ext uri="{FF2B5EF4-FFF2-40B4-BE49-F238E27FC236}">
                    <a16:creationId xmlns:a16="http://schemas.microsoft.com/office/drawing/2014/main" id="{687C0C1A-D1C7-41A9-8A9A-4EB1400A640C}"/>
                  </a:ext>
                </a:extLst>
              </p:cNvPr>
              <p:cNvSpPr>
                <a:spLocks/>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2" name="Freeform 20">
                <a:extLst>
                  <a:ext uri="{FF2B5EF4-FFF2-40B4-BE49-F238E27FC236}">
                    <a16:creationId xmlns:a16="http://schemas.microsoft.com/office/drawing/2014/main" id="{B1AD26CB-2631-47D6-8B94-0C2DE8DAE1DF}"/>
                  </a:ext>
                </a:extLst>
              </p:cNvPr>
              <p:cNvSpPr>
                <a:spLocks/>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3" name="Freeform 21">
                <a:extLst>
                  <a:ext uri="{FF2B5EF4-FFF2-40B4-BE49-F238E27FC236}">
                    <a16:creationId xmlns:a16="http://schemas.microsoft.com/office/drawing/2014/main" id="{7188BA7E-50BA-44F8-9949-24203A649509}"/>
                  </a:ext>
                </a:extLst>
              </p:cNvPr>
              <p:cNvSpPr>
                <a:spLocks/>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4" name="Freeform 22">
                <a:extLst>
                  <a:ext uri="{FF2B5EF4-FFF2-40B4-BE49-F238E27FC236}">
                    <a16:creationId xmlns:a16="http://schemas.microsoft.com/office/drawing/2014/main" id="{59E8A17F-9E83-487C-BAAE-EF2645C4653C}"/>
                  </a:ext>
                </a:extLst>
              </p:cNvPr>
              <p:cNvSpPr>
                <a:spLocks/>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5" name="Freeform 23">
                <a:extLst>
                  <a:ext uri="{FF2B5EF4-FFF2-40B4-BE49-F238E27FC236}">
                    <a16:creationId xmlns:a16="http://schemas.microsoft.com/office/drawing/2014/main" id="{6874771E-6EC2-40B7-8593-A8A420AEEAD7}"/>
                  </a:ext>
                </a:extLst>
              </p:cNvPr>
              <p:cNvSpPr>
                <a:spLocks/>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6" name="Freeform 25">
                <a:extLst>
                  <a:ext uri="{FF2B5EF4-FFF2-40B4-BE49-F238E27FC236}">
                    <a16:creationId xmlns:a16="http://schemas.microsoft.com/office/drawing/2014/main" id="{CDD46DA1-964F-4E43-A6AD-31009905952B}"/>
                  </a:ext>
                </a:extLst>
              </p:cNvPr>
              <p:cNvSpPr>
                <a:spLocks/>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7" name="Freeform 27">
                <a:extLst>
                  <a:ext uri="{FF2B5EF4-FFF2-40B4-BE49-F238E27FC236}">
                    <a16:creationId xmlns:a16="http://schemas.microsoft.com/office/drawing/2014/main" id="{79E10957-7621-455A-A65D-63395B54CD80}"/>
                  </a:ext>
                </a:extLst>
              </p:cNvPr>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8" name="Freeform 29">
                <a:extLst>
                  <a:ext uri="{FF2B5EF4-FFF2-40B4-BE49-F238E27FC236}">
                    <a16:creationId xmlns:a16="http://schemas.microsoft.com/office/drawing/2014/main" id="{5C881E13-4696-4D4F-B82A-A15CE965951E}"/>
                  </a:ext>
                </a:extLst>
              </p:cNvPr>
              <p:cNvSpPr>
                <a:spLocks/>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79" name="Freeform 30">
                <a:extLst>
                  <a:ext uri="{FF2B5EF4-FFF2-40B4-BE49-F238E27FC236}">
                    <a16:creationId xmlns:a16="http://schemas.microsoft.com/office/drawing/2014/main" id="{57334090-4538-4D00-B942-CBD745D65BC1}"/>
                  </a:ext>
                </a:extLst>
              </p:cNvPr>
              <p:cNvSpPr>
                <a:spLocks/>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0" name="Freeform 31">
                <a:extLst>
                  <a:ext uri="{FF2B5EF4-FFF2-40B4-BE49-F238E27FC236}">
                    <a16:creationId xmlns:a16="http://schemas.microsoft.com/office/drawing/2014/main" id="{BA16E188-C562-41A4-9B4A-9DBEBF95A377}"/>
                  </a:ext>
                </a:extLst>
              </p:cNvPr>
              <p:cNvSpPr>
                <a:spLocks/>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1" name="Freeform 32">
                <a:extLst>
                  <a:ext uri="{FF2B5EF4-FFF2-40B4-BE49-F238E27FC236}">
                    <a16:creationId xmlns:a16="http://schemas.microsoft.com/office/drawing/2014/main" id="{04D8D32A-D397-417E-8C9F-BDEF41F83EB9}"/>
                  </a:ext>
                </a:extLst>
              </p:cNvPr>
              <p:cNvSpPr>
                <a:spLocks/>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2" name="Freeform 33">
                <a:extLst>
                  <a:ext uri="{FF2B5EF4-FFF2-40B4-BE49-F238E27FC236}">
                    <a16:creationId xmlns:a16="http://schemas.microsoft.com/office/drawing/2014/main" id="{80ECFE5A-CC82-4F7B-9CB9-E42947E66DC6}"/>
                  </a:ext>
                </a:extLst>
              </p:cNvPr>
              <p:cNvSpPr>
                <a:spLocks/>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3" name="Freeform 34">
                <a:extLst>
                  <a:ext uri="{FF2B5EF4-FFF2-40B4-BE49-F238E27FC236}">
                    <a16:creationId xmlns:a16="http://schemas.microsoft.com/office/drawing/2014/main" id="{A2B2A5CC-F142-4967-9397-104C57D6D51E}"/>
                  </a:ext>
                </a:extLst>
              </p:cNvPr>
              <p:cNvSpPr>
                <a:spLocks/>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4" name="Freeform 35">
                <a:extLst>
                  <a:ext uri="{FF2B5EF4-FFF2-40B4-BE49-F238E27FC236}">
                    <a16:creationId xmlns:a16="http://schemas.microsoft.com/office/drawing/2014/main" id="{C6DC5263-4BE0-4098-8265-18B3D919C540}"/>
                  </a:ext>
                </a:extLst>
              </p:cNvPr>
              <p:cNvSpPr>
                <a:spLocks/>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85" name="组合 84">
              <a:extLst>
                <a:ext uri="{FF2B5EF4-FFF2-40B4-BE49-F238E27FC236}">
                  <a16:creationId xmlns:a16="http://schemas.microsoft.com/office/drawing/2014/main" id="{0FEBB34A-9216-4734-ABDB-24C619203A22}"/>
                </a:ext>
              </a:extLst>
            </p:cNvPr>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a:extLst>
                  <a:ext uri="{FF2B5EF4-FFF2-40B4-BE49-F238E27FC236}">
                    <a16:creationId xmlns:a16="http://schemas.microsoft.com/office/drawing/2014/main" id="{BAAACB60-72C2-4416-9299-161860BAE9EE}"/>
                  </a:ext>
                </a:extLst>
              </p:cNvPr>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7" name="Freeform 10">
                <a:extLst>
                  <a:ext uri="{FF2B5EF4-FFF2-40B4-BE49-F238E27FC236}">
                    <a16:creationId xmlns:a16="http://schemas.microsoft.com/office/drawing/2014/main" id="{8CAA1636-149B-4EDA-B31F-4978A1DAA4F3}"/>
                  </a:ext>
                </a:extLst>
              </p:cNvPr>
              <p:cNvSpPr>
                <a:spLocks/>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8" name="Freeform 11">
                <a:extLst>
                  <a:ext uri="{FF2B5EF4-FFF2-40B4-BE49-F238E27FC236}">
                    <a16:creationId xmlns:a16="http://schemas.microsoft.com/office/drawing/2014/main" id="{FDF2BF3F-AB31-4F63-9678-BFF5CCE4454A}"/>
                  </a:ext>
                </a:extLst>
              </p:cNvPr>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89" name="Freeform 12">
                <a:extLst>
                  <a:ext uri="{FF2B5EF4-FFF2-40B4-BE49-F238E27FC236}">
                    <a16:creationId xmlns:a16="http://schemas.microsoft.com/office/drawing/2014/main" id="{5B526479-0DBF-4737-8331-32D1E952C9D8}"/>
                  </a:ext>
                </a:extLst>
              </p:cNvPr>
              <p:cNvSpPr>
                <a:spLocks/>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0" name="Freeform 13">
                <a:extLst>
                  <a:ext uri="{FF2B5EF4-FFF2-40B4-BE49-F238E27FC236}">
                    <a16:creationId xmlns:a16="http://schemas.microsoft.com/office/drawing/2014/main" id="{E3947BE1-C3AE-4CFB-BFFE-ABA981B89672}"/>
                  </a:ext>
                </a:extLst>
              </p:cNvPr>
              <p:cNvSpPr>
                <a:spLocks/>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1" name="Freeform 14">
                <a:extLst>
                  <a:ext uri="{FF2B5EF4-FFF2-40B4-BE49-F238E27FC236}">
                    <a16:creationId xmlns:a16="http://schemas.microsoft.com/office/drawing/2014/main" id="{F2A49C76-5480-41CE-9ADE-B8DA9152D704}"/>
                  </a:ext>
                </a:extLst>
              </p:cNvPr>
              <p:cNvSpPr>
                <a:spLocks/>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2" name="Freeform 15">
                <a:extLst>
                  <a:ext uri="{FF2B5EF4-FFF2-40B4-BE49-F238E27FC236}">
                    <a16:creationId xmlns:a16="http://schemas.microsoft.com/office/drawing/2014/main" id="{16AD1742-67D8-4026-84B3-87236E785A6B}"/>
                  </a:ext>
                </a:extLst>
              </p:cNvPr>
              <p:cNvSpPr>
                <a:spLocks/>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3" name="Freeform 16">
                <a:extLst>
                  <a:ext uri="{FF2B5EF4-FFF2-40B4-BE49-F238E27FC236}">
                    <a16:creationId xmlns:a16="http://schemas.microsoft.com/office/drawing/2014/main" id="{CDEDCC72-5F8A-4DD8-9E4E-D7527A11A8EC}"/>
                  </a:ext>
                </a:extLst>
              </p:cNvPr>
              <p:cNvSpPr>
                <a:spLocks/>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4" name="Freeform 24">
                <a:extLst>
                  <a:ext uri="{FF2B5EF4-FFF2-40B4-BE49-F238E27FC236}">
                    <a16:creationId xmlns:a16="http://schemas.microsoft.com/office/drawing/2014/main" id="{43DCC307-4F60-4FFF-A2A5-A29470381E5B}"/>
                  </a:ext>
                </a:extLst>
              </p:cNvPr>
              <p:cNvSpPr>
                <a:spLocks/>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5" name="Freeform 26">
                <a:extLst>
                  <a:ext uri="{FF2B5EF4-FFF2-40B4-BE49-F238E27FC236}">
                    <a16:creationId xmlns:a16="http://schemas.microsoft.com/office/drawing/2014/main" id="{B9F88D38-2706-4475-8802-6F4F5D2EF22D}"/>
                  </a:ext>
                </a:extLst>
              </p:cNvPr>
              <p:cNvSpPr>
                <a:spLocks/>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6" name="Freeform 28">
                <a:extLst>
                  <a:ext uri="{FF2B5EF4-FFF2-40B4-BE49-F238E27FC236}">
                    <a16:creationId xmlns:a16="http://schemas.microsoft.com/office/drawing/2014/main" id="{8F836E50-664C-489E-B463-9D8B808D647E}"/>
                  </a:ext>
                </a:extLst>
              </p:cNvPr>
              <p:cNvSpPr>
                <a:spLocks/>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sp>
            <p:nvSpPr>
              <p:cNvPr id="97" name="Freeform 36">
                <a:extLst>
                  <a:ext uri="{FF2B5EF4-FFF2-40B4-BE49-F238E27FC236}">
                    <a16:creationId xmlns:a16="http://schemas.microsoft.com/office/drawing/2014/main" id="{81C3B568-D4E9-40A8-AA80-68ECCA6EFC73}"/>
                  </a:ext>
                </a:extLst>
              </p:cNvPr>
              <p:cNvSpPr>
                <a:spLocks/>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F0502020204030204"/>
                  <a:ea typeface="Microsoft YaHei"/>
                  <a:cs typeface="+mn-cs"/>
                </a:endParaRPr>
              </a:p>
            </p:txBody>
          </p:sp>
        </p:grpSp>
        <p:grpSp>
          <p:nvGrpSpPr>
            <p:cNvPr id="98" name="组合 97">
              <a:extLst>
                <a:ext uri="{FF2B5EF4-FFF2-40B4-BE49-F238E27FC236}">
                  <a16:creationId xmlns:a16="http://schemas.microsoft.com/office/drawing/2014/main" id="{90DC71DC-0BCB-48A8-A72D-C25256144DE0}"/>
                </a:ext>
              </a:extLst>
            </p:cNvPr>
            <p:cNvGrpSpPr/>
            <p:nvPr userDrawn="1"/>
          </p:nvGrpSpPr>
          <p:grpSpPr>
            <a:xfrm>
              <a:off x="9556201" y="498129"/>
              <a:ext cx="588050" cy="586680"/>
              <a:chOff x="2105799" y="20055838"/>
              <a:chExt cx="6748090" cy="6732363"/>
            </a:xfrm>
            <a:solidFill>
              <a:schemeClr val="accent1">
                <a:alpha val="80000"/>
              </a:schemeClr>
            </a:solidFill>
          </p:grpSpPr>
          <p:sp>
            <p:nvSpPr>
              <p:cNvPr id="99" name="Freeform 8">
                <a:extLst>
                  <a:ext uri="{FF2B5EF4-FFF2-40B4-BE49-F238E27FC236}">
                    <a16:creationId xmlns:a16="http://schemas.microsoft.com/office/drawing/2014/main" id="{57D1E859-5CEB-4609-8E48-13EBEA79EA5D}"/>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0" name="Freeform 42">
                <a:extLst>
                  <a:ext uri="{FF2B5EF4-FFF2-40B4-BE49-F238E27FC236}">
                    <a16:creationId xmlns:a16="http://schemas.microsoft.com/office/drawing/2014/main" id="{A033A341-EE5C-4CFF-8FE9-10E577DFE665}"/>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1" name="Freeform 43">
                <a:extLst>
                  <a:ext uri="{FF2B5EF4-FFF2-40B4-BE49-F238E27FC236}">
                    <a16:creationId xmlns:a16="http://schemas.microsoft.com/office/drawing/2014/main" id="{672D9D2F-B971-45A7-BEA6-0BE6565B628A}"/>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2" name="Freeform 44">
                <a:extLst>
                  <a:ext uri="{FF2B5EF4-FFF2-40B4-BE49-F238E27FC236}">
                    <a16:creationId xmlns:a16="http://schemas.microsoft.com/office/drawing/2014/main" id="{E905262E-566E-456A-8A2C-4D36BAC742A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3" name="Freeform 45">
                <a:extLst>
                  <a:ext uri="{FF2B5EF4-FFF2-40B4-BE49-F238E27FC236}">
                    <a16:creationId xmlns:a16="http://schemas.microsoft.com/office/drawing/2014/main" id="{72E93604-F1A1-4374-9DEA-9A647838A73D}"/>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4" name="Freeform 46">
                <a:extLst>
                  <a:ext uri="{FF2B5EF4-FFF2-40B4-BE49-F238E27FC236}">
                    <a16:creationId xmlns:a16="http://schemas.microsoft.com/office/drawing/2014/main" id="{D202D4C6-F78A-4048-8132-DEFFD80BA870}"/>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5" name="Freeform 47">
                <a:extLst>
                  <a:ext uri="{FF2B5EF4-FFF2-40B4-BE49-F238E27FC236}">
                    <a16:creationId xmlns:a16="http://schemas.microsoft.com/office/drawing/2014/main" id="{38D2C29B-8AE7-40CF-9AC3-F0EFB8D2028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6" name="Freeform 48">
                <a:extLst>
                  <a:ext uri="{FF2B5EF4-FFF2-40B4-BE49-F238E27FC236}">
                    <a16:creationId xmlns:a16="http://schemas.microsoft.com/office/drawing/2014/main" id="{ABA50FBF-BA46-4469-8806-C69C007B2D1B}"/>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7" name="Freeform 49">
                <a:extLst>
                  <a:ext uri="{FF2B5EF4-FFF2-40B4-BE49-F238E27FC236}">
                    <a16:creationId xmlns:a16="http://schemas.microsoft.com/office/drawing/2014/main" id="{B83B4A3F-FC0E-43BC-BFCA-F5A8EA5B8536}"/>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8" name="Freeform 50">
                <a:extLst>
                  <a:ext uri="{FF2B5EF4-FFF2-40B4-BE49-F238E27FC236}">
                    <a16:creationId xmlns:a16="http://schemas.microsoft.com/office/drawing/2014/main" id="{11F4E97B-BA23-4998-BFB7-B0025EC32AFC}"/>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09" name="Freeform 51">
                <a:extLst>
                  <a:ext uri="{FF2B5EF4-FFF2-40B4-BE49-F238E27FC236}">
                    <a16:creationId xmlns:a16="http://schemas.microsoft.com/office/drawing/2014/main" id="{9E8B953D-8774-449E-8415-F81822ACB868}"/>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0" name="Freeform 52">
                <a:extLst>
                  <a:ext uri="{FF2B5EF4-FFF2-40B4-BE49-F238E27FC236}">
                    <a16:creationId xmlns:a16="http://schemas.microsoft.com/office/drawing/2014/main" id="{139920B7-00AE-4E16-A01E-1994DDBD530B}"/>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1" name="Freeform 53">
                <a:extLst>
                  <a:ext uri="{FF2B5EF4-FFF2-40B4-BE49-F238E27FC236}">
                    <a16:creationId xmlns:a16="http://schemas.microsoft.com/office/drawing/2014/main" id="{F9763041-78AD-4C52-B55D-880766C7F94C}"/>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2" name="Freeform 54">
                <a:extLst>
                  <a:ext uri="{FF2B5EF4-FFF2-40B4-BE49-F238E27FC236}">
                    <a16:creationId xmlns:a16="http://schemas.microsoft.com/office/drawing/2014/main" id="{F8640249-AA21-4144-8039-62CBDB8DA917}"/>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3" name="Freeform 55">
                <a:extLst>
                  <a:ext uri="{FF2B5EF4-FFF2-40B4-BE49-F238E27FC236}">
                    <a16:creationId xmlns:a16="http://schemas.microsoft.com/office/drawing/2014/main" id="{94D56455-C6B2-4D73-808E-1488E2572309}"/>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4" name="Freeform 56">
                <a:extLst>
                  <a:ext uri="{FF2B5EF4-FFF2-40B4-BE49-F238E27FC236}">
                    <a16:creationId xmlns:a16="http://schemas.microsoft.com/office/drawing/2014/main" id="{87C9E5ED-6CE0-49AB-A63F-8E727D78378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5" name="Freeform 57">
                <a:extLst>
                  <a:ext uri="{FF2B5EF4-FFF2-40B4-BE49-F238E27FC236}">
                    <a16:creationId xmlns:a16="http://schemas.microsoft.com/office/drawing/2014/main" id="{3FE00EFE-FD79-4957-9FAA-81DA1FEB8090}"/>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6" name="Freeform 58">
                <a:extLst>
                  <a:ext uri="{FF2B5EF4-FFF2-40B4-BE49-F238E27FC236}">
                    <a16:creationId xmlns:a16="http://schemas.microsoft.com/office/drawing/2014/main" id="{3E36B85B-5FED-4861-8B47-BD80F2C00972}"/>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7" name="Freeform 59">
                <a:extLst>
                  <a:ext uri="{FF2B5EF4-FFF2-40B4-BE49-F238E27FC236}">
                    <a16:creationId xmlns:a16="http://schemas.microsoft.com/office/drawing/2014/main" id="{D47BCC9E-103F-42BB-9CE3-0C5F64C02580}"/>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8" name="Freeform 60">
                <a:extLst>
                  <a:ext uri="{FF2B5EF4-FFF2-40B4-BE49-F238E27FC236}">
                    <a16:creationId xmlns:a16="http://schemas.microsoft.com/office/drawing/2014/main" id="{E8B7F0D0-2612-4EB4-948A-2CA494D40DB7}"/>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19" name="Freeform 61">
                <a:extLst>
                  <a:ext uri="{FF2B5EF4-FFF2-40B4-BE49-F238E27FC236}">
                    <a16:creationId xmlns:a16="http://schemas.microsoft.com/office/drawing/2014/main" id="{A3973DC8-DF16-4791-87B5-6680BEEF3D0E}"/>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0" name="Freeform 62">
                <a:extLst>
                  <a:ext uri="{FF2B5EF4-FFF2-40B4-BE49-F238E27FC236}">
                    <a16:creationId xmlns:a16="http://schemas.microsoft.com/office/drawing/2014/main" id="{40A0B001-1F50-47ED-AD9F-1BA3203E2DB1}"/>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sp>
            <p:nvSpPr>
              <p:cNvPr id="121" name="Freeform 71">
                <a:extLst>
                  <a:ext uri="{FF2B5EF4-FFF2-40B4-BE49-F238E27FC236}">
                    <a16:creationId xmlns:a16="http://schemas.microsoft.com/office/drawing/2014/main" id="{30AE187D-C75A-4EC3-8322-8AD80C98F63C}"/>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F0502020204030204"/>
                  <a:ea typeface="Microsoft YaHei"/>
                  <a:cs typeface="+mn-cs"/>
                </a:endParaRPr>
              </a:p>
            </p:txBody>
          </p:sp>
        </p:grpSp>
      </p:grpSp>
      <p:cxnSp>
        <p:nvCxnSpPr>
          <p:cNvPr id="122" name="直接连接符 121">
            <a:extLst>
              <a:ext uri="{FF2B5EF4-FFF2-40B4-BE49-F238E27FC236}">
                <a16:creationId xmlns:a16="http://schemas.microsoft.com/office/drawing/2014/main" id="{44ED58EF-63CC-4876-87B1-66450A7862C6}"/>
              </a:ext>
            </a:extLst>
          </p:cNvPr>
          <p:cNvCxnSpPr>
            <a:cxnSpLocks/>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a:extLst>
              <a:ext uri="{FF2B5EF4-FFF2-40B4-BE49-F238E27FC236}">
                <a16:creationId xmlns:a16="http://schemas.microsoft.com/office/drawing/2014/main" id="{DD600323-006F-4A08-BE03-2ABBBD1D9CCD}"/>
              </a:ext>
            </a:extLst>
          </p:cNvPr>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smtClean="0"/>
              <a:pPr/>
              <a:t>‹#›</a:t>
            </a:fld>
            <a:r>
              <a:rPr lang="zh-CN" altLang="en-US" dirty="0"/>
              <a:t> </a:t>
            </a:r>
            <a:r>
              <a:rPr lang="en-US" altLang="zh-CN" dirty="0"/>
              <a:t>&gt;</a:t>
            </a:r>
            <a:endParaRPr lang="zh-CN" altLang="en-US" dirty="0"/>
          </a:p>
        </p:txBody>
      </p:sp>
      <p:cxnSp>
        <p:nvCxnSpPr>
          <p:cNvPr id="71" name="直接连接符 70">
            <a:extLst>
              <a:ext uri="{FF2B5EF4-FFF2-40B4-BE49-F238E27FC236}">
                <a16:creationId xmlns:a16="http://schemas.microsoft.com/office/drawing/2014/main" id="{E65A605E-CDFB-48F0-9262-92E6FAB0F34F}"/>
              </a:ext>
            </a:extLst>
          </p:cNvPr>
          <p:cNvCxnSpPr>
            <a:cxnSpLocks/>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DC1FD71-DEEB-4393-91A7-3EA78EA471F7}"/>
              </a:ext>
            </a:extLst>
          </p:cNvPr>
          <p:cNvCxnSpPr>
            <a:cxnSpLocks/>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a:extLst>
              <a:ext uri="{FF2B5EF4-FFF2-40B4-BE49-F238E27FC236}">
                <a16:creationId xmlns:a16="http://schemas.microsoft.com/office/drawing/2014/main" id="{D1EB5750-0A9D-4CDA-8A3E-C75D4C68F34A}"/>
              </a:ext>
            </a:extLst>
          </p:cNvPr>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20204" pitchFamily="34" charset="0"/>
                <a:ea typeface="微软雅黑" panose="020B0503020204020204" pitchFamily="34" charset="-122"/>
                <a:cs typeface="+mn-ea"/>
              </a:defRPr>
            </a:lvl1pPr>
          </a:lstStyle>
          <a:p>
            <a:r>
              <a:rPr lang="en-US" altLang="zh-CN" dirty="0"/>
              <a:t>X.X  </a:t>
            </a:r>
            <a:r>
              <a:rPr lang="zh-CN" altLang="en-US" dirty="0"/>
              <a:t>单击此处输入标题</a:t>
            </a:r>
          </a:p>
        </p:txBody>
      </p:sp>
      <p:sp>
        <p:nvSpPr>
          <p:cNvPr id="63" name="文本框 62">
            <a:extLst>
              <a:ext uri="{FF2B5EF4-FFF2-40B4-BE49-F238E27FC236}">
                <a16:creationId xmlns:a16="http://schemas.microsoft.com/office/drawing/2014/main" id="{6D968944-E188-47DB-80CF-1FD6A7CF4922}"/>
              </a:ext>
            </a:extLst>
          </p:cNvPr>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p>
        </p:txBody>
      </p:sp>
    </p:spTree>
    <p:extLst>
      <p:ext uri="{BB962C8B-B14F-4D97-AF65-F5344CB8AC3E}">
        <p14:creationId xmlns:p14="http://schemas.microsoft.com/office/powerpoint/2010/main" val="2162450160"/>
      </p:ext>
    </p:extLst>
  </p:cSld>
  <p:clrMapOvr>
    <a:masterClrMapping/>
  </p:clrMapOvr>
  <p:extLst mod="1">
    <p:ext uri="{DCECCB84-F9BA-43D5-87BE-67443E8EF086}">
      <p15:sldGuideLst xmlns:p15="http://schemas.microsoft.com/office/powerpoint/2012/main">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6602065-9875-489D-9807-49A056F14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D4D4825-E8D7-49E3-9C98-FB2E3CB1C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2791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a:extLst>
              <a:ext uri="{FF2B5EF4-FFF2-40B4-BE49-F238E27FC236}">
                <a16:creationId xmlns:a16="http://schemas.microsoft.com/office/drawing/2014/main" id="{57341E98-FBB2-47D4-B914-C87E22A4D7DF}"/>
              </a:ext>
            </a:extLst>
          </p:cNvPr>
          <p:cNvGrpSpPr/>
          <p:nvPr/>
        </p:nvGrpSpPr>
        <p:grpSpPr>
          <a:xfrm>
            <a:off x="2859464" y="200010"/>
            <a:ext cx="6473072" cy="6457980"/>
            <a:chOff x="2105799" y="20055838"/>
            <a:chExt cx="6748090" cy="6732363"/>
          </a:xfrm>
          <a:solidFill>
            <a:schemeClr val="bg1">
              <a:lumMod val="85000"/>
              <a:alpha val="20000"/>
            </a:schemeClr>
          </a:solidFill>
        </p:grpSpPr>
        <p:sp>
          <p:nvSpPr>
            <p:cNvPr id="96" name="Freeform 8">
              <a:extLst>
                <a:ext uri="{FF2B5EF4-FFF2-40B4-BE49-F238E27FC236}">
                  <a16:creationId xmlns:a16="http://schemas.microsoft.com/office/drawing/2014/main" id="{845AF4B8-F922-4B76-B139-48226B1D53D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7" name="Freeform 42">
              <a:extLst>
                <a:ext uri="{FF2B5EF4-FFF2-40B4-BE49-F238E27FC236}">
                  <a16:creationId xmlns:a16="http://schemas.microsoft.com/office/drawing/2014/main" id="{8D7FCC36-F4DE-480E-81CC-C48087A6C85C}"/>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8" name="Freeform 43">
              <a:extLst>
                <a:ext uri="{FF2B5EF4-FFF2-40B4-BE49-F238E27FC236}">
                  <a16:creationId xmlns:a16="http://schemas.microsoft.com/office/drawing/2014/main" id="{72D139BB-106B-498E-9FEE-57C571863668}"/>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9" name="Freeform 44">
              <a:extLst>
                <a:ext uri="{FF2B5EF4-FFF2-40B4-BE49-F238E27FC236}">
                  <a16:creationId xmlns:a16="http://schemas.microsoft.com/office/drawing/2014/main" id="{D26A916E-F489-4128-B772-0982745A47ED}"/>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0" name="Freeform 45">
              <a:extLst>
                <a:ext uri="{FF2B5EF4-FFF2-40B4-BE49-F238E27FC236}">
                  <a16:creationId xmlns:a16="http://schemas.microsoft.com/office/drawing/2014/main" id="{49451BD8-D903-452C-A6CD-F63232B4ACD8}"/>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1" name="Freeform 46">
              <a:extLst>
                <a:ext uri="{FF2B5EF4-FFF2-40B4-BE49-F238E27FC236}">
                  <a16:creationId xmlns:a16="http://schemas.microsoft.com/office/drawing/2014/main" id="{E5168901-9049-4CA0-9CE3-887010888E6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2" name="Freeform 47">
              <a:extLst>
                <a:ext uri="{FF2B5EF4-FFF2-40B4-BE49-F238E27FC236}">
                  <a16:creationId xmlns:a16="http://schemas.microsoft.com/office/drawing/2014/main" id="{53561175-D002-4783-9840-F56B41708809}"/>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3" name="Freeform 48">
              <a:extLst>
                <a:ext uri="{FF2B5EF4-FFF2-40B4-BE49-F238E27FC236}">
                  <a16:creationId xmlns:a16="http://schemas.microsoft.com/office/drawing/2014/main" id="{9FB2F583-1DF9-4401-A99A-E9E4824C94F5}"/>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4" name="Freeform 49">
              <a:extLst>
                <a:ext uri="{FF2B5EF4-FFF2-40B4-BE49-F238E27FC236}">
                  <a16:creationId xmlns:a16="http://schemas.microsoft.com/office/drawing/2014/main" id="{6DFEF39A-F93D-43B4-B31D-4E638C5FFC8A}"/>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5" name="Freeform 50">
              <a:extLst>
                <a:ext uri="{FF2B5EF4-FFF2-40B4-BE49-F238E27FC236}">
                  <a16:creationId xmlns:a16="http://schemas.microsoft.com/office/drawing/2014/main" id="{278DD5FA-1FE6-4D5E-8DCE-0103475949B7}"/>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51">
              <a:extLst>
                <a:ext uri="{FF2B5EF4-FFF2-40B4-BE49-F238E27FC236}">
                  <a16:creationId xmlns:a16="http://schemas.microsoft.com/office/drawing/2014/main" id="{D3C921E8-4251-4C17-BEE3-136B0690F8B5}"/>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52">
              <a:extLst>
                <a:ext uri="{FF2B5EF4-FFF2-40B4-BE49-F238E27FC236}">
                  <a16:creationId xmlns:a16="http://schemas.microsoft.com/office/drawing/2014/main" id="{77D437FA-BD0F-472B-9194-68384EF00117}"/>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53">
              <a:extLst>
                <a:ext uri="{FF2B5EF4-FFF2-40B4-BE49-F238E27FC236}">
                  <a16:creationId xmlns:a16="http://schemas.microsoft.com/office/drawing/2014/main" id="{7D18F729-92C0-4CB7-99F9-1A0AB58A831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9" name="Freeform 54">
              <a:extLst>
                <a:ext uri="{FF2B5EF4-FFF2-40B4-BE49-F238E27FC236}">
                  <a16:creationId xmlns:a16="http://schemas.microsoft.com/office/drawing/2014/main" id="{064D61CF-916D-4A97-9C68-82A7DCE80B9A}"/>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0" name="Freeform 55">
              <a:extLst>
                <a:ext uri="{FF2B5EF4-FFF2-40B4-BE49-F238E27FC236}">
                  <a16:creationId xmlns:a16="http://schemas.microsoft.com/office/drawing/2014/main" id="{35EDBE61-634C-48CC-BA70-ADD856AA3464}"/>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1" name="Freeform 56">
              <a:extLst>
                <a:ext uri="{FF2B5EF4-FFF2-40B4-BE49-F238E27FC236}">
                  <a16:creationId xmlns:a16="http://schemas.microsoft.com/office/drawing/2014/main" id="{9B2C6BB2-5ED1-4766-8A72-991C8B3D36F7}"/>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2" name="Freeform 57">
              <a:extLst>
                <a:ext uri="{FF2B5EF4-FFF2-40B4-BE49-F238E27FC236}">
                  <a16:creationId xmlns:a16="http://schemas.microsoft.com/office/drawing/2014/main" id="{23FD3981-92AA-42E4-A7C5-696BA4649D6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3" name="Freeform 58">
              <a:extLst>
                <a:ext uri="{FF2B5EF4-FFF2-40B4-BE49-F238E27FC236}">
                  <a16:creationId xmlns:a16="http://schemas.microsoft.com/office/drawing/2014/main" id="{B771AA4D-441C-4E16-9DDC-A8EA689605C7}"/>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4" name="Freeform 59">
              <a:extLst>
                <a:ext uri="{FF2B5EF4-FFF2-40B4-BE49-F238E27FC236}">
                  <a16:creationId xmlns:a16="http://schemas.microsoft.com/office/drawing/2014/main" id="{3211B9ED-2DFB-4805-9F3E-DBCF54D03C73}"/>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5" name="Freeform 60">
              <a:extLst>
                <a:ext uri="{FF2B5EF4-FFF2-40B4-BE49-F238E27FC236}">
                  <a16:creationId xmlns:a16="http://schemas.microsoft.com/office/drawing/2014/main" id="{6D02B86D-BAD2-4B3D-8BB9-4C74EF7B2DA5}"/>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6" name="Freeform 61">
              <a:extLst>
                <a:ext uri="{FF2B5EF4-FFF2-40B4-BE49-F238E27FC236}">
                  <a16:creationId xmlns:a16="http://schemas.microsoft.com/office/drawing/2014/main" id="{5B31C31F-FC0E-44D8-865F-F5B4F229C8F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7" name="Freeform 62">
              <a:extLst>
                <a:ext uri="{FF2B5EF4-FFF2-40B4-BE49-F238E27FC236}">
                  <a16:creationId xmlns:a16="http://schemas.microsoft.com/office/drawing/2014/main" id="{899B417D-6A43-439E-A388-E2A0067C74E4}"/>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8" name="Freeform 71">
              <a:extLst>
                <a:ext uri="{FF2B5EF4-FFF2-40B4-BE49-F238E27FC236}">
                  <a16:creationId xmlns:a16="http://schemas.microsoft.com/office/drawing/2014/main" id="{D2593419-C644-4FEF-8E0E-1EE67BE4015A}"/>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119" name="组合 118">
            <a:extLst>
              <a:ext uri="{FF2B5EF4-FFF2-40B4-BE49-F238E27FC236}">
                <a16:creationId xmlns:a16="http://schemas.microsoft.com/office/drawing/2014/main" id="{5BE1C036-7063-49D5-A9CB-7FD9A78CBE0D}"/>
              </a:ext>
            </a:extLst>
          </p:cNvPr>
          <p:cNvGrpSpPr/>
          <p:nvPr/>
        </p:nvGrpSpPr>
        <p:grpSpPr>
          <a:xfrm>
            <a:off x="5371741" y="375946"/>
            <a:ext cx="1448518" cy="1445140"/>
            <a:chOff x="2105799" y="20055838"/>
            <a:chExt cx="6748090" cy="6732363"/>
          </a:xfrm>
          <a:solidFill>
            <a:schemeClr val="accent1"/>
          </a:solidFill>
        </p:grpSpPr>
        <p:sp>
          <p:nvSpPr>
            <p:cNvPr id="120" name="Freeform 8">
              <a:extLst>
                <a:ext uri="{FF2B5EF4-FFF2-40B4-BE49-F238E27FC236}">
                  <a16:creationId xmlns:a16="http://schemas.microsoft.com/office/drawing/2014/main" id="{5D7F61A4-848B-4B7E-BC8E-0DF4388B8C7E}"/>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1" name="Freeform 42">
              <a:extLst>
                <a:ext uri="{FF2B5EF4-FFF2-40B4-BE49-F238E27FC236}">
                  <a16:creationId xmlns:a16="http://schemas.microsoft.com/office/drawing/2014/main" id="{F9F4CDAE-5153-41D0-AD86-DD8F023C2388}"/>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2" name="Freeform 43">
              <a:extLst>
                <a:ext uri="{FF2B5EF4-FFF2-40B4-BE49-F238E27FC236}">
                  <a16:creationId xmlns:a16="http://schemas.microsoft.com/office/drawing/2014/main" id="{2AFFDAD2-0B4D-443A-AB02-00A137DAABCC}"/>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3" name="Freeform 44">
              <a:extLst>
                <a:ext uri="{FF2B5EF4-FFF2-40B4-BE49-F238E27FC236}">
                  <a16:creationId xmlns:a16="http://schemas.microsoft.com/office/drawing/2014/main" id="{F3BF8299-AD85-4C2E-8133-758991248DFE}"/>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4" name="Freeform 45">
              <a:extLst>
                <a:ext uri="{FF2B5EF4-FFF2-40B4-BE49-F238E27FC236}">
                  <a16:creationId xmlns:a16="http://schemas.microsoft.com/office/drawing/2014/main" id="{07873B75-FFCA-4B3E-924D-750F2A9654E2}"/>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5" name="Freeform 46">
              <a:extLst>
                <a:ext uri="{FF2B5EF4-FFF2-40B4-BE49-F238E27FC236}">
                  <a16:creationId xmlns:a16="http://schemas.microsoft.com/office/drawing/2014/main" id="{9676D2BF-E233-44FB-A86A-86D6BD58FA7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6" name="Freeform 47">
              <a:extLst>
                <a:ext uri="{FF2B5EF4-FFF2-40B4-BE49-F238E27FC236}">
                  <a16:creationId xmlns:a16="http://schemas.microsoft.com/office/drawing/2014/main" id="{D4496711-0B7D-4688-B6B7-2E6B1B5FFE82}"/>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7" name="Freeform 48">
              <a:extLst>
                <a:ext uri="{FF2B5EF4-FFF2-40B4-BE49-F238E27FC236}">
                  <a16:creationId xmlns:a16="http://schemas.microsoft.com/office/drawing/2014/main" id="{358E5579-EF93-4865-AAAB-002167D63469}"/>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8" name="Freeform 49">
              <a:extLst>
                <a:ext uri="{FF2B5EF4-FFF2-40B4-BE49-F238E27FC236}">
                  <a16:creationId xmlns:a16="http://schemas.microsoft.com/office/drawing/2014/main" id="{F4D93792-EE3C-47A2-96D7-CABDA20FAC71}"/>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29" name="Freeform 50">
              <a:extLst>
                <a:ext uri="{FF2B5EF4-FFF2-40B4-BE49-F238E27FC236}">
                  <a16:creationId xmlns:a16="http://schemas.microsoft.com/office/drawing/2014/main" id="{8FC47C96-ACE4-49C4-8F22-114862BA3A1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0" name="Freeform 51">
              <a:extLst>
                <a:ext uri="{FF2B5EF4-FFF2-40B4-BE49-F238E27FC236}">
                  <a16:creationId xmlns:a16="http://schemas.microsoft.com/office/drawing/2014/main" id="{BB6D90D0-6DDA-4560-A325-5669E8CFC174}"/>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1" name="Freeform 52">
              <a:extLst>
                <a:ext uri="{FF2B5EF4-FFF2-40B4-BE49-F238E27FC236}">
                  <a16:creationId xmlns:a16="http://schemas.microsoft.com/office/drawing/2014/main" id="{E95F2251-DB9D-4730-A262-205B2D5C96B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2" name="Freeform 53">
              <a:extLst>
                <a:ext uri="{FF2B5EF4-FFF2-40B4-BE49-F238E27FC236}">
                  <a16:creationId xmlns:a16="http://schemas.microsoft.com/office/drawing/2014/main" id="{CC11A9FC-335F-426C-AF21-C9195BF25C9E}"/>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3" name="Freeform 54">
              <a:extLst>
                <a:ext uri="{FF2B5EF4-FFF2-40B4-BE49-F238E27FC236}">
                  <a16:creationId xmlns:a16="http://schemas.microsoft.com/office/drawing/2014/main" id="{ADD21EDB-5EE1-4872-8403-1619A1DD687A}"/>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4" name="Freeform 55">
              <a:extLst>
                <a:ext uri="{FF2B5EF4-FFF2-40B4-BE49-F238E27FC236}">
                  <a16:creationId xmlns:a16="http://schemas.microsoft.com/office/drawing/2014/main" id="{45924DAE-19A7-4B2E-B734-48E505BE2197}"/>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5" name="Freeform 56">
              <a:extLst>
                <a:ext uri="{FF2B5EF4-FFF2-40B4-BE49-F238E27FC236}">
                  <a16:creationId xmlns:a16="http://schemas.microsoft.com/office/drawing/2014/main" id="{5EF3D58B-FB47-44F6-899B-391D67257B43}"/>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6" name="Freeform 57">
              <a:extLst>
                <a:ext uri="{FF2B5EF4-FFF2-40B4-BE49-F238E27FC236}">
                  <a16:creationId xmlns:a16="http://schemas.microsoft.com/office/drawing/2014/main" id="{35968DBE-09A6-4BEF-AC61-2BAE1EF1726D}"/>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7" name="Freeform 58">
              <a:extLst>
                <a:ext uri="{FF2B5EF4-FFF2-40B4-BE49-F238E27FC236}">
                  <a16:creationId xmlns:a16="http://schemas.microsoft.com/office/drawing/2014/main" id="{2CC6E5A4-9130-46F3-8CFE-A37526E60723}"/>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8" name="Freeform 59">
              <a:extLst>
                <a:ext uri="{FF2B5EF4-FFF2-40B4-BE49-F238E27FC236}">
                  <a16:creationId xmlns:a16="http://schemas.microsoft.com/office/drawing/2014/main" id="{422F6570-BD72-4264-B652-F631E27F814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39" name="Freeform 60">
              <a:extLst>
                <a:ext uri="{FF2B5EF4-FFF2-40B4-BE49-F238E27FC236}">
                  <a16:creationId xmlns:a16="http://schemas.microsoft.com/office/drawing/2014/main" id="{30E0906B-77F1-4C67-9EC7-E65C17D32873}"/>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0" name="Freeform 61">
              <a:extLst>
                <a:ext uri="{FF2B5EF4-FFF2-40B4-BE49-F238E27FC236}">
                  <a16:creationId xmlns:a16="http://schemas.microsoft.com/office/drawing/2014/main" id="{981F60D1-C608-4D13-B87D-46A7B8FBDDB7}"/>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1" name="Freeform 62">
              <a:extLst>
                <a:ext uri="{FF2B5EF4-FFF2-40B4-BE49-F238E27FC236}">
                  <a16:creationId xmlns:a16="http://schemas.microsoft.com/office/drawing/2014/main" id="{AEA21B60-E6B3-425E-AB13-4419AB35F0C7}"/>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42" name="Freeform 71">
              <a:extLst>
                <a:ext uri="{FF2B5EF4-FFF2-40B4-BE49-F238E27FC236}">
                  <a16:creationId xmlns:a16="http://schemas.microsoft.com/office/drawing/2014/main" id="{BE3B06CF-28A5-4CBF-B386-4F8935500D85}"/>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
        <p:nvSpPr>
          <p:cNvPr id="143" name="矩形 142">
            <a:extLst>
              <a:ext uri="{FF2B5EF4-FFF2-40B4-BE49-F238E27FC236}">
                <a16:creationId xmlns:a16="http://schemas.microsoft.com/office/drawing/2014/main" id="{61600BDB-F083-4BB4-8B07-28248A07F8C4}"/>
              </a:ext>
            </a:extLst>
          </p:cNvPr>
          <p:cNvSpPr/>
          <p:nvPr/>
        </p:nvSpPr>
        <p:spPr>
          <a:xfrm>
            <a:off x="0" y="1954249"/>
            <a:ext cx="12192000" cy="2768065"/>
          </a:xfrm>
          <a:prstGeom prst="rect">
            <a:avLst/>
          </a:prstGeom>
          <a:effectLst>
            <a:outerShdw blurRad="63500" sx="102000" sy="102000" algn="ctr"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3200" b="1"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rPr>
              <a:t>语言意义的建构：普遍语言和特定语言中空间语义范畴的习得</a:t>
            </a:r>
            <a:endParaRPr lang="en-US" altLang="zh-CN" sz="3200" b="1"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ltLang="zh-CN" sz="4000" b="1" spc="300"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ltLang="zh-CN" sz="4000" b="1" spc="300"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endParaRPr>
          </a:p>
          <a:p>
            <a:pPr lvl="0" algn="ctr">
              <a:lnSpc>
                <a:spcPct val="120000"/>
              </a:lnSpc>
              <a:defRPr/>
            </a:pPr>
            <a:r>
              <a:rPr lang="zh-CN" altLang="en-US" sz="3200" b="1"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rPr>
              <a:t>汉英方位词静态空间语义类型研究</a:t>
            </a:r>
            <a:endParaRPr lang="en-US" altLang="zh-CN" sz="3200" b="1"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144" name="组合 143">
            <a:extLst>
              <a:ext uri="{FF2B5EF4-FFF2-40B4-BE49-F238E27FC236}">
                <a16:creationId xmlns:a16="http://schemas.microsoft.com/office/drawing/2014/main" id="{92FF7C77-AE6D-4715-9EA6-919EC7F6E072}"/>
              </a:ext>
            </a:extLst>
          </p:cNvPr>
          <p:cNvGrpSpPr/>
          <p:nvPr/>
        </p:nvGrpSpPr>
        <p:grpSpPr>
          <a:xfrm>
            <a:off x="4035867" y="6088560"/>
            <a:ext cx="3588623" cy="375731"/>
            <a:chOff x="3725791" y="7519454"/>
            <a:chExt cx="4130954" cy="375731"/>
          </a:xfrm>
        </p:grpSpPr>
        <p:sp>
          <p:nvSpPr>
            <p:cNvPr id="146" name="文本框 145">
              <a:extLst>
                <a:ext uri="{FF2B5EF4-FFF2-40B4-BE49-F238E27FC236}">
                  <a16:creationId xmlns:a16="http://schemas.microsoft.com/office/drawing/2014/main" id="{C690C96E-D32C-4988-8D3D-0B2C40810BF0}"/>
                </a:ext>
              </a:extLst>
            </p:cNvPr>
            <p:cNvSpPr txBox="1"/>
            <p:nvPr/>
          </p:nvSpPr>
          <p:spPr>
            <a:xfrm>
              <a:off x="3725791" y="7525853"/>
              <a:ext cx="30361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报告人：李卓</a:t>
              </a:r>
            </a:p>
          </p:txBody>
        </p:sp>
        <p:sp>
          <p:nvSpPr>
            <p:cNvPr id="147" name="文本框 146">
              <a:extLst>
                <a:ext uri="{FF2B5EF4-FFF2-40B4-BE49-F238E27FC236}">
                  <a16:creationId xmlns:a16="http://schemas.microsoft.com/office/drawing/2014/main" id="{8D90C834-C369-4D4F-A0AD-DEDB3AE59BCE}"/>
                </a:ext>
              </a:extLst>
            </p:cNvPr>
            <p:cNvSpPr txBox="1"/>
            <p:nvPr/>
          </p:nvSpPr>
          <p:spPr>
            <a:xfrm>
              <a:off x="4820637" y="7519454"/>
              <a:ext cx="30361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2021/05/20</a:t>
              </a:r>
              <a:endParaRPr kumimoji="0" lang="zh-CN" altLang="en-US" sz="18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sp>
        <p:nvSpPr>
          <p:cNvPr id="3" name="矩形 2">
            <a:extLst>
              <a:ext uri="{FF2B5EF4-FFF2-40B4-BE49-F238E27FC236}">
                <a16:creationId xmlns:a16="http://schemas.microsoft.com/office/drawing/2014/main" id="{52137184-4125-4FC1-A3BB-781C3AFFCC28}"/>
              </a:ext>
            </a:extLst>
          </p:cNvPr>
          <p:cNvSpPr/>
          <p:nvPr/>
        </p:nvSpPr>
        <p:spPr>
          <a:xfrm>
            <a:off x="-275241" y="2710572"/>
            <a:ext cx="12734935" cy="338554"/>
          </a:xfrm>
          <a:prstGeom prst="rect">
            <a:avLst/>
          </a:prstGeom>
        </p:spPr>
        <p:txBody>
          <a:bodyPr wrap="square">
            <a:spAutoFit/>
          </a:bodyPr>
          <a:lstStyle/>
          <a:p>
            <a:pPr lvl="0" algn="ctr">
              <a:defRPr/>
            </a:pPr>
            <a:r>
              <a:rPr lang="en-US" altLang="zh-CN" sz="1600" b="1"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Shaping meanings for language: universal and language-specific in the acquisition of spatial semantic categories</a:t>
            </a:r>
          </a:p>
        </p:txBody>
      </p:sp>
      <p:grpSp>
        <p:nvGrpSpPr>
          <p:cNvPr id="6" name="组合 5">
            <a:extLst>
              <a:ext uri="{FF2B5EF4-FFF2-40B4-BE49-F238E27FC236}">
                <a16:creationId xmlns:a16="http://schemas.microsoft.com/office/drawing/2014/main" id="{530EE0FD-F2BE-465C-A1A7-D41CC7968DD4}"/>
              </a:ext>
            </a:extLst>
          </p:cNvPr>
          <p:cNvGrpSpPr/>
          <p:nvPr/>
        </p:nvGrpSpPr>
        <p:grpSpPr>
          <a:xfrm>
            <a:off x="2106891" y="6288048"/>
            <a:ext cx="7978219" cy="0"/>
            <a:chOff x="2158738" y="6288048"/>
            <a:chExt cx="7978219" cy="0"/>
          </a:xfrm>
        </p:grpSpPr>
        <p:cxnSp>
          <p:nvCxnSpPr>
            <p:cNvPr id="5" name="直接连接符 4">
              <a:extLst>
                <a:ext uri="{FF2B5EF4-FFF2-40B4-BE49-F238E27FC236}">
                  <a16:creationId xmlns:a16="http://schemas.microsoft.com/office/drawing/2014/main" id="{6F54F93F-5601-4216-BE96-C9A5F9199058}"/>
                </a:ext>
              </a:extLst>
            </p:cNvPr>
            <p:cNvCxnSpPr/>
            <p:nvPr/>
          </p:nvCxnSpPr>
          <p:spPr>
            <a:xfrm>
              <a:off x="2158738" y="6288048"/>
              <a:ext cx="223729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直接连接符 148">
              <a:extLst>
                <a:ext uri="{FF2B5EF4-FFF2-40B4-BE49-F238E27FC236}">
                  <a16:creationId xmlns:a16="http://schemas.microsoft.com/office/drawing/2014/main" id="{92F7C4DB-3604-482F-8A00-01D49F89C94F}"/>
                </a:ext>
              </a:extLst>
            </p:cNvPr>
            <p:cNvCxnSpPr/>
            <p:nvPr/>
          </p:nvCxnSpPr>
          <p:spPr>
            <a:xfrm>
              <a:off x="7899662" y="6288048"/>
              <a:ext cx="2237295" cy="0"/>
            </a:xfrm>
            <a:prstGeom prst="line">
              <a:avLst/>
            </a:prstGeom>
          </p:spPr>
          <p:style>
            <a:lnRef idx="1">
              <a:schemeClr val="accent3"/>
            </a:lnRef>
            <a:fillRef idx="0">
              <a:schemeClr val="accent3"/>
            </a:fillRef>
            <a:effectRef idx="0">
              <a:schemeClr val="accent3"/>
            </a:effectRef>
            <a:fontRef idx="minor">
              <a:schemeClr val="tx1"/>
            </a:fontRef>
          </p:style>
        </p:cxnSp>
      </p:grpSp>
      <p:sp>
        <p:nvSpPr>
          <p:cNvPr id="58" name="矩形 57">
            <a:extLst>
              <a:ext uri="{FF2B5EF4-FFF2-40B4-BE49-F238E27FC236}">
                <a16:creationId xmlns:a16="http://schemas.microsoft.com/office/drawing/2014/main" id="{7C0AD52A-AEF1-49B6-A973-3CC83A4F93C3}"/>
              </a:ext>
            </a:extLst>
          </p:cNvPr>
          <p:cNvSpPr/>
          <p:nvPr/>
        </p:nvSpPr>
        <p:spPr>
          <a:xfrm>
            <a:off x="-47394" y="4995359"/>
            <a:ext cx="12279240" cy="338554"/>
          </a:xfrm>
          <a:prstGeom prst="rect">
            <a:avLst/>
          </a:prstGeom>
        </p:spPr>
        <p:txBody>
          <a:bodyPr wrap="square">
            <a:spAutoFit/>
          </a:bodyPr>
          <a:lstStyle/>
          <a:p>
            <a:pPr lvl="0" algn="ctr">
              <a:defRPr/>
            </a:pPr>
            <a:r>
              <a:rPr lang="zh-CN" altLang="en-US" sz="16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黄洁 外语学刊 </a:t>
            </a:r>
            <a:r>
              <a:rPr lang="en-US" altLang="zh-CN" sz="16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2020.5</a:t>
            </a:r>
            <a:r>
              <a:rPr lang="zh-CN" altLang="en-US" sz="16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 </a:t>
            </a:r>
            <a:endParaRPr lang="en-US" altLang="zh-CN" sz="16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9" name="矩形 58">
            <a:extLst>
              <a:ext uri="{FF2B5EF4-FFF2-40B4-BE49-F238E27FC236}">
                <a16:creationId xmlns:a16="http://schemas.microsoft.com/office/drawing/2014/main" id="{72154A3D-235D-4570-95F3-30148C02DEA0}"/>
              </a:ext>
            </a:extLst>
          </p:cNvPr>
          <p:cNvSpPr/>
          <p:nvPr/>
        </p:nvSpPr>
        <p:spPr>
          <a:xfrm>
            <a:off x="23170" y="3270080"/>
            <a:ext cx="12279240" cy="338554"/>
          </a:xfrm>
          <a:prstGeom prst="rect">
            <a:avLst/>
          </a:prstGeom>
        </p:spPr>
        <p:txBody>
          <a:bodyPr wrap="square">
            <a:spAutoFit/>
          </a:bodyPr>
          <a:lstStyle/>
          <a:p>
            <a:pPr lvl="0" algn="ctr">
              <a:defRPr/>
            </a:pPr>
            <a:r>
              <a:rPr lang="en-US" altLang="zh-CN" sz="1600" dirty="0">
                <a:solidFill>
                  <a:prstClr val="white">
                    <a:lumMod val="50000"/>
                  </a:prstClr>
                </a:solidFill>
                <a:latin typeface="Arial" panose="020B0604020202020204" pitchFamily="34" charset="0"/>
                <a:ea typeface="Microsoft YaHei" panose="020B0503020204020204" pitchFamily="34" charset="-122"/>
                <a:cs typeface="+mn-ea"/>
                <a:sym typeface="Arial" panose="020B0604020202020204" pitchFamily="34" charset="0"/>
              </a:rPr>
              <a:t>Bowerman, M, Choi, S. 2001</a:t>
            </a:r>
          </a:p>
        </p:txBody>
      </p:sp>
    </p:spTree>
    <p:extLst>
      <p:ext uri="{BB962C8B-B14F-4D97-AF65-F5344CB8AC3E}">
        <p14:creationId xmlns:p14="http://schemas.microsoft.com/office/powerpoint/2010/main" val="3323206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 </a:t>
            </a:r>
            <a:r>
              <a:rPr lang="zh-CN" altLang="en-US" dirty="0">
                <a:sym typeface="Arial" panose="020B0604020202020204" pitchFamily="34" charset="0"/>
              </a:rPr>
              <a:t>非语言空间认知发展在空间词习得中的作用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1885463"/>
            <a:ext cx="11306078" cy="4427788"/>
          </a:xfrm>
        </p:spPr>
        <p:txBody>
          <a:bodyPr>
            <a:noAutofit/>
          </a:bodyPr>
          <a:lstStyle/>
          <a:p>
            <a:pPr lvl="1">
              <a:lnSpc>
                <a:spcPct val="140000"/>
              </a:lnSpc>
            </a:pP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证据三</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学习者和成人</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使用词汇的方式的差异。</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（一）儿童的有些词最初是</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扩展不充分的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underextended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behind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front-of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最初仅用于位于儿童身体后面或前面的事物，具有明显的意图含义，如“不可接近和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或隐藏”与“可见”</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Johnston 1984</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（二）有些词</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扩展过度</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overextended</a:t>
            </a: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open--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门、窗和容器→从拼图中取出一块（</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taking a piece of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拉开飞盘（</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pull apart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电动打字机（</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turn 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1978</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E.V.Clark</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1993</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与成人用法的偏差表明，指导学习者早期概括化的概念是儿童自己的，而不是直接模仿成人用法</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（见</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1978</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1980</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Clark</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，本卷第</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13</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章；</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Smiley &amp; </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Huttenlocher</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1995</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年，关于这一假设背后的推理）</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a:extLst>
              <a:ext uri="{FF2B5EF4-FFF2-40B4-BE49-F238E27FC236}">
                <a16:creationId xmlns:a16="http://schemas.microsoft.com/office/drawing/2014/main" id="{FE140083-E7F5-4C33-B6B3-46AACCA199AD}"/>
              </a:ext>
            </a:extLst>
          </p:cNvPr>
          <p:cNvSpPr/>
          <p:nvPr/>
        </p:nvSpPr>
        <p:spPr>
          <a:xfrm>
            <a:off x="1929382" y="861087"/>
            <a:ext cx="9208788" cy="825482"/>
          </a:xfrm>
          <a:prstGeom prst="rect">
            <a:avLst/>
          </a:prstGeom>
          <a:solidFill>
            <a:schemeClr val="accent4"/>
          </a:solidFill>
          <a:ln>
            <a:solidFill>
              <a:schemeClr val="tx1"/>
            </a:solidFill>
            <a:prstDash val="sysDash"/>
          </a:ln>
        </p:spPr>
        <p:txBody>
          <a:bodyPr wrap="square">
            <a:spAutoFit/>
          </a:bodyPr>
          <a:lstStyle/>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假设：儿童将</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空间词</a:t>
            </a: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映射到</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前语言可用意义</a:t>
            </a:r>
            <a:r>
              <a:rPr lang="en-US" altLang="zh-CN"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prelinguistically</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available meanings</a:t>
            </a:r>
          </a:p>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（概念先于语言）</a:t>
            </a:r>
            <a:endParaRPr lang="en-US" altLang="zh-CN"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71474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 </a:t>
            </a:r>
            <a:r>
              <a:rPr lang="zh-CN" altLang="en-US" dirty="0">
                <a:sym typeface="Arial" panose="020B0604020202020204" pitchFamily="34" charset="0"/>
              </a:rPr>
              <a:t>非语言空间认知发展在空间词习得中的作用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306078" cy="2168241"/>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非语言空间发展的作用：</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支持了空间语言的习得，并为儿童在将空间语素扩展到新情境中提供了许多指导原则</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。但他们并没有证明</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儿童早期空间词的意义直接反映非语言概念</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这一假设。</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marL="457200" lvl="1" indent="0">
              <a:lnSpc>
                <a:spcPct val="140000"/>
              </a:lnSpc>
              <a:buNone/>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5654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02</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882188" y="3684327"/>
            <a:ext cx="10049972" cy="887667"/>
          </a:xfrm>
        </p:spPr>
        <p:txBody>
          <a:bodyPr/>
          <a:lstStyle/>
          <a:p>
            <a:r>
              <a:rPr lang="zh-CN" altLang="zh-CN" dirty="0"/>
              <a:t>空间语义组织的跨语言</a:t>
            </a:r>
            <a:r>
              <a:rPr lang="zh-CN" altLang="en-US" dirty="0"/>
              <a:t>差异</a:t>
            </a:r>
            <a:endParaRPr lang="zh-CN" altLang="en-US" dirty="0">
              <a:sym typeface="Arial" panose="020B0604020202020204" pitchFamily="34" charset="0"/>
            </a:endParaRPr>
          </a:p>
        </p:txBody>
      </p:sp>
    </p:spTree>
    <p:extLst>
      <p:ext uri="{BB962C8B-B14F-4D97-AF65-F5344CB8AC3E}">
        <p14:creationId xmlns:p14="http://schemas.microsoft.com/office/powerpoint/2010/main" val="83230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 </a:t>
            </a:r>
            <a:r>
              <a:rPr lang="zh-CN" altLang="zh-CN" dirty="0"/>
              <a:t>空间语义组织的跨语言</a:t>
            </a:r>
            <a:r>
              <a:rPr lang="zh-CN" altLang="en-US" dirty="0"/>
              <a:t>差异</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1306078" cy="5125451"/>
          </a:xfrm>
        </p:spPr>
        <p:txBody>
          <a:bodyPr>
            <a:noAutofit/>
          </a:bodyPr>
          <a:lstStyle/>
          <a:p>
            <a:pPr lvl="1">
              <a:lnSpc>
                <a:spcPct val="140000"/>
              </a:lnSpc>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尽管空间语素的形式</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forms</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在语言上是不同的，但它们的含义却非常相似</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Slobin</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1973</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相似性是可以预期的，因为这些意义可能是由生物和环境约束（如直立姿势、前后不对称、重力）作用的，这些约束在任何地方都以同样的方式影响着人们</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H.H.Clark</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1973</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但空间语义结构的</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跨语言差异</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比人们想象的要多</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Brugman</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1984</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Talmy1985</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Lakoff1987</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Maclaury1989</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Choi&amp;Bowerman</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1991</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P.Brown1994</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Levinson1994</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1996</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Ameka1995</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Bowerman1996a</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Willkins&amp;Hill</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1996</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本文关注儿童</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最初习得的空间语素所表达的意义种类的差异</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一个物体相对于另一个物体的</a:t>
            </a: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运动 </a:t>
            </a:r>
            <a:r>
              <a:rPr lang="en-US" altLang="zh-CN"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静态空间关系</a:t>
            </a:r>
            <a:endParaRPr lang="en-US" altLang="zh-CN"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a:extLst>
              <a:ext uri="{FF2B5EF4-FFF2-40B4-BE49-F238E27FC236}">
                <a16:creationId xmlns:a16="http://schemas.microsoft.com/office/drawing/2014/main" id="{3E945624-075E-4504-A117-4D8F80A6FDAC}"/>
              </a:ext>
            </a:extLst>
          </p:cNvPr>
          <p:cNvSpPr txBox="1"/>
          <p:nvPr/>
        </p:nvSpPr>
        <p:spPr>
          <a:xfrm>
            <a:off x="11209506" y="1519828"/>
            <a:ext cx="982494" cy="400110"/>
          </a:xfrm>
          <a:prstGeom prst="rect">
            <a:avLst/>
          </a:prstGeom>
          <a:solidFill>
            <a:schemeClr val="accent4"/>
          </a:solidFill>
          <a:ln>
            <a:solidFill>
              <a:schemeClr val="tx1"/>
            </a:solidFill>
            <a:prstDash val="sysDot"/>
          </a:ln>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相似</a:t>
            </a:r>
          </a:p>
        </p:txBody>
      </p:sp>
      <p:sp>
        <p:nvSpPr>
          <p:cNvPr id="8" name="文本框 7">
            <a:extLst>
              <a:ext uri="{FF2B5EF4-FFF2-40B4-BE49-F238E27FC236}">
                <a16:creationId xmlns:a16="http://schemas.microsoft.com/office/drawing/2014/main" id="{37C63967-5CF8-413B-AB7A-D4F14ACDBAE4}"/>
              </a:ext>
            </a:extLst>
          </p:cNvPr>
          <p:cNvSpPr txBox="1"/>
          <p:nvPr/>
        </p:nvSpPr>
        <p:spPr>
          <a:xfrm>
            <a:off x="11209506" y="3757035"/>
            <a:ext cx="982494" cy="400110"/>
          </a:xfrm>
          <a:prstGeom prst="rect">
            <a:avLst/>
          </a:prstGeom>
          <a:solidFill>
            <a:schemeClr val="accent4"/>
          </a:solidFill>
          <a:ln>
            <a:solidFill>
              <a:schemeClr val="tx1"/>
            </a:solidFill>
            <a:prstDash val="sysDot"/>
          </a:ln>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差异</a:t>
            </a:r>
          </a:p>
        </p:txBody>
      </p:sp>
    </p:spTree>
    <p:extLst>
      <p:ext uri="{BB962C8B-B14F-4D97-AF65-F5344CB8AC3E}">
        <p14:creationId xmlns:p14="http://schemas.microsoft.com/office/powerpoint/2010/main" val="43430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 </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306078" cy="2109875"/>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英语和韩语在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移动一个物体与另一个物体接触</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的动作分类上的一些差异。</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英语：助词或介词</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“卫星框架</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satellite-framed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”语言（运动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方式）</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韩语：动词</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“动词框架</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verb-framed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”语言（运动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路径）</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（参见</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Talmy</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1985</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1991</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，关于类型的区别，以及</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Choi&amp;Bowerman</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1991</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对英语和韩国语的详细比较）</a:t>
            </a:r>
            <a:endPar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17473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pic>
        <p:nvPicPr>
          <p:cNvPr id="5" name="图片 4">
            <a:extLst>
              <a:ext uri="{FF2B5EF4-FFF2-40B4-BE49-F238E27FC236}">
                <a16:creationId xmlns:a16="http://schemas.microsoft.com/office/drawing/2014/main" id="{AEEB3C21-A800-457D-ACAA-361D53A17EF7}"/>
              </a:ext>
            </a:extLst>
          </p:cNvPr>
          <p:cNvPicPr>
            <a:picLocks noChangeAspect="1"/>
          </p:cNvPicPr>
          <p:nvPr/>
        </p:nvPicPr>
        <p:blipFill>
          <a:blip r:embed="rId3"/>
          <a:stretch>
            <a:fillRect/>
          </a:stretch>
        </p:blipFill>
        <p:spPr>
          <a:xfrm>
            <a:off x="5247596" y="0"/>
            <a:ext cx="6424448" cy="6858000"/>
          </a:xfrm>
          <a:prstGeom prst="rect">
            <a:avLst/>
          </a:prstGeom>
        </p:spPr>
      </p:pic>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3915078" cy="4279143"/>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如右图所示，以下两种情况在英语有着根本的区别：</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将一个图形</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Figure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与背景</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Ground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物的</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外表面</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（即平面或凸面）相</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接触</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，背景物体通常</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支撑</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着它（</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放</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进去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[put] 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将一个图形放入某种外壳或容器（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放</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进去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[put] 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）之间（图</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16.1a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59138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0" y="944609"/>
            <a:ext cx="6478621" cy="4259689"/>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这种差异在韩语是不存在的。如右图</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路径动词（</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Path verb</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超越了“</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的区别</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构成了英语中没有对应语素的空间范畴：</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两个形状互补的物体被引入一个扣紧</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interlocking</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、紧贴的</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tight-fitting</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动作。</a:t>
            </a:r>
            <a:endPar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C6E553F5-3BC3-4999-803E-79783867022E}"/>
              </a:ext>
            </a:extLst>
          </p:cNvPr>
          <p:cNvPicPr>
            <a:picLocks noChangeAspect="1"/>
          </p:cNvPicPr>
          <p:nvPr/>
        </p:nvPicPr>
        <p:blipFill>
          <a:blip r:embed="rId3"/>
          <a:stretch>
            <a:fillRect/>
          </a:stretch>
        </p:blipFill>
        <p:spPr>
          <a:xfrm>
            <a:off x="6877061" y="0"/>
            <a:ext cx="4099375" cy="6858000"/>
          </a:xfrm>
          <a:prstGeom prst="rect">
            <a:avLst/>
          </a:prstGeom>
        </p:spPr>
      </p:pic>
    </p:spTree>
    <p:extLst>
      <p:ext uri="{BB962C8B-B14F-4D97-AF65-F5344CB8AC3E}">
        <p14:creationId xmlns:p14="http://schemas.microsoft.com/office/powerpoint/2010/main" val="101697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55209" y="1252821"/>
            <a:ext cx="6478621" cy="3505496"/>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韩语的</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kitta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在英语的对照情况：</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① 图形与背景的外部平面或凸面</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扣紧</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②图形最终</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紧紧地包含</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在背景中</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③既不能用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也不能用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kkita</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动作的“扣紧</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interlocking</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”属性在英语的语义系统中不起作用。</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C6E553F5-3BC3-4999-803E-79783867022E}"/>
              </a:ext>
            </a:extLst>
          </p:cNvPr>
          <p:cNvPicPr>
            <a:picLocks noChangeAspect="1"/>
          </p:cNvPicPr>
          <p:nvPr/>
        </p:nvPicPr>
        <p:blipFill>
          <a:blip r:embed="rId3"/>
          <a:stretch>
            <a:fillRect/>
          </a:stretch>
        </p:blipFill>
        <p:spPr>
          <a:xfrm>
            <a:off x="6877061" y="0"/>
            <a:ext cx="4099375" cy="6858000"/>
          </a:xfrm>
          <a:prstGeom prst="rect">
            <a:avLst/>
          </a:prstGeom>
        </p:spPr>
      </p:pic>
      <p:sp>
        <p:nvSpPr>
          <p:cNvPr id="6" name="文本框 5">
            <a:extLst>
              <a:ext uri="{FF2B5EF4-FFF2-40B4-BE49-F238E27FC236}">
                <a16:creationId xmlns:a16="http://schemas.microsoft.com/office/drawing/2014/main" id="{C468BA84-F3E7-4C7C-96FF-8D2EC8C231AC}"/>
              </a:ext>
            </a:extLst>
          </p:cNvPr>
          <p:cNvSpPr txBox="1"/>
          <p:nvPr/>
        </p:nvSpPr>
        <p:spPr>
          <a:xfrm>
            <a:off x="9499764" y="2434857"/>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①</a:t>
            </a:r>
          </a:p>
        </p:txBody>
      </p:sp>
      <p:sp>
        <p:nvSpPr>
          <p:cNvPr id="7" name="文本框 6">
            <a:extLst>
              <a:ext uri="{FF2B5EF4-FFF2-40B4-BE49-F238E27FC236}">
                <a16:creationId xmlns:a16="http://schemas.microsoft.com/office/drawing/2014/main" id="{10B9C916-31BE-4BE2-A67A-060F1B5A92F1}"/>
              </a:ext>
            </a:extLst>
          </p:cNvPr>
          <p:cNvSpPr txBox="1"/>
          <p:nvPr/>
        </p:nvSpPr>
        <p:spPr>
          <a:xfrm>
            <a:off x="8727209" y="2167271"/>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①</a:t>
            </a:r>
          </a:p>
        </p:txBody>
      </p:sp>
      <p:sp>
        <p:nvSpPr>
          <p:cNvPr id="8" name="文本框 7">
            <a:extLst>
              <a:ext uri="{FF2B5EF4-FFF2-40B4-BE49-F238E27FC236}">
                <a16:creationId xmlns:a16="http://schemas.microsoft.com/office/drawing/2014/main" id="{988FED2F-F92B-4FDE-A9C5-E93CBC2043E3}"/>
              </a:ext>
            </a:extLst>
          </p:cNvPr>
          <p:cNvSpPr txBox="1"/>
          <p:nvPr/>
        </p:nvSpPr>
        <p:spPr>
          <a:xfrm>
            <a:off x="7520372" y="2566999"/>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①</a:t>
            </a:r>
          </a:p>
        </p:txBody>
      </p:sp>
      <p:sp>
        <p:nvSpPr>
          <p:cNvPr id="9" name="文本框 8">
            <a:extLst>
              <a:ext uri="{FF2B5EF4-FFF2-40B4-BE49-F238E27FC236}">
                <a16:creationId xmlns:a16="http://schemas.microsoft.com/office/drawing/2014/main" id="{C747F3E3-28D3-4914-B8E7-A576E3D2496A}"/>
              </a:ext>
            </a:extLst>
          </p:cNvPr>
          <p:cNvSpPr txBox="1"/>
          <p:nvPr/>
        </p:nvSpPr>
        <p:spPr>
          <a:xfrm>
            <a:off x="9689378" y="4280812"/>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②</a:t>
            </a:r>
          </a:p>
        </p:txBody>
      </p:sp>
      <p:sp>
        <p:nvSpPr>
          <p:cNvPr id="10" name="文本框 9">
            <a:extLst>
              <a:ext uri="{FF2B5EF4-FFF2-40B4-BE49-F238E27FC236}">
                <a16:creationId xmlns:a16="http://schemas.microsoft.com/office/drawing/2014/main" id="{39A82DCE-FCFC-4858-A0B5-7FDD0FF2404D}"/>
              </a:ext>
            </a:extLst>
          </p:cNvPr>
          <p:cNvSpPr txBox="1"/>
          <p:nvPr/>
        </p:nvSpPr>
        <p:spPr>
          <a:xfrm>
            <a:off x="10095628" y="3427665"/>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③</a:t>
            </a:r>
          </a:p>
        </p:txBody>
      </p:sp>
      <p:sp>
        <p:nvSpPr>
          <p:cNvPr id="11" name="文本框 10">
            <a:extLst>
              <a:ext uri="{FF2B5EF4-FFF2-40B4-BE49-F238E27FC236}">
                <a16:creationId xmlns:a16="http://schemas.microsoft.com/office/drawing/2014/main" id="{510F0C91-DF28-44DE-8981-44EE0A9A1866}"/>
              </a:ext>
            </a:extLst>
          </p:cNvPr>
          <p:cNvSpPr txBox="1"/>
          <p:nvPr/>
        </p:nvSpPr>
        <p:spPr>
          <a:xfrm>
            <a:off x="7073769" y="3627720"/>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③</a:t>
            </a:r>
          </a:p>
        </p:txBody>
      </p:sp>
      <p:sp>
        <p:nvSpPr>
          <p:cNvPr id="12" name="文本框 11">
            <a:extLst>
              <a:ext uri="{FF2B5EF4-FFF2-40B4-BE49-F238E27FC236}">
                <a16:creationId xmlns:a16="http://schemas.microsoft.com/office/drawing/2014/main" id="{1DA60B2A-2FEB-4B1C-8F0B-5A739D87A6CF}"/>
              </a:ext>
            </a:extLst>
          </p:cNvPr>
          <p:cNvSpPr txBox="1"/>
          <p:nvPr/>
        </p:nvSpPr>
        <p:spPr>
          <a:xfrm>
            <a:off x="8342587" y="4550170"/>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②</a:t>
            </a:r>
          </a:p>
        </p:txBody>
      </p:sp>
      <p:sp>
        <p:nvSpPr>
          <p:cNvPr id="13" name="文本框 12">
            <a:extLst>
              <a:ext uri="{FF2B5EF4-FFF2-40B4-BE49-F238E27FC236}">
                <a16:creationId xmlns:a16="http://schemas.microsoft.com/office/drawing/2014/main" id="{93C99828-C702-4988-98AE-8EB2AD3C715F}"/>
              </a:ext>
            </a:extLst>
          </p:cNvPr>
          <p:cNvSpPr txBox="1"/>
          <p:nvPr/>
        </p:nvSpPr>
        <p:spPr>
          <a:xfrm>
            <a:off x="9005791" y="3627720"/>
            <a:ext cx="281763"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②</a:t>
            </a:r>
          </a:p>
        </p:txBody>
      </p:sp>
    </p:spTree>
    <p:extLst>
      <p:ext uri="{BB962C8B-B14F-4D97-AF65-F5344CB8AC3E}">
        <p14:creationId xmlns:p14="http://schemas.microsoft.com/office/powerpoint/2010/main" val="1790138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230262" y="1035389"/>
            <a:ext cx="6045436" cy="568996"/>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由于</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这一语义的存在，造成了（</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BC011F44-A240-4DF6-92E2-5A4DEF4FAA7B}"/>
              </a:ext>
            </a:extLst>
          </p:cNvPr>
          <p:cNvPicPr>
            <a:picLocks noChangeAspect="1"/>
          </p:cNvPicPr>
          <p:nvPr/>
        </p:nvPicPr>
        <p:blipFill>
          <a:blip r:embed="rId3"/>
          <a:stretch>
            <a:fillRect/>
          </a:stretch>
        </p:blipFill>
        <p:spPr>
          <a:xfrm>
            <a:off x="6877061" y="0"/>
            <a:ext cx="4099375" cy="6858000"/>
          </a:xfrm>
          <a:prstGeom prst="rect">
            <a:avLst/>
          </a:prstGeom>
        </p:spPr>
      </p:pic>
      <p:sp>
        <p:nvSpPr>
          <p:cNvPr id="6" name="文本框 5">
            <a:extLst>
              <a:ext uri="{FF2B5EF4-FFF2-40B4-BE49-F238E27FC236}">
                <a16:creationId xmlns:a16="http://schemas.microsoft.com/office/drawing/2014/main" id="{1ECA4105-11B2-4E3A-9ADA-851F8F8EF8F1}"/>
              </a:ext>
            </a:extLst>
          </p:cNvPr>
          <p:cNvSpPr txBox="1"/>
          <p:nvPr/>
        </p:nvSpPr>
        <p:spPr>
          <a:xfrm>
            <a:off x="10781882" y="2797067"/>
            <a:ext cx="389107"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a:t>
            </a:r>
          </a:p>
        </p:txBody>
      </p:sp>
      <p:sp>
        <p:nvSpPr>
          <p:cNvPr id="7" name="文本框 6">
            <a:extLst>
              <a:ext uri="{FF2B5EF4-FFF2-40B4-BE49-F238E27FC236}">
                <a16:creationId xmlns:a16="http://schemas.microsoft.com/office/drawing/2014/main" id="{705B2DD9-1824-43AE-8210-0FCD179EEE30}"/>
              </a:ext>
            </a:extLst>
          </p:cNvPr>
          <p:cNvSpPr txBox="1"/>
          <p:nvPr/>
        </p:nvSpPr>
        <p:spPr>
          <a:xfrm>
            <a:off x="10431810" y="5794189"/>
            <a:ext cx="389107"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t>
            </a:r>
          </a:p>
        </p:txBody>
      </p:sp>
      <p:graphicFrame>
        <p:nvGraphicFramePr>
          <p:cNvPr id="8" name="表格 7">
            <a:extLst>
              <a:ext uri="{FF2B5EF4-FFF2-40B4-BE49-F238E27FC236}">
                <a16:creationId xmlns:a16="http://schemas.microsoft.com/office/drawing/2014/main" id="{391E2B00-3836-4160-9BD4-83B9FC5C1442}"/>
              </a:ext>
            </a:extLst>
          </p:cNvPr>
          <p:cNvGraphicFramePr>
            <a:graphicFrameLocks noGrp="1"/>
          </p:cNvGraphicFramePr>
          <p:nvPr>
            <p:extLst>
              <p:ext uri="{D42A27DB-BD31-4B8C-83A1-F6EECF244321}">
                <p14:modId xmlns:p14="http://schemas.microsoft.com/office/powerpoint/2010/main" val="3115347674"/>
              </p:ext>
            </p:extLst>
          </p:nvPr>
        </p:nvGraphicFramePr>
        <p:xfrm>
          <a:off x="575820" y="1778687"/>
          <a:ext cx="6042947" cy="3296920"/>
        </p:xfrm>
        <a:graphic>
          <a:graphicData uri="http://schemas.openxmlformats.org/drawingml/2006/table">
            <a:tbl>
              <a:tblPr firstRow="1" bandRow="1">
                <a:tableStyleId>{5C22544A-7EE6-4342-B048-85BDC9FD1C3A}</a:tableStyleId>
              </a:tblPr>
              <a:tblGrid>
                <a:gridCol w="2523625">
                  <a:extLst>
                    <a:ext uri="{9D8B030D-6E8A-4147-A177-3AD203B41FA5}">
                      <a16:colId xmlns:a16="http://schemas.microsoft.com/office/drawing/2014/main" val="1512911698"/>
                    </a:ext>
                  </a:extLst>
                </a:gridCol>
                <a:gridCol w="1100470">
                  <a:extLst>
                    <a:ext uri="{9D8B030D-6E8A-4147-A177-3AD203B41FA5}">
                      <a16:colId xmlns:a16="http://schemas.microsoft.com/office/drawing/2014/main" val="1905352056"/>
                    </a:ext>
                  </a:extLst>
                </a:gridCol>
                <a:gridCol w="2418852">
                  <a:extLst>
                    <a:ext uri="{9D8B030D-6E8A-4147-A177-3AD203B41FA5}">
                      <a16:colId xmlns:a16="http://schemas.microsoft.com/office/drawing/2014/main" val="729552245"/>
                    </a:ext>
                  </a:extLst>
                </a:gridCol>
              </a:tblGrid>
              <a:tr h="370840">
                <a:tc>
                  <a:txBody>
                    <a:bodyPr/>
                    <a:lstStyle/>
                    <a:p>
                      <a:endParaRPr lang="zh-CN" altLang="en-US" dirty="0"/>
                    </a:p>
                  </a:txBody>
                  <a:tcPr/>
                </a:tc>
                <a:tc>
                  <a:txBody>
                    <a:bodyPr/>
                    <a:lstStyle/>
                    <a:p>
                      <a:r>
                        <a:rPr lang="zh-CN" altLang="en-US" dirty="0"/>
                        <a:t>韩语</a:t>
                      </a:r>
                    </a:p>
                  </a:txBody>
                  <a:tcPr/>
                </a:tc>
                <a:tc>
                  <a:txBody>
                    <a:bodyPr/>
                    <a:lstStyle/>
                    <a:p>
                      <a:r>
                        <a:rPr lang="zh-CN" altLang="en-US" dirty="0"/>
                        <a:t>英语</a:t>
                      </a:r>
                    </a:p>
                  </a:txBody>
                  <a:tcPr/>
                </a:tc>
                <a:extLst>
                  <a:ext uri="{0D108BD9-81ED-4DB2-BD59-A6C34878D82A}">
                    <a16:rowId xmlns:a16="http://schemas.microsoft.com/office/drawing/2014/main" val="2340595492"/>
                  </a:ext>
                </a:extLst>
              </a:tr>
              <a:tr h="370840">
                <a:tc>
                  <a:txBody>
                    <a:bodyPr/>
                    <a:lstStyle/>
                    <a:p>
                      <a:r>
                        <a:rPr lang="en-US" altLang="zh-CN" dirty="0"/>
                        <a:t>A</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把东西放进紧密的容器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kitta</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a:txBody>
                  <a:tcPr/>
                </a:tc>
                <a:tc>
                  <a:txBody>
                    <a:bodyPr/>
                    <a:lstStyle/>
                    <a:p>
                      <a:r>
                        <a:rPr lang="en-US" altLang="zh-CN" dirty="0" err="1"/>
                        <a:t>in&amp;on</a:t>
                      </a:r>
                      <a:endParaRPr lang="zh-CN" altLang="en-US" dirty="0"/>
                    </a:p>
                  </a:txBody>
                  <a:tcPr/>
                </a:tc>
                <a:extLst>
                  <a:ext uri="{0D108BD9-81ED-4DB2-BD59-A6C34878D82A}">
                    <a16:rowId xmlns:a16="http://schemas.microsoft.com/office/drawing/2014/main" val="56246095"/>
                  </a:ext>
                </a:extLst>
              </a:tr>
              <a:tr h="370840">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把东西放进松散的容器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nehta</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endParaRPr lang="zh-CN" altLang="en-US" dirty="0"/>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①英语“</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put-in”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关系的“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loose”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子集；</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②</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松散的包围关系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loose encirclement and envelopment】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（如松散地套在杆上的环</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loose-fitting ring on pole)</a:t>
                      </a:r>
                      <a:endParaRPr lang="zh-CN" altLang="en-US" dirty="0"/>
                    </a:p>
                  </a:txBody>
                  <a:tcPr/>
                </a:tc>
                <a:extLst>
                  <a:ext uri="{0D108BD9-81ED-4DB2-BD59-A6C34878D82A}">
                    <a16:rowId xmlns:a16="http://schemas.microsoft.com/office/drawing/2014/main" val="1000221298"/>
                  </a:ext>
                </a:extLst>
              </a:tr>
            </a:tbl>
          </a:graphicData>
        </a:graphic>
      </p:graphicFrame>
    </p:spTree>
    <p:extLst>
      <p:ext uri="{BB962C8B-B14F-4D97-AF65-F5344CB8AC3E}">
        <p14:creationId xmlns:p14="http://schemas.microsoft.com/office/powerpoint/2010/main" val="248174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340413" y="952438"/>
            <a:ext cx="5218585" cy="637922"/>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8DB9CDC9-2F30-42C1-81F1-9D5C13505361}"/>
              </a:ext>
            </a:extLst>
          </p:cNvPr>
          <p:cNvPicPr>
            <a:picLocks noChangeAspect="1"/>
          </p:cNvPicPr>
          <p:nvPr/>
        </p:nvPicPr>
        <p:blipFill>
          <a:blip r:embed="rId3"/>
          <a:stretch>
            <a:fillRect/>
          </a:stretch>
        </p:blipFill>
        <p:spPr>
          <a:xfrm>
            <a:off x="6877061" y="0"/>
            <a:ext cx="4099375" cy="6858000"/>
          </a:xfrm>
          <a:prstGeom prst="rect">
            <a:avLst/>
          </a:prstGeom>
        </p:spPr>
      </p:pic>
      <p:graphicFrame>
        <p:nvGraphicFramePr>
          <p:cNvPr id="6" name="表格 5">
            <a:extLst>
              <a:ext uri="{FF2B5EF4-FFF2-40B4-BE49-F238E27FC236}">
                <a16:creationId xmlns:a16="http://schemas.microsoft.com/office/drawing/2014/main" id="{77B26F94-207B-4578-8EB2-7810179A0BBE}"/>
              </a:ext>
            </a:extLst>
          </p:cNvPr>
          <p:cNvGraphicFramePr>
            <a:graphicFrameLocks noGrp="1"/>
          </p:cNvGraphicFramePr>
          <p:nvPr>
            <p:extLst>
              <p:ext uri="{D42A27DB-BD31-4B8C-83A1-F6EECF244321}">
                <p14:modId xmlns:p14="http://schemas.microsoft.com/office/powerpoint/2010/main" val="3755263150"/>
              </p:ext>
            </p:extLst>
          </p:nvPr>
        </p:nvGraphicFramePr>
        <p:xfrm>
          <a:off x="442913" y="1689100"/>
          <a:ext cx="5677761" cy="3479800"/>
        </p:xfrm>
        <a:graphic>
          <a:graphicData uri="http://schemas.openxmlformats.org/drawingml/2006/table">
            <a:tbl>
              <a:tblPr firstRow="1" bandRow="1">
                <a:tableStyleId>{5C22544A-7EE6-4342-B048-85BDC9FD1C3A}</a:tableStyleId>
              </a:tblPr>
              <a:tblGrid>
                <a:gridCol w="1892587">
                  <a:extLst>
                    <a:ext uri="{9D8B030D-6E8A-4147-A177-3AD203B41FA5}">
                      <a16:colId xmlns:a16="http://schemas.microsoft.com/office/drawing/2014/main" val="4080403465"/>
                    </a:ext>
                  </a:extLst>
                </a:gridCol>
                <a:gridCol w="1892587">
                  <a:extLst>
                    <a:ext uri="{9D8B030D-6E8A-4147-A177-3AD203B41FA5}">
                      <a16:colId xmlns:a16="http://schemas.microsoft.com/office/drawing/2014/main" val="3158206906"/>
                    </a:ext>
                  </a:extLst>
                </a:gridCol>
                <a:gridCol w="1892587">
                  <a:extLst>
                    <a:ext uri="{9D8B030D-6E8A-4147-A177-3AD203B41FA5}">
                      <a16:colId xmlns:a16="http://schemas.microsoft.com/office/drawing/2014/main" val="2069350938"/>
                    </a:ext>
                  </a:extLst>
                </a:gridCol>
              </a:tblGrid>
              <a:tr h="370840">
                <a:tc>
                  <a:txBody>
                    <a:bodyPr/>
                    <a:lstStyle/>
                    <a:p>
                      <a:endParaRPr lang="zh-CN" altLang="en-US" dirty="0"/>
                    </a:p>
                  </a:txBody>
                  <a:tcPr/>
                </a:tc>
                <a:tc>
                  <a:txBody>
                    <a:bodyPr/>
                    <a:lstStyle/>
                    <a:p>
                      <a:r>
                        <a:rPr lang="zh-CN" altLang="en-US" dirty="0"/>
                        <a:t>韩语</a:t>
                      </a:r>
                    </a:p>
                  </a:txBody>
                  <a:tcPr/>
                </a:tc>
                <a:tc>
                  <a:txBody>
                    <a:bodyPr/>
                    <a:lstStyle/>
                    <a:p>
                      <a:r>
                        <a:rPr lang="zh-CN" altLang="en-US" dirty="0"/>
                        <a:t>英语</a:t>
                      </a:r>
                    </a:p>
                  </a:txBody>
                  <a:tcPr/>
                </a:tc>
                <a:extLst>
                  <a:ext uri="{0D108BD9-81ED-4DB2-BD59-A6C34878D82A}">
                    <a16:rowId xmlns:a16="http://schemas.microsoft.com/office/drawing/2014/main" val="3261485267"/>
                  </a:ext>
                </a:extLst>
              </a:tr>
              <a:tr h="370840">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扣紧表面</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的表面</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接触关系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p>
                  </a:txBody>
                  <a:tcPr/>
                </a:tc>
                <a:tc>
                  <a:txBody>
                    <a:bodyPr/>
                    <a:lstStyle/>
                    <a:p>
                      <a:r>
                        <a:rPr lang="en-US" altLang="zh-CN" dirty="0" err="1"/>
                        <a:t>kkita</a:t>
                      </a:r>
                      <a:endParaRPr lang="zh-CN" altLang="en-US" dirty="0"/>
                    </a:p>
                  </a:txBody>
                  <a:tcPr/>
                </a:tc>
                <a:tc>
                  <a:txBody>
                    <a:bodyPr/>
                    <a:lstStyle/>
                    <a:p>
                      <a:r>
                        <a:rPr lang="en-US" altLang="zh-CN" dirty="0" err="1"/>
                        <a:t>in&amp;on</a:t>
                      </a:r>
                      <a:endParaRPr lang="zh-CN" altLang="en-US" dirty="0"/>
                    </a:p>
                  </a:txBody>
                  <a:tcPr/>
                </a:tc>
                <a:extLst>
                  <a:ext uri="{0D108BD9-81ED-4DB2-BD59-A6C34878D82A}">
                    <a16:rowId xmlns:a16="http://schemas.microsoft.com/office/drawing/2014/main" val="3737480484"/>
                  </a:ext>
                </a:extLst>
              </a:tr>
              <a:tr h="213360">
                <a:tc rowSpan="3">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 【</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非扣紧表面</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的表面</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接触关系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D1. </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将物品放置在大致</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水平</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的表面上</a:t>
                      </a:r>
                      <a:endParaRPr lang="zh-CN" altLang="en-US" dirty="0"/>
                    </a:p>
                  </a:txBody>
                  <a:tcPr/>
                </a:tc>
                <a:tc rowSpan="3">
                  <a:txBody>
                    <a:bodyPr/>
                    <a:lstStyle/>
                    <a:p>
                      <a:r>
                        <a:rPr lang="en-US" altLang="zh-CN" dirty="0"/>
                        <a:t>[put] on</a:t>
                      </a:r>
                      <a:endParaRPr lang="zh-CN" altLang="en-US" dirty="0"/>
                    </a:p>
                  </a:txBody>
                  <a:tcPr/>
                </a:tc>
                <a:extLst>
                  <a:ext uri="{0D108BD9-81ED-4DB2-BD59-A6C34878D82A}">
                    <a16:rowId xmlns:a16="http://schemas.microsoft.com/office/drawing/2014/main" val="156855019"/>
                  </a:ext>
                </a:extLst>
              </a:tr>
              <a:tr h="213360">
                <a:tc vMerge="1">
                  <a:txBody>
                    <a:bodyPr/>
                    <a:lstStyle/>
                    <a:p>
                      <a:endParaRPr lang="zh-CN" altLang="en-US"/>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D2. </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并入平面或概念化为平面的表面</a:t>
                      </a:r>
                      <a:endParaRPr lang="zh-CN" altLang="en-US" dirty="0"/>
                    </a:p>
                  </a:txBody>
                  <a:tcPr/>
                </a:tc>
                <a:tc vMerge="1">
                  <a:txBody>
                    <a:bodyPr/>
                    <a:lstStyle/>
                    <a:p>
                      <a:endParaRPr lang="zh-CN" altLang="en-US"/>
                    </a:p>
                  </a:txBody>
                  <a:tcPr/>
                </a:tc>
                <a:extLst>
                  <a:ext uri="{0D108BD9-81ED-4DB2-BD59-A6C34878D82A}">
                    <a16:rowId xmlns:a16="http://schemas.microsoft.com/office/drawing/2014/main" val="1905864185"/>
                  </a:ext>
                </a:extLst>
              </a:tr>
              <a:tr h="213360">
                <a:tc vMerge="1">
                  <a:txBody>
                    <a:bodyPr/>
                    <a:lstStyle/>
                    <a:p>
                      <a:endParaRPr lang="zh-CN" altLang="en-US"/>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D3. </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将衣物放在身体的各个部位</a:t>
                      </a:r>
                      <a:endParaRPr lang="zh-CN" altLang="en-US" dirty="0"/>
                    </a:p>
                  </a:txBody>
                  <a:tcPr/>
                </a:tc>
                <a:tc vMerge="1">
                  <a:txBody>
                    <a:bodyPr/>
                    <a:lstStyle/>
                    <a:p>
                      <a:endParaRPr lang="zh-CN" altLang="en-US"/>
                    </a:p>
                  </a:txBody>
                  <a:tcPr/>
                </a:tc>
                <a:extLst>
                  <a:ext uri="{0D108BD9-81ED-4DB2-BD59-A6C34878D82A}">
                    <a16:rowId xmlns:a16="http://schemas.microsoft.com/office/drawing/2014/main" val="1573244727"/>
                  </a:ext>
                </a:extLst>
              </a:tr>
            </a:tbl>
          </a:graphicData>
        </a:graphic>
      </p:graphicFrame>
      <p:sp>
        <p:nvSpPr>
          <p:cNvPr id="7" name="文本框 6">
            <a:extLst>
              <a:ext uri="{FF2B5EF4-FFF2-40B4-BE49-F238E27FC236}">
                <a16:creationId xmlns:a16="http://schemas.microsoft.com/office/drawing/2014/main" id="{758C6F93-E505-4536-AEA8-ECA29BFA34E5}"/>
              </a:ext>
            </a:extLst>
          </p:cNvPr>
          <p:cNvSpPr txBox="1"/>
          <p:nvPr/>
        </p:nvSpPr>
        <p:spPr>
          <a:xfrm>
            <a:off x="8398009" y="152218"/>
            <a:ext cx="552893"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D1</a:t>
            </a:r>
          </a:p>
        </p:txBody>
      </p:sp>
      <p:sp>
        <p:nvSpPr>
          <p:cNvPr id="8" name="文本框 7">
            <a:extLst>
              <a:ext uri="{FF2B5EF4-FFF2-40B4-BE49-F238E27FC236}">
                <a16:creationId xmlns:a16="http://schemas.microsoft.com/office/drawing/2014/main" id="{0A7F8B57-88B8-4408-B7E9-A56F5A10D53C}"/>
              </a:ext>
            </a:extLst>
          </p:cNvPr>
          <p:cNvSpPr txBox="1"/>
          <p:nvPr/>
        </p:nvSpPr>
        <p:spPr>
          <a:xfrm>
            <a:off x="10108082" y="1468885"/>
            <a:ext cx="1258123" cy="1046440"/>
          </a:xfrm>
          <a:prstGeom prst="rect">
            <a:avLst/>
          </a:prstGeom>
          <a:noFill/>
        </p:spPr>
        <p:txBody>
          <a:bodyPr wrap="square" rtlCol="0">
            <a:spAutoFit/>
          </a:bodyPr>
          <a:lstStyle/>
          <a:p>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D3:</a:t>
            </a:r>
          </a:p>
          <a:p>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头部：</a:t>
            </a:r>
            <a:r>
              <a:rPr lang="en-US" altLang="zh-CN" sz="14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ssuta</a:t>
            </a: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躯干上：</a:t>
            </a:r>
            <a:r>
              <a:rPr lang="en-US" altLang="zh-CN" sz="14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ipta</a:t>
            </a: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脚上：</a:t>
            </a:r>
            <a:r>
              <a:rPr lang="en-US" altLang="zh-CN" sz="14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sinta</a:t>
            </a:r>
            <a:endPar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8">
            <a:extLst>
              <a:ext uri="{FF2B5EF4-FFF2-40B4-BE49-F238E27FC236}">
                <a16:creationId xmlns:a16="http://schemas.microsoft.com/office/drawing/2014/main" id="{D6605226-D213-4E44-A858-76116B58090D}"/>
              </a:ext>
            </a:extLst>
          </p:cNvPr>
          <p:cNvSpPr txBox="1"/>
          <p:nvPr/>
        </p:nvSpPr>
        <p:spPr>
          <a:xfrm>
            <a:off x="6695308" y="4344990"/>
            <a:ext cx="552893"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a:t>
            </a:r>
          </a:p>
        </p:txBody>
      </p:sp>
      <p:sp>
        <p:nvSpPr>
          <p:cNvPr id="11" name="文本框 10">
            <a:extLst>
              <a:ext uri="{FF2B5EF4-FFF2-40B4-BE49-F238E27FC236}">
                <a16:creationId xmlns:a16="http://schemas.microsoft.com/office/drawing/2014/main" id="{0E7BC5A5-2BF5-4408-A7C9-3586C1D3BDC2}"/>
              </a:ext>
            </a:extLst>
          </p:cNvPr>
          <p:cNvSpPr txBox="1"/>
          <p:nvPr/>
        </p:nvSpPr>
        <p:spPr>
          <a:xfrm>
            <a:off x="7029461" y="1499009"/>
            <a:ext cx="552893" cy="400110"/>
          </a:xfrm>
          <a:prstGeom prst="rect">
            <a:avLst/>
          </a:prstGeom>
          <a:noFill/>
        </p:spPr>
        <p:txBody>
          <a:bodyPr wrap="square" rtlCol="0">
            <a:spAutoFit/>
          </a:bodyPr>
          <a:lstStyle/>
          <a:p>
            <a:pPr algn="ctr"/>
            <a:r>
              <a:rPr lang="en-US"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D2</a:t>
            </a:r>
          </a:p>
        </p:txBody>
      </p:sp>
    </p:spTree>
    <p:extLst>
      <p:ext uri="{BB962C8B-B14F-4D97-AF65-F5344CB8AC3E}">
        <p14:creationId xmlns:p14="http://schemas.microsoft.com/office/powerpoint/2010/main" val="381822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guage Acquisition and Conceptual Development">
            <a:extLst>
              <a:ext uri="{FF2B5EF4-FFF2-40B4-BE49-F238E27FC236}">
                <a16:creationId xmlns:a16="http://schemas.microsoft.com/office/drawing/2014/main" id="{3581756A-E086-4236-B50E-CF3C7654C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7" y="378090"/>
            <a:ext cx="4052869" cy="610181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14083277-4DF3-49AC-B3C9-38B1457CE3B2}"/>
              </a:ext>
            </a:extLst>
          </p:cNvPr>
          <p:cNvSpPr/>
          <p:nvPr/>
        </p:nvSpPr>
        <p:spPr>
          <a:xfrm>
            <a:off x="4826000" y="1442720"/>
            <a:ext cx="6532880" cy="2308324"/>
          </a:xfrm>
          <a:prstGeom prst="rect">
            <a:avLst/>
          </a:prstGeom>
        </p:spPr>
        <p:txBody>
          <a:bodyPr wrap="square">
            <a:spAutoFit/>
          </a:bodyPr>
          <a:lstStyle/>
          <a:p>
            <a:r>
              <a:rPr lang="en-US" altLang="zh-CN" b="1" dirty="0"/>
              <a:t>Language Acquisition and Conceptual Development</a:t>
            </a:r>
          </a:p>
          <a:p>
            <a:r>
              <a:rPr lang="en-US" altLang="zh-CN" dirty="0"/>
              <a:t>Part of </a:t>
            </a:r>
            <a:r>
              <a:rPr lang="en-US" altLang="zh-CN" b="1" dirty="0"/>
              <a:t>Language Culture and Cognition</a:t>
            </a:r>
          </a:p>
          <a:p>
            <a:endParaRPr lang="en-US" altLang="zh-CN" dirty="0"/>
          </a:p>
          <a:p>
            <a:r>
              <a:rPr lang="en-US" altLang="zh-CN" dirty="0"/>
              <a:t>EDITORS:</a:t>
            </a:r>
          </a:p>
          <a:p>
            <a:r>
              <a:rPr lang="en-US" altLang="zh-CN" dirty="0"/>
              <a:t>Melissa Bowerman, Max-Planck-</a:t>
            </a:r>
            <a:r>
              <a:rPr lang="en-US" altLang="zh-CN" dirty="0" err="1"/>
              <a:t>Institut</a:t>
            </a:r>
            <a:r>
              <a:rPr lang="en-US" altLang="zh-CN" dirty="0"/>
              <a:t> </a:t>
            </a:r>
            <a:r>
              <a:rPr lang="en-US" altLang="zh-CN" dirty="0" err="1"/>
              <a:t>für</a:t>
            </a:r>
            <a:r>
              <a:rPr lang="en-US" altLang="zh-CN" dirty="0"/>
              <a:t> </a:t>
            </a:r>
            <a:r>
              <a:rPr lang="en-US" altLang="zh-CN" dirty="0" err="1"/>
              <a:t>Psycholinguistik</a:t>
            </a:r>
            <a:r>
              <a:rPr lang="en-US" altLang="zh-CN" dirty="0"/>
              <a:t>, The Netherlands</a:t>
            </a:r>
          </a:p>
          <a:p>
            <a:r>
              <a:rPr lang="en-US" altLang="zh-CN" dirty="0"/>
              <a:t>Stephen Levinson, Max-Planck-</a:t>
            </a:r>
            <a:r>
              <a:rPr lang="en-US" altLang="zh-CN" dirty="0" err="1"/>
              <a:t>Institut</a:t>
            </a:r>
            <a:r>
              <a:rPr lang="en-US" altLang="zh-CN" dirty="0"/>
              <a:t> </a:t>
            </a:r>
            <a:r>
              <a:rPr lang="en-US" altLang="zh-CN" dirty="0" err="1"/>
              <a:t>für</a:t>
            </a:r>
            <a:r>
              <a:rPr lang="en-US" altLang="zh-CN" dirty="0"/>
              <a:t> </a:t>
            </a:r>
            <a:r>
              <a:rPr lang="en-US" altLang="zh-CN" dirty="0" err="1"/>
              <a:t>Psycholinguistik</a:t>
            </a:r>
            <a:r>
              <a:rPr lang="en-US" altLang="zh-CN" dirty="0"/>
              <a:t>, The Netherlands</a:t>
            </a:r>
            <a:endParaRPr lang="zh-CN" altLang="en-US" dirty="0"/>
          </a:p>
        </p:txBody>
      </p:sp>
    </p:spTree>
    <p:extLst>
      <p:ext uri="{BB962C8B-B14F-4D97-AF65-F5344CB8AC3E}">
        <p14:creationId xmlns:p14="http://schemas.microsoft.com/office/powerpoint/2010/main" val="159303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2.1 </a:t>
            </a:r>
            <a:r>
              <a:rPr lang="zh-CN" altLang="zh-CN" dirty="0"/>
              <a:t>沿路径运动</a:t>
            </a:r>
            <a:r>
              <a:rPr lang="zh-CN" altLang="en-US" dirty="0"/>
              <a:t>（</a:t>
            </a:r>
            <a:r>
              <a:rPr lang="en-US" altLang="zh-CN" dirty="0"/>
              <a:t>Motion along a Path</a:t>
            </a:r>
            <a:r>
              <a:rPr lang="zh-CN" altLang="en-US" dirty="0"/>
              <a:t>）</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306078" cy="2401706"/>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英语韩语的另一区别（图中不能体现）：</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英语路径形式与图形的运动是</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致使的</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还是</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自发的</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无关（在许多情况下甚至与是否有运动无关）</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而韩语路径形式对这种区别很敏感</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 name="表格 4">
            <a:extLst>
              <a:ext uri="{FF2B5EF4-FFF2-40B4-BE49-F238E27FC236}">
                <a16:creationId xmlns:a16="http://schemas.microsoft.com/office/drawing/2014/main" id="{26A184B8-394D-4220-9181-7C8A64A619B9}"/>
              </a:ext>
            </a:extLst>
          </p:cNvPr>
          <p:cNvGraphicFramePr>
            <a:graphicFrameLocks noGrp="1"/>
          </p:cNvGraphicFramePr>
          <p:nvPr>
            <p:extLst>
              <p:ext uri="{D42A27DB-BD31-4B8C-83A1-F6EECF244321}">
                <p14:modId xmlns:p14="http://schemas.microsoft.com/office/powerpoint/2010/main" val="268419572"/>
              </p:ext>
            </p:extLst>
          </p:nvPr>
        </p:nvGraphicFramePr>
        <p:xfrm>
          <a:off x="1731687" y="3219334"/>
          <a:ext cx="8128000" cy="1651000"/>
        </p:xfrm>
        <a:graphic>
          <a:graphicData uri="http://schemas.openxmlformats.org/drawingml/2006/table">
            <a:tbl>
              <a:tblPr firstRow="1" bandRow="1">
                <a:tableStyleId>{5C22544A-7EE6-4342-B048-85BDC9FD1C3A}</a:tableStyleId>
              </a:tblPr>
              <a:tblGrid>
                <a:gridCol w="1750815">
                  <a:extLst>
                    <a:ext uri="{9D8B030D-6E8A-4147-A177-3AD203B41FA5}">
                      <a16:colId xmlns:a16="http://schemas.microsoft.com/office/drawing/2014/main" val="2322669346"/>
                    </a:ext>
                  </a:extLst>
                </a:gridCol>
                <a:gridCol w="2869660">
                  <a:extLst>
                    <a:ext uri="{9D8B030D-6E8A-4147-A177-3AD203B41FA5}">
                      <a16:colId xmlns:a16="http://schemas.microsoft.com/office/drawing/2014/main" val="2888162987"/>
                    </a:ext>
                  </a:extLst>
                </a:gridCol>
                <a:gridCol w="2152858">
                  <a:extLst>
                    <a:ext uri="{9D8B030D-6E8A-4147-A177-3AD203B41FA5}">
                      <a16:colId xmlns:a16="http://schemas.microsoft.com/office/drawing/2014/main" val="3543678746"/>
                    </a:ext>
                  </a:extLst>
                </a:gridCol>
                <a:gridCol w="1354667">
                  <a:extLst>
                    <a:ext uri="{9D8B030D-6E8A-4147-A177-3AD203B41FA5}">
                      <a16:colId xmlns:a16="http://schemas.microsoft.com/office/drawing/2014/main" val="3855060318"/>
                    </a:ext>
                  </a:extLst>
                </a:gridCol>
              </a:tblGrid>
              <a:tr h="370840">
                <a:tc>
                  <a:txBody>
                    <a:bodyPr/>
                    <a:lstStyle/>
                    <a:p>
                      <a:endParaRPr lang="zh-CN" altLang="en-US" dirty="0"/>
                    </a:p>
                  </a:txBody>
                  <a:tcPr/>
                </a:tc>
                <a:tc>
                  <a:txBody>
                    <a:bodyPr/>
                    <a:lstStyle/>
                    <a:p>
                      <a:r>
                        <a:rPr lang="zh-CN" altLang="en-US" dirty="0"/>
                        <a:t>韩语（不同的路径动词）</a:t>
                      </a:r>
                    </a:p>
                  </a:txBody>
                  <a:tcPr/>
                </a:tc>
                <a:tc gridSpan="2">
                  <a:txBody>
                    <a:bodyPr/>
                    <a:lstStyle/>
                    <a:p>
                      <a:r>
                        <a:rPr lang="zh-CN" altLang="en-US" dirty="0"/>
                        <a:t>英语（相同的路径形式）</a:t>
                      </a:r>
                    </a:p>
                  </a:txBody>
                  <a:tcPr/>
                </a:tc>
                <a:tc hMerge="1">
                  <a:txBody>
                    <a:bodyPr/>
                    <a:lstStyle/>
                    <a:p>
                      <a:endParaRPr lang="zh-CN" altLang="en-US"/>
                    </a:p>
                  </a:txBody>
                  <a:tcPr/>
                </a:tc>
                <a:extLst>
                  <a:ext uri="{0D108BD9-81ED-4DB2-BD59-A6C34878D82A}">
                    <a16:rowId xmlns:a16="http://schemas.microsoft.com/office/drawing/2014/main" val="1162292676"/>
                  </a:ext>
                </a:extLst>
              </a:tr>
              <a:tr h="370840">
                <a:tc>
                  <a:txBody>
                    <a:bodyPr/>
                    <a:lstStyle/>
                    <a:p>
                      <a:r>
                        <a:rPr lang="zh-CN" altLang="en-US" dirty="0"/>
                        <a:t>致使运动</a:t>
                      </a:r>
                    </a:p>
                  </a:txBody>
                  <a:tcPr/>
                </a:tc>
                <a:tc>
                  <a:txBody>
                    <a:bodyPr/>
                    <a:lstStyle/>
                    <a:p>
                      <a:endParaRPr lang="zh-CN" altLang="en-US" dirty="0"/>
                    </a:p>
                  </a:txBody>
                  <a:tcPr/>
                </a:tc>
                <a:tc>
                  <a:txBody>
                    <a:bodyPr/>
                    <a:lstStyle/>
                    <a:p>
                      <a:r>
                        <a:rPr lang="en-US" altLang="zh-CN" dirty="0"/>
                        <a:t>put </a:t>
                      </a:r>
                      <a:r>
                        <a:rPr lang="en-US" altLang="zh-CN" dirty="0">
                          <a:solidFill>
                            <a:schemeClr val="accent1"/>
                          </a:solidFill>
                        </a:rPr>
                        <a:t>on</a:t>
                      </a:r>
                      <a:r>
                        <a:rPr lang="en-US" altLang="zh-CN" dirty="0"/>
                        <a:t> the table</a:t>
                      </a:r>
                      <a:endParaRPr lang="zh-CN" altLang="en-US" dirty="0"/>
                    </a:p>
                  </a:txBody>
                  <a:tcPr/>
                </a:tc>
                <a:tc>
                  <a:txBody>
                    <a:bodyPr/>
                    <a:lstStyle/>
                    <a:p>
                      <a:r>
                        <a:rPr lang="en-US" altLang="zh-CN" dirty="0"/>
                        <a:t>put </a:t>
                      </a:r>
                      <a:r>
                        <a:rPr lang="en-US" altLang="zh-CN" dirty="0">
                          <a:solidFill>
                            <a:schemeClr val="tx1"/>
                          </a:solidFill>
                        </a:rPr>
                        <a:t>it</a:t>
                      </a:r>
                      <a:r>
                        <a:rPr lang="en-US" altLang="zh-CN" dirty="0"/>
                        <a:t> </a:t>
                      </a:r>
                      <a:r>
                        <a:rPr lang="en-US" altLang="zh-CN" dirty="0">
                          <a:solidFill>
                            <a:schemeClr val="accent1"/>
                          </a:solidFill>
                        </a:rPr>
                        <a:t>in</a:t>
                      </a:r>
                      <a:r>
                        <a:rPr lang="en-US" altLang="zh-CN" dirty="0"/>
                        <a:t> the </a:t>
                      </a:r>
                      <a:r>
                        <a:rPr lang="en-US" altLang="zh-CN" dirty="0" err="1"/>
                        <a:t>bathhub</a:t>
                      </a:r>
                      <a:endParaRPr lang="zh-CN" altLang="en-US" dirty="0"/>
                    </a:p>
                  </a:txBody>
                  <a:tcPr/>
                </a:tc>
                <a:extLst>
                  <a:ext uri="{0D108BD9-81ED-4DB2-BD59-A6C34878D82A}">
                    <a16:rowId xmlns:a16="http://schemas.microsoft.com/office/drawing/2014/main" val="2651844592"/>
                  </a:ext>
                </a:extLst>
              </a:tr>
              <a:tr h="370840">
                <a:tc>
                  <a:txBody>
                    <a:bodyPr/>
                    <a:lstStyle/>
                    <a:p>
                      <a:r>
                        <a:rPr lang="zh-CN" altLang="en-US" dirty="0"/>
                        <a:t>自发运动</a:t>
                      </a:r>
                    </a:p>
                  </a:txBody>
                  <a:tcPr/>
                </a:tc>
                <a:tc>
                  <a:txBody>
                    <a:bodyPr/>
                    <a:lstStyle/>
                    <a:p>
                      <a:endParaRPr lang="zh-CN" altLang="en-US"/>
                    </a:p>
                  </a:txBody>
                  <a:tcPr/>
                </a:tc>
                <a:tc>
                  <a:txBody>
                    <a:bodyPr/>
                    <a:lstStyle/>
                    <a:p>
                      <a:r>
                        <a:rPr lang="en-US" altLang="zh-CN" dirty="0"/>
                        <a:t>climb </a:t>
                      </a:r>
                      <a:r>
                        <a:rPr lang="en-US" altLang="zh-CN" dirty="0">
                          <a:solidFill>
                            <a:schemeClr val="accent1"/>
                          </a:solidFill>
                        </a:rPr>
                        <a:t>on</a:t>
                      </a:r>
                      <a:r>
                        <a:rPr lang="en-US" altLang="zh-CN" dirty="0"/>
                        <a:t> the table</a:t>
                      </a:r>
                      <a:endParaRPr lang="zh-CN" altLang="en-US" dirty="0"/>
                    </a:p>
                  </a:txBody>
                  <a:tcPr/>
                </a:tc>
                <a:tc>
                  <a:txBody>
                    <a:bodyPr/>
                    <a:lstStyle/>
                    <a:p>
                      <a:r>
                        <a:rPr lang="en-US" altLang="zh-CN" dirty="0"/>
                        <a:t>get </a:t>
                      </a:r>
                      <a:r>
                        <a:rPr lang="en-US" altLang="zh-CN" dirty="0">
                          <a:solidFill>
                            <a:schemeClr val="accent1"/>
                          </a:solidFill>
                        </a:rPr>
                        <a:t>in </a:t>
                      </a:r>
                      <a:r>
                        <a:rPr lang="en-US" altLang="zh-CN" dirty="0"/>
                        <a:t>the </a:t>
                      </a:r>
                      <a:r>
                        <a:rPr lang="en-US" altLang="zh-CN" dirty="0" err="1"/>
                        <a:t>bathhub</a:t>
                      </a:r>
                      <a:endParaRPr lang="zh-CN" altLang="en-US" dirty="0"/>
                    </a:p>
                  </a:txBody>
                  <a:tcPr/>
                </a:tc>
                <a:extLst>
                  <a:ext uri="{0D108BD9-81ED-4DB2-BD59-A6C34878D82A}">
                    <a16:rowId xmlns:a16="http://schemas.microsoft.com/office/drawing/2014/main" val="4097580183"/>
                  </a:ext>
                </a:extLst>
              </a:tr>
            </a:tbl>
          </a:graphicData>
        </a:graphic>
      </p:graphicFrame>
    </p:spTree>
    <p:extLst>
      <p:ext uri="{BB962C8B-B14F-4D97-AF65-F5344CB8AC3E}">
        <p14:creationId xmlns:p14="http://schemas.microsoft.com/office/powerpoint/2010/main" val="3426182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517147" y="552328"/>
            <a:ext cx="4641188" cy="6574871"/>
          </a:xfrm>
        </p:spPr>
        <p:txBody>
          <a:bodyPr>
            <a:noAutofit/>
          </a:bodyPr>
          <a:lstStyle/>
          <a:p>
            <a:pPr lvl="1">
              <a:lnSpc>
                <a:spcPct val="140000"/>
              </a:lnSpc>
            </a:pP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Bowerman&amp;Pederson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1992</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）调查了来自</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25</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个不同语系的</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38</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种语言的使用者如何描述</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包含</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、支撑</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support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、包围</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encirclement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、附着</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attachment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、粘附</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adhesion</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、穿透</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piercing</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、悬挂</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hanging</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等情况。</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以右图六种空间情况为例，没有一种语言为所有六种情况提供了不同的空间术语。但是不同语言如何编码这几种情境不同的。</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a:extLst>
              <a:ext uri="{FF2B5EF4-FFF2-40B4-BE49-F238E27FC236}">
                <a16:creationId xmlns:a16="http://schemas.microsoft.com/office/drawing/2014/main" id="{A264D0B4-8F25-45C5-BFA9-5E304F1A7398}"/>
              </a:ext>
            </a:extLst>
          </p:cNvPr>
          <p:cNvSpPr/>
          <p:nvPr/>
        </p:nvSpPr>
        <p:spPr>
          <a:xfrm>
            <a:off x="4044347" y="5544058"/>
            <a:ext cx="4326826" cy="369332"/>
          </a:xfrm>
          <a:prstGeom prst="rect">
            <a:avLst/>
          </a:prstGeom>
        </p:spPr>
        <p:txBody>
          <a:bodyPr wrap="none">
            <a:spAutoFit/>
          </a:bodyPr>
          <a:lstStyle/>
          <a:p>
            <a:r>
              <a:rPr lang="zh-CN" altLang="en-US" dirty="0"/>
              <a:t>图</a:t>
            </a:r>
            <a:r>
              <a:rPr lang="en-US" altLang="zh-CN" dirty="0"/>
              <a:t>16.2</a:t>
            </a:r>
            <a:r>
              <a:rPr lang="zh-CN" altLang="en-US" dirty="0"/>
              <a:t>静态空间关系分类的跨语言差异。</a:t>
            </a:r>
          </a:p>
        </p:txBody>
      </p:sp>
      <p:pic>
        <p:nvPicPr>
          <p:cNvPr id="7" name="图片 6">
            <a:extLst>
              <a:ext uri="{FF2B5EF4-FFF2-40B4-BE49-F238E27FC236}">
                <a16:creationId xmlns:a16="http://schemas.microsoft.com/office/drawing/2014/main" id="{D06EBEBE-2AC9-4BE7-B915-AF5209052EC0}"/>
              </a:ext>
            </a:extLst>
          </p:cNvPr>
          <p:cNvPicPr>
            <a:picLocks noChangeAspect="1"/>
          </p:cNvPicPr>
          <p:nvPr/>
        </p:nvPicPr>
        <p:blipFill>
          <a:blip r:embed="rId3"/>
          <a:stretch>
            <a:fillRect/>
          </a:stretch>
        </p:blipFill>
        <p:spPr>
          <a:xfrm>
            <a:off x="4180535" y="728061"/>
            <a:ext cx="7899535" cy="5865779"/>
          </a:xfrm>
          <a:prstGeom prst="rect">
            <a:avLst/>
          </a:prstGeom>
        </p:spPr>
      </p:pic>
    </p:spTree>
    <p:extLst>
      <p:ext uri="{BB962C8B-B14F-4D97-AF65-F5344CB8AC3E}">
        <p14:creationId xmlns:p14="http://schemas.microsoft.com/office/powerpoint/2010/main" val="24564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4" y="944610"/>
            <a:ext cx="3360602" cy="4619611"/>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   </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。常见的模式，如</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英语、希伯来语、匈牙利语和摩班玛雅语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等多种语言。</a:t>
            </a:r>
          </a:p>
        </p:txBody>
      </p:sp>
      <p:pic>
        <p:nvPicPr>
          <p:cNvPr id="5" name="图片 4">
            <a:extLst>
              <a:ext uri="{FF2B5EF4-FFF2-40B4-BE49-F238E27FC236}">
                <a16:creationId xmlns:a16="http://schemas.microsoft.com/office/drawing/2014/main" id="{998844F9-2A58-435B-8983-20D010B701F4}"/>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矩形 5">
            <a:extLst>
              <a:ext uri="{FF2B5EF4-FFF2-40B4-BE49-F238E27FC236}">
                <a16:creationId xmlns:a16="http://schemas.microsoft.com/office/drawing/2014/main" id="{BB2BAFD2-A6A4-448B-B248-0167CEFB3EDA}"/>
              </a:ext>
            </a:extLst>
          </p:cNvPr>
          <p:cNvSpPr/>
          <p:nvPr/>
        </p:nvSpPr>
        <p:spPr>
          <a:xfrm>
            <a:off x="7848630" y="314313"/>
            <a:ext cx="1805168" cy="552715"/>
          </a:xfrm>
          <a:prstGeom prst="rect">
            <a:avLst/>
          </a:prstGeom>
          <a:solidFill>
            <a:schemeClr val="accent4"/>
          </a:solidFill>
          <a:ln>
            <a:solidFill>
              <a:schemeClr val="tx1"/>
            </a:solidFill>
            <a:prstDash val="sysDash"/>
          </a:ln>
        </p:spPr>
        <p:txBody>
          <a:bodyPr wrap="square">
            <a:spAutoFit/>
          </a:bodyPr>
          <a:lstStyle/>
          <a:p>
            <a:pPr algn="ctr">
              <a:lnSpc>
                <a:spcPct val="140000"/>
              </a:lnSpc>
            </a:pPr>
            <a:r>
              <a:rPr lang="zh-CN" altLang="en-US"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五种模式</a:t>
            </a:r>
            <a:endParaRPr lang="en-US" altLang="zh-CN"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43796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111930" y="1141135"/>
            <a:ext cx="3944261" cy="5039630"/>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。两个术语均不用于（</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日语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ue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naka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都是名词性的）</a:t>
            </a:r>
          </a:p>
        </p:txBody>
      </p:sp>
      <p:pic>
        <p:nvPicPr>
          <p:cNvPr id="5" name="图片 4">
            <a:extLst>
              <a:ext uri="{FF2B5EF4-FFF2-40B4-BE49-F238E27FC236}">
                <a16:creationId xmlns:a16="http://schemas.microsoft.com/office/drawing/2014/main" id="{998844F9-2A58-435B-8983-20D010B701F4}"/>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矩形 5">
            <a:extLst>
              <a:ext uri="{FF2B5EF4-FFF2-40B4-BE49-F238E27FC236}">
                <a16:creationId xmlns:a16="http://schemas.microsoft.com/office/drawing/2014/main" id="{E1180BE5-4557-40C5-83D1-2E67AE6FAFB6}"/>
              </a:ext>
            </a:extLst>
          </p:cNvPr>
          <p:cNvSpPr/>
          <p:nvPr/>
        </p:nvSpPr>
        <p:spPr>
          <a:xfrm>
            <a:off x="7848630" y="314313"/>
            <a:ext cx="1805168" cy="552715"/>
          </a:xfrm>
          <a:prstGeom prst="rect">
            <a:avLst/>
          </a:prstGeom>
          <a:solidFill>
            <a:schemeClr val="accent4"/>
          </a:solidFill>
          <a:ln>
            <a:solidFill>
              <a:schemeClr val="tx1"/>
            </a:solidFill>
            <a:prstDash val="sysDash"/>
          </a:ln>
        </p:spPr>
        <p:txBody>
          <a:bodyPr wrap="square">
            <a:spAutoFit/>
          </a:bodyPr>
          <a:lstStyle/>
          <a:p>
            <a:pPr algn="ctr">
              <a:lnSpc>
                <a:spcPct val="140000"/>
              </a:lnSpc>
            </a:pPr>
            <a:r>
              <a:rPr lang="zh-CN" altLang="en-US"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五种模式</a:t>
            </a:r>
            <a:endParaRPr lang="en-US" altLang="zh-CN"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632716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237716" y="861087"/>
            <a:ext cx="4418251" cy="5039630"/>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3. </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。这种模式在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&amp; Pederson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研究的语言中很少见，只出现在</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荷兰语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中（德语相似但不完全相同）。</a:t>
            </a:r>
          </a:p>
        </p:txBody>
      </p:sp>
      <p:pic>
        <p:nvPicPr>
          <p:cNvPr id="5" name="图片 4">
            <a:extLst>
              <a:ext uri="{FF2B5EF4-FFF2-40B4-BE49-F238E27FC236}">
                <a16:creationId xmlns:a16="http://schemas.microsoft.com/office/drawing/2014/main" id="{998844F9-2A58-435B-8983-20D010B701F4}"/>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矩形 5">
            <a:extLst>
              <a:ext uri="{FF2B5EF4-FFF2-40B4-BE49-F238E27FC236}">
                <a16:creationId xmlns:a16="http://schemas.microsoft.com/office/drawing/2014/main" id="{DAA3DFCF-0AA9-4906-954E-EEA0D32E2885}"/>
              </a:ext>
            </a:extLst>
          </p:cNvPr>
          <p:cNvSpPr/>
          <p:nvPr/>
        </p:nvSpPr>
        <p:spPr>
          <a:xfrm>
            <a:off x="7848630" y="314313"/>
            <a:ext cx="1805168" cy="552715"/>
          </a:xfrm>
          <a:prstGeom prst="rect">
            <a:avLst/>
          </a:prstGeom>
          <a:solidFill>
            <a:schemeClr val="accent4"/>
          </a:solidFill>
          <a:ln>
            <a:solidFill>
              <a:schemeClr val="tx1"/>
            </a:solidFill>
            <a:prstDash val="sysDash"/>
          </a:ln>
        </p:spPr>
        <p:txBody>
          <a:bodyPr wrap="square">
            <a:spAutoFit/>
          </a:bodyPr>
          <a:lstStyle/>
          <a:p>
            <a:pPr algn="ctr">
              <a:lnSpc>
                <a:spcPct val="140000"/>
              </a:lnSpc>
            </a:pPr>
            <a:r>
              <a:rPr lang="zh-CN" altLang="en-US"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五种模式</a:t>
            </a:r>
            <a:endParaRPr lang="en-US" altLang="zh-CN"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a:extLst>
              <a:ext uri="{FF2B5EF4-FFF2-40B4-BE49-F238E27FC236}">
                <a16:creationId xmlns:a16="http://schemas.microsoft.com/office/drawing/2014/main" id="{1F09A5C4-2B4E-4782-94CC-49E8417E2D4C}"/>
              </a:ext>
            </a:extLst>
          </p:cNvPr>
          <p:cNvSpPr txBox="1"/>
          <p:nvPr/>
        </p:nvSpPr>
        <p:spPr>
          <a:xfrm>
            <a:off x="4610911" y="5107021"/>
            <a:ext cx="1177046" cy="400110"/>
          </a:xfrm>
          <a:prstGeom prst="rect">
            <a:avLst/>
          </a:prstGeom>
          <a:noFill/>
        </p:spPr>
        <p:txBody>
          <a:bodyPr wrap="square" rtlCol="0">
            <a:spAutoFit/>
          </a:bodyPr>
          <a:lstStyle/>
          <a:p>
            <a:pPr algn="ct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prep</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87205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3737621" cy="5039630"/>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4. </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Berber</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柏柏尔语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，带有介词</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x</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di</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（大致上相当于</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998844F9-2A58-435B-8983-20D010B701F4}"/>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矩形 5">
            <a:extLst>
              <a:ext uri="{FF2B5EF4-FFF2-40B4-BE49-F238E27FC236}">
                <a16:creationId xmlns:a16="http://schemas.microsoft.com/office/drawing/2014/main" id="{9C91EA45-E3F2-48CC-9D9D-E99CFAC08B41}"/>
              </a:ext>
            </a:extLst>
          </p:cNvPr>
          <p:cNvSpPr/>
          <p:nvPr/>
        </p:nvSpPr>
        <p:spPr>
          <a:xfrm>
            <a:off x="7848630" y="314313"/>
            <a:ext cx="1805168" cy="552715"/>
          </a:xfrm>
          <a:prstGeom prst="rect">
            <a:avLst/>
          </a:prstGeom>
          <a:solidFill>
            <a:schemeClr val="accent4"/>
          </a:solidFill>
          <a:ln>
            <a:solidFill>
              <a:schemeClr val="tx1"/>
            </a:solidFill>
            <a:prstDash val="sysDash"/>
          </a:ln>
        </p:spPr>
        <p:txBody>
          <a:bodyPr wrap="square">
            <a:spAutoFit/>
          </a:bodyPr>
          <a:lstStyle/>
          <a:p>
            <a:pPr algn="ctr">
              <a:lnSpc>
                <a:spcPct val="140000"/>
              </a:lnSpc>
            </a:pPr>
            <a:r>
              <a:rPr lang="zh-CN" altLang="en-US"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五种模式</a:t>
            </a:r>
            <a:endParaRPr lang="en-US" altLang="zh-CN"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a:extLst>
              <a:ext uri="{FF2B5EF4-FFF2-40B4-BE49-F238E27FC236}">
                <a16:creationId xmlns:a16="http://schemas.microsoft.com/office/drawing/2014/main" id="{083AE70F-D627-412C-9814-B23F440E271D}"/>
              </a:ext>
            </a:extLst>
          </p:cNvPr>
          <p:cNvSpPr txBox="1"/>
          <p:nvPr/>
        </p:nvSpPr>
        <p:spPr>
          <a:xfrm>
            <a:off x="4727643" y="5729829"/>
            <a:ext cx="1177046" cy="400110"/>
          </a:xfrm>
          <a:prstGeom prst="rect">
            <a:avLst/>
          </a:prstGeom>
          <a:noFill/>
        </p:spPr>
        <p:txBody>
          <a:bodyPr wrap="square" rtlCol="0">
            <a:spAutoFit/>
          </a:bodyPr>
          <a:lstStyle/>
          <a:p>
            <a:pPr algn="ct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prep</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56514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4" y="944610"/>
            <a:ext cx="3416988" cy="5039630"/>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5.    </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西班牙语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介词</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，通常用英语翻译为</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说西班牙语的人如果愿意的话，可以更明确地区分</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为</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encima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）‘在上面（</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f</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dentro</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de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）‘在里面（</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p>
        </p:txBody>
      </p:sp>
      <p:pic>
        <p:nvPicPr>
          <p:cNvPr id="5" name="图片 4">
            <a:extLst>
              <a:ext uri="{FF2B5EF4-FFF2-40B4-BE49-F238E27FC236}">
                <a16:creationId xmlns:a16="http://schemas.microsoft.com/office/drawing/2014/main" id="{998844F9-2A58-435B-8983-20D010B701F4}"/>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矩形 5">
            <a:extLst>
              <a:ext uri="{FF2B5EF4-FFF2-40B4-BE49-F238E27FC236}">
                <a16:creationId xmlns:a16="http://schemas.microsoft.com/office/drawing/2014/main" id="{36569C44-9246-4186-9036-8C472B80DED3}"/>
              </a:ext>
            </a:extLst>
          </p:cNvPr>
          <p:cNvSpPr/>
          <p:nvPr/>
        </p:nvSpPr>
        <p:spPr>
          <a:xfrm>
            <a:off x="7848630" y="314313"/>
            <a:ext cx="1805168" cy="552715"/>
          </a:xfrm>
          <a:prstGeom prst="rect">
            <a:avLst/>
          </a:prstGeom>
          <a:solidFill>
            <a:schemeClr val="accent4"/>
          </a:solidFill>
          <a:ln>
            <a:solidFill>
              <a:schemeClr val="tx1"/>
            </a:solidFill>
            <a:prstDash val="sysDash"/>
          </a:ln>
        </p:spPr>
        <p:txBody>
          <a:bodyPr wrap="square">
            <a:spAutoFit/>
          </a:bodyPr>
          <a:lstStyle/>
          <a:p>
            <a:pPr algn="ctr">
              <a:lnSpc>
                <a:spcPct val="140000"/>
              </a:lnSpc>
            </a:pPr>
            <a:r>
              <a:rPr lang="zh-CN" altLang="en-US"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五种模式</a:t>
            </a:r>
            <a:endParaRPr lang="en-US" altLang="zh-CN" sz="2400" b="1"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6">
            <a:extLst>
              <a:ext uri="{FF2B5EF4-FFF2-40B4-BE49-F238E27FC236}">
                <a16:creationId xmlns:a16="http://schemas.microsoft.com/office/drawing/2014/main" id="{6BC9812E-25A0-4502-9C60-5E9C5E9E5ECC}"/>
              </a:ext>
            </a:extLst>
          </p:cNvPr>
          <p:cNvSpPr txBox="1"/>
          <p:nvPr/>
        </p:nvSpPr>
        <p:spPr>
          <a:xfrm>
            <a:off x="4727643" y="6362126"/>
            <a:ext cx="1177046" cy="400110"/>
          </a:xfrm>
          <a:prstGeom prst="rect">
            <a:avLst/>
          </a:prstGeom>
          <a:noFill/>
        </p:spPr>
        <p:txBody>
          <a:bodyPr wrap="square" rtlCol="0">
            <a:spAutoFit/>
          </a:bodyPr>
          <a:lstStyle/>
          <a:p>
            <a:pPr algn="ct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prep</a:t>
            </a:r>
            <a:endParaRPr lang="zh-CN" alt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53356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306078" cy="4142956"/>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尽管有这些差异，</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Bowerman &amp; Pederson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所研究的语言并没有以</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任意不同</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的方式对空间场景进行分类。</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潜在的梯度（隐含层次结构）？</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&amp; Pederson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没有找到一个术语，</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）“桌上的杯子”（</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cup on table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）“树枝上的苹果”（</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apple on twig</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）“墙上的图片”（</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picture on wall</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66458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70452" y="1799616"/>
            <a:ext cx="4250987" cy="2667187"/>
          </a:xfrm>
        </p:spPr>
        <p:txBody>
          <a:bodyPr>
            <a:noAutofit/>
          </a:bodyPr>
          <a:lstStyle/>
          <a:p>
            <a:pPr lvl="1">
              <a:lnSpc>
                <a:spcPct val="140000"/>
              </a:lnSpc>
            </a:pP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从下面支撑</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support from below】</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的梯度</a:t>
            </a:r>
            <a:endPar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0B25268B-1D97-4BB4-84F6-0FC59797B990}"/>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箭头: 右 5">
            <a:extLst>
              <a:ext uri="{FF2B5EF4-FFF2-40B4-BE49-F238E27FC236}">
                <a16:creationId xmlns:a16="http://schemas.microsoft.com/office/drawing/2014/main" id="{5CC333C9-F8ED-48A5-82BC-927E3441086E}"/>
              </a:ext>
            </a:extLst>
          </p:cNvPr>
          <p:cNvSpPr/>
          <p:nvPr/>
        </p:nvSpPr>
        <p:spPr>
          <a:xfrm>
            <a:off x="4911866" y="3172078"/>
            <a:ext cx="6707652" cy="396509"/>
          </a:xfrm>
          <a:prstGeom prst="rightArrow">
            <a:avLst>
              <a:gd name="adj1" fmla="val 50000"/>
              <a:gd name="adj2" fmla="val 243878"/>
            </a:avLst>
          </a:prstGeom>
          <a:solidFill>
            <a:schemeClr val="accent4"/>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9BA3CC13-BAA6-48F2-9CFE-F1A137A52843}"/>
              </a:ext>
            </a:extLst>
          </p:cNvPr>
          <p:cNvSpPr/>
          <p:nvPr/>
        </p:nvSpPr>
        <p:spPr>
          <a:xfrm>
            <a:off x="10121818" y="2797543"/>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A984618B-CF8E-43C6-B505-BE5FA25F1BF2}"/>
              </a:ext>
            </a:extLst>
          </p:cNvPr>
          <p:cNvSpPr/>
          <p:nvPr/>
        </p:nvSpPr>
        <p:spPr>
          <a:xfrm>
            <a:off x="5206528" y="2803877"/>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D68E0C35-BC68-47BB-9658-FBB98C894686}"/>
              </a:ext>
            </a:extLst>
          </p:cNvPr>
          <p:cNvSpPr/>
          <p:nvPr/>
        </p:nvSpPr>
        <p:spPr>
          <a:xfrm>
            <a:off x="7673283" y="2805028"/>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1359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0" y="1545579"/>
            <a:ext cx="3882886" cy="4179417"/>
          </a:xfrm>
        </p:spPr>
        <p:txBody>
          <a:bodyPr>
            <a:noAutofit/>
          </a:bodyPr>
          <a:lstStyle/>
          <a:p>
            <a:pPr lvl="1">
              <a:lnSpc>
                <a:spcPct val="140000"/>
              </a:lnSpc>
            </a:pP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包含</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的梯度</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C8175416-9466-4A7B-A126-3460E964AFFF}"/>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箭头: 右 5">
            <a:extLst>
              <a:ext uri="{FF2B5EF4-FFF2-40B4-BE49-F238E27FC236}">
                <a16:creationId xmlns:a16="http://schemas.microsoft.com/office/drawing/2014/main" id="{27350583-08A5-4155-897B-BB3DF654061F}"/>
              </a:ext>
            </a:extLst>
          </p:cNvPr>
          <p:cNvSpPr/>
          <p:nvPr/>
        </p:nvSpPr>
        <p:spPr>
          <a:xfrm flipH="1">
            <a:off x="4863026" y="3196354"/>
            <a:ext cx="6676216" cy="364853"/>
          </a:xfrm>
          <a:prstGeom prst="rightArrow">
            <a:avLst>
              <a:gd name="adj1" fmla="val 50000"/>
              <a:gd name="adj2" fmla="val 281219"/>
            </a:avLst>
          </a:prstGeom>
          <a:solidFill>
            <a:schemeClr val="accent4"/>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10AA8B5-EB49-4CC1-8BF3-DC62A0AF3060}"/>
              </a:ext>
            </a:extLst>
          </p:cNvPr>
          <p:cNvSpPr/>
          <p:nvPr/>
        </p:nvSpPr>
        <p:spPr>
          <a:xfrm>
            <a:off x="10113726" y="2797543"/>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81063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a:extLst>
              <a:ext uri="{FF2B5EF4-FFF2-40B4-BE49-F238E27FC236}">
                <a16:creationId xmlns:a16="http://schemas.microsoft.com/office/drawing/2014/main" id="{B15C2478-5AB4-4541-8008-6447EAA4B2AA}"/>
              </a:ext>
            </a:extLst>
          </p:cNvPr>
          <p:cNvSpPr txBox="1"/>
          <p:nvPr/>
        </p:nvSpPr>
        <p:spPr>
          <a:xfrm>
            <a:off x="1000174" y="555760"/>
            <a:ext cx="264304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目 录</a:t>
            </a:r>
          </a:p>
        </p:txBody>
      </p:sp>
      <p:grpSp>
        <p:nvGrpSpPr>
          <p:cNvPr id="34" name="组合 33">
            <a:extLst>
              <a:ext uri="{FF2B5EF4-FFF2-40B4-BE49-F238E27FC236}">
                <a16:creationId xmlns:a16="http://schemas.microsoft.com/office/drawing/2014/main" id="{EDE5656F-E7F2-4BB5-8260-3F1B1062A952}"/>
              </a:ext>
            </a:extLst>
          </p:cNvPr>
          <p:cNvGrpSpPr/>
          <p:nvPr/>
        </p:nvGrpSpPr>
        <p:grpSpPr>
          <a:xfrm>
            <a:off x="860722" y="1383684"/>
            <a:ext cx="8938732" cy="861352"/>
            <a:chOff x="1296445" y="1777506"/>
            <a:chExt cx="8938732" cy="861352"/>
          </a:xfrm>
        </p:grpSpPr>
        <p:sp>
          <p:nvSpPr>
            <p:cNvPr id="40" name="文本框 39">
              <a:extLst>
                <a:ext uri="{FF2B5EF4-FFF2-40B4-BE49-F238E27FC236}">
                  <a16:creationId xmlns:a16="http://schemas.microsoft.com/office/drawing/2014/main" id="{CC28C0EC-7349-4528-9D9B-77994BDA48DA}"/>
                </a:ext>
              </a:extLst>
            </p:cNvPr>
            <p:cNvSpPr txBox="1"/>
            <p:nvPr/>
          </p:nvSpPr>
          <p:spPr>
            <a:xfrm>
              <a:off x="1830684" y="2115638"/>
              <a:ext cx="8404493"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非语言空间认知发展在空间词汇习得中的作用 </a:t>
              </a:r>
            </a:p>
          </p:txBody>
        </p:sp>
        <p:grpSp>
          <p:nvGrpSpPr>
            <p:cNvPr id="41" name="组合 40">
              <a:extLst>
                <a:ext uri="{FF2B5EF4-FFF2-40B4-BE49-F238E27FC236}">
                  <a16:creationId xmlns:a16="http://schemas.microsoft.com/office/drawing/2014/main" id="{9786FD86-9D1D-445F-BBA9-963D34E58544}"/>
                </a:ext>
              </a:extLst>
            </p:cNvPr>
            <p:cNvGrpSpPr/>
            <p:nvPr/>
          </p:nvGrpSpPr>
          <p:grpSpPr>
            <a:xfrm>
              <a:off x="1296445" y="1777506"/>
              <a:ext cx="800100" cy="713161"/>
              <a:chOff x="6976951" y="1586703"/>
              <a:chExt cx="800100" cy="713161"/>
            </a:xfrm>
          </p:grpSpPr>
          <p:cxnSp>
            <p:nvCxnSpPr>
              <p:cNvPr id="43" name="直接连接符 42">
                <a:extLst>
                  <a:ext uri="{FF2B5EF4-FFF2-40B4-BE49-F238E27FC236}">
                    <a16:creationId xmlns:a16="http://schemas.microsoft.com/office/drawing/2014/main" id="{BFD77076-092D-4EC2-879D-E900573D34D4}"/>
                  </a:ext>
                </a:extLst>
              </p:cNvPr>
              <p:cNvCxnSpPr/>
              <p:nvPr/>
            </p:nvCxnSpPr>
            <p:spPr>
              <a:xfrm flipH="1">
                <a:off x="7160632" y="1829707"/>
                <a:ext cx="432738" cy="4701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44A5F994-68CE-4016-B167-C1775E3994E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1</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grpSp>
        <p:nvGrpSpPr>
          <p:cNvPr id="49" name="组合 48">
            <a:extLst>
              <a:ext uri="{FF2B5EF4-FFF2-40B4-BE49-F238E27FC236}">
                <a16:creationId xmlns:a16="http://schemas.microsoft.com/office/drawing/2014/main" id="{597EA166-F877-47B9-A437-F4DA9FD6C442}"/>
              </a:ext>
            </a:extLst>
          </p:cNvPr>
          <p:cNvGrpSpPr/>
          <p:nvPr/>
        </p:nvGrpSpPr>
        <p:grpSpPr>
          <a:xfrm>
            <a:off x="860722" y="2499540"/>
            <a:ext cx="7197315" cy="861352"/>
            <a:chOff x="1296445" y="1777506"/>
            <a:chExt cx="7197315" cy="861352"/>
          </a:xfrm>
        </p:grpSpPr>
        <p:sp>
          <p:nvSpPr>
            <p:cNvPr id="50" name="文本框 49">
              <a:extLst>
                <a:ext uri="{FF2B5EF4-FFF2-40B4-BE49-F238E27FC236}">
                  <a16:creationId xmlns:a16="http://schemas.microsoft.com/office/drawing/2014/main" id="{4D30467D-7817-4176-8F71-24AAC59FEE06}"/>
                </a:ext>
              </a:extLst>
            </p:cNvPr>
            <p:cNvSpPr txBox="1"/>
            <p:nvPr/>
          </p:nvSpPr>
          <p:spPr>
            <a:xfrm>
              <a:off x="1830685" y="2115638"/>
              <a:ext cx="6663075" cy="523220"/>
            </a:xfrm>
            <a:prstGeom prst="rect">
              <a:avLst/>
            </a:prstGeom>
            <a:noFill/>
          </p:spPr>
          <p:txBody>
            <a:bodyPr wrap="square" rtlCol="0">
              <a:spAutoFit/>
            </a:bodyPr>
            <a:lstStyle/>
            <a:p>
              <a:r>
                <a:rPr lang="zh-CN" altLang="zh-CN" sz="2800" spc="400" dirty="0">
                  <a:solidFill>
                    <a:prstClr val="black">
                      <a:lumMod val="75000"/>
                      <a:lumOff val="25000"/>
                    </a:prstClr>
                  </a:solidFill>
                  <a:latin typeface="Arial" panose="020B0604020202020204" pitchFamily="34" charset="0"/>
                  <a:ea typeface="Microsoft YaHei" panose="020B0503020204020204" pitchFamily="34" charset="-122"/>
                  <a:cs typeface="+mn-ea"/>
                </a:rPr>
                <a:t>空间语义组织的跨语言</a:t>
              </a: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rPr>
                <a:t>差异</a:t>
              </a:r>
              <a:endPar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endParaRPr>
            </a:p>
          </p:txBody>
        </p:sp>
        <p:grpSp>
          <p:nvGrpSpPr>
            <p:cNvPr id="51" name="组合 50">
              <a:extLst>
                <a:ext uri="{FF2B5EF4-FFF2-40B4-BE49-F238E27FC236}">
                  <a16:creationId xmlns:a16="http://schemas.microsoft.com/office/drawing/2014/main" id="{12147FF2-3F2C-4EA4-96F6-1368A521E62E}"/>
                </a:ext>
              </a:extLst>
            </p:cNvPr>
            <p:cNvGrpSpPr/>
            <p:nvPr/>
          </p:nvGrpSpPr>
          <p:grpSpPr>
            <a:xfrm>
              <a:off x="1296445" y="1777506"/>
              <a:ext cx="800100" cy="713161"/>
              <a:chOff x="6976951" y="1586703"/>
              <a:chExt cx="800100" cy="713161"/>
            </a:xfrm>
          </p:grpSpPr>
          <p:sp>
            <p:nvSpPr>
              <p:cNvPr id="52" name="文本框 51">
                <a:extLst>
                  <a:ext uri="{FF2B5EF4-FFF2-40B4-BE49-F238E27FC236}">
                    <a16:creationId xmlns:a16="http://schemas.microsoft.com/office/drawing/2014/main" id="{5290D6EA-4373-4E3B-8637-81646F1A7B79}"/>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2</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3" name="直接连接符 52">
                <a:extLst>
                  <a:ext uri="{FF2B5EF4-FFF2-40B4-BE49-F238E27FC236}">
                    <a16:creationId xmlns:a16="http://schemas.microsoft.com/office/drawing/2014/main" id="{65BC728A-0A27-477D-9233-0A149548E323}"/>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a:extLst>
              <a:ext uri="{FF2B5EF4-FFF2-40B4-BE49-F238E27FC236}">
                <a16:creationId xmlns:a16="http://schemas.microsoft.com/office/drawing/2014/main" id="{9363B11F-148D-4857-9335-0D8BC165C35A}"/>
              </a:ext>
            </a:extLst>
          </p:cNvPr>
          <p:cNvGrpSpPr/>
          <p:nvPr/>
        </p:nvGrpSpPr>
        <p:grpSpPr>
          <a:xfrm>
            <a:off x="860722" y="3615396"/>
            <a:ext cx="9614672" cy="861352"/>
            <a:chOff x="1296445" y="1777506"/>
            <a:chExt cx="9614672" cy="861352"/>
          </a:xfrm>
        </p:grpSpPr>
        <p:sp>
          <p:nvSpPr>
            <p:cNvPr id="55" name="文本框 54">
              <a:extLst>
                <a:ext uri="{FF2B5EF4-FFF2-40B4-BE49-F238E27FC236}">
                  <a16:creationId xmlns:a16="http://schemas.microsoft.com/office/drawing/2014/main" id="{4502F672-83C0-4117-BF9E-9961F1D92E3C}"/>
                </a:ext>
              </a:extLst>
            </p:cNvPr>
            <p:cNvSpPr txBox="1"/>
            <p:nvPr/>
          </p:nvSpPr>
          <p:spPr>
            <a:xfrm>
              <a:off x="1830685" y="2115638"/>
              <a:ext cx="9080432"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习得特定语言空间语义范畴的时间有多早？</a:t>
              </a:r>
            </a:p>
          </p:txBody>
        </p:sp>
        <p:grpSp>
          <p:nvGrpSpPr>
            <p:cNvPr id="56" name="组合 55">
              <a:extLst>
                <a:ext uri="{FF2B5EF4-FFF2-40B4-BE49-F238E27FC236}">
                  <a16:creationId xmlns:a16="http://schemas.microsoft.com/office/drawing/2014/main" id="{C8BCFD56-2E86-469C-8238-014884FF8E74}"/>
                </a:ext>
              </a:extLst>
            </p:cNvPr>
            <p:cNvGrpSpPr/>
            <p:nvPr/>
          </p:nvGrpSpPr>
          <p:grpSpPr>
            <a:xfrm>
              <a:off x="1296445" y="1777506"/>
              <a:ext cx="800100" cy="713161"/>
              <a:chOff x="6976951" y="1586703"/>
              <a:chExt cx="800100" cy="713161"/>
            </a:xfrm>
          </p:grpSpPr>
          <p:sp>
            <p:nvSpPr>
              <p:cNvPr id="57" name="文本框 56">
                <a:extLst>
                  <a:ext uri="{FF2B5EF4-FFF2-40B4-BE49-F238E27FC236}">
                    <a16:creationId xmlns:a16="http://schemas.microsoft.com/office/drawing/2014/main" id="{B285BD03-11C0-4CAA-94AC-C14495F4C37D}"/>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3</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58" name="直接连接符 57">
                <a:extLst>
                  <a:ext uri="{FF2B5EF4-FFF2-40B4-BE49-F238E27FC236}">
                    <a16:creationId xmlns:a16="http://schemas.microsoft.com/office/drawing/2014/main" id="{94423372-D8CA-4EA5-A40C-6E2DC355B017}"/>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4AFB3319-785A-4D39-B3C9-6CEDE5ACD5C1}"/>
              </a:ext>
            </a:extLst>
          </p:cNvPr>
          <p:cNvGrpSpPr/>
          <p:nvPr/>
        </p:nvGrpSpPr>
        <p:grpSpPr>
          <a:xfrm>
            <a:off x="6606576" y="-241003"/>
            <a:ext cx="7357162" cy="7340006"/>
            <a:chOff x="2105799" y="20055838"/>
            <a:chExt cx="6748090" cy="6732363"/>
          </a:xfrm>
          <a:solidFill>
            <a:schemeClr val="accent1">
              <a:alpha val="10000"/>
            </a:schemeClr>
          </a:solidFill>
        </p:grpSpPr>
        <p:sp>
          <p:nvSpPr>
            <p:cNvPr id="65" name="Freeform 8">
              <a:extLst>
                <a:ext uri="{FF2B5EF4-FFF2-40B4-BE49-F238E27FC236}">
                  <a16:creationId xmlns:a16="http://schemas.microsoft.com/office/drawing/2014/main" id="{B71A7C87-2706-408B-9521-B21EB2B67B3A}"/>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6" name="Freeform 42">
              <a:extLst>
                <a:ext uri="{FF2B5EF4-FFF2-40B4-BE49-F238E27FC236}">
                  <a16:creationId xmlns:a16="http://schemas.microsoft.com/office/drawing/2014/main" id="{6A6D631B-B5A5-472B-BC1C-81CAE6008122}"/>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7" name="Freeform 43">
              <a:extLst>
                <a:ext uri="{FF2B5EF4-FFF2-40B4-BE49-F238E27FC236}">
                  <a16:creationId xmlns:a16="http://schemas.microsoft.com/office/drawing/2014/main" id="{940FF3CB-28AB-4254-8F22-F60B8AD7EFD7}"/>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8" name="Freeform 44">
              <a:extLst>
                <a:ext uri="{FF2B5EF4-FFF2-40B4-BE49-F238E27FC236}">
                  <a16:creationId xmlns:a16="http://schemas.microsoft.com/office/drawing/2014/main" id="{F9151581-BF49-4B02-B27A-EB1364B4A4F2}"/>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69" name="Freeform 45">
              <a:extLst>
                <a:ext uri="{FF2B5EF4-FFF2-40B4-BE49-F238E27FC236}">
                  <a16:creationId xmlns:a16="http://schemas.microsoft.com/office/drawing/2014/main" id="{001C54D0-B6CB-4F62-A166-409F9374111F}"/>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0" name="Freeform 46">
              <a:extLst>
                <a:ext uri="{FF2B5EF4-FFF2-40B4-BE49-F238E27FC236}">
                  <a16:creationId xmlns:a16="http://schemas.microsoft.com/office/drawing/2014/main" id="{9359636E-6EA2-4EF3-9153-B9BAC046B84C}"/>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1" name="Freeform 47">
              <a:extLst>
                <a:ext uri="{FF2B5EF4-FFF2-40B4-BE49-F238E27FC236}">
                  <a16:creationId xmlns:a16="http://schemas.microsoft.com/office/drawing/2014/main" id="{FB480E91-F6FC-426C-BBEF-7834E0FD7DB6}"/>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2" name="Freeform 48">
              <a:extLst>
                <a:ext uri="{FF2B5EF4-FFF2-40B4-BE49-F238E27FC236}">
                  <a16:creationId xmlns:a16="http://schemas.microsoft.com/office/drawing/2014/main" id="{FAADDC6A-DDB8-45AA-B3D5-778FC33A22C3}"/>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3" name="Freeform 49">
              <a:extLst>
                <a:ext uri="{FF2B5EF4-FFF2-40B4-BE49-F238E27FC236}">
                  <a16:creationId xmlns:a16="http://schemas.microsoft.com/office/drawing/2014/main" id="{FE31B954-04DA-4B75-ABA8-3BBCD18D3393}"/>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4" name="Freeform 50">
              <a:extLst>
                <a:ext uri="{FF2B5EF4-FFF2-40B4-BE49-F238E27FC236}">
                  <a16:creationId xmlns:a16="http://schemas.microsoft.com/office/drawing/2014/main" id="{BBCD8D72-F3B6-4689-8741-A9A28CCDB1F1}"/>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5" name="Freeform 51">
              <a:extLst>
                <a:ext uri="{FF2B5EF4-FFF2-40B4-BE49-F238E27FC236}">
                  <a16:creationId xmlns:a16="http://schemas.microsoft.com/office/drawing/2014/main" id="{EAA37C54-F7F7-413D-BDBE-F0DC72B7E15F}"/>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6" name="Freeform 52">
              <a:extLst>
                <a:ext uri="{FF2B5EF4-FFF2-40B4-BE49-F238E27FC236}">
                  <a16:creationId xmlns:a16="http://schemas.microsoft.com/office/drawing/2014/main" id="{878A696D-8F5F-4712-BD21-488DC5A65A35}"/>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7" name="Freeform 53">
              <a:extLst>
                <a:ext uri="{FF2B5EF4-FFF2-40B4-BE49-F238E27FC236}">
                  <a16:creationId xmlns:a16="http://schemas.microsoft.com/office/drawing/2014/main" id="{15C5231E-DBEB-43BA-A0D5-4D7D7FBC6878}"/>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8" name="Freeform 54">
              <a:extLst>
                <a:ext uri="{FF2B5EF4-FFF2-40B4-BE49-F238E27FC236}">
                  <a16:creationId xmlns:a16="http://schemas.microsoft.com/office/drawing/2014/main" id="{09133FAB-B306-4112-B500-B714D144C23F}"/>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79" name="Freeform 55">
              <a:extLst>
                <a:ext uri="{FF2B5EF4-FFF2-40B4-BE49-F238E27FC236}">
                  <a16:creationId xmlns:a16="http://schemas.microsoft.com/office/drawing/2014/main" id="{4995CA68-ADBB-40E1-9132-95E5A2DC7E92}"/>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0" name="Freeform 56">
              <a:extLst>
                <a:ext uri="{FF2B5EF4-FFF2-40B4-BE49-F238E27FC236}">
                  <a16:creationId xmlns:a16="http://schemas.microsoft.com/office/drawing/2014/main" id="{F451DD5D-B60E-4ED5-A018-79AF05DE68D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1" name="Freeform 57">
              <a:extLst>
                <a:ext uri="{FF2B5EF4-FFF2-40B4-BE49-F238E27FC236}">
                  <a16:creationId xmlns:a16="http://schemas.microsoft.com/office/drawing/2014/main" id="{463FACCE-4CDF-429F-A57A-2B94D011CC71}"/>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2" name="Freeform 58">
              <a:extLst>
                <a:ext uri="{FF2B5EF4-FFF2-40B4-BE49-F238E27FC236}">
                  <a16:creationId xmlns:a16="http://schemas.microsoft.com/office/drawing/2014/main" id="{52E25580-B857-4DBF-BE18-F04B09A0DD3B}"/>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3" name="Freeform 59">
              <a:extLst>
                <a:ext uri="{FF2B5EF4-FFF2-40B4-BE49-F238E27FC236}">
                  <a16:creationId xmlns:a16="http://schemas.microsoft.com/office/drawing/2014/main" id="{C0E55FE7-2167-4970-BA3C-C0E842CF26AC}"/>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4" name="Freeform 60">
              <a:extLst>
                <a:ext uri="{FF2B5EF4-FFF2-40B4-BE49-F238E27FC236}">
                  <a16:creationId xmlns:a16="http://schemas.microsoft.com/office/drawing/2014/main" id="{AD4F6AA6-B49F-460D-9365-981FBDF77A1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5" name="Freeform 61">
              <a:extLst>
                <a:ext uri="{FF2B5EF4-FFF2-40B4-BE49-F238E27FC236}">
                  <a16:creationId xmlns:a16="http://schemas.microsoft.com/office/drawing/2014/main" id="{DFE6C5F2-3F8F-40E2-816D-AD4BE6245EF4}"/>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6" name="Freeform 62">
              <a:extLst>
                <a:ext uri="{FF2B5EF4-FFF2-40B4-BE49-F238E27FC236}">
                  <a16:creationId xmlns:a16="http://schemas.microsoft.com/office/drawing/2014/main" id="{B5F78D71-540D-4820-87AF-BAC00F6E63FE}"/>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7" name="Freeform 71">
              <a:extLst>
                <a:ext uri="{FF2B5EF4-FFF2-40B4-BE49-F238E27FC236}">
                  <a16:creationId xmlns:a16="http://schemas.microsoft.com/office/drawing/2014/main" id="{86488E73-4B49-4E1D-AE2A-B4812E89C969}"/>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5E5E5"/>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47" name="组合 46">
            <a:extLst>
              <a:ext uri="{FF2B5EF4-FFF2-40B4-BE49-F238E27FC236}">
                <a16:creationId xmlns:a16="http://schemas.microsoft.com/office/drawing/2014/main" id="{7431CAEF-20BE-4282-B0B0-1E348A219BD2}"/>
              </a:ext>
            </a:extLst>
          </p:cNvPr>
          <p:cNvGrpSpPr/>
          <p:nvPr/>
        </p:nvGrpSpPr>
        <p:grpSpPr>
          <a:xfrm>
            <a:off x="840402" y="4875211"/>
            <a:ext cx="7438257" cy="861352"/>
            <a:chOff x="1296445" y="1777506"/>
            <a:chExt cx="7438257" cy="861352"/>
          </a:xfrm>
        </p:grpSpPr>
        <p:sp>
          <p:nvSpPr>
            <p:cNvPr id="48" name="文本框 47">
              <a:extLst>
                <a:ext uri="{FF2B5EF4-FFF2-40B4-BE49-F238E27FC236}">
                  <a16:creationId xmlns:a16="http://schemas.microsoft.com/office/drawing/2014/main" id="{DEB8B63E-4B38-404D-966A-71944DCBCE74}"/>
                </a:ext>
              </a:extLst>
            </p:cNvPr>
            <p:cNvSpPr txBox="1"/>
            <p:nvPr/>
          </p:nvSpPr>
          <p:spPr>
            <a:xfrm>
              <a:off x="1830686" y="2115638"/>
              <a:ext cx="6904016" cy="523220"/>
            </a:xfrm>
            <a:prstGeom prst="rect">
              <a:avLst/>
            </a:prstGeom>
            <a:noFill/>
          </p:spPr>
          <p:txBody>
            <a:bodyPr wrap="square" rtlCol="0">
              <a:spAutoFit/>
            </a:bodyPr>
            <a:lstStyle/>
            <a:p>
              <a:pPr lvl="0">
                <a:defRPr/>
              </a:pPr>
              <a:r>
                <a:rPr lang="zh-CN" altLang="en-US" sz="2800" spc="4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空间语义学习是如何发生的？</a:t>
              </a:r>
            </a:p>
          </p:txBody>
        </p:sp>
        <p:grpSp>
          <p:nvGrpSpPr>
            <p:cNvPr id="88" name="组合 87">
              <a:extLst>
                <a:ext uri="{FF2B5EF4-FFF2-40B4-BE49-F238E27FC236}">
                  <a16:creationId xmlns:a16="http://schemas.microsoft.com/office/drawing/2014/main" id="{2A272C62-DB67-4AE7-84D3-D5E6A0AE2011}"/>
                </a:ext>
              </a:extLst>
            </p:cNvPr>
            <p:cNvGrpSpPr/>
            <p:nvPr/>
          </p:nvGrpSpPr>
          <p:grpSpPr>
            <a:xfrm>
              <a:off x="1296445" y="1777506"/>
              <a:ext cx="800100" cy="713161"/>
              <a:chOff x="6976951" y="1586703"/>
              <a:chExt cx="800100" cy="713161"/>
            </a:xfrm>
          </p:grpSpPr>
          <p:sp>
            <p:nvSpPr>
              <p:cNvPr id="89" name="文本框 88">
                <a:extLst>
                  <a:ext uri="{FF2B5EF4-FFF2-40B4-BE49-F238E27FC236}">
                    <a16:creationId xmlns:a16="http://schemas.microsoft.com/office/drawing/2014/main" id="{6F2091CD-5A7C-42C1-8411-517A40C84340}"/>
                  </a:ext>
                </a:extLst>
              </p:cNvPr>
              <p:cNvSpPr txBox="1"/>
              <p:nvPr/>
            </p:nvSpPr>
            <p:spPr>
              <a:xfrm>
                <a:off x="6976951" y="1586703"/>
                <a:ext cx="800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600" dirty="0">
                    <a:solidFill>
                      <a:prstClr val="black">
                        <a:lumMod val="75000"/>
                        <a:lumOff val="25000"/>
                      </a:prstClr>
                    </a:solidFill>
                    <a:latin typeface="Arial" panose="020B0604020202020204" pitchFamily="34" charset="0"/>
                    <a:ea typeface="Microsoft YaHei" panose="020B0503020204020204" pitchFamily="34" charset="-122"/>
                    <a:cs typeface="+mn-ea"/>
                    <a:sym typeface="Arial" panose="020B0604020202020204" pitchFamily="34" charset="0"/>
                  </a:rPr>
                  <a:t>4</a:t>
                </a:r>
                <a:endParaRPr kumimoji="0" lang="zh-CN" altLang="en-US" sz="3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cxnSp>
            <p:nvCxnSpPr>
              <p:cNvPr id="90" name="直接连接符 89">
                <a:extLst>
                  <a:ext uri="{FF2B5EF4-FFF2-40B4-BE49-F238E27FC236}">
                    <a16:creationId xmlns:a16="http://schemas.microsoft.com/office/drawing/2014/main" id="{B69FDE2F-E844-416F-B779-81A1B13A9D03}"/>
                  </a:ext>
                </a:extLst>
              </p:cNvPr>
              <p:cNvCxnSpPr/>
              <p:nvPr/>
            </p:nvCxnSpPr>
            <p:spPr>
              <a:xfrm flipH="1">
                <a:off x="7160632" y="1829707"/>
                <a:ext cx="432738" cy="4701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56196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189994" y="1732745"/>
            <a:ext cx="3990541" cy="378995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注意，像</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b</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e</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与其在层次结构中的中间位置一致</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这样的情况是</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不确定</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的：语言可以将它们视为类似于</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support from below</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或包含</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，或者两者都相似或两者都不相似。</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 name="图片 4">
            <a:extLst>
              <a:ext uri="{FF2B5EF4-FFF2-40B4-BE49-F238E27FC236}">
                <a16:creationId xmlns:a16="http://schemas.microsoft.com/office/drawing/2014/main" id="{C8175416-9466-4A7B-A126-3460E964AFFF}"/>
              </a:ext>
            </a:extLst>
          </p:cNvPr>
          <p:cNvPicPr>
            <a:picLocks noChangeAspect="1"/>
          </p:cNvPicPr>
          <p:nvPr/>
        </p:nvPicPr>
        <p:blipFill>
          <a:blip r:embed="rId3"/>
          <a:stretch>
            <a:fillRect/>
          </a:stretch>
        </p:blipFill>
        <p:spPr>
          <a:xfrm>
            <a:off x="4180535" y="728061"/>
            <a:ext cx="7899535" cy="5865779"/>
          </a:xfrm>
          <a:prstGeom prst="rect">
            <a:avLst/>
          </a:prstGeom>
        </p:spPr>
      </p:pic>
      <p:sp>
        <p:nvSpPr>
          <p:cNvPr id="6" name="箭头: 右 5">
            <a:extLst>
              <a:ext uri="{FF2B5EF4-FFF2-40B4-BE49-F238E27FC236}">
                <a16:creationId xmlns:a16="http://schemas.microsoft.com/office/drawing/2014/main" id="{7B301874-83E8-4B80-881C-FB60633D0C83}"/>
              </a:ext>
            </a:extLst>
          </p:cNvPr>
          <p:cNvSpPr/>
          <p:nvPr/>
        </p:nvSpPr>
        <p:spPr>
          <a:xfrm flipH="1">
            <a:off x="4863026" y="3196354"/>
            <a:ext cx="6676216" cy="364853"/>
          </a:xfrm>
          <a:prstGeom prst="rightArrow">
            <a:avLst>
              <a:gd name="adj1" fmla="val 50000"/>
              <a:gd name="adj2" fmla="val 281219"/>
            </a:avLst>
          </a:prstGeom>
          <a:solidFill>
            <a:schemeClr val="accent4"/>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761DF498-435F-4EB7-8359-3EF87C929BA2}"/>
              </a:ext>
            </a:extLst>
          </p:cNvPr>
          <p:cNvSpPr/>
          <p:nvPr/>
        </p:nvSpPr>
        <p:spPr>
          <a:xfrm>
            <a:off x="10113726" y="2797543"/>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83A18A9-39BE-4529-98D6-4A758165E99F}"/>
              </a:ext>
            </a:extLst>
          </p:cNvPr>
          <p:cNvSpPr txBox="1"/>
          <p:nvPr/>
        </p:nvSpPr>
        <p:spPr>
          <a:xfrm>
            <a:off x="9845872" y="728061"/>
            <a:ext cx="1325776" cy="400110"/>
          </a:xfrm>
          <a:prstGeom prst="rect">
            <a:avLst/>
          </a:prstGeom>
          <a:noFill/>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有机关系</a:t>
            </a:r>
          </a:p>
        </p:txBody>
      </p:sp>
      <p:sp>
        <p:nvSpPr>
          <p:cNvPr id="9" name="矩形 8">
            <a:extLst>
              <a:ext uri="{FF2B5EF4-FFF2-40B4-BE49-F238E27FC236}">
                <a16:creationId xmlns:a16="http://schemas.microsoft.com/office/drawing/2014/main" id="{752A4E11-232F-4780-83F5-3529D079E3F0}"/>
              </a:ext>
            </a:extLst>
          </p:cNvPr>
          <p:cNvSpPr/>
          <p:nvPr/>
        </p:nvSpPr>
        <p:spPr>
          <a:xfrm>
            <a:off x="8744266" y="676421"/>
            <a:ext cx="877163" cy="369332"/>
          </a:xfrm>
          <a:prstGeom prst="rect">
            <a:avLst/>
          </a:prstGeom>
        </p:spPr>
        <p:txBody>
          <a:bodyPr wrap="none">
            <a:spAutoFit/>
          </a:bodyPr>
          <a:lstStyle/>
          <a:p>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螺丝钉</a:t>
            </a:r>
            <a:endParaRPr lang="zh-CN" altLang="en-US" dirty="0">
              <a:solidFill>
                <a:schemeClr val="accent1"/>
              </a:solidFill>
            </a:endParaRPr>
          </a:p>
        </p:txBody>
      </p:sp>
      <p:sp>
        <p:nvSpPr>
          <p:cNvPr id="10" name="椭圆 9">
            <a:extLst>
              <a:ext uri="{FF2B5EF4-FFF2-40B4-BE49-F238E27FC236}">
                <a16:creationId xmlns:a16="http://schemas.microsoft.com/office/drawing/2014/main" id="{3016C475-8080-4EA2-9486-D46DDF8D90BC}"/>
              </a:ext>
            </a:extLst>
          </p:cNvPr>
          <p:cNvSpPr/>
          <p:nvPr/>
        </p:nvSpPr>
        <p:spPr>
          <a:xfrm>
            <a:off x="9005791" y="2795999"/>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5866F9CE-F43D-4933-8C44-D34715F56DCD}"/>
              </a:ext>
            </a:extLst>
          </p:cNvPr>
          <p:cNvSpPr/>
          <p:nvPr/>
        </p:nvSpPr>
        <p:spPr>
          <a:xfrm>
            <a:off x="6442658" y="2808909"/>
            <a:ext cx="511146" cy="374535"/>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0EF56563-0023-44EB-950F-09A02967BB15}"/>
              </a:ext>
            </a:extLst>
          </p:cNvPr>
          <p:cNvSpPr/>
          <p:nvPr/>
        </p:nvSpPr>
        <p:spPr>
          <a:xfrm>
            <a:off x="5743202" y="653230"/>
            <a:ext cx="2626040" cy="369332"/>
          </a:xfrm>
          <a:prstGeom prst="rect">
            <a:avLst/>
          </a:prstGeom>
        </p:spPr>
        <p:txBody>
          <a:bodyPr wrap="none">
            <a:spAutoFit/>
          </a:bodyPr>
          <a:lstStyle/>
          <a:p>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粘合</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adhesion</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if </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dirty="0">
              <a:solidFill>
                <a:schemeClr val="accent1"/>
              </a:solidFill>
            </a:endParaRPr>
          </a:p>
        </p:txBody>
      </p:sp>
    </p:spTree>
    <p:extLst>
      <p:ext uri="{BB962C8B-B14F-4D97-AF65-F5344CB8AC3E}">
        <p14:creationId xmlns:p14="http://schemas.microsoft.com/office/powerpoint/2010/main" val="42452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2.2 </a:t>
            </a:r>
            <a:r>
              <a:rPr lang="zh-CN" altLang="en-US" dirty="0">
                <a:sym typeface="Arial" panose="020B0604020202020204" pitchFamily="34" charset="0"/>
              </a:rPr>
              <a:t>静态空间关系（</a:t>
            </a:r>
            <a:r>
              <a:rPr lang="en-US" altLang="zh-CN" dirty="0">
                <a:sym typeface="Arial" panose="020B0604020202020204" pitchFamily="34" charset="0"/>
              </a:rPr>
              <a:t>static spatial relationships</a:t>
            </a:r>
            <a:r>
              <a:rPr lang="zh-CN" altLang="en-US" dirty="0">
                <a:sym typeface="Arial" panose="020B0604020202020204" pitchFamily="34" charset="0"/>
              </a:rPr>
              <a:t>）</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306078" cy="3392721"/>
          </a:xfrm>
        </p:spPr>
        <p:txBody>
          <a:bodyPr>
            <a:noAutofit/>
          </a:body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2.1</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：尽管</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支撑</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包含</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的区别在</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英语</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中对物体放置的动作进行分类时确实很重要，但在韩语中其他区别优先。</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本节：隐含梯度。</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但是语言将什么看作是（足够相似的）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support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或（足够相似的）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并不是由现实的结构或我们对它的感知给出的，但是在很大程度上是由</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特定语言的惯例</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决定的，这些惯例决定了如何理解空间场景。</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36300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03</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882188" y="3684327"/>
            <a:ext cx="8135352" cy="887667"/>
          </a:xfrm>
        </p:spPr>
        <p:txBody>
          <a:bodyPr/>
          <a:lstStyle/>
          <a:p>
            <a:r>
              <a:rPr lang="zh-CN" altLang="en-US" dirty="0">
                <a:sym typeface="Arial" panose="020B0604020202020204" pitchFamily="34" charset="0"/>
              </a:rPr>
              <a:t>习得特定语言</a:t>
            </a:r>
            <a:r>
              <a:rPr lang="zh-CN" altLang="zh-CN" dirty="0"/>
              <a:t>空间语义</a:t>
            </a:r>
            <a:r>
              <a:rPr lang="zh-CN" altLang="en-US" dirty="0"/>
              <a:t>范畴的</a:t>
            </a:r>
            <a:r>
              <a:rPr lang="zh-CN" altLang="zh-CN" dirty="0"/>
              <a:t>时间有多早？</a:t>
            </a:r>
            <a:endParaRPr lang="zh-CN" altLang="en-US" dirty="0">
              <a:sym typeface="Arial" panose="020B0604020202020204" pitchFamily="34" charset="0"/>
            </a:endParaRPr>
          </a:p>
        </p:txBody>
      </p:sp>
    </p:spTree>
    <p:extLst>
      <p:ext uri="{BB962C8B-B14F-4D97-AF65-F5344CB8AC3E}">
        <p14:creationId xmlns:p14="http://schemas.microsoft.com/office/powerpoint/2010/main" val="3510686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a:t>
            </a:r>
            <a:r>
              <a:rPr lang="zh-CN" altLang="en-US" dirty="0">
                <a:sym typeface="Arial" panose="020B0604020202020204" pitchFamily="34" charset="0"/>
              </a:rPr>
              <a:t> 习得特定语言</a:t>
            </a:r>
            <a:r>
              <a:rPr lang="zh-CN" altLang="zh-CN" dirty="0"/>
              <a:t>空间语义</a:t>
            </a:r>
            <a:r>
              <a:rPr lang="zh-CN" altLang="en-US" dirty="0"/>
              <a:t>范畴的</a:t>
            </a:r>
            <a:r>
              <a:rPr lang="zh-CN" altLang="zh-CN" dirty="0"/>
              <a:t>时间有多早？</a:t>
            </a:r>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1306078" cy="3781139"/>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对于儿童早期空间词的意义从何而来的问题，空间语义的跨语言差异意味着什么？儿童是否有可能共享空间语义概念的初始组织，并仅在稍后向输入语言的方向分化？</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或者，儿童早期的空间类别是否与输入语言中的空间结构不同？</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为了探讨这些问题，研究比较了英语、韩语、荷兰语和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Tzotzil-Mayan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(Choi &amp;Bowerman 1991; Bowerman 1994, 1996a, b; Bowerman, de León, &amp; Choi1995</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）的儿童学习。</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这些研究采用了多种方法，包括分析和比较</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至</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岁儿童的</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自发言语数据</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引发</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儿童和成人的言语产生，以及使用“</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优先注视</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”范式对</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个月大的儿童进行理解测试。</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271749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早期自发言语</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330741" y="1172372"/>
            <a:ext cx="10524065" cy="892282"/>
          </a:xfrm>
        </p:spPr>
        <p:txBody>
          <a:bodyPr>
            <a:noAutofit/>
          </a:body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在一项研究中，我们通过纵向数据分析（</a:t>
            </a:r>
            <a:r>
              <a:rPr lang="en-US" altLang="zh-CN" sz="17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Choi&amp;Bowerman</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1991</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），考察了大约</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岁到</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岁学习英语和韩语的儿童的自发语言。这两组孩子在</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14</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到</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个月之间开始谈论空间，在</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到</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20</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个月之间开始能产地使用空间词（即用于新奇和熟悉的情景）。</a:t>
            </a:r>
            <a:endParaRPr lang="en-US" altLang="zh-CN" sz="14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29468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早期自发言语</a:t>
            </a:r>
          </a:p>
        </p:txBody>
      </p:sp>
      <p:graphicFrame>
        <p:nvGraphicFramePr>
          <p:cNvPr id="5" name="表格 4">
            <a:extLst>
              <a:ext uri="{FF2B5EF4-FFF2-40B4-BE49-F238E27FC236}">
                <a16:creationId xmlns:a16="http://schemas.microsoft.com/office/drawing/2014/main" id="{399F1FEB-4404-4671-BB87-5873371E0C92}"/>
              </a:ext>
            </a:extLst>
          </p:cNvPr>
          <p:cNvGraphicFramePr>
            <a:graphicFrameLocks noGrp="1"/>
          </p:cNvGraphicFramePr>
          <p:nvPr>
            <p:extLst>
              <p:ext uri="{D42A27DB-BD31-4B8C-83A1-F6EECF244321}">
                <p14:modId xmlns:p14="http://schemas.microsoft.com/office/powerpoint/2010/main" val="1630969106"/>
              </p:ext>
            </p:extLst>
          </p:nvPr>
        </p:nvGraphicFramePr>
        <p:xfrm>
          <a:off x="509798" y="920749"/>
          <a:ext cx="11379023" cy="5491480"/>
        </p:xfrm>
        <a:graphic>
          <a:graphicData uri="http://schemas.openxmlformats.org/drawingml/2006/table">
            <a:tbl>
              <a:tblPr firstRow="1" bandRow="1">
                <a:tableStyleId>{5C22544A-7EE6-4342-B048-85BDC9FD1C3A}</a:tableStyleId>
              </a:tblPr>
              <a:tblGrid>
                <a:gridCol w="766147">
                  <a:extLst>
                    <a:ext uri="{9D8B030D-6E8A-4147-A177-3AD203B41FA5}">
                      <a16:colId xmlns:a16="http://schemas.microsoft.com/office/drawing/2014/main" val="4057926428"/>
                    </a:ext>
                  </a:extLst>
                </a:gridCol>
                <a:gridCol w="1206229">
                  <a:extLst>
                    <a:ext uri="{9D8B030D-6E8A-4147-A177-3AD203B41FA5}">
                      <a16:colId xmlns:a16="http://schemas.microsoft.com/office/drawing/2014/main" val="2665899276"/>
                    </a:ext>
                  </a:extLst>
                </a:gridCol>
                <a:gridCol w="2897222">
                  <a:extLst>
                    <a:ext uri="{9D8B030D-6E8A-4147-A177-3AD203B41FA5}">
                      <a16:colId xmlns:a16="http://schemas.microsoft.com/office/drawing/2014/main" val="1983065365"/>
                    </a:ext>
                  </a:extLst>
                </a:gridCol>
                <a:gridCol w="6509425">
                  <a:extLst>
                    <a:ext uri="{9D8B030D-6E8A-4147-A177-3AD203B41FA5}">
                      <a16:colId xmlns:a16="http://schemas.microsoft.com/office/drawing/2014/main" val="18036943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r>
                        <a:rPr lang="zh-CN" altLang="en-US" dirty="0"/>
                        <a:t>英语</a:t>
                      </a:r>
                    </a:p>
                  </a:txBody>
                  <a:tcPr/>
                </a:tc>
                <a:tc>
                  <a:txBody>
                    <a:bodyPr/>
                    <a:lstStyle/>
                    <a:p>
                      <a:r>
                        <a:rPr lang="zh-CN" altLang="en-US" dirty="0"/>
                        <a:t>韩语</a:t>
                      </a:r>
                    </a:p>
                  </a:txBody>
                  <a:tcPr/>
                </a:tc>
                <a:extLst>
                  <a:ext uri="{0D108BD9-81ED-4DB2-BD59-A6C34878D82A}">
                    <a16:rowId xmlns:a16="http://schemas.microsoft.com/office/drawing/2014/main" val="3144007589"/>
                  </a:ext>
                </a:extLst>
              </a:tr>
              <a:tr h="370840">
                <a:tc rowSpan="3">
                  <a:txBody>
                    <a:bodyPr/>
                    <a:lstStyle/>
                    <a:p>
                      <a:pPr algn="ctr"/>
                      <a:r>
                        <a:rPr lang="zh-CN" altLang="en-US" sz="3200" b="1" dirty="0"/>
                        <a:t>不同点</a:t>
                      </a:r>
                    </a:p>
                  </a:txBody>
                  <a:tcPr anchor="ctr"/>
                </a:tc>
                <a:tc>
                  <a:txBody>
                    <a:bodyPr/>
                    <a:lstStyle/>
                    <a:p>
                      <a:r>
                        <a:rPr lang="zh-CN" altLang="en-US" b="1" dirty="0"/>
                        <a:t>使用的词</a:t>
                      </a:r>
                    </a:p>
                  </a:txBody>
                  <a:tcPr/>
                </a:tc>
                <a:tc>
                  <a:txBody>
                    <a:bodyPr/>
                    <a:lstStyle/>
                    <a:p>
                      <a:r>
                        <a:rPr lang="zh-CN" altLang="en-US" dirty="0"/>
                        <a:t>助词</a:t>
                      </a:r>
                      <a:r>
                        <a:rPr lang="en-US" altLang="zh-CN" dirty="0"/>
                        <a:t>+</a:t>
                      </a:r>
                      <a:r>
                        <a:rPr lang="zh-CN" altLang="en-US" dirty="0"/>
                        <a:t>部分动词</a:t>
                      </a:r>
                      <a:r>
                        <a:rPr lang="en-US" altLang="zh-CN" dirty="0"/>
                        <a:t>up</a:t>
                      </a:r>
                      <a:r>
                        <a:rPr lang="zh-CN" altLang="en-US" dirty="0"/>
                        <a:t>、</a:t>
                      </a:r>
                      <a:r>
                        <a:rPr lang="en-US" altLang="zh-CN" dirty="0"/>
                        <a:t>down</a:t>
                      </a:r>
                      <a:r>
                        <a:rPr lang="zh-CN" altLang="en-US" dirty="0"/>
                        <a:t>、</a:t>
                      </a:r>
                      <a:r>
                        <a:rPr lang="en-US" altLang="zh-CN" dirty="0"/>
                        <a:t>on</a:t>
                      </a:r>
                      <a:r>
                        <a:rPr lang="zh-CN" altLang="en-US" dirty="0"/>
                        <a:t>、</a:t>
                      </a:r>
                      <a:r>
                        <a:rPr lang="en-US" altLang="zh-CN" dirty="0"/>
                        <a:t>off</a:t>
                      </a:r>
                      <a:r>
                        <a:rPr lang="zh-CN" altLang="en-US" dirty="0"/>
                        <a:t>、</a:t>
                      </a:r>
                      <a:r>
                        <a:rPr lang="en-US" altLang="zh-CN" dirty="0"/>
                        <a:t>in</a:t>
                      </a:r>
                      <a:r>
                        <a:rPr lang="zh-CN" altLang="en-US" dirty="0"/>
                        <a:t>、</a:t>
                      </a:r>
                      <a:r>
                        <a:rPr lang="en-US" altLang="zh-CN" dirty="0"/>
                        <a:t>out</a:t>
                      </a:r>
                      <a:r>
                        <a:rPr lang="zh-CN" altLang="en-US" dirty="0"/>
                        <a:t>和</a:t>
                      </a:r>
                      <a:r>
                        <a:rPr lang="en-US" altLang="zh-CN" dirty="0"/>
                        <a:t>back</a:t>
                      </a:r>
                      <a:r>
                        <a:rPr lang="zh-CN" altLang="en-US" dirty="0"/>
                        <a:t>这样的助词，还有一些动词像</a:t>
                      </a:r>
                      <a:r>
                        <a:rPr lang="en-US" altLang="zh-CN" dirty="0"/>
                        <a:t>open</a:t>
                      </a:r>
                      <a:r>
                        <a:rPr lang="zh-CN" altLang="en-US" dirty="0"/>
                        <a:t>和</a:t>
                      </a:r>
                      <a:r>
                        <a:rPr lang="en-US" altLang="zh-CN" dirty="0"/>
                        <a:t>close</a:t>
                      </a:r>
                      <a:endParaRPr lang="zh-CN" altLang="en-US" dirty="0"/>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只使用动词</a:t>
                      </a:r>
                      <a:endParaRPr lang="zh-CN" altLang="en-US" dirty="0"/>
                    </a:p>
                  </a:txBody>
                  <a:tcPr/>
                </a:tc>
                <a:extLst>
                  <a:ext uri="{0D108BD9-81ED-4DB2-BD59-A6C34878D82A}">
                    <a16:rowId xmlns:a16="http://schemas.microsoft.com/office/drawing/2014/main" val="2799387756"/>
                  </a:ext>
                </a:extLst>
              </a:tr>
              <a:tr h="445708">
                <a:tc vMerge="1">
                  <a:txBody>
                    <a:bodyPr/>
                    <a:lstStyle/>
                    <a:p>
                      <a:endParaRPr lang="zh-CN" altLang="en-US" dirty="0"/>
                    </a:p>
                  </a:txBody>
                  <a:tcPr/>
                </a:tc>
                <a:tc>
                  <a:txBody>
                    <a:bodyPr/>
                    <a:lstStyle/>
                    <a:p>
                      <a:r>
                        <a:rPr lang="zh-CN" altLang="en-US" b="1" dirty="0"/>
                        <a:t>是否区分致使和自发</a:t>
                      </a:r>
                    </a:p>
                  </a:txBody>
                  <a:tcPr/>
                </a:tc>
                <a:tc>
                  <a:txBody>
                    <a:bodyPr/>
                    <a:lstStyle/>
                    <a:p>
                      <a:r>
                        <a:rPr lang="zh-CN" altLang="en-US" dirty="0"/>
                        <a:t>不区分致使和自发（</a:t>
                      </a:r>
                      <a:r>
                        <a:rPr lang="en-US" altLang="zh-CN" dirty="0"/>
                        <a:t>put it in </a:t>
                      </a:r>
                      <a:r>
                        <a:rPr lang="en-US" altLang="zh-CN" dirty="0" err="1"/>
                        <a:t>bathhub&amp;get</a:t>
                      </a:r>
                      <a:r>
                        <a:rPr lang="en-US" altLang="zh-CN" dirty="0"/>
                        <a:t> in </a:t>
                      </a:r>
                      <a:r>
                        <a:rPr lang="en-US" altLang="zh-CN" dirty="0" err="1"/>
                        <a:t>bathhub</a:t>
                      </a:r>
                      <a:r>
                        <a:rPr lang="zh-CN" altLang="en-US" dirty="0"/>
                        <a:t>）</a:t>
                      </a:r>
                    </a:p>
                  </a:txBody>
                  <a:tcPr/>
                </a:tc>
                <a:tc>
                  <a:txBody>
                    <a:bodyPr/>
                    <a:lstStyle/>
                    <a:p>
                      <a:r>
                        <a:rPr lang="zh-CN" altLang="en-US" dirty="0"/>
                        <a:t>严格区分致使和自发</a:t>
                      </a:r>
                      <a:endParaRPr lang="en-US" altLang="zh-CN" dirty="0"/>
                    </a:p>
                    <a:p>
                      <a:endParaRPr lang="zh-CN" altLang="en-US" dirty="0"/>
                    </a:p>
                  </a:txBody>
                  <a:tcPr/>
                </a:tc>
                <a:extLst>
                  <a:ext uri="{0D108BD9-81ED-4DB2-BD59-A6C34878D82A}">
                    <a16:rowId xmlns:a16="http://schemas.microsoft.com/office/drawing/2014/main" val="1771279123"/>
                  </a:ext>
                </a:extLst>
              </a:tr>
              <a:tr h="370840">
                <a:tc vMerge="1">
                  <a:txBody>
                    <a:bodyPr/>
                    <a:lstStyle/>
                    <a:p>
                      <a:endParaRPr lang="zh-CN" altLang="en-US" dirty="0"/>
                    </a:p>
                  </a:txBody>
                  <a:tcPr/>
                </a:tc>
                <a:tc>
                  <a:txBody>
                    <a:bodyPr/>
                    <a:lstStyle/>
                    <a:p>
                      <a:r>
                        <a:rPr lang="zh-CN" altLang="en-US" b="1" dirty="0"/>
                        <a:t>能够区分的差异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containment vs</a:t>
                      </a:r>
                      <a:r>
                        <a:rPr lang="zh-CN" altLang="en-US" dirty="0"/>
                        <a:t> </a:t>
                      </a:r>
                      <a:r>
                        <a:rPr lang="en-US" altLang="zh-CN" dirty="0"/>
                        <a:t>support</a:t>
                      </a:r>
                      <a:endParaRPr lang="zh-CN" altLang="en-US" dirty="0"/>
                    </a:p>
                  </a:txBody>
                  <a:tcPr/>
                </a:tc>
                <a:tc>
                  <a:txBody>
                    <a:bodyPr/>
                    <a:lstStyle/>
                    <a:p>
                      <a:r>
                        <a:rPr lang="zh-CN" altLang="en-US" dirty="0"/>
                        <a:t>“锁紧</a:t>
                      </a:r>
                      <a:r>
                        <a:rPr lang="en-US" altLang="zh-CN" dirty="0"/>
                        <a:t>interlocking” vs</a:t>
                      </a:r>
                      <a:r>
                        <a:rPr lang="zh-CN" altLang="en-US" dirty="0"/>
                        <a:t>“松散</a:t>
                      </a:r>
                      <a:r>
                        <a:rPr lang="en-US" altLang="zh-CN" dirty="0"/>
                        <a:t>loose”</a:t>
                      </a:r>
                      <a:endParaRPr lang="zh-CN" altLang="en-US" dirty="0"/>
                    </a:p>
                  </a:txBody>
                  <a:tcPr/>
                </a:tc>
                <a:extLst>
                  <a:ext uri="{0D108BD9-81ED-4DB2-BD59-A6C34878D82A}">
                    <a16:rowId xmlns:a16="http://schemas.microsoft.com/office/drawing/2014/main" val="3188799439"/>
                  </a:ext>
                </a:extLst>
              </a:tr>
              <a:tr h="370840">
                <a:tc rowSpan="2">
                  <a:txBody>
                    <a:bodyPr/>
                    <a:lstStyle/>
                    <a:p>
                      <a:pPr algn="ctr"/>
                      <a:r>
                        <a:rPr lang="zh-CN" altLang="en-US" sz="3200" b="1" dirty="0"/>
                        <a:t>共同点</a:t>
                      </a:r>
                    </a:p>
                  </a:txBody>
                  <a:tcPr anchor="ctr"/>
                </a:tc>
                <a:tc>
                  <a:txBody>
                    <a:bodyPr/>
                    <a:lstStyle/>
                    <a:p>
                      <a:r>
                        <a:rPr lang="zh-CN" altLang="en-US" b="1" dirty="0"/>
                        <a:t>很难确定范畴界限（轻微扩展过度）</a:t>
                      </a:r>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在膝盖之间放一个乒乓球用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between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；一种围挡），把两块乐高积木分开用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off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pull apart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；从表面接触中移除）</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儿童将</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用于将叉子插入苹果，并将金属鱼连接到玩具鸭的磁化喙上。这两个事件显然类似于可以被描述为</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的事件，成年人：它们不属于这一类，比如叉子，因为这两个物体在动作发生之前没有互补的形状（苹果上的洞是由动作造成的），磁铁的例子，因为表面，虽然彼此紧密相连，但它们是平的，不互锁。</a:t>
                      </a:r>
                      <a:endParaRPr lang="zh-CN" altLang="en-US" dirty="0"/>
                    </a:p>
                  </a:txBody>
                  <a:tcPr/>
                </a:tc>
                <a:extLst>
                  <a:ext uri="{0D108BD9-81ED-4DB2-BD59-A6C34878D82A}">
                    <a16:rowId xmlns:a16="http://schemas.microsoft.com/office/drawing/2014/main" val="563442559"/>
                  </a:ext>
                </a:extLst>
              </a:tr>
              <a:tr h="370840">
                <a:tc vMerge="1">
                  <a:txBody>
                    <a:bodyPr/>
                    <a:lstStyle/>
                    <a:p>
                      <a:endParaRPr lang="zh-CN" altLang="en-US" dirty="0"/>
                    </a:p>
                  </a:txBody>
                  <a:tcPr/>
                </a:tc>
                <a:tc>
                  <a:txBody>
                    <a:bodyPr/>
                    <a:lstStyle/>
                    <a:p>
                      <a:r>
                        <a:rPr lang="zh-CN" altLang="en-US" b="1" dirty="0"/>
                        <a:t>谈论的事件类似</a:t>
                      </a:r>
                    </a:p>
                  </a:txBody>
                  <a:tcPr/>
                </a:tc>
                <a:tc gridSpan="2">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穿衣服和脱衣服；打开和关闭容器；把东西放进去拿出来；组合和拆分乐高积木和其他玩具；从大腿和家具上爬上爬下；进出建筑物、浴缸和其他“容器”；被拾起和放下；站起来坐下</a:t>
                      </a:r>
                      <a:endParaRPr lang="zh-CN" altLang="en-US" dirty="0"/>
                    </a:p>
                  </a:txBody>
                  <a:tcPr/>
                </a:tc>
                <a:tc hMerge="1">
                  <a:txBody>
                    <a:bodyPr/>
                    <a:lstStyle/>
                    <a:p>
                      <a:endParaRPr lang="zh-CN" altLang="en-US" dirty="0"/>
                    </a:p>
                  </a:txBody>
                  <a:tcPr/>
                </a:tc>
                <a:extLst>
                  <a:ext uri="{0D108BD9-81ED-4DB2-BD59-A6C34878D82A}">
                    <a16:rowId xmlns:a16="http://schemas.microsoft.com/office/drawing/2014/main" val="3470781605"/>
                  </a:ext>
                </a:extLst>
              </a:tr>
            </a:tbl>
          </a:graphicData>
        </a:graphic>
      </p:graphicFrame>
    </p:spTree>
    <p:extLst>
      <p:ext uri="{BB962C8B-B14F-4D97-AF65-F5344CB8AC3E}">
        <p14:creationId xmlns:p14="http://schemas.microsoft.com/office/powerpoint/2010/main" val="508545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en-US" altLang="zh-CN" dirty="0">
                <a:sym typeface="Arial" panose="020B0604020202020204" pitchFamily="34" charset="0"/>
              </a:rPr>
              <a:t>3.1 </a:t>
            </a:r>
            <a:r>
              <a:rPr lang="zh-CN" altLang="en-US" dirty="0">
                <a:sym typeface="Arial" panose="020B0604020202020204" pitchFamily="34" charset="0"/>
              </a:rPr>
              <a:t>早期自发言语</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1"/>
            <a:ext cx="11229495" cy="75773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总而言之，自发的语音数据表明：尽管存在一定的扩展不充分和过度扩展，</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但从独词句阶段开始的空间词的整体使用反映了目标语言的主要语义差异和分组原则。</a:t>
            </a:r>
          </a:p>
        </p:txBody>
      </p:sp>
    </p:spTree>
    <p:extLst>
      <p:ext uri="{BB962C8B-B14F-4D97-AF65-F5344CB8AC3E}">
        <p14:creationId xmlns:p14="http://schemas.microsoft.com/office/powerpoint/2010/main" val="333371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en-US" altLang="zh-CN" dirty="0">
                <a:sym typeface="Arial" panose="020B0604020202020204" pitchFamily="34" charset="0"/>
              </a:rPr>
              <a:t>3.2 </a:t>
            </a:r>
            <a:r>
              <a:rPr lang="zh-CN" altLang="en-US" dirty="0">
                <a:sym typeface="Arial" panose="020B0604020202020204" pitchFamily="34" charset="0"/>
              </a:rPr>
              <a:t>启发性实验</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229495" cy="2109875"/>
          </a:xfrm>
        </p:spPr>
        <p:txBody>
          <a:bodyPr>
            <a:noAutofit/>
          </a:bodyPr>
          <a:lstStyle/>
          <a:p>
            <a:pPr lvl="1">
              <a:lnSpc>
                <a:spcPct val="140000"/>
              </a:lnSpc>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但是对自发话语的比较有些间接，因为孩子们选择谈论的具体事件不同。</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为了进行更直接的比较，我们设计了一个启发性的产出研究，考察了英语、韩语和荷兰语的儿童和成人如何描述一组标准化的小物体操作（</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&amp; Choi 1994; Bowerman 1996a; Choi 1997)</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5" name="文本占位符 2">
            <a:extLst>
              <a:ext uri="{FF2B5EF4-FFF2-40B4-BE49-F238E27FC236}">
                <a16:creationId xmlns:a16="http://schemas.microsoft.com/office/drawing/2014/main" id="{EB284015-2E5D-46BA-91C7-F40296EBC43F}"/>
              </a:ext>
            </a:extLst>
          </p:cNvPr>
          <p:cNvSpPr txBox="1">
            <a:spLocks/>
          </p:cNvSpPr>
          <p:nvPr/>
        </p:nvSpPr>
        <p:spPr>
          <a:xfrm>
            <a:off x="442912" y="3054485"/>
            <a:ext cx="11229495" cy="24843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40000"/>
              </a:lnSpc>
            </a:pP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不同年龄组的儿童在语言内部和跨语言之间的比较表明，</a:t>
            </a:r>
            <a:r>
              <a:rPr lang="zh-CN" altLang="en-US" sz="1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每个年龄组的儿童对空间的分类明显更像是说自己语言的成人，而不是学习其他语言的同龄儿童。</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他们不完全像成年人那样分类；例如，他们使用较少的词以及更广泛地扩展一些词。</a:t>
            </a:r>
            <a:r>
              <a:rPr lang="zh-CN" altLang="en-US" sz="18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但是没有证据表明学习不同语言的儿童有一套统一的起始空间类别</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。至少</a:t>
            </a:r>
            <a:r>
              <a:rPr lang="en-US" altLang="zh-CN"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0</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到</a:t>
            </a:r>
            <a:r>
              <a:rPr lang="en-US" altLang="zh-CN"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180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、孩子可以进行明确的特定于语言分类。</a:t>
            </a:r>
            <a:endPar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558613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en-US" altLang="zh-CN" dirty="0">
                <a:sym typeface="Arial" panose="020B0604020202020204" pitchFamily="34" charset="0"/>
              </a:rPr>
              <a:t>3.3 2</a:t>
            </a:r>
            <a:r>
              <a:rPr lang="zh-CN" altLang="en-US" dirty="0">
                <a:sym typeface="Arial" panose="020B0604020202020204" pitchFamily="34" charset="0"/>
              </a:rPr>
              <a:t>岁前对特定语言空间范畴的理解</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229495" cy="421105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在进一步的工作中，我们又回到了年幼的孩子身上。我们对自发语言的调查（第</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3.1</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节）表明，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儿童在</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岁之前就对特定语言的空间类别产生了敏感性</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我们的启发式产出研究（</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3.2</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）用更系统性的数据显示了语言敏感性，但这项任务对</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岁儿童太苛刻</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为了以一种更可控的方式测试年幼的孩子，我们转向了</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Golinkoff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Hirsh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Pasek</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Cauley</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Gordon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1987</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）开创的优先学习范式，并由</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Naigles</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进一步改编（</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1990</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种技术要求最低。它要求孩子只看同时显示的两个场景，同时听“匹配”（描述）其中一个场景的听觉输入。有几项研究表明，如果孩子们理解了听觉输入，他们会更长时间地观察匹配的场景。我们用跨语言设计使这项技术适合我们的目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1616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normAutofit/>
          </a:bodyPr>
          <a:lstStyle/>
          <a:p>
            <a:r>
              <a:rPr lang="en-US" altLang="zh-CN" dirty="0">
                <a:sym typeface="Arial" panose="020B0604020202020204" pitchFamily="34" charset="0"/>
              </a:rPr>
              <a:t>3.3 2</a:t>
            </a:r>
            <a:r>
              <a:rPr lang="zh-CN" altLang="en-US" dirty="0">
                <a:sym typeface="Arial" panose="020B0604020202020204" pitchFamily="34" charset="0"/>
              </a:rPr>
              <a:t>岁前对特定语言空间范畴的理解</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229495" cy="248439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这项研究表明，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在</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到</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23</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个月之间，学习英语和韩语的儿童已经以特定于语言的方式理解</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8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（在成人讲话中挑出重叠参照物的单词）</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英语学习者知道“包容”与</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有关，但“紧密配合”与之无关；而韩国人知道“紧密配合”与</a:t>
            </a:r>
            <a:r>
              <a:rPr lang="en-US" altLang="zh-CN" sz="18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kkita</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有关，但“包容”与之无关。</a:t>
            </a:r>
            <a:endPar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由于大多数儿童还没有为他们的语言产生目标词，我们得出结论，对特定语言空间类别的敏感性甚至在产生之前就开始在理解中发展。</a:t>
            </a:r>
          </a:p>
        </p:txBody>
      </p:sp>
    </p:spTree>
    <p:extLst>
      <p:ext uri="{BB962C8B-B14F-4D97-AF65-F5344CB8AC3E}">
        <p14:creationId xmlns:p14="http://schemas.microsoft.com/office/powerpoint/2010/main" val="191911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前言</a:t>
            </a:r>
            <a:r>
              <a:rPr lang="en-US" altLang="zh-CN" dirty="0">
                <a:sym typeface="Arial" panose="020B0604020202020204" pitchFamily="34" charset="0"/>
              </a:rPr>
              <a:t>——</a:t>
            </a:r>
            <a:r>
              <a:rPr lang="zh-CN" altLang="en-US" dirty="0">
                <a:sym typeface="Arial" panose="020B0604020202020204" pitchFamily="34" charset="0"/>
              </a:rPr>
              <a:t>引出中心问题</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1"/>
            <a:ext cx="11168126" cy="2721082"/>
          </a:xfrm>
        </p:spPr>
        <p:txBody>
          <a:bodyPr>
            <a:noAutofit/>
          </a:bodyPr>
          <a:lstStyle/>
          <a:p>
            <a:pPr lvl="1">
              <a:lnSpc>
                <a:spcPct val="15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本章关注的</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中心问题</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儿童早期的词义（</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word meanings</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）从何而来</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5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是通过</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语言</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获得的吗？</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5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词义是否反映了婴儿在</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知觉和认知发展过程中自发产生的概念</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50000"/>
              </a:lnSpc>
            </a:pP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语言和认知是否相互作用</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产生了早期词义，如果是，如何产生？</a:t>
            </a:r>
          </a:p>
        </p:txBody>
      </p:sp>
    </p:spTree>
    <p:extLst>
      <p:ext uri="{BB962C8B-B14F-4D97-AF65-F5344CB8AC3E}">
        <p14:creationId xmlns:p14="http://schemas.microsoft.com/office/powerpoint/2010/main" val="59937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04</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882188" y="3684327"/>
            <a:ext cx="10049972" cy="887667"/>
          </a:xfrm>
        </p:spPr>
        <p:txBody>
          <a:bodyPr/>
          <a:lstStyle/>
          <a:p>
            <a:r>
              <a:rPr lang="zh-CN" altLang="en-US" dirty="0">
                <a:sym typeface="Arial" panose="020B0604020202020204" pitchFamily="34" charset="0"/>
              </a:rPr>
              <a:t>空间语义学习是如何发生的？</a:t>
            </a:r>
          </a:p>
        </p:txBody>
      </p:sp>
    </p:spTree>
    <p:extLst>
      <p:ext uri="{BB962C8B-B14F-4D97-AF65-F5344CB8AC3E}">
        <p14:creationId xmlns:p14="http://schemas.microsoft.com/office/powerpoint/2010/main" val="3670455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056851" cy="617518"/>
          </a:xfrm>
        </p:spPr>
        <p:txBody>
          <a:bodyPr/>
          <a:lstStyle/>
          <a:p>
            <a:r>
              <a:rPr lang="en-US" altLang="zh-CN" dirty="0">
                <a:sym typeface="Arial" panose="020B0604020202020204" pitchFamily="34" charset="0"/>
              </a:rPr>
              <a:t>4. </a:t>
            </a:r>
            <a:r>
              <a:rPr lang="zh-CN" altLang="en-US" dirty="0">
                <a:sym typeface="Arial" panose="020B0604020202020204" pitchFamily="34" charset="0"/>
              </a:rPr>
              <a:t>空间语义学习是如何发生的？</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0713994" cy="4186191"/>
          </a:xfrm>
        </p:spPr>
        <p:txBody>
          <a:bodyPr>
            <a:noAutofit/>
          </a:bodyPr>
          <a:lstStyle/>
          <a:p>
            <a:pPr lvl="1">
              <a:lnSpc>
                <a:spcPct val="140000"/>
              </a:lnSpc>
            </a:pP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儿童从最早的空间词的能产性使用开始，就对特定语言的语义分类原则敏感，而且这种敏感甚至在能产性使用开始之前就开始发展。</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并不意味着儿童对空间分类没有自己的想法：</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从模仿的用法中进行了系统的选择，并将单词扩展到成年人不会使用的情况。</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显然，他们不仅仅是被动地等待输入语言的印记。</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学习者对空间的</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内在敏感性</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与</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语言输入</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的各种特征不断互动。</a:t>
            </a:r>
          </a:p>
        </p:txBody>
      </p:sp>
    </p:spTree>
    <p:extLst>
      <p:ext uri="{BB962C8B-B14F-4D97-AF65-F5344CB8AC3E}">
        <p14:creationId xmlns:p14="http://schemas.microsoft.com/office/powerpoint/2010/main" val="235642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a:xfrm>
            <a:off x="442913" y="243569"/>
            <a:ext cx="9056851" cy="617518"/>
          </a:xfrm>
        </p:spPr>
        <p:txBody>
          <a:bodyPr/>
          <a:lstStyle/>
          <a:p>
            <a:r>
              <a:rPr lang="en-US" altLang="zh-CN" dirty="0">
                <a:sym typeface="Arial" panose="020B0604020202020204" pitchFamily="34" charset="0"/>
              </a:rPr>
              <a:t>4. </a:t>
            </a:r>
            <a:r>
              <a:rPr lang="zh-CN" altLang="en-US" dirty="0">
                <a:sym typeface="Arial" panose="020B0604020202020204" pitchFamily="34" charset="0"/>
              </a:rPr>
              <a:t>空间语义范畴是由什么构成的？</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0713994" cy="2386094"/>
          </a:xfrm>
        </p:spPr>
        <p:txBody>
          <a:bodyPr>
            <a:noAutofit/>
          </a:body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可能不是从离散成分的角度，而是从不同类型情境之间的感知相似性</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梯度</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的角度来设想语义学习的概念前提。</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类型词的连续体</a:t>
            </a:r>
          </a:p>
        </p:txBody>
      </p:sp>
      <p:sp>
        <p:nvSpPr>
          <p:cNvPr id="5" name="文本占位符 2">
            <a:extLst>
              <a:ext uri="{FF2B5EF4-FFF2-40B4-BE49-F238E27FC236}">
                <a16:creationId xmlns:a16="http://schemas.microsoft.com/office/drawing/2014/main" id="{3038B5AA-4B19-4BCA-85BD-B3C1C87136D6}"/>
              </a:ext>
            </a:extLst>
          </p:cNvPr>
          <p:cNvSpPr txBox="1">
            <a:spLocks/>
          </p:cNvSpPr>
          <p:nvPr/>
        </p:nvSpPr>
        <p:spPr>
          <a:xfrm>
            <a:off x="442913" y="2959752"/>
            <a:ext cx="10713994" cy="178218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如果儿童理解静态空间情境的相似性和差异性的方式与</a:t>
            </a:r>
            <a:r>
              <a:rPr lang="en-US" altLang="zh-CN" sz="17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Bowerman&amp;Pederson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的梯度一致，他们就可以系统地概括空间词。</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807574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05</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882188" y="3684327"/>
            <a:ext cx="10049972" cy="887667"/>
          </a:xfrm>
        </p:spPr>
        <p:txBody>
          <a:bodyPr/>
          <a:lstStyle/>
          <a:p>
            <a:r>
              <a:rPr lang="zh-CN" altLang="en-US" dirty="0">
                <a:sym typeface="Arial" panose="020B0604020202020204" pitchFamily="34" charset="0"/>
              </a:rPr>
              <a:t>结论</a:t>
            </a:r>
          </a:p>
        </p:txBody>
      </p:sp>
    </p:spTree>
    <p:extLst>
      <p:ext uri="{BB962C8B-B14F-4D97-AF65-F5344CB8AC3E}">
        <p14:creationId xmlns:p14="http://schemas.microsoft.com/office/powerpoint/2010/main" val="1916087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5. </a:t>
            </a:r>
            <a:r>
              <a:rPr lang="zh-CN" altLang="en-US" dirty="0">
                <a:sym typeface="Arial" panose="020B0604020202020204" pitchFamily="34" charset="0"/>
              </a:rPr>
              <a:t>结论</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0689447" cy="4299030"/>
          </a:xfrm>
        </p:spPr>
        <p:txBody>
          <a:bodyPr>
            <a:noAutofit/>
          </a:body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在这一章中，我们已经证明了</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不同语言中空间范畴的建构有着显著的差异，儿童从他们最早的空间形式的能产性使用开始，就对特定于语言的范畴化原则很敏感，至少在某些情况下，甚至在能产性开始之前，他们就已经理解了。</a:t>
            </a:r>
            <a:endParaRPr lang="en-US" altLang="zh-CN"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这种敏感性并不意味着孩子在学习过程中是被动的。学习者显然早在语言习得开始之前就对空间有了广泛的实际理解，并且他们积极地将这些知识应用到理解空间词的意义上。（扩展不充分和扩展过度）</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因此，</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对空间的非语言知觉和概念倾向</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并不能直接塑造儿童的语义范畴</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，而只能与所习得语言的语义结构相互作用</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313681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 </a:t>
            </a:r>
            <a:r>
              <a:rPr lang="en-US" altLang="zh-CN" dirty="0" err="1">
                <a:sym typeface="Arial" panose="020B0604020202020204" pitchFamily="34" charset="0"/>
              </a:rPr>
              <a:t>Bowerman&amp;Choi</a:t>
            </a:r>
            <a:r>
              <a:rPr lang="en-US" altLang="zh-CN" dirty="0">
                <a:sym typeface="Arial" panose="020B0604020202020204" pitchFamily="34" charset="0"/>
              </a:rPr>
              <a:t>(2001)</a:t>
            </a:r>
            <a:r>
              <a:rPr lang="zh-CN" altLang="en-US" dirty="0">
                <a:sym typeface="Arial" panose="020B0604020202020204" pitchFamily="34" charset="0"/>
              </a:rPr>
              <a:t>不能体现空间语义类型差异？</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0689447" cy="1818046"/>
          </a:xfrm>
        </p:spPr>
        <p:txBody>
          <a:bodyPr>
            <a:noAutofit/>
          </a:bodyPr>
          <a:lstStyle/>
          <a:p>
            <a:pPr lvl="1">
              <a:lnSpc>
                <a:spcPct val="140000"/>
              </a:lnSpc>
            </a:pP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Bowerman&amp;Choi</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(2001)</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的分类</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不能体现汉英空间语义类型差异</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。在表征空间关系时，汉英方位词并不完全对应。“上”和</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分别是典型的汉英方位词，它们的</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静态空间义存在哪些差异</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，这些差异</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体现的语义类型特征</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是什么。</a:t>
            </a:r>
          </a:p>
        </p:txBody>
      </p:sp>
    </p:spTree>
    <p:extLst>
      <p:ext uri="{BB962C8B-B14F-4D97-AF65-F5344CB8AC3E}">
        <p14:creationId xmlns:p14="http://schemas.microsoft.com/office/powerpoint/2010/main" val="4013222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 </a:t>
            </a:r>
            <a:r>
              <a:rPr lang="zh-CN" altLang="en-US" dirty="0">
                <a:sym typeface="Arial" panose="020B0604020202020204" pitchFamily="34" charset="0"/>
              </a:rPr>
              <a:t>“上”和</a:t>
            </a:r>
            <a:r>
              <a:rPr lang="en-US" altLang="zh-CN" dirty="0">
                <a:sym typeface="Arial" panose="020B0604020202020204" pitchFamily="34" charset="0"/>
              </a:rPr>
              <a:t>on</a:t>
            </a:r>
            <a:r>
              <a:rPr lang="zh-CN" altLang="en-US" dirty="0">
                <a:sym typeface="Arial" panose="020B0604020202020204" pitchFamily="34" charset="0"/>
              </a:rPr>
              <a:t>静态空间语义类型</a:t>
            </a:r>
          </a:p>
        </p:txBody>
      </p:sp>
      <p:pic>
        <p:nvPicPr>
          <p:cNvPr id="7" name="图片 6">
            <a:extLst>
              <a:ext uri="{FF2B5EF4-FFF2-40B4-BE49-F238E27FC236}">
                <a16:creationId xmlns:a16="http://schemas.microsoft.com/office/drawing/2014/main" id="{958D33B3-4AD4-43C2-9A43-86DD1DD35A8C}"/>
              </a:ext>
            </a:extLst>
          </p:cNvPr>
          <p:cNvPicPr>
            <a:picLocks noChangeAspect="1"/>
          </p:cNvPicPr>
          <p:nvPr/>
        </p:nvPicPr>
        <p:blipFill>
          <a:blip r:embed="rId3"/>
          <a:stretch>
            <a:fillRect/>
          </a:stretch>
        </p:blipFill>
        <p:spPr>
          <a:xfrm>
            <a:off x="5543549" y="409212"/>
            <a:ext cx="6116119" cy="6131239"/>
          </a:xfrm>
          <a:prstGeom prst="rect">
            <a:avLst/>
          </a:prstGeom>
        </p:spPr>
      </p:pic>
      <p:sp>
        <p:nvSpPr>
          <p:cNvPr id="8" name="文本占位符 2">
            <a:extLst>
              <a:ext uri="{FF2B5EF4-FFF2-40B4-BE49-F238E27FC236}">
                <a16:creationId xmlns:a16="http://schemas.microsoft.com/office/drawing/2014/main" id="{0EEECC9D-E0F9-451A-8D3F-F863ECE2269C}"/>
              </a:ext>
            </a:extLst>
          </p:cNvPr>
          <p:cNvSpPr txBox="1">
            <a:spLocks/>
          </p:cNvSpPr>
          <p:nvPr/>
        </p:nvSpPr>
        <p:spPr>
          <a:xfrm>
            <a:off x="442913" y="944609"/>
            <a:ext cx="5233987" cy="508027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244</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个用“上”描述静态空间关系的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tokens</a:t>
            </a:r>
            <a:endPar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文本框 2">
            <a:extLst>
              <a:ext uri="{FF2B5EF4-FFF2-40B4-BE49-F238E27FC236}">
                <a16:creationId xmlns:a16="http://schemas.microsoft.com/office/drawing/2014/main" id="{05D9C6CC-8547-45F3-965C-F59B4A7C5ECD}"/>
              </a:ext>
            </a:extLst>
          </p:cNvPr>
          <p:cNvSpPr txBox="1"/>
          <p:nvPr/>
        </p:nvSpPr>
        <p:spPr>
          <a:xfrm>
            <a:off x="1772156" y="1626499"/>
            <a:ext cx="135137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上的</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315318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 </a:t>
            </a:r>
            <a:r>
              <a:rPr lang="zh-CN" altLang="en-US" dirty="0">
                <a:sym typeface="Arial" panose="020B0604020202020204" pitchFamily="34" charset="0"/>
              </a:rPr>
              <a:t>“上”和</a:t>
            </a:r>
            <a:r>
              <a:rPr lang="en-US" altLang="zh-CN" dirty="0">
                <a:sym typeface="Arial" panose="020B0604020202020204" pitchFamily="34" charset="0"/>
              </a:rPr>
              <a:t>on</a:t>
            </a:r>
            <a:r>
              <a:rPr lang="zh-CN" altLang="en-US" dirty="0">
                <a:sym typeface="Arial" panose="020B0604020202020204" pitchFamily="34" charset="0"/>
              </a:rPr>
              <a:t>静态空间语义类型</a:t>
            </a:r>
          </a:p>
        </p:txBody>
      </p:sp>
      <p:sp>
        <p:nvSpPr>
          <p:cNvPr id="8" name="文本占位符 2">
            <a:extLst>
              <a:ext uri="{FF2B5EF4-FFF2-40B4-BE49-F238E27FC236}">
                <a16:creationId xmlns:a16="http://schemas.microsoft.com/office/drawing/2014/main" id="{0EEECC9D-E0F9-451A-8D3F-F863ECE2269C}"/>
              </a:ext>
            </a:extLst>
          </p:cNvPr>
          <p:cNvSpPr txBox="1">
            <a:spLocks/>
          </p:cNvSpPr>
          <p:nvPr/>
        </p:nvSpPr>
        <p:spPr>
          <a:xfrm>
            <a:off x="442913" y="944609"/>
            <a:ext cx="5233987" cy="508027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zh-CN" altLang="en-US" sz="2000" b="1" kern="1200" dirty="0" smtClean="0">
                <a:solidFill>
                  <a:schemeClr val="tx1">
                    <a:lumMod val="75000"/>
                    <a:lumOff val="25000"/>
                  </a:schemeClr>
                </a:solidFill>
                <a:latin typeface="+mn-ea"/>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40000"/>
              </a:lnSpc>
            </a:pP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136</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个用“</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”描述静态空间关系的</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tokens</a:t>
            </a:r>
            <a:endPar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 name="图片 2">
            <a:extLst>
              <a:ext uri="{FF2B5EF4-FFF2-40B4-BE49-F238E27FC236}">
                <a16:creationId xmlns:a16="http://schemas.microsoft.com/office/drawing/2014/main" id="{35846E0F-2B66-4BFF-A278-59E79CD07893}"/>
              </a:ext>
            </a:extLst>
          </p:cNvPr>
          <p:cNvPicPr>
            <a:picLocks noChangeAspect="1"/>
          </p:cNvPicPr>
          <p:nvPr/>
        </p:nvPicPr>
        <p:blipFill>
          <a:blip r:embed="rId3"/>
          <a:stretch>
            <a:fillRect/>
          </a:stretch>
        </p:blipFill>
        <p:spPr>
          <a:xfrm>
            <a:off x="5676900" y="1457324"/>
            <a:ext cx="6174952" cy="3743325"/>
          </a:xfrm>
          <a:prstGeom prst="rect">
            <a:avLst/>
          </a:prstGeom>
        </p:spPr>
      </p:pic>
      <p:sp>
        <p:nvSpPr>
          <p:cNvPr id="5" name="文本框 4">
            <a:extLst>
              <a:ext uri="{FF2B5EF4-FFF2-40B4-BE49-F238E27FC236}">
                <a16:creationId xmlns:a16="http://schemas.microsoft.com/office/drawing/2014/main" id="{2DCD361B-1745-4959-A08C-765A9AC8625C}"/>
              </a:ext>
            </a:extLst>
          </p:cNvPr>
          <p:cNvSpPr txBox="1"/>
          <p:nvPr/>
        </p:nvSpPr>
        <p:spPr>
          <a:xfrm>
            <a:off x="1909720" y="2055377"/>
            <a:ext cx="1747880"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000" dirty="0">
                <a:latin typeface="Arial" panose="020B0604020202020204" pitchFamily="34" charset="0"/>
                <a:ea typeface="微软雅黑" panose="020B0503020204020204" pitchFamily="34" charset="-122"/>
                <a:cs typeface="+mn-ea"/>
                <a:sym typeface="Arial" panose="020B0604020202020204" pitchFamily="34" charset="0"/>
              </a:rPr>
              <a:t>n on the n</a:t>
            </a: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693230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 </a:t>
            </a:r>
            <a:r>
              <a:rPr lang="zh-CN" altLang="en-US" dirty="0">
                <a:sym typeface="Arial" panose="020B0604020202020204" pitchFamily="34" charset="0"/>
              </a:rPr>
              <a:t>“上”和</a:t>
            </a:r>
            <a:r>
              <a:rPr lang="en-US" altLang="zh-CN" dirty="0">
                <a:sym typeface="Arial" panose="020B0604020202020204" pitchFamily="34" charset="0"/>
              </a:rPr>
              <a:t>on</a:t>
            </a:r>
            <a:r>
              <a:rPr lang="zh-CN" altLang="en-US" dirty="0">
                <a:sym typeface="Arial" panose="020B0604020202020204" pitchFamily="34" charset="0"/>
              </a:rPr>
              <a:t>静态空间语义类型</a:t>
            </a:r>
          </a:p>
        </p:txBody>
      </p:sp>
      <p:pic>
        <p:nvPicPr>
          <p:cNvPr id="6" name="图片 5">
            <a:extLst>
              <a:ext uri="{FF2B5EF4-FFF2-40B4-BE49-F238E27FC236}">
                <a16:creationId xmlns:a16="http://schemas.microsoft.com/office/drawing/2014/main" id="{F4176135-AECC-4B31-8B6F-FD2B206464EF}"/>
              </a:ext>
            </a:extLst>
          </p:cNvPr>
          <p:cNvPicPr>
            <a:picLocks noChangeAspect="1"/>
          </p:cNvPicPr>
          <p:nvPr/>
        </p:nvPicPr>
        <p:blipFill>
          <a:blip r:embed="rId3"/>
          <a:stretch>
            <a:fillRect/>
          </a:stretch>
        </p:blipFill>
        <p:spPr>
          <a:xfrm>
            <a:off x="6075881" y="483192"/>
            <a:ext cx="6116119" cy="6131239"/>
          </a:xfrm>
          <a:prstGeom prst="rect">
            <a:avLst/>
          </a:prstGeom>
        </p:spPr>
      </p:pic>
      <p:pic>
        <p:nvPicPr>
          <p:cNvPr id="7" name="图片 6">
            <a:extLst>
              <a:ext uri="{FF2B5EF4-FFF2-40B4-BE49-F238E27FC236}">
                <a16:creationId xmlns:a16="http://schemas.microsoft.com/office/drawing/2014/main" id="{F20D5DDE-01B6-4037-A01F-F472D7C72F8D}"/>
              </a:ext>
            </a:extLst>
          </p:cNvPr>
          <p:cNvPicPr>
            <a:picLocks noChangeAspect="1"/>
          </p:cNvPicPr>
          <p:nvPr/>
        </p:nvPicPr>
        <p:blipFill>
          <a:blip r:embed="rId4"/>
          <a:stretch>
            <a:fillRect/>
          </a:stretch>
        </p:blipFill>
        <p:spPr>
          <a:xfrm>
            <a:off x="16273" y="1971674"/>
            <a:ext cx="6174952" cy="3743325"/>
          </a:xfrm>
          <a:prstGeom prst="rect">
            <a:avLst/>
          </a:prstGeom>
        </p:spPr>
      </p:pic>
    </p:spTree>
    <p:extLst>
      <p:ext uri="{BB962C8B-B14F-4D97-AF65-F5344CB8AC3E}">
        <p14:creationId xmlns:p14="http://schemas.microsoft.com/office/powerpoint/2010/main" val="622474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2. </a:t>
            </a:r>
            <a:r>
              <a:rPr lang="zh-CN" altLang="en-US" dirty="0">
                <a:sym typeface="Arial" panose="020B0604020202020204" pitchFamily="34" charset="0"/>
              </a:rPr>
              <a:t>“上”和</a:t>
            </a:r>
            <a:r>
              <a:rPr lang="en-US" altLang="zh-CN" dirty="0">
                <a:sym typeface="Arial" panose="020B0604020202020204" pitchFamily="34" charset="0"/>
              </a:rPr>
              <a:t>on</a:t>
            </a:r>
            <a:r>
              <a:rPr lang="zh-CN" altLang="en-US" dirty="0">
                <a:sym typeface="Arial" panose="020B0604020202020204" pitchFamily="34" charset="0"/>
              </a:rPr>
              <a:t>静态空间语义类型</a:t>
            </a:r>
          </a:p>
        </p:txBody>
      </p:sp>
      <p:pic>
        <p:nvPicPr>
          <p:cNvPr id="3" name="图片 2">
            <a:extLst>
              <a:ext uri="{FF2B5EF4-FFF2-40B4-BE49-F238E27FC236}">
                <a16:creationId xmlns:a16="http://schemas.microsoft.com/office/drawing/2014/main" id="{EDF9DC8B-A6A5-4FBB-B345-9C475C8B292B}"/>
              </a:ext>
            </a:extLst>
          </p:cNvPr>
          <p:cNvPicPr>
            <a:picLocks noChangeAspect="1"/>
          </p:cNvPicPr>
          <p:nvPr/>
        </p:nvPicPr>
        <p:blipFill>
          <a:blip r:embed="rId3"/>
          <a:stretch>
            <a:fillRect/>
          </a:stretch>
        </p:blipFill>
        <p:spPr>
          <a:xfrm>
            <a:off x="3589827" y="745838"/>
            <a:ext cx="6717504" cy="5996913"/>
          </a:xfrm>
          <a:prstGeom prst="rect">
            <a:avLst/>
          </a:prstGeom>
        </p:spPr>
      </p:pic>
      <p:sp>
        <p:nvSpPr>
          <p:cNvPr id="6" name="矩形 5">
            <a:extLst>
              <a:ext uri="{FF2B5EF4-FFF2-40B4-BE49-F238E27FC236}">
                <a16:creationId xmlns:a16="http://schemas.microsoft.com/office/drawing/2014/main" id="{77880D6C-E392-4543-BE3C-E87DE2B10AC7}"/>
              </a:ext>
            </a:extLst>
          </p:cNvPr>
          <p:cNvSpPr/>
          <p:nvPr/>
        </p:nvSpPr>
        <p:spPr>
          <a:xfrm>
            <a:off x="4507271" y="2201033"/>
            <a:ext cx="663547" cy="17316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039ED5AB-75DE-419C-B2DF-FA682689B15D}"/>
              </a:ext>
            </a:extLst>
          </p:cNvPr>
          <p:cNvSpPr txBox="1"/>
          <p:nvPr/>
        </p:nvSpPr>
        <p:spPr>
          <a:xfrm>
            <a:off x="2993713" y="2844982"/>
            <a:ext cx="1192227" cy="400110"/>
          </a:xfrm>
          <a:prstGeom prst="rect">
            <a:avLst/>
          </a:prstGeom>
          <a:solidFill>
            <a:schemeClr val="accent4"/>
          </a:solidFill>
          <a:ln>
            <a:solidFill>
              <a:schemeClr val="tx1"/>
            </a:solidFill>
            <a:prstDash val="dash"/>
          </a:ln>
        </p:spPr>
        <p:txBody>
          <a:bodyPr wrap="square" rtlCol="0">
            <a:spAutoFit/>
          </a:bodyPr>
          <a:lstStyle/>
          <a:p>
            <a:pPr algn="ct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最高频</a:t>
            </a:r>
          </a:p>
        </p:txBody>
      </p:sp>
      <p:sp>
        <p:nvSpPr>
          <p:cNvPr id="8" name="矩形 7">
            <a:extLst>
              <a:ext uri="{FF2B5EF4-FFF2-40B4-BE49-F238E27FC236}">
                <a16:creationId xmlns:a16="http://schemas.microsoft.com/office/drawing/2014/main" id="{56EABB35-EF88-4780-9E1F-C2F93000CA8E}"/>
              </a:ext>
            </a:extLst>
          </p:cNvPr>
          <p:cNvSpPr/>
          <p:nvPr/>
        </p:nvSpPr>
        <p:spPr>
          <a:xfrm>
            <a:off x="4531547" y="4385882"/>
            <a:ext cx="663547" cy="120571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A3871C96-695A-408C-8161-80FB183A3134}"/>
              </a:ext>
            </a:extLst>
          </p:cNvPr>
          <p:cNvSpPr txBox="1"/>
          <p:nvPr/>
        </p:nvSpPr>
        <p:spPr>
          <a:xfrm>
            <a:off x="2564836" y="4777424"/>
            <a:ext cx="1847681" cy="400110"/>
          </a:xfrm>
          <a:prstGeom prst="rect">
            <a:avLst/>
          </a:prstGeom>
          <a:solidFill>
            <a:schemeClr val="accent4"/>
          </a:solidFill>
          <a:ln>
            <a:solidFill>
              <a:schemeClr val="tx1"/>
            </a:solidFill>
            <a:prstDash val="dash"/>
          </a:ln>
        </p:spPr>
        <p:txBody>
          <a:bodyPr wrap="square" rtlCol="0">
            <a:spAutoFit/>
          </a:bodyPr>
          <a:lstStyle/>
          <a:p>
            <a:pPr algn="ctr"/>
            <a:r>
              <a:rPr lang="zh-CN" altLang="en-US" sz="2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“上”有</a:t>
            </a:r>
            <a:r>
              <a:rPr lang="en-US" altLang="zh-CN" sz="2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20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无</a:t>
            </a:r>
          </a:p>
        </p:txBody>
      </p:sp>
      <p:sp>
        <p:nvSpPr>
          <p:cNvPr id="10" name="矩形 9">
            <a:extLst>
              <a:ext uri="{FF2B5EF4-FFF2-40B4-BE49-F238E27FC236}">
                <a16:creationId xmlns:a16="http://schemas.microsoft.com/office/drawing/2014/main" id="{E3A243E3-13C0-4DF3-8572-3EDD5589646C}"/>
              </a:ext>
            </a:extLst>
          </p:cNvPr>
          <p:cNvSpPr/>
          <p:nvPr/>
        </p:nvSpPr>
        <p:spPr>
          <a:xfrm>
            <a:off x="4538750" y="5665662"/>
            <a:ext cx="663547" cy="45180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8B20DDFF-15AE-45D9-A400-204B347CFA6D}"/>
              </a:ext>
            </a:extLst>
          </p:cNvPr>
          <p:cNvSpPr txBox="1"/>
          <p:nvPr/>
        </p:nvSpPr>
        <p:spPr>
          <a:xfrm>
            <a:off x="2579672" y="5682380"/>
            <a:ext cx="1847681" cy="400110"/>
          </a:xfrm>
          <a:prstGeom prst="rect">
            <a:avLst/>
          </a:prstGeom>
          <a:solidFill>
            <a:schemeClr val="accent4"/>
          </a:solidFill>
          <a:ln>
            <a:solidFill>
              <a:schemeClr val="tx1"/>
            </a:solidFill>
            <a:prstDash val="dash"/>
          </a:ln>
        </p:spPr>
        <p:txBody>
          <a:bodyPr wrap="square" rtlCol="0">
            <a:spAutoFit/>
          </a:bodyPr>
          <a:lstStyle/>
          <a:p>
            <a:pPr algn="ctr"/>
            <a:r>
              <a:rPr lang="en-US" altLang="zh-CN"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2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有“上”无</a:t>
            </a:r>
          </a:p>
        </p:txBody>
      </p:sp>
    </p:spTree>
    <p:extLst>
      <p:ext uri="{BB962C8B-B14F-4D97-AF65-F5344CB8AC3E}">
        <p14:creationId xmlns:p14="http://schemas.microsoft.com/office/powerpoint/2010/main" val="290142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前言</a:t>
            </a:r>
            <a:r>
              <a:rPr lang="en-US" altLang="zh-CN" dirty="0">
                <a:sym typeface="Arial" panose="020B0604020202020204" pitchFamily="34" charset="0"/>
              </a:rPr>
              <a:t>——</a:t>
            </a:r>
            <a:r>
              <a:rPr lang="zh-CN" altLang="en-US" dirty="0">
                <a:sym typeface="Arial" panose="020B0604020202020204" pitchFamily="34" charset="0"/>
              </a:rPr>
              <a:t>本文工作</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1217221" cy="371494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为儿童早期词义的产生提供一个更具互动性的观点：</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早期的语义发展涉及到</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非语言概念发展</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输入语言的语义范畴</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之间的普遍相互作用，而不仅仅是从已有概念的单向映射。</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研究的领域：</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space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。空间词：第一个标记非语言概念的词？</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一方面，并不否认儿童在语言习得任务中带来了很多关于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空间的非语言知识</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，我们认为这些知识对他们的词汇学习有重要的贡献。</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另一方面，不同语言在空间的语义建构上有着惊人的差异。</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证明：</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语言输入中的不同语义模式早在独词句阶段</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one-word stage</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就影响儿童空间词的意义。</a:t>
            </a:r>
            <a:endPar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567092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 </a:t>
            </a:r>
            <a:r>
              <a:rPr lang="zh-CN" altLang="en-US" dirty="0">
                <a:sym typeface="Arial" panose="020B0604020202020204" pitchFamily="34" charset="0"/>
              </a:rPr>
              <a:t>汉英静态空间语义类型对比</a:t>
            </a:r>
          </a:p>
        </p:txBody>
      </p:sp>
      <p:sp>
        <p:nvSpPr>
          <p:cNvPr id="3" name="矩形 2">
            <a:extLst>
              <a:ext uri="{FF2B5EF4-FFF2-40B4-BE49-F238E27FC236}">
                <a16:creationId xmlns:a16="http://schemas.microsoft.com/office/drawing/2014/main" id="{3CF22ADC-46FE-46AA-9785-F0FEC30276DE}"/>
              </a:ext>
            </a:extLst>
          </p:cNvPr>
          <p:cNvSpPr/>
          <p:nvPr/>
        </p:nvSpPr>
        <p:spPr>
          <a:xfrm>
            <a:off x="627412" y="1253609"/>
            <a:ext cx="4219425" cy="369332"/>
          </a:xfrm>
          <a:prstGeom prst="rect">
            <a:avLst/>
          </a:prstGeom>
        </p:spPr>
        <p:txBody>
          <a:bodyPr wrap="none">
            <a:spAutoFit/>
          </a:bodyPr>
          <a:lstStyle/>
          <a:p>
            <a:r>
              <a:rPr lang="zh-CN" altLang="en-US" dirty="0">
                <a:solidFill>
                  <a:srgbClr val="404040"/>
                </a:solidFill>
                <a:latin typeface="Arial" panose="020B0604020202020204" pitchFamily="34" charset="0"/>
                <a:ea typeface="微软雅黑" panose="020B0503020204020204" pitchFamily="34" charset="-122"/>
                <a:cs typeface="+mn-ea"/>
              </a:rPr>
              <a:t>“上”</a:t>
            </a:r>
            <a:r>
              <a:rPr lang="en-US" altLang="zh-CN" dirty="0">
                <a:solidFill>
                  <a:srgbClr val="404040"/>
                </a:solidFill>
                <a:latin typeface="Arial" panose="020B0604020202020204" pitchFamily="34" charset="0"/>
                <a:ea typeface="微软雅黑" panose="020B0503020204020204" pitchFamily="34" charset="-122"/>
                <a:cs typeface="+mn-ea"/>
              </a:rPr>
              <a:t>|  on</a:t>
            </a:r>
            <a:r>
              <a:rPr lang="zh-CN" altLang="en-US" dirty="0">
                <a:solidFill>
                  <a:srgbClr val="404040"/>
                </a:solidFill>
                <a:latin typeface="Arial" panose="020B0604020202020204" pitchFamily="34" charset="0"/>
                <a:ea typeface="微软雅黑" panose="020B0503020204020204" pitchFamily="34" charset="-122"/>
                <a:cs typeface="+mn-ea"/>
              </a:rPr>
              <a:t>、</a:t>
            </a:r>
            <a:r>
              <a:rPr lang="en-US" altLang="zh-CN" dirty="0">
                <a:solidFill>
                  <a:srgbClr val="404040"/>
                </a:solidFill>
                <a:latin typeface="Arial" panose="020B0604020202020204" pitchFamily="34" charset="0"/>
                <a:ea typeface="微软雅黑" panose="020B0503020204020204" pitchFamily="34" charset="-122"/>
                <a:cs typeface="+mn-ea"/>
              </a:rPr>
              <a:t>in</a:t>
            </a:r>
            <a:r>
              <a:rPr lang="zh-CN" altLang="en-US" dirty="0">
                <a:solidFill>
                  <a:srgbClr val="404040"/>
                </a:solidFill>
                <a:latin typeface="Arial" panose="020B0604020202020204" pitchFamily="34" charset="0"/>
                <a:ea typeface="微软雅黑" panose="020B0503020204020204" pitchFamily="34" charset="-122"/>
                <a:cs typeface="+mn-ea"/>
              </a:rPr>
              <a:t>、</a:t>
            </a:r>
            <a:r>
              <a:rPr lang="en-US" altLang="zh-CN" dirty="0">
                <a:solidFill>
                  <a:srgbClr val="404040"/>
                </a:solidFill>
                <a:latin typeface="Arial" panose="020B0604020202020204" pitchFamily="34" charset="0"/>
                <a:ea typeface="微软雅黑" panose="020B0503020204020204" pitchFamily="34" charset="-122"/>
                <a:cs typeface="+mn-ea"/>
              </a:rPr>
              <a:t>over</a:t>
            </a:r>
            <a:r>
              <a:rPr lang="zh-CN" altLang="en-US" dirty="0">
                <a:solidFill>
                  <a:srgbClr val="404040"/>
                </a:solidFill>
                <a:latin typeface="Arial" panose="020B0604020202020204" pitchFamily="34" charset="0"/>
                <a:ea typeface="微软雅黑" panose="020B0503020204020204" pitchFamily="34" charset="-122"/>
                <a:cs typeface="+mn-ea"/>
              </a:rPr>
              <a:t>、</a:t>
            </a:r>
            <a:r>
              <a:rPr lang="en-US" altLang="zh-CN" dirty="0">
                <a:solidFill>
                  <a:srgbClr val="404040"/>
                </a:solidFill>
                <a:latin typeface="Arial" panose="020B0604020202020204" pitchFamily="34" charset="0"/>
                <a:ea typeface="微软雅黑" panose="020B0503020204020204" pitchFamily="34" charset="-122"/>
                <a:cs typeface="+mn-ea"/>
              </a:rPr>
              <a:t>above</a:t>
            </a:r>
            <a:r>
              <a:rPr lang="zh-CN" altLang="en-US" dirty="0">
                <a:solidFill>
                  <a:srgbClr val="404040"/>
                </a:solidFill>
                <a:latin typeface="Arial" panose="020B0604020202020204" pitchFamily="34" charset="0"/>
                <a:ea typeface="微软雅黑" panose="020B0503020204020204" pitchFamily="34" charset="-122"/>
                <a:cs typeface="+mn-ea"/>
              </a:rPr>
              <a:t>、</a:t>
            </a:r>
            <a:r>
              <a:rPr lang="en-US" altLang="zh-CN" dirty="0">
                <a:solidFill>
                  <a:srgbClr val="404040"/>
                </a:solidFill>
                <a:latin typeface="Arial" panose="020B0604020202020204" pitchFamily="34" charset="0"/>
                <a:ea typeface="微软雅黑" panose="020B0503020204020204" pitchFamily="34" charset="-122"/>
                <a:cs typeface="+mn-ea"/>
              </a:rPr>
              <a:t>around</a:t>
            </a:r>
            <a:endParaRPr lang="zh-CN" altLang="en-US" dirty="0">
              <a:solidFill>
                <a:srgbClr val="404040"/>
              </a:solidFill>
              <a:latin typeface="Arial" panose="020B0604020202020204" pitchFamily="34" charset="0"/>
              <a:ea typeface="微软雅黑" panose="020B0503020204020204" pitchFamily="34" charset="-122"/>
              <a:cs typeface="+mn-ea"/>
            </a:endParaRPr>
          </a:p>
        </p:txBody>
      </p:sp>
    </p:spTree>
    <p:extLst>
      <p:ext uri="{BB962C8B-B14F-4D97-AF65-F5344CB8AC3E}">
        <p14:creationId xmlns:p14="http://schemas.microsoft.com/office/powerpoint/2010/main" val="1792773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5" name="矩形 4">
            <a:extLst>
              <a:ext uri="{FF2B5EF4-FFF2-40B4-BE49-F238E27FC236}">
                <a16:creationId xmlns:a16="http://schemas.microsoft.com/office/drawing/2014/main" id="{357EBB1D-B6FB-46A8-A5E8-59E35C339499}"/>
              </a:ext>
            </a:extLst>
          </p:cNvPr>
          <p:cNvSpPr/>
          <p:nvPr/>
        </p:nvSpPr>
        <p:spPr>
          <a:xfrm>
            <a:off x="556411" y="1217626"/>
            <a:ext cx="11058415" cy="369332"/>
          </a:xfrm>
          <a:prstGeom prst="rect">
            <a:avLst/>
          </a:prstGeom>
        </p:spPr>
        <p:txBody>
          <a:bodyPr wrap="square">
            <a:spAutoFit/>
          </a:bodyPr>
          <a:lstStyle/>
          <a:p>
            <a:r>
              <a:rPr lang="zh-CN" altLang="en-US" dirty="0">
                <a:solidFill>
                  <a:srgbClr val="404040"/>
                </a:solidFill>
                <a:latin typeface="Arial" panose="020B0604020202020204" pitchFamily="34" charset="0"/>
                <a:ea typeface="微软雅黑" panose="020B0503020204020204" pitchFamily="34" charset="-122"/>
                <a:cs typeface="+mn-ea"/>
              </a:rPr>
              <a:t>在表达物体之间静态空间关系时，</a:t>
            </a:r>
            <a:r>
              <a:rPr lang="zh-CN" altLang="en-US" dirty="0">
                <a:solidFill>
                  <a:schemeClr val="accent1"/>
                </a:solidFill>
                <a:latin typeface="Arial" panose="020B0604020202020204" pitchFamily="34" charset="0"/>
                <a:ea typeface="微软雅黑" panose="020B0503020204020204" pitchFamily="34" charset="-122"/>
                <a:cs typeface="+mn-ea"/>
              </a:rPr>
              <a:t>“上”和</a:t>
            </a:r>
            <a:r>
              <a:rPr lang="en-US" altLang="zh-CN" dirty="0">
                <a:solidFill>
                  <a:schemeClr val="accent1"/>
                </a:solidFill>
                <a:latin typeface="Arial" panose="020B0604020202020204" pitchFamily="34" charset="0"/>
                <a:ea typeface="微软雅黑" panose="020B0503020204020204" pitchFamily="34" charset="-122"/>
                <a:cs typeface="+mn-ea"/>
              </a:rPr>
              <a:t>on</a:t>
            </a:r>
            <a:r>
              <a:rPr lang="zh-CN" altLang="en-US" dirty="0">
                <a:solidFill>
                  <a:srgbClr val="404040"/>
                </a:solidFill>
                <a:latin typeface="Arial" panose="020B0604020202020204" pitchFamily="34" charset="0"/>
                <a:ea typeface="微软雅黑" panose="020B0503020204020204" pitchFamily="34" charset="-122"/>
                <a:cs typeface="+mn-ea"/>
              </a:rPr>
              <a:t>都可以表示</a:t>
            </a:r>
            <a:r>
              <a:rPr lang="zh-CN" altLang="en-US" dirty="0">
                <a:solidFill>
                  <a:schemeClr val="accent1"/>
                </a:solidFill>
                <a:latin typeface="Arial" panose="020B0604020202020204" pitchFamily="34" charset="0"/>
                <a:ea typeface="微软雅黑" panose="020B0503020204020204" pitchFamily="34" charset="-122"/>
                <a:cs typeface="+mn-ea"/>
              </a:rPr>
              <a:t>支撑、附着、黏附、融合、环绕、覆盖</a:t>
            </a:r>
            <a:r>
              <a:rPr lang="zh-CN" altLang="en-US" dirty="0">
                <a:solidFill>
                  <a:srgbClr val="404040"/>
                </a:solidFill>
                <a:latin typeface="Arial" panose="020B0604020202020204" pitchFamily="34" charset="0"/>
                <a:ea typeface="微软雅黑" panose="020B0503020204020204" pitchFamily="34" charset="-122"/>
                <a:cs typeface="+mn-ea"/>
              </a:rPr>
              <a:t>等空间关系。</a:t>
            </a:r>
          </a:p>
        </p:txBody>
      </p:sp>
      <p:sp>
        <p:nvSpPr>
          <p:cNvPr id="3" name="矩形 2">
            <a:extLst>
              <a:ext uri="{FF2B5EF4-FFF2-40B4-BE49-F238E27FC236}">
                <a16:creationId xmlns:a16="http://schemas.microsoft.com/office/drawing/2014/main" id="{03773B7C-DCA7-40A4-9DDB-CDE34EA9EF89}"/>
              </a:ext>
            </a:extLst>
          </p:cNvPr>
          <p:cNvSpPr/>
          <p:nvPr/>
        </p:nvSpPr>
        <p:spPr>
          <a:xfrm>
            <a:off x="556411" y="1943497"/>
            <a:ext cx="10496550" cy="336694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（１）</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支撑</a:t>
            </a:r>
            <a:r>
              <a:rPr lang="en-US" altLang="zh-CN" b="1" dirty="0">
                <a:latin typeface="Arial" panose="020B0604020202020204" pitchFamily="34" charset="0"/>
                <a:ea typeface="微软雅黑" panose="020B0503020204020204" pitchFamily="34" charset="-122"/>
                <a:cs typeface="+mn-ea"/>
              </a:rPr>
              <a:t>】</a:t>
            </a:r>
          </a:p>
          <a:p>
            <a:pPr marL="285750" indent="-285750">
              <a:lnSpc>
                <a:spcPct val="150000"/>
              </a:lnSpc>
              <a:buFont typeface="Arial" panose="020B0604020202020204" pitchFamily="34" charset="0"/>
              <a:buChar char="•"/>
            </a:pPr>
            <a:r>
              <a:rPr lang="en-US" altLang="zh-CN" dirty="0">
                <a:solidFill>
                  <a:srgbClr val="404040"/>
                </a:solidFill>
                <a:latin typeface="Arial" panose="020B0604020202020204" pitchFamily="34" charset="0"/>
                <a:ea typeface="微软雅黑" panose="020B0503020204020204" pitchFamily="34" charset="-122"/>
                <a:cs typeface="+mn-ea"/>
              </a:rPr>
              <a:t>① </a:t>
            </a:r>
            <a:r>
              <a:rPr lang="zh-CN" altLang="en-US" dirty="0">
                <a:solidFill>
                  <a:srgbClr val="404040"/>
                </a:solidFill>
                <a:latin typeface="Arial" panose="020B0604020202020204" pitchFamily="34" charset="0"/>
                <a:ea typeface="微软雅黑" panose="020B0503020204020204" pitchFamily="34" charset="-122"/>
                <a:cs typeface="+mn-ea"/>
              </a:rPr>
              <a:t>翠环和绮霞留在房里收拾</a:t>
            </a:r>
            <a:r>
              <a:rPr lang="zh-CN" altLang="en-US" u="sng" dirty="0">
                <a:solidFill>
                  <a:schemeClr val="accent1"/>
                </a:solidFill>
                <a:latin typeface="Arial" panose="020B0604020202020204" pitchFamily="34" charset="0"/>
                <a:ea typeface="微软雅黑" panose="020B0503020204020204" pitchFamily="34" charset="-122"/>
                <a:cs typeface="+mn-ea"/>
              </a:rPr>
              <a:t>桌上的茶杯</a:t>
            </a:r>
            <a:r>
              <a:rPr lang="zh-CN" altLang="en-US" dirty="0">
                <a:solidFill>
                  <a:srgbClr val="404040"/>
                </a:solidFill>
                <a:latin typeface="Arial" panose="020B0604020202020204" pitchFamily="34" charset="0"/>
                <a:ea typeface="微软雅黑" panose="020B0503020204020204" pitchFamily="34" charset="-122"/>
                <a:cs typeface="+mn-ea"/>
              </a:rPr>
              <a:t>。</a:t>
            </a:r>
            <a:endParaRPr lang="en-US" altLang="zh-CN" dirty="0">
              <a:solidFill>
                <a:srgbClr val="404040"/>
              </a:solidFill>
              <a:latin typeface="Arial" panose="020B0604020202020204" pitchFamily="34" charset="0"/>
              <a:ea typeface="微软雅黑" panose="020B0503020204020204" pitchFamily="34" charset="-122"/>
              <a:cs typeface="+mn-ea"/>
            </a:endParaRPr>
          </a:p>
          <a:p>
            <a:pPr>
              <a:lnSpc>
                <a:spcPct val="150000"/>
              </a:lnSpc>
            </a:pPr>
            <a:r>
              <a:rPr lang="zh-CN" altLang="en-US" dirty="0">
                <a:solidFill>
                  <a:srgbClr val="404040"/>
                </a:solidFill>
                <a:latin typeface="Arial" panose="020B0604020202020204" pitchFamily="34" charset="0"/>
                <a:ea typeface="微软雅黑" panose="020B0503020204020204" pitchFamily="34" charset="-122"/>
                <a:cs typeface="+mn-ea"/>
              </a:rPr>
              <a:t>         </a:t>
            </a:r>
            <a:r>
              <a:rPr lang="en-US" altLang="zh-CN" dirty="0">
                <a:solidFill>
                  <a:srgbClr val="404040"/>
                </a:solidFill>
                <a:latin typeface="Arial" panose="020B0604020202020204" pitchFamily="34" charset="0"/>
                <a:ea typeface="微软雅黑" panose="020B0503020204020204" pitchFamily="34" charset="-122"/>
                <a:cs typeface="+mn-ea"/>
              </a:rPr>
              <a:t>Lucas sets the empty </a:t>
            </a:r>
            <a:r>
              <a:rPr lang="en-US" altLang="zh-CN" u="sng" dirty="0">
                <a:solidFill>
                  <a:schemeClr val="accent1"/>
                </a:solidFill>
                <a:latin typeface="Arial" panose="020B0604020202020204" pitchFamily="34" charset="0"/>
                <a:ea typeface="微软雅黑" panose="020B0503020204020204" pitchFamily="34" charset="-122"/>
                <a:cs typeface="+mn-ea"/>
              </a:rPr>
              <a:t>cup on the table</a:t>
            </a:r>
            <a:r>
              <a:rPr lang="en-US" altLang="zh-CN" dirty="0">
                <a:solidFill>
                  <a:srgbClr val="404040"/>
                </a:solidFill>
                <a:latin typeface="Arial" panose="020B0604020202020204" pitchFamily="34" charset="0"/>
                <a:ea typeface="微软雅黑" panose="020B0503020204020204" pitchFamily="34" charset="-122"/>
                <a:cs typeface="+mn-ea"/>
              </a:rPr>
              <a:t>.</a:t>
            </a:r>
          </a:p>
          <a:p>
            <a:pPr marL="285750" indent="-285750">
              <a:lnSpc>
                <a:spcPct val="150000"/>
              </a:lnSpc>
              <a:buFont typeface="Arial" panose="020B0604020202020204" pitchFamily="34" charset="0"/>
              <a:buChar char="•"/>
            </a:pPr>
            <a:r>
              <a:rPr lang="zh-CN" altLang="en-US" dirty="0">
                <a:solidFill>
                  <a:srgbClr val="404040"/>
                </a:solidFill>
                <a:latin typeface="Arial" panose="020B0604020202020204" pitchFamily="34" charset="0"/>
                <a:ea typeface="微软雅黑" panose="020B0503020204020204" pitchFamily="34" charset="-122"/>
                <a:cs typeface="+mn-ea"/>
              </a:rPr>
              <a:t>支撑的特征：</a:t>
            </a:r>
            <a:r>
              <a:rPr lang="zh-CN" altLang="en-US" dirty="0">
                <a:solidFill>
                  <a:schemeClr val="accent1"/>
                </a:solidFill>
                <a:latin typeface="Arial" panose="020B0604020202020204" pitchFamily="34" charset="0"/>
                <a:ea typeface="微软雅黑" panose="020B0503020204020204" pitchFamily="34" charset="-122"/>
                <a:cs typeface="+mn-ea"/>
              </a:rPr>
              <a:t>图形和背景有接触，由于背景的作用力，使图形保持某种状态。</a:t>
            </a:r>
            <a:endParaRPr lang="en-US" altLang="zh-CN" dirty="0">
              <a:solidFill>
                <a:schemeClr val="accent1"/>
              </a:solidFill>
              <a:latin typeface="Arial" panose="020B0604020202020204" pitchFamily="34" charset="0"/>
              <a:ea typeface="微软雅黑" panose="020B0503020204020204" pitchFamily="34" charset="-122"/>
              <a:cs typeface="+mn-ea"/>
            </a:endParaRPr>
          </a:p>
          <a:p>
            <a:pPr marL="285750" indent="-285750">
              <a:lnSpc>
                <a:spcPct val="150000"/>
              </a:lnSpc>
              <a:buFont typeface="Arial" panose="020B0604020202020204" pitchFamily="34" charset="0"/>
              <a:buChar char="•"/>
            </a:pPr>
            <a:endParaRPr lang="en-US" altLang="zh-CN" dirty="0">
              <a:solidFill>
                <a:srgbClr val="404040"/>
              </a:solidFill>
              <a:latin typeface="Arial" panose="020B0604020202020204" pitchFamily="34" charset="0"/>
              <a:ea typeface="微软雅黑" panose="020B0503020204020204" pitchFamily="34" charset="-122"/>
              <a:cs typeface="+mn-ea"/>
            </a:endParaRPr>
          </a:p>
          <a:p>
            <a:pPr marL="285750" indent="-285750">
              <a:lnSpc>
                <a:spcPct val="150000"/>
              </a:lnSpc>
              <a:buFont typeface="Arial" panose="020B0604020202020204" pitchFamily="34" charset="0"/>
              <a:buChar char="•"/>
            </a:pPr>
            <a:r>
              <a:rPr lang="zh-CN" altLang="en-US" dirty="0">
                <a:solidFill>
                  <a:srgbClr val="404040"/>
                </a:solidFill>
                <a:latin typeface="Arial" panose="020B0604020202020204" pitchFamily="34" charset="0"/>
                <a:ea typeface="微软雅黑" panose="020B0503020204020204" pitchFamily="34" charset="-122"/>
                <a:cs typeface="+mn-ea"/>
              </a:rPr>
              <a:t>屋顶上的人</a:t>
            </a:r>
            <a:r>
              <a:rPr lang="en-US" altLang="zh-CN" dirty="0">
                <a:solidFill>
                  <a:srgbClr val="404040"/>
                </a:solidFill>
                <a:latin typeface="Arial" panose="020B0604020202020204" pitchFamily="34" charset="0"/>
                <a:ea typeface="微软雅黑" panose="020B0503020204020204" pitchFamily="34" charset="-122"/>
                <a:cs typeface="+mn-ea"/>
              </a:rPr>
              <a:t>/ man on roof</a:t>
            </a:r>
          </a:p>
          <a:p>
            <a:pPr marL="285750" indent="-285750">
              <a:lnSpc>
                <a:spcPct val="150000"/>
              </a:lnSpc>
              <a:buFont typeface="Arial" panose="020B0604020202020204" pitchFamily="34" charset="0"/>
              <a:buChar char="•"/>
            </a:pPr>
            <a:r>
              <a:rPr lang="zh-CN" altLang="en-US" dirty="0">
                <a:solidFill>
                  <a:srgbClr val="404040"/>
                </a:solidFill>
                <a:latin typeface="Arial" panose="020B0604020202020204" pitchFamily="34" charset="0"/>
                <a:ea typeface="微软雅黑" panose="020B0503020204020204" pitchFamily="34" charset="-122"/>
                <a:cs typeface="+mn-ea"/>
              </a:rPr>
              <a:t>书架上的书</a:t>
            </a:r>
            <a:r>
              <a:rPr lang="en-US" altLang="zh-CN" dirty="0">
                <a:solidFill>
                  <a:srgbClr val="404040"/>
                </a:solidFill>
                <a:latin typeface="Arial" panose="020B0604020202020204" pitchFamily="34" charset="0"/>
                <a:ea typeface="微软雅黑" panose="020B0503020204020204" pitchFamily="34" charset="-122"/>
                <a:cs typeface="+mn-ea"/>
              </a:rPr>
              <a:t>/ book on shelf</a:t>
            </a:r>
          </a:p>
          <a:p>
            <a:pPr marL="285750" indent="-285750">
              <a:lnSpc>
                <a:spcPct val="150000"/>
              </a:lnSpc>
              <a:buFont typeface="Arial" panose="020B0604020202020204" pitchFamily="34" charset="0"/>
              <a:buChar char="•"/>
            </a:pPr>
            <a:r>
              <a:rPr lang="zh-CN" altLang="en-US" dirty="0">
                <a:solidFill>
                  <a:srgbClr val="404040"/>
                </a:solidFill>
                <a:latin typeface="Arial" panose="020B0604020202020204" pitchFamily="34" charset="0"/>
                <a:ea typeface="微软雅黑" panose="020B0503020204020204" pitchFamily="34" charset="-122"/>
                <a:cs typeface="+mn-ea"/>
              </a:rPr>
              <a:t>沙发上的孩子</a:t>
            </a:r>
            <a:r>
              <a:rPr lang="en-US" altLang="zh-CN" dirty="0">
                <a:solidFill>
                  <a:srgbClr val="404040"/>
                </a:solidFill>
                <a:latin typeface="Arial" panose="020B0604020202020204" pitchFamily="34" charset="0"/>
                <a:ea typeface="微软雅黑" panose="020B0503020204020204" pitchFamily="34" charset="-122"/>
                <a:cs typeface="+mn-ea"/>
              </a:rPr>
              <a:t>/ child on sofa</a:t>
            </a:r>
            <a:endParaRPr lang="zh-CN" altLang="en-US" dirty="0">
              <a:solidFill>
                <a:srgbClr val="404040"/>
              </a:solidFill>
              <a:latin typeface="Arial" panose="020B0604020202020204" pitchFamily="34" charset="0"/>
              <a:ea typeface="微软雅黑" panose="020B0503020204020204" pitchFamily="34" charset="-122"/>
              <a:cs typeface="+mn-ea"/>
            </a:endParaRPr>
          </a:p>
        </p:txBody>
      </p:sp>
      <p:sp>
        <p:nvSpPr>
          <p:cNvPr id="6" name="矩形 5">
            <a:extLst>
              <a:ext uri="{FF2B5EF4-FFF2-40B4-BE49-F238E27FC236}">
                <a16:creationId xmlns:a16="http://schemas.microsoft.com/office/drawing/2014/main" id="{AF19FF6E-4CE3-47D3-9C2A-DCE98050EF96}"/>
              </a:ext>
            </a:extLst>
          </p:cNvPr>
          <p:cNvSpPr/>
          <p:nvPr/>
        </p:nvSpPr>
        <p:spPr>
          <a:xfrm>
            <a:off x="882032" y="4078386"/>
            <a:ext cx="3050697" cy="123205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338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442913" y="998062"/>
            <a:ext cx="10202118" cy="585993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（２）</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附着</a:t>
            </a:r>
            <a:r>
              <a:rPr lang="en-US" altLang="zh-CN" b="1" dirty="0">
                <a:latin typeface="Arial" panose="020B0604020202020204" pitchFamily="34" charset="0"/>
                <a:ea typeface="微软雅黑" panose="020B0503020204020204" pitchFamily="34" charset="-122"/>
                <a:cs typeface="+mn-ea"/>
              </a:rPr>
              <a:t>】 </a:t>
            </a:r>
          </a:p>
          <a:p>
            <a:pPr marL="285750" indent="-285750">
              <a:lnSpc>
                <a:spcPct val="150000"/>
              </a:lnSpc>
              <a:buFont typeface="Arial" panose="020B0604020202020204" pitchFamily="34" charset="0"/>
              <a:buChar char="•"/>
            </a:pPr>
            <a:r>
              <a:rPr lang="en-US" altLang="zh-CN" dirty="0"/>
              <a:t>② </a:t>
            </a:r>
            <a:r>
              <a:rPr lang="zh-CN" altLang="en-US" dirty="0"/>
              <a:t>他老望着</a:t>
            </a:r>
            <a:r>
              <a:rPr lang="zh-CN" altLang="en-US" u="sng" dirty="0">
                <a:solidFill>
                  <a:schemeClr val="accent1"/>
                </a:solidFill>
              </a:rPr>
              <a:t>天花板上的苍蝇</a:t>
            </a:r>
            <a:r>
              <a:rPr lang="zh-CN" altLang="en-US" dirty="0"/>
              <a:t>，把拳头捶着旁边的孩子，推在地下； </a:t>
            </a:r>
            <a:endParaRPr lang="en-US" altLang="zh-CN" dirty="0"/>
          </a:p>
          <a:p>
            <a:pPr marL="285750" indent="-285750">
              <a:lnSpc>
                <a:spcPct val="150000"/>
              </a:lnSpc>
              <a:buFont typeface="Arial" panose="020B0604020202020204" pitchFamily="34" charset="0"/>
              <a:buChar char="•"/>
            </a:pPr>
            <a:r>
              <a:rPr lang="en-US" altLang="zh-CN" dirty="0"/>
              <a:t>Inman could cock back on the chair’s hind legs and count the </a:t>
            </a:r>
            <a:r>
              <a:rPr lang="en-US" altLang="zh-CN" u="sng" dirty="0">
                <a:solidFill>
                  <a:schemeClr val="accent1"/>
                </a:solidFill>
              </a:rPr>
              <a:t>flies on the ceiling.</a:t>
            </a:r>
            <a:r>
              <a:rPr lang="zh-CN" altLang="en-US" dirty="0"/>
              <a:t> </a:t>
            </a:r>
            <a:endParaRPr lang="en-US" altLang="zh-CN" dirty="0"/>
          </a:p>
          <a:p>
            <a:pPr marL="285750" indent="-285750">
              <a:lnSpc>
                <a:spcPct val="150000"/>
              </a:lnSpc>
              <a:buFont typeface="Arial" panose="020B0604020202020204" pitchFamily="34" charset="0"/>
              <a:buChar char="•"/>
            </a:pPr>
            <a:r>
              <a:rPr lang="zh-CN" altLang="en-US" dirty="0">
                <a:highlight>
                  <a:srgbClr val="F5E5E5"/>
                </a:highlight>
              </a:rPr>
              <a:t>水平附着</a:t>
            </a:r>
            <a:r>
              <a:rPr lang="en-US" altLang="zh-CN" dirty="0">
                <a:highlight>
                  <a:srgbClr val="F5E5E5"/>
                </a:highlight>
              </a:rPr>
              <a:t>vs</a:t>
            </a:r>
            <a:r>
              <a:rPr lang="zh-CN" altLang="en-US" dirty="0">
                <a:highlight>
                  <a:srgbClr val="F5E5E5"/>
                </a:highlight>
              </a:rPr>
              <a:t>支撑</a:t>
            </a:r>
            <a:r>
              <a:rPr lang="zh-CN" altLang="en-US" dirty="0"/>
              <a:t>：</a:t>
            </a:r>
            <a:r>
              <a:rPr lang="zh-CN" altLang="en-US" dirty="0">
                <a:solidFill>
                  <a:schemeClr val="accent1"/>
                </a:solidFill>
              </a:rPr>
              <a:t>图形和背景的相对空间位置正好相反</a:t>
            </a:r>
            <a:r>
              <a:rPr lang="zh-CN" altLang="en-US" dirty="0"/>
              <a:t>，</a:t>
            </a:r>
            <a:r>
              <a:rPr lang="zh-CN" altLang="en-US" dirty="0">
                <a:solidFill>
                  <a:schemeClr val="accent1"/>
                </a:solidFill>
              </a:rPr>
              <a:t>支撑</a:t>
            </a:r>
            <a:r>
              <a:rPr lang="zh-CN" altLang="en-US" dirty="0"/>
              <a:t>关系的图形在上，背景在下，而</a:t>
            </a:r>
            <a:r>
              <a:rPr lang="zh-CN" altLang="en-US" dirty="0">
                <a:solidFill>
                  <a:schemeClr val="accent1"/>
                </a:solidFill>
              </a:rPr>
              <a:t>水平</a:t>
            </a:r>
            <a:r>
              <a:rPr lang="zh-CN" altLang="en-US" dirty="0"/>
              <a:t>附着关系的图形在下，背景在上。</a:t>
            </a:r>
            <a:endParaRPr lang="en-US" altLang="zh-CN" dirty="0"/>
          </a:p>
          <a:p>
            <a:pPr marL="285750" indent="-285750">
              <a:lnSpc>
                <a:spcPct val="150000"/>
              </a:lnSpc>
              <a:buFont typeface="Arial" panose="020B0604020202020204" pitchFamily="34" charset="0"/>
              <a:buChar char="•"/>
            </a:pPr>
            <a:r>
              <a:rPr lang="zh-CN" altLang="en-US" dirty="0"/>
              <a:t>天花板上的小虫</a:t>
            </a:r>
            <a:r>
              <a:rPr lang="en-US" altLang="zh-CN" dirty="0"/>
              <a:t>/ insects on ceiling</a:t>
            </a:r>
          </a:p>
          <a:p>
            <a:pPr marL="285750" indent="-285750">
              <a:lnSpc>
                <a:spcPct val="150000"/>
              </a:lnSpc>
              <a:buFont typeface="Arial" panose="020B0604020202020204" pitchFamily="34" charset="0"/>
              <a:buChar char="•"/>
            </a:pPr>
            <a:r>
              <a:rPr lang="zh-CN" altLang="en-US" dirty="0"/>
              <a:t>天花板上的蜘蛛网</a:t>
            </a:r>
            <a:r>
              <a:rPr lang="en-US" altLang="zh-CN" dirty="0"/>
              <a:t>/ cobweb on ceiling</a:t>
            </a:r>
          </a:p>
          <a:p>
            <a:pPr marL="285750" indent="-285750">
              <a:lnSpc>
                <a:spcPct val="150000"/>
              </a:lnSpc>
              <a:buFont typeface="Arial" panose="020B0604020202020204" pitchFamily="34" charset="0"/>
              <a:buChar char="•"/>
            </a:pPr>
            <a:r>
              <a:rPr lang="zh-CN" altLang="en-US" dirty="0"/>
              <a:t>天花板上的灯</a:t>
            </a:r>
            <a:r>
              <a:rPr lang="en-US" altLang="zh-CN" dirty="0"/>
              <a:t>/ lights on ceiling</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③ 他往出走时，忍不住朝</a:t>
            </a:r>
            <a:r>
              <a:rPr lang="zh-CN" altLang="en-US" u="sng" dirty="0">
                <a:solidFill>
                  <a:schemeClr val="accent1"/>
                </a:solidFill>
              </a:rPr>
              <a:t>墙上的相框</a:t>
            </a:r>
            <a:r>
              <a:rPr lang="zh-CN" altLang="en-US" dirty="0"/>
              <a:t>里瞥了一眼。 </a:t>
            </a:r>
            <a:endParaRPr lang="en-US" altLang="zh-CN" dirty="0"/>
          </a:p>
          <a:p>
            <a:pPr>
              <a:lnSpc>
                <a:spcPct val="150000"/>
              </a:lnSpc>
            </a:pPr>
            <a:r>
              <a:rPr lang="en-US" altLang="zh-CN" dirty="0"/>
              <a:t>     The sheet music still hangs in a </a:t>
            </a:r>
            <a:r>
              <a:rPr lang="en-US" altLang="zh-CN" u="sng" dirty="0">
                <a:solidFill>
                  <a:schemeClr val="accent1"/>
                </a:solidFill>
              </a:rPr>
              <a:t>frame on their wall</a:t>
            </a:r>
            <a:r>
              <a:rPr lang="en-US" altLang="zh-CN" dirty="0"/>
              <a:t>.</a:t>
            </a:r>
          </a:p>
          <a:p>
            <a:pPr marL="285750" indent="-285750">
              <a:lnSpc>
                <a:spcPct val="150000"/>
              </a:lnSpc>
              <a:buFont typeface="Arial" panose="020B0604020202020204" pitchFamily="34" charset="0"/>
              <a:buChar char="•"/>
            </a:pPr>
            <a:r>
              <a:rPr lang="zh-CN" altLang="en-US" dirty="0"/>
              <a:t>墙上的挂钟</a:t>
            </a:r>
            <a:r>
              <a:rPr lang="en-US" altLang="zh-CN" dirty="0"/>
              <a:t>/ clock on wall</a:t>
            </a:r>
          </a:p>
          <a:p>
            <a:pPr marL="285750" indent="-285750">
              <a:lnSpc>
                <a:spcPct val="150000"/>
              </a:lnSpc>
              <a:buFont typeface="Arial" panose="020B0604020202020204" pitchFamily="34" charset="0"/>
              <a:buChar char="•"/>
            </a:pPr>
            <a:r>
              <a:rPr lang="zh-CN" altLang="en-US" dirty="0"/>
              <a:t>墙上的画</a:t>
            </a:r>
            <a:r>
              <a:rPr lang="en-US" altLang="zh-CN" dirty="0"/>
              <a:t>/</a:t>
            </a:r>
            <a:r>
              <a:rPr lang="zh-CN" altLang="en-US" dirty="0"/>
              <a:t> </a:t>
            </a:r>
            <a:r>
              <a:rPr lang="en-US" altLang="zh-CN" dirty="0"/>
              <a:t>picture</a:t>
            </a:r>
            <a:r>
              <a:rPr lang="zh-CN" altLang="en-US" dirty="0"/>
              <a:t> </a:t>
            </a:r>
            <a:r>
              <a:rPr lang="en-US" altLang="zh-CN" dirty="0"/>
              <a:t>on</a:t>
            </a:r>
            <a:r>
              <a:rPr lang="zh-CN" altLang="en-US" dirty="0"/>
              <a:t> </a:t>
            </a:r>
            <a:r>
              <a:rPr lang="en-US" altLang="zh-CN" dirty="0"/>
              <a:t>wall</a:t>
            </a:r>
          </a:p>
          <a:p>
            <a:pPr marL="285750" indent="-285750">
              <a:lnSpc>
                <a:spcPct val="150000"/>
              </a:lnSpc>
              <a:buFont typeface="Arial" panose="020B0604020202020204" pitchFamily="34" charset="0"/>
              <a:buChar char="•"/>
            </a:pPr>
            <a:r>
              <a:rPr lang="zh-CN" altLang="en-US" dirty="0"/>
              <a:t>门上的把手</a:t>
            </a:r>
            <a:r>
              <a:rPr lang="en-US" altLang="zh-CN" dirty="0"/>
              <a:t>/ handle on the door</a:t>
            </a:r>
            <a:endParaRPr lang="zh-CN" altLang="en-US" dirty="0"/>
          </a:p>
        </p:txBody>
      </p:sp>
      <p:sp>
        <p:nvSpPr>
          <p:cNvPr id="5" name="文本框 4">
            <a:extLst>
              <a:ext uri="{FF2B5EF4-FFF2-40B4-BE49-F238E27FC236}">
                <a16:creationId xmlns:a16="http://schemas.microsoft.com/office/drawing/2014/main" id="{BB0CC352-487A-4CB8-B9BF-B39E9242E4BC}"/>
              </a:ext>
            </a:extLst>
          </p:cNvPr>
          <p:cNvSpPr txBox="1"/>
          <p:nvPr/>
        </p:nvSpPr>
        <p:spPr>
          <a:xfrm>
            <a:off x="8420538" y="1384860"/>
            <a:ext cx="1850982" cy="400110"/>
          </a:xfrm>
          <a:prstGeom prst="rect">
            <a:avLst/>
          </a:prstGeom>
          <a:solidFill>
            <a:schemeClr val="accent4"/>
          </a:solidFill>
          <a:ln>
            <a:solidFill>
              <a:schemeClr val="tx1"/>
            </a:solidFill>
            <a:prstDash val="sysDot"/>
          </a:ln>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水平附着</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文本框 5">
            <a:extLst>
              <a:ext uri="{FF2B5EF4-FFF2-40B4-BE49-F238E27FC236}">
                <a16:creationId xmlns:a16="http://schemas.microsoft.com/office/drawing/2014/main" id="{8C9CD5C5-1CA0-465A-8405-DAA8483D0E28}"/>
              </a:ext>
            </a:extLst>
          </p:cNvPr>
          <p:cNvSpPr txBox="1"/>
          <p:nvPr/>
        </p:nvSpPr>
        <p:spPr>
          <a:xfrm>
            <a:off x="8526409" y="4672921"/>
            <a:ext cx="1850982" cy="400110"/>
          </a:xfrm>
          <a:prstGeom prst="rect">
            <a:avLst/>
          </a:prstGeom>
          <a:solidFill>
            <a:schemeClr val="accent4"/>
          </a:solidFill>
          <a:ln>
            <a:solidFill>
              <a:schemeClr val="tx1"/>
            </a:solidFill>
            <a:prstDash val="sysDot"/>
          </a:ln>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垂直附着</a:t>
            </a:r>
            <a:endParaRPr lang="en-US" altLang="zh-CN"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6">
            <a:extLst>
              <a:ext uri="{FF2B5EF4-FFF2-40B4-BE49-F238E27FC236}">
                <a16:creationId xmlns:a16="http://schemas.microsoft.com/office/drawing/2014/main" id="{0A16A621-5882-4E20-84D0-DD89910E846C}"/>
              </a:ext>
            </a:extLst>
          </p:cNvPr>
          <p:cNvSpPr/>
          <p:nvPr/>
        </p:nvSpPr>
        <p:spPr>
          <a:xfrm>
            <a:off x="760651" y="3139710"/>
            <a:ext cx="4046018" cy="123205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1FE9A50-6022-4EE0-A899-2E3307DB696F}"/>
              </a:ext>
            </a:extLst>
          </p:cNvPr>
          <p:cNvSpPr/>
          <p:nvPr/>
        </p:nvSpPr>
        <p:spPr>
          <a:xfrm>
            <a:off x="760651" y="5625942"/>
            <a:ext cx="3600956" cy="123205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8B2B01A-573A-4B37-9327-C758524D487E}"/>
              </a:ext>
            </a:extLst>
          </p:cNvPr>
          <p:cNvSpPr/>
          <p:nvPr/>
        </p:nvSpPr>
        <p:spPr>
          <a:xfrm>
            <a:off x="9903458" y="2688468"/>
            <a:ext cx="2118622" cy="1754326"/>
          </a:xfrm>
          <a:prstGeom prst="rect">
            <a:avLst/>
          </a:prstGeom>
        </p:spPr>
        <p:txBody>
          <a:bodyPr wrap="square">
            <a:spAutoFit/>
          </a:bodyPr>
          <a:lstStyle/>
          <a:p>
            <a:r>
              <a:rPr lang="zh-CN" altLang="en-US" kern="0" dirty="0">
                <a:solidFill>
                  <a:srgbClr val="953735"/>
                </a:solidFill>
                <a:latin typeface="宋体" panose="02010600030101010101" pitchFamily="2" charset="-122"/>
                <a:ea typeface="宋体" panose="02010600030101010101" pitchFamily="2" charset="-122"/>
              </a:rPr>
              <a:t>水平附着和垂直附着的区别？ </a:t>
            </a:r>
            <a:endParaRPr lang="zh-CN" altLang="en-US" dirty="0"/>
          </a:p>
          <a:p>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天花板上的苍蝇</a:t>
            </a:r>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和</a:t>
            </a:r>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墙上的相框</a:t>
            </a:r>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都是垂直于</a:t>
            </a:r>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背景</a:t>
            </a:r>
            <a:r>
              <a:rPr lang="en-US" altLang="zh-CN" kern="0" dirty="0">
                <a:solidFill>
                  <a:srgbClr val="953735"/>
                </a:solidFill>
                <a:latin typeface="宋体" panose="02010600030101010101" pitchFamily="2" charset="-122"/>
                <a:ea typeface="宋体" panose="02010600030101010101" pitchFamily="2" charset="-122"/>
              </a:rPr>
              <a:t>]</a:t>
            </a:r>
            <a:r>
              <a:rPr lang="zh-CN" altLang="en-US" kern="0" dirty="0">
                <a:solidFill>
                  <a:srgbClr val="953735"/>
                </a:solidFill>
                <a:latin typeface="宋体" panose="02010600030101010101" pitchFamily="2" charset="-122"/>
                <a:ea typeface="宋体" panose="02010600030101010101" pitchFamily="2" charset="-122"/>
              </a:rPr>
              <a:t>表面</a:t>
            </a:r>
            <a:endParaRPr lang="zh-CN" altLang="en-US" dirty="0"/>
          </a:p>
        </p:txBody>
      </p:sp>
    </p:spTree>
    <p:extLst>
      <p:ext uri="{BB962C8B-B14F-4D97-AF65-F5344CB8AC3E}">
        <p14:creationId xmlns:p14="http://schemas.microsoft.com/office/powerpoint/2010/main" val="1994311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658182" y="1442313"/>
            <a:ext cx="952500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（３）</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黏附</a:t>
            </a:r>
            <a:r>
              <a:rPr lang="en-US" altLang="zh-CN" b="1" dirty="0">
                <a:latin typeface="Arial" panose="020B0604020202020204" pitchFamily="34" charset="0"/>
                <a:ea typeface="微软雅黑" panose="020B0503020204020204" pitchFamily="34" charset="-122"/>
                <a:cs typeface="+mn-ea"/>
              </a:rPr>
              <a:t>】</a:t>
            </a:r>
          </a:p>
          <a:p>
            <a:pPr marL="285750" indent="-285750">
              <a:lnSpc>
                <a:spcPct val="150000"/>
              </a:lnSpc>
              <a:buFont typeface="Arial" panose="020B0604020202020204" pitchFamily="34" charset="0"/>
              <a:buChar char="•"/>
            </a:pPr>
            <a:r>
              <a:rPr lang="en-US" altLang="zh-CN" dirty="0"/>
              <a:t> ④ </a:t>
            </a:r>
            <a:r>
              <a:rPr lang="zh-CN" altLang="en-US" dirty="0"/>
              <a:t>两边有通往地窖的门，</a:t>
            </a:r>
            <a:r>
              <a:rPr lang="zh-CN" altLang="en-US" u="sng" dirty="0">
                <a:solidFill>
                  <a:schemeClr val="accent1"/>
                </a:solidFill>
              </a:rPr>
              <a:t>门上的油漆斑驳</a:t>
            </a:r>
            <a:r>
              <a:rPr lang="zh-CN" altLang="en-US" dirty="0"/>
              <a:t>，急需修补的样子。</a:t>
            </a:r>
            <a:endParaRPr lang="en-US" altLang="zh-CN" dirty="0"/>
          </a:p>
          <a:p>
            <a:pPr marL="285750" indent="-285750">
              <a:lnSpc>
                <a:spcPct val="150000"/>
              </a:lnSpc>
              <a:buFont typeface="Arial" panose="020B0604020202020204" pitchFamily="34" charset="0"/>
              <a:buChar char="•"/>
            </a:pPr>
            <a:r>
              <a:rPr lang="en-US" altLang="zh-CN" dirty="0"/>
              <a:t>The thick </a:t>
            </a:r>
            <a:r>
              <a:rPr lang="en-US" altLang="zh-CN" u="sng" dirty="0">
                <a:solidFill>
                  <a:schemeClr val="accent1"/>
                </a:solidFill>
              </a:rPr>
              <a:t>paint on the door </a:t>
            </a:r>
            <a:r>
              <a:rPr lang="en-US" altLang="zh-CN" dirty="0"/>
              <a:t>was cracked and the window glass was dirty.</a:t>
            </a:r>
          </a:p>
          <a:p>
            <a:pPr marL="285750" indent="-285750">
              <a:lnSpc>
                <a:spcPct val="150000"/>
              </a:lnSpc>
              <a:buFont typeface="Arial" panose="020B0604020202020204" pitchFamily="34" charset="0"/>
              <a:buChar char="•"/>
            </a:pPr>
            <a:r>
              <a:rPr lang="zh-CN" altLang="en-US" dirty="0">
                <a:highlight>
                  <a:srgbClr val="F5E5E5"/>
                </a:highlight>
              </a:rPr>
              <a:t>黏附的特征</a:t>
            </a:r>
            <a:r>
              <a:rPr lang="zh-CN" altLang="en-US" dirty="0"/>
              <a:t>：图形和背景紧密接触，它比附着关系更紧密。</a:t>
            </a:r>
            <a:endParaRPr lang="en-US" altLang="zh-CN" dirty="0"/>
          </a:p>
          <a:p>
            <a:pPr marL="285750" indent="-285750">
              <a:lnSpc>
                <a:spcPct val="150000"/>
              </a:lnSpc>
              <a:buFont typeface="Arial" panose="020B0604020202020204" pitchFamily="34" charset="0"/>
              <a:buChar char="•"/>
            </a:pPr>
            <a:r>
              <a:rPr lang="zh-CN" altLang="en-US" dirty="0"/>
              <a:t>刀上的奶油</a:t>
            </a:r>
            <a:r>
              <a:rPr lang="en-US" altLang="zh-CN" dirty="0"/>
              <a:t>/ butter on knife</a:t>
            </a:r>
          </a:p>
          <a:p>
            <a:pPr marL="285750" indent="-285750">
              <a:lnSpc>
                <a:spcPct val="150000"/>
              </a:lnSpc>
              <a:buFont typeface="Arial" panose="020B0604020202020204" pitchFamily="34" charset="0"/>
              <a:buChar char="•"/>
            </a:pPr>
            <a:r>
              <a:rPr lang="zh-CN" altLang="en-US" dirty="0"/>
              <a:t>腿上的绷带</a:t>
            </a:r>
            <a:r>
              <a:rPr lang="en-US" altLang="zh-CN" dirty="0"/>
              <a:t>/ </a:t>
            </a:r>
            <a:r>
              <a:rPr lang="en-US" altLang="zh-CN" dirty="0" err="1"/>
              <a:t>bandaid</a:t>
            </a:r>
            <a:r>
              <a:rPr lang="en-US" altLang="zh-CN" dirty="0"/>
              <a:t> on leg</a:t>
            </a:r>
          </a:p>
          <a:p>
            <a:pPr marL="285750" indent="-285750">
              <a:lnSpc>
                <a:spcPct val="150000"/>
              </a:lnSpc>
              <a:buFont typeface="Arial" panose="020B0604020202020204" pitchFamily="34" charset="0"/>
              <a:buChar char="•"/>
            </a:pPr>
            <a:endParaRPr lang="zh-CN" altLang="en-US" dirty="0"/>
          </a:p>
        </p:txBody>
      </p:sp>
      <p:sp>
        <p:nvSpPr>
          <p:cNvPr id="5" name="矩形 4">
            <a:extLst>
              <a:ext uri="{FF2B5EF4-FFF2-40B4-BE49-F238E27FC236}">
                <a16:creationId xmlns:a16="http://schemas.microsoft.com/office/drawing/2014/main" id="{36C3347A-45C1-4FAD-AAFF-44383FEEDCAA}"/>
              </a:ext>
            </a:extLst>
          </p:cNvPr>
          <p:cNvSpPr/>
          <p:nvPr/>
        </p:nvSpPr>
        <p:spPr>
          <a:xfrm>
            <a:off x="954860" y="3193521"/>
            <a:ext cx="3172078" cy="763481"/>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08717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577261" y="1142911"/>
            <a:ext cx="9525000" cy="3782446"/>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（４）</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融合</a:t>
            </a:r>
            <a:r>
              <a:rPr lang="en-US" altLang="zh-CN" b="1" dirty="0">
                <a:latin typeface="Arial" panose="020B0604020202020204" pitchFamily="34" charset="0"/>
                <a:ea typeface="微软雅黑" panose="020B0503020204020204" pitchFamily="34" charset="-122"/>
                <a:cs typeface="+mn-ea"/>
              </a:rPr>
              <a:t>】 </a:t>
            </a:r>
          </a:p>
          <a:p>
            <a:pPr marL="285750" indent="-285750">
              <a:lnSpc>
                <a:spcPct val="150000"/>
              </a:lnSpc>
              <a:buFont typeface="Arial" panose="020B0604020202020204" pitchFamily="34" charset="0"/>
              <a:buChar char="•"/>
            </a:pPr>
            <a:r>
              <a:rPr lang="en-US" altLang="zh-CN" dirty="0"/>
              <a:t>⑤ </a:t>
            </a:r>
            <a:r>
              <a:rPr lang="zh-CN" altLang="en-US" dirty="0"/>
              <a:t>和夫忍着疼给自己</a:t>
            </a:r>
            <a:r>
              <a:rPr lang="zh-CN" altLang="en-US" u="sng" dirty="0">
                <a:solidFill>
                  <a:schemeClr val="accent1"/>
                </a:solidFill>
              </a:rPr>
              <a:t>腿上的伤口</a:t>
            </a:r>
            <a:r>
              <a:rPr lang="zh-CN" altLang="en-US" dirty="0"/>
              <a:t>消毒，然后涂上难闻的药膏。 </a:t>
            </a:r>
            <a:endParaRPr lang="en-US" altLang="zh-CN" dirty="0"/>
          </a:p>
          <a:p>
            <a:pPr marL="285750" indent="-285750">
              <a:lnSpc>
                <a:spcPct val="150000"/>
              </a:lnSpc>
              <a:buFont typeface="Arial" panose="020B0604020202020204" pitchFamily="34" charset="0"/>
              <a:buChar char="•"/>
            </a:pPr>
            <a:r>
              <a:rPr lang="en-US" altLang="zh-CN" dirty="0"/>
              <a:t>Ensign </a:t>
            </a:r>
            <a:r>
              <a:rPr lang="en-US" altLang="zh-CN" dirty="0" err="1"/>
              <a:t>Tannaka</a:t>
            </a:r>
            <a:r>
              <a:rPr lang="en-US" altLang="zh-CN" dirty="0"/>
              <a:t> has a bad </a:t>
            </a:r>
            <a:r>
              <a:rPr lang="en-US" altLang="zh-CN" u="sng" dirty="0">
                <a:solidFill>
                  <a:schemeClr val="accent1"/>
                </a:solidFill>
              </a:rPr>
              <a:t>wound on his leg</a:t>
            </a:r>
            <a:r>
              <a:rPr lang="en-US" altLang="zh-CN" dirty="0"/>
              <a:t>, but Ms. Ishikawa appears uninjured.</a:t>
            </a:r>
            <a:r>
              <a:rPr lang="zh-CN" altLang="en-US" dirty="0"/>
              <a:t> </a:t>
            </a:r>
            <a:endParaRPr lang="en-US" altLang="zh-CN" dirty="0"/>
          </a:p>
          <a:p>
            <a:pPr marL="285750" indent="-285750">
              <a:lnSpc>
                <a:spcPct val="150000"/>
              </a:lnSpc>
              <a:buFont typeface="Arial" panose="020B0604020202020204" pitchFamily="34" charset="0"/>
              <a:buChar char="•"/>
            </a:pPr>
            <a:r>
              <a:rPr lang="zh-CN" altLang="en-US" dirty="0">
                <a:highlight>
                  <a:srgbClr val="F5E5E5"/>
                </a:highlight>
              </a:rPr>
              <a:t>融合关系</a:t>
            </a:r>
            <a:r>
              <a:rPr lang="zh-CN" altLang="en-US" dirty="0"/>
              <a:t>：图形和背景是部分与整体的关系，二者融为一体。</a:t>
            </a:r>
            <a:endParaRPr lang="en-US" altLang="zh-CN" dirty="0"/>
          </a:p>
          <a:p>
            <a:pPr marL="285750" indent="-285750">
              <a:lnSpc>
                <a:spcPct val="150000"/>
              </a:lnSpc>
              <a:buFont typeface="Arial" panose="020B0604020202020204" pitchFamily="34" charset="0"/>
              <a:buChar char="•"/>
            </a:pPr>
            <a:r>
              <a:rPr lang="zh-CN" altLang="en-US" dirty="0"/>
              <a:t>在上述空间关系中，图形和背景的关系紧密程度由低到高的排列顺序是“支撑</a:t>
            </a:r>
            <a:r>
              <a:rPr lang="en-US" altLang="zh-CN" dirty="0"/>
              <a:t>-</a:t>
            </a:r>
            <a:r>
              <a:rPr lang="zh-CN" altLang="en-US" dirty="0"/>
              <a:t>＞附着</a:t>
            </a:r>
            <a:r>
              <a:rPr lang="en-US" altLang="zh-CN" dirty="0"/>
              <a:t>-</a:t>
            </a:r>
            <a:r>
              <a:rPr lang="zh-CN" altLang="en-US" dirty="0"/>
              <a:t>＞黏附</a:t>
            </a:r>
            <a:r>
              <a:rPr lang="en-US" altLang="zh-CN" dirty="0"/>
              <a:t>-</a:t>
            </a:r>
            <a:r>
              <a:rPr lang="zh-CN" altLang="en-US" dirty="0"/>
              <a:t>＞融合 ”。</a:t>
            </a:r>
            <a:endParaRPr lang="en-US" altLang="zh-CN" dirty="0"/>
          </a:p>
          <a:p>
            <a:pPr marL="285750" indent="-285750">
              <a:lnSpc>
                <a:spcPct val="150000"/>
              </a:lnSpc>
              <a:buFont typeface="Arial" panose="020B0604020202020204" pitchFamily="34" charset="0"/>
              <a:buChar char="•"/>
            </a:pPr>
            <a:r>
              <a:rPr lang="zh-CN" altLang="en-US" dirty="0"/>
              <a:t>手臂上的肉</a:t>
            </a:r>
            <a:r>
              <a:rPr lang="en-US" altLang="zh-CN" dirty="0"/>
              <a:t>/ flesh on arm</a:t>
            </a:r>
          </a:p>
          <a:p>
            <a:pPr marL="285750" indent="-285750">
              <a:lnSpc>
                <a:spcPct val="150000"/>
              </a:lnSpc>
              <a:buFont typeface="Arial" panose="020B0604020202020204" pitchFamily="34" charset="0"/>
              <a:buChar char="•"/>
            </a:pPr>
            <a:r>
              <a:rPr lang="zh-CN" altLang="en-US" dirty="0"/>
              <a:t>脖子上的疤痕</a:t>
            </a:r>
            <a:r>
              <a:rPr lang="en-US" altLang="zh-CN" dirty="0"/>
              <a:t>/ scar on neck</a:t>
            </a:r>
            <a:endParaRPr lang="zh-CN" altLang="en-US" dirty="0"/>
          </a:p>
        </p:txBody>
      </p:sp>
      <p:sp>
        <p:nvSpPr>
          <p:cNvPr id="5" name="矩形 4">
            <a:extLst>
              <a:ext uri="{FF2B5EF4-FFF2-40B4-BE49-F238E27FC236}">
                <a16:creationId xmlns:a16="http://schemas.microsoft.com/office/drawing/2014/main" id="{36C3347A-45C1-4FAD-AAFF-44383FEEDCAA}"/>
              </a:ext>
            </a:extLst>
          </p:cNvPr>
          <p:cNvSpPr/>
          <p:nvPr/>
        </p:nvSpPr>
        <p:spPr>
          <a:xfrm>
            <a:off x="922492" y="4145431"/>
            <a:ext cx="3172078" cy="763481"/>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63384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561078" y="1055296"/>
            <a:ext cx="9525000" cy="336694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（５）</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环绕</a:t>
            </a:r>
            <a:r>
              <a:rPr lang="en-US" altLang="zh-CN" b="1" dirty="0">
                <a:latin typeface="Arial" panose="020B0604020202020204" pitchFamily="34" charset="0"/>
                <a:ea typeface="微软雅黑" panose="020B0503020204020204" pitchFamily="34" charset="-122"/>
                <a:cs typeface="+mn-ea"/>
              </a:rPr>
              <a:t>】 </a:t>
            </a:r>
          </a:p>
          <a:p>
            <a:pPr marL="285750" indent="-285750">
              <a:lnSpc>
                <a:spcPct val="150000"/>
              </a:lnSpc>
              <a:buFont typeface="Arial" panose="020B0604020202020204" pitchFamily="34" charset="0"/>
              <a:buChar char="•"/>
            </a:pPr>
            <a:r>
              <a:rPr lang="en-US" altLang="zh-CN" dirty="0"/>
              <a:t>⑥ </a:t>
            </a:r>
            <a:r>
              <a:rPr lang="zh-CN" altLang="en-US" dirty="0"/>
              <a:t>她</a:t>
            </a:r>
            <a:r>
              <a:rPr lang="zh-CN" altLang="en-US" u="sng" dirty="0">
                <a:solidFill>
                  <a:schemeClr val="accent1"/>
                </a:solidFill>
              </a:rPr>
              <a:t>手指上的戒指</a:t>
            </a:r>
            <a:r>
              <a:rPr lang="zh-CN" altLang="en-US" dirty="0"/>
              <a:t>都被肉包起来，因而手指好象刚灌好的腊肠。 </a:t>
            </a:r>
            <a:endParaRPr lang="en-US" altLang="zh-CN" dirty="0"/>
          </a:p>
          <a:p>
            <a:pPr marL="285750" indent="-285750">
              <a:lnSpc>
                <a:spcPct val="150000"/>
              </a:lnSpc>
              <a:buFont typeface="Arial" panose="020B0604020202020204" pitchFamily="34" charset="0"/>
              <a:buChar char="•"/>
            </a:pPr>
            <a:r>
              <a:rPr lang="en-US" altLang="zh-CN" dirty="0"/>
              <a:t>She had </a:t>
            </a:r>
            <a:r>
              <a:rPr lang="en-US" altLang="zh-CN" u="sng" dirty="0">
                <a:solidFill>
                  <a:schemeClr val="accent1"/>
                </a:solidFill>
              </a:rPr>
              <a:t>a ring on every finger</a:t>
            </a:r>
            <a:r>
              <a:rPr lang="en-US" altLang="zh-CN" dirty="0"/>
              <a:t>, even her thumb.</a:t>
            </a:r>
          </a:p>
          <a:p>
            <a:pPr marL="285750" indent="-285750">
              <a:lnSpc>
                <a:spcPct val="150000"/>
              </a:lnSpc>
              <a:buFont typeface="Arial" panose="020B0604020202020204" pitchFamily="34" charset="0"/>
              <a:buChar char="•"/>
            </a:pPr>
            <a:r>
              <a:rPr lang="zh-CN" altLang="en-US" dirty="0"/>
              <a:t>环绕关系和附着关系都涉及由力的作用产生的两物之间的</a:t>
            </a:r>
            <a:r>
              <a:rPr lang="zh-CN" altLang="en-US" dirty="0">
                <a:solidFill>
                  <a:schemeClr val="accent1"/>
                </a:solidFill>
              </a:rPr>
              <a:t>紧密贴合关系</a:t>
            </a:r>
            <a:r>
              <a:rPr lang="zh-CN" altLang="en-US" dirty="0"/>
              <a:t>，区别在于，环绕关系具有</a:t>
            </a:r>
            <a:r>
              <a:rPr lang="zh-CN" altLang="en-US" dirty="0">
                <a:solidFill>
                  <a:schemeClr val="accent1"/>
                </a:solidFill>
              </a:rPr>
              <a:t>包围和附着</a:t>
            </a:r>
            <a:r>
              <a:rPr lang="zh-CN" altLang="en-US" dirty="0"/>
              <a:t>两个特征。例如，戒指包围并附着于手指、手表包围并附着于手腕。</a:t>
            </a:r>
            <a:endParaRPr lang="en-US" altLang="zh-CN" dirty="0"/>
          </a:p>
          <a:p>
            <a:pPr marL="285750" indent="-285750">
              <a:lnSpc>
                <a:spcPct val="150000"/>
              </a:lnSpc>
              <a:buFont typeface="Arial" panose="020B0604020202020204" pitchFamily="34" charset="0"/>
              <a:buChar char="•"/>
            </a:pPr>
            <a:r>
              <a:rPr lang="zh-CN" altLang="en-US" dirty="0"/>
              <a:t>头上的发带</a:t>
            </a:r>
            <a:r>
              <a:rPr lang="en-US" altLang="zh-CN" dirty="0"/>
              <a:t>/ headband on head</a:t>
            </a:r>
          </a:p>
          <a:p>
            <a:pPr marL="285750" indent="-285750">
              <a:lnSpc>
                <a:spcPct val="150000"/>
              </a:lnSpc>
              <a:buFont typeface="Arial" panose="020B0604020202020204" pitchFamily="34" charset="0"/>
              <a:buChar char="•"/>
            </a:pPr>
            <a:r>
              <a:rPr lang="zh-CN" altLang="en-US" dirty="0"/>
              <a:t>手腕上的绳子</a:t>
            </a:r>
            <a:r>
              <a:rPr lang="en-US" altLang="zh-CN" dirty="0"/>
              <a:t>/ rope on wrist</a:t>
            </a:r>
          </a:p>
          <a:p>
            <a:pPr marL="285750" indent="-285750">
              <a:lnSpc>
                <a:spcPct val="150000"/>
              </a:lnSpc>
              <a:buFont typeface="Arial" panose="020B0604020202020204" pitchFamily="34" charset="0"/>
              <a:buChar char="•"/>
            </a:pPr>
            <a:r>
              <a:rPr lang="zh-CN" altLang="en-US" dirty="0"/>
              <a:t>盒子上的缎带</a:t>
            </a:r>
            <a:r>
              <a:rPr lang="en-US" altLang="zh-CN" dirty="0"/>
              <a:t>/ ribbon on box</a:t>
            </a:r>
          </a:p>
        </p:txBody>
      </p:sp>
      <p:sp>
        <p:nvSpPr>
          <p:cNvPr id="5" name="矩形 4">
            <a:extLst>
              <a:ext uri="{FF2B5EF4-FFF2-40B4-BE49-F238E27FC236}">
                <a16:creationId xmlns:a16="http://schemas.microsoft.com/office/drawing/2014/main" id="{5E67486F-5E49-4F84-AAB0-320EDDC655D0}"/>
              </a:ext>
            </a:extLst>
          </p:cNvPr>
          <p:cNvSpPr/>
          <p:nvPr/>
        </p:nvSpPr>
        <p:spPr>
          <a:xfrm>
            <a:off x="873940" y="3133927"/>
            <a:ext cx="3301550" cy="1389521"/>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0751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3.1 </a:t>
            </a:r>
            <a:r>
              <a:rPr lang="zh-CN" altLang="en-US" dirty="0">
                <a:sym typeface="Arial" panose="020B0604020202020204" pitchFamily="34" charset="0"/>
              </a:rPr>
              <a:t>“上”和</a:t>
            </a:r>
            <a:r>
              <a:rPr lang="en-US" altLang="zh-CN" dirty="0">
                <a:sym typeface="Arial" panose="020B0604020202020204" pitchFamily="34" charset="0"/>
              </a:rPr>
              <a:t>on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577262" y="1087664"/>
            <a:ext cx="9525000" cy="336694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（６）</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覆盖</a:t>
            </a:r>
            <a:r>
              <a:rPr lang="en-US" altLang="zh-CN" b="1" dirty="0">
                <a:latin typeface="Arial" panose="020B0604020202020204" pitchFamily="34" charset="0"/>
                <a:ea typeface="微软雅黑" panose="020B0503020204020204" pitchFamily="34" charset="-122"/>
                <a:cs typeface="+mn-ea"/>
              </a:rPr>
              <a:t>】</a:t>
            </a:r>
          </a:p>
          <a:p>
            <a:pPr marL="285750" indent="-285750">
              <a:lnSpc>
                <a:spcPct val="150000"/>
              </a:lnSpc>
              <a:buFont typeface="Arial" panose="020B0604020202020204" pitchFamily="34" charset="0"/>
              <a:buChar char="•"/>
            </a:pPr>
            <a:r>
              <a:rPr lang="en-US" altLang="zh-CN" dirty="0"/>
              <a:t> ⑦ </a:t>
            </a:r>
            <a:r>
              <a:rPr lang="zh-CN" altLang="en-US" dirty="0"/>
              <a:t>确实如森小姐所说，</a:t>
            </a:r>
            <a:r>
              <a:rPr lang="zh-CN" altLang="en-US" u="sng" dirty="0">
                <a:solidFill>
                  <a:schemeClr val="accent1"/>
                </a:solidFill>
              </a:rPr>
              <a:t>床上的床单</a:t>
            </a:r>
            <a:r>
              <a:rPr lang="zh-CN" altLang="en-US" dirty="0"/>
              <a:t>一丝不乱，看不出有人在这里睡过一晚的迹象。 </a:t>
            </a:r>
            <a:endParaRPr lang="en-US" altLang="zh-CN" dirty="0"/>
          </a:p>
          <a:p>
            <a:pPr marL="285750" indent="-285750">
              <a:lnSpc>
                <a:spcPct val="150000"/>
              </a:lnSpc>
              <a:buFont typeface="Arial" panose="020B0604020202020204" pitchFamily="34" charset="0"/>
              <a:buChar char="•"/>
            </a:pPr>
            <a:r>
              <a:rPr lang="en-US" altLang="zh-CN" dirty="0"/>
              <a:t>It was a bool spring, but she kept only a single </a:t>
            </a:r>
            <a:r>
              <a:rPr lang="en-US" altLang="zh-CN" u="sng" dirty="0">
                <a:solidFill>
                  <a:schemeClr val="accent1"/>
                </a:solidFill>
              </a:rPr>
              <a:t>sheet on the bed</a:t>
            </a:r>
            <a:r>
              <a:rPr lang="en-US" altLang="zh-CN" dirty="0"/>
              <a:t>.</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当图形的大小足以盖住背景时，即是</a:t>
            </a:r>
            <a:r>
              <a:rPr lang="zh-CN" altLang="en-US" dirty="0">
                <a:highlight>
                  <a:srgbClr val="F5E5E5"/>
                </a:highlight>
              </a:rPr>
              <a:t>覆盖</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地上的地毯</a:t>
            </a:r>
            <a:r>
              <a:rPr lang="en-US" altLang="zh-CN" dirty="0"/>
              <a:t>/ carpet on </a:t>
            </a:r>
          </a:p>
          <a:p>
            <a:pPr marL="285750" indent="-285750">
              <a:lnSpc>
                <a:spcPct val="150000"/>
              </a:lnSpc>
              <a:buFont typeface="Arial" panose="020B0604020202020204" pitchFamily="34" charset="0"/>
              <a:buChar char="•"/>
            </a:pPr>
            <a:r>
              <a:rPr lang="zh-CN" altLang="en-US" dirty="0"/>
              <a:t>头上的帽子</a:t>
            </a:r>
            <a:r>
              <a:rPr lang="en-US" altLang="zh-CN" dirty="0"/>
              <a:t>/ hat on head</a:t>
            </a:r>
          </a:p>
          <a:p>
            <a:pPr marL="285750" indent="-285750">
              <a:lnSpc>
                <a:spcPct val="150000"/>
              </a:lnSpc>
              <a:buFont typeface="Arial" panose="020B0604020202020204" pitchFamily="34" charset="0"/>
              <a:buChar char="•"/>
            </a:pPr>
            <a:r>
              <a:rPr lang="zh-CN" altLang="en-US" dirty="0"/>
              <a:t>桌上的桌布</a:t>
            </a:r>
            <a:r>
              <a:rPr lang="en-US" altLang="zh-CN" dirty="0"/>
              <a:t>/ cloth on table</a:t>
            </a:r>
            <a:endParaRPr lang="zh-CN" altLang="en-US" dirty="0"/>
          </a:p>
        </p:txBody>
      </p:sp>
      <p:sp>
        <p:nvSpPr>
          <p:cNvPr id="5" name="矩形 4">
            <a:extLst>
              <a:ext uri="{FF2B5EF4-FFF2-40B4-BE49-F238E27FC236}">
                <a16:creationId xmlns:a16="http://schemas.microsoft.com/office/drawing/2014/main" id="{34CD5BB2-D1E1-45E9-8990-B38F4912E95F}"/>
              </a:ext>
            </a:extLst>
          </p:cNvPr>
          <p:cNvSpPr/>
          <p:nvPr/>
        </p:nvSpPr>
        <p:spPr>
          <a:xfrm>
            <a:off x="817296" y="3193521"/>
            <a:ext cx="3309642" cy="1261090"/>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4312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“上”和</a:t>
            </a:r>
            <a:r>
              <a:rPr lang="en-US" altLang="zh-CN" dirty="0">
                <a:sym typeface="Arial" panose="020B0604020202020204" pitchFamily="34" charset="0"/>
              </a:rPr>
              <a:t>in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674366" y="999986"/>
            <a:ext cx="10500735" cy="5858014"/>
          </a:xfrm>
          <a:prstGeom prst="rect">
            <a:avLst/>
          </a:prstGeom>
        </p:spPr>
        <p:txBody>
          <a:bodyPr wrap="square">
            <a:spAutoFit/>
          </a:bodyPr>
          <a:lstStyle/>
          <a:p>
            <a:pPr>
              <a:lnSpc>
                <a:spcPct val="150000"/>
              </a:lnSpc>
            </a:pPr>
            <a:r>
              <a:rPr lang="zh-CN" altLang="en-US" dirty="0"/>
              <a:t>“上”和 </a:t>
            </a:r>
            <a:r>
              <a:rPr lang="en-US" altLang="zh-CN" dirty="0"/>
              <a:t>in</a:t>
            </a:r>
            <a:r>
              <a:rPr lang="zh-CN" altLang="en-US" dirty="0"/>
              <a:t>的静态空间义有共性，都可以表示</a:t>
            </a:r>
            <a:r>
              <a:rPr lang="zh-CN" altLang="en-US" dirty="0">
                <a:solidFill>
                  <a:schemeClr val="accent1"/>
                </a:solidFill>
              </a:rPr>
              <a:t>包含和嵌入</a:t>
            </a:r>
            <a:r>
              <a:rPr lang="zh-CN" altLang="en-US" dirty="0"/>
              <a:t>。</a:t>
            </a:r>
            <a:endParaRPr lang="en-US" altLang="zh-CN" dirty="0"/>
          </a:p>
          <a:p>
            <a:pPr>
              <a:lnSpc>
                <a:spcPct val="150000"/>
              </a:lnSpc>
            </a:pPr>
            <a:endParaRPr lang="en-US" altLang="zh-CN" dirty="0"/>
          </a:p>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（７）</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包含</a:t>
            </a:r>
            <a:r>
              <a:rPr lang="en-US" altLang="zh-CN" b="1" dirty="0">
                <a:latin typeface="Arial" panose="020B0604020202020204" pitchFamily="34" charset="0"/>
                <a:ea typeface="微软雅黑" panose="020B0503020204020204" pitchFamily="34" charset="-122"/>
                <a:cs typeface="+mn-ea"/>
              </a:rPr>
              <a:t>】</a:t>
            </a:r>
          </a:p>
          <a:p>
            <a:pPr marL="285750" indent="-285750">
              <a:lnSpc>
                <a:spcPct val="150000"/>
              </a:lnSpc>
              <a:buFont typeface="Arial" panose="020B0604020202020204" pitchFamily="34" charset="0"/>
              <a:buChar char="•"/>
            </a:pPr>
            <a:r>
              <a:rPr lang="en-US" altLang="zh-CN" dirty="0"/>
              <a:t>⑧ </a:t>
            </a:r>
            <a:r>
              <a:rPr lang="zh-CN" altLang="en-US" u="sng" dirty="0">
                <a:solidFill>
                  <a:schemeClr val="accent1"/>
                </a:solidFill>
              </a:rPr>
              <a:t>木板上的钉子</a:t>
            </a:r>
            <a:r>
              <a:rPr lang="zh-CN" altLang="en-US" dirty="0"/>
              <a:t>把他们的手都割破了。 </a:t>
            </a:r>
            <a:endParaRPr lang="en-US" altLang="zh-CN" dirty="0"/>
          </a:p>
          <a:p>
            <a:pPr marL="285750" indent="-285750">
              <a:lnSpc>
                <a:spcPct val="150000"/>
              </a:lnSpc>
              <a:buFont typeface="Arial" panose="020B0604020202020204" pitchFamily="34" charset="0"/>
              <a:buChar char="•"/>
            </a:pPr>
            <a:r>
              <a:rPr lang="en-US" altLang="zh-CN" dirty="0"/>
              <a:t>Nothing is unimportant. Every minute is a jewel. Every stroke of pussy, every </a:t>
            </a:r>
            <a:r>
              <a:rPr lang="en-US" altLang="zh-CN" u="sng" dirty="0">
                <a:solidFill>
                  <a:schemeClr val="accent1"/>
                </a:solidFill>
              </a:rPr>
              <a:t>nail in the board</a:t>
            </a:r>
            <a:r>
              <a:rPr lang="en-US" altLang="zh-CN" dirty="0"/>
              <a:t>. </a:t>
            </a:r>
            <a:endParaRPr lang="zh-CN" altLang="zh-CN" dirty="0"/>
          </a:p>
          <a:p>
            <a:pPr marL="285750" indent="-285750">
              <a:lnSpc>
                <a:spcPct val="150000"/>
              </a:lnSpc>
              <a:buFont typeface="Arial" panose="020B0604020202020204" pitchFamily="34" charset="0"/>
              <a:buChar char="•"/>
            </a:pPr>
            <a:r>
              <a:rPr lang="zh-CN" altLang="en-US" dirty="0"/>
              <a:t>包含义由附着义拓展而来，由于力的作用，包含关系中图形的一部分被背景包含</a:t>
            </a:r>
            <a:r>
              <a:rPr lang="en-US" altLang="zh-CN" dirty="0"/>
              <a:t>｡</a:t>
            </a:r>
          </a:p>
          <a:p>
            <a:pPr marL="285750" indent="-285750">
              <a:lnSpc>
                <a:spcPct val="150000"/>
              </a:lnSpc>
              <a:buFont typeface="Arial" panose="020B0604020202020204" pitchFamily="34" charset="0"/>
              <a:buChar char="•"/>
            </a:pPr>
            <a:r>
              <a:rPr lang="zh-CN" altLang="en-US" dirty="0"/>
              <a:t>灯头上的灯泡</a:t>
            </a:r>
            <a:r>
              <a:rPr lang="en-US" altLang="zh-CN" dirty="0"/>
              <a:t>/ bulb in socket</a:t>
            </a:r>
          </a:p>
          <a:p>
            <a:pPr marL="285750" indent="-285750">
              <a:lnSpc>
                <a:spcPct val="150000"/>
              </a:lnSpc>
              <a:buFont typeface="Arial" panose="020B0604020202020204" pitchFamily="34" charset="0"/>
              <a:buChar char="•"/>
            </a:pPr>
            <a:r>
              <a:rPr lang="zh-CN" altLang="en-US" dirty="0"/>
              <a:t>瓶子上的木塞</a:t>
            </a:r>
            <a:r>
              <a:rPr lang="en-US" altLang="zh-CN" dirty="0"/>
              <a:t>/ cork in bottle</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en-US" altLang="zh-CN" dirty="0"/>
              <a:t>“</a:t>
            </a:r>
            <a:r>
              <a:rPr lang="zh-CN" altLang="en-US" dirty="0"/>
              <a:t>上”和</a:t>
            </a:r>
            <a:r>
              <a:rPr lang="en-US" altLang="zh-CN" dirty="0"/>
              <a:t>in</a:t>
            </a:r>
            <a:r>
              <a:rPr lang="zh-CN" altLang="en-US" dirty="0"/>
              <a:t>除部分包含关系外</a:t>
            </a:r>
            <a:r>
              <a:rPr lang="en-US" altLang="zh-CN" dirty="0"/>
              <a:t>,</a:t>
            </a:r>
            <a:r>
              <a:rPr lang="zh-CN" altLang="en-US" dirty="0"/>
              <a:t>也表征</a:t>
            </a:r>
            <a:r>
              <a:rPr lang="zh-CN" altLang="en-US" dirty="0">
                <a:solidFill>
                  <a:schemeClr val="accent1"/>
                </a:solidFill>
              </a:rPr>
              <a:t>整体包含</a:t>
            </a:r>
            <a:r>
              <a:rPr lang="zh-CN" altLang="en-US" dirty="0"/>
              <a:t>关系，例如，</a:t>
            </a:r>
            <a:r>
              <a:rPr lang="en-US" altLang="zh-CN" dirty="0"/>
              <a:t>“</a:t>
            </a:r>
            <a:r>
              <a:rPr lang="zh-CN" altLang="en-US" dirty="0"/>
              <a:t>天上的星星</a:t>
            </a:r>
            <a:r>
              <a:rPr lang="en-US" altLang="zh-CN" dirty="0"/>
              <a:t>/ star in sky” “</a:t>
            </a:r>
            <a:r>
              <a:rPr lang="zh-CN" altLang="en-US" dirty="0"/>
              <a:t>山上的雾</a:t>
            </a:r>
            <a:r>
              <a:rPr lang="en-US" altLang="zh-CN" dirty="0"/>
              <a:t>/ fog in mountain” “ </a:t>
            </a:r>
            <a:r>
              <a:rPr lang="zh-CN" altLang="en-US" dirty="0"/>
              <a:t>车上的司机</a:t>
            </a:r>
            <a:r>
              <a:rPr lang="en-US" altLang="zh-CN" dirty="0"/>
              <a:t>/ driver in car”｡</a:t>
            </a:r>
          </a:p>
          <a:p>
            <a:pPr marL="285750" indent="-285750">
              <a:lnSpc>
                <a:spcPct val="150000"/>
              </a:lnSpc>
              <a:buFont typeface="Arial" panose="020B0604020202020204" pitchFamily="34" charset="0"/>
              <a:buChar char="•"/>
            </a:pPr>
            <a:r>
              <a:rPr lang="en-US" altLang="zh-CN" dirty="0"/>
              <a:t> “</a:t>
            </a:r>
            <a:r>
              <a:rPr lang="zh-CN" altLang="en-US" dirty="0"/>
              <a:t>上”和</a:t>
            </a:r>
            <a:r>
              <a:rPr lang="en-US" altLang="zh-CN" dirty="0"/>
              <a:t>in</a:t>
            </a:r>
            <a:r>
              <a:rPr lang="zh-CN" altLang="en-US" dirty="0"/>
              <a:t>的这种对应主要是</a:t>
            </a:r>
            <a:r>
              <a:rPr lang="zh-CN" altLang="en-US" dirty="0">
                <a:solidFill>
                  <a:schemeClr val="accent1"/>
                </a:solidFill>
              </a:rPr>
              <a:t>视角差异</a:t>
            </a:r>
            <a:r>
              <a:rPr lang="zh-CN" altLang="en-US" dirty="0"/>
              <a:t>造成的</a:t>
            </a:r>
            <a:r>
              <a:rPr lang="en-US" altLang="zh-CN" dirty="0"/>
              <a:t>,</a:t>
            </a:r>
            <a:r>
              <a:rPr lang="zh-CN" altLang="en-US" dirty="0"/>
              <a:t>英语将天空和山这种开放空间以及轿车和公交这种密闭空间都看作</a:t>
            </a:r>
            <a:r>
              <a:rPr lang="zh-CN" altLang="en-US" dirty="0">
                <a:solidFill>
                  <a:schemeClr val="accent1"/>
                </a:solidFill>
              </a:rPr>
              <a:t>有界空间</a:t>
            </a:r>
            <a:r>
              <a:rPr lang="zh-CN" altLang="en-US" dirty="0"/>
              <a:t>，说明视角是影响方位词选择的重要因素</a:t>
            </a:r>
            <a:r>
              <a:rPr lang="en-US" altLang="zh-CN" dirty="0"/>
              <a:t>｡</a:t>
            </a:r>
          </a:p>
          <a:p>
            <a:pPr>
              <a:lnSpc>
                <a:spcPct val="150000"/>
              </a:lnSpc>
            </a:pPr>
            <a:endParaRPr lang="en-US" altLang="zh-CN" dirty="0"/>
          </a:p>
        </p:txBody>
      </p:sp>
      <p:sp>
        <p:nvSpPr>
          <p:cNvPr id="5" name="矩形 4">
            <a:extLst>
              <a:ext uri="{FF2B5EF4-FFF2-40B4-BE49-F238E27FC236}">
                <a16:creationId xmlns:a16="http://schemas.microsoft.com/office/drawing/2014/main" id="{E7C48C1A-DBD2-4ED9-B701-DB04307041FE}"/>
              </a:ext>
            </a:extLst>
          </p:cNvPr>
          <p:cNvSpPr/>
          <p:nvPr/>
        </p:nvSpPr>
        <p:spPr>
          <a:xfrm>
            <a:off x="946769" y="3477889"/>
            <a:ext cx="3309642" cy="90220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10829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3.2 </a:t>
            </a:r>
            <a:r>
              <a:rPr lang="zh-CN" altLang="en-US" dirty="0">
                <a:sym typeface="Arial" panose="020B0604020202020204" pitchFamily="34" charset="0"/>
              </a:rPr>
              <a:t>“上”和</a:t>
            </a:r>
            <a:r>
              <a:rPr lang="en-US" altLang="zh-CN" dirty="0">
                <a:sym typeface="Arial" panose="020B0604020202020204" pitchFamily="34" charset="0"/>
              </a:rPr>
              <a:t>in</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852391" y="1359132"/>
            <a:ext cx="9525000" cy="419794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（８） </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嵌入</a:t>
            </a:r>
            <a:r>
              <a:rPr lang="en-US" altLang="zh-CN" b="1" dirty="0">
                <a:latin typeface="Arial" panose="020B0604020202020204" pitchFamily="34" charset="0"/>
                <a:ea typeface="微软雅黑" panose="020B0503020204020204" pitchFamily="34" charset="-122"/>
                <a:cs typeface="+mn-ea"/>
              </a:rPr>
              <a:t>】 </a:t>
            </a:r>
          </a:p>
          <a:p>
            <a:pPr marL="285750" indent="-285750">
              <a:lnSpc>
                <a:spcPct val="150000"/>
              </a:lnSpc>
              <a:buFont typeface="Arial" panose="020B0604020202020204" pitchFamily="34" charset="0"/>
              <a:buChar char="•"/>
            </a:pPr>
            <a:r>
              <a:rPr lang="en-US" altLang="zh-CN" dirty="0"/>
              <a:t>⑨ </a:t>
            </a:r>
            <a:r>
              <a:rPr lang="zh-CN" altLang="en-US" dirty="0"/>
              <a:t>用一片漂亮的窗帘布把</a:t>
            </a:r>
            <a:r>
              <a:rPr lang="zh-CN" altLang="en-US" u="sng" dirty="0">
                <a:solidFill>
                  <a:schemeClr val="accent1"/>
                </a:solidFill>
              </a:rPr>
              <a:t>墙上的裂缝</a:t>
            </a:r>
            <a:r>
              <a:rPr lang="zh-CN" altLang="en-US" dirty="0"/>
              <a:t>遮住。 </a:t>
            </a:r>
            <a:endParaRPr lang="en-US" altLang="zh-CN" dirty="0"/>
          </a:p>
          <a:p>
            <a:pPr marL="285750" indent="-285750">
              <a:lnSpc>
                <a:spcPct val="150000"/>
              </a:lnSpc>
              <a:buFont typeface="Arial" panose="020B0604020202020204" pitchFamily="34" charset="0"/>
              <a:buChar char="•"/>
            </a:pPr>
            <a:r>
              <a:rPr lang="en-US" altLang="zh-CN" dirty="0"/>
              <a:t>Mom, there’s a giant </a:t>
            </a:r>
            <a:r>
              <a:rPr lang="en-US" altLang="zh-CN" u="sng" dirty="0">
                <a:solidFill>
                  <a:schemeClr val="accent1"/>
                </a:solidFill>
              </a:rPr>
              <a:t>crack in the wall </a:t>
            </a:r>
            <a:r>
              <a:rPr lang="en-US" altLang="zh-CN" dirty="0"/>
              <a:t>in here.</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玻璃上的裂痕</a:t>
            </a:r>
            <a:r>
              <a:rPr lang="en-US" altLang="zh-CN" dirty="0"/>
              <a:t>/ crack in glass</a:t>
            </a:r>
          </a:p>
          <a:p>
            <a:pPr marL="285750" indent="-285750">
              <a:lnSpc>
                <a:spcPct val="150000"/>
              </a:lnSpc>
              <a:buFont typeface="Arial" panose="020B0604020202020204" pitchFamily="34" charset="0"/>
              <a:buChar char="•"/>
            </a:pPr>
            <a:r>
              <a:rPr lang="zh-CN" altLang="en-US" dirty="0"/>
              <a:t>窗上的缝隙</a:t>
            </a:r>
            <a:r>
              <a:rPr lang="en-US" altLang="zh-CN" dirty="0"/>
              <a:t>/ gap in window</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在“墙上的裂缝”等汉语表达中，我们倾向于将墙等背景看作</a:t>
            </a:r>
            <a:r>
              <a:rPr lang="zh-CN" altLang="en-US" dirty="0">
                <a:solidFill>
                  <a:schemeClr val="accent1"/>
                </a:solidFill>
              </a:rPr>
              <a:t>平面</a:t>
            </a:r>
            <a:r>
              <a:rPr lang="zh-CN" altLang="en-US" dirty="0"/>
              <a:t>。对于相同的场景，英语用</a:t>
            </a:r>
            <a:r>
              <a:rPr lang="en-US" altLang="zh-CN" dirty="0"/>
              <a:t>in</a:t>
            </a:r>
            <a:r>
              <a:rPr lang="zh-CN" altLang="en-US" dirty="0"/>
              <a:t>表达，此时说话者倾向于将墙等背景看作</a:t>
            </a:r>
            <a:r>
              <a:rPr lang="zh-CN" altLang="en-US" dirty="0">
                <a:solidFill>
                  <a:schemeClr val="accent1"/>
                </a:solidFill>
              </a:rPr>
              <a:t>立体</a:t>
            </a:r>
            <a:r>
              <a:rPr lang="zh-CN" altLang="en-US" dirty="0"/>
              <a:t>，也说明视角是影响方位词选择的重要因素。</a:t>
            </a:r>
          </a:p>
        </p:txBody>
      </p:sp>
      <p:sp>
        <p:nvSpPr>
          <p:cNvPr id="5" name="矩形 4">
            <a:extLst>
              <a:ext uri="{FF2B5EF4-FFF2-40B4-BE49-F238E27FC236}">
                <a16:creationId xmlns:a16="http://schemas.microsoft.com/office/drawing/2014/main" id="{1949B8DB-83EA-42AE-86E6-9A05FB5FF00A}"/>
              </a:ext>
            </a:extLst>
          </p:cNvPr>
          <p:cNvSpPr/>
          <p:nvPr/>
        </p:nvSpPr>
        <p:spPr>
          <a:xfrm>
            <a:off x="1140978" y="3007000"/>
            <a:ext cx="3309642" cy="90220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90589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3.3 </a:t>
            </a:r>
            <a:r>
              <a:rPr lang="zh-CN" altLang="en-US" dirty="0">
                <a:sym typeface="Arial" panose="020B0604020202020204" pitchFamily="34" charset="0"/>
              </a:rPr>
              <a:t>“上”和</a:t>
            </a:r>
            <a:r>
              <a:rPr lang="en-US" altLang="zh-CN" dirty="0">
                <a:sym typeface="Arial" panose="020B0604020202020204" pitchFamily="34" charset="0"/>
              </a:rPr>
              <a:t>over</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720206" y="1012158"/>
            <a:ext cx="10751588" cy="502701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t>“上”和“</a:t>
            </a:r>
            <a:r>
              <a:rPr lang="en-US" altLang="zh-CN" dirty="0"/>
              <a:t>over</a:t>
            </a:r>
            <a:r>
              <a:rPr lang="zh-CN" altLang="en-US" dirty="0"/>
              <a:t>”都可以表示遮掩和散布。 </a:t>
            </a:r>
            <a:endParaRPr lang="en-US" altLang="zh-CN" dirty="0"/>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cs typeface="+mn-ea"/>
              </a:rPr>
              <a:t>（９）</a:t>
            </a:r>
            <a:r>
              <a:rPr lang="en-US" altLang="zh-CN" b="1" dirty="0">
                <a:latin typeface="Arial" panose="020B0604020202020204" pitchFamily="34" charset="0"/>
                <a:ea typeface="微软雅黑" panose="020B0503020204020204" pitchFamily="34" charset="-122"/>
                <a:cs typeface="+mn-ea"/>
              </a:rPr>
              <a:t>【</a:t>
            </a:r>
            <a:r>
              <a:rPr lang="zh-CN" altLang="en-US" b="1" dirty="0">
                <a:latin typeface="Arial" panose="020B0604020202020204" pitchFamily="34" charset="0"/>
                <a:ea typeface="微软雅黑" panose="020B0503020204020204" pitchFamily="34" charset="-122"/>
                <a:cs typeface="+mn-ea"/>
              </a:rPr>
              <a:t>遮掩</a:t>
            </a:r>
            <a:r>
              <a:rPr lang="en-US" altLang="zh-CN" b="1" dirty="0">
                <a:latin typeface="Arial" panose="020B0604020202020204" pitchFamily="34" charset="0"/>
                <a:ea typeface="微软雅黑" panose="020B0503020204020204" pitchFamily="34" charset="-122"/>
                <a:cs typeface="+mn-ea"/>
              </a:rPr>
              <a:t>】 </a:t>
            </a:r>
          </a:p>
          <a:p>
            <a:pPr marL="285750" indent="-285750">
              <a:lnSpc>
                <a:spcPct val="150000"/>
              </a:lnSpc>
              <a:buFont typeface="Arial" panose="020B0604020202020204" pitchFamily="34" charset="0"/>
              <a:buChar char="•"/>
            </a:pPr>
            <a:r>
              <a:rPr lang="en-US" altLang="zh-CN" dirty="0"/>
              <a:t>⑩ </a:t>
            </a:r>
            <a:r>
              <a:rPr lang="zh-CN" altLang="en-US" dirty="0"/>
              <a:t>蓝衣女子揭下</a:t>
            </a:r>
            <a:r>
              <a:rPr lang="zh-CN" altLang="en-US" u="sng" dirty="0">
                <a:solidFill>
                  <a:schemeClr val="accent1"/>
                </a:solidFill>
              </a:rPr>
              <a:t>脸上的面纱</a:t>
            </a:r>
            <a:r>
              <a:rPr lang="zh-CN" altLang="en-US" dirty="0"/>
              <a:t>。 </a:t>
            </a:r>
            <a:endParaRPr lang="en-US" altLang="zh-CN" dirty="0"/>
          </a:p>
          <a:p>
            <a:pPr marL="285750" indent="-285750">
              <a:lnSpc>
                <a:spcPct val="150000"/>
              </a:lnSpc>
              <a:buFont typeface="Arial" panose="020B0604020202020204" pitchFamily="34" charset="0"/>
              <a:buChar char="•"/>
            </a:pPr>
            <a:r>
              <a:rPr lang="en-US" altLang="zh-CN" dirty="0"/>
              <a:t>She is wearing black and has </a:t>
            </a:r>
            <a:r>
              <a:rPr lang="en-US" altLang="zh-CN" u="sng" dirty="0">
                <a:solidFill>
                  <a:schemeClr val="accent1"/>
                </a:solidFill>
              </a:rPr>
              <a:t>a veil over her face</a:t>
            </a:r>
            <a:r>
              <a:rPr lang="en-US" altLang="zh-CN" dirty="0"/>
              <a:t>.</a:t>
            </a:r>
          </a:p>
          <a:p>
            <a:pPr marL="285750" indent="-285750">
              <a:lnSpc>
                <a:spcPct val="150000"/>
              </a:lnSpc>
              <a:buFont typeface="Arial" panose="020B0604020202020204" pitchFamily="34" charset="0"/>
              <a:buChar char="•"/>
            </a:pPr>
            <a:r>
              <a:rPr lang="zh-CN" altLang="en-US" dirty="0"/>
              <a:t> </a:t>
            </a:r>
            <a:endParaRPr lang="en-US" altLang="zh-CN" dirty="0"/>
          </a:p>
          <a:p>
            <a:pPr marL="285750" indent="-285750">
              <a:lnSpc>
                <a:spcPct val="150000"/>
              </a:lnSpc>
              <a:buFont typeface="Arial" panose="020B0604020202020204" pitchFamily="34" charset="0"/>
              <a:buChar char="•"/>
            </a:pPr>
            <a:r>
              <a:rPr lang="zh-CN" altLang="en-US" dirty="0"/>
              <a:t>遮掩关系与 </a:t>
            </a:r>
            <a:r>
              <a:rPr lang="en-US" altLang="zh-CN" dirty="0"/>
              <a:t>3.1</a:t>
            </a:r>
            <a:r>
              <a:rPr lang="zh-CN" altLang="en-US" dirty="0"/>
              <a:t>部分讨论的覆盖关系区别在于，遮掩关系更凸显图形覆盖背景时的</a:t>
            </a:r>
            <a:r>
              <a:rPr lang="zh-CN" altLang="en-US" dirty="0">
                <a:solidFill>
                  <a:schemeClr val="accent1"/>
                </a:solidFill>
              </a:rPr>
              <a:t>周遍性特征</a:t>
            </a:r>
            <a:r>
              <a:rPr lang="zh-CN" altLang="en-US" dirty="0"/>
              <a:t>。 </a:t>
            </a:r>
            <a:endParaRPr lang="en-US" altLang="zh-CN" dirty="0"/>
          </a:p>
          <a:p>
            <a:pPr marL="285750" indent="-285750">
              <a:lnSpc>
                <a:spcPct val="150000"/>
              </a:lnSpc>
              <a:buFont typeface="Arial" panose="020B0604020202020204" pitchFamily="34" charset="0"/>
              <a:buChar char="•"/>
            </a:pPr>
            <a:endParaRPr lang="zh-CN" altLang="en-US" dirty="0"/>
          </a:p>
          <a:p>
            <a:pPr marL="285750" indent="-285750">
              <a:lnSpc>
                <a:spcPct val="150000"/>
              </a:lnSpc>
              <a:buFont typeface="Arial" panose="020B0604020202020204" pitchFamily="34" charset="0"/>
              <a:buChar char="•"/>
            </a:pPr>
            <a:r>
              <a:rPr lang="zh-CN" altLang="en-US" dirty="0"/>
              <a:t>头上的头巾</a:t>
            </a:r>
            <a:r>
              <a:rPr lang="en-US" altLang="zh-CN" dirty="0"/>
              <a:t>/ covers over head</a:t>
            </a:r>
          </a:p>
          <a:p>
            <a:pPr marL="285750" indent="-285750">
              <a:lnSpc>
                <a:spcPct val="150000"/>
              </a:lnSpc>
              <a:buFont typeface="Arial" panose="020B0604020202020204" pitchFamily="34" charset="0"/>
              <a:buChar char="•"/>
            </a:pPr>
            <a:r>
              <a:rPr lang="zh-CN" altLang="en-US" dirty="0"/>
              <a:t>脸上的面具</a:t>
            </a:r>
            <a:r>
              <a:rPr lang="en-US" altLang="zh-CN" dirty="0"/>
              <a:t>/ mask over face</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endParaRPr lang="en-US" altLang="zh-CN" dirty="0"/>
          </a:p>
        </p:txBody>
      </p:sp>
      <p:sp>
        <p:nvSpPr>
          <p:cNvPr id="5" name="矩形 4">
            <a:extLst>
              <a:ext uri="{FF2B5EF4-FFF2-40B4-BE49-F238E27FC236}">
                <a16:creationId xmlns:a16="http://schemas.microsoft.com/office/drawing/2014/main" id="{B1924558-1A40-4F5B-BBAF-D9D39DE58183}"/>
              </a:ext>
            </a:extLst>
          </p:cNvPr>
          <p:cNvSpPr/>
          <p:nvPr/>
        </p:nvSpPr>
        <p:spPr>
          <a:xfrm>
            <a:off x="979137" y="3913308"/>
            <a:ext cx="3309642" cy="90220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00EAC734-F217-4B9F-A376-69B14D15DDE7}"/>
              </a:ext>
            </a:extLst>
          </p:cNvPr>
          <p:cNvSpPr txBox="1"/>
          <p:nvPr/>
        </p:nvSpPr>
        <p:spPr>
          <a:xfrm>
            <a:off x="9827133" y="3513198"/>
            <a:ext cx="550258" cy="400110"/>
          </a:xfrm>
          <a:prstGeom prst="rect">
            <a:avLst/>
          </a:prstGeom>
          <a:noFill/>
        </p:spPr>
        <p:txBody>
          <a:bodyPr wrap="square" rtlCol="0">
            <a:spAutoFit/>
          </a:bodyPr>
          <a:lstStyle/>
          <a:p>
            <a:pPr algn="ctr"/>
            <a:r>
              <a:rPr lang="zh-CN" altLang="en-US" sz="2000" dirty="0">
                <a:latin typeface="Arial" panose="020B0604020202020204" pitchFamily="34" charset="0"/>
                <a:ea typeface="微软雅黑" panose="020B0503020204020204" pitchFamily="34" charset="-122"/>
                <a:cs typeface="+mn-ea"/>
                <a:sym typeface="Arial" panose="020B0604020202020204" pitchFamily="34" charset="0"/>
              </a:rPr>
              <a:t>？</a:t>
            </a:r>
          </a:p>
        </p:txBody>
      </p:sp>
    </p:spTree>
    <p:extLst>
      <p:ext uri="{BB962C8B-B14F-4D97-AF65-F5344CB8AC3E}">
        <p14:creationId xmlns:p14="http://schemas.microsoft.com/office/powerpoint/2010/main" val="344547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zh-CN" altLang="en-US" dirty="0">
                <a:sym typeface="Arial" panose="020B0604020202020204" pitchFamily="34" charset="0"/>
              </a:rPr>
              <a:t>前言</a:t>
            </a:r>
            <a:r>
              <a:rPr lang="en-US" altLang="zh-CN" dirty="0">
                <a:sym typeface="Arial" panose="020B0604020202020204" pitchFamily="34" charset="0"/>
              </a:rPr>
              <a:t>——</a:t>
            </a:r>
            <a:r>
              <a:rPr lang="zh-CN" altLang="en-US" dirty="0">
                <a:sym typeface="Arial" panose="020B0604020202020204" pitchFamily="34" charset="0"/>
              </a:rPr>
              <a:t>本文工作</a:t>
            </a:r>
            <a:r>
              <a:rPr lang="en-US" altLang="zh-CN" dirty="0">
                <a:sym typeface="Arial" panose="020B0604020202020204" pitchFamily="34" charset="0"/>
              </a:rPr>
              <a:t>-</a:t>
            </a:r>
            <a:r>
              <a:rPr lang="zh-CN" altLang="en-US" dirty="0">
                <a:sym typeface="Arial" panose="020B0604020202020204" pitchFamily="34" charset="0"/>
              </a:rPr>
              <a:t>行文脉络</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1217221" cy="2975540"/>
          </a:xfrm>
        </p:spPr>
        <p:txBody>
          <a:bodyPr>
            <a:noAutofit/>
          </a:bodyPr>
          <a:lstStyle/>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①总结幼儿将</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空间词</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直接映射到他们在非语言发展的基础上已经形成的空间</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概念</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的证据</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②说明了不同语言如何对</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空间意义进行分类</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的差异问题</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③展示学习不同语言的儿童从</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18</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个月开始就开始熟悉早期空间词的语言特定意义，有时甚至在他们产生这些词之前</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④非语言空间概念化和输入语言的语义类别对空间语义发展的影响。</a:t>
            </a:r>
            <a:endPar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152856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3.3 </a:t>
            </a:r>
            <a:r>
              <a:rPr lang="zh-CN" altLang="en-US" dirty="0">
                <a:sym typeface="Arial" panose="020B0604020202020204" pitchFamily="34" charset="0"/>
              </a:rPr>
              <a:t>“上”和</a:t>
            </a:r>
            <a:r>
              <a:rPr lang="en-US" altLang="zh-CN" dirty="0">
                <a:sym typeface="Arial" panose="020B0604020202020204" pitchFamily="34" charset="0"/>
              </a:rPr>
              <a:t>over</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720206" y="1012158"/>
            <a:ext cx="10751588" cy="3366947"/>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b="1" dirty="0"/>
              <a:t>（１０）</a:t>
            </a:r>
            <a:r>
              <a:rPr lang="en-US" altLang="zh-CN" b="1" dirty="0"/>
              <a:t>【</a:t>
            </a:r>
            <a:r>
              <a:rPr lang="zh-CN" altLang="en-US" b="1" dirty="0"/>
              <a:t>散布</a:t>
            </a:r>
            <a:r>
              <a:rPr lang="en-US" altLang="zh-CN" b="1" dirty="0"/>
              <a:t>】</a:t>
            </a:r>
          </a:p>
          <a:p>
            <a:pPr marL="285750" indent="-285750">
              <a:lnSpc>
                <a:spcPct val="150000"/>
              </a:lnSpc>
              <a:buFont typeface="Arial" panose="020B0604020202020204" pitchFamily="34" charset="0"/>
              <a:buChar char="•"/>
            </a:pPr>
            <a:r>
              <a:rPr lang="zh-CN" altLang="en-US" u="sng" dirty="0">
                <a:solidFill>
                  <a:schemeClr val="accent1"/>
                </a:solidFill>
              </a:rPr>
              <a:t>海上的雾气</a:t>
            </a:r>
            <a:r>
              <a:rPr lang="zh-CN" altLang="en-US" dirty="0"/>
              <a:t>向浓，足以隐藏她的眼泪。</a:t>
            </a:r>
            <a:endParaRPr lang="en-US" altLang="zh-CN" dirty="0"/>
          </a:p>
          <a:p>
            <a:pPr marL="285750" indent="-285750">
              <a:lnSpc>
                <a:spcPct val="150000"/>
              </a:lnSpc>
              <a:buFont typeface="Arial" panose="020B0604020202020204" pitchFamily="34" charset="0"/>
              <a:buChar char="•"/>
            </a:pPr>
            <a:r>
              <a:rPr lang="zh-CN" altLang="en-US" dirty="0"/>
              <a:t> </a:t>
            </a:r>
            <a:r>
              <a:rPr lang="en-US" altLang="zh-CN" dirty="0"/>
              <a:t>And she seemed to melt and become part of the </a:t>
            </a:r>
            <a:r>
              <a:rPr lang="en-US" altLang="zh-CN" u="sng" dirty="0">
                <a:solidFill>
                  <a:schemeClr val="accent1"/>
                </a:solidFill>
              </a:rPr>
              <a:t>mist over the ocean </a:t>
            </a:r>
            <a:r>
              <a:rPr lang="en-US" altLang="zh-CN" dirty="0"/>
              <a:t>behind her.</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散布关系由</a:t>
            </a:r>
            <a:r>
              <a:rPr lang="zh-CN" altLang="en-US" dirty="0">
                <a:solidFill>
                  <a:schemeClr val="accent1"/>
                </a:solidFill>
              </a:rPr>
              <a:t>覆盖关系</a:t>
            </a:r>
            <a:r>
              <a:rPr lang="zh-CN" altLang="en-US" dirty="0"/>
              <a:t>拓展而来，前者更凸显图形覆盖背景时</a:t>
            </a:r>
            <a:r>
              <a:rPr lang="zh-CN" altLang="en-US" dirty="0">
                <a:solidFill>
                  <a:schemeClr val="accent1"/>
                </a:solidFill>
              </a:rPr>
              <a:t>零星点缀</a:t>
            </a:r>
            <a:r>
              <a:rPr lang="zh-CN" altLang="en-US" dirty="0"/>
              <a:t>的特征。 </a:t>
            </a:r>
            <a:endParaRPr lang="en-US" altLang="zh-CN" dirty="0"/>
          </a:p>
          <a:p>
            <a:pPr marL="285750" indent="-285750">
              <a:lnSpc>
                <a:spcPct val="150000"/>
              </a:lnSpc>
              <a:buFont typeface="Arial" panose="020B0604020202020204" pitchFamily="34" charset="0"/>
              <a:buChar char="•"/>
            </a:pPr>
            <a:r>
              <a:rPr lang="zh-CN" altLang="en-US" dirty="0"/>
              <a:t>鼻梁上的雀斑</a:t>
            </a:r>
            <a:r>
              <a:rPr lang="en-US" altLang="zh-CN" dirty="0"/>
              <a:t>/ freckles over nose</a:t>
            </a:r>
          </a:p>
          <a:p>
            <a:pPr marL="285750" indent="-285750">
              <a:lnSpc>
                <a:spcPct val="150000"/>
              </a:lnSpc>
              <a:buFont typeface="Arial" panose="020B0604020202020204" pitchFamily="34" charset="0"/>
              <a:buChar char="•"/>
            </a:pPr>
            <a:r>
              <a:rPr lang="zh-CN" altLang="en-US" dirty="0"/>
              <a:t>山上的云雾</a:t>
            </a:r>
            <a:r>
              <a:rPr lang="en-US" altLang="zh-CN" dirty="0"/>
              <a:t>/ clouds over mountains</a:t>
            </a:r>
          </a:p>
        </p:txBody>
      </p:sp>
      <p:sp>
        <p:nvSpPr>
          <p:cNvPr id="5" name="矩形 4">
            <a:extLst>
              <a:ext uri="{FF2B5EF4-FFF2-40B4-BE49-F238E27FC236}">
                <a16:creationId xmlns:a16="http://schemas.microsoft.com/office/drawing/2014/main" id="{67579C9B-2819-45C9-9D31-74A6CEC1BE7C}"/>
              </a:ext>
            </a:extLst>
          </p:cNvPr>
          <p:cNvSpPr/>
          <p:nvPr/>
        </p:nvSpPr>
        <p:spPr>
          <a:xfrm>
            <a:off x="1043874" y="3476898"/>
            <a:ext cx="3892268" cy="90220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8065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3.4 </a:t>
            </a:r>
            <a:r>
              <a:rPr lang="zh-CN" altLang="en-US" dirty="0">
                <a:sym typeface="Arial" panose="020B0604020202020204" pitchFamily="34" charset="0"/>
              </a:rPr>
              <a:t>“上”和</a:t>
            </a:r>
            <a:r>
              <a:rPr lang="en-US" altLang="zh-CN" dirty="0">
                <a:sym typeface="Arial" panose="020B0604020202020204" pitchFamily="34" charset="0"/>
              </a:rPr>
              <a:t>above</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720206" y="1012158"/>
            <a:ext cx="10751588" cy="2951449"/>
          </a:xfrm>
          <a:prstGeom prst="rect">
            <a:avLst/>
          </a:prstGeom>
        </p:spPr>
        <p:txBody>
          <a:bodyPr wrap="square">
            <a:spAutoFit/>
          </a:bodyPr>
          <a:lstStyle/>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b="1" dirty="0"/>
              <a:t>（１</a:t>
            </a:r>
            <a:r>
              <a:rPr lang="en-US" altLang="zh-CN" b="1" dirty="0"/>
              <a:t>1</a:t>
            </a:r>
            <a:r>
              <a:rPr lang="zh-CN" altLang="en-US" b="1" dirty="0"/>
              <a:t>）</a:t>
            </a:r>
            <a:r>
              <a:rPr lang="en-US" altLang="zh-CN" b="1" dirty="0"/>
              <a:t>【</a:t>
            </a:r>
            <a:r>
              <a:rPr lang="zh-CN" altLang="en-US" b="1" dirty="0"/>
              <a:t>悬空</a:t>
            </a:r>
            <a:r>
              <a:rPr lang="en-US" altLang="zh-CN" b="1" dirty="0"/>
              <a:t>】</a:t>
            </a:r>
          </a:p>
          <a:p>
            <a:pPr marL="285750" indent="-285750">
              <a:lnSpc>
                <a:spcPct val="150000"/>
              </a:lnSpc>
              <a:buFont typeface="Arial" panose="020B0604020202020204" pitchFamily="34" charset="0"/>
              <a:buChar char="•"/>
            </a:pPr>
            <a:r>
              <a:rPr lang="zh-CN" altLang="en-US" dirty="0"/>
              <a:t>他</a:t>
            </a:r>
            <a:r>
              <a:rPr lang="zh-CN" altLang="en-US" u="sng" dirty="0">
                <a:solidFill>
                  <a:schemeClr val="accent1"/>
                </a:solidFill>
              </a:rPr>
              <a:t>头上的天空</a:t>
            </a:r>
            <a:r>
              <a:rPr lang="zh-CN" altLang="en-US" dirty="0"/>
              <a:t>是湛蓝的，没有星星，没有太阳。</a:t>
            </a:r>
            <a:endParaRPr lang="en-US" altLang="zh-CN" dirty="0"/>
          </a:p>
          <a:p>
            <a:pPr marL="285750" indent="-285750">
              <a:lnSpc>
                <a:spcPct val="150000"/>
              </a:lnSpc>
              <a:buFont typeface="Arial" panose="020B0604020202020204" pitchFamily="34" charset="0"/>
              <a:buChar char="•"/>
            </a:pPr>
            <a:r>
              <a:rPr lang="en-US" altLang="zh-CN" dirty="0"/>
              <a:t>He looked at the sand beneath his feet and </a:t>
            </a:r>
            <a:r>
              <a:rPr lang="en-US" altLang="zh-CN" u="sng" dirty="0">
                <a:solidFill>
                  <a:schemeClr val="accent1"/>
                </a:solidFill>
              </a:rPr>
              <a:t>the sky above his head</a:t>
            </a:r>
            <a:r>
              <a:rPr lang="en-US" altLang="zh-CN" dirty="0"/>
              <a:t>, taking it all in.</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悬空义由支撑义拓展而来，区别在于，悬空义涉及的图形和背景</a:t>
            </a:r>
            <a:r>
              <a:rPr lang="zh-CN" altLang="en-US" dirty="0">
                <a:solidFill>
                  <a:schemeClr val="accent1"/>
                </a:solidFill>
              </a:rPr>
              <a:t>不接触</a:t>
            </a:r>
            <a:r>
              <a:rPr lang="zh-CN" altLang="en-US" dirty="0"/>
              <a:t>。 </a:t>
            </a:r>
            <a:endParaRPr lang="en-US" altLang="zh-CN" dirty="0"/>
          </a:p>
          <a:p>
            <a:pPr marL="285750" indent="-285750">
              <a:lnSpc>
                <a:spcPct val="150000"/>
              </a:lnSpc>
              <a:buFont typeface="Arial" panose="020B0604020202020204" pitchFamily="34" charset="0"/>
              <a:buChar char="•"/>
            </a:pPr>
            <a:r>
              <a:rPr lang="zh-CN" altLang="en-US" dirty="0"/>
              <a:t>“地平线 上的太阳</a:t>
            </a:r>
            <a:r>
              <a:rPr lang="en-US" altLang="zh-CN" dirty="0"/>
              <a:t>/ sun above the horizon.</a:t>
            </a:r>
          </a:p>
        </p:txBody>
      </p:sp>
      <p:sp>
        <p:nvSpPr>
          <p:cNvPr id="5" name="矩形 4">
            <a:extLst>
              <a:ext uri="{FF2B5EF4-FFF2-40B4-BE49-F238E27FC236}">
                <a16:creationId xmlns:a16="http://schemas.microsoft.com/office/drawing/2014/main" id="{67579C9B-2819-45C9-9D31-74A6CEC1BE7C}"/>
              </a:ext>
            </a:extLst>
          </p:cNvPr>
          <p:cNvSpPr/>
          <p:nvPr/>
        </p:nvSpPr>
        <p:spPr>
          <a:xfrm>
            <a:off x="1092511" y="3476898"/>
            <a:ext cx="4821906" cy="486709"/>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25783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3.4 </a:t>
            </a:r>
            <a:r>
              <a:rPr lang="zh-CN" altLang="en-US" dirty="0">
                <a:sym typeface="Arial" panose="020B0604020202020204" pitchFamily="34" charset="0"/>
              </a:rPr>
              <a:t>“上”和</a:t>
            </a:r>
            <a:r>
              <a:rPr lang="en-US" altLang="zh-CN" dirty="0">
                <a:sym typeface="Arial" panose="020B0604020202020204" pitchFamily="34" charset="0"/>
              </a:rPr>
              <a:t>around</a:t>
            </a:r>
            <a:endParaRPr lang="zh-CN" altLang="en-US" dirty="0">
              <a:sym typeface="Arial" panose="020B0604020202020204" pitchFamily="34" charset="0"/>
            </a:endParaRPr>
          </a:p>
        </p:txBody>
      </p:sp>
      <p:sp>
        <p:nvSpPr>
          <p:cNvPr id="3" name="矩形 2">
            <a:extLst>
              <a:ext uri="{FF2B5EF4-FFF2-40B4-BE49-F238E27FC236}">
                <a16:creationId xmlns:a16="http://schemas.microsoft.com/office/drawing/2014/main" id="{03773B7C-DCA7-40A4-9DDB-CDE34EA9EF89}"/>
              </a:ext>
            </a:extLst>
          </p:cNvPr>
          <p:cNvSpPr/>
          <p:nvPr/>
        </p:nvSpPr>
        <p:spPr>
          <a:xfrm>
            <a:off x="852391" y="1359132"/>
            <a:ext cx="9525000" cy="3782446"/>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dirty="0"/>
              <a:t>“上”和“</a:t>
            </a:r>
            <a:r>
              <a:rPr lang="en-US" altLang="zh-CN" dirty="0"/>
              <a:t>around</a:t>
            </a:r>
            <a:r>
              <a:rPr lang="zh-CN" altLang="en-US" dirty="0"/>
              <a:t>”都可以表示包围。 </a:t>
            </a:r>
            <a:endParaRPr lang="en-US" altLang="zh-CN" dirty="0"/>
          </a:p>
          <a:p>
            <a:pPr marL="285750" indent="-285750">
              <a:lnSpc>
                <a:spcPct val="150000"/>
              </a:lnSpc>
              <a:buFont typeface="Arial" panose="020B0604020202020204" pitchFamily="34" charset="0"/>
              <a:buChar char="•"/>
            </a:pPr>
            <a:r>
              <a:rPr lang="zh-CN" altLang="en-US" b="1" dirty="0"/>
              <a:t>（１２）</a:t>
            </a:r>
            <a:r>
              <a:rPr lang="en-US" altLang="zh-CN" b="1" dirty="0"/>
              <a:t>【</a:t>
            </a:r>
            <a:r>
              <a:rPr lang="zh-CN" altLang="en-US" b="1" dirty="0"/>
              <a:t>包围</a:t>
            </a:r>
            <a:r>
              <a:rPr lang="en-US" altLang="zh-CN" b="1" dirty="0"/>
              <a:t>】 vs</a:t>
            </a:r>
            <a:r>
              <a:rPr lang="zh-CN" altLang="en-US" b="1" dirty="0"/>
              <a:t>环绕？</a:t>
            </a:r>
            <a:endParaRPr lang="en-US" altLang="zh-CN" b="1" dirty="0"/>
          </a:p>
          <a:p>
            <a:pPr marL="285750" indent="-285750">
              <a:lnSpc>
                <a:spcPct val="150000"/>
              </a:lnSpc>
              <a:buFont typeface="Arial" panose="020B0604020202020204" pitchFamily="34" charset="0"/>
              <a:buChar char="•"/>
            </a:pPr>
            <a:r>
              <a:rPr lang="zh-CN" altLang="en-US" dirty="0"/>
              <a:t>莱因哈特把挂在</a:t>
            </a:r>
            <a:r>
              <a:rPr lang="zh-CN" altLang="en-US" u="sng" dirty="0">
                <a:solidFill>
                  <a:schemeClr val="accent1"/>
                </a:solidFill>
              </a:rPr>
              <a:t>脖子上的项链</a:t>
            </a:r>
            <a:r>
              <a:rPr lang="zh-CN" altLang="en-US" dirty="0"/>
              <a:t>捧在掌心</a:t>
            </a:r>
            <a:endParaRPr lang="en-US" altLang="zh-CN" dirty="0"/>
          </a:p>
          <a:p>
            <a:pPr marL="285750" indent="-285750">
              <a:lnSpc>
                <a:spcPct val="150000"/>
              </a:lnSpc>
              <a:buFont typeface="Arial" panose="020B0604020202020204" pitchFamily="34" charset="0"/>
              <a:buChar char="•"/>
            </a:pPr>
            <a:r>
              <a:rPr lang="en-US" altLang="zh-CN" dirty="0"/>
              <a:t>It’s like putting a diamond </a:t>
            </a:r>
            <a:r>
              <a:rPr lang="en-US" altLang="zh-CN" u="sng" dirty="0">
                <a:solidFill>
                  <a:schemeClr val="accent1"/>
                </a:solidFill>
              </a:rPr>
              <a:t>necklace around the neck </a:t>
            </a:r>
            <a:r>
              <a:rPr lang="en-US" altLang="zh-CN" dirty="0"/>
              <a:t>of a </a:t>
            </a:r>
            <a:r>
              <a:rPr lang="en-US" altLang="zh-CN" dirty="0" err="1"/>
              <a:t>four⁃year⁃old</a:t>
            </a:r>
            <a:r>
              <a:rPr lang="en-US" altLang="zh-CN" dirty="0"/>
              <a:t> girl.</a:t>
            </a:r>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包围关系由环绕关系拓展而来。 </a:t>
            </a:r>
            <a:endParaRPr lang="en-US" altLang="zh-CN" dirty="0"/>
          </a:p>
          <a:p>
            <a:pPr marL="285750" indent="-285750">
              <a:lnSpc>
                <a:spcPct val="150000"/>
              </a:lnSpc>
              <a:buFont typeface="Arial" panose="020B0604020202020204" pitchFamily="34" charset="0"/>
              <a:buChar char="•"/>
            </a:pPr>
            <a:endParaRPr lang="en-US" altLang="zh-CN" dirty="0"/>
          </a:p>
          <a:p>
            <a:pPr marL="285750" indent="-285750">
              <a:lnSpc>
                <a:spcPct val="150000"/>
              </a:lnSpc>
              <a:buFont typeface="Arial" panose="020B0604020202020204" pitchFamily="34" charset="0"/>
              <a:buChar char="•"/>
            </a:pPr>
            <a:r>
              <a:rPr lang="zh-CN" altLang="en-US" dirty="0"/>
              <a:t>腰上的皮带</a:t>
            </a:r>
            <a:r>
              <a:rPr lang="en-US" altLang="zh-CN" dirty="0"/>
              <a:t>/ </a:t>
            </a:r>
            <a:r>
              <a:rPr lang="en-US" altLang="zh-CN" dirty="0">
                <a:solidFill>
                  <a:schemeClr val="accent1"/>
                </a:solidFill>
              </a:rPr>
              <a:t>belt around his waist</a:t>
            </a:r>
          </a:p>
          <a:p>
            <a:pPr marL="285750" indent="-285750">
              <a:lnSpc>
                <a:spcPct val="150000"/>
              </a:lnSpc>
              <a:buFont typeface="Arial" panose="020B0604020202020204" pitchFamily="34" charset="0"/>
              <a:buChar char="•"/>
            </a:pPr>
            <a:r>
              <a:rPr lang="zh-CN" altLang="en-US" dirty="0"/>
              <a:t>脖子上的围巾</a:t>
            </a:r>
            <a:r>
              <a:rPr lang="en-US" altLang="zh-CN" dirty="0"/>
              <a:t>/ scarf around neck</a:t>
            </a:r>
            <a:endParaRPr lang="zh-CN" altLang="en-US" dirty="0"/>
          </a:p>
        </p:txBody>
      </p:sp>
      <p:sp>
        <p:nvSpPr>
          <p:cNvPr id="5" name="矩形 4">
            <a:extLst>
              <a:ext uri="{FF2B5EF4-FFF2-40B4-BE49-F238E27FC236}">
                <a16:creationId xmlns:a16="http://schemas.microsoft.com/office/drawing/2014/main" id="{D7DD5A85-7A9E-406B-AF16-9653E3DE65AB}"/>
              </a:ext>
            </a:extLst>
          </p:cNvPr>
          <p:cNvSpPr/>
          <p:nvPr/>
        </p:nvSpPr>
        <p:spPr>
          <a:xfrm>
            <a:off x="1140978" y="4239371"/>
            <a:ext cx="3892268" cy="902207"/>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01791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63</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endParaRPr lang="zh-CN" altLang="en-US" dirty="0">
              <a:sym typeface="Arial" panose="020B0604020202020204" pitchFamily="34" charset="0"/>
            </a:endParaRP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0689447" cy="1507277"/>
          </a:xfrm>
        </p:spPr>
        <p:txBody>
          <a:bodyPr>
            <a:noAutofit/>
          </a:body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由上可知，可以归纳汉英静态空间关系的语义类型。如图１所示，“上”与</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over</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above</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around</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的静态空间义部分对应。这种部分对应的关系用图１中相交的椭圆表示，最大的椭圆表示“上”的空间语义。</a:t>
            </a:r>
          </a:p>
        </p:txBody>
      </p:sp>
      <p:pic>
        <p:nvPicPr>
          <p:cNvPr id="5" name="图片 4">
            <a:extLst>
              <a:ext uri="{FF2B5EF4-FFF2-40B4-BE49-F238E27FC236}">
                <a16:creationId xmlns:a16="http://schemas.microsoft.com/office/drawing/2014/main" id="{B346E323-28F9-4BF2-90FA-4F0AE89ED11E}"/>
              </a:ext>
            </a:extLst>
          </p:cNvPr>
          <p:cNvPicPr>
            <a:picLocks noChangeAspect="1"/>
          </p:cNvPicPr>
          <p:nvPr/>
        </p:nvPicPr>
        <p:blipFill>
          <a:blip r:embed="rId3"/>
          <a:stretch>
            <a:fillRect/>
          </a:stretch>
        </p:blipFill>
        <p:spPr>
          <a:xfrm>
            <a:off x="1865308" y="2845753"/>
            <a:ext cx="7140483" cy="3487852"/>
          </a:xfrm>
          <a:prstGeom prst="rect">
            <a:avLst/>
          </a:prstGeom>
        </p:spPr>
      </p:pic>
    </p:spTree>
    <p:extLst>
      <p:ext uri="{BB962C8B-B14F-4D97-AF65-F5344CB8AC3E}">
        <p14:creationId xmlns:p14="http://schemas.microsoft.com/office/powerpoint/2010/main" val="2613962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4 </a:t>
            </a:r>
            <a:r>
              <a:rPr lang="zh-CN" altLang="en-US" dirty="0">
                <a:sym typeface="Arial" panose="020B0604020202020204" pitchFamily="34" charset="0"/>
              </a:rPr>
              <a:t>汉英空间语义类型差异本质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211743" y="861087"/>
            <a:ext cx="10689447" cy="876099"/>
          </a:xfrm>
        </p:spPr>
        <p:txBody>
          <a:bodyPr>
            <a:noAutofit/>
          </a:bodyPr>
          <a:lstStyle/>
          <a:p>
            <a:pPr lvl="1">
              <a:lnSpc>
                <a:spcPct val="140000"/>
              </a:lnSpc>
            </a:pPr>
            <a:r>
              <a:rPr lang="zh-CN" altLang="en-US"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４．１ 关联性与细节性 </a:t>
            </a:r>
            <a:endParaRPr lang="en-US" altLang="zh-CN"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 name="表格 4">
            <a:extLst>
              <a:ext uri="{FF2B5EF4-FFF2-40B4-BE49-F238E27FC236}">
                <a16:creationId xmlns:a16="http://schemas.microsoft.com/office/drawing/2014/main" id="{4AEB0CA8-D5B4-4F38-8810-6A73581F9E2E}"/>
              </a:ext>
            </a:extLst>
          </p:cNvPr>
          <p:cNvGraphicFramePr>
            <a:graphicFrameLocks noGrp="1"/>
          </p:cNvGraphicFramePr>
          <p:nvPr>
            <p:extLst>
              <p:ext uri="{D42A27DB-BD31-4B8C-83A1-F6EECF244321}">
                <p14:modId xmlns:p14="http://schemas.microsoft.com/office/powerpoint/2010/main" val="153304960"/>
              </p:ext>
            </p:extLst>
          </p:nvPr>
        </p:nvGraphicFramePr>
        <p:xfrm>
          <a:off x="959292" y="1667925"/>
          <a:ext cx="9418099" cy="2291080"/>
        </p:xfrm>
        <a:graphic>
          <a:graphicData uri="http://schemas.openxmlformats.org/drawingml/2006/table">
            <a:tbl>
              <a:tblPr firstRow="1" bandRow="1">
                <a:tableStyleId>{5C22544A-7EE6-4342-B048-85BDC9FD1C3A}</a:tableStyleId>
              </a:tblPr>
              <a:tblGrid>
                <a:gridCol w="1096085">
                  <a:extLst>
                    <a:ext uri="{9D8B030D-6E8A-4147-A177-3AD203B41FA5}">
                      <a16:colId xmlns:a16="http://schemas.microsoft.com/office/drawing/2014/main" val="678432415"/>
                    </a:ext>
                  </a:extLst>
                </a:gridCol>
                <a:gridCol w="5672517">
                  <a:extLst>
                    <a:ext uri="{9D8B030D-6E8A-4147-A177-3AD203B41FA5}">
                      <a16:colId xmlns:a16="http://schemas.microsoft.com/office/drawing/2014/main" val="2004655786"/>
                    </a:ext>
                  </a:extLst>
                </a:gridCol>
                <a:gridCol w="2649497">
                  <a:extLst>
                    <a:ext uri="{9D8B030D-6E8A-4147-A177-3AD203B41FA5}">
                      <a16:colId xmlns:a16="http://schemas.microsoft.com/office/drawing/2014/main" val="848185607"/>
                    </a:ext>
                  </a:extLst>
                </a:gridCol>
              </a:tblGrid>
              <a:tr h="370840">
                <a:tc>
                  <a:txBody>
                    <a:bodyPr/>
                    <a:lstStyle/>
                    <a:p>
                      <a:endParaRPr lang="zh-CN" altLang="en-US" dirty="0"/>
                    </a:p>
                  </a:txBody>
                  <a:tcPr/>
                </a:tc>
                <a:tc>
                  <a:txBody>
                    <a:bodyPr/>
                    <a:lstStyle/>
                    <a:p>
                      <a:r>
                        <a:rPr lang="zh-CN" altLang="en-US" dirty="0"/>
                        <a:t>英语</a:t>
                      </a:r>
                    </a:p>
                  </a:txBody>
                  <a:tcPr/>
                </a:tc>
                <a:tc>
                  <a:txBody>
                    <a:bodyPr/>
                    <a:lstStyle/>
                    <a:p>
                      <a:r>
                        <a:rPr lang="zh-CN" altLang="en-US" dirty="0"/>
                        <a:t>汉语</a:t>
                      </a:r>
                    </a:p>
                  </a:txBody>
                  <a:tcPr/>
                </a:tc>
                <a:extLst>
                  <a:ext uri="{0D108BD9-81ED-4DB2-BD59-A6C34878D82A}">
                    <a16:rowId xmlns:a16="http://schemas.microsoft.com/office/drawing/2014/main" val="3965119244"/>
                  </a:ext>
                </a:extLst>
              </a:tr>
              <a:tr h="370840">
                <a:tc>
                  <a:txBody>
                    <a:bodyPr/>
                    <a:lstStyle/>
                    <a:p>
                      <a:r>
                        <a:rPr lang="zh-CN" altLang="en-US" dirty="0"/>
                        <a:t>例</a:t>
                      </a:r>
                      <a:r>
                        <a:rPr lang="en-US" altLang="zh-CN" dirty="0"/>
                        <a:t>1</a:t>
                      </a:r>
                      <a:endParaRPr lang="zh-CN" altLang="en-US" dirty="0"/>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hose on stump, hose over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stump,hose</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around stump——</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支撑、跨越、环绕</a:t>
                      </a:r>
                      <a:endParaRPr lang="zh-CN" altLang="en-US" dirty="0"/>
                    </a:p>
                  </a:txBody>
                  <a:tcPr/>
                </a:tc>
                <a:tc>
                  <a:txBody>
                    <a:bodyPr/>
                    <a:lstStyle/>
                    <a:p>
                      <a:r>
                        <a:rPr lang="zh-CN" altLang="en-US" dirty="0"/>
                        <a:t>树桩上的软管</a:t>
                      </a:r>
                    </a:p>
                  </a:txBody>
                  <a:tcPr/>
                </a:tc>
                <a:extLst>
                  <a:ext uri="{0D108BD9-81ED-4DB2-BD59-A6C34878D82A}">
                    <a16:rowId xmlns:a16="http://schemas.microsoft.com/office/drawing/2014/main" val="1981787973"/>
                  </a:ext>
                </a:extLst>
              </a:tr>
              <a:tr h="370840">
                <a:tc>
                  <a:txBody>
                    <a:bodyPr/>
                    <a:lstStyle/>
                    <a:p>
                      <a:r>
                        <a:rPr lang="zh-CN" altLang="en-US" dirty="0"/>
                        <a:t>例</a:t>
                      </a:r>
                      <a:r>
                        <a:rPr lang="en-US" altLang="zh-CN" dirty="0"/>
                        <a:t>2</a:t>
                      </a:r>
                      <a:endParaRPr lang="zh-CN" altLang="en-US" dirty="0"/>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earring in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ear,stud</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in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ears,pin</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in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hair,flower</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in hair</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（紧密附着在身体的某一部分）</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耳朵上的耳环、头发上的发夹</a:t>
                      </a:r>
                      <a:endParaRPr lang="zh-CN" altLang="en-US" dirty="0"/>
                    </a:p>
                  </a:txBody>
                  <a:tcPr/>
                </a:tc>
                <a:extLst>
                  <a:ext uri="{0D108BD9-81ED-4DB2-BD59-A6C34878D82A}">
                    <a16:rowId xmlns:a16="http://schemas.microsoft.com/office/drawing/2014/main" val="768091658"/>
                  </a:ext>
                </a:extLst>
              </a:tr>
              <a:tr h="370840">
                <a:tc>
                  <a:txBody>
                    <a:bodyPr/>
                    <a:lstStyle/>
                    <a:p>
                      <a:r>
                        <a:rPr lang="zh-CN" altLang="en-US" dirty="0"/>
                        <a:t>例</a:t>
                      </a:r>
                      <a:r>
                        <a:rPr lang="en-US" altLang="zh-CN" dirty="0"/>
                        <a:t>3</a:t>
                      </a:r>
                      <a:endParaRPr lang="zh-CN" altLang="en-US" dirty="0"/>
                    </a:p>
                  </a:txBody>
                  <a:tcPr/>
                </a:tc>
                <a:tc>
                  <a:txBody>
                    <a:bodyPr/>
                    <a:lstStyle/>
                    <a:p>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bracelet on wrist, bracelet around </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wrist,bracelet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round wrist, bracelet at wrist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（凸显不同的附着方式）</a:t>
                      </a:r>
                      <a:endParaRPr lang="zh-CN" altLang="en-US" dirty="0"/>
                    </a:p>
                  </a:txBody>
                  <a:tcPr/>
                </a:tc>
                <a:tc>
                  <a:txBody>
                    <a:bodyPr/>
                    <a:lstStyle/>
                    <a:p>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手腕上的手镯、脖子上的项链”</a:t>
                      </a:r>
                      <a:endParaRPr lang="zh-CN" altLang="en-US" dirty="0"/>
                    </a:p>
                  </a:txBody>
                  <a:tcPr/>
                </a:tc>
                <a:extLst>
                  <a:ext uri="{0D108BD9-81ED-4DB2-BD59-A6C34878D82A}">
                    <a16:rowId xmlns:a16="http://schemas.microsoft.com/office/drawing/2014/main" val="604656283"/>
                  </a:ext>
                </a:extLst>
              </a:tr>
            </a:tbl>
          </a:graphicData>
        </a:graphic>
      </p:graphicFrame>
      <p:sp>
        <p:nvSpPr>
          <p:cNvPr id="6" name="矩形 5">
            <a:extLst>
              <a:ext uri="{FF2B5EF4-FFF2-40B4-BE49-F238E27FC236}">
                <a16:creationId xmlns:a16="http://schemas.microsoft.com/office/drawing/2014/main" id="{1997A762-1A16-43AB-B644-8DAC45E03900}"/>
              </a:ext>
            </a:extLst>
          </p:cNvPr>
          <p:cNvSpPr/>
          <p:nvPr/>
        </p:nvSpPr>
        <p:spPr>
          <a:xfrm>
            <a:off x="435491" y="4466826"/>
            <a:ext cx="10465699" cy="784702"/>
          </a:xfrm>
          <a:prstGeom prst="rect">
            <a:avLst/>
          </a:prstGeom>
        </p:spPr>
        <p:txBody>
          <a:bodyPr wrap="square">
            <a:spAutoFit/>
          </a:bodyPr>
          <a:lstStyle/>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英汉空间语义类型的上述差异说明，</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在用方位词表征静态空间关系时，汉语是关联型，英语是细节型</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“上”往往只表征物体之间的关联关系， 但不表征物体之间空间关系的细节特征。</a:t>
            </a:r>
            <a:endPar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94131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4 </a:t>
            </a:r>
            <a:r>
              <a:rPr lang="zh-CN" altLang="en-US" dirty="0">
                <a:sym typeface="Arial" panose="020B0604020202020204" pitchFamily="34" charset="0"/>
              </a:rPr>
              <a:t>汉英空间语义类型差异本质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09"/>
            <a:ext cx="10689447" cy="3619299"/>
          </a:xfrm>
        </p:spPr>
        <p:txBody>
          <a:bodyPr>
            <a:noAutofit/>
          </a:bodyPr>
          <a:lstStyle/>
          <a:p>
            <a:pPr lvl="1">
              <a:lnSpc>
                <a:spcPct val="140000"/>
              </a:lnSpc>
            </a:pPr>
            <a:r>
              <a:rPr lang="zh-CN" altLang="en-US"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４． ２ 动词凸显型语言与小品词凸显型语言 </a:t>
            </a:r>
            <a:endParaRPr lang="en-US" altLang="zh-CN"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由上可见，在表征静态空间关系时，“上” 往往只表征物体之间的关联关系。 那么，在</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汉语中， 物体之间静态空间关系的细节特征是否主要由动词表征</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呢。 </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v</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在 </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上的 </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（例如，躺在地上的人） </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n] [ v? g] on the [n]</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man lying on the ground</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28044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4 </a:t>
            </a:r>
            <a:r>
              <a:rPr lang="zh-CN" altLang="en-US" dirty="0">
                <a:sym typeface="Arial" panose="020B0604020202020204" pitchFamily="34" charset="0"/>
              </a:rPr>
              <a:t>汉英空间语义类型差异本质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115437" y="2087303"/>
            <a:ext cx="4614609" cy="3497918"/>
          </a:xfrm>
        </p:spPr>
        <p:txBody>
          <a:bodyPr>
            <a:noAutofit/>
          </a:bodyPr>
          <a:lstStyle/>
          <a:p>
            <a:pPr lvl="1">
              <a:lnSpc>
                <a:spcPct val="140000"/>
              </a:lnSpc>
            </a:pPr>
            <a:r>
              <a:rPr lang="zh-CN" altLang="en-US"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４． ２ 动词凸显型语言与小品词凸显型语言 </a:t>
            </a:r>
            <a:endParaRPr lang="en-US" altLang="zh-CN" sz="2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汉英高频搭配中，相似性：都有姿势动 词“躺</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lie</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“坐</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sit</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”和行为动词“挂</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hang</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差异：</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虽然两种语言中都有种类繁多的非核心动词，但在高频的汉英静态空间关系结构中，汉语动词种类更丰富，有更多的非核心动词， 而英语动词种类更单一，以核心动词为主</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在表征静态空间关系时，汉语是</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动词凸显型语言</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，方位词的功能是表征空间关系的</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关联性</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，而英语是</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小品词凸显型语言</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，方位词的功能是凸显空间关系的</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细节性</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p>
        </p:txBody>
      </p:sp>
      <p:pic>
        <p:nvPicPr>
          <p:cNvPr id="5" name="图片 4">
            <a:extLst>
              <a:ext uri="{FF2B5EF4-FFF2-40B4-BE49-F238E27FC236}">
                <a16:creationId xmlns:a16="http://schemas.microsoft.com/office/drawing/2014/main" id="{4A84CF55-F27C-42CD-968B-EB47B5A3DA02}"/>
              </a:ext>
            </a:extLst>
          </p:cNvPr>
          <p:cNvPicPr>
            <a:picLocks noChangeAspect="1"/>
          </p:cNvPicPr>
          <p:nvPr/>
        </p:nvPicPr>
        <p:blipFill>
          <a:blip r:embed="rId3"/>
          <a:stretch>
            <a:fillRect/>
          </a:stretch>
        </p:blipFill>
        <p:spPr>
          <a:xfrm>
            <a:off x="4774301" y="1278174"/>
            <a:ext cx="7412101" cy="5116177"/>
          </a:xfrm>
          <a:prstGeom prst="rect">
            <a:avLst/>
          </a:prstGeom>
        </p:spPr>
      </p:pic>
    </p:spTree>
    <p:extLst>
      <p:ext uri="{BB962C8B-B14F-4D97-AF65-F5344CB8AC3E}">
        <p14:creationId xmlns:p14="http://schemas.microsoft.com/office/powerpoint/2010/main" val="148664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5. </a:t>
            </a:r>
            <a:r>
              <a:rPr lang="zh-CN" altLang="en-US" dirty="0">
                <a:sym typeface="Arial" panose="020B0604020202020204" pitchFamily="34" charset="0"/>
              </a:rPr>
              <a:t>结束语</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13" y="944610"/>
            <a:ext cx="10463211" cy="2168242"/>
          </a:xfrm>
        </p:spPr>
        <p:txBody>
          <a:bodyPr>
            <a:noAutofit/>
          </a:bodyPr>
          <a:lstStyle/>
          <a:p>
            <a:pPr lvl="1">
              <a:lnSpc>
                <a:spcPct val="150000"/>
              </a:lnSpc>
            </a:pP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本研究采用由语言形式到意义的研究范式（黄洁</a:t>
            </a:r>
            <a:r>
              <a:rPr lang="en-US" altLang="zh-CN"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），以方位词为切入点，研究</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空间的概念化和语言表征</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，讨论</a:t>
            </a:r>
            <a:r>
              <a:rPr lang="zh-CN" altLang="en-US" sz="17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空间语义范畴的跨语言共性和差异</a:t>
            </a:r>
            <a:r>
              <a:rPr lang="zh-CN" altLang="en-US" sz="17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，旨在揭示概念结构和语义结构的关系。有待探讨的问题包括：汉英其他方位词涉及的空间语义类型研究、时间等其他基本语义范畴的类型属性、概念结构和语义结构关系的习得研究等。</a:t>
            </a:r>
          </a:p>
        </p:txBody>
      </p:sp>
    </p:spTree>
    <p:extLst>
      <p:ext uri="{BB962C8B-B14F-4D97-AF65-F5344CB8AC3E}">
        <p14:creationId xmlns:p14="http://schemas.microsoft.com/office/powerpoint/2010/main" val="341791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536CAFAB-8DDF-44D2-A56D-84762377CE0C}"/>
              </a:ext>
            </a:extLst>
          </p:cNvPr>
          <p:cNvCxnSpPr>
            <a:cxnSpLocks/>
          </p:cNvCxnSpPr>
          <p:nvPr/>
        </p:nvCxnSpPr>
        <p:spPr>
          <a:xfrm>
            <a:off x="0" y="857250"/>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1" name="矩形 90">
            <a:extLst>
              <a:ext uri="{FF2B5EF4-FFF2-40B4-BE49-F238E27FC236}">
                <a16:creationId xmlns:a16="http://schemas.microsoft.com/office/drawing/2014/main" id="{7915B37B-E2D8-4BB3-ABD8-241AD733B116}"/>
              </a:ext>
            </a:extLst>
          </p:cNvPr>
          <p:cNvSpPr/>
          <p:nvPr/>
        </p:nvSpPr>
        <p:spPr>
          <a:xfrm>
            <a:off x="693560" y="1224420"/>
            <a:ext cx="10804880" cy="5138280"/>
          </a:xfrm>
          <a:prstGeom prst="rect">
            <a:avLst/>
          </a:prstGeom>
          <a:solidFill>
            <a:schemeClr val="bg1"/>
          </a:solidFill>
          <a:ln>
            <a:noFill/>
          </a:ln>
          <a:effectLst>
            <a:outerShdw blurRad="152400" dist="635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3" name="矩形 92">
            <a:extLst>
              <a:ext uri="{FF2B5EF4-FFF2-40B4-BE49-F238E27FC236}">
                <a16:creationId xmlns:a16="http://schemas.microsoft.com/office/drawing/2014/main" id="{825856D7-0432-4723-95F0-9EEE23DAE797}"/>
              </a:ext>
            </a:extLst>
          </p:cNvPr>
          <p:cNvSpPr/>
          <p:nvPr/>
        </p:nvSpPr>
        <p:spPr>
          <a:xfrm>
            <a:off x="693560" y="1220584"/>
            <a:ext cx="10804880" cy="45719"/>
          </a:xfrm>
          <a:prstGeom prst="rect">
            <a:avLst/>
          </a:prstGeom>
          <a:solidFill>
            <a:srgbClr val="9A0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6" name="文本框 95">
            <a:extLst>
              <a:ext uri="{FF2B5EF4-FFF2-40B4-BE49-F238E27FC236}">
                <a16:creationId xmlns:a16="http://schemas.microsoft.com/office/drawing/2014/main" id="{326CBDC1-9113-4CC3-80CE-4182FC0F207B}"/>
              </a:ext>
            </a:extLst>
          </p:cNvPr>
          <p:cNvSpPr txBox="1"/>
          <p:nvPr/>
        </p:nvSpPr>
        <p:spPr>
          <a:xfrm>
            <a:off x="10715377" y="1121935"/>
            <a:ext cx="533451" cy="493365"/>
          </a:xfrm>
          <a:custGeom>
            <a:avLst/>
            <a:gdLst/>
            <a:ahLst/>
            <a:cxnLst/>
            <a:rect l="l" t="t" r="r" b="b"/>
            <a:pathLst>
              <a:path w="533451" h="493365">
                <a:moveTo>
                  <a:pt x="335077" y="0"/>
                </a:moveTo>
                <a:lnTo>
                  <a:pt x="533451" y="0"/>
                </a:lnTo>
                <a:lnTo>
                  <a:pt x="533451" y="169594"/>
                </a:lnTo>
                <a:cubicBezTo>
                  <a:pt x="533451" y="261415"/>
                  <a:pt x="522830" y="327539"/>
                  <a:pt x="501588" y="367968"/>
                </a:cubicBezTo>
                <a:cubicBezTo>
                  <a:pt x="472123" y="423472"/>
                  <a:pt x="426213" y="465271"/>
                  <a:pt x="363857" y="493365"/>
                </a:cubicBezTo>
                <a:lnTo>
                  <a:pt x="318632" y="420388"/>
                </a:lnTo>
                <a:cubicBezTo>
                  <a:pt x="355634" y="405313"/>
                  <a:pt x="383215" y="381501"/>
                  <a:pt x="401373" y="348953"/>
                </a:cubicBezTo>
                <a:cubicBezTo>
                  <a:pt x="419532" y="316405"/>
                  <a:pt x="429639" y="271693"/>
                  <a:pt x="431695" y="214819"/>
                </a:cubicBezTo>
                <a:lnTo>
                  <a:pt x="335077" y="214819"/>
                </a:lnTo>
                <a:close/>
                <a:moveTo>
                  <a:pt x="16445" y="0"/>
                </a:moveTo>
                <a:lnTo>
                  <a:pt x="214819" y="0"/>
                </a:lnTo>
                <a:lnTo>
                  <a:pt x="214819" y="169594"/>
                </a:lnTo>
                <a:cubicBezTo>
                  <a:pt x="214819" y="261415"/>
                  <a:pt x="204198" y="327539"/>
                  <a:pt x="182956" y="367968"/>
                </a:cubicBezTo>
                <a:cubicBezTo>
                  <a:pt x="153491" y="423472"/>
                  <a:pt x="107581" y="465271"/>
                  <a:pt x="45225" y="493365"/>
                </a:cubicBezTo>
                <a:lnTo>
                  <a:pt x="0" y="420388"/>
                </a:lnTo>
                <a:cubicBezTo>
                  <a:pt x="37002" y="405313"/>
                  <a:pt x="64583" y="381501"/>
                  <a:pt x="82741" y="348953"/>
                </a:cubicBezTo>
                <a:cubicBezTo>
                  <a:pt x="100900" y="316405"/>
                  <a:pt x="111007" y="271693"/>
                  <a:pt x="113063" y="214819"/>
                </a:cubicBezTo>
                <a:lnTo>
                  <a:pt x="16445" y="214819"/>
                </a:ln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6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5" name="标题 4">
            <a:extLst>
              <a:ext uri="{FF2B5EF4-FFF2-40B4-BE49-F238E27FC236}">
                <a16:creationId xmlns:a16="http://schemas.microsoft.com/office/drawing/2014/main" id="{D6F799D3-97D1-4AA2-A5E4-66726465BEC4}"/>
              </a:ext>
            </a:extLst>
          </p:cNvPr>
          <p:cNvSpPr>
            <a:spLocks noGrp="1"/>
          </p:cNvSpPr>
          <p:nvPr>
            <p:ph type="title"/>
          </p:nvPr>
        </p:nvSpPr>
        <p:spPr/>
        <p:txBody>
          <a:bodyPr/>
          <a:lstStyle/>
          <a:p>
            <a:r>
              <a:rPr lang="zh-CN" altLang="en-US" dirty="0">
                <a:sym typeface="Arial" panose="020B0604020202020204" pitchFamily="34" charset="0"/>
              </a:rPr>
              <a:t>参考文献</a:t>
            </a:r>
          </a:p>
        </p:txBody>
      </p:sp>
      <p:sp>
        <p:nvSpPr>
          <p:cNvPr id="2" name="灯片编号占位符 1">
            <a:extLst>
              <a:ext uri="{FF2B5EF4-FFF2-40B4-BE49-F238E27FC236}">
                <a16:creationId xmlns:a16="http://schemas.microsoft.com/office/drawing/2014/main" id="{37AD1704-EC04-445B-980E-80F46CB54D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68</a:t>
            </a:fld>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6" name="文本框 5">
            <a:extLst>
              <a:ext uri="{FF2B5EF4-FFF2-40B4-BE49-F238E27FC236}">
                <a16:creationId xmlns:a16="http://schemas.microsoft.com/office/drawing/2014/main" id="{A641F3EB-B29F-4B60-8421-7F7A6C6B5F9D}"/>
              </a:ext>
            </a:extLst>
          </p:cNvPr>
          <p:cNvSpPr txBox="1"/>
          <p:nvPr/>
        </p:nvSpPr>
        <p:spPr>
          <a:xfrm>
            <a:off x="943172" y="1121935"/>
            <a:ext cx="10200640" cy="2118529"/>
          </a:xfrm>
          <a:prstGeom prst="rect">
            <a:avLst/>
          </a:prstGeom>
          <a:noFill/>
        </p:spPr>
        <p:txBody>
          <a:bodyPr wrap="square" rtlCol="0">
            <a:spAutoFit/>
          </a:bodyPr>
          <a:lstStyle/>
          <a:p>
            <a:pPr marL="342900" indent="-342900">
              <a:lnSpc>
                <a:spcPct val="150000"/>
              </a:lnSpc>
              <a:buFontTx/>
              <a:buAutoNum type="arabicPeriod"/>
              <a:defRPr/>
            </a:pPr>
            <a:endParaRPr lang="en-US" altLang="zh-CN" dirty="0"/>
          </a:p>
          <a:p>
            <a:pPr marL="342900" indent="-342900">
              <a:lnSpc>
                <a:spcPct val="150000"/>
              </a:lnSpc>
              <a:buFontTx/>
              <a:buAutoNum type="arabicPeriod"/>
              <a:defRPr/>
            </a:pPr>
            <a:r>
              <a:rPr lang="zh-CN" altLang="en-US" dirty="0">
                <a:solidFill>
                  <a:srgbClr val="404040"/>
                </a:solidFill>
                <a:latin typeface="Arial" panose="020B0604020202020204" pitchFamily="34" charset="0"/>
                <a:ea typeface="微软雅黑" panose="020B0503020204020204" pitchFamily="34" charset="-122"/>
                <a:cs typeface="+mn-ea"/>
              </a:rPr>
              <a:t>黄洁</a:t>
            </a:r>
            <a:r>
              <a:rPr lang="en-US" altLang="zh-CN" dirty="0">
                <a:solidFill>
                  <a:srgbClr val="404040"/>
                </a:solidFill>
                <a:latin typeface="Arial" panose="020B0604020202020204" pitchFamily="34" charset="0"/>
                <a:ea typeface="微软雅黑" panose="020B0503020204020204" pitchFamily="34" charset="-122"/>
                <a:cs typeface="+mn-ea"/>
              </a:rPr>
              <a:t>.</a:t>
            </a:r>
            <a:r>
              <a:rPr lang="zh-CN" altLang="en-US" dirty="0">
                <a:solidFill>
                  <a:srgbClr val="404040"/>
                </a:solidFill>
                <a:latin typeface="Arial" panose="020B0604020202020204" pitchFamily="34" charset="0"/>
                <a:ea typeface="微软雅黑" panose="020B0503020204020204" pitchFamily="34" charset="-122"/>
                <a:cs typeface="+mn-ea"/>
              </a:rPr>
              <a:t>汉英方位词静态空间语义类型研究</a:t>
            </a:r>
            <a:r>
              <a:rPr lang="en-US" altLang="zh-CN" dirty="0">
                <a:solidFill>
                  <a:srgbClr val="404040"/>
                </a:solidFill>
                <a:latin typeface="Arial" panose="020B0604020202020204" pitchFamily="34" charset="0"/>
                <a:ea typeface="微软雅黑" panose="020B0503020204020204" pitchFamily="34" charset="-122"/>
                <a:cs typeface="+mn-ea"/>
              </a:rPr>
              <a:t>[J].</a:t>
            </a:r>
            <a:r>
              <a:rPr lang="zh-CN" altLang="en-US" dirty="0">
                <a:solidFill>
                  <a:srgbClr val="404040"/>
                </a:solidFill>
                <a:latin typeface="Arial" panose="020B0604020202020204" pitchFamily="34" charset="0"/>
                <a:ea typeface="微软雅黑" panose="020B0503020204020204" pitchFamily="34" charset="-122"/>
                <a:cs typeface="+mn-ea"/>
              </a:rPr>
              <a:t>外语学刊</a:t>
            </a:r>
            <a:r>
              <a:rPr lang="en-US" altLang="zh-CN" dirty="0">
                <a:solidFill>
                  <a:srgbClr val="404040"/>
                </a:solidFill>
                <a:latin typeface="Arial" panose="020B0604020202020204" pitchFamily="34" charset="0"/>
                <a:ea typeface="微软雅黑" panose="020B0503020204020204" pitchFamily="34" charset="-122"/>
                <a:cs typeface="+mn-ea"/>
              </a:rPr>
              <a:t>,2020(05):15-21.</a:t>
            </a:r>
          </a:p>
          <a:p>
            <a:pPr marL="342900" indent="-342900">
              <a:lnSpc>
                <a:spcPct val="150000"/>
              </a:lnSpc>
              <a:buFontTx/>
              <a:buAutoNum type="arabicPeriod"/>
              <a:defRPr/>
            </a:pPr>
            <a:r>
              <a:rPr lang="en-US" altLang="zh-CN" dirty="0">
                <a:solidFill>
                  <a:srgbClr val="404040"/>
                </a:solidFill>
                <a:latin typeface="Arial" panose="020B0604020202020204" pitchFamily="34" charset="0"/>
                <a:ea typeface="微软雅黑" panose="020B0503020204020204" pitchFamily="34" charset="-122"/>
                <a:cs typeface="+mn-ea"/>
              </a:rPr>
              <a:t>Bowerman, M., and S. Choi. "Shaping meanings for language: Universal and language-specific in the learning of spatial semantic categories." Language acquisition and conceptual development (2001): 475-511</a:t>
            </a:r>
          </a:p>
        </p:txBody>
      </p:sp>
    </p:spTree>
    <p:extLst>
      <p:ext uri="{BB962C8B-B14F-4D97-AF65-F5344CB8AC3E}">
        <p14:creationId xmlns:p14="http://schemas.microsoft.com/office/powerpoint/2010/main" val="4145990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a:extLst>
              <a:ext uri="{FF2B5EF4-FFF2-40B4-BE49-F238E27FC236}">
                <a16:creationId xmlns:a16="http://schemas.microsoft.com/office/drawing/2014/main" id="{90C24EE7-0101-495A-A456-51664B8178D8}"/>
              </a:ext>
            </a:extLst>
          </p:cNvPr>
          <p:cNvGrpSpPr/>
          <p:nvPr/>
        </p:nvGrpSpPr>
        <p:grpSpPr>
          <a:xfrm>
            <a:off x="6606576" y="-241003"/>
            <a:ext cx="7357162" cy="7340006"/>
            <a:chOff x="2105799" y="20055838"/>
            <a:chExt cx="6748090" cy="6732363"/>
          </a:xfrm>
          <a:solidFill>
            <a:schemeClr val="accent1">
              <a:alpha val="10000"/>
            </a:schemeClr>
          </a:solidFill>
        </p:grpSpPr>
        <p:sp>
          <p:nvSpPr>
            <p:cNvPr id="88" name="Freeform 8">
              <a:extLst>
                <a:ext uri="{FF2B5EF4-FFF2-40B4-BE49-F238E27FC236}">
                  <a16:creationId xmlns:a16="http://schemas.microsoft.com/office/drawing/2014/main" id="{56FB8FDE-A878-4372-B97D-A7BD44C5220C}"/>
                </a:ext>
              </a:extLst>
            </p:cNvPr>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89" name="Freeform 42">
              <a:extLst>
                <a:ext uri="{FF2B5EF4-FFF2-40B4-BE49-F238E27FC236}">
                  <a16:creationId xmlns:a16="http://schemas.microsoft.com/office/drawing/2014/main" id="{B849BEE0-9EA1-44CA-A902-E5A3BEE566B1}"/>
                </a:ext>
              </a:extLst>
            </p:cNvPr>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0" name="Freeform 43">
              <a:extLst>
                <a:ext uri="{FF2B5EF4-FFF2-40B4-BE49-F238E27FC236}">
                  <a16:creationId xmlns:a16="http://schemas.microsoft.com/office/drawing/2014/main" id="{EB269824-9AE6-4888-A876-40478C3F0F29}"/>
                </a:ext>
              </a:extLst>
            </p:cNvPr>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1" name="Freeform 44">
              <a:extLst>
                <a:ext uri="{FF2B5EF4-FFF2-40B4-BE49-F238E27FC236}">
                  <a16:creationId xmlns:a16="http://schemas.microsoft.com/office/drawing/2014/main" id="{B46E87F8-D770-41D8-A065-CF59DEFC9C2F}"/>
                </a:ext>
              </a:extLst>
            </p:cNvPr>
            <p:cNvSpPr>
              <a:spLocks/>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2" name="Freeform 45">
              <a:extLst>
                <a:ext uri="{FF2B5EF4-FFF2-40B4-BE49-F238E27FC236}">
                  <a16:creationId xmlns:a16="http://schemas.microsoft.com/office/drawing/2014/main" id="{BBEA83FA-7232-4188-8B38-D8A1457B96AF}"/>
                </a:ext>
              </a:extLst>
            </p:cNvPr>
            <p:cNvSpPr>
              <a:spLocks/>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3" name="Freeform 46">
              <a:extLst>
                <a:ext uri="{FF2B5EF4-FFF2-40B4-BE49-F238E27FC236}">
                  <a16:creationId xmlns:a16="http://schemas.microsoft.com/office/drawing/2014/main" id="{BCA27E11-953A-4899-9446-369B6F368114}"/>
                </a:ext>
              </a:extLst>
            </p:cNvPr>
            <p:cNvSpPr>
              <a:spLocks/>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4" name="Freeform 47">
              <a:extLst>
                <a:ext uri="{FF2B5EF4-FFF2-40B4-BE49-F238E27FC236}">
                  <a16:creationId xmlns:a16="http://schemas.microsoft.com/office/drawing/2014/main" id="{18888A7B-4DF6-4A17-9075-05552CA80B64}"/>
                </a:ext>
              </a:extLst>
            </p:cNvPr>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5" name="Freeform 48">
              <a:extLst>
                <a:ext uri="{FF2B5EF4-FFF2-40B4-BE49-F238E27FC236}">
                  <a16:creationId xmlns:a16="http://schemas.microsoft.com/office/drawing/2014/main" id="{B0102B27-3278-4659-9230-C0350421B840}"/>
                </a:ext>
              </a:extLst>
            </p:cNvPr>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6" name="Freeform 49">
              <a:extLst>
                <a:ext uri="{FF2B5EF4-FFF2-40B4-BE49-F238E27FC236}">
                  <a16:creationId xmlns:a16="http://schemas.microsoft.com/office/drawing/2014/main" id="{544F744C-230C-4248-8E6C-EFFC54039F48}"/>
                </a:ext>
              </a:extLst>
            </p:cNvPr>
            <p:cNvSpPr>
              <a:spLocks/>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7" name="Freeform 50">
              <a:extLst>
                <a:ext uri="{FF2B5EF4-FFF2-40B4-BE49-F238E27FC236}">
                  <a16:creationId xmlns:a16="http://schemas.microsoft.com/office/drawing/2014/main" id="{C616D02A-1BF8-4045-B4CA-6484615B7186}"/>
                </a:ext>
              </a:extLst>
            </p:cNvPr>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8" name="Freeform 51">
              <a:extLst>
                <a:ext uri="{FF2B5EF4-FFF2-40B4-BE49-F238E27FC236}">
                  <a16:creationId xmlns:a16="http://schemas.microsoft.com/office/drawing/2014/main" id="{987F62F3-48E5-4445-8B20-DA8DD20CF134}"/>
                </a:ext>
              </a:extLst>
            </p:cNvPr>
            <p:cNvSpPr>
              <a:spLocks/>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99" name="Freeform 52">
              <a:extLst>
                <a:ext uri="{FF2B5EF4-FFF2-40B4-BE49-F238E27FC236}">
                  <a16:creationId xmlns:a16="http://schemas.microsoft.com/office/drawing/2014/main" id="{28F0D51A-D241-43F1-9225-26826E390CDA}"/>
                </a:ext>
              </a:extLst>
            </p:cNvPr>
            <p:cNvSpPr>
              <a:spLocks/>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0" name="Freeform 53">
              <a:extLst>
                <a:ext uri="{FF2B5EF4-FFF2-40B4-BE49-F238E27FC236}">
                  <a16:creationId xmlns:a16="http://schemas.microsoft.com/office/drawing/2014/main" id="{65A363DE-ECE4-402E-9082-208DB27E6DCF}"/>
                </a:ext>
              </a:extLst>
            </p:cNvPr>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1" name="Freeform 54">
              <a:extLst>
                <a:ext uri="{FF2B5EF4-FFF2-40B4-BE49-F238E27FC236}">
                  <a16:creationId xmlns:a16="http://schemas.microsoft.com/office/drawing/2014/main" id="{545318D5-E9C9-4157-B718-9F45E109F795}"/>
                </a:ext>
              </a:extLst>
            </p:cNvPr>
            <p:cNvSpPr>
              <a:spLocks/>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2" name="Freeform 55">
              <a:extLst>
                <a:ext uri="{FF2B5EF4-FFF2-40B4-BE49-F238E27FC236}">
                  <a16:creationId xmlns:a16="http://schemas.microsoft.com/office/drawing/2014/main" id="{A3AB2AE2-6EA8-45D6-BF2F-6E9F455783AF}"/>
                </a:ext>
              </a:extLst>
            </p:cNvPr>
            <p:cNvSpPr>
              <a:spLocks/>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3" name="Freeform 56">
              <a:extLst>
                <a:ext uri="{FF2B5EF4-FFF2-40B4-BE49-F238E27FC236}">
                  <a16:creationId xmlns:a16="http://schemas.microsoft.com/office/drawing/2014/main" id="{18B8F9C1-6E42-4B3D-A400-D6AECDDBDDAE}"/>
                </a:ext>
              </a:extLst>
            </p:cNvPr>
            <p:cNvSpPr>
              <a:spLocks/>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4" name="Freeform 57">
              <a:extLst>
                <a:ext uri="{FF2B5EF4-FFF2-40B4-BE49-F238E27FC236}">
                  <a16:creationId xmlns:a16="http://schemas.microsoft.com/office/drawing/2014/main" id="{E6EF2E25-74D1-4AFF-9B01-0D36C1D71173}"/>
                </a:ext>
              </a:extLst>
            </p:cNvPr>
            <p:cNvSpPr>
              <a:spLocks/>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5" name="Freeform 58">
              <a:extLst>
                <a:ext uri="{FF2B5EF4-FFF2-40B4-BE49-F238E27FC236}">
                  <a16:creationId xmlns:a16="http://schemas.microsoft.com/office/drawing/2014/main" id="{75524DD3-044B-4099-920C-659FC2DFFBB9}"/>
                </a:ext>
              </a:extLst>
            </p:cNvPr>
            <p:cNvSpPr>
              <a:spLocks/>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6" name="Freeform 59">
              <a:extLst>
                <a:ext uri="{FF2B5EF4-FFF2-40B4-BE49-F238E27FC236}">
                  <a16:creationId xmlns:a16="http://schemas.microsoft.com/office/drawing/2014/main" id="{33CA021E-54D3-4540-89C0-45F474E0B5C4}"/>
                </a:ext>
              </a:extLst>
            </p:cNvPr>
            <p:cNvSpPr>
              <a:spLocks/>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7" name="Freeform 60">
              <a:extLst>
                <a:ext uri="{FF2B5EF4-FFF2-40B4-BE49-F238E27FC236}">
                  <a16:creationId xmlns:a16="http://schemas.microsoft.com/office/drawing/2014/main" id="{3954D5B3-FB15-4EF0-B6F5-04D636D81F36}"/>
                </a:ext>
              </a:extLst>
            </p:cNvPr>
            <p:cNvSpPr>
              <a:spLocks/>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8" name="Freeform 61">
              <a:extLst>
                <a:ext uri="{FF2B5EF4-FFF2-40B4-BE49-F238E27FC236}">
                  <a16:creationId xmlns:a16="http://schemas.microsoft.com/office/drawing/2014/main" id="{388C4D2F-C08D-437C-BA51-6028AFC66C99}"/>
                </a:ext>
              </a:extLst>
            </p:cNvPr>
            <p:cNvSpPr>
              <a:spLocks/>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09" name="Freeform 62">
              <a:extLst>
                <a:ext uri="{FF2B5EF4-FFF2-40B4-BE49-F238E27FC236}">
                  <a16:creationId xmlns:a16="http://schemas.microsoft.com/office/drawing/2014/main" id="{984EA921-46DE-4921-8014-C56A558BD2E3}"/>
                </a:ext>
              </a:extLst>
            </p:cNvPr>
            <p:cNvSpPr>
              <a:spLocks/>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sp>
          <p:nvSpPr>
            <p:cNvPr id="110" name="Freeform 71">
              <a:extLst>
                <a:ext uri="{FF2B5EF4-FFF2-40B4-BE49-F238E27FC236}">
                  <a16:creationId xmlns:a16="http://schemas.microsoft.com/office/drawing/2014/main" id="{1DEE7AB4-9CC1-4F79-B7CB-CB8B82C109CA}"/>
                </a:ext>
              </a:extLst>
            </p:cNvPr>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panose="020B0604020202020204" pitchFamily="34" charset="0"/>
                <a:ea typeface="Microsoft YaHei" panose="020B0503020204020204" pitchFamily="34" charset="-122"/>
                <a:cs typeface="+mn-ea"/>
                <a:sym typeface="Arial" panose="020B0604020202020204" pitchFamily="34" charset="0"/>
              </a:endParaRPr>
            </a:p>
          </p:txBody>
        </p:sp>
      </p:grpSp>
      <p:grpSp>
        <p:nvGrpSpPr>
          <p:cNvPr id="294" name="组合 293">
            <a:extLst>
              <a:ext uri="{FF2B5EF4-FFF2-40B4-BE49-F238E27FC236}">
                <a16:creationId xmlns:a16="http://schemas.microsoft.com/office/drawing/2014/main" id="{29078215-E28F-4565-AE5C-821B32ABC631}"/>
              </a:ext>
            </a:extLst>
          </p:cNvPr>
          <p:cNvGrpSpPr/>
          <p:nvPr/>
        </p:nvGrpSpPr>
        <p:grpSpPr>
          <a:xfrm>
            <a:off x="497979" y="2333324"/>
            <a:ext cx="9529934" cy="1086057"/>
            <a:chOff x="4553866" y="2753825"/>
            <a:chExt cx="7585022" cy="1086057"/>
          </a:xfrm>
        </p:grpSpPr>
        <p:sp>
          <p:nvSpPr>
            <p:cNvPr id="291" name="矩形 290">
              <a:extLst>
                <a:ext uri="{FF2B5EF4-FFF2-40B4-BE49-F238E27FC236}">
                  <a16:creationId xmlns:a16="http://schemas.microsoft.com/office/drawing/2014/main" id="{2A3C15F1-F254-4F6D-9040-C860AE8188CB}"/>
                </a:ext>
              </a:extLst>
            </p:cNvPr>
            <p:cNvSpPr/>
            <p:nvPr/>
          </p:nvSpPr>
          <p:spPr>
            <a:xfrm>
              <a:off x="4553866" y="2753825"/>
              <a:ext cx="7585022" cy="923330"/>
            </a:xfrm>
            <a:prstGeom prst="rect">
              <a:avLst/>
            </a:prstGeom>
          </p:spPr>
          <p:txBody>
            <a:bodyPr wrap="square">
              <a:spAutoFit/>
            </a:bodyPr>
            <a:lstStyle/>
            <a:p>
              <a:pPr lvl="0">
                <a:defRPr/>
              </a:pPr>
              <a:r>
                <a:rPr lang="zh-CN" altLang="en-US" sz="5400" spc="300" dirty="0">
                  <a:solidFill>
                    <a:srgbClr val="9A0001"/>
                  </a:solidFill>
                  <a:latin typeface="Arial" panose="020B0604020202020204" pitchFamily="34" charset="0"/>
                  <a:ea typeface="Microsoft YaHei" panose="020B0503020204020204" pitchFamily="34" charset="-122"/>
                  <a:cs typeface="+mn-ea"/>
                  <a:sym typeface="Arial" panose="020B0604020202020204" pitchFamily="34" charset="0"/>
                </a:rPr>
                <a:t>谢谢大家！</a:t>
              </a:r>
              <a:r>
                <a:rPr kumimoji="0" lang="zh-CN" altLang="en-US" sz="5400" b="0" i="0" u="none" strike="noStrike" kern="1200" cap="none" spc="300" normalizeH="0" baseline="0" noProof="0" dirty="0">
                  <a:ln>
                    <a:noFill/>
                  </a:ln>
                  <a:solidFill>
                    <a:srgbClr val="9A0001"/>
                  </a:solidFill>
                  <a:effectLst/>
                  <a:uLnTx/>
                  <a:uFillTx/>
                  <a:latin typeface="Arial" panose="020B0604020202020204" pitchFamily="34" charset="0"/>
                  <a:ea typeface="Microsoft YaHei" panose="020B0503020204020204" pitchFamily="34" charset="-122"/>
                  <a:cs typeface="+mn-ea"/>
                  <a:sym typeface="Arial" panose="020B0604020202020204" pitchFamily="34" charset="0"/>
                </a:rPr>
                <a:t>请大家批评指正！</a:t>
              </a:r>
            </a:p>
          </p:txBody>
        </p:sp>
        <p:cxnSp>
          <p:nvCxnSpPr>
            <p:cNvPr id="293" name="直接连接符 292">
              <a:extLst>
                <a:ext uri="{FF2B5EF4-FFF2-40B4-BE49-F238E27FC236}">
                  <a16:creationId xmlns:a16="http://schemas.microsoft.com/office/drawing/2014/main" id="{F48A6C58-61E9-468F-B6CC-C39590DE61D7}"/>
                </a:ext>
              </a:extLst>
            </p:cNvPr>
            <p:cNvCxnSpPr/>
            <p:nvPr/>
          </p:nvCxnSpPr>
          <p:spPr>
            <a:xfrm>
              <a:off x="4748323" y="3839882"/>
              <a:ext cx="557213" cy="0"/>
            </a:xfrm>
            <a:prstGeom prst="line">
              <a:avLst/>
            </a:prstGeom>
            <a:ln w="12700">
              <a:solidFill>
                <a:srgbClr val="9A000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310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DE2CD948-CF29-443D-9B3B-FA40C00FEB61}"/>
              </a:ext>
            </a:extLst>
          </p:cNvPr>
          <p:cNvSpPr>
            <a:spLocks noGrp="1"/>
          </p:cNvSpPr>
          <p:nvPr>
            <p:ph type="body" sz="quarter" idx="10"/>
          </p:nvPr>
        </p:nvSpPr>
        <p:spPr/>
        <p:txBody>
          <a:bodyPr/>
          <a:lstStyle/>
          <a:p>
            <a:r>
              <a:rPr lang="en-US" altLang="zh-CN" dirty="0">
                <a:sym typeface="Arial" panose="020B0604020202020204" pitchFamily="34" charset="0"/>
              </a:rPr>
              <a:t>01</a:t>
            </a:r>
            <a:endParaRPr lang="zh-CN" altLang="en-US" dirty="0">
              <a:sym typeface="Arial" panose="020B0604020202020204" pitchFamily="34" charset="0"/>
            </a:endParaRPr>
          </a:p>
        </p:txBody>
      </p:sp>
      <p:sp>
        <p:nvSpPr>
          <p:cNvPr id="19" name="文本占位符 18">
            <a:extLst>
              <a:ext uri="{FF2B5EF4-FFF2-40B4-BE49-F238E27FC236}">
                <a16:creationId xmlns:a16="http://schemas.microsoft.com/office/drawing/2014/main" id="{66281700-FD51-4251-B272-DE1278FAD5BF}"/>
              </a:ext>
            </a:extLst>
          </p:cNvPr>
          <p:cNvSpPr>
            <a:spLocks noGrp="1"/>
          </p:cNvSpPr>
          <p:nvPr>
            <p:ph type="body" sz="quarter" idx="11"/>
          </p:nvPr>
        </p:nvSpPr>
        <p:spPr>
          <a:xfrm>
            <a:off x="756587" y="3684327"/>
            <a:ext cx="9374641" cy="887667"/>
          </a:xfrm>
        </p:spPr>
        <p:txBody>
          <a:bodyPr/>
          <a:lstStyle/>
          <a:p>
            <a:r>
              <a:rPr lang="zh-CN" altLang="en-US" dirty="0">
                <a:sym typeface="Arial" panose="020B0604020202020204" pitchFamily="34" charset="0"/>
              </a:rPr>
              <a:t>非语言空间认知发展在空间词习得中的作用</a:t>
            </a:r>
          </a:p>
        </p:txBody>
      </p:sp>
    </p:spTree>
    <p:extLst>
      <p:ext uri="{BB962C8B-B14F-4D97-AF65-F5344CB8AC3E}">
        <p14:creationId xmlns:p14="http://schemas.microsoft.com/office/powerpoint/2010/main" val="10338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 </a:t>
            </a:r>
            <a:r>
              <a:rPr lang="zh-CN" altLang="en-US" dirty="0">
                <a:sym typeface="Arial" panose="020B0604020202020204" pitchFamily="34" charset="0"/>
              </a:rPr>
              <a:t>非语言空间认知发展在空间词习得中的作用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61" y="1502819"/>
            <a:ext cx="11306078" cy="3944669"/>
          </a:xfrm>
        </p:spPr>
        <p:txBody>
          <a:bodyPr>
            <a:noAutofit/>
          </a:bodyPr>
          <a:lstStyle/>
          <a:p>
            <a:pPr lvl="1">
              <a:lnSpc>
                <a:spcPct val="140000"/>
              </a:lnSpc>
            </a:pP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证据一</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儿童在开始谈论空间（</a:t>
            </a:r>
            <a:r>
              <a:rPr lang="en-US" altLang="zh-CN"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talk about it</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）之前对空间了解很多</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Piaget&amp;inhilder1956</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Gibson &amp; </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Spelke</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1983;</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；参见</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Bowerman 1996a</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例如，在婴儿出生后的最初几天或几个月内，婴儿可以根据空间信息，如左</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右</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Behl</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-Chadha</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Eimas</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1995</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和上</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下</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Antell</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Caron 1985</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Quine1994</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区分场景并进行分类。</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到了几个月大的时候，婴儿就知道移动的物体必须沿着一条连续的轨迹，并且不能互相穿过</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Spelke</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Breinlinger</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Macomber</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Jacobson 1992</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，在半空中沉积的物体应该下落</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Needham</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Baillargeon 1993</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，容器必须有底部</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Baillargeon 1995</a:t>
            </a:r>
            <a:r>
              <a:rPr lang="zh-CN" altLang="en-US" sz="10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儿童不会等着语言来指导他们如何在具体的情境中表现和解释空间关系。</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a:extLst>
              <a:ext uri="{FF2B5EF4-FFF2-40B4-BE49-F238E27FC236}">
                <a16:creationId xmlns:a16="http://schemas.microsoft.com/office/drawing/2014/main" id="{70B2BD9A-FA1F-4E99-95EB-27FFC5551C44}"/>
              </a:ext>
            </a:extLst>
          </p:cNvPr>
          <p:cNvSpPr/>
          <p:nvPr/>
        </p:nvSpPr>
        <p:spPr>
          <a:xfrm>
            <a:off x="1929382" y="861087"/>
            <a:ext cx="9208788" cy="825482"/>
          </a:xfrm>
          <a:prstGeom prst="rect">
            <a:avLst/>
          </a:prstGeom>
          <a:solidFill>
            <a:schemeClr val="accent4"/>
          </a:solidFill>
          <a:ln>
            <a:solidFill>
              <a:schemeClr val="tx1"/>
            </a:solidFill>
            <a:prstDash val="sysDash"/>
          </a:ln>
        </p:spPr>
        <p:txBody>
          <a:bodyPr wrap="square">
            <a:spAutoFit/>
          </a:bodyPr>
          <a:lstStyle/>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假设：儿童将</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空间词</a:t>
            </a: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映射到</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前语言可用意义</a:t>
            </a:r>
            <a:r>
              <a:rPr lang="en-US" altLang="zh-CN"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prelinguistically</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available meanings</a:t>
            </a:r>
          </a:p>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（概念先于语言）</a:t>
            </a:r>
            <a:endParaRPr lang="en-US" altLang="zh-CN"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68773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58D2FA9-9473-4EAF-991B-548E788A84D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&lt; </a:t>
            </a:r>
            <a:fld id="{A548B57D-AE10-4CF7-A9DF-59FEFA91B28E}" type="slidenum">
              <a:rPr kumimoji="0" lang="zh-CN" altLang="en-US" sz="1200" b="0" i="0" u="none" strike="noStrike" kern="1200" cap="none" spc="0" normalizeH="0" baseline="0" noProof="0" smtClean="0">
                <a:ln>
                  <a:noFill/>
                </a:ln>
                <a:solidFill>
                  <a:srgbClr val="000000">
                    <a:lumMod val="50000"/>
                    <a:lumOff val="50000"/>
                  </a:srgbClr>
                </a:solidFill>
                <a:effectLst/>
                <a:uLnTx/>
                <a:uFillTx/>
                <a:latin typeface="Arial"/>
                <a:ea typeface="微软雅黑"/>
                <a:cs typeface="+mn-cs"/>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zh-CN" altLang="en-US"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 </a:t>
            </a:r>
            <a:r>
              <a:rPr kumimoji="0" lang="en-US" altLang="zh-CN" sz="1200" b="0" i="0" u="none" strike="noStrike" kern="1200" cap="none" spc="0" normalizeH="0" baseline="0" noProof="0">
                <a:ln>
                  <a:noFill/>
                </a:ln>
                <a:solidFill>
                  <a:srgbClr val="000000">
                    <a:lumMod val="50000"/>
                    <a:lumOff val="50000"/>
                  </a:srgbClr>
                </a:solidFill>
                <a:effectLst/>
                <a:uLnTx/>
                <a:uFillTx/>
                <a:latin typeface="Arial"/>
                <a:ea typeface="微软雅黑"/>
                <a:cs typeface="+mn-cs"/>
                <a:sym typeface="Arial" panose="020B0604020202020204" pitchFamily="34" charset="0"/>
              </a:rPr>
              <a:t>&gt;</a:t>
            </a:r>
            <a:endParaRPr kumimoji="0" lang="zh-CN" altLang="en-US" sz="1200" b="0" i="0" u="none" strike="noStrike" kern="1200" cap="none" spc="0" normalizeH="0" baseline="0" noProof="0" dirty="0">
              <a:ln>
                <a:noFill/>
              </a:ln>
              <a:solidFill>
                <a:srgbClr val="000000">
                  <a:lumMod val="50000"/>
                  <a:lumOff val="50000"/>
                </a:srgbClr>
              </a:solidFill>
              <a:effectLst/>
              <a:uLnTx/>
              <a:uFillTx/>
              <a:latin typeface="Arial"/>
              <a:ea typeface="微软雅黑"/>
              <a:cs typeface="+mn-cs"/>
              <a:sym typeface="Arial" panose="020B0604020202020204" pitchFamily="34" charset="0"/>
            </a:endParaRPr>
          </a:p>
        </p:txBody>
      </p:sp>
      <p:sp>
        <p:nvSpPr>
          <p:cNvPr id="2" name="标题 1">
            <a:extLst>
              <a:ext uri="{FF2B5EF4-FFF2-40B4-BE49-F238E27FC236}">
                <a16:creationId xmlns:a16="http://schemas.microsoft.com/office/drawing/2014/main" id="{4E2619D6-0689-422A-AC9E-8547A2BF5B74}"/>
              </a:ext>
            </a:extLst>
          </p:cNvPr>
          <p:cNvSpPr>
            <a:spLocks noGrp="1"/>
          </p:cNvSpPr>
          <p:nvPr>
            <p:ph type="title"/>
          </p:nvPr>
        </p:nvSpPr>
        <p:spPr/>
        <p:txBody>
          <a:bodyPr/>
          <a:lstStyle/>
          <a:p>
            <a:r>
              <a:rPr lang="en-US" altLang="zh-CN" dirty="0">
                <a:sym typeface="Arial" panose="020B0604020202020204" pitchFamily="34" charset="0"/>
              </a:rPr>
              <a:t>1. </a:t>
            </a:r>
            <a:r>
              <a:rPr lang="zh-CN" altLang="en-US" dirty="0">
                <a:sym typeface="Arial" panose="020B0604020202020204" pitchFamily="34" charset="0"/>
              </a:rPr>
              <a:t>非语言空间认知发展在空间词习得中的作用</a:t>
            </a:r>
          </a:p>
        </p:txBody>
      </p:sp>
      <p:sp>
        <p:nvSpPr>
          <p:cNvPr id="3" name="文本占位符 2">
            <a:extLst>
              <a:ext uri="{FF2B5EF4-FFF2-40B4-BE49-F238E27FC236}">
                <a16:creationId xmlns:a16="http://schemas.microsoft.com/office/drawing/2014/main" id="{10F068D4-CBEA-46AF-A401-EB0353C9955B}"/>
              </a:ext>
            </a:extLst>
          </p:cNvPr>
          <p:cNvSpPr>
            <a:spLocks noGrp="1"/>
          </p:cNvSpPr>
          <p:nvPr>
            <p:ph type="body" sz="quarter" idx="10"/>
          </p:nvPr>
        </p:nvSpPr>
        <p:spPr>
          <a:xfrm>
            <a:off x="442961" y="1547724"/>
            <a:ext cx="11306078" cy="4327781"/>
          </a:xfrm>
        </p:spPr>
        <p:txBody>
          <a:bodyPr>
            <a:noAutofit/>
          </a:bodyPr>
          <a:lstStyle/>
          <a:p>
            <a:pPr lvl="1">
              <a:lnSpc>
                <a:spcPct val="140000"/>
              </a:lnSpc>
            </a:pPr>
            <a:r>
              <a:rPr lang="zh-CN" altLang="en-US" sz="1800" dirty="0">
                <a:solidFill>
                  <a:srgbClr val="404040"/>
                </a:solidFill>
                <a:highlight>
                  <a:srgbClr val="F5E5E5"/>
                </a:highlight>
                <a:latin typeface="Arial" panose="020B0604020202020204" pitchFamily="34" charset="0"/>
                <a:ea typeface="微软雅黑" panose="020B0503020204020204" pitchFamily="34" charset="-122"/>
                <a:cs typeface="+mn-ea"/>
                <a:sym typeface="Arial" panose="020B0604020202020204" pitchFamily="34" charset="0"/>
              </a:rPr>
              <a:t>证据二</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：学习同一语言的儿童或者不同语言的儿童，</a:t>
            </a:r>
            <a:r>
              <a:rPr lang="zh-CN" altLang="en-US" sz="1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空间词出现顺序</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都相对一致。</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①包含</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containment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In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）、邻接</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contiguity</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和支撑</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support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）和遮掩</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occlusion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under</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②邻近</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proximity</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next to</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beside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between</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2">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③投射关系</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projective</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front of</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behind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a:p>
            <a:pPr lvl="1">
              <a:lnSpc>
                <a:spcPct val="140000"/>
              </a:lnSpc>
            </a:pP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这个序列与</a:t>
            </a:r>
            <a:r>
              <a:rPr lang="en-US" altLang="zh-CN" sz="18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Piaget&amp;inheld</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1956</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）通过非语言测试建立的空间概念的出现顺序是一致的。解释这种对应关系的一个简单假设是，随着新的空间概念在非语言方面的成熟，儿童会发现用当地语言表达它们的形式</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Johnston&amp;Slobin</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1979</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Johnston1985</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；另见</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Sinha</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err="1">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Thorseng</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Hayashi</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和</a:t>
            </a:r>
            <a:r>
              <a:rPr lang="en-US" altLang="zh-CN"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Plunkett 1994</a:t>
            </a:r>
            <a:r>
              <a:rPr lang="zh-CN" altLang="en-US" sz="12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800"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矩形 5">
            <a:extLst>
              <a:ext uri="{FF2B5EF4-FFF2-40B4-BE49-F238E27FC236}">
                <a16:creationId xmlns:a16="http://schemas.microsoft.com/office/drawing/2014/main" id="{49868B45-69BA-4973-9606-5A2FDD3A9984}"/>
              </a:ext>
            </a:extLst>
          </p:cNvPr>
          <p:cNvSpPr/>
          <p:nvPr/>
        </p:nvSpPr>
        <p:spPr>
          <a:xfrm>
            <a:off x="1929382" y="861087"/>
            <a:ext cx="9208788" cy="825482"/>
          </a:xfrm>
          <a:prstGeom prst="rect">
            <a:avLst/>
          </a:prstGeom>
          <a:solidFill>
            <a:schemeClr val="accent4"/>
          </a:solidFill>
          <a:ln>
            <a:solidFill>
              <a:schemeClr val="tx1"/>
            </a:solidFill>
            <a:prstDash val="sysDash"/>
          </a:ln>
        </p:spPr>
        <p:txBody>
          <a:bodyPr wrap="square">
            <a:spAutoFit/>
          </a:bodyPr>
          <a:lstStyle/>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假设：儿童将</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空间词</a:t>
            </a: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映射到</a:t>
            </a: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前语言可用意义</a:t>
            </a:r>
            <a:r>
              <a:rPr lang="en-US" altLang="zh-CN"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prelinguistically</a:t>
            </a:r>
            <a:r>
              <a:rPr lang="en-US" altLang="zh-CN"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available meanings</a:t>
            </a:r>
          </a:p>
          <a:p>
            <a:pPr lvl="1" algn="ctr">
              <a:lnSpc>
                <a:spcPct val="140000"/>
              </a:lnSpc>
            </a:pPr>
            <a:r>
              <a:rPr lang="zh-CN" altLang="en-US"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（概念先于语言）</a:t>
            </a:r>
            <a:endParaRPr lang="en-US" altLang="zh-CN" dirty="0">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032173685"/>
      </p:ext>
    </p:extLst>
  </p:cSld>
  <p:clrMapOvr>
    <a:masterClrMapping/>
  </p:clrMapOvr>
</p:sld>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20204" pitchFamily="34" charset="0"/>
            <a:ea typeface="微软雅黑" panose="020B0503020204020204" pitchFamily="34" charset="-122"/>
            <a:cs typeface="+mn-ea"/>
            <a:sym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3718</TotalTime>
  <Words>6993</Words>
  <Application>Microsoft Office PowerPoint</Application>
  <PresentationFormat>宽屏</PresentationFormat>
  <Paragraphs>571</Paragraphs>
  <Slides>69</Slides>
  <Notes>69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69</vt:i4>
      </vt:variant>
    </vt:vector>
  </HeadingPairs>
  <TitlesOfParts>
    <vt:vector size="77" baseType="lpstr">
      <vt:lpstr>TimesNRExpertMT</vt:lpstr>
      <vt:lpstr>等线</vt:lpstr>
      <vt:lpstr>经典圆体简</vt:lpstr>
      <vt:lpstr>宋体</vt:lpstr>
      <vt:lpstr>Microsoft YaHei</vt:lpstr>
      <vt:lpstr>Microsoft YaHei</vt:lpstr>
      <vt:lpstr>Arial</vt:lpstr>
      <vt:lpstr>自定义设计方案</vt:lpstr>
      <vt:lpstr>PowerPoint 演示文稿</vt:lpstr>
      <vt:lpstr>PowerPoint 演示文稿</vt:lpstr>
      <vt:lpstr>PowerPoint 演示文稿</vt:lpstr>
      <vt:lpstr>前言——引出中心问题</vt:lpstr>
      <vt:lpstr>前言——本文工作</vt:lpstr>
      <vt:lpstr>前言——本文工作-行文脉络</vt:lpstr>
      <vt:lpstr>PowerPoint 演示文稿</vt:lpstr>
      <vt:lpstr>1. 非语言空间认知发展在空间词习得中的作用</vt:lpstr>
      <vt:lpstr>1. 非语言空间认知发展在空间词习得中的作用</vt:lpstr>
      <vt:lpstr>1. 非语言空间认知发展在空间词习得中的作用</vt:lpstr>
      <vt:lpstr>1. 非语言空间认知发展在空间词习得中的作用</vt:lpstr>
      <vt:lpstr>PowerPoint 演示文稿</vt:lpstr>
      <vt:lpstr>2. 空间语义组织的跨语言差异</vt:lpstr>
      <vt:lpstr>2.1 沿路径运动（Motion along a Path）</vt:lpstr>
      <vt:lpstr>2.1沿路径运动（Motion along a Path）</vt:lpstr>
      <vt:lpstr>2.1沿路径运动（Motion along a Path）</vt:lpstr>
      <vt:lpstr>2.1沿路径运动（Motion along a Path）</vt:lpstr>
      <vt:lpstr>2.1沿路径运动（Motion along a Path）</vt:lpstr>
      <vt:lpstr>2.1沿路径运动（Motion along a Path）</vt:lpstr>
      <vt:lpstr>2.1 沿路径运动（Motion along a Path）</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2.2 静态空间关系（static spatial relationships）</vt:lpstr>
      <vt:lpstr>PowerPoint 演示文稿</vt:lpstr>
      <vt:lpstr>3. 习得特定语言空间语义范畴的时间有多早？</vt:lpstr>
      <vt:lpstr>3.1 早期自发言语</vt:lpstr>
      <vt:lpstr>3.1 早期自发言语</vt:lpstr>
      <vt:lpstr>3.1 早期自发言语</vt:lpstr>
      <vt:lpstr>3.2 启发性实验</vt:lpstr>
      <vt:lpstr>3.3 2岁前对特定语言空间范畴的理解</vt:lpstr>
      <vt:lpstr>3.3 2岁前对特定语言空间范畴的理解</vt:lpstr>
      <vt:lpstr>PowerPoint 演示文稿</vt:lpstr>
      <vt:lpstr>4. 空间语义学习是如何发生的？</vt:lpstr>
      <vt:lpstr>4. 空间语义范畴是由什么构成的？</vt:lpstr>
      <vt:lpstr>PowerPoint 演示文稿</vt:lpstr>
      <vt:lpstr>5. 结论</vt:lpstr>
      <vt:lpstr>1. Bowerman&amp;Choi(2001)不能体现空间语义类型差异？</vt:lpstr>
      <vt:lpstr>2. “上”和on静态空间语义类型</vt:lpstr>
      <vt:lpstr>2. “上”和on静态空间语义类型</vt:lpstr>
      <vt:lpstr>2. “上”和on静态空间语义类型</vt:lpstr>
      <vt:lpstr>2. “上”和on静态空间语义类型</vt:lpstr>
      <vt:lpstr>3. 汉英静态空间语义类型对比</vt:lpstr>
      <vt:lpstr>3.1 “上”和on</vt:lpstr>
      <vt:lpstr>3.1 “上”和on</vt:lpstr>
      <vt:lpstr>3.1 “上”和on</vt:lpstr>
      <vt:lpstr>3.1 “上”和on</vt:lpstr>
      <vt:lpstr>3.1 “上”和on</vt:lpstr>
      <vt:lpstr>3.1 “上”和on</vt:lpstr>
      <vt:lpstr>3.2 “上”和in</vt:lpstr>
      <vt:lpstr>3.2 “上”和in</vt:lpstr>
      <vt:lpstr>3.3 “上”和over</vt:lpstr>
      <vt:lpstr>3.3 “上”和over</vt:lpstr>
      <vt:lpstr>3.4 “上”和above</vt:lpstr>
      <vt:lpstr>3.4 “上”和around</vt:lpstr>
      <vt:lpstr>PowerPoint 演示文稿</vt:lpstr>
      <vt:lpstr>4 汉英空间语义类型差异本质</vt:lpstr>
      <vt:lpstr>4 汉英空间语义类型差异本质</vt:lpstr>
      <vt:lpstr>4 汉英空间语义类型差异本质</vt:lpstr>
      <vt:lpstr>5. 结束语</vt:lpstr>
      <vt:lpstr>参考文献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zhuo</dc:creator>
  <cp:lastModifiedBy>li zhuo</cp:lastModifiedBy>
  <cp:revision>211</cp:revision>
  <cp:lastPrinted>2020-12-02T06:28:10Z</cp:lastPrinted>
  <dcterms:created xsi:type="dcterms:W3CDTF">2020-11-30T16:25:02Z</dcterms:created>
  <dcterms:modified xsi:type="dcterms:W3CDTF">2021-05-19T23:41:28Z</dcterms:modified>
</cp:coreProperties>
</file>