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6"/>
  </p:notesMasterIdLst>
  <p:sldIdLst>
    <p:sldId id="276" r:id="rId3"/>
    <p:sldId id="567" r:id="rId4"/>
    <p:sldId id="816" r:id="rId5"/>
    <p:sldId id="815" r:id="rId6"/>
    <p:sldId id="817" r:id="rId7"/>
    <p:sldId id="847" r:id="rId8"/>
    <p:sldId id="846" r:id="rId9"/>
    <p:sldId id="744" r:id="rId10"/>
    <p:sldId id="818" r:id="rId11"/>
    <p:sldId id="819" r:id="rId12"/>
    <p:sldId id="820" r:id="rId13"/>
    <p:sldId id="821" r:id="rId14"/>
    <p:sldId id="823" r:id="rId15"/>
    <p:sldId id="827" r:id="rId16"/>
    <p:sldId id="824" r:id="rId17"/>
    <p:sldId id="825" r:id="rId18"/>
    <p:sldId id="828" r:id="rId19"/>
    <p:sldId id="829" r:id="rId20"/>
    <p:sldId id="830" r:id="rId21"/>
    <p:sldId id="833" r:id="rId22"/>
    <p:sldId id="831" r:id="rId23"/>
    <p:sldId id="832" r:id="rId24"/>
    <p:sldId id="836" r:id="rId25"/>
    <p:sldId id="837" r:id="rId26"/>
    <p:sldId id="838" r:id="rId27"/>
    <p:sldId id="839" r:id="rId28"/>
    <p:sldId id="840" r:id="rId29"/>
    <p:sldId id="841" r:id="rId30"/>
    <p:sldId id="842" r:id="rId31"/>
    <p:sldId id="843" r:id="rId32"/>
    <p:sldId id="844" r:id="rId33"/>
    <p:sldId id="800" r:id="rId34"/>
    <p:sldId id="289"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B752FAD-9755-B344-9A32-D88DCE97EA17}">
          <p14:sldIdLst>
            <p14:sldId id="276"/>
            <p14:sldId id="567"/>
          </p14:sldIdLst>
        </p14:section>
        <p14:section name="1.引言" id="{07484FF1-2967-294C-B803-CB106704F59C}">
          <p14:sldIdLst>
            <p14:sldId id="816"/>
            <p14:sldId id="815"/>
          </p14:sldIdLst>
        </p14:section>
        <p14:section name="2.现代汉语语义知识库" id="{088FEB59-3656-9B45-8ED5-21D6EEB446D3}">
          <p14:sldIdLst>
            <p14:sldId id="817"/>
            <p14:sldId id="847"/>
            <p14:sldId id="846"/>
            <p14:sldId id="744"/>
            <p14:sldId id="818"/>
            <p14:sldId id="819"/>
            <p14:sldId id="820"/>
            <p14:sldId id="821"/>
            <p14:sldId id="823"/>
            <p14:sldId id="827"/>
            <p14:sldId id="824"/>
            <p14:sldId id="825"/>
            <p14:sldId id="828"/>
            <p14:sldId id="829"/>
            <p14:sldId id="830"/>
            <p14:sldId id="833"/>
            <p14:sldId id="831"/>
            <p14:sldId id="832"/>
          </p14:sldIdLst>
        </p14:section>
        <p14:section name="3.基于语言事实的言说动词词汇知识和语义特征研究" id="{138DD85A-F1B2-C043-B417-833CF2A00A9A}">
          <p14:sldIdLst>
            <p14:sldId id="836"/>
            <p14:sldId id="837"/>
            <p14:sldId id="838"/>
            <p14:sldId id="839"/>
            <p14:sldId id="840"/>
            <p14:sldId id="841"/>
            <p14:sldId id="842"/>
            <p14:sldId id="843"/>
            <p14:sldId id="844"/>
          </p14:sldIdLst>
        </p14:section>
        <p14:section name="4.总结" id="{A3383149-3A42-A848-BA4A-F0B2EB66C356}">
          <p14:sldIdLst>
            <p14:sldId id="800"/>
          </p14:sldIdLst>
        </p14:section>
        <p14:section name="参考文献" id="{FCD05AA7-17C3-C841-A2AA-AE3631AC8BAE}">
          <p14:sldIdLst>
            <p14:sldId id="2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000B"/>
    <a:srgbClr val="9A0001"/>
    <a:srgbClr val="B70D0A"/>
    <a:srgbClr val="8B0012"/>
    <a:srgbClr val="037D34"/>
    <a:srgbClr val="0168B3"/>
    <a:srgbClr val="1E262E"/>
    <a:srgbClr val="24272B"/>
    <a:srgbClr val="029B46"/>
    <a:srgbClr val="B95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93425" autoAdjust="0"/>
  </p:normalViewPr>
  <p:slideViewPr>
    <p:cSldViewPr snapToGrid="0" showGuides="1">
      <p:cViewPr varScale="1">
        <p:scale>
          <a:sx n="60" d="100"/>
          <a:sy n="60" d="100"/>
        </p:scale>
        <p:origin x="192" y="1152"/>
      </p:cViewPr>
      <p:guideLst>
        <p:guide orient="horz" pos="2160"/>
        <p:guide pos="3840"/>
      </p:guideLst>
    </p:cSldViewPr>
  </p:slid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3A316-6A2B-48F3-99C1-8BB614AD6446}" type="datetimeFigureOut">
              <a:rPr lang="zh-CN" altLang="en-US" smtClean="0"/>
              <a:t>2021/6/10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61345-6DBB-438F-B9AF-2974EC8DF312}" type="slidenum">
              <a:rPr lang="zh-CN" altLang="en-US" smtClean="0"/>
              <a:t>‹#›</a:t>
            </a:fld>
            <a:endParaRPr lang="zh-CN" altLang="en-US"/>
          </a:p>
        </p:txBody>
      </p:sp>
    </p:spTree>
    <p:extLst>
      <p:ext uri="{BB962C8B-B14F-4D97-AF65-F5344CB8AC3E}">
        <p14:creationId xmlns:p14="http://schemas.microsoft.com/office/powerpoint/2010/main" val="83231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BC61345-6DBB-438F-B9AF-2974EC8DF312}" type="slidenum">
              <a:rPr lang="zh-CN" altLang="en-US" smtClean="0"/>
              <a:t>1</a:t>
            </a:fld>
            <a:endParaRPr lang="zh-CN" altLang="en-US"/>
          </a:p>
        </p:txBody>
      </p:sp>
    </p:spTree>
    <p:extLst>
      <p:ext uri="{BB962C8B-B14F-4D97-AF65-F5344CB8AC3E}">
        <p14:creationId xmlns:p14="http://schemas.microsoft.com/office/powerpoint/2010/main" val="34003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10</a:t>
            </a:fld>
            <a:endParaRPr lang="zh-CN" altLang="en-US"/>
          </a:p>
        </p:txBody>
      </p:sp>
    </p:spTree>
    <p:extLst>
      <p:ext uri="{BB962C8B-B14F-4D97-AF65-F5344CB8AC3E}">
        <p14:creationId xmlns:p14="http://schemas.microsoft.com/office/powerpoint/2010/main" val="3022276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在对外汉语教学中根据 “ 考 ” 的第一个义项有三个论旨模式  ：“ 施事 考 受事” 、 “ 受事 考 范围” 、 “ 施事 考 目的” ，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 老师 考 学生” 一句中， “ 老师” 是“ 施事” 是主动者， “ 老师” 出题目“ 考” 学生， “ 学生” 是“ 受事” 是被考的对象。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 “ 我们考语文” 一句中我们是 “ 受事” ，是老师的考的人， “ 考” 的 知识范围是 “ 语文”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在 “ 我妹妹正在考研究生” 一句中， 强调 “我妹妹” 是 “ 施事” 是主动参加考试的， “目的” 是为了成为 “研究生”而参加考试。 </a:t>
            </a:r>
            <a:endParaRPr lang="zh-CN" altLang="en-US" dirty="0"/>
          </a:p>
          <a:p>
            <a:r>
              <a:rPr lang="zh-CN" altLang="en-US" sz="1200" kern="1200" dirty="0">
                <a:solidFill>
                  <a:schemeClr val="tx1"/>
                </a:solidFill>
                <a:effectLst/>
                <a:latin typeface="+mn-lt"/>
                <a:ea typeface="+mn-ea"/>
                <a:cs typeface="+mn-cs"/>
              </a:rPr>
              <a:t> </a:t>
            </a:r>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7BC61345-6DBB-438F-B9AF-2974EC8DF312}" type="slidenum">
              <a:rPr lang="zh-CN" altLang="en-US" smtClean="0"/>
              <a:t>12</a:t>
            </a:fld>
            <a:endParaRPr lang="zh-CN" altLang="en-US"/>
          </a:p>
        </p:txBody>
      </p:sp>
    </p:spTree>
    <p:extLst>
      <p:ext uri="{BB962C8B-B14F-4D97-AF65-F5344CB8AC3E}">
        <p14:creationId xmlns:p14="http://schemas.microsoft.com/office/powerpoint/2010/main" val="752571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13</a:t>
            </a:fld>
            <a:endParaRPr lang="zh-CN" altLang="en-US"/>
          </a:p>
        </p:txBody>
      </p:sp>
    </p:spTree>
    <p:extLst>
      <p:ext uri="{BB962C8B-B14F-4D97-AF65-F5344CB8AC3E}">
        <p14:creationId xmlns:p14="http://schemas.microsoft.com/office/powerpoint/2010/main" val="1751708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14</a:t>
            </a:fld>
            <a:endParaRPr lang="zh-CN" altLang="en-US"/>
          </a:p>
        </p:txBody>
      </p:sp>
    </p:spTree>
    <p:extLst>
      <p:ext uri="{BB962C8B-B14F-4D97-AF65-F5344CB8AC3E}">
        <p14:creationId xmlns:p14="http://schemas.microsoft.com/office/powerpoint/2010/main" val="149354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15</a:t>
            </a:fld>
            <a:endParaRPr lang="zh-CN" altLang="en-US"/>
          </a:p>
        </p:txBody>
      </p:sp>
    </p:spTree>
    <p:extLst>
      <p:ext uri="{BB962C8B-B14F-4D97-AF65-F5344CB8AC3E}">
        <p14:creationId xmlns:p14="http://schemas.microsoft.com/office/powerpoint/2010/main" val="287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16</a:t>
            </a:fld>
            <a:endParaRPr lang="zh-CN" altLang="en-US"/>
          </a:p>
        </p:txBody>
      </p:sp>
    </p:spTree>
    <p:extLst>
      <p:ext uri="{BB962C8B-B14F-4D97-AF65-F5344CB8AC3E}">
        <p14:creationId xmlns:p14="http://schemas.microsoft.com/office/powerpoint/2010/main" val="1624913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17</a:t>
            </a:fld>
            <a:endParaRPr lang="zh-CN" altLang="en-US"/>
          </a:p>
        </p:txBody>
      </p:sp>
    </p:spTree>
    <p:extLst>
      <p:ext uri="{BB962C8B-B14F-4D97-AF65-F5344CB8AC3E}">
        <p14:creationId xmlns:p14="http://schemas.microsoft.com/office/powerpoint/2010/main" val="1170276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18</a:t>
            </a:fld>
            <a:endParaRPr lang="zh-CN" altLang="en-US"/>
          </a:p>
        </p:txBody>
      </p:sp>
    </p:spTree>
    <p:extLst>
      <p:ext uri="{BB962C8B-B14F-4D97-AF65-F5344CB8AC3E}">
        <p14:creationId xmlns:p14="http://schemas.microsoft.com/office/powerpoint/2010/main" val="2260986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19</a:t>
            </a:fld>
            <a:endParaRPr lang="zh-CN" altLang="en-US"/>
          </a:p>
        </p:txBody>
      </p:sp>
    </p:spTree>
    <p:extLst>
      <p:ext uri="{BB962C8B-B14F-4D97-AF65-F5344CB8AC3E}">
        <p14:creationId xmlns:p14="http://schemas.microsoft.com/office/powerpoint/2010/main" val="1765114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23</a:t>
            </a:fld>
            <a:endParaRPr lang="zh-CN" altLang="en-US"/>
          </a:p>
        </p:txBody>
      </p:sp>
    </p:spTree>
    <p:extLst>
      <p:ext uri="{BB962C8B-B14F-4D97-AF65-F5344CB8AC3E}">
        <p14:creationId xmlns:p14="http://schemas.microsoft.com/office/powerpoint/2010/main" val="157030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7BC61345-6DBB-438F-B9AF-2974EC8DF312}" type="slidenum">
              <a:rPr lang="zh-CN" altLang="en-US" smtClean="0"/>
              <a:t>2</a:t>
            </a:fld>
            <a:endParaRPr lang="zh-CN" altLang="en-US"/>
          </a:p>
        </p:txBody>
      </p:sp>
    </p:spTree>
    <p:extLst>
      <p:ext uri="{BB962C8B-B14F-4D97-AF65-F5344CB8AC3E}">
        <p14:creationId xmlns:p14="http://schemas.microsoft.com/office/powerpoint/2010/main" val="3177323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24</a:t>
            </a:fld>
            <a:endParaRPr lang="zh-CN" altLang="en-US"/>
          </a:p>
        </p:txBody>
      </p:sp>
    </p:spTree>
    <p:extLst>
      <p:ext uri="{BB962C8B-B14F-4D97-AF65-F5344CB8AC3E}">
        <p14:creationId xmlns:p14="http://schemas.microsoft.com/office/powerpoint/2010/main" val="174838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25</a:t>
            </a:fld>
            <a:endParaRPr lang="zh-CN" altLang="en-US"/>
          </a:p>
        </p:txBody>
      </p:sp>
    </p:spTree>
    <p:extLst>
      <p:ext uri="{BB962C8B-B14F-4D97-AF65-F5344CB8AC3E}">
        <p14:creationId xmlns:p14="http://schemas.microsoft.com/office/powerpoint/2010/main" val="1659641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26</a:t>
            </a:fld>
            <a:endParaRPr lang="zh-CN" altLang="en-US"/>
          </a:p>
        </p:txBody>
      </p:sp>
    </p:spTree>
    <p:extLst>
      <p:ext uri="{BB962C8B-B14F-4D97-AF65-F5344CB8AC3E}">
        <p14:creationId xmlns:p14="http://schemas.microsoft.com/office/powerpoint/2010/main" val="3913346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27</a:t>
            </a:fld>
            <a:endParaRPr lang="zh-CN" altLang="en-US"/>
          </a:p>
        </p:txBody>
      </p:sp>
    </p:spTree>
    <p:extLst>
      <p:ext uri="{BB962C8B-B14F-4D97-AF65-F5344CB8AC3E}">
        <p14:creationId xmlns:p14="http://schemas.microsoft.com/office/powerpoint/2010/main" val="3673057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28</a:t>
            </a:fld>
            <a:endParaRPr lang="zh-CN" altLang="en-US"/>
          </a:p>
        </p:txBody>
      </p:sp>
    </p:spTree>
    <p:extLst>
      <p:ext uri="{BB962C8B-B14F-4D97-AF65-F5344CB8AC3E}">
        <p14:creationId xmlns:p14="http://schemas.microsoft.com/office/powerpoint/2010/main" val="807237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29</a:t>
            </a:fld>
            <a:endParaRPr lang="zh-CN" altLang="en-US"/>
          </a:p>
        </p:txBody>
      </p:sp>
    </p:spTree>
    <p:extLst>
      <p:ext uri="{BB962C8B-B14F-4D97-AF65-F5344CB8AC3E}">
        <p14:creationId xmlns:p14="http://schemas.microsoft.com/office/powerpoint/2010/main" val="4169930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30</a:t>
            </a:fld>
            <a:endParaRPr lang="zh-CN" altLang="en-US"/>
          </a:p>
        </p:txBody>
      </p:sp>
    </p:spTree>
    <p:extLst>
      <p:ext uri="{BB962C8B-B14F-4D97-AF65-F5344CB8AC3E}">
        <p14:creationId xmlns:p14="http://schemas.microsoft.com/office/powerpoint/2010/main" val="2368595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31</a:t>
            </a:fld>
            <a:endParaRPr lang="zh-CN" altLang="en-US"/>
          </a:p>
        </p:txBody>
      </p:sp>
    </p:spTree>
    <p:extLst>
      <p:ext uri="{BB962C8B-B14F-4D97-AF65-F5344CB8AC3E}">
        <p14:creationId xmlns:p14="http://schemas.microsoft.com/office/powerpoint/2010/main" val="2202906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论旨阶层，论旨角色是如何排列的</a:t>
            </a:r>
            <a:br>
              <a:rPr lang="en-US" altLang="zh-CN" dirty="0"/>
            </a:br>
            <a:r>
              <a:rPr lang="zh-CN" altLang="en-US" dirty="0"/>
              <a:t>施事</a:t>
            </a:r>
            <a:r>
              <a:rPr lang="en-US" altLang="zh-CN" dirty="0"/>
              <a:t>agent</a:t>
            </a:r>
            <a:r>
              <a:rPr lang="zh-CN" altLang="en-US" dirty="0"/>
              <a:t>、受事</a:t>
            </a:r>
            <a:r>
              <a:rPr lang="en-US" altLang="zh-CN" dirty="0"/>
              <a:t>patient</a:t>
            </a:r>
            <a:r>
              <a:rPr lang="zh-CN" altLang="en-US" dirty="0"/>
              <a:t>、客体</a:t>
            </a:r>
            <a:r>
              <a:rPr lang="en-US" altLang="zh-CN" dirty="0"/>
              <a:t>theme</a:t>
            </a:r>
            <a:r>
              <a:rPr lang="zh-CN" altLang="en-US" dirty="0"/>
              <a:t>、经验者</a:t>
            </a:r>
            <a:r>
              <a:rPr lang="en-US" altLang="zh-CN" dirty="0"/>
              <a:t>experiencer</a:t>
            </a:r>
            <a:r>
              <a:rPr lang="zh-CN" altLang="en-US" dirty="0"/>
              <a:t>、受益者</a:t>
            </a:r>
            <a:r>
              <a:rPr lang="en-US" altLang="zh-CN" dirty="0"/>
              <a:t>beneficiary</a:t>
            </a:r>
            <a:r>
              <a:rPr lang="zh-CN" altLang="en-US" dirty="0"/>
              <a:t>、工具</a:t>
            </a:r>
            <a:r>
              <a:rPr lang="en-US" altLang="zh-CN" dirty="0"/>
              <a:t>instrument</a:t>
            </a:r>
            <a:r>
              <a:rPr lang="zh-CN" altLang="en-US" dirty="0"/>
              <a:t>、处所</a:t>
            </a:r>
            <a:r>
              <a:rPr lang="en-US" altLang="zh-CN" dirty="0"/>
              <a:t>location</a:t>
            </a:r>
            <a:r>
              <a:rPr lang="zh-CN" altLang="en-US" dirty="0"/>
              <a:t>、目标</a:t>
            </a:r>
            <a:r>
              <a:rPr lang="en-US" altLang="zh-CN" dirty="0"/>
              <a:t>goal</a:t>
            </a:r>
            <a:r>
              <a:rPr lang="zh-CN" altLang="en-US" dirty="0"/>
              <a:t>和来源</a:t>
            </a:r>
            <a:r>
              <a:rPr lang="en-US" altLang="zh-CN" dirty="0"/>
              <a:t>source</a:t>
            </a:r>
            <a:r>
              <a:rPr lang="zh-CN" altLang="en-US" dirty="0"/>
              <a:t>。</a:t>
            </a:r>
          </a:p>
        </p:txBody>
      </p:sp>
      <p:sp>
        <p:nvSpPr>
          <p:cNvPr id="4" name="灯片编号占位符 3"/>
          <p:cNvSpPr>
            <a:spLocks noGrp="1"/>
          </p:cNvSpPr>
          <p:nvPr>
            <p:ph type="sldNum" sz="quarter" idx="10"/>
          </p:nvPr>
        </p:nvSpPr>
        <p:spPr/>
        <p:txBody>
          <a:bodyPr/>
          <a:lstStyle/>
          <a:p>
            <a:fld id="{7BC61345-6DBB-438F-B9AF-2974EC8DF312}" type="slidenum">
              <a:rPr lang="zh-CN" altLang="en-US" smtClean="0"/>
              <a:t>32</a:t>
            </a:fld>
            <a:endParaRPr lang="zh-CN" altLang="en-US"/>
          </a:p>
        </p:txBody>
      </p:sp>
    </p:spTree>
    <p:extLst>
      <p:ext uri="{BB962C8B-B14F-4D97-AF65-F5344CB8AC3E}">
        <p14:creationId xmlns:p14="http://schemas.microsoft.com/office/powerpoint/2010/main" val="202336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3</a:t>
            </a:fld>
            <a:endParaRPr lang="zh-CN" altLang="en-US"/>
          </a:p>
        </p:txBody>
      </p:sp>
    </p:spTree>
    <p:extLst>
      <p:ext uri="{BB962C8B-B14F-4D97-AF65-F5344CB8AC3E}">
        <p14:creationId xmlns:p14="http://schemas.microsoft.com/office/powerpoint/2010/main" val="263872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4</a:t>
            </a:fld>
            <a:endParaRPr lang="zh-CN" altLang="en-US"/>
          </a:p>
        </p:txBody>
      </p:sp>
    </p:spTree>
    <p:extLst>
      <p:ext uri="{BB962C8B-B14F-4D97-AF65-F5344CB8AC3E}">
        <p14:creationId xmlns:p14="http://schemas.microsoft.com/office/powerpoint/2010/main" val="364069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5</a:t>
            </a:fld>
            <a:endParaRPr lang="zh-CN" altLang="en-US"/>
          </a:p>
        </p:txBody>
      </p:sp>
    </p:spTree>
    <p:extLst>
      <p:ext uri="{BB962C8B-B14F-4D97-AF65-F5344CB8AC3E}">
        <p14:creationId xmlns:p14="http://schemas.microsoft.com/office/powerpoint/2010/main" val="366487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effectLst/>
              </a:rPr>
              <a:t>陈群秀</a:t>
            </a:r>
            <a:r>
              <a:rPr lang="en-US" altLang="zh-CN" sz="1200" dirty="0">
                <a:effectLst/>
              </a:rPr>
              <a:t>. </a:t>
            </a:r>
            <a:r>
              <a:rPr lang="zh-CN" altLang="en-US" sz="1200" dirty="0">
                <a:effectLst/>
              </a:rPr>
              <a:t>现代汉语实词词汇语义知识的研究和实现</a:t>
            </a:r>
            <a:r>
              <a:rPr lang="en-US" altLang="zh-CN" sz="1200" dirty="0">
                <a:effectLst/>
              </a:rPr>
              <a:t>[C]. </a:t>
            </a:r>
            <a:r>
              <a:rPr lang="zh-CN" altLang="en-US" sz="1200" dirty="0">
                <a:effectLst/>
              </a:rPr>
              <a:t>厦门大学</a:t>
            </a:r>
            <a:r>
              <a:rPr lang="en-US" altLang="zh-CN" sz="1200" dirty="0">
                <a:effectLst/>
              </a:rPr>
              <a:t>.</a:t>
            </a:r>
            <a:r>
              <a:rPr lang="zh-CN" altLang="en-US" sz="1200" dirty="0">
                <a:effectLst/>
              </a:rPr>
              <a:t>第六届汉语词汇语义学研讨会论文集</a:t>
            </a:r>
            <a:r>
              <a:rPr lang="en-US" altLang="zh-CN" sz="1200" dirty="0">
                <a:effectLst/>
              </a:rPr>
              <a:t>.</a:t>
            </a:r>
            <a:r>
              <a:rPr lang="zh-CN" altLang="en-US" sz="1200" dirty="0">
                <a:effectLst/>
              </a:rPr>
              <a:t>厦门大学</a:t>
            </a:r>
            <a:r>
              <a:rPr lang="en-US" altLang="zh-CN" sz="1200" dirty="0">
                <a:effectLst/>
              </a:rPr>
              <a:t>:</a:t>
            </a:r>
            <a:r>
              <a:rPr lang="zh-CN" altLang="en-US" sz="1200" dirty="0">
                <a:effectLst/>
              </a:rPr>
              <a:t>福建省语言学会</a:t>
            </a:r>
            <a:r>
              <a:rPr lang="en-US" altLang="zh-CN" sz="1200" dirty="0">
                <a:effectLst/>
              </a:rPr>
              <a:t>,2005:36-45.</a:t>
            </a:r>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6</a:t>
            </a:fld>
            <a:endParaRPr lang="zh-CN" altLang="en-US"/>
          </a:p>
        </p:txBody>
      </p:sp>
    </p:spTree>
    <p:extLst>
      <p:ext uri="{BB962C8B-B14F-4D97-AF65-F5344CB8AC3E}">
        <p14:creationId xmlns:p14="http://schemas.microsoft.com/office/powerpoint/2010/main" val="86141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effectLst/>
              </a:rPr>
              <a:t>陈群秀</a:t>
            </a:r>
            <a:r>
              <a:rPr lang="en-US" altLang="zh-CN" sz="1200" dirty="0">
                <a:effectLst/>
              </a:rPr>
              <a:t>. </a:t>
            </a:r>
            <a:r>
              <a:rPr lang="zh-CN" altLang="en-US" sz="1200" dirty="0">
                <a:effectLst/>
              </a:rPr>
              <a:t>现代汉语实词词汇语义知识的研究和实现</a:t>
            </a:r>
            <a:r>
              <a:rPr lang="en-US" altLang="zh-CN" sz="1200" dirty="0">
                <a:effectLst/>
              </a:rPr>
              <a:t>[C]. </a:t>
            </a:r>
            <a:r>
              <a:rPr lang="zh-CN" altLang="en-US" sz="1200" dirty="0">
                <a:effectLst/>
              </a:rPr>
              <a:t>厦门大学</a:t>
            </a:r>
            <a:r>
              <a:rPr lang="en-US" altLang="zh-CN" sz="1200" dirty="0">
                <a:effectLst/>
              </a:rPr>
              <a:t>.</a:t>
            </a:r>
            <a:r>
              <a:rPr lang="zh-CN" altLang="en-US" sz="1200" dirty="0">
                <a:effectLst/>
              </a:rPr>
              <a:t>第六届汉语词汇语义学研讨会论文集</a:t>
            </a:r>
            <a:r>
              <a:rPr lang="en-US" altLang="zh-CN" sz="1200" dirty="0">
                <a:effectLst/>
              </a:rPr>
              <a:t>.</a:t>
            </a:r>
            <a:r>
              <a:rPr lang="zh-CN" altLang="en-US" sz="1200" dirty="0">
                <a:effectLst/>
              </a:rPr>
              <a:t>厦门大学</a:t>
            </a:r>
            <a:r>
              <a:rPr lang="en-US" altLang="zh-CN" sz="1200" dirty="0">
                <a:effectLst/>
              </a:rPr>
              <a:t>:</a:t>
            </a:r>
            <a:r>
              <a:rPr lang="zh-CN" altLang="en-US" sz="1200" dirty="0">
                <a:effectLst/>
              </a:rPr>
              <a:t>福建省语言学会</a:t>
            </a:r>
            <a:r>
              <a:rPr lang="en-US" altLang="zh-CN" sz="1200" dirty="0">
                <a:effectLst/>
              </a:rPr>
              <a:t>,2005:36-45.</a:t>
            </a:r>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7</a:t>
            </a:fld>
            <a:endParaRPr lang="zh-CN" altLang="en-US"/>
          </a:p>
        </p:txBody>
      </p:sp>
    </p:spTree>
    <p:extLst>
      <p:ext uri="{BB962C8B-B14F-4D97-AF65-F5344CB8AC3E}">
        <p14:creationId xmlns:p14="http://schemas.microsoft.com/office/powerpoint/2010/main" val="857982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8</a:t>
            </a:fld>
            <a:endParaRPr lang="zh-CN" altLang="en-US"/>
          </a:p>
        </p:txBody>
      </p:sp>
    </p:spTree>
    <p:extLst>
      <p:ext uri="{BB962C8B-B14F-4D97-AF65-F5344CB8AC3E}">
        <p14:creationId xmlns:p14="http://schemas.microsoft.com/office/powerpoint/2010/main" val="125605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C61345-6DBB-438F-B9AF-2974EC8DF312}" type="slidenum">
              <a:rPr lang="zh-CN" altLang="en-US" smtClean="0"/>
              <a:t>9</a:t>
            </a:fld>
            <a:endParaRPr lang="zh-CN" altLang="en-US"/>
          </a:p>
        </p:txBody>
      </p:sp>
    </p:spTree>
    <p:extLst>
      <p:ext uri="{BB962C8B-B14F-4D97-AF65-F5344CB8AC3E}">
        <p14:creationId xmlns:p14="http://schemas.microsoft.com/office/powerpoint/2010/main" val="245573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7B4B51-0F86-4966-B24B-41359977379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4CA84E2-37EE-47D5-BA8B-6B48C8A443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45DE782-3936-4F11-A726-F97EEE2B1FBE}"/>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5" name="页脚占位符 4">
            <a:extLst>
              <a:ext uri="{FF2B5EF4-FFF2-40B4-BE49-F238E27FC236}">
                <a16:creationId xmlns:a16="http://schemas.microsoft.com/office/drawing/2014/main" id="{B04BE710-5176-4E91-8435-B88BC107E4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30BFBC-8C8B-4749-B847-5B155C7F3795}"/>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2507388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333A23-AE12-4963-B08E-71A88377C7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CD4162B-D9F1-4944-9BA5-8A01B32E5CC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46499D-D42F-47D2-B946-4AEDB740468D}"/>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5" name="页脚占位符 4">
            <a:extLst>
              <a:ext uri="{FF2B5EF4-FFF2-40B4-BE49-F238E27FC236}">
                <a16:creationId xmlns:a16="http://schemas.microsoft.com/office/drawing/2014/main" id="{E8EBEDD9-1885-41ED-8844-158466F924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432E7D-5265-41CB-B52C-92B51701627E}"/>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69505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36E274C-0ED0-46D0-A343-360DE8B7C73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EBFD94B-50DE-4544-8C87-B541784807B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761C8D-475C-47D8-BD01-8310FB417940}"/>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5" name="页脚占位符 4">
            <a:extLst>
              <a:ext uri="{FF2B5EF4-FFF2-40B4-BE49-F238E27FC236}">
                <a16:creationId xmlns:a16="http://schemas.microsoft.com/office/drawing/2014/main" id="{EDBB868B-9D7B-42E7-8AA0-D5D64A6008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C59C53-DDC9-4ED3-A537-3F232651083C}"/>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2450338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28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7B4B51-0F86-4966-B24B-41359977379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4CA84E2-37EE-47D5-BA8B-6B48C8A443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45DE782-3936-4F11-A726-F97EEE2B1FBE}"/>
              </a:ext>
            </a:extLst>
          </p:cNvPr>
          <p:cNvSpPr>
            <a:spLocks noGrp="1"/>
          </p:cNvSpPr>
          <p:nvPr>
            <p:ph type="dt" sz="half" idx="10"/>
          </p:nvPr>
        </p:nvSpPr>
        <p:spPr/>
        <p:txBody>
          <a:bodyPr/>
          <a:lstStyle/>
          <a:p>
            <a:fld id="{D1F0EA53-C371-4775-9531-AE3A07D7B14F}" type="datetime1">
              <a:rPr lang="zh-CN" altLang="en-US" smtClean="0"/>
              <a:t>2021/6/10</a:t>
            </a:fld>
            <a:endParaRPr lang="zh-CN" altLang="en-US"/>
          </a:p>
        </p:txBody>
      </p:sp>
      <p:sp>
        <p:nvSpPr>
          <p:cNvPr id="5" name="页脚占位符 4">
            <a:extLst>
              <a:ext uri="{FF2B5EF4-FFF2-40B4-BE49-F238E27FC236}">
                <a16:creationId xmlns:a16="http://schemas.microsoft.com/office/drawing/2014/main" id="{B04BE710-5176-4E91-8435-B88BC107E4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30BFBC-8C8B-4749-B847-5B155C7F3795}"/>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2943658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3B757-47AA-4BCA-81ED-474622A665E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70B36A-1A31-419F-B107-FD772495FE6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0337AA3-7B46-4AC3-944B-962A2720E8B7}"/>
              </a:ext>
            </a:extLst>
          </p:cNvPr>
          <p:cNvSpPr>
            <a:spLocks noGrp="1"/>
          </p:cNvSpPr>
          <p:nvPr>
            <p:ph type="dt" sz="half" idx="10"/>
          </p:nvPr>
        </p:nvSpPr>
        <p:spPr/>
        <p:txBody>
          <a:bodyPr/>
          <a:lstStyle/>
          <a:p>
            <a:fld id="{E3138DAA-3E12-4BBE-9AF8-57DF3D052745}" type="datetime1">
              <a:rPr lang="zh-CN" altLang="en-US" smtClean="0"/>
              <a:t>2021/6/10</a:t>
            </a:fld>
            <a:endParaRPr lang="zh-CN" altLang="en-US"/>
          </a:p>
        </p:txBody>
      </p:sp>
      <p:sp>
        <p:nvSpPr>
          <p:cNvPr id="5" name="页脚占位符 4">
            <a:extLst>
              <a:ext uri="{FF2B5EF4-FFF2-40B4-BE49-F238E27FC236}">
                <a16:creationId xmlns:a16="http://schemas.microsoft.com/office/drawing/2014/main" id="{354D78D1-39C9-41D1-BCB4-F9DA2F613F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7A9E27-853E-4E6C-8A64-EDA4771026AE}"/>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11346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49F24D-E371-49D9-B498-C937BE0EF41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A5864C8-A27E-4C3F-B181-BF47CA3C2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54F8553-AD6C-4D87-AC71-85F823E80E11}"/>
              </a:ext>
            </a:extLst>
          </p:cNvPr>
          <p:cNvSpPr>
            <a:spLocks noGrp="1"/>
          </p:cNvSpPr>
          <p:nvPr>
            <p:ph type="dt" sz="half" idx="10"/>
          </p:nvPr>
        </p:nvSpPr>
        <p:spPr/>
        <p:txBody>
          <a:bodyPr/>
          <a:lstStyle/>
          <a:p>
            <a:fld id="{242FA452-5FF7-48E4-94E1-5D851E79D33F}" type="datetime1">
              <a:rPr lang="zh-CN" altLang="en-US" smtClean="0"/>
              <a:t>2021/6/10</a:t>
            </a:fld>
            <a:endParaRPr lang="zh-CN" altLang="en-US"/>
          </a:p>
        </p:txBody>
      </p:sp>
      <p:sp>
        <p:nvSpPr>
          <p:cNvPr id="5" name="页脚占位符 4">
            <a:extLst>
              <a:ext uri="{FF2B5EF4-FFF2-40B4-BE49-F238E27FC236}">
                <a16:creationId xmlns:a16="http://schemas.microsoft.com/office/drawing/2014/main" id="{F2DDDEFD-91E1-4147-8719-81A5293800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3BC6FE-7230-4397-978D-4FFA686A286F}"/>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048928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426842-40E0-4FE3-AC43-6A87E93817F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1EA0BE-B1B6-4744-A701-AE8DA9502AA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169787A-74BB-4940-9C7B-E5E9E362A45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483A36-807F-461A-A7CF-E201D3536608}"/>
              </a:ext>
            </a:extLst>
          </p:cNvPr>
          <p:cNvSpPr>
            <a:spLocks noGrp="1"/>
          </p:cNvSpPr>
          <p:nvPr>
            <p:ph type="dt" sz="half" idx="10"/>
          </p:nvPr>
        </p:nvSpPr>
        <p:spPr/>
        <p:txBody>
          <a:bodyPr/>
          <a:lstStyle/>
          <a:p>
            <a:fld id="{125B4331-0148-456E-A138-88EB6327440C}" type="datetime1">
              <a:rPr lang="zh-CN" altLang="en-US" smtClean="0"/>
              <a:t>2021/6/10</a:t>
            </a:fld>
            <a:endParaRPr lang="zh-CN" altLang="en-US"/>
          </a:p>
        </p:txBody>
      </p:sp>
      <p:sp>
        <p:nvSpPr>
          <p:cNvPr id="6" name="页脚占位符 5">
            <a:extLst>
              <a:ext uri="{FF2B5EF4-FFF2-40B4-BE49-F238E27FC236}">
                <a16:creationId xmlns:a16="http://schemas.microsoft.com/office/drawing/2014/main" id="{421465CC-2665-420A-BBC0-0C92DA6B87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59248A-E402-4554-B301-55B291C38DE0}"/>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399739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C27FD2-F1C0-4607-A66D-C47B69ACE5D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7517143-3253-4783-8F74-0E2647785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CF27954-FB69-4E56-BBCD-C9FBD78E255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6A5DA06-0A3F-4926-864A-D087BF5DF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96EFDD1-ADEB-44EB-8D44-FAE71E2B79F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EE3A36C-2072-4DC5-8D2D-6D75F994AD4F}"/>
              </a:ext>
            </a:extLst>
          </p:cNvPr>
          <p:cNvSpPr>
            <a:spLocks noGrp="1"/>
          </p:cNvSpPr>
          <p:nvPr>
            <p:ph type="dt" sz="half" idx="10"/>
          </p:nvPr>
        </p:nvSpPr>
        <p:spPr/>
        <p:txBody>
          <a:bodyPr/>
          <a:lstStyle/>
          <a:p>
            <a:fld id="{2BD16C91-D5AB-4F09-A218-96A411A5873A}" type="datetime1">
              <a:rPr lang="zh-CN" altLang="en-US" smtClean="0"/>
              <a:t>2021/6/10</a:t>
            </a:fld>
            <a:endParaRPr lang="zh-CN" altLang="en-US"/>
          </a:p>
        </p:txBody>
      </p:sp>
      <p:sp>
        <p:nvSpPr>
          <p:cNvPr id="8" name="页脚占位符 7">
            <a:extLst>
              <a:ext uri="{FF2B5EF4-FFF2-40B4-BE49-F238E27FC236}">
                <a16:creationId xmlns:a16="http://schemas.microsoft.com/office/drawing/2014/main" id="{0E96124B-A0CA-4A01-ADF8-FF381B2DCC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BEDC81-4D66-4101-862B-FAC982820A6C}"/>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687029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62B85C-B022-4459-90A8-45BD20E6E7D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BC70687-A9E2-4B65-9BAA-B3FCC788FD67}"/>
              </a:ext>
            </a:extLst>
          </p:cNvPr>
          <p:cNvSpPr>
            <a:spLocks noGrp="1"/>
          </p:cNvSpPr>
          <p:nvPr>
            <p:ph type="dt" sz="half" idx="10"/>
          </p:nvPr>
        </p:nvSpPr>
        <p:spPr/>
        <p:txBody>
          <a:bodyPr/>
          <a:lstStyle/>
          <a:p>
            <a:fld id="{EBA86565-F8A7-4305-B458-5251BBC0E8D8}" type="datetime1">
              <a:rPr lang="zh-CN" altLang="en-US" smtClean="0"/>
              <a:t>2021/6/10</a:t>
            </a:fld>
            <a:endParaRPr lang="zh-CN" altLang="en-US"/>
          </a:p>
        </p:txBody>
      </p:sp>
      <p:sp>
        <p:nvSpPr>
          <p:cNvPr id="4" name="页脚占位符 3">
            <a:extLst>
              <a:ext uri="{FF2B5EF4-FFF2-40B4-BE49-F238E27FC236}">
                <a16:creationId xmlns:a16="http://schemas.microsoft.com/office/drawing/2014/main" id="{C0891B7B-84FD-417C-A315-31689527D44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E6DFC07-A83C-4110-B13D-1C708D9AEC33}"/>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30087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72A844AB-BB20-4BA3-ADBB-1D788FD94F00}"/>
              </a:ext>
            </a:extLst>
          </p:cNvPr>
          <p:cNvGrpSpPr/>
          <p:nvPr userDrawn="1"/>
        </p:nvGrpSpPr>
        <p:grpSpPr>
          <a:xfrm>
            <a:off x="0" y="0"/>
            <a:ext cx="12192000" cy="723899"/>
            <a:chOff x="0" y="0"/>
            <a:chExt cx="12192000" cy="841829"/>
          </a:xfrm>
        </p:grpSpPr>
        <p:sp>
          <p:nvSpPr>
            <p:cNvPr id="6" name="矩形 5">
              <a:extLst>
                <a:ext uri="{FF2B5EF4-FFF2-40B4-BE49-F238E27FC236}">
                  <a16:creationId xmlns:a16="http://schemas.microsoft.com/office/drawing/2014/main" id="{4800A655-0EA5-4AD4-8BD1-51C3E3C255B4}"/>
                </a:ext>
              </a:extLst>
            </p:cNvPr>
            <p:cNvSpPr/>
            <p:nvPr/>
          </p:nvSpPr>
          <p:spPr>
            <a:xfrm>
              <a:off x="0" y="0"/>
              <a:ext cx="12192000" cy="841829"/>
            </a:xfrm>
            <a:prstGeom prst="rect">
              <a:avLst/>
            </a:prstGeom>
            <a:solidFill>
              <a:srgbClr val="9A000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7" name="图片 6">
              <a:extLst>
                <a:ext uri="{FF2B5EF4-FFF2-40B4-BE49-F238E27FC236}">
                  <a16:creationId xmlns:a16="http://schemas.microsoft.com/office/drawing/2014/main" id="{DE34C683-1904-4BEB-8789-4C3D83462A0B}"/>
                </a:ext>
              </a:extLst>
            </p:cNvPr>
            <p:cNvPicPr>
              <a:picLocks noChangeAspect="1"/>
            </p:cNvPicPr>
            <p:nvPr/>
          </p:nvPicPr>
          <p:blipFill>
            <a:blip r:embed="rId2"/>
            <a:stretch>
              <a:fillRect/>
            </a:stretch>
          </p:blipFill>
          <p:spPr>
            <a:xfrm>
              <a:off x="4595964" y="1"/>
              <a:ext cx="7596036" cy="841828"/>
            </a:xfrm>
            <a:prstGeom prst="rect">
              <a:avLst/>
            </a:prstGeom>
            <a:solidFill>
              <a:srgbClr val="8B0012"/>
            </a:solidFill>
          </p:spPr>
        </p:pic>
      </p:grpSp>
      <p:sp>
        <p:nvSpPr>
          <p:cNvPr id="8" name="椭圆 7">
            <a:extLst>
              <a:ext uri="{FF2B5EF4-FFF2-40B4-BE49-F238E27FC236}">
                <a16:creationId xmlns:a16="http://schemas.microsoft.com/office/drawing/2014/main" id="{09E5F437-008E-46D6-8B4E-47D016692EFD}"/>
              </a:ext>
            </a:extLst>
          </p:cNvPr>
          <p:cNvSpPr/>
          <p:nvPr userDrawn="1"/>
        </p:nvSpPr>
        <p:spPr>
          <a:xfrm>
            <a:off x="10827579" y="6261100"/>
            <a:ext cx="818321" cy="485775"/>
          </a:xfrm>
          <a:prstGeom prst="ellipse">
            <a:avLst/>
          </a:prstGeom>
          <a:solidFill>
            <a:srgbClr val="8F171C"/>
          </a:solidFill>
          <a:ln>
            <a:solidFill>
              <a:srgbClr val="901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66BE746-B4F2-4923-B6A6-1BE6FC221044}" type="slidenum">
              <a:rPr lang="zh-CN" altLang="en-US" sz="2400" b="1" smtClean="0"/>
              <a:t>‹#›</a:t>
            </a:fld>
            <a:endParaRPr lang="zh-CN" altLang="en-US" sz="2400" b="1" dirty="0"/>
          </a:p>
        </p:txBody>
      </p:sp>
    </p:spTree>
    <p:extLst>
      <p:ext uri="{BB962C8B-B14F-4D97-AF65-F5344CB8AC3E}">
        <p14:creationId xmlns:p14="http://schemas.microsoft.com/office/powerpoint/2010/main" val="329986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3B757-47AA-4BCA-81ED-474622A665E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70B36A-1A31-419F-B107-FD772495FE6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0337AA3-7B46-4AC3-944B-962A2720E8B7}"/>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5" name="页脚占位符 4">
            <a:extLst>
              <a:ext uri="{FF2B5EF4-FFF2-40B4-BE49-F238E27FC236}">
                <a16:creationId xmlns:a16="http://schemas.microsoft.com/office/drawing/2014/main" id="{354D78D1-39C9-41D1-BCB4-F9DA2F613F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7A9E27-853E-4E6C-8A64-EDA4771026AE}"/>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884927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6E463A-4F91-4514-A82C-45CFEC1D8A8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6C0FCB-7809-4B11-A410-AC9E8C1D7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68B64DA-053E-4BD8-9589-48E34758A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F9C007-2E09-4A98-AC07-A410D0D04DE8}"/>
              </a:ext>
            </a:extLst>
          </p:cNvPr>
          <p:cNvSpPr>
            <a:spLocks noGrp="1"/>
          </p:cNvSpPr>
          <p:nvPr>
            <p:ph type="dt" sz="half" idx="10"/>
          </p:nvPr>
        </p:nvSpPr>
        <p:spPr/>
        <p:txBody>
          <a:bodyPr/>
          <a:lstStyle/>
          <a:p>
            <a:fld id="{E6299D68-F68F-4B0F-9C1F-D9D110B4A564}" type="datetime1">
              <a:rPr lang="zh-CN" altLang="en-US" smtClean="0"/>
              <a:t>2021/6/10</a:t>
            </a:fld>
            <a:endParaRPr lang="zh-CN" altLang="en-US"/>
          </a:p>
        </p:txBody>
      </p:sp>
      <p:sp>
        <p:nvSpPr>
          <p:cNvPr id="6" name="页脚占位符 5">
            <a:extLst>
              <a:ext uri="{FF2B5EF4-FFF2-40B4-BE49-F238E27FC236}">
                <a16:creationId xmlns:a16="http://schemas.microsoft.com/office/drawing/2014/main" id="{FC93EBBE-0E46-4C1A-9066-252DB12BFF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0CF6A2-4DAA-4665-9B09-B71DB7AAD95C}"/>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254003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AB2295-66CB-4F85-B1F7-7BCDE0BF5F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E68C11A-E4A4-4AB1-A189-F90308D769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EAB1B90-977E-48F0-971F-E44353319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107502F-0ED1-4140-AA7C-BA9DAB471335}"/>
              </a:ext>
            </a:extLst>
          </p:cNvPr>
          <p:cNvSpPr>
            <a:spLocks noGrp="1"/>
          </p:cNvSpPr>
          <p:nvPr>
            <p:ph type="dt" sz="half" idx="10"/>
          </p:nvPr>
        </p:nvSpPr>
        <p:spPr/>
        <p:txBody>
          <a:bodyPr/>
          <a:lstStyle/>
          <a:p>
            <a:fld id="{535316D5-74B5-4BDC-830F-8836C097F68B}" type="datetime1">
              <a:rPr lang="zh-CN" altLang="en-US" smtClean="0"/>
              <a:t>2021/6/10</a:t>
            </a:fld>
            <a:endParaRPr lang="zh-CN" altLang="en-US"/>
          </a:p>
        </p:txBody>
      </p:sp>
      <p:sp>
        <p:nvSpPr>
          <p:cNvPr id="6" name="页脚占位符 5">
            <a:extLst>
              <a:ext uri="{FF2B5EF4-FFF2-40B4-BE49-F238E27FC236}">
                <a16:creationId xmlns:a16="http://schemas.microsoft.com/office/drawing/2014/main" id="{CF73EC4A-B91F-4A46-B37A-342B53FE148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DFE566-33CD-411C-B57F-E624072A8E9D}"/>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311334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333A23-AE12-4963-B08E-71A88377C7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CD4162B-D9F1-4944-9BA5-8A01B32E5CC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46499D-D42F-47D2-B946-4AEDB740468D}"/>
              </a:ext>
            </a:extLst>
          </p:cNvPr>
          <p:cNvSpPr>
            <a:spLocks noGrp="1"/>
          </p:cNvSpPr>
          <p:nvPr>
            <p:ph type="dt" sz="half" idx="10"/>
          </p:nvPr>
        </p:nvSpPr>
        <p:spPr/>
        <p:txBody>
          <a:bodyPr/>
          <a:lstStyle/>
          <a:p>
            <a:fld id="{49286994-5AC5-436E-8F52-38F0DCDE1DD3}" type="datetime1">
              <a:rPr lang="zh-CN" altLang="en-US" smtClean="0"/>
              <a:t>2021/6/10</a:t>
            </a:fld>
            <a:endParaRPr lang="zh-CN" altLang="en-US"/>
          </a:p>
        </p:txBody>
      </p:sp>
      <p:sp>
        <p:nvSpPr>
          <p:cNvPr id="5" name="页脚占位符 4">
            <a:extLst>
              <a:ext uri="{FF2B5EF4-FFF2-40B4-BE49-F238E27FC236}">
                <a16:creationId xmlns:a16="http://schemas.microsoft.com/office/drawing/2014/main" id="{E8EBEDD9-1885-41ED-8844-158466F924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432E7D-5265-41CB-B52C-92B51701627E}"/>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3181082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36E274C-0ED0-46D0-A343-360DE8B7C73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EBFD94B-50DE-4544-8C87-B541784807B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761C8D-475C-47D8-BD01-8310FB417940}"/>
              </a:ext>
            </a:extLst>
          </p:cNvPr>
          <p:cNvSpPr>
            <a:spLocks noGrp="1"/>
          </p:cNvSpPr>
          <p:nvPr>
            <p:ph type="dt" sz="half" idx="10"/>
          </p:nvPr>
        </p:nvSpPr>
        <p:spPr/>
        <p:txBody>
          <a:bodyPr/>
          <a:lstStyle/>
          <a:p>
            <a:fld id="{ACC14E04-5DA4-44C1-BB05-5BC414C30C55}" type="datetime1">
              <a:rPr lang="zh-CN" altLang="en-US" smtClean="0"/>
              <a:t>2021/6/10</a:t>
            </a:fld>
            <a:endParaRPr lang="zh-CN" altLang="en-US"/>
          </a:p>
        </p:txBody>
      </p:sp>
      <p:sp>
        <p:nvSpPr>
          <p:cNvPr id="5" name="页脚占位符 4">
            <a:extLst>
              <a:ext uri="{FF2B5EF4-FFF2-40B4-BE49-F238E27FC236}">
                <a16:creationId xmlns:a16="http://schemas.microsoft.com/office/drawing/2014/main" id="{EDBB868B-9D7B-42E7-8AA0-D5D64A6008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C59C53-DDC9-4ED3-A537-3F232651083C}"/>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53347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49F24D-E371-49D9-B498-C937BE0EF41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A5864C8-A27E-4C3F-B181-BF47CA3C2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54F8553-AD6C-4D87-AC71-85F823E80E11}"/>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5" name="页脚占位符 4">
            <a:extLst>
              <a:ext uri="{FF2B5EF4-FFF2-40B4-BE49-F238E27FC236}">
                <a16:creationId xmlns:a16="http://schemas.microsoft.com/office/drawing/2014/main" id="{F2DDDEFD-91E1-4147-8719-81A5293800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3BC6FE-7230-4397-978D-4FFA686A286F}"/>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590892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426842-40E0-4FE3-AC43-6A87E93817F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1EA0BE-B1B6-4744-A701-AE8DA9502AA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169787A-74BB-4940-9C7B-E5E9E362A45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483A36-807F-461A-A7CF-E201D3536608}"/>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6" name="页脚占位符 5">
            <a:extLst>
              <a:ext uri="{FF2B5EF4-FFF2-40B4-BE49-F238E27FC236}">
                <a16:creationId xmlns:a16="http://schemas.microsoft.com/office/drawing/2014/main" id="{421465CC-2665-420A-BBC0-0C92DA6B87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59248A-E402-4554-B301-55B291C38DE0}"/>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273055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C27FD2-F1C0-4607-A66D-C47B69ACE5D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7517143-3253-4783-8F74-0E2647785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CF27954-FB69-4E56-BBCD-C9FBD78E255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6A5DA06-0A3F-4926-864A-D087BF5DF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96EFDD1-ADEB-44EB-8D44-FAE71E2B79F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EE3A36C-2072-4DC5-8D2D-6D75F994AD4F}"/>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8" name="页脚占位符 7">
            <a:extLst>
              <a:ext uri="{FF2B5EF4-FFF2-40B4-BE49-F238E27FC236}">
                <a16:creationId xmlns:a16="http://schemas.microsoft.com/office/drawing/2014/main" id="{0E96124B-A0CA-4A01-ADF8-FF381B2DCC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BEDC81-4D66-4101-862B-FAC982820A6C}"/>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409128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62B85C-B022-4459-90A8-45BD20E6E7D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BC70687-A9E2-4B65-9BAA-B3FCC788FD67}"/>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4" name="页脚占位符 3">
            <a:extLst>
              <a:ext uri="{FF2B5EF4-FFF2-40B4-BE49-F238E27FC236}">
                <a16:creationId xmlns:a16="http://schemas.microsoft.com/office/drawing/2014/main" id="{C0891B7B-84FD-417C-A315-31689527D44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E6DFC07-A83C-4110-B13D-1C708D9AEC33}"/>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389064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E5F7D6-9357-4E6F-A9CE-CCF4D35E0FE9}"/>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3" name="页脚占位符 2">
            <a:extLst>
              <a:ext uri="{FF2B5EF4-FFF2-40B4-BE49-F238E27FC236}">
                <a16:creationId xmlns:a16="http://schemas.microsoft.com/office/drawing/2014/main" id="{7FC48A72-1841-41E5-80A2-AA1E1A3D1E5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D770B50-A88A-4344-877B-9A955926246D}"/>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92231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6E463A-4F91-4514-A82C-45CFEC1D8A8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6C0FCB-7809-4B11-A410-AC9E8C1D7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68B64DA-053E-4BD8-9589-48E34758A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F9C007-2E09-4A98-AC07-A410D0D04DE8}"/>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6" name="页脚占位符 5">
            <a:extLst>
              <a:ext uri="{FF2B5EF4-FFF2-40B4-BE49-F238E27FC236}">
                <a16:creationId xmlns:a16="http://schemas.microsoft.com/office/drawing/2014/main" id="{FC93EBBE-0E46-4C1A-9066-252DB12BFF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0CF6A2-4DAA-4665-9B09-B71DB7AAD95C}"/>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17367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AB2295-66CB-4F85-B1F7-7BCDE0BF5F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E68C11A-E4A4-4AB1-A189-F90308D769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EAB1B90-977E-48F0-971F-E44353319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107502F-0ED1-4140-AA7C-BA9DAB471335}"/>
              </a:ext>
            </a:extLst>
          </p:cNvPr>
          <p:cNvSpPr>
            <a:spLocks noGrp="1"/>
          </p:cNvSpPr>
          <p:nvPr>
            <p:ph type="dt" sz="half" idx="10"/>
          </p:nvPr>
        </p:nvSpPr>
        <p:spPr/>
        <p:txBody>
          <a:bodyPr/>
          <a:lstStyle/>
          <a:p>
            <a:fld id="{530128F8-5F12-43C6-8FDA-2F60754E00F2}" type="datetimeFigureOut">
              <a:rPr lang="zh-CN" altLang="en-US" smtClean="0"/>
              <a:t>2021/6/10</a:t>
            </a:fld>
            <a:endParaRPr lang="zh-CN" altLang="en-US"/>
          </a:p>
        </p:txBody>
      </p:sp>
      <p:sp>
        <p:nvSpPr>
          <p:cNvPr id="6" name="页脚占位符 5">
            <a:extLst>
              <a:ext uri="{FF2B5EF4-FFF2-40B4-BE49-F238E27FC236}">
                <a16:creationId xmlns:a16="http://schemas.microsoft.com/office/drawing/2014/main" id="{CF73EC4A-B91F-4A46-B37A-342B53FE148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DFE566-33CD-411C-B57F-E624072A8E9D}"/>
              </a:ext>
            </a:extLst>
          </p:cNvPr>
          <p:cNvSpPr>
            <a:spLocks noGrp="1"/>
          </p:cNvSpPr>
          <p:nvPr>
            <p:ph type="sldNum" sz="quarter" idx="12"/>
          </p:nvPr>
        </p:nvSpPr>
        <p:spPr/>
        <p:txBody>
          <a:body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3670308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7C32BE-9594-4620-B9A4-D3993BA153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279BC4-E6CE-470B-913C-8E46ACBC5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A2B7DC-0E9E-403C-8464-99AF06C33E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128F8-5F12-43C6-8FDA-2F60754E00F2}" type="datetimeFigureOut">
              <a:rPr lang="zh-CN" altLang="en-US" smtClean="0"/>
              <a:t>2021/6/10</a:t>
            </a:fld>
            <a:endParaRPr lang="zh-CN" altLang="en-US"/>
          </a:p>
        </p:txBody>
      </p:sp>
      <p:sp>
        <p:nvSpPr>
          <p:cNvPr id="5" name="页脚占位符 4">
            <a:extLst>
              <a:ext uri="{FF2B5EF4-FFF2-40B4-BE49-F238E27FC236}">
                <a16:creationId xmlns:a16="http://schemas.microsoft.com/office/drawing/2014/main" id="{1DEE8601-B05A-4814-B328-27CD2D6C20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D31DB9B-5A48-4F4F-954E-9E74FF52DA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471287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7C32BE-9594-4620-B9A4-D3993BA153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279BC4-E6CE-470B-913C-8E46ACBC5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A2B7DC-0E9E-403C-8464-99AF06C33E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CEEAE7-8702-4928-ADDC-F3F6DBE1DF3E}" type="datetime1">
              <a:rPr lang="zh-CN" altLang="en-US" smtClean="0"/>
              <a:t>2021/6/10</a:t>
            </a:fld>
            <a:endParaRPr lang="zh-CN" altLang="en-US"/>
          </a:p>
        </p:txBody>
      </p:sp>
      <p:sp>
        <p:nvSpPr>
          <p:cNvPr id="5" name="页脚占位符 4">
            <a:extLst>
              <a:ext uri="{FF2B5EF4-FFF2-40B4-BE49-F238E27FC236}">
                <a16:creationId xmlns:a16="http://schemas.microsoft.com/office/drawing/2014/main" id="{1DEE8601-B05A-4814-B328-27CD2D6C20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D31DB9B-5A48-4F4F-954E-9E74FF52DA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A96D6-2794-42F2-825E-06CB8FD7F0AC}" type="slidenum">
              <a:rPr lang="zh-CN" altLang="en-US" smtClean="0"/>
              <a:t>‹#›</a:t>
            </a:fld>
            <a:endParaRPr lang="zh-CN" altLang="en-US"/>
          </a:p>
        </p:txBody>
      </p:sp>
    </p:spTree>
    <p:extLst>
      <p:ext uri="{BB962C8B-B14F-4D97-AF65-F5344CB8AC3E}">
        <p14:creationId xmlns:p14="http://schemas.microsoft.com/office/powerpoint/2010/main" val="37389140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E77ADF5-4F9E-46DF-8E31-397924063C4A}"/>
              </a:ext>
            </a:extLst>
          </p:cNvPr>
          <p:cNvSpPr/>
          <p:nvPr/>
        </p:nvSpPr>
        <p:spPr>
          <a:xfrm>
            <a:off x="763424" y="2394418"/>
            <a:ext cx="11428576" cy="768352"/>
          </a:xfrm>
          <a:prstGeom prst="rect">
            <a:avLst/>
          </a:prstGeom>
        </p:spPr>
        <p:txBody>
          <a:bodyPr wrap="square">
            <a:spAutoFit/>
          </a:bodyPr>
          <a:lstStyle/>
          <a:p>
            <a:pPr algn="ctr">
              <a:lnSpc>
                <a:spcPct val="120000"/>
              </a:lnSpc>
              <a:defRPr/>
            </a:pPr>
            <a:r>
              <a:rPr lang="zh-CN" altLang="en-US" sz="4000" b="1" spc="300" dirty="0">
                <a:solidFill>
                  <a:srgbClr val="9A0001"/>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rPr>
              <a:t>现代汉语词汇知识应该如何抽取与表征</a:t>
            </a:r>
            <a:endParaRPr lang="en-US" altLang="zh-CN" sz="4000" b="1" spc="300" dirty="0">
              <a:solidFill>
                <a:srgbClr val="9A0001"/>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endParaRPr>
          </a:p>
        </p:txBody>
      </p:sp>
      <p:grpSp>
        <p:nvGrpSpPr>
          <p:cNvPr id="148" name="组合 147">
            <a:extLst>
              <a:ext uri="{FF2B5EF4-FFF2-40B4-BE49-F238E27FC236}">
                <a16:creationId xmlns:a16="http://schemas.microsoft.com/office/drawing/2014/main" id="{CE56136E-7A1A-4484-8B3A-2E9BEDA0F77B}"/>
              </a:ext>
            </a:extLst>
          </p:cNvPr>
          <p:cNvGrpSpPr/>
          <p:nvPr/>
        </p:nvGrpSpPr>
        <p:grpSpPr>
          <a:xfrm>
            <a:off x="3339487" y="4395141"/>
            <a:ext cx="8003811" cy="660765"/>
            <a:chOff x="1485092" y="6235768"/>
            <a:chExt cx="9213388" cy="660765"/>
          </a:xfrm>
        </p:grpSpPr>
        <p:cxnSp>
          <p:nvCxnSpPr>
            <p:cNvPr id="149" name="直接连接符 148">
              <a:extLst>
                <a:ext uri="{FF2B5EF4-FFF2-40B4-BE49-F238E27FC236}">
                  <a16:creationId xmlns:a16="http://schemas.microsoft.com/office/drawing/2014/main" id="{52AC87AA-7AC8-4159-B830-594750E41A2D}"/>
                </a:ext>
              </a:extLst>
            </p:cNvPr>
            <p:cNvCxnSpPr>
              <a:cxnSpLocks/>
            </p:cNvCxnSpPr>
            <p:nvPr/>
          </p:nvCxnSpPr>
          <p:spPr>
            <a:xfrm>
              <a:off x="1485092" y="6235768"/>
              <a:ext cx="9213388" cy="0"/>
            </a:xfrm>
            <a:prstGeom prst="line">
              <a:avLst/>
            </a:prstGeom>
            <a:ln>
              <a:solidFill>
                <a:srgbClr val="8B0012">
                  <a:alpha val="79000"/>
                </a:srgbClr>
              </a:solidFill>
            </a:ln>
          </p:spPr>
          <p:style>
            <a:lnRef idx="1">
              <a:schemeClr val="accent1"/>
            </a:lnRef>
            <a:fillRef idx="0">
              <a:schemeClr val="accent1"/>
            </a:fillRef>
            <a:effectRef idx="0">
              <a:schemeClr val="accent1"/>
            </a:effectRef>
            <a:fontRef idx="minor">
              <a:schemeClr val="tx1"/>
            </a:fontRef>
          </p:style>
        </p:cxnSp>
        <p:sp>
          <p:nvSpPr>
            <p:cNvPr id="150" name="文本框 149">
              <a:extLst>
                <a:ext uri="{FF2B5EF4-FFF2-40B4-BE49-F238E27FC236}">
                  <a16:creationId xmlns:a16="http://schemas.microsoft.com/office/drawing/2014/main" id="{19CA23E2-4EA7-4FB0-9393-5D3638567CD3}"/>
                </a:ext>
              </a:extLst>
            </p:cNvPr>
            <p:cNvSpPr txBox="1"/>
            <p:nvPr/>
          </p:nvSpPr>
          <p:spPr>
            <a:xfrm>
              <a:off x="2466880" y="6373313"/>
              <a:ext cx="3036109" cy="523220"/>
            </a:xfrm>
            <a:prstGeom prst="rect">
              <a:avLst/>
            </a:prstGeom>
            <a:noFill/>
          </p:spPr>
          <p:txBody>
            <a:bodyPr wrap="square" rtlCol="0">
              <a:spAutoFit/>
            </a:bodyPr>
            <a:lstStyle/>
            <a:p>
              <a:r>
                <a:rPr lang="zh-CN" altLang="en-US" sz="2800" dirty="0">
                  <a:solidFill>
                    <a:srgbClr val="9A0001"/>
                  </a:solidFill>
                  <a:latin typeface="华文中宋" panose="02010600040101010101" pitchFamily="2" charset="-122"/>
                  <a:ea typeface="华文中宋" panose="02010600040101010101" pitchFamily="2" charset="-122"/>
                </a:rPr>
                <a:t>               李娟</a:t>
              </a:r>
            </a:p>
          </p:txBody>
        </p:sp>
        <p:sp>
          <p:nvSpPr>
            <p:cNvPr id="151" name="文本框 150">
              <a:extLst>
                <a:ext uri="{FF2B5EF4-FFF2-40B4-BE49-F238E27FC236}">
                  <a16:creationId xmlns:a16="http://schemas.microsoft.com/office/drawing/2014/main" id="{8390C954-8584-4065-A401-9485ACFD25E5}"/>
                </a:ext>
              </a:extLst>
            </p:cNvPr>
            <p:cNvSpPr txBox="1"/>
            <p:nvPr/>
          </p:nvSpPr>
          <p:spPr>
            <a:xfrm>
              <a:off x="6419976" y="6373313"/>
              <a:ext cx="3430979" cy="523220"/>
            </a:xfrm>
            <a:prstGeom prst="rect">
              <a:avLst/>
            </a:prstGeom>
            <a:noFill/>
          </p:spPr>
          <p:txBody>
            <a:bodyPr wrap="square" rtlCol="0">
              <a:spAutoFit/>
            </a:bodyPr>
            <a:lstStyle/>
            <a:p>
              <a:pPr algn="ctr"/>
              <a:r>
                <a:rPr lang="en-US" altLang="zh-CN" sz="2800" dirty="0">
                  <a:solidFill>
                    <a:srgbClr val="9A0001"/>
                  </a:solidFill>
                  <a:latin typeface="华文中宋" panose="02010600040101010101" pitchFamily="2" charset="-122"/>
                  <a:ea typeface="华文中宋" panose="02010600040101010101" pitchFamily="2" charset="-122"/>
                </a:rPr>
                <a:t>2021</a:t>
              </a:r>
              <a:r>
                <a:rPr lang="zh-CN" altLang="en-US" sz="2800" dirty="0">
                  <a:solidFill>
                    <a:srgbClr val="9A0001"/>
                  </a:solidFill>
                  <a:latin typeface="华文中宋" panose="02010600040101010101" pitchFamily="2" charset="-122"/>
                  <a:ea typeface="华文中宋" panose="02010600040101010101" pitchFamily="2" charset="-122"/>
                </a:rPr>
                <a:t>年</a:t>
              </a:r>
              <a:r>
                <a:rPr lang="en-US" altLang="zh-CN" sz="2800" dirty="0">
                  <a:solidFill>
                    <a:srgbClr val="9A0001"/>
                  </a:solidFill>
                  <a:latin typeface="华文中宋" panose="02010600040101010101" pitchFamily="2" charset="-122"/>
                  <a:ea typeface="华文中宋" panose="02010600040101010101" pitchFamily="2" charset="-122"/>
                </a:rPr>
                <a:t>6</a:t>
              </a:r>
              <a:r>
                <a:rPr lang="zh-CN" altLang="en-US" sz="2800" dirty="0">
                  <a:solidFill>
                    <a:srgbClr val="9A0001"/>
                  </a:solidFill>
                  <a:latin typeface="华文中宋" panose="02010600040101010101" pitchFamily="2" charset="-122"/>
                  <a:ea typeface="华文中宋" panose="02010600040101010101" pitchFamily="2" charset="-122"/>
                </a:rPr>
                <a:t>月</a:t>
              </a:r>
              <a:r>
                <a:rPr lang="en-US" altLang="zh-CN" sz="2800" dirty="0">
                  <a:solidFill>
                    <a:srgbClr val="9A0001"/>
                  </a:solidFill>
                  <a:latin typeface="华文中宋" panose="02010600040101010101" pitchFamily="2" charset="-122"/>
                  <a:ea typeface="华文中宋" panose="02010600040101010101" pitchFamily="2" charset="-122"/>
                </a:rPr>
                <a:t>10</a:t>
              </a:r>
              <a:r>
                <a:rPr lang="zh-CN" altLang="en-US" sz="2800" dirty="0">
                  <a:solidFill>
                    <a:srgbClr val="9A0001"/>
                  </a:solidFill>
                  <a:latin typeface="华文中宋" panose="02010600040101010101" pitchFamily="2" charset="-122"/>
                  <a:ea typeface="华文中宋" panose="02010600040101010101" pitchFamily="2" charset="-122"/>
                </a:rPr>
                <a:t>日</a:t>
              </a:r>
            </a:p>
          </p:txBody>
        </p:sp>
      </p:grpSp>
      <p:grpSp>
        <p:nvGrpSpPr>
          <p:cNvPr id="65" name="组合 64">
            <a:extLst>
              <a:ext uri="{FF2B5EF4-FFF2-40B4-BE49-F238E27FC236}">
                <a16:creationId xmlns:a16="http://schemas.microsoft.com/office/drawing/2014/main" id="{52354783-58CB-8548-AC4B-3F0BF0798130}"/>
              </a:ext>
            </a:extLst>
          </p:cNvPr>
          <p:cNvGrpSpPr/>
          <p:nvPr/>
        </p:nvGrpSpPr>
        <p:grpSpPr>
          <a:xfrm>
            <a:off x="0" y="0"/>
            <a:ext cx="12192000" cy="1004552"/>
            <a:chOff x="0" y="0"/>
            <a:chExt cx="12192000" cy="841829"/>
          </a:xfrm>
        </p:grpSpPr>
        <p:sp>
          <p:nvSpPr>
            <p:cNvPr id="66" name="矩形 65">
              <a:extLst>
                <a:ext uri="{FF2B5EF4-FFF2-40B4-BE49-F238E27FC236}">
                  <a16:creationId xmlns:a16="http://schemas.microsoft.com/office/drawing/2014/main" id="{76BEEF9A-D707-6647-A2B0-ACA5CF35A9F6}"/>
                </a:ext>
              </a:extLst>
            </p:cNvPr>
            <p:cNvSpPr/>
            <p:nvPr/>
          </p:nvSpPr>
          <p:spPr>
            <a:xfrm>
              <a:off x="0" y="0"/>
              <a:ext cx="12192000" cy="841829"/>
            </a:xfrm>
            <a:prstGeom prst="rect">
              <a:avLst/>
            </a:prstGeom>
            <a:solidFill>
              <a:srgbClr val="9A000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67" name="图片 66">
              <a:extLst>
                <a:ext uri="{FF2B5EF4-FFF2-40B4-BE49-F238E27FC236}">
                  <a16:creationId xmlns:a16="http://schemas.microsoft.com/office/drawing/2014/main" id="{D2835E38-9273-4445-B921-0AEF4B233060}"/>
                </a:ext>
              </a:extLst>
            </p:cNvPr>
            <p:cNvPicPr>
              <a:picLocks noChangeAspect="1"/>
            </p:cNvPicPr>
            <p:nvPr/>
          </p:nvPicPr>
          <p:blipFill>
            <a:blip r:embed="rId3"/>
            <a:stretch>
              <a:fillRect/>
            </a:stretch>
          </p:blipFill>
          <p:spPr>
            <a:xfrm>
              <a:off x="4595964" y="1"/>
              <a:ext cx="7596036" cy="841828"/>
            </a:xfrm>
            <a:prstGeom prst="rect">
              <a:avLst/>
            </a:prstGeom>
            <a:solidFill>
              <a:srgbClr val="8B0012"/>
            </a:solidFill>
          </p:spPr>
        </p:pic>
      </p:grpSp>
      <p:sp>
        <p:nvSpPr>
          <p:cNvPr id="68" name="矩形 67">
            <a:extLst>
              <a:ext uri="{FF2B5EF4-FFF2-40B4-BE49-F238E27FC236}">
                <a16:creationId xmlns:a16="http://schemas.microsoft.com/office/drawing/2014/main" id="{BD08430A-C88B-E442-B9F6-59B782756599}"/>
              </a:ext>
            </a:extLst>
          </p:cNvPr>
          <p:cNvSpPr/>
          <p:nvPr/>
        </p:nvSpPr>
        <p:spPr>
          <a:xfrm>
            <a:off x="0" y="6609687"/>
            <a:ext cx="12192000" cy="248313"/>
          </a:xfrm>
          <a:prstGeom prst="rect">
            <a:avLst/>
          </a:prstGeom>
          <a:solidFill>
            <a:srgbClr val="9A000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Tree>
    <p:extLst>
      <p:ext uri="{BB962C8B-B14F-4D97-AF65-F5344CB8AC3E}">
        <p14:creationId xmlns:p14="http://schemas.microsoft.com/office/powerpoint/2010/main" val="72218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5808580"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现代汉语述语动词机器词典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5262979"/>
          </a:xfrm>
          <a:prstGeom prst="rect">
            <a:avLst/>
          </a:prstGeom>
          <a:noFill/>
        </p:spPr>
        <p:txBody>
          <a:bodyPr wrap="square" rtlCol="0">
            <a:spAutoFit/>
          </a:bodyPr>
          <a:lstStyle/>
          <a:p>
            <a:pPr marL="800100" lvl="1" indent="-342900">
              <a:buFont typeface="Wingdings" pitchFamily="2" charset="2"/>
              <a:buChar char="Ø"/>
            </a:pPr>
            <a:r>
              <a:rPr lang="zh-CN" altLang="en-US" sz="2400" dirty="0"/>
              <a:t>“ 论旨标记”指论旨角色所带的前置或后置的介词或方位词 ， 例如 “ 在 ” ， “ 对 ”， “ 为 ” 。 </a:t>
            </a:r>
          </a:p>
          <a:p>
            <a:pPr marL="800100" lvl="1" indent="-342900">
              <a:buFont typeface="Wingdings" pitchFamily="2" charset="2"/>
              <a:buChar char="Ø"/>
            </a:pPr>
            <a:r>
              <a:rPr lang="zh-CN" altLang="en-US" sz="2400" dirty="0"/>
              <a:t>“ 论旨实例”指论旨角色的实例， 用以对论旨角色的“语类”、“语义分类” 作形象化的说明或补充说明。 </a:t>
            </a:r>
          </a:p>
          <a:p>
            <a:pPr marL="800100" lvl="1" indent="-342900">
              <a:buFont typeface="Wingdings" pitchFamily="2" charset="2"/>
              <a:buChar char="Ø"/>
            </a:pPr>
            <a:endParaRPr lang="en-US" altLang="zh-CN" sz="2400" dirty="0"/>
          </a:p>
          <a:p>
            <a:pPr marL="800100" lvl="1" indent="-342900">
              <a:buFont typeface="Wingdings" pitchFamily="2" charset="2"/>
              <a:buChar char="Ø"/>
            </a:pPr>
            <a:r>
              <a:rPr lang="zh-CN" altLang="en-US" sz="2400" dirty="0"/>
              <a:t>其他信息中的各项是采用详细列举用打 “ 了” 方式填写。 </a:t>
            </a:r>
            <a:endParaRPr lang="en-US" altLang="zh-CN" sz="2400" dirty="0"/>
          </a:p>
          <a:p>
            <a:pPr marL="1257300" lvl="2" indent="-342900">
              <a:buFont typeface="Wingdings" pitchFamily="2" charset="2"/>
              <a:buChar char="Ø"/>
            </a:pPr>
            <a:r>
              <a:rPr lang="zh-CN" altLang="en-US" sz="2400" dirty="0"/>
              <a:t>动词的 “ 否定式”、“ 时态”</a:t>
            </a:r>
            <a:endParaRPr lang="en-US" altLang="zh-CN" sz="2400" dirty="0"/>
          </a:p>
          <a:p>
            <a:pPr marL="1257300" lvl="2" indent="-342900">
              <a:buFont typeface="Wingdings" pitchFamily="2" charset="2"/>
              <a:buChar char="Ø"/>
            </a:pPr>
            <a:r>
              <a:rPr lang="zh-CN" altLang="en-US" sz="2400" dirty="0"/>
              <a:t>“ 语义指向动词的后状（可充当动补成分的动词和形容词）”</a:t>
            </a:r>
            <a:endParaRPr lang="en-US" altLang="zh-CN" sz="2400" dirty="0"/>
          </a:p>
          <a:p>
            <a:pPr marL="1257300" lvl="2" indent="-342900">
              <a:buFont typeface="Wingdings" pitchFamily="2" charset="2"/>
              <a:buChar char="Ø"/>
            </a:pPr>
            <a:r>
              <a:rPr lang="zh-CN" altLang="en-US" sz="2400" dirty="0"/>
              <a:t>“ 抽象意义的趋向动词” </a:t>
            </a:r>
            <a:endParaRPr lang="en-US" altLang="zh-CN" sz="2400" dirty="0"/>
          </a:p>
          <a:p>
            <a:pPr marL="1257300" lvl="2" indent="-342900">
              <a:buFont typeface="Wingdings" pitchFamily="2" charset="2"/>
              <a:buChar char="Ø"/>
            </a:pPr>
            <a:r>
              <a:rPr lang="zh-CN" altLang="en-US" sz="2400" dirty="0"/>
              <a:t> “论旨模式的扩展式 ” 等其他句法和语义信息</a:t>
            </a:r>
            <a:endParaRPr lang="en-US" altLang="zh-CN" sz="2400" dirty="0"/>
          </a:p>
          <a:p>
            <a:pPr marL="342900" indent="-342900">
              <a:buFont typeface="Wingdings" pitchFamily="2" charset="2"/>
              <a:buChar char="Ø"/>
            </a:pPr>
            <a:endParaRPr lang="en-US" altLang="zh-CN" sz="2400" dirty="0"/>
          </a:p>
          <a:p>
            <a:pPr marL="800100" lvl="1" indent="-342900">
              <a:buFont typeface="Wingdings" pitchFamily="2" charset="2"/>
              <a:buChar char="Ø"/>
            </a:pPr>
            <a:r>
              <a:rPr lang="zh-CN" altLang="en-US" sz="2400" dirty="0"/>
              <a:t>“ 备注” 栏填写的扩展式，指除基本式中必要论旨角色之外的包含非必要论 旨角色的扩展式中所含的非必要论旨角色。 </a:t>
            </a:r>
          </a:p>
          <a:p>
            <a:pPr marL="800100" lvl="1" indent="-342900">
              <a:buFont typeface="Wingdings" pitchFamily="2" charset="2"/>
              <a:buChar char="Ø"/>
            </a:pPr>
            <a:endParaRPr lang="en-US" altLang="zh-CN" sz="2400" dirty="0"/>
          </a:p>
        </p:txBody>
      </p:sp>
    </p:spTree>
    <p:extLst>
      <p:ext uri="{BB962C8B-B14F-4D97-AF65-F5344CB8AC3E}">
        <p14:creationId xmlns:p14="http://schemas.microsoft.com/office/powerpoint/2010/main" val="2017978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7731DD-CE83-B547-8DA2-7B8A6C7C7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594" y="0"/>
            <a:ext cx="9318812" cy="6858000"/>
          </a:xfrm>
          <a:prstGeom prst="rect">
            <a:avLst/>
          </a:prstGeom>
        </p:spPr>
      </p:pic>
    </p:spTree>
    <p:extLst>
      <p:ext uri="{BB962C8B-B14F-4D97-AF65-F5344CB8AC3E}">
        <p14:creationId xmlns:p14="http://schemas.microsoft.com/office/powerpoint/2010/main" val="256821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E1093E-BDC6-FE4D-B81F-33DCC8589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807" y="0"/>
            <a:ext cx="9748386" cy="6858000"/>
          </a:xfrm>
          <a:prstGeom prst="rect">
            <a:avLst/>
          </a:prstGeom>
        </p:spPr>
      </p:pic>
    </p:spTree>
    <p:extLst>
      <p:ext uri="{BB962C8B-B14F-4D97-AF65-F5344CB8AC3E}">
        <p14:creationId xmlns:p14="http://schemas.microsoft.com/office/powerpoint/2010/main" val="222501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6635894"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2.2</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现代汉语述语形容词机器词典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6063198"/>
          </a:xfrm>
          <a:prstGeom prst="rect">
            <a:avLst/>
          </a:prstGeom>
          <a:noFill/>
        </p:spPr>
        <p:txBody>
          <a:bodyPr wrap="square" rtlCol="0">
            <a:spAutoFit/>
          </a:bodyPr>
          <a:lstStyle/>
          <a:p>
            <a:pPr lvl="1"/>
            <a:r>
              <a:rPr lang="en-US" altLang="zh-CN" sz="2800" dirty="0"/>
              <a:t>《</a:t>
            </a:r>
            <a:r>
              <a:rPr lang="zh-CN" altLang="en-US" sz="2800" dirty="0"/>
              <a:t>现代汉语述语形容词机器词典</a:t>
            </a:r>
            <a:r>
              <a:rPr lang="en-US" altLang="zh-CN" sz="2800" dirty="0"/>
              <a:t>》</a:t>
            </a:r>
            <a:r>
              <a:rPr lang="zh-CN" altLang="en-US" sz="2800" dirty="0"/>
              <a:t>以大规模语料库（</a:t>
            </a:r>
            <a:r>
              <a:rPr lang="en-US" altLang="zh-CN" sz="2800" dirty="0"/>
              <a:t>5000</a:t>
            </a:r>
            <a:r>
              <a:rPr lang="zh-CN" altLang="en-US" sz="2800" dirty="0"/>
              <a:t>万）为研究基础 ，标注了形容词的词法、 句法、 语义信息和部分语用信息 </a:t>
            </a:r>
          </a:p>
          <a:p>
            <a:pPr marL="800100" lvl="1" indent="-342900">
              <a:buFont typeface="Wingdings" pitchFamily="2" charset="2"/>
              <a:buChar char="Ø"/>
            </a:pPr>
            <a:r>
              <a:rPr lang="zh-CN" altLang="en-US" sz="2800" dirty="0"/>
              <a:t> 研究方法是“语料库</a:t>
            </a:r>
            <a:r>
              <a:rPr lang="en-US" altLang="zh-CN" sz="2800" dirty="0"/>
              <a:t>+</a:t>
            </a:r>
            <a:r>
              <a:rPr lang="zh-CN" altLang="en-US" sz="2800" dirty="0"/>
              <a:t>联想”</a:t>
            </a:r>
            <a:endParaRPr lang="en-US" altLang="zh-CN" sz="2800" dirty="0"/>
          </a:p>
          <a:p>
            <a:pPr marL="800100" lvl="1" indent="-342900">
              <a:buFont typeface="Wingdings" pitchFamily="2" charset="2"/>
              <a:buChar char="Ø"/>
            </a:pPr>
            <a:r>
              <a:rPr lang="zh-CN" altLang="en-US" sz="2800" dirty="0"/>
              <a:t>形容词类型：从“语义角度分类”、“可操作性”和“计算机处理用”几个原则综合考虑，将形容词分为感情形容词 、 感觉形容词、 属性形容词、 其他形容词四种语义类型。</a:t>
            </a:r>
            <a:endParaRPr lang="en-US" altLang="zh-CN" sz="2800" dirty="0"/>
          </a:p>
          <a:p>
            <a:pPr marL="1257300" lvl="2" indent="-342900">
              <a:buFont typeface="Wingdings" pitchFamily="2" charset="2"/>
              <a:buChar char="Ø"/>
            </a:pPr>
            <a:r>
              <a:rPr lang="zh-CN" altLang="en-US" sz="2800" dirty="0"/>
              <a:t> 感情形容词是表示感情、 心理活动和感情色彩比较强的形容词， 例如高兴、 愉快、 可爱、 痛苦、 绝望、 有趣、 可怜、 悲哀、 伟大、 可敬、 可恨等词。 </a:t>
            </a:r>
            <a:endParaRPr lang="en-US" altLang="zh-CN" sz="2800" dirty="0"/>
          </a:p>
          <a:p>
            <a:pPr marL="1257300" lvl="2" indent="-342900">
              <a:buFont typeface="Wingdings" pitchFamily="2" charset="2"/>
              <a:buChar char="Ø"/>
            </a:pPr>
            <a:r>
              <a:rPr lang="zh-CN" altLang="en-US" sz="2800" dirty="0"/>
              <a:t>感觉形容词是指身体、 皮肉、 骨头、 五脏六腑、 眼、 鼻、 嘴、 舌、 耳等的感官感 觉和对周围环境的整体感觉 除去明显的属性之外 ， 例如渴、 甜、 苦、 香、 痛、 干燥、 阴冷、 麻木、 明亮等词。</a:t>
            </a:r>
            <a:endParaRPr lang="en-US" altLang="zh-CN" sz="2800" dirty="0"/>
          </a:p>
          <a:p>
            <a:pPr marL="800100" lvl="1" indent="-342900">
              <a:buFont typeface="Wingdings" pitchFamily="2" charset="2"/>
              <a:buChar char="Ø"/>
            </a:pPr>
            <a:endParaRPr lang="en-US" altLang="zh-CN" sz="2400" dirty="0"/>
          </a:p>
        </p:txBody>
      </p:sp>
    </p:spTree>
    <p:extLst>
      <p:ext uri="{BB962C8B-B14F-4D97-AF65-F5344CB8AC3E}">
        <p14:creationId xmlns:p14="http://schemas.microsoft.com/office/powerpoint/2010/main" val="1660447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6635894"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2.2</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现代汉语述语形容词机器词典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5262979"/>
          </a:xfrm>
          <a:prstGeom prst="rect">
            <a:avLst/>
          </a:prstGeom>
          <a:noFill/>
        </p:spPr>
        <p:txBody>
          <a:bodyPr wrap="square" rtlCol="0">
            <a:spAutoFit/>
          </a:bodyPr>
          <a:lstStyle/>
          <a:p>
            <a:pPr marL="1257300" lvl="2" indent="-342900">
              <a:buFont typeface="Wingdings" pitchFamily="2" charset="2"/>
              <a:buChar char="Ø"/>
            </a:pPr>
            <a:r>
              <a:rPr lang="zh-CN" altLang="en-US" sz="2400" dirty="0"/>
              <a:t>属性形容词是指根据陈群秀拟定的 </a:t>
            </a:r>
            <a:r>
              <a:rPr lang="en-US" altLang="zh-CN" sz="2400" dirty="0"/>
              <a:t>《</a:t>
            </a:r>
            <a:r>
              <a:rPr lang="zh-CN" altLang="en-US" sz="2400" dirty="0"/>
              <a:t>信息处理用现代汉语语义分类系统</a:t>
            </a:r>
            <a:r>
              <a:rPr lang="en-US" altLang="zh-CN" sz="2400" dirty="0"/>
              <a:t>》 </a:t>
            </a:r>
            <a:r>
              <a:rPr lang="zh-CN" altLang="en-US" sz="2400" dirty="0"/>
              <a:t>中在 “ </a:t>
            </a:r>
            <a:r>
              <a:rPr lang="en-US" altLang="zh-CN" sz="2400" dirty="0"/>
              <a:t>3.2.5</a:t>
            </a:r>
            <a:r>
              <a:rPr lang="zh-CN" altLang="en-US" sz="2400" dirty="0"/>
              <a:t>” 中表示物体和事物的各种属性的词。 例如大、 小、 宽、 窄、 深、 浅、 干燥、 薄、 厚等物理属性和幼稚、 成熟等生理属性。</a:t>
            </a:r>
            <a:endParaRPr lang="en-US" altLang="zh-CN" sz="2400" dirty="0"/>
          </a:p>
          <a:p>
            <a:pPr marL="1257300" lvl="2" indent="-342900">
              <a:buFont typeface="Wingdings" pitchFamily="2" charset="2"/>
              <a:buChar char="Ø"/>
            </a:pPr>
            <a:r>
              <a:rPr lang="zh-CN" altLang="en-US" sz="2400" dirty="0"/>
              <a:t> 其他形容词是除感情、 感觉、 属性之外的形容 词 ， 例如凑巧、 过分、 平等、 得当、 少见 、 独到、 得体等词 。 </a:t>
            </a:r>
          </a:p>
          <a:p>
            <a:pPr marL="1257300" lvl="2" indent="-342900">
              <a:buFont typeface="Wingdings" pitchFamily="2" charset="2"/>
              <a:buChar char="Ø"/>
            </a:pPr>
            <a:endParaRPr lang="zh-CN" altLang="en-US" sz="2400" dirty="0"/>
          </a:p>
          <a:p>
            <a:pPr marL="800100" lvl="1" indent="-342900">
              <a:buFont typeface="Wingdings" pitchFamily="2" charset="2"/>
              <a:buChar char="Ø"/>
            </a:pPr>
            <a:r>
              <a:rPr lang="zh-CN" altLang="en-US" sz="2400" dirty="0"/>
              <a:t>在述语形容词的研究中， 论旨属性信息是研究的重点。 它包括基本式 、 变换式 、 基 本式 、 变换式 等四个论旨模式和各自的句例、 论旨角色的名称、 句法功能、 语义分类、 语义特征、 论旨实例等的具体信息。 </a:t>
            </a:r>
          </a:p>
          <a:p>
            <a:pPr marL="800100" lvl="1" indent="-342900">
              <a:buFont typeface="Wingdings" pitchFamily="2" charset="2"/>
              <a:buChar char="Ø"/>
            </a:pPr>
            <a:endParaRPr lang="zh-CN" altLang="en-US" sz="2400" dirty="0"/>
          </a:p>
          <a:p>
            <a:pPr marL="800100" lvl="1" indent="-342900">
              <a:buFont typeface="Wingdings" pitchFamily="2" charset="2"/>
              <a:buChar char="Ø"/>
            </a:pPr>
            <a:r>
              <a:rPr lang="zh-CN" altLang="en-US" sz="2400" dirty="0"/>
              <a:t>还具体描述了形容词其他一些相关的句法、语义、语用信息</a:t>
            </a:r>
            <a:endParaRPr lang="en-US" altLang="zh-CN" sz="2400" dirty="0"/>
          </a:p>
          <a:p>
            <a:pPr marL="1257300" lvl="2" indent="-342900">
              <a:buFont typeface="Wingdings" pitchFamily="2" charset="2"/>
              <a:buChar char="Ø"/>
            </a:pPr>
            <a:r>
              <a:rPr lang="zh-CN" altLang="en-US" sz="2400" dirty="0"/>
              <a:t>同义</a:t>
            </a:r>
            <a:r>
              <a:rPr lang="en-US" altLang="zh-CN" sz="2400" dirty="0"/>
              <a:t>/</a:t>
            </a:r>
            <a:r>
              <a:rPr lang="zh-CN" altLang="en-US" sz="2400" dirty="0"/>
              <a:t>近义词 、 反义词</a:t>
            </a:r>
            <a:endParaRPr lang="en-US" altLang="zh-CN" sz="2400" dirty="0"/>
          </a:p>
          <a:p>
            <a:pPr marL="1257300" lvl="2" indent="-342900">
              <a:buFont typeface="Wingdings" pitchFamily="2" charset="2"/>
              <a:buChar char="Ø"/>
            </a:pPr>
            <a:r>
              <a:rPr lang="zh-CN" altLang="en-US" sz="2400" dirty="0"/>
              <a:t> 可否作定语</a:t>
            </a:r>
            <a:r>
              <a:rPr lang="en-US" altLang="zh-CN" sz="2400" dirty="0"/>
              <a:t>(</a:t>
            </a:r>
            <a:r>
              <a:rPr lang="zh-CN" altLang="en-US" sz="2400" dirty="0"/>
              <a:t>及句例</a:t>
            </a:r>
            <a:r>
              <a:rPr lang="en-US" altLang="zh-CN" sz="2400" dirty="0"/>
              <a:t>)</a:t>
            </a:r>
            <a:r>
              <a:rPr lang="zh-CN" altLang="en-US" sz="2400" dirty="0"/>
              <a:t>；可否作状语及句例；可否作补语及句例； 重叠方式；否定方式；可以用以限制的程度副词；可以使用的时态等。</a:t>
            </a:r>
            <a:endParaRPr lang="en-US" altLang="zh-CN" sz="2400" dirty="0"/>
          </a:p>
        </p:txBody>
      </p:sp>
    </p:spTree>
    <p:extLst>
      <p:ext uri="{BB962C8B-B14F-4D97-AF65-F5344CB8AC3E}">
        <p14:creationId xmlns:p14="http://schemas.microsoft.com/office/powerpoint/2010/main" val="2590364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6635894"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2.2</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现代汉语述语形容词机器词典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1569660"/>
          </a:xfrm>
          <a:prstGeom prst="rect">
            <a:avLst/>
          </a:prstGeom>
          <a:noFill/>
        </p:spPr>
        <p:txBody>
          <a:bodyPr wrap="square" rtlCol="0">
            <a:spAutoFit/>
          </a:bodyPr>
          <a:lstStyle/>
          <a:p>
            <a:pPr marL="800100" lvl="1" indent="-342900">
              <a:buFont typeface="Wingdings" pitchFamily="2" charset="2"/>
              <a:buChar char="Ø"/>
            </a:pPr>
            <a:r>
              <a:rPr lang="en-US" altLang="zh-CN" sz="2400" dirty="0"/>
              <a:t>《</a:t>
            </a:r>
            <a:r>
              <a:rPr lang="zh-CN" altLang="en-US" sz="2400" dirty="0"/>
              <a:t>现代汉语述语形容词机器词典</a:t>
            </a:r>
            <a:r>
              <a:rPr lang="en-US" altLang="zh-CN" sz="2400" dirty="0"/>
              <a:t>》</a:t>
            </a:r>
            <a:r>
              <a:rPr lang="zh-CN" altLang="en-US" sz="2400" dirty="0"/>
              <a:t>实例</a:t>
            </a:r>
            <a:r>
              <a:rPr lang="en-US" altLang="zh-CN" sz="2400" dirty="0"/>
              <a:t>——</a:t>
            </a:r>
            <a:r>
              <a:rPr lang="zh-CN" altLang="en-US" sz="2400" dirty="0"/>
              <a:t>高兴</a:t>
            </a:r>
            <a:endParaRPr lang="en-US" altLang="zh-CN" sz="2400" dirty="0"/>
          </a:p>
          <a:p>
            <a:pPr marL="800100" lvl="1" indent="-342900">
              <a:buFont typeface="Wingdings" pitchFamily="2" charset="2"/>
              <a:buChar char="Ø"/>
            </a:pPr>
            <a:endParaRPr lang="zh-CN" altLang="en-US" sz="2400" dirty="0"/>
          </a:p>
          <a:p>
            <a:pPr marL="800100" lvl="1" indent="-342900">
              <a:buFont typeface="Wingdings" pitchFamily="2" charset="2"/>
              <a:buChar char="Ø"/>
            </a:pPr>
            <a:endParaRPr lang="en-US" altLang="zh-CN" sz="2400" dirty="0"/>
          </a:p>
          <a:p>
            <a:pPr marL="800100" lvl="1" indent="-342900">
              <a:buFont typeface="Wingdings" pitchFamily="2" charset="2"/>
              <a:buChar char="Ø"/>
            </a:pPr>
            <a:endParaRPr lang="en-US" altLang="zh-CN" sz="2400" dirty="0"/>
          </a:p>
        </p:txBody>
      </p:sp>
      <p:pic>
        <p:nvPicPr>
          <p:cNvPr id="6" name="图片 5">
            <a:extLst>
              <a:ext uri="{FF2B5EF4-FFF2-40B4-BE49-F238E27FC236}">
                <a16:creationId xmlns:a16="http://schemas.microsoft.com/office/drawing/2014/main" id="{46C2BA28-1276-AC49-95E2-9B48C0EBC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54" y="1670427"/>
            <a:ext cx="10095702" cy="5002045"/>
          </a:xfrm>
          <a:prstGeom prst="rect">
            <a:avLst/>
          </a:prstGeom>
        </p:spPr>
      </p:pic>
    </p:spTree>
    <p:extLst>
      <p:ext uri="{BB962C8B-B14F-4D97-AF65-F5344CB8AC3E}">
        <p14:creationId xmlns:p14="http://schemas.microsoft.com/office/powerpoint/2010/main" val="423751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6635894"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2.2</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现代汉语述语形容词机器词典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1200329"/>
          </a:xfrm>
          <a:prstGeom prst="rect">
            <a:avLst/>
          </a:prstGeom>
          <a:noFill/>
        </p:spPr>
        <p:txBody>
          <a:bodyPr wrap="square" rtlCol="0">
            <a:spAutoFit/>
          </a:bodyPr>
          <a:lstStyle/>
          <a:p>
            <a:pPr marL="800100" lvl="1" indent="-342900">
              <a:buFont typeface="Wingdings" pitchFamily="2" charset="2"/>
              <a:buChar char="Ø"/>
            </a:pPr>
            <a:r>
              <a:rPr lang="en-US" altLang="zh-CN" sz="2400" dirty="0"/>
              <a:t>《</a:t>
            </a:r>
            <a:r>
              <a:rPr lang="zh-CN" altLang="en-US" sz="2400" dirty="0"/>
              <a:t>现代汉语述语形容词机器词典</a:t>
            </a:r>
            <a:r>
              <a:rPr lang="en-US" altLang="zh-CN" sz="2400" dirty="0"/>
              <a:t>》</a:t>
            </a:r>
            <a:r>
              <a:rPr lang="zh-CN" altLang="en-US" sz="2400" dirty="0"/>
              <a:t>实例</a:t>
            </a:r>
            <a:r>
              <a:rPr lang="en-US" altLang="zh-CN" sz="2400" dirty="0"/>
              <a:t>——</a:t>
            </a:r>
            <a:r>
              <a:rPr lang="zh-CN" altLang="en-US" sz="2400" dirty="0"/>
              <a:t>凉爽</a:t>
            </a:r>
            <a:endParaRPr lang="en-US" altLang="zh-CN" sz="2400" dirty="0"/>
          </a:p>
          <a:p>
            <a:pPr marL="800100" lvl="1" indent="-342900">
              <a:buFont typeface="Wingdings" pitchFamily="2" charset="2"/>
              <a:buChar char="Ø"/>
            </a:pPr>
            <a:endParaRPr lang="en-US" altLang="zh-CN" sz="2400" dirty="0"/>
          </a:p>
          <a:p>
            <a:pPr marL="800100" lvl="1" indent="-342900">
              <a:buFont typeface="Wingdings" pitchFamily="2" charset="2"/>
              <a:buChar char="Ø"/>
            </a:pPr>
            <a:endParaRPr lang="en-US" altLang="zh-CN" sz="2400" dirty="0"/>
          </a:p>
        </p:txBody>
      </p:sp>
      <p:pic>
        <p:nvPicPr>
          <p:cNvPr id="6" name="图片 5">
            <a:extLst>
              <a:ext uri="{FF2B5EF4-FFF2-40B4-BE49-F238E27FC236}">
                <a16:creationId xmlns:a16="http://schemas.microsoft.com/office/drawing/2014/main" id="{4D36C366-6E28-7442-B405-A535BB51F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36" y="1717055"/>
            <a:ext cx="10264126" cy="5032147"/>
          </a:xfrm>
          <a:prstGeom prst="rect">
            <a:avLst/>
          </a:prstGeom>
        </p:spPr>
      </p:pic>
    </p:spTree>
    <p:extLst>
      <p:ext uri="{BB962C8B-B14F-4D97-AF65-F5344CB8AC3E}">
        <p14:creationId xmlns:p14="http://schemas.microsoft.com/office/powerpoint/2010/main" val="1461771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6635894"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现代汉语名词槽关系</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6001643"/>
          </a:xfrm>
          <a:prstGeom prst="rect">
            <a:avLst/>
          </a:prstGeom>
          <a:noFill/>
        </p:spPr>
        <p:txBody>
          <a:bodyPr wrap="square" rtlCol="0">
            <a:spAutoFit/>
          </a:bodyPr>
          <a:lstStyle/>
          <a:p>
            <a:pPr marL="800100" lvl="1" indent="-342900">
              <a:buFont typeface="Wingdings" pitchFamily="2" charset="2"/>
              <a:buChar char="Ø"/>
            </a:pPr>
            <a:r>
              <a:rPr lang="zh-CN" altLang="en-US" sz="2400" dirty="0"/>
              <a:t>汉语名词短语常常有着复杂的内部结构， 即名词词组中修饰中心词名词的定语可能有多项， 而且定语的语类以及定语与中心词名词的语 义关系也非常复杂， 因为汉语名词词组的定语的多样化以及定语与名词的语义关系的复杂性 止是汉语的一个特点和机器处理的难点。 例如 汉语名词修饰名词十分自由， 有时加 “ 的” ， 有时不加 “的” ， 只要意义配搭得上， 就可以直接粘合在一起组成偏正结构， 甚至把一连串名词叠加在一起组成复杂的偏正结构。 因此研究汉语名词槽关系和建立汉语名词槽关系系统很有意义。</a:t>
            </a:r>
            <a:endParaRPr lang="en-US" altLang="zh-CN" sz="2400" dirty="0"/>
          </a:p>
          <a:p>
            <a:pPr marL="800100" lvl="1" indent="-342900">
              <a:buFont typeface="Wingdings" pitchFamily="2" charset="2"/>
              <a:buChar char="Ø"/>
            </a:pPr>
            <a:r>
              <a:rPr lang="zh-CN" altLang="en-US" sz="2400" dirty="0"/>
              <a:t>汉语语言界研究名词性词组的定语多从定语出现的位置、 定语的语类入手， 对定语的划分也各不相同， 存在的问题是有的界限不易把握， 划分起来很不一致， 而且不能完全反映出各种定语的特点 ，例如出现的位置、 形式上的特点 ， 特别是无法揭示定语与中心语的语义关系是什么， 而且一般也没有做到系统化， 更无法形式化。 </a:t>
            </a:r>
          </a:p>
          <a:p>
            <a:pPr marL="800100" lvl="1" indent="-342900">
              <a:buFont typeface="Wingdings" pitchFamily="2" charset="2"/>
              <a:buChar char="Ø"/>
            </a:pPr>
            <a:endParaRPr lang="zh-CN" altLang="en-US" sz="2400" dirty="0"/>
          </a:p>
          <a:p>
            <a:pPr marL="800100" lvl="1" indent="-342900">
              <a:buFont typeface="Wingdings" pitchFamily="2" charset="2"/>
              <a:buChar char="Ø"/>
            </a:pPr>
            <a:endParaRPr lang="en-US" altLang="zh-CN" sz="2400" dirty="0"/>
          </a:p>
          <a:p>
            <a:pPr marL="800100" lvl="1" indent="-342900">
              <a:buFont typeface="Wingdings" pitchFamily="2" charset="2"/>
              <a:buChar char="Ø"/>
            </a:pPr>
            <a:endParaRPr lang="en-US" altLang="zh-CN" sz="2400" dirty="0"/>
          </a:p>
          <a:p>
            <a:pPr marL="800100" lvl="1" indent="-342900">
              <a:buFont typeface="Wingdings" pitchFamily="2" charset="2"/>
              <a:buChar char="Ø"/>
            </a:pPr>
            <a:endParaRPr lang="en-US" altLang="zh-CN" sz="2400" dirty="0"/>
          </a:p>
        </p:txBody>
      </p:sp>
    </p:spTree>
    <p:extLst>
      <p:ext uri="{BB962C8B-B14F-4D97-AF65-F5344CB8AC3E}">
        <p14:creationId xmlns:p14="http://schemas.microsoft.com/office/powerpoint/2010/main" val="304618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6635894"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现代汉语名词槽关系</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4524315"/>
          </a:xfrm>
          <a:prstGeom prst="rect">
            <a:avLst/>
          </a:prstGeom>
          <a:noFill/>
        </p:spPr>
        <p:txBody>
          <a:bodyPr wrap="square" rtlCol="0">
            <a:spAutoFit/>
          </a:bodyPr>
          <a:lstStyle/>
          <a:p>
            <a:pPr marL="800100" lvl="1" indent="-342900">
              <a:buFont typeface="Wingdings" pitchFamily="2" charset="2"/>
              <a:buChar char="Ø"/>
            </a:pPr>
            <a:r>
              <a:rPr lang="zh-CN" altLang="en-US" sz="2400" dirty="0"/>
              <a:t>陈群秀（</a:t>
            </a:r>
            <a:r>
              <a:rPr lang="en-US" altLang="zh-CN" sz="2400" dirty="0"/>
              <a:t>2006</a:t>
            </a:r>
            <a:r>
              <a:rPr lang="zh-CN" altLang="en-US" sz="2400" dirty="0"/>
              <a:t>）既从定语出现的位置、 定语的语类出发研究定语， 又采用定义</a:t>
            </a:r>
            <a:r>
              <a:rPr lang="en-US" altLang="zh-CN" sz="2400" dirty="0"/>
              <a:t>70</a:t>
            </a:r>
            <a:r>
              <a:rPr lang="zh-CN" altLang="en-US" sz="2400" dirty="0"/>
              <a:t>个槽类型的方法 ， 从研究定语与中心词的语义关系的新的角度来研究汉语定语与名词中心词 的关系。</a:t>
            </a:r>
            <a:endParaRPr lang="en-US" altLang="zh-CN" sz="2400" dirty="0"/>
          </a:p>
          <a:p>
            <a:pPr marL="800100" lvl="1" indent="-342900">
              <a:buFont typeface="Wingdings" pitchFamily="2" charset="2"/>
              <a:buChar char="Ø"/>
            </a:pPr>
            <a:r>
              <a:rPr lang="zh-CN" altLang="en-US" sz="2400" dirty="0"/>
              <a:t>陈群秀（</a:t>
            </a:r>
            <a:r>
              <a:rPr lang="en-US" altLang="zh-CN" sz="2400" dirty="0"/>
              <a:t>2006</a:t>
            </a:r>
            <a:r>
              <a:rPr lang="zh-CN" altLang="en-US" sz="2400" dirty="0"/>
              <a:t>）认为研究名词槽关系， 关键在于</a:t>
            </a:r>
            <a:r>
              <a:rPr lang="zh-CN" altLang="en-US" sz="2400" b="1" dirty="0"/>
              <a:t>研究和揭示定语与中心词的语义关系。 </a:t>
            </a:r>
            <a:r>
              <a:rPr lang="zh-CN" altLang="en-US" sz="2400" dirty="0"/>
              <a:t>在对定语与中心词的语义关系研究基础上， 还需对大量名词进行工程性描写。 目的在于研制一个能提供名词前定语的语类、 定语与中心词语义关系类型（槽类型） 、 定语与中心词语义关系类型的顺序（槽类型顺序、 即槽序）的现代汉语名词槽关系系统。 </a:t>
            </a:r>
          </a:p>
          <a:p>
            <a:pPr marL="800100" lvl="1" indent="-342900">
              <a:buFont typeface="Wingdings" pitchFamily="2" charset="2"/>
              <a:buChar char="Ø"/>
            </a:pPr>
            <a:endParaRPr lang="zh-CN" altLang="en-US" sz="2400" dirty="0"/>
          </a:p>
          <a:p>
            <a:pPr marL="800100" lvl="1" indent="-342900">
              <a:buFont typeface="Wingdings" pitchFamily="2" charset="2"/>
              <a:buChar char="Ø"/>
            </a:pPr>
            <a:endParaRPr lang="en-US" altLang="zh-CN" sz="2400" dirty="0"/>
          </a:p>
          <a:p>
            <a:pPr marL="800100" lvl="1" indent="-342900">
              <a:buFont typeface="Wingdings" pitchFamily="2" charset="2"/>
              <a:buChar char="Ø"/>
            </a:pPr>
            <a:endParaRPr lang="en-US" altLang="zh-CN" sz="2400" dirty="0"/>
          </a:p>
          <a:p>
            <a:pPr marL="800100" lvl="1" indent="-342900">
              <a:buFont typeface="Wingdings" pitchFamily="2" charset="2"/>
              <a:buChar char="Ø"/>
            </a:pPr>
            <a:endParaRPr lang="en-US" altLang="zh-CN" sz="2400" dirty="0"/>
          </a:p>
        </p:txBody>
      </p:sp>
    </p:spTree>
    <p:extLst>
      <p:ext uri="{BB962C8B-B14F-4D97-AF65-F5344CB8AC3E}">
        <p14:creationId xmlns:p14="http://schemas.microsoft.com/office/powerpoint/2010/main" val="1247575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6635894"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现代汉语名词槽关系</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5632311"/>
          </a:xfrm>
          <a:prstGeom prst="rect">
            <a:avLst/>
          </a:prstGeom>
          <a:noFill/>
        </p:spPr>
        <p:txBody>
          <a:bodyPr wrap="square" rtlCol="0">
            <a:spAutoFit/>
          </a:bodyPr>
          <a:lstStyle/>
          <a:p>
            <a:pPr lvl="1"/>
            <a:r>
              <a:rPr lang="zh-CN" altLang="en-US" sz="2400" dirty="0">
                <a:latin typeface="+mn-ea"/>
              </a:rPr>
              <a:t>名词槽关系系统描述的项目有：</a:t>
            </a:r>
            <a:endParaRPr lang="en-US" altLang="zh-CN" sz="2400" dirty="0">
              <a:latin typeface="+mn-ea"/>
            </a:endParaRPr>
          </a:p>
          <a:p>
            <a:pPr marL="800100" lvl="1" indent="-342900">
              <a:buFont typeface="Wingdings" pitchFamily="2" charset="2"/>
              <a:buChar char="Ø"/>
            </a:pPr>
            <a:r>
              <a:rPr lang="zh-CN" altLang="en-US" sz="2400" dirty="0">
                <a:latin typeface="+mn-ea"/>
              </a:rPr>
              <a:t>词形 、 拼音</a:t>
            </a:r>
            <a:endParaRPr lang="en-US" altLang="zh-CN" sz="2400" dirty="0">
              <a:latin typeface="+mn-ea"/>
            </a:endParaRPr>
          </a:p>
          <a:p>
            <a:pPr marL="800100" lvl="1" indent="-342900">
              <a:buFont typeface="Wingdings" pitchFamily="2" charset="2"/>
              <a:buChar char="Ø"/>
            </a:pPr>
            <a:r>
              <a:rPr lang="zh-CN" altLang="en-US" sz="2400" dirty="0">
                <a:latin typeface="+mn-ea"/>
              </a:rPr>
              <a:t>语义分类（填写该名词在 “ 信息处理 用现代汉语语义分类体系” 中的上位或上上位义类 ）</a:t>
            </a:r>
            <a:endParaRPr lang="en-US" altLang="zh-CN" sz="2400" dirty="0">
              <a:latin typeface="+mn-ea"/>
            </a:endParaRPr>
          </a:p>
          <a:p>
            <a:pPr marL="800100" lvl="1" indent="-342900">
              <a:buFont typeface="Wingdings" pitchFamily="2" charset="2"/>
              <a:buChar char="Ø"/>
            </a:pPr>
            <a:r>
              <a:rPr lang="zh-CN" altLang="en-US" sz="2400" dirty="0">
                <a:latin typeface="+mn-ea"/>
              </a:rPr>
              <a:t>论元数目：指该名词的配价</a:t>
            </a:r>
            <a:endParaRPr lang="en-US" altLang="zh-CN" sz="2400" dirty="0">
              <a:latin typeface="+mn-ea"/>
            </a:endParaRPr>
          </a:p>
          <a:p>
            <a:pPr marL="800100" lvl="1" indent="-342900">
              <a:buFont typeface="Wingdings" pitchFamily="2" charset="2"/>
              <a:buChar char="Ø"/>
            </a:pPr>
            <a:r>
              <a:rPr lang="zh-CN" altLang="en-US" sz="2400" dirty="0">
                <a:latin typeface="+mn-ea"/>
              </a:rPr>
              <a:t>义项数目：该词所具有的义项数目总数 </a:t>
            </a:r>
            <a:endParaRPr lang="en-US" altLang="zh-CN" sz="2400" dirty="0">
              <a:latin typeface="+mn-ea"/>
            </a:endParaRPr>
          </a:p>
          <a:p>
            <a:pPr marL="800100" lvl="1" indent="-342900">
              <a:buFont typeface="Wingdings" pitchFamily="2" charset="2"/>
              <a:buChar char="Ø"/>
            </a:pPr>
            <a:r>
              <a:rPr lang="zh-CN" altLang="en-US" sz="2400" dirty="0">
                <a:latin typeface="+mn-ea"/>
              </a:rPr>
              <a:t>义项序号：该义项在该词义项数中的序号</a:t>
            </a:r>
            <a:endParaRPr lang="en-US" altLang="zh-CN" sz="2400" dirty="0">
              <a:latin typeface="+mn-ea"/>
            </a:endParaRPr>
          </a:p>
          <a:p>
            <a:pPr marL="800100" lvl="1" indent="-342900">
              <a:buFont typeface="Wingdings" pitchFamily="2" charset="2"/>
              <a:buChar char="Ø"/>
            </a:pPr>
            <a:r>
              <a:rPr lang="zh-CN" altLang="en-US" sz="2400" dirty="0">
                <a:latin typeface="+mn-ea"/>
              </a:rPr>
              <a:t>释义、词组实例、</a:t>
            </a:r>
            <a:endParaRPr lang="en-US" altLang="zh-CN" sz="2400" dirty="0">
              <a:latin typeface="+mn-ea"/>
            </a:endParaRPr>
          </a:p>
          <a:p>
            <a:pPr marL="800100" lvl="1" indent="-342900">
              <a:buFont typeface="Wingdings" pitchFamily="2" charset="2"/>
              <a:buChar char="Ø"/>
            </a:pPr>
            <a:r>
              <a:rPr lang="zh-CN" altLang="en-US" sz="2400" dirty="0">
                <a:latin typeface="+mn-ea"/>
              </a:rPr>
              <a:t>句子实例中定语</a:t>
            </a:r>
            <a:r>
              <a:rPr lang="en-US" altLang="zh-CN" sz="2400" dirty="0">
                <a:latin typeface="+mn-ea"/>
              </a:rPr>
              <a:t>1/2/3……</a:t>
            </a:r>
            <a:r>
              <a:rPr lang="zh-CN" altLang="en-US" sz="2400" dirty="0">
                <a:latin typeface="+mn-ea"/>
              </a:rPr>
              <a:t>的语类和槽关系</a:t>
            </a:r>
            <a:endParaRPr lang="en-US" altLang="zh-CN" sz="2400" dirty="0">
              <a:latin typeface="+mn-ea"/>
            </a:endParaRPr>
          </a:p>
          <a:p>
            <a:pPr marL="1257300" lvl="2" indent="-342900">
              <a:buFont typeface="Wingdings" pitchFamily="2" charset="2"/>
              <a:buChar char="Ø"/>
            </a:pPr>
            <a:r>
              <a:rPr lang="zh-CN" altLang="en-US" sz="2400" dirty="0">
                <a:latin typeface="+mn-ea"/>
              </a:rPr>
              <a:t>语类：指该词组实例中该定语的句法范畴</a:t>
            </a:r>
            <a:endParaRPr lang="en-US" altLang="zh-CN" sz="2400" dirty="0">
              <a:latin typeface="+mn-ea"/>
            </a:endParaRPr>
          </a:p>
          <a:p>
            <a:pPr marL="1257300" lvl="2" indent="-342900">
              <a:buFont typeface="Wingdings" pitchFamily="2" charset="2"/>
              <a:buChar char="Ø"/>
            </a:pPr>
            <a:r>
              <a:rPr lang="zh-CN" altLang="en-US" sz="2400" dirty="0">
                <a:latin typeface="+mn-ea"/>
              </a:rPr>
              <a:t>槽类型：该定语与该词组实例的中心名词的语义关系类型， 有</a:t>
            </a:r>
            <a:r>
              <a:rPr lang="en-US" altLang="zh-CN" sz="2400" dirty="0">
                <a:latin typeface="+mn-ea"/>
              </a:rPr>
              <a:t>70</a:t>
            </a:r>
            <a:r>
              <a:rPr lang="zh-CN" altLang="en-US" sz="2400" dirty="0">
                <a:latin typeface="+mn-ea"/>
              </a:rPr>
              <a:t>种类型 </a:t>
            </a:r>
            <a:endParaRPr lang="en-US" altLang="zh-CN" sz="2400" dirty="0">
              <a:latin typeface="+mn-ea"/>
            </a:endParaRPr>
          </a:p>
          <a:p>
            <a:pPr marL="1257300" lvl="2" indent="-342900">
              <a:buFont typeface="Wingdings" pitchFamily="2" charset="2"/>
              <a:buChar char="Ø"/>
            </a:pPr>
            <a:r>
              <a:rPr lang="zh-CN" altLang="en-US" sz="2400" dirty="0">
                <a:latin typeface="+mn-ea"/>
              </a:rPr>
              <a:t>槽类型顺序</a:t>
            </a:r>
            <a:endParaRPr lang="en-US" altLang="zh-CN" sz="2400" dirty="0">
              <a:latin typeface="+mn-ea"/>
            </a:endParaRPr>
          </a:p>
          <a:p>
            <a:pPr marL="1257300" lvl="2" indent="-342900">
              <a:buFont typeface="Wingdings" pitchFamily="2" charset="2"/>
              <a:buChar char="Ø"/>
            </a:pPr>
            <a:r>
              <a:rPr lang="zh-CN" altLang="en-US" sz="2400" dirty="0">
                <a:latin typeface="+mn-ea"/>
              </a:rPr>
              <a:t>可能顺序 </a:t>
            </a:r>
          </a:p>
          <a:p>
            <a:pPr marL="1257300" lvl="2" indent="-342900">
              <a:buFont typeface="Wingdings" pitchFamily="2" charset="2"/>
              <a:buChar char="Ø"/>
            </a:pPr>
            <a:r>
              <a:rPr lang="zh-CN" altLang="en-US" sz="2400" dirty="0">
                <a:latin typeface="+mn-ea"/>
              </a:rPr>
              <a:t>槽关系表达式联想：综合句子中多个词组实例的可能顺序，归纳出的该名词定语可能有的槽关系类型顺序表达式 。 </a:t>
            </a:r>
          </a:p>
        </p:txBody>
      </p:sp>
    </p:spTree>
    <p:extLst>
      <p:ext uri="{BB962C8B-B14F-4D97-AF65-F5344CB8AC3E}">
        <p14:creationId xmlns:p14="http://schemas.microsoft.com/office/powerpoint/2010/main" val="175295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FE5C8F-9C2A-48DF-AA31-F0B58EB5C740}"/>
              </a:ext>
            </a:extLst>
          </p:cNvPr>
          <p:cNvSpPr/>
          <p:nvPr/>
        </p:nvSpPr>
        <p:spPr>
          <a:xfrm>
            <a:off x="0" y="0"/>
            <a:ext cx="4557486" cy="6858000"/>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 name="矩形 2">
            <a:extLst>
              <a:ext uri="{FF2B5EF4-FFF2-40B4-BE49-F238E27FC236}">
                <a16:creationId xmlns:a16="http://schemas.microsoft.com/office/drawing/2014/main" id="{4869898A-18FC-4FAD-88A6-3AEC1C88EC53}"/>
              </a:ext>
            </a:extLst>
          </p:cNvPr>
          <p:cNvSpPr/>
          <p:nvPr/>
        </p:nvSpPr>
        <p:spPr>
          <a:xfrm>
            <a:off x="570256" y="2151146"/>
            <a:ext cx="3416969" cy="2555708"/>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 name="标题 1">
            <a:extLst>
              <a:ext uri="{FF2B5EF4-FFF2-40B4-BE49-F238E27FC236}">
                <a16:creationId xmlns:a16="http://schemas.microsoft.com/office/drawing/2014/main" id="{773B74BA-A941-4D5C-B864-61041C3EF75F}"/>
              </a:ext>
            </a:extLst>
          </p:cNvPr>
          <p:cNvSpPr txBox="1">
            <a:spLocks/>
          </p:cNvSpPr>
          <p:nvPr/>
        </p:nvSpPr>
        <p:spPr>
          <a:xfrm>
            <a:off x="1196102" y="2327042"/>
            <a:ext cx="2165279" cy="1500655"/>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zh-CN" sz="5400" b="1" i="0" u="none" strike="noStrike" kern="2200" cap="none" spc="0" normalizeH="0" baseline="0" noProof="0" dirty="0">
              <a:ln>
                <a:noFill/>
              </a:ln>
              <a:solidFill>
                <a:srgbClr val="9A0001"/>
              </a:solidFill>
              <a:effectLst/>
              <a:uLnTx/>
              <a:uFillTx/>
              <a:latin typeface="+mn-lt"/>
              <a:ea typeface="+mn-ea"/>
              <a:cs typeface="+mn-ea"/>
              <a:sym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zh-CN" sz="5400" b="1" i="0" u="none" strike="noStrike" kern="2200" cap="none" spc="0" normalizeH="0" baseline="0" noProof="0" dirty="0">
              <a:ln>
                <a:noFill/>
              </a:ln>
              <a:solidFill>
                <a:srgbClr val="9A0001"/>
              </a:solidFill>
              <a:effectLst/>
              <a:uLnTx/>
              <a:uFillTx/>
              <a:latin typeface="+mn-lt"/>
              <a:ea typeface="+mn-ea"/>
              <a:cs typeface="+mn-ea"/>
              <a:sym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2200" cap="none" spc="0" normalizeH="0" baseline="0" noProof="0" dirty="0">
                <a:ln>
                  <a:noFill/>
                </a:ln>
                <a:solidFill>
                  <a:srgbClr val="9A0001"/>
                </a:solidFill>
                <a:effectLst/>
                <a:uLnTx/>
                <a:uFillTx/>
                <a:latin typeface="+mn-lt"/>
                <a:ea typeface="+mn-ea"/>
                <a:cs typeface="+mn-ea"/>
                <a:sym typeface="+mn-lt"/>
              </a:rPr>
              <a:t>目  录</a:t>
            </a:r>
            <a:endParaRPr kumimoji="0" lang="en-US" altLang="zh-CN" sz="5400" b="1" i="0" u="none" strike="noStrike" kern="2200" cap="none" spc="0" normalizeH="0" baseline="0" noProof="0" dirty="0">
              <a:ln>
                <a:noFill/>
              </a:ln>
              <a:solidFill>
                <a:srgbClr val="9A0001"/>
              </a:solidFill>
              <a:effectLst/>
              <a:uLnTx/>
              <a:uFillTx/>
              <a:latin typeface="+mn-lt"/>
              <a:ea typeface="+mn-ea"/>
              <a:cs typeface="+mn-ea"/>
              <a:sym typeface="+mn-lt"/>
            </a:endParaRPr>
          </a:p>
        </p:txBody>
      </p:sp>
      <p:sp>
        <p:nvSpPr>
          <p:cNvPr id="15" name="文本框 14">
            <a:extLst>
              <a:ext uri="{FF2B5EF4-FFF2-40B4-BE49-F238E27FC236}">
                <a16:creationId xmlns:a16="http://schemas.microsoft.com/office/drawing/2014/main" id="{241BF283-B44E-4825-9060-0EACE74DFAB8}"/>
              </a:ext>
            </a:extLst>
          </p:cNvPr>
          <p:cNvSpPr txBox="1"/>
          <p:nvPr/>
        </p:nvSpPr>
        <p:spPr>
          <a:xfrm>
            <a:off x="5457371" y="1037190"/>
            <a:ext cx="6081485" cy="397031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lain"/>
              <a:tabLst/>
              <a:defRPr/>
            </a:pPr>
            <a:r>
              <a:rPr lang="zh-CN" altLang="en-US" sz="2800" dirty="0">
                <a:cs typeface="+mn-ea"/>
                <a:sym typeface="+mn-lt"/>
              </a:rPr>
              <a:t>引言</a:t>
            </a:r>
            <a:endParaRPr kumimoji="0" lang="en-US" altLang="zh-CN" sz="2800" i="0" u="none" strike="noStrike" kern="1200" cap="none" spc="0" normalizeH="0" baseline="0" noProof="0" dirty="0">
              <a:ln>
                <a:noFill/>
              </a:ln>
              <a:effectLst/>
              <a:uLnTx/>
              <a:uFillTx/>
              <a:cs typeface="+mn-ea"/>
              <a:sym typeface="+mn-lt"/>
            </a:endParaRPr>
          </a:p>
          <a:p>
            <a:pPr marR="0" lvl="0" algn="l" defTabSz="914400" rtl="0" eaLnBrk="1" fontAlgn="auto" latinLnBrk="0" hangingPunct="1">
              <a:lnSpc>
                <a:spcPct val="100000"/>
              </a:lnSpc>
              <a:spcBef>
                <a:spcPts val="0"/>
              </a:spcBef>
              <a:spcAft>
                <a:spcPts val="0"/>
              </a:spcAft>
              <a:buClrTx/>
              <a:buSzTx/>
              <a:tabLst/>
              <a:defRPr/>
            </a:pPr>
            <a:endParaRPr lang="en-US" altLang="zh-CN" sz="2800" dirty="0">
              <a:cs typeface="+mn-ea"/>
              <a:sym typeface="+mn-lt"/>
            </a:endParaRPr>
          </a:p>
          <a:p>
            <a:pPr lvl="0">
              <a:defRPr/>
            </a:pPr>
            <a:r>
              <a:rPr lang="en-US" altLang="zh-CN" sz="2800" dirty="0">
                <a:cs typeface="+mn-ea"/>
                <a:sym typeface="+mn-lt"/>
              </a:rPr>
              <a:t>2</a:t>
            </a:r>
            <a:r>
              <a:rPr lang="zh-CN" altLang="en-US" sz="2800" dirty="0">
                <a:cs typeface="+mn-ea"/>
                <a:sym typeface="+mn-lt"/>
              </a:rPr>
              <a:t>    现代汉语语义知识库</a:t>
            </a:r>
            <a:endParaRPr lang="en-US" altLang="zh-CN" sz="2800" dirty="0">
              <a:cs typeface="+mn-ea"/>
              <a:sym typeface="+mn-lt"/>
            </a:endParaRPr>
          </a:p>
          <a:p>
            <a:pPr marL="514350" lvl="0" indent="-514350">
              <a:buFontTx/>
              <a:buAutoNum type="arabicPlain"/>
              <a:defRPr/>
            </a:pPr>
            <a:endParaRPr lang="en-US" altLang="zh-CN" sz="2800" dirty="0">
              <a:cs typeface="+mn-ea"/>
              <a:sym typeface="+mn-lt"/>
            </a:endParaRPr>
          </a:p>
          <a:p>
            <a:pPr>
              <a:defRPr/>
            </a:pPr>
            <a:r>
              <a:rPr lang="en-US" altLang="zh-CN" sz="2800" dirty="0">
                <a:cs typeface="+mn-ea"/>
                <a:sym typeface="+mn-lt"/>
              </a:rPr>
              <a:t>3</a:t>
            </a:r>
            <a:r>
              <a:rPr lang="zh-CN" altLang="en-US" sz="2800" dirty="0">
                <a:cs typeface="+mn-ea"/>
                <a:sym typeface="+mn-lt"/>
              </a:rPr>
              <a:t>    基于语言事实的言说动词词汇知识和语义特征研究</a:t>
            </a:r>
            <a:endParaRPr lang="en-US" altLang="zh-CN" sz="2800" dirty="0">
              <a:cs typeface="+mn-ea"/>
              <a:sym typeface="+mn-lt"/>
            </a:endParaRPr>
          </a:p>
          <a:p>
            <a:pPr marL="514350" indent="-514350">
              <a:buFontTx/>
              <a:buAutoNum type="arabicPlain"/>
              <a:defRPr/>
            </a:pPr>
            <a:endParaRPr lang="en-US" altLang="zh-CN" sz="2800" dirty="0">
              <a:cs typeface="+mn-ea"/>
              <a:sym typeface="+mn-lt"/>
            </a:endParaRPr>
          </a:p>
          <a:p>
            <a:pPr>
              <a:defRPr/>
            </a:pPr>
            <a:r>
              <a:rPr lang="en-US" altLang="zh-CN" sz="2800" dirty="0">
                <a:cs typeface="+mn-ea"/>
                <a:sym typeface="+mn-lt"/>
              </a:rPr>
              <a:t>4</a:t>
            </a:r>
            <a:r>
              <a:rPr lang="zh-CN" altLang="en-US" sz="2800" dirty="0">
                <a:cs typeface="+mn-ea"/>
                <a:sym typeface="+mn-lt"/>
              </a:rPr>
              <a:t>    总结</a:t>
            </a:r>
            <a:endParaRPr lang="en-US" altLang="zh-CN" sz="2800" dirty="0">
              <a:cs typeface="+mn-ea"/>
              <a:sym typeface="+mn-lt"/>
            </a:endParaRPr>
          </a:p>
          <a:p>
            <a:pPr marL="514350" lvl="0" indent="-514350">
              <a:buFontTx/>
              <a:buAutoNum type="arabicPlain"/>
              <a:defRPr/>
            </a:pPr>
            <a:endParaRPr lang="zh-CN" altLang="en-US" sz="2800" dirty="0">
              <a:cs typeface="+mn-ea"/>
              <a:sym typeface="+mn-lt"/>
            </a:endParaRPr>
          </a:p>
        </p:txBody>
      </p:sp>
    </p:spTree>
    <p:extLst>
      <p:ext uri="{BB962C8B-B14F-4D97-AF65-F5344CB8AC3E}">
        <p14:creationId xmlns:p14="http://schemas.microsoft.com/office/powerpoint/2010/main" val="828047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0D098-F8BA-1942-AB13-AFC6F2684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41350"/>
            <a:ext cx="9906000" cy="5575300"/>
          </a:xfrm>
          <a:prstGeom prst="rect">
            <a:avLst/>
          </a:prstGeom>
        </p:spPr>
      </p:pic>
    </p:spTree>
    <p:extLst>
      <p:ext uri="{BB962C8B-B14F-4D97-AF65-F5344CB8AC3E}">
        <p14:creationId xmlns:p14="http://schemas.microsoft.com/office/powerpoint/2010/main" val="2579801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651AD7-F313-3942-B8D4-93F4642A1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18" y="148856"/>
            <a:ext cx="9778682" cy="6251944"/>
          </a:xfrm>
          <a:prstGeom prst="rect">
            <a:avLst/>
          </a:prstGeom>
        </p:spPr>
      </p:pic>
    </p:spTree>
    <p:extLst>
      <p:ext uri="{BB962C8B-B14F-4D97-AF65-F5344CB8AC3E}">
        <p14:creationId xmlns:p14="http://schemas.microsoft.com/office/powerpoint/2010/main" val="44048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7544DC-E854-D841-9C2D-F305819E2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08" y="193675"/>
            <a:ext cx="10887983" cy="6470650"/>
          </a:xfrm>
          <a:prstGeom prst="rect">
            <a:avLst/>
          </a:prstGeom>
        </p:spPr>
      </p:pic>
    </p:spTree>
    <p:extLst>
      <p:ext uri="{BB962C8B-B14F-4D97-AF65-F5344CB8AC3E}">
        <p14:creationId xmlns:p14="http://schemas.microsoft.com/office/powerpoint/2010/main" val="2028481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148855" y="108798"/>
            <a:ext cx="10377378" cy="523220"/>
          </a:xfrm>
          <a:prstGeom prst="rect">
            <a:avLst/>
          </a:prstGeom>
        </p:spPr>
        <p:txBody>
          <a:bodyPr wrap="square">
            <a:spAutoFit/>
          </a:bodyPr>
          <a:lstStyle/>
          <a:p>
            <a:pPr lvl="0">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基于语言事实的言说动词词汇知识和语义特征研究</a:t>
            </a:r>
          </a:p>
        </p:txBody>
      </p:sp>
      <p:sp>
        <p:nvSpPr>
          <p:cNvPr id="3" name="矩形 2">
            <a:extLst>
              <a:ext uri="{FF2B5EF4-FFF2-40B4-BE49-F238E27FC236}">
                <a16:creationId xmlns:a16="http://schemas.microsoft.com/office/drawing/2014/main" id="{3401F323-246F-D94E-A6B0-D1221825FF2D}"/>
              </a:ext>
            </a:extLst>
          </p:cNvPr>
          <p:cNvSpPr/>
          <p:nvPr/>
        </p:nvSpPr>
        <p:spPr>
          <a:xfrm>
            <a:off x="528034" y="991650"/>
            <a:ext cx="10960548" cy="5353838"/>
          </a:xfrm>
          <a:prstGeom prst="rect">
            <a:avLst/>
          </a:prstGeom>
        </p:spPr>
        <p:txBody>
          <a:bodyPr wrap="square">
            <a:spAutoFit/>
          </a:bodyPr>
          <a:lstStyle/>
          <a:p>
            <a:r>
              <a:rPr lang="zh-CN" altLang="en-US" sz="2800" dirty="0"/>
              <a:t>语料来源和标注</a:t>
            </a:r>
            <a:r>
              <a:rPr lang="en-US" altLang="zh-CN" sz="2800" dirty="0"/>
              <a:t>: </a:t>
            </a:r>
          </a:p>
          <a:p>
            <a:endParaRPr lang="en-US" altLang="zh-CN" sz="2800" dirty="0"/>
          </a:p>
          <a:p>
            <a:r>
              <a:rPr lang="en-US" altLang="zh-CN" sz="2800" dirty="0"/>
              <a:t>◎</a:t>
            </a:r>
            <a:r>
              <a:rPr lang="zh-CN" altLang="en-US" sz="2800" dirty="0"/>
              <a:t>研究语料来源于国家语委现代汉语语料库 </a:t>
            </a:r>
            <a:endParaRPr lang="en-US" altLang="zh-CN" sz="2800" dirty="0"/>
          </a:p>
          <a:p>
            <a:endParaRPr lang="en-US" altLang="zh-CN" sz="2800" dirty="0"/>
          </a:p>
          <a:p>
            <a:r>
              <a:rPr lang="zh-CN" altLang="en-US" sz="2800" dirty="0"/>
              <a:t>◎语料筛选</a:t>
            </a:r>
            <a:r>
              <a:rPr lang="en-US" altLang="zh-CN" sz="2800" dirty="0"/>
              <a:t>:</a:t>
            </a:r>
          </a:p>
          <a:p>
            <a:r>
              <a:rPr lang="en-US" altLang="zh-CN" sz="2800" dirty="0"/>
              <a:t> (1)</a:t>
            </a:r>
            <a:r>
              <a:rPr lang="zh-CN" altLang="en-US" sz="2800" dirty="0"/>
              <a:t>动词在句子中担任主要谓语成分</a:t>
            </a:r>
            <a:r>
              <a:rPr lang="en-US" altLang="zh-CN" sz="2800" dirty="0"/>
              <a:t>;</a:t>
            </a:r>
          </a:p>
          <a:p>
            <a:r>
              <a:rPr lang="en-US" altLang="zh-CN" sz="2800" dirty="0"/>
              <a:t> (2)</a:t>
            </a:r>
            <a:r>
              <a:rPr lang="zh-CN" altLang="en-US" sz="2800" dirty="0"/>
              <a:t>动词本身在一个表达完整的句法框架中</a:t>
            </a:r>
            <a:r>
              <a:rPr lang="en-US" altLang="zh-CN" sz="2800" dirty="0"/>
              <a:t>; </a:t>
            </a:r>
          </a:p>
          <a:p>
            <a:r>
              <a:rPr lang="zh-CN" altLang="en-US" sz="2800" dirty="0"/>
              <a:t> </a:t>
            </a:r>
            <a:r>
              <a:rPr lang="en-US" altLang="zh-CN" sz="2800" dirty="0"/>
              <a:t>(3)</a:t>
            </a:r>
            <a:r>
              <a:rPr lang="zh-CN" altLang="en-US" sz="2800" dirty="0"/>
              <a:t>句法框架能够表达相对完整的语义。 </a:t>
            </a:r>
            <a:endParaRPr lang="en-US" altLang="zh-CN" sz="2800" dirty="0"/>
          </a:p>
          <a:p>
            <a:endParaRPr lang="zh-CN" altLang="en-US" sz="2800" dirty="0"/>
          </a:p>
          <a:p>
            <a:r>
              <a:rPr lang="zh-CN" altLang="en-US" sz="2800" dirty="0"/>
              <a:t>◎语料标注</a:t>
            </a:r>
            <a:r>
              <a:rPr lang="en-US" altLang="zh-CN" sz="2800" dirty="0"/>
              <a:t>: </a:t>
            </a:r>
            <a:r>
              <a:rPr lang="zh-CN" altLang="en-US" sz="2800" dirty="0"/>
              <a:t>动词的主语、宾语、状语、补语及其类型</a:t>
            </a:r>
            <a:r>
              <a:rPr lang="en-US" altLang="zh-CN" sz="2800" dirty="0"/>
              <a:t>;</a:t>
            </a:r>
            <a:r>
              <a:rPr lang="zh-CN" altLang="en-US" sz="2800" dirty="0"/>
              <a:t>动词的句法框架信息。 </a:t>
            </a:r>
          </a:p>
          <a:p>
            <a:pPr marL="342900" indent="-342900">
              <a:lnSpc>
                <a:spcPct val="200000"/>
              </a:lnSpc>
              <a:buFont typeface="Wingdings" pitchFamily="2" charset="2"/>
              <a:buChar char="Ø"/>
            </a:pP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478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6772599" cy="954107"/>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言说动词“谈”的搭配知识体系 </a:t>
            </a:r>
          </a:p>
          <a:p>
            <a:pPr>
              <a:defRPr/>
            </a:pPr>
            <a:endPar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endParaRPr>
          </a:p>
        </p:txBody>
      </p:sp>
      <p:pic>
        <p:nvPicPr>
          <p:cNvPr id="5" name="图片 4">
            <a:extLst>
              <a:ext uri="{FF2B5EF4-FFF2-40B4-BE49-F238E27FC236}">
                <a16:creationId xmlns:a16="http://schemas.microsoft.com/office/drawing/2014/main" id="{3D9D0469-BE00-D840-BB44-1EF0D70F3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95" y="1092200"/>
            <a:ext cx="9147635" cy="5657002"/>
          </a:xfrm>
          <a:prstGeom prst="rect">
            <a:avLst/>
          </a:prstGeom>
        </p:spPr>
      </p:pic>
    </p:spTree>
    <p:extLst>
      <p:ext uri="{BB962C8B-B14F-4D97-AF65-F5344CB8AC3E}">
        <p14:creationId xmlns:p14="http://schemas.microsoft.com/office/powerpoint/2010/main" val="2926502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6772599" cy="954107"/>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言说动词“谈”的搭配知识体系 </a:t>
            </a:r>
          </a:p>
          <a:p>
            <a:pPr>
              <a:defRPr/>
            </a:pPr>
            <a:endPar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endParaRPr>
          </a:p>
        </p:txBody>
      </p:sp>
      <p:pic>
        <p:nvPicPr>
          <p:cNvPr id="4" name="图片 3">
            <a:extLst>
              <a:ext uri="{FF2B5EF4-FFF2-40B4-BE49-F238E27FC236}">
                <a16:creationId xmlns:a16="http://schemas.microsoft.com/office/drawing/2014/main" id="{1D2FD4D3-A7A1-BB47-9457-4D8F3D83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417" y="1625304"/>
            <a:ext cx="10093455" cy="4158807"/>
          </a:xfrm>
          <a:prstGeom prst="rect">
            <a:avLst/>
          </a:prstGeom>
        </p:spPr>
      </p:pic>
    </p:spTree>
    <p:extLst>
      <p:ext uri="{BB962C8B-B14F-4D97-AF65-F5344CB8AC3E}">
        <p14:creationId xmlns:p14="http://schemas.microsoft.com/office/powerpoint/2010/main" val="418197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6772599" cy="954107"/>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3.2</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言说动词“谈”的句法框架信息</a:t>
            </a:r>
          </a:p>
          <a:p>
            <a:pPr>
              <a:defRPr/>
            </a:pPr>
            <a:endPar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endParaRPr>
          </a:p>
        </p:txBody>
      </p:sp>
      <p:pic>
        <p:nvPicPr>
          <p:cNvPr id="5" name="图片 4">
            <a:extLst>
              <a:ext uri="{FF2B5EF4-FFF2-40B4-BE49-F238E27FC236}">
                <a16:creationId xmlns:a16="http://schemas.microsoft.com/office/drawing/2014/main" id="{9601F059-463B-3E46-B2C4-284CD82E3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457" y="808074"/>
            <a:ext cx="6308603" cy="6049926"/>
          </a:xfrm>
          <a:prstGeom prst="rect">
            <a:avLst/>
          </a:prstGeom>
        </p:spPr>
      </p:pic>
    </p:spTree>
    <p:extLst>
      <p:ext uri="{BB962C8B-B14F-4D97-AF65-F5344CB8AC3E}">
        <p14:creationId xmlns:p14="http://schemas.microsoft.com/office/powerpoint/2010/main" val="635433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8048507" cy="954107"/>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言说动词“谈”的语义特征知识体系构建</a:t>
            </a:r>
          </a:p>
          <a:p>
            <a:pPr>
              <a:defRPr/>
            </a:pPr>
            <a:endPar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endParaRPr>
          </a:p>
        </p:txBody>
      </p:sp>
      <p:pic>
        <p:nvPicPr>
          <p:cNvPr id="4" name="图片 3">
            <a:extLst>
              <a:ext uri="{FF2B5EF4-FFF2-40B4-BE49-F238E27FC236}">
                <a16:creationId xmlns:a16="http://schemas.microsoft.com/office/drawing/2014/main" id="{ADD75BBD-EAEC-E540-9137-5C483C929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57" y="1693530"/>
            <a:ext cx="10657885" cy="3984256"/>
          </a:xfrm>
          <a:prstGeom prst="rect">
            <a:avLst/>
          </a:prstGeom>
        </p:spPr>
      </p:pic>
    </p:spTree>
    <p:extLst>
      <p:ext uri="{BB962C8B-B14F-4D97-AF65-F5344CB8AC3E}">
        <p14:creationId xmlns:p14="http://schemas.microsoft.com/office/powerpoint/2010/main" val="1446801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8048507" cy="954107"/>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言说动词“谈”的语义特征提取</a:t>
            </a:r>
          </a:p>
          <a:p>
            <a:pPr>
              <a:defRPr/>
            </a:pPr>
            <a:endPar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endParaRPr>
          </a:p>
        </p:txBody>
      </p:sp>
      <p:sp>
        <p:nvSpPr>
          <p:cNvPr id="3" name="矩形 2">
            <a:extLst>
              <a:ext uri="{FF2B5EF4-FFF2-40B4-BE49-F238E27FC236}">
                <a16:creationId xmlns:a16="http://schemas.microsoft.com/office/drawing/2014/main" id="{F99EAD02-3AD7-F54C-9ADF-0A1B52F64760}"/>
              </a:ext>
            </a:extLst>
          </p:cNvPr>
          <p:cNvSpPr/>
          <p:nvPr/>
        </p:nvSpPr>
        <p:spPr>
          <a:xfrm>
            <a:off x="786809" y="1012954"/>
            <a:ext cx="11117772" cy="5262979"/>
          </a:xfrm>
          <a:prstGeom prst="rect">
            <a:avLst/>
          </a:prstGeom>
        </p:spPr>
        <p:txBody>
          <a:bodyPr wrap="square">
            <a:spAutoFit/>
          </a:bodyPr>
          <a:lstStyle/>
          <a:p>
            <a:r>
              <a:rPr lang="zh-CN" altLang="en-US" sz="2800" dirty="0">
                <a:solidFill>
                  <a:srgbClr val="477F1C"/>
                </a:solidFill>
                <a:latin typeface="DengXian" panose="02010600030101010101" pitchFamily="2" charset="-122"/>
                <a:ea typeface="DengXian" panose="02010600030101010101" pitchFamily="2" charset="-122"/>
              </a:rPr>
              <a:t>标注规范</a:t>
            </a:r>
            <a:r>
              <a:rPr lang="en-US" altLang="zh-CN" sz="2800" dirty="0">
                <a:solidFill>
                  <a:srgbClr val="477F1C"/>
                </a:solidFill>
                <a:latin typeface="DengXian" panose="02010600030101010101" pitchFamily="2" charset="-122"/>
                <a:ea typeface="DengXian" panose="02010600030101010101" pitchFamily="2" charset="-122"/>
              </a:rPr>
              <a:t>: </a:t>
            </a:r>
            <a:endParaRPr lang="zh-CN" altLang="en-US"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语义成分</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语义特征值</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语义特征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语义特征知识体系 </a:t>
            </a:r>
            <a:endParaRPr lang="en-US" altLang="zh-CN" sz="2800" dirty="0">
              <a:latin typeface="DengXian" panose="02010600030101010101" pitchFamily="2" charset="-122"/>
              <a:ea typeface="DengXian" panose="02010600030101010101" pitchFamily="2" charset="-122"/>
            </a:endParaRPr>
          </a:p>
          <a:p>
            <a:endParaRPr lang="en-US" altLang="zh-CN" sz="2800" dirty="0">
              <a:solidFill>
                <a:srgbClr val="477F1C"/>
              </a:solidFill>
              <a:latin typeface="DengXian" panose="02010600030101010101" pitchFamily="2" charset="-122"/>
              <a:ea typeface="DengXian" panose="02010600030101010101" pitchFamily="2" charset="-122"/>
            </a:endParaRPr>
          </a:p>
          <a:p>
            <a:r>
              <a:rPr lang="zh-CN" altLang="en-US" sz="2800" dirty="0">
                <a:solidFill>
                  <a:srgbClr val="477F1C"/>
                </a:solidFill>
                <a:latin typeface="DengXian" panose="02010600030101010101" pitchFamily="2" charset="-122"/>
                <a:ea typeface="DengXian" panose="02010600030101010101" pitchFamily="2" charset="-122"/>
              </a:rPr>
              <a:t>用例说明</a:t>
            </a:r>
            <a:r>
              <a:rPr lang="en-US" altLang="zh-CN" sz="2800" dirty="0">
                <a:solidFill>
                  <a:srgbClr val="477F1C"/>
                </a:solidFill>
                <a:latin typeface="DengXian" panose="02010600030101010101" pitchFamily="2" charset="-122"/>
                <a:ea typeface="DengXian" panose="02010600030101010101" pitchFamily="2" charset="-122"/>
              </a:rPr>
              <a:t>: </a:t>
            </a:r>
            <a:endParaRPr lang="zh-CN" altLang="en-US" sz="2800" dirty="0">
              <a:latin typeface="DengXian" panose="02010600030101010101" pitchFamily="2" charset="-122"/>
              <a:ea typeface="DengXian" panose="02010600030101010101" pitchFamily="2" charset="-122"/>
            </a:endParaRPr>
          </a:p>
          <a:p>
            <a:r>
              <a:rPr lang="en-US" altLang="zh-CN" sz="2800" dirty="0" err="1">
                <a:latin typeface="DengXian" panose="02010600030101010101" pitchFamily="2" charset="-122"/>
                <a:ea typeface="DengXian" panose="02010600030101010101" pitchFamily="2" charset="-122"/>
              </a:rPr>
              <a:t>eg.</a:t>
            </a:r>
            <a:r>
              <a:rPr lang="en-US" altLang="zh-CN" sz="2800" dirty="0">
                <a:latin typeface="DengXian" panose="02010600030101010101" pitchFamily="2" charset="-122"/>
                <a:ea typeface="DengXian" panose="02010600030101010101" pitchFamily="2" charset="-122"/>
              </a:rPr>
              <a:t> </a:t>
            </a:r>
            <a:r>
              <a:rPr lang="zh-CN" altLang="en-US" sz="2800" dirty="0">
                <a:latin typeface="DengXian" panose="02010600030101010101" pitchFamily="2" charset="-122"/>
                <a:ea typeface="DengXian" panose="02010600030101010101" pitchFamily="2" charset="-122"/>
              </a:rPr>
              <a:t>主体的情感特征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主体对动作事件的心理、情感、态度倾向。</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如“旅客们都俯着窗口 </a:t>
            </a:r>
            <a:r>
              <a:rPr lang="zh-CN" altLang="en-US" sz="2800" b="1" dirty="0">
                <a:solidFill>
                  <a:srgbClr val="477F1C"/>
                </a:solidFill>
                <a:latin typeface="DengXian" panose="02010600030101010101" pitchFamily="2" charset="-122"/>
                <a:ea typeface="DengXian" panose="02010600030101010101" pitchFamily="2" charset="-122"/>
              </a:rPr>
              <a:t>热情</a:t>
            </a:r>
            <a:r>
              <a:rPr lang="zh-CN" altLang="en-US" sz="2800" dirty="0">
                <a:latin typeface="DengXian" panose="02010600030101010101" pitchFamily="2" charset="-122"/>
                <a:ea typeface="DengXian" panose="02010600030101010101" pitchFamily="2" charset="-122"/>
              </a:rPr>
              <a:t>地谈着话。”</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 </a:t>
            </a:r>
          </a:p>
          <a:p>
            <a:r>
              <a:rPr lang="en-US" altLang="zh-CN" sz="2800" dirty="0" err="1">
                <a:latin typeface="DengXian" panose="02010600030101010101" pitchFamily="2" charset="-122"/>
                <a:ea typeface="DengXian" panose="02010600030101010101" pitchFamily="2" charset="-122"/>
              </a:rPr>
              <a:t>eg.</a:t>
            </a:r>
            <a:r>
              <a:rPr lang="en-US" altLang="zh-CN" sz="2800" dirty="0">
                <a:latin typeface="DengXian" panose="02010600030101010101" pitchFamily="2" charset="-122"/>
                <a:ea typeface="DengXian" panose="02010600030101010101" pitchFamily="2" charset="-122"/>
              </a:rPr>
              <a:t> </a:t>
            </a:r>
            <a:r>
              <a:rPr lang="zh-CN" altLang="en-US" sz="2800" dirty="0">
                <a:latin typeface="DengXian" panose="02010600030101010101" pitchFamily="2" charset="-122"/>
                <a:ea typeface="DengXian" panose="02010600030101010101" pitchFamily="2" charset="-122"/>
              </a:rPr>
              <a:t>频度特征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动作发生的数量和频次。</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如“于是，便把县委会上的两种意见谈了</a:t>
            </a:r>
            <a:r>
              <a:rPr lang="zh-CN" altLang="en-US" sz="2800" b="1" dirty="0">
                <a:solidFill>
                  <a:srgbClr val="477F1C"/>
                </a:solidFill>
                <a:latin typeface="DengXian" panose="02010600030101010101" pitchFamily="2" charset="-122"/>
                <a:ea typeface="DengXian" panose="02010600030101010101" pitchFamily="2" charset="-122"/>
              </a:rPr>
              <a:t>一遍</a:t>
            </a:r>
            <a:r>
              <a:rPr lang="zh-CN" altLang="en-US" sz="2800" dirty="0">
                <a:latin typeface="DengXian" panose="02010600030101010101" pitchFamily="2" charset="-122"/>
                <a:ea typeface="DengXian" panose="02010600030101010101" pitchFamily="2" charset="-122"/>
              </a:rPr>
              <a:t>。”</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 </a:t>
            </a:r>
          </a:p>
          <a:p>
            <a:r>
              <a:rPr lang="en-US" altLang="zh-CN" sz="2800" dirty="0" err="1">
                <a:latin typeface="DengXian" panose="02010600030101010101" pitchFamily="2" charset="-122"/>
                <a:ea typeface="DengXian" panose="02010600030101010101" pitchFamily="2" charset="-122"/>
              </a:rPr>
              <a:t>eg.</a:t>
            </a:r>
            <a:r>
              <a:rPr lang="en-US" altLang="zh-CN" sz="2800" dirty="0">
                <a:latin typeface="DengXian" panose="02010600030101010101" pitchFamily="2" charset="-122"/>
                <a:ea typeface="DengXian" panose="02010600030101010101" pitchFamily="2" charset="-122"/>
              </a:rPr>
              <a:t> </a:t>
            </a:r>
            <a:r>
              <a:rPr lang="zh-CN" altLang="en-US" sz="2800" dirty="0">
                <a:latin typeface="DengXian" panose="02010600030101010101" pitchFamily="2" charset="-122"/>
                <a:ea typeface="DengXian" panose="02010600030101010101" pitchFamily="2" charset="-122"/>
              </a:rPr>
              <a:t>难度特征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动作行为达到期望的程度。</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如“如果学生整天围着讲义转，还能</a:t>
            </a:r>
            <a:r>
              <a:rPr lang="zh-CN" altLang="en-US" sz="2800" b="1" dirty="0">
                <a:solidFill>
                  <a:srgbClr val="477F1C"/>
                </a:solidFill>
                <a:latin typeface="DengXian" panose="02010600030101010101" pitchFamily="2" charset="-122"/>
                <a:ea typeface="DengXian" panose="02010600030101010101" pitchFamily="2" charset="-122"/>
              </a:rPr>
              <a:t>谈得上</a:t>
            </a:r>
            <a:r>
              <a:rPr lang="zh-CN" altLang="en-US" sz="2800" dirty="0">
                <a:latin typeface="DengXian" panose="02010600030101010101" pitchFamily="2" charset="-122"/>
                <a:ea typeface="DengXian" panose="02010600030101010101" pitchFamily="2" charset="-122"/>
              </a:rPr>
              <a:t>什 么创造呢</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a:t>
            </a:r>
            <a:endParaRPr lang="en-US" altLang="zh-CN" sz="2800"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176977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8048507"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言说动词“谈”的语义特征提取</a:t>
            </a:r>
          </a:p>
        </p:txBody>
      </p:sp>
      <p:sp>
        <p:nvSpPr>
          <p:cNvPr id="3" name="矩形 2">
            <a:extLst>
              <a:ext uri="{FF2B5EF4-FFF2-40B4-BE49-F238E27FC236}">
                <a16:creationId xmlns:a16="http://schemas.microsoft.com/office/drawing/2014/main" id="{F99EAD02-3AD7-F54C-9ADF-0A1B52F64760}"/>
              </a:ext>
            </a:extLst>
          </p:cNvPr>
          <p:cNvSpPr/>
          <p:nvPr/>
        </p:nvSpPr>
        <p:spPr>
          <a:xfrm>
            <a:off x="786809" y="1012954"/>
            <a:ext cx="11117772" cy="5262979"/>
          </a:xfrm>
          <a:prstGeom prst="rect">
            <a:avLst/>
          </a:prstGeom>
        </p:spPr>
        <p:txBody>
          <a:bodyPr wrap="square">
            <a:spAutoFit/>
          </a:bodyPr>
          <a:lstStyle/>
          <a:p>
            <a:r>
              <a:rPr lang="zh-CN" altLang="en-US" sz="2800" dirty="0">
                <a:solidFill>
                  <a:srgbClr val="477F1C"/>
                </a:solidFill>
                <a:latin typeface="DengXian" panose="02010600030101010101" pitchFamily="2" charset="-122"/>
                <a:ea typeface="DengXian" panose="02010600030101010101" pitchFamily="2" charset="-122"/>
              </a:rPr>
              <a:t>标注规范</a:t>
            </a:r>
            <a:r>
              <a:rPr lang="en-US" altLang="zh-CN" sz="2800" dirty="0">
                <a:solidFill>
                  <a:srgbClr val="477F1C"/>
                </a:solidFill>
                <a:latin typeface="DengXian" panose="02010600030101010101" pitchFamily="2" charset="-122"/>
                <a:ea typeface="DengXian" panose="02010600030101010101" pitchFamily="2" charset="-122"/>
              </a:rPr>
              <a:t>: </a:t>
            </a:r>
            <a:endParaRPr lang="zh-CN" altLang="en-US"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语义成分</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语义特征值</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语义特征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语义特征知识体系 </a:t>
            </a:r>
            <a:endParaRPr lang="en-US" altLang="zh-CN" sz="2800" dirty="0">
              <a:latin typeface="DengXian" panose="02010600030101010101" pitchFamily="2" charset="-122"/>
              <a:ea typeface="DengXian" panose="02010600030101010101" pitchFamily="2" charset="-122"/>
            </a:endParaRPr>
          </a:p>
          <a:p>
            <a:endParaRPr lang="en-US" altLang="zh-CN" sz="2800" dirty="0">
              <a:solidFill>
                <a:srgbClr val="477F1C"/>
              </a:solidFill>
              <a:latin typeface="DengXian" panose="02010600030101010101" pitchFamily="2" charset="-122"/>
              <a:ea typeface="DengXian" panose="02010600030101010101" pitchFamily="2" charset="-122"/>
            </a:endParaRPr>
          </a:p>
          <a:p>
            <a:r>
              <a:rPr lang="zh-CN" altLang="en-US" sz="2800" dirty="0">
                <a:solidFill>
                  <a:srgbClr val="477F1C"/>
                </a:solidFill>
                <a:latin typeface="DengXian" panose="02010600030101010101" pitchFamily="2" charset="-122"/>
                <a:ea typeface="DengXian" panose="02010600030101010101" pitchFamily="2" charset="-122"/>
              </a:rPr>
              <a:t>用例说明</a:t>
            </a:r>
            <a:r>
              <a:rPr lang="en-US" altLang="zh-CN" sz="2800" dirty="0">
                <a:solidFill>
                  <a:srgbClr val="477F1C"/>
                </a:solidFill>
                <a:latin typeface="DengXian" panose="02010600030101010101" pitchFamily="2" charset="-122"/>
                <a:ea typeface="DengXian" panose="02010600030101010101" pitchFamily="2" charset="-122"/>
              </a:rPr>
              <a:t>: </a:t>
            </a:r>
            <a:endParaRPr lang="zh-CN" altLang="en-US" sz="2800" dirty="0">
              <a:latin typeface="DengXian" panose="02010600030101010101" pitchFamily="2" charset="-122"/>
              <a:ea typeface="DengXian" panose="02010600030101010101" pitchFamily="2" charset="-122"/>
            </a:endParaRPr>
          </a:p>
          <a:p>
            <a:r>
              <a:rPr lang="en-US" altLang="zh-CN" sz="2800" dirty="0" err="1">
                <a:latin typeface="DengXian" panose="02010600030101010101" pitchFamily="2" charset="-122"/>
                <a:ea typeface="DengXian" panose="02010600030101010101" pitchFamily="2" charset="-122"/>
              </a:rPr>
              <a:t>eg.</a:t>
            </a:r>
            <a:r>
              <a:rPr lang="en-US" altLang="zh-CN" sz="2800" dirty="0">
                <a:latin typeface="DengXian" panose="02010600030101010101" pitchFamily="2" charset="-122"/>
                <a:ea typeface="DengXian" panose="02010600030101010101" pitchFamily="2" charset="-122"/>
              </a:rPr>
              <a:t> </a:t>
            </a:r>
            <a:r>
              <a:rPr lang="zh-CN" altLang="en-US" sz="2800" dirty="0">
                <a:latin typeface="DengXian" panose="02010600030101010101" pitchFamily="2" charset="-122"/>
                <a:ea typeface="DengXian" panose="02010600030101010101" pitchFamily="2" charset="-122"/>
              </a:rPr>
              <a:t>主体的情感特征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主体对动作事件的心理、情感、态度倾向。</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如“旅客们都俯着窗口 </a:t>
            </a:r>
            <a:r>
              <a:rPr lang="zh-CN" altLang="en-US" sz="2800" b="1" dirty="0">
                <a:solidFill>
                  <a:srgbClr val="477F1C"/>
                </a:solidFill>
                <a:latin typeface="DengXian" panose="02010600030101010101" pitchFamily="2" charset="-122"/>
                <a:ea typeface="DengXian" panose="02010600030101010101" pitchFamily="2" charset="-122"/>
              </a:rPr>
              <a:t>热情</a:t>
            </a:r>
            <a:r>
              <a:rPr lang="zh-CN" altLang="en-US" sz="2800" dirty="0">
                <a:latin typeface="DengXian" panose="02010600030101010101" pitchFamily="2" charset="-122"/>
                <a:ea typeface="DengXian" panose="02010600030101010101" pitchFamily="2" charset="-122"/>
              </a:rPr>
              <a:t>地谈着话。”</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 </a:t>
            </a:r>
          </a:p>
          <a:p>
            <a:r>
              <a:rPr lang="en-US" altLang="zh-CN" sz="2800" dirty="0" err="1">
                <a:latin typeface="DengXian" panose="02010600030101010101" pitchFamily="2" charset="-122"/>
                <a:ea typeface="DengXian" panose="02010600030101010101" pitchFamily="2" charset="-122"/>
              </a:rPr>
              <a:t>eg.</a:t>
            </a:r>
            <a:r>
              <a:rPr lang="en-US" altLang="zh-CN" sz="2800" dirty="0">
                <a:latin typeface="DengXian" panose="02010600030101010101" pitchFamily="2" charset="-122"/>
                <a:ea typeface="DengXian" panose="02010600030101010101" pitchFamily="2" charset="-122"/>
              </a:rPr>
              <a:t> </a:t>
            </a:r>
            <a:r>
              <a:rPr lang="zh-CN" altLang="en-US" sz="2800" dirty="0">
                <a:latin typeface="DengXian" panose="02010600030101010101" pitchFamily="2" charset="-122"/>
                <a:ea typeface="DengXian" panose="02010600030101010101" pitchFamily="2" charset="-122"/>
              </a:rPr>
              <a:t>频度特征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动作发生的数量和频次。</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如“于是，便把县委会上的两种意见谈了</a:t>
            </a:r>
            <a:r>
              <a:rPr lang="zh-CN" altLang="en-US" sz="2800" b="1" dirty="0">
                <a:solidFill>
                  <a:srgbClr val="477F1C"/>
                </a:solidFill>
                <a:latin typeface="DengXian" panose="02010600030101010101" pitchFamily="2" charset="-122"/>
                <a:ea typeface="DengXian" panose="02010600030101010101" pitchFamily="2" charset="-122"/>
              </a:rPr>
              <a:t>一遍</a:t>
            </a:r>
            <a:r>
              <a:rPr lang="zh-CN" altLang="en-US" sz="2800" dirty="0">
                <a:latin typeface="DengXian" panose="02010600030101010101" pitchFamily="2" charset="-122"/>
                <a:ea typeface="DengXian" panose="02010600030101010101" pitchFamily="2" charset="-122"/>
              </a:rPr>
              <a:t>。”</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 </a:t>
            </a:r>
          </a:p>
          <a:p>
            <a:r>
              <a:rPr lang="en-US" altLang="zh-CN" sz="2800" dirty="0" err="1">
                <a:latin typeface="DengXian" panose="02010600030101010101" pitchFamily="2" charset="-122"/>
                <a:ea typeface="DengXian" panose="02010600030101010101" pitchFamily="2" charset="-122"/>
              </a:rPr>
              <a:t>eg.</a:t>
            </a:r>
            <a:r>
              <a:rPr lang="en-US" altLang="zh-CN" sz="2800" dirty="0">
                <a:latin typeface="DengXian" panose="02010600030101010101" pitchFamily="2" charset="-122"/>
                <a:ea typeface="DengXian" panose="02010600030101010101" pitchFamily="2" charset="-122"/>
              </a:rPr>
              <a:t> </a:t>
            </a:r>
            <a:r>
              <a:rPr lang="zh-CN" altLang="en-US" sz="2800" dirty="0">
                <a:latin typeface="DengXian" panose="02010600030101010101" pitchFamily="2" charset="-122"/>
                <a:ea typeface="DengXian" panose="02010600030101010101" pitchFamily="2" charset="-122"/>
              </a:rPr>
              <a:t>难度特征</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动作行为达到期望的程度。</a:t>
            </a:r>
            <a:endParaRPr lang="en-US" altLang="zh-CN" sz="2800" dirty="0">
              <a:latin typeface="DengXian" panose="02010600030101010101" pitchFamily="2" charset="-122"/>
              <a:ea typeface="DengXian" panose="02010600030101010101" pitchFamily="2" charset="-122"/>
            </a:endParaRPr>
          </a:p>
          <a:p>
            <a:r>
              <a:rPr lang="zh-CN" altLang="en-US" sz="2800" dirty="0">
                <a:latin typeface="DengXian" panose="02010600030101010101" pitchFamily="2" charset="-122"/>
                <a:ea typeface="DengXian" panose="02010600030101010101" pitchFamily="2" charset="-122"/>
              </a:rPr>
              <a:t>如“如果学生整天围着讲义转，还能</a:t>
            </a:r>
            <a:r>
              <a:rPr lang="zh-CN" altLang="en-US" sz="2800" b="1" dirty="0">
                <a:solidFill>
                  <a:srgbClr val="477F1C"/>
                </a:solidFill>
                <a:latin typeface="DengXian" panose="02010600030101010101" pitchFamily="2" charset="-122"/>
                <a:ea typeface="DengXian" panose="02010600030101010101" pitchFamily="2" charset="-122"/>
              </a:rPr>
              <a:t>谈得上</a:t>
            </a:r>
            <a:r>
              <a:rPr lang="zh-CN" altLang="en-US" sz="2800" dirty="0">
                <a:latin typeface="DengXian" panose="02010600030101010101" pitchFamily="2" charset="-122"/>
                <a:ea typeface="DengXian" panose="02010600030101010101" pitchFamily="2" charset="-122"/>
              </a:rPr>
              <a:t>什 么创造呢</a:t>
            </a:r>
            <a:r>
              <a:rPr lang="en-US" altLang="zh-CN" sz="2800" dirty="0">
                <a:latin typeface="DengXian" panose="02010600030101010101" pitchFamily="2" charset="-122"/>
                <a:ea typeface="DengXian" panose="02010600030101010101" pitchFamily="2" charset="-122"/>
              </a:rPr>
              <a:t>?</a:t>
            </a:r>
            <a:r>
              <a:rPr lang="zh-CN" altLang="en-US" sz="2800" dirty="0">
                <a:latin typeface="DengXian" panose="02010600030101010101" pitchFamily="2" charset="-122"/>
                <a:ea typeface="DengXian" panose="02010600030101010101" pitchFamily="2" charset="-122"/>
              </a:rPr>
              <a:t>”</a:t>
            </a:r>
            <a:endParaRPr lang="en-US" altLang="zh-CN" sz="2800"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162197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3936709" cy="523220"/>
          </a:xfrm>
          <a:prstGeom prst="rect">
            <a:avLst/>
          </a:prstGeom>
        </p:spPr>
        <p:txBody>
          <a:bodyPr wrap="square">
            <a:spAutoFit/>
          </a:bodyPr>
          <a:lstStyle/>
          <a:p>
            <a:pPr lvl="0">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引言</a:t>
            </a:r>
          </a:p>
        </p:txBody>
      </p:sp>
      <p:sp>
        <p:nvSpPr>
          <p:cNvPr id="3" name="矩形 2">
            <a:extLst>
              <a:ext uri="{FF2B5EF4-FFF2-40B4-BE49-F238E27FC236}">
                <a16:creationId xmlns:a16="http://schemas.microsoft.com/office/drawing/2014/main" id="{3401F323-246F-D94E-A6B0-D1221825FF2D}"/>
              </a:ext>
            </a:extLst>
          </p:cNvPr>
          <p:cNvSpPr/>
          <p:nvPr/>
        </p:nvSpPr>
        <p:spPr>
          <a:xfrm>
            <a:off x="287420" y="800320"/>
            <a:ext cx="10678091" cy="6041269"/>
          </a:xfrm>
          <a:prstGeom prst="rect">
            <a:avLst/>
          </a:prstGeom>
        </p:spPr>
        <p:txBody>
          <a:bodyPr wrap="square">
            <a:spAutoFit/>
          </a:bodyPr>
          <a:lstStyle/>
          <a:p>
            <a:pPr>
              <a:lnSpc>
                <a:spcPct val="150000"/>
              </a:lnSpc>
            </a:pPr>
            <a:r>
              <a:rPr lang="zh-CN" altLang="en-US" sz="2000" dirty="0"/>
              <a:t>关于词汇知识，语言学界很早就进行了相关的研究。</a:t>
            </a:r>
            <a:endParaRPr lang="en-US" altLang="zh-CN" sz="2000" dirty="0"/>
          </a:p>
          <a:p>
            <a:pPr>
              <a:lnSpc>
                <a:spcPct val="150000"/>
              </a:lnSpc>
            </a:pPr>
            <a:endParaRPr lang="en-US" altLang="zh-CN" sz="2000" dirty="0"/>
          </a:p>
          <a:p>
            <a:pPr>
              <a:lnSpc>
                <a:spcPct val="150000"/>
              </a:lnSpc>
            </a:pPr>
            <a:r>
              <a:rPr lang="en-US" altLang="zh-CN" sz="2000" dirty="0"/>
              <a:t>Nation(1990)</a:t>
            </a:r>
            <a:r>
              <a:rPr lang="zh-CN" altLang="en-US" sz="2000" dirty="0"/>
              <a:t>认为掌握一个词语就是要掌握</a:t>
            </a:r>
            <a:r>
              <a:rPr lang="en-US" altLang="zh-CN" sz="2000" dirty="0"/>
              <a:t>:</a:t>
            </a:r>
          </a:p>
          <a:p>
            <a:pPr>
              <a:lnSpc>
                <a:spcPct val="150000"/>
              </a:lnSpc>
            </a:pPr>
            <a:r>
              <a:rPr lang="en-US" altLang="zh-CN" sz="2000" dirty="0"/>
              <a:t>(1)</a:t>
            </a:r>
            <a:r>
              <a:rPr lang="zh-CN" altLang="en-US" sz="2000" dirty="0"/>
              <a:t>形式。形式包括口语的和书面语的</a:t>
            </a:r>
            <a:r>
              <a:rPr lang="en-US" altLang="zh-CN" sz="2000" dirty="0"/>
              <a:t>;</a:t>
            </a:r>
          </a:p>
          <a:p>
            <a:pPr>
              <a:lnSpc>
                <a:spcPct val="150000"/>
              </a:lnSpc>
            </a:pPr>
            <a:r>
              <a:rPr lang="en-US" altLang="zh-CN" sz="2000" dirty="0"/>
              <a:t>(2)</a:t>
            </a:r>
            <a:r>
              <a:rPr lang="zh-CN" altLang="en-US" sz="2000" dirty="0"/>
              <a:t>意义。包括概念意义和联想意义等</a:t>
            </a:r>
            <a:r>
              <a:rPr lang="en-US" altLang="zh-CN" sz="2000" dirty="0"/>
              <a:t>; </a:t>
            </a:r>
          </a:p>
          <a:p>
            <a:pPr>
              <a:lnSpc>
                <a:spcPct val="150000"/>
              </a:lnSpc>
            </a:pPr>
            <a:r>
              <a:rPr lang="en-US" altLang="zh-CN" sz="2000" dirty="0"/>
              <a:t>(3)</a:t>
            </a:r>
            <a:r>
              <a:rPr lang="zh-CN" altLang="en-US" sz="2000" dirty="0"/>
              <a:t>位置和功能 。 位置是指语法框架 、搭配方式等 ，功能包括频率和使用场合等 。</a:t>
            </a:r>
            <a:endParaRPr lang="en-US" altLang="zh-CN" sz="2000" dirty="0"/>
          </a:p>
          <a:p>
            <a:pPr>
              <a:lnSpc>
                <a:spcPct val="150000"/>
              </a:lnSpc>
            </a:pPr>
            <a:endParaRPr lang="en-US" altLang="zh-CN" sz="2000" dirty="0"/>
          </a:p>
          <a:p>
            <a:pPr>
              <a:lnSpc>
                <a:spcPct val="150000"/>
              </a:lnSpc>
            </a:pPr>
            <a:r>
              <a:rPr lang="zh-CN" altLang="en-US" sz="2000" dirty="0"/>
              <a:t> </a:t>
            </a:r>
            <a:r>
              <a:rPr lang="en-US" altLang="zh-CN" sz="2000" dirty="0"/>
              <a:t>Laufer (1988)</a:t>
            </a:r>
            <a:r>
              <a:rPr lang="zh-CN" altLang="en-US" sz="2000" dirty="0"/>
              <a:t>也提出了一个类似的词汇知识的定义，将词汇知识分成三部分：基本应接性知识、受控制的知识和自由知识。作者认为词汇知识可能在不同的学习阶段从表面发展到深层。词汇的发展也不只是熟悉新词而已，它还包括深化已知的知识。</a:t>
            </a:r>
            <a:endParaRPr lang="en-US" altLang="zh-CN" sz="2000" dirty="0"/>
          </a:p>
          <a:p>
            <a:pPr>
              <a:lnSpc>
                <a:spcPct val="150000"/>
              </a:lnSpc>
            </a:pPr>
            <a:endParaRPr lang="en-US" altLang="zh-CN" sz="2000" dirty="0"/>
          </a:p>
          <a:p>
            <a:pPr>
              <a:lnSpc>
                <a:spcPct val="150000"/>
              </a:lnSpc>
            </a:pPr>
            <a:r>
              <a:rPr lang="zh-CN" altLang="en-US" sz="2000" dirty="0"/>
              <a:t>尽管分类不同，但这些观点的共同之处在于，词汇知识应该包括形态、意义、功能和用法等几个方面。 </a:t>
            </a:r>
          </a:p>
        </p:txBody>
      </p:sp>
    </p:spTree>
    <p:extLst>
      <p:ext uri="{BB962C8B-B14F-4D97-AF65-F5344CB8AC3E}">
        <p14:creationId xmlns:p14="http://schemas.microsoft.com/office/powerpoint/2010/main" val="273499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8048507"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言说动词“谈”的语义特征提取</a:t>
            </a:r>
          </a:p>
        </p:txBody>
      </p:sp>
      <p:pic>
        <p:nvPicPr>
          <p:cNvPr id="4" name="图片 3">
            <a:extLst>
              <a:ext uri="{FF2B5EF4-FFF2-40B4-BE49-F238E27FC236}">
                <a16:creationId xmlns:a16="http://schemas.microsoft.com/office/drawing/2014/main" id="{C948909A-8281-FD42-B7AE-503D8F3BE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321" y="786809"/>
            <a:ext cx="5451358" cy="6071191"/>
          </a:xfrm>
          <a:prstGeom prst="rect">
            <a:avLst/>
          </a:prstGeom>
        </p:spPr>
      </p:pic>
    </p:spTree>
    <p:extLst>
      <p:ext uri="{BB962C8B-B14F-4D97-AF65-F5344CB8AC3E}">
        <p14:creationId xmlns:p14="http://schemas.microsoft.com/office/powerpoint/2010/main" val="405355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8048507"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3.3</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言说动词“谈”的语义特征提取</a:t>
            </a:r>
          </a:p>
        </p:txBody>
      </p:sp>
      <p:pic>
        <p:nvPicPr>
          <p:cNvPr id="5" name="图片 4">
            <a:extLst>
              <a:ext uri="{FF2B5EF4-FFF2-40B4-BE49-F238E27FC236}">
                <a16:creationId xmlns:a16="http://schemas.microsoft.com/office/drawing/2014/main" id="{2DE07597-578D-1144-97A9-1E611372D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797" y="1066800"/>
            <a:ext cx="8968373" cy="5334000"/>
          </a:xfrm>
          <a:prstGeom prst="rect">
            <a:avLst/>
          </a:prstGeom>
        </p:spPr>
      </p:pic>
    </p:spTree>
    <p:extLst>
      <p:ext uri="{BB962C8B-B14F-4D97-AF65-F5344CB8AC3E}">
        <p14:creationId xmlns:p14="http://schemas.microsoft.com/office/powerpoint/2010/main" val="2823805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3936709" cy="523220"/>
          </a:xfrm>
          <a:prstGeom prst="rect">
            <a:avLst/>
          </a:prstGeom>
        </p:spPr>
        <p:txBody>
          <a:bodyPr wrap="square">
            <a:spAutoFit/>
          </a:bodyPr>
          <a:lstStyle/>
          <a:p>
            <a:pPr lvl="0">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4.</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总结</a:t>
            </a:r>
          </a:p>
        </p:txBody>
      </p:sp>
      <p:sp>
        <p:nvSpPr>
          <p:cNvPr id="3" name="矩形 2">
            <a:extLst>
              <a:ext uri="{FF2B5EF4-FFF2-40B4-BE49-F238E27FC236}">
                <a16:creationId xmlns:a16="http://schemas.microsoft.com/office/drawing/2014/main" id="{3401F323-246F-D94E-A6B0-D1221825FF2D}"/>
              </a:ext>
            </a:extLst>
          </p:cNvPr>
          <p:cNvSpPr/>
          <p:nvPr/>
        </p:nvSpPr>
        <p:spPr>
          <a:xfrm>
            <a:off x="933061" y="970441"/>
            <a:ext cx="10501984" cy="5630067"/>
          </a:xfrm>
          <a:prstGeom prst="rect">
            <a:avLst/>
          </a:prstGeom>
        </p:spPr>
        <p:txBody>
          <a:bodyPr wrap="square">
            <a:spAutoFit/>
          </a:bodyPr>
          <a:lstStyle/>
          <a:p>
            <a:pPr lvl="1">
              <a:lnSpc>
                <a:spcPct val="200000"/>
              </a:lnSpc>
            </a:pPr>
            <a:r>
              <a:rPr lang="zh-CN" altLang="en-US" sz="1400" dirty="0"/>
              <a:t>词汇知识表征</a:t>
            </a:r>
            <a:endParaRPr lang="en-US" altLang="zh-CN" sz="1400" dirty="0"/>
          </a:p>
          <a:p>
            <a:pPr marL="1200150" lvl="2" indent="-285750">
              <a:lnSpc>
                <a:spcPct val="200000"/>
              </a:lnSpc>
              <a:buFont typeface="Wingdings" pitchFamily="2" charset="2"/>
              <a:buChar char="Ø"/>
            </a:pPr>
            <a:r>
              <a:rPr lang="zh-CN" altLang="en-US" sz="1400" dirty="0"/>
              <a:t>词汇信息：拼音、词形、词性、词语难度等级</a:t>
            </a:r>
            <a:endParaRPr lang="en-US" altLang="zh-CN" sz="1400" dirty="0"/>
          </a:p>
          <a:p>
            <a:pPr marL="1200150" lvl="2" indent="-285750">
              <a:lnSpc>
                <a:spcPct val="200000"/>
              </a:lnSpc>
              <a:buFont typeface="Wingdings" pitchFamily="2" charset="2"/>
              <a:buChar char="Ø"/>
            </a:pPr>
            <a:r>
              <a:rPr lang="zh-CN" altLang="en-US" sz="1400" dirty="0"/>
              <a:t>句法结构知识</a:t>
            </a:r>
            <a:endParaRPr lang="en-US" altLang="zh-CN" sz="1400" dirty="0"/>
          </a:p>
          <a:p>
            <a:pPr marL="1657350" lvl="3" indent="-285750">
              <a:lnSpc>
                <a:spcPct val="200000"/>
              </a:lnSpc>
              <a:buFont typeface="Wingdings" pitchFamily="2" charset="2"/>
              <a:buChar char="Ø"/>
            </a:pPr>
            <a:r>
              <a:rPr lang="zh-CN" altLang="en-US" sz="1400" dirty="0"/>
              <a:t>词语在句中充当的句法成分（在句子中充当的成分主语、谓语、宾语）、语法功能、搭配、</a:t>
            </a:r>
            <a:endParaRPr lang="en-US" altLang="zh-CN" sz="1400" dirty="0"/>
          </a:p>
          <a:p>
            <a:pPr marL="1657350" lvl="3" indent="-285750">
              <a:lnSpc>
                <a:spcPct val="200000"/>
              </a:lnSpc>
              <a:buFont typeface="Wingdings" pitchFamily="2" charset="2"/>
              <a:buChar char="Ø"/>
            </a:pPr>
            <a:r>
              <a:rPr lang="zh-CN" altLang="en-US" sz="1400" dirty="0"/>
              <a:t>词语的句法特征：词语的句法功能和约束</a:t>
            </a:r>
            <a:endParaRPr lang="en-US" altLang="zh-CN" sz="1400" dirty="0"/>
          </a:p>
          <a:p>
            <a:pPr marL="1657350" lvl="3" indent="-285750">
              <a:lnSpc>
                <a:spcPct val="200000"/>
              </a:lnSpc>
              <a:buFont typeface="Wingdings" pitchFamily="2" charset="2"/>
              <a:buChar char="Ø"/>
            </a:pPr>
            <a:r>
              <a:rPr lang="zh-CN" altLang="en-US" sz="1400" dirty="0"/>
              <a:t>句法模板</a:t>
            </a:r>
            <a:endParaRPr lang="en-US" altLang="zh-CN" sz="1400" dirty="0"/>
          </a:p>
          <a:p>
            <a:pPr marL="1200150" lvl="2" indent="-285750">
              <a:lnSpc>
                <a:spcPct val="200000"/>
              </a:lnSpc>
              <a:buFont typeface="Wingdings" pitchFamily="2" charset="2"/>
              <a:buChar char="Ø"/>
            </a:pPr>
            <a:r>
              <a:rPr lang="zh-CN" altLang="en-US" sz="1400" dirty="0"/>
              <a:t>语义组合知识</a:t>
            </a:r>
            <a:endParaRPr lang="en-US" altLang="zh-CN" sz="1400" dirty="0"/>
          </a:p>
          <a:p>
            <a:pPr marL="1657350" lvl="3" indent="-285750">
              <a:lnSpc>
                <a:spcPct val="200000"/>
              </a:lnSpc>
              <a:buFont typeface="Wingdings" pitchFamily="2" charset="2"/>
              <a:buChar char="Ø"/>
            </a:pPr>
            <a:r>
              <a:rPr lang="zh-CN" altLang="en-US" sz="1400" dirty="0"/>
              <a:t>论旨角色：施事、受事、与事、工具、时间、处所</a:t>
            </a:r>
            <a:endParaRPr lang="en-US" altLang="zh-CN" sz="1400" dirty="0"/>
          </a:p>
          <a:p>
            <a:pPr marL="1657350" lvl="3" indent="-285750">
              <a:lnSpc>
                <a:spcPct val="200000"/>
              </a:lnSpc>
              <a:buFont typeface="Wingdings" pitchFamily="2" charset="2"/>
              <a:buChar char="Ø"/>
            </a:pPr>
            <a:r>
              <a:rPr lang="zh-CN" altLang="en-US" sz="1400" dirty="0"/>
              <a:t>论元数目：谓词能支配多少个论元，有几个可用论元，几个必用论元</a:t>
            </a:r>
            <a:endParaRPr lang="en-US" altLang="zh-CN" sz="1400" dirty="0"/>
          </a:p>
          <a:p>
            <a:pPr marL="1657350" lvl="3" indent="-285750">
              <a:lnSpc>
                <a:spcPct val="200000"/>
              </a:lnSpc>
              <a:buFont typeface="Wingdings" pitchFamily="2" charset="2"/>
              <a:buChar char="Ø"/>
            </a:pPr>
            <a:r>
              <a:rPr lang="zh-CN" altLang="en-US" sz="1400" dirty="0"/>
              <a:t>语义特征：描述论元的动态（主谓结构中表现出的施动受动性的特点）、静态（不同论旨角色的词语在语义上受到的约束）语义特征</a:t>
            </a:r>
            <a:endParaRPr lang="en-US" altLang="zh-CN" sz="1400" dirty="0"/>
          </a:p>
          <a:p>
            <a:pPr marL="1657350" lvl="3" indent="-285750">
              <a:lnSpc>
                <a:spcPct val="200000"/>
              </a:lnSpc>
              <a:buFont typeface="Wingdings" pitchFamily="2" charset="2"/>
              <a:buChar char="Ø"/>
            </a:pPr>
            <a:r>
              <a:rPr lang="zh-CN" altLang="en-US" sz="1400" dirty="0"/>
              <a:t>配位方式：谓词及其论元按照句法模板的配置方式</a:t>
            </a:r>
            <a:endParaRPr lang="en-US" altLang="zh-CN" sz="1400" dirty="0"/>
          </a:p>
          <a:p>
            <a:pPr marL="1200150" lvl="2" indent="-285750">
              <a:lnSpc>
                <a:spcPct val="200000"/>
              </a:lnSpc>
              <a:buFont typeface="Wingdings" pitchFamily="2" charset="2"/>
              <a:buChar char="Ø"/>
            </a:pPr>
            <a:r>
              <a:rPr lang="zh-CN" altLang="en-US" sz="1400" dirty="0"/>
              <a:t>融合语法、语义知识的用法模板</a:t>
            </a:r>
            <a:endParaRPr lang="en-US" altLang="zh-CN" sz="1400" dirty="0"/>
          </a:p>
        </p:txBody>
      </p:sp>
    </p:spTree>
    <p:extLst>
      <p:ext uri="{BB962C8B-B14F-4D97-AF65-F5344CB8AC3E}">
        <p14:creationId xmlns:p14="http://schemas.microsoft.com/office/powerpoint/2010/main" val="93551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536CAFAB-8DDF-44D2-A56D-84762377CE0C}"/>
              </a:ext>
            </a:extLst>
          </p:cNvPr>
          <p:cNvCxnSpPr>
            <a:cxnSpLocks/>
          </p:cNvCxnSpPr>
          <p:nvPr/>
        </p:nvCxnSpPr>
        <p:spPr>
          <a:xfrm>
            <a:off x="0" y="857250"/>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0AD0F92B-2B9E-4B56-BDB2-0F8F84F85970}"/>
              </a:ext>
            </a:extLst>
          </p:cNvPr>
          <p:cNvSpPr txBox="1"/>
          <p:nvPr/>
        </p:nvSpPr>
        <p:spPr>
          <a:xfrm>
            <a:off x="374090" y="164272"/>
            <a:ext cx="28537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200" normalizeH="0" baseline="0" noProof="0" dirty="0">
                <a:ln>
                  <a:noFill/>
                </a:ln>
                <a:solidFill>
                  <a:srgbClr val="9A0001"/>
                </a:solidFill>
                <a:effectLst/>
                <a:uLnTx/>
                <a:uFillTx/>
                <a:latin typeface="Arial" panose="020F0502020204030204"/>
                <a:ea typeface="Microsoft YaHei"/>
                <a:cs typeface="+mn-ea"/>
                <a:sym typeface="+mn-lt"/>
              </a:rPr>
              <a:t>参考文献</a:t>
            </a:r>
          </a:p>
        </p:txBody>
      </p:sp>
      <p:sp>
        <p:nvSpPr>
          <p:cNvPr id="91" name="矩形 90">
            <a:extLst>
              <a:ext uri="{FF2B5EF4-FFF2-40B4-BE49-F238E27FC236}">
                <a16:creationId xmlns:a16="http://schemas.microsoft.com/office/drawing/2014/main" id="{7915B37B-E2D8-4BB3-ABD8-241AD733B116}"/>
              </a:ext>
            </a:extLst>
          </p:cNvPr>
          <p:cNvSpPr/>
          <p:nvPr/>
        </p:nvSpPr>
        <p:spPr>
          <a:xfrm>
            <a:off x="693560" y="1457624"/>
            <a:ext cx="10804880" cy="4420662"/>
          </a:xfrm>
          <a:prstGeom prst="rect">
            <a:avLst/>
          </a:prstGeom>
          <a:solidFill>
            <a:schemeClr val="bg1">
              <a:lumMod val="95000"/>
            </a:schemeClr>
          </a:solidFill>
          <a:ln>
            <a:noFill/>
          </a:ln>
          <a:effectLst>
            <a:outerShdw blurRad="152400" dist="635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sp>
        <p:nvSpPr>
          <p:cNvPr id="92" name="矩形 91">
            <a:extLst>
              <a:ext uri="{FF2B5EF4-FFF2-40B4-BE49-F238E27FC236}">
                <a16:creationId xmlns:a16="http://schemas.microsoft.com/office/drawing/2014/main" id="{A7CDDEB4-6F52-4387-A3D1-ED9155570881}"/>
              </a:ext>
            </a:extLst>
          </p:cNvPr>
          <p:cNvSpPr/>
          <p:nvPr/>
        </p:nvSpPr>
        <p:spPr>
          <a:xfrm>
            <a:off x="1103087" y="1666533"/>
            <a:ext cx="9144000" cy="1893339"/>
          </a:xfrm>
          <a:prstGeom prst="rect">
            <a:avLst/>
          </a:prstGeom>
        </p:spPr>
        <p:txBody>
          <a:bodyPr wrap="square">
            <a:spAutoFit/>
          </a:bodyPr>
          <a:lstStyle/>
          <a:p>
            <a:pPr>
              <a:lnSpc>
                <a:spcPct val="150000"/>
              </a:lnSpc>
              <a:defRPr/>
            </a:pPr>
            <a:r>
              <a:rPr lang="zh-CN" altLang="en-US" sz="1600" dirty="0"/>
              <a:t>陈群秀</a:t>
            </a:r>
            <a:r>
              <a:rPr lang="en-US" altLang="zh-CN" sz="1600" dirty="0"/>
              <a:t>. </a:t>
            </a:r>
            <a:r>
              <a:rPr lang="zh-CN" altLang="en-US" sz="1600" dirty="0"/>
              <a:t>现代汉语实词词汇语义知识的研究和实现</a:t>
            </a:r>
            <a:r>
              <a:rPr lang="en-US" altLang="zh-CN" sz="1600" dirty="0"/>
              <a:t>[C]. </a:t>
            </a:r>
            <a:r>
              <a:rPr lang="zh-CN" altLang="en-US" sz="1600" dirty="0"/>
              <a:t>厦门大学</a:t>
            </a:r>
            <a:r>
              <a:rPr lang="en-US" altLang="zh-CN" sz="1600" dirty="0"/>
              <a:t>.</a:t>
            </a:r>
            <a:r>
              <a:rPr lang="zh-CN" altLang="en-US" sz="1600" dirty="0"/>
              <a:t>第六届汉语词汇语义学研讨会论文集</a:t>
            </a:r>
            <a:r>
              <a:rPr lang="en-US" altLang="zh-CN" sz="1600" dirty="0"/>
              <a:t>.</a:t>
            </a:r>
            <a:r>
              <a:rPr lang="zh-CN" altLang="en-US" sz="1600" dirty="0"/>
              <a:t>厦门大学</a:t>
            </a:r>
            <a:r>
              <a:rPr lang="en-US" altLang="zh-CN" sz="1600" dirty="0"/>
              <a:t>:</a:t>
            </a:r>
            <a:r>
              <a:rPr lang="zh-CN" altLang="en-US" sz="1600" dirty="0"/>
              <a:t>福建省语言学会</a:t>
            </a:r>
            <a:r>
              <a:rPr lang="en-US" altLang="zh-CN" sz="1600" dirty="0"/>
              <a:t>,2005:36-45.</a:t>
            </a:r>
            <a:endParaRPr lang="zh-CN" altLang="en-US" sz="1600" dirty="0"/>
          </a:p>
          <a:p>
            <a:pPr marR="0" lvl="0" algn="l" defTabSz="914400" rtl="0" eaLnBrk="1" fontAlgn="auto" latinLnBrk="0" hangingPunct="1">
              <a:lnSpc>
                <a:spcPct val="150000"/>
              </a:lnSpc>
              <a:spcBef>
                <a:spcPts val="0"/>
              </a:spcBef>
              <a:spcAft>
                <a:spcPts val="0"/>
              </a:spcAft>
              <a:buClrTx/>
              <a:buSzTx/>
              <a:tabLst/>
              <a:defRPr/>
            </a:pPr>
            <a:endParaRPr kumimoji="0" lang="en-US" altLang="zh-CN" sz="1600" b="0" i="0" u="none" strike="noStrike" kern="1200" cap="none" spc="0" normalizeH="0" baseline="0" noProof="0" dirty="0">
              <a:ln>
                <a:noFill/>
              </a:ln>
              <a:solidFill>
                <a:prstClr val="black"/>
              </a:solidFill>
              <a:effectLst/>
              <a:uLnTx/>
              <a:uFillTx/>
              <a:latin typeface="Arial" panose="020F0502020204030204"/>
              <a:ea typeface="Microsoft YaHei"/>
              <a:cs typeface="+mn-cs"/>
            </a:endParaRPr>
          </a:p>
          <a:p>
            <a:pPr lvl="0">
              <a:lnSpc>
                <a:spcPct val="150000"/>
              </a:lnSpc>
              <a:defRPr/>
            </a:pPr>
            <a:r>
              <a:rPr lang="zh-CN" altLang="en-US" sz="1600" dirty="0">
                <a:solidFill>
                  <a:prstClr val="black"/>
                </a:solidFill>
              </a:rPr>
              <a:t>张琳琳</a:t>
            </a:r>
            <a:r>
              <a:rPr lang="en-US" altLang="zh-CN" sz="1600" dirty="0">
                <a:solidFill>
                  <a:prstClr val="black"/>
                </a:solidFill>
              </a:rPr>
              <a:t>.</a:t>
            </a:r>
            <a:r>
              <a:rPr lang="zh-CN" altLang="en-US" sz="1600" dirty="0">
                <a:solidFill>
                  <a:prstClr val="black"/>
                </a:solidFill>
              </a:rPr>
              <a:t> 基于语言事实的言说动词词汇知识和语义特征研究</a:t>
            </a:r>
            <a:r>
              <a:rPr lang="en-US" altLang="zh-CN" sz="1600" dirty="0">
                <a:solidFill>
                  <a:prstClr val="black"/>
                </a:solidFill>
              </a:rPr>
              <a:t>.</a:t>
            </a:r>
            <a:r>
              <a:rPr lang="zh-CN" altLang="en-US" sz="1600" dirty="0"/>
              <a:t>第</a:t>
            </a:r>
            <a:r>
              <a:rPr lang="en-US" altLang="zh-CN" sz="1600" dirty="0"/>
              <a:t>22</a:t>
            </a:r>
            <a:r>
              <a:rPr lang="zh-CN" altLang="en-US" sz="1600" dirty="0"/>
              <a:t>届汉语词汇语义学研讨会</a:t>
            </a:r>
            <a:br>
              <a:rPr kumimoji="0" lang="zh-CN" altLang="en-US" sz="1600" b="0" i="0" u="none" strike="noStrike" kern="1200" cap="none" spc="0" normalizeH="0" baseline="0" noProof="0" dirty="0">
                <a:ln>
                  <a:noFill/>
                </a:ln>
                <a:solidFill>
                  <a:prstClr val="black"/>
                </a:solidFill>
                <a:effectLst/>
                <a:uLnTx/>
                <a:uFillTx/>
                <a:latin typeface="Arial" panose="020F0502020204030204"/>
                <a:ea typeface="Microsoft YaHei"/>
                <a:cs typeface="+mn-cs"/>
              </a:rPr>
            </a:br>
            <a:endParaRPr kumimoji="0" lang="zh-CN" altLang="zh-CN" sz="1600" b="0" i="0" u="none" strike="noStrike" kern="1200" cap="none" spc="0" normalizeH="0" baseline="0" noProof="0" dirty="0">
              <a:ln>
                <a:noFill/>
              </a:ln>
              <a:solidFill>
                <a:prstClr val="black"/>
              </a:solidFill>
              <a:effectLst/>
              <a:uLnTx/>
              <a:uFillTx/>
              <a:latin typeface="Arial" panose="020F0502020204030204"/>
              <a:ea typeface="Microsoft YaHei"/>
              <a:cs typeface="+mn-cs"/>
            </a:endParaRPr>
          </a:p>
        </p:txBody>
      </p:sp>
      <p:sp>
        <p:nvSpPr>
          <p:cNvPr id="93" name="矩形 92">
            <a:extLst>
              <a:ext uri="{FF2B5EF4-FFF2-40B4-BE49-F238E27FC236}">
                <a16:creationId xmlns:a16="http://schemas.microsoft.com/office/drawing/2014/main" id="{825856D7-0432-4723-95F0-9EEE23DAE797}"/>
              </a:ext>
            </a:extLst>
          </p:cNvPr>
          <p:cNvSpPr/>
          <p:nvPr/>
        </p:nvSpPr>
        <p:spPr>
          <a:xfrm>
            <a:off x="693560" y="1457624"/>
            <a:ext cx="10804880" cy="45719"/>
          </a:xfrm>
          <a:prstGeom prst="rect">
            <a:avLst/>
          </a:prstGeom>
          <a:solidFill>
            <a:srgbClr val="9A00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sp>
        <p:nvSpPr>
          <p:cNvPr id="97" name="矩形 96">
            <a:extLst>
              <a:ext uri="{FF2B5EF4-FFF2-40B4-BE49-F238E27FC236}">
                <a16:creationId xmlns:a16="http://schemas.microsoft.com/office/drawing/2014/main" id="{4A9B8F61-882D-42F2-949A-089BA61E3F39}"/>
              </a:ext>
            </a:extLst>
          </p:cNvPr>
          <p:cNvSpPr/>
          <p:nvPr/>
        </p:nvSpPr>
        <p:spPr>
          <a:xfrm>
            <a:off x="0" y="6462793"/>
            <a:ext cx="12192000" cy="395207"/>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spTree>
    <p:extLst>
      <p:ext uri="{BB962C8B-B14F-4D97-AF65-F5344CB8AC3E}">
        <p14:creationId xmlns:p14="http://schemas.microsoft.com/office/powerpoint/2010/main" val="417464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3936709" cy="523220"/>
          </a:xfrm>
          <a:prstGeom prst="rect">
            <a:avLst/>
          </a:prstGeom>
        </p:spPr>
        <p:txBody>
          <a:bodyPr wrap="square">
            <a:spAutoFit/>
          </a:bodyPr>
          <a:lstStyle/>
          <a:p>
            <a:pPr lvl="0">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引言</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2677656"/>
          </a:xfrm>
          <a:prstGeom prst="rect">
            <a:avLst/>
          </a:prstGeom>
        </p:spPr>
        <p:txBody>
          <a:bodyPr wrap="square">
            <a:spAutoFit/>
          </a:bodyPr>
          <a:lstStyle/>
          <a:p>
            <a:endParaRPr lang="en-US" altLang="zh-CN" sz="2000" dirty="0"/>
          </a:p>
          <a:p>
            <a:r>
              <a:rPr lang="zh-CN" altLang="zh-CN" sz="3200" dirty="0"/>
              <a:t>获取</a:t>
            </a:r>
            <a:r>
              <a:rPr lang="zh-CN" altLang="en-US" sz="3200" dirty="0"/>
              <a:t>词汇</a:t>
            </a:r>
            <a:r>
              <a:rPr lang="zh-CN" altLang="zh-CN" sz="3200" dirty="0"/>
              <a:t>的</a:t>
            </a:r>
            <a:r>
              <a:rPr lang="zh-CN" altLang="en-US" sz="3200" dirty="0"/>
              <a:t>句法</a:t>
            </a:r>
            <a:r>
              <a:rPr lang="zh-CN" altLang="zh-CN" sz="3200" dirty="0"/>
              <a:t>、语义，尤其是用法知识是解决</a:t>
            </a:r>
            <a:r>
              <a:rPr lang="zh-CN" altLang="en-US" sz="3200" dirty="0"/>
              <a:t>词汇表征</a:t>
            </a:r>
            <a:r>
              <a:rPr lang="zh-CN" altLang="zh-CN" sz="3200" dirty="0"/>
              <a:t>的关键，那么应该如何获取词汇知识，</a:t>
            </a:r>
            <a:r>
              <a:rPr lang="zh-CN" altLang="en-US" sz="3200" dirty="0"/>
              <a:t>从哪些方面获取</a:t>
            </a:r>
            <a:r>
              <a:rPr lang="zh-CN" altLang="zh-CN" sz="3200" dirty="0"/>
              <a:t>词汇</a:t>
            </a:r>
            <a:r>
              <a:rPr lang="zh-CN" altLang="en-US" sz="3200" dirty="0"/>
              <a:t>的句法、语义、用法</a:t>
            </a:r>
            <a:r>
              <a:rPr lang="zh-CN" altLang="zh-CN" sz="3200" dirty="0"/>
              <a:t>知识呢？</a:t>
            </a:r>
            <a:endParaRPr lang="en-US" altLang="zh-CN" sz="3200" dirty="0"/>
          </a:p>
          <a:p>
            <a:endParaRPr lang="en-US" altLang="zh-CN" sz="3200" dirty="0"/>
          </a:p>
          <a:p>
            <a:endParaRPr lang="zh-CN" altLang="zh-CN" sz="2000" dirty="0"/>
          </a:p>
        </p:txBody>
      </p:sp>
    </p:spTree>
    <p:extLst>
      <p:ext uri="{BB962C8B-B14F-4D97-AF65-F5344CB8AC3E}">
        <p14:creationId xmlns:p14="http://schemas.microsoft.com/office/powerpoint/2010/main" val="2430657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7272709"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现代汉语语义知识库</a:t>
            </a:r>
          </a:p>
        </p:txBody>
      </p:sp>
      <p:sp>
        <p:nvSpPr>
          <p:cNvPr id="3" name="矩形 2">
            <a:extLst>
              <a:ext uri="{FF2B5EF4-FFF2-40B4-BE49-F238E27FC236}">
                <a16:creationId xmlns:a16="http://schemas.microsoft.com/office/drawing/2014/main" id="{3401F323-246F-D94E-A6B0-D1221825FF2D}"/>
              </a:ext>
            </a:extLst>
          </p:cNvPr>
          <p:cNvSpPr/>
          <p:nvPr/>
        </p:nvSpPr>
        <p:spPr>
          <a:xfrm>
            <a:off x="528034" y="991650"/>
            <a:ext cx="10960548" cy="3938066"/>
          </a:xfrm>
          <a:prstGeom prst="rect">
            <a:avLst/>
          </a:prstGeom>
        </p:spPr>
        <p:txBody>
          <a:bodyPr wrap="square">
            <a:spAutoFit/>
          </a:bodyPr>
          <a:lstStyle/>
          <a:p>
            <a:pPr>
              <a:lnSpc>
                <a:spcPct val="200000"/>
              </a:lnSpc>
            </a:pPr>
            <a:r>
              <a:rPr lang="en-US" altLang="zh-CN" sz="3600" dirty="0">
                <a:latin typeface="Times New Roman" panose="02020603050405020304" pitchFamily="18" charset="0"/>
                <a:cs typeface="Times New Roman" panose="02020603050405020304" pitchFamily="18" charset="0"/>
              </a:rPr>
              <a:t>2.1</a:t>
            </a:r>
            <a:r>
              <a:rPr lang="zh-CN" altLang="en-US" sz="3600" dirty="0">
                <a:latin typeface="Times New Roman" panose="02020603050405020304" pitchFamily="18" charset="0"/>
                <a:cs typeface="Times New Roman" panose="02020603050405020304" pitchFamily="18" charset="0"/>
              </a:rPr>
              <a:t>    现代汉语述语动词机器词典</a:t>
            </a:r>
            <a:endParaRPr lang="en-US" altLang="zh-CN" sz="3600" dirty="0">
              <a:latin typeface="Times New Roman" panose="02020603050405020304" pitchFamily="18" charset="0"/>
              <a:cs typeface="Times New Roman" panose="02020603050405020304" pitchFamily="18" charset="0"/>
            </a:endParaRPr>
          </a:p>
          <a:p>
            <a:pPr>
              <a:lnSpc>
                <a:spcPct val="200000"/>
              </a:lnSpc>
            </a:pPr>
            <a:r>
              <a:rPr lang="en-US" altLang="zh-CN" sz="3600" dirty="0">
                <a:latin typeface="Times New Roman" panose="02020603050405020304" pitchFamily="18" charset="0"/>
                <a:cs typeface="Times New Roman" panose="02020603050405020304" pitchFamily="18" charset="0"/>
              </a:rPr>
              <a:t>2.2</a:t>
            </a:r>
            <a:r>
              <a:rPr lang="zh-CN" altLang="en-US" sz="3600" dirty="0">
                <a:latin typeface="Times New Roman" panose="02020603050405020304" pitchFamily="18" charset="0"/>
                <a:cs typeface="Times New Roman" panose="02020603050405020304" pitchFamily="18" charset="0"/>
              </a:rPr>
              <a:t>    现代汉语述语形容词机器词典</a:t>
            </a:r>
            <a:endParaRPr lang="en-US" altLang="zh-CN" sz="3600" dirty="0">
              <a:latin typeface="Times New Roman" panose="02020603050405020304" pitchFamily="18" charset="0"/>
              <a:cs typeface="Times New Roman" panose="02020603050405020304" pitchFamily="18" charset="0"/>
            </a:endParaRPr>
          </a:p>
          <a:p>
            <a:pPr>
              <a:lnSpc>
                <a:spcPct val="200000"/>
              </a:lnSpc>
            </a:pPr>
            <a:r>
              <a:rPr lang="en-US" altLang="zh-CN" sz="3600" dirty="0">
                <a:latin typeface="Times New Roman" panose="02020603050405020304" pitchFamily="18" charset="0"/>
                <a:cs typeface="Times New Roman" panose="02020603050405020304" pitchFamily="18" charset="0"/>
              </a:rPr>
              <a:t>2.3</a:t>
            </a:r>
            <a:r>
              <a:rPr lang="zh-CN" altLang="en-US" sz="3600" dirty="0">
                <a:latin typeface="Times New Roman" panose="02020603050405020304" pitchFamily="18" charset="0"/>
                <a:cs typeface="Times New Roman" panose="02020603050405020304" pitchFamily="18" charset="0"/>
              </a:rPr>
              <a:t>    现代汉语名词槽关系</a:t>
            </a:r>
            <a:endParaRPr lang="en-US" altLang="zh-CN" sz="3600" dirty="0">
              <a:latin typeface="Times New Roman" panose="02020603050405020304" pitchFamily="18" charset="0"/>
              <a:cs typeface="Times New Roman" panose="02020603050405020304" pitchFamily="18" charset="0"/>
            </a:endParaRPr>
          </a:p>
          <a:p>
            <a:pPr>
              <a:lnSpc>
                <a:spcPct val="200000"/>
              </a:lnSpc>
            </a:pP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30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7272709"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现代汉语述语动词机器词典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528034" y="991650"/>
            <a:ext cx="10960548" cy="5541132"/>
          </a:xfrm>
          <a:prstGeom prst="rect">
            <a:avLst/>
          </a:prstGeom>
        </p:spPr>
        <p:txBody>
          <a:bodyPr wrap="square">
            <a:spAutoFit/>
          </a:bodyPr>
          <a:lstStyle/>
          <a:p>
            <a:pPr>
              <a:lnSpc>
                <a:spcPct val="200000"/>
              </a:lnSpc>
            </a:pP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现代汉语述语动词机器词典</a:t>
            </a:r>
            <a:r>
              <a:rPr lang="en-US" altLang="zh-CN" sz="2000" dirty="0">
                <a:latin typeface="Times New Roman" panose="02020603050405020304" pitchFamily="18" charset="0"/>
                <a:cs typeface="Times New Roman" panose="02020603050405020304" pitchFamily="18" charset="0"/>
              </a:rPr>
              <a:t>》</a:t>
            </a:r>
          </a:p>
          <a:p>
            <a:pPr marL="800100" lvl="1" indent="-342900">
              <a:lnSpc>
                <a:spcPct val="200000"/>
              </a:lnSpc>
              <a:buFont typeface="Wingdings" pitchFamily="2" charset="2"/>
              <a:buChar char="Ø"/>
            </a:pPr>
            <a:r>
              <a:rPr lang="zh-CN" altLang="en-US" sz="2000" dirty="0">
                <a:latin typeface="Times New Roman" panose="02020603050405020304" pitchFamily="18" charset="0"/>
                <a:cs typeface="Times New Roman" panose="02020603050405020304" pitchFamily="18" charset="0"/>
              </a:rPr>
              <a:t>以原则参数语法作为理论指导， 以论旨网络方式对每个动词的组合关系从“ 论元属性 ” 、 “论旨属性” “句法范畴 ” （即论旨角色的语类）、 “ 论旨角色的句法功能 ”作详尽描写</a:t>
            </a:r>
            <a:endParaRPr lang="en-US" altLang="zh-CN" sz="2000" dirty="0">
              <a:latin typeface="Times New Roman" panose="02020603050405020304" pitchFamily="18" charset="0"/>
              <a:cs typeface="Times New Roman" panose="02020603050405020304" pitchFamily="18" charset="0"/>
            </a:endParaRPr>
          </a:p>
          <a:p>
            <a:pPr marL="800100" lvl="1" indent="-342900">
              <a:lnSpc>
                <a:spcPct val="200000"/>
              </a:lnSpc>
              <a:buFont typeface="Wingdings" pitchFamily="2" charset="2"/>
              <a:buChar char="Ø"/>
            </a:pPr>
            <a:r>
              <a:rPr lang="zh-CN" altLang="en-US" sz="2000" dirty="0"/>
              <a:t>从论旨角色语义约束的角度， 建立 汉语句词性概念的分类体系以确定名词性概念的聚合关系和上下位关系 </a:t>
            </a:r>
            <a:endParaRPr lang="en-US" altLang="zh-CN" sz="2000" dirty="0"/>
          </a:p>
          <a:p>
            <a:pPr marL="800100" lvl="1" indent="-342900">
              <a:lnSpc>
                <a:spcPct val="200000"/>
              </a:lnSpc>
              <a:buFont typeface="Wingdings" pitchFamily="2" charset="2"/>
              <a:buChar char="Ø"/>
            </a:pPr>
            <a:r>
              <a:rPr lang="zh-CN" altLang="en-US" sz="2000" dirty="0"/>
              <a:t>把主要以语言工作者的语感为依据的传统词典学编辑方法同主要以从机贮语料库中获取的大量例证为依据的计算词典学编辑方法结合起来 ，以使动词机器词典的研究和构建真正立 足在丰富和客观的语言事实基础 上</a:t>
            </a:r>
          </a:p>
        </p:txBody>
      </p:sp>
    </p:spTree>
    <p:extLst>
      <p:ext uri="{BB962C8B-B14F-4D97-AF65-F5344CB8AC3E}">
        <p14:creationId xmlns:p14="http://schemas.microsoft.com/office/powerpoint/2010/main" val="423849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7272709"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现代汉语述语动词机器词典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528034" y="991650"/>
            <a:ext cx="10960548" cy="5541132"/>
          </a:xfrm>
          <a:prstGeom prst="rect">
            <a:avLst/>
          </a:prstGeom>
        </p:spPr>
        <p:txBody>
          <a:bodyPr wrap="square">
            <a:spAutoFit/>
          </a:bodyPr>
          <a:lstStyle/>
          <a:p>
            <a:pPr>
              <a:lnSpc>
                <a:spcPct val="200000"/>
              </a:lnSpc>
            </a:pP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现代汉语述语动词机器词典</a:t>
            </a:r>
            <a:r>
              <a:rPr lang="en-US" altLang="zh-CN" sz="2000" dirty="0">
                <a:latin typeface="Times New Roman" panose="02020603050405020304" pitchFamily="18" charset="0"/>
                <a:cs typeface="Times New Roman" panose="02020603050405020304" pitchFamily="18" charset="0"/>
              </a:rPr>
              <a:t>》</a:t>
            </a:r>
          </a:p>
          <a:p>
            <a:pPr marL="800100" lvl="1" indent="-342900">
              <a:lnSpc>
                <a:spcPct val="200000"/>
              </a:lnSpc>
              <a:buFont typeface="Wingdings" pitchFamily="2" charset="2"/>
              <a:buChar char="Ø"/>
            </a:pPr>
            <a:r>
              <a:rPr lang="zh-CN" altLang="en-US" sz="2000" dirty="0">
                <a:latin typeface="Times New Roman" panose="02020603050405020304" pitchFamily="18" charset="0"/>
                <a:cs typeface="Times New Roman" panose="02020603050405020304" pitchFamily="18" charset="0"/>
              </a:rPr>
              <a:t>以原则参数语法作为理论指导， 以论旨网络方式对每个动词的组合关系从“ 论元属性 ” 、 “论旨属性” “句法范畴 ” （即论旨角色的语类）、 “ 论旨角色的句法功能 ”作详尽描写</a:t>
            </a:r>
            <a:endParaRPr lang="en-US" altLang="zh-CN" sz="2000" dirty="0">
              <a:latin typeface="Times New Roman" panose="02020603050405020304" pitchFamily="18" charset="0"/>
              <a:cs typeface="Times New Roman" panose="02020603050405020304" pitchFamily="18" charset="0"/>
            </a:endParaRPr>
          </a:p>
          <a:p>
            <a:pPr marL="800100" lvl="1" indent="-342900">
              <a:lnSpc>
                <a:spcPct val="200000"/>
              </a:lnSpc>
              <a:buFont typeface="Wingdings" pitchFamily="2" charset="2"/>
              <a:buChar char="Ø"/>
            </a:pPr>
            <a:r>
              <a:rPr lang="zh-CN" altLang="en-US" sz="2000" dirty="0"/>
              <a:t>从论旨角色语义约束的角度， 建立 汉语句词性概念的分类体系以确定名词性概念的聚合关系和上下位关系 </a:t>
            </a:r>
            <a:endParaRPr lang="en-US" altLang="zh-CN" sz="2000" dirty="0"/>
          </a:p>
          <a:p>
            <a:pPr marL="800100" lvl="1" indent="-342900">
              <a:lnSpc>
                <a:spcPct val="200000"/>
              </a:lnSpc>
              <a:buFont typeface="Wingdings" pitchFamily="2" charset="2"/>
              <a:buChar char="Ø"/>
            </a:pPr>
            <a:r>
              <a:rPr lang="zh-CN" altLang="en-US" sz="2000" dirty="0"/>
              <a:t>把主要以语言工作者的语感为依据的传统词典学编辑方法同主要以从机贮语料库中获取的大量例证为依据的计算词典学编辑方法结合起来 ，以使动词机器词典的研究和构建真正立 足在丰富和客观的语言事实基础 上</a:t>
            </a:r>
          </a:p>
        </p:txBody>
      </p:sp>
    </p:spTree>
    <p:extLst>
      <p:ext uri="{BB962C8B-B14F-4D97-AF65-F5344CB8AC3E}">
        <p14:creationId xmlns:p14="http://schemas.microsoft.com/office/powerpoint/2010/main" val="308193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19" y="108798"/>
            <a:ext cx="6080723"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现代汉语述语动词机器词典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3416320"/>
          </a:xfrm>
          <a:prstGeom prst="rect">
            <a:avLst/>
          </a:prstGeom>
          <a:noFill/>
        </p:spPr>
        <p:txBody>
          <a:bodyPr wrap="square" rtlCol="0">
            <a:spAutoFit/>
          </a:bodyPr>
          <a:lstStyle/>
          <a:p>
            <a:r>
              <a:rPr lang="en-US" altLang="zh-CN" sz="2400" dirty="0"/>
              <a:t>《</a:t>
            </a:r>
            <a:r>
              <a:rPr lang="zh-CN" altLang="en-US" sz="2400" dirty="0"/>
              <a:t>现代汉语述语动词机器词典</a:t>
            </a:r>
            <a:r>
              <a:rPr lang="en-US" altLang="zh-CN" sz="2400" dirty="0"/>
              <a:t>》</a:t>
            </a:r>
            <a:r>
              <a:rPr lang="zh-CN" altLang="en-US" sz="2400" dirty="0"/>
              <a:t>将汉语动词分为他动词、 自动词、 外动词、 内动词、 系属动词 、 领属动词六类</a:t>
            </a:r>
            <a:endParaRPr lang="en-US" altLang="zh-CN" sz="2400" dirty="0"/>
          </a:p>
          <a:p>
            <a:endParaRPr lang="en-US" altLang="zh-CN" sz="2400" dirty="0"/>
          </a:p>
          <a:p>
            <a:r>
              <a:rPr lang="en-US" altLang="zh-CN" sz="2400" dirty="0"/>
              <a:t>《</a:t>
            </a:r>
            <a:r>
              <a:rPr lang="zh-CN" altLang="en-US" sz="2400" dirty="0"/>
              <a:t>现代汉语述语动词机器词典</a:t>
            </a:r>
            <a:r>
              <a:rPr lang="en-US" altLang="zh-CN" sz="2400" dirty="0"/>
              <a:t>》</a:t>
            </a:r>
            <a:r>
              <a:rPr lang="zh-CN" altLang="en-US" sz="2400" dirty="0"/>
              <a:t>描述的信息包括</a:t>
            </a:r>
            <a:r>
              <a:rPr lang="en-US" altLang="zh-CN" sz="2400" dirty="0"/>
              <a:t>1</a:t>
            </a:r>
            <a:r>
              <a:rPr lang="zh-CN" altLang="en-US" sz="2400" dirty="0"/>
              <a:t>、词汇基本信息 </a:t>
            </a:r>
            <a:r>
              <a:rPr kumimoji="1" lang="en-US" altLang="zh-CN" sz="2400" dirty="0"/>
              <a:t>2</a:t>
            </a:r>
            <a:r>
              <a:rPr kumimoji="1" lang="zh-CN" altLang="en-US" sz="2400" dirty="0"/>
              <a:t>、词汇的语义、句法、语用属性</a:t>
            </a:r>
            <a:endParaRPr kumimoji="1" lang="en-US" altLang="zh-CN" sz="2400" dirty="0"/>
          </a:p>
          <a:p>
            <a:endParaRPr lang="en-US" altLang="zh-CN" sz="2400" dirty="0"/>
          </a:p>
          <a:p>
            <a:pPr marL="342900" indent="-342900">
              <a:buFont typeface="Wingdings" pitchFamily="2" charset="2"/>
              <a:buChar char="Ø"/>
            </a:pPr>
            <a:r>
              <a:rPr lang="zh-CN" altLang="en-US" sz="2400" dirty="0"/>
              <a:t> </a:t>
            </a:r>
            <a:r>
              <a:rPr lang="en-US" altLang="zh-CN" sz="2400" dirty="0"/>
              <a:t>1</a:t>
            </a:r>
            <a:r>
              <a:rPr lang="zh-CN" altLang="en-US" sz="2400" dirty="0"/>
              <a:t>、词汇信息：“ 词形” 、 “ 拼音” 、“ 动词类型” 、 “ 论元数目”、“义项数目”、“义项序号”、“释义”</a:t>
            </a:r>
          </a:p>
          <a:p>
            <a:pPr marL="342900" indent="-342900">
              <a:buFont typeface="Wingdings" pitchFamily="2" charset="2"/>
              <a:buChar char="Ø"/>
            </a:pPr>
            <a:endParaRPr kumimoji="1" lang="en-US" altLang="zh-CN" sz="2400" dirty="0"/>
          </a:p>
        </p:txBody>
      </p:sp>
    </p:spTree>
    <p:extLst>
      <p:ext uri="{BB962C8B-B14F-4D97-AF65-F5344CB8AC3E}">
        <p14:creationId xmlns:p14="http://schemas.microsoft.com/office/powerpoint/2010/main" val="1033066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BD5474-EBF0-3A4E-AD33-5EB7D257136C}"/>
              </a:ext>
            </a:extLst>
          </p:cNvPr>
          <p:cNvSpPr/>
          <p:nvPr/>
        </p:nvSpPr>
        <p:spPr>
          <a:xfrm>
            <a:off x="287420" y="108798"/>
            <a:ext cx="5808580" cy="523220"/>
          </a:xfrm>
          <a:prstGeom prst="rect">
            <a:avLst/>
          </a:prstGeom>
        </p:spPr>
        <p:txBody>
          <a:bodyPr wrap="square">
            <a:spAutoFit/>
          </a:bodyPr>
          <a:lstStyle/>
          <a:p>
            <a:pPr>
              <a:defRPr/>
            </a:pPr>
            <a:r>
              <a:rPr lang="en-US" altLang="zh-CN" sz="2800" kern="0" spc="300" dirty="0">
                <a:solidFill>
                  <a:prstClr val="white"/>
                </a:solidFill>
                <a:latin typeface="Microsoft YaHei" panose="020B0503020204020204" pitchFamily="34" charset="-122"/>
                <a:ea typeface="Microsoft YaHei" panose="020B0503020204020204" pitchFamily="34" charset="-122"/>
                <a:cs typeface="+mn-ea"/>
                <a:sym typeface="+mn-lt"/>
              </a:rPr>
              <a:t>2.1</a:t>
            </a:r>
            <a:r>
              <a:rPr lang="zh-CN" altLang="en-US" sz="2800" kern="0" spc="300" dirty="0">
                <a:solidFill>
                  <a:prstClr val="white"/>
                </a:solidFill>
                <a:latin typeface="Microsoft YaHei" panose="020B0503020204020204" pitchFamily="34" charset="-122"/>
                <a:ea typeface="Microsoft YaHei" panose="020B0503020204020204" pitchFamily="34" charset="-122"/>
                <a:cs typeface="+mn-ea"/>
                <a:sym typeface="+mn-lt"/>
              </a:rPr>
              <a:t> 现代汉语述语动词机器词典</a:t>
            </a:r>
          </a:p>
        </p:txBody>
      </p:sp>
      <p:sp>
        <p:nvSpPr>
          <p:cNvPr id="3" name="矩形 2">
            <a:extLst>
              <a:ext uri="{FF2B5EF4-FFF2-40B4-BE49-F238E27FC236}">
                <a16:creationId xmlns:a16="http://schemas.microsoft.com/office/drawing/2014/main" id="{3401F323-246F-D94E-A6B0-D1221825FF2D}"/>
              </a:ext>
            </a:extLst>
          </p:cNvPr>
          <p:cNvSpPr/>
          <p:nvPr/>
        </p:nvSpPr>
        <p:spPr>
          <a:xfrm>
            <a:off x="756954" y="970441"/>
            <a:ext cx="10678091" cy="1254446"/>
          </a:xfrm>
          <a:prstGeom prst="rect">
            <a:avLst/>
          </a:prstGeom>
        </p:spPr>
        <p:txBody>
          <a:bodyPr wrap="square">
            <a:spAutoFit/>
          </a:bodyPr>
          <a:lstStyle/>
          <a:p>
            <a:pPr>
              <a:lnSpc>
                <a:spcPct val="150000"/>
              </a:lnSpc>
            </a:pPr>
            <a:endParaRPr lang="en-US" altLang="zh-CN" dirty="0"/>
          </a:p>
          <a:p>
            <a:pPr>
              <a:lnSpc>
                <a:spcPct val="150000"/>
              </a:lnSpc>
            </a:pPr>
            <a:endParaRPr lang="en-US" altLang="zh-CN" dirty="0"/>
          </a:p>
          <a:p>
            <a:pPr>
              <a:lnSpc>
                <a:spcPct val="150000"/>
              </a:lnSpc>
            </a:pPr>
            <a:endParaRPr lang="zh-CN" altLang="zh-CN" sz="1600" dirty="0"/>
          </a:p>
        </p:txBody>
      </p:sp>
      <p:sp>
        <p:nvSpPr>
          <p:cNvPr id="4" name="文本框 3">
            <a:extLst>
              <a:ext uri="{FF2B5EF4-FFF2-40B4-BE49-F238E27FC236}">
                <a16:creationId xmlns:a16="http://schemas.microsoft.com/office/drawing/2014/main" id="{2377D2CB-F541-3143-8A04-937343F80605}"/>
              </a:ext>
            </a:extLst>
          </p:cNvPr>
          <p:cNvSpPr txBox="1"/>
          <p:nvPr/>
        </p:nvSpPr>
        <p:spPr>
          <a:xfrm>
            <a:off x="287420" y="1116891"/>
            <a:ext cx="11375845" cy="5632311"/>
          </a:xfrm>
          <a:prstGeom prst="rect">
            <a:avLst/>
          </a:prstGeom>
          <a:noFill/>
        </p:spPr>
        <p:txBody>
          <a:bodyPr wrap="square" rtlCol="0">
            <a:spAutoFit/>
          </a:bodyPr>
          <a:lstStyle/>
          <a:p>
            <a:pPr marL="342900" indent="-342900">
              <a:buFont typeface="Wingdings" pitchFamily="2" charset="2"/>
              <a:buChar char="Ø"/>
            </a:pPr>
            <a:r>
              <a:rPr kumimoji="1" lang="en-US" altLang="zh-CN" sz="2400" dirty="0"/>
              <a:t>2.</a:t>
            </a:r>
            <a:r>
              <a:rPr kumimoji="1" lang="zh-CN" altLang="en-US" sz="2400" dirty="0"/>
              <a:t>词汇的语义、句法、语用属性：</a:t>
            </a:r>
            <a:endParaRPr kumimoji="1" lang="en-US" altLang="zh-CN" sz="2400" dirty="0"/>
          </a:p>
          <a:p>
            <a:pPr marL="800100" lvl="1" indent="-342900">
              <a:buFont typeface="Wingdings" pitchFamily="2" charset="2"/>
              <a:buChar char="Ø"/>
            </a:pPr>
            <a:r>
              <a:rPr kumimoji="1" lang="zh-CN" altLang="en-US" sz="2400" dirty="0"/>
              <a:t>论旨模式的</a:t>
            </a:r>
            <a:r>
              <a:rPr lang="zh-CN" altLang="en-US" sz="2400" dirty="0"/>
              <a:t>“ 基本式</a:t>
            </a:r>
            <a:r>
              <a:rPr lang="en-US" altLang="zh-CN" sz="2400" dirty="0"/>
              <a:t>1</a:t>
            </a:r>
            <a:r>
              <a:rPr lang="zh-CN" altLang="en-US" sz="2400" dirty="0"/>
              <a:t> ”及 “句例”、“ 变换式</a:t>
            </a:r>
            <a:r>
              <a:rPr lang="en-US" altLang="zh-CN" sz="2400" dirty="0"/>
              <a:t>1</a:t>
            </a:r>
            <a:r>
              <a:rPr lang="zh-CN" altLang="en-US" sz="2400" dirty="0"/>
              <a:t> ”及 “句例” </a:t>
            </a:r>
            <a:endParaRPr lang="en-US" altLang="zh-CN" sz="2400" dirty="0"/>
          </a:p>
          <a:p>
            <a:pPr marL="800100" lvl="1" indent="-342900">
              <a:buFont typeface="Wingdings" pitchFamily="2" charset="2"/>
              <a:buChar char="Ø"/>
            </a:pPr>
            <a:r>
              <a:rPr kumimoji="1" lang="zh-CN" altLang="en-US" sz="2400" dirty="0"/>
              <a:t>论旨模式的</a:t>
            </a:r>
            <a:r>
              <a:rPr lang="zh-CN" altLang="en-US" sz="2400" dirty="0"/>
              <a:t>“ 基本式</a:t>
            </a:r>
            <a:r>
              <a:rPr lang="en-US" altLang="zh-CN" sz="2400" dirty="0"/>
              <a:t>2</a:t>
            </a:r>
            <a:r>
              <a:rPr lang="zh-CN" altLang="en-US" sz="2400" dirty="0"/>
              <a:t>” 及 “句例”、“ 变换式</a:t>
            </a:r>
            <a:r>
              <a:rPr lang="en-US" altLang="zh-CN" sz="2400" dirty="0"/>
              <a:t>2</a:t>
            </a:r>
            <a:r>
              <a:rPr lang="zh-CN" altLang="en-US" sz="2400" dirty="0"/>
              <a:t>” 及 “句例” </a:t>
            </a:r>
            <a:endParaRPr lang="en-US" altLang="zh-CN" sz="2400" dirty="0"/>
          </a:p>
          <a:p>
            <a:pPr marL="800100" lvl="1" indent="-342900">
              <a:buFont typeface="Wingdings" pitchFamily="2" charset="2"/>
              <a:buChar char="Ø"/>
            </a:pPr>
            <a:r>
              <a:rPr kumimoji="1" lang="zh-CN" altLang="en-US" sz="2400" dirty="0"/>
              <a:t>论旨模式的</a:t>
            </a:r>
            <a:r>
              <a:rPr lang="zh-CN" altLang="en-US" sz="2400" dirty="0"/>
              <a:t>“ 基本式</a:t>
            </a:r>
            <a:r>
              <a:rPr lang="en-US" altLang="zh-CN" sz="2400" dirty="0"/>
              <a:t>3</a:t>
            </a:r>
            <a:r>
              <a:rPr lang="zh-CN" altLang="en-US" sz="2400" dirty="0"/>
              <a:t>” 及 “句例”、“ 变换式</a:t>
            </a:r>
            <a:r>
              <a:rPr lang="en-US" altLang="zh-CN" sz="2400" dirty="0"/>
              <a:t>2</a:t>
            </a:r>
            <a:r>
              <a:rPr lang="zh-CN" altLang="en-US" sz="2400" dirty="0"/>
              <a:t>” 及 “句例” </a:t>
            </a:r>
            <a:endParaRPr lang="en-US" altLang="zh-CN" sz="2400" dirty="0"/>
          </a:p>
          <a:p>
            <a:pPr marL="800100" lvl="1" indent="-342900">
              <a:buFont typeface="Wingdings" pitchFamily="2" charset="2"/>
              <a:buChar char="Ø"/>
            </a:pPr>
            <a:r>
              <a:rPr lang="zh-CN" altLang="en-US" sz="2400" dirty="0"/>
              <a:t>“论旨名称” 指该动词该义项下基本式</a:t>
            </a:r>
            <a:r>
              <a:rPr lang="en-US" altLang="zh-CN" sz="2400" dirty="0"/>
              <a:t>1</a:t>
            </a:r>
            <a:r>
              <a:rPr lang="zh-CN" altLang="en-US" sz="2400" dirty="0"/>
              <a:t> 、 基本式</a:t>
            </a:r>
            <a:r>
              <a:rPr lang="en-US" altLang="zh-CN" sz="2400" dirty="0"/>
              <a:t>2</a:t>
            </a:r>
            <a:r>
              <a:rPr lang="zh-CN" altLang="en-US" sz="2400" dirty="0"/>
              <a:t>和基本式</a:t>
            </a:r>
            <a:r>
              <a:rPr lang="en-US" altLang="zh-CN" sz="2400" dirty="0"/>
              <a:t>3</a:t>
            </a:r>
            <a:r>
              <a:rPr lang="zh-CN" altLang="en-US" sz="2400" dirty="0"/>
              <a:t>中必要论旨角色的称呼。 </a:t>
            </a:r>
            <a:endParaRPr lang="en-US" altLang="zh-CN" sz="2400" dirty="0"/>
          </a:p>
          <a:p>
            <a:pPr marL="800100" lvl="1" indent="-342900">
              <a:buFont typeface="Wingdings" pitchFamily="2" charset="2"/>
              <a:buChar char="Ø"/>
            </a:pPr>
            <a:r>
              <a:rPr lang="zh-CN" altLang="en-US" sz="2400" dirty="0"/>
              <a:t>“ 论元数目” 指该动词的基本论旨模式的必要论元个数 </a:t>
            </a:r>
            <a:endParaRPr lang="en-US" altLang="zh-CN" sz="2400" dirty="0"/>
          </a:p>
          <a:p>
            <a:pPr marL="800100" lvl="1" indent="-342900">
              <a:buFont typeface="Wingdings" pitchFamily="2" charset="2"/>
              <a:buChar char="Ø"/>
            </a:pPr>
            <a:r>
              <a:rPr lang="zh-CN" altLang="en-US" sz="2400" dirty="0"/>
              <a:t>论旨角色包括必要论旨角色、可选论旨角色</a:t>
            </a:r>
            <a:endParaRPr lang="en-US" altLang="zh-CN" sz="2400" dirty="0"/>
          </a:p>
          <a:p>
            <a:pPr marL="800100" lvl="1" indent="-342900">
              <a:buFont typeface="Wingdings" pitchFamily="2" charset="2"/>
              <a:buChar char="Ø"/>
            </a:pPr>
            <a:r>
              <a:rPr lang="zh-CN" altLang="en-US" sz="2400" dirty="0"/>
              <a:t>“ 语类” 指论旨角色的句法 范畴</a:t>
            </a:r>
            <a:endParaRPr lang="en-US" altLang="zh-CN" sz="2400" dirty="0"/>
          </a:p>
          <a:p>
            <a:pPr marL="800100" lvl="1" indent="-342900">
              <a:buFont typeface="Wingdings" pitchFamily="2" charset="2"/>
              <a:buChar char="Ø"/>
            </a:pPr>
            <a:r>
              <a:rPr lang="zh-CN" altLang="en-US" sz="2400" dirty="0"/>
              <a:t>“ 句法功能” 指论旨角色在句子中充当的句法成分</a:t>
            </a:r>
            <a:endParaRPr lang="en-US" altLang="zh-CN" sz="2400" dirty="0"/>
          </a:p>
          <a:p>
            <a:pPr marL="800100" lvl="1" indent="-342900">
              <a:buFont typeface="Wingdings" pitchFamily="2" charset="2"/>
              <a:buChar char="Ø"/>
            </a:pPr>
            <a:r>
              <a:rPr lang="zh-CN" altLang="en-US" sz="2400" dirty="0"/>
              <a:t>“ 语义分类”指某论旨角色在语义分类体系中的上位义类。 此处的语义分类体系是在陈群秀原拟定的 “ 汉语语义分类体系” 上修改完善而成的， 是在参照国内外义类体系和同义词词典基础上拟定的</a:t>
            </a:r>
          </a:p>
          <a:p>
            <a:pPr marL="800100" lvl="1" indent="-342900">
              <a:buFont typeface="Wingdings" pitchFamily="2" charset="2"/>
              <a:buChar char="Ø"/>
            </a:pPr>
            <a:r>
              <a:rPr lang="zh-CN" altLang="en-US" sz="2400" dirty="0"/>
              <a:t>“ 语义特征” 辅助语义分类限制语义 </a:t>
            </a:r>
          </a:p>
          <a:p>
            <a:pPr marL="800100" lvl="1" indent="-342900">
              <a:buFont typeface="Wingdings" pitchFamily="2" charset="2"/>
              <a:buChar char="Ø"/>
            </a:pPr>
            <a:endParaRPr lang="en-US" altLang="zh-CN" sz="2400" dirty="0"/>
          </a:p>
        </p:txBody>
      </p:sp>
    </p:spTree>
    <p:extLst>
      <p:ext uri="{BB962C8B-B14F-4D97-AF65-F5344CB8AC3E}">
        <p14:creationId xmlns:p14="http://schemas.microsoft.com/office/powerpoint/2010/main" val="268906211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yg5zehd">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8086</TotalTime>
  <Words>3137</Words>
  <Application>Microsoft Macintosh PowerPoint</Application>
  <PresentationFormat>宽屏</PresentationFormat>
  <Paragraphs>223</Paragraphs>
  <Slides>33</Slides>
  <Notes>28</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33</vt:i4>
      </vt:variant>
    </vt:vector>
  </HeadingPairs>
  <TitlesOfParts>
    <vt:vector size="46" baseType="lpstr">
      <vt:lpstr>DengXian</vt:lpstr>
      <vt:lpstr>DengXian</vt:lpstr>
      <vt:lpstr>华文中宋</vt:lpstr>
      <vt:lpstr>宋体</vt:lpstr>
      <vt:lpstr>Microsoft YaHei</vt:lpstr>
      <vt:lpstr>Microsoft YaHei</vt:lpstr>
      <vt:lpstr>Arial</vt:lpstr>
      <vt:lpstr>Calibri</vt:lpstr>
      <vt:lpstr>Calibri Light</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lj</dc:creator>
  <cp:keywords/>
  <dc:description/>
  <cp:lastModifiedBy>李 娟</cp:lastModifiedBy>
  <cp:revision>419</cp:revision>
  <dcterms:created xsi:type="dcterms:W3CDTF">2018-05-07T13:13:43Z</dcterms:created>
  <dcterms:modified xsi:type="dcterms:W3CDTF">2021-06-10T00:05:16Z</dcterms:modified>
  <cp:category/>
</cp:coreProperties>
</file>