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2"/>
  </p:notesMasterIdLst>
  <p:handoutMasterIdLst>
    <p:handoutMasterId r:id="rId23"/>
  </p:handoutMasterIdLst>
  <p:sldIdLst>
    <p:sldId id="257" r:id="rId2"/>
    <p:sldId id="262" r:id="rId3"/>
    <p:sldId id="260" r:id="rId4"/>
    <p:sldId id="265" r:id="rId5"/>
    <p:sldId id="266" r:id="rId6"/>
    <p:sldId id="268" r:id="rId7"/>
    <p:sldId id="267" r:id="rId8"/>
    <p:sldId id="269" r:id="rId9"/>
    <p:sldId id="259" r:id="rId10"/>
    <p:sldId id="271" r:id="rId11"/>
    <p:sldId id="270" r:id="rId12"/>
    <p:sldId id="272" r:id="rId13"/>
    <p:sldId id="273" r:id="rId14"/>
    <p:sldId id="274" r:id="rId15"/>
    <p:sldId id="275" r:id="rId16"/>
    <p:sldId id="280" r:id="rId17"/>
    <p:sldId id="276" r:id="rId18"/>
    <p:sldId id="277" r:id="rId19"/>
    <p:sldId id="278" r:id="rId20"/>
    <p:sldId id="279" r:id="rId21"/>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2" autoAdjust="0"/>
    <p:restoredTop sz="94660"/>
  </p:normalViewPr>
  <p:slideViewPr>
    <p:cSldViewPr snapToGrid="0">
      <p:cViewPr varScale="1">
        <p:scale>
          <a:sx n="91" d="100"/>
          <a:sy n="91" d="100"/>
        </p:scale>
        <p:origin x="72" y="244"/>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FDE3333-857A-4131-9EBA-B73C0C259FD7}" type="datetime1">
              <a:rPr lang="zh-CN" altLang="en-US" smtClean="0"/>
              <a:t>2021/6/16</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CD12D00-6AAC-4A94-B2E5-A12E9C579B03}" type="datetime1">
              <a:rPr lang="zh-CN" altLang="en-US" smtClean="0"/>
              <a:t>2021/6/16</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t>单击此处编辑母版文本样式</a:t>
            </a:r>
            <a:endParaRPr lang="en-US"/>
          </a:p>
          <a:p>
            <a:pPr lvl="1" rtl="0"/>
            <a:r>
              <a:rPr lang="zh-cn"/>
              <a:t>第二级</a:t>
            </a:r>
          </a:p>
          <a:p>
            <a:pPr lvl="2" rtl="0"/>
            <a:r>
              <a:rPr lang="zh-cn"/>
              <a:t>第三级</a:t>
            </a:r>
          </a:p>
          <a:p>
            <a:pPr lvl="3" rtl="0"/>
            <a:r>
              <a:rPr lang="zh-cn"/>
              <a:t>第四级</a:t>
            </a:r>
          </a:p>
          <a:p>
            <a:pPr lvl="4" rtl="0"/>
            <a:r>
              <a:rPr lang="zh-cn"/>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长方形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zh-CN" altLang="en-US"/>
              <a:t>单击此处编辑母版标题样式</a:t>
            </a:r>
            <a:endParaRPr lang="en-US" dirty="0"/>
          </a:p>
        </p:txBody>
      </p:sp>
      <p:sp>
        <p:nvSpPr>
          <p:cNvPr id="3" name="副标题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CN" altLang="en-US"/>
              <a:t>单击此处编辑母版副标题样式</a:t>
            </a:r>
            <a:endParaRPr lang="en-US" dirty="0"/>
          </a:p>
        </p:txBody>
      </p:sp>
      <p:sp>
        <p:nvSpPr>
          <p:cNvPr id="8" name="日期占位符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73594A98-8FB4-4076-AE7B-5D3B1A2CBC70}" type="datetime1">
              <a:rPr lang="zh-CN" altLang="en-US" smtClean="0"/>
              <a:t>2021/6/16</a:t>
            </a:fld>
            <a:endParaRPr lang="en-US" dirty="0"/>
          </a:p>
        </p:txBody>
      </p:sp>
      <p:sp>
        <p:nvSpPr>
          <p:cNvPr id="9" name="页脚占位符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9" name="标题 1"/>
          <p:cNvSpPr>
            <a:spLocks noGrp="1"/>
          </p:cNvSpPr>
          <p:nvPr>
            <p:ph type="title"/>
          </p:nvPr>
        </p:nvSpPr>
        <p:spPr>
          <a:xfrm>
            <a:off x="581192" y="702156"/>
            <a:ext cx="11029616" cy="1013800"/>
          </a:xfrm>
        </p:spPr>
        <p:txBody>
          <a:bodyPr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日期占位符 3"/>
          <p:cNvSpPr>
            <a:spLocks noGrp="1"/>
          </p:cNvSpPr>
          <p:nvPr>
            <p:ph type="dt" sz="half" idx="10"/>
          </p:nvPr>
        </p:nvSpPr>
        <p:spPr/>
        <p:txBody>
          <a:bodyPr rtlCol="0"/>
          <a:lstStyle/>
          <a:p>
            <a:pPr rtl="0"/>
            <a:fld id="{B3E0F2F7-3EF1-4761-ABAF-2FA9DDE4F1A8}" type="datetime1">
              <a:rPr lang="zh-CN" altLang="en-US" smtClean="0"/>
              <a:t>2021/6/16</a:t>
            </a:fld>
            <a:endParaRPr lang="en-US" dirty="0"/>
          </a:p>
        </p:txBody>
      </p:sp>
      <p:sp>
        <p:nvSpPr>
          <p:cNvPr id="5" name="页脚占位符 4"/>
          <p:cNvSpPr>
            <a:spLocks noGrp="1"/>
          </p:cNvSpPr>
          <p:nvPr>
            <p:ph type="ftr" sz="quarter" idx="11"/>
          </p:nvPr>
        </p:nvSpPr>
        <p:spPr/>
        <p:txBody>
          <a:bodyPr rtlCol="0"/>
          <a:lstStyle/>
          <a:p>
            <a:pPr rtl="0"/>
            <a:endParaRPr lang="en-US" dirty="0"/>
          </a:p>
        </p:txBody>
      </p:sp>
      <p:sp>
        <p:nvSpPr>
          <p:cNvPr id="6" name="灯片编号占位符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7" name="长方形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垂直标题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zh-CN" altLang="en-US"/>
              <a:t>单击此处编辑母版标题样式</a:t>
            </a:r>
            <a:endParaRPr lang="en-US" dirty="0"/>
          </a:p>
        </p:txBody>
      </p:sp>
      <p:sp>
        <p:nvSpPr>
          <p:cNvPr id="3" name="竖排文字占位符 2"/>
          <p:cNvSpPr>
            <a:spLocks noGrp="1"/>
          </p:cNvSpPr>
          <p:nvPr>
            <p:ph type="body" orient="vert" idx="1"/>
          </p:nvPr>
        </p:nvSpPr>
        <p:spPr>
          <a:xfrm>
            <a:off x="774923" y="863600"/>
            <a:ext cx="7161625" cy="4807326"/>
          </a:xfrm>
        </p:spPr>
        <p:txBody>
          <a:bodyPr vert="eaVert" rtlCol="0" anchor="t"/>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8" name="长方形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矩形​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长方形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日期占位符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563FC6D-277D-4D53-8EB6-E41026A24247}" type="datetime1">
              <a:rPr lang="zh-CN" altLang="en-US" smtClean="0"/>
              <a:t>2021/6/16</a:t>
            </a:fld>
            <a:endParaRPr lang="en-US" dirty="0"/>
          </a:p>
        </p:txBody>
      </p:sp>
      <p:sp>
        <p:nvSpPr>
          <p:cNvPr id="12" name="页脚占位符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灯片编号占位符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1192" y="702156"/>
            <a:ext cx="11029616" cy="1188720"/>
          </a:xfrm>
        </p:spPr>
        <p:txBody>
          <a:bodyPr rtlCol="0"/>
          <a:lstStyle/>
          <a:p>
            <a:pPr rtl="0"/>
            <a:r>
              <a:rPr lang="zh-CN" altLang="en-US"/>
              <a:t>单击此处编辑母版标题样式</a:t>
            </a:r>
            <a:endParaRPr lang="en-US" dirty="0"/>
          </a:p>
        </p:txBody>
      </p:sp>
      <p:sp>
        <p:nvSpPr>
          <p:cNvPr id="3" name="内容占位符 2"/>
          <p:cNvSpPr>
            <a:spLocks noGrp="1"/>
          </p:cNvSpPr>
          <p:nvPr>
            <p:ph idx="1"/>
          </p:nvPr>
        </p:nvSpPr>
        <p:spPr>
          <a:xfrm>
            <a:off x="581192" y="2340864"/>
            <a:ext cx="11029615" cy="3634486"/>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8" name="日期占位符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F24FFC25-0C05-49C8-B150-3CF6B89B5C55}" type="datetime1">
              <a:rPr lang="zh-CN" altLang="en-US" smtClean="0"/>
              <a:t>2021/6/16</a:t>
            </a:fld>
            <a:endParaRPr lang="en-US" dirty="0"/>
          </a:p>
        </p:txBody>
      </p:sp>
      <p:sp>
        <p:nvSpPr>
          <p:cNvPr id="9" name="页脚占位符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长方形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581193" y="2393950"/>
            <a:ext cx="11029615" cy="2147467"/>
          </a:xfrm>
        </p:spPr>
        <p:txBody>
          <a:bodyPr rtlCol="0" anchor="b">
            <a:normAutofit/>
          </a:bodyPr>
          <a:lstStyle>
            <a:lvl1pPr algn="l">
              <a:defRPr sz="3600" b="1" cap="all">
                <a:solidFill>
                  <a:schemeClr val="tx1">
                    <a:lumMod val="75000"/>
                    <a:lumOff val="25000"/>
                  </a:schemeClr>
                </a:solidFill>
              </a:defRPr>
            </a:lvl1pPr>
          </a:lstStyle>
          <a:p>
            <a:pPr rtl="0"/>
            <a:r>
              <a:rPr lang="zh-CN" altLang="en-US"/>
              <a:t>单击此处编辑母版标题样式</a:t>
            </a:r>
            <a:endParaRPr lang="en-US" dirty="0"/>
          </a:p>
        </p:txBody>
      </p:sp>
      <p:sp>
        <p:nvSpPr>
          <p:cNvPr id="3" name="文本占位符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单击此处编辑母版文本样式</a:t>
            </a:r>
          </a:p>
        </p:txBody>
      </p:sp>
      <p:sp>
        <p:nvSpPr>
          <p:cNvPr id="7" name="日期占位符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DFC14310-5240-428A-850A-F7101D16AE5A}" type="datetime1">
              <a:rPr lang="zh-CN" altLang="en-US" smtClean="0"/>
              <a:t>2021/6/16</a:t>
            </a:fld>
            <a:endParaRPr lang="en-US" dirty="0"/>
          </a:p>
        </p:txBody>
      </p:sp>
      <p:sp>
        <p:nvSpPr>
          <p:cNvPr id="9" name="页脚占位符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3" name="内容占位符 2"/>
          <p:cNvSpPr>
            <a:spLocks noGrp="1"/>
          </p:cNvSpPr>
          <p:nvPr>
            <p:ph sz="half" idx="1"/>
          </p:nvPr>
        </p:nvSpPr>
        <p:spPr>
          <a:xfrm>
            <a:off x="581193" y="2228003"/>
            <a:ext cx="5194767" cy="3633047"/>
          </a:xfrm>
        </p:spPr>
        <p:txBody>
          <a:bodyPr rtlCol="0">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内容占位符 3"/>
          <p:cNvSpPr>
            <a:spLocks noGrp="1"/>
          </p:cNvSpPr>
          <p:nvPr>
            <p:ph sz="half" idx="2"/>
          </p:nvPr>
        </p:nvSpPr>
        <p:spPr>
          <a:xfrm>
            <a:off x="6416039" y="2228003"/>
            <a:ext cx="5194769" cy="3633047"/>
          </a:xfrm>
        </p:spPr>
        <p:txBody>
          <a:bodyPr rtlCol="0">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日期占位符 4"/>
          <p:cNvSpPr>
            <a:spLocks noGrp="1"/>
          </p:cNvSpPr>
          <p:nvPr>
            <p:ph type="dt" sz="half" idx="10"/>
          </p:nvPr>
        </p:nvSpPr>
        <p:spPr/>
        <p:txBody>
          <a:bodyPr rtlCol="0"/>
          <a:lstStyle/>
          <a:p>
            <a:pPr rtl="0"/>
            <a:fld id="{71F85B13-09B0-4D01-A286-57280995F924}" type="datetime1">
              <a:rPr lang="zh-CN" altLang="en-US" smtClean="0"/>
              <a:t>2021/6/16</a:t>
            </a:fld>
            <a:endParaRPr lang="en-US" dirty="0"/>
          </a:p>
        </p:txBody>
      </p:sp>
      <p:sp>
        <p:nvSpPr>
          <p:cNvPr id="6" name="页脚占位符 5"/>
          <p:cNvSpPr>
            <a:spLocks noGrp="1"/>
          </p:cNvSpPr>
          <p:nvPr>
            <p:ph type="ftr" sz="quarter" idx="11"/>
          </p:nvPr>
        </p:nvSpPr>
        <p:spPr/>
        <p:txBody>
          <a:bodyPr rtlCol="0"/>
          <a:lstStyle/>
          <a:p>
            <a:pPr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12"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3" name="文本占位符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4" name="内容占位符 3"/>
          <p:cNvSpPr>
            <a:spLocks noGrp="1"/>
          </p:cNvSpPr>
          <p:nvPr>
            <p:ph sz="half" idx="2"/>
          </p:nvPr>
        </p:nvSpPr>
        <p:spPr>
          <a:xfrm>
            <a:off x="581194" y="2926052"/>
            <a:ext cx="5194766" cy="2934999"/>
          </a:xfrm>
        </p:spPr>
        <p:txBody>
          <a:bodyPr rtlCol="0" anchor="t">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文本占位符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zh-CN" altLang="en-US"/>
              <a:t>单击此处编辑母版文本样式</a:t>
            </a:r>
          </a:p>
        </p:txBody>
      </p:sp>
      <p:sp>
        <p:nvSpPr>
          <p:cNvPr id="6" name="内容占位符 5"/>
          <p:cNvSpPr>
            <a:spLocks noGrp="1"/>
          </p:cNvSpPr>
          <p:nvPr>
            <p:ph sz="quarter" idx="4"/>
          </p:nvPr>
        </p:nvSpPr>
        <p:spPr>
          <a:xfrm>
            <a:off x="6416037" y="2926052"/>
            <a:ext cx="5194771" cy="2934999"/>
          </a:xfrm>
        </p:spPr>
        <p:txBody>
          <a:bodyPr rtlCol="0" anchor="t">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p:cNvSpPr>
            <a:spLocks noGrp="1"/>
          </p:cNvSpPr>
          <p:nvPr>
            <p:ph type="dt" sz="half" idx="10"/>
          </p:nvPr>
        </p:nvSpPr>
        <p:spPr/>
        <p:txBody>
          <a:bodyPr rtlCol="0"/>
          <a:lstStyle/>
          <a:p>
            <a:pPr rtl="0"/>
            <a:fld id="{F411FE78-D258-4188-9C5F-198CC4CE7F12}" type="datetime1">
              <a:rPr lang="zh-CN" altLang="en-US" smtClean="0"/>
              <a:t>2021/6/16</a:t>
            </a:fld>
            <a:endParaRPr lang="en-US" dirty="0"/>
          </a:p>
        </p:txBody>
      </p:sp>
      <p:sp>
        <p:nvSpPr>
          <p:cNvPr id="8" name="页脚占位符 7"/>
          <p:cNvSpPr>
            <a:spLocks noGrp="1"/>
          </p:cNvSpPr>
          <p:nvPr>
            <p:ph type="ftr" sz="quarter" idx="11"/>
          </p:nvPr>
        </p:nvSpPr>
        <p:spPr/>
        <p:txBody>
          <a:bodyPr rtlCol="0"/>
          <a:lstStyle/>
          <a:p>
            <a:pPr rtl="0"/>
            <a:endParaRPr lang="en-US" dirty="0"/>
          </a:p>
        </p:txBody>
      </p:sp>
      <p:sp>
        <p:nvSpPr>
          <p:cNvPr id="9" name="灯片编号占位符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标题 1"/>
          <p:cNvSpPr>
            <a:spLocks noGrp="1"/>
          </p:cNvSpPr>
          <p:nvPr>
            <p:ph type="title"/>
          </p:nvPr>
        </p:nvSpPr>
        <p:spPr>
          <a:xfrm>
            <a:off x="575894" y="729658"/>
            <a:ext cx="11029616" cy="988332"/>
          </a:xfrm>
        </p:spPr>
        <p:txBody>
          <a:bodyPr rtlCol="0"/>
          <a:lstStyle/>
          <a:p>
            <a:pPr rtl="0"/>
            <a:r>
              <a:rPr lang="zh-CN" altLang="en-US"/>
              <a:t>单击此处编辑母版标题样式</a:t>
            </a:r>
            <a:endParaRPr lang="en-US" dirty="0"/>
          </a:p>
        </p:txBody>
      </p:sp>
      <p:sp>
        <p:nvSpPr>
          <p:cNvPr id="3" name="日期占位符 2"/>
          <p:cNvSpPr>
            <a:spLocks noGrp="1"/>
          </p:cNvSpPr>
          <p:nvPr>
            <p:ph type="dt" sz="half" idx="10"/>
          </p:nvPr>
        </p:nvSpPr>
        <p:spPr/>
        <p:txBody>
          <a:bodyPr rtlCol="0"/>
          <a:lstStyle/>
          <a:p>
            <a:pPr rtl="0"/>
            <a:fld id="{BE491C52-D618-41DD-80F2-22500A780186}" type="datetime1">
              <a:rPr lang="zh-CN" altLang="en-US" smtClean="0"/>
              <a:t>2021/6/16</a:t>
            </a:fld>
            <a:endParaRPr lang="en-US" dirty="0"/>
          </a:p>
        </p:txBody>
      </p:sp>
      <p:sp>
        <p:nvSpPr>
          <p:cNvPr id="4" name="页脚占位符 3"/>
          <p:cNvSpPr>
            <a:spLocks noGrp="1"/>
          </p:cNvSpPr>
          <p:nvPr>
            <p:ph type="ftr" sz="quarter" idx="11"/>
          </p:nvPr>
        </p:nvSpPr>
        <p:spPr/>
        <p:txBody>
          <a:bodyPr rtlCol="0"/>
          <a:lstStyle/>
          <a:p>
            <a:pPr rtl="0"/>
            <a:endParaRPr lang="en-US" dirty="0"/>
          </a:p>
        </p:txBody>
      </p:sp>
      <p:sp>
        <p:nvSpPr>
          <p:cNvPr id="5" name="灯片编号占位符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26EE3488-748A-4EA8-9571-9D5A1694FA0A}" type="datetime1">
              <a:rPr lang="zh-CN" altLang="en-US" smtClean="0"/>
              <a:t>2021/6/16</a:t>
            </a:fld>
            <a:endParaRPr lang="en-US" dirty="0"/>
          </a:p>
        </p:txBody>
      </p:sp>
      <p:sp>
        <p:nvSpPr>
          <p:cNvPr id="3" name="页脚占位符 2"/>
          <p:cNvSpPr>
            <a:spLocks noGrp="1"/>
          </p:cNvSpPr>
          <p:nvPr>
            <p:ph type="ftr" sz="quarter" idx="11"/>
          </p:nvPr>
        </p:nvSpPr>
        <p:spPr/>
        <p:txBody>
          <a:bodyPr rtlCol="0"/>
          <a:lstStyle/>
          <a:p>
            <a:pPr rtl="0"/>
            <a:endParaRPr lang="en-US" dirty="0"/>
          </a:p>
        </p:txBody>
      </p:sp>
      <p:sp>
        <p:nvSpPr>
          <p:cNvPr id="4" name="灯片编号占位符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9" name="长方形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767857" y="933450"/>
            <a:ext cx="3031852" cy="1722419"/>
          </a:xfrm>
        </p:spPr>
        <p:txBody>
          <a:bodyPr rtlCol="0" anchor="b">
            <a:normAutofit/>
          </a:bodyPr>
          <a:lstStyle>
            <a:lvl1pPr algn="l">
              <a:defRPr sz="2400" b="1">
                <a:solidFill>
                  <a:srgbClr val="FFFFFF"/>
                </a:solidFill>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文本占位符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8" name="日期占位符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D7791703-7779-4492-8183-3F96B27D2540}" type="datetime1">
              <a:rPr lang="zh-CN" altLang="en-US" smtClean="0"/>
              <a:t>2021/6/16</a:t>
            </a:fld>
            <a:endParaRPr lang="en-US" dirty="0"/>
          </a:p>
        </p:txBody>
      </p:sp>
      <p:sp>
        <p:nvSpPr>
          <p:cNvPr id="10" name="页脚占位符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灯片编号占位符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题注的图片">
    <p:spTree>
      <p:nvGrpSpPr>
        <p:cNvPr id="1" name=""/>
        <p:cNvGrpSpPr/>
        <p:nvPr/>
      </p:nvGrpSpPr>
      <p:grpSpPr>
        <a:xfrm>
          <a:off x="0" y="0"/>
          <a:ext cx="0" cy="0"/>
          <a:chOff x="0" y="0"/>
          <a:chExt cx="0" cy="0"/>
        </a:xfrm>
      </p:grpSpPr>
      <p:sp>
        <p:nvSpPr>
          <p:cNvPr id="2" name="标题 1"/>
          <p:cNvSpPr>
            <a:spLocks noGrp="1"/>
          </p:cNvSpPr>
          <p:nvPr>
            <p:ph type="title"/>
          </p:nvPr>
        </p:nvSpPr>
        <p:spPr>
          <a:xfrm>
            <a:off x="581193" y="4693389"/>
            <a:ext cx="11029616" cy="566738"/>
          </a:xfrm>
        </p:spPr>
        <p:txBody>
          <a:bodyPr rtlCol="0" anchor="b">
            <a:normAutofit/>
          </a:bodyPr>
          <a:lstStyle>
            <a:lvl1pPr algn="l">
              <a:defRPr sz="2400" b="1">
                <a:solidFill>
                  <a:schemeClr val="tx1">
                    <a:lumMod val="75000"/>
                    <a:lumOff val="25000"/>
                  </a:schemeClr>
                </a:solidFill>
              </a:defRPr>
            </a:lvl1pPr>
          </a:lstStyle>
          <a:p>
            <a:pPr rtl="0"/>
            <a:r>
              <a:rPr lang="zh-CN" altLang="en-US"/>
              <a:t>单击此处编辑母版标题样式</a:t>
            </a:r>
            <a:endParaRPr lang="en-US" dirty="0"/>
          </a:p>
        </p:txBody>
      </p:sp>
      <p:sp>
        <p:nvSpPr>
          <p:cNvPr id="3" name="图片占位符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a:t>单击图标添加图片</a:t>
            </a:r>
            <a:endParaRPr lang="en-US" dirty="0"/>
          </a:p>
        </p:txBody>
      </p:sp>
      <p:sp>
        <p:nvSpPr>
          <p:cNvPr id="4" name="文本占位符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5" name="日期占位符 4"/>
          <p:cNvSpPr>
            <a:spLocks noGrp="1"/>
          </p:cNvSpPr>
          <p:nvPr>
            <p:ph type="dt" sz="half" idx="10"/>
          </p:nvPr>
        </p:nvSpPr>
        <p:spPr/>
        <p:txBody>
          <a:bodyPr rtlCol="0"/>
          <a:lstStyle/>
          <a:p>
            <a:pPr rtl="0"/>
            <a:fld id="{D4D22F12-409A-40D9-8774-D34C978752A7}" type="datetime1">
              <a:rPr lang="zh-CN" altLang="en-US" smtClean="0"/>
              <a:t>2021/6/16</a:t>
            </a:fld>
            <a:endParaRPr lang="en-US" dirty="0"/>
          </a:p>
        </p:txBody>
      </p:sp>
      <p:sp>
        <p:nvSpPr>
          <p:cNvPr id="6" name="页脚占位符 5"/>
          <p:cNvSpPr>
            <a:spLocks noGrp="1"/>
          </p:cNvSpPr>
          <p:nvPr>
            <p:ph type="ftr" sz="quarter" idx="11"/>
          </p:nvPr>
        </p:nvSpPr>
        <p:spPr/>
        <p:txBody>
          <a:bodyPr rtlCol="0"/>
          <a:lstStyle/>
          <a:p>
            <a:pPr algn="l"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zh-cn" dirty="0"/>
              <a:t>单击此处编辑母版标题样式</a:t>
            </a:r>
            <a:endParaRPr lang="en-US" dirty="0"/>
          </a:p>
        </p:txBody>
      </p:sp>
      <p:sp>
        <p:nvSpPr>
          <p:cNvPr id="3" name="文本占位符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endParaRPr lang="en-US" dirty="0"/>
          </a:p>
        </p:txBody>
      </p:sp>
      <p:sp>
        <p:nvSpPr>
          <p:cNvPr id="4" name="日期占位符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4400FF2F-BAC0-4F33-9E13-F8F6FA55A14D}" type="datetime1">
              <a:rPr lang="zh-CN" altLang="en-US" smtClean="0"/>
              <a:t>2021/6/16</a:t>
            </a:fld>
            <a:endParaRPr lang="en-US" dirty="0"/>
          </a:p>
        </p:txBody>
      </p:sp>
      <p:sp>
        <p:nvSpPr>
          <p:cNvPr id="5" name="页脚占位符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幻灯片编号占位符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3A98EE3D-8CD1-4C3F-BD1C-C98C9596463C}" type="slidenum">
              <a:rPr lang="en-US" smtClean="0"/>
              <a:pPr/>
              <a:t>‹#›</a:t>
            </a:fld>
            <a:endParaRPr lang="en-US" dirty="0"/>
          </a:p>
        </p:txBody>
      </p:sp>
      <p:sp>
        <p:nvSpPr>
          <p:cNvPr id="9" name="矩形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长方形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矩形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长方形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标题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zh-CN" altLang="en-US" dirty="0"/>
              <a:t>空间认知的三种类型 </a:t>
            </a:r>
            <a:br>
              <a:rPr lang="en-US" altLang="zh-CN" dirty="0"/>
            </a:br>
            <a:r>
              <a:rPr lang="en-US" altLang="zh-CN" dirty="0"/>
              <a:t>THREE KINDS OF SPATIAL COGNITION</a:t>
            </a:r>
            <a:endParaRPr lang="zh-cn" dirty="0"/>
          </a:p>
        </p:txBody>
      </p:sp>
      <p:sp>
        <p:nvSpPr>
          <p:cNvPr id="3" name="副标题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en-US" altLang="zh-CN" dirty="0"/>
              <a:t>NORA S. NEWCOMBE, 2018</a:t>
            </a:r>
          </a:p>
          <a:p>
            <a:pPr rtl="0"/>
            <a:endParaRPr lang="zh-cn" dirty="0"/>
          </a:p>
        </p:txBody>
      </p:sp>
      <p:sp>
        <p:nvSpPr>
          <p:cNvPr id="20" name="长方形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矩形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长方形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图片 5" descr="徽标特写&#10;&#10;已自动生成说明">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9" name="副标题 2">
            <a:extLst>
              <a:ext uri="{FF2B5EF4-FFF2-40B4-BE49-F238E27FC236}">
                <a16:creationId xmlns:a16="http://schemas.microsoft.com/office/drawing/2014/main" id="{65211938-8C3E-4CA6-BA06-D338B432935A}"/>
              </a:ext>
            </a:extLst>
          </p:cNvPr>
          <p:cNvSpPr txBox="1">
            <a:spLocks/>
          </p:cNvSpPr>
          <p:nvPr/>
        </p:nvSpPr>
        <p:spPr>
          <a:xfrm>
            <a:off x="581191" y="6400800"/>
            <a:ext cx="10993546" cy="468233"/>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icrosoft YaHei UI" panose="020B0503020204020204" pitchFamily="34" charset="-122"/>
                <a:ea typeface="Microsoft YaHei UI" panose="020B0503020204020204" pitchFamily="34" charset="-122"/>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icrosoft YaHei UI" panose="020B0503020204020204" pitchFamily="34" charset="-122"/>
                <a:ea typeface="Microsoft YaHei UI" panose="020B0503020204020204" pitchFamily="34" charset="-122"/>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Microsoft YaHei UI" panose="020B0503020204020204" pitchFamily="34" charset="-122"/>
                <a:ea typeface="Microsoft YaHei UI" panose="020B0503020204020204" pitchFamily="34" charset="-122"/>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icrosoft YaHei UI" panose="020B0503020204020204" pitchFamily="34" charset="-122"/>
                <a:ea typeface="Microsoft YaHei UI" panose="020B0503020204020204" pitchFamily="34" charset="-122"/>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icrosoft YaHei UI" panose="020B0503020204020204" pitchFamily="34" charset="-122"/>
                <a:ea typeface="Microsoft YaHei UI" panose="020B0503020204020204" pitchFamily="34" charset="-122"/>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zh-CN" altLang="en-US" dirty="0"/>
              <a:t>报告：吴明哗，</a:t>
            </a:r>
            <a:r>
              <a:rPr lang="en-US" altLang="zh-CN" dirty="0"/>
              <a:t>2021/6/17</a:t>
            </a:r>
          </a:p>
          <a:p>
            <a:endParaRPr lang="zh-cn" dirty="0"/>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D3B7A-22CF-4A84-A3ED-019DD9841450}"/>
              </a:ext>
            </a:extLst>
          </p:cNvPr>
          <p:cNvSpPr>
            <a:spLocks noGrp="1"/>
          </p:cNvSpPr>
          <p:nvPr>
            <p:ph type="title"/>
          </p:nvPr>
        </p:nvSpPr>
        <p:spPr/>
        <p:txBody>
          <a:bodyPr/>
          <a:lstStyle/>
          <a:p>
            <a:r>
              <a:rPr lang="en-US" altLang="zh-CN" sz="1800" b="1" dirty="0">
                <a:solidFill>
                  <a:srgbClr val="231F20"/>
                </a:solidFill>
                <a:effectLst/>
                <a:latin typeface="TimesLTStd-Bold"/>
              </a:rPr>
              <a:t>A NEW TYPOLOGY</a:t>
            </a:r>
            <a:br>
              <a:rPr lang="en-US" altLang="zh-CN" sz="1800" b="1" dirty="0">
                <a:solidFill>
                  <a:srgbClr val="231F20"/>
                </a:solidFill>
                <a:effectLst/>
                <a:latin typeface="TimesLTStd-Bold"/>
              </a:rPr>
            </a:br>
            <a:r>
              <a:rPr lang="zh-CN" altLang="en-US" sz="1800" b="1" dirty="0">
                <a:solidFill>
                  <a:srgbClr val="231F20"/>
                </a:solidFill>
                <a:effectLst/>
                <a:latin typeface="TimesLTStd-Bold"/>
              </a:rPr>
              <a:t>新的分类体系</a:t>
            </a:r>
            <a:endParaRPr lang="zh-CN" altLang="en-US" dirty="0"/>
          </a:p>
        </p:txBody>
      </p:sp>
      <p:sp>
        <p:nvSpPr>
          <p:cNvPr id="3" name="内容占位符 2">
            <a:extLst>
              <a:ext uri="{FF2B5EF4-FFF2-40B4-BE49-F238E27FC236}">
                <a16:creationId xmlns:a16="http://schemas.microsoft.com/office/drawing/2014/main" id="{5FCD9E65-6A5E-49B8-BB4E-A25C100DA921}"/>
              </a:ext>
            </a:extLst>
          </p:cNvPr>
          <p:cNvSpPr>
            <a:spLocks noGrp="1"/>
          </p:cNvSpPr>
          <p:nvPr>
            <p:ph idx="1"/>
          </p:nvPr>
        </p:nvSpPr>
        <p:spPr/>
        <p:txBody>
          <a:bodyPr numCol="2"/>
          <a:lstStyle/>
          <a:p>
            <a:r>
              <a:rPr lang="zh-CN" altLang="en-US" dirty="0"/>
              <a:t>导航和对象操纵的区别：</a:t>
            </a:r>
            <a:endParaRPr lang="en-US" altLang="zh-CN" dirty="0"/>
          </a:p>
          <a:p>
            <a:r>
              <a:rPr lang="zh-CN" altLang="en-US" dirty="0"/>
              <a:t>内部编码和外部编码</a:t>
            </a:r>
            <a:endParaRPr lang="en-US" altLang="zh-CN" dirty="0"/>
          </a:p>
          <a:p>
            <a:pPr lvl="1"/>
            <a:r>
              <a:rPr lang="zh-CN" altLang="en-US" dirty="0"/>
              <a:t>对象之间的外部空间关系</a:t>
            </a:r>
            <a:endParaRPr lang="en-US" altLang="zh-CN" dirty="0"/>
          </a:p>
          <a:p>
            <a:pPr lvl="1"/>
            <a:r>
              <a:rPr lang="zh-CN" altLang="en-US" dirty="0"/>
              <a:t>对象内部空间结构</a:t>
            </a:r>
            <a:endParaRPr lang="en-US" altLang="zh-CN" dirty="0"/>
          </a:p>
          <a:p>
            <a:pPr marL="324000" lvl="1" indent="0">
              <a:buNone/>
            </a:pPr>
            <a:endParaRPr lang="en-US" altLang="zh-CN" dirty="0"/>
          </a:p>
          <a:p>
            <a:r>
              <a:rPr lang="zh-CN" altLang="en-US" dirty="0"/>
              <a:t>静态思维和动态思维</a:t>
            </a:r>
            <a:endParaRPr lang="en-US" altLang="zh-CN" dirty="0"/>
          </a:p>
          <a:p>
            <a:pPr lvl="1"/>
            <a:r>
              <a:rPr lang="zh-CN" altLang="en-US" dirty="0"/>
              <a:t>静态编码是动态转化的前提</a:t>
            </a:r>
            <a:endParaRPr lang="en-US" altLang="zh-CN" dirty="0"/>
          </a:p>
          <a:p>
            <a:pPr lvl="1"/>
            <a:r>
              <a:rPr lang="zh-CN" altLang="en-US" dirty="0"/>
              <a:t>但反之不成立</a:t>
            </a:r>
            <a:endParaRPr lang="en-US" altLang="zh-CN" dirty="0"/>
          </a:p>
          <a:p>
            <a:endParaRPr lang="zh-CN" altLang="en-US" dirty="0"/>
          </a:p>
        </p:txBody>
      </p:sp>
      <p:sp>
        <p:nvSpPr>
          <p:cNvPr id="4" name="日期占位符 3">
            <a:extLst>
              <a:ext uri="{FF2B5EF4-FFF2-40B4-BE49-F238E27FC236}">
                <a16:creationId xmlns:a16="http://schemas.microsoft.com/office/drawing/2014/main" id="{A5035C6B-C522-4F85-89A4-3AACF2D40F82}"/>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pic>
        <p:nvPicPr>
          <p:cNvPr id="7" name="图片 6">
            <a:extLst>
              <a:ext uri="{FF2B5EF4-FFF2-40B4-BE49-F238E27FC236}">
                <a16:creationId xmlns:a16="http://schemas.microsoft.com/office/drawing/2014/main" id="{570C222F-A31E-47BB-87B8-66994B131C59}"/>
              </a:ext>
            </a:extLst>
          </p:cNvPr>
          <p:cNvPicPr>
            <a:picLocks noChangeAspect="1"/>
          </p:cNvPicPr>
          <p:nvPr/>
        </p:nvPicPr>
        <p:blipFill>
          <a:blip r:embed="rId2"/>
          <a:stretch>
            <a:fillRect/>
          </a:stretch>
        </p:blipFill>
        <p:spPr>
          <a:xfrm>
            <a:off x="5151243" y="2429319"/>
            <a:ext cx="6105525" cy="3457575"/>
          </a:xfrm>
          <a:prstGeom prst="rect">
            <a:avLst/>
          </a:prstGeom>
        </p:spPr>
      </p:pic>
    </p:spTree>
    <p:extLst>
      <p:ext uri="{BB962C8B-B14F-4D97-AF65-F5344CB8AC3E}">
        <p14:creationId xmlns:p14="http://schemas.microsoft.com/office/powerpoint/2010/main" val="78645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76FD0F-1865-4364-8FFC-2ECD0581DDE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1875406-43F3-48F5-A5D2-181AAE90E790}"/>
              </a:ext>
            </a:extLst>
          </p:cNvPr>
          <p:cNvSpPr>
            <a:spLocks noGrp="1"/>
          </p:cNvSpPr>
          <p:nvPr>
            <p:ph idx="1"/>
          </p:nvPr>
        </p:nvSpPr>
        <p:spPr/>
        <p:txBody>
          <a:bodyPr/>
          <a:lstStyle/>
          <a:p>
            <a:r>
              <a:rPr lang="zh-CN" altLang="en-US" dirty="0"/>
              <a:t>心理旋转实验：</a:t>
            </a:r>
            <a:endParaRPr lang="en-US" altLang="zh-CN" dirty="0"/>
          </a:p>
          <a:p>
            <a:pPr>
              <a:lnSpc>
                <a:spcPct val="150000"/>
              </a:lnSpc>
              <a:spcBef>
                <a:spcPts val="0"/>
              </a:spcBef>
              <a:spcAft>
                <a:spcPts val="0"/>
              </a:spcAft>
            </a:pPr>
            <a:r>
              <a:rPr lang="en-US" altLang="zh-CN" sz="1600" dirty="0">
                <a:solidFill>
                  <a:srgbClr val="333333"/>
                </a:solidFill>
                <a:effectLst/>
                <a:latin typeface="宋体" panose="02010600030101010101" pitchFamily="2" charset="-122"/>
                <a:ea typeface="宋体" panose="02010600030101010101" pitchFamily="2" charset="-122"/>
              </a:rPr>
              <a:t>Shepard</a:t>
            </a:r>
            <a:r>
              <a:rPr lang="zh-CN" altLang="en-US" sz="1600" dirty="0">
                <a:solidFill>
                  <a:srgbClr val="333333"/>
                </a:solidFill>
                <a:effectLst/>
                <a:latin typeface="宋体" panose="02010600030101010101" pitchFamily="2" charset="-122"/>
                <a:ea typeface="宋体" panose="02010600030101010101" pitchFamily="2" charset="-122"/>
              </a:rPr>
              <a:t>等人</a:t>
            </a:r>
            <a:r>
              <a:rPr lang="en-US" altLang="zh-CN" sz="1600" dirty="0">
                <a:solidFill>
                  <a:srgbClr val="333333"/>
                </a:solidFill>
                <a:effectLst/>
                <a:latin typeface="宋体" panose="02010600030101010101" pitchFamily="2" charset="-122"/>
                <a:ea typeface="宋体" panose="02010600030101010101" pitchFamily="2" charset="-122"/>
              </a:rPr>
              <a:t>(1971)</a:t>
            </a:r>
            <a:r>
              <a:rPr lang="zh-CN" altLang="en-US" sz="1600" dirty="0">
                <a:solidFill>
                  <a:srgbClr val="333333"/>
                </a:solidFill>
                <a:effectLst/>
                <a:latin typeface="宋体" panose="02010600030101010101" pitchFamily="2" charset="-122"/>
                <a:ea typeface="宋体" panose="02010600030101010101" pitchFamily="2" charset="-122"/>
              </a:rPr>
              <a:t>的实验发现，当要求被试者比较两张图片，判断它们是否代表同一物体的不同方面或两个不同的物体时，大多数被试者要在头脑中想像将两个物体调转到同一方向才能进行比较是否相同，而且意象在头脑中旋转的角度越大，作出判断的反应时越长。</a:t>
            </a:r>
            <a:endParaRPr lang="en-US" altLang="zh-CN" sz="1600" dirty="0">
              <a:solidFill>
                <a:srgbClr val="333333"/>
              </a:solidFill>
              <a:effectLst/>
              <a:latin typeface="宋体" panose="02010600030101010101" pitchFamily="2" charset="-122"/>
              <a:ea typeface="宋体" panose="02010600030101010101" pitchFamily="2" charset="-122"/>
            </a:endParaRPr>
          </a:p>
          <a:p>
            <a:pPr>
              <a:lnSpc>
                <a:spcPct val="150000"/>
              </a:lnSpc>
              <a:spcBef>
                <a:spcPts val="0"/>
              </a:spcBef>
              <a:spcAft>
                <a:spcPts val="0"/>
              </a:spcAft>
            </a:pPr>
            <a:endParaRPr lang="en-US" altLang="zh-CN" sz="1600" dirty="0">
              <a:solidFill>
                <a:srgbClr val="333333"/>
              </a:solidFill>
              <a:effectLst/>
              <a:latin typeface="宋体" panose="02010600030101010101" pitchFamily="2" charset="-122"/>
              <a:ea typeface="宋体" panose="02010600030101010101" pitchFamily="2" charset="-122"/>
            </a:endParaRPr>
          </a:p>
          <a:p>
            <a:pPr>
              <a:lnSpc>
                <a:spcPct val="150000"/>
              </a:lnSpc>
              <a:spcBef>
                <a:spcPts val="0"/>
              </a:spcBef>
              <a:spcAft>
                <a:spcPts val="0"/>
              </a:spcAft>
            </a:pPr>
            <a:r>
              <a:rPr lang="zh-CN" altLang="en-US" sz="1600" dirty="0">
                <a:solidFill>
                  <a:srgbClr val="494949"/>
                </a:solidFill>
                <a:effectLst/>
                <a:latin typeface="宋体" panose="02010600030101010101" pitchFamily="2" charset="-122"/>
                <a:ea typeface="宋体" panose="02010600030101010101" pitchFamily="2" charset="-122"/>
              </a:rPr>
              <a:t>将心理旋转这一动态过程表达成旋转角度和反应时间之间的函数关系，</a:t>
            </a:r>
            <a:r>
              <a:rPr lang="en-US" altLang="zh-CN" sz="1600" dirty="0">
                <a:solidFill>
                  <a:srgbClr val="494949"/>
                </a:solidFill>
                <a:effectLst/>
                <a:latin typeface="宋体" panose="02010600030101010101" pitchFamily="2" charset="-122"/>
                <a:ea typeface="宋体" panose="02010600030101010101" pitchFamily="2" charset="-122"/>
              </a:rPr>
              <a:t>Y</a:t>
            </a:r>
            <a:r>
              <a:rPr lang="zh-CN" altLang="en-US" sz="1600" dirty="0">
                <a:solidFill>
                  <a:srgbClr val="494949"/>
                </a:solidFill>
                <a:effectLst/>
                <a:latin typeface="宋体" panose="02010600030101010101" pitchFamily="2" charset="-122"/>
                <a:ea typeface="宋体" panose="02010600030101010101" pitchFamily="2" charset="-122"/>
              </a:rPr>
              <a:t>轴上的截距表示编码和决策时间</a:t>
            </a:r>
          </a:p>
          <a:p>
            <a:pPr>
              <a:lnSpc>
                <a:spcPct val="150000"/>
              </a:lnSpc>
              <a:spcBef>
                <a:spcPts val="0"/>
              </a:spcBef>
              <a:spcAft>
                <a:spcPts val="0"/>
              </a:spcAft>
            </a:pPr>
            <a:endParaRPr lang="zh-CN" altLang="en-US" sz="1600" dirty="0">
              <a:solidFill>
                <a:srgbClr val="494949"/>
              </a:solidFill>
              <a:effectLst/>
              <a:latin typeface="宋体" panose="02010600030101010101" pitchFamily="2" charset="-122"/>
              <a:ea typeface="宋体"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3F2F5925-1B65-4E6A-A944-2526CC391909}"/>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spTree>
    <p:extLst>
      <p:ext uri="{BB962C8B-B14F-4D97-AF65-F5344CB8AC3E}">
        <p14:creationId xmlns:p14="http://schemas.microsoft.com/office/powerpoint/2010/main" val="19706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98454D-5DC7-4681-9DAC-B02E39A66183}"/>
              </a:ext>
            </a:extLst>
          </p:cNvPr>
          <p:cNvSpPr>
            <a:spLocks noGrp="1"/>
          </p:cNvSpPr>
          <p:nvPr>
            <p:ph type="title"/>
          </p:nvPr>
        </p:nvSpPr>
        <p:spPr/>
        <p:txBody>
          <a:bodyPr/>
          <a:lstStyle/>
          <a:p>
            <a:r>
              <a:rPr lang="zh-CN" altLang="en-US" dirty="0"/>
              <a:t>分类的依据</a:t>
            </a:r>
          </a:p>
        </p:txBody>
      </p:sp>
      <p:sp>
        <p:nvSpPr>
          <p:cNvPr id="3" name="内容占位符 2">
            <a:extLst>
              <a:ext uri="{FF2B5EF4-FFF2-40B4-BE49-F238E27FC236}">
                <a16:creationId xmlns:a16="http://schemas.microsoft.com/office/drawing/2014/main" id="{160EF2E5-B88E-4203-BCA9-6CF613768ECD}"/>
              </a:ext>
            </a:extLst>
          </p:cNvPr>
          <p:cNvSpPr>
            <a:spLocks noGrp="1"/>
          </p:cNvSpPr>
          <p:nvPr>
            <p:ph idx="1"/>
          </p:nvPr>
        </p:nvSpPr>
        <p:spPr/>
        <p:txBody>
          <a:bodyPr>
            <a:normAutofit fontScale="85000" lnSpcReduction="10000"/>
          </a:bodyPr>
          <a:lstStyle/>
          <a:p>
            <a:endParaRPr lang="en-US" altLang="zh-CN" dirty="0"/>
          </a:p>
          <a:p>
            <a:r>
              <a:rPr lang="zh-CN" altLang="en-US" dirty="0"/>
              <a:t>进化角度：</a:t>
            </a:r>
            <a:r>
              <a:rPr lang="zh-CN" altLang="en-US" sz="1800" dirty="0">
                <a:solidFill>
                  <a:srgbClr val="494949"/>
                </a:solidFill>
              </a:rPr>
              <a:t>研究</a:t>
            </a:r>
            <a:r>
              <a:rPr lang="zh-CN" altLang="en-US" sz="1800" dirty="0">
                <a:solidFill>
                  <a:srgbClr val="494949"/>
                </a:solidFill>
                <a:effectLst/>
              </a:rPr>
              <a:t>进化和跨物种对比，有助于探究人类智能的结构</a:t>
            </a:r>
            <a:endParaRPr lang="en-US" altLang="zh-CN" dirty="0"/>
          </a:p>
          <a:p>
            <a:pPr>
              <a:spcBef>
                <a:spcPts val="0"/>
              </a:spcBef>
              <a:spcAft>
                <a:spcPts val="0"/>
              </a:spcAft>
            </a:pPr>
            <a:r>
              <a:rPr lang="zh-CN" altLang="en-US" dirty="0">
                <a:solidFill>
                  <a:srgbClr val="494949"/>
                </a:solidFill>
                <a:effectLst/>
                <a:latin typeface="宋体" panose="02010600030101010101" pitchFamily="2" charset="-122"/>
                <a:ea typeface="宋体" panose="02010600030101010101" pitchFamily="2" charset="-122"/>
              </a:rPr>
              <a:t>现状：这一研究现在很少，除了人类语言的物种特有性研究。进化心理学研究存在争议，可能服务于社会生物学猜想，比如基于生殖优势的伴侣选择和利他主义。</a:t>
            </a:r>
            <a:r>
              <a:rPr lang="zh-CN" altLang="en-US" dirty="0">
                <a:solidFill>
                  <a:srgbClr val="494949"/>
                </a:solidFill>
                <a:latin typeface="宋体" panose="02010600030101010101" pitchFamily="2" charset="-122"/>
                <a:ea typeface="宋体" panose="02010600030101010101" pitchFamily="2" charset="-122"/>
              </a:rPr>
              <a:t>随着更多非人类物种数据的收集，这一研究现状正在发生变化，包括田野研究和实验室研究（主要是小白鼠）</a:t>
            </a:r>
            <a:endParaRPr lang="en-US" altLang="zh-CN" dirty="0">
              <a:solidFill>
                <a:srgbClr val="494949"/>
              </a:solidFill>
              <a:latin typeface="宋体" panose="02010600030101010101" pitchFamily="2" charset="-122"/>
              <a:ea typeface="宋体" panose="02010600030101010101" pitchFamily="2" charset="-122"/>
            </a:endParaRPr>
          </a:p>
          <a:p>
            <a:pPr>
              <a:spcBef>
                <a:spcPts val="0"/>
              </a:spcBef>
              <a:spcAft>
                <a:spcPts val="0"/>
              </a:spcAft>
            </a:pPr>
            <a:endParaRPr lang="zh-CN" altLang="en-US" dirty="0">
              <a:solidFill>
                <a:srgbClr val="494949"/>
              </a:solidFill>
              <a:latin typeface="宋体" panose="02010600030101010101" pitchFamily="2" charset="-122"/>
              <a:ea typeface="宋体" panose="02010600030101010101" pitchFamily="2" charset="-122"/>
            </a:endParaRPr>
          </a:p>
          <a:p>
            <a:r>
              <a:rPr lang="zh-CN" altLang="en-US" b="1" dirty="0">
                <a:solidFill>
                  <a:srgbClr val="494949"/>
                </a:solidFill>
                <a:latin typeface="宋体" panose="02010600030101010101" pitchFamily="2" charset="-122"/>
                <a:ea typeface="宋体" panose="02010600030101010101" pitchFamily="2" charset="-122"/>
              </a:rPr>
              <a:t>导航</a:t>
            </a:r>
            <a:r>
              <a:rPr lang="zh-CN" altLang="en-US" dirty="0">
                <a:solidFill>
                  <a:srgbClr val="494949"/>
                </a:solidFill>
                <a:latin typeface="宋体" panose="02010600030101010101" pitchFamily="2" charset="-122"/>
                <a:ea typeface="宋体" panose="02010600030101010101" pitchFamily="2" charset="-122"/>
              </a:rPr>
              <a:t>：能动性物种的共性，为了生存必须掌握导航技能。大量研究涉及不同物种，包括昆虫（蚂蚁和蜜蜂）、鸟类，如信鸽和候鸟，以及各种哺乳动物，包括人类。</a:t>
            </a:r>
            <a:endParaRPr lang="en-US" altLang="zh-CN" dirty="0">
              <a:solidFill>
                <a:srgbClr val="494949"/>
              </a:solidFill>
              <a:latin typeface="宋体" panose="02010600030101010101" pitchFamily="2" charset="-122"/>
              <a:ea typeface="宋体" panose="02010600030101010101" pitchFamily="2" charset="-122"/>
            </a:endParaRPr>
          </a:p>
          <a:p>
            <a:r>
              <a:rPr lang="zh-CN" altLang="en-US" b="1" dirty="0">
                <a:solidFill>
                  <a:srgbClr val="494949"/>
                </a:solidFill>
                <a:latin typeface="宋体" panose="02010600030101010101" pitchFamily="2" charset="-122"/>
                <a:ea typeface="宋体" panose="02010600030101010101" pitchFamily="2" charset="-122"/>
              </a:rPr>
              <a:t>对象操纵</a:t>
            </a:r>
            <a:r>
              <a:rPr lang="zh-CN" altLang="en-US" dirty="0">
                <a:solidFill>
                  <a:srgbClr val="494949"/>
                </a:solidFill>
                <a:latin typeface="宋体" panose="02010600030101010101" pitchFamily="2" charset="-122"/>
                <a:ea typeface="宋体" panose="02010600030101010101" pitchFamily="2" charset="-122"/>
              </a:rPr>
              <a:t>：发明物体需要能够编码自然物体的结构，然后想象如何通过开裂、折叠、切割等方式来改变它们，以达到所期望的目的。</a:t>
            </a:r>
          </a:p>
          <a:p>
            <a:pPr marL="0" indent="0">
              <a:buNone/>
            </a:pPr>
            <a:r>
              <a:rPr lang="en-US" altLang="zh-CN" dirty="0">
                <a:solidFill>
                  <a:srgbClr val="494949"/>
                </a:solidFill>
                <a:latin typeface="宋体" panose="02010600030101010101" pitchFamily="2" charset="-122"/>
                <a:ea typeface="宋体" panose="02010600030101010101" pitchFamily="2" charset="-122"/>
              </a:rPr>
              <a:t>	</a:t>
            </a:r>
            <a:r>
              <a:rPr lang="zh-CN" altLang="en-US" dirty="0">
                <a:solidFill>
                  <a:srgbClr val="494949"/>
                </a:solidFill>
                <a:effectLst/>
                <a:latin typeface="宋体" panose="02010600030101010101" pitchFamily="2" charset="-122"/>
                <a:ea typeface="宋体" panose="02010600030101010101" pitchFamily="2" charset="-122"/>
              </a:rPr>
              <a:t>人类独特属性：发明和使用工具。成对的拇指和大脑皮层与神经网络的发展</a:t>
            </a:r>
          </a:p>
          <a:p>
            <a:pPr marL="0" indent="0">
              <a:buNone/>
            </a:pPr>
            <a:r>
              <a:rPr lang="en-US" altLang="zh-CN" dirty="0">
                <a:solidFill>
                  <a:srgbClr val="494949"/>
                </a:solidFill>
                <a:latin typeface="宋体" panose="02010600030101010101" pitchFamily="2" charset="-122"/>
                <a:ea typeface="宋体" panose="02010600030101010101" pitchFamily="2" charset="-122"/>
              </a:rPr>
              <a:t>	</a:t>
            </a:r>
            <a:r>
              <a:rPr lang="zh-CN" altLang="en-US" dirty="0">
                <a:solidFill>
                  <a:srgbClr val="494949"/>
                </a:solidFill>
                <a:latin typeface="宋体" panose="02010600030101010101" pitchFamily="2" charset="-122"/>
                <a:ea typeface="宋体" panose="02010600030101010101" pitchFamily="2" charset="-122"/>
              </a:rPr>
              <a:t>珊瑚猴和猕猴使用石头和木棍；鸟类的喙</a:t>
            </a:r>
          </a:p>
          <a:p>
            <a:r>
              <a:rPr lang="zh-CN" altLang="en-US" sz="1600" b="1" dirty="0">
                <a:solidFill>
                  <a:srgbClr val="494949"/>
                </a:solidFill>
                <a:latin typeface="宋体" panose="02010600030101010101" pitchFamily="2" charset="-122"/>
                <a:ea typeface="宋体" panose="02010600030101010101" pitchFamily="2" charset="-122"/>
              </a:rPr>
              <a:t>空间思维：</a:t>
            </a:r>
            <a:r>
              <a:rPr lang="zh-CN" altLang="en-US" sz="1600" dirty="0">
                <a:solidFill>
                  <a:srgbClr val="494949"/>
                </a:solidFill>
                <a:latin typeface="宋体" panose="02010600030101010101" pitchFamily="2" charset="-122"/>
                <a:ea typeface="宋体" panose="02010600030101010101" pitchFamily="2" charset="-122"/>
              </a:rPr>
              <a:t>人类特有</a:t>
            </a:r>
          </a:p>
          <a:p>
            <a:endParaRPr lang="zh-CN" altLang="en-US" dirty="0"/>
          </a:p>
        </p:txBody>
      </p:sp>
      <p:sp>
        <p:nvSpPr>
          <p:cNvPr id="4" name="日期占位符 3">
            <a:extLst>
              <a:ext uri="{FF2B5EF4-FFF2-40B4-BE49-F238E27FC236}">
                <a16:creationId xmlns:a16="http://schemas.microsoft.com/office/drawing/2014/main" id="{65FB1784-81AE-4338-8EAE-CB7AD50D1F35}"/>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spTree>
    <p:extLst>
      <p:ext uri="{BB962C8B-B14F-4D97-AF65-F5344CB8AC3E}">
        <p14:creationId xmlns:p14="http://schemas.microsoft.com/office/powerpoint/2010/main" val="262494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98454D-5DC7-4681-9DAC-B02E39A66183}"/>
              </a:ext>
            </a:extLst>
          </p:cNvPr>
          <p:cNvSpPr>
            <a:spLocks noGrp="1"/>
          </p:cNvSpPr>
          <p:nvPr>
            <p:ph type="title"/>
          </p:nvPr>
        </p:nvSpPr>
        <p:spPr/>
        <p:txBody>
          <a:bodyPr/>
          <a:lstStyle/>
          <a:p>
            <a:r>
              <a:rPr lang="zh-CN" altLang="en-US" dirty="0"/>
              <a:t>分类的依据</a:t>
            </a:r>
          </a:p>
        </p:txBody>
      </p:sp>
      <p:sp>
        <p:nvSpPr>
          <p:cNvPr id="3" name="内容占位符 2">
            <a:extLst>
              <a:ext uri="{FF2B5EF4-FFF2-40B4-BE49-F238E27FC236}">
                <a16:creationId xmlns:a16="http://schemas.microsoft.com/office/drawing/2014/main" id="{160EF2E5-B88E-4203-BCA9-6CF613768ECD}"/>
              </a:ext>
            </a:extLst>
          </p:cNvPr>
          <p:cNvSpPr>
            <a:spLocks noGrp="1"/>
          </p:cNvSpPr>
          <p:nvPr>
            <p:ph idx="1"/>
          </p:nvPr>
        </p:nvSpPr>
        <p:spPr>
          <a:xfrm>
            <a:off x="581192" y="2417646"/>
            <a:ext cx="11029615" cy="3634486"/>
          </a:xfrm>
        </p:spPr>
        <p:txBody>
          <a:bodyPr>
            <a:normAutofit lnSpcReduction="10000"/>
          </a:bodyPr>
          <a:lstStyle/>
          <a:p>
            <a:r>
              <a:rPr lang="zh-CN" altLang="en-US" dirty="0"/>
              <a:t>行为学角度：</a:t>
            </a:r>
            <a:endParaRPr lang="en-US" altLang="zh-CN" dirty="0"/>
          </a:p>
          <a:p>
            <a:pPr>
              <a:lnSpc>
                <a:spcPct val="120000"/>
              </a:lnSpc>
            </a:pPr>
            <a:r>
              <a:rPr lang="zh-CN" altLang="en-US" sz="1600" dirty="0">
                <a:latin typeface="宋体" panose="02010600030101010101" pitchFamily="2" charset="-122"/>
                <a:ea typeface="宋体" panose="02010600030101010101" pitchFamily="2" charset="-122"/>
              </a:rPr>
              <a:t>心理旋转任务，受</a:t>
            </a:r>
            <a:r>
              <a:rPr lang="en-US" altLang="zh-CN" sz="1600" dirty="0">
                <a:latin typeface="宋体" panose="02010600030101010101" pitchFamily="2" charset="-122"/>
                <a:ea typeface="宋体" panose="02010600030101010101" pitchFamily="2" charset="-122"/>
              </a:rPr>
              <a:t>Shepard</a:t>
            </a:r>
            <a:r>
              <a:rPr lang="zh-CN" altLang="en-US" sz="1600" dirty="0">
                <a:latin typeface="宋体" panose="02010600030101010101" pitchFamily="2" charset="-122"/>
                <a:ea typeface="宋体" panose="02010600030101010101" pitchFamily="2" charset="-122"/>
              </a:rPr>
              <a:t>实验影响；视角转换任务：受</a:t>
            </a:r>
            <a:r>
              <a:rPr lang="en-US" altLang="zh-CN" sz="1600" dirty="0">
                <a:latin typeface="宋体" panose="02010600030101010101" pitchFamily="2" charset="-122"/>
                <a:ea typeface="宋体" panose="02010600030101010101" pitchFamily="2" charset="-122"/>
              </a:rPr>
              <a:t>Piaget</a:t>
            </a:r>
            <a:r>
              <a:rPr lang="zh-CN" altLang="en-US" sz="1600" dirty="0">
                <a:latin typeface="宋体" panose="02010600030101010101" pitchFamily="2" charset="-122"/>
                <a:ea typeface="宋体" panose="02010600030101010101" pitchFamily="2" charset="-122"/>
              </a:rPr>
              <a:t>三山实验影响</a:t>
            </a:r>
            <a:endParaRPr lang="en-US" altLang="zh-CN" sz="1600" dirty="0">
              <a:latin typeface="宋体" panose="02010600030101010101" pitchFamily="2" charset="-122"/>
              <a:ea typeface="宋体" panose="02010600030101010101" pitchFamily="2" charset="-122"/>
            </a:endParaRPr>
          </a:p>
          <a:p>
            <a:pPr>
              <a:lnSpc>
                <a:spcPct val="120000"/>
              </a:lnSpc>
            </a:pPr>
            <a:r>
              <a:rPr lang="zh-CN" altLang="en-US" sz="1600" dirty="0">
                <a:latin typeface="宋体" panose="02010600030101010101" pitchFamily="2" charset="-122"/>
                <a:ea typeface="宋体" panose="02010600030101010101" pitchFamily="2" charset="-122"/>
              </a:rPr>
              <a:t>面对同一对象，两个任务表现出来的难易程度不同。</a:t>
            </a:r>
            <a:endParaRPr lang="en-US" altLang="zh-CN" sz="1600" dirty="0">
              <a:latin typeface="宋体" panose="02010600030101010101" pitchFamily="2" charset="-122"/>
              <a:ea typeface="宋体" panose="02010600030101010101" pitchFamily="2" charset="-122"/>
            </a:endParaRPr>
          </a:p>
          <a:p>
            <a:pPr>
              <a:lnSpc>
                <a:spcPct val="120000"/>
              </a:lnSpc>
            </a:pPr>
            <a:r>
              <a:rPr lang="zh-CN" altLang="en-US" sz="1600" dirty="0">
                <a:latin typeface="宋体" panose="02010600030101010101" pitchFamily="2" charset="-122"/>
                <a:ea typeface="宋体" panose="02010600030101010101" pitchFamily="2" charset="-122"/>
              </a:rPr>
              <a:t>心理旋转</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对象操纵；视角转换</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导航</a:t>
            </a:r>
            <a:endParaRPr lang="en-US" altLang="zh-CN" sz="1600" dirty="0">
              <a:latin typeface="宋体" panose="02010600030101010101" pitchFamily="2" charset="-122"/>
              <a:ea typeface="宋体" panose="02010600030101010101" pitchFamily="2" charset="-122"/>
            </a:endParaRPr>
          </a:p>
          <a:p>
            <a:pPr>
              <a:lnSpc>
                <a:spcPct val="120000"/>
              </a:lnSpc>
            </a:pPr>
            <a:endParaRPr lang="en-US" altLang="zh-CN" sz="1600" dirty="0">
              <a:latin typeface="宋体" panose="02010600030101010101" pitchFamily="2" charset="-122"/>
              <a:ea typeface="宋体" panose="02010600030101010101" pitchFamily="2" charset="-122"/>
            </a:endParaRPr>
          </a:p>
          <a:p>
            <a:pPr>
              <a:lnSpc>
                <a:spcPct val="120000"/>
              </a:lnSpc>
            </a:pPr>
            <a:r>
              <a:rPr lang="zh-CN" altLang="en-US" sz="1600" dirty="0">
                <a:latin typeface="宋体" panose="02010600030101010101" pitchFamily="2" charset="-122"/>
                <a:ea typeface="宋体" panose="02010600030101010101" pitchFamily="2" charset="-122"/>
              </a:rPr>
              <a:t>问题：规模不同。</a:t>
            </a:r>
            <a:endParaRPr lang="en-US" altLang="zh-CN" sz="1600" dirty="0">
              <a:latin typeface="宋体" panose="02010600030101010101" pitchFamily="2" charset="-122"/>
              <a:ea typeface="宋体" panose="02010600030101010101" pitchFamily="2" charset="-122"/>
            </a:endParaRPr>
          </a:p>
          <a:p>
            <a:pPr>
              <a:lnSpc>
                <a:spcPct val="120000"/>
              </a:lnSpc>
            </a:pPr>
            <a:r>
              <a:rPr lang="en-US" altLang="zh-CN" sz="1600" dirty="0">
                <a:latin typeface="宋体" panose="02010600030101010101" pitchFamily="2" charset="-122"/>
                <a:ea typeface="宋体" panose="02010600030101010101" pitchFamily="2" charset="-122"/>
              </a:rPr>
              <a:t>Montello (1993)</a:t>
            </a:r>
            <a:r>
              <a:rPr lang="zh-CN" altLang="en-US" sz="1600" dirty="0">
                <a:latin typeface="宋体" panose="02010600030101010101" pitchFamily="2" charset="-122"/>
                <a:ea typeface="宋体" panose="02010600030101010101" pitchFamily="2" charset="-122"/>
              </a:rPr>
              <a:t>空间四分：</a:t>
            </a:r>
            <a:endParaRPr lang="en-US" altLang="zh-CN" sz="1600" dirty="0">
              <a:latin typeface="宋体" panose="02010600030101010101" pitchFamily="2" charset="-122"/>
              <a:ea typeface="宋体" panose="02010600030101010101" pitchFamily="2" charset="-122"/>
            </a:endParaRPr>
          </a:p>
          <a:p>
            <a:pPr>
              <a:lnSpc>
                <a:spcPct val="120000"/>
              </a:lnSpc>
            </a:pPr>
            <a:r>
              <a:rPr lang="zh-CN" altLang="en-US" sz="1600" dirty="0">
                <a:latin typeface="宋体" panose="02010600030101010101" pitchFamily="2" charset="-122"/>
                <a:ea typeface="宋体" panose="02010600030101010101" pitchFamily="2" charset="-122"/>
              </a:rPr>
              <a:t>小尺度：</a:t>
            </a:r>
            <a:r>
              <a:rPr lang="en-US" altLang="zh-CN" sz="1600" dirty="0">
                <a:latin typeface="宋体" panose="02010600030101010101" pitchFamily="2" charset="-122"/>
                <a:ea typeface="宋体" panose="02010600030101010101" pitchFamily="2" charset="-122"/>
              </a:rPr>
              <a:t>figural</a:t>
            </a:r>
            <a:r>
              <a:rPr lang="zh-CN" altLang="en-US" sz="1600" dirty="0">
                <a:latin typeface="宋体" panose="02010600030101010101" pitchFamily="2" charset="-122"/>
                <a:ea typeface="宋体" panose="02010600030101010101" pitchFamily="2" charset="-122"/>
              </a:rPr>
              <a:t>（图形）</a:t>
            </a:r>
            <a:r>
              <a:rPr lang="en-US" altLang="zh-CN" sz="1600" dirty="0">
                <a:latin typeface="宋体" panose="02010600030101010101" pitchFamily="2" charset="-122"/>
                <a:ea typeface="宋体" panose="02010600030101010101" pitchFamily="2" charset="-122"/>
              </a:rPr>
              <a:t>, vista</a:t>
            </a:r>
            <a:r>
              <a:rPr lang="zh-CN" altLang="en-US" sz="1600" dirty="0">
                <a:latin typeface="宋体" panose="02010600030101010101" pitchFamily="2" charset="-122"/>
                <a:ea typeface="宋体" panose="02010600030101010101" pitchFamily="2" charset="-122"/>
              </a:rPr>
              <a:t>（远景）；大尺度：</a:t>
            </a:r>
            <a:r>
              <a:rPr lang="en-US" altLang="zh-CN" sz="1600" dirty="0">
                <a:latin typeface="宋体" panose="02010600030101010101" pitchFamily="2" charset="-122"/>
                <a:ea typeface="宋体" panose="02010600030101010101" pitchFamily="2" charset="-122"/>
              </a:rPr>
              <a:t>environmental</a:t>
            </a:r>
            <a:r>
              <a:rPr lang="zh-CN" altLang="en-US" sz="1600" dirty="0">
                <a:latin typeface="宋体" panose="02010600030101010101" pitchFamily="2" charset="-122"/>
                <a:ea typeface="宋体" panose="02010600030101010101" pitchFamily="2" charset="-122"/>
              </a:rPr>
              <a:t>（环境）</a:t>
            </a:r>
            <a:r>
              <a:rPr lang="en-US" altLang="zh-CN" sz="1600" dirty="0">
                <a:latin typeface="宋体" panose="02010600030101010101" pitchFamily="2" charset="-122"/>
                <a:ea typeface="宋体" panose="02010600030101010101" pitchFamily="2" charset="-122"/>
              </a:rPr>
              <a:t>, and geographical</a:t>
            </a:r>
            <a:r>
              <a:rPr lang="zh-CN" altLang="en-US" sz="1600" dirty="0">
                <a:latin typeface="宋体" panose="02010600030101010101" pitchFamily="2" charset="-122"/>
                <a:ea typeface="宋体" panose="02010600030101010101" pitchFamily="2" charset="-122"/>
              </a:rPr>
              <a:t>（地理）</a:t>
            </a:r>
            <a:endParaRPr lang="en-US" altLang="zh-CN" sz="1600" dirty="0">
              <a:latin typeface="宋体" panose="02010600030101010101" pitchFamily="2" charset="-122"/>
              <a:ea typeface="宋体" panose="02010600030101010101" pitchFamily="2" charset="-122"/>
            </a:endParaRPr>
          </a:p>
          <a:p>
            <a:pPr>
              <a:lnSpc>
                <a:spcPct val="120000"/>
              </a:lnSpc>
            </a:pPr>
            <a:r>
              <a:rPr lang="zh-CN" altLang="en-US" sz="1600" dirty="0">
                <a:latin typeface="宋体" panose="02010600030101010101" pitchFamily="2" charset="-122"/>
                <a:ea typeface="宋体" panose="02010600030101010101" pitchFamily="2" charset="-122"/>
              </a:rPr>
              <a:t>以上两个任务集中在</a:t>
            </a:r>
            <a:r>
              <a:rPr lang="en-US" altLang="zh-CN" sz="1600" dirty="0">
                <a:latin typeface="宋体" panose="02010600030101010101" pitchFamily="2" charset="-122"/>
                <a:ea typeface="宋体" panose="02010600030101010101" pitchFamily="2" charset="-122"/>
              </a:rPr>
              <a:t>vista</a:t>
            </a:r>
            <a:r>
              <a:rPr lang="zh-CN" altLang="en-US" sz="1600" dirty="0">
                <a:latin typeface="宋体" panose="02010600030101010101" pitchFamily="2" charset="-122"/>
                <a:ea typeface="宋体" panose="02010600030101010101" pitchFamily="2" charset="-122"/>
              </a:rPr>
              <a:t>。实际上，对象操纵</a:t>
            </a:r>
            <a:r>
              <a:rPr lang="en-US" altLang="zh-CN" sz="1600" dirty="0">
                <a:latin typeface="宋体" panose="02010600030101010101" pitchFamily="2" charset="-122"/>
                <a:ea typeface="宋体" panose="02010600030101010101" pitchFamily="2" charset="-122"/>
              </a:rPr>
              <a:t>——figural</a:t>
            </a:r>
            <a:r>
              <a:rPr lang="zh-CN" altLang="en-US" sz="1600" dirty="0">
                <a:latin typeface="宋体" panose="02010600030101010101" pitchFamily="2" charset="-122"/>
                <a:ea typeface="宋体" panose="02010600030101010101" pitchFamily="2" charset="-122"/>
              </a:rPr>
              <a:t>，导航</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大尺度（</a:t>
            </a:r>
            <a:r>
              <a:rPr lang="en-US" altLang="zh-CN" sz="1600" dirty="0">
                <a:latin typeface="宋体" panose="02010600030101010101" pitchFamily="2" charset="-122"/>
                <a:ea typeface="宋体" panose="02010600030101010101" pitchFamily="2" charset="-122"/>
              </a:rPr>
              <a:t>environmental &amp; geographical</a:t>
            </a:r>
            <a:r>
              <a:rPr lang="zh-CN" altLang="en-US" sz="1600" dirty="0">
                <a:latin typeface="宋体" panose="02010600030101010101" pitchFamily="2" charset="-122"/>
                <a:ea typeface="宋体" panose="02010600030101010101" pitchFamily="2" charset="-122"/>
              </a:rPr>
              <a:t>）</a:t>
            </a:r>
          </a:p>
          <a:p>
            <a:endParaRPr lang="zh-CN" altLang="en-US" dirty="0"/>
          </a:p>
        </p:txBody>
      </p:sp>
      <p:sp>
        <p:nvSpPr>
          <p:cNvPr id="4" name="日期占位符 3">
            <a:extLst>
              <a:ext uri="{FF2B5EF4-FFF2-40B4-BE49-F238E27FC236}">
                <a16:creationId xmlns:a16="http://schemas.microsoft.com/office/drawing/2014/main" id="{65FB1784-81AE-4338-8EAE-CB7AD50D1F35}"/>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spTree>
    <p:extLst>
      <p:ext uri="{BB962C8B-B14F-4D97-AF65-F5344CB8AC3E}">
        <p14:creationId xmlns:p14="http://schemas.microsoft.com/office/powerpoint/2010/main" val="1250745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98454D-5DC7-4681-9DAC-B02E39A66183}"/>
              </a:ext>
            </a:extLst>
          </p:cNvPr>
          <p:cNvSpPr>
            <a:spLocks noGrp="1"/>
          </p:cNvSpPr>
          <p:nvPr>
            <p:ph type="title"/>
          </p:nvPr>
        </p:nvSpPr>
        <p:spPr/>
        <p:txBody>
          <a:bodyPr/>
          <a:lstStyle/>
          <a:p>
            <a:r>
              <a:rPr lang="zh-CN" altLang="en-US" dirty="0"/>
              <a:t>分类的依据</a:t>
            </a:r>
          </a:p>
        </p:txBody>
      </p:sp>
      <p:sp>
        <p:nvSpPr>
          <p:cNvPr id="3" name="内容占位符 2">
            <a:extLst>
              <a:ext uri="{FF2B5EF4-FFF2-40B4-BE49-F238E27FC236}">
                <a16:creationId xmlns:a16="http://schemas.microsoft.com/office/drawing/2014/main" id="{160EF2E5-B88E-4203-BCA9-6CF613768ECD}"/>
              </a:ext>
            </a:extLst>
          </p:cNvPr>
          <p:cNvSpPr>
            <a:spLocks noGrp="1"/>
          </p:cNvSpPr>
          <p:nvPr>
            <p:ph idx="1"/>
          </p:nvPr>
        </p:nvSpPr>
        <p:spPr/>
        <p:txBody>
          <a:bodyPr/>
          <a:lstStyle/>
          <a:p>
            <a:r>
              <a:rPr lang="zh-CN" altLang="en-US" dirty="0"/>
              <a:t>神经基础：</a:t>
            </a:r>
            <a:endParaRPr lang="en-US" altLang="zh-CN" dirty="0"/>
          </a:p>
          <a:p>
            <a:r>
              <a:rPr lang="zh-CN" altLang="en-US" dirty="0">
                <a:latin typeface="宋体" panose="02010600030101010101" pitchFamily="2" charset="-122"/>
                <a:ea typeface="宋体" panose="02010600030101010101" pitchFamily="2" charset="-122"/>
              </a:rPr>
              <a:t>患有某种空间障碍的病人在其他方面表现正常。</a:t>
            </a:r>
            <a:endParaRPr lang="en-US" altLang="zh-CN" dirty="0">
              <a:latin typeface="宋体" panose="02010600030101010101" pitchFamily="2" charset="-122"/>
              <a:ea typeface="宋体" panose="02010600030101010101" pitchFamily="2" charset="-122"/>
            </a:endParaRPr>
          </a:p>
          <a:p>
            <a:pPr>
              <a:spcBef>
                <a:spcPts val="0"/>
              </a:spcBef>
              <a:spcAft>
                <a:spcPts val="0"/>
              </a:spcAft>
            </a:pPr>
            <a:endParaRPr lang="en-US" altLang="zh-CN" sz="1600" dirty="0">
              <a:latin typeface="宋体" panose="02010600030101010101" pitchFamily="2" charset="-122"/>
              <a:ea typeface="宋体" panose="02010600030101010101" pitchFamily="2" charset="-122"/>
            </a:endParaRPr>
          </a:p>
          <a:p>
            <a:pPr>
              <a:spcBef>
                <a:spcPts val="0"/>
              </a:spcBef>
              <a:spcAft>
                <a:spcPts val="0"/>
              </a:spcAft>
            </a:pPr>
            <a:r>
              <a:rPr lang="zh-CN" altLang="en-US" sz="1600" dirty="0">
                <a:latin typeface="宋体" panose="02010600030101010101" pitchFamily="2" charset="-122"/>
                <a:ea typeface="宋体" panose="02010600030101010101" pitchFamily="2" charset="-122"/>
              </a:rPr>
              <a:t>导航障碍细分：不同脑部损伤区域引发的问题，比如</a:t>
            </a:r>
            <a:r>
              <a:rPr lang="zh-CN" altLang="en-US" sz="1600" dirty="0">
                <a:solidFill>
                  <a:srgbClr val="494949"/>
                </a:solidFill>
                <a:effectLst/>
                <a:latin typeface="宋体" panose="02010600030101010101" pitchFamily="2" charset="-122"/>
                <a:ea typeface="宋体" panose="02010600030101010101" pitchFamily="2" charset="-122"/>
              </a:rPr>
              <a:t>相对于自己的物体位置表征问题，与后顶叶皮层（</a:t>
            </a:r>
            <a:r>
              <a:rPr lang="en-US" altLang="zh-CN" sz="1600" dirty="0">
                <a:solidFill>
                  <a:srgbClr val="231F20"/>
                </a:solidFill>
                <a:effectLst/>
                <a:latin typeface="宋体" panose="02010600030101010101" pitchFamily="2" charset="-122"/>
                <a:ea typeface="宋体" panose="02010600030101010101" pitchFamily="2" charset="-122"/>
              </a:rPr>
              <a:t>posterior parietal cortex, or PPC</a:t>
            </a:r>
            <a:r>
              <a:rPr lang="zh-CN" altLang="en-US" sz="1600" dirty="0">
                <a:solidFill>
                  <a:srgbClr val="231F20"/>
                </a:solidFill>
                <a:effectLst/>
                <a:latin typeface="宋体" panose="02010600030101010101" pitchFamily="2" charset="-122"/>
                <a:ea typeface="宋体" panose="02010600030101010101" pitchFamily="2" charset="-122"/>
              </a:rPr>
              <a:t>）的损伤有关；相对于其他位置的位置表征问题与后皮层（</a:t>
            </a:r>
            <a:r>
              <a:rPr lang="zh-CN" altLang="en-US" sz="1600" dirty="0">
                <a:solidFill>
                  <a:srgbClr val="494949"/>
                </a:solidFill>
                <a:effectLst/>
                <a:latin typeface="宋体" panose="02010600030101010101" pitchFamily="2" charset="-122"/>
                <a:ea typeface="宋体" panose="02010600030101010101" pitchFamily="2" charset="-122"/>
              </a:rPr>
              <a:t> </a:t>
            </a:r>
            <a:r>
              <a:rPr lang="en-US" altLang="zh-CN" sz="1600" dirty="0" err="1">
                <a:solidFill>
                  <a:srgbClr val="231F20"/>
                </a:solidFill>
                <a:effectLst/>
                <a:latin typeface="宋体" panose="02010600030101010101" pitchFamily="2" charset="-122"/>
                <a:ea typeface="宋体" panose="02010600030101010101" pitchFamily="2" charset="-122"/>
              </a:rPr>
              <a:t>retrosplenial</a:t>
            </a:r>
            <a:r>
              <a:rPr lang="en-US" altLang="zh-CN" sz="1600" dirty="0">
                <a:solidFill>
                  <a:srgbClr val="231F20"/>
                </a:solidFill>
                <a:effectLst/>
                <a:latin typeface="宋体" panose="02010600030101010101" pitchFamily="2" charset="-122"/>
                <a:ea typeface="宋体" panose="02010600030101010101" pitchFamily="2" charset="-122"/>
              </a:rPr>
              <a:t> cortex</a:t>
            </a:r>
            <a:r>
              <a:rPr lang="zh-CN" altLang="en-US" sz="1600" dirty="0">
                <a:solidFill>
                  <a:srgbClr val="231F20"/>
                </a:solidFill>
                <a:effectLst/>
                <a:latin typeface="宋体" panose="02010600030101010101" pitchFamily="2" charset="-122"/>
                <a:ea typeface="宋体" panose="02010600030101010101" pitchFamily="2" charset="-122"/>
              </a:rPr>
              <a:t>）有关</a:t>
            </a:r>
            <a:r>
              <a:rPr lang="zh-CN" altLang="en-US" sz="1600" dirty="0">
                <a:solidFill>
                  <a:srgbClr val="494949"/>
                </a:solidFill>
                <a:effectLst/>
                <a:latin typeface="宋体" panose="02010600030101010101" pitchFamily="2" charset="-122"/>
                <a:ea typeface="宋体" panose="02010600030101010101" pitchFamily="2" charset="-122"/>
              </a:rPr>
              <a:t>海马旁区域（</a:t>
            </a:r>
            <a:r>
              <a:rPr lang="en-US" altLang="zh-CN" sz="1600" dirty="0">
                <a:solidFill>
                  <a:srgbClr val="231F20"/>
                </a:solidFill>
                <a:effectLst/>
                <a:latin typeface="宋体" panose="02010600030101010101" pitchFamily="2" charset="-122"/>
                <a:ea typeface="宋体" panose="02010600030101010101" pitchFamily="2" charset="-122"/>
              </a:rPr>
              <a:t> </a:t>
            </a:r>
            <a:r>
              <a:rPr lang="en-US" altLang="zh-CN" sz="1600" dirty="0" err="1">
                <a:solidFill>
                  <a:srgbClr val="231F20"/>
                </a:solidFill>
                <a:effectLst/>
                <a:latin typeface="宋体" panose="02010600030101010101" pitchFamily="2" charset="-122"/>
                <a:ea typeface="宋体" panose="02010600030101010101" pitchFamily="2" charset="-122"/>
              </a:rPr>
              <a:t>parahippocampal</a:t>
            </a:r>
            <a:r>
              <a:rPr lang="en-US" altLang="zh-CN" sz="1600" dirty="0">
                <a:solidFill>
                  <a:srgbClr val="231F20"/>
                </a:solidFill>
                <a:effectLst/>
                <a:latin typeface="宋体" panose="02010600030101010101" pitchFamily="2" charset="-122"/>
                <a:ea typeface="宋体" panose="02010600030101010101" pitchFamily="2" charset="-122"/>
              </a:rPr>
              <a:t> region </a:t>
            </a:r>
            <a:r>
              <a:rPr lang="zh-CN" altLang="en-US" sz="1600" dirty="0">
                <a:solidFill>
                  <a:srgbClr val="494949"/>
                </a:solidFill>
                <a:effectLst/>
                <a:latin typeface="宋体" panose="02010600030101010101" pitchFamily="2" charset="-122"/>
                <a:ea typeface="宋体" panose="02010600030101010101" pitchFamily="2" charset="-122"/>
              </a:rPr>
              <a:t>）受损，导致对熟悉地标的识别能力差</a:t>
            </a:r>
            <a:r>
              <a:rPr lang="zh-CN" altLang="en-US" sz="1600" dirty="0">
                <a:solidFill>
                  <a:srgbClr val="231F20"/>
                </a:solidFill>
                <a:latin typeface="宋体" panose="02010600030101010101" pitchFamily="2" charset="-122"/>
                <a:ea typeface="宋体" panose="02010600030101010101" pitchFamily="2" charset="-122"/>
              </a:rPr>
              <a:t>；</a:t>
            </a:r>
            <a:r>
              <a:rPr lang="zh-CN" altLang="en-US" sz="1600" dirty="0">
                <a:solidFill>
                  <a:srgbClr val="231F20"/>
                </a:solidFill>
                <a:effectLst/>
                <a:latin typeface="宋体" panose="02010600030101010101" pitchFamily="2" charset="-122"/>
                <a:ea typeface="宋体" panose="02010600030101010101" pitchFamily="2" charset="-122"/>
              </a:rPr>
              <a:t>海马体受损导致的各种导航问题</a:t>
            </a:r>
            <a:endParaRPr lang="zh-CN" altLang="en-US" sz="1600" dirty="0">
              <a:solidFill>
                <a:srgbClr val="494949"/>
              </a:solidFill>
              <a:effectLst/>
              <a:latin typeface="宋体" panose="02010600030101010101" pitchFamily="2" charset="-122"/>
              <a:ea typeface="宋体" panose="02010600030101010101" pitchFamily="2" charset="-122"/>
            </a:endParaRPr>
          </a:p>
          <a:p>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对象结构编码障碍细分：</a:t>
            </a:r>
            <a:r>
              <a:rPr lang="zh-CN" altLang="en-US" sz="1600" dirty="0">
                <a:solidFill>
                  <a:srgbClr val="494949"/>
                </a:solidFill>
                <a:effectLst/>
                <a:latin typeface="宋体" panose="02010600030101010101" pitchFamily="2" charset="-122"/>
                <a:ea typeface="宋体" panose="02010600030101010101" pitchFamily="2" charset="-122"/>
              </a:rPr>
              <a:t>对象识别受损的失认症 ；视觉图像受损，空间图像正常；手部的心理旋转受损，外部对象的心理旋转正常</a:t>
            </a:r>
            <a:endParaRPr lang="zh-CN" altLang="en-US" sz="1600" dirty="0">
              <a:latin typeface="宋体" panose="02010600030101010101" pitchFamily="2" charset="-122"/>
              <a:ea typeface="宋体" panose="02010600030101010101" pitchFamily="2" charset="-122"/>
            </a:endParaRPr>
          </a:p>
        </p:txBody>
      </p:sp>
      <p:sp>
        <p:nvSpPr>
          <p:cNvPr id="4" name="日期占位符 3">
            <a:extLst>
              <a:ext uri="{FF2B5EF4-FFF2-40B4-BE49-F238E27FC236}">
                <a16:creationId xmlns:a16="http://schemas.microsoft.com/office/drawing/2014/main" id="{65FB1784-81AE-4338-8EAE-CB7AD50D1F35}"/>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spTree>
    <p:extLst>
      <p:ext uri="{BB962C8B-B14F-4D97-AF65-F5344CB8AC3E}">
        <p14:creationId xmlns:p14="http://schemas.microsoft.com/office/powerpoint/2010/main" val="121788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AD86B2-9D65-46E3-90AB-B2D3263EA4CE}"/>
              </a:ext>
            </a:extLst>
          </p:cNvPr>
          <p:cNvSpPr>
            <a:spLocks noGrp="1"/>
          </p:cNvSpPr>
          <p:nvPr>
            <p:ph type="title"/>
          </p:nvPr>
        </p:nvSpPr>
        <p:spPr/>
        <p:txBody>
          <a:bodyPr/>
          <a:lstStyle/>
          <a:p>
            <a:r>
              <a:rPr lang="en-US" altLang="zh-CN" dirty="0"/>
              <a:t>Navigation</a:t>
            </a:r>
            <a:br>
              <a:rPr lang="en-US" altLang="zh-CN" dirty="0"/>
            </a:br>
            <a:r>
              <a:rPr lang="zh-CN" altLang="en-US" dirty="0"/>
              <a:t>导航</a:t>
            </a:r>
          </a:p>
        </p:txBody>
      </p:sp>
      <p:sp>
        <p:nvSpPr>
          <p:cNvPr id="3" name="内容占位符 2">
            <a:extLst>
              <a:ext uri="{FF2B5EF4-FFF2-40B4-BE49-F238E27FC236}">
                <a16:creationId xmlns:a16="http://schemas.microsoft.com/office/drawing/2014/main" id="{43056A8A-51CE-484E-9200-CE6FE0C2193E}"/>
              </a:ext>
            </a:extLst>
          </p:cNvPr>
          <p:cNvSpPr>
            <a:spLocks noGrp="1"/>
          </p:cNvSpPr>
          <p:nvPr>
            <p:ph idx="1"/>
          </p:nvPr>
        </p:nvSpPr>
        <p:spPr/>
        <p:txBody>
          <a:bodyPr numCol="3"/>
          <a:lstStyle/>
          <a:p>
            <a:r>
              <a:rPr lang="zh-CN" altLang="en-US" dirty="0"/>
              <a:t>神经科学基础</a:t>
            </a:r>
            <a:endParaRPr lang="en-US" altLang="zh-CN" dirty="0"/>
          </a:p>
          <a:p>
            <a:r>
              <a:rPr lang="zh-CN" altLang="en-US" dirty="0">
                <a:latin typeface="宋体" panose="02010600030101010101" pitchFamily="2" charset="-122"/>
                <a:ea typeface="宋体" panose="02010600030101010101" pitchFamily="2" charset="-122"/>
              </a:rPr>
              <a:t>大脑中的</a:t>
            </a:r>
            <a:r>
              <a:rPr lang="en-US" altLang="zh-CN" dirty="0">
                <a:latin typeface="宋体" panose="02010600030101010101" pitchFamily="2" charset="-122"/>
                <a:ea typeface="宋体" panose="02010600030101010101" pitchFamily="2" charset="-122"/>
              </a:rPr>
              <a:t>GPS</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2014</a:t>
            </a:r>
            <a:r>
              <a:rPr lang="zh-CN" altLang="en-US" dirty="0">
                <a:latin typeface="宋体" panose="02010600030101010101" pitchFamily="2" charset="-122"/>
                <a:ea typeface="宋体" panose="02010600030101010101" pitchFamily="2" charset="-122"/>
              </a:rPr>
              <a:t>年诺贝尔生物学和医学奖）：</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位置细胞 </a:t>
            </a:r>
            <a:r>
              <a:rPr lang="en-US" altLang="zh-CN" dirty="0">
                <a:latin typeface="宋体" panose="02010600030101010101" pitchFamily="2" charset="-122"/>
                <a:ea typeface="宋体" panose="02010600030101010101" pitchFamily="2" charset="-122"/>
              </a:rPr>
              <a:t>1971 </a:t>
            </a:r>
            <a:r>
              <a:rPr lang="zh-CN" altLang="en-US" dirty="0">
                <a:latin typeface="宋体" panose="02010600030101010101" pitchFamily="2" charset="-122"/>
                <a:ea typeface="宋体" panose="02010600030101010101" pitchFamily="2" charset="-122"/>
              </a:rPr>
              <a:t>不同位置的激活</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网格细胞 </a:t>
            </a:r>
            <a:r>
              <a:rPr lang="en-US" altLang="zh-CN" dirty="0">
                <a:latin typeface="宋体" panose="02010600030101010101" pitchFamily="2" charset="-122"/>
                <a:ea typeface="宋体" panose="02010600030101010101" pitchFamily="2" charset="-122"/>
              </a:rPr>
              <a:t>2004 </a:t>
            </a:r>
            <a:r>
              <a:rPr lang="zh-CN" altLang="en-US" dirty="0">
                <a:latin typeface="宋体" panose="02010600030101010101" pitchFamily="2" charset="-122"/>
                <a:ea typeface="宋体" panose="02010600030101010101" pitchFamily="2" charset="-122"/>
              </a:rPr>
              <a:t>将位置和方向关联起来的坐标系</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其他细胞：方向细胞、边界细胞等</a:t>
            </a:r>
          </a:p>
        </p:txBody>
      </p:sp>
      <p:sp>
        <p:nvSpPr>
          <p:cNvPr id="4" name="日期占位符 3">
            <a:extLst>
              <a:ext uri="{FF2B5EF4-FFF2-40B4-BE49-F238E27FC236}">
                <a16:creationId xmlns:a16="http://schemas.microsoft.com/office/drawing/2014/main" id="{4F7036CD-57D8-4AD9-87A8-C390E73AD7C2}"/>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pic>
        <p:nvPicPr>
          <p:cNvPr id="6" name="图片 5">
            <a:extLst>
              <a:ext uri="{FF2B5EF4-FFF2-40B4-BE49-F238E27FC236}">
                <a16:creationId xmlns:a16="http://schemas.microsoft.com/office/drawing/2014/main" id="{B5B4D055-E443-4249-8472-B8E53633F5D3}"/>
              </a:ext>
            </a:extLst>
          </p:cNvPr>
          <p:cNvPicPr>
            <a:picLocks noChangeAspect="1"/>
          </p:cNvPicPr>
          <p:nvPr/>
        </p:nvPicPr>
        <p:blipFill>
          <a:blip r:embed="rId2"/>
          <a:stretch>
            <a:fillRect/>
          </a:stretch>
        </p:blipFill>
        <p:spPr>
          <a:xfrm>
            <a:off x="4936785" y="2339440"/>
            <a:ext cx="6953250" cy="3600450"/>
          </a:xfrm>
          <a:prstGeom prst="rect">
            <a:avLst/>
          </a:prstGeom>
        </p:spPr>
      </p:pic>
    </p:spTree>
    <p:extLst>
      <p:ext uri="{BB962C8B-B14F-4D97-AF65-F5344CB8AC3E}">
        <p14:creationId xmlns:p14="http://schemas.microsoft.com/office/powerpoint/2010/main" val="149639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D54BC8-2A6B-43D3-8E6D-B01DE7CD6FF2}"/>
              </a:ext>
            </a:extLst>
          </p:cNvPr>
          <p:cNvSpPr>
            <a:spLocks noGrp="1"/>
          </p:cNvSpPr>
          <p:nvPr>
            <p:ph type="title"/>
          </p:nvPr>
        </p:nvSpPr>
        <p:spPr/>
        <p:txBody>
          <a:bodyPr/>
          <a:lstStyle/>
          <a:p>
            <a:endParaRPr lang="zh-CN" altLang="en-US"/>
          </a:p>
        </p:txBody>
      </p:sp>
      <p:sp>
        <p:nvSpPr>
          <p:cNvPr id="4" name="日期占位符 3">
            <a:extLst>
              <a:ext uri="{FF2B5EF4-FFF2-40B4-BE49-F238E27FC236}">
                <a16:creationId xmlns:a16="http://schemas.microsoft.com/office/drawing/2014/main" id="{4BC27D2C-D5B3-42A6-86B7-995DA01D9533}"/>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pic>
        <p:nvPicPr>
          <p:cNvPr id="5124" name="Picture 4">
            <a:extLst>
              <a:ext uri="{FF2B5EF4-FFF2-40B4-BE49-F238E27FC236}">
                <a16:creationId xmlns:a16="http://schemas.microsoft.com/office/drawing/2014/main" id="{9870C2F8-AD31-4B33-9A12-EEEC123F3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448" y="2334509"/>
            <a:ext cx="5460463" cy="31812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E5AE73F-EB9B-4354-B96D-BF63BB2CEC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7503" y="2334508"/>
            <a:ext cx="5482105" cy="318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60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004F61-4481-4B39-B1FA-93DAC2C60C7E}"/>
              </a:ext>
            </a:extLst>
          </p:cNvPr>
          <p:cNvSpPr>
            <a:spLocks noGrp="1"/>
          </p:cNvSpPr>
          <p:nvPr>
            <p:ph type="title"/>
          </p:nvPr>
        </p:nvSpPr>
        <p:spPr/>
        <p:txBody>
          <a:bodyPr/>
          <a:lstStyle/>
          <a:p>
            <a:r>
              <a:rPr lang="en-US" altLang="zh-CN" dirty="0"/>
              <a:t>Navigation</a:t>
            </a:r>
            <a:br>
              <a:rPr lang="en-US" altLang="zh-CN" dirty="0"/>
            </a:br>
            <a:r>
              <a:rPr lang="zh-CN" altLang="en-US" dirty="0"/>
              <a:t>导航</a:t>
            </a:r>
          </a:p>
        </p:txBody>
      </p:sp>
      <p:sp>
        <p:nvSpPr>
          <p:cNvPr id="3" name="内容占位符 2">
            <a:extLst>
              <a:ext uri="{FF2B5EF4-FFF2-40B4-BE49-F238E27FC236}">
                <a16:creationId xmlns:a16="http://schemas.microsoft.com/office/drawing/2014/main" id="{1777CCA9-47E5-4EEA-8C44-268071878629}"/>
              </a:ext>
            </a:extLst>
          </p:cNvPr>
          <p:cNvSpPr>
            <a:spLocks noGrp="1"/>
          </p:cNvSpPr>
          <p:nvPr>
            <p:ph sz="half" idx="1"/>
          </p:nvPr>
        </p:nvSpPr>
        <p:spPr/>
        <p:txBody>
          <a:bodyPr/>
          <a:lstStyle/>
          <a:p>
            <a:r>
              <a:rPr lang="zh-CN" altLang="en-US" dirty="0"/>
              <a:t>认知地图</a:t>
            </a:r>
            <a:endParaRPr lang="en-US" altLang="zh-CN" dirty="0"/>
          </a:p>
          <a:p>
            <a:r>
              <a:rPr lang="zh-CN" altLang="en-US" dirty="0"/>
              <a:t>不存在：</a:t>
            </a:r>
            <a:endParaRPr lang="en-US" altLang="zh-CN" dirty="0"/>
          </a:p>
          <a:p>
            <a:pPr lvl="1"/>
            <a:r>
              <a:rPr lang="zh-CN" altLang="en-US" sz="1600" dirty="0">
                <a:latin typeface="宋体" panose="02010600030101010101" pitchFamily="2" charset="-122"/>
                <a:ea typeface="宋体" panose="02010600030101010101" pitchFamily="2" charset="-122"/>
              </a:rPr>
              <a:t>人类的空间判断没有连贯性：对大尺度空间的探索</a:t>
            </a:r>
            <a:endParaRPr lang="en-US" altLang="zh-CN" sz="1600" dirty="0">
              <a:latin typeface="宋体" panose="02010600030101010101" pitchFamily="2" charset="-122"/>
              <a:ea typeface="宋体" panose="02010600030101010101" pitchFamily="2" charset="-122"/>
            </a:endParaRPr>
          </a:p>
          <a:p>
            <a:pPr lvl="1"/>
            <a:r>
              <a:rPr lang="zh-CN" altLang="en-US" sz="1600" dirty="0">
                <a:latin typeface="宋体" panose="02010600030101010101" pitchFamily="2" charset="-122"/>
                <a:ea typeface="宋体" panose="02010600030101010101" pitchFamily="2" charset="-122"/>
              </a:rPr>
              <a:t>出现偏差：</a:t>
            </a:r>
            <a:r>
              <a:rPr lang="en-US" altLang="zh-CN" sz="1600" dirty="0">
                <a:latin typeface="宋体" panose="02010600030101010101" pitchFamily="2" charset="-122"/>
                <a:ea typeface="宋体" panose="02010600030101010101" pitchFamily="2" charset="-122"/>
              </a:rPr>
              <a:t>A</a:t>
            </a:r>
            <a:r>
              <a:rPr lang="zh-CN" altLang="en-US" sz="1600" dirty="0">
                <a:latin typeface="宋体" panose="02010600030101010101" pitchFamily="2" charset="-122"/>
                <a:ea typeface="宋体" panose="02010600030101010101" pitchFamily="2" charset="-122"/>
              </a:rPr>
              <a:t>点到</a:t>
            </a:r>
            <a:r>
              <a:rPr lang="en-US" altLang="zh-CN" sz="1600" dirty="0">
                <a:latin typeface="宋体" panose="02010600030101010101" pitchFamily="2" charset="-122"/>
                <a:ea typeface="宋体" panose="02010600030101010101" pitchFamily="2" charset="-122"/>
              </a:rPr>
              <a:t>B</a:t>
            </a:r>
            <a:r>
              <a:rPr lang="zh-CN" altLang="en-US" sz="1600" dirty="0">
                <a:latin typeface="宋体" panose="02010600030101010101" pitchFamily="2" charset="-122"/>
                <a:ea typeface="宋体" panose="02010600030101010101" pitchFamily="2" charset="-122"/>
              </a:rPr>
              <a:t>点的距离不等于</a:t>
            </a:r>
            <a:r>
              <a:rPr lang="en-US" altLang="zh-CN" sz="1600" dirty="0">
                <a:latin typeface="宋体" panose="02010600030101010101" pitchFamily="2" charset="-122"/>
                <a:ea typeface="宋体" panose="02010600030101010101" pitchFamily="2" charset="-122"/>
              </a:rPr>
              <a:t>B</a:t>
            </a:r>
            <a:r>
              <a:rPr lang="zh-CN" altLang="en-US" sz="1600" dirty="0">
                <a:latin typeface="宋体" panose="02010600030101010101" pitchFamily="2" charset="-122"/>
                <a:ea typeface="宋体" panose="02010600030101010101" pitchFamily="2" charset="-122"/>
              </a:rPr>
              <a:t>点到</a:t>
            </a:r>
            <a:r>
              <a:rPr lang="en-US" altLang="zh-CN" sz="1600" dirty="0">
                <a:latin typeface="宋体" panose="02010600030101010101" pitchFamily="2" charset="-122"/>
                <a:ea typeface="宋体" panose="02010600030101010101" pitchFamily="2" charset="-122"/>
              </a:rPr>
              <a:t>A</a:t>
            </a:r>
            <a:r>
              <a:rPr lang="zh-CN" altLang="en-US" sz="1600" dirty="0">
                <a:latin typeface="宋体" panose="02010600030101010101" pitchFamily="2" charset="-122"/>
                <a:ea typeface="宋体" panose="02010600030101010101" pitchFamily="2" charset="-122"/>
              </a:rPr>
              <a:t>点的距离</a:t>
            </a:r>
            <a:endParaRPr lang="en-US" altLang="zh-CN" sz="1600" dirty="0">
              <a:latin typeface="宋体" panose="02010600030101010101" pitchFamily="2" charset="-122"/>
              <a:ea typeface="宋体" panose="02010600030101010101" pitchFamily="2" charset="-122"/>
            </a:endParaRPr>
          </a:p>
          <a:p>
            <a:r>
              <a:rPr lang="zh-CN" altLang="en-US" dirty="0"/>
              <a:t>存在：</a:t>
            </a:r>
            <a:endParaRPr lang="en-US" altLang="zh-CN" dirty="0"/>
          </a:p>
          <a:p>
            <a:pPr lvl="1"/>
            <a:r>
              <a:rPr lang="zh-CN" altLang="en-US" sz="1600" dirty="0">
                <a:solidFill>
                  <a:srgbClr val="494949"/>
                </a:solidFill>
                <a:effectLst/>
                <a:latin typeface="宋体" panose="02010600030101010101" pitchFamily="2" charset="-122"/>
                <a:ea typeface="宋体" panose="02010600030101010101" pitchFamily="2" charset="-122"/>
              </a:rPr>
              <a:t>可能存在具有广泛方向性的局部度量表示</a:t>
            </a:r>
            <a:endParaRPr lang="en-US" altLang="zh-CN" sz="1600" dirty="0">
              <a:solidFill>
                <a:srgbClr val="494949"/>
              </a:solidFill>
              <a:effectLst/>
              <a:latin typeface="宋体" panose="02010600030101010101" pitchFamily="2" charset="-122"/>
              <a:ea typeface="宋体" panose="02010600030101010101" pitchFamily="2" charset="-122"/>
            </a:endParaRPr>
          </a:p>
          <a:p>
            <a:pPr lvl="1"/>
            <a:r>
              <a:rPr lang="zh-CN" altLang="en-US" sz="1600" dirty="0">
                <a:solidFill>
                  <a:srgbClr val="494949"/>
                </a:solidFill>
                <a:effectLst/>
                <a:latin typeface="宋体" panose="02010600030101010101" pitchFamily="2" charset="-122"/>
                <a:ea typeface="宋体" panose="02010600030101010101" pitchFamily="2" charset="-122"/>
              </a:rPr>
              <a:t>或者不同尺度层次上有不同的地图。</a:t>
            </a:r>
          </a:p>
          <a:p>
            <a:endParaRPr lang="zh-CN" altLang="en-US" dirty="0"/>
          </a:p>
        </p:txBody>
      </p:sp>
      <p:sp>
        <p:nvSpPr>
          <p:cNvPr id="5" name="内容占位符 4">
            <a:extLst>
              <a:ext uri="{FF2B5EF4-FFF2-40B4-BE49-F238E27FC236}">
                <a16:creationId xmlns:a16="http://schemas.microsoft.com/office/drawing/2014/main" id="{D43DDDF1-E0FC-4227-ADFA-8E990A86C2AC}"/>
              </a:ext>
            </a:extLst>
          </p:cNvPr>
          <p:cNvSpPr>
            <a:spLocks noGrp="1"/>
          </p:cNvSpPr>
          <p:nvPr>
            <p:ph sz="half" idx="2"/>
          </p:nvPr>
        </p:nvSpPr>
        <p:spPr/>
        <p:txBody>
          <a:bodyPr/>
          <a:lstStyle/>
          <a:p>
            <a:r>
              <a:rPr lang="zh-CN" altLang="en-US" sz="1600" dirty="0">
                <a:latin typeface="宋体" panose="02010600030101010101" pitchFamily="2" charset="-122"/>
                <a:ea typeface="宋体" panose="02010600030101010101" pitchFamily="2" charset="-122"/>
              </a:rPr>
              <a:t>差异研究</a:t>
            </a:r>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认知地图存在个体差异，有些人有，有些人没有</a:t>
            </a:r>
            <a:endParaRPr lang="en-US" altLang="zh-CN" sz="1600" dirty="0">
              <a:latin typeface="宋体" panose="02010600030101010101" pitchFamily="2" charset="-122"/>
              <a:ea typeface="宋体" panose="02010600030101010101" pitchFamily="2" charset="-122"/>
            </a:endParaRPr>
          </a:p>
          <a:p>
            <a:r>
              <a:rPr lang="zh-CN" altLang="en-US" sz="1600" dirty="0">
                <a:solidFill>
                  <a:srgbClr val="494949"/>
                </a:solidFill>
                <a:effectLst/>
                <a:latin typeface="宋体" panose="02010600030101010101" pitchFamily="2" charset="-122"/>
                <a:ea typeface="宋体" panose="02010600030101010101" pitchFamily="2" charset="-122"/>
              </a:rPr>
              <a:t>在导航上，人们之间具有显著差异。随着虚拟环境的图形设计技术和成本改进，出现了新的工具，使得这种差异的研究变得更加开放。</a:t>
            </a:r>
          </a:p>
          <a:p>
            <a:endParaRPr lang="en-US" altLang="zh-CN" dirty="0"/>
          </a:p>
          <a:p>
            <a:endParaRPr lang="zh-CN" altLang="en-US" dirty="0"/>
          </a:p>
        </p:txBody>
      </p:sp>
      <p:sp>
        <p:nvSpPr>
          <p:cNvPr id="4" name="日期占位符 3">
            <a:extLst>
              <a:ext uri="{FF2B5EF4-FFF2-40B4-BE49-F238E27FC236}">
                <a16:creationId xmlns:a16="http://schemas.microsoft.com/office/drawing/2014/main" id="{67EE9F95-FE8A-41BB-8845-0D533E952669}"/>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spTree>
    <p:extLst>
      <p:ext uri="{BB962C8B-B14F-4D97-AF65-F5344CB8AC3E}">
        <p14:creationId xmlns:p14="http://schemas.microsoft.com/office/powerpoint/2010/main" val="75036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09434-FDCC-44BB-B32D-9CC8A3048A60}"/>
              </a:ext>
            </a:extLst>
          </p:cNvPr>
          <p:cNvSpPr>
            <a:spLocks noGrp="1"/>
          </p:cNvSpPr>
          <p:nvPr>
            <p:ph type="title"/>
          </p:nvPr>
        </p:nvSpPr>
        <p:spPr/>
        <p:txBody>
          <a:bodyPr/>
          <a:lstStyle/>
          <a:p>
            <a:r>
              <a:rPr lang="en-US" altLang="zh-CN" dirty="0"/>
              <a:t>Object representation and transformation</a:t>
            </a:r>
            <a:br>
              <a:rPr lang="en-US" altLang="zh-CN" dirty="0"/>
            </a:br>
            <a:r>
              <a:rPr lang="zh-CN" altLang="en-US" dirty="0"/>
              <a:t>对象表征和转化</a:t>
            </a:r>
          </a:p>
        </p:txBody>
      </p:sp>
      <p:sp>
        <p:nvSpPr>
          <p:cNvPr id="3" name="内容占位符 2">
            <a:extLst>
              <a:ext uri="{FF2B5EF4-FFF2-40B4-BE49-F238E27FC236}">
                <a16:creationId xmlns:a16="http://schemas.microsoft.com/office/drawing/2014/main" id="{70A98B64-EE25-41C4-9C86-CE3FFDF64175}"/>
              </a:ext>
            </a:extLst>
          </p:cNvPr>
          <p:cNvSpPr>
            <a:spLocks noGrp="1"/>
          </p:cNvSpPr>
          <p:nvPr>
            <p:ph idx="1"/>
          </p:nvPr>
        </p:nvSpPr>
        <p:spPr/>
        <p:txBody>
          <a:bodyPr/>
          <a:lstStyle/>
          <a:p>
            <a:r>
              <a:rPr lang="zh-CN" altLang="en-US" dirty="0"/>
              <a:t>研究主要集中在心理旋转实验上，其他任务较少</a:t>
            </a:r>
            <a:endParaRPr lang="en-US" altLang="zh-CN" dirty="0"/>
          </a:p>
          <a:p>
            <a:pPr>
              <a:spcBef>
                <a:spcPts val="0"/>
              </a:spcBef>
              <a:spcAft>
                <a:spcPts val="0"/>
              </a:spcAft>
            </a:pPr>
            <a:r>
              <a:rPr lang="zh-CN" altLang="en-US" sz="1800" dirty="0">
                <a:solidFill>
                  <a:srgbClr val="494949"/>
                </a:solidFill>
                <a:effectLst/>
              </a:rPr>
              <a:t>心理旋转和视角转换的对比研究：丰富的行为实验数据，但是视角转换缺乏相对应的神经基础研究</a:t>
            </a:r>
          </a:p>
          <a:p>
            <a:pPr lvl="1"/>
            <a:r>
              <a:rPr lang="en-US" altLang="zh-CN" sz="1800" dirty="0" err="1">
                <a:solidFill>
                  <a:srgbClr val="231F20"/>
                </a:solidFill>
                <a:effectLst/>
                <a:latin typeface="宋体" panose="02010600030101010101" pitchFamily="2" charset="-122"/>
                <a:ea typeface="宋体" panose="02010600030101010101" pitchFamily="2" charset="-122"/>
              </a:rPr>
              <a:t>Lambrey</a:t>
            </a:r>
            <a:r>
              <a:rPr lang="en-US" altLang="zh-CN" sz="1800" dirty="0">
                <a:solidFill>
                  <a:srgbClr val="231F20"/>
                </a:solidFill>
                <a:effectLst/>
                <a:latin typeface="宋体" panose="02010600030101010101" pitchFamily="2" charset="-122"/>
                <a:ea typeface="宋体" panose="02010600030101010101" pitchFamily="2" charset="-122"/>
              </a:rPr>
              <a:t>, </a:t>
            </a:r>
            <a:r>
              <a:rPr lang="en-US" altLang="zh-CN" sz="1800" dirty="0" err="1">
                <a:solidFill>
                  <a:srgbClr val="231F20"/>
                </a:solidFill>
                <a:effectLst/>
                <a:latin typeface="宋体" panose="02010600030101010101" pitchFamily="2" charset="-122"/>
                <a:ea typeface="宋体" panose="02010600030101010101" pitchFamily="2" charset="-122"/>
              </a:rPr>
              <a:t>Doeller</a:t>
            </a:r>
            <a:r>
              <a:rPr lang="en-US" altLang="zh-CN" sz="1800" dirty="0">
                <a:solidFill>
                  <a:srgbClr val="231F20"/>
                </a:solidFill>
                <a:effectLst/>
                <a:latin typeface="宋体" panose="02010600030101010101" pitchFamily="2" charset="-122"/>
                <a:ea typeface="宋体" panose="02010600030101010101" pitchFamily="2" charset="-122"/>
              </a:rPr>
              <a:t>, </a:t>
            </a:r>
            <a:r>
              <a:rPr lang="en-US" altLang="zh-CN" sz="1800" dirty="0" err="1">
                <a:solidFill>
                  <a:srgbClr val="231F20"/>
                </a:solidFill>
                <a:effectLst/>
                <a:latin typeface="宋体" panose="02010600030101010101" pitchFamily="2" charset="-122"/>
                <a:ea typeface="宋体" panose="02010600030101010101" pitchFamily="2" charset="-122"/>
              </a:rPr>
              <a:t>Berthoz</a:t>
            </a:r>
            <a:r>
              <a:rPr lang="en-US" altLang="zh-CN" sz="1800" dirty="0">
                <a:solidFill>
                  <a:srgbClr val="231F20"/>
                </a:solidFill>
                <a:effectLst/>
                <a:latin typeface="宋体" panose="02010600030101010101" pitchFamily="2" charset="-122"/>
                <a:ea typeface="宋体" panose="02010600030101010101" pitchFamily="2" charset="-122"/>
              </a:rPr>
              <a:t>, and Burgess (2012)</a:t>
            </a:r>
            <a:r>
              <a:rPr lang="zh-CN" altLang="en-US" sz="1800" dirty="0">
                <a:solidFill>
                  <a:srgbClr val="231F20"/>
                </a:solidFill>
                <a:effectLst/>
                <a:latin typeface="宋体" panose="02010600030101010101" pitchFamily="2" charset="-122"/>
                <a:ea typeface="宋体" panose="02010600030101010101" pitchFamily="2" charset="-122"/>
              </a:rPr>
              <a:t>桌面上的一排物体想象其旋转或在其中行走，扫描大脑</a:t>
            </a:r>
            <a:r>
              <a:rPr lang="en-US" altLang="zh-CN" sz="1800" dirty="0">
                <a:solidFill>
                  <a:srgbClr val="231F20"/>
                </a:solidFill>
                <a:effectLst/>
                <a:latin typeface="宋体" panose="02010600030101010101" pitchFamily="2" charset="-122"/>
                <a:ea typeface="宋体" panose="02010600030101010101" pitchFamily="2" charset="-122"/>
              </a:rPr>
              <a:t>fMRI</a:t>
            </a:r>
            <a:r>
              <a:rPr lang="zh-CN" altLang="en-US" sz="1800" dirty="0">
                <a:solidFill>
                  <a:srgbClr val="231F20"/>
                </a:solidFill>
                <a:effectLst/>
                <a:latin typeface="宋体" panose="02010600030101010101" pitchFamily="2" charset="-122"/>
                <a:ea typeface="宋体" panose="02010600030101010101" pitchFamily="2" charset="-122"/>
              </a:rPr>
              <a:t>，发现两个任务激活的脑区不同，心理旋转激活的是</a:t>
            </a:r>
            <a:r>
              <a:rPr lang="zh-CN" altLang="en-US" sz="1800" dirty="0">
                <a:solidFill>
                  <a:srgbClr val="494949"/>
                </a:solidFill>
                <a:effectLst/>
                <a:latin typeface="宋体" panose="02010600030101010101" pitchFamily="2" charset="-122"/>
                <a:ea typeface="宋体" panose="02010600030101010101" pitchFamily="2" charset="-122"/>
              </a:rPr>
              <a:t> </a:t>
            </a:r>
            <a:r>
              <a:rPr lang="en-US" altLang="zh-CN" sz="1800" dirty="0">
                <a:solidFill>
                  <a:srgbClr val="231F20"/>
                </a:solidFill>
                <a:effectLst/>
                <a:latin typeface="宋体" panose="02010600030101010101" pitchFamily="2" charset="-122"/>
                <a:ea typeface="宋体" panose="02010600030101010101" pitchFamily="2" charset="-122"/>
              </a:rPr>
              <a:t>the right intraparietal sulcus</a:t>
            </a:r>
            <a:r>
              <a:rPr lang="zh-CN" altLang="en-US" sz="1800" dirty="0">
                <a:solidFill>
                  <a:srgbClr val="231F20"/>
                </a:solidFill>
                <a:effectLst/>
                <a:latin typeface="宋体" panose="02010600030101010101" pitchFamily="2" charset="-122"/>
                <a:ea typeface="宋体" panose="02010600030101010101" pitchFamily="2" charset="-122"/>
              </a:rPr>
              <a:t>，视角转换激活的是和导航相关的区域，比如</a:t>
            </a:r>
            <a:r>
              <a:rPr lang="zh-CN" altLang="en-US" sz="1800" dirty="0">
                <a:solidFill>
                  <a:srgbClr val="494949"/>
                </a:solidFill>
                <a:effectLst/>
                <a:latin typeface="宋体" panose="02010600030101010101" pitchFamily="2" charset="-122"/>
                <a:ea typeface="宋体" panose="02010600030101010101" pitchFamily="2" charset="-122"/>
              </a:rPr>
              <a:t> </a:t>
            </a:r>
            <a:r>
              <a:rPr lang="en-US" altLang="zh-CN" sz="1800" dirty="0" err="1">
                <a:solidFill>
                  <a:srgbClr val="231F20"/>
                </a:solidFill>
                <a:effectLst/>
                <a:latin typeface="宋体" panose="02010600030101010101" pitchFamily="2" charset="-122"/>
                <a:ea typeface="宋体" panose="02010600030101010101" pitchFamily="2" charset="-122"/>
              </a:rPr>
              <a:t>retrosplenial</a:t>
            </a:r>
            <a:r>
              <a:rPr lang="en-US" altLang="zh-CN" sz="1800" dirty="0">
                <a:solidFill>
                  <a:srgbClr val="231F20"/>
                </a:solidFill>
                <a:effectLst/>
                <a:latin typeface="宋体" panose="02010600030101010101" pitchFamily="2" charset="-122"/>
                <a:ea typeface="宋体" panose="02010600030101010101" pitchFamily="2" charset="-122"/>
              </a:rPr>
              <a:t> cortex and hippocampus</a:t>
            </a:r>
            <a:r>
              <a:rPr lang="zh-CN" altLang="en-US" sz="1800" dirty="0">
                <a:solidFill>
                  <a:srgbClr val="231F20"/>
                </a:solidFill>
                <a:effectLst/>
                <a:latin typeface="宋体" panose="02010600030101010101" pitchFamily="2" charset="-122"/>
                <a:ea typeface="宋体" panose="02010600030101010101" pitchFamily="2" charset="-122"/>
              </a:rPr>
              <a:t>。这一结果和行为实验的数据分析一致</a:t>
            </a:r>
            <a:endParaRPr lang="zh-CN" altLang="en-US" sz="1800" dirty="0">
              <a:solidFill>
                <a:srgbClr val="494949"/>
              </a:solidFill>
              <a:effectLst/>
              <a:latin typeface="宋体" panose="02010600030101010101" pitchFamily="2" charset="-122"/>
              <a:ea typeface="宋体" panose="02010600030101010101" pitchFamily="2" charset="-122"/>
            </a:endParaRPr>
          </a:p>
          <a:p>
            <a:pPr lvl="1"/>
            <a:endParaRPr lang="zh-CN" altLang="en-US" dirty="0"/>
          </a:p>
        </p:txBody>
      </p:sp>
      <p:sp>
        <p:nvSpPr>
          <p:cNvPr id="4" name="日期占位符 3">
            <a:extLst>
              <a:ext uri="{FF2B5EF4-FFF2-40B4-BE49-F238E27FC236}">
                <a16:creationId xmlns:a16="http://schemas.microsoft.com/office/drawing/2014/main" id="{6F87DB02-CBDC-4527-88C5-9FD35A64F177}"/>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spTree>
    <p:extLst>
      <p:ext uri="{BB962C8B-B14F-4D97-AF65-F5344CB8AC3E}">
        <p14:creationId xmlns:p14="http://schemas.microsoft.com/office/powerpoint/2010/main" val="232205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50C2A9-C1C9-45D1-8D1C-90A9DFA9E4A3}"/>
              </a:ext>
            </a:extLst>
          </p:cNvPr>
          <p:cNvSpPr>
            <a:spLocks noGrp="1"/>
          </p:cNvSpPr>
          <p:nvPr>
            <p:ph type="title"/>
          </p:nvPr>
        </p:nvSpPr>
        <p:spPr/>
        <p:txBody>
          <a:bodyPr/>
          <a:lstStyle/>
          <a:p>
            <a:r>
              <a:rPr lang="zh-CN" altLang="en-US" dirty="0"/>
              <a:t>学习和发展</a:t>
            </a:r>
          </a:p>
        </p:txBody>
      </p:sp>
      <p:sp>
        <p:nvSpPr>
          <p:cNvPr id="3" name="内容占位符 2">
            <a:extLst>
              <a:ext uri="{FF2B5EF4-FFF2-40B4-BE49-F238E27FC236}">
                <a16:creationId xmlns:a16="http://schemas.microsoft.com/office/drawing/2014/main" id="{01D6E12B-1943-4F80-956B-BB851BB11A47}"/>
              </a:ext>
            </a:extLst>
          </p:cNvPr>
          <p:cNvSpPr>
            <a:spLocks noGrp="1"/>
          </p:cNvSpPr>
          <p:nvPr>
            <p:ph idx="1"/>
          </p:nvPr>
        </p:nvSpPr>
        <p:spPr/>
        <p:txBody>
          <a:bodyPr/>
          <a:lstStyle/>
          <a:p>
            <a:r>
              <a:rPr lang="zh-CN" altLang="en-US" dirty="0"/>
              <a:t>个体差异</a:t>
            </a:r>
            <a:endParaRPr lang="en-US" altLang="zh-CN" dirty="0"/>
          </a:p>
          <a:p>
            <a:r>
              <a:rPr lang="zh-CN" altLang="en-US" sz="1800" dirty="0">
                <a:solidFill>
                  <a:srgbClr val="494949"/>
                </a:solidFill>
                <a:effectLst/>
                <a:latin typeface="宋体" panose="02010600030101010101" pitchFamily="2" charset="-122"/>
                <a:ea typeface="宋体" panose="02010600030101010101" pitchFamily="2" charset="-122"/>
              </a:rPr>
              <a:t>个体在空间思维上的差异是巨大的，可以预测在科学与数学上的学习表现。</a:t>
            </a:r>
          </a:p>
          <a:p>
            <a:endParaRPr lang="en-US" altLang="zh-CN" dirty="0"/>
          </a:p>
          <a:p>
            <a:r>
              <a:rPr lang="zh-CN" altLang="en-US" dirty="0"/>
              <a:t>在学习上的影响</a:t>
            </a:r>
            <a:endParaRPr lang="en-US" altLang="zh-CN" dirty="0"/>
          </a:p>
          <a:p>
            <a:r>
              <a:rPr lang="zh-CN" altLang="en-US" sz="1800" dirty="0">
                <a:solidFill>
                  <a:srgbClr val="494949"/>
                </a:solidFill>
                <a:effectLst/>
                <a:latin typeface="宋体" panose="02010600030101010101" pitchFamily="2" charset="-122"/>
                <a:ea typeface="宋体" panose="02010600030101010101" pitchFamily="2" charset="-122"/>
              </a:rPr>
              <a:t>大量统计数据表明，高中阶段的空间能力会影响大学专业和人生职业的选择，幼儿园阶段的空间能力会影响小学数学的学习，测试三岁小孩复制二维和三维图形的能力来预测其幼儿园阶段的数学水平。</a:t>
            </a:r>
          </a:p>
          <a:p>
            <a:endParaRPr lang="en-US" altLang="zh-CN" dirty="0"/>
          </a:p>
          <a:p>
            <a:r>
              <a:rPr lang="zh-CN" altLang="en-US" dirty="0"/>
              <a:t>发展</a:t>
            </a:r>
            <a:endParaRPr lang="en-US" altLang="zh-CN" dirty="0"/>
          </a:p>
          <a:p>
            <a:r>
              <a:rPr lang="zh-CN" altLang="en-US" dirty="0">
                <a:latin typeface="宋体" panose="02010600030101010101" pitchFamily="2" charset="-122"/>
                <a:ea typeface="宋体" panose="02010600030101010101" pitchFamily="2" charset="-122"/>
              </a:rPr>
              <a:t>可以通过学习训练提高空间认知能力</a:t>
            </a:r>
          </a:p>
        </p:txBody>
      </p:sp>
      <p:sp>
        <p:nvSpPr>
          <p:cNvPr id="4" name="日期占位符 3">
            <a:extLst>
              <a:ext uri="{FF2B5EF4-FFF2-40B4-BE49-F238E27FC236}">
                <a16:creationId xmlns:a16="http://schemas.microsoft.com/office/drawing/2014/main" id="{A39B00AC-3054-417A-86C8-1961DE3121BE}"/>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spTree>
    <p:extLst>
      <p:ext uri="{BB962C8B-B14F-4D97-AF65-F5344CB8AC3E}">
        <p14:creationId xmlns:p14="http://schemas.microsoft.com/office/powerpoint/2010/main" val="113822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F4DCA979-0E24-48A3-B2B3-5E4C9859AC00}"/>
              </a:ext>
            </a:extLst>
          </p:cNvPr>
          <p:cNvSpPr>
            <a:spLocks noGrp="1"/>
          </p:cNvSpPr>
          <p:nvPr>
            <p:ph type="title"/>
          </p:nvPr>
        </p:nvSpPr>
        <p:spPr>
          <a:xfrm>
            <a:off x="9053258" y="4693389"/>
            <a:ext cx="2552031" cy="401099"/>
          </a:xfrm>
        </p:spPr>
        <p:txBody>
          <a:bodyPr>
            <a:noAutofit/>
          </a:bodyPr>
          <a:lstStyle/>
          <a:p>
            <a:r>
              <a:rPr lang="en-US" altLang="zh-CN" sz="1600" dirty="0"/>
              <a:t>NORA S. NEWCOMBE</a:t>
            </a:r>
            <a:endParaRPr lang="zh-CN" altLang="en-US" sz="1600" dirty="0"/>
          </a:p>
        </p:txBody>
      </p:sp>
      <p:sp>
        <p:nvSpPr>
          <p:cNvPr id="7" name="文本占位符 6">
            <a:extLst>
              <a:ext uri="{FF2B5EF4-FFF2-40B4-BE49-F238E27FC236}">
                <a16:creationId xmlns:a16="http://schemas.microsoft.com/office/drawing/2014/main" id="{99FC5DB6-B21E-488B-8854-19CEC894F3B7}"/>
              </a:ext>
            </a:extLst>
          </p:cNvPr>
          <p:cNvSpPr>
            <a:spLocks noGrp="1"/>
          </p:cNvSpPr>
          <p:nvPr>
            <p:ph type="body" sz="half" idx="2"/>
          </p:nvPr>
        </p:nvSpPr>
        <p:spPr>
          <a:xfrm>
            <a:off x="9130039" y="5260127"/>
            <a:ext cx="2480769" cy="998148"/>
          </a:xfrm>
        </p:spPr>
        <p:txBody>
          <a:bodyPr/>
          <a:lstStyle/>
          <a:p>
            <a:r>
              <a:rPr lang="en-US" altLang="zh-CN" b="0" i="0" dirty="0">
                <a:solidFill>
                  <a:srgbClr val="444444"/>
                </a:solidFill>
                <a:effectLst/>
                <a:latin typeface="Open Sans" panose="020B0604020202020204" pitchFamily="34" charset="0"/>
              </a:rPr>
              <a:t> a Laura H. Carnell Professor of Psychology at Temple University</a:t>
            </a:r>
            <a:endParaRPr lang="zh-CN" altLang="en-US" dirty="0"/>
          </a:p>
        </p:txBody>
      </p:sp>
      <p:pic>
        <p:nvPicPr>
          <p:cNvPr id="13" name="图片 12">
            <a:extLst>
              <a:ext uri="{FF2B5EF4-FFF2-40B4-BE49-F238E27FC236}">
                <a16:creationId xmlns:a16="http://schemas.microsoft.com/office/drawing/2014/main" id="{1C13C73D-2DA2-46C7-9BD4-EACCD5F40AF6}"/>
              </a:ext>
            </a:extLst>
          </p:cNvPr>
          <p:cNvPicPr>
            <a:picLocks noChangeAspect="1"/>
          </p:cNvPicPr>
          <p:nvPr/>
        </p:nvPicPr>
        <p:blipFill>
          <a:blip r:embed="rId2"/>
          <a:stretch>
            <a:fillRect/>
          </a:stretch>
        </p:blipFill>
        <p:spPr>
          <a:xfrm>
            <a:off x="449558" y="1073118"/>
            <a:ext cx="6730189" cy="5616925"/>
          </a:xfrm>
          <a:prstGeom prst="rect">
            <a:avLst/>
          </a:prstGeom>
        </p:spPr>
      </p:pic>
      <p:sp>
        <p:nvSpPr>
          <p:cNvPr id="14" name="AutoShape 4">
            <a:extLst>
              <a:ext uri="{FF2B5EF4-FFF2-40B4-BE49-F238E27FC236}">
                <a16:creationId xmlns:a16="http://schemas.microsoft.com/office/drawing/2014/main" id="{946AC04E-BB73-41E0-A37E-2530EE4805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6">
            <a:extLst>
              <a:ext uri="{FF2B5EF4-FFF2-40B4-BE49-F238E27FC236}">
                <a16:creationId xmlns:a16="http://schemas.microsoft.com/office/drawing/2014/main" id="{BD44A251-309E-4231-BB3F-9B80EB5C7B22}"/>
              </a:ext>
            </a:extLst>
          </p:cNvPr>
          <p:cNvSpPr>
            <a:spLocks noChangeAspect="1" noChangeArrowheads="1"/>
          </p:cNvSpPr>
          <p:nvPr/>
        </p:nvSpPr>
        <p:spPr bwMode="auto">
          <a:xfrm>
            <a:off x="6096000" y="3429000"/>
            <a:ext cx="304800" cy="2425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8">
            <a:extLst>
              <a:ext uri="{FF2B5EF4-FFF2-40B4-BE49-F238E27FC236}">
                <a16:creationId xmlns:a16="http://schemas.microsoft.com/office/drawing/2014/main" id="{D4438C97-06E7-4EA4-8351-556079146CD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9" name="图片 18">
            <a:extLst>
              <a:ext uri="{FF2B5EF4-FFF2-40B4-BE49-F238E27FC236}">
                <a16:creationId xmlns:a16="http://schemas.microsoft.com/office/drawing/2014/main" id="{A7A2B87E-5897-44D8-995F-DCEE9F522AA0}"/>
              </a:ext>
            </a:extLst>
          </p:cNvPr>
          <p:cNvPicPr>
            <a:picLocks noChangeAspect="1"/>
          </p:cNvPicPr>
          <p:nvPr/>
        </p:nvPicPr>
        <p:blipFill>
          <a:blip r:embed="rId3"/>
          <a:stretch>
            <a:fillRect/>
          </a:stretch>
        </p:blipFill>
        <p:spPr>
          <a:xfrm>
            <a:off x="9234742" y="1073118"/>
            <a:ext cx="2376066" cy="3360917"/>
          </a:xfrm>
          <a:prstGeom prst="rect">
            <a:avLst/>
          </a:prstGeom>
        </p:spPr>
      </p:pic>
    </p:spTree>
    <p:extLst>
      <p:ext uri="{BB962C8B-B14F-4D97-AF65-F5344CB8AC3E}">
        <p14:creationId xmlns:p14="http://schemas.microsoft.com/office/powerpoint/2010/main" val="71162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146CA3-9B4C-4757-83B5-BF3B83731A40}"/>
              </a:ext>
            </a:extLst>
          </p:cNvPr>
          <p:cNvSpPr>
            <a:spLocks noGrp="1"/>
          </p:cNvSpPr>
          <p:nvPr>
            <p:ph type="title"/>
          </p:nvPr>
        </p:nvSpPr>
        <p:spPr/>
        <p:txBody>
          <a:bodyPr>
            <a:normAutofit/>
          </a:bodyPr>
          <a:lstStyle/>
          <a:p>
            <a:r>
              <a:rPr lang="en-US" altLang="zh-CN" dirty="0"/>
              <a:t>Commonalities</a:t>
            </a:r>
            <a:br>
              <a:rPr lang="en-US" altLang="zh-CN" dirty="0"/>
            </a:br>
            <a:r>
              <a:rPr lang="zh-CN" altLang="en-US" dirty="0"/>
              <a:t>共性</a:t>
            </a:r>
          </a:p>
        </p:txBody>
      </p:sp>
      <p:sp>
        <p:nvSpPr>
          <p:cNvPr id="3" name="内容占位符 2">
            <a:extLst>
              <a:ext uri="{FF2B5EF4-FFF2-40B4-BE49-F238E27FC236}">
                <a16:creationId xmlns:a16="http://schemas.microsoft.com/office/drawing/2014/main" id="{B993EFB8-D6D5-4C73-A33F-3CBB77A3B2A8}"/>
              </a:ext>
            </a:extLst>
          </p:cNvPr>
          <p:cNvSpPr>
            <a:spLocks noGrp="1"/>
          </p:cNvSpPr>
          <p:nvPr>
            <p:ph idx="1"/>
          </p:nvPr>
        </p:nvSpPr>
        <p:spPr/>
        <p:txBody>
          <a:bodyPr/>
          <a:lstStyle/>
          <a:p>
            <a:pPr>
              <a:spcBef>
                <a:spcPts val="0"/>
              </a:spcBef>
              <a:spcAft>
                <a:spcPts val="0"/>
              </a:spcAft>
            </a:pPr>
            <a:r>
              <a:rPr lang="zh-CN" altLang="en-US" sz="1800" dirty="0">
                <a:solidFill>
                  <a:srgbClr val="494949"/>
                </a:solidFill>
                <a:effectLst/>
                <a:latin typeface="宋体" panose="02010600030101010101" pitchFamily="2" charset="-122"/>
                <a:ea typeface="宋体" panose="02010600030101010101" pitchFamily="2" charset="-122"/>
              </a:rPr>
              <a:t>自我为中心的坐标系</a:t>
            </a:r>
            <a:endParaRPr lang="en-US" altLang="zh-CN" sz="1800" dirty="0">
              <a:solidFill>
                <a:srgbClr val="494949"/>
              </a:solidFill>
              <a:effectLst/>
              <a:latin typeface="宋体" panose="02010600030101010101" pitchFamily="2" charset="-122"/>
              <a:ea typeface="宋体" panose="02010600030101010101" pitchFamily="2" charset="-122"/>
            </a:endParaRPr>
          </a:p>
          <a:p>
            <a:pPr>
              <a:spcBef>
                <a:spcPts val="0"/>
              </a:spcBef>
              <a:spcAft>
                <a:spcPts val="0"/>
              </a:spcAft>
            </a:pPr>
            <a:endParaRPr lang="zh-CN" altLang="en-US" sz="1800" dirty="0">
              <a:solidFill>
                <a:srgbClr val="494949"/>
              </a:solidFill>
              <a:effectLst/>
              <a:latin typeface="宋体" panose="02010600030101010101" pitchFamily="2" charset="-122"/>
              <a:ea typeface="宋体" panose="02010600030101010101" pitchFamily="2" charset="-122"/>
            </a:endParaRPr>
          </a:p>
          <a:p>
            <a:pPr>
              <a:spcBef>
                <a:spcPts val="0"/>
              </a:spcBef>
              <a:spcAft>
                <a:spcPts val="0"/>
              </a:spcAft>
            </a:pPr>
            <a:r>
              <a:rPr lang="zh-CN" altLang="en-US" sz="1800" dirty="0">
                <a:solidFill>
                  <a:srgbClr val="494949"/>
                </a:solidFill>
                <a:effectLst/>
                <a:latin typeface="宋体" panose="02010600030101010101" pitchFamily="2" charset="-122"/>
                <a:ea typeface="宋体" panose="02010600030101010101" pitchFamily="2" charset="-122"/>
              </a:rPr>
              <a:t>定量和定性编码的组合</a:t>
            </a:r>
            <a:endParaRPr lang="en-US" altLang="zh-CN" sz="1800" dirty="0">
              <a:solidFill>
                <a:srgbClr val="494949"/>
              </a:solidFill>
              <a:effectLst/>
              <a:latin typeface="宋体" panose="02010600030101010101" pitchFamily="2" charset="-122"/>
              <a:ea typeface="宋体" panose="02010600030101010101" pitchFamily="2" charset="-122"/>
            </a:endParaRPr>
          </a:p>
          <a:p>
            <a:pPr>
              <a:spcBef>
                <a:spcPts val="0"/>
              </a:spcBef>
              <a:spcAft>
                <a:spcPts val="0"/>
              </a:spcAft>
            </a:pPr>
            <a:endParaRPr lang="zh-CN" altLang="en-US" sz="1800" dirty="0">
              <a:solidFill>
                <a:srgbClr val="494949"/>
              </a:solidFill>
              <a:effectLst/>
              <a:latin typeface="宋体" panose="02010600030101010101" pitchFamily="2" charset="-122"/>
              <a:ea typeface="宋体" panose="02010600030101010101" pitchFamily="2" charset="-122"/>
            </a:endParaRPr>
          </a:p>
          <a:p>
            <a:pPr>
              <a:spcBef>
                <a:spcPts val="0"/>
              </a:spcBef>
              <a:spcAft>
                <a:spcPts val="0"/>
              </a:spcAft>
            </a:pPr>
            <a:r>
              <a:rPr lang="zh-CN" altLang="en-US" sz="1800" dirty="0">
                <a:solidFill>
                  <a:srgbClr val="494949"/>
                </a:solidFill>
                <a:effectLst/>
                <a:latin typeface="宋体" panose="02010600030101010101" pitchFamily="2" charset="-122"/>
                <a:ea typeface="宋体" panose="02010600030101010101" pitchFamily="2" charset="-122"/>
              </a:rPr>
              <a:t>贝叶斯组合的使用</a:t>
            </a:r>
          </a:p>
          <a:p>
            <a:endParaRPr lang="zh-CN" altLang="en-US" dirty="0"/>
          </a:p>
        </p:txBody>
      </p:sp>
      <p:sp>
        <p:nvSpPr>
          <p:cNvPr id="4" name="日期占位符 3">
            <a:extLst>
              <a:ext uri="{FF2B5EF4-FFF2-40B4-BE49-F238E27FC236}">
                <a16:creationId xmlns:a16="http://schemas.microsoft.com/office/drawing/2014/main" id="{754BEB5D-D4CC-4F53-9C85-A78A9FC21D4A}"/>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spTree>
    <p:extLst>
      <p:ext uri="{BB962C8B-B14F-4D97-AF65-F5344CB8AC3E}">
        <p14:creationId xmlns:p14="http://schemas.microsoft.com/office/powerpoint/2010/main" val="415211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竖排标题 4">
            <a:extLst>
              <a:ext uri="{FF2B5EF4-FFF2-40B4-BE49-F238E27FC236}">
                <a16:creationId xmlns:a16="http://schemas.microsoft.com/office/drawing/2014/main" id="{D9432BC1-8AAD-4939-BCAB-A9A20015F78A}"/>
              </a:ext>
            </a:extLst>
          </p:cNvPr>
          <p:cNvSpPr>
            <a:spLocks noGrp="1"/>
          </p:cNvSpPr>
          <p:nvPr>
            <p:ph type="title" orient="vert"/>
          </p:nvPr>
        </p:nvSpPr>
        <p:spPr/>
        <p:txBody>
          <a:bodyPr/>
          <a:lstStyle/>
          <a:p>
            <a:r>
              <a:rPr lang="zh-CN" altLang="en-US" dirty="0"/>
              <a:t>目录</a:t>
            </a:r>
          </a:p>
        </p:txBody>
      </p:sp>
      <p:sp>
        <p:nvSpPr>
          <p:cNvPr id="6" name="竖排文字占位符 5">
            <a:extLst>
              <a:ext uri="{FF2B5EF4-FFF2-40B4-BE49-F238E27FC236}">
                <a16:creationId xmlns:a16="http://schemas.microsoft.com/office/drawing/2014/main" id="{472D0BA6-3A3E-41C4-A1DF-97B3D3366BBC}"/>
              </a:ext>
            </a:extLst>
          </p:cNvPr>
          <p:cNvSpPr>
            <a:spLocks noGrp="1"/>
          </p:cNvSpPr>
          <p:nvPr>
            <p:ph type="body" orient="vert" idx="1"/>
          </p:nvPr>
        </p:nvSpPr>
        <p:spPr>
          <a:xfrm>
            <a:off x="774923" y="863600"/>
            <a:ext cx="7161625" cy="5725664"/>
          </a:xfrm>
        </p:spPr>
        <p:txBody>
          <a:bodyPr vert="horz">
            <a:normAutofit/>
          </a:bodyPr>
          <a:lstStyle/>
          <a:p>
            <a:r>
              <a:rPr lang="en-US" altLang="zh-CN" sz="1800" b="1" dirty="0">
                <a:solidFill>
                  <a:srgbClr val="231F20"/>
                </a:solidFill>
                <a:effectLst/>
                <a:latin typeface="TimesLTStd-Bold"/>
              </a:rPr>
              <a:t>INTRODUCTION</a:t>
            </a:r>
          </a:p>
          <a:p>
            <a:endParaRPr lang="en-US" altLang="zh-CN" sz="1800" b="1" dirty="0">
              <a:solidFill>
                <a:srgbClr val="231F20"/>
              </a:solidFill>
              <a:effectLst/>
              <a:latin typeface="TimesLTStd-Bold"/>
            </a:endParaRPr>
          </a:p>
          <a:p>
            <a:r>
              <a:rPr lang="en-US" altLang="zh-CN" sz="1800" b="1" dirty="0">
                <a:solidFill>
                  <a:srgbClr val="231F20"/>
                </a:solidFill>
                <a:effectLst/>
                <a:latin typeface="TimesLTStd-Bold"/>
              </a:rPr>
              <a:t>THE VIEW FROM PSYCHOMETRICS</a:t>
            </a:r>
          </a:p>
          <a:p>
            <a:endParaRPr lang="en-US" altLang="zh-CN" sz="1800" b="1" dirty="0">
              <a:solidFill>
                <a:srgbClr val="231F20"/>
              </a:solidFill>
              <a:effectLst/>
              <a:latin typeface="TimesLTStd-Bold"/>
            </a:endParaRPr>
          </a:p>
          <a:p>
            <a:r>
              <a:rPr lang="en-US" altLang="zh-CN" sz="1800" b="1" dirty="0">
                <a:solidFill>
                  <a:srgbClr val="231F20"/>
                </a:solidFill>
                <a:effectLst/>
                <a:latin typeface="TimesLTStd-Bold"/>
              </a:rPr>
              <a:t>A NEW TYPOLOGY</a:t>
            </a:r>
          </a:p>
          <a:p>
            <a:pPr lvl="1"/>
            <a:r>
              <a:rPr lang="en-US" altLang="zh-CN" sz="1500" b="1" dirty="0">
                <a:solidFill>
                  <a:srgbClr val="231F20"/>
                </a:solidFill>
                <a:effectLst/>
                <a:latin typeface="TimesLTStd-Bold"/>
              </a:rPr>
              <a:t>Different Evolutionary Roots</a:t>
            </a:r>
          </a:p>
          <a:p>
            <a:pPr lvl="1"/>
            <a:r>
              <a:rPr lang="en-US" altLang="zh-CN" sz="1500" b="1" dirty="0">
                <a:solidFill>
                  <a:srgbClr val="231F20"/>
                </a:solidFill>
                <a:effectLst/>
                <a:latin typeface="TimesLTStd-Bold"/>
              </a:rPr>
              <a:t>Distinguishing Behavioral Characteristics</a:t>
            </a:r>
          </a:p>
          <a:p>
            <a:pPr lvl="1"/>
            <a:r>
              <a:rPr lang="en-US" altLang="zh-CN" sz="1800" b="1" dirty="0">
                <a:solidFill>
                  <a:srgbClr val="231F20"/>
                </a:solidFill>
                <a:effectLst/>
                <a:latin typeface="TimesLTStd-Bold"/>
              </a:rPr>
              <a:t>Distinct Neural Bases</a:t>
            </a:r>
          </a:p>
          <a:p>
            <a:pPr lvl="1"/>
            <a:endParaRPr lang="en-US" altLang="zh-CN" sz="1500" b="1" dirty="0">
              <a:solidFill>
                <a:srgbClr val="231F20"/>
              </a:solidFill>
              <a:latin typeface="TimesLTStd-Bold"/>
            </a:endParaRPr>
          </a:p>
          <a:p>
            <a:r>
              <a:rPr lang="en-US" altLang="zh-CN" sz="1800" b="1" dirty="0">
                <a:solidFill>
                  <a:srgbClr val="231F20"/>
                </a:solidFill>
                <a:effectLst/>
                <a:latin typeface="TimesLTStd-Bold"/>
              </a:rPr>
              <a:t>NAVIGATION</a:t>
            </a:r>
          </a:p>
          <a:p>
            <a:endParaRPr lang="en-US" altLang="zh-CN" sz="1800" b="1" dirty="0">
              <a:solidFill>
                <a:srgbClr val="231F20"/>
              </a:solidFill>
              <a:effectLst/>
              <a:latin typeface="TimesLTStd-Bold"/>
            </a:endParaRPr>
          </a:p>
          <a:p>
            <a:r>
              <a:rPr lang="en-US" altLang="zh-CN" sz="1800" b="1" dirty="0">
                <a:solidFill>
                  <a:srgbClr val="231F20"/>
                </a:solidFill>
                <a:effectLst/>
                <a:latin typeface="TimesLTStd-Bold"/>
              </a:rPr>
              <a:t>OBJECT ENCODING AND TRANSFORMATION</a:t>
            </a:r>
          </a:p>
          <a:p>
            <a:endParaRPr lang="en-US" altLang="zh-CN" sz="1800" b="1" dirty="0">
              <a:solidFill>
                <a:srgbClr val="231F20"/>
              </a:solidFill>
              <a:latin typeface="TimesLTStd-Bold"/>
            </a:endParaRPr>
          </a:p>
          <a:p>
            <a:r>
              <a:rPr lang="en-US" altLang="zh-CN" sz="1800" b="1" dirty="0">
                <a:solidFill>
                  <a:srgbClr val="231F20"/>
                </a:solidFill>
                <a:effectLst/>
                <a:latin typeface="TimesLTStd-Bold"/>
              </a:rPr>
              <a:t>COMMONALITIES</a:t>
            </a:r>
          </a:p>
        </p:txBody>
      </p:sp>
      <p:sp>
        <p:nvSpPr>
          <p:cNvPr id="4" name="日期占位符 3">
            <a:extLst>
              <a:ext uri="{FF2B5EF4-FFF2-40B4-BE49-F238E27FC236}">
                <a16:creationId xmlns:a16="http://schemas.microsoft.com/office/drawing/2014/main" id="{29DD247C-9C16-4C2F-8C81-5ABC6ADBC1C9}"/>
              </a:ext>
            </a:extLst>
          </p:cNvPr>
          <p:cNvSpPr>
            <a:spLocks noGrp="1"/>
          </p:cNvSpPr>
          <p:nvPr>
            <p:ph type="dt" sz="half" idx="10"/>
          </p:nvPr>
        </p:nvSpPr>
        <p:spPr/>
        <p:txBody>
          <a:bodyPr/>
          <a:lstStyle/>
          <a:p>
            <a:pPr rtl="0"/>
            <a:fld id="{F24FFC25-0C05-49C8-B150-3CF6B89B5C55}" type="datetime1">
              <a:rPr lang="zh-CN" altLang="en-US" smtClean="0"/>
              <a:t>2021/6/16</a:t>
            </a:fld>
            <a:endParaRPr lang="en-US" dirty="0"/>
          </a:p>
        </p:txBody>
      </p:sp>
    </p:spTree>
    <p:extLst>
      <p:ext uri="{BB962C8B-B14F-4D97-AF65-F5344CB8AC3E}">
        <p14:creationId xmlns:p14="http://schemas.microsoft.com/office/powerpoint/2010/main" val="146850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FD27208E-798C-4BD1-9A78-4C4CC4BECC90}"/>
              </a:ext>
            </a:extLst>
          </p:cNvPr>
          <p:cNvSpPr>
            <a:spLocks noGrp="1"/>
          </p:cNvSpPr>
          <p:nvPr>
            <p:ph type="title"/>
          </p:nvPr>
        </p:nvSpPr>
        <p:spPr/>
        <p:txBody>
          <a:bodyPr/>
          <a:lstStyle/>
          <a:p>
            <a:r>
              <a:rPr lang="en-US" altLang="zh-CN" sz="2800" dirty="0">
                <a:solidFill>
                  <a:srgbClr val="494949"/>
                </a:solidFill>
                <a:effectLst/>
              </a:rPr>
              <a:t>natural kinds</a:t>
            </a:r>
            <a:endParaRPr lang="zh-CN" altLang="en-US" dirty="0"/>
          </a:p>
        </p:txBody>
      </p:sp>
      <p:sp>
        <p:nvSpPr>
          <p:cNvPr id="6" name="内容占位符 5">
            <a:extLst>
              <a:ext uri="{FF2B5EF4-FFF2-40B4-BE49-F238E27FC236}">
                <a16:creationId xmlns:a16="http://schemas.microsoft.com/office/drawing/2014/main" id="{D3E0ADC1-B00C-45A2-B010-F114D1D946DC}"/>
              </a:ext>
            </a:extLst>
          </p:cNvPr>
          <p:cNvSpPr>
            <a:spLocks noGrp="1"/>
          </p:cNvSpPr>
          <p:nvPr>
            <p:ph idx="1"/>
          </p:nvPr>
        </p:nvSpPr>
        <p:spPr/>
        <p:txBody>
          <a:bodyPr/>
          <a:lstStyle/>
          <a:p>
            <a:pPr>
              <a:spcBef>
                <a:spcPts val="0"/>
              </a:spcBef>
              <a:spcAft>
                <a:spcPts val="0"/>
              </a:spcAft>
            </a:pPr>
            <a:r>
              <a:rPr lang="zh-CN" altLang="en-US" sz="1800" dirty="0">
                <a:solidFill>
                  <a:srgbClr val="494949"/>
                </a:solidFill>
                <a:effectLst/>
                <a:latin typeface="宋体" panose="02010600030101010101" pitchFamily="2" charset="-122"/>
                <a:ea typeface="宋体" panose="02010600030101010101" pitchFamily="2" charset="-122"/>
              </a:rPr>
              <a:t>科学研究中分类的重要性：对象的共性和个性</a:t>
            </a:r>
          </a:p>
          <a:p>
            <a:pPr>
              <a:spcBef>
                <a:spcPts val="0"/>
              </a:spcBef>
              <a:spcAft>
                <a:spcPts val="0"/>
              </a:spcAft>
            </a:pPr>
            <a:r>
              <a:rPr lang="zh-CN" altLang="en-US" sz="1800" dirty="0">
                <a:solidFill>
                  <a:srgbClr val="494949"/>
                </a:solidFill>
                <a:effectLst/>
                <a:latin typeface="宋体" panose="02010600030101010101" pitchFamily="2" charset="-122"/>
                <a:ea typeface="宋体" panose="02010600030101010101" pitchFamily="2" charset="-122"/>
              </a:rPr>
              <a:t>化学门捷列夫的元素周期表，生物学的林奈分类法（双名法：属名</a:t>
            </a:r>
            <a:r>
              <a:rPr lang="en-US" altLang="zh-CN" sz="1800" dirty="0">
                <a:solidFill>
                  <a:srgbClr val="494949"/>
                </a:solidFill>
                <a:effectLst/>
                <a:latin typeface="宋体" panose="02010600030101010101" pitchFamily="2" charset="-122"/>
                <a:ea typeface="宋体" panose="02010600030101010101" pitchFamily="2" charset="-122"/>
              </a:rPr>
              <a:t>+</a:t>
            </a:r>
            <a:r>
              <a:rPr lang="zh-CN" altLang="en-US" sz="1800" dirty="0">
                <a:solidFill>
                  <a:srgbClr val="494949"/>
                </a:solidFill>
                <a:effectLst/>
                <a:latin typeface="宋体" panose="02010600030101010101" pitchFamily="2" charset="-122"/>
                <a:ea typeface="宋体" panose="02010600030101010101" pitchFamily="2" charset="-122"/>
              </a:rPr>
              <a:t>种名）</a:t>
            </a:r>
            <a:endParaRPr lang="en-US" altLang="zh-CN" sz="1800" dirty="0">
              <a:solidFill>
                <a:srgbClr val="494949"/>
              </a:solidFill>
              <a:effectLst/>
              <a:latin typeface="宋体" panose="02010600030101010101" pitchFamily="2" charset="-122"/>
              <a:ea typeface="宋体" panose="02010600030101010101" pitchFamily="2" charset="-122"/>
            </a:endParaRPr>
          </a:p>
          <a:p>
            <a:pPr>
              <a:spcBef>
                <a:spcPts val="0"/>
              </a:spcBef>
              <a:spcAft>
                <a:spcPts val="0"/>
              </a:spcAft>
            </a:pPr>
            <a:endParaRPr lang="zh-CN" altLang="en-US" sz="1800" dirty="0">
              <a:solidFill>
                <a:srgbClr val="494949"/>
              </a:solidFill>
              <a:effectLst/>
              <a:latin typeface="宋体" panose="02010600030101010101" pitchFamily="2" charset="-122"/>
              <a:ea typeface="宋体" panose="02010600030101010101" pitchFamily="2" charset="-122"/>
            </a:endParaRPr>
          </a:p>
          <a:p>
            <a:pPr>
              <a:spcBef>
                <a:spcPts val="0"/>
              </a:spcBef>
              <a:spcAft>
                <a:spcPts val="0"/>
              </a:spcAft>
            </a:pPr>
            <a:r>
              <a:rPr lang="zh-CN" altLang="en-US" sz="1800" dirty="0">
                <a:solidFill>
                  <a:srgbClr val="494949"/>
                </a:solidFill>
                <a:effectLst/>
                <a:latin typeface="宋体" panose="02010600030101010101" pitchFamily="2" charset="-122"/>
                <a:ea typeface="宋体" panose="02010600030101010101" pitchFamily="2" charset="-122"/>
              </a:rPr>
              <a:t>心理学上是否也有这种自然的分类？</a:t>
            </a:r>
          </a:p>
          <a:p>
            <a:pPr>
              <a:spcBef>
                <a:spcPts val="0"/>
              </a:spcBef>
              <a:spcAft>
                <a:spcPts val="0"/>
              </a:spcAft>
            </a:pPr>
            <a:r>
              <a:rPr lang="zh-CN" altLang="en-US" sz="1800" dirty="0">
                <a:solidFill>
                  <a:srgbClr val="494949"/>
                </a:solidFill>
                <a:effectLst/>
                <a:latin typeface="宋体" panose="02010600030101010101" pitchFamily="2" charset="-122"/>
                <a:ea typeface="宋体" panose="02010600030101010101" pitchFamily="2" charset="-122"/>
              </a:rPr>
              <a:t>精神障碍的诊断只关注表面症状而没有根据潜在病理将这些问题归在一类</a:t>
            </a:r>
          </a:p>
          <a:p>
            <a:endParaRPr lang="en-US" altLang="zh-CN" dirty="0">
              <a:latin typeface="宋体" panose="02010600030101010101" pitchFamily="2" charset="-122"/>
              <a:ea typeface="宋体" panose="02010600030101010101" pitchFamily="2" charset="-122"/>
            </a:endParaRPr>
          </a:p>
          <a:p>
            <a:r>
              <a:rPr lang="zh-CN" altLang="en-US" sz="1800" dirty="0">
                <a:solidFill>
                  <a:srgbClr val="494949"/>
                </a:solidFill>
                <a:effectLst/>
                <a:latin typeface="宋体" panose="02010600030101010101" pitchFamily="2" charset="-122"/>
                <a:ea typeface="宋体" panose="02010600030101010101" pitchFamily="2" charset="-122"/>
              </a:rPr>
              <a:t>空间认知不是一个自然类</a:t>
            </a:r>
          </a:p>
          <a:p>
            <a:endParaRPr lang="zh-CN" altLang="en-US" dirty="0"/>
          </a:p>
        </p:txBody>
      </p:sp>
      <p:sp>
        <p:nvSpPr>
          <p:cNvPr id="4" name="日期占位符 3">
            <a:extLst>
              <a:ext uri="{FF2B5EF4-FFF2-40B4-BE49-F238E27FC236}">
                <a16:creationId xmlns:a16="http://schemas.microsoft.com/office/drawing/2014/main" id="{FCC4F3A3-F0F4-455B-B4BC-BA7AB3C37E3A}"/>
              </a:ext>
            </a:extLst>
          </p:cNvPr>
          <p:cNvSpPr>
            <a:spLocks noGrp="1"/>
          </p:cNvSpPr>
          <p:nvPr>
            <p:ph type="dt" sz="half" idx="10"/>
          </p:nvPr>
        </p:nvSpPr>
        <p:spPr/>
        <p:txBody>
          <a:bodyPr/>
          <a:lstStyle/>
          <a:p>
            <a:pPr rtl="0"/>
            <a:fld id="{D563FC6D-277D-4D53-8EB6-E41026A24247}" type="datetime1">
              <a:rPr lang="zh-CN" altLang="en-US" smtClean="0"/>
              <a:t>2021/6/17</a:t>
            </a:fld>
            <a:endParaRPr lang="en-US" dirty="0"/>
          </a:p>
        </p:txBody>
      </p:sp>
    </p:spTree>
    <p:extLst>
      <p:ext uri="{BB962C8B-B14F-4D97-AF65-F5344CB8AC3E}">
        <p14:creationId xmlns:p14="http://schemas.microsoft.com/office/powerpoint/2010/main" val="88100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F81FF4-E4CB-46FB-91BD-2488AFBE84AD}"/>
              </a:ext>
            </a:extLst>
          </p:cNvPr>
          <p:cNvSpPr>
            <a:spLocks noGrp="1"/>
          </p:cNvSpPr>
          <p:nvPr>
            <p:ph type="title"/>
          </p:nvPr>
        </p:nvSpPr>
        <p:spPr/>
        <p:txBody>
          <a:bodyPr/>
          <a:lstStyle/>
          <a:p>
            <a:r>
              <a:rPr lang="en-US" altLang="zh-CN" dirty="0"/>
              <a:t>INTRODUCTION</a:t>
            </a:r>
            <a:endParaRPr lang="zh-CN" altLang="en-US" dirty="0"/>
          </a:p>
        </p:txBody>
      </p:sp>
      <p:sp>
        <p:nvSpPr>
          <p:cNvPr id="3" name="内容占位符 2">
            <a:extLst>
              <a:ext uri="{FF2B5EF4-FFF2-40B4-BE49-F238E27FC236}">
                <a16:creationId xmlns:a16="http://schemas.microsoft.com/office/drawing/2014/main" id="{D630F82A-BAC0-48AD-9C20-2B2CA7883575}"/>
              </a:ext>
            </a:extLst>
          </p:cNvPr>
          <p:cNvSpPr>
            <a:spLocks noGrp="1"/>
          </p:cNvSpPr>
          <p:nvPr>
            <p:ph idx="1"/>
          </p:nvPr>
        </p:nvSpPr>
        <p:spPr>
          <a:xfrm>
            <a:off x="581192" y="2340864"/>
            <a:ext cx="11029615" cy="3871472"/>
          </a:xfrm>
        </p:spPr>
        <p:txBody>
          <a:bodyPr>
            <a:normAutofit/>
          </a:bodyPr>
          <a:lstStyle/>
          <a:p>
            <a:r>
              <a:rPr lang="zh-CN" altLang="en-US" dirty="0"/>
              <a:t>三种类型：</a:t>
            </a:r>
            <a:endParaRPr lang="en-US" altLang="zh-CN" dirty="0"/>
          </a:p>
          <a:p>
            <a:pPr>
              <a:spcBef>
                <a:spcPts val="0"/>
              </a:spcBef>
              <a:spcAft>
                <a:spcPts val="0"/>
              </a:spcAft>
            </a:pPr>
            <a:r>
              <a:rPr lang="en-US" altLang="zh-CN" sz="1800" dirty="0">
                <a:solidFill>
                  <a:srgbClr val="494949"/>
                </a:solidFill>
                <a:effectLst/>
              </a:rPr>
              <a:t>1</a:t>
            </a:r>
            <a:r>
              <a:rPr lang="zh-CN" altLang="en-US" sz="1800" dirty="0">
                <a:solidFill>
                  <a:srgbClr val="494949"/>
                </a:solidFill>
                <a:effectLst/>
              </a:rPr>
              <a:t>、导航（</a:t>
            </a:r>
            <a:r>
              <a:rPr lang="en-US" altLang="zh-CN" sz="1800" dirty="0">
                <a:solidFill>
                  <a:srgbClr val="494949"/>
                </a:solidFill>
                <a:effectLst/>
              </a:rPr>
              <a:t>navigation</a:t>
            </a:r>
            <a:r>
              <a:rPr lang="zh-CN" altLang="en-US" sz="1800" dirty="0">
                <a:solidFill>
                  <a:srgbClr val="494949"/>
                </a:solidFill>
                <a:effectLst/>
              </a:rPr>
              <a:t>）：</a:t>
            </a:r>
          </a:p>
          <a:p>
            <a:pPr marL="0" indent="0">
              <a:spcBef>
                <a:spcPts val="0"/>
              </a:spcBef>
              <a:spcAft>
                <a:spcPts val="0"/>
              </a:spcAft>
              <a:buNone/>
            </a:pPr>
            <a:r>
              <a:rPr lang="zh-CN" altLang="en-US" sz="1800" dirty="0">
                <a:solidFill>
                  <a:srgbClr val="494949"/>
                </a:solidFill>
                <a:effectLst/>
                <a:latin typeface="宋体" panose="02010600030101010101" pitchFamily="2" charset="-122"/>
                <a:ea typeface="宋体" panose="02010600030101010101" pitchFamily="2" charset="-122"/>
              </a:rPr>
              <a:t>包含位置和运动轨迹相关的子系统，以不同方式将其整合</a:t>
            </a:r>
          </a:p>
          <a:p>
            <a:pPr marL="0" indent="0">
              <a:spcBef>
                <a:spcPts val="0"/>
              </a:spcBef>
              <a:spcAft>
                <a:spcPts val="0"/>
              </a:spcAft>
              <a:buNone/>
            </a:pPr>
            <a:r>
              <a:rPr lang="en-US" altLang="zh-CN" sz="1800" dirty="0">
                <a:solidFill>
                  <a:srgbClr val="494949"/>
                </a:solidFill>
                <a:effectLst/>
                <a:latin typeface="宋体" panose="02010600030101010101" pitchFamily="2" charset="-122"/>
                <a:ea typeface="宋体" panose="02010600030101010101" pitchFamily="2" charset="-122"/>
              </a:rPr>
              <a:t>extrinsic coding</a:t>
            </a:r>
            <a:r>
              <a:rPr lang="zh-CN" altLang="en-US" sz="1800" dirty="0">
                <a:solidFill>
                  <a:srgbClr val="494949"/>
                </a:solidFill>
                <a:effectLst/>
                <a:latin typeface="宋体" panose="02010600030101010101" pitchFamily="2" charset="-122"/>
                <a:ea typeface="宋体" panose="02010600030101010101" pitchFamily="2" charset="-122"/>
              </a:rPr>
              <a:t>（外部编码）：面向外部世界，在不同物体和地标之间进行编码</a:t>
            </a:r>
          </a:p>
          <a:p>
            <a:pPr marL="0" indent="0">
              <a:spcBef>
                <a:spcPts val="0"/>
              </a:spcBef>
              <a:spcAft>
                <a:spcPts val="0"/>
              </a:spcAft>
              <a:buNone/>
            </a:pPr>
            <a:r>
              <a:rPr lang="zh-CN" altLang="en-US" sz="1800" dirty="0">
                <a:solidFill>
                  <a:srgbClr val="494949"/>
                </a:solidFill>
                <a:effectLst/>
              </a:rPr>
              <a:t> </a:t>
            </a:r>
          </a:p>
          <a:p>
            <a:pPr>
              <a:spcBef>
                <a:spcPts val="0"/>
              </a:spcBef>
              <a:spcAft>
                <a:spcPts val="0"/>
              </a:spcAft>
            </a:pPr>
            <a:r>
              <a:rPr lang="en-US" altLang="zh-CN" sz="1800" dirty="0">
                <a:solidFill>
                  <a:srgbClr val="494949"/>
                </a:solidFill>
                <a:effectLst/>
              </a:rPr>
              <a:t>2</a:t>
            </a:r>
            <a:r>
              <a:rPr lang="zh-CN" altLang="en-US" sz="1800" dirty="0">
                <a:solidFill>
                  <a:srgbClr val="494949"/>
                </a:solidFill>
                <a:effectLst/>
              </a:rPr>
              <a:t>、对象操纵（</a:t>
            </a:r>
            <a:r>
              <a:rPr lang="en-US" altLang="zh-CN" sz="1800" dirty="0">
                <a:solidFill>
                  <a:srgbClr val="494949"/>
                </a:solidFill>
                <a:effectLst/>
              </a:rPr>
              <a:t>object manipulation</a:t>
            </a:r>
            <a:r>
              <a:rPr lang="zh-CN" altLang="en-US" sz="1800" dirty="0">
                <a:solidFill>
                  <a:srgbClr val="494949"/>
                </a:solidFill>
                <a:effectLst/>
              </a:rPr>
              <a:t>）：</a:t>
            </a:r>
          </a:p>
          <a:p>
            <a:pPr marL="0" indent="0">
              <a:spcBef>
                <a:spcPts val="0"/>
              </a:spcBef>
              <a:spcAft>
                <a:spcPts val="0"/>
              </a:spcAft>
              <a:buNone/>
            </a:pPr>
            <a:r>
              <a:rPr lang="zh-CN" altLang="en-US" sz="1800" dirty="0">
                <a:solidFill>
                  <a:srgbClr val="494949"/>
                </a:solidFill>
                <a:latin typeface="宋体" panose="02010600030101010101" pitchFamily="2" charset="-122"/>
                <a:ea typeface="宋体" panose="02010600030101010101" pitchFamily="2" charset="-122"/>
              </a:rPr>
              <a:t>对于人类而言，不仅简单地拿起，而是可以发明和使用（区别于其他物种）</a:t>
            </a:r>
          </a:p>
          <a:p>
            <a:pPr marL="0" indent="0">
              <a:spcBef>
                <a:spcPts val="0"/>
              </a:spcBef>
              <a:spcAft>
                <a:spcPts val="0"/>
              </a:spcAft>
              <a:buNone/>
            </a:pPr>
            <a:r>
              <a:rPr lang="en-US" altLang="zh-CN" sz="1800" dirty="0">
                <a:solidFill>
                  <a:srgbClr val="494949"/>
                </a:solidFill>
                <a:latin typeface="宋体" panose="02010600030101010101" pitchFamily="2" charset="-122"/>
                <a:ea typeface="宋体" panose="02010600030101010101" pitchFamily="2" charset="-122"/>
              </a:rPr>
              <a:t>intrinsic coding</a:t>
            </a:r>
            <a:r>
              <a:rPr lang="zh-CN" altLang="en-US" sz="1800" dirty="0">
                <a:solidFill>
                  <a:srgbClr val="494949"/>
                </a:solidFill>
                <a:latin typeface="宋体" panose="02010600030101010101" pitchFamily="2" charset="-122"/>
                <a:ea typeface="宋体" panose="02010600030101010101" pitchFamily="2" charset="-122"/>
              </a:rPr>
              <a:t>（内部编码）：对物体形状进行心理表征和转化</a:t>
            </a:r>
          </a:p>
          <a:p>
            <a:pPr marL="0" indent="0">
              <a:spcBef>
                <a:spcPts val="0"/>
              </a:spcBef>
              <a:spcAft>
                <a:spcPts val="0"/>
              </a:spcAft>
              <a:buNone/>
            </a:pPr>
            <a:r>
              <a:rPr lang="zh-CN" altLang="en-US" sz="1800" dirty="0">
                <a:solidFill>
                  <a:srgbClr val="494949"/>
                </a:solidFill>
                <a:effectLst/>
              </a:rPr>
              <a:t> </a:t>
            </a:r>
          </a:p>
          <a:p>
            <a:pPr>
              <a:spcBef>
                <a:spcPts val="0"/>
              </a:spcBef>
              <a:spcAft>
                <a:spcPts val="0"/>
              </a:spcAft>
            </a:pPr>
            <a:r>
              <a:rPr lang="en-US" altLang="zh-CN" sz="1800" dirty="0">
                <a:solidFill>
                  <a:srgbClr val="494949"/>
                </a:solidFill>
                <a:effectLst/>
              </a:rPr>
              <a:t>3</a:t>
            </a:r>
            <a:r>
              <a:rPr lang="zh-CN" altLang="en-US" sz="1800" dirty="0">
                <a:solidFill>
                  <a:srgbClr val="494949"/>
                </a:solidFill>
                <a:effectLst/>
              </a:rPr>
              <a:t>、符号化空间思维：</a:t>
            </a:r>
            <a:endParaRPr lang="en-US" altLang="zh-CN" sz="1800" dirty="0">
              <a:solidFill>
                <a:srgbClr val="494949"/>
              </a:solidFill>
              <a:effectLst/>
            </a:endParaRPr>
          </a:p>
          <a:p>
            <a:pPr>
              <a:spcBef>
                <a:spcPts val="0"/>
              </a:spcBef>
              <a:spcAft>
                <a:spcPts val="0"/>
              </a:spcAft>
            </a:pPr>
            <a:r>
              <a:rPr lang="zh-CN" altLang="en-US" sz="1800" dirty="0">
                <a:solidFill>
                  <a:srgbClr val="494949"/>
                </a:solidFill>
                <a:latin typeface="宋体" panose="02010600030101010101" pitchFamily="2" charset="-122"/>
                <a:ea typeface="宋体" panose="02010600030101010101" pitchFamily="2" charset="-122"/>
              </a:rPr>
              <a:t>使用符号手段将思想空间化，</a:t>
            </a:r>
            <a:endParaRPr lang="en-US" altLang="zh-CN" sz="1800" dirty="0">
              <a:solidFill>
                <a:srgbClr val="494949"/>
              </a:solidFill>
              <a:latin typeface="宋体" panose="02010600030101010101" pitchFamily="2" charset="-122"/>
              <a:ea typeface="宋体" panose="02010600030101010101" pitchFamily="2" charset="-122"/>
            </a:endParaRPr>
          </a:p>
          <a:p>
            <a:pPr>
              <a:spcBef>
                <a:spcPts val="0"/>
              </a:spcBef>
              <a:spcAft>
                <a:spcPts val="0"/>
              </a:spcAft>
            </a:pPr>
            <a:r>
              <a:rPr lang="zh-CN" altLang="en-US" sz="1800" dirty="0">
                <a:solidFill>
                  <a:srgbClr val="494949"/>
                </a:solidFill>
                <a:latin typeface="宋体" panose="02010600030101010101" pitchFamily="2" charset="-122"/>
                <a:ea typeface="宋体" panose="02010600030101010101" pitchFamily="2" charset="-122"/>
              </a:rPr>
              <a:t>具体包括</a:t>
            </a:r>
            <a:r>
              <a:rPr lang="en-US" altLang="zh-CN" sz="1800" dirty="0">
                <a:solidFill>
                  <a:srgbClr val="494949"/>
                </a:solidFill>
                <a:latin typeface="宋体" panose="02010600030101010101" pitchFamily="2" charset="-122"/>
                <a:ea typeface="宋体" panose="02010600030101010101" pitchFamily="2" charset="-122"/>
              </a:rPr>
              <a:t>language, metaphor, analogy, gesture, sketches, diagrams, graphs, maps</a:t>
            </a:r>
            <a:r>
              <a:rPr lang="zh-CN" altLang="en-US" sz="1800" dirty="0">
                <a:solidFill>
                  <a:srgbClr val="494949"/>
                </a:solidFill>
                <a:latin typeface="宋体" panose="02010600030101010101" pitchFamily="2" charset="-122"/>
                <a:ea typeface="宋体" panose="02010600030101010101" pitchFamily="2" charset="-122"/>
              </a:rPr>
              <a:t>等</a:t>
            </a:r>
            <a:endParaRPr lang="en-US" altLang="zh-CN" sz="1800" dirty="0">
              <a:solidFill>
                <a:srgbClr val="494949"/>
              </a:solidFill>
              <a:latin typeface="宋体" panose="02010600030101010101" pitchFamily="2" charset="-122"/>
              <a:ea typeface="宋体" panose="02010600030101010101" pitchFamily="2" charset="-122"/>
            </a:endParaRPr>
          </a:p>
        </p:txBody>
      </p:sp>
      <p:sp>
        <p:nvSpPr>
          <p:cNvPr id="4" name="日期占位符 3">
            <a:extLst>
              <a:ext uri="{FF2B5EF4-FFF2-40B4-BE49-F238E27FC236}">
                <a16:creationId xmlns:a16="http://schemas.microsoft.com/office/drawing/2014/main" id="{61A9085E-2624-4148-A898-A7425334A01C}"/>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spTree>
    <p:extLst>
      <p:ext uri="{BB962C8B-B14F-4D97-AF65-F5344CB8AC3E}">
        <p14:creationId xmlns:p14="http://schemas.microsoft.com/office/powerpoint/2010/main" val="404413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5E4403-499E-4F69-9658-D155795C10CB}"/>
              </a:ext>
            </a:extLst>
          </p:cNvPr>
          <p:cNvSpPr>
            <a:spLocks noGrp="1"/>
          </p:cNvSpPr>
          <p:nvPr>
            <p:ph type="title"/>
          </p:nvPr>
        </p:nvSpPr>
        <p:spPr/>
        <p:txBody>
          <a:bodyPr/>
          <a:lstStyle/>
          <a:p>
            <a:r>
              <a:rPr lang="en-US" altLang="zh-CN" dirty="0"/>
              <a:t>Introduction</a:t>
            </a:r>
            <a:endParaRPr lang="zh-CN" altLang="en-US" dirty="0"/>
          </a:p>
        </p:txBody>
      </p:sp>
      <p:sp>
        <p:nvSpPr>
          <p:cNvPr id="3" name="内容占位符 2">
            <a:extLst>
              <a:ext uri="{FF2B5EF4-FFF2-40B4-BE49-F238E27FC236}">
                <a16:creationId xmlns:a16="http://schemas.microsoft.com/office/drawing/2014/main" id="{CD5D3072-4CB7-4A18-8CA9-94EBFC9D9F3A}"/>
              </a:ext>
            </a:extLst>
          </p:cNvPr>
          <p:cNvSpPr>
            <a:spLocks noGrp="1"/>
          </p:cNvSpPr>
          <p:nvPr>
            <p:ph idx="1"/>
          </p:nvPr>
        </p:nvSpPr>
        <p:spPr/>
        <p:txBody>
          <a:bodyPr/>
          <a:lstStyle/>
          <a:p>
            <a:r>
              <a:rPr lang="zh-CN" altLang="en-US" dirty="0"/>
              <a:t>研究者热衷于使用“空间认知”（</a:t>
            </a:r>
            <a:r>
              <a:rPr lang="en-US" altLang="zh-CN" dirty="0"/>
              <a:t>spatial cognition</a:t>
            </a:r>
            <a:r>
              <a:rPr lang="zh-CN" altLang="en-US" dirty="0"/>
              <a:t>）这一词的原因？</a:t>
            </a:r>
            <a:endParaRPr lang="en-US" altLang="zh-CN" dirty="0"/>
          </a:p>
          <a:p>
            <a:r>
              <a:rPr lang="zh-CN" altLang="en-US" dirty="0"/>
              <a:t>空间世界中的任何一种行为在某种意义上都是空间功能</a:t>
            </a:r>
            <a:endParaRPr lang="en-US" altLang="zh-CN" dirty="0"/>
          </a:p>
          <a:p>
            <a:r>
              <a:rPr lang="zh-CN" altLang="en-US" dirty="0"/>
              <a:t>直觉上来讲，不同于其他思维，空间思维中语言描述不是必需的。</a:t>
            </a:r>
            <a:endParaRPr lang="en-US" altLang="zh-CN" dirty="0"/>
          </a:p>
          <a:p>
            <a:pPr lvl="1"/>
            <a:r>
              <a:rPr lang="zh-CN" altLang="en-US" dirty="0"/>
              <a:t>在智能的结构分析中，都将语言智能和空间智能分开，</a:t>
            </a:r>
            <a:endParaRPr lang="en-US" altLang="zh-CN" dirty="0"/>
          </a:p>
          <a:p>
            <a:pPr lvl="1"/>
            <a:r>
              <a:rPr lang="zh-CN" altLang="en-US" dirty="0"/>
              <a:t>一个多世纪的心理测量学研究也都遵循这一传统。确立了认知空间这一研究领域，但是并没有对内部不同种类进行有效区分</a:t>
            </a:r>
            <a:endParaRPr lang="en-US" altLang="zh-CN" dirty="0"/>
          </a:p>
        </p:txBody>
      </p:sp>
      <p:sp>
        <p:nvSpPr>
          <p:cNvPr id="4" name="日期占位符 3">
            <a:extLst>
              <a:ext uri="{FF2B5EF4-FFF2-40B4-BE49-F238E27FC236}">
                <a16:creationId xmlns:a16="http://schemas.microsoft.com/office/drawing/2014/main" id="{9279734B-EF7D-4B8D-9307-1FC56467DF65}"/>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spTree>
    <p:extLst>
      <p:ext uri="{BB962C8B-B14F-4D97-AF65-F5344CB8AC3E}">
        <p14:creationId xmlns:p14="http://schemas.microsoft.com/office/powerpoint/2010/main" val="149879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0766E4-F0E8-40E2-BE45-DFB66360C866}"/>
              </a:ext>
            </a:extLst>
          </p:cNvPr>
          <p:cNvSpPr>
            <a:spLocks noGrp="1"/>
          </p:cNvSpPr>
          <p:nvPr>
            <p:ph type="title"/>
          </p:nvPr>
        </p:nvSpPr>
        <p:spPr/>
        <p:txBody>
          <a:bodyPr/>
          <a:lstStyle/>
          <a:p>
            <a:r>
              <a:rPr lang="en-US" altLang="zh-CN" sz="1800" b="1" dirty="0">
                <a:solidFill>
                  <a:srgbClr val="231F20"/>
                </a:solidFill>
                <a:effectLst/>
              </a:rPr>
              <a:t>THE VIEW FROM PSYCHOMETRICS</a:t>
            </a:r>
            <a:br>
              <a:rPr lang="en-US" altLang="zh-CN" sz="1800" dirty="0">
                <a:solidFill>
                  <a:srgbClr val="494949"/>
                </a:solidFill>
                <a:effectLst/>
              </a:rPr>
            </a:br>
            <a:r>
              <a:rPr lang="zh-CN" altLang="en-US" sz="1800" dirty="0">
                <a:solidFill>
                  <a:srgbClr val="494949"/>
                </a:solidFill>
                <a:effectLst/>
              </a:rPr>
              <a:t>心理测量学的发展</a:t>
            </a:r>
            <a:endParaRPr lang="zh-CN" altLang="en-US" dirty="0"/>
          </a:p>
        </p:txBody>
      </p:sp>
      <p:sp>
        <p:nvSpPr>
          <p:cNvPr id="3" name="内容占位符 2">
            <a:extLst>
              <a:ext uri="{FF2B5EF4-FFF2-40B4-BE49-F238E27FC236}">
                <a16:creationId xmlns:a16="http://schemas.microsoft.com/office/drawing/2014/main" id="{9D4B07AE-EEBE-4AB0-AA82-C3F512844B81}"/>
              </a:ext>
            </a:extLst>
          </p:cNvPr>
          <p:cNvSpPr>
            <a:spLocks noGrp="1"/>
          </p:cNvSpPr>
          <p:nvPr>
            <p:ph idx="1"/>
          </p:nvPr>
        </p:nvSpPr>
        <p:spPr>
          <a:xfrm>
            <a:off x="581192" y="2340863"/>
            <a:ext cx="11029615" cy="4374044"/>
          </a:xfrm>
        </p:spPr>
        <p:txBody>
          <a:bodyPr numCol="3">
            <a:normAutofit/>
          </a:bodyPr>
          <a:lstStyle/>
          <a:p>
            <a:r>
              <a:rPr lang="zh-CN" altLang="en-US" dirty="0"/>
              <a:t>智力测试的发展：</a:t>
            </a:r>
            <a:endParaRPr lang="en-US" altLang="zh-CN" dirty="0"/>
          </a:p>
          <a:p>
            <a:pPr lvl="1">
              <a:spcBef>
                <a:spcPts val="0"/>
              </a:spcBef>
              <a:spcAft>
                <a:spcPts val="0"/>
              </a:spcAft>
              <a:buFont typeface="+mj-lt"/>
              <a:buAutoNum type="arabicPeriod"/>
            </a:pPr>
            <a:r>
              <a:rPr lang="zh-CN" altLang="en-US" sz="1600" dirty="0">
                <a:solidFill>
                  <a:srgbClr val="191919"/>
                </a:solidFill>
                <a:latin typeface="宋体" panose="02010600030101010101" pitchFamily="2" charset="-122"/>
                <a:ea typeface="宋体" panose="02010600030101010101" pitchFamily="2" charset="-122"/>
              </a:rPr>
              <a:t>开始于弗朗西斯</a:t>
            </a:r>
            <a:r>
              <a:rPr lang="en-US" altLang="zh-CN" sz="1600" dirty="0">
                <a:solidFill>
                  <a:srgbClr val="191919"/>
                </a:solidFill>
                <a:latin typeface="宋体" panose="02010600030101010101" pitchFamily="2" charset="-122"/>
                <a:ea typeface="宋体" panose="02010600030101010101" pitchFamily="2" charset="-122"/>
              </a:rPr>
              <a:t>·</a:t>
            </a:r>
            <a:r>
              <a:rPr lang="zh-CN" altLang="en-US" sz="1600" dirty="0">
                <a:solidFill>
                  <a:srgbClr val="191919"/>
                </a:solidFill>
                <a:latin typeface="宋体" panose="02010600030101010101" pitchFamily="2" charset="-122"/>
                <a:ea typeface="宋体" panose="02010600030101010101" pitchFamily="2" charset="-122"/>
              </a:rPr>
              <a:t>高尔顿</a:t>
            </a:r>
          </a:p>
          <a:p>
            <a:pPr lvl="2"/>
            <a:r>
              <a:rPr lang="zh-CN" altLang="en-US" sz="1600" dirty="0">
                <a:solidFill>
                  <a:srgbClr val="191919"/>
                </a:solidFill>
                <a:latin typeface="宋体" panose="02010600030101010101" pitchFamily="2" charset="-122"/>
                <a:ea typeface="宋体" panose="02010600030101010101" pitchFamily="2" charset="-122"/>
              </a:rPr>
              <a:t>达尔文表弟，进化论的狂热追随者，</a:t>
            </a:r>
            <a:r>
              <a:rPr lang="en-US" altLang="zh-CN" sz="1600" dirty="0">
                <a:solidFill>
                  <a:srgbClr val="191919"/>
                </a:solidFill>
                <a:latin typeface="宋体" panose="02010600030101010101" pitchFamily="2" charset="-122"/>
                <a:ea typeface="宋体" panose="02010600030101010101" pitchFamily="2" charset="-122"/>
              </a:rPr>
              <a:t>1883</a:t>
            </a:r>
            <a:r>
              <a:rPr lang="zh-CN" altLang="en-US" sz="1600" dirty="0">
                <a:solidFill>
                  <a:srgbClr val="191919"/>
                </a:solidFill>
                <a:latin typeface="宋体" panose="02010600030101010101" pitchFamily="2" charset="-122"/>
                <a:ea typeface="宋体" panose="02010600030101010101" pitchFamily="2" charset="-122"/>
              </a:rPr>
              <a:t>开创了优生学</a:t>
            </a:r>
            <a:endParaRPr lang="en-US" altLang="zh-CN" sz="1600" dirty="0">
              <a:solidFill>
                <a:srgbClr val="191919"/>
              </a:solidFill>
              <a:latin typeface="宋体" panose="02010600030101010101" pitchFamily="2" charset="-122"/>
              <a:ea typeface="宋体" panose="02010600030101010101" pitchFamily="2" charset="-122"/>
            </a:endParaRPr>
          </a:p>
          <a:p>
            <a:pPr lvl="2"/>
            <a:r>
              <a:rPr lang="zh-CN" altLang="en-US" sz="1600" dirty="0">
                <a:solidFill>
                  <a:srgbClr val="191919"/>
                </a:solidFill>
                <a:latin typeface="宋体" panose="02010600030101010101" pitchFamily="2" charset="-122"/>
                <a:ea typeface="宋体" panose="02010600030101010101" pitchFamily="2" charset="-122"/>
              </a:rPr>
              <a:t>开拓了以个体差异为主题的实验心理学的新领域</a:t>
            </a:r>
            <a:endParaRPr lang="en-US" altLang="zh-CN" sz="1600" dirty="0">
              <a:solidFill>
                <a:srgbClr val="191919"/>
              </a:solidFill>
              <a:latin typeface="宋体" panose="02010600030101010101" pitchFamily="2" charset="-122"/>
              <a:ea typeface="宋体" panose="02010600030101010101" pitchFamily="2" charset="-122"/>
            </a:endParaRPr>
          </a:p>
          <a:p>
            <a:pPr marL="666900" lvl="1" indent="-342900">
              <a:buFont typeface="+mj-lt"/>
              <a:buAutoNum type="arabicPeriod"/>
            </a:pPr>
            <a:r>
              <a:rPr lang="zh-CN" altLang="en-US" sz="1600" dirty="0">
                <a:solidFill>
                  <a:srgbClr val="191919"/>
                </a:solidFill>
                <a:latin typeface="宋体" panose="02010600030101010101" pitchFamily="2" charset="-122"/>
                <a:ea typeface="宋体" panose="02010600030101010101" pitchFamily="2" charset="-122"/>
              </a:rPr>
              <a:t>现代雏形：法国比奈</a:t>
            </a:r>
            <a:endParaRPr lang="en-US" altLang="zh-CN" sz="1600" dirty="0">
              <a:solidFill>
                <a:srgbClr val="191919"/>
              </a:solidFill>
              <a:latin typeface="宋体" panose="02010600030101010101" pitchFamily="2" charset="-122"/>
              <a:ea typeface="宋体" panose="02010600030101010101" pitchFamily="2" charset="-122"/>
            </a:endParaRPr>
          </a:p>
          <a:p>
            <a:pPr lvl="2"/>
            <a:r>
              <a:rPr lang="zh-CN" altLang="en-US" sz="1600" dirty="0">
                <a:solidFill>
                  <a:srgbClr val="191919"/>
                </a:solidFill>
                <a:latin typeface="宋体" panose="02010600030101010101" pitchFamily="2" charset="-122"/>
                <a:ea typeface="宋体" panose="02010600030101010101" pitchFamily="2" charset="-122"/>
              </a:rPr>
              <a:t>帮助法国政府分辨出因智力缺失而不适合入学的儿童</a:t>
            </a:r>
          </a:p>
          <a:p>
            <a:pPr marL="936900" lvl="2" indent="-342900"/>
            <a:r>
              <a:rPr lang="zh-CN" altLang="en-US" sz="1600" dirty="0">
                <a:solidFill>
                  <a:srgbClr val="191919"/>
                </a:solidFill>
                <a:latin typeface="宋体" panose="02010600030101010101" pitchFamily="2" charset="-122"/>
                <a:ea typeface="宋体" panose="02010600030101010101" pitchFamily="2" charset="-122"/>
              </a:rPr>
              <a:t>区分黑巧克力与白色木块并吃掉巧克力，报出几个身体器官名字及复述简单句子，描述物体差异和凭记忆作画等</a:t>
            </a:r>
            <a:endParaRPr lang="en-US" altLang="zh-CN" sz="1600" dirty="0">
              <a:solidFill>
                <a:srgbClr val="191919"/>
              </a:solidFill>
              <a:latin typeface="宋体" panose="02010600030101010101" pitchFamily="2" charset="-122"/>
              <a:ea typeface="宋体" panose="02010600030101010101" pitchFamily="2" charset="-122"/>
            </a:endParaRPr>
          </a:p>
          <a:p>
            <a:pPr marL="666900" lvl="1" indent="-342900">
              <a:buFont typeface="+mj-lt"/>
              <a:buAutoNum type="arabicPeriod"/>
            </a:pPr>
            <a:r>
              <a:rPr lang="zh-CN" altLang="en-US" sz="1600" dirty="0">
                <a:solidFill>
                  <a:srgbClr val="191919"/>
                </a:solidFill>
                <a:latin typeface="宋体" panose="02010600030101010101" pitchFamily="2" charset="-122"/>
                <a:ea typeface="宋体" panose="02010600030101010101" pitchFamily="2" charset="-122"/>
              </a:rPr>
              <a:t>繁荣发展：一战军队选拔</a:t>
            </a:r>
            <a:endParaRPr lang="zh-CN" altLang="en-US" dirty="0">
              <a:solidFill>
                <a:srgbClr val="191919"/>
              </a:solidFill>
              <a:latin typeface="宋体" panose="02010600030101010101" pitchFamily="2" charset="-122"/>
              <a:ea typeface="宋体" panose="02010600030101010101" pitchFamily="2" charset="-122"/>
            </a:endParaRPr>
          </a:p>
        </p:txBody>
      </p:sp>
      <p:sp>
        <p:nvSpPr>
          <p:cNvPr id="4" name="日期占位符 3">
            <a:extLst>
              <a:ext uri="{FF2B5EF4-FFF2-40B4-BE49-F238E27FC236}">
                <a16:creationId xmlns:a16="http://schemas.microsoft.com/office/drawing/2014/main" id="{D8B5564D-5D19-4C74-B6AF-14B84D4CD46A}"/>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pic>
        <p:nvPicPr>
          <p:cNvPr id="6" name="图片 5">
            <a:extLst>
              <a:ext uri="{FF2B5EF4-FFF2-40B4-BE49-F238E27FC236}">
                <a16:creationId xmlns:a16="http://schemas.microsoft.com/office/drawing/2014/main" id="{AF541664-9B08-4582-AAB8-41D0DE300331}"/>
              </a:ext>
            </a:extLst>
          </p:cNvPr>
          <p:cNvPicPr>
            <a:picLocks noChangeAspect="1"/>
          </p:cNvPicPr>
          <p:nvPr/>
        </p:nvPicPr>
        <p:blipFill>
          <a:blip r:embed="rId2"/>
          <a:stretch>
            <a:fillRect/>
          </a:stretch>
        </p:blipFill>
        <p:spPr>
          <a:xfrm>
            <a:off x="5260118" y="2483933"/>
            <a:ext cx="2562412" cy="3267074"/>
          </a:xfrm>
          <a:prstGeom prst="rect">
            <a:avLst/>
          </a:prstGeom>
        </p:spPr>
      </p:pic>
      <p:pic>
        <p:nvPicPr>
          <p:cNvPr id="8" name="图片 7">
            <a:extLst>
              <a:ext uri="{FF2B5EF4-FFF2-40B4-BE49-F238E27FC236}">
                <a16:creationId xmlns:a16="http://schemas.microsoft.com/office/drawing/2014/main" id="{0C472AE5-C0FF-4933-81B1-124CBEA0A9A0}"/>
              </a:ext>
            </a:extLst>
          </p:cNvPr>
          <p:cNvPicPr>
            <a:picLocks noChangeAspect="1"/>
          </p:cNvPicPr>
          <p:nvPr/>
        </p:nvPicPr>
        <p:blipFill>
          <a:blip r:embed="rId3"/>
          <a:stretch>
            <a:fillRect/>
          </a:stretch>
        </p:blipFill>
        <p:spPr>
          <a:xfrm>
            <a:off x="7972461" y="2483932"/>
            <a:ext cx="2543175" cy="3267075"/>
          </a:xfrm>
          <a:prstGeom prst="rect">
            <a:avLst/>
          </a:prstGeom>
        </p:spPr>
      </p:pic>
      <p:sp>
        <p:nvSpPr>
          <p:cNvPr id="10" name="文本框 9">
            <a:extLst>
              <a:ext uri="{FF2B5EF4-FFF2-40B4-BE49-F238E27FC236}">
                <a16:creationId xmlns:a16="http://schemas.microsoft.com/office/drawing/2014/main" id="{4043EC42-5BF7-408C-9A24-B6E0F9F3912C}"/>
              </a:ext>
            </a:extLst>
          </p:cNvPr>
          <p:cNvSpPr txBox="1"/>
          <p:nvPr/>
        </p:nvSpPr>
        <p:spPr>
          <a:xfrm>
            <a:off x="5086786" y="5863625"/>
            <a:ext cx="6097162" cy="369332"/>
          </a:xfrm>
          <a:prstGeom prst="rect">
            <a:avLst/>
          </a:prstGeom>
          <a:noFill/>
        </p:spPr>
        <p:txBody>
          <a:bodyPr wrap="square">
            <a:spAutoFit/>
          </a:bodyPr>
          <a:lstStyle/>
          <a:p>
            <a:pPr>
              <a:spcBef>
                <a:spcPts val="0"/>
              </a:spcBef>
              <a:spcAft>
                <a:spcPts val="0"/>
              </a:spcAft>
            </a:pPr>
            <a:r>
              <a:rPr lang="zh-CN" altLang="en-US" sz="1800">
                <a:solidFill>
                  <a:srgbClr val="191919"/>
                </a:solidFill>
                <a:effectLst/>
              </a:rPr>
              <a:t>高尔顿（</a:t>
            </a:r>
            <a:r>
              <a:rPr lang="en-US" altLang="zh-CN" sz="1800">
                <a:solidFill>
                  <a:srgbClr val="191919"/>
                </a:solidFill>
                <a:effectLst/>
              </a:rPr>
              <a:t>1822</a:t>
            </a:r>
            <a:r>
              <a:rPr lang="zh-CN" altLang="en-US" sz="1800">
                <a:solidFill>
                  <a:srgbClr val="191919"/>
                </a:solidFill>
                <a:effectLst/>
              </a:rPr>
              <a:t>年</a:t>
            </a:r>
            <a:r>
              <a:rPr lang="en-US" altLang="zh-CN" sz="1800">
                <a:solidFill>
                  <a:srgbClr val="191919"/>
                </a:solidFill>
                <a:effectLst/>
              </a:rPr>
              <a:t>-1911</a:t>
            </a:r>
            <a:r>
              <a:rPr lang="zh-CN" altLang="en-US" sz="1800">
                <a:solidFill>
                  <a:srgbClr val="191919"/>
                </a:solidFill>
                <a:effectLst/>
              </a:rPr>
              <a:t>年）</a:t>
            </a:r>
            <a:endParaRPr lang="zh-CN" altLang="en-US" sz="1600" dirty="0">
              <a:solidFill>
                <a:srgbClr val="494949"/>
              </a:solidFill>
              <a:effectLst/>
            </a:endParaRPr>
          </a:p>
        </p:txBody>
      </p:sp>
      <p:sp>
        <p:nvSpPr>
          <p:cNvPr id="12" name="文本框 11">
            <a:extLst>
              <a:ext uri="{FF2B5EF4-FFF2-40B4-BE49-F238E27FC236}">
                <a16:creationId xmlns:a16="http://schemas.microsoft.com/office/drawing/2014/main" id="{E5D065E2-597D-4DEE-8C21-C1ADE2F780B8}"/>
              </a:ext>
            </a:extLst>
          </p:cNvPr>
          <p:cNvSpPr txBox="1"/>
          <p:nvPr/>
        </p:nvSpPr>
        <p:spPr>
          <a:xfrm>
            <a:off x="7972461" y="5866243"/>
            <a:ext cx="6097162" cy="369332"/>
          </a:xfrm>
          <a:prstGeom prst="rect">
            <a:avLst/>
          </a:prstGeom>
          <a:noFill/>
        </p:spPr>
        <p:txBody>
          <a:bodyPr wrap="square">
            <a:spAutoFit/>
          </a:bodyPr>
          <a:lstStyle/>
          <a:p>
            <a:pPr>
              <a:spcBef>
                <a:spcPts val="0"/>
              </a:spcBef>
              <a:spcAft>
                <a:spcPts val="0"/>
              </a:spcAft>
            </a:pPr>
            <a:r>
              <a:rPr lang="zh-CN" altLang="en-US" sz="1800" dirty="0">
                <a:solidFill>
                  <a:srgbClr val="191919"/>
                </a:solidFill>
                <a:effectLst/>
              </a:rPr>
              <a:t>比奈（</a:t>
            </a:r>
            <a:r>
              <a:rPr lang="en-US" altLang="zh-CN" sz="1800" dirty="0">
                <a:solidFill>
                  <a:srgbClr val="191919"/>
                </a:solidFill>
                <a:effectLst/>
              </a:rPr>
              <a:t>1857-1911</a:t>
            </a:r>
            <a:r>
              <a:rPr lang="zh-CN" altLang="en-US" sz="1800" dirty="0">
                <a:solidFill>
                  <a:srgbClr val="191919"/>
                </a:solidFill>
                <a:effectLst/>
              </a:rPr>
              <a:t>）</a:t>
            </a:r>
            <a:endParaRPr lang="zh-CN" altLang="en-US" sz="1600" dirty="0">
              <a:solidFill>
                <a:srgbClr val="494949"/>
              </a:solidFill>
              <a:effectLst/>
            </a:endParaRPr>
          </a:p>
        </p:txBody>
      </p:sp>
    </p:spTree>
    <p:extLst>
      <p:ext uri="{BB962C8B-B14F-4D97-AF65-F5344CB8AC3E}">
        <p14:creationId xmlns:p14="http://schemas.microsoft.com/office/powerpoint/2010/main" val="254667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D9A804-84F0-4005-8D65-9CA8BE2C7E78}"/>
              </a:ext>
            </a:extLst>
          </p:cNvPr>
          <p:cNvSpPr>
            <a:spLocks noGrp="1"/>
          </p:cNvSpPr>
          <p:nvPr>
            <p:ph type="title"/>
          </p:nvPr>
        </p:nvSpPr>
        <p:spPr/>
        <p:txBody>
          <a:bodyPr/>
          <a:lstStyle/>
          <a:p>
            <a:r>
              <a:rPr lang="zh-CN" altLang="en-US" dirty="0"/>
              <a:t>心理测量学实验的问题</a:t>
            </a:r>
          </a:p>
        </p:txBody>
      </p:sp>
      <p:sp>
        <p:nvSpPr>
          <p:cNvPr id="3" name="内容占位符 2">
            <a:extLst>
              <a:ext uri="{FF2B5EF4-FFF2-40B4-BE49-F238E27FC236}">
                <a16:creationId xmlns:a16="http://schemas.microsoft.com/office/drawing/2014/main" id="{E7E5AA36-CBCA-4BBF-A9BD-D0449B446FE4}"/>
              </a:ext>
            </a:extLst>
          </p:cNvPr>
          <p:cNvSpPr>
            <a:spLocks noGrp="1"/>
          </p:cNvSpPr>
          <p:nvPr>
            <p:ph idx="1"/>
          </p:nvPr>
        </p:nvSpPr>
        <p:spPr/>
        <p:txBody>
          <a:bodyPr numCol="1"/>
          <a:lstStyle/>
          <a:p>
            <a:r>
              <a:rPr lang="zh-CN" altLang="en-US" dirty="0"/>
              <a:t>历史背景：理论滞后，无法对这些技能进行成分分析，了解其认知过程，只能使用试错法设计实验</a:t>
            </a:r>
            <a:endParaRPr lang="en-US" altLang="zh-CN" dirty="0"/>
          </a:p>
          <a:p>
            <a:endParaRPr lang="en-US" altLang="zh-CN" dirty="0"/>
          </a:p>
          <a:p>
            <a:r>
              <a:rPr lang="zh-CN" altLang="en-US" dirty="0"/>
              <a:t>方法：缺少现代化的手段，没有系统化的方法对空间认知的整体情况进行调查</a:t>
            </a:r>
            <a:endParaRPr lang="en-US" altLang="zh-CN" dirty="0"/>
          </a:p>
          <a:p>
            <a:endParaRPr lang="en-US" altLang="zh-CN" dirty="0"/>
          </a:p>
          <a:p>
            <a:r>
              <a:rPr lang="zh-CN" altLang="en-US" dirty="0"/>
              <a:t>实践：只能采用简单易懂的书面指导，形式简单（一根笔和一张纸），户外大规模的测试和大型标准实验室内测试不现实</a:t>
            </a:r>
          </a:p>
        </p:txBody>
      </p:sp>
      <p:sp>
        <p:nvSpPr>
          <p:cNvPr id="4" name="日期占位符 3">
            <a:extLst>
              <a:ext uri="{FF2B5EF4-FFF2-40B4-BE49-F238E27FC236}">
                <a16:creationId xmlns:a16="http://schemas.microsoft.com/office/drawing/2014/main" id="{5CAD3253-1339-4379-8927-72B2F9D824C8}"/>
              </a:ext>
            </a:extLst>
          </p:cNvPr>
          <p:cNvSpPr>
            <a:spLocks noGrp="1"/>
          </p:cNvSpPr>
          <p:nvPr>
            <p:ph type="dt" sz="half" idx="10"/>
          </p:nvPr>
        </p:nvSpPr>
        <p:spPr/>
        <p:txBody>
          <a:bodyPr/>
          <a:lstStyle/>
          <a:p>
            <a:pPr rtl="0"/>
            <a:fld id="{F24FFC25-0C05-49C8-B150-3CF6B89B5C55}" type="datetime1">
              <a:rPr lang="zh-CN" altLang="en-US" smtClean="0"/>
              <a:t>2021/6/17</a:t>
            </a:fld>
            <a:endParaRPr lang="en-US" dirty="0"/>
          </a:p>
        </p:txBody>
      </p:sp>
    </p:spTree>
    <p:extLst>
      <p:ext uri="{BB962C8B-B14F-4D97-AF65-F5344CB8AC3E}">
        <p14:creationId xmlns:p14="http://schemas.microsoft.com/office/powerpoint/2010/main" val="290332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90B18AF-AFBA-4AE9-8B05-F39111F9C549}"/>
              </a:ext>
            </a:extLst>
          </p:cNvPr>
          <p:cNvSpPr>
            <a:spLocks noGrp="1"/>
          </p:cNvSpPr>
          <p:nvPr>
            <p:ph type="dt" sz="half" idx="10"/>
          </p:nvPr>
        </p:nvSpPr>
        <p:spPr/>
        <p:txBody>
          <a:bodyPr/>
          <a:lstStyle/>
          <a:p>
            <a:pPr rtl="0"/>
            <a:fld id="{F24FFC25-0C05-49C8-B150-3CF6B89B5C55}" type="datetime1">
              <a:rPr lang="zh-CN" altLang="en-US" smtClean="0"/>
              <a:t>2021/6/16</a:t>
            </a:fld>
            <a:endParaRPr lang="en-US" dirty="0"/>
          </a:p>
        </p:txBody>
      </p:sp>
      <p:pic>
        <p:nvPicPr>
          <p:cNvPr id="8" name="图片 7">
            <a:extLst>
              <a:ext uri="{FF2B5EF4-FFF2-40B4-BE49-F238E27FC236}">
                <a16:creationId xmlns:a16="http://schemas.microsoft.com/office/drawing/2014/main" id="{DC89F0BA-15CB-44F2-8478-87AD0CC59242}"/>
              </a:ext>
            </a:extLst>
          </p:cNvPr>
          <p:cNvPicPr>
            <a:picLocks noChangeAspect="1"/>
          </p:cNvPicPr>
          <p:nvPr/>
        </p:nvPicPr>
        <p:blipFill>
          <a:blip r:embed="rId2"/>
          <a:stretch>
            <a:fillRect/>
          </a:stretch>
        </p:blipFill>
        <p:spPr>
          <a:xfrm>
            <a:off x="411828" y="46370"/>
            <a:ext cx="7973609" cy="6765260"/>
          </a:xfrm>
          <a:prstGeom prst="rect">
            <a:avLst/>
          </a:prstGeom>
        </p:spPr>
      </p:pic>
      <p:sp>
        <p:nvSpPr>
          <p:cNvPr id="9" name="Rectangle 1">
            <a:extLst>
              <a:ext uri="{FF2B5EF4-FFF2-40B4-BE49-F238E27FC236}">
                <a16:creationId xmlns:a16="http://schemas.microsoft.com/office/drawing/2014/main" id="{98F278BD-8CEF-4EA4-BE23-791410D50948}"/>
              </a:ext>
            </a:extLst>
          </p:cNvPr>
          <p:cNvSpPr>
            <a:spLocks noChangeArrowheads="1"/>
          </p:cNvSpPr>
          <p:nvPr/>
        </p:nvSpPr>
        <p:spPr bwMode="auto">
          <a:xfrm>
            <a:off x="7852350" y="2690336"/>
            <a:ext cx="43396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b="0" i="0" u="none" strike="noStrike" cap="none" normalizeH="0" baseline="0" dirty="0">
                <a:ln>
                  <a:noFill/>
                </a:ln>
                <a:solidFill>
                  <a:srgbClr val="494949"/>
                </a:solidFill>
                <a:effectLst/>
                <a:latin typeface="宋体" panose="02010600030101010101" pitchFamily="2" charset="-122"/>
                <a:ea typeface="宋体" panose="02010600030101010101" pitchFamily="2" charset="-122"/>
              </a:rPr>
              <a:t>空间功能是人类智力的一个重要方面</a:t>
            </a:r>
            <a:endParaRPr kumimoji="0" lang="en-US" altLang="zh-CN" b="0" i="0" u="none" strike="noStrike" cap="none" normalizeH="0" baseline="0" dirty="0">
              <a:ln>
                <a:noFill/>
              </a:ln>
              <a:solidFill>
                <a:srgbClr val="494949"/>
              </a:solidFill>
              <a:effectLst/>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CN" b="0" i="0" u="none" strike="noStrike" cap="none" normalizeH="0" baseline="0" dirty="0">
              <a:ln>
                <a:noFill/>
              </a:ln>
              <a:solidFill>
                <a:srgbClr val="494949"/>
              </a:solidFill>
              <a:effectLst/>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lang="zh-CN" altLang="en-US" dirty="0">
                <a:solidFill>
                  <a:srgbClr val="494949"/>
                </a:solidFill>
                <a:latin typeface="宋体" panose="02010600030101010101" pitchFamily="2" charset="-122"/>
                <a:ea typeface="宋体" panose="02010600030101010101" pitchFamily="2" charset="-122"/>
              </a:rPr>
              <a:t>由外向内，测试更加通用化，</a:t>
            </a:r>
            <a:r>
              <a:rPr lang="en-US" altLang="zh-CN" dirty="0">
                <a:solidFill>
                  <a:srgbClr val="494949"/>
                </a:solidFill>
                <a:latin typeface="宋体" panose="02010600030101010101" pitchFamily="2" charset="-122"/>
                <a:ea typeface="宋体" panose="02010600030101010101" pitchFamily="2" charset="-122"/>
              </a:rPr>
              <a:t>analogies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zh-CN" dirty="0">
              <a:solidFill>
                <a:srgbClr val="494949"/>
              </a:solidFill>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lang="zh-CN" altLang="en-US" dirty="0">
                <a:solidFill>
                  <a:srgbClr val="494949"/>
                </a:solidFill>
                <a:latin typeface="宋体" panose="02010600030101010101" pitchFamily="2" charset="-122"/>
                <a:ea typeface="宋体" panose="02010600030101010101" pitchFamily="2" charset="-122"/>
              </a:rPr>
              <a:t>导航技能测试缺失</a:t>
            </a:r>
            <a:r>
              <a:rPr kumimoji="0" lang="zh-CN" altLang="zh-CN"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2870690218"/>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53_TF33552983.potx" id="{E785B998-EA1E-435A-BC09-53167714146B}" vid="{39930FD0-D29E-42B6-87EA-7A1632EF1DF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{8BEFCDD8-D5C6-4E92-BF16-3E55B3B66628}tf33552983_win32</Template>
  <TotalTime>1047</TotalTime>
  <Words>1561</Words>
  <Application>Microsoft Office PowerPoint</Application>
  <PresentationFormat>宽屏</PresentationFormat>
  <Paragraphs>163</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Microsoft YaHei UI</vt:lpstr>
      <vt:lpstr>TimesLTStd-Bold</vt:lpstr>
      <vt:lpstr>宋体</vt:lpstr>
      <vt:lpstr>Arial</vt:lpstr>
      <vt:lpstr>Calibri</vt:lpstr>
      <vt:lpstr>Franklin Gothic Book</vt:lpstr>
      <vt:lpstr>Open Sans</vt:lpstr>
      <vt:lpstr>Wingdings 2</vt:lpstr>
      <vt:lpstr>DividendVTI</vt:lpstr>
      <vt:lpstr>空间认知的三种类型  THREE KINDS OF SPATIAL COGNITION</vt:lpstr>
      <vt:lpstr>NORA S. NEWCOMBE</vt:lpstr>
      <vt:lpstr>目录</vt:lpstr>
      <vt:lpstr>natural kinds</vt:lpstr>
      <vt:lpstr>INTRODUCTION</vt:lpstr>
      <vt:lpstr>Introduction</vt:lpstr>
      <vt:lpstr>THE VIEW FROM PSYCHOMETRICS 心理测量学的发展</vt:lpstr>
      <vt:lpstr>心理测量学实验的问题</vt:lpstr>
      <vt:lpstr>PowerPoint 演示文稿</vt:lpstr>
      <vt:lpstr>A NEW TYPOLOGY 新的分类体系</vt:lpstr>
      <vt:lpstr>PowerPoint 演示文稿</vt:lpstr>
      <vt:lpstr>分类的依据</vt:lpstr>
      <vt:lpstr>分类的依据</vt:lpstr>
      <vt:lpstr>分类的依据</vt:lpstr>
      <vt:lpstr>Navigation 导航</vt:lpstr>
      <vt:lpstr>PowerPoint 演示文稿</vt:lpstr>
      <vt:lpstr>Navigation 导航</vt:lpstr>
      <vt:lpstr>Object representation and transformation 对象表征和转化</vt:lpstr>
      <vt:lpstr>学习和发展</vt:lpstr>
      <vt:lpstr>Commonalities 共性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Minghua Wu</dc:creator>
  <cp:lastModifiedBy>Minghua Wu</cp:lastModifiedBy>
  <cp:revision>45</cp:revision>
  <dcterms:created xsi:type="dcterms:W3CDTF">2021-06-16T03:11:19Z</dcterms:created>
  <dcterms:modified xsi:type="dcterms:W3CDTF">2021-06-16T20:38:36Z</dcterms:modified>
</cp:coreProperties>
</file>