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6" r:id="rId2"/>
    <p:sldId id="333" r:id="rId3"/>
    <p:sldId id="334" r:id="rId4"/>
    <p:sldId id="335" r:id="rId5"/>
    <p:sldId id="336" r:id="rId6"/>
    <p:sldId id="337" r:id="rId7"/>
    <p:sldId id="259" r:id="rId8"/>
    <p:sldId id="339" r:id="rId9"/>
    <p:sldId id="260" r:id="rId10"/>
    <p:sldId id="261" r:id="rId11"/>
    <p:sldId id="262" r:id="rId12"/>
    <p:sldId id="263" r:id="rId13"/>
    <p:sldId id="264" r:id="rId14"/>
    <p:sldId id="267" r:id="rId15"/>
    <p:sldId id="268" r:id="rId16"/>
    <p:sldId id="269" r:id="rId17"/>
    <p:sldId id="270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65" r:id="rId30"/>
    <p:sldId id="266" r:id="rId31"/>
    <p:sldId id="271" r:id="rId32"/>
    <p:sldId id="272" r:id="rId33"/>
    <p:sldId id="273" r:id="rId34"/>
    <p:sldId id="274" r:id="rId35"/>
    <p:sldId id="275" r:id="rId36"/>
    <p:sldId id="276" r:id="rId37"/>
    <p:sldId id="288" r:id="rId38"/>
    <p:sldId id="290" r:id="rId39"/>
    <p:sldId id="291" r:id="rId40"/>
    <p:sldId id="292" r:id="rId41"/>
    <p:sldId id="293" r:id="rId42"/>
    <p:sldId id="324" r:id="rId43"/>
    <p:sldId id="325" r:id="rId44"/>
    <p:sldId id="326" r:id="rId45"/>
    <p:sldId id="327" r:id="rId46"/>
    <p:sldId id="328" r:id="rId47"/>
    <p:sldId id="319" r:id="rId48"/>
    <p:sldId id="320" r:id="rId49"/>
    <p:sldId id="321" r:id="rId50"/>
    <p:sldId id="322" r:id="rId51"/>
    <p:sldId id="323" r:id="rId52"/>
    <p:sldId id="340" r:id="rId53"/>
    <p:sldId id="297" r:id="rId54"/>
    <p:sldId id="299" r:id="rId55"/>
    <p:sldId id="298" r:id="rId56"/>
    <p:sldId id="300" r:id="rId57"/>
    <p:sldId id="301" r:id="rId58"/>
    <p:sldId id="302" r:id="rId59"/>
    <p:sldId id="294" r:id="rId60"/>
    <p:sldId id="295" r:id="rId61"/>
    <p:sldId id="296" r:id="rId62"/>
    <p:sldId id="303" r:id="rId63"/>
    <p:sldId id="304" r:id="rId64"/>
    <p:sldId id="305" r:id="rId65"/>
    <p:sldId id="306" r:id="rId66"/>
    <p:sldId id="307" r:id="rId67"/>
    <p:sldId id="308" r:id="rId68"/>
    <p:sldId id="311" r:id="rId69"/>
    <p:sldId id="312" r:id="rId70"/>
    <p:sldId id="313" r:id="rId71"/>
    <p:sldId id="314" r:id="rId72"/>
    <p:sldId id="315" r:id="rId73"/>
    <p:sldId id="316" r:id="rId74"/>
    <p:sldId id="332" r:id="rId75"/>
    <p:sldId id="338" r:id="rId7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an Weidong" initials="ZW" lastIdx="1" clrIdx="0">
    <p:extLst>
      <p:ext uri="{19B8F6BF-5375-455C-9EA6-DF929625EA0E}">
        <p15:presenceInfo xmlns:p15="http://schemas.microsoft.com/office/powerpoint/2012/main" userId="9d4709113fca862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6FDB"/>
    <a:srgbClr val="5C5CD6"/>
    <a:srgbClr val="CECEF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69106" autoAdjust="0"/>
  </p:normalViewPr>
  <p:slideViewPr>
    <p:cSldViewPr snapToGrid="0">
      <p:cViewPr varScale="1">
        <p:scale>
          <a:sx n="60" d="100"/>
          <a:sy n="60" d="100"/>
        </p:scale>
        <p:origin x="777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6AC5E-71CB-409D-ABCC-29C593FEB943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15DDF-C7E4-4EE3-933A-F18E009568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127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ChatGPT</a:t>
            </a:r>
            <a:r>
              <a:rPr lang="zh-CN" altLang="en-US" dirty="0"/>
              <a:t>基于</a:t>
            </a:r>
            <a:r>
              <a:rPr lang="en-US" altLang="zh-CN" dirty="0" err="1"/>
              <a:t>GPT</a:t>
            </a:r>
            <a:r>
              <a:rPr lang="en-US" altLang="zh-CN" dirty="0"/>
              <a:t>-3 Davinci-3</a:t>
            </a:r>
            <a:r>
              <a:rPr lang="zh-CN" altLang="en-US" dirty="0"/>
              <a:t>模型开发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CB58B-42CC-4EAC-A5E8-269D123848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980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15DDF-C7E4-4EE3-933A-F18E00956861}" type="slidenum">
              <a:rPr lang="zh-CN" altLang="en-US" smtClean="0"/>
              <a:t>75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929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15DDF-C7E4-4EE3-933A-F18E0095686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696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基本语义理解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意图理解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词语用法测试</a:t>
            </a:r>
            <a:endParaRPr lang="en-US" altLang="zh-CN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15DDF-C7E4-4EE3-933A-F18E0095686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018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Noam Chomsky</a:t>
            </a:r>
            <a:r>
              <a:rPr lang="zh-CN" altLang="en-US" dirty="0"/>
              <a:t>，</a:t>
            </a:r>
            <a:r>
              <a:rPr lang="en-US" altLang="zh-CN" dirty="0"/>
              <a:t>2021</a:t>
            </a:r>
            <a:r>
              <a:rPr lang="zh-CN" altLang="en-US" dirty="0"/>
              <a:t>，</a:t>
            </a:r>
            <a:r>
              <a:rPr lang="en-US" altLang="zh-CN" dirty="0"/>
              <a:t>Minimalism: Where Are We Now, and Where Can We Hope to Go</a:t>
            </a:r>
            <a:r>
              <a:rPr lang="zh-CN" altLang="en-US" dirty="0"/>
              <a:t>，言语研究（</a:t>
            </a:r>
            <a:r>
              <a:rPr lang="en-US" altLang="zh-CN" dirty="0" err="1"/>
              <a:t>Gengo</a:t>
            </a:r>
            <a:r>
              <a:rPr lang="en-US" altLang="zh-CN" dirty="0"/>
              <a:t> </a:t>
            </a:r>
            <a:r>
              <a:rPr lang="en-US" altLang="zh-CN" dirty="0" err="1"/>
              <a:t>Kenkyu</a:t>
            </a:r>
            <a:r>
              <a:rPr lang="en-US" altLang="zh-CN" dirty="0"/>
              <a:t>) 160: 1-41, </a:t>
            </a:r>
            <a:r>
              <a:rPr lang="en-US" altLang="zh-CN" dirty="0" err="1"/>
              <a:t>doi</a:t>
            </a:r>
            <a:r>
              <a:rPr lang="en-US" altLang="zh-CN" dirty="0"/>
              <a:t>: 10.11435/</a:t>
            </a:r>
            <a:r>
              <a:rPr lang="en-US" altLang="zh-CN" dirty="0" err="1"/>
              <a:t>gengo.160.0_1</a:t>
            </a:r>
            <a:endParaRPr lang="en-US" altLang="zh-CN" dirty="0"/>
          </a:p>
          <a:p>
            <a:r>
              <a:rPr lang="zh-CN" altLang="en-US" dirty="0"/>
              <a:t>诺姆</a:t>
            </a:r>
            <a:r>
              <a:rPr lang="en-US" altLang="zh-CN" dirty="0"/>
              <a:t>·</a:t>
            </a:r>
            <a:r>
              <a:rPr lang="zh-CN" altLang="en-US" dirty="0"/>
              <a:t>乔姆斯基，</a:t>
            </a:r>
            <a:r>
              <a:rPr lang="en-US" altLang="zh-CN" dirty="0"/>
              <a:t>2022</a:t>
            </a:r>
            <a:r>
              <a:rPr lang="zh-CN" altLang="en-US" dirty="0"/>
              <a:t>，读懂我们自己：论语言与思想，司富珍，时仲，赵欣宇（译）</a:t>
            </a:r>
            <a:r>
              <a:rPr lang="en-US" altLang="zh-CN" dirty="0"/>
              <a:t>《</a:t>
            </a:r>
            <a:r>
              <a:rPr lang="zh-CN" altLang="en-US" dirty="0"/>
              <a:t>语言战略研究</a:t>
            </a:r>
            <a:r>
              <a:rPr lang="en-US" altLang="zh-CN" dirty="0"/>
              <a:t>》2022</a:t>
            </a:r>
            <a:r>
              <a:rPr lang="zh-CN" altLang="en-US" dirty="0"/>
              <a:t>年第</a:t>
            </a:r>
            <a:r>
              <a:rPr lang="en-US" altLang="zh-CN" dirty="0"/>
              <a:t>6</a:t>
            </a:r>
            <a:r>
              <a:rPr lang="zh-CN" altLang="en-US" dirty="0"/>
              <a:t>期。</a:t>
            </a:r>
            <a:r>
              <a:rPr lang="en-US" altLang="zh-CN" dirty="0"/>
              <a:t>56-72</a:t>
            </a:r>
            <a:r>
              <a:rPr lang="zh-CN" altLang="en-US" dirty="0"/>
              <a:t>页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15DDF-C7E4-4EE3-933A-F18E0095686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90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猪八戒照镜子，里外不是人。</a:t>
            </a:r>
            <a:endParaRPr lang="en-US" altLang="zh-CN" dirty="0"/>
          </a:p>
          <a:p>
            <a:r>
              <a:rPr lang="zh-CN" altLang="en-US" dirty="0"/>
              <a:t>大水冲了龙王庙，一家人不认一家人。</a:t>
            </a:r>
            <a:endParaRPr lang="en-US" altLang="zh-CN" dirty="0"/>
          </a:p>
          <a:p>
            <a:r>
              <a:rPr lang="zh-CN" altLang="en-US" dirty="0"/>
              <a:t>孔夫子搬家，净是输。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15DDF-C7E4-4EE3-933A-F18E00956861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857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老鼠钻进风箱里，两头受气。</a:t>
            </a:r>
            <a:endParaRPr lang="en-US" altLang="zh-CN" dirty="0"/>
          </a:p>
          <a:p>
            <a:r>
              <a:rPr lang="zh-CN" altLang="en-US" dirty="0"/>
              <a:t>姜太公钓鱼，愿者上钩。</a:t>
            </a:r>
            <a:endParaRPr lang="en-US" altLang="zh-CN" dirty="0"/>
          </a:p>
          <a:p>
            <a:r>
              <a:rPr lang="zh-CN" altLang="en-US" dirty="0"/>
              <a:t>菜刀切豆腐，两面光。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15DDF-C7E4-4EE3-933A-F18E00956861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955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15DDF-C7E4-4EE3-933A-F18E00956861}" type="slidenum">
              <a:rPr lang="zh-CN" altLang="en-US" smtClean="0"/>
              <a:t>66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402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ChatGPT</a:t>
            </a:r>
            <a:r>
              <a:rPr lang="zh-CN" altLang="en-US" dirty="0"/>
              <a:t> 倾向把 “数量成分</a:t>
            </a:r>
            <a:r>
              <a:rPr lang="en-US" altLang="zh-CN" dirty="0"/>
              <a:t>1 + </a:t>
            </a:r>
            <a:r>
              <a:rPr lang="zh-CN" altLang="en-US" dirty="0"/>
              <a:t>数量成分</a:t>
            </a:r>
            <a:r>
              <a:rPr lang="en-US" altLang="zh-CN" dirty="0"/>
              <a:t>2</a:t>
            </a:r>
            <a:r>
              <a:rPr lang="zh-CN" altLang="en-US" dirty="0"/>
              <a:t>” 格式的实例都分析为 分配义构式。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15DDF-C7E4-4EE3-933A-F18E00956861}" type="slidenum">
              <a:rPr lang="zh-CN" altLang="en-US" smtClean="0"/>
              <a:t>73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880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15DDF-C7E4-4EE3-933A-F18E00956861}" type="slidenum">
              <a:rPr lang="zh-CN" altLang="en-US" smtClean="0"/>
              <a:t>74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545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2E390C-8EAB-46AE-B83A-22788EAF6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A17B80-55AC-4706-95F6-CF5850244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F52E30-F198-4458-8B85-D4D66DFFA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76C0-38AD-43DD-9F2F-2D950CA37DD1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5458F3-AD58-418C-9F88-E54634FE4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7E5A49-5342-4ED2-9E08-4B353497E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E574-1659-4023-8E9E-6A098B41C4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18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8A0273-925F-49AE-A821-1F3EF05BF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2DF745B-09C7-422B-B3A0-8D5BA26C9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F7DB5E-E281-4262-B3B5-C5765C2E2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76C0-38AD-43DD-9F2F-2D950CA37DD1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B62596-060D-4D5F-AF57-6DE51D35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5BC0E0-0773-46D2-8016-4226B079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E574-1659-4023-8E9E-6A098B41C4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17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5AC28E4-1118-4E15-99DD-E0FB711860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94A9CFB-01F6-453B-997A-D1B11F9D02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7647B0-39E9-4FC4-A895-008ED9891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76C0-38AD-43DD-9F2F-2D950CA37DD1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1AF717-16C2-4E35-BA04-3F698BCE7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218107-F47C-4A64-8AFB-75FCFE4A8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E574-1659-4023-8E9E-6A098B41C4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57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922B81-2398-42C5-B497-759027076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447B87-0D71-44B6-A811-02FAA07B2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FCAD7D-424A-42E4-8883-B05B260B5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76C0-38AD-43DD-9F2F-2D950CA37DD1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827C4C-0164-49EE-9509-B57141517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10C5DF-C441-4E54-B4A8-490923418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E574-1659-4023-8E9E-6A098B41C4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246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806D20-719F-47D5-BD2B-581D5B174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6ED6DA-75F3-4AA0-921E-841B1D451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ECA4BA-2B83-4195-818E-61EEB95A6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76C0-38AD-43DD-9F2F-2D950CA37DD1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370A7A-316B-4908-A731-D888B56C4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F4353C-DD30-4712-96E4-C322374C6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E574-1659-4023-8E9E-6A098B41C4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968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883A41-39CC-4E3B-AB0C-3195E95C5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E2DB0E-2A53-4368-A637-7E6E4B98E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18E6ECB-77C0-4586-A108-8801ED1F3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B124A9-302B-478D-8AE1-B4EEE3608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76C0-38AD-43DD-9F2F-2D950CA37DD1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915A9D8-DAB9-4AB8-BD4A-DF41513C4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23F8FE0-A5CB-4756-A938-D183FE1B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E574-1659-4023-8E9E-6A098B41C4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2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539215-8E2E-467B-91D4-10AD86AD8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0C1413-BF18-4D5C-B7D9-9921BCE27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2051D97-B8DE-43B9-A01F-305872DB1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F150561-C3D0-434D-909C-9624F7D6E5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7CE39DB-039C-4FB0-A815-82AD238D0D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EDC6C-0676-42F8-AB81-AFCF76457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76C0-38AD-43DD-9F2F-2D950CA37DD1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2C2D770-F93F-410F-97B9-35833B714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A2B71D9-EF8F-4F24-A3FE-69B66CCD0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E574-1659-4023-8E9E-6A098B41C4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90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B50D21-6747-419C-A3DE-ABA9D4B84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7FFA731-5099-40C8-9A10-9DCCB30D9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76C0-38AD-43DD-9F2F-2D950CA37DD1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61444D4-F99E-4E81-BDAF-4F791C22B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5AA29E1-B137-460C-A665-FAF10E019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E574-1659-4023-8E9E-6A098B41C4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1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BDAFACB-AD8A-4C8C-83D5-AC2D98777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76C0-38AD-43DD-9F2F-2D950CA37DD1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F1CA96-5C7E-486E-807E-2B99DC189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5BDCB06-6391-4B3C-B977-D798AEA49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E574-1659-4023-8E9E-6A098B41C4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93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CE4D3A-0D32-4698-9B28-2BB1CB4FA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DFF864-C4DE-4F0F-8E86-C40E114CE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55721AB-B7C4-4136-8248-E4721247D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BE60DA-011E-4C79-857F-6D97125B9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76C0-38AD-43DD-9F2F-2D950CA37DD1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E8FCD-2B51-48FF-BE7F-8005EA3E4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60C08FF-DE57-4967-B48C-2D89AE941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E574-1659-4023-8E9E-6A098B41C4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68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A7DE02-F320-48EB-B0F2-6EBB1A07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5F067DA-D9ED-438A-A8E7-B3D011149F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4A0DC6A-6D27-42F2-95B2-FDE5F88B7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C9132F-8BB2-4605-9EAC-1A822CDFE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76C0-38AD-43DD-9F2F-2D950CA37DD1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79A8638-B523-4442-B85C-387B670BC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0BADCBB-5F9D-4FBB-9CD8-D0C069191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E574-1659-4023-8E9E-6A098B41C4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634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D612AF3-6B6E-4787-A920-B472033AC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CC0D8C-2B94-4338-B366-92E95939F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4345840-9727-48DC-89E9-73EA142417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E76C0-38AD-43DD-9F2F-2D950CA37DD1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DA6D35-207E-41BC-B69A-AC333C7D9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DD9C99-6496-4DF5-A45E-4052AD141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5E574-1659-4023-8E9E-6A098B41C4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753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036686-9D07-4DC3-8BD9-68560742A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r>
              <a:rPr lang="en-US" altLang="zh-CN" sz="4000" dirty="0" err="1"/>
              <a:t>ChatGPT</a:t>
            </a:r>
            <a:r>
              <a:rPr lang="zh-CN" altLang="en-US" sz="4000" dirty="0"/>
              <a:t>语言能力和</a:t>
            </a:r>
            <a:r>
              <a:rPr lang="zh-CN" altLang="en-US" sz="4000"/>
              <a:t>语言学知识能力测试</a:t>
            </a:r>
            <a:endParaRPr lang="zh-CN" altLang="en-US" sz="40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1E3BEBF-9EE2-473A-BA97-C2C234AD6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78734"/>
            <a:ext cx="9144000" cy="956903"/>
          </a:xfrm>
        </p:spPr>
        <p:txBody>
          <a:bodyPr>
            <a:normAutofit/>
          </a:bodyPr>
          <a:lstStyle/>
          <a:p>
            <a:r>
              <a:rPr lang="zh-CN" altLang="en-US" dirty="0"/>
              <a:t>詹卫东</a:t>
            </a:r>
            <a:endParaRPr lang="en-US" altLang="zh-CN" dirty="0"/>
          </a:p>
          <a:p>
            <a:r>
              <a:rPr lang="en-US" altLang="zh-CN" dirty="0"/>
              <a:t>2023-02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599A1E4-7AF2-4A3C-A000-53B7756C1F05}"/>
              </a:ext>
            </a:extLst>
          </p:cNvPr>
          <p:cNvSpPr txBox="1"/>
          <p:nvPr/>
        </p:nvSpPr>
        <p:spPr>
          <a:xfrm>
            <a:off x="0" y="3509963"/>
            <a:ext cx="12192000" cy="369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/>
              <a:t>https://github.com/d0ubtfire/LLM_Evaulation</a:t>
            </a:r>
          </a:p>
        </p:txBody>
      </p:sp>
    </p:spTree>
    <p:extLst>
      <p:ext uri="{BB962C8B-B14F-4D97-AF65-F5344CB8AC3E}">
        <p14:creationId xmlns:p14="http://schemas.microsoft.com/office/powerpoint/2010/main" val="3995308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F2318E4-03B0-4838-BC10-DB0FA5247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40" y="79627"/>
            <a:ext cx="9203636" cy="665845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AFEA05C-0A88-436C-AB23-050EBDE8FDCF}"/>
              </a:ext>
            </a:extLst>
          </p:cNvPr>
          <p:cNvSpPr txBox="1"/>
          <p:nvPr/>
        </p:nvSpPr>
        <p:spPr>
          <a:xfrm flipH="1">
            <a:off x="87085" y="108857"/>
            <a:ext cx="5442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句子正误判断</a:t>
            </a:r>
            <a:endParaRPr lang="zh-CN" altLang="en-US" sz="2800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D23B5E5-0810-4174-B2F9-86C6EF14A999}"/>
              </a:ext>
            </a:extLst>
          </p:cNvPr>
          <p:cNvSpPr/>
          <p:nvPr/>
        </p:nvSpPr>
        <p:spPr>
          <a:xfrm>
            <a:off x="4812631" y="818147"/>
            <a:ext cx="545431" cy="2406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D23B5E5-0810-4174-B2F9-86C6EF14A999}"/>
              </a:ext>
            </a:extLst>
          </p:cNvPr>
          <p:cNvSpPr/>
          <p:nvPr/>
        </p:nvSpPr>
        <p:spPr>
          <a:xfrm>
            <a:off x="4804611" y="1147010"/>
            <a:ext cx="393032" cy="2326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80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AFEA05C-0A88-436C-AB23-050EBDE8FDCF}"/>
              </a:ext>
            </a:extLst>
          </p:cNvPr>
          <p:cNvSpPr txBox="1"/>
          <p:nvPr/>
        </p:nvSpPr>
        <p:spPr>
          <a:xfrm flipH="1">
            <a:off x="87085" y="108857"/>
            <a:ext cx="544286" cy="2670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句子语义理解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7B1BEC5-25AB-4C09-8EFB-33B18D675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67" y="0"/>
            <a:ext cx="1114425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D23B5E5-0810-4174-B2F9-86C6EF14A999}"/>
              </a:ext>
            </a:extLst>
          </p:cNvPr>
          <p:cNvSpPr/>
          <p:nvPr/>
        </p:nvSpPr>
        <p:spPr>
          <a:xfrm>
            <a:off x="5646821" y="497305"/>
            <a:ext cx="1058779" cy="2887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D23B5E5-0810-4174-B2F9-86C6EF14A999}"/>
              </a:ext>
            </a:extLst>
          </p:cNvPr>
          <p:cNvSpPr/>
          <p:nvPr/>
        </p:nvSpPr>
        <p:spPr>
          <a:xfrm>
            <a:off x="2157663" y="826168"/>
            <a:ext cx="1058779" cy="2887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88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AFEA05C-0A88-436C-AB23-050EBDE8FDCF}"/>
              </a:ext>
            </a:extLst>
          </p:cNvPr>
          <p:cNvSpPr txBox="1"/>
          <p:nvPr/>
        </p:nvSpPr>
        <p:spPr>
          <a:xfrm>
            <a:off x="739471" y="705880"/>
            <a:ext cx="3061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句子语义理解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FB64B80-2EE5-4504-AE74-C6107F73A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67" y="0"/>
            <a:ext cx="10557266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A50F529-97CC-456A-A041-26455BBA030C}"/>
              </a:ext>
            </a:extLst>
          </p:cNvPr>
          <p:cNvSpPr txBox="1"/>
          <p:nvPr/>
        </p:nvSpPr>
        <p:spPr>
          <a:xfrm flipH="1">
            <a:off x="87085" y="108857"/>
            <a:ext cx="544286" cy="2670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句子语义理解</a:t>
            </a:r>
          </a:p>
        </p:txBody>
      </p:sp>
    </p:spTree>
    <p:extLst>
      <p:ext uri="{BB962C8B-B14F-4D97-AF65-F5344CB8AC3E}">
        <p14:creationId xmlns:p14="http://schemas.microsoft.com/office/powerpoint/2010/main" val="3040471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1864929-2D4E-480A-BC72-97C7FE7A8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12" y="138563"/>
            <a:ext cx="6572250" cy="26479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2B2E595-93CA-4F34-8421-AAB55F89B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737" y="0"/>
            <a:ext cx="8482263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87959D1-3D23-445E-ABAA-99C2A4E2E2CD}"/>
              </a:ext>
            </a:extLst>
          </p:cNvPr>
          <p:cNvSpPr txBox="1"/>
          <p:nvPr/>
        </p:nvSpPr>
        <p:spPr>
          <a:xfrm>
            <a:off x="4150581" y="1614115"/>
            <a:ext cx="43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</a:rPr>
              <a:t>×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72EFAEB-8489-479D-8DE8-E367794943BB}"/>
              </a:ext>
            </a:extLst>
          </p:cNvPr>
          <p:cNvSpPr txBox="1"/>
          <p:nvPr/>
        </p:nvSpPr>
        <p:spPr>
          <a:xfrm>
            <a:off x="10608366" y="4360049"/>
            <a:ext cx="43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</a:rPr>
              <a:t>×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FA59CE3-9C92-4D4D-BE33-7FBD31D09EC9}"/>
              </a:ext>
            </a:extLst>
          </p:cNvPr>
          <p:cNvSpPr txBox="1"/>
          <p:nvPr/>
        </p:nvSpPr>
        <p:spPr>
          <a:xfrm flipH="1">
            <a:off x="87085" y="108857"/>
            <a:ext cx="5442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句子正误判断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E909C73-93FD-4A64-B064-9E32D5E74752}"/>
              </a:ext>
            </a:extLst>
          </p:cNvPr>
          <p:cNvSpPr txBox="1"/>
          <p:nvPr/>
        </p:nvSpPr>
        <p:spPr>
          <a:xfrm>
            <a:off x="4150581" y="575337"/>
            <a:ext cx="499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4F3C90B-235F-4180-9BEB-29AA1843A9A5}"/>
              </a:ext>
            </a:extLst>
          </p:cNvPr>
          <p:cNvSpPr txBox="1"/>
          <p:nvPr/>
        </p:nvSpPr>
        <p:spPr>
          <a:xfrm>
            <a:off x="4088107" y="2828224"/>
            <a:ext cx="499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218C292-692A-453D-ADD1-9C04D03945EC}"/>
              </a:ext>
            </a:extLst>
          </p:cNvPr>
          <p:cNvSpPr txBox="1"/>
          <p:nvPr/>
        </p:nvSpPr>
        <p:spPr>
          <a:xfrm>
            <a:off x="4088107" y="5006380"/>
            <a:ext cx="499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41AFEDD-E41C-4D32-B39C-171819FCF86F}"/>
              </a:ext>
            </a:extLst>
          </p:cNvPr>
          <p:cNvSpPr txBox="1"/>
          <p:nvPr/>
        </p:nvSpPr>
        <p:spPr>
          <a:xfrm>
            <a:off x="4088107" y="6241375"/>
            <a:ext cx="499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</a:rPr>
              <a:t>√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281C4A8-AF24-4228-8F72-6644154FF686}"/>
              </a:ext>
            </a:extLst>
          </p:cNvPr>
          <p:cNvGrpSpPr/>
          <p:nvPr/>
        </p:nvGrpSpPr>
        <p:grpSpPr>
          <a:xfrm>
            <a:off x="4088107" y="3917302"/>
            <a:ext cx="499796" cy="646331"/>
            <a:chOff x="4088107" y="3917302"/>
            <a:chExt cx="499796" cy="646331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F41049C-D872-47D8-9F7E-E29EFB5DDD91}"/>
                </a:ext>
              </a:extLst>
            </p:cNvPr>
            <p:cNvSpPr txBox="1"/>
            <p:nvPr/>
          </p:nvSpPr>
          <p:spPr>
            <a:xfrm>
              <a:off x="4088107" y="3917302"/>
              <a:ext cx="4997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FF0000"/>
                  </a:solidFill>
                </a:rPr>
                <a:t>√</a:t>
              </a:r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922D99E7-01BA-4457-92D8-60B5388E5D8C}"/>
                </a:ext>
              </a:extLst>
            </p:cNvPr>
            <p:cNvCxnSpPr>
              <a:endCxn id="13" idx="3"/>
            </p:cNvCxnSpPr>
            <p:nvPr/>
          </p:nvCxnSpPr>
          <p:spPr>
            <a:xfrm>
              <a:off x="4338005" y="4049486"/>
              <a:ext cx="249898" cy="1909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230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E7396E6-6AF8-41E5-BDBC-FBD3E8FA4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71" y="108857"/>
            <a:ext cx="11436804" cy="643890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9C9A7C6-3C2F-4CF7-8AD7-849AB4AC3978}"/>
              </a:ext>
            </a:extLst>
          </p:cNvPr>
          <p:cNvSpPr txBox="1"/>
          <p:nvPr/>
        </p:nvSpPr>
        <p:spPr>
          <a:xfrm flipH="1">
            <a:off x="87085" y="108857"/>
            <a:ext cx="544286" cy="2670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句子语义理解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C42320E-4A69-473A-8549-1FB97F0BD58C}"/>
              </a:ext>
            </a:extLst>
          </p:cNvPr>
          <p:cNvSpPr/>
          <p:nvPr/>
        </p:nvSpPr>
        <p:spPr>
          <a:xfrm>
            <a:off x="2509735" y="3146898"/>
            <a:ext cx="3044759" cy="3842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92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96856B8-A1B1-45E8-B0BC-D3DCC8182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71" y="186840"/>
            <a:ext cx="11534416" cy="533847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39BFD69-5B33-41E0-BC7A-F385CF8C4E99}"/>
              </a:ext>
            </a:extLst>
          </p:cNvPr>
          <p:cNvSpPr txBox="1"/>
          <p:nvPr/>
        </p:nvSpPr>
        <p:spPr>
          <a:xfrm flipH="1">
            <a:off x="87085" y="108857"/>
            <a:ext cx="544286" cy="2670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句子语义理解</a:t>
            </a:r>
          </a:p>
        </p:txBody>
      </p:sp>
    </p:spTree>
    <p:extLst>
      <p:ext uri="{BB962C8B-B14F-4D97-AF65-F5344CB8AC3E}">
        <p14:creationId xmlns:p14="http://schemas.microsoft.com/office/powerpoint/2010/main" val="439655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61DC048-F257-43F1-8051-2573897F4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97" y="194553"/>
            <a:ext cx="11515973" cy="638134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D5F2AC3-F20F-4D3A-9B6A-9EC61DA979F8}"/>
              </a:ext>
            </a:extLst>
          </p:cNvPr>
          <p:cNvSpPr txBox="1"/>
          <p:nvPr/>
        </p:nvSpPr>
        <p:spPr>
          <a:xfrm flipH="1">
            <a:off x="87085" y="108857"/>
            <a:ext cx="544286" cy="2670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句子语义理解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FC5D6AE-E247-45B2-A873-687A8A62EFB4}"/>
              </a:ext>
            </a:extLst>
          </p:cNvPr>
          <p:cNvSpPr/>
          <p:nvPr/>
        </p:nvSpPr>
        <p:spPr>
          <a:xfrm>
            <a:off x="1459148" y="4975697"/>
            <a:ext cx="7519482" cy="36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76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425BB7A-7493-4D83-BDCC-3DA0CB854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056" y="108857"/>
            <a:ext cx="11142889" cy="535542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658F91F-C58A-4CFB-B3A9-CBA0EB887C95}"/>
              </a:ext>
            </a:extLst>
          </p:cNvPr>
          <p:cNvSpPr txBox="1"/>
          <p:nvPr/>
        </p:nvSpPr>
        <p:spPr>
          <a:xfrm flipH="1">
            <a:off x="87085" y="108857"/>
            <a:ext cx="544286" cy="2670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句子语义理解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CDD65FF-0718-4A70-8407-F0F3A24ADC66}"/>
              </a:ext>
            </a:extLst>
          </p:cNvPr>
          <p:cNvSpPr/>
          <p:nvPr/>
        </p:nvSpPr>
        <p:spPr>
          <a:xfrm>
            <a:off x="1605063" y="2193586"/>
            <a:ext cx="8385243" cy="3745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76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692DC5E-344E-40C4-A84F-770EDEB56D0A}"/>
              </a:ext>
            </a:extLst>
          </p:cNvPr>
          <p:cNvSpPr txBox="1"/>
          <p:nvPr/>
        </p:nvSpPr>
        <p:spPr>
          <a:xfrm>
            <a:off x="94570" y="214008"/>
            <a:ext cx="615553" cy="52821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/>
              <a:t>句子语义理解（指代成分消解）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673C66E-8EC2-414A-98CC-1DBB48598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31" y="194552"/>
            <a:ext cx="10918968" cy="657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4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692DC5E-344E-40C4-A84F-770EDEB56D0A}"/>
              </a:ext>
            </a:extLst>
          </p:cNvPr>
          <p:cNvSpPr txBox="1"/>
          <p:nvPr/>
        </p:nvSpPr>
        <p:spPr>
          <a:xfrm>
            <a:off x="94570" y="214008"/>
            <a:ext cx="615553" cy="52821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/>
              <a:t>句子语义理解（指代成分消解）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CBE34CD-1F6F-4324-B099-5F97556B4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23" y="107004"/>
            <a:ext cx="10909471" cy="675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84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102839" y="469638"/>
            <a:ext cx="29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Chomsky </a:t>
            </a:r>
            <a:r>
              <a:rPr lang="zh-CN" altLang="en-US" sz="2400"/>
              <a:t>文法模型</a:t>
            </a:r>
          </a:p>
        </p:txBody>
      </p:sp>
      <p:sp>
        <p:nvSpPr>
          <p:cNvPr id="4" name="Text Box 38"/>
          <p:cNvSpPr txBox="1">
            <a:spLocks noChangeArrowheads="1"/>
          </p:cNvSpPr>
          <p:nvPr/>
        </p:nvSpPr>
        <p:spPr bwMode="auto">
          <a:xfrm>
            <a:off x="7231802" y="1110361"/>
            <a:ext cx="1676400" cy="1589088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1400">
                <a:latin typeface="Times New Roman" panose="02020603050405020304" pitchFamily="18" charset="0"/>
              </a:rPr>
              <a:t>(1)  S </a:t>
            </a:r>
            <a:r>
              <a:rPr lang="en-US" altLang="zh-CN" sz="1400">
                <a:latin typeface="Times New Roman" panose="02020603050405020304" pitchFamily="18" charset="0"/>
                <a:sym typeface="Wingdings" panose="05000000000000000000" pitchFamily="2" charset="2"/>
              </a:rPr>
              <a:t> NP   VP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1400">
                <a:latin typeface="Times New Roman" panose="02020603050405020304" pitchFamily="18" charset="0"/>
                <a:sym typeface="Wingdings" panose="05000000000000000000" pitchFamily="2" charset="2"/>
              </a:rPr>
              <a:t>(2)  NP  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1400">
                <a:latin typeface="Times New Roman" panose="02020603050405020304" pitchFamily="18" charset="0"/>
                <a:sym typeface="Wingdings" panose="05000000000000000000" pitchFamily="2" charset="2"/>
              </a:rPr>
              <a:t>(3)  NP  CS   </a:t>
            </a:r>
            <a:r>
              <a:rPr lang="zh-CN" altLang="en-US" sz="1400">
                <a:latin typeface="Times New Roman" panose="02020603050405020304" pitchFamily="18" charset="0"/>
                <a:sym typeface="Wingdings" panose="05000000000000000000" pitchFamily="2" charset="2"/>
              </a:rPr>
              <a:t>的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1400">
                <a:latin typeface="Times New Roman" panose="02020603050405020304" pitchFamily="18" charset="0"/>
                <a:sym typeface="Wingdings" panose="05000000000000000000" pitchFamily="2" charset="2"/>
              </a:rPr>
              <a:t>(4)  CS  NP   V </a:t>
            </a:r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'</a:t>
            </a:r>
            <a:endParaRPr lang="en-US" altLang="zh-CN" sz="140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1400">
                <a:latin typeface="Times New Roman" panose="02020603050405020304" pitchFamily="18" charset="0"/>
                <a:sym typeface="Wingdings" panose="05000000000000000000" pitchFamily="2" charset="2"/>
              </a:rPr>
              <a:t>(5)  VP  V   NP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1400">
                <a:latin typeface="Times New Roman" panose="02020603050405020304" pitchFamily="18" charset="0"/>
                <a:sym typeface="Wingdings" panose="05000000000000000000" pitchFamily="2" charset="2"/>
              </a:rPr>
              <a:t>(6)  V </a:t>
            </a:r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'</a:t>
            </a:r>
            <a:r>
              <a:rPr lang="en-US" altLang="zh-CN" sz="1400">
                <a:latin typeface="Times New Roman" panose="02020603050405020304" pitchFamily="18" charset="0"/>
                <a:sym typeface="Wingdings" panose="05000000000000000000" pitchFamily="2" charset="2"/>
              </a:rPr>
              <a:t>  V   V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050609" y="1136666"/>
            <a:ext cx="1676400" cy="138499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buClrTx/>
              <a:buSzTx/>
              <a:buNone/>
            </a:pPr>
            <a:r>
              <a:rPr kumimoji="0" lang="en-US" altLang="zh-CN" sz="1200">
                <a:latin typeface="Times New Roman" panose="02020603050405020304" pitchFamily="18" charset="0"/>
              </a:rPr>
              <a:t>N </a:t>
            </a:r>
            <a:r>
              <a:rPr kumimoji="0" lang="zh-CN" altLang="en-US" sz="1200">
                <a:latin typeface="Times New Roman" panose="02020603050405020304" pitchFamily="18" charset="0"/>
              </a:rPr>
              <a:t>→ 张三</a:t>
            </a:r>
            <a:endParaRPr kumimoji="0" lang="en-US" altLang="zh-CN" sz="1200">
              <a:latin typeface="Times New Roman" panose="02020603050405020304" pitchFamily="18" charset="0"/>
            </a:endParaRPr>
          </a:p>
          <a:p>
            <a:pPr>
              <a:buClrTx/>
              <a:buSzTx/>
              <a:buNone/>
            </a:pPr>
            <a:r>
              <a:rPr kumimoji="0" lang="en-US" altLang="zh-CN" sz="1200">
                <a:latin typeface="Times New Roman" panose="02020603050405020304" pitchFamily="18" charset="0"/>
              </a:rPr>
              <a:t>N </a:t>
            </a:r>
            <a:r>
              <a:rPr kumimoji="0" lang="zh-CN" altLang="en-US" sz="1200">
                <a:latin typeface="Times New Roman" panose="02020603050405020304" pitchFamily="18" charset="0"/>
              </a:rPr>
              <a:t>→ 县长</a:t>
            </a:r>
            <a:endParaRPr kumimoji="0" lang="en-US" altLang="zh-CN" sz="1200">
              <a:latin typeface="Times New Roman" panose="02020603050405020304" pitchFamily="18" charset="0"/>
            </a:endParaRPr>
          </a:p>
          <a:p>
            <a:pPr>
              <a:buClrTx/>
              <a:buSzTx/>
              <a:buNone/>
            </a:pPr>
            <a:r>
              <a:rPr kumimoji="0" lang="en-US" altLang="zh-CN" sz="1200">
                <a:latin typeface="Times New Roman" panose="02020603050405020304" pitchFamily="18" charset="0"/>
              </a:rPr>
              <a:t>V </a:t>
            </a:r>
            <a:r>
              <a:rPr kumimoji="0" lang="zh-CN" altLang="en-US" sz="1200">
                <a:latin typeface="Times New Roman" panose="02020603050405020304" pitchFamily="18" charset="0"/>
              </a:rPr>
              <a:t>→ 是</a:t>
            </a:r>
            <a:endParaRPr kumimoji="0" lang="en-US" altLang="zh-CN" sz="1200">
              <a:latin typeface="Times New Roman" panose="02020603050405020304" pitchFamily="18" charset="0"/>
            </a:endParaRPr>
          </a:p>
          <a:p>
            <a:pPr>
              <a:buClrTx/>
              <a:buSzTx/>
              <a:buNone/>
            </a:pPr>
            <a:r>
              <a:rPr kumimoji="0" lang="en-US" altLang="zh-CN" sz="1200">
                <a:latin typeface="Times New Roman" panose="02020603050405020304" pitchFamily="18" charset="0"/>
              </a:rPr>
              <a:t>V </a:t>
            </a:r>
            <a:r>
              <a:rPr kumimoji="0" lang="zh-CN" altLang="en-US" sz="1200">
                <a:latin typeface="Times New Roman" panose="02020603050405020304" pitchFamily="18" charset="0"/>
              </a:rPr>
              <a:t>→ 派</a:t>
            </a:r>
            <a:endParaRPr kumimoji="0" lang="en-US" altLang="zh-CN" sz="1200">
              <a:latin typeface="Times New Roman" panose="02020603050405020304" pitchFamily="18" charset="0"/>
            </a:endParaRPr>
          </a:p>
          <a:p>
            <a:pPr>
              <a:buClrTx/>
              <a:buSzTx/>
              <a:buNone/>
            </a:pPr>
            <a:r>
              <a:rPr kumimoji="0" lang="en-US" altLang="zh-CN" sz="1200">
                <a:latin typeface="Times New Roman" panose="02020603050405020304" pitchFamily="18" charset="0"/>
              </a:rPr>
              <a:t>V </a:t>
            </a:r>
            <a:r>
              <a:rPr kumimoji="0" lang="zh-CN" altLang="en-US" sz="1200">
                <a:latin typeface="Times New Roman" panose="02020603050405020304" pitchFamily="18" charset="0"/>
              </a:rPr>
              <a:t>→ 来</a:t>
            </a:r>
            <a:endParaRPr kumimoji="0" lang="en-US" altLang="zh-CN" sz="1200">
              <a:latin typeface="Times New Roman" panose="02020603050405020304" pitchFamily="18" charset="0"/>
            </a:endParaRPr>
          </a:p>
          <a:p>
            <a:pPr>
              <a:buClrTx/>
              <a:buSzTx/>
              <a:buNone/>
            </a:pPr>
            <a:r>
              <a:rPr kumimoji="0" lang="en-US" altLang="zh-CN" sz="1200">
                <a:latin typeface="Times New Roman" panose="02020603050405020304" pitchFamily="18" charset="0"/>
              </a:rPr>
              <a:t>de </a:t>
            </a:r>
            <a:r>
              <a:rPr kumimoji="0" lang="zh-CN" altLang="en-US" sz="1200">
                <a:latin typeface="Times New Roman" panose="02020603050405020304" pitchFamily="18" charset="0"/>
              </a:rPr>
              <a:t>→ 的</a:t>
            </a:r>
            <a:endParaRPr kumimoji="0" lang="en-US" altLang="zh-CN" sz="1200">
              <a:latin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09534" y="2895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zh-CN" sz="2400"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23934" y="2895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zh-CN" sz="2400">
                <a:latin typeface="Times New Roman" panose="02020603050405020304" pitchFamily="18" charset="0"/>
              </a:rPr>
              <a:t>V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690734" y="4876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zh-CN" sz="2400"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09534" y="2209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zh-CN" sz="2400">
                <a:latin typeface="Times New Roman" panose="02020603050405020304" pitchFamily="18" charset="0"/>
              </a:rPr>
              <a:t>NP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614534" y="4191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zh-CN" sz="2400">
                <a:latin typeface="Times New Roman" panose="02020603050405020304" pitchFamily="18" charset="0"/>
              </a:rPr>
              <a:t>NP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995534" y="2209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zh-CN" sz="2400">
                <a:latin typeface="Times New Roman" panose="02020603050405020304" pitchFamily="18" charset="0"/>
              </a:rPr>
              <a:t>VP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138534" y="4191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zh-CN" sz="2400">
                <a:latin typeface="Times New Roman" panose="02020603050405020304" pitchFamily="18" charset="0"/>
              </a:rPr>
              <a:t>V '</a:t>
            </a:r>
            <a:endParaRPr kumimoji="0" lang="en-US" altLang="zh-CN" sz="24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776334" y="1524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zh-CN" sz="2400"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938134" y="32766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1852534" y="32766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919334" y="5257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938134" y="2590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2919334" y="4572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1852534" y="2590800"/>
            <a:ext cx="1447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H="1">
            <a:off x="4062334" y="45720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4519534" y="45720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3300334" y="2590800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4748134" y="3276600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3833734" y="4876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zh-CN" sz="2400">
                <a:latin typeface="Times New Roman" panose="02020603050405020304" pitchFamily="18" charset="0"/>
              </a:rPr>
              <a:t>V</a:t>
            </a: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4062334" y="5257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4748134" y="4876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zh-CN" sz="2400">
                <a:latin typeface="Times New Roman" panose="02020603050405020304" pitchFamily="18" charset="0"/>
              </a:rPr>
              <a:t>V</a:t>
            </a:r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4976734" y="5257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3300334" y="3505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zh-CN" sz="2400">
                <a:latin typeface="Times New Roman" panose="02020603050405020304" pitchFamily="18" charset="0"/>
                <a:sym typeface="Symbol" panose="05050102010706020507" pitchFamily="18" charset="2"/>
              </a:rPr>
              <a:t>CS</a:t>
            </a:r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3681334" y="38862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H="1">
            <a:off x="2995534" y="38862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5586334" y="3581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zh-CN" sz="2400">
                <a:latin typeface="Times New Roman" panose="02020603050405020304" pitchFamily="18" charset="0"/>
              </a:rPr>
              <a:t>de</a:t>
            </a:r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5891134" y="39624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4519534" y="2895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zh-CN" sz="2400">
                <a:latin typeface="Times New Roman" panose="02020603050405020304" pitchFamily="18" charset="0"/>
              </a:rPr>
              <a:t>NP</a:t>
            </a:r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 flipH="1">
            <a:off x="3757534" y="32766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2081134" y="19050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 flipH="1">
            <a:off x="1014334" y="19050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252334" y="5562600"/>
            <a:ext cx="617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zh-CN" altLang="en-US">
                <a:latin typeface="Times New Roman" panose="02020603050405020304" pitchFamily="18" charset="0"/>
              </a:rPr>
              <a:t>张三     是     县长     派     来     的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252334" y="351551"/>
            <a:ext cx="4388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/>
              <a:t>句子是如何生成的？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204834" y="1161037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张三是县长派来的</a:t>
            </a:r>
          </a:p>
        </p:txBody>
      </p:sp>
    </p:spTree>
    <p:extLst>
      <p:ext uri="{BB962C8B-B14F-4D97-AF65-F5344CB8AC3E}">
        <p14:creationId xmlns:p14="http://schemas.microsoft.com/office/powerpoint/2010/main" val="177318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 animBg="1"/>
      <p:bldP spid="31" grpId="0"/>
      <p:bldP spid="32" grpId="0" animBg="1"/>
      <p:bldP spid="33" grpId="0"/>
      <p:bldP spid="34" grpId="0" animBg="1"/>
      <p:bldP spid="35" grpId="0" animBg="1"/>
      <p:bldP spid="36" grpId="0" animBg="1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692DC5E-344E-40C4-A84F-770EDEB56D0A}"/>
              </a:ext>
            </a:extLst>
          </p:cNvPr>
          <p:cNvSpPr txBox="1"/>
          <p:nvPr/>
        </p:nvSpPr>
        <p:spPr>
          <a:xfrm>
            <a:off x="94570" y="214008"/>
            <a:ext cx="615553" cy="52821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/>
              <a:t>句子语义理解（指代成分消解）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7D9D5D7-A666-473B-970B-808C3E062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03" y="214008"/>
            <a:ext cx="11224416" cy="41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19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692DC5E-344E-40C4-A84F-770EDEB56D0A}"/>
              </a:ext>
            </a:extLst>
          </p:cNvPr>
          <p:cNvSpPr txBox="1"/>
          <p:nvPr/>
        </p:nvSpPr>
        <p:spPr>
          <a:xfrm>
            <a:off x="94570" y="214008"/>
            <a:ext cx="615553" cy="52821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/>
              <a:t>句子语义理解（指代成分消解）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CC16827-E472-4C04-AC3C-B01C0C638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24" y="112081"/>
            <a:ext cx="11428122" cy="305913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A5A948-D521-42CC-B3FD-9E642C7D0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27" y="3334281"/>
            <a:ext cx="11361961" cy="284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67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692DC5E-344E-40C4-A84F-770EDEB56D0A}"/>
              </a:ext>
            </a:extLst>
          </p:cNvPr>
          <p:cNvSpPr txBox="1"/>
          <p:nvPr/>
        </p:nvSpPr>
        <p:spPr>
          <a:xfrm>
            <a:off x="94570" y="214008"/>
            <a:ext cx="615553" cy="52821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/>
              <a:t>句子语义理解（指代成分消解）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35E4E5A-D41C-4F6D-8174-628DAF41E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11" y="89771"/>
            <a:ext cx="11170173" cy="290634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7F1CB52-F4FC-45EC-AF2F-F905FD75C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29" y="3407614"/>
            <a:ext cx="11182187" cy="310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63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692DC5E-344E-40C4-A84F-770EDEB56D0A}"/>
              </a:ext>
            </a:extLst>
          </p:cNvPr>
          <p:cNvSpPr txBox="1"/>
          <p:nvPr/>
        </p:nvSpPr>
        <p:spPr>
          <a:xfrm>
            <a:off x="94570" y="214008"/>
            <a:ext cx="615553" cy="52821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/>
              <a:t>句子语义理解（亲属称谓词）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E7FAF3C-EAA1-4B46-84C6-293E86434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23" y="233464"/>
            <a:ext cx="11309843" cy="528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14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692DC5E-344E-40C4-A84F-770EDEB56D0A}"/>
              </a:ext>
            </a:extLst>
          </p:cNvPr>
          <p:cNvSpPr txBox="1"/>
          <p:nvPr/>
        </p:nvSpPr>
        <p:spPr>
          <a:xfrm>
            <a:off x="94570" y="214008"/>
            <a:ext cx="615553" cy="52821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/>
              <a:t>句子语义理解（亲属称谓词）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BE33CD3-0297-4FDC-B179-777943C6F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0" y="214007"/>
            <a:ext cx="11372470" cy="455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10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692DC5E-344E-40C4-A84F-770EDEB56D0A}"/>
              </a:ext>
            </a:extLst>
          </p:cNvPr>
          <p:cNvSpPr txBox="1"/>
          <p:nvPr/>
        </p:nvSpPr>
        <p:spPr>
          <a:xfrm>
            <a:off x="94570" y="214008"/>
            <a:ext cx="615553" cy="52821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/>
              <a:t>句子语义理解（亲属称谓词）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527AA47-6600-4B45-A437-CA74B47ADE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80"/>
          <a:stretch/>
        </p:blipFill>
        <p:spPr>
          <a:xfrm>
            <a:off x="836578" y="140800"/>
            <a:ext cx="11371664" cy="311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24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692DC5E-344E-40C4-A84F-770EDEB56D0A}"/>
              </a:ext>
            </a:extLst>
          </p:cNvPr>
          <p:cNvSpPr txBox="1"/>
          <p:nvPr/>
        </p:nvSpPr>
        <p:spPr>
          <a:xfrm>
            <a:off x="94570" y="214008"/>
            <a:ext cx="615553" cy="52821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/>
              <a:t>句子语义理解（亲属称谓词）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10AC08E-70E3-4E0C-9C77-F1B8A8D3E9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47"/>
          <a:stretch/>
        </p:blipFill>
        <p:spPr>
          <a:xfrm>
            <a:off x="710123" y="0"/>
            <a:ext cx="11473599" cy="470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07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692DC5E-344E-40C4-A84F-770EDEB56D0A}"/>
              </a:ext>
            </a:extLst>
          </p:cNvPr>
          <p:cNvSpPr txBox="1"/>
          <p:nvPr/>
        </p:nvSpPr>
        <p:spPr>
          <a:xfrm>
            <a:off x="94570" y="214008"/>
            <a:ext cx="615553" cy="52821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/>
              <a:t>句子语义理解（亲属称谓词）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2D18BD8-B0E8-4D1E-B5E5-1C9678F1B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84"/>
          <a:stretch/>
        </p:blipFill>
        <p:spPr>
          <a:xfrm>
            <a:off x="710123" y="214008"/>
            <a:ext cx="11454018" cy="377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18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692DC5E-344E-40C4-A84F-770EDEB56D0A}"/>
              </a:ext>
            </a:extLst>
          </p:cNvPr>
          <p:cNvSpPr txBox="1"/>
          <p:nvPr/>
        </p:nvSpPr>
        <p:spPr>
          <a:xfrm>
            <a:off x="94570" y="214008"/>
            <a:ext cx="615553" cy="52821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/>
              <a:t>句子语义理解（亲属称谓词）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39989CB-8F86-4431-BE90-AFE145C36C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19"/>
          <a:stretch/>
        </p:blipFill>
        <p:spPr>
          <a:xfrm>
            <a:off x="710123" y="214008"/>
            <a:ext cx="11416280" cy="341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25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1188706-3E32-44EE-8184-5988ED788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14"/>
          <a:stretch/>
        </p:blipFill>
        <p:spPr>
          <a:xfrm>
            <a:off x="710123" y="214008"/>
            <a:ext cx="10844915" cy="50387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692DC5E-344E-40C4-A84F-770EDEB56D0A}"/>
              </a:ext>
            </a:extLst>
          </p:cNvPr>
          <p:cNvSpPr txBox="1"/>
          <p:nvPr/>
        </p:nvSpPr>
        <p:spPr>
          <a:xfrm>
            <a:off x="94570" y="214008"/>
            <a:ext cx="615553" cy="52821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/>
              <a:t>句子语义</a:t>
            </a:r>
            <a:r>
              <a:rPr lang="zh-CN" altLang="en-US" sz="2800"/>
              <a:t>理解（多义词理解）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96734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2334" y="351551"/>
            <a:ext cx="4388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/>
              <a:t>句子是如何生成的？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464301" y="351552"/>
            <a:ext cx="498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统计语言模型（</a:t>
            </a:r>
            <a:r>
              <a:rPr lang="en-US" altLang="zh-CN" sz="2400"/>
              <a:t>Language Model</a:t>
            </a:r>
            <a:r>
              <a:rPr lang="zh-CN" altLang="en-US" sz="2400"/>
              <a:t>）</a:t>
            </a:r>
          </a:p>
        </p:txBody>
      </p:sp>
      <p:sp>
        <p:nvSpPr>
          <p:cNvPr id="4" name="Text Box 38"/>
          <p:cNvSpPr txBox="1">
            <a:spLocks noChangeArrowheads="1"/>
          </p:cNvSpPr>
          <p:nvPr/>
        </p:nvSpPr>
        <p:spPr bwMode="auto">
          <a:xfrm>
            <a:off x="6464301" y="1110361"/>
            <a:ext cx="5410198" cy="1858970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1400">
                <a:latin typeface="Times New Roman" panose="02020603050405020304" pitchFamily="18" charset="0"/>
              </a:rPr>
              <a:t>P(</a:t>
            </a:r>
            <a:r>
              <a:rPr lang="zh-CN" altLang="en-US" sz="1400">
                <a:latin typeface="Times New Roman" panose="02020603050405020304" pitchFamily="18" charset="0"/>
              </a:rPr>
              <a:t>张三</a:t>
            </a:r>
            <a:r>
              <a:rPr lang="en-US" altLang="zh-CN" sz="1400">
                <a:latin typeface="Times New Roman" panose="02020603050405020304" pitchFamily="18" charset="0"/>
              </a:rPr>
              <a:t>| BOS) = Count(</a:t>
            </a:r>
            <a:r>
              <a:rPr lang="zh-CN" altLang="en-US" sz="1400">
                <a:latin typeface="Times New Roman" panose="02020603050405020304" pitchFamily="18" charset="0"/>
              </a:rPr>
              <a:t>张三</a:t>
            </a:r>
            <a:r>
              <a:rPr lang="en-US" altLang="zh-CN" sz="1400">
                <a:latin typeface="Times New Roman" panose="02020603050405020304" pitchFamily="18" charset="0"/>
              </a:rPr>
              <a:t>) / Count(BOS)</a:t>
            </a:r>
          </a:p>
          <a:p>
            <a:pPr>
              <a:buNone/>
            </a:pPr>
            <a:r>
              <a:rPr lang="en-US" altLang="zh-CN" sz="1400">
                <a:latin typeface="Times New Roman" panose="02020603050405020304" pitchFamily="18" charset="0"/>
              </a:rPr>
              <a:t>P(</a:t>
            </a:r>
            <a:r>
              <a:rPr lang="zh-CN" altLang="en-US" sz="1400">
                <a:latin typeface="Times New Roman" panose="02020603050405020304" pitchFamily="18" charset="0"/>
              </a:rPr>
              <a:t>是</a:t>
            </a:r>
            <a:r>
              <a:rPr lang="en-US" altLang="zh-CN" sz="1400">
                <a:latin typeface="Times New Roman" panose="02020603050405020304" pitchFamily="18" charset="0"/>
              </a:rPr>
              <a:t>| BOS,</a:t>
            </a:r>
            <a:r>
              <a:rPr lang="zh-CN" altLang="en-US" sz="1400">
                <a:latin typeface="Times New Roman" panose="02020603050405020304" pitchFamily="18" charset="0"/>
              </a:rPr>
              <a:t>张三</a:t>
            </a:r>
            <a:r>
              <a:rPr lang="en-US" altLang="zh-CN" sz="1400">
                <a:latin typeface="Times New Roman" panose="02020603050405020304" pitchFamily="18" charset="0"/>
              </a:rPr>
              <a:t>) = Count(</a:t>
            </a:r>
            <a:r>
              <a:rPr lang="zh-CN" altLang="en-US" sz="1400">
                <a:latin typeface="Times New Roman" panose="02020603050405020304" pitchFamily="18" charset="0"/>
              </a:rPr>
              <a:t>是</a:t>
            </a:r>
            <a:r>
              <a:rPr lang="en-US" altLang="zh-CN" sz="1400">
                <a:latin typeface="Times New Roman" panose="02020603050405020304" pitchFamily="18" charset="0"/>
              </a:rPr>
              <a:t>) / Count(BOS,</a:t>
            </a:r>
            <a:r>
              <a:rPr lang="zh-CN" altLang="en-US" sz="1400">
                <a:latin typeface="Times New Roman" panose="02020603050405020304" pitchFamily="18" charset="0"/>
              </a:rPr>
              <a:t>张三</a:t>
            </a:r>
            <a:r>
              <a:rPr lang="en-US" altLang="zh-CN" sz="1400">
                <a:latin typeface="Times New Roman" panose="02020603050405020304" pitchFamily="18" charset="0"/>
              </a:rPr>
              <a:t>)</a:t>
            </a:r>
            <a:r>
              <a:rPr lang="zh-CN" altLang="en-US" sz="1400">
                <a:latin typeface="Times New Roman" panose="02020603050405020304" pitchFamily="18" charset="0"/>
              </a:rPr>
              <a:t> </a:t>
            </a:r>
            <a:endParaRPr lang="en-US" altLang="zh-CN" sz="1400"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CN" sz="1400">
                <a:latin typeface="Times New Roman" panose="02020603050405020304" pitchFamily="18" charset="0"/>
              </a:rPr>
              <a:t>P(</a:t>
            </a:r>
            <a:r>
              <a:rPr lang="zh-CN" altLang="en-US" sz="1400">
                <a:latin typeface="Times New Roman" panose="02020603050405020304" pitchFamily="18" charset="0"/>
              </a:rPr>
              <a:t>县长</a:t>
            </a:r>
            <a:r>
              <a:rPr lang="en-US" altLang="zh-CN" sz="1400">
                <a:latin typeface="Times New Roman" panose="02020603050405020304" pitchFamily="18" charset="0"/>
              </a:rPr>
              <a:t>| BOS,</a:t>
            </a:r>
            <a:r>
              <a:rPr lang="zh-CN" altLang="en-US" sz="1400">
                <a:latin typeface="Times New Roman" panose="02020603050405020304" pitchFamily="18" charset="0"/>
              </a:rPr>
              <a:t>张三</a:t>
            </a:r>
            <a:r>
              <a:rPr lang="en-US" altLang="zh-CN" sz="1400">
                <a:latin typeface="Times New Roman" panose="02020603050405020304" pitchFamily="18" charset="0"/>
              </a:rPr>
              <a:t>,</a:t>
            </a:r>
            <a:r>
              <a:rPr lang="zh-CN" altLang="en-US" sz="1400">
                <a:latin typeface="Times New Roman" panose="02020603050405020304" pitchFamily="18" charset="0"/>
              </a:rPr>
              <a:t>是</a:t>
            </a:r>
            <a:r>
              <a:rPr lang="en-US" altLang="zh-CN" sz="1400">
                <a:latin typeface="Times New Roman" panose="02020603050405020304" pitchFamily="18" charset="0"/>
              </a:rPr>
              <a:t>) = Count(</a:t>
            </a:r>
            <a:r>
              <a:rPr lang="zh-CN" altLang="en-US" sz="1400">
                <a:latin typeface="Times New Roman" panose="02020603050405020304" pitchFamily="18" charset="0"/>
              </a:rPr>
              <a:t>县长</a:t>
            </a:r>
            <a:r>
              <a:rPr lang="en-US" altLang="zh-CN" sz="1400">
                <a:latin typeface="Times New Roman" panose="02020603050405020304" pitchFamily="18" charset="0"/>
              </a:rPr>
              <a:t>) / Count(BOS,</a:t>
            </a:r>
            <a:r>
              <a:rPr lang="zh-CN" altLang="en-US" sz="1400">
                <a:latin typeface="Times New Roman" panose="02020603050405020304" pitchFamily="18" charset="0"/>
              </a:rPr>
              <a:t>张三</a:t>
            </a:r>
            <a:r>
              <a:rPr lang="en-US" altLang="zh-CN" sz="1400">
                <a:latin typeface="Times New Roman" panose="02020603050405020304" pitchFamily="18" charset="0"/>
              </a:rPr>
              <a:t>,</a:t>
            </a:r>
            <a:r>
              <a:rPr lang="zh-CN" altLang="en-US" sz="1400">
                <a:latin typeface="Times New Roman" panose="02020603050405020304" pitchFamily="18" charset="0"/>
              </a:rPr>
              <a:t>是</a:t>
            </a:r>
            <a:r>
              <a:rPr lang="en-US" altLang="zh-CN" sz="1400">
                <a:latin typeface="Times New Roman" panose="02020603050405020304" pitchFamily="18" charset="0"/>
              </a:rPr>
              <a:t>) </a:t>
            </a:r>
          </a:p>
          <a:p>
            <a:pPr>
              <a:buNone/>
            </a:pPr>
            <a:r>
              <a:rPr lang="en-US" altLang="zh-CN" sz="1400">
                <a:latin typeface="Times New Roman" panose="02020603050405020304" pitchFamily="18" charset="0"/>
              </a:rPr>
              <a:t>P(</a:t>
            </a:r>
            <a:r>
              <a:rPr lang="zh-CN" altLang="en-US" sz="1400">
                <a:latin typeface="Times New Roman" panose="02020603050405020304" pitchFamily="18" charset="0"/>
              </a:rPr>
              <a:t>派</a:t>
            </a:r>
            <a:r>
              <a:rPr lang="en-US" altLang="zh-CN" sz="1400">
                <a:latin typeface="Times New Roman" panose="02020603050405020304" pitchFamily="18" charset="0"/>
              </a:rPr>
              <a:t>| BOS,</a:t>
            </a:r>
            <a:r>
              <a:rPr lang="zh-CN" altLang="en-US" sz="1400">
                <a:latin typeface="Times New Roman" panose="02020603050405020304" pitchFamily="18" charset="0"/>
              </a:rPr>
              <a:t>张三</a:t>
            </a:r>
            <a:r>
              <a:rPr lang="en-US" altLang="zh-CN" sz="1400">
                <a:latin typeface="Times New Roman" panose="02020603050405020304" pitchFamily="18" charset="0"/>
              </a:rPr>
              <a:t>,</a:t>
            </a:r>
            <a:r>
              <a:rPr lang="zh-CN" altLang="en-US" sz="1400">
                <a:latin typeface="Times New Roman" panose="02020603050405020304" pitchFamily="18" charset="0"/>
              </a:rPr>
              <a:t>是</a:t>
            </a:r>
            <a:r>
              <a:rPr lang="en-US" altLang="zh-CN" sz="1400">
                <a:latin typeface="Times New Roman" panose="02020603050405020304" pitchFamily="18" charset="0"/>
              </a:rPr>
              <a:t>,</a:t>
            </a:r>
            <a:r>
              <a:rPr lang="zh-CN" altLang="en-US" sz="1400">
                <a:latin typeface="Times New Roman" panose="02020603050405020304" pitchFamily="18" charset="0"/>
              </a:rPr>
              <a:t>县长</a:t>
            </a:r>
            <a:r>
              <a:rPr lang="en-US" altLang="zh-CN" sz="1400">
                <a:latin typeface="Times New Roman" panose="02020603050405020304" pitchFamily="18" charset="0"/>
              </a:rPr>
              <a:t>) =  Count(</a:t>
            </a:r>
            <a:r>
              <a:rPr lang="zh-CN" altLang="en-US" sz="1400">
                <a:latin typeface="Times New Roman" panose="02020603050405020304" pitchFamily="18" charset="0"/>
              </a:rPr>
              <a:t>派</a:t>
            </a:r>
            <a:r>
              <a:rPr lang="en-US" altLang="zh-CN" sz="1400">
                <a:latin typeface="Times New Roman" panose="02020603050405020304" pitchFamily="18" charset="0"/>
              </a:rPr>
              <a:t>) / Count(BOS,</a:t>
            </a:r>
            <a:r>
              <a:rPr lang="zh-CN" altLang="en-US" sz="1400">
                <a:latin typeface="Times New Roman" panose="02020603050405020304" pitchFamily="18" charset="0"/>
              </a:rPr>
              <a:t>张三</a:t>
            </a:r>
            <a:r>
              <a:rPr lang="en-US" altLang="zh-CN" sz="1400">
                <a:latin typeface="Times New Roman" panose="02020603050405020304" pitchFamily="18" charset="0"/>
              </a:rPr>
              <a:t>,</a:t>
            </a:r>
            <a:r>
              <a:rPr lang="zh-CN" altLang="en-US" sz="1400">
                <a:latin typeface="Times New Roman" panose="02020603050405020304" pitchFamily="18" charset="0"/>
              </a:rPr>
              <a:t>是</a:t>
            </a:r>
            <a:r>
              <a:rPr lang="en-US" altLang="zh-CN" sz="1400">
                <a:latin typeface="Times New Roman" panose="02020603050405020304" pitchFamily="18" charset="0"/>
              </a:rPr>
              <a:t>,</a:t>
            </a:r>
            <a:r>
              <a:rPr lang="zh-CN" altLang="en-US" sz="1400">
                <a:latin typeface="Times New Roman" panose="02020603050405020304" pitchFamily="18" charset="0"/>
              </a:rPr>
              <a:t>县长</a:t>
            </a:r>
            <a:r>
              <a:rPr lang="en-US" altLang="zh-CN" sz="1400">
                <a:latin typeface="Times New Roman" panose="02020603050405020304" pitchFamily="18" charset="0"/>
              </a:rPr>
              <a:t>)</a:t>
            </a:r>
          </a:p>
          <a:p>
            <a:pPr>
              <a:buNone/>
            </a:pPr>
            <a:r>
              <a:rPr lang="en-US" altLang="zh-CN" sz="1400">
                <a:latin typeface="Times New Roman" panose="02020603050405020304" pitchFamily="18" charset="0"/>
              </a:rPr>
              <a:t>P(</a:t>
            </a:r>
            <a:r>
              <a:rPr lang="zh-CN" altLang="en-US" sz="1400">
                <a:latin typeface="Times New Roman" panose="02020603050405020304" pitchFamily="18" charset="0"/>
              </a:rPr>
              <a:t>来</a:t>
            </a:r>
            <a:r>
              <a:rPr lang="en-US" altLang="zh-CN" sz="1400">
                <a:latin typeface="Times New Roman" panose="02020603050405020304" pitchFamily="18" charset="0"/>
              </a:rPr>
              <a:t>| BOS,</a:t>
            </a:r>
            <a:r>
              <a:rPr lang="zh-CN" altLang="en-US" sz="1400">
                <a:latin typeface="Times New Roman" panose="02020603050405020304" pitchFamily="18" charset="0"/>
              </a:rPr>
              <a:t>张三</a:t>
            </a:r>
            <a:r>
              <a:rPr lang="en-US" altLang="zh-CN" sz="1400">
                <a:latin typeface="Times New Roman" panose="02020603050405020304" pitchFamily="18" charset="0"/>
              </a:rPr>
              <a:t>,</a:t>
            </a:r>
            <a:r>
              <a:rPr lang="zh-CN" altLang="en-US" sz="1400">
                <a:latin typeface="Times New Roman" panose="02020603050405020304" pitchFamily="18" charset="0"/>
              </a:rPr>
              <a:t>是</a:t>
            </a:r>
            <a:r>
              <a:rPr lang="en-US" altLang="zh-CN" sz="1400">
                <a:latin typeface="Times New Roman" panose="02020603050405020304" pitchFamily="18" charset="0"/>
              </a:rPr>
              <a:t>, </a:t>
            </a:r>
            <a:r>
              <a:rPr lang="zh-CN" altLang="en-US" sz="1400">
                <a:latin typeface="Times New Roman" panose="02020603050405020304" pitchFamily="18" charset="0"/>
              </a:rPr>
              <a:t>县长</a:t>
            </a:r>
            <a:r>
              <a:rPr lang="en-US" altLang="zh-CN" sz="1400">
                <a:latin typeface="Times New Roman" panose="02020603050405020304" pitchFamily="18" charset="0"/>
              </a:rPr>
              <a:t>,</a:t>
            </a:r>
            <a:r>
              <a:rPr lang="zh-CN" altLang="en-US" sz="1400">
                <a:latin typeface="Times New Roman" panose="02020603050405020304" pitchFamily="18" charset="0"/>
              </a:rPr>
              <a:t>派</a:t>
            </a:r>
            <a:r>
              <a:rPr lang="en-US" altLang="zh-CN" sz="1400">
                <a:latin typeface="Times New Roman" panose="02020603050405020304" pitchFamily="18" charset="0"/>
              </a:rPr>
              <a:t>) = Count(</a:t>
            </a:r>
            <a:r>
              <a:rPr lang="zh-CN" altLang="en-US" sz="1400">
                <a:latin typeface="Times New Roman" panose="02020603050405020304" pitchFamily="18" charset="0"/>
              </a:rPr>
              <a:t>来</a:t>
            </a:r>
            <a:r>
              <a:rPr lang="en-US" altLang="zh-CN" sz="1400">
                <a:latin typeface="Times New Roman" panose="02020603050405020304" pitchFamily="18" charset="0"/>
              </a:rPr>
              <a:t>) / Count(BOS,</a:t>
            </a:r>
            <a:r>
              <a:rPr lang="zh-CN" altLang="en-US" sz="1400">
                <a:latin typeface="Times New Roman" panose="02020603050405020304" pitchFamily="18" charset="0"/>
              </a:rPr>
              <a:t>张三</a:t>
            </a:r>
            <a:r>
              <a:rPr lang="en-US" altLang="zh-CN" sz="1400">
                <a:latin typeface="Times New Roman" panose="02020603050405020304" pitchFamily="18" charset="0"/>
              </a:rPr>
              <a:t>,</a:t>
            </a:r>
            <a:r>
              <a:rPr lang="zh-CN" altLang="en-US" sz="1400">
                <a:latin typeface="Times New Roman" panose="02020603050405020304" pitchFamily="18" charset="0"/>
              </a:rPr>
              <a:t>是</a:t>
            </a:r>
            <a:r>
              <a:rPr lang="en-US" altLang="zh-CN" sz="1400">
                <a:latin typeface="Times New Roman" panose="02020603050405020304" pitchFamily="18" charset="0"/>
              </a:rPr>
              <a:t>,, </a:t>
            </a:r>
            <a:r>
              <a:rPr lang="zh-CN" altLang="en-US" sz="1400">
                <a:latin typeface="Times New Roman" panose="02020603050405020304" pitchFamily="18" charset="0"/>
              </a:rPr>
              <a:t>派</a:t>
            </a:r>
            <a:r>
              <a:rPr lang="en-US" altLang="zh-CN" sz="1400">
                <a:latin typeface="Times New Roman" panose="02020603050405020304" pitchFamily="18" charset="0"/>
              </a:rPr>
              <a:t>)</a:t>
            </a:r>
          </a:p>
          <a:p>
            <a:pPr>
              <a:buNone/>
            </a:pPr>
            <a:r>
              <a:rPr lang="en-US" altLang="zh-CN" sz="1400">
                <a:latin typeface="Times New Roman" panose="02020603050405020304" pitchFamily="18" charset="0"/>
              </a:rPr>
              <a:t>P(</a:t>
            </a:r>
            <a:r>
              <a:rPr lang="zh-CN" altLang="en-US" sz="1400">
                <a:latin typeface="Times New Roman" panose="02020603050405020304" pitchFamily="18" charset="0"/>
              </a:rPr>
              <a:t>的</a:t>
            </a:r>
            <a:r>
              <a:rPr lang="en-US" altLang="zh-CN" sz="1400">
                <a:latin typeface="Times New Roman" panose="02020603050405020304" pitchFamily="18" charset="0"/>
              </a:rPr>
              <a:t>| BOS,</a:t>
            </a:r>
            <a:r>
              <a:rPr lang="zh-CN" altLang="en-US" sz="1400">
                <a:latin typeface="Times New Roman" panose="02020603050405020304" pitchFamily="18" charset="0"/>
              </a:rPr>
              <a:t>张三</a:t>
            </a:r>
            <a:r>
              <a:rPr lang="en-US" altLang="zh-CN" sz="1400">
                <a:latin typeface="Times New Roman" panose="02020603050405020304" pitchFamily="18" charset="0"/>
              </a:rPr>
              <a:t>,</a:t>
            </a:r>
            <a:r>
              <a:rPr lang="zh-CN" altLang="en-US" sz="1400">
                <a:latin typeface="Times New Roman" panose="02020603050405020304" pitchFamily="18" charset="0"/>
              </a:rPr>
              <a:t>是</a:t>
            </a:r>
            <a:r>
              <a:rPr lang="en-US" altLang="zh-CN" sz="1400">
                <a:latin typeface="Times New Roman" panose="02020603050405020304" pitchFamily="18" charset="0"/>
              </a:rPr>
              <a:t>, </a:t>
            </a:r>
            <a:r>
              <a:rPr lang="zh-CN" altLang="en-US" sz="1400">
                <a:latin typeface="Times New Roman" panose="02020603050405020304" pitchFamily="18" charset="0"/>
              </a:rPr>
              <a:t>县长</a:t>
            </a:r>
            <a:r>
              <a:rPr lang="en-US" altLang="zh-CN" sz="1400">
                <a:latin typeface="Times New Roman" panose="02020603050405020304" pitchFamily="18" charset="0"/>
              </a:rPr>
              <a:t>,</a:t>
            </a:r>
            <a:r>
              <a:rPr lang="zh-CN" altLang="en-US" sz="1400">
                <a:latin typeface="Times New Roman" panose="02020603050405020304" pitchFamily="18" charset="0"/>
              </a:rPr>
              <a:t>派</a:t>
            </a:r>
            <a:r>
              <a:rPr lang="en-US" altLang="zh-CN" sz="1400">
                <a:latin typeface="Times New Roman" panose="02020603050405020304" pitchFamily="18" charset="0"/>
              </a:rPr>
              <a:t>,</a:t>
            </a:r>
            <a:r>
              <a:rPr lang="zh-CN" altLang="en-US" sz="1400">
                <a:latin typeface="Times New Roman" panose="02020603050405020304" pitchFamily="18" charset="0"/>
              </a:rPr>
              <a:t>来</a:t>
            </a:r>
            <a:r>
              <a:rPr lang="en-US" altLang="zh-CN" sz="1400">
                <a:latin typeface="Times New Roman" panose="02020603050405020304" pitchFamily="18" charset="0"/>
              </a:rPr>
              <a:t>) = Count(</a:t>
            </a:r>
            <a:r>
              <a:rPr lang="zh-CN" altLang="en-US" sz="1400">
                <a:latin typeface="Times New Roman" panose="02020603050405020304" pitchFamily="18" charset="0"/>
              </a:rPr>
              <a:t>的</a:t>
            </a:r>
            <a:r>
              <a:rPr lang="en-US" altLang="zh-CN" sz="1400">
                <a:latin typeface="Times New Roman" panose="02020603050405020304" pitchFamily="18" charset="0"/>
              </a:rPr>
              <a:t>) / Count(BOS,</a:t>
            </a:r>
            <a:r>
              <a:rPr lang="zh-CN" altLang="en-US" sz="1400">
                <a:latin typeface="Times New Roman" panose="02020603050405020304" pitchFamily="18" charset="0"/>
              </a:rPr>
              <a:t>张三</a:t>
            </a:r>
            <a:r>
              <a:rPr lang="en-US" altLang="zh-CN" sz="1400">
                <a:latin typeface="Times New Roman" panose="02020603050405020304" pitchFamily="18" charset="0"/>
              </a:rPr>
              <a:t>,</a:t>
            </a:r>
            <a:r>
              <a:rPr lang="zh-CN" altLang="en-US" sz="1400">
                <a:latin typeface="Times New Roman" panose="02020603050405020304" pitchFamily="18" charset="0"/>
              </a:rPr>
              <a:t>是</a:t>
            </a:r>
            <a:r>
              <a:rPr lang="en-US" altLang="zh-CN" sz="1400">
                <a:latin typeface="Times New Roman" panose="02020603050405020304" pitchFamily="18" charset="0"/>
              </a:rPr>
              <a:t>,,</a:t>
            </a:r>
            <a:r>
              <a:rPr lang="zh-CN" altLang="en-US" sz="1400">
                <a:latin typeface="Times New Roman" panose="02020603050405020304" pitchFamily="18" charset="0"/>
              </a:rPr>
              <a:t>来</a:t>
            </a:r>
            <a:r>
              <a:rPr lang="en-US" altLang="zh-CN" sz="1400">
                <a:latin typeface="Times New Roman" panose="02020603050405020304" pitchFamily="18" charset="0"/>
              </a:rPr>
              <a:t>)</a:t>
            </a:r>
          </a:p>
          <a:p>
            <a:pPr>
              <a:buNone/>
            </a:pPr>
            <a:r>
              <a:rPr lang="en-US" altLang="zh-CN" sz="1400">
                <a:latin typeface="Times New Roman" panose="02020603050405020304" pitchFamily="18" charset="0"/>
              </a:rPr>
              <a:t>P(EOS| BOS,</a:t>
            </a:r>
            <a:r>
              <a:rPr lang="zh-CN" altLang="en-US" sz="1400">
                <a:latin typeface="Times New Roman" panose="02020603050405020304" pitchFamily="18" charset="0"/>
              </a:rPr>
              <a:t>张三</a:t>
            </a:r>
            <a:r>
              <a:rPr lang="en-US" altLang="zh-CN" sz="1400">
                <a:latin typeface="Times New Roman" panose="02020603050405020304" pitchFamily="18" charset="0"/>
              </a:rPr>
              <a:t>,</a:t>
            </a:r>
            <a:r>
              <a:rPr lang="zh-CN" altLang="en-US" sz="1400">
                <a:latin typeface="Times New Roman" panose="02020603050405020304" pitchFamily="18" charset="0"/>
              </a:rPr>
              <a:t>是</a:t>
            </a:r>
            <a:r>
              <a:rPr lang="en-US" altLang="zh-CN" sz="1400">
                <a:latin typeface="Times New Roman" panose="02020603050405020304" pitchFamily="18" charset="0"/>
              </a:rPr>
              <a:t>,</a:t>
            </a:r>
            <a:r>
              <a:rPr lang="zh-CN" altLang="en-US" sz="1400">
                <a:latin typeface="Times New Roman" panose="02020603050405020304" pitchFamily="18" charset="0"/>
              </a:rPr>
              <a:t>县长</a:t>
            </a:r>
            <a:r>
              <a:rPr lang="en-US" altLang="zh-CN" sz="1400">
                <a:latin typeface="Times New Roman" panose="02020603050405020304" pitchFamily="18" charset="0"/>
              </a:rPr>
              <a:t>,</a:t>
            </a:r>
            <a:r>
              <a:rPr lang="zh-CN" altLang="en-US" sz="1400">
                <a:latin typeface="Times New Roman" panose="02020603050405020304" pitchFamily="18" charset="0"/>
              </a:rPr>
              <a:t>派</a:t>
            </a:r>
            <a:r>
              <a:rPr lang="en-US" altLang="zh-CN" sz="1400">
                <a:latin typeface="Times New Roman" panose="02020603050405020304" pitchFamily="18" charset="0"/>
              </a:rPr>
              <a:t>,</a:t>
            </a:r>
            <a:r>
              <a:rPr lang="zh-CN" altLang="en-US" sz="1400">
                <a:latin typeface="Times New Roman" panose="02020603050405020304" pitchFamily="18" charset="0"/>
              </a:rPr>
              <a:t>来</a:t>
            </a:r>
            <a:r>
              <a:rPr lang="en-US" altLang="zh-CN" sz="1400">
                <a:latin typeface="Times New Roman" panose="02020603050405020304" pitchFamily="18" charset="0"/>
              </a:rPr>
              <a:t>, </a:t>
            </a:r>
            <a:r>
              <a:rPr lang="zh-CN" altLang="en-US" sz="1400">
                <a:latin typeface="Times New Roman" panose="02020603050405020304" pitchFamily="18" charset="0"/>
              </a:rPr>
              <a:t>的</a:t>
            </a:r>
            <a:r>
              <a:rPr lang="en-US" altLang="zh-CN" sz="1400">
                <a:latin typeface="Times New Roman" panose="02020603050405020304" pitchFamily="18" charset="0"/>
              </a:rPr>
              <a:t>)= Count(EOS) / Count(BOS,,,</a:t>
            </a:r>
            <a:r>
              <a:rPr lang="zh-CN" altLang="en-US" sz="1400">
                <a:latin typeface="Times New Roman" panose="02020603050405020304" pitchFamily="18" charset="0"/>
              </a:rPr>
              <a:t>的</a:t>
            </a:r>
            <a:r>
              <a:rPr lang="en-US" altLang="zh-CN" sz="1400">
                <a:latin typeface="Times New Roman" panose="02020603050405020304" pitchFamily="18" charset="0"/>
              </a:rPr>
              <a:t>)</a:t>
            </a:r>
            <a:endParaRPr lang="en-US" altLang="zh-CN" sz="140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252334" y="2039846"/>
          <a:ext cx="52768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公式" r:id="rId3" imgW="3162300" imgH="228600" progId="Equation.3">
                  <p:embed/>
                </p:oleObj>
              </mc:Choice>
              <mc:Fallback>
                <p:oleObj name="公式" r:id="rId3" imgW="3162300" imgH="228600" progId="Equation.3">
                  <p:embed/>
                  <p:pic>
                    <p:nvPicPr>
                      <p:cNvPr id="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334" y="2039846"/>
                        <a:ext cx="52768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851615" y="2367073"/>
          <a:ext cx="245903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公式" r:id="rId5" imgW="1473200" imgH="444500" progId="Equation.3">
                  <p:embed/>
                </p:oleObj>
              </mc:Choice>
              <mc:Fallback>
                <p:oleObj name="公式" r:id="rId5" imgW="1473200" imgH="444500" progId="Equation.3">
                  <p:embed/>
                  <p:pic>
                    <p:nvPicPr>
                      <p:cNvPr id="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615" y="2367073"/>
                        <a:ext cx="2459037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801609" y="3167272"/>
            <a:ext cx="9834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= P(</a:t>
            </a:r>
            <a:r>
              <a:rPr lang="zh-CN" altLang="en-US"/>
              <a:t>张三</a:t>
            </a:r>
            <a:r>
              <a:rPr lang="en-US" altLang="zh-CN"/>
              <a:t>|BOS) × P(</a:t>
            </a:r>
            <a:r>
              <a:rPr lang="zh-CN" altLang="en-US"/>
              <a:t>是</a:t>
            </a:r>
            <a:r>
              <a:rPr lang="en-US" altLang="zh-CN"/>
              <a:t>|BOS,</a:t>
            </a:r>
            <a:r>
              <a:rPr lang="zh-CN" altLang="en-US"/>
              <a:t>张三</a:t>
            </a:r>
            <a:r>
              <a:rPr lang="en-US" altLang="zh-CN"/>
              <a:t>) × P(</a:t>
            </a:r>
            <a:r>
              <a:rPr lang="zh-CN" altLang="en-US"/>
              <a:t>县长</a:t>
            </a:r>
            <a:r>
              <a:rPr lang="en-US" altLang="zh-CN"/>
              <a:t>|BOS,</a:t>
            </a:r>
            <a:r>
              <a:rPr lang="zh-CN" altLang="en-US"/>
              <a:t>张三</a:t>
            </a:r>
            <a:r>
              <a:rPr lang="en-US" altLang="zh-CN"/>
              <a:t>,</a:t>
            </a:r>
            <a:r>
              <a:rPr lang="zh-CN" altLang="en-US"/>
              <a:t>是</a:t>
            </a:r>
            <a:r>
              <a:rPr lang="en-US" altLang="zh-CN"/>
              <a:t>) × ……</a:t>
            </a:r>
            <a:r>
              <a:rPr lang="en-US" altLang="zh-CN">
                <a:latin typeface="Times New Roman" panose="02020603050405020304" pitchFamily="18" charset="0"/>
              </a:rPr>
              <a:t> P(EOS| BOS,</a:t>
            </a:r>
            <a:r>
              <a:rPr lang="zh-CN" altLang="en-US">
                <a:latin typeface="Times New Roman" panose="02020603050405020304" pitchFamily="18" charset="0"/>
              </a:rPr>
              <a:t>张三</a:t>
            </a:r>
            <a:r>
              <a:rPr lang="en-US" altLang="zh-CN">
                <a:latin typeface="Times New Roman" panose="02020603050405020304" pitchFamily="18" charset="0"/>
              </a:rPr>
              <a:t>,</a:t>
            </a:r>
            <a:r>
              <a:rPr lang="zh-CN" altLang="en-US">
                <a:latin typeface="Times New Roman" panose="02020603050405020304" pitchFamily="18" charset="0"/>
              </a:rPr>
              <a:t>是</a:t>
            </a:r>
            <a:r>
              <a:rPr lang="en-US" altLang="zh-CN">
                <a:latin typeface="Times New Roman" panose="02020603050405020304" pitchFamily="18" charset="0"/>
              </a:rPr>
              <a:t>,</a:t>
            </a:r>
            <a:r>
              <a:rPr lang="zh-CN" altLang="en-US">
                <a:latin typeface="Times New Roman" panose="02020603050405020304" pitchFamily="18" charset="0"/>
              </a:rPr>
              <a:t>县长</a:t>
            </a:r>
            <a:r>
              <a:rPr lang="en-US" altLang="zh-CN">
                <a:latin typeface="Times New Roman" panose="02020603050405020304" pitchFamily="18" charset="0"/>
              </a:rPr>
              <a:t>,</a:t>
            </a:r>
            <a:r>
              <a:rPr lang="zh-CN" altLang="en-US">
                <a:latin typeface="Times New Roman" panose="02020603050405020304" pitchFamily="18" charset="0"/>
              </a:rPr>
              <a:t>派</a:t>
            </a:r>
            <a:r>
              <a:rPr lang="en-US" altLang="zh-CN">
                <a:latin typeface="Times New Roman" panose="02020603050405020304" pitchFamily="18" charset="0"/>
              </a:rPr>
              <a:t>,</a:t>
            </a:r>
            <a:r>
              <a:rPr lang="zh-CN" altLang="en-US">
                <a:latin typeface="Times New Roman" panose="02020603050405020304" pitchFamily="18" charset="0"/>
              </a:rPr>
              <a:t>来</a:t>
            </a:r>
            <a:r>
              <a:rPr lang="en-US" altLang="zh-CN">
                <a:latin typeface="Times New Roman" panose="02020603050405020304" pitchFamily="18" charset="0"/>
              </a:rPr>
              <a:t>, </a:t>
            </a:r>
            <a:r>
              <a:rPr lang="zh-CN" altLang="en-US">
                <a:latin typeface="Times New Roman" panose="02020603050405020304" pitchFamily="18" charset="0"/>
              </a:rPr>
              <a:t>的</a:t>
            </a:r>
            <a:r>
              <a:rPr lang="en-US" altLang="zh-CN">
                <a:latin typeface="Times New Roman" panose="02020603050405020304" pitchFamily="18" charset="0"/>
              </a:rPr>
              <a:t>)</a:t>
            </a:r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01609" y="3734545"/>
            <a:ext cx="3382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/>
              <a:t>= 0. 000012…</a:t>
            </a:r>
            <a:endParaRPr lang="zh-CN" altLang="en-US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6464297" y="3685287"/>
          <a:ext cx="5410202" cy="2832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134">
                  <a:extLst>
                    <a:ext uri="{9D8B030D-6E8A-4147-A177-3AD203B41FA5}">
                      <a16:colId xmlns:a16="http://schemas.microsoft.com/office/drawing/2014/main" val="1448764019"/>
                    </a:ext>
                  </a:extLst>
                </a:gridCol>
                <a:gridCol w="601134">
                  <a:extLst>
                    <a:ext uri="{9D8B030D-6E8A-4147-A177-3AD203B41FA5}">
                      <a16:colId xmlns:a16="http://schemas.microsoft.com/office/drawing/2014/main" val="576924123"/>
                    </a:ext>
                  </a:extLst>
                </a:gridCol>
                <a:gridCol w="601134">
                  <a:extLst>
                    <a:ext uri="{9D8B030D-6E8A-4147-A177-3AD203B41FA5}">
                      <a16:colId xmlns:a16="http://schemas.microsoft.com/office/drawing/2014/main" val="1626849357"/>
                    </a:ext>
                  </a:extLst>
                </a:gridCol>
                <a:gridCol w="601134">
                  <a:extLst>
                    <a:ext uri="{9D8B030D-6E8A-4147-A177-3AD203B41FA5}">
                      <a16:colId xmlns:a16="http://schemas.microsoft.com/office/drawing/2014/main" val="2455989075"/>
                    </a:ext>
                  </a:extLst>
                </a:gridCol>
                <a:gridCol w="601134">
                  <a:extLst>
                    <a:ext uri="{9D8B030D-6E8A-4147-A177-3AD203B41FA5}">
                      <a16:colId xmlns:a16="http://schemas.microsoft.com/office/drawing/2014/main" val="2197408243"/>
                    </a:ext>
                  </a:extLst>
                </a:gridCol>
                <a:gridCol w="601134">
                  <a:extLst>
                    <a:ext uri="{9D8B030D-6E8A-4147-A177-3AD203B41FA5}">
                      <a16:colId xmlns:a16="http://schemas.microsoft.com/office/drawing/2014/main" val="805816504"/>
                    </a:ext>
                  </a:extLst>
                </a:gridCol>
                <a:gridCol w="722427">
                  <a:extLst>
                    <a:ext uri="{9D8B030D-6E8A-4147-A177-3AD203B41FA5}">
                      <a16:colId xmlns:a16="http://schemas.microsoft.com/office/drawing/2014/main" val="2587634953"/>
                    </a:ext>
                  </a:extLst>
                </a:gridCol>
                <a:gridCol w="570247">
                  <a:extLst>
                    <a:ext uri="{9D8B030D-6E8A-4147-A177-3AD203B41FA5}">
                      <a16:colId xmlns:a16="http://schemas.microsoft.com/office/drawing/2014/main" val="16031349"/>
                    </a:ext>
                  </a:extLst>
                </a:gridCol>
                <a:gridCol w="510724">
                  <a:extLst>
                    <a:ext uri="{9D8B030D-6E8A-4147-A177-3AD203B41FA5}">
                      <a16:colId xmlns:a16="http://schemas.microsoft.com/office/drawing/2014/main" val="1506099078"/>
                    </a:ext>
                  </a:extLst>
                </a:gridCol>
              </a:tblGrid>
              <a:tr h="393926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/>
                        <a:t>张三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/>
                        <a:t>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/>
                        <a:t>县长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/>
                        <a:t>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/>
                        <a:t>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/>
                        <a:t>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……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……</a:t>
                      </a:r>
                      <a:endParaRPr lang="zh-CN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225579"/>
                  </a:ext>
                </a:extLst>
              </a:tr>
              <a:tr h="280673">
                <a:tc>
                  <a:txBody>
                    <a:bodyPr/>
                    <a:lstStyle/>
                    <a:p>
                      <a:r>
                        <a:rPr lang="zh-CN" altLang="en-US" sz="1400"/>
                        <a:t>张三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3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122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56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67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512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812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82931"/>
                  </a:ext>
                </a:extLst>
              </a:tr>
              <a:tr h="280673">
                <a:tc>
                  <a:txBody>
                    <a:bodyPr/>
                    <a:lstStyle/>
                    <a:p>
                      <a:r>
                        <a:rPr lang="zh-CN" altLang="en-US" sz="1400"/>
                        <a:t>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92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15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42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334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76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1201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289005"/>
                  </a:ext>
                </a:extLst>
              </a:tr>
              <a:tr h="280673">
                <a:tc>
                  <a:txBody>
                    <a:bodyPr/>
                    <a:lstStyle/>
                    <a:p>
                      <a:r>
                        <a:rPr lang="zh-CN" altLang="en-US" sz="1400"/>
                        <a:t>县长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0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23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0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199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201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465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065451"/>
                  </a:ext>
                </a:extLst>
              </a:tr>
              <a:tr h="280673">
                <a:tc>
                  <a:txBody>
                    <a:bodyPr/>
                    <a:lstStyle/>
                    <a:p>
                      <a:r>
                        <a:rPr lang="zh-CN" altLang="en-US" sz="1400"/>
                        <a:t>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233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0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44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0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94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1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133297"/>
                  </a:ext>
                </a:extLst>
              </a:tr>
              <a:tr h="280673">
                <a:tc>
                  <a:txBody>
                    <a:bodyPr/>
                    <a:lstStyle/>
                    <a:p>
                      <a:r>
                        <a:rPr lang="zh-CN" altLang="en-US" sz="1400"/>
                        <a:t>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13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0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23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0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32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432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79799"/>
                  </a:ext>
                </a:extLst>
              </a:tr>
              <a:tr h="280673">
                <a:tc>
                  <a:txBody>
                    <a:bodyPr/>
                    <a:lstStyle/>
                    <a:p>
                      <a:r>
                        <a:rPr lang="zh-CN" altLang="en-US" sz="1400"/>
                        <a:t>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21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141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32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4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19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0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670173"/>
                  </a:ext>
                </a:extLst>
              </a:tr>
              <a:tr h="280673">
                <a:tc>
                  <a:txBody>
                    <a:bodyPr/>
                    <a:lstStyle/>
                    <a:p>
                      <a:r>
                        <a:rPr lang="en-US" altLang="zh-CN" sz="1400"/>
                        <a:t>……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503320"/>
                  </a:ext>
                </a:extLst>
              </a:tr>
              <a:tr h="280673">
                <a:tc>
                  <a:txBody>
                    <a:bodyPr/>
                    <a:lstStyle/>
                    <a:p>
                      <a:r>
                        <a:rPr lang="en-US" altLang="zh-CN" sz="1400"/>
                        <a:t>……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616940"/>
                  </a:ext>
                </a:extLst>
              </a:tr>
            </a:tbl>
          </a:graphicData>
        </a:graphic>
      </p:graphicFrame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776334" y="1524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zh-CN" sz="2400"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204834" y="1161037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张三是县长派来的</a:t>
            </a:r>
          </a:p>
        </p:txBody>
      </p:sp>
    </p:spTree>
    <p:extLst>
      <p:ext uri="{BB962C8B-B14F-4D97-AF65-F5344CB8AC3E}">
        <p14:creationId xmlns:p14="http://schemas.microsoft.com/office/powerpoint/2010/main" val="169276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32E562F-1C42-4D49-AF7F-D3E0B73317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44"/>
          <a:stretch/>
        </p:blipFill>
        <p:spPr>
          <a:xfrm>
            <a:off x="677056" y="95683"/>
            <a:ext cx="10895351" cy="401955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692DC5E-344E-40C4-A84F-770EDEB56D0A}"/>
              </a:ext>
            </a:extLst>
          </p:cNvPr>
          <p:cNvSpPr txBox="1"/>
          <p:nvPr/>
        </p:nvSpPr>
        <p:spPr>
          <a:xfrm>
            <a:off x="94570" y="214008"/>
            <a:ext cx="615553" cy="52821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/>
              <a:t>句子语义</a:t>
            </a:r>
            <a:r>
              <a:rPr lang="zh-CN" altLang="en-US" sz="2800"/>
              <a:t>理解（多义词理解）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04746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772DEF7-E8A4-4532-A7B7-3A80EC773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14" y="287294"/>
            <a:ext cx="11291661" cy="29588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87B01E9-D51B-433C-AC6C-A88EF1D0D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14" y="3805707"/>
            <a:ext cx="11415486" cy="284944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A4C01F6-3586-4FAB-90AC-D38DFE853BB9}"/>
              </a:ext>
            </a:extLst>
          </p:cNvPr>
          <p:cNvSpPr txBox="1"/>
          <p:nvPr/>
        </p:nvSpPr>
        <p:spPr>
          <a:xfrm flipH="1">
            <a:off x="72571" y="210457"/>
            <a:ext cx="5442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近义词辨析</a:t>
            </a:r>
          </a:p>
        </p:txBody>
      </p:sp>
    </p:spTree>
    <p:extLst>
      <p:ext uri="{BB962C8B-B14F-4D97-AF65-F5344CB8AC3E}">
        <p14:creationId xmlns:p14="http://schemas.microsoft.com/office/powerpoint/2010/main" val="15780994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501A842-01BC-40A3-A5A5-D149CA072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86" y="354596"/>
            <a:ext cx="11242224" cy="533409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4E2126B-7F36-4884-9453-4D6A82485494}"/>
              </a:ext>
            </a:extLst>
          </p:cNvPr>
          <p:cNvSpPr txBox="1"/>
          <p:nvPr/>
        </p:nvSpPr>
        <p:spPr>
          <a:xfrm flipH="1">
            <a:off x="72571" y="210457"/>
            <a:ext cx="5442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近义词辨析</a:t>
            </a:r>
          </a:p>
        </p:txBody>
      </p:sp>
    </p:spTree>
    <p:extLst>
      <p:ext uri="{BB962C8B-B14F-4D97-AF65-F5344CB8AC3E}">
        <p14:creationId xmlns:p14="http://schemas.microsoft.com/office/powerpoint/2010/main" val="1200019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19AAD3F-4BB5-42B6-ABFE-566BE949DB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998"/>
          <a:stretch/>
        </p:blipFill>
        <p:spPr>
          <a:xfrm>
            <a:off x="652540" y="57217"/>
            <a:ext cx="7382187" cy="395287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4E2126B-7F36-4884-9453-4D6A82485494}"/>
              </a:ext>
            </a:extLst>
          </p:cNvPr>
          <p:cNvSpPr txBox="1"/>
          <p:nvPr/>
        </p:nvSpPr>
        <p:spPr>
          <a:xfrm flipH="1">
            <a:off x="72571" y="210457"/>
            <a:ext cx="5442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歇后语补全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523270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1967090-D099-491D-A71C-4FEA1347F9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346"/>
          <a:stretch/>
        </p:blipFill>
        <p:spPr>
          <a:xfrm>
            <a:off x="526916" y="135506"/>
            <a:ext cx="7255943" cy="399097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4E2126B-7F36-4884-9453-4D6A82485494}"/>
              </a:ext>
            </a:extLst>
          </p:cNvPr>
          <p:cNvSpPr txBox="1"/>
          <p:nvPr/>
        </p:nvSpPr>
        <p:spPr>
          <a:xfrm flipH="1">
            <a:off x="72571" y="210457"/>
            <a:ext cx="5442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歇后语补全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417962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638BAC9-2FAC-488D-9424-3A62DB7E5B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0"/>
          <a:stretch/>
        </p:blipFill>
        <p:spPr>
          <a:xfrm>
            <a:off x="344774" y="138432"/>
            <a:ext cx="10253272" cy="397565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4E2126B-7F36-4884-9453-4D6A82485494}"/>
              </a:ext>
            </a:extLst>
          </p:cNvPr>
          <p:cNvSpPr txBox="1"/>
          <p:nvPr/>
        </p:nvSpPr>
        <p:spPr>
          <a:xfrm flipH="1">
            <a:off x="72571" y="210457"/>
            <a:ext cx="5442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歌词续写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822175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B1C7EE8-33E1-450D-9515-4262CECB5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4" y="137227"/>
            <a:ext cx="11140755" cy="609118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4E2126B-7F36-4884-9453-4D6A82485494}"/>
              </a:ext>
            </a:extLst>
          </p:cNvPr>
          <p:cNvSpPr txBox="1"/>
          <p:nvPr/>
        </p:nvSpPr>
        <p:spPr>
          <a:xfrm flipH="1">
            <a:off x="72571" y="210457"/>
            <a:ext cx="5442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歌词续写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202573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E61D5C9-ACFF-44ED-984E-7DCC9D7F51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0" b="40250"/>
          <a:stretch/>
        </p:blipFill>
        <p:spPr>
          <a:xfrm>
            <a:off x="715540" y="2655983"/>
            <a:ext cx="10087569" cy="420201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6BDFFB7-6E35-45F3-AAA2-040FBFF8E0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4" b="81226"/>
          <a:stretch/>
        </p:blipFill>
        <p:spPr>
          <a:xfrm>
            <a:off x="715542" y="61941"/>
            <a:ext cx="10160677" cy="236024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779174C-085A-4C08-9061-6B329E4318CD}"/>
              </a:ext>
            </a:extLst>
          </p:cNvPr>
          <p:cNvSpPr txBox="1"/>
          <p:nvPr/>
        </p:nvSpPr>
        <p:spPr>
          <a:xfrm flipH="1">
            <a:off x="72571" y="268514"/>
            <a:ext cx="6861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作品赏析</a:t>
            </a:r>
          </a:p>
        </p:txBody>
      </p:sp>
    </p:spTree>
    <p:extLst>
      <p:ext uri="{BB962C8B-B14F-4D97-AF65-F5344CB8AC3E}">
        <p14:creationId xmlns:p14="http://schemas.microsoft.com/office/powerpoint/2010/main" val="29687124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A2173D9-5478-48EC-A51C-FB8A8D76B6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0" b="40250"/>
          <a:stretch/>
        </p:blipFill>
        <p:spPr>
          <a:xfrm>
            <a:off x="715540" y="2655983"/>
            <a:ext cx="10087569" cy="420201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6BDFFB7-6E35-45F3-AAA2-040FBFF8E0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4" b="81226"/>
          <a:stretch/>
        </p:blipFill>
        <p:spPr>
          <a:xfrm>
            <a:off x="715542" y="61941"/>
            <a:ext cx="10160677" cy="236024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779174C-085A-4C08-9061-6B329E4318CD}"/>
              </a:ext>
            </a:extLst>
          </p:cNvPr>
          <p:cNvSpPr txBox="1"/>
          <p:nvPr/>
        </p:nvSpPr>
        <p:spPr>
          <a:xfrm flipH="1">
            <a:off x="72571" y="268514"/>
            <a:ext cx="6861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作品赏析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8A04627-22E5-4413-8C18-5644A7979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1" t="61339" r="8554" b="11937"/>
          <a:stretch/>
        </p:blipFill>
        <p:spPr>
          <a:xfrm>
            <a:off x="1551713" y="2736418"/>
            <a:ext cx="9246685" cy="3340426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1083D9E-959B-4B7C-A12D-CBBBEE2924E0}"/>
              </a:ext>
            </a:extLst>
          </p:cNvPr>
          <p:cNvSpPr/>
          <p:nvPr/>
        </p:nvSpPr>
        <p:spPr>
          <a:xfrm>
            <a:off x="0" y="5914417"/>
            <a:ext cx="12120664" cy="9435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0668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779174C-085A-4C08-9061-6B329E4318CD}"/>
              </a:ext>
            </a:extLst>
          </p:cNvPr>
          <p:cNvSpPr txBox="1"/>
          <p:nvPr/>
        </p:nvSpPr>
        <p:spPr>
          <a:xfrm flipH="1">
            <a:off x="72571" y="268514"/>
            <a:ext cx="686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翻译</a:t>
            </a:r>
            <a:endParaRPr lang="en-US" altLang="zh-CN" sz="28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1083D9E-959B-4B7C-A12D-CBBBEE2924E0}"/>
              </a:ext>
            </a:extLst>
          </p:cNvPr>
          <p:cNvSpPr/>
          <p:nvPr/>
        </p:nvSpPr>
        <p:spPr>
          <a:xfrm>
            <a:off x="0" y="5914417"/>
            <a:ext cx="12120664" cy="9435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87141B5-962E-4FC4-A12F-9EE1477485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" r="33898" b="25082"/>
          <a:stretch/>
        </p:blipFill>
        <p:spPr>
          <a:xfrm>
            <a:off x="610487" y="156645"/>
            <a:ext cx="10625562" cy="622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27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2334" y="351551"/>
            <a:ext cx="4388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/>
              <a:t>句子是如何生成的？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464301" y="351552"/>
            <a:ext cx="498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语言模型（</a:t>
            </a:r>
            <a:r>
              <a:rPr lang="en-US" altLang="zh-CN" sz="2400"/>
              <a:t>Language Model</a:t>
            </a:r>
            <a:r>
              <a:rPr lang="zh-CN" altLang="en-US" sz="2400"/>
              <a:t>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14300" y="2598587"/>
            <a:ext cx="85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是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1600" y="3022509"/>
            <a:ext cx="85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县长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27000" y="2194304"/>
            <a:ext cx="85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张三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23034" y="3985964"/>
            <a:ext cx="85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来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23034" y="4424372"/>
            <a:ext cx="85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的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65100" y="3531521"/>
            <a:ext cx="592934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/>
              <a:t>？？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568700" y="2783253"/>
            <a:ext cx="69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派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568700" y="3761153"/>
            <a:ext cx="69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弯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15" y="2755900"/>
            <a:ext cx="451275" cy="4512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590" y="3689126"/>
            <a:ext cx="501874" cy="501874"/>
          </a:xfrm>
          <a:prstGeom prst="rect">
            <a:avLst/>
          </a:prstGeom>
        </p:spPr>
      </p:pic>
      <p:sp>
        <p:nvSpPr>
          <p:cNvPr id="22" name="圆角矩形 21"/>
          <p:cNvSpPr/>
          <p:nvPr/>
        </p:nvSpPr>
        <p:spPr>
          <a:xfrm>
            <a:off x="6486786" y="1087610"/>
            <a:ext cx="1714500" cy="3693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统计语言模型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6524886" y="1893683"/>
            <a:ext cx="1714500" cy="3693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N-gram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6524886" y="3273743"/>
            <a:ext cx="1714500" cy="79403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神经网络语言模型</a:t>
            </a:r>
            <a:r>
              <a:rPr lang="en-US" altLang="zh-CN">
                <a:solidFill>
                  <a:schemeClr val="tx1"/>
                </a:solidFill>
              </a:rPr>
              <a:t>NNLM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8709286" y="2583131"/>
            <a:ext cx="1475922" cy="5023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词向量</a:t>
            </a:r>
            <a:endParaRPr lang="en-US" altLang="zh-CN">
              <a:solidFill>
                <a:schemeClr val="tx1"/>
              </a:solidFill>
            </a:endParaRPr>
          </a:p>
          <a:p>
            <a:pPr algn="ctr"/>
            <a:r>
              <a:rPr lang="en-US" altLang="zh-CN">
                <a:solidFill>
                  <a:schemeClr val="tx1"/>
                </a:solidFill>
              </a:rPr>
              <a:t>Word vector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8724708" y="3207175"/>
            <a:ext cx="1397192" cy="5266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预训练</a:t>
            </a:r>
            <a:endParaRPr lang="en-US" altLang="zh-CN">
              <a:solidFill>
                <a:schemeClr val="tx1"/>
              </a:solidFill>
            </a:endParaRPr>
          </a:p>
          <a:p>
            <a:pPr algn="ctr"/>
            <a:r>
              <a:rPr lang="en-US" altLang="zh-CN" b="1">
                <a:solidFill>
                  <a:schemeClr val="tx1"/>
                </a:solidFill>
              </a:rPr>
              <a:t>P</a:t>
            </a:r>
            <a:r>
              <a:rPr lang="en-US" altLang="zh-CN">
                <a:solidFill>
                  <a:schemeClr val="tx1"/>
                </a:solidFill>
              </a:rPr>
              <a:t>re-trained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8673908" y="3858042"/>
            <a:ext cx="1549400" cy="47564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T</a:t>
            </a:r>
            <a:r>
              <a:rPr lang="en-US" altLang="zh-CN">
                <a:solidFill>
                  <a:schemeClr val="tx1"/>
                </a:solidFill>
              </a:rPr>
              <a:t>ransformer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8661208" y="4466810"/>
            <a:ext cx="1701800" cy="61319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生成式预训练</a:t>
            </a:r>
            <a:endParaRPr lang="en-US" altLang="zh-CN">
              <a:solidFill>
                <a:schemeClr val="tx1"/>
              </a:solidFill>
            </a:endParaRPr>
          </a:p>
          <a:p>
            <a:pPr algn="ctr"/>
            <a:r>
              <a:rPr lang="en-US" altLang="zh-CN" b="1">
                <a:solidFill>
                  <a:schemeClr val="tx1"/>
                </a:solidFill>
              </a:rPr>
              <a:t>G</a:t>
            </a:r>
            <a:r>
              <a:rPr lang="en-US" altLang="zh-CN">
                <a:solidFill>
                  <a:schemeClr val="tx1"/>
                </a:solidFill>
              </a:rPr>
              <a:t>enerative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8673908" y="5259658"/>
            <a:ext cx="1701800" cy="52171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大语言模型（</a:t>
            </a:r>
            <a:r>
              <a:rPr lang="en-US" altLang="zh-CN">
                <a:solidFill>
                  <a:schemeClr val="tx1"/>
                </a:solidFill>
              </a:rPr>
              <a:t>LLM</a:t>
            </a:r>
            <a:r>
              <a:rPr lang="zh-CN" altLang="en-US">
                <a:solidFill>
                  <a:schemeClr val="tx1"/>
                </a:solidFill>
              </a:rPr>
              <a:t>）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10969229" y="3836423"/>
            <a:ext cx="693055" cy="1058093"/>
            <a:chOff x="10702529" y="3490982"/>
            <a:chExt cx="693055" cy="1058093"/>
          </a:xfrm>
        </p:grpSpPr>
        <p:sp>
          <p:nvSpPr>
            <p:cNvPr id="30" name="圆角矩形 29"/>
            <p:cNvSpPr/>
            <p:nvPr/>
          </p:nvSpPr>
          <p:spPr>
            <a:xfrm>
              <a:off x="10702529" y="3490982"/>
              <a:ext cx="693055" cy="105809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>
                  <a:solidFill>
                    <a:schemeClr val="tx1"/>
                  </a:solidFill>
                </a:rPr>
                <a:t>G</a:t>
              </a:r>
            </a:p>
            <a:p>
              <a:pPr algn="ctr"/>
              <a:r>
                <a:rPr lang="en-US" altLang="zh-CN" b="1">
                  <a:solidFill>
                    <a:schemeClr val="tx1"/>
                  </a:solidFill>
                </a:rPr>
                <a:t>P</a:t>
              </a:r>
            </a:p>
            <a:p>
              <a:pPr algn="ctr"/>
              <a:r>
                <a:rPr lang="en-US" altLang="zh-CN" b="1">
                  <a:solidFill>
                    <a:schemeClr val="tx1"/>
                  </a:solidFill>
                </a:rPr>
                <a:t>T</a:t>
              </a:r>
              <a:endParaRPr lang="zh-CN" altLang="en-US" b="1">
                <a:solidFill>
                  <a:schemeClr val="tx1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0909300" y="3645362"/>
              <a:ext cx="254000" cy="23009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10909300" y="3912062"/>
              <a:ext cx="254000" cy="230091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10909300" y="4166062"/>
              <a:ext cx="254000" cy="230091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右大括号 34"/>
          <p:cNvSpPr/>
          <p:nvPr/>
        </p:nvSpPr>
        <p:spPr>
          <a:xfrm>
            <a:off x="10607222" y="3447637"/>
            <a:ext cx="215900" cy="195089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10969229" y="3455341"/>
            <a:ext cx="74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/>
              <a:t>Chat</a:t>
            </a:r>
            <a:endParaRPr lang="zh-CN" altLang="en-US" b="1"/>
          </a:p>
        </p:txBody>
      </p:sp>
      <p:grpSp>
        <p:nvGrpSpPr>
          <p:cNvPr id="39" name="组合 38"/>
          <p:cNvGrpSpPr/>
          <p:nvPr/>
        </p:nvGrpSpPr>
        <p:grpSpPr>
          <a:xfrm>
            <a:off x="758034" y="1324616"/>
            <a:ext cx="3376994" cy="4463621"/>
            <a:chOff x="758034" y="1324616"/>
            <a:chExt cx="3376994" cy="4463621"/>
          </a:xfrm>
        </p:grpSpPr>
        <p:pic>
          <p:nvPicPr>
            <p:cNvPr id="10" name="Picture 4" descr="undefined">
              <a:extLst>
                <a:ext uri="{FF2B5EF4-FFF2-40B4-BE49-F238E27FC236}">
                  <a16:creationId xmlns:a16="http://schemas.microsoft.com/office/drawing/2014/main" id="{366B43A1-180B-448C-B236-C0DCFED132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34" y="1419866"/>
              <a:ext cx="3376994" cy="4062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矩形 36"/>
            <p:cNvSpPr/>
            <p:nvPr/>
          </p:nvSpPr>
          <p:spPr>
            <a:xfrm>
              <a:off x="1676633" y="5418905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/>
                <a:t>人工神经网络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654300" y="1324616"/>
              <a:ext cx="10858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>
                  <a:latin typeface="Book Antiqua" panose="02040602050305030304" pitchFamily="18" charset="0"/>
                  <a:cs typeface="Times New Roman" panose="02020603050405020304" pitchFamily="18" charset="0"/>
                </a:rPr>
                <a:t>layers</a:t>
              </a:r>
              <a:endParaRPr lang="zh-CN" altLang="en-US" sz="1600">
                <a:latin typeface="Book Antiqua" panose="0204060205030503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2817362" y="1985281"/>
            <a:ext cx="63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w</a:t>
            </a:r>
            <a:r>
              <a:rPr lang="en-US" altLang="zh-CN" baseline="-25000"/>
              <a:t>1</a:t>
            </a:r>
            <a:endParaRPr lang="zh-CN" altLang="en-US" baseline="-25000"/>
          </a:p>
        </p:txBody>
      </p:sp>
      <p:sp>
        <p:nvSpPr>
          <p:cNvPr id="41" name="文本框 40"/>
          <p:cNvSpPr txBox="1"/>
          <p:nvPr/>
        </p:nvSpPr>
        <p:spPr>
          <a:xfrm>
            <a:off x="2832281" y="2360958"/>
            <a:ext cx="63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w</a:t>
            </a:r>
            <a:r>
              <a:rPr lang="en-US" altLang="zh-CN" baseline="-25000"/>
              <a:t>2</a:t>
            </a:r>
            <a:endParaRPr lang="zh-CN" altLang="en-US" baseline="-25000"/>
          </a:p>
        </p:txBody>
      </p:sp>
      <p:sp>
        <p:nvSpPr>
          <p:cNvPr id="42" name="文本框 41"/>
          <p:cNvSpPr txBox="1"/>
          <p:nvPr/>
        </p:nvSpPr>
        <p:spPr>
          <a:xfrm>
            <a:off x="2798856" y="3014824"/>
            <a:ext cx="63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w</a:t>
            </a:r>
            <a:r>
              <a:rPr lang="en-US" altLang="zh-CN" baseline="-25000"/>
              <a:t>3</a:t>
            </a:r>
            <a:endParaRPr lang="zh-CN" altLang="en-US" baseline="-25000"/>
          </a:p>
        </p:txBody>
      </p:sp>
      <p:sp>
        <p:nvSpPr>
          <p:cNvPr id="43" name="文本框 42"/>
          <p:cNvSpPr txBox="1"/>
          <p:nvPr/>
        </p:nvSpPr>
        <p:spPr>
          <a:xfrm>
            <a:off x="2798856" y="4526716"/>
            <a:ext cx="63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w</a:t>
            </a:r>
            <a:r>
              <a:rPr lang="en-US" altLang="zh-CN" baseline="-25000"/>
              <a:t>n</a:t>
            </a:r>
            <a:endParaRPr lang="zh-CN" altLang="en-US" baseline="-25000"/>
          </a:p>
        </p:txBody>
      </p:sp>
      <p:sp>
        <p:nvSpPr>
          <p:cNvPr id="44" name="文本框 43"/>
          <p:cNvSpPr txBox="1"/>
          <p:nvPr/>
        </p:nvSpPr>
        <p:spPr>
          <a:xfrm>
            <a:off x="2252100" y="1804676"/>
            <a:ext cx="63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b</a:t>
            </a:r>
            <a:r>
              <a:rPr lang="en-US" altLang="zh-CN" baseline="-25000"/>
              <a:t>1</a:t>
            </a:r>
            <a:endParaRPr lang="zh-CN" altLang="en-US" baseline="-25000"/>
          </a:p>
        </p:txBody>
      </p:sp>
      <p:sp>
        <p:nvSpPr>
          <p:cNvPr id="45" name="文本框 44"/>
          <p:cNvSpPr txBox="1"/>
          <p:nvPr/>
        </p:nvSpPr>
        <p:spPr>
          <a:xfrm>
            <a:off x="2278132" y="2745378"/>
            <a:ext cx="63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b</a:t>
            </a:r>
            <a:r>
              <a:rPr lang="en-US" altLang="zh-CN" baseline="-25000"/>
              <a:t>2</a:t>
            </a:r>
            <a:endParaRPr lang="zh-CN" altLang="en-US" baseline="-25000"/>
          </a:p>
        </p:txBody>
      </p:sp>
      <p:sp>
        <p:nvSpPr>
          <p:cNvPr id="46" name="文本框 45"/>
          <p:cNvSpPr txBox="1"/>
          <p:nvPr/>
        </p:nvSpPr>
        <p:spPr>
          <a:xfrm>
            <a:off x="2272936" y="3824673"/>
            <a:ext cx="63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b</a:t>
            </a:r>
            <a:r>
              <a:rPr lang="en-US" altLang="zh-CN" baseline="-25000"/>
              <a:t>3</a:t>
            </a:r>
            <a:endParaRPr lang="zh-CN" altLang="en-US" baseline="-25000"/>
          </a:p>
        </p:txBody>
      </p:sp>
      <p:sp>
        <p:nvSpPr>
          <p:cNvPr id="47" name="文本框 46"/>
          <p:cNvSpPr txBox="1"/>
          <p:nvPr/>
        </p:nvSpPr>
        <p:spPr>
          <a:xfrm>
            <a:off x="2297704" y="4788144"/>
            <a:ext cx="54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b</a:t>
            </a:r>
            <a:r>
              <a:rPr lang="en-US" altLang="zh-CN" baseline="-25000"/>
              <a:t>n</a:t>
            </a:r>
            <a:endParaRPr lang="zh-CN" altLang="en-US" baseline="-25000"/>
          </a:p>
        </p:txBody>
      </p:sp>
      <p:sp>
        <p:nvSpPr>
          <p:cNvPr id="48" name="文本框 47"/>
          <p:cNvSpPr txBox="1"/>
          <p:nvPr/>
        </p:nvSpPr>
        <p:spPr>
          <a:xfrm>
            <a:off x="1872799" y="5751262"/>
            <a:ext cx="1571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y = w x +b</a:t>
            </a:r>
            <a:endParaRPr lang="zh-CN" altLang="en-US" baseline="-25000"/>
          </a:p>
        </p:txBody>
      </p:sp>
    </p:spTree>
    <p:extLst>
      <p:ext uri="{BB962C8B-B14F-4D97-AF65-F5344CB8AC3E}">
        <p14:creationId xmlns:p14="http://schemas.microsoft.com/office/powerpoint/2010/main" val="344924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8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5" grpId="0" animBg="1"/>
      <p:bldP spid="3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779174C-085A-4C08-9061-6B329E4318CD}"/>
              </a:ext>
            </a:extLst>
          </p:cNvPr>
          <p:cNvSpPr txBox="1"/>
          <p:nvPr/>
        </p:nvSpPr>
        <p:spPr>
          <a:xfrm flipH="1">
            <a:off x="72571" y="268514"/>
            <a:ext cx="686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翻译</a:t>
            </a:r>
            <a:endParaRPr lang="en-US" altLang="zh-CN" sz="28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1083D9E-959B-4B7C-A12D-CBBBEE2924E0}"/>
              </a:ext>
            </a:extLst>
          </p:cNvPr>
          <p:cNvSpPr/>
          <p:nvPr/>
        </p:nvSpPr>
        <p:spPr>
          <a:xfrm>
            <a:off x="0" y="5914417"/>
            <a:ext cx="12120664" cy="9435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3DE9930-C4E3-4AFD-9B49-E85C8B72D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77" y="0"/>
            <a:ext cx="6916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536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7023C36-34CA-48E8-8239-73C896287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63" y="0"/>
            <a:ext cx="10270273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0ACF91C-3F74-4A04-B876-5A2DFC5F5CE5}"/>
              </a:ext>
            </a:extLst>
          </p:cNvPr>
          <p:cNvSpPr txBox="1"/>
          <p:nvPr/>
        </p:nvSpPr>
        <p:spPr>
          <a:xfrm flipH="1">
            <a:off x="72571" y="268514"/>
            <a:ext cx="686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翻译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13820943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0ACF91C-3F74-4A04-B876-5A2DFC5F5CE5}"/>
              </a:ext>
            </a:extLst>
          </p:cNvPr>
          <p:cNvSpPr txBox="1"/>
          <p:nvPr/>
        </p:nvSpPr>
        <p:spPr>
          <a:xfrm flipH="1">
            <a:off x="72571" y="268514"/>
            <a:ext cx="686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翻译</a:t>
            </a:r>
            <a:endParaRPr lang="en-US" altLang="zh-CN" sz="2800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0487193-CB0E-44B0-B2F1-60018E5BB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56" y="268514"/>
            <a:ext cx="11310831" cy="516924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FA4D633-8BBF-4224-858E-29A7E5E2BAE6}"/>
              </a:ext>
            </a:extLst>
          </p:cNvPr>
          <p:cNvSpPr txBox="1"/>
          <p:nvPr/>
        </p:nvSpPr>
        <p:spPr>
          <a:xfrm>
            <a:off x="921696" y="6205802"/>
            <a:ext cx="93798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/>
              <a:t>Yehoshua Bar-Hillel，1960，A Demonstration of the Nonfeasibility of Fully Automatic High Quality Translation</a:t>
            </a:r>
          </a:p>
        </p:txBody>
      </p:sp>
    </p:spTree>
    <p:extLst>
      <p:ext uri="{BB962C8B-B14F-4D97-AF65-F5344CB8AC3E}">
        <p14:creationId xmlns:p14="http://schemas.microsoft.com/office/powerpoint/2010/main" val="38086082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0ACF91C-3F74-4A04-B876-5A2DFC5F5CE5}"/>
              </a:ext>
            </a:extLst>
          </p:cNvPr>
          <p:cNvSpPr txBox="1"/>
          <p:nvPr/>
        </p:nvSpPr>
        <p:spPr>
          <a:xfrm flipH="1">
            <a:off x="72571" y="268514"/>
            <a:ext cx="686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翻译</a:t>
            </a:r>
            <a:endParaRPr lang="en-US" altLang="zh-CN" sz="2800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AE3DFC5-35BF-43C2-BAE7-16329F531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93" y="155642"/>
            <a:ext cx="11206263" cy="308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722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0ACF91C-3F74-4A04-B876-5A2DFC5F5CE5}"/>
              </a:ext>
            </a:extLst>
          </p:cNvPr>
          <p:cNvSpPr txBox="1"/>
          <p:nvPr/>
        </p:nvSpPr>
        <p:spPr>
          <a:xfrm flipH="1">
            <a:off x="72571" y="268514"/>
            <a:ext cx="686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翻译</a:t>
            </a:r>
            <a:endParaRPr lang="en-US" altLang="zh-CN" sz="28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D8000A9-C886-4442-9933-C040A0349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56" y="268514"/>
            <a:ext cx="11097315" cy="302916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3892FBB-F7CF-49D5-BA58-69D685D467D7}"/>
              </a:ext>
            </a:extLst>
          </p:cNvPr>
          <p:cNvSpPr/>
          <p:nvPr/>
        </p:nvSpPr>
        <p:spPr>
          <a:xfrm>
            <a:off x="2490281" y="2013626"/>
            <a:ext cx="3132306" cy="35992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51ACC7D-21BB-46C3-ACC3-2D70120D3FFE}"/>
              </a:ext>
            </a:extLst>
          </p:cNvPr>
          <p:cNvSpPr/>
          <p:nvPr/>
        </p:nvSpPr>
        <p:spPr>
          <a:xfrm>
            <a:off x="1592094" y="2833993"/>
            <a:ext cx="771727" cy="3955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9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0DB9849-130F-4B00-80B9-3769891BA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57" y="276225"/>
            <a:ext cx="10972724" cy="396503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5E7B867-553C-4E16-B501-911399365703}"/>
              </a:ext>
            </a:extLst>
          </p:cNvPr>
          <p:cNvSpPr txBox="1"/>
          <p:nvPr/>
        </p:nvSpPr>
        <p:spPr>
          <a:xfrm flipH="1">
            <a:off x="72571" y="268514"/>
            <a:ext cx="686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翻译</a:t>
            </a:r>
            <a:endParaRPr lang="en-US" altLang="zh-CN" sz="2800" b="1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AFBD7DC-1DF1-470C-93BF-2B1CB5363EA6}"/>
              </a:ext>
            </a:extLst>
          </p:cNvPr>
          <p:cNvSpPr/>
          <p:nvPr/>
        </p:nvSpPr>
        <p:spPr>
          <a:xfrm>
            <a:off x="2490281" y="1335934"/>
            <a:ext cx="1254869" cy="4247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0109E3C-D014-45F2-878D-668198A1C1FB}"/>
              </a:ext>
            </a:extLst>
          </p:cNvPr>
          <p:cNvSpPr/>
          <p:nvPr/>
        </p:nvSpPr>
        <p:spPr>
          <a:xfrm>
            <a:off x="2490280" y="885217"/>
            <a:ext cx="1527243" cy="33740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74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5E7B867-553C-4E16-B501-911399365703}"/>
              </a:ext>
            </a:extLst>
          </p:cNvPr>
          <p:cNvSpPr txBox="1"/>
          <p:nvPr/>
        </p:nvSpPr>
        <p:spPr>
          <a:xfrm flipH="1">
            <a:off x="72571" y="268514"/>
            <a:ext cx="686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翻译</a:t>
            </a:r>
            <a:endParaRPr lang="en-US" altLang="zh-CN" sz="2800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786AAAD-3885-45BF-9A85-E612B16DF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268513"/>
            <a:ext cx="11395998" cy="405056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7A801D8-2780-441C-B236-B4D3E26913CB}"/>
              </a:ext>
            </a:extLst>
          </p:cNvPr>
          <p:cNvSpPr/>
          <p:nvPr/>
        </p:nvSpPr>
        <p:spPr>
          <a:xfrm>
            <a:off x="3599233" y="745567"/>
            <a:ext cx="5107022" cy="33420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A3B9646-C586-4378-ACB1-438F80F9F91B}"/>
              </a:ext>
            </a:extLst>
          </p:cNvPr>
          <p:cNvSpPr/>
          <p:nvPr/>
        </p:nvSpPr>
        <p:spPr>
          <a:xfrm>
            <a:off x="2237361" y="1167320"/>
            <a:ext cx="622572" cy="30155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0CE5F50-F655-47FC-AC1E-143831054C77}"/>
              </a:ext>
            </a:extLst>
          </p:cNvPr>
          <p:cNvSpPr/>
          <p:nvPr/>
        </p:nvSpPr>
        <p:spPr>
          <a:xfrm>
            <a:off x="6407611" y="1167320"/>
            <a:ext cx="4429002" cy="30155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A1AE038-C117-4768-A960-F8B5AF5EA56F}"/>
              </a:ext>
            </a:extLst>
          </p:cNvPr>
          <p:cNvSpPr/>
          <p:nvPr/>
        </p:nvSpPr>
        <p:spPr>
          <a:xfrm>
            <a:off x="2253574" y="755516"/>
            <a:ext cx="622572" cy="30155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68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AF1ADC2-EE69-47A2-B58F-9549804ABF8E}"/>
              </a:ext>
            </a:extLst>
          </p:cNvPr>
          <p:cNvSpPr txBox="1"/>
          <p:nvPr/>
        </p:nvSpPr>
        <p:spPr>
          <a:xfrm>
            <a:off x="94570" y="214008"/>
            <a:ext cx="615553" cy="52821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/>
              <a:t>语言游戏（规则学习）</a:t>
            </a:r>
            <a:endParaRPr lang="zh-CN" altLang="en-US" sz="28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3" y="53376"/>
            <a:ext cx="10142960" cy="680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016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AF1ADC2-EE69-47A2-B58F-9549804ABF8E}"/>
              </a:ext>
            </a:extLst>
          </p:cNvPr>
          <p:cNvSpPr txBox="1"/>
          <p:nvPr/>
        </p:nvSpPr>
        <p:spPr>
          <a:xfrm>
            <a:off x="94570" y="214008"/>
            <a:ext cx="615553" cy="52821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/>
              <a:t>语言游戏（规则学习）</a:t>
            </a:r>
            <a:endParaRPr lang="zh-CN" altLang="en-US" sz="28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13" y="-11219"/>
            <a:ext cx="9777604" cy="686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993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AF1ADC2-EE69-47A2-B58F-9549804ABF8E}"/>
              </a:ext>
            </a:extLst>
          </p:cNvPr>
          <p:cNvSpPr txBox="1"/>
          <p:nvPr/>
        </p:nvSpPr>
        <p:spPr>
          <a:xfrm>
            <a:off x="94570" y="214008"/>
            <a:ext cx="615553" cy="52821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/>
              <a:t>语言游戏（规则学习）</a:t>
            </a:r>
            <a:endParaRPr lang="zh-CN" altLang="en-US" sz="28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36" y="0"/>
            <a:ext cx="10832303" cy="662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21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4" y="12570"/>
            <a:ext cx="9500141" cy="684543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206819" y="5746288"/>
            <a:ext cx="4038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https://observablehq.com/@sorami/sizes-of-large-language-models</a:t>
            </a:r>
          </a:p>
        </p:txBody>
      </p:sp>
      <p:sp>
        <p:nvSpPr>
          <p:cNvPr id="2" name="椭圆 1"/>
          <p:cNvSpPr/>
          <p:nvPr/>
        </p:nvSpPr>
        <p:spPr>
          <a:xfrm>
            <a:off x="5126637" y="4407108"/>
            <a:ext cx="839449" cy="8094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31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AF1ADC2-EE69-47A2-B58F-9549804ABF8E}"/>
              </a:ext>
            </a:extLst>
          </p:cNvPr>
          <p:cNvSpPr txBox="1"/>
          <p:nvPr/>
        </p:nvSpPr>
        <p:spPr>
          <a:xfrm>
            <a:off x="94570" y="214008"/>
            <a:ext cx="615553" cy="52821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/>
              <a:t>语言游戏（规则学习）</a:t>
            </a:r>
            <a:endParaRPr lang="zh-CN" altLang="en-US" sz="28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9" y="83630"/>
            <a:ext cx="10614155" cy="677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236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AF1ADC2-EE69-47A2-B58F-9549804ABF8E}"/>
              </a:ext>
            </a:extLst>
          </p:cNvPr>
          <p:cNvSpPr txBox="1"/>
          <p:nvPr/>
        </p:nvSpPr>
        <p:spPr>
          <a:xfrm>
            <a:off x="94570" y="214008"/>
            <a:ext cx="615553" cy="52821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/>
              <a:t>语言游戏（规则学习）</a:t>
            </a:r>
            <a:endParaRPr lang="zh-CN" altLang="en-US" sz="28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2" y="-1320"/>
            <a:ext cx="9953467" cy="678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773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71B2548-7DDC-43F0-B35B-454400B12559}"/>
              </a:ext>
            </a:extLst>
          </p:cNvPr>
          <p:cNvSpPr txBox="1"/>
          <p:nvPr/>
        </p:nvSpPr>
        <p:spPr>
          <a:xfrm>
            <a:off x="0" y="210665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/>
              <a:t>语言学知识</a:t>
            </a:r>
            <a:r>
              <a:rPr lang="zh-CN" altLang="en-US" sz="5400" b="1"/>
              <a:t>能力</a:t>
            </a:r>
            <a:r>
              <a:rPr lang="zh-CN" altLang="en-US" sz="5400"/>
              <a:t>测试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8439967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AF1ADC2-EE69-47A2-B58F-9549804ABF8E}"/>
              </a:ext>
            </a:extLst>
          </p:cNvPr>
          <p:cNvSpPr txBox="1"/>
          <p:nvPr/>
        </p:nvSpPr>
        <p:spPr>
          <a:xfrm>
            <a:off x="94570" y="214008"/>
            <a:ext cx="615553" cy="52821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/>
              <a:t>分词和词性标注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C7F4745-9B1A-4D69-9A62-A59230EA6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76" y="0"/>
            <a:ext cx="7036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602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AF1ADC2-EE69-47A2-B58F-9549804ABF8E}"/>
              </a:ext>
            </a:extLst>
          </p:cNvPr>
          <p:cNvSpPr txBox="1"/>
          <p:nvPr/>
        </p:nvSpPr>
        <p:spPr>
          <a:xfrm>
            <a:off x="94570" y="214008"/>
            <a:ext cx="615553" cy="52821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/>
              <a:t>分词和词性标注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83E9F29-E649-4268-99B5-56DC18702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32" y="0"/>
            <a:ext cx="8130688" cy="66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504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AF1ADC2-EE69-47A2-B58F-9549804ABF8E}"/>
              </a:ext>
            </a:extLst>
          </p:cNvPr>
          <p:cNvSpPr txBox="1"/>
          <p:nvPr/>
        </p:nvSpPr>
        <p:spPr>
          <a:xfrm>
            <a:off x="94570" y="214008"/>
            <a:ext cx="615553" cy="52821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/>
              <a:t>分词和词性标注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7CE44C7-76AF-41E6-B0EF-8778171FC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56" y="126459"/>
            <a:ext cx="11382050" cy="498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761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AF1ADC2-EE69-47A2-B58F-9549804ABF8E}"/>
              </a:ext>
            </a:extLst>
          </p:cNvPr>
          <p:cNvSpPr txBox="1"/>
          <p:nvPr/>
        </p:nvSpPr>
        <p:spPr>
          <a:xfrm>
            <a:off x="94570" y="214008"/>
            <a:ext cx="615553" cy="52821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/>
              <a:t>分词和词性标注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4DAD47B-8B69-48D4-B899-59BFABA0F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47" y="27231"/>
            <a:ext cx="6947302" cy="683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243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AF1ADC2-EE69-47A2-B58F-9549804ABF8E}"/>
              </a:ext>
            </a:extLst>
          </p:cNvPr>
          <p:cNvSpPr txBox="1"/>
          <p:nvPr/>
        </p:nvSpPr>
        <p:spPr>
          <a:xfrm>
            <a:off x="94570" y="214008"/>
            <a:ext cx="615553" cy="52821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/>
              <a:t>分词和词性标注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B66DEA-590A-4CEF-A0BF-29A4E8708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40" y="214008"/>
            <a:ext cx="11199782" cy="305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113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AF1ADC2-EE69-47A2-B58F-9549804ABF8E}"/>
              </a:ext>
            </a:extLst>
          </p:cNvPr>
          <p:cNvSpPr txBox="1"/>
          <p:nvPr/>
        </p:nvSpPr>
        <p:spPr>
          <a:xfrm>
            <a:off x="94570" y="214008"/>
            <a:ext cx="615553" cy="52821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/>
              <a:t>分词和词性标注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53E1352-E88A-4005-8294-8662E404B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0" y="97277"/>
            <a:ext cx="11275640" cy="354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11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5CB7FD5-018B-4BCB-A316-2054B3923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87" y="185006"/>
            <a:ext cx="10982325" cy="595312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C178225-EB09-44B4-9FA3-2AABB7969EDF}"/>
              </a:ext>
            </a:extLst>
          </p:cNvPr>
          <p:cNvSpPr txBox="1"/>
          <p:nvPr/>
        </p:nvSpPr>
        <p:spPr>
          <a:xfrm>
            <a:off x="94570" y="214008"/>
            <a:ext cx="615553" cy="52821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/>
              <a:t>句法结构分析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5240F41-42AE-492C-A8AD-F9A6A1F702D8}"/>
              </a:ext>
            </a:extLst>
          </p:cNvPr>
          <p:cNvSpPr/>
          <p:nvPr/>
        </p:nvSpPr>
        <p:spPr>
          <a:xfrm>
            <a:off x="7686924" y="4576944"/>
            <a:ext cx="2665379" cy="3404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40F687D-8481-4D81-AB24-AEBC1E7E37E7}"/>
              </a:ext>
            </a:extLst>
          </p:cNvPr>
          <p:cNvSpPr/>
          <p:nvPr/>
        </p:nvSpPr>
        <p:spPr>
          <a:xfrm>
            <a:off x="3393784" y="5721565"/>
            <a:ext cx="3913762" cy="4165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26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494" y="44020"/>
            <a:ext cx="3613102" cy="3982914"/>
          </a:xfrm>
          <a:prstGeom prst="rect">
            <a:avLst/>
          </a:prstGeom>
        </p:spPr>
      </p:pic>
      <p:pic>
        <p:nvPicPr>
          <p:cNvPr id="5" name="Picture 2" descr="https://ss1.bdstatic.com/70cFvXSh_Q1YnxGkpoWK1HF6hhy/it/u=2294568454,2283756493&amp;fm=200&amp;gp=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929" y="3115484"/>
            <a:ext cx="1533938" cy="153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449" y="1787610"/>
            <a:ext cx="4032354" cy="2333913"/>
          </a:xfrm>
          <a:prstGeom prst="rect">
            <a:avLst/>
          </a:prstGeom>
        </p:spPr>
      </p:pic>
      <p:pic>
        <p:nvPicPr>
          <p:cNvPr id="2050" name="Picture 2" descr="https://www.learndax.com/wp-content/uploads/2022/10/image-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061" y="4107304"/>
            <a:ext cx="2889664" cy="195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8634335" y="3657601"/>
            <a:ext cx="1528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巨量参数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71141" y="4280090"/>
            <a:ext cx="1528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人工特征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141626" y="3657601"/>
            <a:ext cx="2221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>
                <a:latin typeface="Arial Black" panose="020B0A04020102020204" pitchFamily="34" charset="0"/>
              </a:rPr>
              <a:t>VS</a:t>
            </a:r>
            <a:endParaRPr lang="zh-CN" altLang="en-US" sz="8000" b="1">
              <a:latin typeface="Arial Black" panose="020B0A040201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 rot="19359794">
            <a:off x="611994" y="1643537"/>
            <a:ext cx="82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名词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94047" y="1379588"/>
            <a:ext cx="82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动词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13576" y="1221021"/>
            <a:ext cx="104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形容词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072885" y="1405687"/>
            <a:ext cx="70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副词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807400" y="1775019"/>
            <a:ext cx="971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介词</a:t>
            </a:r>
          </a:p>
        </p:txBody>
      </p:sp>
      <p:sp>
        <p:nvSpPr>
          <p:cNvPr id="14" name="文本框 13"/>
          <p:cNvSpPr txBox="1"/>
          <p:nvPr/>
        </p:nvSpPr>
        <p:spPr>
          <a:xfrm rot="19632020">
            <a:off x="573267" y="1062599"/>
            <a:ext cx="971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主语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220346" y="855819"/>
            <a:ext cx="971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谓语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887414" y="748213"/>
            <a:ext cx="971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宾语</a:t>
            </a:r>
          </a:p>
        </p:txBody>
      </p:sp>
      <p:sp>
        <p:nvSpPr>
          <p:cNvPr id="17" name="文本框 16"/>
          <p:cNvSpPr txBox="1"/>
          <p:nvPr/>
        </p:nvSpPr>
        <p:spPr>
          <a:xfrm rot="1168785">
            <a:off x="2622479" y="854728"/>
            <a:ext cx="971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补语</a:t>
            </a:r>
          </a:p>
        </p:txBody>
      </p:sp>
      <p:sp>
        <p:nvSpPr>
          <p:cNvPr id="18" name="文本框 17"/>
          <p:cNvSpPr txBox="1"/>
          <p:nvPr/>
        </p:nvSpPr>
        <p:spPr>
          <a:xfrm rot="1740520">
            <a:off x="3343101" y="1083907"/>
            <a:ext cx="971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定语</a:t>
            </a:r>
          </a:p>
        </p:txBody>
      </p:sp>
      <p:sp>
        <p:nvSpPr>
          <p:cNvPr id="19" name="文本框 18"/>
          <p:cNvSpPr txBox="1"/>
          <p:nvPr/>
        </p:nvSpPr>
        <p:spPr>
          <a:xfrm rot="1978035">
            <a:off x="4007259" y="1444377"/>
            <a:ext cx="971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状语</a:t>
            </a:r>
          </a:p>
        </p:txBody>
      </p:sp>
    </p:spTree>
    <p:extLst>
      <p:ext uri="{BB962C8B-B14F-4D97-AF65-F5344CB8AC3E}">
        <p14:creationId xmlns:p14="http://schemas.microsoft.com/office/powerpoint/2010/main" val="40072502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7C178225-EB09-44B4-9FA3-2AABB7969EDF}"/>
              </a:ext>
            </a:extLst>
          </p:cNvPr>
          <p:cNvSpPr txBox="1"/>
          <p:nvPr/>
        </p:nvSpPr>
        <p:spPr>
          <a:xfrm>
            <a:off x="94570" y="214008"/>
            <a:ext cx="615553" cy="52821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/>
              <a:t>句法结构分析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57455DD-569E-4568-8F4E-E8777306A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35" y="69608"/>
            <a:ext cx="11197329" cy="289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855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7C178225-EB09-44B4-9FA3-2AABB7969EDF}"/>
              </a:ext>
            </a:extLst>
          </p:cNvPr>
          <p:cNvSpPr txBox="1"/>
          <p:nvPr/>
        </p:nvSpPr>
        <p:spPr>
          <a:xfrm>
            <a:off x="94570" y="214008"/>
            <a:ext cx="615553" cy="52821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/>
              <a:t>句法结构分析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795CB2A-A776-4D5B-84AF-065A73289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54" y="214008"/>
            <a:ext cx="10896600" cy="555307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BC2F9CF-D1A6-4432-81CE-8B2722AFBEEA}"/>
              </a:ext>
            </a:extLst>
          </p:cNvPr>
          <p:cNvSpPr/>
          <p:nvPr/>
        </p:nvSpPr>
        <p:spPr>
          <a:xfrm>
            <a:off x="4231531" y="3429000"/>
            <a:ext cx="5029201" cy="345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09DED5A-4BAE-45CA-94A5-0D74C7072B11}"/>
              </a:ext>
            </a:extLst>
          </p:cNvPr>
          <p:cNvSpPr/>
          <p:nvPr/>
        </p:nvSpPr>
        <p:spPr>
          <a:xfrm>
            <a:off x="4014280" y="4598041"/>
            <a:ext cx="3320375" cy="345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32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AF1ADC2-EE69-47A2-B58F-9549804ABF8E}"/>
              </a:ext>
            </a:extLst>
          </p:cNvPr>
          <p:cNvSpPr txBox="1"/>
          <p:nvPr/>
        </p:nvSpPr>
        <p:spPr>
          <a:xfrm>
            <a:off x="94570" y="214008"/>
            <a:ext cx="615553" cy="52821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/>
              <a:t>语义角色分析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E779274-F529-4E51-96D7-0110F4947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82" y="82088"/>
            <a:ext cx="10803985" cy="666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127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AF1ADC2-EE69-47A2-B58F-9549804ABF8E}"/>
              </a:ext>
            </a:extLst>
          </p:cNvPr>
          <p:cNvSpPr txBox="1"/>
          <p:nvPr/>
        </p:nvSpPr>
        <p:spPr>
          <a:xfrm>
            <a:off x="94570" y="214008"/>
            <a:ext cx="615553" cy="52821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/>
              <a:t>语义角色分析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2AA0BE2-3A97-4F5F-A357-CD94E09DA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22" y="126458"/>
            <a:ext cx="11442903" cy="574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328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AF1ADC2-EE69-47A2-B58F-9549804ABF8E}"/>
              </a:ext>
            </a:extLst>
          </p:cNvPr>
          <p:cNvSpPr txBox="1"/>
          <p:nvPr/>
        </p:nvSpPr>
        <p:spPr>
          <a:xfrm>
            <a:off x="94570" y="214008"/>
            <a:ext cx="615553" cy="52821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/>
              <a:t>语义角色分析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17D3637-A7DF-4F02-9E37-8305B9934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98" y="0"/>
            <a:ext cx="9002053" cy="687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761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AF1ADC2-EE69-47A2-B58F-9549804ABF8E}"/>
              </a:ext>
            </a:extLst>
          </p:cNvPr>
          <p:cNvSpPr txBox="1"/>
          <p:nvPr/>
        </p:nvSpPr>
        <p:spPr>
          <a:xfrm>
            <a:off x="94570" y="214008"/>
            <a:ext cx="615553" cy="52821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/>
              <a:t>语义角色分析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F03EECB-C194-4D7F-8561-62EA3553A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61" y="214008"/>
            <a:ext cx="10184772" cy="203308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D23B5E5-0810-4174-B2F9-86C6EF14A999}"/>
              </a:ext>
            </a:extLst>
          </p:cNvPr>
          <p:cNvSpPr/>
          <p:nvPr/>
        </p:nvSpPr>
        <p:spPr>
          <a:xfrm>
            <a:off x="4679004" y="1692612"/>
            <a:ext cx="5768502" cy="3696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9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AF1ADC2-EE69-47A2-B58F-9549804ABF8E}"/>
              </a:ext>
            </a:extLst>
          </p:cNvPr>
          <p:cNvSpPr txBox="1"/>
          <p:nvPr/>
        </p:nvSpPr>
        <p:spPr>
          <a:xfrm>
            <a:off x="94570" y="214008"/>
            <a:ext cx="615553" cy="52821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/>
              <a:t>语义角色分析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CC33007-0FA9-4452-8C97-83E41143B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64" y="0"/>
            <a:ext cx="828085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2EB0040-4705-41A8-B865-988824E22A03}"/>
              </a:ext>
            </a:extLst>
          </p:cNvPr>
          <p:cNvSpPr txBox="1"/>
          <p:nvPr/>
        </p:nvSpPr>
        <p:spPr>
          <a:xfrm>
            <a:off x="9508344" y="3127443"/>
            <a:ext cx="2501537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关于“属于”和“表示”的解释，并不是针对语义角色范畴的解释，而是对“属于”和“表示”两个词的词义本身的解释。</a:t>
            </a:r>
          </a:p>
        </p:txBody>
      </p:sp>
    </p:spTree>
    <p:extLst>
      <p:ext uri="{BB962C8B-B14F-4D97-AF65-F5344CB8AC3E}">
        <p14:creationId xmlns:p14="http://schemas.microsoft.com/office/powerpoint/2010/main" val="148493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AF1ADC2-EE69-47A2-B58F-9549804ABF8E}"/>
              </a:ext>
            </a:extLst>
          </p:cNvPr>
          <p:cNvSpPr txBox="1"/>
          <p:nvPr/>
        </p:nvSpPr>
        <p:spPr>
          <a:xfrm>
            <a:off x="94570" y="214008"/>
            <a:ext cx="615553" cy="52821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/>
              <a:t>语义角色分析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10AC697-97D1-46C3-AE21-DD1800B5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51" y="142394"/>
            <a:ext cx="11311849" cy="589503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BDB045B-60B3-42DF-B89E-A85CDE9FEB6A}"/>
              </a:ext>
            </a:extLst>
          </p:cNvPr>
          <p:cNvSpPr/>
          <p:nvPr/>
        </p:nvSpPr>
        <p:spPr>
          <a:xfrm>
            <a:off x="3550596" y="4717915"/>
            <a:ext cx="4377447" cy="3404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9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60" y="0"/>
            <a:ext cx="9387191" cy="6858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AF1ADC2-EE69-47A2-B58F-9549804ABF8E}"/>
              </a:ext>
            </a:extLst>
          </p:cNvPr>
          <p:cNvSpPr txBox="1"/>
          <p:nvPr/>
        </p:nvSpPr>
        <p:spPr>
          <a:xfrm>
            <a:off x="94570" y="214008"/>
            <a:ext cx="615553" cy="52821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/>
              <a:t>构式语义理解</a:t>
            </a:r>
          </a:p>
        </p:txBody>
      </p:sp>
    </p:spTree>
    <p:extLst>
      <p:ext uri="{BB962C8B-B14F-4D97-AF65-F5344CB8AC3E}">
        <p14:creationId xmlns:p14="http://schemas.microsoft.com/office/powerpoint/2010/main" val="34723226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AF1ADC2-EE69-47A2-B58F-9549804ABF8E}"/>
              </a:ext>
            </a:extLst>
          </p:cNvPr>
          <p:cNvSpPr txBox="1"/>
          <p:nvPr/>
        </p:nvSpPr>
        <p:spPr>
          <a:xfrm>
            <a:off x="94570" y="214008"/>
            <a:ext cx="615553" cy="52821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/>
              <a:t>构式语义理解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739" y="214008"/>
            <a:ext cx="11065394" cy="23287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357" y="214008"/>
            <a:ext cx="11130931" cy="651246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AED0DFC-EAEF-4AD0-BC8A-E4A1D9F44C62}"/>
              </a:ext>
            </a:extLst>
          </p:cNvPr>
          <p:cNvSpPr txBox="1"/>
          <p:nvPr/>
        </p:nvSpPr>
        <p:spPr>
          <a:xfrm>
            <a:off x="11019132" y="1449421"/>
            <a:ext cx="535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</a:rPr>
              <a:t>√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14C875E-CDE9-424C-A2B9-7598D8E55B51}"/>
              </a:ext>
            </a:extLst>
          </p:cNvPr>
          <p:cNvGrpSpPr/>
          <p:nvPr/>
        </p:nvGrpSpPr>
        <p:grpSpPr>
          <a:xfrm>
            <a:off x="11181259" y="2884889"/>
            <a:ext cx="535021" cy="400110"/>
            <a:chOff x="11181259" y="2884889"/>
            <a:chExt cx="535021" cy="400110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70400E4-DF8E-4A58-947E-C39BDD7A9EA3}"/>
                </a:ext>
              </a:extLst>
            </p:cNvPr>
            <p:cNvSpPr txBox="1"/>
            <p:nvPr/>
          </p:nvSpPr>
          <p:spPr>
            <a:xfrm>
              <a:off x="11181259" y="2884889"/>
              <a:ext cx="5350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FF0000"/>
                  </a:solidFill>
                </a:rPr>
                <a:t>√</a:t>
              </a: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C311C4D3-CD5E-4E28-997B-F7BD3C8DBDB6}"/>
                </a:ext>
              </a:extLst>
            </p:cNvPr>
            <p:cNvCxnSpPr>
              <a:cxnSpLocks/>
            </p:cNvCxnSpPr>
            <p:nvPr/>
          </p:nvCxnSpPr>
          <p:spPr>
            <a:xfrm>
              <a:off x="11332723" y="2986391"/>
              <a:ext cx="221430" cy="9855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894A45DD-D26E-40A0-A39E-2E78D7BFA940}"/>
              </a:ext>
            </a:extLst>
          </p:cNvPr>
          <p:cNvSpPr txBox="1"/>
          <p:nvPr/>
        </p:nvSpPr>
        <p:spPr>
          <a:xfrm>
            <a:off x="11175927" y="4415120"/>
            <a:ext cx="535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022A21F-04A5-4BF4-994D-BE1D3D852037}"/>
              </a:ext>
            </a:extLst>
          </p:cNvPr>
          <p:cNvSpPr txBox="1"/>
          <p:nvPr/>
        </p:nvSpPr>
        <p:spPr>
          <a:xfrm>
            <a:off x="11268197" y="5945351"/>
            <a:ext cx="535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×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37A37CD-D117-4BA5-8798-AB2E2D89CB00}"/>
              </a:ext>
            </a:extLst>
          </p:cNvPr>
          <p:cNvSpPr txBox="1"/>
          <p:nvPr/>
        </p:nvSpPr>
        <p:spPr>
          <a:xfrm>
            <a:off x="906011" y="906011"/>
            <a:ext cx="4357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语言（语文）</a:t>
            </a:r>
            <a:r>
              <a:rPr lang="zh-CN" altLang="en-US" sz="2400" b="1" dirty="0"/>
              <a:t>能力</a:t>
            </a:r>
            <a:r>
              <a:rPr lang="zh-CN" altLang="en-US" sz="2400" dirty="0"/>
              <a:t>测试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A79940C-524F-47C9-B4BC-737FEC1A1EB0}"/>
              </a:ext>
            </a:extLst>
          </p:cNvPr>
          <p:cNvSpPr txBox="1"/>
          <p:nvPr/>
        </p:nvSpPr>
        <p:spPr>
          <a:xfrm>
            <a:off x="906011" y="1739355"/>
            <a:ext cx="24848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zh-CN" altLang="en-US" dirty="0"/>
              <a:t>句子正误判断</a:t>
            </a:r>
            <a:endParaRPr lang="en-US" altLang="zh-CN" dirty="0"/>
          </a:p>
          <a:p>
            <a:pPr marL="342900" indent="-342900">
              <a:buFont typeface="+mj-ea"/>
              <a:buAutoNum type="circleNumDbPlain"/>
            </a:pPr>
            <a:endParaRPr lang="en-US" altLang="zh-CN" dirty="0"/>
          </a:p>
          <a:p>
            <a:pPr marL="342900" indent="-342900">
              <a:buFont typeface="+mj-ea"/>
              <a:buAutoNum type="circleNumDbPlain"/>
            </a:pPr>
            <a:r>
              <a:rPr lang="zh-CN" altLang="en-US" dirty="0"/>
              <a:t>句子意思理解</a:t>
            </a:r>
            <a:endParaRPr lang="en-US" altLang="zh-CN" dirty="0"/>
          </a:p>
          <a:p>
            <a:pPr marL="342900" indent="-342900">
              <a:buFont typeface="+mj-ea"/>
              <a:buAutoNum type="circleNumDbPlain"/>
            </a:pPr>
            <a:endParaRPr lang="en-US" altLang="zh-CN" dirty="0"/>
          </a:p>
          <a:p>
            <a:pPr marL="342900" indent="-342900">
              <a:buFont typeface="+mj-ea"/>
              <a:buAutoNum type="circleNumDbPlain"/>
            </a:pPr>
            <a:r>
              <a:rPr lang="zh-CN" altLang="en-US" dirty="0"/>
              <a:t>多义词辨析</a:t>
            </a:r>
            <a:endParaRPr lang="en-US" altLang="zh-CN" dirty="0"/>
          </a:p>
          <a:p>
            <a:pPr marL="342900" indent="-342900">
              <a:buFont typeface="+mj-ea"/>
              <a:buAutoNum type="circleNumDbPlain"/>
            </a:pPr>
            <a:endParaRPr lang="en-US" altLang="zh-CN" dirty="0"/>
          </a:p>
          <a:p>
            <a:pPr marL="342900" indent="-342900">
              <a:buFont typeface="+mj-ea"/>
              <a:buAutoNum type="circleNumDbPlain"/>
            </a:pPr>
            <a:r>
              <a:rPr lang="zh-CN" altLang="en-US" dirty="0"/>
              <a:t>近义词辨析</a:t>
            </a:r>
            <a:endParaRPr lang="en-US" altLang="zh-CN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85682A4-3A51-40CC-84DB-F1DBC0D6C29B}"/>
              </a:ext>
            </a:extLst>
          </p:cNvPr>
          <p:cNvSpPr txBox="1"/>
          <p:nvPr/>
        </p:nvSpPr>
        <p:spPr>
          <a:xfrm>
            <a:off x="5747660" y="4696357"/>
            <a:ext cx="106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综合类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6C3FFA8-7A90-4729-9609-E71C3937AE4C}"/>
              </a:ext>
            </a:extLst>
          </p:cNvPr>
          <p:cNvSpPr txBox="1"/>
          <p:nvPr/>
        </p:nvSpPr>
        <p:spPr>
          <a:xfrm>
            <a:off x="3390900" y="1739355"/>
            <a:ext cx="1914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 startAt="5"/>
            </a:pPr>
            <a:r>
              <a:rPr lang="zh-CN" altLang="en-US" dirty="0"/>
              <a:t>歇后语续写</a:t>
            </a:r>
            <a:endParaRPr lang="en-US" altLang="zh-CN" dirty="0"/>
          </a:p>
          <a:p>
            <a:pPr marL="342900" indent="-342900">
              <a:buFont typeface="+mj-ea"/>
              <a:buAutoNum type="circleNumDbPlain" startAt="6"/>
            </a:pPr>
            <a:endParaRPr lang="en-US" altLang="zh-CN" dirty="0"/>
          </a:p>
          <a:p>
            <a:pPr marL="342900" indent="-342900">
              <a:buFont typeface="+mj-ea"/>
              <a:buAutoNum type="circleNumDbPlain" startAt="6"/>
            </a:pPr>
            <a:r>
              <a:rPr lang="zh-CN" altLang="en-US" dirty="0"/>
              <a:t>歌词续写</a:t>
            </a:r>
            <a:endParaRPr lang="en-US" altLang="zh-CN" dirty="0"/>
          </a:p>
          <a:p>
            <a:pPr marL="342900" indent="-342900">
              <a:buFont typeface="+mj-ea"/>
              <a:buAutoNum type="circleNumDbPlain" startAt="6"/>
            </a:pPr>
            <a:endParaRPr lang="en-US" altLang="zh-CN" dirty="0"/>
          </a:p>
          <a:p>
            <a:pPr marL="342900" indent="-342900">
              <a:buFont typeface="+mj-ea"/>
              <a:buAutoNum type="circleNumDbPlain" startAt="6"/>
            </a:pPr>
            <a:r>
              <a:rPr lang="zh-CN" altLang="en-US" dirty="0"/>
              <a:t>风格模仿</a:t>
            </a:r>
            <a:endParaRPr lang="en-US" altLang="zh-CN" dirty="0"/>
          </a:p>
          <a:p>
            <a:pPr marL="342900" indent="-342900">
              <a:buFont typeface="+mj-ea"/>
              <a:buAutoNum type="circleNumDbPlain" startAt="6"/>
            </a:pPr>
            <a:endParaRPr lang="en-US" altLang="zh-CN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06377C6-BB57-4FCF-ACDA-CF073494B9CC}"/>
              </a:ext>
            </a:extLst>
          </p:cNvPr>
          <p:cNvSpPr txBox="1"/>
          <p:nvPr/>
        </p:nvSpPr>
        <p:spPr>
          <a:xfrm>
            <a:off x="5539357" y="1739355"/>
            <a:ext cx="164669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ea"/>
              <a:buAutoNum type="circleNumDbPlain" startAt="8"/>
            </a:pPr>
            <a:r>
              <a:rPr lang="zh-CN" altLang="en-US" dirty="0"/>
              <a:t>翻译</a:t>
            </a:r>
            <a:endParaRPr lang="en-US" altLang="zh-CN" dirty="0"/>
          </a:p>
          <a:p>
            <a:pPr marL="342900" indent="-342900">
              <a:buFont typeface="+mj-ea"/>
              <a:buAutoNum type="circleNumDbPlain" startAt="8"/>
            </a:pPr>
            <a:endParaRPr lang="en-US" altLang="zh-CN" dirty="0"/>
          </a:p>
          <a:p>
            <a:pPr marL="342900" indent="-342900">
              <a:buFont typeface="+mj-ea"/>
              <a:buAutoNum type="circleNumDbPlain" startAt="8"/>
            </a:pPr>
            <a:r>
              <a:rPr lang="zh-CN" altLang="en-US" dirty="0"/>
              <a:t>作品赏析</a:t>
            </a:r>
            <a:endParaRPr lang="en-US" altLang="zh-CN" dirty="0"/>
          </a:p>
          <a:p>
            <a:pPr marL="342900" indent="-342900">
              <a:buFont typeface="+mj-ea"/>
              <a:buAutoNum type="circleNumDbPlain" startAt="8"/>
            </a:pPr>
            <a:endParaRPr lang="en-US" altLang="zh-CN" dirty="0"/>
          </a:p>
          <a:p>
            <a:pPr marL="342900" indent="-342900">
              <a:buFont typeface="+mj-ea"/>
              <a:buAutoNum type="circleNumDbPlain" startAt="8"/>
            </a:pPr>
            <a:r>
              <a:rPr lang="zh-CN" altLang="en-US" dirty="0"/>
              <a:t>语言游戏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CD0C2F5-1680-435E-BB75-26CD7110873C}"/>
              </a:ext>
            </a:extLst>
          </p:cNvPr>
          <p:cNvSpPr txBox="1"/>
          <p:nvPr/>
        </p:nvSpPr>
        <p:spPr>
          <a:xfrm>
            <a:off x="726395" y="4674565"/>
            <a:ext cx="2417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理解类</a:t>
            </a:r>
            <a:endParaRPr lang="en-US" altLang="zh-CN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9B8049A-BB86-4CA2-B141-49FEB40A2A77}"/>
              </a:ext>
            </a:extLst>
          </p:cNvPr>
          <p:cNvSpPr txBox="1"/>
          <p:nvPr/>
        </p:nvSpPr>
        <p:spPr>
          <a:xfrm>
            <a:off x="3706096" y="4674565"/>
            <a:ext cx="888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生成类 </a:t>
            </a:r>
            <a:endParaRPr lang="en-US" altLang="zh-CN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6D507BC-86EB-4DFD-B452-1D9BE1B41E65}"/>
              </a:ext>
            </a:extLst>
          </p:cNvPr>
          <p:cNvSpPr txBox="1"/>
          <p:nvPr/>
        </p:nvSpPr>
        <p:spPr>
          <a:xfrm>
            <a:off x="8193292" y="906011"/>
            <a:ext cx="3208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语言学知识</a:t>
            </a:r>
            <a:r>
              <a:rPr lang="zh-CN" altLang="en-US" sz="2400" b="1"/>
              <a:t>能力</a:t>
            </a:r>
            <a:r>
              <a:rPr lang="zh-CN" altLang="en-US" sz="2400"/>
              <a:t>测试</a:t>
            </a:r>
            <a:endParaRPr lang="zh-CN" altLang="en-US" sz="24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5044952-9D88-4416-B8E7-0560A49E988C}"/>
              </a:ext>
            </a:extLst>
          </p:cNvPr>
          <p:cNvSpPr txBox="1"/>
          <p:nvPr/>
        </p:nvSpPr>
        <p:spPr>
          <a:xfrm>
            <a:off x="8801102" y="1643561"/>
            <a:ext cx="22620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zh-CN" altLang="en-US"/>
              <a:t>中文分词</a:t>
            </a:r>
            <a:endParaRPr lang="en-US" altLang="zh-CN" dirty="0"/>
          </a:p>
          <a:p>
            <a:pPr marL="342900" indent="-342900">
              <a:buFont typeface="+mj-ea"/>
              <a:buAutoNum type="circleNumDbPlain"/>
            </a:pPr>
            <a:endParaRPr lang="en-US" altLang="zh-CN" dirty="0"/>
          </a:p>
          <a:p>
            <a:pPr marL="342900" indent="-342900">
              <a:buFont typeface="+mj-ea"/>
              <a:buAutoNum type="circleNumDbPlain"/>
            </a:pPr>
            <a:r>
              <a:rPr lang="zh-CN" altLang="en-US" dirty="0"/>
              <a:t>词性标注</a:t>
            </a:r>
            <a:endParaRPr lang="en-US" altLang="zh-CN" dirty="0"/>
          </a:p>
          <a:p>
            <a:pPr marL="342900" indent="-342900">
              <a:buFont typeface="+mj-ea"/>
              <a:buAutoNum type="circleNumDbPlain"/>
            </a:pPr>
            <a:endParaRPr lang="en-US" altLang="zh-CN" dirty="0"/>
          </a:p>
          <a:p>
            <a:pPr marL="342900" indent="-342900">
              <a:buFont typeface="+mj-ea"/>
              <a:buAutoNum type="circleNumDbPlain"/>
            </a:pPr>
            <a:r>
              <a:rPr lang="zh-CN" altLang="en-US" dirty="0"/>
              <a:t>句法结构分析</a:t>
            </a:r>
            <a:endParaRPr lang="en-US" altLang="zh-CN" dirty="0"/>
          </a:p>
          <a:p>
            <a:pPr marL="342900" indent="-342900">
              <a:buFont typeface="+mj-ea"/>
              <a:buAutoNum type="circleNumDbPlain"/>
            </a:pPr>
            <a:endParaRPr lang="en-US" altLang="zh-CN" dirty="0"/>
          </a:p>
          <a:p>
            <a:pPr marL="342900" indent="-342900">
              <a:buFont typeface="+mj-ea"/>
              <a:buAutoNum type="circleNumDbPlain"/>
            </a:pPr>
            <a:r>
              <a:rPr lang="zh-CN" altLang="en-US" dirty="0"/>
              <a:t>语义角色分析</a:t>
            </a:r>
            <a:endParaRPr lang="en-US" altLang="zh-CN" dirty="0"/>
          </a:p>
          <a:p>
            <a:pPr marL="342900" indent="-342900">
              <a:buFont typeface="+mj-ea"/>
              <a:buAutoNum type="circleNumDbPlain"/>
            </a:pPr>
            <a:endParaRPr lang="en-US" altLang="zh-CN" dirty="0"/>
          </a:p>
          <a:p>
            <a:pPr marL="342900" indent="-342900">
              <a:buFont typeface="+mj-ea"/>
              <a:buAutoNum type="circleNumDbPlain"/>
            </a:pPr>
            <a:r>
              <a:rPr lang="zh-CN" altLang="en-US" dirty="0"/>
              <a:t>构</a:t>
            </a:r>
            <a:r>
              <a:rPr lang="zh-CN" altLang="en-US"/>
              <a:t>式语义分析</a:t>
            </a:r>
            <a:endParaRPr lang="en-US" altLang="zh-CN"/>
          </a:p>
          <a:p>
            <a:pPr marL="342900" indent="-342900">
              <a:buFont typeface="+mj-ea"/>
              <a:buAutoNum type="circleNumDbPlain"/>
            </a:pPr>
            <a:endParaRPr lang="en-US" altLang="zh-CN"/>
          </a:p>
          <a:p>
            <a:pPr marL="342900" indent="-342900">
              <a:buFont typeface="+mj-ea"/>
              <a:buAutoNum type="circleNumDbPlain"/>
            </a:pPr>
            <a:endParaRPr lang="en-US" altLang="zh-CN" dirty="0"/>
          </a:p>
          <a:p>
            <a:r>
              <a:rPr lang="en-US" altLang="zh-CN"/>
              <a:t>……</a:t>
            </a:r>
            <a:endParaRPr lang="en-US" altLang="zh-CN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0B419FC-6753-4A60-9F39-49FBB311D770}"/>
              </a:ext>
            </a:extLst>
          </p:cNvPr>
          <p:cNvCxnSpPr/>
          <p:nvPr/>
        </p:nvCxnSpPr>
        <p:spPr>
          <a:xfrm>
            <a:off x="7689669" y="365760"/>
            <a:ext cx="0" cy="6148251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75478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AF1ADC2-EE69-47A2-B58F-9549804ABF8E}"/>
              </a:ext>
            </a:extLst>
          </p:cNvPr>
          <p:cNvSpPr txBox="1"/>
          <p:nvPr/>
        </p:nvSpPr>
        <p:spPr>
          <a:xfrm>
            <a:off x="94570" y="214008"/>
            <a:ext cx="615553" cy="52821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/>
              <a:t>构式语义理解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41" y="214008"/>
            <a:ext cx="11152494" cy="29550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433" y="0"/>
            <a:ext cx="91357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0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AF1ADC2-EE69-47A2-B58F-9549804ABF8E}"/>
              </a:ext>
            </a:extLst>
          </p:cNvPr>
          <p:cNvSpPr txBox="1"/>
          <p:nvPr/>
        </p:nvSpPr>
        <p:spPr>
          <a:xfrm>
            <a:off x="94570" y="214008"/>
            <a:ext cx="615553" cy="52821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/>
              <a:t>构式语义理解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797" y="214008"/>
            <a:ext cx="10681413" cy="106364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796" y="326655"/>
            <a:ext cx="10585463" cy="641234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EB8BB9D-8A55-4F41-B799-0EC007201713}"/>
              </a:ext>
            </a:extLst>
          </p:cNvPr>
          <p:cNvSpPr txBox="1"/>
          <p:nvPr/>
        </p:nvSpPr>
        <p:spPr>
          <a:xfrm>
            <a:off x="5560979" y="1277655"/>
            <a:ext cx="535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AB407D6-B577-41A1-A961-ADC9B5AE132B}"/>
              </a:ext>
            </a:extLst>
          </p:cNvPr>
          <p:cNvSpPr txBox="1"/>
          <p:nvPr/>
        </p:nvSpPr>
        <p:spPr>
          <a:xfrm>
            <a:off x="5664740" y="3532829"/>
            <a:ext cx="535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×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C3B512A-D8C2-49D9-A45F-19026351B5D1}"/>
              </a:ext>
            </a:extLst>
          </p:cNvPr>
          <p:cNvSpPr txBox="1"/>
          <p:nvPr/>
        </p:nvSpPr>
        <p:spPr>
          <a:xfrm>
            <a:off x="5664741" y="2428710"/>
            <a:ext cx="535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B17072C-DCFB-4A01-8093-0F07B6C8EB8E}"/>
              </a:ext>
            </a:extLst>
          </p:cNvPr>
          <p:cNvSpPr txBox="1"/>
          <p:nvPr/>
        </p:nvSpPr>
        <p:spPr>
          <a:xfrm>
            <a:off x="5770056" y="4583856"/>
            <a:ext cx="535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×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08FD735-933F-4BDF-B90A-72A254C4A068}"/>
              </a:ext>
            </a:extLst>
          </p:cNvPr>
          <p:cNvSpPr txBox="1"/>
          <p:nvPr/>
        </p:nvSpPr>
        <p:spPr>
          <a:xfrm>
            <a:off x="5752884" y="5702637"/>
            <a:ext cx="535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22388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AF1ADC2-EE69-47A2-B58F-9549804ABF8E}"/>
              </a:ext>
            </a:extLst>
          </p:cNvPr>
          <p:cNvSpPr txBox="1"/>
          <p:nvPr/>
        </p:nvSpPr>
        <p:spPr>
          <a:xfrm>
            <a:off x="94570" y="214008"/>
            <a:ext cx="615553" cy="52821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/>
              <a:t>构式语义理解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347F23F-0445-47AB-B902-C9C345A4E2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" r="7326" b="-180"/>
          <a:stretch/>
        </p:blipFill>
        <p:spPr>
          <a:xfrm>
            <a:off x="699680" y="126922"/>
            <a:ext cx="11429872" cy="513305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5AA85D3-D242-4805-800C-FF21EF61B3CA}"/>
              </a:ext>
            </a:extLst>
          </p:cNvPr>
          <p:cNvSpPr txBox="1"/>
          <p:nvPr/>
        </p:nvSpPr>
        <p:spPr>
          <a:xfrm>
            <a:off x="6414616" y="2855067"/>
            <a:ext cx="535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29ACACF-0738-4F0A-9958-CC1B470DA317}"/>
              </a:ext>
            </a:extLst>
          </p:cNvPr>
          <p:cNvSpPr txBox="1"/>
          <p:nvPr/>
        </p:nvSpPr>
        <p:spPr>
          <a:xfrm>
            <a:off x="9272084" y="2855067"/>
            <a:ext cx="535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061CDE4-AA68-4D3E-9F6F-1F2889DF835E}"/>
              </a:ext>
            </a:extLst>
          </p:cNvPr>
          <p:cNvSpPr txBox="1"/>
          <p:nvPr/>
        </p:nvSpPr>
        <p:spPr>
          <a:xfrm>
            <a:off x="3359710" y="3591635"/>
            <a:ext cx="535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×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05AEA58-1A16-47BF-A44F-B20E36A9FB2E}"/>
              </a:ext>
            </a:extLst>
          </p:cNvPr>
          <p:cNvSpPr txBox="1"/>
          <p:nvPr/>
        </p:nvSpPr>
        <p:spPr>
          <a:xfrm>
            <a:off x="5879595" y="4057522"/>
            <a:ext cx="535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×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B041E7C-B576-45E5-A81B-324E670C5C68}"/>
              </a:ext>
            </a:extLst>
          </p:cNvPr>
          <p:cNvSpPr txBox="1"/>
          <p:nvPr/>
        </p:nvSpPr>
        <p:spPr>
          <a:xfrm>
            <a:off x="5879595" y="4844289"/>
            <a:ext cx="535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×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6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AF1ADC2-EE69-47A2-B58F-9549804ABF8E}"/>
              </a:ext>
            </a:extLst>
          </p:cNvPr>
          <p:cNvSpPr txBox="1"/>
          <p:nvPr/>
        </p:nvSpPr>
        <p:spPr>
          <a:xfrm>
            <a:off x="94570" y="214008"/>
            <a:ext cx="615553" cy="52821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/>
              <a:t>构式语义理解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6FA000D-615A-40D9-A05C-6766F515C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98" y="114027"/>
            <a:ext cx="11370399" cy="524174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E6D129C-20AE-4D27-9B36-569958D44C25}"/>
              </a:ext>
            </a:extLst>
          </p:cNvPr>
          <p:cNvSpPr txBox="1"/>
          <p:nvPr/>
        </p:nvSpPr>
        <p:spPr>
          <a:xfrm>
            <a:off x="7757033" y="2855067"/>
            <a:ext cx="535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×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11377FC-1540-4AC0-8ABA-227754940228}"/>
              </a:ext>
            </a:extLst>
          </p:cNvPr>
          <p:cNvSpPr txBox="1"/>
          <p:nvPr/>
        </p:nvSpPr>
        <p:spPr>
          <a:xfrm>
            <a:off x="7757032" y="4105419"/>
            <a:ext cx="535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×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12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5B32313-A5FE-49AB-BA34-FE6DC90FD204}"/>
              </a:ext>
            </a:extLst>
          </p:cNvPr>
          <p:cNvSpPr txBox="1"/>
          <p:nvPr/>
        </p:nvSpPr>
        <p:spPr>
          <a:xfrm>
            <a:off x="1001950" y="418287"/>
            <a:ext cx="1517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结 论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5C3EBB8D-6CE3-4A1E-890E-EEE0C918101A}"/>
              </a:ext>
            </a:extLst>
          </p:cNvPr>
          <p:cNvGrpSpPr/>
          <p:nvPr/>
        </p:nvGrpSpPr>
        <p:grpSpPr>
          <a:xfrm>
            <a:off x="988981" y="612843"/>
            <a:ext cx="1063555" cy="161089"/>
            <a:chOff x="988981" y="612843"/>
            <a:chExt cx="1063555" cy="161089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494B88A9-111A-4519-8AC9-D46E60818266}"/>
                </a:ext>
              </a:extLst>
            </p:cNvPr>
            <p:cNvCxnSpPr>
              <a:stCxn id="2" idx="1"/>
            </p:cNvCxnSpPr>
            <p:nvPr/>
          </p:nvCxnSpPr>
          <p:spPr>
            <a:xfrm flipV="1">
              <a:off x="1001950" y="612843"/>
              <a:ext cx="1050586" cy="670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68AC86E7-2797-4F68-89E9-EC9EEDA06764}"/>
                </a:ext>
              </a:extLst>
            </p:cNvPr>
            <p:cNvCxnSpPr/>
            <p:nvPr/>
          </p:nvCxnSpPr>
          <p:spPr>
            <a:xfrm flipV="1">
              <a:off x="988981" y="706878"/>
              <a:ext cx="1050586" cy="670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2F0C0CD0-83A9-47DA-88A9-F1E77AF23158}"/>
              </a:ext>
            </a:extLst>
          </p:cNvPr>
          <p:cNvSpPr txBox="1"/>
          <p:nvPr/>
        </p:nvSpPr>
        <p:spPr>
          <a:xfrm>
            <a:off x="2150295" y="445269"/>
            <a:ext cx="1517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印 象</a:t>
            </a:r>
            <a:endParaRPr lang="zh-CN" altLang="en-US" sz="28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192113A-4F7F-4952-8F4D-14E2FCAC0A41}"/>
              </a:ext>
            </a:extLst>
          </p:cNvPr>
          <p:cNvSpPr txBox="1"/>
          <p:nvPr/>
        </p:nvSpPr>
        <p:spPr>
          <a:xfrm>
            <a:off x="988981" y="1332016"/>
            <a:ext cx="71723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err="1"/>
              <a:t>ChatGPT</a:t>
            </a:r>
            <a:r>
              <a:rPr lang="zh-CN" altLang="en-US"/>
              <a:t>对各类问题的理解比较准确（多面手）。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err="1"/>
              <a:t>ChatGPT</a:t>
            </a:r>
            <a:r>
              <a:rPr lang="zh-CN" altLang="en-US" dirty="0"/>
              <a:t>回答追问的能力非常突出 （</a:t>
            </a:r>
            <a:r>
              <a:rPr lang="en-US" altLang="zh-CN" dirty="0"/>
              <a:t>answer </a:t>
            </a:r>
            <a:r>
              <a:rPr lang="en-US" altLang="zh-CN" dirty="0" err="1"/>
              <a:t>followup</a:t>
            </a:r>
            <a:r>
              <a:rPr lang="en-US" altLang="zh-CN" dirty="0"/>
              <a:t> questions</a:t>
            </a:r>
            <a:r>
              <a:rPr lang="zh-CN" altLang="en-US" dirty="0"/>
              <a:t>）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/>
              <a:t>ChatGPT</a:t>
            </a:r>
            <a:r>
              <a:rPr lang="zh-CN" altLang="en-US"/>
              <a:t>表达</a:t>
            </a:r>
            <a:r>
              <a:rPr lang="zh-CN" altLang="en-US" dirty="0"/>
              <a:t>流畅、</a:t>
            </a:r>
            <a:r>
              <a:rPr lang="zh-CN" altLang="en-US"/>
              <a:t>有条理。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207143" y="3225978"/>
            <a:ext cx="2614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文本读、写都已过关？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860560" y="3994828"/>
            <a:ext cx="2216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准确性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860559" y="5108011"/>
            <a:ext cx="2468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一致性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60561" y="4571298"/>
            <a:ext cx="246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稳定性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860559" y="5644724"/>
            <a:ext cx="2468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结构性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409850" y="4845729"/>
            <a:ext cx="1189733" cy="378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可解释性</a:t>
            </a:r>
          </a:p>
        </p:txBody>
      </p:sp>
      <p:sp>
        <p:nvSpPr>
          <p:cNvPr id="17" name="右大括号 16"/>
          <p:cNvSpPr/>
          <p:nvPr/>
        </p:nvSpPr>
        <p:spPr>
          <a:xfrm>
            <a:off x="8170693" y="4179494"/>
            <a:ext cx="125895" cy="164989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207143" y="3728927"/>
            <a:ext cx="2614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好像是。好像又不是。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207143" y="4578350"/>
            <a:ext cx="1469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何谓“理解”？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604693" y="5119366"/>
            <a:ext cx="270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一切理解，皆为生成。</a:t>
            </a:r>
          </a:p>
        </p:txBody>
      </p:sp>
      <p:sp>
        <p:nvSpPr>
          <p:cNvPr id="20" name="矩形 19"/>
          <p:cNvSpPr/>
          <p:nvPr/>
        </p:nvSpPr>
        <p:spPr>
          <a:xfrm>
            <a:off x="1604693" y="5599457"/>
            <a:ext cx="4859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理解程度，由生成的多样性、持续性来判断</a:t>
            </a:r>
          </a:p>
        </p:txBody>
      </p:sp>
    </p:spTree>
    <p:extLst>
      <p:ext uri="{BB962C8B-B14F-4D97-AF65-F5344CB8AC3E}">
        <p14:creationId xmlns:p14="http://schemas.microsoft.com/office/powerpoint/2010/main" val="200338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3" grpId="0"/>
      <p:bldP spid="11" grpId="0"/>
      <p:bldP spid="12" grpId="0"/>
      <p:bldP spid="14" grpId="0"/>
      <p:bldP spid="15" grpId="0"/>
      <p:bldP spid="16" grpId="0"/>
      <p:bldP spid="17" grpId="0" animBg="1"/>
      <p:bldP spid="18" grpId="0"/>
      <p:bldP spid="13" grpId="0"/>
      <p:bldP spid="19" grpId="0"/>
      <p:bldP spid="2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439" y="734518"/>
            <a:ext cx="656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人类的追求：理解世界，认识自己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69430" y="1723868"/>
            <a:ext cx="4931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ChatGPT </a:t>
            </a:r>
            <a:r>
              <a:rPr lang="zh-CN" altLang="en-US"/>
              <a:t>如何理解世界？理解语言？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854439" y="2436219"/>
            <a:ext cx="5231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ChatGPT </a:t>
            </a:r>
            <a:r>
              <a:rPr lang="zh-CN" altLang="en-US"/>
              <a:t>如何帮助我们理解世界？理解语言？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854438" y="3148569"/>
            <a:ext cx="2173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语言 </a:t>
            </a:r>
            <a:r>
              <a:rPr lang="en-US" altLang="zh-CN"/>
              <a:t>= </a:t>
            </a:r>
            <a:r>
              <a:rPr lang="zh-CN" altLang="en-US"/>
              <a:t>思想 ？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839449" y="3796175"/>
            <a:ext cx="281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语言能力 </a:t>
            </a:r>
            <a:r>
              <a:rPr lang="en-US" altLang="zh-CN"/>
              <a:t>= </a:t>
            </a:r>
            <a:r>
              <a:rPr lang="zh-CN" altLang="en-US"/>
              <a:t>思考能力 ？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6298366" y="1710712"/>
            <a:ext cx="5738736" cy="38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不清楚。它具有很强的符号串关联、拼接能力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6285874" y="2462719"/>
            <a:ext cx="266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潜力巨大的研究助手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6285874" y="3175070"/>
            <a:ext cx="4084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思想是语言跟世界的对齐关系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6285874" y="3913921"/>
            <a:ext cx="4611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思考的目的是增加信息量，减短编码</a:t>
            </a:r>
            <a:endParaRPr lang="en-US" altLang="zh-CN"/>
          </a:p>
        </p:txBody>
      </p:sp>
      <p:sp>
        <p:nvSpPr>
          <p:cNvPr id="12" name="矩形 11"/>
          <p:cNvSpPr/>
          <p:nvPr/>
        </p:nvSpPr>
        <p:spPr>
          <a:xfrm>
            <a:off x="776988" y="5709229"/>
            <a:ext cx="106180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/>
              <a:t>Michal Kosinski, 2023, Theory of Mind May have spontaneously emerged in Large Language Models, Stanford University</a:t>
            </a:r>
            <a:r>
              <a:rPr lang="zh-CN" altLang="en-US" sz="1200"/>
              <a:t>， </a:t>
            </a:r>
            <a:r>
              <a:rPr lang="en-US" altLang="zh-CN" sz="1200"/>
              <a:t>https://arxiv.org/abs/2302.02083</a:t>
            </a:r>
          </a:p>
        </p:txBody>
      </p:sp>
      <p:sp>
        <p:nvSpPr>
          <p:cNvPr id="13" name="矩形 12"/>
          <p:cNvSpPr/>
          <p:nvPr/>
        </p:nvSpPr>
        <p:spPr>
          <a:xfrm>
            <a:off x="776988" y="5937745"/>
            <a:ext cx="39885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/>
              <a:t>https://mp.weixin.qq.com/s/TL1TCfQMetQh2nM3XykRBg </a:t>
            </a:r>
            <a:endParaRPr lang="zh-CN" altLang="en-US" sz="1200"/>
          </a:p>
        </p:txBody>
      </p:sp>
      <p:sp>
        <p:nvSpPr>
          <p:cNvPr id="14" name="文本框 13"/>
          <p:cNvSpPr txBox="1"/>
          <p:nvPr/>
        </p:nvSpPr>
        <p:spPr>
          <a:xfrm>
            <a:off x="6565693" y="4362137"/>
            <a:ext cx="389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学而不思则罔，思而不学则殆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580683" y="4782682"/>
            <a:ext cx="389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思考能力 </a:t>
            </a:r>
            <a:r>
              <a:rPr lang="en-US" altLang="zh-CN"/>
              <a:t>= </a:t>
            </a:r>
            <a:r>
              <a:rPr lang="zh-CN" altLang="en-US"/>
              <a:t>符号变换（生成）能力</a:t>
            </a:r>
          </a:p>
        </p:txBody>
      </p:sp>
      <p:sp>
        <p:nvSpPr>
          <p:cNvPr id="17" name="矩形 16"/>
          <p:cNvSpPr/>
          <p:nvPr/>
        </p:nvSpPr>
        <p:spPr>
          <a:xfrm>
            <a:off x="776988" y="6174111"/>
            <a:ext cx="39421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/>
              <a:t>https://mp.weixin.qq.com/s/8ANVQ2xE2iR7yUqSo48o6g </a:t>
            </a:r>
          </a:p>
        </p:txBody>
      </p:sp>
    </p:spTree>
    <p:extLst>
      <p:ext uri="{BB962C8B-B14F-4D97-AF65-F5344CB8AC3E}">
        <p14:creationId xmlns:p14="http://schemas.microsoft.com/office/powerpoint/2010/main" val="275060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49D5EE2-C3C5-486F-A4BE-D4715EA47866}"/>
              </a:ext>
            </a:extLst>
          </p:cNvPr>
          <p:cNvSpPr txBox="1"/>
          <p:nvPr/>
        </p:nvSpPr>
        <p:spPr>
          <a:xfrm>
            <a:off x="0" y="194763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/>
              <a:t>语言（语文）</a:t>
            </a:r>
            <a:r>
              <a:rPr lang="zh-CN" altLang="en-US" sz="5400" b="1" dirty="0"/>
              <a:t>能力</a:t>
            </a:r>
            <a:r>
              <a:rPr lang="zh-CN" altLang="en-US" sz="5400" dirty="0"/>
              <a:t>测试</a:t>
            </a:r>
          </a:p>
        </p:txBody>
      </p:sp>
    </p:spTree>
    <p:extLst>
      <p:ext uri="{BB962C8B-B14F-4D97-AF65-F5344CB8AC3E}">
        <p14:creationId xmlns:p14="http://schemas.microsoft.com/office/powerpoint/2010/main" val="3756697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DC45F3C-7E49-4759-9755-3631866FB2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833"/>
          <a:stretch/>
        </p:blipFill>
        <p:spPr>
          <a:xfrm>
            <a:off x="674636" y="89189"/>
            <a:ext cx="10812827" cy="509587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AFEA05C-0A88-436C-AB23-050EBDE8FDCF}"/>
              </a:ext>
            </a:extLst>
          </p:cNvPr>
          <p:cNvSpPr txBox="1"/>
          <p:nvPr/>
        </p:nvSpPr>
        <p:spPr>
          <a:xfrm flipH="1">
            <a:off x="87085" y="108857"/>
            <a:ext cx="5442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句子正误判断</a:t>
            </a:r>
            <a:endParaRPr lang="zh-CN" altLang="en-US" sz="2800" b="1" dirty="0"/>
          </a:p>
        </p:txBody>
      </p:sp>
      <p:sp>
        <p:nvSpPr>
          <p:cNvPr id="3" name="矩形 2"/>
          <p:cNvSpPr/>
          <p:nvPr/>
        </p:nvSpPr>
        <p:spPr>
          <a:xfrm>
            <a:off x="631371" y="6122366"/>
            <a:ext cx="107311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/>
              <a:t>Noam Chomsky</a:t>
            </a:r>
            <a:r>
              <a:rPr lang="zh-CN" altLang="en-US" sz="1200"/>
              <a:t>，</a:t>
            </a:r>
            <a:r>
              <a:rPr lang="en-US" altLang="zh-CN" sz="1200"/>
              <a:t>2021</a:t>
            </a:r>
            <a:r>
              <a:rPr lang="zh-CN" altLang="en-US" sz="1200"/>
              <a:t>，</a:t>
            </a:r>
            <a:r>
              <a:rPr lang="en-US" altLang="zh-CN" sz="1200"/>
              <a:t>Minimalism: Where Are We Now, and Where Can We Hope to Go</a:t>
            </a:r>
            <a:r>
              <a:rPr lang="zh-CN" altLang="en-US" sz="1200"/>
              <a:t>，言语研究（</a:t>
            </a:r>
            <a:r>
              <a:rPr lang="en-US" altLang="zh-CN" sz="1200"/>
              <a:t>Gengo Kenkyu) 160: 1-41, doi: 10.11435/gengo.160.0_1</a:t>
            </a:r>
          </a:p>
          <a:p>
            <a:r>
              <a:rPr lang="zh-CN" altLang="en-US" sz="1200"/>
              <a:t>诺姆</a:t>
            </a:r>
            <a:r>
              <a:rPr lang="en-US" altLang="zh-CN" sz="1200"/>
              <a:t>·</a:t>
            </a:r>
            <a:r>
              <a:rPr lang="zh-CN" altLang="en-US" sz="1200"/>
              <a:t>乔姆斯基，</a:t>
            </a:r>
            <a:r>
              <a:rPr lang="en-US" altLang="zh-CN" sz="1200"/>
              <a:t>2022</a:t>
            </a:r>
            <a:r>
              <a:rPr lang="zh-CN" altLang="en-US" sz="1200"/>
              <a:t>，读懂我们自己：论语言与思想，司富珍，时仲，赵欣宇（译）</a:t>
            </a:r>
            <a:r>
              <a:rPr lang="en-US" altLang="zh-CN" sz="1200"/>
              <a:t>《</a:t>
            </a:r>
            <a:r>
              <a:rPr lang="zh-CN" altLang="en-US" sz="1200"/>
              <a:t>语言战略研究</a:t>
            </a:r>
            <a:r>
              <a:rPr lang="en-US" altLang="zh-CN" sz="1200"/>
              <a:t>》2022</a:t>
            </a:r>
            <a:r>
              <a:rPr lang="zh-CN" altLang="en-US" sz="1200"/>
              <a:t>年第</a:t>
            </a:r>
            <a:r>
              <a:rPr lang="en-US" altLang="zh-CN" sz="1200"/>
              <a:t>6</a:t>
            </a:r>
            <a:r>
              <a:rPr lang="zh-CN" altLang="en-US" sz="1200"/>
              <a:t>期。</a:t>
            </a:r>
            <a:r>
              <a:rPr lang="en-US" altLang="zh-CN" sz="1200"/>
              <a:t>56-72</a:t>
            </a:r>
            <a:r>
              <a:rPr lang="zh-CN" altLang="en-US" sz="1200"/>
              <a:t>页</a:t>
            </a:r>
            <a:endParaRPr lang="zh-CN" altLang="en-US" sz="12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D23B5E5-0810-4174-B2F9-86C6EF14A999}"/>
              </a:ext>
            </a:extLst>
          </p:cNvPr>
          <p:cNvSpPr/>
          <p:nvPr/>
        </p:nvSpPr>
        <p:spPr>
          <a:xfrm>
            <a:off x="4706911" y="643299"/>
            <a:ext cx="419725" cy="7208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40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2048</TotalTime>
  <Words>1402</Words>
  <Application>Microsoft Office PowerPoint</Application>
  <PresentationFormat>宽屏</PresentationFormat>
  <Paragraphs>331</Paragraphs>
  <Slides>75</Slides>
  <Notes>10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75</vt:i4>
      </vt:variant>
    </vt:vector>
  </HeadingPairs>
  <TitlesOfParts>
    <vt:vector size="84" baseType="lpstr">
      <vt:lpstr>等线</vt:lpstr>
      <vt:lpstr>等线 Light</vt:lpstr>
      <vt:lpstr>Arial</vt:lpstr>
      <vt:lpstr>Arial Black</vt:lpstr>
      <vt:lpstr>Book Antiqua</vt:lpstr>
      <vt:lpstr>Times New Roman</vt:lpstr>
      <vt:lpstr>Wingdings</vt:lpstr>
      <vt:lpstr>Office 主题​​</vt:lpstr>
      <vt:lpstr>公式</vt:lpstr>
      <vt:lpstr>ChatGPT语言能力和语言学知识能力测试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 Weidong</dc:creator>
  <cp:lastModifiedBy>Weidong Zhan</cp:lastModifiedBy>
  <cp:revision>97</cp:revision>
  <dcterms:created xsi:type="dcterms:W3CDTF">2023-02-23T13:53:11Z</dcterms:created>
  <dcterms:modified xsi:type="dcterms:W3CDTF">2024-09-09T09:13:46Z</dcterms:modified>
</cp:coreProperties>
</file>