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204" y="3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本报告从目录结构观察知识组织方式与教学重心的变化。采用第三版 2026 年 8 月 19 日在线稿。重点是宏观迭代，不逐章分析算法或据目录推断篇幅。</a:t>
            </a:r>
          </a:p>
          <a:p>
            <a:endParaRPr/>
          </a:p>
          <a:p>
            <a:r>
              <a:t>资料来源（访问日期：2026-09-05）：</a:t>
            </a:r>
          </a:p>
          <a:p>
            <a:r>
              <a:t>https://www.informit.com/store/speech-and-language-processing-an-introduction-to-natural-9780130950697</a:t>
            </a:r>
          </a:p>
          <a:p>
            <a:r>
              <a:t>https://www.pearson.com/en-us/subject-catalog/p/redirected-product/P200000003540?view=educator</a:t>
            </a:r>
          </a:p>
          <a:p>
            <a:r>
              <a:t>https://web.stanford.edu/~jurafsky/slp3/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“语言层次”“统计学习与应用”“大语言模型”是本报告对各版重心的概括，并非互斥的历史阶段。第一版已经有统计方法。第二版出版社标示 2008 年发行、版权 2009 年，学术引用通常用 2009 年。第三版仍为在线稿。</a:t>
            </a:r>
          </a:p>
          <a:p>
            <a:endParaRPr/>
          </a:p>
          <a:p>
            <a:r>
              <a:t>资料来源（访问日期：2026-09-05）：</a:t>
            </a:r>
          </a:p>
          <a:p>
            <a:r>
              <a:t>https://www.informit.com/store/speech-and-language-processing-an-introduction-to-natural-9780130950697</a:t>
            </a:r>
          </a:p>
          <a:p>
            <a:r>
              <a:t>https://www.pearson.com/en-us/subject-catalog/p/redirected-product/P200000003540?view=educator</a:t>
            </a:r>
          </a:p>
          <a:p>
            <a:r>
              <a:t>https://web.stanford.edu/~jurafsky/slp3/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表格比较的是篇章结构，不表示横向两格之间存在一一对应关系。两版均另有绪论及附录。第二版“应用”包括信息抽取、问答与摘要、对话和机器翻译。统计方法在第一版已出现，第二版目录进一步突出模型与任务。</a:t>
            </a:r>
          </a:p>
          <a:p>
            <a:endParaRPr/>
          </a:p>
          <a:p>
            <a:r>
              <a:t>资料来源（访问日期：2026-09-05）：</a:t>
            </a:r>
          </a:p>
          <a:p>
            <a:r>
              <a:t>https://www.informit.com/store/speech-and-language-processing-an-introduction-to-natural-9780130950697</a:t>
            </a:r>
          </a:p>
          <a:p>
            <a:r>
              <a:t>https://www.pearson.com/en-us/subject-catalog/p/redirected-product/P200000003540?view=educator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三个卷名采用中文译名，举例是主题概括而非完整目录。第三版目录把模型和训练方法放在前部，以语言结构标注组织后部。官网另列附录（仅在官网提供）。当前可解释性章只完成部分，智能体章尚未写成，不能把目录规划等同于已完成内容。</a:t>
            </a:r>
          </a:p>
          <a:p>
            <a:endParaRPr/>
          </a:p>
          <a:p>
            <a:r>
              <a:t>资料来源（访问日期：2026-09-05）：</a:t>
            </a:r>
          </a:p>
          <a:p>
            <a:r>
              <a:t>https://web.stanford.edu/~jurafsky/slp3/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本页是宏观解释。“表征学习与预训练”由嵌入、神经网络、Transformer 与预训练等章节获得支撑。“统计模型凸显”可由第二版 HMM 与最大熵模型、统计句法分析等目录项观察。章节设置不是技术出现时间，也不能单凭目录判断教学效果。</a:t>
            </a:r>
          </a:p>
          <a:p>
            <a:endParaRPr/>
          </a:p>
          <a:p>
            <a:r>
              <a:t>资料来源（访问日期：2026-09-05）：</a:t>
            </a:r>
          </a:p>
          <a:p>
            <a:r>
              <a:t>https://www.informit.com/store/speech-and-language-processing-an-introduction-to-natural-9780130950697</a:t>
            </a:r>
          </a:p>
          <a:p>
            <a:r>
              <a:t>https://www.pearson.com/en-us/subject-catalog/p/redirected-product/P200000003540?view=educator</a:t>
            </a:r>
          </a:p>
          <a:p>
            <a:r>
              <a:t>https://web.stanford.edu/~jurafsky/slp3/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HMM 的比较依据第一版第 7 章、第二版第 6 章与第三版附录 A（仅在官网提供） 的标题。此处不声称第三版正文完全不再提及 HMM。后训练为第三版第 8 章，说明课程框架中出现模型预训练之后的独立主题。两个例子仅支撑宏观重心变化，不展开算法。</a:t>
            </a:r>
          </a:p>
          <a:p>
            <a:endParaRPr/>
          </a:p>
          <a:p>
            <a:r>
              <a:t>资料来源（访问日期：2026-09-05）：</a:t>
            </a:r>
          </a:p>
          <a:p>
            <a:r>
              <a:t>https://www.informit.com/store/speech-and-language-processing-an-introduction-to-natural-9780130950697</a:t>
            </a:r>
          </a:p>
          <a:p>
            <a:r>
              <a:t>https://www.pearson.com/en-us/subject-catalog/p/redirected-product/P200000003540?view=educator</a:t>
            </a:r>
          </a:p>
          <a:p>
            <a:r>
              <a:t>https://web.stanford.edu/~jurafsky/slp3/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四点均为基于目录的解释，不能据此断言旧技术已经消失，也不能证明大模型真正掌握了所有语言结构。这里的“共同基础”描述教学组织与方法复用的趋势，不宣称所有任务采用同一模型。</a:t>
            </a:r>
          </a:p>
          <a:p>
            <a:endParaRPr/>
          </a:p>
          <a:p>
            <a:r>
              <a:t>资料来源（访问日期：2026-09-05）：</a:t>
            </a:r>
          </a:p>
          <a:p>
            <a:r>
              <a:t>https://www.informit.com/store/speech-and-language-processing-an-introduction-to-natural-9780130950697</a:t>
            </a:r>
          </a:p>
          <a:p>
            <a:r>
              <a:t>https://www.pearson.com/en-us/subject-catalog/p/redirected-product/P200000003540?view=educator</a:t>
            </a:r>
          </a:p>
          <a:p>
            <a:r>
              <a:t>https://web.stanford.edu/~jurafsky/slp3/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这三句话总结重心变化，不是彼此割裂的三段技术史。第一版已涵盖概率模型，第三版仍保留语言学结构。在线稿持续调整目录，也说明教科书的更新节奏正在适应领域快速变化。</a:t>
            </a:r>
          </a:p>
          <a:p>
            <a:endParaRPr/>
          </a:p>
          <a:p>
            <a:r>
              <a:t>资料来源（访问日期：2026-09-05）：</a:t>
            </a:r>
          </a:p>
          <a:p>
            <a:r>
              <a:t>https://www.informit.com/store/speech-and-language-processing-an-introduction-to-natural-9780130950697</a:t>
            </a:r>
          </a:p>
          <a:p>
            <a:r>
              <a:t>https://www.pearson.com/en-us/subject-catalog/p/redirected-product/P200000003540?view=educator</a:t>
            </a:r>
          </a:p>
          <a:p>
            <a:r>
              <a:t>https://web.stanford.edu/~jurafsky/slp3/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报告主要证据是出版社和作者提供的目录。没有通过全书逐页阅读、页数占比或模型性能测试作结论。所有宏观时代概括均为演示者基于目录的分析。</a:t>
            </a:r>
          </a:p>
          <a:p>
            <a:endParaRPr/>
          </a:p>
          <a:p>
            <a:r>
              <a:t>资料来源（访问日期：2026-09-05）：</a:t>
            </a:r>
          </a:p>
          <a:p>
            <a:r>
              <a:t>https://www.informit.com/store/speech-and-language-processing-an-introduction-to-natural-9780130950697</a:t>
            </a:r>
          </a:p>
          <a:p>
            <a:r>
              <a:t>https://www.pearson.com/en-us/subject-catalog/p/redirected-product/P200000003540?view=educator</a:t>
            </a:r>
          </a:p>
          <a:p>
            <a:r>
              <a:t>https://web.stanford.edu/~jurafsky/slp3/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73A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9CBCAE6D-D1E8-471D-985B-817EF635F6FD}"/>
              </a:ext>
            </a:extLst>
          </p:cNvPr>
          <p:cNvSpPr>
            <a:spLocks noGrp="1"/>
          </p:cNvSpPr>
          <p:nvPr/>
        </p:nvSpPr>
        <p:spPr>
          <a:xfrm>
            <a:off x="11049000" y="6305550"/>
            <a:ext cx="609600" cy="26670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>
              <a:buNone/>
              <a:defRPr sz="1275" b="0">
                <a:solidFill>
                  <a:srgbClr val="AEC5C9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75" b="0">
                <a:solidFill>
                  <a:srgbClr val="AEC5C9"/>
                </a:solidFill>
                <a:latin typeface="Microsoft YaHei"/>
                <a:ea typeface="Microsoft YaHei"/>
                <a:cs typeface="Microsoft YaHei"/>
              </a:rPr>
              <a:t>01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915EADC6-E40C-432B-A494-346503D184EF}"/>
              </a:ext>
            </a:extLst>
          </p:cNvPr>
          <p:cNvSpPr>
            <a:spLocks noGrp="1"/>
          </p:cNvSpPr>
          <p:nvPr/>
        </p:nvSpPr>
        <p:spPr>
          <a:xfrm>
            <a:off x="609600" y="6286500"/>
            <a:ext cx="10096500" cy="28575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>
              <a:buNone/>
              <a:defRPr sz="1200" b="0">
                <a:solidFill>
                  <a:srgbClr val="AEC5C9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00" b="0">
                <a:solidFill>
                  <a:srgbClr val="AEC5C9"/>
                </a:solidFill>
                <a:latin typeface="Microsoft YaHei"/>
                <a:ea typeface="Microsoft YaHei"/>
                <a:cs typeface="Microsoft YaHei"/>
              </a:rPr>
              <a:t>以三版目录为线索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1344FA9E-E8BE-492A-8F06-5200E334AC1D}"/>
              </a:ext>
            </a:extLst>
          </p:cNvPr>
          <p:cNvSpPr>
            <a:spLocks noGrp="1"/>
          </p:cNvSpPr>
          <p:nvPr/>
        </p:nvSpPr>
        <p:spPr>
          <a:xfrm>
            <a:off x="609600" y="1009650"/>
            <a:ext cx="10858500" cy="180975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>
              <a:buNone/>
              <a:defRPr sz="4950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4950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NLP 教科书里的</a:t>
            </a:r>
          </a:p>
          <a:p>
            <a:pPr>
              <a:buNone/>
              <a:defRPr sz="4950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4950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时代变化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FBF9BA29-6157-4D5A-98CF-1F5FEA903F9B}"/>
              </a:ext>
            </a:extLst>
          </p:cNvPr>
          <p:cNvSpPr>
            <a:spLocks noGrp="1"/>
          </p:cNvSpPr>
          <p:nvPr/>
        </p:nvSpPr>
        <p:spPr>
          <a:xfrm>
            <a:off x="647700" y="3181350"/>
            <a:ext cx="10668000" cy="55245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>
              <a:buNone/>
              <a:defRPr sz="2550" b="0">
                <a:solidFill>
                  <a:srgbClr val="A6DAD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550" b="0">
                <a:solidFill>
                  <a:srgbClr val="A6DAD8"/>
                </a:solidFill>
                <a:latin typeface="Microsoft YaHei"/>
                <a:ea typeface="Microsoft YaHei"/>
                <a:cs typeface="Microsoft YaHei"/>
              </a:rPr>
              <a:t>Speech and Language Processing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725D1BDC-8F21-40AA-97A3-AAED57D024B3}"/>
              </a:ext>
            </a:extLst>
          </p:cNvPr>
          <p:cNvSpPr>
            <a:spLocks noGrp="1"/>
          </p:cNvSpPr>
          <p:nvPr/>
        </p:nvSpPr>
        <p:spPr>
          <a:xfrm>
            <a:off x="647700" y="3819525"/>
            <a:ext cx="10477500" cy="428625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>
              <a:buNone/>
              <a:defRPr sz="1875" b="0">
                <a:solidFill>
                  <a:srgbClr val="CDDCDE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875" b="0">
                <a:solidFill>
                  <a:srgbClr val="CDDCDE"/>
                </a:solidFill>
                <a:latin typeface="Microsoft YaHei"/>
                <a:ea typeface="Microsoft YaHei"/>
                <a:cs typeface="Microsoft YaHei"/>
              </a:rPr>
              <a:t>Daniel Jurafsky 与 James H. Martin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7CBFF693-5DF7-4F30-B73A-59B8BEADCEF2}"/>
              </a:ext>
            </a:extLst>
          </p:cNvPr>
          <p:cNvSpPr>
            <a:spLocks noGrp="1"/>
          </p:cNvSpPr>
          <p:nvPr/>
        </p:nvSpPr>
        <p:spPr>
          <a:xfrm>
            <a:off x="647700" y="5210175"/>
            <a:ext cx="10858500" cy="43815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>
              <a:buNone/>
              <a:defRPr sz="2025" b="0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025" b="0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2000 年第一版    /    2009 年第二版    /    第三版在线稿</a:t>
            </a:r>
          </a:p>
        </p:txBody>
      </p:sp>
    </p:spTree>
    <p:extLst>
      <p:ext uri="{BB962C8B-B14F-4D97-AF65-F5344CB8AC3E}">
        <p14:creationId xmlns:p14="http://schemas.microsoft.com/office/powerpoint/2010/main" val="210024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3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>
            <a:extLst>
              <a:ext uri="{FF2B5EF4-FFF2-40B4-BE49-F238E27FC236}">
                <a16:creationId xmlns:a16="http://schemas.microsoft.com/office/drawing/2014/main" id="{5BF00424-C948-470D-9615-A4233E18AB8E}"/>
              </a:ext>
            </a:extLst>
          </p:cNvPr>
          <p:cNvSpPr>
            <a:spLocks noGrp="1"/>
          </p:cNvSpPr>
          <p:nvPr/>
        </p:nvSpPr>
        <p:spPr>
          <a:xfrm>
            <a:off x="609600" y="438150"/>
            <a:ext cx="10972800" cy="85725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>
              <a:buNone/>
              <a:defRPr sz="3150" b="1">
                <a:solidFill>
                  <a:srgbClr val="173A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73A43"/>
                </a:solidFill>
                <a:latin typeface="Microsoft YaHei"/>
                <a:ea typeface="Microsoft YaHei"/>
                <a:cs typeface="Microsoft YaHei"/>
              </a:rPr>
              <a:t>三版教材，三个不同的知识重心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8C918C2D-36E4-45EE-B4A5-100A6415F5BB}"/>
              </a:ext>
            </a:extLst>
          </p:cNvPr>
          <p:cNvSpPr>
            <a:spLocks noGrp="1"/>
          </p:cNvSpPr>
          <p:nvPr/>
        </p:nvSpPr>
        <p:spPr>
          <a:xfrm>
            <a:off x="11049000" y="6305550"/>
            <a:ext cx="609600" cy="26670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>
              <a:buNone/>
              <a:defRPr sz="1275" b="0">
                <a:solidFill>
                  <a:srgbClr val="587079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75" b="0">
                <a:solidFill>
                  <a:srgbClr val="587079"/>
                </a:solidFill>
                <a:latin typeface="Microsoft YaHei"/>
                <a:ea typeface="Microsoft YaHei"/>
                <a:cs typeface="Microsoft YaHei"/>
              </a:rPr>
              <a:t>02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E47C8779-EDE1-4779-879C-B9331D376055}"/>
              </a:ext>
            </a:extLst>
          </p:cNvPr>
          <p:cNvSpPr>
            <a:spLocks noGrp="1"/>
          </p:cNvSpPr>
          <p:nvPr/>
        </p:nvSpPr>
        <p:spPr>
          <a:xfrm>
            <a:off x="609600" y="6286500"/>
            <a:ext cx="10096500" cy="28575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>
              <a:buNone/>
              <a:defRPr sz="1200" b="0">
                <a:solidFill>
                  <a:srgbClr val="587079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00" b="0">
                <a:solidFill>
                  <a:srgbClr val="587079"/>
                </a:solidFill>
                <a:latin typeface="Microsoft YaHei"/>
                <a:ea typeface="Microsoft YaHei"/>
                <a:cs typeface="Microsoft YaHei"/>
              </a:rPr>
              <a:t>来源：出版社目录与作者官网。第三版采用 2026-08-19 在线稿。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FE168A06-52DB-46C5-A71C-FEC164E67EEC}"/>
              </a:ext>
            </a:extLst>
          </p:cNvPr>
          <p:cNvSpPr>
            <a:spLocks noGrp="1"/>
          </p:cNvSpPr>
          <p:nvPr/>
        </p:nvSpPr>
        <p:spPr>
          <a:xfrm>
            <a:off x="609600" y="1628775"/>
            <a:ext cx="3333750" cy="55245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>
              <a:buNone/>
              <a:defRPr sz="3000" b="1">
                <a:solidFill>
                  <a:srgbClr val="587079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000" b="1">
                <a:solidFill>
                  <a:srgbClr val="587079"/>
                </a:solidFill>
                <a:latin typeface="Microsoft YaHei"/>
                <a:ea typeface="Microsoft YaHei"/>
                <a:cs typeface="Microsoft YaHei"/>
              </a:rPr>
              <a:t>2000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6FD25DAA-8415-4586-945F-EE58AE17BB7F}"/>
              </a:ext>
            </a:extLst>
          </p:cNvPr>
          <p:cNvSpPr>
            <a:spLocks noGrp="1"/>
          </p:cNvSpPr>
          <p:nvPr/>
        </p:nvSpPr>
        <p:spPr>
          <a:xfrm>
            <a:off x="609600" y="2257425"/>
            <a:ext cx="3333750" cy="41910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>
              <a:buNone/>
              <a:defRPr sz="1800" b="0">
                <a:solidFill>
                  <a:srgbClr val="587079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800" b="0">
                <a:solidFill>
                  <a:srgbClr val="587079"/>
                </a:solidFill>
                <a:latin typeface="Microsoft YaHei"/>
                <a:ea typeface="Microsoft YaHei"/>
                <a:cs typeface="Microsoft YaHei"/>
              </a:rPr>
              <a:t>第一版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78D0F12B-18F0-440F-8A02-8131F00E9E62}"/>
              </a:ext>
            </a:extLst>
          </p:cNvPr>
          <p:cNvSpPr>
            <a:spLocks noGrp="1"/>
          </p:cNvSpPr>
          <p:nvPr/>
        </p:nvSpPr>
        <p:spPr>
          <a:xfrm>
            <a:off x="609600" y="3190875"/>
            <a:ext cx="3352800" cy="66675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>
              <a:buNone/>
              <a:defRPr sz="2325" b="1">
                <a:solidFill>
                  <a:srgbClr val="587079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325" b="1">
                <a:solidFill>
                  <a:srgbClr val="587079"/>
                </a:solidFill>
                <a:latin typeface="Microsoft YaHei"/>
                <a:ea typeface="Microsoft YaHei"/>
                <a:cs typeface="Microsoft YaHei"/>
              </a:rPr>
              <a:t>语言层次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E1820EC4-11E1-4F99-809B-DBBDADF996D5}"/>
              </a:ext>
            </a:extLst>
          </p:cNvPr>
          <p:cNvSpPr>
            <a:spLocks noGrp="1"/>
          </p:cNvSpPr>
          <p:nvPr/>
        </p:nvSpPr>
        <p:spPr>
          <a:xfrm>
            <a:off x="609600" y="4000500"/>
            <a:ext cx="3333750" cy="1095375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>
              <a:buNone/>
              <a:defRPr sz="2025" b="0">
                <a:solidFill>
                  <a:srgbClr val="173A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025" b="0">
                <a:solidFill>
                  <a:srgbClr val="173A43"/>
                </a:solidFill>
                <a:latin typeface="Microsoft YaHei"/>
                <a:ea typeface="Microsoft YaHei"/>
                <a:cs typeface="Microsoft YaHei"/>
              </a:rPr>
              <a:t>词语、句法、语义、语用</a:t>
            </a:r>
          </a:p>
          <a:p>
            <a:pPr>
              <a:buNone/>
              <a:defRPr sz="2025" b="0">
                <a:solidFill>
                  <a:srgbClr val="173A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025" b="0">
                <a:solidFill>
                  <a:srgbClr val="173A43"/>
                </a:solidFill>
                <a:latin typeface="Microsoft YaHei"/>
                <a:ea typeface="Microsoft YaHei"/>
                <a:cs typeface="Microsoft YaHei"/>
              </a:rPr>
              <a:t>构成全书的主要骨架。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F4FE10D6-CBC0-41BB-8577-085ACA0474FC}"/>
              </a:ext>
            </a:extLst>
          </p:cNvPr>
          <p:cNvSpPr>
            <a:spLocks noGrp="1"/>
          </p:cNvSpPr>
          <p:nvPr/>
        </p:nvSpPr>
        <p:spPr>
          <a:xfrm>
            <a:off x="4419600" y="1628775"/>
            <a:ext cx="3333750" cy="55245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>
              <a:buNone/>
              <a:defRPr sz="3000" b="1">
                <a:solidFill>
                  <a:srgbClr val="B45C3B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000" b="1">
                <a:solidFill>
                  <a:srgbClr val="B45C3B"/>
                </a:solidFill>
                <a:latin typeface="Microsoft YaHei"/>
                <a:ea typeface="Microsoft YaHei"/>
                <a:cs typeface="Microsoft YaHei"/>
              </a:rPr>
              <a:t>2009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880A7779-178E-492B-B683-E0FE3C6303E2}"/>
              </a:ext>
            </a:extLst>
          </p:cNvPr>
          <p:cNvSpPr>
            <a:spLocks noGrp="1"/>
          </p:cNvSpPr>
          <p:nvPr/>
        </p:nvSpPr>
        <p:spPr>
          <a:xfrm>
            <a:off x="4419600" y="2257425"/>
            <a:ext cx="3333750" cy="41910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>
              <a:buNone/>
              <a:defRPr sz="1800" b="0">
                <a:solidFill>
                  <a:srgbClr val="587079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800" b="0">
                <a:solidFill>
                  <a:srgbClr val="587079"/>
                </a:solidFill>
                <a:latin typeface="Microsoft YaHei"/>
                <a:ea typeface="Microsoft YaHei"/>
                <a:cs typeface="Microsoft YaHei"/>
              </a:rPr>
              <a:t>第二版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2A918296-537D-4CE4-B2B3-2CA509A34ED4}"/>
              </a:ext>
            </a:extLst>
          </p:cNvPr>
          <p:cNvSpPr>
            <a:spLocks noGrp="1"/>
          </p:cNvSpPr>
          <p:nvPr/>
        </p:nvSpPr>
        <p:spPr>
          <a:xfrm>
            <a:off x="4419600" y="3190875"/>
            <a:ext cx="3352800" cy="66675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>
              <a:buNone/>
              <a:defRPr sz="2325" b="1">
                <a:solidFill>
                  <a:srgbClr val="B45C3B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325" b="1">
                <a:solidFill>
                  <a:srgbClr val="B45C3B"/>
                </a:solidFill>
                <a:latin typeface="Microsoft YaHei"/>
                <a:ea typeface="Microsoft YaHei"/>
                <a:cs typeface="Microsoft YaHei"/>
              </a:rPr>
              <a:t>统计学习与应用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DFE52691-FD43-4E13-8CEF-F97D2E2D60DB}"/>
              </a:ext>
            </a:extLst>
          </p:cNvPr>
          <p:cNvSpPr>
            <a:spLocks noGrp="1"/>
          </p:cNvSpPr>
          <p:nvPr/>
        </p:nvSpPr>
        <p:spPr>
          <a:xfrm>
            <a:off x="4419600" y="4000500"/>
            <a:ext cx="3333750" cy="1095375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>
              <a:buNone/>
              <a:defRPr sz="2025" b="0">
                <a:solidFill>
                  <a:srgbClr val="173A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025" b="0">
                <a:solidFill>
                  <a:srgbClr val="173A43"/>
                </a:solidFill>
                <a:latin typeface="Microsoft YaHei"/>
                <a:ea typeface="Microsoft YaHei"/>
                <a:cs typeface="Microsoft YaHei"/>
              </a:rPr>
              <a:t>延续语言层次框架，</a:t>
            </a:r>
          </a:p>
          <a:p>
            <a:pPr>
              <a:buNone/>
              <a:defRPr sz="2025" b="0">
                <a:solidFill>
                  <a:srgbClr val="173A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025" b="0">
                <a:solidFill>
                  <a:srgbClr val="173A43"/>
                </a:solidFill>
                <a:latin typeface="Microsoft YaHei"/>
                <a:ea typeface="Microsoft YaHei"/>
                <a:cs typeface="Microsoft YaHei"/>
              </a:rPr>
              <a:t>语音与应用各自成篇。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7DAD9B2F-29FF-4A9D-BD96-FB9140F0F483}"/>
              </a:ext>
            </a:extLst>
          </p:cNvPr>
          <p:cNvSpPr>
            <a:spLocks noGrp="1"/>
          </p:cNvSpPr>
          <p:nvPr/>
        </p:nvSpPr>
        <p:spPr>
          <a:xfrm>
            <a:off x="8229600" y="1628775"/>
            <a:ext cx="3333750" cy="55245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>
              <a:buNone/>
              <a:defRPr sz="3000" b="1">
                <a:solidFill>
                  <a:srgbClr val="087F8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000" b="1">
                <a:solidFill>
                  <a:srgbClr val="087F83"/>
                </a:solidFill>
                <a:latin typeface="Microsoft YaHei"/>
                <a:ea typeface="Microsoft YaHei"/>
                <a:cs typeface="Microsoft YaHei"/>
              </a:rPr>
              <a:t>2026 在线稿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5816B3AA-0904-48DF-83E3-A29279D6C3C0}"/>
              </a:ext>
            </a:extLst>
          </p:cNvPr>
          <p:cNvSpPr>
            <a:spLocks noGrp="1"/>
          </p:cNvSpPr>
          <p:nvPr/>
        </p:nvSpPr>
        <p:spPr>
          <a:xfrm>
            <a:off x="8229600" y="2257425"/>
            <a:ext cx="3333750" cy="41910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>
              <a:buNone/>
              <a:defRPr sz="1800" b="0">
                <a:solidFill>
                  <a:srgbClr val="587079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800" b="0">
                <a:solidFill>
                  <a:srgbClr val="587079"/>
                </a:solidFill>
                <a:latin typeface="Microsoft YaHei"/>
                <a:ea typeface="Microsoft YaHei"/>
                <a:cs typeface="Microsoft YaHei"/>
              </a:rPr>
              <a:t>第三版</a:t>
            </a: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119A715E-CB15-4DBB-9C1F-7CAA40224578}"/>
              </a:ext>
            </a:extLst>
          </p:cNvPr>
          <p:cNvSpPr>
            <a:spLocks noGrp="1"/>
          </p:cNvSpPr>
          <p:nvPr/>
        </p:nvSpPr>
        <p:spPr>
          <a:xfrm>
            <a:off x="8229600" y="3190875"/>
            <a:ext cx="3352800" cy="66675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>
              <a:buNone/>
              <a:defRPr sz="2325" b="1">
                <a:solidFill>
                  <a:srgbClr val="087F8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325" b="1">
                <a:solidFill>
                  <a:srgbClr val="087F83"/>
                </a:solidFill>
                <a:latin typeface="Microsoft YaHei"/>
                <a:ea typeface="Microsoft YaHei"/>
                <a:cs typeface="Microsoft YaHei"/>
              </a:rPr>
              <a:t>大语言模型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D0F168BF-CD07-4716-9AA7-27C19E525C78}"/>
              </a:ext>
            </a:extLst>
          </p:cNvPr>
          <p:cNvSpPr>
            <a:spLocks noGrp="1"/>
          </p:cNvSpPr>
          <p:nvPr/>
        </p:nvSpPr>
        <p:spPr>
          <a:xfrm>
            <a:off x="8229600" y="4000500"/>
            <a:ext cx="3333750" cy="1095375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>
              <a:buNone/>
              <a:defRPr sz="2025" b="0">
                <a:solidFill>
                  <a:srgbClr val="173A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025" b="0">
                <a:solidFill>
                  <a:srgbClr val="173A43"/>
                </a:solidFill>
                <a:latin typeface="Microsoft YaHei"/>
                <a:ea typeface="Microsoft YaHei"/>
                <a:cs typeface="Microsoft YaHei"/>
              </a:rPr>
              <a:t>以大模型组织前部内容，</a:t>
            </a:r>
          </a:p>
          <a:p>
            <a:pPr>
              <a:buNone/>
              <a:defRPr sz="2025" b="0">
                <a:solidFill>
                  <a:srgbClr val="173A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025" b="0">
                <a:solidFill>
                  <a:srgbClr val="173A43"/>
                </a:solidFill>
                <a:latin typeface="Microsoft YaHei"/>
                <a:ea typeface="Microsoft YaHei"/>
                <a:cs typeface="Microsoft YaHei"/>
              </a:rPr>
              <a:t>语言结构标注置于后部。</a:t>
            </a: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E14A9F97-0154-4490-97CA-705A0E368427}"/>
              </a:ext>
            </a:extLst>
          </p:cNvPr>
          <p:cNvSpPr>
            <a:spLocks noGrp="1"/>
          </p:cNvSpPr>
          <p:nvPr/>
        </p:nvSpPr>
        <p:spPr>
          <a:xfrm>
            <a:off x="609600" y="5524500"/>
            <a:ext cx="10858500" cy="45720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>
              <a:buNone/>
              <a:defRPr sz="2175" b="1">
                <a:solidFill>
                  <a:srgbClr val="173A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175" b="1">
                <a:solidFill>
                  <a:srgbClr val="173A43"/>
                </a:solidFill>
                <a:latin typeface="Microsoft YaHei"/>
                <a:ea typeface="Microsoft YaHei"/>
                <a:cs typeface="Microsoft YaHei"/>
              </a:rPr>
              <a:t>变化的主线：教材用什么来组织知识，发生了改变。</a:t>
            </a:r>
          </a:p>
        </p:txBody>
      </p:sp>
    </p:spTree>
    <p:extLst>
      <p:ext uri="{BB962C8B-B14F-4D97-AF65-F5344CB8AC3E}">
        <p14:creationId xmlns:p14="http://schemas.microsoft.com/office/powerpoint/2010/main" val="237742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3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>
            <a:extLst>
              <a:ext uri="{FF2B5EF4-FFF2-40B4-BE49-F238E27FC236}">
                <a16:creationId xmlns:a16="http://schemas.microsoft.com/office/drawing/2014/main" id="{B0A531B5-B84D-471A-98C6-4A499BC93F62}"/>
              </a:ext>
            </a:extLst>
          </p:cNvPr>
          <p:cNvSpPr>
            <a:spLocks noGrp="1"/>
          </p:cNvSpPr>
          <p:nvPr/>
        </p:nvSpPr>
        <p:spPr>
          <a:xfrm>
            <a:off x="609600" y="438150"/>
            <a:ext cx="10972800" cy="85725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>
              <a:buNone/>
              <a:defRPr sz="3150" b="1">
                <a:solidFill>
                  <a:srgbClr val="173A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73A43"/>
                </a:solidFill>
                <a:latin typeface="Microsoft YaHei"/>
                <a:ea typeface="Microsoft YaHei"/>
                <a:cs typeface="Microsoft YaHei"/>
              </a:rPr>
              <a:t>前两版：语言层次是骨架，应用逐步凸显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404061E7-6D1A-4551-88D7-F819A349D66A}"/>
              </a:ext>
            </a:extLst>
          </p:cNvPr>
          <p:cNvSpPr>
            <a:spLocks noGrp="1"/>
          </p:cNvSpPr>
          <p:nvPr/>
        </p:nvSpPr>
        <p:spPr>
          <a:xfrm>
            <a:off x="11049000" y="6305550"/>
            <a:ext cx="609600" cy="26670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>
              <a:buNone/>
              <a:defRPr sz="1275" b="0">
                <a:solidFill>
                  <a:srgbClr val="587079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75" b="0">
                <a:solidFill>
                  <a:srgbClr val="587079"/>
                </a:solidFill>
                <a:latin typeface="Microsoft YaHei"/>
                <a:ea typeface="Microsoft YaHei"/>
                <a:cs typeface="Microsoft YaHei"/>
              </a:rPr>
              <a:t>03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F31B7C8F-B29D-49AA-A198-E6071330A98F}"/>
              </a:ext>
            </a:extLst>
          </p:cNvPr>
          <p:cNvSpPr>
            <a:spLocks noGrp="1"/>
          </p:cNvSpPr>
          <p:nvPr/>
        </p:nvSpPr>
        <p:spPr>
          <a:xfrm>
            <a:off x="609600" y="6286500"/>
            <a:ext cx="10096500" cy="28575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>
              <a:buNone/>
              <a:defRPr sz="1200" b="0">
                <a:solidFill>
                  <a:srgbClr val="587079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00" b="0">
                <a:solidFill>
                  <a:srgbClr val="587079"/>
                </a:solidFill>
                <a:latin typeface="Microsoft YaHei"/>
                <a:ea typeface="Microsoft YaHei"/>
                <a:cs typeface="Microsoft YaHei"/>
              </a:rPr>
              <a:t>来源：第一版与第二版出版社目录。以下展示一级目录的中文译名。</a:t>
            </a:r>
          </a:p>
        </p:txBody>
      </p:sp>
      <p:graphicFrame>
        <p:nvGraphicFramePr>
          <p:cNvPr id="14" name="表格 13"/>
          <p:cNvGraphicFramePr/>
          <p:nvPr/>
        </p:nvGraphicFramePr>
        <p:xfrm>
          <a:off x="609600" y="1466850"/>
          <a:ext cx="10972800" cy="3333750"/>
        </p:xfrm>
        <a:graphic>
          <a:graphicData uri="http://schemas.openxmlformats.org/drawingml/2006/table">
            <a:tbl>
              <a:tblPr/>
              <a:tblGrid>
                <a:gridCol w="548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86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55625">
                <a:tc>
                  <a:txBody>
                    <a:bodyPr/>
                    <a:lstStyle/>
                    <a:p>
                      <a:r>
                        <a:rPr sz="2100" b="1">
                          <a:solidFill>
                            <a:srgbClr val="FFFFFF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第一版：2000</a:t>
                      </a:r>
                    </a:p>
                  </a:txBody>
                  <a:tcPr>
                    <a:solidFill>
                      <a:srgbClr val="173A4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2100" b="1">
                          <a:solidFill>
                            <a:srgbClr val="FFFFFF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第二版：2009</a:t>
                      </a:r>
                    </a:p>
                  </a:txBody>
                  <a:tcPr>
                    <a:solidFill>
                      <a:srgbClr val="173A4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5625">
                <a:tc>
                  <a:txBody>
                    <a:bodyPr/>
                    <a:lstStyle/>
                    <a:p>
                      <a:r>
                        <a:rPr sz="2100" b="0">
                          <a:solidFill>
                            <a:srgbClr val="173A43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词语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2100" b="0">
                          <a:solidFill>
                            <a:srgbClr val="173A43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词语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5625">
                <a:tc>
                  <a:txBody>
                    <a:bodyPr/>
                    <a:lstStyle/>
                    <a:p>
                      <a:r>
                        <a:rPr sz="2100" b="0">
                          <a:solidFill>
                            <a:srgbClr val="173A43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句法</a:t>
                      </a:r>
                    </a:p>
                  </a:txBody>
                  <a:tcPr>
                    <a:solidFill>
                      <a:srgbClr val="EAF0E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2100" b="0">
                          <a:solidFill>
                            <a:srgbClr val="173A43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语音</a:t>
                      </a:r>
                    </a:p>
                  </a:txBody>
                  <a:tcPr>
                    <a:solidFill>
                      <a:srgbClr val="EAF0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5625">
                <a:tc>
                  <a:txBody>
                    <a:bodyPr/>
                    <a:lstStyle/>
                    <a:p>
                      <a:r>
                        <a:rPr sz="2100" b="0">
                          <a:solidFill>
                            <a:srgbClr val="173A43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语义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2100" b="0">
                          <a:solidFill>
                            <a:srgbClr val="173A43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句法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5625">
                <a:tc>
                  <a:txBody>
                    <a:bodyPr/>
                    <a:lstStyle/>
                    <a:p>
                      <a:r>
                        <a:rPr sz="2100" b="0">
                          <a:solidFill>
                            <a:srgbClr val="173A43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语用</a:t>
                      </a:r>
                    </a:p>
                  </a:txBody>
                  <a:tcPr>
                    <a:solidFill>
                      <a:srgbClr val="EAF0E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2100" b="0">
                          <a:solidFill>
                            <a:srgbClr val="173A43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语义与语用</a:t>
                      </a:r>
                    </a:p>
                  </a:txBody>
                  <a:tcPr>
                    <a:solidFill>
                      <a:srgbClr val="EAF0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5625">
                <a:tc>
                  <a:txBody>
                    <a:bodyPr/>
                    <a:lstStyle/>
                    <a:p>
                      <a:endParaRPr/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2100" b="0">
                          <a:solidFill>
                            <a:srgbClr val="173A43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应用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矩形 4">
            <a:extLst>
              <a:ext uri="{FF2B5EF4-FFF2-40B4-BE49-F238E27FC236}">
                <a16:creationId xmlns:a16="http://schemas.microsoft.com/office/drawing/2014/main" id="{7157D716-77B6-47F5-A832-355AD5A1357B}"/>
              </a:ext>
            </a:extLst>
          </p:cNvPr>
          <p:cNvSpPr>
            <a:spLocks noGrp="1"/>
          </p:cNvSpPr>
          <p:nvPr/>
        </p:nvSpPr>
        <p:spPr>
          <a:xfrm>
            <a:off x="609600" y="5219700"/>
            <a:ext cx="1190625" cy="428625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>
              <a:buNone/>
              <a:defRPr sz="2175" b="1">
                <a:solidFill>
                  <a:srgbClr val="087F8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175" b="1">
                <a:solidFill>
                  <a:srgbClr val="087F83"/>
                </a:solidFill>
                <a:latin typeface="Microsoft YaHei"/>
                <a:ea typeface="Microsoft YaHei"/>
                <a:cs typeface="Microsoft YaHei"/>
              </a:rPr>
              <a:t>延续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CCB83C18-A361-4158-A28A-433277B29E21}"/>
              </a:ext>
            </a:extLst>
          </p:cNvPr>
          <p:cNvSpPr>
            <a:spLocks noGrp="1"/>
          </p:cNvSpPr>
          <p:nvPr/>
        </p:nvSpPr>
        <p:spPr>
          <a:xfrm>
            <a:off x="1914525" y="5219700"/>
            <a:ext cx="9382125" cy="466725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>
              <a:buNone/>
              <a:defRPr sz="2100" b="0">
                <a:solidFill>
                  <a:srgbClr val="173A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100" b="0">
                <a:solidFill>
                  <a:srgbClr val="173A43"/>
                </a:solidFill>
                <a:latin typeface="Microsoft YaHei"/>
                <a:ea typeface="Microsoft YaHei"/>
                <a:cs typeface="Microsoft YaHei"/>
              </a:rPr>
              <a:t>沿着语言结构组织课程，规则与概率方法并存。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08BA6301-4184-4637-A6A2-BD177D79DB51}"/>
              </a:ext>
            </a:extLst>
          </p:cNvPr>
          <p:cNvSpPr>
            <a:spLocks noGrp="1"/>
          </p:cNvSpPr>
          <p:nvPr/>
        </p:nvSpPr>
        <p:spPr>
          <a:xfrm>
            <a:off x="609600" y="5772150"/>
            <a:ext cx="1190625" cy="428625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>
              <a:buNone/>
              <a:defRPr sz="2175" b="1">
                <a:solidFill>
                  <a:srgbClr val="B45C3B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175" b="1">
                <a:solidFill>
                  <a:srgbClr val="B45C3B"/>
                </a:solidFill>
                <a:latin typeface="Microsoft YaHei"/>
                <a:ea typeface="Microsoft YaHei"/>
                <a:cs typeface="Microsoft YaHei"/>
              </a:rPr>
              <a:t>扩展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964BC509-3B44-4B92-A874-201610D5BF64}"/>
              </a:ext>
            </a:extLst>
          </p:cNvPr>
          <p:cNvSpPr>
            <a:spLocks noGrp="1"/>
          </p:cNvSpPr>
          <p:nvPr/>
        </p:nvSpPr>
        <p:spPr>
          <a:xfrm>
            <a:off x="1914525" y="5772150"/>
            <a:ext cx="9429750" cy="466725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>
              <a:buNone/>
              <a:defRPr sz="2100" b="0">
                <a:solidFill>
                  <a:srgbClr val="173A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100" b="0">
                <a:solidFill>
                  <a:srgbClr val="173A43"/>
                </a:solidFill>
                <a:latin typeface="Microsoft YaHei"/>
                <a:ea typeface="Microsoft YaHei"/>
                <a:cs typeface="Microsoft YaHei"/>
              </a:rPr>
              <a:t>语音、信息抽取、问答等应用获得更清晰的位置。</a:t>
            </a:r>
          </a:p>
        </p:txBody>
      </p:sp>
    </p:spTree>
    <p:extLst>
      <p:ext uri="{BB962C8B-B14F-4D97-AF65-F5344CB8AC3E}">
        <p14:creationId xmlns:p14="http://schemas.microsoft.com/office/powerpoint/2010/main" val="2460861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3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>
            <a:extLst>
              <a:ext uri="{FF2B5EF4-FFF2-40B4-BE49-F238E27FC236}">
                <a16:creationId xmlns:a16="http://schemas.microsoft.com/office/drawing/2014/main" id="{E1958108-890F-4465-A173-B0A83F83A378}"/>
              </a:ext>
            </a:extLst>
          </p:cNvPr>
          <p:cNvSpPr>
            <a:spLocks noGrp="1"/>
          </p:cNvSpPr>
          <p:nvPr/>
        </p:nvSpPr>
        <p:spPr>
          <a:xfrm>
            <a:off x="609600" y="438150"/>
            <a:ext cx="10972800" cy="85725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>
              <a:buNone/>
              <a:defRPr sz="3150" b="1">
                <a:solidFill>
                  <a:srgbClr val="173A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73A43"/>
                </a:solidFill>
                <a:latin typeface="Microsoft YaHei"/>
                <a:ea typeface="Microsoft YaHei"/>
                <a:cs typeface="Microsoft YaHei"/>
              </a:rPr>
              <a:t>第三版：大语言模型成为课程的组织核心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DE11BB9E-B5E6-469B-A1BD-D0B2952F3787}"/>
              </a:ext>
            </a:extLst>
          </p:cNvPr>
          <p:cNvSpPr>
            <a:spLocks noGrp="1"/>
          </p:cNvSpPr>
          <p:nvPr/>
        </p:nvSpPr>
        <p:spPr>
          <a:xfrm>
            <a:off x="11049000" y="6305550"/>
            <a:ext cx="609600" cy="26670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>
              <a:buNone/>
              <a:defRPr sz="1275" b="0">
                <a:solidFill>
                  <a:srgbClr val="587079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75" b="0">
                <a:solidFill>
                  <a:srgbClr val="587079"/>
                </a:solidFill>
                <a:latin typeface="Microsoft YaHei"/>
                <a:ea typeface="Microsoft YaHei"/>
                <a:cs typeface="Microsoft YaHei"/>
              </a:rPr>
              <a:t>04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06CAC94E-18A1-4C8E-9A14-7DD71B3EC63B}"/>
              </a:ext>
            </a:extLst>
          </p:cNvPr>
          <p:cNvSpPr>
            <a:spLocks noGrp="1"/>
          </p:cNvSpPr>
          <p:nvPr/>
        </p:nvSpPr>
        <p:spPr>
          <a:xfrm>
            <a:off x="609600" y="6286500"/>
            <a:ext cx="10096500" cy="28575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>
              <a:buNone/>
              <a:defRPr sz="1200" b="0">
                <a:solidFill>
                  <a:srgbClr val="587079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00" b="0">
                <a:solidFill>
                  <a:srgbClr val="587079"/>
                </a:solidFill>
                <a:latin typeface="Microsoft YaHei"/>
                <a:ea typeface="Microsoft YaHei"/>
                <a:cs typeface="Microsoft YaHei"/>
              </a:rPr>
              <a:t>来源：第三版官网目录（2026-08-19 稿）。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A0D3FDDD-93B4-4214-B27E-8BA8CF3F5D49}"/>
              </a:ext>
            </a:extLst>
          </p:cNvPr>
          <p:cNvSpPr>
            <a:spLocks noGrp="1"/>
          </p:cNvSpPr>
          <p:nvPr/>
        </p:nvSpPr>
        <p:spPr>
          <a:xfrm>
            <a:off x="609600" y="1571625"/>
            <a:ext cx="1638300" cy="45720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>
              <a:buNone/>
              <a:defRPr sz="1950" b="1">
                <a:solidFill>
                  <a:srgbClr val="087F8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950" b="1">
                <a:solidFill>
                  <a:srgbClr val="087F83"/>
                </a:solidFill>
                <a:latin typeface="Microsoft YaHei"/>
                <a:ea typeface="Microsoft YaHei"/>
                <a:cs typeface="Microsoft YaHei"/>
              </a:rPr>
              <a:t>第一卷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8AA5F8B1-DDB5-4D65-A4DD-0A904B9BEC7D}"/>
              </a:ext>
            </a:extLst>
          </p:cNvPr>
          <p:cNvSpPr>
            <a:spLocks noGrp="1"/>
          </p:cNvSpPr>
          <p:nvPr/>
        </p:nvSpPr>
        <p:spPr>
          <a:xfrm>
            <a:off x="2419350" y="1571625"/>
            <a:ext cx="9001125" cy="45720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>
              <a:buNone/>
              <a:defRPr sz="2550" b="1">
                <a:solidFill>
                  <a:srgbClr val="173A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550" b="1">
                <a:solidFill>
                  <a:srgbClr val="173A43"/>
                </a:solidFill>
                <a:latin typeface="Microsoft YaHei"/>
                <a:ea typeface="Microsoft YaHei"/>
                <a:cs typeface="Microsoft YaHei"/>
              </a:rPr>
              <a:t>大语言模型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5A48536A-5365-43F0-AC57-3029885F4CC0}"/>
              </a:ext>
            </a:extLst>
          </p:cNvPr>
          <p:cNvSpPr>
            <a:spLocks noGrp="1"/>
          </p:cNvSpPr>
          <p:nvPr/>
        </p:nvSpPr>
        <p:spPr>
          <a:xfrm>
            <a:off x="2419350" y="2133600"/>
            <a:ext cx="9001125" cy="47625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>
              <a:buNone/>
              <a:defRPr sz="2025" b="0">
                <a:solidFill>
                  <a:srgbClr val="587079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025" b="0">
                <a:solidFill>
                  <a:srgbClr val="587079"/>
                </a:solidFill>
                <a:latin typeface="Microsoft YaHei"/>
                <a:ea typeface="Microsoft YaHei"/>
                <a:cs typeface="Microsoft YaHei"/>
              </a:rPr>
              <a:t>词元与嵌入、神经网络、预训练、后训练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77078225-7950-42E0-8B1C-2DEBC8E0395F}"/>
              </a:ext>
            </a:extLst>
          </p:cNvPr>
          <p:cNvSpPr>
            <a:spLocks noGrp="1"/>
          </p:cNvSpPr>
          <p:nvPr/>
        </p:nvSpPr>
        <p:spPr>
          <a:xfrm>
            <a:off x="609600" y="2886075"/>
            <a:ext cx="1638300" cy="45720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>
              <a:buNone/>
              <a:defRPr sz="1950" b="1">
                <a:solidFill>
                  <a:srgbClr val="087F8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950" b="1">
                <a:solidFill>
                  <a:srgbClr val="087F83"/>
                </a:solidFill>
                <a:latin typeface="Microsoft YaHei"/>
                <a:ea typeface="Microsoft YaHei"/>
                <a:cs typeface="Microsoft YaHei"/>
              </a:rPr>
              <a:t>第二卷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D3263B47-0F84-45E7-BBB2-378F5A0E1C5C}"/>
              </a:ext>
            </a:extLst>
          </p:cNvPr>
          <p:cNvSpPr>
            <a:spLocks noGrp="1"/>
          </p:cNvSpPr>
          <p:nvPr/>
        </p:nvSpPr>
        <p:spPr>
          <a:xfrm>
            <a:off x="2419350" y="2886075"/>
            <a:ext cx="9001125" cy="45720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>
              <a:buNone/>
              <a:defRPr sz="2550" b="1">
                <a:solidFill>
                  <a:srgbClr val="173A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550" b="1">
                <a:solidFill>
                  <a:srgbClr val="173A43"/>
                </a:solidFill>
                <a:latin typeface="Microsoft YaHei"/>
                <a:ea typeface="Microsoft YaHei"/>
                <a:cs typeface="Microsoft YaHei"/>
              </a:rPr>
              <a:t>大模型进阶主题与工具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59CF8C23-3E6E-4A19-9FEB-97C786BFF3F2}"/>
              </a:ext>
            </a:extLst>
          </p:cNvPr>
          <p:cNvSpPr>
            <a:spLocks noGrp="1"/>
          </p:cNvSpPr>
          <p:nvPr/>
        </p:nvSpPr>
        <p:spPr>
          <a:xfrm>
            <a:off x="2419350" y="3448050"/>
            <a:ext cx="9001125" cy="47625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>
              <a:buNone/>
              <a:defRPr sz="2025" b="0">
                <a:solidFill>
                  <a:srgbClr val="587079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025" b="0">
                <a:solidFill>
                  <a:srgbClr val="587079"/>
                </a:solidFill>
                <a:latin typeface="Microsoft YaHei"/>
                <a:ea typeface="Microsoft YaHei"/>
                <a:cs typeface="Microsoft YaHei"/>
              </a:rPr>
              <a:t>检索增强生成、机器翻译、语音等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1C1C572D-C135-4EF8-8E32-70ABAA90DAAD}"/>
              </a:ext>
            </a:extLst>
          </p:cNvPr>
          <p:cNvSpPr>
            <a:spLocks noGrp="1"/>
          </p:cNvSpPr>
          <p:nvPr/>
        </p:nvSpPr>
        <p:spPr>
          <a:xfrm>
            <a:off x="609600" y="4200525"/>
            <a:ext cx="1638300" cy="45720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>
              <a:buNone/>
              <a:defRPr sz="1950" b="1">
                <a:solidFill>
                  <a:srgbClr val="087F8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950" b="1">
                <a:solidFill>
                  <a:srgbClr val="087F83"/>
                </a:solidFill>
                <a:latin typeface="Microsoft YaHei"/>
                <a:ea typeface="Microsoft YaHei"/>
                <a:cs typeface="Microsoft YaHei"/>
              </a:rPr>
              <a:t>第三卷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C1D7D46C-A3C2-41E8-8993-5EBF6EE143E1}"/>
              </a:ext>
            </a:extLst>
          </p:cNvPr>
          <p:cNvSpPr>
            <a:spLocks noGrp="1"/>
          </p:cNvSpPr>
          <p:nvPr/>
        </p:nvSpPr>
        <p:spPr>
          <a:xfrm>
            <a:off x="2419350" y="4200525"/>
            <a:ext cx="9001125" cy="45720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>
              <a:buNone/>
              <a:defRPr sz="2550" b="1">
                <a:solidFill>
                  <a:srgbClr val="173A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550" b="1">
                <a:solidFill>
                  <a:srgbClr val="173A43"/>
                </a:solidFill>
                <a:latin typeface="Microsoft YaHei"/>
                <a:ea typeface="Microsoft YaHei"/>
                <a:cs typeface="Microsoft YaHei"/>
              </a:rPr>
              <a:t>语言结构标注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5BB1D507-B3C4-4DDC-B70D-A2C300A18EC4}"/>
              </a:ext>
            </a:extLst>
          </p:cNvPr>
          <p:cNvSpPr>
            <a:spLocks noGrp="1"/>
          </p:cNvSpPr>
          <p:nvPr/>
        </p:nvSpPr>
        <p:spPr>
          <a:xfrm>
            <a:off x="2419350" y="4762500"/>
            <a:ext cx="9001125" cy="47625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>
              <a:buNone/>
              <a:defRPr sz="2025" b="0">
                <a:solidFill>
                  <a:srgbClr val="587079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025" b="0">
                <a:solidFill>
                  <a:srgbClr val="587079"/>
                </a:solidFill>
                <a:latin typeface="Microsoft YaHei"/>
                <a:ea typeface="Microsoft YaHei"/>
                <a:cs typeface="Microsoft YaHei"/>
              </a:rPr>
              <a:t>词性、句法、语义角色、篇章与会话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A750076D-CEB7-4661-87C5-0A853C21AFD1}"/>
              </a:ext>
            </a:extLst>
          </p:cNvPr>
          <p:cNvSpPr>
            <a:spLocks noGrp="1"/>
          </p:cNvSpPr>
          <p:nvPr/>
        </p:nvSpPr>
        <p:spPr>
          <a:xfrm>
            <a:off x="609600" y="5657850"/>
            <a:ext cx="10858500" cy="43815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>
              <a:buNone/>
              <a:defRPr sz="2175" b="1">
                <a:solidFill>
                  <a:srgbClr val="087F8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175" b="1">
                <a:solidFill>
                  <a:srgbClr val="087F83"/>
                </a:solidFill>
                <a:latin typeface="Microsoft YaHei"/>
                <a:ea typeface="Microsoft YaHei"/>
                <a:cs typeface="Microsoft YaHei"/>
              </a:rPr>
              <a:t>结构性的重排，体现了大模型对教学重心的影响。</a:t>
            </a:r>
          </a:p>
        </p:txBody>
      </p:sp>
    </p:spTree>
    <p:extLst>
      <p:ext uri="{BB962C8B-B14F-4D97-AF65-F5344CB8AC3E}">
        <p14:creationId xmlns:p14="http://schemas.microsoft.com/office/powerpoint/2010/main" val="3854185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3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id="{036402B5-039B-4BD7-AB0D-B9033213957D}"/>
              </a:ext>
            </a:extLst>
          </p:cNvPr>
          <p:cNvSpPr>
            <a:spLocks noGrp="1"/>
          </p:cNvSpPr>
          <p:nvPr/>
        </p:nvSpPr>
        <p:spPr>
          <a:xfrm>
            <a:off x="609600" y="438150"/>
            <a:ext cx="10972800" cy="85725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>
              <a:buNone/>
              <a:defRPr sz="3150" b="1">
                <a:solidFill>
                  <a:srgbClr val="173A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73A43"/>
                </a:solidFill>
                <a:latin typeface="Microsoft YaHei"/>
                <a:ea typeface="Microsoft YaHei"/>
                <a:cs typeface="Microsoft YaHei"/>
              </a:rPr>
              <a:t>宏观迭代：从目录可以读出什么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90786273-D61E-447B-A6EE-1B9FC79A8625}"/>
              </a:ext>
            </a:extLst>
          </p:cNvPr>
          <p:cNvSpPr>
            <a:spLocks noGrp="1"/>
          </p:cNvSpPr>
          <p:nvPr/>
        </p:nvSpPr>
        <p:spPr>
          <a:xfrm>
            <a:off x="11049000" y="6305550"/>
            <a:ext cx="609600" cy="26670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>
              <a:buNone/>
              <a:defRPr sz="1275" b="0">
                <a:solidFill>
                  <a:srgbClr val="587079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75" b="0">
                <a:solidFill>
                  <a:srgbClr val="587079"/>
                </a:solidFill>
                <a:latin typeface="Microsoft YaHei"/>
                <a:ea typeface="Microsoft YaHei"/>
                <a:cs typeface="Microsoft YaHei"/>
              </a:rPr>
              <a:t>05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EC1DFBC6-31F7-4424-AFE7-D92CB3D4CB31}"/>
              </a:ext>
            </a:extLst>
          </p:cNvPr>
          <p:cNvSpPr>
            <a:spLocks noGrp="1"/>
          </p:cNvSpPr>
          <p:nvPr/>
        </p:nvSpPr>
        <p:spPr>
          <a:xfrm>
            <a:off x="609600" y="6286500"/>
            <a:ext cx="10096500" cy="28575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>
              <a:buNone/>
              <a:defRPr sz="1200" b="0">
                <a:solidFill>
                  <a:srgbClr val="587079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00" b="0">
                <a:solidFill>
                  <a:srgbClr val="587079"/>
                </a:solidFill>
                <a:latin typeface="Microsoft YaHei"/>
                <a:ea typeface="Microsoft YaHei"/>
                <a:cs typeface="Microsoft YaHei"/>
              </a:rPr>
              <a:t>依据三版目录归纳。此处比较知识组织方式，不比较内容优劣。</a:t>
            </a:r>
          </a:p>
        </p:txBody>
      </p:sp>
      <p:graphicFrame>
        <p:nvGraphicFramePr>
          <p:cNvPr id="11" name="表格 10"/>
          <p:cNvGraphicFramePr/>
          <p:nvPr/>
        </p:nvGraphicFramePr>
        <p:xfrm>
          <a:off x="609600" y="1562100"/>
          <a:ext cx="10972800" cy="3467100"/>
        </p:xfrm>
        <a:graphic>
          <a:graphicData uri="http://schemas.openxmlformats.org/drawingml/2006/table">
            <a:tbl>
              <a:tblPr/>
              <a:tblGrid>
                <a:gridCol w="19716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098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337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2575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66775">
                <a:tc>
                  <a:txBody>
                    <a:bodyPr/>
                    <a:lstStyle/>
                    <a:p>
                      <a:r>
                        <a:rPr sz="1800" b="1">
                          <a:solidFill>
                            <a:srgbClr val="FFFFFF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观察角度</a:t>
                      </a:r>
                    </a:p>
                  </a:txBody>
                  <a:tcPr>
                    <a:solidFill>
                      <a:srgbClr val="173A4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800" b="1">
                          <a:solidFill>
                            <a:srgbClr val="FFFFFF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第一版</a:t>
                      </a:r>
                    </a:p>
                  </a:txBody>
                  <a:tcPr>
                    <a:solidFill>
                      <a:srgbClr val="173A4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800" b="1">
                          <a:solidFill>
                            <a:srgbClr val="FFFFFF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第二版</a:t>
                      </a:r>
                    </a:p>
                  </a:txBody>
                  <a:tcPr>
                    <a:solidFill>
                      <a:srgbClr val="173A4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800" b="1">
                          <a:solidFill>
                            <a:srgbClr val="FFFFFF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第三版在线稿</a:t>
                      </a:r>
                    </a:p>
                  </a:txBody>
                  <a:tcPr>
                    <a:solidFill>
                      <a:srgbClr val="173A4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6775">
                <a:tc>
                  <a:txBody>
                    <a:bodyPr/>
                    <a:lstStyle/>
                    <a:p>
                      <a:r>
                        <a:rPr sz="1800" b="0">
                          <a:solidFill>
                            <a:srgbClr val="173A43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组织主轴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800" b="0">
                          <a:solidFill>
                            <a:srgbClr val="173A43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语言层次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800" b="0">
                          <a:solidFill>
                            <a:srgbClr val="173A43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语言层次与应用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800" b="0">
                          <a:solidFill>
                            <a:srgbClr val="173A43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大模型与语言结构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66775">
                <a:tc>
                  <a:txBody>
                    <a:bodyPr/>
                    <a:lstStyle/>
                    <a:p>
                      <a:r>
                        <a:rPr sz="1800" b="0">
                          <a:solidFill>
                            <a:srgbClr val="173A43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方法的显著位置</a:t>
                      </a:r>
                    </a:p>
                  </a:txBody>
                  <a:tcPr>
                    <a:solidFill>
                      <a:srgbClr val="EAF0E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800" b="0">
                          <a:solidFill>
                            <a:srgbClr val="173A43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规则与概率并存</a:t>
                      </a:r>
                    </a:p>
                  </a:txBody>
                  <a:tcPr>
                    <a:solidFill>
                      <a:srgbClr val="EAF0E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800" b="0">
                          <a:solidFill>
                            <a:srgbClr val="173A43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统计模型进一步凸显</a:t>
                      </a:r>
                    </a:p>
                  </a:txBody>
                  <a:tcPr>
                    <a:solidFill>
                      <a:srgbClr val="EAF0E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800" b="0">
                          <a:solidFill>
                            <a:srgbClr val="173A43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表征学习与预训练</a:t>
                      </a:r>
                    </a:p>
                  </a:txBody>
                  <a:tcPr>
                    <a:solidFill>
                      <a:srgbClr val="EAF0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66775">
                <a:tc>
                  <a:txBody>
                    <a:bodyPr/>
                    <a:lstStyle/>
                    <a:p>
                      <a:r>
                        <a:rPr sz="1800" b="0">
                          <a:solidFill>
                            <a:srgbClr val="173A43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任务的组织方式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800" b="0">
                          <a:solidFill>
                            <a:srgbClr val="173A43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分散在各语言层次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800" b="0">
                          <a:solidFill>
                            <a:srgbClr val="173A43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应用单独成篇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800" b="0">
                          <a:solidFill>
                            <a:srgbClr val="173A43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围绕模型重组任务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矩形 4">
            <a:extLst>
              <a:ext uri="{FF2B5EF4-FFF2-40B4-BE49-F238E27FC236}">
                <a16:creationId xmlns:a16="http://schemas.microsoft.com/office/drawing/2014/main" id="{69E6ED8B-B2B9-4BAF-B078-D013D348414D}"/>
              </a:ext>
            </a:extLst>
          </p:cNvPr>
          <p:cNvSpPr>
            <a:spLocks noGrp="1"/>
          </p:cNvSpPr>
          <p:nvPr/>
        </p:nvSpPr>
        <p:spPr>
          <a:xfrm>
            <a:off x="609600" y="5457825"/>
            <a:ext cx="10972800" cy="72390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>
              <a:buNone/>
              <a:defRPr sz="2325" b="1">
                <a:solidFill>
                  <a:srgbClr val="087F8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325" b="1">
                <a:solidFill>
                  <a:srgbClr val="087F83"/>
                </a:solidFill>
                <a:latin typeface="Microsoft YaHei"/>
                <a:ea typeface="Microsoft YaHei"/>
                <a:cs typeface="Microsoft YaHei"/>
              </a:rPr>
              <a:t>第一、二版之间更像扩展；第三版呈现更显著的结构重组。</a:t>
            </a:r>
          </a:p>
        </p:txBody>
      </p:sp>
    </p:spTree>
    <p:extLst>
      <p:ext uri="{BB962C8B-B14F-4D97-AF65-F5344CB8AC3E}">
        <p14:creationId xmlns:p14="http://schemas.microsoft.com/office/powerpoint/2010/main" val="8787746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3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>
            <a:extLst>
              <a:ext uri="{FF2B5EF4-FFF2-40B4-BE49-F238E27FC236}">
                <a16:creationId xmlns:a16="http://schemas.microsoft.com/office/drawing/2014/main" id="{D1DE78D3-580A-477C-864E-CE3AB914F735}"/>
              </a:ext>
            </a:extLst>
          </p:cNvPr>
          <p:cNvSpPr>
            <a:spLocks noGrp="1"/>
          </p:cNvSpPr>
          <p:nvPr/>
        </p:nvSpPr>
        <p:spPr>
          <a:xfrm>
            <a:off x="609600" y="438150"/>
            <a:ext cx="10972800" cy="85725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>
              <a:buNone/>
              <a:defRPr sz="3150" b="1">
                <a:solidFill>
                  <a:srgbClr val="173A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73A43"/>
                </a:solidFill>
                <a:latin typeface="Microsoft YaHei"/>
                <a:ea typeface="Microsoft YaHei"/>
                <a:cs typeface="Microsoft YaHei"/>
              </a:rPr>
              <a:t>两个目录细节，让时代变化更直观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B8FB87D3-BE83-4258-95D7-46230B8DEC23}"/>
              </a:ext>
            </a:extLst>
          </p:cNvPr>
          <p:cNvSpPr>
            <a:spLocks noGrp="1"/>
          </p:cNvSpPr>
          <p:nvPr/>
        </p:nvSpPr>
        <p:spPr>
          <a:xfrm>
            <a:off x="11049000" y="6305550"/>
            <a:ext cx="609600" cy="26670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>
              <a:buNone/>
              <a:defRPr sz="1275" b="0">
                <a:solidFill>
                  <a:srgbClr val="587079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75" b="0">
                <a:solidFill>
                  <a:srgbClr val="587079"/>
                </a:solidFill>
                <a:latin typeface="Microsoft YaHei"/>
                <a:ea typeface="Microsoft YaHei"/>
                <a:cs typeface="Microsoft YaHei"/>
              </a:rPr>
              <a:t>06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2AE4FA30-42DC-40E3-9F17-F6344F1B33CE}"/>
              </a:ext>
            </a:extLst>
          </p:cNvPr>
          <p:cNvSpPr>
            <a:spLocks noGrp="1"/>
          </p:cNvSpPr>
          <p:nvPr/>
        </p:nvSpPr>
        <p:spPr>
          <a:xfrm>
            <a:off x="609600" y="6286500"/>
            <a:ext cx="10096500" cy="28575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>
              <a:buNone/>
              <a:defRPr sz="1200" b="0">
                <a:solidFill>
                  <a:srgbClr val="587079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00" b="0">
                <a:solidFill>
                  <a:srgbClr val="587079"/>
                </a:solidFill>
                <a:latin typeface="Microsoft YaHei"/>
                <a:ea typeface="Microsoft YaHei"/>
                <a:cs typeface="Microsoft YaHei"/>
              </a:rPr>
              <a:t>来源：三版目录。正文与附录的位置变化，不等于技术价值消失。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AECA0626-BEBF-45DE-BBFD-2256C9A72EF0}"/>
              </a:ext>
            </a:extLst>
          </p:cNvPr>
          <p:cNvSpPr>
            <a:spLocks noGrp="1"/>
          </p:cNvSpPr>
          <p:nvPr/>
        </p:nvSpPr>
        <p:spPr>
          <a:xfrm>
            <a:off x="609600" y="1571625"/>
            <a:ext cx="10858500" cy="466725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>
              <a:buNone/>
              <a:defRPr sz="2475" b="1">
                <a:solidFill>
                  <a:srgbClr val="087F8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75" b="1">
                <a:solidFill>
                  <a:srgbClr val="087F83"/>
                </a:solidFill>
                <a:latin typeface="Microsoft YaHei"/>
                <a:ea typeface="Microsoft YaHei"/>
                <a:cs typeface="Microsoft YaHei"/>
              </a:rPr>
              <a:t>01  经典方法的位置调整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0F9CE987-7192-46BA-80F6-51FDDBA145E2}"/>
              </a:ext>
            </a:extLst>
          </p:cNvPr>
          <p:cNvSpPr>
            <a:spLocks noGrp="1"/>
          </p:cNvSpPr>
          <p:nvPr/>
        </p:nvSpPr>
        <p:spPr>
          <a:xfrm>
            <a:off x="609600" y="2209800"/>
            <a:ext cx="10858500" cy="41910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>
              <a:buNone/>
              <a:defRPr sz="2175" b="1">
                <a:solidFill>
                  <a:srgbClr val="173A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175" b="1">
                <a:solidFill>
                  <a:srgbClr val="173A43"/>
                </a:solidFill>
                <a:latin typeface="Microsoft YaHei"/>
                <a:ea typeface="Microsoft YaHei"/>
                <a:cs typeface="Microsoft YaHei"/>
              </a:rPr>
              <a:t>HMM（隐马尔可夫模型）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2800B5F6-D6F6-4611-92B0-5189422D6899}"/>
              </a:ext>
            </a:extLst>
          </p:cNvPr>
          <p:cNvSpPr>
            <a:spLocks noGrp="1"/>
          </p:cNvSpPr>
          <p:nvPr/>
        </p:nvSpPr>
        <p:spPr>
          <a:xfrm>
            <a:off x="609600" y="2762250"/>
            <a:ext cx="10858500" cy="885825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>
              <a:buNone/>
              <a:defRPr sz="2025" b="0">
                <a:solidFill>
                  <a:srgbClr val="173A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025" b="0">
                <a:solidFill>
                  <a:srgbClr val="173A43"/>
                </a:solidFill>
                <a:latin typeface="Microsoft YaHei"/>
                <a:ea typeface="Microsoft YaHei"/>
                <a:cs typeface="Microsoft YaHei"/>
              </a:rPr>
              <a:t>第一版第 7 章涉及 HMM 与语音识别，第二版第 6 章专讲相关模型。</a:t>
            </a:r>
          </a:p>
          <a:p>
            <a:pPr>
              <a:buNone/>
              <a:defRPr sz="2025" b="0">
                <a:solidFill>
                  <a:srgbClr val="173A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025" b="0">
                <a:solidFill>
                  <a:srgbClr val="173A43"/>
                </a:solidFill>
                <a:latin typeface="Microsoft YaHei"/>
                <a:ea typeface="Microsoft YaHei"/>
                <a:cs typeface="Microsoft YaHei"/>
              </a:rPr>
              <a:t>第三版把 HMM 单列在附录 A（仅在官网提供）。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8BCFE143-E950-45EA-8FCA-8A5044401D14}"/>
              </a:ext>
            </a:extLst>
          </p:cNvPr>
          <p:cNvSpPr>
            <a:spLocks noGrp="1"/>
          </p:cNvSpPr>
          <p:nvPr/>
        </p:nvSpPr>
        <p:spPr>
          <a:xfrm>
            <a:off x="609600" y="4010025"/>
            <a:ext cx="10858500" cy="466725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>
              <a:buNone/>
              <a:defRPr sz="2475" b="1">
                <a:solidFill>
                  <a:srgbClr val="B45C3B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75" b="1">
                <a:solidFill>
                  <a:srgbClr val="B45C3B"/>
                </a:solidFill>
                <a:latin typeface="Microsoft YaHei"/>
                <a:ea typeface="Microsoft YaHei"/>
                <a:cs typeface="Microsoft YaHei"/>
              </a:rPr>
              <a:t>02  新问题进入核心课程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4EA906C5-3848-47FC-8656-54130C15D946}"/>
              </a:ext>
            </a:extLst>
          </p:cNvPr>
          <p:cNvSpPr>
            <a:spLocks noGrp="1"/>
          </p:cNvSpPr>
          <p:nvPr/>
        </p:nvSpPr>
        <p:spPr>
          <a:xfrm>
            <a:off x="609600" y="4648200"/>
            <a:ext cx="10858500" cy="41910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>
              <a:buNone/>
              <a:defRPr sz="2175" b="1">
                <a:solidFill>
                  <a:srgbClr val="173A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175" b="1">
                <a:solidFill>
                  <a:srgbClr val="173A43"/>
                </a:solidFill>
                <a:latin typeface="Microsoft YaHei"/>
                <a:ea typeface="Microsoft YaHei"/>
                <a:cs typeface="Microsoft YaHei"/>
              </a:rPr>
              <a:t>第三版第 8 章：后训练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0A55F654-D1DC-4F82-ACD8-61F1A9E457DE}"/>
              </a:ext>
            </a:extLst>
          </p:cNvPr>
          <p:cNvSpPr>
            <a:spLocks noGrp="1"/>
          </p:cNvSpPr>
          <p:nvPr/>
        </p:nvSpPr>
        <p:spPr>
          <a:xfrm>
            <a:off x="609600" y="5191125"/>
            <a:ext cx="10858500" cy="866775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>
              <a:buNone/>
              <a:defRPr sz="2025" b="0">
                <a:solidFill>
                  <a:srgbClr val="173A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025" b="0">
                <a:solidFill>
                  <a:srgbClr val="173A43"/>
                </a:solidFill>
                <a:latin typeface="Microsoft YaHei"/>
                <a:ea typeface="Microsoft YaHei"/>
                <a:cs typeface="Microsoft YaHei"/>
              </a:rPr>
              <a:t>与前面的“Transformer 与预训练”衔接。</a:t>
            </a:r>
          </a:p>
          <a:p>
            <a:pPr>
              <a:buNone/>
              <a:defRPr sz="2025" b="0">
                <a:solidFill>
                  <a:srgbClr val="173A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025" b="0">
                <a:solidFill>
                  <a:srgbClr val="173A43"/>
                </a:solidFill>
                <a:latin typeface="Microsoft YaHei"/>
                <a:ea typeface="Microsoft YaHei"/>
                <a:cs typeface="Microsoft YaHei"/>
              </a:rPr>
              <a:t>从目录就能看到：模型训练后的进一步适配，成为独立教学主题。</a:t>
            </a:r>
          </a:p>
        </p:txBody>
      </p:sp>
    </p:spTree>
    <p:extLst>
      <p:ext uri="{BB962C8B-B14F-4D97-AF65-F5344CB8AC3E}">
        <p14:creationId xmlns:p14="http://schemas.microsoft.com/office/powerpoint/2010/main" val="1079373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3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 15">
            <a:extLst>
              <a:ext uri="{FF2B5EF4-FFF2-40B4-BE49-F238E27FC236}">
                <a16:creationId xmlns:a16="http://schemas.microsoft.com/office/drawing/2014/main" id="{FEAECE37-66C2-4203-8779-66AACEBD7B3F}"/>
              </a:ext>
            </a:extLst>
          </p:cNvPr>
          <p:cNvSpPr>
            <a:spLocks noGrp="1"/>
          </p:cNvSpPr>
          <p:nvPr/>
        </p:nvSpPr>
        <p:spPr>
          <a:xfrm>
            <a:off x="609600" y="438150"/>
            <a:ext cx="10972800" cy="85725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>
              <a:buNone/>
              <a:defRPr sz="3150" b="1">
                <a:solidFill>
                  <a:srgbClr val="173A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73A43"/>
                </a:solidFill>
                <a:latin typeface="Microsoft YaHei"/>
                <a:ea typeface="Microsoft YaHei"/>
                <a:cs typeface="Microsoft YaHei"/>
              </a:rPr>
              <a:t>这些变化反映了 AI 发展的哪些特点？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E8A57ACE-85AE-4BBD-BED1-F6659B768BB6}"/>
              </a:ext>
            </a:extLst>
          </p:cNvPr>
          <p:cNvSpPr>
            <a:spLocks noGrp="1"/>
          </p:cNvSpPr>
          <p:nvPr/>
        </p:nvSpPr>
        <p:spPr>
          <a:xfrm>
            <a:off x="11049000" y="6305550"/>
            <a:ext cx="609600" cy="26670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>
              <a:buNone/>
              <a:defRPr sz="1275" b="0">
                <a:solidFill>
                  <a:srgbClr val="587079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75" b="0">
                <a:solidFill>
                  <a:srgbClr val="587079"/>
                </a:solidFill>
                <a:latin typeface="Microsoft YaHei"/>
                <a:ea typeface="Microsoft YaHei"/>
                <a:cs typeface="Microsoft YaHei"/>
              </a:rPr>
              <a:t>07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F9B035F1-24DA-42ED-A5F6-6C3D9D68760D}"/>
              </a:ext>
            </a:extLst>
          </p:cNvPr>
          <p:cNvSpPr>
            <a:spLocks noGrp="1"/>
          </p:cNvSpPr>
          <p:nvPr/>
        </p:nvSpPr>
        <p:spPr>
          <a:xfrm>
            <a:off x="609600" y="6286500"/>
            <a:ext cx="10096500" cy="28575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>
              <a:buNone/>
              <a:defRPr sz="1200" b="0">
                <a:solidFill>
                  <a:srgbClr val="587079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00" b="0">
                <a:solidFill>
                  <a:srgbClr val="587079"/>
                </a:solidFill>
                <a:latin typeface="Microsoft YaHei"/>
                <a:ea typeface="Microsoft YaHei"/>
                <a:cs typeface="Microsoft YaHei"/>
              </a:rPr>
              <a:t>解释性归纳：以目录变化为依据，概括技术发展的方向。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E5DEC5FC-907E-4BE7-99BE-2D91C0C04B39}"/>
              </a:ext>
            </a:extLst>
          </p:cNvPr>
          <p:cNvSpPr>
            <a:spLocks noGrp="1"/>
          </p:cNvSpPr>
          <p:nvPr/>
        </p:nvSpPr>
        <p:spPr>
          <a:xfrm>
            <a:off x="609600" y="1504950"/>
            <a:ext cx="742950" cy="45720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>
              <a:buNone/>
              <a:defRPr sz="2550" b="1">
                <a:solidFill>
                  <a:srgbClr val="087F8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550" b="1">
                <a:solidFill>
                  <a:srgbClr val="087F83"/>
                </a:solidFill>
                <a:latin typeface="Microsoft YaHei"/>
                <a:ea typeface="Microsoft YaHei"/>
                <a:cs typeface="Microsoft YaHei"/>
              </a:rPr>
              <a:t>01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D91E1EDF-D185-4AD4-94DF-BF909FDF3133}"/>
              </a:ext>
            </a:extLst>
          </p:cNvPr>
          <p:cNvSpPr>
            <a:spLocks noGrp="1"/>
          </p:cNvSpPr>
          <p:nvPr/>
        </p:nvSpPr>
        <p:spPr>
          <a:xfrm>
            <a:off x="1524000" y="1504950"/>
            <a:ext cx="9810750" cy="45720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>
              <a:buNone/>
              <a:defRPr sz="2325" b="1">
                <a:solidFill>
                  <a:srgbClr val="173A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325" b="1">
                <a:solidFill>
                  <a:srgbClr val="173A43"/>
                </a:solidFill>
                <a:latin typeface="Microsoft YaHei"/>
                <a:ea typeface="Microsoft YaHei"/>
                <a:cs typeface="Microsoft YaHei"/>
              </a:rPr>
              <a:t>学习方法改变知识组织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87E04F84-9B2D-4C07-A5B4-2EE9260811B0}"/>
              </a:ext>
            </a:extLst>
          </p:cNvPr>
          <p:cNvSpPr>
            <a:spLocks noGrp="1"/>
          </p:cNvSpPr>
          <p:nvPr/>
        </p:nvSpPr>
        <p:spPr>
          <a:xfrm>
            <a:off x="1524000" y="1990725"/>
            <a:ext cx="9906000" cy="523875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>
              <a:buNone/>
              <a:defRPr sz="1875" b="0">
                <a:solidFill>
                  <a:srgbClr val="587079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875" b="0">
                <a:solidFill>
                  <a:srgbClr val="587079"/>
                </a:solidFill>
                <a:latin typeface="Microsoft YaHei"/>
                <a:ea typeface="Microsoft YaHei"/>
                <a:cs typeface="Microsoft YaHei"/>
              </a:rPr>
              <a:t>规则与统计方法的并置，发展为以预训练模型为核心的教学安排。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E1421A3D-21E1-4600-B06C-1D8F41073193}"/>
              </a:ext>
            </a:extLst>
          </p:cNvPr>
          <p:cNvSpPr>
            <a:spLocks noGrp="1"/>
          </p:cNvSpPr>
          <p:nvPr/>
        </p:nvSpPr>
        <p:spPr>
          <a:xfrm>
            <a:off x="609600" y="2628900"/>
            <a:ext cx="742950" cy="45720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>
              <a:buNone/>
              <a:defRPr sz="2550" b="1">
                <a:solidFill>
                  <a:srgbClr val="087F8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550" b="1">
                <a:solidFill>
                  <a:srgbClr val="087F83"/>
                </a:solidFill>
                <a:latin typeface="Microsoft YaHei"/>
                <a:ea typeface="Microsoft YaHei"/>
                <a:cs typeface="Microsoft YaHei"/>
              </a:rPr>
              <a:t>02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1AFCAD1B-FA64-4588-9B2F-8539FA708919}"/>
              </a:ext>
            </a:extLst>
          </p:cNvPr>
          <p:cNvSpPr>
            <a:spLocks noGrp="1"/>
          </p:cNvSpPr>
          <p:nvPr/>
        </p:nvSpPr>
        <p:spPr>
          <a:xfrm>
            <a:off x="1524000" y="2628900"/>
            <a:ext cx="9810750" cy="45720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>
              <a:buNone/>
              <a:defRPr sz="2325" b="1">
                <a:solidFill>
                  <a:srgbClr val="173A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325" b="1">
                <a:solidFill>
                  <a:srgbClr val="173A43"/>
                </a:solidFill>
                <a:latin typeface="Microsoft YaHei"/>
                <a:ea typeface="Microsoft YaHei"/>
                <a:cs typeface="Microsoft YaHei"/>
              </a:rPr>
              <a:t>跨任务的共同基础更突出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3746B381-C663-4B4C-9E15-4DEFE340A479}"/>
              </a:ext>
            </a:extLst>
          </p:cNvPr>
          <p:cNvSpPr>
            <a:spLocks noGrp="1"/>
          </p:cNvSpPr>
          <p:nvPr/>
        </p:nvSpPr>
        <p:spPr>
          <a:xfrm>
            <a:off x="1524000" y="3114675"/>
            <a:ext cx="9906000" cy="523875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>
              <a:buNone/>
              <a:defRPr sz="1875" b="0">
                <a:solidFill>
                  <a:srgbClr val="587079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875" b="0">
                <a:solidFill>
                  <a:srgbClr val="587079"/>
                </a:solidFill>
                <a:latin typeface="Microsoft YaHei"/>
                <a:ea typeface="Microsoft YaHei"/>
                <a:cs typeface="Microsoft YaHei"/>
              </a:rPr>
              <a:t>语言模型、嵌入与训练方法前置，多个任务共享的基础受到重视。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88C039A0-45ED-47F4-876C-ABCD63353623}"/>
              </a:ext>
            </a:extLst>
          </p:cNvPr>
          <p:cNvSpPr>
            <a:spLocks noGrp="1"/>
          </p:cNvSpPr>
          <p:nvPr/>
        </p:nvSpPr>
        <p:spPr>
          <a:xfrm>
            <a:off x="609600" y="3752850"/>
            <a:ext cx="742950" cy="45720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>
              <a:buNone/>
              <a:defRPr sz="2550" b="1">
                <a:solidFill>
                  <a:srgbClr val="087F8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550" b="1">
                <a:solidFill>
                  <a:srgbClr val="087F83"/>
                </a:solidFill>
                <a:latin typeface="Microsoft YaHei"/>
                <a:ea typeface="Microsoft YaHei"/>
                <a:cs typeface="Microsoft YaHei"/>
              </a:rPr>
              <a:t>03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94C668D9-75E0-4FC9-937C-9A197560694A}"/>
              </a:ext>
            </a:extLst>
          </p:cNvPr>
          <p:cNvSpPr>
            <a:spLocks noGrp="1"/>
          </p:cNvSpPr>
          <p:nvPr/>
        </p:nvSpPr>
        <p:spPr>
          <a:xfrm>
            <a:off x="1524000" y="3752850"/>
            <a:ext cx="9810750" cy="45720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>
              <a:buNone/>
              <a:defRPr sz="2325" b="1">
                <a:solidFill>
                  <a:srgbClr val="173A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325" b="1">
                <a:solidFill>
                  <a:srgbClr val="173A43"/>
                </a:solidFill>
                <a:latin typeface="Microsoft YaHei"/>
                <a:ea typeface="Microsoft YaHei"/>
                <a:cs typeface="Microsoft YaHei"/>
              </a:rPr>
              <a:t>关注点扩展到模型的使用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97EA5EFA-F701-4533-AB5F-251D36FA30B6}"/>
              </a:ext>
            </a:extLst>
          </p:cNvPr>
          <p:cNvSpPr>
            <a:spLocks noGrp="1"/>
          </p:cNvSpPr>
          <p:nvPr/>
        </p:nvSpPr>
        <p:spPr>
          <a:xfrm>
            <a:off x="1524000" y="4238625"/>
            <a:ext cx="9906000" cy="523875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>
              <a:buNone/>
              <a:defRPr sz="1875" b="0">
                <a:solidFill>
                  <a:srgbClr val="587079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875" b="0">
                <a:solidFill>
                  <a:srgbClr val="587079"/>
                </a:solidFill>
                <a:latin typeface="Microsoft YaHei"/>
                <a:ea typeface="Microsoft YaHei"/>
                <a:cs typeface="Microsoft YaHei"/>
              </a:rPr>
              <a:t>后训练、检索增强生成等主题进入目录，模型适配与系统使用更加显著。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CCF0E232-CBE9-4D73-8A96-A4397E1D5507}"/>
              </a:ext>
            </a:extLst>
          </p:cNvPr>
          <p:cNvSpPr>
            <a:spLocks noGrp="1"/>
          </p:cNvSpPr>
          <p:nvPr/>
        </p:nvSpPr>
        <p:spPr>
          <a:xfrm>
            <a:off x="609600" y="4876800"/>
            <a:ext cx="742950" cy="45720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>
              <a:buNone/>
              <a:defRPr sz="2550" b="1">
                <a:solidFill>
                  <a:srgbClr val="087F8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550" b="1">
                <a:solidFill>
                  <a:srgbClr val="087F83"/>
                </a:solidFill>
                <a:latin typeface="Microsoft YaHei"/>
                <a:ea typeface="Microsoft YaHei"/>
                <a:cs typeface="Microsoft YaHei"/>
              </a:rPr>
              <a:t>04</a:t>
            </a: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9EF93091-B57D-4C37-B763-236E61356A47}"/>
              </a:ext>
            </a:extLst>
          </p:cNvPr>
          <p:cNvSpPr>
            <a:spLocks noGrp="1"/>
          </p:cNvSpPr>
          <p:nvPr/>
        </p:nvSpPr>
        <p:spPr>
          <a:xfrm>
            <a:off x="1524000" y="4876800"/>
            <a:ext cx="9810750" cy="45720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>
              <a:buNone/>
              <a:defRPr sz="2325" b="1">
                <a:solidFill>
                  <a:srgbClr val="173A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325" b="1">
                <a:solidFill>
                  <a:srgbClr val="173A43"/>
                </a:solidFill>
                <a:latin typeface="Microsoft YaHei"/>
                <a:ea typeface="Microsoft YaHei"/>
                <a:cs typeface="Microsoft YaHei"/>
              </a:rPr>
              <a:t>技术更替伴随知识的延续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FD550F48-5084-4CF8-BE48-9853CDF42386}"/>
              </a:ext>
            </a:extLst>
          </p:cNvPr>
          <p:cNvSpPr>
            <a:spLocks noGrp="1"/>
          </p:cNvSpPr>
          <p:nvPr/>
        </p:nvSpPr>
        <p:spPr>
          <a:xfrm>
            <a:off x="1524000" y="5362575"/>
            <a:ext cx="9906000" cy="523875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>
              <a:buNone/>
              <a:defRPr sz="1875" b="0">
                <a:solidFill>
                  <a:srgbClr val="587079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875" b="0">
                <a:solidFill>
                  <a:srgbClr val="587079"/>
                </a:solidFill>
                <a:latin typeface="Microsoft YaHei"/>
                <a:ea typeface="Microsoft YaHei"/>
                <a:cs typeface="Microsoft YaHei"/>
              </a:rPr>
              <a:t>语言结构仍独立成卷，经典方法也保留在正文或附录（仅在官网提供）中。</a:t>
            </a:r>
          </a:p>
        </p:txBody>
      </p:sp>
    </p:spTree>
    <p:extLst>
      <p:ext uri="{BB962C8B-B14F-4D97-AF65-F5344CB8AC3E}">
        <p14:creationId xmlns:p14="http://schemas.microsoft.com/office/powerpoint/2010/main" val="8459993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73A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>
            <a:extLst>
              <a:ext uri="{FF2B5EF4-FFF2-40B4-BE49-F238E27FC236}">
                <a16:creationId xmlns:a16="http://schemas.microsoft.com/office/drawing/2014/main" id="{13BF22F6-1609-4FD5-807B-3BE6DC615A71}"/>
              </a:ext>
            </a:extLst>
          </p:cNvPr>
          <p:cNvSpPr>
            <a:spLocks noGrp="1"/>
          </p:cNvSpPr>
          <p:nvPr/>
        </p:nvSpPr>
        <p:spPr>
          <a:xfrm>
            <a:off x="609600" y="438150"/>
            <a:ext cx="10972800" cy="85725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>
              <a:buNone/>
              <a:defRPr sz="3150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教科书记录的是学科重心的迁移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3D3BFB21-9DDA-47B3-B2E7-5F868D1CA645}"/>
              </a:ext>
            </a:extLst>
          </p:cNvPr>
          <p:cNvSpPr>
            <a:spLocks noGrp="1"/>
          </p:cNvSpPr>
          <p:nvPr/>
        </p:nvSpPr>
        <p:spPr>
          <a:xfrm>
            <a:off x="11049000" y="6305550"/>
            <a:ext cx="609600" cy="26670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>
              <a:buNone/>
              <a:defRPr sz="1275" b="0">
                <a:solidFill>
                  <a:srgbClr val="AEC5C9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75" b="0">
                <a:solidFill>
                  <a:srgbClr val="AEC5C9"/>
                </a:solidFill>
                <a:latin typeface="Microsoft YaHei"/>
                <a:ea typeface="Microsoft YaHei"/>
                <a:cs typeface="Microsoft YaHei"/>
              </a:rPr>
              <a:t>08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87F43D5C-DC03-4E52-882D-34F569951322}"/>
              </a:ext>
            </a:extLst>
          </p:cNvPr>
          <p:cNvSpPr>
            <a:spLocks noGrp="1"/>
          </p:cNvSpPr>
          <p:nvPr/>
        </p:nvSpPr>
        <p:spPr>
          <a:xfrm>
            <a:off x="609600" y="6286500"/>
            <a:ext cx="10096500" cy="28575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>
              <a:buNone/>
              <a:defRPr sz="1200" b="0">
                <a:solidFill>
                  <a:srgbClr val="AEC5C9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00" b="0">
                <a:solidFill>
                  <a:srgbClr val="AEC5C9"/>
                </a:solidFill>
                <a:latin typeface="Microsoft YaHei"/>
                <a:ea typeface="Microsoft YaHei"/>
                <a:cs typeface="Microsoft YaHei"/>
              </a:rPr>
              <a:t>第三版仍在更新，结论对应本次采用的目录版本。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CBD9E4DC-394A-4062-86AA-B1B2D03742ED}"/>
              </a:ext>
            </a:extLst>
          </p:cNvPr>
          <p:cNvSpPr>
            <a:spLocks noGrp="1"/>
          </p:cNvSpPr>
          <p:nvPr/>
        </p:nvSpPr>
        <p:spPr>
          <a:xfrm>
            <a:off x="609600" y="1762125"/>
            <a:ext cx="10763250" cy="714375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>
              <a:buNone/>
              <a:defRPr sz="3450" b="1">
                <a:solidFill>
                  <a:srgbClr val="DDE8E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450" b="1">
                <a:solidFill>
                  <a:srgbClr val="DDE8E8"/>
                </a:solidFill>
                <a:latin typeface="Microsoft YaHei"/>
                <a:ea typeface="Microsoft YaHei"/>
                <a:cs typeface="Microsoft YaHei"/>
              </a:rPr>
              <a:t>理解语言的结构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5241AF89-8408-4C5D-B380-D992C93A5BA5}"/>
              </a:ext>
            </a:extLst>
          </p:cNvPr>
          <p:cNvSpPr>
            <a:spLocks noGrp="1"/>
          </p:cNvSpPr>
          <p:nvPr/>
        </p:nvSpPr>
        <p:spPr>
          <a:xfrm>
            <a:off x="609600" y="2771775"/>
            <a:ext cx="10763250" cy="714375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>
              <a:buNone/>
              <a:defRPr sz="3450" b="1">
                <a:solidFill>
                  <a:srgbClr val="DDE8E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450" b="1">
                <a:solidFill>
                  <a:srgbClr val="DDE8E8"/>
                </a:solidFill>
                <a:latin typeface="Microsoft YaHei"/>
                <a:ea typeface="Microsoft YaHei"/>
                <a:cs typeface="Microsoft YaHei"/>
              </a:rPr>
              <a:t>建设面向任务的统计系统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05D87DDD-04F8-49C2-A361-DEBACE3AA1A0}"/>
              </a:ext>
            </a:extLst>
          </p:cNvPr>
          <p:cNvSpPr>
            <a:spLocks noGrp="1"/>
          </p:cNvSpPr>
          <p:nvPr/>
        </p:nvSpPr>
        <p:spPr>
          <a:xfrm>
            <a:off x="609600" y="3781425"/>
            <a:ext cx="10763250" cy="78105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>
              <a:buNone/>
              <a:defRPr sz="3675" b="1">
                <a:solidFill>
                  <a:srgbClr val="A6DAD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675" b="1">
                <a:solidFill>
                  <a:srgbClr val="A6DAD8"/>
                </a:solidFill>
                <a:latin typeface="Microsoft YaHei"/>
                <a:ea typeface="Microsoft YaHei"/>
                <a:cs typeface="Microsoft YaHei"/>
              </a:rPr>
              <a:t>以大模型重组语言技术体系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B31E47ED-D7CD-49CB-BF35-DA3BD9B30ADA}"/>
              </a:ext>
            </a:extLst>
          </p:cNvPr>
          <p:cNvSpPr>
            <a:spLocks noGrp="1"/>
          </p:cNvSpPr>
          <p:nvPr/>
        </p:nvSpPr>
        <p:spPr>
          <a:xfrm>
            <a:off x="609600" y="5295900"/>
            <a:ext cx="10715625" cy="676275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>
              <a:buNone/>
              <a:defRPr sz="2175" b="0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175" b="0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三者持续共存，变化的是教材的组织中心与教学优先次序。</a:t>
            </a:r>
          </a:p>
        </p:txBody>
      </p:sp>
    </p:spTree>
    <p:extLst>
      <p:ext uri="{BB962C8B-B14F-4D97-AF65-F5344CB8AC3E}">
        <p14:creationId xmlns:p14="http://schemas.microsoft.com/office/powerpoint/2010/main" val="17024301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3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>
            <a:extLst>
              <a:ext uri="{FF2B5EF4-FFF2-40B4-BE49-F238E27FC236}">
                <a16:creationId xmlns:a16="http://schemas.microsoft.com/office/drawing/2014/main" id="{F49BFDC9-F1F6-46F8-B856-72C791CA7B14}"/>
              </a:ext>
            </a:extLst>
          </p:cNvPr>
          <p:cNvSpPr>
            <a:spLocks noGrp="1"/>
          </p:cNvSpPr>
          <p:nvPr/>
        </p:nvSpPr>
        <p:spPr>
          <a:xfrm>
            <a:off x="609600" y="438150"/>
            <a:ext cx="10972800" cy="85725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>
              <a:buNone/>
              <a:defRPr sz="3150" b="1">
                <a:solidFill>
                  <a:srgbClr val="173A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73A43"/>
                </a:solidFill>
                <a:latin typeface="Microsoft YaHei"/>
                <a:ea typeface="Microsoft YaHei"/>
                <a:cs typeface="Microsoft YaHei"/>
              </a:rPr>
              <a:t>资料来源与版本口径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1511CF94-7AAB-4F37-8636-5C63E13A7733}"/>
              </a:ext>
            </a:extLst>
          </p:cNvPr>
          <p:cNvSpPr>
            <a:spLocks noGrp="1"/>
          </p:cNvSpPr>
          <p:nvPr/>
        </p:nvSpPr>
        <p:spPr>
          <a:xfrm>
            <a:off x="11049000" y="6305550"/>
            <a:ext cx="609600" cy="26670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>
              <a:buNone/>
              <a:defRPr sz="1275" b="0">
                <a:solidFill>
                  <a:srgbClr val="587079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75" b="0">
                <a:solidFill>
                  <a:srgbClr val="587079"/>
                </a:solidFill>
                <a:latin typeface="Microsoft YaHei"/>
                <a:ea typeface="Microsoft YaHei"/>
                <a:cs typeface="Microsoft YaHei"/>
              </a:rPr>
              <a:t>09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AF842682-0505-460A-9560-86ECBC7BBBC5}"/>
              </a:ext>
            </a:extLst>
          </p:cNvPr>
          <p:cNvSpPr>
            <a:spLocks noGrp="1"/>
          </p:cNvSpPr>
          <p:nvPr/>
        </p:nvSpPr>
        <p:spPr>
          <a:xfrm>
            <a:off x="609600" y="6286500"/>
            <a:ext cx="10096500" cy="28575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>
              <a:buNone/>
              <a:defRPr sz="1200" b="0">
                <a:solidFill>
                  <a:srgbClr val="587079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00" b="0">
                <a:solidFill>
                  <a:srgbClr val="587079"/>
                </a:solidFill>
                <a:latin typeface="Microsoft YaHei"/>
                <a:ea typeface="Microsoft YaHei"/>
                <a:cs typeface="Microsoft YaHei"/>
              </a:rPr>
              <a:t>资料核对日期：2026-09-05。来源链接亦保存在各页演讲者备注中。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0B535979-5C3B-42E3-B2BF-714DAE621214}"/>
              </a:ext>
            </a:extLst>
          </p:cNvPr>
          <p:cNvSpPr>
            <a:spLocks noGrp="1"/>
          </p:cNvSpPr>
          <p:nvPr/>
        </p:nvSpPr>
        <p:spPr>
          <a:xfrm>
            <a:off x="609600" y="1438275"/>
            <a:ext cx="10572750" cy="40005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>
              <a:buNone/>
              <a:defRPr sz="2175" b="1">
                <a:solidFill>
                  <a:srgbClr val="087F8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175" b="1">
                <a:solidFill>
                  <a:srgbClr val="087F83"/>
                </a:solidFill>
                <a:latin typeface="Microsoft YaHei"/>
                <a:ea typeface="Microsoft YaHei"/>
                <a:cs typeface="Microsoft YaHei"/>
              </a:rPr>
              <a:t>第一版（2000）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6BDCC7ED-63B2-4364-BA26-C6429EE7736F}"/>
              </a:ext>
            </a:extLst>
          </p:cNvPr>
          <p:cNvSpPr>
            <a:spLocks noGrp="1"/>
          </p:cNvSpPr>
          <p:nvPr/>
        </p:nvSpPr>
        <p:spPr>
          <a:xfrm>
            <a:off x="609600" y="1876425"/>
            <a:ext cx="5486400" cy="40005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>
              <a:buNone/>
              <a:defRPr sz="1950" b="0">
                <a:solidFill>
                  <a:srgbClr val="173A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950" b="0">
                <a:solidFill>
                  <a:srgbClr val="173A43"/>
                </a:solidFill>
                <a:latin typeface="Microsoft YaHei"/>
                <a:ea typeface="Microsoft YaHei"/>
                <a:cs typeface="Microsoft YaHei"/>
              </a:rPr>
              <a:t>Pearson / InformIT：书目信息、目录与前言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0885367A-5EDA-4C2D-8D5F-D99648650B06}"/>
              </a:ext>
            </a:extLst>
          </p:cNvPr>
          <p:cNvSpPr>
            <a:spLocks noGrp="1"/>
          </p:cNvSpPr>
          <p:nvPr/>
        </p:nvSpPr>
        <p:spPr>
          <a:xfrm>
            <a:off x="6186872" y="1885950"/>
            <a:ext cx="3735220" cy="26670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>
              <a:buNone/>
              <a:defRPr sz="1425" b="0">
                <a:solidFill>
                  <a:srgbClr val="587079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425" b="0">
                <a:solidFill>
                  <a:srgbClr val="587079"/>
                </a:solidFill>
                <a:latin typeface="Microsoft YaHei"/>
                <a:ea typeface="Microsoft YaHei"/>
                <a:cs typeface="Microsoft YaHei"/>
              </a:rPr>
              <a:t>informit.com  /  ISBN 9780130950697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A753504B-FAF3-4E06-B364-0D7D6576903E}"/>
              </a:ext>
            </a:extLst>
          </p:cNvPr>
          <p:cNvSpPr>
            <a:spLocks noGrp="1"/>
          </p:cNvSpPr>
          <p:nvPr/>
        </p:nvSpPr>
        <p:spPr>
          <a:xfrm>
            <a:off x="609600" y="2695575"/>
            <a:ext cx="10572750" cy="40005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>
              <a:buNone/>
              <a:defRPr sz="2175" b="1">
                <a:solidFill>
                  <a:srgbClr val="087F8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175" b="1">
                <a:solidFill>
                  <a:srgbClr val="087F83"/>
                </a:solidFill>
                <a:latin typeface="Microsoft YaHei"/>
                <a:ea typeface="Microsoft YaHei"/>
                <a:cs typeface="Microsoft YaHei"/>
              </a:rPr>
              <a:t>第二版（2009）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34EA3390-6FBE-413C-9421-45293693C9C3}"/>
              </a:ext>
            </a:extLst>
          </p:cNvPr>
          <p:cNvSpPr>
            <a:spLocks noGrp="1"/>
          </p:cNvSpPr>
          <p:nvPr/>
        </p:nvSpPr>
        <p:spPr>
          <a:xfrm>
            <a:off x="609600" y="3133725"/>
            <a:ext cx="3746579" cy="40005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>
              <a:buNone/>
              <a:defRPr sz="1950" b="0">
                <a:solidFill>
                  <a:srgbClr val="173A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950" b="0">
                <a:solidFill>
                  <a:srgbClr val="173A43"/>
                </a:solidFill>
                <a:latin typeface="Microsoft YaHei"/>
                <a:ea typeface="Microsoft YaHei"/>
                <a:cs typeface="Microsoft YaHei"/>
              </a:rPr>
              <a:t>Pearson：版本信息与完整目录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4C182215-018E-405F-8224-ECB668EC4523}"/>
              </a:ext>
            </a:extLst>
          </p:cNvPr>
          <p:cNvSpPr>
            <a:spLocks noGrp="1"/>
          </p:cNvSpPr>
          <p:nvPr/>
        </p:nvSpPr>
        <p:spPr>
          <a:xfrm>
            <a:off x="4619329" y="3162300"/>
            <a:ext cx="5768482" cy="28575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>
              <a:buNone/>
              <a:defRPr sz="1425" b="0">
                <a:solidFill>
                  <a:srgbClr val="587079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425" b="0">
                <a:solidFill>
                  <a:srgbClr val="587079"/>
                </a:solidFill>
                <a:latin typeface="Microsoft YaHei"/>
                <a:ea typeface="Microsoft YaHei"/>
                <a:cs typeface="Microsoft YaHei"/>
              </a:rPr>
              <a:t>pearson.com  /  Speech and Language Processing, 2nd edition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53057FE7-302C-4BB9-A5D4-0D2A19121665}"/>
              </a:ext>
            </a:extLst>
          </p:cNvPr>
          <p:cNvSpPr>
            <a:spLocks noGrp="1"/>
          </p:cNvSpPr>
          <p:nvPr/>
        </p:nvSpPr>
        <p:spPr>
          <a:xfrm>
            <a:off x="609600" y="3952875"/>
            <a:ext cx="10572750" cy="40005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>
              <a:buNone/>
              <a:defRPr sz="2175" b="1">
                <a:solidFill>
                  <a:srgbClr val="087F8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175" b="1">
                <a:solidFill>
                  <a:srgbClr val="087F83"/>
                </a:solidFill>
                <a:latin typeface="Microsoft YaHei"/>
                <a:ea typeface="Microsoft YaHei"/>
                <a:cs typeface="Microsoft YaHei"/>
              </a:rPr>
              <a:t>第三版（在线稿）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5A0CB3D7-6443-4672-8D0A-C9A4C3596865}"/>
              </a:ext>
            </a:extLst>
          </p:cNvPr>
          <p:cNvSpPr>
            <a:spLocks noGrp="1"/>
          </p:cNvSpPr>
          <p:nvPr/>
        </p:nvSpPr>
        <p:spPr>
          <a:xfrm>
            <a:off x="609600" y="4391025"/>
            <a:ext cx="5654892" cy="40005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>
              <a:buNone/>
              <a:defRPr sz="1950" b="0">
                <a:solidFill>
                  <a:srgbClr val="173A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950" b="0">
                <a:solidFill>
                  <a:srgbClr val="173A43"/>
                </a:solidFill>
                <a:latin typeface="Microsoft YaHei"/>
                <a:ea typeface="Microsoft YaHei"/>
                <a:cs typeface="Microsoft YaHei"/>
              </a:rPr>
              <a:t>作者官网：2026 年 8 月 19 日稿目录与更新说明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9AE62E64-6C4A-4B9E-BC44-CA98B5EB992F}"/>
              </a:ext>
            </a:extLst>
          </p:cNvPr>
          <p:cNvSpPr>
            <a:spLocks noGrp="1"/>
          </p:cNvSpPr>
          <p:nvPr/>
        </p:nvSpPr>
        <p:spPr>
          <a:xfrm>
            <a:off x="6397013" y="4448175"/>
            <a:ext cx="3314937" cy="28575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>
              <a:buNone/>
              <a:defRPr sz="1425" b="0">
                <a:solidFill>
                  <a:srgbClr val="587079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425" b="0">
                <a:solidFill>
                  <a:srgbClr val="587079"/>
                </a:solidFill>
                <a:latin typeface="Microsoft YaHei"/>
                <a:ea typeface="Microsoft YaHei"/>
                <a:cs typeface="Microsoft YaHei"/>
              </a:rPr>
              <a:t>web.stanford.edu/~jurafsky/slp3/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9B7CD919-F3C0-48B3-9003-B4F754640207}"/>
              </a:ext>
            </a:extLst>
          </p:cNvPr>
          <p:cNvSpPr>
            <a:spLocks noGrp="1"/>
          </p:cNvSpPr>
          <p:nvPr/>
        </p:nvSpPr>
        <p:spPr>
          <a:xfrm>
            <a:off x="609600" y="5429250"/>
            <a:ext cx="10810875" cy="72390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>
              <a:buNone/>
              <a:defRPr sz="1725" b="0">
                <a:solidFill>
                  <a:srgbClr val="173A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725" b="0">
                <a:solidFill>
                  <a:srgbClr val="173A43"/>
                </a:solidFill>
                <a:latin typeface="Microsoft YaHei"/>
                <a:ea typeface="Microsoft YaHei"/>
                <a:cs typeface="Microsoft YaHei"/>
              </a:rPr>
              <a:t>第二版采用常见引用年份 2009（出版社发行信息为 2008）。</a:t>
            </a:r>
          </a:p>
          <a:p>
            <a:pPr>
              <a:buNone/>
              <a:defRPr sz="1725" b="0">
                <a:solidFill>
                  <a:srgbClr val="173A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725" b="0">
                <a:solidFill>
                  <a:srgbClr val="173A43"/>
                </a:solidFill>
                <a:latin typeface="Microsoft YaHei"/>
                <a:ea typeface="Microsoft YaHei"/>
                <a:cs typeface="Microsoft YaHei"/>
              </a:rPr>
              <a:t>第三版为持续更新稿，可解释性章部分完成，智能体章尚未写成。</a:t>
            </a:r>
          </a:p>
        </p:txBody>
      </p:sp>
    </p:spTree>
    <p:extLst>
      <p:ext uri="{BB962C8B-B14F-4D97-AF65-F5344CB8AC3E}">
        <p14:creationId xmlns:p14="http://schemas.microsoft.com/office/powerpoint/2010/main" val="1555423254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936</Words>
  <Application>Microsoft Office PowerPoint</Application>
  <DocSecurity>0</DocSecurity>
  <PresentationFormat>宽屏</PresentationFormat>
  <Paragraphs>175</Paragraphs>
  <Slides>9</Slides>
  <Notes>9</Notes>
  <HiddenSlides>0</HiddenSlides>
  <MMClips>0</MMClips>
  <ScaleCrop>false</ScaleCrop>
  <HeadingPairs>
    <vt:vector size="6" baseType="variant">
      <vt:variant>
        <vt:lpstr>已用的字体</vt:lpstr>
      </vt:variant>
      <vt:variant>
        <vt:i4>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12" baseType="lpstr">
      <vt:lpstr>Microsoft YaHei</vt:lpstr>
      <vt:lpstr>Calibri</vt:lpstr>
      <vt:lpstr>ChatGPT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Weidong Zhan</cp:lastModifiedBy>
  <cp:revision>1</cp:revision>
  <dcterms:created xsi:type="dcterms:W3CDTF">2026-09-05T02:10:13Z</dcterms:created>
  <dcterms:modified xsi:type="dcterms:W3CDTF">2026-09-07T01:47:48Z</dcterms:modified>
</cp:coreProperties>
</file>