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5" r:id="rId40"/>
    <p:sldId id="294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3" d="100"/>
          <a:sy n="63" d="100"/>
        </p:scale>
        <p:origin x="78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562600"/>
            <a:ext cx="12192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38608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65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236550" name="Rectangle 6"/>
          <p:cNvSpPr>
            <a:spLocks noGrp="1" noChangeArrowheads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19E4E07-1BB8-4B3A-823C-48A1F597B6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7660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1308418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83787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27051" y="981076"/>
            <a:ext cx="5082116" cy="4968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812367" y="981076"/>
            <a:ext cx="5084233" cy="4968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487450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2748483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646906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380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068680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413085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1515003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277352" y="0"/>
            <a:ext cx="2914649" cy="594995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27051" y="0"/>
            <a:ext cx="8547100" cy="594995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3000520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7600" y="1"/>
            <a:ext cx="9804400" cy="82391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527051" y="981076"/>
            <a:ext cx="5082116" cy="49688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812367" y="981076"/>
            <a:ext cx="5084233" cy="49688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601033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2387600" y="1"/>
            <a:ext cx="9804400" cy="82391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527051" y="981075"/>
            <a:ext cx="5082116" cy="24082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5812367" y="981075"/>
            <a:ext cx="5084233" cy="24082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527051" y="3541714"/>
            <a:ext cx="5082116" cy="240823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812367" y="3541714"/>
            <a:ext cx="5084233" cy="240823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1103507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 preferRelativeResize="0"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0" y="5562600"/>
            <a:ext cx="12192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27051" y="981076"/>
            <a:ext cx="10369549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pic>
        <p:nvPicPr>
          <p:cNvPr id="1029" name="Picture 8"/>
          <p:cNvPicPr preferRelativeResize="0"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0" y="0"/>
            <a:ext cx="38608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387600" y="1"/>
            <a:ext cx="98044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79151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rgbClr val="FF3300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rgbClr val="FF3300"/>
          </a:solidFill>
          <a:latin typeface="Times New Roman" pitchFamily="18" charset="0"/>
          <a:ea typeface="华文新魏" pitchFamily="2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rgbClr val="FF3300"/>
          </a:solidFill>
          <a:latin typeface="Times New Roman" pitchFamily="18" charset="0"/>
          <a:ea typeface="华文新魏" pitchFamily="2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rgbClr val="FF3300"/>
          </a:solidFill>
          <a:latin typeface="Times New Roman" pitchFamily="18" charset="0"/>
          <a:ea typeface="华文新魏" pitchFamily="2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rgbClr val="FF3300"/>
          </a:solidFill>
          <a:latin typeface="Times New Roman" pitchFamily="18" charset="0"/>
          <a:ea typeface="华文新魏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rgbClr val="FF3300"/>
          </a:solidFill>
          <a:latin typeface="Times New Roman" pitchFamily="18" charset="0"/>
          <a:ea typeface="华文新魏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rgbClr val="FF3300"/>
          </a:solidFill>
          <a:latin typeface="Times New Roman" pitchFamily="18" charset="0"/>
          <a:ea typeface="华文新魏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rgbClr val="FF3300"/>
          </a:solidFill>
          <a:latin typeface="Times New Roman" pitchFamily="18" charset="0"/>
          <a:ea typeface="华文新魏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rgbClr val="FF3300"/>
          </a:solidFill>
          <a:latin typeface="Times New Roman" pitchFamily="18" charset="0"/>
          <a:ea typeface="华文新魏" pitchFamily="2" charset="-122"/>
        </a:defRPr>
      </a:lvl9pPr>
    </p:titleStyle>
    <p:bodyStyle>
      <a:lvl1pPr marL="342900" indent="-3429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tx1"/>
        </a:buClr>
        <a:buSzPct val="70000"/>
        <a:buFont typeface="Wingdings" pitchFamily="2" charset="2"/>
        <a:buChar char="l"/>
        <a:defRPr kumimoji="1" sz="3200" b="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742950" indent="-28575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tx1"/>
        </a:buClr>
        <a:buSzPct val="70000"/>
        <a:buFont typeface="Wingdings" pitchFamily="2" charset="2"/>
        <a:buChar char="Ø"/>
        <a:defRPr kumimoji="1" sz="2800" b="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marL="1143000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400" b="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marL="1600200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tx1"/>
        </a:buClr>
        <a:buSzPct val="70000"/>
        <a:buFont typeface="Wingdings" pitchFamily="2" charset="2"/>
        <a:buChar char="p"/>
        <a:defRPr kumimoji="1" sz="2000" b="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marL="2057400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rgbClr val="A50021"/>
        </a:buClr>
        <a:buFont typeface="Wingdings" pitchFamily="2" charset="2"/>
        <a:buChar char="Ø"/>
        <a:defRPr kumimoji="1" sz="2000" b="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2514600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rgbClr val="A50021"/>
        </a:buClr>
        <a:buFont typeface="Wingdings" pitchFamily="2" charset="2"/>
        <a:buChar char="Ø"/>
        <a:defRPr kumimoji="1" sz="2000" b="1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rgbClr val="A50021"/>
        </a:buClr>
        <a:buFont typeface="Wingdings" pitchFamily="2" charset="2"/>
        <a:buChar char="Ø"/>
        <a:defRPr kumimoji="1" sz="2000" b="1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rgbClr val="A50021"/>
        </a:buClr>
        <a:buFont typeface="Wingdings" pitchFamily="2" charset="2"/>
        <a:buChar char="Ø"/>
        <a:defRPr kumimoji="1" sz="2000" b="1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rgbClr val="A50021"/>
        </a:buClr>
        <a:buFont typeface="Wingdings" pitchFamily="2" charset="2"/>
        <a:buChar char="Ø"/>
        <a:defRPr kumimoji="1" sz="2000" b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>
            <a:extLst>
              <a:ext uri="{FF2B5EF4-FFF2-40B4-BE49-F238E27FC236}">
                <a16:creationId xmlns:a16="http://schemas.microsoft.com/office/drawing/2014/main" id="{FA336D9C-81A8-42C1-B208-CF8E20334C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4465320"/>
            <a:ext cx="8463280" cy="513080"/>
          </a:xfrm>
        </p:spPr>
        <p:txBody>
          <a:bodyPr/>
          <a:lstStyle/>
          <a:p>
            <a:r>
              <a:rPr lang="en-US" altLang="zh-CN" sz="1800" dirty="0" err="1"/>
              <a:t>Talmy</a:t>
            </a:r>
            <a:r>
              <a:rPr lang="en-US" altLang="zh-CN" sz="1800" dirty="0"/>
              <a:t>, Lexicalization Patterns: Semantic Structure in Lexical Forms (1985)</a:t>
            </a:r>
            <a:endParaRPr lang="zh-CN" altLang="en-US" sz="1800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39FCC9C3-D75E-487A-BF1B-BAF2332F7A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词汇编码模式</a:t>
            </a:r>
          </a:p>
        </p:txBody>
      </p:sp>
    </p:spTree>
    <p:extLst>
      <p:ext uri="{BB962C8B-B14F-4D97-AF65-F5344CB8AC3E}">
        <p14:creationId xmlns:p14="http://schemas.microsoft.com/office/powerpoint/2010/main" val="226203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A13371-934A-456E-99C3-F2A44A8D2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引言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D9CA489-2870-4D6A-87D2-6DF7982D8C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文章内容：考察语言的形式与意义的系统性的联系</a:t>
            </a:r>
            <a:endParaRPr lang="en-US" altLang="zh-CN" dirty="0"/>
          </a:p>
          <a:p>
            <a:r>
              <a:rPr lang="zh-CN" altLang="en-US" dirty="0"/>
              <a:t>方法</a:t>
            </a:r>
            <a:endParaRPr lang="en-US" altLang="zh-CN" dirty="0"/>
          </a:p>
          <a:p>
            <a:pPr lvl="1"/>
            <a:r>
              <a:rPr lang="en-US" altLang="zh-CN" dirty="0"/>
              <a:t>1.</a:t>
            </a:r>
            <a:r>
              <a:rPr lang="zh-CN" altLang="en-US" dirty="0"/>
              <a:t>找出语义元素（包括</a:t>
            </a:r>
            <a:r>
              <a:rPr lang="en-US" altLang="zh-CN" dirty="0"/>
              <a:t>Motion, Path, Figure, Ground</a:t>
            </a:r>
            <a:r>
              <a:rPr lang="zh-CN" altLang="en-US" dirty="0"/>
              <a:t>等等）</a:t>
            </a:r>
            <a:endParaRPr lang="en-US" altLang="zh-CN" dirty="0"/>
          </a:p>
          <a:p>
            <a:pPr lvl="1"/>
            <a:r>
              <a:rPr lang="en-US" altLang="zh-CN" dirty="0"/>
              <a:t>2.</a:t>
            </a:r>
            <a:r>
              <a:rPr lang="zh-CN" altLang="en-US" dirty="0"/>
              <a:t>找出语法元素（包括</a:t>
            </a:r>
            <a:r>
              <a:rPr lang="en-US" altLang="zh-CN" dirty="0"/>
              <a:t>verb, satellite</a:t>
            </a:r>
            <a:r>
              <a:rPr lang="zh-CN" altLang="en-US" dirty="0"/>
              <a:t>等等）</a:t>
            </a:r>
            <a:endParaRPr lang="en-US" altLang="zh-CN" dirty="0"/>
          </a:p>
          <a:p>
            <a:pPr lvl="1"/>
            <a:r>
              <a:rPr lang="en-US" altLang="zh-CN" dirty="0"/>
              <a:t>3.</a:t>
            </a:r>
            <a:r>
              <a:rPr lang="zh-CN" altLang="en-US" dirty="0"/>
              <a:t>考察特定的语义元素由什么语法元素来表达，得到语义元素和语法元素的对应关系</a:t>
            </a:r>
            <a:endParaRPr lang="en-US" altLang="zh-CN" dirty="0"/>
          </a:p>
          <a:p>
            <a:pPr lvl="1"/>
            <a:r>
              <a:rPr lang="en-US" altLang="zh-CN" dirty="0"/>
              <a:t>4.</a:t>
            </a:r>
            <a:r>
              <a:rPr lang="zh-CN" altLang="en-US" dirty="0"/>
              <a:t>考察不同语言，发现语义元素和语法元素之间的类型学上的模式或原则</a:t>
            </a:r>
            <a:endParaRPr lang="en-US" altLang="zh-CN" dirty="0"/>
          </a:p>
          <a:p>
            <a:r>
              <a:rPr lang="zh-CN" altLang="en-US" dirty="0"/>
              <a:t>研究对象：动词词根和卫星（</a:t>
            </a:r>
            <a:r>
              <a:rPr lang="en-US" altLang="zh-CN" dirty="0"/>
              <a:t>satellite</a:t>
            </a:r>
            <a:r>
              <a:rPr lang="zh-CN" altLang="en-US" dirty="0"/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1240087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99C44C-34BE-46C1-BB6D-7CAB1110D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引言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BC69E29-82B6-4230-82F5-105FC3A8E5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词汇编码（</a:t>
            </a:r>
            <a:r>
              <a:rPr lang="en-US" altLang="zh-CN" dirty="0"/>
              <a:t>lexicalization/incorporation/conflation</a:t>
            </a:r>
            <a:r>
              <a:rPr lang="zh-CN" altLang="en-US" dirty="0"/>
              <a:t>）</a:t>
            </a:r>
            <a:endParaRPr lang="en-US" altLang="zh-CN" dirty="0"/>
          </a:p>
          <a:p>
            <a:pPr lvl="1"/>
            <a:r>
              <a:rPr lang="zh-CN" altLang="en-US" dirty="0"/>
              <a:t>定义：一个</a:t>
            </a:r>
            <a:r>
              <a:rPr lang="en-US" altLang="zh-CN" dirty="0"/>
              <a:t>/</a:t>
            </a:r>
            <a:r>
              <a:rPr lang="zh-CN" altLang="en-US" dirty="0"/>
              <a:t>一组语义元素和一个语素形式之间存在的常规联系</a:t>
            </a:r>
            <a:endParaRPr lang="en-US" altLang="zh-CN" dirty="0"/>
          </a:p>
          <a:p>
            <a:pPr lvl="1"/>
            <a:r>
              <a:rPr lang="zh-CN" altLang="en-US" dirty="0"/>
              <a:t>例如</a:t>
            </a:r>
            <a:r>
              <a:rPr lang="en-US" altLang="zh-CN" dirty="0"/>
              <a:t>kill=make die</a:t>
            </a:r>
          </a:p>
          <a:p>
            <a:r>
              <a:rPr lang="zh-CN" altLang="en-US" dirty="0"/>
              <a:t>语素的用法（</a:t>
            </a:r>
            <a:r>
              <a:rPr lang="en-US" altLang="zh-CN" dirty="0"/>
              <a:t>usage)</a:t>
            </a:r>
          </a:p>
          <a:p>
            <a:pPr lvl="1"/>
            <a:r>
              <a:rPr lang="zh-CN" altLang="en-US" dirty="0"/>
              <a:t>定义：语素的一些特定的句法和语义性质</a:t>
            </a:r>
            <a:endParaRPr lang="en-US" altLang="zh-CN" dirty="0"/>
          </a:p>
          <a:p>
            <a:pPr lvl="1"/>
            <a:r>
              <a:rPr lang="zh-CN" altLang="en-US" dirty="0"/>
              <a:t>用以比较核心意义不同甚至是不同语言中的一些语素的共性</a:t>
            </a:r>
            <a:endParaRPr lang="en-US" altLang="zh-CN" dirty="0"/>
          </a:p>
          <a:p>
            <a:pPr lvl="1"/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0C6C56A-0405-481F-B598-84EA036503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5090143"/>
            <a:ext cx="3803845" cy="66043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644B18D-28AF-450A-8C6D-ACBECFABAC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1825" y="5074903"/>
            <a:ext cx="3829247" cy="749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572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728E92-B362-4D17-BB76-6C92EB1AF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引言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49BC30D-C630-4A7D-B30F-234C3E54E4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移动事件</a:t>
            </a:r>
            <a:r>
              <a:rPr lang="en-US" altLang="zh-CN" dirty="0"/>
              <a:t>(motion event)</a:t>
            </a:r>
            <a:r>
              <a:rPr lang="zh-CN" altLang="en-US" dirty="0"/>
              <a:t>概述</a:t>
            </a:r>
            <a:endParaRPr lang="en-US" altLang="zh-CN" dirty="0"/>
          </a:p>
          <a:p>
            <a:pPr lvl="1"/>
            <a:r>
              <a:rPr lang="zh-CN" altLang="en-US" dirty="0"/>
              <a:t>移动事件：包含位移或者连续静止状态的情形，包含四个语义元素</a:t>
            </a:r>
            <a:endParaRPr lang="en-US" altLang="zh-CN" dirty="0"/>
          </a:p>
          <a:p>
            <a:pPr lvl="2"/>
            <a:r>
              <a:rPr lang="zh-CN" altLang="en-US" dirty="0"/>
              <a:t>移动物</a:t>
            </a:r>
            <a:r>
              <a:rPr lang="en-US" altLang="zh-CN" dirty="0"/>
              <a:t>(Figure, F)</a:t>
            </a:r>
          </a:p>
          <a:p>
            <a:pPr lvl="2"/>
            <a:r>
              <a:rPr lang="zh-CN" altLang="en-US" dirty="0"/>
              <a:t>参照物</a:t>
            </a:r>
            <a:r>
              <a:rPr lang="en-US" altLang="zh-CN" dirty="0"/>
              <a:t>(Ground, G)</a:t>
            </a:r>
          </a:p>
          <a:p>
            <a:pPr lvl="2"/>
            <a:r>
              <a:rPr lang="zh-CN" altLang="en-US" dirty="0"/>
              <a:t>路径</a:t>
            </a:r>
            <a:r>
              <a:rPr lang="en-US" altLang="zh-CN" dirty="0"/>
              <a:t>(Path, P)</a:t>
            </a:r>
            <a:r>
              <a:rPr lang="zh-CN" altLang="en-US" dirty="0"/>
              <a:t>：</a:t>
            </a:r>
            <a:r>
              <a:rPr lang="en-US" altLang="zh-CN" dirty="0"/>
              <a:t>F</a:t>
            </a:r>
            <a:r>
              <a:rPr lang="zh-CN" altLang="en-US" dirty="0"/>
              <a:t>相对于</a:t>
            </a:r>
            <a:r>
              <a:rPr lang="en-US" altLang="zh-CN" dirty="0"/>
              <a:t>G</a:t>
            </a:r>
            <a:r>
              <a:rPr lang="zh-CN" altLang="en-US" dirty="0"/>
              <a:t>移动的路径或占据的位置</a:t>
            </a:r>
            <a:endParaRPr lang="en-US" altLang="zh-CN" dirty="0"/>
          </a:p>
          <a:p>
            <a:pPr lvl="2"/>
            <a:r>
              <a:rPr lang="zh-CN" altLang="en-US" dirty="0"/>
              <a:t>动态</a:t>
            </a:r>
            <a:r>
              <a:rPr lang="en-US" altLang="zh-CN" dirty="0"/>
              <a:t>(Motion, M)</a:t>
            </a:r>
            <a:r>
              <a:rPr lang="zh-CN" altLang="en-US" dirty="0"/>
              <a:t>：静</a:t>
            </a:r>
            <a:r>
              <a:rPr lang="en-US" altLang="zh-CN" dirty="0"/>
              <a:t>(BE)</a:t>
            </a:r>
            <a:r>
              <a:rPr lang="zh-CN" altLang="en-US" dirty="0"/>
              <a:t>或动</a:t>
            </a:r>
            <a:r>
              <a:rPr lang="en-US" altLang="zh-CN" dirty="0"/>
              <a:t>(MOVE)</a:t>
            </a:r>
          </a:p>
          <a:p>
            <a:pPr lvl="1"/>
            <a:r>
              <a:rPr lang="zh-CN" altLang="en-US" dirty="0"/>
              <a:t>外部语义元素：共同事件</a:t>
            </a:r>
            <a:r>
              <a:rPr lang="en-US" altLang="zh-CN" dirty="0"/>
              <a:t>(Co-event)</a:t>
            </a:r>
          </a:p>
          <a:p>
            <a:pPr lvl="2"/>
            <a:r>
              <a:rPr lang="zh-CN" altLang="en-US" dirty="0"/>
              <a:t>常为方式</a:t>
            </a:r>
            <a:r>
              <a:rPr lang="en-US" altLang="zh-CN" dirty="0"/>
              <a:t>(Manner)</a:t>
            </a:r>
            <a:r>
              <a:rPr lang="zh-CN" altLang="en-US" dirty="0"/>
              <a:t>或原因</a:t>
            </a:r>
            <a:r>
              <a:rPr lang="en-US" altLang="zh-CN" dirty="0"/>
              <a:t>(Cause)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903998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4CA9F64-9D33-43C0-B1AC-37BCF3C37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引言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58E0AE1-640A-435C-B762-ABC929C5E1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移动事件</a:t>
            </a:r>
            <a:r>
              <a:rPr lang="en-US" altLang="zh-CN" dirty="0"/>
              <a:t>(motion event)</a:t>
            </a:r>
            <a:r>
              <a:rPr lang="zh-CN" altLang="en-US" dirty="0"/>
              <a:t>概述</a:t>
            </a:r>
            <a:endParaRPr lang="en-US" altLang="zh-CN" dirty="0"/>
          </a:p>
          <a:p>
            <a:pPr lvl="1"/>
            <a:r>
              <a:rPr lang="en-US" altLang="zh-CN" i="1" dirty="0"/>
              <a:t>The pencil rolled off the table.</a:t>
            </a:r>
          </a:p>
          <a:p>
            <a:pPr lvl="1"/>
            <a:r>
              <a:rPr lang="en-US" altLang="zh-CN" dirty="0"/>
              <a:t>F: the pencil</a:t>
            </a:r>
          </a:p>
          <a:p>
            <a:pPr lvl="1"/>
            <a:r>
              <a:rPr lang="en-US" altLang="zh-CN" dirty="0"/>
              <a:t>G: the table</a:t>
            </a:r>
          </a:p>
          <a:p>
            <a:pPr lvl="1"/>
            <a:r>
              <a:rPr lang="en-US" altLang="zh-CN" dirty="0"/>
              <a:t>P: off</a:t>
            </a:r>
          </a:p>
          <a:p>
            <a:pPr lvl="1"/>
            <a:r>
              <a:rPr lang="en-US" altLang="zh-CN" dirty="0"/>
              <a:t>M: MOVE</a:t>
            </a:r>
          </a:p>
          <a:p>
            <a:pPr lvl="1"/>
            <a:r>
              <a:rPr lang="en-US" altLang="zh-CN" dirty="0"/>
              <a:t>Manner:</a:t>
            </a:r>
            <a:r>
              <a:rPr lang="zh-CN" altLang="en-US" dirty="0"/>
              <a:t> </a:t>
            </a:r>
            <a:r>
              <a:rPr lang="en-US" altLang="zh-CN" dirty="0"/>
              <a:t>roll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951415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3A6776-B39E-4336-944A-69356284A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动词的编码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3FD6614-7444-49AD-99CB-C0E9696581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移动事件</a:t>
            </a:r>
            <a:r>
              <a:rPr lang="en-US" altLang="zh-CN" dirty="0"/>
              <a:t>(motion event)</a:t>
            </a:r>
            <a:r>
              <a:rPr lang="zh-CN" altLang="en-US" dirty="0"/>
              <a:t>概述</a:t>
            </a:r>
            <a:endParaRPr lang="en-US" altLang="zh-CN" dirty="0"/>
          </a:p>
          <a:p>
            <a:pPr lvl="1"/>
            <a:r>
              <a:rPr lang="zh-CN" altLang="en-US" dirty="0"/>
              <a:t>考察对象：动词词根</a:t>
            </a:r>
            <a:endParaRPr lang="en-US" altLang="zh-CN" dirty="0"/>
          </a:p>
          <a:p>
            <a:pPr lvl="1"/>
            <a:r>
              <a:rPr lang="zh-CN" altLang="en-US" dirty="0"/>
              <a:t>三种典型的动词编码类型</a:t>
            </a:r>
            <a:endParaRPr lang="en-US" altLang="zh-CN" dirty="0"/>
          </a:p>
          <a:p>
            <a:pPr lvl="2"/>
            <a:r>
              <a:rPr lang="en-US" altLang="zh-CN" dirty="0" err="1"/>
              <a:t>Motion+Co-event</a:t>
            </a:r>
            <a:endParaRPr lang="en-US" altLang="zh-CN" dirty="0"/>
          </a:p>
          <a:p>
            <a:pPr lvl="2"/>
            <a:r>
              <a:rPr lang="en-US" altLang="zh-CN" dirty="0" err="1"/>
              <a:t>Motion+Path</a:t>
            </a:r>
            <a:endParaRPr lang="en-US" altLang="zh-CN" dirty="0"/>
          </a:p>
          <a:p>
            <a:pPr lvl="2"/>
            <a:r>
              <a:rPr lang="en-US" altLang="zh-CN" dirty="0" err="1"/>
              <a:t>Motion+Figure</a:t>
            </a:r>
            <a:endParaRPr lang="en-US" altLang="zh-CN" dirty="0"/>
          </a:p>
          <a:p>
            <a:pPr lvl="1"/>
            <a:r>
              <a:rPr lang="zh-CN" altLang="en-US" dirty="0"/>
              <a:t>典型：口语使用的（</a:t>
            </a:r>
            <a:r>
              <a:rPr lang="en-US" altLang="zh-CN" dirty="0"/>
              <a:t>colloquial</a:t>
            </a:r>
            <a:r>
              <a:rPr lang="zh-CN" altLang="en-US" dirty="0"/>
              <a:t>），常用的（</a:t>
            </a:r>
            <a:r>
              <a:rPr lang="en-US" altLang="zh-CN" dirty="0"/>
              <a:t>frequent</a:t>
            </a:r>
            <a:r>
              <a:rPr lang="zh-CN" altLang="en-US" dirty="0"/>
              <a:t>），普遍的（</a:t>
            </a:r>
            <a:r>
              <a:rPr lang="en-US" altLang="zh-CN" dirty="0"/>
              <a:t>pervasive</a:t>
            </a:r>
            <a:r>
              <a:rPr lang="zh-CN" altLang="en-US" dirty="0"/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35730689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896522-26DF-40F2-A85F-1AE02939A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引言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29541D2-17F8-4A2D-80F1-DF9B6AF55A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类型</a:t>
            </a:r>
            <a:r>
              <a:rPr lang="en-US" altLang="zh-CN" dirty="0"/>
              <a:t>1</a:t>
            </a:r>
            <a:r>
              <a:rPr lang="zh-CN" altLang="en-US" dirty="0"/>
              <a:t>：</a:t>
            </a:r>
            <a:r>
              <a:rPr lang="en-US" altLang="zh-CN" dirty="0" err="1"/>
              <a:t>Motion+Co-event</a:t>
            </a:r>
            <a:endParaRPr lang="en-US" altLang="zh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DCDC394-A7B3-4BFA-9653-1EDF2A1CF4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970" y="1721786"/>
            <a:ext cx="8451390" cy="3652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448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E0CE9B-9F35-4106-9342-D5D3A791B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动词的编码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B101ABA-8365-492F-BB47-9B09408F85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类型</a:t>
            </a:r>
            <a:r>
              <a:rPr lang="en-US" altLang="zh-CN" dirty="0"/>
              <a:t>1</a:t>
            </a:r>
            <a:r>
              <a:rPr lang="zh-CN" altLang="en-US" dirty="0"/>
              <a:t>：</a:t>
            </a:r>
            <a:r>
              <a:rPr lang="en-US" altLang="zh-CN" dirty="0" err="1"/>
              <a:t>Motion+Co-event</a:t>
            </a:r>
            <a:endParaRPr lang="en-US" altLang="zh-CN" dirty="0"/>
          </a:p>
          <a:p>
            <a:pPr lvl="1"/>
            <a:r>
              <a:rPr lang="en-US" altLang="zh-CN" dirty="0" err="1"/>
              <a:t>BE+Manner</a:t>
            </a:r>
            <a:endParaRPr lang="en-US" altLang="zh-CN" dirty="0"/>
          </a:p>
          <a:p>
            <a:pPr lvl="2"/>
            <a:r>
              <a:rPr lang="en-US" altLang="zh-CN" i="1" dirty="0"/>
              <a:t>The lamp lay on the table.</a:t>
            </a:r>
          </a:p>
          <a:p>
            <a:pPr lvl="1"/>
            <a:r>
              <a:rPr lang="en-US" altLang="zh-CN" dirty="0" err="1"/>
              <a:t>MOVE+Manner</a:t>
            </a:r>
            <a:endParaRPr lang="en-US" altLang="zh-CN" dirty="0"/>
          </a:p>
          <a:p>
            <a:pPr lvl="2"/>
            <a:r>
              <a:rPr lang="en-US" altLang="zh-CN" i="1" dirty="0"/>
              <a:t>The rock rolled down the hill. </a:t>
            </a:r>
            <a:r>
              <a:rPr lang="en-US" altLang="zh-CN" dirty="0"/>
              <a:t>(non-agentive)</a:t>
            </a:r>
          </a:p>
          <a:p>
            <a:pPr lvl="2"/>
            <a:r>
              <a:rPr lang="en-US" altLang="zh-CN" i="1" dirty="0"/>
              <a:t>I rolled the keg into the storeroom. </a:t>
            </a:r>
            <a:r>
              <a:rPr lang="en-US" altLang="zh-CN" dirty="0"/>
              <a:t>(agentive)</a:t>
            </a:r>
          </a:p>
          <a:p>
            <a:pPr lvl="2"/>
            <a:r>
              <a:rPr lang="en-US" altLang="zh-CN" i="1" dirty="0"/>
              <a:t>I jumped down the stairs. </a:t>
            </a:r>
            <a:r>
              <a:rPr lang="en-US" altLang="zh-CN" dirty="0"/>
              <a:t>(self-agentive)</a:t>
            </a:r>
          </a:p>
          <a:p>
            <a:pPr lvl="1"/>
            <a:r>
              <a:rPr lang="en-US" altLang="zh-CN" dirty="0" err="1"/>
              <a:t>MOVE+Cause</a:t>
            </a:r>
            <a:endParaRPr lang="en-US" altLang="zh-CN" dirty="0"/>
          </a:p>
          <a:p>
            <a:pPr lvl="2"/>
            <a:r>
              <a:rPr lang="en-US" altLang="zh-CN" i="1" dirty="0"/>
              <a:t>The napkin blew off the table. </a:t>
            </a:r>
            <a:r>
              <a:rPr lang="en-US" altLang="zh-CN" dirty="0"/>
              <a:t>(non-agentive)</a:t>
            </a:r>
          </a:p>
          <a:p>
            <a:pPr lvl="2"/>
            <a:r>
              <a:rPr lang="en-US" altLang="zh-CN" i="1" dirty="0"/>
              <a:t>I pushed the keg into the storeroom.</a:t>
            </a:r>
            <a:r>
              <a:rPr lang="en-US" altLang="zh-CN" dirty="0"/>
              <a:t> (agentive)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170374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B307252-5935-442B-8B1B-D8187A9F2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动词的编码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5669CD2-EBCA-4E93-A874-567AA68355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类型</a:t>
            </a:r>
            <a:r>
              <a:rPr lang="en-US" altLang="zh-CN" dirty="0"/>
              <a:t>1</a:t>
            </a:r>
            <a:r>
              <a:rPr lang="zh-CN" altLang="en-US" dirty="0"/>
              <a:t>：</a:t>
            </a:r>
            <a:r>
              <a:rPr lang="en-US" altLang="zh-CN" dirty="0" err="1"/>
              <a:t>Motion+Co-event</a:t>
            </a:r>
            <a:endParaRPr lang="en-US" altLang="zh-CN" dirty="0"/>
          </a:p>
          <a:p>
            <a:pPr lvl="1"/>
            <a:r>
              <a:rPr lang="zh-CN" altLang="en-US" dirty="0"/>
              <a:t>有两种用法的动词</a:t>
            </a:r>
            <a:endParaRPr lang="en-US" altLang="zh-CN" dirty="0"/>
          </a:p>
          <a:p>
            <a:pPr lvl="2"/>
            <a:r>
              <a:rPr lang="en-US" altLang="zh-CN" i="1" dirty="0"/>
              <a:t>The craft floated</a:t>
            </a:r>
            <a:r>
              <a:rPr lang="en-US" altLang="zh-CN" i="1" baseline="-25000" dirty="0"/>
              <a:t>1</a:t>
            </a:r>
            <a:r>
              <a:rPr lang="en-US" altLang="zh-CN" i="1" dirty="0"/>
              <a:t> on a cushion of air.</a:t>
            </a:r>
          </a:p>
          <a:p>
            <a:pPr lvl="2"/>
            <a:r>
              <a:rPr lang="en-US" altLang="zh-CN" i="1" dirty="0"/>
              <a:t>The craft floated</a:t>
            </a:r>
            <a:r>
              <a:rPr lang="en-US" altLang="zh-CN" i="1" baseline="-25000" dirty="0"/>
              <a:t>2</a:t>
            </a:r>
            <a:r>
              <a:rPr lang="en-US" altLang="zh-CN" i="1" dirty="0"/>
              <a:t> into a hangar on a cushion of air.</a:t>
            </a:r>
          </a:p>
          <a:p>
            <a:pPr lvl="2"/>
            <a:r>
              <a:rPr lang="en-US" altLang="zh-CN" i="1" dirty="0"/>
              <a:t>I kicked</a:t>
            </a:r>
            <a:r>
              <a:rPr lang="en-US" altLang="zh-CN" i="1" baseline="-25000" dirty="0"/>
              <a:t>1</a:t>
            </a:r>
            <a:r>
              <a:rPr lang="en-US" altLang="zh-CN" i="1" dirty="0"/>
              <a:t> the wall with my left foot.</a:t>
            </a:r>
          </a:p>
          <a:p>
            <a:pPr lvl="2"/>
            <a:r>
              <a:rPr lang="en-US" altLang="zh-CN" i="1" dirty="0"/>
              <a:t>I kicked</a:t>
            </a:r>
            <a:r>
              <a:rPr lang="en-US" altLang="zh-CN" i="1" baseline="-25000" dirty="0"/>
              <a:t>2</a:t>
            </a:r>
            <a:r>
              <a:rPr lang="en-US" altLang="zh-CN" i="1" dirty="0"/>
              <a:t> the ball across the field with my left foot.</a:t>
            </a:r>
          </a:p>
          <a:p>
            <a:pPr lvl="1"/>
            <a:r>
              <a:rPr lang="zh-CN" altLang="en-US" dirty="0"/>
              <a:t>只有一种用法的动词</a:t>
            </a:r>
            <a:endParaRPr lang="en-US" altLang="zh-CN" dirty="0"/>
          </a:p>
          <a:p>
            <a:pPr lvl="2"/>
            <a:r>
              <a:rPr lang="en-US" altLang="zh-CN" i="1" dirty="0"/>
              <a:t>*The pen lay quickly down along the incline.</a:t>
            </a:r>
          </a:p>
          <a:p>
            <a:pPr lvl="2"/>
            <a:r>
              <a:rPr lang="en-US" altLang="zh-CN" i="1" dirty="0"/>
              <a:t>*The canoe drifted on the spot of the lake for an hour.</a:t>
            </a:r>
          </a:p>
          <a:p>
            <a:pPr lvl="2"/>
            <a:r>
              <a:rPr lang="en-US" altLang="zh-CN" i="1" dirty="0"/>
              <a:t>*I swung the ball across the field with my left hand.</a:t>
            </a:r>
          </a:p>
          <a:p>
            <a:pPr lvl="2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790087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B6ABE8-2359-4AEC-9CA4-680C95489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动词的编码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2A5A701-6C4F-45BC-A776-526FEB9064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类型</a:t>
            </a:r>
            <a:r>
              <a:rPr lang="en-US" altLang="zh-CN" dirty="0"/>
              <a:t>1</a:t>
            </a:r>
            <a:r>
              <a:rPr lang="zh-CN" altLang="en-US" dirty="0"/>
              <a:t>：</a:t>
            </a:r>
            <a:r>
              <a:rPr lang="en-US" altLang="zh-CN" dirty="0" err="1"/>
              <a:t>Motion+Co-event</a:t>
            </a:r>
            <a:endParaRPr lang="en-US" altLang="zh-CN" dirty="0"/>
          </a:p>
          <a:p>
            <a:pPr lvl="1"/>
            <a:r>
              <a:rPr lang="zh-CN" altLang="en-US" dirty="0"/>
              <a:t>这种类型的推广（</a:t>
            </a:r>
            <a:r>
              <a:rPr lang="en-US" altLang="zh-CN" dirty="0"/>
              <a:t>extension</a:t>
            </a:r>
            <a:r>
              <a:rPr lang="zh-CN" altLang="en-US" dirty="0"/>
              <a:t>）</a:t>
            </a:r>
            <a:endParaRPr lang="en-US" altLang="zh-CN" dirty="0"/>
          </a:p>
          <a:p>
            <a:pPr lvl="2"/>
            <a:r>
              <a:rPr lang="en-US" altLang="zh-CN" dirty="0"/>
              <a:t>Deep morpheme</a:t>
            </a:r>
            <a:r>
              <a:rPr lang="zh-CN" altLang="en-US" dirty="0"/>
              <a:t>：最基础、最普遍的语义单位</a:t>
            </a:r>
            <a:endParaRPr lang="en-US" altLang="zh-CN" dirty="0"/>
          </a:p>
          <a:p>
            <a:pPr lvl="3"/>
            <a:r>
              <a:rPr lang="zh-CN" altLang="en-US" dirty="0"/>
              <a:t>如</a:t>
            </a:r>
            <a:r>
              <a:rPr lang="en-US" altLang="zh-CN" dirty="0"/>
              <a:t>BE, MOVE</a:t>
            </a:r>
          </a:p>
          <a:p>
            <a:pPr lvl="2"/>
            <a:r>
              <a:rPr lang="en-US" altLang="zh-CN" dirty="0"/>
              <a:t>Mid-level morpheme</a:t>
            </a:r>
            <a:r>
              <a:rPr lang="zh-CN" altLang="en-US" dirty="0"/>
              <a:t>：由</a:t>
            </a:r>
            <a:r>
              <a:rPr lang="en-US" altLang="zh-CN" dirty="0"/>
              <a:t>deep morpheme</a:t>
            </a:r>
            <a:r>
              <a:rPr lang="zh-CN" altLang="en-US" dirty="0"/>
              <a:t>和其他语义元素组合成的语义元素，在很多语言中都存在</a:t>
            </a:r>
            <a:endParaRPr lang="en-US" altLang="zh-CN" dirty="0"/>
          </a:p>
          <a:p>
            <a:pPr lvl="3"/>
            <a:r>
              <a:rPr lang="zh-CN" altLang="en-US" dirty="0"/>
              <a:t>如</a:t>
            </a:r>
            <a:r>
              <a:rPr lang="en-US" altLang="zh-CN" dirty="0"/>
              <a:t>PUT=Agent</a:t>
            </a:r>
            <a:r>
              <a:rPr lang="zh-CN" altLang="en-US" dirty="0"/>
              <a:t>通过身体部分的动作（但不是全身移动）来</a:t>
            </a:r>
            <a:r>
              <a:rPr lang="en-US" altLang="zh-CN" dirty="0"/>
              <a:t>MOVE</a:t>
            </a:r>
            <a:r>
              <a:rPr lang="zh-CN" altLang="en-US" dirty="0"/>
              <a:t>一个物体；</a:t>
            </a:r>
            <a:r>
              <a:rPr lang="en-US" altLang="zh-CN" dirty="0"/>
              <a:t>put, take, pick, move</a:t>
            </a:r>
            <a:r>
              <a:rPr lang="zh-CN" altLang="en-US" dirty="0"/>
              <a:t>都有这一语义元素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2210191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7950F2-41BD-4F09-AD13-78E06FAD1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动词的编码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988C91D-2C60-42C4-8B65-3010524892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类型</a:t>
            </a:r>
            <a:r>
              <a:rPr lang="en-US" altLang="zh-CN" dirty="0"/>
              <a:t>1</a:t>
            </a:r>
            <a:r>
              <a:rPr lang="zh-CN" altLang="en-US" dirty="0"/>
              <a:t>：</a:t>
            </a:r>
            <a:r>
              <a:rPr lang="en-US" altLang="zh-CN" dirty="0" err="1"/>
              <a:t>Motion+Co-event</a:t>
            </a:r>
            <a:endParaRPr lang="en-US" altLang="zh-CN" dirty="0"/>
          </a:p>
          <a:p>
            <a:pPr lvl="1"/>
            <a:r>
              <a:rPr lang="zh-CN" altLang="en-US" dirty="0"/>
              <a:t>推广</a:t>
            </a:r>
            <a:r>
              <a:rPr lang="en-US" altLang="zh-CN" dirty="0"/>
              <a:t>1</a:t>
            </a:r>
            <a:r>
              <a:rPr lang="zh-CN" altLang="en-US" dirty="0"/>
              <a:t>：</a:t>
            </a:r>
            <a:r>
              <a:rPr lang="en-US" altLang="zh-CN" dirty="0"/>
              <a:t>Motion</a:t>
            </a:r>
            <a:r>
              <a:rPr lang="zh-CN" altLang="en-US" dirty="0"/>
              <a:t>推广到基于</a:t>
            </a:r>
            <a:r>
              <a:rPr lang="en-US" altLang="zh-CN" dirty="0"/>
              <a:t>Motion</a:t>
            </a:r>
            <a:r>
              <a:rPr lang="zh-CN" altLang="en-US" dirty="0"/>
              <a:t>的</a:t>
            </a:r>
            <a:r>
              <a:rPr lang="en-US" altLang="zh-CN" dirty="0"/>
              <a:t>Mid-level verb</a:t>
            </a:r>
          </a:p>
          <a:p>
            <a:pPr lvl="2"/>
            <a:r>
              <a:rPr lang="en-US" altLang="zh-CN" dirty="0"/>
              <a:t>COVER=F BE all over G</a:t>
            </a:r>
          </a:p>
          <a:p>
            <a:pPr lvl="3"/>
            <a:r>
              <a:rPr lang="en-US" altLang="zh-CN" i="1" dirty="0"/>
              <a:t>Paint dotted the rug.</a:t>
            </a:r>
          </a:p>
          <a:p>
            <a:pPr lvl="2"/>
            <a:r>
              <a:rPr lang="en-US" altLang="zh-CN" dirty="0"/>
              <a:t>GIVE=A1(Agent1) MOVE F into the GRASP of A2(Agent2)</a:t>
            </a:r>
          </a:p>
          <a:p>
            <a:pPr lvl="3"/>
            <a:r>
              <a:rPr lang="en-US" altLang="zh-CN" i="1" dirty="0"/>
              <a:t>I slid him another beer.</a:t>
            </a:r>
          </a:p>
          <a:p>
            <a:pPr lvl="2"/>
            <a:r>
              <a:rPr lang="en-US" altLang="zh-CN" dirty="0"/>
              <a:t>PUT=A </a:t>
            </a:r>
            <a:r>
              <a:rPr lang="en-US" altLang="zh-CN" dirty="0" err="1"/>
              <a:t>controlledly</a:t>
            </a:r>
            <a:r>
              <a:rPr lang="en-US" altLang="zh-CN" dirty="0"/>
              <a:t> MOVE F by limb motion but without body translocation</a:t>
            </a:r>
          </a:p>
          <a:p>
            <a:pPr lvl="3"/>
            <a:r>
              <a:rPr lang="en-US" altLang="zh-CN" i="1" dirty="0"/>
              <a:t>I forked the hay down off the truck.</a:t>
            </a:r>
          </a:p>
        </p:txBody>
      </p:sp>
    </p:spTree>
    <p:extLst>
      <p:ext uri="{BB962C8B-B14F-4D97-AF65-F5344CB8AC3E}">
        <p14:creationId xmlns:p14="http://schemas.microsoft.com/office/powerpoint/2010/main" val="23021469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BBA1767-2989-403A-B946-42F0D3F63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动词的编码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D5A2159-B23B-4E24-9DDE-5729AA744D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类型</a:t>
            </a:r>
            <a:r>
              <a:rPr lang="en-US" altLang="zh-CN" dirty="0"/>
              <a:t>1</a:t>
            </a:r>
            <a:r>
              <a:rPr lang="zh-CN" altLang="en-US" dirty="0"/>
              <a:t>：</a:t>
            </a:r>
            <a:r>
              <a:rPr lang="en-US" altLang="zh-CN" dirty="0" err="1"/>
              <a:t>Motion+Co-event</a:t>
            </a:r>
            <a:endParaRPr lang="en-US" altLang="zh-CN" dirty="0"/>
          </a:p>
          <a:p>
            <a:pPr lvl="1"/>
            <a:r>
              <a:rPr lang="zh-CN" altLang="en-US" dirty="0"/>
              <a:t>推广</a:t>
            </a:r>
            <a:r>
              <a:rPr lang="en-US" altLang="zh-CN" dirty="0"/>
              <a:t>2</a:t>
            </a:r>
            <a:r>
              <a:rPr lang="zh-CN" altLang="en-US" dirty="0"/>
              <a:t>：</a:t>
            </a:r>
            <a:r>
              <a:rPr lang="en-US" altLang="zh-CN" dirty="0"/>
              <a:t>Motion</a:t>
            </a:r>
            <a:r>
              <a:rPr lang="zh-CN" altLang="en-US" dirty="0"/>
              <a:t>推广到</a:t>
            </a:r>
            <a:r>
              <a:rPr lang="en-US" altLang="zh-CN" dirty="0"/>
              <a:t>MOVE</a:t>
            </a:r>
            <a:r>
              <a:rPr lang="zh-CN" altLang="en-US" dirty="0"/>
              <a:t>和</a:t>
            </a:r>
            <a:r>
              <a:rPr lang="en-US" altLang="zh-CN" dirty="0"/>
              <a:t>matrix verb</a:t>
            </a:r>
            <a:r>
              <a:rPr lang="zh-CN" altLang="en-US" dirty="0"/>
              <a:t>的组合</a:t>
            </a:r>
            <a:endParaRPr lang="en-US" altLang="zh-CN" dirty="0"/>
          </a:p>
          <a:p>
            <a:pPr lvl="2"/>
            <a:r>
              <a:rPr lang="en-US" altLang="zh-CN" dirty="0"/>
              <a:t>GO=A MOVE himself=F</a:t>
            </a:r>
          </a:p>
          <a:p>
            <a:pPr lvl="3"/>
            <a:r>
              <a:rPr lang="en-US" altLang="zh-CN" i="1" dirty="0"/>
              <a:t>The child hopped down the hallway.</a:t>
            </a:r>
          </a:p>
          <a:p>
            <a:pPr lvl="2"/>
            <a:r>
              <a:rPr lang="en-US" altLang="zh-CN" dirty="0"/>
              <a:t>GET=A1 INDUCE A2 to GO</a:t>
            </a:r>
          </a:p>
          <a:p>
            <a:pPr lvl="3"/>
            <a:r>
              <a:rPr lang="en-US" altLang="zh-CN" i="1" dirty="0"/>
              <a:t>I prodded the cattle into the pen.</a:t>
            </a:r>
          </a:p>
          <a:p>
            <a:pPr lvl="2"/>
            <a:r>
              <a:rPr lang="en-US" altLang="zh-CN" dirty="0"/>
              <a:t>URGE=A1</a:t>
            </a:r>
            <a:r>
              <a:rPr lang="zh-CN" altLang="en-US" dirty="0"/>
              <a:t> </a:t>
            </a:r>
            <a:r>
              <a:rPr lang="en-US" altLang="zh-CN" dirty="0"/>
              <a:t>AIM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GET</a:t>
            </a:r>
            <a:r>
              <a:rPr lang="zh-CN" altLang="en-US" dirty="0"/>
              <a:t> </a:t>
            </a:r>
            <a:r>
              <a:rPr lang="en-US" altLang="zh-CN" dirty="0"/>
              <a:t>A2 to GO</a:t>
            </a:r>
          </a:p>
          <a:p>
            <a:pPr lvl="3"/>
            <a:r>
              <a:rPr lang="en-US" altLang="zh-CN" i="1" dirty="0"/>
              <a:t>I waved her away from the building.</a:t>
            </a:r>
            <a:endParaRPr lang="zh-CN" altLang="en-US" i="1" dirty="0"/>
          </a:p>
        </p:txBody>
      </p:sp>
    </p:spTree>
    <p:extLst>
      <p:ext uri="{BB962C8B-B14F-4D97-AF65-F5344CB8AC3E}">
        <p14:creationId xmlns:p14="http://schemas.microsoft.com/office/powerpoint/2010/main" val="25210930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A32BCFC-F92A-48AA-A753-55268768F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动词的编码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B302369-3DA8-4AE2-887F-EA3F3714CF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类型</a:t>
            </a:r>
            <a:r>
              <a:rPr lang="en-US" altLang="zh-CN" dirty="0"/>
              <a:t>1</a:t>
            </a:r>
            <a:r>
              <a:rPr lang="zh-CN" altLang="en-US" dirty="0"/>
              <a:t>：</a:t>
            </a:r>
            <a:r>
              <a:rPr lang="en-US" altLang="zh-CN" dirty="0" err="1"/>
              <a:t>Motion+Co-event</a:t>
            </a:r>
            <a:endParaRPr lang="en-US" altLang="zh-CN" dirty="0"/>
          </a:p>
          <a:p>
            <a:pPr lvl="1"/>
            <a:r>
              <a:rPr lang="zh-CN" altLang="en-US" dirty="0"/>
              <a:t>推广</a:t>
            </a:r>
            <a:r>
              <a:rPr lang="en-US" altLang="zh-CN" dirty="0"/>
              <a:t>3</a:t>
            </a:r>
            <a:r>
              <a:rPr lang="zh-CN" altLang="en-US" dirty="0"/>
              <a:t>：</a:t>
            </a:r>
            <a:r>
              <a:rPr lang="en-US" altLang="zh-CN" dirty="0"/>
              <a:t>Motion</a:t>
            </a:r>
            <a:r>
              <a:rPr lang="zh-CN" altLang="en-US" dirty="0"/>
              <a:t>推广到隐喻的</a:t>
            </a:r>
            <a:r>
              <a:rPr lang="en-US" altLang="zh-CN" dirty="0"/>
              <a:t>MOVE</a:t>
            </a:r>
          </a:p>
          <a:p>
            <a:pPr lvl="2"/>
            <a:r>
              <a:rPr lang="en-US" altLang="zh-CN" dirty="0"/>
              <a:t>Change state</a:t>
            </a:r>
          </a:p>
          <a:p>
            <a:pPr lvl="3"/>
            <a:r>
              <a:rPr lang="en-US" altLang="zh-CN" i="1" dirty="0"/>
              <a:t>He choked to death on a bone.</a:t>
            </a:r>
          </a:p>
          <a:p>
            <a:pPr lvl="3"/>
            <a:r>
              <a:rPr lang="en-US" altLang="zh-CN" i="1" dirty="0"/>
              <a:t>I choked him to death.</a:t>
            </a:r>
          </a:p>
          <a:p>
            <a:pPr lvl="2"/>
            <a:r>
              <a:rPr lang="en-US" altLang="zh-CN" dirty="0"/>
              <a:t>BECOME</a:t>
            </a:r>
          </a:p>
          <a:p>
            <a:pPr lvl="3"/>
            <a:r>
              <a:rPr lang="en-US" altLang="zh-CN" i="1" dirty="0"/>
              <a:t>The shirt flapped dry in the wind.</a:t>
            </a:r>
          </a:p>
          <a:p>
            <a:pPr lvl="3"/>
            <a:r>
              <a:rPr lang="en-US" altLang="zh-CN" i="1" dirty="0"/>
              <a:t>I painted the fence blue.</a:t>
            </a:r>
          </a:p>
          <a:p>
            <a:pPr lvl="2"/>
            <a:r>
              <a:rPr lang="en-US" altLang="zh-CN" dirty="0"/>
              <a:t>FORM</a:t>
            </a:r>
          </a:p>
          <a:p>
            <a:pPr lvl="3"/>
            <a:r>
              <a:rPr lang="en-US" altLang="zh-CN" i="1" dirty="0"/>
              <a:t>A hole burned in the table from the cigarette.</a:t>
            </a:r>
          </a:p>
          <a:p>
            <a:pPr lvl="3"/>
            <a:r>
              <a:rPr lang="en-US" altLang="zh-CN" i="1" dirty="0"/>
              <a:t>I baked a cake out of fresh ingredients.</a:t>
            </a:r>
            <a:endParaRPr lang="zh-CN" altLang="en-US" i="1" dirty="0"/>
          </a:p>
        </p:txBody>
      </p:sp>
    </p:spTree>
    <p:extLst>
      <p:ext uri="{BB962C8B-B14F-4D97-AF65-F5344CB8AC3E}">
        <p14:creationId xmlns:p14="http://schemas.microsoft.com/office/powerpoint/2010/main" val="7720920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2EEF0C-1FDD-4788-B46A-D98C150A2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动词的编码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561C5AD-776C-492A-B418-1650FB35A7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类型</a:t>
            </a:r>
            <a:r>
              <a:rPr lang="en-US" altLang="zh-CN" dirty="0"/>
              <a:t>1</a:t>
            </a:r>
            <a:r>
              <a:rPr lang="zh-CN" altLang="en-US" dirty="0"/>
              <a:t>：</a:t>
            </a:r>
            <a:r>
              <a:rPr lang="en-US" altLang="zh-CN" dirty="0" err="1"/>
              <a:t>Motion+Co-event</a:t>
            </a:r>
            <a:endParaRPr lang="en-US" altLang="zh-CN" dirty="0"/>
          </a:p>
          <a:p>
            <a:pPr lvl="1"/>
            <a:r>
              <a:rPr lang="zh-CN" altLang="en-US" dirty="0"/>
              <a:t>推广</a:t>
            </a:r>
            <a:r>
              <a:rPr lang="en-US" altLang="zh-CN" dirty="0"/>
              <a:t>4</a:t>
            </a:r>
            <a:r>
              <a:rPr lang="zh-CN" altLang="en-US" dirty="0"/>
              <a:t>：</a:t>
            </a:r>
            <a:r>
              <a:rPr lang="en-US" altLang="zh-CN" dirty="0"/>
              <a:t>Co-event</a:t>
            </a:r>
            <a:r>
              <a:rPr lang="zh-CN" altLang="en-US" dirty="0"/>
              <a:t>从方式和原因推广到更多类型</a:t>
            </a:r>
            <a:endParaRPr lang="en-US" altLang="zh-CN" dirty="0"/>
          </a:p>
          <a:p>
            <a:pPr lvl="2"/>
            <a:r>
              <a:rPr lang="en-US" altLang="zh-CN" dirty="0" err="1"/>
              <a:t>Precursion</a:t>
            </a:r>
            <a:r>
              <a:rPr lang="zh-CN" altLang="en-US" dirty="0"/>
              <a:t>：</a:t>
            </a:r>
            <a:r>
              <a:rPr lang="en-US" altLang="zh-CN" dirty="0"/>
              <a:t>Co-event</a:t>
            </a:r>
            <a:r>
              <a:rPr lang="zh-CN" altLang="en-US" dirty="0"/>
              <a:t>在事件之前发生，但不导致事件的发生</a:t>
            </a:r>
            <a:endParaRPr lang="en-US" altLang="zh-CN" dirty="0"/>
          </a:p>
          <a:p>
            <a:pPr lvl="3"/>
            <a:r>
              <a:rPr lang="en-US" altLang="zh-CN" i="1" dirty="0"/>
              <a:t>Glass splintered over the food.</a:t>
            </a:r>
          </a:p>
          <a:p>
            <a:pPr lvl="2"/>
            <a:r>
              <a:rPr lang="en-US" altLang="zh-CN" dirty="0"/>
              <a:t>Enablement</a:t>
            </a:r>
            <a:r>
              <a:rPr lang="zh-CN" altLang="en-US" dirty="0"/>
              <a:t>：</a:t>
            </a:r>
            <a:r>
              <a:rPr lang="en-US" altLang="zh-CN" dirty="0"/>
              <a:t>Co-event</a:t>
            </a:r>
            <a:r>
              <a:rPr lang="zh-CN" altLang="en-US" dirty="0"/>
              <a:t>使事件的</a:t>
            </a:r>
            <a:r>
              <a:rPr lang="en-US" altLang="zh-CN" dirty="0"/>
              <a:t>Cause</a:t>
            </a:r>
            <a:r>
              <a:rPr lang="zh-CN" altLang="en-US" dirty="0"/>
              <a:t>变得可能，但并不直接导致事件发生</a:t>
            </a:r>
            <a:endParaRPr lang="en-US" altLang="zh-CN" dirty="0"/>
          </a:p>
          <a:p>
            <a:pPr lvl="3"/>
            <a:r>
              <a:rPr lang="en-US" altLang="zh-CN" i="1" dirty="0"/>
              <a:t>Could you grab that bottle off the shelf?</a:t>
            </a:r>
          </a:p>
          <a:p>
            <a:pPr lvl="2"/>
            <a:r>
              <a:rPr lang="en-US" altLang="zh-CN" dirty="0"/>
              <a:t>Concomitance</a:t>
            </a:r>
            <a:r>
              <a:rPr lang="zh-CN" altLang="en-US" dirty="0"/>
              <a:t>：</a:t>
            </a:r>
            <a:r>
              <a:rPr lang="en-US" altLang="zh-CN" dirty="0"/>
              <a:t>Co-event</a:t>
            </a:r>
            <a:r>
              <a:rPr lang="zh-CN" altLang="en-US" dirty="0"/>
              <a:t>伴随事件发生，但没有它事件也可以发生</a:t>
            </a:r>
            <a:endParaRPr lang="en-US" altLang="zh-CN" dirty="0"/>
          </a:p>
          <a:p>
            <a:pPr lvl="3"/>
            <a:r>
              <a:rPr lang="en-US" altLang="zh-CN" i="1" dirty="0"/>
              <a:t>She wore a green dress to the party.</a:t>
            </a:r>
          </a:p>
          <a:p>
            <a:pPr lvl="2"/>
            <a:r>
              <a:rPr lang="en-US" altLang="zh-CN" dirty="0"/>
              <a:t>Subsequence</a:t>
            </a:r>
            <a:r>
              <a:rPr lang="zh-CN" altLang="en-US" dirty="0"/>
              <a:t>：事件的结果</a:t>
            </a:r>
            <a:r>
              <a:rPr lang="en-US" altLang="zh-CN" dirty="0"/>
              <a:t>/</a:t>
            </a:r>
            <a:r>
              <a:rPr lang="zh-CN" altLang="en-US" dirty="0"/>
              <a:t>目的</a:t>
            </a:r>
            <a:endParaRPr lang="en-US" altLang="zh-CN" dirty="0"/>
          </a:p>
          <a:p>
            <a:pPr lvl="3"/>
            <a:r>
              <a:rPr lang="en-US" altLang="zh-CN" i="1" dirty="0"/>
              <a:t>They locked the prisoner into his cell.</a:t>
            </a:r>
            <a:endParaRPr lang="zh-CN" altLang="en-US" i="1" dirty="0"/>
          </a:p>
        </p:txBody>
      </p:sp>
    </p:spTree>
    <p:extLst>
      <p:ext uri="{BB962C8B-B14F-4D97-AF65-F5344CB8AC3E}">
        <p14:creationId xmlns:p14="http://schemas.microsoft.com/office/powerpoint/2010/main" val="7986366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2EB3B9-6EB2-43BC-977E-9130A3E7C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动词的编码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2353174-4912-4601-A506-85B6C2177E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类型</a:t>
            </a:r>
            <a:r>
              <a:rPr lang="en-US" altLang="zh-CN" dirty="0"/>
              <a:t>1</a:t>
            </a:r>
            <a:r>
              <a:rPr lang="zh-CN" altLang="en-US" dirty="0"/>
              <a:t>：</a:t>
            </a:r>
            <a:r>
              <a:rPr lang="en-US" altLang="zh-CN" dirty="0" err="1"/>
              <a:t>Motion+Co-event</a:t>
            </a:r>
            <a:endParaRPr lang="en-US" altLang="zh-CN" dirty="0"/>
          </a:p>
          <a:p>
            <a:pPr lvl="1"/>
            <a:r>
              <a:rPr lang="zh-CN" altLang="en-US" dirty="0"/>
              <a:t>推广</a:t>
            </a:r>
            <a:r>
              <a:rPr lang="en-US" altLang="zh-CN" dirty="0"/>
              <a:t>5</a:t>
            </a:r>
            <a:r>
              <a:rPr lang="zh-CN" altLang="en-US" dirty="0"/>
              <a:t>：多个</a:t>
            </a:r>
            <a:r>
              <a:rPr lang="en-US" altLang="zh-CN" dirty="0"/>
              <a:t>Co-event</a:t>
            </a:r>
            <a:r>
              <a:rPr lang="zh-CN" altLang="en-US" dirty="0"/>
              <a:t>的合并</a:t>
            </a:r>
            <a:endParaRPr lang="en-US" altLang="zh-CN" dirty="0"/>
          </a:p>
          <a:p>
            <a:pPr lvl="2"/>
            <a:r>
              <a:rPr lang="en-US" altLang="zh-CN" dirty="0"/>
              <a:t>I hacked out a path through the jungle with my machete</a:t>
            </a:r>
          </a:p>
          <a:p>
            <a:pPr lvl="3"/>
            <a:r>
              <a:rPr lang="en-US" altLang="zh-CN" dirty="0"/>
              <a:t>=I moved a path through the jungle</a:t>
            </a:r>
          </a:p>
          <a:p>
            <a:pPr marL="1371600" lvl="3" indent="0">
              <a:buNone/>
            </a:pPr>
            <a:r>
              <a:rPr lang="en-US" altLang="zh-CN" dirty="0"/>
              <a:t>WITH THE ENABLEMENT OF I formed a path</a:t>
            </a:r>
          </a:p>
          <a:p>
            <a:pPr marL="1371600" lvl="3" indent="0">
              <a:buNone/>
            </a:pPr>
            <a:r>
              <a:rPr lang="en-US" altLang="zh-CN" dirty="0"/>
              <a:t>WITH THE CAUSE OF I moved stuff away</a:t>
            </a:r>
          </a:p>
          <a:p>
            <a:pPr marL="1371600" lvl="3" indent="0">
              <a:buNone/>
            </a:pPr>
            <a:r>
              <a:rPr lang="en-US" altLang="zh-CN" dirty="0"/>
              <a:t>WITH THE CAUSE OF I hacked the stuff with my machete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357585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9DBD9D-6B9A-4AAE-BADE-34FD4E326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动词的编码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5FE005D-34CD-45C4-800E-D47B09A672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类型</a:t>
            </a:r>
            <a:r>
              <a:rPr lang="en-US" altLang="zh-CN" dirty="0"/>
              <a:t>2</a:t>
            </a:r>
            <a:r>
              <a:rPr lang="zh-CN" altLang="en-US" dirty="0"/>
              <a:t>：</a:t>
            </a:r>
            <a:r>
              <a:rPr lang="en-US" altLang="zh-CN" dirty="0" err="1"/>
              <a:t>Motion+Path</a:t>
            </a:r>
            <a:endParaRPr lang="en-US" altLang="zh-CN" dirty="0"/>
          </a:p>
          <a:p>
            <a:pPr lvl="1"/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35D968B-6F36-4D27-9C81-ED954638CA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294" y="1862920"/>
            <a:ext cx="7668310" cy="333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2870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D7F6398-476D-4B9F-82FA-AF2E6671B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动词的编码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E43898-DD5E-4241-B03A-5EBCFA7A52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类型</a:t>
            </a:r>
            <a:r>
              <a:rPr lang="en-US" altLang="zh-CN" dirty="0"/>
              <a:t>2</a:t>
            </a:r>
            <a:r>
              <a:rPr lang="zh-CN" altLang="en-US" dirty="0"/>
              <a:t>：</a:t>
            </a:r>
            <a:r>
              <a:rPr lang="en-US" altLang="zh-CN" dirty="0" err="1"/>
              <a:t>Motion+Path</a:t>
            </a:r>
            <a:endParaRPr lang="en-US" altLang="zh-CN" dirty="0"/>
          </a:p>
          <a:p>
            <a:pPr lvl="1"/>
            <a:r>
              <a:rPr lang="zh-CN" altLang="en-US" dirty="0"/>
              <a:t>常见于西班牙语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076D1D0-68D6-48A6-826C-7695FB7AFF2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1786" y="1549932"/>
            <a:ext cx="5545574" cy="476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265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E4C99A-EA36-41CF-B61F-D87322E8D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动词的编码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0F033EA-54B9-4A28-91E2-7E07613EFE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类型</a:t>
            </a:r>
            <a:r>
              <a:rPr lang="en-US" altLang="zh-CN" dirty="0"/>
              <a:t>2</a:t>
            </a:r>
            <a:r>
              <a:rPr lang="zh-CN" altLang="en-US" dirty="0"/>
              <a:t>：</a:t>
            </a:r>
            <a:r>
              <a:rPr lang="en-US" altLang="zh-CN" dirty="0" err="1"/>
              <a:t>Motion+Path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2AD8672-0B22-4D39-87B6-CE7AC3CBD5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141" y="1666240"/>
            <a:ext cx="7134117" cy="3068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9455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FC4D51-F779-4B7F-A6DB-EC810C791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动词的编码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EB5DD53-98CC-48B2-B810-790B3D64A6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类型</a:t>
            </a:r>
            <a:r>
              <a:rPr lang="en-US" altLang="zh-CN" dirty="0"/>
              <a:t>2</a:t>
            </a:r>
            <a:r>
              <a:rPr lang="zh-CN" altLang="en-US" dirty="0"/>
              <a:t>：</a:t>
            </a:r>
            <a:r>
              <a:rPr lang="en-US" altLang="zh-CN" dirty="0" err="1"/>
              <a:t>Motion+Path</a:t>
            </a:r>
            <a:endParaRPr lang="zh-CN" altLang="en-US" dirty="0"/>
          </a:p>
          <a:p>
            <a:pPr lvl="1"/>
            <a:r>
              <a:rPr lang="en-US" altLang="zh-CN" dirty="0"/>
              <a:t>Path</a:t>
            </a:r>
            <a:r>
              <a:rPr lang="zh-CN" altLang="en-US" dirty="0"/>
              <a:t>的类型</a:t>
            </a:r>
            <a:endParaRPr lang="en-US" altLang="zh-CN" dirty="0"/>
          </a:p>
          <a:p>
            <a:pPr lvl="2"/>
            <a:r>
              <a:rPr lang="en-US" altLang="zh-CN" dirty="0"/>
              <a:t>Vector</a:t>
            </a:r>
            <a:r>
              <a:rPr lang="zh-CN" altLang="en-US" dirty="0"/>
              <a:t>：线性路径</a:t>
            </a:r>
            <a:endParaRPr lang="en-US" altLang="zh-CN" dirty="0"/>
          </a:p>
          <a:p>
            <a:pPr lvl="2"/>
            <a:r>
              <a:rPr lang="en-US" altLang="zh-CN" dirty="0"/>
              <a:t>Conformation</a:t>
            </a:r>
            <a:r>
              <a:rPr lang="zh-CN" altLang="en-US" dirty="0"/>
              <a:t>：空间路径</a:t>
            </a:r>
            <a:endParaRPr lang="en-US" altLang="zh-CN" dirty="0"/>
          </a:p>
          <a:p>
            <a:pPr lvl="2"/>
            <a:r>
              <a:rPr lang="en-US" altLang="zh-CN" dirty="0"/>
              <a:t>Deictic</a:t>
            </a:r>
            <a:r>
              <a:rPr lang="zh-CN" altLang="en-US" dirty="0"/>
              <a:t>：指示路径</a:t>
            </a:r>
          </a:p>
        </p:txBody>
      </p:sp>
    </p:spTree>
    <p:extLst>
      <p:ext uri="{BB962C8B-B14F-4D97-AF65-F5344CB8AC3E}">
        <p14:creationId xmlns:p14="http://schemas.microsoft.com/office/powerpoint/2010/main" val="4073556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3EB93F-8109-4E43-A079-17D9A5AB7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动词的编码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D6B2934-369A-415C-AB64-0DB73D6CF5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类型</a:t>
            </a:r>
            <a:r>
              <a:rPr lang="en-US" altLang="zh-CN" dirty="0"/>
              <a:t>2</a:t>
            </a:r>
            <a:r>
              <a:rPr lang="zh-CN" altLang="en-US" dirty="0"/>
              <a:t>：</a:t>
            </a:r>
            <a:r>
              <a:rPr lang="en-US" altLang="zh-CN" dirty="0" err="1"/>
              <a:t>Motion+Path</a:t>
            </a:r>
            <a:endParaRPr lang="zh-CN" altLang="en-US" dirty="0"/>
          </a:p>
          <a:p>
            <a:pPr lvl="1"/>
            <a:r>
              <a:rPr lang="en-US" altLang="zh-CN" dirty="0"/>
              <a:t>Vector</a:t>
            </a:r>
            <a:r>
              <a:rPr lang="zh-CN" altLang="en-US" dirty="0"/>
              <a:t>类型</a:t>
            </a:r>
            <a:endParaRPr lang="en-US" altLang="zh-CN" dirty="0"/>
          </a:p>
          <a:p>
            <a:pPr lvl="2"/>
            <a:r>
              <a:rPr lang="en-US" altLang="zh-CN" dirty="0"/>
              <a:t>BE AT</a:t>
            </a:r>
          </a:p>
          <a:p>
            <a:pPr lvl="2"/>
            <a:r>
              <a:rPr lang="en-US" altLang="zh-CN" dirty="0"/>
              <a:t>MOVE TO / FROM / VIA / ALONG / TOWARD / AWAY-FROM / ALENGTH / FROM-TO / ALONG-TO / FROM-ALONG</a:t>
            </a:r>
          </a:p>
          <a:p>
            <a:pPr lvl="3"/>
            <a:r>
              <a:rPr lang="en-US" altLang="zh-CN" i="1" dirty="0"/>
              <a:t>The ball rolled twenty feet in ten seconds.</a:t>
            </a:r>
            <a:endParaRPr lang="zh-CN" altLang="en-US" i="1" dirty="0"/>
          </a:p>
        </p:txBody>
      </p:sp>
    </p:spTree>
    <p:extLst>
      <p:ext uri="{BB962C8B-B14F-4D97-AF65-F5344CB8AC3E}">
        <p14:creationId xmlns:p14="http://schemas.microsoft.com/office/powerpoint/2010/main" val="7661264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55C6FA-B291-41BE-B508-3601B13DB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动词的编码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E1236F-05C9-4267-B9B8-0B470BCC7A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类型</a:t>
            </a:r>
            <a:r>
              <a:rPr lang="en-US" altLang="zh-CN" dirty="0"/>
              <a:t>2</a:t>
            </a:r>
            <a:r>
              <a:rPr lang="zh-CN" altLang="en-US" dirty="0"/>
              <a:t>：</a:t>
            </a:r>
            <a:r>
              <a:rPr lang="en-US" altLang="zh-CN" dirty="0" err="1"/>
              <a:t>Motion+Path</a:t>
            </a:r>
            <a:endParaRPr lang="zh-CN" altLang="en-US" dirty="0"/>
          </a:p>
          <a:p>
            <a:pPr lvl="1"/>
            <a:r>
              <a:rPr lang="en-US" altLang="zh-CN" dirty="0"/>
              <a:t>Conformation</a:t>
            </a:r>
            <a:r>
              <a:rPr lang="zh-CN" altLang="en-US" dirty="0"/>
              <a:t>类型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092D118-4DDB-4F14-AB7D-1F2A331EF8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385" y="2295466"/>
            <a:ext cx="6971812" cy="3323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4944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DF505F-D8F5-4B60-A123-284132A9A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动词的编码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0C74CD9-F6FC-4939-AD82-AE64208DA9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类型</a:t>
            </a:r>
            <a:r>
              <a:rPr lang="en-US" altLang="zh-CN" dirty="0"/>
              <a:t>2</a:t>
            </a:r>
            <a:r>
              <a:rPr lang="zh-CN" altLang="en-US" dirty="0"/>
              <a:t>：</a:t>
            </a:r>
            <a:r>
              <a:rPr lang="en-US" altLang="zh-CN" dirty="0" err="1"/>
              <a:t>Motion+Path</a:t>
            </a:r>
            <a:endParaRPr lang="en-US" altLang="zh-CN" dirty="0"/>
          </a:p>
          <a:p>
            <a:pPr lvl="1"/>
            <a:r>
              <a:rPr lang="en-US" altLang="zh-CN" dirty="0"/>
              <a:t>Deictic</a:t>
            </a:r>
            <a:r>
              <a:rPr lang="zh-CN" altLang="en-US" dirty="0"/>
              <a:t>类型</a:t>
            </a:r>
            <a:endParaRPr lang="en-US" altLang="zh-CN" dirty="0"/>
          </a:p>
          <a:p>
            <a:pPr lvl="2"/>
            <a:r>
              <a:rPr lang="zh-CN" altLang="en-US" dirty="0"/>
              <a:t>一般包括两类：面向说话人</a:t>
            </a:r>
            <a:r>
              <a:rPr lang="en-US" altLang="zh-CN" dirty="0"/>
              <a:t>(come)</a:t>
            </a:r>
            <a:r>
              <a:rPr lang="zh-CN" altLang="en-US" dirty="0"/>
              <a:t>和其他方向</a:t>
            </a:r>
            <a:r>
              <a:rPr lang="en-US" altLang="zh-CN" dirty="0"/>
              <a:t>(go)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64007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1E3E4E4-B780-4B32-97AF-E6C84F392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动词的编码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81B10D6-AB8B-4CD3-910E-200631F722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类型</a:t>
            </a:r>
            <a:r>
              <a:rPr lang="en-US" altLang="zh-CN" dirty="0"/>
              <a:t>3</a:t>
            </a:r>
            <a:r>
              <a:rPr lang="zh-CN" altLang="en-US" dirty="0"/>
              <a:t>：</a:t>
            </a:r>
            <a:r>
              <a:rPr lang="en-US" altLang="zh-CN" dirty="0" err="1"/>
              <a:t>Motion+Figure</a:t>
            </a:r>
            <a:endParaRPr lang="en-US" altLang="zh-CN" dirty="0"/>
          </a:p>
          <a:p>
            <a:endParaRPr lang="en-US" altLang="zh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70ABBFB-D9CE-47AC-ABF0-88C382AD0E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333" y="1737360"/>
            <a:ext cx="7453534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5265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F0DD5C-094C-475F-BFCE-1605AEF46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动词的编码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AEDE69B-93F9-430C-9DE6-C6F8548B9C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类型</a:t>
            </a:r>
            <a:r>
              <a:rPr lang="en-US" altLang="zh-CN" dirty="0"/>
              <a:t>3</a:t>
            </a:r>
            <a:r>
              <a:rPr lang="zh-CN" altLang="en-US" dirty="0"/>
              <a:t>：</a:t>
            </a:r>
            <a:r>
              <a:rPr lang="en-US" altLang="zh-CN" dirty="0" err="1"/>
              <a:t>Motion+Figure</a:t>
            </a:r>
            <a:endParaRPr lang="en-US" altLang="zh-CN" dirty="0"/>
          </a:p>
          <a:p>
            <a:pPr lvl="1"/>
            <a:r>
              <a:rPr lang="zh-CN" altLang="en-US" dirty="0"/>
              <a:t>在英语中比较少见</a:t>
            </a:r>
            <a:endParaRPr lang="en-US" altLang="zh-CN" dirty="0"/>
          </a:p>
          <a:p>
            <a:pPr lvl="2"/>
            <a:r>
              <a:rPr lang="en-US" altLang="zh-CN" i="1" dirty="0"/>
              <a:t>It rained in through the bedroom window.</a:t>
            </a:r>
          </a:p>
          <a:p>
            <a:pPr lvl="2"/>
            <a:r>
              <a:rPr lang="en-US" altLang="zh-CN" i="1" dirty="0"/>
              <a:t>I spat into the cuspidor.</a:t>
            </a:r>
            <a:endParaRPr lang="zh-CN" altLang="en-US" i="1" dirty="0"/>
          </a:p>
        </p:txBody>
      </p:sp>
    </p:spTree>
    <p:extLst>
      <p:ext uri="{BB962C8B-B14F-4D97-AF65-F5344CB8AC3E}">
        <p14:creationId xmlns:p14="http://schemas.microsoft.com/office/powerpoint/2010/main" val="1159562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04E61B-FA28-4853-ADB5-F73104595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动词的编码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7A123F8-ADC2-493E-8B1C-3985476712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类型</a:t>
            </a:r>
            <a:r>
              <a:rPr lang="en-US" altLang="zh-CN" dirty="0"/>
              <a:t>3</a:t>
            </a:r>
            <a:r>
              <a:rPr lang="zh-CN" altLang="en-US" dirty="0"/>
              <a:t>：</a:t>
            </a:r>
            <a:r>
              <a:rPr lang="en-US" altLang="zh-CN" dirty="0" err="1"/>
              <a:t>Motion+Figure</a:t>
            </a:r>
            <a:endParaRPr lang="en-US" altLang="zh-CN" dirty="0"/>
          </a:p>
          <a:p>
            <a:pPr lvl="1"/>
            <a:r>
              <a:rPr lang="zh-CN" altLang="en-US" dirty="0"/>
              <a:t>常见于</a:t>
            </a:r>
            <a:r>
              <a:rPr lang="en-US" altLang="zh-CN" dirty="0" err="1"/>
              <a:t>Atsuwegi</a:t>
            </a:r>
            <a:r>
              <a:rPr lang="zh-CN" altLang="en-US" dirty="0"/>
              <a:t>语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1067FAB-226E-4312-A53A-B0DEF1617C7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51" y="2144317"/>
            <a:ext cx="6056968" cy="380563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FC7C567-42E5-412D-A359-C0E06C0E069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868" y="2286557"/>
            <a:ext cx="5676182" cy="2580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3851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9B1C8E-9D17-4C20-B7C6-5F849C734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动词的编码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21D89FF-B6D7-4D4E-B79B-D3E1561BCF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不同语言的移动动词的编码类型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A3CD18D-5B40-41F9-9796-892F761503C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040" y="1515016"/>
            <a:ext cx="6545069" cy="4949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1674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85AC54-E57F-46DF-9CEE-EB3CDED10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动词的编码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094A937-8460-4FCD-8C7C-381594341B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不同语言的移动动词的编码类型</a:t>
            </a:r>
          </a:p>
          <a:p>
            <a:pPr lvl="1"/>
            <a:r>
              <a:rPr lang="en-US" altLang="zh-CN" dirty="0" err="1"/>
              <a:t>Motion+Ground</a:t>
            </a:r>
            <a:r>
              <a:rPr lang="zh-CN" altLang="en-US" dirty="0"/>
              <a:t>类型</a:t>
            </a:r>
            <a:endParaRPr lang="en-US" altLang="zh-CN" dirty="0"/>
          </a:p>
          <a:p>
            <a:pPr lvl="2"/>
            <a:r>
              <a:rPr lang="zh-CN" altLang="en-US" dirty="0"/>
              <a:t>在世界语言中并不存在</a:t>
            </a:r>
            <a:endParaRPr lang="en-US" altLang="zh-CN" dirty="0"/>
          </a:p>
          <a:p>
            <a:pPr lvl="1"/>
            <a:r>
              <a:rPr lang="en-US" altLang="zh-CN" dirty="0"/>
              <a:t>Motion+</a:t>
            </a:r>
            <a:r>
              <a:rPr lang="zh-CN" altLang="en-US" dirty="0"/>
              <a:t>两个语义元素</a:t>
            </a:r>
            <a:endParaRPr lang="en-US" altLang="zh-CN" dirty="0"/>
          </a:p>
          <a:p>
            <a:pPr lvl="2"/>
            <a:r>
              <a:rPr lang="en-US" altLang="zh-CN" dirty="0" err="1"/>
              <a:t>Motion+Ground+Path</a:t>
            </a:r>
            <a:endParaRPr lang="en-US" altLang="zh-CN" dirty="0"/>
          </a:p>
          <a:p>
            <a:pPr lvl="3"/>
            <a:r>
              <a:rPr lang="en-US" altLang="zh-CN" i="1" dirty="0"/>
              <a:t>I shelved the books. I boxed the apples.</a:t>
            </a:r>
          </a:p>
          <a:p>
            <a:pPr lvl="2"/>
            <a:r>
              <a:rPr lang="en-US" altLang="zh-CN" dirty="0" err="1"/>
              <a:t>Motion+Figure+Path</a:t>
            </a:r>
            <a:endParaRPr lang="en-US" altLang="zh-CN" dirty="0"/>
          </a:p>
          <a:p>
            <a:pPr lvl="3"/>
            <a:r>
              <a:rPr lang="en-US" altLang="zh-CN" i="1" dirty="0"/>
              <a:t>I scaled the fish. She powdered her nose.</a:t>
            </a:r>
          </a:p>
          <a:p>
            <a:pPr lvl="2"/>
            <a:r>
              <a:rPr lang="zh-CN" altLang="en-US" dirty="0"/>
              <a:t>不是语言中主要的编码方式</a:t>
            </a:r>
            <a:endParaRPr lang="en-US" altLang="zh-CN" dirty="0"/>
          </a:p>
          <a:p>
            <a:pPr lvl="3"/>
            <a:r>
              <a:rPr lang="zh-CN" altLang="en-US" dirty="0"/>
              <a:t>可能的原因：这种编码方式需要的动词数量太大</a:t>
            </a:r>
          </a:p>
        </p:txBody>
      </p:sp>
    </p:spTree>
    <p:extLst>
      <p:ext uri="{BB962C8B-B14F-4D97-AF65-F5344CB8AC3E}">
        <p14:creationId xmlns:p14="http://schemas.microsoft.com/office/powerpoint/2010/main" val="4282395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5A4CD0-AFF7-4217-8B64-47B227A7C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动词的编码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C0A48BE-4F11-43C6-89A8-D76AC1264D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不同语言的移动动词的编码类型</a:t>
            </a:r>
          </a:p>
          <a:p>
            <a:pPr lvl="1"/>
            <a:r>
              <a:rPr lang="zh-CN" altLang="en-US" dirty="0"/>
              <a:t>仅</a:t>
            </a:r>
            <a:r>
              <a:rPr lang="en-US" altLang="zh-CN" dirty="0"/>
              <a:t>Motion</a:t>
            </a:r>
          </a:p>
          <a:p>
            <a:pPr lvl="2"/>
            <a:r>
              <a:rPr lang="zh-CN" altLang="en-US" dirty="0"/>
              <a:t>几乎不是任何语言的主要的编码类型</a:t>
            </a:r>
            <a:endParaRPr lang="en-US" altLang="zh-CN" dirty="0"/>
          </a:p>
          <a:p>
            <a:pPr lvl="3"/>
            <a:r>
              <a:rPr lang="zh-CN" altLang="en-US" dirty="0"/>
              <a:t>可能的原因：缺乏效率</a:t>
            </a:r>
            <a:endParaRPr lang="en-US" altLang="zh-CN" dirty="0"/>
          </a:p>
          <a:p>
            <a:pPr lvl="1"/>
            <a:r>
              <a:rPr lang="en-US" altLang="zh-CN" dirty="0"/>
              <a:t>Motion+</a:t>
            </a:r>
            <a:r>
              <a:rPr lang="zh-CN" altLang="en-US" dirty="0"/>
              <a:t>局部语义元素</a:t>
            </a:r>
            <a:endParaRPr lang="en-US" altLang="zh-CN" dirty="0"/>
          </a:p>
          <a:p>
            <a:pPr lvl="2"/>
            <a:r>
              <a:rPr lang="en-US" altLang="zh-CN" dirty="0"/>
              <a:t>Southwest Pomo</a:t>
            </a:r>
            <a:r>
              <a:rPr lang="zh-CN" altLang="en-US" dirty="0"/>
              <a:t>语的动词编码了</a:t>
            </a:r>
            <a:r>
              <a:rPr lang="en-US" altLang="zh-CN" dirty="0"/>
              <a:t>Motion</a:t>
            </a:r>
            <a:r>
              <a:rPr lang="zh-CN" altLang="en-US" dirty="0"/>
              <a:t>和</a:t>
            </a:r>
            <a:r>
              <a:rPr lang="en-US" altLang="zh-CN" dirty="0"/>
              <a:t>Figure</a:t>
            </a:r>
            <a:r>
              <a:rPr lang="zh-CN" altLang="en-US" dirty="0"/>
              <a:t>的数（</a:t>
            </a:r>
            <a:r>
              <a:rPr lang="en-US" altLang="zh-CN" dirty="0"/>
              <a:t>1</a:t>
            </a:r>
            <a:r>
              <a:rPr lang="zh-CN" altLang="en-US" dirty="0"/>
              <a:t>个或</a:t>
            </a:r>
            <a:r>
              <a:rPr lang="en-US" altLang="zh-CN" dirty="0"/>
              <a:t>2-3</a:t>
            </a:r>
            <a:r>
              <a:rPr lang="zh-CN" altLang="en-US" dirty="0"/>
              <a:t>个或多个）</a:t>
            </a:r>
            <a:endParaRPr lang="en-US" altLang="zh-CN" dirty="0"/>
          </a:p>
          <a:p>
            <a:pPr lvl="2"/>
            <a:r>
              <a:rPr lang="zh-CN" altLang="en-US" dirty="0"/>
              <a:t>印地语的自动的移动动词编码了</a:t>
            </a:r>
            <a:r>
              <a:rPr lang="en-US" altLang="zh-CN" dirty="0"/>
              <a:t>Motion</a:t>
            </a:r>
            <a:r>
              <a:rPr lang="zh-CN" altLang="en-US" dirty="0"/>
              <a:t>和指示性的路径（即来和去）</a:t>
            </a:r>
          </a:p>
        </p:txBody>
      </p:sp>
    </p:spTree>
    <p:extLst>
      <p:ext uri="{BB962C8B-B14F-4D97-AF65-F5344CB8AC3E}">
        <p14:creationId xmlns:p14="http://schemas.microsoft.com/office/powerpoint/2010/main" val="23608486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6086F8-D873-4F10-8159-65530C403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动词的编码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10FE1C4-3F4A-4994-AA8A-C9A0345402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不同语言的移动动词的编码类型</a:t>
            </a:r>
          </a:p>
          <a:p>
            <a:pPr lvl="1"/>
            <a:r>
              <a:rPr lang="zh-CN" altLang="en-US" dirty="0"/>
              <a:t>分裂的编码模式</a:t>
            </a:r>
            <a:endParaRPr lang="en-US" altLang="zh-CN" dirty="0"/>
          </a:p>
          <a:p>
            <a:pPr lvl="2"/>
            <a:r>
              <a:rPr lang="zh-CN" altLang="en-US" dirty="0"/>
              <a:t>西班牙语的移动</a:t>
            </a:r>
            <a:r>
              <a:rPr lang="en-US" altLang="zh-CN" dirty="0"/>
              <a:t>(MOVE)</a:t>
            </a:r>
            <a:r>
              <a:rPr lang="zh-CN" altLang="en-US" dirty="0"/>
              <a:t>采取</a:t>
            </a:r>
            <a:r>
              <a:rPr lang="en-US" altLang="zh-CN" dirty="0" err="1"/>
              <a:t>Motion+Path</a:t>
            </a:r>
            <a:r>
              <a:rPr lang="zh-CN" altLang="en-US" dirty="0"/>
              <a:t>编码类型，静止</a:t>
            </a:r>
            <a:r>
              <a:rPr lang="en-US" altLang="zh-CN" dirty="0"/>
              <a:t>(BE)</a:t>
            </a:r>
            <a:r>
              <a:rPr lang="zh-CN" altLang="en-US" dirty="0"/>
              <a:t>采取仅</a:t>
            </a:r>
            <a:r>
              <a:rPr lang="en-US" altLang="zh-CN" dirty="0"/>
              <a:t>Motion</a:t>
            </a:r>
            <a:r>
              <a:rPr lang="zh-CN" altLang="en-US" dirty="0"/>
              <a:t>类型</a:t>
            </a:r>
            <a:endParaRPr lang="en-US" altLang="zh-CN" dirty="0"/>
          </a:p>
          <a:p>
            <a:pPr lvl="2"/>
            <a:r>
              <a:rPr lang="en-US" altLang="zh-CN" dirty="0" err="1"/>
              <a:t>Emai</a:t>
            </a:r>
            <a:r>
              <a:rPr lang="zh-CN" altLang="en-US" dirty="0"/>
              <a:t>语的自移类动词采取</a:t>
            </a:r>
            <a:r>
              <a:rPr lang="en-US" altLang="zh-CN" dirty="0" err="1"/>
              <a:t>Motion+Path</a:t>
            </a:r>
            <a:r>
              <a:rPr lang="zh-CN" altLang="en-US" dirty="0"/>
              <a:t>编码类型，施动和非施动动词采取</a:t>
            </a:r>
            <a:r>
              <a:rPr lang="en-US" altLang="zh-CN" dirty="0" err="1"/>
              <a:t>Motion+Co-event</a:t>
            </a:r>
            <a:r>
              <a:rPr lang="zh-CN" altLang="en-US" dirty="0"/>
              <a:t>编码类型</a:t>
            </a:r>
          </a:p>
        </p:txBody>
      </p:sp>
    </p:spTree>
    <p:extLst>
      <p:ext uri="{BB962C8B-B14F-4D97-AF65-F5344CB8AC3E}">
        <p14:creationId xmlns:p14="http://schemas.microsoft.com/office/powerpoint/2010/main" val="41712198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88E27DF-BF55-4163-B84F-8BA139A5E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动词的编码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B14E228-292D-4C87-B0E4-BADBFFD834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不同语言的移动动词的编码类型</a:t>
            </a:r>
            <a:endParaRPr lang="en-US" altLang="zh-CN" dirty="0"/>
          </a:p>
          <a:p>
            <a:pPr lvl="1"/>
            <a:r>
              <a:rPr lang="zh-CN" altLang="en-US" dirty="0"/>
              <a:t>平行的编码类型</a:t>
            </a:r>
            <a:endParaRPr lang="en-US" altLang="zh-CN" dirty="0"/>
          </a:p>
          <a:p>
            <a:pPr lvl="2"/>
            <a:r>
              <a:rPr lang="zh-CN" altLang="en-US" dirty="0"/>
              <a:t>现代希腊语同时有</a:t>
            </a:r>
            <a:r>
              <a:rPr lang="en-US" altLang="zh-CN" dirty="0" err="1"/>
              <a:t>Motion+Path</a:t>
            </a:r>
            <a:r>
              <a:rPr lang="zh-CN" altLang="en-US" dirty="0"/>
              <a:t>编码类型和</a:t>
            </a:r>
            <a:r>
              <a:rPr lang="en-US" altLang="zh-CN" dirty="0" err="1"/>
              <a:t>Motion+Co-event</a:t>
            </a:r>
            <a:r>
              <a:rPr lang="zh-CN" altLang="en-US" dirty="0"/>
              <a:t>编码类型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064C886-A3E2-4BF5-BB1E-62A18DF1C3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798" y="3171156"/>
            <a:ext cx="5878933" cy="1959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4581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56998D-4DF4-4FF2-9613-5AD9EAFDD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动词的编码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5005777-3B49-4344-A1EC-224E8E9AA1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体（</a:t>
            </a:r>
            <a:r>
              <a:rPr lang="en-US" altLang="zh-CN" dirty="0"/>
              <a:t>aspect</a:t>
            </a:r>
            <a:r>
              <a:rPr lang="zh-CN" altLang="en-US" dirty="0"/>
              <a:t>）的编码</a:t>
            </a:r>
            <a:endParaRPr lang="en-US" altLang="zh-CN" dirty="0"/>
          </a:p>
          <a:p>
            <a:pPr lvl="1"/>
            <a:r>
              <a:rPr lang="zh-CN" altLang="en-US" dirty="0"/>
              <a:t>体：</a:t>
            </a:r>
            <a:r>
              <a:rPr lang="en-US" altLang="zh-CN" dirty="0"/>
              <a:t>pattern of distribution of action through time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28A3481-4DBC-470F-BC8D-FD066C2097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28467" y="-962503"/>
            <a:ext cx="2966717" cy="9565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0552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02F484F-27E5-458C-9513-5CC1B507A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动词的编码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1120FFA-B64E-49AD-908B-4AF9A79239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体的编码</a:t>
            </a:r>
            <a:endParaRPr lang="en-US" altLang="zh-CN" dirty="0"/>
          </a:p>
          <a:p>
            <a:pPr lvl="1"/>
            <a:r>
              <a:rPr lang="zh-CN" altLang="en-US" dirty="0"/>
              <a:t>体是动词词根本身的意义的一部分</a:t>
            </a:r>
            <a:endParaRPr lang="en-US" altLang="zh-CN" dirty="0"/>
          </a:p>
          <a:p>
            <a:pPr lvl="2"/>
            <a:r>
              <a:rPr lang="zh-CN" altLang="en-US" dirty="0"/>
              <a:t>完全和体无关的动词可能不存在</a:t>
            </a:r>
            <a:endParaRPr lang="en-US" altLang="zh-CN" dirty="0"/>
          </a:p>
          <a:p>
            <a:pPr lvl="1"/>
            <a:r>
              <a:rPr lang="zh-CN" altLang="en-US" dirty="0"/>
              <a:t>动词的体决定了它如何和其他语法元素搭配</a:t>
            </a:r>
            <a:endParaRPr lang="en-US" altLang="zh-CN" dirty="0"/>
          </a:p>
          <a:p>
            <a:pPr lvl="2"/>
            <a:endParaRPr lang="en-US" altLang="zh-CN" dirty="0"/>
          </a:p>
          <a:p>
            <a:pPr lvl="2"/>
            <a:endParaRPr lang="en-US" altLang="zh-CN" dirty="0"/>
          </a:p>
          <a:p>
            <a:pPr lvl="1"/>
            <a:endParaRPr lang="en-US" altLang="zh-CN" dirty="0"/>
          </a:p>
          <a:p>
            <a:pPr lvl="1"/>
            <a:r>
              <a:rPr lang="zh-CN" altLang="en-US" dirty="0"/>
              <a:t>不同语言的动词的体的编码不同</a:t>
            </a:r>
            <a:endParaRPr lang="en-US" altLang="zh-CN"/>
          </a:p>
          <a:p>
            <a:pPr lvl="1"/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E14B6FC-2BFB-4F5F-98CB-5058259569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183" y="3164814"/>
            <a:ext cx="6489146" cy="1529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1842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718F14-996D-406A-9247-EE098A627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动词的编码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F0CC7C9-3DBF-4323-9DD6-F15D62A854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致使（</a:t>
            </a:r>
            <a:r>
              <a:rPr lang="en-US" altLang="zh-CN" dirty="0"/>
              <a:t>causation</a:t>
            </a:r>
            <a:r>
              <a:rPr lang="zh-CN" altLang="en-US" dirty="0"/>
              <a:t>）的编码</a:t>
            </a:r>
            <a:endParaRPr lang="en-US" altLang="zh-CN" dirty="0"/>
          </a:p>
          <a:p>
            <a:pPr lvl="1"/>
            <a:r>
              <a:rPr lang="en-US" altLang="zh-CN" dirty="0"/>
              <a:t>9</a:t>
            </a:r>
            <a:r>
              <a:rPr lang="zh-CN" altLang="en-US" dirty="0"/>
              <a:t>种致使义</a:t>
            </a:r>
            <a:endParaRPr lang="en-US" altLang="zh-CN" dirty="0"/>
          </a:p>
          <a:p>
            <a:pPr lvl="2"/>
            <a:r>
              <a:rPr lang="en-US" altLang="zh-CN" dirty="0"/>
              <a:t>1.</a:t>
            </a:r>
            <a:r>
              <a:rPr lang="zh-CN" altLang="en-US" dirty="0"/>
              <a:t>非致使：</a:t>
            </a:r>
            <a:r>
              <a:rPr lang="en-US" altLang="zh-CN" i="1" dirty="0"/>
              <a:t>The vase broke.</a:t>
            </a:r>
          </a:p>
          <a:p>
            <a:pPr lvl="2"/>
            <a:r>
              <a:rPr lang="en-US" altLang="zh-CN" dirty="0"/>
              <a:t>2.</a:t>
            </a:r>
            <a:r>
              <a:rPr lang="zh-CN" altLang="en-US" dirty="0"/>
              <a:t>结果型致使：</a:t>
            </a:r>
            <a:r>
              <a:rPr lang="en-US" altLang="zh-CN" i="1" dirty="0"/>
              <a:t>The vase broke from a ball’s rolling into it.</a:t>
            </a:r>
          </a:p>
          <a:p>
            <a:pPr lvl="2"/>
            <a:r>
              <a:rPr lang="en-US" altLang="zh-CN" dirty="0"/>
              <a:t>3.</a:t>
            </a:r>
            <a:r>
              <a:rPr lang="zh-CN" altLang="en-US" dirty="0"/>
              <a:t>原因型致使：</a:t>
            </a:r>
            <a:r>
              <a:rPr lang="en-US" altLang="zh-CN" i="1" dirty="0"/>
              <a:t>A ball’s rolling into it broke the vase.</a:t>
            </a:r>
          </a:p>
          <a:p>
            <a:pPr lvl="2"/>
            <a:r>
              <a:rPr lang="en-US" altLang="zh-CN" dirty="0"/>
              <a:t>4.</a:t>
            </a:r>
            <a:r>
              <a:rPr lang="zh-CN" altLang="en-US" dirty="0"/>
              <a:t>工具致使：</a:t>
            </a:r>
            <a:r>
              <a:rPr lang="en-US" altLang="zh-CN" i="1" dirty="0"/>
              <a:t>A ball broke the vase.</a:t>
            </a:r>
          </a:p>
          <a:p>
            <a:pPr lvl="2"/>
            <a:r>
              <a:rPr lang="en-US" altLang="zh-CN" dirty="0"/>
              <a:t>5.</a:t>
            </a:r>
            <a:r>
              <a:rPr lang="zh-CN" altLang="en-US" dirty="0"/>
              <a:t>说话人致使：</a:t>
            </a:r>
            <a:r>
              <a:rPr lang="en-US" altLang="zh-CN" i="1" dirty="0"/>
              <a:t>I broke the vase in rolling a ball into it.</a:t>
            </a:r>
          </a:p>
          <a:p>
            <a:pPr lvl="2"/>
            <a:r>
              <a:rPr lang="en-US" altLang="zh-CN" dirty="0"/>
              <a:t>6.</a:t>
            </a:r>
            <a:r>
              <a:rPr lang="zh-CN" altLang="en-US" dirty="0"/>
              <a:t>施事致使：</a:t>
            </a:r>
            <a:r>
              <a:rPr lang="en-US" altLang="zh-CN" i="1" dirty="0"/>
              <a:t>I broke the vase by rolling a ball into it.</a:t>
            </a:r>
          </a:p>
          <a:p>
            <a:pPr lvl="2"/>
            <a:r>
              <a:rPr lang="en-US" altLang="zh-CN" dirty="0"/>
              <a:t>7.</a:t>
            </a:r>
            <a:r>
              <a:rPr lang="zh-CN" altLang="en-US" dirty="0"/>
              <a:t>承受者致使：</a:t>
            </a:r>
            <a:r>
              <a:rPr lang="en-US" altLang="zh-CN" i="1" dirty="0"/>
              <a:t>I broke my arm when I fell.</a:t>
            </a:r>
          </a:p>
          <a:p>
            <a:pPr lvl="2"/>
            <a:r>
              <a:rPr lang="en-US" altLang="zh-CN" dirty="0"/>
              <a:t>8.</a:t>
            </a:r>
            <a:r>
              <a:rPr lang="zh-CN" altLang="en-US" dirty="0"/>
              <a:t>自移型致使：</a:t>
            </a:r>
            <a:r>
              <a:rPr lang="en-US" altLang="zh-CN" i="1" dirty="0"/>
              <a:t>I walked to the store.</a:t>
            </a:r>
          </a:p>
          <a:p>
            <a:pPr lvl="2"/>
            <a:r>
              <a:rPr lang="en-US" altLang="zh-CN" dirty="0"/>
              <a:t>9.</a:t>
            </a:r>
            <a:r>
              <a:rPr lang="zh-CN" altLang="en-US" dirty="0"/>
              <a:t>诱导型致使：</a:t>
            </a:r>
            <a:r>
              <a:rPr lang="en-US" altLang="zh-CN" i="1" dirty="0"/>
              <a:t>I sent him to the store.</a:t>
            </a:r>
            <a:endParaRPr lang="zh-CN" altLang="en-US" i="1" dirty="0"/>
          </a:p>
        </p:txBody>
      </p:sp>
    </p:spTree>
    <p:extLst>
      <p:ext uri="{BB962C8B-B14F-4D97-AF65-F5344CB8AC3E}">
        <p14:creationId xmlns:p14="http://schemas.microsoft.com/office/powerpoint/2010/main" val="25400061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F0496B8-E53B-46EF-93DC-069501AC0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动词的编码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6BCC558-9F07-4651-BEAF-5D0C3462AD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致使的编码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CBDF476-78A1-48BA-9D11-219EECC1CB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766" y="1692227"/>
            <a:ext cx="7482908" cy="256481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C8F0A476-9D6C-48BF-B72E-B0AF88A7798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766" y="4257040"/>
            <a:ext cx="3422826" cy="2159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5701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A49E7F-FEB9-40BF-8693-B7B56C6AB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动词的编码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0ED5259-F324-4B10-A808-82FF18DC29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致使的编码</a:t>
            </a:r>
            <a:endParaRPr lang="en-US" altLang="zh-CN" dirty="0"/>
          </a:p>
          <a:p>
            <a:pPr lvl="1"/>
            <a:r>
              <a:rPr lang="zh-CN" altLang="en-US" dirty="0"/>
              <a:t>通过一定的句法结构可以转换动词的致使义类型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0D249CF-6CC3-4101-85E3-222B058469C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7219" y="2493961"/>
            <a:ext cx="8737602" cy="234696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938BEF2-62CD-4AF6-8FDB-6FB7F438A73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72" y="2235200"/>
            <a:ext cx="3046547" cy="2605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0037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806296-3AFC-4A81-B920-271506D36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动词的编码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E3ECE1E-6C47-4DBC-B2AC-36BFCAC901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致使的编码</a:t>
            </a:r>
            <a:endParaRPr lang="en-US" altLang="zh-CN" dirty="0"/>
          </a:p>
          <a:p>
            <a:pPr lvl="1"/>
            <a:r>
              <a:rPr lang="zh-CN" altLang="en-US" dirty="0"/>
              <a:t>英语中表示死亡的动词都只编码非致使义或致使义，表示物质破坏的动词都既编码非致使义又编码非致使义</a:t>
            </a:r>
            <a:endParaRPr lang="en-US" altLang="zh-CN" dirty="0"/>
          </a:p>
          <a:p>
            <a:pPr lvl="2"/>
            <a:r>
              <a:rPr lang="en-US" altLang="zh-CN" i="1" dirty="0"/>
              <a:t>I broke the vase. The vase broke.</a:t>
            </a:r>
          </a:p>
          <a:p>
            <a:pPr lvl="2"/>
            <a:r>
              <a:rPr lang="en-US" altLang="zh-CN" i="1" dirty="0"/>
              <a:t>a</a:t>
            </a:r>
            <a:endParaRPr lang="zh-CN" altLang="en-US" i="1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B7227B4-9123-43D7-8D80-6E8320411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223" y="3167973"/>
            <a:ext cx="5886497" cy="2166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8616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2C1597-CEA3-4087-83B7-10CC1D92D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动词的编码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D229C0E-C4BD-4D7D-B8DE-D541B9B025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致使的编码</a:t>
            </a:r>
            <a:endParaRPr lang="en-US" altLang="zh-CN" dirty="0"/>
          </a:p>
          <a:p>
            <a:pPr lvl="1"/>
            <a:r>
              <a:rPr lang="zh-CN" altLang="en-US" dirty="0"/>
              <a:t>不同语言中对致使义的编码不同</a:t>
            </a:r>
            <a:endParaRPr lang="en-US" altLang="zh-CN" dirty="0"/>
          </a:p>
          <a:p>
            <a:pPr lvl="2"/>
            <a:r>
              <a:rPr lang="zh-CN" altLang="en-US" dirty="0"/>
              <a:t>表示状态的词在日语中编码的是非致使义，在西班牙语中编码的是致使义</a:t>
            </a:r>
            <a:endParaRPr lang="en-US" altLang="zh-CN" dirty="0"/>
          </a:p>
          <a:p>
            <a:pPr lvl="2"/>
            <a:endParaRPr lang="en-US" altLang="zh-CN" dirty="0"/>
          </a:p>
          <a:p>
            <a:pPr lvl="2"/>
            <a:endParaRPr lang="en-US" altLang="zh-CN" dirty="0"/>
          </a:p>
          <a:p>
            <a:pPr lvl="3"/>
            <a:endParaRPr lang="en-US" altLang="zh-CN" dirty="0"/>
          </a:p>
          <a:p>
            <a:pPr lvl="3"/>
            <a:endParaRPr lang="en-US" altLang="zh-CN" dirty="0"/>
          </a:p>
          <a:p>
            <a:pPr lvl="3"/>
            <a:endParaRPr lang="en-US" altLang="zh-CN" dirty="0"/>
          </a:p>
          <a:p>
            <a:pPr lvl="2"/>
            <a:endParaRPr lang="en-US" altLang="zh-CN" dirty="0"/>
          </a:p>
          <a:p>
            <a:pPr lvl="2"/>
            <a:r>
              <a:rPr lang="zh-CN" altLang="en-US" dirty="0"/>
              <a:t>日语没有编码原因型致使和工具致使的动词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F6AA99F-848D-4F71-90F0-E3900C8391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560" y="2705594"/>
            <a:ext cx="4229200" cy="2964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09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A5684D-B6BA-4A73-8B52-BBD79688B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动词的编码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80F6135-2CEA-415B-B28B-5274E69EB4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动词词义编码中体和致使的关系</a:t>
            </a:r>
            <a:endParaRPr lang="en-US" altLang="zh-CN" dirty="0"/>
          </a:p>
          <a:p>
            <a:pPr lvl="1"/>
            <a:r>
              <a:rPr lang="zh-CN" altLang="en-US" dirty="0"/>
              <a:t>两者并不独立</a:t>
            </a:r>
            <a:endParaRPr lang="en-US" altLang="zh-CN" dirty="0"/>
          </a:p>
          <a:p>
            <a:pPr lvl="2"/>
            <a:r>
              <a:rPr lang="zh-CN" altLang="en-US" dirty="0"/>
              <a:t>很多语言中和状态有关的词只有三种编码类型：</a:t>
            </a:r>
            <a:endParaRPr lang="en-US" altLang="zh-CN" dirty="0"/>
          </a:p>
          <a:p>
            <a:pPr lvl="3"/>
            <a:r>
              <a:rPr lang="zh-CN" altLang="en-US" dirty="0"/>
              <a:t>处于一个状态（</a:t>
            </a:r>
            <a:r>
              <a:rPr lang="en-US" altLang="zh-CN" dirty="0"/>
              <a:t>stative</a:t>
            </a:r>
            <a:r>
              <a:rPr lang="zh-CN" altLang="en-US" dirty="0"/>
              <a:t>）</a:t>
            </a:r>
            <a:endParaRPr lang="en-US" altLang="zh-CN" dirty="0"/>
          </a:p>
          <a:p>
            <a:pPr lvl="3"/>
            <a:r>
              <a:rPr lang="zh-CN" altLang="en-US" dirty="0"/>
              <a:t>进入一个状态（</a:t>
            </a:r>
            <a:r>
              <a:rPr lang="en-US" altLang="zh-CN" dirty="0"/>
              <a:t>inchoative</a:t>
            </a:r>
            <a:r>
              <a:rPr lang="zh-CN" altLang="en-US" dirty="0"/>
              <a:t>）</a:t>
            </a:r>
            <a:endParaRPr lang="en-US" altLang="zh-CN" dirty="0"/>
          </a:p>
          <a:p>
            <a:pPr lvl="3"/>
            <a:r>
              <a:rPr lang="zh-CN" altLang="en-US" dirty="0"/>
              <a:t>使进入一个状态（</a:t>
            </a:r>
            <a:r>
              <a:rPr lang="en-US" altLang="zh-CN" dirty="0"/>
              <a:t>agentive</a:t>
            </a:r>
            <a:r>
              <a:rPr lang="zh-CN" altLang="en-US" dirty="0"/>
              <a:t>）</a:t>
            </a:r>
            <a:endParaRPr lang="en-US" altLang="zh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50031B3-48E5-48CB-B6A6-F4BC40C4642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373" y="3874705"/>
            <a:ext cx="5505733" cy="250202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C61849B0-7A4D-4AB7-A46C-AE8B872414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372" y="6107113"/>
            <a:ext cx="5506227" cy="571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1865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05D0226-1D21-40EB-BB45-FF8404A39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动词的编码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40093D9-2374-4E3C-8F8C-D7567B52F7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同一个参与者的编码（</a:t>
            </a:r>
            <a:r>
              <a:rPr lang="en-US" altLang="zh-CN" dirty="0"/>
              <a:t>personation</a:t>
            </a:r>
            <a:r>
              <a:rPr lang="zh-CN" altLang="en-US" dirty="0"/>
              <a:t>）</a:t>
            </a:r>
            <a:endParaRPr lang="en-US" altLang="zh-CN" dirty="0"/>
          </a:p>
          <a:p>
            <a:pPr lvl="1"/>
            <a:r>
              <a:rPr lang="zh-CN" altLang="en-US" dirty="0"/>
              <a:t>包括单人编码（</a:t>
            </a:r>
            <a:r>
              <a:rPr lang="en-US" altLang="zh-CN" dirty="0"/>
              <a:t>monadic personation</a:t>
            </a:r>
            <a:r>
              <a:rPr lang="zh-CN" altLang="en-US" dirty="0"/>
              <a:t>）和双人编码（</a:t>
            </a:r>
            <a:r>
              <a:rPr lang="en-US" altLang="zh-CN" dirty="0"/>
              <a:t>dyadic personation</a:t>
            </a:r>
            <a:r>
              <a:rPr lang="zh-CN" altLang="en-US" dirty="0"/>
              <a:t>）</a:t>
            </a:r>
            <a:endParaRPr lang="en-US" altLang="zh-CN" dirty="0"/>
          </a:p>
          <a:p>
            <a:pPr lvl="2"/>
            <a:r>
              <a:rPr lang="zh-CN" altLang="en-US" dirty="0"/>
              <a:t>法语只包括双人编码</a:t>
            </a:r>
            <a:endParaRPr lang="en-US" altLang="zh-CN" dirty="0"/>
          </a:p>
          <a:p>
            <a:pPr lvl="2"/>
            <a:endParaRPr lang="en-US" altLang="zh-CN" dirty="0"/>
          </a:p>
          <a:p>
            <a:pPr lvl="2"/>
            <a:endParaRPr lang="en-US" altLang="zh-CN" dirty="0"/>
          </a:p>
          <a:p>
            <a:pPr lvl="2"/>
            <a:endParaRPr lang="en-US" altLang="zh-CN" dirty="0"/>
          </a:p>
          <a:p>
            <a:pPr lvl="2"/>
            <a:r>
              <a:rPr lang="zh-CN" altLang="en-US" dirty="0"/>
              <a:t>英语的一些词可以有单人编码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F340E9B-F3EB-428F-A315-9EA2D0A5A7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362" y="3114640"/>
            <a:ext cx="1977438" cy="143875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A5F22B8-FB92-43AE-B95D-1A8AEF6896D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362" y="5027558"/>
            <a:ext cx="5157526" cy="1322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31837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CC1396-7BDB-48B4-B7D7-7E4B258B8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动词的编码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AEC7483-5BD9-4888-B065-1353BAB62D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配价（</a:t>
            </a:r>
            <a:r>
              <a:rPr lang="en-US" altLang="zh-CN" dirty="0"/>
              <a:t>valence</a:t>
            </a:r>
            <a:r>
              <a:rPr lang="zh-CN" altLang="en-US" dirty="0"/>
              <a:t>）的编码</a:t>
            </a:r>
            <a:endParaRPr lang="en-US" altLang="zh-CN" dirty="0"/>
          </a:p>
          <a:p>
            <a:pPr lvl="1"/>
            <a:r>
              <a:rPr lang="zh-CN" altLang="en-US" dirty="0"/>
              <a:t>英语中，有的动词将</a:t>
            </a:r>
            <a:r>
              <a:rPr lang="en-US" altLang="zh-CN" dirty="0"/>
              <a:t>Figure</a:t>
            </a:r>
            <a:r>
              <a:rPr lang="zh-CN" altLang="en-US" dirty="0"/>
              <a:t>编码为主语，</a:t>
            </a:r>
            <a:r>
              <a:rPr lang="en-US" altLang="zh-CN" dirty="0"/>
              <a:t>Ground</a:t>
            </a:r>
            <a:r>
              <a:rPr lang="zh-CN" altLang="en-US" dirty="0"/>
              <a:t>编码为宾语；有的相反</a:t>
            </a:r>
            <a:endParaRPr lang="en-US" altLang="zh-CN" dirty="0"/>
          </a:p>
          <a:p>
            <a:pPr lvl="1"/>
            <a:r>
              <a:rPr lang="zh-CN" altLang="en-US" dirty="0"/>
              <a:t>英语中，有的动词将</a:t>
            </a:r>
            <a:r>
              <a:rPr lang="en-US" altLang="zh-CN" dirty="0"/>
              <a:t>Stimulus</a:t>
            </a:r>
            <a:r>
              <a:rPr lang="zh-CN" altLang="en-US" dirty="0"/>
              <a:t>编码为主语，</a:t>
            </a:r>
            <a:r>
              <a:rPr lang="en-US" altLang="zh-CN" dirty="0"/>
              <a:t>Experiencer</a:t>
            </a:r>
            <a:r>
              <a:rPr lang="zh-CN" altLang="en-US" dirty="0"/>
              <a:t>编码为宾语；有的相反</a:t>
            </a:r>
            <a:endParaRPr lang="en-US" altLang="zh-CN" dirty="0"/>
          </a:p>
          <a:p>
            <a:pPr lvl="3"/>
            <a:endParaRPr lang="en-US" altLang="zh-CN" dirty="0"/>
          </a:p>
          <a:p>
            <a:pPr lvl="6"/>
            <a:endParaRPr lang="en-US" altLang="zh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62FB3C6-2ECD-4DF8-8E33-4AD74C2BD1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509" y="3877082"/>
            <a:ext cx="6815845" cy="128145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3B225A6-F59E-46C5-8A8C-EF9D3DDB13B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9800" y="3519384"/>
            <a:ext cx="3939800" cy="2321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4061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AC02D1-B1DF-481D-B8E6-0F0AC32AB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动词的编码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215A450-1598-4B1A-B132-9B8215AAE8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配价（</a:t>
            </a:r>
            <a:r>
              <a:rPr lang="en-US" altLang="zh-CN" dirty="0"/>
              <a:t>valence</a:t>
            </a:r>
            <a:r>
              <a:rPr lang="zh-CN" altLang="en-US" dirty="0"/>
              <a:t>）的编码</a:t>
            </a:r>
            <a:endParaRPr lang="en-US" altLang="zh-CN" dirty="0"/>
          </a:p>
          <a:p>
            <a:pPr lvl="1"/>
            <a:r>
              <a:rPr lang="zh-CN" altLang="en-US" dirty="0"/>
              <a:t>英语的“影响”义动词中，更多以</a:t>
            </a:r>
            <a:r>
              <a:rPr lang="en-US" altLang="zh-CN" dirty="0"/>
              <a:t>Stimulus</a:t>
            </a:r>
            <a:r>
              <a:rPr lang="zh-CN" altLang="en-US" dirty="0"/>
              <a:t>作为主语；</a:t>
            </a:r>
            <a:r>
              <a:rPr lang="en-US" altLang="zh-CN" dirty="0" err="1"/>
              <a:t>Atsuwegi</a:t>
            </a:r>
            <a:r>
              <a:rPr lang="zh-CN" altLang="en-US" dirty="0"/>
              <a:t>语言相反</a:t>
            </a:r>
          </a:p>
          <a:p>
            <a:pPr lvl="1"/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372AAB5-9B5A-4146-AF8F-6132D5CB963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289" y="2601522"/>
            <a:ext cx="7511341" cy="3860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3387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F6EC85-122E-4260-93DA-A96E7C821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卫星的编码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029AB74-FD46-4747-9E29-A773392E70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卫星的定义</a:t>
            </a:r>
            <a:endParaRPr lang="en-US" altLang="zh-CN" dirty="0"/>
          </a:p>
          <a:p>
            <a:pPr lvl="1"/>
            <a:r>
              <a:rPr lang="zh-CN" altLang="en-US" dirty="0"/>
              <a:t>除了宾语之外，其他从属于动词的成分</a:t>
            </a:r>
            <a:endParaRPr lang="en-US" altLang="zh-CN" dirty="0"/>
          </a:p>
          <a:p>
            <a:pPr lvl="2"/>
            <a:r>
              <a:rPr lang="zh-CN" altLang="en-US" dirty="0"/>
              <a:t>英语的小品词、汉语的补语、俄语的前缀</a:t>
            </a:r>
            <a:r>
              <a:rPr lang="en-US" altLang="zh-CN" dirty="0"/>
              <a:t>……</a:t>
            </a:r>
          </a:p>
          <a:p>
            <a:pPr lvl="1"/>
            <a:r>
              <a:rPr lang="zh-CN" altLang="en-US" dirty="0"/>
              <a:t>动词群（</a:t>
            </a:r>
            <a:r>
              <a:rPr lang="en-US" altLang="zh-CN" dirty="0"/>
              <a:t>verb complex</a:t>
            </a:r>
            <a:r>
              <a:rPr lang="zh-CN" altLang="en-US" dirty="0"/>
              <a:t>）：动词</a:t>
            </a:r>
            <a:r>
              <a:rPr lang="en-US" altLang="zh-CN" dirty="0"/>
              <a:t>+</a:t>
            </a:r>
            <a:r>
              <a:rPr lang="zh-CN" altLang="en-US" dirty="0"/>
              <a:t>卫星形成的成分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52C853D-3D9C-4328-B448-49AC7F0C6B8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3143820"/>
            <a:ext cx="7476474" cy="341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93380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80E34DD-E6A1-4F39-8A35-E3B129E64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卫星的编码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DC4D388-2E26-412B-B7B2-0BB32EDFEA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编码</a:t>
            </a:r>
            <a:r>
              <a:rPr lang="en-US" altLang="zh-CN" dirty="0"/>
              <a:t>Path</a:t>
            </a:r>
          </a:p>
          <a:p>
            <a:pPr lvl="1"/>
            <a:r>
              <a:rPr lang="zh-CN" altLang="en-US" dirty="0"/>
              <a:t>英语中表示路径的卫星                    俄语中表示路径的卫星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8E9567B-8585-4024-99C3-A81A3561BF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589" y="2176261"/>
            <a:ext cx="5194567" cy="206385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AC3322B-5DE0-485C-B3DE-B8A32CB4667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589" y="4331557"/>
            <a:ext cx="5410478" cy="186699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5C749FD-EDD4-4430-BDB5-3D1B5964DF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785" y="2266445"/>
            <a:ext cx="3295097" cy="244646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3BFA824A-4DC4-4D5B-8433-5434978B042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785" y="4791486"/>
            <a:ext cx="2667137" cy="1282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24436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2FA292-2648-4BB7-AD82-E9A9CC162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卫星的编码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D5B79C6-1538-4DE8-A4E8-E0919D3BE1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编码</a:t>
            </a:r>
            <a:r>
              <a:rPr lang="en-US" altLang="zh-CN" dirty="0"/>
              <a:t>Path</a:t>
            </a:r>
          </a:p>
          <a:p>
            <a:pPr lvl="1"/>
            <a:r>
              <a:rPr lang="zh-CN" altLang="en-US" dirty="0"/>
              <a:t>汉语中表示路径的卫星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C977DBE-C41A-45A4-9215-A58280A0F6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399" y="2261826"/>
            <a:ext cx="7644069" cy="2706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20468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3AF568-1C3D-4C51-934D-440EB16F2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卫星的编码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D64C9A6-1C98-4157-BEC9-96B1BE01EC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编码</a:t>
            </a:r>
            <a:r>
              <a:rPr lang="en-US" altLang="zh-CN" dirty="0" err="1"/>
              <a:t>Path+Ground</a:t>
            </a:r>
            <a:endParaRPr lang="en-US" altLang="zh-CN" dirty="0"/>
          </a:p>
          <a:p>
            <a:pPr lvl="1"/>
            <a:r>
              <a:rPr lang="zh-CN" altLang="en-US" dirty="0"/>
              <a:t>在英语等大多数语言中少见</a:t>
            </a:r>
            <a:endParaRPr lang="en-US" altLang="zh-CN" dirty="0"/>
          </a:p>
          <a:p>
            <a:pPr lvl="2"/>
            <a:r>
              <a:rPr lang="en-US" altLang="zh-CN" i="1" dirty="0"/>
              <a:t>She drove home. The gate swung shut.</a:t>
            </a:r>
          </a:p>
          <a:p>
            <a:pPr lvl="1"/>
            <a:r>
              <a:rPr lang="zh-CN" altLang="en-US" dirty="0"/>
              <a:t>在</a:t>
            </a:r>
            <a:r>
              <a:rPr lang="en-US" altLang="zh-CN" dirty="0" err="1"/>
              <a:t>Atsuwegi</a:t>
            </a:r>
            <a:r>
              <a:rPr lang="zh-CN" altLang="en-US" dirty="0"/>
              <a:t>语中常见</a:t>
            </a:r>
            <a:endParaRPr lang="en-US" altLang="zh-CN" dirty="0"/>
          </a:p>
          <a:p>
            <a:pPr lvl="2"/>
            <a:r>
              <a:rPr lang="en-US" altLang="zh-CN" dirty="0"/>
              <a:t>+</a:t>
            </a:r>
            <a:r>
              <a:rPr lang="zh-CN" altLang="en-US" dirty="0"/>
              <a:t>表示后面需要跟</a:t>
            </a:r>
            <a:r>
              <a:rPr lang="en-US" altLang="zh-CN" dirty="0"/>
              <a:t>-</a:t>
            </a:r>
            <a:r>
              <a:rPr lang="en-US" altLang="zh-CN" dirty="0" err="1"/>
              <a:t>im</a:t>
            </a:r>
            <a:r>
              <a:rPr lang="en-US" altLang="zh-CN" dirty="0"/>
              <a:t>/-</a:t>
            </a:r>
            <a:r>
              <a:rPr lang="en-US" altLang="zh-CN" dirty="0" err="1"/>
              <a:t>ik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B871C67-C77C-48BE-BF33-2DA1047085B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736" y="3706993"/>
            <a:ext cx="4616687" cy="267983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2BBA68B-8DF9-4F17-B95E-5EBBDF055A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584" y="3706993"/>
            <a:ext cx="4680191" cy="1886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67435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948518D-35DE-4DD1-9B36-D674D154F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卫星的编码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37333F1-7A1E-4B4C-A617-7702C8FA9D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编码受事</a:t>
            </a:r>
            <a:endParaRPr lang="en-US" altLang="zh-CN" dirty="0"/>
          </a:p>
          <a:p>
            <a:pPr lvl="1"/>
            <a:r>
              <a:rPr lang="en-US" altLang="zh-CN" dirty="0"/>
              <a:t>Caddo</a:t>
            </a:r>
            <a:r>
              <a:rPr lang="zh-CN" altLang="en-US" dirty="0"/>
              <a:t>语属于这一类型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9369C35-836D-4958-8410-7DACF4244C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399" y="2179572"/>
            <a:ext cx="6710010" cy="3697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97418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E53E94-D9D8-45E6-8AD7-1C846D477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卫星的编码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9B04B24-99D1-4405-8AB1-93F5D8614D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编码方式</a:t>
            </a:r>
            <a:endParaRPr lang="en-US" altLang="zh-CN" dirty="0"/>
          </a:p>
          <a:p>
            <a:pPr lvl="1"/>
            <a:r>
              <a:rPr lang="en-US" altLang="zh-CN" dirty="0" err="1"/>
              <a:t>NezPerce</a:t>
            </a:r>
            <a:r>
              <a:rPr lang="zh-CN" altLang="en-US" dirty="0"/>
              <a:t>语属于这一类型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D6F9384-18EB-417A-8F8C-DE1CF1FD14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256074"/>
            <a:ext cx="5634072" cy="362085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E0038A9B-44EA-4F38-ADB5-3450C8B40A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6409" y="2496957"/>
            <a:ext cx="6358540" cy="1445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14772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0B4EBB1-20E0-45EF-9045-7E894B7B6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卫星的编码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2A46CDC-F65F-4613-B1DC-CB3DF6FF33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编码原因</a:t>
            </a:r>
            <a:endParaRPr lang="en-US" altLang="zh-CN" dirty="0"/>
          </a:p>
          <a:p>
            <a:pPr lvl="1"/>
            <a:r>
              <a:rPr lang="en-US" altLang="zh-CN" dirty="0"/>
              <a:t>Hokan</a:t>
            </a:r>
            <a:r>
              <a:rPr lang="zh-CN" altLang="en-US" dirty="0"/>
              <a:t>语属于这一类型；</a:t>
            </a:r>
            <a:r>
              <a:rPr lang="en-US" altLang="zh-CN" dirty="0" err="1"/>
              <a:t>Atsuwegi</a:t>
            </a:r>
            <a:r>
              <a:rPr lang="zh-CN" altLang="en-US" dirty="0"/>
              <a:t>语的部分动词也编码原因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8E480F5-5E78-4EA7-A0F2-37987E281D0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166497"/>
            <a:ext cx="4388684" cy="432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09080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657D42-1484-45BD-8FC3-C1FCD5E64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卫星的编码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D9F4FBB-E780-4A33-A5C1-AEF4E970D6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动词框架语言和卫星框架语言</a:t>
            </a:r>
            <a:endParaRPr lang="en-US" altLang="zh-CN" dirty="0"/>
          </a:p>
          <a:p>
            <a:pPr lvl="1"/>
            <a:r>
              <a:rPr lang="zh-CN" altLang="en-US" dirty="0"/>
              <a:t>路径编码在动词中的是动词框架语言，编码在卫星中的是卫星框架语言</a:t>
            </a:r>
            <a:endParaRPr lang="en-US" altLang="zh-CN" dirty="0"/>
          </a:p>
          <a:p>
            <a:pPr lvl="1"/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E4956C7-6EEA-4DC6-AC36-A4731D2EA03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821" y="2336800"/>
            <a:ext cx="5939062" cy="3943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86984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025B2E-8F92-40D2-865D-88B63BCC3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卫星的编码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C92B510-132D-4573-85AE-B6495E4F10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语言的演变</a:t>
            </a:r>
            <a:endParaRPr lang="en-US" altLang="zh-CN" dirty="0"/>
          </a:p>
          <a:p>
            <a:pPr lvl="1"/>
            <a:r>
              <a:rPr lang="zh-CN" altLang="en-US" dirty="0"/>
              <a:t>古代汉语是动词框架语言，现代汉语是卫星框架语言</a:t>
            </a:r>
            <a:endParaRPr lang="en-US" altLang="zh-CN" dirty="0"/>
          </a:p>
          <a:p>
            <a:pPr lvl="2"/>
            <a:r>
              <a:rPr lang="zh-CN" altLang="en-US" dirty="0"/>
              <a:t>原因：随着述补结构的发展，编码路径的动词变成了卫星</a:t>
            </a:r>
            <a:endParaRPr lang="en-US" altLang="zh-CN" dirty="0"/>
          </a:p>
          <a:p>
            <a:pPr lvl="1"/>
            <a:r>
              <a:rPr lang="zh-CN" altLang="en-US" dirty="0"/>
              <a:t>原始印欧语是卫星框架语言，罗曼语族语言发展为了动词框架语言，其他印欧语系语言仍为卫星框架语言</a:t>
            </a:r>
          </a:p>
        </p:txBody>
      </p:sp>
    </p:spTree>
    <p:extLst>
      <p:ext uri="{BB962C8B-B14F-4D97-AF65-F5344CB8AC3E}">
        <p14:creationId xmlns:p14="http://schemas.microsoft.com/office/powerpoint/2010/main" val="264138183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68E9E6-4571-4589-A5FF-225F69606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卫星的编码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A54A75-43F7-4E7A-8D34-72970DE461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编码体</a:t>
            </a:r>
            <a:endParaRPr lang="en-US" altLang="zh-CN" dirty="0"/>
          </a:p>
          <a:p>
            <a:pPr lvl="1"/>
            <a:r>
              <a:rPr lang="zh-CN" altLang="en-US" dirty="0"/>
              <a:t>英语                                       俄语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10DC298-6FD8-4D62-BA47-B7D495711D5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248" y="2139842"/>
            <a:ext cx="4737343" cy="420391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38EBEB9-2D61-44E1-9047-57343A94AAB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3076" y="2177901"/>
            <a:ext cx="4623038" cy="3968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09944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B406B67-420F-439F-97D7-CE9E6D22D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卫星的编码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3DC7547-8A25-479F-B6CF-B8C402EE45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编码配价</a:t>
            </a:r>
            <a:endParaRPr lang="en-US" altLang="zh-CN" dirty="0"/>
          </a:p>
          <a:p>
            <a:pPr lvl="1"/>
            <a:r>
              <a:rPr lang="zh-CN" altLang="en-US" dirty="0"/>
              <a:t>卫星决定</a:t>
            </a:r>
            <a:r>
              <a:rPr lang="en-US" altLang="zh-CN" dirty="0"/>
              <a:t>Figure</a:t>
            </a:r>
            <a:r>
              <a:rPr lang="zh-CN" altLang="en-US" dirty="0"/>
              <a:t>和</a:t>
            </a:r>
            <a:r>
              <a:rPr lang="en-US" altLang="zh-CN" dirty="0"/>
              <a:t>Ground</a:t>
            </a:r>
            <a:r>
              <a:rPr lang="zh-CN" altLang="en-US" dirty="0"/>
              <a:t>的顺序</a:t>
            </a:r>
            <a:endParaRPr lang="en-US" altLang="zh-CN" dirty="0"/>
          </a:p>
          <a:p>
            <a:pPr lvl="2"/>
            <a:r>
              <a:rPr lang="en-US" altLang="zh-CN" dirty="0"/>
              <a:t>I poured water into the tub.</a:t>
            </a:r>
          </a:p>
          <a:p>
            <a:pPr lvl="2"/>
            <a:r>
              <a:rPr lang="en-US" altLang="zh-CN" dirty="0"/>
              <a:t>I poured the tub full of water.</a:t>
            </a:r>
          </a:p>
          <a:p>
            <a:pPr lvl="1"/>
            <a:r>
              <a:rPr lang="zh-CN" altLang="en-US" dirty="0"/>
              <a:t>卫星决定直接宾语为有界的路径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8C6310B-2F7A-4923-ABFE-217CC3A1DF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920" y="3782657"/>
            <a:ext cx="5765800" cy="1827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40091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60B3EFC-5952-4044-88FA-253F3E8A4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动词群中的显著性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FF45A2A-48F6-4CDD-A6E4-E277D587B8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显著性原则</a:t>
            </a:r>
            <a:endParaRPr lang="en-US" altLang="zh-CN" dirty="0"/>
          </a:p>
          <a:p>
            <a:pPr lvl="1"/>
            <a:r>
              <a:rPr lang="en-US" altLang="zh-CN" dirty="0"/>
              <a:t>1.</a:t>
            </a:r>
            <a:r>
              <a:rPr lang="zh-CN" altLang="en-US" dirty="0"/>
              <a:t>动词群中的词根和卫星是背景信息，其他的是前景信息</a:t>
            </a:r>
            <a:endParaRPr lang="en-US" altLang="zh-CN" dirty="0"/>
          </a:p>
          <a:p>
            <a:pPr lvl="1"/>
            <a:r>
              <a:rPr lang="en-US" altLang="zh-CN" dirty="0"/>
              <a:t>2.</a:t>
            </a:r>
            <a:r>
              <a:rPr lang="zh-CN" altLang="en-US" dirty="0"/>
              <a:t>背景信息比前景信息更容易表达</a:t>
            </a:r>
            <a:endParaRPr lang="en-US" altLang="zh-CN" dirty="0"/>
          </a:p>
          <a:p>
            <a:pPr lvl="1"/>
            <a:r>
              <a:rPr lang="en-US" altLang="zh-CN" dirty="0"/>
              <a:t>3.</a:t>
            </a:r>
            <a:r>
              <a:rPr lang="zh-CN" altLang="en-US" dirty="0"/>
              <a:t>如果一个信息可以表达为背景信息，那么它的认知代价比较小</a:t>
            </a:r>
            <a:endParaRPr lang="en-US" altLang="zh-CN" dirty="0"/>
          </a:p>
          <a:p>
            <a:pPr lvl="1"/>
            <a:r>
              <a:rPr lang="en-US" altLang="zh-CN" dirty="0"/>
              <a:t>4.</a:t>
            </a:r>
            <a:r>
              <a:rPr lang="zh-CN" altLang="en-US" dirty="0"/>
              <a:t>如果一个语言中，信息可以以背景信息的方式表达，那么这些信息就能被轻松地容纳进一个句子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95968931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3B3DC0-4F10-4B60-8FF7-F271F53EE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动词群中的显著性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06FA6F2-8966-44AF-BAC9-19FCBEECC8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显著性原则的应用</a:t>
            </a:r>
            <a:endParaRPr lang="en-US" altLang="zh-CN" dirty="0"/>
          </a:p>
          <a:p>
            <a:pPr lvl="1"/>
            <a:r>
              <a:rPr lang="zh-CN" altLang="en-US" dirty="0"/>
              <a:t>不同语言中的句子采用不同的表达方式</a:t>
            </a:r>
            <a:endParaRPr lang="en-US" altLang="zh-CN" dirty="0"/>
          </a:p>
          <a:p>
            <a:pPr lvl="2"/>
            <a:r>
              <a:rPr lang="en-US" altLang="zh-CN" dirty="0"/>
              <a:t>The man ran back down into the cellar.</a:t>
            </a:r>
          </a:p>
          <a:p>
            <a:pPr lvl="2"/>
            <a:r>
              <a:rPr lang="zh-CN" altLang="en-US" dirty="0"/>
              <a:t>对应西班牙语：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F157089-FA54-4444-8A04-032A3C1F061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978" y="3137395"/>
            <a:ext cx="4652742" cy="3323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26549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9C539D-A33A-423C-8B59-D699EBE26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结语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32C0BE8-2A2F-4641-93AC-B2AD0BFB28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文章贡献</a:t>
            </a:r>
            <a:endParaRPr lang="en-US" altLang="zh-CN" dirty="0"/>
          </a:p>
          <a:p>
            <a:pPr lvl="1"/>
            <a:r>
              <a:rPr lang="zh-CN" altLang="en-US" dirty="0"/>
              <a:t>提出了</a:t>
            </a:r>
            <a:r>
              <a:rPr lang="en-US" altLang="zh-CN" dirty="0"/>
              <a:t>Motion, Figure, Ground, Path, Personation</a:t>
            </a:r>
            <a:r>
              <a:rPr lang="zh-CN" altLang="en-US" dirty="0"/>
              <a:t>等语义元素和动词群、卫星等句法元素</a:t>
            </a:r>
            <a:endParaRPr lang="en-US" altLang="zh-CN" dirty="0"/>
          </a:p>
          <a:p>
            <a:pPr lvl="1"/>
            <a:r>
              <a:rPr lang="zh-CN" altLang="en-US" dirty="0"/>
              <a:t>此前的类型学研究都把词作为基本单位，本文工作考察了跨语言的分解的词义，发现了语义元素和语素形式之间关系的类型学模式</a:t>
            </a:r>
            <a:endParaRPr lang="en-US" altLang="zh-CN" dirty="0"/>
          </a:p>
          <a:p>
            <a:pPr lvl="1"/>
            <a:r>
              <a:rPr lang="zh-CN" altLang="en-US" dirty="0"/>
              <a:t>不仅考察了单个语义元素，也考察了同时出现的一组语义元素和语素形式的关系</a:t>
            </a:r>
            <a:endParaRPr lang="en-US" altLang="zh-CN" dirty="0"/>
          </a:p>
          <a:p>
            <a:pPr lvl="1"/>
            <a:r>
              <a:rPr lang="zh-CN" altLang="en-US" dirty="0"/>
              <a:t>此前的研究主要考察词的显著性，本文工作考察了语义元素的显著性</a:t>
            </a:r>
          </a:p>
        </p:txBody>
      </p:sp>
    </p:spTree>
    <p:extLst>
      <p:ext uri="{BB962C8B-B14F-4D97-AF65-F5344CB8AC3E}">
        <p14:creationId xmlns:p14="http://schemas.microsoft.com/office/powerpoint/2010/main" val="150576097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副标题 1">
            <a:extLst>
              <a:ext uri="{FF2B5EF4-FFF2-40B4-BE49-F238E27FC236}">
                <a16:creationId xmlns:a16="http://schemas.microsoft.com/office/drawing/2014/main" id="{1203042D-5AB2-46FB-BE4F-DC3552317A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E85223F3-752B-4BDA-97AC-61CA84E9B1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谢谢大家！</a:t>
            </a:r>
          </a:p>
        </p:txBody>
      </p:sp>
    </p:spTree>
    <p:extLst>
      <p:ext uri="{BB962C8B-B14F-4D97-AF65-F5344CB8AC3E}">
        <p14:creationId xmlns:p14="http://schemas.microsoft.com/office/powerpoint/2010/main" val="2953646191"/>
      </p:ext>
    </p:extLst>
  </p:cSld>
  <p:clrMapOvr>
    <a:masterClrMapping/>
  </p:clrMapOvr>
</p:sld>
</file>

<file path=ppt/theme/theme1.xml><?xml version="1.0" encoding="utf-8"?>
<a:theme xmlns:a="http://schemas.openxmlformats.org/drawingml/2006/main" name="香港城大-20180316">
  <a:themeElements>
    <a:clrScheme name="默认设计模板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默认设计模板">
      <a:majorFont>
        <a:latin typeface="Times New Roman"/>
        <a:ea typeface="华文新魏"/>
        <a:cs typeface=""/>
      </a:majorFont>
      <a:minorFont>
        <a:latin typeface="Times New Roman"/>
        <a:ea typeface="幼圆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FF6600"/>
            </a:gs>
            <a:gs pos="50000">
              <a:srgbClr val="FF6600">
                <a:gamma/>
                <a:tint val="9412"/>
                <a:invGamma/>
              </a:srgbClr>
            </a:gs>
            <a:gs pos="100000">
              <a:srgbClr val="FF6600"/>
            </a:gs>
          </a:gsLst>
          <a:lin ang="0" scaled="1"/>
        </a:gradFill>
        <a:ln w="9525" cap="flat" cmpd="sng" algn="ctr">
          <a:solidFill>
            <a:srgbClr val="FF66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1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Times New Roman" pitchFamily="18" charset="0"/>
            <a:ea typeface="仿宋_GB2312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FF6600"/>
            </a:gs>
            <a:gs pos="50000">
              <a:srgbClr val="FF6600">
                <a:gamma/>
                <a:tint val="9412"/>
                <a:invGamma/>
              </a:srgbClr>
            </a:gs>
            <a:gs pos="100000">
              <a:srgbClr val="FF6600"/>
            </a:gs>
          </a:gsLst>
          <a:lin ang="0" scaled="1"/>
        </a:gradFill>
        <a:ln w="9525" cap="flat" cmpd="sng" algn="ctr">
          <a:solidFill>
            <a:srgbClr val="FF66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1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Times New Roman" pitchFamily="18" charset="0"/>
            <a:ea typeface="仿宋_GB2312" pitchFamily="49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硕士论文答辩_陈龙</Template>
  <TotalTime>719</TotalTime>
  <Words>2422</Words>
  <Application>Microsoft Office PowerPoint</Application>
  <PresentationFormat>宽屏</PresentationFormat>
  <Paragraphs>316</Paragraphs>
  <Slides>56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56</vt:i4>
      </vt:variant>
    </vt:vector>
  </HeadingPairs>
  <TitlesOfParts>
    <vt:vector size="60" baseType="lpstr">
      <vt:lpstr>微软雅黑</vt:lpstr>
      <vt:lpstr>Times New Roman</vt:lpstr>
      <vt:lpstr>Wingdings</vt:lpstr>
      <vt:lpstr>香港城大-20180316</vt:lpstr>
      <vt:lpstr>词汇编码模式</vt:lpstr>
      <vt:lpstr>引言</vt:lpstr>
      <vt:lpstr>引言</vt:lpstr>
      <vt:lpstr>引言</vt:lpstr>
      <vt:lpstr>引言</vt:lpstr>
      <vt:lpstr>动词的编码</vt:lpstr>
      <vt:lpstr>引言</vt:lpstr>
      <vt:lpstr>动词的编码</vt:lpstr>
      <vt:lpstr>动词的编码</vt:lpstr>
      <vt:lpstr>动词的编码</vt:lpstr>
      <vt:lpstr>动词的编码</vt:lpstr>
      <vt:lpstr>动词的编码</vt:lpstr>
      <vt:lpstr>动词的编码</vt:lpstr>
      <vt:lpstr>动词的编码</vt:lpstr>
      <vt:lpstr>动词的编码</vt:lpstr>
      <vt:lpstr>动词的编码</vt:lpstr>
      <vt:lpstr>动词的编码</vt:lpstr>
      <vt:lpstr>动词的编码</vt:lpstr>
      <vt:lpstr>动词的编码</vt:lpstr>
      <vt:lpstr>动词的编码</vt:lpstr>
      <vt:lpstr>动词的编码</vt:lpstr>
      <vt:lpstr>动词的编码</vt:lpstr>
      <vt:lpstr>动词的编码</vt:lpstr>
      <vt:lpstr>动词的编码</vt:lpstr>
      <vt:lpstr>动词的编码</vt:lpstr>
      <vt:lpstr>动词的编码</vt:lpstr>
      <vt:lpstr>动词的编码</vt:lpstr>
      <vt:lpstr>动词的编码</vt:lpstr>
      <vt:lpstr>动词的编码</vt:lpstr>
      <vt:lpstr>动词的编码</vt:lpstr>
      <vt:lpstr>动词的编码</vt:lpstr>
      <vt:lpstr>动词的编码</vt:lpstr>
      <vt:lpstr>动词的编码</vt:lpstr>
      <vt:lpstr>动词的编码</vt:lpstr>
      <vt:lpstr>动词的编码</vt:lpstr>
      <vt:lpstr>动词的编码</vt:lpstr>
      <vt:lpstr>动词的编码</vt:lpstr>
      <vt:lpstr>动词的编码</vt:lpstr>
      <vt:lpstr>动词的编码</vt:lpstr>
      <vt:lpstr>动词的编码</vt:lpstr>
      <vt:lpstr>动词的编码</vt:lpstr>
      <vt:lpstr>卫星的编码</vt:lpstr>
      <vt:lpstr>卫星的编码</vt:lpstr>
      <vt:lpstr>卫星的编码</vt:lpstr>
      <vt:lpstr>卫星的编码</vt:lpstr>
      <vt:lpstr>卫星的编码</vt:lpstr>
      <vt:lpstr>卫星的编码</vt:lpstr>
      <vt:lpstr>卫星的编码</vt:lpstr>
      <vt:lpstr>卫星的编码</vt:lpstr>
      <vt:lpstr>卫星的编码</vt:lpstr>
      <vt:lpstr>卫星的编码</vt:lpstr>
      <vt:lpstr>卫星的编码</vt:lpstr>
      <vt:lpstr>动词群中的显著性</vt:lpstr>
      <vt:lpstr>动词群中的显著性</vt:lpstr>
      <vt:lpstr>结语</vt:lpstr>
      <vt:lpstr>谢谢大家！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词汇编码模式</dc:title>
  <dc:creator>Chen Long</dc:creator>
  <cp:lastModifiedBy>Chen Long</cp:lastModifiedBy>
  <cp:revision>243</cp:revision>
  <dcterms:created xsi:type="dcterms:W3CDTF">2021-06-29T14:41:21Z</dcterms:created>
  <dcterms:modified xsi:type="dcterms:W3CDTF">2021-06-30T16:32:59Z</dcterms:modified>
</cp:coreProperties>
</file>