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70" r:id="rId11"/>
    <p:sldId id="265" r:id="rId12"/>
    <p:sldId id="271" r:id="rId13"/>
    <p:sldId id="285" r:id="rId14"/>
    <p:sldId id="292" r:id="rId15"/>
    <p:sldId id="272" r:id="rId16"/>
    <p:sldId id="286" r:id="rId17"/>
    <p:sldId id="287" r:id="rId18"/>
    <p:sldId id="273" r:id="rId19"/>
    <p:sldId id="274" r:id="rId20"/>
    <p:sldId id="266" r:id="rId21"/>
    <p:sldId id="275" r:id="rId22"/>
    <p:sldId id="277" r:id="rId23"/>
    <p:sldId id="283" r:id="rId24"/>
    <p:sldId id="276" r:id="rId25"/>
    <p:sldId id="281" r:id="rId26"/>
    <p:sldId id="279" r:id="rId27"/>
    <p:sldId id="278" r:id="rId28"/>
    <p:sldId id="282" r:id="rId29"/>
    <p:sldId id="280" r:id="rId30"/>
    <p:sldId id="284" r:id="rId31"/>
    <p:sldId id="267" r:id="rId32"/>
    <p:sldId id="288" r:id="rId33"/>
    <p:sldId id="289" r:id="rId34"/>
    <p:sldId id="290" r:id="rId35"/>
    <p:sldId id="291" r:id="rId36"/>
    <p:sldId id="268" r:id="rId37"/>
    <p:sldId id="269"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7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91C26A-B4C2-4B6A-9A66-01AF53E8FEB7}" type="datetimeFigureOut">
              <a:rPr lang="zh-CN" altLang="en-US" smtClean="0"/>
              <a:t>2020/10/14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64F780-A6EA-43ED-BFD1-ECE76EF6C196}" type="slidenum">
              <a:rPr lang="zh-CN" altLang="en-US" smtClean="0"/>
              <a:t>‹#›</a:t>
            </a:fld>
            <a:endParaRPr lang="zh-CN" altLang="en-US"/>
          </a:p>
        </p:txBody>
      </p:sp>
    </p:spTree>
    <p:extLst>
      <p:ext uri="{BB962C8B-B14F-4D97-AF65-F5344CB8AC3E}">
        <p14:creationId xmlns:p14="http://schemas.microsoft.com/office/powerpoint/2010/main" val="1722736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864F780-A6EA-43ED-BFD1-ECE76EF6C196}" type="slidenum">
              <a:rPr lang="zh-CN" altLang="en-US" smtClean="0"/>
              <a:t>4</a:t>
            </a:fld>
            <a:endParaRPr lang="zh-CN" altLang="en-US"/>
          </a:p>
        </p:txBody>
      </p:sp>
    </p:spTree>
    <p:extLst>
      <p:ext uri="{BB962C8B-B14F-4D97-AF65-F5344CB8AC3E}">
        <p14:creationId xmlns:p14="http://schemas.microsoft.com/office/powerpoint/2010/main" val="1145581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p:cNvPicPr preferRelativeResize="0">
            <a:picLocks noChangeAspect="1" noChangeArrowheads="1"/>
          </p:cNvPicPr>
          <p:nvPr/>
        </p:nvPicPr>
        <p:blipFill>
          <a:blip r:embed="rId2"/>
          <a:srcRect/>
          <a:stretch>
            <a:fillRect/>
          </a:stretch>
        </p:blipFill>
        <p:spPr bwMode="auto">
          <a:xfrm>
            <a:off x="0" y="5562600"/>
            <a:ext cx="12192000" cy="1295400"/>
          </a:xfrm>
          <a:prstGeom prst="rect">
            <a:avLst/>
          </a:prstGeom>
          <a:noFill/>
          <a:ln w="9525">
            <a:noFill/>
            <a:miter lim="800000"/>
            <a:headEnd/>
            <a:tailEnd/>
          </a:ln>
        </p:spPr>
      </p:pic>
      <p:pic>
        <p:nvPicPr>
          <p:cNvPr id="5" name="Picture 5"/>
          <p:cNvPicPr preferRelativeResize="0">
            <a:picLocks noChangeAspect="1" noChangeArrowheads="1"/>
          </p:cNvPicPr>
          <p:nvPr/>
        </p:nvPicPr>
        <p:blipFill>
          <a:blip r:embed="rId3"/>
          <a:srcRect/>
          <a:stretch>
            <a:fillRect/>
          </a:stretch>
        </p:blipFill>
        <p:spPr bwMode="auto">
          <a:xfrm>
            <a:off x="0" y="0"/>
            <a:ext cx="3860800" cy="692150"/>
          </a:xfrm>
          <a:prstGeom prst="rect">
            <a:avLst/>
          </a:prstGeom>
          <a:noFill/>
          <a:ln w="9525">
            <a:noFill/>
            <a:miter lim="800000"/>
            <a:headEnd/>
            <a:tailEnd/>
          </a:ln>
        </p:spPr>
      </p:pic>
      <p:sp>
        <p:nvSpPr>
          <p:cNvPr id="236547" name="Rectangle 3"/>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r>
              <a:rPr lang="zh-CN" altLang="en-US" smtClean="0"/>
              <a:t>单击以编辑母版副标题样式</a:t>
            </a:r>
            <a:endParaRPr lang="zh-CN" altLang="en-US"/>
          </a:p>
        </p:txBody>
      </p:sp>
      <p:sp>
        <p:nvSpPr>
          <p:cNvPr id="236550" name="Rectangle 6"/>
          <p:cNvSpPr>
            <a:spLocks noGrp="1" noChangeArrowheads="1"/>
          </p:cNvSpPr>
          <p:nvPr>
            <p:ph type="ctrTitle"/>
          </p:nvPr>
        </p:nvSpPr>
        <p:spPr>
          <a:xfrm>
            <a:off x="914400" y="2130426"/>
            <a:ext cx="10363200" cy="1470025"/>
          </a:xfrm>
        </p:spPr>
        <p:txBody>
          <a:bodyPr/>
          <a:lstStyle>
            <a:lvl1pPr>
              <a:defRPr/>
            </a:lvl1pPr>
          </a:lstStyle>
          <a:p>
            <a:r>
              <a:rPr lang="zh-CN" altLang="en-US" smtClean="0"/>
              <a:t>单击此处编辑母版标题样式</a:t>
            </a:r>
            <a:endParaRPr lang="zh-CN" altLang="en-US"/>
          </a:p>
        </p:txBody>
      </p:sp>
      <p:sp>
        <p:nvSpPr>
          <p:cNvPr id="6" name="Rectangle 4"/>
          <p:cNvSpPr>
            <a:spLocks noGrp="1" noChangeArrowheads="1"/>
          </p:cNvSpPr>
          <p:nvPr>
            <p:ph type="sldNum" sz="quarter" idx="10"/>
          </p:nvPr>
        </p:nvSpPr>
        <p:spPr>
          <a:xfrm>
            <a:off x="8737600" y="6245225"/>
            <a:ext cx="2844800" cy="476250"/>
          </a:xfrm>
          <a:prstGeom prst="rect">
            <a:avLst/>
          </a:prstGeom>
        </p:spPr>
        <p:txBody>
          <a:bodyPr/>
          <a:lstStyle>
            <a:lvl1pPr>
              <a:defRPr/>
            </a:lvl1pPr>
          </a:lstStyle>
          <a:p>
            <a:fld id="{663436FD-D5D9-4901-BED3-4E1ED0711903}" type="slidenum">
              <a:rPr lang="zh-CN" altLang="en-US" smtClean="0"/>
              <a:t>‹#›</a:t>
            </a:fld>
            <a:endParaRPr lang="zh-CN" altLang="en-US"/>
          </a:p>
        </p:txBody>
      </p:sp>
    </p:spTree>
    <p:extLst>
      <p:ext uri="{BB962C8B-B14F-4D97-AF65-F5344CB8AC3E}">
        <p14:creationId xmlns:p14="http://schemas.microsoft.com/office/powerpoint/2010/main" val="322743830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519565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编辑母版文本样式</a:t>
            </a:r>
          </a:p>
        </p:txBody>
      </p:sp>
    </p:spTree>
    <p:extLst>
      <p:ext uri="{BB962C8B-B14F-4D97-AF65-F5344CB8AC3E}">
        <p14:creationId xmlns:p14="http://schemas.microsoft.com/office/powerpoint/2010/main" val="163593430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27051" y="981076"/>
            <a:ext cx="5082116"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812367" y="981076"/>
            <a:ext cx="5084233"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522625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89730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71681120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30615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Tree>
    <p:extLst>
      <p:ext uri="{BB962C8B-B14F-4D97-AF65-F5344CB8AC3E}">
        <p14:creationId xmlns:p14="http://schemas.microsoft.com/office/powerpoint/2010/main" val="22283985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Tree>
    <p:extLst>
      <p:ext uri="{BB962C8B-B14F-4D97-AF65-F5344CB8AC3E}">
        <p14:creationId xmlns:p14="http://schemas.microsoft.com/office/powerpoint/2010/main" val="29188097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9519329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277352" y="0"/>
            <a:ext cx="2914649" cy="59499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27051" y="0"/>
            <a:ext cx="8547100" cy="5949950"/>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5700514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2387600" y="1"/>
            <a:ext cx="9804400" cy="82391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527051" y="981076"/>
            <a:ext cx="5082116" cy="49688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812367" y="981076"/>
            <a:ext cx="5084233" cy="49688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140383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2387600" y="1"/>
            <a:ext cx="9804400" cy="823913"/>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527051" y="981075"/>
            <a:ext cx="5082116" cy="24082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5812367" y="981075"/>
            <a:ext cx="5084233" cy="24082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527051" y="3541714"/>
            <a:ext cx="5082116" cy="240823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5812367" y="3541714"/>
            <a:ext cx="5084233" cy="240823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9308767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p:cNvPicPr preferRelativeResize="0">
            <a:picLocks noChangeAspect="1" noChangeArrowheads="1"/>
          </p:cNvPicPr>
          <p:nvPr/>
        </p:nvPicPr>
        <p:blipFill>
          <a:blip r:embed="rId15"/>
          <a:srcRect/>
          <a:stretch>
            <a:fillRect/>
          </a:stretch>
        </p:blipFill>
        <p:spPr bwMode="auto">
          <a:xfrm>
            <a:off x="0" y="5562600"/>
            <a:ext cx="12192000" cy="1295400"/>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527051" y="981076"/>
            <a:ext cx="10369549" cy="496887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pic>
        <p:nvPicPr>
          <p:cNvPr id="1029" name="Picture 8"/>
          <p:cNvPicPr preferRelativeResize="0">
            <a:picLocks noChangeAspect="1" noChangeArrowheads="1"/>
          </p:cNvPicPr>
          <p:nvPr/>
        </p:nvPicPr>
        <p:blipFill>
          <a:blip r:embed="rId16"/>
          <a:srcRect/>
          <a:stretch>
            <a:fillRect/>
          </a:stretch>
        </p:blipFill>
        <p:spPr bwMode="auto">
          <a:xfrm>
            <a:off x="0" y="0"/>
            <a:ext cx="3860800" cy="692150"/>
          </a:xfrm>
          <a:prstGeom prst="rect">
            <a:avLst/>
          </a:prstGeom>
          <a:noFill/>
          <a:ln w="9525">
            <a:noFill/>
            <a:miter lim="800000"/>
            <a:headEnd/>
            <a:tailEnd/>
          </a:ln>
        </p:spPr>
      </p:pic>
      <p:sp>
        <p:nvSpPr>
          <p:cNvPr id="2" name="Rectangle 2"/>
          <p:cNvSpPr>
            <a:spLocks noGrp="1" noChangeArrowheads="1"/>
          </p:cNvSpPr>
          <p:nvPr>
            <p:ph type="title"/>
          </p:nvPr>
        </p:nvSpPr>
        <p:spPr bwMode="auto">
          <a:xfrm>
            <a:off x="2387600" y="1"/>
            <a:ext cx="980440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p>
            <a:pPr lvl="0"/>
            <a:r>
              <a:rPr lang="zh-CN" altLang="en-US" dirty="0" smtClean="0"/>
              <a:t>单击此处编辑母版标题样式</a:t>
            </a:r>
          </a:p>
        </p:txBody>
      </p:sp>
    </p:spTree>
    <p:extLst>
      <p:ext uri="{BB962C8B-B14F-4D97-AF65-F5344CB8AC3E}">
        <p14:creationId xmlns:p14="http://schemas.microsoft.com/office/powerpoint/2010/main" val="3546608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p:titleStyle>
    <p:body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zh-CN" altLang="en-US" dirty="0" smtClean="0"/>
              <a:t>硕士论文开题汇报</a:t>
            </a:r>
            <a:endParaRPr lang="zh-CN" altLang="en-US" dirty="0"/>
          </a:p>
        </p:txBody>
      </p:sp>
      <p:sp>
        <p:nvSpPr>
          <p:cNvPr id="2" name="标题 1"/>
          <p:cNvSpPr>
            <a:spLocks noGrp="1"/>
          </p:cNvSpPr>
          <p:nvPr>
            <p:ph type="ctrTitle"/>
          </p:nvPr>
        </p:nvSpPr>
        <p:spPr/>
        <p:txBody>
          <a:bodyPr/>
          <a:lstStyle/>
          <a:p>
            <a:r>
              <a:rPr lang="zh-CN" altLang="en-US" dirty="0" smtClean="0"/>
              <a:t>基于参与者语义特征的事件语义表示与应用</a:t>
            </a:r>
            <a:r>
              <a:rPr lang="en-US" altLang="zh-CN" dirty="0" smtClean="0"/>
              <a:t/>
            </a:r>
            <a:br>
              <a:rPr lang="en-US" altLang="zh-CN" dirty="0" smtClean="0"/>
            </a:br>
            <a:r>
              <a:rPr lang="en-US" altLang="zh-CN" dirty="0" smtClean="0"/>
              <a:t>——</a:t>
            </a:r>
            <a:r>
              <a:rPr lang="zh-CN" altLang="en-US" dirty="0" smtClean="0"/>
              <a:t>以现代汉语动词“砸”和“投”为例</a:t>
            </a:r>
            <a:endParaRPr lang="zh-CN" altLang="en-US" dirty="0"/>
          </a:p>
        </p:txBody>
      </p:sp>
    </p:spTree>
    <p:extLst>
      <p:ext uri="{BB962C8B-B14F-4D97-AF65-F5344CB8AC3E}">
        <p14:creationId xmlns:p14="http://schemas.microsoft.com/office/powerpoint/2010/main" val="1416489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目录</a:t>
            </a:r>
            <a:endParaRPr lang="zh-CN" altLang="en-US" dirty="0"/>
          </a:p>
        </p:txBody>
      </p:sp>
      <p:sp>
        <p:nvSpPr>
          <p:cNvPr id="3" name="内容占位符 2"/>
          <p:cNvSpPr>
            <a:spLocks noGrp="1"/>
          </p:cNvSpPr>
          <p:nvPr>
            <p:ph idx="1"/>
          </p:nvPr>
        </p:nvSpPr>
        <p:spPr/>
        <p:txBody>
          <a:bodyPr/>
          <a:lstStyle/>
          <a:p>
            <a:r>
              <a:rPr lang="en-US" altLang="zh-CN" dirty="0" smtClean="0"/>
              <a:t>1 </a:t>
            </a:r>
            <a:r>
              <a:rPr lang="zh-CN" altLang="en-US" dirty="0" smtClean="0"/>
              <a:t>引言</a:t>
            </a:r>
            <a:endParaRPr lang="en-US" altLang="zh-CN" dirty="0" smtClean="0"/>
          </a:p>
          <a:p>
            <a:r>
              <a:rPr lang="en-US" altLang="zh-CN" dirty="0" smtClean="0"/>
              <a:t>2 </a:t>
            </a:r>
            <a:r>
              <a:rPr lang="zh-CN" altLang="en-US" dirty="0" smtClean="0"/>
              <a:t>相关研究</a:t>
            </a:r>
            <a:endParaRPr lang="en-US" altLang="zh-CN" dirty="0" smtClean="0"/>
          </a:p>
          <a:p>
            <a:r>
              <a:rPr lang="en-US" altLang="zh-CN" dirty="0" smtClean="0"/>
              <a:t>3 </a:t>
            </a:r>
            <a:r>
              <a:rPr lang="zh-CN" altLang="en-US" dirty="0" smtClean="0"/>
              <a:t>“砸”和“投”的事件语义表示</a:t>
            </a:r>
            <a:endParaRPr lang="en-US" altLang="zh-CN" dirty="0" smtClean="0"/>
          </a:p>
          <a:p>
            <a:r>
              <a:rPr lang="en-US" altLang="zh-CN" dirty="0" smtClean="0"/>
              <a:t>4 </a:t>
            </a:r>
            <a:r>
              <a:rPr lang="zh-CN" altLang="en-US" dirty="0" smtClean="0"/>
              <a:t>事件</a:t>
            </a:r>
            <a:r>
              <a:rPr lang="zh-CN" altLang="en-US" dirty="0"/>
              <a:t>语义</a:t>
            </a:r>
            <a:r>
              <a:rPr lang="zh-CN" altLang="en-US" dirty="0" smtClean="0"/>
              <a:t>表示的应用</a:t>
            </a:r>
            <a:endParaRPr lang="en-US" altLang="zh-CN" dirty="0" smtClean="0"/>
          </a:p>
          <a:p>
            <a:r>
              <a:rPr lang="en-US" altLang="zh-CN" dirty="0" smtClean="0"/>
              <a:t>5 </a:t>
            </a:r>
            <a:r>
              <a:rPr lang="zh-CN" altLang="en-US" dirty="0" smtClean="0"/>
              <a:t>结语</a:t>
            </a:r>
            <a:endParaRPr lang="en-US" altLang="zh-CN" dirty="0" smtClean="0"/>
          </a:p>
        </p:txBody>
      </p:sp>
    </p:spTree>
    <p:extLst>
      <p:ext uri="{BB962C8B-B14F-4D97-AF65-F5344CB8AC3E}">
        <p14:creationId xmlns:p14="http://schemas.microsoft.com/office/powerpoint/2010/main" val="390613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smtClean="0"/>
              <a:t>语义的表示和计算号称是自然语言处理中重要的上游任务</a:t>
            </a:r>
            <a:endParaRPr lang="en-US" altLang="zh-CN" dirty="0" smtClean="0"/>
          </a:p>
          <a:p>
            <a:pPr lvl="1"/>
            <a:r>
              <a:rPr lang="zh-CN" altLang="en-US" dirty="0" smtClean="0"/>
              <a:t>但是下游任务根本不用</a:t>
            </a:r>
            <a:endParaRPr lang="en-US" altLang="zh-CN" dirty="0" smtClean="0"/>
          </a:p>
          <a:p>
            <a:pPr lvl="1"/>
            <a:r>
              <a:rPr lang="zh-CN" altLang="en-US" dirty="0" smtClean="0"/>
              <a:t>需要反思目前的语义表示的作用和效果</a:t>
            </a:r>
            <a:endParaRPr lang="zh-CN" altLang="en-US" dirty="0"/>
          </a:p>
        </p:txBody>
      </p:sp>
    </p:spTree>
    <p:extLst>
      <p:ext uri="{BB962C8B-B14F-4D97-AF65-F5344CB8AC3E}">
        <p14:creationId xmlns:p14="http://schemas.microsoft.com/office/powerpoint/2010/main" val="225161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smtClean="0"/>
              <a:t>自然语言表示</a:t>
            </a:r>
            <a:endParaRPr lang="en-US" altLang="zh-CN" dirty="0" smtClean="0"/>
          </a:p>
          <a:p>
            <a:pPr lvl="1"/>
            <a:r>
              <a:rPr lang="zh-CN" altLang="en-US" dirty="0"/>
              <a:t>各有</a:t>
            </a:r>
            <a:r>
              <a:rPr lang="zh-CN" altLang="en-US" dirty="0" smtClean="0"/>
              <a:t>各的设计理念和侧重点</a:t>
            </a:r>
            <a:endParaRPr lang="en-US" altLang="zh-CN" dirty="0" smtClean="0"/>
          </a:p>
          <a:p>
            <a:pPr lvl="1"/>
            <a:r>
              <a:rPr lang="zh-CN" altLang="en-US" dirty="0" smtClean="0"/>
              <a:t>但在核心的命题义的表示上大同小异</a:t>
            </a:r>
            <a:endParaRPr lang="en-US" altLang="zh-CN" dirty="0" smtClean="0"/>
          </a:p>
          <a:p>
            <a:pPr lvl="2"/>
            <a:r>
              <a:rPr lang="zh-CN" altLang="en-US" dirty="0" smtClean="0"/>
              <a:t>命题：动词概念</a:t>
            </a:r>
            <a:r>
              <a:rPr lang="en-US" altLang="zh-CN" dirty="0" smtClean="0"/>
              <a:t>+</a:t>
            </a:r>
            <a:r>
              <a:rPr lang="zh-CN" altLang="en-US" dirty="0" smtClean="0"/>
              <a:t>论元</a:t>
            </a:r>
            <a:endParaRPr lang="en-US" altLang="zh-CN" dirty="0" smtClean="0"/>
          </a:p>
          <a:p>
            <a:pPr lvl="3"/>
            <a:r>
              <a:rPr lang="zh-CN" altLang="en-US" dirty="0" smtClean="0"/>
              <a:t>动词概念：动词本身（</a:t>
            </a:r>
            <a:r>
              <a:rPr lang="en-US" altLang="zh-CN" dirty="0" smtClean="0"/>
              <a:t>+</a:t>
            </a:r>
            <a:r>
              <a:rPr lang="zh-CN" altLang="en-US" dirty="0" smtClean="0"/>
              <a:t>义项编号）</a:t>
            </a:r>
            <a:endParaRPr lang="en-US" altLang="zh-CN" dirty="0" smtClean="0"/>
          </a:p>
          <a:p>
            <a:pPr lvl="3"/>
            <a:r>
              <a:rPr lang="zh-CN" altLang="en-US" dirty="0"/>
              <a:t>论</a:t>
            </a:r>
            <a:r>
              <a:rPr lang="zh-CN" altLang="en-US" dirty="0" smtClean="0"/>
              <a:t>元：句中的词本身</a:t>
            </a:r>
            <a:r>
              <a:rPr lang="en-US" altLang="zh-CN" dirty="0" smtClean="0"/>
              <a:t>+</a:t>
            </a:r>
            <a:r>
              <a:rPr lang="zh-CN" altLang="en-US" dirty="0" smtClean="0"/>
              <a:t>离散的论元</a:t>
            </a:r>
            <a:r>
              <a:rPr lang="zh-CN" altLang="en-US" dirty="0" smtClean="0"/>
              <a:t>标签</a:t>
            </a:r>
            <a:endParaRPr lang="en-US" altLang="zh-CN" dirty="0" smtClean="0"/>
          </a:p>
        </p:txBody>
      </p:sp>
      <p:sp>
        <p:nvSpPr>
          <p:cNvPr id="4" name="椭圆 3"/>
          <p:cNvSpPr/>
          <p:nvPr/>
        </p:nvSpPr>
        <p:spPr bwMode="auto">
          <a:xfrm>
            <a:off x="753724" y="5032223"/>
            <a:ext cx="964096" cy="894522"/>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6" name="文本框 5"/>
          <p:cNvSpPr txBox="1"/>
          <p:nvPr/>
        </p:nvSpPr>
        <p:spPr>
          <a:xfrm>
            <a:off x="841497" y="5198035"/>
            <a:ext cx="983976" cy="461665"/>
          </a:xfrm>
          <a:prstGeom prst="rect">
            <a:avLst/>
          </a:prstGeom>
          <a:noFill/>
        </p:spPr>
        <p:txBody>
          <a:bodyPr wrap="square" rtlCol="0">
            <a:spAutoFit/>
          </a:bodyPr>
          <a:lstStyle/>
          <a:p>
            <a:r>
              <a:rPr lang="zh-CN" altLang="en-US" sz="2400" dirty="0" smtClean="0">
                <a:latin typeface="宋体" panose="02010600030101010101" pitchFamily="2" charset="-122"/>
                <a:ea typeface="宋体" panose="02010600030101010101" pitchFamily="2" charset="-122"/>
              </a:rPr>
              <a:t>华为</a:t>
            </a:r>
            <a:endParaRPr lang="zh-CN" altLang="en-US" sz="2400" dirty="0">
              <a:latin typeface="宋体" panose="02010600030101010101" pitchFamily="2" charset="-122"/>
              <a:ea typeface="宋体" panose="02010600030101010101" pitchFamily="2" charset="-122"/>
            </a:endParaRPr>
          </a:p>
        </p:txBody>
      </p:sp>
      <p:sp>
        <p:nvSpPr>
          <p:cNvPr id="7" name="椭圆 6"/>
          <p:cNvSpPr/>
          <p:nvPr/>
        </p:nvSpPr>
        <p:spPr bwMode="auto">
          <a:xfrm>
            <a:off x="1958009" y="4164496"/>
            <a:ext cx="884582" cy="767177"/>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8" name="椭圆 7"/>
          <p:cNvSpPr/>
          <p:nvPr/>
        </p:nvSpPr>
        <p:spPr bwMode="auto">
          <a:xfrm>
            <a:off x="1717820" y="5736743"/>
            <a:ext cx="1257307" cy="894522"/>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9" name="椭圆 8"/>
          <p:cNvSpPr/>
          <p:nvPr/>
        </p:nvSpPr>
        <p:spPr bwMode="auto">
          <a:xfrm>
            <a:off x="2975127" y="5161432"/>
            <a:ext cx="776632" cy="765313"/>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11" name="文本框 10"/>
          <p:cNvSpPr txBox="1"/>
          <p:nvPr/>
        </p:nvSpPr>
        <p:spPr>
          <a:xfrm>
            <a:off x="3125147" y="5275078"/>
            <a:ext cx="596348" cy="461665"/>
          </a:xfrm>
          <a:prstGeom prst="rect">
            <a:avLst/>
          </a:prstGeom>
          <a:noFill/>
        </p:spPr>
        <p:txBody>
          <a:bodyPr wrap="square" rtlCol="0">
            <a:spAutoFit/>
          </a:bodyPr>
          <a:lstStyle/>
          <a:p>
            <a:r>
              <a:rPr lang="zh-CN" altLang="en-US" sz="2400" dirty="0">
                <a:latin typeface="宋体" panose="02010600030101010101" pitchFamily="2" charset="-122"/>
                <a:ea typeface="宋体" panose="02010600030101010101" pitchFamily="2" charset="-122"/>
              </a:rPr>
              <a:t>钱</a:t>
            </a:r>
            <a:endParaRPr lang="zh-CN" altLang="en-US" sz="2400" dirty="0">
              <a:latin typeface="宋体" panose="02010600030101010101" pitchFamily="2" charset="-122"/>
              <a:ea typeface="宋体" panose="02010600030101010101" pitchFamily="2" charset="-122"/>
            </a:endParaRPr>
          </a:p>
        </p:txBody>
      </p:sp>
      <p:sp>
        <p:nvSpPr>
          <p:cNvPr id="13" name="文本框 12"/>
          <p:cNvSpPr txBox="1"/>
          <p:nvPr/>
        </p:nvSpPr>
        <p:spPr>
          <a:xfrm>
            <a:off x="2137741" y="4317757"/>
            <a:ext cx="525118" cy="461665"/>
          </a:xfrm>
          <a:prstGeom prst="rect">
            <a:avLst/>
          </a:prstGeom>
          <a:noFill/>
        </p:spPr>
        <p:txBody>
          <a:bodyPr wrap="square" rtlCol="0">
            <a:spAutoFit/>
          </a:bodyPr>
          <a:lstStyle/>
          <a:p>
            <a:r>
              <a:rPr lang="zh-CN" altLang="en-US" sz="2400" dirty="0" smtClean="0">
                <a:latin typeface="宋体" panose="02010600030101010101" pitchFamily="2" charset="-122"/>
                <a:ea typeface="宋体" panose="02010600030101010101" pitchFamily="2" charset="-122"/>
              </a:rPr>
              <a:t>砸</a:t>
            </a:r>
            <a:endParaRPr lang="zh-CN" altLang="en-US" sz="2400" dirty="0">
              <a:latin typeface="宋体" panose="02010600030101010101" pitchFamily="2" charset="-122"/>
              <a:ea typeface="宋体" panose="02010600030101010101" pitchFamily="2" charset="-122"/>
            </a:endParaRPr>
          </a:p>
        </p:txBody>
      </p:sp>
      <p:cxnSp>
        <p:nvCxnSpPr>
          <p:cNvPr id="15" name="直接箭头连接符 14"/>
          <p:cNvCxnSpPr>
            <a:stCxn id="7" idx="3"/>
            <a:endCxn id="4" idx="7"/>
          </p:cNvCxnSpPr>
          <p:nvPr/>
        </p:nvCxnSpPr>
        <p:spPr bwMode="auto">
          <a:xfrm flipH="1">
            <a:off x="1576631" y="4819323"/>
            <a:ext cx="510922" cy="343900"/>
          </a:xfrm>
          <a:prstGeom prst="straightConnector1">
            <a:avLst/>
          </a:prstGeom>
          <a:gradFill rotWithShape="1">
            <a:gsLst>
              <a:gs pos="0">
                <a:srgbClr val="FF6600"/>
              </a:gs>
              <a:gs pos="50000">
                <a:srgbClr val="FF6600">
                  <a:gamma/>
                  <a:tint val="9412"/>
                  <a:invGamma/>
                </a:srgbClr>
              </a:gs>
              <a:gs pos="100000">
                <a:srgbClr val="FF6600"/>
              </a:gs>
            </a:gsLst>
            <a:lin ang="0" scaled="1"/>
          </a:gradFill>
          <a:ln w="19050" cap="flat" cmpd="sng" algn="ctr">
            <a:solidFill>
              <a:schemeClr val="tx1"/>
            </a:solidFill>
            <a:prstDash val="solid"/>
            <a:round/>
            <a:headEnd type="none" w="med" len="med"/>
            <a:tailEnd type="triangle"/>
          </a:ln>
          <a:effectLst/>
        </p:spPr>
      </p:cxnSp>
      <p:cxnSp>
        <p:nvCxnSpPr>
          <p:cNvPr id="19" name="直接箭头连接符 18"/>
          <p:cNvCxnSpPr>
            <a:stCxn id="7" idx="5"/>
            <a:endCxn id="9" idx="1"/>
          </p:cNvCxnSpPr>
          <p:nvPr/>
        </p:nvCxnSpPr>
        <p:spPr bwMode="auto">
          <a:xfrm>
            <a:off x="2713047" y="4819323"/>
            <a:ext cx="375815" cy="454186"/>
          </a:xfrm>
          <a:prstGeom prst="straightConnector1">
            <a:avLst/>
          </a:prstGeom>
          <a:gradFill rotWithShape="1">
            <a:gsLst>
              <a:gs pos="0">
                <a:srgbClr val="FF6600"/>
              </a:gs>
              <a:gs pos="50000">
                <a:srgbClr val="FF6600">
                  <a:gamma/>
                  <a:tint val="9412"/>
                  <a:invGamma/>
                </a:srgbClr>
              </a:gs>
              <a:gs pos="100000">
                <a:srgbClr val="FF6600"/>
              </a:gs>
            </a:gsLst>
            <a:lin ang="0" scaled="1"/>
          </a:gradFill>
          <a:ln w="19050" cap="flat" cmpd="sng" algn="ctr">
            <a:solidFill>
              <a:schemeClr val="tx1"/>
            </a:solidFill>
            <a:prstDash val="solid"/>
            <a:round/>
            <a:headEnd type="none" w="med" len="med"/>
            <a:tailEnd type="triangle"/>
          </a:ln>
          <a:effectLst/>
        </p:spPr>
      </p:cxnSp>
      <p:sp>
        <p:nvSpPr>
          <p:cNvPr id="24" name="文本框 23"/>
          <p:cNvSpPr txBox="1"/>
          <p:nvPr/>
        </p:nvSpPr>
        <p:spPr>
          <a:xfrm>
            <a:off x="1305911" y="4662891"/>
            <a:ext cx="769433" cy="369332"/>
          </a:xfrm>
          <a:prstGeom prst="rect">
            <a:avLst/>
          </a:prstGeom>
          <a:noFill/>
        </p:spPr>
        <p:txBody>
          <a:bodyPr wrap="square" rtlCol="0">
            <a:spAutoFit/>
          </a:bodyPr>
          <a:lstStyle/>
          <a:p>
            <a:r>
              <a:rPr lang="en-US" altLang="zh-CN" dirty="0" smtClean="0"/>
              <a:t>Arg0</a:t>
            </a:r>
            <a:endParaRPr lang="zh-CN" altLang="en-US" dirty="0"/>
          </a:p>
        </p:txBody>
      </p:sp>
      <p:sp>
        <p:nvSpPr>
          <p:cNvPr id="25" name="文本框 24"/>
          <p:cNvSpPr txBox="1"/>
          <p:nvPr/>
        </p:nvSpPr>
        <p:spPr>
          <a:xfrm>
            <a:off x="2910460" y="4764413"/>
            <a:ext cx="803896" cy="369332"/>
          </a:xfrm>
          <a:prstGeom prst="rect">
            <a:avLst/>
          </a:prstGeom>
          <a:noFill/>
        </p:spPr>
        <p:txBody>
          <a:bodyPr wrap="square" rtlCol="0">
            <a:spAutoFit/>
          </a:bodyPr>
          <a:lstStyle/>
          <a:p>
            <a:r>
              <a:rPr lang="en-US" altLang="zh-CN" dirty="0" smtClean="0"/>
              <a:t>Arg1</a:t>
            </a:r>
            <a:endParaRPr lang="zh-CN" altLang="en-US" dirty="0"/>
          </a:p>
        </p:txBody>
      </p:sp>
      <p:cxnSp>
        <p:nvCxnSpPr>
          <p:cNvPr id="27" name="直接箭头连接符 26"/>
          <p:cNvCxnSpPr>
            <a:stCxn id="7" idx="4"/>
            <a:endCxn id="8" idx="0"/>
          </p:cNvCxnSpPr>
          <p:nvPr/>
        </p:nvCxnSpPr>
        <p:spPr bwMode="auto">
          <a:xfrm flipH="1">
            <a:off x="2346474" y="4931673"/>
            <a:ext cx="53826" cy="805070"/>
          </a:xfrm>
          <a:prstGeom prst="straightConnector1">
            <a:avLst/>
          </a:prstGeom>
          <a:gradFill rotWithShape="1">
            <a:gsLst>
              <a:gs pos="0">
                <a:srgbClr val="FF6600"/>
              </a:gs>
              <a:gs pos="50000">
                <a:srgbClr val="FF6600">
                  <a:gamma/>
                  <a:tint val="9412"/>
                  <a:invGamma/>
                </a:srgbClr>
              </a:gs>
              <a:gs pos="100000">
                <a:srgbClr val="FF6600"/>
              </a:gs>
            </a:gsLst>
            <a:lin ang="0" scaled="1"/>
          </a:gradFill>
          <a:ln w="19050" cap="flat" cmpd="sng" algn="ctr">
            <a:solidFill>
              <a:schemeClr val="tx1"/>
            </a:solidFill>
            <a:prstDash val="solid"/>
            <a:round/>
            <a:headEnd type="none" w="med" len="med"/>
            <a:tailEnd type="triangle"/>
          </a:ln>
          <a:effectLst/>
        </p:spPr>
      </p:cxnSp>
      <p:sp>
        <p:nvSpPr>
          <p:cNvPr id="32" name="文本框 31"/>
          <p:cNvSpPr txBox="1"/>
          <p:nvPr/>
        </p:nvSpPr>
        <p:spPr>
          <a:xfrm>
            <a:off x="1943665" y="5803291"/>
            <a:ext cx="983976" cy="830997"/>
          </a:xfrm>
          <a:prstGeom prst="rect">
            <a:avLst/>
          </a:prstGeom>
          <a:noFill/>
        </p:spPr>
        <p:txBody>
          <a:bodyPr wrap="square" rtlCol="0">
            <a:spAutoFit/>
          </a:bodyPr>
          <a:lstStyle/>
          <a:p>
            <a:r>
              <a:rPr lang="zh-CN" altLang="en-US" sz="2400" dirty="0" smtClean="0">
                <a:latin typeface="宋体" panose="02010600030101010101" pitchFamily="2" charset="-122"/>
                <a:ea typeface="宋体" panose="02010600030101010101" pitchFamily="2" charset="-122"/>
              </a:rPr>
              <a:t>芯片研发</a:t>
            </a:r>
            <a:endParaRPr lang="zh-CN" altLang="en-US" sz="2400" dirty="0">
              <a:latin typeface="宋体" panose="02010600030101010101" pitchFamily="2" charset="-122"/>
              <a:ea typeface="宋体" panose="02010600030101010101" pitchFamily="2" charset="-122"/>
            </a:endParaRPr>
          </a:p>
        </p:txBody>
      </p:sp>
      <p:sp>
        <p:nvSpPr>
          <p:cNvPr id="33" name="文本框 32"/>
          <p:cNvSpPr txBox="1"/>
          <p:nvPr/>
        </p:nvSpPr>
        <p:spPr>
          <a:xfrm>
            <a:off x="1739121" y="5144224"/>
            <a:ext cx="769433" cy="369332"/>
          </a:xfrm>
          <a:prstGeom prst="rect">
            <a:avLst/>
          </a:prstGeom>
          <a:noFill/>
        </p:spPr>
        <p:txBody>
          <a:bodyPr wrap="square" rtlCol="0">
            <a:spAutoFit/>
          </a:bodyPr>
          <a:lstStyle/>
          <a:p>
            <a:r>
              <a:rPr lang="en-US" altLang="zh-CN" dirty="0" smtClean="0"/>
              <a:t>Arg2</a:t>
            </a:r>
            <a:endParaRPr lang="zh-CN" altLang="en-US" dirty="0"/>
          </a:p>
        </p:txBody>
      </p:sp>
      <p:sp>
        <p:nvSpPr>
          <p:cNvPr id="34" name="椭圆 33"/>
          <p:cNvSpPr/>
          <p:nvPr/>
        </p:nvSpPr>
        <p:spPr bwMode="auto">
          <a:xfrm>
            <a:off x="7229770" y="4347886"/>
            <a:ext cx="964096" cy="894522"/>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35" name="文本框 34"/>
          <p:cNvSpPr txBox="1"/>
          <p:nvPr/>
        </p:nvSpPr>
        <p:spPr>
          <a:xfrm>
            <a:off x="7317543" y="4513698"/>
            <a:ext cx="983976" cy="461665"/>
          </a:xfrm>
          <a:prstGeom prst="rect">
            <a:avLst/>
          </a:prstGeom>
          <a:noFill/>
        </p:spPr>
        <p:txBody>
          <a:bodyPr wrap="square" rtlCol="0">
            <a:spAutoFit/>
          </a:bodyPr>
          <a:lstStyle/>
          <a:p>
            <a:r>
              <a:rPr lang="zh-CN" altLang="en-US" sz="2400" dirty="0" smtClean="0">
                <a:latin typeface="宋体" panose="02010600030101010101" pitchFamily="2" charset="-122"/>
                <a:ea typeface="宋体" panose="02010600030101010101" pitchFamily="2" charset="-122"/>
              </a:rPr>
              <a:t>华为</a:t>
            </a:r>
            <a:endParaRPr lang="zh-CN" altLang="en-US" sz="2400" dirty="0">
              <a:latin typeface="宋体" panose="02010600030101010101" pitchFamily="2" charset="-122"/>
              <a:ea typeface="宋体" panose="02010600030101010101" pitchFamily="2" charset="-122"/>
            </a:endParaRPr>
          </a:p>
        </p:txBody>
      </p:sp>
      <p:sp>
        <p:nvSpPr>
          <p:cNvPr id="36" name="椭圆 35"/>
          <p:cNvSpPr/>
          <p:nvPr/>
        </p:nvSpPr>
        <p:spPr bwMode="auto">
          <a:xfrm>
            <a:off x="8434055" y="3480159"/>
            <a:ext cx="884582" cy="767177"/>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37" name="椭圆 36"/>
          <p:cNvSpPr/>
          <p:nvPr/>
        </p:nvSpPr>
        <p:spPr bwMode="auto">
          <a:xfrm>
            <a:off x="8193866" y="5052406"/>
            <a:ext cx="1257307" cy="894522"/>
          </a:xfrm>
          <a:prstGeom prst="ellipse">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endParaRPr>
          </a:p>
        </p:txBody>
      </p:sp>
      <p:sp>
        <p:nvSpPr>
          <p:cNvPr id="40" name="文本框 39"/>
          <p:cNvSpPr txBox="1"/>
          <p:nvPr/>
        </p:nvSpPr>
        <p:spPr>
          <a:xfrm>
            <a:off x="8472130" y="3627911"/>
            <a:ext cx="837386" cy="461665"/>
          </a:xfrm>
          <a:prstGeom prst="rect">
            <a:avLst/>
          </a:prstGeom>
          <a:noFill/>
        </p:spPr>
        <p:txBody>
          <a:bodyPr wrap="square" rtlCol="0">
            <a:spAutoFit/>
          </a:bodyPr>
          <a:lstStyle/>
          <a:p>
            <a:r>
              <a:rPr lang="zh-CN" altLang="en-US" sz="2400" dirty="0">
                <a:latin typeface="宋体" panose="02010600030101010101" pitchFamily="2" charset="-122"/>
                <a:ea typeface="宋体" panose="02010600030101010101" pitchFamily="2" charset="-122"/>
              </a:rPr>
              <a:t>投资</a:t>
            </a:r>
            <a:endParaRPr lang="zh-CN" altLang="en-US" sz="2400" dirty="0">
              <a:latin typeface="宋体" panose="02010600030101010101" pitchFamily="2" charset="-122"/>
              <a:ea typeface="宋体" panose="02010600030101010101" pitchFamily="2" charset="-122"/>
            </a:endParaRPr>
          </a:p>
        </p:txBody>
      </p:sp>
      <p:cxnSp>
        <p:nvCxnSpPr>
          <p:cNvPr id="41" name="直接箭头连接符 40"/>
          <p:cNvCxnSpPr>
            <a:stCxn id="36" idx="3"/>
            <a:endCxn id="34" idx="7"/>
          </p:cNvCxnSpPr>
          <p:nvPr/>
        </p:nvCxnSpPr>
        <p:spPr bwMode="auto">
          <a:xfrm flipH="1">
            <a:off x="8052677" y="4134986"/>
            <a:ext cx="510922" cy="343900"/>
          </a:xfrm>
          <a:prstGeom prst="straightConnector1">
            <a:avLst/>
          </a:prstGeom>
          <a:gradFill rotWithShape="1">
            <a:gsLst>
              <a:gs pos="0">
                <a:srgbClr val="FF6600"/>
              </a:gs>
              <a:gs pos="50000">
                <a:srgbClr val="FF6600">
                  <a:gamma/>
                  <a:tint val="9412"/>
                  <a:invGamma/>
                </a:srgbClr>
              </a:gs>
              <a:gs pos="100000">
                <a:srgbClr val="FF6600"/>
              </a:gs>
            </a:gsLst>
            <a:lin ang="0" scaled="1"/>
          </a:gradFill>
          <a:ln w="19050" cap="flat" cmpd="sng" algn="ctr">
            <a:solidFill>
              <a:schemeClr val="tx1"/>
            </a:solidFill>
            <a:prstDash val="solid"/>
            <a:round/>
            <a:headEnd type="none" w="med" len="med"/>
            <a:tailEnd type="triangle"/>
          </a:ln>
          <a:effectLst/>
        </p:spPr>
      </p:cxnSp>
      <p:sp>
        <p:nvSpPr>
          <p:cNvPr id="43" name="文本框 42"/>
          <p:cNvSpPr txBox="1"/>
          <p:nvPr/>
        </p:nvSpPr>
        <p:spPr>
          <a:xfrm>
            <a:off x="7781957" y="3978554"/>
            <a:ext cx="769433" cy="369332"/>
          </a:xfrm>
          <a:prstGeom prst="rect">
            <a:avLst/>
          </a:prstGeom>
          <a:noFill/>
        </p:spPr>
        <p:txBody>
          <a:bodyPr wrap="square" rtlCol="0">
            <a:spAutoFit/>
          </a:bodyPr>
          <a:lstStyle/>
          <a:p>
            <a:r>
              <a:rPr lang="en-US" altLang="zh-CN" dirty="0" smtClean="0"/>
              <a:t>Arg0</a:t>
            </a:r>
            <a:endParaRPr lang="zh-CN" altLang="en-US" dirty="0"/>
          </a:p>
        </p:txBody>
      </p:sp>
      <p:cxnSp>
        <p:nvCxnSpPr>
          <p:cNvPr id="45" name="直接箭头连接符 44"/>
          <p:cNvCxnSpPr>
            <a:stCxn id="36" idx="4"/>
            <a:endCxn id="37" idx="0"/>
          </p:cNvCxnSpPr>
          <p:nvPr/>
        </p:nvCxnSpPr>
        <p:spPr bwMode="auto">
          <a:xfrm flipH="1">
            <a:off x="8822520" y="4247336"/>
            <a:ext cx="53826" cy="805070"/>
          </a:xfrm>
          <a:prstGeom prst="straightConnector1">
            <a:avLst/>
          </a:prstGeom>
          <a:gradFill rotWithShape="1">
            <a:gsLst>
              <a:gs pos="0">
                <a:srgbClr val="FF6600"/>
              </a:gs>
              <a:gs pos="50000">
                <a:srgbClr val="FF6600">
                  <a:gamma/>
                  <a:tint val="9412"/>
                  <a:invGamma/>
                </a:srgbClr>
              </a:gs>
              <a:gs pos="100000">
                <a:srgbClr val="FF6600"/>
              </a:gs>
            </a:gsLst>
            <a:lin ang="0" scaled="1"/>
          </a:gradFill>
          <a:ln w="19050" cap="flat" cmpd="sng" algn="ctr">
            <a:solidFill>
              <a:schemeClr val="tx1"/>
            </a:solidFill>
            <a:prstDash val="solid"/>
            <a:round/>
            <a:headEnd type="none" w="med" len="med"/>
            <a:tailEnd type="triangle"/>
          </a:ln>
          <a:effectLst/>
        </p:spPr>
      </p:cxnSp>
      <p:sp>
        <p:nvSpPr>
          <p:cNvPr id="46" name="文本框 45"/>
          <p:cNvSpPr txBox="1"/>
          <p:nvPr/>
        </p:nvSpPr>
        <p:spPr>
          <a:xfrm>
            <a:off x="8419711" y="5118954"/>
            <a:ext cx="983976" cy="830997"/>
          </a:xfrm>
          <a:prstGeom prst="rect">
            <a:avLst/>
          </a:prstGeom>
          <a:noFill/>
        </p:spPr>
        <p:txBody>
          <a:bodyPr wrap="square" rtlCol="0">
            <a:spAutoFit/>
          </a:bodyPr>
          <a:lstStyle/>
          <a:p>
            <a:r>
              <a:rPr lang="zh-CN" altLang="en-US" sz="2400" dirty="0" smtClean="0">
                <a:latin typeface="宋体" panose="02010600030101010101" pitchFamily="2" charset="-122"/>
                <a:ea typeface="宋体" panose="02010600030101010101" pitchFamily="2" charset="-122"/>
              </a:rPr>
              <a:t>芯片研发</a:t>
            </a:r>
            <a:endParaRPr lang="zh-CN" altLang="en-US" sz="2400" dirty="0">
              <a:latin typeface="宋体" panose="02010600030101010101" pitchFamily="2" charset="-122"/>
              <a:ea typeface="宋体" panose="02010600030101010101" pitchFamily="2" charset="-122"/>
            </a:endParaRPr>
          </a:p>
        </p:txBody>
      </p:sp>
      <p:sp>
        <p:nvSpPr>
          <p:cNvPr id="47" name="文本框 46"/>
          <p:cNvSpPr txBox="1"/>
          <p:nvPr/>
        </p:nvSpPr>
        <p:spPr>
          <a:xfrm>
            <a:off x="8215167" y="4459887"/>
            <a:ext cx="769433" cy="369332"/>
          </a:xfrm>
          <a:prstGeom prst="rect">
            <a:avLst/>
          </a:prstGeom>
          <a:noFill/>
        </p:spPr>
        <p:txBody>
          <a:bodyPr wrap="square" rtlCol="0">
            <a:spAutoFit/>
          </a:bodyPr>
          <a:lstStyle/>
          <a:p>
            <a:r>
              <a:rPr lang="en-US" altLang="zh-CN" dirty="0" smtClean="0"/>
              <a:t>Arg1</a:t>
            </a:r>
            <a:endParaRPr lang="zh-CN" altLang="en-US" dirty="0"/>
          </a:p>
        </p:txBody>
      </p:sp>
      <p:pic>
        <p:nvPicPr>
          <p:cNvPr id="48" name="图片 4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14356" y="4260052"/>
            <a:ext cx="3338494" cy="1284036"/>
          </a:xfrm>
          <a:prstGeom prst="rect">
            <a:avLst/>
          </a:prstGeom>
        </p:spPr>
      </p:pic>
      <p:pic>
        <p:nvPicPr>
          <p:cNvPr id="49" name="图片 4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322204" y="3965938"/>
            <a:ext cx="2831704" cy="1276469"/>
          </a:xfrm>
          <a:prstGeom prst="rect">
            <a:avLst/>
          </a:prstGeom>
        </p:spPr>
      </p:pic>
    </p:spTree>
    <p:extLst>
      <p:ext uri="{BB962C8B-B14F-4D97-AF65-F5344CB8AC3E}">
        <p14:creationId xmlns:p14="http://schemas.microsoft.com/office/powerpoint/2010/main" val="3684260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smtClean="0"/>
              <a:t>这类语义表示方式的问题</a:t>
            </a:r>
            <a:endParaRPr lang="en-US" altLang="zh-CN" dirty="0" smtClean="0"/>
          </a:p>
          <a:p>
            <a:pPr lvl="1"/>
            <a:r>
              <a:rPr lang="zh-CN" altLang="en-US" dirty="0" smtClean="0"/>
              <a:t>不能直接反映句子之间的相似度</a:t>
            </a:r>
            <a:r>
              <a:rPr lang="en-US" altLang="zh-CN" dirty="0" smtClean="0"/>
              <a:t>/</a:t>
            </a:r>
            <a:r>
              <a:rPr lang="zh-CN" altLang="en-US" dirty="0" smtClean="0"/>
              <a:t>距离</a:t>
            </a:r>
            <a:endParaRPr lang="en-US" altLang="zh-CN" dirty="0" smtClean="0"/>
          </a:p>
          <a:p>
            <a:pPr lvl="2"/>
            <a:r>
              <a:rPr lang="zh-CN" altLang="en-US" dirty="0" smtClean="0"/>
              <a:t>图</a:t>
            </a:r>
            <a:r>
              <a:rPr lang="en-US" altLang="zh-CN" dirty="0" smtClean="0"/>
              <a:t>1</a:t>
            </a:r>
            <a:r>
              <a:rPr lang="zh-CN" altLang="en-US" dirty="0" smtClean="0"/>
              <a:t>中两个同义的句子逻辑表达式</a:t>
            </a:r>
            <a:r>
              <a:rPr lang="zh-CN" altLang="en-US" dirty="0" smtClean="0"/>
              <a:t>不同，语义角色描述也不同</a:t>
            </a:r>
            <a:endParaRPr lang="en-US" altLang="zh-CN" dirty="0" smtClean="0"/>
          </a:p>
          <a:p>
            <a:pPr lvl="2"/>
            <a:r>
              <a:rPr lang="zh-CN" altLang="en-US" dirty="0" smtClean="0"/>
              <a:t>“砸”和“投资”语义距离较远（相似度为</a:t>
            </a:r>
            <a:r>
              <a:rPr lang="en-US" altLang="zh-CN" dirty="0" smtClean="0"/>
              <a:t>0.014</a:t>
            </a:r>
            <a:r>
              <a:rPr lang="zh-CN" altLang="en-US" dirty="0" smtClean="0"/>
              <a:t>）</a:t>
            </a:r>
            <a:endParaRPr lang="en-US" altLang="zh-CN" dirty="0" smtClean="0"/>
          </a:p>
          <a:p>
            <a:pPr lvl="1"/>
            <a:r>
              <a:rPr lang="zh-CN" altLang="en-US" dirty="0" smtClean="0"/>
              <a:t>存在主观性</a:t>
            </a:r>
            <a:endParaRPr lang="en-US" altLang="zh-CN" dirty="0" smtClean="0"/>
          </a:p>
          <a:p>
            <a:pPr lvl="2"/>
            <a:r>
              <a:rPr lang="zh-CN" altLang="en-US" i="1" dirty="0" smtClean="0"/>
              <a:t>发展芯片，不仅要砸钱，还要砸人。</a:t>
            </a:r>
            <a:endParaRPr lang="en-US" altLang="zh-CN" i="1" dirty="0" smtClean="0"/>
          </a:p>
          <a:p>
            <a:pPr lvl="2"/>
            <a:r>
              <a:rPr lang="zh-CN" altLang="en-US" dirty="0" smtClean="0"/>
              <a:t>“砸钱”的“砸”和“用重物击打”义的“砸”用同一个义项表示</a:t>
            </a:r>
            <a:endParaRPr lang="en-US" altLang="zh-CN" dirty="0" smtClean="0"/>
          </a:p>
          <a:p>
            <a:pPr lvl="2"/>
            <a:r>
              <a:rPr lang="en-US" altLang="zh-CN" dirty="0" smtClean="0"/>
              <a:t>Arg1</a:t>
            </a:r>
            <a:r>
              <a:rPr lang="zh-CN" altLang="en-US" dirty="0" smtClean="0"/>
              <a:t>：</a:t>
            </a:r>
            <a:r>
              <a:rPr lang="en-US" altLang="zh-CN" dirty="0" smtClean="0"/>
              <a:t>thing Arg0 puts down/dumps</a:t>
            </a:r>
          </a:p>
          <a:p>
            <a:pPr lvl="2"/>
            <a:r>
              <a:rPr lang="zh-CN" altLang="en-US" dirty="0" smtClean="0"/>
              <a:t>和“砸钱”、“砸人”中的</a:t>
            </a:r>
            <a:r>
              <a:rPr lang="en-US" altLang="zh-CN" dirty="0" smtClean="0"/>
              <a:t>Arg1</a:t>
            </a:r>
            <a:r>
              <a:rPr lang="zh-CN" altLang="en-US" dirty="0" smtClean="0"/>
              <a:t>的意义不符</a:t>
            </a:r>
            <a:endParaRPr lang="zh-CN" altLang="en-US" dirty="0"/>
          </a:p>
        </p:txBody>
      </p:sp>
    </p:spTree>
    <p:extLst>
      <p:ext uri="{BB962C8B-B14F-4D97-AF65-F5344CB8AC3E}">
        <p14:creationId xmlns:p14="http://schemas.microsoft.com/office/powerpoint/2010/main" val="245587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a:t>这类语义表示方式的问题</a:t>
            </a:r>
            <a:endParaRPr lang="en-US" altLang="zh-CN" dirty="0"/>
          </a:p>
          <a:p>
            <a:pPr lvl="1"/>
            <a:r>
              <a:rPr lang="zh-CN" altLang="en-US" dirty="0" smtClean="0"/>
              <a:t>只能表示单个语言</a:t>
            </a:r>
            <a:endParaRPr lang="en-US" altLang="zh-CN" dirty="0" smtClean="0"/>
          </a:p>
          <a:p>
            <a:pPr lvl="2"/>
            <a:r>
              <a:rPr lang="zh-CN" altLang="en-US" dirty="0" smtClean="0"/>
              <a:t>“砸钱”和“砸人”中的“钱”和“人”语义性质也有差异</a:t>
            </a:r>
            <a:endParaRPr lang="en-US" altLang="zh-CN" dirty="0" smtClean="0"/>
          </a:p>
          <a:p>
            <a:pPr lvl="3"/>
            <a:r>
              <a:rPr lang="zh-CN" altLang="en-US" dirty="0" smtClean="0"/>
              <a:t>“钱”被消耗，“人”没有被消耗</a:t>
            </a:r>
            <a:endParaRPr lang="en-US" altLang="zh-CN" dirty="0" smtClean="0"/>
          </a:p>
          <a:p>
            <a:pPr lvl="2"/>
            <a:r>
              <a:rPr lang="zh-CN" altLang="en-US" dirty="0" smtClean="0"/>
              <a:t>原因：动词的概括性</a:t>
            </a:r>
            <a:endParaRPr lang="en-US" altLang="zh-CN" dirty="0" smtClean="0"/>
          </a:p>
          <a:p>
            <a:pPr lvl="3"/>
            <a:r>
              <a:rPr lang="zh-CN" altLang="en-US" dirty="0" smtClean="0"/>
              <a:t>不管“砸”的客体会不会被消耗，都用“砸”来</a:t>
            </a:r>
            <a:r>
              <a:rPr lang="zh-CN" altLang="en-US" dirty="0" smtClean="0"/>
              <a:t>表示</a:t>
            </a:r>
            <a:endParaRPr lang="en-US" altLang="zh-CN" dirty="0"/>
          </a:p>
          <a:p>
            <a:pPr lvl="2"/>
            <a:endParaRPr lang="en-US" altLang="zh-CN" dirty="0" smtClean="0"/>
          </a:p>
          <a:p>
            <a:pPr lvl="3"/>
            <a:endParaRPr lang="en-US" altLang="zh-CN" dirty="0"/>
          </a:p>
          <a:p>
            <a:pPr lvl="3"/>
            <a:endParaRPr lang="en-US" altLang="zh-CN" dirty="0" smtClean="0"/>
          </a:p>
          <a:p>
            <a:pPr lvl="3"/>
            <a:endParaRPr lang="en-US" altLang="zh-CN" dirty="0"/>
          </a:p>
          <a:p>
            <a:pPr lvl="3"/>
            <a:endParaRPr lang="en-US" altLang="zh-CN" dirty="0" smtClean="0"/>
          </a:p>
          <a:p>
            <a:pPr lvl="2"/>
            <a:r>
              <a:rPr lang="zh-CN" altLang="en-US" dirty="0" smtClean="0"/>
              <a:t>不同语言对事件的概括方式和角度是不一样的</a:t>
            </a:r>
            <a:endParaRPr lang="en-US" altLang="zh-CN" dirty="0" smtClean="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6783" y="3879658"/>
            <a:ext cx="9360381" cy="2140060"/>
          </a:xfrm>
          <a:prstGeom prst="rect">
            <a:avLst/>
          </a:prstGeom>
        </p:spPr>
      </p:pic>
    </p:spTree>
    <p:extLst>
      <p:ext uri="{BB962C8B-B14F-4D97-AF65-F5344CB8AC3E}">
        <p14:creationId xmlns:p14="http://schemas.microsoft.com/office/powerpoint/2010/main" val="1645988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a:t>这类语义表示方式的问题</a:t>
            </a:r>
            <a:endParaRPr lang="en-US" altLang="zh-CN" dirty="0"/>
          </a:p>
          <a:p>
            <a:pPr lvl="1"/>
            <a:r>
              <a:rPr lang="zh-CN" altLang="en-US" dirty="0" smtClean="0"/>
              <a:t>不适合反映语义在自然语言句子中的生成过程</a:t>
            </a:r>
            <a:endParaRPr lang="en-US" altLang="zh-CN" dirty="0" smtClean="0"/>
          </a:p>
          <a:p>
            <a:pPr lvl="2"/>
            <a:r>
              <a:rPr lang="zh-CN" altLang="en-US" dirty="0" smtClean="0"/>
              <a:t>之前例句中的两个“砸”，客体性质不同</a:t>
            </a:r>
            <a:endParaRPr lang="en-US" altLang="zh-CN" dirty="0" smtClean="0"/>
          </a:p>
          <a:p>
            <a:pPr lvl="3"/>
            <a:r>
              <a:rPr lang="zh-CN" altLang="en-US" dirty="0" smtClean="0"/>
              <a:t>“钱”有</a:t>
            </a:r>
            <a:r>
              <a:rPr lang="en-US" altLang="zh-CN" dirty="0" smtClean="0"/>
              <a:t>[+</a:t>
            </a:r>
            <a:r>
              <a:rPr lang="zh-CN" altLang="en-US" dirty="0" smtClean="0"/>
              <a:t>消耗</a:t>
            </a:r>
            <a:r>
              <a:rPr lang="en-US" altLang="zh-CN" dirty="0" smtClean="0"/>
              <a:t>]</a:t>
            </a:r>
            <a:r>
              <a:rPr lang="zh-CN" altLang="en-US" dirty="0" smtClean="0"/>
              <a:t>特征，“人”有</a:t>
            </a:r>
            <a:r>
              <a:rPr lang="en-US" altLang="zh-CN" dirty="0" smtClean="0"/>
              <a:t>[-</a:t>
            </a:r>
            <a:r>
              <a:rPr lang="zh-CN" altLang="en-US" dirty="0" smtClean="0"/>
              <a:t>消耗</a:t>
            </a:r>
            <a:r>
              <a:rPr lang="en-US" altLang="zh-CN" dirty="0" smtClean="0"/>
              <a:t>]</a:t>
            </a:r>
            <a:r>
              <a:rPr lang="zh-CN" altLang="en-US" dirty="0" smtClean="0"/>
              <a:t>特征</a:t>
            </a:r>
            <a:endParaRPr lang="en-US" altLang="zh-CN" dirty="0" smtClean="0"/>
          </a:p>
          <a:p>
            <a:pPr lvl="2"/>
            <a:r>
              <a:rPr lang="zh-CN" altLang="en-US" dirty="0" smtClean="0"/>
              <a:t>基于组合的语义理论一般认为这些特征是词汇意义带来的</a:t>
            </a:r>
            <a:endParaRPr lang="en-US" altLang="zh-CN" dirty="0" smtClean="0"/>
          </a:p>
          <a:p>
            <a:pPr lvl="3"/>
            <a:r>
              <a:rPr lang="zh-CN" altLang="en-US" dirty="0" smtClean="0"/>
              <a:t>但“钱”和“人”本身不会带这些动态特征</a:t>
            </a:r>
            <a:endParaRPr lang="en-US" altLang="zh-CN" dirty="0" smtClean="0"/>
          </a:p>
          <a:p>
            <a:pPr lvl="3"/>
            <a:r>
              <a:rPr lang="zh-CN" altLang="en-US" dirty="0" smtClean="0"/>
              <a:t>如果把</a:t>
            </a:r>
            <a:r>
              <a:rPr lang="en-US" altLang="zh-CN" dirty="0" smtClean="0"/>
              <a:t>[±</a:t>
            </a:r>
            <a:r>
              <a:rPr lang="zh-CN" altLang="en-US" dirty="0" smtClean="0"/>
              <a:t>消耗</a:t>
            </a:r>
            <a:r>
              <a:rPr lang="en-US" altLang="zh-CN" dirty="0" smtClean="0"/>
              <a:t>]</a:t>
            </a:r>
            <a:r>
              <a:rPr lang="zh-CN" altLang="en-US" dirty="0" smtClean="0"/>
              <a:t>安排到“砸”身上，就给“砸”按这一特征的取值分了两个义项</a:t>
            </a:r>
            <a:endParaRPr lang="zh-CN" altLang="en-US" dirty="0"/>
          </a:p>
        </p:txBody>
      </p:sp>
    </p:spTree>
    <p:extLst>
      <p:ext uri="{BB962C8B-B14F-4D97-AF65-F5344CB8AC3E}">
        <p14:creationId xmlns:p14="http://schemas.microsoft.com/office/powerpoint/2010/main" val="194109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a:t>这类语义表示方式的问题</a:t>
            </a:r>
            <a:endParaRPr lang="en-US" altLang="zh-CN" dirty="0"/>
          </a:p>
          <a:p>
            <a:pPr lvl="1"/>
            <a:r>
              <a:rPr lang="zh-CN" altLang="en-US" dirty="0" smtClean="0"/>
              <a:t>总结：</a:t>
            </a:r>
            <a:r>
              <a:rPr lang="zh-CN" altLang="zh-CN" dirty="0"/>
              <a:t>产生这些问题的原因在于语义表示中用自然语言的词语本身来表示事件概念，这一表示的颗粒度太大，和人类表达事件使用的是同一个颗粒度的单位，这一颗粒度的语义表示不能很好地帮助理论分析和计算应用。</a:t>
            </a:r>
            <a:endParaRPr lang="zh-CN" altLang="en-US" dirty="0"/>
          </a:p>
        </p:txBody>
      </p:sp>
    </p:spTree>
    <p:extLst>
      <p:ext uri="{BB962C8B-B14F-4D97-AF65-F5344CB8AC3E}">
        <p14:creationId xmlns:p14="http://schemas.microsoft.com/office/powerpoint/2010/main" val="398939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smtClean="0"/>
              <a:t>解决办法</a:t>
            </a:r>
            <a:endParaRPr lang="en-US" altLang="zh-CN" dirty="0" smtClean="0"/>
          </a:p>
          <a:p>
            <a:pPr lvl="1"/>
            <a:r>
              <a:rPr lang="zh-CN" altLang="en-US" dirty="0" smtClean="0"/>
              <a:t>细化事件语义的表示，用事件参与者的语义特征来表示事件语义</a:t>
            </a:r>
            <a:endParaRPr lang="en-US" altLang="zh-CN" dirty="0" smtClean="0"/>
          </a:p>
          <a:p>
            <a:pPr lvl="2"/>
            <a:r>
              <a:rPr lang="zh-CN" altLang="en-US" dirty="0" smtClean="0"/>
              <a:t>砸、投</a:t>
            </a:r>
            <a:endParaRPr lang="en-US" altLang="zh-CN" dirty="0" smtClean="0"/>
          </a:p>
          <a:p>
            <a:pPr lvl="3"/>
            <a:r>
              <a:rPr lang="zh-CN" altLang="en-US" dirty="0" smtClean="0"/>
              <a:t>人类、自主、用力、用手（主体）、具体、变化、破坏（客体）、位移、消耗、重物（工具）、积极（目的</a:t>
            </a:r>
            <a:r>
              <a:rPr lang="en-US" altLang="zh-CN" dirty="0" smtClean="0"/>
              <a:t>/</a:t>
            </a:r>
            <a:r>
              <a:rPr lang="zh-CN" altLang="en-US" dirty="0" smtClean="0"/>
              <a:t>结果）</a:t>
            </a:r>
            <a:endParaRPr lang="en-US" altLang="zh-CN" dirty="0" smtClean="0"/>
          </a:p>
          <a:p>
            <a:pPr lvl="2"/>
            <a:r>
              <a:rPr lang="zh-CN" altLang="en-US" dirty="0" smtClean="0"/>
              <a:t>每个“砸”或“投”的实例对应一个</a:t>
            </a:r>
            <a:r>
              <a:rPr lang="en-US" altLang="zh-CN" dirty="0" smtClean="0"/>
              <a:t>3</a:t>
            </a:r>
            <a:r>
              <a:rPr lang="zh-CN" altLang="en-US" dirty="0" smtClean="0"/>
              <a:t>*</a:t>
            </a:r>
            <a:r>
              <a:rPr lang="en-US" altLang="zh-CN" dirty="0" smtClean="0"/>
              <a:t>10</a:t>
            </a:r>
            <a:r>
              <a:rPr lang="zh-CN" altLang="en-US" dirty="0" smtClean="0"/>
              <a:t>的</a:t>
            </a:r>
            <a:r>
              <a:rPr lang="zh-CN" altLang="en-US" dirty="0" smtClean="0"/>
              <a:t>矩阵</a:t>
            </a:r>
            <a:endParaRPr lang="en-US" altLang="zh-CN" dirty="0" smtClean="0"/>
          </a:p>
          <a:p>
            <a:pPr lvl="2"/>
            <a:r>
              <a:rPr lang="zh-CN" altLang="en-US" dirty="0" smtClean="0"/>
              <a:t>标注“砸”和“投”的语料各</a:t>
            </a:r>
            <a:r>
              <a:rPr lang="en-US" altLang="zh-CN" dirty="0" smtClean="0"/>
              <a:t>200</a:t>
            </a:r>
            <a:r>
              <a:rPr lang="zh-CN" altLang="en-US" dirty="0" smtClean="0"/>
              <a:t>句</a:t>
            </a:r>
            <a:endParaRPr lang="en-US" altLang="zh-CN" dirty="0" smtClean="0"/>
          </a:p>
        </p:txBody>
      </p:sp>
    </p:spTree>
    <p:extLst>
      <p:ext uri="{BB962C8B-B14F-4D97-AF65-F5344CB8AC3E}">
        <p14:creationId xmlns:p14="http://schemas.microsoft.com/office/powerpoint/2010/main" val="1016549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引言</a:t>
            </a:r>
            <a:endParaRPr lang="zh-CN" altLang="en-US" dirty="0"/>
          </a:p>
        </p:txBody>
      </p:sp>
      <p:sp>
        <p:nvSpPr>
          <p:cNvPr id="3" name="内容占位符 2"/>
          <p:cNvSpPr>
            <a:spLocks noGrp="1"/>
          </p:cNvSpPr>
          <p:nvPr>
            <p:ph idx="1"/>
          </p:nvPr>
        </p:nvSpPr>
        <p:spPr/>
        <p:txBody>
          <a:bodyPr/>
          <a:lstStyle/>
          <a:p>
            <a:r>
              <a:rPr lang="zh-CN" altLang="en-US" dirty="0" smtClean="0"/>
              <a:t>应用</a:t>
            </a:r>
            <a:endParaRPr lang="en-US" altLang="zh-CN" dirty="0" smtClean="0"/>
          </a:p>
          <a:p>
            <a:pPr lvl="1"/>
            <a:r>
              <a:rPr lang="zh-CN" altLang="en-US" dirty="0" smtClean="0"/>
              <a:t>根据语料标注，考察“砸”和“投”的义项聚类</a:t>
            </a:r>
            <a:endParaRPr lang="en-US" altLang="zh-CN" dirty="0" smtClean="0"/>
          </a:p>
          <a:p>
            <a:pPr lvl="1"/>
            <a:r>
              <a:rPr lang="zh-CN" altLang="en-US" dirty="0" smtClean="0"/>
              <a:t>根据语料标注，考察“砸”和“投”的三个参与者的分类</a:t>
            </a:r>
            <a:endParaRPr lang="en-US" altLang="zh-CN" dirty="0" smtClean="0"/>
          </a:p>
          <a:p>
            <a:pPr lvl="1"/>
            <a:r>
              <a:rPr lang="zh-CN" altLang="en-US" dirty="0" smtClean="0"/>
              <a:t>分析“砸”和“投”各自的义项之间的相关关系和演变模式</a:t>
            </a:r>
            <a:endParaRPr lang="en-US" altLang="zh-CN" dirty="0" smtClean="0"/>
          </a:p>
          <a:p>
            <a:pPr lvl="1"/>
            <a:r>
              <a:rPr lang="zh-CN" altLang="en-US" dirty="0" smtClean="0"/>
              <a:t>结合句法结构</a:t>
            </a:r>
            <a:r>
              <a:rPr lang="en-US" altLang="zh-CN" dirty="0" smtClean="0"/>
              <a:t>/</a:t>
            </a:r>
            <a:r>
              <a:rPr lang="zh-CN" altLang="en-US" dirty="0" smtClean="0"/>
              <a:t>构式分析包含“砸”或“投”的句子的</a:t>
            </a:r>
            <a:r>
              <a:rPr lang="zh-CN" altLang="en-US" dirty="0" smtClean="0"/>
              <a:t>语义</a:t>
            </a:r>
            <a:r>
              <a:rPr lang="zh-CN" altLang="en-US" dirty="0"/>
              <a:t>解码</a:t>
            </a:r>
            <a:r>
              <a:rPr lang="zh-CN" altLang="en-US" dirty="0" smtClean="0"/>
              <a:t>机制</a:t>
            </a:r>
            <a:endParaRPr lang="zh-CN" altLang="en-US" dirty="0"/>
          </a:p>
        </p:txBody>
      </p:sp>
    </p:spTree>
    <p:extLst>
      <p:ext uri="{BB962C8B-B14F-4D97-AF65-F5344CB8AC3E}">
        <p14:creationId xmlns:p14="http://schemas.microsoft.com/office/powerpoint/2010/main" val="3457065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2.1 </a:t>
            </a:r>
            <a:r>
              <a:rPr lang="zh-CN" altLang="en-US" dirty="0" smtClean="0"/>
              <a:t>语义特征</a:t>
            </a:r>
            <a:r>
              <a:rPr lang="en-US" altLang="zh-CN" dirty="0" smtClean="0"/>
              <a:t>/</a:t>
            </a:r>
            <a:r>
              <a:rPr lang="zh-CN" altLang="en-US" dirty="0" smtClean="0"/>
              <a:t>义素、语义场、概念场等概念</a:t>
            </a:r>
            <a:endParaRPr lang="en-US" altLang="zh-CN" dirty="0" smtClean="0"/>
          </a:p>
          <a:p>
            <a:r>
              <a:rPr lang="en-US" altLang="zh-CN" dirty="0" smtClean="0"/>
              <a:t>2.2 </a:t>
            </a:r>
            <a:r>
              <a:rPr lang="zh-CN" altLang="en-US" dirty="0" smtClean="0"/>
              <a:t>义项的划分</a:t>
            </a:r>
            <a:endParaRPr lang="en-US" altLang="zh-CN" dirty="0" smtClean="0"/>
          </a:p>
          <a:p>
            <a:r>
              <a:rPr lang="en-US" altLang="zh-CN" dirty="0" smtClean="0"/>
              <a:t>2.3 </a:t>
            </a:r>
            <a:r>
              <a:rPr lang="zh-CN" altLang="en-US" dirty="0" smtClean="0"/>
              <a:t>语义演变模式</a:t>
            </a:r>
            <a:endParaRPr lang="en-US" altLang="zh-CN" dirty="0" smtClean="0"/>
          </a:p>
          <a:p>
            <a:r>
              <a:rPr lang="en-US" altLang="zh-CN" dirty="0" smtClean="0"/>
              <a:t>2.4 </a:t>
            </a:r>
            <a:r>
              <a:rPr lang="zh-CN" altLang="en-US" dirty="0" smtClean="0"/>
              <a:t>语义的组合性</a:t>
            </a:r>
            <a:endParaRPr lang="zh-CN" altLang="en-US" dirty="0"/>
          </a:p>
        </p:txBody>
      </p:sp>
    </p:spTree>
    <p:extLst>
      <p:ext uri="{BB962C8B-B14F-4D97-AF65-F5344CB8AC3E}">
        <p14:creationId xmlns:p14="http://schemas.microsoft.com/office/powerpoint/2010/main" val="765398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2.1 </a:t>
            </a:r>
            <a:r>
              <a:rPr lang="zh-CN" altLang="en-US" dirty="0" smtClean="0"/>
              <a:t>语义特征</a:t>
            </a:r>
            <a:r>
              <a:rPr lang="en-US" altLang="zh-CN" dirty="0" smtClean="0"/>
              <a:t>/</a:t>
            </a:r>
            <a:r>
              <a:rPr lang="zh-CN" altLang="en-US" dirty="0" smtClean="0"/>
              <a:t>义素、语义场、概念场等概念</a:t>
            </a:r>
            <a:endParaRPr lang="en-US" altLang="zh-CN" dirty="0" smtClean="0"/>
          </a:p>
          <a:p>
            <a:pPr lvl="1"/>
            <a:r>
              <a:rPr lang="zh-CN" altLang="en-US" dirty="0" smtClean="0"/>
              <a:t>结构主义下的概念</a:t>
            </a:r>
            <a:endParaRPr lang="en-US" altLang="zh-CN" dirty="0" smtClean="0"/>
          </a:p>
          <a:p>
            <a:pPr lvl="2"/>
            <a:r>
              <a:rPr lang="zh-CN" altLang="en-US" dirty="0" smtClean="0"/>
              <a:t>理论层面：</a:t>
            </a:r>
            <a:r>
              <a:rPr lang="en-US" altLang="zh-CN" dirty="0" err="1" smtClean="0"/>
              <a:t>Lounsbury</a:t>
            </a:r>
            <a:r>
              <a:rPr lang="en-US" altLang="zh-CN" dirty="0" smtClean="0"/>
              <a:t>(1956), Goodenough(1956)</a:t>
            </a:r>
            <a:r>
              <a:rPr lang="zh-CN" altLang="en-US" dirty="0" smtClean="0"/>
              <a:t>应用于亲属词汇的分析；</a:t>
            </a:r>
            <a:r>
              <a:rPr lang="en-US" altLang="zh-CN" dirty="0" smtClean="0"/>
              <a:t>Fodor &amp; Katz(1964)</a:t>
            </a:r>
            <a:r>
              <a:rPr lang="zh-CN" altLang="en-US" dirty="0" smtClean="0"/>
              <a:t>将语义特征用于生成语法的组合分析；贾彦德（</a:t>
            </a:r>
            <a:r>
              <a:rPr lang="en-US" altLang="zh-CN" dirty="0" smtClean="0"/>
              <a:t>1999</a:t>
            </a:r>
            <a:r>
              <a:rPr lang="zh-CN" altLang="en-US" dirty="0" smtClean="0"/>
              <a:t>）总结汉语总语义场；</a:t>
            </a:r>
            <a:r>
              <a:rPr lang="en-US" altLang="zh-CN" dirty="0" smtClean="0"/>
              <a:t>Trier(1931)</a:t>
            </a:r>
            <a:r>
              <a:rPr lang="zh-CN" altLang="en-US" dirty="0" smtClean="0"/>
              <a:t>提出“概念场”，和词汇场相对</a:t>
            </a:r>
            <a:endParaRPr lang="en-US" altLang="zh-CN" dirty="0" smtClean="0"/>
          </a:p>
          <a:p>
            <a:pPr lvl="2"/>
            <a:r>
              <a:rPr lang="zh-CN" altLang="en-US" dirty="0" smtClean="0"/>
              <a:t>应用层面（和动词相关）：</a:t>
            </a:r>
            <a:r>
              <a:rPr lang="en-US" altLang="zh-CN" dirty="0" smtClean="0"/>
              <a:t>Bendix(1966),</a:t>
            </a:r>
            <a:r>
              <a:rPr lang="zh-CN" altLang="en-US" dirty="0" smtClean="0"/>
              <a:t> </a:t>
            </a:r>
            <a:r>
              <a:rPr lang="en-US" altLang="zh-CN" dirty="0" smtClean="0"/>
              <a:t>Kay &amp; Samuels(1975), </a:t>
            </a:r>
            <a:r>
              <a:rPr lang="en-US" altLang="zh-CN" dirty="0" err="1" smtClean="0"/>
              <a:t>Lipka</a:t>
            </a:r>
            <a:r>
              <a:rPr lang="en-US" altLang="zh-CN" dirty="0" smtClean="0"/>
              <a:t>(1979)</a:t>
            </a:r>
            <a:r>
              <a:rPr lang="zh-CN" altLang="en-US" dirty="0" smtClean="0"/>
              <a:t>等都运用语义特征</a:t>
            </a:r>
            <a:r>
              <a:rPr lang="en-US" altLang="zh-CN" dirty="0" smtClean="0"/>
              <a:t>/</a:t>
            </a:r>
            <a:r>
              <a:rPr lang="zh-CN" altLang="en-US" dirty="0" smtClean="0"/>
              <a:t>义素分析了英语的一些动词的语义；</a:t>
            </a:r>
            <a:r>
              <a:rPr lang="zh-CN" altLang="en-US" dirty="0"/>
              <a:t>符淮青（</a:t>
            </a:r>
            <a:r>
              <a:rPr lang="en-US" altLang="zh-CN" dirty="0"/>
              <a:t>1996</a:t>
            </a:r>
            <a:r>
              <a:rPr lang="zh-CN" altLang="en-US" dirty="0"/>
              <a:t>）分析动词、名词和形容词的释义模式</a:t>
            </a:r>
            <a:r>
              <a:rPr lang="zh-CN" altLang="en-US" dirty="0" smtClean="0"/>
              <a:t>；袁毓林（</a:t>
            </a:r>
            <a:r>
              <a:rPr lang="en-US" altLang="zh-CN" dirty="0" smtClean="0"/>
              <a:t>2002</a:t>
            </a:r>
            <a:r>
              <a:rPr lang="zh-CN" altLang="en-US" dirty="0" smtClean="0"/>
              <a:t>）总结语义角色的语义特征；蒋绍愚（</a:t>
            </a:r>
            <a:r>
              <a:rPr lang="en-US" altLang="zh-CN" dirty="0" smtClean="0"/>
              <a:t>2006</a:t>
            </a:r>
            <a:r>
              <a:rPr lang="zh-CN" altLang="en-US" dirty="0" smtClean="0"/>
              <a:t>，</a:t>
            </a:r>
            <a:r>
              <a:rPr lang="en-US" altLang="zh-CN" dirty="0" smtClean="0"/>
              <a:t>2007</a:t>
            </a:r>
            <a:r>
              <a:rPr lang="zh-CN" altLang="en-US" dirty="0" smtClean="0"/>
              <a:t>）用概念场分别分析“投”和打击义动词的意义</a:t>
            </a:r>
            <a:endParaRPr lang="en-US" altLang="zh-CN" dirty="0" smtClean="0"/>
          </a:p>
          <a:p>
            <a:pPr lvl="2"/>
            <a:r>
              <a:rPr lang="zh-CN" altLang="en-US" dirty="0" smtClean="0"/>
              <a:t>存在的问题：都是静态的语义分析，默认进入语言中保留所有语义特征；分类角度不统一，有的针对主体，有的针对客体</a:t>
            </a:r>
            <a:endParaRPr lang="en-US" altLang="zh-CN" dirty="0" smtClean="0"/>
          </a:p>
        </p:txBody>
      </p:sp>
    </p:spTree>
    <p:extLst>
      <p:ext uri="{BB962C8B-B14F-4D97-AF65-F5344CB8AC3E}">
        <p14:creationId xmlns:p14="http://schemas.microsoft.com/office/powerpoint/2010/main" val="2252662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2.1 </a:t>
            </a:r>
            <a:r>
              <a:rPr lang="zh-CN" altLang="en-US" dirty="0" smtClean="0"/>
              <a:t>语义</a:t>
            </a:r>
            <a:r>
              <a:rPr lang="zh-CN" altLang="en-US" dirty="0"/>
              <a:t>特征</a:t>
            </a:r>
            <a:r>
              <a:rPr lang="en-US" altLang="zh-CN" dirty="0"/>
              <a:t>/</a:t>
            </a:r>
            <a:r>
              <a:rPr lang="zh-CN" altLang="en-US" dirty="0"/>
              <a:t>义素、语义场、概念场等概念</a:t>
            </a:r>
            <a:endParaRPr lang="en-US" altLang="zh-CN" dirty="0"/>
          </a:p>
          <a:p>
            <a:pPr lvl="1"/>
            <a:r>
              <a:rPr lang="zh-CN" altLang="en-US" dirty="0" smtClean="0"/>
              <a:t>认知语言学下的</a:t>
            </a:r>
            <a:r>
              <a:rPr lang="zh-CN" altLang="en-US" dirty="0" smtClean="0"/>
              <a:t>概念</a:t>
            </a:r>
            <a:endParaRPr lang="en-US" altLang="zh-CN" dirty="0" smtClean="0"/>
          </a:p>
          <a:p>
            <a:pPr lvl="2"/>
            <a:r>
              <a:rPr lang="en-US" altLang="zh-CN" dirty="0" err="1" smtClean="0"/>
              <a:t>Barsalou</a:t>
            </a:r>
            <a:r>
              <a:rPr lang="en-US" altLang="zh-CN" dirty="0" smtClean="0"/>
              <a:t>(1992)</a:t>
            </a:r>
            <a:r>
              <a:rPr lang="zh-CN" altLang="en-US" dirty="0" smtClean="0"/>
              <a:t>：框架包括三部分：特征</a:t>
            </a:r>
            <a:r>
              <a:rPr lang="en-US" altLang="zh-CN" dirty="0" smtClean="0"/>
              <a:t>-</a:t>
            </a:r>
            <a:r>
              <a:rPr lang="zh-CN" altLang="en-US" dirty="0" smtClean="0"/>
              <a:t>特征值的二元组、结构不变性（</a:t>
            </a:r>
            <a:r>
              <a:rPr lang="en-US" altLang="zh-CN" dirty="0" smtClean="0"/>
              <a:t>structural invariants</a:t>
            </a:r>
            <a:r>
              <a:rPr lang="zh-CN" altLang="en-US" dirty="0" smtClean="0"/>
              <a:t>）、约束（</a:t>
            </a:r>
            <a:r>
              <a:rPr lang="en-US" altLang="zh-CN" dirty="0" smtClean="0"/>
              <a:t>constraints</a:t>
            </a:r>
            <a:r>
              <a:rPr lang="zh-CN" altLang="en-US" dirty="0" smtClean="0"/>
              <a:t>）</a:t>
            </a:r>
            <a:endParaRPr lang="en-US" altLang="zh-CN" dirty="0" smtClean="0"/>
          </a:p>
          <a:p>
            <a:pPr lvl="2"/>
            <a:endParaRPr lang="zh-CN" altLang="en-US" dirty="0"/>
          </a:p>
        </p:txBody>
      </p:sp>
      <p:pic>
        <p:nvPicPr>
          <p:cNvPr id="4" name="图片 3"/>
          <p:cNvPicPr>
            <a:picLocks noChangeAspect="1"/>
          </p:cNvPicPr>
          <p:nvPr/>
        </p:nvPicPr>
        <p:blipFill>
          <a:blip r:embed="rId2">
            <a:clrChange>
              <a:clrFrom>
                <a:srgbClr val="FFFFFF"/>
              </a:clrFrom>
              <a:clrTo>
                <a:srgbClr val="FFFFFF">
                  <a:alpha val="0"/>
                </a:srgbClr>
              </a:clrTo>
            </a:clrChange>
          </a:blip>
          <a:stretch>
            <a:fillRect/>
          </a:stretch>
        </p:blipFill>
        <p:spPr>
          <a:xfrm>
            <a:off x="1401417" y="3012686"/>
            <a:ext cx="5138531" cy="3789901"/>
          </a:xfrm>
          <a:prstGeom prst="rect">
            <a:avLst/>
          </a:prstGeom>
        </p:spPr>
      </p:pic>
      <p:pic>
        <p:nvPicPr>
          <p:cNvPr id="5" name="图片 4"/>
          <p:cNvPicPr>
            <a:picLocks noChangeAspect="1"/>
          </p:cNvPicPr>
          <p:nvPr/>
        </p:nvPicPr>
        <p:blipFill>
          <a:blip r:embed="rId3"/>
          <a:stretch>
            <a:fillRect/>
          </a:stretch>
        </p:blipFill>
        <p:spPr>
          <a:xfrm>
            <a:off x="6539948" y="3081783"/>
            <a:ext cx="4492487" cy="2868168"/>
          </a:xfrm>
          <a:prstGeom prst="rect">
            <a:avLst/>
          </a:prstGeom>
        </p:spPr>
      </p:pic>
    </p:spTree>
    <p:extLst>
      <p:ext uri="{BB962C8B-B14F-4D97-AF65-F5344CB8AC3E}">
        <p14:creationId xmlns:p14="http://schemas.microsoft.com/office/powerpoint/2010/main" val="2230618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en-US" altLang="zh-CN" dirty="0"/>
              <a:t>2.1 </a:t>
            </a:r>
            <a:r>
              <a:rPr lang="zh-CN" altLang="en-US" dirty="0"/>
              <a:t>语义特征</a:t>
            </a:r>
            <a:r>
              <a:rPr lang="en-US" altLang="zh-CN" dirty="0"/>
              <a:t>/</a:t>
            </a:r>
            <a:r>
              <a:rPr lang="zh-CN" altLang="en-US" dirty="0"/>
              <a:t>义素、语义场、概念场等</a:t>
            </a:r>
            <a:r>
              <a:rPr lang="zh-CN" altLang="en-US" dirty="0" smtClean="0"/>
              <a:t>概念</a:t>
            </a:r>
            <a:endParaRPr lang="en-US" altLang="zh-CN" dirty="0"/>
          </a:p>
          <a:p>
            <a:pPr lvl="1"/>
            <a:r>
              <a:rPr lang="zh-CN" altLang="en-US" dirty="0" smtClean="0"/>
              <a:t>认知</a:t>
            </a:r>
            <a:r>
              <a:rPr lang="zh-CN" altLang="en-US" dirty="0"/>
              <a:t>语言学下的</a:t>
            </a:r>
            <a:r>
              <a:rPr lang="zh-CN" altLang="en-US" dirty="0" smtClean="0"/>
              <a:t>概念</a:t>
            </a:r>
            <a:endParaRPr lang="en-US" altLang="zh-CN" dirty="0"/>
          </a:p>
          <a:p>
            <a:endParaRPr lang="zh-CN" altLang="en-US" dirty="0"/>
          </a:p>
        </p:txBody>
      </p:sp>
      <p:pic>
        <p:nvPicPr>
          <p:cNvPr id="5" name="图片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74453" y="1688694"/>
            <a:ext cx="5048113" cy="467903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134" y="2308739"/>
            <a:ext cx="4144319" cy="3438939"/>
          </a:xfrm>
          <a:prstGeom prst="rect">
            <a:avLst/>
          </a:prstGeom>
        </p:spPr>
      </p:pic>
    </p:spTree>
    <p:extLst>
      <p:ext uri="{BB962C8B-B14F-4D97-AF65-F5344CB8AC3E}">
        <p14:creationId xmlns:p14="http://schemas.microsoft.com/office/powerpoint/2010/main" val="857621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2.2 </a:t>
            </a:r>
            <a:r>
              <a:rPr lang="zh-CN" altLang="en-US" dirty="0" smtClean="0"/>
              <a:t>义项的划分</a:t>
            </a:r>
            <a:endParaRPr lang="en-US" altLang="zh-CN" dirty="0" smtClean="0"/>
          </a:p>
          <a:p>
            <a:pPr lvl="1"/>
            <a:r>
              <a:rPr lang="en-US" altLang="zh-CN" dirty="0" smtClean="0"/>
              <a:t>2.2.1 </a:t>
            </a:r>
            <a:r>
              <a:rPr lang="zh-CN" altLang="en-US" dirty="0" smtClean="0"/>
              <a:t>基于词典的使用目的划分义项</a:t>
            </a:r>
            <a:endParaRPr lang="en-US" altLang="zh-CN" dirty="0" smtClean="0"/>
          </a:p>
          <a:p>
            <a:pPr lvl="2"/>
            <a:r>
              <a:rPr lang="zh-CN" altLang="en-US" dirty="0" smtClean="0"/>
              <a:t>面向人的词典</a:t>
            </a:r>
            <a:endParaRPr lang="en-US" altLang="zh-CN" dirty="0" smtClean="0"/>
          </a:p>
          <a:p>
            <a:pPr lvl="3"/>
            <a:r>
              <a:rPr lang="zh-CN" altLang="en-US" dirty="0" smtClean="0"/>
              <a:t>义项颗粒度应该适中，需要考虑到使用者的知识和观念，并符合人的学习需求（符淮青，</a:t>
            </a:r>
            <a:r>
              <a:rPr lang="en-US" altLang="zh-CN" dirty="0" smtClean="0"/>
              <a:t>1981</a:t>
            </a:r>
            <a:r>
              <a:rPr lang="zh-CN" altLang="en-US" dirty="0" smtClean="0"/>
              <a:t>；符淮青，</a:t>
            </a:r>
            <a:r>
              <a:rPr lang="en-US" altLang="zh-CN" dirty="0" smtClean="0"/>
              <a:t>1995</a:t>
            </a:r>
            <a:r>
              <a:rPr lang="zh-CN" altLang="en-US" dirty="0" smtClean="0"/>
              <a:t>；潘竟翰，</a:t>
            </a:r>
            <a:r>
              <a:rPr lang="en-US" altLang="zh-CN" dirty="0" smtClean="0"/>
              <a:t>2000</a:t>
            </a:r>
            <a:r>
              <a:rPr lang="zh-CN" altLang="en-US" dirty="0" smtClean="0"/>
              <a:t>；田兵，</a:t>
            </a:r>
            <a:r>
              <a:rPr lang="en-US" altLang="zh-CN" dirty="0" smtClean="0"/>
              <a:t>2003</a:t>
            </a:r>
            <a:r>
              <a:rPr lang="zh-CN" altLang="en-US" dirty="0" smtClean="0"/>
              <a:t>）</a:t>
            </a:r>
            <a:endParaRPr lang="en-US" altLang="zh-CN" dirty="0" smtClean="0"/>
          </a:p>
        </p:txBody>
      </p:sp>
    </p:spTree>
    <p:extLst>
      <p:ext uri="{BB962C8B-B14F-4D97-AF65-F5344CB8AC3E}">
        <p14:creationId xmlns:p14="http://schemas.microsoft.com/office/powerpoint/2010/main" val="3960677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a:t>相关研究</a:t>
            </a:r>
          </a:p>
        </p:txBody>
      </p:sp>
      <p:sp>
        <p:nvSpPr>
          <p:cNvPr id="3" name="内容占位符 2"/>
          <p:cNvSpPr>
            <a:spLocks noGrp="1"/>
          </p:cNvSpPr>
          <p:nvPr>
            <p:ph idx="1"/>
          </p:nvPr>
        </p:nvSpPr>
        <p:spPr/>
        <p:txBody>
          <a:bodyPr/>
          <a:lstStyle/>
          <a:p>
            <a:r>
              <a:rPr lang="en-US" altLang="zh-CN" dirty="0" smtClean="0"/>
              <a:t>2.2 </a:t>
            </a:r>
            <a:r>
              <a:rPr lang="zh-CN" altLang="en-US" dirty="0" smtClean="0"/>
              <a:t>义项的划分</a:t>
            </a:r>
            <a:endParaRPr lang="en-US" altLang="zh-CN" dirty="0" smtClean="0"/>
          </a:p>
          <a:p>
            <a:pPr lvl="1"/>
            <a:r>
              <a:rPr lang="en-US" altLang="zh-CN" dirty="0"/>
              <a:t>2.2.1 </a:t>
            </a:r>
            <a:r>
              <a:rPr lang="zh-CN" altLang="en-US" dirty="0"/>
              <a:t>基于词典的使用目的划分义项</a:t>
            </a:r>
            <a:endParaRPr lang="en-US" altLang="zh-CN" dirty="0"/>
          </a:p>
          <a:p>
            <a:pPr lvl="2"/>
            <a:r>
              <a:rPr lang="zh-CN" altLang="en-US" dirty="0"/>
              <a:t>面向机器的词典</a:t>
            </a:r>
            <a:endParaRPr lang="en-US" altLang="zh-CN" dirty="0"/>
          </a:p>
          <a:p>
            <a:pPr lvl="3"/>
            <a:r>
              <a:rPr lang="zh-CN" altLang="en-US" dirty="0"/>
              <a:t>最需要“使用词典”的</a:t>
            </a:r>
            <a:r>
              <a:rPr lang="en-US" altLang="zh-CN" dirty="0"/>
              <a:t>NLP</a:t>
            </a:r>
            <a:r>
              <a:rPr lang="zh-CN" altLang="en-US" dirty="0"/>
              <a:t>任务是</a:t>
            </a:r>
            <a:r>
              <a:rPr lang="en-US" altLang="zh-CN" dirty="0"/>
              <a:t>WSD</a:t>
            </a:r>
            <a:r>
              <a:rPr lang="zh-CN" altLang="en-US" dirty="0"/>
              <a:t>（词义消歧），所以面向机器的词典义项划分原则的讨论基本都是基于</a:t>
            </a:r>
            <a:r>
              <a:rPr lang="en-US" altLang="zh-CN" dirty="0"/>
              <a:t>WSD</a:t>
            </a:r>
            <a:r>
              <a:rPr lang="zh-CN" altLang="en-US" dirty="0"/>
              <a:t>的（</a:t>
            </a:r>
            <a:r>
              <a:rPr lang="en-US" altLang="zh-CN" dirty="0"/>
              <a:t>Dagan &amp; </a:t>
            </a:r>
            <a:r>
              <a:rPr lang="en-US" altLang="zh-CN" dirty="0" err="1"/>
              <a:t>Itai</a:t>
            </a:r>
            <a:r>
              <a:rPr lang="en-US" altLang="zh-CN" dirty="0"/>
              <a:t>(1994), </a:t>
            </a:r>
            <a:r>
              <a:rPr lang="en-US" altLang="zh-CN" dirty="0" err="1"/>
              <a:t>Kilgariff</a:t>
            </a:r>
            <a:r>
              <a:rPr lang="en-US" altLang="zh-CN" dirty="0"/>
              <a:t>(1997),  Ide &amp; Wilks(2006), Palmer, Ng, Dang(2006)</a:t>
            </a:r>
            <a:r>
              <a:rPr lang="zh-CN" altLang="en-US" dirty="0"/>
              <a:t>）</a:t>
            </a:r>
            <a:endParaRPr lang="en-US" altLang="zh-CN" dirty="0"/>
          </a:p>
          <a:p>
            <a:pPr lvl="3"/>
            <a:r>
              <a:rPr lang="zh-CN" altLang="en-US" dirty="0"/>
              <a:t>基本都认为颗粒度应该更粗一些，才能在计算和资源建设上效果更好</a:t>
            </a:r>
            <a:endParaRPr lang="en-US" altLang="zh-CN" dirty="0"/>
          </a:p>
          <a:p>
            <a:pPr lvl="4"/>
            <a:r>
              <a:rPr lang="zh-CN" altLang="en-US" dirty="0"/>
              <a:t>义项之间本来就都有关联，可以合并；而分得太细机器和标注者都容易分不</a:t>
            </a:r>
            <a:r>
              <a:rPr lang="zh-CN" altLang="en-US" dirty="0" smtClean="0"/>
              <a:t>清楚</a:t>
            </a:r>
            <a:endParaRPr lang="zh-CN" altLang="en-US" dirty="0"/>
          </a:p>
        </p:txBody>
      </p:sp>
    </p:spTree>
    <p:extLst>
      <p:ext uri="{BB962C8B-B14F-4D97-AF65-F5344CB8AC3E}">
        <p14:creationId xmlns:p14="http://schemas.microsoft.com/office/powerpoint/2010/main" val="304689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2.2 </a:t>
            </a:r>
            <a:r>
              <a:rPr lang="zh-CN" altLang="en-US" dirty="0" smtClean="0"/>
              <a:t>义项的划分</a:t>
            </a:r>
            <a:endParaRPr lang="en-US" altLang="zh-CN" dirty="0" smtClean="0"/>
          </a:p>
          <a:p>
            <a:pPr lvl="1"/>
            <a:r>
              <a:rPr lang="en-US" altLang="zh-CN" dirty="0" smtClean="0"/>
              <a:t>2.2.1 </a:t>
            </a:r>
            <a:r>
              <a:rPr lang="zh-CN" altLang="en-US" dirty="0" smtClean="0"/>
              <a:t>基于</a:t>
            </a:r>
            <a:r>
              <a:rPr lang="zh-CN" altLang="en-US" dirty="0"/>
              <a:t>词典的使用目的划分义项</a:t>
            </a:r>
            <a:endParaRPr lang="en-US" altLang="zh-CN" dirty="0"/>
          </a:p>
          <a:p>
            <a:pPr lvl="2"/>
            <a:r>
              <a:rPr lang="zh-CN" altLang="zh-CN" dirty="0" smtClean="0"/>
              <a:t>机器</a:t>
            </a:r>
            <a:r>
              <a:rPr lang="zh-CN" altLang="zh-CN" dirty="0"/>
              <a:t>“使用”词典的目的虽然和它要处理的</a:t>
            </a:r>
            <a:r>
              <a:rPr lang="en-US" altLang="zh-CN" dirty="0"/>
              <a:t>NLP</a:t>
            </a:r>
            <a:r>
              <a:rPr lang="zh-CN" altLang="zh-CN" dirty="0"/>
              <a:t>任务有关，但不论当前需要处理的是什么任务，机器的终极目的都是完整地理解自然语言的意义。在这一目的的驱动下，面向机器的词典有必要包含足够多的信息</a:t>
            </a:r>
            <a:r>
              <a:rPr lang="zh-CN" altLang="zh-CN" dirty="0" smtClean="0"/>
              <a:t>。</a:t>
            </a:r>
            <a:r>
              <a:rPr lang="zh-CN" altLang="en-US" dirty="0" smtClean="0"/>
              <a:t>不能为了某个任务的正确率而简化问题。</a:t>
            </a:r>
            <a:endParaRPr lang="en-US" altLang="zh-CN" dirty="0" smtClean="0"/>
          </a:p>
          <a:p>
            <a:pPr lvl="2"/>
            <a:r>
              <a:rPr lang="zh-CN" altLang="zh-CN" dirty="0"/>
              <a:t>加细义项颗粒度带来的操作上的困难，在一定程度上其实是义项的形式导致的。基于自然语言的义项会带有自然语言的概括性和模糊性等特性，导致设立的不同义项之间存在交集，标注中缺乏标注者之间的一致性。本文提出的基于参与者语义特征的表示方法，或许可以解决这一问题。</a:t>
            </a:r>
            <a:endParaRPr lang="zh-CN" altLang="en-US" dirty="0"/>
          </a:p>
        </p:txBody>
      </p:sp>
    </p:spTree>
    <p:extLst>
      <p:ext uri="{BB962C8B-B14F-4D97-AF65-F5344CB8AC3E}">
        <p14:creationId xmlns:p14="http://schemas.microsoft.com/office/powerpoint/2010/main" val="129545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2.3 </a:t>
            </a:r>
            <a:r>
              <a:rPr lang="zh-CN" altLang="en-US" dirty="0" smtClean="0"/>
              <a:t>语义演变</a:t>
            </a:r>
            <a:r>
              <a:rPr lang="zh-CN" altLang="en-US" dirty="0" smtClean="0"/>
              <a:t>模式</a:t>
            </a:r>
            <a:endParaRPr lang="en-US" altLang="zh-CN" dirty="0" smtClean="0"/>
          </a:p>
          <a:p>
            <a:pPr lvl="1"/>
            <a:r>
              <a:rPr lang="zh-CN" altLang="zh-CN" dirty="0"/>
              <a:t>符淮青（</a:t>
            </a:r>
            <a:r>
              <a:rPr lang="en-US" altLang="zh-CN" dirty="0"/>
              <a:t>2003</a:t>
            </a:r>
            <a:r>
              <a:rPr lang="zh-CN" altLang="zh-CN" dirty="0"/>
              <a:t>）总结了词义演变的几种模式：词义深化、扩大、缩小、转移、感情色彩</a:t>
            </a:r>
            <a:r>
              <a:rPr lang="zh-CN" altLang="zh-CN" dirty="0" smtClean="0"/>
              <a:t>变化</a:t>
            </a:r>
            <a:endParaRPr lang="en-US" altLang="zh-CN" dirty="0" smtClean="0"/>
          </a:p>
          <a:p>
            <a:pPr lvl="2"/>
            <a:r>
              <a:rPr lang="zh-CN" altLang="en-US" dirty="0" smtClean="0"/>
              <a:t>概括性太强，预测性较弱</a:t>
            </a:r>
            <a:endParaRPr lang="en-US" altLang="zh-CN" dirty="0" smtClean="0"/>
          </a:p>
          <a:p>
            <a:pPr lvl="1"/>
            <a:r>
              <a:rPr lang="zh-CN" altLang="zh-CN" dirty="0"/>
              <a:t>贾彦德（</a:t>
            </a:r>
            <a:r>
              <a:rPr lang="en-US" altLang="zh-CN" dirty="0"/>
              <a:t>1999</a:t>
            </a:r>
            <a:r>
              <a:rPr lang="zh-CN" altLang="zh-CN" dirty="0"/>
              <a:t>）指出义素分析可以揭示语义的</a:t>
            </a:r>
            <a:r>
              <a:rPr lang="zh-CN" altLang="zh-CN" dirty="0" smtClean="0"/>
              <a:t>演变</a:t>
            </a:r>
            <a:endParaRPr lang="en-US" altLang="zh-CN" dirty="0" smtClean="0"/>
          </a:p>
          <a:p>
            <a:pPr lvl="2"/>
            <a:r>
              <a:rPr lang="zh-CN" altLang="en-US" dirty="0" smtClean="0"/>
              <a:t>符合本文的工作思路</a:t>
            </a:r>
            <a:endParaRPr lang="en-US" altLang="zh-CN" dirty="0" smtClean="0"/>
          </a:p>
          <a:p>
            <a:pPr lvl="1"/>
            <a:r>
              <a:rPr lang="en-US" altLang="zh-CN" dirty="0" err="1" smtClean="0"/>
              <a:t>Weinreich</a:t>
            </a:r>
            <a:r>
              <a:rPr lang="en-US" altLang="zh-CN" dirty="0" smtClean="0"/>
              <a:t>(1968)</a:t>
            </a:r>
            <a:r>
              <a:rPr lang="zh-CN" altLang="en-US" dirty="0" smtClean="0"/>
              <a:t>提出语言演变公式：</a:t>
            </a:r>
            <a:endParaRPr lang="en-US" altLang="zh-CN" dirty="0" smtClean="0"/>
          </a:p>
          <a:p>
            <a:pPr lvl="2"/>
            <a:r>
              <a:rPr lang="en-US" altLang="zh-CN" dirty="0" err="1" smtClean="0"/>
              <a:t>A</a:t>
            </a:r>
            <a:r>
              <a:rPr lang="en-US" altLang="zh-CN" dirty="0" err="1" smtClean="0">
                <a:sym typeface="Wingdings" panose="05000000000000000000" pitchFamily="2" charset="2"/>
              </a:rPr>
              <a:t>g</a:t>
            </a:r>
            <a:r>
              <a:rPr lang="en-US" altLang="zh-CN" dirty="0" smtClean="0">
                <a:sym typeface="Wingdings" panose="05000000000000000000" pitchFamily="2" charset="2"/>
              </a:rPr>
              <a:t>[B]/X[_/Z]Y; g[B]=f(C,D,E,…)</a:t>
            </a:r>
          </a:p>
          <a:p>
            <a:pPr lvl="2"/>
            <a:r>
              <a:rPr lang="en-US" altLang="zh-CN" dirty="0" smtClean="0">
                <a:sym typeface="Wingdings" panose="05000000000000000000" pitchFamily="2" charset="2"/>
              </a:rPr>
              <a:t>B</a:t>
            </a:r>
            <a:r>
              <a:rPr lang="zh-CN" altLang="en-US" dirty="0" smtClean="0">
                <a:sym typeface="Wingdings" panose="05000000000000000000" pitchFamily="2" charset="2"/>
              </a:rPr>
              <a:t>是语言单位</a:t>
            </a:r>
            <a:r>
              <a:rPr lang="en-US" altLang="zh-CN" dirty="0" smtClean="0">
                <a:sym typeface="Wingdings" panose="05000000000000000000" pitchFamily="2" charset="2"/>
              </a:rPr>
              <a:t>A</a:t>
            </a:r>
            <a:r>
              <a:rPr lang="zh-CN" altLang="en-US" dirty="0" smtClean="0">
                <a:sym typeface="Wingdings" panose="05000000000000000000" pitchFamily="2" charset="2"/>
              </a:rPr>
              <a:t>的一个或多个特征，</a:t>
            </a:r>
            <a:r>
              <a:rPr lang="en-US" altLang="zh-CN" dirty="0" smtClean="0">
                <a:sym typeface="Wingdings" panose="05000000000000000000" pitchFamily="2" charset="2"/>
              </a:rPr>
              <a:t>C,D,…</a:t>
            </a:r>
            <a:r>
              <a:rPr lang="zh-CN" altLang="en-US" dirty="0" smtClean="0">
                <a:sym typeface="Wingdings" panose="05000000000000000000" pitchFamily="2" charset="2"/>
              </a:rPr>
              <a:t>是语言内或语言外的变量，</a:t>
            </a:r>
            <a:r>
              <a:rPr lang="en-US" altLang="zh-CN" dirty="0" smtClean="0">
                <a:sym typeface="Wingdings" panose="05000000000000000000" pitchFamily="2" charset="2"/>
              </a:rPr>
              <a:t>X,Y,Z</a:t>
            </a:r>
            <a:r>
              <a:rPr lang="zh-CN" altLang="en-US" dirty="0" smtClean="0">
                <a:sym typeface="Wingdings" panose="05000000000000000000" pitchFamily="2" charset="2"/>
              </a:rPr>
              <a:t>是语境</a:t>
            </a:r>
            <a:endParaRPr lang="en-US" altLang="zh-CN" dirty="0" smtClean="0">
              <a:sym typeface="Wingdings" panose="05000000000000000000" pitchFamily="2" charset="2"/>
            </a:endParaRPr>
          </a:p>
          <a:p>
            <a:pPr lvl="2"/>
            <a:r>
              <a:rPr lang="zh-CN" altLang="en-US" dirty="0" smtClean="0">
                <a:sym typeface="Wingdings" panose="05000000000000000000" pitchFamily="2" charset="2"/>
              </a:rPr>
              <a:t>常用于语音演变，同样应该适用于语义演变</a:t>
            </a:r>
            <a:endParaRPr lang="en-US" altLang="zh-CN" dirty="0" smtClean="0"/>
          </a:p>
        </p:txBody>
      </p:sp>
    </p:spTree>
    <p:extLst>
      <p:ext uri="{BB962C8B-B14F-4D97-AF65-F5344CB8AC3E}">
        <p14:creationId xmlns:p14="http://schemas.microsoft.com/office/powerpoint/2010/main" val="2068603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相关研究</a:t>
            </a:r>
            <a:endParaRPr lang="zh-CN" altLang="en-US" dirty="0"/>
          </a:p>
        </p:txBody>
      </p:sp>
      <p:sp>
        <p:nvSpPr>
          <p:cNvPr id="3" name="内容占位符 2"/>
          <p:cNvSpPr>
            <a:spLocks noGrp="1"/>
          </p:cNvSpPr>
          <p:nvPr>
            <p:ph idx="1"/>
          </p:nvPr>
        </p:nvSpPr>
        <p:spPr/>
        <p:txBody>
          <a:bodyPr/>
          <a:lstStyle/>
          <a:p>
            <a:r>
              <a:rPr lang="en-US" altLang="zh-CN" dirty="0" smtClean="0"/>
              <a:t>2.4 </a:t>
            </a:r>
            <a:r>
              <a:rPr lang="zh-CN" altLang="en-US" dirty="0" smtClean="0"/>
              <a:t>语义的组合</a:t>
            </a:r>
            <a:r>
              <a:rPr lang="zh-CN" altLang="en-US" dirty="0" smtClean="0"/>
              <a:t>性</a:t>
            </a:r>
            <a:endParaRPr lang="en-US" altLang="zh-CN" dirty="0" smtClean="0"/>
          </a:p>
          <a:p>
            <a:pPr lvl="1"/>
            <a:r>
              <a:rPr lang="zh-CN" altLang="en-US" dirty="0"/>
              <a:t>暂</a:t>
            </a:r>
            <a:r>
              <a:rPr lang="zh-CN" altLang="en-US" dirty="0" smtClean="0"/>
              <a:t>未系统地考察</a:t>
            </a:r>
            <a:endParaRPr lang="zh-CN" altLang="en-US" dirty="0"/>
          </a:p>
        </p:txBody>
      </p:sp>
    </p:spTree>
    <p:extLst>
      <p:ext uri="{BB962C8B-B14F-4D97-AF65-F5344CB8AC3E}">
        <p14:creationId xmlns:p14="http://schemas.microsoft.com/office/powerpoint/2010/main" val="3850801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a:t>“砸”和“投”的事件语义</a:t>
            </a:r>
            <a:r>
              <a:rPr lang="zh-CN" altLang="en-US" dirty="0" smtClean="0"/>
              <a:t>表示</a:t>
            </a:r>
            <a:r>
              <a:rPr lang="en-US" altLang="zh-CN" dirty="0" smtClean="0"/>
              <a:t> </a:t>
            </a:r>
            <a:endParaRPr lang="zh-CN" altLang="en-US" dirty="0"/>
          </a:p>
        </p:txBody>
      </p:sp>
      <p:sp>
        <p:nvSpPr>
          <p:cNvPr id="3" name="内容占位符 2"/>
          <p:cNvSpPr>
            <a:spLocks noGrp="1"/>
          </p:cNvSpPr>
          <p:nvPr>
            <p:ph idx="1"/>
          </p:nvPr>
        </p:nvSpPr>
        <p:spPr/>
        <p:txBody>
          <a:bodyPr/>
          <a:lstStyle/>
          <a:p>
            <a:r>
              <a:rPr lang="en-US" altLang="zh-CN" dirty="0" smtClean="0"/>
              <a:t>3.1 </a:t>
            </a:r>
            <a:r>
              <a:rPr lang="zh-CN" altLang="en-US" dirty="0" smtClean="0"/>
              <a:t>“砸”和“投”的参与者的语义特征</a:t>
            </a:r>
            <a:endParaRPr lang="en-US" altLang="zh-CN" dirty="0" smtClean="0"/>
          </a:p>
          <a:p>
            <a:r>
              <a:rPr lang="en-US" altLang="zh-CN" dirty="0" smtClean="0"/>
              <a:t>3.2 </a:t>
            </a:r>
            <a:r>
              <a:rPr lang="zh-CN" altLang="en-US" dirty="0" smtClean="0"/>
              <a:t>语料标注与分析</a:t>
            </a:r>
            <a:endParaRPr lang="zh-CN" altLang="en-US" dirty="0"/>
          </a:p>
        </p:txBody>
      </p:sp>
    </p:spTree>
    <p:extLst>
      <p:ext uri="{BB962C8B-B14F-4D97-AF65-F5344CB8AC3E}">
        <p14:creationId xmlns:p14="http://schemas.microsoft.com/office/powerpoint/2010/main" val="4286057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a:t>“砸”和“投”的事件语义</a:t>
            </a:r>
            <a:r>
              <a:rPr lang="zh-CN" altLang="en-US" dirty="0" smtClean="0"/>
              <a:t>表示</a:t>
            </a:r>
            <a:endParaRPr lang="zh-CN" altLang="en-US" dirty="0"/>
          </a:p>
        </p:txBody>
      </p:sp>
      <p:sp>
        <p:nvSpPr>
          <p:cNvPr id="3" name="内容占位符 2"/>
          <p:cNvSpPr>
            <a:spLocks noGrp="1"/>
          </p:cNvSpPr>
          <p:nvPr>
            <p:ph idx="1"/>
          </p:nvPr>
        </p:nvSpPr>
        <p:spPr/>
        <p:txBody>
          <a:bodyPr/>
          <a:lstStyle/>
          <a:p>
            <a:r>
              <a:rPr lang="en-US" altLang="zh-CN" dirty="0"/>
              <a:t>3.1 </a:t>
            </a:r>
            <a:r>
              <a:rPr lang="zh-CN" altLang="en-US" dirty="0"/>
              <a:t>“砸”和“投”的参与者的语义</a:t>
            </a:r>
            <a:r>
              <a:rPr lang="zh-CN" altLang="en-US" dirty="0" smtClean="0"/>
              <a:t>特征</a:t>
            </a:r>
            <a:endParaRPr lang="en-US" altLang="zh-CN" dirty="0" smtClean="0"/>
          </a:p>
          <a:p>
            <a:pPr lvl="1"/>
            <a:r>
              <a:rPr lang="zh-CN" altLang="en-US" dirty="0"/>
              <a:t>人类、自主、用力、用手（主体）、具体、变化、破坏（客体）、位移、消耗、</a:t>
            </a:r>
            <a:r>
              <a:rPr lang="zh-CN" altLang="en-US" dirty="0" smtClean="0"/>
              <a:t>重物（</a:t>
            </a:r>
            <a:r>
              <a:rPr lang="zh-CN" altLang="en-US" dirty="0"/>
              <a:t>工具）、积极</a:t>
            </a:r>
            <a:r>
              <a:rPr lang="zh-CN" altLang="en-US" dirty="0" smtClean="0"/>
              <a:t>（后续事件（目的</a:t>
            </a:r>
            <a:r>
              <a:rPr lang="en-US" altLang="zh-CN" dirty="0"/>
              <a:t>/</a:t>
            </a:r>
            <a:r>
              <a:rPr lang="zh-CN" altLang="en-US" dirty="0"/>
              <a:t>结果</a:t>
            </a:r>
            <a:r>
              <a:rPr lang="zh-CN" altLang="en-US" dirty="0" smtClean="0"/>
              <a:t>））</a:t>
            </a:r>
            <a:endParaRPr lang="en-US" altLang="zh-CN" dirty="0" smtClean="0"/>
          </a:p>
          <a:p>
            <a:pPr lvl="2"/>
            <a:r>
              <a:rPr lang="zh-CN" altLang="en-US" dirty="0" smtClean="0"/>
              <a:t>参考了袁毓林（</a:t>
            </a:r>
            <a:r>
              <a:rPr lang="en-US" altLang="zh-CN" dirty="0" smtClean="0"/>
              <a:t>2002</a:t>
            </a:r>
            <a:r>
              <a:rPr lang="zh-CN" altLang="en-US" dirty="0" smtClean="0"/>
              <a:t>）、</a:t>
            </a:r>
            <a:r>
              <a:rPr lang="en-US" altLang="zh-CN" dirty="0" err="1" smtClean="0"/>
              <a:t>Hownet</a:t>
            </a:r>
            <a:r>
              <a:rPr lang="zh-CN" altLang="en-US" dirty="0" smtClean="0"/>
              <a:t>等论文和语义资源</a:t>
            </a:r>
            <a:endParaRPr lang="en-US" altLang="zh-CN" dirty="0" smtClean="0"/>
          </a:p>
          <a:p>
            <a:pPr lvl="2"/>
            <a:r>
              <a:rPr lang="zh-CN" altLang="en-US" dirty="0" smtClean="0"/>
              <a:t>还有待在标注过程中添加和调整</a:t>
            </a:r>
            <a:endParaRPr lang="en-US" altLang="zh-CN" dirty="0" smtClean="0"/>
          </a:p>
          <a:p>
            <a:pPr lvl="1"/>
            <a:r>
              <a:rPr lang="zh-CN" altLang="en-US" dirty="0" smtClean="0"/>
              <a:t>这些语义特征不一定是不可分解的原子特征，有的存在相关关系、上下位关系等关系</a:t>
            </a:r>
            <a:endParaRPr lang="en-US" altLang="zh-CN" dirty="0" smtClean="0"/>
          </a:p>
          <a:p>
            <a:pPr lvl="2"/>
            <a:r>
              <a:rPr lang="zh-CN" altLang="en-US" dirty="0"/>
              <a:t>这些</a:t>
            </a:r>
            <a:r>
              <a:rPr lang="zh-CN" altLang="en-US" dirty="0" smtClean="0"/>
              <a:t>关系可以通过实例标注的结果发现</a:t>
            </a:r>
            <a:endParaRPr lang="en-US" altLang="zh-CN" dirty="0" smtClean="0"/>
          </a:p>
          <a:p>
            <a:pPr lvl="3"/>
            <a:r>
              <a:rPr lang="zh-CN" altLang="en-US" dirty="0" smtClean="0"/>
              <a:t>比如当“用手</a:t>
            </a:r>
            <a:r>
              <a:rPr lang="zh-CN" altLang="en-US" dirty="0"/>
              <a:t>”</a:t>
            </a:r>
            <a:r>
              <a:rPr lang="zh-CN" altLang="en-US" dirty="0" smtClean="0"/>
              <a:t>特征值为</a:t>
            </a:r>
            <a:r>
              <a:rPr lang="en-US" altLang="zh-CN" dirty="0" smtClean="0"/>
              <a:t>[+</a:t>
            </a:r>
            <a:r>
              <a:rPr lang="zh-CN" altLang="en-US" dirty="0" smtClean="0"/>
              <a:t>用手</a:t>
            </a:r>
            <a:r>
              <a:rPr lang="en-US" altLang="zh-CN" dirty="0" smtClean="0"/>
              <a:t>]</a:t>
            </a:r>
            <a:r>
              <a:rPr lang="zh-CN" altLang="en-US" dirty="0" smtClean="0"/>
              <a:t>时，“自主</a:t>
            </a:r>
            <a:r>
              <a:rPr lang="zh-CN" altLang="en-US" dirty="0"/>
              <a:t>”</a:t>
            </a:r>
            <a:r>
              <a:rPr lang="zh-CN" altLang="en-US" dirty="0" smtClean="0"/>
              <a:t>特征值都为</a:t>
            </a:r>
            <a:r>
              <a:rPr lang="en-US" altLang="zh-CN" dirty="0" smtClean="0"/>
              <a:t>[+</a:t>
            </a:r>
            <a:r>
              <a:rPr lang="zh-CN" altLang="en-US" dirty="0" smtClean="0"/>
              <a:t>自主</a:t>
            </a:r>
            <a:r>
              <a:rPr lang="en-US" altLang="zh-CN" dirty="0" smtClean="0"/>
              <a:t>]</a:t>
            </a:r>
            <a:r>
              <a:rPr lang="zh-CN" altLang="en-US" dirty="0" smtClean="0"/>
              <a:t>，说明</a:t>
            </a:r>
            <a:r>
              <a:rPr lang="en-US" altLang="zh-CN" dirty="0" smtClean="0"/>
              <a:t>[+</a:t>
            </a:r>
            <a:r>
              <a:rPr lang="zh-CN" altLang="en-US" dirty="0" smtClean="0"/>
              <a:t>自主</a:t>
            </a:r>
            <a:r>
              <a:rPr lang="en-US" altLang="zh-CN" dirty="0" smtClean="0"/>
              <a:t>]</a:t>
            </a:r>
            <a:r>
              <a:rPr lang="zh-CN" altLang="en-US" dirty="0" smtClean="0"/>
              <a:t>是</a:t>
            </a:r>
            <a:r>
              <a:rPr lang="en-US" altLang="zh-CN" dirty="0" smtClean="0"/>
              <a:t>[+</a:t>
            </a:r>
            <a:r>
              <a:rPr lang="zh-CN" altLang="en-US" dirty="0" smtClean="0"/>
              <a:t>用手</a:t>
            </a:r>
            <a:r>
              <a:rPr lang="en-US" altLang="zh-CN" dirty="0" smtClean="0"/>
              <a:t>]</a:t>
            </a:r>
            <a:r>
              <a:rPr lang="zh-CN" altLang="en-US" dirty="0" smtClean="0"/>
              <a:t>的上位特征</a:t>
            </a:r>
            <a:endParaRPr lang="zh-CN" altLang="en-US" dirty="0"/>
          </a:p>
        </p:txBody>
      </p:sp>
    </p:spTree>
    <p:extLst>
      <p:ext uri="{BB962C8B-B14F-4D97-AF65-F5344CB8AC3E}">
        <p14:creationId xmlns:p14="http://schemas.microsoft.com/office/powerpoint/2010/main" val="304922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海尔集团当年曾经公开砸毁了质量不合格的</a:t>
            </a:r>
            <a:r>
              <a:rPr lang="zh-CN" altLang="en-US" i="1" dirty="0" smtClean="0"/>
              <a:t>冰箱。</a:t>
            </a:r>
            <a:endParaRPr lang="zh-CN" altLang="en-US" i="1" dirty="0"/>
          </a:p>
        </p:txBody>
      </p:sp>
      <p:graphicFrame>
        <p:nvGraphicFramePr>
          <p:cNvPr id="5" name="表格 4"/>
          <p:cNvGraphicFramePr>
            <a:graphicFrameLocks noGrp="1"/>
          </p:cNvGraphicFramePr>
          <p:nvPr>
            <p:extLst>
              <p:ext uri="{D42A27DB-BD31-4B8C-83A1-F6EECF244321}">
                <p14:modId xmlns:p14="http://schemas.microsoft.com/office/powerpoint/2010/main" val="2498927839"/>
              </p:ext>
            </p:extLst>
          </p:nvPr>
        </p:nvGraphicFramePr>
        <p:xfrm>
          <a:off x="1597775" y="2442119"/>
          <a:ext cx="7723947" cy="2444340"/>
        </p:xfrm>
        <a:graphic>
          <a:graphicData uri="http://schemas.openxmlformats.org/drawingml/2006/table">
            <a:tbl>
              <a:tblPr/>
              <a:tblGrid>
                <a:gridCol w="702177">
                  <a:extLst>
                    <a:ext uri="{9D8B030D-6E8A-4147-A177-3AD203B41FA5}">
                      <a16:colId xmlns:a16="http://schemas.microsoft.com/office/drawing/2014/main" val="3971995575"/>
                    </a:ext>
                  </a:extLst>
                </a:gridCol>
                <a:gridCol w="702177">
                  <a:extLst>
                    <a:ext uri="{9D8B030D-6E8A-4147-A177-3AD203B41FA5}">
                      <a16:colId xmlns:a16="http://schemas.microsoft.com/office/drawing/2014/main" val="2688554424"/>
                    </a:ext>
                  </a:extLst>
                </a:gridCol>
                <a:gridCol w="702177">
                  <a:extLst>
                    <a:ext uri="{9D8B030D-6E8A-4147-A177-3AD203B41FA5}">
                      <a16:colId xmlns:a16="http://schemas.microsoft.com/office/drawing/2014/main" val="3850265213"/>
                    </a:ext>
                  </a:extLst>
                </a:gridCol>
                <a:gridCol w="702177">
                  <a:extLst>
                    <a:ext uri="{9D8B030D-6E8A-4147-A177-3AD203B41FA5}">
                      <a16:colId xmlns:a16="http://schemas.microsoft.com/office/drawing/2014/main" val="562450333"/>
                    </a:ext>
                  </a:extLst>
                </a:gridCol>
                <a:gridCol w="702177">
                  <a:extLst>
                    <a:ext uri="{9D8B030D-6E8A-4147-A177-3AD203B41FA5}">
                      <a16:colId xmlns:a16="http://schemas.microsoft.com/office/drawing/2014/main" val="1502947558"/>
                    </a:ext>
                  </a:extLst>
                </a:gridCol>
                <a:gridCol w="702177">
                  <a:extLst>
                    <a:ext uri="{9D8B030D-6E8A-4147-A177-3AD203B41FA5}">
                      <a16:colId xmlns:a16="http://schemas.microsoft.com/office/drawing/2014/main" val="2799481289"/>
                    </a:ext>
                  </a:extLst>
                </a:gridCol>
                <a:gridCol w="702177">
                  <a:extLst>
                    <a:ext uri="{9D8B030D-6E8A-4147-A177-3AD203B41FA5}">
                      <a16:colId xmlns:a16="http://schemas.microsoft.com/office/drawing/2014/main" val="731852403"/>
                    </a:ext>
                  </a:extLst>
                </a:gridCol>
                <a:gridCol w="702177">
                  <a:extLst>
                    <a:ext uri="{9D8B030D-6E8A-4147-A177-3AD203B41FA5}">
                      <a16:colId xmlns:a16="http://schemas.microsoft.com/office/drawing/2014/main" val="1624882970"/>
                    </a:ext>
                  </a:extLst>
                </a:gridCol>
                <a:gridCol w="702177">
                  <a:extLst>
                    <a:ext uri="{9D8B030D-6E8A-4147-A177-3AD203B41FA5}">
                      <a16:colId xmlns:a16="http://schemas.microsoft.com/office/drawing/2014/main" val="3426669905"/>
                    </a:ext>
                  </a:extLst>
                </a:gridCol>
                <a:gridCol w="702177">
                  <a:extLst>
                    <a:ext uri="{9D8B030D-6E8A-4147-A177-3AD203B41FA5}">
                      <a16:colId xmlns:a16="http://schemas.microsoft.com/office/drawing/2014/main" val="4013674450"/>
                    </a:ext>
                  </a:extLst>
                </a:gridCol>
                <a:gridCol w="702177">
                  <a:extLst>
                    <a:ext uri="{9D8B030D-6E8A-4147-A177-3AD203B41FA5}">
                      <a16:colId xmlns:a16="http://schemas.microsoft.com/office/drawing/2014/main" val="2066247122"/>
                    </a:ext>
                  </a:extLst>
                </a:gridCol>
              </a:tblGrid>
              <a:tr h="407390">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0053166"/>
                  </a:ext>
                </a:extLst>
              </a:tr>
              <a:tr h="407390">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3020614"/>
                  </a:ext>
                </a:extLst>
              </a:tr>
              <a:tr h="407390">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毁质量不合格的冰箱</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9386551"/>
                  </a:ext>
                </a:extLst>
              </a:tr>
              <a:tr h="407390">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416213"/>
                  </a:ext>
                </a:extLst>
              </a:tr>
              <a:tr h="407390">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7284"/>
                  </a:ext>
                </a:extLst>
              </a:tr>
              <a:tr h="407390">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消极</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7854567"/>
                  </a:ext>
                </a:extLst>
              </a:tr>
            </a:tbl>
          </a:graphicData>
        </a:graphic>
      </p:graphicFrame>
    </p:spTree>
    <p:extLst>
      <p:ext uri="{BB962C8B-B14F-4D97-AF65-F5344CB8AC3E}">
        <p14:creationId xmlns:p14="http://schemas.microsoft.com/office/powerpoint/2010/main" val="999227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en-US" altLang="zh-CN" i="1" dirty="0" smtClean="0"/>
              <a:t>……</a:t>
            </a:r>
            <a:r>
              <a:rPr lang="zh-CN" altLang="en-US" i="1" dirty="0" smtClean="0"/>
              <a:t>二</a:t>
            </a:r>
            <a:r>
              <a:rPr lang="zh-CN" altLang="en-US" i="1" dirty="0"/>
              <a:t>是稍不注意，就有碰倒商品，砸伤顾客的可能，不仅损失了商品，也破坏了顾客的购买情绪。 </a:t>
            </a:r>
          </a:p>
        </p:txBody>
      </p:sp>
      <p:graphicFrame>
        <p:nvGraphicFramePr>
          <p:cNvPr id="4" name="表格 3"/>
          <p:cNvGraphicFramePr>
            <a:graphicFrameLocks noGrp="1"/>
          </p:cNvGraphicFramePr>
          <p:nvPr>
            <p:extLst>
              <p:ext uri="{D42A27DB-BD31-4B8C-83A1-F6EECF244321}">
                <p14:modId xmlns:p14="http://schemas.microsoft.com/office/powerpoint/2010/main" val="3085294710"/>
              </p:ext>
            </p:extLst>
          </p:nvPr>
        </p:nvGraphicFramePr>
        <p:xfrm>
          <a:off x="1594624" y="2932771"/>
          <a:ext cx="7889101" cy="2141148"/>
        </p:xfrm>
        <a:graphic>
          <a:graphicData uri="http://schemas.openxmlformats.org/drawingml/2006/table">
            <a:tbl>
              <a:tblPr/>
              <a:tblGrid>
                <a:gridCol w="717191">
                  <a:extLst>
                    <a:ext uri="{9D8B030D-6E8A-4147-A177-3AD203B41FA5}">
                      <a16:colId xmlns:a16="http://schemas.microsoft.com/office/drawing/2014/main" val="917351662"/>
                    </a:ext>
                  </a:extLst>
                </a:gridCol>
                <a:gridCol w="717191">
                  <a:extLst>
                    <a:ext uri="{9D8B030D-6E8A-4147-A177-3AD203B41FA5}">
                      <a16:colId xmlns:a16="http://schemas.microsoft.com/office/drawing/2014/main" val="2670241671"/>
                    </a:ext>
                  </a:extLst>
                </a:gridCol>
                <a:gridCol w="717191">
                  <a:extLst>
                    <a:ext uri="{9D8B030D-6E8A-4147-A177-3AD203B41FA5}">
                      <a16:colId xmlns:a16="http://schemas.microsoft.com/office/drawing/2014/main" val="1056207789"/>
                    </a:ext>
                  </a:extLst>
                </a:gridCol>
                <a:gridCol w="717191">
                  <a:extLst>
                    <a:ext uri="{9D8B030D-6E8A-4147-A177-3AD203B41FA5}">
                      <a16:colId xmlns:a16="http://schemas.microsoft.com/office/drawing/2014/main" val="3386163403"/>
                    </a:ext>
                  </a:extLst>
                </a:gridCol>
                <a:gridCol w="717191">
                  <a:extLst>
                    <a:ext uri="{9D8B030D-6E8A-4147-A177-3AD203B41FA5}">
                      <a16:colId xmlns:a16="http://schemas.microsoft.com/office/drawing/2014/main" val="4111157624"/>
                    </a:ext>
                  </a:extLst>
                </a:gridCol>
                <a:gridCol w="717191">
                  <a:extLst>
                    <a:ext uri="{9D8B030D-6E8A-4147-A177-3AD203B41FA5}">
                      <a16:colId xmlns:a16="http://schemas.microsoft.com/office/drawing/2014/main" val="2133302487"/>
                    </a:ext>
                  </a:extLst>
                </a:gridCol>
                <a:gridCol w="717191">
                  <a:extLst>
                    <a:ext uri="{9D8B030D-6E8A-4147-A177-3AD203B41FA5}">
                      <a16:colId xmlns:a16="http://schemas.microsoft.com/office/drawing/2014/main" val="4228325151"/>
                    </a:ext>
                  </a:extLst>
                </a:gridCol>
                <a:gridCol w="717191">
                  <a:extLst>
                    <a:ext uri="{9D8B030D-6E8A-4147-A177-3AD203B41FA5}">
                      <a16:colId xmlns:a16="http://schemas.microsoft.com/office/drawing/2014/main" val="834156344"/>
                    </a:ext>
                  </a:extLst>
                </a:gridCol>
                <a:gridCol w="717191">
                  <a:extLst>
                    <a:ext uri="{9D8B030D-6E8A-4147-A177-3AD203B41FA5}">
                      <a16:colId xmlns:a16="http://schemas.microsoft.com/office/drawing/2014/main" val="1472375853"/>
                    </a:ext>
                  </a:extLst>
                </a:gridCol>
                <a:gridCol w="717191">
                  <a:extLst>
                    <a:ext uri="{9D8B030D-6E8A-4147-A177-3AD203B41FA5}">
                      <a16:colId xmlns:a16="http://schemas.microsoft.com/office/drawing/2014/main" val="514663389"/>
                    </a:ext>
                  </a:extLst>
                </a:gridCol>
                <a:gridCol w="717191">
                  <a:extLst>
                    <a:ext uri="{9D8B030D-6E8A-4147-A177-3AD203B41FA5}">
                      <a16:colId xmlns:a16="http://schemas.microsoft.com/office/drawing/2014/main" val="1096076491"/>
                    </a:ext>
                  </a:extLst>
                </a:gridCol>
              </a:tblGrid>
              <a:tr h="35685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1373094"/>
                  </a:ext>
                </a:extLst>
              </a:tr>
              <a:tr h="35685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2173504"/>
                  </a:ext>
                </a:extLst>
              </a:tr>
              <a:tr h="35685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伤顾客</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235945"/>
                  </a:ext>
                </a:extLst>
              </a:tr>
              <a:tr h="35685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9070049"/>
                  </a:ext>
                </a:extLst>
              </a:tr>
              <a:tr h="35685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8742321"/>
                  </a:ext>
                </a:extLst>
              </a:tr>
              <a:tr h="35685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消极</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4256080"/>
                  </a:ext>
                </a:extLst>
              </a:tr>
            </a:tbl>
          </a:graphicData>
        </a:graphic>
      </p:graphicFrame>
    </p:spTree>
    <p:extLst>
      <p:ext uri="{BB962C8B-B14F-4D97-AF65-F5344CB8AC3E}">
        <p14:creationId xmlns:p14="http://schemas.microsoft.com/office/powerpoint/2010/main" val="368418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随着古猿运用天然工具的萌芽状态的劳动能力的发展，它们不再局限于用天然工具，开始了用天然石块彼此砸击，以获得更适用的工具，这标志着制造工具的开始。 </a:t>
            </a:r>
            <a:endParaRPr lang="en-US" altLang="zh-CN" i="1" dirty="0" smtClean="0"/>
          </a:p>
          <a:p>
            <a:pPr lvl="1"/>
            <a:endParaRPr lang="zh-CN" altLang="en-US" dirty="0"/>
          </a:p>
        </p:txBody>
      </p:sp>
      <p:graphicFrame>
        <p:nvGraphicFramePr>
          <p:cNvPr id="5" name="表格 4"/>
          <p:cNvGraphicFramePr>
            <a:graphicFrameLocks noGrp="1"/>
          </p:cNvGraphicFramePr>
          <p:nvPr>
            <p:extLst>
              <p:ext uri="{D42A27DB-BD31-4B8C-83A1-F6EECF244321}">
                <p14:modId xmlns:p14="http://schemas.microsoft.com/office/powerpoint/2010/main" val="3524645501"/>
              </p:ext>
            </p:extLst>
          </p:nvPr>
        </p:nvGraphicFramePr>
        <p:xfrm>
          <a:off x="1483116" y="3133491"/>
          <a:ext cx="7553007" cy="2674278"/>
        </p:xfrm>
        <a:graphic>
          <a:graphicData uri="http://schemas.openxmlformats.org/drawingml/2006/table">
            <a:tbl>
              <a:tblPr/>
              <a:tblGrid>
                <a:gridCol w="686637">
                  <a:extLst>
                    <a:ext uri="{9D8B030D-6E8A-4147-A177-3AD203B41FA5}">
                      <a16:colId xmlns:a16="http://schemas.microsoft.com/office/drawing/2014/main" val="3344425741"/>
                    </a:ext>
                  </a:extLst>
                </a:gridCol>
                <a:gridCol w="686637">
                  <a:extLst>
                    <a:ext uri="{9D8B030D-6E8A-4147-A177-3AD203B41FA5}">
                      <a16:colId xmlns:a16="http://schemas.microsoft.com/office/drawing/2014/main" val="117078388"/>
                    </a:ext>
                  </a:extLst>
                </a:gridCol>
                <a:gridCol w="686637">
                  <a:extLst>
                    <a:ext uri="{9D8B030D-6E8A-4147-A177-3AD203B41FA5}">
                      <a16:colId xmlns:a16="http://schemas.microsoft.com/office/drawing/2014/main" val="2944660582"/>
                    </a:ext>
                  </a:extLst>
                </a:gridCol>
                <a:gridCol w="686637">
                  <a:extLst>
                    <a:ext uri="{9D8B030D-6E8A-4147-A177-3AD203B41FA5}">
                      <a16:colId xmlns:a16="http://schemas.microsoft.com/office/drawing/2014/main" val="4019761801"/>
                    </a:ext>
                  </a:extLst>
                </a:gridCol>
                <a:gridCol w="686637">
                  <a:extLst>
                    <a:ext uri="{9D8B030D-6E8A-4147-A177-3AD203B41FA5}">
                      <a16:colId xmlns:a16="http://schemas.microsoft.com/office/drawing/2014/main" val="2051649723"/>
                    </a:ext>
                  </a:extLst>
                </a:gridCol>
                <a:gridCol w="686637">
                  <a:extLst>
                    <a:ext uri="{9D8B030D-6E8A-4147-A177-3AD203B41FA5}">
                      <a16:colId xmlns:a16="http://schemas.microsoft.com/office/drawing/2014/main" val="482870526"/>
                    </a:ext>
                  </a:extLst>
                </a:gridCol>
                <a:gridCol w="686637">
                  <a:extLst>
                    <a:ext uri="{9D8B030D-6E8A-4147-A177-3AD203B41FA5}">
                      <a16:colId xmlns:a16="http://schemas.microsoft.com/office/drawing/2014/main" val="2570339312"/>
                    </a:ext>
                  </a:extLst>
                </a:gridCol>
                <a:gridCol w="686637">
                  <a:extLst>
                    <a:ext uri="{9D8B030D-6E8A-4147-A177-3AD203B41FA5}">
                      <a16:colId xmlns:a16="http://schemas.microsoft.com/office/drawing/2014/main" val="946340918"/>
                    </a:ext>
                  </a:extLst>
                </a:gridCol>
                <a:gridCol w="762735">
                  <a:extLst>
                    <a:ext uri="{9D8B030D-6E8A-4147-A177-3AD203B41FA5}">
                      <a16:colId xmlns:a16="http://schemas.microsoft.com/office/drawing/2014/main" val="1317169270"/>
                    </a:ext>
                  </a:extLst>
                </a:gridCol>
                <a:gridCol w="610539">
                  <a:extLst>
                    <a:ext uri="{9D8B030D-6E8A-4147-A177-3AD203B41FA5}">
                      <a16:colId xmlns:a16="http://schemas.microsoft.com/office/drawing/2014/main" val="1894655756"/>
                    </a:ext>
                  </a:extLst>
                </a:gridCol>
                <a:gridCol w="686637">
                  <a:extLst>
                    <a:ext uri="{9D8B030D-6E8A-4147-A177-3AD203B41FA5}">
                      <a16:colId xmlns:a16="http://schemas.microsoft.com/office/drawing/2014/main" val="2725999785"/>
                    </a:ext>
                  </a:extLst>
                </a:gridCol>
              </a:tblGrid>
              <a:tr h="45924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9177568"/>
                  </a:ext>
                </a:extLst>
              </a:tr>
              <a:tr h="432184">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243517"/>
                  </a:ext>
                </a:extLst>
              </a:tr>
              <a:tr h="45924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获得适用的工具</a:t>
                      </a:r>
                      <a:endParaRPr lang="en-US" altLang="zh-CN" sz="1800" b="0" i="0" u="none" strike="noStrike" dirty="0" smtClean="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8927696"/>
                  </a:ext>
                </a:extLst>
              </a:tr>
              <a:tr h="432184">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9193956"/>
                  </a:ext>
                </a:extLst>
              </a:tr>
              <a:tr h="45924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重物</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1436613"/>
                  </a:ext>
                </a:extLst>
              </a:tr>
              <a:tr h="432184">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积极</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4486700"/>
                  </a:ext>
                </a:extLst>
              </a:tr>
            </a:tbl>
          </a:graphicData>
        </a:graphic>
      </p:graphicFrame>
    </p:spTree>
    <p:extLst>
      <p:ext uri="{BB962C8B-B14F-4D97-AF65-F5344CB8AC3E}">
        <p14:creationId xmlns:p14="http://schemas.microsoft.com/office/powerpoint/2010/main" val="2333686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雨水从高高的房檐上跌落下来，正好砸在人的头顶</a:t>
            </a:r>
            <a:r>
              <a:rPr lang="zh-CN" altLang="en-US" i="1" dirty="0" smtClean="0"/>
              <a:t>上。</a:t>
            </a:r>
            <a:endParaRPr lang="zh-CN" altLang="en-US" i="1" dirty="0"/>
          </a:p>
        </p:txBody>
      </p:sp>
      <p:graphicFrame>
        <p:nvGraphicFramePr>
          <p:cNvPr id="4" name="表格 3"/>
          <p:cNvGraphicFramePr>
            <a:graphicFrameLocks noGrp="1"/>
          </p:cNvGraphicFramePr>
          <p:nvPr>
            <p:extLst>
              <p:ext uri="{D42A27DB-BD31-4B8C-83A1-F6EECF244321}">
                <p14:modId xmlns:p14="http://schemas.microsoft.com/office/powerpoint/2010/main" val="1486412575"/>
              </p:ext>
            </p:extLst>
          </p:nvPr>
        </p:nvGraphicFramePr>
        <p:xfrm>
          <a:off x="1505414" y="2442117"/>
          <a:ext cx="7799891" cy="2676408"/>
        </p:xfrm>
        <a:graphic>
          <a:graphicData uri="http://schemas.openxmlformats.org/drawingml/2006/table">
            <a:tbl>
              <a:tblPr/>
              <a:tblGrid>
                <a:gridCol w="709081">
                  <a:extLst>
                    <a:ext uri="{9D8B030D-6E8A-4147-A177-3AD203B41FA5}">
                      <a16:colId xmlns:a16="http://schemas.microsoft.com/office/drawing/2014/main" val="1898268343"/>
                    </a:ext>
                  </a:extLst>
                </a:gridCol>
                <a:gridCol w="709081">
                  <a:extLst>
                    <a:ext uri="{9D8B030D-6E8A-4147-A177-3AD203B41FA5}">
                      <a16:colId xmlns:a16="http://schemas.microsoft.com/office/drawing/2014/main" val="3511244799"/>
                    </a:ext>
                  </a:extLst>
                </a:gridCol>
                <a:gridCol w="709081">
                  <a:extLst>
                    <a:ext uri="{9D8B030D-6E8A-4147-A177-3AD203B41FA5}">
                      <a16:colId xmlns:a16="http://schemas.microsoft.com/office/drawing/2014/main" val="2339496603"/>
                    </a:ext>
                  </a:extLst>
                </a:gridCol>
                <a:gridCol w="709081">
                  <a:extLst>
                    <a:ext uri="{9D8B030D-6E8A-4147-A177-3AD203B41FA5}">
                      <a16:colId xmlns:a16="http://schemas.microsoft.com/office/drawing/2014/main" val="2909607899"/>
                    </a:ext>
                  </a:extLst>
                </a:gridCol>
                <a:gridCol w="709081">
                  <a:extLst>
                    <a:ext uri="{9D8B030D-6E8A-4147-A177-3AD203B41FA5}">
                      <a16:colId xmlns:a16="http://schemas.microsoft.com/office/drawing/2014/main" val="931792183"/>
                    </a:ext>
                  </a:extLst>
                </a:gridCol>
                <a:gridCol w="709081">
                  <a:extLst>
                    <a:ext uri="{9D8B030D-6E8A-4147-A177-3AD203B41FA5}">
                      <a16:colId xmlns:a16="http://schemas.microsoft.com/office/drawing/2014/main" val="67251140"/>
                    </a:ext>
                  </a:extLst>
                </a:gridCol>
                <a:gridCol w="709081">
                  <a:extLst>
                    <a:ext uri="{9D8B030D-6E8A-4147-A177-3AD203B41FA5}">
                      <a16:colId xmlns:a16="http://schemas.microsoft.com/office/drawing/2014/main" val="435957780"/>
                    </a:ext>
                  </a:extLst>
                </a:gridCol>
                <a:gridCol w="709081">
                  <a:extLst>
                    <a:ext uri="{9D8B030D-6E8A-4147-A177-3AD203B41FA5}">
                      <a16:colId xmlns:a16="http://schemas.microsoft.com/office/drawing/2014/main" val="1686338441"/>
                    </a:ext>
                  </a:extLst>
                </a:gridCol>
                <a:gridCol w="709081">
                  <a:extLst>
                    <a:ext uri="{9D8B030D-6E8A-4147-A177-3AD203B41FA5}">
                      <a16:colId xmlns:a16="http://schemas.microsoft.com/office/drawing/2014/main" val="2060622710"/>
                    </a:ext>
                  </a:extLst>
                </a:gridCol>
                <a:gridCol w="709081">
                  <a:extLst>
                    <a:ext uri="{9D8B030D-6E8A-4147-A177-3AD203B41FA5}">
                      <a16:colId xmlns:a16="http://schemas.microsoft.com/office/drawing/2014/main" val="4022347169"/>
                    </a:ext>
                  </a:extLst>
                </a:gridCol>
                <a:gridCol w="709081">
                  <a:extLst>
                    <a:ext uri="{9D8B030D-6E8A-4147-A177-3AD203B41FA5}">
                      <a16:colId xmlns:a16="http://schemas.microsoft.com/office/drawing/2014/main" val="3000378323"/>
                    </a:ext>
                  </a:extLst>
                </a:gridCol>
              </a:tblGrid>
              <a:tr h="44606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7456288"/>
                  </a:ext>
                </a:extLst>
              </a:tr>
              <a:tr h="446068">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307524"/>
                  </a:ext>
                </a:extLst>
              </a:tr>
              <a:tr h="44606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无</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5384112"/>
                  </a:ext>
                </a:extLst>
              </a:tr>
              <a:tr h="44606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4343195"/>
                  </a:ext>
                </a:extLst>
              </a:tr>
              <a:tr h="44606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1390343"/>
                  </a:ext>
                </a:extLst>
              </a:tr>
              <a:tr h="44606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8994649"/>
                  </a:ext>
                </a:extLst>
              </a:tr>
            </a:tbl>
          </a:graphicData>
        </a:graphic>
      </p:graphicFrame>
    </p:spTree>
    <p:extLst>
      <p:ext uri="{BB962C8B-B14F-4D97-AF65-F5344CB8AC3E}">
        <p14:creationId xmlns:p14="http://schemas.microsoft.com/office/powerpoint/2010/main" val="2581321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但是，</a:t>
            </a:r>
            <a:r>
              <a:rPr lang="en-US" altLang="zh-CN" i="1" dirty="0"/>
              <a:t>LHC</a:t>
            </a:r>
            <a:r>
              <a:rPr lang="zh-CN" altLang="en-US" i="1" dirty="0"/>
              <a:t>也是一台碎钞机，需要巨额资金来保障。如果砸下去的钱没有让科学家们获得他们所期望的</a:t>
            </a:r>
            <a:r>
              <a:rPr lang="zh-CN" altLang="en-US" i="1" dirty="0" smtClean="0"/>
              <a:t>结果，</a:t>
            </a:r>
            <a:r>
              <a:rPr lang="en-US" altLang="zh-CN" i="1" dirty="0" smtClean="0"/>
              <a:t>……</a:t>
            </a:r>
            <a:endParaRPr lang="zh-CN" altLang="en-US" i="1" dirty="0"/>
          </a:p>
        </p:txBody>
      </p:sp>
      <p:graphicFrame>
        <p:nvGraphicFramePr>
          <p:cNvPr id="4" name="表格 3"/>
          <p:cNvGraphicFramePr>
            <a:graphicFrameLocks noGrp="1"/>
          </p:cNvGraphicFramePr>
          <p:nvPr>
            <p:extLst>
              <p:ext uri="{D42A27DB-BD31-4B8C-83A1-F6EECF244321}">
                <p14:modId xmlns:p14="http://schemas.microsoft.com/office/powerpoint/2010/main" val="2945504938"/>
              </p:ext>
            </p:extLst>
          </p:nvPr>
        </p:nvGraphicFramePr>
        <p:xfrm>
          <a:off x="1560447" y="2693504"/>
          <a:ext cx="7783578" cy="2849424"/>
        </p:xfrm>
        <a:graphic>
          <a:graphicData uri="http://schemas.openxmlformats.org/drawingml/2006/table">
            <a:tbl>
              <a:tblPr/>
              <a:tblGrid>
                <a:gridCol w="707598">
                  <a:extLst>
                    <a:ext uri="{9D8B030D-6E8A-4147-A177-3AD203B41FA5}">
                      <a16:colId xmlns:a16="http://schemas.microsoft.com/office/drawing/2014/main" val="4081591558"/>
                    </a:ext>
                  </a:extLst>
                </a:gridCol>
                <a:gridCol w="707598">
                  <a:extLst>
                    <a:ext uri="{9D8B030D-6E8A-4147-A177-3AD203B41FA5}">
                      <a16:colId xmlns:a16="http://schemas.microsoft.com/office/drawing/2014/main" val="3788506597"/>
                    </a:ext>
                  </a:extLst>
                </a:gridCol>
                <a:gridCol w="707598">
                  <a:extLst>
                    <a:ext uri="{9D8B030D-6E8A-4147-A177-3AD203B41FA5}">
                      <a16:colId xmlns:a16="http://schemas.microsoft.com/office/drawing/2014/main" val="3484199051"/>
                    </a:ext>
                  </a:extLst>
                </a:gridCol>
                <a:gridCol w="707598">
                  <a:extLst>
                    <a:ext uri="{9D8B030D-6E8A-4147-A177-3AD203B41FA5}">
                      <a16:colId xmlns:a16="http://schemas.microsoft.com/office/drawing/2014/main" val="1645761057"/>
                    </a:ext>
                  </a:extLst>
                </a:gridCol>
                <a:gridCol w="707598">
                  <a:extLst>
                    <a:ext uri="{9D8B030D-6E8A-4147-A177-3AD203B41FA5}">
                      <a16:colId xmlns:a16="http://schemas.microsoft.com/office/drawing/2014/main" val="3094783770"/>
                    </a:ext>
                  </a:extLst>
                </a:gridCol>
                <a:gridCol w="707598">
                  <a:extLst>
                    <a:ext uri="{9D8B030D-6E8A-4147-A177-3AD203B41FA5}">
                      <a16:colId xmlns:a16="http://schemas.microsoft.com/office/drawing/2014/main" val="1151852637"/>
                    </a:ext>
                  </a:extLst>
                </a:gridCol>
                <a:gridCol w="707598">
                  <a:extLst>
                    <a:ext uri="{9D8B030D-6E8A-4147-A177-3AD203B41FA5}">
                      <a16:colId xmlns:a16="http://schemas.microsoft.com/office/drawing/2014/main" val="3365118940"/>
                    </a:ext>
                  </a:extLst>
                </a:gridCol>
                <a:gridCol w="707598">
                  <a:extLst>
                    <a:ext uri="{9D8B030D-6E8A-4147-A177-3AD203B41FA5}">
                      <a16:colId xmlns:a16="http://schemas.microsoft.com/office/drawing/2014/main" val="2433241647"/>
                    </a:ext>
                  </a:extLst>
                </a:gridCol>
                <a:gridCol w="707598">
                  <a:extLst>
                    <a:ext uri="{9D8B030D-6E8A-4147-A177-3AD203B41FA5}">
                      <a16:colId xmlns:a16="http://schemas.microsoft.com/office/drawing/2014/main" val="653901414"/>
                    </a:ext>
                  </a:extLst>
                </a:gridCol>
                <a:gridCol w="707598">
                  <a:extLst>
                    <a:ext uri="{9D8B030D-6E8A-4147-A177-3AD203B41FA5}">
                      <a16:colId xmlns:a16="http://schemas.microsoft.com/office/drawing/2014/main" val="1763446983"/>
                    </a:ext>
                  </a:extLst>
                </a:gridCol>
                <a:gridCol w="707598">
                  <a:extLst>
                    <a:ext uri="{9D8B030D-6E8A-4147-A177-3AD203B41FA5}">
                      <a16:colId xmlns:a16="http://schemas.microsoft.com/office/drawing/2014/main" val="3669740461"/>
                    </a:ext>
                  </a:extLst>
                </a:gridCol>
              </a:tblGrid>
              <a:tr h="474904">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084774"/>
                  </a:ext>
                </a:extLst>
              </a:tr>
              <a:tr h="474904">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8896242"/>
                  </a:ext>
                </a:extLst>
              </a:tr>
              <a:tr h="474904">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获得期望的结果</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176437"/>
                  </a:ext>
                </a:extLst>
              </a:tr>
              <a:tr h="474904">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4911715"/>
                  </a:ext>
                </a:extLst>
              </a:tr>
              <a:tr h="474904">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5556893"/>
                  </a:ext>
                </a:extLst>
              </a:tr>
              <a:tr h="474904">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积极</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7891762"/>
                  </a:ext>
                </a:extLst>
              </a:tr>
            </a:tbl>
          </a:graphicData>
        </a:graphic>
      </p:graphicFrame>
    </p:spTree>
    <p:extLst>
      <p:ext uri="{BB962C8B-B14F-4D97-AF65-F5344CB8AC3E}">
        <p14:creationId xmlns:p14="http://schemas.microsoft.com/office/powerpoint/2010/main" val="122067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父母的未来都砸在孩子身上了，如果我的孩子随便远行，那我的投资利益就很难有保障了，我作为</a:t>
            </a:r>
            <a:r>
              <a:rPr lang="en-US" altLang="zh-CN" i="1" dirty="0"/>
              <a:t>"</a:t>
            </a:r>
            <a:r>
              <a:rPr lang="zh-CN" altLang="en-US" i="1" dirty="0"/>
              <a:t>股东</a:t>
            </a:r>
            <a:r>
              <a:rPr lang="en-US" altLang="zh-CN" i="1" dirty="0"/>
              <a:t>"</a:t>
            </a:r>
            <a:r>
              <a:rPr lang="zh-CN" altLang="en-US" i="1" dirty="0"/>
              <a:t>的权益就可能要受侵犯了。 </a:t>
            </a:r>
          </a:p>
        </p:txBody>
      </p:sp>
      <p:graphicFrame>
        <p:nvGraphicFramePr>
          <p:cNvPr id="4" name="表格 3"/>
          <p:cNvGraphicFramePr>
            <a:graphicFrameLocks noGrp="1"/>
          </p:cNvGraphicFramePr>
          <p:nvPr>
            <p:extLst>
              <p:ext uri="{D42A27DB-BD31-4B8C-83A1-F6EECF244321}">
                <p14:modId xmlns:p14="http://schemas.microsoft.com/office/powerpoint/2010/main" val="2036275465"/>
              </p:ext>
            </p:extLst>
          </p:nvPr>
        </p:nvGraphicFramePr>
        <p:xfrm>
          <a:off x="1493297" y="3066584"/>
          <a:ext cx="7873030" cy="2695692"/>
        </p:xfrm>
        <a:graphic>
          <a:graphicData uri="http://schemas.openxmlformats.org/drawingml/2006/table">
            <a:tbl>
              <a:tblPr/>
              <a:tblGrid>
                <a:gridCol w="715730">
                  <a:extLst>
                    <a:ext uri="{9D8B030D-6E8A-4147-A177-3AD203B41FA5}">
                      <a16:colId xmlns:a16="http://schemas.microsoft.com/office/drawing/2014/main" val="3088223869"/>
                    </a:ext>
                  </a:extLst>
                </a:gridCol>
                <a:gridCol w="715730">
                  <a:extLst>
                    <a:ext uri="{9D8B030D-6E8A-4147-A177-3AD203B41FA5}">
                      <a16:colId xmlns:a16="http://schemas.microsoft.com/office/drawing/2014/main" val="4052366850"/>
                    </a:ext>
                  </a:extLst>
                </a:gridCol>
                <a:gridCol w="715730">
                  <a:extLst>
                    <a:ext uri="{9D8B030D-6E8A-4147-A177-3AD203B41FA5}">
                      <a16:colId xmlns:a16="http://schemas.microsoft.com/office/drawing/2014/main" val="701608360"/>
                    </a:ext>
                  </a:extLst>
                </a:gridCol>
                <a:gridCol w="715730">
                  <a:extLst>
                    <a:ext uri="{9D8B030D-6E8A-4147-A177-3AD203B41FA5}">
                      <a16:colId xmlns:a16="http://schemas.microsoft.com/office/drawing/2014/main" val="2235552222"/>
                    </a:ext>
                  </a:extLst>
                </a:gridCol>
                <a:gridCol w="715730">
                  <a:extLst>
                    <a:ext uri="{9D8B030D-6E8A-4147-A177-3AD203B41FA5}">
                      <a16:colId xmlns:a16="http://schemas.microsoft.com/office/drawing/2014/main" val="3325254306"/>
                    </a:ext>
                  </a:extLst>
                </a:gridCol>
                <a:gridCol w="715730">
                  <a:extLst>
                    <a:ext uri="{9D8B030D-6E8A-4147-A177-3AD203B41FA5}">
                      <a16:colId xmlns:a16="http://schemas.microsoft.com/office/drawing/2014/main" val="1786288060"/>
                    </a:ext>
                  </a:extLst>
                </a:gridCol>
                <a:gridCol w="715730">
                  <a:extLst>
                    <a:ext uri="{9D8B030D-6E8A-4147-A177-3AD203B41FA5}">
                      <a16:colId xmlns:a16="http://schemas.microsoft.com/office/drawing/2014/main" val="272857377"/>
                    </a:ext>
                  </a:extLst>
                </a:gridCol>
                <a:gridCol w="715730">
                  <a:extLst>
                    <a:ext uri="{9D8B030D-6E8A-4147-A177-3AD203B41FA5}">
                      <a16:colId xmlns:a16="http://schemas.microsoft.com/office/drawing/2014/main" val="333423818"/>
                    </a:ext>
                  </a:extLst>
                </a:gridCol>
                <a:gridCol w="715730">
                  <a:extLst>
                    <a:ext uri="{9D8B030D-6E8A-4147-A177-3AD203B41FA5}">
                      <a16:colId xmlns:a16="http://schemas.microsoft.com/office/drawing/2014/main" val="484961746"/>
                    </a:ext>
                  </a:extLst>
                </a:gridCol>
                <a:gridCol w="715730">
                  <a:extLst>
                    <a:ext uri="{9D8B030D-6E8A-4147-A177-3AD203B41FA5}">
                      <a16:colId xmlns:a16="http://schemas.microsoft.com/office/drawing/2014/main" val="365008666"/>
                    </a:ext>
                  </a:extLst>
                </a:gridCol>
                <a:gridCol w="715730">
                  <a:extLst>
                    <a:ext uri="{9D8B030D-6E8A-4147-A177-3AD203B41FA5}">
                      <a16:colId xmlns:a16="http://schemas.microsoft.com/office/drawing/2014/main" val="3965044043"/>
                    </a:ext>
                  </a:extLst>
                </a:gridCol>
              </a:tblGrid>
              <a:tr h="44928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6843756"/>
                  </a:ext>
                </a:extLst>
              </a:tr>
              <a:tr h="449282">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4668491"/>
                  </a:ext>
                </a:extLst>
              </a:tr>
              <a:tr h="44928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获得投资利益</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8528426"/>
                  </a:ext>
                </a:extLst>
              </a:tr>
              <a:tr h="449282">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7486736"/>
                  </a:ext>
                </a:extLst>
              </a:tr>
              <a:tr h="449282">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9289334"/>
                  </a:ext>
                </a:extLst>
              </a:tr>
              <a:tr h="449282">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积极</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1252706"/>
                  </a:ext>
                </a:extLst>
              </a:tr>
            </a:tbl>
          </a:graphicData>
        </a:graphic>
      </p:graphicFrame>
    </p:spTree>
    <p:extLst>
      <p:ext uri="{BB962C8B-B14F-4D97-AF65-F5344CB8AC3E}">
        <p14:creationId xmlns:p14="http://schemas.microsoft.com/office/powerpoint/2010/main" val="58624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语料分析</a:t>
            </a:r>
            <a:endParaRPr lang="en-US" altLang="zh-CN" dirty="0" smtClean="0"/>
          </a:p>
          <a:p>
            <a:pPr lvl="1"/>
            <a:r>
              <a:rPr lang="zh-CN" altLang="en-US" i="1" dirty="0"/>
              <a:t>越来越多的企业认为单单将产品告之消费者很简单</a:t>
            </a:r>
            <a:r>
              <a:rPr lang="en-US" altLang="zh-CN" i="1" dirty="0"/>
              <a:t>,</a:t>
            </a:r>
            <a:r>
              <a:rPr lang="zh-CN" altLang="en-US" i="1" dirty="0"/>
              <a:t>无非就是花钱砸电视广告</a:t>
            </a:r>
            <a:r>
              <a:rPr lang="en-US" altLang="zh-CN" i="1" dirty="0"/>
              <a:t>,</a:t>
            </a:r>
            <a:r>
              <a:rPr lang="zh-CN" altLang="en-US" i="1" dirty="0"/>
              <a:t> </a:t>
            </a:r>
            <a:r>
              <a:rPr lang="en-US" altLang="zh-CN" i="1" dirty="0"/>
              <a:t>……</a:t>
            </a:r>
            <a:endParaRPr lang="en-US" altLang="zh-CN" i="1" dirty="0" smtClean="0"/>
          </a:p>
        </p:txBody>
      </p:sp>
      <p:graphicFrame>
        <p:nvGraphicFramePr>
          <p:cNvPr id="4" name="表格 3"/>
          <p:cNvGraphicFramePr>
            <a:graphicFrameLocks noGrp="1"/>
          </p:cNvGraphicFramePr>
          <p:nvPr>
            <p:extLst>
              <p:ext uri="{D42A27DB-BD31-4B8C-83A1-F6EECF244321}">
                <p14:modId xmlns:p14="http://schemas.microsoft.com/office/powerpoint/2010/main" val="3120076311"/>
              </p:ext>
            </p:extLst>
          </p:nvPr>
        </p:nvGraphicFramePr>
        <p:xfrm>
          <a:off x="1460809" y="2854711"/>
          <a:ext cx="8022916" cy="2375328"/>
        </p:xfrm>
        <a:graphic>
          <a:graphicData uri="http://schemas.openxmlformats.org/drawingml/2006/table">
            <a:tbl>
              <a:tblPr/>
              <a:tblGrid>
                <a:gridCol w="729356">
                  <a:extLst>
                    <a:ext uri="{9D8B030D-6E8A-4147-A177-3AD203B41FA5}">
                      <a16:colId xmlns:a16="http://schemas.microsoft.com/office/drawing/2014/main" val="2032090959"/>
                    </a:ext>
                  </a:extLst>
                </a:gridCol>
                <a:gridCol w="729356">
                  <a:extLst>
                    <a:ext uri="{9D8B030D-6E8A-4147-A177-3AD203B41FA5}">
                      <a16:colId xmlns:a16="http://schemas.microsoft.com/office/drawing/2014/main" val="736427870"/>
                    </a:ext>
                  </a:extLst>
                </a:gridCol>
                <a:gridCol w="729356">
                  <a:extLst>
                    <a:ext uri="{9D8B030D-6E8A-4147-A177-3AD203B41FA5}">
                      <a16:colId xmlns:a16="http://schemas.microsoft.com/office/drawing/2014/main" val="3830495143"/>
                    </a:ext>
                  </a:extLst>
                </a:gridCol>
                <a:gridCol w="729356">
                  <a:extLst>
                    <a:ext uri="{9D8B030D-6E8A-4147-A177-3AD203B41FA5}">
                      <a16:colId xmlns:a16="http://schemas.microsoft.com/office/drawing/2014/main" val="2814222784"/>
                    </a:ext>
                  </a:extLst>
                </a:gridCol>
                <a:gridCol w="729356">
                  <a:extLst>
                    <a:ext uri="{9D8B030D-6E8A-4147-A177-3AD203B41FA5}">
                      <a16:colId xmlns:a16="http://schemas.microsoft.com/office/drawing/2014/main" val="2622601036"/>
                    </a:ext>
                  </a:extLst>
                </a:gridCol>
                <a:gridCol w="729356">
                  <a:extLst>
                    <a:ext uri="{9D8B030D-6E8A-4147-A177-3AD203B41FA5}">
                      <a16:colId xmlns:a16="http://schemas.microsoft.com/office/drawing/2014/main" val="3188431919"/>
                    </a:ext>
                  </a:extLst>
                </a:gridCol>
                <a:gridCol w="729356">
                  <a:extLst>
                    <a:ext uri="{9D8B030D-6E8A-4147-A177-3AD203B41FA5}">
                      <a16:colId xmlns:a16="http://schemas.microsoft.com/office/drawing/2014/main" val="3444330160"/>
                    </a:ext>
                  </a:extLst>
                </a:gridCol>
                <a:gridCol w="729356">
                  <a:extLst>
                    <a:ext uri="{9D8B030D-6E8A-4147-A177-3AD203B41FA5}">
                      <a16:colId xmlns:a16="http://schemas.microsoft.com/office/drawing/2014/main" val="3448301114"/>
                    </a:ext>
                  </a:extLst>
                </a:gridCol>
                <a:gridCol w="729356">
                  <a:extLst>
                    <a:ext uri="{9D8B030D-6E8A-4147-A177-3AD203B41FA5}">
                      <a16:colId xmlns:a16="http://schemas.microsoft.com/office/drawing/2014/main" val="542347366"/>
                    </a:ext>
                  </a:extLst>
                </a:gridCol>
                <a:gridCol w="729356">
                  <a:extLst>
                    <a:ext uri="{9D8B030D-6E8A-4147-A177-3AD203B41FA5}">
                      <a16:colId xmlns:a16="http://schemas.microsoft.com/office/drawing/2014/main" val="3878609474"/>
                    </a:ext>
                  </a:extLst>
                </a:gridCol>
                <a:gridCol w="729356">
                  <a:extLst>
                    <a:ext uri="{9D8B030D-6E8A-4147-A177-3AD203B41FA5}">
                      <a16:colId xmlns:a16="http://schemas.microsoft.com/office/drawing/2014/main" val="1481865288"/>
                    </a:ext>
                  </a:extLst>
                </a:gridCol>
              </a:tblGrid>
              <a:tr h="39588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5996980"/>
                  </a:ext>
                </a:extLst>
              </a:tr>
              <a:tr h="395888">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1448294"/>
                  </a:ext>
                </a:extLst>
              </a:tr>
              <a:tr h="39588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将产品告知消费者</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0338833"/>
                  </a:ext>
                </a:extLst>
              </a:tr>
              <a:tr h="39588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1699886"/>
                  </a:ext>
                </a:extLst>
              </a:tr>
              <a:tr h="395888">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3072437"/>
                  </a:ext>
                </a:extLst>
              </a:tr>
              <a:tr h="395888">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积极</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5831769"/>
                  </a:ext>
                </a:extLst>
              </a:tr>
            </a:tbl>
          </a:graphicData>
        </a:graphic>
      </p:graphicFrame>
    </p:spTree>
    <p:extLst>
      <p:ext uri="{BB962C8B-B14F-4D97-AF65-F5344CB8AC3E}">
        <p14:creationId xmlns:p14="http://schemas.microsoft.com/office/powerpoint/2010/main" val="4229853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smtClean="0"/>
              <a:t>“砸”和“投”的事件语义表示</a:t>
            </a:r>
            <a:endParaRPr lang="zh-CN" altLang="en-US" dirty="0"/>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i="1" dirty="0"/>
              <a:t>所以他们对我们充满信心，不担心我们会把他们的品牌搞</a:t>
            </a:r>
            <a:r>
              <a:rPr lang="zh-CN" altLang="en-US" i="1" dirty="0" smtClean="0"/>
              <a:t>砸。</a:t>
            </a:r>
            <a:endParaRPr lang="zh-CN" altLang="en-US" i="1" dirty="0"/>
          </a:p>
        </p:txBody>
      </p:sp>
      <p:graphicFrame>
        <p:nvGraphicFramePr>
          <p:cNvPr id="5" name="表格 4"/>
          <p:cNvGraphicFramePr>
            <a:graphicFrameLocks noGrp="1"/>
          </p:cNvGraphicFramePr>
          <p:nvPr>
            <p:extLst>
              <p:ext uri="{D42A27DB-BD31-4B8C-83A1-F6EECF244321}">
                <p14:modId xmlns:p14="http://schemas.microsoft.com/office/powerpoint/2010/main" val="3760346553"/>
              </p:ext>
            </p:extLst>
          </p:nvPr>
        </p:nvGraphicFramePr>
        <p:xfrm>
          <a:off x="1663929" y="2408663"/>
          <a:ext cx="8095791" cy="2449563"/>
        </p:xfrm>
        <a:graphic>
          <a:graphicData uri="http://schemas.openxmlformats.org/drawingml/2006/table">
            <a:tbl>
              <a:tblPr/>
              <a:tblGrid>
                <a:gridCol w="735981">
                  <a:extLst>
                    <a:ext uri="{9D8B030D-6E8A-4147-A177-3AD203B41FA5}">
                      <a16:colId xmlns:a16="http://schemas.microsoft.com/office/drawing/2014/main" val="1429440002"/>
                    </a:ext>
                  </a:extLst>
                </a:gridCol>
                <a:gridCol w="735981">
                  <a:extLst>
                    <a:ext uri="{9D8B030D-6E8A-4147-A177-3AD203B41FA5}">
                      <a16:colId xmlns:a16="http://schemas.microsoft.com/office/drawing/2014/main" val="2479082095"/>
                    </a:ext>
                  </a:extLst>
                </a:gridCol>
                <a:gridCol w="735981">
                  <a:extLst>
                    <a:ext uri="{9D8B030D-6E8A-4147-A177-3AD203B41FA5}">
                      <a16:colId xmlns:a16="http://schemas.microsoft.com/office/drawing/2014/main" val="1091929819"/>
                    </a:ext>
                  </a:extLst>
                </a:gridCol>
                <a:gridCol w="735981">
                  <a:extLst>
                    <a:ext uri="{9D8B030D-6E8A-4147-A177-3AD203B41FA5}">
                      <a16:colId xmlns:a16="http://schemas.microsoft.com/office/drawing/2014/main" val="1174479312"/>
                    </a:ext>
                  </a:extLst>
                </a:gridCol>
                <a:gridCol w="735981">
                  <a:extLst>
                    <a:ext uri="{9D8B030D-6E8A-4147-A177-3AD203B41FA5}">
                      <a16:colId xmlns:a16="http://schemas.microsoft.com/office/drawing/2014/main" val="2777275814"/>
                    </a:ext>
                  </a:extLst>
                </a:gridCol>
                <a:gridCol w="735981">
                  <a:extLst>
                    <a:ext uri="{9D8B030D-6E8A-4147-A177-3AD203B41FA5}">
                      <a16:colId xmlns:a16="http://schemas.microsoft.com/office/drawing/2014/main" val="1223758327"/>
                    </a:ext>
                  </a:extLst>
                </a:gridCol>
                <a:gridCol w="735981">
                  <a:extLst>
                    <a:ext uri="{9D8B030D-6E8A-4147-A177-3AD203B41FA5}">
                      <a16:colId xmlns:a16="http://schemas.microsoft.com/office/drawing/2014/main" val="3333476850"/>
                    </a:ext>
                  </a:extLst>
                </a:gridCol>
                <a:gridCol w="735981">
                  <a:extLst>
                    <a:ext uri="{9D8B030D-6E8A-4147-A177-3AD203B41FA5}">
                      <a16:colId xmlns:a16="http://schemas.microsoft.com/office/drawing/2014/main" val="4256256349"/>
                    </a:ext>
                  </a:extLst>
                </a:gridCol>
                <a:gridCol w="735981">
                  <a:extLst>
                    <a:ext uri="{9D8B030D-6E8A-4147-A177-3AD203B41FA5}">
                      <a16:colId xmlns:a16="http://schemas.microsoft.com/office/drawing/2014/main" val="1909649618"/>
                    </a:ext>
                  </a:extLst>
                </a:gridCol>
                <a:gridCol w="735981">
                  <a:extLst>
                    <a:ext uri="{9D8B030D-6E8A-4147-A177-3AD203B41FA5}">
                      <a16:colId xmlns:a16="http://schemas.microsoft.com/office/drawing/2014/main" val="1513293488"/>
                    </a:ext>
                  </a:extLst>
                </a:gridCol>
                <a:gridCol w="735981">
                  <a:extLst>
                    <a:ext uri="{9D8B030D-6E8A-4147-A177-3AD203B41FA5}">
                      <a16:colId xmlns:a16="http://schemas.microsoft.com/office/drawing/2014/main" val="3364352368"/>
                    </a:ext>
                  </a:extLst>
                </a:gridCol>
              </a:tblGrid>
              <a:tr h="466791">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后续事件</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0384623"/>
                  </a:ext>
                </a:extLst>
              </a:tr>
              <a:tr h="349730">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4411439"/>
                  </a:ext>
                </a:extLst>
              </a:tr>
              <a:tr h="466791">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b"/>
                      <a:r>
                        <a:rPr lang="zh-CN" altLang="en-US" sz="1800" b="0" i="0" u="none" strike="noStrike" dirty="0" smtClean="0">
                          <a:solidFill>
                            <a:srgbClr val="000000"/>
                          </a:solidFill>
                          <a:effectLst/>
                          <a:latin typeface="等线" panose="02010600030101010101" pitchFamily="2" charset="-122"/>
                          <a:ea typeface="等线" panose="02010600030101010101" pitchFamily="2" charset="-122"/>
                        </a:rPr>
                        <a:t>无</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2651977"/>
                  </a:ext>
                </a:extLst>
              </a:tr>
              <a:tr h="349730">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a:solidFill>
                            <a:srgbClr val="000000"/>
                          </a:solidFill>
                          <a:effectLst/>
                          <a:latin typeface="等线" panose="02010600030101010101" pitchFamily="2" charset="-122"/>
                          <a:ea typeface="等线" panose="02010600030101010101" pitchFamily="2" charset="-122"/>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3427985"/>
                  </a:ext>
                </a:extLst>
              </a:tr>
              <a:tr h="466791">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人类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自主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用力</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用手</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变化</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破坏</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具体</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位移</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非消耗</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等线" panose="02010600030101010101" pitchFamily="2" charset="-122"/>
                          <a:ea typeface="等线" panose="02010600030101010101" pitchFamily="2" charset="-122"/>
                        </a:rPr>
                        <a:t>重物</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4739624"/>
                  </a:ext>
                </a:extLst>
              </a:tr>
              <a:tr h="349730">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1800" b="0" i="0" u="none" strike="noStrike" dirty="0" smtClean="0">
                          <a:solidFill>
                            <a:srgbClr val="000000"/>
                          </a:solidFill>
                          <a:effectLst/>
                          <a:latin typeface="等线" panose="02010600030101010101" pitchFamily="2" charset="-122"/>
                          <a:ea typeface="等线" panose="02010600030101010101" pitchFamily="2" charset="-122"/>
                        </a:rPr>
                        <a:t>0</a:t>
                      </a:r>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altLang="zh-CN"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8373704"/>
                  </a:ext>
                </a:extLst>
              </a:tr>
            </a:tbl>
          </a:graphicData>
        </a:graphic>
      </p:graphicFrame>
    </p:spTree>
    <p:extLst>
      <p:ext uri="{BB962C8B-B14F-4D97-AF65-F5344CB8AC3E}">
        <p14:creationId xmlns:p14="http://schemas.microsoft.com/office/powerpoint/2010/main" val="3629585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a:t>
            </a:r>
            <a:r>
              <a:rPr lang="zh-CN" altLang="en-US" dirty="0"/>
              <a:t>“砸”和“投”的事件语义表示</a:t>
            </a:r>
          </a:p>
        </p:txBody>
      </p:sp>
      <p:sp>
        <p:nvSpPr>
          <p:cNvPr id="3" name="内容占位符 2"/>
          <p:cNvSpPr>
            <a:spLocks noGrp="1"/>
          </p:cNvSpPr>
          <p:nvPr>
            <p:ph idx="1"/>
          </p:nvPr>
        </p:nvSpPr>
        <p:spPr/>
        <p:txBody>
          <a:bodyPr/>
          <a:lstStyle/>
          <a:p>
            <a:r>
              <a:rPr lang="en-US" altLang="zh-CN" dirty="0" smtClean="0"/>
              <a:t>3.2 </a:t>
            </a:r>
            <a:r>
              <a:rPr lang="zh-CN" altLang="en-US" dirty="0" smtClean="0"/>
              <a:t>语料标注</a:t>
            </a:r>
            <a:endParaRPr lang="en-US" altLang="zh-CN" dirty="0" smtClean="0"/>
          </a:p>
          <a:p>
            <a:pPr lvl="1"/>
            <a:r>
              <a:rPr lang="zh-CN" altLang="en-US" dirty="0" smtClean="0"/>
              <a:t>分析：</a:t>
            </a:r>
            <a:endParaRPr lang="en-US" altLang="zh-CN" dirty="0" smtClean="0"/>
          </a:p>
          <a:p>
            <a:pPr lvl="2"/>
            <a:r>
              <a:rPr lang="zh-CN" altLang="en-US" dirty="0" smtClean="0"/>
              <a:t>“破坏”有三个值：</a:t>
            </a:r>
            <a:r>
              <a:rPr lang="en-US" altLang="zh-CN" dirty="0" smtClean="0"/>
              <a:t>-1,0,1</a:t>
            </a:r>
            <a:r>
              <a:rPr lang="zh-CN" altLang="en-US" dirty="0" smtClean="0"/>
              <a:t>，可以考虑将该特征拆成“破坏”和“建设”两个</a:t>
            </a:r>
            <a:r>
              <a:rPr lang="zh-CN" altLang="en-US" dirty="0" smtClean="0"/>
              <a:t>特征</a:t>
            </a:r>
            <a:endParaRPr lang="en-US" altLang="zh-CN" dirty="0" smtClean="0"/>
          </a:p>
          <a:p>
            <a:pPr lvl="2"/>
            <a:r>
              <a:rPr lang="zh-CN" altLang="en-US" dirty="0" smtClean="0"/>
              <a:t>“变化”和“破坏”有时间属性，有的是当场变化</a:t>
            </a:r>
            <a:r>
              <a:rPr lang="en-US" altLang="zh-CN" dirty="0" smtClean="0"/>
              <a:t>/</a:t>
            </a:r>
            <a:r>
              <a:rPr lang="zh-CN" altLang="en-US" dirty="0" smtClean="0"/>
              <a:t>破坏，有的是在一段长时间内观察到变化</a:t>
            </a:r>
            <a:r>
              <a:rPr lang="en-US" altLang="zh-CN" dirty="0" smtClean="0"/>
              <a:t>/</a:t>
            </a:r>
            <a:r>
              <a:rPr lang="zh-CN" altLang="en-US" dirty="0" smtClean="0"/>
              <a:t>破坏</a:t>
            </a:r>
            <a:endParaRPr lang="en-US" altLang="zh-CN" dirty="0" smtClean="0"/>
          </a:p>
          <a:p>
            <a:pPr lvl="2"/>
            <a:r>
              <a:rPr lang="zh-CN" altLang="en-US" dirty="0" smtClean="0"/>
              <a:t>“砸”有三个基本的意义：</a:t>
            </a:r>
            <a:r>
              <a:rPr lang="en-US" altLang="zh-CN" dirty="0" smtClean="0"/>
              <a:t>1.</a:t>
            </a:r>
            <a:r>
              <a:rPr lang="zh-CN" altLang="en-US" dirty="0" smtClean="0"/>
              <a:t>用重物击打；</a:t>
            </a:r>
            <a:r>
              <a:rPr lang="en-US" altLang="zh-CN" dirty="0" smtClean="0"/>
              <a:t>2.</a:t>
            </a:r>
            <a:r>
              <a:rPr lang="zh-CN" altLang="en-US" dirty="0" smtClean="0"/>
              <a:t>“砸钱”；</a:t>
            </a:r>
            <a:r>
              <a:rPr lang="en-US" altLang="zh-CN" dirty="0" smtClean="0"/>
              <a:t>3.</a:t>
            </a:r>
            <a:r>
              <a:rPr lang="zh-CN" altLang="en-US" dirty="0" smtClean="0"/>
              <a:t>“搞砸”。其中</a:t>
            </a:r>
            <a:r>
              <a:rPr lang="en-US" altLang="zh-CN" dirty="0" smtClean="0"/>
              <a:t>1</a:t>
            </a:r>
            <a:r>
              <a:rPr lang="zh-CN" altLang="en-US" dirty="0" smtClean="0"/>
              <a:t>和</a:t>
            </a:r>
            <a:r>
              <a:rPr lang="en-US" altLang="zh-CN" dirty="0" smtClean="0"/>
              <a:t>2</a:t>
            </a:r>
            <a:r>
              <a:rPr lang="zh-CN" altLang="en-US" dirty="0" smtClean="0"/>
              <a:t>都有若干变形形式。</a:t>
            </a:r>
            <a:endParaRPr lang="en-US" altLang="zh-CN" dirty="0" smtClean="0"/>
          </a:p>
          <a:p>
            <a:pPr lvl="2"/>
            <a:r>
              <a:rPr lang="zh-CN" altLang="en-US" dirty="0" smtClean="0"/>
              <a:t>某些特征之间存在相关关系</a:t>
            </a:r>
            <a:endParaRPr lang="zh-CN" altLang="en-US" dirty="0"/>
          </a:p>
        </p:txBody>
      </p:sp>
    </p:spTree>
    <p:extLst>
      <p:ext uri="{BB962C8B-B14F-4D97-AF65-F5344CB8AC3E}">
        <p14:creationId xmlns:p14="http://schemas.microsoft.com/office/powerpoint/2010/main" val="1553443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a:t>
            </a:r>
            <a:r>
              <a:rPr lang="zh-CN" altLang="en-US" dirty="0" smtClean="0"/>
              <a:t>事件</a:t>
            </a:r>
            <a:r>
              <a:rPr lang="zh-CN" altLang="en-US" dirty="0"/>
              <a:t>语义</a:t>
            </a:r>
            <a:r>
              <a:rPr lang="zh-CN" altLang="en-US" dirty="0" smtClean="0"/>
              <a:t>表示的应用</a:t>
            </a:r>
            <a:endParaRPr lang="zh-CN" altLang="en-US" dirty="0"/>
          </a:p>
        </p:txBody>
      </p:sp>
      <p:sp>
        <p:nvSpPr>
          <p:cNvPr id="3" name="内容占位符 2"/>
          <p:cNvSpPr>
            <a:spLocks noGrp="1"/>
          </p:cNvSpPr>
          <p:nvPr>
            <p:ph idx="1"/>
          </p:nvPr>
        </p:nvSpPr>
        <p:spPr/>
        <p:txBody>
          <a:bodyPr/>
          <a:lstStyle/>
          <a:p>
            <a:r>
              <a:rPr lang="en-US" altLang="zh-CN" dirty="0" smtClean="0"/>
              <a:t>4.1 </a:t>
            </a:r>
            <a:r>
              <a:rPr lang="zh-CN" altLang="en-US" dirty="0" smtClean="0"/>
              <a:t>“砸”和“投”的语义角色分析</a:t>
            </a:r>
            <a:endParaRPr lang="en-US" altLang="zh-CN" dirty="0" smtClean="0"/>
          </a:p>
          <a:p>
            <a:r>
              <a:rPr lang="en-US" altLang="zh-CN" dirty="0" smtClean="0"/>
              <a:t>4.2 </a:t>
            </a:r>
            <a:r>
              <a:rPr lang="zh-CN" altLang="en-US" dirty="0" smtClean="0"/>
              <a:t>“砸”和“投”的义项分析</a:t>
            </a:r>
            <a:endParaRPr lang="en-US" altLang="zh-CN" dirty="0" smtClean="0"/>
          </a:p>
          <a:p>
            <a:r>
              <a:rPr lang="en-US" altLang="zh-CN" dirty="0" smtClean="0"/>
              <a:t>4.3 </a:t>
            </a:r>
            <a:r>
              <a:rPr lang="zh-CN" altLang="en-US" dirty="0" smtClean="0"/>
              <a:t>“砸”和“投”的语义演变模式</a:t>
            </a:r>
            <a:endParaRPr lang="en-US" altLang="zh-CN" dirty="0"/>
          </a:p>
          <a:p>
            <a:r>
              <a:rPr lang="en-US" altLang="zh-CN" dirty="0" smtClean="0"/>
              <a:t>4.4 </a:t>
            </a:r>
            <a:r>
              <a:rPr lang="zh-CN" altLang="en-US" dirty="0" smtClean="0"/>
              <a:t>包含</a:t>
            </a:r>
            <a:r>
              <a:rPr lang="zh-CN" altLang="en-US" dirty="0" smtClean="0"/>
              <a:t>“砸”和“投”的</a:t>
            </a:r>
            <a:r>
              <a:rPr lang="zh-CN" altLang="en-US" dirty="0" smtClean="0"/>
              <a:t>句子的</a:t>
            </a:r>
            <a:r>
              <a:rPr lang="zh-CN" altLang="en-US" dirty="0" smtClean="0"/>
              <a:t>语义</a:t>
            </a:r>
            <a:r>
              <a:rPr lang="zh-CN" altLang="en-US" dirty="0"/>
              <a:t>解码</a:t>
            </a:r>
            <a:r>
              <a:rPr lang="zh-CN" altLang="en-US" dirty="0" smtClean="0"/>
              <a:t>机制</a:t>
            </a:r>
            <a:endParaRPr lang="zh-CN" altLang="en-US" dirty="0"/>
          </a:p>
        </p:txBody>
      </p:sp>
    </p:spTree>
    <p:extLst>
      <p:ext uri="{BB962C8B-B14F-4D97-AF65-F5344CB8AC3E}">
        <p14:creationId xmlns:p14="http://schemas.microsoft.com/office/powerpoint/2010/main" val="2395537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a:t>
            </a:r>
            <a:r>
              <a:rPr lang="zh-CN" altLang="en-US" dirty="0" smtClean="0"/>
              <a:t>事件</a:t>
            </a:r>
            <a:r>
              <a:rPr lang="zh-CN" altLang="en-US" dirty="0"/>
              <a:t>语义表示</a:t>
            </a:r>
            <a:r>
              <a:rPr lang="zh-CN" altLang="en-US" dirty="0" smtClean="0"/>
              <a:t>应用</a:t>
            </a:r>
            <a:endParaRPr lang="zh-CN" altLang="en-US" dirty="0"/>
          </a:p>
        </p:txBody>
      </p:sp>
      <p:sp>
        <p:nvSpPr>
          <p:cNvPr id="3" name="内容占位符 2"/>
          <p:cNvSpPr>
            <a:spLocks noGrp="1"/>
          </p:cNvSpPr>
          <p:nvPr>
            <p:ph idx="1"/>
          </p:nvPr>
        </p:nvSpPr>
        <p:spPr/>
        <p:txBody>
          <a:bodyPr/>
          <a:lstStyle/>
          <a:p>
            <a:r>
              <a:rPr lang="en-US" altLang="zh-CN" dirty="0" smtClean="0"/>
              <a:t>4.1 </a:t>
            </a:r>
            <a:r>
              <a:rPr lang="zh-CN" altLang="en-US" dirty="0" smtClean="0"/>
              <a:t>“砸”和“投”的语义角色分析</a:t>
            </a:r>
            <a:endParaRPr lang="en-US" altLang="zh-CN" dirty="0" smtClean="0"/>
          </a:p>
          <a:p>
            <a:pPr lvl="1"/>
            <a:r>
              <a:rPr lang="zh-CN" altLang="en-US" dirty="0" smtClean="0"/>
              <a:t>每个事件参与者对应一个</a:t>
            </a:r>
            <a:r>
              <a:rPr lang="en-US" altLang="zh-CN" dirty="0" smtClean="0"/>
              <a:t>10</a:t>
            </a:r>
            <a:r>
              <a:rPr lang="zh-CN" altLang="en-US" dirty="0" smtClean="0"/>
              <a:t>维向量</a:t>
            </a:r>
            <a:endParaRPr lang="en-US" altLang="zh-CN" dirty="0" smtClean="0"/>
          </a:p>
          <a:p>
            <a:pPr lvl="1"/>
            <a:r>
              <a:rPr lang="zh-CN" altLang="en-US" dirty="0" smtClean="0"/>
              <a:t>通过聚类实现“砸”和“投”各自的语义角色的区分，以及这两个动词的语义角色之间的横向比较</a:t>
            </a:r>
            <a:endParaRPr lang="en-US" altLang="zh-CN" dirty="0" smtClean="0"/>
          </a:p>
          <a:p>
            <a:pPr lvl="1"/>
            <a:r>
              <a:rPr lang="zh-CN" altLang="en-US" dirty="0" smtClean="0"/>
              <a:t>预期结果示例：</a:t>
            </a:r>
            <a:endParaRPr lang="en-US" altLang="zh-CN" dirty="0" smtClean="0"/>
          </a:p>
          <a:p>
            <a:pPr lvl="2"/>
            <a:r>
              <a:rPr lang="zh-CN" altLang="en-US" dirty="0" smtClean="0"/>
              <a:t>施事：</a:t>
            </a:r>
            <a:endParaRPr lang="en-US" altLang="zh-CN" dirty="0" smtClean="0"/>
          </a:p>
          <a:p>
            <a:pPr lvl="1"/>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2110054043"/>
              </p:ext>
            </p:extLst>
          </p:nvPr>
        </p:nvGraphicFramePr>
        <p:xfrm>
          <a:off x="1530630" y="4273826"/>
          <a:ext cx="7782340" cy="1041158"/>
        </p:xfrm>
        <a:graphic>
          <a:graphicData uri="http://schemas.openxmlformats.org/drawingml/2006/table">
            <a:tbl>
              <a:tblPr/>
              <a:tblGrid>
                <a:gridCol w="778234">
                  <a:extLst>
                    <a:ext uri="{9D8B030D-6E8A-4147-A177-3AD203B41FA5}">
                      <a16:colId xmlns:a16="http://schemas.microsoft.com/office/drawing/2014/main" val="1165617152"/>
                    </a:ext>
                  </a:extLst>
                </a:gridCol>
                <a:gridCol w="778234">
                  <a:extLst>
                    <a:ext uri="{9D8B030D-6E8A-4147-A177-3AD203B41FA5}">
                      <a16:colId xmlns:a16="http://schemas.microsoft.com/office/drawing/2014/main" val="3630414274"/>
                    </a:ext>
                  </a:extLst>
                </a:gridCol>
                <a:gridCol w="778234">
                  <a:extLst>
                    <a:ext uri="{9D8B030D-6E8A-4147-A177-3AD203B41FA5}">
                      <a16:colId xmlns:a16="http://schemas.microsoft.com/office/drawing/2014/main" val="3949799977"/>
                    </a:ext>
                  </a:extLst>
                </a:gridCol>
                <a:gridCol w="778234">
                  <a:extLst>
                    <a:ext uri="{9D8B030D-6E8A-4147-A177-3AD203B41FA5}">
                      <a16:colId xmlns:a16="http://schemas.microsoft.com/office/drawing/2014/main" val="1939473975"/>
                    </a:ext>
                  </a:extLst>
                </a:gridCol>
                <a:gridCol w="778234">
                  <a:extLst>
                    <a:ext uri="{9D8B030D-6E8A-4147-A177-3AD203B41FA5}">
                      <a16:colId xmlns:a16="http://schemas.microsoft.com/office/drawing/2014/main" val="251031696"/>
                    </a:ext>
                  </a:extLst>
                </a:gridCol>
                <a:gridCol w="778234">
                  <a:extLst>
                    <a:ext uri="{9D8B030D-6E8A-4147-A177-3AD203B41FA5}">
                      <a16:colId xmlns:a16="http://schemas.microsoft.com/office/drawing/2014/main" val="2411372158"/>
                    </a:ext>
                  </a:extLst>
                </a:gridCol>
                <a:gridCol w="778234">
                  <a:extLst>
                    <a:ext uri="{9D8B030D-6E8A-4147-A177-3AD203B41FA5}">
                      <a16:colId xmlns:a16="http://schemas.microsoft.com/office/drawing/2014/main" val="3590308340"/>
                    </a:ext>
                  </a:extLst>
                </a:gridCol>
                <a:gridCol w="778234">
                  <a:extLst>
                    <a:ext uri="{9D8B030D-6E8A-4147-A177-3AD203B41FA5}">
                      <a16:colId xmlns:a16="http://schemas.microsoft.com/office/drawing/2014/main" val="2514806776"/>
                    </a:ext>
                  </a:extLst>
                </a:gridCol>
                <a:gridCol w="778234">
                  <a:extLst>
                    <a:ext uri="{9D8B030D-6E8A-4147-A177-3AD203B41FA5}">
                      <a16:colId xmlns:a16="http://schemas.microsoft.com/office/drawing/2014/main" val="3759512747"/>
                    </a:ext>
                  </a:extLst>
                </a:gridCol>
                <a:gridCol w="778234">
                  <a:extLst>
                    <a:ext uri="{9D8B030D-6E8A-4147-A177-3AD203B41FA5}">
                      <a16:colId xmlns:a16="http://schemas.microsoft.com/office/drawing/2014/main" val="734189856"/>
                    </a:ext>
                  </a:extLst>
                </a:gridCol>
              </a:tblGrid>
              <a:tr h="567217">
                <a:tc>
                  <a:txBody>
                    <a:bodyPr/>
                    <a:lstStyle/>
                    <a:p>
                      <a:pPr algn="ctr" fontAlgn="b"/>
                      <a:r>
                        <a:rPr lang="zh-CN" altLang="en-US" sz="2000" b="0" i="0" u="none" strike="noStrike" dirty="0">
                          <a:solidFill>
                            <a:srgbClr val="000000"/>
                          </a:solidFill>
                          <a:effectLst/>
                          <a:latin typeface="等线" panose="02010600030101010101" pitchFamily="2" charset="-122"/>
                          <a:ea typeface="等线" panose="02010600030101010101" pitchFamily="2" charset="-122"/>
                        </a:rPr>
                        <a:t>人类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自主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dirty="0">
                          <a:solidFill>
                            <a:srgbClr val="000000"/>
                          </a:solidFill>
                          <a:effectLst/>
                          <a:latin typeface="等线" panose="02010600030101010101" pitchFamily="2" charset="-122"/>
                          <a:ea typeface="等线" panose="02010600030101010101" pitchFamily="2" charset="-122"/>
                        </a:rPr>
                        <a:t>用力</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dirty="0">
                          <a:solidFill>
                            <a:srgbClr val="000000"/>
                          </a:solidFill>
                          <a:effectLst/>
                          <a:latin typeface="等线" panose="02010600030101010101" pitchFamily="2" charset="-122"/>
                          <a:ea typeface="等线" panose="02010600030101010101" pitchFamily="2" charset="-122"/>
                        </a:rPr>
                        <a:t>用手</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变化</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破坏</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具体</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位移</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a:solidFill>
                            <a:srgbClr val="000000"/>
                          </a:solidFill>
                          <a:effectLst/>
                          <a:latin typeface="等线" panose="02010600030101010101" pitchFamily="2" charset="-122"/>
                          <a:ea typeface="等线" panose="02010600030101010101" pitchFamily="2" charset="-122"/>
                        </a:rPr>
                        <a:t>非消耗</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2000" b="0" i="0" u="none" strike="noStrike" dirty="0">
                          <a:solidFill>
                            <a:srgbClr val="000000"/>
                          </a:solidFill>
                          <a:effectLst/>
                          <a:latin typeface="等线" panose="02010600030101010101" pitchFamily="2" charset="-122"/>
                          <a:ea typeface="等线" panose="02010600030101010101" pitchFamily="2" charset="-122"/>
                        </a:rPr>
                        <a:t>重物</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520822"/>
                  </a:ext>
                </a:extLst>
              </a:tr>
              <a:tr h="473941">
                <a:tc>
                  <a:txBody>
                    <a:bodyPr/>
                    <a:lstStyle/>
                    <a:p>
                      <a:pPr algn="ctr" fontAlgn="b"/>
                      <a:r>
                        <a:rPr lang="en-US" altLang="zh-CN" sz="2000" b="0" i="0" u="none" strike="noStrike">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smtClean="0">
                          <a:solidFill>
                            <a:srgbClr val="000000"/>
                          </a:solidFill>
                          <a:effectLst/>
                          <a:latin typeface="等线" panose="02010600030101010101" pitchFamily="2" charset="-122"/>
                          <a:ea typeface="等线" panose="02010600030101010101" pitchFamily="2" charset="-122"/>
                        </a:rPr>
                        <a:t>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a:solidFill>
                            <a:srgbClr val="000000"/>
                          </a:solidFill>
                          <a:effectLst/>
                          <a:latin typeface="等线" panose="02010600030101010101" pitchFamily="2" charset="-122"/>
                          <a:ea typeface="等线" panose="02010600030101010101" pitchFamily="2" charset="-122"/>
                        </a:rPr>
                        <a:t>-1</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8753388"/>
                  </a:ext>
                </a:extLst>
              </a:tr>
            </a:tbl>
          </a:graphicData>
        </a:graphic>
      </p:graphicFrame>
    </p:spTree>
    <p:extLst>
      <p:ext uri="{BB962C8B-B14F-4D97-AF65-F5344CB8AC3E}">
        <p14:creationId xmlns:p14="http://schemas.microsoft.com/office/powerpoint/2010/main" val="412724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事件语义表示应用</a:t>
            </a:r>
          </a:p>
        </p:txBody>
      </p:sp>
      <p:sp>
        <p:nvSpPr>
          <p:cNvPr id="3" name="内容占位符 2"/>
          <p:cNvSpPr>
            <a:spLocks noGrp="1"/>
          </p:cNvSpPr>
          <p:nvPr>
            <p:ph idx="1"/>
          </p:nvPr>
        </p:nvSpPr>
        <p:spPr/>
        <p:txBody>
          <a:bodyPr/>
          <a:lstStyle/>
          <a:p>
            <a:r>
              <a:rPr lang="en-US" altLang="zh-CN" dirty="0" smtClean="0"/>
              <a:t>4.2 </a:t>
            </a:r>
            <a:r>
              <a:rPr lang="zh-CN" altLang="en-US" dirty="0" smtClean="0"/>
              <a:t>“砸”和“投”的义项分析</a:t>
            </a:r>
            <a:endParaRPr lang="en-US" altLang="zh-CN" dirty="0" smtClean="0"/>
          </a:p>
          <a:p>
            <a:pPr lvl="1"/>
            <a:r>
              <a:rPr lang="zh-CN" altLang="en-US" dirty="0" smtClean="0"/>
              <a:t>每个“砸”</a:t>
            </a:r>
            <a:r>
              <a:rPr lang="en-US" altLang="zh-CN" dirty="0" smtClean="0"/>
              <a:t>/</a:t>
            </a:r>
            <a:r>
              <a:rPr lang="zh-CN" altLang="en-US" dirty="0" smtClean="0"/>
              <a:t>“投”的实例对应一个</a:t>
            </a:r>
            <a:r>
              <a:rPr lang="en-US" altLang="zh-CN" dirty="0" smtClean="0"/>
              <a:t>31</a:t>
            </a:r>
            <a:r>
              <a:rPr lang="zh-CN" altLang="en-US" dirty="0" smtClean="0"/>
              <a:t>维向量</a:t>
            </a:r>
            <a:endParaRPr lang="en-US" altLang="zh-CN" dirty="0" smtClean="0"/>
          </a:p>
          <a:p>
            <a:pPr lvl="1"/>
            <a:r>
              <a:rPr lang="zh-CN" altLang="en-US" dirty="0" smtClean="0"/>
              <a:t>通过聚类实现“砸”和“投”各自的义项区分，并尝试发现这两个动词的新用法</a:t>
            </a:r>
            <a:r>
              <a:rPr lang="en-US" altLang="zh-CN" dirty="0" smtClean="0"/>
              <a:t>/</a:t>
            </a:r>
            <a:r>
              <a:rPr lang="zh-CN" altLang="en-US" dirty="0" smtClean="0"/>
              <a:t>新义项</a:t>
            </a:r>
            <a:endParaRPr lang="en-US" altLang="zh-CN" dirty="0" smtClean="0"/>
          </a:p>
          <a:p>
            <a:pPr lvl="1"/>
            <a:r>
              <a:rPr lang="zh-CN" altLang="en-US" dirty="0" smtClean="0"/>
              <a:t>预期结果示例：“失败”义的“砸”</a:t>
            </a:r>
            <a:endParaRPr lang="zh-CN" altLang="en-US" dirty="0"/>
          </a:p>
        </p:txBody>
      </p:sp>
      <p:pic>
        <p:nvPicPr>
          <p:cNvPr id="4" name="图片 3"/>
          <p:cNvPicPr>
            <a:picLocks noChangeAspect="1"/>
          </p:cNvPicPr>
          <p:nvPr/>
        </p:nvPicPr>
        <p:blipFill>
          <a:blip r:embed="rId2"/>
          <a:stretch>
            <a:fillRect/>
          </a:stretch>
        </p:blipFill>
        <p:spPr>
          <a:xfrm>
            <a:off x="1903455" y="3697774"/>
            <a:ext cx="7856771" cy="2516761"/>
          </a:xfrm>
          <a:prstGeom prst="rect">
            <a:avLst/>
          </a:prstGeom>
        </p:spPr>
      </p:pic>
    </p:spTree>
    <p:extLst>
      <p:ext uri="{BB962C8B-B14F-4D97-AF65-F5344CB8AC3E}">
        <p14:creationId xmlns:p14="http://schemas.microsoft.com/office/powerpoint/2010/main" val="37085934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事件语义表示应用</a:t>
            </a:r>
          </a:p>
        </p:txBody>
      </p:sp>
      <p:sp>
        <p:nvSpPr>
          <p:cNvPr id="3" name="内容占位符 2"/>
          <p:cNvSpPr>
            <a:spLocks noGrp="1"/>
          </p:cNvSpPr>
          <p:nvPr>
            <p:ph idx="1"/>
          </p:nvPr>
        </p:nvSpPr>
        <p:spPr/>
        <p:txBody>
          <a:bodyPr/>
          <a:lstStyle/>
          <a:p>
            <a:r>
              <a:rPr lang="en-US" altLang="zh-CN" dirty="0"/>
              <a:t>4.3 </a:t>
            </a:r>
            <a:r>
              <a:rPr lang="zh-CN" altLang="en-US" dirty="0"/>
              <a:t>“砸”和“投”的语义演变</a:t>
            </a:r>
            <a:r>
              <a:rPr lang="zh-CN" altLang="en-US" dirty="0" smtClean="0"/>
              <a:t>模式</a:t>
            </a:r>
            <a:endParaRPr lang="en-US" altLang="zh-CN" dirty="0" smtClean="0"/>
          </a:p>
          <a:p>
            <a:pPr lvl="1"/>
            <a:r>
              <a:rPr lang="zh-CN" altLang="en-US" dirty="0" smtClean="0"/>
              <a:t>语义演变示例：</a:t>
            </a:r>
            <a:endParaRPr lang="en-US" altLang="zh-CN" dirty="0" smtClean="0"/>
          </a:p>
          <a:p>
            <a:pPr lvl="2"/>
            <a:r>
              <a:rPr lang="zh-CN" altLang="en-US" dirty="0" smtClean="0"/>
              <a:t>“用重物击打”义的“砸”</a:t>
            </a:r>
            <a:r>
              <a:rPr lang="en-US" altLang="zh-CN" dirty="0" smtClean="0">
                <a:sym typeface="Wingdings" panose="05000000000000000000" pitchFamily="2" charset="2"/>
              </a:rPr>
              <a:t></a:t>
            </a:r>
            <a:r>
              <a:rPr lang="zh-CN" altLang="en-US" dirty="0" smtClean="0">
                <a:sym typeface="Wingdings" panose="05000000000000000000" pitchFamily="2" charset="2"/>
              </a:rPr>
              <a:t>“投入”义的“砸”</a:t>
            </a:r>
            <a:endParaRPr lang="en-US" altLang="zh-CN" dirty="0" smtClean="0">
              <a:sym typeface="Wingdings" panose="05000000000000000000" pitchFamily="2" charset="2"/>
            </a:endParaRPr>
          </a:p>
          <a:p>
            <a:pPr lvl="2"/>
            <a:r>
              <a:rPr lang="en-US" altLang="zh-CN" dirty="0">
                <a:sym typeface="Wingdings" panose="05000000000000000000" pitchFamily="2" charset="2"/>
              </a:rPr>
              <a:t>[</a:t>
            </a:r>
            <a:r>
              <a:rPr lang="en-US" altLang="zh-CN" dirty="0" smtClean="0">
                <a:sym typeface="Wingdings" panose="05000000000000000000" pitchFamily="2" charset="2"/>
              </a:rPr>
              <a:t>+</a:t>
            </a:r>
            <a:r>
              <a:rPr lang="zh-CN" altLang="en-US" dirty="0" smtClean="0">
                <a:sym typeface="Wingdings" panose="05000000000000000000" pitchFamily="2" charset="2"/>
              </a:rPr>
              <a:t>用力</a:t>
            </a:r>
            <a:r>
              <a:rPr lang="en-US" altLang="zh-CN" dirty="0" smtClean="0">
                <a:sym typeface="Wingdings" panose="05000000000000000000" pitchFamily="2" charset="2"/>
              </a:rPr>
              <a:t>][-</a:t>
            </a:r>
            <a:r>
              <a:rPr lang="zh-CN" altLang="en-US" dirty="0" smtClean="0">
                <a:sym typeface="Wingdings" panose="05000000000000000000" pitchFamily="2" charset="2"/>
              </a:rPr>
              <a:t>用力</a:t>
            </a:r>
            <a:r>
              <a:rPr lang="en-US" altLang="zh-CN" dirty="0" smtClean="0">
                <a:sym typeface="Wingdings" panose="05000000000000000000" pitchFamily="2" charset="2"/>
              </a:rPr>
              <a:t>]</a:t>
            </a:r>
            <a:r>
              <a:rPr lang="zh-CN" altLang="en-US" dirty="0" smtClean="0">
                <a:sym typeface="Wingdings" panose="05000000000000000000" pitchFamily="2" charset="2"/>
              </a:rPr>
              <a:t>；</a:t>
            </a:r>
            <a:r>
              <a:rPr lang="en-US" altLang="zh-CN" dirty="0" smtClean="0">
                <a:sym typeface="Wingdings" panose="05000000000000000000" pitchFamily="2" charset="2"/>
              </a:rPr>
              <a:t>[+</a:t>
            </a:r>
            <a:r>
              <a:rPr lang="zh-CN" altLang="en-US" dirty="0" smtClean="0">
                <a:sym typeface="Wingdings" panose="05000000000000000000" pitchFamily="2" charset="2"/>
              </a:rPr>
              <a:t>用手</a:t>
            </a:r>
            <a:r>
              <a:rPr lang="en-US" altLang="zh-CN" dirty="0" smtClean="0">
                <a:sym typeface="Wingdings" panose="05000000000000000000" pitchFamily="2" charset="2"/>
              </a:rPr>
              <a:t>][-</a:t>
            </a:r>
            <a:r>
              <a:rPr lang="zh-CN" altLang="en-US" dirty="0" smtClean="0">
                <a:sym typeface="Wingdings" panose="05000000000000000000" pitchFamily="2" charset="2"/>
              </a:rPr>
              <a:t>用手</a:t>
            </a:r>
            <a:r>
              <a:rPr lang="en-US" altLang="zh-CN" dirty="0" smtClean="0">
                <a:sym typeface="Wingdings" panose="05000000000000000000" pitchFamily="2" charset="2"/>
              </a:rPr>
              <a:t>]</a:t>
            </a:r>
            <a:r>
              <a:rPr lang="zh-CN" altLang="en-US" dirty="0" smtClean="0">
                <a:sym typeface="Wingdings" panose="05000000000000000000" pitchFamily="2" charset="2"/>
              </a:rPr>
              <a:t>；</a:t>
            </a:r>
            <a:r>
              <a:rPr lang="en-US" altLang="zh-CN" dirty="0" smtClean="0">
                <a:sym typeface="Wingdings" panose="05000000000000000000" pitchFamily="2" charset="2"/>
              </a:rPr>
              <a:t>[+</a:t>
            </a:r>
            <a:r>
              <a:rPr lang="zh-CN" altLang="en-US" dirty="0" smtClean="0">
                <a:sym typeface="Wingdings" panose="05000000000000000000" pitchFamily="2" charset="2"/>
              </a:rPr>
              <a:t>破坏</a:t>
            </a:r>
            <a:r>
              <a:rPr lang="en-US" altLang="zh-CN" dirty="0" smtClean="0">
                <a:sym typeface="Wingdings" panose="05000000000000000000" pitchFamily="2" charset="2"/>
              </a:rPr>
              <a:t>][-</a:t>
            </a:r>
            <a:r>
              <a:rPr lang="zh-CN" altLang="en-US" dirty="0" smtClean="0">
                <a:sym typeface="Wingdings" panose="05000000000000000000" pitchFamily="2" charset="2"/>
              </a:rPr>
              <a:t>破坏</a:t>
            </a:r>
            <a:r>
              <a:rPr lang="en-US" altLang="zh-CN" dirty="0" smtClean="0">
                <a:sym typeface="Wingdings" panose="05000000000000000000" pitchFamily="2" charset="2"/>
              </a:rPr>
              <a:t>]</a:t>
            </a:r>
          </a:p>
          <a:p>
            <a:pPr lvl="2"/>
            <a:r>
              <a:rPr lang="zh-CN" altLang="en-US" dirty="0" smtClean="0">
                <a:sym typeface="Wingdings" panose="05000000000000000000" pitchFamily="2" charset="2"/>
              </a:rPr>
              <a:t>“用重物击打”义的“砸”</a:t>
            </a:r>
            <a:r>
              <a:rPr lang="en-US" altLang="zh-CN" dirty="0" smtClean="0">
                <a:sym typeface="Wingdings" panose="05000000000000000000" pitchFamily="2" charset="2"/>
              </a:rPr>
              <a:t></a:t>
            </a:r>
            <a:r>
              <a:rPr lang="zh-CN" altLang="en-US" dirty="0" smtClean="0">
                <a:sym typeface="Wingdings" panose="05000000000000000000" pitchFamily="2" charset="2"/>
              </a:rPr>
              <a:t>“失败”义的“砸”</a:t>
            </a:r>
            <a:endParaRPr lang="en-US" altLang="zh-CN" dirty="0" smtClean="0">
              <a:sym typeface="Wingdings" panose="05000000000000000000" pitchFamily="2" charset="2"/>
            </a:endParaRPr>
          </a:p>
          <a:p>
            <a:pPr lvl="2"/>
            <a:r>
              <a:rPr lang="en-US" altLang="zh-CN" dirty="0" smtClean="0">
                <a:sym typeface="Wingdings" panose="05000000000000000000" pitchFamily="2" charset="2"/>
              </a:rPr>
              <a:t>3</a:t>
            </a:r>
            <a:r>
              <a:rPr lang="zh-CN" altLang="en-US" dirty="0" smtClean="0">
                <a:sym typeface="Wingdings" panose="05000000000000000000" pitchFamily="2" charset="2"/>
              </a:rPr>
              <a:t>个参与者</a:t>
            </a:r>
            <a:r>
              <a:rPr lang="en-US" altLang="zh-CN" dirty="0" smtClean="0">
                <a:sym typeface="Wingdings" panose="05000000000000000000" pitchFamily="2" charset="2"/>
              </a:rPr>
              <a:t>2</a:t>
            </a:r>
            <a:r>
              <a:rPr lang="zh-CN" altLang="en-US" dirty="0" smtClean="0">
                <a:sym typeface="Wingdings" panose="05000000000000000000" pitchFamily="2" charset="2"/>
              </a:rPr>
              <a:t>个参与者；后续事件</a:t>
            </a:r>
            <a:r>
              <a:rPr lang="en-US" altLang="zh-CN" dirty="0" smtClean="0">
                <a:sym typeface="Wingdings" panose="05000000000000000000" pitchFamily="2" charset="2"/>
              </a:rPr>
              <a:t></a:t>
            </a:r>
            <a:r>
              <a:rPr lang="zh-CN" altLang="en-US" dirty="0" smtClean="0">
                <a:sym typeface="Wingdings" panose="05000000000000000000" pitchFamily="2" charset="2"/>
              </a:rPr>
              <a:t>无后续事件；</a:t>
            </a:r>
            <a:r>
              <a:rPr lang="en-US" altLang="zh-CN" dirty="0" smtClean="0">
                <a:sym typeface="Wingdings" panose="05000000000000000000" pitchFamily="2" charset="2"/>
              </a:rPr>
              <a:t>[+</a:t>
            </a:r>
            <a:r>
              <a:rPr lang="zh-CN" altLang="en-US" dirty="0" smtClean="0">
                <a:sym typeface="Wingdings" panose="05000000000000000000" pitchFamily="2" charset="2"/>
              </a:rPr>
              <a:t>自主</a:t>
            </a:r>
            <a:r>
              <a:rPr lang="en-US" altLang="zh-CN" dirty="0" smtClean="0">
                <a:sym typeface="Wingdings" panose="05000000000000000000" pitchFamily="2" charset="2"/>
              </a:rPr>
              <a:t>][-</a:t>
            </a:r>
            <a:r>
              <a:rPr lang="zh-CN" altLang="en-US" dirty="0" smtClean="0">
                <a:sym typeface="Wingdings" panose="05000000000000000000" pitchFamily="2" charset="2"/>
              </a:rPr>
              <a:t>自主</a:t>
            </a:r>
            <a:r>
              <a:rPr lang="en-US" altLang="zh-CN" dirty="0" smtClean="0">
                <a:sym typeface="Wingdings" panose="05000000000000000000" pitchFamily="2" charset="2"/>
              </a:rPr>
              <a:t>]</a:t>
            </a:r>
            <a:endParaRPr lang="en-US" altLang="zh-CN" dirty="0">
              <a:sym typeface="Wingdings" panose="05000000000000000000" pitchFamily="2" charset="2"/>
            </a:endParaRPr>
          </a:p>
        </p:txBody>
      </p:sp>
    </p:spTree>
    <p:extLst>
      <p:ext uri="{BB962C8B-B14F-4D97-AF65-F5344CB8AC3E}">
        <p14:creationId xmlns:p14="http://schemas.microsoft.com/office/powerpoint/2010/main" val="11267335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事件语义表示应用</a:t>
            </a:r>
          </a:p>
        </p:txBody>
      </p:sp>
      <p:sp>
        <p:nvSpPr>
          <p:cNvPr id="3" name="内容占位符 2"/>
          <p:cNvSpPr>
            <a:spLocks noGrp="1"/>
          </p:cNvSpPr>
          <p:nvPr>
            <p:ph idx="1"/>
          </p:nvPr>
        </p:nvSpPr>
        <p:spPr/>
        <p:txBody>
          <a:bodyPr/>
          <a:lstStyle/>
          <a:p>
            <a:r>
              <a:rPr lang="en-US" altLang="zh-CN" dirty="0"/>
              <a:t>4.4 </a:t>
            </a:r>
            <a:r>
              <a:rPr lang="zh-CN" altLang="en-US" dirty="0"/>
              <a:t>包含“砸”和“投”的句子的</a:t>
            </a:r>
            <a:r>
              <a:rPr lang="zh-CN" altLang="en-US" dirty="0" smtClean="0"/>
              <a:t>语义</a:t>
            </a:r>
            <a:r>
              <a:rPr lang="zh-CN" altLang="en-US" dirty="0"/>
              <a:t>解码</a:t>
            </a:r>
            <a:r>
              <a:rPr lang="zh-CN" altLang="en-US" dirty="0" smtClean="0"/>
              <a:t>机制</a:t>
            </a:r>
            <a:endParaRPr lang="en-US" altLang="zh-CN" dirty="0" smtClean="0"/>
          </a:p>
          <a:p>
            <a:pPr lvl="1"/>
            <a:r>
              <a:rPr lang="zh-CN" altLang="en-US" dirty="0" smtClean="0"/>
              <a:t>待得到真正的词义表示之后补充</a:t>
            </a:r>
            <a:endParaRPr lang="en-US" altLang="zh-CN" dirty="0" smtClean="0"/>
          </a:p>
        </p:txBody>
      </p:sp>
    </p:spTree>
    <p:extLst>
      <p:ext uri="{BB962C8B-B14F-4D97-AF65-F5344CB8AC3E}">
        <p14:creationId xmlns:p14="http://schemas.microsoft.com/office/powerpoint/2010/main" val="3231603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 </a:t>
            </a:r>
            <a:r>
              <a:rPr lang="zh-CN" altLang="en-US" dirty="0" smtClean="0"/>
              <a:t>结语</a:t>
            </a:r>
            <a:endParaRPr lang="zh-CN" altLang="en-US" dirty="0"/>
          </a:p>
        </p:txBody>
      </p:sp>
      <p:sp>
        <p:nvSpPr>
          <p:cNvPr id="3" name="内容占位符 2"/>
          <p:cNvSpPr>
            <a:spLocks noGrp="1"/>
          </p:cNvSpPr>
          <p:nvPr>
            <p:ph idx="1"/>
          </p:nvPr>
        </p:nvSpPr>
        <p:spPr/>
        <p:txBody>
          <a:bodyPr/>
          <a:lstStyle/>
          <a:p>
            <a:r>
              <a:rPr lang="zh-CN" altLang="en-US" dirty="0" smtClean="0"/>
              <a:t>提出了基于事件参与者特征的事件语义表示</a:t>
            </a:r>
            <a:endParaRPr lang="en-US" altLang="zh-CN" dirty="0" smtClean="0"/>
          </a:p>
          <a:p>
            <a:r>
              <a:rPr lang="zh-CN" altLang="en-US" dirty="0" smtClean="0"/>
              <a:t>标注了一定规模的语料中的事件语义</a:t>
            </a:r>
            <a:endParaRPr lang="en-US" altLang="zh-CN" dirty="0" smtClean="0"/>
          </a:p>
          <a:p>
            <a:r>
              <a:rPr lang="zh-CN" altLang="en-US" dirty="0" smtClean="0"/>
              <a:t>通过聚类获得了动词“砸”和“投”的语义角色</a:t>
            </a:r>
            <a:endParaRPr lang="en-US" altLang="zh-CN" dirty="0" smtClean="0"/>
          </a:p>
          <a:p>
            <a:r>
              <a:rPr lang="zh-CN" altLang="en-US" dirty="0" smtClean="0"/>
              <a:t>通过聚类获得了动词“砸”和“投”的义项</a:t>
            </a:r>
            <a:endParaRPr lang="en-US" altLang="zh-CN" dirty="0" smtClean="0"/>
          </a:p>
          <a:p>
            <a:r>
              <a:rPr lang="zh-CN" altLang="en-US" dirty="0" smtClean="0"/>
              <a:t>指出了“砸”和“投”的意义演变的模式</a:t>
            </a:r>
            <a:endParaRPr lang="en-US" altLang="zh-CN" dirty="0" smtClean="0"/>
          </a:p>
          <a:p>
            <a:r>
              <a:rPr lang="zh-CN" altLang="en-US" dirty="0" smtClean="0"/>
              <a:t>分析了包含“砸”和“投”的句子的意义生成过程</a:t>
            </a:r>
            <a:endParaRPr lang="en-US" altLang="zh-CN" dirty="0" smtClean="0"/>
          </a:p>
          <a:p>
            <a:endParaRPr lang="zh-CN" altLang="en-US" dirty="0"/>
          </a:p>
        </p:txBody>
      </p:sp>
    </p:spTree>
    <p:extLst>
      <p:ext uri="{BB962C8B-B14F-4D97-AF65-F5344CB8AC3E}">
        <p14:creationId xmlns:p14="http://schemas.microsoft.com/office/powerpoint/2010/main" val="3629693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sp>
        <p:nvSpPr>
          <p:cNvPr id="3" name="标题 2"/>
          <p:cNvSpPr>
            <a:spLocks noGrp="1"/>
          </p:cNvSpPr>
          <p:nvPr>
            <p:ph type="ctrTitle"/>
          </p:nvPr>
        </p:nvSpPr>
        <p:spPr/>
        <p:txBody>
          <a:bodyPr/>
          <a:lstStyle/>
          <a:p>
            <a:r>
              <a:rPr lang="zh-CN" altLang="en-US" dirty="0"/>
              <a:t>谢谢</a:t>
            </a:r>
            <a:r>
              <a:rPr lang="zh-CN" altLang="en-US" dirty="0" smtClean="0"/>
              <a:t>大家！请大家提出意见！</a:t>
            </a:r>
            <a:endParaRPr lang="zh-CN" altLang="en-US" dirty="0"/>
          </a:p>
        </p:txBody>
      </p:sp>
    </p:spTree>
    <p:extLst>
      <p:ext uri="{BB962C8B-B14F-4D97-AF65-F5344CB8AC3E}">
        <p14:creationId xmlns:p14="http://schemas.microsoft.com/office/powerpoint/2010/main" val="699707227"/>
      </p:ext>
    </p:extLst>
  </p:cSld>
  <p:clrMapOvr>
    <a:masterClrMapping/>
  </p:clrMapOvr>
</p:sld>
</file>

<file path=ppt/theme/theme1.xml><?xml version="1.0" encoding="utf-8"?>
<a:theme xmlns:a="http://schemas.openxmlformats.org/drawingml/2006/main" name="香港城大-20180316">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华文新魏"/>
        <a:cs typeface=""/>
      </a:majorFont>
      <a:minorFont>
        <a:latin typeface="Times New Roman"/>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FF6600"/>
            </a:gs>
            <a:gs pos="50000">
              <a:srgbClr val="FF6600">
                <a:gamma/>
                <a:tint val="9412"/>
                <a:invGamma/>
              </a:srgbClr>
            </a:gs>
            <a:gs pos="100000">
              <a:srgbClr val="FF6600"/>
            </a:gs>
          </a:gsLst>
          <a:lin ang="0" scaled="1"/>
        </a:gradFill>
        <a:ln w="9525" cap="flat" cmpd="sng" algn="ctr">
          <a:solidFill>
            <a:srgbClr val="FF6600"/>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defRPr>
        </a:defPPr>
      </a:lstStyle>
    </a:spDef>
    <a:lnDef>
      <a:spPr bwMode="auto">
        <a:xfrm>
          <a:off x="0" y="0"/>
          <a:ext cx="1" cy="1"/>
        </a:xfrm>
        <a:custGeom>
          <a:avLst/>
          <a:gdLst/>
          <a:ahLst/>
          <a:cxnLst/>
          <a:rect l="0" t="0" r="0" b="0"/>
          <a:pathLst/>
        </a:custGeom>
        <a:gradFill rotWithShape="1">
          <a:gsLst>
            <a:gs pos="0">
              <a:srgbClr val="FF6600"/>
            </a:gs>
            <a:gs pos="50000">
              <a:srgbClr val="FF6600">
                <a:gamma/>
                <a:tint val="9412"/>
                <a:invGamma/>
              </a:srgbClr>
            </a:gs>
            <a:gs pos="100000">
              <a:srgbClr val="FF6600"/>
            </a:gs>
          </a:gsLst>
          <a:lin ang="0" scaled="1"/>
        </a:gradFill>
        <a:ln w="9525" cap="flat" cmpd="sng" algn="ctr">
          <a:solidFill>
            <a:srgbClr val="FF6600"/>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zh-CN" altLang="en-US" sz="2400" b="1" i="0" u="none" strike="noStrike" cap="none" normalizeH="0" baseline="0" smtClean="0">
            <a:ln>
              <a:noFill/>
            </a:ln>
            <a:solidFill>
              <a:schemeClr val="accent2"/>
            </a:solidFill>
            <a:effectLst/>
            <a:latin typeface="Times New Roman" pitchFamily="18" charset="0"/>
            <a:ea typeface="仿宋_GB2312" pitchFamily="49"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陈龙_20200407_讨论班报告</Template>
  <TotalTime>1315</TotalTime>
  <Words>2944</Words>
  <Application>Microsoft Office PowerPoint</Application>
  <PresentationFormat>宽屏</PresentationFormat>
  <Paragraphs>724</Paragraphs>
  <Slides>37</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37</vt:i4>
      </vt:variant>
    </vt:vector>
  </HeadingPairs>
  <TitlesOfParts>
    <vt:vector size="46" baseType="lpstr">
      <vt:lpstr>等线</vt:lpstr>
      <vt:lpstr>仿宋_GB2312</vt:lpstr>
      <vt:lpstr>华文新魏</vt:lpstr>
      <vt:lpstr>宋体</vt:lpstr>
      <vt:lpstr>微软雅黑</vt:lpstr>
      <vt:lpstr>幼圆</vt:lpstr>
      <vt:lpstr>Times New Roman</vt:lpstr>
      <vt:lpstr>Wingdings</vt:lpstr>
      <vt:lpstr>香港城大-20180316</vt:lpstr>
      <vt:lpstr>基于参与者语义特征的事件语义表示与应用 ——以现代汉语动词“砸”和“投”为例</vt:lpstr>
      <vt:lpstr>目录</vt:lpstr>
      <vt:lpstr>1 引言</vt:lpstr>
      <vt:lpstr>1 引言</vt:lpstr>
      <vt:lpstr>1 引言</vt:lpstr>
      <vt:lpstr>1 引言</vt:lpstr>
      <vt:lpstr>1 引言</vt:lpstr>
      <vt:lpstr>1 引言</vt:lpstr>
      <vt:lpstr>1 引言</vt:lpstr>
      <vt:lpstr>1 引言</vt:lpstr>
      <vt:lpstr>2 相关研究</vt:lpstr>
      <vt:lpstr>2 相关研究</vt:lpstr>
      <vt:lpstr>2 相关研究</vt:lpstr>
      <vt:lpstr>PowerPoint 演示文稿</vt:lpstr>
      <vt:lpstr>2 相关研究</vt:lpstr>
      <vt:lpstr>2 相关研究</vt:lpstr>
      <vt:lpstr>2 相关研究</vt:lpstr>
      <vt:lpstr>2 相关研究</vt:lpstr>
      <vt:lpstr>2 相关研究</vt:lpstr>
      <vt:lpstr>3 “砸”和“投”的事件语义表示 </vt:lpstr>
      <vt:lpstr>3 “砸”和“投”的事件语义表示</vt:lpstr>
      <vt:lpstr>3 “砸”和“投”的事件语义表示</vt:lpstr>
      <vt:lpstr>3 “砸”和“投”的事件语义表示</vt:lpstr>
      <vt:lpstr>3 “砸”和“投”的事件语义表示</vt:lpstr>
      <vt:lpstr>3 “砸”和“投”的事件语义表示</vt:lpstr>
      <vt:lpstr>3 “砸”和“投”的事件语义表示</vt:lpstr>
      <vt:lpstr>3 “砸”和“投”的事件语义表示</vt:lpstr>
      <vt:lpstr>3 “砸”和“投”的事件语义表示</vt:lpstr>
      <vt:lpstr>3 “砸”和“投”的事件语义表示</vt:lpstr>
      <vt:lpstr>3 “砸”和“投”的事件语义表示</vt:lpstr>
      <vt:lpstr>4 事件语义表示的应用</vt:lpstr>
      <vt:lpstr>4 事件语义表示应用</vt:lpstr>
      <vt:lpstr>4 事件语义表示应用</vt:lpstr>
      <vt:lpstr>4 事件语义表示应用</vt:lpstr>
      <vt:lpstr>4 事件语义表示应用</vt:lpstr>
      <vt:lpstr>5 结语</vt:lpstr>
      <vt:lpstr>谢谢大家！请大家提出意见！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基于参与者语义特征的事件语义表示与应用 ——以现代汉语动词“砸”和“投”为例</dc:title>
  <dc:creator>Long Chen</dc:creator>
  <cp:lastModifiedBy>Long Chen</cp:lastModifiedBy>
  <cp:revision>71</cp:revision>
  <dcterms:created xsi:type="dcterms:W3CDTF">2020-10-12T04:16:30Z</dcterms:created>
  <dcterms:modified xsi:type="dcterms:W3CDTF">2020-10-14T16:37:13Z</dcterms:modified>
</cp:coreProperties>
</file>